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1"/>
  </p:notesMasterIdLst>
  <p:sldIdLst>
    <p:sldId id="256" r:id="rId5"/>
    <p:sldId id="257" r:id="rId6"/>
    <p:sldId id="270" r:id="rId7"/>
    <p:sldId id="258" r:id="rId8"/>
    <p:sldId id="297" r:id="rId9"/>
    <p:sldId id="298" r:id="rId10"/>
    <p:sldId id="313" r:id="rId11"/>
    <p:sldId id="315" r:id="rId12"/>
    <p:sldId id="260" r:id="rId13"/>
    <p:sldId id="299" r:id="rId14"/>
    <p:sldId id="316" r:id="rId15"/>
    <p:sldId id="317" r:id="rId16"/>
    <p:sldId id="262" r:id="rId17"/>
    <p:sldId id="263" r:id="rId18"/>
    <p:sldId id="337" r:id="rId19"/>
    <p:sldId id="318" r:id="rId20"/>
    <p:sldId id="340" r:id="rId21"/>
    <p:sldId id="339" r:id="rId22"/>
    <p:sldId id="338" r:id="rId23"/>
    <p:sldId id="343" r:id="rId24"/>
    <p:sldId id="342" r:id="rId25"/>
    <p:sldId id="341" r:id="rId26"/>
    <p:sldId id="268" r:id="rId27"/>
    <p:sldId id="319" r:id="rId28"/>
    <p:sldId id="321" r:id="rId29"/>
    <p:sldId id="322" r:id="rId30"/>
    <p:sldId id="335" r:id="rId31"/>
    <p:sldId id="264" r:id="rId32"/>
    <p:sldId id="265" r:id="rId33"/>
    <p:sldId id="324" r:id="rId34"/>
    <p:sldId id="344" r:id="rId35"/>
    <p:sldId id="266" r:id="rId36"/>
    <p:sldId id="267" r:id="rId37"/>
    <p:sldId id="326" r:id="rId38"/>
    <p:sldId id="325" r:id="rId39"/>
    <p:sldId id="327" r:id="rId40"/>
    <p:sldId id="328" r:id="rId41"/>
    <p:sldId id="329" r:id="rId42"/>
    <p:sldId id="330" r:id="rId43"/>
    <p:sldId id="331" r:id="rId44"/>
    <p:sldId id="332" r:id="rId45"/>
    <p:sldId id="345" r:id="rId46"/>
    <p:sldId id="346" r:id="rId47"/>
    <p:sldId id="333" r:id="rId48"/>
    <p:sldId id="334" r:id="rId49"/>
    <p:sldId id="336" r:id="rId50"/>
  </p:sldIdLst>
  <p:sldSz cx="16256000" cy="9144000"/>
  <p:notesSz cx="16256000" cy="9144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51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1582"/>
    <a:srgbClr val="157CC1"/>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69C5D-818E-49F0-8D5B-288473CE5ED1}" v="40" dt="2025-05-08T21:23:34.06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840" y="66"/>
      </p:cViewPr>
      <p:guideLst>
        <p:guide orient="horz" pos="2880"/>
        <p:guide pos="512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Urbano Herrera Sarmiento" userId="4277c7eb-176c-44f7-9eb1-c13d2ef2fbfe" providerId="ADAL" clId="{14569C5D-818E-49F0-8D5B-288473CE5ED1}"/>
    <pc:docChg chg="undo redo custSel addSld delSld modSld">
      <pc:chgData name="Urbano Herrera Sarmiento" userId="4277c7eb-176c-44f7-9eb1-c13d2ef2fbfe" providerId="ADAL" clId="{14569C5D-818E-49F0-8D5B-288473CE5ED1}" dt="2025-05-12T19:05:55.617" v="388"/>
      <pc:docMkLst>
        <pc:docMk/>
      </pc:docMkLst>
      <pc:sldChg chg="modSp mod">
        <pc:chgData name="Urbano Herrera Sarmiento" userId="4277c7eb-176c-44f7-9eb1-c13d2ef2fbfe" providerId="ADAL" clId="{14569C5D-818E-49F0-8D5B-288473CE5ED1}" dt="2025-05-08T20:52:18.554" v="11" actId="1076"/>
        <pc:sldMkLst>
          <pc:docMk/>
          <pc:sldMk cId="0" sldId="256"/>
        </pc:sldMkLst>
        <pc:spChg chg="mod">
          <ac:chgData name="Urbano Herrera Sarmiento" userId="4277c7eb-176c-44f7-9eb1-c13d2ef2fbfe" providerId="ADAL" clId="{14569C5D-818E-49F0-8D5B-288473CE5ED1}" dt="2025-05-08T20:49:18.705" v="3" actId="20577"/>
          <ac:spMkLst>
            <pc:docMk/>
            <pc:sldMk cId="0" sldId="256"/>
            <ac:spMk id="2" creationId="{00000000-0000-0000-0000-000000000000}"/>
          </ac:spMkLst>
        </pc:spChg>
        <pc:picChg chg="mod">
          <ac:chgData name="Urbano Herrera Sarmiento" userId="4277c7eb-176c-44f7-9eb1-c13d2ef2fbfe" providerId="ADAL" clId="{14569C5D-818E-49F0-8D5B-288473CE5ED1}" dt="2025-05-08T20:52:18.554" v="11" actId="1076"/>
          <ac:picMkLst>
            <pc:docMk/>
            <pc:sldMk cId="0" sldId="256"/>
            <ac:picMk id="4" creationId="{3245DFD0-73CC-BAA0-6C83-D33B3A3ED450}"/>
          </ac:picMkLst>
        </pc:picChg>
      </pc:sldChg>
      <pc:sldChg chg="addSp delSp modSp add del mod">
        <pc:chgData name="Urbano Herrera Sarmiento" userId="4277c7eb-176c-44f7-9eb1-c13d2ef2fbfe" providerId="ADAL" clId="{14569C5D-818E-49F0-8D5B-288473CE5ED1}" dt="2025-05-08T20:53:32.002" v="18" actId="1076"/>
        <pc:sldMkLst>
          <pc:docMk/>
          <pc:sldMk cId="2228375255" sldId="263"/>
        </pc:sldMkLst>
        <pc:spChg chg="add mod">
          <ac:chgData name="Urbano Herrera Sarmiento" userId="4277c7eb-176c-44f7-9eb1-c13d2ef2fbfe" providerId="ADAL" clId="{14569C5D-818E-49F0-8D5B-288473CE5ED1}" dt="2025-05-08T20:53:32.002" v="18" actId="1076"/>
          <ac:spMkLst>
            <pc:docMk/>
            <pc:sldMk cId="2228375255" sldId="263"/>
            <ac:spMk id="2" creationId="{9D363C09-3D08-6488-AA15-182DF64FAE26}"/>
          </ac:spMkLst>
        </pc:spChg>
      </pc:sldChg>
      <pc:sldChg chg="addSp modSp mod">
        <pc:chgData name="Urbano Herrera Sarmiento" userId="4277c7eb-176c-44f7-9eb1-c13d2ef2fbfe" providerId="ADAL" clId="{14569C5D-818E-49F0-8D5B-288473CE5ED1}" dt="2025-05-08T21:15:40.820" v="271" actId="1076"/>
        <pc:sldMkLst>
          <pc:docMk/>
          <pc:sldMk cId="1431997025" sldId="267"/>
        </pc:sldMkLst>
        <pc:spChg chg="add mod">
          <ac:chgData name="Urbano Herrera Sarmiento" userId="4277c7eb-176c-44f7-9eb1-c13d2ef2fbfe" providerId="ADAL" clId="{14569C5D-818E-49F0-8D5B-288473CE5ED1}" dt="2025-05-08T21:15:26.724" v="269" actId="14100"/>
          <ac:spMkLst>
            <pc:docMk/>
            <pc:sldMk cId="1431997025" sldId="267"/>
            <ac:spMk id="2" creationId="{C7AA8CF4-4F4C-2E72-16BF-E5FF110BB3C3}"/>
          </ac:spMkLst>
        </pc:spChg>
        <pc:spChg chg="add mod">
          <ac:chgData name="Urbano Herrera Sarmiento" userId="4277c7eb-176c-44f7-9eb1-c13d2ef2fbfe" providerId="ADAL" clId="{14569C5D-818E-49F0-8D5B-288473CE5ED1}" dt="2025-05-08T21:15:24.102" v="268" actId="1076"/>
          <ac:spMkLst>
            <pc:docMk/>
            <pc:sldMk cId="1431997025" sldId="267"/>
            <ac:spMk id="3" creationId="{9CF8125E-A3C8-75B3-032D-7C3D7F1B124D}"/>
          </ac:spMkLst>
        </pc:spChg>
        <pc:spChg chg="mod">
          <ac:chgData name="Urbano Herrera Sarmiento" userId="4277c7eb-176c-44f7-9eb1-c13d2ef2fbfe" providerId="ADAL" clId="{14569C5D-818E-49F0-8D5B-288473CE5ED1}" dt="2025-05-08T21:15:40.820" v="271" actId="1076"/>
          <ac:spMkLst>
            <pc:docMk/>
            <pc:sldMk cId="1431997025" sldId="267"/>
            <ac:spMk id="6" creationId="{49306BD8-0178-FBCD-6CEC-DC47AFDDA77C}"/>
          </ac:spMkLst>
        </pc:spChg>
        <pc:spChg chg="mod">
          <ac:chgData name="Urbano Herrera Sarmiento" userId="4277c7eb-176c-44f7-9eb1-c13d2ef2fbfe" providerId="ADAL" clId="{14569C5D-818E-49F0-8D5B-288473CE5ED1}" dt="2025-05-08T21:15:40.820" v="271" actId="1076"/>
          <ac:spMkLst>
            <pc:docMk/>
            <pc:sldMk cId="1431997025" sldId="267"/>
            <ac:spMk id="7" creationId="{F7AA338C-E042-28E2-7C3D-5E996F060FEF}"/>
          </ac:spMkLst>
        </pc:spChg>
      </pc:sldChg>
      <pc:sldChg chg="add del">
        <pc:chgData name="Urbano Herrera Sarmiento" userId="4277c7eb-176c-44f7-9eb1-c13d2ef2fbfe" providerId="ADAL" clId="{14569C5D-818E-49F0-8D5B-288473CE5ED1}" dt="2025-05-08T20:52:14.979" v="10"/>
        <pc:sldMkLst>
          <pc:docMk/>
          <pc:sldMk cId="2049931655" sldId="300"/>
        </pc:sldMkLst>
      </pc:sldChg>
      <pc:sldChg chg="addSp delSp modSp add del mod">
        <pc:chgData name="Urbano Herrera Sarmiento" userId="4277c7eb-176c-44f7-9eb1-c13d2ef2fbfe" providerId="ADAL" clId="{14569C5D-818E-49F0-8D5B-288473CE5ED1}" dt="2025-05-08T20:57:23.600" v="55" actId="1076"/>
        <pc:sldMkLst>
          <pc:docMk/>
          <pc:sldMk cId="2090457424" sldId="318"/>
        </pc:sldMkLst>
        <pc:spChg chg="add mod">
          <ac:chgData name="Urbano Herrera Sarmiento" userId="4277c7eb-176c-44f7-9eb1-c13d2ef2fbfe" providerId="ADAL" clId="{14569C5D-818E-49F0-8D5B-288473CE5ED1}" dt="2025-05-08T20:56:53.965" v="45" actId="2711"/>
          <ac:spMkLst>
            <pc:docMk/>
            <pc:sldMk cId="2090457424" sldId="318"/>
            <ac:spMk id="2" creationId="{5C1DC229-9C47-9CD9-8E8C-595979672DDF}"/>
          </ac:spMkLst>
        </pc:spChg>
        <pc:spChg chg="add mod">
          <ac:chgData name="Urbano Herrera Sarmiento" userId="4277c7eb-176c-44f7-9eb1-c13d2ef2fbfe" providerId="ADAL" clId="{14569C5D-818E-49F0-8D5B-288473CE5ED1}" dt="2025-05-08T20:57:10.328" v="49" actId="1076"/>
          <ac:spMkLst>
            <pc:docMk/>
            <pc:sldMk cId="2090457424" sldId="318"/>
            <ac:spMk id="4" creationId="{EB98A7D6-FEF5-E93D-BBEB-554E82681EEB}"/>
          </ac:spMkLst>
        </pc:spChg>
        <pc:picChg chg="add mod">
          <ac:chgData name="Urbano Herrera Sarmiento" userId="4277c7eb-176c-44f7-9eb1-c13d2ef2fbfe" providerId="ADAL" clId="{14569C5D-818E-49F0-8D5B-288473CE5ED1}" dt="2025-05-08T20:57:23.600" v="55" actId="1076"/>
          <ac:picMkLst>
            <pc:docMk/>
            <pc:sldMk cId="2090457424" sldId="318"/>
            <ac:picMk id="5" creationId="{C8980FBE-E833-E516-D7FD-B9EFB1FD830A}"/>
          </ac:picMkLst>
        </pc:picChg>
        <pc:picChg chg="add mod">
          <ac:chgData name="Urbano Herrera Sarmiento" userId="4277c7eb-176c-44f7-9eb1-c13d2ef2fbfe" providerId="ADAL" clId="{14569C5D-818E-49F0-8D5B-288473CE5ED1}" dt="2025-05-08T20:57:21.306" v="54" actId="1076"/>
          <ac:picMkLst>
            <pc:docMk/>
            <pc:sldMk cId="2090457424" sldId="318"/>
            <ac:picMk id="8" creationId="{0DB21521-64F3-1F08-E918-0D9D3AD5281F}"/>
          </ac:picMkLst>
        </pc:picChg>
      </pc:sldChg>
      <pc:sldChg chg="modSp mod">
        <pc:chgData name="Urbano Herrera Sarmiento" userId="4277c7eb-176c-44f7-9eb1-c13d2ef2fbfe" providerId="ADAL" clId="{14569C5D-818E-49F0-8D5B-288473CE5ED1}" dt="2025-05-09T13:59:52.938" v="387" actId="2711"/>
        <pc:sldMkLst>
          <pc:docMk/>
          <pc:sldMk cId="4287003017" sldId="321"/>
        </pc:sldMkLst>
        <pc:graphicFrameChg chg="modGraphic">
          <ac:chgData name="Urbano Herrera Sarmiento" userId="4277c7eb-176c-44f7-9eb1-c13d2ef2fbfe" providerId="ADAL" clId="{14569C5D-818E-49F0-8D5B-288473CE5ED1}" dt="2025-05-09T13:59:52.938" v="387" actId="2711"/>
          <ac:graphicFrameMkLst>
            <pc:docMk/>
            <pc:sldMk cId="4287003017" sldId="321"/>
            <ac:graphicFrameMk id="4" creationId="{1237BA97-F58D-230C-76E3-D0516F2B3418}"/>
          </ac:graphicFrameMkLst>
        </pc:graphicFrameChg>
      </pc:sldChg>
      <pc:sldChg chg="modSp mod">
        <pc:chgData name="Urbano Herrera Sarmiento" userId="4277c7eb-176c-44f7-9eb1-c13d2ef2fbfe" providerId="ADAL" clId="{14569C5D-818E-49F0-8D5B-288473CE5ED1}" dt="2025-05-09T13:59:15.939" v="385" actId="14734"/>
        <pc:sldMkLst>
          <pc:docMk/>
          <pc:sldMk cId="897402464" sldId="322"/>
        </pc:sldMkLst>
        <pc:graphicFrameChg chg="mod modGraphic">
          <ac:chgData name="Urbano Herrera Sarmiento" userId="4277c7eb-176c-44f7-9eb1-c13d2ef2fbfe" providerId="ADAL" clId="{14569C5D-818E-49F0-8D5B-288473CE5ED1}" dt="2025-05-09T13:59:15.939" v="385" actId="14734"/>
          <ac:graphicFrameMkLst>
            <pc:docMk/>
            <pc:sldMk cId="897402464" sldId="322"/>
            <ac:graphicFrameMk id="2" creationId="{3B2EB8FD-6B55-1B12-D6CC-D1E94E42B825}"/>
          </ac:graphicFrameMkLst>
        </pc:graphicFrameChg>
      </pc:sldChg>
      <pc:sldChg chg="add del">
        <pc:chgData name="Urbano Herrera Sarmiento" userId="4277c7eb-176c-44f7-9eb1-c13d2ef2fbfe" providerId="ADAL" clId="{14569C5D-818E-49F0-8D5B-288473CE5ED1}" dt="2025-05-08T20:52:14.979" v="10"/>
        <pc:sldMkLst>
          <pc:docMk/>
          <pc:sldMk cId="3069760199" sldId="323"/>
        </pc:sldMkLst>
      </pc:sldChg>
      <pc:sldChg chg="addSp delSp modSp mod">
        <pc:chgData name="Urbano Herrera Sarmiento" userId="4277c7eb-176c-44f7-9eb1-c13d2ef2fbfe" providerId="ADAL" clId="{14569C5D-818E-49F0-8D5B-288473CE5ED1}" dt="2025-05-08T21:13:24.574" v="231" actId="1076"/>
        <pc:sldMkLst>
          <pc:docMk/>
          <pc:sldMk cId="334527280" sldId="324"/>
        </pc:sldMkLst>
        <pc:spChg chg="add mod">
          <ac:chgData name="Urbano Herrera Sarmiento" userId="4277c7eb-176c-44f7-9eb1-c13d2ef2fbfe" providerId="ADAL" clId="{14569C5D-818E-49F0-8D5B-288473CE5ED1}" dt="2025-05-08T21:13:12.909" v="223" actId="14100"/>
          <ac:spMkLst>
            <pc:docMk/>
            <pc:sldMk cId="334527280" sldId="324"/>
            <ac:spMk id="3" creationId="{61422331-186B-BABB-E3CB-127F148DD90F}"/>
          </ac:spMkLst>
        </pc:spChg>
        <pc:picChg chg="add mod">
          <ac:chgData name="Urbano Herrera Sarmiento" userId="4277c7eb-176c-44f7-9eb1-c13d2ef2fbfe" providerId="ADAL" clId="{14569C5D-818E-49F0-8D5B-288473CE5ED1}" dt="2025-05-08T21:13:16.410" v="225" actId="1076"/>
          <ac:picMkLst>
            <pc:docMk/>
            <pc:sldMk cId="334527280" sldId="324"/>
            <ac:picMk id="4" creationId="{0BD47698-14F5-5498-CEFD-188C7E8BD569}"/>
          </ac:picMkLst>
        </pc:picChg>
        <pc:picChg chg="add mod">
          <ac:chgData name="Urbano Herrera Sarmiento" userId="4277c7eb-176c-44f7-9eb1-c13d2ef2fbfe" providerId="ADAL" clId="{14569C5D-818E-49F0-8D5B-288473CE5ED1}" dt="2025-05-08T21:13:24.574" v="231" actId="1076"/>
          <ac:picMkLst>
            <pc:docMk/>
            <pc:sldMk cId="334527280" sldId="324"/>
            <ac:picMk id="7" creationId="{AFC46E60-8868-428C-17C4-AE3ACC08E87C}"/>
          </ac:picMkLst>
        </pc:picChg>
        <pc:picChg chg="add mod">
          <ac:chgData name="Urbano Herrera Sarmiento" userId="4277c7eb-176c-44f7-9eb1-c13d2ef2fbfe" providerId="ADAL" clId="{14569C5D-818E-49F0-8D5B-288473CE5ED1}" dt="2025-05-08T21:13:23.474" v="230" actId="1076"/>
          <ac:picMkLst>
            <pc:docMk/>
            <pc:sldMk cId="334527280" sldId="324"/>
            <ac:picMk id="8" creationId="{26649582-9D80-7D1E-7DE5-B68F3A66836A}"/>
          </ac:picMkLst>
        </pc:picChg>
      </pc:sldChg>
      <pc:sldChg chg="addSp modSp mod">
        <pc:chgData name="Urbano Herrera Sarmiento" userId="4277c7eb-176c-44f7-9eb1-c13d2ef2fbfe" providerId="ADAL" clId="{14569C5D-818E-49F0-8D5B-288473CE5ED1}" dt="2025-05-08T21:17:13.982" v="289" actId="1076"/>
        <pc:sldMkLst>
          <pc:docMk/>
          <pc:sldMk cId="3024076849" sldId="326"/>
        </pc:sldMkLst>
        <pc:spChg chg="add mod">
          <ac:chgData name="Urbano Herrera Sarmiento" userId="4277c7eb-176c-44f7-9eb1-c13d2ef2fbfe" providerId="ADAL" clId="{14569C5D-818E-49F0-8D5B-288473CE5ED1}" dt="2025-05-08T21:17:12.365" v="287" actId="1076"/>
          <ac:spMkLst>
            <pc:docMk/>
            <pc:sldMk cId="3024076849" sldId="326"/>
            <ac:spMk id="2" creationId="{292087CE-A983-2DDB-840B-45585F8B1177}"/>
          </ac:spMkLst>
        </pc:spChg>
        <pc:spChg chg="add mod">
          <ac:chgData name="Urbano Herrera Sarmiento" userId="4277c7eb-176c-44f7-9eb1-c13d2ef2fbfe" providerId="ADAL" clId="{14569C5D-818E-49F0-8D5B-288473CE5ED1}" dt="2025-05-08T21:17:12.365" v="287" actId="1076"/>
          <ac:spMkLst>
            <pc:docMk/>
            <pc:sldMk cId="3024076849" sldId="326"/>
            <ac:spMk id="3" creationId="{AC443061-84BC-7D8D-AB2D-1BB21616570F}"/>
          </ac:spMkLst>
        </pc:spChg>
        <pc:spChg chg="mod">
          <ac:chgData name="Urbano Herrera Sarmiento" userId="4277c7eb-176c-44f7-9eb1-c13d2ef2fbfe" providerId="ADAL" clId="{14569C5D-818E-49F0-8D5B-288473CE5ED1}" dt="2025-05-08T21:17:13.982" v="289" actId="1076"/>
          <ac:spMkLst>
            <pc:docMk/>
            <pc:sldMk cId="3024076849" sldId="326"/>
            <ac:spMk id="6" creationId="{F36B3680-CD29-6B89-7C47-1058E7935830}"/>
          </ac:spMkLst>
        </pc:spChg>
        <pc:spChg chg="mod">
          <ac:chgData name="Urbano Herrera Sarmiento" userId="4277c7eb-176c-44f7-9eb1-c13d2ef2fbfe" providerId="ADAL" clId="{14569C5D-818E-49F0-8D5B-288473CE5ED1}" dt="2025-05-08T21:17:13.982" v="289" actId="1076"/>
          <ac:spMkLst>
            <pc:docMk/>
            <pc:sldMk cId="3024076849" sldId="326"/>
            <ac:spMk id="7" creationId="{A00CC51A-68F2-5DDA-81A9-FD9FB80BFB6C}"/>
          </ac:spMkLst>
        </pc:spChg>
      </pc:sldChg>
      <pc:sldChg chg="modSp mod">
        <pc:chgData name="Urbano Herrera Sarmiento" userId="4277c7eb-176c-44f7-9eb1-c13d2ef2fbfe" providerId="ADAL" clId="{14569C5D-818E-49F0-8D5B-288473CE5ED1}" dt="2025-05-08T21:18:23.598" v="297" actId="113"/>
        <pc:sldMkLst>
          <pc:docMk/>
          <pc:sldMk cId="1025723495" sldId="327"/>
        </pc:sldMkLst>
        <pc:spChg chg="mod">
          <ac:chgData name="Urbano Herrera Sarmiento" userId="4277c7eb-176c-44f7-9eb1-c13d2ef2fbfe" providerId="ADAL" clId="{14569C5D-818E-49F0-8D5B-288473CE5ED1}" dt="2025-05-08T21:17:19.418" v="290"/>
          <ac:spMkLst>
            <pc:docMk/>
            <pc:sldMk cId="1025723495" sldId="327"/>
            <ac:spMk id="3" creationId="{635A6D93-A8C6-83E5-3483-D4507358C497}"/>
          </ac:spMkLst>
        </pc:spChg>
        <pc:spChg chg="mod">
          <ac:chgData name="Urbano Herrera Sarmiento" userId="4277c7eb-176c-44f7-9eb1-c13d2ef2fbfe" providerId="ADAL" clId="{14569C5D-818E-49F0-8D5B-288473CE5ED1}" dt="2025-05-08T21:18:23.598" v="297" actId="113"/>
          <ac:spMkLst>
            <pc:docMk/>
            <pc:sldMk cId="1025723495" sldId="327"/>
            <ac:spMk id="9" creationId="{6A8E1E3F-7993-6B59-5188-51913B5E4CEF}"/>
          </ac:spMkLst>
        </pc:spChg>
      </pc:sldChg>
      <pc:sldChg chg="modSp mod">
        <pc:chgData name="Urbano Herrera Sarmiento" userId="4277c7eb-176c-44f7-9eb1-c13d2ef2fbfe" providerId="ADAL" clId="{14569C5D-818E-49F0-8D5B-288473CE5ED1}" dt="2025-05-08T21:18:47.910" v="303" actId="20577"/>
        <pc:sldMkLst>
          <pc:docMk/>
          <pc:sldMk cId="1446256598" sldId="328"/>
        </pc:sldMkLst>
        <pc:graphicFrameChg chg="mod modGraphic">
          <ac:chgData name="Urbano Herrera Sarmiento" userId="4277c7eb-176c-44f7-9eb1-c13d2ef2fbfe" providerId="ADAL" clId="{14569C5D-818E-49F0-8D5B-288473CE5ED1}" dt="2025-05-08T21:18:47.910" v="303" actId="20577"/>
          <ac:graphicFrameMkLst>
            <pc:docMk/>
            <pc:sldMk cId="1446256598" sldId="328"/>
            <ac:graphicFrameMk id="2" creationId="{A7A65BC1-FFB5-5FA9-9E03-09EF7CC6DE11}"/>
          </ac:graphicFrameMkLst>
        </pc:graphicFrameChg>
      </pc:sldChg>
      <pc:sldChg chg="modSp mod">
        <pc:chgData name="Urbano Herrera Sarmiento" userId="4277c7eb-176c-44f7-9eb1-c13d2ef2fbfe" providerId="ADAL" clId="{14569C5D-818E-49F0-8D5B-288473CE5ED1}" dt="2025-05-08T21:21:14.482" v="336" actId="255"/>
        <pc:sldMkLst>
          <pc:docMk/>
          <pc:sldMk cId="2188143424" sldId="330"/>
        </pc:sldMkLst>
        <pc:graphicFrameChg chg="mod modGraphic">
          <ac:chgData name="Urbano Herrera Sarmiento" userId="4277c7eb-176c-44f7-9eb1-c13d2ef2fbfe" providerId="ADAL" clId="{14569C5D-818E-49F0-8D5B-288473CE5ED1}" dt="2025-05-08T21:21:14.482" v="336" actId="255"/>
          <ac:graphicFrameMkLst>
            <pc:docMk/>
            <pc:sldMk cId="2188143424" sldId="330"/>
            <ac:graphicFrameMk id="15" creationId="{34BC00D7-69EC-504C-C974-ED2452D4AAAF}"/>
          </ac:graphicFrameMkLst>
        </pc:graphicFrameChg>
      </pc:sldChg>
      <pc:sldChg chg="addSp delSp modSp mod">
        <pc:chgData name="Urbano Herrera Sarmiento" userId="4277c7eb-176c-44f7-9eb1-c13d2ef2fbfe" providerId="ADAL" clId="{14569C5D-818E-49F0-8D5B-288473CE5ED1}" dt="2025-05-12T19:05:55.617" v="388"/>
        <pc:sldMkLst>
          <pc:docMk/>
          <pc:sldMk cId="3816550451" sldId="332"/>
        </pc:sldMkLst>
        <pc:spChg chg="add mod">
          <ac:chgData name="Urbano Herrera Sarmiento" userId="4277c7eb-176c-44f7-9eb1-c13d2ef2fbfe" providerId="ADAL" clId="{14569C5D-818E-49F0-8D5B-288473CE5ED1}" dt="2025-05-12T19:05:55.617" v="388"/>
          <ac:spMkLst>
            <pc:docMk/>
            <pc:sldMk cId="3816550451" sldId="332"/>
            <ac:spMk id="7" creationId="{828CC131-BADA-819B-C026-82402A57B29E}"/>
          </ac:spMkLst>
        </pc:spChg>
        <pc:picChg chg="add mod">
          <ac:chgData name="Urbano Herrera Sarmiento" userId="4277c7eb-176c-44f7-9eb1-c13d2ef2fbfe" providerId="ADAL" clId="{14569C5D-818E-49F0-8D5B-288473CE5ED1}" dt="2025-05-08T21:22:38.152" v="362" actId="1076"/>
          <ac:picMkLst>
            <pc:docMk/>
            <pc:sldMk cId="3816550451" sldId="332"/>
            <ac:picMk id="2" creationId="{EC97AD75-50AF-0566-85DD-B1BD10B965BB}"/>
          </ac:picMkLst>
        </pc:picChg>
      </pc:sldChg>
      <pc:sldChg chg="modSp mod">
        <pc:chgData name="Urbano Herrera Sarmiento" userId="4277c7eb-176c-44f7-9eb1-c13d2ef2fbfe" providerId="ADAL" clId="{14569C5D-818E-49F0-8D5B-288473CE5ED1}" dt="2025-05-08T21:24:14.034" v="380" actId="1076"/>
        <pc:sldMkLst>
          <pc:docMk/>
          <pc:sldMk cId="1572020981" sldId="334"/>
        </pc:sldMkLst>
        <pc:spChg chg="mod">
          <ac:chgData name="Urbano Herrera Sarmiento" userId="4277c7eb-176c-44f7-9eb1-c13d2ef2fbfe" providerId="ADAL" clId="{14569C5D-818E-49F0-8D5B-288473CE5ED1}" dt="2025-05-08T21:24:12.356" v="379" actId="1076"/>
          <ac:spMkLst>
            <pc:docMk/>
            <pc:sldMk cId="1572020981" sldId="334"/>
            <ac:spMk id="5" creationId="{DBA76955-518F-B869-9E89-4CE3B146E190}"/>
          </ac:spMkLst>
        </pc:spChg>
        <pc:spChg chg="mod">
          <ac:chgData name="Urbano Herrera Sarmiento" userId="4277c7eb-176c-44f7-9eb1-c13d2ef2fbfe" providerId="ADAL" clId="{14569C5D-818E-49F0-8D5B-288473CE5ED1}" dt="2025-05-08T21:24:14.034" v="380" actId="1076"/>
          <ac:spMkLst>
            <pc:docMk/>
            <pc:sldMk cId="1572020981" sldId="334"/>
            <ac:spMk id="6" creationId="{805023FD-8CCF-64F9-05C7-BCEA832EE4AC}"/>
          </ac:spMkLst>
        </pc:spChg>
      </pc:sldChg>
      <pc:sldChg chg="modSp mod">
        <pc:chgData name="Urbano Herrera Sarmiento" userId="4277c7eb-176c-44f7-9eb1-c13d2ef2fbfe" providerId="ADAL" clId="{14569C5D-818E-49F0-8D5B-288473CE5ED1}" dt="2025-05-09T13:59:33.873" v="386" actId="2711"/>
        <pc:sldMkLst>
          <pc:docMk/>
          <pc:sldMk cId="1825211856" sldId="335"/>
        </pc:sldMkLst>
        <pc:graphicFrameChg chg="mod modGraphic">
          <ac:chgData name="Urbano Herrera Sarmiento" userId="4277c7eb-176c-44f7-9eb1-c13d2ef2fbfe" providerId="ADAL" clId="{14569C5D-818E-49F0-8D5B-288473CE5ED1}" dt="2025-05-09T13:59:33.873" v="386" actId="2711"/>
          <ac:graphicFrameMkLst>
            <pc:docMk/>
            <pc:sldMk cId="1825211856" sldId="335"/>
            <ac:graphicFrameMk id="4" creationId="{427607B6-D2F6-C9E1-ABD9-605A3A540724}"/>
          </ac:graphicFrameMkLst>
        </pc:graphicFrameChg>
      </pc:sldChg>
      <pc:sldChg chg="addSp delSp modSp add mod">
        <pc:chgData name="Urbano Herrera Sarmiento" userId="4277c7eb-176c-44f7-9eb1-c13d2ef2fbfe" providerId="ADAL" clId="{14569C5D-818E-49F0-8D5B-288473CE5ED1}" dt="2025-05-08T20:56:05.154" v="36" actId="14100"/>
        <pc:sldMkLst>
          <pc:docMk/>
          <pc:sldMk cId="3162530302" sldId="337"/>
        </pc:sldMkLst>
        <pc:spChg chg="add mod">
          <ac:chgData name="Urbano Herrera Sarmiento" userId="4277c7eb-176c-44f7-9eb1-c13d2ef2fbfe" providerId="ADAL" clId="{14569C5D-818E-49F0-8D5B-288473CE5ED1}" dt="2025-05-08T20:55:28.263" v="29" actId="2711"/>
          <ac:spMkLst>
            <pc:docMk/>
            <pc:sldMk cId="3162530302" sldId="337"/>
            <ac:spMk id="4" creationId="{8BE3FBB8-09F5-B3BC-1415-B5933439C7ED}"/>
          </ac:spMkLst>
        </pc:spChg>
        <pc:spChg chg="add mod">
          <ac:chgData name="Urbano Herrera Sarmiento" userId="4277c7eb-176c-44f7-9eb1-c13d2ef2fbfe" providerId="ADAL" clId="{14569C5D-818E-49F0-8D5B-288473CE5ED1}" dt="2025-05-08T20:55:53.985" v="32" actId="1076"/>
          <ac:spMkLst>
            <pc:docMk/>
            <pc:sldMk cId="3162530302" sldId="337"/>
            <ac:spMk id="5" creationId="{CCB4E325-17E1-707C-355A-F2C3148532D9}"/>
          </ac:spMkLst>
        </pc:spChg>
        <pc:spChg chg="mod">
          <ac:chgData name="Urbano Herrera Sarmiento" userId="4277c7eb-176c-44f7-9eb1-c13d2ef2fbfe" providerId="ADAL" clId="{14569C5D-818E-49F0-8D5B-288473CE5ED1}" dt="2025-05-08T20:55:04.598" v="24"/>
          <ac:spMkLst>
            <pc:docMk/>
            <pc:sldMk cId="3162530302" sldId="337"/>
            <ac:spMk id="6" creationId="{EA868911-50DF-E523-D12D-E5A80EAFC634}"/>
          </ac:spMkLst>
        </pc:spChg>
        <pc:picChg chg="add mod">
          <ac:chgData name="Urbano Herrera Sarmiento" userId="4277c7eb-176c-44f7-9eb1-c13d2ef2fbfe" providerId="ADAL" clId="{14569C5D-818E-49F0-8D5B-288473CE5ED1}" dt="2025-05-08T20:56:02.767" v="35" actId="1076"/>
          <ac:picMkLst>
            <pc:docMk/>
            <pc:sldMk cId="3162530302" sldId="337"/>
            <ac:picMk id="7" creationId="{BAFDB353-D055-8BE8-3243-3902B4AFEBE0}"/>
          </ac:picMkLst>
        </pc:picChg>
        <pc:picChg chg="add mod">
          <ac:chgData name="Urbano Herrera Sarmiento" userId="4277c7eb-176c-44f7-9eb1-c13d2ef2fbfe" providerId="ADAL" clId="{14569C5D-818E-49F0-8D5B-288473CE5ED1}" dt="2025-05-08T20:56:05.154" v="36" actId="14100"/>
          <ac:picMkLst>
            <pc:docMk/>
            <pc:sldMk cId="3162530302" sldId="337"/>
            <ac:picMk id="8" creationId="{72A58588-C82B-A9B9-C50C-2962943D9FA3}"/>
          </ac:picMkLst>
        </pc:picChg>
        <pc:picChg chg="add mod">
          <ac:chgData name="Urbano Herrera Sarmiento" userId="4277c7eb-176c-44f7-9eb1-c13d2ef2fbfe" providerId="ADAL" clId="{14569C5D-818E-49F0-8D5B-288473CE5ED1}" dt="2025-05-08T20:55:57.473" v="33" actId="14100"/>
          <ac:picMkLst>
            <pc:docMk/>
            <pc:sldMk cId="3162530302" sldId="337"/>
            <ac:picMk id="9" creationId="{4148F821-AF79-12F4-8F8C-54A589579626}"/>
          </ac:picMkLst>
        </pc:picChg>
      </pc:sldChg>
      <pc:sldChg chg="add del">
        <pc:chgData name="Urbano Herrera Sarmiento" userId="4277c7eb-176c-44f7-9eb1-c13d2ef2fbfe" providerId="ADAL" clId="{14569C5D-818E-49F0-8D5B-288473CE5ED1}" dt="2025-05-08T20:52:14.979" v="10"/>
        <pc:sldMkLst>
          <pc:docMk/>
          <pc:sldMk cId="3770701844" sldId="337"/>
        </pc:sldMkLst>
      </pc:sldChg>
      <pc:sldChg chg="addSp delSp modSp add mod">
        <pc:chgData name="Urbano Herrera Sarmiento" userId="4277c7eb-176c-44f7-9eb1-c13d2ef2fbfe" providerId="ADAL" clId="{14569C5D-818E-49F0-8D5B-288473CE5ED1}" dt="2025-05-08T21:03:35.102" v="101" actId="1076"/>
        <pc:sldMkLst>
          <pc:docMk/>
          <pc:sldMk cId="2094286357" sldId="338"/>
        </pc:sldMkLst>
        <pc:spChg chg="add mod">
          <ac:chgData name="Urbano Herrera Sarmiento" userId="4277c7eb-176c-44f7-9eb1-c13d2ef2fbfe" providerId="ADAL" clId="{14569C5D-818E-49F0-8D5B-288473CE5ED1}" dt="2025-05-08T21:03:23.185" v="96" actId="1076"/>
          <ac:spMkLst>
            <pc:docMk/>
            <pc:sldMk cId="2094286357" sldId="338"/>
            <ac:spMk id="2" creationId="{E474E34E-59C7-7487-1299-3E62D46442BF}"/>
          </ac:spMkLst>
        </pc:spChg>
        <pc:spChg chg="add mod">
          <ac:chgData name="Urbano Herrera Sarmiento" userId="4277c7eb-176c-44f7-9eb1-c13d2ef2fbfe" providerId="ADAL" clId="{14569C5D-818E-49F0-8D5B-288473CE5ED1}" dt="2025-05-08T21:03:19.917" v="95" actId="1076"/>
          <ac:spMkLst>
            <pc:docMk/>
            <pc:sldMk cId="2094286357" sldId="338"/>
            <ac:spMk id="4" creationId="{6FBFB223-1957-D55D-7A05-13C5887D8044}"/>
          </ac:spMkLst>
        </pc:spChg>
        <pc:picChg chg="add mod">
          <ac:chgData name="Urbano Herrera Sarmiento" userId="4277c7eb-176c-44f7-9eb1-c13d2ef2fbfe" providerId="ADAL" clId="{14569C5D-818E-49F0-8D5B-288473CE5ED1}" dt="2025-05-08T21:03:31.006" v="98" actId="1076"/>
          <ac:picMkLst>
            <pc:docMk/>
            <pc:sldMk cId="2094286357" sldId="338"/>
            <ac:picMk id="5" creationId="{4C39824F-29A5-6B16-4D25-4D13AE95DBDC}"/>
          </ac:picMkLst>
        </pc:picChg>
        <pc:picChg chg="add mod">
          <ac:chgData name="Urbano Herrera Sarmiento" userId="4277c7eb-176c-44f7-9eb1-c13d2ef2fbfe" providerId="ADAL" clId="{14569C5D-818E-49F0-8D5B-288473CE5ED1}" dt="2025-05-08T21:03:35.102" v="101" actId="1076"/>
          <ac:picMkLst>
            <pc:docMk/>
            <pc:sldMk cId="2094286357" sldId="338"/>
            <ac:picMk id="8" creationId="{6943EA5D-2A4A-FD11-D257-2BB0C5E30037}"/>
          </ac:picMkLst>
        </pc:picChg>
        <pc:picChg chg="add mod">
          <ac:chgData name="Urbano Herrera Sarmiento" userId="4277c7eb-176c-44f7-9eb1-c13d2ef2fbfe" providerId="ADAL" clId="{14569C5D-818E-49F0-8D5B-288473CE5ED1}" dt="2025-05-08T21:03:33.941" v="100" actId="1076"/>
          <ac:picMkLst>
            <pc:docMk/>
            <pc:sldMk cId="2094286357" sldId="338"/>
            <ac:picMk id="9" creationId="{CBBE930B-4D40-585A-903C-F0ACD8A29954}"/>
          </ac:picMkLst>
        </pc:picChg>
      </pc:sldChg>
      <pc:sldChg chg="add del">
        <pc:chgData name="Urbano Herrera Sarmiento" userId="4277c7eb-176c-44f7-9eb1-c13d2ef2fbfe" providerId="ADAL" clId="{14569C5D-818E-49F0-8D5B-288473CE5ED1}" dt="2025-05-08T20:52:14.979" v="10"/>
        <pc:sldMkLst>
          <pc:docMk/>
          <pc:sldMk cId="3666530396" sldId="338"/>
        </pc:sldMkLst>
      </pc:sldChg>
      <pc:sldChg chg="addSp delSp modSp add mod">
        <pc:chgData name="Urbano Herrera Sarmiento" userId="4277c7eb-176c-44f7-9eb1-c13d2ef2fbfe" providerId="ADAL" clId="{14569C5D-818E-49F0-8D5B-288473CE5ED1}" dt="2025-05-08T21:00:13.961" v="84" actId="14100"/>
        <pc:sldMkLst>
          <pc:docMk/>
          <pc:sldMk cId="752848353" sldId="339"/>
        </pc:sldMkLst>
        <pc:spChg chg="add mod">
          <ac:chgData name="Urbano Herrera Sarmiento" userId="4277c7eb-176c-44f7-9eb1-c13d2ef2fbfe" providerId="ADAL" clId="{14569C5D-818E-49F0-8D5B-288473CE5ED1}" dt="2025-05-08T21:00:02.449" v="78" actId="1076"/>
          <ac:spMkLst>
            <pc:docMk/>
            <pc:sldMk cId="752848353" sldId="339"/>
            <ac:spMk id="2" creationId="{9C47C718-E017-8C89-DEA7-2638669CE2B7}"/>
          </ac:spMkLst>
        </pc:spChg>
        <pc:spChg chg="add mod">
          <ac:chgData name="Urbano Herrera Sarmiento" userId="4277c7eb-176c-44f7-9eb1-c13d2ef2fbfe" providerId="ADAL" clId="{14569C5D-818E-49F0-8D5B-288473CE5ED1}" dt="2025-05-08T20:59:59.843" v="77" actId="1076"/>
          <ac:spMkLst>
            <pc:docMk/>
            <pc:sldMk cId="752848353" sldId="339"/>
            <ac:spMk id="4" creationId="{521D69A3-59B3-4621-71D8-FFB732E102D9}"/>
          </ac:spMkLst>
        </pc:spChg>
        <pc:picChg chg="add mod">
          <ac:chgData name="Urbano Herrera Sarmiento" userId="4277c7eb-176c-44f7-9eb1-c13d2ef2fbfe" providerId="ADAL" clId="{14569C5D-818E-49F0-8D5B-288473CE5ED1}" dt="2025-05-08T21:00:10.350" v="82" actId="1076"/>
          <ac:picMkLst>
            <pc:docMk/>
            <pc:sldMk cId="752848353" sldId="339"/>
            <ac:picMk id="5" creationId="{03BAE970-EF14-DEA9-7F68-6556881CFB86}"/>
          </ac:picMkLst>
        </pc:picChg>
        <pc:picChg chg="add mod">
          <ac:chgData name="Urbano Herrera Sarmiento" userId="4277c7eb-176c-44f7-9eb1-c13d2ef2fbfe" providerId="ADAL" clId="{14569C5D-818E-49F0-8D5B-288473CE5ED1}" dt="2025-05-08T21:00:13.961" v="84" actId="14100"/>
          <ac:picMkLst>
            <pc:docMk/>
            <pc:sldMk cId="752848353" sldId="339"/>
            <ac:picMk id="8" creationId="{1F1ABC4E-A921-4B5A-EE1F-9579EA2E2A53}"/>
          </ac:picMkLst>
        </pc:picChg>
      </pc:sldChg>
      <pc:sldChg chg="add del">
        <pc:chgData name="Urbano Herrera Sarmiento" userId="4277c7eb-176c-44f7-9eb1-c13d2ef2fbfe" providerId="ADAL" clId="{14569C5D-818E-49F0-8D5B-288473CE5ED1}" dt="2025-05-08T20:52:14.979" v="10"/>
        <pc:sldMkLst>
          <pc:docMk/>
          <pc:sldMk cId="3421965357" sldId="339"/>
        </pc:sldMkLst>
      </pc:sldChg>
      <pc:sldChg chg="add del">
        <pc:chgData name="Urbano Herrera Sarmiento" userId="4277c7eb-176c-44f7-9eb1-c13d2ef2fbfe" providerId="ADAL" clId="{14569C5D-818E-49F0-8D5B-288473CE5ED1}" dt="2025-05-08T20:52:14.979" v="10"/>
        <pc:sldMkLst>
          <pc:docMk/>
          <pc:sldMk cId="3237001871" sldId="340"/>
        </pc:sldMkLst>
      </pc:sldChg>
      <pc:sldChg chg="addSp delSp modSp add mod">
        <pc:chgData name="Urbano Herrera Sarmiento" userId="4277c7eb-176c-44f7-9eb1-c13d2ef2fbfe" providerId="ADAL" clId="{14569C5D-818E-49F0-8D5B-288473CE5ED1}" dt="2025-05-08T20:58:52.373" v="68" actId="14100"/>
        <pc:sldMkLst>
          <pc:docMk/>
          <pc:sldMk cId="3621324757" sldId="340"/>
        </pc:sldMkLst>
        <pc:spChg chg="add mod">
          <ac:chgData name="Urbano Herrera Sarmiento" userId="4277c7eb-176c-44f7-9eb1-c13d2ef2fbfe" providerId="ADAL" clId="{14569C5D-818E-49F0-8D5B-288473CE5ED1}" dt="2025-05-08T20:58:27.906" v="61" actId="2711"/>
          <ac:spMkLst>
            <pc:docMk/>
            <pc:sldMk cId="3621324757" sldId="340"/>
            <ac:spMk id="2" creationId="{72CB60CD-60A3-846D-2CDD-CC3066227AA6}"/>
          </ac:spMkLst>
        </pc:spChg>
        <pc:spChg chg="add mod">
          <ac:chgData name="Urbano Herrera Sarmiento" userId="4277c7eb-176c-44f7-9eb1-c13d2ef2fbfe" providerId="ADAL" clId="{14569C5D-818E-49F0-8D5B-288473CE5ED1}" dt="2025-05-08T20:58:41.753" v="64" actId="14100"/>
          <ac:spMkLst>
            <pc:docMk/>
            <pc:sldMk cId="3621324757" sldId="340"/>
            <ac:spMk id="4" creationId="{25CC454B-E308-5803-5BC9-A2FF4C95EB24}"/>
          </ac:spMkLst>
        </pc:spChg>
        <pc:picChg chg="add mod">
          <ac:chgData name="Urbano Herrera Sarmiento" userId="4277c7eb-176c-44f7-9eb1-c13d2ef2fbfe" providerId="ADAL" clId="{14569C5D-818E-49F0-8D5B-288473CE5ED1}" dt="2025-05-08T20:58:48.780" v="67" actId="1076"/>
          <ac:picMkLst>
            <pc:docMk/>
            <pc:sldMk cId="3621324757" sldId="340"/>
            <ac:picMk id="5" creationId="{9015DE94-04C8-4D86-AB7B-45CAD4B704A3}"/>
          </ac:picMkLst>
        </pc:picChg>
        <pc:picChg chg="add mod">
          <ac:chgData name="Urbano Herrera Sarmiento" userId="4277c7eb-176c-44f7-9eb1-c13d2ef2fbfe" providerId="ADAL" clId="{14569C5D-818E-49F0-8D5B-288473CE5ED1}" dt="2025-05-08T20:58:52.373" v="68" actId="14100"/>
          <ac:picMkLst>
            <pc:docMk/>
            <pc:sldMk cId="3621324757" sldId="340"/>
            <ac:picMk id="8" creationId="{3441F1B6-BE82-24C3-F0F5-A6C3F0E6D4FE}"/>
          </ac:picMkLst>
        </pc:picChg>
      </pc:sldChg>
      <pc:sldChg chg="addSp modSp add mod">
        <pc:chgData name="Urbano Herrera Sarmiento" userId="4277c7eb-176c-44f7-9eb1-c13d2ef2fbfe" providerId="ADAL" clId="{14569C5D-818E-49F0-8D5B-288473CE5ED1}" dt="2025-05-08T21:08:32.268" v="147" actId="1076"/>
        <pc:sldMkLst>
          <pc:docMk/>
          <pc:sldMk cId="38507781" sldId="341"/>
        </pc:sldMkLst>
        <pc:spChg chg="add mod">
          <ac:chgData name="Urbano Herrera Sarmiento" userId="4277c7eb-176c-44f7-9eb1-c13d2ef2fbfe" providerId="ADAL" clId="{14569C5D-818E-49F0-8D5B-288473CE5ED1}" dt="2025-05-08T21:07:22.311" v="142" actId="2711"/>
          <ac:spMkLst>
            <pc:docMk/>
            <pc:sldMk cId="38507781" sldId="341"/>
            <ac:spMk id="2" creationId="{E596A9A1-6F4A-9949-BE1D-3BB7A87FFA29}"/>
          </ac:spMkLst>
        </pc:spChg>
        <pc:spChg chg="add mod">
          <ac:chgData name="Urbano Herrera Sarmiento" userId="4277c7eb-176c-44f7-9eb1-c13d2ef2fbfe" providerId="ADAL" clId="{14569C5D-818E-49F0-8D5B-288473CE5ED1}" dt="2025-05-08T21:07:36.538" v="145" actId="14100"/>
          <ac:spMkLst>
            <pc:docMk/>
            <pc:sldMk cId="38507781" sldId="341"/>
            <ac:spMk id="4" creationId="{69C2AC6F-CFF5-6545-7954-7404AF78D67C}"/>
          </ac:spMkLst>
        </pc:spChg>
        <pc:picChg chg="add mod">
          <ac:chgData name="Urbano Herrera Sarmiento" userId="4277c7eb-176c-44f7-9eb1-c13d2ef2fbfe" providerId="ADAL" clId="{14569C5D-818E-49F0-8D5B-288473CE5ED1}" dt="2025-05-08T21:08:32.268" v="147" actId="1076"/>
          <ac:picMkLst>
            <pc:docMk/>
            <pc:sldMk cId="38507781" sldId="341"/>
            <ac:picMk id="7" creationId="{EA4E131C-71BD-1DB7-CFFB-57AC1A8A7EC4}"/>
          </ac:picMkLst>
        </pc:picChg>
      </pc:sldChg>
      <pc:sldChg chg="add del">
        <pc:chgData name="Urbano Herrera Sarmiento" userId="4277c7eb-176c-44f7-9eb1-c13d2ef2fbfe" providerId="ADAL" clId="{14569C5D-818E-49F0-8D5B-288473CE5ED1}" dt="2025-05-08T20:52:14.979" v="10"/>
        <pc:sldMkLst>
          <pc:docMk/>
          <pc:sldMk cId="3074901825" sldId="341"/>
        </pc:sldMkLst>
      </pc:sldChg>
      <pc:sldChg chg="add del">
        <pc:chgData name="Urbano Herrera Sarmiento" userId="4277c7eb-176c-44f7-9eb1-c13d2ef2fbfe" providerId="ADAL" clId="{14569C5D-818E-49F0-8D5B-288473CE5ED1}" dt="2025-05-08T20:52:14.979" v="10"/>
        <pc:sldMkLst>
          <pc:docMk/>
          <pc:sldMk cId="572446846" sldId="342"/>
        </pc:sldMkLst>
      </pc:sldChg>
      <pc:sldChg chg="addSp modSp add mod">
        <pc:chgData name="Urbano Herrera Sarmiento" userId="4277c7eb-176c-44f7-9eb1-c13d2ef2fbfe" providerId="ADAL" clId="{14569C5D-818E-49F0-8D5B-288473CE5ED1}" dt="2025-05-08T21:06:42.201" v="136" actId="1076"/>
        <pc:sldMkLst>
          <pc:docMk/>
          <pc:sldMk cId="2016120081" sldId="342"/>
        </pc:sldMkLst>
        <pc:spChg chg="add mod">
          <ac:chgData name="Urbano Herrera Sarmiento" userId="4277c7eb-176c-44f7-9eb1-c13d2ef2fbfe" providerId="ADAL" clId="{14569C5D-818E-49F0-8D5B-288473CE5ED1}" dt="2025-05-08T21:06:25.720" v="130" actId="2711"/>
          <ac:spMkLst>
            <pc:docMk/>
            <pc:sldMk cId="2016120081" sldId="342"/>
            <ac:spMk id="2" creationId="{4B980292-7C65-2DB2-6EF3-BC7740095042}"/>
          </ac:spMkLst>
        </pc:spChg>
        <pc:spChg chg="add mod">
          <ac:chgData name="Urbano Herrera Sarmiento" userId="4277c7eb-176c-44f7-9eb1-c13d2ef2fbfe" providerId="ADAL" clId="{14569C5D-818E-49F0-8D5B-288473CE5ED1}" dt="2025-05-08T21:06:32.690" v="132" actId="1076"/>
          <ac:spMkLst>
            <pc:docMk/>
            <pc:sldMk cId="2016120081" sldId="342"/>
            <ac:spMk id="5" creationId="{D152B098-4EAE-7AA0-E1E2-BED45D11C865}"/>
          </ac:spMkLst>
        </pc:spChg>
        <pc:picChg chg="add mod">
          <ac:chgData name="Urbano Herrera Sarmiento" userId="4277c7eb-176c-44f7-9eb1-c13d2ef2fbfe" providerId="ADAL" clId="{14569C5D-818E-49F0-8D5B-288473CE5ED1}" dt="2025-05-08T21:06:42.201" v="136" actId="1076"/>
          <ac:picMkLst>
            <pc:docMk/>
            <pc:sldMk cId="2016120081" sldId="342"/>
            <ac:picMk id="4" creationId="{47204D1B-8610-9501-A801-AD20DE580E7F}"/>
          </ac:picMkLst>
        </pc:picChg>
        <pc:picChg chg="add mod">
          <ac:chgData name="Urbano Herrera Sarmiento" userId="4277c7eb-176c-44f7-9eb1-c13d2ef2fbfe" providerId="ADAL" clId="{14569C5D-818E-49F0-8D5B-288473CE5ED1}" dt="2025-05-08T21:06:35.449" v="133" actId="14100"/>
          <ac:picMkLst>
            <pc:docMk/>
            <pc:sldMk cId="2016120081" sldId="342"/>
            <ac:picMk id="7" creationId="{599B3F97-C2ED-8331-A456-3A402573233E}"/>
          </ac:picMkLst>
        </pc:picChg>
      </pc:sldChg>
      <pc:sldChg chg="addSp delSp modSp add mod">
        <pc:chgData name="Urbano Herrera Sarmiento" userId="4277c7eb-176c-44f7-9eb1-c13d2ef2fbfe" providerId="ADAL" clId="{14569C5D-818E-49F0-8D5B-288473CE5ED1}" dt="2025-05-08T21:05:32.099" v="122" actId="1076"/>
        <pc:sldMkLst>
          <pc:docMk/>
          <pc:sldMk cId="590008375" sldId="343"/>
        </pc:sldMkLst>
        <pc:spChg chg="add mod">
          <ac:chgData name="Urbano Herrera Sarmiento" userId="4277c7eb-176c-44f7-9eb1-c13d2ef2fbfe" providerId="ADAL" clId="{14569C5D-818E-49F0-8D5B-288473CE5ED1}" dt="2025-05-08T21:05:03.804" v="114" actId="2711"/>
          <ac:spMkLst>
            <pc:docMk/>
            <pc:sldMk cId="590008375" sldId="343"/>
            <ac:spMk id="2" creationId="{47C5FEEF-0EA0-30C5-96B5-90198518EB8D}"/>
          </ac:spMkLst>
        </pc:spChg>
        <pc:spChg chg="add mod">
          <ac:chgData name="Urbano Herrera Sarmiento" userId="4277c7eb-176c-44f7-9eb1-c13d2ef2fbfe" providerId="ADAL" clId="{14569C5D-818E-49F0-8D5B-288473CE5ED1}" dt="2025-05-08T21:05:17.995" v="118" actId="1076"/>
          <ac:spMkLst>
            <pc:docMk/>
            <pc:sldMk cId="590008375" sldId="343"/>
            <ac:spMk id="16" creationId="{4044B309-19C0-B0E2-E70C-288310D1712E}"/>
          </ac:spMkLst>
        </pc:spChg>
        <pc:picChg chg="add mod">
          <ac:chgData name="Urbano Herrera Sarmiento" userId="4277c7eb-176c-44f7-9eb1-c13d2ef2fbfe" providerId="ADAL" clId="{14569C5D-818E-49F0-8D5B-288473CE5ED1}" dt="2025-05-08T21:05:32.099" v="122" actId="1076"/>
          <ac:picMkLst>
            <pc:docMk/>
            <pc:sldMk cId="590008375" sldId="343"/>
            <ac:picMk id="4" creationId="{E8BA510A-FAEB-20BD-B655-6C45737CECCC}"/>
          </ac:picMkLst>
        </pc:picChg>
        <pc:picChg chg="add mod">
          <ac:chgData name="Urbano Herrera Sarmiento" userId="4277c7eb-176c-44f7-9eb1-c13d2ef2fbfe" providerId="ADAL" clId="{14569C5D-818E-49F0-8D5B-288473CE5ED1}" dt="2025-05-08T21:05:29.352" v="120" actId="1076"/>
          <ac:picMkLst>
            <pc:docMk/>
            <pc:sldMk cId="590008375" sldId="343"/>
            <ac:picMk id="5" creationId="{0D0C2CDC-D4E4-B192-766E-19D5AC28CC98}"/>
          </ac:picMkLst>
        </pc:picChg>
        <pc:picChg chg="add mod">
          <ac:chgData name="Urbano Herrera Sarmiento" userId="4277c7eb-176c-44f7-9eb1-c13d2ef2fbfe" providerId="ADAL" clId="{14569C5D-818E-49F0-8D5B-288473CE5ED1}" dt="2025-05-08T21:05:27.201" v="119" actId="1076"/>
          <ac:picMkLst>
            <pc:docMk/>
            <pc:sldMk cId="590008375" sldId="343"/>
            <ac:picMk id="7" creationId="{6321CB80-2B94-64F3-25DB-268AE7AD50C5}"/>
          </ac:picMkLst>
        </pc:picChg>
      </pc:sldChg>
      <pc:sldChg chg="add del setBg">
        <pc:chgData name="Urbano Herrera Sarmiento" userId="4277c7eb-176c-44f7-9eb1-c13d2ef2fbfe" providerId="ADAL" clId="{14569C5D-818E-49F0-8D5B-288473CE5ED1}" dt="2025-05-08T20:52:14.979" v="10"/>
        <pc:sldMkLst>
          <pc:docMk/>
          <pc:sldMk cId="691235742" sldId="343"/>
        </pc:sldMkLst>
      </pc:sldChg>
      <pc:sldChg chg="addSp modSp add mod">
        <pc:chgData name="Urbano Herrera Sarmiento" userId="4277c7eb-176c-44f7-9eb1-c13d2ef2fbfe" providerId="ADAL" clId="{14569C5D-818E-49F0-8D5B-288473CE5ED1}" dt="2025-05-08T21:14:04.676" v="255" actId="1076"/>
        <pc:sldMkLst>
          <pc:docMk/>
          <pc:sldMk cId="1364404763" sldId="344"/>
        </pc:sldMkLst>
        <pc:spChg chg="add mod">
          <ac:chgData name="Urbano Herrera Sarmiento" userId="4277c7eb-176c-44f7-9eb1-c13d2ef2fbfe" providerId="ADAL" clId="{14569C5D-818E-49F0-8D5B-288473CE5ED1}" dt="2025-05-08T21:14:04.676" v="255" actId="1076"/>
          <ac:spMkLst>
            <pc:docMk/>
            <pc:sldMk cId="1364404763" sldId="344"/>
            <ac:spMk id="2" creationId="{DC9C9917-1E33-1BAA-6F17-3F3997E8D876}"/>
          </ac:spMkLst>
        </pc:spChg>
        <pc:picChg chg="add mod">
          <ac:chgData name="Urbano Herrera Sarmiento" userId="4277c7eb-176c-44f7-9eb1-c13d2ef2fbfe" providerId="ADAL" clId="{14569C5D-818E-49F0-8D5B-288473CE5ED1}" dt="2025-05-08T21:13:45.663" v="233" actId="1076"/>
          <ac:picMkLst>
            <pc:docMk/>
            <pc:sldMk cId="1364404763" sldId="344"/>
            <ac:picMk id="3" creationId="{70FAD04A-99FA-0DBF-0B45-0A9C1AC5AB97}"/>
          </ac:picMkLst>
        </pc:picChg>
        <pc:picChg chg="add mod">
          <ac:chgData name="Urbano Herrera Sarmiento" userId="4277c7eb-176c-44f7-9eb1-c13d2ef2fbfe" providerId="ADAL" clId="{14569C5D-818E-49F0-8D5B-288473CE5ED1}" dt="2025-05-08T21:13:45.663" v="233" actId="1076"/>
          <ac:picMkLst>
            <pc:docMk/>
            <pc:sldMk cId="1364404763" sldId="344"/>
            <ac:picMk id="4" creationId="{A1C49AE8-5748-E233-E670-0FD9D8F11FC9}"/>
          </ac:picMkLst>
        </pc:picChg>
        <pc:picChg chg="add mod">
          <ac:chgData name="Urbano Herrera Sarmiento" userId="4277c7eb-176c-44f7-9eb1-c13d2ef2fbfe" providerId="ADAL" clId="{14569C5D-818E-49F0-8D5B-288473CE5ED1}" dt="2025-05-08T21:13:45.663" v="233" actId="1076"/>
          <ac:picMkLst>
            <pc:docMk/>
            <pc:sldMk cId="1364404763" sldId="344"/>
            <ac:picMk id="7" creationId="{BA2666E9-7EDF-BF18-117A-39906AA41C58}"/>
          </ac:picMkLst>
        </pc:picChg>
      </pc:sldChg>
      <pc:sldChg chg="add del">
        <pc:chgData name="Urbano Herrera Sarmiento" userId="4277c7eb-176c-44f7-9eb1-c13d2ef2fbfe" providerId="ADAL" clId="{14569C5D-818E-49F0-8D5B-288473CE5ED1}" dt="2025-05-08T21:14:17.575" v="256" actId="47"/>
        <pc:sldMkLst>
          <pc:docMk/>
          <pc:sldMk cId="174766540" sldId="345"/>
        </pc:sldMkLst>
      </pc:sldChg>
      <pc:sldChg chg="addSp delSp modSp add mod">
        <pc:chgData name="Urbano Herrera Sarmiento" userId="4277c7eb-176c-44f7-9eb1-c13d2ef2fbfe" providerId="ADAL" clId="{14569C5D-818E-49F0-8D5B-288473CE5ED1}" dt="2025-05-08T21:23:11.984" v="368" actId="255"/>
        <pc:sldMkLst>
          <pc:docMk/>
          <pc:sldMk cId="310581297" sldId="345"/>
        </pc:sldMkLst>
        <pc:spChg chg="add mod">
          <ac:chgData name="Urbano Herrera Sarmiento" userId="4277c7eb-176c-44f7-9eb1-c13d2ef2fbfe" providerId="ADAL" clId="{14569C5D-818E-49F0-8D5B-288473CE5ED1}" dt="2025-05-08T21:23:11.984" v="368" actId="255"/>
          <ac:spMkLst>
            <pc:docMk/>
            <pc:sldMk cId="310581297" sldId="345"/>
            <ac:spMk id="4" creationId="{8D3F0676-B211-6F20-9282-CA898EC47D4F}"/>
          </ac:spMkLst>
        </pc:spChg>
      </pc:sldChg>
      <pc:sldChg chg="addSp delSp modSp add mod">
        <pc:chgData name="Urbano Herrera Sarmiento" userId="4277c7eb-176c-44f7-9eb1-c13d2ef2fbfe" providerId="ADAL" clId="{14569C5D-818E-49F0-8D5B-288473CE5ED1}" dt="2025-05-08T21:23:45.002" v="376" actId="255"/>
        <pc:sldMkLst>
          <pc:docMk/>
          <pc:sldMk cId="3031008296" sldId="346"/>
        </pc:sldMkLst>
        <pc:spChg chg="add mod">
          <ac:chgData name="Urbano Herrera Sarmiento" userId="4277c7eb-176c-44f7-9eb1-c13d2ef2fbfe" providerId="ADAL" clId="{14569C5D-818E-49F0-8D5B-288473CE5ED1}" dt="2025-05-08T21:23:45.002" v="376" actId="255"/>
          <ac:spMkLst>
            <pc:docMk/>
            <pc:sldMk cId="3031008296" sldId="346"/>
            <ac:spMk id="5" creationId="{53FB1B61-313A-E0AA-723D-310C99087D5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7043738" cy="4587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9207500" y="0"/>
            <a:ext cx="7045325" cy="458788"/>
          </a:xfrm>
          <a:prstGeom prst="rect">
            <a:avLst/>
          </a:prstGeom>
        </p:spPr>
        <p:txBody>
          <a:bodyPr vert="horz" lIns="91440" tIns="45720" rIns="91440" bIns="45720" rtlCol="0"/>
          <a:lstStyle>
            <a:lvl1pPr algn="r">
              <a:defRPr sz="1200"/>
            </a:lvl1pPr>
          </a:lstStyle>
          <a:p>
            <a:fld id="{1DAA5820-3DB4-4750-969B-0D74C159960D}" type="datetimeFigureOut">
              <a:rPr lang="es-CO" smtClean="0"/>
              <a:t>12/05/2025</a:t>
            </a:fld>
            <a:endParaRPr lang="es-CO"/>
          </a:p>
        </p:txBody>
      </p:sp>
      <p:sp>
        <p:nvSpPr>
          <p:cNvPr id="4" name="Marcador de imagen de diapositiva 3"/>
          <p:cNvSpPr>
            <a:spLocks noGrp="1" noRot="1" noChangeAspect="1"/>
          </p:cNvSpPr>
          <p:nvPr>
            <p:ph type="sldImg" idx="2"/>
          </p:nvPr>
        </p:nvSpPr>
        <p:spPr>
          <a:xfrm>
            <a:off x="5384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1625600" y="4400550"/>
            <a:ext cx="130048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8685213"/>
            <a:ext cx="7043738" cy="4587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9207500" y="8685213"/>
            <a:ext cx="7045325" cy="458787"/>
          </a:xfrm>
          <a:prstGeom prst="rect">
            <a:avLst/>
          </a:prstGeom>
        </p:spPr>
        <p:txBody>
          <a:bodyPr vert="horz" lIns="91440" tIns="45720" rIns="91440" bIns="45720" rtlCol="0" anchor="b"/>
          <a:lstStyle>
            <a:lvl1pPr algn="r">
              <a:defRPr sz="1200"/>
            </a:lvl1pPr>
          </a:lstStyle>
          <a:p>
            <a:fld id="{71AD5BC5-D287-45A5-B122-F92ACAA50881}" type="slidenum">
              <a:rPr lang="es-CO" smtClean="0"/>
              <a:t>‹Nº›</a:t>
            </a:fld>
            <a:endParaRPr lang="es-CO"/>
          </a:p>
        </p:txBody>
      </p:sp>
    </p:spTree>
    <p:extLst>
      <p:ext uri="{BB962C8B-B14F-4D97-AF65-F5344CB8AC3E}">
        <p14:creationId xmlns:p14="http://schemas.microsoft.com/office/powerpoint/2010/main" val="11918750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71AD5BC5-D287-45A5-B122-F92ACAA50881}" type="slidenum">
              <a:rPr lang="es-CO" smtClean="0"/>
              <a:t>11</a:t>
            </a:fld>
            <a:endParaRPr lang="es-CO"/>
          </a:p>
        </p:txBody>
      </p:sp>
    </p:spTree>
    <p:extLst>
      <p:ext uri="{BB962C8B-B14F-4D97-AF65-F5344CB8AC3E}">
        <p14:creationId xmlns:p14="http://schemas.microsoft.com/office/powerpoint/2010/main" val="1840269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219200" y="2834640"/>
            <a:ext cx="13817600" cy="1920240"/>
          </a:xfrm>
          <a:prstGeom prst="rect">
            <a:avLst/>
          </a:prstGeom>
        </p:spPr>
        <p:txBody>
          <a:bodyPr wrap="square" lIns="0" tIns="0" rIns="0" bIns="0">
            <a:spAutoFit/>
          </a:bodyPr>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subTitle" idx="4"/>
          </p:nvPr>
        </p:nvSpPr>
        <p:spPr>
          <a:xfrm>
            <a:off x="2438400" y="5120640"/>
            <a:ext cx="11379200" cy="22860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sz="half" idx="2"/>
          </p:nvPr>
        </p:nvSpPr>
        <p:spPr>
          <a:xfrm>
            <a:off x="812800" y="2103120"/>
            <a:ext cx="707136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8371840" y="2103120"/>
            <a:ext cx="7071360" cy="603504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2483A49-71D8-E949-4BCF-1E0988707944}"/>
              </a:ext>
            </a:extLst>
          </p:cNvPr>
          <p:cNvSpPr>
            <a:spLocks noGrp="1"/>
          </p:cNvSpPr>
          <p:nvPr>
            <p:ph type="ctrTitle"/>
          </p:nvPr>
        </p:nvSpPr>
        <p:spPr>
          <a:xfrm>
            <a:off x="2032000" y="986632"/>
            <a:ext cx="12192000" cy="3693319"/>
          </a:xfrm>
        </p:spPr>
        <p:txBody>
          <a:bodyPr anchor="b"/>
          <a:lstStyle>
            <a:lvl1pPr algn="ctr">
              <a:defRPr sz="8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018CB43E-0597-971A-B250-B1C1A4754BF0}"/>
              </a:ext>
            </a:extLst>
          </p:cNvPr>
          <p:cNvSpPr>
            <a:spLocks noGrp="1"/>
          </p:cNvSpPr>
          <p:nvPr>
            <p:ph type="subTitle" idx="1"/>
          </p:nvPr>
        </p:nvSpPr>
        <p:spPr>
          <a:xfrm>
            <a:off x="2032000" y="4802717"/>
            <a:ext cx="12192000" cy="49244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11DBFD07-363C-68B0-E4BA-C11469748AFA}"/>
              </a:ext>
            </a:extLst>
          </p:cNvPr>
          <p:cNvSpPr>
            <a:spLocks noGrp="1"/>
          </p:cNvSpPr>
          <p:nvPr>
            <p:ph type="dt" sz="half" idx="10"/>
          </p:nvPr>
        </p:nvSpPr>
        <p:spPr>
          <a:xfrm>
            <a:off x="812800" y="8503920"/>
            <a:ext cx="3738880" cy="276999"/>
          </a:xfrm>
        </p:spPr>
        <p:txBody>
          <a:bodyPr/>
          <a:lstStyle/>
          <a:p>
            <a:fld id="{5CB161ED-93E0-CE44-BAB2-0EE580BABF22}" type="datetimeFigureOut">
              <a:rPr lang="es-ES_tradnl" smtClean="0"/>
              <a:t>12/05/2025</a:t>
            </a:fld>
            <a:endParaRPr lang="es-ES_tradnl"/>
          </a:p>
        </p:txBody>
      </p:sp>
      <p:sp>
        <p:nvSpPr>
          <p:cNvPr id="5" name="Marcador de pie de página 4">
            <a:extLst>
              <a:ext uri="{FF2B5EF4-FFF2-40B4-BE49-F238E27FC236}">
                <a16:creationId xmlns:a16="http://schemas.microsoft.com/office/drawing/2014/main" id="{506EF2E1-F71A-DA5E-504D-EA15C30AFEA1}"/>
              </a:ext>
            </a:extLst>
          </p:cNvPr>
          <p:cNvSpPr>
            <a:spLocks noGrp="1"/>
          </p:cNvSpPr>
          <p:nvPr>
            <p:ph type="ftr" sz="quarter" idx="11"/>
          </p:nvPr>
        </p:nvSpPr>
        <p:spPr>
          <a:xfrm>
            <a:off x="5527040" y="8503920"/>
            <a:ext cx="5201920" cy="276999"/>
          </a:xfrm>
        </p:spPr>
        <p:txBody>
          <a:bodyPr/>
          <a:lstStyle/>
          <a:p>
            <a:endParaRPr lang="es-ES_tradnl"/>
          </a:p>
        </p:txBody>
      </p:sp>
      <p:sp>
        <p:nvSpPr>
          <p:cNvPr id="6" name="Marcador de número de diapositiva 5">
            <a:extLst>
              <a:ext uri="{FF2B5EF4-FFF2-40B4-BE49-F238E27FC236}">
                <a16:creationId xmlns:a16="http://schemas.microsoft.com/office/drawing/2014/main" id="{9881A250-6265-99F1-9CC6-FF6C41B17C3D}"/>
              </a:ext>
            </a:extLst>
          </p:cNvPr>
          <p:cNvSpPr>
            <a:spLocks noGrp="1"/>
          </p:cNvSpPr>
          <p:nvPr>
            <p:ph type="sldNum" sz="quarter" idx="12"/>
          </p:nvPr>
        </p:nvSpPr>
        <p:spPr>
          <a:xfrm>
            <a:off x="11704320" y="8503920"/>
            <a:ext cx="3738880" cy="276999"/>
          </a:xfrm>
        </p:spPr>
        <p:txBody>
          <a:bodyPr/>
          <a:lstStyle/>
          <a:p>
            <a:fld id="{D6DD55D0-2903-0648-8BA0-7A323A2A7BFE}" type="slidenum">
              <a:rPr lang="es-ES_tradnl" smtClean="0"/>
              <a:t>‹Nº›</a:t>
            </a:fld>
            <a:endParaRPr lang="es-ES_tradnl"/>
          </a:p>
        </p:txBody>
      </p:sp>
    </p:spTree>
    <p:extLst>
      <p:ext uri="{BB962C8B-B14F-4D97-AF65-F5344CB8AC3E}">
        <p14:creationId xmlns:p14="http://schemas.microsoft.com/office/powerpoint/2010/main" val="42724401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8"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023265" y="7231357"/>
            <a:ext cx="6170295" cy="606425"/>
          </a:xfrm>
          <a:prstGeom prst="rect">
            <a:avLst/>
          </a:prstGeom>
        </p:spPr>
        <p:txBody>
          <a:bodyPr wrap="square" lIns="0" tIns="0" rIns="0" bIns="0">
            <a:spAutoFit/>
          </a:bodyPr>
          <a:lstStyle>
            <a:lvl1pPr>
              <a:defRPr sz="3800" b="1" i="0">
                <a:solidFill>
                  <a:srgbClr val="231F20"/>
                </a:solidFill>
                <a:latin typeface="Nunito Sans SemiBold"/>
                <a:cs typeface="Nunito Sans SemiBold"/>
              </a:defRPr>
            </a:lvl1pPr>
          </a:lstStyle>
          <a:p>
            <a:endParaRPr/>
          </a:p>
        </p:txBody>
      </p:sp>
      <p:sp>
        <p:nvSpPr>
          <p:cNvPr id="3" name="Holder 3"/>
          <p:cNvSpPr>
            <a:spLocks noGrp="1"/>
          </p:cNvSpPr>
          <p:nvPr>
            <p:ph type="body" idx="1"/>
          </p:nvPr>
        </p:nvSpPr>
        <p:spPr>
          <a:xfrm>
            <a:off x="812800" y="2103120"/>
            <a:ext cx="14630400" cy="603504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527040" y="8503920"/>
            <a:ext cx="5201920" cy="4572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812800" y="8503920"/>
            <a:ext cx="3738880" cy="4572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5/12/2025</a:t>
            </a:fld>
            <a:endParaRPr lang="en-US"/>
          </a:p>
        </p:txBody>
      </p:sp>
      <p:sp>
        <p:nvSpPr>
          <p:cNvPr id="6" name="Holder 6"/>
          <p:cNvSpPr>
            <a:spLocks noGrp="1"/>
          </p:cNvSpPr>
          <p:nvPr>
            <p:ph type="sldNum" sz="quarter" idx="7"/>
          </p:nvPr>
        </p:nvSpPr>
        <p:spPr>
          <a:xfrm>
            <a:off x="11704320" y="8503920"/>
            <a:ext cx="3738880" cy="4572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50.png"/><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image" Target="../media/image4.emf"/><Relationship Id="rId1" Type="http://schemas.openxmlformats.org/officeDocument/2006/relationships/slideLayout" Target="../slideLayouts/slideLayout6.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3245DFD0-73CC-BAA0-6C83-D33B3A3ED45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2" name="object 2"/>
          <p:cNvSpPr txBox="1">
            <a:spLocks noGrp="1"/>
          </p:cNvSpPr>
          <p:nvPr>
            <p:ph type="title"/>
          </p:nvPr>
        </p:nvSpPr>
        <p:spPr>
          <a:prstGeom prst="rect">
            <a:avLst/>
          </a:prstGeom>
        </p:spPr>
        <p:txBody>
          <a:bodyPr vert="horz" wrap="square" lIns="0" tIns="13970" rIns="0" bIns="0" rtlCol="0">
            <a:spAutoFit/>
          </a:bodyPr>
          <a:lstStyle/>
          <a:p>
            <a:pPr marL="12700" algn="ctr">
              <a:lnSpc>
                <a:spcPct val="100000"/>
              </a:lnSpc>
              <a:spcBef>
                <a:spcPts val="110"/>
              </a:spcBef>
            </a:pPr>
            <a:r>
              <a:rPr lang="es-MX" noProof="0" dirty="0"/>
              <a:t>Dirección</a:t>
            </a:r>
            <a:r>
              <a:rPr lang="es-MX" spc="-15" noProof="0" dirty="0"/>
              <a:t> </a:t>
            </a:r>
            <a:r>
              <a:rPr lang="es-MX" noProof="0" dirty="0"/>
              <a:t>Regional</a:t>
            </a:r>
            <a:r>
              <a:rPr lang="es-MX" spc="-10" noProof="0" dirty="0"/>
              <a:t> Meta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8" name="CuadroTexto 7">
            <a:extLst>
              <a:ext uri="{FF2B5EF4-FFF2-40B4-BE49-F238E27FC236}">
                <a16:creationId xmlns:a16="http://schemas.microsoft.com/office/drawing/2014/main" id="{FA46EE49-2F54-28D5-1724-4B12F259C522}"/>
              </a:ext>
            </a:extLst>
          </p:cNvPr>
          <p:cNvSpPr txBox="1"/>
          <p:nvPr/>
        </p:nvSpPr>
        <p:spPr>
          <a:xfrm>
            <a:off x="1371527" y="1872929"/>
            <a:ext cx="5620184" cy="5793833"/>
          </a:xfrm>
          <a:prstGeom prst="rect">
            <a:avLst/>
          </a:prstGeom>
          <a:solidFill>
            <a:schemeClr val="bg1"/>
          </a:solidFill>
        </p:spPr>
        <p:txBody>
          <a:bodyPr wrap="square" lIns="240000" tIns="240000" rIns="240000" bIns="240000">
            <a:spAutoFit/>
          </a:bodyPr>
          <a:lstStyle/>
          <a:p>
            <a:pPr lvl="0" algn="just"/>
            <a:r>
              <a:rPr lang="es-CO" sz="2300" dirty="0">
                <a:latin typeface="Nunito Sans Normal" pitchFamily="2" charset="77"/>
              </a:rPr>
              <a:t>El proceso de rendición de cuentas se entiende como una obligación de las entidades de la Rama Ejecutiva y de los servidores públicos del orden nacional y territorial, así como de la Rama Judicial y Legislativa, de informar, dialogar y dar respuesta clara,  concreta  y  eficaz  a  las  peticiones  y necesidades   de   los   actores   interesados (ciudadanía,  organizaciones  y  grupos  de  valor) sobre la gestión realizada, los resultados de sus planes  de  acción  y  el  respeto,  garantía  y protección de los derechos.</a:t>
            </a:r>
          </a:p>
        </p:txBody>
      </p:sp>
      <p:grpSp>
        <p:nvGrpSpPr>
          <p:cNvPr id="9" name="object 8">
            <a:extLst>
              <a:ext uri="{FF2B5EF4-FFF2-40B4-BE49-F238E27FC236}">
                <a16:creationId xmlns:a16="http://schemas.microsoft.com/office/drawing/2014/main" id="{CD040C62-8E08-8393-75FD-FCAE2D5ACFC3}"/>
              </a:ext>
            </a:extLst>
          </p:cNvPr>
          <p:cNvGrpSpPr/>
          <p:nvPr/>
        </p:nvGrpSpPr>
        <p:grpSpPr>
          <a:xfrm>
            <a:off x="8128000" y="2598147"/>
            <a:ext cx="6681309" cy="4343399"/>
            <a:chOff x="6628568" y="2171700"/>
            <a:chExt cx="4393787" cy="2862173"/>
          </a:xfrm>
        </p:grpSpPr>
        <p:sp>
          <p:nvSpPr>
            <p:cNvPr id="10" name="object 9">
              <a:extLst>
                <a:ext uri="{FF2B5EF4-FFF2-40B4-BE49-F238E27FC236}">
                  <a16:creationId xmlns:a16="http://schemas.microsoft.com/office/drawing/2014/main" id="{40E2B1B3-3E23-C3AA-3164-C388F6741365}"/>
                </a:ext>
              </a:extLst>
            </p:cNvPr>
            <p:cNvSpPr/>
            <p:nvPr/>
          </p:nvSpPr>
          <p:spPr>
            <a:xfrm>
              <a:off x="6628568" y="2171700"/>
              <a:ext cx="4393787" cy="2862173"/>
            </a:xfrm>
            <a:custGeom>
              <a:avLst/>
              <a:gdLst/>
              <a:ahLst/>
              <a:cxnLst/>
              <a:rect l="l" t="t" r="r" b="b"/>
              <a:pathLst>
                <a:path w="4147184" h="2733675">
                  <a:moveTo>
                    <a:pt x="1266418" y="1466989"/>
                  </a:moveTo>
                  <a:lnTo>
                    <a:pt x="0" y="1466989"/>
                  </a:lnTo>
                  <a:lnTo>
                    <a:pt x="0" y="2733421"/>
                  </a:lnTo>
                  <a:lnTo>
                    <a:pt x="1266418" y="2733421"/>
                  </a:lnTo>
                  <a:lnTo>
                    <a:pt x="1266418" y="1466989"/>
                  </a:lnTo>
                  <a:close/>
                </a:path>
                <a:path w="4147184" h="2733675">
                  <a:moveTo>
                    <a:pt x="1266418" y="0"/>
                  </a:moveTo>
                  <a:lnTo>
                    <a:pt x="0" y="0"/>
                  </a:lnTo>
                  <a:lnTo>
                    <a:pt x="0" y="1266418"/>
                  </a:lnTo>
                  <a:lnTo>
                    <a:pt x="1266418" y="1266418"/>
                  </a:lnTo>
                  <a:lnTo>
                    <a:pt x="1266418" y="0"/>
                  </a:lnTo>
                  <a:close/>
                </a:path>
                <a:path w="4147184" h="2733675">
                  <a:moveTo>
                    <a:pt x="2706700" y="1466989"/>
                  </a:moveTo>
                  <a:lnTo>
                    <a:pt x="1440281" y="1466989"/>
                  </a:lnTo>
                  <a:lnTo>
                    <a:pt x="1440281" y="2733421"/>
                  </a:lnTo>
                  <a:lnTo>
                    <a:pt x="2706700" y="2733421"/>
                  </a:lnTo>
                  <a:lnTo>
                    <a:pt x="2706700" y="1466989"/>
                  </a:lnTo>
                  <a:close/>
                </a:path>
                <a:path w="4147184" h="2733675">
                  <a:moveTo>
                    <a:pt x="2706700" y="0"/>
                  </a:moveTo>
                  <a:lnTo>
                    <a:pt x="1440281" y="0"/>
                  </a:lnTo>
                  <a:lnTo>
                    <a:pt x="1440281" y="1266418"/>
                  </a:lnTo>
                  <a:lnTo>
                    <a:pt x="2706700" y="1266418"/>
                  </a:lnTo>
                  <a:lnTo>
                    <a:pt x="2706700" y="0"/>
                  </a:lnTo>
                  <a:close/>
                </a:path>
                <a:path w="4147184" h="2733675">
                  <a:moveTo>
                    <a:pt x="4146994" y="1466989"/>
                  </a:moveTo>
                  <a:lnTo>
                    <a:pt x="2880576" y="1466989"/>
                  </a:lnTo>
                  <a:lnTo>
                    <a:pt x="2880576" y="2733421"/>
                  </a:lnTo>
                  <a:lnTo>
                    <a:pt x="4146994" y="2733421"/>
                  </a:lnTo>
                  <a:lnTo>
                    <a:pt x="4146994" y="1466989"/>
                  </a:lnTo>
                  <a:close/>
                </a:path>
                <a:path w="4147184" h="2733675">
                  <a:moveTo>
                    <a:pt x="4146994" y="0"/>
                  </a:moveTo>
                  <a:lnTo>
                    <a:pt x="2880576" y="0"/>
                  </a:lnTo>
                  <a:lnTo>
                    <a:pt x="2880576" y="1266418"/>
                  </a:lnTo>
                  <a:lnTo>
                    <a:pt x="4146994" y="1266418"/>
                  </a:lnTo>
                  <a:lnTo>
                    <a:pt x="4146994" y="0"/>
                  </a:lnTo>
                  <a:close/>
                </a:path>
              </a:pathLst>
            </a:custGeom>
            <a:solidFill>
              <a:srgbClr val="B11582"/>
            </a:solidFill>
          </p:spPr>
          <p:txBody>
            <a:bodyPr wrap="square" lIns="0" tIns="0" rIns="0" bIns="0" rtlCol="0"/>
            <a:lstStyle/>
            <a:p>
              <a:endParaRPr/>
            </a:p>
          </p:txBody>
        </p:sp>
        <p:pic>
          <p:nvPicPr>
            <p:cNvPr id="11" name="object 10">
              <a:extLst>
                <a:ext uri="{FF2B5EF4-FFF2-40B4-BE49-F238E27FC236}">
                  <a16:creationId xmlns:a16="http://schemas.microsoft.com/office/drawing/2014/main" id="{FB7EA747-DE5A-9C7C-1863-C2A104BAA368}"/>
                </a:ext>
              </a:extLst>
            </p:cNvPr>
            <p:cNvPicPr/>
            <p:nvPr/>
          </p:nvPicPr>
          <p:blipFill>
            <a:blip r:embed="rId2" cstate="print"/>
            <a:stretch>
              <a:fillRect/>
            </a:stretch>
          </p:blipFill>
          <p:spPr>
            <a:xfrm>
              <a:off x="6663484" y="2468140"/>
              <a:ext cx="1267968" cy="829056"/>
            </a:xfrm>
            <a:prstGeom prst="rect">
              <a:avLst/>
            </a:prstGeom>
          </p:spPr>
        </p:pic>
        <p:pic>
          <p:nvPicPr>
            <p:cNvPr id="12" name="object 11">
              <a:extLst>
                <a:ext uri="{FF2B5EF4-FFF2-40B4-BE49-F238E27FC236}">
                  <a16:creationId xmlns:a16="http://schemas.microsoft.com/office/drawing/2014/main" id="{78587DA6-A3F5-6F98-D48E-F413442D904D}"/>
                </a:ext>
              </a:extLst>
            </p:cNvPr>
            <p:cNvPicPr/>
            <p:nvPr/>
          </p:nvPicPr>
          <p:blipFill>
            <a:blip r:embed="rId3" cstate="print"/>
            <a:stretch>
              <a:fillRect/>
            </a:stretch>
          </p:blipFill>
          <p:spPr>
            <a:xfrm>
              <a:off x="8348712" y="2417926"/>
              <a:ext cx="935735" cy="923543"/>
            </a:xfrm>
            <a:prstGeom prst="rect">
              <a:avLst/>
            </a:prstGeom>
          </p:spPr>
        </p:pic>
        <p:pic>
          <p:nvPicPr>
            <p:cNvPr id="13" name="object 12">
              <a:extLst>
                <a:ext uri="{FF2B5EF4-FFF2-40B4-BE49-F238E27FC236}">
                  <a16:creationId xmlns:a16="http://schemas.microsoft.com/office/drawing/2014/main" id="{8A155BB1-64E6-FD50-AA52-28592FD1D0E6}"/>
                </a:ext>
              </a:extLst>
            </p:cNvPr>
            <p:cNvPicPr/>
            <p:nvPr/>
          </p:nvPicPr>
          <p:blipFill>
            <a:blip r:embed="rId4" cstate="print"/>
            <a:stretch>
              <a:fillRect/>
            </a:stretch>
          </p:blipFill>
          <p:spPr>
            <a:xfrm>
              <a:off x="9919096" y="2230431"/>
              <a:ext cx="868679" cy="1191767"/>
            </a:xfrm>
            <a:prstGeom prst="rect">
              <a:avLst/>
            </a:prstGeom>
          </p:spPr>
        </p:pic>
        <p:pic>
          <p:nvPicPr>
            <p:cNvPr id="14" name="object 13">
              <a:extLst>
                <a:ext uri="{FF2B5EF4-FFF2-40B4-BE49-F238E27FC236}">
                  <a16:creationId xmlns:a16="http://schemas.microsoft.com/office/drawing/2014/main" id="{A53D66C0-CF3E-5A51-6CAB-27F9AE166DE9}"/>
                </a:ext>
              </a:extLst>
            </p:cNvPr>
            <p:cNvPicPr/>
            <p:nvPr/>
          </p:nvPicPr>
          <p:blipFill>
            <a:blip r:embed="rId5" cstate="print"/>
            <a:stretch>
              <a:fillRect/>
            </a:stretch>
          </p:blipFill>
          <p:spPr>
            <a:xfrm>
              <a:off x="6741389" y="3874120"/>
              <a:ext cx="1139952" cy="1014983"/>
            </a:xfrm>
            <a:prstGeom prst="rect">
              <a:avLst/>
            </a:prstGeom>
          </p:spPr>
        </p:pic>
        <p:pic>
          <p:nvPicPr>
            <p:cNvPr id="15" name="object 14">
              <a:extLst>
                <a:ext uri="{FF2B5EF4-FFF2-40B4-BE49-F238E27FC236}">
                  <a16:creationId xmlns:a16="http://schemas.microsoft.com/office/drawing/2014/main" id="{654CF2BE-B83A-81A6-FED3-901E199F0C39}"/>
                </a:ext>
              </a:extLst>
            </p:cNvPr>
            <p:cNvPicPr/>
            <p:nvPr/>
          </p:nvPicPr>
          <p:blipFill>
            <a:blip r:embed="rId6" cstate="print"/>
            <a:stretch>
              <a:fillRect/>
            </a:stretch>
          </p:blipFill>
          <p:spPr>
            <a:xfrm>
              <a:off x="8282229" y="3823906"/>
              <a:ext cx="1051559" cy="1051559"/>
            </a:xfrm>
            <a:prstGeom prst="rect">
              <a:avLst/>
            </a:prstGeom>
          </p:spPr>
        </p:pic>
        <p:sp>
          <p:nvSpPr>
            <p:cNvPr id="16" name="object 15">
              <a:extLst>
                <a:ext uri="{FF2B5EF4-FFF2-40B4-BE49-F238E27FC236}">
                  <a16:creationId xmlns:a16="http://schemas.microsoft.com/office/drawing/2014/main" id="{2156F5E8-58E6-A5C6-42C0-DFD1568018C2}"/>
                </a:ext>
              </a:extLst>
            </p:cNvPr>
            <p:cNvSpPr/>
            <p:nvPr/>
          </p:nvSpPr>
          <p:spPr>
            <a:xfrm>
              <a:off x="9785556" y="3987223"/>
              <a:ext cx="979805" cy="560070"/>
            </a:xfrm>
            <a:custGeom>
              <a:avLst/>
              <a:gdLst/>
              <a:ahLst/>
              <a:cxnLst/>
              <a:rect l="l" t="t" r="r" b="b"/>
              <a:pathLst>
                <a:path w="979804" h="560070">
                  <a:moveTo>
                    <a:pt x="758799" y="494494"/>
                  </a:moveTo>
                  <a:lnTo>
                    <a:pt x="483144" y="494494"/>
                  </a:lnTo>
                  <a:lnTo>
                    <a:pt x="510916" y="521508"/>
                  </a:lnTo>
                  <a:lnTo>
                    <a:pt x="543954" y="542086"/>
                  </a:lnTo>
                  <a:lnTo>
                    <a:pt x="581250" y="555192"/>
                  </a:lnTo>
                  <a:lnTo>
                    <a:pt x="621798" y="559791"/>
                  </a:lnTo>
                  <a:lnTo>
                    <a:pt x="668661" y="553630"/>
                  </a:lnTo>
                  <a:lnTo>
                    <a:pt x="710915" y="536220"/>
                  </a:lnTo>
                  <a:lnTo>
                    <a:pt x="746969" y="509174"/>
                  </a:lnTo>
                  <a:lnTo>
                    <a:pt x="758799" y="494494"/>
                  </a:lnTo>
                  <a:close/>
                </a:path>
                <a:path w="979804" h="560070">
                  <a:moveTo>
                    <a:pt x="120429" y="206862"/>
                  </a:moveTo>
                  <a:lnTo>
                    <a:pt x="112087" y="206862"/>
                  </a:lnTo>
                  <a:lnTo>
                    <a:pt x="103995" y="207724"/>
                  </a:lnTo>
                  <a:lnTo>
                    <a:pt x="57968" y="224303"/>
                  </a:lnTo>
                  <a:lnTo>
                    <a:pt x="27489" y="250709"/>
                  </a:lnTo>
                  <a:lnTo>
                    <a:pt x="7303" y="285934"/>
                  </a:lnTo>
                  <a:lnTo>
                    <a:pt x="0" y="327385"/>
                  </a:lnTo>
                  <a:lnTo>
                    <a:pt x="10585" y="370448"/>
                  </a:lnTo>
                  <a:lnTo>
                    <a:pt x="38357" y="405544"/>
                  </a:lnTo>
                  <a:lnTo>
                    <a:pt x="77341" y="430387"/>
                  </a:lnTo>
                  <a:lnTo>
                    <a:pt x="121561" y="442692"/>
                  </a:lnTo>
                  <a:lnTo>
                    <a:pt x="121906" y="461062"/>
                  </a:lnTo>
                  <a:lnTo>
                    <a:pt x="140432" y="518954"/>
                  </a:lnTo>
                  <a:lnTo>
                    <a:pt x="206825" y="545104"/>
                  </a:lnTo>
                  <a:lnTo>
                    <a:pt x="239676" y="536064"/>
                  </a:lnTo>
                  <a:lnTo>
                    <a:pt x="266607" y="519739"/>
                  </a:lnTo>
                  <a:lnTo>
                    <a:pt x="287007" y="503339"/>
                  </a:lnTo>
                  <a:lnTo>
                    <a:pt x="470507" y="503339"/>
                  </a:lnTo>
                  <a:lnTo>
                    <a:pt x="476892" y="499370"/>
                  </a:lnTo>
                  <a:lnTo>
                    <a:pt x="483144" y="494494"/>
                  </a:lnTo>
                  <a:lnTo>
                    <a:pt x="758799" y="494494"/>
                  </a:lnTo>
                  <a:lnTo>
                    <a:pt x="781902" y="462424"/>
                  </a:lnTo>
                  <a:lnTo>
                    <a:pt x="787674" y="450199"/>
                  </a:lnTo>
                  <a:lnTo>
                    <a:pt x="927298" y="450199"/>
                  </a:lnTo>
                  <a:lnTo>
                    <a:pt x="944404" y="438658"/>
                  </a:lnTo>
                  <a:lnTo>
                    <a:pt x="970220" y="400340"/>
                  </a:lnTo>
                  <a:lnTo>
                    <a:pt x="972355" y="389756"/>
                  </a:lnTo>
                  <a:lnTo>
                    <a:pt x="306092" y="389756"/>
                  </a:lnTo>
                  <a:lnTo>
                    <a:pt x="290156" y="386536"/>
                  </a:lnTo>
                  <a:lnTo>
                    <a:pt x="277153" y="377761"/>
                  </a:lnTo>
                  <a:lnTo>
                    <a:pt x="268391" y="364754"/>
                  </a:lnTo>
                  <a:lnTo>
                    <a:pt x="265179" y="348840"/>
                  </a:lnTo>
                  <a:lnTo>
                    <a:pt x="268391" y="332934"/>
                  </a:lnTo>
                  <a:lnTo>
                    <a:pt x="277153" y="319943"/>
                  </a:lnTo>
                  <a:lnTo>
                    <a:pt x="290156" y="311183"/>
                  </a:lnTo>
                  <a:lnTo>
                    <a:pt x="306092" y="307970"/>
                  </a:lnTo>
                  <a:lnTo>
                    <a:pt x="970153" y="307970"/>
                  </a:lnTo>
                  <a:lnTo>
                    <a:pt x="951097" y="275583"/>
                  </a:lnTo>
                  <a:lnTo>
                    <a:pt x="919517" y="249198"/>
                  </a:lnTo>
                  <a:lnTo>
                    <a:pt x="880110" y="234827"/>
                  </a:lnTo>
                  <a:lnTo>
                    <a:pt x="881813" y="226639"/>
                  </a:lnTo>
                  <a:lnTo>
                    <a:pt x="186434" y="226639"/>
                  </a:lnTo>
                  <a:lnTo>
                    <a:pt x="171556" y="218286"/>
                  </a:lnTo>
                  <a:lnTo>
                    <a:pt x="155471" y="212072"/>
                  </a:lnTo>
                  <a:lnTo>
                    <a:pt x="138366" y="208198"/>
                  </a:lnTo>
                  <a:lnTo>
                    <a:pt x="120429" y="206862"/>
                  </a:lnTo>
                  <a:close/>
                </a:path>
                <a:path w="979804" h="560070">
                  <a:moveTo>
                    <a:pt x="470507" y="503339"/>
                  </a:moveTo>
                  <a:lnTo>
                    <a:pt x="287007" y="503339"/>
                  </a:lnTo>
                  <a:lnTo>
                    <a:pt x="306387" y="513196"/>
                  </a:lnTo>
                  <a:lnTo>
                    <a:pt x="329425" y="523647"/>
                  </a:lnTo>
                  <a:lnTo>
                    <a:pt x="357474" y="530963"/>
                  </a:lnTo>
                  <a:lnTo>
                    <a:pt x="391887" y="531418"/>
                  </a:lnTo>
                  <a:lnTo>
                    <a:pt x="430167" y="522969"/>
                  </a:lnTo>
                  <a:lnTo>
                    <a:pt x="458868" y="510574"/>
                  </a:lnTo>
                  <a:lnTo>
                    <a:pt x="470507" y="503339"/>
                  </a:lnTo>
                  <a:close/>
                </a:path>
                <a:path w="979804" h="560070">
                  <a:moveTo>
                    <a:pt x="927298" y="450199"/>
                  </a:moveTo>
                  <a:lnTo>
                    <a:pt x="787674" y="450199"/>
                  </a:lnTo>
                  <a:lnTo>
                    <a:pt x="793205" y="454326"/>
                  </a:lnTo>
                  <a:lnTo>
                    <a:pt x="831069" y="470585"/>
                  </a:lnTo>
                  <a:lnTo>
                    <a:pt x="859210" y="473968"/>
                  </a:lnTo>
                  <a:lnTo>
                    <a:pt x="906111" y="464494"/>
                  </a:lnTo>
                  <a:lnTo>
                    <a:pt x="927298" y="450199"/>
                  </a:lnTo>
                  <a:close/>
                </a:path>
                <a:path w="979804" h="560070">
                  <a:moveTo>
                    <a:pt x="483621" y="307970"/>
                  </a:moveTo>
                  <a:lnTo>
                    <a:pt x="306092" y="307970"/>
                  </a:lnTo>
                  <a:lnTo>
                    <a:pt x="322003" y="311183"/>
                  </a:lnTo>
                  <a:lnTo>
                    <a:pt x="334993" y="319943"/>
                  </a:lnTo>
                  <a:lnTo>
                    <a:pt x="343750" y="332934"/>
                  </a:lnTo>
                  <a:lnTo>
                    <a:pt x="346961" y="348840"/>
                  </a:lnTo>
                  <a:lnTo>
                    <a:pt x="343750" y="364754"/>
                  </a:lnTo>
                  <a:lnTo>
                    <a:pt x="334993" y="377761"/>
                  </a:lnTo>
                  <a:lnTo>
                    <a:pt x="322003" y="386536"/>
                  </a:lnTo>
                  <a:lnTo>
                    <a:pt x="306092" y="389756"/>
                  </a:lnTo>
                  <a:lnTo>
                    <a:pt x="483621" y="389756"/>
                  </a:lnTo>
                  <a:lnTo>
                    <a:pt x="467710" y="386536"/>
                  </a:lnTo>
                  <a:lnTo>
                    <a:pt x="454720" y="377761"/>
                  </a:lnTo>
                  <a:lnTo>
                    <a:pt x="445963" y="364754"/>
                  </a:lnTo>
                  <a:lnTo>
                    <a:pt x="442752" y="348840"/>
                  </a:lnTo>
                  <a:lnTo>
                    <a:pt x="445963" y="332934"/>
                  </a:lnTo>
                  <a:lnTo>
                    <a:pt x="454720" y="319943"/>
                  </a:lnTo>
                  <a:lnTo>
                    <a:pt x="467710" y="311183"/>
                  </a:lnTo>
                  <a:lnTo>
                    <a:pt x="483621" y="307970"/>
                  </a:lnTo>
                  <a:close/>
                </a:path>
                <a:path w="979804" h="560070">
                  <a:moveTo>
                    <a:pt x="661192" y="307970"/>
                  </a:moveTo>
                  <a:lnTo>
                    <a:pt x="483621" y="307970"/>
                  </a:lnTo>
                  <a:lnTo>
                    <a:pt x="499537" y="311183"/>
                  </a:lnTo>
                  <a:lnTo>
                    <a:pt x="512543" y="319943"/>
                  </a:lnTo>
                  <a:lnTo>
                    <a:pt x="521316" y="332934"/>
                  </a:lnTo>
                  <a:lnTo>
                    <a:pt x="524534" y="348840"/>
                  </a:lnTo>
                  <a:lnTo>
                    <a:pt x="521316" y="364754"/>
                  </a:lnTo>
                  <a:lnTo>
                    <a:pt x="512543" y="377761"/>
                  </a:lnTo>
                  <a:lnTo>
                    <a:pt x="499537" y="386536"/>
                  </a:lnTo>
                  <a:lnTo>
                    <a:pt x="483621" y="389756"/>
                  </a:lnTo>
                  <a:lnTo>
                    <a:pt x="661192" y="389756"/>
                  </a:lnTo>
                  <a:lnTo>
                    <a:pt x="645256" y="386536"/>
                  </a:lnTo>
                  <a:lnTo>
                    <a:pt x="632252" y="377761"/>
                  </a:lnTo>
                  <a:lnTo>
                    <a:pt x="623490" y="364754"/>
                  </a:lnTo>
                  <a:lnTo>
                    <a:pt x="620279" y="348840"/>
                  </a:lnTo>
                  <a:lnTo>
                    <a:pt x="623490" y="332934"/>
                  </a:lnTo>
                  <a:lnTo>
                    <a:pt x="632252" y="319943"/>
                  </a:lnTo>
                  <a:lnTo>
                    <a:pt x="645256" y="311183"/>
                  </a:lnTo>
                  <a:lnTo>
                    <a:pt x="661192" y="307970"/>
                  </a:lnTo>
                  <a:close/>
                </a:path>
                <a:path w="979804" h="560070">
                  <a:moveTo>
                    <a:pt x="970153" y="307970"/>
                  </a:moveTo>
                  <a:lnTo>
                    <a:pt x="661192" y="307970"/>
                  </a:lnTo>
                  <a:lnTo>
                    <a:pt x="677102" y="311183"/>
                  </a:lnTo>
                  <a:lnTo>
                    <a:pt x="690093" y="319943"/>
                  </a:lnTo>
                  <a:lnTo>
                    <a:pt x="698850" y="332934"/>
                  </a:lnTo>
                  <a:lnTo>
                    <a:pt x="702061" y="348840"/>
                  </a:lnTo>
                  <a:lnTo>
                    <a:pt x="698850" y="364754"/>
                  </a:lnTo>
                  <a:lnTo>
                    <a:pt x="690093" y="377761"/>
                  </a:lnTo>
                  <a:lnTo>
                    <a:pt x="677102" y="386536"/>
                  </a:lnTo>
                  <a:lnTo>
                    <a:pt x="661192" y="389756"/>
                  </a:lnTo>
                  <a:lnTo>
                    <a:pt x="972355" y="389756"/>
                  </a:lnTo>
                  <a:lnTo>
                    <a:pt x="979685" y="353422"/>
                  </a:lnTo>
                  <a:lnTo>
                    <a:pt x="972076" y="311239"/>
                  </a:lnTo>
                  <a:lnTo>
                    <a:pt x="970153" y="307970"/>
                  </a:lnTo>
                  <a:close/>
                </a:path>
                <a:path w="979804" h="560070">
                  <a:moveTo>
                    <a:pt x="347052" y="22629"/>
                  </a:moveTo>
                  <a:lnTo>
                    <a:pt x="303105" y="28537"/>
                  </a:lnTo>
                  <a:lnTo>
                    <a:pt x="263615" y="45210"/>
                  </a:lnTo>
                  <a:lnTo>
                    <a:pt x="230159" y="71071"/>
                  </a:lnTo>
                  <a:lnTo>
                    <a:pt x="204311" y="104544"/>
                  </a:lnTo>
                  <a:lnTo>
                    <a:pt x="187648" y="144051"/>
                  </a:lnTo>
                  <a:lnTo>
                    <a:pt x="181743" y="188015"/>
                  </a:lnTo>
                  <a:lnTo>
                    <a:pt x="182065" y="197924"/>
                  </a:lnTo>
                  <a:lnTo>
                    <a:pt x="182992" y="207675"/>
                  </a:lnTo>
                  <a:lnTo>
                    <a:pt x="184468" y="217252"/>
                  </a:lnTo>
                  <a:lnTo>
                    <a:pt x="186434" y="226639"/>
                  </a:lnTo>
                  <a:lnTo>
                    <a:pt x="881813" y="226639"/>
                  </a:lnTo>
                  <a:lnTo>
                    <a:pt x="884509" y="213677"/>
                  </a:lnTo>
                  <a:lnTo>
                    <a:pt x="883765" y="178919"/>
                  </a:lnTo>
                  <a:lnTo>
                    <a:pt x="873969" y="135960"/>
                  </a:lnTo>
                  <a:lnTo>
                    <a:pt x="858592" y="105049"/>
                  </a:lnTo>
                  <a:lnTo>
                    <a:pt x="502978" y="105049"/>
                  </a:lnTo>
                  <a:lnTo>
                    <a:pt x="473521" y="73370"/>
                  </a:lnTo>
                  <a:lnTo>
                    <a:pt x="437510" y="47127"/>
                  </a:lnTo>
                  <a:lnTo>
                    <a:pt x="395252" y="29240"/>
                  </a:lnTo>
                  <a:lnTo>
                    <a:pt x="347052" y="22629"/>
                  </a:lnTo>
                  <a:close/>
                </a:path>
                <a:path w="979804" h="560070">
                  <a:moveTo>
                    <a:pt x="656063" y="0"/>
                  </a:moveTo>
                  <a:lnTo>
                    <a:pt x="608231" y="11000"/>
                  </a:lnTo>
                  <a:lnTo>
                    <a:pt x="564585" y="32558"/>
                  </a:lnTo>
                  <a:lnTo>
                    <a:pt x="528407" y="64099"/>
                  </a:lnTo>
                  <a:lnTo>
                    <a:pt x="502978" y="105049"/>
                  </a:lnTo>
                  <a:lnTo>
                    <a:pt x="858592" y="105049"/>
                  </a:lnTo>
                  <a:lnTo>
                    <a:pt x="811576" y="47077"/>
                  </a:lnTo>
                  <a:lnTo>
                    <a:pt x="751158" y="11970"/>
                  </a:lnTo>
                  <a:lnTo>
                    <a:pt x="704799" y="131"/>
                  </a:lnTo>
                  <a:lnTo>
                    <a:pt x="656063" y="0"/>
                  </a:lnTo>
                  <a:close/>
                </a:path>
              </a:pathLst>
            </a:custGeom>
            <a:solidFill>
              <a:srgbClr val="FFFFFF"/>
            </a:solidFill>
          </p:spPr>
          <p:txBody>
            <a:bodyPr wrap="square" lIns="0" tIns="0" rIns="0" bIns="0" rtlCol="0"/>
            <a:lstStyle/>
            <a:p>
              <a:endParaRPr/>
            </a:p>
          </p:txBody>
        </p:sp>
        <p:pic>
          <p:nvPicPr>
            <p:cNvPr id="17" name="object 16">
              <a:extLst>
                <a:ext uri="{FF2B5EF4-FFF2-40B4-BE49-F238E27FC236}">
                  <a16:creationId xmlns:a16="http://schemas.microsoft.com/office/drawing/2014/main" id="{33DF9DDC-B72E-28AC-5EFB-0AB1E0200632}"/>
                </a:ext>
              </a:extLst>
            </p:cNvPr>
            <p:cNvPicPr/>
            <p:nvPr/>
          </p:nvPicPr>
          <p:blipFill>
            <a:blip r:embed="rId7" cstate="print"/>
            <a:stretch>
              <a:fillRect/>
            </a:stretch>
          </p:blipFill>
          <p:spPr>
            <a:xfrm>
              <a:off x="10673542" y="4529816"/>
              <a:ext cx="187182" cy="132407"/>
            </a:xfrm>
            <a:prstGeom prst="rect">
              <a:avLst/>
            </a:prstGeom>
          </p:spPr>
        </p:pic>
        <p:pic>
          <p:nvPicPr>
            <p:cNvPr id="18" name="object 17">
              <a:extLst>
                <a:ext uri="{FF2B5EF4-FFF2-40B4-BE49-F238E27FC236}">
                  <a16:creationId xmlns:a16="http://schemas.microsoft.com/office/drawing/2014/main" id="{1227F220-D14C-666E-AA29-B87390B53E52}"/>
                </a:ext>
              </a:extLst>
            </p:cNvPr>
            <p:cNvPicPr/>
            <p:nvPr/>
          </p:nvPicPr>
          <p:blipFill>
            <a:blip r:embed="rId8" cstate="print"/>
            <a:stretch>
              <a:fillRect/>
            </a:stretch>
          </p:blipFill>
          <p:spPr>
            <a:xfrm>
              <a:off x="10821851" y="4713830"/>
              <a:ext cx="77746" cy="64230"/>
            </a:xfrm>
            <a:prstGeom prst="rect">
              <a:avLst/>
            </a:prstGeom>
          </p:spPr>
        </p:pic>
      </p:grpSp>
      <p:sp>
        <p:nvSpPr>
          <p:cNvPr id="6" name="Google Shape;1743;p68">
            <a:extLst>
              <a:ext uri="{FF2B5EF4-FFF2-40B4-BE49-F238E27FC236}">
                <a16:creationId xmlns:a16="http://schemas.microsoft.com/office/drawing/2014/main" id="{88F7B705-8720-41E4-9AC9-A5443E9F582E}"/>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157CC1"/>
                </a:solidFill>
                <a:latin typeface="Aptos" panose="020B0004020202020204" pitchFamily="34" charset="0"/>
                <a:ea typeface="Verdana" panose="020B0604030504040204" pitchFamily="34" charset="0"/>
                <a:cs typeface="Verdana" panose="020B0604030504040204" pitchFamily="34" charset="0"/>
              </a:rPr>
              <a:t>¿Qué es rendir cuentas?</a:t>
            </a:r>
          </a:p>
        </p:txBody>
      </p:sp>
    </p:spTree>
    <p:extLst>
      <p:ext uri="{BB962C8B-B14F-4D97-AF65-F5344CB8AC3E}">
        <p14:creationId xmlns:p14="http://schemas.microsoft.com/office/powerpoint/2010/main" val="1651071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5" name="TextBox 6">
            <a:extLst>
              <a:ext uri="{FF2B5EF4-FFF2-40B4-BE49-F238E27FC236}">
                <a16:creationId xmlns:a16="http://schemas.microsoft.com/office/drawing/2014/main" id="{1EF6A991-3E9F-8015-7914-45E57EEAEF3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sp>
        <p:nvSpPr>
          <p:cNvPr id="6" name="CuadroTexto 5">
            <a:extLst>
              <a:ext uri="{FF2B5EF4-FFF2-40B4-BE49-F238E27FC236}">
                <a16:creationId xmlns:a16="http://schemas.microsoft.com/office/drawing/2014/main" id="{6F616868-5D8F-14C4-4474-337504455926}"/>
              </a:ext>
            </a:extLst>
          </p:cNvPr>
          <p:cNvSpPr txBox="1"/>
          <p:nvPr/>
        </p:nvSpPr>
        <p:spPr>
          <a:xfrm>
            <a:off x="5156200" y="1828800"/>
            <a:ext cx="10492512" cy="395942"/>
          </a:xfrm>
          <a:prstGeom prst="rect">
            <a:avLst/>
          </a:prstGeom>
          <a:solidFill>
            <a:schemeClr val="bg1"/>
          </a:solidFill>
          <a:ln w="3175">
            <a:noFill/>
          </a:ln>
        </p:spPr>
        <p:txBody>
          <a:bodyPr wrap="square">
            <a:spAutoFit/>
          </a:bodyPr>
          <a:lstStyle/>
          <a:p>
            <a:pPr marL="188995"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de Transparencia y Acceso a la Información Pública.</a:t>
            </a:r>
          </a:p>
        </p:txBody>
      </p:sp>
      <p:sp>
        <p:nvSpPr>
          <p:cNvPr id="7" name="CuadroTexto 6">
            <a:extLst>
              <a:ext uri="{FF2B5EF4-FFF2-40B4-BE49-F238E27FC236}">
                <a16:creationId xmlns:a16="http://schemas.microsoft.com/office/drawing/2014/main" id="{4B064F08-4F0B-9584-560C-48156A49AE0D}"/>
              </a:ext>
            </a:extLst>
          </p:cNvPr>
          <p:cNvSpPr txBox="1"/>
          <p:nvPr/>
        </p:nvSpPr>
        <p:spPr>
          <a:xfrm>
            <a:off x="5320143" y="3542961"/>
            <a:ext cx="10492511" cy="740587"/>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a:latin typeface="Nunito Sans Normal" pitchFamily="2" charset="77"/>
                <a:ea typeface="Verdana" panose="020B0604030504040204" pitchFamily="34" charset="0"/>
                <a:cs typeface="Verdana" panose="020B0604030504040204" pitchFamily="34" charset="0"/>
              </a:rPr>
              <a:t>-</a:t>
            </a: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que regula el derecho fundamental de petición.</a:t>
            </a:r>
          </a:p>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-Ley de Promoción y Protección al Derecho a la Participación Ciudadana.</a:t>
            </a:r>
          </a:p>
        </p:txBody>
      </p:sp>
      <p:sp>
        <p:nvSpPr>
          <p:cNvPr id="20" name="CuadroTexto 19">
            <a:extLst>
              <a:ext uri="{FF2B5EF4-FFF2-40B4-BE49-F238E27FC236}">
                <a16:creationId xmlns:a16="http://schemas.microsoft.com/office/drawing/2014/main" id="{56EA162D-89F3-5301-3B52-D237D14FDDA9}"/>
              </a:ext>
            </a:extLst>
          </p:cNvPr>
          <p:cNvSpPr txBox="1"/>
          <p:nvPr/>
        </p:nvSpPr>
        <p:spPr>
          <a:xfrm>
            <a:off x="5313667" y="5291842"/>
            <a:ext cx="10492511" cy="691343"/>
          </a:xfrm>
          <a:prstGeom prst="rect">
            <a:avLst/>
          </a:prstGeom>
          <a:solidFill>
            <a:schemeClr val="bg1"/>
          </a:solidFill>
          <a:ln w="3175">
            <a:noFill/>
          </a:ln>
        </p:spPr>
        <p:txBody>
          <a:bodyPr wrap="square">
            <a:spAutoFit/>
          </a:bodyPr>
          <a:lstStyle/>
          <a:p>
            <a:pPr lvl="1" defTabSz="592652" rtl="0">
              <a:lnSpc>
                <a:spcPct val="90000"/>
              </a:lnSpc>
              <a:spcBef>
                <a:spcPct val="0"/>
              </a:spcBef>
              <a:spcAft>
                <a:spcPct val="15000"/>
              </a:spcAft>
              <a:defRPr/>
            </a:pPr>
            <a:r>
              <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rPr>
              <a:t>Metodología y estándares, que deben cumplir las entidades públicas: «Estrategias para la construcción del Plan Anticorrupción y de Atención al Ciudadano V2 2015».</a:t>
            </a:r>
          </a:p>
        </p:txBody>
      </p:sp>
      <p:sp>
        <p:nvSpPr>
          <p:cNvPr id="21" name="CuadroTexto 20">
            <a:extLst>
              <a:ext uri="{FF2B5EF4-FFF2-40B4-BE49-F238E27FC236}">
                <a16:creationId xmlns:a16="http://schemas.microsoft.com/office/drawing/2014/main" id="{21191E26-C391-984D-23CE-6C3142BFBC81}"/>
              </a:ext>
            </a:extLst>
          </p:cNvPr>
          <p:cNvSpPr txBox="1"/>
          <p:nvPr/>
        </p:nvSpPr>
        <p:spPr>
          <a:xfrm>
            <a:off x="5313667" y="6719022"/>
            <a:ext cx="10492511" cy="395942"/>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“Estrategia Nacional de la Política Pública Integral Anticorrupción”.</a:t>
            </a:r>
            <a:endPar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2" name="CuadroTexto 21">
            <a:extLst>
              <a:ext uri="{FF2B5EF4-FFF2-40B4-BE49-F238E27FC236}">
                <a16:creationId xmlns:a16="http://schemas.microsoft.com/office/drawing/2014/main" id="{2F90AC62-430B-483A-994C-93A79D0FF87B}"/>
              </a:ext>
            </a:extLst>
          </p:cNvPr>
          <p:cNvSpPr txBox="1"/>
          <p:nvPr/>
        </p:nvSpPr>
        <p:spPr>
          <a:xfrm>
            <a:off x="5320145" y="2428044"/>
            <a:ext cx="10492511" cy="986745"/>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Único de la Función Pública, en el Art. 2.2.22.1 y siguientes, estableció que el Plan Anticorrupción y de Atención al Ciudadano hace parte del Modelo Integrado de Planeación y Gestión del Decreto 2482 de 2012. </a:t>
            </a:r>
          </a:p>
        </p:txBody>
      </p:sp>
      <p:sp>
        <p:nvSpPr>
          <p:cNvPr id="23" name="CuadroTexto 22">
            <a:extLst>
              <a:ext uri="{FF2B5EF4-FFF2-40B4-BE49-F238E27FC236}">
                <a16:creationId xmlns:a16="http://schemas.microsoft.com/office/drawing/2014/main" id="{82FB13BA-3EA4-0C44-0418-B0BBB744CE4F}"/>
              </a:ext>
            </a:extLst>
          </p:cNvPr>
          <p:cNvSpPr txBox="1"/>
          <p:nvPr/>
        </p:nvSpPr>
        <p:spPr>
          <a:xfrm>
            <a:off x="5320143" y="4442433"/>
            <a:ext cx="10492511" cy="691343"/>
          </a:xfrm>
          <a:prstGeom prst="rect">
            <a:avLst/>
          </a:prstGeom>
          <a:solidFill>
            <a:schemeClr val="bg1"/>
          </a:solidFill>
          <a:ln w="3175">
            <a:noFill/>
          </a:ln>
        </p:spPr>
        <p:txBody>
          <a:bodyPr wrap="square">
            <a:spAutoFit/>
          </a:bodyPr>
          <a:lstStyle/>
          <a:p>
            <a:pPr lvl="1" defTabSz="711182" rtl="0">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P</a:t>
            </a:r>
            <a:r>
              <a:rPr lang="es-ES" sz="2133" kern="1200" err="1">
                <a:solidFill>
                  <a:schemeClr val="tx1"/>
                </a:solidFill>
                <a:latin typeface="Nunito Sans Normal" pitchFamily="2" charset="77"/>
                <a:ea typeface="Verdana" panose="020B0604030504040204" pitchFamily="34" charset="0"/>
                <a:cs typeface="Verdana" panose="020B0604030504040204" pitchFamily="34" charset="0"/>
              </a:rPr>
              <a:t>or</a:t>
            </a:r>
            <a:r>
              <a:rPr lang="es-ES" sz="2133" kern="1200">
                <a:solidFill>
                  <a:schemeClr val="tx1"/>
                </a:solidFill>
                <a:latin typeface="Nunito Sans Normal" pitchFamily="2" charset="77"/>
                <a:ea typeface="Verdana" panose="020B0604030504040204" pitchFamily="34" charset="0"/>
                <a:cs typeface="Verdana" panose="020B0604030504040204" pitchFamily="34" charset="0"/>
              </a:rPr>
              <a:t> el cual se actualizó el MIPG para el orden nacional e hizo extensiva su implementación diferencial a las entidades territoriales. </a:t>
            </a:r>
            <a:endParaRPr lang="es-MX" altLang="es-MX" sz="2133"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4" name="CuadroTexto 23">
            <a:extLst>
              <a:ext uri="{FF2B5EF4-FFF2-40B4-BE49-F238E27FC236}">
                <a16:creationId xmlns:a16="http://schemas.microsoft.com/office/drawing/2014/main" id="{A4359AD9-DE31-5849-8CB7-D8FBCA8ACCDE}"/>
              </a:ext>
            </a:extLst>
          </p:cNvPr>
          <p:cNvSpPr txBox="1"/>
          <p:nvPr/>
        </p:nvSpPr>
        <p:spPr>
          <a:xfrm>
            <a:off x="5313667" y="6163727"/>
            <a:ext cx="10492511" cy="395942"/>
          </a:xfrm>
          <a:prstGeom prst="rect">
            <a:avLst/>
          </a:prstGeom>
          <a:solidFill>
            <a:schemeClr val="bg1"/>
          </a:solidFill>
          <a:ln w="3175">
            <a:noFill/>
          </a:ln>
        </p:spPr>
        <p:txBody>
          <a:bodyPr wrap="square">
            <a:spAutoFit/>
          </a:bodyPr>
          <a:lstStyle/>
          <a:p>
            <a:pPr lvl="1" defTabSz="711182">
              <a:lnSpc>
                <a:spcPct val="90000"/>
              </a:lnSpc>
              <a:spcBef>
                <a:spcPct val="0"/>
              </a:spcBef>
              <a:spcAft>
                <a:spcPct val="15000"/>
              </a:spcAft>
              <a:defRPr/>
            </a:pPr>
            <a:r>
              <a:rPr lang="es-CO" sz="2133">
                <a:latin typeface="Nunito Sans Normal" pitchFamily="2" charset="77"/>
                <a:ea typeface="Verdana" panose="020B0604030504040204" pitchFamily="34" charset="0"/>
                <a:cs typeface="Verdana" panose="020B0604030504040204" pitchFamily="34" charset="0"/>
              </a:rPr>
              <a:t>Por la cual se  crea el Sistema Nacional de Rendición  de Cuentas (</a:t>
            </a:r>
            <a:r>
              <a:rPr lang="es-CO" sz="2133" err="1">
                <a:latin typeface="Nunito Sans Normal" pitchFamily="2" charset="77"/>
                <a:ea typeface="Verdana" panose="020B0604030504040204" pitchFamily="34" charset="0"/>
                <a:cs typeface="Verdana" panose="020B0604030504040204" pitchFamily="34" charset="0"/>
              </a:rPr>
              <a:t>SNRdC</a:t>
            </a:r>
            <a:r>
              <a:rPr lang="es-CO" sz="2133">
                <a:latin typeface="Nunito Sans Normal" pitchFamily="2" charset="77"/>
                <a:ea typeface="Verdana" panose="020B0604030504040204" pitchFamily="34" charset="0"/>
                <a:cs typeface="Verdana" panose="020B0604030504040204" pitchFamily="34" charset="0"/>
              </a:rPr>
              <a:t>), </a:t>
            </a:r>
          </a:p>
        </p:txBody>
      </p:sp>
      <p:sp>
        <p:nvSpPr>
          <p:cNvPr id="25" name="CuadroTexto 24">
            <a:extLst>
              <a:ext uri="{FF2B5EF4-FFF2-40B4-BE49-F238E27FC236}">
                <a16:creationId xmlns:a16="http://schemas.microsoft.com/office/drawing/2014/main" id="{2065E096-70B3-0296-B34E-3F6E7AFFB4CA}"/>
              </a:ext>
            </a:extLst>
          </p:cNvPr>
          <p:cNvSpPr txBox="1"/>
          <p:nvPr/>
        </p:nvSpPr>
        <p:spPr>
          <a:xfrm>
            <a:off x="5313667" y="7651141"/>
            <a:ext cx="8605533" cy="395942"/>
          </a:xfrm>
          <a:prstGeom prst="rect">
            <a:avLst/>
          </a:prstGeom>
          <a:solidFill>
            <a:schemeClr val="bg1"/>
          </a:solidFill>
          <a:ln w="3175">
            <a:noFill/>
          </a:ln>
        </p:spPr>
        <p:txBody>
          <a:bodyPr wrap="square">
            <a:spAutoFit/>
          </a:bodyPr>
          <a:lstStyle/>
          <a:p>
            <a:pPr lvl="1" defTabSz="711182">
              <a:lnSpc>
                <a:spcPct val="90000"/>
              </a:lnSpc>
              <a:spcBef>
                <a:spcPct val="0"/>
              </a:spcBef>
              <a:spcAft>
                <a:spcPct val="15000"/>
              </a:spcAft>
              <a:defRPr/>
            </a:pPr>
            <a:r>
              <a:rPr lang="es-CO" sz="2133" kern="1200">
                <a:solidFill>
                  <a:schemeClr val="tx1"/>
                </a:solidFill>
                <a:latin typeface="Nunito Sans Normal" pitchFamily="2" charset="77"/>
                <a:ea typeface="Verdana" panose="020B0604030504040204" pitchFamily="34" charset="0"/>
                <a:cs typeface="Verdana" panose="020B0604030504040204" pitchFamily="34" charset="0"/>
              </a:rPr>
              <a:t> </a:t>
            </a:r>
            <a:r>
              <a:rPr lang="es-ES" sz="2133">
                <a:solidFill>
                  <a:schemeClr val="tx1"/>
                </a:solidFill>
                <a:latin typeface="Nunito Sans Normal" pitchFamily="2" charset="77"/>
                <a:ea typeface="Verdana" panose="020B0604030504040204" pitchFamily="34" charset="0"/>
                <a:cs typeface="Verdana" panose="020B0604030504040204" pitchFamily="34" charset="0"/>
              </a:rPr>
              <a:t>Programa de Transparencia y Ética Pública</a:t>
            </a:r>
            <a:endParaRPr lang="es-MX" altLang="es-MX" sz="2133">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27" name="Rectángulo 26">
            <a:extLst>
              <a:ext uri="{FF2B5EF4-FFF2-40B4-BE49-F238E27FC236}">
                <a16:creationId xmlns:a16="http://schemas.microsoft.com/office/drawing/2014/main" id="{094D8E6F-A456-C699-BC64-88F8B29299DE}"/>
              </a:ext>
            </a:extLst>
          </p:cNvPr>
          <p:cNvSpPr/>
          <p:nvPr/>
        </p:nvSpPr>
        <p:spPr>
          <a:xfrm>
            <a:off x="1" y="0"/>
            <a:ext cx="5063145" cy="8693781"/>
          </a:xfrm>
          <a:prstGeom prst="rect">
            <a:avLst/>
          </a:prstGeom>
          <a:solidFill>
            <a:srgbClr val="157C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solidFill>
                <a:srgbClr val="157CC1"/>
              </a:solidFill>
            </a:endParaRPr>
          </a:p>
        </p:txBody>
      </p:sp>
      <p:sp>
        <p:nvSpPr>
          <p:cNvPr id="28" name="CuadroTexto 27">
            <a:extLst>
              <a:ext uri="{FF2B5EF4-FFF2-40B4-BE49-F238E27FC236}">
                <a16:creationId xmlns:a16="http://schemas.microsoft.com/office/drawing/2014/main" id="{E1F08A1D-BF30-E27B-AAFF-C78D02B0888F}"/>
              </a:ext>
            </a:extLst>
          </p:cNvPr>
          <p:cNvSpPr txBox="1"/>
          <p:nvPr/>
        </p:nvSpPr>
        <p:spPr>
          <a:xfrm>
            <a:off x="-6478" y="1824506"/>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Ley 1712 de 2014  </a:t>
            </a:r>
          </a:p>
        </p:txBody>
      </p:sp>
      <p:sp>
        <p:nvSpPr>
          <p:cNvPr id="29" name="CuadroTexto 28">
            <a:extLst>
              <a:ext uri="{FF2B5EF4-FFF2-40B4-BE49-F238E27FC236}">
                <a16:creationId xmlns:a16="http://schemas.microsoft.com/office/drawing/2014/main" id="{63993961-6E51-BDCE-C5AD-E3964CABBE9D}"/>
              </a:ext>
            </a:extLst>
          </p:cNvPr>
          <p:cNvSpPr txBox="1"/>
          <p:nvPr/>
        </p:nvSpPr>
        <p:spPr>
          <a:xfrm>
            <a:off x="-6478" y="3542960"/>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Ley 1755 de 2015</a:t>
            </a:r>
          </a:p>
        </p:txBody>
      </p:sp>
      <p:sp>
        <p:nvSpPr>
          <p:cNvPr id="30" name="CuadroTexto 29">
            <a:extLst>
              <a:ext uri="{FF2B5EF4-FFF2-40B4-BE49-F238E27FC236}">
                <a16:creationId xmlns:a16="http://schemas.microsoft.com/office/drawing/2014/main" id="{1C53DAA5-9FB2-FE77-C0EA-5567A347D62C}"/>
              </a:ext>
            </a:extLst>
          </p:cNvPr>
          <p:cNvSpPr txBox="1"/>
          <p:nvPr/>
        </p:nvSpPr>
        <p:spPr>
          <a:xfrm>
            <a:off x="-6478" y="5291842"/>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rPr>
              <a:t>Decreto 1081 de 2015</a:t>
            </a:r>
            <a:endParaRPr lang="es-CO"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1" name="CuadroTexto 30">
            <a:extLst>
              <a:ext uri="{FF2B5EF4-FFF2-40B4-BE49-F238E27FC236}">
                <a16:creationId xmlns:a16="http://schemas.microsoft.com/office/drawing/2014/main" id="{61E8755B-D0EA-DB11-3182-E268B8430714}"/>
              </a:ext>
            </a:extLst>
          </p:cNvPr>
          <p:cNvSpPr txBox="1"/>
          <p:nvPr/>
        </p:nvSpPr>
        <p:spPr>
          <a:xfrm>
            <a:off x="-6480" y="6745214"/>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Documento CONPES 167 de 2013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2" name="CuadroTexto 31">
            <a:extLst>
              <a:ext uri="{FF2B5EF4-FFF2-40B4-BE49-F238E27FC236}">
                <a16:creationId xmlns:a16="http://schemas.microsoft.com/office/drawing/2014/main" id="{2BC6D886-78D2-76F1-E6A9-2AE1F23DA727}"/>
              </a:ext>
            </a:extLst>
          </p:cNvPr>
          <p:cNvSpPr txBox="1"/>
          <p:nvPr/>
        </p:nvSpPr>
        <p:spPr>
          <a:xfrm>
            <a:off x="-6478" y="2427528"/>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Decreto 183 de 2015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3" name="CuadroTexto 32">
            <a:extLst>
              <a:ext uri="{FF2B5EF4-FFF2-40B4-BE49-F238E27FC236}">
                <a16:creationId xmlns:a16="http://schemas.microsoft.com/office/drawing/2014/main" id="{696CBEA3-8D91-8403-13D1-46DA16D6B404}"/>
              </a:ext>
            </a:extLst>
          </p:cNvPr>
          <p:cNvSpPr txBox="1"/>
          <p:nvPr/>
        </p:nvSpPr>
        <p:spPr>
          <a:xfrm>
            <a:off x="-6478" y="4449104"/>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rtl="0">
              <a:lnSpc>
                <a:spcPct val="90000"/>
              </a:lnSpc>
              <a:spcBef>
                <a:spcPct val="0"/>
              </a:spcBef>
              <a:spcAft>
                <a:spcPct val="35000"/>
              </a:spcAft>
              <a:defRPr/>
            </a:pPr>
            <a:r>
              <a:rPr lang="es-CO" sz="2000" kern="1200">
                <a:solidFill>
                  <a:schemeClr val="tx1"/>
                </a:solidFill>
                <a:latin typeface="Nunito Sans Normal" pitchFamily="2" charset="77"/>
                <a:ea typeface="Verdana" panose="020B0604030504040204" pitchFamily="34" charset="0"/>
                <a:cs typeface="Verdana" panose="020B0604030504040204" pitchFamily="34" charset="0"/>
              </a:rPr>
              <a:t>Decreto 1499 de 2017 </a:t>
            </a:r>
            <a:endParaRPr lang="es-MX" altLang="es-MX" sz="2000" kern="1200">
              <a:solidFill>
                <a:schemeClr val="tx1"/>
              </a:solidFill>
              <a:latin typeface="Nunito Sans Normal" pitchFamily="2" charset="77"/>
              <a:ea typeface="Verdana" panose="020B0604030504040204" pitchFamily="34" charset="0"/>
              <a:cs typeface="Verdana" panose="020B0604030504040204" pitchFamily="34" charset="0"/>
            </a:endParaRPr>
          </a:p>
        </p:txBody>
      </p:sp>
      <p:sp>
        <p:nvSpPr>
          <p:cNvPr id="34" name="CuadroTexto 33">
            <a:extLst>
              <a:ext uri="{FF2B5EF4-FFF2-40B4-BE49-F238E27FC236}">
                <a16:creationId xmlns:a16="http://schemas.microsoft.com/office/drawing/2014/main" id="{3BBD50D0-9B60-EABA-AAE6-301D3B6954C3}"/>
              </a:ext>
            </a:extLst>
          </p:cNvPr>
          <p:cNvSpPr txBox="1"/>
          <p:nvPr/>
        </p:nvSpPr>
        <p:spPr>
          <a:xfrm>
            <a:off x="-6480" y="6134579"/>
            <a:ext cx="5069623" cy="407804"/>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defTabSz="948243">
              <a:lnSpc>
                <a:spcPct val="90000"/>
              </a:lnSpc>
              <a:spcBef>
                <a:spcPct val="0"/>
              </a:spcBef>
              <a:spcAft>
                <a:spcPct val="35000"/>
              </a:spcAft>
              <a:defRPr/>
            </a:pPr>
            <a:r>
              <a:rPr lang="es-CO" sz="2000">
                <a:latin typeface="Nunito Sans Normal" pitchFamily="2" charset="77"/>
                <a:ea typeface="Verdana" panose="020B0604030504040204" pitchFamily="34" charset="0"/>
                <a:cs typeface="Verdana" panose="020B0604030504040204" pitchFamily="34" charset="0"/>
              </a:rPr>
              <a:t>Decreto  230 de 2021 </a:t>
            </a:r>
            <a:endParaRPr lang="es-MX" altLang="es-MX" sz="2000">
              <a:latin typeface="Nunito Sans Normal" pitchFamily="2" charset="77"/>
              <a:ea typeface="Verdana" panose="020B0604030504040204" pitchFamily="34" charset="0"/>
              <a:cs typeface="Verdana" panose="020B0604030504040204" pitchFamily="34" charset="0"/>
            </a:endParaRPr>
          </a:p>
        </p:txBody>
      </p:sp>
      <p:sp>
        <p:nvSpPr>
          <p:cNvPr id="35" name="CuadroTexto 34">
            <a:extLst>
              <a:ext uri="{FF2B5EF4-FFF2-40B4-BE49-F238E27FC236}">
                <a16:creationId xmlns:a16="http://schemas.microsoft.com/office/drawing/2014/main" id="{C714DA57-1A48-6878-3A09-DFE78E4072DB}"/>
              </a:ext>
            </a:extLst>
          </p:cNvPr>
          <p:cNvSpPr txBox="1"/>
          <p:nvPr/>
        </p:nvSpPr>
        <p:spPr>
          <a:xfrm>
            <a:off x="-6480" y="7635668"/>
            <a:ext cx="5069623" cy="430887"/>
          </a:xfrm>
          <a:prstGeom prst="rect">
            <a:avLst/>
          </a:prstGeom>
          <a:solidFill>
            <a:schemeClr val="bg1"/>
          </a:solid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algn="ctr"/>
            <a:r>
              <a:rPr lang="es-CO" altLang="es-MX" sz="2000">
                <a:latin typeface="Nunito Sans Normal" pitchFamily="2" charset="77"/>
                <a:ea typeface="Verdana" panose="020B0604030504040204" pitchFamily="34" charset="0"/>
                <a:cs typeface="Verdana" panose="020B0604030504040204" pitchFamily="34" charset="0"/>
              </a:rPr>
              <a:t>LEY 2195  DE 2022</a:t>
            </a:r>
            <a:endParaRPr lang="es-MX" altLang="es-MX" sz="2000">
              <a:latin typeface="Nunito Sans Normal" pitchFamily="2" charset="77"/>
              <a:ea typeface="Verdana" panose="020B0604030504040204" pitchFamily="34" charset="0"/>
              <a:cs typeface="Verdana" panose="020B0604030504040204" pitchFamily="34" charset="0"/>
            </a:endParaRPr>
          </a:p>
        </p:txBody>
      </p:sp>
      <p:sp>
        <p:nvSpPr>
          <p:cNvPr id="2" name="Google Shape;1743;p68">
            <a:extLst>
              <a:ext uri="{FF2B5EF4-FFF2-40B4-BE49-F238E27FC236}">
                <a16:creationId xmlns:a16="http://schemas.microsoft.com/office/drawing/2014/main" id="{D26E81F4-35AB-7C36-68E6-CB5BA4645293}"/>
              </a:ext>
            </a:extLst>
          </p:cNvPr>
          <p:cNvSpPr txBox="1">
            <a:spLocks/>
          </p:cNvSpPr>
          <p:nvPr/>
        </p:nvSpPr>
        <p:spPr>
          <a:xfrm>
            <a:off x="5313666" y="209228"/>
            <a:ext cx="9215133"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157CC1"/>
                </a:solidFill>
                <a:latin typeface="Aptos" panose="020B0004020202020204" pitchFamily="34" charset="0"/>
                <a:ea typeface="Verdana" panose="020B0604030504040204" pitchFamily="34" charset="0"/>
                <a:cs typeface="Verdana" panose="020B0604030504040204" pitchFamily="34" charset="0"/>
              </a:rPr>
              <a:t>Marco normativo</a:t>
            </a:r>
          </a:p>
        </p:txBody>
      </p:sp>
    </p:spTree>
    <p:extLst>
      <p:ext uri="{BB962C8B-B14F-4D97-AF65-F5344CB8AC3E}">
        <p14:creationId xmlns:p14="http://schemas.microsoft.com/office/powerpoint/2010/main" val="17257099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5" name="TextBox 6">
            <a:extLst>
              <a:ext uri="{FF2B5EF4-FFF2-40B4-BE49-F238E27FC236}">
                <a16:creationId xmlns:a16="http://schemas.microsoft.com/office/drawing/2014/main" id="{1EF6A991-3E9F-8015-7914-45E57EEAEF3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sp>
        <p:nvSpPr>
          <p:cNvPr id="8" name="TextBox 6">
            <a:extLst>
              <a:ext uri="{FF2B5EF4-FFF2-40B4-BE49-F238E27FC236}">
                <a16:creationId xmlns:a16="http://schemas.microsoft.com/office/drawing/2014/main" id="{751980BC-AD8F-C6F2-6638-2CCB5354B051}"/>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pic>
        <p:nvPicPr>
          <p:cNvPr id="9" name="Imagen 8">
            <a:extLst>
              <a:ext uri="{FF2B5EF4-FFF2-40B4-BE49-F238E27FC236}">
                <a16:creationId xmlns:a16="http://schemas.microsoft.com/office/drawing/2014/main" id="{9DC1DC6D-86FF-775B-0A98-CFD2564A968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71857" y="1511161"/>
            <a:ext cx="5856143" cy="5529377"/>
          </a:xfrm>
          <a:prstGeom prst="rect">
            <a:avLst/>
          </a:prstGeom>
        </p:spPr>
      </p:pic>
      <p:pic>
        <p:nvPicPr>
          <p:cNvPr id="10" name="Imagen 9">
            <a:extLst>
              <a:ext uri="{FF2B5EF4-FFF2-40B4-BE49-F238E27FC236}">
                <a16:creationId xmlns:a16="http://schemas.microsoft.com/office/drawing/2014/main" id="{A7DA9A37-43D4-9750-C66A-A60B84A0127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71571" y="7016161"/>
            <a:ext cx="5860176" cy="1858588"/>
          </a:xfrm>
          <a:prstGeom prst="rect">
            <a:avLst/>
          </a:prstGeom>
        </p:spPr>
      </p:pic>
      <p:pic>
        <p:nvPicPr>
          <p:cNvPr id="11" name="Imagen 10">
            <a:extLst>
              <a:ext uri="{FF2B5EF4-FFF2-40B4-BE49-F238E27FC236}">
                <a16:creationId xmlns:a16="http://schemas.microsoft.com/office/drawing/2014/main" id="{160F1E06-CABA-FDD5-3EBF-C1D9B2C8CAF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176443" y="1511161"/>
            <a:ext cx="6567852" cy="6521976"/>
          </a:xfrm>
          <a:prstGeom prst="rect">
            <a:avLst/>
          </a:prstGeom>
        </p:spPr>
      </p:pic>
      <p:sp>
        <p:nvSpPr>
          <p:cNvPr id="12" name="Rectángulo 11">
            <a:extLst>
              <a:ext uri="{FF2B5EF4-FFF2-40B4-BE49-F238E27FC236}">
                <a16:creationId xmlns:a16="http://schemas.microsoft.com/office/drawing/2014/main" id="{FE146441-27AE-7961-6BC8-7DFD950E9004}"/>
              </a:ext>
            </a:extLst>
          </p:cNvPr>
          <p:cNvSpPr/>
          <p:nvPr/>
        </p:nvSpPr>
        <p:spPr>
          <a:xfrm>
            <a:off x="4246977" y="7380044"/>
            <a:ext cx="1954060" cy="1369512"/>
          </a:xfrm>
          <a:prstGeom prst="rect">
            <a:avLst/>
          </a:prstGeom>
          <a:noFill/>
          <a:ln w="38100">
            <a:solidFill>
              <a:srgbClr val="E521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Google Shape;1743;p68">
            <a:extLst>
              <a:ext uri="{FF2B5EF4-FFF2-40B4-BE49-F238E27FC236}">
                <a16:creationId xmlns:a16="http://schemas.microsoft.com/office/drawing/2014/main" id="{B2617D89-C7C4-A6FC-23C2-59CF11DDBAC7}"/>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b="1" spc="-150" dirty="0" err="1">
                <a:solidFill>
                  <a:srgbClr val="157CC1"/>
                </a:solidFill>
                <a:latin typeface="Aptos" panose="020B0004020202020204" pitchFamily="34" charset="0"/>
                <a:ea typeface="Verdana" panose="020B0604030504040204" pitchFamily="34" charset="0"/>
                <a:cs typeface="Verdana" panose="020B0604030504040204" pitchFamily="34" charset="0"/>
              </a:rPr>
              <a:t>Micrositio</a:t>
            </a:r>
            <a:r>
              <a:rPr lang="pt-BR" b="1" spc="-150" dirty="0">
                <a:solidFill>
                  <a:srgbClr val="157CC1"/>
                </a:solidFill>
                <a:latin typeface="Aptos" panose="020B0004020202020204" pitchFamily="34" charset="0"/>
                <a:ea typeface="Verdana" panose="020B0604030504040204" pitchFamily="34" charset="0"/>
                <a:cs typeface="Verdana" panose="020B0604030504040204" pitchFamily="34" charset="0"/>
              </a:rPr>
              <a:t> de </a:t>
            </a:r>
            <a:r>
              <a:rPr lang="pt-BR" b="1" spc="-150" dirty="0" err="1">
                <a:solidFill>
                  <a:srgbClr val="157CC1"/>
                </a:solidFill>
                <a:latin typeface="Aptos" panose="020B0004020202020204" pitchFamily="34" charset="0"/>
                <a:ea typeface="Verdana" panose="020B0604030504040204" pitchFamily="34" charset="0"/>
                <a:cs typeface="Verdana" panose="020B0604030504040204" pitchFamily="34" charset="0"/>
              </a:rPr>
              <a:t>transparencia</a:t>
            </a:r>
            <a:r>
              <a:rPr lang="pt-BR" b="1" spc="-150" dirty="0">
                <a:solidFill>
                  <a:srgbClr val="157CC1"/>
                </a:solidFill>
                <a:latin typeface="Aptos" panose="020B0004020202020204" pitchFamily="34" charset="0"/>
                <a:ea typeface="Verdana" panose="020B0604030504040204" pitchFamily="34" charset="0"/>
                <a:cs typeface="Verdana" panose="020B0604030504040204" pitchFamily="34" charset="0"/>
              </a:rPr>
              <a:t> - Página web</a:t>
            </a:r>
          </a:p>
        </p:txBody>
      </p:sp>
    </p:spTree>
    <p:extLst>
      <p:ext uri="{BB962C8B-B14F-4D97-AF65-F5344CB8AC3E}">
        <p14:creationId xmlns:p14="http://schemas.microsoft.com/office/powerpoint/2010/main" val="235820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BB5D7-7D43-8F8D-6FE7-E49E6319F96D}"/>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4624FFF4-6F46-8459-2BC0-6107C39C586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2C532E19-20C4-5524-8654-D6585319233C}"/>
              </a:ext>
            </a:extLst>
          </p:cNvPr>
          <p:cNvSpPr txBox="1">
            <a:spLocks/>
          </p:cNvSpPr>
          <p:nvPr/>
        </p:nvSpPr>
        <p:spPr>
          <a:xfrm>
            <a:off x="6908800" y="7914515"/>
            <a:ext cx="96012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ctr"/>
            <a:r>
              <a:rPr lang="es-MX" sz="8000" spc="-150" dirty="0">
                <a:solidFill>
                  <a:srgbClr val="B11582"/>
                </a:solidFill>
                <a:latin typeface="Nunito Sans SemiBold" pitchFamily="2" charset="0"/>
              </a:rPr>
              <a:t>Informe de gestión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7187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85C809-E827-A723-A6E8-CFFF65624B63}"/>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5BACA09-F5A4-34F5-47BD-9B1A9CE095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3FB09446-D677-8823-7AAD-23839E2403E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Experiencias exitosas 2024</a:t>
            </a:r>
          </a:p>
        </p:txBody>
      </p:sp>
      <p:sp>
        <p:nvSpPr>
          <p:cNvPr id="2" name="CuadroTexto 1">
            <a:extLst>
              <a:ext uri="{FF2B5EF4-FFF2-40B4-BE49-F238E27FC236}">
                <a16:creationId xmlns:a16="http://schemas.microsoft.com/office/drawing/2014/main" id="{9D363C09-3D08-6488-AA15-182DF64FAE26}"/>
              </a:ext>
            </a:extLst>
          </p:cNvPr>
          <p:cNvSpPr txBox="1"/>
          <p:nvPr/>
        </p:nvSpPr>
        <p:spPr>
          <a:xfrm>
            <a:off x="1498600" y="2286000"/>
            <a:ext cx="12801601" cy="5909310"/>
          </a:xfrm>
          <a:prstGeom prst="rect">
            <a:avLst/>
          </a:prstGeom>
          <a:noFill/>
        </p:spPr>
        <p:txBody>
          <a:bodyPr wrap="square" rtlCol="0">
            <a:spAutoFit/>
          </a:bodyPr>
          <a:lstStyle/>
          <a:p>
            <a:pPr algn="just"/>
            <a:r>
              <a:rPr lang="es-CO" sz="2000" dirty="0">
                <a:effectLst/>
                <a:latin typeface="Aptos" panose="020B0004020202020204" pitchFamily="34" charset="0"/>
                <a:ea typeface="Calibri" panose="020F0502020204030204" pitchFamily="34" charset="0"/>
                <a:cs typeface="Times New Roman" panose="02020603050405020304" pitchFamily="18" charset="0"/>
              </a:rPr>
              <a:t>Se realizaron diferentes articulaciones, alianzas y/o convenios con entidades público y privadas en pro de la garantía de derechos,  prevención de vulneraciones, cualificación de los agentes educativos y el fortalecimiento de proyectos de vida de los niños, niñas, adolescentes, jóvenes y familias vinculados a las diferentes ofertas de atención establecidas por ICBF entre las cuales se destaca</a:t>
            </a:r>
            <a:r>
              <a:rPr lang="es-CO" sz="2000" dirty="0">
                <a:latin typeface="Aptos" panose="020B0004020202020204" pitchFamily="34" charset="0"/>
                <a:ea typeface="Calibri" panose="020F0502020204030204" pitchFamily="34" charset="0"/>
                <a:cs typeface="Times New Roman" panose="02020603050405020304" pitchFamily="18" charset="0"/>
              </a:rPr>
              <a:t>:</a:t>
            </a:r>
          </a:p>
          <a:p>
            <a:pPr algn="just"/>
            <a:endParaRPr lang="es-CO" sz="2000" dirty="0">
              <a:effectLst/>
              <a:latin typeface="Aptos" panose="020B0004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s-CO" sz="2000" dirty="0">
                <a:effectLst/>
                <a:latin typeface="Aptos" panose="020B0004020202020204" pitchFamily="34" charset="0"/>
                <a:ea typeface="Calibri" panose="020F0502020204030204" pitchFamily="34" charset="0"/>
                <a:cs typeface="Times New Roman" panose="02020603050405020304" pitchFamily="18" charset="0"/>
              </a:rPr>
              <a:t>IDERMETA (actividades recreativas y deportivas  CDI y Hogares Infantiles)</a:t>
            </a:r>
          </a:p>
          <a:p>
            <a:pPr marL="285750" indent="-285750" algn="just">
              <a:buFont typeface="Arial" panose="020B0604020202020204" pitchFamily="34" charset="0"/>
              <a:buChar char="•"/>
            </a:pPr>
            <a:r>
              <a:rPr lang="es-CO" sz="2000" dirty="0">
                <a:latin typeface="Aptos" panose="020B0004020202020204" pitchFamily="34" charset="0"/>
                <a:ea typeface="Calibri" panose="020F0502020204030204" pitchFamily="34" charset="0"/>
                <a:cs typeface="Times New Roman" panose="02020603050405020304" pitchFamily="18" charset="0"/>
              </a:rPr>
              <a:t>Personería de Villavicencio y Contraloría Municipal (fortalecimiento de los mecanismos de participación ciudadana y veeduría ciudadana).</a:t>
            </a:r>
          </a:p>
          <a:p>
            <a:pPr marL="285750" indent="-285750" algn="just">
              <a:buFont typeface="Arial" panose="020B0604020202020204" pitchFamily="34" charset="0"/>
              <a:buChar char="•"/>
            </a:pPr>
            <a:r>
              <a:rPr lang="es-CO" sz="2000" dirty="0">
                <a:effectLst/>
                <a:latin typeface="Aptos" panose="020B0004020202020204" pitchFamily="34" charset="0"/>
                <a:ea typeface="Calibri" panose="020F0502020204030204" pitchFamily="34" charset="0"/>
                <a:cs typeface="Times New Roman" panose="02020603050405020304" pitchFamily="18" charset="0"/>
              </a:rPr>
              <a:t>CORCUMVI y la Corporación Universitaria Minuto de Dios (Talleres de cultura llanera y promoción de la lectura en el Externado Media Jornada</a:t>
            </a:r>
            <a:r>
              <a:rPr lang="es-CO" sz="2000" dirty="0">
                <a:latin typeface="Aptos" panose="020B0004020202020204" pitchFamily="34" charset="0"/>
                <a:ea typeface="Calibri" panose="020F0502020204030204" pitchFamily="34" charset="0"/>
                <a:cs typeface="Times New Roman" panose="02020603050405020304" pitchFamily="18" charset="0"/>
              </a:rPr>
              <a:t>).</a:t>
            </a:r>
            <a:endParaRPr lang="es-CO" sz="2000" dirty="0">
              <a:effectLst/>
              <a:latin typeface="Aptos" panose="020B000402020202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ICETEX (procesos de cualificación en educación superior con la Universidad Minuto de Dios, en el programa de Licenciatura en pedagogía infantil</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endPar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s-CO" sz="2000" dirty="0">
                <a:effectLst/>
                <a:latin typeface="Aptos" panose="020B0004020202020204" pitchFamily="34" charset="0"/>
                <a:ea typeface="Calibri" panose="020F0502020204030204" pitchFamily="34" charset="0"/>
                <a:cs typeface="Times New Roman" panose="02020603050405020304" pitchFamily="18" charset="0"/>
              </a:rPr>
              <a:t>Alcaldía de Villavicencio(semana de la Justicia Restaurativa y talleres sobre autoestima y redes sociales)</a:t>
            </a:r>
          </a:p>
          <a:p>
            <a:pPr marL="285750" indent="-285750" algn="just">
              <a:buFont typeface="Arial" panose="020B0604020202020204" pitchFamily="34" charset="0"/>
              <a:buChar char="•"/>
            </a:pPr>
            <a:r>
              <a:rPr lang="es-CO" sz="2000" dirty="0">
                <a:effectLst/>
                <a:latin typeface="Aptos" panose="020B0004020202020204" pitchFamily="34" charset="0"/>
                <a:ea typeface="Calibri" panose="020F0502020204030204" pitchFamily="34" charset="0"/>
                <a:cs typeface="Times New Roman" panose="02020603050405020304" pitchFamily="18" charset="0"/>
              </a:rPr>
              <a:t>Gobernación del Meta(proyectos productivos para adolescentes y personas con discapacidad, y stand de emprendimientos)</a:t>
            </a:r>
          </a:p>
          <a:p>
            <a:pPr marL="285750" indent="-285750" algn="just">
              <a:buFont typeface="Arial" panose="020B0604020202020204" pitchFamily="34" charset="0"/>
              <a:buChar char="•"/>
            </a:pPr>
            <a:r>
              <a:rPr lang="es-CO" sz="2000" dirty="0">
                <a:effectLst/>
                <a:latin typeface="Aptos" panose="020B0004020202020204" pitchFamily="34" charset="0"/>
                <a:ea typeface="Calibri" panose="020F0502020204030204" pitchFamily="34" charset="0"/>
                <a:cs typeface="Times New Roman" panose="02020603050405020304" pitchFamily="18" charset="0"/>
              </a:rPr>
              <a:t>Universidad del Meta(socialización de experiencias exitosas en justicia restaurativa) </a:t>
            </a:r>
            <a:r>
              <a:rPr lang="es-ES" sz="2000" dirty="0">
                <a:solidFill>
                  <a:schemeClr val="tx1"/>
                </a:solidFill>
                <a:latin typeface="Aptos" panose="020B0004020202020204" pitchFamily="34" charset="0"/>
                <a:ea typeface="Verdana" panose="020B0604030504040204" pitchFamily="34" charset="0"/>
              </a:rPr>
              <a:t>Facultad de Odontología de la Universidad Cooperativa de Colombia</a:t>
            </a:r>
            <a:r>
              <a:rPr lang="es-ES" sz="2000" dirty="0">
                <a:latin typeface="Aptos" panose="020B0004020202020204" pitchFamily="34" charset="0"/>
                <a:ea typeface="Verdana" panose="020B0604030504040204" pitchFamily="34" charset="0"/>
              </a:rPr>
              <a:t>(promoción de</a:t>
            </a:r>
            <a:r>
              <a:rPr lang="es-ES" sz="2000" dirty="0">
                <a:solidFill>
                  <a:schemeClr val="tx1"/>
                </a:solidFill>
                <a:latin typeface="Aptos" panose="020B0004020202020204" pitchFamily="34" charset="0"/>
                <a:ea typeface="Verdana" panose="020B0604030504040204" pitchFamily="34" charset="0"/>
              </a:rPr>
              <a:t> hábitos de higiene bucal con entrega de kits dentales). </a:t>
            </a:r>
          </a:p>
          <a:p>
            <a:pPr marL="285750" indent="-285750" algn="just">
              <a:buFont typeface="Arial" panose="020B0604020202020204" pitchFamily="34" charset="0"/>
              <a:buChar char="•"/>
            </a:pPr>
            <a:r>
              <a:rPr lang="es-CO" sz="2000" dirty="0">
                <a:effectLst/>
                <a:latin typeface="Aptos" panose="020B0004020202020204" pitchFamily="34" charset="0"/>
                <a:ea typeface="Calibri" panose="020F0502020204030204" pitchFamily="34" charset="0"/>
                <a:cs typeface="Times New Roman" panose="02020603050405020304" pitchFamily="18" charset="0"/>
              </a:rPr>
              <a:t>Policía Nacional (prevención del consumo de sustancias psicoactivas con adolescentes.</a:t>
            </a:r>
          </a:p>
          <a:p>
            <a:endParaRPr lang="es-CO" dirty="0"/>
          </a:p>
        </p:txBody>
      </p:sp>
    </p:spTree>
    <p:extLst>
      <p:ext uri="{BB962C8B-B14F-4D97-AF65-F5344CB8AC3E}">
        <p14:creationId xmlns:p14="http://schemas.microsoft.com/office/powerpoint/2010/main" val="2228375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6A63F-8711-E22D-FA8F-9891D430161C}"/>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5A49569F-BED7-032C-C505-9AC0A756DFE8}"/>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EA868911-50DF-E523-D12D-E5A80EAFC634}"/>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la regional 2024</a:t>
            </a:r>
          </a:p>
        </p:txBody>
      </p:sp>
      <p:sp>
        <p:nvSpPr>
          <p:cNvPr id="4" name="TextBox 6">
            <a:extLst>
              <a:ext uri="{FF2B5EF4-FFF2-40B4-BE49-F238E27FC236}">
                <a16:creationId xmlns:a16="http://schemas.microsoft.com/office/drawing/2014/main" id="{8BE3FBB8-09F5-B3BC-1415-B5933439C7ED}"/>
              </a:ext>
            </a:extLst>
          </p:cNvPr>
          <p:cNvSpPr txBox="1"/>
          <p:nvPr/>
        </p:nvSpPr>
        <p:spPr>
          <a:xfrm>
            <a:off x="5842000" y="1681490"/>
            <a:ext cx="75606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atin typeface="Aptos" panose="020B0004020202020204" pitchFamily="34" charset="0"/>
                <a:ea typeface="Verdana" panose="020B0604030504040204" pitchFamily="34" charset="0"/>
                <a:cs typeface="Verdana" panose="020B0604030504040204" pitchFamily="34" charset="0"/>
              </a:rPr>
              <a:t>Primera infancia</a:t>
            </a:r>
            <a:endPar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endParaRPr>
          </a:p>
        </p:txBody>
      </p:sp>
      <p:sp>
        <p:nvSpPr>
          <p:cNvPr id="5" name="CuadroTexto 4">
            <a:extLst>
              <a:ext uri="{FF2B5EF4-FFF2-40B4-BE49-F238E27FC236}">
                <a16:creationId xmlns:a16="http://schemas.microsoft.com/office/drawing/2014/main" id="{CCB4E325-17E1-707C-355A-F2C3148532D9}"/>
              </a:ext>
            </a:extLst>
          </p:cNvPr>
          <p:cNvSpPr txBox="1"/>
          <p:nvPr/>
        </p:nvSpPr>
        <p:spPr>
          <a:xfrm>
            <a:off x="6375400" y="2590800"/>
            <a:ext cx="8915400" cy="5293757"/>
          </a:xfrm>
          <a:prstGeom prst="rect">
            <a:avLst/>
          </a:prstGeom>
          <a:noFill/>
        </p:spPr>
        <p:txBody>
          <a:bodyPr wrap="square" rtlCol="0">
            <a:spAutoFit/>
          </a:bodyPr>
          <a:lstStyle/>
          <a:p>
            <a:pPr marL="285750" indent="-285750" algn="just" fontAlgn="base">
              <a:buSzPts val="1000"/>
              <a:buFont typeface="Arial" panose="020B0604020202020204" pitchFamily="34" charset="0"/>
              <a:buChar char="•"/>
              <a:tabLst>
                <a:tab pos="457200" algn="l"/>
              </a:tabLst>
              <a:defRPr/>
            </a:pPr>
            <a:r>
              <a:rPr lang="es-CO" sz="2000" dirty="0">
                <a:effectLst/>
                <a:latin typeface="Aptos" panose="020B0004020202020204" pitchFamily="34" charset="0"/>
                <a:ea typeface="Aptos" panose="020B0004020202020204" pitchFamily="34" charset="0"/>
                <a:cs typeface="Arial" panose="020B0604020202020204" pitchFamily="34" charset="0"/>
              </a:rPr>
              <a:t>Conformación de 2.032 comités de control social en los servicios de primera infancia, lo cual permitió fortalecer la vigilancia y control para aportar al mejoramiento del servicio de educación inicial.</a:t>
            </a:r>
          </a:p>
          <a:p>
            <a:pPr marL="342900" indent="-342900" algn="just" fontAlgn="base">
              <a:buSzPts val="1000"/>
              <a:buFont typeface="Symbol" panose="05050102010706020507" pitchFamily="18" charset="2"/>
              <a:buChar char=""/>
              <a:tabLst>
                <a:tab pos="457200" algn="l"/>
              </a:tabLst>
              <a:defRPr/>
            </a:pPr>
            <a:endPar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a:p>
            <a:pPr marL="342900" indent="-342900" algn="just" fontAlgn="base">
              <a:buSzPts val="1000"/>
              <a:buFont typeface="Symbol" panose="05050102010706020507" pitchFamily="18" charset="2"/>
              <a:buChar char=""/>
              <a:tabLst>
                <a:tab pos="457200" algn="l"/>
              </a:tabLst>
              <a:defRPr/>
            </a:pP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Atención a 2.195 niños y niñas pertenecientes a comunidades indígenas en el marco de la implementación del modelo de enfoque diferencial de derechos:</a:t>
            </a:r>
          </a:p>
          <a:p>
            <a:pPr algn="just" fontAlgn="base">
              <a:buSzPts val="1000"/>
              <a:tabLst>
                <a:tab pos="457200" algn="l"/>
              </a:tabLst>
              <a:defRPr/>
            </a:pPr>
            <a:endPar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a:p>
            <a:pPr algn="just" fontAlgn="base">
              <a:buSzPts val="1000"/>
              <a:tabLst>
                <a:tab pos="457200" algn="l"/>
              </a:tabLst>
              <a:defRPr/>
            </a:pP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Cubarral (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Sikuani</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Lejanías (Emberá y Emberá Chami) Mesetas (Emberá Chami, Nasa, ) Puerto Concordia y Puerto Lleras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Jiw</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Puerto Rico (Pijao y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Tikuna</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Uribe (Nasa), Vistahermosa(Piapoco) Puerto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Gaitan</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Achagua</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Ambaló</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Chitarero</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Cocama, Guayabero, Piapoco,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Saliba</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Sikuani</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Taiwano-eduria</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y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Wipiwi</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Puerto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Lopez</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Achagua</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Piapoco, Pijao y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Sikuani</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 </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Mapiripan(Cubeo,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Jiw</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y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Sikuani</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Villavicencio (Cubeo, Guayabero, Inga, Pastos,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Sikuani</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y </a:t>
            </a:r>
            <a:r>
              <a:rPr kumimoji="0" lang="es-CO" sz="2000" b="0" i="0" u="none" strike="noStrike" kern="1200" cap="none" spc="0" normalizeH="0" baseline="0" noProof="0" dirty="0" err="1">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Sirano</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en las </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modalidades; familiar, comunitaria, institucional y propia e intercultural</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adoptando enfoques diferenciales en cada territorio.</a:t>
            </a:r>
            <a:endParaRPr kumimoji="0" lang="es-CO" sz="2000" b="0" i="0" u="none" strike="noStrike" kern="1200" cap="none" spc="0" normalizeH="0" baseline="0" noProof="0" dirty="0">
              <a:ln>
                <a:noFill/>
              </a:ln>
              <a:effectLst/>
              <a:uLnTx/>
              <a:uFillTx/>
              <a:latin typeface="Aptos" panose="020B0004020202020204" pitchFamily="34" charset="0"/>
              <a:cs typeface="Arial" panose="020B0604020202020204" pitchFamily="34" charset="0"/>
            </a:endParaRPr>
          </a:p>
          <a:p>
            <a:pPr marL="342900" indent="-342900" algn="just" fontAlgn="base">
              <a:buSzPts val="1000"/>
              <a:buFont typeface="Symbol" panose="05050102010706020507" pitchFamily="18" charset="2"/>
              <a:buChar char=""/>
              <a:tabLst>
                <a:tab pos="457200" algn="l"/>
              </a:tabLst>
              <a:defRPr/>
            </a:pPr>
            <a:endParaRPr lang="es-CO" dirty="0"/>
          </a:p>
        </p:txBody>
      </p:sp>
      <p:pic>
        <p:nvPicPr>
          <p:cNvPr id="7" name="Imagen 6">
            <a:extLst>
              <a:ext uri="{FF2B5EF4-FFF2-40B4-BE49-F238E27FC236}">
                <a16:creationId xmlns:a16="http://schemas.microsoft.com/office/drawing/2014/main" id="{BAFDB353-D055-8BE8-3243-3902B4AFEBE0}"/>
              </a:ext>
            </a:extLst>
          </p:cNvPr>
          <p:cNvPicPr>
            <a:picLocks noChangeAspect="1"/>
          </p:cNvPicPr>
          <p:nvPr/>
        </p:nvPicPr>
        <p:blipFill>
          <a:blip r:embed="rId2"/>
          <a:stretch>
            <a:fillRect/>
          </a:stretch>
        </p:blipFill>
        <p:spPr>
          <a:xfrm>
            <a:off x="730132" y="2204710"/>
            <a:ext cx="2749186" cy="2029219"/>
          </a:xfrm>
          <a:prstGeom prst="rect">
            <a:avLst/>
          </a:prstGeom>
          <a:ln w="38100">
            <a:solidFill>
              <a:srgbClr val="FFFF00"/>
            </a:solidFill>
          </a:ln>
        </p:spPr>
      </p:pic>
      <p:pic>
        <p:nvPicPr>
          <p:cNvPr id="8" name="Imagen 7">
            <a:extLst>
              <a:ext uri="{FF2B5EF4-FFF2-40B4-BE49-F238E27FC236}">
                <a16:creationId xmlns:a16="http://schemas.microsoft.com/office/drawing/2014/main" id="{72A58588-C82B-A9B9-C50C-2962943D9FA3}"/>
              </a:ext>
            </a:extLst>
          </p:cNvPr>
          <p:cNvPicPr>
            <a:picLocks noChangeAspect="1"/>
          </p:cNvPicPr>
          <p:nvPr/>
        </p:nvPicPr>
        <p:blipFill>
          <a:blip r:embed="rId3"/>
          <a:stretch>
            <a:fillRect/>
          </a:stretch>
        </p:blipFill>
        <p:spPr>
          <a:xfrm>
            <a:off x="3200390" y="4363797"/>
            <a:ext cx="2946410" cy="2166800"/>
          </a:xfrm>
          <a:prstGeom prst="rect">
            <a:avLst/>
          </a:prstGeom>
          <a:ln w="57150">
            <a:solidFill>
              <a:srgbClr val="4DAF46"/>
            </a:solidFill>
          </a:ln>
        </p:spPr>
      </p:pic>
      <p:pic>
        <p:nvPicPr>
          <p:cNvPr id="9" name="Imagen 8">
            <a:extLst>
              <a:ext uri="{FF2B5EF4-FFF2-40B4-BE49-F238E27FC236}">
                <a16:creationId xmlns:a16="http://schemas.microsoft.com/office/drawing/2014/main" id="{4148F821-AF79-12F4-8F8C-54A589579626}"/>
              </a:ext>
            </a:extLst>
          </p:cNvPr>
          <p:cNvPicPr>
            <a:picLocks noChangeAspect="1"/>
          </p:cNvPicPr>
          <p:nvPr/>
        </p:nvPicPr>
        <p:blipFill>
          <a:blip r:embed="rId4"/>
          <a:stretch>
            <a:fillRect/>
          </a:stretch>
        </p:blipFill>
        <p:spPr>
          <a:xfrm>
            <a:off x="1755150" y="6721146"/>
            <a:ext cx="3289653" cy="2118054"/>
          </a:xfrm>
          <a:prstGeom prst="rect">
            <a:avLst/>
          </a:prstGeom>
          <a:ln w="57150">
            <a:solidFill>
              <a:srgbClr val="92D050"/>
            </a:solidFill>
          </a:ln>
        </p:spPr>
      </p:pic>
    </p:spTree>
    <p:extLst>
      <p:ext uri="{BB962C8B-B14F-4D97-AF65-F5344CB8AC3E}">
        <p14:creationId xmlns:p14="http://schemas.microsoft.com/office/powerpoint/2010/main" val="31625303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B30D65-F0C7-2076-70C4-855B6757E1E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F37347E-7A73-E1B0-7D11-B99F4A0D74D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EDFED5EA-5E07-AC7B-F01A-8E8720C617CB}"/>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TextBox 6">
            <a:extLst>
              <a:ext uri="{FF2B5EF4-FFF2-40B4-BE49-F238E27FC236}">
                <a16:creationId xmlns:a16="http://schemas.microsoft.com/office/drawing/2014/main" id="{5C1DC229-9C47-9CD9-8E8C-595979672DDF}"/>
              </a:ext>
            </a:extLst>
          </p:cNvPr>
          <p:cNvSpPr txBox="1"/>
          <p:nvPr/>
        </p:nvSpPr>
        <p:spPr>
          <a:xfrm>
            <a:off x="5398544" y="1600200"/>
            <a:ext cx="898661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atin typeface="Aptos" panose="020B0004020202020204" pitchFamily="34" charset="0"/>
                <a:ea typeface="Verdana" panose="020B0604030504040204" pitchFamily="34" charset="0"/>
                <a:cs typeface="Verdana" panose="020B0604030504040204" pitchFamily="34" charset="0"/>
              </a:rPr>
              <a:t>Infancia Adolescencia y Juventud</a:t>
            </a:r>
            <a:endPar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EB98A7D6-FEF5-E93D-BBEB-554E82681EEB}"/>
              </a:ext>
            </a:extLst>
          </p:cNvPr>
          <p:cNvSpPr txBox="1"/>
          <p:nvPr/>
        </p:nvSpPr>
        <p:spPr>
          <a:xfrm>
            <a:off x="7137400" y="3070541"/>
            <a:ext cx="7848600" cy="4339650"/>
          </a:xfrm>
          <a:prstGeom prst="rect">
            <a:avLst/>
          </a:prstGeom>
          <a:noFill/>
        </p:spPr>
        <p:txBody>
          <a:bodyPr wrap="square" rtlCol="0">
            <a:spAutoFit/>
          </a:bodyPr>
          <a:lstStyle/>
          <a:p>
            <a:pPr marL="342900" lvl="0" indent="-342900" algn="just">
              <a:buFont typeface="Symbol" panose="05050102010706020507" pitchFamily="18" charset="2"/>
              <a:buChar char=""/>
            </a:pPr>
            <a:r>
              <a:rPr lang="es-CO" sz="2000" kern="100" dirty="0">
                <a:effectLst/>
                <a:latin typeface="Aptos" panose="020B0004020202020204" pitchFamily="34" charset="0"/>
                <a:ea typeface="Aptos" panose="020B0004020202020204" pitchFamily="34" charset="0"/>
                <a:cs typeface="Arial" panose="020B0604020202020204" pitchFamily="34" charset="0"/>
              </a:rPr>
              <a:t>Articulación del ICBF Casa Atrapasueños del municipio de Puerto López y El programa Ondas, junto con la universidad de los Llanos, con la participación de 180 niños, niñas y adolescentes en la inclusión de la apicultura en conocimientos sobre la crianza de abejas y la obtención de productos productivos y oportunidades económicas sostenibles combinando educación científica con aplicaciones prácticas</a:t>
            </a:r>
            <a:r>
              <a:rPr lang="es-CO" sz="2000" kern="100" dirty="0">
                <a:latin typeface="Aptos" panose="020B0004020202020204" pitchFamily="34" charset="0"/>
                <a:ea typeface="Aptos" panose="020B0004020202020204" pitchFamily="34" charset="0"/>
                <a:cs typeface="Arial" panose="020B0604020202020204" pitchFamily="34" charset="0"/>
              </a:rPr>
              <a:t>.</a:t>
            </a:r>
          </a:p>
          <a:p>
            <a:pPr lvl="0" algn="just"/>
            <a:endParaRPr lang="es-CO" sz="2000" kern="100" dirty="0">
              <a:latin typeface="Aptos" panose="020B0004020202020204" pitchFamily="34" charset="0"/>
              <a:ea typeface="Aptos" panose="020B0004020202020204" pitchFamily="34" charset="0"/>
              <a:cs typeface="Arial" panose="020B0604020202020204" pitchFamily="34" charset="0"/>
            </a:endParaRPr>
          </a:p>
          <a:p>
            <a:pPr marL="342900" indent="-342900" algn="just">
              <a:buFont typeface="Symbol" panose="05050102010706020507" pitchFamily="18" charset="2"/>
              <a:buChar char=""/>
            </a:pPr>
            <a:r>
              <a:rPr lang="es-CO" sz="2000" kern="100" dirty="0">
                <a:effectLst/>
                <a:latin typeface="Aptos" panose="020B0004020202020204" pitchFamily="34" charset="0"/>
                <a:ea typeface="Aptos" panose="020B0004020202020204" pitchFamily="34" charset="0"/>
                <a:cs typeface="Arial" panose="020B0604020202020204" pitchFamily="34" charset="0"/>
              </a:rPr>
              <a:t>Se conformo una veeduría Ciudadana en la Casa Atrapasueños en el Municipio de Puerto López para fortalecer la participación y vigilancia frente a la calidad del servicio brindados en la casa atrapasueños en el municipio de Puerto López</a:t>
            </a:r>
            <a:r>
              <a:rPr lang="es-CO" sz="2000" kern="100" dirty="0">
                <a:latin typeface="Aptos" panose="020B0004020202020204" pitchFamily="34" charset="0"/>
                <a:ea typeface="Aptos" panose="020B0004020202020204" pitchFamily="34" charset="0"/>
                <a:cs typeface="Arial" panose="020B0604020202020204" pitchFamily="34" charset="0"/>
              </a:rPr>
              <a:t>.</a:t>
            </a:r>
            <a:endParaRPr lang="es-CO" sz="20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indent="-342900" algn="just">
              <a:buFont typeface="Symbol" panose="05050102010706020507" pitchFamily="18" charset="2"/>
              <a:buChar char=""/>
            </a:pPr>
            <a:endParaRPr lang="es-CO"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gn="just">
              <a:buFont typeface="Symbol" panose="05050102010706020507" pitchFamily="18" charset="2"/>
              <a:buChar char=""/>
            </a:pPr>
            <a:endParaRPr lang="es-CO" dirty="0"/>
          </a:p>
        </p:txBody>
      </p:sp>
      <p:pic>
        <p:nvPicPr>
          <p:cNvPr id="5" name="Imagen 4">
            <a:extLst>
              <a:ext uri="{FF2B5EF4-FFF2-40B4-BE49-F238E27FC236}">
                <a16:creationId xmlns:a16="http://schemas.microsoft.com/office/drawing/2014/main" id="{C8980FBE-E833-E516-D7FD-B9EFB1FD830A}"/>
              </a:ext>
            </a:extLst>
          </p:cNvPr>
          <p:cNvPicPr>
            <a:picLocks noChangeAspect="1"/>
          </p:cNvPicPr>
          <p:nvPr/>
        </p:nvPicPr>
        <p:blipFill>
          <a:blip r:embed="rId2"/>
          <a:stretch>
            <a:fillRect/>
          </a:stretch>
        </p:blipFill>
        <p:spPr>
          <a:xfrm>
            <a:off x="503230" y="2478106"/>
            <a:ext cx="4648200" cy="2892388"/>
          </a:xfrm>
          <a:prstGeom prst="rect">
            <a:avLst/>
          </a:prstGeom>
          <a:ln w="57150">
            <a:solidFill>
              <a:srgbClr val="FFFF00"/>
            </a:solidFill>
          </a:ln>
        </p:spPr>
      </p:pic>
      <p:pic>
        <p:nvPicPr>
          <p:cNvPr id="8" name="Imagen 7">
            <a:extLst>
              <a:ext uri="{FF2B5EF4-FFF2-40B4-BE49-F238E27FC236}">
                <a16:creationId xmlns:a16="http://schemas.microsoft.com/office/drawing/2014/main" id="{0DB21521-64F3-1F08-E918-0D9D3AD5281F}"/>
              </a:ext>
            </a:extLst>
          </p:cNvPr>
          <p:cNvPicPr>
            <a:picLocks noChangeAspect="1"/>
          </p:cNvPicPr>
          <p:nvPr/>
        </p:nvPicPr>
        <p:blipFill>
          <a:blip r:embed="rId3"/>
          <a:stretch>
            <a:fillRect/>
          </a:stretch>
        </p:blipFill>
        <p:spPr>
          <a:xfrm>
            <a:off x="3479800" y="5562600"/>
            <a:ext cx="3290738" cy="3043027"/>
          </a:xfrm>
          <a:prstGeom prst="rect">
            <a:avLst/>
          </a:prstGeom>
          <a:ln w="28575">
            <a:solidFill>
              <a:srgbClr val="FFFF00"/>
            </a:solidFill>
          </a:ln>
        </p:spPr>
      </p:pic>
    </p:spTree>
    <p:extLst>
      <p:ext uri="{BB962C8B-B14F-4D97-AF65-F5344CB8AC3E}">
        <p14:creationId xmlns:p14="http://schemas.microsoft.com/office/powerpoint/2010/main" val="2090457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996D-D865-AC98-7E30-4928D600A5F1}"/>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7E1EB48C-A5FC-3ABC-174D-51E4DA5D566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128BC371-F3D3-528B-8800-8CAB54F02417}"/>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TextBox 6">
            <a:extLst>
              <a:ext uri="{FF2B5EF4-FFF2-40B4-BE49-F238E27FC236}">
                <a16:creationId xmlns:a16="http://schemas.microsoft.com/office/drawing/2014/main" id="{72CB60CD-60A3-846D-2CDD-CC3066227AA6}"/>
              </a:ext>
            </a:extLst>
          </p:cNvPr>
          <p:cNvSpPr txBox="1"/>
          <p:nvPr/>
        </p:nvSpPr>
        <p:spPr>
          <a:xfrm>
            <a:off x="6604000" y="1670259"/>
            <a:ext cx="75606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atin typeface="Aptos" panose="020B0004020202020204" pitchFamily="34" charset="0"/>
                <a:ea typeface="Verdana" panose="020B0604030504040204" pitchFamily="34" charset="0"/>
                <a:cs typeface="Verdana" panose="020B0604030504040204" pitchFamily="34" charset="0"/>
              </a:rPr>
              <a:t>Familia y Comunidad</a:t>
            </a:r>
            <a:endPar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25CC454B-E308-5803-5BC9-A2FF4C95EB24}"/>
              </a:ext>
            </a:extLst>
          </p:cNvPr>
          <p:cNvSpPr txBox="1"/>
          <p:nvPr/>
        </p:nvSpPr>
        <p:spPr>
          <a:xfrm>
            <a:off x="8128000" y="2971800"/>
            <a:ext cx="7315200" cy="5601533"/>
          </a:xfrm>
          <a:prstGeom prst="rect">
            <a:avLst/>
          </a:prstGeom>
          <a:noFill/>
        </p:spPr>
        <p:txBody>
          <a:bodyPr wrap="square" rtlCol="0">
            <a:spAutoFit/>
          </a:bodyPr>
          <a:lstStyle/>
          <a:p>
            <a:pPr marL="342900" indent="-342900" algn="just">
              <a:buFont typeface="Symbol" panose="05050102010706020507" pitchFamily="18" charset="2"/>
              <a:buChar char=""/>
            </a:pPr>
            <a:r>
              <a:rPr lang="es-ES" sz="2000" dirty="0">
                <a:solidFill>
                  <a:schemeClr val="tx1"/>
                </a:solidFill>
                <a:latin typeface="Aptos" panose="020B0004020202020204" pitchFamily="34" charset="0"/>
                <a:ea typeface="Verdana" panose="020B0604030504040204" pitchFamily="34" charset="0"/>
              </a:rPr>
              <a:t>Articulación con el Hospital de </a:t>
            </a:r>
            <a:r>
              <a:rPr lang="es-ES" sz="2000" dirty="0">
                <a:latin typeface="Aptos" panose="020B0004020202020204" pitchFamily="34" charset="0"/>
                <a:ea typeface="Verdana" panose="020B0604030504040204" pitchFamily="34" charset="0"/>
              </a:rPr>
              <a:t>Cumaral para </a:t>
            </a:r>
            <a:r>
              <a:rPr lang="es-ES" sz="2000" dirty="0">
                <a:solidFill>
                  <a:schemeClr val="tx1"/>
                </a:solidFill>
                <a:latin typeface="Aptos" panose="020B0004020202020204" pitchFamily="34" charset="0"/>
                <a:ea typeface="Verdana" panose="020B0604030504040204" pitchFamily="34" charset="0"/>
              </a:rPr>
              <a:t>la vinculación de  99 familias  de la modalidad Somos Familia Somos Comunidad para acceder a los programas  y servicios  a través de las acciones del  Plan de Intervenciones Colectivas. De igual manera se obtuvo la certificación de discapacidad a 21 familias vinculadas a la modalidad, lo cual permitió acceso a los servicios de salud. </a:t>
            </a:r>
            <a:r>
              <a:rPr lang="es-ES" sz="2000" dirty="0">
                <a:latin typeface="Aptos" panose="020B0004020202020204" pitchFamily="34" charset="0"/>
                <a:ea typeface="Verdana" panose="020B0604030504040204" pitchFamily="34" charset="0"/>
              </a:rPr>
              <a:t>  </a:t>
            </a:r>
            <a:endParaRPr lang="es-CO" sz="2000" dirty="0">
              <a:latin typeface="Aptos" panose="020B0004020202020204" pitchFamily="34" charset="0"/>
              <a:ea typeface="Verdana" panose="020B0604030504040204" pitchFamily="34" charset="0"/>
            </a:endParaRPr>
          </a:p>
          <a:p>
            <a:pPr marL="342900" lvl="0" indent="-342900" algn="just">
              <a:buFont typeface="Symbol" panose="05050102010706020507" pitchFamily="18" charset="2"/>
              <a:buChar char=""/>
            </a:pPr>
            <a:endParaRPr lang="es-CO" sz="2000" dirty="0">
              <a:effectLst/>
              <a:latin typeface="Aptos" panose="020B0004020202020204" pitchFamily="34" charset="0"/>
              <a:ea typeface="Arial" panose="020B0604020202020204" pitchFamily="34" charset="0"/>
              <a:cs typeface="Arial" panose="020B0604020202020204" pitchFamily="34" charset="0"/>
            </a:endParaRPr>
          </a:p>
          <a:p>
            <a:pPr marL="342900" indent="-342900" algn="just">
              <a:buFont typeface="Symbol" panose="05050102010706020507" pitchFamily="18" charset="2"/>
              <a:buChar char=""/>
            </a:pPr>
            <a:r>
              <a:rPr lang="es-ES" sz="2000" dirty="0">
                <a:solidFill>
                  <a:schemeClr val="tx1"/>
                </a:solidFill>
                <a:latin typeface="Aptos" panose="020B0004020202020204" pitchFamily="34" charset="0"/>
                <a:ea typeface="Verdana" panose="020B0604030504040204" pitchFamily="34" charset="0"/>
              </a:rPr>
              <a:t>En el municipio de Lejanías </a:t>
            </a:r>
            <a:r>
              <a:rPr lang="es-ES" sz="2000" dirty="0">
                <a:latin typeface="Aptos" panose="020B0004020202020204" pitchFamily="34" charset="0"/>
                <a:ea typeface="Verdana" panose="020B0604030504040204" pitchFamily="34" charset="0"/>
              </a:rPr>
              <a:t>se adelantaron acciones de articulación interinstitucional con el fin de garantizar el acceso a servicios y programas de las familias entre las cuales se identifica: </a:t>
            </a:r>
          </a:p>
          <a:p>
            <a:pPr marL="285750" indent="-285750" algn="just">
              <a:buFont typeface="Wingdings" panose="05000000000000000000" pitchFamily="2" charset="2"/>
              <a:buChar char="ü"/>
            </a:pPr>
            <a:r>
              <a:rPr lang="es-ES" sz="2000" dirty="0">
                <a:solidFill>
                  <a:schemeClr val="tx1"/>
                </a:solidFill>
                <a:latin typeface="Aptos" panose="020B0004020202020204" pitchFamily="34" charset="0"/>
                <a:ea typeface="Verdana" panose="020B0604030504040204" pitchFamily="34" charset="0"/>
              </a:rPr>
              <a:t>Corrección en información de SISBEN </a:t>
            </a:r>
            <a:r>
              <a:rPr lang="es-ES" sz="2000" dirty="0">
                <a:latin typeface="Aptos" panose="020B0004020202020204" pitchFamily="34" charset="0"/>
                <a:ea typeface="Verdana" panose="020B0604030504040204" pitchFamily="34" charset="0"/>
              </a:rPr>
              <a:t>a 6 familias </a:t>
            </a:r>
          </a:p>
          <a:p>
            <a:pPr marL="285750" indent="-285750" algn="just">
              <a:buFont typeface="Wingdings" panose="05000000000000000000" pitchFamily="2" charset="2"/>
              <a:buChar char="ü"/>
            </a:pPr>
            <a:r>
              <a:rPr lang="es-ES" sz="2000" dirty="0">
                <a:solidFill>
                  <a:schemeClr val="tx1"/>
                </a:solidFill>
                <a:latin typeface="Aptos" panose="020B0004020202020204" pitchFamily="34" charset="0"/>
                <a:ea typeface="Verdana" panose="020B0604030504040204" pitchFamily="34" charset="0"/>
              </a:rPr>
              <a:t>Coordinación con el Departamento de Prosperidad Social  DPS para que las familias del municipio de Lejanías conocieran los requisitos para acceder al incentivo de renta ciudadana o devolución de IVA.</a:t>
            </a:r>
          </a:p>
          <a:p>
            <a:pPr marL="342900" lvl="0" indent="-342900" algn="just">
              <a:buFont typeface="Symbol" panose="05050102010706020507" pitchFamily="18" charset="2"/>
              <a:buChar char=""/>
            </a:pPr>
            <a:endParaRPr lang="es-CO" dirty="0"/>
          </a:p>
        </p:txBody>
      </p:sp>
      <p:pic>
        <p:nvPicPr>
          <p:cNvPr id="5" name="Imagen 4">
            <a:extLst>
              <a:ext uri="{FF2B5EF4-FFF2-40B4-BE49-F238E27FC236}">
                <a16:creationId xmlns:a16="http://schemas.microsoft.com/office/drawing/2014/main" id="{9015DE94-04C8-4D86-AB7B-45CAD4B704A3}"/>
              </a:ext>
            </a:extLst>
          </p:cNvPr>
          <p:cNvPicPr>
            <a:picLocks noChangeAspect="1"/>
          </p:cNvPicPr>
          <p:nvPr/>
        </p:nvPicPr>
        <p:blipFill>
          <a:blip r:embed="rId2"/>
          <a:stretch>
            <a:fillRect/>
          </a:stretch>
        </p:blipFill>
        <p:spPr>
          <a:xfrm>
            <a:off x="2717800" y="5373437"/>
            <a:ext cx="4541445" cy="2969128"/>
          </a:xfrm>
          <a:prstGeom prst="rect">
            <a:avLst/>
          </a:prstGeom>
          <a:ln w="28575">
            <a:solidFill>
              <a:srgbClr val="FFFF00"/>
            </a:solidFill>
          </a:ln>
        </p:spPr>
      </p:pic>
      <p:pic>
        <p:nvPicPr>
          <p:cNvPr id="8" name="Imagen 7">
            <a:extLst>
              <a:ext uri="{FF2B5EF4-FFF2-40B4-BE49-F238E27FC236}">
                <a16:creationId xmlns:a16="http://schemas.microsoft.com/office/drawing/2014/main" id="{3441F1B6-BE82-24C3-F0F5-A6C3F0E6D4FE}"/>
              </a:ext>
            </a:extLst>
          </p:cNvPr>
          <p:cNvPicPr>
            <a:picLocks noChangeAspect="1"/>
          </p:cNvPicPr>
          <p:nvPr/>
        </p:nvPicPr>
        <p:blipFill>
          <a:blip r:embed="rId3"/>
          <a:srcRect l="20055" t="14927" r="20190" b="6984"/>
          <a:stretch/>
        </p:blipFill>
        <p:spPr>
          <a:xfrm>
            <a:off x="1117600" y="2586841"/>
            <a:ext cx="4229094" cy="2594759"/>
          </a:xfrm>
          <a:prstGeom prst="rect">
            <a:avLst/>
          </a:prstGeom>
          <a:ln w="38100">
            <a:solidFill>
              <a:srgbClr val="FFFF00"/>
            </a:solidFill>
          </a:ln>
        </p:spPr>
      </p:pic>
    </p:spTree>
    <p:extLst>
      <p:ext uri="{BB962C8B-B14F-4D97-AF65-F5344CB8AC3E}">
        <p14:creationId xmlns:p14="http://schemas.microsoft.com/office/powerpoint/2010/main" val="3621324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654D04-B166-4F8C-1F5F-3B8B718FE71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DB137FF3-EFC8-EE53-76A4-40CD2947CB78}"/>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A24892B9-FC77-6356-6D43-75C43E892C38}"/>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TextBox 6">
            <a:extLst>
              <a:ext uri="{FF2B5EF4-FFF2-40B4-BE49-F238E27FC236}">
                <a16:creationId xmlns:a16="http://schemas.microsoft.com/office/drawing/2014/main" id="{9C47C718-E017-8C89-DEA7-2638669CE2B7}"/>
              </a:ext>
            </a:extLst>
          </p:cNvPr>
          <p:cNvSpPr txBox="1"/>
          <p:nvPr/>
        </p:nvSpPr>
        <p:spPr>
          <a:xfrm>
            <a:off x="6680200" y="1454751"/>
            <a:ext cx="756064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rPr>
              <a:t>Nutrición</a:t>
            </a:r>
            <a:r>
              <a:rPr kumimoji="0" lang="es-ES" sz="2800" b="1" u="none" strike="noStrike" kern="1200" cap="none" spc="0" normalizeH="0" baseline="0" noProof="0" dirty="0">
                <a:ln>
                  <a:noFill/>
                </a:ln>
                <a:solidFill>
                  <a:srgbClr val="4DAF46"/>
                </a:solidFill>
                <a:effectLst/>
                <a:uLnTx/>
                <a:uFillTx/>
                <a:latin typeface="Verdana" panose="020B0604030504040204" pitchFamily="34" charset="0"/>
                <a:ea typeface="Verdana" panose="020B0604030504040204" pitchFamily="34" charset="0"/>
                <a:cs typeface="Verdana" panose="020B0604030504040204" pitchFamily="34" charset="0"/>
              </a:rPr>
              <a:t> </a:t>
            </a:r>
            <a:endParaRPr kumimoji="0" lang="es-ES" sz="2800" b="1" u="none" strike="noStrike" kern="1200" cap="none" spc="0" normalizeH="0" baseline="0" noProof="0" dirty="0">
              <a:ln>
                <a:noFill/>
              </a:ln>
              <a:solidFill>
                <a:schemeClr val="bg2"/>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sp>
        <p:nvSpPr>
          <p:cNvPr id="4" name="CuadroTexto 3">
            <a:extLst>
              <a:ext uri="{FF2B5EF4-FFF2-40B4-BE49-F238E27FC236}">
                <a16:creationId xmlns:a16="http://schemas.microsoft.com/office/drawing/2014/main" id="{521D69A3-59B3-4621-71D8-FFB732E102D9}"/>
              </a:ext>
            </a:extLst>
          </p:cNvPr>
          <p:cNvSpPr txBox="1"/>
          <p:nvPr/>
        </p:nvSpPr>
        <p:spPr>
          <a:xfrm>
            <a:off x="6070600" y="2145376"/>
            <a:ext cx="9372600" cy="6186309"/>
          </a:xfrm>
          <a:prstGeom prst="rect">
            <a:avLst/>
          </a:prstGeom>
          <a:noFill/>
        </p:spPr>
        <p:txBody>
          <a:bodyPr wrap="square" rtlCol="0">
            <a:spAutoFit/>
          </a:bodyPr>
          <a:lstStyle/>
          <a:p>
            <a:pPr algn="just" rtl="0" fontAlgn="base">
              <a:buFont typeface="Arial" panose="020B0604020202020204" pitchFamily="34" charset="0"/>
              <a:buChar char="•"/>
            </a:pPr>
            <a:r>
              <a:rPr lang="es-CO" sz="2000" b="0" i="0" dirty="0">
                <a:solidFill>
                  <a:srgbClr val="000000"/>
                </a:solidFill>
                <a:effectLst/>
                <a:latin typeface="Aptos" panose="020B0004020202020204" pitchFamily="34" charset="0"/>
              </a:rPr>
              <a:t>Se logro la entrega de 4.704 Raciones Familiares Papa Preparar – RFPP a 1.650 familias en 11 municipios del departamento, contribuyendo a la Soberanía Alimentaria a través del proceso de concertación realizado en cada uno de los territorios </a:t>
            </a:r>
          </a:p>
          <a:p>
            <a:pPr algn="just" rtl="0" fontAlgn="base"/>
            <a:endParaRPr lang="es-CO" sz="2000" b="0" i="0" dirty="0">
              <a:solidFill>
                <a:srgbClr val="000000"/>
              </a:solidFill>
              <a:effectLst/>
              <a:latin typeface="Aptos" panose="020B0004020202020204" pitchFamily="34" charset="0"/>
            </a:endParaRPr>
          </a:p>
          <a:p>
            <a:pPr algn="just" rtl="0" fontAlgn="base">
              <a:buFont typeface="Arial" panose="020B0604020202020204" pitchFamily="34" charset="0"/>
              <a:buChar char="•"/>
            </a:pPr>
            <a:r>
              <a:rPr lang="es-CO" sz="2000" b="0" i="0" dirty="0">
                <a:solidFill>
                  <a:srgbClr val="000000"/>
                </a:solidFill>
                <a:effectLst/>
                <a:latin typeface="Aptos" panose="020B0004020202020204" pitchFamily="34" charset="0"/>
              </a:rPr>
              <a:t>Implementación del Plan de Desaceleración de Mortalidad por Desnutrición Aguda a partir del acompañamiento 34 comités departamentales en la vigencia 2024 con seguimiento a 305 niños y niñas de los cuales 134 se encontraban vinculados a modalidades y servicios del ICBF, en el marco de la atención se realizó seguimiento por parte del talento humano de las Unidades de Servicio a los usuarios vinculados a la oferta institucional y quienes presentaban clasificación de desnutrición aguda moderada o severa en tratamiento ambulatorio por parte del sector salud.   </a:t>
            </a:r>
          </a:p>
          <a:p>
            <a:pPr algn="just" rtl="0" fontAlgn="base"/>
            <a:r>
              <a:rPr lang="es-CO" sz="2000" b="0" i="0" dirty="0">
                <a:solidFill>
                  <a:srgbClr val="000000"/>
                </a:solidFill>
                <a:effectLst/>
                <a:latin typeface="Aptos" panose="020B0004020202020204" pitchFamily="34" charset="0"/>
              </a:rPr>
              <a:t> </a:t>
            </a:r>
          </a:p>
          <a:p>
            <a:pPr algn="just" rtl="0" fontAlgn="base">
              <a:buFont typeface="Arial" panose="020B0604020202020204" pitchFamily="34" charset="0"/>
              <a:buChar char="•"/>
            </a:pPr>
            <a:r>
              <a:rPr lang="es-CO" sz="2000" b="0" i="0" dirty="0">
                <a:solidFill>
                  <a:srgbClr val="000000"/>
                </a:solidFill>
                <a:effectLst/>
                <a:latin typeface="Aptos" panose="020B0004020202020204" pitchFamily="34" charset="0"/>
              </a:rPr>
              <a:t>Seguimiento nutricional a 1404 usuarios en el mes de octubre del a modalidad 1000 días para Cambiar el Mundo para la identificación del estado nutricional, durante el mes de noviembre y diciembre se realizó seguimiento a 1650 usuarios, a partir del seguimiento nutricional se realizó notificación de 13 niños y niñas al evento 113 por clasificación de desnutrición aguda moderada o severa  </a:t>
            </a:r>
          </a:p>
          <a:p>
            <a:pPr lvl="0" algn="just"/>
            <a:endParaRPr lang="es-CO" sz="1800" dirty="0">
              <a:effectLst/>
              <a:latin typeface="Arial Narrow" panose="020B0606020202030204" pitchFamily="34" charset="0"/>
              <a:ea typeface="Verdana" panose="020B0604030504040204" pitchFamily="34" charset="0"/>
            </a:endParaRPr>
          </a:p>
          <a:p>
            <a:pPr marL="342900" lvl="0" indent="-342900" algn="just">
              <a:buFont typeface="Symbol" panose="05050102010706020507" pitchFamily="18" charset="2"/>
              <a:buChar char=""/>
            </a:pPr>
            <a:endParaRPr lang="es-CO" dirty="0"/>
          </a:p>
        </p:txBody>
      </p:sp>
      <p:pic>
        <p:nvPicPr>
          <p:cNvPr id="5" name="Imagen 4" descr="Imagen que contiene pasto, exterior, parque, tabla&#10;&#10;El contenido generado por IA puede ser incorrecto.">
            <a:extLst>
              <a:ext uri="{FF2B5EF4-FFF2-40B4-BE49-F238E27FC236}">
                <a16:creationId xmlns:a16="http://schemas.microsoft.com/office/drawing/2014/main" id="{03BAE970-EF14-DEA9-7F68-6556881CFB86}"/>
              </a:ext>
            </a:extLst>
          </p:cNvPr>
          <p:cNvPicPr>
            <a:picLocks noChangeAspect="1"/>
          </p:cNvPicPr>
          <p:nvPr/>
        </p:nvPicPr>
        <p:blipFill>
          <a:blip r:embed="rId2"/>
          <a:srcRect r="25651"/>
          <a:stretch/>
        </p:blipFill>
        <p:spPr>
          <a:xfrm>
            <a:off x="1706270" y="2431449"/>
            <a:ext cx="3318460" cy="2760000"/>
          </a:xfrm>
          <a:prstGeom prst="rect">
            <a:avLst/>
          </a:prstGeom>
          <a:ln w="38100">
            <a:solidFill>
              <a:srgbClr val="FFFF00"/>
            </a:solidFill>
          </a:ln>
        </p:spPr>
      </p:pic>
      <p:pic>
        <p:nvPicPr>
          <p:cNvPr id="8" name="Imagen 7">
            <a:extLst>
              <a:ext uri="{FF2B5EF4-FFF2-40B4-BE49-F238E27FC236}">
                <a16:creationId xmlns:a16="http://schemas.microsoft.com/office/drawing/2014/main" id="{1F1ABC4E-A921-4B5A-EE1F-9579EA2E2A53}"/>
              </a:ext>
            </a:extLst>
          </p:cNvPr>
          <p:cNvPicPr>
            <a:picLocks noChangeAspect="1"/>
          </p:cNvPicPr>
          <p:nvPr/>
        </p:nvPicPr>
        <p:blipFill>
          <a:blip r:embed="rId3"/>
          <a:stretch>
            <a:fillRect/>
          </a:stretch>
        </p:blipFill>
        <p:spPr>
          <a:xfrm>
            <a:off x="1684745" y="5486400"/>
            <a:ext cx="3339985" cy="2959151"/>
          </a:xfrm>
          <a:prstGeom prst="rect">
            <a:avLst/>
          </a:prstGeom>
          <a:ln w="57150">
            <a:solidFill>
              <a:srgbClr val="FFFF00"/>
            </a:solidFill>
          </a:ln>
        </p:spPr>
      </p:pic>
    </p:spTree>
    <p:extLst>
      <p:ext uri="{BB962C8B-B14F-4D97-AF65-F5344CB8AC3E}">
        <p14:creationId xmlns:p14="http://schemas.microsoft.com/office/powerpoint/2010/main" val="7528483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3ACA-AB37-2396-8404-2011AAE0B734}"/>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00457C1E-048B-067C-82E9-834EBA5EAA8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116748A6-89C8-CF5F-6427-FE991FDADA28}"/>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TextBox 6">
            <a:extLst>
              <a:ext uri="{FF2B5EF4-FFF2-40B4-BE49-F238E27FC236}">
                <a16:creationId xmlns:a16="http://schemas.microsoft.com/office/drawing/2014/main" id="{E474E34E-59C7-7487-1299-3E62D46442BF}"/>
              </a:ext>
            </a:extLst>
          </p:cNvPr>
          <p:cNvSpPr txBox="1"/>
          <p:nvPr/>
        </p:nvSpPr>
        <p:spPr>
          <a:xfrm>
            <a:off x="5994400" y="1762780"/>
            <a:ext cx="976654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rPr>
              <a:t>SRPA</a:t>
            </a:r>
          </a:p>
        </p:txBody>
      </p:sp>
      <p:sp>
        <p:nvSpPr>
          <p:cNvPr id="4" name="CuadroTexto 3">
            <a:extLst>
              <a:ext uri="{FF2B5EF4-FFF2-40B4-BE49-F238E27FC236}">
                <a16:creationId xmlns:a16="http://schemas.microsoft.com/office/drawing/2014/main" id="{6FBFB223-1957-D55D-7A05-13C5887D8044}"/>
              </a:ext>
            </a:extLst>
          </p:cNvPr>
          <p:cNvSpPr txBox="1"/>
          <p:nvPr/>
        </p:nvSpPr>
        <p:spPr>
          <a:xfrm>
            <a:off x="6337435" y="2680692"/>
            <a:ext cx="8655158" cy="6463308"/>
          </a:xfrm>
          <a:prstGeom prst="rect">
            <a:avLst/>
          </a:prstGeom>
          <a:noFill/>
        </p:spPr>
        <p:txBody>
          <a:bodyPr wrap="square" rtlCol="0">
            <a:spAutoFit/>
          </a:bodyPr>
          <a:lstStyle/>
          <a:p>
            <a:pPr marL="342900" lvl="0" indent="-342900" algn="just">
              <a:buFont typeface="Symbol" panose="05050102010706020507" pitchFamily="18" charset="2"/>
              <a:buChar char=""/>
            </a:pPr>
            <a:r>
              <a:rPr lang="es-CO" sz="2000" dirty="0">
                <a:effectLst/>
                <a:latin typeface="Aptos" panose="020B0004020202020204" pitchFamily="34" charset="0"/>
                <a:ea typeface="Verdana" panose="020B0604030504040204" pitchFamily="34" charset="0"/>
                <a:cs typeface="Arial" panose="020B0604020202020204" pitchFamily="34" charset="0"/>
              </a:rPr>
              <a:t>En el centro de atención especializado CAE y en el internado de restablecimiento en administración de justicia, se realizó la feria de bienvenida escolar, en la cual participaron 70 adolescentes y jóvenes y sus familias, demostrando a través de muestras culturales, como la danza, el arte y la actuación, sus habilidades y destrezas para la construcción de un proyecto de vida dentro de su proceso pedagógico restaurativo.</a:t>
            </a:r>
          </a:p>
          <a:p>
            <a:pPr lvl="0" algn="just"/>
            <a:endParaRPr lang="es-CO" sz="2000" dirty="0">
              <a:effectLst/>
              <a:latin typeface="Aptos" panose="020B0004020202020204" pitchFamily="34" charset="0"/>
              <a:ea typeface="Verdana" panose="020B0604030504040204" pitchFamily="34" charset="0"/>
            </a:endParaRPr>
          </a:p>
          <a:p>
            <a:pPr marL="342900" lvl="0" indent="-342900" algn="just">
              <a:buFont typeface="Symbol" panose="05050102010706020507" pitchFamily="18" charset="2"/>
              <a:buChar char=""/>
            </a:pPr>
            <a:r>
              <a:rPr lang="es-CO" sz="2000" dirty="0">
                <a:effectLst/>
                <a:latin typeface="Aptos" panose="020B0004020202020204" pitchFamily="34" charset="0"/>
                <a:ea typeface="Verdana" panose="020B0604030504040204" pitchFamily="34" charset="0"/>
                <a:cs typeface="Arial" panose="020B0604020202020204" pitchFamily="34" charset="0"/>
              </a:rPr>
              <a:t>15 adolescentes y jóvenes del sistema de responsabilidad penal para adolescentes participaron en el STAND de emprendimientos de la gobernación del Meta el día 08 marzo, 15,16, </a:t>
            </a:r>
            <a:r>
              <a:rPr lang="es-CO" sz="2000" i="1" dirty="0">
                <a:effectLst/>
                <a:latin typeface="Aptos" panose="020B0004020202020204" pitchFamily="34" charset="0"/>
                <a:ea typeface="Verdana" panose="020B0604030504040204" pitchFamily="34" charset="0"/>
                <a:cs typeface="Arial" panose="020B0604020202020204" pitchFamily="34" charset="0"/>
              </a:rPr>
              <a:t>26,27,28,29,30 de junio y 1 de julio del 2024</a:t>
            </a:r>
            <a:r>
              <a:rPr lang="es-CO" sz="2000" dirty="0">
                <a:effectLst/>
                <a:latin typeface="Aptos" panose="020B0004020202020204" pitchFamily="34" charset="0"/>
                <a:ea typeface="Verdana" panose="020B0604030504040204" pitchFamily="34" charset="0"/>
                <a:cs typeface="Arial" panose="020B0604020202020204" pitchFamily="34" charset="0"/>
              </a:rPr>
              <a:t>, en los cuales se realizó muestra de los productos producidos dentro del CAE tales como panes, tortas, manillas, y zapatos</a:t>
            </a:r>
          </a:p>
          <a:p>
            <a:pPr algn="just"/>
            <a:endParaRPr lang="es-CO" sz="2000" dirty="0">
              <a:effectLst/>
              <a:latin typeface="Aptos" panose="020B0004020202020204" pitchFamily="34" charset="0"/>
              <a:ea typeface="Times New Roman" panose="02020603050405020304" pitchFamily="18" charset="0"/>
            </a:endParaRPr>
          </a:p>
          <a:p>
            <a:pPr marL="342900" indent="-342900" algn="just">
              <a:buFont typeface="Symbol" panose="05050102010706020507" pitchFamily="18" charset="2"/>
              <a:buChar char=""/>
            </a:pPr>
            <a:r>
              <a:rPr lang="es-CO" sz="2000" dirty="0">
                <a:effectLst/>
                <a:latin typeface="Aptos" panose="020B0004020202020204" pitchFamily="34" charset="0"/>
                <a:ea typeface="Verdana" panose="020B0604030504040204" pitchFamily="34" charset="0"/>
                <a:cs typeface="Arial" panose="020B0604020202020204" pitchFamily="34" charset="0"/>
              </a:rPr>
              <a:t>8 adolescentes y jóvenes del sistema de responsabilidad penal realizaron un cortometraje llamado redención, el cual fue proyectado en el festival de cine, </a:t>
            </a:r>
            <a:r>
              <a:rPr lang="es-CO" sz="2000" dirty="0" err="1">
                <a:effectLst/>
                <a:latin typeface="Aptos" panose="020B0004020202020204" pitchFamily="34" charset="0"/>
                <a:ea typeface="Verdana" panose="020B0604030504040204" pitchFamily="34" charset="0"/>
                <a:cs typeface="Arial" panose="020B0604020202020204" pitchFamily="34" charset="0"/>
              </a:rPr>
              <a:t>Conexine</a:t>
            </a:r>
            <a:r>
              <a:rPr lang="es-CO" sz="2000" dirty="0">
                <a:effectLst/>
                <a:latin typeface="Aptos" panose="020B0004020202020204" pitchFamily="34" charset="0"/>
                <a:ea typeface="Verdana" panose="020B0604030504040204" pitchFamily="34" charset="0"/>
                <a:cs typeface="Arial" panose="020B0604020202020204" pitchFamily="34" charset="0"/>
              </a:rPr>
              <a:t> realizado por la </a:t>
            </a:r>
            <a:r>
              <a:rPr lang="es-CO" sz="2000" dirty="0" err="1">
                <a:effectLst/>
                <a:latin typeface="Aptos" panose="020B0004020202020204" pitchFamily="34" charset="0"/>
                <a:ea typeface="Verdana" panose="020B0604030504040204" pitchFamily="34" charset="0"/>
                <a:cs typeface="Arial" panose="020B0604020202020204" pitchFamily="34" charset="0"/>
              </a:rPr>
              <a:t>fedecajas</a:t>
            </a:r>
            <a:r>
              <a:rPr lang="es-CO" sz="2000" dirty="0">
                <a:effectLst/>
                <a:latin typeface="Aptos" panose="020B0004020202020204" pitchFamily="34" charset="0"/>
                <a:ea typeface="Verdana" panose="020B0604030504040204" pitchFamily="34" charset="0"/>
                <a:cs typeface="Arial" panose="020B0604020202020204" pitchFamily="34" charset="0"/>
              </a:rPr>
              <a:t>, generando procesos pedagógicos restaurativos a través del arte, la cultura y el cine. </a:t>
            </a:r>
            <a:endParaRPr lang="es-CO" sz="2000" dirty="0">
              <a:effectLst/>
              <a:latin typeface="Aptos" panose="020B0004020202020204" pitchFamily="34" charset="0"/>
              <a:ea typeface="Verdana" panose="020B0604030504040204" pitchFamily="34" charset="0"/>
            </a:endParaRPr>
          </a:p>
          <a:p>
            <a:pPr marL="342900" lvl="0" indent="-342900" algn="just">
              <a:buFont typeface="Symbol" panose="05050102010706020507" pitchFamily="18" charset="2"/>
              <a:buChar char=""/>
            </a:pPr>
            <a:endParaRPr lang="es-CO" sz="1800" dirty="0">
              <a:effectLst/>
              <a:latin typeface="Arial Narrow" panose="020B0606020202030204" pitchFamily="34" charset="0"/>
              <a:ea typeface="Verdana" panose="020B0604030504040204" pitchFamily="34" charset="0"/>
            </a:endParaRPr>
          </a:p>
          <a:p>
            <a:pPr marL="342900" indent="-342900" algn="just">
              <a:buFont typeface="Symbol" panose="05050102010706020507" pitchFamily="18" charset="2"/>
              <a:buChar char=""/>
            </a:pPr>
            <a:endParaRPr lang="es-CO" sz="1800" dirty="0">
              <a:effectLst/>
              <a:latin typeface="Arial Narrow" panose="020B0606020202030204" pitchFamily="34" charset="0"/>
              <a:ea typeface="Verdana" panose="020B0604030504040204" pitchFamily="34" charset="0"/>
            </a:endParaRPr>
          </a:p>
          <a:p>
            <a:pPr marL="342900" lvl="0" indent="-342900" algn="just">
              <a:buFont typeface="Symbol" panose="05050102010706020507" pitchFamily="18" charset="2"/>
              <a:buChar char=""/>
            </a:pPr>
            <a:endParaRPr lang="es-CO" dirty="0"/>
          </a:p>
        </p:txBody>
      </p:sp>
      <p:pic>
        <p:nvPicPr>
          <p:cNvPr id="5" name="Imagen 4">
            <a:extLst>
              <a:ext uri="{FF2B5EF4-FFF2-40B4-BE49-F238E27FC236}">
                <a16:creationId xmlns:a16="http://schemas.microsoft.com/office/drawing/2014/main" id="{4C39824F-29A5-6B16-4D25-4D13AE95DBDC}"/>
              </a:ext>
            </a:extLst>
          </p:cNvPr>
          <p:cNvPicPr>
            <a:picLocks noChangeAspect="1"/>
          </p:cNvPicPr>
          <p:nvPr/>
        </p:nvPicPr>
        <p:blipFill>
          <a:blip r:embed="rId2"/>
          <a:stretch>
            <a:fillRect/>
          </a:stretch>
        </p:blipFill>
        <p:spPr>
          <a:xfrm>
            <a:off x="3050626" y="2441391"/>
            <a:ext cx="2913586" cy="1858542"/>
          </a:xfrm>
          <a:prstGeom prst="rect">
            <a:avLst/>
          </a:prstGeom>
          <a:ln w="38100">
            <a:solidFill>
              <a:srgbClr val="FFFF00"/>
            </a:solidFill>
          </a:ln>
        </p:spPr>
      </p:pic>
      <p:pic>
        <p:nvPicPr>
          <p:cNvPr id="8" name="Imagen 7">
            <a:extLst>
              <a:ext uri="{FF2B5EF4-FFF2-40B4-BE49-F238E27FC236}">
                <a16:creationId xmlns:a16="http://schemas.microsoft.com/office/drawing/2014/main" id="{6943EA5D-2A4A-FD11-D257-2BB0C5E30037}"/>
              </a:ext>
            </a:extLst>
          </p:cNvPr>
          <p:cNvPicPr>
            <a:picLocks noChangeAspect="1"/>
          </p:cNvPicPr>
          <p:nvPr/>
        </p:nvPicPr>
        <p:blipFill>
          <a:blip r:embed="rId3"/>
          <a:stretch>
            <a:fillRect/>
          </a:stretch>
        </p:blipFill>
        <p:spPr>
          <a:xfrm>
            <a:off x="965200" y="4581948"/>
            <a:ext cx="2913586" cy="1858540"/>
          </a:xfrm>
          <a:prstGeom prst="rect">
            <a:avLst/>
          </a:prstGeom>
          <a:ln w="38100">
            <a:solidFill>
              <a:srgbClr val="FFFF00"/>
            </a:solidFill>
          </a:ln>
        </p:spPr>
      </p:pic>
      <p:pic>
        <p:nvPicPr>
          <p:cNvPr id="9" name="Imagen 8">
            <a:extLst>
              <a:ext uri="{FF2B5EF4-FFF2-40B4-BE49-F238E27FC236}">
                <a16:creationId xmlns:a16="http://schemas.microsoft.com/office/drawing/2014/main" id="{CBBE930B-4D40-585A-903C-F0ACD8A29954}"/>
              </a:ext>
            </a:extLst>
          </p:cNvPr>
          <p:cNvPicPr>
            <a:picLocks noChangeAspect="1"/>
          </p:cNvPicPr>
          <p:nvPr/>
        </p:nvPicPr>
        <p:blipFill>
          <a:blip r:embed="rId4"/>
          <a:stretch>
            <a:fillRect/>
          </a:stretch>
        </p:blipFill>
        <p:spPr>
          <a:xfrm>
            <a:off x="2794000" y="6614530"/>
            <a:ext cx="2913586" cy="1858540"/>
          </a:xfrm>
          <a:prstGeom prst="rect">
            <a:avLst/>
          </a:prstGeom>
          <a:ln w="38100">
            <a:solidFill>
              <a:srgbClr val="FFFF00"/>
            </a:solidFill>
          </a:ln>
        </p:spPr>
      </p:pic>
    </p:spTree>
    <p:extLst>
      <p:ext uri="{BB962C8B-B14F-4D97-AF65-F5344CB8AC3E}">
        <p14:creationId xmlns:p14="http://schemas.microsoft.com/office/powerpoint/2010/main" val="20942863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E45010-C310-AE53-29BD-B29BEA315CFC}"/>
            </a:ext>
          </a:extLst>
        </p:cNvPr>
        <p:cNvGrpSpPr/>
        <p:nvPr/>
      </p:nvGrpSpPr>
      <p:grpSpPr>
        <a:xfrm>
          <a:off x="0" y="0"/>
          <a:ext cx="0" cy="0"/>
          <a:chOff x="0" y="0"/>
          <a:chExt cx="0" cy="0"/>
        </a:xfrm>
      </p:grpSpPr>
      <p:sp>
        <p:nvSpPr>
          <p:cNvPr id="4" name="Google Shape;1743;p68">
            <a:extLst>
              <a:ext uri="{FF2B5EF4-FFF2-40B4-BE49-F238E27FC236}">
                <a16:creationId xmlns:a16="http://schemas.microsoft.com/office/drawing/2014/main" id="{BE8BAF98-F4D0-F89D-A1D8-C79663CE60AE}"/>
              </a:ext>
            </a:extLst>
          </p:cNvPr>
          <p:cNvSpPr txBox="1">
            <a:spLocks/>
          </p:cNvSpPr>
          <p:nvPr/>
        </p:nvSpPr>
        <p:spPr>
          <a:xfrm>
            <a:off x="307024" y="209228"/>
            <a:ext cx="8795825"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CO" sz="8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Indicaciones</a:t>
            </a:r>
          </a:p>
        </p:txBody>
      </p:sp>
      <p:sp>
        <p:nvSpPr>
          <p:cNvPr id="5" name="Elipse 4">
            <a:extLst>
              <a:ext uri="{FF2B5EF4-FFF2-40B4-BE49-F238E27FC236}">
                <a16:creationId xmlns:a16="http://schemas.microsoft.com/office/drawing/2014/main" id="{55B68DBF-95CE-E708-C94D-05DF94D70533}"/>
              </a:ext>
            </a:extLst>
          </p:cNvPr>
          <p:cNvSpPr/>
          <p:nvPr/>
        </p:nvSpPr>
        <p:spPr>
          <a:xfrm>
            <a:off x="5986905" y="2743200"/>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Elipse 5">
            <a:extLst>
              <a:ext uri="{FF2B5EF4-FFF2-40B4-BE49-F238E27FC236}">
                <a16:creationId xmlns:a16="http://schemas.microsoft.com/office/drawing/2014/main" id="{658D87D7-5AB7-D990-308D-D2FD5F8A4855}"/>
              </a:ext>
            </a:extLst>
          </p:cNvPr>
          <p:cNvSpPr/>
          <p:nvPr/>
        </p:nvSpPr>
        <p:spPr>
          <a:xfrm>
            <a:off x="5986905" y="3675679"/>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7" name="Elipse 6">
            <a:extLst>
              <a:ext uri="{FF2B5EF4-FFF2-40B4-BE49-F238E27FC236}">
                <a16:creationId xmlns:a16="http://schemas.microsoft.com/office/drawing/2014/main" id="{0A731FA5-8CDA-D1B6-C9B2-1C7B507D92E7}"/>
              </a:ext>
            </a:extLst>
          </p:cNvPr>
          <p:cNvSpPr/>
          <p:nvPr/>
        </p:nvSpPr>
        <p:spPr>
          <a:xfrm>
            <a:off x="5986905" y="4132879"/>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8" name="Elipse 7">
            <a:extLst>
              <a:ext uri="{FF2B5EF4-FFF2-40B4-BE49-F238E27FC236}">
                <a16:creationId xmlns:a16="http://schemas.microsoft.com/office/drawing/2014/main" id="{3F59AE52-E4E8-657C-2C60-02E422D1FDC1}"/>
              </a:ext>
            </a:extLst>
          </p:cNvPr>
          <p:cNvSpPr/>
          <p:nvPr/>
        </p:nvSpPr>
        <p:spPr>
          <a:xfrm>
            <a:off x="5986905" y="5504479"/>
            <a:ext cx="134321" cy="134321"/>
          </a:xfrm>
          <a:prstGeom prst="ellipse">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0" name="Título 9">
            <a:extLst>
              <a:ext uri="{FF2B5EF4-FFF2-40B4-BE49-F238E27FC236}">
                <a16:creationId xmlns:a16="http://schemas.microsoft.com/office/drawing/2014/main" id="{49808AC6-677C-06F7-7398-731A2CDF7654}"/>
              </a:ext>
            </a:extLst>
          </p:cNvPr>
          <p:cNvSpPr>
            <a:spLocks noGrp="1"/>
          </p:cNvSpPr>
          <p:nvPr>
            <p:ph type="title"/>
          </p:nvPr>
        </p:nvSpPr>
        <p:spPr>
          <a:xfrm>
            <a:off x="6299200" y="2570191"/>
            <a:ext cx="7638079" cy="3693319"/>
          </a:xfrm>
        </p:spPr>
        <p:txBody>
          <a:bodyPr/>
          <a:lstStyle/>
          <a:p>
            <a:pPr algn="l"/>
            <a:r>
              <a:rPr lang="es-CO" sz="3000" b="0" kern="0" dirty="0">
                <a:latin typeface="Aptos" panose="020B0004020202020204" pitchFamily="34" charset="0"/>
                <a:ea typeface="Verdana" panose="020B0604030504040204" pitchFamily="34" charset="0"/>
                <a:cs typeface="Verdana" panose="020B0604030504040204" pitchFamily="34" charset="0"/>
              </a:rPr>
              <a:t>Silenciar  los micrófonos y  apagar cámara de video.</a:t>
            </a:r>
            <a:br>
              <a:rPr lang="es-CO" sz="3000" b="0" kern="0" dirty="0">
                <a:latin typeface="Aptos" panose="020B0004020202020204" pitchFamily="34" charset="0"/>
                <a:ea typeface="Verdana" panose="020B0604030504040204" pitchFamily="34" charset="0"/>
                <a:cs typeface="Verdana" panose="020B0604030504040204" pitchFamily="34" charset="0"/>
              </a:rPr>
            </a:br>
            <a:r>
              <a:rPr lang="es-CO" sz="3000" b="0" kern="0" dirty="0">
                <a:latin typeface="Aptos" panose="020B0004020202020204" pitchFamily="34" charset="0"/>
                <a:ea typeface="Verdana" panose="020B0604030504040204" pitchFamily="34" charset="0"/>
                <a:cs typeface="Verdana" panose="020B0604030504040204" pitchFamily="34" charset="0"/>
              </a:rPr>
              <a:t>Se informa que la reunión se grabará .</a:t>
            </a:r>
            <a:br>
              <a:rPr lang="es-CO" sz="3000" b="0" kern="0" dirty="0">
                <a:latin typeface="Aptos" panose="020B0004020202020204" pitchFamily="34" charset="0"/>
                <a:ea typeface="Verdana" panose="020B0604030504040204" pitchFamily="34" charset="0"/>
                <a:cs typeface="Verdana" panose="020B0604030504040204" pitchFamily="34" charset="0"/>
              </a:rPr>
            </a:br>
            <a:r>
              <a:rPr lang="es-CO" sz="3000" b="0" kern="0" dirty="0">
                <a:latin typeface="Aptos" panose="020B0004020202020204" pitchFamily="34" charset="0"/>
                <a:ea typeface="Verdana"/>
                <a:cs typeface="Verdana" panose="020B0604030504040204" pitchFamily="34" charset="0"/>
              </a:rPr>
              <a:t>Se solicita a los asistentes, acercarse a firmar la asistencia,  al puesto  de registro que se encuentra al ingreso del auditorio.</a:t>
            </a:r>
            <a:br>
              <a:rPr lang="es-CO" sz="3000" b="0" kern="0" dirty="0">
                <a:latin typeface="Aptos" panose="020B0004020202020204" pitchFamily="34" charset="0"/>
                <a:ea typeface="Verdana"/>
                <a:cs typeface="Verdana" panose="020B0604030504040204" pitchFamily="34" charset="0"/>
              </a:rPr>
            </a:br>
            <a:r>
              <a:rPr lang="es-CO" sz="3000" b="0" kern="0" dirty="0">
                <a:latin typeface="Aptos" panose="020B0004020202020204" pitchFamily="34" charset="0"/>
                <a:ea typeface="Verdana" panose="020B0604030504040204" pitchFamily="34" charset="0"/>
                <a:cs typeface="Verdana" panose="020B0604030504040204" pitchFamily="34" charset="0"/>
              </a:rPr>
              <a:t>Si desea intervenir deberá levantar la mano y el moderador dará la palabra.</a:t>
            </a:r>
            <a:endParaRPr lang="es-CO" sz="3000" b="0" dirty="0"/>
          </a:p>
        </p:txBody>
      </p:sp>
    </p:spTree>
    <p:extLst>
      <p:ext uri="{BB962C8B-B14F-4D97-AF65-F5344CB8AC3E}">
        <p14:creationId xmlns:p14="http://schemas.microsoft.com/office/powerpoint/2010/main" val="8367503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500CE-4D34-79D1-B693-F314C1ED02B2}"/>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5A0EE52E-D41B-CCDC-2BB2-C4CD63E6785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8A17A8DF-A0C8-1919-DA78-A937FD648BCC}"/>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TextBox 6">
            <a:extLst>
              <a:ext uri="{FF2B5EF4-FFF2-40B4-BE49-F238E27FC236}">
                <a16:creationId xmlns:a16="http://schemas.microsoft.com/office/drawing/2014/main" id="{47C5FEEF-0EA0-30C5-96B5-90198518EB8D}"/>
              </a:ext>
            </a:extLst>
          </p:cNvPr>
          <p:cNvSpPr txBox="1"/>
          <p:nvPr/>
        </p:nvSpPr>
        <p:spPr>
          <a:xfrm>
            <a:off x="5770454" y="1653570"/>
            <a:ext cx="8744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atin typeface="Aptos" panose="020B0004020202020204" pitchFamily="34" charset="0"/>
                <a:ea typeface="Verdana" panose="020B0604030504040204" pitchFamily="34" charset="0"/>
                <a:cs typeface="Verdana" panose="020B0604030504040204" pitchFamily="34" charset="0"/>
              </a:rPr>
              <a:t>Restablecimiento de Derechos</a:t>
            </a:r>
            <a:endPar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endParaRPr>
          </a:p>
        </p:txBody>
      </p:sp>
      <p:pic>
        <p:nvPicPr>
          <p:cNvPr id="4" name="Imagen 3">
            <a:extLst>
              <a:ext uri="{FF2B5EF4-FFF2-40B4-BE49-F238E27FC236}">
                <a16:creationId xmlns:a16="http://schemas.microsoft.com/office/drawing/2014/main" id="{E8BA510A-FAEB-20BD-B655-6C45737CECCC}"/>
              </a:ext>
            </a:extLst>
          </p:cNvPr>
          <p:cNvPicPr>
            <a:picLocks noChangeAspect="1"/>
          </p:cNvPicPr>
          <p:nvPr/>
        </p:nvPicPr>
        <p:blipFill>
          <a:blip r:embed="rId2"/>
          <a:stretch>
            <a:fillRect/>
          </a:stretch>
        </p:blipFill>
        <p:spPr>
          <a:xfrm>
            <a:off x="1998089" y="4639218"/>
            <a:ext cx="2817733" cy="1794062"/>
          </a:xfrm>
          <a:prstGeom prst="rect">
            <a:avLst/>
          </a:prstGeom>
          <a:ln w="38100">
            <a:solidFill>
              <a:srgbClr val="FFFF00"/>
            </a:solidFill>
          </a:ln>
        </p:spPr>
      </p:pic>
      <p:pic>
        <p:nvPicPr>
          <p:cNvPr id="5" name="Imagen 4">
            <a:extLst>
              <a:ext uri="{FF2B5EF4-FFF2-40B4-BE49-F238E27FC236}">
                <a16:creationId xmlns:a16="http://schemas.microsoft.com/office/drawing/2014/main" id="{0D0C2CDC-D4E4-B192-766E-19D5AC28CC98}"/>
              </a:ext>
            </a:extLst>
          </p:cNvPr>
          <p:cNvPicPr>
            <a:picLocks noChangeAspect="1"/>
          </p:cNvPicPr>
          <p:nvPr/>
        </p:nvPicPr>
        <p:blipFill>
          <a:blip r:embed="rId3"/>
          <a:stretch>
            <a:fillRect/>
          </a:stretch>
        </p:blipFill>
        <p:spPr>
          <a:xfrm>
            <a:off x="812800" y="2507705"/>
            <a:ext cx="2817733" cy="1794063"/>
          </a:xfrm>
          <a:prstGeom prst="rect">
            <a:avLst/>
          </a:prstGeom>
          <a:ln w="38100">
            <a:solidFill>
              <a:srgbClr val="FFFF00"/>
            </a:solidFill>
          </a:ln>
        </p:spPr>
      </p:pic>
      <p:pic>
        <p:nvPicPr>
          <p:cNvPr id="7" name="Imagen 6">
            <a:extLst>
              <a:ext uri="{FF2B5EF4-FFF2-40B4-BE49-F238E27FC236}">
                <a16:creationId xmlns:a16="http://schemas.microsoft.com/office/drawing/2014/main" id="{6321CB80-2B94-64F3-25DB-268AE7AD50C5}"/>
              </a:ext>
            </a:extLst>
          </p:cNvPr>
          <p:cNvPicPr>
            <a:picLocks noChangeAspect="1"/>
          </p:cNvPicPr>
          <p:nvPr/>
        </p:nvPicPr>
        <p:blipFill>
          <a:blip r:embed="rId4"/>
          <a:stretch>
            <a:fillRect/>
          </a:stretch>
        </p:blipFill>
        <p:spPr>
          <a:xfrm>
            <a:off x="3010680" y="6770730"/>
            <a:ext cx="2954090" cy="1794062"/>
          </a:xfrm>
          <a:prstGeom prst="rect">
            <a:avLst/>
          </a:prstGeom>
          <a:ln w="38100">
            <a:solidFill>
              <a:srgbClr val="FFFF00"/>
            </a:solidFill>
          </a:ln>
        </p:spPr>
      </p:pic>
      <p:sp>
        <p:nvSpPr>
          <p:cNvPr id="16" name="CuadroTexto 15">
            <a:extLst>
              <a:ext uri="{FF2B5EF4-FFF2-40B4-BE49-F238E27FC236}">
                <a16:creationId xmlns:a16="http://schemas.microsoft.com/office/drawing/2014/main" id="{4044B309-19C0-B0E2-E70C-288310D1712E}"/>
              </a:ext>
            </a:extLst>
          </p:cNvPr>
          <p:cNvSpPr txBox="1"/>
          <p:nvPr/>
        </p:nvSpPr>
        <p:spPr>
          <a:xfrm>
            <a:off x="6553489" y="2339370"/>
            <a:ext cx="7983491" cy="5741828"/>
          </a:xfrm>
          <a:prstGeom prst="rect">
            <a:avLst/>
          </a:prstGeom>
          <a:noFill/>
        </p:spPr>
        <p:txBody>
          <a:bodyPr wrap="square" rtlCol="0">
            <a:spAutoFit/>
          </a:bodyPr>
          <a:lstStyle/>
          <a:p>
            <a:pPr marL="285750" indent="-285750" algn="just">
              <a:lnSpc>
                <a:spcPct val="90000"/>
              </a:lnSpc>
              <a:spcBef>
                <a:spcPts val="1000"/>
              </a:spcBef>
              <a:buFont typeface="Arial" panose="020B0604020202020204" pitchFamily="34" charset="0"/>
              <a:buChar char="•"/>
              <a:defRPr/>
            </a:pPr>
            <a:r>
              <a:rPr lang="es-ES" sz="2000" dirty="0">
                <a:latin typeface="Aptos" panose="020B0004020202020204" pitchFamily="34" charset="0"/>
              </a:rPr>
              <a:t>La modalidad discapacidad de hogares sustitutos logra realizar la primera feria empresarial, permitiendo que 15 niños, niñas y adolescentes mostraran sus talentos y habilidades a través de manualidad, comidas y bebidas; viéndolo como una estrategia para su fortalecimiento de su proyecto de vida. </a:t>
            </a:r>
          </a:p>
          <a:p>
            <a:pPr marL="285750" indent="-285750" algn="just">
              <a:lnSpc>
                <a:spcPct val="90000"/>
              </a:lnSpc>
              <a:spcBef>
                <a:spcPts val="1000"/>
              </a:spcBef>
              <a:buFont typeface="Arial" panose="020B0604020202020204" pitchFamily="34" charset="0"/>
              <a:buChar char="•"/>
              <a:defRPr/>
            </a:pPr>
            <a:r>
              <a:rPr lang="es-ES" sz="2000" dirty="0">
                <a:latin typeface="Aptos" panose="020B0004020202020204" pitchFamily="34" charset="0"/>
              </a:rPr>
              <a:t> Se logra vincular por tres meses a 15 jóvenes mayores de 18 años con diferentes tipos de discapacidades tales como déficit cognitivo leve, déficit cognitivo moderado, síndrome Walker, retardo en el desarrollo psicomotor severo, síndrome Down, retraso psicomotor moderado y alteración del desarrollo cognitivo, epilepsia y parálisis cerebral espacial, al centro de educación especial, y fundación ayuda a vivir, generando fortalecer su proyecto de vida. </a:t>
            </a:r>
          </a:p>
          <a:p>
            <a:pPr marL="285750" indent="-285750" algn="just">
              <a:lnSpc>
                <a:spcPct val="90000"/>
              </a:lnSpc>
              <a:spcBef>
                <a:spcPts val="1000"/>
              </a:spcBef>
              <a:buFont typeface="Arial" panose="020B0604020202020204" pitchFamily="34" charset="0"/>
              <a:buChar char="•"/>
              <a:defRPr/>
            </a:pPr>
            <a:r>
              <a:rPr lang="es-ES" sz="2000" dirty="0">
                <a:latin typeface="Aptos" panose="020B0004020202020204" pitchFamily="34" charset="0"/>
              </a:rPr>
              <a:t>En el mes de octubre se llevó a cabo la actividad recreativa “cine”, se impactó 350 usuarios de la ciudad de Villavicencio, 54 en Granada, 30 en acacias, y 22 en puerto López. </a:t>
            </a:r>
          </a:p>
          <a:p>
            <a:pPr marL="285750" indent="-285750" algn="just">
              <a:lnSpc>
                <a:spcPct val="90000"/>
              </a:lnSpc>
              <a:spcBef>
                <a:spcPts val="1000"/>
              </a:spcBef>
              <a:buFont typeface="Arial" panose="020B0604020202020204" pitchFamily="34" charset="0"/>
              <a:buChar char="•"/>
              <a:defRPr/>
            </a:pPr>
            <a:r>
              <a:rPr lang="es-ES" sz="2000" dirty="0">
                <a:latin typeface="Aptos" panose="020B0004020202020204" pitchFamily="34" charset="0"/>
              </a:rPr>
              <a:t>En el mes de abril de 2024, se llevó a cabo la celebración del día de la niñez, logrando impactar 300 niños, niñas y adolescentes de la modalidad hogares sustitutos en la ciudad de Villavicencio, en granada 90 beneficiarios, 24 en acacias, y 20 en puerto López. </a:t>
            </a:r>
          </a:p>
        </p:txBody>
      </p:sp>
    </p:spTree>
    <p:extLst>
      <p:ext uri="{BB962C8B-B14F-4D97-AF65-F5344CB8AC3E}">
        <p14:creationId xmlns:p14="http://schemas.microsoft.com/office/powerpoint/2010/main" val="5900083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009AC-18C9-F01F-2960-029A616B6D9C}"/>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EAC1930A-7A5C-C480-AAB0-91848024E630}"/>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129BF951-6433-E37D-8527-032D9340461E}"/>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TextBox 6">
            <a:extLst>
              <a:ext uri="{FF2B5EF4-FFF2-40B4-BE49-F238E27FC236}">
                <a16:creationId xmlns:a16="http://schemas.microsoft.com/office/drawing/2014/main" id="{4B980292-7C65-2DB2-6EF3-BC7740095042}"/>
              </a:ext>
            </a:extLst>
          </p:cNvPr>
          <p:cNvSpPr txBox="1"/>
          <p:nvPr/>
        </p:nvSpPr>
        <p:spPr>
          <a:xfrm>
            <a:off x="6451600" y="1620066"/>
            <a:ext cx="874457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800" b="1" dirty="0">
                <a:latin typeface="Aptos" panose="020B0004020202020204" pitchFamily="34" charset="0"/>
                <a:ea typeface="Verdana" panose="020B0604030504040204" pitchFamily="34" charset="0"/>
                <a:cs typeface="Verdana" panose="020B0604030504040204" pitchFamily="34" charset="0"/>
              </a:rPr>
              <a:t>Restablecimiento de Derechos</a:t>
            </a:r>
            <a:endParaRPr kumimoji="0" lang="es-ES" sz="2800" b="1"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endParaRPr>
          </a:p>
        </p:txBody>
      </p:sp>
      <p:pic>
        <p:nvPicPr>
          <p:cNvPr id="4" name="Imagen 3">
            <a:extLst>
              <a:ext uri="{FF2B5EF4-FFF2-40B4-BE49-F238E27FC236}">
                <a16:creationId xmlns:a16="http://schemas.microsoft.com/office/drawing/2014/main" id="{47204D1B-8610-9501-A801-AD20DE580E7F}"/>
              </a:ext>
            </a:extLst>
          </p:cNvPr>
          <p:cNvPicPr>
            <a:picLocks noChangeAspect="1"/>
          </p:cNvPicPr>
          <p:nvPr/>
        </p:nvPicPr>
        <p:blipFill>
          <a:blip r:embed="rId2"/>
          <a:stretch>
            <a:fillRect/>
          </a:stretch>
        </p:blipFill>
        <p:spPr>
          <a:xfrm>
            <a:off x="2032002" y="2688957"/>
            <a:ext cx="3589278" cy="2451949"/>
          </a:xfrm>
          <a:prstGeom prst="rect">
            <a:avLst/>
          </a:prstGeom>
          <a:ln w="38100">
            <a:solidFill>
              <a:srgbClr val="FFFF00"/>
            </a:solidFill>
          </a:ln>
        </p:spPr>
      </p:pic>
      <p:sp>
        <p:nvSpPr>
          <p:cNvPr id="5" name="CuadroTexto 4">
            <a:extLst>
              <a:ext uri="{FF2B5EF4-FFF2-40B4-BE49-F238E27FC236}">
                <a16:creationId xmlns:a16="http://schemas.microsoft.com/office/drawing/2014/main" id="{D152B098-4EAE-7AA0-E1E2-BED45D11C865}"/>
              </a:ext>
            </a:extLst>
          </p:cNvPr>
          <p:cNvSpPr txBox="1"/>
          <p:nvPr/>
        </p:nvSpPr>
        <p:spPr>
          <a:xfrm>
            <a:off x="6484319" y="2433347"/>
            <a:ext cx="8458200" cy="5059590"/>
          </a:xfrm>
          <a:prstGeom prst="rect">
            <a:avLst/>
          </a:prstGeom>
          <a:noFill/>
        </p:spPr>
        <p:txBody>
          <a:bodyPr wrap="square" rtlCol="0">
            <a:spAutoFit/>
          </a:bodyPr>
          <a:lstStyle/>
          <a:p>
            <a:pPr algn="just">
              <a:lnSpc>
                <a:spcPct val="90000"/>
              </a:lnSpc>
              <a:spcBef>
                <a:spcPts val="1000"/>
              </a:spcBef>
              <a:defRPr/>
            </a:pPr>
            <a:endParaRPr lang="es-ES" sz="2000" b="0" i="0" dirty="0">
              <a:solidFill>
                <a:srgbClr val="000000"/>
              </a:solidFill>
              <a:effectLst/>
              <a:latin typeface="Aptos" panose="020B0004020202020204" pitchFamily="34" charset="0"/>
              <a:cs typeface="Arial" panose="020B0604020202020204" pitchFamily="34" charset="0"/>
            </a:endParaRPr>
          </a:p>
          <a:p>
            <a:pPr marL="285750" indent="-285750" algn="just">
              <a:lnSpc>
                <a:spcPct val="90000"/>
              </a:lnSpc>
              <a:spcBef>
                <a:spcPts val="1000"/>
              </a:spcBef>
              <a:buFont typeface="Arial" panose="020B0604020202020204" pitchFamily="34" charset="0"/>
              <a:buChar char="•"/>
              <a:defRPr/>
            </a:pPr>
            <a:r>
              <a:rPr lang="es-ES" sz="2000" b="0" i="0" dirty="0">
                <a:solidFill>
                  <a:srgbClr val="000000"/>
                </a:solidFill>
                <a:effectLst/>
                <a:latin typeface="Aptos" panose="020B0004020202020204" pitchFamily="34" charset="0"/>
                <a:cs typeface="Arial" panose="020B0604020202020204" pitchFamily="34" charset="0"/>
              </a:rPr>
              <a:t>En respuesta a las emergencias por desplazamiento o desastre antropogénico se realizó acompañamiento psicosocial a través de la modalidad Unidades </a:t>
            </a:r>
            <a:r>
              <a:rPr lang="es-ES" sz="2000" b="0" i="0" dirty="0" err="1">
                <a:solidFill>
                  <a:srgbClr val="000000"/>
                </a:solidFill>
                <a:effectLst/>
                <a:latin typeface="Aptos" panose="020B0004020202020204" pitchFamily="34" charset="0"/>
                <a:cs typeface="Arial" panose="020B0604020202020204" pitchFamily="34" charset="0"/>
              </a:rPr>
              <a:t>Mòviles</a:t>
            </a:r>
            <a:r>
              <a:rPr lang="es-ES" sz="2000" b="0" i="0" dirty="0">
                <a:solidFill>
                  <a:srgbClr val="000000"/>
                </a:solidFill>
                <a:effectLst/>
                <a:latin typeface="Aptos" panose="020B0004020202020204" pitchFamily="34" charset="0"/>
                <a:cs typeface="Arial" panose="020B0604020202020204" pitchFamily="34" charset="0"/>
              </a:rPr>
              <a:t> a 292 familias del pueblo </a:t>
            </a:r>
            <a:r>
              <a:rPr lang="es-ES" sz="2000" b="0" i="0" dirty="0" err="1">
                <a:solidFill>
                  <a:srgbClr val="000000"/>
                </a:solidFill>
                <a:effectLst/>
                <a:latin typeface="Aptos" panose="020B0004020202020204" pitchFamily="34" charset="0"/>
                <a:cs typeface="Arial" panose="020B0604020202020204" pitchFamily="34" charset="0"/>
              </a:rPr>
              <a:t>sikuani</a:t>
            </a:r>
            <a:r>
              <a:rPr lang="es-ES" sz="2000" b="0" i="0" dirty="0">
                <a:solidFill>
                  <a:srgbClr val="000000"/>
                </a:solidFill>
                <a:effectLst/>
                <a:latin typeface="Aptos" panose="020B0004020202020204" pitchFamily="34" charset="0"/>
                <a:cs typeface="Arial" panose="020B0604020202020204" pitchFamily="34" charset="0"/>
              </a:rPr>
              <a:t> y </a:t>
            </a:r>
            <a:r>
              <a:rPr lang="es-ES" sz="2000" b="0" i="0" dirty="0" err="1">
                <a:solidFill>
                  <a:srgbClr val="000000"/>
                </a:solidFill>
                <a:effectLst/>
                <a:latin typeface="Aptos" panose="020B0004020202020204" pitchFamily="34" charset="0"/>
                <a:cs typeface="Arial" panose="020B0604020202020204" pitchFamily="34" charset="0"/>
              </a:rPr>
              <a:t>Jiw</a:t>
            </a:r>
            <a:r>
              <a:rPr lang="es-ES" sz="2000" b="0" i="0" dirty="0">
                <a:solidFill>
                  <a:srgbClr val="000000"/>
                </a:solidFill>
                <a:effectLst/>
                <a:latin typeface="Aptos" panose="020B0004020202020204" pitchFamily="34" charset="0"/>
                <a:cs typeface="Arial" panose="020B0604020202020204" pitchFamily="34" charset="0"/>
              </a:rPr>
              <a:t> de los municipios de Puerto Gaitán (Resguardo </a:t>
            </a:r>
            <a:r>
              <a:rPr lang="es-ES" sz="2000" b="0" i="0" dirty="0" err="1">
                <a:solidFill>
                  <a:srgbClr val="000000"/>
                </a:solidFill>
                <a:effectLst/>
                <a:latin typeface="Aptos" panose="020B0004020202020204" pitchFamily="34" charset="0"/>
                <a:cs typeface="Arial" panose="020B0604020202020204" pitchFamily="34" charset="0"/>
              </a:rPr>
              <a:t>Aseinpome</a:t>
            </a:r>
            <a:r>
              <a:rPr lang="es-ES" sz="2000" b="0" i="0" dirty="0">
                <a:solidFill>
                  <a:srgbClr val="000000"/>
                </a:solidFill>
                <a:effectLst/>
                <a:latin typeface="Aptos" panose="020B0004020202020204" pitchFamily="34" charset="0"/>
                <a:cs typeface="Arial" panose="020B0604020202020204" pitchFamily="34" charset="0"/>
              </a:rPr>
              <a:t> ), Mapiripan(Resguardó Caño Ovejas, Resguardó </a:t>
            </a:r>
            <a:r>
              <a:rPr lang="es-ES" sz="2000" b="0" i="0" dirty="0" err="1">
                <a:solidFill>
                  <a:srgbClr val="000000"/>
                </a:solidFill>
                <a:effectLst/>
                <a:latin typeface="Aptos" panose="020B0004020202020204" pitchFamily="34" charset="0"/>
                <a:cs typeface="Arial" panose="020B0604020202020204" pitchFamily="34" charset="0"/>
              </a:rPr>
              <a:t>Naexal</a:t>
            </a:r>
            <a:r>
              <a:rPr lang="es-ES" sz="2000" b="0" i="0" dirty="0">
                <a:solidFill>
                  <a:srgbClr val="000000"/>
                </a:solidFill>
                <a:effectLst/>
                <a:latin typeface="Aptos" panose="020B0004020202020204" pitchFamily="34" charset="0"/>
                <a:cs typeface="Arial" panose="020B0604020202020204" pitchFamily="34" charset="0"/>
              </a:rPr>
              <a:t> </a:t>
            </a:r>
            <a:r>
              <a:rPr lang="es-ES" sz="2000" b="0" i="0" dirty="0" err="1">
                <a:solidFill>
                  <a:srgbClr val="000000"/>
                </a:solidFill>
                <a:effectLst/>
                <a:latin typeface="Aptos" panose="020B0004020202020204" pitchFamily="34" charset="0"/>
                <a:cs typeface="Arial" panose="020B0604020202020204" pitchFamily="34" charset="0"/>
              </a:rPr>
              <a:t>Lajt</a:t>
            </a:r>
            <a:r>
              <a:rPr lang="es-ES" sz="2000" b="0" i="0" dirty="0">
                <a:solidFill>
                  <a:srgbClr val="000000"/>
                </a:solidFill>
                <a:effectLst/>
                <a:latin typeface="Aptos" panose="020B0004020202020204" pitchFamily="34" charset="0"/>
                <a:cs typeface="Arial" panose="020B0604020202020204" pitchFamily="34" charset="0"/>
              </a:rPr>
              <a:t>) y Puerto Concordia (Resguardo La Sal, Resguardo </a:t>
            </a:r>
            <a:r>
              <a:rPr lang="es-ES" sz="2000" b="0" i="0" dirty="0" err="1">
                <a:solidFill>
                  <a:srgbClr val="000000"/>
                </a:solidFill>
                <a:effectLst/>
                <a:latin typeface="Aptos" panose="020B0004020202020204" pitchFamily="34" charset="0"/>
                <a:cs typeface="Arial" panose="020B0604020202020204" pitchFamily="34" charset="0"/>
              </a:rPr>
              <a:t>Naexal</a:t>
            </a:r>
            <a:r>
              <a:rPr lang="es-ES" sz="2000" b="0" i="0" dirty="0">
                <a:solidFill>
                  <a:srgbClr val="000000"/>
                </a:solidFill>
                <a:effectLst/>
                <a:latin typeface="Aptos" panose="020B0004020202020204" pitchFamily="34" charset="0"/>
                <a:cs typeface="Arial" panose="020B0604020202020204" pitchFamily="34" charset="0"/>
              </a:rPr>
              <a:t> </a:t>
            </a:r>
            <a:r>
              <a:rPr lang="es-ES" sz="2000" b="0" i="0" dirty="0" err="1">
                <a:solidFill>
                  <a:srgbClr val="000000"/>
                </a:solidFill>
                <a:effectLst/>
                <a:latin typeface="Aptos" panose="020B0004020202020204" pitchFamily="34" charset="0"/>
                <a:cs typeface="Arial" panose="020B0604020202020204" pitchFamily="34" charset="0"/>
              </a:rPr>
              <a:t>Put</a:t>
            </a:r>
            <a:r>
              <a:rPr lang="es-ES" sz="2000" b="0" i="0" dirty="0">
                <a:solidFill>
                  <a:srgbClr val="000000"/>
                </a:solidFill>
                <a:effectLst/>
                <a:latin typeface="Aptos" panose="020B0004020202020204" pitchFamily="34" charset="0"/>
                <a:cs typeface="Arial" panose="020B0604020202020204" pitchFamily="34" charset="0"/>
              </a:rPr>
              <a:t>). En </a:t>
            </a:r>
            <a:r>
              <a:rPr lang="es-ES" sz="2000" dirty="0">
                <a:solidFill>
                  <a:srgbClr val="000000"/>
                </a:solidFill>
                <a:latin typeface="Aptos" panose="020B0004020202020204" pitchFamily="34" charset="0"/>
                <a:cs typeface="Arial" panose="020B0604020202020204" pitchFamily="34" charset="0"/>
              </a:rPr>
              <a:t>el </a:t>
            </a:r>
            <a:r>
              <a:rPr lang="es-ES" sz="2000" b="0" i="0" dirty="0">
                <a:solidFill>
                  <a:srgbClr val="000000"/>
                </a:solidFill>
                <a:effectLst/>
                <a:latin typeface="Aptos" panose="020B0004020202020204" pitchFamily="34" charset="0"/>
                <a:cs typeface="Arial" panose="020B0604020202020204" pitchFamily="34" charset="0"/>
              </a:rPr>
              <a:t>proceso en Puerto </a:t>
            </a:r>
            <a:r>
              <a:rPr lang="es-ES" sz="2000" b="0" i="0" dirty="0" err="1">
                <a:solidFill>
                  <a:srgbClr val="000000"/>
                </a:solidFill>
                <a:effectLst/>
                <a:latin typeface="Aptos" panose="020B0004020202020204" pitchFamily="34" charset="0"/>
                <a:cs typeface="Arial" panose="020B0604020202020204" pitchFamily="34" charset="0"/>
              </a:rPr>
              <a:t>Gaitan</a:t>
            </a:r>
            <a:r>
              <a:rPr lang="es-ES" sz="2000" b="0" i="0" dirty="0">
                <a:solidFill>
                  <a:srgbClr val="000000"/>
                </a:solidFill>
                <a:effectLst/>
                <a:latin typeface="Aptos" panose="020B0004020202020204" pitchFamily="34" charset="0"/>
                <a:cs typeface="Arial" panose="020B0604020202020204" pitchFamily="34" charset="0"/>
              </a:rPr>
              <a:t> se atendió los territorios ancestrales de San Rafael de </a:t>
            </a:r>
            <a:r>
              <a:rPr lang="es-ES" sz="2000" b="0" i="0" dirty="0" err="1">
                <a:solidFill>
                  <a:srgbClr val="000000"/>
                </a:solidFill>
                <a:effectLst/>
                <a:latin typeface="Aptos" panose="020B0004020202020204" pitchFamily="34" charset="0"/>
                <a:cs typeface="Arial" panose="020B0604020202020204" pitchFamily="34" charset="0"/>
              </a:rPr>
              <a:t>Warrojo</a:t>
            </a:r>
            <a:r>
              <a:rPr lang="es-ES" sz="2000" b="0" i="0" dirty="0">
                <a:solidFill>
                  <a:srgbClr val="000000"/>
                </a:solidFill>
                <a:effectLst/>
                <a:latin typeface="Aptos" panose="020B0004020202020204" pitchFamily="34" charset="0"/>
                <a:cs typeface="Arial" panose="020B0604020202020204" pitchFamily="34" charset="0"/>
              </a:rPr>
              <a:t> , </a:t>
            </a:r>
            <a:r>
              <a:rPr lang="es-ES" sz="2000" b="0" i="0" dirty="0" err="1">
                <a:solidFill>
                  <a:srgbClr val="000000"/>
                </a:solidFill>
                <a:effectLst/>
                <a:latin typeface="Aptos" panose="020B0004020202020204" pitchFamily="34" charset="0"/>
                <a:cs typeface="Arial" panose="020B0604020202020204" pitchFamily="34" charset="0"/>
              </a:rPr>
              <a:t>Barrulia</a:t>
            </a:r>
            <a:r>
              <a:rPr lang="es-ES" sz="2000" b="0" i="0" dirty="0">
                <a:solidFill>
                  <a:srgbClr val="000000"/>
                </a:solidFill>
                <a:effectLst/>
                <a:latin typeface="Aptos" panose="020B0004020202020204" pitchFamily="34" charset="0"/>
                <a:cs typeface="Arial" panose="020B0604020202020204" pitchFamily="34" charset="0"/>
              </a:rPr>
              <a:t> y  </a:t>
            </a:r>
            <a:r>
              <a:rPr lang="es-ES" sz="2000" b="0" i="0" dirty="0" err="1">
                <a:solidFill>
                  <a:srgbClr val="000000"/>
                </a:solidFill>
                <a:effectLst/>
                <a:latin typeface="Aptos" panose="020B0004020202020204" pitchFamily="34" charset="0"/>
                <a:cs typeface="Arial" panose="020B0604020202020204" pitchFamily="34" charset="0"/>
              </a:rPr>
              <a:t>Marranajato</a:t>
            </a:r>
            <a:r>
              <a:rPr lang="es-ES" sz="2000" b="0" i="0" dirty="0">
                <a:solidFill>
                  <a:srgbClr val="000000"/>
                </a:solidFill>
                <a:effectLst/>
                <a:latin typeface="Aptos" panose="020B0004020202020204" pitchFamily="34" charset="0"/>
                <a:cs typeface="Arial" panose="020B0604020202020204" pitchFamily="34" charset="0"/>
              </a:rPr>
              <a:t>.</a:t>
            </a:r>
          </a:p>
          <a:p>
            <a:pPr marL="285750" indent="-285750" algn="just">
              <a:lnSpc>
                <a:spcPct val="90000"/>
              </a:lnSpc>
              <a:spcBef>
                <a:spcPts val="1000"/>
              </a:spcBef>
              <a:buFont typeface="Arial" panose="020B0604020202020204" pitchFamily="34" charset="0"/>
              <a:buChar char="•"/>
              <a:defRPr/>
            </a:pPr>
            <a:r>
              <a:rPr lang="es-ES" sz="2000" b="0" i="0" dirty="0">
                <a:solidFill>
                  <a:srgbClr val="000000"/>
                </a:solidFill>
                <a:effectLst/>
                <a:latin typeface="Aptos" panose="020B0004020202020204" pitchFamily="34" charset="0"/>
                <a:cs typeface="Arial" panose="020B0604020202020204" pitchFamily="34" charset="0"/>
              </a:rPr>
              <a:t>En movilización de redes y referenciación a las entidades del SNBF y el SNARIV se realizaron las siguientes remisiones para garantía y restablecimiento de derechos:20 remisiones a Comisaria de Familia ,33 a salud para afiliación y tramites médicos,12 a Registraduría para actualización de documento y registro por primera vez,26 a educación para vinculación al sistema escolar. Para programas de ICBF se realizaron 111 remisiones. Del total de gestiones realizadas, aproximadamente 40% han sido efectivas. </a:t>
            </a:r>
          </a:p>
        </p:txBody>
      </p:sp>
      <p:pic>
        <p:nvPicPr>
          <p:cNvPr id="7" name="Imagen 6">
            <a:extLst>
              <a:ext uri="{FF2B5EF4-FFF2-40B4-BE49-F238E27FC236}">
                <a16:creationId xmlns:a16="http://schemas.microsoft.com/office/drawing/2014/main" id="{599B3F97-C2ED-8331-A456-3A402573233E}"/>
              </a:ext>
            </a:extLst>
          </p:cNvPr>
          <p:cNvPicPr>
            <a:picLocks noChangeAspect="1"/>
          </p:cNvPicPr>
          <p:nvPr/>
        </p:nvPicPr>
        <p:blipFill>
          <a:blip r:embed="rId3"/>
          <a:stretch>
            <a:fillRect/>
          </a:stretch>
        </p:blipFill>
        <p:spPr>
          <a:xfrm>
            <a:off x="2032001" y="5549049"/>
            <a:ext cx="3589279" cy="2451951"/>
          </a:xfrm>
          <a:prstGeom prst="rect">
            <a:avLst/>
          </a:prstGeom>
          <a:ln w="38100">
            <a:solidFill>
              <a:srgbClr val="FFFF00"/>
            </a:solidFill>
          </a:ln>
        </p:spPr>
      </p:pic>
    </p:spTree>
    <p:extLst>
      <p:ext uri="{BB962C8B-B14F-4D97-AF65-F5344CB8AC3E}">
        <p14:creationId xmlns:p14="http://schemas.microsoft.com/office/powerpoint/2010/main" val="2016120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61183E-EB4A-D46D-1BC4-08271ED981AA}"/>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8D77EA74-5CF7-2930-8679-303EB3367C0A}"/>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730118B3-2CDD-0BDB-EC68-03E81AC034BC}"/>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Logros de </a:t>
            </a:r>
            <a:r>
              <a:rPr lang="pt-BR" sz="3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la</a:t>
            </a:r>
            <a:r>
              <a:rPr lang="pt-BR"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regional 2024</a:t>
            </a:r>
          </a:p>
        </p:txBody>
      </p:sp>
      <p:sp>
        <p:nvSpPr>
          <p:cNvPr id="2" name="CuadroTexto 1">
            <a:extLst>
              <a:ext uri="{FF2B5EF4-FFF2-40B4-BE49-F238E27FC236}">
                <a16:creationId xmlns:a16="http://schemas.microsoft.com/office/drawing/2014/main" id="{E596A9A1-6F4A-9949-BE1D-3BB7A87FFA29}"/>
              </a:ext>
            </a:extLst>
          </p:cNvPr>
          <p:cNvSpPr txBox="1"/>
          <p:nvPr/>
        </p:nvSpPr>
        <p:spPr>
          <a:xfrm>
            <a:off x="7213600" y="1600200"/>
            <a:ext cx="504233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800" b="1" i="0" u="none" strike="noStrike" kern="1200" cap="none" spc="0" normalizeH="0" baseline="0" noProof="0" dirty="0">
                <a:ln>
                  <a:noFill/>
                </a:ln>
                <a:effectLst/>
                <a:uLnTx/>
                <a:uFillTx/>
                <a:latin typeface="Aptos" panose="020B0004020202020204" pitchFamily="34" charset="0"/>
                <a:ea typeface="Verdana" panose="020B0604030504040204" pitchFamily="34" charset="0"/>
                <a:cs typeface="Verdana" panose="020B0604030504040204" pitchFamily="34" charset="0"/>
              </a:rPr>
              <a:t>adopciones</a:t>
            </a:r>
          </a:p>
        </p:txBody>
      </p:sp>
      <p:sp>
        <p:nvSpPr>
          <p:cNvPr id="4" name="CuadroTexto 3">
            <a:extLst>
              <a:ext uri="{FF2B5EF4-FFF2-40B4-BE49-F238E27FC236}">
                <a16:creationId xmlns:a16="http://schemas.microsoft.com/office/drawing/2014/main" id="{69C2AC6F-CFF5-6545-7954-7404AF78D67C}"/>
              </a:ext>
            </a:extLst>
          </p:cNvPr>
          <p:cNvSpPr txBox="1"/>
          <p:nvPr/>
        </p:nvSpPr>
        <p:spPr>
          <a:xfrm>
            <a:off x="5765800" y="3276600"/>
            <a:ext cx="9144000" cy="4079835"/>
          </a:xfrm>
          <a:prstGeom prst="rect">
            <a:avLst/>
          </a:prstGeom>
          <a:noFill/>
        </p:spPr>
        <p:txBody>
          <a:bodyPr wrap="square">
            <a:spAutoFit/>
          </a:bodyPr>
          <a:lstStyle/>
          <a:p>
            <a:pPr marL="0" marR="0" lvl="0" indent="0" algn="just" defTabSz="914400" rtl="0" eaLnBrk="1" fontAlgn="base" latinLnBrk="0" hangingPunct="1">
              <a:lnSpc>
                <a:spcPct val="90000"/>
              </a:lnSpc>
              <a:spcBef>
                <a:spcPts val="1000"/>
              </a:spcBef>
              <a:spcAft>
                <a:spcPts val="0"/>
              </a:spcAft>
              <a:buClrTx/>
              <a:buSzPts val="1000"/>
              <a:buFontTx/>
              <a:buNone/>
              <a:tabLst>
                <a:tab pos="457200" algn="l"/>
              </a:tabLst>
              <a:defRPr/>
            </a:pPr>
            <a:r>
              <a:rPr kumimoji="0" lang="es-E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Se logra la presentación y aprobación de 45 niños, niñas y/o adolescentes con situación jurídica definida.</a:t>
            </a:r>
          </a:p>
          <a:p>
            <a:pPr marL="0" marR="0" lvl="0" indent="0" algn="just" defTabSz="914400" rtl="0" eaLnBrk="1" fontAlgn="base" latinLnBrk="0" hangingPunct="1">
              <a:lnSpc>
                <a:spcPct val="90000"/>
              </a:lnSpc>
              <a:spcBef>
                <a:spcPts val="1000"/>
              </a:spcBef>
              <a:spcAft>
                <a:spcPts val="0"/>
              </a:spcAft>
              <a:buClrTx/>
              <a:buSzPts val="1000"/>
              <a:buFontTx/>
              <a:buNone/>
              <a:tabLst>
                <a:tab pos="457200" algn="l"/>
              </a:tabLst>
              <a:defRPr/>
            </a:pPr>
            <a:r>
              <a:rPr kumimoji="0" lang="es-E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Se asignaron 11 niños, niñas y adolescentes a familias colombianas y extranjeras para adopciones indeterminadas y 6 niños, niñas y adolescentes a familias colombianas para adopción determinada. </a:t>
            </a:r>
          </a:p>
          <a:p>
            <a:pPr marL="0" marR="0" lvl="0" indent="0" algn="just" defTabSz="914400" rtl="0" eaLnBrk="1" fontAlgn="base" latinLnBrk="0" hangingPunct="1">
              <a:lnSpc>
                <a:spcPct val="90000"/>
              </a:lnSpc>
              <a:spcBef>
                <a:spcPts val="1000"/>
              </a:spcBef>
              <a:spcAft>
                <a:spcPts val="0"/>
              </a:spcAft>
              <a:buClrTx/>
              <a:buSzPts val="1000"/>
              <a:buFontTx/>
              <a:buNone/>
              <a:tabLst>
                <a:tab pos="457200" algn="l"/>
              </a:tabLst>
              <a:defRPr/>
            </a:pPr>
            <a:r>
              <a:rPr kumimoji="0" lang="es-E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La Regional Meta entrego 5 niños, niñas y adolescentes en trámite de adopción, los cuales cuentan con sentencia de adopción emitida por Juzgados de Familia. </a:t>
            </a:r>
          </a:p>
          <a:p>
            <a:pPr marL="0" marR="0" lvl="0" indent="0" algn="just" defTabSz="914400" rtl="0" eaLnBrk="1" fontAlgn="base" latinLnBrk="0" hangingPunct="1">
              <a:lnSpc>
                <a:spcPct val="90000"/>
              </a:lnSpc>
              <a:spcBef>
                <a:spcPts val="1000"/>
              </a:spcBef>
              <a:spcAft>
                <a:spcPts val="0"/>
              </a:spcAft>
              <a:buClrTx/>
              <a:buSzPts val="1000"/>
              <a:buFontTx/>
              <a:buNone/>
              <a:tabLst>
                <a:tab pos="457200" algn="l"/>
              </a:tabLst>
              <a:defRPr/>
            </a:pPr>
            <a:r>
              <a:rPr kumimoji="0" lang="es-ES"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Se aprobaron 10 familias que contaban con las idoneidades para adoptar, 8 familias tramite adopción determinada (hijo de conyugue, hijo de crianza o consanguíneo) y 2 trámites de adopción indeterminadas las cuales fueron preseleccionadas y quedaron en lista de espera para asignación de niños, niña o adolescente de acuerdo al rango aprobado. </a:t>
            </a:r>
            <a:endParaRPr kumimoji="0" lang="es-CO" sz="2000" b="0" i="0" u="none" strike="noStrike" kern="1200" cap="none" spc="0" normalizeH="0" baseline="0" noProof="0" dirty="0">
              <a:ln>
                <a:noFill/>
              </a:ln>
              <a:solidFill>
                <a:prstClr val="black"/>
              </a:solidFill>
              <a:effectLst/>
              <a:uLnTx/>
              <a:uFillTx/>
              <a:latin typeface="Aptos" panose="020B0004020202020204" pitchFamily="34" charset="0"/>
            </a:endParaRPr>
          </a:p>
        </p:txBody>
      </p:sp>
      <p:pic>
        <p:nvPicPr>
          <p:cNvPr id="7" name="Imagen 6">
            <a:extLst>
              <a:ext uri="{FF2B5EF4-FFF2-40B4-BE49-F238E27FC236}">
                <a16:creationId xmlns:a16="http://schemas.microsoft.com/office/drawing/2014/main" id="{EA4E131C-71BD-1DB7-CFFB-57AC1A8A7EC4}"/>
              </a:ext>
            </a:extLst>
          </p:cNvPr>
          <p:cNvPicPr>
            <a:picLocks noChangeAspect="1"/>
          </p:cNvPicPr>
          <p:nvPr/>
        </p:nvPicPr>
        <p:blipFill>
          <a:blip r:embed="rId2"/>
          <a:stretch>
            <a:fillRect/>
          </a:stretch>
        </p:blipFill>
        <p:spPr>
          <a:xfrm>
            <a:off x="1309176" y="4038600"/>
            <a:ext cx="4324954" cy="2362530"/>
          </a:xfrm>
          <a:prstGeom prst="rect">
            <a:avLst/>
          </a:prstGeom>
        </p:spPr>
      </p:pic>
    </p:spTree>
    <p:extLst>
      <p:ext uri="{BB962C8B-B14F-4D97-AF65-F5344CB8AC3E}">
        <p14:creationId xmlns:p14="http://schemas.microsoft.com/office/powerpoint/2010/main" val="385077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D80D7-F4AB-FC0D-3255-51CFBFF0A487}"/>
            </a:ext>
          </a:extLst>
        </p:cNvPr>
        <p:cNvGrpSpPr/>
        <p:nvPr/>
      </p:nvGrpSpPr>
      <p:grpSpPr>
        <a:xfrm>
          <a:off x="0" y="0"/>
          <a:ext cx="0" cy="0"/>
          <a:chOff x="0" y="0"/>
          <a:chExt cx="0" cy="0"/>
        </a:xfrm>
      </p:grpSpPr>
      <p:pic>
        <p:nvPicPr>
          <p:cNvPr id="7" name="Imagen 6" descr="Imagen que contiene Texto&#10;&#10;El contenido generado por IA puede ser incorrecto.">
            <a:extLst>
              <a:ext uri="{FF2B5EF4-FFF2-40B4-BE49-F238E27FC236}">
                <a16:creationId xmlns:a16="http://schemas.microsoft.com/office/drawing/2014/main" id="{99C8909F-7F5F-4F8D-FC1E-D676BF9162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CF6B248E-2379-74B5-3153-6E681DF06AA3}"/>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Informe de ejecución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678220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6D5AC-70A0-AF10-955F-0CA83A635911}"/>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A3C97D64-FDE1-99E9-16C0-BF63CAF40689}"/>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E0C463BE-FD42-C18D-A2F6-58BFA1D225AC}"/>
              </a:ext>
            </a:extLst>
          </p:cNvPr>
          <p:cNvSpPr txBox="1">
            <a:spLocks/>
          </p:cNvSpPr>
          <p:nvPr/>
        </p:nvSpPr>
        <p:spPr>
          <a:xfrm>
            <a:off x="660400" y="1600200"/>
            <a:ext cx="148590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Avance de políticas del Modelo Integrado de Planeación y Gestión</a:t>
            </a:r>
          </a:p>
        </p:txBody>
      </p:sp>
      <p:sp>
        <p:nvSpPr>
          <p:cNvPr id="7" name="Google Shape;1743;p68">
            <a:extLst>
              <a:ext uri="{FF2B5EF4-FFF2-40B4-BE49-F238E27FC236}">
                <a16:creationId xmlns:a16="http://schemas.microsoft.com/office/drawing/2014/main" id="{BB33C320-81A2-B0BE-DA2E-742BA772B353}"/>
              </a:ext>
            </a:extLst>
          </p:cNvPr>
          <p:cNvSpPr txBox="1">
            <a:spLocks/>
          </p:cNvSpPr>
          <p:nvPr/>
        </p:nvSpPr>
        <p:spPr>
          <a:xfrm>
            <a:off x="660400" y="2723828"/>
            <a:ext cx="14859000" cy="476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spcBef>
                <a:spcPts val="0"/>
              </a:spcBef>
              <a:buFont typeface="Arial" panose="020B0604020202020204" pitchFamily="34" charset="0"/>
              <a:buChar char="•"/>
            </a:pPr>
            <a:r>
              <a:rPr lang="pt-BR" sz="2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Tablero</a:t>
            </a:r>
            <a:r>
              <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de </a:t>
            </a:r>
            <a:r>
              <a:rPr lang="pt-BR" sz="2500" dirty="0" err="1">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control</a:t>
            </a:r>
            <a:r>
              <a:rPr lang="pt-BR" sz="2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 MIPG</a:t>
            </a:r>
          </a:p>
        </p:txBody>
      </p:sp>
      <p:pic>
        <p:nvPicPr>
          <p:cNvPr id="2" name="object 4">
            <a:extLst>
              <a:ext uri="{FF2B5EF4-FFF2-40B4-BE49-F238E27FC236}">
                <a16:creationId xmlns:a16="http://schemas.microsoft.com/office/drawing/2014/main" id="{808C902F-E821-9E33-0290-6567E67B37B7}"/>
              </a:ext>
            </a:extLst>
          </p:cNvPr>
          <p:cNvPicPr/>
          <p:nvPr/>
        </p:nvPicPr>
        <p:blipFill>
          <a:blip r:embed="rId2" cstate="print"/>
          <a:stretch>
            <a:fillRect/>
          </a:stretch>
        </p:blipFill>
        <p:spPr>
          <a:xfrm rot="5400000">
            <a:off x="7286814" y="174815"/>
            <a:ext cx="6609973" cy="11328401"/>
          </a:xfrm>
          <a:prstGeom prst="rect">
            <a:avLst/>
          </a:prstGeom>
        </p:spPr>
      </p:pic>
    </p:spTree>
    <p:extLst>
      <p:ext uri="{BB962C8B-B14F-4D97-AF65-F5344CB8AC3E}">
        <p14:creationId xmlns:p14="http://schemas.microsoft.com/office/powerpoint/2010/main" val="885998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BBC95-0938-8179-832C-8419EED6F5DE}"/>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E76F5AE5-ED6F-7736-00FA-30E2E9807DB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A37E266A-843B-8ADE-421C-4E47596A4E7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Ejecución – Financiera</a:t>
            </a:r>
          </a:p>
        </p:txBody>
      </p:sp>
      <p:graphicFrame>
        <p:nvGraphicFramePr>
          <p:cNvPr id="4" name="Tabla 3">
            <a:extLst>
              <a:ext uri="{FF2B5EF4-FFF2-40B4-BE49-F238E27FC236}">
                <a16:creationId xmlns:a16="http://schemas.microsoft.com/office/drawing/2014/main" id="{1237BA97-F58D-230C-76E3-D0516F2B3418}"/>
              </a:ext>
            </a:extLst>
          </p:cNvPr>
          <p:cNvGraphicFramePr>
            <a:graphicFrameLocks noGrp="1"/>
          </p:cNvGraphicFramePr>
          <p:nvPr>
            <p:extLst>
              <p:ext uri="{D42A27DB-BD31-4B8C-83A1-F6EECF244321}">
                <p14:modId xmlns:p14="http://schemas.microsoft.com/office/powerpoint/2010/main" val="2333305597"/>
              </p:ext>
            </p:extLst>
          </p:nvPr>
        </p:nvGraphicFramePr>
        <p:xfrm>
          <a:off x="1770434" y="2691402"/>
          <a:ext cx="12758365" cy="4643912"/>
        </p:xfrm>
        <a:graphic>
          <a:graphicData uri="http://schemas.openxmlformats.org/drawingml/2006/table">
            <a:tbl>
              <a:tblPr lastCol="1">
                <a:tableStyleId>{93296810-A885-4BE3-A3E7-6D5BEEA58F35}</a:tableStyleId>
              </a:tblPr>
              <a:tblGrid>
                <a:gridCol w="3614366">
                  <a:extLst>
                    <a:ext uri="{9D8B030D-6E8A-4147-A177-3AD203B41FA5}">
                      <a16:colId xmlns:a16="http://schemas.microsoft.com/office/drawing/2014/main" val="2290140404"/>
                    </a:ext>
                  </a:extLst>
                </a:gridCol>
                <a:gridCol w="4495800">
                  <a:extLst>
                    <a:ext uri="{9D8B030D-6E8A-4147-A177-3AD203B41FA5}">
                      <a16:colId xmlns:a16="http://schemas.microsoft.com/office/drawing/2014/main" val="3097559612"/>
                    </a:ext>
                  </a:extLst>
                </a:gridCol>
                <a:gridCol w="4648199">
                  <a:extLst>
                    <a:ext uri="{9D8B030D-6E8A-4147-A177-3AD203B41FA5}">
                      <a16:colId xmlns:a16="http://schemas.microsoft.com/office/drawing/2014/main" val="375407159"/>
                    </a:ext>
                  </a:extLst>
                </a:gridCol>
              </a:tblGrid>
              <a:tr h="457200">
                <a:tc rowSpan="2">
                  <a:txBody>
                    <a:bodyPr/>
                    <a:lstStyle/>
                    <a:p>
                      <a:pPr algn="ctr" fontAlgn="b"/>
                      <a:r>
                        <a:rPr lang="es-CO" sz="2800" b="1" i="0" u="none" strike="noStrike" dirty="0">
                          <a:solidFill>
                            <a:schemeClr val="tx1"/>
                          </a:solidFill>
                          <a:effectLst/>
                          <a:latin typeface="Aptos" panose="020B0004020202020204" pitchFamily="34" charset="0"/>
                          <a:ea typeface="Verdana"/>
                          <a:cs typeface="Verdana" panose="020B0604030504040204" pitchFamily="34" charset="0"/>
                        </a:rPr>
                        <a:t>Regional</a:t>
                      </a:r>
                    </a:p>
                    <a:p>
                      <a:pPr algn="ctr" fontAlgn="b"/>
                      <a:r>
                        <a:rPr lang="es-CO" sz="2800" b="1" i="0" u="none" strike="noStrike" dirty="0">
                          <a:solidFill>
                            <a:schemeClr val="tx1"/>
                          </a:solidFill>
                          <a:effectLst/>
                          <a:latin typeface="Aptos" panose="020B0004020202020204" pitchFamily="34" charset="0"/>
                          <a:ea typeface="Verdana"/>
                          <a:cs typeface="Verdana" panose="020B0604030504040204" pitchFamily="34" charset="0"/>
                        </a:rPr>
                        <a:t>Meta</a:t>
                      </a:r>
                      <a:endParaRPr lang="es-CO" sz="28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2">
                  <a:txBody>
                    <a:bodyPr/>
                    <a:lstStyle/>
                    <a:p>
                      <a:pPr algn="ctr" fontAlgn="b"/>
                      <a:r>
                        <a:rPr lang="es-CO" sz="2000" b="1" i="0" u="none" strike="noStrike" dirty="0">
                          <a:solidFill>
                            <a:schemeClr val="tx1"/>
                          </a:solidFill>
                          <a:effectLst/>
                          <a:latin typeface="Aptos" panose="020B0004020202020204" pitchFamily="34" charset="0"/>
                          <a:ea typeface="Verdana"/>
                          <a:cs typeface="Verdana" panose="020B0604030504040204" pitchFamily="34" charset="0"/>
                        </a:rPr>
                        <a:t>Programación Metas Sociales Y Financieras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extLst>
                  <a:ext uri="{0D108BD9-81ED-4DB2-BD59-A6C34878D82A}">
                    <a16:rowId xmlns:a16="http://schemas.microsoft.com/office/drawing/2014/main" val="841279670"/>
                  </a:ext>
                </a:extLst>
              </a:tr>
              <a:tr h="0">
                <a:tc vMerge="1">
                  <a:txBody>
                    <a:bodyPr/>
                    <a:lstStyle/>
                    <a:p>
                      <a:pPr algn="l" fontAlgn="b"/>
                      <a:endParaRPr lang="es-CO" sz="11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2">
                  <a:txBody>
                    <a:bodyPr/>
                    <a:lstStyle/>
                    <a:p>
                      <a:pPr algn="ctr" fontAlgn="b"/>
                      <a:r>
                        <a:rPr lang="es-CO" sz="2000" b="1" i="0" u="none" strike="noStrike" dirty="0">
                          <a:solidFill>
                            <a:schemeClr val="tx1"/>
                          </a:solidFill>
                          <a:effectLst/>
                          <a:latin typeface="Aptos" panose="020B0004020202020204" pitchFamily="34" charset="0"/>
                          <a:ea typeface="Verdana"/>
                          <a:cs typeface="Verdana" panose="020B0604030504040204" pitchFamily="34" charset="0"/>
                        </a:rPr>
                        <a:t>Consolidado de Atención</a:t>
                      </a:r>
                      <a:endParaRPr lang="es-CO" sz="2000" b="1" i="0" u="none" strike="noStrike" dirty="0">
                        <a:solidFill>
                          <a:schemeClr val="tx1"/>
                        </a:solidFill>
                        <a:effectLst/>
                        <a:highlight>
                          <a:srgbClr val="FFFF00"/>
                        </a:highligh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extLst>
                  <a:ext uri="{0D108BD9-81ED-4DB2-BD59-A6C34878D82A}">
                    <a16:rowId xmlns:a16="http://schemas.microsoft.com/office/drawing/2014/main" val="3906880105"/>
                  </a:ext>
                </a:extLst>
              </a:tr>
              <a:tr h="684300">
                <a:tc>
                  <a:txBody>
                    <a:bodyPr/>
                    <a:lstStyle/>
                    <a:p>
                      <a:pPr algn="l" fontAlgn="b"/>
                      <a:r>
                        <a:rPr lang="es-CO" sz="2000" b="1" i="0" u="none" strike="noStrike" dirty="0">
                          <a:solidFill>
                            <a:schemeClr val="tx1"/>
                          </a:solidFill>
                          <a:effectLst/>
                          <a:latin typeface="Aptos" panose="020B0004020202020204" pitchFamily="34" charset="0"/>
                          <a:ea typeface="Verdana"/>
                          <a:cs typeface="Verdana" panose="020B0604030504040204" pitchFamily="34" charset="0"/>
                        </a:rPr>
                        <a:t>Modalidades de Atención</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Aptos" panose="020B0004020202020204" pitchFamily="34" charset="0"/>
                          <a:ea typeface="Verdana"/>
                          <a:cs typeface="Verdana" panose="020B0604030504040204" pitchFamily="34" charset="0"/>
                        </a:rPr>
                        <a:t>Presupuesto asignado</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Aptos" panose="020B0004020202020204" pitchFamily="34" charset="0"/>
                          <a:ea typeface="Verdana"/>
                          <a:cs typeface="Verdana" panose="020B0604030504040204" pitchFamily="34" charset="0"/>
                        </a:rPr>
                        <a:t>Presupuesto ejecutado</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1299848"/>
                  </a:ext>
                </a:extLst>
              </a:tr>
              <a:tr h="457831">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Primera Infancia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101.583.123.994</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100.967.785.438</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001086"/>
                  </a:ext>
                </a:extLst>
              </a:tr>
              <a:tr h="457831">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Infancia / Adolescencia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8.806.131.007</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7.290.812.990</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648042"/>
                  </a:ext>
                </a:extLst>
              </a:tr>
              <a:tr h="0">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Familia y Comunidades</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1.150.182.496</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1.150.182.496</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140821"/>
                  </a:ext>
                </a:extLst>
              </a:tr>
              <a:tr h="457831">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Nutrición </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4.276.699.501</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2.630.927.649</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3931171"/>
                  </a:ext>
                </a:extLst>
              </a:tr>
              <a:tr h="0">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Protección</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36.443.458.918</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0" i="0" u="none" strike="noStrike" dirty="0">
                          <a:solidFill>
                            <a:schemeClr val="tx1"/>
                          </a:solidFill>
                          <a:effectLst/>
                          <a:latin typeface="Aptos" panose="020B0004020202020204" pitchFamily="34" charset="0"/>
                          <a:ea typeface="Verdana"/>
                          <a:cs typeface="Verdana" panose="020B0604030504040204" pitchFamily="34" charset="0"/>
                        </a:rPr>
                        <a:t> 35.564.062.130</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5850351"/>
                  </a:ext>
                </a:extLst>
              </a:tr>
              <a:tr h="565772">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TOTAL </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r"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 152.259.595.916</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r"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 147.603.770.703</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233296"/>
                  </a:ext>
                </a:extLst>
              </a:tr>
            </a:tbl>
          </a:graphicData>
        </a:graphic>
      </p:graphicFrame>
      <p:cxnSp>
        <p:nvCxnSpPr>
          <p:cNvPr id="9" name="Conector recto 8">
            <a:extLst>
              <a:ext uri="{FF2B5EF4-FFF2-40B4-BE49-F238E27FC236}">
                <a16:creationId xmlns:a16="http://schemas.microsoft.com/office/drawing/2014/main" id="{6126046A-7FEC-72CA-3593-944A7EB16603}"/>
              </a:ext>
            </a:extLst>
          </p:cNvPr>
          <p:cNvCxnSpPr>
            <a:cxnSpLocks/>
          </p:cNvCxnSpPr>
          <p:nvPr/>
        </p:nvCxnSpPr>
        <p:spPr>
          <a:xfrm>
            <a:off x="1498600" y="48006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E39A9F22-D929-FE72-B6C9-C02AEEB83A5B}"/>
              </a:ext>
            </a:extLst>
          </p:cNvPr>
          <p:cNvCxnSpPr>
            <a:cxnSpLocks/>
          </p:cNvCxnSpPr>
          <p:nvPr/>
        </p:nvCxnSpPr>
        <p:spPr>
          <a:xfrm>
            <a:off x="1498600" y="528828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D49CED00-5E44-BE9C-99A8-AE97A625EAE7}"/>
              </a:ext>
            </a:extLst>
          </p:cNvPr>
          <p:cNvCxnSpPr>
            <a:cxnSpLocks/>
          </p:cNvCxnSpPr>
          <p:nvPr/>
        </p:nvCxnSpPr>
        <p:spPr>
          <a:xfrm>
            <a:off x="1498600" y="577596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A72D7CB3-BFB9-6AB7-2C48-B9C00084EA7E}"/>
              </a:ext>
            </a:extLst>
          </p:cNvPr>
          <p:cNvCxnSpPr>
            <a:cxnSpLocks/>
          </p:cNvCxnSpPr>
          <p:nvPr/>
        </p:nvCxnSpPr>
        <p:spPr>
          <a:xfrm>
            <a:off x="1498600" y="626364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B8926F72-5A0F-D6BE-4BED-770FCDEDB4DE}"/>
              </a:ext>
            </a:extLst>
          </p:cNvPr>
          <p:cNvCxnSpPr>
            <a:cxnSpLocks/>
          </p:cNvCxnSpPr>
          <p:nvPr/>
        </p:nvCxnSpPr>
        <p:spPr>
          <a:xfrm>
            <a:off x="1498600" y="675132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4D7CF6B7-0F65-A6C9-EFA4-343F2DFBC298}"/>
              </a:ext>
            </a:extLst>
          </p:cNvPr>
          <p:cNvCxnSpPr>
            <a:cxnSpLocks/>
          </p:cNvCxnSpPr>
          <p:nvPr/>
        </p:nvCxnSpPr>
        <p:spPr>
          <a:xfrm>
            <a:off x="1498600" y="72390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70030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571BC8-9194-1805-B57A-702E7164F1A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29E9C35C-E7BC-23E2-D457-30F22DD3A0D4}"/>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8CBE989D-A17E-4505-A7A9-F3CF31AE4021}"/>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Ejecución – Financiera (Reporte SITCO)</a:t>
            </a:r>
          </a:p>
        </p:txBody>
      </p:sp>
      <p:graphicFrame>
        <p:nvGraphicFramePr>
          <p:cNvPr id="2" name="Tabla 1">
            <a:extLst>
              <a:ext uri="{FF2B5EF4-FFF2-40B4-BE49-F238E27FC236}">
                <a16:creationId xmlns:a16="http://schemas.microsoft.com/office/drawing/2014/main" id="{3B2EB8FD-6B55-1B12-D6CC-D1E94E42B825}"/>
              </a:ext>
            </a:extLst>
          </p:cNvPr>
          <p:cNvGraphicFramePr>
            <a:graphicFrameLocks noGrp="1"/>
          </p:cNvGraphicFramePr>
          <p:nvPr>
            <p:extLst>
              <p:ext uri="{D42A27DB-BD31-4B8C-83A1-F6EECF244321}">
                <p14:modId xmlns:p14="http://schemas.microsoft.com/office/powerpoint/2010/main" val="3965549463"/>
              </p:ext>
            </p:extLst>
          </p:nvPr>
        </p:nvGraphicFramePr>
        <p:xfrm>
          <a:off x="1651000" y="3083574"/>
          <a:ext cx="12877800" cy="3017810"/>
        </p:xfrm>
        <a:graphic>
          <a:graphicData uri="http://schemas.openxmlformats.org/drawingml/2006/table">
            <a:tbl>
              <a:tblPr firstRow="1" bandRow="1">
                <a:tableStyleId>{93296810-A885-4BE3-A3E7-6D5BEEA58F35}</a:tableStyleId>
              </a:tblPr>
              <a:tblGrid>
                <a:gridCol w="6477000">
                  <a:extLst>
                    <a:ext uri="{9D8B030D-6E8A-4147-A177-3AD203B41FA5}">
                      <a16:colId xmlns:a16="http://schemas.microsoft.com/office/drawing/2014/main" val="2090671086"/>
                    </a:ext>
                  </a:extLst>
                </a:gridCol>
                <a:gridCol w="2895600">
                  <a:extLst>
                    <a:ext uri="{9D8B030D-6E8A-4147-A177-3AD203B41FA5}">
                      <a16:colId xmlns:a16="http://schemas.microsoft.com/office/drawing/2014/main" val="2464463558"/>
                    </a:ext>
                  </a:extLst>
                </a:gridCol>
                <a:gridCol w="3505200">
                  <a:extLst>
                    <a:ext uri="{9D8B030D-6E8A-4147-A177-3AD203B41FA5}">
                      <a16:colId xmlns:a16="http://schemas.microsoft.com/office/drawing/2014/main" val="2796926631"/>
                    </a:ext>
                  </a:extLst>
                </a:gridCol>
              </a:tblGrid>
              <a:tr h="578051">
                <a:tc>
                  <a:txBody>
                    <a:bodyPr/>
                    <a:lstStyle/>
                    <a:p>
                      <a:pPr algn="ctr"/>
                      <a:r>
                        <a:rPr lang="es-CO" sz="2500" b="1" i="0" dirty="0">
                          <a:solidFill>
                            <a:schemeClr val="tx1"/>
                          </a:solidFill>
                          <a:latin typeface="Aptos" panose="020B0004020202020204" pitchFamily="34" charset="0"/>
                          <a:ea typeface="Verdana" panose="020B0604030504040204" pitchFamily="34" charset="0"/>
                          <a:cs typeface="Verdana" panose="020B0604030504040204" pitchFamily="34" charset="0"/>
                        </a:rPr>
                        <a:t>TIPO DE CONTRATO</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fontAlgn="ctr"/>
                      <a:r>
                        <a:rPr lang="es-CO" sz="20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No. de contratos 2024</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tc>
                  <a:txBody>
                    <a:bodyPr/>
                    <a:lstStyle/>
                    <a:p>
                      <a:pPr algn="ctr"/>
                      <a:r>
                        <a:rPr lang="es-CO" sz="2000" b="1" i="0">
                          <a:solidFill>
                            <a:schemeClr val="tx1"/>
                          </a:solidFill>
                          <a:latin typeface="Aptos" panose="020B0004020202020204" pitchFamily="34" charset="0"/>
                          <a:ea typeface="Verdana" panose="020B0604030504040204" pitchFamily="34" charset="0"/>
                          <a:cs typeface="Verdana" panose="020B0604030504040204" pitchFamily="34" charset="0"/>
                        </a:rPr>
                        <a:t>VALOR</a:t>
                      </a:r>
                    </a:p>
                  </a:txBody>
                  <a:tcPr marL="9525" marR="9525" marT="9525" marB="0"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18963931"/>
                  </a:ext>
                </a:extLst>
              </a:tr>
              <a:tr h="4919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24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Contratos</a:t>
                      </a:r>
                      <a:r>
                        <a:rPr lang="es-CO" sz="2400" b="1" i="0" u="none" strike="noStrike" baseline="0" dirty="0">
                          <a:solidFill>
                            <a:schemeClr val="tx1"/>
                          </a:solidFill>
                          <a:effectLst/>
                          <a:latin typeface="Aptos" panose="020B0004020202020204" pitchFamily="34" charset="0"/>
                          <a:ea typeface="Verdana" panose="020B0604030504040204" pitchFamily="34" charset="0"/>
                          <a:cs typeface="Verdana" panose="020B0604030504040204" pitchFamily="34" charset="0"/>
                        </a:rPr>
                        <a:t> de aporte</a:t>
                      </a:r>
                      <a:endPar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b="0" i="0" dirty="0">
                          <a:solidFill>
                            <a:schemeClr val="tx1"/>
                          </a:solidFill>
                          <a:latin typeface="Aptos" panose="020B0004020202020204" pitchFamily="34" charset="0"/>
                          <a:ea typeface="Verdana" panose="020B0604030504040204" pitchFamily="34" charset="0"/>
                          <a:cs typeface="Verdana" panose="020B0604030504040204" pitchFamily="34" charset="0"/>
                        </a:rPr>
                        <a:t>181</a:t>
                      </a:r>
                      <a:endPar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rPr>
                        <a:t>$          </a:t>
                      </a:r>
                      <a:r>
                        <a:rPr lang="es-CO" sz="2400" kern="1200" dirty="0">
                          <a:solidFill>
                            <a:schemeClr val="dk1"/>
                          </a:solidFill>
                          <a:effectLst/>
                          <a:latin typeface="Aptos" panose="020B0004020202020204" pitchFamily="34" charset="0"/>
                          <a:ea typeface="+mn-ea"/>
                          <a:cs typeface="+mn-cs"/>
                        </a:rPr>
                        <a:t>1.521.520.954,06</a:t>
                      </a:r>
                      <a:endPar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644460015"/>
                  </a:ext>
                </a:extLst>
              </a:tr>
              <a:tr h="496855">
                <a:tc>
                  <a:txBody>
                    <a:bodyPr/>
                    <a:lstStyle/>
                    <a:p>
                      <a:pPr algn="l"/>
                      <a:r>
                        <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rPr>
                        <a:t>Contrato</a:t>
                      </a:r>
                      <a:r>
                        <a:rPr lang="es-CO" sz="2400" b="1" i="0" baseline="0" dirty="0">
                          <a:solidFill>
                            <a:schemeClr val="tx1"/>
                          </a:solidFill>
                          <a:latin typeface="Aptos" panose="020B0004020202020204" pitchFamily="34" charset="0"/>
                          <a:ea typeface="Verdana" panose="020B0604030504040204" pitchFamily="34" charset="0"/>
                          <a:cs typeface="Verdana" panose="020B0604030504040204" pitchFamily="34" charset="0"/>
                        </a:rPr>
                        <a:t> prestación servicios profesionales</a:t>
                      </a:r>
                      <a:endPar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b="0" i="0" dirty="0">
                          <a:solidFill>
                            <a:schemeClr val="tx1"/>
                          </a:solidFill>
                          <a:latin typeface="Aptos" panose="020B0004020202020204" pitchFamily="34" charset="0"/>
                          <a:ea typeface="Verdana" panose="020B0604030504040204" pitchFamily="34" charset="0"/>
                          <a:cs typeface="Verdana" panose="020B0604030504040204" pitchFamily="34" charset="0"/>
                        </a:rPr>
                        <a:t>289</a:t>
                      </a:r>
                      <a:endPar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rPr>
                        <a:t>$            </a:t>
                      </a:r>
                      <a:r>
                        <a:rPr lang="es-CO" sz="2400" kern="1200" dirty="0">
                          <a:solidFill>
                            <a:schemeClr val="dk1"/>
                          </a:solidFill>
                          <a:effectLst/>
                          <a:latin typeface="Aptos" panose="020B0004020202020204" pitchFamily="34" charset="0"/>
                          <a:ea typeface="+mn-ea"/>
                          <a:cs typeface="+mn-cs"/>
                        </a:rPr>
                        <a:t>7.247.599006,47</a:t>
                      </a:r>
                      <a:endPar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802881716"/>
                  </a:ext>
                </a:extLst>
              </a:tr>
              <a:tr h="496855">
                <a:tc>
                  <a:txBody>
                    <a:bodyPr/>
                    <a:lstStyle/>
                    <a:p>
                      <a:pPr algn="l"/>
                      <a:r>
                        <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rPr>
                        <a:t>Contrato prestación de servicios</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b="0" i="0" dirty="0">
                          <a:solidFill>
                            <a:schemeClr val="tx1"/>
                          </a:solidFill>
                          <a:latin typeface="Aptos" panose="020B0004020202020204" pitchFamily="34" charset="0"/>
                          <a:ea typeface="Verdana" panose="020B0604030504040204" pitchFamily="34" charset="0"/>
                          <a:cs typeface="Verdana" panose="020B0604030504040204" pitchFamily="34" charset="0"/>
                        </a:rPr>
                        <a:t>  12</a:t>
                      </a:r>
                      <a:endPar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rPr>
                        <a:t>$           1.107.229.274,42</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9670564"/>
                  </a:ext>
                </a:extLst>
              </a:tr>
              <a:tr h="496855">
                <a:tc>
                  <a:txBody>
                    <a:bodyPr/>
                    <a:lstStyle/>
                    <a:p>
                      <a:pPr algn="l"/>
                      <a:r>
                        <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rPr>
                        <a:t>Otros - funcionamiento</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b="0" i="0" dirty="0">
                          <a:solidFill>
                            <a:schemeClr val="tx1"/>
                          </a:solidFill>
                          <a:latin typeface="Aptos" panose="020B0004020202020204" pitchFamily="34" charset="0"/>
                          <a:ea typeface="Verdana" panose="020B0604030504040204" pitchFamily="34" charset="0"/>
                          <a:cs typeface="Verdana" panose="020B0604030504040204" pitchFamily="34" charset="0"/>
                        </a:rPr>
                        <a:t>   21</a:t>
                      </a:r>
                      <a:endPar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CO" sz="2400" b="0" i="0" dirty="0">
                          <a:solidFill>
                            <a:schemeClr val="tx1"/>
                          </a:solidFill>
                          <a:latin typeface="Aptos" panose="020B0004020202020204" pitchFamily="34" charset="0"/>
                          <a:ea typeface="Verdana" panose="020B0604030504040204" pitchFamily="34" charset="0"/>
                          <a:cs typeface="Verdana" panose="020B0604030504040204" pitchFamily="34" charset="0"/>
                        </a:rPr>
                        <a:t>$           3.426.566.716,00</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008456501"/>
                  </a:ext>
                </a:extLst>
              </a:tr>
              <a:tr h="375615">
                <a:tc>
                  <a:txBody>
                    <a:bodyPr/>
                    <a:lstStyle/>
                    <a:p>
                      <a:pPr algn="l"/>
                      <a:r>
                        <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rPr>
                        <a:t>TOTAL</a:t>
                      </a:r>
                    </a:p>
                  </a:txBody>
                  <a:tcPr anchor="ctr">
                    <a:lnL w="12700" cap="flat" cmpd="sng" algn="ctr">
                      <a:no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s-ES" sz="2400" b="1" i="0" dirty="0">
                          <a:solidFill>
                            <a:schemeClr val="tx1"/>
                          </a:solidFill>
                          <a:latin typeface="Aptos" panose="020B0004020202020204" pitchFamily="34" charset="0"/>
                          <a:ea typeface="Verdana" panose="020B0604030504040204" pitchFamily="34" charset="0"/>
                          <a:cs typeface="Verdana" panose="020B0604030504040204" pitchFamily="34" charset="0"/>
                        </a:rPr>
                        <a:t>503</a:t>
                      </a:r>
                      <a:endPar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tc>
                  <a:txBody>
                    <a:bodyPr/>
                    <a:lstStyle/>
                    <a:p>
                      <a:pPr algn="l"/>
                      <a:r>
                        <a:rPr lang="es-CO" sz="2400" b="1" i="0" dirty="0">
                          <a:solidFill>
                            <a:schemeClr val="tx1"/>
                          </a:solidFill>
                          <a:latin typeface="Aptos" panose="020B0004020202020204" pitchFamily="34" charset="0"/>
                          <a:ea typeface="Verdana" panose="020B0604030504040204" pitchFamily="34" charset="0"/>
                          <a:cs typeface="Verdana" panose="020B0604030504040204" pitchFamily="34" charset="0"/>
                        </a:rPr>
                        <a:t>$        13.302.915.950,95</a:t>
                      </a: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2253643"/>
                  </a:ext>
                </a:extLst>
              </a:tr>
            </a:tbl>
          </a:graphicData>
        </a:graphic>
      </p:graphicFrame>
      <p:cxnSp>
        <p:nvCxnSpPr>
          <p:cNvPr id="5" name="Conector recto 4">
            <a:extLst>
              <a:ext uri="{FF2B5EF4-FFF2-40B4-BE49-F238E27FC236}">
                <a16:creationId xmlns:a16="http://schemas.microsoft.com/office/drawing/2014/main" id="{26FCC4A0-CAAE-98E1-E716-4B429F2D2065}"/>
              </a:ext>
            </a:extLst>
          </p:cNvPr>
          <p:cNvCxnSpPr>
            <a:cxnSpLocks/>
          </p:cNvCxnSpPr>
          <p:nvPr/>
        </p:nvCxnSpPr>
        <p:spPr>
          <a:xfrm>
            <a:off x="1498600" y="411480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FB27EE95-85FA-0F2E-6763-1A5E384E31B4}"/>
              </a:ext>
            </a:extLst>
          </p:cNvPr>
          <p:cNvCxnSpPr>
            <a:cxnSpLocks/>
          </p:cNvCxnSpPr>
          <p:nvPr/>
        </p:nvCxnSpPr>
        <p:spPr>
          <a:xfrm>
            <a:off x="1498600" y="460248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8" name="Conector recto 7">
            <a:extLst>
              <a:ext uri="{FF2B5EF4-FFF2-40B4-BE49-F238E27FC236}">
                <a16:creationId xmlns:a16="http://schemas.microsoft.com/office/drawing/2014/main" id="{D2ACF2CB-0144-AF81-FE02-A3A3EA5AD45F}"/>
              </a:ext>
            </a:extLst>
          </p:cNvPr>
          <p:cNvCxnSpPr>
            <a:cxnSpLocks/>
          </p:cNvCxnSpPr>
          <p:nvPr/>
        </p:nvCxnSpPr>
        <p:spPr>
          <a:xfrm>
            <a:off x="1498600" y="509016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5" name="Conector recto 14">
            <a:extLst>
              <a:ext uri="{FF2B5EF4-FFF2-40B4-BE49-F238E27FC236}">
                <a16:creationId xmlns:a16="http://schemas.microsoft.com/office/drawing/2014/main" id="{9E7592C3-F74B-BFC6-2334-E544DBD39FE2}"/>
              </a:ext>
            </a:extLst>
          </p:cNvPr>
          <p:cNvCxnSpPr>
            <a:cxnSpLocks/>
          </p:cNvCxnSpPr>
          <p:nvPr/>
        </p:nvCxnSpPr>
        <p:spPr>
          <a:xfrm>
            <a:off x="1498600" y="5577840"/>
            <a:ext cx="46482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74024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922A7-DF9C-3277-D50D-2C424DFDD78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AC5A4B9D-1DB1-FBCF-E129-72C7177D1519}"/>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Nuestra</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misión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con</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enfoque territorial</a:t>
            </a:r>
          </a:p>
        </p:txBody>
      </p:sp>
      <p:sp>
        <p:nvSpPr>
          <p:cNvPr id="6" name="Google Shape;1743;p68">
            <a:extLst>
              <a:ext uri="{FF2B5EF4-FFF2-40B4-BE49-F238E27FC236}">
                <a16:creationId xmlns:a16="http://schemas.microsoft.com/office/drawing/2014/main" id="{7C4A61EE-457F-1D13-7B95-0C9C5D6E757B}"/>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Reporte metas sociales</a:t>
            </a:r>
          </a:p>
        </p:txBody>
      </p:sp>
      <p:graphicFrame>
        <p:nvGraphicFramePr>
          <p:cNvPr id="4" name="Tabla 3">
            <a:extLst>
              <a:ext uri="{FF2B5EF4-FFF2-40B4-BE49-F238E27FC236}">
                <a16:creationId xmlns:a16="http://schemas.microsoft.com/office/drawing/2014/main" id="{427607B6-D2F6-C9E1-ABD9-605A3A540724}"/>
              </a:ext>
            </a:extLst>
          </p:cNvPr>
          <p:cNvGraphicFramePr>
            <a:graphicFrameLocks noGrp="1"/>
          </p:cNvGraphicFramePr>
          <p:nvPr>
            <p:extLst>
              <p:ext uri="{D42A27DB-BD31-4B8C-83A1-F6EECF244321}">
                <p14:modId xmlns:p14="http://schemas.microsoft.com/office/powerpoint/2010/main" val="1771411959"/>
              </p:ext>
            </p:extLst>
          </p:nvPr>
        </p:nvGraphicFramePr>
        <p:xfrm>
          <a:off x="1770434" y="2691402"/>
          <a:ext cx="12758366" cy="4796312"/>
        </p:xfrm>
        <a:graphic>
          <a:graphicData uri="http://schemas.openxmlformats.org/drawingml/2006/table">
            <a:tbl>
              <a:tblPr lastCol="1">
                <a:tableStyleId>{93296810-A885-4BE3-A3E7-6D5BEEA58F35}</a:tableStyleId>
              </a:tblPr>
              <a:tblGrid>
                <a:gridCol w="3483583">
                  <a:extLst>
                    <a:ext uri="{9D8B030D-6E8A-4147-A177-3AD203B41FA5}">
                      <a16:colId xmlns:a16="http://schemas.microsoft.com/office/drawing/2014/main" val="2290140404"/>
                    </a:ext>
                  </a:extLst>
                </a:gridCol>
                <a:gridCol w="3511630">
                  <a:extLst>
                    <a:ext uri="{9D8B030D-6E8A-4147-A177-3AD203B41FA5}">
                      <a16:colId xmlns:a16="http://schemas.microsoft.com/office/drawing/2014/main" val="3097559612"/>
                    </a:ext>
                  </a:extLst>
                </a:gridCol>
                <a:gridCol w="2942458">
                  <a:extLst>
                    <a:ext uri="{9D8B030D-6E8A-4147-A177-3AD203B41FA5}">
                      <a16:colId xmlns:a16="http://schemas.microsoft.com/office/drawing/2014/main" val="375407159"/>
                    </a:ext>
                  </a:extLst>
                </a:gridCol>
                <a:gridCol w="2820695">
                  <a:extLst>
                    <a:ext uri="{9D8B030D-6E8A-4147-A177-3AD203B41FA5}">
                      <a16:colId xmlns:a16="http://schemas.microsoft.com/office/drawing/2014/main" val="2701807135"/>
                    </a:ext>
                  </a:extLst>
                </a:gridCol>
              </a:tblGrid>
              <a:tr h="457200">
                <a:tc rowSpan="2">
                  <a:txBody>
                    <a:bodyPr/>
                    <a:lstStyle/>
                    <a:p>
                      <a:pPr algn="ctr" fontAlgn="b"/>
                      <a:r>
                        <a:rPr lang="es-CO" sz="2800" b="1" i="0" u="none" strike="noStrike" dirty="0">
                          <a:solidFill>
                            <a:schemeClr val="tx1"/>
                          </a:solidFill>
                          <a:effectLst/>
                          <a:latin typeface="Aptos" panose="020B0004020202020204" pitchFamily="34" charset="0"/>
                          <a:ea typeface="Verdana"/>
                          <a:cs typeface="Verdana" panose="020B0604030504040204" pitchFamily="34" charset="0"/>
                        </a:rPr>
                        <a:t>Regional</a:t>
                      </a:r>
                    </a:p>
                    <a:p>
                      <a:pPr algn="ctr" fontAlgn="b"/>
                      <a:r>
                        <a:rPr lang="es-CO" sz="2800" b="1" i="0" u="none" strike="noStrike" dirty="0">
                          <a:solidFill>
                            <a:schemeClr val="tx1"/>
                          </a:solidFill>
                          <a:effectLst/>
                          <a:latin typeface="Aptos" panose="020B0004020202020204" pitchFamily="34" charset="0"/>
                          <a:ea typeface="Verdana"/>
                          <a:cs typeface="Verdana" panose="020B0604030504040204" pitchFamily="34" charset="0"/>
                        </a:rPr>
                        <a:t>Meta</a:t>
                      </a:r>
                      <a:endParaRPr lang="es-CO" sz="28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gridSpan="3">
                  <a:txBody>
                    <a:bodyPr/>
                    <a:lstStyle/>
                    <a:p>
                      <a:pPr algn="ctr" fontAlgn="b"/>
                      <a:r>
                        <a:rPr lang="es-CO" sz="2000" b="1" i="0" u="none" strike="noStrike" dirty="0">
                          <a:solidFill>
                            <a:schemeClr val="tx1"/>
                          </a:solidFill>
                          <a:effectLst/>
                          <a:latin typeface="Aptos" panose="020B0004020202020204" pitchFamily="34" charset="0"/>
                          <a:ea typeface="Verdana"/>
                          <a:cs typeface="Verdana" panose="020B0604030504040204" pitchFamily="34" charset="0"/>
                        </a:rPr>
                        <a:t>Programación Metas Sociales Y Financieras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0">
                <a:tc vMerge="1">
                  <a:txBody>
                    <a:bodyPr/>
                    <a:lstStyle/>
                    <a:p>
                      <a:pPr algn="l" fontAlgn="b"/>
                      <a:endParaRPr lang="es-CO" sz="1100" b="1"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gridSpan="3">
                  <a:txBody>
                    <a:bodyPr/>
                    <a:lstStyle/>
                    <a:p>
                      <a:pPr algn="ctr" fontAlgn="b"/>
                      <a:r>
                        <a:rPr lang="es-CO" sz="2000" b="1" i="0" u="none" strike="noStrike" dirty="0">
                          <a:solidFill>
                            <a:schemeClr val="tx1"/>
                          </a:solidFill>
                          <a:effectLst/>
                          <a:latin typeface="Aptos" panose="020B0004020202020204" pitchFamily="34" charset="0"/>
                          <a:ea typeface="Verdana"/>
                          <a:cs typeface="Verdana" panose="020B0604030504040204" pitchFamily="34" charset="0"/>
                        </a:rPr>
                        <a:t>Consolidado de Atención</a:t>
                      </a:r>
                      <a:endParaRPr lang="es-CO" sz="2000" b="1" i="0" u="none" strike="noStrike" dirty="0">
                        <a:solidFill>
                          <a:schemeClr val="tx1"/>
                        </a:solidFill>
                        <a:effectLst/>
                        <a:highlight>
                          <a:srgbClr val="FFFF00"/>
                        </a:highligh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3906880105"/>
                  </a:ext>
                </a:extLst>
              </a:tr>
              <a:tr h="684300">
                <a:tc>
                  <a:txBody>
                    <a:bodyPr/>
                    <a:lstStyle/>
                    <a:p>
                      <a:pPr algn="l" fontAlgn="b"/>
                      <a:r>
                        <a:rPr lang="es-CO" sz="2000" b="1" i="0" u="none" strike="noStrike" dirty="0">
                          <a:solidFill>
                            <a:schemeClr val="tx1"/>
                          </a:solidFill>
                          <a:effectLst/>
                          <a:latin typeface="Aptos" panose="020B0004020202020204" pitchFamily="34" charset="0"/>
                          <a:ea typeface="Verdana"/>
                          <a:cs typeface="Verdana" panose="020B0604030504040204" pitchFamily="34" charset="0"/>
                        </a:rPr>
                        <a:t>Modalidades de Atención</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Aptos" panose="020B0004020202020204" pitchFamily="34" charset="0"/>
                          <a:ea typeface="Verdana"/>
                          <a:cs typeface="Verdana" panose="020B0604030504040204" pitchFamily="34" charset="0"/>
                        </a:rPr>
                        <a:t>Unidades de servicio</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Aptos" panose="020B0004020202020204" pitchFamily="34" charset="0"/>
                          <a:ea typeface="Verdana"/>
                          <a:cs typeface="Verdana" panose="020B0604030504040204" pitchFamily="34" charset="0"/>
                        </a:rPr>
                        <a:t> Cupos Ocupados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tc>
                  <a:txBody>
                    <a:bodyPr/>
                    <a:lstStyle/>
                    <a:p>
                      <a:pPr algn="ctr" fontAlgn="ctr"/>
                      <a:r>
                        <a:rPr lang="es-CO" sz="2000" b="1" i="0" u="none" strike="noStrike" dirty="0">
                          <a:solidFill>
                            <a:schemeClr val="tx1"/>
                          </a:solidFill>
                          <a:effectLst/>
                          <a:latin typeface="Aptos" panose="020B0004020202020204" pitchFamily="34" charset="0"/>
                          <a:ea typeface="Verdana"/>
                          <a:cs typeface="Verdana" panose="020B0604030504040204" pitchFamily="34" charset="0"/>
                        </a:rPr>
                        <a:t>Usuarios Atendidos</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461299848"/>
                  </a:ext>
                </a:extLst>
              </a:tr>
              <a:tr h="457831">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Primera Infancia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CO" sz="2400" b="0" i="0" u="none" strike="noStrike" dirty="0">
                          <a:solidFill>
                            <a:schemeClr val="tx1"/>
                          </a:solidFill>
                          <a:effectLst/>
                          <a:latin typeface="Aptos" panose="020B0004020202020204" pitchFamily="34" charset="0"/>
                          <a:ea typeface="Verdana"/>
                          <a:cs typeface="Verdana" panose="020B0604030504040204" pitchFamily="34" charset="0"/>
                        </a:rPr>
                        <a:t> 1.032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27.649</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27.815</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1001086"/>
                  </a:ext>
                </a:extLst>
              </a:tr>
              <a:tr h="457831">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Infancia / Adolescencia</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24</a:t>
                      </a:r>
                      <a:endParaRPr lang="es-CO" sz="24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4.533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4.533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39648042"/>
                  </a:ext>
                </a:extLst>
              </a:tr>
              <a:tr h="0">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Familia y Comunidades</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endParaRPr lang="es-CO" sz="24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2.054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6.714</a:t>
                      </a:r>
                      <a:endParaRPr lang="es-CO" sz="24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41140821"/>
                  </a:ext>
                </a:extLst>
              </a:tr>
              <a:tr h="457831">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Nutrición </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endParaRPr lang="es-CO" sz="24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1.650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1.650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33931171"/>
                  </a:ext>
                </a:extLst>
              </a:tr>
              <a:tr h="0">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Protección</a:t>
                      </a: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416</a:t>
                      </a:r>
                      <a:endParaRPr lang="es-CO" sz="24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1.569</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0" i="0" u="none" strike="noStrike" dirty="0">
                          <a:solidFill>
                            <a:schemeClr val="tx1"/>
                          </a:solidFill>
                          <a:effectLst/>
                          <a:latin typeface="Aptos" panose="020B0004020202020204" pitchFamily="34" charset="0"/>
                          <a:ea typeface="Verdana"/>
                          <a:cs typeface="Verdana" panose="020B0604030504040204" pitchFamily="34" charset="0"/>
                        </a:rPr>
                        <a:t>  3.477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55850351"/>
                  </a:ext>
                </a:extLst>
              </a:tr>
              <a:tr h="565772">
                <a:tc>
                  <a:txBody>
                    <a:bodyPr/>
                    <a:lstStyle/>
                    <a:p>
                      <a:pPr algn="l" fontAlgn="b"/>
                      <a:r>
                        <a:rPr lang="es-CO" sz="2200" b="1" i="0" u="none" strike="noStrike" dirty="0">
                          <a:solidFill>
                            <a:schemeClr val="tx1"/>
                          </a:solidFill>
                          <a:effectLst/>
                          <a:latin typeface="Aptos" panose="020B0004020202020204" pitchFamily="34" charset="0"/>
                          <a:ea typeface="Verdana"/>
                          <a:cs typeface="Verdana" panose="020B0604030504040204" pitchFamily="34" charset="0"/>
                        </a:rPr>
                        <a:t>TOTAL </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bg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solidFill>
                      <a:schemeClr val="bg1"/>
                    </a:solidFill>
                  </a:tcPr>
                </a:tc>
                <a:tc>
                  <a:txBody>
                    <a:bodyPr/>
                    <a:lstStyle/>
                    <a:p>
                      <a:pPr algn="ctr" fontAlgn="b"/>
                      <a:r>
                        <a:rPr lang="es-ES" sz="2400" b="1" i="0" u="none" strike="noStrike" dirty="0">
                          <a:solidFill>
                            <a:schemeClr val="tx1"/>
                          </a:solidFill>
                          <a:effectLst/>
                          <a:latin typeface="Aptos" panose="020B0004020202020204" pitchFamily="34" charset="0"/>
                          <a:ea typeface="Verdana"/>
                          <a:cs typeface="Verdana" panose="020B0604030504040204" pitchFamily="34" charset="0"/>
                        </a:rPr>
                        <a:t>1.472</a:t>
                      </a:r>
                      <a:endParaRPr lang="es-CO" sz="24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1" i="0" u="none" strike="noStrike" dirty="0">
                          <a:solidFill>
                            <a:schemeClr val="tx1"/>
                          </a:solidFill>
                          <a:effectLst/>
                          <a:latin typeface="Aptos" panose="020B0004020202020204" pitchFamily="34" charset="0"/>
                          <a:ea typeface="Verdana"/>
                          <a:cs typeface="Verdana" panose="020B0604030504040204" pitchFamily="34" charset="0"/>
                        </a:rPr>
                        <a:t> 37.455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b"/>
                      <a:r>
                        <a:rPr lang="es-ES" sz="2400" b="1" i="0" u="none" strike="noStrike" dirty="0">
                          <a:solidFill>
                            <a:schemeClr val="tx1"/>
                          </a:solidFill>
                          <a:effectLst/>
                          <a:latin typeface="Aptos" panose="020B0004020202020204" pitchFamily="34" charset="0"/>
                          <a:ea typeface="Verdana"/>
                          <a:cs typeface="Verdana" panose="020B0604030504040204" pitchFamily="34" charset="0"/>
                        </a:rPr>
                        <a:t> 44.189 </a:t>
                      </a:r>
                    </a:p>
                  </a:txBody>
                  <a:tcPr marL="72000" marR="72000" marT="72000" marB="7200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47233296"/>
                  </a:ext>
                </a:extLst>
              </a:tr>
            </a:tbl>
          </a:graphicData>
        </a:graphic>
      </p:graphicFrame>
      <p:cxnSp>
        <p:nvCxnSpPr>
          <p:cNvPr id="9" name="Conector recto 8">
            <a:extLst>
              <a:ext uri="{FF2B5EF4-FFF2-40B4-BE49-F238E27FC236}">
                <a16:creationId xmlns:a16="http://schemas.microsoft.com/office/drawing/2014/main" id="{FA81BA4D-598D-641E-5EB6-965167D35F6E}"/>
              </a:ext>
            </a:extLst>
          </p:cNvPr>
          <p:cNvCxnSpPr>
            <a:cxnSpLocks/>
          </p:cNvCxnSpPr>
          <p:nvPr/>
        </p:nvCxnSpPr>
        <p:spPr>
          <a:xfrm>
            <a:off x="1498600" y="48006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28275D56-819A-982E-2B5F-EA6BE285B160}"/>
              </a:ext>
            </a:extLst>
          </p:cNvPr>
          <p:cNvCxnSpPr>
            <a:cxnSpLocks/>
          </p:cNvCxnSpPr>
          <p:nvPr/>
        </p:nvCxnSpPr>
        <p:spPr>
          <a:xfrm>
            <a:off x="1498600" y="528828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92E8F99C-13D6-769A-781F-D78BCCAB0FB4}"/>
              </a:ext>
            </a:extLst>
          </p:cNvPr>
          <p:cNvCxnSpPr>
            <a:cxnSpLocks/>
          </p:cNvCxnSpPr>
          <p:nvPr/>
        </p:nvCxnSpPr>
        <p:spPr>
          <a:xfrm>
            <a:off x="1498600" y="577596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7E03A61B-EA93-6CA9-E9B6-AFEF6440E2EF}"/>
              </a:ext>
            </a:extLst>
          </p:cNvPr>
          <p:cNvCxnSpPr>
            <a:cxnSpLocks/>
          </p:cNvCxnSpPr>
          <p:nvPr/>
        </p:nvCxnSpPr>
        <p:spPr>
          <a:xfrm>
            <a:off x="1498600" y="626364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61857CEA-AFDA-7348-5055-C0A834FF7F76}"/>
              </a:ext>
            </a:extLst>
          </p:cNvPr>
          <p:cNvCxnSpPr>
            <a:cxnSpLocks/>
          </p:cNvCxnSpPr>
          <p:nvPr/>
        </p:nvCxnSpPr>
        <p:spPr>
          <a:xfrm>
            <a:off x="1498600" y="675132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A20C4076-9AFA-919E-E6D5-C4C7238AF37E}"/>
              </a:ext>
            </a:extLst>
          </p:cNvPr>
          <p:cNvCxnSpPr>
            <a:cxnSpLocks/>
          </p:cNvCxnSpPr>
          <p:nvPr/>
        </p:nvCxnSpPr>
        <p:spPr>
          <a:xfrm>
            <a:off x="1498600" y="7239000"/>
            <a:ext cx="2209800" cy="0"/>
          </a:xfrm>
          <a:prstGeom prst="line">
            <a:avLst/>
          </a:prstGeom>
          <a:ln w="38100">
            <a:solidFill>
              <a:srgbClr val="B1158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211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B9BADC-A372-F1C2-585E-F1586CFA44DA}"/>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869A1E1D-6788-4798-A646-61E2BABE37E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CF128734-A8F3-A344-BF81-F4B5F5EB0304}"/>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Informe de ejecución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1472618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C3515A-2AFA-4C4B-FA69-1FC7814E1EDA}"/>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7F8AA380-F195-382A-B55E-99521D1765F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Políticas, programas y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proyectos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7A4F906-163A-4481-6787-481050E45819}"/>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Cumplimiento del PND y Objetivos de Desarrollo Sostenible</a:t>
            </a:r>
          </a:p>
        </p:txBody>
      </p:sp>
      <p:grpSp>
        <p:nvGrpSpPr>
          <p:cNvPr id="10" name="Grupo 9">
            <a:extLst>
              <a:ext uri="{FF2B5EF4-FFF2-40B4-BE49-F238E27FC236}">
                <a16:creationId xmlns:a16="http://schemas.microsoft.com/office/drawing/2014/main" id="{A6F8DE32-F476-8A67-5A33-1C08B0264B45}"/>
              </a:ext>
            </a:extLst>
          </p:cNvPr>
          <p:cNvGrpSpPr/>
          <p:nvPr/>
        </p:nvGrpSpPr>
        <p:grpSpPr>
          <a:xfrm>
            <a:off x="3175000" y="2514599"/>
            <a:ext cx="9753602" cy="5347336"/>
            <a:chOff x="3175000" y="2514599"/>
            <a:chExt cx="9753602" cy="5347336"/>
          </a:xfrm>
        </p:grpSpPr>
        <p:pic>
          <p:nvPicPr>
            <p:cNvPr id="7" name="Imagen 6">
              <a:extLst>
                <a:ext uri="{FF2B5EF4-FFF2-40B4-BE49-F238E27FC236}">
                  <a16:creationId xmlns:a16="http://schemas.microsoft.com/office/drawing/2014/main" id="{AE6A68AE-2669-4D8A-A67F-22C4AE509EA4}"/>
                </a:ext>
              </a:extLst>
            </p:cNvPr>
            <p:cNvPicPr>
              <a:picLocks noChangeAspect="1"/>
            </p:cNvPicPr>
            <p:nvPr/>
          </p:nvPicPr>
          <p:blipFill>
            <a:blip r:embed="rId2"/>
            <a:stretch>
              <a:fillRect/>
            </a:stretch>
          </p:blipFill>
          <p:spPr>
            <a:xfrm>
              <a:off x="3175000" y="2514600"/>
              <a:ext cx="7935771" cy="2640247"/>
            </a:xfrm>
            <a:prstGeom prst="rect">
              <a:avLst/>
            </a:prstGeom>
          </p:spPr>
        </p:pic>
        <p:pic>
          <p:nvPicPr>
            <p:cNvPr id="8" name="Imagen 7">
              <a:extLst>
                <a:ext uri="{FF2B5EF4-FFF2-40B4-BE49-F238E27FC236}">
                  <a16:creationId xmlns:a16="http://schemas.microsoft.com/office/drawing/2014/main" id="{EAFB5A1A-FD44-6190-71A6-02EFF3F50761}"/>
                </a:ext>
              </a:extLst>
            </p:cNvPr>
            <p:cNvPicPr>
              <a:picLocks noChangeAspect="1"/>
            </p:cNvPicPr>
            <p:nvPr/>
          </p:nvPicPr>
          <p:blipFill>
            <a:blip r:embed="rId3"/>
            <a:stretch>
              <a:fillRect/>
            </a:stretch>
          </p:blipFill>
          <p:spPr>
            <a:xfrm>
              <a:off x="3175000" y="5235023"/>
              <a:ext cx="7935771" cy="2626912"/>
            </a:xfrm>
            <a:prstGeom prst="rect">
              <a:avLst/>
            </a:prstGeom>
          </p:spPr>
        </p:pic>
        <p:pic>
          <p:nvPicPr>
            <p:cNvPr id="9" name="Imagen 8">
              <a:extLst>
                <a:ext uri="{FF2B5EF4-FFF2-40B4-BE49-F238E27FC236}">
                  <a16:creationId xmlns:a16="http://schemas.microsoft.com/office/drawing/2014/main" id="{B08F097F-EC31-C3B3-0383-93550A8E8186}"/>
                </a:ext>
              </a:extLst>
            </p:cNvPr>
            <p:cNvPicPr>
              <a:picLocks noChangeAspect="1"/>
            </p:cNvPicPr>
            <p:nvPr/>
          </p:nvPicPr>
          <p:blipFill>
            <a:blip r:embed="rId4"/>
            <a:stretch>
              <a:fillRect/>
            </a:stretch>
          </p:blipFill>
          <p:spPr>
            <a:xfrm rot="16200000">
              <a:off x="9374563" y="4298376"/>
              <a:ext cx="5337816" cy="1770262"/>
            </a:xfrm>
            <a:prstGeom prst="rect">
              <a:avLst/>
            </a:prstGeom>
          </p:spPr>
        </p:pic>
      </p:grpSp>
    </p:spTree>
    <p:extLst>
      <p:ext uri="{BB962C8B-B14F-4D97-AF65-F5344CB8AC3E}">
        <p14:creationId xmlns:p14="http://schemas.microsoft.com/office/powerpoint/2010/main" val="734317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9ECD5-8CB1-DCAD-E0F7-21039C3DF97E}"/>
            </a:ext>
          </a:extLst>
        </p:cNvPr>
        <p:cNvGrpSpPr/>
        <p:nvPr/>
      </p:nvGrpSpPr>
      <p:grpSpPr>
        <a:xfrm>
          <a:off x="0" y="0"/>
          <a:ext cx="0" cy="0"/>
          <a:chOff x="0" y="0"/>
          <a:chExt cx="0" cy="0"/>
        </a:xfrm>
      </p:grpSpPr>
      <p:sp>
        <p:nvSpPr>
          <p:cNvPr id="4" name="Google Shape;1743;p68">
            <a:extLst>
              <a:ext uri="{FF2B5EF4-FFF2-40B4-BE49-F238E27FC236}">
                <a16:creationId xmlns:a16="http://schemas.microsoft.com/office/drawing/2014/main" id="{76D2C3A7-8FD7-D651-0A0A-B6A08F9C2259}"/>
              </a:ext>
            </a:extLst>
          </p:cNvPr>
          <p:cNvSpPr txBox="1">
            <a:spLocks/>
          </p:cNvSpPr>
          <p:nvPr/>
        </p:nvSpPr>
        <p:spPr>
          <a:xfrm>
            <a:off x="307024" y="209228"/>
            <a:ext cx="8795825"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CO" sz="8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Orden del día</a:t>
            </a:r>
          </a:p>
        </p:txBody>
      </p:sp>
      <p:sp>
        <p:nvSpPr>
          <p:cNvPr id="10" name="Título 9">
            <a:extLst>
              <a:ext uri="{FF2B5EF4-FFF2-40B4-BE49-F238E27FC236}">
                <a16:creationId xmlns:a16="http://schemas.microsoft.com/office/drawing/2014/main" id="{1B4CF1DB-A332-F0E0-448E-72AE7A7B6F88}"/>
              </a:ext>
            </a:extLst>
          </p:cNvPr>
          <p:cNvSpPr>
            <a:spLocks noGrp="1"/>
          </p:cNvSpPr>
          <p:nvPr>
            <p:ph type="title"/>
          </p:nvPr>
        </p:nvSpPr>
        <p:spPr>
          <a:xfrm>
            <a:off x="5918200" y="1981200"/>
            <a:ext cx="9753600" cy="6093976"/>
          </a:xfrm>
        </p:spPr>
        <p:txBody>
          <a:bodyPr/>
          <a:lstStyle/>
          <a:p>
            <a:pPr algn="l">
              <a:buClr>
                <a:srgbClr val="B11582"/>
              </a:buClr>
            </a:pPr>
            <a:r>
              <a:rPr lang="es-MX" sz="2200" b="0" kern="0" dirty="0">
                <a:latin typeface="Aptos" panose="020B0004020202020204" pitchFamily="34" charset="0"/>
                <a:ea typeface="Verdana" panose="020B0604030504040204" pitchFamily="34" charset="0"/>
                <a:cs typeface="Verdana" panose="020B0604030504040204" pitchFamily="34" charset="0"/>
              </a:rPr>
              <a:t>Himno Nacional.</a:t>
            </a:r>
            <a:br>
              <a:rPr lang="es-MX" sz="2200" b="0" kern="0" dirty="0">
                <a:latin typeface="Aptos" panose="020B0004020202020204" pitchFamily="34" charset="0"/>
                <a:ea typeface="Verdana" panose="020B0604030504040204" pitchFamily="34" charset="0"/>
                <a:cs typeface="Verdana" panose="020B0604030504040204" pitchFamily="34" charset="0"/>
              </a:rPr>
            </a:b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Instalación por parte de contexto institucional.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Contexto Rendición Publica de Cuentas.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Informe de gestión misional con enfoque territorial y diferencial.</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Gestión administrativa</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Avance en la política del modelo integrado de gestión</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Ejecución financiera: presupuesto de funcionamiento e inversión.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Gestión contractual asociada a metas.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Ejecución de políticas, programas y proyectos: cumplimiento del PND y Objetivos de Desarrollo Sostenible.</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Acuerdo de paz: avances en la implementación</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Resultados mesas públicas, vigencia 2023</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Compromisos adquiridos: informe para el seguimiento</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Canales y medios para atención a la ciudadanía e informe PQRS</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Espacio de participación de partes interesadas </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Evaluación de la Audiencia de Rendición Pública de Cuentas</a:t>
            </a:r>
            <a:br>
              <a:rPr lang="es-MX" sz="2200" b="0" kern="0" dirty="0">
                <a:latin typeface="Aptos" panose="020B0004020202020204" pitchFamily="34" charset="0"/>
                <a:ea typeface="Verdana" panose="020B0604030504040204" pitchFamily="34" charset="0"/>
                <a:cs typeface="Verdana" panose="020B0604030504040204" pitchFamily="34" charset="0"/>
              </a:rPr>
            </a:br>
            <a:r>
              <a:rPr lang="es-MX" sz="2200" b="0" kern="0" dirty="0">
                <a:latin typeface="Aptos" panose="020B0004020202020204" pitchFamily="34" charset="0"/>
                <a:ea typeface="Verdana" panose="020B0604030504040204" pitchFamily="34" charset="0"/>
                <a:cs typeface="Verdana" panose="020B0604030504040204" pitchFamily="34" charset="0"/>
              </a:rPr>
              <a:t>Cierre</a:t>
            </a:r>
          </a:p>
        </p:txBody>
      </p:sp>
    </p:spTree>
    <p:extLst>
      <p:ext uri="{BB962C8B-B14F-4D97-AF65-F5344CB8AC3E}">
        <p14:creationId xmlns:p14="http://schemas.microsoft.com/office/powerpoint/2010/main" val="6694661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3C470-494A-1241-0BD4-961E5F291A09}"/>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E64E9E54-CEAF-6D50-211E-35D15F2D7393}"/>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Políticas, programas y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proyectos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AA36D81B-8B17-CBA2-CD5C-C5D7F8D942D6}"/>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Cumplimiento del PND y Objetivos de Desarrollo Sostenible</a:t>
            </a:r>
          </a:p>
        </p:txBody>
      </p:sp>
      <p:sp>
        <p:nvSpPr>
          <p:cNvPr id="3" name="Rectángulo 2">
            <a:extLst>
              <a:ext uri="{FF2B5EF4-FFF2-40B4-BE49-F238E27FC236}">
                <a16:creationId xmlns:a16="http://schemas.microsoft.com/office/drawing/2014/main" id="{61422331-186B-BABB-E3CB-127F148DD90F}"/>
              </a:ext>
            </a:extLst>
          </p:cNvPr>
          <p:cNvSpPr/>
          <p:nvPr/>
        </p:nvSpPr>
        <p:spPr>
          <a:xfrm>
            <a:off x="1651000" y="2723828"/>
            <a:ext cx="7543800" cy="518974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just"/>
            <a:endParaRPr lang="es-ES" dirty="0">
              <a:solidFill>
                <a:schemeClr val="tx1"/>
              </a:solidFill>
              <a:latin typeface="Arial Narrow" panose="020B0606020202030204" pitchFamily="34" charset="0"/>
            </a:endParaRPr>
          </a:p>
          <a:p>
            <a:pPr algn="just"/>
            <a:endParaRPr lang="es-ES" dirty="0">
              <a:solidFill>
                <a:schemeClr val="tx1"/>
              </a:solidFill>
              <a:latin typeface="Arial Narrow" panose="020B0606020202030204" pitchFamily="34" charset="0"/>
            </a:endParaRPr>
          </a:p>
          <a:p>
            <a:pPr algn="just"/>
            <a:endParaRPr lang="es-ES" dirty="0">
              <a:solidFill>
                <a:schemeClr val="tx1"/>
              </a:solidFill>
              <a:latin typeface="Arial Narrow" panose="020B0606020202030204" pitchFamily="34" charset="0"/>
            </a:endParaRPr>
          </a:p>
          <a:p>
            <a:pPr algn="just"/>
            <a:r>
              <a:rPr lang="es-ES" sz="2000" dirty="0">
                <a:solidFill>
                  <a:schemeClr val="tx1"/>
                </a:solidFill>
                <a:latin typeface="Aptos" panose="020B0004020202020204" pitchFamily="34" charset="0"/>
              </a:rPr>
              <a:t>Atención a 28.072 niños y niñas del Departamento a través de los servicios de educación inicial. </a:t>
            </a:r>
          </a:p>
          <a:p>
            <a:pPr algn="just"/>
            <a:endParaRPr lang="es-ES" sz="2000" dirty="0">
              <a:solidFill>
                <a:schemeClr val="tx1"/>
              </a:solidFill>
              <a:latin typeface="Aptos" panose="020B0004020202020204" pitchFamily="34" charset="0"/>
            </a:endParaRPr>
          </a:p>
          <a:p>
            <a:pPr algn="just"/>
            <a:endParaRPr lang="es-ES" sz="2000" dirty="0">
              <a:solidFill>
                <a:schemeClr val="tx1"/>
              </a:solidFill>
              <a:latin typeface="Aptos" panose="020B0004020202020204" pitchFamily="34" charset="0"/>
            </a:endParaRPr>
          </a:p>
          <a:p>
            <a:pPr algn="just"/>
            <a:r>
              <a:rPr lang="es-ES" sz="2000" dirty="0">
                <a:solidFill>
                  <a:schemeClr val="tx1"/>
                </a:solidFill>
                <a:latin typeface="Aptos" panose="020B0004020202020204" pitchFamily="34" charset="0"/>
              </a:rPr>
              <a:t>Atención de 4.536 niños, niñas, adolescentes y jóvenes en los diferentes municipios donde se cuenta con Alertas Tempranas y  Programas de Desarrollo con Enfoque Territorial (PDET)   en el marco de la modalidad ATRAPASUEÑOS en sus diferentes formas de atención: casas Atrapasueños, espacios comunitarios, Atrapasueños de apoyos, habilidades vocaciones y Talentos. </a:t>
            </a:r>
          </a:p>
          <a:p>
            <a:pPr algn="just"/>
            <a:endParaRPr lang="es-ES" sz="2000" dirty="0">
              <a:solidFill>
                <a:schemeClr val="tx1"/>
              </a:solidFill>
              <a:latin typeface="Aptos" panose="020B0004020202020204" pitchFamily="34" charset="0"/>
            </a:endParaRPr>
          </a:p>
          <a:p>
            <a:pPr algn="just"/>
            <a:endParaRPr lang="es-ES" sz="2000" dirty="0">
              <a:solidFill>
                <a:schemeClr val="tx1"/>
              </a:solidFill>
              <a:latin typeface="Aptos" panose="020B0004020202020204" pitchFamily="34" charset="0"/>
            </a:endParaRPr>
          </a:p>
          <a:p>
            <a:pPr algn="just"/>
            <a:r>
              <a:rPr lang="es-CO" sz="2000" dirty="0">
                <a:solidFill>
                  <a:schemeClr val="tx1"/>
                </a:solidFill>
                <a:latin typeface="Aptos" panose="020B0004020202020204" pitchFamily="34" charset="0"/>
                <a:ea typeface="Verdana" panose="020B0604030504040204" pitchFamily="34" charset="0"/>
              </a:rPr>
              <a:t>Para el 2024 se conto con la participación de 1.845 familias quienes hicieron parte de la modalidad Somos Familia Somos Comunidad en los 17 municipios priorizados donde por medio de las actividades desarrolladas se logro el fortalecimiento familiar y comunitario de los diferentes territorios. </a:t>
            </a:r>
            <a:endParaRPr lang="es-ES" sz="2000" dirty="0">
              <a:solidFill>
                <a:schemeClr val="tx1"/>
              </a:solidFill>
              <a:latin typeface="Aptos" panose="020B0004020202020204" pitchFamily="34"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CO" dirty="0">
              <a:solidFill>
                <a:schemeClr val="tx1"/>
              </a:solidFill>
              <a:latin typeface="Nunito Sans" pitchFamily="2" charset="0"/>
            </a:endParaRPr>
          </a:p>
        </p:txBody>
      </p:sp>
      <p:pic>
        <p:nvPicPr>
          <p:cNvPr id="4" name="Imagen 3">
            <a:extLst>
              <a:ext uri="{FF2B5EF4-FFF2-40B4-BE49-F238E27FC236}">
                <a16:creationId xmlns:a16="http://schemas.microsoft.com/office/drawing/2014/main" id="{0BD47698-14F5-5498-CEFD-188C7E8BD569}"/>
              </a:ext>
            </a:extLst>
          </p:cNvPr>
          <p:cNvPicPr>
            <a:picLocks noChangeAspect="1"/>
          </p:cNvPicPr>
          <p:nvPr/>
        </p:nvPicPr>
        <p:blipFill>
          <a:blip r:embed="rId2"/>
          <a:stretch>
            <a:fillRect/>
          </a:stretch>
        </p:blipFill>
        <p:spPr>
          <a:xfrm>
            <a:off x="9895522" y="2447678"/>
            <a:ext cx="2834787" cy="2394402"/>
          </a:xfrm>
          <a:prstGeom prst="rect">
            <a:avLst/>
          </a:prstGeom>
        </p:spPr>
      </p:pic>
      <p:pic>
        <p:nvPicPr>
          <p:cNvPr id="7" name="Imagen 6">
            <a:extLst>
              <a:ext uri="{FF2B5EF4-FFF2-40B4-BE49-F238E27FC236}">
                <a16:creationId xmlns:a16="http://schemas.microsoft.com/office/drawing/2014/main" id="{AFC46E60-8868-428C-17C4-AE3ACC08E87C}"/>
              </a:ext>
            </a:extLst>
          </p:cNvPr>
          <p:cNvPicPr>
            <a:picLocks noChangeAspect="1"/>
          </p:cNvPicPr>
          <p:nvPr/>
        </p:nvPicPr>
        <p:blipFill>
          <a:blip r:embed="rId3"/>
          <a:stretch>
            <a:fillRect/>
          </a:stretch>
        </p:blipFill>
        <p:spPr>
          <a:xfrm>
            <a:off x="12928600" y="4391318"/>
            <a:ext cx="2712891" cy="2466683"/>
          </a:xfrm>
          <a:prstGeom prst="rect">
            <a:avLst/>
          </a:prstGeom>
          <a:ln w="38100">
            <a:solidFill>
              <a:srgbClr val="FFFF00"/>
            </a:solidFill>
          </a:ln>
        </p:spPr>
      </p:pic>
      <p:pic>
        <p:nvPicPr>
          <p:cNvPr id="8" name="Imagen 7">
            <a:extLst>
              <a:ext uri="{FF2B5EF4-FFF2-40B4-BE49-F238E27FC236}">
                <a16:creationId xmlns:a16="http://schemas.microsoft.com/office/drawing/2014/main" id="{26649582-9D80-7D1E-7DE5-B68F3A66836A}"/>
              </a:ext>
            </a:extLst>
          </p:cNvPr>
          <p:cNvPicPr>
            <a:picLocks noChangeAspect="1"/>
          </p:cNvPicPr>
          <p:nvPr/>
        </p:nvPicPr>
        <p:blipFill>
          <a:blip r:embed="rId4"/>
          <a:stretch>
            <a:fillRect/>
          </a:stretch>
        </p:blipFill>
        <p:spPr>
          <a:xfrm>
            <a:off x="9877871" y="6346599"/>
            <a:ext cx="2834787" cy="2394401"/>
          </a:xfrm>
          <a:prstGeom prst="rect">
            <a:avLst/>
          </a:prstGeom>
          <a:ln w="28575">
            <a:solidFill>
              <a:srgbClr val="FFFF00"/>
            </a:solidFill>
          </a:ln>
        </p:spPr>
      </p:pic>
    </p:spTree>
    <p:extLst>
      <p:ext uri="{BB962C8B-B14F-4D97-AF65-F5344CB8AC3E}">
        <p14:creationId xmlns:p14="http://schemas.microsoft.com/office/powerpoint/2010/main" val="3345272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FC77DC-3001-4579-FBC2-622F1882069C}"/>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968FC440-9F5A-36D3-9DA6-4ADAADE8F8A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Políticas, programas y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proyectos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068811A9-01F6-8474-956D-B429581C88D3}"/>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Cumplimiento del PND y Objetivos de Desarrollo Sostenible</a:t>
            </a:r>
          </a:p>
        </p:txBody>
      </p:sp>
      <p:sp>
        <p:nvSpPr>
          <p:cNvPr id="2" name="Rectángulo 1">
            <a:extLst>
              <a:ext uri="{FF2B5EF4-FFF2-40B4-BE49-F238E27FC236}">
                <a16:creationId xmlns:a16="http://schemas.microsoft.com/office/drawing/2014/main" id="{DC9C9917-1E33-1BAA-6F17-3F3997E8D876}"/>
              </a:ext>
            </a:extLst>
          </p:cNvPr>
          <p:cNvSpPr/>
          <p:nvPr/>
        </p:nvSpPr>
        <p:spPr>
          <a:xfrm>
            <a:off x="1254632" y="3048000"/>
            <a:ext cx="8283389" cy="51816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solidFill>
                <a:schemeClr val="tx1"/>
              </a:solidFill>
              <a:latin typeface="Nunito Sans" pitchFamily="2"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1800" b="0" i="0" dirty="0">
              <a:solidFill>
                <a:srgbClr val="000000"/>
              </a:solidFill>
              <a:effectLst/>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dirty="0">
              <a:solidFill>
                <a:srgbClr val="000000"/>
              </a:solidFill>
              <a:latin typeface="Arial" panose="020B0604020202020204" pitchFamily="34" charset="0"/>
              <a:cs typeface="Arial" panose="020B0604020202020204" pitchFamily="34" charset="0"/>
            </a:endParaRPr>
          </a:p>
          <a:p>
            <a:pPr marL="228600" indent="-228600" algn="just" fontAlgn="base">
              <a:lnSpc>
                <a:spcPts val="1365"/>
              </a:lnSpc>
              <a:buFont typeface="Arial" panose="020B0604020202020204" pitchFamily="34" charset="0"/>
              <a:buChar char="•"/>
            </a:pPr>
            <a:endParaRPr lang="es-ES" sz="2000" b="0" i="0" dirty="0">
              <a:solidFill>
                <a:srgbClr val="000000"/>
              </a:solidFill>
              <a:effectLst/>
              <a:latin typeface="Aptos" panose="020B0004020202020204" pitchFamily="34" charset="0"/>
              <a:cs typeface="Arial" panose="020B0604020202020204" pitchFamily="34" charset="0"/>
            </a:endParaRPr>
          </a:p>
          <a:p>
            <a:pPr algn="just">
              <a:lnSpc>
                <a:spcPct val="107000"/>
              </a:lnSpc>
              <a:spcAft>
                <a:spcPts val="800"/>
              </a:spcAft>
            </a:pPr>
            <a:r>
              <a:rPr lang="es-ES" sz="20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La Unidad móvil logro realizar acompañamiento psicosocial a 1.467 familias, 521 de ellas son indígenas y 6 son afrocolombianos. Las atenciones se desarrollaron en los municipios de Acacias, El Castillo, El Dorado, Fuente de Oro, Granada, Lejanías, Mapiripan , Mesetas, Puerto Concordia, Puerto Gaitán, Puerto López y Villavicencio. </a:t>
            </a:r>
            <a:endParaRPr lang="es-CO" sz="20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s-ES" sz="20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rPr>
              <a:t>En el proceso de acompañamiento Unidad móvil se atendieron 3.489 niñas, niños y adolescentes,1.521   son indígenas del municipio de Mapiripan, Puerto Gaitán y Puerto Concordia. </a:t>
            </a:r>
            <a:endParaRPr lang="es-CO" sz="2000" dirty="0">
              <a:solidFill>
                <a:schemeClr val="tx1"/>
              </a:solidFill>
              <a:effectLst/>
              <a:latin typeface="Aptos" panose="020B0004020202020204" pitchFamily="34" charset="0"/>
              <a:ea typeface="Calibri" panose="020F0502020204030204" pitchFamily="34" charset="0"/>
              <a:cs typeface="Times New Roman" panose="02020603050405020304" pitchFamily="18" charset="0"/>
            </a:endParaRPr>
          </a:p>
          <a:p>
            <a:pPr algn="just"/>
            <a:endParaRPr lang="es-CO" sz="2000" b="0" i="0" dirty="0">
              <a:solidFill>
                <a:srgbClr val="000000"/>
              </a:solidFill>
              <a:effectLst/>
              <a:latin typeface="Aptos" panose="020B0004020202020204" pitchFamily="34" charset="0"/>
            </a:endParaRPr>
          </a:p>
          <a:p>
            <a:pPr algn="just"/>
            <a:r>
              <a:rPr lang="es-CO" sz="2000" b="0" i="0" dirty="0">
                <a:solidFill>
                  <a:srgbClr val="000000"/>
                </a:solidFill>
                <a:effectLst/>
                <a:latin typeface="Aptos" panose="020B0004020202020204" pitchFamily="34" charset="0"/>
              </a:rPr>
              <a:t>Se logro la atención de 1.650 usuarios niños y niñas menores de 5 años con riesgo de desnutrición aguda y mujeres gestantes con malnutrición, desde el mes de septiembre y hasta el mes de diciembre en 11 municipio del departamento, 7 de los cuales fueron municipios con Programas de Desarrollo con Enfoque Territorial – PDET (Mapiripán, Puerto Lleras, Puerto Rico, Puerto Concordia, Mesetas, Vistahermosa y Uribe) </a:t>
            </a:r>
            <a:endParaRPr lang="es-ES" sz="2000" dirty="0">
              <a:solidFill>
                <a:schemeClr val="tx1"/>
              </a:solidFill>
              <a:latin typeface="Aptos" panose="020B0004020202020204" pitchFamily="34" charset="0"/>
            </a:endParaRPr>
          </a:p>
          <a:p>
            <a:pPr algn="just"/>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ES" dirty="0">
              <a:solidFill>
                <a:schemeClr val="tx1"/>
              </a:solidFill>
              <a:latin typeface="Nunito Sans" pitchFamily="2" charset="0"/>
            </a:endParaRPr>
          </a:p>
          <a:p>
            <a:pPr algn="ctr"/>
            <a:endParaRPr lang="es-CO" dirty="0">
              <a:solidFill>
                <a:schemeClr val="tx1"/>
              </a:solidFill>
              <a:latin typeface="Nunito Sans" pitchFamily="2" charset="0"/>
            </a:endParaRPr>
          </a:p>
        </p:txBody>
      </p:sp>
      <p:pic>
        <p:nvPicPr>
          <p:cNvPr id="3" name="Imagen 2">
            <a:extLst>
              <a:ext uri="{FF2B5EF4-FFF2-40B4-BE49-F238E27FC236}">
                <a16:creationId xmlns:a16="http://schemas.microsoft.com/office/drawing/2014/main" id="{70FAD04A-99FA-0DBF-0B45-0A9C1AC5AB97}"/>
              </a:ext>
            </a:extLst>
          </p:cNvPr>
          <p:cNvPicPr>
            <a:picLocks noChangeAspect="1"/>
          </p:cNvPicPr>
          <p:nvPr/>
        </p:nvPicPr>
        <p:blipFill>
          <a:blip r:embed="rId2"/>
          <a:stretch>
            <a:fillRect/>
          </a:stretch>
        </p:blipFill>
        <p:spPr>
          <a:xfrm>
            <a:off x="10142937" y="2924295"/>
            <a:ext cx="2353235" cy="1706678"/>
          </a:xfrm>
          <a:prstGeom prst="rect">
            <a:avLst/>
          </a:prstGeom>
          <a:ln w="28575">
            <a:solidFill>
              <a:srgbClr val="FFFF00"/>
            </a:solidFill>
          </a:ln>
        </p:spPr>
      </p:pic>
      <p:pic>
        <p:nvPicPr>
          <p:cNvPr id="4" name="Imagen 3">
            <a:extLst>
              <a:ext uri="{FF2B5EF4-FFF2-40B4-BE49-F238E27FC236}">
                <a16:creationId xmlns:a16="http://schemas.microsoft.com/office/drawing/2014/main" id="{A1C49AE8-5748-E233-E670-0FD9D8F11FC9}"/>
              </a:ext>
            </a:extLst>
          </p:cNvPr>
          <p:cNvPicPr>
            <a:picLocks noChangeAspect="1"/>
          </p:cNvPicPr>
          <p:nvPr/>
        </p:nvPicPr>
        <p:blipFill>
          <a:blip r:embed="rId3"/>
          <a:stretch>
            <a:fillRect/>
          </a:stretch>
        </p:blipFill>
        <p:spPr>
          <a:xfrm>
            <a:off x="12496172" y="4477871"/>
            <a:ext cx="2420471" cy="1811059"/>
          </a:xfrm>
          <a:prstGeom prst="rect">
            <a:avLst/>
          </a:prstGeom>
          <a:ln w="38100">
            <a:solidFill>
              <a:srgbClr val="FFFF00"/>
            </a:solidFill>
          </a:ln>
        </p:spPr>
      </p:pic>
      <p:pic>
        <p:nvPicPr>
          <p:cNvPr id="7" name="Imagen 6">
            <a:extLst>
              <a:ext uri="{FF2B5EF4-FFF2-40B4-BE49-F238E27FC236}">
                <a16:creationId xmlns:a16="http://schemas.microsoft.com/office/drawing/2014/main" id="{BA2666E9-7EDF-BF18-117A-39906AA41C58}"/>
              </a:ext>
            </a:extLst>
          </p:cNvPr>
          <p:cNvPicPr>
            <a:picLocks noChangeAspect="1"/>
          </p:cNvPicPr>
          <p:nvPr/>
        </p:nvPicPr>
        <p:blipFill>
          <a:blip r:embed="rId4"/>
          <a:stretch>
            <a:fillRect/>
          </a:stretch>
        </p:blipFill>
        <p:spPr>
          <a:xfrm>
            <a:off x="10142937" y="6341827"/>
            <a:ext cx="2674158" cy="2176461"/>
          </a:xfrm>
          <a:prstGeom prst="rect">
            <a:avLst/>
          </a:prstGeom>
        </p:spPr>
      </p:pic>
    </p:spTree>
    <p:extLst>
      <p:ext uri="{BB962C8B-B14F-4D97-AF65-F5344CB8AC3E}">
        <p14:creationId xmlns:p14="http://schemas.microsoft.com/office/powerpoint/2010/main" val="13644047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24F8C-4915-8EA5-E835-8AD46A07480B}"/>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F48F2CF7-B486-FAA7-D98D-6ED5915A5D9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7A7282AB-F46F-5167-C32A-806B789D684B}"/>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Acuerdo de Paz</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4303601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64C3DC-AE1B-EADF-BE3C-983CE8C9555D}"/>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0467377B-1955-66FC-A72B-DB696DA75A1F}"/>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Acuerdo</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de Paz</a:t>
            </a:r>
          </a:p>
        </p:txBody>
      </p:sp>
      <p:sp>
        <p:nvSpPr>
          <p:cNvPr id="6" name="Google Shape;1743;p68">
            <a:extLst>
              <a:ext uri="{FF2B5EF4-FFF2-40B4-BE49-F238E27FC236}">
                <a16:creationId xmlns:a16="http://schemas.microsoft.com/office/drawing/2014/main" id="{49306BD8-0178-FBCD-6CEC-DC47AFDDA77C}"/>
              </a:ext>
            </a:extLst>
          </p:cNvPr>
          <p:cNvSpPr txBox="1">
            <a:spLocks/>
          </p:cNvSpPr>
          <p:nvPr/>
        </p:nvSpPr>
        <p:spPr>
          <a:xfrm>
            <a:off x="756800" y="1962472"/>
            <a:ext cx="41148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¿Cómo lo hicimos?</a:t>
            </a:r>
          </a:p>
        </p:txBody>
      </p:sp>
      <p:sp>
        <p:nvSpPr>
          <p:cNvPr id="7" name="Google Shape;1743;p68">
            <a:extLst>
              <a:ext uri="{FF2B5EF4-FFF2-40B4-BE49-F238E27FC236}">
                <a16:creationId xmlns:a16="http://schemas.microsoft.com/office/drawing/2014/main" id="{F7AA338C-E042-28E2-7C3D-5E996F060FEF}"/>
              </a:ext>
            </a:extLst>
          </p:cNvPr>
          <p:cNvSpPr txBox="1">
            <a:spLocks/>
          </p:cNvSpPr>
          <p:nvPr/>
        </p:nvSpPr>
        <p:spPr>
          <a:xfrm>
            <a:off x="8224400" y="1962472"/>
            <a:ext cx="7467600" cy="9906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¿En qué municipios desarrollamos la acción?</a:t>
            </a:r>
          </a:p>
        </p:txBody>
      </p:sp>
      <p:sp>
        <p:nvSpPr>
          <p:cNvPr id="2" name="CuadroTexto 1">
            <a:extLst>
              <a:ext uri="{FF2B5EF4-FFF2-40B4-BE49-F238E27FC236}">
                <a16:creationId xmlns:a16="http://schemas.microsoft.com/office/drawing/2014/main" id="{C7AA8CF4-4F4C-2E72-16BF-E5FF110BB3C3}"/>
              </a:ext>
            </a:extLst>
          </p:cNvPr>
          <p:cNvSpPr txBox="1"/>
          <p:nvPr/>
        </p:nvSpPr>
        <p:spPr>
          <a:xfrm>
            <a:off x="664705" y="3287793"/>
            <a:ext cx="6548895" cy="3354765"/>
          </a:xfrm>
          <a:prstGeom prst="rect">
            <a:avLst/>
          </a:prstGeom>
          <a:noFill/>
        </p:spPr>
        <p:txBody>
          <a:bodyPr wrap="square">
            <a:spAutoFit/>
          </a:bodyPr>
          <a:lstStyle/>
          <a:p>
            <a:endParaRPr lang="es-CO" sz="1600" b="1" spc="300" dirty="0">
              <a:latin typeface="Nunito Sans Normal" pitchFamily="2" charset="77"/>
              <a:ea typeface="Verdana" panose="020B0604030504040204" pitchFamily="34" charset="0"/>
              <a:cs typeface="Verdana" panose="020B0604030504040204" pitchFamily="34" charset="0"/>
            </a:endParaRPr>
          </a:p>
          <a:p>
            <a:endParaRPr lang="es-CO" sz="2000" b="1" spc="300" dirty="0">
              <a:latin typeface="Aptos" panose="020B0004020202020204" pitchFamily="34" charset="0"/>
              <a:ea typeface="Verdana" panose="020B0604030504040204" pitchFamily="34" charset="0"/>
              <a:cs typeface="Verdana" panose="020B0604030504040204" pitchFamily="34" charset="0"/>
            </a:endParaRPr>
          </a:p>
          <a:p>
            <a:pPr algn="just"/>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Se avanzó en la atención a 346 hijos e hijas de firmantes de paz en los Antiguos espacios territoriales de capacitación y reincorporación – AETCR</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p>
          <a:p>
            <a:pPr algn="just"/>
            <a:endParaRPr lang="es-CO" sz="2000" b="1" spc="300" dirty="0">
              <a:solidFill>
                <a:prstClr val="black"/>
              </a:solidFill>
              <a:latin typeface="Aptos" panose="020B0004020202020204" pitchFamily="34" charset="0"/>
              <a:ea typeface="Verdana" panose="020B0604030504040204" pitchFamily="34" charset="0"/>
              <a:cs typeface="Arial" panose="020B0604020202020204" pitchFamily="34" charset="0"/>
            </a:endParaRPr>
          </a:p>
          <a:p>
            <a:pPr algn="just"/>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Se realizo la atención a 22 niños y niñas y 3 adolescentes hijos e hijas de firmantes de paz en articulación con la Agencia Para la Reincorporación y Normalización ARN – GT Meta</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p>
          <a:p>
            <a:pPr algn="just"/>
            <a:endParaRPr lang="es-CO" sz="1600" b="1" spc="300" dirty="0">
              <a:latin typeface="Nunito Sans Normal" pitchFamily="2" charset="77"/>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9CF8125E-A3C8-75B3-032D-7C3D7F1B124D}"/>
              </a:ext>
            </a:extLst>
          </p:cNvPr>
          <p:cNvSpPr txBox="1"/>
          <p:nvPr/>
        </p:nvSpPr>
        <p:spPr>
          <a:xfrm>
            <a:off x="8224400" y="3872568"/>
            <a:ext cx="7274800" cy="2492990"/>
          </a:xfrm>
          <a:prstGeom prst="rect">
            <a:avLst/>
          </a:prstGeom>
          <a:noFill/>
        </p:spPr>
        <p:txBody>
          <a:bodyPr wrap="square">
            <a:spAutoFit/>
          </a:bodyPr>
          <a:lstStyle/>
          <a:p>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E</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n los </a:t>
            </a:r>
            <a:r>
              <a:rPr kumimoji="0" lang="es-CO" sz="200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municipios de San Juan de Arama, Mesetas, Lejanías, Uribe y</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 Vistahermosa, con el servicio de primera infancia Propia e intercultural.</a:t>
            </a:r>
          </a:p>
          <a:p>
            <a:pPr algn="just"/>
            <a:endPar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endParaRPr>
          </a:p>
          <a:p>
            <a:pPr algn="just"/>
            <a:endParaRPr lang="es-CO" sz="2000" dirty="0">
              <a:solidFill>
                <a:prstClr val="black"/>
              </a:solidFill>
              <a:latin typeface="Aptos" panose="020B0004020202020204" pitchFamily="34" charset="0"/>
              <a:ea typeface="Verdana" panose="020B0604030504040204" pitchFamily="34" charset="0"/>
              <a:cs typeface="Arial" panose="020B0604020202020204" pitchFamily="34" charset="0"/>
            </a:endParaRPr>
          </a:p>
          <a:p>
            <a:pPr algn="just"/>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E</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n el municipio de Acacias, con </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la forma de Atención de la Modalidad Atrapasueños Espacios Comunitarios.</a:t>
            </a:r>
            <a:endParaRPr lang="es-CO" sz="2000" b="1" spc="300" dirty="0">
              <a:latin typeface="Aptos" panose="020B0004020202020204" pitchFamily="34" charset="0"/>
              <a:ea typeface="Verdana" panose="020B0604030504040204" pitchFamily="34" charset="0"/>
              <a:cs typeface="Verdana" panose="020B0604030504040204" pitchFamily="34" charset="0"/>
            </a:endParaRPr>
          </a:p>
          <a:p>
            <a:pPr algn="just"/>
            <a:endParaRPr lang="es-CO" sz="1600" b="1" spc="300" dirty="0">
              <a:latin typeface="Nunito Sans Normal" pitchFamily="2" charset="77"/>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4319970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FE1C5-227D-45BE-3444-F7BD40112CF4}"/>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FE603E3C-55E5-2B7C-1865-AC4274524A14}"/>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Acuerdo</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de Paz</a:t>
            </a:r>
          </a:p>
        </p:txBody>
      </p:sp>
      <p:sp>
        <p:nvSpPr>
          <p:cNvPr id="6" name="Google Shape;1743;p68">
            <a:extLst>
              <a:ext uri="{FF2B5EF4-FFF2-40B4-BE49-F238E27FC236}">
                <a16:creationId xmlns:a16="http://schemas.microsoft.com/office/drawing/2014/main" id="{F36B3680-CD29-6B89-7C47-1058E7935830}"/>
              </a:ext>
            </a:extLst>
          </p:cNvPr>
          <p:cNvSpPr txBox="1">
            <a:spLocks/>
          </p:cNvSpPr>
          <p:nvPr/>
        </p:nvSpPr>
        <p:spPr>
          <a:xfrm>
            <a:off x="798058" y="1958154"/>
            <a:ext cx="53340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¿Quiénes se beneficiaron?</a:t>
            </a:r>
          </a:p>
        </p:txBody>
      </p:sp>
      <p:sp>
        <p:nvSpPr>
          <p:cNvPr id="7" name="Google Shape;1743;p68">
            <a:extLst>
              <a:ext uri="{FF2B5EF4-FFF2-40B4-BE49-F238E27FC236}">
                <a16:creationId xmlns:a16="http://schemas.microsoft.com/office/drawing/2014/main" id="{A00CC51A-68F2-5DDA-81A9-FD9FB80BFB6C}"/>
              </a:ext>
            </a:extLst>
          </p:cNvPr>
          <p:cNvSpPr txBox="1">
            <a:spLocks/>
          </p:cNvSpPr>
          <p:nvPr/>
        </p:nvSpPr>
        <p:spPr>
          <a:xfrm>
            <a:off x="8265658" y="1958154"/>
            <a:ext cx="74676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¿Qué desafíos y retos tuvimos para el cumplimiento?</a:t>
            </a:r>
          </a:p>
        </p:txBody>
      </p:sp>
      <p:sp>
        <p:nvSpPr>
          <p:cNvPr id="2" name="CuadroTexto 1">
            <a:extLst>
              <a:ext uri="{FF2B5EF4-FFF2-40B4-BE49-F238E27FC236}">
                <a16:creationId xmlns:a16="http://schemas.microsoft.com/office/drawing/2014/main" id="{292087CE-A983-2DDB-840B-45585F8B1177}"/>
              </a:ext>
            </a:extLst>
          </p:cNvPr>
          <p:cNvSpPr txBox="1"/>
          <p:nvPr/>
        </p:nvSpPr>
        <p:spPr>
          <a:xfrm>
            <a:off x="667288" y="3566270"/>
            <a:ext cx="5984177" cy="2800767"/>
          </a:xfrm>
          <a:prstGeom prst="rect">
            <a:avLst/>
          </a:prstGeom>
          <a:noFill/>
        </p:spPr>
        <p:txBody>
          <a:bodyPr wrap="square">
            <a:spAutoFit/>
          </a:bodyPr>
          <a:lstStyle/>
          <a:p>
            <a:pPr marL="285750" indent="-285750" algn="just">
              <a:buFont typeface="Arial" panose="020B0604020202020204" pitchFamily="34" charset="0"/>
              <a:buChar char="•"/>
            </a:pPr>
            <a:r>
              <a:rPr lang="es-ES" sz="2000" dirty="0">
                <a:latin typeface="Aptos" panose="020B0004020202020204" pitchFamily="34" charset="0"/>
              </a:rPr>
              <a:t>Atención a Hijos e Hijas </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de firmantes de paz en los Antiguos espacios territoriales de capacitación y reincorporación – AETCR en primera infancia</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p>
          <a:p>
            <a:pPr algn="just"/>
            <a:endParaRPr lang="es-CO" sz="2000" dirty="0">
              <a:solidFill>
                <a:prstClr val="black"/>
              </a:solidFill>
              <a:latin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rPr>
              <a:t>Atención a </a:t>
            </a:r>
            <a:r>
              <a:rPr kumimoji="0" lang="es-CO" sz="2000" b="0" i="0" u="none" strike="noStrike" kern="1200" cap="none" spc="0" normalizeH="0" baseline="0" noProof="0" dirty="0">
                <a:ln>
                  <a:noFill/>
                </a:ln>
                <a:solidFill>
                  <a:prstClr val="black"/>
                </a:solidFill>
                <a:effectLst/>
                <a:uLnTx/>
                <a:uFillTx/>
                <a:latin typeface="Aptos" panose="020B0004020202020204" pitchFamily="34" charset="0"/>
                <a:ea typeface="Aptos" panose="020B0004020202020204" pitchFamily="34" charset="0"/>
                <a:cs typeface="Arial" panose="020B0604020202020204" pitchFamily="34" charset="0"/>
              </a:rPr>
              <a:t>niños y niñas y 3 adolescentes hijos e hijas de firmantes de paz en articulación con la Agencia Para la Reincorporación y Normalización ARN – GT Meta</a:t>
            </a:r>
            <a:r>
              <a:rPr lang="es-CO" sz="2000" dirty="0">
                <a:solidFill>
                  <a:prstClr val="black"/>
                </a:solidFill>
                <a:latin typeface="Aptos" panose="020B0004020202020204" pitchFamily="34" charset="0"/>
                <a:ea typeface="Aptos" panose="020B0004020202020204" pitchFamily="34" charset="0"/>
                <a:cs typeface="Arial" panose="020B0604020202020204" pitchFamily="34" charset="0"/>
              </a:rPr>
              <a:t>.</a:t>
            </a:r>
          </a:p>
          <a:p>
            <a:endParaRPr lang="es-CO" sz="1600" b="1" spc="300" dirty="0">
              <a:latin typeface="Nunito Sans Normal" pitchFamily="2" charset="77"/>
              <a:ea typeface="Verdana" panose="020B0604030504040204" pitchFamily="34" charset="0"/>
              <a:cs typeface="Verdana" panose="020B0604030504040204" pitchFamily="34" charset="0"/>
            </a:endParaRPr>
          </a:p>
        </p:txBody>
      </p:sp>
      <p:sp>
        <p:nvSpPr>
          <p:cNvPr id="3" name="CuadroTexto 2">
            <a:extLst>
              <a:ext uri="{FF2B5EF4-FFF2-40B4-BE49-F238E27FC236}">
                <a16:creationId xmlns:a16="http://schemas.microsoft.com/office/drawing/2014/main" id="{AC443061-84BC-7D8D-AB2D-1BB21616570F}"/>
              </a:ext>
            </a:extLst>
          </p:cNvPr>
          <p:cNvSpPr txBox="1"/>
          <p:nvPr/>
        </p:nvSpPr>
        <p:spPr>
          <a:xfrm>
            <a:off x="8265658" y="3439737"/>
            <a:ext cx="6263142" cy="2831544"/>
          </a:xfrm>
          <a:prstGeom prst="rect">
            <a:avLst/>
          </a:prstGeom>
          <a:noFill/>
        </p:spPr>
        <p:txBody>
          <a:bodyPr wrap="square">
            <a:spAutoFit/>
          </a:bodyPr>
          <a:lstStyle/>
          <a:p>
            <a:pPr marL="285750" indent="-285750" algn="just">
              <a:buFont typeface="Arial" panose="020B0604020202020204" pitchFamily="34" charset="0"/>
              <a:buChar char="•"/>
            </a:pPr>
            <a:r>
              <a:rPr lang="es-ES" sz="2000" dirty="0">
                <a:latin typeface="Aptos" panose="020B0004020202020204" pitchFamily="34" charset="0"/>
              </a:rPr>
              <a:t>Dificultades en el acceso a zona rural y rural Dispersa.</a:t>
            </a:r>
          </a:p>
          <a:p>
            <a:pPr algn="just"/>
            <a:endParaRPr lang="es-ES" sz="2000" dirty="0">
              <a:latin typeface="Aptos" panose="020B00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rPr>
              <a:t>Asegurar la permanencia y continuidad de los servicios de educación inicial.</a:t>
            </a:r>
          </a:p>
          <a:p>
            <a:pPr algn="just"/>
            <a:endParaRPr lang="es-ES" sz="2000" dirty="0">
              <a:latin typeface="Aptos" panose="020B00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rPr>
              <a:t>Problemas de orden público para acceso a las Comunidades y estigmatización de la población.</a:t>
            </a:r>
          </a:p>
          <a:p>
            <a:pPr algn="just"/>
            <a:endParaRPr lang="es-ES" dirty="0">
              <a:latin typeface="Nunito Sans Normal"/>
            </a:endParaRPr>
          </a:p>
        </p:txBody>
      </p:sp>
    </p:spTree>
    <p:extLst>
      <p:ext uri="{BB962C8B-B14F-4D97-AF65-F5344CB8AC3E}">
        <p14:creationId xmlns:p14="http://schemas.microsoft.com/office/powerpoint/2010/main" val="30240768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E6F004D-5848-87C7-A3A4-87E1D0663CCF}"/>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D94AE713-8B8B-0FFE-08DA-7691CCD969C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6" name="Título 4">
            <a:extLst>
              <a:ext uri="{FF2B5EF4-FFF2-40B4-BE49-F238E27FC236}">
                <a16:creationId xmlns:a16="http://schemas.microsoft.com/office/drawing/2014/main" id="{D99387AB-F9A7-1274-1EA1-DAAE3B99816C}"/>
              </a:ext>
            </a:extLst>
          </p:cNvPr>
          <p:cNvSpPr txBox="1">
            <a:spLocks/>
          </p:cNvSpPr>
          <p:nvPr/>
        </p:nvSpPr>
        <p:spPr>
          <a:xfrm>
            <a:off x="4318000" y="7912894"/>
            <a:ext cx="11658600" cy="1077218"/>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7000" spc="-150" dirty="0">
                <a:solidFill>
                  <a:srgbClr val="B11582"/>
                </a:solidFill>
                <a:latin typeface="Nunito Sans SemiBold" pitchFamily="2" charset="0"/>
              </a:rPr>
              <a:t>Resultados Mesas Públicas</a:t>
            </a:r>
            <a:endParaRPr lang="es-CO" sz="7000" spc="-150" dirty="0">
              <a:solidFill>
                <a:srgbClr val="B11582"/>
              </a:solidFill>
              <a:latin typeface="Nunito Sans SemiBold" pitchFamily="2" charset="0"/>
            </a:endParaRPr>
          </a:p>
        </p:txBody>
      </p:sp>
    </p:spTree>
    <p:extLst>
      <p:ext uri="{BB962C8B-B14F-4D97-AF65-F5344CB8AC3E}">
        <p14:creationId xmlns:p14="http://schemas.microsoft.com/office/powerpoint/2010/main" val="10443305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6C146-3838-4459-BBD0-5EB93BF55A2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3947C177-529D-F2EB-D083-2487665E7CC7}"/>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Consulta previa</a:t>
            </a:r>
          </a:p>
        </p:txBody>
      </p:sp>
      <p:sp>
        <p:nvSpPr>
          <p:cNvPr id="6" name="Google Shape;1743;p68">
            <a:extLst>
              <a:ext uri="{FF2B5EF4-FFF2-40B4-BE49-F238E27FC236}">
                <a16:creationId xmlns:a16="http://schemas.microsoft.com/office/drawing/2014/main" id="{8E12D973-3D8A-E1A3-567D-FFE8B3ED6271}"/>
              </a:ext>
            </a:extLst>
          </p:cNvPr>
          <p:cNvSpPr txBox="1">
            <a:spLocks/>
          </p:cNvSpPr>
          <p:nvPr/>
        </p:nvSpPr>
        <p:spPr>
          <a:xfrm>
            <a:off x="5003800" y="3124200"/>
            <a:ext cx="4724400" cy="685800"/>
          </a:xfrm>
          <a:prstGeom prst="rect">
            <a:avLst/>
          </a:prstGeom>
          <a:solidFill>
            <a:schemeClr val="tx1">
              <a:lumMod val="50000"/>
              <a:lumOff val="50000"/>
            </a:schemeClr>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Número de encuestas:</a:t>
            </a:r>
          </a:p>
        </p:txBody>
      </p:sp>
      <p:sp>
        <p:nvSpPr>
          <p:cNvPr id="2" name="Google Shape;1743;p68">
            <a:extLst>
              <a:ext uri="{FF2B5EF4-FFF2-40B4-BE49-F238E27FC236}">
                <a16:creationId xmlns:a16="http://schemas.microsoft.com/office/drawing/2014/main" id="{FE1B8482-0A8F-6A58-F46C-AA488BEBD43D}"/>
              </a:ext>
            </a:extLst>
          </p:cNvPr>
          <p:cNvSpPr txBox="1">
            <a:spLocks/>
          </p:cNvSpPr>
          <p:nvPr/>
        </p:nvSpPr>
        <p:spPr>
          <a:xfrm>
            <a:off x="5003800" y="4953000"/>
            <a:ext cx="4724400" cy="685800"/>
          </a:xfrm>
          <a:prstGeom prst="rect">
            <a:avLst/>
          </a:prstGeom>
          <a:solidFill>
            <a:schemeClr val="tx1">
              <a:lumMod val="50000"/>
              <a:lumOff val="50000"/>
            </a:schemeClr>
          </a:solidFill>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bg1"/>
                </a:solidFill>
                <a:latin typeface="Aptos" panose="020B0004020202020204" pitchFamily="34" charset="0"/>
                <a:ea typeface="Verdana" panose="020B0604030504040204" pitchFamily="34" charset="0"/>
                <a:cs typeface="Verdana" panose="020B0604030504040204" pitchFamily="34" charset="0"/>
              </a:rPr>
              <a:t>Tema seleccionado:</a:t>
            </a:r>
          </a:p>
        </p:txBody>
      </p:sp>
      <p:grpSp>
        <p:nvGrpSpPr>
          <p:cNvPr id="7" name="Grupo 6">
            <a:extLst>
              <a:ext uri="{FF2B5EF4-FFF2-40B4-BE49-F238E27FC236}">
                <a16:creationId xmlns:a16="http://schemas.microsoft.com/office/drawing/2014/main" id="{C3D13ACB-CB95-38FD-2843-C4282B987ABD}"/>
              </a:ext>
            </a:extLst>
          </p:cNvPr>
          <p:cNvGrpSpPr/>
          <p:nvPr/>
        </p:nvGrpSpPr>
        <p:grpSpPr>
          <a:xfrm>
            <a:off x="5003800" y="3467100"/>
            <a:ext cx="7620000" cy="1009328"/>
            <a:chOff x="6756400" y="3695700"/>
            <a:chExt cx="7620000" cy="1009328"/>
          </a:xfrm>
        </p:grpSpPr>
        <p:sp>
          <p:nvSpPr>
            <p:cNvPr id="3" name="Google Shape;1743;p68">
              <a:extLst>
                <a:ext uri="{FF2B5EF4-FFF2-40B4-BE49-F238E27FC236}">
                  <a16:creationId xmlns:a16="http://schemas.microsoft.com/office/drawing/2014/main" id="{635A6D93-A8C6-83E5-3483-D4507358C497}"/>
                </a:ext>
              </a:extLst>
            </p:cNvPr>
            <p:cNvSpPr txBox="1">
              <a:spLocks/>
            </p:cNvSpPr>
            <p:nvPr/>
          </p:nvSpPr>
          <p:spPr>
            <a:xfrm>
              <a:off x="11633200" y="3695700"/>
              <a:ext cx="2743200" cy="1009328"/>
            </a:xfrm>
            <a:prstGeom prst="rect">
              <a:avLst/>
            </a:prstGeom>
            <a:solidFill>
              <a:srgbClr val="B11582"/>
            </a:solidFill>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MX" sz="5500" dirty="0">
                  <a:solidFill>
                    <a:schemeClr val="bg1"/>
                  </a:solidFill>
                  <a:latin typeface="Aptos" panose="020B0004020202020204" pitchFamily="34" charset="0"/>
                  <a:ea typeface="Verdana" panose="020B0604030504040204" pitchFamily="34" charset="0"/>
                  <a:cs typeface="Verdana" panose="020B0604030504040204" pitchFamily="34" charset="0"/>
                </a:rPr>
                <a:t>1.466</a:t>
              </a:r>
            </a:p>
          </p:txBody>
        </p:sp>
        <p:sp>
          <p:nvSpPr>
            <p:cNvPr id="4" name="Rectángulo 3">
              <a:extLst>
                <a:ext uri="{FF2B5EF4-FFF2-40B4-BE49-F238E27FC236}">
                  <a16:creationId xmlns:a16="http://schemas.microsoft.com/office/drawing/2014/main" id="{DD0DDB8E-C369-F027-FBA5-5014BF912708}"/>
                </a:ext>
              </a:extLst>
            </p:cNvPr>
            <p:cNvSpPr/>
            <p:nvPr/>
          </p:nvSpPr>
          <p:spPr>
            <a:xfrm>
              <a:off x="6756400" y="4191000"/>
              <a:ext cx="4876800" cy="76200"/>
            </a:xfrm>
            <a:prstGeom prst="rect">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grpSp>
        <p:nvGrpSpPr>
          <p:cNvPr id="8" name="Grupo 7">
            <a:extLst>
              <a:ext uri="{FF2B5EF4-FFF2-40B4-BE49-F238E27FC236}">
                <a16:creationId xmlns:a16="http://schemas.microsoft.com/office/drawing/2014/main" id="{308A7BF5-CC53-7139-2A1F-B3E0BF0901B4}"/>
              </a:ext>
            </a:extLst>
          </p:cNvPr>
          <p:cNvGrpSpPr/>
          <p:nvPr/>
        </p:nvGrpSpPr>
        <p:grpSpPr>
          <a:xfrm>
            <a:off x="5003800" y="5280580"/>
            <a:ext cx="10744200" cy="1500575"/>
            <a:chOff x="6756400" y="3695699"/>
            <a:chExt cx="10744200" cy="1500575"/>
          </a:xfrm>
        </p:grpSpPr>
        <p:sp>
          <p:nvSpPr>
            <p:cNvPr id="9" name="Google Shape;1743;p68">
              <a:extLst>
                <a:ext uri="{FF2B5EF4-FFF2-40B4-BE49-F238E27FC236}">
                  <a16:creationId xmlns:a16="http://schemas.microsoft.com/office/drawing/2014/main" id="{6A8E1E3F-7993-6B59-5188-51913B5E4CEF}"/>
                </a:ext>
              </a:extLst>
            </p:cNvPr>
            <p:cNvSpPr txBox="1">
              <a:spLocks/>
            </p:cNvSpPr>
            <p:nvPr/>
          </p:nvSpPr>
          <p:spPr>
            <a:xfrm>
              <a:off x="11633200" y="3695699"/>
              <a:ext cx="5867400" cy="1500575"/>
            </a:xfrm>
            <a:prstGeom prst="rect">
              <a:avLst/>
            </a:prstGeom>
            <a:solidFill>
              <a:srgbClr val="B11582"/>
            </a:solidFill>
          </p:spPr>
          <p:txBody>
            <a:bodyPr spcFirstLastPara="1" vert="horz" wrap="square" lIns="91425" tIns="91425" rIns="91425" bIns="91425" rtlCol="0" anchor="ctr"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s-ES" sz="3600" b="1" dirty="0">
                  <a:solidFill>
                    <a:schemeClr val="bg1"/>
                  </a:solidFill>
                  <a:latin typeface="Aptos" panose="020B0004020202020204" pitchFamily="34" charset="0"/>
                </a:rPr>
                <a:t>Atención Integral Niños, Niñas de 0 a 5 Años</a:t>
              </a:r>
              <a:endParaRPr lang="es-CO" sz="3600" b="1" dirty="0">
                <a:solidFill>
                  <a:schemeClr val="bg1"/>
                </a:solidFill>
                <a:latin typeface="Aptos" panose="020B0004020202020204" pitchFamily="34" charset="0"/>
              </a:endParaRPr>
            </a:p>
          </p:txBody>
        </p:sp>
        <p:sp>
          <p:nvSpPr>
            <p:cNvPr id="10" name="Rectángulo 9">
              <a:extLst>
                <a:ext uri="{FF2B5EF4-FFF2-40B4-BE49-F238E27FC236}">
                  <a16:creationId xmlns:a16="http://schemas.microsoft.com/office/drawing/2014/main" id="{7D9B8B61-E3D7-340B-E847-ABB7684251A8}"/>
                </a:ext>
              </a:extLst>
            </p:cNvPr>
            <p:cNvSpPr/>
            <p:nvPr/>
          </p:nvSpPr>
          <p:spPr>
            <a:xfrm>
              <a:off x="6756400" y="4191000"/>
              <a:ext cx="4876800" cy="76200"/>
            </a:xfrm>
            <a:prstGeom prst="rect">
              <a:avLst/>
            </a:prstGeom>
            <a:solidFill>
              <a:srgbClr val="B11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spTree>
    <p:extLst>
      <p:ext uri="{BB962C8B-B14F-4D97-AF65-F5344CB8AC3E}">
        <p14:creationId xmlns:p14="http://schemas.microsoft.com/office/powerpoint/2010/main" val="10257234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DB4A3-F0CA-19AC-687D-BDEEBC2985F2}"/>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C51936F7-7BC1-8832-64BF-3F4B846A7AD2}"/>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Compromisos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adquiridos</a:t>
            </a:r>
          </a:p>
        </p:txBody>
      </p:sp>
      <p:graphicFrame>
        <p:nvGraphicFramePr>
          <p:cNvPr id="2" name="Tabla 1">
            <a:extLst>
              <a:ext uri="{FF2B5EF4-FFF2-40B4-BE49-F238E27FC236}">
                <a16:creationId xmlns:a16="http://schemas.microsoft.com/office/drawing/2014/main" id="{A7A65BC1-FFB5-5FA9-9E03-09EF7CC6DE11}"/>
              </a:ext>
            </a:extLst>
          </p:cNvPr>
          <p:cNvGraphicFramePr>
            <a:graphicFrameLocks noGrp="1"/>
          </p:cNvGraphicFramePr>
          <p:nvPr>
            <p:extLst>
              <p:ext uri="{D42A27DB-BD31-4B8C-83A1-F6EECF244321}">
                <p14:modId xmlns:p14="http://schemas.microsoft.com/office/powerpoint/2010/main" val="2815874546"/>
              </p:ext>
            </p:extLst>
          </p:nvPr>
        </p:nvGraphicFramePr>
        <p:xfrm>
          <a:off x="812800" y="2286000"/>
          <a:ext cx="14706599" cy="5045040"/>
        </p:xfrm>
        <a:graphic>
          <a:graphicData uri="http://schemas.openxmlformats.org/drawingml/2006/table">
            <a:tbl>
              <a:tblPr lastCol="1">
                <a:tableStyleId>{5C22544A-7EE6-4342-B048-85BDC9FD1C3A}</a:tableStyleId>
              </a:tblPr>
              <a:tblGrid>
                <a:gridCol w="2091605">
                  <a:extLst>
                    <a:ext uri="{9D8B030D-6E8A-4147-A177-3AD203B41FA5}">
                      <a16:colId xmlns:a16="http://schemas.microsoft.com/office/drawing/2014/main" val="2290140404"/>
                    </a:ext>
                  </a:extLst>
                </a:gridCol>
                <a:gridCol w="6976195">
                  <a:extLst>
                    <a:ext uri="{9D8B030D-6E8A-4147-A177-3AD203B41FA5}">
                      <a16:colId xmlns:a16="http://schemas.microsoft.com/office/drawing/2014/main" val="365766378"/>
                    </a:ext>
                  </a:extLst>
                </a:gridCol>
                <a:gridCol w="1905000">
                  <a:extLst>
                    <a:ext uri="{9D8B030D-6E8A-4147-A177-3AD203B41FA5}">
                      <a16:colId xmlns:a16="http://schemas.microsoft.com/office/drawing/2014/main" val="3097559612"/>
                    </a:ext>
                  </a:extLst>
                </a:gridCol>
                <a:gridCol w="1676400">
                  <a:extLst>
                    <a:ext uri="{9D8B030D-6E8A-4147-A177-3AD203B41FA5}">
                      <a16:colId xmlns:a16="http://schemas.microsoft.com/office/drawing/2014/main" val="375407159"/>
                    </a:ext>
                  </a:extLst>
                </a:gridCol>
                <a:gridCol w="2057399">
                  <a:extLst>
                    <a:ext uri="{9D8B030D-6E8A-4147-A177-3AD203B41FA5}">
                      <a16:colId xmlns:a16="http://schemas.microsoft.com/office/drawing/2014/main" val="2701807135"/>
                    </a:ext>
                  </a:extLst>
                </a:gridCol>
              </a:tblGrid>
              <a:tr h="323927">
                <a:tc rowSpan="2">
                  <a:txBody>
                    <a:bodyPr/>
                    <a:lstStyle/>
                    <a:p>
                      <a:pPr algn="ctr" fontAlgn="b"/>
                      <a:r>
                        <a:rPr lang="es-CO" sz="2200" b="1" u="none" strike="noStrike" dirty="0">
                          <a:solidFill>
                            <a:schemeClr val="tx1"/>
                          </a:solidFill>
                          <a:effectLst/>
                          <a:latin typeface="Aptos" panose="020B0004020202020204" pitchFamily="34" charset="0"/>
                        </a:rPr>
                        <a:t>Regional</a:t>
                      </a:r>
                    </a:p>
                    <a:p>
                      <a:pPr algn="ctr" fontAlgn="b"/>
                      <a:r>
                        <a:rPr lang="es-CO" sz="2200" b="1" u="none" strike="noStrike" dirty="0">
                          <a:solidFill>
                            <a:schemeClr val="tx1"/>
                          </a:solidFill>
                          <a:effectLst/>
                          <a:latin typeface="Aptos" panose="020B0004020202020204" pitchFamily="34" charset="0"/>
                        </a:rPr>
                        <a:t>Centro Zonal</a:t>
                      </a:r>
                      <a:endParaRPr lang="es-CO" sz="2200" b="1"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gridSpan="4">
                  <a:txBody>
                    <a:bodyPr/>
                    <a:lstStyle/>
                    <a:p>
                      <a:pPr algn="ctr" fontAlgn="b"/>
                      <a:r>
                        <a:rPr lang="es-CO" sz="2200" b="1" u="none" strike="noStrike" dirty="0">
                          <a:solidFill>
                            <a:schemeClr val="tx1"/>
                          </a:solidFill>
                          <a:effectLst/>
                          <a:latin typeface="Aptos" panose="020B0004020202020204" pitchFamily="34" charset="0"/>
                        </a:rPr>
                        <a:t>Actualización compromisos 2024</a:t>
                      </a:r>
                      <a:endParaRPr lang="es-CO" sz="2200" b="1" i="0" u="none" strike="noStrike" dirty="0">
                        <a:solidFill>
                          <a:schemeClr val="tx1"/>
                        </a:solidFill>
                        <a:effectLst/>
                        <a:latin typeface="Aptos" panose="020B0004020202020204" pitchFamily="34" charset="0"/>
                        <a:ea typeface="Verdana"/>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hMerge="1">
                  <a:txBody>
                    <a:bodyPr/>
                    <a:lstStyle/>
                    <a:p>
                      <a:endParaRPr dirty="0"/>
                    </a:p>
                  </a:txBody>
                  <a:tcPr marL="72000" marR="72000" marT="72000" marB="72000"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841279670"/>
                  </a:ext>
                </a:extLst>
              </a:tr>
              <a:tr h="550530">
                <a:tc vMerge="1">
                  <a:txBody>
                    <a:bodyPr/>
                    <a:lstStyle/>
                    <a:p>
                      <a:pPr algn="ctr" fontAlgn="b"/>
                      <a:endParaRPr lang="es-CO" sz="22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ctr"/>
                      <a:r>
                        <a:rPr lang="es-CO" sz="2200" b="1" u="none" strike="noStrike" dirty="0">
                          <a:solidFill>
                            <a:schemeClr val="tx1"/>
                          </a:solidFill>
                          <a:effectLst/>
                          <a:latin typeface="Aptos" panose="020B0004020202020204" pitchFamily="34" charset="0"/>
                        </a:rPr>
                        <a:t>Compromiso</a:t>
                      </a:r>
                      <a:endParaRPr lang="es-CO" sz="22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CO" sz="2200" b="1" u="none" strike="noStrike" dirty="0">
                          <a:solidFill>
                            <a:schemeClr val="tx1"/>
                          </a:solidFill>
                          <a:effectLst/>
                          <a:latin typeface="Aptos" panose="020B0004020202020204" pitchFamily="34" charset="0"/>
                        </a:rPr>
                        <a:t>Responsable</a:t>
                      </a:r>
                      <a:endParaRPr lang="es-CO" sz="22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MX" sz="2200" b="1" u="none" strike="noStrike" dirty="0">
                          <a:solidFill>
                            <a:schemeClr val="tx1"/>
                          </a:solidFill>
                          <a:effectLst/>
                          <a:latin typeface="Aptos" panose="020B0004020202020204" pitchFamily="34" charset="0"/>
                        </a:rPr>
                        <a:t>F</a:t>
                      </a:r>
                      <a:r>
                        <a:rPr lang="es-CO" sz="2200" b="1" u="none" strike="noStrike" dirty="0">
                          <a:solidFill>
                            <a:schemeClr val="tx1"/>
                          </a:solidFill>
                          <a:effectLst/>
                          <a:latin typeface="Aptos" panose="020B0004020202020204" pitchFamily="34" charset="0"/>
                        </a:rPr>
                        <a:t>echa</a:t>
                      </a:r>
                      <a:endParaRPr lang="es-CO" sz="22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ctr"/>
                      <a:r>
                        <a:rPr lang="es-MX" sz="2200" b="1" i="0" u="none" strike="noStrike" dirty="0">
                          <a:solidFill>
                            <a:schemeClr val="tx1"/>
                          </a:solidFill>
                          <a:effectLst/>
                          <a:latin typeface="Aptos" panose="020B0004020202020204" pitchFamily="34" charset="0"/>
                          <a:ea typeface="Verdana"/>
                          <a:cs typeface="Verdana" panose="020B0604030504040204" pitchFamily="34" charset="0"/>
                        </a:rPr>
                        <a:t>Porcentaje cumplimiento</a:t>
                      </a:r>
                      <a:endParaRPr lang="es-CO" sz="2200" b="1"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val="3461299848"/>
                  </a:ext>
                </a:extLst>
              </a:tr>
              <a:tr h="323927">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s-ES" sz="2400" b="0" i="0" dirty="0">
                          <a:solidFill>
                            <a:schemeClr val="tx1"/>
                          </a:solidFill>
                          <a:latin typeface="Nunito Sans Normal" pitchFamily="2" charset="77"/>
                          <a:ea typeface="Verdana" panose="020B0604030504040204" pitchFamily="34" charset="0"/>
                          <a:cs typeface="Verdana" panose="020B0604030504040204" pitchFamily="34" charset="0"/>
                        </a:rPr>
                        <a:t>En la RPC y en las 5 MP realizadas DURANTE 2024 no se establecieron compromisos</a:t>
                      </a:r>
                      <a:endParaRPr lang="es-CO" sz="2400" b="0" i="0" dirty="0">
                        <a:solidFill>
                          <a:schemeClr val="tx1"/>
                        </a:solidFill>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001086"/>
                  </a:ext>
                </a:extLst>
              </a:tr>
              <a:tr h="323927">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39648042"/>
                  </a:ext>
                </a:extLst>
              </a:tr>
              <a:tr h="323927">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96974292"/>
                  </a:ext>
                </a:extLst>
              </a:tr>
              <a:tr h="323927">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1140821"/>
                  </a:ext>
                </a:extLst>
              </a:tr>
              <a:tr h="323927">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33931171"/>
                  </a:ext>
                </a:extLst>
              </a:tr>
              <a:tr h="323927">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55850351"/>
                  </a:ext>
                </a:extLst>
              </a:tr>
              <a:tr h="382383">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tc>
                  <a:txBody>
                    <a:bodyPr/>
                    <a:lstStyle/>
                    <a:p>
                      <a:pPr algn="ctr" fontAlgn="b"/>
                      <a:endParaRPr lang="es-CO" sz="2200" b="0" i="0" u="none" strike="noStrike" dirty="0">
                        <a:solidFill>
                          <a:schemeClr val="tx1"/>
                        </a:solidFill>
                        <a:effectLst/>
                        <a:latin typeface="Aptos" panose="020B0004020202020204" pitchFamily="34" charset="0"/>
                        <a:ea typeface="Verdana"/>
                        <a:cs typeface="Verdana" panose="020B0604030504040204" pitchFamily="34" charset="0"/>
                      </a:endParaRPr>
                    </a:p>
                  </a:txBody>
                  <a:tcPr marL="72000" marR="72000" marT="72000" marB="7200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47233296"/>
                  </a:ext>
                </a:extLst>
              </a:tr>
            </a:tbl>
          </a:graphicData>
        </a:graphic>
      </p:graphicFrame>
    </p:spTree>
    <p:extLst>
      <p:ext uri="{BB962C8B-B14F-4D97-AF65-F5344CB8AC3E}">
        <p14:creationId xmlns:p14="http://schemas.microsoft.com/office/powerpoint/2010/main" val="14462565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F40B7-CC3D-4742-CA67-BE69D2454878}"/>
            </a:ext>
          </a:extLst>
        </p:cNvPr>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BBBF9871-E0E3-8A7F-0F11-1D5C1F6A494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86AA0037-8EF1-2FD0-0789-23F20A3058EE}"/>
              </a:ext>
            </a:extLst>
          </p:cNvPr>
          <p:cNvSpPr>
            <a:spLocks noGrp="1"/>
          </p:cNvSpPr>
          <p:nvPr>
            <p:ph type="title"/>
          </p:nvPr>
        </p:nvSpPr>
        <p:spPr>
          <a:xfrm>
            <a:off x="13843000" y="8229600"/>
            <a:ext cx="2286000" cy="838200"/>
          </a:xfrm>
        </p:spPr>
        <p:txBody>
          <a:bodyPr/>
          <a:lstStyle/>
          <a:p>
            <a:pPr algn="ctr"/>
            <a:r>
              <a:rPr lang="es-MX" sz="5500" spc="-150" dirty="0">
                <a:solidFill>
                  <a:srgbClr val="B11582"/>
                </a:solidFill>
                <a:latin typeface="Nunito Sans SemiBold" pitchFamily="2" charset="0"/>
              </a:rPr>
              <a:t>PQRS</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18971921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468966-20B0-49B6-3EA7-EDBF18759705}"/>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71ED6FD2-6A26-8322-8EE3-45B10462E7AD}"/>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PQRS</a:t>
            </a:r>
          </a:p>
        </p:txBody>
      </p:sp>
      <p:graphicFrame>
        <p:nvGraphicFramePr>
          <p:cNvPr id="15" name="Tabla 14">
            <a:extLst>
              <a:ext uri="{FF2B5EF4-FFF2-40B4-BE49-F238E27FC236}">
                <a16:creationId xmlns:a16="http://schemas.microsoft.com/office/drawing/2014/main" id="{34BC00D7-69EC-504C-C974-ED2452D4AAAF}"/>
              </a:ext>
            </a:extLst>
          </p:cNvPr>
          <p:cNvGraphicFramePr>
            <a:graphicFrameLocks noGrp="1"/>
          </p:cNvGraphicFramePr>
          <p:nvPr>
            <p:extLst>
              <p:ext uri="{D42A27DB-BD31-4B8C-83A1-F6EECF244321}">
                <p14:modId xmlns:p14="http://schemas.microsoft.com/office/powerpoint/2010/main" val="3079013663"/>
              </p:ext>
            </p:extLst>
          </p:nvPr>
        </p:nvGraphicFramePr>
        <p:xfrm>
          <a:off x="1017112" y="1633200"/>
          <a:ext cx="14221775" cy="6391159"/>
        </p:xfrm>
        <a:graphic>
          <a:graphicData uri="http://schemas.openxmlformats.org/drawingml/2006/table">
            <a:tbl>
              <a:tblPr lastCol="1">
                <a:tableStyleId>{93296810-A885-4BE3-A3E7-6D5BEEA58F35}</a:tableStyleId>
              </a:tblPr>
              <a:tblGrid>
                <a:gridCol w="2462688">
                  <a:extLst>
                    <a:ext uri="{9D8B030D-6E8A-4147-A177-3AD203B41FA5}">
                      <a16:colId xmlns:a16="http://schemas.microsoft.com/office/drawing/2014/main" val="564259468"/>
                    </a:ext>
                  </a:extLst>
                </a:gridCol>
                <a:gridCol w="6324600">
                  <a:extLst>
                    <a:ext uri="{9D8B030D-6E8A-4147-A177-3AD203B41FA5}">
                      <a16:colId xmlns:a16="http://schemas.microsoft.com/office/drawing/2014/main" val="1710941193"/>
                    </a:ext>
                  </a:extLst>
                </a:gridCol>
                <a:gridCol w="2667000">
                  <a:extLst>
                    <a:ext uri="{9D8B030D-6E8A-4147-A177-3AD203B41FA5}">
                      <a16:colId xmlns:a16="http://schemas.microsoft.com/office/drawing/2014/main" val="449785966"/>
                    </a:ext>
                  </a:extLst>
                </a:gridCol>
                <a:gridCol w="2767487">
                  <a:extLst>
                    <a:ext uri="{9D8B030D-6E8A-4147-A177-3AD203B41FA5}">
                      <a16:colId xmlns:a16="http://schemas.microsoft.com/office/drawing/2014/main" val="3217375685"/>
                    </a:ext>
                  </a:extLst>
                </a:gridCol>
              </a:tblGrid>
              <a:tr h="650359">
                <a:tc>
                  <a:txBody>
                    <a:bodyPr/>
                    <a:lstStyle/>
                    <a:p>
                      <a:pPr algn="ctr" fontAlgn="b"/>
                      <a:r>
                        <a:rPr lang="es-CO" sz="25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Tipo</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25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Principales  Motivos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25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2024</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tc>
                  <a:txBody>
                    <a:bodyPr/>
                    <a:lstStyle/>
                    <a:p>
                      <a:pPr algn="ctr" fontAlgn="ctr"/>
                      <a:r>
                        <a:rPr lang="es-CO" sz="25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rPr>
                        <a:t>Oportunidad </a:t>
                      </a:r>
                      <a:r>
                        <a:rPr lang="es-CO" sz="2500" b="1" i="0" u="none" strike="noStrike" dirty="0" err="1">
                          <a:solidFill>
                            <a:schemeClr val="bg1"/>
                          </a:solidFill>
                          <a:effectLst/>
                          <a:latin typeface="Aptos" panose="020B0004020202020204" pitchFamily="34" charset="0"/>
                          <a:ea typeface="Verdana" panose="020B0604030504040204" pitchFamily="34" charset="0"/>
                          <a:cs typeface="Verdana" panose="020B0604030504040204" pitchFamily="34" charset="0"/>
                        </a:rPr>
                        <a:t>Rta</a:t>
                      </a:r>
                      <a:endParaRPr lang="es-CO" sz="2500" b="1" i="0" u="none" strike="noStrike" dirty="0">
                        <a:solidFill>
                          <a:schemeClr val="bg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tx1">
                        <a:lumMod val="65000"/>
                        <a:lumOff val="35000"/>
                      </a:schemeClr>
                    </a:solidFill>
                  </a:tcPr>
                </a:tc>
                <a:extLst>
                  <a:ext uri="{0D108BD9-81ED-4DB2-BD59-A6C34878D82A}">
                    <a16:rowId xmlns:a16="http://schemas.microsoft.com/office/drawing/2014/main" val="3186255905"/>
                  </a:ext>
                </a:extLst>
              </a:tr>
              <a:tr h="376863">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Peticiones (4.105)</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Diligencias Administrativas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975</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rowSpan="3">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a:t>
                      </a:r>
                    </a:p>
                    <a:p>
                      <a:pPr algn="ctr" fontAlgn="b"/>
                      <a:r>
                        <a:rPr lang="es-CO" sz="2000" b="0" i="0" u="none" strike="noStrike" dirty="0">
                          <a:solidFill>
                            <a:schemeClr val="tx1"/>
                          </a:solidFill>
                          <a:effectLst/>
                          <a:latin typeface="Aptos" panose="020B0004020202020204" pitchFamily="34" charset="0"/>
                          <a:ea typeface="Verdana" panose="020B0604030504040204" pitchFamily="34" charset="0"/>
                        </a:rPr>
                        <a:t> </a:t>
                      </a:r>
                      <a:r>
                        <a:rPr lang="es-MX" sz="2000" b="0" i="0" u="none" strike="noStrike" dirty="0">
                          <a:solidFill>
                            <a:schemeClr val="tx1"/>
                          </a:solidFill>
                          <a:effectLst/>
                          <a:latin typeface="Aptos" panose="020B0004020202020204" pitchFamily="34" charset="0"/>
                          <a:ea typeface="Verdana" panose="020B0604030504040204" pitchFamily="34" charset="0"/>
                        </a:rPr>
                        <a:t>98% en la oportunidad de Respuesta para la Vigencia 2024</a:t>
                      </a:r>
                      <a:r>
                        <a:rPr lang="es-CO" sz="2000" b="0" i="0" u="none" strike="noStrike" dirty="0">
                          <a:solidFill>
                            <a:schemeClr val="tx1"/>
                          </a:solidFill>
                          <a:effectLst/>
                          <a:latin typeface="Aptos" panose="020B0004020202020204" pitchFamily="34" charset="0"/>
                          <a:ea typeface="Verdana" panose="020B0604030504040204" pitchFamily="34" charset="0"/>
                        </a:rPr>
                        <a:t>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667272968"/>
                  </a:ext>
                </a:extLst>
              </a:tr>
              <a:tr h="37686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Solicitudes de Copias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839</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902043973"/>
                  </a:ext>
                </a:extLst>
              </a:tr>
              <a:tr h="0">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Actas Complementarias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638</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dirty="0"/>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4202258034"/>
                  </a:ext>
                </a:extLst>
              </a:tr>
              <a:tr h="376863">
                <a:tc rowSpan="3">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Quejas (66)</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Omisión o extralimitación de deberes o funciones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25</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rowSpan="3">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a:t>
                      </a:r>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100% en la oportunidad de Respuesta para la Vigencia 2024</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p>
                      <a:pPr algn="ctr" fontAlgn="b"/>
                      <a:r>
                        <a:rPr lang="es-CO" sz="2000" b="0" i="0" u="none" strike="noStrike" dirty="0">
                          <a:solidFill>
                            <a:schemeClr val="tx1"/>
                          </a:solidFill>
                          <a:effectLst/>
                          <a:latin typeface="Aptos" panose="020B0004020202020204" pitchFamily="34" charset="0"/>
                          <a:ea typeface="Verdana" panose="020B0604030504040204" pitchFamily="34" charset="0"/>
                        </a:rPr>
                        <a:t>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338339102"/>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Demora en la atención (negar o retardar asuntos a su cargo)</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20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41803648"/>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Maltrato al Ciudadano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10</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dirty="0"/>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24303629"/>
                  </a:ext>
                </a:extLst>
              </a:tr>
              <a:tr h="376863">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Reclamos (125)</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Incumplimiento a Obligaciones Contractuales</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89</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rowSpan="3">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a:t>
                      </a:r>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100% en la oportunidad de Respuesta para la Vigencia 2024</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55076600"/>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MX" sz="2000" b="0" i="0" u="none" strike="noStrike" kern="1200" dirty="0">
                          <a:solidFill>
                            <a:schemeClr val="tx1"/>
                          </a:solidFill>
                          <a:effectLst/>
                          <a:latin typeface="Aptos" panose="020B0004020202020204" pitchFamily="34" charset="0"/>
                          <a:ea typeface="Verdana" panose="020B0604030504040204" pitchFamily="34" charset="0"/>
                          <a:cs typeface="+mn-cs"/>
                        </a:rPr>
                        <a:t>Violencia contra Niños, Niñas y Adolescentes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 32</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792913169"/>
                  </a:ext>
                </a:extLst>
              </a:tr>
              <a:tr h="376863">
                <a:tc vMerge="1">
                  <a:txBody>
                    <a:bodyPr/>
                    <a:lstStyle/>
                    <a:p>
                      <a:pPr algn="l" fontAlgn="b"/>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s-CO" sz="2000" b="0" i="0" u="none" strike="noStrike" kern="1200" dirty="0">
                          <a:solidFill>
                            <a:schemeClr val="tx1"/>
                          </a:solidFill>
                          <a:effectLst/>
                          <a:latin typeface="Aptos" panose="020B0004020202020204" pitchFamily="34" charset="0"/>
                          <a:ea typeface="Verdana" panose="020B0604030504040204" pitchFamily="34" charset="0"/>
                          <a:cs typeface="+mn-cs"/>
                        </a:rPr>
                        <a:t>Instalaciones Físicas Inadecuadas	</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4</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l" fontAlgn="b"/>
                      <a:endParaRPr lang="es-CO" sz="1600" b="0"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25471860"/>
                  </a:ext>
                </a:extLst>
              </a:tr>
              <a:tr h="376863">
                <a:tc rowSpan="3">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s-CO" sz="22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Sugerencias (4)</a:t>
                      </a: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lumMod val="85000"/>
                      </a:schemeClr>
                    </a:solidFill>
                  </a:tcPr>
                </a:tc>
                <a:tc>
                  <a:txBody>
                    <a:bodyPr/>
                    <a:lstStyle/>
                    <a:p>
                      <a:pPr algn="l"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Recurso Humano</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2</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rowSpan="3">
                  <a:txBody>
                    <a:bodyPr/>
                    <a:lstStyle/>
                    <a:p>
                      <a:pPr algn="ctr"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100% en la oportunidad de Respuesta para la Vigencia 2024</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173010564"/>
                  </a:ext>
                </a:extLst>
              </a:tr>
              <a:tr h="37686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Felicitaciones y Agradecimientos</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1</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l" fontAlgn="b"/>
                      <a:endParaRPr lang="es-CO" sz="1600" b="0"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540424693"/>
                  </a:ext>
                </a:extLst>
              </a:tr>
              <a:tr h="376863">
                <a:tc vMerge="1">
                  <a:txBody>
                    <a:bodyPr/>
                    <a:lstStyle/>
                    <a:p>
                      <a:pPr marL="0" marR="0" indent="0" algn="l" defTabSz="914400" rtl="0" eaLnBrk="1" fontAlgn="b" latinLnBrk="0" hangingPunct="1">
                        <a:lnSpc>
                          <a:spcPct val="100000"/>
                        </a:lnSpc>
                        <a:spcBef>
                          <a:spcPts val="0"/>
                        </a:spcBef>
                        <a:spcAft>
                          <a:spcPts val="0"/>
                        </a:spcAft>
                        <a:buClrTx/>
                        <a:buSzTx/>
                        <a:buFontTx/>
                        <a:buNone/>
                        <a:tabLst/>
                        <a:defRPr/>
                      </a:pPr>
                      <a:endParaRPr lang="es-CO" sz="1400" b="1" i="0" u="none" strike="noStrike">
                        <a:solidFill>
                          <a:schemeClr val="tx1"/>
                        </a:solidFill>
                        <a:effectLst/>
                        <a:latin typeface="Montserrat" pitchFamily="2" charset="77"/>
                      </a:endParaRPr>
                    </a:p>
                  </a:txBody>
                  <a:tcPr marL="72000" marR="72000" marT="72000" marB="72000" anchor="ctr">
                    <a:solidFill>
                      <a:schemeClr val="bg1">
                        <a:lumMod val="95000"/>
                      </a:schemeClr>
                    </a:solidFill>
                  </a:tcPr>
                </a:tc>
                <a:tc>
                  <a:txBody>
                    <a:bodyPr/>
                    <a:lstStyle/>
                    <a:p>
                      <a:pPr algn="l"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Infraestructura física y tecnológica </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a:txBody>
                    <a:bodyPr/>
                    <a:lstStyle/>
                    <a:p>
                      <a:pPr algn="ctr" fontAlgn="b"/>
                      <a:r>
                        <a:rPr lang="es-MX"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rPr>
                        <a:t>1</a:t>
                      </a:r>
                      <a:endParaRPr lang="es-CO" sz="2000" b="0" i="0" u="none" strike="noStrike" dirty="0">
                        <a:solidFill>
                          <a:schemeClr val="tx1"/>
                        </a:solidFill>
                        <a:effectLst/>
                        <a:latin typeface="Aptos" panose="020B0004020202020204" pitchFamily="34" charset="0"/>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tc vMerge="1">
                  <a:txBody>
                    <a:bodyPr/>
                    <a:lstStyle/>
                    <a:p>
                      <a:pPr algn="l" fontAlgn="b"/>
                      <a:endParaRPr lang="es-CO" sz="1600" b="0" i="0" u="none" strike="noStrike" dirty="0">
                        <a:solidFill>
                          <a:schemeClr val="tx1"/>
                        </a:solidFill>
                        <a:effectLst/>
                        <a:latin typeface="Nunito Sans Normal" pitchFamily="2" charset="77"/>
                        <a:ea typeface="Verdana" panose="020B0604030504040204" pitchFamily="34" charset="0"/>
                        <a:cs typeface="Verdana" panose="020B0604030504040204" pitchFamily="34" charset="0"/>
                      </a:endParaRPr>
                    </a:p>
                  </a:txBody>
                  <a:tcPr marL="72000" marR="72000" marT="72000" marB="72000" anchor="ctr">
                    <a:lnL w="3175" cap="flat" cmpd="sng" algn="ctr">
                      <a:solidFill>
                        <a:schemeClr val="tx1">
                          <a:lumMod val="75000"/>
                          <a:lumOff val="25000"/>
                        </a:schemeClr>
                      </a:solidFill>
                      <a:prstDash val="solid"/>
                      <a:round/>
                      <a:headEnd type="none" w="med" len="med"/>
                      <a:tailEnd type="none" w="med" len="med"/>
                    </a:lnL>
                    <a:lnR w="3175" cap="flat" cmpd="sng" algn="ctr">
                      <a:solidFill>
                        <a:schemeClr val="tx1">
                          <a:lumMod val="75000"/>
                          <a:lumOff val="25000"/>
                        </a:schemeClr>
                      </a:solidFill>
                      <a:prstDash val="solid"/>
                      <a:round/>
                      <a:headEnd type="none" w="med" len="med"/>
                      <a:tailEnd type="none" w="med" len="med"/>
                    </a:lnR>
                    <a:lnT w="3175" cap="flat" cmpd="sng" algn="ctr">
                      <a:solidFill>
                        <a:schemeClr val="tx1">
                          <a:lumMod val="75000"/>
                          <a:lumOff val="25000"/>
                        </a:schemeClr>
                      </a:solidFill>
                      <a:prstDash val="solid"/>
                      <a:round/>
                      <a:headEnd type="none" w="med" len="med"/>
                      <a:tailEnd type="none" w="med" len="med"/>
                    </a:lnT>
                    <a:lnB w="3175" cap="flat" cmpd="sng" algn="ctr">
                      <a:solidFill>
                        <a:schemeClr val="tx1">
                          <a:lumMod val="75000"/>
                          <a:lumOff val="2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873342874"/>
                  </a:ext>
                </a:extLst>
              </a:tr>
            </a:tbl>
          </a:graphicData>
        </a:graphic>
      </p:graphicFrame>
    </p:spTree>
    <p:extLst>
      <p:ext uri="{BB962C8B-B14F-4D97-AF65-F5344CB8AC3E}">
        <p14:creationId xmlns:p14="http://schemas.microsoft.com/office/powerpoint/2010/main" val="2188143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DF831-27D6-3FD9-1FBA-0689F342BED2}"/>
            </a:ext>
          </a:extLst>
        </p:cNvPr>
        <p:cNvGrpSpPr/>
        <p:nvPr/>
      </p:nvGrpSpPr>
      <p:grpSpPr>
        <a:xfrm>
          <a:off x="0" y="0"/>
          <a:ext cx="0" cy="0"/>
          <a:chOff x="0" y="0"/>
          <a:chExt cx="0" cy="0"/>
        </a:xfrm>
      </p:grpSpPr>
      <p:pic>
        <p:nvPicPr>
          <p:cNvPr id="4" name="Imagen 3" descr="Imagen que contiene Texto&#10;&#10;El contenido generado por IA puede ser incorrecto.">
            <a:extLst>
              <a:ext uri="{FF2B5EF4-FFF2-40B4-BE49-F238E27FC236}">
                <a16:creationId xmlns:a16="http://schemas.microsoft.com/office/drawing/2014/main" id="{897701C0-D1EA-0047-C9D5-F1E17271AFE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AB87F6B7-F4D9-ED42-4DCE-109164C36F45}"/>
              </a:ext>
            </a:extLst>
          </p:cNvPr>
          <p:cNvSpPr>
            <a:spLocks noGrp="1"/>
          </p:cNvSpPr>
          <p:nvPr>
            <p:ph type="title"/>
          </p:nvPr>
        </p:nvSpPr>
        <p:spPr>
          <a:xfrm>
            <a:off x="9144508" y="8229600"/>
            <a:ext cx="6984492" cy="838200"/>
          </a:xfrm>
        </p:spPr>
        <p:txBody>
          <a:bodyPr/>
          <a:lstStyle/>
          <a:p>
            <a:pPr algn="ctr"/>
            <a:r>
              <a:rPr lang="es-MX" sz="5500" spc="-150" dirty="0">
                <a:solidFill>
                  <a:srgbClr val="B11582"/>
                </a:solidFill>
                <a:latin typeface="Nunito Sans SemiBold" pitchFamily="2" charset="0"/>
              </a:rPr>
              <a:t>Contexto institucional</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35450513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5C52D-0080-27C7-6C10-06ED3E7DF262}"/>
            </a:ext>
          </a:extLst>
        </p:cNvPr>
        <p:cNvGrpSpPr/>
        <p:nvPr/>
      </p:nvGrpSpPr>
      <p:grpSpPr>
        <a:xfrm>
          <a:off x="0" y="0"/>
          <a:ext cx="0" cy="0"/>
          <a:chOff x="0" y="0"/>
          <a:chExt cx="0" cy="0"/>
        </a:xfrm>
      </p:grpSpPr>
      <p:pic>
        <p:nvPicPr>
          <p:cNvPr id="7" name="Imagen 6" descr="Imagen que contiene Texto&#10;&#10;El contenido generado por IA puede ser incorrecto.">
            <a:extLst>
              <a:ext uri="{FF2B5EF4-FFF2-40B4-BE49-F238E27FC236}">
                <a16:creationId xmlns:a16="http://schemas.microsoft.com/office/drawing/2014/main" id="{6CA4476A-F471-1597-92E0-5773D2767D1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5" name="Título 4">
            <a:extLst>
              <a:ext uri="{FF2B5EF4-FFF2-40B4-BE49-F238E27FC236}">
                <a16:creationId xmlns:a16="http://schemas.microsoft.com/office/drawing/2014/main" id="{C654B350-372C-648E-F220-60E8580A1447}"/>
              </a:ext>
            </a:extLst>
          </p:cNvPr>
          <p:cNvSpPr txBox="1">
            <a:spLocks/>
          </p:cNvSpPr>
          <p:nvPr/>
        </p:nvSpPr>
        <p:spPr>
          <a:xfrm>
            <a:off x="6223000" y="7912894"/>
            <a:ext cx="97536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2025</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97871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2BAF2-8963-8013-207B-48FF021817FF}"/>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F7B7FA32-6019-D1E3-D5A8-64A1E6E01B5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D54DD56D-80B3-E04C-52AA-48A3C774C978}"/>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a:t>
            </a:r>
          </a:p>
        </p:txBody>
      </p:sp>
      <p:pic>
        <p:nvPicPr>
          <p:cNvPr id="2" name="Imagen 1">
            <a:extLst>
              <a:ext uri="{FF2B5EF4-FFF2-40B4-BE49-F238E27FC236}">
                <a16:creationId xmlns:a16="http://schemas.microsoft.com/office/drawing/2014/main" id="{EC97AD75-50AF-0566-85DD-B1BD10B965BB}"/>
              </a:ext>
            </a:extLst>
          </p:cNvPr>
          <p:cNvPicPr>
            <a:picLocks noChangeAspect="1"/>
          </p:cNvPicPr>
          <p:nvPr/>
        </p:nvPicPr>
        <p:blipFill rotWithShape="1">
          <a:blip r:embed="rId2"/>
          <a:srcRect l="20684" t="19612" r="20458"/>
          <a:stretch/>
        </p:blipFill>
        <p:spPr>
          <a:xfrm>
            <a:off x="1270000" y="3048000"/>
            <a:ext cx="2555702" cy="4102627"/>
          </a:xfrm>
          <a:prstGeom prst="rect">
            <a:avLst/>
          </a:prstGeom>
        </p:spPr>
      </p:pic>
      <p:sp>
        <p:nvSpPr>
          <p:cNvPr id="7" name="CuadroTexto 6">
            <a:extLst>
              <a:ext uri="{FF2B5EF4-FFF2-40B4-BE49-F238E27FC236}">
                <a16:creationId xmlns:a16="http://schemas.microsoft.com/office/drawing/2014/main" id="{828CC131-BADA-819B-C026-82402A57B29E}"/>
              </a:ext>
            </a:extLst>
          </p:cNvPr>
          <p:cNvSpPr txBox="1"/>
          <p:nvPr/>
        </p:nvSpPr>
        <p:spPr>
          <a:xfrm>
            <a:off x="4851400" y="2286000"/>
            <a:ext cx="9525000" cy="5878532"/>
          </a:xfrm>
          <a:prstGeom prst="rect">
            <a:avLst/>
          </a:prstGeom>
          <a:noFill/>
        </p:spPr>
        <p:txBody>
          <a:bodyPr wrap="square" rtlCol="0">
            <a:spAutoFit/>
          </a:bodyPr>
          <a:lstStyle/>
          <a:p>
            <a:pPr marL="285750" indent="-285750">
              <a:buFont typeface="Arial" panose="020B0604020202020204" pitchFamily="34" charset="0"/>
              <a:buChar char="•"/>
            </a:pPr>
            <a:r>
              <a:rPr lang="es-ES" sz="2000" dirty="0">
                <a:latin typeface="Aptos" panose="020B0004020202020204" pitchFamily="34" charset="0"/>
              </a:rPr>
              <a:t>Se avanza en la atención </a:t>
            </a:r>
            <a:r>
              <a:rPr lang="es-ES" sz="2000">
                <a:latin typeface="Aptos" panose="020B0004020202020204" pitchFamily="34" charset="0"/>
              </a:rPr>
              <a:t>de 25.994 </a:t>
            </a:r>
            <a:r>
              <a:rPr lang="es-ES" sz="2000" dirty="0">
                <a:latin typeface="Aptos" panose="020B0004020202020204" pitchFamily="34" charset="0"/>
              </a:rPr>
              <a:t>niños y niñas del Departamento </a:t>
            </a:r>
            <a:r>
              <a:rPr lang="es-ES" sz="2000" dirty="0">
                <a:solidFill>
                  <a:schemeClr val="tx1"/>
                </a:solidFill>
                <a:latin typeface="Aptos" panose="020B0004020202020204" pitchFamily="34" charset="0"/>
              </a:rPr>
              <a:t>a través de los servicios de educación inicial. </a:t>
            </a:r>
            <a:r>
              <a:rPr lang="es-ES" sz="2000" dirty="0">
                <a:latin typeface="Aptos" panose="020B0004020202020204" pitchFamily="34" charset="0"/>
              </a:rPr>
              <a:t> </a:t>
            </a:r>
          </a:p>
          <a:p>
            <a:pPr marL="285750" indent="-285750" algn="just">
              <a:buFont typeface="Arial" panose="020B0604020202020204" pitchFamily="34" charset="0"/>
              <a:buChar char="•"/>
            </a:pPr>
            <a:r>
              <a:rPr lang="es-ES" sz="2000" dirty="0">
                <a:latin typeface="Aptos" panose="020B0004020202020204" pitchFamily="34" charset="0"/>
              </a:rPr>
              <a:t>Se da inicio a la Formas de atención de la Modalidad de la Casa Atrapasueños en los Municipios de Villavicencio con 330 cupos y Puerto López con 180 cupos</a:t>
            </a:r>
            <a:r>
              <a:rPr lang="es-ES" sz="2000" dirty="0">
                <a:solidFill>
                  <a:schemeClr val="tx1"/>
                </a:solidFill>
                <a:latin typeface="Aptos" panose="020B0004020202020204" pitchFamily="34" charset="0"/>
              </a:rPr>
              <a:t>. </a:t>
            </a:r>
            <a:r>
              <a:rPr lang="es-ES" sz="2000" dirty="0">
                <a:latin typeface="Aptos" panose="020B0004020202020204" pitchFamily="34" charset="0"/>
              </a:rPr>
              <a:t> </a:t>
            </a:r>
          </a:p>
          <a:p>
            <a:pPr algn="just"/>
            <a:endParaRPr lang="es-ES" sz="2000" dirty="0">
              <a:latin typeface="Aptos" panose="020B00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cs typeface="Arial" panose="020B0604020202020204" pitchFamily="34" charset="0"/>
              </a:rPr>
              <a:t>Se avanza en los procesos de acompañamiento psicosocial a 268 familias ,555 niños ,niñas y adolescentes en los municipios de Granada, Fuente de Oro ,Villavicencio ,Mesetas, Fuente de Oro y Puerto Gaitán. Se articulo con el SNABF y SNARIV para garantía y restablecimiento de derechos de 25 casos remitidos a Secretaria de Salud (17) ,Registraduría(1), Educación(1) ,Comisaria de Familia(4) y Defensoría de Familia(2).Se ha entregado 1582 </a:t>
            </a:r>
            <a:r>
              <a:rPr lang="es-ES" sz="2000" b="0" i="0" dirty="0">
                <a:solidFill>
                  <a:srgbClr val="000000"/>
                </a:solidFill>
                <a:effectLst/>
                <a:latin typeface="Aptos" panose="020B0004020202020204" pitchFamily="34" charset="0"/>
                <a:cs typeface="Arial" panose="020B0604020202020204" pitchFamily="34" charset="0"/>
              </a:rPr>
              <a:t>bolsas de Alimento de Alto Valor Nutricional-</a:t>
            </a:r>
            <a:r>
              <a:rPr lang="es-ES" sz="2000" b="0" i="0" dirty="0" err="1">
                <a:solidFill>
                  <a:srgbClr val="000000"/>
                </a:solidFill>
                <a:effectLst/>
                <a:latin typeface="Aptos" panose="020B0004020202020204" pitchFamily="34" charset="0"/>
                <a:cs typeface="Arial" panose="020B0604020202020204" pitchFamily="34" charset="0"/>
              </a:rPr>
              <a:t>Bienestarina</a:t>
            </a:r>
            <a:r>
              <a:rPr lang="es-ES" sz="2000" b="0" i="0" dirty="0">
                <a:solidFill>
                  <a:srgbClr val="000000"/>
                </a:solidFill>
                <a:effectLst/>
                <a:latin typeface="Aptos" panose="020B0004020202020204" pitchFamily="34" charset="0"/>
                <a:cs typeface="Arial" panose="020B0604020202020204" pitchFamily="34" charset="0"/>
              </a:rPr>
              <a:t> por 900 gr y 900 unidades de </a:t>
            </a:r>
            <a:r>
              <a:rPr lang="es-ES" sz="2000" b="0" i="0" dirty="0" err="1">
                <a:solidFill>
                  <a:srgbClr val="000000"/>
                </a:solidFill>
                <a:effectLst/>
                <a:latin typeface="Aptos" panose="020B0004020202020204" pitchFamily="34" charset="0"/>
                <a:cs typeface="Arial" panose="020B0604020202020204" pitchFamily="34" charset="0"/>
              </a:rPr>
              <a:t>Bienestarina</a:t>
            </a:r>
            <a:r>
              <a:rPr lang="es-ES" sz="2000" b="0" i="0" dirty="0">
                <a:solidFill>
                  <a:srgbClr val="000000"/>
                </a:solidFill>
                <a:effectLst/>
                <a:latin typeface="Aptos" panose="020B0004020202020204" pitchFamily="34" charset="0"/>
                <a:cs typeface="Arial" panose="020B0604020202020204" pitchFamily="34" charset="0"/>
              </a:rPr>
              <a:t>  liquida.</a:t>
            </a:r>
          </a:p>
          <a:p>
            <a:pPr algn="just"/>
            <a:endParaRPr lang="es-ES" sz="2000" dirty="0">
              <a:latin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cs typeface="Arial" panose="020B0604020202020204" pitchFamily="34" charset="0"/>
              </a:rPr>
              <a:t>En los acuerdos de Paz , acompañamiento psicosocial a 17 niños, niñas y adolescentes  en etapa de emergencia por  </a:t>
            </a:r>
            <a:r>
              <a:rPr lang="es-CO" sz="2000" dirty="0">
                <a:effectLst/>
                <a:latin typeface="Aptos" panose="020B0004020202020204" pitchFamily="34" charset="0"/>
                <a:ea typeface="Aptos" panose="020B0004020202020204" pitchFamily="34" charset="0"/>
                <a:cs typeface="Arial" panose="020B0604020202020204" pitchFamily="34" charset="0"/>
              </a:rPr>
              <a:t>desplazamiento masivo</a:t>
            </a:r>
            <a:r>
              <a:rPr lang="es-ES" sz="2000" dirty="0">
                <a:latin typeface="Aptos" panose="020B0004020202020204" pitchFamily="34" charset="0"/>
                <a:cs typeface="Arial" panose="020B0604020202020204" pitchFamily="34" charset="0"/>
              </a:rPr>
              <a:t> ,las  11 familias atendidas hacen parte de los </a:t>
            </a:r>
            <a:r>
              <a:rPr lang="es-CO" sz="2000" dirty="0">
                <a:effectLst/>
                <a:latin typeface="Aptos" panose="020B0004020202020204" pitchFamily="34" charset="0"/>
                <a:ea typeface="Aptos" panose="020B0004020202020204" pitchFamily="34" charset="0"/>
                <a:cs typeface="Arial" panose="020B0604020202020204" pitchFamily="34" charset="0"/>
              </a:rPr>
              <a:t>firmantes de paz de la </a:t>
            </a:r>
            <a:r>
              <a:rPr lang="es-CO" sz="2000" dirty="0">
                <a:solidFill>
                  <a:srgbClr val="000000"/>
                </a:solidFill>
                <a:effectLst/>
                <a:latin typeface="Aptos" panose="020B0004020202020204" pitchFamily="34" charset="0"/>
                <a:ea typeface="Aptos" panose="020B0004020202020204" pitchFamily="34" charset="0"/>
                <a:cs typeface="Arial" panose="020B0604020202020204" pitchFamily="34" charset="0"/>
              </a:rPr>
              <a:t>Nueva Área de Reincorporación (NAR) Simón Trinidad , ubicados en  el  municipio de Mesetas. </a:t>
            </a:r>
          </a:p>
          <a:p>
            <a:pPr algn="just"/>
            <a:endParaRPr lang="es-CO" dirty="0">
              <a:latin typeface="Arial Narrow" panose="020B0606020202030204" pitchFamily="34" charset="0"/>
            </a:endParaRPr>
          </a:p>
          <a:p>
            <a:pPr marL="285750" indent="-285750">
              <a:buFont typeface="Arial" panose="020B0604020202020204" pitchFamily="34" charset="0"/>
              <a:buChar char="•"/>
            </a:pPr>
            <a:endParaRPr lang="es-CO" dirty="0"/>
          </a:p>
        </p:txBody>
      </p:sp>
    </p:spTree>
    <p:extLst>
      <p:ext uri="{BB962C8B-B14F-4D97-AF65-F5344CB8AC3E}">
        <p14:creationId xmlns:p14="http://schemas.microsoft.com/office/powerpoint/2010/main" val="3816550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884381-19E6-BEDE-27C6-BB05FE443A70}"/>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1245A1D8-933F-D1BF-FDB2-4E2FB108ECBB}"/>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FDDE819-A4F3-CF58-01DC-4A63BA976DED}"/>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a:t>
            </a:r>
          </a:p>
        </p:txBody>
      </p:sp>
      <p:pic>
        <p:nvPicPr>
          <p:cNvPr id="2" name="Imagen 1">
            <a:extLst>
              <a:ext uri="{FF2B5EF4-FFF2-40B4-BE49-F238E27FC236}">
                <a16:creationId xmlns:a16="http://schemas.microsoft.com/office/drawing/2014/main" id="{036F3F97-5E36-3C54-020D-AF836C0501C3}"/>
              </a:ext>
            </a:extLst>
          </p:cNvPr>
          <p:cNvPicPr>
            <a:picLocks noChangeAspect="1"/>
          </p:cNvPicPr>
          <p:nvPr/>
        </p:nvPicPr>
        <p:blipFill rotWithShape="1">
          <a:blip r:embed="rId2"/>
          <a:srcRect l="20684" t="19612" r="20458"/>
          <a:stretch/>
        </p:blipFill>
        <p:spPr>
          <a:xfrm>
            <a:off x="1270000" y="3048000"/>
            <a:ext cx="2555702" cy="4102627"/>
          </a:xfrm>
          <a:prstGeom prst="rect">
            <a:avLst/>
          </a:prstGeom>
        </p:spPr>
      </p:pic>
      <p:sp>
        <p:nvSpPr>
          <p:cNvPr id="4" name="CuadroTexto 3">
            <a:extLst>
              <a:ext uri="{FF2B5EF4-FFF2-40B4-BE49-F238E27FC236}">
                <a16:creationId xmlns:a16="http://schemas.microsoft.com/office/drawing/2014/main" id="{8D3F0676-B211-6F20-9282-CA898EC47D4F}"/>
              </a:ext>
            </a:extLst>
          </p:cNvPr>
          <p:cNvSpPr txBox="1"/>
          <p:nvPr/>
        </p:nvSpPr>
        <p:spPr>
          <a:xfrm>
            <a:off x="5156200" y="3165974"/>
            <a:ext cx="8339420" cy="4062651"/>
          </a:xfrm>
          <a:prstGeom prst="rect">
            <a:avLst/>
          </a:prstGeom>
          <a:noFill/>
        </p:spPr>
        <p:txBody>
          <a:bodyPr wrap="square" rtlCol="0">
            <a:spAutoFit/>
          </a:bodyPr>
          <a:lstStyle/>
          <a:p>
            <a:pPr marL="285750" indent="-285750" algn="just">
              <a:buFont typeface="Arial" panose="020B0604020202020204" pitchFamily="34" charset="0"/>
              <a:buChar char="•"/>
            </a:pPr>
            <a:r>
              <a:rPr lang="es-CO" sz="2000" dirty="0">
                <a:solidFill>
                  <a:srgbClr val="000000"/>
                </a:solidFill>
                <a:latin typeface="Aptos" panose="020B0004020202020204" pitchFamily="34" charset="0"/>
                <a:ea typeface="Aptos" panose="020B0004020202020204" pitchFamily="34" charset="0"/>
                <a:cs typeface="Arial" panose="020B0604020202020204" pitchFamily="34" charset="0"/>
              </a:rPr>
              <a:t>Se continua el proceso y culminación de las iniciativas </a:t>
            </a:r>
            <a:r>
              <a:rPr lang="es-ES" sz="2000" dirty="0">
                <a:solidFill>
                  <a:srgbClr val="000000"/>
                </a:solidFill>
                <a:latin typeface="Aptos" panose="020B0004020202020204" pitchFamily="34" charset="0"/>
                <a:ea typeface="Aptos" panose="020B0004020202020204" pitchFamily="34" charset="0"/>
                <a:cs typeface="Arial" panose="020B0604020202020204" pitchFamily="34" charset="0"/>
              </a:rPr>
              <a:t>Rescate de Artes Tradicionales para la Integración Familiar y Promoción de la Paz</a:t>
            </a:r>
            <a:r>
              <a:rPr lang="es-CO" sz="2000" dirty="0">
                <a:solidFill>
                  <a:srgbClr val="000000"/>
                </a:solidFill>
                <a:latin typeface="Aptos" panose="020B0004020202020204" pitchFamily="34" charset="0"/>
                <a:ea typeface="Aptos" panose="020B0004020202020204" pitchFamily="34" charset="0"/>
                <a:cs typeface="Arial" panose="020B0604020202020204" pitchFamily="34" charset="0"/>
              </a:rPr>
              <a:t> (Fuente de Oro-33 NNA,20 familias) ,</a:t>
            </a:r>
            <a:r>
              <a:rPr lang="es-ES" sz="2000" dirty="0">
                <a:solidFill>
                  <a:srgbClr val="000000"/>
                </a:solidFill>
                <a:latin typeface="Aptos" panose="020B0004020202020204" pitchFamily="34" charset="0"/>
                <a:ea typeface="Aptos" panose="020B0004020202020204" pitchFamily="34" charset="0"/>
                <a:cs typeface="Arial" panose="020B0604020202020204" pitchFamily="34" charset="0"/>
              </a:rPr>
              <a:t> Grupo de Expresión Artística-  Paz Arte </a:t>
            </a:r>
            <a:r>
              <a:rPr lang="es-CO" sz="2000" dirty="0">
                <a:solidFill>
                  <a:srgbClr val="000000"/>
                </a:solidFill>
                <a:latin typeface="Aptos" panose="020B0004020202020204" pitchFamily="34" charset="0"/>
                <a:ea typeface="Aptos" panose="020B0004020202020204" pitchFamily="34" charset="0"/>
                <a:cs typeface="Arial" panose="020B0604020202020204" pitchFamily="34" charset="0"/>
              </a:rPr>
              <a:t>(Granada-32 NNA,18 familias) y </a:t>
            </a:r>
            <a:r>
              <a:rPr lang="es-ES" sz="2000" dirty="0">
                <a:solidFill>
                  <a:srgbClr val="000000"/>
                </a:solidFill>
                <a:latin typeface="Aptos" panose="020B0004020202020204" pitchFamily="34" charset="0"/>
                <a:ea typeface="Aptos" panose="020B0004020202020204" pitchFamily="34" charset="0"/>
                <a:cs typeface="Arial" panose="020B0604020202020204" pitchFamily="34" charset="0"/>
              </a:rPr>
              <a:t>El Mundo Mágico de los Niños </a:t>
            </a:r>
            <a:r>
              <a:rPr lang="es-CO" sz="2000" dirty="0">
                <a:solidFill>
                  <a:srgbClr val="000000"/>
                </a:solidFill>
                <a:latin typeface="Aptos" panose="020B0004020202020204" pitchFamily="34" charset="0"/>
                <a:ea typeface="Aptos" panose="020B0004020202020204" pitchFamily="34" charset="0"/>
                <a:cs typeface="Arial" panose="020B0604020202020204" pitchFamily="34" charset="0"/>
              </a:rPr>
              <a:t>(Puerto Gaitan-50 NNA,25 familias).</a:t>
            </a:r>
          </a:p>
          <a:p>
            <a:pPr algn="just"/>
            <a:endParaRPr lang="es-CO" sz="2000" dirty="0">
              <a:solidFill>
                <a:srgbClr val="000000"/>
              </a:solidFill>
              <a:latin typeface="Aptos" panose="020B0004020202020204" pitchFamily="34" charset="0"/>
              <a:ea typeface="Aptos" panose="020B0004020202020204" pitchFamily="34" charset="0"/>
              <a:cs typeface="Arial" panose="020B06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rPr>
              <a:t>Participación permanente en los comités intersectoriales de emergencia nutricional en los cuales se ha llevado a cabo la verificación del estado de atención en la oferta institucional de 52 niños y niñas notificados por evento 113, encontrando en total 23 niños y niñas vinculados a la oferta institucional a quienes se viene realizando acompañamiento por parte del talento humano de las EAS.</a:t>
            </a:r>
            <a:endParaRPr lang="es-CO" sz="2000" dirty="0">
              <a:solidFill>
                <a:srgbClr val="000000"/>
              </a:solidFill>
              <a:effectLst/>
              <a:latin typeface="Aptos" panose="020B0004020202020204" pitchFamily="34" charset="0"/>
              <a:ea typeface="Aptos" panose="020B0004020202020204" pitchFamily="34" charset="0"/>
              <a:cs typeface="Arial" panose="020B0604020202020204" pitchFamily="34" charset="0"/>
            </a:endParaRPr>
          </a:p>
          <a:p>
            <a:pPr algn="just"/>
            <a:endParaRPr lang="es-CO" dirty="0">
              <a:latin typeface="Arial Narrow" panose="020B0606020202030204" pitchFamily="34" charset="0"/>
            </a:endParaRPr>
          </a:p>
        </p:txBody>
      </p:sp>
    </p:spTree>
    <p:extLst>
      <p:ext uri="{BB962C8B-B14F-4D97-AF65-F5344CB8AC3E}">
        <p14:creationId xmlns:p14="http://schemas.microsoft.com/office/powerpoint/2010/main" val="3105812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B248B-15C0-55E8-B363-273E2891DEA8}"/>
            </a:ext>
          </a:extLst>
        </p:cNvPr>
        <p:cNvGrpSpPr/>
        <p:nvPr/>
      </p:nvGrpSpPr>
      <p:grpSpPr>
        <a:xfrm>
          <a:off x="0" y="0"/>
          <a:ext cx="0" cy="0"/>
          <a:chOff x="0" y="0"/>
          <a:chExt cx="0" cy="0"/>
        </a:xfrm>
      </p:grpSpPr>
      <p:sp>
        <p:nvSpPr>
          <p:cNvPr id="3" name="Google Shape;1743;p68">
            <a:extLst>
              <a:ext uri="{FF2B5EF4-FFF2-40B4-BE49-F238E27FC236}">
                <a16:creationId xmlns:a16="http://schemas.microsoft.com/office/drawing/2014/main" id="{6AE1074A-C55B-C93F-58B3-6039C70ED7A5}"/>
              </a:ext>
            </a:extLst>
          </p:cNvPr>
          <p:cNvSpPr txBox="1">
            <a:spLocks/>
          </p:cNvSpPr>
          <p:nvPr/>
        </p:nvSpPr>
        <p:spPr>
          <a:xfrm>
            <a:off x="307024" y="3048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Victorias</a:t>
            </a: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tempranas</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F45101D1-87AD-AB46-A21D-DF670A4EF89F}"/>
              </a:ext>
            </a:extLst>
          </p:cNvPr>
          <p:cNvSpPr txBox="1">
            <a:spLocks/>
          </p:cNvSpPr>
          <p:nvPr/>
        </p:nvSpPr>
        <p:spPr>
          <a:xfrm>
            <a:off x="660400" y="1600200"/>
            <a:ext cx="138684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Como va la regional</a:t>
            </a:r>
          </a:p>
        </p:txBody>
      </p:sp>
      <p:pic>
        <p:nvPicPr>
          <p:cNvPr id="2" name="Imagen 1">
            <a:extLst>
              <a:ext uri="{FF2B5EF4-FFF2-40B4-BE49-F238E27FC236}">
                <a16:creationId xmlns:a16="http://schemas.microsoft.com/office/drawing/2014/main" id="{D687E7ED-F0D2-2AAF-7A24-AE739D52AC56}"/>
              </a:ext>
            </a:extLst>
          </p:cNvPr>
          <p:cNvPicPr>
            <a:picLocks noChangeAspect="1"/>
          </p:cNvPicPr>
          <p:nvPr/>
        </p:nvPicPr>
        <p:blipFill rotWithShape="1">
          <a:blip r:embed="rId2"/>
          <a:srcRect l="20684" t="19612" r="20458"/>
          <a:stretch/>
        </p:blipFill>
        <p:spPr>
          <a:xfrm>
            <a:off x="1270000" y="3048000"/>
            <a:ext cx="2555702" cy="4102627"/>
          </a:xfrm>
          <a:prstGeom prst="rect">
            <a:avLst/>
          </a:prstGeom>
        </p:spPr>
      </p:pic>
      <p:sp>
        <p:nvSpPr>
          <p:cNvPr id="5" name="CuadroTexto 4">
            <a:extLst>
              <a:ext uri="{FF2B5EF4-FFF2-40B4-BE49-F238E27FC236}">
                <a16:creationId xmlns:a16="http://schemas.microsoft.com/office/drawing/2014/main" id="{53FB1B61-313A-E0AA-723D-310C99087D5F}"/>
              </a:ext>
            </a:extLst>
          </p:cNvPr>
          <p:cNvSpPr txBox="1"/>
          <p:nvPr/>
        </p:nvSpPr>
        <p:spPr>
          <a:xfrm>
            <a:off x="5384800" y="2348021"/>
            <a:ext cx="8991600" cy="5324535"/>
          </a:xfrm>
          <a:prstGeom prst="rect">
            <a:avLst/>
          </a:prstGeom>
          <a:noFill/>
        </p:spPr>
        <p:txBody>
          <a:bodyPr wrap="square" rtlCol="0">
            <a:spAutoFit/>
          </a:bodyPr>
          <a:lstStyle/>
          <a:p>
            <a:pPr marL="285750" indent="-285750" algn="just">
              <a:buFont typeface="Arial" panose="020B0604020202020204" pitchFamily="34" charset="0"/>
              <a:buChar char="•"/>
            </a:pPr>
            <a:r>
              <a:rPr lang="es-ES" sz="2000" dirty="0">
                <a:latin typeface="Aptos" panose="020B0004020202020204" pitchFamily="34" charset="0"/>
              </a:rPr>
              <a:t>Se logra la vinculación de 12 adolescentes y jóvenes en proceso administrativo de restablecimiento de derechos a la vinculación de carreras, técnicas, tecnológicas, de pregrado y posgrado, de la siguiente manera: dos (2) Técnicas en Enfermería de la Institución Educativa </a:t>
            </a:r>
            <a:r>
              <a:rPr lang="es-ES" sz="2000" dirty="0" err="1">
                <a:latin typeface="Aptos" panose="020B0004020202020204" pitchFamily="34" charset="0"/>
              </a:rPr>
              <a:t>Inandina</a:t>
            </a:r>
            <a:r>
              <a:rPr lang="es-ES" sz="2000" dirty="0">
                <a:latin typeface="Aptos" panose="020B0004020202020204" pitchFamily="34" charset="0"/>
              </a:rPr>
              <a:t> pertenecientes a la defensoría de Instituciones, dos (2) Psicólogas de la Universidad Santo Tomás Sede Villavicencio, un Técnico en cocina del Gran Chef, un (1) Especialista en finanzas de la Universidad Santo Tomas, Una (1) Técnica en Modistería de la Fundación Femenina, Una (1) Esteticista Peluquera de la Escuela de belleza </a:t>
            </a:r>
            <a:r>
              <a:rPr lang="es-ES" sz="2000" dirty="0" err="1">
                <a:latin typeface="Aptos" panose="020B0004020202020204" pitchFamily="34" charset="0"/>
              </a:rPr>
              <a:t>Malfer</a:t>
            </a:r>
            <a:r>
              <a:rPr lang="es-ES" sz="2000" dirty="0">
                <a:latin typeface="Aptos" panose="020B0004020202020204" pitchFamily="34" charset="0"/>
              </a:rPr>
              <a:t>, Una (1) Técnica en Primera Infancia de la Universidad CECAR, una (1) Especialista en Derecho Administrativo de la Universidad Santo Tomás, Un (1) Especialista en estructuras de la Universidad Industrial de Santander sede Bogotá, un (1) Licenciado en pedagogía de la Universidad UNIMINUTO, un (1) Ingeniero Ambiental de la Universidad Santo Tomás.</a:t>
            </a:r>
          </a:p>
          <a:p>
            <a:pPr algn="just"/>
            <a:endParaRPr lang="es-ES" sz="2000" dirty="0">
              <a:latin typeface="Aptos" panose="020B0004020202020204" pitchFamily="34" charset="0"/>
            </a:endParaRPr>
          </a:p>
          <a:p>
            <a:pPr marL="285750" indent="-285750" algn="just">
              <a:buFont typeface="Arial" panose="020B0604020202020204" pitchFamily="34" charset="0"/>
              <a:buChar char="•"/>
            </a:pPr>
            <a:r>
              <a:rPr lang="es-ES" sz="2000" dirty="0">
                <a:latin typeface="Aptos" panose="020B0004020202020204" pitchFamily="34" charset="0"/>
              </a:rPr>
              <a:t>• Se logra el grado de 12 Bachilleres de diferentes instituciones Educativas de adolescentes y jóvenes en PARD. </a:t>
            </a:r>
            <a:endParaRPr lang="es-CO" sz="2000" dirty="0">
              <a:latin typeface="Aptos" panose="020B0004020202020204" pitchFamily="34" charset="0"/>
            </a:endParaRPr>
          </a:p>
        </p:txBody>
      </p:sp>
    </p:spTree>
    <p:extLst>
      <p:ext uri="{BB962C8B-B14F-4D97-AF65-F5344CB8AC3E}">
        <p14:creationId xmlns:p14="http://schemas.microsoft.com/office/powerpoint/2010/main" val="3031008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61D311-FF64-B388-46A3-60582D53ADCD}"/>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E23ADE65-12D7-2E19-8F62-21225D0E815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3" name="Título 4">
            <a:extLst>
              <a:ext uri="{FF2B5EF4-FFF2-40B4-BE49-F238E27FC236}">
                <a16:creationId xmlns:a16="http://schemas.microsoft.com/office/drawing/2014/main" id="{9B3C944B-8EA4-6957-E1E8-43B515856458}"/>
              </a:ext>
            </a:extLst>
          </p:cNvPr>
          <p:cNvSpPr txBox="1">
            <a:spLocks/>
          </p:cNvSpPr>
          <p:nvPr/>
        </p:nvSpPr>
        <p:spPr>
          <a:xfrm>
            <a:off x="4013200" y="7912894"/>
            <a:ext cx="11963400" cy="123110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r"/>
            <a:r>
              <a:rPr lang="es-MX" sz="8000" spc="-150" dirty="0">
                <a:solidFill>
                  <a:srgbClr val="B11582"/>
                </a:solidFill>
                <a:latin typeface="Nunito Sans SemiBold" pitchFamily="2" charset="0"/>
              </a:rPr>
              <a:t>Participación y evaluación</a:t>
            </a:r>
            <a:endParaRPr lang="es-CO" sz="8000" spc="-150" dirty="0">
              <a:solidFill>
                <a:srgbClr val="B11582"/>
              </a:solidFill>
              <a:latin typeface="Nunito Sans SemiBold" pitchFamily="2" charset="0"/>
            </a:endParaRPr>
          </a:p>
        </p:txBody>
      </p:sp>
    </p:spTree>
    <p:extLst>
      <p:ext uri="{BB962C8B-B14F-4D97-AF65-F5344CB8AC3E}">
        <p14:creationId xmlns:p14="http://schemas.microsoft.com/office/powerpoint/2010/main" val="35368695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82448-1A0D-ED4D-A619-DBA609D0CD33}"/>
            </a:ext>
          </a:extLst>
        </p:cNvPr>
        <p:cNvGrpSpPr/>
        <p:nvPr/>
      </p:nvGrpSpPr>
      <p:grpSpPr>
        <a:xfrm>
          <a:off x="0" y="0"/>
          <a:ext cx="0" cy="0"/>
          <a:chOff x="0" y="0"/>
          <a:chExt cx="0" cy="0"/>
        </a:xfrm>
      </p:grpSpPr>
      <p:sp>
        <p:nvSpPr>
          <p:cNvPr id="5" name="Google Shape;1743;p68">
            <a:extLst>
              <a:ext uri="{FF2B5EF4-FFF2-40B4-BE49-F238E27FC236}">
                <a16:creationId xmlns:a16="http://schemas.microsoft.com/office/drawing/2014/main" id="{DBA76955-518F-B869-9E89-4CE3B146E190}"/>
              </a:ext>
            </a:extLst>
          </p:cNvPr>
          <p:cNvSpPr txBox="1">
            <a:spLocks/>
          </p:cNvSpPr>
          <p:nvPr/>
        </p:nvSpPr>
        <p:spPr>
          <a:xfrm>
            <a:off x="431800" y="1905000"/>
            <a:ext cx="14221776" cy="8575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rPr>
              <a:t>ICBF te </a:t>
            </a:r>
            <a:r>
              <a:rPr lang="pt-BR" b="1" spc="-150" dirty="0" err="1">
                <a:solidFill>
                  <a:srgbClr val="B11582"/>
                </a:solidFill>
                <a:latin typeface="Aptos" panose="020B0004020202020204" pitchFamily="34" charset="0"/>
                <a:ea typeface="Verdana" panose="020B0604030504040204" pitchFamily="34" charset="0"/>
                <a:cs typeface="Verdana" panose="020B0604030504040204" pitchFamily="34" charset="0"/>
              </a:rPr>
              <a:t>escucha</a:t>
            </a:r>
            <a:endParaRPr lang="pt-BR" b="1" spc="-150" dirty="0">
              <a:solidFill>
                <a:srgbClr val="B11582"/>
              </a:solidFill>
              <a:latin typeface="Aptos" panose="020B0004020202020204" pitchFamily="34" charset="0"/>
              <a:ea typeface="Verdana" panose="020B0604030504040204" pitchFamily="34" charset="0"/>
              <a:cs typeface="Verdana" panose="020B0604030504040204" pitchFamily="34" charset="0"/>
            </a:endParaRPr>
          </a:p>
        </p:txBody>
      </p:sp>
      <p:sp>
        <p:nvSpPr>
          <p:cNvPr id="6" name="Google Shape;1743;p68">
            <a:extLst>
              <a:ext uri="{FF2B5EF4-FFF2-40B4-BE49-F238E27FC236}">
                <a16:creationId xmlns:a16="http://schemas.microsoft.com/office/drawing/2014/main" id="{805023FD-8CCF-64F9-05C7-BCEA832EE4AC}"/>
              </a:ext>
            </a:extLst>
          </p:cNvPr>
          <p:cNvSpPr txBox="1">
            <a:spLocks/>
          </p:cNvSpPr>
          <p:nvPr/>
        </p:nvSpPr>
        <p:spPr>
          <a:xfrm>
            <a:off x="3441700" y="4229100"/>
            <a:ext cx="9372600" cy="685800"/>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3500" dirty="0">
                <a:solidFill>
                  <a:schemeClr val="tx1">
                    <a:lumMod val="65000"/>
                    <a:lumOff val="35000"/>
                  </a:schemeClr>
                </a:solidFill>
                <a:latin typeface="Aptos" panose="020B0004020202020204" pitchFamily="34" charset="0"/>
                <a:ea typeface="Verdana" panose="020B0604030504040204" pitchFamily="34" charset="0"/>
                <a:cs typeface="Verdana" panose="020B0604030504040204" pitchFamily="34" charset="0"/>
              </a:rPr>
              <a:t>Levanta la mano y el moderador dará la palabra</a:t>
            </a:r>
          </a:p>
        </p:txBody>
      </p:sp>
    </p:spTree>
    <p:extLst>
      <p:ext uri="{BB962C8B-B14F-4D97-AF65-F5344CB8AC3E}">
        <p14:creationId xmlns:p14="http://schemas.microsoft.com/office/powerpoint/2010/main" val="15720209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1DE932-19C4-77EB-90C8-52C71EA40D12}"/>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485D1463-9458-3059-A7E3-B355C34B1D3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2" name="object 2">
            <a:extLst>
              <a:ext uri="{FF2B5EF4-FFF2-40B4-BE49-F238E27FC236}">
                <a16:creationId xmlns:a16="http://schemas.microsoft.com/office/drawing/2014/main" id="{52A54E1D-BA27-7A19-13D5-34CB14560653}"/>
              </a:ext>
            </a:extLst>
          </p:cNvPr>
          <p:cNvSpPr txBox="1">
            <a:spLocks noGrp="1"/>
          </p:cNvSpPr>
          <p:nvPr>
            <p:ph type="title"/>
          </p:nvPr>
        </p:nvSpPr>
        <p:spPr>
          <a:xfrm>
            <a:off x="10718800" y="7254051"/>
            <a:ext cx="5537200" cy="1860766"/>
          </a:xfrm>
          <a:prstGeom prst="rect">
            <a:avLst/>
          </a:prstGeom>
          <a:solidFill>
            <a:schemeClr val="bg1"/>
          </a:solidFill>
        </p:spPr>
        <p:txBody>
          <a:bodyPr vert="horz" wrap="square" lIns="0" tIns="13970" rIns="0" bIns="0" rtlCol="0">
            <a:spAutoFit/>
          </a:bodyPr>
          <a:lstStyle/>
          <a:p>
            <a:pPr marL="12700" algn="ctr">
              <a:lnSpc>
                <a:spcPct val="100000"/>
              </a:lnSpc>
              <a:spcBef>
                <a:spcPts val="110"/>
              </a:spcBef>
            </a:pPr>
            <a:r>
              <a:rPr lang="es-MX" sz="12000" noProof="0" dirty="0"/>
              <a:t>gracias</a:t>
            </a:r>
            <a:endParaRPr lang="es-MX" sz="12000" spc="-10" noProof="0" dirty="0"/>
          </a:p>
        </p:txBody>
      </p:sp>
    </p:spTree>
    <p:extLst>
      <p:ext uri="{BB962C8B-B14F-4D97-AF65-F5344CB8AC3E}">
        <p14:creationId xmlns:p14="http://schemas.microsoft.com/office/powerpoint/2010/main" val="94386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773870"/>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29" name="Rectángulo 28">
            <a:extLst>
              <a:ext uri="{FF2B5EF4-FFF2-40B4-BE49-F238E27FC236}">
                <a16:creationId xmlns:a16="http://schemas.microsoft.com/office/drawing/2014/main" id="{0E5F842F-4075-F558-2120-88DF56C073E2}"/>
              </a:ext>
            </a:extLst>
          </p:cNvPr>
          <p:cNvSpPr/>
          <p:nvPr/>
        </p:nvSpPr>
        <p:spPr>
          <a:xfrm>
            <a:off x="0" y="0"/>
            <a:ext cx="8113534" cy="9144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30" name="Rectángulo redondeado 28">
            <a:extLst>
              <a:ext uri="{FF2B5EF4-FFF2-40B4-BE49-F238E27FC236}">
                <a16:creationId xmlns:a16="http://schemas.microsoft.com/office/drawing/2014/main" id="{068773AE-ED78-88D9-5ED1-42DC8FB08EED}"/>
              </a:ext>
            </a:extLst>
          </p:cNvPr>
          <p:cNvSpPr/>
          <p:nvPr/>
        </p:nvSpPr>
        <p:spPr>
          <a:xfrm>
            <a:off x="1729367" y="2059927"/>
            <a:ext cx="6253020" cy="2831365"/>
          </a:xfrm>
          <a:prstGeom prst="roundRect">
            <a:avLst>
              <a:gd name="adj" fmla="val 7059"/>
            </a:avLst>
          </a:prstGeom>
          <a:solidFill>
            <a:schemeClr val="bg1"/>
          </a:solid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31" name="Rectángulo redondeado 30">
            <a:extLst>
              <a:ext uri="{FF2B5EF4-FFF2-40B4-BE49-F238E27FC236}">
                <a16:creationId xmlns:a16="http://schemas.microsoft.com/office/drawing/2014/main" id="{ED74C161-DBA0-D3E5-4ACF-DE00803FF1B8}"/>
              </a:ext>
            </a:extLst>
          </p:cNvPr>
          <p:cNvSpPr/>
          <p:nvPr/>
        </p:nvSpPr>
        <p:spPr>
          <a:xfrm>
            <a:off x="1727200" y="5169635"/>
            <a:ext cx="6253020" cy="2831365"/>
          </a:xfrm>
          <a:prstGeom prst="roundRect">
            <a:avLst>
              <a:gd name="adj" fmla="val 7059"/>
            </a:avLst>
          </a:prstGeom>
          <a:solidFill>
            <a:schemeClr val="bg1"/>
          </a:solid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32" name="CuadroTexto 31">
            <a:extLst>
              <a:ext uri="{FF2B5EF4-FFF2-40B4-BE49-F238E27FC236}">
                <a16:creationId xmlns:a16="http://schemas.microsoft.com/office/drawing/2014/main" id="{B03781FC-0E4C-D44D-9652-C3BE915AA40D}"/>
              </a:ext>
            </a:extLst>
          </p:cNvPr>
          <p:cNvSpPr txBox="1"/>
          <p:nvPr/>
        </p:nvSpPr>
        <p:spPr>
          <a:xfrm>
            <a:off x="2237044" y="4553887"/>
            <a:ext cx="772933" cy="2598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dirty="0">
                <a:solidFill>
                  <a:srgbClr val="B11582"/>
                </a:solidFill>
                <a:latin typeface="Nunito Sans Normal" pitchFamily="2" charset="77"/>
                <a:sym typeface="Montserrat Regular"/>
              </a:rPr>
              <a:t>3</a:t>
            </a:r>
            <a:endParaRPr lang="es-CO" sz="10666" b="1" dirty="0">
              <a:solidFill>
                <a:srgbClr val="B11582"/>
              </a:solidFill>
              <a:latin typeface="Nunito Sans Normal" pitchFamily="2" charset="77"/>
              <a:sym typeface="Montserrat Regular"/>
            </a:endParaRPr>
          </a:p>
        </p:txBody>
      </p:sp>
      <p:sp>
        <p:nvSpPr>
          <p:cNvPr id="33" name="CuadroTexto 32">
            <a:extLst>
              <a:ext uri="{FF2B5EF4-FFF2-40B4-BE49-F238E27FC236}">
                <a16:creationId xmlns:a16="http://schemas.microsoft.com/office/drawing/2014/main" id="{266DF47F-E123-8694-E1DA-80DFBE71069B}"/>
              </a:ext>
            </a:extLst>
          </p:cNvPr>
          <p:cNvSpPr txBox="1"/>
          <p:nvPr/>
        </p:nvSpPr>
        <p:spPr>
          <a:xfrm>
            <a:off x="8547233" y="4569264"/>
            <a:ext cx="772933" cy="25988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a:solidFill>
                  <a:srgbClr val="B11582"/>
                </a:solidFill>
                <a:latin typeface="Nunito Sans Normal" pitchFamily="2" charset="77"/>
                <a:sym typeface="Montserrat Regular"/>
              </a:rPr>
              <a:t>4</a:t>
            </a:r>
            <a:endParaRPr lang="es-CO" sz="10666" b="1">
              <a:solidFill>
                <a:srgbClr val="B11582"/>
              </a:solidFill>
              <a:latin typeface="Nunito Sans Normal" pitchFamily="2" charset="77"/>
            </a:endParaRPr>
          </a:p>
        </p:txBody>
      </p:sp>
      <p:sp>
        <p:nvSpPr>
          <p:cNvPr id="34" name="CuadroTexto 33">
            <a:extLst>
              <a:ext uri="{FF2B5EF4-FFF2-40B4-BE49-F238E27FC236}">
                <a16:creationId xmlns:a16="http://schemas.microsoft.com/office/drawing/2014/main" id="{3AC05EB7-7207-D6AC-319D-76BE20168A38}"/>
              </a:ext>
            </a:extLst>
          </p:cNvPr>
          <p:cNvSpPr txBox="1"/>
          <p:nvPr/>
        </p:nvSpPr>
        <p:spPr>
          <a:xfrm>
            <a:off x="3067146" y="5637200"/>
            <a:ext cx="3510445"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s-ES"/>
            </a:defPPr>
            <a:lvl1pPr>
              <a:defRPr sz="1600" b="1">
                <a:solidFill>
                  <a:srgbClr val="C00000"/>
                </a:solidFill>
                <a:latin typeface="Montserrat"/>
                <a:cs typeface="Segoe UI"/>
              </a:defRPr>
            </a:lvl1pPr>
          </a:lstStyle>
          <a:p>
            <a:r>
              <a:rPr lang="es-MX" sz="2133" u="sng" dirty="0">
                <a:solidFill>
                  <a:srgbClr val="B11582"/>
                </a:solidFill>
                <a:latin typeface="Nunito Sans Normal" pitchFamily="2" charset="77"/>
              </a:rPr>
              <a:t>Protección y atención </a:t>
            </a:r>
          </a:p>
          <a:p>
            <a:r>
              <a:rPr lang="es-MX" sz="2133" dirty="0">
                <a:solidFill>
                  <a:srgbClr val="3A3838"/>
                </a:solidFill>
                <a:latin typeface="Nunito Sans Normal" pitchFamily="2" charset="77"/>
              </a:rPr>
              <a:t>a las vulneraciones </a:t>
            </a:r>
          </a:p>
        </p:txBody>
      </p:sp>
      <p:sp>
        <p:nvSpPr>
          <p:cNvPr id="35" name="CuadroTexto 34">
            <a:extLst>
              <a:ext uri="{FF2B5EF4-FFF2-40B4-BE49-F238E27FC236}">
                <a16:creationId xmlns:a16="http://schemas.microsoft.com/office/drawing/2014/main" id="{3CD5AD1C-35B9-5755-233A-BF738E152AE8}"/>
              </a:ext>
            </a:extLst>
          </p:cNvPr>
          <p:cNvSpPr txBox="1"/>
          <p:nvPr/>
        </p:nvSpPr>
        <p:spPr>
          <a:xfrm>
            <a:off x="9454844" y="5669628"/>
            <a:ext cx="4805220" cy="73866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es-ES"/>
            </a:defPPr>
            <a:lvl1pPr>
              <a:defRPr sz="1600" b="1">
                <a:solidFill>
                  <a:srgbClr val="C00000"/>
                </a:solidFill>
                <a:latin typeface="Montserrat"/>
                <a:cs typeface="Segoe UI"/>
              </a:defRPr>
            </a:lvl1pPr>
          </a:lstStyle>
          <a:p>
            <a:r>
              <a:rPr lang="es-MX" sz="2000" u="sng" dirty="0">
                <a:solidFill>
                  <a:srgbClr val="B11582"/>
                </a:solidFill>
                <a:latin typeface="Nunito Sans Normal" pitchFamily="2" charset="77"/>
              </a:rPr>
              <a:t>Contribución al</a:t>
            </a:r>
          </a:p>
          <a:p>
            <a:r>
              <a:rPr lang="es-MX" sz="2000" dirty="0">
                <a:solidFill>
                  <a:srgbClr val="3A3838"/>
                </a:solidFill>
                <a:latin typeface="Nunito Sans Normal" pitchFamily="2" charset="77"/>
              </a:rPr>
              <a:t>Derecho humano a la alimentación</a:t>
            </a:r>
            <a:r>
              <a:rPr lang="es-MX" sz="2000" dirty="0">
                <a:latin typeface="Nunito Sans Normal" pitchFamily="2" charset="77"/>
              </a:rPr>
              <a:t>  </a:t>
            </a:r>
            <a:endParaRPr lang="es-ES" sz="2000" dirty="0">
              <a:latin typeface="Nunito Sans Normal" pitchFamily="2" charset="77"/>
            </a:endParaRPr>
          </a:p>
        </p:txBody>
      </p:sp>
      <p:grpSp>
        <p:nvGrpSpPr>
          <p:cNvPr id="36" name="Grupo 35">
            <a:extLst>
              <a:ext uri="{FF2B5EF4-FFF2-40B4-BE49-F238E27FC236}">
                <a16:creationId xmlns:a16="http://schemas.microsoft.com/office/drawing/2014/main" id="{5E89E1E0-1265-0D93-7A6E-B6484518FD16}"/>
              </a:ext>
            </a:extLst>
          </p:cNvPr>
          <p:cNvGrpSpPr/>
          <p:nvPr/>
        </p:nvGrpSpPr>
        <p:grpSpPr>
          <a:xfrm>
            <a:off x="8564034" y="1423647"/>
            <a:ext cx="5736166" cy="3212980"/>
            <a:chOff x="5994333" y="1122894"/>
            <a:chExt cx="4302124" cy="2409735"/>
          </a:xfrm>
        </p:grpSpPr>
        <p:sp>
          <p:nvSpPr>
            <p:cNvPr id="37" name="CuadroTexto 36">
              <a:extLst>
                <a:ext uri="{FF2B5EF4-FFF2-40B4-BE49-F238E27FC236}">
                  <a16:creationId xmlns:a16="http://schemas.microsoft.com/office/drawing/2014/main" id="{A9513E4A-187A-A695-1EE7-0D3EC6D096BD}"/>
                </a:ext>
              </a:extLst>
            </p:cNvPr>
            <p:cNvSpPr txBox="1"/>
            <p:nvPr/>
          </p:nvSpPr>
          <p:spPr>
            <a:xfrm>
              <a:off x="6096000" y="1122894"/>
              <a:ext cx="579700" cy="1949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hangingPunct="0">
                <a:lnSpc>
                  <a:spcPct val="150000"/>
                </a:lnSpc>
              </a:pPr>
              <a:r>
                <a:rPr lang="es-ES" sz="10666" b="1" dirty="0">
                  <a:solidFill>
                    <a:srgbClr val="B11582"/>
                  </a:solidFill>
                  <a:latin typeface="Nunito Sans Normal" pitchFamily="2" charset="77"/>
                  <a:sym typeface="Montserrat Regular"/>
                </a:rPr>
                <a:t>2</a:t>
              </a:r>
              <a:endParaRPr lang="es-CO" sz="10666" b="1" dirty="0">
                <a:solidFill>
                  <a:srgbClr val="B11582"/>
                </a:solidFill>
                <a:latin typeface="Nunito Sans Normal" pitchFamily="2" charset="77"/>
                <a:sym typeface="Montserrat Regular"/>
              </a:endParaRPr>
            </a:p>
          </p:txBody>
        </p:sp>
        <p:sp>
          <p:nvSpPr>
            <p:cNvPr id="38" name="CuadroTexto 37">
              <a:extLst>
                <a:ext uri="{FF2B5EF4-FFF2-40B4-BE49-F238E27FC236}">
                  <a16:creationId xmlns:a16="http://schemas.microsoft.com/office/drawing/2014/main" id="{4EE1CD46-65DC-1D10-EBA1-62D399959A40}"/>
                </a:ext>
              </a:extLst>
            </p:cNvPr>
            <p:cNvSpPr txBox="1"/>
            <p:nvPr/>
          </p:nvSpPr>
          <p:spPr>
            <a:xfrm>
              <a:off x="6732411" y="1878064"/>
              <a:ext cx="3564046" cy="8308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s-MX" sz="2133" b="1" u="sng" dirty="0">
                  <a:solidFill>
                    <a:srgbClr val="B11582"/>
                  </a:solidFill>
                  <a:latin typeface="Nunito Sans Normal" pitchFamily="2" charset="77"/>
                  <a:cs typeface="Segoe UI"/>
                </a:rPr>
                <a:t>Prevención articulada </a:t>
              </a:r>
              <a:endParaRPr lang="es-ES" sz="2133" b="1" u="sng" dirty="0">
                <a:solidFill>
                  <a:srgbClr val="B11582"/>
                </a:solidFill>
                <a:latin typeface="Nunito Sans Normal" pitchFamily="2" charset="77"/>
                <a:cs typeface="Calibri" panose="020F0502020204030204"/>
              </a:endParaRPr>
            </a:p>
            <a:p>
              <a:r>
                <a:rPr lang="es-MX" sz="2133" b="1" dirty="0">
                  <a:solidFill>
                    <a:srgbClr val="3B3838"/>
                  </a:solidFill>
                  <a:latin typeface="Nunito Sans Normal" pitchFamily="2" charset="77"/>
                  <a:cs typeface="Segoe UI"/>
                </a:rPr>
                <a:t>de las violencias contra niños, niñas y adolescentes </a:t>
              </a:r>
              <a:endParaRPr lang="es-ES" sz="2133" b="1" dirty="0">
                <a:latin typeface="Nunito Sans Normal" pitchFamily="2" charset="77"/>
                <a:cs typeface="Calibri"/>
              </a:endParaRPr>
            </a:p>
          </p:txBody>
        </p:sp>
        <p:sp>
          <p:nvSpPr>
            <p:cNvPr id="39" name="CuadroTexto 38">
              <a:extLst>
                <a:ext uri="{FF2B5EF4-FFF2-40B4-BE49-F238E27FC236}">
                  <a16:creationId xmlns:a16="http://schemas.microsoft.com/office/drawing/2014/main" id="{AAF1262E-109F-19F8-E7C7-28EA85995CA5}"/>
                </a:ext>
              </a:extLst>
            </p:cNvPr>
            <p:cNvSpPr txBox="1"/>
            <p:nvPr/>
          </p:nvSpPr>
          <p:spPr>
            <a:xfrm>
              <a:off x="5994333" y="2947950"/>
              <a:ext cx="3590912" cy="58467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Estrategia Atrapasueños</a:t>
              </a:r>
              <a:endParaRPr lang="es-ES" b="1">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Atención a las Familias</a:t>
              </a:r>
            </a:p>
          </p:txBody>
        </p:sp>
      </p:grpSp>
      <p:sp>
        <p:nvSpPr>
          <p:cNvPr id="40" name="CuadroTexto 39">
            <a:extLst>
              <a:ext uri="{FF2B5EF4-FFF2-40B4-BE49-F238E27FC236}">
                <a16:creationId xmlns:a16="http://schemas.microsoft.com/office/drawing/2014/main" id="{554518D0-43A7-D254-3BB6-8F080C1D365D}"/>
              </a:ext>
            </a:extLst>
          </p:cNvPr>
          <p:cNvSpPr txBox="1"/>
          <p:nvPr/>
        </p:nvSpPr>
        <p:spPr>
          <a:xfrm>
            <a:off x="2237044" y="6709812"/>
            <a:ext cx="4921441" cy="779572"/>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dirty="0">
                <a:solidFill>
                  <a:schemeClr val="tx1">
                    <a:lumMod val="75000"/>
                    <a:lumOff val="25000"/>
                  </a:schemeClr>
                </a:solidFill>
                <a:latin typeface="Nunito Sans Normal" pitchFamily="2" charset="77"/>
                <a:cs typeface="Segoe UI"/>
              </a:rPr>
              <a:t>Sistema Justicia Familiar</a:t>
            </a:r>
            <a:endParaRPr lang="es-ES" b="1" dirty="0">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dirty="0">
                <a:solidFill>
                  <a:schemeClr val="tx1">
                    <a:lumMod val="75000"/>
                    <a:lumOff val="25000"/>
                  </a:schemeClr>
                </a:solidFill>
                <a:latin typeface="Nunito Sans Normal" pitchFamily="2" charset="77"/>
                <a:cs typeface="Segoe UI"/>
              </a:rPr>
              <a:t>Justicia restaurativa en SRPA</a:t>
            </a:r>
          </a:p>
        </p:txBody>
      </p:sp>
      <p:sp>
        <p:nvSpPr>
          <p:cNvPr id="41" name="CuadroTexto 40">
            <a:extLst>
              <a:ext uri="{FF2B5EF4-FFF2-40B4-BE49-F238E27FC236}">
                <a16:creationId xmlns:a16="http://schemas.microsoft.com/office/drawing/2014/main" id="{7935024E-2D56-DB8D-209D-C05D76156B2E}"/>
              </a:ext>
            </a:extLst>
          </p:cNvPr>
          <p:cNvSpPr txBox="1"/>
          <p:nvPr/>
        </p:nvSpPr>
        <p:spPr>
          <a:xfrm>
            <a:off x="8407148" y="6742764"/>
            <a:ext cx="5675400" cy="1107804"/>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Investigación Alimentaria</a:t>
            </a:r>
            <a:endParaRPr lang="es-ES" b="1">
              <a:solidFill>
                <a:schemeClr val="tx1">
                  <a:lumMod val="75000"/>
                  <a:lumOff val="25000"/>
                </a:schemeClr>
              </a:solidFill>
              <a:latin typeface="Nunito Sans Normal" pitchFamily="2" charset="77"/>
            </a:endParaRP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Zonas de recuperación alimentaria</a:t>
            </a:r>
          </a:p>
          <a:p>
            <a:pPr marL="380990" indent="-380990">
              <a:buFont typeface="Arial" panose="020B0604020202020204" pitchFamily="34" charset="0"/>
              <a:buChar char="•"/>
            </a:pPr>
            <a:r>
              <a:rPr lang="es-MX" sz="2133" b="1">
                <a:solidFill>
                  <a:schemeClr val="tx1">
                    <a:lumMod val="75000"/>
                    <a:lumOff val="25000"/>
                  </a:schemeClr>
                </a:solidFill>
                <a:latin typeface="Nunito Sans Normal" pitchFamily="2" charset="77"/>
                <a:cs typeface="Segoe UI"/>
              </a:rPr>
              <a:t>Soberanía alimentaria</a:t>
            </a:r>
          </a:p>
        </p:txBody>
      </p:sp>
      <p:grpSp>
        <p:nvGrpSpPr>
          <p:cNvPr id="42" name="Grupo 41">
            <a:extLst>
              <a:ext uri="{FF2B5EF4-FFF2-40B4-BE49-F238E27FC236}">
                <a16:creationId xmlns:a16="http://schemas.microsoft.com/office/drawing/2014/main" id="{DAD20F43-4684-4B03-BE69-C9A133C86878}"/>
              </a:ext>
            </a:extLst>
          </p:cNvPr>
          <p:cNvGrpSpPr/>
          <p:nvPr/>
        </p:nvGrpSpPr>
        <p:grpSpPr>
          <a:xfrm>
            <a:off x="2118341" y="1504093"/>
            <a:ext cx="5296379" cy="3085564"/>
            <a:chOff x="1103468" y="1224577"/>
            <a:chExt cx="3972284" cy="2314173"/>
          </a:xfrm>
        </p:grpSpPr>
        <p:sp>
          <p:nvSpPr>
            <p:cNvPr id="43" name="CuadroTexto 42">
              <a:extLst>
                <a:ext uri="{FF2B5EF4-FFF2-40B4-BE49-F238E27FC236}">
                  <a16:creationId xmlns:a16="http://schemas.microsoft.com/office/drawing/2014/main" id="{759D2866-217C-D43B-7D21-99E9852FE623}"/>
                </a:ext>
              </a:extLst>
            </p:cNvPr>
            <p:cNvSpPr txBox="1"/>
            <p:nvPr/>
          </p:nvSpPr>
          <p:spPr>
            <a:xfrm>
              <a:off x="1146179" y="1224577"/>
              <a:ext cx="579700" cy="1949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67733" tIns="67733" rIns="67733" bIns="67733" numCol="1" spcCol="38100" rtlCol="0" anchor="ctr">
              <a:spAutoFit/>
            </a:bodyPr>
            <a:lstStyle/>
            <a:p>
              <a:pPr algn="ctr" defTabSz="1100639" rtl="0" hangingPunct="0">
                <a:lnSpc>
                  <a:spcPct val="150000"/>
                </a:lnSpc>
              </a:pPr>
              <a:r>
                <a:rPr lang="es-ES" sz="10666" b="1" dirty="0">
                  <a:solidFill>
                    <a:srgbClr val="B11582"/>
                  </a:solidFill>
                  <a:latin typeface="Nunito Sans Normal" pitchFamily="2" charset="77"/>
                </a:rPr>
                <a:t>1</a:t>
              </a:r>
              <a:endParaRPr lang="es-CO" sz="10666" b="1" dirty="0">
                <a:solidFill>
                  <a:srgbClr val="B11582"/>
                </a:solidFill>
                <a:latin typeface="Nunito Sans Normal" pitchFamily="2" charset="77"/>
              </a:endParaRPr>
            </a:p>
          </p:txBody>
        </p:sp>
        <p:sp>
          <p:nvSpPr>
            <p:cNvPr id="44" name="CuadroTexto 43">
              <a:extLst>
                <a:ext uri="{FF2B5EF4-FFF2-40B4-BE49-F238E27FC236}">
                  <a16:creationId xmlns:a16="http://schemas.microsoft.com/office/drawing/2014/main" id="{5EDE732E-443C-11CC-B9C3-3454E26572E3}"/>
                </a:ext>
              </a:extLst>
            </p:cNvPr>
            <p:cNvSpPr txBox="1"/>
            <p:nvPr/>
          </p:nvSpPr>
          <p:spPr>
            <a:xfrm>
              <a:off x="1815020" y="1914317"/>
              <a:ext cx="3159089" cy="830853"/>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r>
                <a:rPr lang="es-MX" sz="2133" b="1" dirty="0">
                  <a:solidFill>
                    <a:srgbClr val="B11582"/>
                  </a:solidFill>
                  <a:latin typeface="Nunito Sans Normal" pitchFamily="2" charset="77"/>
                  <a:cs typeface="Segoe UI"/>
                </a:rPr>
                <a:t>Más oportunidades </a:t>
              </a:r>
            </a:p>
            <a:p>
              <a:r>
                <a:rPr lang="es-MX" sz="2133" b="1" dirty="0">
                  <a:solidFill>
                    <a:srgbClr val="B11582"/>
                  </a:solidFill>
                  <a:latin typeface="Nunito Sans Normal" pitchFamily="2" charset="77"/>
                  <a:cs typeface="Segoe UI"/>
                </a:rPr>
                <a:t>para la </a:t>
              </a:r>
              <a:r>
                <a:rPr lang="es-MX" sz="2133" b="1" u="sng" dirty="0">
                  <a:solidFill>
                    <a:srgbClr val="B11582"/>
                  </a:solidFill>
                  <a:latin typeface="Nunito Sans Normal" pitchFamily="2" charset="77"/>
                  <a:cs typeface="Segoe UI"/>
                </a:rPr>
                <a:t>primera infancia </a:t>
              </a:r>
              <a:r>
                <a:rPr lang="es-MX" sz="2133" b="1" dirty="0">
                  <a:solidFill>
                    <a:schemeClr val="tx1"/>
                  </a:solidFill>
                  <a:latin typeface="Nunito Sans Normal" pitchFamily="2" charset="77"/>
                  <a:cs typeface="Segoe UI"/>
                </a:rPr>
                <a:t>en los territorios </a:t>
              </a:r>
              <a:endParaRPr lang="es-ES" sz="2133" b="1" dirty="0">
                <a:solidFill>
                  <a:schemeClr val="tx1"/>
                </a:solidFill>
                <a:latin typeface="Nunito Sans Normal" pitchFamily="2" charset="77"/>
                <a:cs typeface="Calibri"/>
              </a:endParaRPr>
            </a:p>
          </p:txBody>
        </p:sp>
        <p:sp>
          <p:nvSpPr>
            <p:cNvPr id="45" name="CuadroTexto 44">
              <a:extLst>
                <a:ext uri="{FF2B5EF4-FFF2-40B4-BE49-F238E27FC236}">
                  <a16:creationId xmlns:a16="http://schemas.microsoft.com/office/drawing/2014/main" id="{1498945D-7742-7106-9C2B-427563A43CF6}"/>
                </a:ext>
              </a:extLst>
            </p:cNvPr>
            <p:cNvSpPr txBox="1"/>
            <p:nvPr/>
          </p:nvSpPr>
          <p:spPr>
            <a:xfrm>
              <a:off x="1103468" y="2954071"/>
              <a:ext cx="3972284" cy="584679"/>
            </a:xfrm>
            <a:prstGeom prst="rect">
              <a:avLst/>
            </a:prstGeom>
            <a:noFill/>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p>
              <a:pPr marL="380990" indent="-380990">
                <a:buFont typeface="Arial" panose="020B0604020202020204" pitchFamily="34" charset="0"/>
                <a:buChar char="•"/>
              </a:pPr>
              <a:r>
                <a:rPr lang="es-MX" sz="2133" b="1" dirty="0">
                  <a:solidFill>
                    <a:schemeClr val="tx1"/>
                  </a:solidFill>
                  <a:latin typeface="Nunito Sans Normal" pitchFamily="2" charset="77"/>
                  <a:cs typeface="Segoe UI"/>
                </a:rPr>
                <a:t>2.700.000 niños y niñas</a:t>
              </a:r>
              <a:endParaRPr lang="es-ES" b="1" dirty="0">
                <a:solidFill>
                  <a:schemeClr val="tx1"/>
                </a:solidFill>
                <a:latin typeface="Nunito Sans Normal" pitchFamily="2" charset="77"/>
              </a:endParaRPr>
            </a:p>
            <a:p>
              <a:pPr marL="380990" indent="-380990">
                <a:buFont typeface="Arial" panose="020B0604020202020204" pitchFamily="34" charset="0"/>
                <a:buChar char="•"/>
              </a:pPr>
              <a:r>
                <a:rPr lang="es-MX" sz="2133" b="1" dirty="0">
                  <a:solidFill>
                    <a:schemeClr val="tx1"/>
                  </a:solidFill>
                  <a:latin typeface="Nunito Sans Normal" pitchFamily="2" charset="77"/>
                  <a:cs typeface="Segoe UI"/>
                </a:rPr>
                <a:t>400 municipios (255 PDET- ZOMAC)</a:t>
              </a:r>
            </a:p>
          </p:txBody>
        </p:sp>
      </p:grpSp>
      <p:sp>
        <p:nvSpPr>
          <p:cNvPr id="46" name="Rectángulo redondeado 27">
            <a:extLst>
              <a:ext uri="{FF2B5EF4-FFF2-40B4-BE49-F238E27FC236}">
                <a16:creationId xmlns:a16="http://schemas.microsoft.com/office/drawing/2014/main" id="{E6481B69-AB2C-3BE1-1953-E23E598F8FE1}"/>
              </a:ext>
            </a:extLst>
          </p:cNvPr>
          <p:cNvSpPr/>
          <p:nvPr/>
        </p:nvSpPr>
        <p:spPr>
          <a:xfrm>
            <a:off x="8208076" y="2067365"/>
            <a:ext cx="6253020" cy="2831365"/>
          </a:xfrm>
          <a:prstGeom prst="roundRect">
            <a:avLst>
              <a:gd name="adj" fmla="val 7059"/>
            </a:avLst>
          </a:prstGeom>
          <a:no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47" name="Rectángulo redondeado 31">
            <a:extLst>
              <a:ext uri="{FF2B5EF4-FFF2-40B4-BE49-F238E27FC236}">
                <a16:creationId xmlns:a16="http://schemas.microsoft.com/office/drawing/2014/main" id="{D9B89635-1693-6B5D-7D6B-B813868498DE}"/>
              </a:ext>
            </a:extLst>
          </p:cNvPr>
          <p:cNvSpPr/>
          <p:nvPr/>
        </p:nvSpPr>
        <p:spPr>
          <a:xfrm>
            <a:off x="8208076" y="5169635"/>
            <a:ext cx="6253020" cy="2831365"/>
          </a:xfrm>
          <a:prstGeom prst="roundRect">
            <a:avLst>
              <a:gd name="adj" fmla="val 7059"/>
            </a:avLst>
          </a:prstGeom>
          <a:noFill/>
          <a:ln>
            <a:solidFill>
              <a:srgbClr val="B1158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b="1">
              <a:noFill/>
              <a:latin typeface="Nunito Sans Normal" pitchFamily="2" charset="77"/>
            </a:endParaRPr>
          </a:p>
        </p:txBody>
      </p:sp>
      <p:sp>
        <p:nvSpPr>
          <p:cNvPr id="2" name="Google Shape;1743;p68">
            <a:extLst>
              <a:ext uri="{FF2B5EF4-FFF2-40B4-BE49-F238E27FC236}">
                <a16:creationId xmlns:a16="http://schemas.microsoft.com/office/drawing/2014/main" id="{4E54C4EC-FFEB-E299-3002-8531EDD49FB7}"/>
              </a:ext>
            </a:extLst>
          </p:cNvPr>
          <p:cNvSpPr txBox="1">
            <a:spLocks/>
          </p:cNvSpPr>
          <p:nvPr/>
        </p:nvSpPr>
        <p:spPr>
          <a:xfrm>
            <a:off x="307024" y="209228"/>
            <a:ext cx="139931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sz="5000" b="1" spc="-150" dirty="0">
                <a:solidFill>
                  <a:srgbClr val="B11582"/>
                </a:solidFill>
                <a:latin typeface="Aptos" panose="020B0004020202020204" pitchFamily="34" charset="0"/>
                <a:ea typeface="Verdana" panose="020B0604030504040204" pitchFamily="34" charset="0"/>
                <a:cs typeface="Verdana" panose="020B0604030504040204" pitchFamily="34" charset="0"/>
              </a:rPr>
              <a:t>Apuestas de país por mejorar las condiciones de vida de los niños, niñas y adolescentes</a:t>
            </a:r>
          </a:p>
        </p:txBody>
      </p:sp>
    </p:spTree>
    <p:extLst>
      <p:ext uri="{BB962C8B-B14F-4D97-AF65-F5344CB8AC3E}">
        <p14:creationId xmlns:p14="http://schemas.microsoft.com/office/powerpoint/2010/main" val="1395243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6">
            <a:extLst>
              <a:ext uri="{FF2B5EF4-FFF2-40B4-BE49-F238E27FC236}">
                <a16:creationId xmlns:a16="http://schemas.microsoft.com/office/drawing/2014/main" id="{6882DAE2-2D01-DFF1-1349-F28281599AFC}"/>
              </a:ext>
            </a:extLst>
          </p:cNvPr>
          <p:cNvSpPr txBox="1"/>
          <p:nvPr/>
        </p:nvSpPr>
        <p:spPr>
          <a:xfrm>
            <a:off x="0" y="8819878"/>
            <a:ext cx="2420787" cy="297454"/>
          </a:xfrm>
          <a:prstGeom prst="rect">
            <a:avLst/>
          </a:prstGeom>
          <a:noFill/>
        </p:spPr>
        <p:txBody>
          <a:bodyPr wrap="square" rtlCol="0">
            <a:spAutoFit/>
          </a:bodyPr>
          <a:lstStyle/>
          <a:p>
            <a:r>
              <a:rPr lang="es-ES" sz="1333">
                <a:solidFill>
                  <a:schemeClr val="bg1"/>
                </a:solidFill>
                <a:latin typeface="Nunito Sans" pitchFamily="2" charset="77"/>
              </a:rPr>
              <a:t>PÚBLICA</a:t>
            </a:r>
          </a:p>
        </p:txBody>
      </p:sp>
      <p:sp>
        <p:nvSpPr>
          <p:cNvPr id="4" name="TextBox 6">
            <a:extLst>
              <a:ext uri="{FF2B5EF4-FFF2-40B4-BE49-F238E27FC236}">
                <a16:creationId xmlns:a16="http://schemas.microsoft.com/office/drawing/2014/main" id="{D9D969EC-E216-4071-DFD4-1CADB552D964}"/>
              </a:ext>
            </a:extLst>
          </p:cNvPr>
          <p:cNvSpPr txBox="1"/>
          <p:nvPr/>
        </p:nvSpPr>
        <p:spPr>
          <a:xfrm>
            <a:off x="6917607" y="8773870"/>
            <a:ext cx="2420787" cy="297454"/>
          </a:xfrm>
          <a:prstGeom prst="rect">
            <a:avLst/>
          </a:prstGeom>
          <a:noFill/>
        </p:spPr>
        <p:txBody>
          <a:bodyPr wrap="square" rtlCol="0">
            <a:spAutoFit/>
          </a:bodyPr>
          <a:lstStyle/>
          <a:p>
            <a:pPr algn="ctr"/>
            <a:r>
              <a:rPr lang="es-ES" sz="1333">
                <a:solidFill>
                  <a:schemeClr val="bg1"/>
                </a:solidFill>
                <a:latin typeface="Nunito Sans" pitchFamily="2" charset="77"/>
              </a:rPr>
              <a:t>www.icbf.gov.co</a:t>
            </a:r>
          </a:p>
        </p:txBody>
      </p:sp>
      <p:sp>
        <p:nvSpPr>
          <p:cNvPr id="8" name="Rectángulo 7">
            <a:extLst>
              <a:ext uri="{FF2B5EF4-FFF2-40B4-BE49-F238E27FC236}">
                <a16:creationId xmlns:a16="http://schemas.microsoft.com/office/drawing/2014/main" id="{BF41866C-C868-F5A4-0386-B14CF1485112}"/>
              </a:ext>
            </a:extLst>
          </p:cNvPr>
          <p:cNvSpPr/>
          <p:nvPr/>
        </p:nvSpPr>
        <p:spPr>
          <a:xfrm>
            <a:off x="1" y="-46009"/>
            <a:ext cx="5879837" cy="919000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rgbClr val="4DAF46"/>
              </a:solidFill>
              <a:latin typeface="Nunito Sans Normal" pitchFamily="2" charset="77"/>
            </a:endParaRPr>
          </a:p>
        </p:txBody>
      </p:sp>
      <p:sp>
        <p:nvSpPr>
          <p:cNvPr id="9" name="Rectángulo 8">
            <a:extLst>
              <a:ext uri="{FF2B5EF4-FFF2-40B4-BE49-F238E27FC236}">
                <a16:creationId xmlns:a16="http://schemas.microsoft.com/office/drawing/2014/main" id="{0E687F01-AA3C-06FF-1A33-18A0F4C6B95A}"/>
              </a:ext>
            </a:extLst>
          </p:cNvPr>
          <p:cNvSpPr/>
          <p:nvPr/>
        </p:nvSpPr>
        <p:spPr>
          <a:xfrm>
            <a:off x="374303" y="2756196"/>
            <a:ext cx="5185563" cy="3585597"/>
          </a:xfrm>
          <a:prstGeom prst="rect">
            <a:avLst/>
          </a:prstGeom>
          <a:noFill/>
          <a:ln>
            <a:noFill/>
            <a:prstDash val="sysDot"/>
          </a:ln>
          <a:effectLst/>
        </p:spPr>
        <p:txBody>
          <a:bodyPr wrap="square" lIns="121920" tIns="60960" rIns="121920" bIns="60960" anchor="t">
            <a:spAutoFit/>
          </a:bodyPr>
          <a:lstStyle/>
          <a:p>
            <a:pPr lvl="0"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Establecimiento público descentralizado, con personería jurídica, autonomía administrativa</a:t>
            </a:r>
          </a:p>
          <a:p>
            <a:pPr lvl="0"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y patrimonio propio.</a:t>
            </a:r>
          </a:p>
          <a:p>
            <a:pPr lvl="0" algn="l">
              <a:defRPr/>
            </a:pPr>
            <a:endPar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endParaRPr>
          </a:p>
          <a:p>
            <a:pPr algn="l">
              <a:defRPr/>
            </a:pPr>
            <a:r>
              <a:rPr lang="es-ES_tradnl" sz="2500" dirty="0">
                <a:solidFill>
                  <a:schemeClr val="bg1"/>
                </a:solidFill>
                <a:latin typeface="Aptos" panose="020B0004020202020204" pitchFamily="34" charset="0"/>
                <a:ea typeface="Verdana" panose="020B0604030504040204" pitchFamily="34" charset="0"/>
                <a:cs typeface="Verdana" panose="020B0604030504040204" pitchFamily="34" charset="0"/>
              </a:rPr>
              <a:t>Creado por la Ley 75 de 1968 y adscrito al Ministerio de Igualdad  y Equidad- Decreto No. 1074 de 2023.</a:t>
            </a:r>
          </a:p>
        </p:txBody>
      </p:sp>
      <p:sp>
        <p:nvSpPr>
          <p:cNvPr id="10" name="Rectángulo 9">
            <a:extLst>
              <a:ext uri="{FF2B5EF4-FFF2-40B4-BE49-F238E27FC236}">
                <a16:creationId xmlns:a16="http://schemas.microsoft.com/office/drawing/2014/main" id="{F7EADFCE-77F0-3DE6-B38B-F5A69C06B19A}"/>
              </a:ext>
            </a:extLst>
          </p:cNvPr>
          <p:cNvSpPr/>
          <p:nvPr/>
        </p:nvSpPr>
        <p:spPr>
          <a:xfrm>
            <a:off x="6471623" y="4221634"/>
            <a:ext cx="2313045" cy="430887"/>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33</a:t>
            </a:r>
            <a:r>
              <a:rPr lang="es-ES_tradnl" sz="2200" dirty="0">
                <a:solidFill>
                  <a:srgbClr val="242758"/>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regionales</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1" name="Rectángulo 10">
            <a:extLst>
              <a:ext uri="{FF2B5EF4-FFF2-40B4-BE49-F238E27FC236}">
                <a16:creationId xmlns:a16="http://schemas.microsoft.com/office/drawing/2014/main" id="{7FFD20C8-9381-3129-9109-2EBA0F079DD6}"/>
              </a:ext>
            </a:extLst>
          </p:cNvPr>
          <p:cNvSpPr/>
          <p:nvPr/>
        </p:nvSpPr>
        <p:spPr>
          <a:xfrm>
            <a:off x="9498832" y="4029923"/>
            <a:ext cx="2679005" cy="769441"/>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216</a:t>
            </a:r>
            <a:r>
              <a:rPr lang="es-ES_tradnl" sz="2200" dirty="0">
                <a:solidFill>
                  <a:srgbClr val="4DAF46"/>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centros zonales</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2" name="Rectángulo 11">
            <a:extLst>
              <a:ext uri="{FF2B5EF4-FFF2-40B4-BE49-F238E27FC236}">
                <a16:creationId xmlns:a16="http://schemas.microsoft.com/office/drawing/2014/main" id="{74853C0C-4A57-CFD1-6ECC-391F767C7D44}"/>
              </a:ext>
            </a:extLst>
          </p:cNvPr>
          <p:cNvSpPr/>
          <p:nvPr/>
        </p:nvSpPr>
        <p:spPr>
          <a:xfrm>
            <a:off x="12896804" y="3725122"/>
            <a:ext cx="2851196" cy="1107996"/>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1.125 </a:t>
            </a:r>
            <a:r>
              <a:rPr lang="es-ES_tradnl" sz="2200" dirty="0">
                <a:solidFill>
                  <a:srgbClr val="242758"/>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municipios con atención del ICBF</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3" name="Rectángulo 12">
            <a:extLst>
              <a:ext uri="{FF2B5EF4-FFF2-40B4-BE49-F238E27FC236}">
                <a16:creationId xmlns:a16="http://schemas.microsoft.com/office/drawing/2014/main" id="{1C7F8BFA-B873-B98D-8AA5-9CEA7241AE49}"/>
              </a:ext>
            </a:extLst>
          </p:cNvPr>
          <p:cNvSpPr/>
          <p:nvPr/>
        </p:nvSpPr>
        <p:spPr>
          <a:xfrm>
            <a:off x="9352869" y="6562700"/>
            <a:ext cx="2926703" cy="769441"/>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$9,78 </a:t>
            </a:r>
            <a:r>
              <a:rPr lang="es-ES_tradnl" sz="2200" dirty="0">
                <a:latin typeface="Nunito Sans Normal" pitchFamily="2" charset="77"/>
                <a:ea typeface="Roboto" panose="02000000000000000000" pitchFamily="2" charset="0"/>
                <a:cs typeface="Roboto" panose="02000000000000000000" pitchFamily="2" charset="0"/>
              </a:rPr>
              <a:t>billones (Inversión 2024)</a:t>
            </a:r>
            <a:endParaRPr lang="es-CO" sz="2200" dirty="0">
              <a:latin typeface="Nunito Sans Normal" pitchFamily="2" charset="77"/>
              <a:ea typeface="Roboto" panose="02000000000000000000" pitchFamily="2" charset="0"/>
              <a:cs typeface="Roboto" panose="02000000000000000000" pitchFamily="2" charset="0"/>
            </a:endParaRPr>
          </a:p>
        </p:txBody>
      </p:sp>
      <p:sp>
        <p:nvSpPr>
          <p:cNvPr id="14" name="Rectángulo 13">
            <a:extLst>
              <a:ext uri="{FF2B5EF4-FFF2-40B4-BE49-F238E27FC236}">
                <a16:creationId xmlns:a16="http://schemas.microsoft.com/office/drawing/2014/main" id="{1C0BD336-8D78-7B09-21A0-705766D11E4C}"/>
              </a:ext>
            </a:extLst>
          </p:cNvPr>
          <p:cNvSpPr/>
          <p:nvPr/>
        </p:nvSpPr>
        <p:spPr>
          <a:xfrm>
            <a:off x="12839288" y="6562699"/>
            <a:ext cx="2808837" cy="1107996"/>
          </a:xfrm>
          <a:prstGeom prst="rect">
            <a:avLst/>
          </a:prstGeom>
        </p:spPr>
        <p:txBody>
          <a:bodyPr wrap="square">
            <a:spAutoFit/>
          </a:bodyPr>
          <a:lstStyle/>
          <a:p>
            <a:pPr algn="ctr"/>
            <a:r>
              <a:rPr lang="es-ES_tradnl" sz="2200" dirty="0">
                <a:solidFill>
                  <a:srgbClr val="B11582"/>
                </a:solidFill>
                <a:latin typeface="Nunito Sans Normal" pitchFamily="2" charset="77"/>
                <a:ea typeface="Roboto" panose="02000000000000000000" pitchFamily="2" charset="0"/>
                <a:cs typeface="Roboto" panose="02000000000000000000" pitchFamily="2" charset="0"/>
              </a:rPr>
              <a:t>15.876</a:t>
            </a:r>
            <a:r>
              <a:rPr lang="es-ES_tradnl" sz="2200" dirty="0">
                <a:solidFill>
                  <a:srgbClr val="E5217B"/>
                </a:solidFill>
                <a:latin typeface="Nunito Sans Normal" pitchFamily="2" charset="77"/>
                <a:ea typeface="Roboto" panose="02000000000000000000" pitchFamily="2" charset="0"/>
                <a:cs typeface="Roboto" panose="02000000000000000000" pitchFamily="2" charset="0"/>
              </a:rPr>
              <a:t> </a:t>
            </a:r>
            <a:r>
              <a:rPr lang="es-ES_tradnl" sz="2200" dirty="0">
                <a:latin typeface="Nunito Sans Normal" pitchFamily="2" charset="77"/>
                <a:ea typeface="Roboto" panose="02000000000000000000" pitchFamily="2" charset="0"/>
                <a:cs typeface="Roboto" panose="02000000000000000000" pitchFamily="2" charset="0"/>
              </a:rPr>
              <a:t>colaboradores en 2023</a:t>
            </a:r>
          </a:p>
        </p:txBody>
      </p:sp>
      <p:pic>
        <p:nvPicPr>
          <p:cNvPr id="15" name="Imagen 14">
            <a:extLst>
              <a:ext uri="{FF2B5EF4-FFF2-40B4-BE49-F238E27FC236}">
                <a16:creationId xmlns:a16="http://schemas.microsoft.com/office/drawing/2014/main" id="{7E9BD91C-2761-55D9-5070-A3F4BE7B544F}"/>
              </a:ext>
            </a:extLst>
          </p:cNvPr>
          <p:cNvPicPr>
            <a:picLocks noChangeAspect="1"/>
          </p:cNvPicPr>
          <p:nvPr/>
        </p:nvPicPr>
        <p:blipFill>
          <a:blip r:embed="rId2">
            <a:biLevel thresh="75000"/>
          </a:blip>
          <a:stretch>
            <a:fillRect/>
          </a:stretch>
        </p:blipFill>
        <p:spPr>
          <a:xfrm>
            <a:off x="6760949" y="5257155"/>
            <a:ext cx="1734396" cy="1133504"/>
          </a:xfrm>
          <a:prstGeom prst="rect">
            <a:avLst/>
          </a:prstGeom>
        </p:spPr>
      </p:pic>
      <p:pic>
        <p:nvPicPr>
          <p:cNvPr id="16" name="Imagen 15">
            <a:extLst>
              <a:ext uri="{FF2B5EF4-FFF2-40B4-BE49-F238E27FC236}">
                <a16:creationId xmlns:a16="http://schemas.microsoft.com/office/drawing/2014/main" id="{5432DB78-B679-73FE-631C-91FD0FC59352}"/>
              </a:ext>
            </a:extLst>
          </p:cNvPr>
          <p:cNvPicPr>
            <a:picLocks noChangeAspect="1"/>
          </p:cNvPicPr>
          <p:nvPr/>
        </p:nvPicPr>
        <p:blipFill>
          <a:blip r:embed="rId3">
            <a:biLevel thresh="50000"/>
          </a:blip>
          <a:stretch>
            <a:fillRect/>
          </a:stretch>
        </p:blipFill>
        <p:spPr>
          <a:xfrm>
            <a:off x="6912985" y="2553911"/>
            <a:ext cx="1430320" cy="1410453"/>
          </a:xfrm>
          <a:prstGeom prst="rect">
            <a:avLst/>
          </a:prstGeom>
        </p:spPr>
      </p:pic>
      <p:pic>
        <p:nvPicPr>
          <p:cNvPr id="17" name="Imagen 16">
            <a:extLst>
              <a:ext uri="{FF2B5EF4-FFF2-40B4-BE49-F238E27FC236}">
                <a16:creationId xmlns:a16="http://schemas.microsoft.com/office/drawing/2014/main" id="{269BA47D-AF72-BCB2-A418-1F58C1F8A591}"/>
              </a:ext>
            </a:extLst>
          </p:cNvPr>
          <p:cNvPicPr>
            <a:picLocks noChangeAspect="1"/>
          </p:cNvPicPr>
          <p:nvPr/>
        </p:nvPicPr>
        <p:blipFill>
          <a:blip r:embed="rId4">
            <a:biLevel thresh="75000"/>
          </a:blip>
          <a:stretch>
            <a:fillRect/>
          </a:stretch>
        </p:blipFill>
        <p:spPr>
          <a:xfrm>
            <a:off x="10158252" y="5221998"/>
            <a:ext cx="1315933" cy="1168661"/>
          </a:xfrm>
          <a:prstGeom prst="rect">
            <a:avLst/>
          </a:prstGeom>
        </p:spPr>
      </p:pic>
      <p:pic>
        <p:nvPicPr>
          <p:cNvPr id="18" name="Imagen 17">
            <a:extLst>
              <a:ext uri="{FF2B5EF4-FFF2-40B4-BE49-F238E27FC236}">
                <a16:creationId xmlns:a16="http://schemas.microsoft.com/office/drawing/2014/main" id="{12163D83-CA4E-65F2-72F3-99D40E0532F1}"/>
              </a:ext>
            </a:extLst>
          </p:cNvPr>
          <p:cNvPicPr>
            <a:picLocks noChangeAspect="1"/>
          </p:cNvPicPr>
          <p:nvPr/>
        </p:nvPicPr>
        <p:blipFill>
          <a:blip r:embed="rId5">
            <a:biLevel thresh="75000"/>
          </a:blip>
          <a:stretch>
            <a:fillRect/>
          </a:stretch>
        </p:blipFill>
        <p:spPr>
          <a:xfrm>
            <a:off x="13654953" y="5213149"/>
            <a:ext cx="1177511" cy="1177511"/>
          </a:xfrm>
          <a:prstGeom prst="rect">
            <a:avLst/>
          </a:prstGeom>
        </p:spPr>
      </p:pic>
      <p:pic>
        <p:nvPicPr>
          <p:cNvPr id="19" name="Imagen 18">
            <a:extLst>
              <a:ext uri="{FF2B5EF4-FFF2-40B4-BE49-F238E27FC236}">
                <a16:creationId xmlns:a16="http://schemas.microsoft.com/office/drawing/2014/main" id="{C682424D-5383-8C8B-0677-CBB697EC97A1}"/>
              </a:ext>
            </a:extLst>
          </p:cNvPr>
          <p:cNvPicPr>
            <a:picLocks noChangeAspect="1"/>
          </p:cNvPicPr>
          <p:nvPr/>
        </p:nvPicPr>
        <p:blipFill>
          <a:blip r:embed="rId6">
            <a:biLevel thresh="75000"/>
          </a:blip>
          <a:stretch>
            <a:fillRect/>
          </a:stretch>
        </p:blipFill>
        <p:spPr>
          <a:xfrm>
            <a:off x="13677189" y="2057400"/>
            <a:ext cx="1258971" cy="1724068"/>
          </a:xfrm>
          <a:prstGeom prst="rect">
            <a:avLst/>
          </a:prstGeom>
        </p:spPr>
      </p:pic>
      <p:pic>
        <p:nvPicPr>
          <p:cNvPr id="20" name="Imagen 19">
            <a:extLst>
              <a:ext uri="{FF2B5EF4-FFF2-40B4-BE49-F238E27FC236}">
                <a16:creationId xmlns:a16="http://schemas.microsoft.com/office/drawing/2014/main" id="{986E5E9B-3B9F-1C0F-0E77-98603D89FC6C}"/>
              </a:ext>
            </a:extLst>
          </p:cNvPr>
          <p:cNvPicPr>
            <a:picLocks noChangeAspect="1"/>
          </p:cNvPicPr>
          <p:nvPr/>
        </p:nvPicPr>
        <p:blipFill>
          <a:blip r:embed="rId7">
            <a:biLevel thresh="75000"/>
          </a:blip>
          <a:stretch>
            <a:fillRect/>
          </a:stretch>
        </p:blipFill>
        <p:spPr>
          <a:xfrm>
            <a:off x="9898976" y="2362200"/>
            <a:ext cx="1834489" cy="1646965"/>
          </a:xfrm>
          <a:prstGeom prst="rect">
            <a:avLst/>
          </a:prstGeom>
        </p:spPr>
      </p:pic>
      <p:sp>
        <p:nvSpPr>
          <p:cNvPr id="21" name="Rectángulo 20">
            <a:extLst>
              <a:ext uri="{FF2B5EF4-FFF2-40B4-BE49-F238E27FC236}">
                <a16:creationId xmlns:a16="http://schemas.microsoft.com/office/drawing/2014/main" id="{763218A1-E75A-B10C-84DE-436406606B7C}"/>
              </a:ext>
            </a:extLst>
          </p:cNvPr>
          <p:cNvSpPr/>
          <p:nvPr/>
        </p:nvSpPr>
        <p:spPr>
          <a:xfrm>
            <a:off x="5809168" y="4853747"/>
            <a:ext cx="10446832" cy="10093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2" name="Rectángulo 21">
            <a:extLst>
              <a:ext uri="{FF2B5EF4-FFF2-40B4-BE49-F238E27FC236}">
                <a16:creationId xmlns:a16="http://schemas.microsoft.com/office/drawing/2014/main" id="{2093D395-0F1B-7853-EC4C-F34B8E5DC6F6}"/>
              </a:ext>
            </a:extLst>
          </p:cNvPr>
          <p:cNvSpPr/>
          <p:nvPr/>
        </p:nvSpPr>
        <p:spPr>
          <a:xfrm>
            <a:off x="9158376" y="4019397"/>
            <a:ext cx="101733" cy="174797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3" name="Rectángulo 22">
            <a:extLst>
              <a:ext uri="{FF2B5EF4-FFF2-40B4-BE49-F238E27FC236}">
                <a16:creationId xmlns:a16="http://schemas.microsoft.com/office/drawing/2014/main" id="{79915172-A478-D47C-B976-06173BAB66C3}"/>
              </a:ext>
            </a:extLst>
          </p:cNvPr>
          <p:cNvSpPr/>
          <p:nvPr/>
        </p:nvSpPr>
        <p:spPr>
          <a:xfrm>
            <a:off x="12521726" y="4036951"/>
            <a:ext cx="101733" cy="1747979"/>
          </a:xfrm>
          <a:prstGeom prst="rect">
            <a:avLst/>
          </a:prstGeom>
          <a:solidFill>
            <a:srgbClr val="B115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ndParaRPr>
          </a:p>
        </p:txBody>
      </p:sp>
      <p:sp>
        <p:nvSpPr>
          <p:cNvPr id="24" name="Rectángulo 23">
            <a:extLst>
              <a:ext uri="{FF2B5EF4-FFF2-40B4-BE49-F238E27FC236}">
                <a16:creationId xmlns:a16="http://schemas.microsoft.com/office/drawing/2014/main" id="{717291CE-ABFD-2402-4D52-E35FC43AAF65}"/>
              </a:ext>
            </a:extLst>
          </p:cNvPr>
          <p:cNvSpPr/>
          <p:nvPr/>
        </p:nvSpPr>
        <p:spPr>
          <a:xfrm>
            <a:off x="6223727" y="6562699"/>
            <a:ext cx="2808837" cy="1159228"/>
          </a:xfrm>
          <a:prstGeom prst="rect">
            <a:avLst/>
          </a:prstGeom>
        </p:spPr>
        <p:txBody>
          <a:bodyPr wrap="square">
            <a:spAutoFit/>
          </a:bodyPr>
          <a:lstStyle/>
          <a:p>
            <a:pPr algn="ctr"/>
            <a:r>
              <a:rPr lang="es-ES_tradnl" sz="2667" dirty="0">
                <a:solidFill>
                  <a:srgbClr val="B11582"/>
                </a:solidFill>
                <a:latin typeface="Nunito Sans Normal" pitchFamily="2" charset="77"/>
                <a:ea typeface="Roboto" panose="02000000000000000000" pitchFamily="2" charset="0"/>
                <a:cs typeface="Roboto" panose="02000000000000000000" pitchFamily="2" charset="0"/>
              </a:rPr>
              <a:t>2.358.535</a:t>
            </a:r>
            <a:r>
              <a:rPr lang="es-ES_tradnl" sz="2667" dirty="0">
                <a:solidFill>
                  <a:srgbClr val="E5217B"/>
                </a:solidFill>
                <a:latin typeface="Nunito Sans Normal" pitchFamily="2" charset="77"/>
                <a:ea typeface="Roboto" panose="02000000000000000000" pitchFamily="2" charset="0"/>
                <a:cs typeface="Roboto" panose="02000000000000000000" pitchFamily="2" charset="0"/>
              </a:rPr>
              <a:t> </a:t>
            </a:r>
            <a:r>
              <a:rPr lang="es-ES_tradnl" sz="2133" dirty="0">
                <a:latin typeface="Nunito Sans Normal" pitchFamily="2" charset="77"/>
                <a:ea typeface="Roboto" panose="02000000000000000000" pitchFamily="2" charset="0"/>
                <a:cs typeface="Roboto" panose="02000000000000000000" pitchFamily="2" charset="0"/>
              </a:rPr>
              <a:t>usuarios atendidos en 2024*</a:t>
            </a:r>
            <a:endParaRPr lang="es-CO" sz="2133" dirty="0">
              <a:latin typeface="Nunito Sans Normal" pitchFamily="2" charset="77"/>
              <a:ea typeface="Roboto" panose="02000000000000000000" pitchFamily="2" charset="0"/>
              <a:cs typeface="Roboto" panose="02000000000000000000" pitchFamily="2" charset="0"/>
            </a:endParaRPr>
          </a:p>
        </p:txBody>
      </p:sp>
      <p:sp>
        <p:nvSpPr>
          <p:cNvPr id="2" name="TextBox 6">
            <a:extLst>
              <a:ext uri="{FF2B5EF4-FFF2-40B4-BE49-F238E27FC236}">
                <a16:creationId xmlns:a16="http://schemas.microsoft.com/office/drawing/2014/main" id="{638E339F-A7A2-04F8-A26F-3BFC15382B77}"/>
              </a:ext>
            </a:extLst>
          </p:cNvPr>
          <p:cNvSpPr txBox="1"/>
          <p:nvPr/>
        </p:nvSpPr>
        <p:spPr>
          <a:xfrm>
            <a:off x="0" y="352961"/>
            <a:ext cx="5809168" cy="1323439"/>
          </a:xfrm>
          <a:prstGeom prst="rect">
            <a:avLst/>
          </a:prstGeom>
          <a:noFill/>
        </p:spPr>
        <p:txBody>
          <a:bodyPr wrap="square" rtlCol="0">
            <a:spAutoFit/>
          </a:bodyPr>
          <a:lstStyle/>
          <a:p>
            <a:pPr algn="ctr" defTabSz="1219170" rtl="0">
              <a:defRPr/>
            </a:pPr>
            <a:r>
              <a:rPr lang="es-ES" sz="8000" b="1" dirty="0">
                <a:solidFill>
                  <a:schemeClr val="bg1"/>
                </a:solidFill>
                <a:latin typeface="Aptos" panose="020B0004020202020204" pitchFamily="34" charset="0"/>
                <a:ea typeface="Verdana" panose="020B0604030504040204" pitchFamily="34" charset="0"/>
                <a:cs typeface="Verdana" panose="020B0604030504040204" pitchFamily="34" charset="0"/>
              </a:rPr>
              <a:t>ICBF</a:t>
            </a:r>
          </a:p>
        </p:txBody>
      </p:sp>
    </p:spTree>
    <p:extLst>
      <p:ext uri="{BB962C8B-B14F-4D97-AF65-F5344CB8AC3E}">
        <p14:creationId xmlns:p14="http://schemas.microsoft.com/office/powerpoint/2010/main" val="1202793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743;p68">
            <a:extLst>
              <a:ext uri="{FF2B5EF4-FFF2-40B4-BE49-F238E27FC236}">
                <a16:creationId xmlns:a16="http://schemas.microsoft.com/office/drawing/2014/main" id="{9F2B46C7-5047-7F25-FD34-0D693909438F}"/>
              </a:ext>
            </a:extLst>
          </p:cNvPr>
          <p:cNvSpPr txBox="1">
            <a:spLocks/>
          </p:cNvSpPr>
          <p:nvPr/>
        </p:nvSpPr>
        <p:spPr>
          <a:xfrm>
            <a:off x="307024" y="209228"/>
            <a:ext cx="5306376" cy="2610172"/>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spcBef>
                <a:spcPts val="0"/>
              </a:spcBef>
            </a:pPr>
            <a:r>
              <a:rPr lang="es-CO" b="1" spc="300" dirty="0">
                <a:solidFill>
                  <a:srgbClr val="B11582"/>
                </a:solidFill>
                <a:latin typeface="Aptos" panose="020B0004020202020204" pitchFamily="34" charset="0"/>
                <a:ea typeface="Verdana" panose="020B0604030504040204" pitchFamily="34" charset="0"/>
                <a:cs typeface="Verdana" panose="020B0604030504040204" pitchFamily="34" charset="0"/>
              </a:rPr>
              <a:t>Mapa estratégico</a:t>
            </a:r>
          </a:p>
          <a:p>
            <a:pPr>
              <a:spcBef>
                <a:spcPts val="0"/>
              </a:spcBef>
            </a:pPr>
            <a:r>
              <a:rPr lang="es-CO" b="1" spc="300" dirty="0">
                <a:solidFill>
                  <a:srgbClr val="B11582"/>
                </a:solidFill>
                <a:latin typeface="Aptos" panose="020B0004020202020204" pitchFamily="34" charset="0"/>
                <a:ea typeface="Verdana" panose="020B0604030504040204" pitchFamily="34" charset="0"/>
                <a:cs typeface="Verdana" panose="020B0604030504040204" pitchFamily="34" charset="0"/>
              </a:rPr>
              <a:t>2023-2026</a:t>
            </a:r>
          </a:p>
        </p:txBody>
      </p:sp>
      <p:pic>
        <p:nvPicPr>
          <p:cNvPr id="8" name="Imagen 7" descr="Diagrama&#10;&#10;El contenido generado por IA puede ser incorrecto.">
            <a:extLst>
              <a:ext uri="{FF2B5EF4-FFF2-40B4-BE49-F238E27FC236}">
                <a16:creationId xmlns:a16="http://schemas.microsoft.com/office/drawing/2014/main" id="{40E0AAE3-5FAD-F17B-1958-EEBF76C10A5E}"/>
              </a:ext>
            </a:extLst>
          </p:cNvPr>
          <p:cNvPicPr>
            <a:picLocks noChangeAspect="1"/>
          </p:cNvPicPr>
          <p:nvPr/>
        </p:nvPicPr>
        <p:blipFill>
          <a:blip r:embed="rId2" cstate="print">
            <a:extLst>
              <a:ext uri="{28A0092B-C50C-407E-A947-70E740481C1C}">
                <a14:useLocalDpi xmlns:a14="http://schemas.microsoft.com/office/drawing/2010/main" val="0"/>
              </a:ext>
            </a:extLst>
          </a:blip>
          <a:srcRect t="15223"/>
          <a:stretch/>
        </p:blipFill>
        <p:spPr>
          <a:xfrm>
            <a:off x="6070600" y="6485"/>
            <a:ext cx="7703244" cy="9144000"/>
          </a:xfrm>
          <a:prstGeom prst="rect">
            <a:avLst/>
          </a:prstGeom>
        </p:spPr>
      </p:pic>
    </p:spTree>
    <p:extLst>
      <p:ext uri="{BB962C8B-B14F-4D97-AF65-F5344CB8AC3E}">
        <p14:creationId xmlns:p14="http://schemas.microsoft.com/office/powerpoint/2010/main" val="706155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EE2B3C-68F9-8A5D-4FB1-667CEB2BBD57}"/>
              </a:ext>
            </a:extLst>
          </p:cNvPr>
          <p:cNvSpPr txBox="1"/>
          <p:nvPr/>
        </p:nvSpPr>
        <p:spPr>
          <a:xfrm>
            <a:off x="0" y="8870447"/>
            <a:ext cx="721672" cy="276999"/>
          </a:xfrm>
          <a:prstGeom prst="rect">
            <a:avLst/>
          </a:prstGeom>
          <a:noFill/>
        </p:spPr>
        <p:txBody>
          <a:bodyPr wrap="none" rtlCol="0">
            <a:spAutoFit/>
          </a:bodyPr>
          <a:lstStyle/>
          <a:p>
            <a:r>
              <a:rPr lang="es-CO" sz="1200">
                <a:solidFill>
                  <a:schemeClr val="bg1"/>
                </a:solidFill>
                <a:latin typeface="Nunito Sans Normal Light" pitchFamily="2" charset="77"/>
              </a:rPr>
              <a:t>PÚBLICA</a:t>
            </a:r>
          </a:p>
        </p:txBody>
      </p:sp>
      <p:sp>
        <p:nvSpPr>
          <p:cNvPr id="2" name="TextBox 6">
            <a:extLst>
              <a:ext uri="{FF2B5EF4-FFF2-40B4-BE49-F238E27FC236}">
                <a16:creationId xmlns:a16="http://schemas.microsoft.com/office/drawing/2014/main" id="{0F6BF338-657C-88B5-3CC0-B62AD39A2C96}"/>
              </a:ext>
            </a:extLst>
          </p:cNvPr>
          <p:cNvSpPr txBox="1"/>
          <p:nvPr/>
        </p:nvSpPr>
        <p:spPr>
          <a:xfrm>
            <a:off x="33867" y="8894994"/>
            <a:ext cx="2420787" cy="256545"/>
          </a:xfrm>
          <a:prstGeom prst="rect">
            <a:avLst/>
          </a:prstGeom>
          <a:noFill/>
        </p:spPr>
        <p:txBody>
          <a:bodyPr wrap="square" rtlCol="0">
            <a:spAutoFit/>
          </a:bodyPr>
          <a:lstStyle/>
          <a:p>
            <a:r>
              <a:rPr lang="es-ES" sz="1067">
                <a:solidFill>
                  <a:schemeClr val="bg1"/>
                </a:solidFill>
                <a:latin typeface="Nunito Sans" pitchFamily="2" charset="77"/>
              </a:rPr>
              <a:t>PÚBLICA</a:t>
            </a:r>
          </a:p>
        </p:txBody>
      </p:sp>
      <p:grpSp>
        <p:nvGrpSpPr>
          <p:cNvPr id="8" name="Grupo 7">
            <a:extLst>
              <a:ext uri="{FF2B5EF4-FFF2-40B4-BE49-F238E27FC236}">
                <a16:creationId xmlns:a16="http://schemas.microsoft.com/office/drawing/2014/main" id="{B02510E9-AD18-793B-4888-3B641581F787}"/>
              </a:ext>
            </a:extLst>
          </p:cNvPr>
          <p:cNvGrpSpPr/>
          <p:nvPr/>
        </p:nvGrpSpPr>
        <p:grpSpPr>
          <a:xfrm>
            <a:off x="4013200" y="1066800"/>
            <a:ext cx="7959487" cy="7882291"/>
            <a:chOff x="7740953" y="963805"/>
            <a:chExt cx="7959487" cy="7882291"/>
          </a:xfrm>
        </p:grpSpPr>
        <p:pic>
          <p:nvPicPr>
            <p:cNvPr id="7" name="Imagen 6">
              <a:extLst>
                <a:ext uri="{FF2B5EF4-FFF2-40B4-BE49-F238E27FC236}">
                  <a16:creationId xmlns:a16="http://schemas.microsoft.com/office/drawing/2014/main" id="{46224C28-F740-2216-DDA6-520509845980}"/>
                </a:ext>
              </a:extLst>
            </p:cNvPr>
            <p:cNvPicPr>
              <a:picLocks noChangeAspect="1"/>
            </p:cNvPicPr>
            <p:nvPr/>
          </p:nvPicPr>
          <p:blipFill>
            <a:blip r:embed="rId2"/>
            <a:stretch>
              <a:fillRect/>
            </a:stretch>
          </p:blipFill>
          <p:spPr>
            <a:xfrm>
              <a:off x="7740953" y="963805"/>
              <a:ext cx="7959487" cy="7673903"/>
            </a:xfrm>
            <a:prstGeom prst="rect">
              <a:avLst/>
            </a:prstGeom>
          </p:spPr>
        </p:pic>
        <p:sp>
          <p:nvSpPr>
            <p:cNvPr id="26" name="Rectángulo 25">
              <a:extLst>
                <a:ext uri="{FF2B5EF4-FFF2-40B4-BE49-F238E27FC236}">
                  <a16:creationId xmlns:a16="http://schemas.microsoft.com/office/drawing/2014/main" id="{A2D746E6-F778-BC88-2C05-055FF3F77E01}"/>
                </a:ext>
              </a:extLst>
            </p:cNvPr>
            <p:cNvSpPr/>
            <p:nvPr/>
          </p:nvSpPr>
          <p:spPr>
            <a:xfrm>
              <a:off x="9896257" y="4045735"/>
              <a:ext cx="3648876" cy="1446358"/>
            </a:xfrm>
            <a:prstGeom prst="rect">
              <a:avLst/>
            </a:prstGeom>
          </p:spPr>
          <p:txBody>
            <a:bodyPr wrap="square">
              <a:spAutoFit/>
            </a:bodyPr>
            <a:lstStyle/>
            <a:p>
              <a:pPr lvl="0" algn="ctr"/>
              <a:r>
                <a:rPr lang="es-CO" sz="2933" b="1">
                  <a:latin typeface="Nunito Sans Normal" pitchFamily="2" charset="77"/>
                  <a:ea typeface="Verdana" panose="020B0604030504040204" pitchFamily="34" charset="0"/>
                  <a:cs typeface="Verdana" panose="020B0604030504040204" pitchFamily="34" charset="0"/>
                </a:rPr>
                <a:t>Programa Transparencia Y Ética Pública</a:t>
              </a:r>
            </a:p>
          </p:txBody>
        </p:sp>
        <p:sp>
          <p:nvSpPr>
            <p:cNvPr id="27" name="CuadroTexto 26">
              <a:extLst>
                <a:ext uri="{FF2B5EF4-FFF2-40B4-BE49-F238E27FC236}">
                  <a16:creationId xmlns:a16="http://schemas.microsoft.com/office/drawing/2014/main" id="{4E9E5460-351B-4434-0F50-3F2BECD943BE}"/>
                </a:ext>
              </a:extLst>
            </p:cNvPr>
            <p:cNvSpPr txBox="1"/>
            <p:nvPr/>
          </p:nvSpPr>
          <p:spPr>
            <a:xfrm>
              <a:off x="10905693" y="1549869"/>
              <a:ext cx="1630003" cy="769634"/>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Gestión Integral Riesgo de Corrupción</a:t>
              </a:r>
            </a:p>
          </p:txBody>
        </p:sp>
        <p:sp>
          <p:nvSpPr>
            <p:cNvPr id="28" name="CuadroTexto 27">
              <a:extLst>
                <a:ext uri="{FF2B5EF4-FFF2-40B4-BE49-F238E27FC236}">
                  <a16:creationId xmlns:a16="http://schemas.microsoft.com/office/drawing/2014/main" id="{24FEB073-5EBD-D6F8-5170-4EBD57871D05}"/>
                </a:ext>
              </a:extLst>
            </p:cNvPr>
            <p:cNvSpPr txBox="1"/>
            <p:nvPr/>
          </p:nvSpPr>
          <p:spPr>
            <a:xfrm>
              <a:off x="13200883" y="2515309"/>
              <a:ext cx="1878923" cy="769634"/>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Redes Institucionales y canales de denuncia</a:t>
              </a:r>
            </a:p>
          </p:txBody>
        </p:sp>
        <p:sp>
          <p:nvSpPr>
            <p:cNvPr id="32" name="CuadroTexto 31">
              <a:extLst>
                <a:ext uri="{FF2B5EF4-FFF2-40B4-BE49-F238E27FC236}">
                  <a16:creationId xmlns:a16="http://schemas.microsoft.com/office/drawing/2014/main" id="{6D3C642C-036F-828F-606E-3CC71A830D89}"/>
                </a:ext>
              </a:extLst>
            </p:cNvPr>
            <p:cNvSpPr txBox="1"/>
            <p:nvPr/>
          </p:nvSpPr>
          <p:spPr>
            <a:xfrm>
              <a:off x="13717969" y="5317947"/>
              <a:ext cx="1982471" cy="543867"/>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Legalidad e  Integridad</a:t>
              </a:r>
            </a:p>
          </p:txBody>
        </p:sp>
        <p:sp>
          <p:nvSpPr>
            <p:cNvPr id="33" name="CuadroTexto 32">
              <a:extLst>
                <a:ext uri="{FF2B5EF4-FFF2-40B4-BE49-F238E27FC236}">
                  <a16:creationId xmlns:a16="http://schemas.microsoft.com/office/drawing/2014/main" id="{922CAE18-F06F-F5EC-99BE-A54421668C1C}"/>
                </a:ext>
              </a:extLst>
            </p:cNvPr>
            <p:cNvSpPr txBox="1"/>
            <p:nvPr/>
          </p:nvSpPr>
          <p:spPr>
            <a:xfrm>
              <a:off x="12074022" y="7345610"/>
              <a:ext cx="1982471" cy="318100"/>
            </a:xfrm>
            <a:prstGeom prst="rect">
              <a:avLst/>
            </a:prstGeom>
            <a:noFill/>
          </p:spPr>
          <p:txBody>
            <a:bodyPr wrap="square">
              <a:spAutoFit/>
            </a:bodyPr>
            <a:lstStyle/>
            <a:p>
              <a:pPr lvl="0" algn="ctr"/>
              <a:r>
                <a:rPr lang="es-CO" sz="1467">
                  <a:solidFill>
                    <a:schemeClr val="bg1"/>
                  </a:solidFill>
                  <a:latin typeface="Nunito Sans Normal" pitchFamily="2" charset="77"/>
                  <a:ea typeface="Verdana" panose="020B0604030504040204" pitchFamily="34" charset="0"/>
                  <a:cs typeface="Verdana" panose="020B0604030504040204" pitchFamily="34" charset="0"/>
                </a:rPr>
                <a:t>Iniciativas adicionales</a:t>
              </a:r>
            </a:p>
          </p:txBody>
        </p:sp>
        <p:sp>
          <p:nvSpPr>
            <p:cNvPr id="34" name="CuadroTexto 33">
              <a:extLst>
                <a:ext uri="{FF2B5EF4-FFF2-40B4-BE49-F238E27FC236}">
                  <a16:creationId xmlns:a16="http://schemas.microsoft.com/office/drawing/2014/main" id="{3AF0BA0B-DC00-F880-B8BE-1840D2B2EAD0}"/>
                </a:ext>
              </a:extLst>
            </p:cNvPr>
            <p:cNvSpPr txBox="1"/>
            <p:nvPr/>
          </p:nvSpPr>
          <p:spPr>
            <a:xfrm>
              <a:off x="9532083" y="7176677"/>
              <a:ext cx="1739540" cy="995401"/>
            </a:xfrm>
            <a:prstGeom prst="rect">
              <a:avLst/>
            </a:prstGeom>
            <a:noFill/>
          </p:spPr>
          <p:txBody>
            <a:bodyPr wrap="square">
              <a:spAutoFit/>
            </a:bodyPr>
            <a:lstStyle/>
            <a:p>
              <a:pPr lvl="0" algn="ctr"/>
              <a:r>
                <a:rPr lang="es-CO" sz="1467">
                  <a:solidFill>
                    <a:schemeClr val="bg1"/>
                  </a:solidFill>
                  <a:latin typeface="Nunito Sans Normal" pitchFamily="2" charset="77"/>
                  <a:ea typeface="Verdana" panose="020B0604030504040204" pitchFamily="34" charset="0"/>
                  <a:cs typeface="Verdana" panose="020B0604030504040204" pitchFamily="34" charset="0"/>
                </a:rPr>
                <a:t>Participación Ciudadana y Rendición de Cuentas</a:t>
              </a:r>
            </a:p>
          </p:txBody>
        </p:sp>
        <p:sp>
          <p:nvSpPr>
            <p:cNvPr id="35" name="CuadroTexto 34">
              <a:extLst>
                <a:ext uri="{FF2B5EF4-FFF2-40B4-BE49-F238E27FC236}">
                  <a16:creationId xmlns:a16="http://schemas.microsoft.com/office/drawing/2014/main" id="{B4FE741A-9950-9DE2-5B9B-5D8A84AA338A}"/>
                </a:ext>
              </a:extLst>
            </p:cNvPr>
            <p:cNvSpPr txBox="1"/>
            <p:nvPr/>
          </p:nvSpPr>
          <p:spPr>
            <a:xfrm>
              <a:off x="7813454" y="5201935"/>
              <a:ext cx="1864397" cy="830997"/>
            </a:xfrm>
            <a:prstGeom prst="rect">
              <a:avLst/>
            </a:prstGeom>
            <a:noFill/>
          </p:spPr>
          <p:txBody>
            <a:bodyPr wrap="square">
              <a:spAutoFit/>
            </a:bodyPr>
            <a:lstStyle/>
            <a:p>
              <a:pPr lvl="0" algn="ctr"/>
              <a:r>
                <a:rPr lang="es-CO" sz="1600">
                  <a:solidFill>
                    <a:schemeClr val="bg1"/>
                  </a:solidFill>
                  <a:latin typeface="Nunito Sans Normal" pitchFamily="2" charset="77"/>
                  <a:ea typeface="Verdana" panose="020B0604030504040204" pitchFamily="34" charset="0"/>
                  <a:cs typeface="Verdana" panose="020B0604030504040204" pitchFamily="34" charset="0"/>
                </a:rPr>
                <a:t>Transparencia y Acceso a la Información</a:t>
              </a:r>
            </a:p>
          </p:txBody>
        </p:sp>
        <p:sp>
          <p:nvSpPr>
            <p:cNvPr id="36" name="CuadroTexto 35">
              <a:extLst>
                <a:ext uri="{FF2B5EF4-FFF2-40B4-BE49-F238E27FC236}">
                  <a16:creationId xmlns:a16="http://schemas.microsoft.com/office/drawing/2014/main" id="{6F0FC38B-69BD-8A42-9D43-484AFC2270B8}"/>
                </a:ext>
              </a:extLst>
            </p:cNvPr>
            <p:cNvSpPr txBox="1"/>
            <p:nvPr/>
          </p:nvSpPr>
          <p:spPr>
            <a:xfrm>
              <a:off x="8398210" y="2877769"/>
              <a:ext cx="1864396" cy="318100"/>
            </a:xfrm>
            <a:prstGeom prst="rect">
              <a:avLst/>
            </a:prstGeom>
            <a:noFill/>
          </p:spPr>
          <p:txBody>
            <a:bodyPr wrap="square">
              <a:spAutoFit/>
            </a:bodyPr>
            <a:lstStyle/>
            <a:p>
              <a:pPr lvl="0" algn="ctr"/>
              <a:r>
                <a:rPr lang="es-CO" sz="1467">
                  <a:latin typeface="Nunito Sans Normal" pitchFamily="2" charset="77"/>
                  <a:ea typeface="Verdana" panose="020B0604030504040204" pitchFamily="34" charset="0"/>
                  <a:cs typeface="Verdana" panose="020B0604030504040204" pitchFamily="34" charset="0"/>
                </a:rPr>
                <a:t>Estado Abierto</a:t>
              </a:r>
            </a:p>
          </p:txBody>
        </p:sp>
        <p:sp>
          <p:nvSpPr>
            <p:cNvPr id="37" name="Elipse 36">
              <a:extLst>
                <a:ext uri="{FF2B5EF4-FFF2-40B4-BE49-F238E27FC236}">
                  <a16:creationId xmlns:a16="http://schemas.microsoft.com/office/drawing/2014/main" id="{53CF13F2-39D7-FF5F-69BA-9D6FDD4C8850}"/>
                </a:ext>
              </a:extLst>
            </p:cNvPr>
            <p:cNvSpPr/>
            <p:nvPr/>
          </p:nvSpPr>
          <p:spPr>
            <a:xfrm>
              <a:off x="9178915" y="6425309"/>
              <a:ext cx="2420787" cy="2420787"/>
            </a:xfrm>
            <a:prstGeom prst="ellipse">
              <a:avLst/>
            </a:prstGeom>
            <a:noFill/>
            <a:ln w="57150">
              <a:solidFill>
                <a:srgbClr val="4DAF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latin typeface="Nunito Sans Normal" pitchFamily="2" charset="77"/>
                <a:ea typeface="Verdana" panose="020B0604030504040204" pitchFamily="34" charset="0"/>
                <a:cs typeface="Verdana" panose="020B0604030504040204" pitchFamily="34" charset="0"/>
              </a:endParaRPr>
            </a:p>
          </p:txBody>
        </p:sp>
      </p:grpSp>
      <p:sp>
        <p:nvSpPr>
          <p:cNvPr id="4" name="Google Shape;1743;p68">
            <a:extLst>
              <a:ext uri="{FF2B5EF4-FFF2-40B4-BE49-F238E27FC236}">
                <a16:creationId xmlns:a16="http://schemas.microsoft.com/office/drawing/2014/main" id="{638FE1DF-D5C6-CE3E-3E2D-3F3CC6BAE6EC}"/>
              </a:ext>
            </a:extLst>
          </p:cNvPr>
          <p:cNvSpPr txBox="1">
            <a:spLocks/>
          </p:cNvSpPr>
          <p:nvPr/>
        </p:nvSpPr>
        <p:spPr>
          <a:xfrm>
            <a:off x="307024" y="209228"/>
            <a:ext cx="14221776" cy="1011676"/>
          </a:xfrm>
          <a:prstGeom prst="rect">
            <a:avLst/>
          </a:prstGeom>
        </p:spPr>
        <p:txBody>
          <a:bodyPr spcFirstLastPara="1" vert="horz" wrap="square" lIns="91425" tIns="91425" rIns="91425" bIns="91425"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spcBef>
                <a:spcPts val="0"/>
              </a:spcBef>
            </a:pPr>
            <a:r>
              <a:rPr lang="es-MX" b="1" spc="-150" dirty="0">
                <a:solidFill>
                  <a:srgbClr val="B11582"/>
                </a:solidFill>
                <a:latin typeface="Aptos" panose="020B0004020202020204" pitchFamily="34" charset="0"/>
                <a:ea typeface="Verdana" panose="020B0604030504040204" pitchFamily="34" charset="0"/>
                <a:cs typeface="Verdana" panose="020B0604030504040204" pitchFamily="34" charset="0"/>
              </a:rPr>
              <a:t>Modelo de Transparencia y Ética Pública</a:t>
            </a:r>
          </a:p>
        </p:txBody>
      </p:sp>
    </p:spTree>
    <p:extLst>
      <p:ext uri="{BB962C8B-B14F-4D97-AF65-F5344CB8AC3E}">
        <p14:creationId xmlns:p14="http://schemas.microsoft.com/office/powerpoint/2010/main" val="626324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11D9C-77E1-A429-D319-281FD373CE53}"/>
            </a:ext>
          </a:extLst>
        </p:cNvPr>
        <p:cNvGrpSpPr/>
        <p:nvPr/>
      </p:nvGrpSpPr>
      <p:grpSpPr>
        <a:xfrm>
          <a:off x="0" y="0"/>
          <a:ext cx="0" cy="0"/>
          <a:chOff x="0" y="0"/>
          <a:chExt cx="0" cy="0"/>
        </a:xfrm>
      </p:grpSpPr>
      <p:pic>
        <p:nvPicPr>
          <p:cNvPr id="4" name="Imagen 3" descr="Texto&#10;&#10;El contenido generado por IA puede ser incorrecto.">
            <a:extLst>
              <a:ext uri="{FF2B5EF4-FFF2-40B4-BE49-F238E27FC236}">
                <a16:creationId xmlns:a16="http://schemas.microsoft.com/office/drawing/2014/main" id="{F7E217DD-DDBF-FC6F-03A7-06FD571394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8" y="0"/>
            <a:ext cx="16254984" cy="9144000"/>
          </a:xfrm>
          <a:prstGeom prst="rect">
            <a:avLst/>
          </a:prstGeom>
        </p:spPr>
      </p:pic>
      <p:sp>
        <p:nvSpPr>
          <p:cNvPr id="6" name="Título 4">
            <a:extLst>
              <a:ext uri="{FF2B5EF4-FFF2-40B4-BE49-F238E27FC236}">
                <a16:creationId xmlns:a16="http://schemas.microsoft.com/office/drawing/2014/main" id="{68DDA784-33AD-820E-5F03-D3E30D10A649}"/>
              </a:ext>
            </a:extLst>
          </p:cNvPr>
          <p:cNvSpPr txBox="1">
            <a:spLocks/>
          </p:cNvSpPr>
          <p:nvPr/>
        </p:nvSpPr>
        <p:spPr>
          <a:xfrm>
            <a:off x="6680200" y="8229600"/>
            <a:ext cx="9448800" cy="846386"/>
          </a:xfrm>
          <a:prstGeom prst="rect">
            <a:avLst/>
          </a:prstGeom>
        </p:spPr>
        <p:txBody>
          <a:bodyPr wrap="square" lIns="0" tIns="0" rIns="0" bIns="0">
            <a:spAutoFit/>
          </a:bodyPr>
          <a:lstStyle>
            <a:lvl1pPr>
              <a:defRPr sz="3800" b="1" i="0">
                <a:solidFill>
                  <a:srgbClr val="231F20"/>
                </a:solidFill>
                <a:latin typeface="Nunito Sans SemiBold"/>
                <a:ea typeface="+mj-ea"/>
                <a:cs typeface="Nunito Sans SemiBold"/>
              </a:defRPr>
            </a:lvl1pPr>
          </a:lstStyle>
          <a:p>
            <a:pPr algn="ctr"/>
            <a:r>
              <a:rPr lang="es-MX" sz="5500" spc="-150" dirty="0">
                <a:solidFill>
                  <a:srgbClr val="B11582"/>
                </a:solidFill>
                <a:latin typeface="Nunito Sans SemiBold" pitchFamily="2" charset="0"/>
              </a:rPr>
              <a:t>Contexto rendición de cuentas</a:t>
            </a:r>
            <a:endParaRPr lang="es-CO" sz="5500" spc="-150" dirty="0">
              <a:solidFill>
                <a:srgbClr val="B11582"/>
              </a:solidFill>
              <a:latin typeface="Nunito Sans SemiBold" pitchFamily="2" charset="0"/>
            </a:endParaRPr>
          </a:p>
        </p:txBody>
      </p:sp>
    </p:spTree>
    <p:extLst>
      <p:ext uri="{BB962C8B-B14F-4D97-AF65-F5344CB8AC3E}">
        <p14:creationId xmlns:p14="http://schemas.microsoft.com/office/powerpoint/2010/main" val="192348600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o" ma:contentTypeID="0x010100F6AAA171EB471B48B1CC1D0B830D2573" ma:contentTypeVersion="18" ma:contentTypeDescription="Crear nuevo documento." ma:contentTypeScope="" ma:versionID="780cb2f318984cb882974e65d6f345b9">
  <xsd:schema xmlns:xsd="http://www.w3.org/2001/XMLSchema" xmlns:xs="http://www.w3.org/2001/XMLSchema" xmlns:p="http://schemas.microsoft.com/office/2006/metadata/properties" xmlns:ns2="4ad7cec7-c4f8-4da3-aacd-e209464063d9" xmlns:ns3="e38f91ab-addf-46ce-a247-6d139be0a9c1" targetNamespace="http://schemas.microsoft.com/office/2006/metadata/properties" ma:root="true" ma:fieldsID="0aaee663aa38c562d41408ea2a86da27" ns2:_="" ns3:_="">
    <xsd:import namespace="4ad7cec7-c4f8-4da3-aacd-e209464063d9"/>
    <xsd:import namespace="e38f91ab-addf-46ce-a247-6d139be0a9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d7cec7-c4f8-4da3-aacd-e209464063d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Etiquetas de imagen" ma:readOnly="false" ma:fieldId="{5cf76f15-5ced-4ddc-b409-7134ff3c332f}" ma:taxonomyMulti="true" ma:sspId="2a639bc6-dc8c-43a0-baeb-edbb56d427be"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38f91ab-addf-46ce-a247-6d139be0a9c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2df1c28-7281-41fe-b592-5c863cbdb7a0}" ma:internalName="TaxCatchAll" ma:showField="CatchAllData" ma:web="e38f91ab-addf-46ce-a247-6d139be0a9c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38f91ab-addf-46ce-a247-6d139be0a9c1" xsi:nil="true"/>
    <lcf76f155ced4ddcb4097134ff3c332f xmlns="4ad7cec7-c4f8-4da3-aacd-e209464063d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AC00D27-84C7-42F5-9B8D-3D1DC71D6779}">
  <ds:schemaRefs>
    <ds:schemaRef ds:uri="http://schemas.microsoft.com/sharepoint/v3/contenttype/forms"/>
  </ds:schemaRefs>
</ds:datastoreItem>
</file>

<file path=customXml/itemProps2.xml><?xml version="1.0" encoding="utf-8"?>
<ds:datastoreItem xmlns:ds="http://schemas.openxmlformats.org/officeDocument/2006/customXml" ds:itemID="{F991FEE2-1E5B-4DBE-BCB3-ADF46A4E055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d7cec7-c4f8-4da3-aacd-e209464063d9"/>
    <ds:schemaRef ds:uri="e38f91ab-addf-46ce-a247-6d139be0a9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568756B-C3F3-4D52-BD87-7F2AAACB1A3C}">
  <ds:schemaRefs>
    <ds:schemaRef ds:uri="http://schemas.microsoft.com/office/2006/metadata/properties"/>
    <ds:schemaRef ds:uri="http://schemas.microsoft.com/office/infopath/2007/PartnerControls"/>
    <ds:schemaRef ds:uri="e38f91ab-addf-46ce-a247-6d139be0a9c1"/>
    <ds:schemaRef ds:uri="4ad7cec7-c4f8-4da3-aacd-e209464063d9"/>
  </ds:schemaRefs>
</ds:datastoreItem>
</file>

<file path=docProps/app.xml><?xml version="1.0" encoding="utf-8"?>
<Properties xmlns="http://schemas.openxmlformats.org/officeDocument/2006/extended-properties" xmlns:vt="http://schemas.openxmlformats.org/officeDocument/2006/docPropsVTypes">
  <Template/>
  <TotalTime>3272</TotalTime>
  <Words>3918</Words>
  <Application>Microsoft Office PowerPoint</Application>
  <PresentationFormat>Personalizado</PresentationFormat>
  <Paragraphs>401</Paragraphs>
  <Slides>46</Slides>
  <Notes>1</Notes>
  <HiddenSlides>0</HiddenSlides>
  <MMClips>0</MMClips>
  <ScaleCrop>false</ScaleCrop>
  <HeadingPairs>
    <vt:vector size="6" baseType="variant">
      <vt:variant>
        <vt:lpstr>Fuentes usadas</vt:lpstr>
      </vt:variant>
      <vt:variant>
        <vt:i4>11</vt:i4>
      </vt:variant>
      <vt:variant>
        <vt:lpstr>Tema</vt:lpstr>
      </vt:variant>
      <vt:variant>
        <vt:i4>1</vt:i4>
      </vt:variant>
      <vt:variant>
        <vt:lpstr>Títulos de diapositiva</vt:lpstr>
      </vt:variant>
      <vt:variant>
        <vt:i4>46</vt:i4>
      </vt:variant>
    </vt:vector>
  </HeadingPairs>
  <TitlesOfParts>
    <vt:vector size="58" baseType="lpstr">
      <vt:lpstr>Aptos</vt:lpstr>
      <vt:lpstr>Arial</vt:lpstr>
      <vt:lpstr>Arial Narrow</vt:lpstr>
      <vt:lpstr>Calibri</vt:lpstr>
      <vt:lpstr>Nunito Sans</vt:lpstr>
      <vt:lpstr>Nunito Sans Normal</vt:lpstr>
      <vt:lpstr>Nunito Sans Normal Light</vt:lpstr>
      <vt:lpstr>Nunito Sans SemiBold</vt:lpstr>
      <vt:lpstr>Symbol</vt:lpstr>
      <vt:lpstr>Verdana</vt:lpstr>
      <vt:lpstr>Wingdings</vt:lpstr>
      <vt:lpstr>Office Theme</vt:lpstr>
      <vt:lpstr>Dirección Regional Meta</vt:lpstr>
      <vt:lpstr>Silenciar  los micrófonos y  apagar cámara de video. Se informa que la reunión se grabará . Se solicita a los asistentes, acercarse a firmar la asistencia,  al puesto  de registro que se encuentra al ingreso del auditorio. Si desea intervenir deberá levantar la mano y el moderador dará la palabra.</vt:lpstr>
      <vt:lpstr>Himno Nacional.  Instalación por parte de contexto institucional.  Contexto Rendición Publica de Cuentas.  Informe de gestión misional con enfoque territorial y diferencial. Gestión administrativa Avance en la política del modelo integrado de gestión Ejecución financiera: presupuesto de funcionamiento e inversión.  Gestión contractual asociada a metas.   Ejecución de políticas, programas y proyectos: cumplimiento del PND y Objetivos de Desarrollo Sostenible. Acuerdo de paz: avances en la implementación Resultados mesas públicas, vigencia 2023 Compromisos adquiridos: informe para el seguimiento Canales y medios para atención a la ciudadanía e informe PQRS Espacio de participación de partes interesadas  Evaluación de la Audiencia de Rendición Pública de Cuentas Cierre</vt:lpstr>
      <vt:lpstr>Contexto institucional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PQRS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 1 Rinde cuentas copia</dc:title>
  <dc:creator>Jeaneth Liliana Caro Cardenas</dc:creator>
  <cp:lastModifiedBy>Urbano Herrera Sarmiento</cp:lastModifiedBy>
  <cp:revision>45</cp:revision>
  <dcterms:created xsi:type="dcterms:W3CDTF">2025-04-29T19:40:26Z</dcterms:created>
  <dcterms:modified xsi:type="dcterms:W3CDTF">2025-05-12T19:06:04Z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2025-04-29T00:00:00Z</vt:filetime>
  </property>
  <property fmtid="{D5CDD505-2E9C-101B-9397-08002B2CF9AE}" pid="3" name="Creator">
    <vt:lpwstr>Adobe Illustrator 29.4 (Windows)</vt:lpwstr>
  </property>
  <property fmtid="{D5CDD505-2E9C-101B-9397-08002B2CF9AE}" pid="4" name="GTS_PDFXVersion">
    <vt:lpwstr>PDF/X-4</vt:lpwstr>
  </property>
  <property fmtid="{D5CDD505-2E9C-101B-9397-08002B2CF9AE}" pid="5" name="LastSaved">
    <vt:filetime>2025-04-29T00:00:00Z</vt:filetime>
  </property>
  <property fmtid="{D5CDD505-2E9C-101B-9397-08002B2CF9AE}" pid="6" name="Producer">
    <vt:lpwstr>Adobe PDF library 17.00</vt:lpwstr>
  </property>
  <property fmtid="{D5CDD505-2E9C-101B-9397-08002B2CF9AE}" pid="7" name="ContentTypeId">
    <vt:lpwstr>0x010100F6AAA171EB471B48B1CC1D0B830D2573</vt:lpwstr>
  </property>
  <property fmtid="{D5CDD505-2E9C-101B-9397-08002B2CF9AE}" pid="8" name="MediaServiceImageTags">
    <vt:lpwstr/>
  </property>
</Properties>
</file>