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5" r:id="rId7"/>
    <p:sldId id="298" r:id="rId8"/>
    <p:sldId id="258" r:id="rId9"/>
    <p:sldId id="259" r:id="rId10"/>
    <p:sldId id="286" r:id="rId11"/>
    <p:sldId id="287" r:id="rId12"/>
    <p:sldId id="288" r:id="rId13"/>
    <p:sldId id="289" r:id="rId14"/>
    <p:sldId id="260" r:id="rId15"/>
    <p:sldId id="261" r:id="rId16"/>
    <p:sldId id="290" r:id="rId17"/>
    <p:sldId id="291" r:id="rId18"/>
    <p:sldId id="292" r:id="rId19"/>
    <p:sldId id="301" r:id="rId20"/>
    <p:sldId id="299" r:id="rId21"/>
    <p:sldId id="302" r:id="rId22"/>
    <p:sldId id="303" r:id="rId23"/>
    <p:sldId id="318" r:id="rId24"/>
    <p:sldId id="304" r:id="rId25"/>
    <p:sldId id="305" r:id="rId26"/>
    <p:sldId id="308" r:id="rId27"/>
    <p:sldId id="315" r:id="rId28"/>
    <p:sldId id="306" r:id="rId29"/>
    <p:sldId id="307" r:id="rId30"/>
    <p:sldId id="309" r:id="rId31"/>
    <p:sldId id="317" r:id="rId32"/>
    <p:sldId id="319" r:id="rId33"/>
    <p:sldId id="310" r:id="rId34"/>
    <p:sldId id="312" r:id="rId35"/>
    <p:sldId id="311" r:id="rId36"/>
    <p:sldId id="314" r:id="rId37"/>
    <p:sldId id="320" r:id="rId38"/>
    <p:sldId id="321" r:id="rId39"/>
    <p:sldId id="281" r:id="rId40"/>
    <p:sldId id="293" r:id="rId41"/>
    <p:sldId id="282" r:id="rId42"/>
    <p:sldId id="264" r:id="rId43"/>
    <p:sldId id="265" r:id="rId44"/>
    <p:sldId id="294" r:id="rId45"/>
    <p:sldId id="274" r:id="rId46"/>
    <p:sldId id="275" r:id="rId47"/>
    <p:sldId id="276" r:id="rId48"/>
    <p:sldId id="323" r:id="rId49"/>
    <p:sldId id="324" r:id="rId50"/>
    <p:sldId id="277" r:id="rId51"/>
    <p:sldId id="322" r:id="rId52"/>
    <p:sldId id="280" r:id="rId53"/>
    <p:sldId id="325" r:id="rId5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53D"/>
    <a:srgbClr val="FF3399"/>
    <a:srgbClr val="4DAF46"/>
    <a:srgbClr val="D038BA"/>
    <a:srgbClr val="71C448"/>
    <a:srgbClr val="57C9C4"/>
    <a:srgbClr val="85E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94"/>
    <p:restoredTop sz="96327"/>
  </p:normalViewPr>
  <p:slideViewPr>
    <p:cSldViewPr snapToGrid="0" showGuides="1">
      <p:cViewPr varScale="1">
        <p:scale>
          <a:sx n="76" d="100"/>
          <a:sy n="76" d="100"/>
        </p:scale>
        <p:origin x="10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83A49-71D8-E949-4BCF-1E098870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8CB43E-0597-971A-B250-B1C1A4754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BFD07-363C-68B0-E4BA-C114697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6EF2E1-F71A-DA5E-504D-EA15C30A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81A250-6265-99F1-9CC6-FF6C41B1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301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1BEF8-0302-4F12-A9E7-7F22F81E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EAED9B-AC98-8974-82BC-4E4FC953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E7ABC4-235F-B112-9FF4-98D97305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24284E-D2D8-17BF-78BB-7C325D09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AA021-531A-E390-1B5B-F2B198FD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723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07FB20-1C16-135B-5C9D-18273A176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D45E15-B094-4337-D46D-622E9AE21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118205-0C07-341B-8E07-4A4E4908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E1612D-9095-BA88-3479-9D0FD85E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050FA0-2D24-A233-DBBD-75948D49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957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F3A38-15DD-EDCE-E2B2-BE10309A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E349AE-FE76-FA46-E686-BE3C3B1DF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1C002E-37E1-1CC7-97B6-C02A75C2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C56FD-5E41-E087-A065-D1BCB230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BAD750-4CB5-09B4-148F-8CD12FF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02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3431C-29C2-8BEC-C002-652617F0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68BEED-B3D0-206A-4EEA-B2E65E468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F0ABB4-450C-E550-5D9E-D374E499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C0B9-19D6-14CE-2DCE-72084684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2D518-6CC2-9753-3604-B70B9B0C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796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558A4-D264-7A4A-A7F2-7E144583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F39127-9849-7117-E0CD-AEA27F396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B6DF16-01F6-6168-9D46-CCEA00AC0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F52974-CB5B-4BBB-B04F-F71DB506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A664AA-A6CC-F646-5CC0-0744FF7F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14E7C9-3458-B90D-05C6-1312E1DD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725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A7D61-E78E-A4B4-F0C9-8F1D516D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2D2483-8337-662B-657D-A0DF18BC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D2E663-0A7A-6582-85DF-21FF6151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F07E90-FB7E-6F66-1568-57377F25A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4826C8-D213-A8EB-6E2C-47129D921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E7DF32-94C7-3D12-59A0-AB2067D3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F22018-60EF-2082-C692-6EAC2E8A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0B0DFF-B980-64F0-BB3D-E28695FC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46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047E8-1B17-BF19-1F8B-B4D812A3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D9A2142-1D18-0079-CEB6-F72096D4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C3AF9E-9112-1220-D814-8286586C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292EC8-027E-FDDD-CA8D-52665E9C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15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0A9F07-71A6-8CA5-C860-0ECB6F03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07CDD-3639-AD30-0999-2A6A57EB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90BED0-6270-CAF9-78C4-9136146D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777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3DF11-4694-7906-59A6-8C3C6736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75D10E-37C3-747B-BF51-203038D8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E66EA-AA6B-0442-ED45-499E83BEA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6733A5-E960-C847-55B2-DEC1898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E29F19-0023-EEDC-E2D1-5042B9B6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808C1-26F0-339B-11C1-D33D9840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470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A2D9B-D3EB-5B3C-BFA1-FBC40D8D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FBAEA0-561D-3087-61C9-32185D23B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0425FB-EF95-BB95-A52D-49D65401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662E15-0F71-B9D5-6E88-0E1D9E7E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47BA85-731B-7305-28C5-C12310AB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53F0F5-9E98-04E5-7602-DDA98417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478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EE68A2-F432-CC28-4090-18551940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50EE30-C2E0-FF7B-652A-1E4FEDAF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755594-D461-9E59-092A-252A4730E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161ED-93E0-CE44-BAB2-0EE580BABF22}" type="datetimeFigureOut">
              <a:rPr lang="es-ES_tradnl" smtClean="0"/>
              <a:t>13/06/2023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914DD4-12C5-63BA-0D92-3F3BA40B3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B2DABA-6051-8F0E-1283-1F593D61F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272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F9EE824-3996-9885-0B2B-29081D54E90D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7772CB-7476-471B-8AE9-FDF65D82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794EB2C-8AB6-4D34-BF42-574B1FAAE1D4}"/>
              </a:ext>
            </a:extLst>
          </p:cNvPr>
          <p:cNvSpPr txBox="1"/>
          <p:nvPr/>
        </p:nvSpPr>
        <p:spPr>
          <a:xfrm>
            <a:off x="499647" y="3506202"/>
            <a:ext cx="604186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500" b="1" dirty="0">
                <a:latin typeface="Verdana" panose="020B0604030504040204" pitchFamily="34" charset="0"/>
                <a:ea typeface="Verdana" panose="020B0604030504040204" pitchFamily="34" charset="0"/>
              </a:rPr>
              <a:t>cuentas 2023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A4E5EB-5191-4F76-9376-81C3B7588E45}"/>
              </a:ext>
            </a:extLst>
          </p:cNvPr>
          <p:cNvSpPr txBox="1"/>
          <p:nvPr/>
        </p:nvSpPr>
        <p:spPr>
          <a:xfrm>
            <a:off x="-782628" y="1955180"/>
            <a:ext cx="7324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</a:rPr>
              <a:t>Mesa Pública 2023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A9D445A6-7313-4A14-8E59-FFC2B917A298}"/>
              </a:ext>
            </a:extLst>
          </p:cNvPr>
          <p:cNvSpPr txBox="1"/>
          <p:nvPr/>
        </p:nvSpPr>
        <p:spPr>
          <a:xfrm>
            <a:off x="-1509228" y="2355290"/>
            <a:ext cx="81322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ICBF RINDE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52A2B6-9FB4-45F3-9D0F-41DABCD13AF1}"/>
              </a:ext>
            </a:extLst>
          </p:cNvPr>
          <p:cNvSpPr txBox="1"/>
          <p:nvPr/>
        </p:nvSpPr>
        <p:spPr>
          <a:xfrm>
            <a:off x="1155940" y="4292331"/>
            <a:ext cx="5385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Regional </a:t>
            </a:r>
            <a:r>
              <a:rPr lang="es-CO" sz="1600" b="1" kern="0" dirty="0"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Sucre</a:t>
            </a:r>
            <a:endParaRPr kumimoji="0" lang="es-CO" sz="16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Centro Zonal </a:t>
            </a:r>
            <a:r>
              <a:rPr lang="es-CO" sz="1600" b="1" kern="0" dirty="0"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Norte</a:t>
            </a:r>
            <a:endParaRPr kumimoji="0" lang="es-CO" sz="16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Coordinadora Dra. Tatiana Paola Padilla Alvis </a:t>
            </a: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Fecha </a:t>
            </a:r>
            <a:r>
              <a:rPr lang="es-CO" sz="1600" b="1" kern="0" dirty="0"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30</a:t>
            </a:r>
            <a:r>
              <a:rPr kumimoji="0" lang="es-CO" sz="1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/Junio/2023</a:t>
            </a:r>
          </a:p>
        </p:txBody>
      </p:sp>
    </p:spTree>
    <p:extLst>
      <p:ext uri="{BB962C8B-B14F-4D97-AF65-F5344CB8AC3E}">
        <p14:creationId xmlns:p14="http://schemas.microsoft.com/office/powerpoint/2010/main" val="338063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225FEF7D-42D0-464D-835A-225B8CC226EB}"/>
              </a:ext>
            </a:extLst>
          </p:cNvPr>
          <p:cNvSpPr txBox="1"/>
          <p:nvPr/>
        </p:nvSpPr>
        <p:spPr>
          <a:xfrm>
            <a:off x="1333904" y="884997"/>
            <a:ext cx="672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+mj-lt"/>
              </a:rPr>
              <a:t>Instituto Colombiano de Bienestar Familiar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F2976C-A377-44C7-9FCE-CA307D14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/>
          <a:stretch/>
        </p:blipFill>
        <p:spPr>
          <a:xfrm>
            <a:off x="510462" y="1232405"/>
            <a:ext cx="11235290" cy="540207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D806F2A8-6F52-4010-8CBE-09B3E8CB0CEC}"/>
              </a:ext>
            </a:extLst>
          </p:cNvPr>
          <p:cNvSpPr txBox="1"/>
          <p:nvPr/>
        </p:nvSpPr>
        <p:spPr>
          <a:xfrm>
            <a:off x="418744" y="465053"/>
            <a:ext cx="1071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 DE TRANSPARENCIA</a:t>
            </a:r>
          </a:p>
        </p:txBody>
      </p:sp>
    </p:spTree>
    <p:extLst>
      <p:ext uri="{BB962C8B-B14F-4D97-AF65-F5344CB8AC3E}">
        <p14:creationId xmlns:p14="http://schemas.microsoft.com/office/powerpoint/2010/main" val="285331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4102EDC-8B27-292C-E1A6-76A7F18A2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165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A73497-5881-40DB-B7A1-9479B4F1027E}"/>
              </a:ext>
            </a:extLst>
          </p:cNvPr>
          <p:cNvSpPr txBox="1"/>
          <p:nvPr/>
        </p:nvSpPr>
        <p:spPr>
          <a:xfrm>
            <a:off x="282438" y="1316051"/>
            <a:ext cx="7885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CONTEXTO</a:t>
            </a:r>
          </a:p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MESA PUBLICA</a:t>
            </a:r>
          </a:p>
          <a:p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61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2C7978E-6752-46FA-8745-DEC64F5CCEBD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 DE TRANSPARENCIA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903C0C7-A31E-48D1-A3FF-8B55DA3EB78E}"/>
              </a:ext>
            </a:extLst>
          </p:cNvPr>
          <p:cNvSpPr txBox="1"/>
          <p:nvPr/>
        </p:nvSpPr>
        <p:spPr>
          <a:xfrm>
            <a:off x="1231355" y="953073"/>
            <a:ext cx="672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0D6D292-085D-473F-8750-53EDC279AD04}"/>
              </a:ext>
            </a:extLst>
          </p:cNvPr>
          <p:cNvSpPr txBox="1"/>
          <p:nvPr/>
        </p:nvSpPr>
        <p:spPr>
          <a:xfrm>
            <a:off x="6007925" y="1178810"/>
            <a:ext cx="4597333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7 COMPONENTES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900638-6F8D-4FFD-9372-4FBDD430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85" y="2300077"/>
            <a:ext cx="481626" cy="54868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5D649D3-A9F9-4915-8356-EF256FDDC486}"/>
              </a:ext>
            </a:extLst>
          </p:cNvPr>
          <p:cNvSpPr txBox="1"/>
          <p:nvPr/>
        </p:nvSpPr>
        <p:spPr>
          <a:xfrm>
            <a:off x="2377873" y="2132396"/>
            <a:ext cx="3490091" cy="838676"/>
          </a:xfrm>
          <a:prstGeom prst="roundRect">
            <a:avLst>
              <a:gd name="adj" fmla="val 20559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Ley 2195 de 2022 - Art. 31</a:t>
            </a:r>
          </a:p>
          <a:p>
            <a:pPr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Programa de Transparencia y Ética Pública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C494DC-DBD6-4DBF-A82D-0FE74267728A}"/>
              </a:ext>
            </a:extLst>
          </p:cNvPr>
          <p:cNvSpPr txBox="1"/>
          <p:nvPr/>
        </p:nvSpPr>
        <p:spPr>
          <a:xfrm>
            <a:off x="2727225" y="3290500"/>
            <a:ext cx="1395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Modifica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C6D3D2F-2F17-414C-B159-8EAD44D84D90}"/>
              </a:ext>
            </a:extLst>
          </p:cNvPr>
          <p:cNvGrpSpPr/>
          <p:nvPr/>
        </p:nvGrpSpPr>
        <p:grpSpPr>
          <a:xfrm rot="10800000">
            <a:off x="3947375" y="3109487"/>
            <a:ext cx="344844" cy="702354"/>
            <a:chOff x="2623253" y="3424196"/>
            <a:chExt cx="296820" cy="646043"/>
          </a:xfrm>
        </p:grpSpPr>
        <p:sp>
          <p:nvSpPr>
            <p:cNvPr id="16" name="Rectángulo redondeado 13">
              <a:extLst>
                <a:ext uri="{FF2B5EF4-FFF2-40B4-BE49-F238E27FC236}">
                  <a16:creationId xmlns:a16="http://schemas.microsoft.com/office/drawing/2014/main" id="{5F234E5C-6708-47FD-9B5D-0682546F8F02}"/>
                </a:ext>
              </a:extLst>
            </p:cNvPr>
            <p:cNvSpPr/>
            <p:nvPr/>
          </p:nvSpPr>
          <p:spPr>
            <a:xfrm>
              <a:off x="2623253" y="3424196"/>
              <a:ext cx="296820" cy="646043"/>
            </a:xfrm>
            <a:prstGeom prst="roundRect">
              <a:avLst>
                <a:gd name="adj" fmla="val 50000"/>
              </a:avLst>
            </a:prstGeom>
            <a:solidFill>
              <a:srgbClr val="FEB34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CD250E7-B855-4DBA-9C0D-4A0B7B9EC4EA}"/>
                </a:ext>
              </a:extLst>
            </p:cNvPr>
            <p:cNvSpPr/>
            <p:nvPr/>
          </p:nvSpPr>
          <p:spPr>
            <a:xfrm>
              <a:off x="2623253" y="3426106"/>
              <a:ext cx="296820" cy="296820"/>
            </a:xfrm>
            <a:prstGeom prst="ellipse">
              <a:avLst/>
            </a:prstGeom>
            <a:solidFill>
              <a:srgbClr val="FEB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Triángulo 15">
              <a:extLst>
                <a:ext uri="{FF2B5EF4-FFF2-40B4-BE49-F238E27FC236}">
                  <a16:creationId xmlns:a16="http://schemas.microsoft.com/office/drawing/2014/main" id="{E6ECDE18-24F8-4813-B963-C96F8633D6D6}"/>
                </a:ext>
              </a:extLst>
            </p:cNvPr>
            <p:cNvSpPr/>
            <p:nvPr/>
          </p:nvSpPr>
          <p:spPr>
            <a:xfrm>
              <a:off x="2691115" y="3495556"/>
              <a:ext cx="167832" cy="14468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A380E26E-EB5E-42AD-8933-841D8685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77" y="4142921"/>
            <a:ext cx="481626" cy="55478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E536D2F-15D0-4C7B-B655-1C2082462FD0}"/>
              </a:ext>
            </a:extLst>
          </p:cNvPr>
          <p:cNvSpPr txBox="1"/>
          <p:nvPr/>
        </p:nvSpPr>
        <p:spPr>
          <a:xfrm>
            <a:off x="2272096" y="3976713"/>
            <a:ext cx="3748754" cy="838676"/>
          </a:xfrm>
          <a:prstGeom prst="roundRect">
            <a:avLst>
              <a:gd name="adj" fmla="val 20559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Ley 1474 de 2011 - Art. 73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Plan Anticorrupción y de Atención al Ciudadano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EB8577E-6B62-4520-B918-90EE1F09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925" y="1646624"/>
            <a:ext cx="4661996" cy="457375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3D90926-8E05-47CD-912D-45FB6A2EB316}"/>
              </a:ext>
            </a:extLst>
          </p:cNvPr>
          <p:cNvSpPr txBox="1"/>
          <p:nvPr/>
        </p:nvSpPr>
        <p:spPr>
          <a:xfrm>
            <a:off x="1412121" y="5075079"/>
            <a:ext cx="4025900" cy="935712"/>
          </a:xfrm>
          <a:prstGeom prst="roundRect">
            <a:avLst>
              <a:gd name="adj" fmla="val 92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Gestión del Riesgo de Corrupción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Racionalización de trámites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Servicio al Ciudadano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Rendición de Cuentas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000" dirty="0">
                <a:latin typeface="Verdana" panose="020B0604030504040204" pitchFamily="34" charset="0"/>
                <a:ea typeface="Verdana" panose="020B0604030504040204" pitchFamily="34" charset="0"/>
              </a:rPr>
              <a:t>Transparencia y Acceso a la Información Pública</a:t>
            </a:r>
            <a:r>
              <a:rPr lang="es-CO" sz="1200" dirty="0">
                <a:latin typeface="+mj-lt"/>
              </a:rPr>
              <a:t>.</a:t>
            </a:r>
            <a:endParaRPr kumimoji="0" lang="es-CO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4CA5E29-3BF2-4EA5-AC47-CDA29C958CCC}"/>
              </a:ext>
            </a:extLst>
          </p:cNvPr>
          <p:cNvSpPr txBox="1"/>
          <p:nvPr/>
        </p:nvSpPr>
        <p:spPr>
          <a:xfrm>
            <a:off x="7828234" y="1804980"/>
            <a:ext cx="10213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Gestión Integral Riesgo de Corrupción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77C07FF-1582-47C2-9D3F-D76C7BC0A3AE}"/>
              </a:ext>
            </a:extLst>
          </p:cNvPr>
          <p:cNvSpPr txBox="1"/>
          <p:nvPr/>
        </p:nvSpPr>
        <p:spPr>
          <a:xfrm>
            <a:off x="9249077" y="2486821"/>
            <a:ext cx="102137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Redes Institucionales y canales de denuncia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0E2EEED-9C48-4CD7-9C56-C26C81D8BA5D}"/>
              </a:ext>
            </a:extLst>
          </p:cNvPr>
          <p:cNvSpPr txBox="1"/>
          <p:nvPr/>
        </p:nvSpPr>
        <p:spPr>
          <a:xfrm>
            <a:off x="9583880" y="4202078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Legalidad e  Integridad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F4C02BF-26EA-44BF-B4A6-B4552091664F}"/>
              </a:ext>
            </a:extLst>
          </p:cNvPr>
          <p:cNvSpPr txBox="1"/>
          <p:nvPr/>
        </p:nvSpPr>
        <p:spPr>
          <a:xfrm>
            <a:off x="8613018" y="5397304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Iniciativas adicionales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AD44D3C-14A6-4E5D-8225-4DB39702B990}"/>
              </a:ext>
            </a:extLst>
          </p:cNvPr>
          <p:cNvSpPr txBox="1"/>
          <p:nvPr/>
        </p:nvSpPr>
        <p:spPr>
          <a:xfrm>
            <a:off x="7066804" y="5302905"/>
            <a:ext cx="1021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Participación Ciudadana y Rendición de Cuentas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B5B095C-F6B4-46D4-A64D-19310D0F1FB8}"/>
              </a:ext>
            </a:extLst>
          </p:cNvPr>
          <p:cNvSpPr/>
          <p:nvPr/>
        </p:nvSpPr>
        <p:spPr>
          <a:xfrm>
            <a:off x="6801633" y="4885151"/>
            <a:ext cx="1490597" cy="1490597"/>
          </a:xfrm>
          <a:prstGeom prst="ellipse">
            <a:avLst/>
          </a:prstGeom>
          <a:noFill/>
          <a:ln w="57150">
            <a:solidFill>
              <a:srgbClr val="77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3C3EE3A-96BC-4C09-9B06-40144721EDD1}"/>
              </a:ext>
            </a:extLst>
          </p:cNvPr>
          <p:cNvSpPr txBox="1"/>
          <p:nvPr/>
        </p:nvSpPr>
        <p:spPr>
          <a:xfrm>
            <a:off x="5968081" y="4117439"/>
            <a:ext cx="12615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Transparencia y Acceso a la Información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1E36FCB-45A9-42E6-BF47-BCCA796262B9}"/>
              </a:ext>
            </a:extLst>
          </p:cNvPr>
          <p:cNvSpPr txBox="1"/>
          <p:nvPr/>
        </p:nvSpPr>
        <p:spPr>
          <a:xfrm>
            <a:off x="6437868" y="2617932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Estado Abierto</a:t>
            </a:r>
          </a:p>
        </p:txBody>
      </p:sp>
    </p:spTree>
    <p:extLst>
      <p:ext uri="{BB962C8B-B14F-4D97-AF65-F5344CB8AC3E}">
        <p14:creationId xmlns:p14="http://schemas.microsoft.com/office/powerpoint/2010/main" val="409576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EEB9C898-1DCE-47B6-8636-641EEDDC7C42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 NORMATIVO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55CF72-6852-4C66-8CF2-9E0E89D091D2}"/>
              </a:ext>
            </a:extLst>
          </p:cNvPr>
          <p:cNvSpPr txBox="1"/>
          <p:nvPr/>
        </p:nvSpPr>
        <p:spPr>
          <a:xfrm>
            <a:off x="1655748" y="945677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55CF7E-8706-43BA-9664-C5088943E46D}"/>
              </a:ext>
            </a:extLst>
          </p:cNvPr>
          <p:cNvSpPr txBox="1"/>
          <p:nvPr/>
        </p:nvSpPr>
        <p:spPr>
          <a:xfrm>
            <a:off x="1968852" y="1428894"/>
            <a:ext cx="2130841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1712 de 2014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B6C487-0B60-4461-A8A4-D3FF500AAC22}"/>
              </a:ext>
            </a:extLst>
          </p:cNvPr>
          <p:cNvSpPr txBox="1"/>
          <p:nvPr/>
        </p:nvSpPr>
        <p:spPr>
          <a:xfrm>
            <a:off x="4286137" y="1428894"/>
            <a:ext cx="6934070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14175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de Transparencia y Acceso a la Información Pública.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6D4098-2514-4A83-9528-5B8779F2C95A}"/>
              </a:ext>
            </a:extLst>
          </p:cNvPr>
          <p:cNvSpPr txBox="1"/>
          <p:nvPr/>
        </p:nvSpPr>
        <p:spPr>
          <a:xfrm>
            <a:off x="1968848" y="1857502"/>
            <a:ext cx="2130841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183 de 2015 </a:t>
            </a:r>
            <a:endParaRPr kumimoji="0" lang="es-MX" altLang="es-MX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41AF87-54AC-4BF5-9D7E-CF1DB8EF1BAC}"/>
              </a:ext>
            </a:extLst>
          </p:cNvPr>
          <p:cNvSpPr txBox="1"/>
          <p:nvPr/>
        </p:nvSpPr>
        <p:spPr>
          <a:xfrm>
            <a:off x="4278011" y="1841180"/>
            <a:ext cx="6934069" cy="6740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just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Único de la Función Pública, en el Art. 2.2.22.1 y siguientes, estableció que el Plan Anticorrupción y de Atención al Ciudadano hace parte del Modelo Integrado de Planeación y Gestión del Decreto 2482 de 2012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64D242-C8FD-4827-AE8B-24DDC798023D}"/>
              </a:ext>
            </a:extLst>
          </p:cNvPr>
          <p:cNvSpPr txBox="1"/>
          <p:nvPr/>
        </p:nvSpPr>
        <p:spPr>
          <a:xfrm>
            <a:off x="1994996" y="2654334"/>
            <a:ext cx="2130841" cy="3139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Ley 1755 de 2015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684C8A-AC87-47A7-8C43-CB82EC5F6B76}"/>
              </a:ext>
            </a:extLst>
          </p:cNvPr>
          <p:cNvSpPr txBox="1"/>
          <p:nvPr/>
        </p:nvSpPr>
        <p:spPr>
          <a:xfrm>
            <a:off x="4286136" y="2641265"/>
            <a:ext cx="6934069" cy="51244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-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que regula el derecho fundamental de petición.</a:t>
            </a:r>
          </a:p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-Ley de Promoción y Protección al Derecho a la Participación Ciudadana.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905751-62CD-4B92-A7D8-738A448E8467}"/>
              </a:ext>
            </a:extLst>
          </p:cNvPr>
          <p:cNvSpPr txBox="1"/>
          <p:nvPr/>
        </p:nvSpPr>
        <p:spPr>
          <a:xfrm>
            <a:off x="1994995" y="3241655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1499 de 2017 </a:t>
            </a:r>
            <a:endParaRPr kumimoji="0" lang="es-MX" altLang="es-MX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EB78CF-20FF-4414-A354-FE3DB8F209F4}"/>
              </a:ext>
            </a:extLst>
          </p:cNvPr>
          <p:cNvSpPr txBox="1"/>
          <p:nvPr/>
        </p:nvSpPr>
        <p:spPr>
          <a:xfrm>
            <a:off x="4286136" y="3235961"/>
            <a:ext cx="6934069" cy="4801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or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el cual se actualizó el MIPG para el orden nacional e hizo extensiva su implementación diferencial a las entidades territoriales. </a:t>
            </a:r>
            <a:endParaRPr kumimoji="0" lang="es-MX" alt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F88AFB-FE62-42A5-BE48-266F2EA37C98}"/>
              </a:ext>
            </a:extLst>
          </p:cNvPr>
          <p:cNvSpPr txBox="1"/>
          <p:nvPr/>
        </p:nvSpPr>
        <p:spPr>
          <a:xfrm>
            <a:off x="1994994" y="3963237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1081 de 2015</a:t>
            </a:r>
            <a:endParaRPr kumimoji="0" lang="es-CO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70D677-AEE7-48FB-B11B-56C6EFCB26AA}"/>
              </a:ext>
            </a:extLst>
          </p:cNvPr>
          <p:cNvSpPr txBox="1"/>
          <p:nvPr/>
        </p:nvSpPr>
        <p:spPr>
          <a:xfrm>
            <a:off x="4286136" y="3831192"/>
            <a:ext cx="6934069" cy="6740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MX" alt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Metodología y estándares, que deben cumplir las entidades públicas: «Estrategias para la construcción del Plan Anticorrupción y de Atención al Ciudadano V2 2015</a:t>
            </a:r>
            <a:r>
              <a:rPr kumimoji="0" lang="es-MX" altLang="es-MX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».</a:t>
            </a:r>
            <a:endParaRPr kumimoji="0" lang="es-MX" alt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5EEFCC5-EE7C-4F04-884E-D4EA812532D5}"/>
              </a:ext>
            </a:extLst>
          </p:cNvPr>
          <p:cNvSpPr txBox="1"/>
          <p:nvPr/>
        </p:nvSpPr>
        <p:spPr>
          <a:xfrm>
            <a:off x="1968847" y="4619714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 230 de 2021 </a:t>
            </a:r>
            <a:endParaRPr lang="es-MX" altLang="es-MX" sz="14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E8B6FB7-0023-49A8-8D8B-68BCCEA50FAC}"/>
              </a:ext>
            </a:extLst>
          </p:cNvPr>
          <p:cNvSpPr txBox="1"/>
          <p:nvPr/>
        </p:nvSpPr>
        <p:spPr>
          <a:xfrm>
            <a:off x="4278010" y="4668455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Por la cual se  crea el Sistema Nacional de Rendición  de Cuentas (</a:t>
            </a:r>
            <a:r>
              <a:rPr lang="es-CO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SNRdC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0DE81C-895D-4DCA-9542-1CDD584AC35A}"/>
              </a:ext>
            </a:extLst>
          </p:cNvPr>
          <p:cNvSpPr txBox="1"/>
          <p:nvPr/>
        </p:nvSpPr>
        <p:spPr>
          <a:xfrm>
            <a:off x="1968846" y="5245823"/>
            <a:ext cx="2130841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Documento CONPES 167 de 2013 </a:t>
            </a:r>
            <a:endParaRPr kumimoji="0" lang="es-MX" altLang="es-MX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6193DEE-E145-4D98-9F3D-54DC6F1A099E}"/>
              </a:ext>
            </a:extLst>
          </p:cNvPr>
          <p:cNvSpPr txBox="1"/>
          <p:nvPr/>
        </p:nvSpPr>
        <p:spPr>
          <a:xfrm>
            <a:off x="4278009" y="5245823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Estrategia Nacional de la Política Pública Integral Anticorrupción”.</a:t>
            </a:r>
            <a:endParaRPr kumimoji="0" lang="es-MX" alt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0559A4-6B69-4157-B0AC-46FD95C7F8F2}"/>
              </a:ext>
            </a:extLst>
          </p:cNvPr>
          <p:cNvSpPr txBox="1"/>
          <p:nvPr/>
        </p:nvSpPr>
        <p:spPr>
          <a:xfrm>
            <a:off x="1994994" y="5965689"/>
            <a:ext cx="2130841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alt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2195  DE 2022</a:t>
            </a:r>
            <a:endParaRPr lang="es-MX" altLang="es-MX" sz="14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0FF01E0-548C-411B-B4EE-9D0A632CF4F5}"/>
              </a:ext>
            </a:extLst>
          </p:cNvPr>
          <p:cNvSpPr txBox="1"/>
          <p:nvPr/>
        </p:nvSpPr>
        <p:spPr>
          <a:xfrm>
            <a:off x="4286136" y="5965689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de Transparencia y Ética Pública</a:t>
            </a:r>
            <a:endParaRPr lang="es-MX" altLang="es-MX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11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7FEA5FBE-97F7-43DF-ACFB-17DD0A6D6E72}"/>
              </a:ext>
            </a:extLst>
          </p:cNvPr>
          <p:cNvSpPr txBox="1"/>
          <p:nvPr/>
        </p:nvSpPr>
        <p:spPr>
          <a:xfrm>
            <a:off x="625270" y="661617"/>
            <a:ext cx="7154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MICROSITIO DE TRANSPARENCIA-PÁGINA WEB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85DA86-AC38-488C-8E1C-440C5B72F8FB}"/>
              </a:ext>
            </a:extLst>
          </p:cNvPr>
          <p:cNvSpPr txBox="1"/>
          <p:nvPr/>
        </p:nvSpPr>
        <p:spPr>
          <a:xfrm>
            <a:off x="1300764" y="944041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4EEEDD-E59D-4CE8-91A0-A6C2EECC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6" y="1263067"/>
            <a:ext cx="4389500" cy="41517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3C3FE1-1D83-4F3F-AD7B-F2582D760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6" y="5218955"/>
            <a:ext cx="4395597" cy="13900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D90F81-B52E-475A-9768-854372135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370" y="1316390"/>
            <a:ext cx="492599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99F3FB9-452C-40E3-A74B-BB0C60A09801}"/>
              </a:ext>
            </a:extLst>
          </p:cNvPr>
          <p:cNvSpPr/>
          <p:nvPr/>
        </p:nvSpPr>
        <p:spPr>
          <a:xfrm>
            <a:off x="217741" y="2191109"/>
            <a:ext cx="2732493" cy="19618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DB53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NÚMERO DE ENCUESTAS</a:t>
            </a: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1694</a:t>
            </a:r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AE912D8-0C84-4B8E-A8F0-EDEE3F886B45}"/>
              </a:ext>
            </a:extLst>
          </p:cNvPr>
          <p:cNvSpPr/>
          <p:nvPr/>
        </p:nvSpPr>
        <p:spPr>
          <a:xfrm>
            <a:off x="3376067" y="2191109"/>
            <a:ext cx="4965675" cy="28256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DB53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PARTICIPACIÓN</a:t>
            </a: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Niños, niñas, adolescentes usuarios, Sociedad, Proveedores con vinculo contractual con el ICBF y Comunidad que habita en la zona de influencia directa del Centro Zonal Norte (11 Municipios).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0B3009-D187-46F2-9F5B-A3CFDDF7991E}"/>
              </a:ext>
            </a:extLst>
          </p:cNvPr>
          <p:cNvSpPr/>
          <p:nvPr/>
        </p:nvSpPr>
        <p:spPr>
          <a:xfrm>
            <a:off x="8567206" y="2191109"/>
            <a:ext cx="3407053" cy="3300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DB53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</a:t>
            </a:r>
          </a:p>
          <a:p>
            <a:pPr algn="ctr"/>
            <a:endParaRPr lang="es-CO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Acorde al resultado de la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consulta previa realizada a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través de las encuestas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Virtuales: </a:t>
            </a:r>
            <a:r>
              <a:rPr lang="es-CO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1056 Encuestados escogieron la </a:t>
            </a:r>
            <a:r>
              <a:rPr lang="es-ES" b="1" dirty="0">
                <a:solidFill>
                  <a:schemeClr val="tx1"/>
                </a:solidFill>
                <a:highlight>
                  <a:srgbClr val="2DB53D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Atención Integral Niños, Niñas de 0 a 5 Años. </a:t>
            </a:r>
            <a:endParaRPr lang="es-CO" b="1" dirty="0">
              <a:solidFill>
                <a:schemeClr val="tx1"/>
              </a:solidFill>
              <a:highlight>
                <a:srgbClr val="2DB53D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2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29CC319-D493-4472-9F24-887F2DB1B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5" t="17233" r="9503" b="37735"/>
          <a:stretch/>
        </p:blipFill>
        <p:spPr>
          <a:xfrm>
            <a:off x="146650" y="1673523"/>
            <a:ext cx="11593902" cy="4522860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759579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1CC778-5E3E-49FF-9908-C34085F1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0" t="21316" r="15094" b="21007"/>
          <a:stretch/>
        </p:blipFill>
        <p:spPr>
          <a:xfrm>
            <a:off x="414066" y="1656271"/>
            <a:ext cx="6581955" cy="4224957"/>
          </a:xfrm>
          <a:prstGeom prst="rect">
            <a:avLst/>
          </a:prstGeom>
          <a:ln>
            <a:solidFill>
              <a:srgbClr val="2DB53D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770B70-BAE8-48E5-BDDD-C5958F2D0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25" t="19496" r="17783" b="36730"/>
          <a:stretch/>
        </p:blipFill>
        <p:spPr>
          <a:xfrm>
            <a:off x="7366957" y="1337094"/>
            <a:ext cx="4218318" cy="5115464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08542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CA80A1-26E4-43AE-BE68-6A8341004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2" t="20817" r="12972" b="27638"/>
          <a:stretch/>
        </p:blipFill>
        <p:spPr>
          <a:xfrm>
            <a:off x="802257" y="1461837"/>
            <a:ext cx="10653622" cy="4734546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191376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942F17-00AF-42ED-9D09-76708FF12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80" t="15482" r="16424" b="28553"/>
          <a:stretch/>
        </p:blipFill>
        <p:spPr>
          <a:xfrm>
            <a:off x="457200" y="1461835"/>
            <a:ext cx="10515599" cy="5033855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73858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B05B4A-3CA1-450D-A416-E3F4008D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76" y="1183080"/>
            <a:ext cx="646232" cy="646232"/>
          </a:xfrm>
          <a:prstGeom prst="rect">
            <a:avLst/>
          </a:prstGeom>
        </p:spPr>
      </p:pic>
      <p:sp>
        <p:nvSpPr>
          <p:cNvPr id="10" name="object 37">
            <a:extLst>
              <a:ext uri="{FF2B5EF4-FFF2-40B4-BE49-F238E27FC236}">
                <a16:creationId xmlns:a16="http://schemas.microsoft.com/office/drawing/2014/main" id="{A184712C-A911-42C0-B632-B1B656ED23CE}"/>
              </a:ext>
            </a:extLst>
          </p:cNvPr>
          <p:cNvSpPr/>
          <p:nvPr/>
        </p:nvSpPr>
        <p:spPr>
          <a:xfrm>
            <a:off x="1692772" y="1806747"/>
            <a:ext cx="366236" cy="364807"/>
          </a:xfrm>
          <a:custGeom>
            <a:avLst/>
            <a:gdLst/>
            <a:ahLst/>
            <a:cxnLst/>
            <a:rect l="l" t="t" r="r" b="b"/>
            <a:pathLst>
              <a:path w="488314" h="486410">
                <a:moveTo>
                  <a:pt x="392633" y="331355"/>
                </a:moveTo>
                <a:lnTo>
                  <a:pt x="298450" y="331355"/>
                </a:lnTo>
                <a:lnTo>
                  <a:pt x="325577" y="358355"/>
                </a:lnTo>
                <a:lnTo>
                  <a:pt x="325094" y="366901"/>
                </a:lnTo>
                <a:lnTo>
                  <a:pt x="414375" y="473722"/>
                </a:lnTo>
                <a:lnTo>
                  <a:pt x="444893" y="486143"/>
                </a:lnTo>
                <a:lnTo>
                  <a:pt x="461195" y="483038"/>
                </a:lnTo>
                <a:lnTo>
                  <a:pt x="475411" y="473722"/>
                </a:lnTo>
                <a:lnTo>
                  <a:pt x="484777" y="459573"/>
                </a:lnTo>
                <a:lnTo>
                  <a:pt x="487899" y="443349"/>
                </a:lnTo>
                <a:lnTo>
                  <a:pt x="484777" y="427122"/>
                </a:lnTo>
                <a:lnTo>
                  <a:pt x="475411" y="412965"/>
                </a:lnTo>
                <a:lnTo>
                  <a:pt x="398957" y="336270"/>
                </a:lnTo>
                <a:lnTo>
                  <a:pt x="392633" y="331355"/>
                </a:lnTo>
                <a:close/>
              </a:path>
              <a:path w="488314" h="486410">
                <a:moveTo>
                  <a:pt x="186220" y="0"/>
                </a:moveTo>
                <a:lnTo>
                  <a:pt x="136926" y="6350"/>
                </a:lnTo>
                <a:lnTo>
                  <a:pt x="92584" y="24818"/>
                </a:lnTo>
                <a:lnTo>
                  <a:pt x="54957" y="53614"/>
                </a:lnTo>
                <a:lnTo>
                  <a:pt x="25808" y="90950"/>
                </a:lnTo>
                <a:lnTo>
                  <a:pt x="6901" y="135037"/>
                </a:lnTo>
                <a:lnTo>
                  <a:pt x="0" y="184086"/>
                </a:lnTo>
                <a:lnTo>
                  <a:pt x="6383" y="233141"/>
                </a:lnTo>
                <a:lnTo>
                  <a:pt x="24944" y="277270"/>
                </a:lnTo>
                <a:lnTo>
                  <a:pt x="53884" y="314715"/>
                </a:lnTo>
                <a:lnTo>
                  <a:pt x="91404" y="343721"/>
                </a:lnTo>
                <a:lnTo>
                  <a:pt x="135705" y="362532"/>
                </a:lnTo>
                <a:lnTo>
                  <a:pt x="184988" y="369392"/>
                </a:lnTo>
                <a:lnTo>
                  <a:pt x="215287" y="366901"/>
                </a:lnTo>
                <a:lnTo>
                  <a:pt x="244724" y="359579"/>
                </a:lnTo>
                <a:lnTo>
                  <a:pt x="272658" y="347655"/>
                </a:lnTo>
                <a:lnTo>
                  <a:pt x="296500" y="332587"/>
                </a:lnTo>
                <a:lnTo>
                  <a:pt x="186220" y="332587"/>
                </a:lnTo>
                <a:lnTo>
                  <a:pt x="139340" y="325106"/>
                </a:lnTo>
                <a:lnTo>
                  <a:pt x="98705" y="304251"/>
                </a:lnTo>
                <a:lnTo>
                  <a:pt x="66702" y="272392"/>
                </a:lnTo>
                <a:lnTo>
                  <a:pt x="45757" y="231966"/>
                </a:lnTo>
                <a:lnTo>
                  <a:pt x="38239" y="185305"/>
                </a:lnTo>
                <a:lnTo>
                  <a:pt x="45757" y="138657"/>
                </a:lnTo>
                <a:lnTo>
                  <a:pt x="66711" y="98221"/>
                </a:lnTo>
                <a:lnTo>
                  <a:pt x="98705" y="66383"/>
                </a:lnTo>
                <a:lnTo>
                  <a:pt x="139340" y="45530"/>
                </a:lnTo>
                <a:lnTo>
                  <a:pt x="186220" y="38049"/>
                </a:lnTo>
                <a:lnTo>
                  <a:pt x="295749" y="38049"/>
                </a:lnTo>
                <a:lnTo>
                  <a:pt x="279809" y="25701"/>
                </a:lnTo>
                <a:lnTo>
                  <a:pt x="235507" y="6867"/>
                </a:lnTo>
                <a:lnTo>
                  <a:pt x="186220" y="0"/>
                </a:lnTo>
                <a:close/>
              </a:path>
              <a:path w="488314" h="486410">
                <a:moveTo>
                  <a:pt x="295749" y="38049"/>
                </a:moveTo>
                <a:lnTo>
                  <a:pt x="186220" y="38049"/>
                </a:lnTo>
                <a:lnTo>
                  <a:pt x="233105" y="45530"/>
                </a:lnTo>
                <a:lnTo>
                  <a:pt x="273744" y="66383"/>
                </a:lnTo>
                <a:lnTo>
                  <a:pt x="305740" y="98221"/>
                </a:lnTo>
                <a:lnTo>
                  <a:pt x="326695" y="138657"/>
                </a:lnTo>
                <a:lnTo>
                  <a:pt x="334016" y="184086"/>
                </a:lnTo>
                <a:lnTo>
                  <a:pt x="334111" y="185927"/>
                </a:lnTo>
                <a:lnTo>
                  <a:pt x="326635" y="231727"/>
                </a:lnTo>
                <a:lnTo>
                  <a:pt x="305561" y="272141"/>
                </a:lnTo>
                <a:lnTo>
                  <a:pt x="273476" y="304072"/>
                </a:lnTo>
                <a:lnTo>
                  <a:pt x="232866" y="325046"/>
                </a:lnTo>
                <a:lnTo>
                  <a:pt x="186220" y="332587"/>
                </a:lnTo>
                <a:lnTo>
                  <a:pt x="296500" y="332587"/>
                </a:lnTo>
                <a:lnTo>
                  <a:pt x="298450" y="331355"/>
                </a:lnTo>
                <a:lnTo>
                  <a:pt x="392633" y="331355"/>
                </a:lnTo>
                <a:lnTo>
                  <a:pt x="390728" y="329875"/>
                </a:lnTo>
                <a:lnTo>
                  <a:pt x="381228" y="325607"/>
                </a:lnTo>
                <a:lnTo>
                  <a:pt x="375745" y="324611"/>
                </a:lnTo>
                <a:lnTo>
                  <a:pt x="360718" y="324611"/>
                </a:lnTo>
                <a:lnTo>
                  <a:pt x="332981" y="297611"/>
                </a:lnTo>
                <a:lnTo>
                  <a:pt x="349347" y="272410"/>
                </a:lnTo>
                <a:lnTo>
                  <a:pt x="361343" y="244989"/>
                </a:lnTo>
                <a:lnTo>
                  <a:pt x="368703" y="215976"/>
                </a:lnTo>
                <a:lnTo>
                  <a:pt x="371208" y="185927"/>
                </a:lnTo>
                <a:lnTo>
                  <a:pt x="364825" y="136615"/>
                </a:lnTo>
                <a:lnTo>
                  <a:pt x="346266" y="92314"/>
                </a:lnTo>
                <a:lnTo>
                  <a:pt x="317328" y="54763"/>
                </a:lnTo>
                <a:lnTo>
                  <a:pt x="295749" y="38049"/>
                </a:lnTo>
                <a:close/>
              </a:path>
              <a:path w="488314" h="486410">
                <a:moveTo>
                  <a:pt x="371032" y="323756"/>
                </a:moveTo>
                <a:lnTo>
                  <a:pt x="360718" y="324611"/>
                </a:lnTo>
                <a:lnTo>
                  <a:pt x="375745" y="324611"/>
                </a:lnTo>
                <a:lnTo>
                  <a:pt x="371032" y="323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F4E8E0A-2610-45EC-9022-2B789E21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74" y="1315675"/>
            <a:ext cx="365792" cy="36579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2FC9D3A-1EBC-4AB9-9F37-A3EE2E96A6F2}"/>
              </a:ext>
            </a:extLst>
          </p:cNvPr>
          <p:cNvSpPr/>
          <p:nvPr/>
        </p:nvSpPr>
        <p:spPr>
          <a:xfrm>
            <a:off x="2257302" y="1183080"/>
            <a:ext cx="89246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Silenciar  los micrófonos y  apagar cámara de video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E18736-F97F-49FD-B74E-1EF72ED6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46" y="2197527"/>
            <a:ext cx="581862" cy="581862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42DF666D-21E4-492C-B9C6-7863E1644349}"/>
              </a:ext>
            </a:extLst>
          </p:cNvPr>
          <p:cNvSpPr/>
          <p:nvPr/>
        </p:nvSpPr>
        <p:spPr>
          <a:xfrm>
            <a:off x="1445347" y="2057307"/>
            <a:ext cx="645460" cy="6454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F99EB2-B863-4450-A0CF-58C3A034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716" y="1980685"/>
            <a:ext cx="581862" cy="58186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503F7F7-627A-46A2-916D-5F998F4D393B}"/>
              </a:ext>
            </a:extLst>
          </p:cNvPr>
          <p:cNvSpPr/>
          <p:nvPr/>
        </p:nvSpPr>
        <p:spPr>
          <a:xfrm>
            <a:off x="2274003" y="2131660"/>
            <a:ext cx="89246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Se informa que la reunión se grabará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E5A3A08-E84A-454D-A017-238FB5AE9F87}"/>
              </a:ext>
            </a:extLst>
          </p:cNvPr>
          <p:cNvSpPr/>
          <p:nvPr/>
        </p:nvSpPr>
        <p:spPr>
          <a:xfrm>
            <a:off x="1412776" y="3138358"/>
            <a:ext cx="645460" cy="6454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F14DF98-6472-4CE2-A4E8-99650E3B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716" y="3061736"/>
            <a:ext cx="645006" cy="64500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0B2C0EA-9CE7-4EB7-AC30-A108299E0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863" y="4359629"/>
            <a:ext cx="676715" cy="68281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7DDE574-A2EF-4DB9-81EF-E7700671E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642" y="3087594"/>
            <a:ext cx="676715" cy="68281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DA5C936-A1B3-419D-B659-2C2373150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377" y="4453497"/>
            <a:ext cx="676715" cy="68281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CD971BB-6A53-4793-B64B-6713DD914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004" y="4284031"/>
            <a:ext cx="646232" cy="64623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5A99FA3-F557-487A-85F1-6F46DB12F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901" y="4151404"/>
            <a:ext cx="681709" cy="681709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6C4E8DDE-077E-4A6C-8CC5-407C5D890484}"/>
              </a:ext>
            </a:extLst>
          </p:cNvPr>
          <p:cNvSpPr/>
          <p:nvPr/>
        </p:nvSpPr>
        <p:spPr>
          <a:xfrm>
            <a:off x="2274003" y="3048665"/>
            <a:ext cx="8924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Se realizará el registro de los asistentes a través del formulario enviado al chat  de la reunión Teams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F36E1B6-46CC-4103-BC33-9E170671BF92}"/>
              </a:ext>
            </a:extLst>
          </p:cNvPr>
          <p:cNvSpPr txBox="1"/>
          <p:nvPr/>
        </p:nvSpPr>
        <p:spPr>
          <a:xfrm>
            <a:off x="2274003" y="4205925"/>
            <a:ext cx="60974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Si desea intervenir deberá levantar la mano y el moderador dará la palabra</a:t>
            </a:r>
          </a:p>
        </p:txBody>
      </p:sp>
    </p:spTree>
    <p:extLst>
      <p:ext uri="{BB962C8B-B14F-4D97-AF65-F5344CB8AC3E}">
        <p14:creationId xmlns:p14="http://schemas.microsoft.com/office/powerpoint/2010/main" val="214817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D24751-F493-47D3-94FA-94C0BEACF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01" t="22767" r="17924" b="11950"/>
          <a:stretch/>
        </p:blipFill>
        <p:spPr>
          <a:xfrm>
            <a:off x="945180" y="1429456"/>
            <a:ext cx="9627079" cy="4925683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056586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FBACB8-15B8-4904-B61A-A53BCFBA1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31" t="18994" r="14882" b="28930"/>
          <a:stretch/>
        </p:blipFill>
        <p:spPr>
          <a:xfrm>
            <a:off x="346494" y="1544128"/>
            <a:ext cx="11499012" cy="4865298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082631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5B225A-E518-4154-922B-623A18D3A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7" t="26678" r="14599" b="25283"/>
          <a:stretch/>
        </p:blipFill>
        <p:spPr>
          <a:xfrm>
            <a:off x="625271" y="1483832"/>
            <a:ext cx="10934125" cy="4942847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673185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9D3E03-AA56-4547-AB92-BD812CC98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4" t="21316" r="15166" b="19246"/>
          <a:stretch/>
        </p:blipFill>
        <p:spPr>
          <a:xfrm>
            <a:off x="1224951" y="1461836"/>
            <a:ext cx="9118122" cy="5025227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1696770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9E89AB-02C3-4E4C-8411-2ED0F7A34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18" t="22516" r="17924" b="13333"/>
          <a:stretch/>
        </p:blipFill>
        <p:spPr>
          <a:xfrm>
            <a:off x="983410" y="1544127"/>
            <a:ext cx="10196423" cy="4968815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08631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426B03-E67D-4C02-8831-6849E787B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9" t="23773" r="10496" b="15483"/>
          <a:stretch/>
        </p:blipFill>
        <p:spPr>
          <a:xfrm>
            <a:off x="1164566" y="1461837"/>
            <a:ext cx="10049774" cy="5025227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252815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39F10B-A049-48CF-A11D-16AE8EC6D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5" t="17106" r="17430" b="17862"/>
          <a:stretch/>
        </p:blipFill>
        <p:spPr>
          <a:xfrm>
            <a:off x="776377" y="1461837"/>
            <a:ext cx="10239555" cy="508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0D8E61-335F-4980-B3B1-B71B298E0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6" t="17610" r="15095" b="30314"/>
          <a:stretch/>
        </p:blipFill>
        <p:spPr>
          <a:xfrm>
            <a:off x="625271" y="1429456"/>
            <a:ext cx="10701212" cy="5092113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2633818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2CD8FF-4BC3-4C0D-BCC6-671F8205E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01" t="25283" r="18349" b="23648"/>
          <a:stretch/>
        </p:blipFill>
        <p:spPr>
          <a:xfrm>
            <a:off x="966158" y="1461838"/>
            <a:ext cx="10567359" cy="4938962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1092334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399ADB-05F3-4771-8FC8-3F97B3535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8" t="28050" r="9930" b="8301"/>
          <a:stretch/>
        </p:blipFill>
        <p:spPr>
          <a:xfrm>
            <a:off x="1043796" y="1461837"/>
            <a:ext cx="9480430" cy="4990721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1067273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D32156F-84F9-4B18-BA15-F6E93C27EC96}"/>
              </a:ext>
            </a:extLst>
          </p:cNvPr>
          <p:cNvSpPr txBox="1"/>
          <p:nvPr/>
        </p:nvSpPr>
        <p:spPr>
          <a:xfrm>
            <a:off x="1736894" y="1066731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PÚBLICA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redondeado 9">
            <a:extLst>
              <a:ext uri="{FF2B5EF4-FFF2-40B4-BE49-F238E27FC236}">
                <a16:creationId xmlns:a16="http://schemas.microsoft.com/office/drawing/2014/main" id="{9E414EA4-7AFE-49B6-BEC0-7ACB50A52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580"/>
            <a:ext cx="10937905" cy="4796185"/>
          </a:xfrm>
          <a:prstGeom prst="roundRect">
            <a:avLst>
              <a:gd name="adj" fmla="val 0"/>
            </a:avLst>
          </a:prstGeom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Himno Nacional</a:t>
            </a:r>
          </a:p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Instalación por parte de </a:t>
            </a: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la Coordinadora del Centro Zonal Norte Dra. Tatiana Paola Padilla Alvis</a:t>
            </a:r>
          </a:p>
          <a:p>
            <a:pPr marL="342900" indent="-342900">
              <a:buAutoNum type="arabicPeriod"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Contexto institucional. </a:t>
            </a:r>
          </a:p>
          <a:p>
            <a:pPr marL="342900" indent="-342900">
              <a:buAutoNum type="arabicPeriod"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Contexto Rendición Publica de Cuentas. </a:t>
            </a:r>
          </a:p>
          <a:p>
            <a:pPr marL="342900" indent="-342900">
              <a:buAutoNum type="arabicPeriod"/>
            </a:pP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 gestión 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la vigencia con énfasis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todos los temas Misonales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enfoque territorial y diferencial.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Gestión administrativa: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Avance de políticas del Modelo Integrado de Planeación y Gestión.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Ejecución financiera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presupuesto de funcionamiento e inversión.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Gestión contractual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asociada a metas. 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Ejecución de políticas, programas y proyectos: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cumplimiento del PND y Objetivos de Desarrollo Sostenible.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Acuerdo de paz: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avances en la implementación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Espacio de participación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partes interesadas </a:t>
            </a:r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Compromisos adquiridos: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informe para el seguimiento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Canales y medios para atenció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 a la ciudadanía e informe PQRS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Evaluación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la Audiencia de Rendición Pública de Cuentas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Cierre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F5C53-8C7A-4CAA-B0C5-E3F91100DBD2}"/>
              </a:ext>
            </a:extLst>
          </p:cNvPr>
          <p:cNvSpPr txBox="1"/>
          <p:nvPr/>
        </p:nvSpPr>
        <p:spPr>
          <a:xfrm>
            <a:off x="838200" y="666621"/>
            <a:ext cx="602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ICBF-ORDEN DEL DÍA </a:t>
            </a:r>
          </a:p>
        </p:txBody>
      </p:sp>
    </p:spTree>
    <p:extLst>
      <p:ext uri="{BB962C8B-B14F-4D97-AF65-F5344CB8AC3E}">
        <p14:creationId xmlns:p14="http://schemas.microsoft.com/office/powerpoint/2010/main" val="602796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ECAE7C-4FB8-4C99-88FC-AC4A31892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0" t="28554" r="10662" b="36477"/>
          <a:stretch/>
        </p:blipFill>
        <p:spPr>
          <a:xfrm>
            <a:off x="281796" y="1829566"/>
            <a:ext cx="11628407" cy="4019910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1277989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C666D6-563B-4CAF-B83C-E89D3C1B4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3" t="29937" r="10354" b="8176"/>
          <a:stretch/>
        </p:blipFill>
        <p:spPr>
          <a:xfrm>
            <a:off x="405441" y="1429456"/>
            <a:ext cx="11455879" cy="5102865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160588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A200CD-463D-4A0D-A95E-A55E3E151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8" t="33962" r="16368" b="15482"/>
          <a:stretch/>
        </p:blipFill>
        <p:spPr>
          <a:xfrm>
            <a:off x="4994694" y="2087590"/>
            <a:ext cx="6858001" cy="3708683"/>
          </a:xfrm>
          <a:prstGeom prst="rect">
            <a:avLst/>
          </a:prstGeom>
          <a:ln>
            <a:solidFill>
              <a:srgbClr val="2DB53D"/>
            </a:solidFill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925D20B-7551-4DED-AF0E-D8615E9A0DF4}"/>
              </a:ext>
            </a:extLst>
          </p:cNvPr>
          <p:cNvSpPr/>
          <p:nvPr/>
        </p:nvSpPr>
        <p:spPr>
          <a:xfrm>
            <a:off x="388188" y="1573857"/>
            <a:ext cx="9506310" cy="369332"/>
          </a:xfrm>
          <a:prstGeom prst="rect">
            <a:avLst/>
          </a:prstGeom>
          <a:ln>
            <a:solidFill>
              <a:srgbClr val="2DB53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CONDICIONES DE CALIDAD PARA LOS COMPONENTES DE ATENCION</a:t>
            </a:r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49927F-2B46-431B-9C55-A09C7A61B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8239" r="10637" b="28805"/>
          <a:stretch/>
        </p:blipFill>
        <p:spPr>
          <a:xfrm>
            <a:off x="207035" y="2811870"/>
            <a:ext cx="4528868" cy="2260121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311346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C2CCF9F-EE86-4B53-866B-49007E03F06A}"/>
              </a:ext>
            </a:extLst>
          </p:cNvPr>
          <p:cNvSpPr/>
          <p:nvPr/>
        </p:nvSpPr>
        <p:spPr>
          <a:xfrm>
            <a:off x="193948" y="1507501"/>
            <a:ext cx="10287146" cy="369332"/>
          </a:xfrm>
          <a:prstGeom prst="rect">
            <a:avLst/>
          </a:prstGeom>
          <a:ln>
            <a:solidFill>
              <a:srgbClr val="2DB53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 DE ATENCIÓN Y PREVENCIÓN DE LA DESNUTRICIÓN INFANTIL</a:t>
            </a:r>
            <a:endParaRPr lang="es-ES" b="1" i="0" dirty="0">
              <a:solidFill>
                <a:schemeClr val="accent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1CD0DC-7DF6-4476-A61B-A04676D79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14" t="25284" r="13537" b="27672"/>
          <a:stretch/>
        </p:blipFill>
        <p:spPr>
          <a:xfrm>
            <a:off x="193948" y="3429000"/>
            <a:ext cx="3920850" cy="2801933"/>
          </a:xfrm>
          <a:prstGeom prst="rect">
            <a:avLst/>
          </a:prstGeom>
          <a:ln>
            <a:solidFill>
              <a:srgbClr val="2DB53D"/>
            </a:solidFill>
          </a:ln>
        </p:spPr>
      </p:pic>
      <p:pic>
        <p:nvPicPr>
          <p:cNvPr id="7176" name="Picture 8" descr="1000 días para cambiar el mundo | Portal ICBF - Instituto Colombiano de  Bienestar Familiar ICBF">
            <a:extLst>
              <a:ext uri="{FF2B5EF4-FFF2-40B4-BE49-F238E27FC236}">
                <a16:creationId xmlns:a16="http://schemas.microsoft.com/office/drawing/2014/main" id="{09827BDF-0F8E-4DCC-9C36-7E2687E3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9" y="2144208"/>
            <a:ext cx="3920849" cy="1284792"/>
          </a:xfrm>
          <a:prstGeom prst="rect">
            <a:avLst/>
          </a:prstGeom>
          <a:noFill/>
          <a:ln>
            <a:solidFill>
              <a:srgbClr val="2DB53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048D9B-0C90-4560-9473-E222095AD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8" t="28608" r="14104" b="15481"/>
          <a:stretch/>
        </p:blipFill>
        <p:spPr>
          <a:xfrm>
            <a:off x="4121663" y="2144208"/>
            <a:ext cx="7782790" cy="4052175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1384286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C2CCF9F-EE86-4B53-866B-49007E03F06A}"/>
              </a:ext>
            </a:extLst>
          </p:cNvPr>
          <p:cNvSpPr/>
          <p:nvPr/>
        </p:nvSpPr>
        <p:spPr>
          <a:xfrm>
            <a:off x="193948" y="1507501"/>
            <a:ext cx="4619592" cy="369332"/>
          </a:xfrm>
          <a:prstGeom prst="rect">
            <a:avLst/>
          </a:prstGeom>
          <a:ln>
            <a:solidFill>
              <a:srgbClr val="2DB53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UNIDADES DE BUSQUEDA ACTIVA</a:t>
            </a:r>
            <a:endParaRPr lang="es-ES" b="1" i="0" dirty="0">
              <a:solidFill>
                <a:schemeClr val="accent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D9F701-184A-4D81-801C-D5D909EBC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4" t="32830" r="11485" b="14591"/>
          <a:stretch/>
        </p:blipFill>
        <p:spPr>
          <a:xfrm>
            <a:off x="193948" y="2147978"/>
            <a:ext cx="5723773" cy="3581386"/>
          </a:xfrm>
          <a:prstGeom prst="rect">
            <a:avLst/>
          </a:prstGeom>
          <a:ln>
            <a:solidFill>
              <a:srgbClr val="2DB53D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91A47D-9EC1-4F23-B05C-67B7C66DE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04" t="34842" r="14033" b="15482"/>
          <a:stretch/>
        </p:blipFill>
        <p:spPr>
          <a:xfrm>
            <a:off x="6167887" y="2147978"/>
            <a:ext cx="5723773" cy="3648295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2648221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625271" y="661617"/>
            <a:ext cx="664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AABB5A-04FC-4032-B3A6-6BA6CEBD0E27}"/>
              </a:ext>
            </a:extLst>
          </p:cNvPr>
          <p:cNvSpPr txBox="1"/>
          <p:nvPr/>
        </p:nvSpPr>
        <p:spPr>
          <a:xfrm>
            <a:off x="2009661" y="1061727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C2CCF9F-EE86-4B53-866B-49007E03F06A}"/>
              </a:ext>
            </a:extLst>
          </p:cNvPr>
          <p:cNvSpPr/>
          <p:nvPr/>
        </p:nvSpPr>
        <p:spPr>
          <a:xfrm>
            <a:off x="314718" y="3182380"/>
            <a:ext cx="4619592" cy="369332"/>
          </a:xfrm>
          <a:prstGeom prst="rect">
            <a:avLst/>
          </a:prstGeom>
          <a:ln>
            <a:solidFill>
              <a:srgbClr val="2DB53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RUTA DE OPERACIÓN </a:t>
            </a:r>
            <a:endParaRPr lang="es-ES" b="1" i="0" dirty="0">
              <a:solidFill>
                <a:schemeClr val="accent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EBAE73-4EAC-478C-AC2E-E40376D17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9686" r="27547" b="9647"/>
          <a:stretch/>
        </p:blipFill>
        <p:spPr>
          <a:xfrm>
            <a:off x="5633049" y="393520"/>
            <a:ext cx="5495026" cy="6015906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2082927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1E52276-D3F8-FA47-3319-77ADD364E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BBF17C-C2D8-45D9-9AC8-3D3640BD05C6}"/>
              </a:ext>
            </a:extLst>
          </p:cNvPr>
          <p:cNvSpPr txBox="1"/>
          <p:nvPr/>
        </p:nvSpPr>
        <p:spPr>
          <a:xfrm>
            <a:off x="130003" y="311911"/>
            <a:ext cx="10246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INFORME DE GESTIÓN DE LA VIGENCIA CON ÉNFASIS EN TEMAS MISIONALES </a:t>
            </a:r>
            <a:endParaRPr lang="es-CO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5BB248C-3C84-4DB0-941E-ECA373BE92EB}"/>
              </a:ext>
            </a:extLst>
          </p:cNvPr>
          <p:cNvSpPr/>
          <p:nvPr/>
        </p:nvSpPr>
        <p:spPr>
          <a:xfrm>
            <a:off x="-557533" y="2481140"/>
            <a:ext cx="1061774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Enfoque Territorial y Diferencial</a:t>
            </a:r>
          </a:p>
        </p:txBody>
      </p:sp>
    </p:spTree>
    <p:extLst>
      <p:ext uri="{BB962C8B-B14F-4D97-AF65-F5344CB8AC3E}">
        <p14:creationId xmlns:p14="http://schemas.microsoft.com/office/powerpoint/2010/main" val="1111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39E9A0-E4B6-4B6A-815B-F4532369CE8A}"/>
              </a:ext>
            </a:extLst>
          </p:cNvPr>
          <p:cNvSpPr txBox="1"/>
          <p:nvPr/>
        </p:nvSpPr>
        <p:spPr>
          <a:xfrm>
            <a:off x="294977" y="619866"/>
            <a:ext cx="10695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EXPERIENCIA EXITOSA - CENTRO ZONAL NORTE</a:t>
            </a:r>
            <a:endParaRPr lang="es-E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709645-9BC5-4BF9-833A-48E18A9D9C90}"/>
              </a:ext>
            </a:extLst>
          </p:cNvPr>
          <p:cNvSpPr txBox="1"/>
          <p:nvPr/>
        </p:nvSpPr>
        <p:spPr>
          <a:xfrm>
            <a:off x="1360664" y="917129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8032DD-A2DF-4BED-B0F2-8EC6697E9234}"/>
              </a:ext>
            </a:extLst>
          </p:cNvPr>
          <p:cNvSpPr/>
          <p:nvPr/>
        </p:nvSpPr>
        <p:spPr>
          <a:xfrm>
            <a:off x="0" y="1284859"/>
            <a:ext cx="6167887" cy="49532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Presentación de videoclip del CDI de Coveñas desde el enfoque diferencial…</a:t>
            </a:r>
          </a:p>
        </p:txBody>
      </p:sp>
    </p:spTree>
    <p:extLst>
      <p:ext uri="{BB962C8B-B14F-4D97-AF65-F5344CB8AC3E}">
        <p14:creationId xmlns:p14="http://schemas.microsoft.com/office/powerpoint/2010/main" val="2853947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39E9A0-E4B6-4B6A-815B-F4532369CE8A}"/>
              </a:ext>
            </a:extLst>
          </p:cNvPr>
          <p:cNvSpPr txBox="1"/>
          <p:nvPr/>
        </p:nvSpPr>
        <p:spPr>
          <a:xfrm>
            <a:off x="294977" y="619866"/>
            <a:ext cx="7917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LOGROS – CENTRO ZONAL NORTE</a:t>
            </a:r>
            <a:endParaRPr lang="es-E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709645-9BC5-4BF9-833A-48E18A9D9C90}"/>
              </a:ext>
            </a:extLst>
          </p:cNvPr>
          <p:cNvSpPr txBox="1"/>
          <p:nvPr/>
        </p:nvSpPr>
        <p:spPr>
          <a:xfrm>
            <a:off x="1352037" y="865728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99C23B1-9ED2-44F3-8A79-F84E4F5FF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506101"/>
              </p:ext>
            </p:extLst>
          </p:nvPr>
        </p:nvGraphicFramePr>
        <p:xfrm>
          <a:off x="294977" y="1233457"/>
          <a:ext cx="11269932" cy="5285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166">
                  <a:extLst>
                    <a:ext uri="{9D8B030D-6E8A-4147-A177-3AD203B41FA5}">
                      <a16:colId xmlns:a16="http://schemas.microsoft.com/office/drawing/2014/main" val="3805157150"/>
                    </a:ext>
                  </a:extLst>
                </a:gridCol>
                <a:gridCol w="4045789">
                  <a:extLst>
                    <a:ext uri="{9D8B030D-6E8A-4147-A177-3AD203B41FA5}">
                      <a16:colId xmlns:a16="http://schemas.microsoft.com/office/drawing/2014/main" val="1672875444"/>
                    </a:ext>
                  </a:extLst>
                </a:gridCol>
                <a:gridCol w="4433977">
                  <a:extLst>
                    <a:ext uri="{9D8B030D-6E8A-4147-A177-3AD203B41FA5}">
                      <a16:colId xmlns:a16="http://schemas.microsoft.com/office/drawing/2014/main" val="498058040"/>
                    </a:ext>
                  </a:extLst>
                </a:gridCol>
              </a:tblGrid>
              <a:tr h="347777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PROCESO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LOGROS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RETOS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98140"/>
                  </a:ext>
                </a:extLst>
              </a:tr>
              <a:tr h="2486840">
                <a:tc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PRIMERA INFANCIA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Realizar acompañamientos pedagógicos y de seguimiento al desarrollo de los niños y niñas vinculados a las modalidades de atención.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Movilizar procesos asociados a la Educación Inicial en el Hogar, basados en arte, juego, exploración, literatura y construcción de vínculos por medio del afecto.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Propiciar encuentros con las familias de las niñas y niños usuarios de las modalidades y servicios de P.I, a través de medios virtuales, radiales u otros medios alternativos de comunicación para fortalecer sus capacidades en el rol de cuidado y crianza</a:t>
                      </a:r>
                    </a:p>
                    <a:p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Construir con las niñas y niños de primera infancia su identidad y autonomía de manera divertida, afectuosa, segura, saludable y en familia.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Fortalecer el rol de las familias para entender y promover la Educación Inicial en casa, para garantizar que el hogar sea un verdadero ambiente protector y para construir confianza de cara a los nuevos retos que se presentan durante y después de la pandemia.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E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Empoderar a los padres de familia en los procesos de participación ciudadana y control social en los servicios y modalidades de atención.</a:t>
                      </a:r>
                    </a:p>
                    <a:p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20761"/>
                  </a:ext>
                </a:extLst>
              </a:tr>
              <a:tr h="2143828">
                <a:tc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NUTRICION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just">
                        <a:buFont typeface="+mj-lt"/>
                        <a:buAutoNum type="arabicPeriod"/>
                      </a:pPr>
                      <a:r>
                        <a:rPr lang="es-ES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Garantizar la seguridad alimentaria y nutricional a la familias beneficiarias de las modalidades de atención del ICBF.</a:t>
                      </a:r>
                    </a:p>
                    <a:p>
                      <a:pPr marL="228600" indent="-228600" algn="just">
                        <a:buFont typeface="+mj-lt"/>
                        <a:buAutoNum type="arabicPeriod"/>
                      </a:pPr>
                      <a:r>
                        <a:rPr lang="es-ES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Desarrollar el componente de Nutrición y Salud a través del acompañamiento telefónico a las familias y por medios virtuales.</a:t>
                      </a:r>
                    </a:p>
                    <a:p>
                      <a:pPr marL="228600" indent="-228600" algn="just">
                        <a:buFont typeface="+mj-lt"/>
                        <a:buAutoNum type="arabicPeriod"/>
                      </a:pPr>
                      <a:r>
                        <a:rPr lang="es-ES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Identificar a los niños y las niñas beneficiarios que presentan desnutrición aguda y realizar en alianza con las Entidades Administradoras del Servicio, el seguimiento al estado de salud y detección de signos físicos de alarma.</a:t>
                      </a:r>
                    </a:p>
                    <a:p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Disminuir las cifras de desnutrición aguda entre la población atendida en las modalidades de atención del ICBF.</a:t>
                      </a:r>
                    </a:p>
                    <a:p>
                      <a:endParaRPr lang="es-ES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s-ES" sz="12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Impulsar el desarrollo de la estrategia Información, Educación y Comunicación en Seguridad Alimentaria y Nutricional.</a:t>
                      </a:r>
                    </a:p>
                    <a:p>
                      <a:endParaRPr lang="es-CO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790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535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082538B-F2E0-DFD9-B4F2-FCC7A8A3B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C648BC4-D1FB-C898-6B9A-5B2C890810BF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AF0A3C-B712-4CFF-8EE8-6FB104B75DB1}"/>
              </a:ext>
            </a:extLst>
          </p:cNvPr>
          <p:cNvSpPr txBox="1"/>
          <p:nvPr/>
        </p:nvSpPr>
        <p:spPr>
          <a:xfrm>
            <a:off x="433995" y="235744"/>
            <a:ext cx="716992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FINANCIERA</a:t>
            </a:r>
          </a:p>
          <a:p>
            <a:pPr algn="ctr"/>
            <a:endParaRPr lang="es-419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/>
            <a:r>
              <a:rPr lang="es-CO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Avance de políticas del Modelo Integrado de Planeación y Gestión</a:t>
            </a:r>
            <a:endParaRPr lang="es-ES_tradnl" sz="3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0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F9EE824-3996-9885-0B2B-29081D54E90D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7772CB-7476-471B-8AE9-FDF65D82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A9D445A6-7313-4A14-8E59-FFC2B917A298}"/>
              </a:ext>
            </a:extLst>
          </p:cNvPr>
          <p:cNvSpPr txBox="1"/>
          <p:nvPr/>
        </p:nvSpPr>
        <p:spPr>
          <a:xfrm>
            <a:off x="157666" y="2844224"/>
            <a:ext cx="7278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INSTALACIÓN</a:t>
            </a:r>
          </a:p>
        </p:txBody>
      </p:sp>
    </p:spTree>
    <p:extLst>
      <p:ext uri="{BB962C8B-B14F-4D97-AF65-F5344CB8AC3E}">
        <p14:creationId xmlns:p14="http://schemas.microsoft.com/office/powerpoint/2010/main" val="3802871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21F6215-50EC-053C-E4BB-BBBF1307AB23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6E997F-5914-409D-BC88-2DAF770500E9}"/>
              </a:ext>
            </a:extLst>
          </p:cNvPr>
          <p:cNvSpPr txBox="1"/>
          <p:nvPr/>
        </p:nvSpPr>
        <p:spPr>
          <a:xfrm>
            <a:off x="636809" y="792529"/>
            <a:ext cx="8062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DE GESTIÓN FINANCIERA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" sz="2400" b="1" dirty="0">
              <a:solidFill>
                <a:srgbClr val="4DAF4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4FD92C-3E7E-4433-B4FE-AA68AFE3BAC4}"/>
              </a:ext>
            </a:extLst>
          </p:cNvPr>
          <p:cNvSpPr txBox="1"/>
          <p:nvPr/>
        </p:nvSpPr>
        <p:spPr>
          <a:xfrm>
            <a:off x="1619501" y="1120119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446F283-116D-4300-96E1-D62C83F59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05973"/>
              </p:ext>
            </p:extLst>
          </p:nvPr>
        </p:nvGraphicFramePr>
        <p:xfrm>
          <a:off x="534838" y="1561970"/>
          <a:ext cx="10852031" cy="4821578"/>
        </p:xfrm>
        <a:graphic>
          <a:graphicData uri="http://schemas.openxmlformats.org/drawingml/2006/table">
            <a:tbl>
              <a:tblPr lastCol="1"/>
              <a:tblGrid>
                <a:gridCol w="3699969">
                  <a:extLst>
                    <a:ext uri="{9D8B030D-6E8A-4147-A177-3AD203B41FA5}">
                      <a16:colId xmlns:a16="http://schemas.microsoft.com/office/drawing/2014/main" val="3651376836"/>
                    </a:ext>
                  </a:extLst>
                </a:gridCol>
                <a:gridCol w="2846578">
                  <a:extLst>
                    <a:ext uri="{9D8B030D-6E8A-4147-A177-3AD203B41FA5}">
                      <a16:colId xmlns:a16="http://schemas.microsoft.com/office/drawing/2014/main" val="2670941187"/>
                    </a:ext>
                  </a:extLst>
                </a:gridCol>
                <a:gridCol w="2200355">
                  <a:extLst>
                    <a:ext uri="{9D8B030D-6E8A-4147-A177-3AD203B41FA5}">
                      <a16:colId xmlns:a16="http://schemas.microsoft.com/office/drawing/2014/main" val="1649725486"/>
                    </a:ext>
                  </a:extLst>
                </a:gridCol>
                <a:gridCol w="2105129">
                  <a:extLst>
                    <a:ext uri="{9D8B030D-6E8A-4147-A177-3AD203B41FA5}">
                      <a16:colId xmlns:a16="http://schemas.microsoft.com/office/drawing/2014/main" val="3831147529"/>
                    </a:ext>
                  </a:extLst>
                </a:gridCol>
              </a:tblGrid>
              <a:tr h="602991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CENTRO ZONAL NORTE – REGIONAL SUCRE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PROGRAMACION METAS SOCIALES Y FINANCIERAS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406908"/>
                  </a:ext>
                </a:extLst>
              </a:tr>
              <a:tr h="46359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CONSOLIDADO DE ATENCION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66408"/>
                  </a:ext>
                </a:extLst>
              </a:tr>
              <a:tr h="559919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MODALIDADES DE ATENCION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kern="12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CO" sz="13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CONTRATOS SUSCRITOS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kern="12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3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CUPOS CONTRATADOS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USUARIOS ATENDIDOS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15334"/>
                  </a:ext>
                </a:extLst>
              </a:tr>
              <a:tr h="451617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PRIMERA INFANCIA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516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217588"/>
                  </a:ext>
                </a:extLst>
              </a:tr>
              <a:tr h="451617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INFANCIA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455130"/>
                  </a:ext>
                </a:extLst>
              </a:tr>
              <a:tr h="451617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ADOLESCENCIA Y JUVENTUD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79084"/>
                  </a:ext>
                </a:extLst>
              </a:tr>
              <a:tr h="451617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FAMILIA Y COMUNIDADES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915155"/>
                  </a:ext>
                </a:extLst>
              </a:tr>
              <a:tr h="451617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NUTRICION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229430"/>
                  </a:ext>
                </a:extLst>
              </a:tr>
              <a:tr h="451617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PROTECCION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71875"/>
                  </a:ext>
                </a:extLst>
              </a:tr>
              <a:tr h="48536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545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868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778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21F6215-50EC-053C-E4BB-BBBF1307AB23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6E997F-5914-409D-BC88-2DAF770500E9}"/>
              </a:ext>
            </a:extLst>
          </p:cNvPr>
          <p:cNvSpPr txBox="1"/>
          <p:nvPr/>
        </p:nvSpPr>
        <p:spPr>
          <a:xfrm>
            <a:off x="636809" y="792529"/>
            <a:ext cx="8062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 GESTIÓN FINANCIERA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" sz="2400" b="1" dirty="0">
              <a:solidFill>
                <a:srgbClr val="4DAF4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4FD92C-3E7E-4433-B4FE-AA68AFE3BAC4}"/>
              </a:ext>
            </a:extLst>
          </p:cNvPr>
          <p:cNvSpPr txBox="1"/>
          <p:nvPr/>
        </p:nvSpPr>
        <p:spPr>
          <a:xfrm>
            <a:off x="1619501" y="1143076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8711510-4FAC-4645-9828-710CAE693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751731"/>
              </p:ext>
            </p:extLst>
          </p:nvPr>
        </p:nvGraphicFramePr>
        <p:xfrm>
          <a:off x="636810" y="1647644"/>
          <a:ext cx="11034730" cy="4839419"/>
        </p:xfrm>
        <a:graphic>
          <a:graphicData uri="http://schemas.openxmlformats.org/drawingml/2006/table">
            <a:tbl>
              <a:tblPr firstRow="1" bandRow="1"/>
              <a:tblGrid>
                <a:gridCol w="6516712">
                  <a:extLst>
                    <a:ext uri="{9D8B030D-6E8A-4147-A177-3AD203B41FA5}">
                      <a16:colId xmlns:a16="http://schemas.microsoft.com/office/drawing/2014/main" val="4105993294"/>
                    </a:ext>
                  </a:extLst>
                </a:gridCol>
                <a:gridCol w="2265545">
                  <a:extLst>
                    <a:ext uri="{9D8B030D-6E8A-4147-A177-3AD203B41FA5}">
                      <a16:colId xmlns:a16="http://schemas.microsoft.com/office/drawing/2014/main" val="263805477"/>
                    </a:ext>
                  </a:extLst>
                </a:gridCol>
                <a:gridCol w="2252473">
                  <a:extLst>
                    <a:ext uri="{9D8B030D-6E8A-4147-A177-3AD203B41FA5}">
                      <a16:colId xmlns:a16="http://schemas.microsoft.com/office/drawing/2014/main" val="741736151"/>
                    </a:ext>
                  </a:extLst>
                </a:gridCol>
              </a:tblGrid>
              <a:tr h="9554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1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TIPO DE CONTRATO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2022-2023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VALOR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48910"/>
                  </a:ext>
                </a:extLst>
              </a:tr>
              <a:tr h="8129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Contratos de aporte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s-CO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16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6.573.561.696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096318"/>
                  </a:ext>
                </a:extLst>
              </a:tr>
              <a:tr h="821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Contrato prestación servicios profesionales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$450.735.700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201861"/>
                  </a:ext>
                </a:extLst>
              </a:tr>
              <a:tr h="821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Contrato prestación de servicios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$22.944.800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204875"/>
                  </a:ext>
                </a:extLst>
              </a:tr>
              <a:tr h="821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Otros - funcionamiento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241048"/>
                  </a:ext>
                </a:extLst>
              </a:tr>
              <a:tr h="606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7.047.242.196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4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563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E550117-BEC0-28A1-F0D4-8D54DA36A7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EF92363-7273-0810-F890-2A7998BA7612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7D0A40-01D6-420E-9588-F0BC871EC448}"/>
              </a:ext>
            </a:extLst>
          </p:cNvPr>
          <p:cNvSpPr txBox="1"/>
          <p:nvPr/>
        </p:nvSpPr>
        <p:spPr>
          <a:xfrm>
            <a:off x="703383" y="1505861"/>
            <a:ext cx="89470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COMPROMISOS ADQUIRIDOS 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PARA EL SEGUIMIENTO </a:t>
            </a:r>
          </a:p>
        </p:txBody>
      </p:sp>
    </p:spTree>
    <p:extLst>
      <p:ext uri="{BB962C8B-B14F-4D97-AF65-F5344CB8AC3E}">
        <p14:creationId xmlns:p14="http://schemas.microsoft.com/office/powerpoint/2010/main" val="223494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3A741F2-33A6-15CA-2629-FD929A76B0B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BE582F8-1305-4391-98F1-CE51F82EB6DA}"/>
              </a:ext>
            </a:extLst>
          </p:cNvPr>
          <p:cNvSpPr txBox="1"/>
          <p:nvPr/>
        </p:nvSpPr>
        <p:spPr>
          <a:xfrm>
            <a:off x="823371" y="546308"/>
            <a:ext cx="602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COMPROMISOS ADQUIRIDOS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C67C5-E22B-483E-9B79-49F243BF3582}"/>
              </a:ext>
            </a:extLst>
          </p:cNvPr>
          <p:cNvSpPr txBox="1"/>
          <p:nvPr/>
        </p:nvSpPr>
        <p:spPr>
          <a:xfrm>
            <a:off x="1658110" y="1007973"/>
            <a:ext cx="6028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MESA PUBLICA 2023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4D96937-2C39-48FE-B9F6-82E59A90B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30401"/>
              </p:ext>
            </p:extLst>
          </p:nvPr>
        </p:nvGraphicFramePr>
        <p:xfrm>
          <a:off x="1259457" y="1792551"/>
          <a:ext cx="10065098" cy="21934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12693">
                  <a:extLst>
                    <a:ext uri="{9D8B030D-6E8A-4147-A177-3AD203B41FA5}">
                      <a16:colId xmlns:a16="http://schemas.microsoft.com/office/drawing/2014/main" val="2090671086"/>
                    </a:ext>
                  </a:extLst>
                </a:gridCol>
                <a:gridCol w="2271713">
                  <a:extLst>
                    <a:ext uri="{9D8B030D-6E8A-4147-A177-3AD203B41FA5}">
                      <a16:colId xmlns:a16="http://schemas.microsoft.com/office/drawing/2014/main" val="2464463558"/>
                    </a:ext>
                  </a:extLst>
                </a:gridCol>
                <a:gridCol w="3280692">
                  <a:extLst>
                    <a:ext uri="{9D8B030D-6E8A-4147-A177-3AD203B41FA5}">
                      <a16:colId xmlns:a16="http://schemas.microsoft.com/office/drawing/2014/main" val="2796926631"/>
                    </a:ext>
                  </a:extLst>
                </a:gridCol>
              </a:tblGrid>
              <a:tr h="745190">
                <a:tc>
                  <a:txBody>
                    <a:bodyPr/>
                    <a:lstStyle/>
                    <a:p>
                      <a:pPr algn="ctr"/>
                      <a:r>
                        <a:rPr lang="es-CO" sz="15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COMPROMISO POR CENTRO ZONAL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b="1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RESPONSABLE</a:t>
                      </a:r>
                      <a:endParaRPr lang="es-CO" sz="15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FECHA DE CUMPLIMIENTO</a:t>
                      </a:r>
                    </a:p>
                    <a:p>
                      <a:pPr algn="ctr"/>
                      <a:r>
                        <a:rPr lang="es-CO" sz="15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(DENTRO DE LA VIGENCIA)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63931"/>
                  </a:ext>
                </a:extLst>
              </a:tr>
              <a:tr h="634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 la Mesa Pública de 2022 no se generaron compromisos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5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5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5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60015"/>
                  </a:ext>
                </a:extLst>
              </a:tr>
              <a:tr h="640517">
                <a:tc>
                  <a:txBody>
                    <a:bodyPr/>
                    <a:lstStyle/>
                    <a:p>
                      <a:pPr algn="l"/>
                      <a:endParaRPr lang="es-CO" sz="1500" b="1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5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5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81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086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AE05E19-B165-DDBF-C432-E9A51D49A8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2E8A87-F7EB-4246-0EAB-AEEA0672CAB3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AF465E-E8C2-4C02-BB36-A6B375C62530}"/>
              </a:ext>
            </a:extLst>
          </p:cNvPr>
          <p:cNvSpPr txBox="1"/>
          <p:nvPr/>
        </p:nvSpPr>
        <p:spPr>
          <a:xfrm>
            <a:off x="1187970" y="1509726"/>
            <a:ext cx="626790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PQRS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CANALES Y MEDIOS PARA LA ATENCIÓN A LA CIUDADANÍA</a:t>
            </a:r>
          </a:p>
        </p:txBody>
      </p:sp>
    </p:spTree>
    <p:extLst>
      <p:ext uri="{BB962C8B-B14F-4D97-AF65-F5344CB8AC3E}">
        <p14:creationId xmlns:p14="http://schemas.microsoft.com/office/powerpoint/2010/main" val="2626286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5C8AF1C-EE71-8568-1989-6DD1772E002C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BE253B-AFE7-4B1C-916D-0DC633A5071B}"/>
              </a:ext>
            </a:extLst>
          </p:cNvPr>
          <p:cNvSpPr txBox="1"/>
          <p:nvPr/>
        </p:nvSpPr>
        <p:spPr>
          <a:xfrm>
            <a:off x="1071218" y="611867"/>
            <a:ext cx="939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CANALES Y MEDIOS PARA LA ATENCIÓN A LA CIUDADANÍA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328C0D-C37F-4EB0-A3BE-E200DB3FAC24}"/>
              </a:ext>
            </a:extLst>
          </p:cNvPr>
          <p:cNvSpPr txBox="1"/>
          <p:nvPr/>
        </p:nvSpPr>
        <p:spPr>
          <a:xfrm>
            <a:off x="1633568" y="965955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3AAA5-23C4-480B-BA40-947B0313D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5" t="19278" r="17783" b="12453"/>
          <a:stretch/>
        </p:blipFill>
        <p:spPr>
          <a:xfrm>
            <a:off x="629728" y="1322078"/>
            <a:ext cx="10886536" cy="5039066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330004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5C8AF1C-EE71-8568-1989-6DD1772E002C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BE253B-AFE7-4B1C-916D-0DC633A5071B}"/>
              </a:ext>
            </a:extLst>
          </p:cNvPr>
          <p:cNvSpPr txBox="1"/>
          <p:nvPr/>
        </p:nvSpPr>
        <p:spPr>
          <a:xfrm>
            <a:off x="1071218" y="611867"/>
            <a:ext cx="939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CANALES Y MEDIOS PARA LA ATENCIÓN A LA CIUDADANÍA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328C0D-C37F-4EB0-A3BE-E200DB3FAC24}"/>
              </a:ext>
            </a:extLst>
          </p:cNvPr>
          <p:cNvSpPr txBox="1"/>
          <p:nvPr/>
        </p:nvSpPr>
        <p:spPr>
          <a:xfrm>
            <a:off x="1633568" y="965955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6F31D5-19FC-4C19-A8C3-8693A0DA9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40" t="19278" r="18208" b="11950"/>
          <a:stretch/>
        </p:blipFill>
        <p:spPr>
          <a:xfrm>
            <a:off x="301926" y="1322078"/>
            <a:ext cx="11076316" cy="5208118"/>
          </a:xfrm>
          <a:prstGeom prst="rect">
            <a:avLst/>
          </a:prstGeom>
          <a:ln>
            <a:solidFill>
              <a:srgbClr val="2DB53D"/>
            </a:solidFill>
          </a:ln>
        </p:spPr>
      </p:pic>
    </p:spTree>
    <p:extLst>
      <p:ext uri="{BB962C8B-B14F-4D97-AF65-F5344CB8AC3E}">
        <p14:creationId xmlns:p14="http://schemas.microsoft.com/office/powerpoint/2010/main" val="340760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5C8AF1C-EE71-8568-1989-6DD1772E002C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BE253B-AFE7-4B1C-916D-0DC633A5071B}"/>
              </a:ext>
            </a:extLst>
          </p:cNvPr>
          <p:cNvSpPr txBox="1"/>
          <p:nvPr/>
        </p:nvSpPr>
        <p:spPr>
          <a:xfrm>
            <a:off x="933195" y="743907"/>
            <a:ext cx="602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PQRS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328C0D-C37F-4EB0-A3BE-E200DB3FAC24}"/>
              </a:ext>
            </a:extLst>
          </p:cNvPr>
          <p:cNvSpPr txBox="1"/>
          <p:nvPr/>
        </p:nvSpPr>
        <p:spPr>
          <a:xfrm>
            <a:off x="1633568" y="1041429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 PUBLICA 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D1881D4-CAC5-4C30-A4C4-2C001429D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639749"/>
              </p:ext>
            </p:extLst>
          </p:nvPr>
        </p:nvGraphicFramePr>
        <p:xfrm>
          <a:off x="603849" y="1347956"/>
          <a:ext cx="10843404" cy="4992463"/>
        </p:xfrm>
        <a:graphic>
          <a:graphicData uri="http://schemas.openxmlformats.org/drawingml/2006/table">
            <a:tbl>
              <a:tblPr firstRow="1" bandRow="1"/>
              <a:tblGrid>
                <a:gridCol w="2707984">
                  <a:extLst>
                    <a:ext uri="{9D8B030D-6E8A-4147-A177-3AD203B41FA5}">
                      <a16:colId xmlns:a16="http://schemas.microsoft.com/office/drawing/2014/main" val="4091434466"/>
                    </a:ext>
                  </a:extLst>
                </a:gridCol>
                <a:gridCol w="2707984">
                  <a:extLst>
                    <a:ext uri="{9D8B030D-6E8A-4147-A177-3AD203B41FA5}">
                      <a16:colId xmlns:a16="http://schemas.microsoft.com/office/drawing/2014/main" val="3930658080"/>
                    </a:ext>
                  </a:extLst>
                </a:gridCol>
                <a:gridCol w="1815665">
                  <a:extLst>
                    <a:ext uri="{9D8B030D-6E8A-4147-A177-3AD203B41FA5}">
                      <a16:colId xmlns:a16="http://schemas.microsoft.com/office/drawing/2014/main" val="3983508693"/>
                    </a:ext>
                  </a:extLst>
                </a:gridCol>
                <a:gridCol w="1815665">
                  <a:extLst>
                    <a:ext uri="{9D8B030D-6E8A-4147-A177-3AD203B41FA5}">
                      <a16:colId xmlns:a16="http://schemas.microsoft.com/office/drawing/2014/main" val="1463213443"/>
                    </a:ext>
                  </a:extLst>
                </a:gridCol>
                <a:gridCol w="1796106">
                  <a:extLst>
                    <a:ext uri="{9D8B030D-6E8A-4147-A177-3AD203B41FA5}">
                      <a16:colId xmlns:a16="http://schemas.microsoft.com/office/drawing/2014/main" val="2963999183"/>
                    </a:ext>
                  </a:extLst>
                </a:gridCol>
              </a:tblGrid>
              <a:tr h="511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897" marR="66897" marT="33449" marB="33449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PRINCIPALES MOTIVOS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897" marR="66897" marT="33449" marB="33449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2022-II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897" marR="66897" marT="33449" marB="33449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2023-I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897" marR="66897" marT="33449" marB="33449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OPORTUNIDAD RESPUESTA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6897" marR="66897" marT="33449" marB="33449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82839"/>
                  </a:ext>
                </a:extLst>
              </a:tr>
              <a:tr h="460931">
                <a:tc rowSpan="3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Reporte de Amenaza o Vulneración de derechos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4646" marR="4646" marT="4646" marB="0" anchor="b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Violencia física, psicológica y/o negligencia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33593"/>
                  </a:ext>
                </a:extLst>
              </a:tr>
              <a:tr h="4609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Situación de alta permanencia en calle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909865"/>
                  </a:ext>
                </a:extLst>
              </a:tr>
              <a:tr h="269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657015"/>
                  </a:ext>
                </a:extLst>
              </a:tr>
              <a:tr h="46093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Quejas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Demora en la atención (negar o retardar asuntos a su cargo)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512830"/>
                  </a:ext>
                </a:extLst>
              </a:tr>
              <a:tr h="269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Parcialidad en procesos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048004"/>
                  </a:ext>
                </a:extLst>
              </a:tr>
              <a:tr h="45964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Omisión o extralimitación de deberes o funciones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64304"/>
                  </a:ext>
                </a:extLst>
              </a:tr>
              <a:tr h="46093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Reclamos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Incumplimiento de Obligaciones Contractuales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017082"/>
                  </a:ext>
                </a:extLst>
              </a:tr>
              <a:tr h="269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Instalaciones Físicas Inadecuadas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660801"/>
                  </a:ext>
                </a:extLst>
              </a:tr>
              <a:tr h="269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885495"/>
                  </a:ext>
                </a:extLst>
              </a:tr>
              <a:tr h="44815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Sugerencias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20412"/>
                  </a:ext>
                </a:extLst>
              </a:tr>
              <a:tr h="3818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0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36977"/>
                  </a:ext>
                </a:extLst>
              </a:tr>
              <a:tr h="26962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0</a:t>
                      </a: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6480" marR="26480" marT="26480" marB="26480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146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367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5C8AF1C-EE71-8568-1989-6DD1772E002C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BE253B-AFE7-4B1C-916D-0DC633A5071B}"/>
              </a:ext>
            </a:extLst>
          </p:cNvPr>
          <p:cNvSpPr txBox="1"/>
          <p:nvPr/>
        </p:nvSpPr>
        <p:spPr>
          <a:xfrm>
            <a:off x="933195" y="743907"/>
            <a:ext cx="602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PQRS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328C0D-C37F-4EB0-A3BE-E200DB3FAC24}"/>
              </a:ext>
            </a:extLst>
          </p:cNvPr>
          <p:cNvSpPr txBox="1"/>
          <p:nvPr/>
        </p:nvSpPr>
        <p:spPr>
          <a:xfrm>
            <a:off x="1633568" y="965955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RENDICIÓN</a:t>
            </a:r>
            <a:r>
              <a:rPr lang="es-E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CUENTAS 2023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38321DC-3711-45C3-B838-C3DC54B12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16554"/>
              </p:ext>
            </p:extLst>
          </p:nvPr>
        </p:nvGraphicFramePr>
        <p:xfrm>
          <a:off x="345057" y="1412123"/>
          <a:ext cx="11473134" cy="5178540"/>
        </p:xfrm>
        <a:graphic>
          <a:graphicData uri="http://schemas.openxmlformats.org/drawingml/2006/table">
            <a:tbl>
              <a:tblPr firstRow="1" bandRow="1"/>
              <a:tblGrid>
                <a:gridCol w="2653226">
                  <a:extLst>
                    <a:ext uri="{9D8B030D-6E8A-4147-A177-3AD203B41FA5}">
                      <a16:colId xmlns:a16="http://schemas.microsoft.com/office/drawing/2014/main" val="3214356654"/>
                    </a:ext>
                  </a:extLst>
                </a:gridCol>
                <a:gridCol w="2653226">
                  <a:extLst>
                    <a:ext uri="{9D8B030D-6E8A-4147-A177-3AD203B41FA5}">
                      <a16:colId xmlns:a16="http://schemas.microsoft.com/office/drawing/2014/main" val="2974466605"/>
                    </a:ext>
                  </a:extLst>
                </a:gridCol>
                <a:gridCol w="2060079">
                  <a:extLst>
                    <a:ext uri="{9D8B030D-6E8A-4147-A177-3AD203B41FA5}">
                      <a16:colId xmlns:a16="http://schemas.microsoft.com/office/drawing/2014/main" val="2954940399"/>
                    </a:ext>
                  </a:extLst>
                </a:gridCol>
                <a:gridCol w="2060079">
                  <a:extLst>
                    <a:ext uri="{9D8B030D-6E8A-4147-A177-3AD203B41FA5}">
                      <a16:colId xmlns:a16="http://schemas.microsoft.com/office/drawing/2014/main" val="3683080933"/>
                    </a:ext>
                  </a:extLst>
                </a:gridCol>
                <a:gridCol w="2046524">
                  <a:extLst>
                    <a:ext uri="{9D8B030D-6E8A-4147-A177-3AD203B41FA5}">
                      <a16:colId xmlns:a16="http://schemas.microsoft.com/office/drawing/2014/main" val="1433289618"/>
                    </a:ext>
                  </a:extLst>
                </a:gridCol>
              </a:tblGrid>
              <a:tr h="494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TIPO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294" marR="58294" marT="29147" marB="29147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PRINCIPALES MOTIVOS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294" marR="58294" marT="29147" marB="29147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2022-II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294" marR="58294" marT="29147" marB="29147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2023-I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294" marR="58294" marT="29147" marB="29147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OPORTUNIDAD RESPUESTA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294" marR="58294" marT="29147" marB="29147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373365"/>
                  </a:ext>
                </a:extLst>
              </a:tr>
              <a:tr h="38804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Solicitud de Restablecimiento de Derechos (SRD)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Violencia física, psicológica y/o negligencia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Atendidas y cerradas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54023"/>
                  </a:ext>
                </a:extLst>
              </a:tr>
              <a:tr h="3880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Violencia Sexual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Atendidas y cerradas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24856"/>
                  </a:ext>
                </a:extLst>
              </a:tr>
              <a:tr h="3880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Incumplimiento al régimen de visitas y custodia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42683"/>
                  </a:ext>
                </a:extLst>
              </a:tr>
              <a:tr h="568743">
                <a:tc rowSpan="3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Trámite de atención Extraprocesal (TAE)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048" marR="4048" marT="4048" marB="0" anchor="b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Conciliable - Alimentos, Visitas y Custodia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0723" marR="4048" marT="4048" marB="0" anchor="b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119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238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 Atendidas-cerradas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 En Atención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183394"/>
                  </a:ext>
                </a:extLst>
              </a:tr>
              <a:tr h="3880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Reconocimiento voluntario de Paternidad/Maternidad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 Atendidas-cerradas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 En Atención </a:t>
                      </a: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18968"/>
                  </a:ext>
                </a:extLst>
              </a:tr>
              <a:tr h="3880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Solicitud Concepto de Divorcio – Notaria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 Atendidas-cerradas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2023 En Atención </a:t>
                      </a: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23393"/>
                  </a:ext>
                </a:extLst>
              </a:tr>
              <a:tr h="26903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Derecho de Petición - Información y Orientación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Otras instituciones </a:t>
                      </a: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40069"/>
                  </a:ext>
                </a:extLst>
              </a:tr>
              <a:tr h="2573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Servicio al Ciudadano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184638"/>
                  </a:ext>
                </a:extLst>
              </a:tr>
              <a:tr h="2573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Alimentos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615586"/>
                  </a:ext>
                </a:extLst>
              </a:tr>
              <a:tr h="26903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Derecho de Petición - Información y Orientación con Trámite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Solicitud de Copias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53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Atendidas y cerradas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835706"/>
                  </a:ext>
                </a:extLst>
              </a:tr>
              <a:tr h="3880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Proceso Restablecimiento de Derechos de NNA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Atendidas y cerradas 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72335"/>
                  </a:ext>
                </a:extLst>
              </a:tr>
              <a:tr h="2573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Servicio al Ciudadano</a:t>
                      </a: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Atendidas y cerradas</a:t>
                      </a: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154820"/>
                  </a:ext>
                </a:extLst>
              </a:tr>
              <a:tr h="218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294" marR="58294" marT="29147" marB="29147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CO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23075" marR="23075" marT="23075" marB="23075" anchor="ctr">
                    <a:lnL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183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665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922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B0CE60F7-BF66-C702-301C-ACC334A91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B439F3-2D30-4257-BC20-D131B0254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6" t="17652" r="58868" b="40210"/>
          <a:stretch/>
        </p:blipFill>
        <p:spPr>
          <a:xfrm>
            <a:off x="396815" y="1799396"/>
            <a:ext cx="6185140" cy="288984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04BF71-4E28-4A5B-B5D3-9B64F69491F4}"/>
              </a:ext>
            </a:extLst>
          </p:cNvPr>
          <p:cNvSpPr txBox="1"/>
          <p:nvPr/>
        </p:nvSpPr>
        <p:spPr>
          <a:xfrm>
            <a:off x="81652" y="176423"/>
            <a:ext cx="7647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Evaluación </a:t>
            </a:r>
          </a:p>
        </p:txBody>
      </p:sp>
    </p:spTree>
    <p:extLst>
      <p:ext uri="{BB962C8B-B14F-4D97-AF65-F5344CB8AC3E}">
        <p14:creationId xmlns:p14="http://schemas.microsoft.com/office/powerpoint/2010/main" val="304545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F1BD7FF-BE84-18D4-1750-B78D6AB42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0A3EC31-5ED9-0BB8-0836-0AB0CD75FA10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C40ABE-1488-4DDD-A6B1-834C2D4B41B6}"/>
              </a:ext>
            </a:extLst>
          </p:cNvPr>
          <p:cNvSpPr txBox="1"/>
          <p:nvPr/>
        </p:nvSpPr>
        <p:spPr>
          <a:xfrm>
            <a:off x="772145" y="2164203"/>
            <a:ext cx="880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CONTEXTO INSTITUCIONAL </a:t>
            </a:r>
          </a:p>
          <a:p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0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B0CE60F7-BF66-C702-301C-ACC334A91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0B56AA-EC8D-22D6-6022-CB7BD00B2961}"/>
              </a:ext>
            </a:extLst>
          </p:cNvPr>
          <p:cNvSpPr txBox="1"/>
          <p:nvPr/>
        </p:nvSpPr>
        <p:spPr>
          <a:xfrm>
            <a:off x="0" y="2384786"/>
            <a:ext cx="6711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Gracias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2674182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C985988-B7A5-D0F3-567B-7B6CBCA80F71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C5154F5-E4B8-4029-A089-5CC404943EF0}"/>
              </a:ext>
            </a:extLst>
          </p:cNvPr>
          <p:cNvSpPr txBox="1"/>
          <p:nvPr/>
        </p:nvSpPr>
        <p:spPr>
          <a:xfrm>
            <a:off x="358923" y="505958"/>
            <a:ext cx="1071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A65869-7248-4039-9024-619F7CAE83CA}"/>
              </a:ext>
            </a:extLst>
          </p:cNvPr>
          <p:cNvSpPr txBox="1"/>
          <p:nvPr/>
        </p:nvSpPr>
        <p:spPr>
          <a:xfrm>
            <a:off x="770826" y="947345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MESAS PÚBLICAS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D85D127-C34F-4A8A-8C85-7211EB32CD6B}"/>
              </a:ext>
            </a:extLst>
          </p:cNvPr>
          <p:cNvSpPr/>
          <p:nvPr/>
        </p:nvSpPr>
        <p:spPr>
          <a:xfrm>
            <a:off x="0" y="1568490"/>
            <a:ext cx="4393433" cy="4463250"/>
          </a:xfrm>
          <a:prstGeom prst="rect">
            <a:avLst/>
          </a:prstGeom>
          <a:solidFill>
            <a:srgbClr val="71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4DAF46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B09274A-8522-4E23-8E7B-1E1611CA9EAC}"/>
              </a:ext>
            </a:extLst>
          </p:cNvPr>
          <p:cNvSpPr txBox="1"/>
          <p:nvPr/>
        </p:nvSpPr>
        <p:spPr>
          <a:xfrm>
            <a:off x="0" y="1790021"/>
            <a:ext cx="4393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 ICBF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C42560-E436-43FF-A37F-7F4BF9D7F8EB}"/>
              </a:ext>
            </a:extLst>
          </p:cNvPr>
          <p:cNvSpPr/>
          <p:nvPr/>
        </p:nvSpPr>
        <p:spPr>
          <a:xfrm>
            <a:off x="457201" y="2862914"/>
            <a:ext cx="3445403" cy="2800767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Establecimiento público descentralizado, con personería jurídica, autonomía administrativa</a:t>
            </a:r>
          </a:p>
          <a:p>
            <a:pPr lvl="0"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y patrimonio propio.</a:t>
            </a:r>
          </a:p>
          <a:p>
            <a:pPr lvl="0" algn="ctr">
              <a:defRPr/>
            </a:pPr>
            <a:endParaRPr lang="es-ES_tradnl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Creado por la Ley 75 de 1968 y adscrito al Departamento administrativo para la Prosperidad Social - Decreto No. 4156 de 2011.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592F44-092E-4FD9-B18E-CDBCA11AAC4E}"/>
              </a:ext>
            </a:extLst>
          </p:cNvPr>
          <p:cNvSpPr/>
          <p:nvPr/>
        </p:nvSpPr>
        <p:spPr>
          <a:xfrm>
            <a:off x="4356876" y="3640310"/>
            <a:ext cx="7425559" cy="78828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6D21A6D-B504-475A-B0A0-3435BCB4654F}"/>
              </a:ext>
            </a:extLst>
          </p:cNvPr>
          <p:cNvSpPr/>
          <p:nvPr/>
        </p:nvSpPr>
        <p:spPr>
          <a:xfrm>
            <a:off x="6622040" y="3014548"/>
            <a:ext cx="76300" cy="1310984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4082B7D-EBC9-4CA7-874B-F5551FF42C75}"/>
              </a:ext>
            </a:extLst>
          </p:cNvPr>
          <p:cNvSpPr/>
          <p:nvPr/>
        </p:nvSpPr>
        <p:spPr>
          <a:xfrm>
            <a:off x="9259627" y="3014548"/>
            <a:ext cx="76300" cy="1310984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BEEA637-A7B1-48B9-86CE-9F239428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5058471" y="2128875"/>
            <a:ext cx="1072740" cy="1057840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C21B1F2-A20B-4BB9-8FAB-7F8FC6219A45}"/>
              </a:ext>
            </a:extLst>
          </p:cNvPr>
          <p:cNvSpPr/>
          <p:nvPr/>
        </p:nvSpPr>
        <p:spPr>
          <a:xfrm>
            <a:off x="4641842" y="3175868"/>
            <a:ext cx="1734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33</a:t>
            </a:r>
            <a:r>
              <a:rPr lang="es-ES_tradnl" sz="1400" b="1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regionales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FABDC8-DE16-49F4-B4F1-1E7724D34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076" y="1970293"/>
            <a:ext cx="1377815" cy="123149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C123FA8-4849-4EEB-A6BE-F836D9876210}"/>
              </a:ext>
            </a:extLst>
          </p:cNvPr>
          <p:cNvSpPr/>
          <p:nvPr/>
        </p:nvSpPr>
        <p:spPr>
          <a:xfrm>
            <a:off x="6710813" y="3186328"/>
            <a:ext cx="2536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215</a:t>
            </a:r>
            <a:r>
              <a:rPr lang="es-ES_tradnl" sz="14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6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Ce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ntros Zonales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578780E-E77E-4E8D-BE33-EFDB7C11CAC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008559" y="1737400"/>
            <a:ext cx="944228" cy="129305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45AA49F-1EF3-4575-A3AE-DAFA4187F73E}"/>
              </a:ext>
            </a:extLst>
          </p:cNvPr>
          <p:cNvSpPr txBox="1"/>
          <p:nvPr/>
        </p:nvSpPr>
        <p:spPr>
          <a:xfrm>
            <a:off x="9545739" y="3033393"/>
            <a:ext cx="2256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1.122</a:t>
            </a:r>
            <a:r>
              <a:rPr lang="es-ES_tradnl" sz="14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 M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unicipios con Atención del ICBF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9F2F584-6156-45DC-8FAE-DF90FBA9DA2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980428" y="3880459"/>
            <a:ext cx="1300797" cy="85012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EEE798A-7950-4058-A726-8C427421E52F}"/>
              </a:ext>
            </a:extLst>
          </p:cNvPr>
          <p:cNvSpPr txBox="1"/>
          <p:nvPr/>
        </p:nvSpPr>
        <p:spPr>
          <a:xfrm>
            <a:off x="4152980" y="4849305"/>
            <a:ext cx="2712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2.713.564</a:t>
            </a:r>
            <a:r>
              <a:rPr lang="es-ES_tradnl" sz="1400" b="1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usuarios atendidos en 2022*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3897687-B14F-45CD-9A65-767DDD0DFEA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7524911" y="3831157"/>
            <a:ext cx="986950" cy="87649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42B0C57C-B1AB-4F28-AA9B-DF83CFD80451}"/>
              </a:ext>
            </a:extLst>
          </p:cNvPr>
          <p:cNvSpPr/>
          <p:nvPr/>
        </p:nvSpPr>
        <p:spPr>
          <a:xfrm>
            <a:off x="7015700" y="4822796"/>
            <a:ext cx="2195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$7,9 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billones (Inversión 2022)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F2896CB-644C-4C15-9A59-DD6527027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8674" y="3808995"/>
            <a:ext cx="883997" cy="883997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5116208-0454-40DC-A5D1-C27D6C5AF47C}"/>
              </a:ext>
            </a:extLst>
          </p:cNvPr>
          <p:cNvSpPr/>
          <p:nvPr/>
        </p:nvSpPr>
        <p:spPr>
          <a:xfrm>
            <a:off x="9636591" y="4743709"/>
            <a:ext cx="2106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8.856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planta aprobada (2021) </a:t>
            </a:r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4.958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contratistas (Dic 2022)</a:t>
            </a:r>
          </a:p>
        </p:txBody>
      </p:sp>
    </p:spTree>
    <p:extLst>
      <p:ext uri="{BB962C8B-B14F-4D97-AF65-F5344CB8AC3E}">
        <p14:creationId xmlns:p14="http://schemas.microsoft.com/office/powerpoint/2010/main" val="415655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44BFEF-9BD7-4DCB-B3AB-D9CD9CCB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3" y="1025496"/>
            <a:ext cx="4499772" cy="537550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D1D4F02-4D10-4E13-B3B3-99E04EBDD2E3}"/>
              </a:ext>
            </a:extLst>
          </p:cNvPr>
          <p:cNvSpPr txBox="1"/>
          <p:nvPr/>
        </p:nvSpPr>
        <p:spPr>
          <a:xfrm>
            <a:off x="1401509" y="409139"/>
            <a:ext cx="6621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latin typeface="Verdana" panose="020B0604030504040204" pitchFamily="34" charset="0"/>
                <a:ea typeface="Verdana" panose="020B0604030504040204" pitchFamily="34" charset="0"/>
              </a:rPr>
              <a:t>MAPA ESTRATÉGICO 2019-2022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A20DAB-1760-49CB-860F-12CA1CA9A0CE}"/>
              </a:ext>
            </a:extLst>
          </p:cNvPr>
          <p:cNvSpPr txBox="1"/>
          <p:nvPr/>
        </p:nvSpPr>
        <p:spPr>
          <a:xfrm>
            <a:off x="5886483" y="2805455"/>
            <a:ext cx="46577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Promover el desarrollo y la protección integral de los </a:t>
            </a:r>
            <a:r>
              <a:rPr lang="es-CO" sz="15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niños, niñas y adolescentes</a:t>
            </a: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, así como el fortalecimiento de las capacidades de los </a:t>
            </a:r>
            <a:r>
              <a:rPr lang="es-CO" sz="15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jóvenes y las familias </a:t>
            </a: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como actores clave de los entornos protectores y principales agentes de transformación social.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0FB147F-FE8D-4DF0-917D-CEA795110F66}"/>
              </a:ext>
            </a:extLst>
          </p:cNvPr>
          <p:cNvSpPr/>
          <p:nvPr/>
        </p:nvSpPr>
        <p:spPr>
          <a:xfrm>
            <a:off x="5885342" y="2312209"/>
            <a:ext cx="4658889" cy="369332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MISIÓN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3BA3A94-C458-4929-8EC9-48AF707C690A}"/>
              </a:ext>
            </a:extLst>
          </p:cNvPr>
          <p:cNvSpPr/>
          <p:nvPr/>
        </p:nvSpPr>
        <p:spPr>
          <a:xfrm>
            <a:off x="5971651" y="4282783"/>
            <a:ext cx="4658889" cy="369332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VISIÓN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C43531F-AC6C-415D-9A11-C362826F3E5B}"/>
              </a:ext>
            </a:extLst>
          </p:cNvPr>
          <p:cNvSpPr/>
          <p:nvPr/>
        </p:nvSpPr>
        <p:spPr>
          <a:xfrm>
            <a:off x="5971651" y="4652115"/>
            <a:ext cx="465888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Lideramos la construcción de un país en el que los </a:t>
            </a:r>
            <a:r>
              <a:rPr lang="es-CO" sz="15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niños, niñas, adolescentes y jóvenes </a:t>
            </a: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se desarrollen en condiciones de equidad y libres de violencias.</a:t>
            </a:r>
          </a:p>
        </p:txBody>
      </p:sp>
    </p:spTree>
    <p:extLst>
      <p:ext uri="{BB962C8B-B14F-4D97-AF65-F5344CB8AC3E}">
        <p14:creationId xmlns:p14="http://schemas.microsoft.com/office/powerpoint/2010/main" val="1580117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F93D11-9ECC-4A0C-BB02-C54C0EE194A7}"/>
              </a:ext>
            </a:extLst>
          </p:cNvPr>
          <p:cNvSpPr txBox="1"/>
          <p:nvPr/>
        </p:nvSpPr>
        <p:spPr>
          <a:xfrm>
            <a:off x="1305370" y="964743"/>
            <a:ext cx="6097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Alineación estratégica</a:t>
            </a:r>
          </a:p>
        </p:txBody>
      </p:sp>
      <p:sp>
        <p:nvSpPr>
          <p:cNvPr id="8" name="Diagrama de flujo: proceso 66">
            <a:extLst>
              <a:ext uri="{FF2B5EF4-FFF2-40B4-BE49-F238E27FC236}">
                <a16:creationId xmlns:a16="http://schemas.microsoft.com/office/drawing/2014/main" id="{6A128A88-30B0-46F9-A737-E31D9C842438}"/>
              </a:ext>
            </a:extLst>
          </p:cNvPr>
          <p:cNvSpPr/>
          <p:nvPr/>
        </p:nvSpPr>
        <p:spPr>
          <a:xfrm>
            <a:off x="413860" y="178703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Población objeto</a:t>
            </a:r>
          </a:p>
        </p:txBody>
      </p:sp>
      <p:sp>
        <p:nvSpPr>
          <p:cNvPr id="9" name="Diagrama de flujo: proceso 66">
            <a:extLst>
              <a:ext uri="{FF2B5EF4-FFF2-40B4-BE49-F238E27FC236}">
                <a16:creationId xmlns:a16="http://schemas.microsoft.com/office/drawing/2014/main" id="{008E8788-C462-4FE5-A646-52981000BD56}"/>
              </a:ext>
            </a:extLst>
          </p:cNvPr>
          <p:cNvSpPr/>
          <p:nvPr/>
        </p:nvSpPr>
        <p:spPr>
          <a:xfrm>
            <a:off x="3483386" y="178703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ODS</a:t>
            </a:r>
          </a:p>
        </p:txBody>
      </p:sp>
      <p:sp>
        <p:nvSpPr>
          <p:cNvPr id="10" name="Diagrama de flujo: proceso 66">
            <a:extLst>
              <a:ext uri="{FF2B5EF4-FFF2-40B4-BE49-F238E27FC236}">
                <a16:creationId xmlns:a16="http://schemas.microsoft.com/office/drawing/2014/main" id="{56D40C0F-3623-4BF5-8DA8-992C2097B684}"/>
              </a:ext>
            </a:extLst>
          </p:cNvPr>
          <p:cNvSpPr/>
          <p:nvPr/>
        </p:nvSpPr>
        <p:spPr>
          <a:xfrm>
            <a:off x="6552912" y="1797722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PND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9E3A6C-615E-4399-BC6C-3AD89B174C69}"/>
              </a:ext>
            </a:extLst>
          </p:cNvPr>
          <p:cNvSpPr txBox="1"/>
          <p:nvPr/>
        </p:nvSpPr>
        <p:spPr>
          <a:xfrm>
            <a:off x="413861" y="2647461"/>
            <a:ext cx="276511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Infancia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Adolescencia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Juventud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Familias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75DF911-2532-4424-9CDC-2B4FCAE7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86" y="2390184"/>
            <a:ext cx="888842" cy="9049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26178B6-3B58-4A34-88B9-79AE79B5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01" y="2390184"/>
            <a:ext cx="914479" cy="9083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8855EC-7969-4902-BFAD-3D21870C7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653" y="2390184"/>
            <a:ext cx="902286" cy="9083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BC64A1C-A617-4597-B0DD-4EFF51929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386" y="3271589"/>
            <a:ext cx="920576" cy="9144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DD508C2-C53C-4153-B258-FD2F2C376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57" y="3261578"/>
            <a:ext cx="910260" cy="9102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6B121F0-B4C0-4D7D-ABEA-964ACC29F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653" y="3271589"/>
            <a:ext cx="890093" cy="90838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7BF137-B47E-4AFE-BAD8-757AB37D024F}"/>
              </a:ext>
            </a:extLst>
          </p:cNvPr>
          <p:cNvSpPr txBox="1"/>
          <p:nvPr/>
        </p:nvSpPr>
        <p:spPr>
          <a:xfrm>
            <a:off x="6552912" y="2387546"/>
            <a:ext cx="276511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equidad.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equidad de oportunidades para grupos étnicos.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inclusión de todas las personas con discapacidad.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de equidad para las mujeres.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legalidad.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E1E03DB-85E1-4FD9-9802-45A9EB7B9597}"/>
              </a:ext>
            </a:extLst>
          </p:cNvPr>
          <p:cNvCxnSpPr/>
          <p:nvPr/>
        </p:nvCxnSpPr>
        <p:spPr>
          <a:xfrm>
            <a:off x="413860" y="4504640"/>
            <a:ext cx="8493965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C3E4DE9-CAFA-4F9F-817F-2AA41A19DB06}"/>
              </a:ext>
            </a:extLst>
          </p:cNvPr>
          <p:cNvSpPr/>
          <p:nvPr/>
        </p:nvSpPr>
        <p:spPr>
          <a:xfrm>
            <a:off x="3179474" y="4276830"/>
            <a:ext cx="45719" cy="4273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6D2AE59-B1CB-424A-9614-CC74C6DF53DF}"/>
              </a:ext>
            </a:extLst>
          </p:cNvPr>
          <p:cNvSpPr/>
          <p:nvPr/>
        </p:nvSpPr>
        <p:spPr>
          <a:xfrm>
            <a:off x="6355610" y="4276830"/>
            <a:ext cx="45719" cy="4273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Diagrama de flujo: proceso 66">
            <a:extLst>
              <a:ext uri="{FF2B5EF4-FFF2-40B4-BE49-F238E27FC236}">
                <a16:creationId xmlns:a16="http://schemas.microsoft.com/office/drawing/2014/main" id="{93F78C98-77B6-4639-AD07-5BFBED81C528}"/>
              </a:ext>
            </a:extLst>
          </p:cNvPr>
          <p:cNvSpPr/>
          <p:nvPr/>
        </p:nvSpPr>
        <p:spPr>
          <a:xfrm>
            <a:off x="9318022" y="3472360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estratégico sectorial</a:t>
            </a:r>
          </a:p>
        </p:txBody>
      </p:sp>
      <p:sp>
        <p:nvSpPr>
          <p:cNvPr id="23" name="Diagrama de flujo: proceso 66">
            <a:extLst>
              <a:ext uri="{FF2B5EF4-FFF2-40B4-BE49-F238E27FC236}">
                <a16:creationId xmlns:a16="http://schemas.microsoft.com/office/drawing/2014/main" id="{CF87F8C4-D828-4932-9E3E-B1771DA9EBAE}"/>
              </a:ext>
            </a:extLst>
          </p:cNvPr>
          <p:cNvSpPr/>
          <p:nvPr/>
        </p:nvSpPr>
        <p:spPr>
          <a:xfrm>
            <a:off x="9318022" y="4082190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indicativo institucional</a:t>
            </a:r>
          </a:p>
        </p:txBody>
      </p:sp>
      <p:sp>
        <p:nvSpPr>
          <p:cNvPr id="24" name="Diagrama de flujo: proceso 66">
            <a:extLst>
              <a:ext uri="{FF2B5EF4-FFF2-40B4-BE49-F238E27FC236}">
                <a16:creationId xmlns:a16="http://schemas.microsoft.com/office/drawing/2014/main" id="{B2AB6EB7-3851-4FD3-B257-2E239CD0BEAA}"/>
              </a:ext>
            </a:extLst>
          </p:cNvPr>
          <p:cNvSpPr/>
          <p:nvPr/>
        </p:nvSpPr>
        <p:spPr>
          <a:xfrm>
            <a:off x="9318022" y="4672695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Mapa estratégico</a:t>
            </a:r>
            <a:endParaRPr kumimoji="0" lang="es-CO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iagrama de flujo: proceso 66">
            <a:extLst>
              <a:ext uri="{FF2B5EF4-FFF2-40B4-BE49-F238E27FC236}">
                <a16:creationId xmlns:a16="http://schemas.microsoft.com/office/drawing/2014/main" id="{07A9BAAD-CD08-4C94-813E-18A9979D3F61}"/>
              </a:ext>
            </a:extLst>
          </p:cNvPr>
          <p:cNvSpPr/>
          <p:nvPr/>
        </p:nvSpPr>
        <p:spPr>
          <a:xfrm>
            <a:off x="9318022" y="526989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de acción ICBF</a:t>
            </a:r>
            <a:endParaRPr kumimoji="0" lang="es-CO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EAF8D35-5874-45D2-8F8C-9FC62C302DE8}"/>
              </a:ext>
            </a:extLst>
          </p:cNvPr>
          <p:cNvSpPr txBox="1"/>
          <p:nvPr/>
        </p:nvSpPr>
        <p:spPr>
          <a:xfrm>
            <a:off x="413861" y="4927153"/>
            <a:ext cx="27651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Transversales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5F72C85-7791-4F4F-977E-E9F830A33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8627" y="4595670"/>
            <a:ext cx="890093" cy="90228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5CCD573-94BA-4711-9C34-387649A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62" y="4609332"/>
            <a:ext cx="915615" cy="90490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57DD1DE-3F95-4471-94C7-CAABA4042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071" y="4609332"/>
            <a:ext cx="896190" cy="908383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A006DAA-3E74-4AD4-BDF2-2DCB0E6FCE4E}"/>
              </a:ext>
            </a:extLst>
          </p:cNvPr>
          <p:cNvSpPr txBox="1"/>
          <p:nvPr/>
        </p:nvSpPr>
        <p:spPr>
          <a:xfrm>
            <a:off x="6552912" y="4672695"/>
            <a:ext cx="276511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constitución de paz.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equidad de oportunidades para grupo étnicos.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73AF8E9C-3763-4C12-A718-C44B40BE8E2D}"/>
              </a:ext>
            </a:extLst>
          </p:cNvPr>
          <p:cNvSpPr txBox="1"/>
          <p:nvPr/>
        </p:nvSpPr>
        <p:spPr>
          <a:xfrm>
            <a:off x="230736" y="494253"/>
            <a:ext cx="1071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</p:spTree>
    <p:extLst>
      <p:ext uri="{BB962C8B-B14F-4D97-AF65-F5344CB8AC3E}">
        <p14:creationId xmlns:p14="http://schemas.microsoft.com/office/powerpoint/2010/main" val="223575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199A8559-E977-4ECB-8F2F-9BCE8890A6D8}"/>
              </a:ext>
            </a:extLst>
          </p:cNvPr>
          <p:cNvSpPr txBox="1"/>
          <p:nvPr/>
        </p:nvSpPr>
        <p:spPr>
          <a:xfrm>
            <a:off x="358923" y="505958"/>
            <a:ext cx="1071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06F349-2047-4513-B26C-4406AB25D206}"/>
              </a:ext>
            </a:extLst>
          </p:cNvPr>
          <p:cNvSpPr txBox="1"/>
          <p:nvPr/>
        </p:nvSpPr>
        <p:spPr>
          <a:xfrm>
            <a:off x="1305370" y="964743"/>
            <a:ext cx="6097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Alineación estratégica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5E7001-3344-4CFB-BEAD-A6C5CD663D30}"/>
              </a:ext>
            </a:extLst>
          </p:cNvPr>
          <p:cNvSpPr/>
          <p:nvPr/>
        </p:nvSpPr>
        <p:spPr>
          <a:xfrm>
            <a:off x="1405094" y="1442363"/>
            <a:ext cx="938180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TRABAJO ARTICULADO ENTRE TODAS LAS ÁREAS CON UN MISMO OBJETIVO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310A3A-7EE3-40BB-AFCC-C0C676933198}"/>
              </a:ext>
            </a:extLst>
          </p:cNvPr>
          <p:cNvSpPr txBox="1"/>
          <p:nvPr/>
        </p:nvSpPr>
        <p:spPr>
          <a:xfrm>
            <a:off x="1405094" y="1885634"/>
            <a:ext cx="9381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ATENCIÓN DURANTE TODO EL </a:t>
            </a:r>
            <a:r>
              <a:rPr lang="es-CO" sz="14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CURSO DE VIDA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CCC0BE-2E48-4872-BFC8-466C8BB31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99" y="2275298"/>
            <a:ext cx="8777996" cy="314033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D5825FB-D9CE-4391-9B77-2CA299AF2EAD}"/>
              </a:ext>
            </a:extLst>
          </p:cNvPr>
          <p:cNvSpPr/>
          <p:nvPr/>
        </p:nvSpPr>
        <p:spPr>
          <a:xfrm>
            <a:off x="1405093" y="5665136"/>
            <a:ext cx="938180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PARA GENERAR SOCIEDADES CON BIENESTAR</a:t>
            </a:r>
          </a:p>
        </p:txBody>
      </p:sp>
    </p:spTree>
    <p:extLst>
      <p:ext uri="{BB962C8B-B14F-4D97-AF65-F5344CB8AC3E}">
        <p14:creationId xmlns:p14="http://schemas.microsoft.com/office/powerpoint/2010/main" val="9320782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AAA171EB471B48B1CC1D0B830D2573" ma:contentTypeVersion="15" ma:contentTypeDescription="Crear nuevo documento." ma:contentTypeScope="" ma:versionID="5cc27a8dd9f4789d5db376590b24a46e">
  <xsd:schema xmlns:xsd="http://www.w3.org/2001/XMLSchema" xmlns:xs="http://www.w3.org/2001/XMLSchema" xmlns:p="http://schemas.microsoft.com/office/2006/metadata/properties" xmlns:ns2="4ad7cec7-c4f8-4da3-aacd-e209464063d9" xmlns:ns3="e38f91ab-addf-46ce-a247-6d139be0a9c1" targetNamespace="http://schemas.microsoft.com/office/2006/metadata/properties" ma:root="true" ma:fieldsID="6ba65d0d213c51f72bb26e55e9e1022d" ns2:_="" ns3:_="">
    <xsd:import namespace="4ad7cec7-c4f8-4da3-aacd-e209464063d9"/>
    <xsd:import namespace="e38f91ab-addf-46ce-a247-6d139be0a9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7cec7-c4f8-4da3-aacd-e20946406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a639bc6-dc8c-43a0-baeb-edbb56d427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f91ab-addf-46ce-a247-6d139be0a9c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df1c28-7281-41fe-b592-5c863cbdb7a0}" ma:internalName="TaxCatchAll" ma:showField="CatchAllData" ma:web="e38f91ab-addf-46ce-a247-6d139be0a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8f91ab-addf-46ce-a247-6d139be0a9c1" xsi:nil="true"/>
    <lcf76f155ced4ddcb4097134ff3c332f xmlns="4ad7cec7-c4f8-4da3-aacd-e209464063d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7F17EE-F8AF-4269-B520-5BA2CCEC88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d7cec7-c4f8-4da3-aacd-e209464063d9"/>
    <ds:schemaRef ds:uri="e38f91ab-addf-46ce-a247-6d139be0a9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C1B398-A7B4-481B-9D32-83FF35AA09CC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e38f91ab-addf-46ce-a247-6d139be0a9c1"/>
    <ds:schemaRef ds:uri="4ad7cec7-c4f8-4da3-aacd-e209464063d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FE27236-B2F7-4918-BC3E-1D6C3DE535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1882</Words>
  <Application>Microsoft Office PowerPoint</Application>
  <PresentationFormat>Panorámica</PresentationFormat>
  <Paragraphs>418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Montserrat</vt:lpstr>
      <vt:lpstr>Nunito Sans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Fabiola Palencia Morales</cp:lastModifiedBy>
  <cp:revision>124</cp:revision>
  <dcterms:created xsi:type="dcterms:W3CDTF">2023-05-24T15:42:17Z</dcterms:created>
  <dcterms:modified xsi:type="dcterms:W3CDTF">2023-06-13T13:50:56Z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0x010100F6AAA171EB471B48B1CC1D0B830D2573</vt:lpwstr>
  </property>
  <property fmtid="{D5CDD505-2E9C-101B-9397-08002B2CF9AE}" pid="3" name="MediaServiceImageTags">
    <vt:lpwstr/>
  </property>
</Properties>
</file>