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85" r:id="rId7"/>
    <p:sldId id="258" r:id="rId8"/>
    <p:sldId id="259" r:id="rId9"/>
    <p:sldId id="286" r:id="rId10"/>
    <p:sldId id="287" r:id="rId11"/>
    <p:sldId id="288" r:id="rId12"/>
    <p:sldId id="289" r:id="rId13"/>
    <p:sldId id="260" r:id="rId14"/>
    <p:sldId id="261" r:id="rId15"/>
    <p:sldId id="290" r:id="rId16"/>
    <p:sldId id="291" r:id="rId17"/>
    <p:sldId id="292" r:id="rId18"/>
    <p:sldId id="281" r:id="rId19"/>
    <p:sldId id="1563" r:id="rId20"/>
    <p:sldId id="1567" r:id="rId21"/>
    <p:sldId id="298" r:id="rId22"/>
    <p:sldId id="1564" r:id="rId23"/>
    <p:sldId id="262" r:id="rId24"/>
    <p:sldId id="263" r:id="rId25"/>
    <p:sldId id="299" r:id="rId26"/>
    <p:sldId id="264" r:id="rId27"/>
    <p:sldId id="265" r:id="rId28"/>
    <p:sldId id="294" r:id="rId29"/>
    <p:sldId id="266" r:id="rId30"/>
    <p:sldId id="267" r:id="rId31"/>
    <p:sldId id="325" r:id="rId32"/>
    <p:sldId id="321" r:id="rId33"/>
    <p:sldId id="322" r:id="rId34"/>
    <p:sldId id="323" r:id="rId35"/>
    <p:sldId id="324" r:id="rId36"/>
    <p:sldId id="326" r:id="rId37"/>
    <p:sldId id="327" r:id="rId38"/>
    <p:sldId id="328" r:id="rId39"/>
    <p:sldId id="329" r:id="rId40"/>
    <p:sldId id="268" r:id="rId41"/>
    <p:sldId id="269" r:id="rId42"/>
    <p:sldId id="421" r:id="rId43"/>
    <p:sldId id="422" r:id="rId44"/>
    <p:sldId id="270" r:id="rId45"/>
    <p:sldId id="1565" r:id="rId46"/>
    <p:sldId id="1566" r:id="rId47"/>
    <p:sldId id="272" r:id="rId48"/>
    <p:sldId id="274" r:id="rId49"/>
    <p:sldId id="275" r:id="rId50"/>
    <p:sldId id="276" r:id="rId51"/>
    <p:sldId id="277" r:id="rId52"/>
    <p:sldId id="296" r:id="rId53"/>
    <p:sldId id="297" r:id="rId54"/>
    <p:sldId id="283" r:id="rId55"/>
    <p:sldId id="280" r:id="rId5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ha Lucia Arevalo Caguazango" initials="MLAC" lastIdx="1" clrIdx="0">
    <p:extLst>
      <p:ext uri="{19B8F6BF-5375-455C-9EA6-DF929625EA0E}">
        <p15:presenceInfo xmlns:p15="http://schemas.microsoft.com/office/powerpoint/2012/main" userId="S::MarthaL.Arevalo@icbf.gov.co::9e694384-8067-423b-973e-2d00f3b1c75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AF46"/>
    <a:srgbClr val="71C448"/>
    <a:srgbClr val="2DB53D"/>
    <a:srgbClr val="57C9C4"/>
    <a:srgbClr val="85E1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94"/>
    <p:restoredTop sz="96327"/>
  </p:normalViewPr>
  <p:slideViewPr>
    <p:cSldViewPr snapToGrid="0" showGuides="1">
      <p:cViewPr varScale="1">
        <p:scale>
          <a:sx n="110" d="100"/>
          <a:sy n="110" d="100"/>
        </p:scale>
        <p:origin x="111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commentAuthors" Target="comment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z Maria Caicedo Eraso" userId="e6631125-1794-4d87-ad99-36406e07632d" providerId="ADAL" clId="{51CAB811-4203-406B-8197-032E6DB20A76}"/>
    <pc:docChg chg="delSld">
      <pc:chgData name="Luz Maria Caicedo Eraso" userId="e6631125-1794-4d87-ad99-36406e07632d" providerId="ADAL" clId="{51CAB811-4203-406B-8197-032E6DB20A76}" dt="2023-06-28T00:01:31.319" v="1" actId="47"/>
      <pc:docMkLst>
        <pc:docMk/>
      </pc:docMkLst>
      <pc:sldChg chg="del">
        <pc:chgData name="Luz Maria Caicedo Eraso" userId="e6631125-1794-4d87-ad99-36406e07632d" providerId="ADAL" clId="{51CAB811-4203-406B-8197-032E6DB20A76}" dt="2023-06-28T00:01:22.737" v="0" actId="47"/>
        <pc:sldMkLst>
          <pc:docMk/>
          <pc:sldMk cId="4237625049" sldId="273"/>
        </pc:sldMkLst>
      </pc:sldChg>
      <pc:sldChg chg="del">
        <pc:chgData name="Luz Maria Caicedo Eraso" userId="e6631125-1794-4d87-ad99-36406e07632d" providerId="ADAL" clId="{51CAB811-4203-406B-8197-032E6DB20A76}" dt="2023-06-28T00:01:31.319" v="1" actId="47"/>
        <pc:sldMkLst>
          <pc:docMk/>
          <pc:sldMk cId="143051983" sldId="279"/>
        </pc:sldMkLst>
      </pc:sldChg>
    </pc:docChg>
  </pc:docChgLst>
  <pc:docChgLst>
    <pc:chgData name="Martha Lucia Arevalo Caguazango" userId="9e694384-8067-423b-973e-2d00f3b1c75d" providerId="ADAL" clId="{12C10219-E11B-42D5-8C90-11B6D674458B}"/>
    <pc:docChg chg="undo custSel addSld delSld modSld sldOrd">
      <pc:chgData name="Martha Lucia Arevalo Caguazango" userId="9e694384-8067-423b-973e-2d00f3b1c75d" providerId="ADAL" clId="{12C10219-E11B-42D5-8C90-11B6D674458B}" dt="2023-06-23T19:19:29.413" v="1006"/>
      <pc:docMkLst>
        <pc:docMk/>
      </pc:docMkLst>
      <pc:sldChg chg="modSp mod">
        <pc:chgData name="Martha Lucia Arevalo Caguazango" userId="9e694384-8067-423b-973e-2d00f3b1c75d" providerId="ADAL" clId="{12C10219-E11B-42D5-8C90-11B6D674458B}" dt="2023-06-23T17:05:36.905" v="119" actId="6549"/>
        <pc:sldMkLst>
          <pc:docMk/>
          <pc:sldMk cId="3380637207" sldId="256"/>
        </pc:sldMkLst>
        <pc:spChg chg="mod">
          <ac:chgData name="Martha Lucia Arevalo Caguazango" userId="9e694384-8067-423b-973e-2d00f3b1c75d" providerId="ADAL" clId="{12C10219-E11B-42D5-8C90-11B6D674458B}" dt="2023-06-23T17:05:36.905" v="119" actId="6549"/>
          <ac:spMkLst>
            <pc:docMk/>
            <pc:sldMk cId="3380637207" sldId="256"/>
            <ac:spMk id="14" creationId="{BF52A2B6-9FB4-45F3-9D0F-41DABCD13AF1}"/>
          </ac:spMkLst>
        </pc:spChg>
      </pc:sldChg>
      <pc:sldChg chg="modSp mod">
        <pc:chgData name="Martha Lucia Arevalo Caguazango" userId="9e694384-8067-423b-973e-2d00f3b1c75d" providerId="ADAL" clId="{12C10219-E11B-42D5-8C90-11B6D674458B}" dt="2023-06-23T19:08:06.095" v="895" actId="20577"/>
        <pc:sldMkLst>
          <pc:docMk/>
          <pc:sldMk cId="437778841" sldId="265"/>
        </pc:sldMkLst>
        <pc:graphicFrameChg chg="modGraphic">
          <ac:chgData name="Martha Lucia Arevalo Caguazango" userId="9e694384-8067-423b-973e-2d00f3b1c75d" providerId="ADAL" clId="{12C10219-E11B-42D5-8C90-11B6D674458B}" dt="2023-06-23T19:08:06.095" v="895" actId="20577"/>
          <ac:graphicFrameMkLst>
            <pc:docMk/>
            <pc:sldMk cId="437778841" sldId="265"/>
            <ac:graphicFrameMk id="2" creationId="{DD15F5A8-B26D-42BD-B856-A3CF76E986CC}"/>
          </ac:graphicFrameMkLst>
        </pc:graphicFrameChg>
      </pc:sldChg>
      <pc:sldChg chg="add del">
        <pc:chgData name="Martha Lucia Arevalo Caguazango" userId="9e694384-8067-423b-973e-2d00f3b1c75d" providerId="ADAL" clId="{12C10219-E11B-42D5-8C90-11B6D674458B}" dt="2023-06-23T18:46:36.328" v="611" actId="47"/>
        <pc:sldMkLst>
          <pc:docMk/>
          <pc:sldMk cId="1315236752" sldId="270"/>
        </pc:sldMkLst>
      </pc:sldChg>
      <pc:sldChg chg="del">
        <pc:chgData name="Martha Lucia Arevalo Caguazango" userId="9e694384-8067-423b-973e-2d00f3b1c75d" providerId="ADAL" clId="{12C10219-E11B-42D5-8C90-11B6D674458B}" dt="2023-06-23T18:48:04.688" v="613" actId="47"/>
        <pc:sldMkLst>
          <pc:docMk/>
          <pc:sldMk cId="2259928435" sldId="271"/>
        </pc:sldMkLst>
      </pc:sldChg>
      <pc:sldChg chg="modSp mod">
        <pc:chgData name="Martha Lucia Arevalo Caguazango" userId="9e694384-8067-423b-973e-2d00f3b1c75d" providerId="ADAL" clId="{12C10219-E11B-42D5-8C90-11B6D674458B}" dt="2023-06-23T18:54:14.914" v="619" actId="6549"/>
        <pc:sldMkLst>
          <pc:docMk/>
          <pc:sldMk cId="4173086600" sldId="275"/>
        </pc:sldMkLst>
        <pc:graphicFrameChg chg="modGraphic">
          <ac:chgData name="Martha Lucia Arevalo Caguazango" userId="9e694384-8067-423b-973e-2d00f3b1c75d" providerId="ADAL" clId="{12C10219-E11B-42D5-8C90-11B6D674458B}" dt="2023-06-23T18:54:14.914" v="619" actId="6549"/>
          <ac:graphicFrameMkLst>
            <pc:docMk/>
            <pc:sldMk cId="4173086600" sldId="275"/>
            <ac:graphicFrameMk id="6" creationId="{B7CF3C21-DD92-4ABF-95B4-6177F6FD9E82}"/>
          </ac:graphicFrameMkLst>
        </pc:graphicFrameChg>
      </pc:sldChg>
      <pc:sldChg chg="addSp delSp modSp mod addCm delCm">
        <pc:chgData name="Martha Lucia Arevalo Caguazango" userId="9e694384-8067-423b-973e-2d00f3b1c75d" providerId="ADAL" clId="{12C10219-E11B-42D5-8C90-11B6D674458B}" dt="2023-06-23T19:03:38.891" v="887" actId="1592"/>
        <pc:sldMkLst>
          <pc:docMk/>
          <pc:sldMk cId="901367591" sldId="277"/>
        </pc:sldMkLst>
        <pc:graphicFrameChg chg="add mod modGraphic">
          <ac:chgData name="Martha Lucia Arevalo Caguazango" userId="9e694384-8067-423b-973e-2d00f3b1c75d" providerId="ADAL" clId="{12C10219-E11B-42D5-8C90-11B6D674458B}" dt="2023-06-23T19:03:22.477" v="886" actId="313"/>
          <ac:graphicFrameMkLst>
            <pc:docMk/>
            <pc:sldMk cId="901367591" sldId="277"/>
            <ac:graphicFrameMk id="3" creationId="{8E44F40D-419C-43D0-BED8-09F9FEEAF9E3}"/>
          </ac:graphicFrameMkLst>
        </pc:graphicFrameChg>
        <pc:graphicFrameChg chg="del mod modGraphic">
          <ac:chgData name="Martha Lucia Arevalo Caguazango" userId="9e694384-8067-423b-973e-2d00f3b1c75d" providerId="ADAL" clId="{12C10219-E11B-42D5-8C90-11B6D674458B}" dt="2023-06-23T18:59:53.552" v="854" actId="478"/>
          <ac:graphicFrameMkLst>
            <pc:docMk/>
            <pc:sldMk cId="901367591" sldId="277"/>
            <ac:graphicFrameMk id="8" creationId="{24D198C7-71D2-4C69-A50F-4E406EFD423B}"/>
          </ac:graphicFrameMkLst>
        </pc:graphicFrameChg>
      </pc:sldChg>
      <pc:sldChg chg="addSp delSp modSp mod">
        <pc:chgData name="Martha Lucia Arevalo Caguazango" userId="9e694384-8067-423b-973e-2d00f3b1c75d" providerId="ADAL" clId="{12C10219-E11B-42D5-8C90-11B6D674458B}" dt="2023-06-23T17:14:28.649" v="312"/>
        <pc:sldMkLst>
          <pc:docMk/>
          <pc:sldMk cId="1111037" sldId="281"/>
        </pc:sldMkLst>
        <pc:spChg chg="add del mod">
          <ac:chgData name="Martha Lucia Arevalo Caguazango" userId="9e694384-8067-423b-973e-2d00f3b1c75d" providerId="ADAL" clId="{12C10219-E11B-42D5-8C90-11B6D674458B}" dt="2023-06-23T17:14:28.649" v="312"/>
          <ac:spMkLst>
            <pc:docMk/>
            <pc:sldMk cId="1111037" sldId="281"/>
            <ac:spMk id="2" creationId="{2A874228-5BBA-48B9-8125-05C0DF266BA9}"/>
          </ac:spMkLst>
        </pc:spChg>
      </pc:sldChg>
      <pc:sldChg chg="modSp mod">
        <pc:chgData name="Martha Lucia Arevalo Caguazango" userId="9e694384-8067-423b-973e-2d00f3b1c75d" providerId="ADAL" clId="{12C10219-E11B-42D5-8C90-11B6D674458B}" dt="2023-06-23T17:06:01.308" v="176" actId="6549"/>
        <pc:sldMkLst>
          <pc:docMk/>
          <pc:sldMk cId="602796751" sldId="285"/>
        </pc:sldMkLst>
        <pc:spChg chg="mod">
          <ac:chgData name="Martha Lucia Arevalo Caguazango" userId="9e694384-8067-423b-973e-2d00f3b1c75d" providerId="ADAL" clId="{12C10219-E11B-42D5-8C90-11B6D674458B}" dt="2023-06-23T17:06:01.308" v="176" actId="6549"/>
          <ac:spMkLst>
            <pc:docMk/>
            <pc:sldMk cId="602796751" sldId="285"/>
            <ac:spMk id="6" creationId="{9E414EA4-7AFE-49B6-BEC0-7ACB50A52441}"/>
          </ac:spMkLst>
        </pc:spChg>
      </pc:sldChg>
      <pc:sldChg chg="ord">
        <pc:chgData name="Martha Lucia Arevalo Caguazango" userId="9e694384-8067-423b-973e-2d00f3b1c75d" providerId="ADAL" clId="{12C10219-E11B-42D5-8C90-11B6D674458B}" dt="2023-06-23T18:57:22.293" v="629" actId="20578"/>
        <pc:sldMkLst>
          <pc:docMk/>
          <pc:sldMk cId="1910711569" sldId="290"/>
        </pc:sldMkLst>
      </pc:sldChg>
      <pc:sldChg chg="addSp delSp modSp mod">
        <pc:chgData name="Martha Lucia Arevalo Caguazango" userId="9e694384-8067-423b-973e-2d00f3b1c75d" providerId="ADAL" clId="{12C10219-E11B-42D5-8C90-11B6D674458B}" dt="2023-06-23T19:05:06.265" v="888" actId="1076"/>
        <pc:sldMkLst>
          <pc:docMk/>
          <pc:sldMk cId="342812704" sldId="292"/>
        </pc:sldMkLst>
        <pc:spChg chg="mod">
          <ac:chgData name="Martha Lucia Arevalo Caguazango" userId="9e694384-8067-423b-973e-2d00f3b1c75d" providerId="ADAL" clId="{12C10219-E11B-42D5-8C90-11B6D674458B}" dt="2023-06-23T19:05:06.265" v="888" actId="1076"/>
          <ac:spMkLst>
            <pc:docMk/>
            <pc:sldMk cId="342812704" sldId="292"/>
            <ac:spMk id="6" creationId="{376C503B-CEBB-4752-9FF2-222F941FFD7C}"/>
          </ac:spMkLst>
        </pc:spChg>
        <pc:spChg chg="mod">
          <ac:chgData name="Martha Lucia Arevalo Caguazango" userId="9e694384-8067-423b-973e-2d00f3b1c75d" providerId="ADAL" clId="{12C10219-E11B-42D5-8C90-11B6D674458B}" dt="2023-06-23T17:08:15.742" v="180" actId="20577"/>
          <ac:spMkLst>
            <pc:docMk/>
            <pc:sldMk cId="342812704" sldId="292"/>
            <ac:spMk id="8" creationId="{399F3FB9-452C-40E3-A74B-BB0C60A09801}"/>
          </ac:spMkLst>
        </pc:spChg>
        <pc:spChg chg="mod">
          <ac:chgData name="Martha Lucia Arevalo Caguazango" userId="9e694384-8067-423b-973e-2d00f3b1c75d" providerId="ADAL" clId="{12C10219-E11B-42D5-8C90-11B6D674458B}" dt="2023-06-23T17:09:53.011" v="261" actId="255"/>
          <ac:spMkLst>
            <pc:docMk/>
            <pc:sldMk cId="342812704" sldId="292"/>
            <ac:spMk id="9" creationId="{AAE912D8-0C84-4B8E-A8F0-EDEE3F886B45}"/>
          </ac:spMkLst>
        </pc:spChg>
        <pc:spChg chg="mod">
          <ac:chgData name="Martha Lucia Arevalo Caguazango" userId="9e694384-8067-423b-973e-2d00f3b1c75d" providerId="ADAL" clId="{12C10219-E11B-42D5-8C90-11B6D674458B}" dt="2023-06-23T17:10:38.426" v="275" actId="255"/>
          <ac:spMkLst>
            <pc:docMk/>
            <pc:sldMk cId="342812704" sldId="292"/>
            <ac:spMk id="11" creationId="{EF0B3009-D187-46F2-9F5B-A3CFDDF7991E}"/>
          </ac:spMkLst>
        </pc:spChg>
        <pc:graphicFrameChg chg="add del">
          <ac:chgData name="Martha Lucia Arevalo Caguazango" userId="9e694384-8067-423b-973e-2d00f3b1c75d" providerId="ADAL" clId="{12C10219-E11B-42D5-8C90-11B6D674458B}" dt="2023-06-23T17:09:31.472" v="258" actId="478"/>
          <ac:graphicFrameMkLst>
            <pc:docMk/>
            <pc:sldMk cId="342812704" sldId="292"/>
            <ac:graphicFrameMk id="2" creationId="{6C05D20D-37AD-4B7F-95F4-C455211AAF79}"/>
          </ac:graphicFrameMkLst>
        </pc:graphicFrameChg>
      </pc:sldChg>
      <pc:sldChg chg="del">
        <pc:chgData name="Martha Lucia Arevalo Caguazango" userId="9e694384-8067-423b-973e-2d00f3b1c75d" providerId="ADAL" clId="{12C10219-E11B-42D5-8C90-11B6D674458B}" dt="2023-06-23T17:14:33.070" v="313" actId="47"/>
        <pc:sldMkLst>
          <pc:docMk/>
          <pc:sldMk cId="2853947067" sldId="293"/>
        </pc:sldMkLst>
      </pc:sldChg>
      <pc:sldChg chg="modSp mod">
        <pc:chgData name="Martha Lucia Arevalo Caguazango" userId="9e694384-8067-423b-973e-2d00f3b1c75d" providerId="ADAL" clId="{12C10219-E11B-42D5-8C90-11B6D674458B}" dt="2023-06-23T18:43:05.906" v="503" actId="20577"/>
        <pc:sldMkLst>
          <pc:docMk/>
          <pc:sldMk cId="1585563194" sldId="294"/>
        </pc:sldMkLst>
        <pc:graphicFrameChg chg="modGraphic">
          <ac:chgData name="Martha Lucia Arevalo Caguazango" userId="9e694384-8067-423b-973e-2d00f3b1c75d" providerId="ADAL" clId="{12C10219-E11B-42D5-8C90-11B6D674458B}" dt="2023-06-23T18:43:05.906" v="503" actId="20577"/>
          <ac:graphicFrameMkLst>
            <pc:docMk/>
            <pc:sldMk cId="1585563194" sldId="294"/>
            <ac:graphicFrameMk id="7" creationId="{7CC64403-2EAA-479C-AA96-066A4B58E369}"/>
          </ac:graphicFrameMkLst>
        </pc:graphicFrameChg>
      </pc:sldChg>
      <pc:sldChg chg="del">
        <pc:chgData name="Martha Lucia Arevalo Caguazango" userId="9e694384-8067-423b-973e-2d00f3b1c75d" providerId="ADAL" clId="{12C10219-E11B-42D5-8C90-11B6D674458B}" dt="2023-06-23T18:49:19.532" v="615" actId="47"/>
        <pc:sldMkLst>
          <pc:docMk/>
          <pc:sldMk cId="702082795" sldId="295"/>
        </pc:sldMkLst>
      </pc:sldChg>
      <pc:sldChg chg="addSp delSp modSp mod">
        <pc:chgData name="Martha Lucia Arevalo Caguazango" userId="9e694384-8067-423b-973e-2d00f3b1c75d" providerId="ADAL" clId="{12C10219-E11B-42D5-8C90-11B6D674458B}" dt="2023-06-23T17:21:06.946" v="349" actId="6549"/>
        <pc:sldMkLst>
          <pc:docMk/>
          <pc:sldMk cId="2249656210" sldId="298"/>
        </pc:sldMkLst>
        <pc:spChg chg="add mod">
          <ac:chgData name="Martha Lucia Arevalo Caguazango" userId="9e694384-8067-423b-973e-2d00f3b1c75d" providerId="ADAL" clId="{12C10219-E11B-42D5-8C90-11B6D674458B}" dt="2023-06-23T17:19:42.119" v="343" actId="123"/>
          <ac:spMkLst>
            <pc:docMk/>
            <pc:sldMk cId="2249656210" sldId="298"/>
            <ac:spMk id="4" creationId="{4CEF884A-18DC-4423-A12C-ABE1B7C19717}"/>
          </ac:spMkLst>
        </pc:spChg>
        <pc:spChg chg="mod">
          <ac:chgData name="Martha Lucia Arevalo Caguazango" userId="9e694384-8067-423b-973e-2d00f3b1c75d" providerId="ADAL" clId="{12C10219-E11B-42D5-8C90-11B6D674458B}" dt="2023-06-23T17:21:06.946" v="349" actId="6549"/>
          <ac:spMkLst>
            <pc:docMk/>
            <pc:sldMk cId="2249656210" sldId="298"/>
            <ac:spMk id="6" creationId="{8439E9A0-E4B6-4B6A-815B-F4532369CE8A}"/>
          </ac:spMkLst>
        </pc:spChg>
        <pc:spChg chg="mod">
          <ac:chgData name="Martha Lucia Arevalo Caguazango" userId="9e694384-8067-423b-973e-2d00f3b1c75d" providerId="ADAL" clId="{12C10219-E11B-42D5-8C90-11B6D674458B}" dt="2023-06-23T17:18:53.549" v="339" actId="1076"/>
          <ac:spMkLst>
            <pc:docMk/>
            <pc:sldMk cId="2249656210" sldId="298"/>
            <ac:spMk id="8" creationId="{618032DD-A2DF-4BED-B0F2-8EC6697E9234}"/>
          </ac:spMkLst>
        </pc:spChg>
        <pc:picChg chg="add del mod">
          <ac:chgData name="Martha Lucia Arevalo Caguazango" userId="9e694384-8067-423b-973e-2d00f3b1c75d" providerId="ADAL" clId="{12C10219-E11B-42D5-8C90-11B6D674458B}" dt="2023-06-23T17:18:30.137" v="334" actId="478"/>
          <ac:picMkLst>
            <pc:docMk/>
            <pc:sldMk cId="2249656210" sldId="298"/>
            <ac:picMk id="2" creationId="{83633332-AC1F-4471-9B76-6DEB1B6BA534}"/>
          </ac:picMkLst>
        </pc:picChg>
      </pc:sldChg>
      <pc:sldChg chg="del">
        <pc:chgData name="Martha Lucia Arevalo Caguazango" userId="9e694384-8067-423b-973e-2d00f3b1c75d" providerId="ADAL" clId="{12C10219-E11B-42D5-8C90-11B6D674458B}" dt="2023-06-23T17:25:19.343" v="350" actId="47"/>
        <pc:sldMkLst>
          <pc:docMk/>
          <pc:sldMk cId="1052168956" sldId="300"/>
        </pc:sldMkLst>
      </pc:sldChg>
      <pc:sldChg chg="del">
        <pc:chgData name="Martha Lucia Arevalo Caguazango" userId="9e694384-8067-423b-973e-2d00f3b1c75d" providerId="ADAL" clId="{12C10219-E11B-42D5-8C90-11B6D674458B}" dt="2023-06-23T17:25:48.098" v="351" actId="47"/>
        <pc:sldMkLst>
          <pc:docMk/>
          <pc:sldMk cId="2947742991" sldId="301"/>
        </pc:sldMkLst>
      </pc:sldChg>
      <pc:sldChg chg="del">
        <pc:chgData name="Martha Lucia Arevalo Caguazango" userId="9e694384-8067-423b-973e-2d00f3b1c75d" providerId="ADAL" clId="{12C10219-E11B-42D5-8C90-11B6D674458B}" dt="2023-06-23T17:26:19.233" v="363" actId="47"/>
        <pc:sldMkLst>
          <pc:docMk/>
          <pc:sldMk cId="1685614328" sldId="302"/>
        </pc:sldMkLst>
      </pc:sldChg>
      <pc:sldChg chg="del">
        <pc:chgData name="Martha Lucia Arevalo Caguazango" userId="9e694384-8067-423b-973e-2d00f3b1c75d" providerId="ADAL" clId="{12C10219-E11B-42D5-8C90-11B6D674458B}" dt="2023-06-23T17:26:15.240" v="362" actId="47"/>
        <pc:sldMkLst>
          <pc:docMk/>
          <pc:sldMk cId="1951182741" sldId="303"/>
        </pc:sldMkLst>
      </pc:sldChg>
      <pc:sldChg chg="del">
        <pc:chgData name="Martha Lucia Arevalo Caguazango" userId="9e694384-8067-423b-973e-2d00f3b1c75d" providerId="ADAL" clId="{12C10219-E11B-42D5-8C90-11B6D674458B}" dt="2023-06-23T17:26:12.491" v="361" actId="47"/>
        <pc:sldMkLst>
          <pc:docMk/>
          <pc:sldMk cId="1314680239" sldId="304"/>
        </pc:sldMkLst>
      </pc:sldChg>
      <pc:sldChg chg="del">
        <pc:chgData name="Martha Lucia Arevalo Caguazango" userId="9e694384-8067-423b-973e-2d00f3b1c75d" providerId="ADAL" clId="{12C10219-E11B-42D5-8C90-11B6D674458B}" dt="2023-06-23T17:26:11.624" v="360" actId="47"/>
        <pc:sldMkLst>
          <pc:docMk/>
          <pc:sldMk cId="1616361551" sldId="305"/>
        </pc:sldMkLst>
      </pc:sldChg>
      <pc:sldChg chg="del">
        <pc:chgData name="Martha Lucia Arevalo Caguazango" userId="9e694384-8067-423b-973e-2d00f3b1c75d" providerId="ADAL" clId="{12C10219-E11B-42D5-8C90-11B6D674458B}" dt="2023-06-23T17:26:10.553" v="359" actId="47"/>
        <pc:sldMkLst>
          <pc:docMk/>
          <pc:sldMk cId="1598376841" sldId="306"/>
        </pc:sldMkLst>
      </pc:sldChg>
      <pc:sldChg chg="del">
        <pc:chgData name="Martha Lucia Arevalo Caguazango" userId="9e694384-8067-423b-973e-2d00f3b1c75d" providerId="ADAL" clId="{12C10219-E11B-42D5-8C90-11B6D674458B}" dt="2023-06-23T17:26:09.473" v="358" actId="47"/>
        <pc:sldMkLst>
          <pc:docMk/>
          <pc:sldMk cId="1147201915" sldId="307"/>
        </pc:sldMkLst>
      </pc:sldChg>
      <pc:sldChg chg="del">
        <pc:chgData name="Martha Lucia Arevalo Caguazango" userId="9e694384-8067-423b-973e-2d00f3b1c75d" providerId="ADAL" clId="{12C10219-E11B-42D5-8C90-11B6D674458B}" dt="2023-06-23T17:26:08.517" v="357" actId="47"/>
        <pc:sldMkLst>
          <pc:docMk/>
          <pc:sldMk cId="1583960891" sldId="308"/>
        </pc:sldMkLst>
      </pc:sldChg>
      <pc:sldChg chg="del">
        <pc:chgData name="Martha Lucia Arevalo Caguazango" userId="9e694384-8067-423b-973e-2d00f3b1c75d" providerId="ADAL" clId="{12C10219-E11B-42D5-8C90-11B6D674458B}" dt="2023-06-23T17:26:07.536" v="356" actId="47"/>
        <pc:sldMkLst>
          <pc:docMk/>
          <pc:sldMk cId="2715585303" sldId="309"/>
        </pc:sldMkLst>
      </pc:sldChg>
      <pc:sldChg chg="del">
        <pc:chgData name="Martha Lucia Arevalo Caguazango" userId="9e694384-8067-423b-973e-2d00f3b1c75d" providerId="ADAL" clId="{12C10219-E11B-42D5-8C90-11B6D674458B}" dt="2023-06-23T17:26:06.206" v="355" actId="47"/>
        <pc:sldMkLst>
          <pc:docMk/>
          <pc:sldMk cId="2596695138" sldId="310"/>
        </pc:sldMkLst>
      </pc:sldChg>
      <pc:sldChg chg="del">
        <pc:chgData name="Martha Lucia Arevalo Caguazango" userId="9e694384-8067-423b-973e-2d00f3b1c75d" providerId="ADAL" clId="{12C10219-E11B-42D5-8C90-11B6D674458B}" dt="2023-06-23T17:26:05.056" v="354" actId="47"/>
        <pc:sldMkLst>
          <pc:docMk/>
          <pc:sldMk cId="3479068851" sldId="311"/>
        </pc:sldMkLst>
      </pc:sldChg>
      <pc:sldChg chg="del">
        <pc:chgData name="Martha Lucia Arevalo Caguazango" userId="9e694384-8067-423b-973e-2d00f3b1c75d" providerId="ADAL" clId="{12C10219-E11B-42D5-8C90-11B6D674458B}" dt="2023-06-23T17:26:03.920" v="353" actId="47"/>
        <pc:sldMkLst>
          <pc:docMk/>
          <pc:sldMk cId="990135734" sldId="312"/>
        </pc:sldMkLst>
      </pc:sldChg>
      <pc:sldChg chg="del">
        <pc:chgData name="Martha Lucia Arevalo Caguazango" userId="9e694384-8067-423b-973e-2d00f3b1c75d" providerId="ADAL" clId="{12C10219-E11B-42D5-8C90-11B6D674458B}" dt="2023-06-23T17:26:02.384" v="352" actId="47"/>
        <pc:sldMkLst>
          <pc:docMk/>
          <pc:sldMk cId="3807477851" sldId="313"/>
        </pc:sldMkLst>
      </pc:sldChg>
      <pc:sldChg chg="del">
        <pc:chgData name="Martha Lucia Arevalo Caguazango" userId="9e694384-8067-423b-973e-2d00f3b1c75d" providerId="ADAL" clId="{12C10219-E11B-42D5-8C90-11B6D674458B}" dt="2023-06-23T18:41:34.103" v="436" actId="47"/>
        <pc:sldMkLst>
          <pc:docMk/>
          <pc:sldMk cId="1166294549" sldId="314"/>
        </pc:sldMkLst>
      </pc:sldChg>
      <pc:sldChg chg="del">
        <pc:chgData name="Martha Lucia Arevalo Caguazango" userId="9e694384-8067-423b-973e-2d00f3b1c75d" providerId="ADAL" clId="{12C10219-E11B-42D5-8C90-11B6D674458B}" dt="2023-06-23T18:41:36.030" v="437" actId="47"/>
        <pc:sldMkLst>
          <pc:docMk/>
          <pc:sldMk cId="1388255674" sldId="315"/>
        </pc:sldMkLst>
      </pc:sldChg>
      <pc:sldChg chg="del">
        <pc:chgData name="Martha Lucia Arevalo Caguazango" userId="9e694384-8067-423b-973e-2d00f3b1c75d" providerId="ADAL" clId="{12C10219-E11B-42D5-8C90-11B6D674458B}" dt="2023-06-23T18:41:36.991" v="438" actId="47"/>
        <pc:sldMkLst>
          <pc:docMk/>
          <pc:sldMk cId="3024741737" sldId="316"/>
        </pc:sldMkLst>
      </pc:sldChg>
      <pc:sldChg chg="del">
        <pc:chgData name="Martha Lucia Arevalo Caguazango" userId="9e694384-8067-423b-973e-2d00f3b1c75d" providerId="ADAL" clId="{12C10219-E11B-42D5-8C90-11B6D674458B}" dt="2023-06-23T18:41:37.956" v="439" actId="47"/>
        <pc:sldMkLst>
          <pc:docMk/>
          <pc:sldMk cId="3415235154" sldId="317"/>
        </pc:sldMkLst>
      </pc:sldChg>
      <pc:sldChg chg="del">
        <pc:chgData name="Martha Lucia Arevalo Caguazango" userId="9e694384-8067-423b-973e-2d00f3b1c75d" providerId="ADAL" clId="{12C10219-E11B-42D5-8C90-11B6D674458B}" dt="2023-06-23T18:41:38.671" v="440" actId="47"/>
        <pc:sldMkLst>
          <pc:docMk/>
          <pc:sldMk cId="2350850411" sldId="318"/>
        </pc:sldMkLst>
      </pc:sldChg>
      <pc:sldChg chg="del">
        <pc:chgData name="Martha Lucia Arevalo Caguazango" userId="9e694384-8067-423b-973e-2d00f3b1c75d" providerId="ADAL" clId="{12C10219-E11B-42D5-8C90-11B6D674458B}" dt="2023-06-23T18:41:39.302" v="441" actId="47"/>
        <pc:sldMkLst>
          <pc:docMk/>
          <pc:sldMk cId="3479950413" sldId="319"/>
        </pc:sldMkLst>
      </pc:sldChg>
      <pc:sldChg chg="del">
        <pc:chgData name="Martha Lucia Arevalo Caguazango" userId="9e694384-8067-423b-973e-2d00f3b1c75d" providerId="ADAL" clId="{12C10219-E11B-42D5-8C90-11B6D674458B}" dt="2023-06-23T18:41:39.858" v="442" actId="47"/>
        <pc:sldMkLst>
          <pc:docMk/>
          <pc:sldMk cId="4082504130" sldId="320"/>
        </pc:sldMkLst>
      </pc:sldChg>
      <pc:sldChg chg="del">
        <pc:chgData name="Martha Lucia Arevalo Caguazango" userId="9e694384-8067-423b-973e-2d00f3b1c75d" providerId="ADAL" clId="{12C10219-E11B-42D5-8C90-11B6D674458B}" dt="2023-06-23T18:44:36.268" v="504" actId="47"/>
        <pc:sldMkLst>
          <pc:docMk/>
          <pc:sldMk cId="2384129516" sldId="330"/>
        </pc:sldMkLst>
      </pc:sldChg>
      <pc:sldChg chg="del">
        <pc:chgData name="Martha Lucia Arevalo Caguazango" userId="9e694384-8067-423b-973e-2d00f3b1c75d" providerId="ADAL" clId="{12C10219-E11B-42D5-8C90-11B6D674458B}" dt="2023-06-23T18:44:38.521" v="505" actId="47"/>
        <pc:sldMkLst>
          <pc:docMk/>
          <pc:sldMk cId="1087514153" sldId="331"/>
        </pc:sldMkLst>
      </pc:sldChg>
      <pc:sldChg chg="del">
        <pc:chgData name="Martha Lucia Arevalo Caguazango" userId="9e694384-8067-423b-973e-2d00f3b1c75d" providerId="ADAL" clId="{12C10219-E11B-42D5-8C90-11B6D674458B}" dt="2023-06-23T18:44:39.537" v="506" actId="47"/>
        <pc:sldMkLst>
          <pc:docMk/>
          <pc:sldMk cId="1749515112" sldId="332"/>
        </pc:sldMkLst>
      </pc:sldChg>
      <pc:sldChg chg="del">
        <pc:chgData name="Martha Lucia Arevalo Caguazango" userId="9e694384-8067-423b-973e-2d00f3b1c75d" providerId="ADAL" clId="{12C10219-E11B-42D5-8C90-11B6D674458B}" dt="2023-06-23T18:44:40.411" v="507" actId="47"/>
        <pc:sldMkLst>
          <pc:docMk/>
          <pc:sldMk cId="3293621594" sldId="333"/>
        </pc:sldMkLst>
      </pc:sldChg>
      <pc:sldChg chg="del">
        <pc:chgData name="Martha Lucia Arevalo Caguazango" userId="9e694384-8067-423b-973e-2d00f3b1c75d" providerId="ADAL" clId="{12C10219-E11B-42D5-8C90-11B6D674458B}" dt="2023-06-23T18:44:41.159" v="508" actId="47"/>
        <pc:sldMkLst>
          <pc:docMk/>
          <pc:sldMk cId="497354678" sldId="334"/>
        </pc:sldMkLst>
      </pc:sldChg>
      <pc:sldChg chg="del">
        <pc:chgData name="Martha Lucia Arevalo Caguazango" userId="9e694384-8067-423b-973e-2d00f3b1c75d" providerId="ADAL" clId="{12C10219-E11B-42D5-8C90-11B6D674458B}" dt="2023-06-23T18:44:42.004" v="509" actId="47"/>
        <pc:sldMkLst>
          <pc:docMk/>
          <pc:sldMk cId="4250058857" sldId="335"/>
        </pc:sldMkLst>
      </pc:sldChg>
      <pc:sldChg chg="del">
        <pc:chgData name="Martha Lucia Arevalo Caguazango" userId="9e694384-8067-423b-973e-2d00f3b1c75d" providerId="ADAL" clId="{12C10219-E11B-42D5-8C90-11B6D674458B}" dt="2023-06-23T18:44:42.789" v="510" actId="47"/>
        <pc:sldMkLst>
          <pc:docMk/>
          <pc:sldMk cId="1719020793" sldId="336"/>
        </pc:sldMkLst>
      </pc:sldChg>
      <pc:sldChg chg="del">
        <pc:chgData name="Martha Lucia Arevalo Caguazango" userId="9e694384-8067-423b-973e-2d00f3b1c75d" providerId="ADAL" clId="{12C10219-E11B-42D5-8C90-11B6D674458B}" dt="2023-06-23T18:44:44.223" v="512" actId="47"/>
        <pc:sldMkLst>
          <pc:docMk/>
          <pc:sldMk cId="4167440846" sldId="337"/>
        </pc:sldMkLst>
      </pc:sldChg>
      <pc:sldChg chg="del">
        <pc:chgData name="Martha Lucia Arevalo Caguazango" userId="9e694384-8067-423b-973e-2d00f3b1c75d" providerId="ADAL" clId="{12C10219-E11B-42D5-8C90-11B6D674458B}" dt="2023-06-23T18:44:44.913" v="513" actId="47"/>
        <pc:sldMkLst>
          <pc:docMk/>
          <pc:sldMk cId="1683235177" sldId="338"/>
        </pc:sldMkLst>
      </pc:sldChg>
      <pc:sldChg chg="del">
        <pc:chgData name="Martha Lucia Arevalo Caguazango" userId="9e694384-8067-423b-973e-2d00f3b1c75d" providerId="ADAL" clId="{12C10219-E11B-42D5-8C90-11B6D674458B}" dt="2023-06-23T18:44:45.531" v="514" actId="47"/>
        <pc:sldMkLst>
          <pc:docMk/>
          <pc:sldMk cId="3969690755" sldId="339"/>
        </pc:sldMkLst>
      </pc:sldChg>
      <pc:sldChg chg="del">
        <pc:chgData name="Martha Lucia Arevalo Caguazango" userId="9e694384-8067-423b-973e-2d00f3b1c75d" providerId="ADAL" clId="{12C10219-E11B-42D5-8C90-11B6D674458B}" dt="2023-06-23T18:44:46.181" v="515" actId="47"/>
        <pc:sldMkLst>
          <pc:docMk/>
          <pc:sldMk cId="3978426570" sldId="340"/>
        </pc:sldMkLst>
      </pc:sldChg>
      <pc:sldChg chg="del">
        <pc:chgData name="Martha Lucia Arevalo Caguazango" userId="9e694384-8067-423b-973e-2d00f3b1c75d" providerId="ADAL" clId="{12C10219-E11B-42D5-8C90-11B6D674458B}" dt="2023-06-23T18:44:43.514" v="511" actId="47"/>
        <pc:sldMkLst>
          <pc:docMk/>
          <pc:sldMk cId="1352718655" sldId="341"/>
        </pc:sldMkLst>
      </pc:sldChg>
      <pc:sldChg chg="del">
        <pc:chgData name="Martha Lucia Arevalo Caguazango" userId="9e694384-8067-423b-973e-2d00f3b1c75d" providerId="ADAL" clId="{12C10219-E11B-42D5-8C90-11B6D674458B}" dt="2023-06-23T18:44:46.834" v="516" actId="47"/>
        <pc:sldMkLst>
          <pc:docMk/>
          <pc:sldMk cId="1375369055" sldId="342"/>
        </pc:sldMkLst>
      </pc:sldChg>
      <pc:sldChg chg="del">
        <pc:chgData name="Martha Lucia Arevalo Caguazango" userId="9e694384-8067-423b-973e-2d00f3b1c75d" providerId="ADAL" clId="{12C10219-E11B-42D5-8C90-11B6D674458B}" dt="2023-06-23T18:44:47.381" v="517" actId="47"/>
        <pc:sldMkLst>
          <pc:docMk/>
          <pc:sldMk cId="1534974865" sldId="343"/>
        </pc:sldMkLst>
      </pc:sldChg>
      <pc:sldChg chg="del">
        <pc:chgData name="Martha Lucia Arevalo Caguazango" userId="9e694384-8067-423b-973e-2d00f3b1c75d" providerId="ADAL" clId="{12C10219-E11B-42D5-8C90-11B6D674458B}" dt="2023-06-23T18:44:49.823" v="518" actId="47"/>
        <pc:sldMkLst>
          <pc:docMk/>
          <pc:sldMk cId="4051115964" sldId="344"/>
        </pc:sldMkLst>
      </pc:sldChg>
      <pc:sldChg chg="del">
        <pc:chgData name="Martha Lucia Arevalo Caguazango" userId="9e694384-8067-423b-973e-2d00f3b1c75d" providerId="ADAL" clId="{12C10219-E11B-42D5-8C90-11B6D674458B}" dt="2023-06-23T18:44:51.363" v="519" actId="47"/>
        <pc:sldMkLst>
          <pc:docMk/>
          <pc:sldMk cId="1411656043" sldId="345"/>
        </pc:sldMkLst>
      </pc:sldChg>
      <pc:sldChg chg="del">
        <pc:chgData name="Martha Lucia Arevalo Caguazango" userId="9e694384-8067-423b-973e-2d00f3b1c75d" providerId="ADAL" clId="{12C10219-E11B-42D5-8C90-11B6D674458B}" dt="2023-06-23T18:44:52.470" v="520" actId="47"/>
        <pc:sldMkLst>
          <pc:docMk/>
          <pc:sldMk cId="3072637972" sldId="346"/>
        </pc:sldMkLst>
      </pc:sldChg>
      <pc:sldChg chg="del">
        <pc:chgData name="Martha Lucia Arevalo Caguazango" userId="9e694384-8067-423b-973e-2d00f3b1c75d" providerId="ADAL" clId="{12C10219-E11B-42D5-8C90-11B6D674458B}" dt="2023-06-23T18:44:53.020" v="521" actId="47"/>
        <pc:sldMkLst>
          <pc:docMk/>
          <pc:sldMk cId="908087571" sldId="347"/>
        </pc:sldMkLst>
      </pc:sldChg>
      <pc:sldChg chg="del">
        <pc:chgData name="Martha Lucia Arevalo Caguazango" userId="9e694384-8067-423b-973e-2d00f3b1c75d" providerId="ADAL" clId="{12C10219-E11B-42D5-8C90-11B6D674458B}" dt="2023-06-23T18:44:53.554" v="522" actId="47"/>
        <pc:sldMkLst>
          <pc:docMk/>
          <pc:sldMk cId="105111670" sldId="348"/>
        </pc:sldMkLst>
      </pc:sldChg>
      <pc:sldChg chg="del">
        <pc:chgData name="Martha Lucia Arevalo Caguazango" userId="9e694384-8067-423b-973e-2d00f3b1c75d" providerId="ADAL" clId="{12C10219-E11B-42D5-8C90-11B6D674458B}" dt="2023-06-23T18:44:54.082" v="523" actId="47"/>
        <pc:sldMkLst>
          <pc:docMk/>
          <pc:sldMk cId="2122302787" sldId="349"/>
        </pc:sldMkLst>
      </pc:sldChg>
      <pc:sldChg chg="del">
        <pc:chgData name="Martha Lucia Arevalo Caguazango" userId="9e694384-8067-423b-973e-2d00f3b1c75d" providerId="ADAL" clId="{12C10219-E11B-42D5-8C90-11B6D674458B}" dt="2023-06-23T18:44:54.644" v="524" actId="47"/>
        <pc:sldMkLst>
          <pc:docMk/>
          <pc:sldMk cId="2099111634" sldId="352"/>
        </pc:sldMkLst>
      </pc:sldChg>
      <pc:sldChg chg="del">
        <pc:chgData name="Martha Lucia Arevalo Caguazango" userId="9e694384-8067-423b-973e-2d00f3b1c75d" providerId="ADAL" clId="{12C10219-E11B-42D5-8C90-11B6D674458B}" dt="2023-06-23T18:44:55.129" v="525" actId="47"/>
        <pc:sldMkLst>
          <pc:docMk/>
          <pc:sldMk cId="3558690120" sldId="353"/>
        </pc:sldMkLst>
      </pc:sldChg>
      <pc:sldChg chg="del">
        <pc:chgData name="Martha Lucia Arevalo Caguazango" userId="9e694384-8067-423b-973e-2d00f3b1c75d" providerId="ADAL" clId="{12C10219-E11B-42D5-8C90-11B6D674458B}" dt="2023-06-23T18:44:55.542" v="526" actId="47"/>
        <pc:sldMkLst>
          <pc:docMk/>
          <pc:sldMk cId="2650556819" sldId="354"/>
        </pc:sldMkLst>
      </pc:sldChg>
      <pc:sldChg chg="del">
        <pc:chgData name="Martha Lucia Arevalo Caguazango" userId="9e694384-8067-423b-973e-2d00f3b1c75d" providerId="ADAL" clId="{12C10219-E11B-42D5-8C90-11B6D674458B}" dt="2023-06-23T18:44:56.032" v="527" actId="47"/>
        <pc:sldMkLst>
          <pc:docMk/>
          <pc:sldMk cId="447281489" sldId="355"/>
        </pc:sldMkLst>
      </pc:sldChg>
      <pc:sldChg chg="del">
        <pc:chgData name="Martha Lucia Arevalo Caguazango" userId="9e694384-8067-423b-973e-2d00f3b1c75d" providerId="ADAL" clId="{12C10219-E11B-42D5-8C90-11B6D674458B}" dt="2023-06-23T18:44:56.459" v="528" actId="47"/>
        <pc:sldMkLst>
          <pc:docMk/>
          <pc:sldMk cId="899872224" sldId="356"/>
        </pc:sldMkLst>
      </pc:sldChg>
      <pc:sldChg chg="del">
        <pc:chgData name="Martha Lucia Arevalo Caguazango" userId="9e694384-8067-423b-973e-2d00f3b1c75d" providerId="ADAL" clId="{12C10219-E11B-42D5-8C90-11B6D674458B}" dt="2023-06-23T18:44:57.755" v="529" actId="47"/>
        <pc:sldMkLst>
          <pc:docMk/>
          <pc:sldMk cId="2293759328" sldId="357"/>
        </pc:sldMkLst>
      </pc:sldChg>
      <pc:sldChg chg="del">
        <pc:chgData name="Martha Lucia Arevalo Caguazango" userId="9e694384-8067-423b-973e-2d00f3b1c75d" providerId="ADAL" clId="{12C10219-E11B-42D5-8C90-11B6D674458B}" dt="2023-06-23T18:44:58.256" v="530" actId="47"/>
        <pc:sldMkLst>
          <pc:docMk/>
          <pc:sldMk cId="2622976709" sldId="358"/>
        </pc:sldMkLst>
      </pc:sldChg>
      <pc:sldChg chg="del">
        <pc:chgData name="Martha Lucia Arevalo Caguazango" userId="9e694384-8067-423b-973e-2d00f3b1c75d" providerId="ADAL" clId="{12C10219-E11B-42D5-8C90-11B6D674458B}" dt="2023-06-23T18:44:58.702" v="531" actId="47"/>
        <pc:sldMkLst>
          <pc:docMk/>
          <pc:sldMk cId="760792558" sldId="359"/>
        </pc:sldMkLst>
      </pc:sldChg>
      <pc:sldChg chg="del">
        <pc:chgData name="Martha Lucia Arevalo Caguazango" userId="9e694384-8067-423b-973e-2d00f3b1c75d" providerId="ADAL" clId="{12C10219-E11B-42D5-8C90-11B6D674458B}" dt="2023-06-23T18:44:59.196" v="532" actId="47"/>
        <pc:sldMkLst>
          <pc:docMk/>
          <pc:sldMk cId="2562212562" sldId="360"/>
        </pc:sldMkLst>
      </pc:sldChg>
      <pc:sldChg chg="del">
        <pc:chgData name="Martha Lucia Arevalo Caguazango" userId="9e694384-8067-423b-973e-2d00f3b1c75d" providerId="ADAL" clId="{12C10219-E11B-42D5-8C90-11B6D674458B}" dt="2023-06-23T18:44:59.572" v="533" actId="47"/>
        <pc:sldMkLst>
          <pc:docMk/>
          <pc:sldMk cId="1197950882" sldId="361"/>
        </pc:sldMkLst>
      </pc:sldChg>
      <pc:sldChg chg="del">
        <pc:chgData name="Martha Lucia Arevalo Caguazango" userId="9e694384-8067-423b-973e-2d00f3b1c75d" providerId="ADAL" clId="{12C10219-E11B-42D5-8C90-11B6D674458B}" dt="2023-06-23T18:45:00.062" v="534" actId="47"/>
        <pc:sldMkLst>
          <pc:docMk/>
          <pc:sldMk cId="4260051626" sldId="362"/>
        </pc:sldMkLst>
      </pc:sldChg>
      <pc:sldChg chg="del">
        <pc:chgData name="Martha Lucia Arevalo Caguazango" userId="9e694384-8067-423b-973e-2d00f3b1c75d" providerId="ADAL" clId="{12C10219-E11B-42D5-8C90-11B6D674458B}" dt="2023-06-23T18:45:00.435" v="535" actId="47"/>
        <pc:sldMkLst>
          <pc:docMk/>
          <pc:sldMk cId="3828595264" sldId="363"/>
        </pc:sldMkLst>
      </pc:sldChg>
      <pc:sldChg chg="del">
        <pc:chgData name="Martha Lucia Arevalo Caguazango" userId="9e694384-8067-423b-973e-2d00f3b1c75d" providerId="ADAL" clId="{12C10219-E11B-42D5-8C90-11B6D674458B}" dt="2023-06-23T18:45:01.748" v="538" actId="47"/>
        <pc:sldMkLst>
          <pc:docMk/>
          <pc:sldMk cId="3437577687" sldId="364"/>
        </pc:sldMkLst>
      </pc:sldChg>
      <pc:sldChg chg="del">
        <pc:chgData name="Martha Lucia Arevalo Caguazango" userId="9e694384-8067-423b-973e-2d00f3b1c75d" providerId="ADAL" clId="{12C10219-E11B-42D5-8C90-11B6D674458B}" dt="2023-06-23T18:45:02.586" v="540" actId="47"/>
        <pc:sldMkLst>
          <pc:docMk/>
          <pc:sldMk cId="3320286949" sldId="365"/>
        </pc:sldMkLst>
      </pc:sldChg>
      <pc:sldChg chg="del">
        <pc:chgData name="Martha Lucia Arevalo Caguazango" userId="9e694384-8067-423b-973e-2d00f3b1c75d" providerId="ADAL" clId="{12C10219-E11B-42D5-8C90-11B6D674458B}" dt="2023-06-23T18:45:03.004" v="541" actId="47"/>
        <pc:sldMkLst>
          <pc:docMk/>
          <pc:sldMk cId="3476746182" sldId="366"/>
        </pc:sldMkLst>
      </pc:sldChg>
      <pc:sldChg chg="del">
        <pc:chgData name="Martha Lucia Arevalo Caguazango" userId="9e694384-8067-423b-973e-2d00f3b1c75d" providerId="ADAL" clId="{12C10219-E11B-42D5-8C90-11B6D674458B}" dt="2023-06-23T18:45:03.446" v="542" actId="47"/>
        <pc:sldMkLst>
          <pc:docMk/>
          <pc:sldMk cId="22523074" sldId="367"/>
        </pc:sldMkLst>
      </pc:sldChg>
      <pc:sldChg chg="del">
        <pc:chgData name="Martha Lucia Arevalo Caguazango" userId="9e694384-8067-423b-973e-2d00f3b1c75d" providerId="ADAL" clId="{12C10219-E11B-42D5-8C90-11B6D674458B}" dt="2023-06-23T18:45:00.879" v="536" actId="47"/>
        <pc:sldMkLst>
          <pc:docMk/>
          <pc:sldMk cId="4250096003" sldId="368"/>
        </pc:sldMkLst>
      </pc:sldChg>
      <pc:sldChg chg="del">
        <pc:chgData name="Martha Lucia Arevalo Caguazango" userId="9e694384-8067-423b-973e-2d00f3b1c75d" providerId="ADAL" clId="{12C10219-E11B-42D5-8C90-11B6D674458B}" dt="2023-06-23T18:45:01.296" v="537" actId="47"/>
        <pc:sldMkLst>
          <pc:docMk/>
          <pc:sldMk cId="17266256" sldId="369"/>
        </pc:sldMkLst>
      </pc:sldChg>
      <pc:sldChg chg="del">
        <pc:chgData name="Martha Lucia Arevalo Caguazango" userId="9e694384-8067-423b-973e-2d00f3b1c75d" providerId="ADAL" clId="{12C10219-E11B-42D5-8C90-11B6D674458B}" dt="2023-06-23T18:45:02.206" v="539" actId="47"/>
        <pc:sldMkLst>
          <pc:docMk/>
          <pc:sldMk cId="3125232122" sldId="370"/>
        </pc:sldMkLst>
      </pc:sldChg>
      <pc:sldChg chg="del">
        <pc:chgData name="Martha Lucia Arevalo Caguazango" userId="9e694384-8067-423b-973e-2d00f3b1c75d" providerId="ADAL" clId="{12C10219-E11B-42D5-8C90-11B6D674458B}" dt="2023-06-23T18:45:04.573" v="543" actId="47"/>
        <pc:sldMkLst>
          <pc:docMk/>
          <pc:sldMk cId="2886758029" sldId="371"/>
        </pc:sldMkLst>
      </pc:sldChg>
      <pc:sldChg chg="del">
        <pc:chgData name="Martha Lucia Arevalo Caguazango" userId="9e694384-8067-423b-973e-2d00f3b1c75d" providerId="ADAL" clId="{12C10219-E11B-42D5-8C90-11B6D674458B}" dt="2023-06-23T18:45:05.051" v="544" actId="47"/>
        <pc:sldMkLst>
          <pc:docMk/>
          <pc:sldMk cId="1123932411" sldId="372"/>
        </pc:sldMkLst>
      </pc:sldChg>
      <pc:sldChg chg="del">
        <pc:chgData name="Martha Lucia Arevalo Caguazango" userId="9e694384-8067-423b-973e-2d00f3b1c75d" providerId="ADAL" clId="{12C10219-E11B-42D5-8C90-11B6D674458B}" dt="2023-06-23T18:45:05.625" v="545" actId="47"/>
        <pc:sldMkLst>
          <pc:docMk/>
          <pc:sldMk cId="4287442412" sldId="373"/>
        </pc:sldMkLst>
      </pc:sldChg>
      <pc:sldChg chg="del">
        <pc:chgData name="Martha Lucia Arevalo Caguazango" userId="9e694384-8067-423b-973e-2d00f3b1c75d" providerId="ADAL" clId="{12C10219-E11B-42D5-8C90-11B6D674458B}" dt="2023-06-23T18:45:05.952" v="546" actId="47"/>
        <pc:sldMkLst>
          <pc:docMk/>
          <pc:sldMk cId="3784575999" sldId="374"/>
        </pc:sldMkLst>
      </pc:sldChg>
      <pc:sldChg chg="del">
        <pc:chgData name="Martha Lucia Arevalo Caguazango" userId="9e694384-8067-423b-973e-2d00f3b1c75d" providerId="ADAL" clId="{12C10219-E11B-42D5-8C90-11B6D674458B}" dt="2023-06-23T18:45:06.366" v="547" actId="47"/>
        <pc:sldMkLst>
          <pc:docMk/>
          <pc:sldMk cId="985292733" sldId="375"/>
        </pc:sldMkLst>
      </pc:sldChg>
      <pc:sldChg chg="del">
        <pc:chgData name="Martha Lucia Arevalo Caguazango" userId="9e694384-8067-423b-973e-2d00f3b1c75d" providerId="ADAL" clId="{12C10219-E11B-42D5-8C90-11B6D674458B}" dt="2023-06-23T18:45:06.906" v="548" actId="47"/>
        <pc:sldMkLst>
          <pc:docMk/>
          <pc:sldMk cId="516511265" sldId="376"/>
        </pc:sldMkLst>
      </pc:sldChg>
      <pc:sldChg chg="del">
        <pc:chgData name="Martha Lucia Arevalo Caguazango" userId="9e694384-8067-423b-973e-2d00f3b1c75d" providerId="ADAL" clId="{12C10219-E11B-42D5-8C90-11B6D674458B}" dt="2023-06-23T18:45:07.458" v="549" actId="47"/>
        <pc:sldMkLst>
          <pc:docMk/>
          <pc:sldMk cId="2628548103" sldId="379"/>
        </pc:sldMkLst>
      </pc:sldChg>
      <pc:sldChg chg="del">
        <pc:chgData name="Martha Lucia Arevalo Caguazango" userId="9e694384-8067-423b-973e-2d00f3b1c75d" providerId="ADAL" clId="{12C10219-E11B-42D5-8C90-11B6D674458B}" dt="2023-06-23T18:45:07.883" v="550" actId="47"/>
        <pc:sldMkLst>
          <pc:docMk/>
          <pc:sldMk cId="1135445725" sldId="380"/>
        </pc:sldMkLst>
      </pc:sldChg>
      <pc:sldChg chg="del">
        <pc:chgData name="Martha Lucia Arevalo Caguazango" userId="9e694384-8067-423b-973e-2d00f3b1c75d" providerId="ADAL" clId="{12C10219-E11B-42D5-8C90-11B6D674458B}" dt="2023-06-23T18:45:08.294" v="551" actId="47"/>
        <pc:sldMkLst>
          <pc:docMk/>
          <pc:sldMk cId="3796621170" sldId="381"/>
        </pc:sldMkLst>
      </pc:sldChg>
      <pc:sldChg chg="del">
        <pc:chgData name="Martha Lucia Arevalo Caguazango" userId="9e694384-8067-423b-973e-2d00f3b1c75d" providerId="ADAL" clId="{12C10219-E11B-42D5-8C90-11B6D674458B}" dt="2023-06-23T18:45:09.382" v="552" actId="47"/>
        <pc:sldMkLst>
          <pc:docMk/>
          <pc:sldMk cId="3671052896" sldId="382"/>
        </pc:sldMkLst>
      </pc:sldChg>
      <pc:sldChg chg="del">
        <pc:chgData name="Martha Lucia Arevalo Caguazango" userId="9e694384-8067-423b-973e-2d00f3b1c75d" providerId="ADAL" clId="{12C10219-E11B-42D5-8C90-11B6D674458B}" dt="2023-06-23T18:45:09.901" v="553" actId="47"/>
        <pc:sldMkLst>
          <pc:docMk/>
          <pc:sldMk cId="3680469460" sldId="383"/>
        </pc:sldMkLst>
      </pc:sldChg>
      <pc:sldChg chg="del">
        <pc:chgData name="Martha Lucia Arevalo Caguazango" userId="9e694384-8067-423b-973e-2d00f3b1c75d" providerId="ADAL" clId="{12C10219-E11B-42D5-8C90-11B6D674458B}" dt="2023-06-23T18:45:10.291" v="554" actId="47"/>
        <pc:sldMkLst>
          <pc:docMk/>
          <pc:sldMk cId="674715462" sldId="384"/>
        </pc:sldMkLst>
      </pc:sldChg>
      <pc:sldChg chg="del">
        <pc:chgData name="Martha Lucia Arevalo Caguazango" userId="9e694384-8067-423b-973e-2d00f3b1c75d" providerId="ADAL" clId="{12C10219-E11B-42D5-8C90-11B6D674458B}" dt="2023-06-23T18:45:11.391" v="555" actId="47"/>
        <pc:sldMkLst>
          <pc:docMk/>
          <pc:sldMk cId="3941715020" sldId="385"/>
        </pc:sldMkLst>
      </pc:sldChg>
      <pc:sldChg chg="del">
        <pc:chgData name="Martha Lucia Arevalo Caguazango" userId="9e694384-8067-423b-973e-2d00f3b1c75d" providerId="ADAL" clId="{12C10219-E11B-42D5-8C90-11B6D674458B}" dt="2023-06-23T18:45:11.996" v="556" actId="47"/>
        <pc:sldMkLst>
          <pc:docMk/>
          <pc:sldMk cId="311067067" sldId="386"/>
        </pc:sldMkLst>
      </pc:sldChg>
      <pc:sldChg chg="del">
        <pc:chgData name="Martha Lucia Arevalo Caguazango" userId="9e694384-8067-423b-973e-2d00f3b1c75d" providerId="ADAL" clId="{12C10219-E11B-42D5-8C90-11B6D674458B}" dt="2023-06-23T18:45:12.444" v="557" actId="47"/>
        <pc:sldMkLst>
          <pc:docMk/>
          <pc:sldMk cId="890268301" sldId="387"/>
        </pc:sldMkLst>
      </pc:sldChg>
      <pc:sldChg chg="del">
        <pc:chgData name="Martha Lucia Arevalo Caguazango" userId="9e694384-8067-423b-973e-2d00f3b1c75d" providerId="ADAL" clId="{12C10219-E11B-42D5-8C90-11B6D674458B}" dt="2023-06-23T18:45:12.878" v="558" actId="47"/>
        <pc:sldMkLst>
          <pc:docMk/>
          <pc:sldMk cId="1049724741" sldId="388"/>
        </pc:sldMkLst>
      </pc:sldChg>
      <pc:sldChg chg="del">
        <pc:chgData name="Martha Lucia Arevalo Caguazango" userId="9e694384-8067-423b-973e-2d00f3b1c75d" providerId="ADAL" clId="{12C10219-E11B-42D5-8C90-11B6D674458B}" dt="2023-06-23T18:45:13.262" v="559" actId="47"/>
        <pc:sldMkLst>
          <pc:docMk/>
          <pc:sldMk cId="308280918" sldId="389"/>
        </pc:sldMkLst>
      </pc:sldChg>
      <pc:sldChg chg="del">
        <pc:chgData name="Martha Lucia Arevalo Caguazango" userId="9e694384-8067-423b-973e-2d00f3b1c75d" providerId="ADAL" clId="{12C10219-E11B-42D5-8C90-11B6D674458B}" dt="2023-06-23T18:45:13.759" v="560" actId="47"/>
        <pc:sldMkLst>
          <pc:docMk/>
          <pc:sldMk cId="892855588" sldId="391"/>
        </pc:sldMkLst>
      </pc:sldChg>
      <pc:sldChg chg="del">
        <pc:chgData name="Martha Lucia Arevalo Caguazango" userId="9e694384-8067-423b-973e-2d00f3b1c75d" providerId="ADAL" clId="{12C10219-E11B-42D5-8C90-11B6D674458B}" dt="2023-06-23T18:45:14.120" v="561" actId="47"/>
        <pc:sldMkLst>
          <pc:docMk/>
          <pc:sldMk cId="2374436570" sldId="392"/>
        </pc:sldMkLst>
      </pc:sldChg>
      <pc:sldChg chg="del">
        <pc:chgData name="Martha Lucia Arevalo Caguazango" userId="9e694384-8067-423b-973e-2d00f3b1c75d" providerId="ADAL" clId="{12C10219-E11B-42D5-8C90-11B6D674458B}" dt="2023-06-23T18:45:14.591" v="562" actId="47"/>
        <pc:sldMkLst>
          <pc:docMk/>
          <pc:sldMk cId="769194363" sldId="394"/>
        </pc:sldMkLst>
      </pc:sldChg>
      <pc:sldChg chg="del">
        <pc:chgData name="Martha Lucia Arevalo Caguazango" userId="9e694384-8067-423b-973e-2d00f3b1c75d" providerId="ADAL" clId="{12C10219-E11B-42D5-8C90-11B6D674458B}" dt="2023-06-23T18:45:15.060" v="563" actId="47"/>
        <pc:sldMkLst>
          <pc:docMk/>
          <pc:sldMk cId="2278798749" sldId="396"/>
        </pc:sldMkLst>
      </pc:sldChg>
      <pc:sldChg chg="del">
        <pc:chgData name="Martha Lucia Arevalo Caguazango" userId="9e694384-8067-423b-973e-2d00f3b1c75d" providerId="ADAL" clId="{12C10219-E11B-42D5-8C90-11B6D674458B}" dt="2023-06-23T18:45:16.162" v="564" actId="47"/>
        <pc:sldMkLst>
          <pc:docMk/>
          <pc:sldMk cId="253348060" sldId="397"/>
        </pc:sldMkLst>
      </pc:sldChg>
      <pc:sldChg chg="del">
        <pc:chgData name="Martha Lucia Arevalo Caguazango" userId="9e694384-8067-423b-973e-2d00f3b1c75d" providerId="ADAL" clId="{12C10219-E11B-42D5-8C90-11B6D674458B}" dt="2023-06-23T18:45:16.693" v="565" actId="47"/>
        <pc:sldMkLst>
          <pc:docMk/>
          <pc:sldMk cId="1807115284" sldId="398"/>
        </pc:sldMkLst>
      </pc:sldChg>
      <pc:sldChg chg="del">
        <pc:chgData name="Martha Lucia Arevalo Caguazango" userId="9e694384-8067-423b-973e-2d00f3b1c75d" providerId="ADAL" clId="{12C10219-E11B-42D5-8C90-11B6D674458B}" dt="2023-06-23T18:45:17.231" v="566" actId="47"/>
        <pc:sldMkLst>
          <pc:docMk/>
          <pc:sldMk cId="4286606816" sldId="402"/>
        </pc:sldMkLst>
      </pc:sldChg>
      <pc:sldChg chg="del">
        <pc:chgData name="Martha Lucia Arevalo Caguazango" userId="9e694384-8067-423b-973e-2d00f3b1c75d" providerId="ADAL" clId="{12C10219-E11B-42D5-8C90-11B6D674458B}" dt="2023-06-23T18:45:17.645" v="567" actId="47"/>
        <pc:sldMkLst>
          <pc:docMk/>
          <pc:sldMk cId="1519206245" sldId="403"/>
        </pc:sldMkLst>
      </pc:sldChg>
      <pc:sldChg chg="del">
        <pc:chgData name="Martha Lucia Arevalo Caguazango" userId="9e694384-8067-423b-973e-2d00f3b1c75d" providerId="ADAL" clId="{12C10219-E11B-42D5-8C90-11B6D674458B}" dt="2023-06-23T18:45:18.129" v="568" actId="47"/>
        <pc:sldMkLst>
          <pc:docMk/>
          <pc:sldMk cId="3668987045" sldId="404"/>
        </pc:sldMkLst>
      </pc:sldChg>
      <pc:sldChg chg="del">
        <pc:chgData name="Martha Lucia Arevalo Caguazango" userId="9e694384-8067-423b-973e-2d00f3b1c75d" providerId="ADAL" clId="{12C10219-E11B-42D5-8C90-11B6D674458B}" dt="2023-06-23T18:45:19.018" v="570" actId="47"/>
        <pc:sldMkLst>
          <pc:docMk/>
          <pc:sldMk cId="3654245763" sldId="405"/>
        </pc:sldMkLst>
      </pc:sldChg>
      <pc:sldChg chg="del">
        <pc:chgData name="Martha Lucia Arevalo Caguazango" userId="9e694384-8067-423b-973e-2d00f3b1c75d" providerId="ADAL" clId="{12C10219-E11B-42D5-8C90-11B6D674458B}" dt="2023-06-23T18:45:18.601" v="569" actId="47"/>
        <pc:sldMkLst>
          <pc:docMk/>
          <pc:sldMk cId="1617911959" sldId="406"/>
        </pc:sldMkLst>
      </pc:sldChg>
      <pc:sldChg chg="del">
        <pc:chgData name="Martha Lucia Arevalo Caguazango" userId="9e694384-8067-423b-973e-2d00f3b1c75d" providerId="ADAL" clId="{12C10219-E11B-42D5-8C90-11B6D674458B}" dt="2023-06-23T18:45:20.408" v="571" actId="47"/>
        <pc:sldMkLst>
          <pc:docMk/>
          <pc:sldMk cId="188871396" sldId="407"/>
        </pc:sldMkLst>
      </pc:sldChg>
      <pc:sldChg chg="del">
        <pc:chgData name="Martha Lucia Arevalo Caguazango" userId="9e694384-8067-423b-973e-2d00f3b1c75d" providerId="ADAL" clId="{12C10219-E11B-42D5-8C90-11B6D674458B}" dt="2023-06-23T18:45:20.977" v="572" actId="47"/>
        <pc:sldMkLst>
          <pc:docMk/>
          <pc:sldMk cId="2465402181" sldId="408"/>
        </pc:sldMkLst>
      </pc:sldChg>
      <pc:sldChg chg="del">
        <pc:chgData name="Martha Lucia Arevalo Caguazango" userId="9e694384-8067-423b-973e-2d00f3b1c75d" providerId="ADAL" clId="{12C10219-E11B-42D5-8C90-11B6D674458B}" dt="2023-06-23T18:45:21.490" v="573" actId="47"/>
        <pc:sldMkLst>
          <pc:docMk/>
          <pc:sldMk cId="1882790288" sldId="409"/>
        </pc:sldMkLst>
      </pc:sldChg>
      <pc:sldChg chg="del">
        <pc:chgData name="Martha Lucia Arevalo Caguazango" userId="9e694384-8067-423b-973e-2d00f3b1c75d" providerId="ADAL" clId="{12C10219-E11B-42D5-8C90-11B6D674458B}" dt="2023-06-23T18:45:22.114" v="574" actId="47"/>
        <pc:sldMkLst>
          <pc:docMk/>
          <pc:sldMk cId="850672913" sldId="410"/>
        </pc:sldMkLst>
      </pc:sldChg>
      <pc:sldChg chg="del">
        <pc:chgData name="Martha Lucia Arevalo Caguazango" userId="9e694384-8067-423b-973e-2d00f3b1c75d" providerId="ADAL" clId="{12C10219-E11B-42D5-8C90-11B6D674458B}" dt="2023-06-23T18:45:22.657" v="575" actId="47"/>
        <pc:sldMkLst>
          <pc:docMk/>
          <pc:sldMk cId="3971137927" sldId="412"/>
        </pc:sldMkLst>
      </pc:sldChg>
      <pc:sldChg chg="del">
        <pc:chgData name="Martha Lucia Arevalo Caguazango" userId="9e694384-8067-423b-973e-2d00f3b1c75d" providerId="ADAL" clId="{12C10219-E11B-42D5-8C90-11B6D674458B}" dt="2023-06-23T18:45:23.154" v="576" actId="47"/>
        <pc:sldMkLst>
          <pc:docMk/>
          <pc:sldMk cId="1751230179" sldId="413"/>
        </pc:sldMkLst>
      </pc:sldChg>
      <pc:sldChg chg="del">
        <pc:chgData name="Martha Lucia Arevalo Caguazango" userId="9e694384-8067-423b-973e-2d00f3b1c75d" providerId="ADAL" clId="{12C10219-E11B-42D5-8C90-11B6D674458B}" dt="2023-06-23T18:46:12.299" v="577" actId="47"/>
        <pc:sldMkLst>
          <pc:docMk/>
          <pc:sldMk cId="2066110640" sldId="423"/>
        </pc:sldMkLst>
      </pc:sldChg>
      <pc:sldChg chg="del">
        <pc:chgData name="Martha Lucia Arevalo Caguazango" userId="9e694384-8067-423b-973e-2d00f3b1c75d" providerId="ADAL" clId="{12C10219-E11B-42D5-8C90-11B6D674458B}" dt="2023-06-23T18:46:13.235" v="578" actId="47"/>
        <pc:sldMkLst>
          <pc:docMk/>
          <pc:sldMk cId="2085048856" sldId="424"/>
        </pc:sldMkLst>
      </pc:sldChg>
      <pc:sldChg chg="del">
        <pc:chgData name="Martha Lucia Arevalo Caguazango" userId="9e694384-8067-423b-973e-2d00f3b1c75d" providerId="ADAL" clId="{12C10219-E11B-42D5-8C90-11B6D674458B}" dt="2023-06-23T18:46:14.082" v="579" actId="47"/>
        <pc:sldMkLst>
          <pc:docMk/>
          <pc:sldMk cId="392564082" sldId="425"/>
        </pc:sldMkLst>
      </pc:sldChg>
      <pc:sldChg chg="del">
        <pc:chgData name="Martha Lucia Arevalo Caguazango" userId="9e694384-8067-423b-973e-2d00f3b1c75d" providerId="ADAL" clId="{12C10219-E11B-42D5-8C90-11B6D674458B}" dt="2023-06-23T18:46:14.734" v="580" actId="47"/>
        <pc:sldMkLst>
          <pc:docMk/>
          <pc:sldMk cId="50551590" sldId="426"/>
        </pc:sldMkLst>
      </pc:sldChg>
      <pc:sldChg chg="del">
        <pc:chgData name="Martha Lucia Arevalo Caguazango" userId="9e694384-8067-423b-973e-2d00f3b1c75d" providerId="ADAL" clId="{12C10219-E11B-42D5-8C90-11B6D674458B}" dt="2023-06-23T18:46:15.364" v="581" actId="47"/>
        <pc:sldMkLst>
          <pc:docMk/>
          <pc:sldMk cId="416788401" sldId="427"/>
        </pc:sldMkLst>
      </pc:sldChg>
      <pc:sldChg chg="del">
        <pc:chgData name="Martha Lucia Arevalo Caguazango" userId="9e694384-8067-423b-973e-2d00f3b1c75d" providerId="ADAL" clId="{12C10219-E11B-42D5-8C90-11B6D674458B}" dt="2023-06-23T18:46:16.169" v="582" actId="47"/>
        <pc:sldMkLst>
          <pc:docMk/>
          <pc:sldMk cId="2196392560" sldId="428"/>
        </pc:sldMkLst>
      </pc:sldChg>
      <pc:sldChg chg="del">
        <pc:chgData name="Martha Lucia Arevalo Caguazango" userId="9e694384-8067-423b-973e-2d00f3b1c75d" providerId="ADAL" clId="{12C10219-E11B-42D5-8C90-11B6D674458B}" dt="2023-06-23T18:46:17.259" v="584" actId="47"/>
        <pc:sldMkLst>
          <pc:docMk/>
          <pc:sldMk cId="819751713" sldId="429"/>
        </pc:sldMkLst>
      </pc:sldChg>
      <pc:sldChg chg="del">
        <pc:chgData name="Martha Lucia Arevalo Caguazango" userId="9e694384-8067-423b-973e-2d00f3b1c75d" providerId="ADAL" clId="{12C10219-E11B-42D5-8C90-11B6D674458B}" dt="2023-06-23T18:46:17.883" v="585" actId="47"/>
        <pc:sldMkLst>
          <pc:docMk/>
          <pc:sldMk cId="4193479286" sldId="430"/>
        </pc:sldMkLst>
      </pc:sldChg>
      <pc:sldChg chg="del">
        <pc:chgData name="Martha Lucia Arevalo Caguazango" userId="9e694384-8067-423b-973e-2d00f3b1c75d" providerId="ADAL" clId="{12C10219-E11B-42D5-8C90-11B6D674458B}" dt="2023-06-23T18:46:16.767" v="583" actId="47"/>
        <pc:sldMkLst>
          <pc:docMk/>
          <pc:sldMk cId="2365939718" sldId="431"/>
        </pc:sldMkLst>
      </pc:sldChg>
      <pc:sldChg chg="del">
        <pc:chgData name="Martha Lucia Arevalo Caguazango" userId="9e694384-8067-423b-973e-2d00f3b1c75d" providerId="ADAL" clId="{12C10219-E11B-42D5-8C90-11B6D674458B}" dt="2023-06-23T18:46:19.380" v="586" actId="47"/>
        <pc:sldMkLst>
          <pc:docMk/>
          <pc:sldMk cId="283790967" sldId="432"/>
        </pc:sldMkLst>
      </pc:sldChg>
      <pc:sldChg chg="del">
        <pc:chgData name="Martha Lucia Arevalo Caguazango" userId="9e694384-8067-423b-973e-2d00f3b1c75d" providerId="ADAL" clId="{12C10219-E11B-42D5-8C90-11B6D674458B}" dt="2023-06-23T18:46:20.002" v="587" actId="47"/>
        <pc:sldMkLst>
          <pc:docMk/>
          <pc:sldMk cId="598456248" sldId="433"/>
        </pc:sldMkLst>
      </pc:sldChg>
      <pc:sldChg chg="del">
        <pc:chgData name="Martha Lucia Arevalo Caguazango" userId="9e694384-8067-423b-973e-2d00f3b1c75d" providerId="ADAL" clId="{12C10219-E11B-42D5-8C90-11B6D674458B}" dt="2023-06-23T18:46:20.519" v="588" actId="47"/>
        <pc:sldMkLst>
          <pc:docMk/>
          <pc:sldMk cId="790623387" sldId="434"/>
        </pc:sldMkLst>
      </pc:sldChg>
      <pc:sldChg chg="del">
        <pc:chgData name="Martha Lucia Arevalo Caguazango" userId="9e694384-8067-423b-973e-2d00f3b1c75d" providerId="ADAL" clId="{12C10219-E11B-42D5-8C90-11B6D674458B}" dt="2023-06-23T18:46:20.997" v="589" actId="47"/>
        <pc:sldMkLst>
          <pc:docMk/>
          <pc:sldMk cId="3662402894" sldId="435"/>
        </pc:sldMkLst>
      </pc:sldChg>
      <pc:sldChg chg="del">
        <pc:chgData name="Martha Lucia Arevalo Caguazango" userId="9e694384-8067-423b-973e-2d00f3b1c75d" providerId="ADAL" clId="{12C10219-E11B-42D5-8C90-11B6D674458B}" dt="2023-06-23T18:46:21.557" v="590" actId="47"/>
        <pc:sldMkLst>
          <pc:docMk/>
          <pc:sldMk cId="2918480733" sldId="436"/>
        </pc:sldMkLst>
      </pc:sldChg>
      <pc:sldChg chg="del">
        <pc:chgData name="Martha Lucia Arevalo Caguazango" userId="9e694384-8067-423b-973e-2d00f3b1c75d" providerId="ADAL" clId="{12C10219-E11B-42D5-8C90-11B6D674458B}" dt="2023-06-23T18:46:22.194" v="591" actId="47"/>
        <pc:sldMkLst>
          <pc:docMk/>
          <pc:sldMk cId="61008113" sldId="437"/>
        </pc:sldMkLst>
      </pc:sldChg>
      <pc:sldChg chg="del">
        <pc:chgData name="Martha Lucia Arevalo Caguazango" userId="9e694384-8067-423b-973e-2d00f3b1c75d" providerId="ADAL" clId="{12C10219-E11B-42D5-8C90-11B6D674458B}" dt="2023-06-23T18:46:22.700" v="592" actId="47"/>
        <pc:sldMkLst>
          <pc:docMk/>
          <pc:sldMk cId="4169450188" sldId="438"/>
        </pc:sldMkLst>
      </pc:sldChg>
      <pc:sldChg chg="del">
        <pc:chgData name="Martha Lucia Arevalo Caguazango" userId="9e694384-8067-423b-973e-2d00f3b1c75d" providerId="ADAL" clId="{12C10219-E11B-42D5-8C90-11B6D674458B}" dt="2023-06-23T18:46:23.166" v="593" actId="47"/>
        <pc:sldMkLst>
          <pc:docMk/>
          <pc:sldMk cId="1617766072" sldId="439"/>
        </pc:sldMkLst>
      </pc:sldChg>
      <pc:sldChg chg="del">
        <pc:chgData name="Martha Lucia Arevalo Caguazango" userId="9e694384-8067-423b-973e-2d00f3b1c75d" providerId="ADAL" clId="{12C10219-E11B-42D5-8C90-11B6D674458B}" dt="2023-06-23T18:46:23.626" v="594" actId="47"/>
        <pc:sldMkLst>
          <pc:docMk/>
          <pc:sldMk cId="2322050605" sldId="440"/>
        </pc:sldMkLst>
      </pc:sldChg>
      <pc:sldChg chg="del">
        <pc:chgData name="Martha Lucia Arevalo Caguazango" userId="9e694384-8067-423b-973e-2d00f3b1c75d" providerId="ADAL" clId="{12C10219-E11B-42D5-8C90-11B6D674458B}" dt="2023-06-23T18:46:24.115" v="595" actId="47"/>
        <pc:sldMkLst>
          <pc:docMk/>
          <pc:sldMk cId="3667460179" sldId="441"/>
        </pc:sldMkLst>
      </pc:sldChg>
      <pc:sldChg chg="del">
        <pc:chgData name="Martha Lucia Arevalo Caguazango" userId="9e694384-8067-423b-973e-2d00f3b1c75d" providerId="ADAL" clId="{12C10219-E11B-42D5-8C90-11B6D674458B}" dt="2023-06-23T18:46:24.905" v="596" actId="47"/>
        <pc:sldMkLst>
          <pc:docMk/>
          <pc:sldMk cId="3233262319" sldId="442"/>
        </pc:sldMkLst>
      </pc:sldChg>
      <pc:sldChg chg="del">
        <pc:chgData name="Martha Lucia Arevalo Caguazango" userId="9e694384-8067-423b-973e-2d00f3b1c75d" providerId="ADAL" clId="{12C10219-E11B-42D5-8C90-11B6D674458B}" dt="2023-06-23T18:46:25.385" v="597" actId="47"/>
        <pc:sldMkLst>
          <pc:docMk/>
          <pc:sldMk cId="3096003649" sldId="443"/>
        </pc:sldMkLst>
      </pc:sldChg>
      <pc:sldChg chg="del">
        <pc:chgData name="Martha Lucia Arevalo Caguazango" userId="9e694384-8067-423b-973e-2d00f3b1c75d" providerId="ADAL" clId="{12C10219-E11B-42D5-8C90-11B6D674458B}" dt="2023-06-23T18:46:25.836" v="598" actId="47"/>
        <pc:sldMkLst>
          <pc:docMk/>
          <pc:sldMk cId="1333232115" sldId="444"/>
        </pc:sldMkLst>
      </pc:sldChg>
      <pc:sldChg chg="del">
        <pc:chgData name="Martha Lucia Arevalo Caguazango" userId="9e694384-8067-423b-973e-2d00f3b1c75d" providerId="ADAL" clId="{12C10219-E11B-42D5-8C90-11B6D674458B}" dt="2023-06-23T18:46:26.305" v="599" actId="47"/>
        <pc:sldMkLst>
          <pc:docMk/>
          <pc:sldMk cId="304256204" sldId="445"/>
        </pc:sldMkLst>
      </pc:sldChg>
      <pc:sldChg chg="del">
        <pc:chgData name="Martha Lucia Arevalo Caguazango" userId="9e694384-8067-423b-973e-2d00f3b1c75d" providerId="ADAL" clId="{12C10219-E11B-42D5-8C90-11B6D674458B}" dt="2023-06-23T18:46:26.883" v="600" actId="47"/>
        <pc:sldMkLst>
          <pc:docMk/>
          <pc:sldMk cId="733233008" sldId="446"/>
        </pc:sldMkLst>
      </pc:sldChg>
      <pc:sldChg chg="del">
        <pc:chgData name="Martha Lucia Arevalo Caguazango" userId="9e694384-8067-423b-973e-2d00f3b1c75d" providerId="ADAL" clId="{12C10219-E11B-42D5-8C90-11B6D674458B}" dt="2023-06-23T18:46:27.299" v="601" actId="47"/>
        <pc:sldMkLst>
          <pc:docMk/>
          <pc:sldMk cId="514404149" sldId="447"/>
        </pc:sldMkLst>
      </pc:sldChg>
      <pc:sldChg chg="del">
        <pc:chgData name="Martha Lucia Arevalo Caguazango" userId="9e694384-8067-423b-973e-2d00f3b1c75d" providerId="ADAL" clId="{12C10219-E11B-42D5-8C90-11B6D674458B}" dt="2023-06-23T18:46:27.778" v="602" actId="47"/>
        <pc:sldMkLst>
          <pc:docMk/>
          <pc:sldMk cId="3571294581" sldId="448"/>
        </pc:sldMkLst>
      </pc:sldChg>
      <pc:sldChg chg="del">
        <pc:chgData name="Martha Lucia Arevalo Caguazango" userId="9e694384-8067-423b-973e-2d00f3b1c75d" providerId="ADAL" clId="{12C10219-E11B-42D5-8C90-11B6D674458B}" dt="2023-06-23T18:46:28.231" v="603" actId="47"/>
        <pc:sldMkLst>
          <pc:docMk/>
          <pc:sldMk cId="597933641" sldId="449"/>
        </pc:sldMkLst>
      </pc:sldChg>
      <pc:sldChg chg="del">
        <pc:chgData name="Martha Lucia Arevalo Caguazango" userId="9e694384-8067-423b-973e-2d00f3b1c75d" providerId="ADAL" clId="{12C10219-E11B-42D5-8C90-11B6D674458B}" dt="2023-06-23T18:46:28.895" v="604" actId="47"/>
        <pc:sldMkLst>
          <pc:docMk/>
          <pc:sldMk cId="2531892677" sldId="450"/>
        </pc:sldMkLst>
      </pc:sldChg>
      <pc:sldChg chg="del">
        <pc:chgData name="Martha Lucia Arevalo Caguazango" userId="9e694384-8067-423b-973e-2d00f3b1c75d" providerId="ADAL" clId="{12C10219-E11B-42D5-8C90-11B6D674458B}" dt="2023-06-23T18:46:29.797" v="605" actId="47"/>
        <pc:sldMkLst>
          <pc:docMk/>
          <pc:sldMk cId="2871174739" sldId="451"/>
        </pc:sldMkLst>
      </pc:sldChg>
      <pc:sldChg chg="del">
        <pc:chgData name="Martha Lucia Arevalo Caguazango" userId="9e694384-8067-423b-973e-2d00f3b1c75d" providerId="ADAL" clId="{12C10219-E11B-42D5-8C90-11B6D674458B}" dt="2023-06-23T18:46:30.269" v="606" actId="47"/>
        <pc:sldMkLst>
          <pc:docMk/>
          <pc:sldMk cId="68330028" sldId="452"/>
        </pc:sldMkLst>
      </pc:sldChg>
      <pc:sldChg chg="del">
        <pc:chgData name="Martha Lucia Arevalo Caguazango" userId="9e694384-8067-423b-973e-2d00f3b1c75d" providerId="ADAL" clId="{12C10219-E11B-42D5-8C90-11B6D674458B}" dt="2023-06-23T18:46:30.777" v="607" actId="47"/>
        <pc:sldMkLst>
          <pc:docMk/>
          <pc:sldMk cId="2550611319" sldId="453"/>
        </pc:sldMkLst>
      </pc:sldChg>
      <pc:sldChg chg="del">
        <pc:chgData name="Martha Lucia Arevalo Caguazango" userId="9e694384-8067-423b-973e-2d00f3b1c75d" providerId="ADAL" clId="{12C10219-E11B-42D5-8C90-11B6D674458B}" dt="2023-06-23T18:46:31.212" v="608" actId="47"/>
        <pc:sldMkLst>
          <pc:docMk/>
          <pc:sldMk cId="4208813135" sldId="454"/>
        </pc:sldMkLst>
      </pc:sldChg>
      <pc:sldChg chg="del">
        <pc:chgData name="Martha Lucia Arevalo Caguazango" userId="9e694384-8067-423b-973e-2d00f3b1c75d" providerId="ADAL" clId="{12C10219-E11B-42D5-8C90-11B6D674458B}" dt="2023-06-23T18:46:31.781" v="609" actId="47"/>
        <pc:sldMkLst>
          <pc:docMk/>
          <pc:sldMk cId="2053253860" sldId="455"/>
        </pc:sldMkLst>
      </pc:sldChg>
      <pc:sldChg chg="del">
        <pc:chgData name="Martha Lucia Arevalo Caguazango" userId="9e694384-8067-423b-973e-2d00f3b1c75d" providerId="ADAL" clId="{12C10219-E11B-42D5-8C90-11B6D674458B}" dt="2023-06-23T18:54:20.037" v="620" actId="47"/>
        <pc:sldMkLst>
          <pc:docMk/>
          <pc:sldMk cId="441933213" sldId="1556"/>
        </pc:sldMkLst>
      </pc:sldChg>
      <pc:sldChg chg="del">
        <pc:chgData name="Martha Lucia Arevalo Caguazango" userId="9e694384-8067-423b-973e-2d00f3b1c75d" providerId="ADAL" clId="{12C10219-E11B-42D5-8C90-11B6D674458B}" dt="2023-06-23T18:54:21.262" v="621" actId="47"/>
        <pc:sldMkLst>
          <pc:docMk/>
          <pc:sldMk cId="4143863" sldId="1557"/>
        </pc:sldMkLst>
      </pc:sldChg>
      <pc:sldChg chg="del">
        <pc:chgData name="Martha Lucia Arevalo Caguazango" userId="9e694384-8067-423b-973e-2d00f3b1c75d" providerId="ADAL" clId="{12C10219-E11B-42D5-8C90-11B6D674458B}" dt="2023-06-23T18:54:22.015" v="622" actId="47"/>
        <pc:sldMkLst>
          <pc:docMk/>
          <pc:sldMk cId="2183535048" sldId="1558"/>
        </pc:sldMkLst>
      </pc:sldChg>
      <pc:sldChg chg="del">
        <pc:chgData name="Martha Lucia Arevalo Caguazango" userId="9e694384-8067-423b-973e-2d00f3b1c75d" providerId="ADAL" clId="{12C10219-E11B-42D5-8C90-11B6D674458B}" dt="2023-06-23T18:54:22.694" v="623" actId="47"/>
        <pc:sldMkLst>
          <pc:docMk/>
          <pc:sldMk cId="2384842390" sldId="1559"/>
        </pc:sldMkLst>
      </pc:sldChg>
      <pc:sldChg chg="del">
        <pc:chgData name="Martha Lucia Arevalo Caguazango" userId="9e694384-8067-423b-973e-2d00f3b1c75d" providerId="ADAL" clId="{12C10219-E11B-42D5-8C90-11B6D674458B}" dt="2023-06-23T18:54:23.351" v="624" actId="47"/>
        <pc:sldMkLst>
          <pc:docMk/>
          <pc:sldMk cId="3840558093" sldId="1560"/>
        </pc:sldMkLst>
      </pc:sldChg>
      <pc:sldChg chg="del">
        <pc:chgData name="Martha Lucia Arevalo Caguazango" userId="9e694384-8067-423b-973e-2d00f3b1c75d" providerId="ADAL" clId="{12C10219-E11B-42D5-8C90-11B6D674458B}" dt="2023-06-23T18:54:23.974" v="625" actId="47"/>
        <pc:sldMkLst>
          <pc:docMk/>
          <pc:sldMk cId="346228097" sldId="1561"/>
        </pc:sldMkLst>
      </pc:sldChg>
      <pc:sldChg chg="del">
        <pc:chgData name="Martha Lucia Arevalo Caguazango" userId="9e694384-8067-423b-973e-2d00f3b1c75d" providerId="ADAL" clId="{12C10219-E11B-42D5-8C90-11B6D674458B}" dt="2023-06-23T18:54:24.539" v="626" actId="47"/>
        <pc:sldMkLst>
          <pc:docMk/>
          <pc:sldMk cId="4048807410" sldId="1562"/>
        </pc:sldMkLst>
      </pc:sldChg>
      <pc:sldChg chg="addSp modSp add mod">
        <pc:chgData name="Martha Lucia Arevalo Caguazango" userId="9e694384-8067-423b-973e-2d00f3b1c75d" providerId="ADAL" clId="{12C10219-E11B-42D5-8C90-11B6D674458B}" dt="2023-06-23T17:14:13.154" v="308" actId="14100"/>
        <pc:sldMkLst>
          <pc:docMk/>
          <pc:sldMk cId="1410982707" sldId="1563"/>
        </pc:sldMkLst>
        <pc:spChg chg="add mod">
          <ac:chgData name="Martha Lucia Arevalo Caguazango" userId="9e694384-8067-423b-973e-2d00f3b1c75d" providerId="ADAL" clId="{12C10219-E11B-42D5-8C90-11B6D674458B}" dt="2023-06-23T17:14:13.154" v="308" actId="14100"/>
          <ac:spMkLst>
            <pc:docMk/>
            <pc:sldMk cId="1410982707" sldId="1563"/>
            <ac:spMk id="2" creationId="{A3EAE880-CD10-400E-90A4-B644290F4F9C}"/>
          </ac:spMkLst>
        </pc:spChg>
        <pc:picChg chg="mod">
          <ac:chgData name="Martha Lucia Arevalo Caguazango" userId="9e694384-8067-423b-973e-2d00f3b1c75d" providerId="ADAL" clId="{12C10219-E11B-42D5-8C90-11B6D674458B}" dt="2023-06-23T17:13:41.298" v="287" actId="1076"/>
          <ac:picMkLst>
            <pc:docMk/>
            <pc:sldMk cId="1410982707" sldId="1563"/>
            <ac:picMk id="3" creationId="{2F1BD7FF-BE84-18D4-1750-B78D6AB42F0C}"/>
          </ac:picMkLst>
        </pc:picChg>
      </pc:sldChg>
      <pc:sldChg chg="modSp add mod">
        <pc:chgData name="Martha Lucia Arevalo Caguazango" userId="9e694384-8067-423b-973e-2d00f3b1c75d" providerId="ADAL" clId="{12C10219-E11B-42D5-8C90-11B6D674458B}" dt="2023-06-23T17:21:01.954" v="348" actId="6549"/>
        <pc:sldMkLst>
          <pc:docMk/>
          <pc:sldMk cId="3151054525" sldId="1564"/>
        </pc:sldMkLst>
        <pc:spChg chg="mod">
          <ac:chgData name="Martha Lucia Arevalo Caguazango" userId="9e694384-8067-423b-973e-2d00f3b1c75d" providerId="ADAL" clId="{12C10219-E11B-42D5-8C90-11B6D674458B}" dt="2023-06-23T17:20:29.204" v="347" actId="1076"/>
          <ac:spMkLst>
            <pc:docMk/>
            <pc:sldMk cId="3151054525" sldId="1564"/>
            <ac:spMk id="4" creationId="{4CEF884A-18DC-4423-A12C-ABE1B7C19717}"/>
          </ac:spMkLst>
        </pc:spChg>
        <pc:spChg chg="mod">
          <ac:chgData name="Martha Lucia Arevalo Caguazango" userId="9e694384-8067-423b-973e-2d00f3b1c75d" providerId="ADAL" clId="{12C10219-E11B-42D5-8C90-11B6D674458B}" dt="2023-06-23T17:21:01.954" v="348" actId="6549"/>
          <ac:spMkLst>
            <pc:docMk/>
            <pc:sldMk cId="3151054525" sldId="1564"/>
            <ac:spMk id="6" creationId="{8439E9A0-E4B6-4B6A-815B-F4532369CE8A}"/>
          </ac:spMkLst>
        </pc:spChg>
      </pc:sldChg>
      <pc:sldChg chg="add">
        <pc:chgData name="Martha Lucia Arevalo Caguazango" userId="9e694384-8067-423b-973e-2d00f3b1c75d" providerId="ADAL" clId="{12C10219-E11B-42D5-8C90-11B6D674458B}" dt="2023-06-23T18:47:55.590" v="612"/>
        <pc:sldMkLst>
          <pc:docMk/>
          <pc:sldMk cId="1284176739" sldId="1565"/>
        </pc:sldMkLst>
      </pc:sldChg>
      <pc:sldChg chg="add">
        <pc:chgData name="Martha Lucia Arevalo Caguazango" userId="9e694384-8067-423b-973e-2d00f3b1c75d" providerId="ADAL" clId="{12C10219-E11B-42D5-8C90-11B6D674458B}" dt="2023-06-23T18:49:04.105" v="614"/>
        <pc:sldMkLst>
          <pc:docMk/>
          <pc:sldMk cId="4132311259" sldId="1566"/>
        </pc:sldMkLst>
      </pc:sldChg>
      <pc:sldChg chg="addSp delSp modSp add mod">
        <pc:chgData name="Martha Lucia Arevalo Caguazango" userId="9e694384-8067-423b-973e-2d00f3b1c75d" providerId="ADAL" clId="{12C10219-E11B-42D5-8C90-11B6D674458B}" dt="2023-06-23T19:19:29.413" v="1006"/>
        <pc:sldMkLst>
          <pc:docMk/>
          <pc:sldMk cId="3286443381" sldId="1567"/>
        </pc:sldMkLst>
        <pc:spChg chg="del mod">
          <ac:chgData name="Martha Lucia Arevalo Caguazango" userId="9e694384-8067-423b-973e-2d00f3b1c75d" providerId="ADAL" clId="{12C10219-E11B-42D5-8C90-11B6D674458B}" dt="2023-06-23T19:19:29.413" v="1006"/>
          <ac:spMkLst>
            <pc:docMk/>
            <pc:sldMk cId="3286443381" sldId="1567"/>
            <ac:spMk id="6" creationId="{86C40ABE-1488-4DDD-A6B1-834C2D4B41B6}"/>
          </ac:spMkLst>
        </pc:spChg>
        <pc:spChg chg="add mod">
          <ac:chgData name="Martha Lucia Arevalo Caguazango" userId="9e694384-8067-423b-973e-2d00f3b1c75d" providerId="ADAL" clId="{12C10219-E11B-42D5-8C90-11B6D674458B}" dt="2023-06-23T19:19:24.227" v="1004" actId="6549"/>
          <ac:spMkLst>
            <pc:docMk/>
            <pc:sldMk cId="3286443381" sldId="1567"/>
            <ac:spMk id="7" creationId="{587FA208-174C-48F7-8A87-E35DDAB24319}"/>
          </ac:spMkLst>
        </pc:spChg>
        <pc:picChg chg="mod">
          <ac:chgData name="Martha Lucia Arevalo Caguazango" userId="9e694384-8067-423b-973e-2d00f3b1c75d" providerId="ADAL" clId="{12C10219-E11B-42D5-8C90-11B6D674458B}" dt="2023-06-23T19:19:02.028" v="1000" actId="1076"/>
          <ac:picMkLst>
            <pc:docMk/>
            <pc:sldMk cId="3286443381" sldId="1567"/>
            <ac:picMk id="3" creationId="{2F1BD7FF-BE84-18D4-1750-B78D6AB42F0C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icbfgob-my.sharepoint.com/personal/luz_caicedo_icbf_gov_co/Documents/2023/MESAS%20PUBLICAS%20Y%20RPC/12.1.%20INDICADORES%20CENTRO%20ZONAL%202022_DICIEMBRE_FIN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849-45A6-AE58-39F3E9B03257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849-45A6-AE58-39F3E9B032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'2022'!$A$20:$A$21</c:f>
              <c:strCache>
                <c:ptCount val="2"/>
                <c:pt idx="0">
                  <c:v>D3</c:v>
                </c:pt>
                <c:pt idx="1">
                  <c:v>D4</c:v>
                </c:pt>
              </c:strCache>
            </c:strRef>
          </c:cat>
          <c:val>
            <c:numRef>
              <c:f>'2022'!$B$20:$B$21</c:f>
              <c:numCache>
                <c:formatCode>0%</c:formatCode>
                <c:ptCount val="2"/>
                <c:pt idx="0">
                  <c:v>0.80804387568555747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49-45A6-AE58-39F3E9B0325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40"/>
        <c:axId val="517729872"/>
        <c:axId val="1"/>
      </c:barChart>
      <c:catAx>
        <c:axId val="5177298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17729872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600"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83A49-71D8-E949-4BCF-1E0988707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8CB43E-0597-971A-B250-B1C1A4754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DBFD07-363C-68B0-E4BA-C11469748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27/06/2023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6EF2E1-F71A-DA5E-504D-EA15C30AF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81A250-6265-99F1-9CC6-FF6C41B17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43010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D1BEF8-0302-4F12-A9E7-7F22F81E2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FEAED9B-AC98-8974-82BC-4E4FC953A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E7ABC4-235F-B112-9FF4-98D97305C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27/06/2023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24284E-D2D8-17BF-78BB-7C325D09D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2AA021-531A-E390-1B5B-F2B198FDC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87230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A07FB20-1C16-135B-5C9D-18273A1761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4D45E15-B094-4337-D46D-622E9AE21A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118205-0C07-341B-8E07-4A4E4908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27/06/2023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E1612D-9095-BA88-3479-9D0FD85E7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050FA0-2D24-A233-DBBD-75948D49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9572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8F3A38-15DD-EDCE-E2B2-BE10309A6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E349AE-FE76-FA46-E686-BE3C3B1DF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1C002E-37E1-1CC7-97B6-C02A75C24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27/06/2023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AC56FD-5E41-E087-A065-D1BCB230C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BAD750-4CB5-09B4-148F-8CD12FF36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10255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D3431C-29C2-8BEC-C002-652617F0A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68BEED-B3D0-206A-4EEA-B2E65E468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F0ABB4-450C-E550-5D9E-D374E499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27/06/2023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B5C0B9-19D6-14CE-2DCE-72084684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D2D518-6CC2-9753-3604-B70B9B0C1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2796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6558A4-D264-7A4A-A7F2-7E1445835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F39127-9849-7117-E0CD-AEA27F3969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CB6DF16-01F6-6168-9D46-CCEA00AC0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F52974-CB5B-4BBB-B04F-F71DB506D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27/06/2023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1A664AA-A6CC-F646-5CC0-0744FF7FE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A14E7C9-3458-B90D-05C6-1312E1DDB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7250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2A7D61-E78E-A4B4-F0C9-8F1D516DC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12D2483-8337-662B-657D-A0DF18BC8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ED2E663-0A7A-6582-85DF-21FF61515D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1F07E90-FB7E-6F66-1568-57377F25A7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04826C8-D213-A8EB-6E2C-47129D921C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8E7DF32-94C7-3D12-59A0-AB2067D39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27/06/2023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4F22018-60EF-2082-C692-6EAC2E8A3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60B0DFF-B980-64F0-BB3D-E28695FC2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463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F047E8-1B17-BF19-1F8B-B4D812A30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D9A2142-1D18-0079-CEB6-F72096D4A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27/06/2023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8C3AF9E-9112-1220-D814-8286586CF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B292EC8-027E-FDDD-CA8D-52665E9C1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1582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A0A9F07-71A6-8CA5-C860-0ECB6F038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27/06/2023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8807CDD-3639-AD30-0999-2A6A57EBB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F90BED0-6270-CAF9-78C4-9136146D2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57772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03DF11-4694-7906-59A6-8C3C67366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75D10E-37C3-747B-BF51-203038D81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FFE66EA-AA6B-0442-ED45-499E83BEA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6733A5-E960-C847-55B2-DEC18989C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27/06/2023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FE29F19-0023-EEDC-E2D1-5042B9B6E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4808C1-26F0-339B-11C1-D33D98403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04702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3A2D9B-D3EB-5B3C-BFA1-FBC40D8D8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1FBAEA0-561D-3087-61C9-32185D23BA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70425FB-EF95-BB95-A52D-49D654011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662E15-0F71-B9D5-6E88-0E1D9E7E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27/06/2023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47BA85-731B-7305-28C5-C12310ABC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53F0F5-9E98-04E5-7602-DDA98417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44785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8EE68A2-F432-CC28-4090-185519400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750EE30-C2E0-FF7B-652A-1E4FEDAF0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755594-D461-9E59-092A-252A4730E5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161ED-93E0-CE44-BAB2-0EE580BABF22}" type="datetimeFigureOut">
              <a:rPr lang="es-ES_tradnl" smtClean="0"/>
              <a:t>27/06/2023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914DD4-12C5-63BA-0D92-3F3BA40B3E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B2DABA-6051-8F0E-1283-1F593D61F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2729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imei.icbf.gov.co/tablerocontrol/index3.php?genera_tableror_w=Y&amp;ar_w=NTI=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intranet.icbf.gov.co/estadisticas-institucionales/metas-sociales-y-financieras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intranet.icbf.gov.co/estadisticas-institucionales/metas-sociales-y-financieras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intranet.icbf.gov.co/estadisticas-institucionales/metas-sociales-y-financieras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intranet.icbf.gov.co/estadisticas-institucionales/metas-sociales-y-financieras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intranet.icbf.gov.co/estadisticas-institucionales/metas-sociales-y-financieras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intranet.icbf.gov.co/estadisticas-institucionales/metas-sociales-y-financieras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intranet.icbf.gov.co/estadisticas-institucionales/metas-sociales-y-financieras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intranet.icbf.gov.co/estadisticas-institucionales/metas-sociales-y-financieras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intranet.icbf.gov.co/estadisticas-institucionales/metas-sociales-y-financieras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intranet.icbf.gov.co/estadisticas-institucionales/metas-sociales-y-financieras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intranet.icbf.gov.co/estadisticas-institucionales/metas-sociales-y-financieras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simei.icbf.gov.co/tablerocontrol/index3.php?genera_tableror_w=Y&amp;ar_w=NTI=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simei.icbf.gov.co/tablerocontrol/index3.php?genera_tableror_w=Y&amp;ar_w=NTI=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simei.icbf.gov.co/tablerocontrol/index3.php?genera_tableror_w=Y&amp;ar_w=NTI=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bf.gov.co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9F9EE824-3996-9885-0B2B-29081D54E90D}"/>
              </a:ext>
            </a:extLst>
          </p:cNvPr>
          <p:cNvSpPr txBox="1"/>
          <p:nvPr/>
        </p:nvSpPr>
        <p:spPr>
          <a:xfrm>
            <a:off x="0" y="6611779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97772CB-7476-471B-8AE9-FDF65D82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238" cy="68580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794EB2C-8AB6-4D34-BF42-574B1FAAE1D4}"/>
              </a:ext>
            </a:extLst>
          </p:cNvPr>
          <p:cNvSpPr txBox="1"/>
          <p:nvPr/>
        </p:nvSpPr>
        <p:spPr>
          <a:xfrm>
            <a:off x="499647" y="3506202"/>
            <a:ext cx="604186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3500" b="1" dirty="0">
                <a:latin typeface="Verdana" panose="020B0604030504040204" pitchFamily="34" charset="0"/>
                <a:ea typeface="Verdana" panose="020B0604030504040204" pitchFamily="34" charset="0"/>
              </a:rPr>
              <a:t>cuentas 2023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5A4E5EB-5191-4F76-9376-81C3B7588E45}"/>
              </a:ext>
            </a:extLst>
          </p:cNvPr>
          <p:cNvSpPr txBox="1"/>
          <p:nvPr/>
        </p:nvSpPr>
        <p:spPr>
          <a:xfrm>
            <a:off x="117446" y="1955180"/>
            <a:ext cx="64240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000" dirty="0">
                <a:latin typeface="Verdana" panose="020B0604030504040204" pitchFamily="34" charset="0"/>
                <a:ea typeface="Verdana" panose="020B0604030504040204" pitchFamily="34" charset="0"/>
              </a:rPr>
              <a:t>Mesa Pública de  Redición de Cuentas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A9D445A6-7313-4A14-8E59-FFC2B917A298}"/>
              </a:ext>
            </a:extLst>
          </p:cNvPr>
          <p:cNvSpPr txBox="1"/>
          <p:nvPr/>
        </p:nvSpPr>
        <p:spPr>
          <a:xfrm>
            <a:off x="-1509228" y="2355290"/>
            <a:ext cx="81322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7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ICBF RINDE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F52A2B6-9FB4-45F3-9D0F-41DABCD13AF1}"/>
              </a:ext>
            </a:extLst>
          </p:cNvPr>
          <p:cNvSpPr txBox="1"/>
          <p:nvPr/>
        </p:nvSpPr>
        <p:spPr>
          <a:xfrm>
            <a:off x="3154499" y="4292331"/>
            <a:ext cx="33870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/>
              </a:rPr>
              <a:t>Regional Nariño</a:t>
            </a:r>
            <a:endParaRPr kumimoji="0" lang="es-CO" sz="1600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 Light"/>
            </a:endParaRPr>
          </a:p>
          <a:p>
            <a:pPr marL="0" marR="0" lvl="0" indent="0" algn="r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/>
              </a:rPr>
              <a:t>Centro Zonal Pasto Uno</a:t>
            </a:r>
            <a:endParaRPr kumimoji="0" lang="es-CO" sz="1600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 Light"/>
            </a:endParaRPr>
          </a:p>
          <a:p>
            <a:pPr marL="0" marR="0" lvl="0" indent="0" algn="r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/>
              </a:rPr>
              <a:t>Coordinador</a:t>
            </a:r>
          </a:p>
          <a:p>
            <a:pPr marL="0" marR="0" lvl="0" indent="0" algn="r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600" kern="0" dirty="0">
                <a:latin typeface="Verdana" panose="020B0604030504040204" pitchFamily="34" charset="0"/>
                <a:ea typeface="Verdana" panose="020B0604030504040204" pitchFamily="34" charset="0"/>
                <a:cs typeface="Calibri Light"/>
              </a:rPr>
              <a:t>Martha Lucía Arevalo C.</a:t>
            </a:r>
            <a:endParaRPr kumimoji="0" lang="es-CO" sz="1600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 Light"/>
            </a:endParaRPr>
          </a:p>
          <a:p>
            <a:pPr marL="0" marR="0" lvl="0" indent="0" algn="r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/>
              </a:rPr>
              <a:t>Fecha 14/07/2023</a:t>
            </a:r>
            <a:endParaRPr kumimoji="0" lang="es-CO" sz="1600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380637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94102EDC-8B27-292C-E1A6-76A7F18A2E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165"/>
            <a:ext cx="12192000" cy="6858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A84080E3-64CE-D2DC-6601-54FABC80F4AD}"/>
              </a:ext>
            </a:extLst>
          </p:cNvPr>
          <p:cNvSpPr txBox="1"/>
          <p:nvPr/>
        </p:nvSpPr>
        <p:spPr>
          <a:xfrm>
            <a:off x="10376410" y="6611779"/>
            <a:ext cx="1815590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 Sans" pitchFamily="2" charset="77"/>
              </a:rPr>
              <a:t>PÚBLICA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A73497-5881-40DB-B7A1-9479B4F1027E}"/>
              </a:ext>
            </a:extLst>
          </p:cNvPr>
          <p:cNvSpPr txBox="1"/>
          <p:nvPr/>
        </p:nvSpPr>
        <p:spPr>
          <a:xfrm>
            <a:off x="1031845" y="2473731"/>
            <a:ext cx="61071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CONTEXTO</a:t>
            </a:r>
          </a:p>
          <a:p>
            <a:pPr algn="ctr"/>
            <a:r>
              <a:rPr lang="es-419" sz="4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MESAS PÚBLICAS</a:t>
            </a:r>
          </a:p>
          <a:p>
            <a:endParaRPr lang="es-ES_tradnl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561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225FC1F3-FDD6-EAD5-9D39-9D2FE2142217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32C7978E-6752-46FA-8745-DEC64F5CCEBD}"/>
              </a:ext>
            </a:extLst>
          </p:cNvPr>
          <p:cNvSpPr txBox="1"/>
          <p:nvPr/>
        </p:nvSpPr>
        <p:spPr>
          <a:xfrm>
            <a:off x="1443973" y="260315"/>
            <a:ext cx="9973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MODELO DE TRANSPARENCIA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6903C0C7-A31E-48D1-A3FF-8B55DA3EB78E}"/>
              </a:ext>
            </a:extLst>
          </p:cNvPr>
          <p:cNvSpPr txBox="1"/>
          <p:nvPr/>
        </p:nvSpPr>
        <p:spPr>
          <a:xfrm>
            <a:off x="1231355" y="953073"/>
            <a:ext cx="6725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latin typeface="Verdana" panose="020B0604030504040204" pitchFamily="34" charset="0"/>
                <a:ea typeface="Verdana" panose="020B0604030504040204" pitchFamily="34" charset="0"/>
              </a:rPr>
              <a:t>Instituto Colombiano de Bienestar Familiar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A0D6D292-085D-473F-8750-53EDC279AD04}"/>
              </a:ext>
            </a:extLst>
          </p:cNvPr>
          <p:cNvSpPr txBox="1"/>
          <p:nvPr/>
        </p:nvSpPr>
        <p:spPr>
          <a:xfrm>
            <a:off x="6007925" y="1178810"/>
            <a:ext cx="4597333" cy="37457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latin typeface="Verdana" panose="020B0604030504040204" pitchFamily="34" charset="0"/>
                <a:ea typeface="Verdana" panose="020B0604030504040204" pitchFamily="34" charset="0"/>
              </a:rPr>
              <a:t>7 COMPONENTES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900638-6F8D-4FFD-9372-4FBDD430D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85" y="2300077"/>
            <a:ext cx="481626" cy="548688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35D649D3-A9F9-4915-8356-EF256FDDC486}"/>
              </a:ext>
            </a:extLst>
          </p:cNvPr>
          <p:cNvSpPr txBox="1"/>
          <p:nvPr/>
        </p:nvSpPr>
        <p:spPr>
          <a:xfrm>
            <a:off x="2377873" y="2132396"/>
            <a:ext cx="3490091" cy="838676"/>
          </a:xfrm>
          <a:prstGeom prst="roundRect">
            <a:avLst>
              <a:gd name="adj" fmla="val 20559"/>
            </a:avLst>
          </a:prstGeom>
          <a:solidFill>
            <a:schemeClr val="bg1">
              <a:lumMod val="95000"/>
            </a:schemeClr>
          </a:solidFill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Ley 2195 de 2022 - Art. 31</a:t>
            </a:r>
          </a:p>
          <a:p>
            <a:pPr>
              <a:defRPr/>
            </a:pPr>
            <a:r>
              <a:rPr kumimoji="0" lang="es-CO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Programa de Transparencia y Ética Pública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3C494DC-DBD6-4DBF-A82D-0FE74267728A}"/>
              </a:ext>
            </a:extLst>
          </p:cNvPr>
          <p:cNvSpPr txBox="1"/>
          <p:nvPr/>
        </p:nvSpPr>
        <p:spPr>
          <a:xfrm>
            <a:off x="2727225" y="3290500"/>
            <a:ext cx="1395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CO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Modifica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EC6D3D2F-2F17-414C-B159-8EAD44D84D90}"/>
              </a:ext>
            </a:extLst>
          </p:cNvPr>
          <p:cNvGrpSpPr/>
          <p:nvPr/>
        </p:nvGrpSpPr>
        <p:grpSpPr>
          <a:xfrm rot="10800000">
            <a:off x="3947375" y="3109487"/>
            <a:ext cx="344844" cy="702354"/>
            <a:chOff x="2623253" y="3424196"/>
            <a:chExt cx="296820" cy="646043"/>
          </a:xfrm>
        </p:grpSpPr>
        <p:sp>
          <p:nvSpPr>
            <p:cNvPr id="16" name="Rectángulo redondeado 13">
              <a:extLst>
                <a:ext uri="{FF2B5EF4-FFF2-40B4-BE49-F238E27FC236}">
                  <a16:creationId xmlns:a16="http://schemas.microsoft.com/office/drawing/2014/main" id="{5F234E5C-6708-47FD-9B5D-0682546F8F02}"/>
                </a:ext>
              </a:extLst>
            </p:cNvPr>
            <p:cNvSpPr/>
            <p:nvPr/>
          </p:nvSpPr>
          <p:spPr>
            <a:xfrm>
              <a:off x="2623253" y="3424196"/>
              <a:ext cx="296820" cy="646043"/>
            </a:xfrm>
            <a:prstGeom prst="roundRect">
              <a:avLst>
                <a:gd name="adj" fmla="val 50000"/>
              </a:avLst>
            </a:prstGeom>
            <a:solidFill>
              <a:srgbClr val="FEB34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6CD250E7-B855-4DBA-9C0D-4A0B7B9EC4EA}"/>
                </a:ext>
              </a:extLst>
            </p:cNvPr>
            <p:cNvSpPr/>
            <p:nvPr/>
          </p:nvSpPr>
          <p:spPr>
            <a:xfrm>
              <a:off x="2623253" y="3426106"/>
              <a:ext cx="296820" cy="296820"/>
            </a:xfrm>
            <a:prstGeom prst="ellipse">
              <a:avLst/>
            </a:prstGeom>
            <a:solidFill>
              <a:srgbClr val="FEB3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8" name="Triángulo 15">
              <a:extLst>
                <a:ext uri="{FF2B5EF4-FFF2-40B4-BE49-F238E27FC236}">
                  <a16:creationId xmlns:a16="http://schemas.microsoft.com/office/drawing/2014/main" id="{E6ECDE18-24F8-4813-B963-C96F8633D6D6}"/>
                </a:ext>
              </a:extLst>
            </p:cNvPr>
            <p:cNvSpPr/>
            <p:nvPr/>
          </p:nvSpPr>
          <p:spPr>
            <a:xfrm>
              <a:off x="2691115" y="3495556"/>
              <a:ext cx="167832" cy="144683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A380E26E-EB5E-42AD-8933-841D8685C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177" y="4142921"/>
            <a:ext cx="481626" cy="554784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AE536D2F-15D0-4C7B-B655-1C2082462FD0}"/>
              </a:ext>
            </a:extLst>
          </p:cNvPr>
          <p:cNvSpPr txBox="1"/>
          <p:nvPr/>
        </p:nvSpPr>
        <p:spPr>
          <a:xfrm>
            <a:off x="2272096" y="3976713"/>
            <a:ext cx="3748754" cy="838676"/>
          </a:xfrm>
          <a:prstGeom prst="roundRect">
            <a:avLst>
              <a:gd name="adj" fmla="val 20559"/>
            </a:avLst>
          </a:prstGeom>
          <a:solidFill>
            <a:schemeClr val="bg1">
              <a:lumMod val="95000"/>
            </a:schemeClr>
          </a:solidFill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Ley 1474 de 2011 - Art. 73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Plan Anticorrupción y de Atención al Ciudadano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EB8577E-6B62-4520-B918-90EE1F094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925" y="1646624"/>
            <a:ext cx="4661996" cy="4573756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E3D90926-8E05-47CD-912D-45FB6A2EB316}"/>
              </a:ext>
            </a:extLst>
          </p:cNvPr>
          <p:cNvSpPr txBox="1"/>
          <p:nvPr/>
        </p:nvSpPr>
        <p:spPr>
          <a:xfrm>
            <a:off x="1412121" y="5075079"/>
            <a:ext cx="4025900" cy="935712"/>
          </a:xfrm>
          <a:prstGeom prst="roundRect">
            <a:avLst>
              <a:gd name="adj" fmla="val 922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000" dirty="0">
                <a:latin typeface="Verdana" panose="020B0604030504040204" pitchFamily="34" charset="0"/>
                <a:ea typeface="Verdana" panose="020B0604030504040204" pitchFamily="34" charset="0"/>
              </a:rPr>
              <a:t>Gestión del Riesgo de Corrupción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000" dirty="0">
                <a:latin typeface="Verdana" panose="020B0604030504040204" pitchFamily="34" charset="0"/>
                <a:ea typeface="Verdana" panose="020B0604030504040204" pitchFamily="34" charset="0"/>
              </a:rPr>
              <a:t>Racionalización de trámites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000" dirty="0">
                <a:latin typeface="Verdana" panose="020B0604030504040204" pitchFamily="34" charset="0"/>
                <a:ea typeface="Verdana" panose="020B0604030504040204" pitchFamily="34" charset="0"/>
              </a:rPr>
              <a:t>Servicio al Ciudadano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000" dirty="0">
                <a:latin typeface="Verdana" panose="020B0604030504040204" pitchFamily="34" charset="0"/>
                <a:ea typeface="Verdana" panose="020B0604030504040204" pitchFamily="34" charset="0"/>
              </a:rPr>
              <a:t>Rendición de Cuentas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000" dirty="0">
                <a:latin typeface="Verdana" panose="020B0604030504040204" pitchFamily="34" charset="0"/>
                <a:ea typeface="Verdana" panose="020B0604030504040204" pitchFamily="34" charset="0"/>
              </a:rPr>
              <a:t>Transparencia y Acceso a la Información Pública</a:t>
            </a:r>
            <a:r>
              <a:rPr lang="es-CO" sz="1200" dirty="0">
                <a:latin typeface="+mj-lt"/>
              </a:rPr>
              <a:t>.</a:t>
            </a:r>
            <a:endParaRPr kumimoji="0" lang="es-CO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4CA5E29-3BF2-4EA5-AC47-CDA29C958CCC}"/>
              </a:ext>
            </a:extLst>
          </p:cNvPr>
          <p:cNvSpPr txBox="1"/>
          <p:nvPr/>
        </p:nvSpPr>
        <p:spPr>
          <a:xfrm>
            <a:off x="7828234" y="1804980"/>
            <a:ext cx="10213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CO" sz="1100" dirty="0">
                <a:latin typeface="Verdana" panose="020B0604030504040204" pitchFamily="34" charset="0"/>
                <a:ea typeface="Verdana" panose="020B0604030504040204" pitchFamily="34" charset="0"/>
              </a:rPr>
              <a:t>Gestión Integral Riesgo de Corrupción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77C07FF-1582-47C2-9D3F-D76C7BC0A3AE}"/>
              </a:ext>
            </a:extLst>
          </p:cNvPr>
          <p:cNvSpPr txBox="1"/>
          <p:nvPr/>
        </p:nvSpPr>
        <p:spPr>
          <a:xfrm>
            <a:off x="9249077" y="2486821"/>
            <a:ext cx="102137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CO" sz="1100" dirty="0">
                <a:latin typeface="Verdana" panose="020B0604030504040204" pitchFamily="34" charset="0"/>
                <a:ea typeface="Verdana" panose="020B0604030504040204" pitchFamily="34" charset="0"/>
              </a:rPr>
              <a:t>Redes Institucionales y canales de denuncia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90E2EEED-9C48-4CD7-9C56-C26C81D8BA5D}"/>
              </a:ext>
            </a:extLst>
          </p:cNvPr>
          <p:cNvSpPr txBox="1"/>
          <p:nvPr/>
        </p:nvSpPr>
        <p:spPr>
          <a:xfrm>
            <a:off x="9583880" y="4202078"/>
            <a:ext cx="10213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CO" sz="1100" dirty="0">
                <a:latin typeface="Verdana" panose="020B0604030504040204" pitchFamily="34" charset="0"/>
                <a:ea typeface="Verdana" panose="020B0604030504040204" pitchFamily="34" charset="0"/>
              </a:rPr>
              <a:t>Legalidad e  Integridad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F4C02BF-26EA-44BF-B4A6-B4552091664F}"/>
              </a:ext>
            </a:extLst>
          </p:cNvPr>
          <p:cNvSpPr txBox="1"/>
          <p:nvPr/>
        </p:nvSpPr>
        <p:spPr>
          <a:xfrm>
            <a:off x="8613018" y="5397304"/>
            <a:ext cx="10213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CO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Iniciativas adicionales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AD44D3C-14A6-4E5D-8225-4DB39702B990}"/>
              </a:ext>
            </a:extLst>
          </p:cNvPr>
          <p:cNvSpPr txBox="1"/>
          <p:nvPr/>
        </p:nvSpPr>
        <p:spPr>
          <a:xfrm>
            <a:off x="7066804" y="5302905"/>
            <a:ext cx="10213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CO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Participación Ciudadana y Rendición de Cuentas</a:t>
            </a: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DB5B095C-F6B4-46D4-A64D-19310D0F1FB8}"/>
              </a:ext>
            </a:extLst>
          </p:cNvPr>
          <p:cNvSpPr/>
          <p:nvPr/>
        </p:nvSpPr>
        <p:spPr>
          <a:xfrm>
            <a:off x="6801633" y="4885151"/>
            <a:ext cx="1490597" cy="1490597"/>
          </a:xfrm>
          <a:prstGeom prst="ellipse">
            <a:avLst/>
          </a:prstGeom>
          <a:noFill/>
          <a:ln w="57150">
            <a:solidFill>
              <a:srgbClr val="77B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F3C3EE3A-96BC-4C09-9B06-40144721EDD1}"/>
              </a:ext>
            </a:extLst>
          </p:cNvPr>
          <p:cNvSpPr txBox="1"/>
          <p:nvPr/>
        </p:nvSpPr>
        <p:spPr>
          <a:xfrm>
            <a:off x="5968081" y="4117439"/>
            <a:ext cx="126155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CO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Transparencia y Acceso a la Información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1E36FCB-45A9-42E6-BF47-BCCA796262B9}"/>
              </a:ext>
            </a:extLst>
          </p:cNvPr>
          <p:cNvSpPr txBox="1"/>
          <p:nvPr/>
        </p:nvSpPr>
        <p:spPr>
          <a:xfrm>
            <a:off x="6437868" y="2617932"/>
            <a:ext cx="10213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CO" sz="1100" dirty="0">
                <a:latin typeface="Verdana" panose="020B0604030504040204" pitchFamily="34" charset="0"/>
                <a:ea typeface="Verdana" panose="020B0604030504040204" pitchFamily="34" charset="0"/>
              </a:rPr>
              <a:t>Estado Abierto</a:t>
            </a:r>
          </a:p>
        </p:txBody>
      </p:sp>
    </p:spTree>
    <p:extLst>
      <p:ext uri="{BB962C8B-B14F-4D97-AF65-F5344CB8AC3E}">
        <p14:creationId xmlns:p14="http://schemas.microsoft.com/office/powerpoint/2010/main" val="4095763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EEB9C898-1DCE-47B6-8636-641EEDDC7C42}"/>
              </a:ext>
            </a:extLst>
          </p:cNvPr>
          <p:cNvSpPr txBox="1"/>
          <p:nvPr/>
        </p:nvSpPr>
        <p:spPr>
          <a:xfrm>
            <a:off x="1382355" y="193303"/>
            <a:ext cx="10177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MARCO NORMATIVO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355CF72-6852-4C66-8CF2-9E0E89D091D2}"/>
              </a:ext>
            </a:extLst>
          </p:cNvPr>
          <p:cNvSpPr txBox="1"/>
          <p:nvPr/>
        </p:nvSpPr>
        <p:spPr>
          <a:xfrm>
            <a:off x="1655748" y="945677"/>
            <a:ext cx="6097424" cy="356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MESAS PÚBLICAS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555CF7E-8706-43BA-9664-C5088943E46D}"/>
              </a:ext>
            </a:extLst>
          </p:cNvPr>
          <p:cNvSpPr txBox="1"/>
          <p:nvPr/>
        </p:nvSpPr>
        <p:spPr>
          <a:xfrm>
            <a:off x="1968852" y="1428894"/>
            <a:ext cx="2130841" cy="2862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Ley 1712 de 2014 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5B6C487-0B60-4461-A8A4-D3FF500AAC22}"/>
              </a:ext>
            </a:extLst>
          </p:cNvPr>
          <p:cNvSpPr txBox="1"/>
          <p:nvPr/>
        </p:nvSpPr>
        <p:spPr>
          <a:xfrm>
            <a:off x="4286137" y="1428894"/>
            <a:ext cx="6934070" cy="286232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141750" marR="0" lvl="1" algn="l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Ley de Transparencia y Acceso a la Información Pública.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16D4098-2514-4A83-9528-5B8779F2C95A}"/>
              </a:ext>
            </a:extLst>
          </p:cNvPr>
          <p:cNvSpPr txBox="1"/>
          <p:nvPr/>
        </p:nvSpPr>
        <p:spPr>
          <a:xfrm>
            <a:off x="1968848" y="1857502"/>
            <a:ext cx="2130841" cy="2862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Decreto 183 de 2015 </a:t>
            </a:r>
            <a:endParaRPr kumimoji="0" lang="es-MX" altLang="es-MX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541AF87-54AC-4BF5-9D7E-CF1DB8EF1BAC}"/>
              </a:ext>
            </a:extLst>
          </p:cNvPr>
          <p:cNvSpPr txBox="1"/>
          <p:nvPr/>
        </p:nvSpPr>
        <p:spPr>
          <a:xfrm>
            <a:off x="4278011" y="1841180"/>
            <a:ext cx="6934069" cy="674031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1" algn="just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Único de la Función Pública, en el Art. 2.2.22.1 y siguientes, estableció que el Plan Anticorrupción y de Atención al Ciudadano hace parte del Modelo Integrado de Planeación y Gestión del Decreto 2482 de 2012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264D242-C8FD-4827-AE8B-24DDC798023D}"/>
              </a:ext>
            </a:extLst>
          </p:cNvPr>
          <p:cNvSpPr txBox="1"/>
          <p:nvPr/>
        </p:nvSpPr>
        <p:spPr>
          <a:xfrm>
            <a:off x="1994996" y="2654334"/>
            <a:ext cx="2130841" cy="3139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Ley 1755 de 2015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9684C8A-AC87-47A7-8C43-CB82EC5F6B76}"/>
              </a:ext>
            </a:extLst>
          </p:cNvPr>
          <p:cNvSpPr txBox="1"/>
          <p:nvPr/>
        </p:nvSpPr>
        <p:spPr>
          <a:xfrm>
            <a:off x="4286136" y="2641265"/>
            <a:ext cx="6934069" cy="512448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1" algn="l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-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Ley que regula el derecho fundamental de petición.</a:t>
            </a:r>
          </a:p>
          <a:p>
            <a:pPr marL="0" marR="0" lvl="1" algn="l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-Ley de Promoción y Protección al Derecho a la Participación Ciudadana.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5905751-62CD-4B92-A7D8-738A448E8467}"/>
              </a:ext>
            </a:extLst>
          </p:cNvPr>
          <p:cNvSpPr txBox="1"/>
          <p:nvPr/>
        </p:nvSpPr>
        <p:spPr>
          <a:xfrm>
            <a:off x="1994995" y="3241655"/>
            <a:ext cx="2130841" cy="4801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Decreto 1499 de 2017 </a:t>
            </a:r>
            <a:endParaRPr kumimoji="0" lang="es-MX" altLang="es-MX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3EB78CF-20FF-4414-A354-FE3DB8F209F4}"/>
              </a:ext>
            </a:extLst>
          </p:cNvPr>
          <p:cNvSpPr txBox="1"/>
          <p:nvPr/>
        </p:nvSpPr>
        <p:spPr>
          <a:xfrm>
            <a:off x="4286136" y="3235961"/>
            <a:ext cx="6934069" cy="480131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1" algn="l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P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or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el cual se actualizó el MIPG para el orden nacional e hizo extensiva su implementación diferencial a las entidades territoriales. </a:t>
            </a:r>
            <a:endParaRPr kumimoji="0" lang="es-MX" altLang="es-MX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9F88AFB-FE62-42A5-BE48-266F2EA37C98}"/>
              </a:ext>
            </a:extLst>
          </p:cNvPr>
          <p:cNvSpPr txBox="1"/>
          <p:nvPr/>
        </p:nvSpPr>
        <p:spPr>
          <a:xfrm>
            <a:off x="1994994" y="3963237"/>
            <a:ext cx="2130841" cy="4801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Decreto 1081 de 2015</a:t>
            </a:r>
            <a:endParaRPr kumimoji="0" lang="es-CO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370D677-AEE7-48FB-B11B-56C6EFCB26AA}"/>
              </a:ext>
            </a:extLst>
          </p:cNvPr>
          <p:cNvSpPr txBox="1"/>
          <p:nvPr/>
        </p:nvSpPr>
        <p:spPr>
          <a:xfrm>
            <a:off x="4286136" y="3831192"/>
            <a:ext cx="6934069" cy="674031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1" algn="l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r>
              <a:rPr kumimoji="0" lang="es-MX" altLang="es-MX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Metodología y estándares, que deben cumplir las entidades públicas: «Estrategias para la construcción del Plan Anticorrupción y de Atención al Ciudadano V2 2015</a:t>
            </a:r>
            <a:r>
              <a:rPr kumimoji="0" lang="es-MX" altLang="es-MX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».</a:t>
            </a:r>
            <a:endParaRPr kumimoji="0" lang="es-MX" altLang="es-MX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5EEFCC5-EE7C-4F04-884E-D4EA812532D5}"/>
              </a:ext>
            </a:extLst>
          </p:cNvPr>
          <p:cNvSpPr txBox="1"/>
          <p:nvPr/>
        </p:nvSpPr>
        <p:spPr>
          <a:xfrm>
            <a:off x="1968847" y="4619714"/>
            <a:ext cx="2130841" cy="4801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Decreto  230 de 2021 </a:t>
            </a:r>
            <a:endParaRPr lang="es-MX" altLang="es-MX" sz="1400" dirty="0"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E8B6FB7-0023-49A8-8D8B-68BCCEA50FAC}"/>
              </a:ext>
            </a:extLst>
          </p:cNvPr>
          <p:cNvSpPr txBox="1"/>
          <p:nvPr/>
        </p:nvSpPr>
        <p:spPr>
          <a:xfrm>
            <a:off x="4278010" y="4668455"/>
            <a:ext cx="6934069" cy="286232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</a:rPr>
              <a:t>Por la cual se  crea el Sistema Nacional de Rendición  de Cuentas (</a:t>
            </a:r>
            <a:r>
              <a:rPr lang="es-CO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SNRdC</a:t>
            </a:r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</a:rPr>
              <a:t>),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90DE81C-895D-4DCA-9542-1CDD584AC35A}"/>
              </a:ext>
            </a:extLst>
          </p:cNvPr>
          <p:cNvSpPr txBox="1"/>
          <p:nvPr/>
        </p:nvSpPr>
        <p:spPr>
          <a:xfrm>
            <a:off x="1968846" y="5245823"/>
            <a:ext cx="2130841" cy="4801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Documento CONPES 167 de 2013 </a:t>
            </a:r>
            <a:endParaRPr kumimoji="0" lang="es-MX" altLang="es-MX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6193DEE-E145-4D98-9F3D-54DC6F1A099E}"/>
              </a:ext>
            </a:extLst>
          </p:cNvPr>
          <p:cNvSpPr txBox="1"/>
          <p:nvPr/>
        </p:nvSpPr>
        <p:spPr>
          <a:xfrm>
            <a:off x="4278009" y="5245823"/>
            <a:ext cx="6934069" cy="286232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1" algn="l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“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Estrategia Nacional de la Política Pública Integral Anticorrupción”.</a:t>
            </a:r>
            <a:endParaRPr kumimoji="0" lang="es-MX" altLang="es-MX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20559A4-6B69-4157-B0AC-46FD95C7F8F2}"/>
              </a:ext>
            </a:extLst>
          </p:cNvPr>
          <p:cNvSpPr txBox="1"/>
          <p:nvPr/>
        </p:nvSpPr>
        <p:spPr>
          <a:xfrm>
            <a:off x="1994994" y="5965689"/>
            <a:ext cx="2130841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CO" altLang="es-MX" sz="14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LEY 2195  DE 2022</a:t>
            </a:r>
            <a:endParaRPr lang="es-MX" altLang="es-MX" sz="1400" dirty="0"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0FF01E0-548C-411B-B4EE-9D0A632CF4F5}"/>
              </a:ext>
            </a:extLst>
          </p:cNvPr>
          <p:cNvSpPr txBox="1"/>
          <p:nvPr/>
        </p:nvSpPr>
        <p:spPr>
          <a:xfrm>
            <a:off x="4286136" y="5965689"/>
            <a:ext cx="6934069" cy="286232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kumimoji="0" lang="es-CO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 </a:t>
            </a:r>
            <a:r>
              <a:rPr lang="es-E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Programa de Transparencia y Ética Pública</a:t>
            </a:r>
            <a:endParaRPr lang="es-MX" altLang="es-MX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711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7FEA5FBE-97F7-43DF-ACFB-17DD0A6D6E72}"/>
              </a:ext>
            </a:extLst>
          </p:cNvPr>
          <p:cNvSpPr txBox="1"/>
          <p:nvPr/>
        </p:nvSpPr>
        <p:spPr>
          <a:xfrm>
            <a:off x="1343204" y="249037"/>
            <a:ext cx="1011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MICROSITIO DE TRANSPARENCIA-PÁGINA WEB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54EEEDD-E59D-4CE8-91A0-A6C2EECC9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46" y="1263067"/>
            <a:ext cx="4389500" cy="415173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C3C3FE1-1D83-4F3F-AD7B-F2582D760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46" y="5218955"/>
            <a:ext cx="4395597" cy="139000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1D90F81-B52E-475A-9768-854372135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4370" y="1316390"/>
            <a:ext cx="4925995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36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376C503B-CEBB-4752-9FF2-222F941FFD7C}"/>
              </a:ext>
            </a:extLst>
          </p:cNvPr>
          <p:cNvSpPr txBox="1"/>
          <p:nvPr/>
        </p:nvSpPr>
        <p:spPr>
          <a:xfrm>
            <a:off x="985788" y="1349515"/>
            <a:ext cx="10152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RESULTADO CONSULTA PREVIA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99F3FB9-452C-40E3-A74B-BB0C60A09801}"/>
              </a:ext>
            </a:extLst>
          </p:cNvPr>
          <p:cNvSpPr/>
          <p:nvPr/>
        </p:nvSpPr>
        <p:spPr>
          <a:xfrm>
            <a:off x="459281" y="2713663"/>
            <a:ext cx="3688427" cy="14306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NÚMERO DE ENCUESTAS 162 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AE912D8-0C84-4B8E-A8F0-EDEE3F886B45}"/>
              </a:ext>
            </a:extLst>
          </p:cNvPr>
          <p:cNvSpPr/>
          <p:nvPr/>
        </p:nvSpPr>
        <p:spPr>
          <a:xfrm>
            <a:off x="4217792" y="2713663"/>
            <a:ext cx="3688427" cy="14306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PARTICIPACIÓN </a:t>
            </a:r>
          </a:p>
          <a:p>
            <a:pPr algn="ctr"/>
            <a:r>
              <a:rPr lang="es-CO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Usuarios  65%</a:t>
            </a:r>
          </a:p>
          <a:p>
            <a:pPr algn="ctr"/>
            <a:r>
              <a:rPr lang="es-CO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Proveedores 15%</a:t>
            </a:r>
          </a:p>
          <a:p>
            <a:pPr algn="ctr"/>
            <a:r>
              <a:rPr lang="es-CO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Comunidad 9%</a:t>
            </a:r>
          </a:p>
          <a:p>
            <a:pPr algn="ctr"/>
            <a:r>
              <a:rPr lang="es-CO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Sociedad 10%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F0B3009-D187-46F2-9F5B-A3CFDDF7991E}"/>
              </a:ext>
            </a:extLst>
          </p:cNvPr>
          <p:cNvSpPr/>
          <p:nvPr/>
        </p:nvSpPr>
        <p:spPr>
          <a:xfrm>
            <a:off x="7976303" y="2713663"/>
            <a:ext cx="3688427" cy="14306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RESULTADO</a:t>
            </a:r>
          </a:p>
          <a:p>
            <a:pPr algn="ctr"/>
            <a:r>
              <a:rPr lang="es-CO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Atención Integral Niños, Niñas de 0 a 5 Años</a:t>
            </a:r>
          </a:p>
        </p:txBody>
      </p:sp>
    </p:spTree>
    <p:extLst>
      <p:ext uri="{BB962C8B-B14F-4D97-AF65-F5344CB8AC3E}">
        <p14:creationId xmlns:p14="http://schemas.microsoft.com/office/powerpoint/2010/main" val="342812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21E52276-D3F8-FA47-3319-77ADD364E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A84080E3-64CE-D2DC-6601-54FABC80F4AD}"/>
              </a:ext>
            </a:extLst>
          </p:cNvPr>
          <p:cNvSpPr txBox="1"/>
          <p:nvPr/>
        </p:nvSpPr>
        <p:spPr>
          <a:xfrm>
            <a:off x="10376410" y="6611779"/>
            <a:ext cx="1815590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 Sans" pitchFamily="2" charset="77"/>
              </a:rPr>
              <a:t>PÚBLICA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BBBF17C-C2D8-45D9-9AC8-3D3640BD05C6}"/>
              </a:ext>
            </a:extLst>
          </p:cNvPr>
          <p:cNvSpPr txBox="1"/>
          <p:nvPr/>
        </p:nvSpPr>
        <p:spPr>
          <a:xfrm>
            <a:off x="905854" y="602471"/>
            <a:ext cx="64435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INFORME DE GESTIÓN DE LA VIGENCIA CON ÉNFASIS EN TEMAS MISIONALES </a:t>
            </a:r>
            <a:endParaRPr lang="es-CO" sz="4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5BB248C-3C84-4DB0-941E-ECA373BE92EB}"/>
              </a:ext>
            </a:extLst>
          </p:cNvPr>
          <p:cNvSpPr/>
          <p:nvPr/>
        </p:nvSpPr>
        <p:spPr>
          <a:xfrm>
            <a:off x="527784" y="3917847"/>
            <a:ext cx="71036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Enfoque Territorial y Diferencial</a:t>
            </a:r>
          </a:p>
        </p:txBody>
      </p:sp>
    </p:spTree>
    <p:extLst>
      <p:ext uri="{BB962C8B-B14F-4D97-AF65-F5344CB8AC3E}">
        <p14:creationId xmlns:p14="http://schemas.microsoft.com/office/powerpoint/2010/main" val="1111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2F1BD7FF-BE84-18D4-1750-B78D6AB42F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70A3EC31-5ED9-0BB8-0836-0AB0CD75FA10}"/>
              </a:ext>
            </a:extLst>
          </p:cNvPr>
          <p:cNvSpPr txBox="1"/>
          <p:nvPr/>
        </p:nvSpPr>
        <p:spPr>
          <a:xfrm>
            <a:off x="10376410" y="6611779"/>
            <a:ext cx="1815590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 Sans" pitchFamily="2" charset="77"/>
              </a:rPr>
              <a:t>PÚBLICA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6C40ABE-1488-4DDD-A6B1-834C2D4B41B6}"/>
              </a:ext>
            </a:extLst>
          </p:cNvPr>
          <p:cNvSpPr txBox="1"/>
          <p:nvPr/>
        </p:nvSpPr>
        <p:spPr>
          <a:xfrm>
            <a:off x="1832890" y="837573"/>
            <a:ext cx="6849715" cy="4254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latin typeface="Verdana" panose="020B0604030504040204" pitchFamily="34" charset="0"/>
                <a:ea typeface="Verdana" panose="020B0604030504040204" pitchFamily="34" charset="0"/>
              </a:rPr>
              <a:t>“TEJIENDO LA HISTORIA  DESDE LA RIQUEZA ANCESTRAL DE NUESTRO TERRITORIO” </a:t>
            </a:r>
            <a:endParaRPr lang="es-ES_tradn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3EAE880-CD10-400E-90A4-B644290F4F9C}"/>
              </a:ext>
            </a:extLst>
          </p:cNvPr>
          <p:cNvSpPr/>
          <p:nvPr/>
        </p:nvSpPr>
        <p:spPr>
          <a:xfrm>
            <a:off x="1118531" y="198305"/>
            <a:ext cx="9929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EXPERIENCIAS  EXITOSAS - CENTRO ZONAL PASTO UNO</a:t>
            </a:r>
            <a:endParaRPr lang="es-ES" sz="2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982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2F1BD7FF-BE84-18D4-1750-B78D6AB42F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70A3EC31-5ED9-0BB8-0836-0AB0CD75FA10}"/>
              </a:ext>
            </a:extLst>
          </p:cNvPr>
          <p:cNvSpPr txBox="1"/>
          <p:nvPr/>
        </p:nvSpPr>
        <p:spPr>
          <a:xfrm>
            <a:off x="10376410" y="6611779"/>
            <a:ext cx="1815590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 Sans" pitchFamily="2" charset="77"/>
              </a:rPr>
              <a:t>PÚBLICA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3EAE880-CD10-400E-90A4-B644290F4F9C}"/>
              </a:ext>
            </a:extLst>
          </p:cNvPr>
          <p:cNvSpPr/>
          <p:nvPr/>
        </p:nvSpPr>
        <p:spPr>
          <a:xfrm>
            <a:off x="1118531" y="198305"/>
            <a:ext cx="9929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EXPERIENCIAS  EXITOSAS - CENTRO ZONAL PASTO UNO</a:t>
            </a:r>
            <a:endParaRPr lang="es-ES" sz="2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87FA208-174C-48F7-8A87-E35DDAB24319}"/>
              </a:ext>
            </a:extLst>
          </p:cNvPr>
          <p:cNvSpPr txBox="1"/>
          <p:nvPr/>
        </p:nvSpPr>
        <p:spPr>
          <a:xfrm>
            <a:off x="1480553" y="2477178"/>
            <a:ext cx="68497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latin typeface="Verdana" panose="020B0604030504040204" pitchFamily="34" charset="0"/>
                <a:ea typeface="Verdana" panose="020B0604030504040204" pitchFamily="34" charset="0"/>
              </a:rPr>
              <a:t>“EL LABORATORIO DE MIS EMOCIONES” </a:t>
            </a:r>
            <a:endParaRPr lang="es-ES_tradn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443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225FC1F3-FDD6-EAD5-9D39-9D2FE2142217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439E9A0-E4B6-4B6A-815B-F4532369CE8A}"/>
              </a:ext>
            </a:extLst>
          </p:cNvPr>
          <p:cNvSpPr txBox="1"/>
          <p:nvPr/>
        </p:nvSpPr>
        <p:spPr>
          <a:xfrm>
            <a:off x="1352037" y="275829"/>
            <a:ext cx="10157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LOGROS- CENTRO ZONAL PASTO UNO</a:t>
            </a:r>
            <a:endParaRPr lang="es-ES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18032DD-A2DF-4BED-B0F2-8EC6697E9234}"/>
              </a:ext>
            </a:extLst>
          </p:cNvPr>
          <p:cNvSpPr/>
          <p:nvPr/>
        </p:nvSpPr>
        <p:spPr>
          <a:xfrm>
            <a:off x="-104776" y="1284858"/>
            <a:ext cx="6200775" cy="5386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CEF884A-18DC-4423-A12C-ABE1B7C19717}"/>
              </a:ext>
            </a:extLst>
          </p:cNvPr>
          <p:cNvSpPr/>
          <p:nvPr/>
        </p:nvSpPr>
        <p:spPr>
          <a:xfrm>
            <a:off x="840287" y="889843"/>
            <a:ext cx="966411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CO" dirty="0"/>
              <a:t>Realización de la Primera Mesa Técnica de Seguimiento Nutricional primer trimestre 2023 de los contratos vigentes:</a:t>
            </a:r>
          </a:p>
          <a:p>
            <a:pPr algn="just"/>
            <a:r>
              <a:rPr lang="es-CO" dirty="0"/>
              <a:t>Cada trimestre se realiza la toma de peso y talla, se utilizo el reporte de CUENTAME para verificar la situación nutricional de los usuarios y evidenciar la adecuada canalización de casos con desnutrición y la correcta activación de la ruta según la normatividad vigente.</a:t>
            </a:r>
          </a:p>
          <a:p>
            <a:pPr algn="just"/>
            <a:r>
              <a:rPr lang="es-CO" dirty="0"/>
              <a:t>Las EAS realizaron una exposición sobre las estrategias de educación alimentaria nutricional (EAN) que trabajaron en cada contrato con los casos de obesidad, sobrepeso, riesgo a desnutrición y en gestantes con bajo peso, como estrategias de actividad física, estilos de vida saludable, articulación con entes municipales para desarrollar estas estrategias. </a:t>
            </a:r>
          </a:p>
          <a:p>
            <a:pPr algn="just"/>
            <a:endParaRPr lang="es-CO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CO" dirty="0"/>
              <a:t>Seguimiento adecuado del almacenamiento, distribución y entrega de alimentos de alto valor nutricional AAVN, lo cual permitió la detección del mal uso de Bienestarina.</a:t>
            </a:r>
          </a:p>
          <a:p>
            <a:pPr algn="just"/>
            <a:endParaRPr lang="es-CO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CO" dirty="0"/>
              <a:t>Teniendo en cuenta la estrategia Información, Educación y Comunicación (IEC) se trabajo con Madres Comunitarias la temática de desperdicios de alimentos cumpliendo con el Indicador PA 162.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CO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CO" dirty="0"/>
              <a:t>Se cuenta con un colaborador encargado de Asistencia Técnica </a:t>
            </a:r>
          </a:p>
        </p:txBody>
      </p:sp>
    </p:spTree>
    <p:extLst>
      <p:ext uri="{BB962C8B-B14F-4D97-AF65-F5344CB8AC3E}">
        <p14:creationId xmlns:p14="http://schemas.microsoft.com/office/powerpoint/2010/main" val="2249656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225FC1F3-FDD6-EAD5-9D39-9D2FE2142217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439E9A0-E4B6-4B6A-815B-F4532369CE8A}"/>
              </a:ext>
            </a:extLst>
          </p:cNvPr>
          <p:cNvSpPr txBox="1"/>
          <p:nvPr/>
        </p:nvSpPr>
        <p:spPr>
          <a:xfrm>
            <a:off x="1352037" y="275829"/>
            <a:ext cx="10157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LOGROS- CENTRO ZONAL PASTO UNO</a:t>
            </a:r>
            <a:endParaRPr lang="es-ES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18032DD-A2DF-4BED-B0F2-8EC6697E9234}"/>
              </a:ext>
            </a:extLst>
          </p:cNvPr>
          <p:cNvSpPr/>
          <p:nvPr/>
        </p:nvSpPr>
        <p:spPr>
          <a:xfrm>
            <a:off x="-104776" y="1284858"/>
            <a:ext cx="6200775" cy="5386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CEF884A-18DC-4423-A12C-ABE1B7C19717}"/>
              </a:ext>
            </a:extLst>
          </p:cNvPr>
          <p:cNvSpPr/>
          <p:nvPr/>
        </p:nvSpPr>
        <p:spPr>
          <a:xfrm>
            <a:off x="865454" y="1653241"/>
            <a:ext cx="966411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CO" dirty="0"/>
              <a:t>Participación masiva de las familias en la celebración del día de la niñez desarrollando diferentes actividades lúdico educativas en las unidades de servicio, “Jugando transformamos al mundo”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CO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CO" dirty="0"/>
              <a:t>Se ha mejorado la calidad en la prestación de servicios en la modalidad integral, que se evidencia en los resultados obtenidos en la aplicación de instrumentos de verificación.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CO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CO" dirty="0"/>
              <a:t>Se esta generando una adecuada articulación con los entes territoriales de la zona de influencia del Centro Zonal Pasto Uno</a:t>
            </a:r>
          </a:p>
          <a:p>
            <a:endParaRPr lang="es-CO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51054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0A2F0253-15D0-84BD-F17A-7D5EB93E6C30}"/>
              </a:ext>
            </a:extLst>
          </p:cNvPr>
          <p:cNvSpPr txBox="1"/>
          <p:nvPr/>
        </p:nvSpPr>
        <p:spPr>
          <a:xfrm>
            <a:off x="0" y="6611779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3B05B4A-3CA1-450D-A416-E3F4008DA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776" y="1183080"/>
            <a:ext cx="646232" cy="646232"/>
          </a:xfrm>
          <a:prstGeom prst="rect">
            <a:avLst/>
          </a:prstGeom>
        </p:spPr>
      </p:pic>
      <p:sp>
        <p:nvSpPr>
          <p:cNvPr id="10" name="object 37">
            <a:extLst>
              <a:ext uri="{FF2B5EF4-FFF2-40B4-BE49-F238E27FC236}">
                <a16:creationId xmlns:a16="http://schemas.microsoft.com/office/drawing/2014/main" id="{A184712C-A911-42C0-B632-B1B656ED23CE}"/>
              </a:ext>
            </a:extLst>
          </p:cNvPr>
          <p:cNvSpPr/>
          <p:nvPr/>
        </p:nvSpPr>
        <p:spPr>
          <a:xfrm>
            <a:off x="1692772" y="1806747"/>
            <a:ext cx="366236" cy="364807"/>
          </a:xfrm>
          <a:custGeom>
            <a:avLst/>
            <a:gdLst/>
            <a:ahLst/>
            <a:cxnLst/>
            <a:rect l="l" t="t" r="r" b="b"/>
            <a:pathLst>
              <a:path w="488314" h="486410">
                <a:moveTo>
                  <a:pt x="392633" y="331355"/>
                </a:moveTo>
                <a:lnTo>
                  <a:pt x="298450" y="331355"/>
                </a:lnTo>
                <a:lnTo>
                  <a:pt x="325577" y="358355"/>
                </a:lnTo>
                <a:lnTo>
                  <a:pt x="325094" y="366901"/>
                </a:lnTo>
                <a:lnTo>
                  <a:pt x="414375" y="473722"/>
                </a:lnTo>
                <a:lnTo>
                  <a:pt x="444893" y="486143"/>
                </a:lnTo>
                <a:lnTo>
                  <a:pt x="461195" y="483038"/>
                </a:lnTo>
                <a:lnTo>
                  <a:pt x="475411" y="473722"/>
                </a:lnTo>
                <a:lnTo>
                  <a:pt x="484777" y="459573"/>
                </a:lnTo>
                <a:lnTo>
                  <a:pt x="487899" y="443349"/>
                </a:lnTo>
                <a:lnTo>
                  <a:pt x="484777" y="427122"/>
                </a:lnTo>
                <a:lnTo>
                  <a:pt x="475411" y="412965"/>
                </a:lnTo>
                <a:lnTo>
                  <a:pt x="398957" y="336270"/>
                </a:lnTo>
                <a:lnTo>
                  <a:pt x="392633" y="331355"/>
                </a:lnTo>
                <a:close/>
              </a:path>
              <a:path w="488314" h="486410">
                <a:moveTo>
                  <a:pt x="186220" y="0"/>
                </a:moveTo>
                <a:lnTo>
                  <a:pt x="136926" y="6350"/>
                </a:lnTo>
                <a:lnTo>
                  <a:pt x="92584" y="24818"/>
                </a:lnTo>
                <a:lnTo>
                  <a:pt x="54957" y="53614"/>
                </a:lnTo>
                <a:lnTo>
                  <a:pt x="25808" y="90950"/>
                </a:lnTo>
                <a:lnTo>
                  <a:pt x="6901" y="135037"/>
                </a:lnTo>
                <a:lnTo>
                  <a:pt x="0" y="184086"/>
                </a:lnTo>
                <a:lnTo>
                  <a:pt x="6383" y="233141"/>
                </a:lnTo>
                <a:lnTo>
                  <a:pt x="24944" y="277270"/>
                </a:lnTo>
                <a:lnTo>
                  <a:pt x="53884" y="314715"/>
                </a:lnTo>
                <a:lnTo>
                  <a:pt x="91404" y="343721"/>
                </a:lnTo>
                <a:lnTo>
                  <a:pt x="135705" y="362532"/>
                </a:lnTo>
                <a:lnTo>
                  <a:pt x="184988" y="369392"/>
                </a:lnTo>
                <a:lnTo>
                  <a:pt x="215287" y="366901"/>
                </a:lnTo>
                <a:lnTo>
                  <a:pt x="244724" y="359579"/>
                </a:lnTo>
                <a:lnTo>
                  <a:pt x="272658" y="347655"/>
                </a:lnTo>
                <a:lnTo>
                  <a:pt x="296500" y="332587"/>
                </a:lnTo>
                <a:lnTo>
                  <a:pt x="186220" y="332587"/>
                </a:lnTo>
                <a:lnTo>
                  <a:pt x="139340" y="325106"/>
                </a:lnTo>
                <a:lnTo>
                  <a:pt x="98705" y="304251"/>
                </a:lnTo>
                <a:lnTo>
                  <a:pt x="66702" y="272392"/>
                </a:lnTo>
                <a:lnTo>
                  <a:pt x="45757" y="231966"/>
                </a:lnTo>
                <a:lnTo>
                  <a:pt x="38239" y="185305"/>
                </a:lnTo>
                <a:lnTo>
                  <a:pt x="45757" y="138657"/>
                </a:lnTo>
                <a:lnTo>
                  <a:pt x="66711" y="98221"/>
                </a:lnTo>
                <a:lnTo>
                  <a:pt x="98705" y="66383"/>
                </a:lnTo>
                <a:lnTo>
                  <a:pt x="139340" y="45530"/>
                </a:lnTo>
                <a:lnTo>
                  <a:pt x="186220" y="38049"/>
                </a:lnTo>
                <a:lnTo>
                  <a:pt x="295749" y="38049"/>
                </a:lnTo>
                <a:lnTo>
                  <a:pt x="279809" y="25701"/>
                </a:lnTo>
                <a:lnTo>
                  <a:pt x="235507" y="6867"/>
                </a:lnTo>
                <a:lnTo>
                  <a:pt x="186220" y="0"/>
                </a:lnTo>
                <a:close/>
              </a:path>
              <a:path w="488314" h="486410">
                <a:moveTo>
                  <a:pt x="295749" y="38049"/>
                </a:moveTo>
                <a:lnTo>
                  <a:pt x="186220" y="38049"/>
                </a:lnTo>
                <a:lnTo>
                  <a:pt x="233105" y="45530"/>
                </a:lnTo>
                <a:lnTo>
                  <a:pt x="273744" y="66383"/>
                </a:lnTo>
                <a:lnTo>
                  <a:pt x="305740" y="98221"/>
                </a:lnTo>
                <a:lnTo>
                  <a:pt x="326695" y="138657"/>
                </a:lnTo>
                <a:lnTo>
                  <a:pt x="334016" y="184086"/>
                </a:lnTo>
                <a:lnTo>
                  <a:pt x="334111" y="185927"/>
                </a:lnTo>
                <a:lnTo>
                  <a:pt x="326635" y="231727"/>
                </a:lnTo>
                <a:lnTo>
                  <a:pt x="305561" y="272141"/>
                </a:lnTo>
                <a:lnTo>
                  <a:pt x="273476" y="304072"/>
                </a:lnTo>
                <a:lnTo>
                  <a:pt x="232866" y="325046"/>
                </a:lnTo>
                <a:lnTo>
                  <a:pt x="186220" y="332587"/>
                </a:lnTo>
                <a:lnTo>
                  <a:pt x="296500" y="332587"/>
                </a:lnTo>
                <a:lnTo>
                  <a:pt x="298450" y="331355"/>
                </a:lnTo>
                <a:lnTo>
                  <a:pt x="392633" y="331355"/>
                </a:lnTo>
                <a:lnTo>
                  <a:pt x="390728" y="329875"/>
                </a:lnTo>
                <a:lnTo>
                  <a:pt x="381228" y="325607"/>
                </a:lnTo>
                <a:lnTo>
                  <a:pt x="375745" y="324611"/>
                </a:lnTo>
                <a:lnTo>
                  <a:pt x="360718" y="324611"/>
                </a:lnTo>
                <a:lnTo>
                  <a:pt x="332981" y="297611"/>
                </a:lnTo>
                <a:lnTo>
                  <a:pt x="349347" y="272410"/>
                </a:lnTo>
                <a:lnTo>
                  <a:pt x="361343" y="244989"/>
                </a:lnTo>
                <a:lnTo>
                  <a:pt x="368703" y="215976"/>
                </a:lnTo>
                <a:lnTo>
                  <a:pt x="371208" y="185927"/>
                </a:lnTo>
                <a:lnTo>
                  <a:pt x="364825" y="136615"/>
                </a:lnTo>
                <a:lnTo>
                  <a:pt x="346266" y="92314"/>
                </a:lnTo>
                <a:lnTo>
                  <a:pt x="317328" y="54763"/>
                </a:lnTo>
                <a:lnTo>
                  <a:pt x="295749" y="38049"/>
                </a:lnTo>
                <a:close/>
              </a:path>
              <a:path w="488314" h="486410">
                <a:moveTo>
                  <a:pt x="371032" y="323756"/>
                </a:moveTo>
                <a:lnTo>
                  <a:pt x="360718" y="324611"/>
                </a:lnTo>
                <a:lnTo>
                  <a:pt x="375745" y="324611"/>
                </a:lnTo>
                <a:lnTo>
                  <a:pt x="371032" y="3237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F4E8E0A-2610-45EC-9022-2B789E21E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874" y="1315675"/>
            <a:ext cx="365792" cy="365792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A2FC9D3A-1EBC-4AB9-9F37-A3EE2E96A6F2}"/>
              </a:ext>
            </a:extLst>
          </p:cNvPr>
          <p:cNvSpPr/>
          <p:nvPr/>
        </p:nvSpPr>
        <p:spPr>
          <a:xfrm>
            <a:off x="2257302" y="1183080"/>
            <a:ext cx="942017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200" kern="0" dirty="0">
                <a:latin typeface="Verdana" panose="020B0604030504040204" pitchFamily="34" charset="0"/>
                <a:ea typeface="Verdana" panose="020B0604030504040204" pitchFamily="34" charset="0"/>
              </a:rPr>
              <a:t>Silenciar  los micrófonos y  apagar cámara de video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EE18736-F97F-49FD-B74E-1EF72ED66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146" y="2197527"/>
            <a:ext cx="581862" cy="581862"/>
          </a:xfrm>
          <a:prstGeom prst="rect">
            <a:avLst/>
          </a:prstGeom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42DF666D-21E4-492C-B9C6-7863E1644349}"/>
              </a:ext>
            </a:extLst>
          </p:cNvPr>
          <p:cNvSpPr/>
          <p:nvPr/>
        </p:nvSpPr>
        <p:spPr>
          <a:xfrm>
            <a:off x="1445347" y="2057307"/>
            <a:ext cx="645460" cy="6454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5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8F99EB2-B863-4450-A0CF-58C3A0347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716" y="1980685"/>
            <a:ext cx="581862" cy="581862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C503F7F7-627A-46A2-916D-5F998F4D393B}"/>
              </a:ext>
            </a:extLst>
          </p:cNvPr>
          <p:cNvSpPr/>
          <p:nvPr/>
        </p:nvSpPr>
        <p:spPr>
          <a:xfrm>
            <a:off x="2274003" y="2131660"/>
            <a:ext cx="94034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200" kern="0" dirty="0">
                <a:latin typeface="Verdana" panose="020B0604030504040204" pitchFamily="34" charset="0"/>
                <a:ea typeface="Verdana" panose="020B0604030504040204" pitchFamily="34" charset="0"/>
              </a:rPr>
              <a:t>Se informa que la reunión se grabará 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6E5A3A08-E84A-454D-A017-238FB5AE9F87}"/>
              </a:ext>
            </a:extLst>
          </p:cNvPr>
          <p:cNvSpPr/>
          <p:nvPr/>
        </p:nvSpPr>
        <p:spPr>
          <a:xfrm>
            <a:off x="1412776" y="3138358"/>
            <a:ext cx="645460" cy="6454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5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FF14DF98-6472-4CE2-A4E8-99650E3B0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716" y="3061736"/>
            <a:ext cx="645006" cy="64500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0B2C0EA-9CE7-4EB7-AC30-A108299E0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9863" y="4359629"/>
            <a:ext cx="676715" cy="68281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7DDE574-A2EF-4DB9-81EF-E7700671ED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7642" y="3087594"/>
            <a:ext cx="676715" cy="68281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7DA5C936-A1B3-419D-B659-2C2373150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3377" y="4453497"/>
            <a:ext cx="676715" cy="68281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1CD971BB-6A53-4793-B64B-6713DD914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2004" y="4284031"/>
            <a:ext cx="646232" cy="646232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C5A99FA3-F557-487A-85F1-6F46DB12FA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9901" y="4151404"/>
            <a:ext cx="681709" cy="681709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6C4E8DDE-077E-4A6C-8CC5-407C5D890484}"/>
              </a:ext>
            </a:extLst>
          </p:cNvPr>
          <p:cNvSpPr/>
          <p:nvPr/>
        </p:nvSpPr>
        <p:spPr>
          <a:xfrm>
            <a:off x="2274003" y="3048665"/>
            <a:ext cx="95544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200" kern="0" dirty="0">
                <a:latin typeface="Verdana" panose="020B0604030504040204" pitchFamily="34" charset="0"/>
                <a:ea typeface="Verdana" panose="020B0604030504040204" pitchFamily="34" charset="0"/>
              </a:rPr>
              <a:t>Se realizará el registro de los asistentes a través del formulario enviado al chat  de la reunión Teams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F36E1B6-46CC-4103-BC33-9E170671BF92}"/>
              </a:ext>
            </a:extLst>
          </p:cNvPr>
          <p:cNvSpPr txBox="1"/>
          <p:nvPr/>
        </p:nvSpPr>
        <p:spPr>
          <a:xfrm>
            <a:off x="2274003" y="4205925"/>
            <a:ext cx="96719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2200" kern="0" dirty="0">
                <a:latin typeface="Verdana" panose="020B0604030504040204" pitchFamily="34" charset="0"/>
                <a:ea typeface="Verdana" panose="020B0604030504040204" pitchFamily="34" charset="0"/>
              </a:rPr>
              <a:t>Si desea intervenir deberá levantar la mano y el moderador dará la palabra</a:t>
            </a:r>
          </a:p>
        </p:txBody>
      </p:sp>
    </p:spTree>
    <p:extLst>
      <p:ext uri="{BB962C8B-B14F-4D97-AF65-F5344CB8AC3E}">
        <p14:creationId xmlns:p14="http://schemas.microsoft.com/office/powerpoint/2010/main" val="2148171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9D3A87B4-A7D0-D30E-FB37-138F4E0F00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C91AB33F-D607-DAED-4A87-77EDA319EC6C}"/>
              </a:ext>
            </a:extLst>
          </p:cNvPr>
          <p:cNvSpPr txBox="1"/>
          <p:nvPr/>
        </p:nvSpPr>
        <p:spPr>
          <a:xfrm>
            <a:off x="10376410" y="6611779"/>
            <a:ext cx="1815590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 Sans" pitchFamily="2" charset="77"/>
              </a:rPr>
              <a:t>PÚBLICA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FD7CA0D-59EA-4B18-98F2-577CB200C6AB}"/>
              </a:ext>
            </a:extLst>
          </p:cNvPr>
          <p:cNvSpPr txBox="1"/>
          <p:nvPr/>
        </p:nvSpPr>
        <p:spPr>
          <a:xfrm>
            <a:off x="145279" y="1138164"/>
            <a:ext cx="76741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INFORME GESTIÓN ADMINISTRATIVA</a:t>
            </a:r>
          </a:p>
          <a:p>
            <a:pPr algn="ctr"/>
            <a:endParaRPr lang="es-ES_tradnl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B0C268F-838A-4757-9577-6EE812468475}"/>
              </a:ext>
            </a:extLst>
          </p:cNvPr>
          <p:cNvSpPr txBox="1"/>
          <p:nvPr/>
        </p:nvSpPr>
        <p:spPr>
          <a:xfrm>
            <a:off x="1204957" y="2957386"/>
            <a:ext cx="57513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Avance de políticas del Modelo Integrado de Planeación y Gestión </a:t>
            </a:r>
          </a:p>
        </p:txBody>
      </p:sp>
    </p:spTree>
    <p:extLst>
      <p:ext uri="{BB962C8B-B14F-4D97-AF65-F5344CB8AC3E}">
        <p14:creationId xmlns:p14="http://schemas.microsoft.com/office/powerpoint/2010/main" val="1924225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59425F9E-0EAD-7153-4131-90D3732030D5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2D6B61A-B7AF-4386-89E7-20A81F9D3ADE}"/>
              </a:ext>
            </a:extLst>
          </p:cNvPr>
          <p:cNvSpPr txBox="1"/>
          <p:nvPr/>
        </p:nvSpPr>
        <p:spPr>
          <a:xfrm>
            <a:off x="1290791" y="301575"/>
            <a:ext cx="10017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GESTION ADMINISTRATIVA – RESULTADOS MIPG 2022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57165D-E570-43EA-B18B-1030090C943F}"/>
              </a:ext>
            </a:extLst>
          </p:cNvPr>
          <p:cNvSpPr txBox="1"/>
          <p:nvPr/>
        </p:nvSpPr>
        <p:spPr>
          <a:xfrm>
            <a:off x="0" y="810235"/>
            <a:ext cx="12024360" cy="367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RESULTADOS MIPG – DICIEMBRE 2022 – CENTRO ZONAL PASTO UNO</a:t>
            </a:r>
            <a:endParaRPr kumimoji="0" lang="es-419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2ACD5F52-A04B-4AA6-A236-8D1D457FB3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7810865"/>
              </p:ext>
            </p:extLst>
          </p:nvPr>
        </p:nvGraphicFramePr>
        <p:xfrm>
          <a:off x="146685" y="1498281"/>
          <a:ext cx="7111711" cy="4046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AA200EB0-937C-484B-A375-FC1D410B2CFF}"/>
              </a:ext>
            </a:extLst>
          </p:cNvPr>
          <p:cNvSpPr txBox="1"/>
          <p:nvPr/>
        </p:nvSpPr>
        <p:spPr>
          <a:xfrm>
            <a:off x="7191284" y="4260022"/>
            <a:ext cx="4765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D3: </a:t>
            </a:r>
            <a:r>
              <a:rPr kumimoji="0" lang="es-MX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GESTIÓN CON VALORES PARA EL RESULTADO</a:t>
            </a:r>
            <a:endParaRPr kumimoji="0" lang="es-CO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AB3D2D8-B752-470C-8B98-5224D0F51EAD}"/>
              </a:ext>
            </a:extLst>
          </p:cNvPr>
          <p:cNvSpPr txBox="1"/>
          <p:nvPr/>
        </p:nvSpPr>
        <p:spPr>
          <a:xfrm>
            <a:off x="7224840" y="2509820"/>
            <a:ext cx="4391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D4: </a:t>
            </a:r>
            <a:r>
              <a:rPr kumimoji="0" lang="es-MX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EVALUACIÓN PARA EL RESULTADO</a:t>
            </a:r>
            <a:endParaRPr kumimoji="0" lang="es-CO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768D367-AA21-4EE7-B80C-C3CB71BCF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301" y="6084538"/>
            <a:ext cx="6289253" cy="60490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9CAAAC2-510C-45D4-B941-8A3615EB6E84}"/>
              </a:ext>
            </a:extLst>
          </p:cNvPr>
          <p:cNvSpPr txBox="1"/>
          <p:nvPr/>
        </p:nvSpPr>
        <p:spPr>
          <a:xfrm>
            <a:off x="146685" y="5590041"/>
            <a:ext cx="956776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Fuente: </a:t>
            </a:r>
            <a:r>
              <a:rPr kumimoji="0" lang="es-CO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SIMEI – Sistema </a:t>
            </a:r>
            <a:r>
              <a:rPr kumimoji="0" lang="es-MX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Integral de Monitoreo y Evaluación Institucional - </a:t>
            </a:r>
            <a:r>
              <a:rPr kumimoji="0" lang="es-MX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4"/>
              </a:rPr>
              <a:t>https://simei.icbf.gov.co/tablerocontrol/index3.php?genera_tableror_w=Y&amp;ar_w=NTI=</a:t>
            </a:r>
            <a:r>
              <a:rPr kumimoji="0" lang="es-MX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</a:t>
            </a:r>
            <a:endParaRPr kumimoji="0" lang="es-CO" sz="11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143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59425F9E-0EAD-7153-4131-90D3732030D5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2D6B61A-B7AF-4386-89E7-20A81F9D3ADE}"/>
              </a:ext>
            </a:extLst>
          </p:cNvPr>
          <p:cNvSpPr txBox="1"/>
          <p:nvPr/>
        </p:nvSpPr>
        <p:spPr>
          <a:xfrm>
            <a:off x="1290791" y="301575"/>
            <a:ext cx="10017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GESTION ADMINISTRATIVA – RESULTADOS MIPG 2022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57165D-E570-43EA-B18B-1030090C943F}"/>
              </a:ext>
            </a:extLst>
          </p:cNvPr>
          <p:cNvSpPr txBox="1"/>
          <p:nvPr/>
        </p:nvSpPr>
        <p:spPr>
          <a:xfrm>
            <a:off x="0" y="810235"/>
            <a:ext cx="12024360" cy="367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RESULTADOS MIPG – DICIEMBRE 2022 – CENTRO ZONAL PASTO UNO</a:t>
            </a:r>
            <a:endParaRPr kumimoji="0" lang="es-419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312DFF4-12AB-44F3-A911-E15BB834A8C1}"/>
              </a:ext>
            </a:extLst>
          </p:cNvPr>
          <p:cNvSpPr txBox="1"/>
          <p:nvPr/>
        </p:nvSpPr>
        <p:spPr>
          <a:xfrm>
            <a:off x="194912" y="1454293"/>
            <a:ext cx="1180217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la vigencia 2022 de las 7 dimensiones del MIPG, a nivel de centro zonal aplican 2 dimensiones: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b="1" kern="0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algn="just">
              <a:defRPr/>
            </a:pPr>
            <a:r>
              <a:rPr kumimoji="0" lang="es-MX" sz="18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Dimensión 3: Gestión con Valores para el Resultado</a:t>
            </a:r>
            <a:r>
              <a:rPr kumimoji="0" lang="es-MX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la cual se monitorea a través de los siguientes indicadores:</a:t>
            </a:r>
          </a:p>
          <a:p>
            <a:pPr algn="just">
              <a:defRPr/>
            </a:pPr>
            <a:endParaRPr lang="es-MX" kern="0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kumimoji="0" lang="es-CO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PA-131: Porcentaje de peticiones ciudadanas atendidas oportunamente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kumimoji="0" lang="es-CO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 – 192: Porcentaje de cupos ejecutados en los servicios comunitarios para la atención a la primera infancia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kumimoji="0" lang="es-CO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PA-32: Porcentaje de niños, niñas y adolescentes a los cuales se les resuelve su situación legal dentro de los términos definidos por la Ley.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kumimoji="0" lang="es-CO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PA-98: Porcentaje de cumplimiento de compromisos formulados en las mesas públicas y rendición pública de cuentas.</a:t>
            </a:r>
          </a:p>
          <a:p>
            <a:pPr algn="just">
              <a:defRPr/>
            </a:pPr>
            <a:endParaRPr lang="es-CO" kern="0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algn="just">
              <a:defRPr/>
            </a:pPr>
            <a:r>
              <a:rPr kumimoji="0" lang="es-CO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el mes de diciembre se alcanzó el </a:t>
            </a: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81% </a:t>
            </a:r>
            <a:r>
              <a:rPr kumimoji="0" lang="es-CO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avance en esta dimensión puesto que se encuentra afectado el indicador </a:t>
            </a:r>
            <a:endParaRPr kumimoji="0" lang="es-MX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just">
              <a:defRPr/>
            </a:pPr>
            <a:r>
              <a:rPr kumimoji="0" lang="es-CO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 – 192: Porcentaje de cupos ejecutados en los servicios comunitarios para la atención a la primera infancia</a:t>
            </a:r>
            <a:endParaRPr lang="es-MX" kern="0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algn="just">
              <a:defRPr/>
            </a:pPr>
            <a:endParaRPr kumimoji="0" lang="es-MX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just">
              <a:defRPr/>
            </a:pPr>
            <a:r>
              <a:rPr kumimoji="0" lang="es-MX" sz="18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Dimensión 4: </a:t>
            </a:r>
            <a:r>
              <a:rPr kumimoji="0" lang="es-CO" sz="18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Evaluación para el Resultado </a:t>
            </a:r>
            <a:r>
              <a:rPr kumimoji="0" lang="es-CO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(100% avance), </a:t>
            </a:r>
            <a:r>
              <a:rPr kumimoji="0" lang="es-MX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cual se monitorea a través del siguiente indicador:</a:t>
            </a:r>
          </a:p>
          <a:p>
            <a:pPr algn="just">
              <a:defRPr/>
            </a:pPr>
            <a:endParaRPr lang="es-MX" kern="0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algn="just">
              <a:defRPr/>
            </a:pP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PA-134: Porcentaje de Avance del Cumplimiento Planes de Tratamiento de Riesgos.</a:t>
            </a:r>
            <a:endParaRPr kumimoji="0" lang="es-CO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495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7082538B-F2E0-DFD9-B4F2-FCC7A8A3B3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AC648BC4-D1FB-C898-6B9A-5B2C890810BF}"/>
              </a:ext>
            </a:extLst>
          </p:cNvPr>
          <p:cNvSpPr txBox="1"/>
          <p:nvPr/>
        </p:nvSpPr>
        <p:spPr>
          <a:xfrm>
            <a:off x="10376410" y="6611779"/>
            <a:ext cx="1815590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 Sans" pitchFamily="2" charset="77"/>
              </a:rPr>
              <a:t>PÚBLICA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CAF0A3C-B712-4CFF-8EE8-6FB104B75DB1}"/>
              </a:ext>
            </a:extLst>
          </p:cNvPr>
          <p:cNvSpPr txBox="1"/>
          <p:nvPr/>
        </p:nvSpPr>
        <p:spPr>
          <a:xfrm>
            <a:off x="1124125" y="411914"/>
            <a:ext cx="6031684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EJECUCIÓN FINANCIERA</a:t>
            </a:r>
          </a:p>
          <a:p>
            <a:pPr algn="ctr"/>
            <a:endParaRPr lang="es-419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  <a:p>
            <a:pPr algn="ctr"/>
            <a:r>
              <a:rPr lang="es-CO" sz="3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Avance de políticas del Modelo Integrado de Planeación y Gestión</a:t>
            </a:r>
            <a:endParaRPr lang="es-ES_tradnl" sz="35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s-ES_tradnl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601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E21F6215-50EC-053C-E4BB-BBBF1307AB23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C6E997F-5914-409D-BC88-2DAF770500E9}"/>
              </a:ext>
            </a:extLst>
          </p:cNvPr>
          <p:cNvSpPr txBox="1"/>
          <p:nvPr/>
        </p:nvSpPr>
        <p:spPr>
          <a:xfrm>
            <a:off x="1615127" y="244047"/>
            <a:ext cx="9835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DE GESTIÓN FINANCIERA – CZ PASTO UNO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D15F5A8-B26D-42BD-B856-A3CF76E986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814705"/>
              </p:ext>
            </p:extLst>
          </p:nvPr>
        </p:nvGraphicFramePr>
        <p:xfrm>
          <a:off x="377271" y="1123214"/>
          <a:ext cx="11518316" cy="4505798"/>
        </p:xfrm>
        <a:graphic>
          <a:graphicData uri="http://schemas.openxmlformats.org/drawingml/2006/table">
            <a:tbl>
              <a:tblPr lastCol="1"/>
              <a:tblGrid>
                <a:gridCol w="4109822">
                  <a:extLst>
                    <a:ext uri="{9D8B030D-6E8A-4147-A177-3AD203B41FA5}">
                      <a16:colId xmlns:a16="http://schemas.microsoft.com/office/drawing/2014/main" val="2131053816"/>
                    </a:ext>
                  </a:extLst>
                </a:gridCol>
                <a:gridCol w="2444262">
                  <a:extLst>
                    <a:ext uri="{9D8B030D-6E8A-4147-A177-3AD203B41FA5}">
                      <a16:colId xmlns:a16="http://schemas.microsoft.com/office/drawing/2014/main" val="107029595"/>
                    </a:ext>
                  </a:extLst>
                </a:gridCol>
                <a:gridCol w="2644346">
                  <a:extLst>
                    <a:ext uri="{9D8B030D-6E8A-4147-A177-3AD203B41FA5}">
                      <a16:colId xmlns:a16="http://schemas.microsoft.com/office/drawing/2014/main" val="2770927185"/>
                    </a:ext>
                  </a:extLst>
                </a:gridCol>
                <a:gridCol w="2319886">
                  <a:extLst>
                    <a:ext uri="{9D8B030D-6E8A-4147-A177-3AD203B41FA5}">
                      <a16:colId xmlns:a16="http://schemas.microsoft.com/office/drawing/2014/main" val="520516065"/>
                    </a:ext>
                  </a:extLst>
                </a:gridCol>
              </a:tblGrid>
              <a:tr h="667295"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PROGRAMACION METAS SOCIALES Y FINANCIERAS</a:t>
                      </a:r>
                      <a:b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CONSOLIDADO DE ATENCION - CZ PASTO UNO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7933030"/>
                  </a:ext>
                </a:extLst>
              </a:tr>
              <a:tr h="55145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MODALIDADES DE ATENCION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CONTRATOS SUSCRITOS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CUPOS PROGRAMADOS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CUPOS ATENDIDOS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B8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24095"/>
                  </a:ext>
                </a:extLst>
              </a:tr>
              <a:tr h="469578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PRIMERA INFANCIA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         31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8.593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8.387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B8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095681"/>
                  </a:ext>
                </a:extLst>
              </a:tr>
              <a:tr h="469578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INFANCIA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         2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1.225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1200 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B8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57092"/>
                  </a:ext>
                </a:extLst>
              </a:tr>
              <a:tr h="469578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ADOLESCENCIA Y JUVENTUD 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         2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855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855 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B8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180097"/>
                  </a:ext>
                </a:extLst>
              </a:tr>
              <a:tr h="469578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FAMILIA Y COMUNIDADES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         2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398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395 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B8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920594"/>
                  </a:ext>
                </a:extLst>
              </a:tr>
              <a:tr h="469578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NUTRICION 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         0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B8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587489"/>
                  </a:ext>
                </a:extLst>
              </a:tr>
              <a:tr h="469578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PROTECCION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         15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756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694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B8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876905"/>
                  </a:ext>
                </a:extLst>
              </a:tr>
              <a:tr h="469578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         52</a:t>
                      </a:r>
                      <a:endParaRPr lang="es-CO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11.827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9.081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190396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7C534AB9-356F-4945-9A67-DB26206838A4}"/>
              </a:ext>
            </a:extLst>
          </p:cNvPr>
          <p:cNvSpPr txBox="1"/>
          <p:nvPr/>
        </p:nvSpPr>
        <p:spPr>
          <a:xfrm>
            <a:off x="402671" y="5738070"/>
            <a:ext cx="11140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/>
              <a:t>Fuente</a:t>
            </a:r>
            <a:r>
              <a:rPr lang="es-CO" sz="1200" dirty="0"/>
              <a:t>: </a:t>
            </a:r>
            <a:r>
              <a:rPr lang="es-CO" sz="1200" dirty="0">
                <a:hlinkClick r:id="rId2"/>
              </a:rPr>
              <a:t>https://intranet.icbf.gov.co/estadisticas-institucionales/metas-sociales-y-financieras</a:t>
            </a:r>
            <a:r>
              <a:rPr lang="es-CO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7778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E21F6215-50EC-053C-E4BB-BBBF1307AB23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C6E997F-5914-409D-BC88-2DAF770500E9}"/>
              </a:ext>
            </a:extLst>
          </p:cNvPr>
          <p:cNvSpPr txBox="1"/>
          <p:nvPr/>
        </p:nvSpPr>
        <p:spPr>
          <a:xfrm>
            <a:off x="1551209" y="381469"/>
            <a:ext cx="9899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 GESTIÓN FINANCIERA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7CC64403-2EAA-479C-AA96-066A4B58E3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768502"/>
              </p:ext>
            </p:extLst>
          </p:nvPr>
        </p:nvGraphicFramePr>
        <p:xfrm>
          <a:off x="636808" y="2321058"/>
          <a:ext cx="11183280" cy="272911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00782">
                  <a:extLst>
                    <a:ext uri="{9D8B030D-6E8A-4147-A177-3AD203B41FA5}">
                      <a16:colId xmlns:a16="http://schemas.microsoft.com/office/drawing/2014/main" val="2090671086"/>
                    </a:ext>
                  </a:extLst>
                </a:gridCol>
                <a:gridCol w="2299521">
                  <a:extLst>
                    <a:ext uri="{9D8B030D-6E8A-4147-A177-3AD203B41FA5}">
                      <a16:colId xmlns:a16="http://schemas.microsoft.com/office/drawing/2014/main" val="2464463558"/>
                    </a:ext>
                  </a:extLst>
                </a:gridCol>
                <a:gridCol w="2282977">
                  <a:extLst>
                    <a:ext uri="{9D8B030D-6E8A-4147-A177-3AD203B41FA5}">
                      <a16:colId xmlns:a16="http://schemas.microsoft.com/office/drawing/2014/main" val="2796926631"/>
                    </a:ext>
                  </a:extLst>
                </a:gridCol>
              </a:tblGrid>
              <a:tr h="815639">
                <a:tc>
                  <a:txBody>
                    <a:bodyPr/>
                    <a:lstStyle/>
                    <a:p>
                      <a:pPr algn="ctr"/>
                      <a:r>
                        <a:rPr lang="es-CO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TIPO DE CONTRATO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2022</a:t>
                      </a:r>
                      <a:endParaRPr lang="es-CO" sz="1800" b="1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VALOR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963931"/>
                  </a:ext>
                </a:extLst>
              </a:tr>
              <a:tr h="6942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b="1" u="none" strike="noStrike" dirty="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CO" sz="1600" b="1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Contratos</a:t>
                      </a:r>
                      <a:r>
                        <a:rPr lang="es-CO" sz="16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de aporte</a:t>
                      </a:r>
                      <a:endParaRPr lang="es-CO" sz="1600" b="1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$35.941.886.036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460015"/>
                  </a:ext>
                </a:extLst>
              </a:tr>
              <a:tr h="701070">
                <a:tc>
                  <a:txBody>
                    <a:bodyPr/>
                    <a:lstStyle/>
                    <a:p>
                      <a:pPr algn="l"/>
                      <a:r>
                        <a:rPr lang="es-CO" sz="1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Contrato</a:t>
                      </a:r>
                      <a:r>
                        <a:rPr lang="es-CO" sz="1600" b="1" baseline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prestación servicios profesionales</a:t>
                      </a:r>
                      <a:endParaRPr lang="es-CO" sz="1600" b="1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     792.186.733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881716"/>
                  </a:ext>
                </a:extLst>
              </a:tr>
              <a:tr h="518195">
                <a:tc>
                  <a:txBody>
                    <a:bodyPr/>
                    <a:lstStyle/>
                    <a:p>
                      <a:pPr algn="l"/>
                      <a:r>
                        <a:rPr lang="es-CO" sz="1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$36.734.072.769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536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5563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ACD5E428-FA22-90F9-4C90-8C6443789A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B0B35D07-D99E-F2C4-C848-EE762B56A885}"/>
              </a:ext>
            </a:extLst>
          </p:cNvPr>
          <p:cNvSpPr txBox="1"/>
          <p:nvPr/>
        </p:nvSpPr>
        <p:spPr>
          <a:xfrm>
            <a:off x="10376410" y="6611779"/>
            <a:ext cx="1815590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 Sans" pitchFamily="2" charset="77"/>
              </a:rPr>
              <a:t>PÚBLICA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471BD77-7BA7-4879-9877-9E36DD77CB5A}"/>
              </a:ext>
            </a:extLst>
          </p:cNvPr>
          <p:cNvSpPr txBox="1"/>
          <p:nvPr/>
        </p:nvSpPr>
        <p:spPr>
          <a:xfrm>
            <a:off x="906011" y="871517"/>
            <a:ext cx="608963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EJECUCIÓN CONTRACTUAL </a:t>
            </a:r>
          </a:p>
          <a:p>
            <a:pPr algn="ctr"/>
            <a:endParaRPr lang="es-ES_tradnl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s-ES_tradnl" sz="3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ASOCIADA A METAS</a:t>
            </a:r>
          </a:p>
          <a:p>
            <a:pPr algn="ctr"/>
            <a:r>
              <a:rPr lang="es-ES_tradnl" sz="3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CZ PASTO UNO</a:t>
            </a:r>
          </a:p>
        </p:txBody>
      </p:sp>
    </p:spTree>
    <p:extLst>
      <p:ext uri="{BB962C8B-B14F-4D97-AF65-F5344CB8AC3E}">
        <p14:creationId xmlns:p14="http://schemas.microsoft.com/office/powerpoint/2010/main" val="6263248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A57F4578-C539-42C2-FA47-5D8A96E08670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9F9491A-B874-4D95-91CF-55DA8AA49BD0}"/>
              </a:ext>
            </a:extLst>
          </p:cNvPr>
          <p:cNvSpPr txBox="1"/>
          <p:nvPr/>
        </p:nvSpPr>
        <p:spPr>
          <a:xfrm>
            <a:off x="1603003" y="119643"/>
            <a:ext cx="9856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GESTION CONTRACTUAL – CZ PASTO UNO</a:t>
            </a:r>
          </a:p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PRIMERA INFANCIA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D8DDAE-5194-474D-8E85-04F9C3EAA45A}"/>
              </a:ext>
            </a:extLst>
          </p:cNvPr>
          <p:cNvSpPr txBox="1"/>
          <p:nvPr/>
        </p:nvSpPr>
        <p:spPr>
          <a:xfrm>
            <a:off x="159391" y="6288464"/>
            <a:ext cx="11140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/>
              <a:t>Fuente</a:t>
            </a:r>
            <a:r>
              <a:rPr lang="es-CO" sz="1200" dirty="0"/>
              <a:t>: </a:t>
            </a:r>
            <a:r>
              <a:rPr lang="es-CO" sz="1200" dirty="0">
                <a:hlinkClick r:id="rId2"/>
              </a:rPr>
              <a:t>https://intranet.icbf.gov.co/estadisticas-institucionales/metas-sociales-y-financieras</a:t>
            </a:r>
            <a:r>
              <a:rPr lang="es-CO" sz="1200" dirty="0"/>
              <a:t> 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821C7A60-9CE3-4C56-9E9E-F468A589DD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281559"/>
              </p:ext>
            </p:extLst>
          </p:nvPr>
        </p:nvGraphicFramePr>
        <p:xfrm>
          <a:off x="829810" y="1458771"/>
          <a:ext cx="10948334" cy="4371580"/>
        </p:xfrm>
        <a:graphic>
          <a:graphicData uri="http://schemas.openxmlformats.org/drawingml/2006/table">
            <a:tbl>
              <a:tblPr/>
              <a:tblGrid>
                <a:gridCol w="2626454">
                  <a:extLst>
                    <a:ext uri="{9D8B030D-6E8A-4147-A177-3AD203B41FA5}">
                      <a16:colId xmlns:a16="http://schemas.microsoft.com/office/drawing/2014/main" val="1614934453"/>
                    </a:ext>
                  </a:extLst>
                </a:gridCol>
                <a:gridCol w="2038525">
                  <a:extLst>
                    <a:ext uri="{9D8B030D-6E8A-4147-A177-3AD203B41FA5}">
                      <a16:colId xmlns:a16="http://schemas.microsoft.com/office/drawing/2014/main" val="1212806899"/>
                    </a:ext>
                  </a:extLst>
                </a:gridCol>
                <a:gridCol w="2817048">
                  <a:extLst>
                    <a:ext uri="{9D8B030D-6E8A-4147-A177-3AD203B41FA5}">
                      <a16:colId xmlns:a16="http://schemas.microsoft.com/office/drawing/2014/main" val="1111853883"/>
                    </a:ext>
                  </a:extLst>
                </a:gridCol>
                <a:gridCol w="1236723">
                  <a:extLst>
                    <a:ext uri="{9D8B030D-6E8A-4147-A177-3AD203B41FA5}">
                      <a16:colId xmlns:a16="http://schemas.microsoft.com/office/drawing/2014/main" val="2341890303"/>
                    </a:ext>
                  </a:extLst>
                </a:gridCol>
                <a:gridCol w="2229584">
                  <a:extLst>
                    <a:ext uri="{9D8B030D-6E8A-4147-A177-3AD203B41FA5}">
                      <a16:colId xmlns:a16="http://schemas.microsoft.com/office/drawing/2014/main" val="3905134806"/>
                    </a:ext>
                  </a:extLst>
                </a:gridCol>
              </a:tblGrid>
              <a:tr h="43715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CUPOS PROGRAMADOS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 FINANCIERA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CUPOS EJECUTADOS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EJECUTADO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691848"/>
                  </a:ext>
                </a:extLst>
              </a:tr>
              <a:tr h="437158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ALBÁN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402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1.349.380.402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361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1.349.380.402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942744"/>
                  </a:ext>
                </a:extLst>
              </a:tr>
              <a:tr h="437158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CHACHAGUÍ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484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1.489.333.262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436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1.480.656.376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9448273"/>
                  </a:ext>
                </a:extLst>
              </a:tr>
              <a:tr h="437158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TABLÓN DE GÓMEZ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761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1.772.898.009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647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1.772.898.009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2575676"/>
                  </a:ext>
                </a:extLst>
              </a:tr>
              <a:tr h="437158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FUNES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207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643.608.986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643.608.986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10357"/>
                  </a:ext>
                </a:extLst>
              </a:tr>
              <a:tr h="437158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PASTO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4.785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13.875.709.155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4.965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13.875.709.155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2937260"/>
                  </a:ext>
                </a:extLst>
              </a:tr>
              <a:tr h="437158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BERNARDO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407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1.306.095.382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1.264.770.268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0719063"/>
                  </a:ext>
                </a:extLst>
              </a:tr>
              <a:tr h="437158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TANGUA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316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816.132.160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816.132.160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0095275"/>
                  </a:ext>
                </a:extLst>
              </a:tr>
              <a:tr h="437158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YACUANQUER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1.126.582.838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397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1.126.582.838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0452109"/>
                  </a:ext>
                </a:extLst>
              </a:tr>
              <a:tr h="43715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8.593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24.495.710.539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8.387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24.417.892.176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6902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2997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A57F4578-C539-42C2-FA47-5D8A96E08670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778F871-FC05-490E-8A60-803FAC5565E5}"/>
              </a:ext>
            </a:extLst>
          </p:cNvPr>
          <p:cNvGraphicFramePr>
            <a:graphicFrameLocks noGrp="1"/>
          </p:cNvGraphicFramePr>
          <p:nvPr/>
        </p:nvGraphicFramePr>
        <p:xfrm>
          <a:off x="244329" y="1075427"/>
          <a:ext cx="11844207" cy="1979690"/>
        </p:xfrm>
        <a:graphic>
          <a:graphicData uri="http://schemas.openxmlformats.org/drawingml/2006/table">
            <a:tbl>
              <a:tblPr/>
              <a:tblGrid>
                <a:gridCol w="4820849">
                  <a:extLst>
                    <a:ext uri="{9D8B030D-6E8A-4147-A177-3AD203B41FA5}">
                      <a16:colId xmlns:a16="http://schemas.microsoft.com/office/drawing/2014/main" val="973064144"/>
                    </a:ext>
                  </a:extLst>
                </a:gridCol>
                <a:gridCol w="1596377">
                  <a:extLst>
                    <a:ext uri="{9D8B030D-6E8A-4147-A177-3AD203B41FA5}">
                      <a16:colId xmlns:a16="http://schemas.microsoft.com/office/drawing/2014/main" val="3240412388"/>
                    </a:ext>
                  </a:extLst>
                </a:gridCol>
                <a:gridCol w="2121717">
                  <a:extLst>
                    <a:ext uri="{9D8B030D-6E8A-4147-A177-3AD203B41FA5}">
                      <a16:colId xmlns:a16="http://schemas.microsoft.com/office/drawing/2014/main" val="1007081550"/>
                    </a:ext>
                  </a:extLst>
                </a:gridCol>
                <a:gridCol w="1459685">
                  <a:extLst>
                    <a:ext uri="{9D8B030D-6E8A-4147-A177-3AD203B41FA5}">
                      <a16:colId xmlns:a16="http://schemas.microsoft.com/office/drawing/2014/main" val="4145794308"/>
                    </a:ext>
                  </a:extLst>
                </a:gridCol>
                <a:gridCol w="1845579">
                  <a:extLst>
                    <a:ext uri="{9D8B030D-6E8A-4147-A177-3AD203B41FA5}">
                      <a16:colId xmlns:a16="http://schemas.microsoft.com/office/drawing/2014/main" val="3062121326"/>
                    </a:ext>
                  </a:extLst>
                </a:gridCol>
              </a:tblGrid>
              <a:tr h="25312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CUPOS PROGRAMADOS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 FINANCIERA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CUPOS EJECUTADOS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EJECUTADO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41682"/>
                  </a:ext>
                </a:extLst>
              </a:tr>
              <a:tr h="345314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ALBÁN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402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1.349.380.402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361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1.349.380.402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0184104"/>
                  </a:ext>
                </a:extLst>
              </a:tr>
              <a:tr h="345314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CDI SIN ARRIENDO  - INSTITUCIONAL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317.379.228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317.379.228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915946"/>
                  </a:ext>
                </a:extLst>
              </a:tr>
              <a:tr h="345314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DESARROLLO INFANTIL EN MEDIO FAMILIAR SIN ARRIENDO - FAMILIAR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415.296.235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415.296.235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4091818"/>
                  </a:ext>
                </a:extLst>
              </a:tr>
              <a:tr h="345314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HCB - COMUNITARIO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478.609.649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478.609.649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1490160"/>
                  </a:ext>
                </a:extLst>
              </a:tr>
              <a:tr h="345314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HCB FAMI - FAMILIAR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138.095.290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138.095.290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3302390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8B5EDB68-2564-4012-9F8A-200D47E0DEE5}"/>
              </a:ext>
            </a:extLst>
          </p:cNvPr>
          <p:cNvGraphicFramePr>
            <a:graphicFrameLocks noGrp="1"/>
          </p:cNvGraphicFramePr>
          <p:nvPr/>
        </p:nvGraphicFramePr>
        <p:xfrm>
          <a:off x="159391" y="3514324"/>
          <a:ext cx="11929145" cy="2668359"/>
        </p:xfrm>
        <a:graphic>
          <a:graphicData uri="http://schemas.openxmlformats.org/drawingml/2006/table">
            <a:tbl>
              <a:tblPr/>
              <a:tblGrid>
                <a:gridCol w="4603732">
                  <a:extLst>
                    <a:ext uri="{9D8B030D-6E8A-4147-A177-3AD203B41FA5}">
                      <a16:colId xmlns:a16="http://schemas.microsoft.com/office/drawing/2014/main" val="1932143832"/>
                    </a:ext>
                  </a:extLst>
                </a:gridCol>
                <a:gridCol w="1782771">
                  <a:extLst>
                    <a:ext uri="{9D8B030D-6E8A-4147-A177-3AD203B41FA5}">
                      <a16:colId xmlns:a16="http://schemas.microsoft.com/office/drawing/2014/main" val="1548898108"/>
                    </a:ext>
                  </a:extLst>
                </a:gridCol>
                <a:gridCol w="2050145">
                  <a:extLst>
                    <a:ext uri="{9D8B030D-6E8A-4147-A177-3AD203B41FA5}">
                      <a16:colId xmlns:a16="http://schemas.microsoft.com/office/drawing/2014/main" val="1080380527"/>
                    </a:ext>
                  </a:extLst>
                </a:gridCol>
                <a:gridCol w="1574540">
                  <a:extLst>
                    <a:ext uri="{9D8B030D-6E8A-4147-A177-3AD203B41FA5}">
                      <a16:colId xmlns:a16="http://schemas.microsoft.com/office/drawing/2014/main" val="3774638736"/>
                    </a:ext>
                  </a:extLst>
                </a:gridCol>
                <a:gridCol w="1917957">
                  <a:extLst>
                    <a:ext uri="{9D8B030D-6E8A-4147-A177-3AD203B41FA5}">
                      <a16:colId xmlns:a16="http://schemas.microsoft.com/office/drawing/2014/main" val="2479707278"/>
                    </a:ext>
                  </a:extLst>
                </a:gridCol>
              </a:tblGrid>
              <a:tr h="29137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CUPOS PROGRAMADOS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 FINANCIERA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CUPOS EJECUTADOS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EJECUTADO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625966"/>
                  </a:ext>
                </a:extLst>
              </a:tr>
              <a:tr h="396164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BUESACO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804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2.115.970.345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715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2.088.153.982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834252"/>
                  </a:ext>
                </a:extLst>
              </a:tr>
              <a:tr h="396164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CDI SIN ARRIENDO  - INSTITUCIONAL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328.990.664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328.990.664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8424480"/>
                  </a:ext>
                </a:extLst>
              </a:tr>
              <a:tr h="396164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DESARROLLO INFANTIL EN MEDIO FAMILIAR SIN ARRIENDO - FAMILIAR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296.640.168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296.640.168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3005765"/>
                  </a:ext>
                </a:extLst>
              </a:tr>
              <a:tr h="396164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HCB  AGRUPADOS - COMUNITARIO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182.738.794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182.738.794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9915148"/>
                  </a:ext>
                </a:extLst>
              </a:tr>
              <a:tr h="396164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HCB - COMUNITARIO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676.190.588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661.730.877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9404648"/>
                  </a:ext>
                </a:extLst>
              </a:tr>
              <a:tr h="396164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HCB FAMI - FAMILIAR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299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631.410.131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261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618.053.479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4393918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E4D8DDAE-5194-474D-8E85-04F9C3EAA45A}"/>
              </a:ext>
            </a:extLst>
          </p:cNvPr>
          <p:cNvSpPr txBox="1"/>
          <p:nvPr/>
        </p:nvSpPr>
        <p:spPr>
          <a:xfrm>
            <a:off x="159391" y="6288464"/>
            <a:ext cx="11140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/>
              <a:t>Fuente</a:t>
            </a:r>
            <a:r>
              <a:rPr lang="es-CO" sz="1200" dirty="0"/>
              <a:t>: </a:t>
            </a:r>
            <a:r>
              <a:rPr lang="es-CO" sz="1200" dirty="0">
                <a:hlinkClick r:id="rId2"/>
              </a:rPr>
              <a:t>https://intranet.icbf.gov.co/estadisticas-institucionales/metas-sociales-y-financieras</a:t>
            </a:r>
            <a:r>
              <a:rPr lang="es-CO" sz="1200" dirty="0"/>
              <a:t> 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9CAB0E59-E416-4730-A8FB-12366E1B0EC5}"/>
              </a:ext>
            </a:extLst>
          </p:cNvPr>
          <p:cNvSpPr txBox="1"/>
          <p:nvPr/>
        </p:nvSpPr>
        <p:spPr>
          <a:xfrm>
            <a:off x="1603003" y="119643"/>
            <a:ext cx="9856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GESTION CONTRACTUAL – CZ PASTO UNO</a:t>
            </a:r>
          </a:p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PRIMERA INFANCIA</a:t>
            </a:r>
          </a:p>
        </p:txBody>
      </p:sp>
    </p:spTree>
    <p:extLst>
      <p:ext uri="{BB962C8B-B14F-4D97-AF65-F5344CB8AC3E}">
        <p14:creationId xmlns:p14="http://schemas.microsoft.com/office/powerpoint/2010/main" val="1885704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A57F4578-C539-42C2-FA47-5D8A96E08670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D8DDAE-5194-474D-8E85-04F9C3EAA45A}"/>
              </a:ext>
            </a:extLst>
          </p:cNvPr>
          <p:cNvSpPr txBox="1"/>
          <p:nvPr/>
        </p:nvSpPr>
        <p:spPr>
          <a:xfrm>
            <a:off x="159391" y="6288464"/>
            <a:ext cx="11140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/>
              <a:t>Fuente</a:t>
            </a:r>
            <a:r>
              <a:rPr lang="es-CO" sz="1200" dirty="0"/>
              <a:t>: </a:t>
            </a:r>
            <a:r>
              <a:rPr lang="es-CO" sz="1200" dirty="0">
                <a:hlinkClick r:id="rId2"/>
              </a:rPr>
              <a:t>https://intranet.icbf.gov.co/estadisticas-institucionales/metas-sociales-y-financieras</a:t>
            </a:r>
            <a:r>
              <a:rPr lang="es-CO" sz="1200" dirty="0"/>
              <a:t> 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45AC0088-7F34-484F-84F1-A4641BDE1C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892533"/>
              </p:ext>
            </p:extLst>
          </p:nvPr>
        </p:nvGraphicFramePr>
        <p:xfrm>
          <a:off x="156594" y="1287345"/>
          <a:ext cx="11878811" cy="2070858"/>
        </p:xfrm>
        <a:graphic>
          <a:graphicData uri="http://schemas.openxmlformats.org/drawingml/2006/table">
            <a:tbl>
              <a:tblPr/>
              <a:tblGrid>
                <a:gridCol w="4597168">
                  <a:extLst>
                    <a:ext uri="{9D8B030D-6E8A-4147-A177-3AD203B41FA5}">
                      <a16:colId xmlns:a16="http://schemas.microsoft.com/office/drawing/2014/main" val="95146803"/>
                    </a:ext>
                  </a:extLst>
                </a:gridCol>
                <a:gridCol w="1661020">
                  <a:extLst>
                    <a:ext uri="{9D8B030D-6E8A-4147-A177-3AD203B41FA5}">
                      <a16:colId xmlns:a16="http://schemas.microsoft.com/office/drawing/2014/main" val="3879569734"/>
                    </a:ext>
                  </a:extLst>
                </a:gridCol>
                <a:gridCol w="2142862">
                  <a:extLst>
                    <a:ext uri="{9D8B030D-6E8A-4147-A177-3AD203B41FA5}">
                      <a16:colId xmlns:a16="http://schemas.microsoft.com/office/drawing/2014/main" val="2027746416"/>
                    </a:ext>
                  </a:extLst>
                </a:gridCol>
                <a:gridCol w="1506349">
                  <a:extLst>
                    <a:ext uri="{9D8B030D-6E8A-4147-A177-3AD203B41FA5}">
                      <a16:colId xmlns:a16="http://schemas.microsoft.com/office/drawing/2014/main" val="3713849811"/>
                    </a:ext>
                  </a:extLst>
                </a:gridCol>
                <a:gridCol w="1971412">
                  <a:extLst>
                    <a:ext uri="{9D8B030D-6E8A-4147-A177-3AD203B41FA5}">
                      <a16:colId xmlns:a16="http://schemas.microsoft.com/office/drawing/2014/main" val="3076002252"/>
                    </a:ext>
                  </a:extLst>
                </a:gridCol>
              </a:tblGrid>
              <a:tr h="34514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CUPOS PROGRAMADOS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 FINANCIERA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CUPOS EJECUTADOS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EJECUTADO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590244"/>
                  </a:ext>
                </a:extLst>
              </a:tr>
              <a:tr h="345143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CHACHAGUÍ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484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1.489.333.262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436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1.480.656.376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8841006"/>
                  </a:ext>
                </a:extLst>
              </a:tr>
              <a:tr h="345143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CDI SIN ARRIENDO  - INSTITUCIONAL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563.228.080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563.228.080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597418"/>
                  </a:ext>
                </a:extLst>
              </a:tr>
              <a:tr h="345143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DESARROLLO INFANTIL EN MEDIO FAMILIAR SIN ARRIENDO - FAMILIAR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226.929.007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226.929.007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4706029"/>
                  </a:ext>
                </a:extLst>
              </a:tr>
              <a:tr h="345143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HCB - COMUNITARIO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449.693.430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441.016.544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6955050"/>
                  </a:ext>
                </a:extLst>
              </a:tr>
              <a:tr h="345143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HCB FAMI - FAMILIAR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249.482.745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249.482.745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5365372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B16ACAD6-62E3-4530-B494-D635F4FC2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24204"/>
              </p:ext>
            </p:extLst>
          </p:nvPr>
        </p:nvGraphicFramePr>
        <p:xfrm>
          <a:off x="159391" y="3936390"/>
          <a:ext cx="11878810" cy="1634265"/>
        </p:xfrm>
        <a:graphic>
          <a:graphicData uri="http://schemas.openxmlformats.org/drawingml/2006/table">
            <a:tbl>
              <a:tblPr/>
              <a:tblGrid>
                <a:gridCol w="4630724">
                  <a:extLst>
                    <a:ext uri="{9D8B030D-6E8A-4147-A177-3AD203B41FA5}">
                      <a16:colId xmlns:a16="http://schemas.microsoft.com/office/drawing/2014/main" val="3862592285"/>
                    </a:ext>
                  </a:extLst>
                </a:gridCol>
                <a:gridCol w="1602297">
                  <a:extLst>
                    <a:ext uri="{9D8B030D-6E8A-4147-A177-3AD203B41FA5}">
                      <a16:colId xmlns:a16="http://schemas.microsoft.com/office/drawing/2014/main" val="3842688715"/>
                    </a:ext>
                  </a:extLst>
                </a:gridCol>
                <a:gridCol w="2168029">
                  <a:extLst>
                    <a:ext uri="{9D8B030D-6E8A-4147-A177-3AD203B41FA5}">
                      <a16:colId xmlns:a16="http://schemas.microsoft.com/office/drawing/2014/main" val="1534420307"/>
                    </a:ext>
                  </a:extLst>
                </a:gridCol>
                <a:gridCol w="1657351">
                  <a:extLst>
                    <a:ext uri="{9D8B030D-6E8A-4147-A177-3AD203B41FA5}">
                      <a16:colId xmlns:a16="http://schemas.microsoft.com/office/drawing/2014/main" val="891146009"/>
                    </a:ext>
                  </a:extLst>
                </a:gridCol>
                <a:gridCol w="1820409">
                  <a:extLst>
                    <a:ext uri="{9D8B030D-6E8A-4147-A177-3AD203B41FA5}">
                      <a16:colId xmlns:a16="http://schemas.microsoft.com/office/drawing/2014/main" val="58358302"/>
                    </a:ext>
                  </a:extLst>
                </a:gridCol>
              </a:tblGrid>
              <a:tr h="25382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CUPOS PROGRAMADOS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 FINANCIERA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CUPOS EJECUTADOS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EJECUTADO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716244"/>
                  </a:ext>
                </a:extLst>
              </a:tr>
              <a:tr h="345110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TABLÓN DE GÓMEZ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761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1.772.898.009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647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1.772.898.009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5598353"/>
                  </a:ext>
                </a:extLst>
              </a:tr>
              <a:tr h="345110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CDI SIN ARRIENDO  - INSTITUCIONAL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274.857.682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274.857.682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7523152"/>
                  </a:ext>
                </a:extLst>
              </a:tr>
              <a:tr h="345110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HCB - COMUNITARIO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873.140.937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873.140.937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023313"/>
                  </a:ext>
                </a:extLst>
              </a:tr>
              <a:tr h="345110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HCB FAMI - FAMILIAR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624.899.390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312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624.899.390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5074239"/>
                  </a:ext>
                </a:extLst>
              </a:tr>
            </a:tbl>
          </a:graphicData>
        </a:graphic>
      </p:graphicFrame>
      <p:sp>
        <p:nvSpPr>
          <p:cNvPr id="10" name="TextBox 6">
            <a:extLst>
              <a:ext uri="{FF2B5EF4-FFF2-40B4-BE49-F238E27FC236}">
                <a16:creationId xmlns:a16="http://schemas.microsoft.com/office/drawing/2014/main" id="{6B797006-E853-401A-A856-45BEA17C1BAE}"/>
              </a:ext>
            </a:extLst>
          </p:cNvPr>
          <p:cNvSpPr txBox="1"/>
          <p:nvPr/>
        </p:nvSpPr>
        <p:spPr>
          <a:xfrm>
            <a:off x="1603003" y="119643"/>
            <a:ext cx="9856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GESTION CONTRACTUAL – CZ PASTO UNO</a:t>
            </a:r>
          </a:p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PRIMERA INFANCIA</a:t>
            </a:r>
          </a:p>
        </p:txBody>
      </p:sp>
    </p:spTree>
    <p:extLst>
      <p:ext uri="{BB962C8B-B14F-4D97-AF65-F5344CB8AC3E}">
        <p14:creationId xmlns:p14="http://schemas.microsoft.com/office/powerpoint/2010/main" val="3618322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D32156F-84F9-4B18-BA15-F6E93C27EC96}"/>
              </a:ext>
            </a:extLst>
          </p:cNvPr>
          <p:cNvSpPr txBox="1"/>
          <p:nvPr/>
        </p:nvSpPr>
        <p:spPr>
          <a:xfrm>
            <a:off x="1771400" y="882866"/>
            <a:ext cx="7498119" cy="367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MESAS PÚBLICAS DE LA RENDICIÓN PÚBLICA DE CUENTAS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ángulo redondeado 9">
            <a:extLst>
              <a:ext uri="{FF2B5EF4-FFF2-40B4-BE49-F238E27FC236}">
                <a16:creationId xmlns:a16="http://schemas.microsoft.com/office/drawing/2014/main" id="{9E414EA4-7AFE-49B6-BEC0-7ACB50A52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9580"/>
            <a:ext cx="10937905" cy="4796185"/>
          </a:xfrm>
          <a:prstGeom prst="roundRect">
            <a:avLst>
              <a:gd name="adj" fmla="val 0"/>
            </a:avLst>
          </a:prstGeom>
          <a:ln>
            <a:noFill/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</a:rPr>
              <a:t>Himno Nacional</a:t>
            </a:r>
          </a:p>
          <a:p>
            <a:pPr marL="0" indent="0">
              <a:buNone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</a:rPr>
              <a:t>Instalación por parte de la Coordinadora del Centro Zonal Pasto Uno</a:t>
            </a:r>
            <a:endParaRPr lang="es-ES" sz="1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AutoNum type="arabicPeriod"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</a:rPr>
              <a:t>Contexto institucional. </a:t>
            </a:r>
          </a:p>
          <a:p>
            <a:pPr marL="342900" indent="-342900">
              <a:buAutoNum type="arabicPeriod"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</a:rPr>
              <a:t>Contexto Rendición Publica de Cuentas. </a:t>
            </a:r>
          </a:p>
          <a:p>
            <a:pPr marL="342900" indent="-342900">
              <a:buAutoNum type="arabicPeriod"/>
            </a:pPr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Informe de gestión </a:t>
            </a:r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 la vigencia con énfasis </a:t>
            </a: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 todos los temas Misonales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enfoque territorial y diferencial.</a:t>
            </a:r>
          </a:p>
          <a:p>
            <a:pPr marL="342900" indent="-342900">
              <a:buAutoNum type="arabicPeriod"/>
            </a:pPr>
            <a:r>
              <a:rPr lang="es-MX" sz="1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Gestión administrativa: 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Avance de políticas del Modelo Integrado de Planeación y Gestión. </a:t>
            </a:r>
          </a:p>
          <a:p>
            <a:pPr marL="342900" indent="-342900">
              <a:buAutoNum type="arabicPeriod"/>
            </a:pPr>
            <a:r>
              <a:rPr lang="es-MX" sz="1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Ejecución financiera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presupuesto de funcionamiento e inversión. </a:t>
            </a:r>
          </a:p>
          <a:p>
            <a:pPr marL="342900" indent="-342900">
              <a:buAutoNum type="arabicPeriod"/>
            </a:pPr>
            <a:r>
              <a:rPr lang="es-MX" sz="1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Gestión contractual 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asociada a metas.  </a:t>
            </a:r>
          </a:p>
          <a:p>
            <a:pPr marL="342900" indent="-342900">
              <a:buAutoNum type="arabicPeriod"/>
            </a:pPr>
            <a:r>
              <a:rPr lang="es-MX" sz="1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Ejecución de políticas, programas y proyectos: 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cumplimiento del PND y Objetivos de Desarrollo Sostenible.</a:t>
            </a:r>
          </a:p>
          <a:p>
            <a:pPr marL="342900" indent="-342900">
              <a:buAutoNum type="arabicPeriod"/>
            </a:pPr>
            <a:r>
              <a:rPr lang="es-MX" sz="1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Acuerdo de paz: 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avances en la implementación</a:t>
            </a:r>
          </a:p>
          <a:p>
            <a:pPr marL="342900" indent="-342900">
              <a:buAutoNum type="arabicPeriod"/>
            </a:pPr>
            <a:r>
              <a:rPr lang="es-MX" sz="1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Espacio de participación 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 partes interesadas </a:t>
            </a:r>
            <a:endParaRPr lang="es-MX" sz="14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s-MX" sz="1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Compromisos adquiridos: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informe para el seguimiento</a:t>
            </a:r>
          </a:p>
          <a:p>
            <a:pPr marL="342900" indent="-342900">
              <a:buAutoNum type="arabicPeriod"/>
            </a:pPr>
            <a:r>
              <a:rPr lang="es-MX" sz="1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Canales y medios para atenció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 a la ciudadanía e informe PQRS</a:t>
            </a:r>
          </a:p>
          <a:p>
            <a:pPr marL="342900" indent="-342900">
              <a:buAutoNum type="arabicPeriod"/>
            </a:pPr>
            <a:r>
              <a:rPr lang="es-MX" sz="1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Evaluación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 la Audiencia de Rendición Pública de Cuentas</a:t>
            </a:r>
            <a:endParaRPr lang="es-E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</a:rPr>
              <a:t>Cierre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6F5C53-8C7A-4CAA-B0C5-E3F91100DBD2}"/>
              </a:ext>
            </a:extLst>
          </p:cNvPr>
          <p:cNvSpPr txBox="1"/>
          <p:nvPr/>
        </p:nvSpPr>
        <p:spPr>
          <a:xfrm>
            <a:off x="838200" y="666621"/>
            <a:ext cx="6028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ICBF-ORDEN DEL DÍA </a:t>
            </a:r>
          </a:p>
        </p:txBody>
      </p:sp>
    </p:spTree>
    <p:extLst>
      <p:ext uri="{BB962C8B-B14F-4D97-AF65-F5344CB8AC3E}">
        <p14:creationId xmlns:p14="http://schemas.microsoft.com/office/powerpoint/2010/main" val="6027967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A57F4578-C539-42C2-FA47-5D8A96E08670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D8DDAE-5194-474D-8E85-04F9C3EAA45A}"/>
              </a:ext>
            </a:extLst>
          </p:cNvPr>
          <p:cNvSpPr txBox="1"/>
          <p:nvPr/>
        </p:nvSpPr>
        <p:spPr>
          <a:xfrm>
            <a:off x="159391" y="6363965"/>
            <a:ext cx="11140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/>
              <a:t>Fuente</a:t>
            </a:r>
            <a:r>
              <a:rPr lang="es-CO" sz="1200" dirty="0"/>
              <a:t>: </a:t>
            </a:r>
            <a:r>
              <a:rPr lang="es-CO" sz="1200" dirty="0">
                <a:hlinkClick r:id="rId2"/>
              </a:rPr>
              <a:t>https://intranet.icbf.gov.co/estadisticas-institucionales/metas-sociales-y-financieras</a:t>
            </a:r>
            <a:r>
              <a:rPr lang="es-CO" sz="1200" dirty="0"/>
              <a:t> 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2DD0708E-F0F8-41A9-98A7-9BF34DD8D4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974976"/>
              </p:ext>
            </p:extLst>
          </p:nvPr>
        </p:nvGraphicFramePr>
        <p:xfrm>
          <a:off x="259360" y="999513"/>
          <a:ext cx="11711730" cy="1928244"/>
        </p:xfrm>
        <a:graphic>
          <a:graphicData uri="http://schemas.openxmlformats.org/drawingml/2006/table">
            <a:tbl>
              <a:tblPr/>
              <a:tblGrid>
                <a:gridCol w="4438475">
                  <a:extLst>
                    <a:ext uri="{9D8B030D-6E8A-4147-A177-3AD203B41FA5}">
                      <a16:colId xmlns:a16="http://schemas.microsoft.com/office/drawing/2014/main" val="3231037371"/>
                    </a:ext>
                  </a:extLst>
                </a:gridCol>
                <a:gridCol w="1736521">
                  <a:extLst>
                    <a:ext uri="{9D8B030D-6E8A-4147-A177-3AD203B41FA5}">
                      <a16:colId xmlns:a16="http://schemas.microsoft.com/office/drawing/2014/main" val="2436552904"/>
                    </a:ext>
                  </a:extLst>
                </a:gridCol>
                <a:gridCol w="2107890">
                  <a:extLst>
                    <a:ext uri="{9D8B030D-6E8A-4147-A177-3AD203B41FA5}">
                      <a16:colId xmlns:a16="http://schemas.microsoft.com/office/drawing/2014/main" val="2736600076"/>
                    </a:ext>
                  </a:extLst>
                </a:gridCol>
                <a:gridCol w="1625211">
                  <a:extLst>
                    <a:ext uri="{9D8B030D-6E8A-4147-A177-3AD203B41FA5}">
                      <a16:colId xmlns:a16="http://schemas.microsoft.com/office/drawing/2014/main" val="1616206791"/>
                    </a:ext>
                  </a:extLst>
                </a:gridCol>
                <a:gridCol w="1803633">
                  <a:extLst>
                    <a:ext uri="{9D8B030D-6E8A-4147-A177-3AD203B41FA5}">
                      <a16:colId xmlns:a16="http://schemas.microsoft.com/office/drawing/2014/main" val="3703645894"/>
                    </a:ext>
                  </a:extLst>
                </a:gridCol>
              </a:tblGrid>
              <a:tr h="24726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CUPOS PROGRAMADOS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 FINANCIERA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CUPOS EJECUTADOS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EJECUTADO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961646"/>
                  </a:ext>
                </a:extLst>
              </a:tr>
              <a:tr h="336195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FUNES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207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643.608.986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643.608.986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0514131"/>
                  </a:ext>
                </a:extLst>
              </a:tr>
              <a:tr h="336195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CDI SIN ARRIENDO  - INSTITUCIONAL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321.436.058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321.436.058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0990292"/>
                  </a:ext>
                </a:extLst>
              </a:tr>
              <a:tr h="336195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DESARROLLO INFANTIL EN MEDIO FAMILIAR SIN ARRIENDO - FAMILIAR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118.763.836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118.763.836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9379207"/>
                  </a:ext>
                </a:extLst>
              </a:tr>
              <a:tr h="336195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HCB - COMUNITARIO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95.902.140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95.902.140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8633945"/>
                  </a:ext>
                </a:extLst>
              </a:tr>
              <a:tr h="336195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HCB FAMI - FAMILIAR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107.506.952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107.506.952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050502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0A23983B-EFC3-4716-B647-C9FB5BB880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563038"/>
              </p:ext>
            </p:extLst>
          </p:nvPr>
        </p:nvGraphicFramePr>
        <p:xfrm>
          <a:off x="259359" y="3308611"/>
          <a:ext cx="11711729" cy="2957960"/>
        </p:xfrm>
        <a:graphic>
          <a:graphicData uri="http://schemas.openxmlformats.org/drawingml/2006/table">
            <a:tbl>
              <a:tblPr/>
              <a:tblGrid>
                <a:gridCol w="4606256">
                  <a:extLst>
                    <a:ext uri="{9D8B030D-6E8A-4147-A177-3AD203B41FA5}">
                      <a16:colId xmlns:a16="http://schemas.microsoft.com/office/drawing/2014/main" val="1947763475"/>
                    </a:ext>
                  </a:extLst>
                </a:gridCol>
                <a:gridCol w="1560352">
                  <a:extLst>
                    <a:ext uri="{9D8B030D-6E8A-4147-A177-3AD203B41FA5}">
                      <a16:colId xmlns:a16="http://schemas.microsoft.com/office/drawing/2014/main" val="1986509792"/>
                    </a:ext>
                  </a:extLst>
                </a:gridCol>
                <a:gridCol w="2116277">
                  <a:extLst>
                    <a:ext uri="{9D8B030D-6E8A-4147-A177-3AD203B41FA5}">
                      <a16:colId xmlns:a16="http://schemas.microsoft.com/office/drawing/2014/main" val="1447521007"/>
                    </a:ext>
                  </a:extLst>
                </a:gridCol>
                <a:gridCol w="1532934">
                  <a:extLst>
                    <a:ext uri="{9D8B030D-6E8A-4147-A177-3AD203B41FA5}">
                      <a16:colId xmlns:a16="http://schemas.microsoft.com/office/drawing/2014/main" val="283736872"/>
                    </a:ext>
                  </a:extLst>
                </a:gridCol>
                <a:gridCol w="1895910">
                  <a:extLst>
                    <a:ext uri="{9D8B030D-6E8A-4147-A177-3AD203B41FA5}">
                      <a16:colId xmlns:a16="http://schemas.microsoft.com/office/drawing/2014/main" val="3121961914"/>
                    </a:ext>
                  </a:extLst>
                </a:gridCol>
              </a:tblGrid>
              <a:tr h="24904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CUPOS PROGRAMADOS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 FINANCIERA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CUPOS EJECUTADOS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EJECUTADO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739172"/>
                  </a:ext>
                </a:extLst>
              </a:tr>
              <a:tr h="338614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PASTO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4.785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13.875.709.155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4.965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13.875.709.155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6492509"/>
                  </a:ext>
                </a:extLst>
              </a:tr>
              <a:tr h="338614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CDI CON ARRIENDO - INSTITUCIONAL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1.147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3.845.591.528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1.147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3.845.591.528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2438861"/>
                  </a:ext>
                </a:extLst>
              </a:tr>
              <a:tr h="338614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CDI SIN ARRIENDO  - INSTITUCIONAL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685.608.364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685.608.364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2271512"/>
                  </a:ext>
                </a:extLst>
              </a:tr>
              <a:tr h="338614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DESARROLLO INFANTIL EN MEDIO FAMILIAR SIN ARRIENDO - FAMILIAR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1.050.884.632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1.050.884.632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5736131"/>
                  </a:ext>
                </a:extLst>
              </a:tr>
              <a:tr h="338614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HCB - COMUNITARIO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1.728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4.559.267.125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1.604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4.559.267.125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0266953"/>
                  </a:ext>
                </a:extLst>
              </a:tr>
              <a:tr h="338614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HCB FAMI - FAMILIAR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910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1.841.582.920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892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1.841.582.920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8809189"/>
                  </a:ext>
                </a:extLst>
              </a:tr>
              <a:tr h="338614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HOGARES INFANTILES - INSTITUCIONAL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463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1.864.763.286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617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1.864.763.286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3856569"/>
                  </a:ext>
                </a:extLst>
              </a:tr>
              <a:tr h="338614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TASA COMPENSATORIA / HOGARES INFANTILES - INSTITUCIONAL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28.011.300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28.011.300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9953804"/>
                  </a:ext>
                </a:extLst>
              </a:tr>
            </a:tbl>
          </a:graphicData>
        </a:graphic>
      </p:graphicFrame>
      <p:sp>
        <p:nvSpPr>
          <p:cNvPr id="10" name="TextBox 6">
            <a:extLst>
              <a:ext uri="{FF2B5EF4-FFF2-40B4-BE49-F238E27FC236}">
                <a16:creationId xmlns:a16="http://schemas.microsoft.com/office/drawing/2014/main" id="{284692A1-C39B-4BD0-A268-5E0337954178}"/>
              </a:ext>
            </a:extLst>
          </p:cNvPr>
          <p:cNvSpPr txBox="1"/>
          <p:nvPr/>
        </p:nvSpPr>
        <p:spPr>
          <a:xfrm>
            <a:off x="1603003" y="119643"/>
            <a:ext cx="9856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GESTION CONTRACTUAL – CZ PASTO UNO</a:t>
            </a:r>
          </a:p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PRIMERA INFANCIA</a:t>
            </a:r>
          </a:p>
        </p:txBody>
      </p:sp>
    </p:spTree>
    <p:extLst>
      <p:ext uri="{BB962C8B-B14F-4D97-AF65-F5344CB8AC3E}">
        <p14:creationId xmlns:p14="http://schemas.microsoft.com/office/powerpoint/2010/main" val="1042896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A57F4578-C539-42C2-FA47-5D8A96E08670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D8DDAE-5194-474D-8E85-04F9C3EAA45A}"/>
              </a:ext>
            </a:extLst>
          </p:cNvPr>
          <p:cNvSpPr txBox="1"/>
          <p:nvPr/>
        </p:nvSpPr>
        <p:spPr>
          <a:xfrm>
            <a:off x="159391" y="6363965"/>
            <a:ext cx="11140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/>
              <a:t>Fuente</a:t>
            </a:r>
            <a:r>
              <a:rPr lang="es-CO" sz="1200" dirty="0"/>
              <a:t>: </a:t>
            </a:r>
            <a:r>
              <a:rPr lang="es-CO" sz="1200" dirty="0">
                <a:hlinkClick r:id="rId2"/>
              </a:rPr>
              <a:t>https://intranet.icbf.gov.co/estadisticas-institucionales/metas-sociales-y-financieras</a:t>
            </a:r>
            <a:r>
              <a:rPr lang="es-CO" sz="1200" dirty="0"/>
              <a:t> 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6C6D204-DC9E-47BD-96F2-1A38806BB8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72308"/>
              </p:ext>
            </p:extLst>
          </p:nvPr>
        </p:nvGraphicFramePr>
        <p:xfrm>
          <a:off x="159391" y="1267960"/>
          <a:ext cx="11803310" cy="1995355"/>
        </p:xfrm>
        <a:graphic>
          <a:graphicData uri="http://schemas.openxmlformats.org/drawingml/2006/table">
            <a:tbl>
              <a:tblPr/>
              <a:tblGrid>
                <a:gridCol w="4597167">
                  <a:extLst>
                    <a:ext uri="{9D8B030D-6E8A-4147-A177-3AD203B41FA5}">
                      <a16:colId xmlns:a16="http://schemas.microsoft.com/office/drawing/2014/main" val="372932033"/>
                    </a:ext>
                  </a:extLst>
                </a:gridCol>
                <a:gridCol w="1560352">
                  <a:extLst>
                    <a:ext uri="{9D8B030D-6E8A-4147-A177-3AD203B41FA5}">
                      <a16:colId xmlns:a16="http://schemas.microsoft.com/office/drawing/2014/main" val="3279668062"/>
                    </a:ext>
                  </a:extLst>
                </a:gridCol>
                <a:gridCol w="2190135">
                  <a:extLst>
                    <a:ext uri="{9D8B030D-6E8A-4147-A177-3AD203B41FA5}">
                      <a16:colId xmlns:a16="http://schemas.microsoft.com/office/drawing/2014/main" val="2264981742"/>
                    </a:ext>
                  </a:extLst>
                </a:gridCol>
                <a:gridCol w="1559744">
                  <a:extLst>
                    <a:ext uri="{9D8B030D-6E8A-4147-A177-3AD203B41FA5}">
                      <a16:colId xmlns:a16="http://schemas.microsoft.com/office/drawing/2014/main" val="832725264"/>
                    </a:ext>
                  </a:extLst>
                </a:gridCol>
                <a:gridCol w="1895912">
                  <a:extLst>
                    <a:ext uri="{9D8B030D-6E8A-4147-A177-3AD203B41FA5}">
                      <a16:colId xmlns:a16="http://schemas.microsoft.com/office/drawing/2014/main" val="203395137"/>
                    </a:ext>
                  </a:extLst>
                </a:gridCol>
              </a:tblGrid>
              <a:tr h="25587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CUPOS PROGRAMADOS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 FINANCIERA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CUPOS EJECUTADOS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EJECUTADO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455098"/>
                  </a:ext>
                </a:extLst>
              </a:tr>
              <a:tr h="347896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BERNARDO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407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1.306.095.382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1.264.770.268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3620400"/>
                  </a:ext>
                </a:extLst>
              </a:tr>
              <a:tr h="347896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CDI SIN ARRIENDO  - INSTITUCIONAL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285.851.989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285.851.989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9794595"/>
                  </a:ext>
                </a:extLst>
              </a:tr>
              <a:tr h="347896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DESARROLLO INFANTIL EN MEDIO FAMILIAR SIN ARRIENDO - FAMILIAR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286.127.878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286.127.878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7660821"/>
                  </a:ext>
                </a:extLst>
              </a:tr>
              <a:tr h="347896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HCB - COMUNITARIO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650.954.600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609.629.486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7663796"/>
                  </a:ext>
                </a:extLst>
              </a:tr>
              <a:tr h="347896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HCB FAMI - FAMILIAR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83.160.915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83.160.915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809652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B93275A9-AB24-4C0D-ACF8-9DC3619196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22056"/>
              </p:ext>
            </p:extLst>
          </p:nvPr>
        </p:nvGraphicFramePr>
        <p:xfrm>
          <a:off x="159391" y="3739392"/>
          <a:ext cx="11887201" cy="2065787"/>
        </p:xfrm>
        <a:graphic>
          <a:graphicData uri="http://schemas.openxmlformats.org/drawingml/2006/table">
            <a:tbl>
              <a:tblPr/>
              <a:tblGrid>
                <a:gridCol w="4605556">
                  <a:extLst>
                    <a:ext uri="{9D8B030D-6E8A-4147-A177-3AD203B41FA5}">
                      <a16:colId xmlns:a16="http://schemas.microsoft.com/office/drawing/2014/main" val="2495114503"/>
                    </a:ext>
                  </a:extLst>
                </a:gridCol>
                <a:gridCol w="1635853">
                  <a:extLst>
                    <a:ext uri="{9D8B030D-6E8A-4147-A177-3AD203B41FA5}">
                      <a16:colId xmlns:a16="http://schemas.microsoft.com/office/drawing/2014/main" val="4139348402"/>
                    </a:ext>
                  </a:extLst>
                </a:gridCol>
                <a:gridCol w="2165575">
                  <a:extLst>
                    <a:ext uri="{9D8B030D-6E8A-4147-A177-3AD203B41FA5}">
                      <a16:colId xmlns:a16="http://schemas.microsoft.com/office/drawing/2014/main" val="2229479636"/>
                    </a:ext>
                  </a:extLst>
                </a:gridCol>
                <a:gridCol w="1542359">
                  <a:extLst>
                    <a:ext uri="{9D8B030D-6E8A-4147-A177-3AD203B41FA5}">
                      <a16:colId xmlns:a16="http://schemas.microsoft.com/office/drawing/2014/main" val="1167013501"/>
                    </a:ext>
                  </a:extLst>
                </a:gridCol>
                <a:gridCol w="1937858">
                  <a:extLst>
                    <a:ext uri="{9D8B030D-6E8A-4147-A177-3AD203B41FA5}">
                      <a16:colId xmlns:a16="http://schemas.microsoft.com/office/drawing/2014/main" val="239201946"/>
                    </a:ext>
                  </a:extLst>
                </a:gridCol>
              </a:tblGrid>
              <a:tr h="26490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CUPOS PROGRAMADOS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 FINANCIERA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CUPOS EJECUTADOS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EJECUTADO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54647"/>
                  </a:ext>
                </a:extLst>
              </a:tr>
              <a:tr h="360176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TANGUA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316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816.132.160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816.132.160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807177"/>
                  </a:ext>
                </a:extLst>
              </a:tr>
              <a:tr h="360176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CDI SIN ARRIENDO  - INSTITUCIONAL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135.545.325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135.545.325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6048981"/>
                  </a:ext>
                </a:extLst>
              </a:tr>
              <a:tr h="360176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DESARROLLO INFANTIL EN MEDIO FAMILIAR SIN ARRIENDO - FAMILIAR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111.341.097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111.341.097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1319802"/>
                  </a:ext>
                </a:extLst>
              </a:tr>
              <a:tr h="360176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HCB - COMUNITARIO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354.231.834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354.231.834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9271465"/>
                  </a:ext>
                </a:extLst>
              </a:tr>
              <a:tr h="360176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HCB FAMI - FAMILIAR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215.013.904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215.013.904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5957457"/>
                  </a:ext>
                </a:extLst>
              </a:tr>
            </a:tbl>
          </a:graphicData>
        </a:graphic>
      </p:graphicFrame>
      <p:sp>
        <p:nvSpPr>
          <p:cNvPr id="10" name="TextBox 6">
            <a:extLst>
              <a:ext uri="{FF2B5EF4-FFF2-40B4-BE49-F238E27FC236}">
                <a16:creationId xmlns:a16="http://schemas.microsoft.com/office/drawing/2014/main" id="{7A43A8B2-6BDF-4392-A0E1-0C729C527464}"/>
              </a:ext>
            </a:extLst>
          </p:cNvPr>
          <p:cNvSpPr txBox="1"/>
          <p:nvPr/>
        </p:nvSpPr>
        <p:spPr>
          <a:xfrm>
            <a:off x="1603003" y="119643"/>
            <a:ext cx="9856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GESTION CONTRACTUAL – CZ PASTO UNO</a:t>
            </a:r>
          </a:p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PRIMERA INFANCIA</a:t>
            </a:r>
          </a:p>
        </p:txBody>
      </p:sp>
    </p:spTree>
    <p:extLst>
      <p:ext uri="{BB962C8B-B14F-4D97-AF65-F5344CB8AC3E}">
        <p14:creationId xmlns:p14="http://schemas.microsoft.com/office/powerpoint/2010/main" val="896482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A57F4578-C539-42C2-FA47-5D8A96E08670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D8DDAE-5194-474D-8E85-04F9C3EAA45A}"/>
              </a:ext>
            </a:extLst>
          </p:cNvPr>
          <p:cNvSpPr txBox="1"/>
          <p:nvPr/>
        </p:nvSpPr>
        <p:spPr>
          <a:xfrm>
            <a:off x="159391" y="4216381"/>
            <a:ext cx="11140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/>
              <a:t>Fuente</a:t>
            </a:r>
            <a:r>
              <a:rPr lang="es-CO" sz="1200" dirty="0"/>
              <a:t>: </a:t>
            </a:r>
            <a:r>
              <a:rPr lang="es-CO" sz="1200" dirty="0">
                <a:hlinkClick r:id="rId2"/>
              </a:rPr>
              <a:t>https://intranet.icbf.gov.co/estadisticas-institucionales/metas-sociales-y-financieras</a:t>
            </a:r>
            <a:r>
              <a:rPr lang="es-CO" sz="1200" dirty="0"/>
              <a:t> 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F1434213-5F68-4D97-B792-9D0CB4CC72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884960"/>
              </p:ext>
            </p:extLst>
          </p:nvPr>
        </p:nvGraphicFramePr>
        <p:xfrm>
          <a:off x="268448" y="1863578"/>
          <a:ext cx="11719419" cy="2179914"/>
        </p:xfrm>
        <a:graphic>
          <a:graphicData uri="http://schemas.openxmlformats.org/drawingml/2006/table">
            <a:tbl>
              <a:tblPr/>
              <a:tblGrid>
                <a:gridCol w="4597167">
                  <a:extLst>
                    <a:ext uri="{9D8B030D-6E8A-4147-A177-3AD203B41FA5}">
                      <a16:colId xmlns:a16="http://schemas.microsoft.com/office/drawing/2014/main" val="1170255994"/>
                    </a:ext>
                  </a:extLst>
                </a:gridCol>
                <a:gridCol w="1560352">
                  <a:extLst>
                    <a:ext uri="{9D8B030D-6E8A-4147-A177-3AD203B41FA5}">
                      <a16:colId xmlns:a16="http://schemas.microsoft.com/office/drawing/2014/main" val="2284840765"/>
                    </a:ext>
                  </a:extLst>
                </a:gridCol>
                <a:gridCol w="2130805">
                  <a:extLst>
                    <a:ext uri="{9D8B030D-6E8A-4147-A177-3AD203B41FA5}">
                      <a16:colId xmlns:a16="http://schemas.microsoft.com/office/drawing/2014/main" val="1764886583"/>
                    </a:ext>
                  </a:extLst>
                </a:gridCol>
                <a:gridCol w="1577129">
                  <a:extLst>
                    <a:ext uri="{9D8B030D-6E8A-4147-A177-3AD203B41FA5}">
                      <a16:colId xmlns:a16="http://schemas.microsoft.com/office/drawing/2014/main" val="3087704172"/>
                    </a:ext>
                  </a:extLst>
                </a:gridCol>
                <a:gridCol w="1853966">
                  <a:extLst>
                    <a:ext uri="{9D8B030D-6E8A-4147-A177-3AD203B41FA5}">
                      <a16:colId xmlns:a16="http://schemas.microsoft.com/office/drawing/2014/main" val="1022967000"/>
                    </a:ext>
                  </a:extLst>
                </a:gridCol>
              </a:tblGrid>
              <a:tr h="36331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CUPOS PROGRAMADOS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 FINANCIERA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CUPOS EJECUTADOS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EJECUTADO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717080"/>
                  </a:ext>
                </a:extLst>
              </a:tr>
              <a:tr h="363319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YACUANQUER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1.126.582.838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397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1.126.582.838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7255911"/>
                  </a:ext>
                </a:extLst>
              </a:tr>
              <a:tr h="363319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CDI SIN ARRIENDO  - INSTITUCIONAL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154.908.944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154.908.944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4437456"/>
                  </a:ext>
                </a:extLst>
              </a:tr>
              <a:tr h="363319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DESARROLLO INFANTIL EN MEDIO FAMILIAR SIN ARRIENDO - FAMILIAR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210.310.960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210.310.960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7554406"/>
                  </a:ext>
                </a:extLst>
              </a:tr>
              <a:tr h="363319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HCB - COMUNITARIO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369.937.320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369.937.320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6139178"/>
                  </a:ext>
                </a:extLst>
              </a:tr>
              <a:tr h="363319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HCB FAMI - FAMILIAR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391.425.614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391.425.614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705902"/>
                  </a:ext>
                </a:extLst>
              </a:tr>
            </a:tbl>
          </a:graphicData>
        </a:graphic>
      </p:graphicFrame>
      <p:sp>
        <p:nvSpPr>
          <p:cNvPr id="8" name="TextBox 6">
            <a:extLst>
              <a:ext uri="{FF2B5EF4-FFF2-40B4-BE49-F238E27FC236}">
                <a16:creationId xmlns:a16="http://schemas.microsoft.com/office/drawing/2014/main" id="{C273364D-1EE0-4D97-A728-20ACC00DCD7E}"/>
              </a:ext>
            </a:extLst>
          </p:cNvPr>
          <p:cNvSpPr txBox="1"/>
          <p:nvPr/>
        </p:nvSpPr>
        <p:spPr>
          <a:xfrm>
            <a:off x="1603003" y="119643"/>
            <a:ext cx="9856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GESTION CONTRACTUAL – CZ PASTO UNO</a:t>
            </a:r>
          </a:p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PRIMERA INFANCIA</a:t>
            </a:r>
          </a:p>
        </p:txBody>
      </p:sp>
    </p:spTree>
    <p:extLst>
      <p:ext uri="{BB962C8B-B14F-4D97-AF65-F5344CB8AC3E}">
        <p14:creationId xmlns:p14="http://schemas.microsoft.com/office/powerpoint/2010/main" val="6284831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A57F4578-C539-42C2-FA47-5D8A96E08670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D8DDAE-5194-474D-8E85-04F9C3EAA45A}"/>
              </a:ext>
            </a:extLst>
          </p:cNvPr>
          <p:cNvSpPr txBox="1"/>
          <p:nvPr/>
        </p:nvSpPr>
        <p:spPr>
          <a:xfrm>
            <a:off x="159391" y="6414299"/>
            <a:ext cx="11140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/>
              <a:t>Fuente</a:t>
            </a:r>
            <a:r>
              <a:rPr lang="es-CO" sz="1200" dirty="0"/>
              <a:t>: </a:t>
            </a:r>
            <a:r>
              <a:rPr lang="es-CO" sz="1200" dirty="0">
                <a:hlinkClick r:id="rId2"/>
              </a:rPr>
              <a:t>https://intranet.icbf.gov.co/estadisticas-institucionales/metas-sociales-y-financieras</a:t>
            </a:r>
            <a:r>
              <a:rPr lang="es-CO" sz="1200" dirty="0"/>
              <a:t> 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C273364D-1EE0-4D97-A728-20ACC00DCD7E}"/>
              </a:ext>
            </a:extLst>
          </p:cNvPr>
          <p:cNvSpPr txBox="1"/>
          <p:nvPr/>
        </p:nvSpPr>
        <p:spPr>
          <a:xfrm>
            <a:off x="1603003" y="119643"/>
            <a:ext cx="9856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GESTION CONTRACTUAL – CZ PASTO UNO</a:t>
            </a:r>
          </a:p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INFANCIA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53F5095-51C5-4589-A6D4-9D03956E42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11773"/>
              </p:ext>
            </p:extLst>
          </p:nvPr>
        </p:nvGraphicFramePr>
        <p:xfrm>
          <a:off x="220212" y="827529"/>
          <a:ext cx="11616655" cy="5506249"/>
        </p:xfrm>
        <a:graphic>
          <a:graphicData uri="http://schemas.openxmlformats.org/drawingml/2006/table">
            <a:tbl>
              <a:tblPr/>
              <a:tblGrid>
                <a:gridCol w="3756170">
                  <a:extLst>
                    <a:ext uri="{9D8B030D-6E8A-4147-A177-3AD203B41FA5}">
                      <a16:colId xmlns:a16="http://schemas.microsoft.com/office/drawing/2014/main" val="2008202772"/>
                    </a:ext>
                  </a:extLst>
                </a:gridCol>
                <a:gridCol w="2189526">
                  <a:extLst>
                    <a:ext uri="{9D8B030D-6E8A-4147-A177-3AD203B41FA5}">
                      <a16:colId xmlns:a16="http://schemas.microsoft.com/office/drawing/2014/main" val="1388382450"/>
                    </a:ext>
                  </a:extLst>
                </a:gridCol>
                <a:gridCol w="2269951">
                  <a:extLst>
                    <a:ext uri="{9D8B030D-6E8A-4147-A177-3AD203B41FA5}">
                      <a16:colId xmlns:a16="http://schemas.microsoft.com/office/drawing/2014/main" val="2074269734"/>
                    </a:ext>
                  </a:extLst>
                </a:gridCol>
                <a:gridCol w="1303759">
                  <a:extLst>
                    <a:ext uri="{9D8B030D-6E8A-4147-A177-3AD203B41FA5}">
                      <a16:colId xmlns:a16="http://schemas.microsoft.com/office/drawing/2014/main" val="2961317147"/>
                    </a:ext>
                  </a:extLst>
                </a:gridCol>
                <a:gridCol w="2097249">
                  <a:extLst>
                    <a:ext uri="{9D8B030D-6E8A-4147-A177-3AD203B41FA5}">
                      <a16:colId xmlns:a16="http://schemas.microsoft.com/office/drawing/2014/main" val="2566706157"/>
                    </a:ext>
                  </a:extLst>
                </a:gridCol>
              </a:tblGrid>
              <a:tr h="25673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CUPOS PROGRAMADOS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 FINANCIERA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CUPOS EJECUTADOS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EJECUTADO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75117"/>
                  </a:ext>
                </a:extLst>
              </a:tr>
              <a:tr h="25673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ALBÁN</a:t>
                      </a:r>
                    </a:p>
                  </a:txBody>
                  <a:tcPr marL="72000" marR="72000" marT="58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84.473.500 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80.351.557 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8815455"/>
                  </a:ext>
                </a:extLst>
              </a:tr>
              <a:tr h="25673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GENERACIÓN EXPLORA</a:t>
                      </a:r>
                    </a:p>
                  </a:txBody>
                  <a:tcPr marL="72000" marR="72000" marT="58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5849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6910935"/>
                  </a:ext>
                </a:extLst>
              </a:tr>
              <a:tr h="25673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BUESACO</a:t>
                      </a:r>
                    </a:p>
                  </a:txBody>
                  <a:tcPr marL="72000" marR="72000" marT="58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84.473.500 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80.351.557 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3224793"/>
                  </a:ext>
                </a:extLst>
              </a:tr>
              <a:tr h="25673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GENERACIÓN EXPLORA</a:t>
                      </a:r>
                    </a:p>
                  </a:txBody>
                  <a:tcPr marL="72000" marR="72000" marT="58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5849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7607118"/>
                  </a:ext>
                </a:extLst>
              </a:tr>
              <a:tr h="25673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CHACHAGUÍ</a:t>
                      </a:r>
                    </a:p>
                  </a:txBody>
                  <a:tcPr marL="72000" marR="72000" marT="58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84.473.500 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80.351.557 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2583436"/>
                  </a:ext>
                </a:extLst>
              </a:tr>
              <a:tr h="25673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GENERACIÓN EXPLORA</a:t>
                      </a:r>
                    </a:p>
                  </a:txBody>
                  <a:tcPr marL="72000" marR="72000" marT="58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5849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9333498"/>
                  </a:ext>
                </a:extLst>
              </a:tr>
              <a:tr h="25673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TABLÓN DE GÓMEZ</a:t>
                      </a:r>
                    </a:p>
                  </a:txBody>
                  <a:tcPr marL="72000" marR="72000" marT="58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325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170.744.800 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101.797.957 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3377857"/>
                  </a:ext>
                </a:extLst>
              </a:tr>
              <a:tr h="25673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GENERACIÓN EXPLORA</a:t>
                      </a:r>
                    </a:p>
                  </a:txBody>
                  <a:tcPr marL="72000" marR="72000" marT="58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84.473.500 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80.351.557 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278841"/>
                  </a:ext>
                </a:extLst>
              </a:tr>
              <a:tr h="25673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GENERACIONES ÉTNICAS CON BIENESTAR</a:t>
                      </a:r>
                    </a:p>
                  </a:txBody>
                  <a:tcPr marL="72000" marR="72000" marT="58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225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86.271.300 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21.446.400 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8578881"/>
                  </a:ext>
                </a:extLst>
              </a:tr>
              <a:tr h="25673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FUNES</a:t>
                      </a:r>
                    </a:p>
                  </a:txBody>
                  <a:tcPr marL="72000" marR="72000" marT="58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84.473.500 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80.351.557 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7791631"/>
                  </a:ext>
                </a:extLst>
              </a:tr>
              <a:tr h="25673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GENERACIÓN EXPLORA</a:t>
                      </a:r>
                    </a:p>
                  </a:txBody>
                  <a:tcPr marL="72000" marR="72000" marT="58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5849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7765048"/>
                  </a:ext>
                </a:extLst>
              </a:tr>
              <a:tr h="25673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PASTO</a:t>
                      </a:r>
                    </a:p>
                  </a:txBody>
                  <a:tcPr marL="72000" marR="72000" marT="58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211.183.750 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211.183.750 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5715493"/>
                  </a:ext>
                </a:extLst>
              </a:tr>
              <a:tr h="25673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GENERACIÓN EXPLORA</a:t>
                      </a:r>
                    </a:p>
                  </a:txBody>
                  <a:tcPr marL="72000" marR="72000" marT="58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5849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1548519"/>
                  </a:ext>
                </a:extLst>
              </a:tr>
              <a:tr h="25673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BERNARDO</a:t>
                      </a:r>
                    </a:p>
                  </a:txBody>
                  <a:tcPr marL="72000" marR="72000" marT="58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84.473.500 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80.351.557 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1609246"/>
                  </a:ext>
                </a:extLst>
              </a:tr>
              <a:tr h="25673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GENERACIÓN EXPLORA</a:t>
                      </a:r>
                    </a:p>
                  </a:txBody>
                  <a:tcPr marL="72000" marR="72000" marT="58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5849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8735867"/>
                  </a:ext>
                </a:extLst>
              </a:tr>
              <a:tr h="25673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TANGUA</a:t>
                      </a:r>
                    </a:p>
                  </a:txBody>
                  <a:tcPr marL="72000" marR="72000" marT="58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42.236.750 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40.175.778 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3417853"/>
                  </a:ext>
                </a:extLst>
              </a:tr>
              <a:tr h="25673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GENERACIÓN EXPLORA</a:t>
                      </a:r>
                    </a:p>
                  </a:txBody>
                  <a:tcPr marL="72000" marR="72000" marT="58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5849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7775753"/>
                  </a:ext>
                </a:extLst>
              </a:tr>
              <a:tr h="25673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YACUANQUER</a:t>
                      </a:r>
                    </a:p>
                  </a:txBody>
                  <a:tcPr marL="72000" marR="72000" marT="58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84.473.500 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80.351.557 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4229057"/>
                  </a:ext>
                </a:extLst>
              </a:tr>
              <a:tr h="25673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GENERACIÓN EXPLORA</a:t>
                      </a:r>
                    </a:p>
                  </a:txBody>
                  <a:tcPr marL="72000" marR="72000" marT="58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5849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6510736"/>
                  </a:ext>
                </a:extLst>
              </a:tr>
              <a:tr h="25673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1225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931.006.300 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1.200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835.266.827 </a:t>
                      </a:r>
                    </a:p>
                  </a:txBody>
                  <a:tcPr marL="72000" marR="72000" marT="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6946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35561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A57F4578-C539-42C2-FA47-5D8A96E08670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D8DDAE-5194-474D-8E85-04F9C3EAA45A}"/>
              </a:ext>
            </a:extLst>
          </p:cNvPr>
          <p:cNvSpPr txBox="1"/>
          <p:nvPr/>
        </p:nvSpPr>
        <p:spPr>
          <a:xfrm>
            <a:off x="159391" y="6322020"/>
            <a:ext cx="11140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/>
              <a:t>Fuente</a:t>
            </a:r>
            <a:r>
              <a:rPr lang="es-CO" sz="1200" dirty="0"/>
              <a:t>: </a:t>
            </a:r>
            <a:r>
              <a:rPr lang="es-CO" sz="1200" dirty="0">
                <a:hlinkClick r:id="rId2"/>
              </a:rPr>
              <a:t>https://intranet.icbf.gov.co/estadisticas-institucionales/metas-sociales-y-financieras</a:t>
            </a:r>
            <a:r>
              <a:rPr lang="es-CO" sz="1200" dirty="0"/>
              <a:t> 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C273364D-1EE0-4D97-A728-20ACC00DCD7E}"/>
              </a:ext>
            </a:extLst>
          </p:cNvPr>
          <p:cNvSpPr txBox="1"/>
          <p:nvPr/>
        </p:nvSpPr>
        <p:spPr>
          <a:xfrm>
            <a:off x="1603003" y="119643"/>
            <a:ext cx="9856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GESTION CONTRACTUAL – CZ PASTO UNO</a:t>
            </a:r>
          </a:p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ADOLESCENCIA Y JUVENTUD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E13973E3-669A-4399-BCF4-C166139905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255433"/>
              </p:ext>
            </p:extLst>
          </p:nvPr>
        </p:nvGraphicFramePr>
        <p:xfrm>
          <a:off x="273144" y="827529"/>
          <a:ext cx="11759465" cy="5356921"/>
        </p:xfrm>
        <a:graphic>
          <a:graphicData uri="http://schemas.openxmlformats.org/drawingml/2006/table">
            <a:tbl>
              <a:tblPr/>
              <a:tblGrid>
                <a:gridCol w="4340801">
                  <a:extLst>
                    <a:ext uri="{9D8B030D-6E8A-4147-A177-3AD203B41FA5}">
                      <a16:colId xmlns:a16="http://schemas.microsoft.com/office/drawing/2014/main" val="3198540057"/>
                    </a:ext>
                  </a:extLst>
                </a:gridCol>
                <a:gridCol w="1744910">
                  <a:extLst>
                    <a:ext uri="{9D8B030D-6E8A-4147-A177-3AD203B41FA5}">
                      <a16:colId xmlns:a16="http://schemas.microsoft.com/office/drawing/2014/main" val="1853356217"/>
                    </a:ext>
                  </a:extLst>
                </a:gridCol>
                <a:gridCol w="2230935">
                  <a:extLst>
                    <a:ext uri="{9D8B030D-6E8A-4147-A177-3AD203B41FA5}">
                      <a16:colId xmlns:a16="http://schemas.microsoft.com/office/drawing/2014/main" val="798899216"/>
                    </a:ext>
                  </a:extLst>
                </a:gridCol>
                <a:gridCol w="1325997">
                  <a:extLst>
                    <a:ext uri="{9D8B030D-6E8A-4147-A177-3AD203B41FA5}">
                      <a16:colId xmlns:a16="http://schemas.microsoft.com/office/drawing/2014/main" val="1465330248"/>
                    </a:ext>
                  </a:extLst>
                </a:gridCol>
                <a:gridCol w="2116822">
                  <a:extLst>
                    <a:ext uri="{9D8B030D-6E8A-4147-A177-3AD203B41FA5}">
                      <a16:colId xmlns:a16="http://schemas.microsoft.com/office/drawing/2014/main" val="4021829403"/>
                    </a:ext>
                  </a:extLst>
                </a:gridCol>
              </a:tblGrid>
              <a:tr h="286077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CUPOS PROGRAMADOS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 FINANCIERA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CUPOS EJECUTADOS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EJECUTADO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619777"/>
                  </a:ext>
                </a:extLst>
              </a:tr>
              <a:tr h="2623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BUESACO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53.961.480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52.411.448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319918"/>
                  </a:ext>
                </a:extLst>
              </a:tr>
              <a:tr h="2623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GENERACIONES "SACÚDETE" - ADOLESCENTES (BID)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35.974.320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34.940.965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3768513"/>
                  </a:ext>
                </a:extLst>
              </a:tr>
              <a:tr h="2623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GENERACIONES "SACÚDETE" - JÓVENES (BID)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17.987.160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17.470.483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5459346"/>
                  </a:ext>
                </a:extLst>
              </a:tr>
              <a:tr h="2623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TABLÓN DE GÓMEZ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87.243.120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71.825.737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0059713"/>
                  </a:ext>
                </a:extLst>
              </a:tr>
              <a:tr h="2623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GENERACIONES "SACÚDETE" - ADOLESCENTES (BID)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58.162.080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46.034.844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262462"/>
                  </a:ext>
                </a:extLst>
              </a:tr>
              <a:tr h="2623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GENERACIONES "SACÚDETE" - JÓVENES (BID)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29.081.040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25.790.893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7481374"/>
                  </a:ext>
                </a:extLst>
              </a:tr>
              <a:tr h="2623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PASTO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315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142.909.980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315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122.440.448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1177491"/>
                  </a:ext>
                </a:extLst>
              </a:tr>
              <a:tr h="2623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GENERACIONES "SACÚDETE" - ADOLESCENTES (BID)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96.039.240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82.643.931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0664682"/>
                  </a:ext>
                </a:extLst>
              </a:tr>
              <a:tr h="2623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GENERACIONES "SACÚDETE" - JÓVENES (BID)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46.870.740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39.796.517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2844298"/>
                  </a:ext>
                </a:extLst>
              </a:tr>
              <a:tr h="2623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BERNARDO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53.961.480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52.411.448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8836933"/>
                  </a:ext>
                </a:extLst>
              </a:tr>
              <a:tr h="2623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GENERACIONES "SACÚDETE" - ADOLESCENTES (BID)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35.974.320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34.940.965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1596979"/>
                  </a:ext>
                </a:extLst>
              </a:tr>
              <a:tr h="2623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GENERACIONES "SACÚDETE" - JÓVENES (BID)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17.987.160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17.470.483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2420382"/>
                  </a:ext>
                </a:extLst>
              </a:tr>
              <a:tr h="2623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TANGUA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53.961.480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52.411.447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9096914"/>
                  </a:ext>
                </a:extLst>
              </a:tr>
              <a:tr h="2623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GENERACIONES "SACÚDETE" - ADOLESCENTES (BID)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35.974.320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34.940.965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5928939"/>
                  </a:ext>
                </a:extLst>
              </a:tr>
              <a:tr h="2623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GENERACIONES "SACÚDETE" - JÓVENES (BID)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17.987.160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17.470.482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0113852"/>
                  </a:ext>
                </a:extLst>
              </a:tr>
              <a:tr h="2623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YACUANQUER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53.961.480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52.411.447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8439800"/>
                  </a:ext>
                </a:extLst>
              </a:tr>
              <a:tr h="2623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GENERACIONES "SACÚDETE" - ADOLESCENTES (BID)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35.974.320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34.940.965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3887841"/>
                  </a:ext>
                </a:extLst>
              </a:tr>
              <a:tr h="2623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GENERACIONES "SACÚDETE" - JÓVENES (BID)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17.987.160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17.470.482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9927099"/>
                  </a:ext>
                </a:extLst>
              </a:tr>
              <a:tr h="26237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855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445.999.020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855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403.911.975 </a:t>
                      </a:r>
                    </a:p>
                  </a:txBody>
                  <a:tcPr marL="72000" marR="72000" marT="59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351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21661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A57F4578-C539-42C2-FA47-5D8A96E08670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D8DDAE-5194-474D-8E85-04F9C3EAA45A}"/>
              </a:ext>
            </a:extLst>
          </p:cNvPr>
          <p:cNvSpPr txBox="1"/>
          <p:nvPr/>
        </p:nvSpPr>
        <p:spPr>
          <a:xfrm>
            <a:off x="201336" y="4468051"/>
            <a:ext cx="11140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/>
              <a:t>Fuente</a:t>
            </a:r>
            <a:r>
              <a:rPr lang="es-CO" sz="1200" dirty="0"/>
              <a:t>: </a:t>
            </a:r>
            <a:r>
              <a:rPr lang="es-CO" sz="1200" dirty="0">
                <a:hlinkClick r:id="rId2"/>
              </a:rPr>
              <a:t>https://intranet.icbf.gov.co/estadisticas-institucionales/metas-sociales-y-financieras</a:t>
            </a:r>
            <a:r>
              <a:rPr lang="es-CO" sz="1200" dirty="0"/>
              <a:t> 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C273364D-1EE0-4D97-A728-20ACC00DCD7E}"/>
              </a:ext>
            </a:extLst>
          </p:cNvPr>
          <p:cNvSpPr txBox="1"/>
          <p:nvPr/>
        </p:nvSpPr>
        <p:spPr>
          <a:xfrm>
            <a:off x="1603003" y="119643"/>
            <a:ext cx="9856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GESTION CONTRACTUAL – CZ PASTO UNO</a:t>
            </a:r>
          </a:p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FAMILIAS Y COMUNIDADES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7E0C70D-0426-4229-A3EA-B594F4B133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1568"/>
              </p:ext>
            </p:extLst>
          </p:nvPr>
        </p:nvGraphicFramePr>
        <p:xfrm>
          <a:off x="192947" y="1763553"/>
          <a:ext cx="11694253" cy="2590333"/>
        </p:xfrm>
        <a:graphic>
          <a:graphicData uri="http://schemas.openxmlformats.org/drawingml/2006/table">
            <a:tbl>
              <a:tblPr/>
              <a:tblGrid>
                <a:gridCol w="3344862">
                  <a:extLst>
                    <a:ext uri="{9D8B030D-6E8A-4147-A177-3AD203B41FA5}">
                      <a16:colId xmlns:a16="http://schemas.microsoft.com/office/drawing/2014/main" val="1956817803"/>
                    </a:ext>
                  </a:extLst>
                </a:gridCol>
                <a:gridCol w="2034154">
                  <a:extLst>
                    <a:ext uri="{9D8B030D-6E8A-4147-A177-3AD203B41FA5}">
                      <a16:colId xmlns:a16="http://schemas.microsoft.com/office/drawing/2014/main" val="637362237"/>
                    </a:ext>
                  </a:extLst>
                </a:gridCol>
                <a:gridCol w="2604397">
                  <a:extLst>
                    <a:ext uri="{9D8B030D-6E8A-4147-A177-3AD203B41FA5}">
                      <a16:colId xmlns:a16="http://schemas.microsoft.com/office/drawing/2014/main" val="1945593806"/>
                    </a:ext>
                  </a:extLst>
                </a:gridCol>
                <a:gridCol w="1583064">
                  <a:extLst>
                    <a:ext uri="{9D8B030D-6E8A-4147-A177-3AD203B41FA5}">
                      <a16:colId xmlns:a16="http://schemas.microsoft.com/office/drawing/2014/main" val="4027438296"/>
                    </a:ext>
                  </a:extLst>
                </a:gridCol>
                <a:gridCol w="2127776">
                  <a:extLst>
                    <a:ext uri="{9D8B030D-6E8A-4147-A177-3AD203B41FA5}">
                      <a16:colId xmlns:a16="http://schemas.microsoft.com/office/drawing/2014/main" val="1129683028"/>
                    </a:ext>
                  </a:extLst>
                </a:gridCol>
              </a:tblGrid>
              <a:tr h="49522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CUPOS PROGRAMADOS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 FINANCIERA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CUPOS EJECUTADOS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EJECUTADO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775459"/>
                  </a:ext>
                </a:extLst>
              </a:tr>
              <a:tr h="415315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CHACHAGUÍ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192.400.263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192.400.263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6277103"/>
                  </a:ext>
                </a:extLst>
              </a:tr>
              <a:tr h="415315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 FAMILIA URBANA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267793"/>
                  </a:ext>
                </a:extLst>
              </a:tr>
              <a:tr h="415315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PASTO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200.000.000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200.000.000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0392212"/>
                  </a:ext>
                </a:extLst>
              </a:tr>
              <a:tr h="415315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TERRITORIOS ÉTNICOS CON BIENESTAR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613542"/>
                  </a:ext>
                </a:extLst>
              </a:tr>
              <a:tr h="4338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392.400.263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395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392.400.263 </a:t>
                      </a:r>
                    </a:p>
                  </a:txBody>
                  <a:tcPr marL="72000" marR="72000" marT="938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507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70696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A57F4578-C539-42C2-FA47-5D8A96E08670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D8DDAE-5194-474D-8E85-04F9C3EAA45A}"/>
              </a:ext>
            </a:extLst>
          </p:cNvPr>
          <p:cNvSpPr txBox="1"/>
          <p:nvPr/>
        </p:nvSpPr>
        <p:spPr>
          <a:xfrm>
            <a:off x="201336" y="6322020"/>
            <a:ext cx="11140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/>
              <a:t>Fuente</a:t>
            </a:r>
            <a:r>
              <a:rPr lang="es-CO" sz="1200" dirty="0"/>
              <a:t>: </a:t>
            </a:r>
            <a:r>
              <a:rPr lang="es-CO" sz="1200" dirty="0">
                <a:hlinkClick r:id="rId2"/>
              </a:rPr>
              <a:t>https://intranet.icbf.gov.co/estadisticas-institucionales/metas-sociales-y-financieras</a:t>
            </a:r>
            <a:r>
              <a:rPr lang="es-CO" sz="1200" dirty="0"/>
              <a:t> 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C273364D-1EE0-4D97-A728-20ACC00DCD7E}"/>
              </a:ext>
            </a:extLst>
          </p:cNvPr>
          <p:cNvSpPr txBox="1"/>
          <p:nvPr/>
        </p:nvSpPr>
        <p:spPr>
          <a:xfrm>
            <a:off x="1603003" y="119643"/>
            <a:ext cx="9856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GESTION CONTRACTUAL – CZ PASTO UNO</a:t>
            </a:r>
          </a:p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PROTECCIÓN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1FC80567-4AF7-4981-B64A-AA5CE5D02D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222974"/>
              </p:ext>
            </p:extLst>
          </p:nvPr>
        </p:nvGraphicFramePr>
        <p:xfrm>
          <a:off x="276837" y="1045449"/>
          <a:ext cx="11778142" cy="5192148"/>
        </p:xfrm>
        <a:graphic>
          <a:graphicData uri="http://schemas.openxmlformats.org/drawingml/2006/table">
            <a:tbl>
              <a:tblPr/>
              <a:tblGrid>
                <a:gridCol w="4267805">
                  <a:extLst>
                    <a:ext uri="{9D8B030D-6E8A-4147-A177-3AD203B41FA5}">
                      <a16:colId xmlns:a16="http://schemas.microsoft.com/office/drawing/2014/main" val="1862771811"/>
                    </a:ext>
                  </a:extLst>
                </a:gridCol>
                <a:gridCol w="1875500">
                  <a:extLst>
                    <a:ext uri="{9D8B030D-6E8A-4147-A177-3AD203B41FA5}">
                      <a16:colId xmlns:a16="http://schemas.microsoft.com/office/drawing/2014/main" val="1237113523"/>
                    </a:ext>
                  </a:extLst>
                </a:gridCol>
                <a:gridCol w="2186550">
                  <a:extLst>
                    <a:ext uri="{9D8B030D-6E8A-4147-A177-3AD203B41FA5}">
                      <a16:colId xmlns:a16="http://schemas.microsoft.com/office/drawing/2014/main" val="3239479211"/>
                    </a:ext>
                  </a:extLst>
                </a:gridCol>
                <a:gridCol w="1439418">
                  <a:extLst>
                    <a:ext uri="{9D8B030D-6E8A-4147-A177-3AD203B41FA5}">
                      <a16:colId xmlns:a16="http://schemas.microsoft.com/office/drawing/2014/main" val="3488174100"/>
                    </a:ext>
                  </a:extLst>
                </a:gridCol>
                <a:gridCol w="2008869">
                  <a:extLst>
                    <a:ext uri="{9D8B030D-6E8A-4147-A177-3AD203B41FA5}">
                      <a16:colId xmlns:a16="http://schemas.microsoft.com/office/drawing/2014/main" val="1172674989"/>
                    </a:ext>
                  </a:extLst>
                </a:gridCol>
              </a:tblGrid>
              <a:tr h="40126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CUPOS PROGRAMADOS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 FINANCIERA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CUPOS EJECUTADOS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EJECUTADO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515536"/>
                  </a:ext>
                </a:extLst>
              </a:tr>
              <a:tr h="411294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CHACHAGUÍ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2.136.217.391 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2.007.950.984 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1737044"/>
                  </a:ext>
                </a:extLst>
              </a:tr>
              <a:tr h="411294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INTERNADO - DISCAPACIDAD PSICOSOCIAL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2.136.217.391 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2.007.950.984 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0097105"/>
                  </a:ext>
                </a:extLst>
              </a:tr>
              <a:tr h="411294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PASTO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676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7.540.552.523 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632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7.510.947.384 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7790402"/>
                  </a:ext>
                </a:extLst>
              </a:tr>
              <a:tr h="411294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HOGAR GESTOR - DESPLAZAMIENTO FORZADO CON DISCAPACIDAD - AUTO 006 DE 2009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  2.663.480 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           - 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3050354"/>
                  </a:ext>
                </a:extLst>
              </a:tr>
              <a:tr h="411294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HOGAR GESTOR - DISCAPACIDAD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24.368.780 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17.183.153 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486342"/>
                  </a:ext>
                </a:extLst>
              </a:tr>
              <a:tr h="544540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HOGAR GESTOR PARA VÍCTIMAS EN EL MARCO DEL CONFLICTO ARMADO SIN DISCAPACIDAD NI ENFERMEDAD DE CUIDADO ESPECIAL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  3.822.884 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883.168 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4327772"/>
                  </a:ext>
                </a:extLst>
              </a:tr>
              <a:tr h="411294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HOGAR SUSTITUTO ONG - DISCAPACIDAD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1.504.726.037 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1.499.826.454 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0009637"/>
                  </a:ext>
                </a:extLst>
              </a:tr>
              <a:tr h="411294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HOGAR SUSTITUTO ONG - VULNERACIÓN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2.062.185.623 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2.062.185.623 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1169579"/>
                  </a:ext>
                </a:extLst>
              </a:tr>
              <a:tr h="411294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INTERNADO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2.438.519.364 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2.426.602.631 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6701692"/>
                  </a:ext>
                </a:extLst>
              </a:tr>
              <a:tr h="531738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INTERVENCIÓN DE APOYO PSICOSOCIAL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380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1.504.266.355 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313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1.504.266.355 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3780731"/>
                  </a:ext>
                </a:extLst>
              </a:tr>
              <a:tr h="41129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756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9.676.769.914 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694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9.518.898.368 </a:t>
                      </a:r>
                    </a:p>
                  </a:txBody>
                  <a:tcPr marL="72000" marR="72000" marT="88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345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19028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C4CB87E6-C8D8-A1CB-EC74-4223EC0F11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51BFBE4E-6D26-A263-D51D-6411B47F2251}"/>
              </a:ext>
            </a:extLst>
          </p:cNvPr>
          <p:cNvSpPr txBox="1"/>
          <p:nvPr/>
        </p:nvSpPr>
        <p:spPr>
          <a:xfrm>
            <a:off x="10376410" y="6611779"/>
            <a:ext cx="1815590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 Sans" pitchFamily="2" charset="77"/>
              </a:rPr>
              <a:t>PÚBLICA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9B95D0E-2B0F-4ECB-8D7E-21FBAC620EAB}"/>
              </a:ext>
            </a:extLst>
          </p:cNvPr>
          <p:cNvSpPr txBox="1"/>
          <p:nvPr/>
        </p:nvSpPr>
        <p:spPr>
          <a:xfrm>
            <a:off x="1030167" y="1056257"/>
            <a:ext cx="628503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EJECUCIÓN POLÍTICAS, PROGRAMAS, PROYECTOS</a:t>
            </a:r>
          </a:p>
          <a:p>
            <a:pPr algn="ctr"/>
            <a:endParaRPr lang="es-ES_tradnl" sz="4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s-ES_tradnl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Cumplimiento Del PND y Objetivos de Desarrollo Sostenible</a:t>
            </a:r>
          </a:p>
          <a:p>
            <a:pPr algn="ctr"/>
            <a:endParaRPr lang="es-ES_tradnl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s-ES_tradnl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CZ PASTO UNO </a:t>
            </a:r>
          </a:p>
        </p:txBody>
      </p:sp>
    </p:spTree>
    <p:extLst>
      <p:ext uri="{BB962C8B-B14F-4D97-AF65-F5344CB8AC3E}">
        <p14:creationId xmlns:p14="http://schemas.microsoft.com/office/powerpoint/2010/main" val="30793515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D20ACCF7-AE2E-59BF-378D-12BAC2DF2EE0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ABC8600-7B4F-44D9-A83D-2A8824906BD4}"/>
              </a:ext>
            </a:extLst>
          </p:cNvPr>
          <p:cNvSpPr txBox="1"/>
          <p:nvPr/>
        </p:nvSpPr>
        <p:spPr>
          <a:xfrm>
            <a:off x="1700730" y="272012"/>
            <a:ext cx="10050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EJECUCIÓN POLÍTICAS, PROGRAMAS,  PROYECTOS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AA76D9D-34CE-4FA2-B844-31D972EA8731}"/>
              </a:ext>
            </a:extLst>
          </p:cNvPr>
          <p:cNvSpPr txBox="1"/>
          <p:nvPr/>
        </p:nvSpPr>
        <p:spPr>
          <a:xfrm>
            <a:off x="285227" y="907233"/>
            <a:ext cx="11794920" cy="356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CENTRO ZONAL PASTO UNO</a:t>
            </a:r>
            <a:endParaRPr kumimoji="0" lang="es-419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36DDF81-87D9-4ADB-874E-175345489E18}"/>
              </a:ext>
            </a:extLst>
          </p:cNvPr>
          <p:cNvSpPr txBox="1"/>
          <p:nvPr/>
        </p:nvSpPr>
        <p:spPr>
          <a:xfrm>
            <a:off x="201336" y="1249873"/>
            <a:ext cx="11878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la medición de la ejecución de políticas, programas y proyectos, el ICBF – Centro Zonal Pasto Uno, para el corte 30 de diciembre de 2022, se realizó a través de los indicadores: PA-32, PA-98, PA-131, PA-134, PA-192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E62E9FF-5929-4FEB-9789-FB9CCBCD0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128" y="2007742"/>
            <a:ext cx="3131128" cy="553998"/>
          </a:xfrm>
          <a:prstGeom prst="rect">
            <a:avLst/>
          </a:prstGeom>
          <a:solidFill>
            <a:srgbClr val="77B72B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Lao UI" panose="020B0502040204020203" pitchFamily="34" charset="0"/>
              </a:rPr>
              <a:t>Indicador PA-32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Lao UI" panose="020B0502040204020203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5AE8A94-466F-4F86-AAAB-5552504A7995}"/>
              </a:ext>
            </a:extLst>
          </p:cNvPr>
          <p:cNvSpPr txBox="1"/>
          <p:nvPr/>
        </p:nvSpPr>
        <p:spPr>
          <a:xfrm>
            <a:off x="586425" y="2711100"/>
            <a:ext cx="11331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Porcentaje de niños, niñas y adolescentes a los cuales se les resuelve su situación legal dentro de los términos definidos por la Ley.</a:t>
            </a: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CE2F6B71-05E9-435C-9E8E-21D7AD50E9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100589"/>
              </p:ext>
            </p:extLst>
          </p:nvPr>
        </p:nvGraphicFramePr>
        <p:xfrm>
          <a:off x="617128" y="3478328"/>
          <a:ext cx="10942176" cy="614840"/>
        </p:xfrm>
        <a:graphic>
          <a:graphicData uri="http://schemas.openxmlformats.org/drawingml/2006/table">
            <a:tbl>
              <a:tblPr/>
              <a:tblGrid>
                <a:gridCol w="1823696">
                  <a:extLst>
                    <a:ext uri="{9D8B030D-6E8A-4147-A177-3AD203B41FA5}">
                      <a16:colId xmlns:a16="http://schemas.microsoft.com/office/drawing/2014/main" val="2134423451"/>
                    </a:ext>
                  </a:extLst>
                </a:gridCol>
                <a:gridCol w="1757040">
                  <a:extLst>
                    <a:ext uri="{9D8B030D-6E8A-4147-A177-3AD203B41FA5}">
                      <a16:colId xmlns:a16="http://schemas.microsoft.com/office/drawing/2014/main" val="3138519518"/>
                    </a:ext>
                  </a:extLst>
                </a:gridCol>
                <a:gridCol w="1890352">
                  <a:extLst>
                    <a:ext uri="{9D8B030D-6E8A-4147-A177-3AD203B41FA5}">
                      <a16:colId xmlns:a16="http://schemas.microsoft.com/office/drawing/2014/main" val="3233307655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4045150561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283638591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3906925347"/>
                    </a:ext>
                  </a:extLst>
                </a:gridCol>
              </a:tblGrid>
              <a:tr h="280699"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</a:rPr>
                        <a:t>Área</a:t>
                      </a:r>
                    </a:p>
                  </a:txBody>
                  <a:tcPr marL="60365" marR="60365" marT="60365" marB="6036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</a:rPr>
                        <a:t>Numerador</a:t>
                      </a:r>
                    </a:p>
                  </a:txBody>
                  <a:tcPr marL="60365" marR="60365" marT="60365" marB="6036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</a:rPr>
                        <a:t>Denominador</a:t>
                      </a:r>
                    </a:p>
                  </a:txBody>
                  <a:tcPr marL="60365" marR="60365" marT="60365" marB="6036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</a:rPr>
                        <a:t>Resultado</a:t>
                      </a:r>
                    </a:p>
                  </a:txBody>
                  <a:tcPr marL="60365" marR="60365" marT="60365" marB="6036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</a:rPr>
                        <a:t>Avance</a:t>
                      </a:r>
                    </a:p>
                  </a:txBody>
                  <a:tcPr marL="60365" marR="60365" marT="60365" marB="6036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</a:rPr>
                        <a:t>Rango</a:t>
                      </a:r>
                    </a:p>
                  </a:txBody>
                  <a:tcPr marL="60365" marR="60365" marT="60365" marB="6036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2962896"/>
                  </a:ext>
                </a:extLst>
              </a:tr>
              <a:tr h="280699">
                <a:tc>
                  <a:txBody>
                    <a:bodyPr/>
                    <a:lstStyle/>
                    <a:p>
                      <a:pPr algn="l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</a:rPr>
                        <a:t>CZ Pasto Uno</a:t>
                      </a:r>
                    </a:p>
                  </a:txBody>
                  <a:tcPr marL="60365" marR="60365" marT="60365" marB="6036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OPTIMO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A1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35992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CB7B9B9C-CC18-451C-A510-3F739615B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128" y="4444271"/>
            <a:ext cx="3062659" cy="553998"/>
          </a:xfrm>
          <a:prstGeom prst="rect">
            <a:avLst/>
          </a:prstGeom>
          <a:solidFill>
            <a:srgbClr val="77B72B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Lao UI" panose="020B0502040204020203" pitchFamily="34" charset="0"/>
              </a:rPr>
              <a:t>Indicador PA-98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Lao UI" panose="020B0502040204020203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A0E6A60-6167-49FC-AFF9-94AE02A9B878}"/>
              </a:ext>
            </a:extLst>
          </p:cNvPr>
          <p:cNvSpPr txBox="1"/>
          <p:nvPr/>
        </p:nvSpPr>
        <p:spPr>
          <a:xfrm>
            <a:off x="617128" y="5055208"/>
            <a:ext cx="10859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Porcentaje de cumplimiento de compromisos formulados en las mesas públicas y rendición pública de cuentas.</a:t>
            </a: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849FA87D-CDDC-473A-9572-900E3992F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533303"/>
              </p:ext>
            </p:extLst>
          </p:nvPr>
        </p:nvGraphicFramePr>
        <p:xfrm>
          <a:off x="617128" y="5558962"/>
          <a:ext cx="10942176" cy="637620"/>
        </p:xfrm>
        <a:graphic>
          <a:graphicData uri="http://schemas.openxmlformats.org/drawingml/2006/table">
            <a:tbl>
              <a:tblPr/>
              <a:tblGrid>
                <a:gridCol w="1823696">
                  <a:extLst>
                    <a:ext uri="{9D8B030D-6E8A-4147-A177-3AD203B41FA5}">
                      <a16:colId xmlns:a16="http://schemas.microsoft.com/office/drawing/2014/main" val="2533029435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4067971085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707966060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54151853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3860710992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1453199259"/>
                    </a:ext>
                  </a:extLst>
                </a:gridCol>
              </a:tblGrid>
              <a:tr h="280699"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b="0" dirty="0">
                          <a:effectLst/>
                        </a:rPr>
                        <a:t>Área</a:t>
                      </a:r>
                    </a:p>
                  </a:txBody>
                  <a:tcPr marL="60365" marR="60365" marT="60365" marB="6036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es-CO" sz="1400" b="0" dirty="0">
                          <a:effectLst/>
                        </a:rPr>
                        <a:t>Numerador</a:t>
                      </a:r>
                    </a:p>
                  </a:txBody>
                  <a:tcPr marL="76200" marR="76200" marT="76200" marB="762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Denominador</a:t>
                      </a:r>
                      <a:endParaRPr lang="es-CO" sz="1400" b="0" dirty="0">
                        <a:effectLst/>
                      </a:endParaRPr>
                    </a:p>
                  </a:txBody>
                  <a:tcPr marL="60365" marR="60365" marT="60365" marB="6036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b="0" dirty="0">
                          <a:effectLst/>
                        </a:rPr>
                        <a:t>Resultado</a:t>
                      </a:r>
                    </a:p>
                  </a:txBody>
                  <a:tcPr marL="60365" marR="60365" marT="60365" marB="6036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b="0" dirty="0">
                          <a:effectLst/>
                        </a:rPr>
                        <a:t>Avance</a:t>
                      </a:r>
                    </a:p>
                  </a:txBody>
                  <a:tcPr marL="60365" marR="60365" marT="60365" marB="6036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b="0" dirty="0">
                          <a:effectLst/>
                        </a:rPr>
                        <a:t>Rango</a:t>
                      </a:r>
                    </a:p>
                  </a:txBody>
                  <a:tcPr marL="60365" marR="60365" marT="60365" marB="6036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392206"/>
                  </a:ext>
                </a:extLst>
              </a:tr>
              <a:tr h="280699">
                <a:tc>
                  <a:txBody>
                    <a:bodyPr/>
                    <a:lstStyle/>
                    <a:p>
                      <a:pPr algn="l" fontAlgn="t">
                        <a:lnSpc>
                          <a:spcPts val="1400"/>
                        </a:lnSpc>
                      </a:pPr>
                      <a:r>
                        <a:rPr lang="es-CO" sz="1400">
                          <a:effectLst/>
                        </a:rPr>
                        <a:t>CZ Pasto Uno</a:t>
                      </a:r>
                      <a:endParaRPr lang="es-CO" sz="1400" dirty="0">
                        <a:effectLst/>
                      </a:endParaRPr>
                    </a:p>
                  </a:txBody>
                  <a:tcPr marL="60365" marR="60365" marT="60365" marB="6036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OPTIMO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A1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223095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ABA5BD15-F0DC-4B4B-8B2F-ED676251B7E5}"/>
              </a:ext>
            </a:extLst>
          </p:cNvPr>
          <p:cNvSpPr txBox="1"/>
          <p:nvPr/>
        </p:nvSpPr>
        <p:spPr>
          <a:xfrm>
            <a:off x="163463" y="6378607"/>
            <a:ext cx="956776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Fuente: </a:t>
            </a:r>
            <a:r>
              <a:rPr kumimoji="0" lang="es-CO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SIMEI – Sistema </a:t>
            </a:r>
            <a:r>
              <a:rPr kumimoji="0" lang="es-MX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Integral de Monitoreo y Evaluación Institucional - </a:t>
            </a:r>
            <a:r>
              <a:rPr kumimoji="0" lang="es-MX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2"/>
              </a:rPr>
              <a:t>https://simei.icbf.gov.co/tablerocontrol/index3.php?genera_tableror_w=Y&amp;ar_w=NTI=</a:t>
            </a:r>
            <a:r>
              <a:rPr kumimoji="0" lang="es-MX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</a:t>
            </a:r>
            <a:endParaRPr kumimoji="0" lang="es-CO" sz="11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432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D20ACCF7-AE2E-59BF-378D-12BAC2DF2EE0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ABC8600-7B4F-44D9-A83D-2A8824906BD4}"/>
              </a:ext>
            </a:extLst>
          </p:cNvPr>
          <p:cNvSpPr txBox="1"/>
          <p:nvPr/>
        </p:nvSpPr>
        <p:spPr>
          <a:xfrm>
            <a:off x="1700730" y="272012"/>
            <a:ext cx="10050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EJECUCIÓN POLÍTICAS, PROGRAMAS,  PROYECTOS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E62E9FF-5929-4FEB-9789-FB9CCBCD0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128" y="1407577"/>
            <a:ext cx="3131128" cy="553998"/>
          </a:xfrm>
          <a:prstGeom prst="rect">
            <a:avLst/>
          </a:prstGeom>
          <a:solidFill>
            <a:srgbClr val="77B72B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Lao UI" panose="020B0502040204020203" pitchFamily="34" charset="0"/>
              </a:rPr>
              <a:t>Indicador PA-131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Lao UI" panose="020B0502040204020203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5AE8A94-466F-4F86-AAAB-5552504A7995}"/>
              </a:ext>
            </a:extLst>
          </p:cNvPr>
          <p:cNvSpPr txBox="1"/>
          <p:nvPr/>
        </p:nvSpPr>
        <p:spPr>
          <a:xfrm>
            <a:off x="586425" y="2110935"/>
            <a:ext cx="11331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Porcentaje de niños, niñas y adolescentes a los cuales se les resuelve su situación legal dentro de los términos definidos por la Ley.</a:t>
            </a: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CE2F6B71-05E9-435C-9E8E-21D7AD50E9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708185"/>
              </p:ext>
            </p:extLst>
          </p:nvPr>
        </p:nvGraphicFramePr>
        <p:xfrm>
          <a:off x="617128" y="2878163"/>
          <a:ext cx="10942176" cy="614840"/>
        </p:xfrm>
        <a:graphic>
          <a:graphicData uri="http://schemas.openxmlformats.org/drawingml/2006/table">
            <a:tbl>
              <a:tblPr/>
              <a:tblGrid>
                <a:gridCol w="1823696">
                  <a:extLst>
                    <a:ext uri="{9D8B030D-6E8A-4147-A177-3AD203B41FA5}">
                      <a16:colId xmlns:a16="http://schemas.microsoft.com/office/drawing/2014/main" val="2134423451"/>
                    </a:ext>
                  </a:extLst>
                </a:gridCol>
                <a:gridCol w="1757040">
                  <a:extLst>
                    <a:ext uri="{9D8B030D-6E8A-4147-A177-3AD203B41FA5}">
                      <a16:colId xmlns:a16="http://schemas.microsoft.com/office/drawing/2014/main" val="3138519518"/>
                    </a:ext>
                  </a:extLst>
                </a:gridCol>
                <a:gridCol w="1890352">
                  <a:extLst>
                    <a:ext uri="{9D8B030D-6E8A-4147-A177-3AD203B41FA5}">
                      <a16:colId xmlns:a16="http://schemas.microsoft.com/office/drawing/2014/main" val="3233307655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4045150561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283638591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3906925347"/>
                    </a:ext>
                  </a:extLst>
                </a:gridCol>
              </a:tblGrid>
              <a:tr h="280699"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</a:rPr>
                        <a:t>Área</a:t>
                      </a:r>
                    </a:p>
                  </a:txBody>
                  <a:tcPr marL="60365" marR="60365" marT="60365" marB="6036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</a:rPr>
                        <a:t>Numerador</a:t>
                      </a:r>
                    </a:p>
                  </a:txBody>
                  <a:tcPr marL="60365" marR="60365" marT="60365" marB="6036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</a:rPr>
                        <a:t>Denominador</a:t>
                      </a:r>
                    </a:p>
                  </a:txBody>
                  <a:tcPr marL="60365" marR="60365" marT="60365" marB="6036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</a:rPr>
                        <a:t>Resultado</a:t>
                      </a:r>
                    </a:p>
                  </a:txBody>
                  <a:tcPr marL="60365" marR="60365" marT="60365" marB="6036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</a:rPr>
                        <a:t>Avance</a:t>
                      </a:r>
                    </a:p>
                  </a:txBody>
                  <a:tcPr marL="60365" marR="60365" marT="60365" marB="6036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</a:rPr>
                        <a:t>Rango</a:t>
                      </a:r>
                    </a:p>
                  </a:txBody>
                  <a:tcPr marL="60365" marR="60365" marT="60365" marB="6036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2962896"/>
                  </a:ext>
                </a:extLst>
              </a:tr>
              <a:tr h="280699">
                <a:tc>
                  <a:txBody>
                    <a:bodyPr/>
                    <a:lstStyle/>
                    <a:p>
                      <a:pPr algn="l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</a:rPr>
                        <a:t>CZ Pasto Uno</a:t>
                      </a:r>
                    </a:p>
                  </a:txBody>
                  <a:tcPr marL="60365" marR="60365" marT="60365" marB="6036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OPTIMO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A1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35992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CB7B9B9C-CC18-451C-A510-3F739615B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128" y="4092080"/>
            <a:ext cx="3062659" cy="553998"/>
          </a:xfrm>
          <a:prstGeom prst="rect">
            <a:avLst/>
          </a:prstGeom>
          <a:solidFill>
            <a:srgbClr val="77B72B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Lao UI" panose="020B0502040204020203" pitchFamily="34" charset="0"/>
              </a:rPr>
              <a:t>Indicador PA-134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Lao UI" panose="020B0502040204020203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A0E6A60-6167-49FC-AFF9-94AE02A9B878}"/>
              </a:ext>
            </a:extLst>
          </p:cNvPr>
          <p:cNvSpPr txBox="1"/>
          <p:nvPr/>
        </p:nvSpPr>
        <p:spPr>
          <a:xfrm>
            <a:off x="617128" y="4703017"/>
            <a:ext cx="10859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Porcentaje de Avance del Cumplimiento Planes de Tratamiento de Riesgos</a:t>
            </a: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849FA87D-CDDC-473A-9572-900E3992F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285555"/>
              </p:ext>
            </p:extLst>
          </p:nvPr>
        </p:nvGraphicFramePr>
        <p:xfrm>
          <a:off x="617128" y="5206771"/>
          <a:ext cx="10942176" cy="637620"/>
        </p:xfrm>
        <a:graphic>
          <a:graphicData uri="http://schemas.openxmlformats.org/drawingml/2006/table">
            <a:tbl>
              <a:tblPr/>
              <a:tblGrid>
                <a:gridCol w="1823696">
                  <a:extLst>
                    <a:ext uri="{9D8B030D-6E8A-4147-A177-3AD203B41FA5}">
                      <a16:colId xmlns:a16="http://schemas.microsoft.com/office/drawing/2014/main" val="2533029435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4067971085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707966060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54151853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3860710992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1453199259"/>
                    </a:ext>
                  </a:extLst>
                </a:gridCol>
              </a:tblGrid>
              <a:tr h="280699"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b="0" dirty="0">
                          <a:effectLst/>
                        </a:rPr>
                        <a:t>Área</a:t>
                      </a:r>
                    </a:p>
                  </a:txBody>
                  <a:tcPr marL="60365" marR="60365" marT="60365" marB="6036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es-CO" sz="1400" b="0" dirty="0">
                          <a:effectLst/>
                        </a:rPr>
                        <a:t>Numerador</a:t>
                      </a:r>
                    </a:p>
                  </a:txBody>
                  <a:tcPr marL="76200" marR="76200" marT="76200" marB="762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Denominador</a:t>
                      </a:r>
                      <a:endParaRPr lang="es-CO" sz="1400" b="0" dirty="0">
                        <a:effectLst/>
                      </a:endParaRPr>
                    </a:p>
                  </a:txBody>
                  <a:tcPr marL="60365" marR="60365" marT="60365" marB="6036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b="0" dirty="0">
                          <a:effectLst/>
                        </a:rPr>
                        <a:t>Resultado</a:t>
                      </a:r>
                    </a:p>
                  </a:txBody>
                  <a:tcPr marL="60365" marR="60365" marT="60365" marB="6036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b="0" dirty="0">
                          <a:effectLst/>
                        </a:rPr>
                        <a:t>Avance</a:t>
                      </a:r>
                    </a:p>
                  </a:txBody>
                  <a:tcPr marL="60365" marR="60365" marT="60365" marB="6036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b="0" dirty="0">
                          <a:effectLst/>
                        </a:rPr>
                        <a:t>Rango</a:t>
                      </a:r>
                    </a:p>
                  </a:txBody>
                  <a:tcPr marL="60365" marR="60365" marT="60365" marB="6036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392206"/>
                  </a:ext>
                </a:extLst>
              </a:tr>
              <a:tr h="280699">
                <a:tc>
                  <a:txBody>
                    <a:bodyPr/>
                    <a:lstStyle/>
                    <a:p>
                      <a:pPr algn="l" fontAlgn="t">
                        <a:lnSpc>
                          <a:spcPts val="1400"/>
                        </a:lnSpc>
                      </a:pPr>
                      <a:r>
                        <a:rPr lang="es-CO" sz="1400">
                          <a:effectLst/>
                        </a:rPr>
                        <a:t>CZ Pasto Uno</a:t>
                      </a:r>
                      <a:endParaRPr lang="es-CO" sz="1400" dirty="0">
                        <a:effectLst/>
                      </a:endParaRPr>
                    </a:p>
                  </a:txBody>
                  <a:tcPr marL="60365" marR="60365" marT="60365" marB="6036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OPTIMO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A1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223095"/>
                  </a:ext>
                </a:extLst>
              </a:tr>
            </a:tbl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5F386E4E-E55C-4278-AA34-82BB9AD8BD93}"/>
              </a:ext>
            </a:extLst>
          </p:cNvPr>
          <p:cNvSpPr txBox="1"/>
          <p:nvPr/>
        </p:nvSpPr>
        <p:spPr>
          <a:xfrm>
            <a:off x="146685" y="6294717"/>
            <a:ext cx="956776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Fuente: </a:t>
            </a:r>
            <a:r>
              <a:rPr kumimoji="0" lang="es-CO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SIMEI – Sistema </a:t>
            </a:r>
            <a:r>
              <a:rPr kumimoji="0" lang="es-MX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Integral de Monitoreo y Evaluación Institucional - </a:t>
            </a:r>
            <a:r>
              <a:rPr kumimoji="0" lang="es-MX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2"/>
              </a:rPr>
              <a:t>https://simei.icbf.gov.co/tablerocontrol/index3.php?genera_tableror_w=Y&amp;ar_w=NTI=</a:t>
            </a:r>
            <a:r>
              <a:rPr kumimoji="0" lang="es-MX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</a:t>
            </a:r>
            <a:endParaRPr kumimoji="0" lang="es-CO" sz="11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71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2F1BD7FF-BE84-18D4-1750-B78D6AB42F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70A3EC31-5ED9-0BB8-0836-0AB0CD75FA10}"/>
              </a:ext>
            </a:extLst>
          </p:cNvPr>
          <p:cNvSpPr txBox="1"/>
          <p:nvPr/>
        </p:nvSpPr>
        <p:spPr>
          <a:xfrm>
            <a:off x="10376410" y="6611779"/>
            <a:ext cx="1815590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 Sans" pitchFamily="2" charset="77"/>
              </a:rPr>
              <a:t>PÚBLICA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6C40ABE-1488-4DDD-A6B1-834C2D4B41B6}"/>
              </a:ext>
            </a:extLst>
          </p:cNvPr>
          <p:cNvSpPr txBox="1"/>
          <p:nvPr/>
        </p:nvSpPr>
        <p:spPr>
          <a:xfrm>
            <a:off x="1543933" y="2328166"/>
            <a:ext cx="55279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CONTEXTO INSTITUCIONAL </a:t>
            </a:r>
          </a:p>
          <a:p>
            <a:pPr algn="ctr"/>
            <a:endParaRPr lang="es-ES_tradnl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802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D20ACCF7-AE2E-59BF-378D-12BAC2DF2EE0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ABC8600-7B4F-44D9-A83D-2A8824906BD4}"/>
              </a:ext>
            </a:extLst>
          </p:cNvPr>
          <p:cNvSpPr txBox="1"/>
          <p:nvPr/>
        </p:nvSpPr>
        <p:spPr>
          <a:xfrm>
            <a:off x="1700730" y="272012"/>
            <a:ext cx="10050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EJECUCIÓN POLÍTICAS, PROGRAMAS,  PROYECTOS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E62E9FF-5929-4FEB-9789-FB9CCBCD0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128" y="1733037"/>
            <a:ext cx="3131128" cy="553998"/>
          </a:xfrm>
          <a:prstGeom prst="rect">
            <a:avLst/>
          </a:prstGeom>
          <a:solidFill>
            <a:srgbClr val="77B72B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Lao UI" panose="020B0502040204020203" pitchFamily="34" charset="0"/>
              </a:rPr>
              <a:t>Indicador PA-192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Lao UI" panose="020B0502040204020203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5AE8A94-466F-4F86-AAAB-5552504A7995}"/>
              </a:ext>
            </a:extLst>
          </p:cNvPr>
          <p:cNvSpPr txBox="1"/>
          <p:nvPr/>
        </p:nvSpPr>
        <p:spPr>
          <a:xfrm>
            <a:off x="586425" y="2436395"/>
            <a:ext cx="11331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Porcentaje de cupos ejecutados en los servicios comunitarios para la atención a la primera infancia</a:t>
            </a: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CE2F6B71-05E9-435C-9E8E-21D7AD50E9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946235"/>
              </p:ext>
            </p:extLst>
          </p:nvPr>
        </p:nvGraphicFramePr>
        <p:xfrm>
          <a:off x="617128" y="3203623"/>
          <a:ext cx="10942176" cy="614840"/>
        </p:xfrm>
        <a:graphic>
          <a:graphicData uri="http://schemas.openxmlformats.org/drawingml/2006/table">
            <a:tbl>
              <a:tblPr/>
              <a:tblGrid>
                <a:gridCol w="1823696">
                  <a:extLst>
                    <a:ext uri="{9D8B030D-6E8A-4147-A177-3AD203B41FA5}">
                      <a16:colId xmlns:a16="http://schemas.microsoft.com/office/drawing/2014/main" val="2134423451"/>
                    </a:ext>
                  </a:extLst>
                </a:gridCol>
                <a:gridCol w="1757040">
                  <a:extLst>
                    <a:ext uri="{9D8B030D-6E8A-4147-A177-3AD203B41FA5}">
                      <a16:colId xmlns:a16="http://schemas.microsoft.com/office/drawing/2014/main" val="3138519518"/>
                    </a:ext>
                  </a:extLst>
                </a:gridCol>
                <a:gridCol w="1890352">
                  <a:extLst>
                    <a:ext uri="{9D8B030D-6E8A-4147-A177-3AD203B41FA5}">
                      <a16:colId xmlns:a16="http://schemas.microsoft.com/office/drawing/2014/main" val="3233307655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4045150561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283638591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3906925347"/>
                    </a:ext>
                  </a:extLst>
                </a:gridCol>
              </a:tblGrid>
              <a:tr h="280699"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</a:rPr>
                        <a:t>Área</a:t>
                      </a:r>
                    </a:p>
                  </a:txBody>
                  <a:tcPr marL="60365" marR="60365" marT="60365" marB="6036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</a:rPr>
                        <a:t>Numerador</a:t>
                      </a:r>
                    </a:p>
                  </a:txBody>
                  <a:tcPr marL="60365" marR="60365" marT="60365" marB="6036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</a:rPr>
                        <a:t>Denominador</a:t>
                      </a:r>
                    </a:p>
                  </a:txBody>
                  <a:tcPr marL="60365" marR="60365" marT="60365" marB="6036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</a:rPr>
                        <a:t>Resultado</a:t>
                      </a:r>
                    </a:p>
                  </a:txBody>
                  <a:tcPr marL="60365" marR="60365" marT="60365" marB="6036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</a:rPr>
                        <a:t>Avance</a:t>
                      </a:r>
                    </a:p>
                  </a:txBody>
                  <a:tcPr marL="60365" marR="60365" marT="60365" marB="6036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</a:rPr>
                        <a:t>Rango</a:t>
                      </a:r>
                    </a:p>
                  </a:txBody>
                  <a:tcPr marL="60365" marR="60365" marT="60365" marB="6036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2962896"/>
                  </a:ext>
                </a:extLst>
              </a:tr>
              <a:tr h="280699">
                <a:tc>
                  <a:txBody>
                    <a:bodyPr/>
                    <a:lstStyle/>
                    <a:p>
                      <a:pPr algn="l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</a:rPr>
                        <a:t>CZ Pasto Uno</a:t>
                      </a:r>
                    </a:p>
                  </a:txBody>
                  <a:tcPr marL="60365" marR="60365" marT="60365" marB="6036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85.5%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85.5%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CRITICO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35992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F5123E02-475C-4387-BA9F-D9FA1124D056}"/>
              </a:ext>
            </a:extLst>
          </p:cNvPr>
          <p:cNvSpPr txBox="1"/>
          <p:nvPr/>
        </p:nvSpPr>
        <p:spPr>
          <a:xfrm>
            <a:off x="381577" y="4155522"/>
            <a:ext cx="956776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Fuente: </a:t>
            </a:r>
            <a:r>
              <a:rPr kumimoji="0" lang="es-CO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SIMEI – Sistema </a:t>
            </a:r>
            <a:r>
              <a:rPr kumimoji="0" lang="es-MX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Integral de Monitoreo y Evaluación Institucional - </a:t>
            </a:r>
            <a:r>
              <a:rPr kumimoji="0" lang="es-MX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2"/>
              </a:rPr>
              <a:t>https://simei.icbf.gov.co/tablerocontrol/index3.php?genera_tableror_w=Y&amp;ar_w=NTI=</a:t>
            </a:r>
            <a:r>
              <a:rPr kumimoji="0" lang="es-MX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</a:t>
            </a:r>
            <a:endParaRPr kumimoji="0" lang="es-CO" sz="11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1758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444F8321-B064-CCDC-4EDE-3BDCA6B1B2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5D0B5D4A-0630-647E-AB79-B6E5877A7821}"/>
              </a:ext>
            </a:extLst>
          </p:cNvPr>
          <p:cNvSpPr txBox="1"/>
          <p:nvPr/>
        </p:nvSpPr>
        <p:spPr>
          <a:xfrm>
            <a:off x="10376410" y="6611779"/>
            <a:ext cx="1815590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 Sans" pitchFamily="2" charset="77"/>
              </a:rPr>
              <a:t>PÚBLICA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9850AC-513F-4ED3-95E1-9BA7F3E2487D}"/>
              </a:ext>
            </a:extLst>
          </p:cNvPr>
          <p:cNvSpPr txBox="1"/>
          <p:nvPr/>
        </p:nvSpPr>
        <p:spPr>
          <a:xfrm>
            <a:off x="1350628" y="1704515"/>
            <a:ext cx="583873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ACUERDO DE PAZ </a:t>
            </a:r>
          </a:p>
          <a:p>
            <a:pPr algn="ctr"/>
            <a:r>
              <a:rPr lang="es-ES_tradnl" sz="3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AVANCES EN LA IMPLEMENTACIÓN </a:t>
            </a:r>
          </a:p>
        </p:txBody>
      </p:sp>
    </p:spTree>
    <p:extLst>
      <p:ext uri="{BB962C8B-B14F-4D97-AF65-F5344CB8AC3E}">
        <p14:creationId xmlns:p14="http://schemas.microsoft.com/office/powerpoint/2010/main" val="13152367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EE188ECC-9A6C-E765-628B-E75DA53484AA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611118C-37A6-4170-AFAF-2E5BDC444DB4}"/>
              </a:ext>
            </a:extLst>
          </p:cNvPr>
          <p:cNvSpPr txBox="1"/>
          <p:nvPr/>
        </p:nvSpPr>
        <p:spPr>
          <a:xfrm>
            <a:off x="1520425" y="257784"/>
            <a:ext cx="9871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ACUERDO DE PAZ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F6A4B5F-38B6-41FC-8372-DE78A2907596}"/>
              </a:ext>
            </a:extLst>
          </p:cNvPr>
          <p:cNvSpPr/>
          <p:nvPr/>
        </p:nvSpPr>
        <p:spPr>
          <a:xfrm>
            <a:off x="0" y="1296965"/>
            <a:ext cx="6096000" cy="5386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8B43D7A6-7405-429F-968D-0083D4D38D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04" y="1537911"/>
            <a:ext cx="1371904" cy="1658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DD81B06-A4F0-478E-9E95-537D6BCCAF71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1787146"/>
            <a:ext cx="1647523" cy="1479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605587F-1BDF-4C81-AB10-A68FEBE34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488" y="1619076"/>
            <a:ext cx="4498108" cy="387571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B932F2F-1C9D-4175-931B-6DF2A2687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7892" y="1687387"/>
            <a:ext cx="4498108" cy="380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767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DB754B9D-427A-4070-913E-E86281A78FC6}"/>
              </a:ext>
            </a:extLst>
          </p:cNvPr>
          <p:cNvSpPr txBox="1"/>
          <p:nvPr/>
        </p:nvSpPr>
        <p:spPr>
          <a:xfrm>
            <a:off x="1160087" y="862545"/>
            <a:ext cx="9871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ACUERDO DE PAZ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B6943B2-7C0A-4FC5-8AC8-8AC8BA710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15" y="2625376"/>
            <a:ext cx="4169589" cy="131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A9483E7-1D5F-4C70-BC90-89CEAE12C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178" y="1456910"/>
            <a:ext cx="7147207" cy="474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112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6372DF89-E97B-181F-878E-57728B0329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7A2F02A8-17D1-6086-45E6-FA0CA829A41A}"/>
              </a:ext>
            </a:extLst>
          </p:cNvPr>
          <p:cNvSpPr txBox="1"/>
          <p:nvPr/>
        </p:nvSpPr>
        <p:spPr>
          <a:xfrm>
            <a:off x="10376410" y="6611779"/>
            <a:ext cx="1815590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 Sans" pitchFamily="2" charset="77"/>
              </a:rPr>
              <a:t>PÚBLICA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1BD8FEA-7865-44D7-BD82-8A5BCF69609C}"/>
              </a:ext>
            </a:extLst>
          </p:cNvPr>
          <p:cNvSpPr txBox="1"/>
          <p:nvPr/>
        </p:nvSpPr>
        <p:spPr>
          <a:xfrm>
            <a:off x="782113" y="1345172"/>
            <a:ext cx="64911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ESPACIO DE PARTICIPACIÓN DE PARTES INTERESADAS</a:t>
            </a:r>
          </a:p>
        </p:txBody>
      </p:sp>
    </p:spTree>
    <p:extLst>
      <p:ext uri="{BB962C8B-B14F-4D97-AF65-F5344CB8AC3E}">
        <p14:creationId xmlns:p14="http://schemas.microsoft.com/office/powerpoint/2010/main" val="9773878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DE550117-BEC0-28A1-F0D4-8D54DA36A7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5EF92363-7273-0810-F890-2A7998BA7612}"/>
              </a:ext>
            </a:extLst>
          </p:cNvPr>
          <p:cNvSpPr txBox="1"/>
          <p:nvPr/>
        </p:nvSpPr>
        <p:spPr>
          <a:xfrm>
            <a:off x="10376410" y="6611779"/>
            <a:ext cx="1815590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 Sans" pitchFamily="2" charset="77"/>
              </a:rPr>
              <a:t>PÚBLICA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7D0A40-01D6-420E-9588-F0BC871EC448}"/>
              </a:ext>
            </a:extLst>
          </p:cNvPr>
          <p:cNvSpPr txBox="1"/>
          <p:nvPr/>
        </p:nvSpPr>
        <p:spPr>
          <a:xfrm>
            <a:off x="1736521" y="1707196"/>
            <a:ext cx="5150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COMPROMISOS ADQUIRIDOS </a:t>
            </a:r>
          </a:p>
          <a:p>
            <a:pPr algn="ctr"/>
            <a:r>
              <a:rPr lang="es-ES_tradnl" sz="3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PARA EL SEGUIMIENTO </a:t>
            </a:r>
          </a:p>
        </p:txBody>
      </p:sp>
    </p:spTree>
    <p:extLst>
      <p:ext uri="{BB962C8B-B14F-4D97-AF65-F5344CB8AC3E}">
        <p14:creationId xmlns:p14="http://schemas.microsoft.com/office/powerpoint/2010/main" val="2234944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33A741F2-33A6-15CA-2629-FD929A76B0BA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6BE582F8-1305-4391-98F1-CE51F82EB6DA}"/>
              </a:ext>
            </a:extLst>
          </p:cNvPr>
          <p:cNvSpPr txBox="1"/>
          <p:nvPr/>
        </p:nvSpPr>
        <p:spPr>
          <a:xfrm>
            <a:off x="1167320" y="225008"/>
            <a:ext cx="10292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COMPROMISOS ADQUIRIDOS – CENTRO ZONAL PASTO UNO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6C67C5-E22B-483E-9B79-49F243BF3582}"/>
              </a:ext>
            </a:extLst>
          </p:cNvPr>
          <p:cNvSpPr txBox="1"/>
          <p:nvPr/>
        </p:nvSpPr>
        <p:spPr>
          <a:xfrm>
            <a:off x="425278" y="1444201"/>
            <a:ext cx="11579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ESTADO DE LOS COMPROMISOS ADQUIRIDOS EN LA MESA PÚBLICA REALIZADA EN LA VIGENCIA 2022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B7CF3C21-DD92-4ABF-95B4-6177F6FD9E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787730"/>
              </p:ext>
            </p:extLst>
          </p:nvPr>
        </p:nvGraphicFramePr>
        <p:xfrm>
          <a:off x="425278" y="2417382"/>
          <a:ext cx="11649276" cy="20232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9962">
                  <a:extLst>
                    <a:ext uri="{9D8B030D-6E8A-4147-A177-3AD203B41FA5}">
                      <a16:colId xmlns:a16="http://schemas.microsoft.com/office/drawing/2014/main" val="320209000"/>
                    </a:ext>
                  </a:extLst>
                </a:gridCol>
                <a:gridCol w="6022470">
                  <a:extLst>
                    <a:ext uri="{9D8B030D-6E8A-4147-A177-3AD203B41FA5}">
                      <a16:colId xmlns:a16="http://schemas.microsoft.com/office/drawing/2014/main" val="3324366891"/>
                    </a:ext>
                  </a:extLst>
                </a:gridCol>
                <a:gridCol w="2729644">
                  <a:extLst>
                    <a:ext uri="{9D8B030D-6E8A-4147-A177-3AD203B41FA5}">
                      <a16:colId xmlns:a16="http://schemas.microsoft.com/office/drawing/2014/main" val="1119426336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766122004"/>
                    </a:ext>
                  </a:extLst>
                </a:gridCol>
              </a:tblGrid>
              <a:tr h="66003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CENTRO ZONAL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COMPROMISO</a:t>
                      </a:r>
                      <a:endParaRPr lang="es-CO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RESPONSABLE</a:t>
                      </a:r>
                      <a:endParaRPr lang="es-CO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FECHA DE CUMPLIMIENTO</a:t>
                      </a:r>
                      <a:endParaRPr lang="es-CO" sz="1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938103"/>
                  </a:ext>
                </a:extLst>
              </a:tr>
              <a:tr h="136140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PASTO UNO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 Realizar una mesa de Trabajo con la participación de madres comunitarias, comisaria de familia y funcionarios de la administración municipal de Chachagui para la habilitación de servicios de primera infancia (hogar agrupado), en la infraestructura ubicada en el corregimiento de Pasizara.</a:t>
                      </a:r>
                      <a:endParaRPr lang="es-CO" sz="16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 Coordinación Centro Zonal, Comisaria de Familia de Chachagui</a:t>
                      </a:r>
                      <a:endParaRPr lang="es-CO" sz="16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 01/06/2022</a:t>
                      </a:r>
                      <a:endParaRPr lang="es-CO" sz="16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145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30866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3AE05E19-B165-DDBF-C432-E9A51D49A8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F02E8A87-F7EB-4246-0EAB-AEEA0672CAB3}"/>
              </a:ext>
            </a:extLst>
          </p:cNvPr>
          <p:cNvSpPr txBox="1"/>
          <p:nvPr/>
        </p:nvSpPr>
        <p:spPr>
          <a:xfrm>
            <a:off x="10376410" y="6611779"/>
            <a:ext cx="1815590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 Sans" pitchFamily="2" charset="77"/>
              </a:rPr>
              <a:t>PÚBLICA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8AF465E-E8C2-4C02-BB36-A6B375C62530}"/>
              </a:ext>
            </a:extLst>
          </p:cNvPr>
          <p:cNvSpPr txBox="1"/>
          <p:nvPr/>
        </p:nvSpPr>
        <p:spPr>
          <a:xfrm>
            <a:off x="1187970" y="1509726"/>
            <a:ext cx="6267907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PQRS</a:t>
            </a:r>
          </a:p>
          <a:p>
            <a:pPr algn="ctr"/>
            <a:r>
              <a:rPr lang="es-ES_tradnl" sz="3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CANALES Y MEDIOS PARA LA ATENCIÓN A LA CIUDADANÍA</a:t>
            </a:r>
          </a:p>
        </p:txBody>
      </p:sp>
    </p:spTree>
    <p:extLst>
      <p:ext uri="{BB962C8B-B14F-4D97-AF65-F5344CB8AC3E}">
        <p14:creationId xmlns:p14="http://schemas.microsoft.com/office/powerpoint/2010/main" val="26262865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C5C8AF1C-EE71-8568-1989-6DD1772E002C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5DBE253B-AFE7-4B1C-916D-0DC633A5071B}"/>
              </a:ext>
            </a:extLst>
          </p:cNvPr>
          <p:cNvSpPr txBox="1"/>
          <p:nvPr/>
        </p:nvSpPr>
        <p:spPr>
          <a:xfrm>
            <a:off x="1402978" y="215401"/>
            <a:ext cx="9955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PQRS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8E44F40D-419C-43D0-BED8-09F9FEEAF9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978779"/>
              </p:ext>
            </p:extLst>
          </p:nvPr>
        </p:nvGraphicFramePr>
        <p:xfrm>
          <a:off x="1402976" y="864066"/>
          <a:ext cx="9158763" cy="52440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84137">
                  <a:extLst>
                    <a:ext uri="{9D8B030D-6E8A-4147-A177-3AD203B41FA5}">
                      <a16:colId xmlns:a16="http://schemas.microsoft.com/office/drawing/2014/main" val="3152334967"/>
                    </a:ext>
                  </a:extLst>
                </a:gridCol>
                <a:gridCol w="4554251">
                  <a:extLst>
                    <a:ext uri="{9D8B030D-6E8A-4147-A177-3AD203B41FA5}">
                      <a16:colId xmlns:a16="http://schemas.microsoft.com/office/drawing/2014/main" val="2276962491"/>
                    </a:ext>
                  </a:extLst>
                </a:gridCol>
                <a:gridCol w="1342163">
                  <a:extLst>
                    <a:ext uri="{9D8B030D-6E8A-4147-A177-3AD203B41FA5}">
                      <a16:colId xmlns:a16="http://schemas.microsoft.com/office/drawing/2014/main" val="731133861"/>
                    </a:ext>
                  </a:extLst>
                </a:gridCol>
                <a:gridCol w="1378212">
                  <a:extLst>
                    <a:ext uri="{9D8B030D-6E8A-4147-A177-3AD203B41FA5}">
                      <a16:colId xmlns:a16="http://schemas.microsoft.com/office/drawing/2014/main" val="3012493696"/>
                    </a:ext>
                  </a:extLst>
                </a:gridCol>
              </a:tblGrid>
              <a:tr h="104023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TIPO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PRINCIPALES  MOTIVOS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2022</a:t>
                      </a:r>
                      <a:br>
                        <a:rPr lang="es-CO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es-CO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Casos = 7050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OPORTUNIDAD RESPUESTA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extLst>
                  <a:ext uri="{0D108BD9-81ED-4DB2-BD59-A6C34878D82A}">
                    <a16:rowId xmlns:a16="http://schemas.microsoft.com/office/drawing/2014/main" val="1531769339"/>
                  </a:ext>
                </a:extLst>
              </a:tr>
              <a:tr h="466030">
                <a:tc rowSpan="7"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Peticiones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Información y Orientación, Información y Orientación con Trámite, Atención por Ciclos de Vida y Nutrición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2015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100%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extLst>
                  <a:ext uri="{0D108BD9-81ED-4DB2-BD59-A6C34878D82A}">
                    <a16:rowId xmlns:a16="http://schemas.microsoft.com/office/drawing/2014/main" val="2635250250"/>
                  </a:ext>
                </a:extLst>
              </a:tr>
              <a:tr h="37377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Solicitudes de Restablecimiento de Derechos y SRD - OA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2568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100%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extLst>
                  <a:ext uri="{0D108BD9-81ED-4DB2-BD59-A6C34878D82A}">
                    <a16:rowId xmlns:a16="http://schemas.microsoft.com/office/drawing/2014/main" val="4115101947"/>
                  </a:ext>
                </a:extLst>
              </a:tr>
              <a:tr h="37377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Reportes de Amenaza o Vulneración de Derechos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412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100%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extLst>
                  <a:ext uri="{0D108BD9-81ED-4DB2-BD59-A6C34878D82A}">
                    <a16:rowId xmlns:a16="http://schemas.microsoft.com/office/drawing/2014/main" val="264225909"/>
                  </a:ext>
                </a:extLst>
              </a:tr>
              <a:tr h="37377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Inobservancia de Derechos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100%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extLst>
                  <a:ext uri="{0D108BD9-81ED-4DB2-BD59-A6C34878D82A}">
                    <a16:rowId xmlns:a16="http://schemas.microsoft.com/office/drawing/2014/main" val="211616500"/>
                  </a:ext>
                </a:extLst>
              </a:tr>
              <a:tr h="37377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Procesos Conflicto con la Ley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100%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extLst>
                  <a:ext uri="{0D108BD9-81ED-4DB2-BD59-A6C34878D82A}">
                    <a16:rowId xmlns:a16="http://schemas.microsoft.com/office/drawing/2014/main" val="3221031177"/>
                  </a:ext>
                </a:extLst>
              </a:tr>
              <a:tr h="37377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Asistencia y Asesoría a la Niñez y la Familia, Adopciones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46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100%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extLst>
                  <a:ext uri="{0D108BD9-81ED-4DB2-BD59-A6C34878D82A}">
                    <a16:rowId xmlns:a16="http://schemas.microsoft.com/office/drawing/2014/main" val="3680919460"/>
                  </a:ext>
                </a:extLst>
              </a:tr>
              <a:tr h="37377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Tramites de Atención Extraprocesal - Asuntos Conciliables y No Conciliables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1907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100%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extLst>
                  <a:ext uri="{0D108BD9-81ED-4DB2-BD59-A6C34878D82A}">
                    <a16:rowId xmlns:a16="http://schemas.microsoft.com/office/drawing/2014/main" val="3618285286"/>
                  </a:ext>
                </a:extLst>
              </a:tr>
              <a:tr h="37377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Quejas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Omisión o extralimitación de deberes o funciones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100%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extLst>
                  <a:ext uri="{0D108BD9-81ED-4DB2-BD59-A6C34878D82A}">
                    <a16:rowId xmlns:a16="http://schemas.microsoft.com/office/drawing/2014/main" val="3223511372"/>
                  </a:ext>
                </a:extLst>
              </a:tr>
              <a:tr h="37377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Incumplimiento u omisión  de actuaciones dentro del debido proceso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177356"/>
                  </a:ext>
                </a:extLst>
              </a:tr>
              <a:tr h="373779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Reclamos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Incumplimiento de Obligaciones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47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100%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extLst>
                  <a:ext uri="{0D108BD9-81ED-4DB2-BD59-A6C34878D82A}">
                    <a16:rowId xmlns:a16="http://schemas.microsoft.com/office/drawing/2014/main" val="264005530"/>
                  </a:ext>
                </a:extLst>
              </a:tr>
              <a:tr h="373779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Sugerencias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Felicitaciones y Agradecimientos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100%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27" marR="7027" marT="7027" marB="0" anchor="ctr"/>
                </a:tc>
                <a:extLst>
                  <a:ext uri="{0D108BD9-81ED-4DB2-BD59-A6C34878D82A}">
                    <a16:rowId xmlns:a16="http://schemas.microsoft.com/office/drawing/2014/main" val="1526487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13675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370D89BD-A955-411E-9072-ACF6645AA710}"/>
              </a:ext>
            </a:extLst>
          </p:cNvPr>
          <p:cNvSpPr txBox="1"/>
          <p:nvPr/>
        </p:nvSpPr>
        <p:spPr>
          <a:xfrm>
            <a:off x="1352644" y="229996"/>
            <a:ext cx="10047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CANALES DE ATENCIÓN </a:t>
            </a:r>
          </a:p>
        </p:txBody>
      </p:sp>
      <p:sp>
        <p:nvSpPr>
          <p:cNvPr id="6" name="Rectángulo redondeado 2">
            <a:extLst>
              <a:ext uri="{FF2B5EF4-FFF2-40B4-BE49-F238E27FC236}">
                <a16:creationId xmlns:a16="http://schemas.microsoft.com/office/drawing/2014/main" id="{423589AC-3E60-46FB-BB60-D96E215A1EAD}"/>
              </a:ext>
            </a:extLst>
          </p:cNvPr>
          <p:cNvSpPr/>
          <p:nvPr/>
        </p:nvSpPr>
        <p:spPr>
          <a:xfrm>
            <a:off x="947504" y="1131173"/>
            <a:ext cx="10246658" cy="64633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Se fortalecieron los </a:t>
            </a:r>
            <a:r>
              <a:rPr kumimoji="0" lang="es-CO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canales </a:t>
            </a:r>
            <a:r>
              <a:rPr kumimoji="0" lang="es-CO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de atención </a:t>
            </a:r>
            <a:r>
              <a:rPr kumimoji="0" lang="es-CO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24/7 </a:t>
            </a:r>
            <a:r>
              <a:rPr kumimoji="0" lang="es-CO" i="0" u="none" strike="noStrike" kern="1200" cap="none" spc="-15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para </a:t>
            </a:r>
            <a:r>
              <a:rPr kumimoji="0" lang="es-CO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niños, niñas y adolescentes  que se sienten amenazados o han </a:t>
            </a:r>
            <a:r>
              <a:rPr kumimoji="0" lang="es-CO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visto </a:t>
            </a:r>
            <a:r>
              <a:rPr kumimoji="0" lang="es-CO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vulnerados </a:t>
            </a:r>
            <a:r>
              <a:rPr kumimoji="0" lang="es-CO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sus</a:t>
            </a:r>
            <a:r>
              <a:rPr kumimoji="0" lang="es-CO" i="0" u="none" strike="noStrike" kern="1200" cap="none" spc="3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 </a:t>
            </a:r>
            <a:r>
              <a:rPr kumimoji="0" lang="es-CO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derechos:</a:t>
            </a:r>
            <a:endParaRPr kumimoji="0" lang="es-CO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A70BD4E-0034-43FC-92F0-62FA34628C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18" t="52680" r="9338" b="19477"/>
          <a:stretch/>
        </p:blipFill>
        <p:spPr>
          <a:xfrm>
            <a:off x="947504" y="1999552"/>
            <a:ext cx="10246658" cy="190948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BA70038-316C-4AD5-8E78-6DEC1CDAD8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35" t="39966" r="25809" b="40168"/>
          <a:stretch/>
        </p:blipFill>
        <p:spPr>
          <a:xfrm>
            <a:off x="951257" y="4295900"/>
            <a:ext cx="7722129" cy="160535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967D362-CD4D-4077-A318-392526720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927" t="34771" r="2427" b="41307"/>
          <a:stretch/>
        </p:blipFill>
        <p:spPr>
          <a:xfrm>
            <a:off x="8643166" y="4515416"/>
            <a:ext cx="2569038" cy="107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24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7C985988-B7A5-D0F3-567B-7B6CBCA80F71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5C5154F5-E4B8-4029-A089-5CC404943EF0}"/>
              </a:ext>
            </a:extLst>
          </p:cNvPr>
          <p:cNvSpPr txBox="1"/>
          <p:nvPr/>
        </p:nvSpPr>
        <p:spPr>
          <a:xfrm>
            <a:off x="1484851" y="89874"/>
            <a:ext cx="9974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INSTITUTO COLOMBIANO DE BIENESTAR FAMILIAR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D85D127-C34F-4A8A-8C85-7211EB32CD6B}"/>
              </a:ext>
            </a:extLst>
          </p:cNvPr>
          <p:cNvSpPr/>
          <p:nvPr/>
        </p:nvSpPr>
        <p:spPr>
          <a:xfrm>
            <a:off x="0" y="1568490"/>
            <a:ext cx="4393433" cy="4463250"/>
          </a:xfrm>
          <a:prstGeom prst="rect">
            <a:avLst/>
          </a:prstGeom>
          <a:solidFill>
            <a:srgbClr val="71C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4DAF46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B09274A-8522-4E23-8E7B-1E1611CA9EAC}"/>
              </a:ext>
            </a:extLst>
          </p:cNvPr>
          <p:cNvSpPr txBox="1"/>
          <p:nvPr/>
        </p:nvSpPr>
        <p:spPr>
          <a:xfrm>
            <a:off x="0" y="1790021"/>
            <a:ext cx="43934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5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EL ICBF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3C42560-E436-43FF-A37F-7F4BF9D7F8EB}"/>
              </a:ext>
            </a:extLst>
          </p:cNvPr>
          <p:cNvSpPr/>
          <p:nvPr/>
        </p:nvSpPr>
        <p:spPr>
          <a:xfrm>
            <a:off x="457201" y="2862914"/>
            <a:ext cx="3445403" cy="2800767"/>
          </a:xfrm>
          <a:prstGeom prst="rect">
            <a:avLst/>
          </a:prstGeom>
          <a:solidFill>
            <a:schemeClr val="bg1"/>
          </a:solidFill>
          <a:ln>
            <a:noFill/>
            <a:prstDash val="sysDot"/>
          </a:ln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_tradnl" sz="16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Establecimiento público descentralizado, con personería jurídica, autonomía administrativa</a:t>
            </a:r>
          </a:p>
          <a:p>
            <a:pPr lvl="0" algn="ctr">
              <a:defRPr/>
            </a:pPr>
            <a:r>
              <a:rPr lang="es-ES_tradnl" sz="16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y patrimonio propio.</a:t>
            </a:r>
          </a:p>
          <a:p>
            <a:pPr lvl="0" algn="ctr">
              <a:defRPr/>
            </a:pPr>
            <a:endParaRPr lang="es-ES_tradnl" sz="1600" dirty="0"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  <a:p>
            <a:pPr algn="ctr">
              <a:defRPr/>
            </a:pPr>
            <a:r>
              <a:rPr lang="es-ES_tradnl" sz="16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Creado por la Ley 75 de 1968 y adscrito al Departamento administrativo para la Prosperidad Social - Decreto No. 4156 de 2011.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A592F44-092E-4FD9-B18E-CDBCA11AAC4E}"/>
              </a:ext>
            </a:extLst>
          </p:cNvPr>
          <p:cNvSpPr/>
          <p:nvPr/>
        </p:nvSpPr>
        <p:spPr>
          <a:xfrm>
            <a:off x="4356876" y="3640310"/>
            <a:ext cx="7425559" cy="78828"/>
          </a:xfrm>
          <a:prstGeom prst="rect">
            <a:avLst/>
          </a:prstGeom>
          <a:solidFill>
            <a:srgbClr val="77B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6D21A6D-B504-475A-B0A0-3435BCB4654F}"/>
              </a:ext>
            </a:extLst>
          </p:cNvPr>
          <p:cNvSpPr/>
          <p:nvPr/>
        </p:nvSpPr>
        <p:spPr>
          <a:xfrm>
            <a:off x="6622040" y="3014548"/>
            <a:ext cx="76300" cy="1310984"/>
          </a:xfrm>
          <a:prstGeom prst="rect">
            <a:avLst/>
          </a:prstGeom>
          <a:solidFill>
            <a:srgbClr val="77B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4082B7D-EBC9-4CA7-874B-F5551FF42C75}"/>
              </a:ext>
            </a:extLst>
          </p:cNvPr>
          <p:cNvSpPr/>
          <p:nvPr/>
        </p:nvSpPr>
        <p:spPr>
          <a:xfrm>
            <a:off x="9259627" y="3014548"/>
            <a:ext cx="76300" cy="1310984"/>
          </a:xfrm>
          <a:prstGeom prst="rect">
            <a:avLst/>
          </a:prstGeom>
          <a:solidFill>
            <a:srgbClr val="77B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8BEEA637-A7B1-48B9-86CE-9F2394285808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5058471" y="2128875"/>
            <a:ext cx="1072740" cy="1057840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BC21B1F2-A20B-4BB9-8FAB-7F8FC6219A45}"/>
              </a:ext>
            </a:extLst>
          </p:cNvPr>
          <p:cNvSpPr/>
          <p:nvPr/>
        </p:nvSpPr>
        <p:spPr>
          <a:xfrm>
            <a:off x="4641842" y="3175868"/>
            <a:ext cx="1734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000" dirty="0">
                <a:solidFill>
                  <a:srgbClr val="77B72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33</a:t>
            </a:r>
            <a:r>
              <a:rPr lang="es-ES_tradnl" sz="1400" b="1" dirty="0">
                <a:solidFill>
                  <a:srgbClr val="24275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 </a:t>
            </a:r>
            <a:r>
              <a:rPr lang="es-ES_tradnl" sz="16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regionales</a:t>
            </a:r>
            <a:endParaRPr lang="es-CO" sz="1600" dirty="0"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BFABDC8-DE16-49F4-B4F1-1E7724D34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076" y="1970293"/>
            <a:ext cx="1377815" cy="1231499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BC123FA8-4849-4EEB-A6BE-F836D9876210}"/>
              </a:ext>
            </a:extLst>
          </p:cNvPr>
          <p:cNvSpPr/>
          <p:nvPr/>
        </p:nvSpPr>
        <p:spPr>
          <a:xfrm>
            <a:off x="6710813" y="3186328"/>
            <a:ext cx="2536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000" dirty="0">
                <a:solidFill>
                  <a:srgbClr val="77B72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215</a:t>
            </a:r>
            <a:r>
              <a:rPr lang="es-ES_tradnl" sz="1400" dirty="0">
                <a:solidFill>
                  <a:srgbClr val="24275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 </a:t>
            </a:r>
            <a:r>
              <a:rPr lang="es-ES_tradnl" sz="1600" dirty="0">
                <a:solidFill>
                  <a:srgbClr val="24275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Ce</a:t>
            </a:r>
            <a:r>
              <a:rPr lang="es-ES_tradnl" sz="16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ntros Zonales</a:t>
            </a:r>
            <a:endParaRPr lang="es-CO" sz="1600" dirty="0"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578780E-E77E-4E8D-BE33-EFDB7C11CAC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0008559" y="1737400"/>
            <a:ext cx="944228" cy="1293051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945AA49F-1EF3-4575-A3AE-DAFA4187F73E}"/>
              </a:ext>
            </a:extLst>
          </p:cNvPr>
          <p:cNvSpPr txBox="1"/>
          <p:nvPr/>
        </p:nvSpPr>
        <p:spPr>
          <a:xfrm>
            <a:off x="9545739" y="3033393"/>
            <a:ext cx="22560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1400" dirty="0">
                <a:solidFill>
                  <a:srgbClr val="77B72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1.122</a:t>
            </a:r>
            <a:r>
              <a:rPr lang="es-ES_tradnl" sz="1400" dirty="0">
                <a:solidFill>
                  <a:srgbClr val="24275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  M</a:t>
            </a:r>
            <a:r>
              <a:rPr lang="es-ES_tradnl" sz="14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unicipios con Atención del ICBF</a:t>
            </a:r>
            <a:endParaRPr lang="es-CO" sz="1400" dirty="0"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F9F2F584-6156-45DC-8FAE-DF90FBA9DA2B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4980428" y="3880459"/>
            <a:ext cx="1300797" cy="850128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AEEE798A-7950-4058-A726-8C427421E52F}"/>
              </a:ext>
            </a:extLst>
          </p:cNvPr>
          <p:cNvSpPr txBox="1"/>
          <p:nvPr/>
        </p:nvSpPr>
        <p:spPr>
          <a:xfrm>
            <a:off x="4152980" y="4849305"/>
            <a:ext cx="27125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1400" dirty="0">
                <a:solidFill>
                  <a:srgbClr val="77B72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2.713.564</a:t>
            </a:r>
            <a:r>
              <a:rPr lang="es-ES_tradnl" sz="1400" b="1" dirty="0">
                <a:solidFill>
                  <a:srgbClr val="77B72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 </a:t>
            </a:r>
            <a:r>
              <a:rPr lang="es-ES_tradnl" sz="14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usuarios atendidos en 2022*</a:t>
            </a:r>
            <a:endParaRPr lang="es-CO" sz="1400" dirty="0"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73897687-B14F-45CD-9A65-767DDD0DFEA9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7524911" y="3831157"/>
            <a:ext cx="986950" cy="876496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42B0C57C-B1AB-4F28-AA9B-DF83CFD80451}"/>
              </a:ext>
            </a:extLst>
          </p:cNvPr>
          <p:cNvSpPr/>
          <p:nvPr/>
        </p:nvSpPr>
        <p:spPr>
          <a:xfrm>
            <a:off x="7015700" y="4822796"/>
            <a:ext cx="21950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600" dirty="0">
                <a:solidFill>
                  <a:srgbClr val="77B72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$7,9 </a:t>
            </a:r>
            <a:r>
              <a:rPr lang="es-ES_tradnl" sz="16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billones (Inversión 2022)</a:t>
            </a:r>
            <a:endParaRPr lang="es-CO" sz="1600" dirty="0"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0F2896CB-644C-4C15-9A59-DD6527027B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8674" y="3808995"/>
            <a:ext cx="883997" cy="883997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55116208-0454-40DC-A5D1-C27D6C5AF47C}"/>
              </a:ext>
            </a:extLst>
          </p:cNvPr>
          <p:cNvSpPr/>
          <p:nvPr/>
        </p:nvSpPr>
        <p:spPr>
          <a:xfrm>
            <a:off x="9636591" y="4743709"/>
            <a:ext cx="21066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 dirty="0">
                <a:solidFill>
                  <a:srgbClr val="77B72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8.856 </a:t>
            </a:r>
            <a:r>
              <a:rPr lang="es-ES_tradnl" sz="14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planta aprobada (2021) </a:t>
            </a:r>
            <a:r>
              <a:rPr lang="es-ES_tradnl" sz="1400" dirty="0">
                <a:solidFill>
                  <a:srgbClr val="77B72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4.958 </a:t>
            </a:r>
            <a:r>
              <a:rPr lang="es-ES_tradnl" sz="14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contratistas (Dic 2022)</a:t>
            </a:r>
          </a:p>
        </p:txBody>
      </p:sp>
    </p:spTree>
    <p:extLst>
      <p:ext uri="{BB962C8B-B14F-4D97-AF65-F5344CB8AC3E}">
        <p14:creationId xmlns:p14="http://schemas.microsoft.com/office/powerpoint/2010/main" val="41565558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A11C9F62-C4C0-4C14-A43E-3C166F550367}"/>
              </a:ext>
            </a:extLst>
          </p:cNvPr>
          <p:cNvSpPr txBox="1"/>
          <p:nvPr/>
        </p:nvSpPr>
        <p:spPr>
          <a:xfrm>
            <a:off x="1579146" y="241093"/>
            <a:ext cx="9796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LÍNEA ANTICORRUPCIÓN Y PÁGINA WEB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D2F211-CDA4-4BDE-8B9E-41760C48C8F7}"/>
              </a:ext>
            </a:extLst>
          </p:cNvPr>
          <p:cNvSpPr/>
          <p:nvPr/>
        </p:nvSpPr>
        <p:spPr>
          <a:xfrm>
            <a:off x="600577" y="1135369"/>
            <a:ext cx="3181853" cy="3231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LÍNEA ANTICORRUPCIÓN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8BBE1E0-9334-4A5C-8D99-7E967E7CD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797" y="1668863"/>
            <a:ext cx="2641411" cy="4272458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7751BA76-70CB-4E65-BAAD-AEAD7BBB7C7A}"/>
              </a:ext>
            </a:extLst>
          </p:cNvPr>
          <p:cNvSpPr/>
          <p:nvPr/>
        </p:nvSpPr>
        <p:spPr>
          <a:xfrm>
            <a:off x="4103053" y="1135369"/>
            <a:ext cx="3181854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</a:t>
            </a:r>
            <a:r>
              <a:rPr kumimoji="0" lang="es-CO" sz="15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WWW.ICBF.GOV.CO</a:t>
            </a:r>
            <a:endParaRPr kumimoji="0" lang="es-CO" sz="15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D9EDE86-2845-499D-924B-A804CFB4574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87" t="15093" r="24305" b="6420"/>
          <a:stretch/>
        </p:blipFill>
        <p:spPr bwMode="auto">
          <a:xfrm>
            <a:off x="4103054" y="1668863"/>
            <a:ext cx="3181854" cy="24622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6D09403-85C7-4A2B-8697-18123661C2CA}"/>
              </a:ext>
            </a:extLst>
          </p:cNvPr>
          <p:cNvSpPr/>
          <p:nvPr/>
        </p:nvSpPr>
        <p:spPr>
          <a:xfrm>
            <a:off x="7704488" y="1333850"/>
            <a:ext cx="426660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Programas, estrategias y servicios.</a:t>
            </a: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Trámites.</a:t>
            </a: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Espacios de participación en línea.</a:t>
            </a: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Oferta de información en canal electrónico.</a:t>
            </a: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Conjuntos de datos abiertos disponibles.</a:t>
            </a: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Avances y resultados de la gestión institucional.</a:t>
            </a: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El Plan anticorrupción y de atención al ciudadano.</a:t>
            </a: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Informes de Rendición de Cuentas y Mesas Públicas.</a:t>
            </a:r>
          </a:p>
        </p:txBody>
      </p:sp>
    </p:spTree>
    <p:extLst>
      <p:ext uri="{BB962C8B-B14F-4D97-AF65-F5344CB8AC3E}">
        <p14:creationId xmlns:p14="http://schemas.microsoft.com/office/powerpoint/2010/main" val="29468877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8097BAC4-D5FC-86CC-3EE7-DC53E83581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A84080E3-64CE-D2DC-6601-54FABC80F4AD}"/>
              </a:ext>
            </a:extLst>
          </p:cNvPr>
          <p:cNvSpPr txBox="1"/>
          <p:nvPr/>
        </p:nvSpPr>
        <p:spPr>
          <a:xfrm>
            <a:off x="10376410" y="6611779"/>
            <a:ext cx="1815590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 Sans" pitchFamily="2" charset="77"/>
              </a:rPr>
              <a:t>PÚBLICA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389FC19-08F5-466C-9090-8E66A0FCD069}"/>
              </a:ext>
            </a:extLst>
          </p:cNvPr>
          <p:cNvSpPr txBox="1"/>
          <p:nvPr/>
        </p:nvSpPr>
        <p:spPr>
          <a:xfrm>
            <a:off x="1350627" y="2317362"/>
            <a:ext cx="5637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EVALUACIÓN DE LA MESA PÚBLICA</a:t>
            </a:r>
          </a:p>
        </p:txBody>
      </p:sp>
    </p:spTree>
    <p:extLst>
      <p:ext uri="{BB962C8B-B14F-4D97-AF65-F5344CB8AC3E}">
        <p14:creationId xmlns:p14="http://schemas.microsoft.com/office/powerpoint/2010/main" val="30914944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cono&#10;&#10;Descripción generada automáticamente">
            <a:extLst>
              <a:ext uri="{FF2B5EF4-FFF2-40B4-BE49-F238E27FC236}">
                <a16:creationId xmlns:a16="http://schemas.microsoft.com/office/drawing/2014/main" id="{B0CE60F7-BF66-C702-301C-ACC334A913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60B56AA-EC8D-22D6-6022-CB7BD00B2961}"/>
              </a:ext>
            </a:extLst>
          </p:cNvPr>
          <p:cNvSpPr txBox="1"/>
          <p:nvPr/>
        </p:nvSpPr>
        <p:spPr>
          <a:xfrm>
            <a:off x="0" y="2384786"/>
            <a:ext cx="67119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Gracias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0A2F0253-15D0-84BD-F17A-7D5EB93E6C30}"/>
              </a:ext>
            </a:extLst>
          </p:cNvPr>
          <p:cNvSpPr txBox="1"/>
          <p:nvPr/>
        </p:nvSpPr>
        <p:spPr>
          <a:xfrm>
            <a:off x="0" y="6611779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</p:spTree>
    <p:extLst>
      <p:ext uri="{BB962C8B-B14F-4D97-AF65-F5344CB8AC3E}">
        <p14:creationId xmlns:p14="http://schemas.microsoft.com/office/powerpoint/2010/main" val="3045457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E44BFEF-9BD7-4DCB-B3AB-D9CD9CCBF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93" y="1025496"/>
            <a:ext cx="4499772" cy="5375509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0D1D4F02-4D10-4E13-B3B3-99E04EBDD2E3}"/>
              </a:ext>
            </a:extLst>
          </p:cNvPr>
          <p:cNvSpPr txBox="1"/>
          <p:nvPr/>
        </p:nvSpPr>
        <p:spPr>
          <a:xfrm>
            <a:off x="1401509" y="409139"/>
            <a:ext cx="66214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dirty="0">
                <a:latin typeface="Verdana" panose="020B0604030504040204" pitchFamily="34" charset="0"/>
                <a:ea typeface="Verdana" panose="020B0604030504040204" pitchFamily="34" charset="0"/>
              </a:rPr>
              <a:t>MAPA ESTRATÉGICO 2019-2022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AA20DAB-1760-49CB-860F-12CA1CA9A0CE}"/>
              </a:ext>
            </a:extLst>
          </p:cNvPr>
          <p:cNvSpPr txBox="1"/>
          <p:nvPr/>
        </p:nvSpPr>
        <p:spPr>
          <a:xfrm>
            <a:off x="5886483" y="2805455"/>
            <a:ext cx="46577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CO" sz="15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Promover el desarrollo y la protección integral de los </a:t>
            </a:r>
            <a:r>
              <a:rPr lang="es-CO" sz="1500" b="1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niños, niñas y adolescentes</a:t>
            </a:r>
            <a:r>
              <a:rPr lang="es-CO" sz="15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, así como el fortalecimiento de las capacidades de los </a:t>
            </a:r>
            <a:r>
              <a:rPr lang="es-CO" sz="1500" b="1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jóvenes y las familias </a:t>
            </a:r>
            <a:r>
              <a:rPr lang="es-CO" sz="15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como actores clave de los entornos protectores y principales agentes de transformación social.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0FB147F-FE8D-4DF0-917D-CEA795110F66}"/>
              </a:ext>
            </a:extLst>
          </p:cNvPr>
          <p:cNvSpPr/>
          <p:nvPr/>
        </p:nvSpPr>
        <p:spPr>
          <a:xfrm>
            <a:off x="5885342" y="2312209"/>
            <a:ext cx="4658889" cy="369332"/>
          </a:xfrm>
          <a:prstGeom prst="rect">
            <a:avLst/>
          </a:prstGeom>
          <a:solidFill>
            <a:srgbClr val="77B82A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MISIÓN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3BA3A94-C458-4929-8EC9-48AF707C690A}"/>
              </a:ext>
            </a:extLst>
          </p:cNvPr>
          <p:cNvSpPr/>
          <p:nvPr/>
        </p:nvSpPr>
        <p:spPr>
          <a:xfrm>
            <a:off x="5971651" y="4282783"/>
            <a:ext cx="4658889" cy="369332"/>
          </a:xfrm>
          <a:prstGeom prst="rect">
            <a:avLst/>
          </a:prstGeom>
          <a:solidFill>
            <a:srgbClr val="77B82A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VISIÓN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C43531F-AC6C-415D-9A11-C362826F3E5B}"/>
              </a:ext>
            </a:extLst>
          </p:cNvPr>
          <p:cNvSpPr/>
          <p:nvPr/>
        </p:nvSpPr>
        <p:spPr>
          <a:xfrm>
            <a:off x="5971651" y="4652115"/>
            <a:ext cx="4658888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CO" sz="15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Lideramos la construcción de un país en el que los </a:t>
            </a:r>
            <a:r>
              <a:rPr lang="es-CO" sz="1500" b="1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niños, niñas, adolescentes y jóvenes </a:t>
            </a:r>
            <a:r>
              <a:rPr lang="es-CO" sz="15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se desarrollen en condiciones de equidad y libres de violencias.</a:t>
            </a:r>
          </a:p>
        </p:txBody>
      </p:sp>
    </p:spTree>
    <p:extLst>
      <p:ext uri="{BB962C8B-B14F-4D97-AF65-F5344CB8AC3E}">
        <p14:creationId xmlns:p14="http://schemas.microsoft.com/office/powerpoint/2010/main" val="1580117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BF93D11-9ECC-4A0C-BB02-C54C0EE194A7}"/>
              </a:ext>
            </a:extLst>
          </p:cNvPr>
          <p:cNvSpPr txBox="1"/>
          <p:nvPr/>
        </p:nvSpPr>
        <p:spPr>
          <a:xfrm>
            <a:off x="1305370" y="964743"/>
            <a:ext cx="60974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dirty="0">
                <a:latin typeface="Verdana" panose="020B0604030504040204" pitchFamily="34" charset="0"/>
                <a:ea typeface="Verdana" panose="020B0604030504040204" pitchFamily="34" charset="0"/>
              </a:rPr>
              <a:t>Alineación estratégica</a:t>
            </a:r>
          </a:p>
        </p:txBody>
      </p:sp>
      <p:sp>
        <p:nvSpPr>
          <p:cNvPr id="8" name="Diagrama de flujo: proceso 66">
            <a:extLst>
              <a:ext uri="{FF2B5EF4-FFF2-40B4-BE49-F238E27FC236}">
                <a16:creationId xmlns:a16="http://schemas.microsoft.com/office/drawing/2014/main" id="{6A128A88-30B0-46F9-A737-E31D9C842438}"/>
              </a:ext>
            </a:extLst>
          </p:cNvPr>
          <p:cNvSpPr/>
          <p:nvPr/>
        </p:nvSpPr>
        <p:spPr>
          <a:xfrm>
            <a:off x="413860" y="1787031"/>
            <a:ext cx="2765111" cy="488695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Población objeto</a:t>
            </a:r>
          </a:p>
        </p:txBody>
      </p:sp>
      <p:sp>
        <p:nvSpPr>
          <p:cNvPr id="9" name="Diagrama de flujo: proceso 66">
            <a:extLst>
              <a:ext uri="{FF2B5EF4-FFF2-40B4-BE49-F238E27FC236}">
                <a16:creationId xmlns:a16="http://schemas.microsoft.com/office/drawing/2014/main" id="{008E8788-C462-4FE5-A646-52981000BD56}"/>
              </a:ext>
            </a:extLst>
          </p:cNvPr>
          <p:cNvSpPr/>
          <p:nvPr/>
        </p:nvSpPr>
        <p:spPr>
          <a:xfrm>
            <a:off x="3483386" y="1787031"/>
            <a:ext cx="2765111" cy="488695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ODS</a:t>
            </a:r>
          </a:p>
        </p:txBody>
      </p:sp>
      <p:sp>
        <p:nvSpPr>
          <p:cNvPr id="10" name="Diagrama de flujo: proceso 66">
            <a:extLst>
              <a:ext uri="{FF2B5EF4-FFF2-40B4-BE49-F238E27FC236}">
                <a16:creationId xmlns:a16="http://schemas.microsoft.com/office/drawing/2014/main" id="{56D40C0F-3623-4BF5-8DA8-992C2097B684}"/>
              </a:ext>
            </a:extLst>
          </p:cNvPr>
          <p:cNvSpPr/>
          <p:nvPr/>
        </p:nvSpPr>
        <p:spPr>
          <a:xfrm>
            <a:off x="6552912" y="1797722"/>
            <a:ext cx="2765111" cy="488695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PND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D9E3A6C-615E-4399-BC6C-3AD89B174C69}"/>
              </a:ext>
            </a:extLst>
          </p:cNvPr>
          <p:cNvSpPr txBox="1"/>
          <p:nvPr/>
        </p:nvSpPr>
        <p:spPr>
          <a:xfrm>
            <a:off x="413861" y="2647461"/>
            <a:ext cx="2765110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Primera infancia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Infancia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Adolescencia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</a:rPr>
              <a:t>Juventud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Familias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75DF911-2532-4424-9CDC-2B4FCAE7F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386" y="2390184"/>
            <a:ext cx="888842" cy="90490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26178B6-3B58-4A34-88B9-79AE79B5B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701" y="2390184"/>
            <a:ext cx="914479" cy="90838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38855EC-7969-4902-BFAD-3D21870C7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9653" y="2390184"/>
            <a:ext cx="902286" cy="90838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BC64A1C-A617-4597-B0DD-4EFF51929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3386" y="3271589"/>
            <a:ext cx="920576" cy="91447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DD508C2-C53C-4153-B258-FD2F2C376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157" y="3261578"/>
            <a:ext cx="910260" cy="91026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6B121F0-B4C0-4D7D-ABEA-964ACC29F3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9653" y="3271589"/>
            <a:ext cx="890093" cy="90838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77BF137-B47E-4AFE-BAD8-757AB37D024F}"/>
              </a:ext>
            </a:extLst>
          </p:cNvPr>
          <p:cNvSpPr txBox="1"/>
          <p:nvPr/>
        </p:nvSpPr>
        <p:spPr>
          <a:xfrm>
            <a:off x="6552912" y="2387546"/>
            <a:ext cx="276511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Pacto por la equidad.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Pacto por la equidad de oportunidades para grupos étnicos.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Pacto por la inclusión de todas las personas con discapacidad.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Pacto de equidad para las mujeres.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Pacto por la legalidad.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CE1E03DB-85E1-4FD9-9802-45A9EB7B9597}"/>
              </a:ext>
            </a:extLst>
          </p:cNvPr>
          <p:cNvCxnSpPr/>
          <p:nvPr/>
        </p:nvCxnSpPr>
        <p:spPr>
          <a:xfrm>
            <a:off x="413860" y="4504640"/>
            <a:ext cx="8493965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ángulo 19">
            <a:extLst>
              <a:ext uri="{FF2B5EF4-FFF2-40B4-BE49-F238E27FC236}">
                <a16:creationId xmlns:a16="http://schemas.microsoft.com/office/drawing/2014/main" id="{FC3E4DE9-CAFA-4F9F-817F-2AA41A19DB06}"/>
              </a:ext>
            </a:extLst>
          </p:cNvPr>
          <p:cNvSpPr/>
          <p:nvPr/>
        </p:nvSpPr>
        <p:spPr>
          <a:xfrm>
            <a:off x="3179474" y="4276830"/>
            <a:ext cx="45719" cy="4273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E6D2AE59-B1CB-424A-9614-CC74C6DF53DF}"/>
              </a:ext>
            </a:extLst>
          </p:cNvPr>
          <p:cNvSpPr/>
          <p:nvPr/>
        </p:nvSpPr>
        <p:spPr>
          <a:xfrm>
            <a:off x="6355610" y="4276830"/>
            <a:ext cx="45719" cy="4273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Diagrama de flujo: proceso 66">
            <a:extLst>
              <a:ext uri="{FF2B5EF4-FFF2-40B4-BE49-F238E27FC236}">
                <a16:creationId xmlns:a16="http://schemas.microsoft.com/office/drawing/2014/main" id="{93F78C98-77B6-4639-AD07-5BFBED81C528}"/>
              </a:ext>
            </a:extLst>
          </p:cNvPr>
          <p:cNvSpPr/>
          <p:nvPr/>
        </p:nvSpPr>
        <p:spPr>
          <a:xfrm>
            <a:off x="9318022" y="3472360"/>
            <a:ext cx="2765111" cy="488695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Plan estratégico sectorial</a:t>
            </a:r>
          </a:p>
        </p:txBody>
      </p:sp>
      <p:sp>
        <p:nvSpPr>
          <p:cNvPr id="23" name="Diagrama de flujo: proceso 66">
            <a:extLst>
              <a:ext uri="{FF2B5EF4-FFF2-40B4-BE49-F238E27FC236}">
                <a16:creationId xmlns:a16="http://schemas.microsoft.com/office/drawing/2014/main" id="{CF87F8C4-D828-4932-9E3E-B1771DA9EBAE}"/>
              </a:ext>
            </a:extLst>
          </p:cNvPr>
          <p:cNvSpPr/>
          <p:nvPr/>
        </p:nvSpPr>
        <p:spPr>
          <a:xfrm>
            <a:off x="9318022" y="4082190"/>
            <a:ext cx="2765111" cy="488695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Plan indicativo institucional</a:t>
            </a:r>
          </a:p>
        </p:txBody>
      </p:sp>
      <p:sp>
        <p:nvSpPr>
          <p:cNvPr id="24" name="Diagrama de flujo: proceso 66">
            <a:extLst>
              <a:ext uri="{FF2B5EF4-FFF2-40B4-BE49-F238E27FC236}">
                <a16:creationId xmlns:a16="http://schemas.microsoft.com/office/drawing/2014/main" id="{B2AB6EB7-3851-4FD3-B257-2E239CD0BEAA}"/>
              </a:ext>
            </a:extLst>
          </p:cNvPr>
          <p:cNvSpPr/>
          <p:nvPr/>
        </p:nvSpPr>
        <p:spPr>
          <a:xfrm>
            <a:off x="9318022" y="4672695"/>
            <a:ext cx="2765111" cy="488695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Mapa estratégico</a:t>
            </a:r>
            <a:endParaRPr kumimoji="0" lang="es-CO" sz="1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6" name="Diagrama de flujo: proceso 66">
            <a:extLst>
              <a:ext uri="{FF2B5EF4-FFF2-40B4-BE49-F238E27FC236}">
                <a16:creationId xmlns:a16="http://schemas.microsoft.com/office/drawing/2014/main" id="{07A9BAAD-CD08-4C94-813E-18A9979D3F61}"/>
              </a:ext>
            </a:extLst>
          </p:cNvPr>
          <p:cNvSpPr/>
          <p:nvPr/>
        </p:nvSpPr>
        <p:spPr>
          <a:xfrm>
            <a:off x="9318022" y="5269891"/>
            <a:ext cx="2765111" cy="488695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Plan de acción ICBF</a:t>
            </a:r>
            <a:endParaRPr kumimoji="0" lang="es-CO" sz="1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EAF8D35-5874-45D2-8F8C-9FC62C302DE8}"/>
              </a:ext>
            </a:extLst>
          </p:cNvPr>
          <p:cNvSpPr txBox="1"/>
          <p:nvPr/>
        </p:nvSpPr>
        <p:spPr>
          <a:xfrm>
            <a:off x="413861" y="4927153"/>
            <a:ext cx="276511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Transversales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15F72C85-7791-4F4F-977E-E9F830A333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8627" y="4595670"/>
            <a:ext cx="890093" cy="902286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45CCD573-94BA-4711-9C34-387649AFBF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962" y="4609332"/>
            <a:ext cx="915615" cy="904906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C57DD1DE-3F95-4471-94C7-CAABA40424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5071" y="4609332"/>
            <a:ext cx="896190" cy="908383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3A006DAA-3E74-4AD4-BDF2-2DCB0E6FCE4E}"/>
              </a:ext>
            </a:extLst>
          </p:cNvPr>
          <p:cNvSpPr txBox="1"/>
          <p:nvPr/>
        </p:nvSpPr>
        <p:spPr>
          <a:xfrm>
            <a:off x="6552912" y="4672695"/>
            <a:ext cx="276511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Pacto por la constitución de paz.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Pacto por la equidad de oportunidades para grupo étnicos.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2" name="TextBox 6">
            <a:extLst>
              <a:ext uri="{FF2B5EF4-FFF2-40B4-BE49-F238E27FC236}">
                <a16:creationId xmlns:a16="http://schemas.microsoft.com/office/drawing/2014/main" id="{73AF8E9C-3763-4C12-A718-C44B40BE8E2D}"/>
              </a:ext>
            </a:extLst>
          </p:cNvPr>
          <p:cNvSpPr txBox="1"/>
          <p:nvPr/>
        </p:nvSpPr>
        <p:spPr>
          <a:xfrm>
            <a:off x="1365431" y="67581"/>
            <a:ext cx="9926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INSTITUTO COLOMBIANO DE BIENESTAR FAMILIAR </a:t>
            </a:r>
          </a:p>
        </p:txBody>
      </p:sp>
    </p:spTree>
    <p:extLst>
      <p:ext uri="{BB962C8B-B14F-4D97-AF65-F5344CB8AC3E}">
        <p14:creationId xmlns:p14="http://schemas.microsoft.com/office/powerpoint/2010/main" val="2235759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199A8559-E977-4ECB-8F2F-9BCE8890A6D8}"/>
              </a:ext>
            </a:extLst>
          </p:cNvPr>
          <p:cNvSpPr txBox="1"/>
          <p:nvPr/>
        </p:nvSpPr>
        <p:spPr>
          <a:xfrm>
            <a:off x="1305371" y="90018"/>
            <a:ext cx="10103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INSTITUTO COLOMBIANO DE BIENESTAR FAMILIAR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E06F349-2047-4513-B26C-4406AB25D206}"/>
              </a:ext>
            </a:extLst>
          </p:cNvPr>
          <p:cNvSpPr txBox="1"/>
          <p:nvPr/>
        </p:nvSpPr>
        <p:spPr>
          <a:xfrm>
            <a:off x="1305370" y="964743"/>
            <a:ext cx="60974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dirty="0">
                <a:latin typeface="Verdana" panose="020B0604030504040204" pitchFamily="34" charset="0"/>
                <a:ea typeface="Verdana" panose="020B0604030504040204" pitchFamily="34" charset="0"/>
              </a:rPr>
              <a:t>Alineación estratégica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F5E7001-3344-4CFB-BEAD-A6C5CD663D30}"/>
              </a:ext>
            </a:extLst>
          </p:cNvPr>
          <p:cNvSpPr/>
          <p:nvPr/>
        </p:nvSpPr>
        <p:spPr>
          <a:xfrm>
            <a:off x="1405094" y="1442363"/>
            <a:ext cx="9381809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TRABAJO ARTICULADO ENTRE TODAS LAS ÁREAS CON UN MISMO OBJETIVO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C310A3A-7EE3-40BB-AFCC-C0C676933198}"/>
              </a:ext>
            </a:extLst>
          </p:cNvPr>
          <p:cNvSpPr txBox="1"/>
          <p:nvPr/>
        </p:nvSpPr>
        <p:spPr>
          <a:xfrm>
            <a:off x="1405094" y="1885634"/>
            <a:ext cx="93818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ATENCIÓN DURANTE TODO EL </a:t>
            </a:r>
            <a:r>
              <a:rPr lang="es-CO" sz="1400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CURSO DE VIDA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4CCC0BE-2E48-4872-BFC8-466C8BB31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999" y="2275298"/>
            <a:ext cx="8777996" cy="3140339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DD5825FB-D9CE-4391-9B77-2CA299AF2EAD}"/>
              </a:ext>
            </a:extLst>
          </p:cNvPr>
          <p:cNvSpPr/>
          <p:nvPr/>
        </p:nvSpPr>
        <p:spPr>
          <a:xfrm>
            <a:off x="1405093" y="5665136"/>
            <a:ext cx="9381809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PARA GENERAR SOCIEDADES CON BIENESTAR</a:t>
            </a:r>
          </a:p>
        </p:txBody>
      </p:sp>
    </p:spTree>
    <p:extLst>
      <p:ext uri="{BB962C8B-B14F-4D97-AF65-F5344CB8AC3E}">
        <p14:creationId xmlns:p14="http://schemas.microsoft.com/office/powerpoint/2010/main" val="932078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225FEF7D-42D0-464D-835A-225B8CC226EB}"/>
              </a:ext>
            </a:extLst>
          </p:cNvPr>
          <p:cNvSpPr txBox="1"/>
          <p:nvPr/>
        </p:nvSpPr>
        <p:spPr>
          <a:xfrm>
            <a:off x="1333904" y="884997"/>
            <a:ext cx="6725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latin typeface="+mj-lt"/>
              </a:rPr>
              <a:t>Instituto Colombiano de Bienestar Familiar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6F2976C-A377-44C7-9FCE-CA307D145D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5"/>
          <a:stretch/>
        </p:blipFill>
        <p:spPr>
          <a:xfrm>
            <a:off x="510462" y="1232405"/>
            <a:ext cx="11235290" cy="5402074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D806F2A8-6F52-4010-8CBE-09B3E8CB0CEC}"/>
              </a:ext>
            </a:extLst>
          </p:cNvPr>
          <p:cNvSpPr txBox="1"/>
          <p:nvPr/>
        </p:nvSpPr>
        <p:spPr>
          <a:xfrm>
            <a:off x="1333904" y="95937"/>
            <a:ext cx="10142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MODELO DE TRANSPARENCIA</a:t>
            </a:r>
          </a:p>
        </p:txBody>
      </p:sp>
    </p:spTree>
    <p:extLst>
      <p:ext uri="{BB962C8B-B14F-4D97-AF65-F5344CB8AC3E}">
        <p14:creationId xmlns:p14="http://schemas.microsoft.com/office/powerpoint/2010/main" val="28533147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6AAA171EB471B48B1CC1D0B830D2573" ma:contentTypeVersion="15" ma:contentTypeDescription="Crear nuevo documento." ma:contentTypeScope="" ma:versionID="5cc27a8dd9f4789d5db376590b24a46e">
  <xsd:schema xmlns:xsd="http://www.w3.org/2001/XMLSchema" xmlns:xs="http://www.w3.org/2001/XMLSchema" xmlns:p="http://schemas.microsoft.com/office/2006/metadata/properties" xmlns:ns2="4ad7cec7-c4f8-4da3-aacd-e209464063d9" xmlns:ns3="e38f91ab-addf-46ce-a247-6d139be0a9c1" targetNamespace="http://schemas.microsoft.com/office/2006/metadata/properties" ma:root="true" ma:fieldsID="6ba65d0d213c51f72bb26e55e9e1022d" ns2:_="" ns3:_="">
    <xsd:import namespace="4ad7cec7-c4f8-4da3-aacd-e209464063d9"/>
    <xsd:import namespace="e38f91ab-addf-46ce-a247-6d139be0a9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d7cec7-c4f8-4da3-aacd-e209464063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a639bc6-dc8c-43a0-baeb-edbb56d427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8f91ab-addf-46ce-a247-6d139be0a9c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df1c28-7281-41fe-b592-5c863cbdb7a0}" ma:internalName="TaxCatchAll" ma:showField="CatchAllData" ma:web="e38f91ab-addf-46ce-a247-6d139be0a9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38f91ab-addf-46ce-a247-6d139be0a9c1">
      <UserInfo>
        <DisplayName>Carlos Londono Piedrahita</DisplayName>
        <AccountId>389</AccountId>
        <AccountType/>
      </UserInfo>
    </SharedWithUsers>
    <TaxCatchAll xmlns="e38f91ab-addf-46ce-a247-6d139be0a9c1" xsi:nil="true"/>
    <lcf76f155ced4ddcb4097134ff3c332f xmlns="4ad7cec7-c4f8-4da3-aacd-e209464063d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FE27236-B2F7-4918-BC3E-1D6C3DE5355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8E244D-3D74-4B8F-9125-CACA63BC491F}"/>
</file>

<file path=customXml/itemProps3.xml><?xml version="1.0" encoding="utf-8"?>
<ds:datastoreItem xmlns:ds="http://schemas.openxmlformats.org/officeDocument/2006/customXml" ds:itemID="{7DC1B398-A7B4-481B-9D32-83FF35AA09CC}">
  <ds:schemaRefs>
    <ds:schemaRef ds:uri="http://schemas.microsoft.com/office/2006/metadata/properties"/>
    <ds:schemaRef ds:uri="http://schemas.microsoft.com/office/infopath/2007/PartnerControls"/>
    <ds:schemaRef ds:uri="c08d49e0-4d27-4a44-a4a1-85e3f59c5471"/>
    <ds:schemaRef ds:uri="b169e7f8-f03d-4744-94b9-8c2896cc9d9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11052</TotalTime>
  <Words>3993</Words>
  <Application>Microsoft Office PowerPoint</Application>
  <PresentationFormat>Panorámica</PresentationFormat>
  <Paragraphs>1053</Paragraphs>
  <Slides>52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62" baseType="lpstr">
      <vt:lpstr>Arial</vt:lpstr>
      <vt:lpstr>Arial Narrow</vt:lpstr>
      <vt:lpstr>Calibri</vt:lpstr>
      <vt:lpstr>Calibri Light</vt:lpstr>
      <vt:lpstr>Century Gothic</vt:lpstr>
      <vt:lpstr>Montserrat</vt:lpstr>
      <vt:lpstr>Nunito Sans</vt:lpstr>
      <vt:lpstr>Verdana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Yohan Andres Pinzon Pinilla</dc:creator>
  <cp:lastModifiedBy>Luz Maria Caicedo Eraso</cp:lastModifiedBy>
  <cp:revision>14</cp:revision>
  <dcterms:created xsi:type="dcterms:W3CDTF">2023-05-24T15:42:17Z</dcterms:created>
  <dcterms:modified xsi:type="dcterms:W3CDTF">2023-06-28T00:01:31Z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0x010100F6AAA171EB471B48B1CC1D0B830D2573</vt:lpwstr>
  </property>
  <property fmtid="{D5CDD505-2E9C-101B-9397-08002B2CF9AE}" pid="3" name="MediaServiceImageTags">
    <vt:lpwstr/>
  </property>
</Properties>
</file>