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85" r:id="rId7"/>
    <p:sldId id="258" r:id="rId8"/>
    <p:sldId id="259" r:id="rId9"/>
    <p:sldId id="286" r:id="rId10"/>
    <p:sldId id="287" r:id="rId11"/>
    <p:sldId id="288" r:id="rId12"/>
    <p:sldId id="289" r:id="rId13"/>
    <p:sldId id="260" r:id="rId14"/>
    <p:sldId id="261" r:id="rId15"/>
    <p:sldId id="290" r:id="rId16"/>
    <p:sldId id="291" r:id="rId17"/>
    <p:sldId id="292" r:id="rId18"/>
    <p:sldId id="281" r:id="rId19"/>
    <p:sldId id="293" r:id="rId20"/>
    <p:sldId id="282" r:id="rId21"/>
    <p:sldId id="298" r:id="rId22"/>
    <p:sldId id="299" r:id="rId23"/>
    <p:sldId id="300" r:id="rId24"/>
    <p:sldId id="301" r:id="rId25"/>
    <p:sldId id="262" r:id="rId26"/>
    <p:sldId id="263" r:id="rId27"/>
    <p:sldId id="264" r:id="rId28"/>
    <p:sldId id="265" r:id="rId29"/>
    <p:sldId id="294" r:id="rId30"/>
    <p:sldId id="266" r:id="rId31"/>
    <p:sldId id="267" r:id="rId32"/>
    <p:sldId id="268" r:id="rId33"/>
    <p:sldId id="269" r:id="rId34"/>
    <p:sldId id="270" r:id="rId35"/>
    <p:sldId id="271" r:id="rId36"/>
    <p:sldId id="295" r:id="rId37"/>
    <p:sldId id="272" r:id="rId38"/>
    <p:sldId id="273" r:id="rId39"/>
    <p:sldId id="274" r:id="rId40"/>
    <p:sldId id="275" r:id="rId41"/>
    <p:sldId id="276" r:id="rId42"/>
    <p:sldId id="277" r:id="rId43"/>
    <p:sldId id="296" r:id="rId44"/>
    <p:sldId id="297" r:id="rId45"/>
    <p:sldId id="279" r:id="rId46"/>
    <p:sldId id="283" r:id="rId47"/>
    <p:sldId id="280" r:id="rId4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6"/>
    <a:srgbClr val="71C448"/>
    <a:srgbClr val="2DB53D"/>
    <a:srgbClr val="57C9C4"/>
    <a:srgbClr val="85E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829A0-440F-49ED-BE8A-541D011344AA}" v="172" dt="2023-05-26T20:37:21.213"/>
    <p1510:client id="{C3B02C7F-1B38-4B1E-5B32-8BA27E990C68}" v="3" dt="2023-05-26T21:57:47.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4"/>
    <p:restoredTop sz="96327"/>
  </p:normalViewPr>
  <p:slideViewPr>
    <p:cSldViewPr snapToGrid="0" showGuides="1">
      <p:cViewPr varScale="1">
        <p:scale>
          <a:sx n="114" d="100"/>
          <a:sy n="114" d="100"/>
        </p:scale>
        <p:origin x="116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los.londonop\AppData\Local\Microsoft\Windows\INetCache\Content.Outlook\KC3OT79M\Copia%20de%20IcbfMsfValoresObligad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CO" dirty="0"/>
              <a:t>METAS</a:t>
            </a:r>
            <a:r>
              <a:rPr lang="es-CO" baseline="0" dirty="0"/>
              <a:t> FINANCIERAS DE LOS PROGRAMAS DE PREVENCION  Y PROTECCION  </a:t>
            </a:r>
          </a:p>
          <a:p>
            <a:pPr>
              <a:defRPr/>
            </a:pPr>
            <a:r>
              <a:rPr lang="es-CO" baseline="0" dirty="0"/>
              <a:t>AÑO 2022</a:t>
            </a:r>
            <a:endParaRPr lang="es-CO"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Hoja1!$S$3:$S$7</c:f>
              <c:strCache>
                <c:ptCount val="5"/>
                <c:pt idx="0">
                  <c:v> primera infancia  </c:v>
                </c:pt>
                <c:pt idx="1">
                  <c:v> proteccion  </c:v>
                </c:pt>
                <c:pt idx="2">
                  <c:v> adolescencia y juventud  </c:v>
                </c:pt>
                <c:pt idx="3">
                  <c:v> familias y comunidad  </c:v>
                </c:pt>
                <c:pt idx="4">
                  <c:v> niñez  </c:v>
                </c:pt>
              </c:strCache>
            </c:strRef>
          </c:cat>
          <c:val>
            <c:numRef>
              <c:f>Hoja1!$T$3:$T$7</c:f>
              <c:numCache>
                <c:formatCode>_("$"* #,##0_);_("$"* \(#,##0\);_("$"* "-"_);_(@_)</c:formatCode>
                <c:ptCount val="5"/>
                <c:pt idx="0">
                  <c:v>5944142247</c:v>
                </c:pt>
                <c:pt idx="1">
                  <c:v>301867387</c:v>
                </c:pt>
                <c:pt idx="2">
                  <c:v>2070894406</c:v>
                </c:pt>
                <c:pt idx="3">
                  <c:v>422532310</c:v>
                </c:pt>
                <c:pt idx="4">
                  <c:v>2076404056</c:v>
                </c:pt>
              </c:numCache>
            </c:numRef>
          </c:val>
          <c:extLst>
            <c:ext xmlns:c16="http://schemas.microsoft.com/office/drawing/2014/chart" uri="{C3380CC4-5D6E-409C-BE32-E72D297353CC}">
              <c16:uniqueId val="{00000000-AE4B-494F-B4E1-37E1DB1E904E}"/>
            </c:ext>
          </c:extLst>
        </c:ser>
        <c:dLbls>
          <c:showLegendKey val="0"/>
          <c:showVal val="0"/>
          <c:showCatName val="0"/>
          <c:showSerName val="0"/>
          <c:showPercent val="0"/>
          <c:showBubbleSize val="0"/>
        </c:dLbls>
        <c:gapWidth val="100"/>
        <c:overlap val="-24"/>
        <c:axId val="1389754592"/>
        <c:axId val="1389755424"/>
      </c:barChart>
      <c:catAx>
        <c:axId val="13897545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89755424"/>
        <c:crosses val="autoZero"/>
        <c:auto val="1"/>
        <c:lblAlgn val="ctr"/>
        <c:lblOffset val="100"/>
        <c:noMultiLvlLbl val="0"/>
      </c:catAx>
      <c:valAx>
        <c:axId val="13897554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89754592"/>
        <c:crosses val="autoZero"/>
        <c:crossBetween val="between"/>
        <c:dispUnits>
          <c:builtInUnit val="millions"/>
          <c:dispUnitsLbl>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dispUnitsLbl>
        </c:dispUnits>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84095-F163-49F4-A7D4-A98F5BD929B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04BAAF44-D887-4D11-8B16-22FEC458D024}">
      <dgm:prSet phldrT="[Texto]" phldr="0"/>
      <dgm:spPr/>
      <dgm:t>
        <a:bodyPr/>
        <a:lstStyle/>
        <a:p>
          <a:pPr rtl="0"/>
          <a:r>
            <a:rPr lang="es-ES" dirty="0">
              <a:latin typeface="Calibri Light" panose="020F0302020204030204"/>
            </a:rPr>
            <a:t> </a:t>
          </a:r>
          <a:r>
            <a:rPr lang="es-ES" dirty="0">
              <a:latin typeface="Calibri"/>
              <a:cs typeface="Times New Roman"/>
            </a:rPr>
            <a:t>ALIANZA NACIONAL CONTRA LA VIOLENCIA HACIA NIÑAS, NIÑOS Y ADOLESCENTES. </a:t>
          </a:r>
        </a:p>
      </dgm:t>
    </dgm:pt>
    <dgm:pt modelId="{D5DB7335-9A8B-4519-A59D-2AA0225D90C8}" type="parTrans" cxnId="{F1C4AE42-C793-4CC0-8B67-9EDF20F44DCB}">
      <dgm:prSet/>
      <dgm:spPr/>
      <dgm:t>
        <a:bodyPr/>
        <a:lstStyle/>
        <a:p>
          <a:endParaRPr lang="es-ES"/>
        </a:p>
      </dgm:t>
    </dgm:pt>
    <dgm:pt modelId="{4DC5BE44-67B8-4BC3-BD8C-5CA6C498BECC}" type="sibTrans" cxnId="{F1C4AE42-C793-4CC0-8B67-9EDF20F44DCB}">
      <dgm:prSet/>
      <dgm:spPr/>
      <dgm:t>
        <a:bodyPr/>
        <a:lstStyle/>
        <a:p>
          <a:endParaRPr lang="es-ES"/>
        </a:p>
      </dgm:t>
    </dgm:pt>
    <dgm:pt modelId="{98430AA3-0F8E-4A29-9832-4401118B4917}">
      <dgm:prSet phldrT="[Texto]" phldr="0" custT="1"/>
      <dgm:spPr/>
      <dgm:t>
        <a:bodyPr/>
        <a:lstStyle/>
        <a:p>
          <a:pPr marL="114300" lvl="1" indent="-114300" algn="just" defTabSz="577850" rtl="0">
            <a:lnSpc>
              <a:spcPct val="90000"/>
            </a:lnSpc>
            <a:spcBef>
              <a:spcPct val="0"/>
            </a:spcBef>
            <a:spcAft>
              <a:spcPct val="15000"/>
            </a:spcAft>
            <a:buChar char="•"/>
          </a:pPr>
          <a:r>
            <a:rPr lang="es-ES" sz="1100" kern="1200" dirty="0">
              <a:latin typeface="Arial" panose="020B0604020202020204" pitchFamily="34" charset="0"/>
              <a:cs typeface="Arial" panose="020B0604020202020204" pitchFamily="34" charset="0"/>
            </a:rPr>
            <a:t>El Departamento Archipiélago bajo la asistencia técnica del ICBF cuenta con un plan de acción territorial de Alianza nacional contra la violencia hacia niñas, niños y adolescentes aprobado en la MIAFF -El Departamento Archipiélago bajo la asistencia técnica del ICBF en articulación con el plan territorial aprobó en Consejo de política social el decreto que adopta la estrategia nacional pedagógica de prevención del castigo físico, tratos crueles, humillantes y degradantes. -Se vincularon mediante asistencias dirigidas al fortalecimiento de la participación a la mesa de niños, niñas y adolescentes y al consejo de juventud del departamento.   </a:t>
          </a:r>
          <a:endParaRPr lang="es-ES" sz="1100" kern="1200" dirty="0">
            <a:solidFill>
              <a:prstClr val="black">
                <a:hueOff val="0"/>
                <a:satOff val="0"/>
                <a:lumOff val="0"/>
                <a:alphaOff val="0"/>
              </a:prstClr>
            </a:solidFill>
            <a:effectLst/>
            <a:latin typeface="Arial" panose="020B0604020202020204" pitchFamily="34" charset="0"/>
            <a:ea typeface="Calibri" panose="020F0502020204030204" pitchFamily="34" charset="0"/>
            <a:cs typeface="Arial" panose="020B0604020202020204" pitchFamily="34" charset="0"/>
          </a:endParaRPr>
        </a:p>
      </dgm:t>
    </dgm:pt>
    <dgm:pt modelId="{1A68FDE0-C84A-49CE-ABAB-8C8FE7A19053}" type="parTrans" cxnId="{8C6254CD-F304-452F-989F-4D196056FA1F}">
      <dgm:prSet/>
      <dgm:spPr/>
      <dgm:t>
        <a:bodyPr/>
        <a:lstStyle/>
        <a:p>
          <a:endParaRPr lang="es-ES"/>
        </a:p>
      </dgm:t>
    </dgm:pt>
    <dgm:pt modelId="{EB458D0F-5CCD-4B9B-B2D6-FCC705B0C34B}" type="sibTrans" cxnId="{8C6254CD-F304-452F-989F-4D196056FA1F}">
      <dgm:prSet/>
      <dgm:spPr/>
      <dgm:t>
        <a:bodyPr/>
        <a:lstStyle/>
        <a:p>
          <a:endParaRPr lang="es-ES"/>
        </a:p>
      </dgm:t>
    </dgm:pt>
    <dgm:pt modelId="{7EB1102B-9531-4522-9F7E-EAD76A71A489}">
      <dgm:prSet phldrT="[Texto]" phldr="0"/>
      <dgm:spPr/>
      <dgm:t>
        <a:bodyPr/>
        <a:lstStyle/>
        <a:p>
          <a:pPr rtl="0"/>
          <a:r>
            <a:rPr lang="es-ES" dirty="0">
              <a:latin typeface="Calibri Light" panose="020F0302020204030204"/>
            </a:rPr>
            <a:t> </a:t>
          </a:r>
          <a:r>
            <a:rPr lang="es-ES" dirty="0"/>
            <a:t>PLAN CONTRA LA DESNUTRICIÓN - NI1+</a:t>
          </a:r>
        </a:p>
      </dgm:t>
    </dgm:pt>
    <dgm:pt modelId="{B519B24F-5615-4D14-946D-22FBA69CE794}" type="parTrans" cxnId="{102A9B86-867A-4AD2-AFF8-14EF01B27B09}">
      <dgm:prSet/>
      <dgm:spPr/>
      <dgm:t>
        <a:bodyPr/>
        <a:lstStyle/>
        <a:p>
          <a:endParaRPr lang="es-ES"/>
        </a:p>
      </dgm:t>
    </dgm:pt>
    <dgm:pt modelId="{DD2BDFC7-3398-4DC8-852B-E26E212A3E20}" type="sibTrans" cxnId="{102A9B86-867A-4AD2-AFF8-14EF01B27B09}">
      <dgm:prSet/>
      <dgm:spPr/>
      <dgm:t>
        <a:bodyPr/>
        <a:lstStyle/>
        <a:p>
          <a:endParaRPr lang="es-ES"/>
        </a:p>
      </dgm:t>
    </dgm:pt>
    <dgm:pt modelId="{FB06A884-2A9D-4949-9EFE-D898DC3E8B41}">
      <dgm:prSet phldrT="[Texto]" phldr="0" custT="1"/>
      <dgm:spPr/>
      <dgm:t>
        <a:bodyPr/>
        <a:lstStyle/>
        <a:p>
          <a:pPr algn="just" rtl="0"/>
          <a:r>
            <a:rPr lang="es-ES" sz="1100" dirty="0">
              <a:latin typeface="Arial" panose="020B0604020202020204" pitchFamily="34" charset="0"/>
              <a:cs typeface="Arial" panose="020B0604020202020204" pitchFamily="34" charset="0"/>
            </a:rPr>
            <a:t>No aplica en la Regional San Andres  </a:t>
          </a:r>
        </a:p>
      </dgm:t>
    </dgm:pt>
    <dgm:pt modelId="{7EB5B585-4F00-4BB5-9A3D-93440F04990B}" type="parTrans" cxnId="{EA157D71-819A-42DF-BF67-CADC15F6DE9E}">
      <dgm:prSet/>
      <dgm:spPr/>
      <dgm:t>
        <a:bodyPr/>
        <a:lstStyle/>
        <a:p>
          <a:endParaRPr lang="es-ES"/>
        </a:p>
      </dgm:t>
    </dgm:pt>
    <dgm:pt modelId="{34FFC37E-284C-44EF-8AF6-AED4A80667B6}" type="sibTrans" cxnId="{EA157D71-819A-42DF-BF67-CADC15F6DE9E}">
      <dgm:prSet/>
      <dgm:spPr/>
      <dgm:t>
        <a:bodyPr/>
        <a:lstStyle/>
        <a:p>
          <a:endParaRPr lang="es-ES"/>
        </a:p>
      </dgm:t>
    </dgm:pt>
    <dgm:pt modelId="{1E2F57A1-3668-45E2-9EE4-1CF1147A0E81}">
      <dgm:prSet phldr="0"/>
      <dgm:spPr/>
      <dgm:t>
        <a:bodyPr/>
        <a:lstStyle/>
        <a:p>
          <a:pPr rtl="0"/>
          <a:r>
            <a:rPr lang="es-ES" dirty="0"/>
            <a:t>ESTRATEGIA DE NIÑEZ MIGRANTE </a:t>
          </a:r>
          <a:endParaRPr lang="en-US" dirty="0">
            <a:latin typeface="Calibri Light" panose="020F0302020204030204"/>
          </a:endParaRPr>
        </a:p>
      </dgm:t>
    </dgm:pt>
    <dgm:pt modelId="{D424597A-9021-494B-8C75-696C57EAEC1A}" type="parTrans" cxnId="{4AAABFC4-2A29-4A1A-A5B5-0E495365AFF6}">
      <dgm:prSet/>
      <dgm:spPr/>
      <dgm:t>
        <a:bodyPr/>
        <a:lstStyle/>
        <a:p>
          <a:endParaRPr lang="es-CO"/>
        </a:p>
      </dgm:t>
    </dgm:pt>
    <dgm:pt modelId="{8631DBA6-5270-4DFC-8746-1B7AD3A3384A}" type="sibTrans" cxnId="{4AAABFC4-2A29-4A1A-A5B5-0E495365AFF6}">
      <dgm:prSet/>
      <dgm:spPr/>
      <dgm:t>
        <a:bodyPr/>
        <a:lstStyle/>
        <a:p>
          <a:endParaRPr lang="es-ES"/>
        </a:p>
      </dgm:t>
    </dgm:pt>
    <dgm:pt modelId="{CB7B43BB-263B-472C-AF5E-B9D4195C0B2E}">
      <dgm:prSet phldr="0"/>
      <dgm:spPr/>
      <dgm:t>
        <a:bodyPr/>
        <a:lstStyle/>
        <a:p>
          <a:pPr algn="just" rtl="0"/>
          <a:endParaRPr lang="en-US" sz="1500" dirty="0" err="1"/>
        </a:p>
      </dgm:t>
    </dgm:pt>
    <dgm:pt modelId="{F30B3D4F-1695-47DA-A412-84BA973587D1}" type="parTrans" cxnId="{EB148D1D-037D-4B5B-BF79-71637BDD0F23}">
      <dgm:prSet/>
      <dgm:spPr/>
      <dgm:t>
        <a:bodyPr/>
        <a:lstStyle/>
        <a:p>
          <a:endParaRPr lang="es-CO"/>
        </a:p>
      </dgm:t>
    </dgm:pt>
    <dgm:pt modelId="{1C10B45E-20BA-447F-9B80-E6FA17ECF90C}" type="sibTrans" cxnId="{EB148D1D-037D-4B5B-BF79-71637BDD0F23}">
      <dgm:prSet/>
      <dgm:spPr/>
      <dgm:t>
        <a:bodyPr/>
        <a:lstStyle/>
        <a:p>
          <a:endParaRPr lang="es-ES"/>
        </a:p>
      </dgm:t>
    </dgm:pt>
    <dgm:pt modelId="{6EBB48A2-A90B-4F82-BE86-5CA9DC299846}">
      <dgm:prSet phldr="0"/>
      <dgm:spPr/>
      <dgm:t>
        <a:bodyPr/>
        <a:lstStyle/>
        <a:p>
          <a:pPr rtl="0"/>
          <a:r>
            <a:rPr lang="es-ES" dirty="0"/>
            <a:t>PROGRAMA GENERACIONES SACÚDETE.</a:t>
          </a:r>
          <a:endParaRPr lang="en-US" dirty="0"/>
        </a:p>
      </dgm:t>
    </dgm:pt>
    <dgm:pt modelId="{3651B87F-4869-44C6-AB33-45DEDD5191E3}" type="parTrans" cxnId="{DD390664-9943-486E-91CF-517EB9447A37}">
      <dgm:prSet/>
      <dgm:spPr/>
      <dgm:t>
        <a:bodyPr/>
        <a:lstStyle/>
        <a:p>
          <a:endParaRPr lang="es-CO"/>
        </a:p>
      </dgm:t>
    </dgm:pt>
    <dgm:pt modelId="{C9E67A6E-3761-40D1-A6C1-AC7C9EBF1551}" type="sibTrans" cxnId="{DD390664-9943-486E-91CF-517EB9447A37}">
      <dgm:prSet/>
      <dgm:spPr/>
      <dgm:t>
        <a:bodyPr/>
        <a:lstStyle/>
        <a:p>
          <a:endParaRPr lang="es-ES"/>
        </a:p>
      </dgm:t>
    </dgm:pt>
    <dgm:pt modelId="{60255A1E-16A4-4817-A42F-F0F652186520}">
      <dgm:prSet phldr="0" custT="1"/>
      <dgm:spPr/>
      <dgm:t>
        <a:bodyPr/>
        <a:lstStyle/>
        <a:p>
          <a:pPr algn="just" rtl="0"/>
          <a:r>
            <a:rPr lang="es-ES" sz="1500" dirty="0">
              <a:latin typeface="Calibri Light" panose="020F0302020204030204"/>
            </a:rPr>
            <a:t> </a:t>
          </a:r>
          <a:r>
            <a:rPr lang="es-ES" sz="1200" dirty="0">
              <a:latin typeface="Arial" panose="020B0604020202020204" pitchFamily="34" charset="0"/>
              <a:cs typeface="Arial" panose="020B0604020202020204" pitchFamily="34" charset="0"/>
            </a:rPr>
            <a:t>No aplica el programa en la Regional San Andres, sin embargo se vienen atendiendo todos los casos de vulneración de derechos de los migrantes irregulares que están utilizando el archipiélago como ruta  hacia los Estados Unidos</a:t>
          </a:r>
          <a:r>
            <a:rPr lang="es-ES" sz="1500" dirty="0">
              <a:latin typeface="Calibri Light" panose="020F0302020204030204"/>
            </a:rPr>
            <a:t>. </a:t>
          </a:r>
          <a:endParaRPr lang="en-US" sz="1500" dirty="0" err="1"/>
        </a:p>
      </dgm:t>
    </dgm:pt>
    <dgm:pt modelId="{C55F34D1-9792-4FE0-A9C2-E753E6046E1B}" type="parTrans" cxnId="{F1BBFF70-B01A-44CD-AD3D-AE00B2DE3AF8}">
      <dgm:prSet/>
      <dgm:spPr/>
      <dgm:t>
        <a:bodyPr/>
        <a:lstStyle/>
        <a:p>
          <a:endParaRPr lang="es-CO"/>
        </a:p>
      </dgm:t>
    </dgm:pt>
    <dgm:pt modelId="{17A12E20-EBFD-47FA-AA0B-C5C14DDBEE2D}" type="sibTrans" cxnId="{F1BBFF70-B01A-44CD-AD3D-AE00B2DE3AF8}">
      <dgm:prSet/>
      <dgm:spPr/>
      <dgm:t>
        <a:bodyPr/>
        <a:lstStyle/>
        <a:p>
          <a:endParaRPr lang="es-CO"/>
        </a:p>
      </dgm:t>
    </dgm:pt>
    <dgm:pt modelId="{C345DB46-EE29-4519-B595-1152CF090BB4}">
      <dgm:prSet phldr="0"/>
      <dgm:spPr/>
      <dgm:t>
        <a:bodyPr/>
        <a:lstStyle/>
        <a:p>
          <a:pPr algn="just" rtl="0"/>
          <a:endParaRPr lang="en-US" sz="1500" dirty="0" err="1"/>
        </a:p>
      </dgm:t>
    </dgm:pt>
    <dgm:pt modelId="{391DFE48-CD9E-4B86-A4EF-88892D6481BC}" type="parTrans" cxnId="{E14A0299-B3F4-48DE-A5D1-24318DE9054C}">
      <dgm:prSet/>
      <dgm:spPr/>
      <dgm:t>
        <a:bodyPr/>
        <a:lstStyle/>
        <a:p>
          <a:endParaRPr lang="es-CO"/>
        </a:p>
      </dgm:t>
    </dgm:pt>
    <dgm:pt modelId="{9E872BCD-9337-4201-ACBD-A7AD130E41B9}" type="sibTrans" cxnId="{E14A0299-B3F4-48DE-A5D1-24318DE9054C}">
      <dgm:prSet/>
      <dgm:spPr/>
      <dgm:t>
        <a:bodyPr/>
        <a:lstStyle/>
        <a:p>
          <a:endParaRPr lang="es-CO"/>
        </a:p>
      </dgm:t>
    </dgm:pt>
    <dgm:pt modelId="{DF0D2127-634C-42C7-90B5-737E7648BC43}">
      <dgm:prSet phldr="0"/>
      <dgm:spPr/>
      <dgm:t>
        <a:bodyPr/>
        <a:lstStyle/>
        <a:p>
          <a:pPr algn="just" rtl="0"/>
          <a:endParaRPr lang="es-ES" sz="1100" b="0" dirty="0"/>
        </a:p>
      </dgm:t>
    </dgm:pt>
    <dgm:pt modelId="{EFD4A74B-2282-4B4E-A92C-5A5786FDBBD6}" type="parTrans" cxnId="{CEB641CB-293B-4CD0-A32B-16F473446911}">
      <dgm:prSet/>
      <dgm:spPr/>
      <dgm:t>
        <a:bodyPr/>
        <a:lstStyle/>
        <a:p>
          <a:endParaRPr lang="es-CO"/>
        </a:p>
      </dgm:t>
    </dgm:pt>
    <dgm:pt modelId="{8927EC67-4C90-4514-9F88-776B6624B853}" type="sibTrans" cxnId="{CEB641CB-293B-4CD0-A32B-16F473446911}">
      <dgm:prSet/>
      <dgm:spPr/>
      <dgm:t>
        <a:bodyPr/>
        <a:lstStyle/>
        <a:p>
          <a:endParaRPr lang="es-CO"/>
        </a:p>
      </dgm:t>
    </dgm:pt>
    <dgm:pt modelId="{27D43B2D-16CD-4067-BCD2-A0D657E4B4E4}">
      <dgm:prSet phldr="0"/>
      <dgm:spPr/>
      <dgm:t>
        <a:bodyPr/>
        <a:lstStyle/>
        <a:p>
          <a:pPr algn="just" rtl="0"/>
          <a:endParaRPr lang="es-ES" sz="1100" b="0" dirty="0"/>
        </a:p>
      </dgm:t>
    </dgm:pt>
    <dgm:pt modelId="{EC1C9861-BA81-4FE7-BCC3-8C42191B21BD}" type="parTrans" cxnId="{10C2E4ED-3A77-4858-A212-0C7172237F57}">
      <dgm:prSet/>
      <dgm:spPr/>
      <dgm:t>
        <a:bodyPr/>
        <a:lstStyle/>
        <a:p>
          <a:endParaRPr lang="es-CO"/>
        </a:p>
      </dgm:t>
    </dgm:pt>
    <dgm:pt modelId="{BB4951E8-3AD3-4FA0-9486-7935D404B393}" type="sibTrans" cxnId="{10C2E4ED-3A77-4858-A212-0C7172237F57}">
      <dgm:prSet/>
      <dgm:spPr/>
      <dgm:t>
        <a:bodyPr/>
        <a:lstStyle/>
        <a:p>
          <a:endParaRPr lang="es-CO"/>
        </a:p>
      </dgm:t>
    </dgm:pt>
    <dgm:pt modelId="{9C43B115-E611-4CED-9553-025CC619507C}">
      <dgm:prSet phldr="0" custT="1"/>
      <dgm:spPr/>
      <dgm:t>
        <a:bodyPr/>
        <a:lstStyle/>
        <a:p>
          <a:pPr algn="just" rtl="0"/>
          <a:endParaRPr lang="es-ES" sz="1200" b="0" dirty="0"/>
        </a:p>
      </dgm:t>
    </dgm:pt>
    <dgm:pt modelId="{828028E0-576A-4DE2-8555-69525923E043}" type="parTrans" cxnId="{1054860A-B1BF-4A68-AF81-E5EF64757B18}">
      <dgm:prSet/>
      <dgm:spPr/>
      <dgm:t>
        <a:bodyPr/>
        <a:lstStyle/>
        <a:p>
          <a:endParaRPr lang="es-CO"/>
        </a:p>
      </dgm:t>
    </dgm:pt>
    <dgm:pt modelId="{3C46CD8F-4A4D-47F8-9BBE-DCC09FC61296}" type="sibTrans" cxnId="{1054860A-B1BF-4A68-AF81-E5EF64757B18}">
      <dgm:prSet/>
      <dgm:spPr/>
      <dgm:t>
        <a:bodyPr/>
        <a:lstStyle/>
        <a:p>
          <a:endParaRPr lang="es-CO"/>
        </a:p>
      </dgm:t>
    </dgm:pt>
    <dgm:pt modelId="{6B3E74C4-40A6-4C9B-A4B6-38E545940704}">
      <dgm:prSet phldrT="[Texto]" phldr="0"/>
      <dgm:spPr/>
      <dgm:t>
        <a:bodyPr/>
        <a:lstStyle/>
        <a:p>
          <a:pPr marL="114300" lvl="1" indent="0" algn="just" defTabSz="533400" rtl="0">
            <a:lnSpc>
              <a:spcPct val="90000"/>
            </a:lnSpc>
            <a:spcBef>
              <a:spcPct val="0"/>
            </a:spcBef>
            <a:spcAft>
              <a:spcPct val="15000"/>
            </a:spcAft>
          </a:pPr>
          <a:endParaRPr lang="es-ES" sz="1200" kern="1200" dirty="0">
            <a:latin typeface="+mn-lt"/>
          </a:endParaRPr>
        </a:p>
      </dgm:t>
    </dgm:pt>
    <dgm:pt modelId="{20A9441A-BC94-41BF-A0B6-F3CF3E3966FB}" type="parTrans" cxnId="{3B3A9687-7CE1-4A1E-81CB-80662949D370}">
      <dgm:prSet/>
      <dgm:spPr/>
      <dgm:t>
        <a:bodyPr/>
        <a:lstStyle/>
        <a:p>
          <a:endParaRPr lang="en-BZ"/>
        </a:p>
      </dgm:t>
    </dgm:pt>
    <dgm:pt modelId="{81FD848E-0FF7-4DB7-9983-2CAC77D94AE7}" type="sibTrans" cxnId="{3B3A9687-7CE1-4A1E-81CB-80662949D370}">
      <dgm:prSet/>
      <dgm:spPr/>
      <dgm:t>
        <a:bodyPr/>
        <a:lstStyle/>
        <a:p>
          <a:endParaRPr lang="en-BZ"/>
        </a:p>
      </dgm:t>
    </dgm:pt>
    <dgm:pt modelId="{36DB8D10-BD27-4869-8D9D-F1CF4D3343C9}">
      <dgm:prSet custT="1"/>
      <dgm:spPr/>
      <dgm:t>
        <a:bodyPr/>
        <a:lstStyle/>
        <a:p>
          <a:pPr algn="just" rtl="0"/>
          <a:r>
            <a:rPr lang="es-CO" sz="1200" dirty="0">
              <a:effectLst/>
              <a:latin typeface="Arial" panose="020B0604020202020204" pitchFamily="34" charset="0"/>
              <a:ea typeface="Calibri" panose="020F0502020204030204" pitchFamily="34" charset="0"/>
              <a:cs typeface="Arial" panose="020B0604020202020204" pitchFamily="34" charset="0"/>
            </a:rPr>
            <a:t>Se Fomento espacios que incentivaron el diálogo como mecanismo para la resolución de problemas.</a:t>
          </a:r>
        </a:p>
      </dgm:t>
    </dgm:pt>
    <dgm:pt modelId="{5E5506A2-39F2-48D6-8FE2-9DFD839B682E}" type="parTrans" cxnId="{D1707CD7-7F87-409C-9BF1-D220FCCB7D44}">
      <dgm:prSet/>
      <dgm:spPr/>
      <dgm:t>
        <a:bodyPr/>
        <a:lstStyle/>
        <a:p>
          <a:endParaRPr lang="en-BZ"/>
        </a:p>
      </dgm:t>
    </dgm:pt>
    <dgm:pt modelId="{EA648374-2C79-4E1E-A367-3AEFECEEE4B7}" type="sibTrans" cxnId="{D1707CD7-7F87-409C-9BF1-D220FCCB7D44}">
      <dgm:prSet/>
      <dgm:spPr/>
      <dgm:t>
        <a:bodyPr/>
        <a:lstStyle/>
        <a:p>
          <a:endParaRPr lang="en-BZ"/>
        </a:p>
      </dgm:t>
    </dgm:pt>
    <dgm:pt modelId="{285D879E-2D51-407F-91EA-4A54DC45D98E}">
      <dgm:prSet custT="1"/>
      <dgm:spPr/>
      <dgm:t>
        <a:bodyPr/>
        <a:lstStyle/>
        <a:p>
          <a:pPr algn="just" rtl="0"/>
          <a:r>
            <a:rPr lang="es-CO"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logró tener una cobertura del 100% en la ejecución del programa.</a:t>
          </a:r>
          <a:endParaRPr lang="es-CO" sz="1200" dirty="0">
            <a:effectLst/>
            <a:latin typeface="Arial" panose="020B0604020202020204" pitchFamily="34" charset="0"/>
            <a:ea typeface="Calibri" panose="020F0502020204030204" pitchFamily="34" charset="0"/>
            <a:cs typeface="Arial" panose="020B0604020202020204" pitchFamily="34" charset="0"/>
          </a:endParaRPr>
        </a:p>
      </dgm:t>
    </dgm:pt>
    <dgm:pt modelId="{4333A99E-D571-4F79-9266-A9997D8C48AB}" type="parTrans" cxnId="{2E814C2A-7F6A-407A-8F98-393990A277EC}">
      <dgm:prSet/>
      <dgm:spPr/>
      <dgm:t>
        <a:bodyPr/>
        <a:lstStyle/>
        <a:p>
          <a:endParaRPr lang="en-BZ"/>
        </a:p>
      </dgm:t>
    </dgm:pt>
    <dgm:pt modelId="{5AFEA9B1-AAA9-4C5A-ADFD-BDCD4DFF41C6}" type="sibTrans" cxnId="{2E814C2A-7F6A-407A-8F98-393990A277EC}">
      <dgm:prSet/>
      <dgm:spPr/>
      <dgm:t>
        <a:bodyPr/>
        <a:lstStyle/>
        <a:p>
          <a:endParaRPr lang="en-BZ"/>
        </a:p>
      </dgm:t>
    </dgm:pt>
    <dgm:pt modelId="{B3154CD8-7FBD-4D40-8A6A-9BE9188416D6}">
      <dgm:prSet custT="1"/>
      <dgm:spPr/>
      <dgm:t>
        <a:bodyPr/>
        <a:lstStyle/>
        <a:p>
          <a:pPr algn="just" rtl="0"/>
          <a:r>
            <a:rPr lang="es-CO"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articulación con Instituciones fortaleció la ejecución de actividades, Secretaria de Deporte, Secretaria de Desarrollo Social, Secretaria de Salud y Educación, y Policía de Infancia y Adolescencia. </a:t>
          </a:r>
          <a:endParaRPr lang="es-CO" sz="1200" dirty="0">
            <a:effectLst/>
            <a:latin typeface="Arial" panose="020B0604020202020204" pitchFamily="34" charset="0"/>
            <a:ea typeface="Calibri" panose="020F0502020204030204" pitchFamily="34" charset="0"/>
            <a:cs typeface="Arial" panose="020B0604020202020204" pitchFamily="34" charset="0"/>
          </a:endParaRPr>
        </a:p>
      </dgm:t>
    </dgm:pt>
    <dgm:pt modelId="{DDA32D6D-1F09-49B8-920B-B0D26533C466}" type="parTrans" cxnId="{DFC5F731-54C9-4D10-B965-98E5035CDFA9}">
      <dgm:prSet/>
      <dgm:spPr/>
      <dgm:t>
        <a:bodyPr/>
        <a:lstStyle/>
        <a:p>
          <a:endParaRPr lang="en-BZ"/>
        </a:p>
      </dgm:t>
    </dgm:pt>
    <dgm:pt modelId="{9DCFCAE8-09C6-4485-9675-C70AF3634EBA}" type="sibTrans" cxnId="{DFC5F731-54C9-4D10-B965-98E5035CDFA9}">
      <dgm:prSet/>
      <dgm:spPr/>
      <dgm:t>
        <a:bodyPr/>
        <a:lstStyle/>
        <a:p>
          <a:endParaRPr lang="en-BZ"/>
        </a:p>
      </dgm:t>
    </dgm:pt>
    <dgm:pt modelId="{C5E87B4F-03A3-4E73-AD19-D678BCCABFDB}">
      <dgm:prSet custT="1"/>
      <dgm:spPr/>
      <dgm:t>
        <a:bodyPr/>
        <a:lstStyle/>
        <a:p>
          <a:pPr algn="just" rtl="0"/>
          <a:r>
            <a:rPr lang="es-CO" sz="1200" dirty="0">
              <a:effectLst/>
              <a:latin typeface="Arial" panose="020B0604020202020204" pitchFamily="34" charset="0"/>
              <a:ea typeface="Calibri" panose="020F0502020204030204" pitchFamily="34" charset="0"/>
              <a:cs typeface="Arial" panose="020B0604020202020204" pitchFamily="34" charset="0"/>
            </a:rPr>
            <a:t>Se articuló con las iglesias y los Líderes de la misma comunidad donde nos prestaron los espacios para la ejecución de los encuentros vivenciales</a:t>
          </a:r>
        </a:p>
      </dgm:t>
    </dgm:pt>
    <dgm:pt modelId="{89556481-8C6A-41DF-8AB6-D46948E27AA0}" type="parTrans" cxnId="{6C9DF78B-B263-4B4B-86FD-A182E2C0B05F}">
      <dgm:prSet/>
      <dgm:spPr/>
      <dgm:t>
        <a:bodyPr/>
        <a:lstStyle/>
        <a:p>
          <a:endParaRPr lang="en-BZ"/>
        </a:p>
      </dgm:t>
    </dgm:pt>
    <dgm:pt modelId="{E2B272B8-4475-42CE-A947-AC85D12AFE06}" type="sibTrans" cxnId="{6C9DF78B-B263-4B4B-86FD-A182E2C0B05F}">
      <dgm:prSet/>
      <dgm:spPr/>
      <dgm:t>
        <a:bodyPr/>
        <a:lstStyle/>
        <a:p>
          <a:endParaRPr lang="en-BZ"/>
        </a:p>
      </dgm:t>
    </dgm:pt>
    <dgm:pt modelId="{06BB4AE2-6AE6-4F29-859E-8463E7C645F8}" type="pres">
      <dgm:prSet presAssocID="{3BE84095-F163-49F4-A7D4-A98F5BD929B0}" presName="Name0" presStyleCnt="0">
        <dgm:presLayoutVars>
          <dgm:dir/>
          <dgm:animLvl val="lvl"/>
          <dgm:resizeHandles val="exact"/>
        </dgm:presLayoutVars>
      </dgm:prSet>
      <dgm:spPr/>
    </dgm:pt>
    <dgm:pt modelId="{448A233D-DA73-4BD0-81F7-8D15C8F464F9}" type="pres">
      <dgm:prSet presAssocID="{04BAAF44-D887-4D11-8B16-22FEC458D024}" presName="composite" presStyleCnt="0"/>
      <dgm:spPr/>
    </dgm:pt>
    <dgm:pt modelId="{B321988A-F3FB-4148-BDA1-56239477345E}" type="pres">
      <dgm:prSet presAssocID="{04BAAF44-D887-4D11-8B16-22FEC458D024}" presName="parTx" presStyleLbl="alignNode1" presStyleIdx="0" presStyleCnt="4">
        <dgm:presLayoutVars>
          <dgm:chMax val="0"/>
          <dgm:chPref val="0"/>
          <dgm:bulletEnabled val="1"/>
        </dgm:presLayoutVars>
      </dgm:prSet>
      <dgm:spPr/>
    </dgm:pt>
    <dgm:pt modelId="{7B503FC6-68A7-40A2-A731-7576CF3DA7F5}" type="pres">
      <dgm:prSet presAssocID="{04BAAF44-D887-4D11-8B16-22FEC458D024}" presName="desTx" presStyleLbl="alignAccFollowNode1" presStyleIdx="0" presStyleCnt="4">
        <dgm:presLayoutVars>
          <dgm:bulletEnabled val="1"/>
        </dgm:presLayoutVars>
      </dgm:prSet>
      <dgm:spPr/>
    </dgm:pt>
    <dgm:pt modelId="{45D81A7A-0988-4DCA-B271-971121C0EAE7}" type="pres">
      <dgm:prSet presAssocID="{4DC5BE44-67B8-4BC3-BD8C-5CA6C498BECC}" presName="space" presStyleCnt="0"/>
      <dgm:spPr/>
    </dgm:pt>
    <dgm:pt modelId="{1F220AB1-DDA0-4D08-88CA-E0A64CFA2E07}" type="pres">
      <dgm:prSet presAssocID="{7EB1102B-9531-4522-9F7E-EAD76A71A489}" presName="composite" presStyleCnt="0"/>
      <dgm:spPr/>
    </dgm:pt>
    <dgm:pt modelId="{1D573E65-613B-4AA5-992C-6B2D270CF498}" type="pres">
      <dgm:prSet presAssocID="{7EB1102B-9531-4522-9F7E-EAD76A71A489}" presName="parTx" presStyleLbl="alignNode1" presStyleIdx="1" presStyleCnt="4">
        <dgm:presLayoutVars>
          <dgm:chMax val="0"/>
          <dgm:chPref val="0"/>
          <dgm:bulletEnabled val="1"/>
        </dgm:presLayoutVars>
      </dgm:prSet>
      <dgm:spPr/>
    </dgm:pt>
    <dgm:pt modelId="{3D819DD6-7937-4A3C-A3F4-A86563FC8BA8}" type="pres">
      <dgm:prSet presAssocID="{7EB1102B-9531-4522-9F7E-EAD76A71A489}" presName="desTx" presStyleLbl="alignAccFollowNode1" presStyleIdx="1" presStyleCnt="4">
        <dgm:presLayoutVars>
          <dgm:bulletEnabled val="1"/>
        </dgm:presLayoutVars>
      </dgm:prSet>
      <dgm:spPr/>
    </dgm:pt>
    <dgm:pt modelId="{1457BF28-FBC0-4782-AD88-4FA6A207A997}" type="pres">
      <dgm:prSet presAssocID="{DD2BDFC7-3398-4DC8-852B-E26E212A3E20}" presName="space" presStyleCnt="0"/>
      <dgm:spPr/>
    </dgm:pt>
    <dgm:pt modelId="{88C54B40-86E5-4993-B6D7-77548528BFB5}" type="pres">
      <dgm:prSet presAssocID="{1E2F57A1-3668-45E2-9EE4-1CF1147A0E81}" presName="composite" presStyleCnt="0"/>
      <dgm:spPr/>
    </dgm:pt>
    <dgm:pt modelId="{F526004A-B6F4-478D-A1F9-C69E50AEAF70}" type="pres">
      <dgm:prSet presAssocID="{1E2F57A1-3668-45E2-9EE4-1CF1147A0E81}" presName="parTx" presStyleLbl="alignNode1" presStyleIdx="2" presStyleCnt="4">
        <dgm:presLayoutVars>
          <dgm:chMax val="0"/>
          <dgm:chPref val="0"/>
          <dgm:bulletEnabled val="1"/>
        </dgm:presLayoutVars>
      </dgm:prSet>
      <dgm:spPr/>
    </dgm:pt>
    <dgm:pt modelId="{12FBE8B9-A4C4-45EA-8A5A-3F0F247CEBA9}" type="pres">
      <dgm:prSet presAssocID="{1E2F57A1-3668-45E2-9EE4-1CF1147A0E81}" presName="desTx" presStyleLbl="alignAccFollowNode1" presStyleIdx="2" presStyleCnt="4" custLinFactNeighborX="-43" custLinFactNeighborY="-206">
        <dgm:presLayoutVars>
          <dgm:bulletEnabled val="1"/>
        </dgm:presLayoutVars>
      </dgm:prSet>
      <dgm:spPr/>
    </dgm:pt>
    <dgm:pt modelId="{5D63811F-473C-48B0-946D-E40671FBB956}" type="pres">
      <dgm:prSet presAssocID="{8631DBA6-5270-4DFC-8746-1B7AD3A3384A}" presName="space" presStyleCnt="0"/>
      <dgm:spPr/>
    </dgm:pt>
    <dgm:pt modelId="{0A6145DE-CF43-489A-8CC8-7B9AF42AE406}" type="pres">
      <dgm:prSet presAssocID="{6EBB48A2-A90B-4F82-BE86-5CA9DC299846}" presName="composite" presStyleCnt="0"/>
      <dgm:spPr/>
    </dgm:pt>
    <dgm:pt modelId="{BA29C18A-05B4-4D05-AB89-8DB9AD657E58}" type="pres">
      <dgm:prSet presAssocID="{6EBB48A2-A90B-4F82-BE86-5CA9DC299846}" presName="parTx" presStyleLbl="alignNode1" presStyleIdx="3" presStyleCnt="4">
        <dgm:presLayoutVars>
          <dgm:chMax val="0"/>
          <dgm:chPref val="0"/>
          <dgm:bulletEnabled val="1"/>
        </dgm:presLayoutVars>
      </dgm:prSet>
      <dgm:spPr/>
    </dgm:pt>
    <dgm:pt modelId="{3B6F38AE-275A-41C6-A76B-9EB71909F039}" type="pres">
      <dgm:prSet presAssocID="{6EBB48A2-A90B-4F82-BE86-5CA9DC299846}" presName="desTx" presStyleLbl="alignAccFollowNode1" presStyleIdx="3" presStyleCnt="4">
        <dgm:presLayoutVars>
          <dgm:bulletEnabled val="1"/>
        </dgm:presLayoutVars>
      </dgm:prSet>
      <dgm:spPr/>
    </dgm:pt>
  </dgm:ptLst>
  <dgm:cxnLst>
    <dgm:cxn modelId="{87F84604-6670-47F4-8099-2EC779D79BEC}" type="presOf" srcId="{285D879E-2D51-407F-91EA-4A54DC45D98E}" destId="{3B6F38AE-275A-41C6-A76B-9EB71909F039}" srcOrd="0" destOrd="2" presId="urn:microsoft.com/office/officeart/2005/8/layout/hList1"/>
    <dgm:cxn modelId="{DEA2A507-10B8-43D7-9D3A-03A212785988}" type="presOf" srcId="{27D43B2D-16CD-4067-BCD2-A0D657E4B4E4}" destId="{3B6F38AE-275A-41C6-A76B-9EB71909F039}" srcOrd="0" destOrd="0" presId="urn:microsoft.com/office/officeart/2005/8/layout/hList1"/>
    <dgm:cxn modelId="{1054860A-B1BF-4A68-AF81-E5EF64757B18}" srcId="{6EBB48A2-A90B-4F82-BE86-5CA9DC299846}" destId="{9C43B115-E611-4CED-9553-025CC619507C}" srcOrd="5" destOrd="0" parTransId="{828028E0-576A-4DE2-8555-69525923E043}" sibTransId="{3C46CD8F-4A4D-47F8-9BBE-DCC09FC61296}"/>
    <dgm:cxn modelId="{941B8D1B-8326-4833-AD89-32F57606BF20}" type="presOf" srcId="{6B3E74C4-40A6-4C9B-A4B6-38E545940704}" destId="{7B503FC6-68A7-40A2-A731-7576CF3DA7F5}" srcOrd="0" destOrd="1" presId="urn:microsoft.com/office/officeart/2005/8/layout/hList1"/>
    <dgm:cxn modelId="{EB148D1D-037D-4B5B-BF79-71637BDD0F23}" srcId="{1E2F57A1-3668-45E2-9EE4-1CF1147A0E81}" destId="{CB7B43BB-263B-472C-AF5E-B9D4195C0B2E}" srcOrd="0" destOrd="0" parTransId="{F30B3D4F-1695-47DA-A412-84BA973587D1}" sibTransId="{1C10B45E-20BA-447F-9B80-E6FA17ECF90C}"/>
    <dgm:cxn modelId="{2E814C2A-7F6A-407A-8F98-393990A277EC}" srcId="{6EBB48A2-A90B-4F82-BE86-5CA9DC299846}" destId="{285D879E-2D51-407F-91EA-4A54DC45D98E}" srcOrd="2" destOrd="0" parTransId="{4333A99E-D571-4F79-9266-A9997D8C48AB}" sibTransId="{5AFEA9B1-AAA9-4C5A-ADFD-BDCD4DFF41C6}"/>
    <dgm:cxn modelId="{CDDBA92E-3FE1-454F-896B-5D41BF19A974}" type="presOf" srcId="{3BE84095-F163-49F4-A7D4-A98F5BD929B0}" destId="{06BB4AE2-6AE6-4F29-859E-8463E7C645F8}" srcOrd="0" destOrd="0" presId="urn:microsoft.com/office/officeart/2005/8/layout/hList1"/>
    <dgm:cxn modelId="{DFC5F731-54C9-4D10-B965-98E5035CDFA9}" srcId="{6EBB48A2-A90B-4F82-BE86-5CA9DC299846}" destId="{B3154CD8-7FBD-4D40-8A6A-9BE9188416D6}" srcOrd="3" destOrd="0" parTransId="{DDA32D6D-1F09-49B8-920B-B0D26533C466}" sibTransId="{9DCFCAE8-09C6-4485-9675-C70AF3634EBA}"/>
    <dgm:cxn modelId="{4876E632-2943-4AC4-A12B-2A4702D6389D}" type="presOf" srcId="{9C43B115-E611-4CED-9553-025CC619507C}" destId="{3B6F38AE-275A-41C6-A76B-9EB71909F039}" srcOrd="0" destOrd="5" presId="urn:microsoft.com/office/officeart/2005/8/layout/hList1"/>
    <dgm:cxn modelId="{658CCE3F-8A68-49D5-B75A-FB5F266C01A9}" type="presOf" srcId="{B3154CD8-7FBD-4D40-8A6A-9BE9188416D6}" destId="{3B6F38AE-275A-41C6-A76B-9EB71909F039}" srcOrd="0" destOrd="3" presId="urn:microsoft.com/office/officeart/2005/8/layout/hList1"/>
    <dgm:cxn modelId="{F1C4AE42-C793-4CC0-8B67-9EDF20F44DCB}" srcId="{3BE84095-F163-49F4-A7D4-A98F5BD929B0}" destId="{04BAAF44-D887-4D11-8B16-22FEC458D024}" srcOrd="0" destOrd="0" parTransId="{D5DB7335-9A8B-4519-A59D-2AA0225D90C8}" sibTransId="{4DC5BE44-67B8-4BC3-BD8C-5CA6C498BECC}"/>
    <dgm:cxn modelId="{DD390664-9943-486E-91CF-517EB9447A37}" srcId="{3BE84095-F163-49F4-A7D4-A98F5BD929B0}" destId="{6EBB48A2-A90B-4F82-BE86-5CA9DC299846}" srcOrd="3" destOrd="0" parTransId="{3651B87F-4869-44C6-AB33-45DEDD5191E3}" sibTransId="{C9E67A6E-3761-40D1-A6C1-AC7C9EBF1551}"/>
    <dgm:cxn modelId="{F1BBFF70-B01A-44CD-AD3D-AE00B2DE3AF8}" srcId="{1E2F57A1-3668-45E2-9EE4-1CF1147A0E81}" destId="{60255A1E-16A4-4817-A42F-F0F652186520}" srcOrd="2" destOrd="0" parTransId="{C55F34D1-9792-4FE0-A9C2-E753E6046E1B}" sibTransId="{17A12E20-EBFD-47FA-AA0B-C5C14DDBEE2D}"/>
    <dgm:cxn modelId="{EA157D71-819A-42DF-BF67-CADC15F6DE9E}" srcId="{7EB1102B-9531-4522-9F7E-EAD76A71A489}" destId="{FB06A884-2A9D-4949-9EFE-D898DC3E8B41}" srcOrd="0" destOrd="0" parTransId="{7EB5B585-4F00-4BB5-9A3D-93440F04990B}" sibTransId="{34FFC37E-284C-44EF-8AF6-AED4A80667B6}"/>
    <dgm:cxn modelId="{D148F278-0A6B-410F-A5AA-FA2F5C1FD081}" type="presOf" srcId="{C5E87B4F-03A3-4E73-AD19-D678BCCABFDB}" destId="{3B6F38AE-275A-41C6-A76B-9EB71909F039}" srcOrd="0" destOrd="4" presId="urn:microsoft.com/office/officeart/2005/8/layout/hList1"/>
    <dgm:cxn modelId="{1317797E-18BA-4989-A744-8FE78264F26D}" type="presOf" srcId="{60255A1E-16A4-4817-A42F-F0F652186520}" destId="{12FBE8B9-A4C4-45EA-8A5A-3F0F247CEBA9}" srcOrd="0" destOrd="2" presId="urn:microsoft.com/office/officeart/2005/8/layout/hList1"/>
    <dgm:cxn modelId="{102A9B86-867A-4AD2-AFF8-14EF01B27B09}" srcId="{3BE84095-F163-49F4-A7D4-A98F5BD929B0}" destId="{7EB1102B-9531-4522-9F7E-EAD76A71A489}" srcOrd="1" destOrd="0" parTransId="{B519B24F-5615-4D14-946D-22FBA69CE794}" sibTransId="{DD2BDFC7-3398-4DC8-852B-E26E212A3E20}"/>
    <dgm:cxn modelId="{3B3A9687-7CE1-4A1E-81CB-80662949D370}" srcId="{04BAAF44-D887-4D11-8B16-22FEC458D024}" destId="{6B3E74C4-40A6-4C9B-A4B6-38E545940704}" srcOrd="1" destOrd="0" parTransId="{20A9441A-BC94-41BF-A0B6-F3CF3E3966FB}" sibTransId="{81FD848E-0FF7-4DB7-9983-2CAC77D94AE7}"/>
    <dgm:cxn modelId="{6C9DF78B-B263-4B4B-86FD-A182E2C0B05F}" srcId="{6EBB48A2-A90B-4F82-BE86-5CA9DC299846}" destId="{C5E87B4F-03A3-4E73-AD19-D678BCCABFDB}" srcOrd="4" destOrd="0" parTransId="{89556481-8C6A-41DF-8AB6-D46948E27AA0}" sibTransId="{E2B272B8-4475-42CE-A947-AC85D12AFE06}"/>
    <dgm:cxn modelId="{BC594896-13D6-47E0-AC6B-352DB8EE9EC3}" type="presOf" srcId="{04BAAF44-D887-4D11-8B16-22FEC458D024}" destId="{B321988A-F3FB-4148-BDA1-56239477345E}" srcOrd="0" destOrd="0" presId="urn:microsoft.com/office/officeart/2005/8/layout/hList1"/>
    <dgm:cxn modelId="{E14A0299-B3F4-48DE-A5D1-24318DE9054C}" srcId="{1E2F57A1-3668-45E2-9EE4-1CF1147A0E81}" destId="{C345DB46-EE29-4519-B595-1152CF090BB4}" srcOrd="1" destOrd="0" parTransId="{391DFE48-CD9E-4B86-A4EF-88892D6481BC}" sibTransId="{9E872BCD-9337-4201-ACBD-A7AD130E41B9}"/>
    <dgm:cxn modelId="{07A7759D-85AD-430E-912D-8A2437EFDD19}" type="presOf" srcId="{1E2F57A1-3668-45E2-9EE4-1CF1147A0E81}" destId="{F526004A-B6F4-478D-A1F9-C69E50AEAF70}" srcOrd="0" destOrd="0" presId="urn:microsoft.com/office/officeart/2005/8/layout/hList1"/>
    <dgm:cxn modelId="{889725A2-8ADC-4B73-B09A-9D38DAAE979F}" type="presOf" srcId="{DF0D2127-634C-42C7-90B5-737E7648BC43}" destId="{3B6F38AE-275A-41C6-A76B-9EB71909F039}" srcOrd="0" destOrd="6" presId="urn:microsoft.com/office/officeart/2005/8/layout/hList1"/>
    <dgm:cxn modelId="{BAAD55A5-C1D7-41A1-8EDD-C5E5F899DCE2}" type="presOf" srcId="{CB7B43BB-263B-472C-AF5E-B9D4195C0B2E}" destId="{12FBE8B9-A4C4-45EA-8A5A-3F0F247CEBA9}" srcOrd="0" destOrd="0" presId="urn:microsoft.com/office/officeart/2005/8/layout/hList1"/>
    <dgm:cxn modelId="{381E3EB8-15B5-4296-8349-FD995D448F6A}" type="presOf" srcId="{FB06A884-2A9D-4949-9EFE-D898DC3E8B41}" destId="{3D819DD6-7937-4A3C-A3F4-A86563FC8BA8}" srcOrd="0" destOrd="0" presId="urn:microsoft.com/office/officeart/2005/8/layout/hList1"/>
    <dgm:cxn modelId="{9829FBC1-6947-46D6-9F94-5755C6FA7FB9}" type="presOf" srcId="{36DB8D10-BD27-4869-8D9D-F1CF4D3343C9}" destId="{3B6F38AE-275A-41C6-A76B-9EB71909F039}" srcOrd="0" destOrd="1" presId="urn:microsoft.com/office/officeart/2005/8/layout/hList1"/>
    <dgm:cxn modelId="{4AAABFC4-2A29-4A1A-A5B5-0E495365AFF6}" srcId="{3BE84095-F163-49F4-A7D4-A98F5BD929B0}" destId="{1E2F57A1-3668-45E2-9EE4-1CF1147A0E81}" srcOrd="2" destOrd="0" parTransId="{D424597A-9021-494B-8C75-696C57EAEC1A}" sibTransId="{8631DBA6-5270-4DFC-8746-1B7AD3A3384A}"/>
    <dgm:cxn modelId="{5F3781C7-95A2-43EC-B260-846E6DEB66A2}" type="presOf" srcId="{98430AA3-0F8E-4A29-9832-4401118B4917}" destId="{7B503FC6-68A7-40A2-A731-7576CF3DA7F5}" srcOrd="0" destOrd="0" presId="urn:microsoft.com/office/officeart/2005/8/layout/hList1"/>
    <dgm:cxn modelId="{CEB641CB-293B-4CD0-A32B-16F473446911}" srcId="{6EBB48A2-A90B-4F82-BE86-5CA9DC299846}" destId="{DF0D2127-634C-42C7-90B5-737E7648BC43}" srcOrd="6" destOrd="0" parTransId="{EFD4A74B-2282-4B4E-A92C-5A5786FDBBD6}" sibTransId="{8927EC67-4C90-4514-9F88-776B6624B853}"/>
    <dgm:cxn modelId="{8C6254CD-F304-452F-989F-4D196056FA1F}" srcId="{04BAAF44-D887-4D11-8B16-22FEC458D024}" destId="{98430AA3-0F8E-4A29-9832-4401118B4917}" srcOrd="0" destOrd="0" parTransId="{1A68FDE0-C84A-49CE-ABAB-8C8FE7A19053}" sibTransId="{EB458D0F-5CCD-4B9B-B2D6-FCC705B0C34B}"/>
    <dgm:cxn modelId="{D9004BD0-483B-4A6F-BC94-A2B47691001C}" type="presOf" srcId="{7EB1102B-9531-4522-9F7E-EAD76A71A489}" destId="{1D573E65-613B-4AA5-992C-6B2D270CF498}" srcOrd="0" destOrd="0" presId="urn:microsoft.com/office/officeart/2005/8/layout/hList1"/>
    <dgm:cxn modelId="{D1707CD7-7F87-409C-9BF1-D220FCCB7D44}" srcId="{6EBB48A2-A90B-4F82-BE86-5CA9DC299846}" destId="{36DB8D10-BD27-4869-8D9D-F1CF4D3343C9}" srcOrd="1" destOrd="0" parTransId="{5E5506A2-39F2-48D6-8FE2-9DFD839B682E}" sibTransId="{EA648374-2C79-4E1E-A367-3AEFECEEE4B7}"/>
    <dgm:cxn modelId="{71264CD8-571F-4D73-A87A-C76C899A8AC4}" type="presOf" srcId="{C345DB46-EE29-4519-B595-1152CF090BB4}" destId="{12FBE8B9-A4C4-45EA-8A5A-3F0F247CEBA9}" srcOrd="0" destOrd="1" presId="urn:microsoft.com/office/officeart/2005/8/layout/hList1"/>
    <dgm:cxn modelId="{4B80E4DB-7F52-4E9A-B205-E5551C1E6354}" type="presOf" srcId="{6EBB48A2-A90B-4F82-BE86-5CA9DC299846}" destId="{BA29C18A-05B4-4D05-AB89-8DB9AD657E58}" srcOrd="0" destOrd="0" presId="urn:microsoft.com/office/officeart/2005/8/layout/hList1"/>
    <dgm:cxn modelId="{10C2E4ED-3A77-4858-A212-0C7172237F57}" srcId="{6EBB48A2-A90B-4F82-BE86-5CA9DC299846}" destId="{27D43B2D-16CD-4067-BCD2-A0D657E4B4E4}" srcOrd="0" destOrd="0" parTransId="{EC1C9861-BA81-4FE7-BCC3-8C42191B21BD}" sibTransId="{BB4951E8-3AD3-4FA0-9486-7935D404B393}"/>
    <dgm:cxn modelId="{998C2A83-0C64-44CF-89CB-544DB6F97435}" type="presParOf" srcId="{06BB4AE2-6AE6-4F29-859E-8463E7C645F8}" destId="{448A233D-DA73-4BD0-81F7-8D15C8F464F9}" srcOrd="0" destOrd="0" presId="urn:microsoft.com/office/officeart/2005/8/layout/hList1"/>
    <dgm:cxn modelId="{EA36DBFB-B2EF-4880-8BCA-E5166BBEE3B3}" type="presParOf" srcId="{448A233D-DA73-4BD0-81F7-8D15C8F464F9}" destId="{B321988A-F3FB-4148-BDA1-56239477345E}" srcOrd="0" destOrd="0" presId="urn:microsoft.com/office/officeart/2005/8/layout/hList1"/>
    <dgm:cxn modelId="{8D833DED-C895-44E4-983A-A307C18DD4AA}" type="presParOf" srcId="{448A233D-DA73-4BD0-81F7-8D15C8F464F9}" destId="{7B503FC6-68A7-40A2-A731-7576CF3DA7F5}" srcOrd="1" destOrd="0" presId="urn:microsoft.com/office/officeart/2005/8/layout/hList1"/>
    <dgm:cxn modelId="{20A8E8C7-2503-44FA-834B-5B2D68180E83}" type="presParOf" srcId="{06BB4AE2-6AE6-4F29-859E-8463E7C645F8}" destId="{45D81A7A-0988-4DCA-B271-971121C0EAE7}" srcOrd="1" destOrd="0" presId="urn:microsoft.com/office/officeart/2005/8/layout/hList1"/>
    <dgm:cxn modelId="{3FB324C2-2A43-4DCA-AC13-AC414D721178}" type="presParOf" srcId="{06BB4AE2-6AE6-4F29-859E-8463E7C645F8}" destId="{1F220AB1-DDA0-4D08-88CA-E0A64CFA2E07}" srcOrd="2" destOrd="0" presId="urn:microsoft.com/office/officeart/2005/8/layout/hList1"/>
    <dgm:cxn modelId="{BCB51E0F-3ABE-4B65-8EE9-9D491194666A}" type="presParOf" srcId="{1F220AB1-DDA0-4D08-88CA-E0A64CFA2E07}" destId="{1D573E65-613B-4AA5-992C-6B2D270CF498}" srcOrd="0" destOrd="0" presId="urn:microsoft.com/office/officeart/2005/8/layout/hList1"/>
    <dgm:cxn modelId="{141D75DD-6948-4FCF-8941-EF6B7DFBA568}" type="presParOf" srcId="{1F220AB1-DDA0-4D08-88CA-E0A64CFA2E07}" destId="{3D819DD6-7937-4A3C-A3F4-A86563FC8BA8}" srcOrd="1" destOrd="0" presId="urn:microsoft.com/office/officeart/2005/8/layout/hList1"/>
    <dgm:cxn modelId="{56A8CEEF-C449-4A0C-BA5F-880C68C870B6}" type="presParOf" srcId="{06BB4AE2-6AE6-4F29-859E-8463E7C645F8}" destId="{1457BF28-FBC0-4782-AD88-4FA6A207A997}" srcOrd="3" destOrd="0" presId="urn:microsoft.com/office/officeart/2005/8/layout/hList1"/>
    <dgm:cxn modelId="{A42DDB5A-FF2B-4F48-A5DF-509D7318FA9F}" type="presParOf" srcId="{06BB4AE2-6AE6-4F29-859E-8463E7C645F8}" destId="{88C54B40-86E5-4993-B6D7-77548528BFB5}" srcOrd="4" destOrd="0" presId="urn:microsoft.com/office/officeart/2005/8/layout/hList1"/>
    <dgm:cxn modelId="{F99E2AD2-22EA-4B0A-8EB9-069660952C5C}" type="presParOf" srcId="{88C54B40-86E5-4993-B6D7-77548528BFB5}" destId="{F526004A-B6F4-478D-A1F9-C69E50AEAF70}" srcOrd="0" destOrd="0" presId="urn:microsoft.com/office/officeart/2005/8/layout/hList1"/>
    <dgm:cxn modelId="{40BBB90F-29D6-44F5-A078-33BF01FA7F0C}" type="presParOf" srcId="{88C54B40-86E5-4993-B6D7-77548528BFB5}" destId="{12FBE8B9-A4C4-45EA-8A5A-3F0F247CEBA9}" srcOrd="1" destOrd="0" presId="urn:microsoft.com/office/officeart/2005/8/layout/hList1"/>
    <dgm:cxn modelId="{C37C542E-F012-4632-AC6E-4D760A4A13E7}" type="presParOf" srcId="{06BB4AE2-6AE6-4F29-859E-8463E7C645F8}" destId="{5D63811F-473C-48B0-946D-E40671FBB956}" srcOrd="5" destOrd="0" presId="urn:microsoft.com/office/officeart/2005/8/layout/hList1"/>
    <dgm:cxn modelId="{E3A09F4E-0AA8-4586-BA09-01166499FF6C}" type="presParOf" srcId="{06BB4AE2-6AE6-4F29-859E-8463E7C645F8}" destId="{0A6145DE-CF43-489A-8CC8-7B9AF42AE406}" srcOrd="6" destOrd="0" presId="urn:microsoft.com/office/officeart/2005/8/layout/hList1"/>
    <dgm:cxn modelId="{9FB6F1E2-40CB-4C1D-8760-09F318488E4C}" type="presParOf" srcId="{0A6145DE-CF43-489A-8CC8-7B9AF42AE406}" destId="{BA29C18A-05B4-4D05-AB89-8DB9AD657E58}" srcOrd="0" destOrd="0" presId="urn:microsoft.com/office/officeart/2005/8/layout/hList1"/>
    <dgm:cxn modelId="{36307D3C-CA9C-4E40-BD05-9EBED57572C6}" type="presParOf" srcId="{0A6145DE-CF43-489A-8CC8-7B9AF42AE406}" destId="{3B6F38AE-275A-41C6-A76B-9EB71909F03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1988A-F3FB-4148-BDA1-56239477345E}">
      <dsp:nvSpPr>
        <dsp:cNvPr id="0" name=""/>
        <dsp:cNvSpPr/>
      </dsp:nvSpPr>
      <dsp:spPr>
        <a:xfrm>
          <a:off x="4084" y="206030"/>
          <a:ext cx="2456191" cy="96527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s-ES" sz="1500" kern="1200" dirty="0">
              <a:latin typeface="Calibri Light" panose="020F0302020204030204"/>
            </a:rPr>
            <a:t> </a:t>
          </a:r>
          <a:r>
            <a:rPr lang="es-ES" sz="1500" kern="1200" dirty="0">
              <a:latin typeface="Calibri"/>
              <a:cs typeface="Times New Roman"/>
            </a:rPr>
            <a:t>ALIANZA NACIONAL CONTRA LA VIOLENCIA HACIA NIÑAS, NIÑOS Y ADOLESCENTES. </a:t>
          </a:r>
        </a:p>
      </dsp:txBody>
      <dsp:txXfrm>
        <a:off x="4084" y="206030"/>
        <a:ext cx="2456191" cy="965274"/>
      </dsp:txXfrm>
    </dsp:sp>
    <dsp:sp modelId="{7B503FC6-68A7-40A2-A731-7576CF3DA7F5}">
      <dsp:nvSpPr>
        <dsp:cNvPr id="0" name=""/>
        <dsp:cNvSpPr/>
      </dsp:nvSpPr>
      <dsp:spPr>
        <a:xfrm>
          <a:off x="4084" y="1171304"/>
          <a:ext cx="2456191" cy="38086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114300" lvl="1" indent="-114300" algn="just" defTabSz="577850" rtl="0">
            <a:lnSpc>
              <a:spcPct val="90000"/>
            </a:lnSpc>
            <a:spcBef>
              <a:spcPct val="0"/>
            </a:spcBef>
            <a:spcAft>
              <a:spcPct val="15000"/>
            </a:spcAft>
            <a:buChar char="•"/>
          </a:pPr>
          <a:r>
            <a:rPr lang="es-ES" sz="1100" kern="1200" dirty="0">
              <a:latin typeface="Arial" panose="020B0604020202020204" pitchFamily="34" charset="0"/>
              <a:cs typeface="Arial" panose="020B0604020202020204" pitchFamily="34" charset="0"/>
            </a:rPr>
            <a:t>El Departamento Archipiélago bajo la asistencia técnica del ICBF cuenta con un plan de acción territorial de Alianza nacional contra la violencia hacia niñas, niños y adolescentes aprobado en la MIAFF -El Departamento Archipiélago bajo la asistencia técnica del ICBF en articulación con el plan territorial aprobó en Consejo de política social el decreto que adopta la estrategia nacional pedagógica de prevención del castigo físico, tratos crueles, humillantes y degradantes. -Se vincularon mediante asistencias dirigidas al fortalecimiento de la participación a la mesa de niños, niñas y adolescentes y al consejo de juventud del departamento.   </a:t>
          </a:r>
          <a:endParaRPr lang="es-ES" sz="1100" kern="1200" dirty="0">
            <a:solidFill>
              <a:prstClr val="black">
                <a:hueOff val="0"/>
                <a:satOff val="0"/>
                <a:lumOff val="0"/>
                <a:alphaOff val="0"/>
              </a:prstClr>
            </a:solidFill>
            <a:effectLst/>
            <a:latin typeface="Arial" panose="020B0604020202020204" pitchFamily="34" charset="0"/>
            <a:ea typeface="Calibri" panose="020F0502020204030204" pitchFamily="34" charset="0"/>
            <a:cs typeface="Arial" panose="020B0604020202020204" pitchFamily="34" charset="0"/>
          </a:endParaRPr>
        </a:p>
        <a:p>
          <a:pPr marL="114300" lvl="1" indent="0" algn="just" defTabSz="533400" rtl="0">
            <a:lnSpc>
              <a:spcPct val="90000"/>
            </a:lnSpc>
            <a:spcBef>
              <a:spcPct val="0"/>
            </a:spcBef>
            <a:spcAft>
              <a:spcPct val="15000"/>
            </a:spcAft>
            <a:buChar char="•"/>
          </a:pPr>
          <a:endParaRPr lang="es-ES" sz="1200" kern="1200" dirty="0">
            <a:latin typeface="+mn-lt"/>
          </a:endParaRPr>
        </a:p>
      </dsp:txBody>
      <dsp:txXfrm>
        <a:off x="4084" y="1171304"/>
        <a:ext cx="2456191" cy="3808687"/>
      </dsp:txXfrm>
    </dsp:sp>
    <dsp:sp modelId="{1D573E65-613B-4AA5-992C-6B2D270CF498}">
      <dsp:nvSpPr>
        <dsp:cNvPr id="0" name=""/>
        <dsp:cNvSpPr/>
      </dsp:nvSpPr>
      <dsp:spPr>
        <a:xfrm>
          <a:off x="2804143" y="206030"/>
          <a:ext cx="2456191" cy="965274"/>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s-ES" sz="1500" kern="1200" dirty="0">
              <a:latin typeface="Calibri Light" panose="020F0302020204030204"/>
            </a:rPr>
            <a:t> </a:t>
          </a:r>
          <a:r>
            <a:rPr lang="es-ES" sz="1500" kern="1200" dirty="0"/>
            <a:t>PLAN CONTRA LA DESNUTRICIÓN - NI1+</a:t>
          </a:r>
        </a:p>
      </dsp:txBody>
      <dsp:txXfrm>
        <a:off x="2804143" y="206030"/>
        <a:ext cx="2456191" cy="965274"/>
      </dsp:txXfrm>
    </dsp:sp>
    <dsp:sp modelId="{3D819DD6-7937-4A3C-A3F4-A86563FC8BA8}">
      <dsp:nvSpPr>
        <dsp:cNvPr id="0" name=""/>
        <dsp:cNvSpPr/>
      </dsp:nvSpPr>
      <dsp:spPr>
        <a:xfrm>
          <a:off x="2804143" y="1171304"/>
          <a:ext cx="2456191" cy="380868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just" defTabSz="488950" rtl="0">
            <a:lnSpc>
              <a:spcPct val="90000"/>
            </a:lnSpc>
            <a:spcBef>
              <a:spcPct val="0"/>
            </a:spcBef>
            <a:spcAft>
              <a:spcPct val="15000"/>
            </a:spcAft>
            <a:buChar char="•"/>
          </a:pPr>
          <a:r>
            <a:rPr lang="es-ES" sz="1100" kern="1200" dirty="0">
              <a:latin typeface="Arial" panose="020B0604020202020204" pitchFamily="34" charset="0"/>
              <a:cs typeface="Arial" panose="020B0604020202020204" pitchFamily="34" charset="0"/>
            </a:rPr>
            <a:t>No aplica en la Regional San Andres  </a:t>
          </a:r>
        </a:p>
      </dsp:txBody>
      <dsp:txXfrm>
        <a:off x="2804143" y="1171304"/>
        <a:ext cx="2456191" cy="3808687"/>
      </dsp:txXfrm>
    </dsp:sp>
    <dsp:sp modelId="{F526004A-B6F4-478D-A1F9-C69E50AEAF70}">
      <dsp:nvSpPr>
        <dsp:cNvPr id="0" name=""/>
        <dsp:cNvSpPr/>
      </dsp:nvSpPr>
      <dsp:spPr>
        <a:xfrm>
          <a:off x="5604202" y="206030"/>
          <a:ext cx="2456191" cy="965274"/>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s-ES" sz="1500" kern="1200" dirty="0"/>
            <a:t>ESTRATEGIA DE NIÑEZ MIGRANTE </a:t>
          </a:r>
          <a:endParaRPr lang="en-US" sz="1500" kern="1200" dirty="0">
            <a:latin typeface="Calibri Light" panose="020F0302020204030204"/>
          </a:endParaRPr>
        </a:p>
      </dsp:txBody>
      <dsp:txXfrm>
        <a:off x="5604202" y="206030"/>
        <a:ext cx="2456191" cy="965274"/>
      </dsp:txXfrm>
    </dsp:sp>
    <dsp:sp modelId="{12FBE8B9-A4C4-45EA-8A5A-3F0F247CEBA9}">
      <dsp:nvSpPr>
        <dsp:cNvPr id="0" name=""/>
        <dsp:cNvSpPr/>
      </dsp:nvSpPr>
      <dsp:spPr>
        <a:xfrm>
          <a:off x="5603146" y="1163458"/>
          <a:ext cx="2456191" cy="380868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just" defTabSz="666750" rtl="0">
            <a:lnSpc>
              <a:spcPct val="90000"/>
            </a:lnSpc>
            <a:spcBef>
              <a:spcPct val="0"/>
            </a:spcBef>
            <a:spcAft>
              <a:spcPct val="15000"/>
            </a:spcAft>
            <a:buChar char="•"/>
          </a:pPr>
          <a:endParaRPr lang="en-US" sz="1500" kern="1200" dirty="0" err="1"/>
        </a:p>
        <a:p>
          <a:pPr marL="114300" lvl="1" indent="-114300" algn="just" defTabSz="666750" rtl="0">
            <a:lnSpc>
              <a:spcPct val="90000"/>
            </a:lnSpc>
            <a:spcBef>
              <a:spcPct val="0"/>
            </a:spcBef>
            <a:spcAft>
              <a:spcPct val="15000"/>
            </a:spcAft>
            <a:buChar char="•"/>
          </a:pPr>
          <a:endParaRPr lang="en-US" sz="1500" kern="1200" dirty="0" err="1"/>
        </a:p>
        <a:p>
          <a:pPr marL="114300" lvl="1" indent="-114300" algn="just" defTabSz="666750" rtl="0">
            <a:lnSpc>
              <a:spcPct val="90000"/>
            </a:lnSpc>
            <a:spcBef>
              <a:spcPct val="0"/>
            </a:spcBef>
            <a:spcAft>
              <a:spcPct val="15000"/>
            </a:spcAft>
            <a:buChar char="•"/>
          </a:pPr>
          <a:r>
            <a:rPr lang="es-ES" sz="1500" kern="1200" dirty="0">
              <a:latin typeface="Calibri Light" panose="020F0302020204030204"/>
            </a:rPr>
            <a:t> </a:t>
          </a:r>
          <a:r>
            <a:rPr lang="es-ES" sz="1200" kern="1200" dirty="0">
              <a:latin typeface="Arial" panose="020B0604020202020204" pitchFamily="34" charset="0"/>
              <a:cs typeface="Arial" panose="020B0604020202020204" pitchFamily="34" charset="0"/>
            </a:rPr>
            <a:t>No aplica el programa en la Regional San Andres, sin embargo se vienen atendiendo todos los casos de vulneración de derechos de los migrantes irregulares que están utilizando el archipiélago como ruta  hacia los Estados Unidos</a:t>
          </a:r>
          <a:r>
            <a:rPr lang="es-ES" sz="1500" kern="1200" dirty="0">
              <a:latin typeface="Calibri Light" panose="020F0302020204030204"/>
            </a:rPr>
            <a:t>. </a:t>
          </a:r>
          <a:endParaRPr lang="en-US" sz="1500" kern="1200" dirty="0" err="1"/>
        </a:p>
      </dsp:txBody>
      <dsp:txXfrm>
        <a:off x="5603146" y="1163458"/>
        <a:ext cx="2456191" cy="3808687"/>
      </dsp:txXfrm>
    </dsp:sp>
    <dsp:sp modelId="{BA29C18A-05B4-4D05-AB89-8DB9AD657E58}">
      <dsp:nvSpPr>
        <dsp:cNvPr id="0" name=""/>
        <dsp:cNvSpPr/>
      </dsp:nvSpPr>
      <dsp:spPr>
        <a:xfrm>
          <a:off x="8404261" y="206030"/>
          <a:ext cx="2456191" cy="965274"/>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s-ES" sz="1500" kern="1200" dirty="0"/>
            <a:t>PROGRAMA GENERACIONES SACÚDETE.</a:t>
          </a:r>
          <a:endParaRPr lang="en-US" sz="1500" kern="1200" dirty="0"/>
        </a:p>
      </dsp:txBody>
      <dsp:txXfrm>
        <a:off x="8404261" y="206030"/>
        <a:ext cx="2456191" cy="965274"/>
      </dsp:txXfrm>
    </dsp:sp>
    <dsp:sp modelId="{3B6F38AE-275A-41C6-A76B-9EB71909F039}">
      <dsp:nvSpPr>
        <dsp:cNvPr id="0" name=""/>
        <dsp:cNvSpPr/>
      </dsp:nvSpPr>
      <dsp:spPr>
        <a:xfrm>
          <a:off x="8404261" y="1171304"/>
          <a:ext cx="2456191" cy="380868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57150" lvl="1" indent="-57150" algn="just" defTabSz="488950" rtl="0">
            <a:lnSpc>
              <a:spcPct val="90000"/>
            </a:lnSpc>
            <a:spcBef>
              <a:spcPct val="0"/>
            </a:spcBef>
            <a:spcAft>
              <a:spcPct val="15000"/>
            </a:spcAft>
            <a:buChar char="•"/>
          </a:pPr>
          <a:endParaRPr lang="es-ES" sz="1100" b="0" kern="1200" dirty="0"/>
        </a:p>
        <a:p>
          <a:pPr marL="114300" lvl="1" indent="-114300" algn="just" defTabSz="533400" rtl="0">
            <a:lnSpc>
              <a:spcPct val="90000"/>
            </a:lnSpc>
            <a:spcBef>
              <a:spcPct val="0"/>
            </a:spcBef>
            <a:spcAft>
              <a:spcPct val="15000"/>
            </a:spcAft>
            <a:buChar char="•"/>
          </a:pPr>
          <a:r>
            <a:rPr lang="es-CO" sz="1200" kern="1200" dirty="0">
              <a:effectLst/>
              <a:latin typeface="Arial" panose="020B0604020202020204" pitchFamily="34" charset="0"/>
              <a:ea typeface="Calibri" panose="020F0502020204030204" pitchFamily="34" charset="0"/>
              <a:cs typeface="Arial" panose="020B0604020202020204" pitchFamily="34" charset="0"/>
            </a:rPr>
            <a:t>Se Fomento espacios que incentivaron el diálogo como mecanismo para la resolución de problemas.</a:t>
          </a:r>
        </a:p>
        <a:p>
          <a:pPr marL="114300" lvl="1" indent="-114300" algn="just" defTabSz="533400" rtl="0">
            <a:lnSpc>
              <a:spcPct val="90000"/>
            </a:lnSpc>
            <a:spcBef>
              <a:spcPct val="0"/>
            </a:spcBef>
            <a:spcAft>
              <a:spcPct val="15000"/>
            </a:spcAft>
            <a:buChar char="•"/>
          </a:pPr>
          <a:r>
            <a:rPr lang="es-CO" sz="12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logró tener una cobertura del 100% en la ejecución del programa.</a:t>
          </a:r>
          <a:endParaRPr lang="es-CO" sz="12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just" defTabSz="533400" rtl="0">
            <a:lnSpc>
              <a:spcPct val="90000"/>
            </a:lnSpc>
            <a:spcBef>
              <a:spcPct val="0"/>
            </a:spcBef>
            <a:spcAft>
              <a:spcPct val="15000"/>
            </a:spcAft>
            <a:buChar char="•"/>
          </a:pPr>
          <a:r>
            <a:rPr lang="es-CO" sz="12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articulación con Instituciones fortaleció la ejecución de actividades, Secretaria de Deporte, Secretaria de Desarrollo Social, Secretaria de Salud y Educación, y Policía de Infancia y Adolescencia. </a:t>
          </a:r>
          <a:endParaRPr lang="es-CO" sz="1200" kern="1200" dirty="0">
            <a:effectLst/>
            <a:latin typeface="Arial" panose="020B0604020202020204" pitchFamily="34" charset="0"/>
            <a:ea typeface="Calibri" panose="020F0502020204030204" pitchFamily="34" charset="0"/>
            <a:cs typeface="Arial" panose="020B0604020202020204" pitchFamily="34" charset="0"/>
          </a:endParaRPr>
        </a:p>
        <a:p>
          <a:pPr marL="114300" lvl="1" indent="-114300" algn="just" defTabSz="533400" rtl="0">
            <a:lnSpc>
              <a:spcPct val="90000"/>
            </a:lnSpc>
            <a:spcBef>
              <a:spcPct val="0"/>
            </a:spcBef>
            <a:spcAft>
              <a:spcPct val="15000"/>
            </a:spcAft>
            <a:buChar char="•"/>
          </a:pPr>
          <a:r>
            <a:rPr lang="es-CO" sz="1200" kern="1200" dirty="0">
              <a:effectLst/>
              <a:latin typeface="Arial" panose="020B0604020202020204" pitchFamily="34" charset="0"/>
              <a:ea typeface="Calibri" panose="020F0502020204030204" pitchFamily="34" charset="0"/>
              <a:cs typeface="Arial" panose="020B0604020202020204" pitchFamily="34" charset="0"/>
            </a:rPr>
            <a:t>Se articuló con las iglesias y los Líderes de la misma comunidad donde nos prestaron los espacios para la ejecución de los encuentros vivenciales</a:t>
          </a:r>
        </a:p>
        <a:p>
          <a:pPr marL="114300" lvl="1" indent="-114300" algn="just" defTabSz="533400" rtl="0">
            <a:lnSpc>
              <a:spcPct val="90000"/>
            </a:lnSpc>
            <a:spcBef>
              <a:spcPct val="0"/>
            </a:spcBef>
            <a:spcAft>
              <a:spcPct val="15000"/>
            </a:spcAft>
            <a:buChar char="•"/>
          </a:pPr>
          <a:endParaRPr lang="es-ES" sz="1200" b="0" kern="1200" dirty="0"/>
        </a:p>
        <a:p>
          <a:pPr marL="57150" lvl="1" indent="-57150" algn="just" defTabSz="488950" rtl="0">
            <a:lnSpc>
              <a:spcPct val="90000"/>
            </a:lnSpc>
            <a:spcBef>
              <a:spcPct val="0"/>
            </a:spcBef>
            <a:spcAft>
              <a:spcPct val="15000"/>
            </a:spcAft>
            <a:buChar char="•"/>
          </a:pPr>
          <a:endParaRPr lang="es-ES" sz="1100" b="0" kern="1200" dirty="0"/>
        </a:p>
      </dsp:txBody>
      <dsp:txXfrm>
        <a:off x="8404261" y="1171304"/>
        <a:ext cx="2456191" cy="380868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301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BEF8-0302-4F12-A9E7-7F22F81E2D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FEAED9B-AC98-8974-82BC-4E4FC953A8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FE7ABC4-235F-B112-9FF4-98D97305C036}"/>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DC24284E-D2D8-17BF-78BB-7C325D09DFA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82AA021-531A-E390-1B5B-F2B198FDCBF0}"/>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98723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A07FB20-1C16-135B-5C9D-18273A1761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4D45E15-B094-4337-D46D-622E9AE21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1118205-0C07-341B-8E07-4A4E4908BCD9}"/>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36E1612D-9095-BA88-3479-9D0FD85E7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050FA0-2D24-A233-DBBD-75948D4989B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695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3A38-15DD-EDCE-E2B2-BE10309A68A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5E349AE-FE76-FA46-E686-BE3C3B1DF6F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C1C002E-37E1-1CC7-97B6-C02A75C2411E}"/>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E8AC56FD-5E41-E087-A065-D1BCB230CF1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0BAD750-4CB5-09B4-148F-8CD12FF36CAF}"/>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6102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3431C-29C2-8BEC-C002-652617F0A3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68BEED-B3D0-206A-4EEA-B2E65E468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F0ABB4-450C-E550-5D9E-D374E4990ECF}"/>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FEB5C0B9-19D6-14CE-2DCE-720846844AC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BD2D518-6CC2-9753-3604-B70B9B0C1D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72796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58A4-D264-7A4A-A7F2-7E14458355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1F39127-9849-7117-E0CD-AEA27F396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DCB6DF16-01F6-6168-9D46-CCEA00AC030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CFF52974-CB5B-4BBB-B04F-F71DB506D411}"/>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6" name="Marcador de pie de página 5">
            <a:extLst>
              <a:ext uri="{FF2B5EF4-FFF2-40B4-BE49-F238E27FC236}">
                <a16:creationId xmlns:a16="http://schemas.microsoft.com/office/drawing/2014/main" id="{01A664AA-A6CC-F646-5CC0-0744FF7FEF5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A14E7C9-3458-B90D-05C6-1312E1DDB8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7672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A7D61-E78E-A4B4-F0C9-8F1D516DCEA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12D2483-8337-662B-657D-A0DF18BC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D2E663-0A7A-6582-85DF-21FF61515D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1F07E90-FB7E-6F66-1568-57377F25A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4826C8-D213-A8EB-6E2C-47129D921C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8E7DF32-94C7-3D12-59A0-AB2067D39468}"/>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8" name="Marcador de pie de página 7">
            <a:extLst>
              <a:ext uri="{FF2B5EF4-FFF2-40B4-BE49-F238E27FC236}">
                <a16:creationId xmlns:a16="http://schemas.microsoft.com/office/drawing/2014/main" id="{84F22018-60EF-2082-C692-6EAC2E8A3CD4}"/>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60B0DFF-B980-64F0-BB3D-E28695FC269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39463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047E8-1B17-BF19-1F8B-B4D812A30A5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D9A2142-1D18-0079-CEB6-F72096D4A304}"/>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4" name="Marcador de pie de página 3">
            <a:extLst>
              <a:ext uri="{FF2B5EF4-FFF2-40B4-BE49-F238E27FC236}">
                <a16:creationId xmlns:a16="http://schemas.microsoft.com/office/drawing/2014/main" id="{A8C3AF9E-9112-1220-D814-8286586CF07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EB292EC8-027E-FDDD-CA8D-52665E9C141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12158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0A9F07-71A6-8CA5-C860-0ECB6F0386E1}"/>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3" name="Marcador de pie de página 2">
            <a:extLst>
              <a:ext uri="{FF2B5EF4-FFF2-40B4-BE49-F238E27FC236}">
                <a16:creationId xmlns:a16="http://schemas.microsoft.com/office/drawing/2014/main" id="{E8807CDD-3639-AD30-0999-2A6A57EBB0FE}"/>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F90BED0-6270-CAF9-78C4-9136146D296A}"/>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5777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3DF11-4694-7906-59A6-8C3C67366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B75D10E-37C3-747B-BF51-203038D8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8FFE66EA-AA6B-0442-ED45-499E83BEA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6733A5-E960-C847-55B2-DEC18989CA61}"/>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6" name="Marcador de pie de página 5">
            <a:extLst>
              <a:ext uri="{FF2B5EF4-FFF2-40B4-BE49-F238E27FC236}">
                <a16:creationId xmlns:a16="http://schemas.microsoft.com/office/drawing/2014/main" id="{BFE29F19-0023-EEDC-E2D1-5042B9B6E3C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04808C1-26F0-339B-11C1-D33D984035F8}"/>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20470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2D9B-D3EB-5B3C-BFA1-FBC40D8D8E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1FBAEA0-561D-3087-61C9-32185D23B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570425FB-EF95-BB95-A52D-49D65401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662E15-0F71-B9D5-6E88-0E1D9E7E53C0}"/>
              </a:ext>
            </a:extLst>
          </p:cNvPr>
          <p:cNvSpPr>
            <a:spLocks noGrp="1"/>
          </p:cNvSpPr>
          <p:nvPr>
            <p:ph type="dt" sz="half" idx="10"/>
          </p:nvPr>
        </p:nvSpPr>
        <p:spPr/>
        <p:txBody>
          <a:bodyPr/>
          <a:lstStyle/>
          <a:p>
            <a:fld id="{5CB161ED-93E0-CE44-BAB2-0EE580BABF22}" type="datetimeFigureOut">
              <a:rPr lang="es-ES_tradnl" smtClean="0"/>
              <a:t>31/05/2023</a:t>
            </a:fld>
            <a:endParaRPr lang="es-ES_tradnl"/>
          </a:p>
        </p:txBody>
      </p:sp>
      <p:sp>
        <p:nvSpPr>
          <p:cNvPr id="6" name="Marcador de pie de página 5">
            <a:extLst>
              <a:ext uri="{FF2B5EF4-FFF2-40B4-BE49-F238E27FC236}">
                <a16:creationId xmlns:a16="http://schemas.microsoft.com/office/drawing/2014/main" id="{2647BA85-731B-7305-28C5-C12310ABC96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453F0F5-9E98-04E5-7602-DDA98417AD03}"/>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47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E68A2-F432-CC28-4090-18551940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1750EE30-C2E0-FF7B-652A-1E4FEDAF0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87755594-D461-9E59-092A-252A4730E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161ED-93E0-CE44-BAB2-0EE580BABF22}" type="datetimeFigureOut">
              <a:rPr lang="es-ES_tradnl" smtClean="0"/>
              <a:t>31/05/2023</a:t>
            </a:fld>
            <a:endParaRPr lang="es-ES_tradnl"/>
          </a:p>
        </p:txBody>
      </p:sp>
      <p:sp>
        <p:nvSpPr>
          <p:cNvPr id="5" name="Marcador de pie de página 4">
            <a:extLst>
              <a:ext uri="{FF2B5EF4-FFF2-40B4-BE49-F238E27FC236}">
                <a16:creationId xmlns:a16="http://schemas.microsoft.com/office/drawing/2014/main" id="{FE914DD4-12C5-63BA-0D92-3F3BA40B3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D1B2DABA-6051-8F0E-1283-1F593D61F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54272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F9EE824-3996-9885-0B2B-29081D54E90D}"/>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3" name="Imagen 2">
            <a:extLst>
              <a:ext uri="{FF2B5EF4-FFF2-40B4-BE49-F238E27FC236}">
                <a16:creationId xmlns:a16="http://schemas.microsoft.com/office/drawing/2014/main" id="{E97772CB-7476-471B-8AE9-FDF65D8271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238" cy="6858000"/>
          </a:xfrm>
          <a:prstGeom prst="rect">
            <a:avLst/>
          </a:prstGeom>
        </p:spPr>
      </p:pic>
      <p:sp>
        <p:nvSpPr>
          <p:cNvPr id="11" name="CuadroTexto 10">
            <a:extLst>
              <a:ext uri="{FF2B5EF4-FFF2-40B4-BE49-F238E27FC236}">
                <a16:creationId xmlns:a16="http://schemas.microsoft.com/office/drawing/2014/main" id="{1794EB2C-8AB6-4D34-BF42-574B1FAAE1D4}"/>
              </a:ext>
            </a:extLst>
          </p:cNvPr>
          <p:cNvSpPr txBox="1"/>
          <p:nvPr/>
        </p:nvSpPr>
        <p:spPr>
          <a:xfrm>
            <a:off x="499647" y="3506202"/>
            <a:ext cx="6041861" cy="630942"/>
          </a:xfrm>
          <a:prstGeom prst="rect">
            <a:avLst/>
          </a:prstGeom>
          <a:noFill/>
        </p:spPr>
        <p:txBody>
          <a:bodyPr wrap="square">
            <a:spAutoFit/>
          </a:bodyPr>
          <a:lstStyle/>
          <a:p>
            <a:pPr algn="r"/>
            <a:r>
              <a:rPr lang="es-ES" sz="3500" b="1" dirty="0">
                <a:latin typeface="Verdana" panose="020B0604030504040204" pitchFamily="34" charset="0"/>
                <a:ea typeface="Verdana" panose="020B0604030504040204" pitchFamily="34" charset="0"/>
              </a:rPr>
              <a:t>cuentas 2023</a:t>
            </a:r>
          </a:p>
        </p:txBody>
      </p:sp>
      <p:sp>
        <p:nvSpPr>
          <p:cNvPr id="12" name="CuadroTexto 11">
            <a:extLst>
              <a:ext uri="{FF2B5EF4-FFF2-40B4-BE49-F238E27FC236}">
                <a16:creationId xmlns:a16="http://schemas.microsoft.com/office/drawing/2014/main" id="{A5A4E5EB-5191-4F76-9376-81C3B7588E45}"/>
              </a:ext>
            </a:extLst>
          </p:cNvPr>
          <p:cNvSpPr txBox="1"/>
          <p:nvPr/>
        </p:nvSpPr>
        <p:spPr>
          <a:xfrm>
            <a:off x="-782628" y="1955180"/>
            <a:ext cx="7324136" cy="400110"/>
          </a:xfrm>
          <a:prstGeom prst="rect">
            <a:avLst/>
          </a:prstGeom>
          <a:noFill/>
        </p:spPr>
        <p:txBody>
          <a:bodyPr wrap="square">
            <a:spAutoFit/>
          </a:bodyPr>
          <a:lstStyle/>
          <a:p>
            <a:pPr algn="r"/>
            <a:r>
              <a:rPr lang="es-ES" sz="2000" dirty="0">
                <a:latin typeface="Verdana" panose="020B0604030504040204" pitchFamily="34" charset="0"/>
                <a:ea typeface="Verdana" panose="020B0604030504040204" pitchFamily="34" charset="0"/>
              </a:rPr>
              <a:t>Mesa Pública de  Redición de Cuentas</a:t>
            </a:r>
          </a:p>
        </p:txBody>
      </p:sp>
      <p:sp>
        <p:nvSpPr>
          <p:cNvPr id="13" name="TextBox 4">
            <a:extLst>
              <a:ext uri="{FF2B5EF4-FFF2-40B4-BE49-F238E27FC236}">
                <a16:creationId xmlns:a16="http://schemas.microsoft.com/office/drawing/2014/main" id="{A9D445A6-7313-4A14-8E59-FFC2B917A298}"/>
              </a:ext>
            </a:extLst>
          </p:cNvPr>
          <p:cNvSpPr txBox="1"/>
          <p:nvPr/>
        </p:nvSpPr>
        <p:spPr>
          <a:xfrm>
            <a:off x="-1509228" y="2355290"/>
            <a:ext cx="8132220" cy="1169551"/>
          </a:xfrm>
          <a:prstGeom prst="rect">
            <a:avLst/>
          </a:prstGeom>
          <a:noFill/>
        </p:spPr>
        <p:txBody>
          <a:bodyPr wrap="square" rtlCol="0">
            <a:spAutoFit/>
          </a:bodyPr>
          <a:lstStyle/>
          <a:p>
            <a:pPr algn="r"/>
            <a:r>
              <a:rPr lang="es-ES" sz="7000" b="1" dirty="0">
                <a:solidFill>
                  <a:srgbClr val="000000"/>
                </a:solidFill>
                <a:latin typeface="Verdana" panose="020B0604030504040204" pitchFamily="34" charset="0"/>
                <a:ea typeface="Verdana" panose="020B0604030504040204" pitchFamily="34" charset="0"/>
              </a:rPr>
              <a:t>ICBF RINDE</a:t>
            </a:r>
          </a:p>
        </p:txBody>
      </p:sp>
      <p:sp>
        <p:nvSpPr>
          <p:cNvPr id="14" name="CuadroTexto 13">
            <a:extLst>
              <a:ext uri="{FF2B5EF4-FFF2-40B4-BE49-F238E27FC236}">
                <a16:creationId xmlns:a16="http://schemas.microsoft.com/office/drawing/2014/main" id="{BF52A2B6-9FB4-45F3-9D0F-41DABCD13AF1}"/>
              </a:ext>
            </a:extLst>
          </p:cNvPr>
          <p:cNvSpPr txBox="1"/>
          <p:nvPr/>
        </p:nvSpPr>
        <p:spPr>
          <a:xfrm>
            <a:off x="2017674" y="4297243"/>
            <a:ext cx="4605318" cy="1077218"/>
          </a:xfrm>
          <a:prstGeom prst="rect">
            <a:avLst/>
          </a:prstGeom>
          <a:noFill/>
        </p:spPr>
        <p:txBody>
          <a:bodyPr wrap="square">
            <a:spAutoFit/>
          </a:bodyPr>
          <a:lstStyle/>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Regional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SAN ANDRES</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Centro Zonal LOS ALMENDROS </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Coordinador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DWAN NAGEE HUDGSON  </a:t>
            </a:r>
          </a:p>
          <a:p>
            <a:pPr marL="0" marR="0" lvl="0" indent="0" algn="r" defTabSz="914400" eaLnBrk="1" fontAlgn="auto" latinLnBrk="0" hangingPunct="1">
              <a:spcAft>
                <a:spcPts val="0"/>
              </a:spcAft>
              <a:buClrTx/>
              <a:buSzTx/>
              <a:buFontTx/>
              <a:buNone/>
              <a:tabLst/>
              <a:defRPr/>
            </a:pPr>
            <a:r>
              <a:rPr kumimoji="0" lang="es-CO" sz="1600"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Fecha </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20/06/2023</a:t>
            </a:r>
          </a:p>
        </p:txBody>
      </p:sp>
    </p:spTree>
    <p:extLst>
      <p:ext uri="{BB962C8B-B14F-4D97-AF65-F5344CB8AC3E}">
        <p14:creationId xmlns:p14="http://schemas.microsoft.com/office/powerpoint/2010/main" val="338063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94102EDC-8B27-292C-E1A6-76A7F18A2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165"/>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EAA73497-5881-40DB-B7A1-9479B4F1027E}"/>
              </a:ext>
            </a:extLst>
          </p:cNvPr>
          <p:cNvSpPr txBox="1"/>
          <p:nvPr/>
        </p:nvSpPr>
        <p:spPr>
          <a:xfrm>
            <a:off x="282438" y="1316051"/>
            <a:ext cx="7885238" cy="2246769"/>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a:t>
            </a:r>
          </a:p>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RENDICIÓN PÚBLICA DE CUENTAS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456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32C7978E-6752-46FA-8745-DEC64F5CCEBD}"/>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MODELO DE TRANSPARENCIA</a:t>
            </a:r>
          </a:p>
        </p:txBody>
      </p:sp>
      <p:sp>
        <p:nvSpPr>
          <p:cNvPr id="11" name="TextBox 6">
            <a:extLst>
              <a:ext uri="{FF2B5EF4-FFF2-40B4-BE49-F238E27FC236}">
                <a16:creationId xmlns:a16="http://schemas.microsoft.com/office/drawing/2014/main" id="{6903C0C7-A31E-48D1-A3FF-8B55DA3EB78E}"/>
              </a:ext>
            </a:extLst>
          </p:cNvPr>
          <p:cNvSpPr txBox="1"/>
          <p:nvPr/>
        </p:nvSpPr>
        <p:spPr>
          <a:xfrm>
            <a:off x="1231355" y="953073"/>
            <a:ext cx="6725225" cy="338554"/>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rPr>
              <a:t>Instituto Colombiano de Bienestar Familiar</a:t>
            </a:r>
          </a:p>
        </p:txBody>
      </p:sp>
      <p:sp>
        <p:nvSpPr>
          <p:cNvPr id="12" name="TextBox 6">
            <a:extLst>
              <a:ext uri="{FF2B5EF4-FFF2-40B4-BE49-F238E27FC236}">
                <a16:creationId xmlns:a16="http://schemas.microsoft.com/office/drawing/2014/main" id="{A0D6D292-085D-473F-8750-53EDC279AD04}"/>
              </a:ext>
            </a:extLst>
          </p:cNvPr>
          <p:cNvSpPr txBox="1"/>
          <p:nvPr/>
        </p:nvSpPr>
        <p:spPr>
          <a:xfrm>
            <a:off x="6007925" y="1178810"/>
            <a:ext cx="4597333" cy="374571"/>
          </a:xfrm>
          <a:prstGeom prst="roundRect">
            <a:avLst/>
          </a:prstGeom>
          <a:solidFill>
            <a:schemeClr val="bg1">
              <a:lumMod val="95000"/>
            </a:schemeClr>
          </a:solidFill>
        </p:spPr>
        <p:txBody>
          <a:bodyPr wrap="square" rtlCol="0">
            <a:spAutoFit/>
          </a:bodyPr>
          <a:lstStyle/>
          <a:p>
            <a:pPr algn="ctr"/>
            <a:r>
              <a:rPr lang="es-CO" sz="1600" b="1" dirty="0">
                <a:latin typeface="Verdana" panose="020B0604030504040204" pitchFamily="34" charset="0"/>
                <a:ea typeface="Verdana" panose="020B0604030504040204" pitchFamily="34" charset="0"/>
              </a:rPr>
              <a:t>7 COMPONENTES</a:t>
            </a:r>
          </a:p>
        </p:txBody>
      </p:sp>
      <p:pic>
        <p:nvPicPr>
          <p:cNvPr id="5" name="Imagen 4">
            <a:extLst>
              <a:ext uri="{FF2B5EF4-FFF2-40B4-BE49-F238E27FC236}">
                <a16:creationId xmlns:a16="http://schemas.microsoft.com/office/drawing/2014/main" id="{B0900638-6F8D-4FFD-9372-4FBDD430D149}"/>
              </a:ext>
            </a:extLst>
          </p:cNvPr>
          <p:cNvPicPr>
            <a:picLocks noChangeAspect="1"/>
          </p:cNvPicPr>
          <p:nvPr/>
        </p:nvPicPr>
        <p:blipFill>
          <a:blip r:embed="rId2"/>
          <a:stretch>
            <a:fillRect/>
          </a:stretch>
        </p:blipFill>
        <p:spPr>
          <a:xfrm>
            <a:off x="1693385" y="2300077"/>
            <a:ext cx="481626" cy="548688"/>
          </a:xfrm>
          <a:prstGeom prst="rect">
            <a:avLst/>
          </a:prstGeom>
        </p:spPr>
      </p:pic>
      <p:sp>
        <p:nvSpPr>
          <p:cNvPr id="13" name="CuadroTexto 12">
            <a:extLst>
              <a:ext uri="{FF2B5EF4-FFF2-40B4-BE49-F238E27FC236}">
                <a16:creationId xmlns:a16="http://schemas.microsoft.com/office/drawing/2014/main" id="{35D649D3-A9F9-4915-8356-EF256FDDC486}"/>
              </a:ext>
            </a:extLst>
          </p:cNvPr>
          <p:cNvSpPr txBox="1"/>
          <p:nvPr/>
        </p:nvSpPr>
        <p:spPr>
          <a:xfrm>
            <a:off x="2377873" y="2132396"/>
            <a:ext cx="3490091"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2195 de 2022 - Art. 31</a:t>
            </a:r>
          </a:p>
          <a:p>
            <a:pPr>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Programa de Transparencia y Ética Pública </a:t>
            </a:r>
          </a:p>
        </p:txBody>
      </p:sp>
      <p:sp>
        <p:nvSpPr>
          <p:cNvPr id="14" name="CuadroTexto 13">
            <a:extLst>
              <a:ext uri="{FF2B5EF4-FFF2-40B4-BE49-F238E27FC236}">
                <a16:creationId xmlns:a16="http://schemas.microsoft.com/office/drawing/2014/main" id="{B3C494DC-DBD6-4DBF-A82D-0FE74267728A}"/>
              </a:ext>
            </a:extLst>
          </p:cNvPr>
          <p:cNvSpPr txBox="1"/>
          <p:nvPr/>
        </p:nvSpPr>
        <p:spPr>
          <a:xfrm>
            <a:off x="2727225" y="3290500"/>
            <a:ext cx="1395693" cy="27699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CO" sz="12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Modifica</a:t>
            </a:r>
          </a:p>
        </p:txBody>
      </p:sp>
      <p:grpSp>
        <p:nvGrpSpPr>
          <p:cNvPr id="15" name="Grupo 14">
            <a:extLst>
              <a:ext uri="{FF2B5EF4-FFF2-40B4-BE49-F238E27FC236}">
                <a16:creationId xmlns:a16="http://schemas.microsoft.com/office/drawing/2014/main" id="{EC6D3D2F-2F17-414C-B159-8EAD44D84D90}"/>
              </a:ext>
            </a:extLst>
          </p:cNvPr>
          <p:cNvGrpSpPr/>
          <p:nvPr/>
        </p:nvGrpSpPr>
        <p:grpSpPr>
          <a:xfrm rot="10800000">
            <a:off x="3947375" y="3109487"/>
            <a:ext cx="344844" cy="702354"/>
            <a:chOff x="2623253" y="3424196"/>
            <a:chExt cx="296820" cy="646043"/>
          </a:xfrm>
        </p:grpSpPr>
        <p:sp>
          <p:nvSpPr>
            <p:cNvPr id="16" name="Rectángulo redondeado 13">
              <a:extLst>
                <a:ext uri="{FF2B5EF4-FFF2-40B4-BE49-F238E27FC236}">
                  <a16:creationId xmlns:a16="http://schemas.microsoft.com/office/drawing/2014/main" id="{5F234E5C-6708-47FD-9B5D-0682546F8F02}"/>
                </a:ext>
              </a:extLst>
            </p:cNvPr>
            <p:cNvSpPr/>
            <p:nvPr/>
          </p:nvSpPr>
          <p:spPr>
            <a:xfrm>
              <a:off x="2623253" y="3424196"/>
              <a:ext cx="296820" cy="646043"/>
            </a:xfrm>
            <a:prstGeom prst="roundRect">
              <a:avLst>
                <a:gd name="adj" fmla="val 50000"/>
              </a:avLst>
            </a:prstGeom>
            <a:solidFill>
              <a:srgbClr val="FEB3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6CD250E7-B855-4DBA-9C0D-4A0B7B9EC4EA}"/>
                </a:ext>
              </a:extLst>
            </p:cNvPr>
            <p:cNvSpPr/>
            <p:nvPr/>
          </p:nvSpPr>
          <p:spPr>
            <a:xfrm>
              <a:off x="2623253" y="3426106"/>
              <a:ext cx="296820" cy="296820"/>
            </a:xfrm>
            <a:prstGeom prst="ellipse">
              <a:avLst/>
            </a:prstGeom>
            <a:solidFill>
              <a:srgbClr val="FEB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riángulo 15">
              <a:extLst>
                <a:ext uri="{FF2B5EF4-FFF2-40B4-BE49-F238E27FC236}">
                  <a16:creationId xmlns:a16="http://schemas.microsoft.com/office/drawing/2014/main" id="{E6ECDE18-24F8-4813-B963-C96F8633D6D6}"/>
                </a:ext>
              </a:extLst>
            </p:cNvPr>
            <p:cNvSpPr/>
            <p:nvPr/>
          </p:nvSpPr>
          <p:spPr>
            <a:xfrm>
              <a:off x="2691115" y="3495556"/>
              <a:ext cx="167832" cy="144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9" name="Imagen 18">
            <a:extLst>
              <a:ext uri="{FF2B5EF4-FFF2-40B4-BE49-F238E27FC236}">
                <a16:creationId xmlns:a16="http://schemas.microsoft.com/office/drawing/2014/main" id="{A380E26E-EB5E-42AD-8933-841D8685C382}"/>
              </a:ext>
            </a:extLst>
          </p:cNvPr>
          <p:cNvPicPr>
            <a:picLocks noChangeAspect="1"/>
          </p:cNvPicPr>
          <p:nvPr/>
        </p:nvPicPr>
        <p:blipFill>
          <a:blip r:embed="rId3"/>
          <a:stretch>
            <a:fillRect/>
          </a:stretch>
        </p:blipFill>
        <p:spPr>
          <a:xfrm>
            <a:off x="1600177" y="4142921"/>
            <a:ext cx="481626" cy="554784"/>
          </a:xfrm>
          <a:prstGeom prst="rect">
            <a:avLst/>
          </a:prstGeom>
        </p:spPr>
      </p:pic>
      <p:sp>
        <p:nvSpPr>
          <p:cNvPr id="20" name="CuadroTexto 19">
            <a:extLst>
              <a:ext uri="{FF2B5EF4-FFF2-40B4-BE49-F238E27FC236}">
                <a16:creationId xmlns:a16="http://schemas.microsoft.com/office/drawing/2014/main" id="{AE536D2F-15D0-4C7B-B655-1C2082462FD0}"/>
              </a:ext>
            </a:extLst>
          </p:cNvPr>
          <p:cNvSpPr txBox="1"/>
          <p:nvPr/>
        </p:nvSpPr>
        <p:spPr>
          <a:xfrm>
            <a:off x="2272096" y="3976713"/>
            <a:ext cx="3748754"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1474 de 2011 - Art. 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Plan Anticorrupción y de Atención al Ciudadano</a:t>
            </a:r>
          </a:p>
        </p:txBody>
      </p:sp>
      <p:pic>
        <p:nvPicPr>
          <p:cNvPr id="23" name="Imagen 22">
            <a:extLst>
              <a:ext uri="{FF2B5EF4-FFF2-40B4-BE49-F238E27FC236}">
                <a16:creationId xmlns:a16="http://schemas.microsoft.com/office/drawing/2014/main" id="{2EB8577E-6B62-4520-B918-90EE1F094EC3}"/>
              </a:ext>
            </a:extLst>
          </p:cNvPr>
          <p:cNvPicPr>
            <a:picLocks noChangeAspect="1"/>
          </p:cNvPicPr>
          <p:nvPr/>
        </p:nvPicPr>
        <p:blipFill>
          <a:blip r:embed="rId4"/>
          <a:stretch>
            <a:fillRect/>
          </a:stretch>
        </p:blipFill>
        <p:spPr>
          <a:xfrm>
            <a:off x="6007925" y="1646624"/>
            <a:ext cx="4661996" cy="4573756"/>
          </a:xfrm>
          <a:prstGeom prst="rect">
            <a:avLst/>
          </a:prstGeom>
        </p:spPr>
      </p:pic>
      <p:sp>
        <p:nvSpPr>
          <p:cNvPr id="24" name="CuadroTexto 23">
            <a:extLst>
              <a:ext uri="{FF2B5EF4-FFF2-40B4-BE49-F238E27FC236}">
                <a16:creationId xmlns:a16="http://schemas.microsoft.com/office/drawing/2014/main" id="{E3D90926-8E05-47CD-912D-45FB6A2EB316}"/>
              </a:ext>
            </a:extLst>
          </p:cNvPr>
          <p:cNvSpPr txBox="1"/>
          <p:nvPr/>
        </p:nvSpPr>
        <p:spPr>
          <a:xfrm>
            <a:off x="1412121" y="5075079"/>
            <a:ext cx="4025900" cy="935712"/>
          </a:xfrm>
          <a:prstGeom prst="roundRect">
            <a:avLst>
              <a:gd name="adj" fmla="val 9223"/>
            </a:avLst>
          </a:prstGeom>
          <a:solidFill>
            <a:schemeClr val="bg1"/>
          </a:solidFill>
          <a:ln>
            <a:solidFill>
              <a:schemeClr val="tx1"/>
            </a:solidFill>
          </a:ln>
        </p:spPr>
        <p:txBody>
          <a:bodyPr wrap="square" rtlCol="0">
            <a:spAutoFit/>
          </a:bodyPr>
          <a:lstStyle/>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Gestión del Riesgo de Corrupción</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Racionalización de trámites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Servicio al Ciudadano</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Rendición de Cuentas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Transparencia y Acceso a la Información Pública</a:t>
            </a:r>
            <a:r>
              <a:rPr lang="es-CO" sz="1200" dirty="0">
                <a:latin typeface="+mj-lt"/>
              </a:rPr>
              <a:t>.</a:t>
            </a:r>
            <a:endParaRPr kumimoji="0" lang="es-CO" sz="120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25" name="CuadroTexto 24">
            <a:extLst>
              <a:ext uri="{FF2B5EF4-FFF2-40B4-BE49-F238E27FC236}">
                <a16:creationId xmlns:a16="http://schemas.microsoft.com/office/drawing/2014/main" id="{A4CA5E29-3BF2-4EA5-AC47-CDA29C958CCC}"/>
              </a:ext>
            </a:extLst>
          </p:cNvPr>
          <p:cNvSpPr txBox="1"/>
          <p:nvPr/>
        </p:nvSpPr>
        <p:spPr>
          <a:xfrm>
            <a:off x="7828234" y="1804980"/>
            <a:ext cx="1021378" cy="769441"/>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Gestión Integral Riesgo de Corrupción</a:t>
            </a:r>
          </a:p>
        </p:txBody>
      </p:sp>
      <p:sp>
        <p:nvSpPr>
          <p:cNvPr id="26" name="CuadroTexto 25">
            <a:extLst>
              <a:ext uri="{FF2B5EF4-FFF2-40B4-BE49-F238E27FC236}">
                <a16:creationId xmlns:a16="http://schemas.microsoft.com/office/drawing/2014/main" id="{D77C07FF-1582-47C2-9D3F-D76C7BC0A3AE}"/>
              </a:ext>
            </a:extLst>
          </p:cNvPr>
          <p:cNvSpPr txBox="1"/>
          <p:nvPr/>
        </p:nvSpPr>
        <p:spPr>
          <a:xfrm>
            <a:off x="9249077" y="2486821"/>
            <a:ext cx="1021378" cy="938719"/>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Redes Institucionales y canales de denuncia</a:t>
            </a:r>
          </a:p>
        </p:txBody>
      </p:sp>
      <p:sp>
        <p:nvSpPr>
          <p:cNvPr id="27" name="CuadroTexto 26">
            <a:extLst>
              <a:ext uri="{FF2B5EF4-FFF2-40B4-BE49-F238E27FC236}">
                <a16:creationId xmlns:a16="http://schemas.microsoft.com/office/drawing/2014/main" id="{90E2EEED-9C48-4CD7-9C56-C26C81D8BA5D}"/>
              </a:ext>
            </a:extLst>
          </p:cNvPr>
          <p:cNvSpPr txBox="1"/>
          <p:nvPr/>
        </p:nvSpPr>
        <p:spPr>
          <a:xfrm>
            <a:off x="9583880" y="4202078"/>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Legalidad e  Integridad</a:t>
            </a:r>
          </a:p>
        </p:txBody>
      </p:sp>
      <p:sp>
        <p:nvSpPr>
          <p:cNvPr id="32" name="CuadroTexto 31">
            <a:extLst>
              <a:ext uri="{FF2B5EF4-FFF2-40B4-BE49-F238E27FC236}">
                <a16:creationId xmlns:a16="http://schemas.microsoft.com/office/drawing/2014/main" id="{2F4C02BF-26EA-44BF-B4A6-B4552091664F}"/>
              </a:ext>
            </a:extLst>
          </p:cNvPr>
          <p:cNvSpPr txBox="1"/>
          <p:nvPr/>
        </p:nvSpPr>
        <p:spPr>
          <a:xfrm>
            <a:off x="8613018" y="5397304"/>
            <a:ext cx="1021378" cy="430887"/>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Iniciativas adicionales</a:t>
            </a:r>
          </a:p>
        </p:txBody>
      </p:sp>
      <p:sp>
        <p:nvSpPr>
          <p:cNvPr id="33" name="CuadroTexto 32">
            <a:extLst>
              <a:ext uri="{FF2B5EF4-FFF2-40B4-BE49-F238E27FC236}">
                <a16:creationId xmlns:a16="http://schemas.microsoft.com/office/drawing/2014/main" id="{FAD44D3C-14A6-4E5D-8225-4DB39702B990}"/>
              </a:ext>
            </a:extLst>
          </p:cNvPr>
          <p:cNvSpPr txBox="1"/>
          <p:nvPr/>
        </p:nvSpPr>
        <p:spPr>
          <a:xfrm>
            <a:off x="7066804" y="5302905"/>
            <a:ext cx="1021378" cy="707886"/>
          </a:xfrm>
          <a:prstGeom prst="rect">
            <a:avLst/>
          </a:prstGeom>
          <a:noFill/>
        </p:spPr>
        <p:txBody>
          <a:bodyPr wrap="square">
            <a:spAutoFit/>
          </a:bodyPr>
          <a:lstStyle/>
          <a:p>
            <a:pPr lvl="0" algn="ctr"/>
            <a:r>
              <a:rPr lang="es-CO" sz="1000" dirty="0">
                <a:solidFill>
                  <a:schemeClr val="bg1"/>
                </a:solidFill>
                <a:latin typeface="Verdana" panose="020B0604030504040204" pitchFamily="34" charset="0"/>
                <a:ea typeface="Verdana" panose="020B0604030504040204" pitchFamily="34" charset="0"/>
              </a:rPr>
              <a:t>Participación Ciudadana y Rendición de Cuentas</a:t>
            </a:r>
          </a:p>
        </p:txBody>
      </p:sp>
      <p:sp>
        <p:nvSpPr>
          <p:cNvPr id="34" name="Elipse 33">
            <a:extLst>
              <a:ext uri="{FF2B5EF4-FFF2-40B4-BE49-F238E27FC236}">
                <a16:creationId xmlns:a16="http://schemas.microsoft.com/office/drawing/2014/main" id="{DB5B095C-F6B4-46D4-A64D-19310D0F1FB8}"/>
              </a:ext>
            </a:extLst>
          </p:cNvPr>
          <p:cNvSpPr/>
          <p:nvPr/>
        </p:nvSpPr>
        <p:spPr>
          <a:xfrm>
            <a:off x="6801633" y="4885151"/>
            <a:ext cx="1490597" cy="1490597"/>
          </a:xfrm>
          <a:prstGeom prst="ellipse">
            <a:avLst/>
          </a:prstGeom>
          <a:noFill/>
          <a:ln w="57150">
            <a:solidFill>
              <a:srgbClr val="77B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F3C3EE3A-96BC-4C09-9B06-40144721EDD1}"/>
              </a:ext>
            </a:extLst>
          </p:cNvPr>
          <p:cNvSpPr txBox="1"/>
          <p:nvPr/>
        </p:nvSpPr>
        <p:spPr>
          <a:xfrm>
            <a:off x="5968081" y="4117439"/>
            <a:ext cx="1261554" cy="600164"/>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91E36FCB-45A9-42E6-BF47-BCCA796262B9}"/>
              </a:ext>
            </a:extLst>
          </p:cNvPr>
          <p:cNvSpPr txBox="1"/>
          <p:nvPr/>
        </p:nvSpPr>
        <p:spPr>
          <a:xfrm>
            <a:off x="6437868" y="2617932"/>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Estado Abierto</a:t>
            </a:r>
          </a:p>
        </p:txBody>
      </p:sp>
    </p:spTree>
    <p:extLst>
      <p:ext uri="{BB962C8B-B14F-4D97-AF65-F5344CB8AC3E}">
        <p14:creationId xmlns:p14="http://schemas.microsoft.com/office/powerpoint/2010/main" val="409576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EB9C898-1DCE-47B6-8636-641EEDDC7C42}"/>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MARCO NORMATIVO</a:t>
            </a:r>
          </a:p>
        </p:txBody>
      </p:sp>
      <p:sp>
        <p:nvSpPr>
          <p:cNvPr id="6" name="CuadroTexto 5">
            <a:extLst>
              <a:ext uri="{FF2B5EF4-FFF2-40B4-BE49-F238E27FC236}">
                <a16:creationId xmlns:a16="http://schemas.microsoft.com/office/drawing/2014/main" id="{F355CF72-6852-4C66-8CF2-9E0E89D091D2}"/>
              </a:ext>
            </a:extLst>
          </p:cNvPr>
          <p:cNvSpPr txBox="1"/>
          <p:nvPr/>
        </p:nvSpPr>
        <p:spPr>
          <a:xfrm>
            <a:off x="1655748" y="945677"/>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555CF7E-8706-43BA-9664-C5088943E46D}"/>
              </a:ext>
            </a:extLst>
          </p:cNvPr>
          <p:cNvSpPr txBox="1"/>
          <p:nvPr/>
        </p:nvSpPr>
        <p:spPr>
          <a:xfrm>
            <a:off x="1968852" y="1428894"/>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1712 de 2014  </a:t>
            </a:r>
          </a:p>
        </p:txBody>
      </p:sp>
      <p:sp>
        <p:nvSpPr>
          <p:cNvPr id="8" name="CuadroTexto 7">
            <a:extLst>
              <a:ext uri="{FF2B5EF4-FFF2-40B4-BE49-F238E27FC236}">
                <a16:creationId xmlns:a16="http://schemas.microsoft.com/office/drawing/2014/main" id="{15B6C487-0B60-4461-A8A4-D3FF500AAC22}"/>
              </a:ext>
            </a:extLst>
          </p:cNvPr>
          <p:cNvSpPr txBox="1"/>
          <p:nvPr/>
        </p:nvSpPr>
        <p:spPr>
          <a:xfrm>
            <a:off x="4286137" y="1428894"/>
            <a:ext cx="6934070" cy="286232"/>
          </a:xfrm>
          <a:prstGeom prst="rect">
            <a:avLst/>
          </a:prstGeom>
          <a:noFill/>
          <a:ln>
            <a:solidFill>
              <a:schemeClr val="accent1">
                <a:lumMod val="40000"/>
                <a:lumOff val="60000"/>
              </a:schemeClr>
            </a:solidFill>
          </a:ln>
        </p:spPr>
        <p:txBody>
          <a:bodyPr wrap="square">
            <a:spAutoFit/>
          </a:bodyPr>
          <a:lstStyle/>
          <a:p>
            <a:pPr marL="14175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Transparencia y Acceso a la Información Pública.</a:t>
            </a:r>
          </a:p>
        </p:txBody>
      </p:sp>
      <p:sp>
        <p:nvSpPr>
          <p:cNvPr id="9" name="CuadroTexto 8">
            <a:extLst>
              <a:ext uri="{FF2B5EF4-FFF2-40B4-BE49-F238E27FC236}">
                <a16:creationId xmlns:a16="http://schemas.microsoft.com/office/drawing/2014/main" id="{F16D4098-2514-4A83-9528-5B8779F2C95A}"/>
              </a:ext>
            </a:extLst>
          </p:cNvPr>
          <p:cNvSpPr txBox="1"/>
          <p:nvPr/>
        </p:nvSpPr>
        <p:spPr>
          <a:xfrm>
            <a:off x="1968848" y="1857502"/>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183 de 2015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0" name="CuadroTexto 9">
            <a:extLst>
              <a:ext uri="{FF2B5EF4-FFF2-40B4-BE49-F238E27FC236}">
                <a16:creationId xmlns:a16="http://schemas.microsoft.com/office/drawing/2014/main" id="{1541AF87-54AC-4BF5-9D7E-CF1DB8EF1BAC}"/>
              </a:ext>
            </a:extLst>
          </p:cNvPr>
          <p:cNvSpPr txBox="1"/>
          <p:nvPr/>
        </p:nvSpPr>
        <p:spPr>
          <a:xfrm>
            <a:off x="4278011" y="1841180"/>
            <a:ext cx="6934069" cy="674031"/>
          </a:xfrm>
          <a:prstGeom prst="rect">
            <a:avLst/>
          </a:prstGeom>
          <a:noFill/>
          <a:ln>
            <a:solidFill>
              <a:schemeClr val="accent1">
                <a:lumMod val="40000"/>
                <a:lumOff val="60000"/>
              </a:schemeClr>
            </a:solidFill>
          </a:ln>
        </p:spPr>
        <p:txBody>
          <a:bodyPr wrap="square">
            <a:spAutoFit/>
          </a:bodyPr>
          <a:lstStyle/>
          <a:p>
            <a:pPr marL="0" marR="0" lvl="1" algn="just"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Único de la Función Pública, en el Art. 2.2.22.1 y siguientes, estableció que el Plan Anticorrupción y de Atención al Ciudadano hace parte del Modelo Integrado de Planeación y Gestión del Decreto 2482 de 2012</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p:txBody>
      </p:sp>
      <p:sp>
        <p:nvSpPr>
          <p:cNvPr id="11" name="CuadroTexto 10">
            <a:extLst>
              <a:ext uri="{FF2B5EF4-FFF2-40B4-BE49-F238E27FC236}">
                <a16:creationId xmlns:a16="http://schemas.microsoft.com/office/drawing/2014/main" id="{3264D242-C8FD-4827-AE8B-24DDC798023D}"/>
              </a:ext>
            </a:extLst>
          </p:cNvPr>
          <p:cNvSpPr txBox="1"/>
          <p:nvPr/>
        </p:nvSpPr>
        <p:spPr>
          <a:xfrm>
            <a:off x="1994996" y="2654334"/>
            <a:ext cx="2130841" cy="3139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schemeClr val="tx1"/>
                </a:solidFill>
                <a:effectLst/>
                <a:uLnTx/>
                <a:uFillTx/>
                <a:latin typeface="+mj-lt"/>
                <a:ea typeface="+mn-ea"/>
                <a:cs typeface="Arial" pitchFamily="34" charset="0"/>
              </a:rPr>
              <a:t>Ley 1755 de 2015</a:t>
            </a:r>
          </a:p>
        </p:txBody>
      </p:sp>
      <p:sp>
        <p:nvSpPr>
          <p:cNvPr id="12" name="CuadroTexto 11">
            <a:extLst>
              <a:ext uri="{FF2B5EF4-FFF2-40B4-BE49-F238E27FC236}">
                <a16:creationId xmlns:a16="http://schemas.microsoft.com/office/drawing/2014/main" id="{79684C8A-AC87-47A7-8C43-CB82EC5F6B76}"/>
              </a:ext>
            </a:extLst>
          </p:cNvPr>
          <p:cNvSpPr txBox="1"/>
          <p:nvPr/>
        </p:nvSpPr>
        <p:spPr>
          <a:xfrm>
            <a:off x="4286136" y="2641265"/>
            <a:ext cx="6934069" cy="512448"/>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lang="es-CO" sz="1400" dirty="0">
                <a:latin typeface="Verdana" panose="020B0604030504040204" pitchFamily="34" charset="0"/>
                <a:ea typeface="Verdana" panose="020B0604030504040204" pitchFamily="34" charset="0"/>
                <a:cs typeface="Arial" pitchFamily="34"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que regula el derecho fundamental de petición.</a:t>
            </a:r>
          </a:p>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Promoción y Protección al Derecho a la Participación Ciudadana.</a:t>
            </a:r>
          </a:p>
        </p:txBody>
      </p:sp>
      <p:sp>
        <p:nvSpPr>
          <p:cNvPr id="13" name="CuadroTexto 12">
            <a:extLst>
              <a:ext uri="{FF2B5EF4-FFF2-40B4-BE49-F238E27FC236}">
                <a16:creationId xmlns:a16="http://schemas.microsoft.com/office/drawing/2014/main" id="{05905751-62CD-4B92-A7D8-738A448E8467}"/>
              </a:ext>
            </a:extLst>
          </p:cNvPr>
          <p:cNvSpPr txBox="1"/>
          <p:nvPr/>
        </p:nvSpPr>
        <p:spPr>
          <a:xfrm>
            <a:off x="1994995" y="3241655"/>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1499 de 2017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4" name="CuadroTexto 13">
            <a:extLst>
              <a:ext uri="{FF2B5EF4-FFF2-40B4-BE49-F238E27FC236}">
                <a16:creationId xmlns:a16="http://schemas.microsoft.com/office/drawing/2014/main" id="{53EB78CF-20FF-4414-A354-FE3DB8F209F4}"/>
              </a:ext>
            </a:extLst>
          </p:cNvPr>
          <p:cNvSpPr txBox="1"/>
          <p:nvPr/>
        </p:nvSpPr>
        <p:spPr>
          <a:xfrm>
            <a:off x="4286136" y="3235961"/>
            <a:ext cx="6934069" cy="480131"/>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P</a:t>
            </a:r>
            <a:r>
              <a:rPr kumimoji="0" lang="es-ES" sz="1400" b="0" i="0" u="none" strike="noStrike" kern="1200" cap="none" spc="0" normalizeH="0" baseline="0" noProof="0" dirty="0" err="1">
                <a:ln>
                  <a:noFill/>
                </a:ln>
                <a:solidFill>
                  <a:schemeClr val="tx1"/>
                </a:solidFill>
                <a:effectLst/>
                <a:uLnTx/>
                <a:uFillTx/>
                <a:latin typeface="Verdana" panose="020B0604030504040204" pitchFamily="34" charset="0"/>
                <a:ea typeface="Verdana" panose="020B0604030504040204" pitchFamily="34" charset="0"/>
                <a:cs typeface="Arial" pitchFamily="34" charset="0"/>
              </a:rPr>
              <a:t>or</a:t>
            </a:r>
            <a:r>
              <a:rPr kumimoji="0" lang="es-ES"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 el cual se actualizó el MIPG para el orden nacional e hizo extensiva su implementación diferencial a las entidades territoriales. </a:t>
            </a:r>
            <a:endParaRPr kumimoji="0" lang="es-MX" altLang="es-MX"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59F88AFB-FE62-42A5-BE48-266F2EA37C98}"/>
              </a:ext>
            </a:extLst>
          </p:cNvPr>
          <p:cNvSpPr txBox="1"/>
          <p:nvPr/>
        </p:nvSpPr>
        <p:spPr>
          <a:xfrm>
            <a:off x="1994994" y="3963237"/>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1081 de 2015</a:t>
            </a:r>
            <a:endPar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6" name="CuadroTexto 15">
            <a:extLst>
              <a:ext uri="{FF2B5EF4-FFF2-40B4-BE49-F238E27FC236}">
                <a16:creationId xmlns:a16="http://schemas.microsoft.com/office/drawing/2014/main" id="{8370D677-AEE7-48FB-B11B-56C6EFCB26AA}"/>
              </a:ext>
            </a:extLst>
          </p:cNvPr>
          <p:cNvSpPr txBox="1"/>
          <p:nvPr/>
        </p:nvSpPr>
        <p:spPr>
          <a:xfrm>
            <a:off x="4286136" y="3831192"/>
            <a:ext cx="6934069" cy="674031"/>
          </a:xfrm>
          <a:prstGeom prst="rect">
            <a:avLst/>
          </a:prstGeom>
          <a:noFill/>
          <a:ln>
            <a:solidFill>
              <a:schemeClr val="accent1">
                <a:lumMod val="40000"/>
                <a:lumOff val="60000"/>
              </a:schemeClr>
            </a:solidFill>
          </a:ln>
        </p:spPr>
        <p:txBody>
          <a:bodyPr wrap="square">
            <a:spAutoFit/>
          </a:bodyPr>
          <a:lstStyle/>
          <a:p>
            <a:pPr marL="0" marR="0" lvl="1" algn="l" defTabSz="444500" rtl="0" eaLnBrk="1" fontAlgn="auto" latinLnBrk="0" hangingPunct="1">
              <a:lnSpc>
                <a:spcPct val="90000"/>
              </a:lnSpc>
              <a:spcBef>
                <a:spcPct val="0"/>
              </a:spcBef>
              <a:spcAft>
                <a:spcPct val="15000"/>
              </a:spcAft>
              <a:buClrTx/>
              <a:buSzTx/>
              <a:tabLst/>
              <a:defRPr/>
            </a:pPr>
            <a:r>
              <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Metodología y estándares, que deben cumplir las entidades públicas: «Estrategias para la construcción del Plan Anticorrupción y de Atención al Ciudadano V2 2015</a:t>
            </a:r>
            <a:r>
              <a:rPr kumimoji="0" lang="es-MX" altLang="es-MX" sz="1400" b="0"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7" name="CuadroTexto 16">
            <a:extLst>
              <a:ext uri="{FF2B5EF4-FFF2-40B4-BE49-F238E27FC236}">
                <a16:creationId xmlns:a16="http://schemas.microsoft.com/office/drawing/2014/main" id="{85EEFCC5-EE7C-4F04-884E-D4EA812532D5}"/>
              </a:ext>
            </a:extLst>
          </p:cNvPr>
          <p:cNvSpPr txBox="1"/>
          <p:nvPr/>
        </p:nvSpPr>
        <p:spPr>
          <a:xfrm>
            <a:off x="1968847" y="4619714"/>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11200">
              <a:lnSpc>
                <a:spcPct val="90000"/>
              </a:lnSpc>
              <a:spcBef>
                <a:spcPct val="0"/>
              </a:spcBef>
              <a:spcAft>
                <a:spcPct val="35000"/>
              </a:spcAft>
              <a:defRPr/>
            </a:pPr>
            <a:r>
              <a:rPr lang="es-CO" sz="1400" dirty="0">
                <a:latin typeface="Verdana" panose="020B0604030504040204" pitchFamily="34" charset="0"/>
                <a:ea typeface="Verdana" panose="020B0604030504040204" pitchFamily="34" charset="0"/>
                <a:cs typeface="Arial" pitchFamily="34" charset="0"/>
              </a:rPr>
              <a:t>Decreto  230 de 2021 </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18" name="CuadroTexto 17">
            <a:extLst>
              <a:ext uri="{FF2B5EF4-FFF2-40B4-BE49-F238E27FC236}">
                <a16:creationId xmlns:a16="http://schemas.microsoft.com/office/drawing/2014/main" id="{FE8B6FB7-0023-49A8-8D8B-68BCCEA50FAC}"/>
              </a:ext>
            </a:extLst>
          </p:cNvPr>
          <p:cNvSpPr txBox="1"/>
          <p:nvPr/>
        </p:nvSpPr>
        <p:spPr>
          <a:xfrm>
            <a:off x="4278010" y="4668455"/>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lang="es-CO" sz="1400" dirty="0">
                <a:latin typeface="Verdana" panose="020B0604030504040204" pitchFamily="34" charset="0"/>
                <a:ea typeface="Verdana" panose="020B0604030504040204" pitchFamily="34" charset="0"/>
              </a:rPr>
              <a:t>Por la cual se  crea el Sistema Nacional de Rendición  de Cuentas (</a:t>
            </a:r>
            <a:r>
              <a:rPr lang="es-CO" sz="1400" dirty="0" err="1">
                <a:latin typeface="Verdana" panose="020B0604030504040204" pitchFamily="34" charset="0"/>
                <a:ea typeface="Verdana" panose="020B0604030504040204" pitchFamily="34" charset="0"/>
              </a:rPr>
              <a:t>SNRdC</a:t>
            </a:r>
            <a:r>
              <a:rPr lang="es-CO" sz="1400" dirty="0">
                <a:latin typeface="Verdana" panose="020B0604030504040204" pitchFamily="34" charset="0"/>
                <a:ea typeface="Verdana" panose="020B0604030504040204" pitchFamily="34" charset="0"/>
              </a:rPr>
              <a:t>), </a:t>
            </a:r>
          </a:p>
        </p:txBody>
      </p:sp>
      <p:sp>
        <p:nvSpPr>
          <p:cNvPr id="19" name="CuadroTexto 18">
            <a:extLst>
              <a:ext uri="{FF2B5EF4-FFF2-40B4-BE49-F238E27FC236}">
                <a16:creationId xmlns:a16="http://schemas.microsoft.com/office/drawing/2014/main" id="{490DE81C-895D-4DCA-9542-1CDD584AC35A}"/>
              </a:ext>
            </a:extLst>
          </p:cNvPr>
          <p:cNvSpPr txBox="1"/>
          <p:nvPr/>
        </p:nvSpPr>
        <p:spPr>
          <a:xfrm>
            <a:off x="1968846" y="5245823"/>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Documento CONPES 167 de 2013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0" name="CuadroTexto 19">
            <a:extLst>
              <a:ext uri="{FF2B5EF4-FFF2-40B4-BE49-F238E27FC236}">
                <a16:creationId xmlns:a16="http://schemas.microsoft.com/office/drawing/2014/main" id="{F6193DEE-E145-4D98-9F3D-54DC6F1A099E}"/>
              </a:ext>
            </a:extLst>
          </p:cNvPr>
          <p:cNvSpPr txBox="1"/>
          <p:nvPr/>
        </p:nvSpPr>
        <p:spPr>
          <a:xfrm>
            <a:off x="4278009" y="5245823"/>
            <a:ext cx="6934069" cy="286232"/>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Estrategia Nacional de la Política Pública Integral Anticorrupción”.</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1" name="CuadroTexto 20">
            <a:extLst>
              <a:ext uri="{FF2B5EF4-FFF2-40B4-BE49-F238E27FC236}">
                <a16:creationId xmlns:a16="http://schemas.microsoft.com/office/drawing/2014/main" id="{D20559A4-6B69-4157-B0AC-46FD95C7F8F2}"/>
              </a:ext>
            </a:extLst>
          </p:cNvPr>
          <p:cNvSpPr txBox="1"/>
          <p:nvPr/>
        </p:nvSpPr>
        <p:spPr>
          <a:xfrm>
            <a:off x="1994994" y="5965689"/>
            <a:ext cx="2130841" cy="30777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altLang="es-MX" sz="1400" dirty="0">
                <a:latin typeface="Verdana" panose="020B0604030504040204" pitchFamily="34" charset="0"/>
                <a:ea typeface="Verdana" panose="020B0604030504040204" pitchFamily="34" charset="0"/>
                <a:cs typeface="Arial" pitchFamily="34" charset="0"/>
              </a:rPr>
              <a:t>LEY 2195  DE 2022</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22" name="CuadroTexto 21">
            <a:extLst>
              <a:ext uri="{FF2B5EF4-FFF2-40B4-BE49-F238E27FC236}">
                <a16:creationId xmlns:a16="http://schemas.microsoft.com/office/drawing/2014/main" id="{D0FF01E0-548C-411B-B4EE-9D0A632CF4F5}"/>
              </a:ext>
            </a:extLst>
          </p:cNvPr>
          <p:cNvSpPr txBox="1"/>
          <p:nvPr/>
        </p:nvSpPr>
        <p:spPr>
          <a:xfrm>
            <a:off x="4286136" y="5965689"/>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kumimoji="0" lang="es-CO" sz="1400" i="0" u="none" strike="noStrike" kern="1200" cap="none" spc="0" normalizeH="0" baseline="0" noProof="0" dirty="0">
                <a:ln>
                  <a:noFill/>
                </a:ln>
                <a:solidFill>
                  <a:schemeClr val="tx1"/>
                </a:solidFill>
                <a:effectLst/>
                <a:uLnTx/>
                <a:uFillTx/>
                <a:latin typeface="+mj-lt"/>
                <a:ea typeface="+mn-ea"/>
                <a:cs typeface="Arial" pitchFamily="34" charset="0"/>
              </a:rPr>
              <a:t> </a:t>
            </a:r>
            <a:r>
              <a:rPr lang="es-ES" sz="1400" dirty="0">
                <a:solidFill>
                  <a:schemeClr val="tx1"/>
                </a:solidFill>
                <a:latin typeface="Verdana" panose="020B0604030504040204" pitchFamily="34" charset="0"/>
                <a:ea typeface="Verdana" panose="020B0604030504040204" pitchFamily="34" charset="0"/>
              </a:rPr>
              <a:t>Programa de Transparencia y Ética Pública</a:t>
            </a:r>
            <a:endParaRPr lang="es-MX" altLang="es-MX" sz="1400" dirty="0">
              <a:solidFill>
                <a:schemeClr val="tx1"/>
              </a:solidFill>
              <a:latin typeface="Verdana" panose="020B0604030504040204" pitchFamily="34" charset="0"/>
              <a:ea typeface="Verdana" panose="020B0604030504040204" pitchFamily="34" charset="0"/>
              <a:cs typeface="Arial" pitchFamily="34" charset="0"/>
            </a:endParaRPr>
          </a:p>
        </p:txBody>
      </p:sp>
    </p:spTree>
    <p:extLst>
      <p:ext uri="{BB962C8B-B14F-4D97-AF65-F5344CB8AC3E}">
        <p14:creationId xmlns:p14="http://schemas.microsoft.com/office/powerpoint/2010/main" val="191071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EA5FBE-97F7-43DF-ACFB-17DD0A6D6E72}"/>
              </a:ext>
            </a:extLst>
          </p:cNvPr>
          <p:cNvSpPr txBox="1"/>
          <p:nvPr/>
        </p:nvSpPr>
        <p:spPr>
          <a:xfrm>
            <a:off x="625270" y="661617"/>
            <a:ext cx="715416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MICROSITIO DE TRANSPARENCIA-PÁGINA WEB</a:t>
            </a:r>
          </a:p>
        </p:txBody>
      </p:sp>
      <p:sp>
        <p:nvSpPr>
          <p:cNvPr id="5" name="CuadroTexto 4">
            <a:extLst>
              <a:ext uri="{FF2B5EF4-FFF2-40B4-BE49-F238E27FC236}">
                <a16:creationId xmlns:a16="http://schemas.microsoft.com/office/drawing/2014/main" id="{B785DA86-AC38-488C-8E1C-440C5B72F8FB}"/>
              </a:ext>
            </a:extLst>
          </p:cNvPr>
          <p:cNvSpPr txBox="1"/>
          <p:nvPr/>
        </p:nvSpPr>
        <p:spPr>
          <a:xfrm>
            <a:off x="1300764" y="944041"/>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654EEEDD-E59D-4CE8-91A0-A6C2EECC97D9}"/>
              </a:ext>
            </a:extLst>
          </p:cNvPr>
          <p:cNvPicPr>
            <a:picLocks noChangeAspect="1"/>
          </p:cNvPicPr>
          <p:nvPr/>
        </p:nvPicPr>
        <p:blipFill>
          <a:blip r:embed="rId2"/>
          <a:stretch>
            <a:fillRect/>
          </a:stretch>
        </p:blipFill>
        <p:spPr>
          <a:xfrm>
            <a:off x="759446" y="1263067"/>
            <a:ext cx="4389500" cy="4151736"/>
          </a:xfrm>
          <a:prstGeom prst="rect">
            <a:avLst/>
          </a:prstGeom>
        </p:spPr>
      </p:pic>
      <p:pic>
        <p:nvPicPr>
          <p:cNvPr id="7" name="Imagen 6">
            <a:extLst>
              <a:ext uri="{FF2B5EF4-FFF2-40B4-BE49-F238E27FC236}">
                <a16:creationId xmlns:a16="http://schemas.microsoft.com/office/drawing/2014/main" id="{5C3C3FE1-1D83-4F3F-AD7B-F2582D760A0F}"/>
              </a:ext>
            </a:extLst>
          </p:cNvPr>
          <p:cNvPicPr>
            <a:picLocks noChangeAspect="1"/>
          </p:cNvPicPr>
          <p:nvPr/>
        </p:nvPicPr>
        <p:blipFill>
          <a:blip r:embed="rId3"/>
          <a:stretch>
            <a:fillRect/>
          </a:stretch>
        </p:blipFill>
        <p:spPr>
          <a:xfrm>
            <a:off x="759446" y="5218955"/>
            <a:ext cx="4395597" cy="1390008"/>
          </a:xfrm>
          <a:prstGeom prst="rect">
            <a:avLst/>
          </a:prstGeom>
        </p:spPr>
      </p:pic>
      <p:pic>
        <p:nvPicPr>
          <p:cNvPr id="8" name="Imagen 7">
            <a:extLst>
              <a:ext uri="{FF2B5EF4-FFF2-40B4-BE49-F238E27FC236}">
                <a16:creationId xmlns:a16="http://schemas.microsoft.com/office/drawing/2014/main" id="{A1D90F81-B52E-475A-9768-85437213564A}"/>
              </a:ext>
            </a:extLst>
          </p:cNvPr>
          <p:cNvPicPr>
            <a:picLocks noChangeAspect="1"/>
          </p:cNvPicPr>
          <p:nvPr/>
        </p:nvPicPr>
        <p:blipFill>
          <a:blip r:embed="rId4"/>
          <a:stretch>
            <a:fillRect/>
          </a:stretch>
        </p:blipFill>
        <p:spPr>
          <a:xfrm>
            <a:off x="6034370" y="1316390"/>
            <a:ext cx="4925995" cy="4895512"/>
          </a:xfrm>
          <a:prstGeom prst="rect">
            <a:avLst/>
          </a:prstGeom>
        </p:spPr>
      </p:pic>
    </p:spTree>
    <p:extLst>
      <p:ext uri="{BB962C8B-B14F-4D97-AF65-F5344CB8AC3E}">
        <p14:creationId xmlns:p14="http://schemas.microsoft.com/office/powerpoint/2010/main" val="33930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376C503B-CEBB-4752-9FF2-222F941FFD7C}"/>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RESULTADO CONSULTA PREVIA</a:t>
            </a:r>
          </a:p>
        </p:txBody>
      </p:sp>
      <p:sp>
        <p:nvSpPr>
          <p:cNvPr id="7" name="CuadroTexto 6">
            <a:extLst>
              <a:ext uri="{FF2B5EF4-FFF2-40B4-BE49-F238E27FC236}">
                <a16:creationId xmlns:a16="http://schemas.microsoft.com/office/drawing/2014/main" id="{61AABB5A-04FC-4032-B3A6-6BA6CEBD0E27}"/>
              </a:ext>
            </a:extLst>
          </p:cNvPr>
          <p:cNvSpPr txBox="1"/>
          <p:nvPr/>
        </p:nvSpPr>
        <p:spPr>
          <a:xfrm>
            <a:off x="2052793" y="920212"/>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399F3FB9-452C-40E3-A74B-BB0C60A09801}"/>
              </a:ext>
            </a:extLst>
          </p:cNvPr>
          <p:cNvSpPr/>
          <p:nvPr/>
        </p:nvSpPr>
        <p:spPr>
          <a:xfrm>
            <a:off x="459281"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NÚMERO DE ENCUESTAS</a:t>
            </a:r>
          </a:p>
          <a:p>
            <a:pPr algn="ctr"/>
            <a:r>
              <a:rPr lang="es-CO" sz="2000" b="1" dirty="0">
                <a:solidFill>
                  <a:schemeClr val="tx1"/>
                </a:solidFill>
                <a:latin typeface="Verdana" panose="020B0604030504040204" pitchFamily="34" charset="0"/>
                <a:ea typeface="Verdana" panose="020B0604030504040204" pitchFamily="34" charset="0"/>
              </a:rPr>
              <a:t>130  </a:t>
            </a:r>
          </a:p>
        </p:txBody>
      </p:sp>
      <p:sp>
        <p:nvSpPr>
          <p:cNvPr id="9" name="Rectángulo 8">
            <a:extLst>
              <a:ext uri="{FF2B5EF4-FFF2-40B4-BE49-F238E27FC236}">
                <a16:creationId xmlns:a16="http://schemas.microsoft.com/office/drawing/2014/main" id="{AAE912D8-0C84-4B8E-A8F0-EDEE3F886B45}"/>
              </a:ext>
            </a:extLst>
          </p:cNvPr>
          <p:cNvSpPr/>
          <p:nvPr/>
        </p:nvSpPr>
        <p:spPr>
          <a:xfrm>
            <a:off x="4217792"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PARTICIPACIÓN</a:t>
            </a:r>
          </a:p>
          <a:p>
            <a:pPr algn="ctr"/>
            <a:r>
              <a:rPr lang="es-CO" sz="2000" b="1" dirty="0">
                <a:solidFill>
                  <a:schemeClr val="tx1"/>
                </a:solidFill>
                <a:latin typeface="Verdana" panose="020B0604030504040204" pitchFamily="34" charset="0"/>
                <a:ea typeface="Verdana" panose="020B0604030504040204" pitchFamily="34" charset="0"/>
              </a:rPr>
              <a:t>130</a:t>
            </a:r>
          </a:p>
        </p:txBody>
      </p:sp>
      <p:sp>
        <p:nvSpPr>
          <p:cNvPr id="11" name="Rectángulo 10">
            <a:extLst>
              <a:ext uri="{FF2B5EF4-FFF2-40B4-BE49-F238E27FC236}">
                <a16:creationId xmlns:a16="http://schemas.microsoft.com/office/drawing/2014/main" id="{EF0B3009-D187-46F2-9F5B-A3CFDDF7991E}"/>
              </a:ext>
            </a:extLst>
          </p:cNvPr>
          <p:cNvSpPr/>
          <p:nvPr/>
        </p:nvSpPr>
        <p:spPr>
          <a:xfrm>
            <a:off x="7976303"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RESULTADO</a:t>
            </a:r>
          </a:p>
          <a:p>
            <a:pPr algn="ctr"/>
            <a:r>
              <a:rPr lang="es-CO" sz="2000" b="1" dirty="0">
                <a:solidFill>
                  <a:schemeClr val="tx1"/>
                </a:solidFill>
                <a:latin typeface="Verdana" panose="020B0604030504040204" pitchFamily="34" charset="0"/>
                <a:ea typeface="Verdana" panose="020B0604030504040204" pitchFamily="34" charset="0"/>
              </a:rPr>
              <a:t>130</a:t>
            </a:r>
          </a:p>
        </p:txBody>
      </p:sp>
    </p:spTree>
    <p:extLst>
      <p:ext uri="{BB962C8B-B14F-4D97-AF65-F5344CB8AC3E}">
        <p14:creationId xmlns:p14="http://schemas.microsoft.com/office/powerpoint/2010/main" val="3428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1E52276-D3F8-FA47-3319-77ADD364E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8BBBF17C-C2D8-45D9-9AC8-3D3640BD05C6}"/>
              </a:ext>
            </a:extLst>
          </p:cNvPr>
          <p:cNvSpPr txBox="1"/>
          <p:nvPr/>
        </p:nvSpPr>
        <p:spPr>
          <a:xfrm>
            <a:off x="130003" y="311911"/>
            <a:ext cx="10246407" cy="1938992"/>
          </a:xfrm>
          <a:prstGeom prst="rect">
            <a:avLst/>
          </a:prstGeom>
          <a:noFill/>
        </p:spPr>
        <p:txBody>
          <a:bodyPr wrap="square" rtlCol="0">
            <a:spAutoFit/>
          </a:bodyPr>
          <a:lstStyle/>
          <a:p>
            <a:pPr algn="ctr"/>
            <a:r>
              <a:rPr lang="es-419" sz="4000" b="1" dirty="0">
                <a:solidFill>
                  <a:schemeClr val="bg1"/>
                </a:solidFill>
                <a:latin typeface="Verdana" panose="020B0604030504040204" pitchFamily="34" charset="0"/>
                <a:ea typeface="Verdana" panose="020B0604030504040204" pitchFamily="34" charset="0"/>
                <a:cs typeface="Roboto" panose="02000000000000000000" pitchFamily="2" charset="0"/>
              </a:rPr>
              <a:t>INFORME DE GESTIÓN DE LA VIGENCIA CON ÉNFASIS EN TEMAS MISIONALES </a:t>
            </a:r>
            <a:endParaRPr lang="es-CO" sz="4000" b="1" dirty="0">
              <a:solidFill>
                <a:schemeClr val="bg1"/>
              </a:solidFill>
              <a:latin typeface="Verdana" panose="020B0604030504040204" pitchFamily="34" charset="0"/>
              <a:ea typeface="Verdana" panose="020B0604030504040204" pitchFamily="34" charset="0"/>
            </a:endParaRPr>
          </a:p>
        </p:txBody>
      </p:sp>
      <p:sp>
        <p:nvSpPr>
          <p:cNvPr id="9" name="Rectángulo 8">
            <a:extLst>
              <a:ext uri="{FF2B5EF4-FFF2-40B4-BE49-F238E27FC236}">
                <a16:creationId xmlns:a16="http://schemas.microsoft.com/office/drawing/2014/main" id="{45BB248C-3C84-4DB0-941E-ECA373BE92EB}"/>
              </a:ext>
            </a:extLst>
          </p:cNvPr>
          <p:cNvSpPr/>
          <p:nvPr/>
        </p:nvSpPr>
        <p:spPr>
          <a:xfrm>
            <a:off x="1107348" y="2481140"/>
            <a:ext cx="5981350" cy="1169551"/>
          </a:xfrm>
          <a:prstGeom prst="rect">
            <a:avLst/>
          </a:prstGeom>
        </p:spPr>
        <p:txBody>
          <a:bodyPr wrap="square">
            <a:spAutoFit/>
          </a:bodyPr>
          <a:lstStyle/>
          <a:p>
            <a:pPr algn="ctr"/>
            <a:r>
              <a:rPr lang="es-CO" sz="3500" dirty="0">
                <a:solidFill>
                  <a:schemeClr val="bg1"/>
                </a:solidFill>
                <a:latin typeface="Verdana" panose="020B0604030504040204" pitchFamily="34" charset="0"/>
                <a:ea typeface="Verdana" panose="020B0604030504040204" pitchFamily="34" charset="0"/>
              </a:rPr>
              <a:t>Enfoque Territorial y Diferencial</a:t>
            </a:r>
          </a:p>
        </p:txBody>
      </p:sp>
    </p:spTree>
    <p:extLst>
      <p:ext uri="{BB962C8B-B14F-4D97-AF65-F5344CB8AC3E}">
        <p14:creationId xmlns:p14="http://schemas.microsoft.com/office/powerpoint/2010/main" val="111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EXITOSAS-REGIONAL SAN ANDRES </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7755229-BE9C-420C-9B77-57B77F3F642D}"/>
              </a:ext>
            </a:extLst>
          </p:cNvPr>
          <p:cNvSpPr txBox="1"/>
          <p:nvPr/>
        </p:nvSpPr>
        <p:spPr>
          <a:xfrm>
            <a:off x="933195" y="1109871"/>
            <a:ext cx="9482991" cy="584775"/>
          </a:xfrm>
          <a:prstGeom prst="rect">
            <a:avLst/>
          </a:prstGeom>
          <a:noFill/>
        </p:spPr>
        <p:txBody>
          <a:bodyPr wrap="square" rtlCol="0">
            <a:spAutoFit/>
          </a:bodyPr>
          <a:lstStyle/>
          <a:p>
            <a:pPr algn="ctr"/>
            <a:r>
              <a:rPr lang="es-ES" sz="3200" b="1" dirty="0">
                <a:solidFill>
                  <a:schemeClr val="accent2">
                    <a:lumMod val="75000"/>
                  </a:schemeClr>
                </a:solidFill>
              </a:rPr>
              <a:t>GENERACIONES ÉTNICAS CON BIENESTAR</a:t>
            </a:r>
            <a:endParaRPr lang="es-CO" sz="3200" b="1" dirty="0">
              <a:solidFill>
                <a:schemeClr val="accent2">
                  <a:lumMod val="75000"/>
                </a:schemeClr>
              </a:solidFill>
            </a:endParaRPr>
          </a:p>
        </p:txBody>
      </p:sp>
      <p:pic>
        <p:nvPicPr>
          <p:cNvPr id="9" name="Imagen 8" descr="Un grupo de niños posando para una foto&#10;&#10;Descripción generada automáticamente con confianza media">
            <a:extLst>
              <a:ext uri="{FF2B5EF4-FFF2-40B4-BE49-F238E27FC236}">
                <a16:creationId xmlns:a16="http://schemas.microsoft.com/office/drawing/2014/main" id="{D27B85B9-4A98-432A-9D85-A4AEF4C05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5" y="2331318"/>
            <a:ext cx="5877886" cy="3575362"/>
          </a:xfrm>
          <a:prstGeom prst="rect">
            <a:avLst/>
          </a:prstGeom>
        </p:spPr>
      </p:pic>
      <p:sp>
        <p:nvSpPr>
          <p:cNvPr id="10" name="CuadroTexto 9">
            <a:extLst>
              <a:ext uri="{FF2B5EF4-FFF2-40B4-BE49-F238E27FC236}">
                <a16:creationId xmlns:a16="http://schemas.microsoft.com/office/drawing/2014/main" id="{B7DB52C6-77CF-489E-90E0-2B47C2F5CC06}"/>
              </a:ext>
            </a:extLst>
          </p:cNvPr>
          <p:cNvSpPr txBox="1"/>
          <p:nvPr/>
        </p:nvSpPr>
        <p:spPr>
          <a:xfrm>
            <a:off x="6418890" y="2165832"/>
            <a:ext cx="5461233" cy="3970318"/>
          </a:xfrm>
          <a:prstGeom prst="rect">
            <a:avLst/>
          </a:prstGeom>
          <a:noFill/>
        </p:spPr>
        <p:txBody>
          <a:bodyPr wrap="square" rtlCol="0">
            <a:spAutoFit/>
          </a:bodyPr>
          <a:lstStyle/>
          <a:p>
            <a:pPr algn="just"/>
            <a:r>
              <a:rPr lang="es-CO" b="1" dirty="0">
                <a:solidFill>
                  <a:schemeClr val="accent6">
                    <a:lumMod val="75000"/>
                  </a:schemeClr>
                </a:solidFill>
              </a:rPr>
              <a:t>Objetivo: </a:t>
            </a:r>
            <a:r>
              <a:rPr lang="es-CO" dirty="0">
                <a:solidFill>
                  <a:schemeClr val="accent1">
                    <a:lumMod val="75000"/>
                  </a:schemeClr>
                </a:solidFill>
              </a:rPr>
              <a:t>promover la protección integral y proyectos de vida de las niñas y los niños que pertenezcan o se reconozcan como parte de una comunidad étnica, a partir de su empoderamiento como sujetos de derechos y del fortalecimiento de la corresponsabilidad de la familia, la sociedad, y el estado.</a:t>
            </a:r>
          </a:p>
          <a:p>
            <a:pPr algn="just"/>
            <a:endParaRPr lang="es-CO" b="1" dirty="0">
              <a:solidFill>
                <a:schemeClr val="accent1">
                  <a:lumMod val="75000"/>
                </a:schemeClr>
              </a:solidFill>
            </a:endParaRPr>
          </a:p>
          <a:p>
            <a:pPr algn="just"/>
            <a:r>
              <a:rPr lang="es-CO" b="1" dirty="0">
                <a:solidFill>
                  <a:schemeClr val="accent6">
                    <a:lumMod val="75000"/>
                  </a:schemeClr>
                </a:solidFill>
              </a:rPr>
              <a:t>Población Objetivo: </a:t>
            </a:r>
            <a:r>
              <a:rPr lang="es-CO" dirty="0">
                <a:solidFill>
                  <a:schemeClr val="accent1">
                    <a:lumMod val="75000"/>
                  </a:schemeClr>
                </a:solidFill>
              </a:rPr>
              <a:t>niñas y niños entre los 6 y los 14 años no cumplidos que pertenezcan o se reconozcan como parte de una comunidad étnica.</a:t>
            </a:r>
          </a:p>
          <a:p>
            <a:pPr algn="just"/>
            <a:endParaRPr lang="es-CO" b="1" dirty="0">
              <a:solidFill>
                <a:schemeClr val="accent1">
                  <a:lumMod val="75000"/>
                </a:schemeClr>
              </a:solidFill>
            </a:endParaRPr>
          </a:p>
          <a:p>
            <a:pPr algn="just"/>
            <a:r>
              <a:rPr lang="es-CO" b="1" dirty="0">
                <a:solidFill>
                  <a:schemeClr val="accent6">
                    <a:lumMod val="75000"/>
                  </a:schemeClr>
                </a:solidFill>
              </a:rPr>
              <a:t>Lugar de Atención: </a:t>
            </a:r>
            <a:r>
              <a:rPr lang="es-CO" dirty="0">
                <a:solidFill>
                  <a:schemeClr val="accent1">
                    <a:lumMod val="75000"/>
                  </a:schemeClr>
                </a:solidFill>
              </a:rPr>
              <a:t>San Andrés y Providencia</a:t>
            </a:r>
          </a:p>
          <a:p>
            <a:pPr algn="just"/>
            <a:endParaRPr lang="es-CO" b="1" dirty="0">
              <a:solidFill>
                <a:schemeClr val="accent1">
                  <a:lumMod val="75000"/>
                </a:schemeClr>
              </a:solidFill>
            </a:endParaRPr>
          </a:p>
          <a:p>
            <a:pPr algn="just"/>
            <a:r>
              <a:rPr lang="es-CO" b="1" dirty="0">
                <a:solidFill>
                  <a:schemeClr val="accent6">
                    <a:lumMod val="75000"/>
                  </a:schemeClr>
                </a:solidFill>
              </a:rPr>
              <a:t>Total Inversión: </a:t>
            </a:r>
            <a:r>
              <a:rPr lang="es-CO" dirty="0">
                <a:solidFill>
                  <a:schemeClr val="accent1">
                    <a:lumMod val="75000"/>
                  </a:schemeClr>
                </a:solidFill>
              </a:rPr>
              <a:t>$ 273,536,200</a:t>
            </a:r>
          </a:p>
        </p:txBody>
      </p:sp>
    </p:spTree>
    <p:extLst>
      <p:ext uri="{BB962C8B-B14F-4D97-AF65-F5344CB8AC3E}">
        <p14:creationId xmlns:p14="http://schemas.microsoft.com/office/powerpoint/2010/main" val="28539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LOGROS-REGIONAL SAN ANDRES</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63CA9781-1B5C-492D-96D0-83935C87BD49}"/>
              </a:ext>
            </a:extLst>
          </p:cNvPr>
          <p:cNvSpPr txBox="1"/>
          <p:nvPr/>
        </p:nvSpPr>
        <p:spPr>
          <a:xfrm>
            <a:off x="933195" y="1150989"/>
            <a:ext cx="9482991" cy="584775"/>
          </a:xfrm>
          <a:prstGeom prst="rect">
            <a:avLst/>
          </a:prstGeom>
          <a:noFill/>
        </p:spPr>
        <p:txBody>
          <a:bodyPr wrap="square" rtlCol="0">
            <a:spAutoFit/>
          </a:bodyPr>
          <a:lstStyle/>
          <a:p>
            <a:pPr algn="ctr"/>
            <a:r>
              <a:rPr lang="es-ES" sz="3200" b="1" dirty="0">
                <a:solidFill>
                  <a:schemeClr val="accent2">
                    <a:lumMod val="75000"/>
                  </a:schemeClr>
                </a:solidFill>
              </a:rPr>
              <a:t>GENERACIONES ÉTNICAS CON BIENESTAR</a:t>
            </a:r>
            <a:endParaRPr lang="es-CO" sz="3200" b="1" dirty="0">
              <a:solidFill>
                <a:schemeClr val="accent2">
                  <a:lumMod val="75000"/>
                </a:schemeClr>
              </a:solidFill>
            </a:endParaRPr>
          </a:p>
        </p:txBody>
      </p:sp>
      <p:sp>
        <p:nvSpPr>
          <p:cNvPr id="9" name="CuadroTexto 8">
            <a:extLst>
              <a:ext uri="{FF2B5EF4-FFF2-40B4-BE49-F238E27FC236}">
                <a16:creationId xmlns:a16="http://schemas.microsoft.com/office/drawing/2014/main" id="{DE97F134-7B4F-43BC-A05C-DB7073E41159}"/>
              </a:ext>
            </a:extLst>
          </p:cNvPr>
          <p:cNvSpPr txBox="1"/>
          <p:nvPr/>
        </p:nvSpPr>
        <p:spPr>
          <a:xfrm>
            <a:off x="6418890" y="2165832"/>
            <a:ext cx="5461233" cy="3416320"/>
          </a:xfrm>
          <a:prstGeom prst="rect">
            <a:avLst/>
          </a:prstGeom>
          <a:noFill/>
        </p:spPr>
        <p:txBody>
          <a:bodyPr wrap="square" rtlCol="0">
            <a:spAutoFit/>
          </a:bodyPr>
          <a:lstStyle/>
          <a:p>
            <a:pPr algn="just"/>
            <a:endParaRPr lang="es-ES" b="1" dirty="0">
              <a:solidFill>
                <a:schemeClr val="accent6">
                  <a:lumMod val="75000"/>
                </a:schemeClr>
              </a:solidFill>
            </a:endParaRPr>
          </a:p>
          <a:p>
            <a:pPr algn="just"/>
            <a:endParaRPr lang="es-ES" b="1" dirty="0">
              <a:solidFill>
                <a:schemeClr val="accent6">
                  <a:lumMod val="75000"/>
                </a:schemeClr>
              </a:solidFill>
            </a:endParaRPr>
          </a:p>
          <a:p>
            <a:pPr algn="just"/>
            <a:r>
              <a:rPr lang="es-ES" b="1" dirty="0">
                <a:solidFill>
                  <a:schemeClr val="accent6">
                    <a:lumMod val="75000"/>
                  </a:schemeClr>
                </a:solidFill>
              </a:rPr>
              <a:t>M</a:t>
            </a:r>
            <a:r>
              <a:rPr lang="es-CO" b="1" dirty="0">
                <a:solidFill>
                  <a:schemeClr val="accent6">
                    <a:lumMod val="75000"/>
                  </a:schemeClr>
                </a:solidFill>
              </a:rPr>
              <a:t>arco conceptual           Principio de protección Integral </a:t>
            </a:r>
          </a:p>
          <a:p>
            <a:pPr algn="just"/>
            <a:endParaRPr lang="es-CO" b="1" dirty="0">
              <a:solidFill>
                <a:schemeClr val="accent6">
                  <a:lumMod val="75000"/>
                </a:schemeClr>
              </a:solidFill>
            </a:endParaRPr>
          </a:p>
          <a:p>
            <a:pPr algn="just"/>
            <a:r>
              <a:rPr lang="es-CO" b="1" dirty="0">
                <a:solidFill>
                  <a:schemeClr val="accent6">
                    <a:lumMod val="75000"/>
                  </a:schemeClr>
                </a:solidFill>
              </a:rPr>
              <a:t>                                        Ejes:</a:t>
            </a:r>
          </a:p>
          <a:p>
            <a:pPr marL="342900" indent="-342900" algn="just">
              <a:buFont typeface="+mj-lt"/>
              <a:buAutoNum type="arabicPeriod"/>
            </a:pPr>
            <a:r>
              <a:rPr lang="es-CO" b="1" dirty="0">
                <a:solidFill>
                  <a:schemeClr val="accent6">
                    <a:lumMod val="75000"/>
                  </a:schemeClr>
                </a:solidFill>
              </a:rPr>
              <a:t>Reconocimiento de las niñas y los niños como sujetos de derechos. Garantía y cumplimiento de los derechos.</a:t>
            </a:r>
          </a:p>
          <a:p>
            <a:pPr marL="342900" indent="-342900" algn="just">
              <a:buFont typeface="+mj-lt"/>
              <a:buAutoNum type="arabicPeriod"/>
            </a:pPr>
            <a:r>
              <a:rPr lang="es-CO" b="1" dirty="0">
                <a:solidFill>
                  <a:schemeClr val="accent6">
                    <a:lumMod val="75000"/>
                  </a:schemeClr>
                </a:solidFill>
              </a:rPr>
              <a:t>Prevención de la vulneración de derechos. Restablecimiento de derechos. Construcción de políticas públicas : el ICBF y todas las instituciones y autoridades públicas responsables</a:t>
            </a:r>
            <a:endParaRPr lang="es-CO" dirty="0">
              <a:solidFill>
                <a:schemeClr val="accent1">
                  <a:lumMod val="75000"/>
                </a:schemeClr>
              </a:solidFill>
            </a:endParaRPr>
          </a:p>
        </p:txBody>
      </p:sp>
      <p:pic>
        <p:nvPicPr>
          <p:cNvPr id="10" name="Imagen 9">
            <a:extLst>
              <a:ext uri="{FF2B5EF4-FFF2-40B4-BE49-F238E27FC236}">
                <a16:creationId xmlns:a16="http://schemas.microsoft.com/office/drawing/2014/main" id="{D9A8FEEC-6AB1-4C18-BD3B-ABB6FAC17C17}"/>
              </a:ext>
            </a:extLst>
          </p:cNvPr>
          <p:cNvPicPr>
            <a:picLocks noChangeAspect="1"/>
          </p:cNvPicPr>
          <p:nvPr/>
        </p:nvPicPr>
        <p:blipFill>
          <a:blip r:embed="rId2"/>
          <a:stretch>
            <a:fillRect/>
          </a:stretch>
        </p:blipFill>
        <p:spPr>
          <a:xfrm>
            <a:off x="311877" y="2068345"/>
            <a:ext cx="5784123" cy="4419023"/>
          </a:xfrm>
          <a:prstGeom prst="rect">
            <a:avLst/>
          </a:prstGeom>
        </p:spPr>
      </p:pic>
      <p:sp>
        <p:nvSpPr>
          <p:cNvPr id="11" name="Flecha: a la derecha 10">
            <a:extLst>
              <a:ext uri="{FF2B5EF4-FFF2-40B4-BE49-F238E27FC236}">
                <a16:creationId xmlns:a16="http://schemas.microsoft.com/office/drawing/2014/main" id="{FF2E156E-88B3-4779-A606-8E83A3D22284}"/>
              </a:ext>
            </a:extLst>
          </p:cNvPr>
          <p:cNvSpPr/>
          <p:nvPr/>
        </p:nvSpPr>
        <p:spPr>
          <a:xfrm>
            <a:off x="8320941" y="2830993"/>
            <a:ext cx="361950" cy="124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13553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LOGROS-REGIONAL SAN ANDRES</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C4F6F9A5-3C5B-4183-A19C-BB39E0A49689}"/>
              </a:ext>
            </a:extLst>
          </p:cNvPr>
          <p:cNvSpPr txBox="1"/>
          <p:nvPr/>
        </p:nvSpPr>
        <p:spPr>
          <a:xfrm>
            <a:off x="1568337" y="1132835"/>
            <a:ext cx="9482991" cy="584775"/>
          </a:xfrm>
          <a:prstGeom prst="rect">
            <a:avLst/>
          </a:prstGeom>
          <a:noFill/>
        </p:spPr>
        <p:txBody>
          <a:bodyPr wrap="square" rtlCol="0">
            <a:spAutoFit/>
          </a:bodyPr>
          <a:lstStyle/>
          <a:p>
            <a:pPr algn="ctr"/>
            <a:r>
              <a:rPr lang="es-ES" sz="3200" b="1" dirty="0">
                <a:solidFill>
                  <a:schemeClr val="accent2">
                    <a:lumMod val="75000"/>
                  </a:schemeClr>
                </a:solidFill>
              </a:rPr>
              <a:t>GENERACIONES ÉTNICAS CON BIENESTAR</a:t>
            </a:r>
            <a:endParaRPr lang="es-CO" sz="3200" b="1" dirty="0">
              <a:solidFill>
                <a:schemeClr val="accent2">
                  <a:lumMod val="75000"/>
                </a:schemeClr>
              </a:solidFill>
            </a:endParaRPr>
          </a:p>
        </p:txBody>
      </p:sp>
      <p:sp>
        <p:nvSpPr>
          <p:cNvPr id="13" name="CuadroTexto 12">
            <a:extLst>
              <a:ext uri="{FF2B5EF4-FFF2-40B4-BE49-F238E27FC236}">
                <a16:creationId xmlns:a16="http://schemas.microsoft.com/office/drawing/2014/main" id="{12D4276F-32B5-47EE-9DBC-2A38BBA94562}"/>
              </a:ext>
            </a:extLst>
          </p:cNvPr>
          <p:cNvSpPr txBox="1"/>
          <p:nvPr/>
        </p:nvSpPr>
        <p:spPr>
          <a:xfrm>
            <a:off x="6418890" y="2165832"/>
            <a:ext cx="5461233" cy="1754326"/>
          </a:xfrm>
          <a:prstGeom prst="rect">
            <a:avLst/>
          </a:prstGeom>
          <a:noFill/>
        </p:spPr>
        <p:txBody>
          <a:bodyPr wrap="square" rtlCol="0">
            <a:spAutoFit/>
          </a:bodyPr>
          <a:lstStyle/>
          <a:p>
            <a:pPr algn="just"/>
            <a:endParaRPr lang="es-ES" b="1" dirty="0">
              <a:solidFill>
                <a:schemeClr val="accent6">
                  <a:lumMod val="75000"/>
                </a:schemeClr>
              </a:solidFill>
            </a:endParaRPr>
          </a:p>
          <a:p>
            <a:pPr algn="ctr"/>
            <a:r>
              <a:rPr lang="es-ES" b="1" dirty="0">
                <a:solidFill>
                  <a:schemeClr val="accent6">
                    <a:lumMod val="75000"/>
                  </a:schemeClr>
                </a:solidFill>
              </a:rPr>
              <a:t>Descripción del programa</a:t>
            </a:r>
            <a:r>
              <a:rPr lang="es-CO" b="1" dirty="0">
                <a:solidFill>
                  <a:schemeClr val="accent6">
                    <a:lumMod val="75000"/>
                  </a:schemeClr>
                </a:solidFill>
              </a:rPr>
              <a:t>           </a:t>
            </a:r>
          </a:p>
          <a:p>
            <a:pPr algn="just"/>
            <a:endParaRPr lang="es-CO" b="1" dirty="0">
              <a:solidFill>
                <a:schemeClr val="accent6">
                  <a:lumMod val="75000"/>
                </a:schemeClr>
              </a:solidFill>
            </a:endParaRPr>
          </a:p>
          <a:p>
            <a:pPr algn="just"/>
            <a:r>
              <a:rPr lang="es-CO" b="1" dirty="0">
                <a:solidFill>
                  <a:schemeClr val="accent6">
                    <a:lumMod val="75000"/>
                  </a:schemeClr>
                </a:solidFill>
              </a:rPr>
              <a:t>                                sujetos de derechos</a:t>
            </a:r>
          </a:p>
          <a:p>
            <a:pPr algn="just"/>
            <a:endParaRPr lang="es-CO" b="1" dirty="0">
              <a:solidFill>
                <a:schemeClr val="accent6">
                  <a:lumMod val="75000"/>
                </a:schemeClr>
              </a:solidFill>
            </a:endParaRPr>
          </a:p>
          <a:p>
            <a:pPr algn="just"/>
            <a:r>
              <a:rPr lang="es-CO" b="1" dirty="0">
                <a:solidFill>
                  <a:schemeClr val="accent6">
                    <a:lumMod val="75000"/>
                  </a:schemeClr>
                </a:solidFill>
              </a:rPr>
              <a:t>                     Intereses, iniciativas</a:t>
            </a:r>
          </a:p>
        </p:txBody>
      </p:sp>
      <p:pic>
        <p:nvPicPr>
          <p:cNvPr id="14" name="Imagen 13">
            <a:extLst>
              <a:ext uri="{FF2B5EF4-FFF2-40B4-BE49-F238E27FC236}">
                <a16:creationId xmlns:a16="http://schemas.microsoft.com/office/drawing/2014/main" id="{5072A01B-296C-48E6-9D6E-BFA936EE3A11}"/>
              </a:ext>
            </a:extLst>
          </p:cNvPr>
          <p:cNvPicPr>
            <a:picLocks noChangeAspect="1"/>
          </p:cNvPicPr>
          <p:nvPr/>
        </p:nvPicPr>
        <p:blipFill>
          <a:blip r:embed="rId2"/>
          <a:stretch>
            <a:fillRect/>
          </a:stretch>
        </p:blipFill>
        <p:spPr>
          <a:xfrm>
            <a:off x="311877" y="1995487"/>
            <a:ext cx="2945673" cy="2214563"/>
          </a:xfrm>
          <a:prstGeom prst="rect">
            <a:avLst/>
          </a:prstGeom>
        </p:spPr>
      </p:pic>
      <p:pic>
        <p:nvPicPr>
          <p:cNvPr id="15" name="Imagen 14">
            <a:extLst>
              <a:ext uri="{FF2B5EF4-FFF2-40B4-BE49-F238E27FC236}">
                <a16:creationId xmlns:a16="http://schemas.microsoft.com/office/drawing/2014/main" id="{1EF3B4B2-CD37-4718-AB04-EA513D20541B}"/>
              </a:ext>
            </a:extLst>
          </p:cNvPr>
          <p:cNvPicPr>
            <a:picLocks noChangeAspect="1"/>
          </p:cNvPicPr>
          <p:nvPr/>
        </p:nvPicPr>
        <p:blipFill>
          <a:blip r:embed="rId3"/>
          <a:stretch>
            <a:fillRect/>
          </a:stretch>
        </p:blipFill>
        <p:spPr>
          <a:xfrm>
            <a:off x="3300412" y="1995487"/>
            <a:ext cx="2752725" cy="2214563"/>
          </a:xfrm>
          <a:prstGeom prst="rect">
            <a:avLst/>
          </a:prstGeom>
        </p:spPr>
      </p:pic>
      <p:sp>
        <p:nvSpPr>
          <p:cNvPr id="16" name="Flecha: hacia abajo 15">
            <a:extLst>
              <a:ext uri="{FF2B5EF4-FFF2-40B4-BE49-F238E27FC236}">
                <a16:creationId xmlns:a16="http://schemas.microsoft.com/office/drawing/2014/main" id="{A72D0BBC-358E-4012-BB20-29E3F9D418AB}"/>
              </a:ext>
            </a:extLst>
          </p:cNvPr>
          <p:cNvSpPr/>
          <p:nvPr/>
        </p:nvSpPr>
        <p:spPr>
          <a:xfrm>
            <a:off x="9058165" y="2812966"/>
            <a:ext cx="114410" cy="263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hacia abajo 16">
            <a:extLst>
              <a:ext uri="{FF2B5EF4-FFF2-40B4-BE49-F238E27FC236}">
                <a16:creationId xmlns:a16="http://schemas.microsoft.com/office/drawing/2014/main" id="{220F826F-A369-4E92-BE28-BAAFAD7E6F1E}"/>
              </a:ext>
            </a:extLst>
          </p:cNvPr>
          <p:cNvSpPr/>
          <p:nvPr/>
        </p:nvSpPr>
        <p:spPr>
          <a:xfrm>
            <a:off x="9058165" y="3335383"/>
            <a:ext cx="114410" cy="2636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lecha: a la derecha 17">
            <a:extLst>
              <a:ext uri="{FF2B5EF4-FFF2-40B4-BE49-F238E27FC236}">
                <a16:creationId xmlns:a16="http://schemas.microsoft.com/office/drawing/2014/main" id="{AF21BCDC-4EB5-4278-B774-07CE212917B4}"/>
              </a:ext>
            </a:extLst>
          </p:cNvPr>
          <p:cNvSpPr/>
          <p:nvPr/>
        </p:nvSpPr>
        <p:spPr>
          <a:xfrm>
            <a:off x="9601200" y="3667126"/>
            <a:ext cx="314325" cy="1314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1B28CE92-A335-436F-8044-FA5C8D85614D}"/>
              </a:ext>
            </a:extLst>
          </p:cNvPr>
          <p:cNvSpPr txBox="1"/>
          <p:nvPr/>
        </p:nvSpPr>
        <p:spPr>
          <a:xfrm>
            <a:off x="10000092" y="3486237"/>
            <a:ext cx="1880031" cy="923330"/>
          </a:xfrm>
          <a:prstGeom prst="rect">
            <a:avLst/>
          </a:prstGeom>
          <a:noFill/>
        </p:spPr>
        <p:txBody>
          <a:bodyPr wrap="square" rtlCol="0">
            <a:spAutoFit/>
          </a:bodyPr>
          <a:lstStyle/>
          <a:p>
            <a:r>
              <a:rPr lang="es-CO" b="1" dirty="0">
                <a:solidFill>
                  <a:schemeClr val="accent6">
                    <a:lumMod val="75000"/>
                  </a:schemeClr>
                </a:solidFill>
              </a:rPr>
              <a:t>orientación de las                  acciones en cada grupo de trabajo</a:t>
            </a:r>
            <a:endParaRPr lang="es-CO" dirty="0"/>
          </a:p>
        </p:txBody>
      </p:sp>
      <p:sp>
        <p:nvSpPr>
          <p:cNvPr id="20" name="CuadroTexto 19">
            <a:extLst>
              <a:ext uri="{FF2B5EF4-FFF2-40B4-BE49-F238E27FC236}">
                <a16:creationId xmlns:a16="http://schemas.microsoft.com/office/drawing/2014/main" id="{F2D22C33-5C59-4896-98B2-D2F4A1C0FDCC}"/>
              </a:ext>
            </a:extLst>
          </p:cNvPr>
          <p:cNvSpPr txBox="1"/>
          <p:nvPr/>
        </p:nvSpPr>
        <p:spPr>
          <a:xfrm>
            <a:off x="6695421" y="4313773"/>
            <a:ext cx="2362744" cy="276999"/>
          </a:xfrm>
          <a:prstGeom prst="rect">
            <a:avLst/>
          </a:prstGeom>
          <a:noFill/>
          <a:ln w="22225">
            <a:solidFill>
              <a:schemeClr val="accent1"/>
            </a:solidFill>
          </a:ln>
        </p:spPr>
        <p:txBody>
          <a:bodyPr wrap="square" rtlCol="0">
            <a:spAutoFit/>
          </a:bodyPr>
          <a:lstStyle/>
          <a:p>
            <a:pPr algn="ctr"/>
            <a:r>
              <a:rPr lang="es-ES" sz="1200" dirty="0">
                <a:solidFill>
                  <a:schemeClr val="accent1">
                    <a:lumMod val="75000"/>
                  </a:schemeClr>
                </a:solidFill>
              </a:rPr>
              <a:t>Factores de Protección </a:t>
            </a:r>
            <a:endParaRPr lang="es-CO" sz="1200" dirty="0">
              <a:solidFill>
                <a:schemeClr val="accent1">
                  <a:lumMod val="75000"/>
                </a:schemeClr>
              </a:solidFill>
            </a:endParaRPr>
          </a:p>
        </p:txBody>
      </p:sp>
      <p:sp>
        <p:nvSpPr>
          <p:cNvPr id="21" name="CuadroTexto 20">
            <a:extLst>
              <a:ext uri="{FF2B5EF4-FFF2-40B4-BE49-F238E27FC236}">
                <a16:creationId xmlns:a16="http://schemas.microsoft.com/office/drawing/2014/main" id="{1A52CDB2-3E8C-4761-8263-D1F3EE1B46E4}"/>
              </a:ext>
            </a:extLst>
          </p:cNvPr>
          <p:cNvSpPr txBox="1"/>
          <p:nvPr/>
        </p:nvSpPr>
        <p:spPr>
          <a:xfrm>
            <a:off x="6695421" y="4892054"/>
            <a:ext cx="2362744" cy="276999"/>
          </a:xfrm>
          <a:prstGeom prst="rect">
            <a:avLst/>
          </a:prstGeom>
          <a:noFill/>
          <a:ln w="22225">
            <a:solidFill>
              <a:schemeClr val="accent1"/>
            </a:solidFill>
          </a:ln>
        </p:spPr>
        <p:txBody>
          <a:bodyPr wrap="square" rtlCol="0">
            <a:spAutoFit/>
          </a:bodyPr>
          <a:lstStyle/>
          <a:p>
            <a:r>
              <a:rPr lang="es-ES" sz="1200" dirty="0">
                <a:solidFill>
                  <a:schemeClr val="accent1">
                    <a:lumMod val="75000"/>
                  </a:schemeClr>
                </a:solidFill>
              </a:rPr>
              <a:t>Promoción de habilidades blandas</a:t>
            </a:r>
            <a:endParaRPr lang="es-CO" sz="1200" dirty="0">
              <a:solidFill>
                <a:schemeClr val="accent1">
                  <a:lumMod val="75000"/>
                </a:schemeClr>
              </a:solidFill>
            </a:endParaRPr>
          </a:p>
        </p:txBody>
      </p:sp>
      <p:sp>
        <p:nvSpPr>
          <p:cNvPr id="22" name="Elipse 21">
            <a:extLst>
              <a:ext uri="{FF2B5EF4-FFF2-40B4-BE49-F238E27FC236}">
                <a16:creationId xmlns:a16="http://schemas.microsoft.com/office/drawing/2014/main" id="{CA43B6AA-BC35-4584-951B-6A5BCF7182E9}"/>
              </a:ext>
            </a:extLst>
          </p:cNvPr>
          <p:cNvSpPr/>
          <p:nvPr/>
        </p:nvSpPr>
        <p:spPr>
          <a:xfrm>
            <a:off x="8038010" y="5473239"/>
            <a:ext cx="2865121" cy="50955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Que pretende fortalecer?</a:t>
            </a:r>
            <a:endParaRPr lang="es-CO" sz="1400" dirty="0">
              <a:solidFill>
                <a:schemeClr val="tx1"/>
              </a:solidFill>
            </a:endParaRPr>
          </a:p>
        </p:txBody>
      </p:sp>
      <p:pic>
        <p:nvPicPr>
          <p:cNvPr id="23" name="Imagen 22">
            <a:extLst>
              <a:ext uri="{FF2B5EF4-FFF2-40B4-BE49-F238E27FC236}">
                <a16:creationId xmlns:a16="http://schemas.microsoft.com/office/drawing/2014/main" id="{FDF190DE-47F1-4862-82D1-C047BB15D718}"/>
              </a:ext>
            </a:extLst>
          </p:cNvPr>
          <p:cNvPicPr>
            <a:picLocks noChangeAspect="1"/>
          </p:cNvPicPr>
          <p:nvPr/>
        </p:nvPicPr>
        <p:blipFill>
          <a:blip r:embed="rId4"/>
          <a:stretch>
            <a:fillRect/>
          </a:stretch>
        </p:blipFill>
        <p:spPr>
          <a:xfrm>
            <a:off x="3257550" y="4220794"/>
            <a:ext cx="2838450" cy="2504890"/>
          </a:xfrm>
          <a:prstGeom prst="rect">
            <a:avLst/>
          </a:prstGeom>
        </p:spPr>
      </p:pic>
      <p:pic>
        <p:nvPicPr>
          <p:cNvPr id="24" name="Imagen 23">
            <a:extLst>
              <a:ext uri="{FF2B5EF4-FFF2-40B4-BE49-F238E27FC236}">
                <a16:creationId xmlns:a16="http://schemas.microsoft.com/office/drawing/2014/main" id="{85F5BD78-87AA-4036-AA1F-825D24F733D9}"/>
              </a:ext>
            </a:extLst>
          </p:cNvPr>
          <p:cNvPicPr>
            <a:picLocks noChangeAspect="1"/>
          </p:cNvPicPr>
          <p:nvPr/>
        </p:nvPicPr>
        <p:blipFill>
          <a:blip r:embed="rId5"/>
          <a:stretch>
            <a:fillRect/>
          </a:stretch>
        </p:blipFill>
        <p:spPr>
          <a:xfrm>
            <a:off x="311876" y="4220794"/>
            <a:ext cx="2945673" cy="2504890"/>
          </a:xfrm>
          <a:prstGeom prst="rect">
            <a:avLst/>
          </a:prstGeom>
        </p:spPr>
      </p:pic>
    </p:spTree>
    <p:extLst>
      <p:ext uri="{BB962C8B-B14F-4D97-AF65-F5344CB8AC3E}">
        <p14:creationId xmlns:p14="http://schemas.microsoft.com/office/powerpoint/2010/main" val="416536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LOGROS-REGIONAL SAN ANDRES</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C4F6F9A5-3C5B-4183-A19C-BB39E0A49689}"/>
              </a:ext>
            </a:extLst>
          </p:cNvPr>
          <p:cNvSpPr txBox="1"/>
          <p:nvPr/>
        </p:nvSpPr>
        <p:spPr>
          <a:xfrm>
            <a:off x="1061971" y="1215344"/>
            <a:ext cx="9482991" cy="584775"/>
          </a:xfrm>
          <a:prstGeom prst="rect">
            <a:avLst/>
          </a:prstGeom>
          <a:noFill/>
        </p:spPr>
        <p:txBody>
          <a:bodyPr wrap="square" rtlCol="0">
            <a:spAutoFit/>
          </a:bodyPr>
          <a:lstStyle/>
          <a:p>
            <a:pPr algn="ctr"/>
            <a:r>
              <a:rPr lang="es-ES" sz="3200" b="1" dirty="0">
                <a:solidFill>
                  <a:schemeClr val="accent2">
                    <a:lumMod val="75000"/>
                  </a:schemeClr>
                </a:solidFill>
              </a:rPr>
              <a:t>GENERACIONES ÉTNICAS CON BIENESTAR</a:t>
            </a:r>
            <a:endParaRPr lang="es-CO" sz="3200" b="1" dirty="0">
              <a:solidFill>
                <a:schemeClr val="accent2">
                  <a:lumMod val="75000"/>
                </a:schemeClr>
              </a:solidFill>
            </a:endParaRPr>
          </a:p>
        </p:txBody>
      </p:sp>
      <p:pic>
        <p:nvPicPr>
          <p:cNvPr id="14" name="Imagen 13">
            <a:extLst>
              <a:ext uri="{FF2B5EF4-FFF2-40B4-BE49-F238E27FC236}">
                <a16:creationId xmlns:a16="http://schemas.microsoft.com/office/drawing/2014/main" id="{5072A01B-296C-48E6-9D6E-BFA936EE3A11}"/>
              </a:ext>
            </a:extLst>
          </p:cNvPr>
          <p:cNvPicPr>
            <a:picLocks noChangeAspect="1"/>
          </p:cNvPicPr>
          <p:nvPr/>
        </p:nvPicPr>
        <p:blipFill>
          <a:blip r:embed="rId2"/>
          <a:stretch>
            <a:fillRect/>
          </a:stretch>
        </p:blipFill>
        <p:spPr>
          <a:xfrm>
            <a:off x="311877" y="1995487"/>
            <a:ext cx="2945673" cy="2214563"/>
          </a:xfrm>
          <a:prstGeom prst="rect">
            <a:avLst/>
          </a:prstGeom>
        </p:spPr>
      </p:pic>
      <p:pic>
        <p:nvPicPr>
          <p:cNvPr id="15" name="Imagen 14">
            <a:extLst>
              <a:ext uri="{FF2B5EF4-FFF2-40B4-BE49-F238E27FC236}">
                <a16:creationId xmlns:a16="http://schemas.microsoft.com/office/drawing/2014/main" id="{1EF3B4B2-CD37-4718-AB04-EA513D20541B}"/>
              </a:ext>
            </a:extLst>
          </p:cNvPr>
          <p:cNvPicPr>
            <a:picLocks noChangeAspect="1"/>
          </p:cNvPicPr>
          <p:nvPr/>
        </p:nvPicPr>
        <p:blipFill>
          <a:blip r:embed="rId3"/>
          <a:stretch>
            <a:fillRect/>
          </a:stretch>
        </p:blipFill>
        <p:spPr>
          <a:xfrm>
            <a:off x="3300412" y="1995487"/>
            <a:ext cx="2752725" cy="2214563"/>
          </a:xfrm>
          <a:prstGeom prst="rect">
            <a:avLst/>
          </a:prstGeom>
        </p:spPr>
      </p:pic>
      <p:pic>
        <p:nvPicPr>
          <p:cNvPr id="23" name="Imagen 22">
            <a:extLst>
              <a:ext uri="{FF2B5EF4-FFF2-40B4-BE49-F238E27FC236}">
                <a16:creationId xmlns:a16="http://schemas.microsoft.com/office/drawing/2014/main" id="{FDF190DE-47F1-4862-82D1-C047BB15D718}"/>
              </a:ext>
            </a:extLst>
          </p:cNvPr>
          <p:cNvPicPr>
            <a:picLocks noChangeAspect="1"/>
          </p:cNvPicPr>
          <p:nvPr/>
        </p:nvPicPr>
        <p:blipFill>
          <a:blip r:embed="rId4"/>
          <a:stretch>
            <a:fillRect/>
          </a:stretch>
        </p:blipFill>
        <p:spPr>
          <a:xfrm>
            <a:off x="3257550" y="4220794"/>
            <a:ext cx="2838450" cy="2504890"/>
          </a:xfrm>
          <a:prstGeom prst="rect">
            <a:avLst/>
          </a:prstGeom>
        </p:spPr>
      </p:pic>
      <p:pic>
        <p:nvPicPr>
          <p:cNvPr id="24" name="Imagen 23">
            <a:extLst>
              <a:ext uri="{FF2B5EF4-FFF2-40B4-BE49-F238E27FC236}">
                <a16:creationId xmlns:a16="http://schemas.microsoft.com/office/drawing/2014/main" id="{85F5BD78-87AA-4036-AA1F-825D24F733D9}"/>
              </a:ext>
            </a:extLst>
          </p:cNvPr>
          <p:cNvPicPr>
            <a:picLocks noChangeAspect="1"/>
          </p:cNvPicPr>
          <p:nvPr/>
        </p:nvPicPr>
        <p:blipFill>
          <a:blip r:embed="rId5"/>
          <a:stretch>
            <a:fillRect/>
          </a:stretch>
        </p:blipFill>
        <p:spPr>
          <a:xfrm>
            <a:off x="311876" y="4220794"/>
            <a:ext cx="2945673" cy="2504890"/>
          </a:xfrm>
          <a:prstGeom prst="rect">
            <a:avLst/>
          </a:prstGeom>
        </p:spPr>
      </p:pic>
      <p:pic>
        <p:nvPicPr>
          <p:cNvPr id="26" name="Imagen 25">
            <a:extLst>
              <a:ext uri="{FF2B5EF4-FFF2-40B4-BE49-F238E27FC236}">
                <a16:creationId xmlns:a16="http://schemas.microsoft.com/office/drawing/2014/main" id="{85667C51-2850-4AB1-9ED2-9C805118F5A6}"/>
              </a:ext>
            </a:extLst>
          </p:cNvPr>
          <p:cNvPicPr>
            <a:picLocks noChangeAspect="1"/>
          </p:cNvPicPr>
          <p:nvPr/>
        </p:nvPicPr>
        <p:blipFill>
          <a:blip r:embed="rId2"/>
          <a:stretch>
            <a:fillRect/>
          </a:stretch>
        </p:blipFill>
        <p:spPr>
          <a:xfrm>
            <a:off x="311877" y="1995487"/>
            <a:ext cx="2945673" cy="2214563"/>
          </a:xfrm>
          <a:prstGeom prst="rect">
            <a:avLst/>
          </a:prstGeom>
        </p:spPr>
      </p:pic>
      <p:pic>
        <p:nvPicPr>
          <p:cNvPr id="27" name="Imagen 26">
            <a:extLst>
              <a:ext uri="{FF2B5EF4-FFF2-40B4-BE49-F238E27FC236}">
                <a16:creationId xmlns:a16="http://schemas.microsoft.com/office/drawing/2014/main" id="{4A3140E5-A3B3-4EE4-8904-631E12A75EC8}"/>
              </a:ext>
            </a:extLst>
          </p:cNvPr>
          <p:cNvPicPr>
            <a:picLocks noChangeAspect="1"/>
          </p:cNvPicPr>
          <p:nvPr/>
        </p:nvPicPr>
        <p:blipFill>
          <a:blip r:embed="rId4"/>
          <a:stretch>
            <a:fillRect/>
          </a:stretch>
        </p:blipFill>
        <p:spPr>
          <a:xfrm>
            <a:off x="3257550" y="4220794"/>
            <a:ext cx="2838450" cy="2504890"/>
          </a:xfrm>
          <a:prstGeom prst="rect">
            <a:avLst/>
          </a:prstGeom>
        </p:spPr>
      </p:pic>
      <p:pic>
        <p:nvPicPr>
          <p:cNvPr id="28" name="Imagen 27">
            <a:extLst>
              <a:ext uri="{FF2B5EF4-FFF2-40B4-BE49-F238E27FC236}">
                <a16:creationId xmlns:a16="http://schemas.microsoft.com/office/drawing/2014/main" id="{5154F456-6D7C-454A-843B-3EA82B79C475}"/>
              </a:ext>
            </a:extLst>
          </p:cNvPr>
          <p:cNvPicPr>
            <a:picLocks noChangeAspect="1"/>
          </p:cNvPicPr>
          <p:nvPr/>
        </p:nvPicPr>
        <p:blipFill>
          <a:blip r:embed="rId3"/>
          <a:stretch>
            <a:fillRect/>
          </a:stretch>
        </p:blipFill>
        <p:spPr>
          <a:xfrm>
            <a:off x="3300412" y="1995487"/>
            <a:ext cx="2752725" cy="2214563"/>
          </a:xfrm>
          <a:prstGeom prst="rect">
            <a:avLst/>
          </a:prstGeom>
        </p:spPr>
      </p:pic>
      <p:pic>
        <p:nvPicPr>
          <p:cNvPr id="29" name="Imagen 28">
            <a:extLst>
              <a:ext uri="{FF2B5EF4-FFF2-40B4-BE49-F238E27FC236}">
                <a16:creationId xmlns:a16="http://schemas.microsoft.com/office/drawing/2014/main" id="{54088A63-88CA-4276-BDF2-6B7CDB0C629B}"/>
              </a:ext>
            </a:extLst>
          </p:cNvPr>
          <p:cNvPicPr>
            <a:picLocks noChangeAspect="1"/>
          </p:cNvPicPr>
          <p:nvPr/>
        </p:nvPicPr>
        <p:blipFill>
          <a:blip r:embed="rId5"/>
          <a:stretch>
            <a:fillRect/>
          </a:stretch>
        </p:blipFill>
        <p:spPr>
          <a:xfrm>
            <a:off x="311876" y="4220794"/>
            <a:ext cx="2945673" cy="2504890"/>
          </a:xfrm>
          <a:prstGeom prst="rect">
            <a:avLst/>
          </a:prstGeom>
        </p:spPr>
      </p:pic>
      <p:sp>
        <p:nvSpPr>
          <p:cNvPr id="30" name="CuadroTexto 29">
            <a:extLst>
              <a:ext uri="{FF2B5EF4-FFF2-40B4-BE49-F238E27FC236}">
                <a16:creationId xmlns:a16="http://schemas.microsoft.com/office/drawing/2014/main" id="{FD163D8D-8780-4E26-B55B-E40CE303511E}"/>
              </a:ext>
            </a:extLst>
          </p:cNvPr>
          <p:cNvSpPr txBox="1"/>
          <p:nvPr/>
        </p:nvSpPr>
        <p:spPr>
          <a:xfrm>
            <a:off x="7924798" y="4309485"/>
            <a:ext cx="1049505" cy="1015663"/>
          </a:xfrm>
          <a:prstGeom prst="rect">
            <a:avLst/>
          </a:prstGeom>
          <a:noFill/>
        </p:spPr>
        <p:txBody>
          <a:bodyPr wrap="square" rtlCol="0">
            <a:spAutoFit/>
          </a:bodyPr>
          <a:lstStyle/>
          <a:p>
            <a:pPr algn="ctr"/>
            <a:r>
              <a:rPr lang="es-ES" sz="1200" b="1" dirty="0">
                <a:solidFill>
                  <a:srgbClr val="CC00FF"/>
                </a:solidFill>
              </a:rPr>
              <a:t>P</a:t>
            </a:r>
            <a:r>
              <a:rPr lang="es-CO" sz="1200" b="1" dirty="0">
                <a:solidFill>
                  <a:srgbClr val="CC00FF"/>
                </a:solidFill>
              </a:rPr>
              <a:t>ara el desarrollo de los encuentros vivenciales</a:t>
            </a:r>
            <a:endParaRPr lang="es-CO" sz="1200" dirty="0">
              <a:solidFill>
                <a:srgbClr val="CC00FF"/>
              </a:solidFill>
            </a:endParaRPr>
          </a:p>
        </p:txBody>
      </p:sp>
      <p:sp>
        <p:nvSpPr>
          <p:cNvPr id="31" name="CuadroTexto 30">
            <a:extLst>
              <a:ext uri="{FF2B5EF4-FFF2-40B4-BE49-F238E27FC236}">
                <a16:creationId xmlns:a16="http://schemas.microsoft.com/office/drawing/2014/main" id="{DE395F15-C7E3-4E72-A83A-13608F1F7336}"/>
              </a:ext>
            </a:extLst>
          </p:cNvPr>
          <p:cNvSpPr txBox="1"/>
          <p:nvPr/>
        </p:nvSpPr>
        <p:spPr>
          <a:xfrm>
            <a:off x="6512650" y="3737984"/>
            <a:ext cx="1359897" cy="338554"/>
          </a:xfrm>
          <a:prstGeom prst="rect">
            <a:avLst/>
          </a:prstGeom>
          <a:noFill/>
          <a:ln w="22225">
            <a:solidFill>
              <a:schemeClr val="accent1"/>
            </a:solidFill>
          </a:ln>
        </p:spPr>
        <p:txBody>
          <a:bodyPr wrap="square" rtlCol="0">
            <a:spAutoFit/>
          </a:bodyPr>
          <a:lstStyle/>
          <a:p>
            <a:pPr algn="ctr"/>
            <a:r>
              <a:rPr lang="es-ES" sz="1600" dirty="0">
                <a:solidFill>
                  <a:schemeClr val="accent1">
                    <a:lumMod val="75000"/>
                  </a:schemeClr>
                </a:solidFill>
              </a:rPr>
              <a:t>Planeación </a:t>
            </a:r>
            <a:endParaRPr lang="es-CO" sz="1600" dirty="0">
              <a:solidFill>
                <a:schemeClr val="accent1">
                  <a:lumMod val="75000"/>
                </a:schemeClr>
              </a:solidFill>
            </a:endParaRPr>
          </a:p>
        </p:txBody>
      </p:sp>
      <p:sp>
        <p:nvSpPr>
          <p:cNvPr id="32" name="CuadroTexto 31">
            <a:extLst>
              <a:ext uri="{FF2B5EF4-FFF2-40B4-BE49-F238E27FC236}">
                <a16:creationId xmlns:a16="http://schemas.microsoft.com/office/drawing/2014/main" id="{EE5D923E-AAA5-48A8-9938-334C66E07166}"/>
              </a:ext>
            </a:extLst>
          </p:cNvPr>
          <p:cNvSpPr txBox="1"/>
          <p:nvPr/>
        </p:nvSpPr>
        <p:spPr>
          <a:xfrm>
            <a:off x="6512650" y="4387979"/>
            <a:ext cx="1359897" cy="338554"/>
          </a:xfrm>
          <a:prstGeom prst="rect">
            <a:avLst/>
          </a:prstGeom>
          <a:noFill/>
          <a:ln w="22225">
            <a:solidFill>
              <a:schemeClr val="accent1"/>
            </a:solidFill>
          </a:ln>
        </p:spPr>
        <p:txBody>
          <a:bodyPr wrap="square" rtlCol="0">
            <a:spAutoFit/>
          </a:bodyPr>
          <a:lstStyle/>
          <a:p>
            <a:pPr algn="ctr"/>
            <a:r>
              <a:rPr lang="es-ES" sz="1600" dirty="0">
                <a:solidFill>
                  <a:schemeClr val="accent1">
                    <a:lumMod val="75000"/>
                  </a:schemeClr>
                </a:solidFill>
              </a:rPr>
              <a:t>Alistamiento </a:t>
            </a:r>
            <a:endParaRPr lang="es-CO" sz="1600" dirty="0">
              <a:solidFill>
                <a:schemeClr val="accent1">
                  <a:lumMod val="75000"/>
                </a:schemeClr>
              </a:solidFill>
            </a:endParaRPr>
          </a:p>
        </p:txBody>
      </p:sp>
      <p:sp>
        <p:nvSpPr>
          <p:cNvPr id="33" name="Elipse 32">
            <a:extLst>
              <a:ext uri="{FF2B5EF4-FFF2-40B4-BE49-F238E27FC236}">
                <a16:creationId xmlns:a16="http://schemas.microsoft.com/office/drawing/2014/main" id="{E33FA51E-559A-42EA-8EAD-0B5CE8C0FBA3}"/>
              </a:ext>
            </a:extLst>
          </p:cNvPr>
          <p:cNvSpPr/>
          <p:nvPr/>
        </p:nvSpPr>
        <p:spPr>
          <a:xfrm>
            <a:off x="6966708" y="2383129"/>
            <a:ext cx="3261470" cy="55608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rPr>
              <a:t>Se estructura en cuatro etapas</a:t>
            </a:r>
            <a:endParaRPr lang="es-CO" sz="1200" dirty="0">
              <a:solidFill>
                <a:schemeClr val="tx1"/>
              </a:solidFill>
            </a:endParaRPr>
          </a:p>
        </p:txBody>
      </p:sp>
      <p:sp>
        <p:nvSpPr>
          <p:cNvPr id="34" name="CuadroTexto 33">
            <a:extLst>
              <a:ext uri="{FF2B5EF4-FFF2-40B4-BE49-F238E27FC236}">
                <a16:creationId xmlns:a16="http://schemas.microsoft.com/office/drawing/2014/main" id="{2E0CF03A-01D9-4448-AF57-5B36502A781F}"/>
              </a:ext>
            </a:extLst>
          </p:cNvPr>
          <p:cNvSpPr txBox="1"/>
          <p:nvPr/>
        </p:nvSpPr>
        <p:spPr>
          <a:xfrm>
            <a:off x="6512650" y="5767618"/>
            <a:ext cx="1359897" cy="338554"/>
          </a:xfrm>
          <a:prstGeom prst="rect">
            <a:avLst/>
          </a:prstGeom>
          <a:noFill/>
          <a:ln w="22225">
            <a:solidFill>
              <a:schemeClr val="accent1"/>
            </a:solidFill>
          </a:ln>
        </p:spPr>
        <p:txBody>
          <a:bodyPr wrap="square" rtlCol="0">
            <a:spAutoFit/>
          </a:bodyPr>
          <a:lstStyle/>
          <a:p>
            <a:pPr algn="ctr"/>
            <a:r>
              <a:rPr lang="es-ES" sz="1600" dirty="0">
                <a:solidFill>
                  <a:schemeClr val="accent1">
                    <a:lumMod val="75000"/>
                  </a:schemeClr>
                </a:solidFill>
              </a:rPr>
              <a:t>Cierre </a:t>
            </a:r>
            <a:endParaRPr lang="es-CO" sz="1600" dirty="0">
              <a:solidFill>
                <a:schemeClr val="accent1">
                  <a:lumMod val="75000"/>
                </a:schemeClr>
              </a:solidFill>
            </a:endParaRPr>
          </a:p>
        </p:txBody>
      </p:sp>
      <p:sp>
        <p:nvSpPr>
          <p:cNvPr id="35" name="CuadroTexto 34">
            <a:extLst>
              <a:ext uri="{FF2B5EF4-FFF2-40B4-BE49-F238E27FC236}">
                <a16:creationId xmlns:a16="http://schemas.microsoft.com/office/drawing/2014/main" id="{A43B13FD-C1C7-4792-BED1-07DEA0AAFBBE}"/>
              </a:ext>
            </a:extLst>
          </p:cNvPr>
          <p:cNvSpPr txBox="1"/>
          <p:nvPr/>
        </p:nvSpPr>
        <p:spPr>
          <a:xfrm>
            <a:off x="6512650" y="5086329"/>
            <a:ext cx="1359897" cy="338554"/>
          </a:xfrm>
          <a:prstGeom prst="rect">
            <a:avLst/>
          </a:prstGeom>
          <a:noFill/>
          <a:ln w="22225">
            <a:solidFill>
              <a:schemeClr val="accent1"/>
            </a:solidFill>
          </a:ln>
        </p:spPr>
        <p:txBody>
          <a:bodyPr wrap="square" rtlCol="0">
            <a:spAutoFit/>
          </a:bodyPr>
          <a:lstStyle/>
          <a:p>
            <a:pPr algn="ctr"/>
            <a:r>
              <a:rPr lang="es-ES" sz="1600" dirty="0">
                <a:solidFill>
                  <a:schemeClr val="accent1">
                    <a:lumMod val="75000"/>
                  </a:schemeClr>
                </a:solidFill>
              </a:rPr>
              <a:t>Operación </a:t>
            </a:r>
            <a:endParaRPr lang="es-CO" sz="1600" dirty="0">
              <a:solidFill>
                <a:schemeClr val="accent1">
                  <a:lumMod val="75000"/>
                </a:schemeClr>
              </a:solidFill>
            </a:endParaRPr>
          </a:p>
        </p:txBody>
      </p:sp>
      <p:sp>
        <p:nvSpPr>
          <p:cNvPr id="36" name="CuadroTexto 35">
            <a:extLst>
              <a:ext uri="{FF2B5EF4-FFF2-40B4-BE49-F238E27FC236}">
                <a16:creationId xmlns:a16="http://schemas.microsoft.com/office/drawing/2014/main" id="{24EB5F4C-1AF6-4AA9-A6F0-9925F1401E76}"/>
              </a:ext>
            </a:extLst>
          </p:cNvPr>
          <p:cNvSpPr txBox="1"/>
          <p:nvPr/>
        </p:nvSpPr>
        <p:spPr>
          <a:xfrm>
            <a:off x="9026553" y="3630262"/>
            <a:ext cx="2768367" cy="276999"/>
          </a:xfrm>
          <a:prstGeom prst="rect">
            <a:avLst/>
          </a:prstGeom>
          <a:noFill/>
          <a:ln w="22225">
            <a:solidFill>
              <a:schemeClr val="accent1"/>
            </a:solidFill>
          </a:ln>
        </p:spPr>
        <p:txBody>
          <a:bodyPr wrap="square" rtlCol="0">
            <a:spAutoFit/>
          </a:bodyPr>
          <a:lstStyle/>
          <a:p>
            <a:pPr algn="ctr"/>
            <a:r>
              <a:rPr lang="es-ES" sz="1200" dirty="0">
                <a:solidFill>
                  <a:schemeClr val="accent1">
                    <a:lumMod val="75000"/>
                  </a:schemeClr>
                </a:solidFill>
              </a:rPr>
              <a:t>Fortalecimiento de ejes vocacionales </a:t>
            </a:r>
            <a:endParaRPr lang="es-CO" sz="1200" dirty="0">
              <a:solidFill>
                <a:schemeClr val="accent1">
                  <a:lumMod val="75000"/>
                </a:schemeClr>
              </a:solidFill>
            </a:endParaRPr>
          </a:p>
        </p:txBody>
      </p:sp>
      <p:sp>
        <p:nvSpPr>
          <p:cNvPr id="37" name="CuadroTexto 36">
            <a:extLst>
              <a:ext uri="{FF2B5EF4-FFF2-40B4-BE49-F238E27FC236}">
                <a16:creationId xmlns:a16="http://schemas.microsoft.com/office/drawing/2014/main" id="{67E8D27F-1425-4F72-A5B0-26735AD01426}"/>
              </a:ext>
            </a:extLst>
          </p:cNvPr>
          <p:cNvSpPr txBox="1"/>
          <p:nvPr/>
        </p:nvSpPr>
        <p:spPr>
          <a:xfrm>
            <a:off x="9026554" y="4540318"/>
            <a:ext cx="2768367" cy="276999"/>
          </a:xfrm>
          <a:prstGeom prst="rect">
            <a:avLst/>
          </a:prstGeom>
          <a:noFill/>
          <a:ln w="22225">
            <a:solidFill>
              <a:schemeClr val="accent1"/>
            </a:solidFill>
          </a:ln>
        </p:spPr>
        <p:txBody>
          <a:bodyPr wrap="square" rtlCol="0">
            <a:spAutoFit/>
          </a:bodyPr>
          <a:lstStyle/>
          <a:p>
            <a:pPr algn="ctr"/>
            <a:r>
              <a:rPr lang="es-ES" sz="1200" dirty="0">
                <a:solidFill>
                  <a:schemeClr val="accent1">
                    <a:lumMod val="75000"/>
                  </a:schemeClr>
                </a:solidFill>
              </a:rPr>
              <a:t>Fortalecimiento Familiar </a:t>
            </a:r>
            <a:endParaRPr lang="es-CO" sz="1200" dirty="0">
              <a:solidFill>
                <a:schemeClr val="accent1">
                  <a:lumMod val="75000"/>
                </a:schemeClr>
              </a:solidFill>
            </a:endParaRPr>
          </a:p>
        </p:txBody>
      </p:sp>
      <p:sp>
        <p:nvSpPr>
          <p:cNvPr id="38" name="CuadroTexto 37">
            <a:extLst>
              <a:ext uri="{FF2B5EF4-FFF2-40B4-BE49-F238E27FC236}">
                <a16:creationId xmlns:a16="http://schemas.microsoft.com/office/drawing/2014/main" id="{C44D28CA-EAA8-444B-B6D5-DBD4F18DC272}"/>
              </a:ext>
            </a:extLst>
          </p:cNvPr>
          <p:cNvSpPr txBox="1"/>
          <p:nvPr/>
        </p:nvSpPr>
        <p:spPr>
          <a:xfrm>
            <a:off x="9026554" y="5555021"/>
            <a:ext cx="2768367" cy="276999"/>
          </a:xfrm>
          <a:prstGeom prst="rect">
            <a:avLst/>
          </a:prstGeom>
          <a:noFill/>
          <a:ln w="22225">
            <a:solidFill>
              <a:schemeClr val="accent1"/>
            </a:solidFill>
          </a:ln>
        </p:spPr>
        <p:txBody>
          <a:bodyPr wrap="square" rtlCol="0">
            <a:spAutoFit/>
          </a:bodyPr>
          <a:lstStyle/>
          <a:p>
            <a:pPr algn="ctr"/>
            <a:r>
              <a:rPr lang="es-ES" sz="1200" dirty="0">
                <a:solidFill>
                  <a:schemeClr val="accent1">
                    <a:lumMod val="75000"/>
                  </a:schemeClr>
                </a:solidFill>
              </a:rPr>
              <a:t>Fortalecimiento Cultural</a:t>
            </a:r>
            <a:endParaRPr lang="es-CO" sz="1200" dirty="0">
              <a:solidFill>
                <a:schemeClr val="accent1">
                  <a:lumMod val="75000"/>
                </a:schemeClr>
              </a:solidFill>
            </a:endParaRPr>
          </a:p>
        </p:txBody>
      </p:sp>
    </p:spTree>
    <p:extLst>
      <p:ext uri="{BB962C8B-B14F-4D97-AF65-F5344CB8AC3E}">
        <p14:creationId xmlns:p14="http://schemas.microsoft.com/office/powerpoint/2010/main" val="1544519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8" name="Imagen 7">
            <a:extLst>
              <a:ext uri="{FF2B5EF4-FFF2-40B4-BE49-F238E27FC236}">
                <a16:creationId xmlns:a16="http://schemas.microsoft.com/office/drawing/2014/main" id="{23B05B4A-3CA1-450D-A416-E3F4008DAFF9}"/>
              </a:ext>
            </a:extLst>
          </p:cNvPr>
          <p:cNvPicPr>
            <a:picLocks noChangeAspect="1"/>
          </p:cNvPicPr>
          <p:nvPr/>
        </p:nvPicPr>
        <p:blipFill>
          <a:blip r:embed="rId2"/>
          <a:stretch>
            <a:fillRect/>
          </a:stretch>
        </p:blipFill>
        <p:spPr>
          <a:xfrm>
            <a:off x="1412776" y="1183080"/>
            <a:ext cx="646232" cy="646232"/>
          </a:xfrm>
          <a:prstGeom prst="rect">
            <a:avLst/>
          </a:prstGeom>
        </p:spPr>
      </p:pic>
      <p:sp>
        <p:nvSpPr>
          <p:cNvPr id="10" name="object 37">
            <a:extLst>
              <a:ext uri="{FF2B5EF4-FFF2-40B4-BE49-F238E27FC236}">
                <a16:creationId xmlns:a16="http://schemas.microsoft.com/office/drawing/2014/main" id="{A184712C-A911-42C0-B632-B1B656ED23CE}"/>
              </a:ext>
            </a:extLst>
          </p:cNvPr>
          <p:cNvSpPr/>
          <p:nvPr/>
        </p:nvSpPr>
        <p:spPr>
          <a:xfrm>
            <a:off x="1692772" y="1806747"/>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F4E8E0A-2610-45EC-9022-2B789E21E918}"/>
              </a:ext>
            </a:extLst>
          </p:cNvPr>
          <p:cNvPicPr>
            <a:picLocks noChangeAspect="1"/>
          </p:cNvPicPr>
          <p:nvPr/>
        </p:nvPicPr>
        <p:blipFill>
          <a:blip r:embed="rId3"/>
          <a:stretch>
            <a:fillRect/>
          </a:stretch>
        </p:blipFill>
        <p:spPr>
          <a:xfrm>
            <a:off x="1533874" y="1315675"/>
            <a:ext cx="365792" cy="365792"/>
          </a:xfrm>
          <a:prstGeom prst="rect">
            <a:avLst/>
          </a:prstGeom>
        </p:spPr>
      </p:pic>
      <p:sp>
        <p:nvSpPr>
          <p:cNvPr id="13" name="Rectángulo 12">
            <a:extLst>
              <a:ext uri="{FF2B5EF4-FFF2-40B4-BE49-F238E27FC236}">
                <a16:creationId xmlns:a16="http://schemas.microsoft.com/office/drawing/2014/main" id="{A2FC9D3A-1EBC-4AB9-9F37-A3EE2E96A6F2}"/>
              </a:ext>
            </a:extLst>
          </p:cNvPr>
          <p:cNvSpPr/>
          <p:nvPr/>
        </p:nvSpPr>
        <p:spPr>
          <a:xfrm>
            <a:off x="2257302" y="1183080"/>
            <a:ext cx="8924611"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Silenciar  los micrófonos y  apagar cámara de video</a:t>
            </a:r>
          </a:p>
        </p:txBody>
      </p:sp>
      <p:pic>
        <p:nvPicPr>
          <p:cNvPr id="14" name="Imagen 13">
            <a:extLst>
              <a:ext uri="{FF2B5EF4-FFF2-40B4-BE49-F238E27FC236}">
                <a16:creationId xmlns:a16="http://schemas.microsoft.com/office/drawing/2014/main" id="{BEE18736-F97F-49FD-B74E-1EF72ED66DCE}"/>
              </a:ext>
            </a:extLst>
          </p:cNvPr>
          <p:cNvPicPr>
            <a:picLocks noChangeAspect="1"/>
          </p:cNvPicPr>
          <p:nvPr/>
        </p:nvPicPr>
        <p:blipFill>
          <a:blip r:embed="rId4"/>
          <a:stretch>
            <a:fillRect/>
          </a:stretch>
        </p:blipFill>
        <p:spPr>
          <a:xfrm>
            <a:off x="1477146" y="2197527"/>
            <a:ext cx="581862" cy="581862"/>
          </a:xfrm>
          <a:prstGeom prst="rect">
            <a:avLst/>
          </a:prstGeom>
        </p:spPr>
      </p:pic>
      <p:sp>
        <p:nvSpPr>
          <p:cNvPr id="15" name="Elipse 14">
            <a:extLst>
              <a:ext uri="{FF2B5EF4-FFF2-40B4-BE49-F238E27FC236}">
                <a16:creationId xmlns:a16="http://schemas.microsoft.com/office/drawing/2014/main" id="{42DF666D-21E4-492C-B9C6-7863E1644349}"/>
              </a:ext>
            </a:extLst>
          </p:cNvPr>
          <p:cNvSpPr/>
          <p:nvPr/>
        </p:nvSpPr>
        <p:spPr>
          <a:xfrm>
            <a:off x="1445347" y="2057307"/>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6" name="Imagen 15">
            <a:extLst>
              <a:ext uri="{FF2B5EF4-FFF2-40B4-BE49-F238E27FC236}">
                <a16:creationId xmlns:a16="http://schemas.microsoft.com/office/drawing/2014/main" id="{08F99EB2-B863-4450-A0CF-58C3A0347AD9}"/>
              </a:ext>
            </a:extLst>
          </p:cNvPr>
          <p:cNvPicPr>
            <a:picLocks noChangeAspect="1"/>
          </p:cNvPicPr>
          <p:nvPr/>
        </p:nvPicPr>
        <p:blipFill>
          <a:blip r:embed="rId4"/>
          <a:stretch>
            <a:fillRect/>
          </a:stretch>
        </p:blipFill>
        <p:spPr>
          <a:xfrm>
            <a:off x="1444716" y="1980685"/>
            <a:ext cx="581862" cy="581862"/>
          </a:xfrm>
          <a:prstGeom prst="rect">
            <a:avLst/>
          </a:prstGeom>
        </p:spPr>
      </p:pic>
      <p:sp>
        <p:nvSpPr>
          <p:cNvPr id="17" name="Rectángulo 16">
            <a:extLst>
              <a:ext uri="{FF2B5EF4-FFF2-40B4-BE49-F238E27FC236}">
                <a16:creationId xmlns:a16="http://schemas.microsoft.com/office/drawing/2014/main" id="{C503F7F7-627A-46A2-916D-5F998F4D393B}"/>
              </a:ext>
            </a:extLst>
          </p:cNvPr>
          <p:cNvSpPr/>
          <p:nvPr/>
        </p:nvSpPr>
        <p:spPr>
          <a:xfrm>
            <a:off x="2274003" y="2131660"/>
            <a:ext cx="8924612"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informa que la reunión se grabará </a:t>
            </a:r>
          </a:p>
        </p:txBody>
      </p:sp>
      <p:sp>
        <p:nvSpPr>
          <p:cNvPr id="18" name="Elipse 17">
            <a:extLst>
              <a:ext uri="{FF2B5EF4-FFF2-40B4-BE49-F238E27FC236}">
                <a16:creationId xmlns:a16="http://schemas.microsoft.com/office/drawing/2014/main" id="{6E5A3A08-E84A-454D-A017-238FB5AE9F87}"/>
              </a:ext>
            </a:extLst>
          </p:cNvPr>
          <p:cNvSpPr/>
          <p:nvPr/>
        </p:nvSpPr>
        <p:spPr>
          <a:xfrm>
            <a:off x="1412776" y="313835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9" name="Imagen 18">
            <a:extLst>
              <a:ext uri="{FF2B5EF4-FFF2-40B4-BE49-F238E27FC236}">
                <a16:creationId xmlns:a16="http://schemas.microsoft.com/office/drawing/2014/main" id="{FF14DF98-6472-4CE2-A4E8-99650E3B0EB8}"/>
              </a:ext>
            </a:extLst>
          </p:cNvPr>
          <p:cNvPicPr>
            <a:picLocks noChangeAspect="1"/>
          </p:cNvPicPr>
          <p:nvPr/>
        </p:nvPicPr>
        <p:blipFill>
          <a:blip r:embed="rId5"/>
          <a:stretch>
            <a:fillRect/>
          </a:stretch>
        </p:blipFill>
        <p:spPr>
          <a:xfrm>
            <a:off x="1444716" y="3061736"/>
            <a:ext cx="645006" cy="645006"/>
          </a:xfrm>
          <a:prstGeom prst="rect">
            <a:avLst/>
          </a:prstGeom>
        </p:spPr>
      </p:pic>
      <p:pic>
        <p:nvPicPr>
          <p:cNvPr id="20" name="Imagen 19">
            <a:extLst>
              <a:ext uri="{FF2B5EF4-FFF2-40B4-BE49-F238E27FC236}">
                <a16:creationId xmlns:a16="http://schemas.microsoft.com/office/drawing/2014/main" id="{30B2C0EA-9CE7-4EB7-AC30-A108299E0FA2}"/>
              </a:ext>
            </a:extLst>
          </p:cNvPr>
          <p:cNvPicPr>
            <a:picLocks noChangeAspect="1"/>
          </p:cNvPicPr>
          <p:nvPr/>
        </p:nvPicPr>
        <p:blipFill>
          <a:blip r:embed="rId6"/>
          <a:stretch>
            <a:fillRect/>
          </a:stretch>
        </p:blipFill>
        <p:spPr>
          <a:xfrm>
            <a:off x="1349863" y="4359629"/>
            <a:ext cx="676715" cy="682811"/>
          </a:xfrm>
          <a:prstGeom prst="rect">
            <a:avLst/>
          </a:prstGeom>
        </p:spPr>
      </p:pic>
      <p:pic>
        <p:nvPicPr>
          <p:cNvPr id="21" name="Imagen 20">
            <a:extLst>
              <a:ext uri="{FF2B5EF4-FFF2-40B4-BE49-F238E27FC236}">
                <a16:creationId xmlns:a16="http://schemas.microsoft.com/office/drawing/2014/main" id="{57DDE574-A2EF-4DB9-81EF-E7700671ED25}"/>
              </a:ext>
            </a:extLst>
          </p:cNvPr>
          <p:cNvPicPr>
            <a:picLocks noChangeAspect="1"/>
          </p:cNvPicPr>
          <p:nvPr/>
        </p:nvPicPr>
        <p:blipFill>
          <a:blip r:embed="rId6"/>
          <a:stretch>
            <a:fillRect/>
          </a:stretch>
        </p:blipFill>
        <p:spPr>
          <a:xfrm>
            <a:off x="5757642" y="3087594"/>
            <a:ext cx="676715" cy="682811"/>
          </a:xfrm>
          <a:prstGeom prst="rect">
            <a:avLst/>
          </a:prstGeom>
        </p:spPr>
      </p:pic>
      <p:pic>
        <p:nvPicPr>
          <p:cNvPr id="23" name="Imagen 22">
            <a:extLst>
              <a:ext uri="{FF2B5EF4-FFF2-40B4-BE49-F238E27FC236}">
                <a16:creationId xmlns:a16="http://schemas.microsoft.com/office/drawing/2014/main" id="{7DA5C936-A1B3-419D-B659-2C23731508F4}"/>
              </a:ext>
            </a:extLst>
          </p:cNvPr>
          <p:cNvPicPr>
            <a:picLocks noChangeAspect="1"/>
          </p:cNvPicPr>
          <p:nvPr/>
        </p:nvPicPr>
        <p:blipFill>
          <a:blip r:embed="rId6"/>
          <a:stretch>
            <a:fillRect/>
          </a:stretch>
        </p:blipFill>
        <p:spPr>
          <a:xfrm>
            <a:off x="2893377" y="4453497"/>
            <a:ext cx="676715" cy="682811"/>
          </a:xfrm>
          <a:prstGeom prst="rect">
            <a:avLst/>
          </a:prstGeom>
        </p:spPr>
      </p:pic>
      <p:pic>
        <p:nvPicPr>
          <p:cNvPr id="24" name="Imagen 23">
            <a:extLst>
              <a:ext uri="{FF2B5EF4-FFF2-40B4-BE49-F238E27FC236}">
                <a16:creationId xmlns:a16="http://schemas.microsoft.com/office/drawing/2014/main" id="{1CD971BB-6A53-4793-B64B-6713DD914307}"/>
              </a:ext>
            </a:extLst>
          </p:cNvPr>
          <p:cNvPicPr>
            <a:picLocks noChangeAspect="1"/>
          </p:cNvPicPr>
          <p:nvPr/>
        </p:nvPicPr>
        <p:blipFill>
          <a:blip r:embed="rId7"/>
          <a:stretch>
            <a:fillRect/>
          </a:stretch>
        </p:blipFill>
        <p:spPr>
          <a:xfrm>
            <a:off x="1412004" y="4284031"/>
            <a:ext cx="646232" cy="646232"/>
          </a:xfrm>
          <a:prstGeom prst="rect">
            <a:avLst/>
          </a:prstGeom>
        </p:spPr>
      </p:pic>
      <p:pic>
        <p:nvPicPr>
          <p:cNvPr id="25" name="Imagen 24">
            <a:extLst>
              <a:ext uri="{FF2B5EF4-FFF2-40B4-BE49-F238E27FC236}">
                <a16:creationId xmlns:a16="http://schemas.microsoft.com/office/drawing/2014/main" id="{C5A99FA3-F557-487A-85F1-6F46DB12FA3A}"/>
              </a:ext>
            </a:extLst>
          </p:cNvPr>
          <p:cNvPicPr>
            <a:picLocks noChangeAspect="1"/>
          </p:cNvPicPr>
          <p:nvPr/>
        </p:nvPicPr>
        <p:blipFill>
          <a:blip r:embed="rId8"/>
          <a:stretch>
            <a:fillRect/>
          </a:stretch>
        </p:blipFill>
        <p:spPr>
          <a:xfrm>
            <a:off x="1439901" y="4151404"/>
            <a:ext cx="681709" cy="681709"/>
          </a:xfrm>
          <a:prstGeom prst="rect">
            <a:avLst/>
          </a:prstGeom>
        </p:spPr>
      </p:pic>
      <p:sp>
        <p:nvSpPr>
          <p:cNvPr id="26" name="Rectángulo 25">
            <a:extLst>
              <a:ext uri="{FF2B5EF4-FFF2-40B4-BE49-F238E27FC236}">
                <a16:creationId xmlns:a16="http://schemas.microsoft.com/office/drawing/2014/main" id="{6C4E8DDE-077E-4A6C-8CC5-407C5D890484}"/>
              </a:ext>
            </a:extLst>
          </p:cNvPr>
          <p:cNvSpPr/>
          <p:nvPr/>
        </p:nvSpPr>
        <p:spPr>
          <a:xfrm>
            <a:off x="2274003" y="3048665"/>
            <a:ext cx="8924614" cy="769441"/>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realizará el registro de los asistentes a través del formulario enviado al chat  de la reunión Teams</a:t>
            </a:r>
          </a:p>
        </p:txBody>
      </p:sp>
      <p:sp>
        <p:nvSpPr>
          <p:cNvPr id="28" name="CuadroTexto 27">
            <a:extLst>
              <a:ext uri="{FF2B5EF4-FFF2-40B4-BE49-F238E27FC236}">
                <a16:creationId xmlns:a16="http://schemas.microsoft.com/office/drawing/2014/main" id="{BF36E1B6-46CC-4103-BC33-9E170671BF92}"/>
              </a:ext>
            </a:extLst>
          </p:cNvPr>
          <p:cNvSpPr txBox="1"/>
          <p:nvPr/>
        </p:nvSpPr>
        <p:spPr>
          <a:xfrm>
            <a:off x="2274003" y="4205925"/>
            <a:ext cx="6097424" cy="769441"/>
          </a:xfrm>
          <a:prstGeom prst="rect">
            <a:avLst/>
          </a:prstGeom>
          <a:noFill/>
        </p:spPr>
        <p:txBody>
          <a:bodyPr wrap="square">
            <a:spAutoFit/>
          </a:bodyPr>
          <a:lstStyle/>
          <a:p>
            <a:r>
              <a:rPr lang="es-CO" sz="2200" kern="0" dirty="0">
                <a:latin typeface="Verdana" panose="020B0604030504040204" pitchFamily="34" charset="0"/>
                <a:ea typeface="Verdana" panose="020B0604030504040204" pitchFamily="34" charset="0"/>
              </a:rPr>
              <a:t>Si desea intervenir deberá levantar la mano y el moderador dará la palabra</a:t>
            </a:r>
          </a:p>
        </p:txBody>
      </p:sp>
    </p:spTree>
    <p:extLst>
      <p:ext uri="{BB962C8B-B14F-4D97-AF65-F5344CB8AC3E}">
        <p14:creationId xmlns:p14="http://schemas.microsoft.com/office/powerpoint/2010/main" val="21481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91F33D2-BEAA-41F6-AC2D-34F74E4AFA7B}"/>
              </a:ext>
            </a:extLst>
          </p:cNvPr>
          <p:cNvSpPr txBox="1"/>
          <p:nvPr/>
        </p:nvSpPr>
        <p:spPr>
          <a:xfrm>
            <a:off x="1299027" y="198630"/>
            <a:ext cx="7947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mj-lt"/>
              </a:rPr>
              <a:t>EXPERIENCIAS EXITOSAS - REGIONAL </a:t>
            </a:r>
            <a:r>
              <a:rPr lang="es-ES" sz="2800" b="1" dirty="0">
                <a:latin typeface="+mj-lt"/>
              </a:rPr>
              <a:t>SAN ANDRES</a:t>
            </a:r>
            <a:endParaRPr kumimoji="0" lang="es-ES" sz="2800" b="1" i="0" u="none" strike="noStrike" kern="1200" cap="none" spc="0" normalizeH="0" baseline="0" noProof="0" dirty="0">
              <a:ln>
                <a:noFill/>
              </a:ln>
              <a:effectLst/>
              <a:uLnTx/>
              <a:uFillTx/>
              <a:latin typeface="+mj-lt"/>
            </a:endParaRPr>
          </a:p>
        </p:txBody>
      </p:sp>
      <p:pic>
        <p:nvPicPr>
          <p:cNvPr id="3" name="Gráfico 2">
            <a:extLst>
              <a:ext uri="{FF2B5EF4-FFF2-40B4-BE49-F238E27FC236}">
                <a16:creationId xmlns:a16="http://schemas.microsoft.com/office/drawing/2014/main" id="{480AF6D0-871D-462D-B240-DEA3B129B4B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617354" y="893851"/>
            <a:ext cx="579818" cy="57615"/>
          </a:xfrm>
          <a:prstGeom prst="rect">
            <a:avLst/>
          </a:prstGeom>
        </p:spPr>
      </p:pic>
      <p:sp>
        <p:nvSpPr>
          <p:cNvPr id="4" name="CuadroTexto 3">
            <a:extLst>
              <a:ext uri="{FF2B5EF4-FFF2-40B4-BE49-F238E27FC236}">
                <a16:creationId xmlns:a16="http://schemas.microsoft.com/office/drawing/2014/main" id="{F20F535F-8065-4432-92F5-AD3C2FA8A387}"/>
              </a:ext>
            </a:extLst>
          </p:cNvPr>
          <p:cNvSpPr txBox="1"/>
          <p:nvPr/>
        </p:nvSpPr>
        <p:spPr>
          <a:xfrm>
            <a:off x="1232397" y="721850"/>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mj-lt"/>
              </a:rPr>
              <a:t>RENDICIÓN</a:t>
            </a:r>
            <a:r>
              <a:rPr lang="es-ES" sz="1600" dirty="0">
                <a:solidFill>
                  <a:prstClr val="black"/>
                </a:solidFill>
                <a:latin typeface="+mj-lt"/>
              </a:rPr>
              <a:t> DE CUENTAS 2022</a:t>
            </a:r>
            <a:endParaRPr kumimoji="0" lang="es-419" sz="160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pic>
        <p:nvPicPr>
          <p:cNvPr id="5" name="Imagen 4">
            <a:extLst>
              <a:ext uri="{FF2B5EF4-FFF2-40B4-BE49-F238E27FC236}">
                <a16:creationId xmlns:a16="http://schemas.microsoft.com/office/drawing/2014/main" id="{577A8953-1AA6-4843-8418-01A6C5A1E657}"/>
              </a:ext>
            </a:extLst>
          </p:cNvPr>
          <p:cNvPicPr>
            <a:picLocks noChangeAspect="1"/>
          </p:cNvPicPr>
          <p:nvPr/>
        </p:nvPicPr>
        <p:blipFill>
          <a:blip r:embed="rId4"/>
          <a:stretch>
            <a:fillRect/>
          </a:stretch>
        </p:blipFill>
        <p:spPr>
          <a:xfrm>
            <a:off x="321097" y="1612799"/>
            <a:ext cx="2657475" cy="2828925"/>
          </a:xfrm>
          <a:prstGeom prst="rect">
            <a:avLst/>
          </a:prstGeom>
        </p:spPr>
      </p:pic>
      <p:pic>
        <p:nvPicPr>
          <p:cNvPr id="6" name="Imagen 5">
            <a:extLst>
              <a:ext uri="{FF2B5EF4-FFF2-40B4-BE49-F238E27FC236}">
                <a16:creationId xmlns:a16="http://schemas.microsoft.com/office/drawing/2014/main" id="{AFD73589-8EB6-4823-A878-D7666FFB5141}"/>
              </a:ext>
            </a:extLst>
          </p:cNvPr>
          <p:cNvPicPr>
            <a:picLocks noChangeAspect="1"/>
          </p:cNvPicPr>
          <p:nvPr/>
        </p:nvPicPr>
        <p:blipFill>
          <a:blip r:embed="rId5"/>
          <a:stretch>
            <a:fillRect/>
          </a:stretch>
        </p:blipFill>
        <p:spPr>
          <a:xfrm>
            <a:off x="3100387" y="3914775"/>
            <a:ext cx="2638425" cy="2686050"/>
          </a:xfrm>
          <a:prstGeom prst="rect">
            <a:avLst/>
          </a:prstGeom>
        </p:spPr>
      </p:pic>
      <p:sp>
        <p:nvSpPr>
          <p:cNvPr id="7" name="CuadroTexto 6">
            <a:extLst>
              <a:ext uri="{FF2B5EF4-FFF2-40B4-BE49-F238E27FC236}">
                <a16:creationId xmlns:a16="http://schemas.microsoft.com/office/drawing/2014/main" id="{FD0A2C31-D6FD-419D-982F-0BAAE0BE9805}"/>
              </a:ext>
            </a:extLst>
          </p:cNvPr>
          <p:cNvSpPr txBox="1"/>
          <p:nvPr/>
        </p:nvSpPr>
        <p:spPr>
          <a:xfrm>
            <a:off x="3100387" y="1976307"/>
            <a:ext cx="2855796" cy="1569660"/>
          </a:xfrm>
          <a:prstGeom prst="rect">
            <a:avLst/>
          </a:prstGeom>
          <a:noFill/>
        </p:spPr>
        <p:txBody>
          <a:bodyPr wrap="square" rtlCol="0">
            <a:spAutoFit/>
          </a:bodyPr>
          <a:lstStyle/>
          <a:p>
            <a:pPr algn="ctr"/>
            <a:r>
              <a:rPr lang="es-ES" sz="3200" b="1" dirty="0">
                <a:solidFill>
                  <a:schemeClr val="accent2">
                    <a:lumMod val="75000"/>
                  </a:schemeClr>
                </a:solidFill>
              </a:rPr>
              <a:t>GENERACIONES ETNICAS CON BIENESTAR</a:t>
            </a:r>
            <a:endParaRPr lang="es-CO" sz="3200" b="1" dirty="0">
              <a:solidFill>
                <a:schemeClr val="accent2">
                  <a:lumMod val="75000"/>
                </a:schemeClr>
              </a:solidFill>
            </a:endParaRPr>
          </a:p>
        </p:txBody>
      </p:sp>
      <p:sp>
        <p:nvSpPr>
          <p:cNvPr id="8" name="CuadroTexto 7">
            <a:extLst>
              <a:ext uri="{FF2B5EF4-FFF2-40B4-BE49-F238E27FC236}">
                <a16:creationId xmlns:a16="http://schemas.microsoft.com/office/drawing/2014/main" id="{FFAEAE6D-F471-40EC-AE4E-3F1B0DBB7489}"/>
              </a:ext>
            </a:extLst>
          </p:cNvPr>
          <p:cNvSpPr txBox="1"/>
          <p:nvPr/>
        </p:nvSpPr>
        <p:spPr>
          <a:xfrm>
            <a:off x="385894" y="4513277"/>
            <a:ext cx="2592678" cy="2062103"/>
          </a:xfrm>
          <a:prstGeom prst="rect">
            <a:avLst/>
          </a:prstGeom>
          <a:noFill/>
        </p:spPr>
        <p:txBody>
          <a:bodyPr wrap="square" rtlCol="0">
            <a:spAutoFit/>
          </a:bodyPr>
          <a:lstStyle/>
          <a:p>
            <a:r>
              <a:rPr lang="es-ES" sz="3200" b="1" dirty="0">
                <a:solidFill>
                  <a:schemeClr val="accent6">
                    <a:lumMod val="75000"/>
                  </a:schemeClr>
                </a:solidFill>
              </a:rPr>
              <a:t>ESTRATEGIA DE LA CULTURA DEL RECICLAJE</a:t>
            </a:r>
            <a:endParaRPr lang="es-CO" sz="3200" b="1" dirty="0">
              <a:solidFill>
                <a:schemeClr val="accent6">
                  <a:lumMod val="75000"/>
                </a:schemeClr>
              </a:solidFill>
            </a:endParaRPr>
          </a:p>
        </p:txBody>
      </p:sp>
      <p:sp>
        <p:nvSpPr>
          <p:cNvPr id="9" name="CuadroTexto 8">
            <a:extLst>
              <a:ext uri="{FF2B5EF4-FFF2-40B4-BE49-F238E27FC236}">
                <a16:creationId xmlns:a16="http://schemas.microsoft.com/office/drawing/2014/main" id="{1AA15911-46C7-4C7B-A726-D99F11DD564F}"/>
              </a:ext>
            </a:extLst>
          </p:cNvPr>
          <p:cNvSpPr txBox="1"/>
          <p:nvPr/>
        </p:nvSpPr>
        <p:spPr>
          <a:xfrm>
            <a:off x="6342077" y="1283516"/>
            <a:ext cx="5343787" cy="5447645"/>
          </a:xfrm>
          <a:prstGeom prst="rect">
            <a:avLst/>
          </a:prstGeom>
          <a:noFill/>
        </p:spPr>
        <p:txBody>
          <a:bodyPr wrap="square" rtlCol="0">
            <a:spAutoFit/>
          </a:bodyPr>
          <a:lstStyle/>
          <a:p>
            <a:pPr algn="ctr"/>
            <a:r>
              <a:rPr lang="es-CO" sz="2400" b="1" dirty="0">
                <a:solidFill>
                  <a:srgbClr val="FFCC00"/>
                </a:solidFill>
              </a:rPr>
              <a:t>EXPERIENCIA SIGNIFICATIVA AMBIENTAL</a:t>
            </a:r>
          </a:p>
          <a:p>
            <a:pPr algn="ctr"/>
            <a:endParaRPr lang="es-CO" dirty="0"/>
          </a:p>
          <a:p>
            <a:pPr algn="just"/>
            <a:r>
              <a:rPr lang="es-CO" dirty="0">
                <a:solidFill>
                  <a:schemeClr val="accent1">
                    <a:lumMod val="75000"/>
                  </a:schemeClr>
                </a:solidFill>
              </a:rPr>
              <a:t>Esta idea surge del interés de inculcar en los niños, niñas y sus familias la conservación del medio ambiente, y cambiar los paradigmas que existen de la educación ambiental desde los primeros años de vida de los niños a través de una conciencia ambiental.</a:t>
            </a:r>
          </a:p>
          <a:p>
            <a:pPr algn="just"/>
            <a:endParaRPr lang="es-CO" dirty="0">
              <a:solidFill>
                <a:schemeClr val="accent1">
                  <a:lumMod val="75000"/>
                </a:schemeClr>
              </a:solidFill>
            </a:endParaRPr>
          </a:p>
          <a:p>
            <a:pPr algn="just"/>
            <a:r>
              <a:rPr lang="es-CO" dirty="0">
                <a:solidFill>
                  <a:schemeClr val="accent1">
                    <a:lumMod val="75000"/>
                  </a:schemeClr>
                </a:solidFill>
              </a:rPr>
              <a:t>El objetivo consistió inicialmente en un proyecto comunitario con la estrategia de la cultura del reciclaje para incrementar la participación de los niños, las niñas, padres y/o cuidadores que permitan la concientización del medio ambiente. Con las familias del programa se logró separar las botellas plásticas y generar nuevos elementos a través del reciclaje, elaborando canastas y sillas con este material, adicionalmente este proyecto genero un valor agregado en la reducción  de plásticos y  ahorro de recursos naturales.  </a:t>
            </a:r>
          </a:p>
        </p:txBody>
      </p:sp>
    </p:spTree>
    <p:extLst>
      <p:ext uri="{BB962C8B-B14F-4D97-AF65-F5344CB8AC3E}">
        <p14:creationId xmlns:p14="http://schemas.microsoft.com/office/powerpoint/2010/main" val="282561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99935D9-4494-4E82-A1C6-7D1073321F64}"/>
              </a:ext>
            </a:extLst>
          </p:cNvPr>
          <p:cNvSpPr txBox="1"/>
          <p:nvPr/>
        </p:nvSpPr>
        <p:spPr>
          <a:xfrm>
            <a:off x="1659754" y="367178"/>
            <a:ext cx="7947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mj-lt"/>
              </a:rPr>
              <a:t>LOGROS - REGIONAL </a:t>
            </a:r>
            <a:r>
              <a:rPr lang="es-ES" sz="2800" b="1" dirty="0">
                <a:latin typeface="+mj-lt"/>
              </a:rPr>
              <a:t>2022</a:t>
            </a:r>
            <a:endParaRPr kumimoji="0" lang="es-ES" sz="2800" b="1" i="0" u="none" strike="noStrike" kern="1200" cap="none" spc="0" normalizeH="0" baseline="0" noProof="0" dirty="0">
              <a:ln>
                <a:noFill/>
              </a:ln>
              <a:effectLst/>
              <a:uLnTx/>
              <a:uFillTx/>
              <a:latin typeface="+mj-lt"/>
            </a:endParaRPr>
          </a:p>
        </p:txBody>
      </p:sp>
      <p:pic>
        <p:nvPicPr>
          <p:cNvPr id="3" name="Gráfico 2">
            <a:extLst>
              <a:ext uri="{FF2B5EF4-FFF2-40B4-BE49-F238E27FC236}">
                <a16:creationId xmlns:a16="http://schemas.microsoft.com/office/drawing/2014/main" id="{20DF0274-C0FF-45C3-A3CD-DD15D0FA7F2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617354" y="893851"/>
            <a:ext cx="579818" cy="57615"/>
          </a:xfrm>
          <a:prstGeom prst="rect">
            <a:avLst/>
          </a:prstGeom>
        </p:spPr>
      </p:pic>
      <p:sp>
        <p:nvSpPr>
          <p:cNvPr id="4" name="CuadroTexto 3">
            <a:extLst>
              <a:ext uri="{FF2B5EF4-FFF2-40B4-BE49-F238E27FC236}">
                <a16:creationId xmlns:a16="http://schemas.microsoft.com/office/drawing/2014/main" id="{0FD7B86B-7976-497C-9F38-C9905E08390F}"/>
              </a:ext>
            </a:extLst>
          </p:cNvPr>
          <p:cNvSpPr txBox="1"/>
          <p:nvPr/>
        </p:nvSpPr>
        <p:spPr>
          <a:xfrm>
            <a:off x="1232397" y="721850"/>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mj-lt"/>
              </a:rPr>
              <a:t>RENDICIÓN</a:t>
            </a:r>
            <a:r>
              <a:rPr lang="es-ES" sz="1600" dirty="0">
                <a:solidFill>
                  <a:prstClr val="black"/>
                </a:solidFill>
                <a:latin typeface="+mj-lt"/>
              </a:rPr>
              <a:t> DE CUENTAS 2022</a:t>
            </a:r>
            <a:endParaRPr kumimoji="0" lang="es-419" sz="1600" i="0" u="none" strike="noStrike" kern="1200" cap="none" spc="0" normalizeH="0" baseline="0" noProof="0" dirty="0">
              <a:ln>
                <a:noFill/>
              </a:ln>
              <a:solidFill>
                <a:prstClr val="black"/>
              </a:solidFill>
              <a:effectLst/>
              <a:uLnTx/>
              <a:uFillTx/>
              <a:latin typeface="+mj-lt"/>
              <a:ea typeface="Roboto" panose="02000000000000000000" pitchFamily="2" charset="0"/>
              <a:cs typeface="Calibri" panose="020F0502020204030204" pitchFamily="34" charset="0"/>
            </a:endParaRPr>
          </a:p>
        </p:txBody>
      </p:sp>
      <p:sp>
        <p:nvSpPr>
          <p:cNvPr id="5" name="Rectángulo 4">
            <a:extLst>
              <a:ext uri="{FF2B5EF4-FFF2-40B4-BE49-F238E27FC236}">
                <a16:creationId xmlns:a16="http://schemas.microsoft.com/office/drawing/2014/main" id="{3A977E06-BE44-4C2B-A616-F74F3099C6F1}"/>
              </a:ext>
            </a:extLst>
          </p:cNvPr>
          <p:cNvSpPr/>
          <p:nvPr/>
        </p:nvSpPr>
        <p:spPr>
          <a:xfrm>
            <a:off x="0" y="121443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8F7EB479-41DD-4191-8E65-0CF025C3187F}"/>
              </a:ext>
            </a:extLst>
          </p:cNvPr>
          <p:cNvPicPr>
            <a:picLocks noChangeAspect="1"/>
          </p:cNvPicPr>
          <p:nvPr/>
        </p:nvPicPr>
        <p:blipFill>
          <a:blip r:embed="rId4"/>
          <a:stretch>
            <a:fillRect/>
          </a:stretch>
        </p:blipFill>
        <p:spPr>
          <a:xfrm>
            <a:off x="363523" y="1384010"/>
            <a:ext cx="2438400" cy="1704975"/>
          </a:xfrm>
          <a:prstGeom prst="rect">
            <a:avLst/>
          </a:prstGeom>
        </p:spPr>
      </p:pic>
      <p:sp>
        <p:nvSpPr>
          <p:cNvPr id="7" name="CuadroTexto 6">
            <a:extLst>
              <a:ext uri="{FF2B5EF4-FFF2-40B4-BE49-F238E27FC236}">
                <a16:creationId xmlns:a16="http://schemas.microsoft.com/office/drawing/2014/main" id="{9A76DE25-7067-4822-A9EF-DDB3C94A57C7}"/>
              </a:ext>
            </a:extLst>
          </p:cNvPr>
          <p:cNvSpPr txBox="1"/>
          <p:nvPr/>
        </p:nvSpPr>
        <p:spPr>
          <a:xfrm>
            <a:off x="2831284" y="1245070"/>
            <a:ext cx="3340129" cy="3139321"/>
          </a:xfrm>
          <a:prstGeom prst="rect">
            <a:avLst/>
          </a:prstGeom>
          <a:noFill/>
        </p:spPr>
        <p:txBody>
          <a:bodyPr wrap="square" rtlCol="0">
            <a:spAutoFit/>
          </a:bodyPr>
          <a:lstStyle/>
          <a:p>
            <a:pPr algn="just"/>
            <a:r>
              <a:rPr lang="es-CO" dirty="0"/>
              <a:t>Esta experiencia logro sensibilizar a los niños y niñas, en la importancia de la responsabilidad ambiental en el departamento, mediante la búsqueda de materiales reciclables donde se busca: hacer, crear, transformar, así como también fortalecer sus proyectos de vida.</a:t>
            </a:r>
          </a:p>
          <a:p>
            <a:pPr algn="just"/>
            <a:endParaRPr lang="es-CO" dirty="0"/>
          </a:p>
          <a:p>
            <a:endParaRPr lang="es-CO" dirty="0"/>
          </a:p>
        </p:txBody>
      </p:sp>
      <p:sp>
        <p:nvSpPr>
          <p:cNvPr id="8" name="CuadroTexto 7">
            <a:extLst>
              <a:ext uri="{FF2B5EF4-FFF2-40B4-BE49-F238E27FC236}">
                <a16:creationId xmlns:a16="http://schemas.microsoft.com/office/drawing/2014/main" id="{C964574D-0352-46EB-A83B-ECF14AB17005}"/>
              </a:ext>
            </a:extLst>
          </p:cNvPr>
          <p:cNvSpPr txBox="1"/>
          <p:nvPr/>
        </p:nvSpPr>
        <p:spPr>
          <a:xfrm>
            <a:off x="0" y="3765018"/>
            <a:ext cx="6200774" cy="3693319"/>
          </a:xfrm>
          <a:prstGeom prst="rect">
            <a:avLst/>
          </a:prstGeom>
          <a:noFill/>
        </p:spPr>
        <p:txBody>
          <a:bodyPr wrap="square" rtlCol="0">
            <a:spAutoFit/>
          </a:bodyPr>
          <a:lstStyle/>
          <a:p>
            <a:pPr algn="just"/>
            <a:r>
              <a:rPr lang="es-CO" dirty="0"/>
              <a:t>Adicionalmente, el proyecto permitió desarrollar sus habilidades, trabajar en equipo, y la participación efectiva de los niños y las niñas creando elementos por ellos mismos para el uso en sus hogares. Fue una experiencia muy valiosa porque se pudo observar entre muchas habilidades sociales la comunicación interactiva y colaborativa.</a:t>
            </a:r>
          </a:p>
          <a:p>
            <a:pPr algn="just"/>
            <a:r>
              <a:rPr lang="es-ES" sz="1800" dirty="0">
                <a:effectLst/>
                <a:latin typeface="Calibri" panose="020F0502020204030204" pitchFamily="34" charset="0"/>
                <a:ea typeface="Arial MT"/>
                <a:cs typeface="Calibri" panose="020F0502020204030204" pitchFamily="34" charset="0"/>
              </a:rPr>
              <a:t>El desarrollo de la experiencia involucró a 600 familias en</a:t>
            </a:r>
            <a:r>
              <a:rPr lang="es-ES" sz="1800" spc="-320"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San</a:t>
            </a:r>
            <a:r>
              <a:rPr lang="es-ES" sz="1800" spc="-15"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Andrés</a:t>
            </a:r>
            <a:r>
              <a:rPr lang="es-ES" sz="1800" spc="-15"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y 100 familias</a:t>
            </a:r>
            <a:r>
              <a:rPr lang="es-ES" sz="1800" spc="-5"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en</a:t>
            </a:r>
            <a:r>
              <a:rPr lang="es-ES" sz="1800" spc="-10"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el municipio</a:t>
            </a:r>
            <a:r>
              <a:rPr lang="es-ES" sz="1800" spc="-10"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de</a:t>
            </a:r>
            <a:r>
              <a:rPr lang="es-ES" sz="1800" spc="-15" dirty="0">
                <a:effectLst/>
                <a:latin typeface="Calibri" panose="020F0502020204030204" pitchFamily="34" charset="0"/>
                <a:ea typeface="Arial MT"/>
                <a:cs typeface="Calibri" panose="020F0502020204030204" pitchFamily="34" charset="0"/>
              </a:rPr>
              <a:t> </a:t>
            </a:r>
            <a:r>
              <a:rPr lang="es-ES" sz="1800" dirty="0">
                <a:effectLst/>
                <a:latin typeface="Calibri" panose="020F0502020204030204" pitchFamily="34" charset="0"/>
                <a:ea typeface="Arial MT"/>
                <a:cs typeface="Calibri" panose="020F0502020204030204" pitchFamily="34" charset="0"/>
              </a:rPr>
              <a:t>Providencia; donde los resultados permitieron que los participantes se apropien del programa y </a:t>
            </a:r>
            <a:r>
              <a:rPr lang="es-ES" sz="1800" dirty="0">
                <a:effectLst/>
                <a:ea typeface="Arial MT"/>
                <a:cs typeface="Arial MT"/>
              </a:rPr>
              <a:t>expongan sus intereses particulares frente a su desarrollo</a:t>
            </a:r>
            <a:endParaRPr lang="es-CO" sz="1800" dirty="0">
              <a:effectLst/>
              <a:ea typeface="Arial MT"/>
              <a:cs typeface="Calibri" panose="020F0502020204030204" pitchFamily="34" charset="0"/>
            </a:endParaRPr>
          </a:p>
          <a:p>
            <a:pPr algn="just"/>
            <a:endParaRPr lang="es-CO" dirty="0"/>
          </a:p>
          <a:p>
            <a:endParaRPr lang="es-CO" dirty="0"/>
          </a:p>
        </p:txBody>
      </p:sp>
      <p:pic>
        <p:nvPicPr>
          <p:cNvPr id="9" name="Imagen 8">
            <a:extLst>
              <a:ext uri="{FF2B5EF4-FFF2-40B4-BE49-F238E27FC236}">
                <a16:creationId xmlns:a16="http://schemas.microsoft.com/office/drawing/2014/main" id="{4587A3E1-E035-4862-BAA3-4777F821AE1E}"/>
              </a:ext>
            </a:extLst>
          </p:cNvPr>
          <p:cNvPicPr>
            <a:picLocks noChangeAspect="1"/>
          </p:cNvPicPr>
          <p:nvPr/>
        </p:nvPicPr>
        <p:blipFill>
          <a:blip r:embed="rId5"/>
          <a:stretch>
            <a:fillRect/>
          </a:stretch>
        </p:blipFill>
        <p:spPr>
          <a:xfrm>
            <a:off x="6397873" y="1214439"/>
            <a:ext cx="2746128" cy="2338955"/>
          </a:xfrm>
          <a:prstGeom prst="rect">
            <a:avLst/>
          </a:prstGeom>
        </p:spPr>
      </p:pic>
      <p:sp>
        <p:nvSpPr>
          <p:cNvPr id="10" name="CuadroTexto 9">
            <a:extLst>
              <a:ext uri="{FF2B5EF4-FFF2-40B4-BE49-F238E27FC236}">
                <a16:creationId xmlns:a16="http://schemas.microsoft.com/office/drawing/2014/main" id="{28BBC7F0-7ECB-43C3-85BE-0F4643D5205F}"/>
              </a:ext>
            </a:extLst>
          </p:cNvPr>
          <p:cNvSpPr txBox="1"/>
          <p:nvPr/>
        </p:nvSpPr>
        <p:spPr>
          <a:xfrm>
            <a:off x="9144001" y="1200585"/>
            <a:ext cx="2684476" cy="2308324"/>
          </a:xfrm>
          <a:prstGeom prst="rect">
            <a:avLst/>
          </a:prstGeom>
          <a:noFill/>
        </p:spPr>
        <p:txBody>
          <a:bodyPr wrap="square" rtlCol="0">
            <a:spAutoFit/>
          </a:bodyPr>
          <a:lstStyle/>
          <a:p>
            <a:pPr algn="just"/>
            <a:r>
              <a:rPr lang="es-CO" dirty="0"/>
              <a:t>Con el desarrollo de esta estrategia, se destaca el trabajo de las promotoras, la labor de inculcar en los niños y niñas, en cada encuentro vivencial, sobre los buenos  hábitos medio ambientales. </a:t>
            </a:r>
          </a:p>
        </p:txBody>
      </p:sp>
      <p:sp>
        <p:nvSpPr>
          <p:cNvPr id="11" name="CuadroTexto 10">
            <a:extLst>
              <a:ext uri="{FF2B5EF4-FFF2-40B4-BE49-F238E27FC236}">
                <a16:creationId xmlns:a16="http://schemas.microsoft.com/office/drawing/2014/main" id="{8A4A0C0F-BB08-4D16-A0A9-0FDFB27723C8}"/>
              </a:ext>
            </a:extLst>
          </p:cNvPr>
          <p:cNvSpPr txBox="1"/>
          <p:nvPr/>
        </p:nvSpPr>
        <p:spPr>
          <a:xfrm>
            <a:off x="6305594" y="3765018"/>
            <a:ext cx="5430604" cy="1477328"/>
          </a:xfrm>
          <a:prstGeom prst="rect">
            <a:avLst/>
          </a:prstGeom>
          <a:noFill/>
        </p:spPr>
        <p:txBody>
          <a:bodyPr wrap="square" rtlCol="0">
            <a:spAutoFit/>
          </a:bodyPr>
          <a:lstStyle/>
          <a:p>
            <a:pPr algn="just"/>
            <a:r>
              <a:rPr lang="es-CO" dirty="0"/>
              <a:t>Otros temas que se manejaron dentro de este proyecto fue el correcto uso del agua como recurso apreciable. Adicionalmente, se logró involucrar a  las familias en temas de; reciclar,  valorar el agua y  poner en práctica hábitos en la casa que  ayuden al ahorro.</a:t>
            </a:r>
          </a:p>
        </p:txBody>
      </p:sp>
    </p:spTree>
    <p:extLst>
      <p:ext uri="{BB962C8B-B14F-4D97-AF65-F5344CB8AC3E}">
        <p14:creationId xmlns:p14="http://schemas.microsoft.com/office/powerpoint/2010/main" val="39812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9D3A87B4-A7D0-D30E-FB37-138F4E0F0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C91AB33F-D607-DAED-4A87-77EDA319EC6C}"/>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9FD7CA0D-59EA-4B18-98F2-577CB200C6AB}"/>
              </a:ext>
            </a:extLst>
          </p:cNvPr>
          <p:cNvSpPr txBox="1"/>
          <p:nvPr/>
        </p:nvSpPr>
        <p:spPr>
          <a:xfrm>
            <a:off x="196553" y="565596"/>
            <a:ext cx="7674123"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INFORME GESTIÓN ADMINISTRATIVA</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2B0C268F-838A-4757-9577-6EE812468475}"/>
              </a:ext>
            </a:extLst>
          </p:cNvPr>
          <p:cNvSpPr txBox="1"/>
          <p:nvPr/>
        </p:nvSpPr>
        <p:spPr>
          <a:xfrm>
            <a:off x="623843" y="2196812"/>
            <a:ext cx="6819544" cy="1477328"/>
          </a:xfrm>
          <a:prstGeom prst="rect">
            <a:avLst/>
          </a:prstGeom>
          <a:noFill/>
        </p:spPr>
        <p:txBody>
          <a:bodyPr wrap="square">
            <a:spAutoFit/>
          </a:bodyPr>
          <a:lstStyle/>
          <a:p>
            <a:pPr algn="ctr"/>
            <a:r>
              <a:rPr lang="es-CO" sz="3000" b="1" dirty="0">
                <a:solidFill>
                  <a:schemeClr val="bg1"/>
                </a:solidFill>
                <a:latin typeface="Verdana" panose="020B0604030504040204" pitchFamily="34" charset="0"/>
                <a:ea typeface="Verdana" panose="020B0604030504040204" pitchFamily="34" charset="0"/>
              </a:rPr>
              <a:t>Avance de políticas del Modelo Integrado de Planeación y Gestión </a:t>
            </a:r>
          </a:p>
        </p:txBody>
      </p:sp>
    </p:spTree>
    <p:extLst>
      <p:ext uri="{BB962C8B-B14F-4D97-AF65-F5344CB8AC3E}">
        <p14:creationId xmlns:p14="http://schemas.microsoft.com/office/powerpoint/2010/main" val="1924225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933195" y="640467"/>
            <a:ext cx="691767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ADMINISTRATIVA</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1290791" y="917129"/>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9D0BA1BB-69D6-46AC-AC60-CBEF629BBE15}"/>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a16="http://schemas.microsoft.com/office/drawing/2014/main" id="{832A1587-893F-41DD-820D-E83527365A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194"/>
          <a:stretch/>
        </p:blipFill>
        <p:spPr>
          <a:xfrm>
            <a:off x="2760211" y="1296286"/>
            <a:ext cx="8722850" cy="871113"/>
          </a:xfrm>
          <a:prstGeom prst="rect">
            <a:avLst/>
          </a:prstGeom>
        </p:spPr>
      </p:pic>
      <p:pic>
        <p:nvPicPr>
          <p:cNvPr id="9" name="Imagen 8">
            <a:extLst>
              <a:ext uri="{FF2B5EF4-FFF2-40B4-BE49-F238E27FC236}">
                <a16:creationId xmlns:a16="http://schemas.microsoft.com/office/drawing/2014/main" id="{0B003B9A-B9DE-42CE-8395-FB3FD7665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8210" y="2310524"/>
            <a:ext cx="5461878" cy="4167068"/>
          </a:xfrm>
          <a:prstGeom prst="rect">
            <a:avLst/>
          </a:prstGeom>
        </p:spPr>
      </p:pic>
      <p:pic>
        <p:nvPicPr>
          <p:cNvPr id="2" name="Imagen 1">
            <a:extLst>
              <a:ext uri="{FF2B5EF4-FFF2-40B4-BE49-F238E27FC236}">
                <a16:creationId xmlns:a16="http://schemas.microsoft.com/office/drawing/2014/main" id="{084F7164-A047-4DFB-8C7F-8D3D5FEA97D9}"/>
              </a:ext>
            </a:extLst>
          </p:cNvPr>
          <p:cNvPicPr>
            <a:picLocks noChangeAspect="1"/>
          </p:cNvPicPr>
          <p:nvPr/>
        </p:nvPicPr>
        <p:blipFill>
          <a:blip r:embed="rId4"/>
          <a:stretch>
            <a:fillRect/>
          </a:stretch>
        </p:blipFill>
        <p:spPr>
          <a:xfrm>
            <a:off x="110564" y="2442221"/>
            <a:ext cx="5985436" cy="4106884"/>
          </a:xfrm>
          <a:prstGeom prst="rect">
            <a:avLst/>
          </a:prstGeom>
        </p:spPr>
      </p:pic>
    </p:spTree>
    <p:extLst>
      <p:ext uri="{BB962C8B-B14F-4D97-AF65-F5344CB8AC3E}">
        <p14:creationId xmlns:p14="http://schemas.microsoft.com/office/powerpoint/2010/main" val="2030143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082538B-F2E0-DFD9-B4F2-FCC7A8A3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C648BC4-D1FB-C898-6B9A-5B2C890810BF}"/>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9CAF0A3C-B712-4CFF-8EE8-6FB104B75DB1}"/>
              </a:ext>
            </a:extLst>
          </p:cNvPr>
          <p:cNvSpPr txBox="1"/>
          <p:nvPr/>
        </p:nvSpPr>
        <p:spPr>
          <a:xfrm>
            <a:off x="433995" y="235744"/>
            <a:ext cx="7169921" cy="3924151"/>
          </a:xfrm>
          <a:prstGeom prst="rect">
            <a:avLst/>
          </a:prstGeom>
          <a:noFill/>
        </p:spPr>
        <p:txBody>
          <a:bodyPr wrap="square" rtlCol="0">
            <a:spAutoFit/>
          </a:bodyPr>
          <a:lstStyle/>
          <a:p>
            <a:pPr algn="ctr"/>
            <a:r>
              <a:rPr lang="es-CO" sz="4000" b="1" dirty="0">
                <a:solidFill>
                  <a:schemeClr val="bg1"/>
                </a:solidFill>
                <a:latin typeface="Verdana" panose="020B0604030504040204" pitchFamily="34" charset="0"/>
                <a:ea typeface="Verdana" panose="020B0604030504040204" pitchFamily="34" charset="0"/>
              </a:rPr>
              <a:t>INFORME EJECUCIÓN FINANCIERA</a:t>
            </a:r>
          </a:p>
          <a:p>
            <a:pPr algn="ctr"/>
            <a:endParaRPr lang="es-419" sz="4400" b="1" dirty="0">
              <a:solidFill>
                <a:schemeClr val="bg1"/>
              </a:solidFill>
              <a:latin typeface="Verdana" panose="020B0604030504040204" pitchFamily="34" charset="0"/>
              <a:ea typeface="Verdana" panose="020B0604030504040204" pitchFamily="34" charset="0"/>
              <a:cs typeface="Roboto" panose="02000000000000000000" pitchFamily="2" charset="0"/>
            </a:endParaRPr>
          </a:p>
          <a:p>
            <a:pPr algn="ctr"/>
            <a:r>
              <a:rPr lang="es-CO" sz="3500" dirty="0">
                <a:solidFill>
                  <a:schemeClr val="bg1"/>
                </a:solidFill>
                <a:latin typeface="Verdana" panose="020B0604030504040204" pitchFamily="34" charset="0"/>
                <a:ea typeface="Verdana" panose="020B0604030504040204" pitchFamily="34" charset="0"/>
              </a:rPr>
              <a:t>Avance de políticas del Modelo Integrado de Planeación y Gestión</a:t>
            </a:r>
            <a:endParaRPr lang="es-ES_tradnl" sz="3500" dirty="0">
              <a:solidFill>
                <a:schemeClr val="bg1"/>
              </a:solidFill>
              <a:latin typeface="Verdana" panose="020B0604030504040204" pitchFamily="34" charset="0"/>
              <a:ea typeface="Verdana" panose="020B0604030504040204" pitchFamily="34" charset="0"/>
            </a:endParaRP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5601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636809" y="792529"/>
            <a:ext cx="8062809" cy="769441"/>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DE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s-ES" sz="2400" b="1" dirty="0">
              <a:solidFill>
                <a:srgbClr val="4DAF46"/>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94FD92C-3E7E-4433-B4FE-AA68AFE3BAC4}"/>
              </a:ext>
            </a:extLst>
          </p:cNvPr>
          <p:cNvSpPr txBox="1"/>
          <p:nvPr/>
        </p:nvSpPr>
        <p:spPr>
          <a:xfrm>
            <a:off x="1619501" y="1120119"/>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Rectángulo 6">
            <a:extLst>
              <a:ext uri="{FF2B5EF4-FFF2-40B4-BE49-F238E27FC236}">
                <a16:creationId xmlns:a16="http://schemas.microsoft.com/office/drawing/2014/main" id="{313B1D05-E6F8-4796-9A2F-0A3C85653E5D}"/>
              </a:ext>
            </a:extLst>
          </p:cNvPr>
          <p:cNvSpPr/>
          <p:nvPr/>
        </p:nvSpPr>
        <p:spPr>
          <a:xfrm>
            <a:off x="772510" y="2065269"/>
            <a:ext cx="10782682" cy="1223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9" name="Tabla 8">
            <a:extLst>
              <a:ext uri="{FF2B5EF4-FFF2-40B4-BE49-F238E27FC236}">
                <a16:creationId xmlns:a16="http://schemas.microsoft.com/office/drawing/2014/main" id="{1F07A920-F9A5-469F-A02C-AC4399216D3C}"/>
              </a:ext>
            </a:extLst>
          </p:cNvPr>
          <p:cNvGraphicFramePr>
            <a:graphicFrameLocks noGrp="1"/>
          </p:cNvGraphicFramePr>
          <p:nvPr>
            <p:extLst>
              <p:ext uri="{D42A27DB-BD31-4B8C-83A1-F6EECF244321}">
                <p14:modId xmlns:p14="http://schemas.microsoft.com/office/powerpoint/2010/main" val="2812440752"/>
              </p:ext>
            </p:extLst>
          </p:nvPr>
        </p:nvGraphicFramePr>
        <p:xfrm>
          <a:off x="772510" y="2175891"/>
          <a:ext cx="10782681" cy="4109501"/>
        </p:xfrm>
        <a:graphic>
          <a:graphicData uri="http://schemas.openxmlformats.org/drawingml/2006/table">
            <a:tbl>
              <a:tblPr lastCol="1">
                <a:tableStyleId>{93296810-A885-4BE3-A3E7-6D5BEEA58F35}</a:tableStyleId>
              </a:tblPr>
              <a:tblGrid>
                <a:gridCol w="3670199">
                  <a:extLst>
                    <a:ext uri="{9D8B030D-6E8A-4147-A177-3AD203B41FA5}">
                      <a16:colId xmlns:a16="http://schemas.microsoft.com/office/drawing/2014/main" val="2290140404"/>
                    </a:ext>
                  </a:extLst>
                </a:gridCol>
                <a:gridCol w="2833685">
                  <a:extLst>
                    <a:ext uri="{9D8B030D-6E8A-4147-A177-3AD203B41FA5}">
                      <a16:colId xmlns:a16="http://schemas.microsoft.com/office/drawing/2014/main" val="3097559612"/>
                    </a:ext>
                  </a:extLst>
                </a:gridCol>
                <a:gridCol w="2184599">
                  <a:extLst>
                    <a:ext uri="{9D8B030D-6E8A-4147-A177-3AD203B41FA5}">
                      <a16:colId xmlns:a16="http://schemas.microsoft.com/office/drawing/2014/main" val="375407159"/>
                    </a:ext>
                  </a:extLst>
                </a:gridCol>
                <a:gridCol w="2094198">
                  <a:extLst>
                    <a:ext uri="{9D8B030D-6E8A-4147-A177-3AD203B41FA5}">
                      <a16:colId xmlns:a16="http://schemas.microsoft.com/office/drawing/2014/main" val="2701807135"/>
                    </a:ext>
                  </a:extLst>
                </a:gridCol>
              </a:tblGrid>
              <a:tr h="630319">
                <a:tc rowSpan="2">
                  <a:txBody>
                    <a:bodyPr/>
                    <a:lstStyle/>
                    <a:p>
                      <a:pPr algn="ctr" fontAlgn="b"/>
                      <a:r>
                        <a:rPr lang="es-CO" sz="1600" b="1" i="0" u="none" strike="noStrike" dirty="0">
                          <a:solidFill>
                            <a:schemeClr val="tx1"/>
                          </a:solidFill>
                          <a:effectLst/>
                          <a:latin typeface="Montserrat" pitchFamily="2" charset="77"/>
                        </a:rPr>
                        <a:t>CENTRO ZONA O REGIONAL  SAN ANDRES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1600" b="1" i="0" u="none" strike="noStrike" dirty="0">
                          <a:solidFill>
                            <a:schemeClr val="tx1"/>
                          </a:solidFill>
                          <a:effectLst/>
                          <a:latin typeface="Montserrat" pitchFamily="2" charset="77"/>
                        </a:rPr>
                        <a:t>PROGRAMACION METAS SOCIALES Y FINANCIERAS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484085">
                <a:tc vMerge="1">
                  <a:txBody>
                    <a:bodyPr/>
                    <a:lstStyle/>
                    <a:p>
                      <a:pPr algn="l" fontAlgn="b"/>
                      <a:endParaRPr lang="es-CO" sz="11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1600" b="1" i="0" u="none" strike="noStrike" dirty="0">
                          <a:solidFill>
                            <a:schemeClr val="tx1"/>
                          </a:solidFill>
                          <a:effectLst/>
                          <a:latin typeface="Montserrat" pitchFamily="2" charset="77"/>
                        </a:rPr>
                        <a:t>CONSOLIDADO DE ATENCION</a:t>
                      </a:r>
                      <a:endParaRPr lang="es-CO" sz="1600" b="1" i="0" u="none" strike="noStrike" dirty="0">
                        <a:solidFill>
                          <a:schemeClr val="tx1"/>
                        </a:solidFill>
                        <a:effectLst/>
                        <a:highlight>
                          <a:srgbClr val="FFFF00"/>
                        </a:highlight>
                        <a:latin typeface="Montserrat" pitchFamily="2" charset="77"/>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584938">
                <a:tc>
                  <a:txBody>
                    <a:bodyPr/>
                    <a:lstStyle/>
                    <a:p>
                      <a:pPr algn="l" fontAlgn="b"/>
                      <a:r>
                        <a:rPr lang="es-CO" sz="1300" b="0" u="none" strike="noStrike" dirty="0">
                          <a:solidFill>
                            <a:schemeClr val="tx1"/>
                          </a:solidFill>
                          <a:effectLst/>
                          <a:latin typeface="Montserrat" pitchFamily="2" charset="77"/>
                        </a:rPr>
                        <a:t>MODALIDADES DE ATENCION</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CONTRATOS SUSCRITOS</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CUPOS CONTRATADOS</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USUARIOS ATENDIDOS</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rgbClr val="77B82A"/>
                    </a:solidFill>
                  </a:tcPr>
                </a:tc>
                <a:extLst>
                  <a:ext uri="{0D108BD9-81ED-4DB2-BD59-A6C34878D82A}">
                    <a16:rowId xmlns:a16="http://schemas.microsoft.com/office/drawing/2014/main" val="3461299848"/>
                  </a:ext>
                </a:extLst>
              </a:tr>
              <a:tr h="362970">
                <a:tc>
                  <a:txBody>
                    <a:bodyPr/>
                    <a:lstStyle/>
                    <a:p>
                      <a:pPr algn="l" fontAlgn="b"/>
                      <a:r>
                        <a:rPr lang="es-CO" sz="1400" b="1" i="0" u="none" strike="noStrike" dirty="0">
                          <a:solidFill>
                            <a:schemeClr val="tx1"/>
                          </a:solidFill>
                          <a:effectLst/>
                          <a:latin typeface="Montserrat" pitchFamily="2" charset="77"/>
                        </a:rPr>
                        <a:t>PRIMERA INFANCIA</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6</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1844</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1749</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81001086"/>
                  </a:ext>
                </a:extLst>
              </a:tr>
              <a:tr h="362970">
                <a:tc>
                  <a:txBody>
                    <a:bodyPr/>
                    <a:lstStyle/>
                    <a:p>
                      <a:pPr algn="l" fontAlgn="b"/>
                      <a:r>
                        <a:rPr lang="es-CO" sz="1400" b="1" i="0" u="none" strike="noStrike" dirty="0">
                          <a:solidFill>
                            <a:schemeClr val="tx1"/>
                          </a:solidFill>
                          <a:effectLst/>
                          <a:latin typeface="Montserrat" pitchFamily="2" charset="77"/>
                        </a:rPr>
                        <a:t>INFANCIA</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3</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2374</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2366</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2639648042"/>
                  </a:ext>
                </a:extLst>
              </a:tr>
              <a:tr h="442579">
                <a:tc>
                  <a:txBody>
                    <a:bodyPr/>
                    <a:lstStyle/>
                    <a:p>
                      <a:pPr algn="l" fontAlgn="b"/>
                      <a:r>
                        <a:rPr lang="es-ES" sz="1400" b="1" i="0" u="none" strike="noStrike" dirty="0">
                          <a:solidFill>
                            <a:schemeClr val="tx1"/>
                          </a:solidFill>
                          <a:effectLst/>
                          <a:latin typeface="Montserrat" pitchFamily="2" charset="77"/>
                        </a:rPr>
                        <a:t>ADOLESCENCIA Y JUVENTUD </a:t>
                      </a: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2</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1960</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1960</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496974292"/>
                  </a:ext>
                </a:extLst>
              </a:tr>
              <a:tr h="362970">
                <a:tc>
                  <a:txBody>
                    <a:bodyPr/>
                    <a:lstStyle/>
                    <a:p>
                      <a:pPr algn="l" fontAlgn="b"/>
                      <a:r>
                        <a:rPr lang="es-CO" sz="1400" b="1" i="0" u="none" strike="noStrike" dirty="0">
                          <a:solidFill>
                            <a:schemeClr val="tx1"/>
                          </a:solidFill>
                          <a:effectLst/>
                          <a:latin typeface="Montserrat" pitchFamily="2" charset="77"/>
                        </a:rPr>
                        <a:t>FAMILIA  Y COMUNIDADES </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109</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327</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841140821"/>
                  </a:ext>
                </a:extLst>
              </a:tr>
              <a:tr h="362970">
                <a:tc>
                  <a:txBody>
                    <a:bodyPr/>
                    <a:lstStyle/>
                    <a:p>
                      <a:pPr algn="l" fontAlgn="b"/>
                      <a:r>
                        <a:rPr lang="es-CO" sz="1400" b="1" i="0" u="none" strike="noStrike" dirty="0">
                          <a:solidFill>
                            <a:schemeClr val="tx1"/>
                          </a:solidFill>
                          <a:effectLst/>
                          <a:latin typeface="Montserrat" pitchFamily="2" charset="77"/>
                        </a:rPr>
                        <a:t>PROTECCION</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7</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90</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89</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555850351"/>
                  </a:ext>
                </a:extLst>
              </a:tr>
              <a:tr h="416220">
                <a:tc>
                  <a:txBody>
                    <a:bodyPr/>
                    <a:lstStyle/>
                    <a:p>
                      <a:pPr algn="l" fontAlgn="b"/>
                      <a:r>
                        <a:rPr lang="es-CO" sz="1400" b="1" i="0" u="none" strike="noStrike" dirty="0">
                          <a:solidFill>
                            <a:schemeClr val="tx1"/>
                          </a:solidFill>
                          <a:effectLst/>
                          <a:latin typeface="Montserrat" pitchFamily="2" charset="77"/>
                        </a:rPr>
                        <a:t>TOTAL </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18</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647233296"/>
                  </a:ext>
                </a:extLst>
              </a:tr>
            </a:tbl>
          </a:graphicData>
        </a:graphic>
      </p:graphicFrame>
    </p:spTree>
    <p:extLst>
      <p:ext uri="{BB962C8B-B14F-4D97-AF65-F5344CB8AC3E}">
        <p14:creationId xmlns:p14="http://schemas.microsoft.com/office/powerpoint/2010/main" val="437778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636809" y="792529"/>
            <a:ext cx="8062809" cy="769441"/>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s-ES" sz="2400" b="1" dirty="0">
              <a:solidFill>
                <a:srgbClr val="4DAF46"/>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94FD92C-3E7E-4433-B4FE-AA68AFE3BAC4}"/>
              </a:ext>
            </a:extLst>
          </p:cNvPr>
          <p:cNvSpPr txBox="1"/>
          <p:nvPr/>
        </p:nvSpPr>
        <p:spPr>
          <a:xfrm>
            <a:off x="1619501" y="114307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D9BA8495-D51E-4078-884B-92411472A411}"/>
              </a:ext>
            </a:extLst>
          </p:cNvPr>
          <p:cNvSpPr/>
          <p:nvPr/>
        </p:nvSpPr>
        <p:spPr>
          <a:xfrm>
            <a:off x="742951" y="1712053"/>
            <a:ext cx="10715625" cy="8399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9" name="Tabla 8">
            <a:extLst>
              <a:ext uri="{FF2B5EF4-FFF2-40B4-BE49-F238E27FC236}">
                <a16:creationId xmlns:a16="http://schemas.microsoft.com/office/drawing/2014/main" id="{795A89C4-2DAF-4E24-A934-8F5210DF0B27}"/>
              </a:ext>
            </a:extLst>
          </p:cNvPr>
          <p:cNvGraphicFramePr>
            <a:graphicFrameLocks noGrp="1"/>
          </p:cNvGraphicFramePr>
          <p:nvPr>
            <p:extLst>
              <p:ext uri="{D42A27DB-BD31-4B8C-83A1-F6EECF244321}">
                <p14:modId xmlns:p14="http://schemas.microsoft.com/office/powerpoint/2010/main" val="3382223481"/>
              </p:ext>
            </p:extLst>
          </p:nvPr>
        </p:nvGraphicFramePr>
        <p:xfrm>
          <a:off x="733424" y="1792551"/>
          <a:ext cx="10715625" cy="3774428"/>
        </p:xfrm>
        <a:graphic>
          <a:graphicData uri="http://schemas.openxmlformats.org/drawingml/2006/table">
            <a:tbl>
              <a:tblPr firstRow="1" bandRow="1">
                <a:tableStyleId>{93296810-A885-4BE3-A3E7-6D5BEEA58F35}</a:tableStyleId>
              </a:tblPr>
              <a:tblGrid>
                <a:gridCol w="6324755">
                  <a:extLst>
                    <a:ext uri="{9D8B030D-6E8A-4147-A177-3AD203B41FA5}">
                      <a16:colId xmlns:a16="http://schemas.microsoft.com/office/drawing/2014/main" val="2090671086"/>
                    </a:ext>
                  </a:extLst>
                </a:gridCol>
                <a:gridCol w="2203362">
                  <a:extLst>
                    <a:ext uri="{9D8B030D-6E8A-4147-A177-3AD203B41FA5}">
                      <a16:colId xmlns:a16="http://schemas.microsoft.com/office/drawing/2014/main" val="2464463558"/>
                    </a:ext>
                  </a:extLst>
                </a:gridCol>
                <a:gridCol w="2187508">
                  <a:extLst>
                    <a:ext uri="{9D8B030D-6E8A-4147-A177-3AD203B41FA5}">
                      <a16:colId xmlns:a16="http://schemas.microsoft.com/office/drawing/2014/main" val="2796926631"/>
                    </a:ext>
                  </a:extLst>
                </a:gridCol>
              </a:tblGrid>
              <a:tr h="745190">
                <a:tc>
                  <a:txBody>
                    <a:bodyPr/>
                    <a:lstStyle/>
                    <a:p>
                      <a:pPr algn="ctr"/>
                      <a:r>
                        <a:rPr lang="es-CO" sz="1800" dirty="0">
                          <a:solidFill>
                            <a:schemeClr val="tx1"/>
                          </a:solidFill>
                          <a:latin typeface="Montserrat" pitchFamily="2" charset="77"/>
                        </a:rPr>
                        <a:t>TIPO DE CONTRATO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800" b="1" u="none" strike="noStrike" dirty="0">
                          <a:solidFill>
                            <a:schemeClr val="tx1"/>
                          </a:solidFill>
                          <a:effectLst/>
                          <a:latin typeface="Montserrat" pitchFamily="2" charset="77"/>
                        </a:rPr>
                        <a:t>2022</a:t>
                      </a:r>
                      <a:endParaRPr lang="es-CO" sz="1800" b="1" i="0" u="none" strike="noStrike" dirty="0">
                        <a:solidFill>
                          <a:schemeClr val="tx1"/>
                        </a:solidFill>
                        <a:effectLst/>
                        <a:latin typeface="Montserrat" pitchFamily="2" charset="77"/>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800" dirty="0">
                          <a:solidFill>
                            <a:schemeClr val="tx1"/>
                          </a:solidFill>
                          <a:latin typeface="Montserrat" pitchFamily="2" charset="77"/>
                        </a:rPr>
                        <a:t>VALOR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u="none" strike="noStrike" dirty="0">
                          <a:solidFill>
                            <a:schemeClr val="tx1"/>
                          </a:solidFill>
                          <a:effectLst/>
                          <a:latin typeface="Montserrat" pitchFamily="2" charset="77"/>
                        </a:rPr>
                        <a:t> Contratos</a:t>
                      </a:r>
                      <a:r>
                        <a:rPr lang="es-CO" sz="1600" b="1" u="none" strike="noStrike" baseline="0" dirty="0">
                          <a:solidFill>
                            <a:schemeClr val="tx1"/>
                          </a:solidFill>
                          <a:effectLst/>
                          <a:latin typeface="Montserrat" pitchFamily="2" charset="77"/>
                        </a:rPr>
                        <a:t> de aporte</a:t>
                      </a:r>
                      <a:endParaRPr lang="es-CO" sz="1600" b="1"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CO" sz="1600" dirty="0">
                          <a:solidFill>
                            <a:schemeClr val="tx1"/>
                          </a:solidFill>
                          <a:latin typeface="Montserrat" pitchFamily="2" charset="77"/>
                        </a:rPr>
                        <a:t>25</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a:r>
                        <a:rPr lang="es-CO" sz="1600" dirty="0">
                          <a:solidFill>
                            <a:schemeClr val="tx1"/>
                          </a:solidFill>
                          <a:latin typeface="Montserrat" pitchFamily="2" charset="77"/>
                        </a:rPr>
                        <a:t>$8.765.515.392</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r>
                        <a:rPr lang="es-CO" sz="1600" b="1" dirty="0">
                          <a:solidFill>
                            <a:schemeClr val="tx1"/>
                          </a:solidFill>
                          <a:latin typeface="Montserrat" pitchFamily="2" charset="77"/>
                        </a:rPr>
                        <a:t>Contrato</a:t>
                      </a:r>
                      <a:r>
                        <a:rPr lang="es-CO" sz="1600" b="1" baseline="0" dirty="0">
                          <a:solidFill>
                            <a:schemeClr val="tx1"/>
                          </a:solidFill>
                          <a:latin typeface="Montserrat" pitchFamily="2" charset="77"/>
                        </a:rPr>
                        <a:t> prestación servicios profesionales</a:t>
                      </a:r>
                      <a:endParaRPr lang="es-CO" sz="1600" b="1" dirty="0">
                        <a:solidFill>
                          <a:schemeClr val="tx1"/>
                        </a:solidFill>
                        <a:latin typeface="Montserrat" pitchFamily="2" charset="77"/>
                      </a:endParaRP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42</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$1.313.978.695</a:t>
                      </a: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r>
                        <a:rPr lang="es-CO" sz="1600" b="1" dirty="0">
                          <a:solidFill>
                            <a:schemeClr val="tx1"/>
                          </a:solidFill>
                          <a:latin typeface="Montserrat" pitchFamily="2" charset="77"/>
                        </a:rPr>
                        <a:t>Contrato prestación de servicios</a:t>
                      </a: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13</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$231.333.967</a:t>
                      </a: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r>
                        <a:rPr lang="es-CO" sz="1600" b="1" dirty="0">
                          <a:solidFill>
                            <a:schemeClr val="tx1"/>
                          </a:solidFill>
                          <a:latin typeface="Montserrat" pitchFamily="2" charset="77"/>
                        </a:rPr>
                        <a:t>Otros - funcionamiento</a:t>
                      </a: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0</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$0</a:t>
                      </a: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r>
                        <a:rPr lang="es-CO" sz="1600" b="1" dirty="0">
                          <a:solidFill>
                            <a:schemeClr val="tx1"/>
                          </a:solidFill>
                          <a:latin typeface="Montserrat" pitchFamily="2" charset="77"/>
                        </a:rPr>
                        <a:t>TOTAL</a:t>
                      </a: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80</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$10.310.828.054</a:t>
                      </a: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1585563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ACD5E428-FA22-90F9-4C90-8C6443789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TextBox 6">
            <a:extLst>
              <a:ext uri="{FF2B5EF4-FFF2-40B4-BE49-F238E27FC236}">
                <a16:creationId xmlns:a16="http://schemas.microsoft.com/office/drawing/2014/main" id="{B0B35D07-D99E-F2C4-C848-EE762B56A885}"/>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4471BD77-7BA7-4879-9877-9E36DD77CB5A}"/>
              </a:ext>
            </a:extLst>
          </p:cNvPr>
          <p:cNvSpPr txBox="1"/>
          <p:nvPr/>
        </p:nvSpPr>
        <p:spPr>
          <a:xfrm>
            <a:off x="914400" y="947018"/>
            <a:ext cx="6089631" cy="3339376"/>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EJECUCIÓN CONTRACTUAL </a:t>
            </a:r>
          </a:p>
          <a:p>
            <a:pPr algn="ctr"/>
            <a:endParaRPr lang="es-ES_tradnl" sz="4400" b="1" dirty="0">
              <a:solidFill>
                <a:schemeClr val="bg1"/>
              </a:solidFill>
              <a:latin typeface="Verdana" panose="020B0604030504040204" pitchFamily="34" charset="0"/>
              <a:ea typeface="Verdana" panose="020B0604030504040204" pitchFamily="34" charset="0"/>
            </a:endParaRPr>
          </a:p>
          <a:p>
            <a:pPr algn="ctr"/>
            <a:r>
              <a:rPr lang="es-ES_tradnl" sz="3500" dirty="0">
                <a:solidFill>
                  <a:schemeClr val="bg1"/>
                </a:solidFill>
                <a:latin typeface="Verdana" panose="020B0604030504040204" pitchFamily="34" charset="0"/>
                <a:ea typeface="Verdana" panose="020B0604030504040204" pitchFamily="34" charset="0"/>
              </a:rPr>
              <a:t>ASOCIADA A METAS</a:t>
            </a:r>
          </a:p>
        </p:txBody>
      </p:sp>
    </p:spTree>
    <p:extLst>
      <p:ext uri="{BB962C8B-B14F-4D97-AF65-F5344CB8AC3E}">
        <p14:creationId xmlns:p14="http://schemas.microsoft.com/office/powerpoint/2010/main" val="626324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69F9491A-B874-4D95-91CF-55DA8AA49BD0}"/>
              </a:ext>
            </a:extLst>
          </p:cNvPr>
          <p:cNvSpPr txBox="1"/>
          <p:nvPr/>
        </p:nvSpPr>
        <p:spPr>
          <a:xfrm>
            <a:off x="933195" y="566132"/>
            <a:ext cx="919554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CONTRACTUAL</a:t>
            </a:r>
          </a:p>
        </p:txBody>
      </p:sp>
      <p:sp>
        <p:nvSpPr>
          <p:cNvPr id="5" name="CuadroTexto 4">
            <a:extLst>
              <a:ext uri="{FF2B5EF4-FFF2-40B4-BE49-F238E27FC236}">
                <a16:creationId xmlns:a16="http://schemas.microsoft.com/office/drawing/2014/main" id="{1C4D4079-D674-4BF6-9209-9BE61E50A8F3}"/>
              </a:ext>
            </a:extLst>
          </p:cNvPr>
          <p:cNvSpPr txBox="1"/>
          <p:nvPr/>
        </p:nvSpPr>
        <p:spPr>
          <a:xfrm>
            <a:off x="1591365" y="82556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14902DE2-B7FA-434C-AE5A-600E0840CD01}"/>
              </a:ext>
            </a:extLst>
          </p:cNvPr>
          <p:cNvSpPr/>
          <p:nvPr/>
        </p:nvSpPr>
        <p:spPr>
          <a:xfrm>
            <a:off x="0" y="1181686"/>
            <a:ext cx="6200775" cy="548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7" name="Gráfico 6">
            <a:extLst>
              <a:ext uri="{FF2B5EF4-FFF2-40B4-BE49-F238E27FC236}">
                <a16:creationId xmlns:a16="http://schemas.microsoft.com/office/drawing/2014/main" id="{EB81B42D-750B-4529-8396-AEFD4E474280}"/>
              </a:ext>
            </a:extLst>
          </p:cNvPr>
          <p:cNvGraphicFramePr>
            <a:graphicFrameLocks/>
          </p:cNvGraphicFramePr>
          <p:nvPr>
            <p:extLst>
              <p:ext uri="{D42A27DB-BD31-4B8C-83A1-F6EECF244321}">
                <p14:modId xmlns:p14="http://schemas.microsoft.com/office/powerpoint/2010/main" val="3347333833"/>
              </p:ext>
            </p:extLst>
          </p:nvPr>
        </p:nvGraphicFramePr>
        <p:xfrm>
          <a:off x="218856" y="1797843"/>
          <a:ext cx="6081275" cy="4418399"/>
        </p:xfrm>
        <a:graphic>
          <a:graphicData uri="http://schemas.openxmlformats.org/drawingml/2006/chart">
            <c:chart xmlns:c="http://schemas.openxmlformats.org/drawingml/2006/chart" xmlns:r="http://schemas.openxmlformats.org/officeDocument/2006/relationships" r:id="rId2"/>
          </a:graphicData>
        </a:graphic>
      </p:graphicFrame>
      <p:sp>
        <p:nvSpPr>
          <p:cNvPr id="9" name="CuadroTexto 8">
            <a:extLst>
              <a:ext uri="{FF2B5EF4-FFF2-40B4-BE49-F238E27FC236}">
                <a16:creationId xmlns:a16="http://schemas.microsoft.com/office/drawing/2014/main" id="{F8084164-F15C-43B1-864B-1B3BAAB7181A}"/>
              </a:ext>
            </a:extLst>
          </p:cNvPr>
          <p:cNvSpPr txBox="1"/>
          <p:nvPr/>
        </p:nvSpPr>
        <p:spPr>
          <a:xfrm>
            <a:off x="7315200" y="1342540"/>
            <a:ext cx="3766657" cy="2585323"/>
          </a:xfrm>
          <a:prstGeom prst="rect">
            <a:avLst/>
          </a:prstGeom>
          <a:noFill/>
        </p:spPr>
        <p:txBody>
          <a:bodyPr wrap="square" rtlCol="0">
            <a:spAutoFit/>
          </a:bodyPr>
          <a:lstStyle/>
          <a:p>
            <a:pPr algn="just"/>
            <a:r>
              <a:rPr lang="es-CO" dirty="0"/>
              <a:t>Análisis :</a:t>
            </a:r>
          </a:p>
          <a:p>
            <a:pPr algn="just"/>
            <a:r>
              <a:rPr lang="es-CO" dirty="0"/>
              <a:t>En la regional San Andrés se han hecho Inversiones importantes que impactan positivamente a la comunidad, en los programas de Promoción-Prevención y Protección, en el siguiente cuadro se presentan las cifras invertidas.</a:t>
            </a:r>
          </a:p>
          <a:p>
            <a:pPr algn="just"/>
            <a:endParaRPr lang="es-CO" dirty="0"/>
          </a:p>
        </p:txBody>
      </p:sp>
      <p:graphicFrame>
        <p:nvGraphicFramePr>
          <p:cNvPr id="10" name="Tabla 9">
            <a:extLst>
              <a:ext uri="{FF2B5EF4-FFF2-40B4-BE49-F238E27FC236}">
                <a16:creationId xmlns:a16="http://schemas.microsoft.com/office/drawing/2014/main" id="{797DCC50-14F0-48E7-84CE-1D1702A1416C}"/>
              </a:ext>
            </a:extLst>
          </p:cNvPr>
          <p:cNvGraphicFramePr>
            <a:graphicFrameLocks noGrp="1"/>
          </p:cNvGraphicFramePr>
          <p:nvPr>
            <p:extLst>
              <p:ext uri="{D42A27DB-BD31-4B8C-83A1-F6EECF244321}">
                <p14:modId xmlns:p14="http://schemas.microsoft.com/office/powerpoint/2010/main" val="1645270677"/>
              </p:ext>
            </p:extLst>
          </p:nvPr>
        </p:nvGraphicFramePr>
        <p:xfrm>
          <a:off x="7414557" y="3926465"/>
          <a:ext cx="3667300" cy="1524000"/>
        </p:xfrm>
        <a:graphic>
          <a:graphicData uri="http://schemas.openxmlformats.org/drawingml/2006/table">
            <a:tbl>
              <a:tblPr/>
              <a:tblGrid>
                <a:gridCol w="2052705">
                  <a:extLst>
                    <a:ext uri="{9D8B030D-6E8A-4147-A177-3AD203B41FA5}">
                      <a16:colId xmlns:a16="http://schemas.microsoft.com/office/drawing/2014/main" val="4035093142"/>
                    </a:ext>
                  </a:extLst>
                </a:gridCol>
                <a:gridCol w="1614595">
                  <a:extLst>
                    <a:ext uri="{9D8B030D-6E8A-4147-A177-3AD203B41FA5}">
                      <a16:colId xmlns:a16="http://schemas.microsoft.com/office/drawing/2014/main" val="3495183648"/>
                    </a:ext>
                  </a:extLst>
                </a:gridCol>
              </a:tblGrid>
              <a:tr h="190500">
                <a:tc>
                  <a:txBody>
                    <a:bodyPr/>
                    <a:lstStyle/>
                    <a:p>
                      <a:pPr algn="ctr" fontAlgn="b"/>
                      <a:r>
                        <a:rPr lang="es-CO" sz="1100" b="1" i="0" u="none" strike="noStrike">
                          <a:effectLst/>
                          <a:latin typeface="Calibri" panose="020F0502020204030204" pitchFamily="34" charset="0"/>
                        </a:rPr>
                        <a:t>PROGRAMAS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s-CO" sz="1100" b="1" i="0" u="none" strike="noStrike">
                          <a:effectLst/>
                          <a:latin typeface="Calibri" panose="020F0502020204030204" pitchFamily="34" charset="0"/>
                        </a:rPr>
                        <a:t> INVERSION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52020267"/>
                  </a:ext>
                </a:extLst>
              </a:tr>
              <a:tr h="190500">
                <a:tc>
                  <a:txBody>
                    <a:bodyPr/>
                    <a:lstStyle/>
                    <a:p>
                      <a:pPr algn="ctr" fontAlgn="b"/>
                      <a:r>
                        <a:rPr lang="es-CO" sz="1100" b="1" i="0" u="none" strike="noStrike" dirty="0">
                          <a:effectLst/>
                          <a:latin typeface="Calibri" panose="020F0502020204030204" pitchFamily="34" charset="0"/>
                        </a:rPr>
                        <a:t> primera infancia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effectLst/>
                          <a:latin typeface="Calibri" panose="020F0502020204030204" pitchFamily="34" charset="0"/>
                        </a:rPr>
                        <a:t> $   5.944.142.247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360407"/>
                  </a:ext>
                </a:extLst>
              </a:tr>
              <a:tr h="190500">
                <a:tc>
                  <a:txBody>
                    <a:bodyPr/>
                    <a:lstStyle/>
                    <a:p>
                      <a:pPr algn="ctr" fontAlgn="b"/>
                      <a:r>
                        <a:rPr lang="es-CO" sz="1100" b="1" i="0" u="none" strike="noStrike">
                          <a:effectLst/>
                          <a:latin typeface="Calibri" panose="020F0502020204030204" pitchFamily="34" charset="0"/>
                        </a:rPr>
                        <a:t> proteccion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effectLst/>
                          <a:latin typeface="Calibri" panose="020F0502020204030204" pitchFamily="34" charset="0"/>
                        </a:rPr>
                        <a:t> $      301.867.387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118684"/>
                  </a:ext>
                </a:extLst>
              </a:tr>
              <a:tr h="381000">
                <a:tc>
                  <a:txBody>
                    <a:bodyPr/>
                    <a:lstStyle/>
                    <a:p>
                      <a:pPr algn="ctr" fontAlgn="b"/>
                      <a:r>
                        <a:rPr lang="es-CO" sz="1100" b="1" i="0" u="none" strike="noStrike" dirty="0">
                          <a:effectLst/>
                          <a:latin typeface="Calibri" panose="020F0502020204030204" pitchFamily="34" charset="0"/>
                        </a:rPr>
                        <a:t> adolescencia y juventud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effectLst/>
                          <a:latin typeface="Calibri" panose="020F0502020204030204" pitchFamily="34" charset="0"/>
                        </a:rPr>
                        <a:t> $   2.070.894.406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865729"/>
                  </a:ext>
                </a:extLst>
              </a:tr>
              <a:tr h="381000">
                <a:tc>
                  <a:txBody>
                    <a:bodyPr/>
                    <a:lstStyle/>
                    <a:p>
                      <a:pPr algn="ctr" fontAlgn="b"/>
                      <a:r>
                        <a:rPr lang="es-CO" sz="1100" b="1" i="0" u="none" strike="noStrike" dirty="0">
                          <a:effectLst/>
                          <a:latin typeface="Calibri" panose="020F0502020204030204" pitchFamily="34" charset="0"/>
                        </a:rPr>
                        <a:t> familias y comunidad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effectLst/>
                          <a:latin typeface="Calibri" panose="020F0502020204030204" pitchFamily="34" charset="0"/>
                        </a:rPr>
                        <a:t> $      422.532.310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547322"/>
                  </a:ext>
                </a:extLst>
              </a:tr>
              <a:tr h="190500">
                <a:tc>
                  <a:txBody>
                    <a:bodyPr/>
                    <a:lstStyle/>
                    <a:p>
                      <a:pPr algn="ctr" fontAlgn="b"/>
                      <a:r>
                        <a:rPr lang="es-CO" sz="1100" b="1" i="0" u="none" strike="noStrike" dirty="0">
                          <a:effectLst/>
                          <a:latin typeface="Calibri" panose="020F0502020204030204" pitchFamily="34" charset="0"/>
                        </a:rPr>
                        <a:t> niñez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effectLst/>
                          <a:latin typeface="Calibri" panose="020F0502020204030204" pitchFamily="34" charset="0"/>
                        </a:rPr>
                        <a:t> $   2.076.404.056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148474"/>
                  </a:ext>
                </a:extLst>
              </a:tr>
            </a:tbl>
          </a:graphicData>
        </a:graphic>
      </p:graphicFrame>
    </p:spTree>
    <p:extLst>
      <p:ext uri="{BB962C8B-B14F-4D97-AF65-F5344CB8AC3E}">
        <p14:creationId xmlns:p14="http://schemas.microsoft.com/office/powerpoint/2010/main" val="56299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C4CB87E6-C8D8-A1CB-EC74-4223EC0F1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1BFBE4E-6D26-A263-D51D-6411B47F225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59B95D0E-2B0F-4ECB-8D7E-21FBAC620EAB}"/>
              </a:ext>
            </a:extLst>
          </p:cNvPr>
          <p:cNvSpPr txBox="1"/>
          <p:nvPr/>
        </p:nvSpPr>
        <p:spPr>
          <a:xfrm>
            <a:off x="1097279" y="348592"/>
            <a:ext cx="7188591" cy="409342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EJECUCIÓN POLÍTICAS, PROGRAMAS, PROYECTOS</a:t>
            </a:r>
          </a:p>
          <a:p>
            <a:pPr algn="ctr"/>
            <a:endParaRPr lang="es-ES_tradnl" sz="4000" b="1" dirty="0">
              <a:solidFill>
                <a:schemeClr val="bg1"/>
              </a:solidFill>
              <a:latin typeface="Verdana" panose="020B0604030504040204" pitchFamily="34" charset="0"/>
              <a:ea typeface="Verdana" panose="020B0604030504040204" pitchFamily="34" charset="0"/>
            </a:endParaRPr>
          </a:p>
          <a:p>
            <a:pPr algn="ctr"/>
            <a:r>
              <a:rPr lang="es-ES_tradnl" sz="3000" dirty="0">
                <a:solidFill>
                  <a:schemeClr val="bg1"/>
                </a:solidFill>
                <a:latin typeface="Verdana" panose="020B0604030504040204" pitchFamily="34" charset="0"/>
                <a:ea typeface="Verdana" panose="020B0604030504040204" pitchFamily="34" charset="0"/>
              </a:rPr>
              <a:t>Cumplimiento Del PND y Objetivos de Desarrollo Sostenible </a:t>
            </a:r>
          </a:p>
        </p:txBody>
      </p:sp>
    </p:spTree>
    <p:extLst>
      <p:ext uri="{BB962C8B-B14F-4D97-AF65-F5344CB8AC3E}">
        <p14:creationId xmlns:p14="http://schemas.microsoft.com/office/powerpoint/2010/main" val="307935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2156F-84F9-4B18-BA15-F6E93C27EC96}"/>
              </a:ext>
            </a:extLst>
          </p:cNvPr>
          <p:cNvSpPr txBox="1"/>
          <p:nvPr/>
        </p:nvSpPr>
        <p:spPr>
          <a:xfrm>
            <a:off x="1771400" y="882866"/>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9">
            <a:extLst>
              <a:ext uri="{FF2B5EF4-FFF2-40B4-BE49-F238E27FC236}">
                <a16:creationId xmlns:a16="http://schemas.microsoft.com/office/drawing/2014/main" id="{9E414EA4-7AFE-49B6-BEC0-7ACB50A52441}"/>
              </a:ext>
            </a:extLst>
          </p:cNvPr>
          <p:cNvSpPr>
            <a:spLocks noGrp="1"/>
          </p:cNvSpPr>
          <p:nvPr>
            <p:ph idx="1"/>
          </p:nvPr>
        </p:nvSpPr>
        <p:spPr>
          <a:xfrm>
            <a:off x="838200" y="1569580"/>
            <a:ext cx="10937905" cy="4796185"/>
          </a:xfrm>
          <a:prstGeom prst="roundRect">
            <a:avLst>
              <a:gd name="adj" fmla="val 0"/>
            </a:avLst>
          </a:prstGeom>
          <a:ln>
            <a:noFill/>
          </a:ln>
        </p:spPr>
        <p:txBody>
          <a:bodyPr wrap="square">
            <a:spAutoFit/>
          </a:bodyPr>
          <a:lstStyle/>
          <a:p>
            <a:pPr marL="0" indent="0">
              <a:buNone/>
            </a:pPr>
            <a:r>
              <a:rPr lang="es-ES" sz="1400" dirty="0">
                <a:latin typeface="Verdana" panose="020B0604030504040204" pitchFamily="34" charset="0"/>
                <a:ea typeface="Verdana" panose="020B0604030504040204" pitchFamily="34" charset="0"/>
              </a:rPr>
              <a:t>Himno Nacional</a:t>
            </a:r>
          </a:p>
          <a:p>
            <a:pPr marL="0" indent="0">
              <a:buNone/>
            </a:pPr>
            <a:r>
              <a:rPr lang="es-ES" sz="1400" dirty="0">
                <a:latin typeface="Verdana" panose="020B0604030504040204" pitchFamily="34" charset="0"/>
                <a:ea typeface="Verdana" panose="020B0604030504040204" pitchFamily="34" charset="0"/>
              </a:rPr>
              <a:t>Instalación por parte del director Regional </a:t>
            </a:r>
            <a:endParaRPr lang="es-ES" sz="1400" b="1" dirty="0">
              <a:solidFill>
                <a:srgbClr val="FF0000"/>
              </a:solidFill>
              <a:latin typeface="Verdana" panose="020B0604030504040204" pitchFamily="34" charset="0"/>
              <a:ea typeface="Verdana" panose="020B0604030504040204" pitchFamily="34" charset="0"/>
            </a:endParaRPr>
          </a:p>
          <a:p>
            <a:pPr marL="342900" indent="-342900">
              <a:buAutoNum type="arabicPeriod"/>
            </a:pPr>
            <a:r>
              <a:rPr lang="es-ES" sz="1400" dirty="0">
                <a:latin typeface="Verdana" panose="020B0604030504040204" pitchFamily="34" charset="0"/>
                <a:ea typeface="Verdana" panose="020B0604030504040204" pitchFamily="34" charset="0"/>
              </a:rPr>
              <a:t>Contexto institucional. </a:t>
            </a:r>
          </a:p>
          <a:p>
            <a:pPr marL="342900" indent="-342900">
              <a:buAutoNum type="arabicPeriod"/>
            </a:pPr>
            <a:r>
              <a:rPr lang="es-ES" sz="1400" dirty="0">
                <a:latin typeface="Verdana" panose="020B0604030504040204" pitchFamily="34" charset="0"/>
                <a:ea typeface="Verdana" panose="020B0604030504040204" pitchFamily="34" charset="0"/>
              </a:rPr>
              <a:t>Contexto Rendición Publica de Cuentas. </a:t>
            </a:r>
          </a:p>
          <a:p>
            <a:pPr marL="342900" indent="-342900">
              <a:buAutoNum type="arabicPeriod"/>
            </a:pPr>
            <a:r>
              <a:rPr lang="es-CO" sz="1400" b="1" dirty="0">
                <a:latin typeface="Verdana" panose="020B0604030504040204" pitchFamily="34" charset="0"/>
                <a:ea typeface="Verdana" panose="020B0604030504040204" pitchFamily="34" charset="0"/>
                <a:cs typeface="Arial" panose="020B0604020202020204" pitchFamily="34" charset="0"/>
              </a:rPr>
              <a:t>Informe de gestión </a:t>
            </a:r>
            <a:r>
              <a:rPr lang="es-CO" sz="1400" dirty="0">
                <a:latin typeface="Verdana" panose="020B0604030504040204" pitchFamily="34" charset="0"/>
                <a:ea typeface="Verdana" panose="020B0604030504040204" pitchFamily="34" charset="0"/>
                <a:cs typeface="Arial" panose="020B0604020202020204" pitchFamily="34" charset="0"/>
              </a:rPr>
              <a:t>de la vigencia con énfasis </a:t>
            </a:r>
            <a:r>
              <a:rPr lang="es-ES" sz="1400" dirty="0">
                <a:latin typeface="Verdana" panose="020B0604030504040204" pitchFamily="34" charset="0"/>
                <a:ea typeface="Verdana" panose="020B0604030504040204" pitchFamily="34" charset="0"/>
                <a:cs typeface="Arial" panose="020B0604020202020204" pitchFamily="34" charset="0"/>
              </a:rPr>
              <a:t>en todos los temas Misonales</a:t>
            </a:r>
            <a:r>
              <a:rPr lang="es-MX" sz="1400" dirty="0">
                <a:latin typeface="Verdana" panose="020B0604030504040204" pitchFamily="34" charset="0"/>
                <a:ea typeface="Verdana" panose="020B0604030504040204" pitchFamily="34" charset="0"/>
                <a:cs typeface="Arial" panose="020B0604020202020204" pitchFamily="34" charset="0"/>
              </a:rPr>
              <a:t>: enfoque territorial y diferencial.</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administrativa: </a:t>
            </a:r>
            <a:r>
              <a:rPr lang="es-MX" sz="1400" dirty="0">
                <a:latin typeface="Verdana" panose="020B0604030504040204" pitchFamily="34" charset="0"/>
                <a:ea typeface="Verdana" panose="020B0604030504040204" pitchFamily="34" charset="0"/>
                <a:cs typeface="Arial" panose="020B0604020202020204" pitchFamily="34" charset="0"/>
              </a:rPr>
              <a:t>Avance de políticas del Modelo Integrado de Planeación y Gestión.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financiera</a:t>
            </a:r>
            <a:r>
              <a:rPr lang="es-MX" sz="1400" dirty="0">
                <a:latin typeface="Verdana" panose="020B0604030504040204" pitchFamily="34" charset="0"/>
                <a:ea typeface="Verdana" panose="020B0604030504040204" pitchFamily="34" charset="0"/>
                <a:cs typeface="Arial" panose="020B0604020202020204" pitchFamily="34" charset="0"/>
              </a:rPr>
              <a:t>: presupuesto de funcionamiento e inversión.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contractual </a:t>
            </a:r>
            <a:r>
              <a:rPr lang="es-MX" sz="1400" dirty="0">
                <a:latin typeface="Verdana" panose="020B0604030504040204" pitchFamily="34" charset="0"/>
                <a:ea typeface="Verdana" panose="020B0604030504040204" pitchFamily="34" charset="0"/>
                <a:cs typeface="Arial" panose="020B0604020202020204" pitchFamily="34" charset="0"/>
              </a:rPr>
              <a:t>asociada a metas.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de políticas, programas y proyectos: </a:t>
            </a:r>
            <a:r>
              <a:rPr lang="es-MX" sz="1400" dirty="0">
                <a:latin typeface="Verdana" panose="020B0604030504040204" pitchFamily="34" charset="0"/>
                <a:ea typeface="Verdana" panose="020B0604030504040204" pitchFamily="34" charset="0"/>
                <a:cs typeface="Arial" panose="020B0604020202020204" pitchFamily="34" charset="0"/>
              </a:rPr>
              <a:t>cumplimiento del PND y Objetivos de Desarrollo Sostenible.</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Acuerdo de paz: </a:t>
            </a:r>
            <a:r>
              <a:rPr lang="es-MX" sz="1400" dirty="0">
                <a:latin typeface="Verdana" panose="020B0604030504040204" pitchFamily="34" charset="0"/>
                <a:ea typeface="Verdana" panose="020B0604030504040204" pitchFamily="34" charset="0"/>
                <a:cs typeface="Arial" panose="020B0604020202020204" pitchFamily="34" charset="0"/>
              </a:rPr>
              <a:t>avances en la implementación</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Espacio de participación </a:t>
            </a:r>
            <a:r>
              <a:rPr lang="es-MX" sz="1400" dirty="0">
                <a:latin typeface="Verdana" panose="020B0604030504040204" pitchFamily="34" charset="0"/>
                <a:ea typeface="Verdana" panose="020B0604030504040204" pitchFamily="34" charset="0"/>
                <a:cs typeface="Arial" panose="020B0604020202020204" pitchFamily="34" charset="0"/>
              </a:rPr>
              <a:t>de partes interesadas </a:t>
            </a:r>
            <a:endParaRPr lang="es-MX" sz="1400" b="1" dirty="0">
              <a:latin typeface="Verdana" panose="020B0604030504040204" pitchFamily="34" charset="0"/>
              <a:ea typeface="Verdana" panose="020B0604030504040204" pitchFamily="34" charset="0"/>
              <a:cs typeface="Arial" panose="020B0604020202020204" pitchFamily="34" charset="0"/>
            </a:endParaRP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Compromisos adquiridos:</a:t>
            </a:r>
            <a:r>
              <a:rPr lang="es-MX" sz="1400" dirty="0">
                <a:latin typeface="Verdana" panose="020B0604030504040204" pitchFamily="34" charset="0"/>
                <a:ea typeface="Verdana" panose="020B0604030504040204" pitchFamily="34" charset="0"/>
                <a:cs typeface="Arial" panose="020B0604020202020204" pitchFamily="34" charset="0"/>
              </a:rPr>
              <a:t> informe para el seguimiento</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Canales y medios para atenció</a:t>
            </a:r>
            <a:r>
              <a:rPr lang="es-MX" sz="1400" dirty="0">
                <a:latin typeface="Verdana" panose="020B0604030504040204" pitchFamily="34" charset="0"/>
                <a:ea typeface="Verdana" panose="020B0604030504040204" pitchFamily="34" charset="0"/>
                <a:cs typeface="Arial" panose="020B0604020202020204" pitchFamily="34" charset="0"/>
              </a:rPr>
              <a:t>n a la ciudadanía e informe PQRS</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Evaluación</a:t>
            </a:r>
            <a:r>
              <a:rPr lang="es-MX" sz="1400" dirty="0">
                <a:latin typeface="Verdana" panose="020B0604030504040204" pitchFamily="34" charset="0"/>
                <a:ea typeface="Verdana" panose="020B0604030504040204" pitchFamily="34" charset="0"/>
                <a:cs typeface="Arial" panose="020B0604020202020204" pitchFamily="34" charset="0"/>
              </a:rPr>
              <a:t> de la Audiencia de Rendición Pública de Cuentas</a:t>
            </a:r>
            <a:endParaRPr lang="es-ES" sz="1400" dirty="0">
              <a:latin typeface="Verdana" panose="020B0604030504040204" pitchFamily="34" charset="0"/>
              <a:ea typeface="Verdana" panose="020B0604030504040204" pitchFamily="34" charset="0"/>
            </a:endParaRPr>
          </a:p>
          <a:p>
            <a:pPr marL="0" indent="0">
              <a:buNone/>
            </a:pPr>
            <a:r>
              <a:rPr lang="es-ES" sz="1400" b="1" dirty="0">
                <a:latin typeface="Verdana" panose="020B0604030504040204" pitchFamily="34" charset="0"/>
                <a:ea typeface="Verdana" panose="020B0604030504040204" pitchFamily="34" charset="0"/>
              </a:rPr>
              <a:t>Cierre</a:t>
            </a:r>
          </a:p>
        </p:txBody>
      </p:sp>
      <p:sp>
        <p:nvSpPr>
          <p:cNvPr id="7" name="TextBox 6">
            <a:extLst>
              <a:ext uri="{FF2B5EF4-FFF2-40B4-BE49-F238E27FC236}">
                <a16:creationId xmlns:a16="http://schemas.microsoft.com/office/drawing/2014/main" id="{8B6F5C53-8C7A-4CAA-B0C5-E3F91100DBD2}"/>
              </a:ext>
            </a:extLst>
          </p:cNvPr>
          <p:cNvSpPr txBox="1"/>
          <p:nvPr/>
        </p:nvSpPr>
        <p:spPr>
          <a:xfrm>
            <a:off x="838200" y="666621"/>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ICBF-ORDEN DEL DÍA </a:t>
            </a:r>
          </a:p>
        </p:txBody>
      </p:sp>
    </p:spTree>
    <p:extLst>
      <p:ext uri="{BB962C8B-B14F-4D97-AF65-F5344CB8AC3E}">
        <p14:creationId xmlns:p14="http://schemas.microsoft.com/office/powerpoint/2010/main" val="60279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120B7F5E-D784-484D-B83E-B41AF3B64DC1}"/>
              </a:ext>
            </a:extLst>
          </p:cNvPr>
          <p:cNvSpPr/>
          <p:nvPr/>
        </p:nvSpPr>
        <p:spPr>
          <a:xfrm>
            <a:off x="0" y="1322079"/>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7" name="Diagrama 3">
            <a:extLst>
              <a:ext uri="{FF2B5EF4-FFF2-40B4-BE49-F238E27FC236}">
                <a16:creationId xmlns:a16="http://schemas.microsoft.com/office/drawing/2014/main" id="{039BB25D-833C-4670-8B8D-3CE4D7908026}"/>
              </a:ext>
            </a:extLst>
          </p:cNvPr>
          <p:cNvGraphicFramePr/>
          <p:nvPr>
            <p:extLst>
              <p:ext uri="{D42A27DB-BD31-4B8C-83A1-F6EECF244321}">
                <p14:modId xmlns:p14="http://schemas.microsoft.com/office/powerpoint/2010/main" val="2564870103"/>
              </p:ext>
            </p:extLst>
          </p:nvPr>
        </p:nvGraphicFramePr>
        <p:xfrm>
          <a:off x="492866" y="1322079"/>
          <a:ext cx="10864538" cy="5186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443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444F8321-B064-CCDC-4EDE-3BDCA6B1B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D0B5D4A-0630-647E-AB79-B6E5877A782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9850AC-513F-4ED3-95E1-9BA7F3E2487D}"/>
              </a:ext>
            </a:extLst>
          </p:cNvPr>
          <p:cNvSpPr txBox="1"/>
          <p:nvPr/>
        </p:nvSpPr>
        <p:spPr>
          <a:xfrm>
            <a:off x="731521" y="1167619"/>
            <a:ext cx="8046720" cy="186204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ACUERDO DE PAZ </a:t>
            </a:r>
          </a:p>
          <a:p>
            <a:pPr algn="ctr"/>
            <a:r>
              <a:rPr lang="es-ES_tradnl" sz="3500" dirty="0">
                <a:solidFill>
                  <a:schemeClr val="bg1"/>
                </a:solidFill>
                <a:latin typeface="Verdana" panose="020B0604030504040204" pitchFamily="34" charset="0"/>
                <a:ea typeface="Verdana" panose="020B0604030504040204" pitchFamily="34" charset="0"/>
              </a:rPr>
              <a:t>AVANCES EN LA IMPLEMENTACIÓN </a:t>
            </a:r>
          </a:p>
        </p:txBody>
      </p:sp>
    </p:spTree>
    <p:extLst>
      <p:ext uri="{BB962C8B-B14F-4D97-AF65-F5344CB8AC3E}">
        <p14:creationId xmlns:p14="http://schemas.microsoft.com/office/powerpoint/2010/main" val="1315236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933195" y="610121"/>
            <a:ext cx="7603177"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7" name="TextBox 6">
            <a:extLst>
              <a:ext uri="{FF2B5EF4-FFF2-40B4-BE49-F238E27FC236}">
                <a16:creationId xmlns:a16="http://schemas.microsoft.com/office/drawing/2014/main" id="{7DA1E2A1-B053-43E3-97E5-B60806A3066F}"/>
              </a:ext>
            </a:extLst>
          </p:cNvPr>
          <p:cNvSpPr txBox="1"/>
          <p:nvPr/>
        </p:nvSpPr>
        <p:spPr>
          <a:xfrm>
            <a:off x="1720602" y="916588"/>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900238" y="1687387"/>
            <a:ext cx="3957637" cy="427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a:latin typeface="+mj-lt"/>
              </a:rPr>
              <a:t>¿Cómo lo hicimos?</a:t>
            </a:r>
          </a:p>
          <a:p>
            <a:r>
              <a:rPr lang="es-CO">
                <a:latin typeface="+mj-lt"/>
              </a:rPr>
              <a:t>Escriba en máximo una página las acciones realizadas </a:t>
            </a:r>
            <a:endParaRPr lang="es-CO" dirty="0">
              <a:latin typeface="+mj-lt"/>
            </a:endParaRP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369404" y="1537911"/>
            <a:ext cx="1371904" cy="1658419"/>
          </a:xfrm>
          <a:prstGeom prst="rect">
            <a:avLst/>
          </a:prstGeom>
          <a:noFill/>
          <a:ln>
            <a:noFill/>
          </a:ln>
        </p:spPr>
      </p:pic>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94951" y="1687387"/>
            <a:ext cx="1758634" cy="1578963"/>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7864442" y="1687387"/>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5" name="CuadroTexto 14">
            <a:extLst>
              <a:ext uri="{FF2B5EF4-FFF2-40B4-BE49-F238E27FC236}">
                <a16:creationId xmlns:a16="http://schemas.microsoft.com/office/drawing/2014/main" id="{A63127B2-41A3-484A-B134-8549665252B6}"/>
              </a:ext>
            </a:extLst>
          </p:cNvPr>
          <p:cNvSpPr txBox="1"/>
          <p:nvPr/>
        </p:nvSpPr>
        <p:spPr>
          <a:xfrm>
            <a:off x="2110711" y="1830537"/>
            <a:ext cx="3489989" cy="784830"/>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¿Cómo lo hicimos?</a:t>
            </a:r>
          </a:p>
          <a:p>
            <a:r>
              <a:rPr lang="es-CO" sz="1500" dirty="0">
                <a:latin typeface="Verdana" panose="020B0604030504040204" pitchFamily="34" charset="0"/>
                <a:ea typeface="Verdana" panose="020B0604030504040204" pitchFamily="34" charset="0"/>
              </a:rPr>
              <a:t>Escriba en máximo una página las acciones realizadas </a:t>
            </a:r>
          </a:p>
        </p:txBody>
      </p:sp>
      <p:sp>
        <p:nvSpPr>
          <p:cNvPr id="16" name="CuadroTexto 15">
            <a:extLst>
              <a:ext uri="{FF2B5EF4-FFF2-40B4-BE49-F238E27FC236}">
                <a16:creationId xmlns:a16="http://schemas.microsoft.com/office/drawing/2014/main" id="{8597552E-5071-4996-B123-943A563C89A8}"/>
              </a:ext>
            </a:extLst>
          </p:cNvPr>
          <p:cNvSpPr txBox="1"/>
          <p:nvPr/>
        </p:nvSpPr>
        <p:spPr>
          <a:xfrm>
            <a:off x="8098265" y="1827511"/>
            <a:ext cx="3489989" cy="553998"/>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¿En qué municipios desarrollamos la acción?</a:t>
            </a:r>
          </a:p>
        </p:txBody>
      </p:sp>
    </p:spTree>
    <p:extLst>
      <p:ext uri="{BB962C8B-B14F-4D97-AF65-F5344CB8AC3E}">
        <p14:creationId xmlns:p14="http://schemas.microsoft.com/office/powerpoint/2010/main" val="2259928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933195" y="610121"/>
            <a:ext cx="7603177"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7" name="TextBox 6">
            <a:extLst>
              <a:ext uri="{FF2B5EF4-FFF2-40B4-BE49-F238E27FC236}">
                <a16:creationId xmlns:a16="http://schemas.microsoft.com/office/drawing/2014/main" id="{7DA1E2A1-B053-43E3-97E5-B60806A3066F}"/>
              </a:ext>
            </a:extLst>
          </p:cNvPr>
          <p:cNvSpPr txBox="1"/>
          <p:nvPr/>
        </p:nvSpPr>
        <p:spPr>
          <a:xfrm>
            <a:off x="1720602" y="916588"/>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900238" y="1687387"/>
            <a:ext cx="3957637" cy="427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1C9D46CA-9DCD-46A7-9782-F36CBA897F83}"/>
              </a:ext>
            </a:extLst>
          </p:cNvPr>
          <p:cNvSpPr/>
          <p:nvPr/>
        </p:nvSpPr>
        <p:spPr>
          <a:xfrm>
            <a:off x="7864442" y="1687387"/>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latin typeface="+mj-lt"/>
            </a:endParaRPr>
          </a:p>
        </p:txBody>
      </p:sp>
      <p:pic>
        <p:nvPicPr>
          <p:cNvPr id="14" name="Imagen 13" descr="Dibujo en blanco y negro&#10;&#10;Descripción generada automáticamente con confianza baja">
            <a:extLst>
              <a:ext uri="{FF2B5EF4-FFF2-40B4-BE49-F238E27FC236}">
                <a16:creationId xmlns:a16="http://schemas.microsoft.com/office/drawing/2014/main" id="{4AC9EF81-A73E-4E3F-A764-E5F3761E523A}"/>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314006" y="1873413"/>
            <a:ext cx="1530804" cy="1322917"/>
          </a:xfrm>
          <a:prstGeom prst="rect">
            <a:avLst/>
          </a:prstGeom>
          <a:noFill/>
          <a:ln>
            <a:noFill/>
          </a:ln>
        </p:spPr>
      </p:pic>
      <p:pic>
        <p:nvPicPr>
          <p:cNvPr id="15" name="Imagen 14" descr="Dibujo en blanco y negro&#10;&#10;Descripción generada automáticamente con confianza media">
            <a:extLst>
              <a:ext uri="{FF2B5EF4-FFF2-40B4-BE49-F238E27FC236}">
                <a16:creationId xmlns:a16="http://schemas.microsoft.com/office/drawing/2014/main" id="{DDDA585A-393B-462D-AE01-F6B55ED29923}"/>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105500" y="1591105"/>
            <a:ext cx="1717841" cy="1543782"/>
          </a:xfrm>
          <a:prstGeom prst="rect">
            <a:avLst/>
          </a:prstGeom>
          <a:noFill/>
          <a:ln>
            <a:noFill/>
          </a:ln>
        </p:spPr>
      </p:pic>
      <p:sp>
        <p:nvSpPr>
          <p:cNvPr id="16" name="CuadroTexto 15">
            <a:extLst>
              <a:ext uri="{FF2B5EF4-FFF2-40B4-BE49-F238E27FC236}">
                <a16:creationId xmlns:a16="http://schemas.microsoft.com/office/drawing/2014/main" id="{15E35E25-49B2-4FDC-8EBA-142DFA8233B0}"/>
              </a:ext>
            </a:extLst>
          </p:cNvPr>
          <p:cNvSpPr txBox="1"/>
          <p:nvPr/>
        </p:nvSpPr>
        <p:spPr>
          <a:xfrm>
            <a:off x="2110711" y="1830537"/>
            <a:ext cx="3489989" cy="1015663"/>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¿Quiénes se beneficiaron?</a:t>
            </a:r>
          </a:p>
          <a:p>
            <a:r>
              <a:rPr lang="es-CO" sz="1500" dirty="0">
                <a:latin typeface="Verdana" panose="020B0604030504040204" pitchFamily="34" charset="0"/>
                <a:ea typeface="Verdana" panose="020B0604030504040204" pitchFamily="34" charset="0"/>
              </a:rPr>
              <a:t>Escriba en máximo un párrafo la población beneficiada (territorios).</a:t>
            </a:r>
          </a:p>
        </p:txBody>
      </p:sp>
      <p:sp>
        <p:nvSpPr>
          <p:cNvPr id="17" name="CuadroTexto 16">
            <a:extLst>
              <a:ext uri="{FF2B5EF4-FFF2-40B4-BE49-F238E27FC236}">
                <a16:creationId xmlns:a16="http://schemas.microsoft.com/office/drawing/2014/main" id="{D4CDEB5E-EB36-408F-8264-A52F1C47BC63}"/>
              </a:ext>
            </a:extLst>
          </p:cNvPr>
          <p:cNvSpPr txBox="1"/>
          <p:nvPr/>
        </p:nvSpPr>
        <p:spPr>
          <a:xfrm>
            <a:off x="8098265" y="1827511"/>
            <a:ext cx="3489989" cy="1477328"/>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¿Qué desafíos y retos tuvimos para el cumplimiento?</a:t>
            </a:r>
          </a:p>
          <a:p>
            <a:r>
              <a:rPr lang="es-CO" sz="1500" dirty="0">
                <a:latin typeface="Verdana" panose="020B0604030504040204" pitchFamily="34" charset="0"/>
                <a:ea typeface="Verdana" panose="020B0604030504040204" pitchFamily="34" charset="0"/>
              </a:rPr>
              <a:t>Escriba cuáles fueron los retos más relevantes, en máximo una página, en especial las medidas adoptadas por COVID (si aplica). </a:t>
            </a:r>
          </a:p>
        </p:txBody>
      </p:sp>
    </p:spTree>
    <p:extLst>
      <p:ext uri="{BB962C8B-B14F-4D97-AF65-F5344CB8AC3E}">
        <p14:creationId xmlns:p14="http://schemas.microsoft.com/office/powerpoint/2010/main" val="702082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372DF89-E97B-181F-878E-57728B032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A2F02A8-17D1-6086-45E6-FA0CA829A41A}"/>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C1BD8FEA-7865-44D7-BD82-8A5BCF69609C}"/>
              </a:ext>
            </a:extLst>
          </p:cNvPr>
          <p:cNvSpPr txBox="1"/>
          <p:nvPr/>
        </p:nvSpPr>
        <p:spPr>
          <a:xfrm>
            <a:off x="773724" y="665664"/>
            <a:ext cx="6752492" cy="2800767"/>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ESPACIO DE PARTICIPACIÓN DE PARTES INTERESADAS</a:t>
            </a:r>
          </a:p>
        </p:txBody>
      </p:sp>
    </p:spTree>
    <p:extLst>
      <p:ext uri="{BB962C8B-B14F-4D97-AF65-F5344CB8AC3E}">
        <p14:creationId xmlns:p14="http://schemas.microsoft.com/office/powerpoint/2010/main" val="97738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E054084-B0BC-6EED-370F-8801828BFF4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0BDAACDB-7446-46FE-B987-F6261EBCDD35}"/>
              </a:ext>
            </a:extLst>
          </p:cNvPr>
          <p:cNvSpPr txBox="1"/>
          <p:nvPr/>
        </p:nvSpPr>
        <p:spPr>
          <a:xfrm>
            <a:off x="933195" y="669304"/>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PARTICIPACIÓN PARTES INTERESADAS </a:t>
            </a:r>
          </a:p>
        </p:txBody>
      </p:sp>
      <p:sp>
        <p:nvSpPr>
          <p:cNvPr id="7" name="TextBox 6">
            <a:extLst>
              <a:ext uri="{FF2B5EF4-FFF2-40B4-BE49-F238E27FC236}">
                <a16:creationId xmlns:a16="http://schemas.microsoft.com/office/drawing/2014/main" id="{AA8B6843-C293-4DB7-BD5A-C669E9BF4514}"/>
              </a:ext>
            </a:extLst>
          </p:cNvPr>
          <p:cNvSpPr txBox="1"/>
          <p:nvPr/>
        </p:nvSpPr>
        <p:spPr>
          <a:xfrm>
            <a:off x="1700313" y="950430"/>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8" name="Rectángulo 7">
            <a:extLst>
              <a:ext uri="{FF2B5EF4-FFF2-40B4-BE49-F238E27FC236}">
                <a16:creationId xmlns:a16="http://schemas.microsoft.com/office/drawing/2014/main" id="{6D747A9F-63A7-466E-9BD5-010067DF918A}"/>
              </a:ext>
            </a:extLst>
          </p:cNvPr>
          <p:cNvSpPr/>
          <p:nvPr/>
        </p:nvSpPr>
        <p:spPr>
          <a:xfrm>
            <a:off x="0" y="1284858"/>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92A006E3-D790-46C3-92EF-CA4F03DA0351}"/>
              </a:ext>
            </a:extLst>
          </p:cNvPr>
          <p:cNvPicPr>
            <a:picLocks noChangeAspect="1"/>
          </p:cNvPicPr>
          <p:nvPr/>
        </p:nvPicPr>
        <p:blipFill rotWithShape="1">
          <a:blip r:embed="rId2"/>
          <a:srcRect r="512" b="1281"/>
          <a:stretch/>
        </p:blipFill>
        <p:spPr>
          <a:xfrm>
            <a:off x="372460" y="1440798"/>
            <a:ext cx="5323666" cy="4867723"/>
          </a:xfrm>
          <a:prstGeom prst="rect">
            <a:avLst/>
          </a:prstGeom>
        </p:spPr>
      </p:pic>
      <p:sp>
        <p:nvSpPr>
          <p:cNvPr id="9" name="CuadroTexto 8">
            <a:extLst>
              <a:ext uri="{FF2B5EF4-FFF2-40B4-BE49-F238E27FC236}">
                <a16:creationId xmlns:a16="http://schemas.microsoft.com/office/drawing/2014/main" id="{3D1E5E11-1B87-4A00-8F8D-0E5F83DDCB63}"/>
              </a:ext>
            </a:extLst>
          </p:cNvPr>
          <p:cNvSpPr txBox="1"/>
          <p:nvPr/>
        </p:nvSpPr>
        <p:spPr>
          <a:xfrm>
            <a:off x="6870583" y="2155971"/>
            <a:ext cx="4731391" cy="2031325"/>
          </a:xfrm>
          <a:prstGeom prst="rect">
            <a:avLst/>
          </a:prstGeom>
          <a:noFill/>
        </p:spPr>
        <p:txBody>
          <a:bodyPr wrap="square" rtlCol="0">
            <a:spAutoFit/>
          </a:bodyPr>
          <a:lstStyle/>
          <a:p>
            <a:pPr algn="just"/>
            <a:r>
              <a:rPr lang="es-CO" dirty="0"/>
              <a:t>La regional San Andres y el centro zonal los Almendros en desarrollo de la participación de las partes interesadas, genero dos espacios uno de mesa publica y otro de rendición de cuentas, en las que las diferentes partes intervinientes tuvieron los espacios para interactuar con el ICBF.</a:t>
            </a:r>
          </a:p>
        </p:txBody>
      </p:sp>
    </p:spTree>
    <p:extLst>
      <p:ext uri="{BB962C8B-B14F-4D97-AF65-F5344CB8AC3E}">
        <p14:creationId xmlns:p14="http://schemas.microsoft.com/office/powerpoint/2010/main" val="423762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DE550117-BEC0-28A1-F0D4-8D54DA36A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EF92363-7273-0810-F890-2A7998BA7612}"/>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7D0A40-01D6-420E-9588-F0BC871EC448}"/>
              </a:ext>
            </a:extLst>
          </p:cNvPr>
          <p:cNvSpPr txBox="1"/>
          <p:nvPr/>
        </p:nvSpPr>
        <p:spPr>
          <a:xfrm>
            <a:off x="703383" y="1505861"/>
            <a:ext cx="8947053" cy="1246495"/>
          </a:xfrm>
          <a:prstGeom prst="rect">
            <a:avLst/>
          </a:prstGeom>
          <a:noFill/>
        </p:spPr>
        <p:txBody>
          <a:bodyPr wrap="square" rtlCol="0">
            <a:spAutoFit/>
          </a:bodyPr>
          <a:lstStyle/>
          <a:p>
            <a:r>
              <a:rPr lang="es-ES_tradnl" sz="4000" b="1" dirty="0">
                <a:solidFill>
                  <a:schemeClr val="bg1"/>
                </a:solidFill>
                <a:latin typeface="Verdana" panose="020B0604030504040204" pitchFamily="34" charset="0"/>
                <a:ea typeface="Verdana" panose="020B0604030504040204" pitchFamily="34" charset="0"/>
              </a:rPr>
              <a:t>COMPROMISOS ADQUIRIDOS </a:t>
            </a:r>
          </a:p>
          <a:p>
            <a:pPr algn="ctr"/>
            <a:r>
              <a:rPr lang="es-ES_tradnl" sz="3500" dirty="0">
                <a:solidFill>
                  <a:schemeClr val="bg1"/>
                </a:solidFill>
                <a:latin typeface="Verdana" panose="020B0604030504040204" pitchFamily="34" charset="0"/>
                <a:ea typeface="Verdana" panose="020B0604030504040204" pitchFamily="34" charset="0"/>
              </a:rPr>
              <a:t>INFORME PARA EL SEGUIMIENTO </a:t>
            </a:r>
          </a:p>
        </p:txBody>
      </p:sp>
    </p:spTree>
    <p:extLst>
      <p:ext uri="{BB962C8B-B14F-4D97-AF65-F5344CB8AC3E}">
        <p14:creationId xmlns:p14="http://schemas.microsoft.com/office/powerpoint/2010/main" val="223494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823371" y="546308"/>
            <a:ext cx="6028361" cy="461665"/>
          </a:xfrm>
          <a:prstGeom prst="rect">
            <a:avLst/>
          </a:prstGeom>
          <a:noFill/>
        </p:spPr>
        <p:txBody>
          <a:bodyPr wrap="square" rtlCol="0">
            <a:spAutoFit/>
          </a:bodyPr>
          <a:lstStyle/>
          <a:p>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a:t>
            </a:r>
          </a:p>
        </p:txBody>
      </p:sp>
      <p:sp>
        <p:nvSpPr>
          <p:cNvPr id="7" name="TextBox 6">
            <a:extLst>
              <a:ext uri="{FF2B5EF4-FFF2-40B4-BE49-F238E27FC236}">
                <a16:creationId xmlns:a16="http://schemas.microsoft.com/office/drawing/2014/main" id="{606C67C5-E22B-483E-9B79-49F243BF3582}"/>
              </a:ext>
            </a:extLst>
          </p:cNvPr>
          <p:cNvSpPr txBox="1"/>
          <p:nvPr/>
        </p:nvSpPr>
        <p:spPr>
          <a:xfrm>
            <a:off x="1658110" y="1007973"/>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graphicFrame>
        <p:nvGraphicFramePr>
          <p:cNvPr id="9" name="Tabla 8">
            <a:extLst>
              <a:ext uri="{FF2B5EF4-FFF2-40B4-BE49-F238E27FC236}">
                <a16:creationId xmlns:a16="http://schemas.microsoft.com/office/drawing/2014/main" id="{C4D96937-2C39-48FE-B9F6-82E59A90BB48}"/>
              </a:ext>
            </a:extLst>
          </p:cNvPr>
          <p:cNvGraphicFramePr>
            <a:graphicFrameLocks noGrp="1"/>
          </p:cNvGraphicFramePr>
          <p:nvPr>
            <p:extLst>
              <p:ext uri="{D42A27DB-BD31-4B8C-83A1-F6EECF244321}">
                <p14:modId xmlns:p14="http://schemas.microsoft.com/office/powerpoint/2010/main" val="2611625417"/>
              </p:ext>
            </p:extLst>
          </p:nvPr>
        </p:nvGraphicFramePr>
        <p:xfrm>
          <a:off x="867445" y="1792551"/>
          <a:ext cx="10457110" cy="3774428"/>
        </p:xfrm>
        <a:graphic>
          <a:graphicData uri="http://schemas.openxmlformats.org/drawingml/2006/table">
            <a:tbl>
              <a:tblPr firstRow="1" bandRow="1">
                <a:tableStyleId>{93296810-A885-4BE3-A3E7-6D5BEEA58F35}</a:tableStyleId>
              </a:tblPr>
              <a:tblGrid>
                <a:gridCol w="4904705">
                  <a:extLst>
                    <a:ext uri="{9D8B030D-6E8A-4147-A177-3AD203B41FA5}">
                      <a16:colId xmlns:a16="http://schemas.microsoft.com/office/drawing/2014/main" val="2090671086"/>
                    </a:ext>
                  </a:extLst>
                </a:gridCol>
                <a:gridCol w="2271713">
                  <a:extLst>
                    <a:ext uri="{9D8B030D-6E8A-4147-A177-3AD203B41FA5}">
                      <a16:colId xmlns:a16="http://schemas.microsoft.com/office/drawing/2014/main" val="2464463558"/>
                    </a:ext>
                  </a:extLst>
                </a:gridCol>
                <a:gridCol w="3280692">
                  <a:extLst>
                    <a:ext uri="{9D8B030D-6E8A-4147-A177-3AD203B41FA5}">
                      <a16:colId xmlns:a16="http://schemas.microsoft.com/office/drawing/2014/main" val="2796926631"/>
                    </a:ext>
                  </a:extLst>
                </a:gridCol>
              </a:tblGrid>
              <a:tr h="745190">
                <a:tc>
                  <a:txBody>
                    <a:bodyPr/>
                    <a:lstStyle/>
                    <a:p>
                      <a:pPr algn="ctr"/>
                      <a:r>
                        <a:rPr lang="es-CO" sz="1500" dirty="0">
                          <a:solidFill>
                            <a:schemeClr val="tx1"/>
                          </a:solidFill>
                          <a:latin typeface="Verdana" panose="020B0604030504040204" pitchFamily="34" charset="0"/>
                          <a:ea typeface="Verdana" panose="020B0604030504040204" pitchFamily="34" charset="0"/>
                        </a:rPr>
                        <a:t>COMPROMISO POR CENTRO ZONAL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500" b="1" u="none" strike="noStrike" dirty="0">
                          <a:solidFill>
                            <a:schemeClr val="tx1"/>
                          </a:solidFill>
                          <a:effectLst/>
                          <a:latin typeface="Verdana" panose="020B0604030504040204" pitchFamily="34" charset="0"/>
                          <a:ea typeface="Verdana" panose="020B0604030504040204" pitchFamily="34" charset="0"/>
                        </a:rPr>
                        <a:t>RESPONSABLE</a:t>
                      </a:r>
                      <a:endParaRPr lang="es-CO" sz="15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500" dirty="0">
                          <a:solidFill>
                            <a:schemeClr val="tx1"/>
                          </a:solidFill>
                          <a:latin typeface="Verdana" panose="020B0604030504040204" pitchFamily="34" charset="0"/>
                          <a:ea typeface="Verdana" panose="020B0604030504040204" pitchFamily="34" charset="0"/>
                        </a:rPr>
                        <a:t>FECHA DE CUMPLIMIENTO</a:t>
                      </a:r>
                    </a:p>
                    <a:p>
                      <a:pPr algn="ctr"/>
                      <a:r>
                        <a:rPr lang="es-CO" sz="1500" dirty="0">
                          <a:solidFill>
                            <a:schemeClr val="tx1"/>
                          </a:solidFill>
                          <a:latin typeface="Verdana" panose="020B0604030504040204" pitchFamily="34" charset="0"/>
                          <a:ea typeface="Verdana" panose="020B0604030504040204" pitchFamily="34" charset="0"/>
                        </a:rPr>
                        <a:t>(DENTRO DE LA VIGENCIA)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500" b="1"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417308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3AE05E19-B165-DDBF-C432-E9A51D49A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F02E8A87-F7EB-4246-0EAB-AEEA0672CAB3}"/>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A8AF465E-E8C2-4C02-BB36-A6B375C62530}"/>
              </a:ext>
            </a:extLst>
          </p:cNvPr>
          <p:cNvSpPr txBox="1"/>
          <p:nvPr/>
        </p:nvSpPr>
        <p:spPr>
          <a:xfrm>
            <a:off x="1187970" y="1509726"/>
            <a:ext cx="6267907" cy="2385268"/>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PQRS</a:t>
            </a:r>
          </a:p>
          <a:p>
            <a:pPr algn="ctr"/>
            <a:r>
              <a:rPr lang="es-ES_tradnl" sz="3500" dirty="0">
                <a:solidFill>
                  <a:schemeClr val="bg1"/>
                </a:solidFill>
                <a:latin typeface="Verdana" panose="020B0604030504040204" pitchFamily="34" charset="0"/>
                <a:ea typeface="Verdana" panose="020B0604030504040204" pitchFamily="34" charset="0"/>
              </a:rPr>
              <a:t>CANALES Y MEDIOS PARA LA ATENCIÓN A LA CIUDADANÍA</a:t>
            </a:r>
          </a:p>
        </p:txBody>
      </p:sp>
    </p:spTree>
    <p:extLst>
      <p:ext uri="{BB962C8B-B14F-4D97-AF65-F5344CB8AC3E}">
        <p14:creationId xmlns:p14="http://schemas.microsoft.com/office/powerpoint/2010/main" val="2626286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DBE253B-AFE7-4B1C-916D-0DC633A5071B}"/>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PQRS</a:t>
            </a:r>
          </a:p>
        </p:txBody>
      </p:sp>
      <p:sp>
        <p:nvSpPr>
          <p:cNvPr id="7" name="CuadroTexto 6">
            <a:extLst>
              <a:ext uri="{FF2B5EF4-FFF2-40B4-BE49-F238E27FC236}">
                <a16:creationId xmlns:a16="http://schemas.microsoft.com/office/drawing/2014/main" id="{5B328C0D-C37F-4EB0-A3BE-E200DB3FAC24}"/>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6" name="Tabla 5">
            <a:extLst>
              <a:ext uri="{FF2B5EF4-FFF2-40B4-BE49-F238E27FC236}">
                <a16:creationId xmlns:a16="http://schemas.microsoft.com/office/drawing/2014/main" id="{B00348FF-C2B5-4FCB-B49C-12C0AC2F6D71}"/>
              </a:ext>
            </a:extLst>
          </p:cNvPr>
          <p:cNvGraphicFramePr>
            <a:graphicFrameLocks noGrp="1"/>
          </p:cNvGraphicFramePr>
          <p:nvPr>
            <p:extLst>
              <p:ext uri="{D42A27DB-BD31-4B8C-83A1-F6EECF244321}">
                <p14:modId xmlns:p14="http://schemas.microsoft.com/office/powerpoint/2010/main" val="4040225917"/>
              </p:ext>
            </p:extLst>
          </p:nvPr>
        </p:nvGraphicFramePr>
        <p:xfrm>
          <a:off x="510461" y="1245070"/>
          <a:ext cx="11044236" cy="5402400"/>
        </p:xfrm>
        <a:graphic>
          <a:graphicData uri="http://schemas.openxmlformats.org/drawingml/2006/table">
            <a:tbl>
              <a:tblPr lastCol="1">
                <a:tableStyleId>{93296810-A885-4BE3-A3E7-6D5BEEA58F35}</a:tableStyleId>
              </a:tblPr>
              <a:tblGrid>
                <a:gridCol w="3139396">
                  <a:extLst>
                    <a:ext uri="{9D8B030D-6E8A-4147-A177-3AD203B41FA5}">
                      <a16:colId xmlns:a16="http://schemas.microsoft.com/office/drawing/2014/main" val="564259468"/>
                    </a:ext>
                  </a:extLst>
                </a:gridCol>
                <a:gridCol w="2900157">
                  <a:extLst>
                    <a:ext uri="{9D8B030D-6E8A-4147-A177-3AD203B41FA5}">
                      <a16:colId xmlns:a16="http://schemas.microsoft.com/office/drawing/2014/main" val="1710941193"/>
                    </a:ext>
                  </a:extLst>
                </a:gridCol>
                <a:gridCol w="2859686">
                  <a:extLst>
                    <a:ext uri="{9D8B030D-6E8A-4147-A177-3AD203B41FA5}">
                      <a16:colId xmlns:a16="http://schemas.microsoft.com/office/drawing/2014/main" val="449785966"/>
                    </a:ext>
                  </a:extLst>
                </a:gridCol>
                <a:gridCol w="2144997">
                  <a:extLst>
                    <a:ext uri="{9D8B030D-6E8A-4147-A177-3AD203B41FA5}">
                      <a16:colId xmlns:a16="http://schemas.microsoft.com/office/drawing/2014/main" val="3217375685"/>
                    </a:ext>
                  </a:extLst>
                </a:gridCol>
              </a:tblGrid>
              <a:tr h="450960">
                <a:tc>
                  <a:txBody>
                    <a:bodyPr/>
                    <a:lstStyle/>
                    <a:p>
                      <a:pPr algn="ctr" fontAlgn="b"/>
                      <a:r>
                        <a:rPr lang="es-CO" sz="1300" b="1" u="none" strike="noStrike" dirty="0">
                          <a:solidFill>
                            <a:schemeClr val="tx1"/>
                          </a:solidFill>
                          <a:effectLst/>
                          <a:latin typeface="Montserrat" pitchFamily="2" charset="77"/>
                        </a:rPr>
                        <a:t>TIPO</a:t>
                      </a:r>
                      <a:endParaRPr lang="es-CO" sz="1300" b="1" i="0" u="none" strike="noStrike" dirty="0">
                        <a:solidFill>
                          <a:schemeClr val="tx1"/>
                        </a:solidFill>
                        <a:effectLst/>
                        <a:latin typeface="Montserrat" pitchFamily="2" charset="77"/>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Montserrat" pitchFamily="2" charset="77"/>
                        </a:rPr>
                        <a:t>PRINCIPALES  MOTIVOS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Montserrat" pitchFamily="2" charset="77"/>
                        </a:rPr>
                        <a:t>2022</a:t>
                      </a:r>
                      <a:endParaRPr lang="es-CO" sz="1300" b="1" i="0" u="none" strike="noStrike" dirty="0">
                        <a:solidFill>
                          <a:schemeClr val="tx1"/>
                        </a:solidFill>
                        <a:effectLst/>
                        <a:latin typeface="Montserrat" pitchFamily="2" charset="77"/>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Montserrat" pitchFamily="2" charset="77"/>
                        </a:rPr>
                        <a:t>OPORTUNIDAD RESPUESTA</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6255905"/>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Peticiones</a:t>
                      </a: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Trámite de atención Extraprocesal (TAE)</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b"/>
                      <a:r>
                        <a:rPr lang="es-ES" sz="1300" b="0" i="0" u="none" strike="noStrike" dirty="0">
                          <a:solidFill>
                            <a:schemeClr val="tx1"/>
                          </a:solidFill>
                          <a:effectLst/>
                          <a:latin typeface="Montserrat" pitchFamily="2" charset="77"/>
                        </a:rPr>
                        <a:t>411</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67272968"/>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Solicitud de Restablecimiento de Derechos (SRD</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226</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902043973"/>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Asistencia y Asesoría a la Familia</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178</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4202258034"/>
                  </a:ext>
                </a:extLst>
              </a:tr>
              <a:tr h="323745">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Quejas</a:t>
                      </a:r>
                    </a:p>
                  </a:txBody>
                  <a:tcPr marL="72000" marR="72000" marT="72000" marB="72000" anchor="ctr">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Omisión o extralimitación de deberes o funciones</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4</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3338339102"/>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Parcialidad en procesos</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2</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541803648"/>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Incumplimiento u omisión de actuaciones dentro del debido proceso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1</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224303629"/>
                  </a:ext>
                </a:extLst>
              </a:tr>
              <a:tr h="323745">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Reclamos</a:t>
                      </a: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Incumplimiento de Obligaciones Contractuales</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8</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1255076600"/>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ES" sz="1300" b="0" u="none" strike="noStrike" dirty="0">
                          <a:solidFill>
                            <a:schemeClr val="tx1"/>
                          </a:solidFill>
                          <a:effectLst/>
                          <a:latin typeface="Montserrat" pitchFamily="2" charset="77"/>
                        </a:rPr>
                        <a:t>Maltrato a Niños, Niñas y Adolescentes</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CO" sz="1300" b="0" u="none" strike="noStrike" dirty="0">
                          <a:solidFill>
                            <a:schemeClr val="tx1"/>
                          </a:solidFill>
                          <a:effectLst/>
                          <a:latin typeface="Montserrat" pitchFamily="2" charset="77"/>
                        </a:rPr>
                        <a:t> 3</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 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3792913169"/>
                  </a:ext>
                </a:extLst>
              </a:tr>
              <a:tr h="32374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Montserrat" pitchFamily="2" charset="77"/>
                        </a:rPr>
                        <a:t>Sugerencias</a:t>
                      </a:r>
                    </a:p>
                  </a:txBody>
                  <a:tcPr marL="72000" marR="72000" marT="72000" marB="72000" anchor="ctr">
                    <a:solidFill>
                      <a:schemeClr val="bg1">
                        <a:lumMod val="95000"/>
                      </a:schemeClr>
                    </a:solidFill>
                  </a:tcPr>
                </a:tc>
                <a:tc>
                  <a:txBody>
                    <a:bodyPr/>
                    <a:lstStyle/>
                    <a:p>
                      <a:pPr algn="l" fontAlgn="b"/>
                      <a:r>
                        <a:rPr lang="es-ES" sz="1300" b="0" i="0" u="none" strike="noStrike" dirty="0">
                          <a:solidFill>
                            <a:schemeClr val="tx1"/>
                          </a:solidFill>
                          <a:effectLst/>
                          <a:latin typeface="Montserrat" pitchFamily="2" charset="77"/>
                        </a:rPr>
                        <a:t>Procesos y procedimientos de los servicios, modalidades y trámites del ICBF </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ctr" fontAlgn="b"/>
                      <a:r>
                        <a:rPr lang="es-ES" sz="1300" b="0" i="0" u="none" strike="noStrike" dirty="0">
                          <a:solidFill>
                            <a:schemeClr val="tx1"/>
                          </a:solidFill>
                          <a:effectLst/>
                          <a:latin typeface="Montserrat" pitchFamily="2" charset="77"/>
                        </a:rPr>
                        <a:t>1</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1300" b="0" u="none" strike="noStrike" dirty="0">
                          <a:solidFill>
                            <a:schemeClr val="tx1"/>
                          </a:solidFill>
                          <a:effectLst/>
                          <a:latin typeface="Montserrat" pitchFamily="2" charset="77"/>
                        </a:rPr>
                        <a:t>oportuno</a:t>
                      </a:r>
                      <a:endParaRPr lang="es-CO" sz="13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1625471860"/>
                  </a:ext>
                </a:extLst>
              </a:tr>
            </a:tbl>
          </a:graphicData>
        </a:graphic>
      </p:graphicFrame>
    </p:spTree>
    <p:extLst>
      <p:ext uri="{BB962C8B-B14F-4D97-AF65-F5344CB8AC3E}">
        <p14:creationId xmlns:p14="http://schemas.microsoft.com/office/powerpoint/2010/main" val="90136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F1BD7FF-BE84-18D4-1750-B78D6AB4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70A3EC31-5ED9-0BB8-0836-0AB0CD75FA10}"/>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6" name="CuadroTexto 5">
            <a:extLst>
              <a:ext uri="{FF2B5EF4-FFF2-40B4-BE49-F238E27FC236}">
                <a16:creationId xmlns:a16="http://schemas.microsoft.com/office/drawing/2014/main" id="{86C40ABE-1488-4DDD-A6B1-834C2D4B41B6}"/>
              </a:ext>
            </a:extLst>
          </p:cNvPr>
          <p:cNvSpPr txBox="1"/>
          <p:nvPr/>
        </p:nvSpPr>
        <p:spPr>
          <a:xfrm>
            <a:off x="772145" y="2164203"/>
            <a:ext cx="8802168" cy="1015663"/>
          </a:xfrm>
          <a:prstGeom prst="rect">
            <a:avLst/>
          </a:prstGeom>
          <a:noFill/>
        </p:spPr>
        <p:txBody>
          <a:bodyPr wrap="square" rtlCol="0">
            <a:spAutoFit/>
          </a:bodyPr>
          <a:lstStyle/>
          <a:p>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 INSTITUCIONAL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2480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0D89BD-A955-411E-9072-ACF6645AA710}"/>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CANALES DE ATENCIÓN </a:t>
            </a:r>
          </a:p>
        </p:txBody>
      </p:sp>
      <p:sp>
        <p:nvSpPr>
          <p:cNvPr id="5" name="CuadroTexto 4">
            <a:extLst>
              <a:ext uri="{FF2B5EF4-FFF2-40B4-BE49-F238E27FC236}">
                <a16:creationId xmlns:a16="http://schemas.microsoft.com/office/drawing/2014/main" id="{6706C89B-B9C4-476D-8295-7773A91D05B2}"/>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2">
            <a:extLst>
              <a:ext uri="{FF2B5EF4-FFF2-40B4-BE49-F238E27FC236}">
                <a16:creationId xmlns:a16="http://schemas.microsoft.com/office/drawing/2014/main" id="{423589AC-3E60-46FB-BB60-D96E215A1EAD}"/>
              </a:ext>
            </a:extLst>
          </p:cNvPr>
          <p:cNvSpPr/>
          <p:nvPr/>
        </p:nvSpPr>
        <p:spPr>
          <a:xfrm>
            <a:off x="972671" y="1366065"/>
            <a:ext cx="10246658" cy="646331"/>
          </a:xfrm>
          <a:prstGeom prst="roundRect">
            <a:avLst>
              <a:gd name="adj" fmla="val 0"/>
            </a:avLst>
          </a:prstGeom>
          <a:solidFill>
            <a:schemeClr val="bg1">
              <a:lumMod val="95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Se fortalecieron los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canales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 atención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24/7 </a:t>
            </a:r>
            <a:r>
              <a:rPr kumimoji="0" lang="es-CO" i="0" u="none" strike="noStrike" kern="1200" cap="none" spc="-15" normalizeH="0" baseline="0" noProof="0" dirty="0">
                <a:ln>
                  <a:noFill/>
                </a:ln>
                <a:effectLst/>
                <a:uLnTx/>
                <a:uFillTx/>
                <a:latin typeface="Verdana" panose="020B0604030504040204" pitchFamily="34" charset="0"/>
                <a:ea typeface="Verdana" panose="020B0604030504040204" pitchFamily="34" charset="0"/>
                <a:cs typeface="Roboto"/>
              </a:rPr>
              <a:t>para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niños, niñas y adolescentes  que se sienten amenazados o han </a:t>
            </a:r>
            <a:r>
              <a:rPr kumimoji="0" lang="es-CO" i="0" u="none" strike="noStrike" kern="1200" cap="none" spc="-10" normalizeH="0" baseline="0" noProof="0" dirty="0">
                <a:ln>
                  <a:noFill/>
                </a:ln>
                <a:effectLst/>
                <a:uLnTx/>
                <a:uFillTx/>
                <a:latin typeface="Verdana" panose="020B0604030504040204" pitchFamily="34" charset="0"/>
                <a:ea typeface="Verdana" panose="020B0604030504040204" pitchFamily="34" charset="0"/>
                <a:cs typeface="Roboto"/>
              </a:rPr>
              <a:t>visto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vulnerados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sus</a:t>
            </a:r>
            <a:r>
              <a:rPr kumimoji="0" lang="es-CO" i="0" u="none" strike="noStrike" kern="1200" cap="none" spc="30" normalizeH="0" baseline="0" noProof="0" dirty="0">
                <a:ln>
                  <a:noFill/>
                </a:ln>
                <a:effectLst/>
                <a:uLnTx/>
                <a:uFillTx/>
                <a:latin typeface="Verdana" panose="020B0604030504040204" pitchFamily="34" charset="0"/>
                <a:ea typeface="Verdana" panose="020B0604030504040204" pitchFamily="34" charset="0"/>
                <a:cs typeface="Roboto"/>
              </a:rPr>
              <a:t>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derechos:</a:t>
            </a:r>
            <a:endPar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CA70BD4E-0034-43FC-92F0-62FA34628C2F}"/>
              </a:ext>
            </a:extLst>
          </p:cNvPr>
          <p:cNvPicPr>
            <a:picLocks noChangeAspect="1"/>
          </p:cNvPicPr>
          <p:nvPr/>
        </p:nvPicPr>
        <p:blipFill rotWithShape="1">
          <a:blip r:embed="rId2"/>
          <a:srcRect l="6618" t="52680" r="9338" b="19477"/>
          <a:stretch/>
        </p:blipFill>
        <p:spPr>
          <a:xfrm>
            <a:off x="972671" y="2234444"/>
            <a:ext cx="10246658" cy="1909483"/>
          </a:xfrm>
          <a:prstGeom prst="rect">
            <a:avLst/>
          </a:prstGeom>
        </p:spPr>
      </p:pic>
      <p:pic>
        <p:nvPicPr>
          <p:cNvPr id="8" name="Imagen 7">
            <a:extLst>
              <a:ext uri="{FF2B5EF4-FFF2-40B4-BE49-F238E27FC236}">
                <a16:creationId xmlns:a16="http://schemas.microsoft.com/office/drawing/2014/main" id="{4BA70038-316C-4AD5-8E78-6DEC1CDAD843}"/>
              </a:ext>
            </a:extLst>
          </p:cNvPr>
          <p:cNvPicPr>
            <a:picLocks noChangeAspect="1"/>
          </p:cNvPicPr>
          <p:nvPr/>
        </p:nvPicPr>
        <p:blipFill rotWithShape="1">
          <a:blip r:embed="rId3"/>
          <a:srcRect l="25735" t="39966" r="25809" b="40168"/>
          <a:stretch/>
        </p:blipFill>
        <p:spPr>
          <a:xfrm>
            <a:off x="976424" y="4530792"/>
            <a:ext cx="7722129" cy="1605358"/>
          </a:xfrm>
          <a:prstGeom prst="rect">
            <a:avLst/>
          </a:prstGeom>
        </p:spPr>
      </p:pic>
      <p:pic>
        <p:nvPicPr>
          <p:cNvPr id="9" name="Imagen 8">
            <a:extLst>
              <a:ext uri="{FF2B5EF4-FFF2-40B4-BE49-F238E27FC236}">
                <a16:creationId xmlns:a16="http://schemas.microsoft.com/office/drawing/2014/main" id="{B967D362-CD4D-4077-A318-392526720038}"/>
              </a:ext>
            </a:extLst>
          </p:cNvPr>
          <p:cNvPicPr>
            <a:picLocks noChangeAspect="1"/>
          </p:cNvPicPr>
          <p:nvPr/>
        </p:nvPicPr>
        <p:blipFill rotWithShape="1">
          <a:blip r:embed="rId4"/>
          <a:srcRect l="64927" t="34771" r="2427" b="41307"/>
          <a:stretch/>
        </p:blipFill>
        <p:spPr>
          <a:xfrm>
            <a:off x="8668333" y="4750308"/>
            <a:ext cx="2569038" cy="1075513"/>
          </a:xfrm>
          <a:prstGeom prst="rect">
            <a:avLst/>
          </a:prstGeom>
        </p:spPr>
      </p:pic>
    </p:spTree>
    <p:extLst>
      <p:ext uri="{BB962C8B-B14F-4D97-AF65-F5344CB8AC3E}">
        <p14:creationId xmlns:p14="http://schemas.microsoft.com/office/powerpoint/2010/main" val="3319124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11C9F62-C4C0-4C14-A43E-3C166F550367}"/>
              </a:ext>
            </a:extLst>
          </p:cNvPr>
          <p:cNvSpPr txBox="1"/>
          <p:nvPr/>
        </p:nvSpPr>
        <p:spPr>
          <a:xfrm>
            <a:off x="933195" y="634261"/>
            <a:ext cx="6888442"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LÍNEA ANTICORRUPCIÓN Y PÁGINA WEB </a:t>
            </a:r>
          </a:p>
        </p:txBody>
      </p:sp>
      <p:sp>
        <p:nvSpPr>
          <p:cNvPr id="5" name="CuadroTexto 4">
            <a:extLst>
              <a:ext uri="{FF2B5EF4-FFF2-40B4-BE49-F238E27FC236}">
                <a16:creationId xmlns:a16="http://schemas.microsoft.com/office/drawing/2014/main" id="{3B7EBA27-F8DF-4626-A48D-1FD6489D172A}"/>
              </a:ext>
            </a:extLst>
          </p:cNvPr>
          <p:cNvSpPr txBox="1"/>
          <p:nvPr/>
        </p:nvSpPr>
        <p:spPr>
          <a:xfrm>
            <a:off x="1724213" y="961474"/>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5">
            <a:extLst>
              <a:ext uri="{FF2B5EF4-FFF2-40B4-BE49-F238E27FC236}">
                <a16:creationId xmlns:a16="http://schemas.microsoft.com/office/drawing/2014/main" id="{BCD2F211-CDA4-4BDE-8B9E-41760C48C8F7}"/>
              </a:ext>
            </a:extLst>
          </p:cNvPr>
          <p:cNvSpPr/>
          <p:nvPr/>
        </p:nvSpPr>
        <p:spPr>
          <a:xfrm>
            <a:off x="617355" y="1504484"/>
            <a:ext cx="3181853" cy="323165"/>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rPr>
              <a:t>LÍNEA ANTICORRUPCIÓN</a:t>
            </a:r>
          </a:p>
        </p:txBody>
      </p:sp>
      <p:pic>
        <p:nvPicPr>
          <p:cNvPr id="7" name="Imagen 6">
            <a:extLst>
              <a:ext uri="{FF2B5EF4-FFF2-40B4-BE49-F238E27FC236}">
                <a16:creationId xmlns:a16="http://schemas.microsoft.com/office/drawing/2014/main" id="{C8BBE1E0-9334-4A5C-8D99-7E967E7CDBC6}"/>
              </a:ext>
            </a:extLst>
          </p:cNvPr>
          <p:cNvPicPr>
            <a:picLocks noChangeAspect="1"/>
          </p:cNvPicPr>
          <p:nvPr/>
        </p:nvPicPr>
        <p:blipFill>
          <a:blip r:embed="rId2"/>
          <a:stretch>
            <a:fillRect/>
          </a:stretch>
        </p:blipFill>
        <p:spPr>
          <a:xfrm>
            <a:off x="887575" y="2037978"/>
            <a:ext cx="2641411" cy="4272458"/>
          </a:xfrm>
          <a:prstGeom prst="rect">
            <a:avLst/>
          </a:prstGeom>
        </p:spPr>
      </p:pic>
      <p:sp>
        <p:nvSpPr>
          <p:cNvPr id="8" name="Rectángulo 7">
            <a:extLst>
              <a:ext uri="{FF2B5EF4-FFF2-40B4-BE49-F238E27FC236}">
                <a16:creationId xmlns:a16="http://schemas.microsoft.com/office/drawing/2014/main" id="{7751BA76-70CB-4E65-BAAD-AEAD7BBB7C7A}"/>
              </a:ext>
            </a:extLst>
          </p:cNvPr>
          <p:cNvSpPr/>
          <p:nvPr/>
        </p:nvSpPr>
        <p:spPr>
          <a:xfrm>
            <a:off x="4119831" y="1504484"/>
            <a:ext cx="3181854"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dirty="0">
                <a:ln>
                  <a:noFill/>
                </a:ln>
                <a:effectLst/>
                <a:uLnTx/>
                <a:uFillTx/>
                <a:latin typeface="+mj-lt"/>
              </a:rPr>
              <a:t> </a:t>
            </a: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WWW.ICBF.GOV.CO</a:t>
            </a:r>
            <a:endPar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0D9EDE86-2845-499D-924B-A804CFB45747}"/>
              </a:ext>
            </a:extLst>
          </p:cNvPr>
          <p:cNvPicPr/>
          <p:nvPr/>
        </p:nvPicPr>
        <p:blipFill rotWithShape="1">
          <a:blip r:embed="rId4" cstate="print">
            <a:extLst>
              <a:ext uri="{28A0092B-C50C-407E-A947-70E740481C1C}">
                <a14:useLocalDpi xmlns:a14="http://schemas.microsoft.com/office/drawing/2010/main"/>
              </a:ext>
            </a:extLst>
          </a:blip>
          <a:srcRect l="19687" t="15093" r="24305" b="6420"/>
          <a:stretch/>
        </p:blipFill>
        <p:spPr bwMode="auto">
          <a:xfrm>
            <a:off x="4119832" y="2037978"/>
            <a:ext cx="3181854" cy="246221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16D09403-85C7-4A2B-8697-18123661C2CA}"/>
              </a:ext>
            </a:extLst>
          </p:cNvPr>
          <p:cNvSpPr/>
          <p:nvPr/>
        </p:nvSpPr>
        <p:spPr>
          <a:xfrm>
            <a:off x="7721266" y="2037977"/>
            <a:ext cx="3865766" cy="378565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Informes de Rendición de Cuentas y Mesas Públicas</a:t>
            </a:r>
          </a:p>
        </p:txBody>
      </p:sp>
    </p:spTree>
    <p:extLst>
      <p:ext uri="{BB962C8B-B14F-4D97-AF65-F5344CB8AC3E}">
        <p14:creationId xmlns:p14="http://schemas.microsoft.com/office/powerpoint/2010/main" val="2946887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9BC90584-A221-4E59-ADB0-A50B33005B33}"/>
              </a:ext>
            </a:extLst>
          </p:cNvPr>
          <p:cNvSpPr txBox="1"/>
          <p:nvPr/>
        </p:nvSpPr>
        <p:spPr>
          <a:xfrm>
            <a:off x="933195" y="60262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EVALUACIÓN DE LA AUDIENCIA </a:t>
            </a:r>
          </a:p>
        </p:txBody>
      </p:sp>
      <p:sp>
        <p:nvSpPr>
          <p:cNvPr id="7" name="CuadroTexto 6">
            <a:extLst>
              <a:ext uri="{FF2B5EF4-FFF2-40B4-BE49-F238E27FC236}">
                <a16:creationId xmlns:a16="http://schemas.microsoft.com/office/drawing/2014/main" id="{08E29924-9B7D-48E7-BF5B-7FD7D86A1A0B}"/>
              </a:ext>
            </a:extLst>
          </p:cNvPr>
          <p:cNvSpPr txBox="1"/>
          <p:nvPr/>
        </p:nvSpPr>
        <p:spPr>
          <a:xfrm>
            <a:off x="1629975" y="90453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53A6DD4C-64E8-40C1-B8C3-634469B45E59}"/>
              </a:ext>
            </a:extLst>
          </p:cNvPr>
          <p:cNvSpPr/>
          <p:nvPr/>
        </p:nvSpPr>
        <p:spPr>
          <a:xfrm>
            <a:off x="0" y="1284858"/>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43051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097BAC4-D5FC-86CC-3EE7-DC53E8358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8" name="CuadroTexto 7">
            <a:extLst>
              <a:ext uri="{FF2B5EF4-FFF2-40B4-BE49-F238E27FC236}">
                <a16:creationId xmlns:a16="http://schemas.microsoft.com/office/drawing/2014/main" id="{D389FC19-08F5-466C-9090-8E66A0FCD069}"/>
              </a:ext>
            </a:extLst>
          </p:cNvPr>
          <p:cNvSpPr txBox="1"/>
          <p:nvPr/>
        </p:nvSpPr>
        <p:spPr>
          <a:xfrm>
            <a:off x="892548" y="874455"/>
            <a:ext cx="6971292" cy="2554545"/>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EVALUACIÓN DE LA AUDIENCIA DE RENDICIÓN PÚBLICA DE CUENTAS </a:t>
            </a:r>
          </a:p>
        </p:txBody>
      </p:sp>
    </p:spTree>
    <p:extLst>
      <p:ext uri="{BB962C8B-B14F-4D97-AF65-F5344CB8AC3E}">
        <p14:creationId xmlns:p14="http://schemas.microsoft.com/office/powerpoint/2010/main" val="3091494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cono&#10;&#10;Descripción generada automáticamente">
            <a:extLst>
              <a:ext uri="{FF2B5EF4-FFF2-40B4-BE49-F238E27FC236}">
                <a16:creationId xmlns:a16="http://schemas.microsoft.com/office/drawing/2014/main" id="{B0CE60F7-BF66-C702-301C-ACC334A913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560B56AA-EC8D-22D6-6022-CB7BD00B2961}"/>
              </a:ext>
            </a:extLst>
          </p:cNvPr>
          <p:cNvSpPr txBox="1"/>
          <p:nvPr/>
        </p:nvSpPr>
        <p:spPr>
          <a:xfrm>
            <a:off x="0" y="2384786"/>
            <a:ext cx="6711950" cy="1446550"/>
          </a:xfrm>
          <a:prstGeom prst="rect">
            <a:avLst/>
          </a:prstGeom>
          <a:noFill/>
        </p:spPr>
        <p:txBody>
          <a:bodyPr wrap="square" rtlCol="0">
            <a:spAutoFit/>
          </a:bodyPr>
          <a:lstStyle/>
          <a:p>
            <a:pPr algn="ctr"/>
            <a:r>
              <a:rPr lang="es-ES_tradnl" sz="8800" b="1" dirty="0">
                <a:solidFill>
                  <a:schemeClr val="bg1"/>
                </a:solidFill>
                <a:latin typeface="Verdana" panose="020B0604030504040204" pitchFamily="34" charset="0"/>
                <a:ea typeface="Verdana" panose="020B0604030504040204" pitchFamily="34" charset="0"/>
              </a:rPr>
              <a:t>Gracias</a:t>
            </a:r>
          </a:p>
        </p:txBody>
      </p:sp>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spTree>
    <p:extLst>
      <p:ext uri="{BB962C8B-B14F-4D97-AF65-F5344CB8AC3E}">
        <p14:creationId xmlns:p14="http://schemas.microsoft.com/office/powerpoint/2010/main" val="304545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985988-B7A5-D0F3-567B-7B6CBCA80F71}"/>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C5154F5-E4B8-4029-A089-5CC404943EF0}"/>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8" name="CuadroTexto 7">
            <a:extLst>
              <a:ext uri="{FF2B5EF4-FFF2-40B4-BE49-F238E27FC236}">
                <a16:creationId xmlns:a16="http://schemas.microsoft.com/office/drawing/2014/main" id="{29A65869-7248-4039-9024-619F7CAE83CA}"/>
              </a:ext>
            </a:extLst>
          </p:cNvPr>
          <p:cNvSpPr txBox="1"/>
          <p:nvPr/>
        </p:nvSpPr>
        <p:spPr>
          <a:xfrm>
            <a:off x="770826" y="947345"/>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id="{AD85D127-C34F-4A8A-8C85-7211EB32CD6B}"/>
              </a:ext>
            </a:extLst>
          </p:cNvPr>
          <p:cNvSpPr/>
          <p:nvPr/>
        </p:nvSpPr>
        <p:spPr>
          <a:xfrm>
            <a:off x="0" y="1568490"/>
            <a:ext cx="4393433" cy="4463250"/>
          </a:xfrm>
          <a:prstGeom prst="rect">
            <a:avLst/>
          </a:prstGeom>
          <a:solidFill>
            <a:srgbClr val="71C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endParaRPr>
          </a:p>
        </p:txBody>
      </p:sp>
      <p:sp>
        <p:nvSpPr>
          <p:cNvPr id="10" name="CuadroTexto 9">
            <a:extLst>
              <a:ext uri="{FF2B5EF4-FFF2-40B4-BE49-F238E27FC236}">
                <a16:creationId xmlns:a16="http://schemas.microsoft.com/office/drawing/2014/main" id="{AB09274A-8522-4E23-8E7B-1E1611CA9EAC}"/>
              </a:ext>
            </a:extLst>
          </p:cNvPr>
          <p:cNvSpPr txBox="1"/>
          <p:nvPr/>
        </p:nvSpPr>
        <p:spPr>
          <a:xfrm>
            <a:off x="0" y="1790021"/>
            <a:ext cx="439343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0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rPr>
              <a:t>EL ICBF</a:t>
            </a:r>
          </a:p>
        </p:txBody>
      </p:sp>
      <p:sp>
        <p:nvSpPr>
          <p:cNvPr id="11" name="Rectángulo 10">
            <a:extLst>
              <a:ext uri="{FF2B5EF4-FFF2-40B4-BE49-F238E27FC236}">
                <a16:creationId xmlns:a16="http://schemas.microsoft.com/office/drawing/2014/main" id="{13C42560-E436-43FF-A37F-7F4BF9D7F8EB}"/>
              </a:ext>
            </a:extLst>
          </p:cNvPr>
          <p:cNvSpPr/>
          <p:nvPr/>
        </p:nvSpPr>
        <p:spPr>
          <a:xfrm>
            <a:off x="457201" y="2862914"/>
            <a:ext cx="3445403" cy="2800767"/>
          </a:xfrm>
          <a:prstGeom prst="rect">
            <a:avLst/>
          </a:prstGeom>
          <a:solidFill>
            <a:schemeClr val="bg1"/>
          </a:solidFill>
          <a:ln>
            <a:noFill/>
            <a:prstDash val="sysDot"/>
          </a:ln>
          <a:effectLst/>
        </p:spPr>
        <p:txBody>
          <a:bodyPr wrap="square">
            <a:spAutoFit/>
          </a:bodyPr>
          <a:lstStyle/>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Establecimiento público descentralizado, con personería jurídica, autonomía administrativa</a:t>
            </a:r>
          </a:p>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y patrimonio propio.</a:t>
            </a:r>
          </a:p>
          <a:p>
            <a:pPr lvl="0" algn="ctr">
              <a:defRPr/>
            </a:pPr>
            <a:endParaRPr lang="es-ES_tradnl" sz="1600" dirty="0">
              <a:latin typeface="Verdana" panose="020B0604030504040204" pitchFamily="34" charset="0"/>
              <a:ea typeface="Verdana" panose="020B0604030504040204" pitchFamily="34" charset="0"/>
              <a:cs typeface="Roboto" panose="02000000000000000000" pitchFamily="2" charset="0"/>
            </a:endParaRPr>
          </a:p>
          <a:p>
            <a:pPr algn="ctr">
              <a:defRPr/>
            </a:pPr>
            <a:r>
              <a:rPr lang="es-ES_tradnl" sz="1600" dirty="0">
                <a:latin typeface="Verdana" panose="020B0604030504040204" pitchFamily="34" charset="0"/>
                <a:ea typeface="Verdana" panose="020B0604030504040204" pitchFamily="34" charset="0"/>
                <a:cs typeface="Roboto" panose="02000000000000000000" pitchFamily="2" charset="0"/>
              </a:rPr>
              <a:t>Creado por la Ley 75 de 1968 y adscrito al Departamento administrativo para la Prosperidad Social - Decreto No. 4156 de 2011.</a:t>
            </a:r>
          </a:p>
        </p:txBody>
      </p:sp>
      <p:sp>
        <p:nvSpPr>
          <p:cNvPr id="12" name="Rectángulo 11">
            <a:extLst>
              <a:ext uri="{FF2B5EF4-FFF2-40B4-BE49-F238E27FC236}">
                <a16:creationId xmlns:a16="http://schemas.microsoft.com/office/drawing/2014/main" id="{8A592F44-092E-4FD9-B18E-CDBCA11AAC4E}"/>
              </a:ext>
            </a:extLst>
          </p:cNvPr>
          <p:cNvSpPr/>
          <p:nvPr/>
        </p:nvSpPr>
        <p:spPr>
          <a:xfrm>
            <a:off x="4356876" y="3640310"/>
            <a:ext cx="7425559" cy="78828"/>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56D21A6D-B504-475A-B0A0-3435BCB4654F}"/>
              </a:ext>
            </a:extLst>
          </p:cNvPr>
          <p:cNvSpPr/>
          <p:nvPr/>
        </p:nvSpPr>
        <p:spPr>
          <a:xfrm>
            <a:off x="6622040"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94082B7D-EBC9-4CA7-874B-F5551FF42C75}"/>
              </a:ext>
            </a:extLst>
          </p:cNvPr>
          <p:cNvSpPr/>
          <p:nvPr/>
        </p:nvSpPr>
        <p:spPr>
          <a:xfrm>
            <a:off x="9259627"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8BEEA637-A7B1-48B9-86CE-9F2394285808}"/>
              </a:ext>
            </a:extLst>
          </p:cNvPr>
          <p:cNvPicPr>
            <a:picLocks noChangeAspect="1"/>
          </p:cNvPicPr>
          <p:nvPr/>
        </p:nvPicPr>
        <p:blipFill>
          <a:blip r:embed="rId2">
            <a:biLevel thresh="50000"/>
          </a:blip>
          <a:stretch>
            <a:fillRect/>
          </a:stretch>
        </p:blipFill>
        <p:spPr>
          <a:xfrm>
            <a:off x="5058471" y="2128875"/>
            <a:ext cx="1072740" cy="1057840"/>
          </a:xfrm>
          <a:prstGeom prst="rect">
            <a:avLst/>
          </a:prstGeom>
        </p:spPr>
      </p:pic>
      <p:sp>
        <p:nvSpPr>
          <p:cNvPr id="16" name="Rectángulo 15">
            <a:extLst>
              <a:ext uri="{FF2B5EF4-FFF2-40B4-BE49-F238E27FC236}">
                <a16:creationId xmlns:a16="http://schemas.microsoft.com/office/drawing/2014/main" id="{BC21B1F2-A20B-4BB9-8FAB-7F8FC6219A45}"/>
              </a:ext>
            </a:extLst>
          </p:cNvPr>
          <p:cNvSpPr/>
          <p:nvPr/>
        </p:nvSpPr>
        <p:spPr>
          <a:xfrm>
            <a:off x="4641842" y="3175868"/>
            <a:ext cx="1734784"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33</a:t>
            </a:r>
            <a:r>
              <a:rPr lang="es-ES_tradnl" sz="1400" b="1"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latin typeface="Verdana" panose="020B0604030504040204" pitchFamily="34" charset="0"/>
                <a:ea typeface="Verdana" panose="020B0604030504040204" pitchFamily="34" charset="0"/>
                <a:cs typeface="Roboto" panose="02000000000000000000" pitchFamily="2" charset="0"/>
              </a:rPr>
              <a:t>regionales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3" name="Imagen 2">
            <a:extLst>
              <a:ext uri="{FF2B5EF4-FFF2-40B4-BE49-F238E27FC236}">
                <a16:creationId xmlns:a16="http://schemas.microsoft.com/office/drawing/2014/main" id="{3BFABDC8-DE16-49F4-B4F1-1E7724D34461}"/>
              </a:ext>
            </a:extLst>
          </p:cNvPr>
          <p:cNvPicPr>
            <a:picLocks noChangeAspect="1"/>
          </p:cNvPicPr>
          <p:nvPr/>
        </p:nvPicPr>
        <p:blipFill>
          <a:blip r:embed="rId3"/>
          <a:stretch>
            <a:fillRect/>
          </a:stretch>
        </p:blipFill>
        <p:spPr>
          <a:xfrm>
            <a:off x="7290076" y="1970293"/>
            <a:ext cx="1377815" cy="1231499"/>
          </a:xfrm>
          <a:prstGeom prst="rect">
            <a:avLst/>
          </a:prstGeom>
        </p:spPr>
      </p:pic>
      <p:sp>
        <p:nvSpPr>
          <p:cNvPr id="17" name="Rectángulo 16">
            <a:extLst>
              <a:ext uri="{FF2B5EF4-FFF2-40B4-BE49-F238E27FC236}">
                <a16:creationId xmlns:a16="http://schemas.microsoft.com/office/drawing/2014/main" id="{BC123FA8-4849-4EEB-A6BE-F836D9876210}"/>
              </a:ext>
            </a:extLst>
          </p:cNvPr>
          <p:cNvSpPr/>
          <p:nvPr/>
        </p:nvSpPr>
        <p:spPr>
          <a:xfrm>
            <a:off x="6710813" y="3186328"/>
            <a:ext cx="2536339"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215</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solidFill>
                  <a:srgbClr val="242758"/>
                </a:solidFill>
                <a:latin typeface="Verdana" panose="020B0604030504040204" pitchFamily="34" charset="0"/>
                <a:ea typeface="Verdana" panose="020B0604030504040204" pitchFamily="34" charset="0"/>
                <a:cs typeface="Roboto" panose="02000000000000000000" pitchFamily="2" charset="0"/>
              </a:rPr>
              <a:t>Ce</a:t>
            </a:r>
            <a:r>
              <a:rPr lang="es-ES_tradnl" sz="1600" dirty="0">
                <a:latin typeface="Verdana" panose="020B0604030504040204" pitchFamily="34" charset="0"/>
                <a:ea typeface="Verdana" panose="020B0604030504040204" pitchFamily="34" charset="0"/>
                <a:cs typeface="Roboto" panose="02000000000000000000" pitchFamily="2" charset="0"/>
              </a:rPr>
              <a:t>ntros Zonales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18" name="Imagen 17">
            <a:extLst>
              <a:ext uri="{FF2B5EF4-FFF2-40B4-BE49-F238E27FC236}">
                <a16:creationId xmlns:a16="http://schemas.microsoft.com/office/drawing/2014/main" id="{C578780E-E77E-4E8D-BE33-EFDB7C11CACD}"/>
              </a:ext>
            </a:extLst>
          </p:cNvPr>
          <p:cNvPicPr>
            <a:picLocks noChangeAspect="1"/>
          </p:cNvPicPr>
          <p:nvPr/>
        </p:nvPicPr>
        <p:blipFill>
          <a:blip r:embed="rId4">
            <a:biLevel thresh="75000"/>
          </a:blip>
          <a:stretch>
            <a:fillRect/>
          </a:stretch>
        </p:blipFill>
        <p:spPr>
          <a:xfrm>
            <a:off x="10008559" y="1737400"/>
            <a:ext cx="944228" cy="1293051"/>
          </a:xfrm>
          <a:prstGeom prst="rect">
            <a:avLst/>
          </a:prstGeom>
        </p:spPr>
      </p:pic>
      <p:sp>
        <p:nvSpPr>
          <p:cNvPr id="19" name="CuadroTexto 18">
            <a:extLst>
              <a:ext uri="{FF2B5EF4-FFF2-40B4-BE49-F238E27FC236}">
                <a16:creationId xmlns:a16="http://schemas.microsoft.com/office/drawing/2014/main" id="{945AA49F-1EF3-4575-A3AE-DAFA4187F73E}"/>
              </a:ext>
            </a:extLst>
          </p:cNvPr>
          <p:cNvSpPr txBox="1"/>
          <p:nvPr/>
        </p:nvSpPr>
        <p:spPr>
          <a:xfrm>
            <a:off x="9545739" y="3033393"/>
            <a:ext cx="225608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1.122</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M</a:t>
            </a:r>
            <a:r>
              <a:rPr lang="es-ES_tradnl" sz="1400" dirty="0">
                <a:latin typeface="Verdana" panose="020B0604030504040204" pitchFamily="34" charset="0"/>
                <a:ea typeface="Verdana" panose="020B0604030504040204" pitchFamily="34" charset="0"/>
                <a:cs typeface="Roboto" panose="02000000000000000000" pitchFamily="2" charset="0"/>
              </a:rPr>
              <a:t>unicipios con Atención del ICBF</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0" name="Imagen 19">
            <a:extLst>
              <a:ext uri="{FF2B5EF4-FFF2-40B4-BE49-F238E27FC236}">
                <a16:creationId xmlns:a16="http://schemas.microsoft.com/office/drawing/2014/main" id="{F9F2F584-6156-45DC-8FAE-DF90FBA9DA2B}"/>
              </a:ext>
            </a:extLst>
          </p:cNvPr>
          <p:cNvPicPr>
            <a:picLocks noChangeAspect="1"/>
          </p:cNvPicPr>
          <p:nvPr/>
        </p:nvPicPr>
        <p:blipFill>
          <a:blip r:embed="rId5">
            <a:biLevel thresh="75000"/>
          </a:blip>
          <a:stretch>
            <a:fillRect/>
          </a:stretch>
        </p:blipFill>
        <p:spPr>
          <a:xfrm>
            <a:off x="4980428" y="3880459"/>
            <a:ext cx="1300797" cy="850128"/>
          </a:xfrm>
          <a:prstGeom prst="rect">
            <a:avLst/>
          </a:prstGeom>
        </p:spPr>
      </p:pic>
      <p:sp>
        <p:nvSpPr>
          <p:cNvPr id="22" name="CuadroTexto 21">
            <a:extLst>
              <a:ext uri="{FF2B5EF4-FFF2-40B4-BE49-F238E27FC236}">
                <a16:creationId xmlns:a16="http://schemas.microsoft.com/office/drawing/2014/main" id="{AEEE798A-7950-4058-A726-8C427421E52F}"/>
              </a:ext>
            </a:extLst>
          </p:cNvPr>
          <p:cNvSpPr txBox="1"/>
          <p:nvPr/>
        </p:nvSpPr>
        <p:spPr>
          <a:xfrm>
            <a:off x="4152980" y="4849305"/>
            <a:ext cx="271250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2.713.564</a:t>
            </a:r>
            <a:r>
              <a:rPr lang="es-ES_tradnl" sz="1400" b="1" dirty="0">
                <a:solidFill>
                  <a:srgbClr val="77B728"/>
                </a:solidFill>
                <a:latin typeface="Verdana" panose="020B0604030504040204" pitchFamily="34" charset="0"/>
                <a:ea typeface="Verdana" panose="020B0604030504040204" pitchFamily="34" charset="0"/>
                <a:cs typeface="Roboto" panose="02000000000000000000" pitchFamily="2" charset="0"/>
              </a:rPr>
              <a:t> </a:t>
            </a:r>
            <a:r>
              <a:rPr lang="es-ES_tradnl" sz="1400" dirty="0">
                <a:latin typeface="Verdana" panose="020B0604030504040204" pitchFamily="34" charset="0"/>
                <a:ea typeface="Verdana" panose="020B0604030504040204" pitchFamily="34" charset="0"/>
                <a:cs typeface="Roboto" panose="02000000000000000000" pitchFamily="2" charset="0"/>
              </a:rPr>
              <a:t>usuarios atendidos en 2022*</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3" name="Imagen 22">
            <a:extLst>
              <a:ext uri="{FF2B5EF4-FFF2-40B4-BE49-F238E27FC236}">
                <a16:creationId xmlns:a16="http://schemas.microsoft.com/office/drawing/2014/main" id="{73897687-B14F-45CD-9A65-767DDD0DFEA9}"/>
              </a:ext>
            </a:extLst>
          </p:cNvPr>
          <p:cNvPicPr>
            <a:picLocks noChangeAspect="1"/>
          </p:cNvPicPr>
          <p:nvPr/>
        </p:nvPicPr>
        <p:blipFill>
          <a:blip r:embed="rId6">
            <a:biLevel thresh="75000"/>
          </a:blip>
          <a:stretch>
            <a:fillRect/>
          </a:stretch>
        </p:blipFill>
        <p:spPr>
          <a:xfrm>
            <a:off x="7524911" y="3831157"/>
            <a:ext cx="986950" cy="876496"/>
          </a:xfrm>
          <a:prstGeom prst="rect">
            <a:avLst/>
          </a:prstGeom>
        </p:spPr>
      </p:pic>
      <p:sp>
        <p:nvSpPr>
          <p:cNvPr id="24" name="Rectángulo 23">
            <a:extLst>
              <a:ext uri="{FF2B5EF4-FFF2-40B4-BE49-F238E27FC236}">
                <a16:creationId xmlns:a16="http://schemas.microsoft.com/office/drawing/2014/main" id="{42B0C57C-B1AB-4F28-AA9B-DF83CFD80451}"/>
              </a:ext>
            </a:extLst>
          </p:cNvPr>
          <p:cNvSpPr/>
          <p:nvPr/>
        </p:nvSpPr>
        <p:spPr>
          <a:xfrm>
            <a:off x="7015700" y="4822796"/>
            <a:ext cx="2195027" cy="584775"/>
          </a:xfrm>
          <a:prstGeom prst="rect">
            <a:avLst/>
          </a:prstGeom>
        </p:spPr>
        <p:txBody>
          <a:bodyPr wrap="square">
            <a:spAutoFit/>
          </a:bodyPr>
          <a:lstStyle/>
          <a:p>
            <a:pPr algn="ctr"/>
            <a:r>
              <a:rPr lang="es-ES_tradnl" sz="1600" dirty="0">
                <a:solidFill>
                  <a:srgbClr val="77B728"/>
                </a:solidFill>
                <a:latin typeface="Verdana" panose="020B0604030504040204" pitchFamily="34" charset="0"/>
                <a:ea typeface="Verdana" panose="020B0604030504040204" pitchFamily="34" charset="0"/>
                <a:cs typeface="Roboto" panose="02000000000000000000" pitchFamily="2" charset="0"/>
              </a:rPr>
              <a:t>$7,9 </a:t>
            </a:r>
            <a:r>
              <a:rPr lang="es-ES_tradnl" sz="1600" dirty="0">
                <a:latin typeface="Verdana" panose="020B0604030504040204" pitchFamily="34" charset="0"/>
                <a:ea typeface="Verdana" panose="020B0604030504040204" pitchFamily="34" charset="0"/>
                <a:cs typeface="Roboto" panose="02000000000000000000" pitchFamily="2" charset="0"/>
              </a:rPr>
              <a:t>billones (Inversión 2022)</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25" name="Imagen 24">
            <a:extLst>
              <a:ext uri="{FF2B5EF4-FFF2-40B4-BE49-F238E27FC236}">
                <a16:creationId xmlns:a16="http://schemas.microsoft.com/office/drawing/2014/main" id="{0F2896CB-644C-4C15-9A59-DD6527027B6C}"/>
              </a:ext>
            </a:extLst>
          </p:cNvPr>
          <p:cNvPicPr>
            <a:picLocks noChangeAspect="1"/>
          </p:cNvPicPr>
          <p:nvPr/>
        </p:nvPicPr>
        <p:blipFill>
          <a:blip r:embed="rId7"/>
          <a:stretch>
            <a:fillRect/>
          </a:stretch>
        </p:blipFill>
        <p:spPr>
          <a:xfrm>
            <a:off x="10038674" y="3808995"/>
            <a:ext cx="883997" cy="883997"/>
          </a:xfrm>
          <a:prstGeom prst="rect">
            <a:avLst/>
          </a:prstGeom>
        </p:spPr>
      </p:pic>
      <p:sp>
        <p:nvSpPr>
          <p:cNvPr id="27" name="Rectángulo 26">
            <a:extLst>
              <a:ext uri="{FF2B5EF4-FFF2-40B4-BE49-F238E27FC236}">
                <a16:creationId xmlns:a16="http://schemas.microsoft.com/office/drawing/2014/main" id="{55116208-0454-40DC-A5D1-C27D6C5AF47C}"/>
              </a:ext>
            </a:extLst>
          </p:cNvPr>
          <p:cNvSpPr/>
          <p:nvPr/>
        </p:nvSpPr>
        <p:spPr>
          <a:xfrm>
            <a:off x="9636591" y="4743709"/>
            <a:ext cx="2106628" cy="954107"/>
          </a:xfrm>
          <a:prstGeom prst="rect">
            <a:avLst/>
          </a:prstGeom>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8.856 </a:t>
            </a:r>
            <a:r>
              <a:rPr lang="es-ES_tradnl" sz="1400" dirty="0">
                <a:latin typeface="Verdana" panose="020B0604030504040204" pitchFamily="34" charset="0"/>
                <a:ea typeface="Verdana" panose="020B0604030504040204" pitchFamily="34" charset="0"/>
                <a:cs typeface="Roboto" panose="02000000000000000000" pitchFamily="2" charset="0"/>
              </a:rPr>
              <a:t>planta aprobada (2021) </a:t>
            </a: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4.958 </a:t>
            </a:r>
            <a:r>
              <a:rPr lang="es-ES_tradnl" sz="1400" dirty="0">
                <a:latin typeface="Verdana" panose="020B0604030504040204" pitchFamily="34" charset="0"/>
                <a:ea typeface="Verdana" panose="020B0604030504040204" pitchFamily="34" charset="0"/>
                <a:cs typeface="Roboto" panose="02000000000000000000" pitchFamily="2" charset="0"/>
              </a:rPr>
              <a:t>contratistas (Dic 2022)</a:t>
            </a:r>
          </a:p>
        </p:txBody>
      </p:sp>
    </p:spTree>
    <p:extLst>
      <p:ext uri="{BB962C8B-B14F-4D97-AF65-F5344CB8AC3E}">
        <p14:creationId xmlns:p14="http://schemas.microsoft.com/office/powerpoint/2010/main" val="415655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44BFEF-9BD7-4DCB-B3AB-D9CD9CCBFCF7}"/>
              </a:ext>
            </a:extLst>
          </p:cNvPr>
          <p:cNvPicPr>
            <a:picLocks noChangeAspect="1"/>
          </p:cNvPicPr>
          <p:nvPr/>
        </p:nvPicPr>
        <p:blipFill>
          <a:blip r:embed="rId2"/>
          <a:stretch>
            <a:fillRect/>
          </a:stretch>
        </p:blipFill>
        <p:spPr>
          <a:xfrm>
            <a:off x="550793" y="1025496"/>
            <a:ext cx="4499772" cy="5375509"/>
          </a:xfrm>
          <a:prstGeom prst="rect">
            <a:avLst/>
          </a:prstGeom>
        </p:spPr>
      </p:pic>
      <p:sp>
        <p:nvSpPr>
          <p:cNvPr id="5" name="TextBox 6">
            <a:extLst>
              <a:ext uri="{FF2B5EF4-FFF2-40B4-BE49-F238E27FC236}">
                <a16:creationId xmlns:a16="http://schemas.microsoft.com/office/drawing/2014/main" id="{0D1D4F02-4D10-4E13-B3B3-99E04EBDD2E3}"/>
              </a:ext>
            </a:extLst>
          </p:cNvPr>
          <p:cNvSpPr txBox="1"/>
          <p:nvPr/>
        </p:nvSpPr>
        <p:spPr>
          <a:xfrm>
            <a:off x="1401509" y="409139"/>
            <a:ext cx="6621471" cy="492443"/>
          </a:xfrm>
          <a:prstGeom prst="rect">
            <a:avLst/>
          </a:prstGeom>
          <a:noFill/>
        </p:spPr>
        <p:txBody>
          <a:bodyPr wrap="square" rtlCol="0">
            <a:spAutoFit/>
          </a:bodyPr>
          <a:lstStyle/>
          <a:p>
            <a:r>
              <a:rPr lang="es-ES" sz="2600" dirty="0">
                <a:latin typeface="Verdana" panose="020B0604030504040204" pitchFamily="34" charset="0"/>
                <a:ea typeface="Verdana" panose="020B0604030504040204" pitchFamily="34" charset="0"/>
              </a:rPr>
              <a:t>MAPA ESTRATÉGICO 2019-2022</a:t>
            </a:r>
          </a:p>
        </p:txBody>
      </p:sp>
      <p:sp>
        <p:nvSpPr>
          <p:cNvPr id="8" name="CuadroTexto 7">
            <a:extLst>
              <a:ext uri="{FF2B5EF4-FFF2-40B4-BE49-F238E27FC236}">
                <a16:creationId xmlns:a16="http://schemas.microsoft.com/office/drawing/2014/main" id="{5AA20DAB-1760-49CB-860F-12CA1CA9A0CE}"/>
              </a:ext>
            </a:extLst>
          </p:cNvPr>
          <p:cNvSpPr txBox="1"/>
          <p:nvPr/>
        </p:nvSpPr>
        <p:spPr>
          <a:xfrm>
            <a:off x="5886483" y="2805455"/>
            <a:ext cx="4657748" cy="1477328"/>
          </a:xfrm>
          <a:prstGeom prst="rect">
            <a:avLst/>
          </a:prstGeom>
          <a:no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Promover el desarrollo y la protección integral de los </a:t>
            </a:r>
            <a:r>
              <a:rPr lang="es-CO" sz="1500" b="1" dirty="0">
                <a:latin typeface="Verdana" panose="020B0604030504040204" pitchFamily="34" charset="0"/>
                <a:ea typeface="Verdana" panose="020B0604030504040204" pitchFamily="34" charset="0"/>
                <a:cs typeface="Roboto" panose="02000000000000000000" pitchFamily="2" charset="0"/>
              </a:rPr>
              <a:t>niños, niñas y adolescentes</a:t>
            </a:r>
            <a:r>
              <a:rPr lang="es-CO" sz="1500" dirty="0">
                <a:latin typeface="Verdana" panose="020B0604030504040204" pitchFamily="34" charset="0"/>
                <a:ea typeface="Verdana" panose="020B0604030504040204" pitchFamily="34" charset="0"/>
                <a:cs typeface="Roboto" panose="02000000000000000000" pitchFamily="2" charset="0"/>
              </a:rPr>
              <a:t>, así como el fortalecimiento de las capacidades de los </a:t>
            </a:r>
            <a:r>
              <a:rPr lang="es-CO" sz="1500" b="1" dirty="0">
                <a:latin typeface="Verdana" panose="020B0604030504040204" pitchFamily="34" charset="0"/>
                <a:ea typeface="Verdana" panose="020B0604030504040204" pitchFamily="34" charset="0"/>
                <a:cs typeface="Roboto" panose="02000000000000000000" pitchFamily="2" charset="0"/>
              </a:rPr>
              <a:t>jóvenes y las familias </a:t>
            </a:r>
            <a:r>
              <a:rPr lang="es-CO" sz="1500" dirty="0">
                <a:latin typeface="Verdana" panose="020B0604030504040204" pitchFamily="34" charset="0"/>
                <a:ea typeface="Verdana" panose="020B0604030504040204" pitchFamily="34" charset="0"/>
                <a:cs typeface="Roboto" panose="02000000000000000000" pitchFamily="2" charset="0"/>
              </a:rPr>
              <a:t>como actores clave de los entornos protectores y principales agentes de transformación social.</a:t>
            </a:r>
          </a:p>
        </p:txBody>
      </p:sp>
      <p:sp>
        <p:nvSpPr>
          <p:cNvPr id="9" name="Rectángulo 8">
            <a:extLst>
              <a:ext uri="{FF2B5EF4-FFF2-40B4-BE49-F238E27FC236}">
                <a16:creationId xmlns:a16="http://schemas.microsoft.com/office/drawing/2014/main" id="{50FB147F-FE8D-4DF0-917D-CEA795110F66}"/>
              </a:ext>
            </a:extLst>
          </p:cNvPr>
          <p:cNvSpPr/>
          <p:nvPr/>
        </p:nvSpPr>
        <p:spPr>
          <a:xfrm>
            <a:off x="5885342" y="2312209"/>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MISIÓN</a:t>
            </a:r>
          </a:p>
        </p:txBody>
      </p:sp>
      <p:sp>
        <p:nvSpPr>
          <p:cNvPr id="10" name="Rectángulo 9">
            <a:extLst>
              <a:ext uri="{FF2B5EF4-FFF2-40B4-BE49-F238E27FC236}">
                <a16:creationId xmlns:a16="http://schemas.microsoft.com/office/drawing/2014/main" id="{F3BA3A94-C458-4929-8EC9-48AF707C690A}"/>
              </a:ext>
            </a:extLst>
          </p:cNvPr>
          <p:cNvSpPr/>
          <p:nvPr/>
        </p:nvSpPr>
        <p:spPr>
          <a:xfrm>
            <a:off x="5971651" y="4282783"/>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VISIÓN</a:t>
            </a:r>
          </a:p>
        </p:txBody>
      </p:sp>
      <p:sp>
        <p:nvSpPr>
          <p:cNvPr id="11" name="Rectángulo 10">
            <a:extLst>
              <a:ext uri="{FF2B5EF4-FFF2-40B4-BE49-F238E27FC236}">
                <a16:creationId xmlns:a16="http://schemas.microsoft.com/office/drawing/2014/main" id="{CC43531F-AC6C-415D-9A11-C362826F3E5B}"/>
              </a:ext>
            </a:extLst>
          </p:cNvPr>
          <p:cNvSpPr/>
          <p:nvPr/>
        </p:nvSpPr>
        <p:spPr>
          <a:xfrm>
            <a:off x="5971651" y="4652115"/>
            <a:ext cx="4658888" cy="1015663"/>
          </a:xfrm>
          <a:prstGeom prst="rect">
            <a:avLst/>
          </a:prstGeom>
          <a:solidFill>
            <a:schemeClr val="bg1"/>
          </a:solid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Lideramos la construcción de un país en el que los </a:t>
            </a:r>
            <a:r>
              <a:rPr lang="es-CO" sz="1500" b="1" dirty="0">
                <a:latin typeface="Verdana" panose="020B0604030504040204" pitchFamily="34" charset="0"/>
                <a:ea typeface="Verdana" panose="020B0604030504040204" pitchFamily="34" charset="0"/>
                <a:cs typeface="Roboto" panose="02000000000000000000" pitchFamily="2" charset="0"/>
              </a:rPr>
              <a:t>niños, niñas, adolescentes y jóvenes </a:t>
            </a:r>
            <a:r>
              <a:rPr lang="es-CO" sz="1500" dirty="0">
                <a:latin typeface="Verdana" panose="020B0604030504040204" pitchFamily="34" charset="0"/>
                <a:ea typeface="Verdana" panose="020B0604030504040204" pitchFamily="34"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58011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BF93D11-9ECC-4A0C-BB02-C54C0EE194A7}"/>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8" name="Diagrama de flujo: proceso 66">
            <a:extLst>
              <a:ext uri="{FF2B5EF4-FFF2-40B4-BE49-F238E27FC236}">
                <a16:creationId xmlns:a16="http://schemas.microsoft.com/office/drawing/2014/main" id="{6A128A88-30B0-46F9-A737-E31D9C842438}"/>
              </a:ext>
            </a:extLst>
          </p:cNvPr>
          <p:cNvSpPr/>
          <p:nvPr/>
        </p:nvSpPr>
        <p:spPr>
          <a:xfrm>
            <a:off x="413860"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Población objeto</a:t>
            </a:r>
          </a:p>
        </p:txBody>
      </p:sp>
      <p:sp>
        <p:nvSpPr>
          <p:cNvPr id="9" name="Diagrama de flujo: proceso 66">
            <a:extLst>
              <a:ext uri="{FF2B5EF4-FFF2-40B4-BE49-F238E27FC236}">
                <a16:creationId xmlns:a16="http://schemas.microsoft.com/office/drawing/2014/main" id="{008E8788-C462-4FE5-A646-52981000BD56}"/>
              </a:ext>
            </a:extLst>
          </p:cNvPr>
          <p:cNvSpPr/>
          <p:nvPr/>
        </p:nvSpPr>
        <p:spPr>
          <a:xfrm>
            <a:off x="3483386"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ODS</a:t>
            </a:r>
          </a:p>
        </p:txBody>
      </p:sp>
      <p:sp>
        <p:nvSpPr>
          <p:cNvPr id="10" name="Diagrama de flujo: proceso 66">
            <a:extLst>
              <a:ext uri="{FF2B5EF4-FFF2-40B4-BE49-F238E27FC236}">
                <a16:creationId xmlns:a16="http://schemas.microsoft.com/office/drawing/2014/main" id="{56D40C0F-3623-4BF5-8DA8-992C2097B684}"/>
              </a:ext>
            </a:extLst>
          </p:cNvPr>
          <p:cNvSpPr/>
          <p:nvPr/>
        </p:nvSpPr>
        <p:spPr>
          <a:xfrm>
            <a:off x="6552912" y="1797722"/>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PND</a:t>
            </a:r>
          </a:p>
        </p:txBody>
      </p:sp>
      <p:sp>
        <p:nvSpPr>
          <p:cNvPr id="11" name="CuadroTexto 10">
            <a:extLst>
              <a:ext uri="{FF2B5EF4-FFF2-40B4-BE49-F238E27FC236}">
                <a16:creationId xmlns:a16="http://schemas.microsoft.com/office/drawing/2014/main" id="{7D9E3A6C-615E-4399-BC6C-3AD89B174C69}"/>
              </a:ext>
            </a:extLst>
          </p:cNvPr>
          <p:cNvSpPr txBox="1"/>
          <p:nvPr/>
        </p:nvSpPr>
        <p:spPr>
          <a:xfrm>
            <a:off x="413861" y="2647461"/>
            <a:ext cx="2765110" cy="1169551"/>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Primera 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Adolescencia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dirty="0">
                <a:latin typeface="Verdana" panose="020B0604030504040204" pitchFamily="34" charset="0"/>
                <a:ea typeface="Verdana" panose="020B0604030504040204" pitchFamily="34" charset="0"/>
              </a:rPr>
              <a:t>Juventud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Familias</a:t>
            </a:r>
          </a:p>
        </p:txBody>
      </p:sp>
      <p:pic>
        <p:nvPicPr>
          <p:cNvPr id="12" name="Imagen 11">
            <a:extLst>
              <a:ext uri="{FF2B5EF4-FFF2-40B4-BE49-F238E27FC236}">
                <a16:creationId xmlns:a16="http://schemas.microsoft.com/office/drawing/2014/main" id="{C75DF911-2532-4424-9CDC-2B4FCAE7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86" y="2390184"/>
            <a:ext cx="888842" cy="904906"/>
          </a:xfrm>
          <a:prstGeom prst="rect">
            <a:avLst/>
          </a:prstGeom>
        </p:spPr>
      </p:pic>
      <p:pic>
        <p:nvPicPr>
          <p:cNvPr id="13" name="Imagen 12">
            <a:extLst>
              <a:ext uri="{FF2B5EF4-FFF2-40B4-BE49-F238E27FC236}">
                <a16:creationId xmlns:a16="http://schemas.microsoft.com/office/drawing/2014/main" id="{226178B6-3B58-4A34-88B9-79AE79B5BE61}"/>
              </a:ext>
            </a:extLst>
          </p:cNvPr>
          <p:cNvPicPr>
            <a:picLocks noChangeAspect="1"/>
          </p:cNvPicPr>
          <p:nvPr/>
        </p:nvPicPr>
        <p:blipFill>
          <a:blip r:embed="rId3"/>
          <a:stretch>
            <a:fillRect/>
          </a:stretch>
        </p:blipFill>
        <p:spPr>
          <a:xfrm>
            <a:off x="4408701" y="2390184"/>
            <a:ext cx="914479" cy="908383"/>
          </a:xfrm>
          <a:prstGeom prst="rect">
            <a:avLst/>
          </a:prstGeom>
        </p:spPr>
      </p:pic>
      <p:pic>
        <p:nvPicPr>
          <p:cNvPr id="14" name="Imagen 13">
            <a:extLst>
              <a:ext uri="{FF2B5EF4-FFF2-40B4-BE49-F238E27FC236}">
                <a16:creationId xmlns:a16="http://schemas.microsoft.com/office/drawing/2014/main" id="{638855EC-7969-4902-BFAD-3D21870C7EE4}"/>
              </a:ext>
            </a:extLst>
          </p:cNvPr>
          <p:cNvPicPr>
            <a:picLocks noChangeAspect="1"/>
          </p:cNvPicPr>
          <p:nvPr/>
        </p:nvPicPr>
        <p:blipFill>
          <a:blip r:embed="rId4"/>
          <a:stretch>
            <a:fillRect/>
          </a:stretch>
        </p:blipFill>
        <p:spPr>
          <a:xfrm>
            <a:off x="5359653" y="2390184"/>
            <a:ext cx="902286" cy="908383"/>
          </a:xfrm>
          <a:prstGeom prst="rect">
            <a:avLst/>
          </a:prstGeom>
        </p:spPr>
      </p:pic>
      <p:pic>
        <p:nvPicPr>
          <p:cNvPr id="15" name="Imagen 14">
            <a:extLst>
              <a:ext uri="{FF2B5EF4-FFF2-40B4-BE49-F238E27FC236}">
                <a16:creationId xmlns:a16="http://schemas.microsoft.com/office/drawing/2014/main" id="{0BC64A1C-A617-4597-B0DD-4EFF51929276}"/>
              </a:ext>
            </a:extLst>
          </p:cNvPr>
          <p:cNvPicPr>
            <a:picLocks noChangeAspect="1"/>
          </p:cNvPicPr>
          <p:nvPr/>
        </p:nvPicPr>
        <p:blipFill>
          <a:blip r:embed="rId5"/>
          <a:stretch>
            <a:fillRect/>
          </a:stretch>
        </p:blipFill>
        <p:spPr>
          <a:xfrm>
            <a:off x="3483386" y="3271589"/>
            <a:ext cx="920576" cy="914479"/>
          </a:xfrm>
          <a:prstGeom prst="rect">
            <a:avLst/>
          </a:prstGeom>
        </p:spPr>
      </p:pic>
      <p:pic>
        <p:nvPicPr>
          <p:cNvPr id="16" name="Imagen 15">
            <a:extLst>
              <a:ext uri="{FF2B5EF4-FFF2-40B4-BE49-F238E27FC236}">
                <a16:creationId xmlns:a16="http://schemas.microsoft.com/office/drawing/2014/main" id="{5DD508C2-C53C-4153-B258-FD2F2C376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57" y="3261578"/>
            <a:ext cx="910260" cy="910260"/>
          </a:xfrm>
          <a:prstGeom prst="rect">
            <a:avLst/>
          </a:prstGeom>
        </p:spPr>
      </p:pic>
      <p:pic>
        <p:nvPicPr>
          <p:cNvPr id="17" name="Imagen 16">
            <a:extLst>
              <a:ext uri="{FF2B5EF4-FFF2-40B4-BE49-F238E27FC236}">
                <a16:creationId xmlns:a16="http://schemas.microsoft.com/office/drawing/2014/main" id="{86B121F0-B4C0-4D7D-ABEA-964ACC29F3DF}"/>
              </a:ext>
            </a:extLst>
          </p:cNvPr>
          <p:cNvPicPr>
            <a:picLocks noChangeAspect="1"/>
          </p:cNvPicPr>
          <p:nvPr/>
        </p:nvPicPr>
        <p:blipFill>
          <a:blip r:embed="rId7"/>
          <a:stretch>
            <a:fillRect/>
          </a:stretch>
        </p:blipFill>
        <p:spPr>
          <a:xfrm>
            <a:off x="5359653" y="3271589"/>
            <a:ext cx="890093" cy="908383"/>
          </a:xfrm>
          <a:prstGeom prst="rect">
            <a:avLst/>
          </a:prstGeom>
        </p:spPr>
      </p:pic>
      <p:sp>
        <p:nvSpPr>
          <p:cNvPr id="18" name="CuadroTexto 17">
            <a:extLst>
              <a:ext uri="{FF2B5EF4-FFF2-40B4-BE49-F238E27FC236}">
                <a16:creationId xmlns:a16="http://schemas.microsoft.com/office/drawing/2014/main" id="{A77BF137-B47E-4AFE-BAD8-757AB37D024F}"/>
              </a:ext>
            </a:extLst>
          </p:cNvPr>
          <p:cNvSpPr txBox="1"/>
          <p:nvPr/>
        </p:nvSpPr>
        <p:spPr>
          <a:xfrm>
            <a:off x="6552912" y="2387546"/>
            <a:ext cx="2765110" cy="1938992"/>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equidad.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grupos étnicos.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inclusión de todas las personas con discapacidad.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de equidad para las mujeres.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legalidad.</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cxnSp>
        <p:nvCxnSpPr>
          <p:cNvPr id="19" name="Conector recto 18">
            <a:extLst>
              <a:ext uri="{FF2B5EF4-FFF2-40B4-BE49-F238E27FC236}">
                <a16:creationId xmlns:a16="http://schemas.microsoft.com/office/drawing/2014/main" id="{CE1E03DB-85E1-4FD9-9802-45A9EB7B9597}"/>
              </a:ext>
            </a:extLst>
          </p:cNvPr>
          <p:cNvCxnSpPr/>
          <p:nvPr/>
        </p:nvCxnSpPr>
        <p:spPr>
          <a:xfrm>
            <a:off x="413860" y="4504640"/>
            <a:ext cx="849396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C3E4DE9-CAFA-4F9F-817F-2AA41A19DB06}"/>
              </a:ext>
            </a:extLst>
          </p:cNvPr>
          <p:cNvSpPr/>
          <p:nvPr/>
        </p:nvSpPr>
        <p:spPr>
          <a:xfrm>
            <a:off x="3179474"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6D2AE59-B1CB-424A-9614-CC74C6DF53DF}"/>
              </a:ext>
            </a:extLst>
          </p:cNvPr>
          <p:cNvSpPr/>
          <p:nvPr/>
        </p:nvSpPr>
        <p:spPr>
          <a:xfrm>
            <a:off x="6355610"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Diagrama de flujo: proceso 66">
            <a:extLst>
              <a:ext uri="{FF2B5EF4-FFF2-40B4-BE49-F238E27FC236}">
                <a16:creationId xmlns:a16="http://schemas.microsoft.com/office/drawing/2014/main" id="{93F78C98-77B6-4639-AD07-5BFBED81C528}"/>
              </a:ext>
            </a:extLst>
          </p:cNvPr>
          <p:cNvSpPr/>
          <p:nvPr/>
        </p:nvSpPr>
        <p:spPr>
          <a:xfrm>
            <a:off x="9318022" y="347236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estratégico sectorial</a:t>
            </a:r>
          </a:p>
        </p:txBody>
      </p:sp>
      <p:sp>
        <p:nvSpPr>
          <p:cNvPr id="23" name="Diagrama de flujo: proceso 66">
            <a:extLst>
              <a:ext uri="{FF2B5EF4-FFF2-40B4-BE49-F238E27FC236}">
                <a16:creationId xmlns:a16="http://schemas.microsoft.com/office/drawing/2014/main" id="{CF87F8C4-D828-4932-9E3E-B1771DA9EBAE}"/>
              </a:ext>
            </a:extLst>
          </p:cNvPr>
          <p:cNvSpPr/>
          <p:nvPr/>
        </p:nvSpPr>
        <p:spPr>
          <a:xfrm>
            <a:off x="9318022" y="408219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indicativo institucional</a:t>
            </a:r>
          </a:p>
        </p:txBody>
      </p:sp>
      <p:sp>
        <p:nvSpPr>
          <p:cNvPr id="24" name="Diagrama de flujo: proceso 66">
            <a:extLst>
              <a:ext uri="{FF2B5EF4-FFF2-40B4-BE49-F238E27FC236}">
                <a16:creationId xmlns:a16="http://schemas.microsoft.com/office/drawing/2014/main" id="{B2AB6EB7-3851-4FD3-B257-2E239CD0BEAA}"/>
              </a:ext>
            </a:extLst>
          </p:cNvPr>
          <p:cNvSpPr/>
          <p:nvPr/>
        </p:nvSpPr>
        <p:spPr>
          <a:xfrm>
            <a:off x="9318022" y="4672695"/>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Mapa estratégico</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Diagrama de flujo: proceso 66">
            <a:extLst>
              <a:ext uri="{FF2B5EF4-FFF2-40B4-BE49-F238E27FC236}">
                <a16:creationId xmlns:a16="http://schemas.microsoft.com/office/drawing/2014/main" id="{07A9BAAD-CD08-4C94-813E-18A9979D3F61}"/>
              </a:ext>
            </a:extLst>
          </p:cNvPr>
          <p:cNvSpPr/>
          <p:nvPr/>
        </p:nvSpPr>
        <p:spPr>
          <a:xfrm>
            <a:off x="9318022" y="526989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Plan de acción ICBF</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2EAF8D35-5874-45D2-8F8C-9FC62C302DE8}"/>
              </a:ext>
            </a:extLst>
          </p:cNvPr>
          <p:cNvSpPr txBox="1"/>
          <p:nvPr/>
        </p:nvSpPr>
        <p:spPr>
          <a:xfrm>
            <a:off x="413861" y="4927153"/>
            <a:ext cx="2765110" cy="307777"/>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Transversales</a:t>
            </a:r>
          </a:p>
        </p:txBody>
      </p:sp>
      <p:pic>
        <p:nvPicPr>
          <p:cNvPr id="28" name="Imagen 27">
            <a:extLst>
              <a:ext uri="{FF2B5EF4-FFF2-40B4-BE49-F238E27FC236}">
                <a16:creationId xmlns:a16="http://schemas.microsoft.com/office/drawing/2014/main" id="{15F72C85-7791-4F4F-977E-E9F830A33308}"/>
              </a:ext>
            </a:extLst>
          </p:cNvPr>
          <p:cNvPicPr>
            <a:picLocks noChangeAspect="1"/>
          </p:cNvPicPr>
          <p:nvPr/>
        </p:nvPicPr>
        <p:blipFill>
          <a:blip r:embed="rId8"/>
          <a:stretch>
            <a:fillRect/>
          </a:stretch>
        </p:blipFill>
        <p:spPr>
          <a:xfrm>
            <a:off x="3498627" y="4595670"/>
            <a:ext cx="890093" cy="902286"/>
          </a:xfrm>
          <a:prstGeom prst="rect">
            <a:avLst/>
          </a:prstGeom>
        </p:spPr>
      </p:pic>
      <p:pic>
        <p:nvPicPr>
          <p:cNvPr id="29" name="Imagen 28">
            <a:extLst>
              <a:ext uri="{FF2B5EF4-FFF2-40B4-BE49-F238E27FC236}">
                <a16:creationId xmlns:a16="http://schemas.microsoft.com/office/drawing/2014/main" id="{45CCD573-94BA-4711-9C34-387649AFB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3962" y="4609332"/>
            <a:ext cx="915615" cy="904906"/>
          </a:xfrm>
          <a:prstGeom prst="rect">
            <a:avLst/>
          </a:prstGeom>
        </p:spPr>
      </p:pic>
      <p:pic>
        <p:nvPicPr>
          <p:cNvPr id="30" name="Imagen 29">
            <a:extLst>
              <a:ext uri="{FF2B5EF4-FFF2-40B4-BE49-F238E27FC236}">
                <a16:creationId xmlns:a16="http://schemas.microsoft.com/office/drawing/2014/main" id="{C57DD1DE-3F95-4471-94C7-CAABA40424BB}"/>
              </a:ext>
            </a:extLst>
          </p:cNvPr>
          <p:cNvPicPr>
            <a:picLocks noChangeAspect="1"/>
          </p:cNvPicPr>
          <p:nvPr/>
        </p:nvPicPr>
        <p:blipFill>
          <a:blip r:embed="rId10"/>
          <a:stretch>
            <a:fillRect/>
          </a:stretch>
        </p:blipFill>
        <p:spPr>
          <a:xfrm>
            <a:off x="5355071" y="4609332"/>
            <a:ext cx="896190" cy="908383"/>
          </a:xfrm>
          <a:prstGeom prst="rect">
            <a:avLst/>
          </a:prstGeom>
        </p:spPr>
      </p:pic>
      <p:sp>
        <p:nvSpPr>
          <p:cNvPr id="31" name="CuadroTexto 30">
            <a:extLst>
              <a:ext uri="{FF2B5EF4-FFF2-40B4-BE49-F238E27FC236}">
                <a16:creationId xmlns:a16="http://schemas.microsoft.com/office/drawing/2014/main" id="{3A006DAA-3E74-4AD4-BDF2-2DCB0E6FCE4E}"/>
              </a:ext>
            </a:extLst>
          </p:cNvPr>
          <p:cNvSpPr txBox="1"/>
          <p:nvPr/>
        </p:nvSpPr>
        <p:spPr>
          <a:xfrm>
            <a:off x="6552912" y="4672695"/>
            <a:ext cx="2765110" cy="1015663"/>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constitución de paz.</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 étnicos.</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32" name="TextBox 6">
            <a:extLst>
              <a:ext uri="{FF2B5EF4-FFF2-40B4-BE49-F238E27FC236}">
                <a16:creationId xmlns:a16="http://schemas.microsoft.com/office/drawing/2014/main" id="{73AF8E9C-3763-4C12-A718-C44B40BE8E2D}"/>
              </a:ext>
            </a:extLst>
          </p:cNvPr>
          <p:cNvSpPr txBox="1"/>
          <p:nvPr/>
        </p:nvSpPr>
        <p:spPr>
          <a:xfrm>
            <a:off x="230736" y="4942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Tree>
    <p:extLst>
      <p:ext uri="{BB962C8B-B14F-4D97-AF65-F5344CB8AC3E}">
        <p14:creationId xmlns:p14="http://schemas.microsoft.com/office/powerpoint/2010/main" val="22357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99A8559-E977-4ECB-8F2F-9BCE8890A6D8}"/>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5" name="CuadroTexto 4">
            <a:extLst>
              <a:ext uri="{FF2B5EF4-FFF2-40B4-BE49-F238E27FC236}">
                <a16:creationId xmlns:a16="http://schemas.microsoft.com/office/drawing/2014/main" id="{7E06F349-2047-4513-B26C-4406AB25D206}"/>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6" name="Rectángulo 5">
            <a:extLst>
              <a:ext uri="{FF2B5EF4-FFF2-40B4-BE49-F238E27FC236}">
                <a16:creationId xmlns:a16="http://schemas.microsoft.com/office/drawing/2014/main" id="{DF5E7001-3344-4CFB-BEAD-A6C5CD663D30}"/>
              </a:ext>
            </a:extLst>
          </p:cNvPr>
          <p:cNvSpPr/>
          <p:nvPr/>
        </p:nvSpPr>
        <p:spPr>
          <a:xfrm>
            <a:off x="1405094" y="1442363"/>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TRABAJO ARTICULADO ENTRE TODAS LAS ÁREAS CON UN MISMO OBJETIVO</a:t>
            </a:r>
          </a:p>
        </p:txBody>
      </p:sp>
      <p:sp>
        <p:nvSpPr>
          <p:cNvPr id="7" name="CuadroTexto 6">
            <a:extLst>
              <a:ext uri="{FF2B5EF4-FFF2-40B4-BE49-F238E27FC236}">
                <a16:creationId xmlns:a16="http://schemas.microsoft.com/office/drawing/2014/main" id="{1C310A3A-7EE3-40BB-AFCC-C0C676933198}"/>
              </a:ext>
            </a:extLst>
          </p:cNvPr>
          <p:cNvSpPr txBox="1"/>
          <p:nvPr/>
        </p:nvSpPr>
        <p:spPr>
          <a:xfrm>
            <a:off x="1405094" y="1885634"/>
            <a:ext cx="9381808" cy="307777"/>
          </a:xfrm>
          <a:prstGeom prst="rect">
            <a:avLst/>
          </a:prstGeom>
          <a:no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ATENCIÓN DURANTE TODO EL </a:t>
            </a:r>
            <a:r>
              <a:rPr lang="es-CO" sz="1400" u="sng" dirty="0">
                <a:latin typeface="Verdana" panose="020B0604030504040204" pitchFamily="34" charset="0"/>
                <a:ea typeface="Verdana" panose="020B0604030504040204" pitchFamily="34" charset="0"/>
                <a:cs typeface="Arial" panose="020B0604020202020204" pitchFamily="34" charset="0"/>
              </a:rPr>
              <a:t>CURSO DE VIDA</a:t>
            </a:r>
          </a:p>
        </p:txBody>
      </p:sp>
      <p:pic>
        <p:nvPicPr>
          <p:cNvPr id="8" name="Imagen 7">
            <a:extLst>
              <a:ext uri="{FF2B5EF4-FFF2-40B4-BE49-F238E27FC236}">
                <a16:creationId xmlns:a16="http://schemas.microsoft.com/office/drawing/2014/main" id="{94CCC0BE-2E48-4872-BFC8-466C8BB316B2}"/>
              </a:ext>
            </a:extLst>
          </p:cNvPr>
          <p:cNvPicPr>
            <a:picLocks noChangeAspect="1"/>
          </p:cNvPicPr>
          <p:nvPr/>
        </p:nvPicPr>
        <p:blipFill>
          <a:blip r:embed="rId2"/>
          <a:stretch>
            <a:fillRect/>
          </a:stretch>
        </p:blipFill>
        <p:spPr>
          <a:xfrm>
            <a:off x="1706999" y="2275298"/>
            <a:ext cx="8777996" cy="3140339"/>
          </a:xfrm>
          <a:prstGeom prst="rect">
            <a:avLst/>
          </a:prstGeom>
        </p:spPr>
      </p:pic>
      <p:sp>
        <p:nvSpPr>
          <p:cNvPr id="9" name="Rectángulo 8">
            <a:extLst>
              <a:ext uri="{FF2B5EF4-FFF2-40B4-BE49-F238E27FC236}">
                <a16:creationId xmlns:a16="http://schemas.microsoft.com/office/drawing/2014/main" id="{DD5825FB-D9CE-4391-9B77-2CA299AF2EAD}"/>
              </a:ext>
            </a:extLst>
          </p:cNvPr>
          <p:cNvSpPr/>
          <p:nvPr/>
        </p:nvSpPr>
        <p:spPr>
          <a:xfrm>
            <a:off x="1405093" y="5665136"/>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PARA GENERAR SOCIEDADES CON BIENESTAR</a:t>
            </a:r>
          </a:p>
        </p:txBody>
      </p:sp>
    </p:spTree>
    <p:extLst>
      <p:ext uri="{BB962C8B-B14F-4D97-AF65-F5344CB8AC3E}">
        <p14:creationId xmlns:p14="http://schemas.microsoft.com/office/powerpoint/2010/main" val="93207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5FEF7D-42D0-464D-835A-225B8CC226EB}"/>
              </a:ext>
            </a:extLst>
          </p:cNvPr>
          <p:cNvSpPr txBox="1"/>
          <p:nvPr/>
        </p:nvSpPr>
        <p:spPr>
          <a:xfrm>
            <a:off x="1333904" y="884997"/>
            <a:ext cx="6725225" cy="338554"/>
          </a:xfrm>
          <a:prstGeom prst="rect">
            <a:avLst/>
          </a:prstGeom>
          <a:noFill/>
        </p:spPr>
        <p:txBody>
          <a:bodyPr wrap="square" rtlCol="0">
            <a:spAutoFit/>
          </a:bodyPr>
          <a:lstStyle/>
          <a:p>
            <a:r>
              <a:rPr lang="es-CO" sz="1600" dirty="0">
                <a:latin typeface="+mj-lt"/>
              </a:rPr>
              <a:t>Instituto Colombiano de Bienestar Familiar</a:t>
            </a:r>
          </a:p>
        </p:txBody>
      </p:sp>
      <p:pic>
        <p:nvPicPr>
          <p:cNvPr id="7" name="Imagen 6">
            <a:extLst>
              <a:ext uri="{FF2B5EF4-FFF2-40B4-BE49-F238E27FC236}">
                <a16:creationId xmlns:a16="http://schemas.microsoft.com/office/drawing/2014/main" id="{56F2976C-A377-44C7-9FCE-CA307D145DA2}"/>
              </a:ext>
            </a:extLst>
          </p:cNvPr>
          <p:cNvPicPr>
            <a:picLocks noChangeAspect="1"/>
          </p:cNvPicPr>
          <p:nvPr/>
        </p:nvPicPr>
        <p:blipFill rotWithShape="1">
          <a:blip r:embed="rId2">
            <a:extLst>
              <a:ext uri="{28A0092B-C50C-407E-A947-70E740481C1C}">
                <a14:useLocalDpi xmlns:a14="http://schemas.microsoft.com/office/drawing/2010/main" val="0"/>
              </a:ext>
            </a:extLst>
          </a:blip>
          <a:srcRect t="4405"/>
          <a:stretch/>
        </p:blipFill>
        <p:spPr>
          <a:xfrm>
            <a:off x="510462" y="1232405"/>
            <a:ext cx="11235290" cy="5402074"/>
          </a:xfrm>
          <a:prstGeom prst="rect">
            <a:avLst/>
          </a:prstGeom>
        </p:spPr>
      </p:pic>
      <p:sp>
        <p:nvSpPr>
          <p:cNvPr id="8" name="TextBox 6">
            <a:extLst>
              <a:ext uri="{FF2B5EF4-FFF2-40B4-BE49-F238E27FC236}">
                <a16:creationId xmlns:a16="http://schemas.microsoft.com/office/drawing/2014/main" id="{D806F2A8-6F52-4010-8CBE-09B3E8CB0CEC}"/>
              </a:ext>
            </a:extLst>
          </p:cNvPr>
          <p:cNvSpPr txBox="1"/>
          <p:nvPr/>
        </p:nvSpPr>
        <p:spPr>
          <a:xfrm>
            <a:off x="418744" y="4650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MODELO DE TRANSPARENCIA</a:t>
            </a:r>
          </a:p>
        </p:txBody>
      </p:sp>
    </p:spTree>
    <p:extLst>
      <p:ext uri="{BB962C8B-B14F-4D97-AF65-F5344CB8AC3E}">
        <p14:creationId xmlns:p14="http://schemas.microsoft.com/office/powerpoint/2010/main" val="285331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5" ma:contentTypeDescription="Crear nuevo documento." ma:contentTypeScope="" ma:versionID="5cc27a8dd9f4789d5db376590b24a46e">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6ba65d0d213c51f72bb26e55e9e1022d"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SharedWithUsers xmlns="e38f91ab-addf-46ce-a247-6d139be0a9c1">
      <UserInfo>
        <DisplayName>Carlos Londono Piedrahita</DisplayName>
        <AccountId>389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7F17EE-F8AF-4269-B520-5BA2CCEC88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C1B398-A7B4-481B-9D32-83FF35AA09C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customXml/itemProps3.xml><?xml version="1.0" encoding="utf-8"?>
<ds:datastoreItem xmlns:ds="http://schemas.openxmlformats.org/officeDocument/2006/customXml" ds:itemID="{DFE27236-B2F7-4918-BC3E-1D6C3DE535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579</TotalTime>
  <Words>2466</Words>
  <Application>Microsoft Office PowerPoint</Application>
  <PresentationFormat>Panorámica</PresentationFormat>
  <Paragraphs>410</Paragraphs>
  <Slides>44</Slides>
  <Notes>0</Notes>
  <HiddenSlides>3</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44</vt:i4>
      </vt:variant>
    </vt:vector>
  </HeadingPairs>
  <TitlesOfParts>
    <vt:vector size="52" baseType="lpstr">
      <vt:lpstr>Arial</vt:lpstr>
      <vt:lpstr>Calibri</vt:lpstr>
      <vt:lpstr>Calibri Light</vt:lpstr>
      <vt:lpstr>Century Gothic</vt:lpstr>
      <vt:lpstr>Montserrat</vt:lpstr>
      <vt:lpstr>Nunito Sans</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Carlos Londono Piedrahita</cp:lastModifiedBy>
  <cp:revision>13</cp:revision>
  <dcterms:created xsi:type="dcterms:W3CDTF">2023-05-24T15:42:17Z</dcterms:created>
  <dcterms:modified xsi:type="dcterms:W3CDTF">2023-05-31T22:47:19Z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MediaServiceImageTags">
    <vt:lpwstr/>
  </property>
</Properties>
</file>