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9"/>
  </p:notesMasterIdLst>
  <p:sldIdLst>
    <p:sldId id="256" r:id="rId5"/>
    <p:sldId id="257" r:id="rId6"/>
    <p:sldId id="270" r:id="rId7"/>
    <p:sldId id="258" r:id="rId8"/>
    <p:sldId id="297" r:id="rId9"/>
    <p:sldId id="298" r:id="rId10"/>
    <p:sldId id="313" r:id="rId11"/>
    <p:sldId id="315" r:id="rId12"/>
    <p:sldId id="260" r:id="rId13"/>
    <p:sldId id="299" r:id="rId14"/>
    <p:sldId id="316" r:id="rId15"/>
    <p:sldId id="317" r:id="rId16"/>
    <p:sldId id="262" r:id="rId17"/>
    <p:sldId id="348" r:id="rId18"/>
    <p:sldId id="349" r:id="rId19"/>
    <p:sldId id="350" r:id="rId20"/>
    <p:sldId id="351" r:id="rId21"/>
    <p:sldId id="352" r:id="rId22"/>
    <p:sldId id="353" r:id="rId23"/>
    <p:sldId id="354" r:id="rId24"/>
    <p:sldId id="355" r:id="rId25"/>
    <p:sldId id="356" r:id="rId26"/>
    <p:sldId id="342" r:id="rId27"/>
    <p:sldId id="343" r:id="rId28"/>
    <p:sldId id="344" r:id="rId29"/>
    <p:sldId id="345" r:id="rId30"/>
    <p:sldId id="268" r:id="rId31"/>
    <p:sldId id="319" r:id="rId32"/>
    <p:sldId id="337" r:id="rId33"/>
    <p:sldId id="338" r:id="rId34"/>
    <p:sldId id="321" r:id="rId35"/>
    <p:sldId id="322" r:id="rId36"/>
    <p:sldId id="335" r:id="rId37"/>
    <p:sldId id="264" r:id="rId38"/>
    <p:sldId id="265" r:id="rId39"/>
    <p:sldId id="347" r:id="rId40"/>
    <p:sldId id="266" r:id="rId41"/>
    <p:sldId id="267" r:id="rId42"/>
    <p:sldId id="326" r:id="rId43"/>
    <p:sldId id="325" r:id="rId44"/>
    <p:sldId id="327" r:id="rId45"/>
    <p:sldId id="328" r:id="rId46"/>
    <p:sldId id="329" r:id="rId47"/>
    <p:sldId id="330" r:id="rId48"/>
    <p:sldId id="331" r:id="rId49"/>
    <p:sldId id="357" r:id="rId50"/>
    <p:sldId id="358" r:id="rId51"/>
    <p:sldId id="341" r:id="rId52"/>
    <p:sldId id="359" r:id="rId53"/>
    <p:sldId id="346" r:id="rId54"/>
    <p:sldId id="333" r:id="rId55"/>
    <p:sldId id="334" r:id="rId56"/>
    <p:sldId id="340" r:id="rId57"/>
    <p:sldId id="336" r:id="rId58"/>
  </p:sldIdLst>
  <p:sldSz cx="16256000" cy="9144000"/>
  <p:notesSz cx="16256000" cy="9144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582"/>
    <a:srgbClr val="157CC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58A7C-EC94-4F2E-A569-E6690FA0C208}" v="40" dt="2025-05-26T13:30:36.04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798" y="96"/>
      </p:cViewPr>
      <p:guideLst>
        <p:guide orient="horz" pos="2880"/>
        <p:guide pos="5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z Esthela Patarroyo Camargo" userId="0aec631a-22dd-42db-8060-48f01633d701" providerId="ADAL" clId="{A5D58A7C-EC94-4F2E-A569-E6690FA0C208}"/>
    <pc:docChg chg="custSel addSld delSld modSld">
      <pc:chgData name="Luz Esthela Patarroyo Camargo" userId="0aec631a-22dd-42db-8060-48f01633d701" providerId="ADAL" clId="{A5D58A7C-EC94-4F2E-A569-E6690FA0C208}" dt="2025-05-26T14:17:59.651" v="778" actId="6549"/>
      <pc:docMkLst>
        <pc:docMk/>
      </pc:docMkLst>
      <pc:sldChg chg="modSp mod">
        <pc:chgData name="Luz Esthela Patarroyo Camargo" userId="0aec631a-22dd-42db-8060-48f01633d701" providerId="ADAL" clId="{A5D58A7C-EC94-4F2E-A569-E6690FA0C208}" dt="2025-05-15T13:29:47.172" v="16" actId="20577"/>
        <pc:sldMkLst>
          <pc:docMk/>
          <pc:sldMk cId="0" sldId="256"/>
        </pc:sldMkLst>
        <pc:spChg chg="mod">
          <ac:chgData name="Luz Esthela Patarroyo Camargo" userId="0aec631a-22dd-42db-8060-48f01633d701" providerId="ADAL" clId="{A5D58A7C-EC94-4F2E-A569-E6690FA0C208}" dt="2025-05-15T13:29:47.172" v="16" actId="20577"/>
          <ac:spMkLst>
            <pc:docMk/>
            <pc:sldMk cId="0" sldId="256"/>
            <ac:spMk id="2" creationId="{00000000-0000-0000-0000-000000000000}"/>
          </ac:spMkLst>
        </pc:spChg>
      </pc:sldChg>
      <pc:sldChg chg="modSp mod">
        <pc:chgData name="Luz Esthela Patarroyo Camargo" userId="0aec631a-22dd-42db-8060-48f01633d701" providerId="ADAL" clId="{A5D58A7C-EC94-4F2E-A569-E6690FA0C208}" dt="2025-05-26T13:33:22.172" v="773" actId="20577"/>
        <pc:sldMkLst>
          <pc:docMk/>
          <pc:sldMk cId="3545051314" sldId="258"/>
        </pc:sldMkLst>
        <pc:spChg chg="mod">
          <ac:chgData name="Luz Esthela Patarroyo Camargo" userId="0aec631a-22dd-42db-8060-48f01633d701" providerId="ADAL" clId="{A5D58A7C-EC94-4F2E-A569-E6690FA0C208}" dt="2025-05-26T13:33:22.172" v="773" actId="20577"/>
          <ac:spMkLst>
            <pc:docMk/>
            <pc:sldMk cId="3545051314" sldId="258"/>
            <ac:spMk id="5" creationId="{AB87F6B7-F4D9-ED42-4DCE-109164C36F45}"/>
          </ac:spMkLst>
        </pc:spChg>
      </pc:sldChg>
      <pc:sldChg chg="modSp mod">
        <pc:chgData name="Luz Esthela Patarroyo Camargo" userId="0aec631a-22dd-42db-8060-48f01633d701" providerId="ADAL" clId="{A5D58A7C-EC94-4F2E-A569-E6690FA0C208}" dt="2025-05-26T14:17:59.651" v="778" actId="6549"/>
        <pc:sldMkLst>
          <pc:docMk/>
          <pc:sldMk cId="37187479" sldId="262"/>
        </pc:sldMkLst>
        <pc:spChg chg="mod">
          <ac:chgData name="Luz Esthela Patarroyo Camargo" userId="0aec631a-22dd-42db-8060-48f01633d701" providerId="ADAL" clId="{A5D58A7C-EC94-4F2E-A569-E6690FA0C208}" dt="2025-05-26T14:17:59.651" v="778" actId="6549"/>
          <ac:spMkLst>
            <pc:docMk/>
            <pc:sldMk cId="37187479" sldId="262"/>
            <ac:spMk id="3" creationId="{2C532E19-20C4-5524-8654-D6585319233C}"/>
          </ac:spMkLst>
        </pc:spChg>
      </pc:sldChg>
      <pc:sldChg chg="del">
        <pc:chgData name="Luz Esthela Patarroyo Camargo" userId="0aec631a-22dd-42db-8060-48f01633d701" providerId="ADAL" clId="{A5D58A7C-EC94-4F2E-A569-E6690FA0C208}" dt="2025-05-26T13:23:42.230" v="717" actId="47"/>
        <pc:sldMkLst>
          <pc:docMk/>
          <pc:sldMk cId="2228375255" sldId="263"/>
        </pc:sldMkLst>
      </pc:sldChg>
      <pc:sldChg chg="modSp mod">
        <pc:chgData name="Luz Esthela Patarroyo Camargo" userId="0aec631a-22dd-42db-8060-48f01633d701" providerId="ADAL" clId="{A5D58A7C-EC94-4F2E-A569-E6690FA0C208}" dt="2025-05-15T14:13:14.741" v="62" actId="1076"/>
        <pc:sldMkLst>
          <pc:docMk/>
          <pc:sldMk cId="734317402" sldId="265"/>
        </pc:sldMkLst>
        <pc:spChg chg="mod">
          <ac:chgData name="Luz Esthela Patarroyo Camargo" userId="0aec631a-22dd-42db-8060-48f01633d701" providerId="ADAL" clId="{A5D58A7C-EC94-4F2E-A569-E6690FA0C208}" dt="2025-05-15T14:13:14.741" v="62" actId="1076"/>
          <ac:spMkLst>
            <pc:docMk/>
            <pc:sldMk cId="734317402" sldId="265"/>
            <ac:spMk id="6" creationId="{87A4F906-163A-4481-6787-481050E45819}"/>
          </ac:spMkLst>
        </pc:spChg>
      </pc:sldChg>
      <pc:sldChg chg="addSp delSp modSp mod">
        <pc:chgData name="Luz Esthela Patarroyo Camargo" userId="0aec631a-22dd-42db-8060-48f01633d701" providerId="ADAL" clId="{A5D58A7C-EC94-4F2E-A569-E6690FA0C208}" dt="2025-05-15T14:34:40.814" v="227" actId="1076"/>
        <pc:sldMkLst>
          <pc:docMk/>
          <pc:sldMk cId="1431997025" sldId="267"/>
        </pc:sldMkLst>
        <pc:spChg chg="add mod">
          <ac:chgData name="Luz Esthela Patarroyo Camargo" userId="0aec631a-22dd-42db-8060-48f01633d701" providerId="ADAL" clId="{A5D58A7C-EC94-4F2E-A569-E6690FA0C208}" dt="2025-05-15T14:33:42.170" v="211" actId="1076"/>
          <ac:spMkLst>
            <pc:docMk/>
            <pc:sldMk cId="1431997025" sldId="267"/>
            <ac:spMk id="3" creationId="{A33CFF17-F1AE-D201-DEDC-6BF4B2C75C56}"/>
          </ac:spMkLst>
        </pc:spChg>
        <pc:spChg chg="add mod">
          <ac:chgData name="Luz Esthela Patarroyo Camargo" userId="0aec631a-22dd-42db-8060-48f01633d701" providerId="ADAL" clId="{A5D58A7C-EC94-4F2E-A569-E6690FA0C208}" dt="2025-05-15T14:33:54.733" v="215" actId="14100"/>
          <ac:spMkLst>
            <pc:docMk/>
            <pc:sldMk cId="1431997025" sldId="267"/>
            <ac:spMk id="8" creationId="{DAE06F30-9235-909E-9E9E-F5B6DA4E43D6}"/>
          </ac:spMkLst>
        </pc:spChg>
        <pc:spChg chg="add mod">
          <ac:chgData name="Luz Esthela Patarroyo Camargo" userId="0aec631a-22dd-42db-8060-48f01633d701" providerId="ADAL" clId="{A5D58A7C-EC94-4F2E-A569-E6690FA0C208}" dt="2025-05-15T14:33:57.718" v="216" actId="1076"/>
          <ac:spMkLst>
            <pc:docMk/>
            <pc:sldMk cId="1431997025" sldId="267"/>
            <ac:spMk id="11" creationId="{D89B962B-40CB-50A0-707F-097B4DA0AB45}"/>
          </ac:spMkLst>
        </pc:spChg>
        <pc:spChg chg="add mod">
          <ac:chgData name="Luz Esthela Patarroyo Camargo" userId="0aec631a-22dd-42db-8060-48f01633d701" providerId="ADAL" clId="{A5D58A7C-EC94-4F2E-A569-E6690FA0C208}" dt="2025-05-15T14:34:40.814" v="227" actId="1076"/>
          <ac:spMkLst>
            <pc:docMk/>
            <pc:sldMk cId="1431997025" sldId="267"/>
            <ac:spMk id="12" creationId="{E3F8A8B8-8ED2-7EE0-A957-03E1F5AE9070}"/>
          </ac:spMkLst>
        </pc:spChg>
        <pc:picChg chg="add mod">
          <ac:chgData name="Luz Esthela Patarroyo Camargo" userId="0aec631a-22dd-42db-8060-48f01633d701" providerId="ADAL" clId="{A5D58A7C-EC94-4F2E-A569-E6690FA0C208}" dt="2025-05-15T14:33:45.623" v="212" actId="1076"/>
          <ac:picMkLst>
            <pc:docMk/>
            <pc:sldMk cId="1431997025" sldId="267"/>
            <ac:picMk id="9" creationId="{102CDF49-969F-54ED-8BAB-DDE45D13F65E}"/>
          </ac:picMkLst>
        </pc:picChg>
        <pc:picChg chg="add mod">
          <ac:chgData name="Luz Esthela Patarroyo Camargo" userId="0aec631a-22dd-42db-8060-48f01633d701" providerId="ADAL" clId="{A5D58A7C-EC94-4F2E-A569-E6690FA0C208}" dt="2025-05-15T14:33:48.218" v="213" actId="1076"/>
          <ac:picMkLst>
            <pc:docMk/>
            <pc:sldMk cId="1431997025" sldId="267"/>
            <ac:picMk id="10" creationId="{A58D5110-2E41-6D65-DF44-29DF81801F90}"/>
          </ac:picMkLst>
        </pc:picChg>
      </pc:sldChg>
      <pc:sldChg chg="modSp mod">
        <pc:chgData name="Luz Esthela Patarroyo Camargo" userId="0aec631a-22dd-42db-8060-48f01633d701" providerId="ADAL" clId="{A5D58A7C-EC94-4F2E-A569-E6690FA0C208}" dt="2025-05-26T14:17:25.181" v="776" actId="6549"/>
        <pc:sldMkLst>
          <pc:docMk/>
          <pc:sldMk cId="669466137" sldId="270"/>
        </pc:sldMkLst>
        <pc:spChg chg="mod">
          <ac:chgData name="Luz Esthela Patarroyo Camargo" userId="0aec631a-22dd-42db-8060-48f01633d701" providerId="ADAL" clId="{A5D58A7C-EC94-4F2E-A569-E6690FA0C208}" dt="2025-05-26T14:17:25.181" v="776" actId="6549"/>
          <ac:spMkLst>
            <pc:docMk/>
            <pc:sldMk cId="669466137" sldId="270"/>
            <ac:spMk id="10" creationId="{1B4CF1DB-A332-F0E0-448E-72AE7A7B6F88}"/>
          </ac:spMkLst>
        </pc:spChg>
      </pc:sldChg>
      <pc:sldChg chg="modSp mod">
        <pc:chgData name="Luz Esthela Patarroyo Camargo" userId="0aec631a-22dd-42db-8060-48f01633d701" providerId="ADAL" clId="{A5D58A7C-EC94-4F2E-A569-E6690FA0C208}" dt="2025-05-26T13:33:51.165" v="774" actId="1076"/>
        <pc:sldMkLst>
          <pc:docMk/>
          <pc:sldMk cId="706155454" sldId="313"/>
        </pc:sldMkLst>
        <pc:spChg chg="mod">
          <ac:chgData name="Luz Esthela Patarroyo Camargo" userId="0aec631a-22dd-42db-8060-48f01633d701" providerId="ADAL" clId="{A5D58A7C-EC94-4F2E-A569-E6690FA0C208}" dt="2025-05-26T13:33:51.165" v="774" actId="1076"/>
          <ac:spMkLst>
            <pc:docMk/>
            <pc:sldMk cId="706155454" sldId="313"/>
            <ac:spMk id="3" creationId="{9F2B46C7-5047-7F25-FD34-0D693909438F}"/>
          </ac:spMkLst>
        </pc:spChg>
      </pc:sldChg>
      <pc:sldChg chg="del">
        <pc:chgData name="Luz Esthela Patarroyo Camargo" userId="0aec631a-22dd-42db-8060-48f01633d701" providerId="ADAL" clId="{A5D58A7C-EC94-4F2E-A569-E6690FA0C208}" dt="2025-05-26T13:23:43.559" v="718" actId="47"/>
        <pc:sldMkLst>
          <pc:docMk/>
          <pc:sldMk cId="2090457424" sldId="318"/>
        </pc:sldMkLst>
      </pc:sldChg>
      <pc:sldChg chg="delSp modSp mod">
        <pc:chgData name="Luz Esthela Patarroyo Camargo" userId="0aec631a-22dd-42db-8060-48f01633d701" providerId="ADAL" clId="{A5D58A7C-EC94-4F2E-A569-E6690FA0C208}" dt="2025-05-15T14:20:04.020" v="66" actId="1076"/>
        <pc:sldMkLst>
          <pc:docMk/>
          <pc:sldMk cId="885998853" sldId="319"/>
        </pc:sldMkLst>
        <pc:picChg chg="mod">
          <ac:chgData name="Luz Esthela Patarroyo Camargo" userId="0aec631a-22dd-42db-8060-48f01633d701" providerId="ADAL" clId="{A5D58A7C-EC94-4F2E-A569-E6690FA0C208}" dt="2025-05-15T14:20:04.020" v="66" actId="1076"/>
          <ac:picMkLst>
            <pc:docMk/>
            <pc:sldMk cId="885998853" sldId="319"/>
            <ac:picMk id="2" creationId="{808C902F-E821-9E33-0290-6567E67B37B7}"/>
          </ac:picMkLst>
        </pc:picChg>
      </pc:sldChg>
      <pc:sldChg chg="addSp delSp modSp mod">
        <pc:chgData name="Luz Esthela Patarroyo Camargo" userId="0aec631a-22dd-42db-8060-48f01633d701" providerId="ADAL" clId="{A5D58A7C-EC94-4F2E-A569-E6690FA0C208}" dt="2025-05-15T14:12:08.471" v="60" actId="478"/>
        <pc:sldMkLst>
          <pc:docMk/>
          <pc:sldMk cId="4287003017" sldId="321"/>
        </pc:sldMkLst>
        <pc:graphicFrameChg chg="add mod">
          <ac:chgData name="Luz Esthela Patarroyo Camargo" userId="0aec631a-22dd-42db-8060-48f01633d701" providerId="ADAL" clId="{A5D58A7C-EC94-4F2E-A569-E6690FA0C208}" dt="2025-05-15T14:04:52.556" v="54" actId="1076"/>
          <ac:graphicFrameMkLst>
            <pc:docMk/>
            <pc:sldMk cId="4287003017" sldId="321"/>
            <ac:graphicFrameMk id="4" creationId="{710E4203-C023-3510-3BE1-723C1E786E92}"/>
          </ac:graphicFrameMkLst>
        </pc:graphicFrameChg>
      </pc:sldChg>
      <pc:sldChg chg="addSp delSp modSp mod">
        <pc:chgData name="Luz Esthela Patarroyo Camargo" userId="0aec631a-22dd-42db-8060-48f01633d701" providerId="ADAL" clId="{A5D58A7C-EC94-4F2E-A569-E6690FA0C208}" dt="2025-05-16T21:26:15.916" v="715" actId="1076"/>
        <pc:sldMkLst>
          <pc:docMk/>
          <pc:sldMk cId="897402464" sldId="322"/>
        </pc:sldMkLst>
        <pc:spChg chg="mod">
          <ac:chgData name="Luz Esthela Patarroyo Camargo" userId="0aec631a-22dd-42db-8060-48f01633d701" providerId="ADAL" clId="{A5D58A7C-EC94-4F2E-A569-E6690FA0C208}" dt="2025-05-15T13:35:13.151" v="35" actId="1076"/>
          <ac:spMkLst>
            <pc:docMk/>
            <pc:sldMk cId="897402464" sldId="322"/>
            <ac:spMk id="6" creationId="{8CBE989D-A17E-4505-A7A9-F3CF31AE4021}"/>
          </ac:spMkLst>
        </pc:spChg>
        <pc:picChg chg="add mod">
          <ac:chgData name="Luz Esthela Patarroyo Camargo" userId="0aec631a-22dd-42db-8060-48f01633d701" providerId="ADAL" clId="{A5D58A7C-EC94-4F2E-A569-E6690FA0C208}" dt="2025-05-16T21:26:15.916" v="715" actId="1076"/>
          <ac:picMkLst>
            <pc:docMk/>
            <pc:sldMk cId="897402464" sldId="322"/>
            <ac:picMk id="2" creationId="{782518A4-68E3-59E4-C0DA-1E9E994DEB3A}"/>
          </ac:picMkLst>
        </pc:picChg>
      </pc:sldChg>
      <pc:sldChg chg="addSp delSp modSp del mod">
        <pc:chgData name="Luz Esthela Patarroyo Camargo" userId="0aec631a-22dd-42db-8060-48f01633d701" providerId="ADAL" clId="{A5D58A7C-EC94-4F2E-A569-E6690FA0C208}" dt="2025-05-26T13:24:06.571" v="720" actId="47"/>
        <pc:sldMkLst>
          <pc:docMk/>
          <pc:sldMk cId="334527280" sldId="324"/>
        </pc:sldMkLst>
      </pc:sldChg>
      <pc:sldChg chg="addSp delSp modSp mod">
        <pc:chgData name="Luz Esthela Patarroyo Camargo" userId="0aec631a-22dd-42db-8060-48f01633d701" providerId="ADAL" clId="{A5D58A7C-EC94-4F2E-A569-E6690FA0C208}" dt="2025-05-26T13:29:12.438" v="761" actId="1076"/>
        <pc:sldMkLst>
          <pc:docMk/>
          <pc:sldMk cId="3024076849" sldId="326"/>
        </pc:sldMkLst>
        <pc:spChg chg="add mod">
          <ac:chgData name="Luz Esthela Patarroyo Camargo" userId="0aec631a-22dd-42db-8060-48f01633d701" providerId="ADAL" clId="{A5D58A7C-EC94-4F2E-A569-E6690FA0C208}" dt="2025-05-15T14:37:53.933" v="278" actId="14100"/>
          <ac:spMkLst>
            <pc:docMk/>
            <pc:sldMk cId="3024076849" sldId="326"/>
            <ac:spMk id="2" creationId="{D71EB4D4-CACF-7B4F-967D-2D83E91CED11}"/>
          </ac:spMkLst>
        </pc:spChg>
        <pc:spChg chg="add mod">
          <ac:chgData name="Luz Esthela Patarroyo Camargo" userId="0aec631a-22dd-42db-8060-48f01633d701" providerId="ADAL" clId="{A5D58A7C-EC94-4F2E-A569-E6690FA0C208}" dt="2025-05-15T14:37:50.339" v="277" actId="14100"/>
          <ac:spMkLst>
            <pc:docMk/>
            <pc:sldMk cId="3024076849" sldId="326"/>
            <ac:spMk id="3" creationId="{D3F0014A-CFA2-CFD6-659B-1964921DB988}"/>
          </ac:spMkLst>
        </pc:spChg>
        <pc:spChg chg="add mod">
          <ac:chgData name="Luz Esthela Patarroyo Camargo" userId="0aec631a-22dd-42db-8060-48f01633d701" providerId="ADAL" clId="{A5D58A7C-EC94-4F2E-A569-E6690FA0C208}" dt="2025-05-15T14:37:59.276" v="279" actId="14100"/>
          <ac:spMkLst>
            <pc:docMk/>
            <pc:sldMk cId="3024076849" sldId="326"/>
            <ac:spMk id="4" creationId="{6D62C047-375D-2504-7EC1-594BB1D0AF80}"/>
          </ac:spMkLst>
        </pc:spChg>
        <pc:spChg chg="add mod">
          <ac:chgData name="Luz Esthela Patarroyo Camargo" userId="0aec631a-22dd-42db-8060-48f01633d701" providerId="ADAL" clId="{A5D58A7C-EC94-4F2E-A569-E6690FA0C208}" dt="2025-05-26T13:29:12.438" v="761" actId="1076"/>
          <ac:spMkLst>
            <pc:docMk/>
            <pc:sldMk cId="3024076849" sldId="326"/>
            <ac:spMk id="8" creationId="{861D81A1-8CE9-5A55-2AE2-DD478DA8CFA9}"/>
          </ac:spMkLst>
        </pc:spChg>
      </pc:sldChg>
      <pc:sldChg chg="modSp mod">
        <pc:chgData name="Luz Esthela Patarroyo Camargo" userId="0aec631a-22dd-42db-8060-48f01633d701" providerId="ADAL" clId="{A5D58A7C-EC94-4F2E-A569-E6690FA0C208}" dt="2025-05-15T15:53:30.975" v="397" actId="14100"/>
        <pc:sldMkLst>
          <pc:docMk/>
          <pc:sldMk cId="1025723495" sldId="327"/>
        </pc:sldMkLst>
        <pc:spChg chg="mod">
          <ac:chgData name="Luz Esthela Patarroyo Camargo" userId="0aec631a-22dd-42db-8060-48f01633d701" providerId="ADAL" clId="{A5D58A7C-EC94-4F2E-A569-E6690FA0C208}" dt="2025-05-15T15:52:58.657" v="392" actId="1076"/>
          <ac:spMkLst>
            <pc:docMk/>
            <pc:sldMk cId="1025723495" sldId="327"/>
            <ac:spMk id="2" creationId="{FE1B8482-0A8F-6A58-F46C-AA488BEBD43D}"/>
          </ac:spMkLst>
        </pc:spChg>
        <pc:spChg chg="mod">
          <ac:chgData name="Luz Esthela Patarroyo Camargo" userId="0aec631a-22dd-42db-8060-48f01633d701" providerId="ADAL" clId="{A5D58A7C-EC94-4F2E-A569-E6690FA0C208}" dt="2025-05-15T15:48:47.826" v="341" actId="6549"/>
          <ac:spMkLst>
            <pc:docMk/>
            <pc:sldMk cId="1025723495" sldId="327"/>
            <ac:spMk id="3" creationId="{635A6D93-A8C6-83E5-3483-D4507358C497}"/>
          </ac:spMkLst>
        </pc:spChg>
        <pc:spChg chg="mod">
          <ac:chgData name="Luz Esthela Patarroyo Camargo" userId="0aec631a-22dd-42db-8060-48f01633d701" providerId="ADAL" clId="{A5D58A7C-EC94-4F2E-A569-E6690FA0C208}" dt="2025-05-15T15:50:46.233" v="353" actId="1076"/>
          <ac:spMkLst>
            <pc:docMk/>
            <pc:sldMk cId="1025723495" sldId="327"/>
            <ac:spMk id="6" creationId="{8E12D973-3D8A-E1A3-567D-FFE8B3ED6271}"/>
          </ac:spMkLst>
        </pc:spChg>
        <pc:spChg chg="mod">
          <ac:chgData name="Luz Esthela Patarroyo Camargo" userId="0aec631a-22dd-42db-8060-48f01633d701" providerId="ADAL" clId="{A5D58A7C-EC94-4F2E-A569-E6690FA0C208}" dt="2025-05-15T15:53:28.888" v="396" actId="1076"/>
          <ac:spMkLst>
            <pc:docMk/>
            <pc:sldMk cId="1025723495" sldId="327"/>
            <ac:spMk id="9" creationId="{6A8E1E3F-7993-6B59-5188-51913B5E4CEF}"/>
          </ac:spMkLst>
        </pc:spChg>
        <pc:spChg chg="mod">
          <ac:chgData name="Luz Esthela Patarroyo Camargo" userId="0aec631a-22dd-42db-8060-48f01633d701" providerId="ADAL" clId="{A5D58A7C-EC94-4F2E-A569-E6690FA0C208}" dt="2025-05-15T15:53:30.975" v="397" actId="14100"/>
          <ac:spMkLst>
            <pc:docMk/>
            <pc:sldMk cId="1025723495" sldId="327"/>
            <ac:spMk id="10" creationId="{7D9B8B61-E3D7-340B-E847-ABB7684251A8}"/>
          </ac:spMkLst>
        </pc:spChg>
        <pc:grpChg chg="mod">
          <ac:chgData name="Luz Esthela Patarroyo Camargo" userId="0aec631a-22dd-42db-8060-48f01633d701" providerId="ADAL" clId="{A5D58A7C-EC94-4F2E-A569-E6690FA0C208}" dt="2025-05-15T15:50:49.793" v="354" actId="1076"/>
          <ac:grpSpMkLst>
            <pc:docMk/>
            <pc:sldMk cId="1025723495" sldId="327"/>
            <ac:grpSpMk id="7" creationId="{C3D13ACB-CB95-38FD-2843-C4282B987ABD}"/>
          </ac:grpSpMkLst>
        </pc:grpChg>
        <pc:grpChg chg="mod">
          <ac:chgData name="Luz Esthela Patarroyo Camargo" userId="0aec631a-22dd-42db-8060-48f01633d701" providerId="ADAL" clId="{A5D58A7C-EC94-4F2E-A569-E6690FA0C208}" dt="2025-05-15T15:52:54.753" v="391" actId="14100"/>
          <ac:grpSpMkLst>
            <pc:docMk/>
            <pc:sldMk cId="1025723495" sldId="327"/>
            <ac:grpSpMk id="8" creationId="{308A7BF5-CC53-7139-2A1F-B3E0BF0901B4}"/>
          </ac:grpSpMkLst>
        </pc:grpChg>
      </pc:sldChg>
      <pc:sldChg chg="modSp mod">
        <pc:chgData name="Luz Esthela Patarroyo Camargo" userId="0aec631a-22dd-42db-8060-48f01633d701" providerId="ADAL" clId="{A5D58A7C-EC94-4F2E-A569-E6690FA0C208}" dt="2025-05-26T13:29:48.972" v="765" actId="122"/>
        <pc:sldMkLst>
          <pc:docMk/>
          <pc:sldMk cId="1446256598" sldId="328"/>
        </pc:sldMkLst>
        <pc:graphicFrameChg chg="mod modGraphic">
          <ac:chgData name="Luz Esthela Patarroyo Camargo" userId="0aec631a-22dd-42db-8060-48f01633d701" providerId="ADAL" clId="{A5D58A7C-EC94-4F2E-A569-E6690FA0C208}" dt="2025-05-26T13:29:48.972" v="765" actId="122"/>
          <ac:graphicFrameMkLst>
            <pc:docMk/>
            <pc:sldMk cId="1446256598" sldId="328"/>
            <ac:graphicFrameMk id="2" creationId="{A7A65BC1-FFB5-5FA9-9E03-09EF7CC6DE11}"/>
          </ac:graphicFrameMkLst>
        </pc:graphicFrameChg>
      </pc:sldChg>
      <pc:sldChg chg="addSp delSp modSp mod">
        <pc:chgData name="Luz Esthela Patarroyo Camargo" userId="0aec631a-22dd-42db-8060-48f01633d701" providerId="ADAL" clId="{A5D58A7C-EC94-4F2E-A569-E6690FA0C208}" dt="2025-05-26T13:30:11.191" v="766" actId="1076"/>
        <pc:sldMkLst>
          <pc:docMk/>
          <pc:sldMk cId="2188143424" sldId="330"/>
        </pc:sldMkLst>
        <pc:spChg chg="mod">
          <ac:chgData name="Luz Esthela Patarroyo Camargo" userId="0aec631a-22dd-42db-8060-48f01633d701" providerId="ADAL" clId="{A5D58A7C-EC94-4F2E-A569-E6690FA0C208}" dt="2025-05-15T16:01:29.562" v="521" actId="1076"/>
          <ac:spMkLst>
            <pc:docMk/>
            <pc:sldMk cId="2188143424" sldId="330"/>
            <ac:spMk id="3" creationId="{71ED6FD2-6A26-8322-8EE3-45B10462E7AD}"/>
          </ac:spMkLst>
        </pc:spChg>
        <pc:graphicFrameChg chg="add mod">
          <ac:chgData name="Luz Esthela Patarroyo Camargo" userId="0aec631a-22dd-42db-8060-48f01633d701" providerId="ADAL" clId="{A5D58A7C-EC94-4F2E-A569-E6690FA0C208}" dt="2025-05-26T13:30:11.191" v="766" actId="1076"/>
          <ac:graphicFrameMkLst>
            <pc:docMk/>
            <pc:sldMk cId="2188143424" sldId="330"/>
            <ac:graphicFrameMk id="2" creationId="{45645B11-4720-2ADA-0C31-9A9340296F6C}"/>
          </ac:graphicFrameMkLst>
        </pc:graphicFrameChg>
      </pc:sldChg>
      <pc:sldChg chg="del">
        <pc:chgData name="Luz Esthela Patarroyo Camargo" userId="0aec631a-22dd-42db-8060-48f01633d701" providerId="ADAL" clId="{A5D58A7C-EC94-4F2E-A569-E6690FA0C208}" dt="2025-05-26T13:30:39.556" v="768" actId="47"/>
        <pc:sldMkLst>
          <pc:docMk/>
          <pc:sldMk cId="3816550451" sldId="332"/>
        </pc:sldMkLst>
      </pc:sldChg>
      <pc:sldChg chg="modSp mod">
        <pc:chgData name="Luz Esthela Patarroyo Camargo" userId="0aec631a-22dd-42db-8060-48f01633d701" providerId="ADAL" clId="{A5D58A7C-EC94-4F2E-A569-E6690FA0C208}" dt="2025-05-26T13:31:28.102" v="771" actId="1076"/>
        <pc:sldMkLst>
          <pc:docMk/>
          <pc:sldMk cId="3536869521" sldId="333"/>
        </pc:sldMkLst>
        <pc:picChg chg="mod">
          <ac:chgData name="Luz Esthela Patarroyo Camargo" userId="0aec631a-22dd-42db-8060-48f01633d701" providerId="ADAL" clId="{A5D58A7C-EC94-4F2E-A569-E6690FA0C208}" dt="2025-05-26T13:31:28.102" v="771" actId="1076"/>
          <ac:picMkLst>
            <pc:docMk/>
            <pc:sldMk cId="3536869521" sldId="333"/>
            <ac:picMk id="4" creationId="{E23ADE65-12D7-2E19-8F62-21225D0E8158}"/>
          </ac:picMkLst>
        </pc:picChg>
      </pc:sldChg>
      <pc:sldChg chg="addSp delSp modSp mod">
        <pc:chgData name="Luz Esthela Patarroyo Camargo" userId="0aec631a-22dd-42db-8060-48f01633d701" providerId="ADAL" clId="{A5D58A7C-EC94-4F2E-A569-E6690FA0C208}" dt="2025-05-15T16:24:14.482" v="708" actId="1076"/>
        <pc:sldMkLst>
          <pc:docMk/>
          <pc:sldMk cId="1572020981" sldId="334"/>
        </pc:sldMkLst>
        <pc:spChg chg="mod">
          <ac:chgData name="Luz Esthela Patarroyo Camargo" userId="0aec631a-22dd-42db-8060-48f01633d701" providerId="ADAL" clId="{A5D58A7C-EC94-4F2E-A569-E6690FA0C208}" dt="2025-05-15T16:24:01.242" v="705" actId="20577"/>
          <ac:spMkLst>
            <pc:docMk/>
            <pc:sldMk cId="1572020981" sldId="334"/>
            <ac:spMk id="6" creationId="{805023FD-8CCF-64F9-05C7-BCEA832EE4AC}"/>
          </ac:spMkLst>
        </pc:spChg>
        <pc:picChg chg="add mod">
          <ac:chgData name="Luz Esthela Patarroyo Camargo" userId="0aec631a-22dd-42db-8060-48f01633d701" providerId="ADAL" clId="{A5D58A7C-EC94-4F2E-A569-E6690FA0C208}" dt="2025-05-15T16:24:14.482" v="708" actId="1076"/>
          <ac:picMkLst>
            <pc:docMk/>
            <pc:sldMk cId="1572020981" sldId="334"/>
            <ac:picMk id="7" creationId="{9F2947F0-1A0A-2E90-71D7-131C027B051E}"/>
          </ac:picMkLst>
        </pc:picChg>
      </pc:sldChg>
      <pc:sldChg chg="addSp delSp modSp mod">
        <pc:chgData name="Luz Esthela Patarroyo Camargo" userId="0aec631a-22dd-42db-8060-48f01633d701" providerId="ADAL" clId="{A5D58A7C-EC94-4F2E-A569-E6690FA0C208}" dt="2025-05-15T14:12:04.299" v="59" actId="478"/>
        <pc:sldMkLst>
          <pc:docMk/>
          <pc:sldMk cId="1825211856" sldId="335"/>
        </pc:sldMkLst>
        <pc:picChg chg="add mod">
          <ac:chgData name="Luz Esthela Patarroyo Camargo" userId="0aec631a-22dd-42db-8060-48f01633d701" providerId="ADAL" clId="{A5D58A7C-EC94-4F2E-A569-E6690FA0C208}" dt="2025-05-15T14:12:02.268" v="58" actId="1076"/>
          <ac:picMkLst>
            <pc:docMk/>
            <pc:sldMk cId="1825211856" sldId="335"/>
            <ac:picMk id="2" creationId="{99B16D98-F294-0808-254B-64372CD0D16E}"/>
          </ac:picMkLst>
        </pc:picChg>
      </pc:sldChg>
      <pc:sldChg chg="modSp mod">
        <pc:chgData name="Luz Esthela Patarroyo Camargo" userId="0aec631a-22dd-42db-8060-48f01633d701" providerId="ADAL" clId="{A5D58A7C-EC94-4F2E-A569-E6690FA0C208}" dt="2025-05-26T13:31:10.576" v="770" actId="20577"/>
        <pc:sldMkLst>
          <pc:docMk/>
          <pc:sldMk cId="943864875" sldId="336"/>
        </pc:sldMkLst>
        <pc:spChg chg="mod">
          <ac:chgData name="Luz Esthela Patarroyo Camargo" userId="0aec631a-22dd-42db-8060-48f01633d701" providerId="ADAL" clId="{A5D58A7C-EC94-4F2E-A569-E6690FA0C208}" dt="2025-05-26T13:31:10.576" v="770" actId="20577"/>
          <ac:spMkLst>
            <pc:docMk/>
            <pc:sldMk cId="943864875" sldId="336"/>
            <ac:spMk id="2" creationId="{52A54E1D-BA27-7A19-13D5-34CB14560653}"/>
          </ac:spMkLst>
        </pc:spChg>
      </pc:sldChg>
      <pc:sldChg chg="addSp delSp modSp add mod">
        <pc:chgData name="Luz Esthela Patarroyo Camargo" userId="0aec631a-22dd-42db-8060-48f01633d701" providerId="ADAL" clId="{A5D58A7C-EC94-4F2E-A569-E6690FA0C208}" dt="2025-05-15T14:29:53.619" v="188" actId="404"/>
        <pc:sldMkLst>
          <pc:docMk/>
          <pc:sldMk cId="4078786531" sldId="337"/>
        </pc:sldMkLst>
        <pc:spChg chg="mod">
          <ac:chgData name="Luz Esthela Patarroyo Camargo" userId="0aec631a-22dd-42db-8060-48f01633d701" providerId="ADAL" clId="{A5D58A7C-EC94-4F2E-A569-E6690FA0C208}" dt="2025-05-15T14:25:12.581" v="134" actId="1076"/>
          <ac:spMkLst>
            <pc:docMk/>
            <pc:sldMk cId="4078786531" sldId="337"/>
            <ac:spMk id="3" creationId="{B93E79AA-2492-15A1-4933-FAD687A7B5BA}"/>
          </ac:spMkLst>
        </pc:spChg>
        <pc:spChg chg="mod">
          <ac:chgData name="Luz Esthela Patarroyo Camargo" userId="0aec631a-22dd-42db-8060-48f01633d701" providerId="ADAL" clId="{A5D58A7C-EC94-4F2E-A569-E6690FA0C208}" dt="2025-05-15T14:25:06.269" v="133" actId="1076"/>
          <ac:spMkLst>
            <pc:docMk/>
            <pc:sldMk cId="4078786531" sldId="337"/>
            <ac:spMk id="6" creationId="{8B6B9E3B-3502-5646-7270-7F87E270BA06}"/>
          </ac:spMkLst>
        </pc:spChg>
        <pc:spChg chg="add mod">
          <ac:chgData name="Luz Esthela Patarroyo Camargo" userId="0aec631a-22dd-42db-8060-48f01633d701" providerId="ADAL" clId="{A5D58A7C-EC94-4F2E-A569-E6690FA0C208}" dt="2025-05-15T14:29:53.619" v="188" actId="404"/>
          <ac:spMkLst>
            <pc:docMk/>
            <pc:sldMk cId="4078786531" sldId="337"/>
            <ac:spMk id="14" creationId="{569DE622-8726-2517-B3F8-D5CAFEA0BEDC}"/>
          </ac:spMkLst>
        </pc:spChg>
        <pc:spChg chg="add mod">
          <ac:chgData name="Luz Esthela Patarroyo Camargo" userId="0aec631a-22dd-42db-8060-48f01633d701" providerId="ADAL" clId="{A5D58A7C-EC94-4F2E-A569-E6690FA0C208}" dt="2025-05-15T14:29:35.821" v="179" actId="113"/>
          <ac:spMkLst>
            <pc:docMk/>
            <pc:sldMk cId="4078786531" sldId="337"/>
            <ac:spMk id="15" creationId="{90ABCB2C-0FB8-2A4C-961D-A15B0F12AE52}"/>
          </ac:spMkLst>
        </pc:spChg>
        <pc:picChg chg="add mod">
          <ac:chgData name="Luz Esthela Patarroyo Camargo" userId="0aec631a-22dd-42db-8060-48f01633d701" providerId="ADAL" clId="{A5D58A7C-EC94-4F2E-A569-E6690FA0C208}" dt="2025-05-15T14:27:15.055" v="154" actId="1076"/>
          <ac:picMkLst>
            <pc:docMk/>
            <pc:sldMk cId="4078786531" sldId="337"/>
            <ac:picMk id="13" creationId="{C95C0993-4993-60A5-9027-0E2A30A6230E}"/>
          </ac:picMkLst>
        </pc:picChg>
        <pc:picChg chg="add mod">
          <ac:chgData name="Luz Esthela Patarroyo Camargo" userId="0aec631a-22dd-42db-8060-48f01633d701" providerId="ADAL" clId="{A5D58A7C-EC94-4F2E-A569-E6690FA0C208}" dt="2025-05-15T14:29:19.133" v="170" actId="1076"/>
          <ac:picMkLst>
            <pc:docMk/>
            <pc:sldMk cId="4078786531" sldId="337"/>
            <ac:picMk id="17" creationId="{87B8CEC8-D05B-1D3E-7136-515CD9B3706F}"/>
          </ac:picMkLst>
        </pc:picChg>
        <pc:picChg chg="add mod">
          <ac:chgData name="Luz Esthela Patarroyo Camargo" userId="0aec631a-22dd-42db-8060-48f01633d701" providerId="ADAL" clId="{A5D58A7C-EC94-4F2E-A569-E6690FA0C208}" dt="2025-05-15T14:29:21.930" v="171" actId="1076"/>
          <ac:picMkLst>
            <pc:docMk/>
            <pc:sldMk cId="4078786531" sldId="337"/>
            <ac:picMk id="19" creationId="{309B934A-41B8-8686-F989-9186391B4345}"/>
          </ac:picMkLst>
        </pc:picChg>
      </pc:sldChg>
      <pc:sldChg chg="add">
        <pc:chgData name="Luz Esthela Patarroyo Camargo" userId="0aec631a-22dd-42db-8060-48f01633d701" providerId="ADAL" clId="{A5D58A7C-EC94-4F2E-A569-E6690FA0C208}" dt="2025-05-15T14:25:19.159" v="135" actId="2890"/>
        <pc:sldMkLst>
          <pc:docMk/>
          <pc:sldMk cId="3257034438" sldId="338"/>
        </pc:sldMkLst>
      </pc:sldChg>
      <pc:sldChg chg="addSp delSp modSp add del mod">
        <pc:chgData name="Luz Esthela Patarroyo Camargo" userId="0aec631a-22dd-42db-8060-48f01633d701" providerId="ADAL" clId="{A5D58A7C-EC94-4F2E-A569-E6690FA0C208}" dt="2025-05-26T13:24:07.946" v="721" actId="47"/>
        <pc:sldMkLst>
          <pc:docMk/>
          <pc:sldMk cId="2211106520" sldId="339"/>
        </pc:sldMkLst>
      </pc:sldChg>
      <pc:sldChg chg="addSp modSp add mod">
        <pc:chgData name="Luz Esthela Patarroyo Camargo" userId="0aec631a-22dd-42db-8060-48f01633d701" providerId="ADAL" clId="{A5D58A7C-EC94-4F2E-A569-E6690FA0C208}" dt="2025-05-15T16:15:16.163" v="692" actId="14100"/>
        <pc:sldMkLst>
          <pc:docMk/>
          <pc:sldMk cId="3029680158" sldId="340"/>
        </pc:sldMkLst>
        <pc:spChg chg="mod">
          <ac:chgData name="Luz Esthela Patarroyo Camargo" userId="0aec631a-22dd-42db-8060-48f01633d701" providerId="ADAL" clId="{A5D58A7C-EC94-4F2E-A569-E6690FA0C208}" dt="2025-05-15T16:14:15.838" v="597" actId="6549"/>
          <ac:spMkLst>
            <pc:docMk/>
            <pc:sldMk cId="3029680158" sldId="340"/>
            <ac:spMk id="5" creationId="{555331BF-1552-1AC1-27ED-17D91830B076}"/>
          </ac:spMkLst>
        </pc:spChg>
        <pc:spChg chg="mod">
          <ac:chgData name="Luz Esthela Patarroyo Camargo" userId="0aec631a-22dd-42db-8060-48f01633d701" providerId="ADAL" clId="{A5D58A7C-EC94-4F2E-A569-E6690FA0C208}" dt="2025-05-15T16:15:16.163" v="692" actId="14100"/>
          <ac:spMkLst>
            <pc:docMk/>
            <pc:sldMk cId="3029680158" sldId="340"/>
            <ac:spMk id="6" creationId="{ABE0B3BB-6305-B432-899D-436812E5D6E6}"/>
          </ac:spMkLst>
        </pc:spChg>
        <pc:picChg chg="add mod modCrop">
          <ac:chgData name="Luz Esthela Patarroyo Camargo" userId="0aec631a-22dd-42db-8060-48f01633d701" providerId="ADAL" clId="{A5D58A7C-EC94-4F2E-A569-E6690FA0C208}" dt="2025-05-15T16:15:10.538" v="690" actId="14100"/>
          <ac:picMkLst>
            <pc:docMk/>
            <pc:sldMk cId="3029680158" sldId="340"/>
            <ac:picMk id="3" creationId="{48DF66EF-5141-6FDC-2596-770131DD3A40}"/>
          </ac:picMkLst>
        </pc:picChg>
      </pc:sldChg>
      <pc:sldChg chg="add">
        <pc:chgData name="Luz Esthela Patarroyo Camargo" userId="0aec631a-22dd-42db-8060-48f01633d701" providerId="ADAL" clId="{A5D58A7C-EC94-4F2E-A569-E6690FA0C208}" dt="2025-05-26T13:30:36.025" v="767"/>
        <pc:sldMkLst>
          <pc:docMk/>
          <pc:sldMk cId="3151196559" sldId="341"/>
        </pc:sldMkLst>
      </pc:sldChg>
      <pc:sldChg chg="add">
        <pc:chgData name="Luz Esthela Patarroyo Camargo" userId="0aec631a-22dd-42db-8060-48f01633d701" providerId="ADAL" clId="{A5D58A7C-EC94-4F2E-A569-E6690FA0C208}" dt="2025-05-26T13:23:35.370" v="716"/>
        <pc:sldMkLst>
          <pc:docMk/>
          <pc:sldMk cId="4239306142" sldId="342"/>
        </pc:sldMkLst>
      </pc:sldChg>
      <pc:sldChg chg="add">
        <pc:chgData name="Luz Esthela Patarroyo Camargo" userId="0aec631a-22dd-42db-8060-48f01633d701" providerId="ADAL" clId="{A5D58A7C-EC94-4F2E-A569-E6690FA0C208}" dt="2025-05-26T13:23:35.370" v="716"/>
        <pc:sldMkLst>
          <pc:docMk/>
          <pc:sldMk cId="3600950376" sldId="343"/>
        </pc:sldMkLst>
      </pc:sldChg>
      <pc:sldChg chg="add">
        <pc:chgData name="Luz Esthela Patarroyo Camargo" userId="0aec631a-22dd-42db-8060-48f01633d701" providerId="ADAL" clId="{A5D58A7C-EC94-4F2E-A569-E6690FA0C208}" dt="2025-05-26T13:23:35.370" v="716"/>
        <pc:sldMkLst>
          <pc:docMk/>
          <pc:sldMk cId="1590341461" sldId="344"/>
        </pc:sldMkLst>
      </pc:sldChg>
      <pc:sldChg chg="add">
        <pc:chgData name="Luz Esthela Patarroyo Camargo" userId="0aec631a-22dd-42db-8060-48f01633d701" providerId="ADAL" clId="{A5D58A7C-EC94-4F2E-A569-E6690FA0C208}" dt="2025-05-26T13:23:35.370" v="716"/>
        <pc:sldMkLst>
          <pc:docMk/>
          <pc:sldMk cId="256664792" sldId="345"/>
        </pc:sldMkLst>
      </pc:sldChg>
      <pc:sldChg chg="add">
        <pc:chgData name="Luz Esthela Patarroyo Camargo" userId="0aec631a-22dd-42db-8060-48f01633d701" providerId="ADAL" clId="{A5D58A7C-EC94-4F2E-A569-E6690FA0C208}" dt="2025-05-26T13:30:36.025" v="767"/>
        <pc:sldMkLst>
          <pc:docMk/>
          <pc:sldMk cId="3024131432" sldId="346"/>
        </pc:sldMkLst>
      </pc:sldChg>
      <pc:sldChg chg="modSp add mod">
        <pc:chgData name="Luz Esthela Patarroyo Camargo" userId="0aec631a-22dd-42db-8060-48f01633d701" providerId="ADAL" clId="{A5D58A7C-EC94-4F2E-A569-E6690FA0C208}" dt="2025-05-26T13:27:54.902" v="746" actId="1076"/>
        <pc:sldMkLst>
          <pc:docMk/>
          <pc:sldMk cId="1009291670" sldId="347"/>
        </pc:sldMkLst>
        <pc:spChg chg="mod">
          <ac:chgData name="Luz Esthela Patarroyo Camargo" userId="0aec631a-22dd-42db-8060-48f01633d701" providerId="ADAL" clId="{A5D58A7C-EC94-4F2E-A569-E6690FA0C208}" dt="2025-05-26T13:27:17.816" v="739" actId="20577"/>
          <ac:spMkLst>
            <pc:docMk/>
            <pc:sldMk cId="1009291670" sldId="347"/>
            <ac:spMk id="10" creationId="{C619B60A-F129-08B8-64E1-50196994FA7A}"/>
          </ac:spMkLst>
        </pc:spChg>
        <pc:spChg chg="mod">
          <ac:chgData name="Luz Esthela Patarroyo Camargo" userId="0aec631a-22dd-42db-8060-48f01633d701" providerId="ADAL" clId="{A5D58A7C-EC94-4F2E-A569-E6690FA0C208}" dt="2025-05-26T13:27:52.511" v="745" actId="1076"/>
          <ac:spMkLst>
            <pc:docMk/>
            <pc:sldMk cId="1009291670" sldId="347"/>
            <ac:spMk id="14" creationId="{DC06912F-ADD3-04D0-9F6D-F5A880FD39E7}"/>
          </ac:spMkLst>
        </pc:spChg>
        <pc:spChg chg="mod">
          <ac:chgData name="Luz Esthela Patarroyo Camargo" userId="0aec631a-22dd-42db-8060-48f01633d701" providerId="ADAL" clId="{A5D58A7C-EC94-4F2E-A569-E6690FA0C208}" dt="2025-05-26T13:27:54.902" v="746" actId="1076"/>
          <ac:spMkLst>
            <pc:docMk/>
            <pc:sldMk cId="1009291670" sldId="347"/>
            <ac:spMk id="15" creationId="{0F0D120B-9EAA-1B7A-24FF-580B2FAF1A37}"/>
          </ac:spMkLst>
        </pc:spChg>
        <pc:spChg chg="mod">
          <ac:chgData name="Luz Esthela Patarroyo Camargo" userId="0aec631a-22dd-42db-8060-48f01633d701" providerId="ADAL" clId="{A5D58A7C-EC94-4F2E-A569-E6690FA0C208}" dt="2025-05-26T13:27:50.136" v="744" actId="1076"/>
          <ac:spMkLst>
            <pc:docMk/>
            <pc:sldMk cId="1009291670" sldId="347"/>
            <ac:spMk id="19" creationId="{8C36104D-E73E-C084-9BFC-1566D7D52242}"/>
          </ac:spMkLst>
        </pc:spChg>
        <pc:spChg chg="mod">
          <ac:chgData name="Luz Esthela Patarroyo Camargo" userId="0aec631a-22dd-42db-8060-48f01633d701" providerId="ADAL" clId="{A5D58A7C-EC94-4F2E-A569-E6690FA0C208}" dt="2025-05-26T13:27:47.980" v="743" actId="1076"/>
          <ac:spMkLst>
            <pc:docMk/>
            <pc:sldMk cId="1009291670" sldId="347"/>
            <ac:spMk id="20" creationId="{6169D29F-C642-C981-86D3-05D8D871E107}"/>
          </ac:spMkLst>
        </pc:spChg>
        <pc:spChg chg="mod">
          <ac:chgData name="Luz Esthela Patarroyo Camargo" userId="0aec631a-22dd-42db-8060-48f01633d701" providerId="ADAL" clId="{A5D58A7C-EC94-4F2E-A569-E6690FA0C208}" dt="2025-05-26T13:27:44.902" v="742" actId="1076"/>
          <ac:spMkLst>
            <pc:docMk/>
            <pc:sldMk cId="1009291670" sldId="347"/>
            <ac:spMk id="24" creationId="{13D334D4-20CD-D981-A19A-608BDFEF7AB2}"/>
          </ac:spMkLst>
        </pc:spChg>
        <pc:spChg chg="mod">
          <ac:chgData name="Luz Esthela Patarroyo Camargo" userId="0aec631a-22dd-42db-8060-48f01633d701" providerId="ADAL" clId="{A5D58A7C-EC94-4F2E-A569-E6690FA0C208}" dt="2025-05-26T13:27:41.871" v="741" actId="1076"/>
          <ac:spMkLst>
            <pc:docMk/>
            <pc:sldMk cId="1009291670" sldId="347"/>
            <ac:spMk id="26" creationId="{454C68D2-0350-8787-D52A-C1F26F803828}"/>
          </ac:spMkLst>
        </pc:spChg>
        <pc:spChg chg="mod">
          <ac:chgData name="Luz Esthela Patarroyo Camargo" userId="0aec631a-22dd-42db-8060-48f01633d701" providerId="ADAL" clId="{A5D58A7C-EC94-4F2E-A569-E6690FA0C208}" dt="2025-05-26T13:27:23.726" v="740" actId="1076"/>
          <ac:spMkLst>
            <pc:docMk/>
            <pc:sldMk cId="1009291670" sldId="347"/>
            <ac:spMk id="29" creationId="{7ACA0BF5-6C54-2517-E136-63DDBD30E340}"/>
          </ac:spMkLst>
        </pc:spChg>
      </pc:sldChg>
      <pc:sldChg chg="add">
        <pc:chgData name="Luz Esthela Patarroyo Camargo" userId="0aec631a-22dd-42db-8060-48f01633d701" providerId="ADAL" clId="{A5D58A7C-EC94-4F2E-A569-E6690FA0C208}" dt="2025-05-26T13:23:35.370" v="716"/>
        <pc:sldMkLst>
          <pc:docMk/>
          <pc:sldMk cId="3426659255" sldId="348"/>
        </pc:sldMkLst>
      </pc:sldChg>
      <pc:sldChg chg="add">
        <pc:chgData name="Luz Esthela Patarroyo Camargo" userId="0aec631a-22dd-42db-8060-48f01633d701" providerId="ADAL" clId="{A5D58A7C-EC94-4F2E-A569-E6690FA0C208}" dt="2025-05-26T13:23:35.370" v="716"/>
        <pc:sldMkLst>
          <pc:docMk/>
          <pc:sldMk cId="3592520618" sldId="349"/>
        </pc:sldMkLst>
      </pc:sldChg>
      <pc:sldChg chg="add">
        <pc:chgData name="Luz Esthela Patarroyo Camargo" userId="0aec631a-22dd-42db-8060-48f01633d701" providerId="ADAL" clId="{A5D58A7C-EC94-4F2E-A569-E6690FA0C208}" dt="2025-05-26T13:23:35.370" v="716"/>
        <pc:sldMkLst>
          <pc:docMk/>
          <pc:sldMk cId="3470366972" sldId="350"/>
        </pc:sldMkLst>
      </pc:sldChg>
      <pc:sldChg chg="add">
        <pc:chgData name="Luz Esthela Patarroyo Camargo" userId="0aec631a-22dd-42db-8060-48f01633d701" providerId="ADAL" clId="{A5D58A7C-EC94-4F2E-A569-E6690FA0C208}" dt="2025-05-26T13:23:35.370" v="716"/>
        <pc:sldMkLst>
          <pc:docMk/>
          <pc:sldMk cId="1666586664" sldId="351"/>
        </pc:sldMkLst>
      </pc:sldChg>
      <pc:sldChg chg="add">
        <pc:chgData name="Luz Esthela Patarroyo Camargo" userId="0aec631a-22dd-42db-8060-48f01633d701" providerId="ADAL" clId="{A5D58A7C-EC94-4F2E-A569-E6690FA0C208}" dt="2025-05-26T13:23:35.370" v="716"/>
        <pc:sldMkLst>
          <pc:docMk/>
          <pc:sldMk cId="232292853" sldId="352"/>
        </pc:sldMkLst>
      </pc:sldChg>
      <pc:sldChg chg="add">
        <pc:chgData name="Luz Esthela Patarroyo Camargo" userId="0aec631a-22dd-42db-8060-48f01633d701" providerId="ADAL" clId="{A5D58A7C-EC94-4F2E-A569-E6690FA0C208}" dt="2025-05-26T13:23:35.370" v="716"/>
        <pc:sldMkLst>
          <pc:docMk/>
          <pc:sldMk cId="3301130568" sldId="353"/>
        </pc:sldMkLst>
      </pc:sldChg>
      <pc:sldChg chg="add">
        <pc:chgData name="Luz Esthela Patarroyo Camargo" userId="0aec631a-22dd-42db-8060-48f01633d701" providerId="ADAL" clId="{A5D58A7C-EC94-4F2E-A569-E6690FA0C208}" dt="2025-05-26T13:23:35.370" v="716"/>
        <pc:sldMkLst>
          <pc:docMk/>
          <pc:sldMk cId="4142206157" sldId="354"/>
        </pc:sldMkLst>
      </pc:sldChg>
      <pc:sldChg chg="add">
        <pc:chgData name="Luz Esthela Patarroyo Camargo" userId="0aec631a-22dd-42db-8060-48f01633d701" providerId="ADAL" clId="{A5D58A7C-EC94-4F2E-A569-E6690FA0C208}" dt="2025-05-26T13:23:35.370" v="716"/>
        <pc:sldMkLst>
          <pc:docMk/>
          <pc:sldMk cId="816074404" sldId="355"/>
        </pc:sldMkLst>
      </pc:sldChg>
      <pc:sldChg chg="add">
        <pc:chgData name="Luz Esthela Patarroyo Camargo" userId="0aec631a-22dd-42db-8060-48f01633d701" providerId="ADAL" clId="{A5D58A7C-EC94-4F2E-A569-E6690FA0C208}" dt="2025-05-26T13:23:35.370" v="716"/>
        <pc:sldMkLst>
          <pc:docMk/>
          <pc:sldMk cId="604630798" sldId="356"/>
        </pc:sldMkLst>
      </pc:sldChg>
      <pc:sldChg chg="add">
        <pc:chgData name="Luz Esthela Patarroyo Camargo" userId="0aec631a-22dd-42db-8060-48f01633d701" providerId="ADAL" clId="{A5D58A7C-EC94-4F2E-A569-E6690FA0C208}" dt="2025-05-26T13:30:36.025" v="767"/>
        <pc:sldMkLst>
          <pc:docMk/>
          <pc:sldMk cId="1558428581" sldId="357"/>
        </pc:sldMkLst>
      </pc:sldChg>
      <pc:sldChg chg="add">
        <pc:chgData name="Luz Esthela Patarroyo Camargo" userId="0aec631a-22dd-42db-8060-48f01633d701" providerId="ADAL" clId="{A5D58A7C-EC94-4F2E-A569-E6690FA0C208}" dt="2025-05-26T13:30:36.025" v="767"/>
        <pc:sldMkLst>
          <pc:docMk/>
          <pc:sldMk cId="1317348938" sldId="358"/>
        </pc:sldMkLst>
      </pc:sldChg>
      <pc:sldChg chg="add">
        <pc:chgData name="Luz Esthela Patarroyo Camargo" userId="0aec631a-22dd-42db-8060-48f01633d701" providerId="ADAL" clId="{A5D58A7C-EC94-4F2E-A569-E6690FA0C208}" dt="2025-05-26T13:30:36.025" v="767"/>
        <pc:sldMkLst>
          <pc:docMk/>
          <pc:sldMk cId="2469786144" sldId="35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ata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ata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AC6BC0-73FB-4521-BF2D-CDB2AEEE96DC}"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s-CO"/>
        </a:p>
      </dgm:t>
    </dgm:pt>
    <dgm:pt modelId="{84D13396-B01F-4EAB-883E-1A191CB616FB}">
      <dgm:prSet phldrT="[Texto]"/>
      <dgm:spPr/>
      <dgm:t>
        <a:bodyPr/>
        <a:lstStyle/>
        <a:p>
          <a:pPr algn="ctr"/>
          <a:r>
            <a:rPr lang="es-CO" b="1" dirty="0"/>
            <a:t>Contrato de Préstamo BID 5187/OC-CO </a:t>
          </a:r>
        </a:p>
        <a:p>
          <a:pPr algn="ctr"/>
          <a:r>
            <a:rPr lang="es-CO" b="1" dirty="0"/>
            <a:t>FORTALECIMIENTO ADOLESCENTES Y JÓVENES - ESPACIOS COMUNITARIOS – BID</a:t>
          </a:r>
          <a:endParaRPr lang="es-CO" b="1" noProof="0" dirty="0"/>
        </a:p>
      </dgm:t>
    </dgm:pt>
    <dgm:pt modelId="{D50732C3-D58D-4ACB-A4EF-76FAC4F92AFC}" type="parTrans" cxnId="{E00DE848-AF2F-4276-B00B-2C811C9AA7F5}">
      <dgm:prSet/>
      <dgm:spPr/>
      <dgm:t>
        <a:bodyPr/>
        <a:lstStyle/>
        <a:p>
          <a:endParaRPr lang="es-CO"/>
        </a:p>
      </dgm:t>
    </dgm:pt>
    <dgm:pt modelId="{CB7C931F-C93A-4F36-806B-36C5BB6F0B78}" type="sibTrans" cxnId="{E00DE848-AF2F-4276-B00B-2C811C9AA7F5}">
      <dgm:prSet/>
      <dgm:spPr/>
      <dgm:t>
        <a:bodyPr/>
        <a:lstStyle/>
        <a:p>
          <a:endParaRPr lang="es-CO"/>
        </a:p>
      </dgm:t>
    </dgm:pt>
    <dgm:pt modelId="{B627A197-9E1D-4A33-8BAB-C0CAA815A10C}">
      <dgm:prSet phldrT="[Texto]"/>
      <dgm:spPr/>
      <dgm:t>
        <a:bodyPr/>
        <a:lstStyle/>
        <a:p>
          <a:pPr algn="ctr"/>
          <a:r>
            <a:rPr lang="es-CO" b="1" noProof="0" dirty="0"/>
            <a:t>ESPACIOS COMUNITARIOS</a:t>
          </a:r>
        </a:p>
      </dgm:t>
    </dgm:pt>
    <dgm:pt modelId="{FC9407D6-FC5B-47ED-AC2D-A46134E3F0F1}" type="parTrans" cxnId="{74B45D45-C564-4480-AA34-C0D1CD990067}">
      <dgm:prSet/>
      <dgm:spPr/>
      <dgm:t>
        <a:bodyPr/>
        <a:lstStyle/>
        <a:p>
          <a:endParaRPr lang="es-CO"/>
        </a:p>
      </dgm:t>
    </dgm:pt>
    <dgm:pt modelId="{658160CA-8F17-4F7F-AE6C-965BD878E4E1}" type="sibTrans" cxnId="{74B45D45-C564-4480-AA34-C0D1CD990067}">
      <dgm:prSet/>
      <dgm:spPr/>
      <dgm:t>
        <a:bodyPr/>
        <a:lstStyle/>
        <a:p>
          <a:endParaRPr lang="es-CO"/>
        </a:p>
      </dgm:t>
    </dgm:pt>
    <dgm:pt modelId="{B4E549B8-54EA-423B-B4FA-CA761D6A0D3F}">
      <dgm:prSet phldrT="[Texto]"/>
      <dgm:spPr/>
      <dgm:t>
        <a:bodyPr/>
        <a:lstStyle/>
        <a:p>
          <a:pPr algn="ctr"/>
          <a:r>
            <a:rPr lang="es-CO" b="1" noProof="0" dirty="0"/>
            <a:t>EXPERIENCIAS COMUNITARIAS</a:t>
          </a:r>
        </a:p>
      </dgm:t>
    </dgm:pt>
    <dgm:pt modelId="{5649DD34-5A2B-440F-A65D-BA64FE6765C7}" type="parTrans" cxnId="{AA0BA2A0-6126-47CB-8466-80C8D1A13355}">
      <dgm:prSet/>
      <dgm:spPr/>
      <dgm:t>
        <a:bodyPr/>
        <a:lstStyle/>
        <a:p>
          <a:endParaRPr lang="es-CO"/>
        </a:p>
      </dgm:t>
    </dgm:pt>
    <dgm:pt modelId="{A94164B9-363B-435E-8261-F4E08BCBF79E}" type="sibTrans" cxnId="{AA0BA2A0-6126-47CB-8466-80C8D1A13355}">
      <dgm:prSet/>
      <dgm:spPr/>
      <dgm:t>
        <a:bodyPr/>
        <a:lstStyle/>
        <a:p>
          <a:endParaRPr lang="es-CO"/>
        </a:p>
      </dgm:t>
    </dgm:pt>
    <dgm:pt modelId="{A43F3362-7267-4E35-B811-01EC9E2A6F47}">
      <dgm:prSet phldrT="[Texto]"/>
      <dgm:spPr/>
      <dgm:t>
        <a:bodyPr/>
        <a:lstStyle/>
        <a:p>
          <a:pPr algn="just"/>
          <a:r>
            <a:rPr lang="es-CO" noProof="0" dirty="0"/>
            <a:t>Las Experiencias Comunitarias se incentivan a través del otorgamiento de estímulos especiales orientados a programas, proyectos, líneas de acción o actividades lideradas por las Organizaciones de base comunitaria, los cuales tienen como propósito desencadenar, impulsar o apoyar sus propias formas de atención en sus territorios. Se busca que las Experiencias Comunitarias fortalezcan sus propias actividades de atención y cuidado con las niñas, niños y adolescentes, desde los componentes, enfoques pedagógicos y apuestas de la modalidad Atrapasueños</a:t>
          </a:r>
        </a:p>
      </dgm:t>
    </dgm:pt>
    <dgm:pt modelId="{85F12C77-1302-4950-8CE3-721862321A71}" type="parTrans" cxnId="{CB26E5A1-A79E-4112-BE6F-A04CEDB2E959}">
      <dgm:prSet/>
      <dgm:spPr/>
      <dgm:t>
        <a:bodyPr/>
        <a:lstStyle/>
        <a:p>
          <a:endParaRPr lang="es-CO"/>
        </a:p>
      </dgm:t>
    </dgm:pt>
    <dgm:pt modelId="{D05CFFBB-36FD-41AB-AA66-242ED3F06B46}" type="sibTrans" cxnId="{CB26E5A1-A79E-4112-BE6F-A04CEDB2E959}">
      <dgm:prSet/>
      <dgm:spPr/>
      <dgm:t>
        <a:bodyPr/>
        <a:lstStyle/>
        <a:p>
          <a:endParaRPr lang="es-CO"/>
        </a:p>
      </dgm:t>
    </dgm:pt>
    <dgm:pt modelId="{912272DF-72CD-4F05-9E6E-E0627061E20E}">
      <dgm:prSet phldrT="[Texto]"/>
      <dgm:spPr/>
      <dgm:t>
        <a:bodyPr/>
        <a:lstStyle/>
        <a:p>
          <a:pPr algn="just"/>
          <a:r>
            <a:rPr lang="es-CO" noProof="0" dirty="0"/>
            <a:t>Se desarrolla en lugares gestionados y destinados por la comunidad con entidades comunitarias e instituciones públicas aliadas, donde se viven experiencias alrededor de los 4 componentes de atención, donde se tejen entornos protectores donde niñas, niños y adolescentes pueden soñar, ser y estar en su diversidad, en una relación estrecha con la cotidianidad de sus territorios.</a:t>
          </a:r>
        </a:p>
      </dgm:t>
    </dgm:pt>
    <dgm:pt modelId="{36F471F8-7478-4003-A42E-5B9961F36930}" type="sibTrans" cxnId="{1C5BA44B-94D8-46DD-8BAD-6DBAA5E4C84E}">
      <dgm:prSet/>
      <dgm:spPr/>
      <dgm:t>
        <a:bodyPr/>
        <a:lstStyle/>
        <a:p>
          <a:endParaRPr lang="es-CO"/>
        </a:p>
      </dgm:t>
    </dgm:pt>
    <dgm:pt modelId="{F6419D28-4D00-456D-85CA-1E24B27FC020}" type="parTrans" cxnId="{1C5BA44B-94D8-46DD-8BAD-6DBAA5E4C84E}">
      <dgm:prSet/>
      <dgm:spPr/>
      <dgm:t>
        <a:bodyPr/>
        <a:lstStyle/>
        <a:p>
          <a:endParaRPr lang="es-CO"/>
        </a:p>
      </dgm:t>
    </dgm:pt>
    <dgm:pt modelId="{04461D37-632D-471B-9D9F-24CCFFFD329B}" type="pres">
      <dgm:prSet presAssocID="{25AC6BC0-73FB-4521-BF2D-CDB2AEEE96DC}" presName="linear" presStyleCnt="0">
        <dgm:presLayoutVars>
          <dgm:dir/>
          <dgm:resizeHandles val="exact"/>
        </dgm:presLayoutVars>
      </dgm:prSet>
      <dgm:spPr/>
    </dgm:pt>
    <dgm:pt modelId="{5A6895F3-3643-4A4E-81B8-BF05F9CD1C70}" type="pres">
      <dgm:prSet presAssocID="{84D13396-B01F-4EAB-883E-1A191CB616FB}" presName="comp" presStyleCnt="0"/>
      <dgm:spPr/>
    </dgm:pt>
    <dgm:pt modelId="{4316BCBE-CAA2-4BE3-BA14-88B0974274D3}" type="pres">
      <dgm:prSet presAssocID="{84D13396-B01F-4EAB-883E-1A191CB616FB}" presName="box" presStyleLbl="node1" presStyleIdx="0" presStyleCnt="3" custLinFactY="10693" custLinFactNeighborX="168" custLinFactNeighborY="100000"/>
      <dgm:spPr/>
    </dgm:pt>
    <dgm:pt modelId="{CDB97CFA-F413-47B6-B8BC-0071E25AE959}" type="pres">
      <dgm:prSet presAssocID="{84D13396-B01F-4EAB-883E-1A191CB616FB}" presName="img" presStyleLbl="fgImgPlace1" presStyleIdx="0" presStyleCnt="3" custLinFactY="35422" custLinFactNeighborX="-1693" custLinFactNeighborY="1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6000" b="-66000"/>
          </a:stretch>
        </a:blipFill>
      </dgm:spPr>
    </dgm:pt>
    <dgm:pt modelId="{1B4CE3C2-D31D-4D25-B4EA-E7068F92FAB3}" type="pres">
      <dgm:prSet presAssocID="{84D13396-B01F-4EAB-883E-1A191CB616FB}" presName="text" presStyleLbl="node1" presStyleIdx="0" presStyleCnt="3">
        <dgm:presLayoutVars>
          <dgm:bulletEnabled val="1"/>
        </dgm:presLayoutVars>
      </dgm:prSet>
      <dgm:spPr/>
    </dgm:pt>
    <dgm:pt modelId="{881C8C6F-5C27-4C0E-9CF3-3AB1943113FF}" type="pres">
      <dgm:prSet presAssocID="{CB7C931F-C93A-4F36-806B-36C5BB6F0B78}" presName="spacer" presStyleCnt="0"/>
      <dgm:spPr/>
    </dgm:pt>
    <dgm:pt modelId="{CE9261AF-4941-4EEA-86BF-D64F03B2EED7}" type="pres">
      <dgm:prSet presAssocID="{B627A197-9E1D-4A33-8BAB-C0CAA815A10C}" presName="comp" presStyleCnt="0"/>
      <dgm:spPr/>
    </dgm:pt>
    <dgm:pt modelId="{15553827-82C5-4E79-9A76-E0ED6125DFA1}" type="pres">
      <dgm:prSet presAssocID="{B627A197-9E1D-4A33-8BAB-C0CAA815A10C}" presName="box" presStyleLbl="node1" presStyleIdx="1" presStyleCnt="3" custLinFactY="-6331" custLinFactNeighborY="-100000"/>
      <dgm:spPr/>
    </dgm:pt>
    <dgm:pt modelId="{A97A7378-1E99-4B41-8CC0-57D8326ECCF0}" type="pres">
      <dgm:prSet presAssocID="{B627A197-9E1D-4A33-8BAB-C0CAA815A10C}" presName="img" presStyleLbl="fgImgPlace1" presStyleIdx="1" presStyleCnt="3" custLinFactY="-35858" custLinFactNeighborX="-1693" custLinFactNeighborY="-10000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259A4F31-BDF2-4FD3-9A75-6EFD1AB28181}" type="pres">
      <dgm:prSet presAssocID="{B627A197-9E1D-4A33-8BAB-C0CAA815A10C}" presName="text" presStyleLbl="node1" presStyleIdx="1" presStyleCnt="3">
        <dgm:presLayoutVars>
          <dgm:bulletEnabled val="1"/>
        </dgm:presLayoutVars>
      </dgm:prSet>
      <dgm:spPr/>
    </dgm:pt>
    <dgm:pt modelId="{D0F7BA24-6A1B-439F-9682-7D618029F7B9}" type="pres">
      <dgm:prSet presAssocID="{658160CA-8F17-4F7F-AE6C-965BD878E4E1}" presName="spacer" presStyleCnt="0"/>
      <dgm:spPr/>
    </dgm:pt>
    <dgm:pt modelId="{06A5E8B6-A9EB-45A5-AB0D-7253D2180D3A}" type="pres">
      <dgm:prSet presAssocID="{B4E549B8-54EA-423B-B4FA-CA761D6A0D3F}" presName="comp" presStyleCnt="0"/>
      <dgm:spPr/>
    </dgm:pt>
    <dgm:pt modelId="{D947B1B3-8C4B-4F84-AD16-B0A286014734}" type="pres">
      <dgm:prSet presAssocID="{B4E549B8-54EA-423B-B4FA-CA761D6A0D3F}" presName="box" presStyleLbl="node1" presStyleIdx="2" presStyleCnt="3"/>
      <dgm:spPr/>
    </dgm:pt>
    <dgm:pt modelId="{6173CD6B-C3F2-457B-BE65-F7F5C12C31DE}" type="pres">
      <dgm:prSet presAssocID="{B4E549B8-54EA-423B-B4FA-CA761D6A0D3F}"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E33437D4-9422-40B6-930F-DB454F9DE01E}" type="pres">
      <dgm:prSet presAssocID="{B4E549B8-54EA-423B-B4FA-CA761D6A0D3F}" presName="text" presStyleLbl="node1" presStyleIdx="2" presStyleCnt="3">
        <dgm:presLayoutVars>
          <dgm:bulletEnabled val="1"/>
        </dgm:presLayoutVars>
      </dgm:prSet>
      <dgm:spPr/>
    </dgm:pt>
  </dgm:ptLst>
  <dgm:cxnLst>
    <dgm:cxn modelId="{BC18C726-EF3C-44EE-96DE-06659BDF59B0}" type="presOf" srcId="{B627A197-9E1D-4A33-8BAB-C0CAA815A10C}" destId="{15553827-82C5-4E79-9A76-E0ED6125DFA1}" srcOrd="0" destOrd="0" presId="urn:microsoft.com/office/officeart/2005/8/layout/vList4"/>
    <dgm:cxn modelId="{74B45D45-C564-4480-AA34-C0D1CD990067}" srcId="{25AC6BC0-73FB-4521-BF2D-CDB2AEEE96DC}" destId="{B627A197-9E1D-4A33-8BAB-C0CAA815A10C}" srcOrd="1" destOrd="0" parTransId="{FC9407D6-FC5B-47ED-AC2D-A46134E3F0F1}" sibTransId="{658160CA-8F17-4F7F-AE6C-965BD878E4E1}"/>
    <dgm:cxn modelId="{E00DE848-AF2F-4276-B00B-2C811C9AA7F5}" srcId="{25AC6BC0-73FB-4521-BF2D-CDB2AEEE96DC}" destId="{84D13396-B01F-4EAB-883E-1A191CB616FB}" srcOrd="0" destOrd="0" parTransId="{D50732C3-D58D-4ACB-A4EF-76FAC4F92AFC}" sibTransId="{CB7C931F-C93A-4F36-806B-36C5BB6F0B78}"/>
    <dgm:cxn modelId="{1C5BA44B-94D8-46DD-8BAD-6DBAA5E4C84E}" srcId="{B627A197-9E1D-4A33-8BAB-C0CAA815A10C}" destId="{912272DF-72CD-4F05-9E6E-E0627061E20E}" srcOrd="0" destOrd="0" parTransId="{F6419D28-4D00-456D-85CA-1E24B27FC020}" sibTransId="{36F471F8-7478-4003-A42E-5B9961F36930}"/>
    <dgm:cxn modelId="{13CF3251-9DDB-4977-8602-5F567892E580}" type="presOf" srcId="{84D13396-B01F-4EAB-883E-1A191CB616FB}" destId="{4316BCBE-CAA2-4BE3-BA14-88B0974274D3}" srcOrd="0" destOrd="0" presId="urn:microsoft.com/office/officeart/2005/8/layout/vList4"/>
    <dgm:cxn modelId="{BA3DD372-9CF3-4C8B-BE2E-0DD62ED6E377}" type="presOf" srcId="{25AC6BC0-73FB-4521-BF2D-CDB2AEEE96DC}" destId="{04461D37-632D-471B-9D9F-24CCFFFD329B}" srcOrd="0" destOrd="0" presId="urn:microsoft.com/office/officeart/2005/8/layout/vList4"/>
    <dgm:cxn modelId="{23360E8D-C99A-4E21-B84E-8A89716F1C5F}" type="presOf" srcId="{B4E549B8-54EA-423B-B4FA-CA761D6A0D3F}" destId="{E33437D4-9422-40B6-930F-DB454F9DE01E}" srcOrd="1" destOrd="0" presId="urn:microsoft.com/office/officeart/2005/8/layout/vList4"/>
    <dgm:cxn modelId="{1C7B8790-012A-4F85-8846-37FB3E0633E0}" type="presOf" srcId="{912272DF-72CD-4F05-9E6E-E0627061E20E}" destId="{15553827-82C5-4E79-9A76-E0ED6125DFA1}" srcOrd="0" destOrd="1" presId="urn:microsoft.com/office/officeart/2005/8/layout/vList4"/>
    <dgm:cxn modelId="{45296995-05C7-490F-BF70-10378BA4F692}" type="presOf" srcId="{B627A197-9E1D-4A33-8BAB-C0CAA815A10C}" destId="{259A4F31-BDF2-4FD3-9A75-6EFD1AB28181}" srcOrd="1" destOrd="0" presId="urn:microsoft.com/office/officeart/2005/8/layout/vList4"/>
    <dgm:cxn modelId="{AA0BA2A0-6126-47CB-8466-80C8D1A13355}" srcId="{25AC6BC0-73FB-4521-BF2D-CDB2AEEE96DC}" destId="{B4E549B8-54EA-423B-B4FA-CA761D6A0D3F}" srcOrd="2" destOrd="0" parTransId="{5649DD34-5A2B-440F-A65D-BA64FE6765C7}" sibTransId="{A94164B9-363B-435E-8261-F4E08BCBF79E}"/>
    <dgm:cxn modelId="{CB26E5A1-A79E-4112-BE6F-A04CEDB2E959}" srcId="{B4E549B8-54EA-423B-B4FA-CA761D6A0D3F}" destId="{A43F3362-7267-4E35-B811-01EC9E2A6F47}" srcOrd="0" destOrd="0" parTransId="{85F12C77-1302-4950-8CE3-721862321A71}" sibTransId="{D05CFFBB-36FD-41AB-AA66-242ED3F06B46}"/>
    <dgm:cxn modelId="{E7C5A4A7-7C9A-4624-AFDF-1FE0952FB386}" type="presOf" srcId="{B4E549B8-54EA-423B-B4FA-CA761D6A0D3F}" destId="{D947B1B3-8C4B-4F84-AD16-B0A286014734}" srcOrd="0" destOrd="0" presId="urn:microsoft.com/office/officeart/2005/8/layout/vList4"/>
    <dgm:cxn modelId="{ED0B0ABA-3FFE-44FA-9C72-0FC1D76BC87B}" type="presOf" srcId="{84D13396-B01F-4EAB-883E-1A191CB616FB}" destId="{1B4CE3C2-D31D-4D25-B4EA-E7068F92FAB3}" srcOrd="1" destOrd="0" presId="urn:microsoft.com/office/officeart/2005/8/layout/vList4"/>
    <dgm:cxn modelId="{4B08B7D2-9212-47C9-BB52-B41EC4249FA1}" type="presOf" srcId="{912272DF-72CD-4F05-9E6E-E0627061E20E}" destId="{259A4F31-BDF2-4FD3-9A75-6EFD1AB28181}" srcOrd="1" destOrd="1" presId="urn:microsoft.com/office/officeart/2005/8/layout/vList4"/>
    <dgm:cxn modelId="{34D16AE7-8450-41F9-915D-48CECC2BFADB}" type="presOf" srcId="{A43F3362-7267-4E35-B811-01EC9E2A6F47}" destId="{D947B1B3-8C4B-4F84-AD16-B0A286014734}" srcOrd="0" destOrd="1" presId="urn:microsoft.com/office/officeart/2005/8/layout/vList4"/>
    <dgm:cxn modelId="{76E5AFF8-664D-40ED-ACDC-871200A2F028}" type="presOf" srcId="{A43F3362-7267-4E35-B811-01EC9E2A6F47}" destId="{E33437D4-9422-40B6-930F-DB454F9DE01E}" srcOrd="1" destOrd="1" presId="urn:microsoft.com/office/officeart/2005/8/layout/vList4"/>
    <dgm:cxn modelId="{116CEC61-69B9-4706-9C71-85D828F4EED6}" type="presParOf" srcId="{04461D37-632D-471B-9D9F-24CCFFFD329B}" destId="{5A6895F3-3643-4A4E-81B8-BF05F9CD1C70}" srcOrd="0" destOrd="0" presId="urn:microsoft.com/office/officeart/2005/8/layout/vList4"/>
    <dgm:cxn modelId="{4C468A9C-BCDD-49A6-B9B9-B6CDD5168C09}" type="presParOf" srcId="{5A6895F3-3643-4A4E-81B8-BF05F9CD1C70}" destId="{4316BCBE-CAA2-4BE3-BA14-88B0974274D3}" srcOrd="0" destOrd="0" presId="urn:microsoft.com/office/officeart/2005/8/layout/vList4"/>
    <dgm:cxn modelId="{D1390731-F6EE-4159-9C6F-13D877527336}" type="presParOf" srcId="{5A6895F3-3643-4A4E-81B8-BF05F9CD1C70}" destId="{CDB97CFA-F413-47B6-B8BC-0071E25AE959}" srcOrd="1" destOrd="0" presId="urn:microsoft.com/office/officeart/2005/8/layout/vList4"/>
    <dgm:cxn modelId="{DAEB4B00-DFCB-4F0E-B286-3D9924469A85}" type="presParOf" srcId="{5A6895F3-3643-4A4E-81B8-BF05F9CD1C70}" destId="{1B4CE3C2-D31D-4D25-B4EA-E7068F92FAB3}" srcOrd="2" destOrd="0" presId="urn:microsoft.com/office/officeart/2005/8/layout/vList4"/>
    <dgm:cxn modelId="{3EE6D71C-4D18-4066-B2A2-7BCEA00D5C53}" type="presParOf" srcId="{04461D37-632D-471B-9D9F-24CCFFFD329B}" destId="{881C8C6F-5C27-4C0E-9CF3-3AB1943113FF}" srcOrd="1" destOrd="0" presId="urn:microsoft.com/office/officeart/2005/8/layout/vList4"/>
    <dgm:cxn modelId="{9EA050FC-DB66-44C2-A9D3-D12F1BEF9BAC}" type="presParOf" srcId="{04461D37-632D-471B-9D9F-24CCFFFD329B}" destId="{CE9261AF-4941-4EEA-86BF-D64F03B2EED7}" srcOrd="2" destOrd="0" presId="urn:microsoft.com/office/officeart/2005/8/layout/vList4"/>
    <dgm:cxn modelId="{868DA139-6369-425B-AEF5-ADB43CA8998C}" type="presParOf" srcId="{CE9261AF-4941-4EEA-86BF-D64F03B2EED7}" destId="{15553827-82C5-4E79-9A76-E0ED6125DFA1}" srcOrd="0" destOrd="0" presId="urn:microsoft.com/office/officeart/2005/8/layout/vList4"/>
    <dgm:cxn modelId="{490C7B1A-31A6-4053-BDB0-6E91AEEE79D7}" type="presParOf" srcId="{CE9261AF-4941-4EEA-86BF-D64F03B2EED7}" destId="{A97A7378-1E99-4B41-8CC0-57D8326ECCF0}" srcOrd="1" destOrd="0" presId="urn:microsoft.com/office/officeart/2005/8/layout/vList4"/>
    <dgm:cxn modelId="{48309944-DB7E-451F-A9CA-4DEAF9E2DF31}" type="presParOf" srcId="{CE9261AF-4941-4EEA-86BF-D64F03B2EED7}" destId="{259A4F31-BDF2-4FD3-9A75-6EFD1AB28181}" srcOrd="2" destOrd="0" presId="urn:microsoft.com/office/officeart/2005/8/layout/vList4"/>
    <dgm:cxn modelId="{2EF10168-9C3A-4DB9-8DE2-29D66BB8C90F}" type="presParOf" srcId="{04461D37-632D-471B-9D9F-24CCFFFD329B}" destId="{D0F7BA24-6A1B-439F-9682-7D618029F7B9}" srcOrd="3" destOrd="0" presId="urn:microsoft.com/office/officeart/2005/8/layout/vList4"/>
    <dgm:cxn modelId="{F8BE85FA-EB94-450D-A097-65FB3D75A939}" type="presParOf" srcId="{04461D37-632D-471B-9D9F-24CCFFFD329B}" destId="{06A5E8B6-A9EB-45A5-AB0D-7253D2180D3A}" srcOrd="4" destOrd="0" presId="urn:microsoft.com/office/officeart/2005/8/layout/vList4"/>
    <dgm:cxn modelId="{0E0B1A07-A4B0-4F78-A4FA-B2DD227C2E1C}" type="presParOf" srcId="{06A5E8B6-A9EB-45A5-AB0D-7253D2180D3A}" destId="{D947B1B3-8C4B-4F84-AD16-B0A286014734}" srcOrd="0" destOrd="0" presId="urn:microsoft.com/office/officeart/2005/8/layout/vList4"/>
    <dgm:cxn modelId="{BFCF1D64-1619-490A-9AB2-9BD33D7B6BFF}" type="presParOf" srcId="{06A5E8B6-A9EB-45A5-AB0D-7253D2180D3A}" destId="{6173CD6B-C3F2-457B-BE65-F7F5C12C31DE}" srcOrd="1" destOrd="0" presId="urn:microsoft.com/office/officeart/2005/8/layout/vList4"/>
    <dgm:cxn modelId="{77CA448A-03C3-44C8-B812-BB784234F8B6}" type="presParOf" srcId="{06A5E8B6-A9EB-45A5-AB0D-7253D2180D3A}" destId="{E33437D4-9422-40B6-930F-DB454F9DE01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B56025-4D58-48DB-B375-97734A517759}"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es-CO"/>
        </a:p>
      </dgm:t>
    </dgm:pt>
    <dgm:pt modelId="{B0992FA4-8F00-4F51-B13A-9C12877E04DD}">
      <dgm:prSet phldrT="[Texto]"/>
      <dgm:spPr/>
      <dgm:t>
        <a:bodyPr/>
        <a:lstStyle/>
        <a:p>
          <a:pPr>
            <a:buNone/>
          </a:pPr>
          <a:r>
            <a:rPr lang="es-ES" b="1" i="0" dirty="0"/>
            <a:t>Se promovió el fortalecimiento de factores protectores y la prevención de vulneraciones en los entornos donde se desarrollan niñas, niños y adolescentes, contribuyendo a la creación de espacios seguros y propicios para su bienestar integral.</a:t>
          </a:r>
          <a:endParaRPr lang="es-CO" dirty="0"/>
        </a:p>
      </dgm:t>
    </dgm:pt>
    <dgm:pt modelId="{E630C0AA-6D71-4AB6-8BD9-1D61084303D9}" type="parTrans" cxnId="{C9DD3751-2CAC-40E7-AE41-558A3FC6DE42}">
      <dgm:prSet/>
      <dgm:spPr/>
      <dgm:t>
        <a:bodyPr/>
        <a:lstStyle/>
        <a:p>
          <a:endParaRPr lang="es-CO"/>
        </a:p>
      </dgm:t>
    </dgm:pt>
    <dgm:pt modelId="{04B95E81-B5F1-4B99-ADD6-60DE0617F941}" type="sibTrans" cxnId="{C9DD3751-2CAC-40E7-AE41-558A3FC6DE42}">
      <dgm:prSet/>
      <dgm:spPr/>
      <dgm:t>
        <a:bodyPr/>
        <a:lstStyle/>
        <a:p>
          <a:endParaRPr lang="es-CO"/>
        </a:p>
      </dgm:t>
    </dgm:pt>
    <dgm:pt modelId="{C90511B0-B4F2-480D-94A4-A58CF4596613}">
      <dgm:prSet phldrT="[Texto]"/>
      <dgm:spPr/>
      <dgm:t>
        <a:bodyPr/>
        <a:lstStyle/>
        <a:p>
          <a:pPr>
            <a:buNone/>
          </a:pPr>
          <a:r>
            <a:rPr lang="es-ES" b="1" i="0" dirty="0"/>
            <a:t>Se fortalecieron las habilidades, vocaciones y talentos de niñas, niños y adolescentes, facilitando la construcción de sentidos y planes de vida libres, autónomos y con proyección de futuro.</a:t>
          </a:r>
          <a:endParaRPr lang="es-CO" dirty="0"/>
        </a:p>
      </dgm:t>
    </dgm:pt>
    <dgm:pt modelId="{58ED72D9-69EC-4721-A92A-859CB20714E1}" type="parTrans" cxnId="{1B0D8F0E-DB0D-4C93-8DF2-00F6829A59DA}">
      <dgm:prSet/>
      <dgm:spPr/>
      <dgm:t>
        <a:bodyPr/>
        <a:lstStyle/>
        <a:p>
          <a:endParaRPr lang="es-CO"/>
        </a:p>
      </dgm:t>
    </dgm:pt>
    <dgm:pt modelId="{B06F9FFE-D2C9-474F-BE6F-411510D4E53B}" type="sibTrans" cxnId="{1B0D8F0E-DB0D-4C93-8DF2-00F6829A59DA}">
      <dgm:prSet/>
      <dgm:spPr/>
      <dgm:t>
        <a:bodyPr/>
        <a:lstStyle/>
        <a:p>
          <a:endParaRPr lang="es-CO"/>
        </a:p>
      </dgm:t>
    </dgm:pt>
    <dgm:pt modelId="{4E592EAC-418D-470D-B492-8325AACBE229}">
      <dgm:prSet phldrT="[Texto]"/>
      <dgm:spPr/>
      <dgm:t>
        <a:bodyPr/>
        <a:lstStyle/>
        <a:p>
          <a:pPr>
            <a:buNone/>
          </a:pPr>
          <a:r>
            <a:rPr lang="es-ES" b="1" i="0" dirty="0"/>
            <a:t>Se fomentó la participación genuina y crítica de niñas, niños y adolescentes, fortaleciendo su capacidad de agencia e incidencia en la construcción de entornos seguros, inclusivos y libres de violencias, contribuyendo a la transformación social, cultural y territorial.</a:t>
          </a:r>
          <a:endParaRPr lang="es-CO" dirty="0"/>
        </a:p>
      </dgm:t>
    </dgm:pt>
    <dgm:pt modelId="{B33E3231-5AA9-41C0-865A-00C0B7E425DA}" type="parTrans" cxnId="{C29DDC5B-2286-4BFE-8020-CF7DB88649D4}">
      <dgm:prSet/>
      <dgm:spPr/>
      <dgm:t>
        <a:bodyPr/>
        <a:lstStyle/>
        <a:p>
          <a:endParaRPr lang="es-CO"/>
        </a:p>
      </dgm:t>
    </dgm:pt>
    <dgm:pt modelId="{FBAA6E10-768F-4346-A193-E2BACEC95BED}" type="sibTrans" cxnId="{C29DDC5B-2286-4BFE-8020-CF7DB88649D4}">
      <dgm:prSet/>
      <dgm:spPr/>
      <dgm:t>
        <a:bodyPr/>
        <a:lstStyle/>
        <a:p>
          <a:endParaRPr lang="es-CO"/>
        </a:p>
      </dgm:t>
    </dgm:pt>
    <dgm:pt modelId="{132C49EC-7498-485C-ACF3-0D8203A17D9B}">
      <dgm:prSet phldrT="[Texto]"/>
      <dgm:spPr/>
      <dgm:t>
        <a:bodyPr/>
        <a:lstStyle/>
        <a:p>
          <a:pPr>
            <a:buNone/>
          </a:pPr>
          <a:r>
            <a:rPr lang="es-ES" b="1" i="0" dirty="0"/>
            <a:t>Se promovió la salud mental y el buen vivir de niñas, niños, adolescentes, sus familias y comunidades, fortaleciendo el bienestar emocional, los vínculos afectivos y la convivencia armónica en sus entornos cotidianos.</a:t>
          </a:r>
          <a:endParaRPr lang="es-CO" dirty="0"/>
        </a:p>
      </dgm:t>
    </dgm:pt>
    <dgm:pt modelId="{C95D360E-B880-4330-92BA-FA69BA237321}" type="parTrans" cxnId="{E0C8645C-317D-4B01-A290-6E2AE71C53C8}">
      <dgm:prSet/>
      <dgm:spPr/>
      <dgm:t>
        <a:bodyPr/>
        <a:lstStyle/>
        <a:p>
          <a:endParaRPr lang="es-CO"/>
        </a:p>
      </dgm:t>
    </dgm:pt>
    <dgm:pt modelId="{A77FF613-DB9C-4E53-8EDD-03195E34F801}" type="sibTrans" cxnId="{E0C8645C-317D-4B01-A290-6E2AE71C53C8}">
      <dgm:prSet/>
      <dgm:spPr/>
      <dgm:t>
        <a:bodyPr/>
        <a:lstStyle/>
        <a:p>
          <a:endParaRPr lang="es-CO"/>
        </a:p>
      </dgm:t>
    </dgm:pt>
    <dgm:pt modelId="{A3E044D2-B360-46BC-A371-970135AE3987}">
      <dgm:prSet phldrT="[Texto]"/>
      <dgm:spPr/>
      <dgm:t>
        <a:bodyPr/>
        <a:lstStyle/>
        <a:p>
          <a:pPr>
            <a:buNone/>
          </a:pPr>
          <a:r>
            <a:rPr lang="es-ES" b="1" i="0" dirty="0"/>
            <a:t>Se gestionaron apoyos y ajustes razonables para garantizar la inclusión de niñas, niños y adolescentes con discapacidad en sus entornos y en la vida comunitaria.</a:t>
          </a:r>
          <a:endParaRPr lang="es-CO" dirty="0"/>
        </a:p>
      </dgm:t>
    </dgm:pt>
    <dgm:pt modelId="{7601D256-ADB1-4645-970D-97D1C3AB04AF}" type="parTrans" cxnId="{70C33111-343A-4DB5-A591-D0831BF7E119}">
      <dgm:prSet/>
      <dgm:spPr/>
      <dgm:t>
        <a:bodyPr/>
        <a:lstStyle/>
        <a:p>
          <a:endParaRPr lang="es-CO"/>
        </a:p>
      </dgm:t>
    </dgm:pt>
    <dgm:pt modelId="{A7D7CA17-6122-4966-A308-31008DC3B580}" type="sibTrans" cxnId="{70C33111-343A-4DB5-A591-D0831BF7E119}">
      <dgm:prSet/>
      <dgm:spPr/>
      <dgm:t>
        <a:bodyPr/>
        <a:lstStyle/>
        <a:p>
          <a:endParaRPr lang="es-CO"/>
        </a:p>
      </dgm:t>
    </dgm:pt>
    <dgm:pt modelId="{704E6FAF-B6D6-4F17-8BC8-3226DC876E32}">
      <dgm:prSet phldrT="[Texto]"/>
      <dgm:spPr/>
      <dgm:t>
        <a:bodyPr/>
        <a:lstStyle/>
        <a:p>
          <a:pPr>
            <a:buNone/>
          </a:pPr>
          <a:r>
            <a:rPr lang="es-ES" b="1" i="0" dirty="0"/>
            <a:t>Se promovieron acciones de cuidado dirigidas a familias y cuidadores, fortaleciendo los vínculos afectivos y reconociendo el valor de las labores de cuidado hacia niñas, niños y adolescentes.</a:t>
          </a:r>
          <a:endParaRPr lang="es-CO" dirty="0"/>
        </a:p>
      </dgm:t>
    </dgm:pt>
    <dgm:pt modelId="{000ECF2A-419B-408A-AB30-8BFB311F5A2A}" type="parTrans" cxnId="{867FD1DB-3DBD-4CBB-BF14-1781B2D041A5}">
      <dgm:prSet/>
      <dgm:spPr/>
      <dgm:t>
        <a:bodyPr/>
        <a:lstStyle/>
        <a:p>
          <a:endParaRPr lang="es-CO"/>
        </a:p>
      </dgm:t>
    </dgm:pt>
    <dgm:pt modelId="{8557CABB-03A5-432F-9243-DC826F42638C}" type="sibTrans" cxnId="{867FD1DB-3DBD-4CBB-BF14-1781B2D041A5}">
      <dgm:prSet/>
      <dgm:spPr/>
      <dgm:t>
        <a:bodyPr/>
        <a:lstStyle/>
        <a:p>
          <a:endParaRPr lang="es-CO"/>
        </a:p>
      </dgm:t>
    </dgm:pt>
    <dgm:pt modelId="{11A8F0A6-5E14-485D-98EB-AEA01313E628}" type="pres">
      <dgm:prSet presAssocID="{B8B56025-4D58-48DB-B375-97734A517759}" presName="Name0" presStyleCnt="0">
        <dgm:presLayoutVars>
          <dgm:chMax val="7"/>
          <dgm:chPref val="7"/>
          <dgm:dir/>
        </dgm:presLayoutVars>
      </dgm:prSet>
      <dgm:spPr/>
    </dgm:pt>
    <dgm:pt modelId="{D2D58DAD-F81C-4F27-8400-67B1A2D2F2D1}" type="pres">
      <dgm:prSet presAssocID="{B8B56025-4D58-48DB-B375-97734A517759}" presName="Name1" presStyleCnt="0"/>
      <dgm:spPr/>
    </dgm:pt>
    <dgm:pt modelId="{75672394-095A-4E2F-8F2A-E348D593D6A1}" type="pres">
      <dgm:prSet presAssocID="{B8B56025-4D58-48DB-B375-97734A517759}" presName="cycle" presStyleCnt="0"/>
      <dgm:spPr/>
    </dgm:pt>
    <dgm:pt modelId="{CACCE11B-480E-4F93-AE41-AD23E72639C8}" type="pres">
      <dgm:prSet presAssocID="{B8B56025-4D58-48DB-B375-97734A517759}" presName="srcNode" presStyleLbl="node1" presStyleIdx="0" presStyleCnt="6"/>
      <dgm:spPr/>
    </dgm:pt>
    <dgm:pt modelId="{BBDBA8F4-10BB-4CD3-8C8C-4C6C53C18A0A}" type="pres">
      <dgm:prSet presAssocID="{B8B56025-4D58-48DB-B375-97734A517759}" presName="conn" presStyleLbl="parChTrans1D2" presStyleIdx="0" presStyleCnt="1"/>
      <dgm:spPr/>
    </dgm:pt>
    <dgm:pt modelId="{D0004BE1-E31F-4132-9038-E382C5175A51}" type="pres">
      <dgm:prSet presAssocID="{B8B56025-4D58-48DB-B375-97734A517759}" presName="extraNode" presStyleLbl="node1" presStyleIdx="0" presStyleCnt="6"/>
      <dgm:spPr/>
    </dgm:pt>
    <dgm:pt modelId="{41905E89-6ADA-49C3-A766-D983FB93E295}" type="pres">
      <dgm:prSet presAssocID="{B8B56025-4D58-48DB-B375-97734A517759}" presName="dstNode" presStyleLbl="node1" presStyleIdx="0" presStyleCnt="6"/>
      <dgm:spPr/>
    </dgm:pt>
    <dgm:pt modelId="{5E1B70D7-6422-49EC-9C21-BE296D282F18}" type="pres">
      <dgm:prSet presAssocID="{B0992FA4-8F00-4F51-B13A-9C12877E04DD}" presName="text_1" presStyleLbl="node1" presStyleIdx="0" presStyleCnt="6">
        <dgm:presLayoutVars>
          <dgm:bulletEnabled val="1"/>
        </dgm:presLayoutVars>
      </dgm:prSet>
      <dgm:spPr/>
    </dgm:pt>
    <dgm:pt modelId="{6A6CB7FE-FA65-48F3-827D-87387F2292E1}" type="pres">
      <dgm:prSet presAssocID="{B0992FA4-8F00-4F51-B13A-9C12877E04DD}" presName="accent_1" presStyleCnt="0"/>
      <dgm:spPr/>
    </dgm:pt>
    <dgm:pt modelId="{2200B160-8AF9-4183-9F17-FEC6A26689A7}" type="pres">
      <dgm:prSet presAssocID="{B0992FA4-8F00-4F51-B13A-9C12877E04DD}" presName="accentRepeatNode" presStyleLbl="solidFgAcc1" presStyleIdx="0" presStyleCnt="6"/>
      <dgm:spPr/>
    </dgm:pt>
    <dgm:pt modelId="{5A427108-321B-4599-AF42-0856B3D1FF82}" type="pres">
      <dgm:prSet presAssocID="{C90511B0-B4F2-480D-94A4-A58CF4596613}" presName="text_2" presStyleLbl="node1" presStyleIdx="1" presStyleCnt="6">
        <dgm:presLayoutVars>
          <dgm:bulletEnabled val="1"/>
        </dgm:presLayoutVars>
      </dgm:prSet>
      <dgm:spPr/>
    </dgm:pt>
    <dgm:pt modelId="{CCA38EAE-6AC8-42F5-AD2B-E6F9420B9E1E}" type="pres">
      <dgm:prSet presAssocID="{C90511B0-B4F2-480D-94A4-A58CF4596613}" presName="accent_2" presStyleCnt="0"/>
      <dgm:spPr/>
    </dgm:pt>
    <dgm:pt modelId="{014A217C-9396-4890-B457-52EB5F89BC55}" type="pres">
      <dgm:prSet presAssocID="{C90511B0-B4F2-480D-94A4-A58CF4596613}" presName="accentRepeatNode" presStyleLbl="solidFgAcc1" presStyleIdx="1" presStyleCnt="6"/>
      <dgm:spPr/>
    </dgm:pt>
    <dgm:pt modelId="{E34F9D37-5974-4F78-9A96-D0B78DD04CC6}" type="pres">
      <dgm:prSet presAssocID="{4E592EAC-418D-470D-B492-8325AACBE229}" presName="text_3" presStyleLbl="node1" presStyleIdx="2" presStyleCnt="6">
        <dgm:presLayoutVars>
          <dgm:bulletEnabled val="1"/>
        </dgm:presLayoutVars>
      </dgm:prSet>
      <dgm:spPr/>
    </dgm:pt>
    <dgm:pt modelId="{47D0E994-B864-4571-8C94-F38C202E6903}" type="pres">
      <dgm:prSet presAssocID="{4E592EAC-418D-470D-B492-8325AACBE229}" presName="accent_3" presStyleCnt="0"/>
      <dgm:spPr/>
    </dgm:pt>
    <dgm:pt modelId="{B35CC08F-DDD2-40A0-86B2-3470D5BAA02E}" type="pres">
      <dgm:prSet presAssocID="{4E592EAC-418D-470D-B492-8325AACBE229}" presName="accentRepeatNode" presStyleLbl="solidFgAcc1" presStyleIdx="2" presStyleCnt="6"/>
      <dgm:spPr/>
    </dgm:pt>
    <dgm:pt modelId="{330D6213-4C9C-4C95-9190-A9F44A861D0F}" type="pres">
      <dgm:prSet presAssocID="{132C49EC-7498-485C-ACF3-0D8203A17D9B}" presName="text_4" presStyleLbl="node1" presStyleIdx="3" presStyleCnt="6">
        <dgm:presLayoutVars>
          <dgm:bulletEnabled val="1"/>
        </dgm:presLayoutVars>
      </dgm:prSet>
      <dgm:spPr/>
    </dgm:pt>
    <dgm:pt modelId="{221F2AD2-9992-43FE-8BD4-CB2F3CCE784E}" type="pres">
      <dgm:prSet presAssocID="{132C49EC-7498-485C-ACF3-0D8203A17D9B}" presName="accent_4" presStyleCnt="0"/>
      <dgm:spPr/>
    </dgm:pt>
    <dgm:pt modelId="{A62EF523-271C-41EC-9D7D-39D874E3A9EF}" type="pres">
      <dgm:prSet presAssocID="{132C49EC-7498-485C-ACF3-0D8203A17D9B}" presName="accentRepeatNode" presStyleLbl="solidFgAcc1" presStyleIdx="3" presStyleCnt="6"/>
      <dgm:spPr/>
    </dgm:pt>
    <dgm:pt modelId="{7D05110C-CECA-4D3D-8F79-B0030B39E7CD}" type="pres">
      <dgm:prSet presAssocID="{A3E044D2-B360-46BC-A371-970135AE3987}" presName="text_5" presStyleLbl="node1" presStyleIdx="4" presStyleCnt="6">
        <dgm:presLayoutVars>
          <dgm:bulletEnabled val="1"/>
        </dgm:presLayoutVars>
      </dgm:prSet>
      <dgm:spPr/>
    </dgm:pt>
    <dgm:pt modelId="{C2B07EC5-6AD2-4AED-9D6B-4BC69FD599A3}" type="pres">
      <dgm:prSet presAssocID="{A3E044D2-B360-46BC-A371-970135AE3987}" presName="accent_5" presStyleCnt="0"/>
      <dgm:spPr/>
    </dgm:pt>
    <dgm:pt modelId="{FC9CE747-3305-424D-A979-EE0AAF747E08}" type="pres">
      <dgm:prSet presAssocID="{A3E044D2-B360-46BC-A371-970135AE3987}" presName="accentRepeatNode" presStyleLbl="solidFgAcc1" presStyleIdx="4" presStyleCnt="6"/>
      <dgm:spPr/>
    </dgm:pt>
    <dgm:pt modelId="{101FA410-18C5-4FEE-B5AA-410E4FF16B28}" type="pres">
      <dgm:prSet presAssocID="{704E6FAF-B6D6-4F17-8BC8-3226DC876E32}" presName="text_6" presStyleLbl="node1" presStyleIdx="5" presStyleCnt="6">
        <dgm:presLayoutVars>
          <dgm:bulletEnabled val="1"/>
        </dgm:presLayoutVars>
      </dgm:prSet>
      <dgm:spPr/>
    </dgm:pt>
    <dgm:pt modelId="{38B9EF4C-BD6C-4375-8B0A-FCF7BC7A2073}" type="pres">
      <dgm:prSet presAssocID="{704E6FAF-B6D6-4F17-8BC8-3226DC876E32}" presName="accent_6" presStyleCnt="0"/>
      <dgm:spPr/>
    </dgm:pt>
    <dgm:pt modelId="{0A7A2319-F590-4199-9741-9B64AF67263E}" type="pres">
      <dgm:prSet presAssocID="{704E6FAF-B6D6-4F17-8BC8-3226DC876E32}" presName="accentRepeatNode" presStyleLbl="solidFgAcc1" presStyleIdx="5" presStyleCnt="6"/>
      <dgm:spPr/>
    </dgm:pt>
  </dgm:ptLst>
  <dgm:cxnLst>
    <dgm:cxn modelId="{26CE7208-8491-4AB0-ADB2-093F48A2CBDC}" type="presOf" srcId="{B0992FA4-8F00-4F51-B13A-9C12877E04DD}" destId="{5E1B70D7-6422-49EC-9C21-BE296D282F18}" srcOrd="0" destOrd="0" presId="urn:microsoft.com/office/officeart/2008/layout/VerticalCurvedList"/>
    <dgm:cxn modelId="{CDEE6E0B-1DD1-48E3-AD40-EB6CD4FA180F}" type="presOf" srcId="{C90511B0-B4F2-480D-94A4-A58CF4596613}" destId="{5A427108-321B-4599-AF42-0856B3D1FF82}" srcOrd="0" destOrd="0" presId="urn:microsoft.com/office/officeart/2008/layout/VerticalCurvedList"/>
    <dgm:cxn modelId="{1B0D8F0E-DB0D-4C93-8DF2-00F6829A59DA}" srcId="{B8B56025-4D58-48DB-B375-97734A517759}" destId="{C90511B0-B4F2-480D-94A4-A58CF4596613}" srcOrd="1" destOrd="0" parTransId="{58ED72D9-69EC-4721-A92A-859CB20714E1}" sibTransId="{B06F9FFE-D2C9-474F-BE6F-411510D4E53B}"/>
    <dgm:cxn modelId="{70C33111-343A-4DB5-A591-D0831BF7E119}" srcId="{B8B56025-4D58-48DB-B375-97734A517759}" destId="{A3E044D2-B360-46BC-A371-970135AE3987}" srcOrd="4" destOrd="0" parTransId="{7601D256-ADB1-4645-970D-97D1C3AB04AF}" sibTransId="{A7D7CA17-6122-4966-A308-31008DC3B580}"/>
    <dgm:cxn modelId="{87065A29-2CCC-405B-A942-4E99EFF92761}" type="presOf" srcId="{704E6FAF-B6D6-4F17-8BC8-3226DC876E32}" destId="{101FA410-18C5-4FEE-B5AA-410E4FF16B28}" srcOrd="0" destOrd="0" presId="urn:microsoft.com/office/officeart/2008/layout/VerticalCurvedList"/>
    <dgm:cxn modelId="{E278AC3C-EE40-4ACF-AB15-745EAD1A78AB}" type="presOf" srcId="{132C49EC-7498-485C-ACF3-0D8203A17D9B}" destId="{330D6213-4C9C-4C95-9190-A9F44A861D0F}" srcOrd="0" destOrd="0" presId="urn:microsoft.com/office/officeart/2008/layout/VerticalCurvedList"/>
    <dgm:cxn modelId="{C29DDC5B-2286-4BFE-8020-CF7DB88649D4}" srcId="{B8B56025-4D58-48DB-B375-97734A517759}" destId="{4E592EAC-418D-470D-B492-8325AACBE229}" srcOrd="2" destOrd="0" parTransId="{B33E3231-5AA9-41C0-865A-00C0B7E425DA}" sibTransId="{FBAA6E10-768F-4346-A193-E2BACEC95BED}"/>
    <dgm:cxn modelId="{E0C8645C-317D-4B01-A290-6E2AE71C53C8}" srcId="{B8B56025-4D58-48DB-B375-97734A517759}" destId="{132C49EC-7498-485C-ACF3-0D8203A17D9B}" srcOrd="3" destOrd="0" parTransId="{C95D360E-B880-4330-92BA-FA69BA237321}" sibTransId="{A77FF613-DB9C-4E53-8EDD-03195E34F801}"/>
    <dgm:cxn modelId="{C9DD3751-2CAC-40E7-AE41-558A3FC6DE42}" srcId="{B8B56025-4D58-48DB-B375-97734A517759}" destId="{B0992FA4-8F00-4F51-B13A-9C12877E04DD}" srcOrd="0" destOrd="0" parTransId="{E630C0AA-6D71-4AB6-8BD9-1D61084303D9}" sibTransId="{04B95E81-B5F1-4B99-ADD6-60DE0617F941}"/>
    <dgm:cxn modelId="{A769DD55-BA67-469A-AF06-C0248B54261B}" type="presOf" srcId="{4E592EAC-418D-470D-B492-8325AACBE229}" destId="{E34F9D37-5974-4F78-9A96-D0B78DD04CC6}" srcOrd="0" destOrd="0" presId="urn:microsoft.com/office/officeart/2008/layout/VerticalCurvedList"/>
    <dgm:cxn modelId="{97B5777F-0AE2-45DE-842C-CA853EE14D40}" type="presOf" srcId="{A3E044D2-B360-46BC-A371-970135AE3987}" destId="{7D05110C-CECA-4D3D-8F79-B0030B39E7CD}" srcOrd="0" destOrd="0" presId="urn:microsoft.com/office/officeart/2008/layout/VerticalCurvedList"/>
    <dgm:cxn modelId="{1E9ED981-212F-40B3-A314-FC931376B3B2}" type="presOf" srcId="{B8B56025-4D58-48DB-B375-97734A517759}" destId="{11A8F0A6-5E14-485D-98EB-AEA01313E628}" srcOrd="0" destOrd="0" presId="urn:microsoft.com/office/officeart/2008/layout/VerticalCurvedList"/>
    <dgm:cxn modelId="{867FD1DB-3DBD-4CBB-BF14-1781B2D041A5}" srcId="{B8B56025-4D58-48DB-B375-97734A517759}" destId="{704E6FAF-B6D6-4F17-8BC8-3226DC876E32}" srcOrd="5" destOrd="0" parTransId="{000ECF2A-419B-408A-AB30-8BFB311F5A2A}" sibTransId="{8557CABB-03A5-432F-9243-DC826F42638C}"/>
    <dgm:cxn modelId="{BF6F93E1-28DA-4FDB-98E6-A1EEFBD86E1D}" type="presOf" srcId="{04B95E81-B5F1-4B99-ADD6-60DE0617F941}" destId="{BBDBA8F4-10BB-4CD3-8C8C-4C6C53C18A0A}" srcOrd="0" destOrd="0" presId="urn:microsoft.com/office/officeart/2008/layout/VerticalCurvedList"/>
    <dgm:cxn modelId="{5A583748-5D56-40C5-B72D-206B98E96B98}" type="presParOf" srcId="{11A8F0A6-5E14-485D-98EB-AEA01313E628}" destId="{D2D58DAD-F81C-4F27-8400-67B1A2D2F2D1}" srcOrd="0" destOrd="0" presId="urn:microsoft.com/office/officeart/2008/layout/VerticalCurvedList"/>
    <dgm:cxn modelId="{7F277443-5C81-46C6-B64D-4CCBDC89EAF6}" type="presParOf" srcId="{D2D58DAD-F81C-4F27-8400-67B1A2D2F2D1}" destId="{75672394-095A-4E2F-8F2A-E348D593D6A1}" srcOrd="0" destOrd="0" presId="urn:microsoft.com/office/officeart/2008/layout/VerticalCurvedList"/>
    <dgm:cxn modelId="{B9FCDD55-D081-43B5-91CC-1D435707BFB3}" type="presParOf" srcId="{75672394-095A-4E2F-8F2A-E348D593D6A1}" destId="{CACCE11B-480E-4F93-AE41-AD23E72639C8}" srcOrd="0" destOrd="0" presId="urn:microsoft.com/office/officeart/2008/layout/VerticalCurvedList"/>
    <dgm:cxn modelId="{65D50ADE-E96C-4583-A2B7-659F5300E13B}" type="presParOf" srcId="{75672394-095A-4E2F-8F2A-E348D593D6A1}" destId="{BBDBA8F4-10BB-4CD3-8C8C-4C6C53C18A0A}" srcOrd="1" destOrd="0" presId="urn:microsoft.com/office/officeart/2008/layout/VerticalCurvedList"/>
    <dgm:cxn modelId="{E637A1E7-BD6F-4EE9-B8F3-10B027BCD48E}" type="presParOf" srcId="{75672394-095A-4E2F-8F2A-E348D593D6A1}" destId="{D0004BE1-E31F-4132-9038-E382C5175A51}" srcOrd="2" destOrd="0" presId="urn:microsoft.com/office/officeart/2008/layout/VerticalCurvedList"/>
    <dgm:cxn modelId="{8DD610E2-13F9-4A3A-A549-C2D490027D16}" type="presParOf" srcId="{75672394-095A-4E2F-8F2A-E348D593D6A1}" destId="{41905E89-6ADA-49C3-A766-D983FB93E295}" srcOrd="3" destOrd="0" presId="urn:microsoft.com/office/officeart/2008/layout/VerticalCurvedList"/>
    <dgm:cxn modelId="{8072E0B1-6D2C-4EE6-B535-36C30547CDA3}" type="presParOf" srcId="{D2D58DAD-F81C-4F27-8400-67B1A2D2F2D1}" destId="{5E1B70D7-6422-49EC-9C21-BE296D282F18}" srcOrd="1" destOrd="0" presId="urn:microsoft.com/office/officeart/2008/layout/VerticalCurvedList"/>
    <dgm:cxn modelId="{F5B5E8F7-48B9-463C-A20B-004E7CEE97DC}" type="presParOf" srcId="{D2D58DAD-F81C-4F27-8400-67B1A2D2F2D1}" destId="{6A6CB7FE-FA65-48F3-827D-87387F2292E1}" srcOrd="2" destOrd="0" presId="urn:microsoft.com/office/officeart/2008/layout/VerticalCurvedList"/>
    <dgm:cxn modelId="{6F35CCE0-A499-47DD-A7D5-7724A51AF378}" type="presParOf" srcId="{6A6CB7FE-FA65-48F3-827D-87387F2292E1}" destId="{2200B160-8AF9-4183-9F17-FEC6A26689A7}" srcOrd="0" destOrd="0" presId="urn:microsoft.com/office/officeart/2008/layout/VerticalCurvedList"/>
    <dgm:cxn modelId="{C95E0E3C-7487-4B4C-A4C2-D61CD02A448D}" type="presParOf" srcId="{D2D58DAD-F81C-4F27-8400-67B1A2D2F2D1}" destId="{5A427108-321B-4599-AF42-0856B3D1FF82}" srcOrd="3" destOrd="0" presId="urn:microsoft.com/office/officeart/2008/layout/VerticalCurvedList"/>
    <dgm:cxn modelId="{40245AEA-B3BF-4DF3-833E-F64A2440693A}" type="presParOf" srcId="{D2D58DAD-F81C-4F27-8400-67B1A2D2F2D1}" destId="{CCA38EAE-6AC8-42F5-AD2B-E6F9420B9E1E}" srcOrd="4" destOrd="0" presId="urn:microsoft.com/office/officeart/2008/layout/VerticalCurvedList"/>
    <dgm:cxn modelId="{586B9DFA-334F-48B7-B536-31731D60C834}" type="presParOf" srcId="{CCA38EAE-6AC8-42F5-AD2B-E6F9420B9E1E}" destId="{014A217C-9396-4890-B457-52EB5F89BC55}" srcOrd="0" destOrd="0" presId="urn:microsoft.com/office/officeart/2008/layout/VerticalCurvedList"/>
    <dgm:cxn modelId="{26BF827C-95A0-40F4-956B-69BD7D958919}" type="presParOf" srcId="{D2D58DAD-F81C-4F27-8400-67B1A2D2F2D1}" destId="{E34F9D37-5974-4F78-9A96-D0B78DD04CC6}" srcOrd="5" destOrd="0" presId="urn:microsoft.com/office/officeart/2008/layout/VerticalCurvedList"/>
    <dgm:cxn modelId="{D17161FB-A843-47DA-8804-0BDD5A1D3785}" type="presParOf" srcId="{D2D58DAD-F81C-4F27-8400-67B1A2D2F2D1}" destId="{47D0E994-B864-4571-8C94-F38C202E6903}" srcOrd="6" destOrd="0" presId="urn:microsoft.com/office/officeart/2008/layout/VerticalCurvedList"/>
    <dgm:cxn modelId="{66938B35-4CF0-4729-9A47-34A7BF9BE283}" type="presParOf" srcId="{47D0E994-B864-4571-8C94-F38C202E6903}" destId="{B35CC08F-DDD2-40A0-86B2-3470D5BAA02E}" srcOrd="0" destOrd="0" presId="urn:microsoft.com/office/officeart/2008/layout/VerticalCurvedList"/>
    <dgm:cxn modelId="{9E2086E5-5755-4B35-898E-0CEA297149B3}" type="presParOf" srcId="{D2D58DAD-F81C-4F27-8400-67B1A2D2F2D1}" destId="{330D6213-4C9C-4C95-9190-A9F44A861D0F}" srcOrd="7" destOrd="0" presId="urn:microsoft.com/office/officeart/2008/layout/VerticalCurvedList"/>
    <dgm:cxn modelId="{AB4F09F9-75C8-465E-9C54-AF68FEE73430}" type="presParOf" srcId="{D2D58DAD-F81C-4F27-8400-67B1A2D2F2D1}" destId="{221F2AD2-9992-43FE-8BD4-CB2F3CCE784E}" srcOrd="8" destOrd="0" presId="urn:microsoft.com/office/officeart/2008/layout/VerticalCurvedList"/>
    <dgm:cxn modelId="{8598E176-1EDE-46DA-AA86-1D496F4F6864}" type="presParOf" srcId="{221F2AD2-9992-43FE-8BD4-CB2F3CCE784E}" destId="{A62EF523-271C-41EC-9D7D-39D874E3A9EF}" srcOrd="0" destOrd="0" presId="urn:microsoft.com/office/officeart/2008/layout/VerticalCurvedList"/>
    <dgm:cxn modelId="{953BF458-6741-47E7-AF11-3E1CE4E412D0}" type="presParOf" srcId="{D2D58DAD-F81C-4F27-8400-67B1A2D2F2D1}" destId="{7D05110C-CECA-4D3D-8F79-B0030B39E7CD}" srcOrd="9" destOrd="0" presId="urn:microsoft.com/office/officeart/2008/layout/VerticalCurvedList"/>
    <dgm:cxn modelId="{3A84EACA-E5A9-4CD5-8312-FCBA6CB05F69}" type="presParOf" srcId="{D2D58DAD-F81C-4F27-8400-67B1A2D2F2D1}" destId="{C2B07EC5-6AD2-4AED-9D6B-4BC69FD599A3}" srcOrd="10" destOrd="0" presId="urn:microsoft.com/office/officeart/2008/layout/VerticalCurvedList"/>
    <dgm:cxn modelId="{DF96754C-BD5F-461C-9A69-2A3B281F4180}" type="presParOf" srcId="{C2B07EC5-6AD2-4AED-9D6B-4BC69FD599A3}" destId="{FC9CE747-3305-424D-A979-EE0AAF747E08}" srcOrd="0" destOrd="0" presId="urn:microsoft.com/office/officeart/2008/layout/VerticalCurvedList"/>
    <dgm:cxn modelId="{86365A6E-6366-47B1-B8A7-60512EC4FE88}" type="presParOf" srcId="{D2D58DAD-F81C-4F27-8400-67B1A2D2F2D1}" destId="{101FA410-18C5-4FEE-B5AA-410E4FF16B28}" srcOrd="11" destOrd="0" presId="urn:microsoft.com/office/officeart/2008/layout/VerticalCurvedList"/>
    <dgm:cxn modelId="{4CCD8E19-E02B-4AB6-9823-5BBC3FE2CE89}" type="presParOf" srcId="{D2D58DAD-F81C-4F27-8400-67B1A2D2F2D1}" destId="{38B9EF4C-BD6C-4375-8B0A-FCF7BC7A2073}" srcOrd="12" destOrd="0" presId="urn:microsoft.com/office/officeart/2008/layout/VerticalCurvedList"/>
    <dgm:cxn modelId="{370AD225-7DA5-483B-8DBB-A47A9B009EC6}" type="presParOf" srcId="{38B9EF4C-BD6C-4375-8B0A-FCF7BC7A2073}" destId="{0A7A2319-F590-4199-9741-9B64AF67263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4DF1A5-EDF8-4691-960B-B5ADB687F83E}" type="doc">
      <dgm:prSet loTypeId="urn:microsoft.com/office/officeart/2005/8/layout/vList4" loCatId="picture" qsTypeId="urn:microsoft.com/office/officeart/2005/8/quickstyle/3d3" qsCatId="3D" csTypeId="urn:microsoft.com/office/officeart/2005/8/colors/colorful1" csCatId="colorful" phldr="1"/>
      <dgm:spPr/>
      <dgm:t>
        <a:bodyPr/>
        <a:lstStyle/>
        <a:p>
          <a:endParaRPr lang="es-CO"/>
        </a:p>
      </dgm:t>
    </dgm:pt>
    <dgm:pt modelId="{44BCFF6F-5AFD-42EB-8BF0-BCEDDBAEA656}">
      <dgm:prSet phldrT="[Texto]"/>
      <dgm:spPr/>
      <dgm:t>
        <a:bodyPr/>
        <a:lstStyle/>
        <a:p>
          <a:r>
            <a:rPr lang="es-ES"/>
            <a:t>MODALIDAD SOMOS FAMILIA, SOMOS COMUNIDAD</a:t>
          </a:r>
          <a:endParaRPr lang="es-CO"/>
        </a:p>
      </dgm:t>
    </dgm:pt>
    <dgm:pt modelId="{86EF4E3E-5A33-4E5C-8851-7318760271DC}" type="parTrans" cxnId="{8B6695A5-BA16-40B9-9667-6D61AC5AE0BF}">
      <dgm:prSet/>
      <dgm:spPr/>
      <dgm:t>
        <a:bodyPr/>
        <a:lstStyle/>
        <a:p>
          <a:endParaRPr lang="es-CO"/>
        </a:p>
      </dgm:t>
    </dgm:pt>
    <dgm:pt modelId="{13813FAE-ACC9-4228-9FE6-1896146B6C78}" type="sibTrans" cxnId="{8B6695A5-BA16-40B9-9667-6D61AC5AE0BF}">
      <dgm:prSet/>
      <dgm:spPr/>
      <dgm:t>
        <a:bodyPr/>
        <a:lstStyle/>
        <a:p>
          <a:endParaRPr lang="es-CO"/>
        </a:p>
      </dgm:t>
    </dgm:pt>
    <dgm:pt modelId="{46CBB623-4E03-4723-B30B-CF5C4F308581}">
      <dgm:prSet phldrT="[Texto]"/>
      <dgm:spPr/>
      <dgm:t>
        <a:bodyPr/>
        <a:lstStyle/>
        <a:p>
          <a:pPr>
            <a:buFont typeface="+mj-lt"/>
            <a:buAutoNum type="arabicPeriod"/>
          </a:pPr>
          <a:r>
            <a:rPr lang="es-ES"/>
            <a:t>Se brindó atención a 2005 Familias de 22 municipios del Departamento de Cundinamarca.</a:t>
          </a:r>
          <a:endParaRPr lang="es-CO"/>
        </a:p>
      </dgm:t>
    </dgm:pt>
    <dgm:pt modelId="{F7830CAC-5D49-4203-88DD-7B8FEDCBFA01}" type="parTrans" cxnId="{981470F0-AA59-465D-AC88-AB58D0A2BD6C}">
      <dgm:prSet/>
      <dgm:spPr/>
      <dgm:t>
        <a:bodyPr/>
        <a:lstStyle/>
        <a:p>
          <a:endParaRPr lang="es-CO"/>
        </a:p>
      </dgm:t>
    </dgm:pt>
    <dgm:pt modelId="{B0345A2F-719B-4EB8-88F3-36DC5CA63E53}" type="sibTrans" cxnId="{981470F0-AA59-465D-AC88-AB58D0A2BD6C}">
      <dgm:prSet/>
      <dgm:spPr/>
      <dgm:t>
        <a:bodyPr/>
        <a:lstStyle/>
        <a:p>
          <a:endParaRPr lang="es-CO"/>
        </a:p>
      </dgm:t>
    </dgm:pt>
    <dgm:pt modelId="{1E31B2A3-CF3F-460A-9ACE-335BD026A9C6}">
      <dgm:prSet phldrT="[Texto]"/>
      <dgm:spPr/>
      <dgm:t>
        <a:bodyPr/>
        <a:lstStyle/>
        <a:p>
          <a:pPr>
            <a:buFont typeface="+mj-lt"/>
            <a:buAutoNum type="arabicPeriod"/>
          </a:pPr>
          <a:r>
            <a:rPr lang="es-ES" b="0" i="0"/>
            <a:t>Como parte de la transformación de los mecanismos para la atención de la familia, el ICBF determinó que el talento humano requerido para la prestación de servicios profesionales y de apoyo a la gestión para la implementación de la modalidad “Somos Familia, Somos Comunidad” se operó de manera directa. Él ICBF creó y adoptó el Banco de Hojas de Vida, como herramienta para la selección de las hojas de vida de las personas naturales para suscribir contratos de prestación de servicios profesionales y de apoyo a la gestión.</a:t>
          </a:r>
          <a:endParaRPr lang="es-CO"/>
        </a:p>
      </dgm:t>
    </dgm:pt>
    <dgm:pt modelId="{6E4491F8-A5D1-481C-8CE1-7716C0BD2EFA}" type="parTrans" cxnId="{D3CFDA3F-A711-477C-B6BB-D8EE171A0826}">
      <dgm:prSet/>
      <dgm:spPr/>
      <dgm:t>
        <a:bodyPr/>
        <a:lstStyle/>
        <a:p>
          <a:endParaRPr lang="es-CO"/>
        </a:p>
      </dgm:t>
    </dgm:pt>
    <dgm:pt modelId="{12A16A37-BBCC-4E23-AEA7-9788DFBD7A19}" type="sibTrans" cxnId="{D3CFDA3F-A711-477C-B6BB-D8EE171A0826}">
      <dgm:prSet/>
      <dgm:spPr/>
      <dgm:t>
        <a:bodyPr/>
        <a:lstStyle/>
        <a:p>
          <a:endParaRPr lang="es-CO"/>
        </a:p>
      </dgm:t>
    </dgm:pt>
    <dgm:pt modelId="{0C58623B-D3AC-4BA9-AB7E-CB9CF58D176A}">
      <dgm:prSet phldrT="[Texto]"/>
      <dgm:spPr/>
      <dgm:t>
        <a:bodyPr/>
        <a:lstStyle/>
        <a:p>
          <a:endParaRPr lang="es-ES"/>
        </a:p>
        <a:p>
          <a:endParaRPr lang="es-ES"/>
        </a:p>
        <a:p>
          <a:r>
            <a:rPr lang="es-ES"/>
            <a:t>SERVICIO ASISTENCIA Y ASESORIA A LA FAMILIA</a:t>
          </a:r>
        </a:p>
      </dgm:t>
    </dgm:pt>
    <dgm:pt modelId="{13E1F5EB-12EF-472D-A2DA-0F730163C351}" type="parTrans" cxnId="{2053C71B-D55E-4D65-BB50-28AF3D823890}">
      <dgm:prSet/>
      <dgm:spPr/>
      <dgm:t>
        <a:bodyPr/>
        <a:lstStyle/>
        <a:p>
          <a:endParaRPr lang="es-CO"/>
        </a:p>
      </dgm:t>
    </dgm:pt>
    <dgm:pt modelId="{58665748-D07F-43EE-ABE9-1046C5CBAE4F}" type="sibTrans" cxnId="{2053C71B-D55E-4D65-BB50-28AF3D823890}">
      <dgm:prSet/>
      <dgm:spPr/>
      <dgm:t>
        <a:bodyPr/>
        <a:lstStyle/>
        <a:p>
          <a:endParaRPr lang="es-CO"/>
        </a:p>
      </dgm:t>
    </dgm:pt>
    <dgm:pt modelId="{0740E255-E377-4E24-8CDA-D18175D91BFA}">
      <dgm:prSet phldrT="[Texto]"/>
      <dgm:spPr/>
      <dgm:t>
        <a:bodyPr/>
        <a:lstStyle/>
        <a:p>
          <a:pPr>
            <a:buFont typeface="+mj-lt"/>
            <a:buAutoNum type="arabicPeriod"/>
          </a:pPr>
          <a:r>
            <a:rPr lang="es-ES"/>
            <a:t>Al finalizar la operación se atendieron 85 familias con personas con discapacidad, 146 familias con niños, niñas y adolescentes en Proceso Administrativo de Restablecimiento de Derechos PARD y SRPA, 92 familias migrantes, 292 familias registradas en el Registro Único de Victimas, 1.390 familias con niños y niñas vinculados a los servicios de Primera Infancia, Infancia, Adolescencia y Juventud, Equipos de Protección Integral de Trabajo Infantil-EMPI, </a:t>
          </a:r>
          <a:r>
            <a:rPr lang="es-ES" b="0" i="0"/>
            <a:t>entes territoriales y autoridades administrativas.</a:t>
          </a:r>
          <a:endParaRPr lang="es-CO"/>
        </a:p>
      </dgm:t>
    </dgm:pt>
    <dgm:pt modelId="{A32F548D-27B2-4B30-B390-0D463376AABA}" type="parTrans" cxnId="{54466DC0-30F1-49B7-B308-7B4D83598616}">
      <dgm:prSet/>
      <dgm:spPr/>
      <dgm:t>
        <a:bodyPr/>
        <a:lstStyle/>
        <a:p>
          <a:endParaRPr lang="es-CO"/>
        </a:p>
      </dgm:t>
    </dgm:pt>
    <dgm:pt modelId="{DFE55FC6-ECD0-4DBB-AD43-41512F697ACE}" type="sibTrans" cxnId="{54466DC0-30F1-49B7-B308-7B4D83598616}">
      <dgm:prSet/>
      <dgm:spPr/>
      <dgm:t>
        <a:bodyPr/>
        <a:lstStyle/>
        <a:p>
          <a:endParaRPr lang="es-CO"/>
        </a:p>
      </dgm:t>
    </dgm:pt>
    <dgm:pt modelId="{0588F6F7-9345-443B-B7BA-AF9C7BC12A6D}">
      <dgm:prSet phldrT="[Texto]"/>
      <dgm:spPr/>
      <dgm:t>
        <a:bodyPr/>
        <a:lstStyle/>
        <a:p>
          <a:r>
            <a:rPr lang="es-ES"/>
            <a:t>1. Se brindo atencion psicosocial, frente a la orientación a las familias para el fortalecimiento de capacidades tanto individuales como colectivas, en la unidad familiar o de alguno de sus integrantes, este acompañamiento psicosocial se desarrolló teniendo en cuenta el enfoque diferencial, comunitario y </a:t>
          </a:r>
          <a:r>
            <a:rPr lang="es-CO"/>
            <a:t>territorial de </a:t>
          </a:r>
          <a:r>
            <a:rPr lang="es-ES"/>
            <a:t>1383 Familias de 23 municipios del Departamento de Cundinamarca.</a:t>
          </a:r>
          <a:endParaRPr lang="es-CO"/>
        </a:p>
      </dgm:t>
    </dgm:pt>
    <dgm:pt modelId="{F4D94B9B-06A4-4456-96D6-7BC54FBBA7CA}" type="sibTrans" cxnId="{A4DB8DAF-4EC2-4331-A761-38867BFE4DA3}">
      <dgm:prSet/>
      <dgm:spPr/>
      <dgm:t>
        <a:bodyPr/>
        <a:lstStyle/>
        <a:p>
          <a:endParaRPr lang="es-CO"/>
        </a:p>
      </dgm:t>
    </dgm:pt>
    <dgm:pt modelId="{BE2F3C2E-7AC0-4CF4-822A-87F88704528F}" type="parTrans" cxnId="{A4DB8DAF-4EC2-4331-A761-38867BFE4DA3}">
      <dgm:prSet/>
      <dgm:spPr/>
      <dgm:t>
        <a:bodyPr/>
        <a:lstStyle/>
        <a:p>
          <a:endParaRPr lang="es-CO"/>
        </a:p>
      </dgm:t>
    </dgm:pt>
    <dgm:pt modelId="{657B6212-A85E-4009-A83A-905ADA3773C1}" type="pres">
      <dgm:prSet presAssocID="{9B4DF1A5-EDF8-4691-960B-B5ADB687F83E}" presName="linear" presStyleCnt="0">
        <dgm:presLayoutVars>
          <dgm:dir/>
          <dgm:resizeHandles val="exact"/>
        </dgm:presLayoutVars>
      </dgm:prSet>
      <dgm:spPr/>
    </dgm:pt>
    <dgm:pt modelId="{3E666EB9-406E-40CF-8265-7624EE8DB634}" type="pres">
      <dgm:prSet presAssocID="{44BCFF6F-5AFD-42EB-8BF0-BCEDDBAEA656}" presName="comp" presStyleCnt="0"/>
      <dgm:spPr/>
    </dgm:pt>
    <dgm:pt modelId="{31908D90-81D9-4F5E-80BC-ACD9011ED4F8}" type="pres">
      <dgm:prSet presAssocID="{44BCFF6F-5AFD-42EB-8BF0-BCEDDBAEA656}" presName="box" presStyleLbl="node1" presStyleIdx="0" presStyleCnt="2"/>
      <dgm:spPr/>
    </dgm:pt>
    <dgm:pt modelId="{2F3069B7-1588-4F21-AA6D-6DB3AB71633B}" type="pres">
      <dgm:prSet presAssocID="{44BCFF6F-5AFD-42EB-8BF0-BCEDDBAEA656}"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47000" r="-47000"/>
          </a:stretch>
        </a:blipFill>
      </dgm:spPr>
    </dgm:pt>
    <dgm:pt modelId="{21CBBD7A-0831-4A38-A90A-959CE2F60131}" type="pres">
      <dgm:prSet presAssocID="{44BCFF6F-5AFD-42EB-8BF0-BCEDDBAEA656}" presName="text" presStyleLbl="node1" presStyleIdx="0" presStyleCnt="2">
        <dgm:presLayoutVars>
          <dgm:bulletEnabled val="1"/>
        </dgm:presLayoutVars>
      </dgm:prSet>
      <dgm:spPr/>
    </dgm:pt>
    <dgm:pt modelId="{E57B5AC0-59FF-410D-9CBE-AC848F0A0B7E}" type="pres">
      <dgm:prSet presAssocID="{13813FAE-ACC9-4228-9FE6-1896146B6C78}" presName="spacer" presStyleCnt="0"/>
      <dgm:spPr/>
    </dgm:pt>
    <dgm:pt modelId="{18381F67-FC61-48B5-862D-513EC694B97F}" type="pres">
      <dgm:prSet presAssocID="{0C58623B-D3AC-4BA9-AB7E-CB9CF58D176A}" presName="comp" presStyleCnt="0"/>
      <dgm:spPr/>
    </dgm:pt>
    <dgm:pt modelId="{96BAA527-8AAC-47CC-AD84-E651FE3BD922}" type="pres">
      <dgm:prSet presAssocID="{0C58623B-D3AC-4BA9-AB7E-CB9CF58D176A}" presName="box" presStyleLbl="node1" presStyleIdx="1" presStyleCnt="2"/>
      <dgm:spPr/>
    </dgm:pt>
    <dgm:pt modelId="{3CF4A573-94B4-4660-9A31-F59F4A774200}" type="pres">
      <dgm:prSet presAssocID="{0C58623B-D3AC-4BA9-AB7E-CB9CF58D176A}"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71000" r="-71000"/>
          </a:stretch>
        </a:blipFill>
      </dgm:spPr>
    </dgm:pt>
    <dgm:pt modelId="{55C5801E-3EB6-465E-A184-BFAF966AC497}" type="pres">
      <dgm:prSet presAssocID="{0C58623B-D3AC-4BA9-AB7E-CB9CF58D176A}" presName="text" presStyleLbl="node1" presStyleIdx="1" presStyleCnt="2">
        <dgm:presLayoutVars>
          <dgm:bulletEnabled val="1"/>
        </dgm:presLayoutVars>
      </dgm:prSet>
      <dgm:spPr/>
    </dgm:pt>
  </dgm:ptLst>
  <dgm:cxnLst>
    <dgm:cxn modelId="{51FA3C05-9F28-40AF-94F2-8C78FE1C3E76}" type="presOf" srcId="{44BCFF6F-5AFD-42EB-8BF0-BCEDDBAEA656}" destId="{31908D90-81D9-4F5E-80BC-ACD9011ED4F8}" srcOrd="0" destOrd="0" presId="urn:microsoft.com/office/officeart/2005/8/layout/vList4"/>
    <dgm:cxn modelId="{FDACAD06-96D4-4405-9FF4-4B555F0868D7}" type="presOf" srcId="{46CBB623-4E03-4723-B30B-CF5C4F308581}" destId="{31908D90-81D9-4F5E-80BC-ACD9011ED4F8}" srcOrd="0" destOrd="1" presId="urn:microsoft.com/office/officeart/2005/8/layout/vList4"/>
    <dgm:cxn modelId="{2CB2EA0B-3169-414F-8EA6-103706565BE4}" type="presOf" srcId="{0740E255-E377-4E24-8CDA-D18175D91BFA}" destId="{31908D90-81D9-4F5E-80BC-ACD9011ED4F8}" srcOrd="0" destOrd="3" presId="urn:microsoft.com/office/officeart/2005/8/layout/vList4"/>
    <dgm:cxn modelId="{2053C71B-D55E-4D65-BB50-28AF3D823890}" srcId="{9B4DF1A5-EDF8-4691-960B-B5ADB687F83E}" destId="{0C58623B-D3AC-4BA9-AB7E-CB9CF58D176A}" srcOrd="1" destOrd="0" parTransId="{13E1F5EB-12EF-472D-A2DA-0F730163C351}" sibTransId="{58665748-D07F-43EE-ABE9-1046C5CBAE4F}"/>
    <dgm:cxn modelId="{4DCEF11E-0721-4B9D-9EF8-19C069EB11B5}" type="presOf" srcId="{0C58623B-D3AC-4BA9-AB7E-CB9CF58D176A}" destId="{55C5801E-3EB6-465E-A184-BFAF966AC497}" srcOrd="1" destOrd="0" presId="urn:microsoft.com/office/officeart/2005/8/layout/vList4"/>
    <dgm:cxn modelId="{EBCE2426-4D20-4304-870D-4EEAD4347F55}" type="presOf" srcId="{9B4DF1A5-EDF8-4691-960B-B5ADB687F83E}" destId="{657B6212-A85E-4009-A83A-905ADA3773C1}" srcOrd="0" destOrd="0" presId="urn:microsoft.com/office/officeart/2005/8/layout/vList4"/>
    <dgm:cxn modelId="{D3CFDA3F-A711-477C-B6BB-D8EE171A0826}" srcId="{44BCFF6F-5AFD-42EB-8BF0-BCEDDBAEA656}" destId="{1E31B2A3-CF3F-460A-9ACE-335BD026A9C6}" srcOrd="1" destOrd="0" parTransId="{6E4491F8-A5D1-481C-8CE1-7716C0BD2EFA}" sibTransId="{12A16A37-BBCC-4E23-AEA7-9788DFBD7A19}"/>
    <dgm:cxn modelId="{4F30174D-8214-4C95-942F-7CAC87A0B809}" type="presOf" srcId="{46CBB623-4E03-4723-B30B-CF5C4F308581}" destId="{21CBBD7A-0831-4A38-A90A-959CE2F60131}" srcOrd="1" destOrd="1" presId="urn:microsoft.com/office/officeart/2005/8/layout/vList4"/>
    <dgm:cxn modelId="{D659A57A-89D2-4D5B-BE86-D468C7D04FE7}" type="presOf" srcId="{0588F6F7-9345-443B-B7BA-AF9C7BC12A6D}" destId="{96BAA527-8AAC-47CC-AD84-E651FE3BD922}" srcOrd="0" destOrd="1" presId="urn:microsoft.com/office/officeart/2005/8/layout/vList4"/>
    <dgm:cxn modelId="{2DA5DB8F-2288-4DCF-A729-B1F78E4D9F8C}" type="presOf" srcId="{1E31B2A3-CF3F-460A-9ACE-335BD026A9C6}" destId="{21CBBD7A-0831-4A38-A90A-959CE2F60131}" srcOrd="1" destOrd="2" presId="urn:microsoft.com/office/officeart/2005/8/layout/vList4"/>
    <dgm:cxn modelId="{8B6695A5-BA16-40B9-9667-6D61AC5AE0BF}" srcId="{9B4DF1A5-EDF8-4691-960B-B5ADB687F83E}" destId="{44BCFF6F-5AFD-42EB-8BF0-BCEDDBAEA656}" srcOrd="0" destOrd="0" parTransId="{86EF4E3E-5A33-4E5C-8851-7318760271DC}" sibTransId="{13813FAE-ACC9-4228-9FE6-1896146B6C78}"/>
    <dgm:cxn modelId="{8B51BAAB-4336-496B-85A1-CE7859A4E6D3}" type="presOf" srcId="{0C58623B-D3AC-4BA9-AB7E-CB9CF58D176A}" destId="{96BAA527-8AAC-47CC-AD84-E651FE3BD922}" srcOrd="0" destOrd="0" presId="urn:microsoft.com/office/officeart/2005/8/layout/vList4"/>
    <dgm:cxn modelId="{FF7DBAAE-32AD-46E7-9E25-FAE0228D90F5}" type="presOf" srcId="{0740E255-E377-4E24-8CDA-D18175D91BFA}" destId="{21CBBD7A-0831-4A38-A90A-959CE2F60131}" srcOrd="1" destOrd="3" presId="urn:microsoft.com/office/officeart/2005/8/layout/vList4"/>
    <dgm:cxn modelId="{A4DB8DAF-4EC2-4331-A761-38867BFE4DA3}" srcId="{0C58623B-D3AC-4BA9-AB7E-CB9CF58D176A}" destId="{0588F6F7-9345-443B-B7BA-AF9C7BC12A6D}" srcOrd="0" destOrd="0" parTransId="{BE2F3C2E-7AC0-4CF4-822A-87F88704528F}" sibTransId="{F4D94B9B-06A4-4456-96D6-7BC54FBBA7CA}"/>
    <dgm:cxn modelId="{54466DC0-30F1-49B7-B308-7B4D83598616}" srcId="{44BCFF6F-5AFD-42EB-8BF0-BCEDDBAEA656}" destId="{0740E255-E377-4E24-8CDA-D18175D91BFA}" srcOrd="2" destOrd="0" parTransId="{A32F548D-27B2-4B30-B390-0D463376AABA}" sibTransId="{DFE55FC6-ECD0-4DBB-AD43-41512F697ACE}"/>
    <dgm:cxn modelId="{E0F561C5-2471-4ED5-B833-BD07A19ADE62}" type="presOf" srcId="{0588F6F7-9345-443B-B7BA-AF9C7BC12A6D}" destId="{55C5801E-3EB6-465E-A184-BFAF966AC497}" srcOrd="1" destOrd="1" presId="urn:microsoft.com/office/officeart/2005/8/layout/vList4"/>
    <dgm:cxn modelId="{512299C9-972E-4A63-B949-F8E4ECB3D47B}" type="presOf" srcId="{44BCFF6F-5AFD-42EB-8BF0-BCEDDBAEA656}" destId="{21CBBD7A-0831-4A38-A90A-959CE2F60131}" srcOrd="1" destOrd="0" presId="urn:microsoft.com/office/officeart/2005/8/layout/vList4"/>
    <dgm:cxn modelId="{6EE0B8E5-2195-491F-83B7-D3208415A5AE}" type="presOf" srcId="{1E31B2A3-CF3F-460A-9ACE-335BD026A9C6}" destId="{31908D90-81D9-4F5E-80BC-ACD9011ED4F8}" srcOrd="0" destOrd="2" presId="urn:microsoft.com/office/officeart/2005/8/layout/vList4"/>
    <dgm:cxn modelId="{981470F0-AA59-465D-AC88-AB58D0A2BD6C}" srcId="{44BCFF6F-5AFD-42EB-8BF0-BCEDDBAEA656}" destId="{46CBB623-4E03-4723-B30B-CF5C4F308581}" srcOrd="0" destOrd="0" parTransId="{F7830CAC-5D49-4203-88DD-7B8FEDCBFA01}" sibTransId="{B0345A2F-719B-4EB8-88F3-36DC5CA63E53}"/>
    <dgm:cxn modelId="{107CACE1-385D-4423-8311-0D79B8BCB0FE}" type="presParOf" srcId="{657B6212-A85E-4009-A83A-905ADA3773C1}" destId="{3E666EB9-406E-40CF-8265-7624EE8DB634}" srcOrd="0" destOrd="0" presId="urn:microsoft.com/office/officeart/2005/8/layout/vList4"/>
    <dgm:cxn modelId="{140A34D4-D5F1-4351-A880-24592A4697AB}" type="presParOf" srcId="{3E666EB9-406E-40CF-8265-7624EE8DB634}" destId="{31908D90-81D9-4F5E-80BC-ACD9011ED4F8}" srcOrd="0" destOrd="0" presId="urn:microsoft.com/office/officeart/2005/8/layout/vList4"/>
    <dgm:cxn modelId="{DB1C179C-603B-4120-BE52-97BB448A5C60}" type="presParOf" srcId="{3E666EB9-406E-40CF-8265-7624EE8DB634}" destId="{2F3069B7-1588-4F21-AA6D-6DB3AB71633B}" srcOrd="1" destOrd="0" presId="urn:microsoft.com/office/officeart/2005/8/layout/vList4"/>
    <dgm:cxn modelId="{EAF0FB1C-DF61-4167-A457-746EAA726890}" type="presParOf" srcId="{3E666EB9-406E-40CF-8265-7624EE8DB634}" destId="{21CBBD7A-0831-4A38-A90A-959CE2F60131}" srcOrd="2" destOrd="0" presId="urn:microsoft.com/office/officeart/2005/8/layout/vList4"/>
    <dgm:cxn modelId="{225E2B9B-1FBA-400A-A7B5-8CDBF33DBE04}" type="presParOf" srcId="{657B6212-A85E-4009-A83A-905ADA3773C1}" destId="{E57B5AC0-59FF-410D-9CBE-AC848F0A0B7E}" srcOrd="1" destOrd="0" presId="urn:microsoft.com/office/officeart/2005/8/layout/vList4"/>
    <dgm:cxn modelId="{EA2A59F5-4652-4665-AF59-B73DEF2B0C86}" type="presParOf" srcId="{657B6212-A85E-4009-A83A-905ADA3773C1}" destId="{18381F67-FC61-48B5-862D-513EC694B97F}" srcOrd="2" destOrd="0" presId="urn:microsoft.com/office/officeart/2005/8/layout/vList4"/>
    <dgm:cxn modelId="{7693310B-234F-4FC0-ACC0-93EC051555DB}" type="presParOf" srcId="{18381F67-FC61-48B5-862D-513EC694B97F}" destId="{96BAA527-8AAC-47CC-AD84-E651FE3BD922}" srcOrd="0" destOrd="0" presId="urn:microsoft.com/office/officeart/2005/8/layout/vList4"/>
    <dgm:cxn modelId="{F195EF32-FCEB-4D5B-9FE5-F9688787410F}" type="presParOf" srcId="{18381F67-FC61-48B5-862D-513EC694B97F}" destId="{3CF4A573-94B4-4660-9A31-F59F4A774200}" srcOrd="1" destOrd="0" presId="urn:microsoft.com/office/officeart/2005/8/layout/vList4"/>
    <dgm:cxn modelId="{8FF4406F-38EC-4545-B99E-BD3BBE2205F5}" type="presParOf" srcId="{18381F67-FC61-48B5-862D-513EC694B97F}" destId="{55C5801E-3EB6-465E-A184-BFAF966AC49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4DF1A5-EDF8-4691-960B-B5ADB687F83E}" type="doc">
      <dgm:prSet loTypeId="urn:microsoft.com/office/officeart/2005/8/layout/vList4" loCatId="picture" qsTypeId="urn:microsoft.com/office/officeart/2005/8/quickstyle/simple2" qsCatId="simple" csTypeId="urn:microsoft.com/office/officeart/2005/8/colors/colorful5" csCatId="colorful" phldr="1"/>
      <dgm:spPr/>
      <dgm:t>
        <a:bodyPr/>
        <a:lstStyle/>
        <a:p>
          <a:endParaRPr lang="es-CO"/>
        </a:p>
      </dgm:t>
    </dgm:pt>
    <dgm:pt modelId="{44BCFF6F-5AFD-42EB-8BF0-BCEDDBAEA656}">
      <dgm:prSet phldrT="[Texto]"/>
      <dgm:spPr/>
      <dgm:t>
        <a:bodyPr/>
        <a:lstStyle/>
        <a:p>
          <a:r>
            <a:rPr lang="es-ES"/>
            <a:t>MODALIDAD SOMOS FAMILIA, SOMOS COMUNIDAD</a:t>
          </a:r>
          <a:endParaRPr lang="es-CO"/>
        </a:p>
      </dgm:t>
    </dgm:pt>
    <dgm:pt modelId="{86EF4E3E-5A33-4E5C-8851-7318760271DC}" type="parTrans" cxnId="{8B6695A5-BA16-40B9-9667-6D61AC5AE0BF}">
      <dgm:prSet/>
      <dgm:spPr/>
      <dgm:t>
        <a:bodyPr/>
        <a:lstStyle/>
        <a:p>
          <a:endParaRPr lang="es-CO"/>
        </a:p>
      </dgm:t>
    </dgm:pt>
    <dgm:pt modelId="{13813FAE-ACC9-4228-9FE6-1896146B6C78}" type="sibTrans" cxnId="{8B6695A5-BA16-40B9-9667-6D61AC5AE0BF}">
      <dgm:prSet/>
      <dgm:spPr/>
      <dgm:t>
        <a:bodyPr/>
        <a:lstStyle/>
        <a:p>
          <a:endParaRPr lang="es-CO"/>
        </a:p>
      </dgm:t>
    </dgm:pt>
    <dgm:pt modelId="{0C58623B-D3AC-4BA9-AB7E-CB9CF58D176A}">
      <dgm:prSet phldrT="[Texto]" custT="1"/>
      <dgm:spPr/>
      <dgm:t>
        <a:bodyPr/>
        <a:lstStyle/>
        <a:p>
          <a:r>
            <a:rPr lang="es-ES" sz="2000"/>
            <a:t>SERVICIO ASISTENCIA Y ASESORIA A LA FAMILIA</a:t>
          </a:r>
        </a:p>
        <a:p>
          <a:r>
            <a:rPr lang="es-ES" sz="1600"/>
            <a:t>1. </a:t>
          </a:r>
          <a:r>
            <a:rPr lang="es-ES" sz="1600" b="0" i="0"/>
            <a:t>Se realizó la contratación de 1 psicólogo (a) y 1 trabajador (a) Social en cada uno de los Centros Zonales de la Regional Cundinamarca.</a:t>
          </a:r>
        </a:p>
        <a:p>
          <a:r>
            <a:rPr lang="es-ES" sz="1600" b="0" i="0"/>
            <a:t>2. La supervisión de dichos contratos de prestación de servicios estuvo a cargo del respectivo Coordinador del Centro Zonal lo cual permitió un mayor seguimiento, control, monitoreo de las actividades realizadas.</a:t>
          </a:r>
        </a:p>
        <a:p>
          <a:r>
            <a:rPr lang="es-ES" sz="1600" b="0" i="0"/>
            <a:t>3. Asistencia técnica permanente por parte de la Dirección de Familias y Comunidades y la Dirección de Protección.</a:t>
          </a:r>
          <a:endParaRPr lang="es-ES" sz="1600"/>
        </a:p>
      </dgm:t>
    </dgm:pt>
    <dgm:pt modelId="{13E1F5EB-12EF-472D-A2DA-0F730163C351}" type="parTrans" cxnId="{2053C71B-D55E-4D65-BB50-28AF3D823890}">
      <dgm:prSet/>
      <dgm:spPr/>
      <dgm:t>
        <a:bodyPr/>
        <a:lstStyle/>
        <a:p>
          <a:endParaRPr lang="es-CO"/>
        </a:p>
      </dgm:t>
    </dgm:pt>
    <dgm:pt modelId="{58665748-D07F-43EE-ABE9-1046C5CBAE4F}" type="sibTrans" cxnId="{2053C71B-D55E-4D65-BB50-28AF3D823890}">
      <dgm:prSet/>
      <dgm:spPr/>
      <dgm:t>
        <a:bodyPr/>
        <a:lstStyle/>
        <a:p>
          <a:endParaRPr lang="es-CO"/>
        </a:p>
      </dgm:t>
    </dgm:pt>
    <dgm:pt modelId="{46CBB623-4E03-4723-B30B-CF5C4F308581}">
      <dgm:prSet phldrT="[Texto]"/>
      <dgm:spPr/>
      <dgm:t>
        <a:bodyPr/>
        <a:lstStyle/>
        <a:p>
          <a:pPr>
            <a:buFont typeface="+mj-lt"/>
            <a:buAutoNum type="arabicPeriod"/>
          </a:pPr>
          <a:r>
            <a:rPr lang="es-ES" b="0" i="0"/>
            <a:t>La priorización territorial – municipal involucró significativamente al nivel regional y la articulación intrainstitucional e interinstitucional, especialmente con las entidades del Sector de la Inclusión Social y Reconciliación (DPS, Unidad Territorial de Víctimas y Centro de Memoria Histórica) a fin de atender las necesidades de las comunidades y de las familias pertenecientes a municipios de gran complejidad como: Soacha, Girardot, Fusagasugá, Facatativá, Funza, Madrid, Mosquera, El Rosal, Zipaquirá, Sibaté, Chía, Cajicá, Chocontá, La Mesa, Villeta, Guaduas, Ubaté, Pacho, Tocaima, Ricaurte. Une y Útica.</a:t>
          </a:r>
          <a:endParaRPr lang="es-CO"/>
        </a:p>
      </dgm:t>
    </dgm:pt>
    <dgm:pt modelId="{B0345A2F-719B-4EB8-88F3-36DC5CA63E53}" type="sibTrans" cxnId="{981470F0-AA59-465D-AC88-AB58D0A2BD6C}">
      <dgm:prSet/>
      <dgm:spPr/>
      <dgm:t>
        <a:bodyPr/>
        <a:lstStyle/>
        <a:p>
          <a:endParaRPr lang="es-CO"/>
        </a:p>
      </dgm:t>
    </dgm:pt>
    <dgm:pt modelId="{F7830CAC-5D49-4203-88DD-7B8FEDCBFA01}" type="parTrans" cxnId="{981470F0-AA59-465D-AC88-AB58D0A2BD6C}">
      <dgm:prSet/>
      <dgm:spPr/>
      <dgm:t>
        <a:bodyPr/>
        <a:lstStyle/>
        <a:p>
          <a:endParaRPr lang="es-CO"/>
        </a:p>
      </dgm:t>
    </dgm:pt>
    <dgm:pt modelId="{9D4193F6-318A-430F-B907-7FDF8C9421D3}">
      <dgm:prSet phldrT="[Texto]"/>
      <dgm:spPr/>
      <dgm:t>
        <a:bodyPr/>
        <a:lstStyle/>
        <a:p>
          <a:pPr>
            <a:buFont typeface="+mj-lt"/>
            <a:buAutoNum type="arabicPeriod"/>
          </a:pPr>
          <a:r>
            <a:rPr lang="es-ES" b="0" i="0"/>
            <a:t>La priorización de los municipios donde se implementó la Modalidad Mi Familia cumplió con los criterios territoriales de acuerdo con lo establecido en el Plan Nacional de Desarrollo 2022-2026.</a:t>
          </a:r>
          <a:endParaRPr lang="es-CO"/>
        </a:p>
      </dgm:t>
    </dgm:pt>
    <dgm:pt modelId="{F35E5FD1-5463-4294-B605-6A67A39F8BE1}" type="parTrans" cxnId="{1299CA87-3E2E-4D43-9E5D-034A4E51D7D9}">
      <dgm:prSet/>
      <dgm:spPr/>
      <dgm:t>
        <a:bodyPr/>
        <a:lstStyle/>
        <a:p>
          <a:endParaRPr lang="es-CO"/>
        </a:p>
      </dgm:t>
    </dgm:pt>
    <dgm:pt modelId="{A3E4E1FD-7619-4AF4-BD22-5E4B0FE83C1B}" type="sibTrans" cxnId="{1299CA87-3E2E-4D43-9E5D-034A4E51D7D9}">
      <dgm:prSet/>
      <dgm:spPr/>
      <dgm:t>
        <a:bodyPr/>
        <a:lstStyle/>
        <a:p>
          <a:endParaRPr lang="es-CO"/>
        </a:p>
      </dgm:t>
    </dgm:pt>
    <dgm:pt modelId="{5B34D628-99D3-454E-B19D-9078D5805094}">
      <dgm:prSet phldrT="[Texto]"/>
      <dgm:spPr/>
      <dgm:t>
        <a:bodyPr/>
        <a:lstStyle/>
        <a:p>
          <a:pPr>
            <a:buFont typeface="+mj-lt"/>
            <a:buAutoNum type="arabicPeriod"/>
          </a:pPr>
          <a:r>
            <a:rPr lang="es-ES" b="0" i="0"/>
            <a:t>De los 22 municipios priorizados, se atendieron algunos municipios que no habían sido priorizados en vigencias anteriores: Une, Útica.</a:t>
          </a:r>
          <a:endParaRPr lang="es-CO"/>
        </a:p>
      </dgm:t>
    </dgm:pt>
    <dgm:pt modelId="{75B74359-3931-4823-B5D8-9C353980A93C}" type="parTrans" cxnId="{8BD5C242-E06F-4FA7-9838-E99E45B7E168}">
      <dgm:prSet/>
      <dgm:spPr/>
      <dgm:t>
        <a:bodyPr/>
        <a:lstStyle/>
        <a:p>
          <a:endParaRPr lang="es-CO"/>
        </a:p>
      </dgm:t>
    </dgm:pt>
    <dgm:pt modelId="{ED9DF132-0C8B-4B58-A2CF-E6DED4C6A512}" type="sibTrans" cxnId="{8BD5C242-E06F-4FA7-9838-E99E45B7E168}">
      <dgm:prSet/>
      <dgm:spPr/>
      <dgm:t>
        <a:bodyPr/>
        <a:lstStyle/>
        <a:p>
          <a:endParaRPr lang="es-CO"/>
        </a:p>
      </dgm:t>
    </dgm:pt>
    <dgm:pt modelId="{323A23D8-2045-459A-8BB0-153FB9B876FA}">
      <dgm:prSet phldrT="[Texto]"/>
      <dgm:spPr/>
      <dgm:t>
        <a:bodyPr/>
        <a:lstStyle/>
        <a:p>
          <a:pPr>
            <a:buFont typeface="+mj-lt"/>
            <a:buAutoNum type="arabicPeriod"/>
          </a:pPr>
          <a:r>
            <a:rPr lang="es-ES"/>
            <a:t>Se logró la atencion de 2005 familias en un tiempo aproximado de 3,5 meses.</a:t>
          </a:r>
          <a:endParaRPr lang="es-CO"/>
        </a:p>
      </dgm:t>
    </dgm:pt>
    <dgm:pt modelId="{84AFF186-D76D-4A0C-975E-89C24FCDB6A7}" type="parTrans" cxnId="{1CF284E3-75D4-4A7F-AEC5-5560F72D5711}">
      <dgm:prSet/>
      <dgm:spPr/>
      <dgm:t>
        <a:bodyPr/>
        <a:lstStyle/>
        <a:p>
          <a:endParaRPr lang="es-CO"/>
        </a:p>
      </dgm:t>
    </dgm:pt>
    <dgm:pt modelId="{259A978A-C88B-4B89-8703-936098322F70}" type="sibTrans" cxnId="{1CF284E3-75D4-4A7F-AEC5-5560F72D5711}">
      <dgm:prSet/>
      <dgm:spPr/>
      <dgm:t>
        <a:bodyPr/>
        <a:lstStyle/>
        <a:p>
          <a:endParaRPr lang="es-CO"/>
        </a:p>
      </dgm:t>
    </dgm:pt>
    <dgm:pt modelId="{657B6212-A85E-4009-A83A-905ADA3773C1}" type="pres">
      <dgm:prSet presAssocID="{9B4DF1A5-EDF8-4691-960B-B5ADB687F83E}" presName="linear" presStyleCnt="0">
        <dgm:presLayoutVars>
          <dgm:dir/>
          <dgm:resizeHandles val="exact"/>
        </dgm:presLayoutVars>
      </dgm:prSet>
      <dgm:spPr/>
    </dgm:pt>
    <dgm:pt modelId="{3E666EB9-406E-40CF-8265-7624EE8DB634}" type="pres">
      <dgm:prSet presAssocID="{44BCFF6F-5AFD-42EB-8BF0-BCEDDBAEA656}" presName="comp" presStyleCnt="0"/>
      <dgm:spPr/>
    </dgm:pt>
    <dgm:pt modelId="{31908D90-81D9-4F5E-80BC-ACD9011ED4F8}" type="pres">
      <dgm:prSet presAssocID="{44BCFF6F-5AFD-42EB-8BF0-BCEDDBAEA656}" presName="box" presStyleLbl="node1" presStyleIdx="0" presStyleCnt="2"/>
      <dgm:spPr/>
    </dgm:pt>
    <dgm:pt modelId="{2F3069B7-1588-4F21-AA6D-6DB3AB71633B}" type="pres">
      <dgm:prSet presAssocID="{44BCFF6F-5AFD-42EB-8BF0-BCEDDBAEA656}"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47000" r="-47000"/>
          </a:stretch>
        </a:blipFill>
      </dgm:spPr>
    </dgm:pt>
    <dgm:pt modelId="{21CBBD7A-0831-4A38-A90A-959CE2F60131}" type="pres">
      <dgm:prSet presAssocID="{44BCFF6F-5AFD-42EB-8BF0-BCEDDBAEA656}" presName="text" presStyleLbl="node1" presStyleIdx="0" presStyleCnt="2">
        <dgm:presLayoutVars>
          <dgm:bulletEnabled val="1"/>
        </dgm:presLayoutVars>
      </dgm:prSet>
      <dgm:spPr/>
    </dgm:pt>
    <dgm:pt modelId="{E57B5AC0-59FF-410D-9CBE-AC848F0A0B7E}" type="pres">
      <dgm:prSet presAssocID="{13813FAE-ACC9-4228-9FE6-1896146B6C78}" presName="spacer" presStyleCnt="0"/>
      <dgm:spPr/>
    </dgm:pt>
    <dgm:pt modelId="{18381F67-FC61-48B5-862D-513EC694B97F}" type="pres">
      <dgm:prSet presAssocID="{0C58623B-D3AC-4BA9-AB7E-CB9CF58D176A}" presName="comp" presStyleCnt="0"/>
      <dgm:spPr/>
    </dgm:pt>
    <dgm:pt modelId="{96BAA527-8AAC-47CC-AD84-E651FE3BD922}" type="pres">
      <dgm:prSet presAssocID="{0C58623B-D3AC-4BA9-AB7E-CB9CF58D176A}" presName="box" presStyleLbl="node1" presStyleIdx="1" presStyleCnt="2"/>
      <dgm:spPr/>
    </dgm:pt>
    <dgm:pt modelId="{3CF4A573-94B4-4660-9A31-F59F4A774200}" type="pres">
      <dgm:prSet presAssocID="{0C58623B-D3AC-4BA9-AB7E-CB9CF58D176A}"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pt>
    <dgm:pt modelId="{55C5801E-3EB6-465E-A184-BFAF966AC497}" type="pres">
      <dgm:prSet presAssocID="{0C58623B-D3AC-4BA9-AB7E-CB9CF58D176A}" presName="text" presStyleLbl="node1" presStyleIdx="1" presStyleCnt="2">
        <dgm:presLayoutVars>
          <dgm:bulletEnabled val="1"/>
        </dgm:presLayoutVars>
      </dgm:prSet>
      <dgm:spPr/>
    </dgm:pt>
  </dgm:ptLst>
  <dgm:cxnLst>
    <dgm:cxn modelId="{51FA3C05-9F28-40AF-94F2-8C78FE1C3E76}" type="presOf" srcId="{44BCFF6F-5AFD-42EB-8BF0-BCEDDBAEA656}" destId="{31908D90-81D9-4F5E-80BC-ACD9011ED4F8}" srcOrd="0" destOrd="0" presId="urn:microsoft.com/office/officeart/2005/8/layout/vList4"/>
    <dgm:cxn modelId="{FDACAD06-96D4-4405-9FF4-4B555F0868D7}" type="presOf" srcId="{46CBB623-4E03-4723-B30B-CF5C4F308581}" destId="{31908D90-81D9-4F5E-80BC-ACD9011ED4F8}" srcOrd="0" destOrd="1" presId="urn:microsoft.com/office/officeart/2005/8/layout/vList4"/>
    <dgm:cxn modelId="{911CE30B-4F91-4FE9-B0EE-8B36D8C947AF}" type="presOf" srcId="{5B34D628-99D3-454E-B19D-9078D5805094}" destId="{31908D90-81D9-4F5E-80BC-ACD9011ED4F8}" srcOrd="0" destOrd="3" presId="urn:microsoft.com/office/officeart/2005/8/layout/vList4"/>
    <dgm:cxn modelId="{2053C71B-D55E-4D65-BB50-28AF3D823890}" srcId="{9B4DF1A5-EDF8-4691-960B-B5ADB687F83E}" destId="{0C58623B-D3AC-4BA9-AB7E-CB9CF58D176A}" srcOrd="1" destOrd="0" parTransId="{13E1F5EB-12EF-472D-A2DA-0F730163C351}" sibTransId="{58665748-D07F-43EE-ABE9-1046C5CBAE4F}"/>
    <dgm:cxn modelId="{4DCEF11E-0721-4B9D-9EF8-19C069EB11B5}" type="presOf" srcId="{0C58623B-D3AC-4BA9-AB7E-CB9CF58D176A}" destId="{55C5801E-3EB6-465E-A184-BFAF966AC497}" srcOrd="1" destOrd="0" presId="urn:microsoft.com/office/officeart/2005/8/layout/vList4"/>
    <dgm:cxn modelId="{EBCE2426-4D20-4304-870D-4EEAD4347F55}" type="presOf" srcId="{9B4DF1A5-EDF8-4691-960B-B5ADB687F83E}" destId="{657B6212-A85E-4009-A83A-905ADA3773C1}" srcOrd="0" destOrd="0" presId="urn:microsoft.com/office/officeart/2005/8/layout/vList4"/>
    <dgm:cxn modelId="{DE2DF22C-6AE2-4CCF-B60E-D72D63AEDA77}" type="presOf" srcId="{5B34D628-99D3-454E-B19D-9078D5805094}" destId="{21CBBD7A-0831-4A38-A90A-959CE2F60131}" srcOrd="1" destOrd="3" presId="urn:microsoft.com/office/officeart/2005/8/layout/vList4"/>
    <dgm:cxn modelId="{8BD5C242-E06F-4FA7-9838-E99E45B7E168}" srcId="{44BCFF6F-5AFD-42EB-8BF0-BCEDDBAEA656}" destId="{5B34D628-99D3-454E-B19D-9078D5805094}" srcOrd="2" destOrd="0" parTransId="{75B74359-3931-4823-B5D8-9C353980A93C}" sibTransId="{ED9DF132-0C8B-4B58-A2CF-E6DED4C6A512}"/>
    <dgm:cxn modelId="{4F30174D-8214-4C95-942F-7CAC87A0B809}" type="presOf" srcId="{46CBB623-4E03-4723-B30B-CF5C4F308581}" destId="{21CBBD7A-0831-4A38-A90A-959CE2F60131}" srcOrd="1" destOrd="1" presId="urn:microsoft.com/office/officeart/2005/8/layout/vList4"/>
    <dgm:cxn modelId="{1299CA87-3E2E-4D43-9E5D-034A4E51D7D9}" srcId="{44BCFF6F-5AFD-42EB-8BF0-BCEDDBAEA656}" destId="{9D4193F6-318A-430F-B907-7FDF8C9421D3}" srcOrd="1" destOrd="0" parTransId="{F35E5FD1-5463-4294-B605-6A67A39F8BE1}" sibTransId="{A3E4E1FD-7619-4AF4-BD22-5E4B0FE83C1B}"/>
    <dgm:cxn modelId="{D5985094-4681-4695-B579-D6EEEF486005}" type="presOf" srcId="{323A23D8-2045-459A-8BB0-153FB9B876FA}" destId="{21CBBD7A-0831-4A38-A90A-959CE2F60131}" srcOrd="1" destOrd="4" presId="urn:microsoft.com/office/officeart/2005/8/layout/vList4"/>
    <dgm:cxn modelId="{8B6695A5-BA16-40B9-9667-6D61AC5AE0BF}" srcId="{9B4DF1A5-EDF8-4691-960B-B5ADB687F83E}" destId="{44BCFF6F-5AFD-42EB-8BF0-BCEDDBAEA656}" srcOrd="0" destOrd="0" parTransId="{86EF4E3E-5A33-4E5C-8851-7318760271DC}" sibTransId="{13813FAE-ACC9-4228-9FE6-1896146B6C78}"/>
    <dgm:cxn modelId="{8B51BAAB-4336-496B-85A1-CE7859A4E6D3}" type="presOf" srcId="{0C58623B-D3AC-4BA9-AB7E-CB9CF58D176A}" destId="{96BAA527-8AAC-47CC-AD84-E651FE3BD922}" srcOrd="0" destOrd="0" presId="urn:microsoft.com/office/officeart/2005/8/layout/vList4"/>
    <dgm:cxn modelId="{512299C9-972E-4A63-B949-F8E4ECB3D47B}" type="presOf" srcId="{44BCFF6F-5AFD-42EB-8BF0-BCEDDBAEA656}" destId="{21CBBD7A-0831-4A38-A90A-959CE2F60131}" srcOrd="1" destOrd="0" presId="urn:microsoft.com/office/officeart/2005/8/layout/vList4"/>
    <dgm:cxn modelId="{653024D4-65C2-4133-B78F-F9BF7954DF60}" type="presOf" srcId="{9D4193F6-318A-430F-B907-7FDF8C9421D3}" destId="{21CBBD7A-0831-4A38-A90A-959CE2F60131}" srcOrd="1" destOrd="2" presId="urn:microsoft.com/office/officeart/2005/8/layout/vList4"/>
    <dgm:cxn modelId="{1CF284E3-75D4-4A7F-AEC5-5560F72D5711}" srcId="{44BCFF6F-5AFD-42EB-8BF0-BCEDDBAEA656}" destId="{323A23D8-2045-459A-8BB0-153FB9B876FA}" srcOrd="3" destOrd="0" parTransId="{84AFF186-D76D-4A0C-975E-89C24FCDB6A7}" sibTransId="{259A978A-C88B-4B89-8703-936098322F70}"/>
    <dgm:cxn modelId="{0C1FFAEF-0622-41E3-8532-14882203FA80}" type="presOf" srcId="{323A23D8-2045-459A-8BB0-153FB9B876FA}" destId="{31908D90-81D9-4F5E-80BC-ACD9011ED4F8}" srcOrd="0" destOrd="4" presId="urn:microsoft.com/office/officeart/2005/8/layout/vList4"/>
    <dgm:cxn modelId="{981470F0-AA59-465D-AC88-AB58D0A2BD6C}" srcId="{44BCFF6F-5AFD-42EB-8BF0-BCEDDBAEA656}" destId="{46CBB623-4E03-4723-B30B-CF5C4F308581}" srcOrd="0" destOrd="0" parTransId="{F7830CAC-5D49-4203-88DD-7B8FEDCBFA01}" sibTransId="{B0345A2F-719B-4EB8-88F3-36DC5CA63E53}"/>
    <dgm:cxn modelId="{5CB80DF6-8419-4967-B14B-39C5A8A95B8B}" type="presOf" srcId="{9D4193F6-318A-430F-B907-7FDF8C9421D3}" destId="{31908D90-81D9-4F5E-80BC-ACD9011ED4F8}" srcOrd="0" destOrd="2" presId="urn:microsoft.com/office/officeart/2005/8/layout/vList4"/>
    <dgm:cxn modelId="{107CACE1-385D-4423-8311-0D79B8BCB0FE}" type="presParOf" srcId="{657B6212-A85E-4009-A83A-905ADA3773C1}" destId="{3E666EB9-406E-40CF-8265-7624EE8DB634}" srcOrd="0" destOrd="0" presId="urn:microsoft.com/office/officeart/2005/8/layout/vList4"/>
    <dgm:cxn modelId="{140A34D4-D5F1-4351-A880-24592A4697AB}" type="presParOf" srcId="{3E666EB9-406E-40CF-8265-7624EE8DB634}" destId="{31908D90-81D9-4F5E-80BC-ACD9011ED4F8}" srcOrd="0" destOrd="0" presId="urn:microsoft.com/office/officeart/2005/8/layout/vList4"/>
    <dgm:cxn modelId="{DB1C179C-603B-4120-BE52-97BB448A5C60}" type="presParOf" srcId="{3E666EB9-406E-40CF-8265-7624EE8DB634}" destId="{2F3069B7-1588-4F21-AA6D-6DB3AB71633B}" srcOrd="1" destOrd="0" presId="urn:microsoft.com/office/officeart/2005/8/layout/vList4"/>
    <dgm:cxn modelId="{EAF0FB1C-DF61-4167-A457-746EAA726890}" type="presParOf" srcId="{3E666EB9-406E-40CF-8265-7624EE8DB634}" destId="{21CBBD7A-0831-4A38-A90A-959CE2F60131}" srcOrd="2" destOrd="0" presId="urn:microsoft.com/office/officeart/2005/8/layout/vList4"/>
    <dgm:cxn modelId="{225E2B9B-1FBA-400A-A7B5-8CDBF33DBE04}" type="presParOf" srcId="{657B6212-A85E-4009-A83A-905ADA3773C1}" destId="{E57B5AC0-59FF-410D-9CBE-AC848F0A0B7E}" srcOrd="1" destOrd="0" presId="urn:microsoft.com/office/officeart/2005/8/layout/vList4"/>
    <dgm:cxn modelId="{EA2A59F5-4652-4665-AF59-B73DEF2B0C86}" type="presParOf" srcId="{657B6212-A85E-4009-A83A-905ADA3773C1}" destId="{18381F67-FC61-48B5-862D-513EC694B97F}" srcOrd="2" destOrd="0" presId="urn:microsoft.com/office/officeart/2005/8/layout/vList4"/>
    <dgm:cxn modelId="{7693310B-234F-4FC0-ACC0-93EC051555DB}" type="presParOf" srcId="{18381F67-FC61-48B5-862D-513EC694B97F}" destId="{96BAA527-8AAC-47CC-AD84-E651FE3BD922}" srcOrd="0" destOrd="0" presId="urn:microsoft.com/office/officeart/2005/8/layout/vList4"/>
    <dgm:cxn modelId="{F195EF32-FCEB-4D5B-9FE5-F9688787410F}" type="presParOf" srcId="{18381F67-FC61-48B5-862D-513EC694B97F}" destId="{3CF4A573-94B4-4660-9A31-F59F4A774200}" srcOrd="1" destOrd="0" presId="urn:microsoft.com/office/officeart/2005/8/layout/vList4"/>
    <dgm:cxn modelId="{8FF4406F-38EC-4545-B99E-BD3BBE2205F5}" type="presParOf" srcId="{18381F67-FC61-48B5-862D-513EC694B97F}" destId="{55C5801E-3EB6-465E-A184-BFAF966AC49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EAFDCE-87F2-4548-B0B1-D11B14C7FC4D}"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s-CO"/>
        </a:p>
      </dgm:t>
    </dgm:pt>
    <dgm:pt modelId="{9A8D933B-1C9B-476B-A9B6-D3B034D0058F}">
      <dgm:prSet phldrT="[Texto]"/>
      <dgm:spPr/>
      <dgm:t>
        <a:bodyPr/>
        <a:lstStyle/>
        <a:p>
          <a:r>
            <a:rPr lang="es-ES" b="1"/>
            <a:t>SOMOS FAMILIA, SOMOS COMUNIDAD</a:t>
          </a:r>
          <a:endParaRPr lang="es-CO" b="1"/>
        </a:p>
      </dgm:t>
    </dgm:pt>
    <dgm:pt modelId="{9722D661-6C8D-4BDD-B387-612B85BF410A}" type="parTrans" cxnId="{D9162000-4E09-4486-9D2A-DFD1D9AA4763}">
      <dgm:prSet/>
      <dgm:spPr/>
      <dgm:t>
        <a:bodyPr/>
        <a:lstStyle/>
        <a:p>
          <a:endParaRPr lang="es-CO"/>
        </a:p>
      </dgm:t>
    </dgm:pt>
    <dgm:pt modelId="{F00C9344-16A9-4388-A8D8-54D0FF1C7C99}" type="sibTrans" cxnId="{D9162000-4E09-4486-9D2A-DFD1D9AA4763}">
      <dgm:prSet/>
      <dgm:spPr/>
      <dgm:t>
        <a:bodyPr/>
        <a:lstStyle/>
        <a:p>
          <a:endParaRPr lang="es-CO"/>
        </a:p>
      </dgm:t>
    </dgm:pt>
    <dgm:pt modelId="{1F1F57D2-7446-4109-8893-F0305444647A}">
      <dgm:prSet phldrT="[Texto]"/>
      <dgm:spPr/>
      <dgm:t>
        <a:bodyPr/>
        <a:lstStyle/>
        <a:p>
          <a:r>
            <a:rPr lang="es-ES"/>
            <a:t>La regional se encuentra en la fase de preparación, ya que para la vigencia 2025 se tiene proyectado el inicio de la operación en el segundo trimestre.</a:t>
          </a:r>
          <a:endParaRPr lang="es-CO"/>
        </a:p>
      </dgm:t>
    </dgm:pt>
    <dgm:pt modelId="{62159D52-5007-42ED-BAB4-2FE095BBB425}" type="parTrans" cxnId="{8AF0D242-AD83-4E03-BA97-2561DF7C2973}">
      <dgm:prSet/>
      <dgm:spPr/>
      <dgm:t>
        <a:bodyPr/>
        <a:lstStyle/>
        <a:p>
          <a:endParaRPr lang="es-CO"/>
        </a:p>
      </dgm:t>
    </dgm:pt>
    <dgm:pt modelId="{43958549-CC87-4F01-88D8-EE847896E5F9}" type="sibTrans" cxnId="{8AF0D242-AD83-4E03-BA97-2561DF7C2973}">
      <dgm:prSet/>
      <dgm:spPr/>
      <dgm:t>
        <a:bodyPr/>
        <a:lstStyle/>
        <a:p>
          <a:endParaRPr lang="es-CO"/>
        </a:p>
      </dgm:t>
    </dgm:pt>
    <dgm:pt modelId="{535C7728-A3ED-4635-AE4C-5653768DF6ED}">
      <dgm:prSet phldrT="[Texto]"/>
      <dgm:spPr/>
      <dgm:t>
        <a:bodyPr/>
        <a:lstStyle/>
        <a:p>
          <a:r>
            <a:rPr lang="es-ES"/>
            <a:t>Contamos con el 87% del talento humano contratado, operando de manera directa.</a:t>
          </a:r>
          <a:endParaRPr lang="es-CO"/>
        </a:p>
      </dgm:t>
    </dgm:pt>
    <dgm:pt modelId="{3BCBA937-19A0-4C8D-AFBE-E2E1FEDA0C16}" type="parTrans" cxnId="{DE4368CE-9C2B-485F-AA87-15E8C236D009}">
      <dgm:prSet/>
      <dgm:spPr/>
      <dgm:t>
        <a:bodyPr/>
        <a:lstStyle/>
        <a:p>
          <a:endParaRPr lang="es-CO"/>
        </a:p>
      </dgm:t>
    </dgm:pt>
    <dgm:pt modelId="{44CFC6B8-1C64-4C25-A140-D2C16F2A6260}" type="sibTrans" cxnId="{DE4368CE-9C2B-485F-AA87-15E8C236D009}">
      <dgm:prSet/>
      <dgm:spPr/>
      <dgm:t>
        <a:bodyPr/>
        <a:lstStyle/>
        <a:p>
          <a:endParaRPr lang="es-CO"/>
        </a:p>
      </dgm:t>
    </dgm:pt>
    <dgm:pt modelId="{B35F9C92-C16B-4DA4-9F67-618F1A86CA15}">
      <dgm:prSet phldrT="[Texto]"/>
      <dgm:spPr/>
      <dgm:t>
        <a:bodyPr/>
        <a:lstStyle/>
        <a:p>
          <a:r>
            <a:rPr lang="es-ES" b="1"/>
            <a:t>PRESENCIA, PARA LA CONVIVENCIA Y EL FORTALECIMIENTO DE VÍNCULOS FAMILIARES Y COMUNITARIOS</a:t>
          </a:r>
          <a:endParaRPr lang="es-CO" b="1"/>
        </a:p>
      </dgm:t>
    </dgm:pt>
    <dgm:pt modelId="{74CA8B5D-AC10-4EC2-BCC0-6D2E49DD0B17}" type="parTrans" cxnId="{BA5CFA05-7428-4390-B265-73996A908755}">
      <dgm:prSet/>
      <dgm:spPr/>
      <dgm:t>
        <a:bodyPr/>
        <a:lstStyle/>
        <a:p>
          <a:endParaRPr lang="es-CO"/>
        </a:p>
      </dgm:t>
    </dgm:pt>
    <dgm:pt modelId="{A56F27D7-D426-48E9-882D-75A37C0292B5}" type="sibTrans" cxnId="{BA5CFA05-7428-4390-B265-73996A908755}">
      <dgm:prSet/>
      <dgm:spPr/>
      <dgm:t>
        <a:bodyPr/>
        <a:lstStyle/>
        <a:p>
          <a:endParaRPr lang="es-CO"/>
        </a:p>
      </dgm:t>
    </dgm:pt>
    <dgm:pt modelId="{5736E663-5C68-4523-B396-90E6513C6338}">
      <dgm:prSet phldrT="[Texto]"/>
      <dgm:spPr/>
      <dgm:t>
        <a:bodyPr/>
        <a:lstStyle/>
        <a:p>
          <a:r>
            <a:rPr lang="es-ES"/>
            <a:t>La regional cuenta con el 100% del talento humano contratado en los 14 Centros zonales del Departamento de Cundinamarca, los cuales se encuentran realizando acompañamiento en el fortalecimiento de los vínculos de cuidado mutuo facilitando con las familias y comunidades, la gestión de sus propios recursos y capacidades relacionales, actuando sobre los patrones de interacción cotidianos para mejorar o restablecer sus dinámicas de protección y socialización.</a:t>
          </a:r>
          <a:endParaRPr lang="es-CO"/>
        </a:p>
      </dgm:t>
    </dgm:pt>
    <dgm:pt modelId="{EBB77015-E097-40E5-9393-90483E8C668F}" type="parTrans" cxnId="{B7BD303D-9482-47F8-AB97-1EA0AB640193}">
      <dgm:prSet/>
      <dgm:spPr/>
      <dgm:t>
        <a:bodyPr/>
        <a:lstStyle/>
        <a:p>
          <a:endParaRPr lang="es-CO"/>
        </a:p>
      </dgm:t>
    </dgm:pt>
    <dgm:pt modelId="{7990B753-4272-45BB-9D70-F57EAFB0B1D3}" type="sibTrans" cxnId="{B7BD303D-9482-47F8-AB97-1EA0AB640193}">
      <dgm:prSet/>
      <dgm:spPr/>
      <dgm:t>
        <a:bodyPr/>
        <a:lstStyle/>
        <a:p>
          <a:endParaRPr lang="es-CO"/>
        </a:p>
      </dgm:t>
    </dgm:pt>
    <dgm:pt modelId="{74D1563C-5028-475D-87A0-C845847F318D}">
      <dgm:prSet phldrT="[Texto]"/>
      <dgm:spPr/>
      <dgm:t>
        <a:bodyPr/>
        <a:lstStyle/>
        <a:p>
          <a:r>
            <a:rPr lang="es-ES" b="1"/>
            <a:t>TEJIENDO INTERCULTURALIDAD </a:t>
          </a:r>
          <a:endParaRPr lang="es-CO" b="1"/>
        </a:p>
      </dgm:t>
    </dgm:pt>
    <dgm:pt modelId="{A2D7AFE9-A6D6-4006-AB09-E9BB357D7653}" type="parTrans" cxnId="{9BB9D050-C375-491F-9F27-166C0A99B2ED}">
      <dgm:prSet/>
      <dgm:spPr/>
      <dgm:t>
        <a:bodyPr/>
        <a:lstStyle/>
        <a:p>
          <a:endParaRPr lang="es-CO"/>
        </a:p>
      </dgm:t>
    </dgm:pt>
    <dgm:pt modelId="{7C2D5964-E682-4D8A-BCF0-57EC4BDC81E9}" type="sibTrans" cxnId="{9BB9D050-C375-491F-9F27-166C0A99B2ED}">
      <dgm:prSet/>
      <dgm:spPr/>
      <dgm:t>
        <a:bodyPr/>
        <a:lstStyle/>
        <a:p>
          <a:endParaRPr lang="es-CO"/>
        </a:p>
      </dgm:t>
    </dgm:pt>
    <dgm:pt modelId="{87044F8C-37AD-438D-8C84-BDEECB2B5AB3}">
      <dgm:prSet phldrT="[Texto]"/>
      <dgm:spPr/>
      <dgm:t>
        <a:bodyPr/>
        <a:lstStyle/>
        <a:p>
          <a:pPr>
            <a:buNone/>
          </a:pPr>
          <a:r>
            <a:rPr lang="es-ES" b="0" i="0"/>
            <a:t>En comparación del mes pasado, logramos un avance significativo en cuanto a la comunicación y relacionamiento con el proceso campesino de Cabrera Cundinamarca CORCUNPAZ, logrando que pudieran estar conectados a la socialización de la modalidad tejiendo interculturalidad, en paralelo se ha logrado avanzar en la recepción del MEA, como trabajo previo para lograr una vinculación exitosa.</a:t>
          </a:r>
          <a:endParaRPr lang="es-CO"/>
        </a:p>
      </dgm:t>
    </dgm:pt>
    <dgm:pt modelId="{08DB5AB0-5062-4BE2-BFCE-64A0EA6F0591}" type="parTrans" cxnId="{FFABDD64-1737-42C1-8CE2-3D62FA0FA9CE}">
      <dgm:prSet/>
      <dgm:spPr/>
      <dgm:t>
        <a:bodyPr/>
        <a:lstStyle/>
        <a:p>
          <a:endParaRPr lang="es-CO"/>
        </a:p>
      </dgm:t>
    </dgm:pt>
    <dgm:pt modelId="{54D506B2-4A3F-4B6F-B894-C5E0ADB9DE91}" type="sibTrans" cxnId="{FFABDD64-1737-42C1-8CE2-3D62FA0FA9CE}">
      <dgm:prSet/>
      <dgm:spPr/>
      <dgm:t>
        <a:bodyPr/>
        <a:lstStyle/>
        <a:p>
          <a:endParaRPr lang="es-CO"/>
        </a:p>
      </dgm:t>
    </dgm:pt>
    <dgm:pt modelId="{100911BE-8C31-4631-8A81-9523429E170A}">
      <dgm:prSet phldrT="[Texto]"/>
      <dgm:spPr/>
      <dgm:t>
        <a:bodyPr/>
        <a:lstStyle/>
        <a:p>
          <a:r>
            <a:rPr lang="es-ES"/>
            <a:t>Al momento la Regional se encuentra realizando fortalecimiento en el componente técnico a la propuesta presentada por la Zona de Reserva Campesina del Municipio de Cabrera Cundinamarca CORCUNPAZ, municipio priorizado para la vigencia 2025 por la Dirección de Familias y Comunidades.</a:t>
          </a:r>
          <a:endParaRPr lang="es-CO"/>
        </a:p>
      </dgm:t>
    </dgm:pt>
    <dgm:pt modelId="{0C1D5113-C221-4BD0-AFAC-C9F7A0E87BCC}" type="parTrans" cxnId="{23AC46ED-18EE-4094-9BF6-74A2A4D955E0}">
      <dgm:prSet/>
      <dgm:spPr/>
      <dgm:t>
        <a:bodyPr/>
        <a:lstStyle/>
        <a:p>
          <a:endParaRPr lang="es-CO"/>
        </a:p>
      </dgm:t>
    </dgm:pt>
    <dgm:pt modelId="{6A654397-2F2B-41BD-9602-C4E04C08F37B}" type="sibTrans" cxnId="{23AC46ED-18EE-4094-9BF6-74A2A4D955E0}">
      <dgm:prSet/>
      <dgm:spPr/>
      <dgm:t>
        <a:bodyPr/>
        <a:lstStyle/>
        <a:p>
          <a:endParaRPr lang="es-CO"/>
        </a:p>
      </dgm:t>
    </dgm:pt>
    <dgm:pt modelId="{E5B18614-D04B-4E6F-9D23-7E306D09B859}">
      <dgm:prSet phldrT="[Texto]"/>
      <dgm:spPr/>
      <dgm:t>
        <a:bodyPr/>
        <a:lstStyle/>
        <a:p>
          <a:r>
            <a:rPr lang="es-ES"/>
            <a:t>Los profesionales se encuentran en Búsqueda y vinculación de 650 familias en 5 municipios del Departamento. (Soacha, Facatativá, Fusagasugá, Chía y Zipaquirá).</a:t>
          </a:r>
          <a:endParaRPr lang="es-CO"/>
        </a:p>
      </dgm:t>
    </dgm:pt>
    <dgm:pt modelId="{52518019-D812-4893-A7B6-0DDA6F1E2DBA}" type="parTrans" cxnId="{8B82B48F-735C-4798-8382-2102E7ACEDA3}">
      <dgm:prSet/>
      <dgm:spPr/>
      <dgm:t>
        <a:bodyPr/>
        <a:lstStyle/>
        <a:p>
          <a:endParaRPr lang="es-CO"/>
        </a:p>
      </dgm:t>
    </dgm:pt>
    <dgm:pt modelId="{85406D0F-D335-43B2-A44C-068D0B5E3069}" type="sibTrans" cxnId="{8B82B48F-735C-4798-8382-2102E7ACEDA3}">
      <dgm:prSet/>
      <dgm:spPr/>
      <dgm:t>
        <a:bodyPr/>
        <a:lstStyle/>
        <a:p>
          <a:endParaRPr lang="es-CO"/>
        </a:p>
      </dgm:t>
    </dgm:pt>
    <dgm:pt modelId="{BE075925-2146-4A50-B065-9037D67A2277}">
      <dgm:prSet phldrT="[Texto]"/>
      <dgm:spPr/>
      <dgm:t>
        <a:bodyPr/>
        <a:lstStyle/>
        <a:p>
          <a:r>
            <a:rPr lang="es-ES"/>
            <a:t>La Regional brinda apoyo psicosocial y económico a 11 acciones afirmativas en lo que anteriormente se denominaba Hogar Gestor (Familias que ahora hacen parte del servicio de Presencia) </a:t>
          </a:r>
          <a:endParaRPr lang="es-CO"/>
        </a:p>
      </dgm:t>
    </dgm:pt>
    <dgm:pt modelId="{E6C64E7F-1069-4D5A-BF7B-7AF10058429E}" type="parTrans" cxnId="{6588A5BA-5940-4874-B8CB-F2D80F66F4E0}">
      <dgm:prSet/>
      <dgm:spPr/>
      <dgm:t>
        <a:bodyPr/>
        <a:lstStyle/>
        <a:p>
          <a:endParaRPr lang="es-CO"/>
        </a:p>
      </dgm:t>
    </dgm:pt>
    <dgm:pt modelId="{1D134C33-DC31-44D4-8BD4-DE7B4C123C68}" type="sibTrans" cxnId="{6588A5BA-5940-4874-B8CB-F2D80F66F4E0}">
      <dgm:prSet/>
      <dgm:spPr/>
      <dgm:t>
        <a:bodyPr/>
        <a:lstStyle/>
        <a:p>
          <a:endParaRPr lang="es-CO"/>
        </a:p>
      </dgm:t>
    </dgm:pt>
    <dgm:pt modelId="{D7E56AF4-6D26-4C5E-8562-55EC4AB9D965}" type="pres">
      <dgm:prSet presAssocID="{92EAFDCE-87F2-4548-B0B1-D11B14C7FC4D}" presName="linear" presStyleCnt="0">
        <dgm:presLayoutVars>
          <dgm:dir/>
          <dgm:resizeHandles val="exact"/>
        </dgm:presLayoutVars>
      </dgm:prSet>
      <dgm:spPr/>
    </dgm:pt>
    <dgm:pt modelId="{1BB49715-9DDF-4F4B-8C94-AA8D9338C82B}" type="pres">
      <dgm:prSet presAssocID="{9A8D933B-1C9B-476B-A9B6-D3B034D0058F}" presName="comp" presStyleCnt="0"/>
      <dgm:spPr/>
    </dgm:pt>
    <dgm:pt modelId="{3B87C966-6B1F-444E-B07E-579D7644A799}" type="pres">
      <dgm:prSet presAssocID="{9A8D933B-1C9B-476B-A9B6-D3B034D0058F}" presName="box" presStyleLbl="node1" presStyleIdx="0" presStyleCnt="3"/>
      <dgm:spPr/>
    </dgm:pt>
    <dgm:pt modelId="{49BB7F7F-671D-411C-BF18-4C1341E2A5AA}" type="pres">
      <dgm:prSet presAssocID="{9A8D933B-1C9B-476B-A9B6-D3B034D0058F}"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dgm:spPr>
    </dgm:pt>
    <dgm:pt modelId="{3A2A6BFE-495C-4749-82B1-595CFD01B44D}" type="pres">
      <dgm:prSet presAssocID="{9A8D933B-1C9B-476B-A9B6-D3B034D0058F}" presName="text" presStyleLbl="node1" presStyleIdx="0" presStyleCnt="3">
        <dgm:presLayoutVars>
          <dgm:bulletEnabled val="1"/>
        </dgm:presLayoutVars>
      </dgm:prSet>
      <dgm:spPr/>
    </dgm:pt>
    <dgm:pt modelId="{788994EC-82A6-4EA8-A7A6-C0DDF99AEF98}" type="pres">
      <dgm:prSet presAssocID="{F00C9344-16A9-4388-A8D8-54D0FF1C7C99}" presName="spacer" presStyleCnt="0"/>
      <dgm:spPr/>
    </dgm:pt>
    <dgm:pt modelId="{69A5F316-8B1B-4143-A5D3-61A700D0338C}" type="pres">
      <dgm:prSet presAssocID="{B35F9C92-C16B-4DA4-9F67-618F1A86CA15}" presName="comp" presStyleCnt="0"/>
      <dgm:spPr/>
    </dgm:pt>
    <dgm:pt modelId="{A7C78178-C973-4B3D-B8BF-5B235503E099}" type="pres">
      <dgm:prSet presAssocID="{B35F9C92-C16B-4DA4-9F67-618F1A86CA15}" presName="box" presStyleLbl="node1" presStyleIdx="1" presStyleCnt="3"/>
      <dgm:spPr/>
    </dgm:pt>
    <dgm:pt modelId="{C592CDE7-6116-470D-A204-049C27BA82D3}" type="pres">
      <dgm:prSet presAssocID="{B35F9C92-C16B-4DA4-9F67-618F1A86CA15}"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D91C1354-EB9A-4C50-9732-6E1A2E5DE057}" type="pres">
      <dgm:prSet presAssocID="{B35F9C92-C16B-4DA4-9F67-618F1A86CA15}" presName="text" presStyleLbl="node1" presStyleIdx="1" presStyleCnt="3">
        <dgm:presLayoutVars>
          <dgm:bulletEnabled val="1"/>
        </dgm:presLayoutVars>
      </dgm:prSet>
      <dgm:spPr/>
    </dgm:pt>
    <dgm:pt modelId="{BDEA4F8B-114C-470C-A431-5F20B15AEFF5}" type="pres">
      <dgm:prSet presAssocID="{A56F27D7-D426-48E9-882D-75A37C0292B5}" presName="spacer" presStyleCnt="0"/>
      <dgm:spPr/>
    </dgm:pt>
    <dgm:pt modelId="{677D0C18-7023-4338-8249-4C15FC30DD6A}" type="pres">
      <dgm:prSet presAssocID="{74D1563C-5028-475D-87A0-C845847F318D}" presName="comp" presStyleCnt="0"/>
      <dgm:spPr/>
    </dgm:pt>
    <dgm:pt modelId="{3FB15339-8F8D-4F84-8476-364213321356}" type="pres">
      <dgm:prSet presAssocID="{74D1563C-5028-475D-87A0-C845847F318D}" presName="box" presStyleLbl="node1" presStyleIdx="2" presStyleCnt="3"/>
      <dgm:spPr/>
    </dgm:pt>
    <dgm:pt modelId="{839B1888-9483-4618-8E1C-DE0E82D132FB}" type="pres">
      <dgm:prSet presAssocID="{74D1563C-5028-475D-87A0-C845847F318D}"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63000" b="-63000"/>
          </a:stretch>
        </a:blipFill>
      </dgm:spPr>
    </dgm:pt>
    <dgm:pt modelId="{1928AF06-F48B-4758-A02B-8D9C9FCA8DB5}" type="pres">
      <dgm:prSet presAssocID="{74D1563C-5028-475D-87A0-C845847F318D}" presName="text" presStyleLbl="node1" presStyleIdx="2" presStyleCnt="3">
        <dgm:presLayoutVars>
          <dgm:bulletEnabled val="1"/>
        </dgm:presLayoutVars>
      </dgm:prSet>
      <dgm:spPr/>
    </dgm:pt>
  </dgm:ptLst>
  <dgm:cxnLst>
    <dgm:cxn modelId="{D9162000-4E09-4486-9D2A-DFD1D9AA4763}" srcId="{92EAFDCE-87F2-4548-B0B1-D11B14C7FC4D}" destId="{9A8D933B-1C9B-476B-A9B6-D3B034D0058F}" srcOrd="0" destOrd="0" parTransId="{9722D661-6C8D-4BDD-B387-612B85BF410A}" sibTransId="{F00C9344-16A9-4388-A8D8-54D0FF1C7C99}"/>
    <dgm:cxn modelId="{BA5CFA05-7428-4390-B265-73996A908755}" srcId="{92EAFDCE-87F2-4548-B0B1-D11B14C7FC4D}" destId="{B35F9C92-C16B-4DA4-9F67-618F1A86CA15}" srcOrd="1" destOrd="0" parTransId="{74CA8B5D-AC10-4EC2-BCC0-6D2E49DD0B17}" sibTransId="{A56F27D7-D426-48E9-882D-75A37C0292B5}"/>
    <dgm:cxn modelId="{C4274007-C9E6-439C-8A69-7C9BAE3613BC}" type="presOf" srcId="{5736E663-5C68-4523-B396-90E6513C6338}" destId="{D91C1354-EB9A-4C50-9732-6E1A2E5DE057}" srcOrd="1" destOrd="1" presId="urn:microsoft.com/office/officeart/2005/8/layout/vList4"/>
    <dgm:cxn modelId="{D345630D-982D-4A10-9F02-3A283A05B319}" type="presOf" srcId="{87044F8C-37AD-438D-8C84-BDEECB2B5AB3}" destId="{1928AF06-F48B-4758-A02B-8D9C9FCA8DB5}" srcOrd="1" destOrd="1" presId="urn:microsoft.com/office/officeart/2005/8/layout/vList4"/>
    <dgm:cxn modelId="{1372C80F-8A3C-477E-986B-C6BD3B12B2B2}" type="presOf" srcId="{9A8D933B-1C9B-476B-A9B6-D3B034D0058F}" destId="{3B87C966-6B1F-444E-B07E-579D7644A799}" srcOrd="0" destOrd="0" presId="urn:microsoft.com/office/officeart/2005/8/layout/vList4"/>
    <dgm:cxn modelId="{B867A231-1272-4BE8-A5E6-19B4DD38B268}" type="presOf" srcId="{535C7728-A3ED-4635-AE4C-5653768DF6ED}" destId="{3A2A6BFE-495C-4749-82B1-595CFD01B44D}" srcOrd="1" destOrd="2" presId="urn:microsoft.com/office/officeart/2005/8/layout/vList4"/>
    <dgm:cxn modelId="{41108A35-DA8D-41BE-8678-01230CFFFCED}" type="presOf" srcId="{92EAFDCE-87F2-4548-B0B1-D11B14C7FC4D}" destId="{D7E56AF4-6D26-4C5E-8562-55EC4AB9D965}" srcOrd="0" destOrd="0" presId="urn:microsoft.com/office/officeart/2005/8/layout/vList4"/>
    <dgm:cxn modelId="{B7BD303D-9482-47F8-AB97-1EA0AB640193}" srcId="{B35F9C92-C16B-4DA4-9F67-618F1A86CA15}" destId="{5736E663-5C68-4523-B396-90E6513C6338}" srcOrd="0" destOrd="0" parTransId="{EBB77015-E097-40E5-9393-90483E8C668F}" sibTransId="{7990B753-4272-45BB-9D70-F57EAFB0B1D3}"/>
    <dgm:cxn modelId="{8AF0D242-AD83-4E03-BA97-2561DF7C2973}" srcId="{9A8D933B-1C9B-476B-A9B6-D3B034D0058F}" destId="{1F1F57D2-7446-4109-8893-F0305444647A}" srcOrd="0" destOrd="0" parTransId="{62159D52-5007-42ED-BAB4-2FE095BBB425}" sibTransId="{43958549-CC87-4F01-88D8-EE847896E5F9}"/>
    <dgm:cxn modelId="{FFABDD64-1737-42C1-8CE2-3D62FA0FA9CE}" srcId="{74D1563C-5028-475D-87A0-C845847F318D}" destId="{87044F8C-37AD-438D-8C84-BDEECB2B5AB3}" srcOrd="0" destOrd="0" parTransId="{08DB5AB0-5062-4BE2-BFCE-64A0EA6F0591}" sibTransId="{54D506B2-4A3F-4B6F-B894-C5E0ADB9DE91}"/>
    <dgm:cxn modelId="{FD1F8A6A-35CA-4D3C-B178-79B710823236}" type="presOf" srcId="{BE075925-2146-4A50-B065-9037D67A2277}" destId="{A7C78178-C973-4B3D-B8BF-5B235503E099}" srcOrd="0" destOrd="2" presId="urn:microsoft.com/office/officeart/2005/8/layout/vList4"/>
    <dgm:cxn modelId="{A08A0B6B-11DC-44FA-BA08-ED4B1A5F5E3F}" type="presOf" srcId="{74D1563C-5028-475D-87A0-C845847F318D}" destId="{3FB15339-8F8D-4F84-8476-364213321356}" srcOrd="0" destOrd="0" presId="urn:microsoft.com/office/officeart/2005/8/layout/vList4"/>
    <dgm:cxn modelId="{CEAFC46F-8404-497F-8177-B1DACAAA9F33}" type="presOf" srcId="{100911BE-8C31-4631-8A81-9523429E170A}" destId="{1928AF06-F48B-4758-A02B-8D9C9FCA8DB5}" srcOrd="1" destOrd="2" presId="urn:microsoft.com/office/officeart/2005/8/layout/vList4"/>
    <dgm:cxn modelId="{9BB9D050-C375-491F-9F27-166C0A99B2ED}" srcId="{92EAFDCE-87F2-4548-B0B1-D11B14C7FC4D}" destId="{74D1563C-5028-475D-87A0-C845847F318D}" srcOrd="2" destOrd="0" parTransId="{A2D7AFE9-A6D6-4006-AB09-E9BB357D7653}" sibTransId="{7C2D5964-E682-4D8A-BCF0-57EC4BDC81E9}"/>
    <dgm:cxn modelId="{7065E758-2C3F-4B48-9DAC-0A65C7A0E008}" type="presOf" srcId="{B35F9C92-C16B-4DA4-9F67-618F1A86CA15}" destId="{D91C1354-EB9A-4C50-9732-6E1A2E5DE057}" srcOrd="1" destOrd="0" presId="urn:microsoft.com/office/officeart/2005/8/layout/vList4"/>
    <dgm:cxn modelId="{7307A98B-0D33-4BAB-9E35-0CBFC9BCD4E4}" type="presOf" srcId="{5736E663-5C68-4523-B396-90E6513C6338}" destId="{A7C78178-C973-4B3D-B8BF-5B235503E099}" srcOrd="0" destOrd="1" presId="urn:microsoft.com/office/officeart/2005/8/layout/vList4"/>
    <dgm:cxn modelId="{8B82B48F-735C-4798-8382-2102E7ACEDA3}" srcId="{9A8D933B-1C9B-476B-A9B6-D3B034D0058F}" destId="{E5B18614-D04B-4E6F-9D23-7E306D09B859}" srcOrd="2" destOrd="0" parTransId="{52518019-D812-4893-A7B6-0DDA6F1E2DBA}" sibTransId="{85406D0F-D335-43B2-A44C-068D0B5E3069}"/>
    <dgm:cxn modelId="{645FC097-56A9-4DF8-99C4-2128D0C4864E}" type="presOf" srcId="{BE075925-2146-4A50-B065-9037D67A2277}" destId="{D91C1354-EB9A-4C50-9732-6E1A2E5DE057}" srcOrd="1" destOrd="2" presId="urn:microsoft.com/office/officeart/2005/8/layout/vList4"/>
    <dgm:cxn modelId="{7B78E298-01F7-4F8D-BEA6-00C16DA9A7B4}" type="presOf" srcId="{1F1F57D2-7446-4109-8893-F0305444647A}" destId="{3B87C966-6B1F-444E-B07E-579D7644A799}" srcOrd="0" destOrd="1" presId="urn:microsoft.com/office/officeart/2005/8/layout/vList4"/>
    <dgm:cxn modelId="{AE997AA0-AC77-409F-9952-119C14E78E36}" type="presOf" srcId="{87044F8C-37AD-438D-8C84-BDEECB2B5AB3}" destId="{3FB15339-8F8D-4F84-8476-364213321356}" srcOrd="0" destOrd="1" presId="urn:microsoft.com/office/officeart/2005/8/layout/vList4"/>
    <dgm:cxn modelId="{4B94BCA2-A5F8-4706-BF65-D4FFBEA6F2D5}" type="presOf" srcId="{9A8D933B-1C9B-476B-A9B6-D3B034D0058F}" destId="{3A2A6BFE-495C-4749-82B1-595CFD01B44D}" srcOrd="1" destOrd="0" presId="urn:microsoft.com/office/officeart/2005/8/layout/vList4"/>
    <dgm:cxn modelId="{F2F553A4-050D-4FBE-831A-19DA99D5FE98}" type="presOf" srcId="{100911BE-8C31-4631-8A81-9523429E170A}" destId="{3FB15339-8F8D-4F84-8476-364213321356}" srcOrd="0" destOrd="2" presId="urn:microsoft.com/office/officeart/2005/8/layout/vList4"/>
    <dgm:cxn modelId="{6588A5BA-5940-4874-B8CB-F2D80F66F4E0}" srcId="{B35F9C92-C16B-4DA4-9F67-618F1A86CA15}" destId="{BE075925-2146-4A50-B065-9037D67A2277}" srcOrd="1" destOrd="0" parTransId="{E6C64E7F-1069-4D5A-BF7B-7AF10058429E}" sibTransId="{1D134C33-DC31-44D4-8BD4-DE7B4C123C68}"/>
    <dgm:cxn modelId="{5D170AC0-7B26-4D92-9393-FBF63CDE28C7}" type="presOf" srcId="{B35F9C92-C16B-4DA4-9F67-618F1A86CA15}" destId="{A7C78178-C973-4B3D-B8BF-5B235503E099}" srcOrd="0" destOrd="0" presId="urn:microsoft.com/office/officeart/2005/8/layout/vList4"/>
    <dgm:cxn modelId="{E65A2AC1-FFE2-4E23-AF57-96CE9C1EB4C4}" type="presOf" srcId="{74D1563C-5028-475D-87A0-C845847F318D}" destId="{1928AF06-F48B-4758-A02B-8D9C9FCA8DB5}" srcOrd="1" destOrd="0" presId="urn:microsoft.com/office/officeart/2005/8/layout/vList4"/>
    <dgm:cxn modelId="{0E84EAC7-B382-4639-A85C-4E68C42DA8EE}" type="presOf" srcId="{E5B18614-D04B-4E6F-9D23-7E306D09B859}" destId="{3A2A6BFE-495C-4749-82B1-595CFD01B44D}" srcOrd="1" destOrd="3" presId="urn:microsoft.com/office/officeart/2005/8/layout/vList4"/>
    <dgm:cxn modelId="{DE4368CE-9C2B-485F-AA87-15E8C236D009}" srcId="{9A8D933B-1C9B-476B-A9B6-D3B034D0058F}" destId="{535C7728-A3ED-4635-AE4C-5653768DF6ED}" srcOrd="1" destOrd="0" parTransId="{3BCBA937-19A0-4C8D-AFBE-E2E1FEDA0C16}" sibTransId="{44CFC6B8-1C64-4C25-A140-D2C16F2A6260}"/>
    <dgm:cxn modelId="{A5A63DD3-152C-43F2-A0D9-ED3D9E284516}" type="presOf" srcId="{535C7728-A3ED-4635-AE4C-5653768DF6ED}" destId="{3B87C966-6B1F-444E-B07E-579D7644A799}" srcOrd="0" destOrd="2" presId="urn:microsoft.com/office/officeart/2005/8/layout/vList4"/>
    <dgm:cxn modelId="{23AC46ED-18EE-4094-9BF6-74A2A4D955E0}" srcId="{74D1563C-5028-475D-87A0-C845847F318D}" destId="{100911BE-8C31-4631-8A81-9523429E170A}" srcOrd="1" destOrd="0" parTransId="{0C1D5113-C221-4BD0-AFAC-C9F7A0E87BCC}" sibTransId="{6A654397-2F2B-41BD-9602-C4E04C08F37B}"/>
    <dgm:cxn modelId="{F14ECCF7-99A0-4C9B-A0C4-53E2243138D6}" type="presOf" srcId="{1F1F57D2-7446-4109-8893-F0305444647A}" destId="{3A2A6BFE-495C-4749-82B1-595CFD01B44D}" srcOrd="1" destOrd="1" presId="urn:microsoft.com/office/officeart/2005/8/layout/vList4"/>
    <dgm:cxn modelId="{088108FE-FC34-4718-8B1C-D418BC2FD149}" type="presOf" srcId="{E5B18614-D04B-4E6F-9D23-7E306D09B859}" destId="{3B87C966-6B1F-444E-B07E-579D7644A799}" srcOrd="0" destOrd="3" presId="urn:microsoft.com/office/officeart/2005/8/layout/vList4"/>
    <dgm:cxn modelId="{17C3122B-CFD1-48C5-B7F4-E76C1C8FEB75}" type="presParOf" srcId="{D7E56AF4-6D26-4C5E-8562-55EC4AB9D965}" destId="{1BB49715-9DDF-4F4B-8C94-AA8D9338C82B}" srcOrd="0" destOrd="0" presId="urn:microsoft.com/office/officeart/2005/8/layout/vList4"/>
    <dgm:cxn modelId="{EDF05DCD-04EF-455D-B6B8-84A4B87A224D}" type="presParOf" srcId="{1BB49715-9DDF-4F4B-8C94-AA8D9338C82B}" destId="{3B87C966-6B1F-444E-B07E-579D7644A799}" srcOrd="0" destOrd="0" presId="urn:microsoft.com/office/officeart/2005/8/layout/vList4"/>
    <dgm:cxn modelId="{EA368091-CB7F-425C-99FA-A17923B5DB71}" type="presParOf" srcId="{1BB49715-9DDF-4F4B-8C94-AA8D9338C82B}" destId="{49BB7F7F-671D-411C-BF18-4C1341E2A5AA}" srcOrd="1" destOrd="0" presId="urn:microsoft.com/office/officeart/2005/8/layout/vList4"/>
    <dgm:cxn modelId="{A94DF551-F88B-48E2-8F19-6FC7B904814B}" type="presParOf" srcId="{1BB49715-9DDF-4F4B-8C94-AA8D9338C82B}" destId="{3A2A6BFE-495C-4749-82B1-595CFD01B44D}" srcOrd="2" destOrd="0" presId="urn:microsoft.com/office/officeart/2005/8/layout/vList4"/>
    <dgm:cxn modelId="{9B04C9B3-8B00-4FC7-AB05-53BB4BD9245E}" type="presParOf" srcId="{D7E56AF4-6D26-4C5E-8562-55EC4AB9D965}" destId="{788994EC-82A6-4EA8-A7A6-C0DDF99AEF98}" srcOrd="1" destOrd="0" presId="urn:microsoft.com/office/officeart/2005/8/layout/vList4"/>
    <dgm:cxn modelId="{15330B3D-E5F7-41F3-81D9-A22451D9AE0B}" type="presParOf" srcId="{D7E56AF4-6D26-4C5E-8562-55EC4AB9D965}" destId="{69A5F316-8B1B-4143-A5D3-61A700D0338C}" srcOrd="2" destOrd="0" presId="urn:microsoft.com/office/officeart/2005/8/layout/vList4"/>
    <dgm:cxn modelId="{9584603E-20B0-4D07-A05C-6DDB14BB92F7}" type="presParOf" srcId="{69A5F316-8B1B-4143-A5D3-61A700D0338C}" destId="{A7C78178-C973-4B3D-B8BF-5B235503E099}" srcOrd="0" destOrd="0" presId="urn:microsoft.com/office/officeart/2005/8/layout/vList4"/>
    <dgm:cxn modelId="{2EBA1ABD-FFC1-40D9-9419-AA36EE5E2188}" type="presParOf" srcId="{69A5F316-8B1B-4143-A5D3-61A700D0338C}" destId="{C592CDE7-6116-470D-A204-049C27BA82D3}" srcOrd="1" destOrd="0" presId="urn:microsoft.com/office/officeart/2005/8/layout/vList4"/>
    <dgm:cxn modelId="{118CD717-303B-4A49-A1E0-3484C1B26A98}" type="presParOf" srcId="{69A5F316-8B1B-4143-A5D3-61A700D0338C}" destId="{D91C1354-EB9A-4C50-9732-6E1A2E5DE057}" srcOrd="2" destOrd="0" presId="urn:microsoft.com/office/officeart/2005/8/layout/vList4"/>
    <dgm:cxn modelId="{9071EF1C-BE09-4A97-9038-7D9B74D117AE}" type="presParOf" srcId="{D7E56AF4-6D26-4C5E-8562-55EC4AB9D965}" destId="{BDEA4F8B-114C-470C-A431-5F20B15AEFF5}" srcOrd="3" destOrd="0" presId="urn:microsoft.com/office/officeart/2005/8/layout/vList4"/>
    <dgm:cxn modelId="{D24FFCE0-DD05-4530-9F9E-8F6A8A557DC7}" type="presParOf" srcId="{D7E56AF4-6D26-4C5E-8562-55EC4AB9D965}" destId="{677D0C18-7023-4338-8249-4C15FC30DD6A}" srcOrd="4" destOrd="0" presId="urn:microsoft.com/office/officeart/2005/8/layout/vList4"/>
    <dgm:cxn modelId="{6E1E592A-CB54-4EAA-813C-F9B4DD9A7DE4}" type="presParOf" srcId="{677D0C18-7023-4338-8249-4C15FC30DD6A}" destId="{3FB15339-8F8D-4F84-8476-364213321356}" srcOrd="0" destOrd="0" presId="urn:microsoft.com/office/officeart/2005/8/layout/vList4"/>
    <dgm:cxn modelId="{E95C7964-ECF9-4163-99D9-9974D3B396D0}" type="presParOf" srcId="{677D0C18-7023-4338-8249-4C15FC30DD6A}" destId="{839B1888-9483-4618-8E1C-DE0E82D132FB}" srcOrd="1" destOrd="0" presId="urn:microsoft.com/office/officeart/2005/8/layout/vList4"/>
    <dgm:cxn modelId="{2AECCEE0-B912-4A52-AD29-08A54ECA7269}" type="presParOf" srcId="{677D0C18-7023-4338-8249-4C15FC30DD6A}" destId="{1928AF06-F48B-4758-A02B-8D9C9FCA8DB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6BCBE-CAA2-4BE3-BA14-88B0974274D3}">
      <dsp:nvSpPr>
        <dsp:cNvPr id="0" name=""/>
        <dsp:cNvSpPr/>
      </dsp:nvSpPr>
      <dsp:spPr>
        <a:xfrm>
          <a:off x="0" y="2206756"/>
          <a:ext cx="13868400" cy="199358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2200" b="1" kern="1200" dirty="0"/>
            <a:t>Contrato de Préstamo BID 5187/OC-CO </a:t>
          </a:r>
        </a:p>
        <a:p>
          <a:pPr marL="0" lvl="0" indent="0" algn="ctr" defTabSz="977900">
            <a:lnSpc>
              <a:spcPct val="90000"/>
            </a:lnSpc>
            <a:spcBef>
              <a:spcPct val="0"/>
            </a:spcBef>
            <a:spcAft>
              <a:spcPct val="35000"/>
            </a:spcAft>
            <a:buNone/>
          </a:pPr>
          <a:r>
            <a:rPr lang="es-CO" sz="2200" b="1" kern="1200" dirty="0"/>
            <a:t>FORTALECIMIENTO ADOLESCENTES Y JÓVENES - ESPACIOS COMUNITARIOS – BID</a:t>
          </a:r>
          <a:endParaRPr lang="es-CO" sz="2200" b="1" kern="1200" noProof="0" dirty="0"/>
        </a:p>
      </dsp:txBody>
      <dsp:txXfrm>
        <a:off x="2973038" y="2206756"/>
        <a:ext cx="10895361" cy="1993582"/>
      </dsp:txXfrm>
    </dsp:sp>
    <dsp:sp modelId="{CDB97CFA-F413-47B6-B8BC-0071E25AE959}">
      <dsp:nvSpPr>
        <dsp:cNvPr id="0" name=""/>
        <dsp:cNvSpPr/>
      </dsp:nvSpPr>
      <dsp:spPr>
        <a:xfrm>
          <a:off x="152399" y="2359157"/>
          <a:ext cx="2773680" cy="159486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6000" b="-6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553827-82C5-4E79-9A76-E0ED6125DFA1}">
      <dsp:nvSpPr>
        <dsp:cNvPr id="0" name=""/>
        <dsp:cNvSpPr/>
      </dsp:nvSpPr>
      <dsp:spPr>
        <a:xfrm>
          <a:off x="0" y="73144"/>
          <a:ext cx="13868400" cy="1993582"/>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s-CO" sz="2200" b="1" kern="1200" noProof="0" dirty="0"/>
            <a:t>ESPACIOS COMUNITARIOS</a:t>
          </a:r>
        </a:p>
        <a:p>
          <a:pPr marL="171450" lvl="1" indent="-171450" algn="just" defTabSz="755650">
            <a:lnSpc>
              <a:spcPct val="90000"/>
            </a:lnSpc>
            <a:spcBef>
              <a:spcPct val="0"/>
            </a:spcBef>
            <a:spcAft>
              <a:spcPct val="15000"/>
            </a:spcAft>
            <a:buChar char="•"/>
          </a:pPr>
          <a:r>
            <a:rPr lang="es-CO" sz="1700" kern="1200" noProof="0" dirty="0"/>
            <a:t>Se desarrolla en lugares gestionados y destinados por la comunidad con entidades comunitarias e instituciones públicas aliadas, donde se viven experiencias alrededor de los 4 componentes de atención, donde se tejen entornos protectores donde niñas, niños y adolescentes pueden soñar, ser y estar en su diversidad, en una relación estrecha con la cotidianidad de sus territorios.</a:t>
          </a:r>
        </a:p>
      </dsp:txBody>
      <dsp:txXfrm>
        <a:off x="2973038" y="73144"/>
        <a:ext cx="10895361" cy="1993582"/>
      </dsp:txXfrm>
    </dsp:sp>
    <dsp:sp modelId="{A97A7378-1E99-4B41-8CC0-57D8326ECCF0}">
      <dsp:nvSpPr>
        <dsp:cNvPr id="0" name=""/>
        <dsp:cNvSpPr/>
      </dsp:nvSpPr>
      <dsp:spPr>
        <a:xfrm>
          <a:off x="152399" y="225545"/>
          <a:ext cx="2773680" cy="159486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47B1B3-8C4B-4F84-AD16-B0A286014734}">
      <dsp:nvSpPr>
        <dsp:cNvPr id="0" name=""/>
        <dsp:cNvSpPr/>
      </dsp:nvSpPr>
      <dsp:spPr>
        <a:xfrm>
          <a:off x="0" y="4385881"/>
          <a:ext cx="13868400" cy="1993582"/>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s-CO" sz="2200" b="1" kern="1200" noProof="0" dirty="0"/>
            <a:t>EXPERIENCIAS COMUNITARIAS</a:t>
          </a:r>
        </a:p>
        <a:p>
          <a:pPr marL="171450" lvl="1" indent="-171450" algn="just" defTabSz="755650">
            <a:lnSpc>
              <a:spcPct val="90000"/>
            </a:lnSpc>
            <a:spcBef>
              <a:spcPct val="0"/>
            </a:spcBef>
            <a:spcAft>
              <a:spcPct val="15000"/>
            </a:spcAft>
            <a:buChar char="•"/>
          </a:pPr>
          <a:r>
            <a:rPr lang="es-CO" sz="1700" kern="1200" noProof="0" dirty="0"/>
            <a:t>Las Experiencias Comunitarias se incentivan a través del otorgamiento de estímulos especiales orientados a programas, proyectos, líneas de acción o actividades lideradas por las Organizaciones de base comunitaria, los cuales tienen como propósito desencadenar, impulsar o apoyar sus propias formas de atención en sus territorios. Se busca que las Experiencias Comunitarias fortalezcan sus propias actividades de atención y cuidado con las niñas, niños y adolescentes, desde los componentes, enfoques pedagógicos y apuestas de la modalidad Atrapasueños</a:t>
          </a:r>
        </a:p>
      </dsp:txBody>
      <dsp:txXfrm>
        <a:off x="2973038" y="4385881"/>
        <a:ext cx="10895361" cy="1993582"/>
      </dsp:txXfrm>
    </dsp:sp>
    <dsp:sp modelId="{6173CD6B-C3F2-457B-BE65-F7F5C12C31DE}">
      <dsp:nvSpPr>
        <dsp:cNvPr id="0" name=""/>
        <dsp:cNvSpPr/>
      </dsp:nvSpPr>
      <dsp:spPr>
        <a:xfrm>
          <a:off x="199358" y="4585239"/>
          <a:ext cx="2773680" cy="159486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BA8F4-10BB-4CD3-8C8C-4C6C53C18A0A}">
      <dsp:nvSpPr>
        <dsp:cNvPr id="0" name=""/>
        <dsp:cNvSpPr/>
      </dsp:nvSpPr>
      <dsp:spPr>
        <a:xfrm>
          <a:off x="-8168353" y="-1248080"/>
          <a:ext cx="9721050" cy="9721050"/>
        </a:xfrm>
        <a:prstGeom prst="blockArc">
          <a:avLst>
            <a:gd name="adj1" fmla="val 18900000"/>
            <a:gd name="adj2" fmla="val 2700000"/>
            <a:gd name="adj3" fmla="val 222"/>
          </a:avLst>
        </a:pr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E1B70D7-6422-49EC-9C21-BE296D282F18}">
      <dsp:nvSpPr>
        <dsp:cNvPr id="0" name=""/>
        <dsp:cNvSpPr/>
      </dsp:nvSpPr>
      <dsp:spPr>
        <a:xfrm>
          <a:off x="578352" y="380462"/>
          <a:ext cx="10156025" cy="76063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3755"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i="0" kern="1200" dirty="0"/>
            <a:t>Se promovió el fortalecimiento de factores protectores y la prevención de vulneraciones en los entornos donde se desarrollan niñas, niños y adolescentes, contribuyendo a la creación de espacios seguros y propicios para su bienestar integral.</a:t>
          </a:r>
          <a:endParaRPr lang="es-CO" sz="1600" kern="1200" dirty="0"/>
        </a:p>
      </dsp:txBody>
      <dsp:txXfrm>
        <a:off x="578352" y="380462"/>
        <a:ext cx="10156025" cy="760636"/>
      </dsp:txXfrm>
    </dsp:sp>
    <dsp:sp modelId="{2200B160-8AF9-4183-9F17-FEC6A26689A7}">
      <dsp:nvSpPr>
        <dsp:cNvPr id="0" name=""/>
        <dsp:cNvSpPr/>
      </dsp:nvSpPr>
      <dsp:spPr>
        <a:xfrm>
          <a:off x="102954" y="285383"/>
          <a:ext cx="950795" cy="950795"/>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427108-321B-4599-AF42-0856B3D1FF82}">
      <dsp:nvSpPr>
        <dsp:cNvPr id="0" name=""/>
        <dsp:cNvSpPr/>
      </dsp:nvSpPr>
      <dsp:spPr>
        <a:xfrm>
          <a:off x="1204027" y="1521272"/>
          <a:ext cx="9530350" cy="760636"/>
        </a:xfrm>
        <a:prstGeom prst="rect">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3755"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i="0" kern="1200" dirty="0"/>
            <a:t>Se fortalecieron las habilidades, vocaciones y talentos de niñas, niños y adolescentes, facilitando la construcción de sentidos y planes de vida libres, autónomos y con proyección de futuro.</a:t>
          </a:r>
          <a:endParaRPr lang="es-CO" sz="1600" kern="1200" dirty="0"/>
        </a:p>
      </dsp:txBody>
      <dsp:txXfrm>
        <a:off x="1204027" y="1521272"/>
        <a:ext cx="9530350" cy="760636"/>
      </dsp:txXfrm>
    </dsp:sp>
    <dsp:sp modelId="{014A217C-9396-4890-B457-52EB5F89BC55}">
      <dsp:nvSpPr>
        <dsp:cNvPr id="0" name=""/>
        <dsp:cNvSpPr/>
      </dsp:nvSpPr>
      <dsp:spPr>
        <a:xfrm>
          <a:off x="728630" y="1426193"/>
          <a:ext cx="950795" cy="950795"/>
        </a:xfrm>
        <a:prstGeom prst="ellipse">
          <a:avLst/>
        </a:prstGeom>
        <a:solidFill>
          <a:schemeClr val="lt1">
            <a:hueOff val="0"/>
            <a:satOff val="0"/>
            <a:lumOff val="0"/>
            <a:alphaOff val="0"/>
          </a:schemeClr>
        </a:solidFill>
        <a:ln w="9525" cap="flat" cmpd="sng" algn="ctr">
          <a:solidFill>
            <a:schemeClr val="accent4">
              <a:hueOff val="-892954"/>
              <a:satOff val="5380"/>
              <a:lumOff val="431"/>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34F9D37-5974-4F78-9A96-D0B78DD04CC6}">
      <dsp:nvSpPr>
        <dsp:cNvPr id="0" name=""/>
        <dsp:cNvSpPr/>
      </dsp:nvSpPr>
      <dsp:spPr>
        <a:xfrm>
          <a:off x="1490133" y="2662082"/>
          <a:ext cx="9244244" cy="760636"/>
        </a:xfrm>
        <a:prstGeom prst="rect">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3755"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i="0" kern="1200" dirty="0"/>
            <a:t>Se fomentó la participación genuina y crítica de niñas, niños y adolescentes, fortaleciendo su capacidad de agencia e incidencia en la construcción de entornos seguros, inclusivos y libres de violencias, contribuyendo a la transformación social, cultural y territorial.</a:t>
          </a:r>
          <a:endParaRPr lang="es-CO" sz="1600" kern="1200" dirty="0"/>
        </a:p>
      </dsp:txBody>
      <dsp:txXfrm>
        <a:off x="1490133" y="2662082"/>
        <a:ext cx="9244244" cy="760636"/>
      </dsp:txXfrm>
    </dsp:sp>
    <dsp:sp modelId="{B35CC08F-DDD2-40A0-86B2-3470D5BAA02E}">
      <dsp:nvSpPr>
        <dsp:cNvPr id="0" name=""/>
        <dsp:cNvSpPr/>
      </dsp:nvSpPr>
      <dsp:spPr>
        <a:xfrm>
          <a:off x="1014735" y="2567003"/>
          <a:ext cx="950795" cy="950795"/>
        </a:xfrm>
        <a:prstGeom prst="ellipse">
          <a:avLst/>
        </a:prstGeom>
        <a:solidFill>
          <a:schemeClr val="lt1">
            <a:hueOff val="0"/>
            <a:satOff val="0"/>
            <a:lumOff val="0"/>
            <a:alphaOff val="0"/>
          </a:schemeClr>
        </a:solidFill>
        <a:ln w="9525" cap="flat" cmpd="sng" algn="ctr">
          <a:solidFill>
            <a:schemeClr val="accent4">
              <a:hueOff val="-1785908"/>
              <a:satOff val="10760"/>
              <a:lumOff val="862"/>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30D6213-4C9C-4C95-9190-A9F44A861D0F}">
      <dsp:nvSpPr>
        <dsp:cNvPr id="0" name=""/>
        <dsp:cNvSpPr/>
      </dsp:nvSpPr>
      <dsp:spPr>
        <a:xfrm>
          <a:off x="1490133" y="3802170"/>
          <a:ext cx="9244244" cy="760636"/>
        </a:xfrm>
        <a:prstGeom prst="rect">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3755"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i="0" kern="1200" dirty="0"/>
            <a:t>Se promovió la salud mental y el buen vivir de niñas, niños, adolescentes, sus familias y comunidades, fortaleciendo el bienestar emocional, los vínculos afectivos y la convivencia armónica en sus entornos cotidianos.</a:t>
          </a:r>
          <a:endParaRPr lang="es-CO" sz="1600" kern="1200" dirty="0"/>
        </a:p>
      </dsp:txBody>
      <dsp:txXfrm>
        <a:off x="1490133" y="3802170"/>
        <a:ext cx="9244244" cy="760636"/>
      </dsp:txXfrm>
    </dsp:sp>
    <dsp:sp modelId="{A62EF523-271C-41EC-9D7D-39D874E3A9EF}">
      <dsp:nvSpPr>
        <dsp:cNvPr id="0" name=""/>
        <dsp:cNvSpPr/>
      </dsp:nvSpPr>
      <dsp:spPr>
        <a:xfrm>
          <a:off x="1014735" y="3707090"/>
          <a:ext cx="950795" cy="950795"/>
        </a:xfrm>
        <a:prstGeom prst="ellipse">
          <a:avLst/>
        </a:prstGeom>
        <a:solidFill>
          <a:schemeClr val="lt1">
            <a:hueOff val="0"/>
            <a:satOff val="0"/>
            <a:lumOff val="0"/>
            <a:alphaOff val="0"/>
          </a:schemeClr>
        </a:solidFill>
        <a:ln w="9525" cap="flat" cmpd="sng" algn="ctr">
          <a:solidFill>
            <a:schemeClr val="accent4">
              <a:hueOff val="-2678862"/>
              <a:satOff val="16139"/>
              <a:lumOff val="1294"/>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D05110C-CECA-4D3D-8F79-B0030B39E7CD}">
      <dsp:nvSpPr>
        <dsp:cNvPr id="0" name=""/>
        <dsp:cNvSpPr/>
      </dsp:nvSpPr>
      <dsp:spPr>
        <a:xfrm>
          <a:off x="1204027" y="4942980"/>
          <a:ext cx="9530350" cy="760636"/>
        </a:xfrm>
        <a:prstGeom prst="rect">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3755"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i="0" kern="1200" dirty="0"/>
            <a:t>Se gestionaron apoyos y ajustes razonables para garantizar la inclusión de niñas, niños y adolescentes con discapacidad en sus entornos y en la vida comunitaria.</a:t>
          </a:r>
          <a:endParaRPr lang="es-CO" sz="1600" kern="1200" dirty="0"/>
        </a:p>
      </dsp:txBody>
      <dsp:txXfrm>
        <a:off x="1204027" y="4942980"/>
        <a:ext cx="9530350" cy="760636"/>
      </dsp:txXfrm>
    </dsp:sp>
    <dsp:sp modelId="{FC9CE747-3305-424D-A979-EE0AAF747E08}">
      <dsp:nvSpPr>
        <dsp:cNvPr id="0" name=""/>
        <dsp:cNvSpPr/>
      </dsp:nvSpPr>
      <dsp:spPr>
        <a:xfrm>
          <a:off x="728630" y="4847900"/>
          <a:ext cx="950795" cy="950795"/>
        </a:xfrm>
        <a:prstGeom prst="ellipse">
          <a:avLst/>
        </a:prstGeom>
        <a:solidFill>
          <a:schemeClr val="lt1">
            <a:hueOff val="0"/>
            <a:satOff val="0"/>
            <a:lumOff val="0"/>
            <a:alphaOff val="0"/>
          </a:schemeClr>
        </a:solidFill>
        <a:ln w="9525" cap="flat" cmpd="sng" algn="ctr">
          <a:solidFill>
            <a:schemeClr val="accent4">
              <a:hueOff val="-3571816"/>
              <a:satOff val="21519"/>
              <a:lumOff val="1725"/>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01FA410-18C5-4FEE-B5AA-410E4FF16B28}">
      <dsp:nvSpPr>
        <dsp:cNvPr id="0" name=""/>
        <dsp:cNvSpPr/>
      </dsp:nvSpPr>
      <dsp:spPr>
        <a:xfrm>
          <a:off x="578352" y="6083790"/>
          <a:ext cx="10156025" cy="760636"/>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3755" tIns="40640" rIns="40640" bIns="40640" numCol="1" spcCol="1270" anchor="ctr" anchorCtr="0">
          <a:noAutofit/>
        </a:bodyPr>
        <a:lstStyle/>
        <a:p>
          <a:pPr marL="0" lvl="0" indent="0" algn="l" defTabSz="711200">
            <a:lnSpc>
              <a:spcPct val="90000"/>
            </a:lnSpc>
            <a:spcBef>
              <a:spcPct val="0"/>
            </a:spcBef>
            <a:spcAft>
              <a:spcPct val="35000"/>
            </a:spcAft>
            <a:buNone/>
          </a:pPr>
          <a:r>
            <a:rPr lang="es-ES" sz="1600" b="1" i="0" kern="1200" dirty="0"/>
            <a:t>Se promovieron acciones de cuidado dirigidas a familias y cuidadores, fortaleciendo los vínculos afectivos y reconociendo el valor de las labores de cuidado hacia niñas, niños y adolescentes.</a:t>
          </a:r>
          <a:endParaRPr lang="es-CO" sz="1600" kern="1200" dirty="0"/>
        </a:p>
      </dsp:txBody>
      <dsp:txXfrm>
        <a:off x="578352" y="6083790"/>
        <a:ext cx="10156025" cy="760636"/>
      </dsp:txXfrm>
    </dsp:sp>
    <dsp:sp modelId="{0A7A2319-F590-4199-9741-9B64AF67263E}">
      <dsp:nvSpPr>
        <dsp:cNvPr id="0" name=""/>
        <dsp:cNvSpPr/>
      </dsp:nvSpPr>
      <dsp:spPr>
        <a:xfrm>
          <a:off x="102954" y="5988710"/>
          <a:ext cx="950795" cy="950795"/>
        </a:xfrm>
        <a:prstGeom prst="ellipse">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08D90-81D9-4F5E-80BC-ACD9011ED4F8}">
      <dsp:nvSpPr>
        <dsp:cNvPr id="0" name=""/>
        <dsp:cNvSpPr/>
      </dsp:nvSpPr>
      <dsp:spPr>
        <a:xfrm>
          <a:off x="0" y="0"/>
          <a:ext cx="11430000" cy="3121798"/>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a:t>MODALIDAD SOMOS FAMILIA, SOMOS COMUNIDAD</a:t>
          </a:r>
          <a:endParaRPr lang="es-CO" sz="1900" kern="1200"/>
        </a:p>
        <a:p>
          <a:pPr marL="114300" lvl="1" indent="-114300" algn="l" defTabSz="666750">
            <a:lnSpc>
              <a:spcPct val="90000"/>
            </a:lnSpc>
            <a:spcBef>
              <a:spcPct val="0"/>
            </a:spcBef>
            <a:spcAft>
              <a:spcPct val="15000"/>
            </a:spcAft>
            <a:buFont typeface="+mj-lt"/>
            <a:buAutoNum type="arabicPeriod"/>
          </a:pPr>
          <a:r>
            <a:rPr lang="es-ES" sz="1500" kern="1200"/>
            <a:t>Se brindó atención a 2005 Familias de 22 municipios del Departamento de Cundinamarca.</a:t>
          </a:r>
          <a:endParaRPr lang="es-CO" sz="1500" kern="1200"/>
        </a:p>
        <a:p>
          <a:pPr marL="114300" lvl="1" indent="-114300" algn="l" defTabSz="666750">
            <a:lnSpc>
              <a:spcPct val="90000"/>
            </a:lnSpc>
            <a:spcBef>
              <a:spcPct val="0"/>
            </a:spcBef>
            <a:spcAft>
              <a:spcPct val="15000"/>
            </a:spcAft>
            <a:buFont typeface="+mj-lt"/>
            <a:buAutoNum type="arabicPeriod"/>
          </a:pPr>
          <a:r>
            <a:rPr lang="es-ES" sz="1500" b="0" i="0" kern="1200"/>
            <a:t>Como parte de la transformación de los mecanismos para la atención de la familia, el ICBF determinó que el talento humano requerido para la prestación de servicios profesionales y de apoyo a la gestión para la implementación de la modalidad “Somos Familia, Somos Comunidad” se operó de manera directa. Él ICBF creó y adoptó el Banco de Hojas de Vida, como herramienta para la selección de las hojas de vida de las personas naturales para suscribir contratos de prestación de servicios profesionales y de apoyo a la gestión.</a:t>
          </a:r>
          <a:endParaRPr lang="es-CO" sz="1500" kern="1200"/>
        </a:p>
        <a:p>
          <a:pPr marL="114300" lvl="1" indent="-114300" algn="l" defTabSz="666750">
            <a:lnSpc>
              <a:spcPct val="90000"/>
            </a:lnSpc>
            <a:spcBef>
              <a:spcPct val="0"/>
            </a:spcBef>
            <a:spcAft>
              <a:spcPct val="15000"/>
            </a:spcAft>
            <a:buFont typeface="+mj-lt"/>
            <a:buAutoNum type="arabicPeriod"/>
          </a:pPr>
          <a:r>
            <a:rPr lang="es-ES" sz="1500" kern="1200"/>
            <a:t>Al finalizar la operación se atendieron 85 familias con personas con discapacidad, 146 familias con niños, niñas y adolescentes en Proceso Administrativo de Restablecimiento de Derechos PARD y SRPA, 92 familias migrantes, 292 familias registradas en el Registro Único de Victimas, 1.390 familias con niños y niñas vinculados a los servicios de Primera Infancia, Infancia, Adolescencia y Juventud, Equipos de Protección Integral de Trabajo Infantil-EMPI, </a:t>
          </a:r>
          <a:r>
            <a:rPr lang="es-ES" sz="1500" b="0" i="0" kern="1200"/>
            <a:t>entes territoriales y autoridades administrativas.</a:t>
          </a:r>
          <a:endParaRPr lang="es-CO" sz="1500" kern="1200"/>
        </a:p>
      </dsp:txBody>
      <dsp:txXfrm>
        <a:off x="2598179" y="0"/>
        <a:ext cx="8831820" cy="3121798"/>
      </dsp:txXfrm>
    </dsp:sp>
    <dsp:sp modelId="{2F3069B7-1588-4F21-AA6D-6DB3AB71633B}">
      <dsp:nvSpPr>
        <dsp:cNvPr id="0" name=""/>
        <dsp:cNvSpPr/>
      </dsp:nvSpPr>
      <dsp:spPr>
        <a:xfrm>
          <a:off x="312179" y="312179"/>
          <a:ext cx="2286000" cy="249743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7000" r="-47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6BAA527-8AAC-47CC-AD84-E651FE3BD922}">
      <dsp:nvSpPr>
        <dsp:cNvPr id="0" name=""/>
        <dsp:cNvSpPr/>
      </dsp:nvSpPr>
      <dsp:spPr>
        <a:xfrm>
          <a:off x="0" y="3433977"/>
          <a:ext cx="11430000" cy="3121798"/>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s-ES" sz="1900" kern="1200"/>
        </a:p>
        <a:p>
          <a:pPr marL="0" lvl="0" indent="0" algn="l" defTabSz="844550">
            <a:lnSpc>
              <a:spcPct val="90000"/>
            </a:lnSpc>
            <a:spcBef>
              <a:spcPct val="0"/>
            </a:spcBef>
            <a:spcAft>
              <a:spcPct val="35000"/>
            </a:spcAft>
            <a:buNone/>
          </a:pPr>
          <a:endParaRPr lang="es-ES" sz="1900" kern="1200"/>
        </a:p>
        <a:p>
          <a:pPr marL="0" lvl="0" indent="0" algn="l" defTabSz="844550">
            <a:lnSpc>
              <a:spcPct val="90000"/>
            </a:lnSpc>
            <a:spcBef>
              <a:spcPct val="0"/>
            </a:spcBef>
            <a:spcAft>
              <a:spcPct val="35000"/>
            </a:spcAft>
            <a:buNone/>
          </a:pPr>
          <a:r>
            <a:rPr lang="es-ES" sz="1900" kern="1200"/>
            <a:t>SERVICIO ASISTENCIA Y ASESORIA A LA FAMILIA</a:t>
          </a:r>
        </a:p>
        <a:p>
          <a:pPr marL="114300" lvl="1" indent="-114300" algn="l" defTabSz="666750">
            <a:lnSpc>
              <a:spcPct val="90000"/>
            </a:lnSpc>
            <a:spcBef>
              <a:spcPct val="0"/>
            </a:spcBef>
            <a:spcAft>
              <a:spcPct val="15000"/>
            </a:spcAft>
            <a:buChar char="•"/>
          </a:pPr>
          <a:r>
            <a:rPr lang="es-ES" sz="1500" kern="1200"/>
            <a:t>1. Se brindo atencion psicosocial, frente a la orientación a las familias para el fortalecimiento de capacidades tanto individuales como colectivas, en la unidad familiar o de alguno de sus integrantes, este acompañamiento psicosocial se desarrolló teniendo en cuenta el enfoque diferencial, comunitario y </a:t>
          </a:r>
          <a:r>
            <a:rPr lang="es-CO" sz="1500" kern="1200"/>
            <a:t>territorial de </a:t>
          </a:r>
          <a:r>
            <a:rPr lang="es-ES" sz="1500" kern="1200"/>
            <a:t>1383 Familias de 23 municipios del Departamento de Cundinamarca.</a:t>
          </a:r>
          <a:endParaRPr lang="es-CO" sz="1500" kern="1200"/>
        </a:p>
      </dsp:txBody>
      <dsp:txXfrm>
        <a:off x="2598179" y="3433977"/>
        <a:ext cx="8831820" cy="3121798"/>
      </dsp:txXfrm>
    </dsp:sp>
    <dsp:sp modelId="{3CF4A573-94B4-4660-9A31-F59F4A774200}">
      <dsp:nvSpPr>
        <dsp:cNvPr id="0" name=""/>
        <dsp:cNvSpPr/>
      </dsp:nvSpPr>
      <dsp:spPr>
        <a:xfrm>
          <a:off x="312179" y="3746157"/>
          <a:ext cx="2286000" cy="249743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1000" r="-71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08D90-81D9-4F5E-80BC-ACD9011ED4F8}">
      <dsp:nvSpPr>
        <dsp:cNvPr id="0" name=""/>
        <dsp:cNvSpPr/>
      </dsp:nvSpPr>
      <dsp:spPr>
        <a:xfrm>
          <a:off x="0" y="0"/>
          <a:ext cx="11430000" cy="3121798"/>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a:t>MODALIDAD SOMOS FAMILIA, SOMOS COMUNIDAD</a:t>
          </a:r>
          <a:endParaRPr lang="es-CO" sz="2000" kern="1200"/>
        </a:p>
        <a:p>
          <a:pPr marL="171450" lvl="1" indent="-171450" algn="l" defTabSz="711200">
            <a:lnSpc>
              <a:spcPct val="90000"/>
            </a:lnSpc>
            <a:spcBef>
              <a:spcPct val="0"/>
            </a:spcBef>
            <a:spcAft>
              <a:spcPct val="15000"/>
            </a:spcAft>
            <a:buFont typeface="+mj-lt"/>
            <a:buAutoNum type="arabicPeriod"/>
          </a:pPr>
          <a:r>
            <a:rPr lang="es-ES" sz="1600" b="0" i="0" kern="1200"/>
            <a:t>La priorización territorial – municipal involucró significativamente al nivel regional y la articulación intrainstitucional e interinstitucional, especialmente con las entidades del Sector de la Inclusión Social y Reconciliación (DPS, Unidad Territorial de Víctimas y Centro de Memoria Histórica) a fin de atender las necesidades de las comunidades y de las familias pertenecientes a municipios de gran complejidad como: Soacha, Girardot, Fusagasugá, Facatativá, Funza, Madrid, Mosquera, El Rosal, Zipaquirá, Sibaté, Chía, Cajicá, Chocontá, La Mesa, Villeta, Guaduas, Ubaté, Pacho, Tocaima, Ricaurte. Une y Útica.</a:t>
          </a:r>
          <a:endParaRPr lang="es-CO" sz="1600" kern="1200"/>
        </a:p>
        <a:p>
          <a:pPr marL="171450" lvl="1" indent="-171450" algn="l" defTabSz="711200">
            <a:lnSpc>
              <a:spcPct val="90000"/>
            </a:lnSpc>
            <a:spcBef>
              <a:spcPct val="0"/>
            </a:spcBef>
            <a:spcAft>
              <a:spcPct val="15000"/>
            </a:spcAft>
            <a:buFont typeface="+mj-lt"/>
            <a:buAutoNum type="arabicPeriod"/>
          </a:pPr>
          <a:r>
            <a:rPr lang="es-ES" sz="1600" b="0" i="0" kern="1200"/>
            <a:t>La priorización de los municipios donde se implementó la Modalidad Mi Familia cumplió con los criterios territoriales de acuerdo con lo establecido en el Plan Nacional de Desarrollo 2022-2026.</a:t>
          </a:r>
          <a:endParaRPr lang="es-CO" sz="1600" kern="1200"/>
        </a:p>
        <a:p>
          <a:pPr marL="171450" lvl="1" indent="-171450" algn="l" defTabSz="711200">
            <a:lnSpc>
              <a:spcPct val="90000"/>
            </a:lnSpc>
            <a:spcBef>
              <a:spcPct val="0"/>
            </a:spcBef>
            <a:spcAft>
              <a:spcPct val="15000"/>
            </a:spcAft>
            <a:buFont typeface="+mj-lt"/>
            <a:buAutoNum type="arabicPeriod"/>
          </a:pPr>
          <a:r>
            <a:rPr lang="es-ES" sz="1600" b="0" i="0" kern="1200"/>
            <a:t>De los 22 municipios priorizados, se atendieron algunos municipios que no habían sido priorizados en vigencias anteriores: Une, Útica.</a:t>
          </a:r>
          <a:endParaRPr lang="es-CO" sz="1600" kern="1200"/>
        </a:p>
        <a:p>
          <a:pPr marL="171450" lvl="1" indent="-171450" algn="l" defTabSz="711200">
            <a:lnSpc>
              <a:spcPct val="90000"/>
            </a:lnSpc>
            <a:spcBef>
              <a:spcPct val="0"/>
            </a:spcBef>
            <a:spcAft>
              <a:spcPct val="15000"/>
            </a:spcAft>
            <a:buFont typeface="+mj-lt"/>
            <a:buAutoNum type="arabicPeriod"/>
          </a:pPr>
          <a:r>
            <a:rPr lang="es-ES" sz="1600" kern="1200"/>
            <a:t>Se logró la atencion de 2005 familias en un tiempo aproximado de 3,5 meses.</a:t>
          </a:r>
          <a:endParaRPr lang="es-CO" sz="1600" kern="1200"/>
        </a:p>
      </dsp:txBody>
      <dsp:txXfrm>
        <a:off x="2598179" y="0"/>
        <a:ext cx="8831820" cy="3121798"/>
      </dsp:txXfrm>
    </dsp:sp>
    <dsp:sp modelId="{2F3069B7-1588-4F21-AA6D-6DB3AB71633B}">
      <dsp:nvSpPr>
        <dsp:cNvPr id="0" name=""/>
        <dsp:cNvSpPr/>
      </dsp:nvSpPr>
      <dsp:spPr>
        <a:xfrm>
          <a:off x="312179" y="312179"/>
          <a:ext cx="2286000" cy="249743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7000" r="-4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6BAA527-8AAC-47CC-AD84-E651FE3BD922}">
      <dsp:nvSpPr>
        <dsp:cNvPr id="0" name=""/>
        <dsp:cNvSpPr/>
      </dsp:nvSpPr>
      <dsp:spPr>
        <a:xfrm>
          <a:off x="0" y="3433977"/>
          <a:ext cx="11430000" cy="3121798"/>
        </a:xfrm>
        <a:prstGeom prst="roundRect">
          <a:avLst>
            <a:gd name="adj" fmla="val 10000"/>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a:t>SERVICIO ASISTENCIA Y ASESORIA A LA FAMILIA</a:t>
          </a:r>
        </a:p>
        <a:p>
          <a:pPr marL="0" lvl="0" indent="0" algn="l" defTabSz="889000">
            <a:lnSpc>
              <a:spcPct val="90000"/>
            </a:lnSpc>
            <a:spcBef>
              <a:spcPct val="0"/>
            </a:spcBef>
            <a:spcAft>
              <a:spcPct val="35000"/>
            </a:spcAft>
            <a:buNone/>
          </a:pPr>
          <a:r>
            <a:rPr lang="es-ES" sz="1600" kern="1200"/>
            <a:t>1. </a:t>
          </a:r>
          <a:r>
            <a:rPr lang="es-ES" sz="1600" b="0" i="0" kern="1200"/>
            <a:t>Se realizó la contratación de 1 psicólogo (a) y 1 trabajador (a) Social en cada uno de los Centros Zonales de la Regional Cundinamarca.</a:t>
          </a:r>
        </a:p>
        <a:p>
          <a:pPr marL="0" lvl="0" indent="0" algn="l" defTabSz="889000">
            <a:lnSpc>
              <a:spcPct val="90000"/>
            </a:lnSpc>
            <a:spcBef>
              <a:spcPct val="0"/>
            </a:spcBef>
            <a:spcAft>
              <a:spcPct val="35000"/>
            </a:spcAft>
            <a:buNone/>
          </a:pPr>
          <a:r>
            <a:rPr lang="es-ES" sz="1600" b="0" i="0" kern="1200"/>
            <a:t>2. La supervisión de dichos contratos de prestación de servicios estuvo a cargo del respectivo Coordinador del Centro Zonal lo cual permitió un mayor seguimiento, control, monitoreo de las actividades realizadas.</a:t>
          </a:r>
        </a:p>
        <a:p>
          <a:pPr marL="0" lvl="0" indent="0" algn="l" defTabSz="889000">
            <a:lnSpc>
              <a:spcPct val="90000"/>
            </a:lnSpc>
            <a:spcBef>
              <a:spcPct val="0"/>
            </a:spcBef>
            <a:spcAft>
              <a:spcPct val="35000"/>
            </a:spcAft>
            <a:buNone/>
          </a:pPr>
          <a:r>
            <a:rPr lang="es-ES" sz="1600" b="0" i="0" kern="1200"/>
            <a:t>3. Asistencia técnica permanente por parte de la Dirección de Familias y Comunidades y la Dirección de Protección.</a:t>
          </a:r>
          <a:endParaRPr lang="es-ES" sz="1600" kern="1200"/>
        </a:p>
      </dsp:txBody>
      <dsp:txXfrm>
        <a:off x="2598179" y="3433977"/>
        <a:ext cx="8831820" cy="3121798"/>
      </dsp:txXfrm>
    </dsp:sp>
    <dsp:sp modelId="{3CF4A573-94B4-4660-9A31-F59F4A774200}">
      <dsp:nvSpPr>
        <dsp:cNvPr id="0" name=""/>
        <dsp:cNvSpPr/>
      </dsp:nvSpPr>
      <dsp:spPr>
        <a:xfrm>
          <a:off x="312179" y="3746157"/>
          <a:ext cx="2286000" cy="249743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7C966-6B1F-444E-B07E-579D7644A799}">
      <dsp:nvSpPr>
        <dsp:cNvPr id="0" name=""/>
        <dsp:cNvSpPr/>
      </dsp:nvSpPr>
      <dsp:spPr>
        <a:xfrm>
          <a:off x="0" y="0"/>
          <a:ext cx="10287000" cy="201965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kern="1200"/>
            <a:t>SOMOS FAMILIA, SOMOS COMUNIDAD</a:t>
          </a:r>
          <a:endParaRPr lang="es-CO" sz="1700" b="1" kern="1200"/>
        </a:p>
        <a:p>
          <a:pPr marL="114300" lvl="1" indent="-114300" algn="l" defTabSz="577850">
            <a:lnSpc>
              <a:spcPct val="90000"/>
            </a:lnSpc>
            <a:spcBef>
              <a:spcPct val="0"/>
            </a:spcBef>
            <a:spcAft>
              <a:spcPct val="15000"/>
            </a:spcAft>
            <a:buChar char="•"/>
          </a:pPr>
          <a:r>
            <a:rPr lang="es-ES" sz="1300" kern="1200"/>
            <a:t>La regional se encuentra en la fase de preparación, ya que para la vigencia 2025 se tiene proyectado el inicio de la operación en el segundo trimestre.</a:t>
          </a:r>
          <a:endParaRPr lang="es-CO" sz="1300" kern="1200"/>
        </a:p>
        <a:p>
          <a:pPr marL="114300" lvl="1" indent="-114300" algn="l" defTabSz="577850">
            <a:lnSpc>
              <a:spcPct val="90000"/>
            </a:lnSpc>
            <a:spcBef>
              <a:spcPct val="0"/>
            </a:spcBef>
            <a:spcAft>
              <a:spcPct val="15000"/>
            </a:spcAft>
            <a:buChar char="•"/>
          </a:pPr>
          <a:r>
            <a:rPr lang="es-ES" sz="1300" kern="1200"/>
            <a:t>Contamos con el 87% del talento humano contratado, operando de manera directa.</a:t>
          </a:r>
          <a:endParaRPr lang="es-CO" sz="1300" kern="1200"/>
        </a:p>
        <a:p>
          <a:pPr marL="114300" lvl="1" indent="-114300" algn="l" defTabSz="577850">
            <a:lnSpc>
              <a:spcPct val="90000"/>
            </a:lnSpc>
            <a:spcBef>
              <a:spcPct val="0"/>
            </a:spcBef>
            <a:spcAft>
              <a:spcPct val="15000"/>
            </a:spcAft>
            <a:buChar char="•"/>
          </a:pPr>
          <a:r>
            <a:rPr lang="es-ES" sz="1300" kern="1200"/>
            <a:t>Los profesionales se encuentran en Búsqueda y vinculación de 650 familias en 5 municipios del Departamento. (Soacha, Facatativá, Fusagasugá, Chía y Zipaquirá).</a:t>
          </a:r>
          <a:endParaRPr lang="es-CO" sz="1300" kern="1200"/>
        </a:p>
      </dsp:txBody>
      <dsp:txXfrm>
        <a:off x="2259365" y="0"/>
        <a:ext cx="8027634" cy="2019652"/>
      </dsp:txXfrm>
    </dsp:sp>
    <dsp:sp modelId="{49BB7F7F-671D-411C-BF18-4C1341E2A5AA}">
      <dsp:nvSpPr>
        <dsp:cNvPr id="0" name=""/>
        <dsp:cNvSpPr/>
      </dsp:nvSpPr>
      <dsp:spPr>
        <a:xfrm>
          <a:off x="201965" y="201965"/>
          <a:ext cx="2057400" cy="161572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C78178-C973-4B3D-B8BF-5B235503E099}">
      <dsp:nvSpPr>
        <dsp:cNvPr id="0" name=""/>
        <dsp:cNvSpPr/>
      </dsp:nvSpPr>
      <dsp:spPr>
        <a:xfrm>
          <a:off x="0" y="2221618"/>
          <a:ext cx="10287000" cy="201965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kern="1200"/>
            <a:t>PRESENCIA, PARA LA CONVIVENCIA Y EL FORTALECIMIENTO DE VÍNCULOS FAMILIARES Y COMUNITARIOS</a:t>
          </a:r>
          <a:endParaRPr lang="es-CO" sz="1700" b="1" kern="1200"/>
        </a:p>
        <a:p>
          <a:pPr marL="114300" lvl="1" indent="-114300" algn="l" defTabSz="577850">
            <a:lnSpc>
              <a:spcPct val="90000"/>
            </a:lnSpc>
            <a:spcBef>
              <a:spcPct val="0"/>
            </a:spcBef>
            <a:spcAft>
              <a:spcPct val="15000"/>
            </a:spcAft>
            <a:buChar char="•"/>
          </a:pPr>
          <a:r>
            <a:rPr lang="es-ES" sz="1300" kern="1200"/>
            <a:t>La regional cuenta con el 100% del talento humano contratado en los 14 Centros zonales del Departamento de Cundinamarca, los cuales se encuentran realizando acompañamiento en el fortalecimiento de los vínculos de cuidado mutuo facilitando con las familias y comunidades, la gestión de sus propios recursos y capacidades relacionales, actuando sobre los patrones de interacción cotidianos para mejorar o restablecer sus dinámicas de protección y socialización.</a:t>
          </a:r>
          <a:endParaRPr lang="es-CO" sz="1300" kern="1200"/>
        </a:p>
        <a:p>
          <a:pPr marL="114300" lvl="1" indent="-114300" algn="l" defTabSz="577850">
            <a:lnSpc>
              <a:spcPct val="90000"/>
            </a:lnSpc>
            <a:spcBef>
              <a:spcPct val="0"/>
            </a:spcBef>
            <a:spcAft>
              <a:spcPct val="15000"/>
            </a:spcAft>
            <a:buChar char="•"/>
          </a:pPr>
          <a:r>
            <a:rPr lang="es-ES" sz="1300" kern="1200"/>
            <a:t>La Regional brinda apoyo psicosocial y económico a 11 acciones afirmativas en lo que anteriormente se denominaba Hogar Gestor (Familias que ahora hacen parte del servicio de Presencia) </a:t>
          </a:r>
          <a:endParaRPr lang="es-CO" sz="1300" kern="1200"/>
        </a:p>
      </dsp:txBody>
      <dsp:txXfrm>
        <a:off x="2259365" y="2221618"/>
        <a:ext cx="8027634" cy="2019652"/>
      </dsp:txXfrm>
    </dsp:sp>
    <dsp:sp modelId="{C592CDE7-6116-470D-A204-049C27BA82D3}">
      <dsp:nvSpPr>
        <dsp:cNvPr id="0" name=""/>
        <dsp:cNvSpPr/>
      </dsp:nvSpPr>
      <dsp:spPr>
        <a:xfrm>
          <a:off x="201965" y="2423583"/>
          <a:ext cx="2057400" cy="161572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B15339-8F8D-4F84-8476-364213321356}">
      <dsp:nvSpPr>
        <dsp:cNvPr id="0" name=""/>
        <dsp:cNvSpPr/>
      </dsp:nvSpPr>
      <dsp:spPr>
        <a:xfrm>
          <a:off x="0" y="4443236"/>
          <a:ext cx="10287000" cy="201965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kern="1200"/>
            <a:t>TEJIENDO INTERCULTURALIDAD </a:t>
          </a:r>
          <a:endParaRPr lang="es-CO" sz="1700" b="1" kern="1200"/>
        </a:p>
        <a:p>
          <a:pPr marL="114300" lvl="1" indent="-114300" algn="l" defTabSz="577850">
            <a:lnSpc>
              <a:spcPct val="90000"/>
            </a:lnSpc>
            <a:spcBef>
              <a:spcPct val="0"/>
            </a:spcBef>
            <a:spcAft>
              <a:spcPct val="15000"/>
            </a:spcAft>
            <a:buNone/>
          </a:pPr>
          <a:r>
            <a:rPr lang="es-ES" sz="1300" b="0" i="0" kern="1200"/>
            <a:t>En comparación del mes pasado, logramos un avance significativo en cuanto a la comunicación y relacionamiento con el proceso campesino de Cabrera Cundinamarca CORCUNPAZ, logrando que pudieran estar conectados a la socialización de la modalidad tejiendo interculturalidad, en paralelo se ha logrado avanzar en la recepción del MEA, como trabajo previo para lograr una vinculación exitosa.</a:t>
          </a:r>
          <a:endParaRPr lang="es-CO" sz="1300" kern="1200"/>
        </a:p>
        <a:p>
          <a:pPr marL="114300" lvl="1" indent="-114300" algn="l" defTabSz="577850">
            <a:lnSpc>
              <a:spcPct val="90000"/>
            </a:lnSpc>
            <a:spcBef>
              <a:spcPct val="0"/>
            </a:spcBef>
            <a:spcAft>
              <a:spcPct val="15000"/>
            </a:spcAft>
            <a:buChar char="•"/>
          </a:pPr>
          <a:r>
            <a:rPr lang="es-ES" sz="1300" kern="1200"/>
            <a:t>Al momento la Regional se encuentra realizando fortalecimiento en el componente técnico a la propuesta presentada por la Zona de Reserva Campesina del Municipio de Cabrera Cundinamarca CORCUNPAZ, municipio priorizado para la vigencia 2025 por la Dirección de Familias y Comunidades.</a:t>
          </a:r>
          <a:endParaRPr lang="es-CO" sz="1300" kern="1200"/>
        </a:p>
      </dsp:txBody>
      <dsp:txXfrm>
        <a:off x="2259365" y="4443236"/>
        <a:ext cx="8027634" cy="2019652"/>
      </dsp:txXfrm>
    </dsp:sp>
    <dsp:sp modelId="{839B1888-9483-4618-8E1C-DE0E82D132FB}">
      <dsp:nvSpPr>
        <dsp:cNvPr id="0" name=""/>
        <dsp:cNvSpPr/>
      </dsp:nvSpPr>
      <dsp:spPr>
        <a:xfrm>
          <a:off x="201965" y="4645201"/>
          <a:ext cx="2057400" cy="161572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63000" b="-63000"/>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1DAA5820-3DB4-4750-969B-0D74C159960D}" type="datetimeFigureOut">
              <a:rPr lang="es-CO" smtClean="0"/>
              <a:t>26/05/2025</a:t>
            </a:fld>
            <a:endParaRPr lang="es-CO"/>
          </a:p>
        </p:txBody>
      </p:sp>
      <p:sp>
        <p:nvSpPr>
          <p:cNvPr id="4" name="Marcador de imagen de diapositiva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71AD5BC5-D287-45A5-B122-F92ACAA50881}" type="slidenum">
              <a:rPr lang="es-CO" smtClean="0"/>
              <a:t>‹Nº›</a:t>
            </a:fld>
            <a:endParaRPr lang="es-CO"/>
          </a:p>
        </p:txBody>
      </p:sp>
    </p:spTree>
    <p:extLst>
      <p:ext uri="{BB962C8B-B14F-4D97-AF65-F5344CB8AC3E}">
        <p14:creationId xmlns:p14="http://schemas.microsoft.com/office/powerpoint/2010/main" val="1191875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1AD5BC5-D287-45A5-B122-F92ACAA50881}" type="slidenum">
              <a:rPr lang="es-CO" smtClean="0"/>
              <a:t>11</a:t>
            </a:fld>
            <a:endParaRPr lang="es-CO"/>
          </a:p>
        </p:txBody>
      </p:sp>
    </p:spTree>
    <p:extLst>
      <p:ext uri="{BB962C8B-B14F-4D97-AF65-F5344CB8AC3E}">
        <p14:creationId xmlns:p14="http://schemas.microsoft.com/office/powerpoint/2010/main" val="184026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1AD5BC5-D287-45A5-B122-F92ACAA50881}" type="slidenum">
              <a:rPr lang="es-CO" smtClean="0"/>
              <a:t>22</a:t>
            </a:fld>
            <a:endParaRPr lang="es-CO"/>
          </a:p>
        </p:txBody>
      </p:sp>
    </p:spTree>
    <p:extLst>
      <p:ext uri="{BB962C8B-B14F-4D97-AF65-F5344CB8AC3E}">
        <p14:creationId xmlns:p14="http://schemas.microsoft.com/office/powerpoint/2010/main" val="1742238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71AD5BC5-D287-45A5-B122-F92ACAA50881}" type="slidenum">
              <a:rPr lang="es-CO" smtClean="0"/>
              <a:t>48</a:t>
            </a:fld>
            <a:endParaRPr lang="es-CO"/>
          </a:p>
        </p:txBody>
      </p:sp>
    </p:spTree>
    <p:extLst>
      <p:ext uri="{BB962C8B-B14F-4D97-AF65-F5344CB8AC3E}">
        <p14:creationId xmlns:p14="http://schemas.microsoft.com/office/powerpoint/2010/main" val="159345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2834640"/>
            <a:ext cx="13817600" cy="1920240"/>
          </a:xfrm>
          <a:prstGeom prst="rect">
            <a:avLst/>
          </a:prstGeom>
        </p:spPr>
        <p:txBody>
          <a:bodyPr wrap="square" lIns="0" tIns="0" rIns="0" bIns="0">
            <a:spAutoFit/>
          </a:bodyPr>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subTitle" idx="4"/>
          </p:nvPr>
        </p:nvSpPr>
        <p:spPr>
          <a:xfrm>
            <a:off x="2438400" y="5120640"/>
            <a:ext cx="11379200" cy="2286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sz="half" idx="2"/>
          </p:nvPr>
        </p:nvSpPr>
        <p:spPr>
          <a:xfrm>
            <a:off x="812800" y="2103120"/>
            <a:ext cx="707136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103120"/>
            <a:ext cx="707136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83A49-71D8-E949-4BCF-1E0988707944}"/>
              </a:ext>
            </a:extLst>
          </p:cNvPr>
          <p:cNvSpPr>
            <a:spLocks noGrp="1"/>
          </p:cNvSpPr>
          <p:nvPr>
            <p:ph type="ctrTitle"/>
          </p:nvPr>
        </p:nvSpPr>
        <p:spPr>
          <a:xfrm>
            <a:off x="2032000" y="986632"/>
            <a:ext cx="12192000" cy="3693319"/>
          </a:xfrm>
        </p:spPr>
        <p:txBody>
          <a:bodyPr anchor="b"/>
          <a:lstStyle>
            <a:lvl1pPr algn="ctr">
              <a:defRPr sz="8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018CB43E-0597-971A-B250-B1C1A4754BF0}"/>
              </a:ext>
            </a:extLst>
          </p:cNvPr>
          <p:cNvSpPr>
            <a:spLocks noGrp="1"/>
          </p:cNvSpPr>
          <p:nvPr>
            <p:ph type="subTitle" idx="1"/>
          </p:nvPr>
        </p:nvSpPr>
        <p:spPr>
          <a:xfrm>
            <a:off x="2032000" y="4802717"/>
            <a:ext cx="12192000" cy="49244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11DBFD07-363C-68B0-E4BA-C11469748AFA}"/>
              </a:ext>
            </a:extLst>
          </p:cNvPr>
          <p:cNvSpPr>
            <a:spLocks noGrp="1"/>
          </p:cNvSpPr>
          <p:nvPr>
            <p:ph type="dt" sz="half" idx="10"/>
          </p:nvPr>
        </p:nvSpPr>
        <p:spPr>
          <a:xfrm>
            <a:off x="812800" y="8503920"/>
            <a:ext cx="3738880" cy="276999"/>
          </a:xfrm>
        </p:spPr>
        <p:txBody>
          <a:bodyPr/>
          <a:lstStyle/>
          <a:p>
            <a:fld id="{5CB161ED-93E0-CE44-BAB2-0EE580BABF22}" type="datetimeFigureOut">
              <a:rPr lang="es-ES_tradnl" smtClean="0"/>
              <a:t>26/05/2025</a:t>
            </a:fld>
            <a:endParaRPr lang="es-ES_tradnl"/>
          </a:p>
        </p:txBody>
      </p:sp>
      <p:sp>
        <p:nvSpPr>
          <p:cNvPr id="5" name="Marcador de pie de página 4">
            <a:extLst>
              <a:ext uri="{FF2B5EF4-FFF2-40B4-BE49-F238E27FC236}">
                <a16:creationId xmlns:a16="http://schemas.microsoft.com/office/drawing/2014/main" id="{506EF2E1-F71A-DA5E-504D-EA15C30AFEA1}"/>
              </a:ext>
            </a:extLst>
          </p:cNvPr>
          <p:cNvSpPr>
            <a:spLocks noGrp="1"/>
          </p:cNvSpPr>
          <p:nvPr>
            <p:ph type="ftr" sz="quarter" idx="11"/>
          </p:nvPr>
        </p:nvSpPr>
        <p:spPr>
          <a:xfrm>
            <a:off x="5527040" y="8503920"/>
            <a:ext cx="5201920" cy="276999"/>
          </a:xfrm>
        </p:spPr>
        <p:txBody>
          <a:bodyPr/>
          <a:lstStyle/>
          <a:p>
            <a:endParaRPr lang="es-ES_tradnl"/>
          </a:p>
        </p:txBody>
      </p:sp>
      <p:sp>
        <p:nvSpPr>
          <p:cNvPr id="6" name="Marcador de número de diapositiva 5">
            <a:extLst>
              <a:ext uri="{FF2B5EF4-FFF2-40B4-BE49-F238E27FC236}">
                <a16:creationId xmlns:a16="http://schemas.microsoft.com/office/drawing/2014/main" id="{9881A250-6265-99F1-9CC6-FF6C41B17C3D}"/>
              </a:ext>
            </a:extLst>
          </p:cNvPr>
          <p:cNvSpPr>
            <a:spLocks noGrp="1"/>
          </p:cNvSpPr>
          <p:nvPr>
            <p:ph type="sldNum" sz="quarter" idx="12"/>
          </p:nvPr>
        </p:nvSpPr>
        <p:spPr>
          <a:xfrm>
            <a:off x="11704320" y="8503920"/>
            <a:ext cx="3738880" cy="276999"/>
          </a:xfrm>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427244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23265" y="7231357"/>
            <a:ext cx="6170295" cy="606425"/>
          </a:xfrm>
          <a:prstGeom prst="rect">
            <a:avLst/>
          </a:prstGeom>
        </p:spPr>
        <p:txBody>
          <a:bodyPr wrap="square" lIns="0" tIns="0" rIns="0" bIns="0">
            <a:spAutoFit/>
          </a:bodyPr>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body" idx="1"/>
          </p:nvPr>
        </p:nvSpPr>
        <p:spPr>
          <a:xfrm>
            <a:off x="812800" y="2103120"/>
            <a:ext cx="1463040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5/26/2025</a:t>
            </a:fld>
            <a:endParaRPr lang="en-US"/>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2.xml"/><Relationship Id="rId7" Type="http://schemas.openxmlformats.org/officeDocument/2006/relationships/image" Target="../media/image27.jp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0.jpg"/><Relationship Id="rId4" Type="http://schemas.openxmlformats.org/officeDocument/2006/relationships/diagramQuickStyle" Target="../diagrams/quickStyle2.xml"/><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package" Target="../embeddings/Microsoft_Excel_Worksheet.xlsx"/><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hyperlink" Target="https://prematricula.icbf.gov.co/"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3245DFD0-73CC-BAA0-6C83-D33B3A3ED4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2" name="object 2"/>
          <p:cNvSpPr txBox="1">
            <a:spLocks noGrp="1"/>
          </p:cNvSpPr>
          <p:nvPr>
            <p:ph type="title"/>
          </p:nvPr>
        </p:nvSpPr>
        <p:spPr>
          <a:xfrm>
            <a:off x="5023265" y="7231357"/>
            <a:ext cx="6170295" cy="1183657"/>
          </a:xfrm>
          <a:prstGeom prst="rect">
            <a:avLst/>
          </a:prstGeom>
        </p:spPr>
        <p:txBody>
          <a:bodyPr vert="horz" wrap="square" lIns="0" tIns="13970" rIns="0" bIns="0" rtlCol="0">
            <a:spAutoFit/>
          </a:bodyPr>
          <a:lstStyle/>
          <a:p>
            <a:pPr marL="12700" algn="ctr">
              <a:lnSpc>
                <a:spcPct val="100000"/>
              </a:lnSpc>
              <a:spcBef>
                <a:spcPts val="110"/>
              </a:spcBef>
            </a:pPr>
            <a:r>
              <a:rPr lang="es-MX" noProof="0" dirty="0"/>
              <a:t>Dirección</a:t>
            </a:r>
            <a:r>
              <a:rPr lang="es-MX" spc="-15" noProof="0" dirty="0"/>
              <a:t> </a:t>
            </a:r>
            <a:r>
              <a:rPr lang="es-MX" noProof="0" dirty="0"/>
              <a:t>Regional</a:t>
            </a:r>
            <a:r>
              <a:rPr lang="es-MX" spc="-10" noProof="0" dirty="0"/>
              <a:t> Cundinamarca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8" name="CuadroTexto 7">
            <a:extLst>
              <a:ext uri="{FF2B5EF4-FFF2-40B4-BE49-F238E27FC236}">
                <a16:creationId xmlns:a16="http://schemas.microsoft.com/office/drawing/2014/main" id="{FA46EE49-2F54-28D5-1724-4B12F259C522}"/>
              </a:ext>
            </a:extLst>
          </p:cNvPr>
          <p:cNvSpPr txBox="1"/>
          <p:nvPr/>
        </p:nvSpPr>
        <p:spPr>
          <a:xfrm>
            <a:off x="1371527" y="1872929"/>
            <a:ext cx="5620184" cy="5793833"/>
          </a:xfrm>
          <a:prstGeom prst="rect">
            <a:avLst/>
          </a:prstGeom>
          <a:solidFill>
            <a:schemeClr val="bg1"/>
          </a:solidFill>
        </p:spPr>
        <p:txBody>
          <a:bodyPr wrap="square" lIns="240000" tIns="240000" rIns="240000" bIns="240000">
            <a:spAutoFit/>
          </a:bodyPr>
          <a:lstStyle/>
          <a:p>
            <a:pPr lvl="0" algn="just"/>
            <a:r>
              <a:rPr lang="es-CO" sz="2300" dirty="0">
                <a:latin typeface="Nunito Sans Normal" pitchFamily="2" charset="77"/>
              </a:rPr>
              <a:t>El proceso de rendición de cuentas se entiende como una obligación de las entidades de la Rama Ejecutiva y de los servidores públicos del orden nacional y territorial, así como de la Rama Judicial y Legislativa, de informar, dialogar y dar respuesta clara,  concreta  y  eficaz  a  las  peticiones  y necesidades   de   los   actores   interesados (ciudadanía,  organizaciones  y  grupos  de  valor) sobre la gestión realizada, los resultados de sus planes  de  acción  y  el  respeto,  garantía  y protección de los derechos.</a:t>
            </a:r>
          </a:p>
        </p:txBody>
      </p:sp>
      <p:grpSp>
        <p:nvGrpSpPr>
          <p:cNvPr id="9" name="object 8">
            <a:extLst>
              <a:ext uri="{FF2B5EF4-FFF2-40B4-BE49-F238E27FC236}">
                <a16:creationId xmlns:a16="http://schemas.microsoft.com/office/drawing/2014/main" id="{CD040C62-8E08-8393-75FD-FCAE2D5ACFC3}"/>
              </a:ext>
            </a:extLst>
          </p:cNvPr>
          <p:cNvGrpSpPr/>
          <p:nvPr/>
        </p:nvGrpSpPr>
        <p:grpSpPr>
          <a:xfrm>
            <a:off x="8128000" y="2598147"/>
            <a:ext cx="6681309" cy="4343399"/>
            <a:chOff x="6628568" y="2171700"/>
            <a:chExt cx="4393787" cy="2862173"/>
          </a:xfrm>
        </p:grpSpPr>
        <p:sp>
          <p:nvSpPr>
            <p:cNvPr id="10" name="object 9">
              <a:extLst>
                <a:ext uri="{FF2B5EF4-FFF2-40B4-BE49-F238E27FC236}">
                  <a16:creationId xmlns:a16="http://schemas.microsoft.com/office/drawing/2014/main" id="{40E2B1B3-3E23-C3AA-3164-C388F6741365}"/>
                </a:ext>
              </a:extLst>
            </p:cNvPr>
            <p:cNvSpPr/>
            <p:nvPr/>
          </p:nvSpPr>
          <p:spPr>
            <a:xfrm>
              <a:off x="6628568" y="2171700"/>
              <a:ext cx="4393787" cy="2862173"/>
            </a:xfrm>
            <a:custGeom>
              <a:avLst/>
              <a:gdLst/>
              <a:ahLst/>
              <a:cxnLst/>
              <a:rect l="l" t="t" r="r" b="b"/>
              <a:pathLst>
                <a:path w="4147184" h="2733675">
                  <a:moveTo>
                    <a:pt x="1266418" y="1466989"/>
                  </a:moveTo>
                  <a:lnTo>
                    <a:pt x="0" y="1466989"/>
                  </a:lnTo>
                  <a:lnTo>
                    <a:pt x="0" y="2733421"/>
                  </a:lnTo>
                  <a:lnTo>
                    <a:pt x="1266418" y="2733421"/>
                  </a:lnTo>
                  <a:lnTo>
                    <a:pt x="1266418" y="1466989"/>
                  </a:lnTo>
                  <a:close/>
                </a:path>
                <a:path w="4147184" h="2733675">
                  <a:moveTo>
                    <a:pt x="1266418" y="0"/>
                  </a:moveTo>
                  <a:lnTo>
                    <a:pt x="0" y="0"/>
                  </a:lnTo>
                  <a:lnTo>
                    <a:pt x="0" y="1266418"/>
                  </a:lnTo>
                  <a:lnTo>
                    <a:pt x="1266418" y="1266418"/>
                  </a:lnTo>
                  <a:lnTo>
                    <a:pt x="1266418" y="0"/>
                  </a:lnTo>
                  <a:close/>
                </a:path>
                <a:path w="4147184" h="2733675">
                  <a:moveTo>
                    <a:pt x="2706700" y="1466989"/>
                  </a:moveTo>
                  <a:lnTo>
                    <a:pt x="1440281" y="1466989"/>
                  </a:lnTo>
                  <a:lnTo>
                    <a:pt x="1440281" y="2733421"/>
                  </a:lnTo>
                  <a:lnTo>
                    <a:pt x="2706700" y="2733421"/>
                  </a:lnTo>
                  <a:lnTo>
                    <a:pt x="2706700" y="1466989"/>
                  </a:lnTo>
                  <a:close/>
                </a:path>
                <a:path w="4147184" h="2733675">
                  <a:moveTo>
                    <a:pt x="2706700" y="0"/>
                  </a:moveTo>
                  <a:lnTo>
                    <a:pt x="1440281" y="0"/>
                  </a:lnTo>
                  <a:lnTo>
                    <a:pt x="1440281" y="1266418"/>
                  </a:lnTo>
                  <a:lnTo>
                    <a:pt x="2706700" y="1266418"/>
                  </a:lnTo>
                  <a:lnTo>
                    <a:pt x="2706700" y="0"/>
                  </a:lnTo>
                  <a:close/>
                </a:path>
                <a:path w="4147184" h="2733675">
                  <a:moveTo>
                    <a:pt x="4146994" y="1466989"/>
                  </a:moveTo>
                  <a:lnTo>
                    <a:pt x="2880576" y="1466989"/>
                  </a:lnTo>
                  <a:lnTo>
                    <a:pt x="2880576" y="2733421"/>
                  </a:lnTo>
                  <a:lnTo>
                    <a:pt x="4146994" y="2733421"/>
                  </a:lnTo>
                  <a:lnTo>
                    <a:pt x="4146994" y="1466989"/>
                  </a:lnTo>
                  <a:close/>
                </a:path>
                <a:path w="4147184" h="2733675">
                  <a:moveTo>
                    <a:pt x="4146994" y="0"/>
                  </a:moveTo>
                  <a:lnTo>
                    <a:pt x="2880576" y="0"/>
                  </a:lnTo>
                  <a:lnTo>
                    <a:pt x="2880576" y="1266418"/>
                  </a:lnTo>
                  <a:lnTo>
                    <a:pt x="4146994" y="1266418"/>
                  </a:lnTo>
                  <a:lnTo>
                    <a:pt x="4146994" y="0"/>
                  </a:lnTo>
                  <a:close/>
                </a:path>
              </a:pathLst>
            </a:custGeom>
            <a:solidFill>
              <a:srgbClr val="B11582"/>
            </a:solidFill>
          </p:spPr>
          <p:txBody>
            <a:bodyPr wrap="square" lIns="0" tIns="0" rIns="0" bIns="0" rtlCol="0"/>
            <a:lstStyle/>
            <a:p>
              <a:endParaRPr/>
            </a:p>
          </p:txBody>
        </p:sp>
        <p:pic>
          <p:nvPicPr>
            <p:cNvPr id="11" name="object 10">
              <a:extLst>
                <a:ext uri="{FF2B5EF4-FFF2-40B4-BE49-F238E27FC236}">
                  <a16:creationId xmlns:a16="http://schemas.microsoft.com/office/drawing/2014/main" id="{FB7EA747-DE5A-9C7C-1863-C2A104BAA368}"/>
                </a:ext>
              </a:extLst>
            </p:cNvPr>
            <p:cNvPicPr/>
            <p:nvPr/>
          </p:nvPicPr>
          <p:blipFill>
            <a:blip r:embed="rId2" cstate="print"/>
            <a:stretch>
              <a:fillRect/>
            </a:stretch>
          </p:blipFill>
          <p:spPr>
            <a:xfrm>
              <a:off x="6663484" y="2468140"/>
              <a:ext cx="1267968" cy="829056"/>
            </a:xfrm>
            <a:prstGeom prst="rect">
              <a:avLst/>
            </a:prstGeom>
          </p:spPr>
        </p:pic>
        <p:pic>
          <p:nvPicPr>
            <p:cNvPr id="12" name="object 11">
              <a:extLst>
                <a:ext uri="{FF2B5EF4-FFF2-40B4-BE49-F238E27FC236}">
                  <a16:creationId xmlns:a16="http://schemas.microsoft.com/office/drawing/2014/main" id="{78587DA6-A3F5-6F98-D48E-F413442D904D}"/>
                </a:ext>
              </a:extLst>
            </p:cNvPr>
            <p:cNvPicPr/>
            <p:nvPr/>
          </p:nvPicPr>
          <p:blipFill>
            <a:blip r:embed="rId3" cstate="print"/>
            <a:stretch>
              <a:fillRect/>
            </a:stretch>
          </p:blipFill>
          <p:spPr>
            <a:xfrm>
              <a:off x="8348712" y="2417926"/>
              <a:ext cx="935735" cy="923543"/>
            </a:xfrm>
            <a:prstGeom prst="rect">
              <a:avLst/>
            </a:prstGeom>
          </p:spPr>
        </p:pic>
        <p:pic>
          <p:nvPicPr>
            <p:cNvPr id="13" name="object 12">
              <a:extLst>
                <a:ext uri="{FF2B5EF4-FFF2-40B4-BE49-F238E27FC236}">
                  <a16:creationId xmlns:a16="http://schemas.microsoft.com/office/drawing/2014/main" id="{8A155BB1-64E6-FD50-AA52-28592FD1D0E6}"/>
                </a:ext>
              </a:extLst>
            </p:cNvPr>
            <p:cNvPicPr/>
            <p:nvPr/>
          </p:nvPicPr>
          <p:blipFill>
            <a:blip r:embed="rId4" cstate="print"/>
            <a:stretch>
              <a:fillRect/>
            </a:stretch>
          </p:blipFill>
          <p:spPr>
            <a:xfrm>
              <a:off x="9919096" y="2230431"/>
              <a:ext cx="868679" cy="1191767"/>
            </a:xfrm>
            <a:prstGeom prst="rect">
              <a:avLst/>
            </a:prstGeom>
          </p:spPr>
        </p:pic>
        <p:pic>
          <p:nvPicPr>
            <p:cNvPr id="14" name="object 13">
              <a:extLst>
                <a:ext uri="{FF2B5EF4-FFF2-40B4-BE49-F238E27FC236}">
                  <a16:creationId xmlns:a16="http://schemas.microsoft.com/office/drawing/2014/main" id="{A53D66C0-CF3E-5A51-6CAB-27F9AE166DE9}"/>
                </a:ext>
              </a:extLst>
            </p:cNvPr>
            <p:cNvPicPr/>
            <p:nvPr/>
          </p:nvPicPr>
          <p:blipFill>
            <a:blip r:embed="rId5" cstate="print"/>
            <a:stretch>
              <a:fillRect/>
            </a:stretch>
          </p:blipFill>
          <p:spPr>
            <a:xfrm>
              <a:off x="6741389" y="3874120"/>
              <a:ext cx="1139952" cy="1014983"/>
            </a:xfrm>
            <a:prstGeom prst="rect">
              <a:avLst/>
            </a:prstGeom>
          </p:spPr>
        </p:pic>
        <p:pic>
          <p:nvPicPr>
            <p:cNvPr id="15" name="object 14">
              <a:extLst>
                <a:ext uri="{FF2B5EF4-FFF2-40B4-BE49-F238E27FC236}">
                  <a16:creationId xmlns:a16="http://schemas.microsoft.com/office/drawing/2014/main" id="{654CF2BE-B83A-81A6-FED3-901E199F0C39}"/>
                </a:ext>
              </a:extLst>
            </p:cNvPr>
            <p:cNvPicPr/>
            <p:nvPr/>
          </p:nvPicPr>
          <p:blipFill>
            <a:blip r:embed="rId6" cstate="print"/>
            <a:stretch>
              <a:fillRect/>
            </a:stretch>
          </p:blipFill>
          <p:spPr>
            <a:xfrm>
              <a:off x="8282229" y="3823906"/>
              <a:ext cx="1051559" cy="1051559"/>
            </a:xfrm>
            <a:prstGeom prst="rect">
              <a:avLst/>
            </a:prstGeom>
          </p:spPr>
        </p:pic>
        <p:sp>
          <p:nvSpPr>
            <p:cNvPr id="16" name="object 15">
              <a:extLst>
                <a:ext uri="{FF2B5EF4-FFF2-40B4-BE49-F238E27FC236}">
                  <a16:creationId xmlns:a16="http://schemas.microsoft.com/office/drawing/2014/main" id="{2156F5E8-58E6-A5C6-42C0-DFD1568018C2}"/>
                </a:ext>
              </a:extLst>
            </p:cNvPr>
            <p:cNvSpPr/>
            <p:nvPr/>
          </p:nvSpPr>
          <p:spPr>
            <a:xfrm>
              <a:off x="9785556" y="3987223"/>
              <a:ext cx="979805" cy="560070"/>
            </a:xfrm>
            <a:custGeom>
              <a:avLst/>
              <a:gdLst/>
              <a:ahLst/>
              <a:cxnLst/>
              <a:rect l="l" t="t" r="r" b="b"/>
              <a:pathLst>
                <a:path w="979804" h="560070">
                  <a:moveTo>
                    <a:pt x="758799" y="494494"/>
                  </a:moveTo>
                  <a:lnTo>
                    <a:pt x="483144" y="494494"/>
                  </a:lnTo>
                  <a:lnTo>
                    <a:pt x="510916" y="521508"/>
                  </a:lnTo>
                  <a:lnTo>
                    <a:pt x="543954" y="542086"/>
                  </a:lnTo>
                  <a:lnTo>
                    <a:pt x="581250" y="555192"/>
                  </a:lnTo>
                  <a:lnTo>
                    <a:pt x="621798" y="559791"/>
                  </a:lnTo>
                  <a:lnTo>
                    <a:pt x="668661" y="553630"/>
                  </a:lnTo>
                  <a:lnTo>
                    <a:pt x="710915" y="536220"/>
                  </a:lnTo>
                  <a:lnTo>
                    <a:pt x="746969" y="509174"/>
                  </a:lnTo>
                  <a:lnTo>
                    <a:pt x="758799" y="494494"/>
                  </a:lnTo>
                  <a:close/>
                </a:path>
                <a:path w="979804" h="560070">
                  <a:moveTo>
                    <a:pt x="120429" y="206862"/>
                  </a:moveTo>
                  <a:lnTo>
                    <a:pt x="112087" y="206862"/>
                  </a:lnTo>
                  <a:lnTo>
                    <a:pt x="103995" y="207724"/>
                  </a:lnTo>
                  <a:lnTo>
                    <a:pt x="57968" y="224303"/>
                  </a:lnTo>
                  <a:lnTo>
                    <a:pt x="27489" y="250709"/>
                  </a:lnTo>
                  <a:lnTo>
                    <a:pt x="7303" y="285934"/>
                  </a:lnTo>
                  <a:lnTo>
                    <a:pt x="0" y="327385"/>
                  </a:lnTo>
                  <a:lnTo>
                    <a:pt x="10585" y="370448"/>
                  </a:lnTo>
                  <a:lnTo>
                    <a:pt x="38357" y="405544"/>
                  </a:lnTo>
                  <a:lnTo>
                    <a:pt x="77341" y="430387"/>
                  </a:lnTo>
                  <a:lnTo>
                    <a:pt x="121561" y="442692"/>
                  </a:lnTo>
                  <a:lnTo>
                    <a:pt x="121906" y="461062"/>
                  </a:lnTo>
                  <a:lnTo>
                    <a:pt x="140432" y="518954"/>
                  </a:lnTo>
                  <a:lnTo>
                    <a:pt x="206825" y="545104"/>
                  </a:lnTo>
                  <a:lnTo>
                    <a:pt x="239676" y="536064"/>
                  </a:lnTo>
                  <a:lnTo>
                    <a:pt x="266607" y="519739"/>
                  </a:lnTo>
                  <a:lnTo>
                    <a:pt x="287007" y="503339"/>
                  </a:lnTo>
                  <a:lnTo>
                    <a:pt x="470507" y="503339"/>
                  </a:lnTo>
                  <a:lnTo>
                    <a:pt x="476892" y="499370"/>
                  </a:lnTo>
                  <a:lnTo>
                    <a:pt x="483144" y="494494"/>
                  </a:lnTo>
                  <a:lnTo>
                    <a:pt x="758799" y="494494"/>
                  </a:lnTo>
                  <a:lnTo>
                    <a:pt x="781902" y="462424"/>
                  </a:lnTo>
                  <a:lnTo>
                    <a:pt x="787674" y="450199"/>
                  </a:lnTo>
                  <a:lnTo>
                    <a:pt x="927298" y="450199"/>
                  </a:lnTo>
                  <a:lnTo>
                    <a:pt x="944404" y="438658"/>
                  </a:lnTo>
                  <a:lnTo>
                    <a:pt x="970220" y="400340"/>
                  </a:lnTo>
                  <a:lnTo>
                    <a:pt x="972355" y="389756"/>
                  </a:lnTo>
                  <a:lnTo>
                    <a:pt x="306092" y="389756"/>
                  </a:lnTo>
                  <a:lnTo>
                    <a:pt x="290156" y="386536"/>
                  </a:lnTo>
                  <a:lnTo>
                    <a:pt x="277153" y="377761"/>
                  </a:lnTo>
                  <a:lnTo>
                    <a:pt x="268391" y="364754"/>
                  </a:lnTo>
                  <a:lnTo>
                    <a:pt x="265179" y="348840"/>
                  </a:lnTo>
                  <a:lnTo>
                    <a:pt x="268391" y="332934"/>
                  </a:lnTo>
                  <a:lnTo>
                    <a:pt x="277153" y="319943"/>
                  </a:lnTo>
                  <a:lnTo>
                    <a:pt x="290156" y="311183"/>
                  </a:lnTo>
                  <a:lnTo>
                    <a:pt x="306092" y="307970"/>
                  </a:lnTo>
                  <a:lnTo>
                    <a:pt x="970153" y="307970"/>
                  </a:lnTo>
                  <a:lnTo>
                    <a:pt x="951097" y="275583"/>
                  </a:lnTo>
                  <a:lnTo>
                    <a:pt x="919517" y="249198"/>
                  </a:lnTo>
                  <a:lnTo>
                    <a:pt x="880110" y="234827"/>
                  </a:lnTo>
                  <a:lnTo>
                    <a:pt x="881813" y="226639"/>
                  </a:lnTo>
                  <a:lnTo>
                    <a:pt x="186434" y="226639"/>
                  </a:lnTo>
                  <a:lnTo>
                    <a:pt x="171556" y="218286"/>
                  </a:lnTo>
                  <a:lnTo>
                    <a:pt x="155471" y="212072"/>
                  </a:lnTo>
                  <a:lnTo>
                    <a:pt x="138366" y="208198"/>
                  </a:lnTo>
                  <a:lnTo>
                    <a:pt x="120429" y="206862"/>
                  </a:lnTo>
                  <a:close/>
                </a:path>
                <a:path w="979804" h="560070">
                  <a:moveTo>
                    <a:pt x="470507" y="503339"/>
                  </a:moveTo>
                  <a:lnTo>
                    <a:pt x="287007" y="503339"/>
                  </a:lnTo>
                  <a:lnTo>
                    <a:pt x="306387" y="513196"/>
                  </a:lnTo>
                  <a:lnTo>
                    <a:pt x="329425" y="523647"/>
                  </a:lnTo>
                  <a:lnTo>
                    <a:pt x="357474" y="530963"/>
                  </a:lnTo>
                  <a:lnTo>
                    <a:pt x="391887" y="531418"/>
                  </a:lnTo>
                  <a:lnTo>
                    <a:pt x="430167" y="522969"/>
                  </a:lnTo>
                  <a:lnTo>
                    <a:pt x="458868" y="510574"/>
                  </a:lnTo>
                  <a:lnTo>
                    <a:pt x="470507" y="503339"/>
                  </a:lnTo>
                  <a:close/>
                </a:path>
                <a:path w="979804" h="560070">
                  <a:moveTo>
                    <a:pt x="927298" y="450199"/>
                  </a:moveTo>
                  <a:lnTo>
                    <a:pt x="787674" y="450199"/>
                  </a:lnTo>
                  <a:lnTo>
                    <a:pt x="793205" y="454326"/>
                  </a:lnTo>
                  <a:lnTo>
                    <a:pt x="831069" y="470585"/>
                  </a:lnTo>
                  <a:lnTo>
                    <a:pt x="859210" y="473968"/>
                  </a:lnTo>
                  <a:lnTo>
                    <a:pt x="906111" y="464494"/>
                  </a:lnTo>
                  <a:lnTo>
                    <a:pt x="927298" y="450199"/>
                  </a:lnTo>
                  <a:close/>
                </a:path>
                <a:path w="979804" h="560070">
                  <a:moveTo>
                    <a:pt x="483621" y="307970"/>
                  </a:moveTo>
                  <a:lnTo>
                    <a:pt x="306092" y="307970"/>
                  </a:lnTo>
                  <a:lnTo>
                    <a:pt x="322003" y="311183"/>
                  </a:lnTo>
                  <a:lnTo>
                    <a:pt x="334993" y="319943"/>
                  </a:lnTo>
                  <a:lnTo>
                    <a:pt x="343750" y="332934"/>
                  </a:lnTo>
                  <a:lnTo>
                    <a:pt x="346961" y="348840"/>
                  </a:lnTo>
                  <a:lnTo>
                    <a:pt x="343750" y="364754"/>
                  </a:lnTo>
                  <a:lnTo>
                    <a:pt x="334993" y="377761"/>
                  </a:lnTo>
                  <a:lnTo>
                    <a:pt x="322003" y="386536"/>
                  </a:lnTo>
                  <a:lnTo>
                    <a:pt x="306092" y="389756"/>
                  </a:lnTo>
                  <a:lnTo>
                    <a:pt x="483621" y="389756"/>
                  </a:lnTo>
                  <a:lnTo>
                    <a:pt x="467710" y="386536"/>
                  </a:lnTo>
                  <a:lnTo>
                    <a:pt x="454720" y="377761"/>
                  </a:lnTo>
                  <a:lnTo>
                    <a:pt x="445963" y="364754"/>
                  </a:lnTo>
                  <a:lnTo>
                    <a:pt x="442752" y="348840"/>
                  </a:lnTo>
                  <a:lnTo>
                    <a:pt x="445963" y="332934"/>
                  </a:lnTo>
                  <a:lnTo>
                    <a:pt x="454720" y="319943"/>
                  </a:lnTo>
                  <a:lnTo>
                    <a:pt x="467710" y="311183"/>
                  </a:lnTo>
                  <a:lnTo>
                    <a:pt x="483621" y="307970"/>
                  </a:lnTo>
                  <a:close/>
                </a:path>
                <a:path w="979804" h="560070">
                  <a:moveTo>
                    <a:pt x="661192" y="307970"/>
                  </a:moveTo>
                  <a:lnTo>
                    <a:pt x="483621" y="307970"/>
                  </a:lnTo>
                  <a:lnTo>
                    <a:pt x="499537" y="311183"/>
                  </a:lnTo>
                  <a:lnTo>
                    <a:pt x="512543" y="319943"/>
                  </a:lnTo>
                  <a:lnTo>
                    <a:pt x="521316" y="332934"/>
                  </a:lnTo>
                  <a:lnTo>
                    <a:pt x="524534" y="348840"/>
                  </a:lnTo>
                  <a:lnTo>
                    <a:pt x="521316" y="364754"/>
                  </a:lnTo>
                  <a:lnTo>
                    <a:pt x="512543" y="377761"/>
                  </a:lnTo>
                  <a:lnTo>
                    <a:pt x="499537" y="386536"/>
                  </a:lnTo>
                  <a:lnTo>
                    <a:pt x="483621" y="389756"/>
                  </a:lnTo>
                  <a:lnTo>
                    <a:pt x="661192" y="389756"/>
                  </a:lnTo>
                  <a:lnTo>
                    <a:pt x="645256" y="386536"/>
                  </a:lnTo>
                  <a:lnTo>
                    <a:pt x="632252" y="377761"/>
                  </a:lnTo>
                  <a:lnTo>
                    <a:pt x="623490" y="364754"/>
                  </a:lnTo>
                  <a:lnTo>
                    <a:pt x="620279" y="348840"/>
                  </a:lnTo>
                  <a:lnTo>
                    <a:pt x="623490" y="332934"/>
                  </a:lnTo>
                  <a:lnTo>
                    <a:pt x="632252" y="319943"/>
                  </a:lnTo>
                  <a:lnTo>
                    <a:pt x="645256" y="311183"/>
                  </a:lnTo>
                  <a:lnTo>
                    <a:pt x="661192" y="307970"/>
                  </a:lnTo>
                  <a:close/>
                </a:path>
                <a:path w="979804" h="560070">
                  <a:moveTo>
                    <a:pt x="970153" y="307970"/>
                  </a:moveTo>
                  <a:lnTo>
                    <a:pt x="661192" y="307970"/>
                  </a:lnTo>
                  <a:lnTo>
                    <a:pt x="677102" y="311183"/>
                  </a:lnTo>
                  <a:lnTo>
                    <a:pt x="690093" y="319943"/>
                  </a:lnTo>
                  <a:lnTo>
                    <a:pt x="698850" y="332934"/>
                  </a:lnTo>
                  <a:lnTo>
                    <a:pt x="702061" y="348840"/>
                  </a:lnTo>
                  <a:lnTo>
                    <a:pt x="698850" y="364754"/>
                  </a:lnTo>
                  <a:lnTo>
                    <a:pt x="690093" y="377761"/>
                  </a:lnTo>
                  <a:lnTo>
                    <a:pt x="677102" y="386536"/>
                  </a:lnTo>
                  <a:lnTo>
                    <a:pt x="661192" y="389756"/>
                  </a:lnTo>
                  <a:lnTo>
                    <a:pt x="972355" y="389756"/>
                  </a:lnTo>
                  <a:lnTo>
                    <a:pt x="979685" y="353422"/>
                  </a:lnTo>
                  <a:lnTo>
                    <a:pt x="972076" y="311239"/>
                  </a:lnTo>
                  <a:lnTo>
                    <a:pt x="970153" y="307970"/>
                  </a:lnTo>
                  <a:close/>
                </a:path>
                <a:path w="979804" h="560070">
                  <a:moveTo>
                    <a:pt x="347052" y="22629"/>
                  </a:moveTo>
                  <a:lnTo>
                    <a:pt x="303105" y="28537"/>
                  </a:lnTo>
                  <a:lnTo>
                    <a:pt x="263615" y="45210"/>
                  </a:lnTo>
                  <a:lnTo>
                    <a:pt x="230159" y="71071"/>
                  </a:lnTo>
                  <a:lnTo>
                    <a:pt x="204311" y="104544"/>
                  </a:lnTo>
                  <a:lnTo>
                    <a:pt x="187648" y="144051"/>
                  </a:lnTo>
                  <a:lnTo>
                    <a:pt x="181743" y="188015"/>
                  </a:lnTo>
                  <a:lnTo>
                    <a:pt x="182065" y="197924"/>
                  </a:lnTo>
                  <a:lnTo>
                    <a:pt x="182992" y="207675"/>
                  </a:lnTo>
                  <a:lnTo>
                    <a:pt x="184468" y="217252"/>
                  </a:lnTo>
                  <a:lnTo>
                    <a:pt x="186434" y="226639"/>
                  </a:lnTo>
                  <a:lnTo>
                    <a:pt x="881813" y="226639"/>
                  </a:lnTo>
                  <a:lnTo>
                    <a:pt x="884509" y="213677"/>
                  </a:lnTo>
                  <a:lnTo>
                    <a:pt x="883765" y="178919"/>
                  </a:lnTo>
                  <a:lnTo>
                    <a:pt x="873969" y="135960"/>
                  </a:lnTo>
                  <a:lnTo>
                    <a:pt x="858592" y="105049"/>
                  </a:lnTo>
                  <a:lnTo>
                    <a:pt x="502978" y="105049"/>
                  </a:lnTo>
                  <a:lnTo>
                    <a:pt x="473521" y="73370"/>
                  </a:lnTo>
                  <a:lnTo>
                    <a:pt x="437510" y="47127"/>
                  </a:lnTo>
                  <a:lnTo>
                    <a:pt x="395252" y="29240"/>
                  </a:lnTo>
                  <a:lnTo>
                    <a:pt x="347052" y="22629"/>
                  </a:lnTo>
                  <a:close/>
                </a:path>
                <a:path w="979804" h="560070">
                  <a:moveTo>
                    <a:pt x="656063" y="0"/>
                  </a:moveTo>
                  <a:lnTo>
                    <a:pt x="608231" y="11000"/>
                  </a:lnTo>
                  <a:lnTo>
                    <a:pt x="564585" y="32558"/>
                  </a:lnTo>
                  <a:lnTo>
                    <a:pt x="528407" y="64099"/>
                  </a:lnTo>
                  <a:lnTo>
                    <a:pt x="502978" y="105049"/>
                  </a:lnTo>
                  <a:lnTo>
                    <a:pt x="858592" y="105049"/>
                  </a:lnTo>
                  <a:lnTo>
                    <a:pt x="811576" y="47077"/>
                  </a:lnTo>
                  <a:lnTo>
                    <a:pt x="751158" y="11970"/>
                  </a:lnTo>
                  <a:lnTo>
                    <a:pt x="704799" y="131"/>
                  </a:lnTo>
                  <a:lnTo>
                    <a:pt x="656063" y="0"/>
                  </a:lnTo>
                  <a:close/>
                </a:path>
              </a:pathLst>
            </a:custGeom>
            <a:solidFill>
              <a:srgbClr val="FFFFFF"/>
            </a:solidFill>
          </p:spPr>
          <p:txBody>
            <a:bodyPr wrap="square" lIns="0" tIns="0" rIns="0" bIns="0" rtlCol="0"/>
            <a:lstStyle/>
            <a:p>
              <a:endParaRPr/>
            </a:p>
          </p:txBody>
        </p:sp>
        <p:pic>
          <p:nvPicPr>
            <p:cNvPr id="17" name="object 16">
              <a:extLst>
                <a:ext uri="{FF2B5EF4-FFF2-40B4-BE49-F238E27FC236}">
                  <a16:creationId xmlns:a16="http://schemas.microsoft.com/office/drawing/2014/main" id="{33DF9DDC-B72E-28AC-5EFB-0AB1E0200632}"/>
                </a:ext>
              </a:extLst>
            </p:cNvPr>
            <p:cNvPicPr/>
            <p:nvPr/>
          </p:nvPicPr>
          <p:blipFill>
            <a:blip r:embed="rId7" cstate="print"/>
            <a:stretch>
              <a:fillRect/>
            </a:stretch>
          </p:blipFill>
          <p:spPr>
            <a:xfrm>
              <a:off x="10673542" y="4529816"/>
              <a:ext cx="187182" cy="132407"/>
            </a:xfrm>
            <a:prstGeom prst="rect">
              <a:avLst/>
            </a:prstGeom>
          </p:spPr>
        </p:pic>
        <p:pic>
          <p:nvPicPr>
            <p:cNvPr id="18" name="object 17">
              <a:extLst>
                <a:ext uri="{FF2B5EF4-FFF2-40B4-BE49-F238E27FC236}">
                  <a16:creationId xmlns:a16="http://schemas.microsoft.com/office/drawing/2014/main" id="{1227F220-D14C-666E-AA29-B87390B53E52}"/>
                </a:ext>
              </a:extLst>
            </p:cNvPr>
            <p:cNvPicPr/>
            <p:nvPr/>
          </p:nvPicPr>
          <p:blipFill>
            <a:blip r:embed="rId8" cstate="print"/>
            <a:stretch>
              <a:fillRect/>
            </a:stretch>
          </p:blipFill>
          <p:spPr>
            <a:xfrm>
              <a:off x="10821851" y="4713830"/>
              <a:ext cx="77746" cy="64230"/>
            </a:xfrm>
            <a:prstGeom prst="rect">
              <a:avLst/>
            </a:prstGeom>
          </p:spPr>
        </p:pic>
      </p:grpSp>
      <p:sp>
        <p:nvSpPr>
          <p:cNvPr id="6" name="Google Shape;1743;p68">
            <a:extLst>
              <a:ext uri="{FF2B5EF4-FFF2-40B4-BE49-F238E27FC236}">
                <a16:creationId xmlns:a16="http://schemas.microsoft.com/office/drawing/2014/main" id="{88F7B705-8720-41E4-9AC9-A5443E9F582E}"/>
              </a:ext>
            </a:extLst>
          </p:cNvPr>
          <p:cNvSpPr txBox="1">
            <a:spLocks/>
          </p:cNvSpPr>
          <p:nvPr/>
        </p:nvSpPr>
        <p:spPr>
          <a:xfrm>
            <a:off x="307024" y="209228"/>
            <a:ext cx="142217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b="1" spc="-150" dirty="0">
                <a:solidFill>
                  <a:srgbClr val="157CC1"/>
                </a:solidFill>
                <a:latin typeface="Aptos" panose="020B0004020202020204" pitchFamily="34" charset="0"/>
                <a:ea typeface="Verdana" panose="020B0604030504040204" pitchFamily="34" charset="0"/>
                <a:cs typeface="Verdana" panose="020B0604030504040204" pitchFamily="34" charset="0"/>
              </a:rPr>
              <a:t>¿Qué es rendir cuentas?</a:t>
            </a:r>
          </a:p>
        </p:txBody>
      </p:sp>
    </p:spTree>
    <p:extLst>
      <p:ext uri="{BB962C8B-B14F-4D97-AF65-F5344CB8AC3E}">
        <p14:creationId xmlns:p14="http://schemas.microsoft.com/office/powerpoint/2010/main" val="1651071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5" name="TextBox 6">
            <a:extLst>
              <a:ext uri="{FF2B5EF4-FFF2-40B4-BE49-F238E27FC236}">
                <a16:creationId xmlns:a16="http://schemas.microsoft.com/office/drawing/2014/main" id="{1EF6A991-3E9F-8015-7914-45E57EEAEF31}"/>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sp>
        <p:nvSpPr>
          <p:cNvPr id="6" name="CuadroTexto 5">
            <a:extLst>
              <a:ext uri="{FF2B5EF4-FFF2-40B4-BE49-F238E27FC236}">
                <a16:creationId xmlns:a16="http://schemas.microsoft.com/office/drawing/2014/main" id="{6F616868-5D8F-14C4-4474-337504455926}"/>
              </a:ext>
            </a:extLst>
          </p:cNvPr>
          <p:cNvSpPr txBox="1"/>
          <p:nvPr/>
        </p:nvSpPr>
        <p:spPr>
          <a:xfrm>
            <a:off x="5156200" y="1828800"/>
            <a:ext cx="10492512" cy="395942"/>
          </a:xfrm>
          <a:prstGeom prst="rect">
            <a:avLst/>
          </a:prstGeom>
          <a:solidFill>
            <a:schemeClr val="bg1"/>
          </a:solidFill>
          <a:ln w="3175">
            <a:noFill/>
          </a:ln>
        </p:spPr>
        <p:txBody>
          <a:bodyPr wrap="square">
            <a:spAutoFit/>
          </a:bodyPr>
          <a:lstStyle/>
          <a:p>
            <a:pPr marL="188995"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Ley de Transparencia y Acceso a la Información Pública.</a:t>
            </a:r>
          </a:p>
        </p:txBody>
      </p:sp>
      <p:sp>
        <p:nvSpPr>
          <p:cNvPr id="7" name="CuadroTexto 6">
            <a:extLst>
              <a:ext uri="{FF2B5EF4-FFF2-40B4-BE49-F238E27FC236}">
                <a16:creationId xmlns:a16="http://schemas.microsoft.com/office/drawing/2014/main" id="{4B064F08-4F0B-9584-560C-48156A49AE0D}"/>
              </a:ext>
            </a:extLst>
          </p:cNvPr>
          <p:cNvSpPr txBox="1"/>
          <p:nvPr/>
        </p:nvSpPr>
        <p:spPr>
          <a:xfrm>
            <a:off x="5320143" y="3542961"/>
            <a:ext cx="10492511" cy="740587"/>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a:latin typeface="Nunito Sans Normal" pitchFamily="2" charset="77"/>
                <a:ea typeface="Verdana" panose="020B0604030504040204" pitchFamily="34" charset="0"/>
                <a:cs typeface="Verdana" panose="020B0604030504040204" pitchFamily="34" charset="0"/>
              </a:rPr>
              <a:t>-</a:t>
            </a:r>
            <a:r>
              <a:rPr lang="es-CO" sz="2133" kern="1200">
                <a:solidFill>
                  <a:schemeClr val="tx1"/>
                </a:solidFill>
                <a:latin typeface="Nunito Sans Normal" pitchFamily="2" charset="77"/>
                <a:ea typeface="Verdana" panose="020B0604030504040204" pitchFamily="34" charset="0"/>
                <a:cs typeface="Verdana" panose="020B0604030504040204" pitchFamily="34" charset="0"/>
              </a:rPr>
              <a:t>Ley que regula el derecho fundamental de petición.</a:t>
            </a:r>
          </a:p>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-Ley de Promoción y Protección al Derecho a la Participación Ciudadana.</a:t>
            </a:r>
          </a:p>
        </p:txBody>
      </p:sp>
      <p:sp>
        <p:nvSpPr>
          <p:cNvPr id="20" name="CuadroTexto 19">
            <a:extLst>
              <a:ext uri="{FF2B5EF4-FFF2-40B4-BE49-F238E27FC236}">
                <a16:creationId xmlns:a16="http://schemas.microsoft.com/office/drawing/2014/main" id="{56EA162D-89F3-5301-3B52-D237D14FDDA9}"/>
              </a:ext>
            </a:extLst>
          </p:cNvPr>
          <p:cNvSpPr txBox="1"/>
          <p:nvPr/>
        </p:nvSpPr>
        <p:spPr>
          <a:xfrm>
            <a:off x="5313667" y="5291842"/>
            <a:ext cx="10492511" cy="691343"/>
          </a:xfrm>
          <a:prstGeom prst="rect">
            <a:avLst/>
          </a:prstGeom>
          <a:solidFill>
            <a:schemeClr val="bg1"/>
          </a:solidFill>
          <a:ln w="3175">
            <a:noFill/>
          </a:ln>
        </p:spPr>
        <p:txBody>
          <a:bodyPr wrap="square">
            <a:spAutoFit/>
          </a:bodyPr>
          <a:lstStyle/>
          <a:p>
            <a:pPr lvl="1" defTabSz="592652" rtl="0">
              <a:lnSpc>
                <a:spcPct val="90000"/>
              </a:lnSpc>
              <a:spcBef>
                <a:spcPct val="0"/>
              </a:spcBef>
              <a:spcAft>
                <a:spcPct val="15000"/>
              </a:spcAft>
              <a:defRPr/>
            </a:pPr>
            <a:r>
              <a:rPr lang="es-MX" altLang="es-MX" sz="2133" kern="1200">
                <a:solidFill>
                  <a:schemeClr val="tx1"/>
                </a:solidFill>
                <a:latin typeface="Nunito Sans Normal" pitchFamily="2" charset="77"/>
                <a:ea typeface="Verdana" panose="020B0604030504040204" pitchFamily="34" charset="0"/>
                <a:cs typeface="Verdana" panose="020B0604030504040204" pitchFamily="34" charset="0"/>
              </a:rPr>
              <a:t>Metodología y estándares, que deben cumplir las entidades públicas: «Estrategias para la construcción del Plan Anticorrupción y de Atención al Ciudadano V2 2015».</a:t>
            </a:r>
          </a:p>
        </p:txBody>
      </p:sp>
      <p:sp>
        <p:nvSpPr>
          <p:cNvPr id="21" name="CuadroTexto 20">
            <a:extLst>
              <a:ext uri="{FF2B5EF4-FFF2-40B4-BE49-F238E27FC236}">
                <a16:creationId xmlns:a16="http://schemas.microsoft.com/office/drawing/2014/main" id="{21191E26-C391-984D-23CE-6C3142BFBC81}"/>
              </a:ext>
            </a:extLst>
          </p:cNvPr>
          <p:cNvSpPr txBox="1"/>
          <p:nvPr/>
        </p:nvSpPr>
        <p:spPr>
          <a:xfrm>
            <a:off x="5313667" y="6719022"/>
            <a:ext cx="10492511" cy="395942"/>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“Estrategia Nacional de la Política Pública Integral Anticorrupción”.</a:t>
            </a:r>
            <a:endParaRPr lang="es-MX" altLang="es-MX" sz="2133"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22" name="CuadroTexto 21">
            <a:extLst>
              <a:ext uri="{FF2B5EF4-FFF2-40B4-BE49-F238E27FC236}">
                <a16:creationId xmlns:a16="http://schemas.microsoft.com/office/drawing/2014/main" id="{2F90AC62-430B-483A-994C-93A79D0FF87B}"/>
              </a:ext>
            </a:extLst>
          </p:cNvPr>
          <p:cNvSpPr txBox="1"/>
          <p:nvPr/>
        </p:nvSpPr>
        <p:spPr>
          <a:xfrm>
            <a:off x="5320145" y="2428044"/>
            <a:ext cx="10492511" cy="986745"/>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Único de la Función Pública, en el Art. 2.2.22.1 y siguientes, estableció que el Plan Anticorrupción y de Atención al Ciudadano hace parte del Modelo Integrado de Planeación y Gestión del Decreto 2482 de 2012. </a:t>
            </a:r>
          </a:p>
        </p:txBody>
      </p:sp>
      <p:sp>
        <p:nvSpPr>
          <p:cNvPr id="23" name="CuadroTexto 22">
            <a:extLst>
              <a:ext uri="{FF2B5EF4-FFF2-40B4-BE49-F238E27FC236}">
                <a16:creationId xmlns:a16="http://schemas.microsoft.com/office/drawing/2014/main" id="{82FB13BA-3EA4-0C44-0418-B0BBB744CE4F}"/>
              </a:ext>
            </a:extLst>
          </p:cNvPr>
          <p:cNvSpPr txBox="1"/>
          <p:nvPr/>
        </p:nvSpPr>
        <p:spPr>
          <a:xfrm>
            <a:off x="5320143" y="4442433"/>
            <a:ext cx="10492511" cy="691343"/>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P</a:t>
            </a:r>
            <a:r>
              <a:rPr lang="es-ES" sz="2133" kern="1200" err="1">
                <a:solidFill>
                  <a:schemeClr val="tx1"/>
                </a:solidFill>
                <a:latin typeface="Nunito Sans Normal" pitchFamily="2" charset="77"/>
                <a:ea typeface="Verdana" panose="020B0604030504040204" pitchFamily="34" charset="0"/>
                <a:cs typeface="Verdana" panose="020B0604030504040204" pitchFamily="34" charset="0"/>
              </a:rPr>
              <a:t>or</a:t>
            </a:r>
            <a:r>
              <a:rPr lang="es-ES" sz="2133" kern="1200">
                <a:solidFill>
                  <a:schemeClr val="tx1"/>
                </a:solidFill>
                <a:latin typeface="Nunito Sans Normal" pitchFamily="2" charset="77"/>
                <a:ea typeface="Verdana" panose="020B0604030504040204" pitchFamily="34" charset="0"/>
                <a:cs typeface="Verdana" panose="020B0604030504040204" pitchFamily="34" charset="0"/>
              </a:rPr>
              <a:t> el cual se actualizó el MIPG para el orden nacional e hizo extensiva su implementación diferencial a las entidades territoriales. </a:t>
            </a:r>
            <a:endParaRPr lang="es-MX" altLang="es-MX" sz="2133"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24" name="CuadroTexto 23">
            <a:extLst>
              <a:ext uri="{FF2B5EF4-FFF2-40B4-BE49-F238E27FC236}">
                <a16:creationId xmlns:a16="http://schemas.microsoft.com/office/drawing/2014/main" id="{A4359AD9-DE31-5849-8CB7-D8FBCA8ACCDE}"/>
              </a:ext>
            </a:extLst>
          </p:cNvPr>
          <p:cNvSpPr txBox="1"/>
          <p:nvPr/>
        </p:nvSpPr>
        <p:spPr>
          <a:xfrm>
            <a:off x="5313667" y="6163727"/>
            <a:ext cx="10492511" cy="395942"/>
          </a:xfrm>
          <a:prstGeom prst="rect">
            <a:avLst/>
          </a:prstGeom>
          <a:solidFill>
            <a:schemeClr val="bg1"/>
          </a:solidFill>
          <a:ln w="3175">
            <a:noFill/>
          </a:ln>
        </p:spPr>
        <p:txBody>
          <a:bodyPr wrap="square">
            <a:spAutoFit/>
          </a:bodyPr>
          <a:lstStyle/>
          <a:p>
            <a:pPr lvl="1" defTabSz="711182">
              <a:lnSpc>
                <a:spcPct val="90000"/>
              </a:lnSpc>
              <a:spcBef>
                <a:spcPct val="0"/>
              </a:spcBef>
              <a:spcAft>
                <a:spcPct val="15000"/>
              </a:spcAft>
              <a:defRPr/>
            </a:pPr>
            <a:r>
              <a:rPr lang="es-CO" sz="2133">
                <a:latin typeface="Nunito Sans Normal" pitchFamily="2" charset="77"/>
                <a:ea typeface="Verdana" panose="020B0604030504040204" pitchFamily="34" charset="0"/>
                <a:cs typeface="Verdana" panose="020B0604030504040204" pitchFamily="34" charset="0"/>
              </a:rPr>
              <a:t>Por la cual se  crea el Sistema Nacional de Rendición  de Cuentas (</a:t>
            </a:r>
            <a:r>
              <a:rPr lang="es-CO" sz="2133" err="1">
                <a:latin typeface="Nunito Sans Normal" pitchFamily="2" charset="77"/>
                <a:ea typeface="Verdana" panose="020B0604030504040204" pitchFamily="34" charset="0"/>
                <a:cs typeface="Verdana" panose="020B0604030504040204" pitchFamily="34" charset="0"/>
              </a:rPr>
              <a:t>SNRdC</a:t>
            </a:r>
            <a:r>
              <a:rPr lang="es-CO" sz="2133">
                <a:latin typeface="Nunito Sans Normal" pitchFamily="2" charset="77"/>
                <a:ea typeface="Verdana" panose="020B0604030504040204" pitchFamily="34" charset="0"/>
                <a:cs typeface="Verdana" panose="020B0604030504040204" pitchFamily="34" charset="0"/>
              </a:rPr>
              <a:t>), </a:t>
            </a:r>
          </a:p>
        </p:txBody>
      </p:sp>
      <p:sp>
        <p:nvSpPr>
          <p:cNvPr id="25" name="CuadroTexto 24">
            <a:extLst>
              <a:ext uri="{FF2B5EF4-FFF2-40B4-BE49-F238E27FC236}">
                <a16:creationId xmlns:a16="http://schemas.microsoft.com/office/drawing/2014/main" id="{2065E096-70B3-0296-B34E-3F6E7AFFB4CA}"/>
              </a:ext>
            </a:extLst>
          </p:cNvPr>
          <p:cNvSpPr txBox="1"/>
          <p:nvPr/>
        </p:nvSpPr>
        <p:spPr>
          <a:xfrm>
            <a:off x="5313667" y="7651141"/>
            <a:ext cx="8605533" cy="395942"/>
          </a:xfrm>
          <a:prstGeom prst="rect">
            <a:avLst/>
          </a:prstGeom>
          <a:solidFill>
            <a:schemeClr val="bg1"/>
          </a:solidFill>
          <a:ln w="3175">
            <a:noFill/>
          </a:ln>
        </p:spPr>
        <p:txBody>
          <a:bodyPr wrap="square">
            <a:spAutoFit/>
          </a:bodyPr>
          <a:lstStyle/>
          <a:p>
            <a:pPr lvl="1" defTabSz="711182">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 </a:t>
            </a:r>
            <a:r>
              <a:rPr lang="es-ES" sz="2133">
                <a:solidFill>
                  <a:schemeClr val="tx1"/>
                </a:solidFill>
                <a:latin typeface="Nunito Sans Normal" pitchFamily="2" charset="77"/>
                <a:ea typeface="Verdana" panose="020B0604030504040204" pitchFamily="34" charset="0"/>
                <a:cs typeface="Verdana" panose="020B0604030504040204" pitchFamily="34" charset="0"/>
              </a:rPr>
              <a:t>Programa de Transparencia y Ética Pública</a:t>
            </a:r>
            <a:endParaRPr lang="es-MX" altLang="es-MX" sz="2133">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27" name="Rectángulo 26">
            <a:extLst>
              <a:ext uri="{FF2B5EF4-FFF2-40B4-BE49-F238E27FC236}">
                <a16:creationId xmlns:a16="http://schemas.microsoft.com/office/drawing/2014/main" id="{094D8E6F-A456-C699-BC64-88F8B29299DE}"/>
              </a:ext>
            </a:extLst>
          </p:cNvPr>
          <p:cNvSpPr/>
          <p:nvPr/>
        </p:nvSpPr>
        <p:spPr>
          <a:xfrm>
            <a:off x="1" y="0"/>
            <a:ext cx="5063145" cy="8693781"/>
          </a:xfrm>
          <a:prstGeom prst="rect">
            <a:avLst/>
          </a:prstGeom>
          <a:solidFill>
            <a:srgbClr val="157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157CC1"/>
              </a:solidFill>
            </a:endParaRPr>
          </a:p>
        </p:txBody>
      </p:sp>
      <p:sp>
        <p:nvSpPr>
          <p:cNvPr id="28" name="CuadroTexto 27">
            <a:extLst>
              <a:ext uri="{FF2B5EF4-FFF2-40B4-BE49-F238E27FC236}">
                <a16:creationId xmlns:a16="http://schemas.microsoft.com/office/drawing/2014/main" id="{E1F08A1D-BF30-E27B-AAFF-C78D02B0888F}"/>
              </a:ext>
            </a:extLst>
          </p:cNvPr>
          <p:cNvSpPr txBox="1"/>
          <p:nvPr/>
        </p:nvSpPr>
        <p:spPr>
          <a:xfrm>
            <a:off x="-6478" y="1824506"/>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Ley 1712 de 2014  </a:t>
            </a:r>
          </a:p>
        </p:txBody>
      </p:sp>
      <p:sp>
        <p:nvSpPr>
          <p:cNvPr id="29" name="CuadroTexto 28">
            <a:extLst>
              <a:ext uri="{FF2B5EF4-FFF2-40B4-BE49-F238E27FC236}">
                <a16:creationId xmlns:a16="http://schemas.microsoft.com/office/drawing/2014/main" id="{63993961-6E51-BDCE-C5AD-E3964CABBE9D}"/>
              </a:ext>
            </a:extLst>
          </p:cNvPr>
          <p:cNvSpPr txBox="1"/>
          <p:nvPr/>
        </p:nvSpPr>
        <p:spPr>
          <a:xfrm>
            <a:off x="-6478" y="3542960"/>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Ley 1755 de 2015</a:t>
            </a:r>
          </a:p>
        </p:txBody>
      </p:sp>
      <p:sp>
        <p:nvSpPr>
          <p:cNvPr id="30" name="CuadroTexto 29">
            <a:extLst>
              <a:ext uri="{FF2B5EF4-FFF2-40B4-BE49-F238E27FC236}">
                <a16:creationId xmlns:a16="http://schemas.microsoft.com/office/drawing/2014/main" id="{1C53DAA5-9FB2-FE77-C0EA-5567A347D62C}"/>
              </a:ext>
            </a:extLst>
          </p:cNvPr>
          <p:cNvSpPr txBox="1"/>
          <p:nvPr/>
        </p:nvSpPr>
        <p:spPr>
          <a:xfrm>
            <a:off x="-6478" y="5291842"/>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rPr>
              <a:t>Decreto 1081 de 2015</a:t>
            </a:r>
            <a:endParaRPr lang="es-CO"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1" name="CuadroTexto 30">
            <a:extLst>
              <a:ext uri="{FF2B5EF4-FFF2-40B4-BE49-F238E27FC236}">
                <a16:creationId xmlns:a16="http://schemas.microsoft.com/office/drawing/2014/main" id="{61E8755B-D0EA-DB11-3182-E268B8430714}"/>
              </a:ext>
            </a:extLst>
          </p:cNvPr>
          <p:cNvSpPr txBox="1"/>
          <p:nvPr/>
        </p:nvSpPr>
        <p:spPr>
          <a:xfrm>
            <a:off x="-6480" y="6745214"/>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Documento CONPES 167 de 2013 </a:t>
            </a:r>
            <a:endPar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2" name="CuadroTexto 31">
            <a:extLst>
              <a:ext uri="{FF2B5EF4-FFF2-40B4-BE49-F238E27FC236}">
                <a16:creationId xmlns:a16="http://schemas.microsoft.com/office/drawing/2014/main" id="{2BC6D886-78D2-76F1-E6A9-2AE1F23DA727}"/>
              </a:ext>
            </a:extLst>
          </p:cNvPr>
          <p:cNvSpPr txBox="1"/>
          <p:nvPr/>
        </p:nvSpPr>
        <p:spPr>
          <a:xfrm>
            <a:off x="-6478" y="2427528"/>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Decreto 183 de 2015 </a:t>
            </a:r>
            <a:endPar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3" name="CuadroTexto 32">
            <a:extLst>
              <a:ext uri="{FF2B5EF4-FFF2-40B4-BE49-F238E27FC236}">
                <a16:creationId xmlns:a16="http://schemas.microsoft.com/office/drawing/2014/main" id="{696CBEA3-8D91-8403-13D1-46DA16D6B404}"/>
              </a:ext>
            </a:extLst>
          </p:cNvPr>
          <p:cNvSpPr txBox="1"/>
          <p:nvPr/>
        </p:nvSpPr>
        <p:spPr>
          <a:xfrm>
            <a:off x="-6478" y="4449104"/>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Decreto 1499 de 2017 </a:t>
            </a:r>
            <a:endPar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4" name="CuadroTexto 33">
            <a:extLst>
              <a:ext uri="{FF2B5EF4-FFF2-40B4-BE49-F238E27FC236}">
                <a16:creationId xmlns:a16="http://schemas.microsoft.com/office/drawing/2014/main" id="{3BBD50D0-9B60-EABA-AAE6-301D3B6954C3}"/>
              </a:ext>
            </a:extLst>
          </p:cNvPr>
          <p:cNvSpPr txBox="1"/>
          <p:nvPr/>
        </p:nvSpPr>
        <p:spPr>
          <a:xfrm>
            <a:off x="-6480" y="6134579"/>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a:lnSpc>
                <a:spcPct val="90000"/>
              </a:lnSpc>
              <a:spcBef>
                <a:spcPct val="0"/>
              </a:spcBef>
              <a:spcAft>
                <a:spcPct val="35000"/>
              </a:spcAft>
              <a:defRPr/>
            </a:pPr>
            <a:r>
              <a:rPr lang="es-CO" sz="2000">
                <a:latin typeface="Nunito Sans Normal" pitchFamily="2" charset="77"/>
                <a:ea typeface="Verdana" panose="020B0604030504040204" pitchFamily="34" charset="0"/>
                <a:cs typeface="Verdana" panose="020B0604030504040204" pitchFamily="34" charset="0"/>
              </a:rPr>
              <a:t>Decreto  230 de 2021 </a:t>
            </a:r>
            <a:endParaRPr lang="es-MX" altLang="es-MX" sz="2000">
              <a:latin typeface="Nunito Sans Normal" pitchFamily="2" charset="77"/>
              <a:ea typeface="Verdana" panose="020B0604030504040204" pitchFamily="34" charset="0"/>
              <a:cs typeface="Verdana" panose="020B0604030504040204" pitchFamily="34" charset="0"/>
            </a:endParaRPr>
          </a:p>
        </p:txBody>
      </p:sp>
      <p:sp>
        <p:nvSpPr>
          <p:cNvPr id="35" name="CuadroTexto 34">
            <a:extLst>
              <a:ext uri="{FF2B5EF4-FFF2-40B4-BE49-F238E27FC236}">
                <a16:creationId xmlns:a16="http://schemas.microsoft.com/office/drawing/2014/main" id="{C714DA57-1A48-6878-3A09-DFE78E4072DB}"/>
              </a:ext>
            </a:extLst>
          </p:cNvPr>
          <p:cNvSpPr txBox="1"/>
          <p:nvPr/>
        </p:nvSpPr>
        <p:spPr>
          <a:xfrm>
            <a:off x="-6480" y="7635668"/>
            <a:ext cx="5069623" cy="430887"/>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CO" altLang="es-MX" sz="2000">
                <a:latin typeface="Nunito Sans Normal" pitchFamily="2" charset="77"/>
                <a:ea typeface="Verdana" panose="020B0604030504040204" pitchFamily="34" charset="0"/>
                <a:cs typeface="Verdana" panose="020B0604030504040204" pitchFamily="34" charset="0"/>
              </a:rPr>
              <a:t>LEY 2195  DE 2022</a:t>
            </a:r>
            <a:endParaRPr lang="es-MX" altLang="es-MX" sz="2000">
              <a:latin typeface="Nunito Sans Normal" pitchFamily="2" charset="77"/>
              <a:ea typeface="Verdana" panose="020B0604030504040204" pitchFamily="34" charset="0"/>
              <a:cs typeface="Verdana" panose="020B0604030504040204" pitchFamily="34" charset="0"/>
            </a:endParaRPr>
          </a:p>
        </p:txBody>
      </p:sp>
      <p:sp>
        <p:nvSpPr>
          <p:cNvPr id="2" name="Google Shape;1743;p68">
            <a:extLst>
              <a:ext uri="{FF2B5EF4-FFF2-40B4-BE49-F238E27FC236}">
                <a16:creationId xmlns:a16="http://schemas.microsoft.com/office/drawing/2014/main" id="{D26E81F4-35AB-7C36-68E6-CB5BA4645293}"/>
              </a:ext>
            </a:extLst>
          </p:cNvPr>
          <p:cNvSpPr txBox="1">
            <a:spLocks/>
          </p:cNvSpPr>
          <p:nvPr/>
        </p:nvSpPr>
        <p:spPr>
          <a:xfrm>
            <a:off x="5313666" y="209228"/>
            <a:ext cx="9215133"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b="1" spc="-150" dirty="0">
                <a:solidFill>
                  <a:srgbClr val="157CC1"/>
                </a:solidFill>
                <a:latin typeface="Aptos" panose="020B0004020202020204" pitchFamily="34" charset="0"/>
                <a:ea typeface="Verdana" panose="020B0604030504040204" pitchFamily="34" charset="0"/>
                <a:cs typeface="Verdana" panose="020B0604030504040204" pitchFamily="34" charset="0"/>
              </a:rPr>
              <a:t>Marco normativo</a:t>
            </a:r>
          </a:p>
        </p:txBody>
      </p:sp>
    </p:spTree>
    <p:extLst>
      <p:ext uri="{BB962C8B-B14F-4D97-AF65-F5344CB8AC3E}">
        <p14:creationId xmlns:p14="http://schemas.microsoft.com/office/powerpoint/2010/main" val="1725709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5" name="TextBox 6">
            <a:extLst>
              <a:ext uri="{FF2B5EF4-FFF2-40B4-BE49-F238E27FC236}">
                <a16:creationId xmlns:a16="http://schemas.microsoft.com/office/drawing/2014/main" id="{1EF6A991-3E9F-8015-7914-45E57EEAEF31}"/>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sp>
        <p:nvSpPr>
          <p:cNvPr id="8" name="TextBox 6">
            <a:extLst>
              <a:ext uri="{FF2B5EF4-FFF2-40B4-BE49-F238E27FC236}">
                <a16:creationId xmlns:a16="http://schemas.microsoft.com/office/drawing/2014/main" id="{751980BC-AD8F-C6F2-6638-2CCB5354B051}"/>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pic>
        <p:nvPicPr>
          <p:cNvPr id="9" name="Imagen 8">
            <a:extLst>
              <a:ext uri="{FF2B5EF4-FFF2-40B4-BE49-F238E27FC236}">
                <a16:creationId xmlns:a16="http://schemas.microsoft.com/office/drawing/2014/main" id="{9DC1DC6D-86FF-775B-0A98-CFD2564A96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1857" y="1511161"/>
            <a:ext cx="5856143" cy="5529377"/>
          </a:xfrm>
          <a:prstGeom prst="rect">
            <a:avLst/>
          </a:prstGeom>
        </p:spPr>
      </p:pic>
      <p:pic>
        <p:nvPicPr>
          <p:cNvPr id="10" name="Imagen 9">
            <a:extLst>
              <a:ext uri="{FF2B5EF4-FFF2-40B4-BE49-F238E27FC236}">
                <a16:creationId xmlns:a16="http://schemas.microsoft.com/office/drawing/2014/main" id="{A7DA9A37-43D4-9750-C66A-A60B84A012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1571" y="7016161"/>
            <a:ext cx="5860176" cy="1858588"/>
          </a:xfrm>
          <a:prstGeom prst="rect">
            <a:avLst/>
          </a:prstGeom>
        </p:spPr>
      </p:pic>
      <p:pic>
        <p:nvPicPr>
          <p:cNvPr id="11" name="Imagen 10">
            <a:extLst>
              <a:ext uri="{FF2B5EF4-FFF2-40B4-BE49-F238E27FC236}">
                <a16:creationId xmlns:a16="http://schemas.microsoft.com/office/drawing/2014/main" id="{160F1E06-CABA-FDD5-3EBF-C1D9B2C8CA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76443" y="1511161"/>
            <a:ext cx="6567852" cy="6521976"/>
          </a:xfrm>
          <a:prstGeom prst="rect">
            <a:avLst/>
          </a:prstGeom>
        </p:spPr>
      </p:pic>
      <p:sp>
        <p:nvSpPr>
          <p:cNvPr id="12" name="Rectángulo 11">
            <a:extLst>
              <a:ext uri="{FF2B5EF4-FFF2-40B4-BE49-F238E27FC236}">
                <a16:creationId xmlns:a16="http://schemas.microsoft.com/office/drawing/2014/main" id="{FE146441-27AE-7961-6BC8-7DFD950E9004}"/>
              </a:ext>
            </a:extLst>
          </p:cNvPr>
          <p:cNvSpPr/>
          <p:nvPr/>
        </p:nvSpPr>
        <p:spPr>
          <a:xfrm>
            <a:off x="4246977" y="7380044"/>
            <a:ext cx="1954060" cy="1369512"/>
          </a:xfrm>
          <a:prstGeom prst="rect">
            <a:avLst/>
          </a:prstGeom>
          <a:noFill/>
          <a:ln w="38100">
            <a:solidFill>
              <a:srgbClr val="E52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Google Shape;1743;p68">
            <a:extLst>
              <a:ext uri="{FF2B5EF4-FFF2-40B4-BE49-F238E27FC236}">
                <a16:creationId xmlns:a16="http://schemas.microsoft.com/office/drawing/2014/main" id="{B2617D89-C7C4-A6FC-23C2-59CF11DDBAC7}"/>
              </a:ext>
            </a:extLst>
          </p:cNvPr>
          <p:cNvSpPr txBox="1">
            <a:spLocks/>
          </p:cNvSpPr>
          <p:nvPr/>
        </p:nvSpPr>
        <p:spPr>
          <a:xfrm>
            <a:off x="307024" y="209228"/>
            <a:ext cx="142217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b="1" spc="-150" dirty="0" err="1">
                <a:solidFill>
                  <a:srgbClr val="157CC1"/>
                </a:solidFill>
                <a:latin typeface="Aptos" panose="020B0004020202020204" pitchFamily="34" charset="0"/>
                <a:ea typeface="Verdana" panose="020B0604030504040204" pitchFamily="34" charset="0"/>
                <a:cs typeface="Verdana" panose="020B0604030504040204" pitchFamily="34" charset="0"/>
              </a:rPr>
              <a:t>Micrositio</a:t>
            </a:r>
            <a:r>
              <a:rPr lang="pt-BR" b="1" spc="-150" dirty="0">
                <a:solidFill>
                  <a:srgbClr val="157CC1"/>
                </a:solidFill>
                <a:latin typeface="Aptos" panose="020B0004020202020204" pitchFamily="34" charset="0"/>
                <a:ea typeface="Verdana" panose="020B0604030504040204" pitchFamily="34" charset="0"/>
                <a:cs typeface="Verdana" panose="020B0604030504040204" pitchFamily="34" charset="0"/>
              </a:rPr>
              <a:t> de </a:t>
            </a:r>
            <a:r>
              <a:rPr lang="pt-BR" b="1" spc="-150" dirty="0" err="1">
                <a:solidFill>
                  <a:srgbClr val="157CC1"/>
                </a:solidFill>
                <a:latin typeface="Aptos" panose="020B0004020202020204" pitchFamily="34" charset="0"/>
                <a:ea typeface="Verdana" panose="020B0604030504040204" pitchFamily="34" charset="0"/>
                <a:cs typeface="Verdana" panose="020B0604030504040204" pitchFamily="34" charset="0"/>
              </a:rPr>
              <a:t>transparencia</a:t>
            </a:r>
            <a:r>
              <a:rPr lang="pt-BR" b="1" spc="-150" dirty="0">
                <a:solidFill>
                  <a:srgbClr val="157CC1"/>
                </a:solidFill>
                <a:latin typeface="Aptos" panose="020B0004020202020204" pitchFamily="34" charset="0"/>
                <a:ea typeface="Verdana" panose="020B0604030504040204" pitchFamily="34" charset="0"/>
                <a:cs typeface="Verdana" panose="020B0604030504040204" pitchFamily="34" charset="0"/>
              </a:rPr>
              <a:t> - Página web</a:t>
            </a:r>
          </a:p>
        </p:txBody>
      </p:sp>
    </p:spTree>
    <p:extLst>
      <p:ext uri="{BB962C8B-B14F-4D97-AF65-F5344CB8AC3E}">
        <p14:creationId xmlns:p14="http://schemas.microsoft.com/office/powerpoint/2010/main" val="235820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B5D7-7D43-8F8D-6FE7-E49E6319F96D}"/>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4624FFF4-6F46-8459-2BC0-6107C39C58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2C532E19-20C4-5524-8654-D6585319233C}"/>
              </a:ext>
            </a:extLst>
          </p:cNvPr>
          <p:cNvSpPr txBox="1">
            <a:spLocks/>
          </p:cNvSpPr>
          <p:nvPr/>
        </p:nvSpPr>
        <p:spPr>
          <a:xfrm>
            <a:off x="6908800" y="7914515"/>
            <a:ext cx="96012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ctr"/>
            <a:r>
              <a:rPr lang="es-MX" sz="8000" spc="-150" dirty="0">
                <a:solidFill>
                  <a:srgbClr val="B11582"/>
                </a:solidFill>
                <a:latin typeface="Nunito Sans SemiBold" pitchFamily="2" charset="0"/>
              </a:rPr>
              <a:t>Informe de Gestión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7187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C809-E827-A723-A6E8-CFFF65624B63}"/>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5BACA09-F5A4-34F5-47BD-9B1A9CE0951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3FB09446-D677-8823-7AAD-23839E2403ED}"/>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Experiencias exitosas 2024</a:t>
            </a:r>
          </a:p>
        </p:txBody>
      </p:sp>
      <p:sp>
        <p:nvSpPr>
          <p:cNvPr id="7" name="Google Shape;1743;p68">
            <a:extLst>
              <a:ext uri="{FF2B5EF4-FFF2-40B4-BE49-F238E27FC236}">
                <a16:creationId xmlns:a16="http://schemas.microsoft.com/office/drawing/2014/main" id="{DAAB0860-22FF-71D7-FC32-002C15BC5205}"/>
              </a:ext>
            </a:extLst>
          </p:cNvPr>
          <p:cNvSpPr txBox="1">
            <a:spLocks/>
          </p:cNvSpPr>
          <p:nvPr/>
        </p:nvSpPr>
        <p:spPr>
          <a:xfrm>
            <a:off x="660400" y="2438400"/>
            <a:ext cx="13868400" cy="466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lvl="0" indent="-342900" algn="just">
              <a:lnSpc>
                <a:spcPct val="115000"/>
              </a:lnSpc>
              <a:spcAft>
                <a:spcPts val="800"/>
              </a:spcAft>
              <a:buFont typeface="Symbol" panose="05050102010706020507" pitchFamily="18" charset="2"/>
              <a:buChar char=""/>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Apertura de tres procesos de postulación al subsidio pensional de ex madres comunitarias, donde fueron aprobados 129 subsidios y un proceso de cálculo actuarial.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800" kern="100" dirty="0">
                <a:effectLst/>
                <a:latin typeface="Verdana" panose="020B0604030504040204" pitchFamily="34" charset="0"/>
                <a:ea typeface="Aptos" panose="020B0004020202020204" pitchFamily="34" charset="0"/>
                <a:cs typeface="Times New Roman" panose="02020603050405020304" pitchFamily="18" charset="0"/>
              </a:rPr>
              <a:t>Capacitación al Talento Humano de las EAS en los catorce (14) centros zonales, sobre las nuevas funcionalidades del Sistema de Información Cuéntame.</a:t>
            </a:r>
          </a:p>
          <a:p>
            <a:pPr marL="342900" lvl="0" indent="-342900" algn="just">
              <a:lnSpc>
                <a:spcPct val="115000"/>
              </a:lnSpc>
              <a:buFont typeface="Symbol" panose="05050102010706020507" pitchFamily="18" charset="2"/>
              <a:buChar char=""/>
            </a:pP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Realización de informes de avance quincenal y mensual, donde se evidencia el estado de cumplimiento y calidad de los datos registrados en el Sistema de Información Cuéntame por parte de las Entidades Administradoras del Servicio EAS, permitiendo a los equipos de seguimiento a la ejecución y a la supervisión de los contratos de Primera Infancia la toma de decisiones.</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s-CO" sz="1800" u="none" strike="noStrike" kern="100" dirty="0">
                <a:effectLst/>
                <a:latin typeface="Verdana" panose="020B060403050404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Se participó en el espacio </a:t>
            </a:r>
            <a:r>
              <a:rPr lang="es-CO" sz="1800" b="1" kern="100" dirty="0">
                <a:effectLst/>
                <a:latin typeface="Verdana" panose="020B0604030504040204" pitchFamily="34" charset="0"/>
                <a:ea typeface="Aptos" panose="020B0004020202020204" pitchFamily="34" charset="0"/>
                <a:cs typeface="Times New Roman" panose="02020603050405020304" pitchFamily="18" charset="0"/>
              </a:rPr>
              <a:t>"Primer Encuentro de Fortalecimiento y Promoción de Salud Mental para los Comisarios y Personeros de Cundinamarca"</a:t>
            </a:r>
            <a:r>
              <a:rPr lang="es-CO" sz="1800" kern="100" dirty="0">
                <a:effectLst/>
                <a:latin typeface="Verdana" panose="020B0604030504040204" pitchFamily="34" charset="0"/>
                <a:ea typeface="Aptos" panose="020B0004020202020204" pitchFamily="34" charset="0"/>
                <a:cs typeface="Times New Roman" panose="02020603050405020304" pitchFamily="18" charset="0"/>
              </a:rPr>
              <a:t>. </a:t>
            </a:r>
            <a:r>
              <a:rPr lang="es-MX" sz="1800" kern="100" dirty="0">
                <a:effectLst/>
                <a:latin typeface="Verdana" panose="020B0604030504040204" pitchFamily="34" charset="0"/>
                <a:ea typeface="Aptos" panose="020B0004020202020204" pitchFamily="34" charset="0"/>
                <a:cs typeface="Times New Roman" panose="02020603050405020304" pitchFamily="18" charset="0"/>
              </a:rPr>
              <a:t>La intervención que se realizó por parte del Instituto Colombiano de </a:t>
            </a:r>
            <a:r>
              <a:rPr lang="es-MX" sz="1800" b="1" kern="100" dirty="0">
                <a:effectLst/>
                <a:latin typeface="Verdana" panose="020B0604030504040204" pitchFamily="34" charset="0"/>
                <a:ea typeface="Aptos" panose="020B0004020202020204" pitchFamily="34" charset="0"/>
                <a:cs typeface="Times New Roman" panose="02020603050405020304" pitchFamily="18" charset="0"/>
              </a:rPr>
              <a:t>Bienestar Familiar nivel Regional Cundinamarca</a:t>
            </a:r>
            <a:r>
              <a:rPr lang="es-MX" sz="1800" kern="100" dirty="0">
                <a:effectLst/>
                <a:latin typeface="Verdana" panose="020B0604030504040204" pitchFamily="34" charset="0"/>
                <a:ea typeface="Aptos" panose="020B0004020202020204" pitchFamily="34" charset="0"/>
                <a:cs typeface="Times New Roman" panose="02020603050405020304" pitchFamily="18" charset="0"/>
              </a:rPr>
              <a:t>, con una experiencia llamada </a:t>
            </a:r>
            <a:r>
              <a:rPr lang="es-MX" sz="1800" b="1" kern="100" dirty="0">
                <a:effectLst/>
                <a:latin typeface="Verdana" panose="020B0604030504040204" pitchFamily="34" charset="0"/>
                <a:ea typeface="Aptos" panose="020B0004020202020204" pitchFamily="34" charset="0"/>
                <a:cs typeface="Times New Roman" panose="02020603050405020304" pitchFamily="18" charset="0"/>
              </a:rPr>
              <a:t>"Cuento interactivo" </a:t>
            </a:r>
            <a:r>
              <a:rPr lang="es-MX" sz="1800" kern="100" dirty="0">
                <a:effectLst/>
                <a:latin typeface="Verdana" panose="020B0604030504040204" pitchFamily="34" charset="0"/>
                <a:ea typeface="Aptos" panose="020B0004020202020204" pitchFamily="34" charset="0"/>
                <a:cs typeface="Times New Roman" panose="02020603050405020304" pitchFamily="18" charset="0"/>
              </a:rPr>
              <a:t>donde se trabajó el juego como un asunto serio y la narración por medio del cuerpo, generando reflexiones como: "</a:t>
            </a:r>
            <a:r>
              <a:rPr lang="es-MX" sz="1800" i="1" kern="100" dirty="0">
                <a:effectLst/>
                <a:latin typeface="Verdana" panose="020B0604030504040204" pitchFamily="34" charset="0"/>
                <a:ea typeface="Aptos" panose="020B0004020202020204" pitchFamily="34" charset="0"/>
                <a:cs typeface="Times New Roman" panose="02020603050405020304" pitchFamily="18" charset="0"/>
              </a:rPr>
              <a:t>debemos ser más empáticos con los niños y las niñas que llegan a nuestras comisarias, que depende de nosotros lograr que se les garanticen sus derechos”.</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spcBef>
                <a:spcPts val="0"/>
              </a:spcBef>
            </a:pPr>
            <a:endParaRPr lang="pt-BR"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26659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0D65-F0C7-2076-70C4-855B6757E1E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F37347E-7A73-E1B0-7D11-B99F4A0D74D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EDFED5EA-5E07-AC7B-F01A-8E8720C617CB}"/>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a:t>
            </a:r>
            <a:r>
              <a:rPr lang="pt-BR" sz="3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regional 2024</a:t>
            </a:r>
          </a:p>
        </p:txBody>
      </p:sp>
      <p:sp>
        <p:nvSpPr>
          <p:cNvPr id="7" name="Google Shape;1743;p68">
            <a:extLst>
              <a:ext uri="{FF2B5EF4-FFF2-40B4-BE49-F238E27FC236}">
                <a16:creationId xmlns:a16="http://schemas.microsoft.com/office/drawing/2014/main" id="{328DB515-7AB8-210C-3A29-66599E7C96F5}"/>
              </a:ext>
            </a:extLst>
          </p:cNvPr>
          <p:cNvSpPr txBox="1">
            <a:spLocks/>
          </p:cNvSpPr>
          <p:nvPr/>
        </p:nvSpPr>
        <p:spPr>
          <a:xfrm>
            <a:off x="660400" y="2571428"/>
            <a:ext cx="14935200" cy="49723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lvl="0" indent="-285750" algn="just">
              <a:lnSpc>
                <a:spcPct val="115000"/>
              </a:lnSpc>
              <a:spcAft>
                <a:spcPts val="800"/>
              </a:spcAft>
              <a:buSzPts val="1000"/>
              <a:buFont typeface="Arial" panose="020B0604020202020204" pitchFamily="34" charset="0"/>
              <a:buChar char="•"/>
              <a:tabLst>
                <a:tab pos="457200" algn="l"/>
              </a:tabLst>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Se desarrollaron ejercicios planeados y oportunos de liberaciones masivas de recursos, gracias al seguimiento realizado a las inejecuciones y ahorros de los contratos de aporte de primera infancia. Para la contratación de noviembre, la Regional Cundinamarca fue la única Regional en liberar los recursos necesarios para su propia contratación y apalanco la contratación de otras Regionales.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gn="just">
              <a:lnSpc>
                <a:spcPct val="115000"/>
              </a:lnSpc>
              <a:spcAft>
                <a:spcPts val="800"/>
              </a:spcAft>
              <a:buSzPts val="1000"/>
              <a:buFont typeface="Arial" panose="020B0604020202020204" pitchFamily="34" charset="0"/>
              <a:buChar char="•"/>
              <a:tabLst>
                <a:tab pos="457200" algn="l"/>
              </a:tabLst>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Se optimizaron con anticipación los procesos en el ejercicio de la proyección de presupuestos para la vigencia 2024, pues desde la Regional a inicios del periodo, se solicitó a los Centros Zonales la proyección de los presupuestos con la canasta de 2024 y no con la de 2023.</a:t>
            </a:r>
            <a:endParaRPr lang="es-CO" sz="1800" kern="100" dirty="0">
              <a:latin typeface="Aptos" panose="020B0004020202020204" pitchFamily="34" charset="0"/>
              <a:ea typeface="Aptos" panose="020B0004020202020204" pitchFamily="34" charset="0"/>
              <a:cs typeface="Times New Roman" panose="02020603050405020304" pitchFamily="18" charset="0"/>
            </a:endParaRPr>
          </a:p>
          <a:p>
            <a:pPr marL="285750" lvl="0" indent="-285750" algn="just">
              <a:lnSpc>
                <a:spcPct val="115000"/>
              </a:lnSpc>
              <a:spcAft>
                <a:spcPts val="800"/>
              </a:spcAft>
              <a:buSzPts val="1000"/>
              <a:buFont typeface="Arial" panose="020B0604020202020204" pitchFamily="34" charset="0"/>
              <a:buChar char="•"/>
              <a:tabLst>
                <a:tab pos="457200" algn="l"/>
              </a:tabLst>
            </a:pP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Participación</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en</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mesas de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trabajo</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presenciales</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en</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los</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catorce</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(14) centros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zonales</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logrando identificar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las</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Unidades de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Servicio</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(UDS)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con</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bajas coberturas de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atención</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en</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los</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diferentes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servicios</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de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Primera</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a:t>
            </a:r>
            <a:r>
              <a:rPr lang="pt-BR" sz="1800" kern="100" dirty="0" err="1">
                <a:effectLst/>
                <a:latin typeface="Verdana" panose="020B0604030504040204" pitchFamily="34" charset="0"/>
                <a:ea typeface="Aptos" panose="020B0004020202020204" pitchFamily="34" charset="0"/>
                <a:cs typeface="Times New Roman" panose="02020603050405020304" pitchFamily="18" charset="0"/>
              </a:rPr>
              <a:t>Infancia</a:t>
            </a:r>
            <a:r>
              <a:rPr lang="pt-BR" sz="1800" kern="100" dirty="0">
                <a:effectLst/>
                <a:latin typeface="Verdana" panose="020B0604030504040204" pitchFamily="34" charset="0"/>
                <a:ea typeface="Aptos" panose="020B0004020202020204" pitchFamily="34" charset="0"/>
                <a:cs typeface="Times New Roman" panose="02020603050405020304" pitchFamily="18" charset="0"/>
              </a:rPr>
              <a:t>. S</a:t>
            </a:r>
            <a:r>
              <a:rPr lang="es-ES" sz="1800" kern="100" dirty="0">
                <a:effectLst/>
                <a:latin typeface="Verdana" panose="020B0604030504040204" pitchFamily="34" charset="0"/>
                <a:ea typeface="Aptos" panose="020B0004020202020204" pitchFamily="34" charset="0"/>
                <a:cs typeface="Times New Roman" panose="02020603050405020304" pitchFamily="18" charset="0"/>
              </a:rPr>
              <a:t>e procedió a revisar por cada servicio y UDS las afectaciones en el marco del indicador de gestión. Como resultado, se identificaron los movimientos necesarios en metas sociales y financieras </a:t>
            </a:r>
            <a:r>
              <a:rPr lang="es-ES" sz="1800" kern="100" dirty="0" err="1">
                <a:effectLst/>
                <a:latin typeface="Verdana" panose="020B0604030504040204" pitchFamily="34" charset="0"/>
                <a:ea typeface="Aptos" panose="020B0004020202020204" pitchFamily="34" charset="0"/>
                <a:cs typeface="Times New Roman" panose="02020603050405020304" pitchFamily="18" charset="0"/>
              </a:rPr>
              <a:t>MSyF</a:t>
            </a:r>
            <a:r>
              <a:rPr lang="es-ES" sz="1800" kern="100" dirty="0">
                <a:effectLst/>
                <a:latin typeface="Verdana" panose="020B0604030504040204" pitchFamily="34" charset="0"/>
                <a:ea typeface="Aptos" panose="020B0004020202020204" pitchFamily="34" charset="0"/>
                <a:cs typeface="Times New Roman" panose="02020603050405020304" pitchFamily="18" charset="0"/>
              </a:rPr>
              <a:t> para proceder con la liberación de los cupos en inejecución.</a:t>
            </a:r>
          </a:p>
          <a:p>
            <a:pPr marL="285750" lvl="0" indent="-285750" algn="just">
              <a:lnSpc>
                <a:spcPct val="115000"/>
              </a:lnSpc>
              <a:spcAft>
                <a:spcPts val="800"/>
              </a:spcAft>
              <a:buSzPts val="1000"/>
              <a:buFont typeface="Arial" panose="020B0604020202020204" pitchFamily="34" charset="0"/>
              <a:buChar char="•"/>
              <a:tabLst>
                <a:tab pos="457200" algn="l"/>
              </a:tabLst>
            </a:pPr>
            <a:r>
              <a:rPr lang="es-ES" sz="1800" kern="100" dirty="0">
                <a:effectLst/>
                <a:latin typeface="Verdana" panose="020B0604030504040204" pitchFamily="34" charset="0"/>
                <a:ea typeface="Aptos" panose="020B0004020202020204" pitchFamily="34" charset="0"/>
                <a:cs typeface="Times New Roman" panose="02020603050405020304" pitchFamily="18" charset="0"/>
              </a:rPr>
              <a:t>Diseño de un ranking de seguimiento para hacer seguimiento a los CZ y las EAS con baja cobertura en sus contratos de aporte y facilitar la toma de decisiones desde las supervisiones.</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92520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171CA-E45D-A6F6-8E25-CE9AED7DFD0A}"/>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92E6FC96-AA40-818B-9C11-7131FDCBD187}"/>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F22724CC-E81C-E5DD-21E2-60B726A9B41F}"/>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a:t>
            </a:r>
            <a:r>
              <a:rPr lang="pt-BR" sz="3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regional 2024</a:t>
            </a:r>
          </a:p>
        </p:txBody>
      </p:sp>
      <p:sp>
        <p:nvSpPr>
          <p:cNvPr id="7" name="Google Shape;1743;p68">
            <a:extLst>
              <a:ext uri="{FF2B5EF4-FFF2-40B4-BE49-F238E27FC236}">
                <a16:creationId xmlns:a16="http://schemas.microsoft.com/office/drawing/2014/main" id="{DD1524AB-6465-49D5-F22D-31DAD1F34F4C}"/>
              </a:ext>
            </a:extLst>
          </p:cNvPr>
          <p:cNvSpPr txBox="1">
            <a:spLocks/>
          </p:cNvSpPr>
          <p:nvPr/>
        </p:nvSpPr>
        <p:spPr>
          <a:xfrm>
            <a:off x="660400" y="2438400"/>
            <a:ext cx="14935200" cy="49723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lvl="0" indent="-342900" algn="just">
              <a:lnSpc>
                <a:spcPct val="115000"/>
              </a:lnSpc>
              <a:buFont typeface="Symbol" panose="05050102010706020507" pitchFamily="18" charset="2"/>
              <a:buChar char=""/>
            </a:pPr>
            <a:r>
              <a:rPr lang="es-ES" sz="1800" kern="100" dirty="0">
                <a:effectLst/>
                <a:latin typeface="Verdana" panose="020B0604030504040204" pitchFamily="34" charset="0"/>
                <a:ea typeface="Aptos" panose="020B0004020202020204" pitchFamily="34" charset="0"/>
                <a:cs typeface="Times New Roman" panose="02020603050405020304" pitchFamily="18" charset="0"/>
              </a:rPr>
              <a:t>Se desarrolló el encuentro regional de Primera Infancia, en el que participaron los profesionales de centro zonal y regional que apoyan los programas de primera infancia, en esta jornada se realizaron acciones de asistencia técnica para el fortalecimiento de aspectos como </a:t>
            </a:r>
            <a:r>
              <a:rPr lang="es-CO" sz="1800" kern="100" dirty="0">
                <a:effectLst/>
                <a:latin typeface="Verdana" panose="020B0604030504040204" pitchFamily="34" charset="0"/>
                <a:ea typeface="Aptos" panose="020B0004020202020204" pitchFamily="34" charset="0"/>
                <a:cs typeface="Times New Roman" panose="02020603050405020304" pitchFamily="18" charset="0"/>
              </a:rPr>
              <a:t>Universalización de la educación, tránsito, trayectorias educativas, CEI, </a:t>
            </a:r>
            <a:r>
              <a:rPr lang="es-ES" sz="1800" kern="100" dirty="0">
                <a:effectLst/>
                <a:latin typeface="Verdana" panose="020B0604030504040204" pitchFamily="34" charset="0"/>
                <a:ea typeface="Aptos" panose="020B0004020202020204" pitchFamily="34" charset="0"/>
                <a:cs typeface="Times New Roman" panose="02020603050405020304" pitchFamily="18" charset="0"/>
              </a:rPr>
              <a:t>Modelo de Enfoque Diferencial de Derechos, actuaciones ante alertas de amenaza, vulneración e inobservancia, </a:t>
            </a:r>
            <a:r>
              <a:rPr lang="es-CO" sz="1800" kern="100" dirty="0">
                <a:effectLst/>
                <a:latin typeface="Verdana" panose="020B0604030504040204" pitchFamily="34" charset="0"/>
                <a:ea typeface="Aptos" panose="020B0004020202020204" pitchFamily="34" charset="0"/>
                <a:cs typeface="Times New Roman" panose="02020603050405020304" pitchFamily="18" charset="0"/>
              </a:rPr>
              <a:t>enfermedades prevalentes de la Primera Infancia, vacunación y rutas de salud</a:t>
            </a:r>
            <a:r>
              <a:rPr lang="es-ES" sz="1800" kern="100" dirty="0">
                <a:effectLst/>
                <a:latin typeface="Verdana" panose="020B0604030504040204" pitchFamily="34" charset="0"/>
                <a:ea typeface="Aptos" panose="020B0004020202020204" pitchFamily="34" charset="0"/>
                <a:cs typeface="Times New Roman" panose="02020603050405020304" pitchFamily="18" charset="0"/>
              </a:rPr>
              <a:t>, y componente de calidad de la atención.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Se acompañó presencialmente a los catorce centros zonales con el ejercicio de seguimiento a coberturas en articulación de metas sociales y financieras (SIM) Vs. Cuéntame, lo que impulsó la realización de modificaciones contractuales ajustando los cupos de cada contrato a las realidades territoriales. </a:t>
            </a:r>
            <a:endParaRPr lang="es-CO" sz="18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endParaRPr lang="es-CO" sz="1800" dirty="0">
              <a:effectLst/>
              <a:latin typeface="Verdana" panose="020B060403050404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CO" sz="1800" dirty="0">
                <a:effectLst/>
                <a:latin typeface="Verdana" panose="020B0604030504040204" pitchFamily="34" charset="0"/>
                <a:ea typeface="Aptos" panose="020B0004020202020204" pitchFamily="34" charset="0"/>
                <a:cs typeface="Times New Roman" panose="02020603050405020304" pitchFamily="18" charset="0"/>
              </a:rPr>
              <a:t>Se desarrollaron procesos de articulación con los municipios de Tabio, Tenjo, Paratebueno, Cajicá, Gachetá, Apulo, Guasca, Villeta, Chaguaní, entre otros, para la construcción, tránsito y/o adecuación de nuevas infraestructuras de atención a la primera infancia.</a:t>
            </a:r>
            <a:endParaRPr lang="pt-BR"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70366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C809-E827-A723-A6E8-CFFF65624B63}"/>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5BACA09-F5A4-34F5-47BD-9B1A9CE0951F}"/>
              </a:ext>
            </a:extLst>
          </p:cNvPr>
          <p:cNvSpPr txBox="1">
            <a:spLocks/>
          </p:cNvSpPr>
          <p:nvPr/>
        </p:nvSpPr>
        <p:spPr>
          <a:xfrm>
            <a:off x="788512" y="363965"/>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b="1" spc="-150" noProof="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3FB09446-D677-8823-7AAD-23839E2403ED}"/>
              </a:ext>
            </a:extLst>
          </p:cNvPr>
          <p:cNvSpPr txBox="1">
            <a:spLocks/>
          </p:cNvSpPr>
          <p:nvPr/>
        </p:nvSpPr>
        <p:spPr>
          <a:xfrm>
            <a:off x="965200" y="1323374"/>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3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Experiencias exitosas 2024: Infancia y Adolescencia y Juventudes</a:t>
            </a:r>
          </a:p>
        </p:txBody>
      </p:sp>
      <p:graphicFrame>
        <p:nvGraphicFramePr>
          <p:cNvPr id="4" name="Diagrama 3">
            <a:extLst>
              <a:ext uri="{FF2B5EF4-FFF2-40B4-BE49-F238E27FC236}">
                <a16:creationId xmlns:a16="http://schemas.microsoft.com/office/drawing/2014/main" id="{47A1FFC8-19C6-5B04-A58A-E011A409B940}"/>
              </a:ext>
            </a:extLst>
          </p:cNvPr>
          <p:cNvGraphicFramePr/>
          <p:nvPr/>
        </p:nvGraphicFramePr>
        <p:xfrm>
          <a:off x="965200" y="2212848"/>
          <a:ext cx="13868400" cy="6379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586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0D65-F0C7-2076-70C4-855B6757E1E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F37347E-7A73-E1B0-7D11-B99F4A0D74DA}"/>
              </a:ext>
            </a:extLst>
          </p:cNvPr>
          <p:cNvSpPr txBox="1">
            <a:spLocks/>
          </p:cNvSpPr>
          <p:nvPr/>
        </p:nvSpPr>
        <p:spPr>
          <a:xfrm>
            <a:off x="622643" y="47062"/>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b="1" spc="-150" noProof="0" dirty="0">
                <a:solidFill>
                  <a:srgbClr val="B11582"/>
                </a:solidFill>
                <a:latin typeface="Aptos" panose="020B0004020202020204" pitchFamily="34" charset="0"/>
                <a:ea typeface="Verdana" panose="020B0604030504040204" pitchFamily="34" charset="0"/>
                <a:cs typeface="Verdana" panose="020B0604030504040204" pitchFamily="34" charset="0"/>
              </a:rPr>
              <a:t>Nuestra misión con enfoque territorial</a:t>
            </a:r>
          </a:p>
        </p:txBody>
      </p:sp>
      <p:sp>
        <p:nvSpPr>
          <p:cNvPr id="6" name="Google Shape;1743;p68">
            <a:extLst>
              <a:ext uri="{FF2B5EF4-FFF2-40B4-BE49-F238E27FC236}">
                <a16:creationId xmlns:a16="http://schemas.microsoft.com/office/drawing/2014/main" id="{EDFED5EA-5E07-AC7B-F01A-8E8720C617CB}"/>
              </a:ext>
            </a:extLst>
          </p:cNvPr>
          <p:cNvSpPr txBox="1">
            <a:spLocks/>
          </p:cNvSpPr>
          <p:nvPr/>
        </p:nvSpPr>
        <p:spPr>
          <a:xfrm>
            <a:off x="1346200" y="10668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3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la regional 2024: Infancia y Adolescencia y Juventudes</a:t>
            </a:r>
          </a:p>
        </p:txBody>
      </p:sp>
      <p:graphicFrame>
        <p:nvGraphicFramePr>
          <p:cNvPr id="2" name="Diagrama 1">
            <a:extLst>
              <a:ext uri="{FF2B5EF4-FFF2-40B4-BE49-F238E27FC236}">
                <a16:creationId xmlns:a16="http://schemas.microsoft.com/office/drawing/2014/main" id="{3453C50C-1BD5-02BA-0471-ACF910DEC287}"/>
              </a:ext>
            </a:extLst>
          </p:cNvPr>
          <p:cNvGraphicFramePr/>
          <p:nvPr/>
        </p:nvGraphicFramePr>
        <p:xfrm>
          <a:off x="3479800" y="1614311"/>
          <a:ext cx="10837333" cy="7224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Grupo de personas en un escenario&#10;&#10;El contenido generado por IA puede ser incorrecto.">
            <a:extLst>
              <a:ext uri="{FF2B5EF4-FFF2-40B4-BE49-F238E27FC236}">
                <a16:creationId xmlns:a16="http://schemas.microsoft.com/office/drawing/2014/main" id="{B00D16A2-FCDF-3E28-095A-EDDF6AB7E6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399" y="3472637"/>
            <a:ext cx="3810001" cy="3149707"/>
          </a:xfrm>
          <a:prstGeom prst="rect">
            <a:avLst/>
          </a:prstGeom>
          <a:ln>
            <a:noFill/>
          </a:ln>
          <a:effectLst>
            <a:softEdge rad="112500"/>
          </a:effectLst>
        </p:spPr>
      </p:pic>
      <p:pic>
        <p:nvPicPr>
          <p:cNvPr id="9" name="Imagen 8" descr="Dibujo animado de un personaje de caricatura&#10;&#10;El contenido generado por IA puede ser incorrecto.">
            <a:extLst>
              <a:ext uri="{FF2B5EF4-FFF2-40B4-BE49-F238E27FC236}">
                <a16:creationId xmlns:a16="http://schemas.microsoft.com/office/drawing/2014/main" id="{2E713827-642A-EF70-ECBD-483B08A4C5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7621" y="1873048"/>
            <a:ext cx="723557" cy="987980"/>
          </a:xfrm>
          <a:prstGeom prst="rect">
            <a:avLst/>
          </a:prstGeom>
          <a:ln>
            <a:noFill/>
          </a:ln>
          <a:effectLst>
            <a:softEdge rad="112500"/>
          </a:effectLst>
        </p:spPr>
      </p:pic>
      <p:pic>
        <p:nvPicPr>
          <p:cNvPr id="11" name="Imagen 10" descr="Un dibujo de un personaje animado&#10;&#10;El contenido generado por IA puede ser incorrecto.">
            <a:extLst>
              <a:ext uri="{FF2B5EF4-FFF2-40B4-BE49-F238E27FC236}">
                <a16:creationId xmlns:a16="http://schemas.microsoft.com/office/drawing/2014/main" id="{F46BF153-BA02-09C5-D368-106CD8CD51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1800" y="3129759"/>
            <a:ext cx="859679" cy="878783"/>
          </a:xfrm>
          <a:prstGeom prst="rect">
            <a:avLst/>
          </a:prstGeom>
          <a:ln>
            <a:noFill/>
          </a:ln>
          <a:effectLst>
            <a:softEdge rad="112500"/>
          </a:effectLst>
        </p:spPr>
      </p:pic>
      <p:pic>
        <p:nvPicPr>
          <p:cNvPr id="13" name="Imagen 12" descr="Un dibujo de un perro&#10;&#10;El contenido generado por IA puede ser incorrecto.">
            <a:extLst>
              <a:ext uri="{FF2B5EF4-FFF2-40B4-BE49-F238E27FC236}">
                <a16:creationId xmlns:a16="http://schemas.microsoft.com/office/drawing/2014/main" id="{EE8962B8-E140-6A0D-40F4-D2C9F58194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9000" y="4199472"/>
            <a:ext cx="641716" cy="878783"/>
          </a:xfrm>
          <a:prstGeom prst="rect">
            <a:avLst/>
          </a:prstGeom>
          <a:ln>
            <a:noFill/>
          </a:ln>
          <a:effectLst>
            <a:softEdge rad="112500"/>
          </a:effectLst>
        </p:spPr>
      </p:pic>
      <p:pic>
        <p:nvPicPr>
          <p:cNvPr id="14" name="Imagen 13" descr="Dibujo animado de un personaje de caricatura&#10;&#10;El contenido generado por IA puede ser incorrecto.">
            <a:extLst>
              <a:ext uri="{FF2B5EF4-FFF2-40B4-BE49-F238E27FC236}">
                <a16:creationId xmlns:a16="http://schemas.microsoft.com/office/drawing/2014/main" id="{29186064-2FF7-1A81-915F-4D948B4448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7159" y="5302136"/>
            <a:ext cx="723557" cy="987980"/>
          </a:xfrm>
          <a:prstGeom prst="rect">
            <a:avLst/>
          </a:prstGeom>
          <a:ln>
            <a:noFill/>
          </a:ln>
          <a:effectLst>
            <a:softEdge rad="112500"/>
          </a:effectLst>
        </p:spPr>
      </p:pic>
      <p:pic>
        <p:nvPicPr>
          <p:cNvPr id="15" name="Imagen 14" descr="Un dibujo de un perro&#10;&#10;El contenido generado por IA puede ser incorrecto.">
            <a:extLst>
              <a:ext uri="{FF2B5EF4-FFF2-40B4-BE49-F238E27FC236}">
                <a16:creationId xmlns:a16="http://schemas.microsoft.com/office/drawing/2014/main" id="{DFD51EB6-B295-3129-FE03-CBA273DBAA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8541" y="7616491"/>
            <a:ext cx="641716" cy="878783"/>
          </a:xfrm>
          <a:prstGeom prst="rect">
            <a:avLst/>
          </a:prstGeom>
          <a:ln>
            <a:noFill/>
          </a:ln>
          <a:effectLst>
            <a:softEdge rad="112500"/>
          </a:effectLst>
        </p:spPr>
      </p:pic>
      <p:pic>
        <p:nvPicPr>
          <p:cNvPr id="16" name="Imagen 15" descr="Un dibujo de un personaje animado&#10;&#10;El contenido generado por IA puede ser incorrecto.">
            <a:extLst>
              <a:ext uri="{FF2B5EF4-FFF2-40B4-BE49-F238E27FC236}">
                <a16:creationId xmlns:a16="http://schemas.microsoft.com/office/drawing/2014/main" id="{FE3E0AF8-4CAF-390B-D211-59E17D7EA4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2578" y="6508063"/>
            <a:ext cx="859679" cy="878783"/>
          </a:xfrm>
          <a:prstGeom prst="rect">
            <a:avLst/>
          </a:prstGeom>
          <a:ln>
            <a:noFill/>
          </a:ln>
          <a:effectLst>
            <a:softEdge rad="112500"/>
          </a:effectLst>
        </p:spPr>
      </p:pic>
    </p:spTree>
    <p:extLst>
      <p:ext uri="{BB962C8B-B14F-4D97-AF65-F5344CB8AC3E}">
        <p14:creationId xmlns:p14="http://schemas.microsoft.com/office/powerpoint/2010/main" val="232292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C809-E827-A723-A6E8-CFFF65624B63}"/>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5BACA09-F5A4-34F5-47BD-9B1A9CE0951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graphicFrame>
        <p:nvGraphicFramePr>
          <p:cNvPr id="4" name="Diagrama 3">
            <a:extLst>
              <a:ext uri="{FF2B5EF4-FFF2-40B4-BE49-F238E27FC236}">
                <a16:creationId xmlns:a16="http://schemas.microsoft.com/office/drawing/2014/main" id="{05F4709E-6726-D5F6-D19A-FC25C9755C1C}"/>
              </a:ext>
            </a:extLst>
          </p:cNvPr>
          <p:cNvGraphicFramePr/>
          <p:nvPr/>
        </p:nvGraphicFramePr>
        <p:xfrm>
          <a:off x="2413000" y="2301240"/>
          <a:ext cx="11430000" cy="6557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Google Shape;1743;p68">
            <a:extLst>
              <a:ext uri="{FF2B5EF4-FFF2-40B4-BE49-F238E27FC236}">
                <a16:creationId xmlns:a16="http://schemas.microsoft.com/office/drawing/2014/main" id="{572619E7-1DBD-4650-0142-05BA0258ED42}"/>
              </a:ext>
            </a:extLst>
          </p:cNvPr>
          <p:cNvSpPr txBox="1">
            <a:spLocks/>
          </p:cNvSpPr>
          <p:nvPr/>
        </p:nvSpPr>
        <p:spPr>
          <a:xfrm>
            <a:off x="965200" y="1323374"/>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3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Experiencias exitosas 2024: Familia y Comunidades</a:t>
            </a:r>
          </a:p>
        </p:txBody>
      </p:sp>
    </p:spTree>
    <p:extLst>
      <p:ext uri="{BB962C8B-B14F-4D97-AF65-F5344CB8AC3E}">
        <p14:creationId xmlns:p14="http://schemas.microsoft.com/office/powerpoint/2010/main" val="330113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5010-C310-AE53-29BD-B29BEA315CFC}"/>
            </a:ext>
          </a:extLst>
        </p:cNvPr>
        <p:cNvGrpSpPr/>
        <p:nvPr/>
      </p:nvGrpSpPr>
      <p:grpSpPr>
        <a:xfrm>
          <a:off x="0" y="0"/>
          <a:ext cx="0" cy="0"/>
          <a:chOff x="0" y="0"/>
          <a:chExt cx="0" cy="0"/>
        </a:xfrm>
      </p:grpSpPr>
      <p:sp>
        <p:nvSpPr>
          <p:cNvPr id="4" name="Google Shape;1743;p68">
            <a:extLst>
              <a:ext uri="{FF2B5EF4-FFF2-40B4-BE49-F238E27FC236}">
                <a16:creationId xmlns:a16="http://schemas.microsoft.com/office/drawing/2014/main" id="{BE8BAF98-F4D0-F89D-A1D8-C79663CE60AE}"/>
              </a:ext>
            </a:extLst>
          </p:cNvPr>
          <p:cNvSpPr txBox="1">
            <a:spLocks/>
          </p:cNvSpPr>
          <p:nvPr/>
        </p:nvSpPr>
        <p:spPr>
          <a:xfrm>
            <a:off x="307024" y="209228"/>
            <a:ext cx="8795825"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CO" sz="8000" b="1" spc="-150" dirty="0">
                <a:solidFill>
                  <a:srgbClr val="B11582"/>
                </a:solidFill>
                <a:latin typeface="Aptos" panose="020B0004020202020204" pitchFamily="34" charset="0"/>
                <a:ea typeface="Verdana" panose="020B0604030504040204" pitchFamily="34" charset="0"/>
                <a:cs typeface="Verdana" panose="020B0604030504040204" pitchFamily="34" charset="0"/>
              </a:rPr>
              <a:t>Indicaciones</a:t>
            </a:r>
          </a:p>
        </p:txBody>
      </p:sp>
      <p:sp>
        <p:nvSpPr>
          <p:cNvPr id="5" name="Elipse 4">
            <a:extLst>
              <a:ext uri="{FF2B5EF4-FFF2-40B4-BE49-F238E27FC236}">
                <a16:creationId xmlns:a16="http://schemas.microsoft.com/office/drawing/2014/main" id="{55B68DBF-95CE-E708-C94D-05DF94D70533}"/>
              </a:ext>
            </a:extLst>
          </p:cNvPr>
          <p:cNvSpPr/>
          <p:nvPr/>
        </p:nvSpPr>
        <p:spPr>
          <a:xfrm>
            <a:off x="5986905" y="2743200"/>
            <a:ext cx="134321"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658D87D7-5AB7-D990-308D-D2FD5F8A4855}"/>
              </a:ext>
            </a:extLst>
          </p:cNvPr>
          <p:cNvSpPr/>
          <p:nvPr/>
        </p:nvSpPr>
        <p:spPr>
          <a:xfrm>
            <a:off x="5986905" y="3675679"/>
            <a:ext cx="134321"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Elipse 6">
            <a:extLst>
              <a:ext uri="{FF2B5EF4-FFF2-40B4-BE49-F238E27FC236}">
                <a16:creationId xmlns:a16="http://schemas.microsoft.com/office/drawing/2014/main" id="{0A731FA5-8CDA-D1B6-C9B2-1C7B507D92E7}"/>
              </a:ext>
            </a:extLst>
          </p:cNvPr>
          <p:cNvSpPr/>
          <p:nvPr/>
        </p:nvSpPr>
        <p:spPr>
          <a:xfrm>
            <a:off x="5986905" y="4132879"/>
            <a:ext cx="134321"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a16="http://schemas.microsoft.com/office/drawing/2014/main" id="{3F59AE52-E4E8-657C-2C60-02E422D1FDC1}"/>
              </a:ext>
            </a:extLst>
          </p:cNvPr>
          <p:cNvSpPr/>
          <p:nvPr/>
        </p:nvSpPr>
        <p:spPr>
          <a:xfrm>
            <a:off x="5986905" y="5504479"/>
            <a:ext cx="134321"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ítulo 9">
            <a:extLst>
              <a:ext uri="{FF2B5EF4-FFF2-40B4-BE49-F238E27FC236}">
                <a16:creationId xmlns:a16="http://schemas.microsoft.com/office/drawing/2014/main" id="{49808AC6-677C-06F7-7398-731A2CDF7654}"/>
              </a:ext>
            </a:extLst>
          </p:cNvPr>
          <p:cNvSpPr>
            <a:spLocks noGrp="1"/>
          </p:cNvSpPr>
          <p:nvPr>
            <p:ph type="title"/>
          </p:nvPr>
        </p:nvSpPr>
        <p:spPr>
          <a:xfrm>
            <a:off x="6299200" y="2570191"/>
            <a:ext cx="7638079" cy="3693319"/>
          </a:xfrm>
        </p:spPr>
        <p:txBody>
          <a:bodyPr/>
          <a:lstStyle/>
          <a:p>
            <a:pPr algn="l"/>
            <a:r>
              <a:rPr lang="es-CO" sz="3000" b="0" kern="0" dirty="0">
                <a:latin typeface="Aptos" panose="020B0004020202020204" pitchFamily="34" charset="0"/>
                <a:ea typeface="Verdana" panose="020B0604030504040204" pitchFamily="34" charset="0"/>
                <a:cs typeface="Verdana" panose="020B0604030504040204" pitchFamily="34" charset="0"/>
              </a:rPr>
              <a:t>Silenciar  los micrófonos y  apagar cámara de video.</a:t>
            </a:r>
            <a:br>
              <a:rPr lang="es-CO" sz="3000" b="0" kern="0" dirty="0">
                <a:latin typeface="Aptos" panose="020B0004020202020204" pitchFamily="34" charset="0"/>
                <a:ea typeface="Verdana" panose="020B0604030504040204" pitchFamily="34" charset="0"/>
                <a:cs typeface="Verdana" panose="020B0604030504040204" pitchFamily="34" charset="0"/>
              </a:rPr>
            </a:br>
            <a:r>
              <a:rPr lang="es-CO" sz="3000" b="0" kern="0" dirty="0">
                <a:latin typeface="Aptos" panose="020B0004020202020204" pitchFamily="34" charset="0"/>
                <a:ea typeface="Verdana" panose="020B0604030504040204" pitchFamily="34" charset="0"/>
                <a:cs typeface="Verdana" panose="020B0604030504040204" pitchFamily="34" charset="0"/>
              </a:rPr>
              <a:t>Se informa que la reunión se grabará .</a:t>
            </a:r>
            <a:br>
              <a:rPr lang="es-CO" sz="3000" b="0" kern="0" dirty="0">
                <a:latin typeface="Aptos" panose="020B0004020202020204" pitchFamily="34" charset="0"/>
                <a:ea typeface="Verdana" panose="020B0604030504040204" pitchFamily="34" charset="0"/>
                <a:cs typeface="Verdana" panose="020B0604030504040204" pitchFamily="34" charset="0"/>
              </a:rPr>
            </a:br>
            <a:r>
              <a:rPr lang="es-CO" sz="3000" b="0" kern="0" dirty="0">
                <a:latin typeface="Aptos" panose="020B0004020202020204" pitchFamily="34" charset="0"/>
                <a:ea typeface="Verdana"/>
                <a:cs typeface="Verdana" panose="020B0604030504040204" pitchFamily="34" charset="0"/>
              </a:rPr>
              <a:t>Se solicita a los asistentes, acercarse a firmar la asistencia,  al puesto  de registro que se encuentra al ingreso del auditorio.</a:t>
            </a:r>
            <a:br>
              <a:rPr lang="es-CO" sz="3000" b="0" kern="0" dirty="0">
                <a:latin typeface="Aptos" panose="020B0004020202020204" pitchFamily="34" charset="0"/>
                <a:ea typeface="Verdana"/>
                <a:cs typeface="Verdana" panose="020B0604030504040204" pitchFamily="34" charset="0"/>
              </a:rPr>
            </a:br>
            <a:r>
              <a:rPr lang="es-CO" sz="3000" b="0" kern="0" dirty="0">
                <a:latin typeface="Aptos" panose="020B0004020202020204" pitchFamily="34" charset="0"/>
                <a:ea typeface="Verdana" panose="020B0604030504040204" pitchFamily="34" charset="0"/>
                <a:cs typeface="Verdana" panose="020B0604030504040204" pitchFamily="34" charset="0"/>
              </a:rPr>
              <a:t>Si desea intervenir deberá levantar la mano y el moderador dará la palabra.</a:t>
            </a:r>
            <a:endParaRPr lang="es-CO" sz="3000" b="0" dirty="0"/>
          </a:p>
        </p:txBody>
      </p:sp>
    </p:spTree>
    <p:extLst>
      <p:ext uri="{BB962C8B-B14F-4D97-AF65-F5344CB8AC3E}">
        <p14:creationId xmlns:p14="http://schemas.microsoft.com/office/powerpoint/2010/main" val="836750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0D65-F0C7-2076-70C4-855B6757E1E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F37347E-7A73-E1B0-7D11-B99F4A0D74D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graphicFrame>
        <p:nvGraphicFramePr>
          <p:cNvPr id="14" name="Diagrama 13">
            <a:extLst>
              <a:ext uri="{FF2B5EF4-FFF2-40B4-BE49-F238E27FC236}">
                <a16:creationId xmlns:a16="http://schemas.microsoft.com/office/drawing/2014/main" id="{4ECDF8B7-8FCF-453A-7E81-62C72ECB49C0}"/>
              </a:ext>
            </a:extLst>
          </p:cNvPr>
          <p:cNvGraphicFramePr/>
          <p:nvPr/>
        </p:nvGraphicFramePr>
        <p:xfrm>
          <a:off x="2413000" y="2301240"/>
          <a:ext cx="11430000" cy="6557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Google Shape;1743;p68">
            <a:extLst>
              <a:ext uri="{FF2B5EF4-FFF2-40B4-BE49-F238E27FC236}">
                <a16:creationId xmlns:a16="http://schemas.microsoft.com/office/drawing/2014/main" id="{AC8E9811-5C60-851B-A4F9-74A20EB1A56B}"/>
              </a:ext>
            </a:extLst>
          </p:cNvPr>
          <p:cNvSpPr txBox="1">
            <a:spLocks/>
          </p:cNvSpPr>
          <p:nvPr/>
        </p:nvSpPr>
        <p:spPr>
          <a:xfrm>
            <a:off x="965200" y="13716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3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Experiencias exitosas 2024: Familia y Comunidades</a:t>
            </a:r>
          </a:p>
        </p:txBody>
      </p:sp>
    </p:spTree>
    <p:extLst>
      <p:ext uri="{BB962C8B-B14F-4D97-AF65-F5344CB8AC3E}">
        <p14:creationId xmlns:p14="http://schemas.microsoft.com/office/powerpoint/2010/main" val="4142206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0D65-F0C7-2076-70C4-855B6757E1E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F37347E-7A73-E1B0-7D11-B99F4A0D74D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7" name="Google Shape;1743;p68">
            <a:extLst>
              <a:ext uri="{FF2B5EF4-FFF2-40B4-BE49-F238E27FC236}">
                <a16:creationId xmlns:a16="http://schemas.microsoft.com/office/drawing/2014/main" id="{328DB515-7AB8-210C-3A29-66599E7C96F5}"/>
              </a:ext>
            </a:extLst>
          </p:cNvPr>
          <p:cNvSpPr txBox="1">
            <a:spLocks/>
          </p:cNvSpPr>
          <p:nvPr/>
        </p:nvSpPr>
        <p:spPr>
          <a:xfrm>
            <a:off x="660400" y="2723828"/>
            <a:ext cx="14325600" cy="49723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spcBef>
                <a:spcPts val="0"/>
              </a:spcBef>
              <a:buFont typeface="Wingdings" panose="05000000000000000000" pitchFamily="2" charset="2"/>
              <a:buChar char="ü"/>
            </a:pPr>
            <a:r>
              <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Entrega de 1.109 kilos de AAVN ($10.386.748)para atención de la población Embera ubicada en el municipio de Funza.</a:t>
            </a:r>
          </a:p>
          <a:p>
            <a:pPr marL="342900" indent="-342900" algn="just">
              <a:spcBef>
                <a:spcPts val="0"/>
              </a:spcBef>
              <a:buFont typeface="Wingdings" panose="05000000000000000000" pitchFamily="2" charset="2"/>
              <a:buChar char="ü"/>
            </a:pPr>
            <a:r>
              <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Entrega de 4.163 kilos de AAVN ($38.993.460)para atención de </a:t>
            </a:r>
            <a:r>
              <a:rPr lang="es-CO"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beneficiarios de la modalidad Somos Familia Somos Comunidad.</a:t>
            </a:r>
          </a:p>
          <a:p>
            <a:pPr marL="342900" indent="-342900" algn="just">
              <a:spcBef>
                <a:spcPts val="0"/>
              </a:spcBef>
              <a:buFont typeface="Wingdings" panose="05000000000000000000" pitchFamily="2" charset="2"/>
              <a:buChar char="ü"/>
            </a:pPr>
            <a:r>
              <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Entrega de 8.942 kilos de AAVN ($83.749.696)para atención de </a:t>
            </a:r>
            <a:r>
              <a:rPr lang="es-CO"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beneficiarios de las modalidades de Protección.</a:t>
            </a: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just">
              <a:spcBef>
                <a:spcPts val="0"/>
              </a:spcBef>
              <a:buFont typeface="Wingdings" panose="05000000000000000000" pitchFamily="2" charset="2"/>
              <a:buChar char="ü"/>
            </a:pPr>
            <a:r>
              <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Entrega de 434.710 kilos de AAVN ($4.071.495.283)para atención de </a:t>
            </a:r>
            <a:r>
              <a:rPr lang="es-CO"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beneficiarios de las modalidades de Primera Infancia.</a:t>
            </a: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just">
              <a:spcBef>
                <a:spcPts val="0"/>
              </a:spcBef>
              <a:buFont typeface="Wingdings" panose="05000000000000000000" pitchFamily="2" charset="2"/>
              <a:buChar char="ü"/>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l">
              <a:spcBef>
                <a:spcPts val="0"/>
              </a:spcBef>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
        <p:nvSpPr>
          <p:cNvPr id="2" name="Google Shape;1743;p68">
            <a:extLst>
              <a:ext uri="{FF2B5EF4-FFF2-40B4-BE49-F238E27FC236}">
                <a16:creationId xmlns:a16="http://schemas.microsoft.com/office/drawing/2014/main" id="{FB20D1F2-9C13-613F-D518-0F2B00CF15AD}"/>
              </a:ext>
            </a:extLst>
          </p:cNvPr>
          <p:cNvSpPr txBox="1">
            <a:spLocks/>
          </p:cNvSpPr>
          <p:nvPr/>
        </p:nvSpPr>
        <p:spPr>
          <a:xfrm>
            <a:off x="965200" y="1323374"/>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3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Experiencias exitosas 2024: Nutrición</a:t>
            </a:r>
          </a:p>
        </p:txBody>
      </p:sp>
    </p:spTree>
    <p:extLst>
      <p:ext uri="{BB962C8B-B14F-4D97-AF65-F5344CB8AC3E}">
        <p14:creationId xmlns:p14="http://schemas.microsoft.com/office/powerpoint/2010/main" val="81607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C809-E827-A723-A6E8-CFFF65624B63}"/>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71D0D6F-3C52-7E50-B4FC-2BF99EB49EBC}"/>
              </a:ext>
            </a:extLst>
          </p:cNvPr>
          <p:cNvPicPr>
            <a:picLocks noChangeAspect="1"/>
          </p:cNvPicPr>
          <p:nvPr/>
        </p:nvPicPr>
        <p:blipFill>
          <a:blip r:embed="rId3"/>
          <a:stretch>
            <a:fillRect/>
          </a:stretch>
        </p:blipFill>
        <p:spPr>
          <a:xfrm>
            <a:off x="8585200" y="4782312"/>
            <a:ext cx="3028950" cy="4038600"/>
          </a:xfrm>
          <a:prstGeom prst="rect">
            <a:avLst/>
          </a:prstGeom>
        </p:spPr>
      </p:pic>
      <p:sp>
        <p:nvSpPr>
          <p:cNvPr id="3" name="Google Shape;1743;p68">
            <a:extLst>
              <a:ext uri="{FF2B5EF4-FFF2-40B4-BE49-F238E27FC236}">
                <a16:creationId xmlns:a16="http://schemas.microsoft.com/office/drawing/2014/main" id="{65BACA09-F5A4-34F5-47BD-9B1A9CE0951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pic>
        <p:nvPicPr>
          <p:cNvPr id="2" name="Imagen 1">
            <a:extLst>
              <a:ext uri="{FF2B5EF4-FFF2-40B4-BE49-F238E27FC236}">
                <a16:creationId xmlns:a16="http://schemas.microsoft.com/office/drawing/2014/main" id="{25410607-DE14-7CA9-DE70-CC1AA2459F14}"/>
              </a:ext>
            </a:extLst>
          </p:cNvPr>
          <p:cNvPicPr>
            <a:picLocks noChangeAspect="1"/>
          </p:cNvPicPr>
          <p:nvPr/>
        </p:nvPicPr>
        <p:blipFill>
          <a:blip r:embed="rId4"/>
          <a:stretch>
            <a:fillRect/>
          </a:stretch>
        </p:blipFill>
        <p:spPr>
          <a:xfrm>
            <a:off x="508000" y="2438400"/>
            <a:ext cx="7276413" cy="6014379"/>
          </a:xfrm>
          <a:prstGeom prst="rect">
            <a:avLst/>
          </a:prstGeom>
        </p:spPr>
      </p:pic>
      <p:pic>
        <p:nvPicPr>
          <p:cNvPr id="4" name="Imagen 3">
            <a:extLst>
              <a:ext uri="{FF2B5EF4-FFF2-40B4-BE49-F238E27FC236}">
                <a16:creationId xmlns:a16="http://schemas.microsoft.com/office/drawing/2014/main" id="{A0071876-D394-37EA-78FB-85913267ECC6}"/>
              </a:ext>
            </a:extLst>
          </p:cNvPr>
          <p:cNvPicPr>
            <a:picLocks noChangeAspect="1"/>
          </p:cNvPicPr>
          <p:nvPr/>
        </p:nvPicPr>
        <p:blipFill>
          <a:blip r:embed="rId5"/>
          <a:stretch>
            <a:fillRect/>
          </a:stretch>
        </p:blipFill>
        <p:spPr>
          <a:xfrm>
            <a:off x="8471589" y="1851220"/>
            <a:ext cx="6906576" cy="4422786"/>
          </a:xfrm>
          <a:prstGeom prst="rect">
            <a:avLst/>
          </a:prstGeom>
        </p:spPr>
      </p:pic>
      <p:sp>
        <p:nvSpPr>
          <p:cNvPr id="6" name="Google Shape;1743;p68">
            <a:extLst>
              <a:ext uri="{FF2B5EF4-FFF2-40B4-BE49-F238E27FC236}">
                <a16:creationId xmlns:a16="http://schemas.microsoft.com/office/drawing/2014/main" id="{CC841C02-19F4-C185-9C13-12C61A9B598F}"/>
              </a:ext>
            </a:extLst>
          </p:cNvPr>
          <p:cNvSpPr txBox="1">
            <a:spLocks/>
          </p:cNvSpPr>
          <p:nvPr/>
        </p:nvSpPr>
        <p:spPr>
          <a:xfrm>
            <a:off x="312104" y="116542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3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Experiencias exitosas 2024: Nutrición</a:t>
            </a:r>
          </a:p>
        </p:txBody>
      </p:sp>
    </p:spTree>
    <p:extLst>
      <p:ext uri="{BB962C8B-B14F-4D97-AF65-F5344CB8AC3E}">
        <p14:creationId xmlns:p14="http://schemas.microsoft.com/office/powerpoint/2010/main" val="604630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C809-E827-A723-A6E8-CFFF65624B63}"/>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5BACA09-F5A4-34F5-47BD-9B1A9CE0951F}"/>
              </a:ext>
            </a:extLst>
          </p:cNvPr>
          <p:cNvSpPr txBox="1">
            <a:spLocks/>
          </p:cNvSpPr>
          <p:nvPr/>
        </p:nvSpPr>
        <p:spPr>
          <a:xfrm>
            <a:off x="826612"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7" name="Google Shape;1743;p68">
            <a:extLst>
              <a:ext uri="{FF2B5EF4-FFF2-40B4-BE49-F238E27FC236}">
                <a16:creationId xmlns:a16="http://schemas.microsoft.com/office/drawing/2014/main" id="{DAAB0860-22FF-71D7-FC32-002C15BC5205}"/>
              </a:ext>
            </a:extLst>
          </p:cNvPr>
          <p:cNvSpPr txBox="1">
            <a:spLocks/>
          </p:cNvSpPr>
          <p:nvPr/>
        </p:nvSpPr>
        <p:spPr>
          <a:xfrm>
            <a:off x="1484184" y="2403414"/>
            <a:ext cx="12877800" cy="5878793"/>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spcBef>
                <a:spcPts val="0"/>
              </a:spcBef>
              <a:buFont typeface="Arial" panose="020B0604020202020204" pitchFamily="34" charset="0"/>
              <a:buChar char="•"/>
            </a:pPr>
            <a:r>
              <a:rPr lang="es-ES" sz="2500" dirty="0">
                <a:solidFill>
                  <a:schemeClr val="tx1">
                    <a:lumMod val="65000"/>
                    <a:lumOff val="35000"/>
                  </a:schemeClr>
                </a:solidFill>
                <a:latin typeface="Aptos"/>
                <a:ea typeface="Verdana"/>
                <a:cs typeface="Verdana" panose="020B0604030504040204" pitchFamily="34" charset="0"/>
              </a:rPr>
              <a:t>Promover el restablecimiento de derechos de 300 niñas, niños y adolescentes que se encontraban en situación de trabajo infantil, alta permanencia en calle y vida en calle, a través de la intervención psicosocial a las familias, la coordinación y articulación con los agentes del Sistema Nacional de Bienestar Familiar (SNBF) y Centros Zonales.</a:t>
            </a:r>
          </a:p>
          <a:p>
            <a:pPr marL="342900" indent="-342900" algn="just">
              <a:spcBef>
                <a:spcPts val="0"/>
              </a:spcBef>
              <a:buFont typeface="Arial" panose="020B0604020202020204" pitchFamily="34" charset="0"/>
              <a:buChar char="•"/>
            </a:pPr>
            <a:endParaRPr lang="es-ES"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just">
              <a:spcBef>
                <a:spcPts val="0"/>
              </a:spcBef>
              <a:buFont typeface="Arial" panose="020B0604020202020204" pitchFamily="34" charset="0"/>
              <a:buChar char="•"/>
            </a:pPr>
            <a:r>
              <a:rPr lang="es-ES" sz="2500" dirty="0">
                <a:solidFill>
                  <a:schemeClr val="tx1">
                    <a:lumMod val="65000"/>
                    <a:lumOff val="35000"/>
                  </a:schemeClr>
                </a:solidFill>
                <a:latin typeface="Aptos"/>
                <a:ea typeface="Verdana"/>
                <a:cs typeface="Verdana" panose="020B0604030504040204" pitchFamily="34" charset="0"/>
              </a:rPr>
              <a:t>El 12 de febrero se llevó a cabo actividades en conmemoración del día internacional de las manos rojas, </a:t>
            </a:r>
            <a:r>
              <a:rPr lang="es-ES" sz="2500" dirty="0">
                <a:solidFill>
                  <a:schemeClr val="tx1">
                    <a:lumMod val="65000"/>
                    <a:lumOff val="35000"/>
                  </a:schemeClr>
                </a:solidFill>
                <a:latin typeface="Aptos"/>
                <a:ea typeface="Verdana"/>
                <a:cs typeface="+mj-lt"/>
              </a:rPr>
              <a:t>a fin de sensibilizar y movilizar a la sociedad para tomar acciones contra el reclutamiento y uso de los niños, niñas y adolescentes en conflictos armados.</a:t>
            </a:r>
          </a:p>
          <a:p>
            <a:pPr algn="just">
              <a:spcBef>
                <a:spcPts val="0"/>
              </a:spcBef>
            </a:pPr>
            <a:endParaRPr lang="es-ES" sz="2500" dirty="0">
              <a:solidFill>
                <a:schemeClr val="tx1">
                  <a:lumMod val="65000"/>
                  <a:lumOff val="35000"/>
                </a:schemeClr>
              </a:solidFill>
              <a:latin typeface="Aptos"/>
              <a:ea typeface="Verdana"/>
              <a:cs typeface="Calibri"/>
            </a:endParaRPr>
          </a:p>
          <a:p>
            <a:pPr marL="342900" indent="-342900" algn="just">
              <a:spcBef>
                <a:spcPts val="0"/>
              </a:spcBef>
              <a:buFont typeface="Arial" panose="020B0604020202020204" pitchFamily="34" charset="0"/>
              <a:buChar char="•"/>
            </a:pPr>
            <a:r>
              <a:rPr lang="es-ES" sz="2500" dirty="0">
                <a:solidFill>
                  <a:schemeClr val="tx1">
                    <a:lumMod val="65000"/>
                    <a:lumOff val="35000"/>
                  </a:schemeClr>
                </a:solidFill>
                <a:latin typeface="Aptos"/>
                <a:ea typeface="Verdana"/>
                <a:cs typeface="Verdana" panose="020B0604030504040204" pitchFamily="34" charset="0"/>
              </a:rPr>
              <a:t>El 12 de junio se llevó a cabo el desarrollo de las actividades lúdico-pedagógicas en conmemoración del día internacional en contra del trabajo infantil en los 12 municipios focalizados por la estrategia.</a:t>
            </a:r>
            <a:endParaRPr lang="es-ES" sz="250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just">
              <a:spcBef>
                <a:spcPts val="0"/>
              </a:spcBef>
            </a:pPr>
            <a:endParaRPr lang="es-ES" sz="2500" dirty="0">
              <a:solidFill>
                <a:schemeClr val="tx1">
                  <a:lumMod val="65000"/>
                  <a:lumOff val="35000"/>
                </a:schemeClr>
              </a:solidFill>
              <a:latin typeface="Aptos"/>
              <a:ea typeface="Verdana"/>
              <a:cs typeface="Verdana" panose="020B0604030504040204" pitchFamily="34" charset="0"/>
            </a:endParaRPr>
          </a:p>
          <a:p>
            <a:pPr marL="342900" indent="-342900" algn="just">
              <a:spcBef>
                <a:spcPts val="0"/>
              </a:spcBef>
              <a:buFont typeface="Arial" panose="020B0604020202020204" pitchFamily="34" charset="0"/>
              <a:buChar char="•"/>
            </a:pPr>
            <a:r>
              <a:rPr lang="es-ES" sz="2500" dirty="0">
                <a:solidFill>
                  <a:schemeClr val="tx1">
                    <a:lumMod val="65000"/>
                    <a:lumOff val="35000"/>
                  </a:schemeClr>
                </a:solidFill>
                <a:latin typeface="Aptos"/>
                <a:ea typeface="Verdana"/>
                <a:cs typeface="Verdana" panose="020B0604030504040204" pitchFamily="34" charset="0"/>
              </a:rPr>
              <a:t>Realización de búsquedas activas en cada uno de los municipios priorizados en los puntos críticos para la identificación de NNA en condición de trabajo infantil y alta permanecía en calle, para la promoción de sus derechos.</a:t>
            </a:r>
            <a:endParaRPr lang="pt-BR"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
        <p:nvSpPr>
          <p:cNvPr id="2" name="Google Shape;1743;p68">
            <a:extLst>
              <a:ext uri="{FF2B5EF4-FFF2-40B4-BE49-F238E27FC236}">
                <a16:creationId xmlns:a16="http://schemas.microsoft.com/office/drawing/2014/main" id="{1F2E6089-57E5-3BE6-ED35-9887D152210C}"/>
              </a:ext>
            </a:extLst>
          </p:cNvPr>
          <p:cNvSpPr txBox="1">
            <a:spLocks/>
          </p:cNvSpPr>
          <p:nvPr/>
        </p:nvSpPr>
        <p:spPr>
          <a:xfrm>
            <a:off x="965200" y="1323374"/>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3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Experiencias exitosas 2024: Protección</a:t>
            </a:r>
          </a:p>
        </p:txBody>
      </p:sp>
    </p:spTree>
    <p:extLst>
      <p:ext uri="{BB962C8B-B14F-4D97-AF65-F5344CB8AC3E}">
        <p14:creationId xmlns:p14="http://schemas.microsoft.com/office/powerpoint/2010/main" val="4239306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0D65-F0C7-2076-70C4-855B6757E1E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F37347E-7A73-E1B0-7D11-B99F4A0D74D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7" name="Google Shape;1743;p68">
            <a:extLst>
              <a:ext uri="{FF2B5EF4-FFF2-40B4-BE49-F238E27FC236}">
                <a16:creationId xmlns:a16="http://schemas.microsoft.com/office/drawing/2014/main" id="{328DB515-7AB8-210C-3A29-66599E7C96F5}"/>
              </a:ext>
            </a:extLst>
          </p:cNvPr>
          <p:cNvSpPr txBox="1">
            <a:spLocks/>
          </p:cNvSpPr>
          <p:nvPr/>
        </p:nvSpPr>
        <p:spPr>
          <a:xfrm>
            <a:off x="861788" y="2815297"/>
            <a:ext cx="14768285" cy="5203371"/>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spcBef>
                <a:spcPts val="0"/>
              </a:spcBef>
            </a:pPr>
            <a:r>
              <a:rPr lang="es-ES" sz="2500" dirty="0">
                <a:solidFill>
                  <a:schemeClr val="tx1">
                    <a:lumMod val="65000"/>
                    <a:lumOff val="35000"/>
                  </a:schemeClr>
                </a:solidFill>
                <a:latin typeface="Aptos"/>
                <a:ea typeface="Verdana"/>
                <a:cs typeface="Verdana" panose="020B0604030504040204" pitchFamily="34" charset="0"/>
              </a:rPr>
              <a:t>Mitigar el trabajo infantil y sus peores formas, a través de la intervención de los equipos EMPI con los NNA y sus familias, en cada uno de los 12 municipios focalizados para la vigencia 2024, los cuales se enuncian a continuación: Granada, </a:t>
            </a:r>
            <a:r>
              <a:rPr lang="es-ES" sz="2500" dirty="0" err="1">
                <a:solidFill>
                  <a:schemeClr val="tx1">
                    <a:lumMod val="65000"/>
                    <a:lumOff val="35000"/>
                  </a:schemeClr>
                </a:solidFill>
                <a:latin typeface="Aptos"/>
                <a:ea typeface="Verdana"/>
                <a:cs typeface="Verdana" panose="020B0604030504040204" pitchFamily="34" charset="0"/>
              </a:rPr>
              <a:t>Viota</a:t>
            </a:r>
            <a:r>
              <a:rPr lang="es-ES" sz="2500" dirty="0">
                <a:solidFill>
                  <a:schemeClr val="tx1">
                    <a:lumMod val="65000"/>
                    <a:lumOff val="35000"/>
                  </a:schemeClr>
                </a:solidFill>
                <a:latin typeface="Aptos"/>
                <a:ea typeface="Verdana"/>
                <a:cs typeface="Verdana" panose="020B0604030504040204" pitchFamily="34" charset="0"/>
              </a:rPr>
              <a:t>, Albán, Cogua, El Rosal, Fosca, Fusagasugá, Madrid, Soacha, Susa y Villeta.</a:t>
            </a:r>
            <a:endParaRPr lang="es-ES" sz="2500" dirty="0">
              <a:solidFill>
                <a:schemeClr val="tx1">
                  <a:lumMod val="65000"/>
                  <a:lumOff val="35000"/>
                </a:schemeClr>
              </a:solidFill>
              <a:latin typeface="Aptos"/>
              <a:ea typeface="Verdana"/>
              <a:cs typeface="Times New Roman"/>
            </a:endParaRPr>
          </a:p>
          <a:p>
            <a:pPr algn="just">
              <a:spcBef>
                <a:spcPts val="0"/>
              </a:spcBef>
            </a:pPr>
            <a:endParaRPr lang="es-ES" sz="2500" dirty="0">
              <a:solidFill>
                <a:schemeClr val="tx1">
                  <a:lumMod val="65000"/>
                  <a:lumOff val="35000"/>
                </a:schemeClr>
              </a:solidFill>
              <a:latin typeface="Aptos"/>
              <a:ea typeface="Verdana"/>
              <a:cs typeface="Verdana" panose="020B0604030504040204" pitchFamily="34" charset="0"/>
            </a:endParaRPr>
          </a:p>
          <a:p>
            <a:pPr algn="just">
              <a:spcBef>
                <a:spcPts val="0"/>
              </a:spcBef>
            </a:pPr>
            <a:r>
              <a:rPr lang="es-ES" sz="2500" dirty="0">
                <a:solidFill>
                  <a:schemeClr val="tx1">
                    <a:lumMod val="65000"/>
                    <a:lumOff val="35000"/>
                  </a:schemeClr>
                </a:solidFill>
                <a:latin typeface="Aptos"/>
                <a:ea typeface="Verdana"/>
                <a:cs typeface="Verdana" panose="020B0604030504040204" pitchFamily="34" charset="0"/>
              </a:rPr>
              <a:t>Articulación con diferentes entes territoriales para lograr la vinculación de los NNA y sus familias a la oferta social de las Secretarias de salud, cultura, deportes, educación mujer y juventud y programas integrales tales como loncheras saludables, ludotecas, comedores comunitarios, centros culturales y deportivos, escuelas de familia, así como programas y servicios del ICBF, priorizando la atención para los niños con residencia en zonal rural de difícil acceso, donde se identifican mayores riesgos de vulneración de derechos.</a:t>
            </a:r>
          </a:p>
          <a:p>
            <a:pPr algn="just">
              <a:spcBef>
                <a:spcPts val="0"/>
              </a:spcBef>
            </a:pPr>
            <a:endParaRPr lang="es-ES"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just">
              <a:spcBef>
                <a:spcPts val="0"/>
              </a:spcBef>
            </a:pPr>
            <a:r>
              <a:rPr lang="es-ES" sz="2500" dirty="0">
                <a:solidFill>
                  <a:schemeClr val="tx1">
                    <a:lumMod val="65000"/>
                    <a:lumOff val="35000"/>
                  </a:schemeClr>
                </a:solidFill>
                <a:latin typeface="Aptos"/>
                <a:ea typeface="Verdana"/>
                <a:cs typeface="Verdana" panose="020B0604030504040204" pitchFamily="34" charset="0"/>
              </a:rPr>
              <a:t>Desarrollo de atenciones comunitarias en escenarios educativos que permiten sensibilizar y promover la importancia de erradicar el Trabajo infantil y la alta permanencia en calle, a través de la utilización de material adaptado para facilitar la compresión de los derechos de los NNA y la prevención de otras situaciones de amenaza y riesgo.</a:t>
            </a:r>
            <a:endParaRPr lang="pt-BR"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
        <p:nvSpPr>
          <p:cNvPr id="8" name="Google Shape;1743;p68">
            <a:extLst>
              <a:ext uri="{FF2B5EF4-FFF2-40B4-BE49-F238E27FC236}">
                <a16:creationId xmlns:a16="http://schemas.microsoft.com/office/drawing/2014/main" id="{BBCBBBF5-4ED5-68AF-6764-B551B1A5A657}"/>
              </a:ext>
            </a:extLst>
          </p:cNvPr>
          <p:cNvSpPr txBox="1">
            <a:spLocks/>
          </p:cNvSpPr>
          <p:nvPr/>
        </p:nvSpPr>
        <p:spPr>
          <a:xfrm>
            <a:off x="965200" y="1323374"/>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sz="3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Experiencias exitosas 2024: Protección</a:t>
            </a:r>
          </a:p>
        </p:txBody>
      </p:sp>
    </p:spTree>
    <p:extLst>
      <p:ext uri="{BB962C8B-B14F-4D97-AF65-F5344CB8AC3E}">
        <p14:creationId xmlns:p14="http://schemas.microsoft.com/office/powerpoint/2010/main" val="3600950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C809-E827-A723-A6E8-CFFF65624B63}"/>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5BACA09-F5A4-34F5-47BD-9B1A9CE0951F}"/>
              </a:ext>
            </a:extLst>
          </p:cNvPr>
          <p:cNvSpPr txBox="1">
            <a:spLocks/>
          </p:cNvSpPr>
          <p:nvPr/>
        </p:nvSpPr>
        <p:spPr>
          <a:xfrm>
            <a:off x="307024" y="158789"/>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3FB09446-D677-8823-7AAD-23839E2403ED}"/>
              </a:ext>
            </a:extLst>
          </p:cNvPr>
          <p:cNvSpPr txBox="1">
            <a:spLocks/>
          </p:cNvSpPr>
          <p:nvPr/>
        </p:nvSpPr>
        <p:spPr>
          <a:xfrm>
            <a:off x="685800" y="1092241"/>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b="1" dirty="0">
                <a:solidFill>
                  <a:srgbClr val="3B9C14"/>
                </a:solidFill>
                <a:latin typeface="Aptos Black" panose="020F0502020204030204" pitchFamily="34" charset="0"/>
                <a:ea typeface="Verdana" panose="020B0604030504040204" pitchFamily="34" charset="0"/>
                <a:cs typeface="Verdana" panose="020B0604030504040204" pitchFamily="34" charset="0"/>
              </a:rPr>
              <a:t>SRPA </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Experiencias exitosas 2024</a:t>
            </a:r>
          </a:p>
        </p:txBody>
      </p:sp>
      <p:sp>
        <p:nvSpPr>
          <p:cNvPr id="7" name="Google Shape;1743;p68">
            <a:extLst>
              <a:ext uri="{FF2B5EF4-FFF2-40B4-BE49-F238E27FC236}">
                <a16:creationId xmlns:a16="http://schemas.microsoft.com/office/drawing/2014/main" id="{DAAB0860-22FF-71D7-FC32-002C15BC5205}"/>
              </a:ext>
            </a:extLst>
          </p:cNvPr>
          <p:cNvSpPr txBox="1">
            <a:spLocks/>
          </p:cNvSpPr>
          <p:nvPr/>
        </p:nvSpPr>
        <p:spPr>
          <a:xfrm>
            <a:off x="738090" y="1723202"/>
            <a:ext cx="7162800" cy="6019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spcBef>
                <a:spcPts val="0"/>
              </a:spcBef>
              <a:buFontTx/>
              <a:buChar char="-"/>
            </a:pPr>
            <a:r>
              <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Fortalecimiento en el marco de la atención de las Practicas Restaurativas en las modalidades Privativas y No privativas. </a:t>
            </a: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r>
              <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Fortalecimiento de los Centros de Interés de </a:t>
            </a:r>
          </a:p>
          <a:p>
            <a:pPr algn="l">
              <a:spcBef>
                <a:spcPts val="0"/>
              </a:spcBef>
            </a:pPr>
            <a:r>
              <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las Modalidades Privativas y no privativas, con recursos del Instituto Colombiano de Bienestar Familiar. </a:t>
            </a: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Tx/>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pic>
        <p:nvPicPr>
          <p:cNvPr id="10" name="Imagen 9" descr="Un grupo de personas preparando comida en una mesa&#10;&#10;El contenido generado por IA puede ser incorrecto.">
            <a:extLst>
              <a:ext uri="{FF2B5EF4-FFF2-40B4-BE49-F238E27FC236}">
                <a16:creationId xmlns:a16="http://schemas.microsoft.com/office/drawing/2014/main" id="{5B80333D-A6B2-E7AE-4912-561CD127BDD7}"/>
              </a:ext>
            </a:extLst>
          </p:cNvPr>
          <p:cNvPicPr>
            <a:picLocks noChangeAspect="1"/>
          </p:cNvPicPr>
          <p:nvPr/>
        </p:nvPicPr>
        <p:blipFill>
          <a:blip r:embed="rId2" cstate="print">
            <a:extLst>
              <a:ext uri="{28A0092B-C50C-407E-A947-70E740481C1C}">
                <a14:useLocalDpi xmlns:a14="http://schemas.microsoft.com/office/drawing/2010/main" val="0"/>
              </a:ext>
            </a:extLst>
          </a:blip>
          <a:srcRect l="7222" t="3333" r="13333"/>
          <a:stretch/>
        </p:blipFill>
        <p:spPr>
          <a:xfrm rot="868776">
            <a:off x="10075244" y="1498624"/>
            <a:ext cx="3312095" cy="2686735"/>
          </a:xfrm>
          <a:prstGeom prst="rect">
            <a:avLst/>
          </a:prstGeom>
          <a:solidFill>
            <a:srgbClr val="FFFFFF">
              <a:shade val="85000"/>
            </a:srgbClr>
          </a:solidFill>
          <a:ln w="190500" cap="rnd">
            <a:solidFill>
              <a:srgbClr val="FFFFFF"/>
            </a:solidFill>
          </a:ln>
          <a:effectLst>
            <a:glow rad="228600">
              <a:srgbClr val="00B050">
                <a:alpha val="40000"/>
              </a:srgb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descr="Un grupo de personas en medio de cuarto&#10;&#10;El contenido generado por IA puede ser incorrecto.">
            <a:extLst>
              <a:ext uri="{FF2B5EF4-FFF2-40B4-BE49-F238E27FC236}">
                <a16:creationId xmlns:a16="http://schemas.microsoft.com/office/drawing/2014/main" id="{3EE3CDDA-A695-C0B0-9EBD-5799D7C8AA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67085">
            <a:off x="10018658" y="5435409"/>
            <a:ext cx="2574904" cy="3433205"/>
          </a:xfrm>
          <a:prstGeom prst="roundRect">
            <a:avLst>
              <a:gd name="adj" fmla="val 9837"/>
            </a:avLst>
          </a:prstGeom>
          <a:solidFill>
            <a:srgbClr val="FFFFFF"/>
          </a:solidFill>
          <a:ln w="76200" cap="sq">
            <a:solidFill>
              <a:srgbClr val="92D050"/>
            </a:solidFill>
            <a:miter lim="800000"/>
          </a:ln>
          <a:effectLst>
            <a:glow rad="241300">
              <a:srgbClr val="00B050">
                <a:alpha val="40000"/>
              </a:srgb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Imagen 13" descr="Un par de personas sentadas en una sala&#10;&#10;El contenido generado por IA puede ser incorrecto.">
            <a:extLst>
              <a:ext uri="{FF2B5EF4-FFF2-40B4-BE49-F238E27FC236}">
                <a16:creationId xmlns:a16="http://schemas.microsoft.com/office/drawing/2014/main" id="{D40DADE3-C762-3626-BC79-397ABAE606C0}"/>
              </a:ext>
            </a:extLst>
          </p:cNvPr>
          <p:cNvPicPr>
            <a:picLocks noChangeAspect="1"/>
          </p:cNvPicPr>
          <p:nvPr/>
        </p:nvPicPr>
        <p:blipFill>
          <a:blip r:embed="rId4" cstate="print">
            <a:extLst>
              <a:ext uri="{28A0092B-C50C-407E-A947-70E740481C1C}">
                <a14:useLocalDpi xmlns:a14="http://schemas.microsoft.com/office/drawing/2010/main" val="0"/>
              </a:ext>
            </a:extLst>
          </a:blip>
          <a:srcRect l="662" t="25118"/>
          <a:stretch/>
        </p:blipFill>
        <p:spPr>
          <a:xfrm rot="20711797">
            <a:off x="1085537" y="3279876"/>
            <a:ext cx="6094711" cy="2584249"/>
          </a:xfrm>
          <a:prstGeom prst="snip2DiagRect">
            <a:avLst/>
          </a:prstGeom>
          <a:solidFill>
            <a:srgbClr val="FFFFFF">
              <a:shade val="85000"/>
            </a:srgbClr>
          </a:solidFill>
          <a:ln w="88900" cap="sq">
            <a:solidFill>
              <a:srgbClr val="FFFFFF"/>
            </a:solidFill>
            <a:miter lim="800000"/>
          </a:ln>
          <a:effectLst>
            <a:glow rad="127000">
              <a:srgbClr val="92D050"/>
            </a:glow>
            <a:outerShdw blurRad="88900" algn="tl" rotWithShape="0">
              <a:srgbClr val="00B05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58E45E-DE3C-9525-2DCA-D83E541A229D}"/>
              </a:ext>
            </a:extLst>
          </p:cNvPr>
          <p:cNvSpPr txBox="1"/>
          <p:nvPr/>
        </p:nvSpPr>
        <p:spPr>
          <a:xfrm>
            <a:off x="8471406" y="4493702"/>
            <a:ext cx="6928051" cy="861774"/>
          </a:xfrm>
          <a:prstGeom prst="rect">
            <a:avLst/>
          </a:prstGeom>
          <a:noFill/>
        </p:spPr>
        <p:txBody>
          <a:bodyPr wrap="square">
            <a:spAutoFit/>
          </a:bodyPr>
          <a:lstStyle/>
          <a:p>
            <a:pPr marL="342900" indent="-342900" algn="l">
              <a:spcBef>
                <a:spcPts val="0"/>
              </a:spcBef>
              <a:buFontTx/>
              <a:buChar char="-"/>
            </a:pPr>
            <a:r>
              <a:rPr lang="es-CO" sz="2500" kern="1200" dirty="0">
                <a:solidFill>
                  <a:schemeClr val="tx1"/>
                </a:solidFill>
                <a:latin typeface="Aptos" panose="020B0004020202020204" pitchFamily="34" charset="0"/>
                <a:ea typeface="Verdana" panose="020B0604030504040204" pitchFamily="34" charset="0"/>
              </a:rPr>
              <a:t>Aumento Significativo de los Adolescentes y Jóvenes Postulados a Proyecto Sueños </a:t>
            </a:r>
          </a:p>
        </p:txBody>
      </p:sp>
    </p:spTree>
    <p:extLst>
      <p:ext uri="{BB962C8B-B14F-4D97-AF65-F5344CB8AC3E}">
        <p14:creationId xmlns:p14="http://schemas.microsoft.com/office/powerpoint/2010/main" val="1590341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0D65-F0C7-2076-70C4-855B6757E1E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F37347E-7A73-E1B0-7D11-B99F4A0D74D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EDFED5EA-5E07-AC7B-F01A-8E8720C617CB}"/>
              </a:ext>
            </a:extLst>
          </p:cNvPr>
          <p:cNvSpPr txBox="1">
            <a:spLocks/>
          </p:cNvSpPr>
          <p:nvPr/>
        </p:nvSpPr>
        <p:spPr>
          <a:xfrm>
            <a:off x="660400" y="1241226"/>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b="1" dirty="0">
                <a:solidFill>
                  <a:srgbClr val="3B9C14"/>
                </a:solidFill>
                <a:latin typeface="Aptos Black" panose="020F0502020204030204" pitchFamily="34" charset="0"/>
                <a:ea typeface="Verdana" panose="020B0604030504040204" pitchFamily="34" charset="0"/>
                <a:cs typeface="Verdana" panose="020B0604030504040204" pitchFamily="34" charset="0"/>
              </a:rPr>
              <a:t>SRPA - </a:t>
            </a:r>
            <a:r>
              <a:rPr lang="es-CO" sz="3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la regional 2024</a:t>
            </a:r>
          </a:p>
        </p:txBody>
      </p:sp>
      <p:sp>
        <p:nvSpPr>
          <p:cNvPr id="7" name="Google Shape;1743;p68">
            <a:extLst>
              <a:ext uri="{FF2B5EF4-FFF2-40B4-BE49-F238E27FC236}">
                <a16:creationId xmlns:a16="http://schemas.microsoft.com/office/drawing/2014/main" id="{328DB515-7AB8-210C-3A29-66599E7C96F5}"/>
              </a:ext>
            </a:extLst>
          </p:cNvPr>
          <p:cNvSpPr txBox="1">
            <a:spLocks/>
          </p:cNvSpPr>
          <p:nvPr/>
        </p:nvSpPr>
        <p:spPr>
          <a:xfrm>
            <a:off x="686486" y="2085814"/>
            <a:ext cx="7871971" cy="111458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spcBef>
                <a:spcPts val="0"/>
              </a:spcBef>
              <a:buFont typeface="Arial" panose="020B0604020202020204" pitchFamily="34" charset="0"/>
              <a:buChar char="•"/>
            </a:pPr>
            <a:r>
              <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Primera promoción de Graduados de Bachillerato Sede </a:t>
            </a:r>
            <a:r>
              <a:rPr lang="es-CO" sz="2500" noProof="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Neolaia</a:t>
            </a:r>
            <a:r>
              <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 Internado RAJ – Cajicá. </a:t>
            </a:r>
          </a:p>
          <a:p>
            <a:pPr marL="342900" indent="-342900" algn="l">
              <a:spcBef>
                <a:spcPts val="0"/>
              </a:spcBef>
              <a:buFont typeface="Arial" panose="020B0604020202020204" pitchFamily="34" charset="0"/>
              <a:buChar char="•"/>
            </a:pPr>
            <a:endParaRPr lang="es-CO"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 typeface="Arial" panose="020B0604020202020204" pitchFamily="34" charset="0"/>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indent="-342900" algn="l">
              <a:spcBef>
                <a:spcPts val="0"/>
              </a:spcBef>
              <a:buFont typeface="Arial" panose="020B0604020202020204" pitchFamily="34" charset="0"/>
              <a:buChar char="•"/>
            </a:pPr>
            <a:endParaRPr lang="es-CO" sz="2500" noProof="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pic>
        <p:nvPicPr>
          <p:cNvPr id="2" name="Imagen 1" descr="Un grupo de personas en un salón de clases&#10;&#10;El contenido generado por IA puede ser incorrecto.">
            <a:extLst>
              <a:ext uri="{FF2B5EF4-FFF2-40B4-BE49-F238E27FC236}">
                <a16:creationId xmlns:a16="http://schemas.microsoft.com/office/drawing/2014/main" id="{8A1C6937-69D5-936E-B9C3-25B45B1B63AB}"/>
              </a:ext>
            </a:extLst>
          </p:cNvPr>
          <p:cNvPicPr>
            <a:picLocks noChangeAspect="1"/>
          </p:cNvPicPr>
          <p:nvPr/>
        </p:nvPicPr>
        <p:blipFill>
          <a:blip r:embed="rId2" cstate="print">
            <a:extLst>
              <a:ext uri="{28A0092B-C50C-407E-A947-70E740481C1C}">
                <a14:useLocalDpi xmlns:a14="http://schemas.microsoft.com/office/drawing/2010/main" val="0"/>
              </a:ext>
            </a:extLst>
          </a:blip>
          <a:srcRect t="22014"/>
          <a:stretch/>
        </p:blipFill>
        <p:spPr>
          <a:xfrm rot="21266739">
            <a:off x="5742743" y="3070889"/>
            <a:ext cx="3439453" cy="3576386"/>
          </a:xfrm>
          <a:prstGeom prst="snip2DiagRect">
            <a:avLst/>
          </a:prstGeom>
          <a:solidFill>
            <a:srgbClr val="FFFFFF">
              <a:shade val="85000"/>
            </a:srgbClr>
          </a:solidFill>
          <a:ln w="88900" cap="sq">
            <a:solidFill>
              <a:srgbClr val="FFFFFF"/>
            </a:solidFill>
            <a:miter lim="800000"/>
          </a:ln>
          <a:effectLst>
            <a:glow rad="127000">
              <a:srgbClr val="92D050"/>
            </a:glow>
            <a:outerShdw blurRad="88900" algn="tl" rotWithShape="0">
              <a:srgbClr val="00B05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descr="Un mostrador de una tienda&#10;&#10;El contenido generado por IA puede ser incorrecto.">
            <a:extLst>
              <a:ext uri="{FF2B5EF4-FFF2-40B4-BE49-F238E27FC236}">
                <a16:creationId xmlns:a16="http://schemas.microsoft.com/office/drawing/2014/main" id="{3D0A5011-F3B5-81FE-3E99-C35960C2C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70636">
            <a:off x="1531276" y="4551282"/>
            <a:ext cx="3144298" cy="3167984"/>
          </a:xfrm>
          <a:prstGeom prst="round2DiagRect">
            <a:avLst>
              <a:gd name="adj1" fmla="val 16667"/>
              <a:gd name="adj2" fmla="val 0"/>
            </a:avLst>
          </a:prstGeom>
          <a:ln w="88900" cap="sq">
            <a:solidFill>
              <a:srgbClr val="FFFFFF"/>
            </a:solidFill>
            <a:miter lim="800000"/>
          </a:ln>
          <a:effectLst>
            <a:glow rad="127000">
              <a:srgbClr val="92D050"/>
            </a:glow>
            <a:outerShdw blurRad="254000" algn="tl" rotWithShape="0">
              <a:srgbClr val="00B050">
                <a:alpha val="43000"/>
              </a:srgbClr>
            </a:outerShdw>
          </a:effectLst>
        </p:spPr>
      </p:pic>
      <p:pic>
        <p:nvPicPr>
          <p:cNvPr id="8" name="Imagen 7" descr="Un grupo de personas en un auditorio&#10;&#10;El contenido generado por IA puede ser incorrecto.">
            <a:extLst>
              <a:ext uri="{FF2B5EF4-FFF2-40B4-BE49-F238E27FC236}">
                <a16:creationId xmlns:a16="http://schemas.microsoft.com/office/drawing/2014/main" id="{FBEF4CA5-7FAC-05B2-47ED-72EF9EC92CB5}"/>
              </a:ext>
            </a:extLst>
          </p:cNvPr>
          <p:cNvPicPr>
            <a:picLocks noChangeAspect="1"/>
          </p:cNvPicPr>
          <p:nvPr/>
        </p:nvPicPr>
        <p:blipFill>
          <a:blip r:embed="rId4" cstate="print">
            <a:extLst>
              <a:ext uri="{28A0092B-C50C-407E-A947-70E740481C1C}">
                <a14:useLocalDpi xmlns:a14="http://schemas.microsoft.com/office/drawing/2010/main" val="0"/>
              </a:ext>
            </a:extLst>
          </a:blip>
          <a:srcRect l="4972" t="16859" r="2471"/>
          <a:stretch/>
        </p:blipFill>
        <p:spPr>
          <a:xfrm rot="617673">
            <a:off x="9634540" y="1636675"/>
            <a:ext cx="5506005" cy="3711704"/>
          </a:xfrm>
          <a:prstGeom prst="round2DiagRect">
            <a:avLst>
              <a:gd name="adj1" fmla="val 10168"/>
              <a:gd name="adj2" fmla="val 0"/>
            </a:avLst>
          </a:prstGeom>
          <a:ln w="88900" cap="sq">
            <a:solidFill>
              <a:srgbClr val="FFFFFF"/>
            </a:solidFill>
            <a:miter lim="800000"/>
          </a:ln>
          <a:effectLst>
            <a:glow rad="127000">
              <a:srgbClr val="92D050"/>
            </a:glow>
            <a:outerShdw blurRad="254000" algn="tl" rotWithShape="0">
              <a:srgbClr val="92D050">
                <a:alpha val="43000"/>
              </a:srgbClr>
            </a:outerShdw>
          </a:effectLst>
        </p:spPr>
      </p:pic>
      <p:sp>
        <p:nvSpPr>
          <p:cNvPr id="9" name="CuadroTexto 8">
            <a:extLst>
              <a:ext uri="{FF2B5EF4-FFF2-40B4-BE49-F238E27FC236}">
                <a16:creationId xmlns:a16="http://schemas.microsoft.com/office/drawing/2014/main" id="{1C5D4A2A-021D-CC0F-57BE-4A4144397469}"/>
              </a:ext>
            </a:extLst>
          </p:cNvPr>
          <p:cNvSpPr txBox="1"/>
          <p:nvPr/>
        </p:nvSpPr>
        <p:spPr>
          <a:xfrm>
            <a:off x="6299200" y="6897110"/>
            <a:ext cx="8534156" cy="1631216"/>
          </a:xfrm>
          <a:prstGeom prst="rect">
            <a:avLst/>
          </a:prstGeom>
          <a:noFill/>
        </p:spPr>
        <p:txBody>
          <a:bodyPr wrap="square">
            <a:spAutoFit/>
          </a:bodyPr>
          <a:lstStyle/>
          <a:p>
            <a:pPr marL="342900" indent="-342900" algn="l">
              <a:spcBef>
                <a:spcPts val="0"/>
              </a:spcBef>
              <a:buFont typeface="Arial" panose="020B0604020202020204" pitchFamily="34" charset="0"/>
              <a:buChar char="•"/>
            </a:pPr>
            <a:r>
              <a:rPr lang="es-CO" sz="2500" kern="1200" dirty="0">
                <a:solidFill>
                  <a:schemeClr val="tx1"/>
                </a:solidFill>
                <a:latin typeface="Aptos" panose="020B0004020202020204" pitchFamily="34" charset="0"/>
                <a:ea typeface="Verdana" panose="020B0604030504040204" pitchFamily="34" charset="0"/>
              </a:rPr>
              <a:t>Articulación con Secretaria de Educación departamental para la Atención de los Adolescentes y para el reconocimiento de la Sede Educativa </a:t>
            </a:r>
            <a:r>
              <a:rPr lang="es-CO" sz="2500" kern="1200" dirty="0" err="1">
                <a:solidFill>
                  <a:schemeClr val="tx1"/>
                </a:solidFill>
                <a:latin typeface="Aptos" panose="020B0004020202020204" pitchFamily="34" charset="0"/>
                <a:ea typeface="Verdana" panose="020B0604030504040204" pitchFamily="34" charset="0"/>
              </a:rPr>
              <a:t>Neolaia</a:t>
            </a:r>
            <a:r>
              <a:rPr lang="es-CO" sz="2500" kern="1200" dirty="0">
                <a:solidFill>
                  <a:schemeClr val="tx1"/>
                </a:solidFill>
                <a:latin typeface="Aptos" panose="020B0004020202020204" pitchFamily="34" charset="0"/>
                <a:ea typeface="Verdana" panose="020B0604030504040204" pitchFamily="34" charset="0"/>
              </a:rPr>
              <a:t>, al interior del Internado RAJ – Cajicá </a:t>
            </a:r>
          </a:p>
        </p:txBody>
      </p:sp>
    </p:spTree>
    <p:extLst>
      <p:ext uri="{BB962C8B-B14F-4D97-AF65-F5344CB8AC3E}">
        <p14:creationId xmlns:p14="http://schemas.microsoft.com/office/powerpoint/2010/main" val="256664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80D7-F4AB-FC0D-3255-51CFBFF0A487}"/>
            </a:ext>
          </a:extLst>
        </p:cNvPr>
        <p:cNvGrpSpPr/>
        <p:nvPr/>
      </p:nvGrpSpPr>
      <p:grpSpPr>
        <a:xfrm>
          <a:off x="0" y="0"/>
          <a:ext cx="0" cy="0"/>
          <a:chOff x="0" y="0"/>
          <a:chExt cx="0" cy="0"/>
        </a:xfrm>
      </p:grpSpPr>
      <p:pic>
        <p:nvPicPr>
          <p:cNvPr id="7" name="Imagen 6" descr="Imagen que contiene Texto&#10;&#10;El contenido generado por IA puede ser incorrecto.">
            <a:extLst>
              <a:ext uri="{FF2B5EF4-FFF2-40B4-BE49-F238E27FC236}">
                <a16:creationId xmlns:a16="http://schemas.microsoft.com/office/drawing/2014/main" id="{99C8909F-7F5F-4F8D-FC1E-D676BF9162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CF6B248E-2379-74B5-3153-6E681DF06AA3}"/>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Informe de ejecución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678220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6D5AC-70A0-AF10-955F-0CA83A635911}"/>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A3C97D64-FDE1-99E9-16C0-BF63CAF40689}"/>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E0C463BE-FD42-C18D-A2F6-58BFA1D225AC}"/>
              </a:ext>
            </a:extLst>
          </p:cNvPr>
          <p:cNvSpPr txBox="1">
            <a:spLocks/>
          </p:cNvSpPr>
          <p:nvPr/>
        </p:nvSpPr>
        <p:spPr>
          <a:xfrm>
            <a:off x="660400" y="1600200"/>
            <a:ext cx="148590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Avance de políticas del Modelo Integrado de Planeación y Gestión</a:t>
            </a:r>
          </a:p>
        </p:txBody>
      </p:sp>
      <p:pic>
        <p:nvPicPr>
          <p:cNvPr id="2" name="object 4">
            <a:extLst>
              <a:ext uri="{FF2B5EF4-FFF2-40B4-BE49-F238E27FC236}">
                <a16:creationId xmlns:a16="http://schemas.microsoft.com/office/drawing/2014/main" id="{808C902F-E821-9E33-0290-6567E67B37B7}"/>
              </a:ext>
            </a:extLst>
          </p:cNvPr>
          <p:cNvPicPr/>
          <p:nvPr/>
        </p:nvPicPr>
        <p:blipFill>
          <a:blip r:embed="rId2" cstate="print"/>
          <a:stretch>
            <a:fillRect/>
          </a:stretch>
        </p:blipFill>
        <p:spPr>
          <a:xfrm rot="5400000">
            <a:off x="4315014" y="-73214"/>
            <a:ext cx="6609973" cy="11328401"/>
          </a:xfrm>
          <a:prstGeom prst="rect">
            <a:avLst/>
          </a:prstGeom>
        </p:spPr>
      </p:pic>
    </p:spTree>
    <p:extLst>
      <p:ext uri="{BB962C8B-B14F-4D97-AF65-F5344CB8AC3E}">
        <p14:creationId xmlns:p14="http://schemas.microsoft.com/office/powerpoint/2010/main" val="885998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CB786-ED88-B2A1-CEC9-344857FE4868}"/>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B93E79AA-2492-15A1-4933-FAD687A7B5BA}"/>
              </a:ext>
            </a:extLst>
          </p:cNvPr>
          <p:cNvSpPr txBox="1">
            <a:spLocks/>
          </p:cNvSpPr>
          <p:nvPr/>
        </p:nvSpPr>
        <p:spPr>
          <a:xfrm>
            <a:off x="812800" y="316856"/>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8B6B9E3B-3502-5646-7270-7F87E270BA06}"/>
              </a:ext>
            </a:extLst>
          </p:cNvPr>
          <p:cNvSpPr txBox="1">
            <a:spLocks/>
          </p:cNvSpPr>
          <p:nvPr/>
        </p:nvSpPr>
        <p:spPr>
          <a:xfrm>
            <a:off x="2127250" y="1245210"/>
            <a:ext cx="120015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RESULTADOS TABLERO DE CONTROL CUNDINAMARCA 2024</a:t>
            </a:r>
          </a:p>
        </p:txBody>
      </p:sp>
      <p:pic>
        <p:nvPicPr>
          <p:cNvPr id="13" name="Imagen 12">
            <a:extLst>
              <a:ext uri="{FF2B5EF4-FFF2-40B4-BE49-F238E27FC236}">
                <a16:creationId xmlns:a16="http://schemas.microsoft.com/office/drawing/2014/main" id="{C95C0993-4993-60A5-9027-0E2A30A6230E}"/>
              </a:ext>
            </a:extLst>
          </p:cNvPr>
          <p:cNvPicPr>
            <a:picLocks noChangeAspect="1"/>
          </p:cNvPicPr>
          <p:nvPr/>
        </p:nvPicPr>
        <p:blipFill>
          <a:blip r:embed="rId2"/>
          <a:stretch>
            <a:fillRect/>
          </a:stretch>
        </p:blipFill>
        <p:spPr>
          <a:xfrm>
            <a:off x="1727200" y="1931010"/>
            <a:ext cx="7325312" cy="6602747"/>
          </a:xfrm>
          <a:prstGeom prst="rect">
            <a:avLst/>
          </a:prstGeom>
        </p:spPr>
      </p:pic>
      <p:sp>
        <p:nvSpPr>
          <p:cNvPr id="14" name="CuadroTexto 13">
            <a:extLst>
              <a:ext uri="{FF2B5EF4-FFF2-40B4-BE49-F238E27FC236}">
                <a16:creationId xmlns:a16="http://schemas.microsoft.com/office/drawing/2014/main" id="{569DE622-8726-2517-B3F8-D5CAFEA0BEDC}"/>
              </a:ext>
            </a:extLst>
          </p:cNvPr>
          <p:cNvSpPr txBox="1"/>
          <p:nvPr/>
        </p:nvSpPr>
        <p:spPr>
          <a:xfrm rot="16200000">
            <a:off x="-292235" y="4660748"/>
            <a:ext cx="2743471" cy="584775"/>
          </a:xfrm>
          <a:prstGeom prst="rect">
            <a:avLst/>
          </a:prstGeom>
          <a:noFill/>
        </p:spPr>
        <p:txBody>
          <a:bodyPr wrap="square" rtlCol="0">
            <a:spAutoFit/>
          </a:bodyPr>
          <a:lstStyle/>
          <a:p>
            <a:r>
              <a:rPr lang="es-ES" sz="3200" b="1" dirty="0"/>
              <a:t>PROCESOS</a:t>
            </a:r>
            <a:endParaRPr lang="es-CO" sz="2000" b="1" dirty="0"/>
          </a:p>
        </p:txBody>
      </p:sp>
      <p:sp>
        <p:nvSpPr>
          <p:cNvPr id="15" name="CuadroTexto 14">
            <a:extLst>
              <a:ext uri="{FF2B5EF4-FFF2-40B4-BE49-F238E27FC236}">
                <a16:creationId xmlns:a16="http://schemas.microsoft.com/office/drawing/2014/main" id="{90ABCB2C-0FB8-2A4C-961D-A15B0F12AE52}"/>
              </a:ext>
            </a:extLst>
          </p:cNvPr>
          <p:cNvSpPr txBox="1"/>
          <p:nvPr/>
        </p:nvSpPr>
        <p:spPr>
          <a:xfrm>
            <a:off x="10947400" y="2001792"/>
            <a:ext cx="2209800" cy="646331"/>
          </a:xfrm>
          <a:prstGeom prst="rect">
            <a:avLst/>
          </a:prstGeom>
          <a:noFill/>
        </p:spPr>
        <p:txBody>
          <a:bodyPr wrap="square" rtlCol="0">
            <a:spAutoFit/>
          </a:bodyPr>
          <a:lstStyle/>
          <a:p>
            <a:r>
              <a:rPr lang="es-ES" sz="3600" b="1" dirty="0"/>
              <a:t>MIPG</a:t>
            </a:r>
            <a:endParaRPr lang="es-CO" sz="3600" b="1" dirty="0"/>
          </a:p>
        </p:txBody>
      </p:sp>
      <p:pic>
        <p:nvPicPr>
          <p:cNvPr id="17" name="Imagen 16">
            <a:extLst>
              <a:ext uri="{FF2B5EF4-FFF2-40B4-BE49-F238E27FC236}">
                <a16:creationId xmlns:a16="http://schemas.microsoft.com/office/drawing/2014/main" id="{87B8CEC8-D05B-1D3E-7136-515CD9B3706F}"/>
              </a:ext>
            </a:extLst>
          </p:cNvPr>
          <p:cNvPicPr>
            <a:picLocks noChangeAspect="1"/>
          </p:cNvPicPr>
          <p:nvPr/>
        </p:nvPicPr>
        <p:blipFill>
          <a:blip r:embed="rId3"/>
          <a:stretch>
            <a:fillRect/>
          </a:stretch>
        </p:blipFill>
        <p:spPr>
          <a:xfrm>
            <a:off x="9195869" y="2544907"/>
            <a:ext cx="5965862" cy="4096162"/>
          </a:xfrm>
          <a:prstGeom prst="rect">
            <a:avLst/>
          </a:prstGeom>
        </p:spPr>
      </p:pic>
      <p:pic>
        <p:nvPicPr>
          <p:cNvPr id="19" name="Imagen 18">
            <a:extLst>
              <a:ext uri="{FF2B5EF4-FFF2-40B4-BE49-F238E27FC236}">
                <a16:creationId xmlns:a16="http://schemas.microsoft.com/office/drawing/2014/main" id="{309B934A-41B8-8686-F989-9186391B4345}"/>
              </a:ext>
            </a:extLst>
          </p:cNvPr>
          <p:cNvPicPr>
            <a:picLocks noChangeAspect="1"/>
          </p:cNvPicPr>
          <p:nvPr/>
        </p:nvPicPr>
        <p:blipFill>
          <a:blip r:embed="rId4"/>
          <a:stretch>
            <a:fillRect/>
          </a:stretch>
        </p:blipFill>
        <p:spPr>
          <a:xfrm>
            <a:off x="9322799" y="7010400"/>
            <a:ext cx="5206001" cy="1258852"/>
          </a:xfrm>
          <a:prstGeom prst="rect">
            <a:avLst/>
          </a:prstGeom>
        </p:spPr>
      </p:pic>
    </p:spTree>
    <p:extLst>
      <p:ext uri="{BB962C8B-B14F-4D97-AF65-F5344CB8AC3E}">
        <p14:creationId xmlns:p14="http://schemas.microsoft.com/office/powerpoint/2010/main" val="407878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9ECD5-8CB1-DCAD-E0F7-21039C3DF97E}"/>
            </a:ext>
          </a:extLst>
        </p:cNvPr>
        <p:cNvGrpSpPr/>
        <p:nvPr/>
      </p:nvGrpSpPr>
      <p:grpSpPr>
        <a:xfrm>
          <a:off x="0" y="0"/>
          <a:ext cx="0" cy="0"/>
          <a:chOff x="0" y="0"/>
          <a:chExt cx="0" cy="0"/>
        </a:xfrm>
      </p:grpSpPr>
      <p:sp>
        <p:nvSpPr>
          <p:cNvPr id="4" name="Google Shape;1743;p68">
            <a:extLst>
              <a:ext uri="{FF2B5EF4-FFF2-40B4-BE49-F238E27FC236}">
                <a16:creationId xmlns:a16="http://schemas.microsoft.com/office/drawing/2014/main" id="{76D2C3A7-8FD7-D651-0A0A-B6A08F9C2259}"/>
              </a:ext>
            </a:extLst>
          </p:cNvPr>
          <p:cNvSpPr txBox="1">
            <a:spLocks/>
          </p:cNvSpPr>
          <p:nvPr/>
        </p:nvSpPr>
        <p:spPr>
          <a:xfrm>
            <a:off x="307024" y="209228"/>
            <a:ext cx="8795825"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CO" sz="8000" b="1" spc="-150" dirty="0">
                <a:solidFill>
                  <a:srgbClr val="B11582"/>
                </a:solidFill>
                <a:latin typeface="Aptos" panose="020B0004020202020204" pitchFamily="34" charset="0"/>
                <a:ea typeface="Verdana" panose="020B0604030504040204" pitchFamily="34" charset="0"/>
                <a:cs typeface="Verdana" panose="020B0604030504040204" pitchFamily="34" charset="0"/>
              </a:rPr>
              <a:t>Orden del día</a:t>
            </a:r>
          </a:p>
        </p:txBody>
      </p:sp>
      <p:sp>
        <p:nvSpPr>
          <p:cNvPr id="10" name="Título 9">
            <a:extLst>
              <a:ext uri="{FF2B5EF4-FFF2-40B4-BE49-F238E27FC236}">
                <a16:creationId xmlns:a16="http://schemas.microsoft.com/office/drawing/2014/main" id="{1B4CF1DB-A332-F0E0-448E-72AE7A7B6F88}"/>
              </a:ext>
            </a:extLst>
          </p:cNvPr>
          <p:cNvSpPr>
            <a:spLocks noGrp="1"/>
          </p:cNvSpPr>
          <p:nvPr>
            <p:ph type="title"/>
          </p:nvPr>
        </p:nvSpPr>
        <p:spPr>
          <a:xfrm>
            <a:off x="5918200" y="1981200"/>
            <a:ext cx="9753600" cy="6093976"/>
          </a:xfrm>
        </p:spPr>
        <p:txBody>
          <a:bodyPr/>
          <a:lstStyle/>
          <a:p>
            <a:pPr algn="l">
              <a:buClr>
                <a:srgbClr val="B11582"/>
              </a:buClr>
            </a:pPr>
            <a:r>
              <a:rPr lang="es-MX" sz="2200" b="0" kern="0" dirty="0">
                <a:latin typeface="Aptos" panose="020B0004020202020204" pitchFamily="34" charset="0"/>
                <a:ea typeface="Verdana" panose="020B0604030504040204" pitchFamily="34" charset="0"/>
                <a:cs typeface="Verdana" panose="020B0604030504040204" pitchFamily="34" charset="0"/>
              </a:rPr>
              <a:t>Himno Nacional</a:t>
            </a:r>
            <a:br>
              <a:rPr lang="es-MX" sz="2200" b="0" kern="0" dirty="0">
                <a:latin typeface="Aptos" panose="020B0004020202020204" pitchFamily="34" charset="0"/>
                <a:ea typeface="Verdana" panose="020B0604030504040204" pitchFamily="34" charset="0"/>
                <a:cs typeface="Verdana" panose="020B0604030504040204" pitchFamily="34" charset="0"/>
              </a:rPr>
            </a:b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Instalación por parte de contexto institucional.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Contexto Rendición Publica de Cuentas.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Informe de gestión misional con enfoque territorial y diferencial.</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Gestión administrativa</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Avance en la política del modelo integrado de gestión</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Ejecución financiera: presupuesto de funcionamiento e inversión.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Gestión contractual asociada a metas.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Ejecución de políticas, programas y proyectos: cumplimiento del PND y Objetivos de Desarrollo Sostenible.</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Acuerdo de paz: avances en la implementación</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Resultados mesas públicas, vigencia 2024</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Compromisos adquiridos: informe para el seguimiento</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Canales y medios para atención a la ciudadanía e informe PQRS</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Espacio de participación de partes interesadas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Evaluación de la Audiencia de Rendición Pública de Cuentas</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Cierre</a:t>
            </a:r>
          </a:p>
        </p:txBody>
      </p:sp>
    </p:spTree>
    <p:extLst>
      <p:ext uri="{BB962C8B-B14F-4D97-AF65-F5344CB8AC3E}">
        <p14:creationId xmlns:p14="http://schemas.microsoft.com/office/powerpoint/2010/main" val="669466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F9E4F-252C-EFEC-BFC3-3B4CCDEEB670}"/>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8E8E3359-3887-7399-3497-FC995E1A22DF}"/>
              </a:ext>
            </a:extLst>
          </p:cNvPr>
          <p:cNvSpPr txBox="1">
            <a:spLocks/>
          </p:cNvSpPr>
          <p:nvPr/>
        </p:nvSpPr>
        <p:spPr>
          <a:xfrm>
            <a:off x="812800" y="316856"/>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0B841256-A020-BDAE-326E-6F5A9DC6AFE4}"/>
              </a:ext>
            </a:extLst>
          </p:cNvPr>
          <p:cNvSpPr txBox="1">
            <a:spLocks/>
          </p:cNvSpPr>
          <p:nvPr/>
        </p:nvSpPr>
        <p:spPr>
          <a:xfrm>
            <a:off x="2127250" y="1245210"/>
            <a:ext cx="120015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RESULTADOS TABLERO DE CONTROL CUNDINAMARCA 2024</a:t>
            </a:r>
          </a:p>
        </p:txBody>
      </p:sp>
      <p:pic>
        <p:nvPicPr>
          <p:cNvPr id="5" name="Imagen 4">
            <a:extLst>
              <a:ext uri="{FF2B5EF4-FFF2-40B4-BE49-F238E27FC236}">
                <a16:creationId xmlns:a16="http://schemas.microsoft.com/office/drawing/2014/main" id="{7492715A-D3DB-0F1C-DEE9-2AC21944A521}"/>
              </a:ext>
            </a:extLst>
          </p:cNvPr>
          <p:cNvPicPr>
            <a:picLocks noChangeAspect="1"/>
          </p:cNvPicPr>
          <p:nvPr/>
        </p:nvPicPr>
        <p:blipFill>
          <a:blip r:embed="rId2"/>
          <a:stretch>
            <a:fillRect/>
          </a:stretch>
        </p:blipFill>
        <p:spPr>
          <a:xfrm>
            <a:off x="712724" y="1981200"/>
            <a:ext cx="6977412" cy="6392712"/>
          </a:xfrm>
          <a:prstGeom prst="rect">
            <a:avLst/>
          </a:prstGeom>
        </p:spPr>
      </p:pic>
      <p:pic>
        <p:nvPicPr>
          <p:cNvPr id="9" name="Imagen 8">
            <a:extLst>
              <a:ext uri="{FF2B5EF4-FFF2-40B4-BE49-F238E27FC236}">
                <a16:creationId xmlns:a16="http://schemas.microsoft.com/office/drawing/2014/main" id="{4BEBE509-0722-C315-6E24-AC486F6E622A}"/>
              </a:ext>
            </a:extLst>
          </p:cNvPr>
          <p:cNvPicPr>
            <a:picLocks noChangeAspect="1"/>
          </p:cNvPicPr>
          <p:nvPr/>
        </p:nvPicPr>
        <p:blipFill>
          <a:blip r:embed="rId3"/>
          <a:stretch>
            <a:fillRect/>
          </a:stretch>
        </p:blipFill>
        <p:spPr>
          <a:xfrm>
            <a:off x="8044761" y="2570446"/>
            <a:ext cx="6553200" cy="1410582"/>
          </a:xfrm>
          <a:prstGeom prst="rect">
            <a:avLst/>
          </a:prstGeom>
        </p:spPr>
      </p:pic>
      <p:pic>
        <p:nvPicPr>
          <p:cNvPr id="11" name="Imagen 10">
            <a:extLst>
              <a:ext uri="{FF2B5EF4-FFF2-40B4-BE49-F238E27FC236}">
                <a16:creationId xmlns:a16="http://schemas.microsoft.com/office/drawing/2014/main" id="{FFD122FE-336B-EC44-EE4A-8AF5E966BF7C}"/>
              </a:ext>
            </a:extLst>
          </p:cNvPr>
          <p:cNvPicPr>
            <a:picLocks noChangeAspect="1"/>
          </p:cNvPicPr>
          <p:nvPr/>
        </p:nvPicPr>
        <p:blipFill>
          <a:blip r:embed="rId4"/>
          <a:stretch>
            <a:fillRect/>
          </a:stretch>
        </p:blipFill>
        <p:spPr>
          <a:xfrm>
            <a:off x="8128001" y="4122592"/>
            <a:ext cx="6553200" cy="4107008"/>
          </a:xfrm>
          <a:prstGeom prst="rect">
            <a:avLst/>
          </a:prstGeom>
        </p:spPr>
      </p:pic>
    </p:spTree>
    <p:extLst>
      <p:ext uri="{BB962C8B-B14F-4D97-AF65-F5344CB8AC3E}">
        <p14:creationId xmlns:p14="http://schemas.microsoft.com/office/powerpoint/2010/main" val="3257034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BC95-0938-8179-832C-8419EED6F5D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E76F5AE5-ED6F-7736-00FA-30E2E9807DB2}"/>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graphicFrame>
        <p:nvGraphicFramePr>
          <p:cNvPr id="4" name="Objeto 3">
            <a:extLst>
              <a:ext uri="{FF2B5EF4-FFF2-40B4-BE49-F238E27FC236}">
                <a16:creationId xmlns:a16="http://schemas.microsoft.com/office/drawing/2014/main" id="{710E4203-C023-3510-3BE1-723C1E786E92}"/>
              </a:ext>
            </a:extLst>
          </p:cNvPr>
          <p:cNvGraphicFramePr>
            <a:graphicFrameLocks noChangeAspect="1"/>
          </p:cNvGraphicFramePr>
          <p:nvPr>
            <p:extLst>
              <p:ext uri="{D42A27DB-BD31-4B8C-83A1-F6EECF244321}">
                <p14:modId xmlns:p14="http://schemas.microsoft.com/office/powerpoint/2010/main" val="382259628"/>
              </p:ext>
            </p:extLst>
          </p:nvPr>
        </p:nvGraphicFramePr>
        <p:xfrm>
          <a:off x="1514769" y="2647628"/>
          <a:ext cx="13226461" cy="4419600"/>
        </p:xfrm>
        <a:graphic>
          <a:graphicData uri="http://schemas.openxmlformats.org/presentationml/2006/ole">
            <mc:AlternateContent xmlns:mc="http://schemas.openxmlformats.org/markup-compatibility/2006">
              <mc:Choice xmlns:v="urn:schemas-microsoft-com:vml" Requires="v">
                <p:oleObj name="Worksheet" r:id="rId2" imgW="11687316" imgH="3905237" progId="Excel.Sheet.12">
                  <p:embed/>
                </p:oleObj>
              </mc:Choice>
              <mc:Fallback>
                <p:oleObj name="Worksheet" r:id="rId2" imgW="11687316" imgH="3905237" progId="Excel.Sheet.12">
                  <p:embed/>
                  <p:pic>
                    <p:nvPicPr>
                      <p:cNvPr id="4" name="Objeto 3">
                        <a:extLst>
                          <a:ext uri="{FF2B5EF4-FFF2-40B4-BE49-F238E27FC236}">
                            <a16:creationId xmlns:a16="http://schemas.microsoft.com/office/drawing/2014/main" id="{710E4203-C023-3510-3BE1-723C1E786E92}"/>
                          </a:ext>
                        </a:extLst>
                      </p:cNvPr>
                      <p:cNvPicPr/>
                      <p:nvPr/>
                    </p:nvPicPr>
                    <p:blipFill>
                      <a:blip r:embed="rId3"/>
                      <a:stretch>
                        <a:fillRect/>
                      </a:stretch>
                    </p:blipFill>
                    <p:spPr>
                      <a:xfrm>
                        <a:off x="1514769" y="2647628"/>
                        <a:ext cx="13226461" cy="4419600"/>
                      </a:xfrm>
                      <a:prstGeom prst="rect">
                        <a:avLst/>
                      </a:prstGeom>
                    </p:spPr>
                  </p:pic>
                </p:oleObj>
              </mc:Fallback>
            </mc:AlternateContent>
          </a:graphicData>
        </a:graphic>
      </p:graphicFrame>
    </p:spTree>
    <p:extLst>
      <p:ext uri="{BB962C8B-B14F-4D97-AF65-F5344CB8AC3E}">
        <p14:creationId xmlns:p14="http://schemas.microsoft.com/office/powerpoint/2010/main" val="4287003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1BC8-9194-1805-B57A-702E7164F1A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29E9C35C-E7BC-23E2-D457-30F22DD3A0D4}"/>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8CBE989D-A17E-4505-A7A9-F3CF31AE4021}"/>
              </a:ext>
            </a:extLst>
          </p:cNvPr>
          <p:cNvSpPr txBox="1">
            <a:spLocks/>
          </p:cNvSpPr>
          <p:nvPr/>
        </p:nvSpPr>
        <p:spPr>
          <a:xfrm>
            <a:off x="4279900" y="1447800"/>
            <a:ext cx="76962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Ejecución – Financiera (Reporte SITCO)</a:t>
            </a:r>
          </a:p>
        </p:txBody>
      </p:sp>
      <p:pic>
        <p:nvPicPr>
          <p:cNvPr id="2" name="Imagen 1">
            <a:extLst>
              <a:ext uri="{FF2B5EF4-FFF2-40B4-BE49-F238E27FC236}">
                <a16:creationId xmlns:a16="http://schemas.microsoft.com/office/drawing/2014/main" id="{782518A4-68E3-59E4-C0DA-1E9E994DEB3A}"/>
              </a:ext>
            </a:extLst>
          </p:cNvPr>
          <p:cNvPicPr>
            <a:picLocks noChangeAspect="1"/>
          </p:cNvPicPr>
          <p:nvPr/>
        </p:nvPicPr>
        <p:blipFill>
          <a:blip r:embed="rId2"/>
          <a:stretch>
            <a:fillRect/>
          </a:stretch>
        </p:blipFill>
        <p:spPr>
          <a:xfrm>
            <a:off x="1422399" y="3048000"/>
            <a:ext cx="13411201" cy="4166536"/>
          </a:xfrm>
          <a:prstGeom prst="rect">
            <a:avLst/>
          </a:prstGeom>
        </p:spPr>
      </p:pic>
    </p:spTree>
    <p:extLst>
      <p:ext uri="{BB962C8B-B14F-4D97-AF65-F5344CB8AC3E}">
        <p14:creationId xmlns:p14="http://schemas.microsoft.com/office/powerpoint/2010/main" val="897402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922A7-DF9C-3277-D50D-2C424DFDD78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AC5A4B9D-1DB1-FBCF-E129-72C7177D1519}"/>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pic>
        <p:nvPicPr>
          <p:cNvPr id="2" name="Imagen 1">
            <a:extLst>
              <a:ext uri="{FF2B5EF4-FFF2-40B4-BE49-F238E27FC236}">
                <a16:creationId xmlns:a16="http://schemas.microsoft.com/office/drawing/2014/main" id="{99B16D98-F294-0808-254B-64372CD0D16E}"/>
              </a:ext>
            </a:extLst>
          </p:cNvPr>
          <p:cNvPicPr>
            <a:picLocks noChangeAspect="1"/>
          </p:cNvPicPr>
          <p:nvPr/>
        </p:nvPicPr>
        <p:blipFill>
          <a:blip r:embed="rId2"/>
          <a:stretch>
            <a:fillRect/>
          </a:stretch>
        </p:blipFill>
        <p:spPr>
          <a:xfrm>
            <a:off x="2146300" y="2438400"/>
            <a:ext cx="11963400" cy="5574823"/>
          </a:xfrm>
          <a:prstGeom prst="rect">
            <a:avLst/>
          </a:prstGeom>
        </p:spPr>
      </p:pic>
    </p:spTree>
    <p:extLst>
      <p:ext uri="{BB962C8B-B14F-4D97-AF65-F5344CB8AC3E}">
        <p14:creationId xmlns:p14="http://schemas.microsoft.com/office/powerpoint/2010/main" val="1825211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9BADC-A372-F1C2-585E-F1586CFA44DA}"/>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869A1E1D-6788-4798-A646-61E2BABE37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CF128734-A8F3-A344-BF81-F4B5F5EB0304}"/>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Informe de ejecución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1472618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3515A-2AFA-4C4B-FA69-1FC7814E1EDA}"/>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7F8AA380-F195-382A-B55E-99521D1765FD}"/>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Políticas, programas y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proyectos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87A4F906-163A-4481-6787-481050E45819}"/>
              </a:ext>
            </a:extLst>
          </p:cNvPr>
          <p:cNvSpPr txBox="1">
            <a:spLocks/>
          </p:cNvSpPr>
          <p:nvPr/>
        </p:nvSpPr>
        <p:spPr>
          <a:xfrm>
            <a:off x="2222500" y="1495584"/>
            <a:ext cx="118110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Cumplimiento del PND y Objetivos de Desarrollo Sostenible</a:t>
            </a:r>
          </a:p>
        </p:txBody>
      </p:sp>
      <p:grpSp>
        <p:nvGrpSpPr>
          <p:cNvPr id="10" name="Grupo 9">
            <a:extLst>
              <a:ext uri="{FF2B5EF4-FFF2-40B4-BE49-F238E27FC236}">
                <a16:creationId xmlns:a16="http://schemas.microsoft.com/office/drawing/2014/main" id="{A6F8DE32-F476-8A67-5A33-1C08B0264B45}"/>
              </a:ext>
            </a:extLst>
          </p:cNvPr>
          <p:cNvGrpSpPr/>
          <p:nvPr/>
        </p:nvGrpSpPr>
        <p:grpSpPr>
          <a:xfrm>
            <a:off x="3175000" y="2514599"/>
            <a:ext cx="9753602" cy="5347336"/>
            <a:chOff x="3175000" y="2514599"/>
            <a:chExt cx="9753602" cy="5347336"/>
          </a:xfrm>
        </p:grpSpPr>
        <p:pic>
          <p:nvPicPr>
            <p:cNvPr id="7" name="Imagen 6">
              <a:extLst>
                <a:ext uri="{FF2B5EF4-FFF2-40B4-BE49-F238E27FC236}">
                  <a16:creationId xmlns:a16="http://schemas.microsoft.com/office/drawing/2014/main" id="{AE6A68AE-2669-4D8A-A67F-22C4AE509EA4}"/>
                </a:ext>
              </a:extLst>
            </p:cNvPr>
            <p:cNvPicPr>
              <a:picLocks noChangeAspect="1"/>
            </p:cNvPicPr>
            <p:nvPr/>
          </p:nvPicPr>
          <p:blipFill>
            <a:blip r:embed="rId2"/>
            <a:stretch>
              <a:fillRect/>
            </a:stretch>
          </p:blipFill>
          <p:spPr>
            <a:xfrm>
              <a:off x="3175000" y="2514600"/>
              <a:ext cx="7935771" cy="2640247"/>
            </a:xfrm>
            <a:prstGeom prst="rect">
              <a:avLst/>
            </a:prstGeom>
          </p:spPr>
        </p:pic>
        <p:pic>
          <p:nvPicPr>
            <p:cNvPr id="8" name="Imagen 7">
              <a:extLst>
                <a:ext uri="{FF2B5EF4-FFF2-40B4-BE49-F238E27FC236}">
                  <a16:creationId xmlns:a16="http://schemas.microsoft.com/office/drawing/2014/main" id="{EAFB5A1A-FD44-6190-71A6-02EFF3F50761}"/>
                </a:ext>
              </a:extLst>
            </p:cNvPr>
            <p:cNvPicPr>
              <a:picLocks noChangeAspect="1"/>
            </p:cNvPicPr>
            <p:nvPr/>
          </p:nvPicPr>
          <p:blipFill>
            <a:blip r:embed="rId3"/>
            <a:stretch>
              <a:fillRect/>
            </a:stretch>
          </p:blipFill>
          <p:spPr>
            <a:xfrm>
              <a:off x="3175000" y="5235023"/>
              <a:ext cx="7935771" cy="2626912"/>
            </a:xfrm>
            <a:prstGeom prst="rect">
              <a:avLst/>
            </a:prstGeom>
          </p:spPr>
        </p:pic>
        <p:pic>
          <p:nvPicPr>
            <p:cNvPr id="9" name="Imagen 8">
              <a:extLst>
                <a:ext uri="{FF2B5EF4-FFF2-40B4-BE49-F238E27FC236}">
                  <a16:creationId xmlns:a16="http://schemas.microsoft.com/office/drawing/2014/main" id="{B08F097F-EC31-C3B3-0383-93550A8E8186}"/>
                </a:ext>
              </a:extLst>
            </p:cNvPr>
            <p:cNvPicPr>
              <a:picLocks noChangeAspect="1"/>
            </p:cNvPicPr>
            <p:nvPr/>
          </p:nvPicPr>
          <p:blipFill>
            <a:blip r:embed="rId4"/>
            <a:stretch>
              <a:fillRect/>
            </a:stretch>
          </p:blipFill>
          <p:spPr>
            <a:xfrm rot="16200000">
              <a:off x="9374563" y="4298376"/>
              <a:ext cx="5337816" cy="1770262"/>
            </a:xfrm>
            <a:prstGeom prst="rect">
              <a:avLst/>
            </a:prstGeom>
          </p:spPr>
        </p:pic>
      </p:grpSp>
    </p:spTree>
    <p:extLst>
      <p:ext uri="{BB962C8B-B14F-4D97-AF65-F5344CB8AC3E}">
        <p14:creationId xmlns:p14="http://schemas.microsoft.com/office/powerpoint/2010/main" val="73431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3C470-494A-1241-0BD4-961E5F291A09}"/>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E64E9E54-CEAF-6D50-211E-35D15F2D7393}"/>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Políticas, programas y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proyectos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AA36D81B-8B17-CBA2-CD5C-C5D7F8D942D6}"/>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Cumplimiento del PND “COLOMBIA, POTENCIA MUNDIAL DE LA VIDA”</a:t>
            </a:r>
          </a:p>
        </p:txBody>
      </p:sp>
      <p:sp>
        <p:nvSpPr>
          <p:cNvPr id="3" name="CuadroTexto 2">
            <a:extLst>
              <a:ext uri="{FF2B5EF4-FFF2-40B4-BE49-F238E27FC236}">
                <a16:creationId xmlns:a16="http://schemas.microsoft.com/office/drawing/2014/main" id="{D550F9FF-B5A2-7B8F-20F6-C34ADB119C18}"/>
              </a:ext>
            </a:extLst>
          </p:cNvPr>
          <p:cNvSpPr txBox="1"/>
          <p:nvPr/>
        </p:nvSpPr>
        <p:spPr>
          <a:xfrm>
            <a:off x="3937000" y="2549549"/>
            <a:ext cx="8125968" cy="490904"/>
          </a:xfrm>
          <a:prstGeom prst="rect">
            <a:avLst/>
          </a:prstGeom>
          <a:noFill/>
        </p:spPr>
        <p:txBody>
          <a:bodyPr wrap="square">
            <a:spAutoFit/>
          </a:bodyPr>
          <a:lstStyle/>
          <a:p>
            <a:pPr algn="ctr">
              <a:lnSpc>
                <a:spcPct val="90000"/>
              </a:lnSpc>
            </a:pPr>
            <a:r>
              <a:rPr lang="es-CO" sz="2800" b="1" dirty="0">
                <a:solidFill>
                  <a:srgbClr val="1F4E79"/>
                </a:solidFill>
                <a:latin typeface="Nunito Sans" pitchFamily="2" charset="77"/>
              </a:rPr>
              <a:t>Crece la generación para la paz </a:t>
            </a:r>
          </a:p>
        </p:txBody>
      </p:sp>
      <p:grpSp>
        <p:nvGrpSpPr>
          <p:cNvPr id="4" name="Grupo 3">
            <a:extLst>
              <a:ext uri="{FF2B5EF4-FFF2-40B4-BE49-F238E27FC236}">
                <a16:creationId xmlns:a16="http://schemas.microsoft.com/office/drawing/2014/main" id="{91E0D8DD-BB6D-61B8-5D70-FE191D6682F8}"/>
              </a:ext>
            </a:extLst>
          </p:cNvPr>
          <p:cNvGrpSpPr/>
          <p:nvPr/>
        </p:nvGrpSpPr>
        <p:grpSpPr>
          <a:xfrm>
            <a:off x="2415307" y="3505200"/>
            <a:ext cx="11647078" cy="2880662"/>
            <a:chOff x="511323" y="2094702"/>
            <a:chExt cx="11647078" cy="2880662"/>
          </a:xfrm>
        </p:grpSpPr>
        <p:sp>
          <p:nvSpPr>
            <p:cNvPr id="7" name="Rectángulo: esquinas redondeadas 26">
              <a:extLst>
                <a:ext uri="{FF2B5EF4-FFF2-40B4-BE49-F238E27FC236}">
                  <a16:creationId xmlns:a16="http://schemas.microsoft.com/office/drawing/2014/main" id="{E7F76F0B-3C27-351F-D5C9-C2929BEA747B}"/>
                </a:ext>
              </a:extLst>
            </p:cNvPr>
            <p:cNvSpPr/>
            <p:nvPr/>
          </p:nvSpPr>
          <p:spPr>
            <a:xfrm>
              <a:off x="511323" y="2338302"/>
              <a:ext cx="2820010" cy="2258750"/>
            </a:xfrm>
            <a:prstGeom prst="roundRect">
              <a:avLst>
                <a:gd name="adj" fmla="val 3488"/>
              </a:avLst>
            </a:prstGeom>
            <a:no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a16="http://schemas.microsoft.com/office/drawing/2014/main" id="{6F4894E5-1667-C27C-5C57-BB602080F0C8}"/>
                </a:ext>
              </a:extLst>
            </p:cNvPr>
            <p:cNvSpPr/>
            <p:nvPr/>
          </p:nvSpPr>
          <p:spPr>
            <a:xfrm>
              <a:off x="1699636" y="2094702"/>
              <a:ext cx="453763" cy="457200"/>
            </a:xfrm>
            <a:prstGeom prst="ellipse">
              <a:avLst/>
            </a:prstGeom>
            <a:solidFill>
              <a:srgbClr val="E50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DCF81876-2A31-E9C8-9256-559C746DF6EC}"/>
                </a:ext>
              </a:extLst>
            </p:cNvPr>
            <p:cNvSpPr txBox="1"/>
            <p:nvPr/>
          </p:nvSpPr>
          <p:spPr>
            <a:xfrm>
              <a:off x="845052" y="2595447"/>
              <a:ext cx="21629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20"/>
                </a:lnSpc>
              </a:pPr>
              <a:r>
                <a:rPr lang="es-MX" sz="1600" b="1">
                  <a:solidFill>
                    <a:srgbClr val="3B3838"/>
                  </a:solidFill>
                  <a:latin typeface="Nunito Sans" pitchFamily="2" charset="77"/>
                  <a:cs typeface="Segoe UI"/>
                </a:rPr>
                <a:t>Más oportunidades </a:t>
              </a:r>
            </a:p>
            <a:p>
              <a:pPr algn="ctr">
                <a:lnSpc>
                  <a:spcPts val="1620"/>
                </a:lnSpc>
              </a:pPr>
              <a:r>
                <a:rPr lang="es-MX" sz="1600" b="1">
                  <a:solidFill>
                    <a:srgbClr val="3B3838"/>
                  </a:solidFill>
                  <a:latin typeface="Nunito Sans" pitchFamily="2" charset="77"/>
                  <a:cs typeface="Segoe UI"/>
                </a:rPr>
                <a:t>para la </a:t>
              </a:r>
              <a:r>
                <a:rPr lang="es-MX" sz="1600" b="1">
                  <a:solidFill>
                    <a:srgbClr val="E50D80"/>
                  </a:solidFill>
                  <a:latin typeface="Nunito Sans" pitchFamily="2" charset="77"/>
                  <a:cs typeface="Segoe UI"/>
                </a:rPr>
                <a:t>primera infancia </a:t>
              </a:r>
              <a:r>
                <a:rPr lang="es-MX" sz="1600" b="1">
                  <a:solidFill>
                    <a:srgbClr val="3B3838"/>
                  </a:solidFill>
                  <a:latin typeface="Nunito Sans" pitchFamily="2" charset="77"/>
                  <a:cs typeface="Segoe UI"/>
                </a:rPr>
                <a:t>en los territorios</a:t>
              </a:r>
              <a:r>
                <a:rPr lang="es-MX" sz="1600">
                  <a:solidFill>
                    <a:srgbClr val="3B3838"/>
                  </a:solidFill>
                  <a:latin typeface="Nunito Sans" pitchFamily="2" charset="77"/>
                  <a:cs typeface="Segoe UI"/>
                </a:rPr>
                <a:t> </a:t>
              </a:r>
              <a:endParaRPr lang="es-ES" sz="1600">
                <a:latin typeface="Nunito Sans" pitchFamily="2" charset="77"/>
                <a:cs typeface="Calibri"/>
              </a:endParaRPr>
            </a:p>
          </p:txBody>
        </p:sp>
        <p:sp>
          <p:nvSpPr>
            <p:cNvPr id="10" name="CuadroTexto 9">
              <a:extLst>
                <a:ext uri="{FF2B5EF4-FFF2-40B4-BE49-F238E27FC236}">
                  <a16:creationId xmlns:a16="http://schemas.microsoft.com/office/drawing/2014/main" id="{C619B60A-F129-08B8-64E1-50196994FA7A}"/>
                </a:ext>
              </a:extLst>
            </p:cNvPr>
            <p:cNvSpPr txBox="1"/>
            <p:nvPr/>
          </p:nvSpPr>
          <p:spPr>
            <a:xfrm>
              <a:off x="772956" y="3545620"/>
              <a:ext cx="2628214" cy="1034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7750" indent="-177750">
                <a:lnSpc>
                  <a:spcPct val="150000"/>
                </a:lnSpc>
                <a:buFont typeface="Arial" panose="020B0604020202020204" pitchFamily="34" charset="0"/>
                <a:buChar char="•"/>
              </a:pPr>
              <a:r>
                <a:rPr lang="es-MX" sz="1400" b="1" dirty="0">
                  <a:latin typeface="Nunito Sans" pitchFamily="2" charset="77"/>
                  <a:cs typeface="Segoe UI"/>
                </a:rPr>
                <a:t>46.710 </a:t>
              </a:r>
              <a:r>
                <a:rPr lang="es-MX" sz="1400" dirty="0">
                  <a:latin typeface="Nunito Sans" pitchFamily="2" charset="77"/>
                  <a:cs typeface="Segoe UI"/>
                </a:rPr>
                <a:t>niños y niñas atendidos</a:t>
              </a:r>
              <a:endParaRPr lang="es-ES" sz="1400" dirty="0">
                <a:latin typeface="Nunito Sans" pitchFamily="2" charset="77"/>
              </a:endParaRPr>
            </a:p>
            <a:p>
              <a:pPr marL="177750" indent="-177750">
                <a:lnSpc>
                  <a:spcPct val="150000"/>
                </a:lnSpc>
                <a:buFont typeface="Arial" panose="020B0604020202020204" pitchFamily="34" charset="0"/>
                <a:buChar char="•"/>
              </a:pPr>
              <a:r>
                <a:rPr lang="es-MX" sz="1400" b="1" dirty="0">
                  <a:latin typeface="Nunito Sans" pitchFamily="2" charset="77"/>
                  <a:cs typeface="Segoe UI"/>
                </a:rPr>
                <a:t>116 </a:t>
              </a:r>
              <a:r>
                <a:rPr lang="es-MX" sz="1400" dirty="0">
                  <a:latin typeface="Nunito Sans" pitchFamily="2" charset="77"/>
                  <a:cs typeface="Segoe UI"/>
                </a:rPr>
                <a:t>municipios</a:t>
              </a:r>
            </a:p>
          </p:txBody>
        </p:sp>
        <p:sp>
          <p:nvSpPr>
            <p:cNvPr id="11" name="CuadroTexto 10">
              <a:extLst>
                <a:ext uri="{FF2B5EF4-FFF2-40B4-BE49-F238E27FC236}">
                  <a16:creationId xmlns:a16="http://schemas.microsoft.com/office/drawing/2014/main" id="{269FF03F-0F00-EAF7-FBE6-EE663D1ED8F4}"/>
                </a:ext>
              </a:extLst>
            </p:cNvPr>
            <p:cNvSpPr txBox="1"/>
            <p:nvPr/>
          </p:nvSpPr>
          <p:spPr>
            <a:xfrm>
              <a:off x="1699636" y="2138247"/>
              <a:ext cx="453763" cy="400110"/>
            </a:xfrm>
            <a:prstGeom prst="rect">
              <a:avLst/>
            </a:prstGeom>
            <a:noFill/>
          </p:spPr>
          <p:txBody>
            <a:bodyPr wrap="square">
              <a:spAutoFit/>
            </a:bodyPr>
            <a:lstStyle/>
            <a:p>
              <a:pPr algn="ctr"/>
              <a:r>
                <a:rPr lang="es-CO" sz="2000" b="1">
                  <a:solidFill>
                    <a:schemeClr val="bg1"/>
                  </a:solidFill>
                  <a:latin typeface="Nunito" pitchFamily="2" charset="77"/>
                  <a:ea typeface="Bebas Neue"/>
                  <a:cs typeface="Bebas Neue"/>
                  <a:sym typeface="Bebas Neue"/>
                </a:rPr>
                <a:t>1</a:t>
              </a:r>
            </a:p>
          </p:txBody>
        </p:sp>
        <p:sp>
          <p:nvSpPr>
            <p:cNvPr id="12" name="Rectángulo: esquinas redondeadas 26">
              <a:extLst>
                <a:ext uri="{FF2B5EF4-FFF2-40B4-BE49-F238E27FC236}">
                  <a16:creationId xmlns:a16="http://schemas.microsoft.com/office/drawing/2014/main" id="{10789ACC-EE15-8FC8-D571-8529ADE2E729}"/>
                </a:ext>
              </a:extLst>
            </p:cNvPr>
            <p:cNvSpPr/>
            <p:nvPr/>
          </p:nvSpPr>
          <p:spPr>
            <a:xfrm>
              <a:off x="3537045" y="2338302"/>
              <a:ext cx="2820010" cy="2258750"/>
            </a:xfrm>
            <a:prstGeom prst="roundRect">
              <a:avLst>
                <a:gd name="adj" fmla="val 3488"/>
              </a:avLst>
            </a:prstGeom>
            <a:no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23A4DB0B-5333-5E93-0444-92D6118291AA}"/>
                </a:ext>
              </a:extLst>
            </p:cNvPr>
            <p:cNvSpPr/>
            <p:nvPr/>
          </p:nvSpPr>
          <p:spPr>
            <a:xfrm>
              <a:off x="4714035" y="2094702"/>
              <a:ext cx="453763" cy="457200"/>
            </a:xfrm>
            <a:prstGeom prst="ellipse">
              <a:avLst/>
            </a:prstGeom>
            <a:solidFill>
              <a:srgbClr val="F07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CuadroTexto 13">
              <a:extLst>
                <a:ext uri="{FF2B5EF4-FFF2-40B4-BE49-F238E27FC236}">
                  <a16:creationId xmlns:a16="http://schemas.microsoft.com/office/drawing/2014/main" id="{DC06912F-ADD3-04D0-9F6D-F5A880FD39E7}"/>
                </a:ext>
              </a:extLst>
            </p:cNvPr>
            <p:cNvSpPr txBox="1"/>
            <p:nvPr/>
          </p:nvSpPr>
          <p:spPr>
            <a:xfrm>
              <a:off x="3704913" y="2679948"/>
              <a:ext cx="24446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20"/>
                </a:lnSpc>
              </a:pPr>
              <a:r>
                <a:rPr lang="es-MX" sz="1600" b="1" dirty="0">
                  <a:solidFill>
                    <a:srgbClr val="F07F1B"/>
                  </a:solidFill>
                  <a:latin typeface="Nunito Sans" pitchFamily="2" charset="77"/>
                  <a:cs typeface="Segoe UI"/>
                </a:rPr>
                <a:t>Prevención articulada </a:t>
              </a:r>
            </a:p>
            <a:p>
              <a:pPr algn="ctr">
                <a:lnSpc>
                  <a:spcPts val="1620"/>
                </a:lnSpc>
              </a:pPr>
              <a:r>
                <a:rPr lang="es-MX" sz="1600" b="1" dirty="0">
                  <a:solidFill>
                    <a:srgbClr val="3B3838"/>
                  </a:solidFill>
                  <a:latin typeface="Nunito Sans" pitchFamily="2" charset="77"/>
                  <a:cs typeface="Segoe UI"/>
                </a:rPr>
                <a:t>de las violencias contra  niños, niñas y adolescentes </a:t>
              </a:r>
            </a:p>
          </p:txBody>
        </p:sp>
        <p:sp>
          <p:nvSpPr>
            <p:cNvPr id="15" name="CuadroTexto 14">
              <a:extLst>
                <a:ext uri="{FF2B5EF4-FFF2-40B4-BE49-F238E27FC236}">
                  <a16:creationId xmlns:a16="http://schemas.microsoft.com/office/drawing/2014/main" id="{0F0D120B-9EAA-1B7A-24FF-580B2FAF1A37}"/>
                </a:ext>
              </a:extLst>
            </p:cNvPr>
            <p:cNvSpPr txBox="1"/>
            <p:nvPr/>
          </p:nvSpPr>
          <p:spPr>
            <a:xfrm>
              <a:off x="3768668" y="3621936"/>
              <a:ext cx="2610196" cy="7117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7750" indent="-177750">
                <a:lnSpc>
                  <a:spcPct val="150000"/>
                </a:lnSpc>
                <a:buFont typeface="Arial" panose="020B0604020202020204" pitchFamily="34" charset="0"/>
                <a:buChar char="•"/>
              </a:pPr>
              <a:r>
                <a:rPr lang="es-MX" sz="1400" dirty="0">
                  <a:latin typeface="Nunito Sans" pitchFamily="2" charset="77"/>
                  <a:cs typeface="Segoe UI"/>
                </a:rPr>
                <a:t>Estrategia </a:t>
              </a:r>
              <a:r>
                <a:rPr lang="es-MX" sz="1400" b="1" dirty="0">
                  <a:latin typeface="Nunito Sans" pitchFamily="2" charset="77"/>
                  <a:cs typeface="Segoe UI"/>
                </a:rPr>
                <a:t>Atrapasueños</a:t>
              </a:r>
            </a:p>
            <a:p>
              <a:pPr marL="177750" indent="-177750">
                <a:lnSpc>
                  <a:spcPct val="150000"/>
                </a:lnSpc>
                <a:buFont typeface="Arial" panose="020B0604020202020204" pitchFamily="34" charset="0"/>
                <a:buChar char="•"/>
              </a:pPr>
              <a:r>
                <a:rPr lang="es-MX" sz="1400" dirty="0">
                  <a:latin typeface="Nunito Sans" pitchFamily="2" charset="77"/>
                  <a:cs typeface="Segoe UI"/>
                </a:rPr>
                <a:t>Atención a las </a:t>
              </a:r>
              <a:r>
                <a:rPr lang="es-MX" sz="1400" b="1" dirty="0">
                  <a:latin typeface="Nunito Sans" pitchFamily="2" charset="77"/>
                  <a:cs typeface="Segoe UI"/>
                </a:rPr>
                <a:t>Familias</a:t>
              </a:r>
            </a:p>
          </p:txBody>
        </p:sp>
        <p:sp>
          <p:nvSpPr>
            <p:cNvPr id="16" name="CuadroTexto 15">
              <a:extLst>
                <a:ext uri="{FF2B5EF4-FFF2-40B4-BE49-F238E27FC236}">
                  <a16:creationId xmlns:a16="http://schemas.microsoft.com/office/drawing/2014/main" id="{32509CB7-48FC-1A38-DB8F-5B877C4305C1}"/>
                </a:ext>
              </a:extLst>
            </p:cNvPr>
            <p:cNvSpPr txBox="1"/>
            <p:nvPr/>
          </p:nvSpPr>
          <p:spPr>
            <a:xfrm>
              <a:off x="4704919" y="2138247"/>
              <a:ext cx="453763" cy="400110"/>
            </a:xfrm>
            <a:prstGeom prst="rect">
              <a:avLst/>
            </a:prstGeom>
            <a:noFill/>
          </p:spPr>
          <p:txBody>
            <a:bodyPr wrap="square">
              <a:spAutoFit/>
            </a:bodyPr>
            <a:lstStyle/>
            <a:p>
              <a:pPr algn="ctr"/>
              <a:r>
                <a:rPr lang="es-CO" sz="2000" b="1">
                  <a:solidFill>
                    <a:schemeClr val="bg1"/>
                  </a:solidFill>
                  <a:latin typeface="Nunito" pitchFamily="2" charset="77"/>
                  <a:ea typeface="Bebas Neue"/>
                  <a:cs typeface="Bebas Neue"/>
                  <a:sym typeface="Bebas Neue"/>
                </a:rPr>
                <a:t>2</a:t>
              </a:r>
            </a:p>
          </p:txBody>
        </p:sp>
        <p:sp>
          <p:nvSpPr>
            <p:cNvPr id="17" name="Rectángulo: esquinas redondeadas 26">
              <a:extLst>
                <a:ext uri="{FF2B5EF4-FFF2-40B4-BE49-F238E27FC236}">
                  <a16:creationId xmlns:a16="http://schemas.microsoft.com/office/drawing/2014/main" id="{5AB82574-91A4-DEB8-11E1-12AFB2E65877}"/>
                </a:ext>
              </a:extLst>
            </p:cNvPr>
            <p:cNvSpPr/>
            <p:nvPr/>
          </p:nvSpPr>
          <p:spPr>
            <a:xfrm>
              <a:off x="6554144" y="2338302"/>
              <a:ext cx="2413780" cy="2258750"/>
            </a:xfrm>
            <a:prstGeom prst="roundRect">
              <a:avLst>
                <a:gd name="adj" fmla="val 3488"/>
              </a:avLst>
            </a:prstGeom>
            <a:no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3ECFDFC3-DAE3-592B-A699-FF2FB6CE73EB}"/>
                </a:ext>
              </a:extLst>
            </p:cNvPr>
            <p:cNvSpPr/>
            <p:nvPr/>
          </p:nvSpPr>
          <p:spPr>
            <a:xfrm>
              <a:off x="7391809" y="2094702"/>
              <a:ext cx="453763" cy="457200"/>
            </a:xfrm>
            <a:prstGeom prst="ellipse">
              <a:avLst/>
            </a:prstGeom>
            <a:solidFill>
              <a:srgbClr val="00A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CuadroTexto 18">
              <a:extLst>
                <a:ext uri="{FF2B5EF4-FFF2-40B4-BE49-F238E27FC236}">
                  <a16:creationId xmlns:a16="http://schemas.microsoft.com/office/drawing/2014/main" id="{8C36104D-E73E-C084-9BFC-1566D7D52242}"/>
                </a:ext>
              </a:extLst>
            </p:cNvPr>
            <p:cNvSpPr txBox="1"/>
            <p:nvPr/>
          </p:nvSpPr>
          <p:spPr>
            <a:xfrm>
              <a:off x="6685595" y="2683941"/>
              <a:ext cx="1966300" cy="718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20"/>
                </a:lnSpc>
              </a:pPr>
              <a:r>
                <a:rPr lang="es-MX" sz="1600" b="1">
                  <a:solidFill>
                    <a:srgbClr val="00AA89"/>
                  </a:solidFill>
                  <a:latin typeface="Nunito Sans" pitchFamily="2" charset="77"/>
                  <a:cs typeface="Segoe UI"/>
                </a:rPr>
                <a:t>Protección y atención </a:t>
              </a:r>
              <a:r>
                <a:rPr lang="es-MX" sz="1600" b="1">
                  <a:solidFill>
                    <a:srgbClr val="3B3838"/>
                  </a:solidFill>
                  <a:latin typeface="Nunito Sans" pitchFamily="2" charset="77"/>
                  <a:cs typeface="Segoe UI"/>
                </a:rPr>
                <a:t>a las vulneraciones</a:t>
              </a:r>
            </a:p>
          </p:txBody>
        </p:sp>
        <p:sp>
          <p:nvSpPr>
            <p:cNvPr id="20" name="CuadroTexto 19">
              <a:extLst>
                <a:ext uri="{FF2B5EF4-FFF2-40B4-BE49-F238E27FC236}">
                  <a16:creationId xmlns:a16="http://schemas.microsoft.com/office/drawing/2014/main" id="{6169D29F-C642-C981-86D3-05D8D871E107}"/>
                </a:ext>
              </a:extLst>
            </p:cNvPr>
            <p:cNvSpPr txBox="1"/>
            <p:nvPr/>
          </p:nvSpPr>
          <p:spPr>
            <a:xfrm>
              <a:off x="6710221" y="3461601"/>
              <a:ext cx="1970547" cy="107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7750" indent="-177750">
                <a:lnSpc>
                  <a:spcPts val="1380"/>
                </a:lnSpc>
                <a:spcAft>
                  <a:spcPts val="600"/>
                </a:spcAft>
                <a:buFont typeface="Arial" panose="020B0604020202020204" pitchFamily="34" charset="0"/>
                <a:buChar char="•"/>
              </a:pPr>
              <a:r>
                <a:rPr lang="es-MX" sz="1400" dirty="0">
                  <a:latin typeface="Nunito Sans" pitchFamily="2" charset="77"/>
                  <a:cs typeface="Segoe UI"/>
                </a:rPr>
                <a:t>Restablecimiento de Derechos</a:t>
              </a:r>
            </a:p>
            <a:p>
              <a:pPr marL="177750" indent="-177750">
                <a:lnSpc>
                  <a:spcPts val="1380"/>
                </a:lnSpc>
                <a:buFont typeface="Arial" panose="020B0604020202020204" pitchFamily="34" charset="0"/>
                <a:buChar char="•"/>
              </a:pPr>
              <a:r>
                <a:rPr lang="es-MX" sz="1400" b="1" dirty="0">
                  <a:latin typeface="Nunito Sans" pitchFamily="2" charset="77"/>
                  <a:cs typeface="Segoe UI"/>
                </a:rPr>
                <a:t>Justicia restaurativa </a:t>
              </a:r>
              <a:r>
                <a:rPr lang="es-MX" sz="1400" dirty="0">
                  <a:latin typeface="Nunito Sans" pitchFamily="2" charset="77"/>
                  <a:cs typeface="Segoe UI"/>
                </a:rPr>
                <a:t>en SRPA</a:t>
              </a:r>
            </a:p>
          </p:txBody>
        </p:sp>
        <p:sp>
          <p:nvSpPr>
            <p:cNvPr id="21" name="CuadroTexto 20">
              <a:extLst>
                <a:ext uri="{FF2B5EF4-FFF2-40B4-BE49-F238E27FC236}">
                  <a16:creationId xmlns:a16="http://schemas.microsoft.com/office/drawing/2014/main" id="{B9FD43B7-87AB-EAA7-4057-3A6084E66AE6}"/>
                </a:ext>
              </a:extLst>
            </p:cNvPr>
            <p:cNvSpPr txBox="1"/>
            <p:nvPr/>
          </p:nvSpPr>
          <p:spPr>
            <a:xfrm>
              <a:off x="7386619" y="2138247"/>
              <a:ext cx="453763" cy="400110"/>
            </a:xfrm>
            <a:prstGeom prst="rect">
              <a:avLst/>
            </a:prstGeom>
            <a:noFill/>
          </p:spPr>
          <p:txBody>
            <a:bodyPr wrap="square">
              <a:spAutoFit/>
            </a:bodyPr>
            <a:lstStyle/>
            <a:p>
              <a:pPr algn="ctr"/>
              <a:r>
                <a:rPr lang="es-CO" sz="2000" b="1">
                  <a:solidFill>
                    <a:schemeClr val="bg1"/>
                  </a:solidFill>
                  <a:latin typeface="Nunito" pitchFamily="2" charset="77"/>
                  <a:ea typeface="Bebas Neue"/>
                  <a:cs typeface="Bebas Neue"/>
                  <a:sym typeface="Bebas Neue"/>
                </a:rPr>
                <a:t>3</a:t>
              </a:r>
            </a:p>
          </p:txBody>
        </p:sp>
        <p:sp>
          <p:nvSpPr>
            <p:cNvPr id="22" name="Rectángulo: esquinas redondeadas 26">
              <a:extLst>
                <a:ext uri="{FF2B5EF4-FFF2-40B4-BE49-F238E27FC236}">
                  <a16:creationId xmlns:a16="http://schemas.microsoft.com/office/drawing/2014/main" id="{23ADC820-C910-6275-183E-B081E09EEBA6}"/>
                </a:ext>
              </a:extLst>
            </p:cNvPr>
            <p:cNvSpPr/>
            <p:nvPr/>
          </p:nvSpPr>
          <p:spPr>
            <a:xfrm>
              <a:off x="9338391" y="2389402"/>
              <a:ext cx="2820010" cy="2258750"/>
            </a:xfrm>
            <a:prstGeom prst="roundRect">
              <a:avLst>
                <a:gd name="adj" fmla="val 3488"/>
              </a:avLst>
            </a:prstGeom>
            <a:no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Elipse 22">
              <a:extLst>
                <a:ext uri="{FF2B5EF4-FFF2-40B4-BE49-F238E27FC236}">
                  <a16:creationId xmlns:a16="http://schemas.microsoft.com/office/drawing/2014/main" id="{D8B5948E-2053-62DC-3EF8-5CCCBEFF97D0}"/>
                </a:ext>
              </a:extLst>
            </p:cNvPr>
            <p:cNvSpPr/>
            <p:nvPr/>
          </p:nvSpPr>
          <p:spPr>
            <a:xfrm>
              <a:off x="10594836" y="2143576"/>
              <a:ext cx="453763" cy="457200"/>
            </a:xfrm>
            <a:prstGeom prst="ellipse">
              <a:avLst/>
            </a:prstGeom>
            <a:solidFill>
              <a:srgbClr val="852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CuadroTexto 23">
              <a:extLst>
                <a:ext uri="{FF2B5EF4-FFF2-40B4-BE49-F238E27FC236}">
                  <a16:creationId xmlns:a16="http://schemas.microsoft.com/office/drawing/2014/main" id="{13D334D4-20CD-D981-A19A-608BDFEF7AB2}"/>
                </a:ext>
              </a:extLst>
            </p:cNvPr>
            <p:cNvSpPr txBox="1"/>
            <p:nvPr/>
          </p:nvSpPr>
          <p:spPr>
            <a:xfrm>
              <a:off x="9666931" y="2769292"/>
              <a:ext cx="21629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20"/>
                </a:lnSpc>
              </a:pPr>
              <a:r>
                <a:rPr lang="es-MX" sz="1600" b="1" dirty="0">
                  <a:solidFill>
                    <a:srgbClr val="852D83"/>
                  </a:solidFill>
                  <a:latin typeface="Nunito Sans" pitchFamily="2" charset="77"/>
                  <a:cs typeface="Segoe UI"/>
                </a:rPr>
                <a:t>Reducción de la Desnutrición</a:t>
              </a:r>
            </a:p>
            <a:p>
              <a:pPr algn="ctr">
                <a:lnSpc>
                  <a:spcPts val="1620"/>
                </a:lnSpc>
              </a:pPr>
              <a:r>
                <a:rPr lang="es-MX" sz="1600" b="1" dirty="0">
                  <a:solidFill>
                    <a:srgbClr val="3B3838"/>
                  </a:solidFill>
                  <a:latin typeface="Nunito Sans" pitchFamily="2" charset="77"/>
                  <a:cs typeface="Segoe UI"/>
                </a:rPr>
                <a:t>Derecho humano a la alimentación</a:t>
              </a:r>
            </a:p>
          </p:txBody>
        </p:sp>
        <p:sp>
          <p:nvSpPr>
            <p:cNvPr id="25" name="CuadroTexto 24">
              <a:extLst>
                <a:ext uri="{FF2B5EF4-FFF2-40B4-BE49-F238E27FC236}">
                  <a16:creationId xmlns:a16="http://schemas.microsoft.com/office/drawing/2014/main" id="{866CEB44-881C-B7FD-80D5-48DAFFD1C657}"/>
                </a:ext>
              </a:extLst>
            </p:cNvPr>
            <p:cNvSpPr txBox="1"/>
            <p:nvPr/>
          </p:nvSpPr>
          <p:spPr>
            <a:xfrm>
              <a:off x="10594836" y="2184375"/>
              <a:ext cx="453763" cy="400110"/>
            </a:xfrm>
            <a:prstGeom prst="rect">
              <a:avLst/>
            </a:prstGeom>
            <a:noFill/>
          </p:spPr>
          <p:txBody>
            <a:bodyPr wrap="square">
              <a:spAutoFit/>
            </a:bodyPr>
            <a:lstStyle/>
            <a:p>
              <a:pPr algn="ctr"/>
              <a:r>
                <a:rPr lang="es-CO" sz="2000" b="1" dirty="0">
                  <a:solidFill>
                    <a:schemeClr val="bg1"/>
                  </a:solidFill>
                  <a:latin typeface="Nunito" pitchFamily="2" charset="77"/>
                  <a:ea typeface="Bebas Neue"/>
                  <a:cs typeface="Bebas Neue"/>
                  <a:sym typeface="Bebas Neue"/>
                </a:rPr>
                <a:t>4</a:t>
              </a:r>
            </a:p>
          </p:txBody>
        </p:sp>
        <p:sp>
          <p:nvSpPr>
            <p:cNvPr id="26" name="CuadroTexto 25">
              <a:extLst>
                <a:ext uri="{FF2B5EF4-FFF2-40B4-BE49-F238E27FC236}">
                  <a16:creationId xmlns:a16="http://schemas.microsoft.com/office/drawing/2014/main" id="{454C68D2-0350-8787-D52A-C1F26F803828}"/>
                </a:ext>
              </a:extLst>
            </p:cNvPr>
            <p:cNvSpPr txBox="1"/>
            <p:nvPr/>
          </p:nvSpPr>
          <p:spPr>
            <a:xfrm>
              <a:off x="9527895" y="3800712"/>
              <a:ext cx="2441002" cy="460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7750" indent="-177750">
                <a:lnSpc>
                  <a:spcPts val="1380"/>
                </a:lnSpc>
                <a:spcAft>
                  <a:spcPts val="600"/>
                </a:spcAft>
                <a:buFont typeface="Arial" panose="020B0604020202020204" pitchFamily="34" charset="0"/>
                <a:buChar char="•"/>
              </a:pPr>
              <a:r>
                <a:rPr lang="es-MX" sz="1400" dirty="0">
                  <a:latin typeface="Nunito Sans" pitchFamily="2" charset="77"/>
                  <a:cs typeface="Segoe UI"/>
                </a:rPr>
                <a:t>448.924 kilos </a:t>
              </a:r>
              <a:r>
                <a:rPr lang="es-CO" sz="1400" dirty="0">
                  <a:latin typeface="Nunito Sans" pitchFamily="2" charset="77"/>
                  <a:cs typeface="Segoe UI"/>
                </a:rPr>
                <a:t>de AAVN entregados </a:t>
              </a:r>
              <a:endParaRPr lang="es-MX" sz="1400" dirty="0">
                <a:latin typeface="Nunito Sans" pitchFamily="2" charset="77"/>
                <a:cs typeface="Segoe UI"/>
              </a:endParaRPr>
            </a:p>
          </p:txBody>
        </p:sp>
        <p:cxnSp>
          <p:nvCxnSpPr>
            <p:cNvPr id="27" name="Conector recto 26">
              <a:extLst>
                <a:ext uri="{FF2B5EF4-FFF2-40B4-BE49-F238E27FC236}">
                  <a16:creationId xmlns:a16="http://schemas.microsoft.com/office/drawing/2014/main" id="{68EFC897-B015-205E-E80C-EE32312DEC87}"/>
                </a:ext>
              </a:extLst>
            </p:cNvPr>
            <p:cNvCxnSpPr>
              <a:cxnSpLocks/>
            </p:cNvCxnSpPr>
            <p:nvPr/>
          </p:nvCxnSpPr>
          <p:spPr>
            <a:xfrm flipV="1">
              <a:off x="1072765" y="4955044"/>
              <a:ext cx="10962758" cy="20320"/>
            </a:xfrm>
            <a:prstGeom prst="line">
              <a:avLst/>
            </a:prstGeom>
            <a:ln w="19050"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sp>
        <p:nvSpPr>
          <p:cNvPr id="29" name="CuadroTexto 28">
            <a:extLst>
              <a:ext uri="{FF2B5EF4-FFF2-40B4-BE49-F238E27FC236}">
                <a16:creationId xmlns:a16="http://schemas.microsoft.com/office/drawing/2014/main" id="{7ACA0BF5-6C54-2517-E136-63DDBD30E340}"/>
              </a:ext>
            </a:extLst>
          </p:cNvPr>
          <p:cNvSpPr txBox="1"/>
          <p:nvPr/>
        </p:nvSpPr>
        <p:spPr>
          <a:xfrm>
            <a:off x="4372852" y="6818097"/>
            <a:ext cx="8125968" cy="923330"/>
          </a:xfrm>
          <a:prstGeom prst="rect">
            <a:avLst/>
          </a:prstGeom>
          <a:noFill/>
        </p:spPr>
        <p:txBody>
          <a:bodyPr wrap="square">
            <a:spAutoFit/>
          </a:bodyPr>
          <a:lstStyle/>
          <a:p>
            <a:pPr algn="ctr"/>
            <a:r>
              <a:rPr lang="es-CO" sz="1800" b="1" dirty="0">
                <a:solidFill>
                  <a:srgbClr val="1F4E79"/>
                </a:solidFill>
                <a:latin typeface="Nunito Sans" pitchFamily="2" charset="77"/>
              </a:rPr>
              <a:t>Acompañamiento a entidades territoriales a través del SNBF para la priorización de asuntos inherentes a la garantía de los Derechos de los niños, niñas y adolescentes. </a:t>
            </a:r>
            <a:endParaRPr lang="es-CO" dirty="0"/>
          </a:p>
        </p:txBody>
      </p:sp>
    </p:spTree>
    <p:extLst>
      <p:ext uri="{BB962C8B-B14F-4D97-AF65-F5344CB8AC3E}">
        <p14:creationId xmlns:p14="http://schemas.microsoft.com/office/powerpoint/2010/main" val="1009291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4F8C-4915-8EA5-E835-8AD46A07480B}"/>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F48F2CF7-B486-FAA7-D98D-6ED5915A5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7A7282AB-F46F-5167-C32A-806B789D684B}"/>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Acuerdo de Paz</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430360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4C3DC-AE1B-EADF-BE3C-983CE8C9555D}"/>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0467377B-1955-66FC-A72B-DB696DA75A1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Acuerdo</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de Paz</a:t>
            </a:r>
          </a:p>
        </p:txBody>
      </p:sp>
      <p:sp>
        <p:nvSpPr>
          <p:cNvPr id="3" name="Rectángulo 2">
            <a:extLst>
              <a:ext uri="{FF2B5EF4-FFF2-40B4-BE49-F238E27FC236}">
                <a16:creationId xmlns:a16="http://schemas.microsoft.com/office/drawing/2014/main" id="{A33CFF17-F1AE-D201-DEDC-6BF4B2C75C56}"/>
              </a:ext>
            </a:extLst>
          </p:cNvPr>
          <p:cNvSpPr/>
          <p:nvPr/>
        </p:nvSpPr>
        <p:spPr>
          <a:xfrm>
            <a:off x="1041400" y="2064055"/>
            <a:ext cx="6504761" cy="5589528"/>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DAE06F30-9235-909E-9E9E-F5B6DA4E43D6}"/>
              </a:ext>
            </a:extLst>
          </p:cNvPr>
          <p:cNvSpPr txBox="1"/>
          <p:nvPr/>
        </p:nvSpPr>
        <p:spPr>
          <a:xfrm>
            <a:off x="3017430" y="2519671"/>
            <a:ext cx="4043770" cy="4093428"/>
          </a:xfrm>
          <a:prstGeom prst="rect">
            <a:avLst/>
          </a:prstGeom>
          <a:noFill/>
        </p:spPr>
        <p:txBody>
          <a:bodyPr wrap="square">
            <a:spAutoFit/>
          </a:bodyPr>
          <a:lstStyle/>
          <a:p>
            <a:r>
              <a:rPr lang="es-MX" sz="2000" dirty="0"/>
              <a:t>En el marco del </a:t>
            </a:r>
            <a:r>
              <a:rPr lang="es-MX" sz="2000" i="1" dirty="0"/>
              <a:t>Acuerdo final para la terminación del conflicto y la construcción de una paz estable y duradera,</a:t>
            </a:r>
            <a:r>
              <a:rPr lang="es-MX" sz="2000" dirty="0"/>
              <a:t> firmado con las FARC-EP en el 2016, surgieron varios compromisos relacionados con niñas, niños y adolescentes. Al respecto, el Instituto Colombiano de Bienestar Familiar (ICBF) identificó aquellos que eran responsabilidad exclusiva de la entidad y aquellos que requerían de algún apoyo</a:t>
            </a:r>
            <a:endParaRPr lang="es-CO" sz="2000" dirty="0">
              <a:latin typeface="+mj-lt"/>
            </a:endParaRPr>
          </a:p>
        </p:txBody>
      </p:sp>
      <p:pic>
        <p:nvPicPr>
          <p:cNvPr id="9" name="Imagen 8" descr="Imagen que contiene dibujo, reloj&#10;&#10;Descripción generada automáticamente">
            <a:extLst>
              <a:ext uri="{FF2B5EF4-FFF2-40B4-BE49-F238E27FC236}">
                <a16:creationId xmlns:a16="http://schemas.microsoft.com/office/drawing/2014/main" id="{102CDF49-969F-54ED-8BAB-DDE45D13F65E}"/>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225866" y="2483095"/>
            <a:ext cx="1371904" cy="1658419"/>
          </a:xfrm>
          <a:prstGeom prst="rect">
            <a:avLst/>
          </a:prstGeom>
          <a:noFill/>
          <a:ln>
            <a:noFill/>
          </a:ln>
        </p:spPr>
      </p:pic>
      <p:pic>
        <p:nvPicPr>
          <p:cNvPr id="10" name="Imagen 9" descr="Dibujo en blanco y negro&#10;&#10;Descripción generada automáticamente con confianza media">
            <a:extLst>
              <a:ext uri="{FF2B5EF4-FFF2-40B4-BE49-F238E27FC236}">
                <a16:creationId xmlns:a16="http://schemas.microsoft.com/office/drawing/2014/main" id="{A58D5110-2E41-6D65-DF44-29DF81801F90}"/>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032501" y="5043197"/>
            <a:ext cx="1758634" cy="1578963"/>
          </a:xfrm>
          <a:prstGeom prst="rect">
            <a:avLst/>
          </a:prstGeom>
          <a:noFill/>
          <a:ln>
            <a:noFill/>
          </a:ln>
        </p:spPr>
      </p:pic>
      <p:sp>
        <p:nvSpPr>
          <p:cNvPr id="11" name="Rectángulo 10">
            <a:extLst>
              <a:ext uri="{FF2B5EF4-FFF2-40B4-BE49-F238E27FC236}">
                <a16:creationId xmlns:a16="http://schemas.microsoft.com/office/drawing/2014/main" id="{D89B962B-40CB-50A0-707F-097B4DA0AB45}"/>
              </a:ext>
            </a:extLst>
          </p:cNvPr>
          <p:cNvSpPr/>
          <p:nvPr/>
        </p:nvSpPr>
        <p:spPr>
          <a:xfrm>
            <a:off x="8509000" y="2064055"/>
            <a:ext cx="6324600" cy="55895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p:txBody>
      </p:sp>
      <p:sp>
        <p:nvSpPr>
          <p:cNvPr id="12" name="CuadroTexto 11">
            <a:extLst>
              <a:ext uri="{FF2B5EF4-FFF2-40B4-BE49-F238E27FC236}">
                <a16:creationId xmlns:a16="http://schemas.microsoft.com/office/drawing/2014/main" id="{E3F8A8B8-8ED2-7EE0-A957-03E1F5AE9070}"/>
              </a:ext>
            </a:extLst>
          </p:cNvPr>
          <p:cNvSpPr txBox="1"/>
          <p:nvPr/>
        </p:nvSpPr>
        <p:spPr>
          <a:xfrm>
            <a:off x="8705777" y="2082343"/>
            <a:ext cx="5638800" cy="5509200"/>
          </a:xfrm>
          <a:prstGeom prst="rect">
            <a:avLst/>
          </a:prstGeom>
          <a:noFill/>
        </p:spPr>
        <p:txBody>
          <a:bodyPr wrap="square">
            <a:spAutoFit/>
          </a:bodyPr>
          <a:lstStyle/>
          <a:p>
            <a:pPr lvl="0"/>
            <a:r>
              <a:rPr lang="es-MX" sz="1600" dirty="0"/>
              <a:t>En el marco del punto 1 del Acuerdo de Paz, el Instituto debe: </a:t>
            </a:r>
          </a:p>
          <a:p>
            <a:pPr lvl="0"/>
            <a:endParaRPr lang="es-CO" sz="1600" dirty="0"/>
          </a:p>
          <a:p>
            <a:pPr marL="742950" lvl="1" indent="-285750">
              <a:buFont typeface="Wingdings" panose="05000000000000000000" pitchFamily="2" charset="2"/>
              <a:buChar char="v"/>
            </a:pPr>
            <a:r>
              <a:rPr lang="es-MX" sz="1600" dirty="0"/>
              <a:t>Aportar con el compromiso de cobertura universal de atención integral a la primera infancia, con especial énfasis en zonas rurales y rurales dispersas.</a:t>
            </a:r>
          </a:p>
          <a:p>
            <a:pPr marL="457200" lvl="1"/>
            <a:endParaRPr lang="es-CO" sz="1600" dirty="0"/>
          </a:p>
          <a:p>
            <a:pPr marL="742950" lvl="1" indent="-285750">
              <a:buFont typeface="Wingdings" panose="05000000000000000000" pitchFamily="2" charset="2"/>
              <a:buChar char="v"/>
            </a:pPr>
            <a:r>
              <a:rPr lang="es-MX" sz="1600" dirty="0"/>
              <a:t>Avanzar en el cumplimiento de 11 indicadores del Plan Marco de Implementación, 4 relacionados con trabajo infantil y 3 que son competencia de la Comisión Intersectorial para la Seguridad Alimentaria y Nutricional (CISAN) y 4 relacionados con el Plan Nacional Rural del Sistema para la Garantía Progresiva del derecho a la Alimentación.</a:t>
            </a:r>
          </a:p>
          <a:p>
            <a:pPr marL="457200" lvl="1"/>
            <a:r>
              <a:rPr lang="es-MX" sz="1600" dirty="0"/>
              <a:t> </a:t>
            </a:r>
            <a:endParaRPr lang="es-CO" sz="1600" dirty="0"/>
          </a:p>
          <a:p>
            <a:pPr marL="742950" lvl="1" indent="-285750">
              <a:buFont typeface="Wingdings" panose="05000000000000000000" pitchFamily="2" charset="2"/>
              <a:buChar char="v"/>
            </a:pPr>
            <a:r>
              <a:rPr lang="es-MX" sz="1600" dirty="0"/>
              <a:t>Aportar desde su competencia en la implementación de los Programas de Desarrollo con Enfoque Territorial (PDET).</a:t>
            </a:r>
          </a:p>
          <a:p>
            <a:pPr marL="457200" lvl="1"/>
            <a:endParaRPr lang="es-CO" sz="1600" dirty="0"/>
          </a:p>
          <a:p>
            <a:pPr marL="742950" lvl="1" indent="-285750">
              <a:buFont typeface="Wingdings" panose="05000000000000000000" pitchFamily="2" charset="2"/>
              <a:buChar char="v"/>
            </a:pPr>
            <a:r>
              <a:rPr lang="es-MX" sz="1600" dirty="0"/>
              <a:t>Aportar desde su competencia en los Planes Nacionales Sectoriales.</a:t>
            </a:r>
            <a:endParaRPr lang="es-CO" sz="1600" dirty="0"/>
          </a:p>
        </p:txBody>
      </p:sp>
    </p:spTree>
    <p:extLst>
      <p:ext uri="{BB962C8B-B14F-4D97-AF65-F5344CB8AC3E}">
        <p14:creationId xmlns:p14="http://schemas.microsoft.com/office/powerpoint/2010/main" val="1431997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FE1C5-227D-45BE-3444-F7BD40112CF4}"/>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FE603E3C-55E5-2B7C-1865-AC4274524A14}"/>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Acuerdo</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de Paz</a:t>
            </a:r>
          </a:p>
        </p:txBody>
      </p:sp>
      <p:sp>
        <p:nvSpPr>
          <p:cNvPr id="2" name="Rectángulo 1">
            <a:extLst>
              <a:ext uri="{FF2B5EF4-FFF2-40B4-BE49-F238E27FC236}">
                <a16:creationId xmlns:a16="http://schemas.microsoft.com/office/drawing/2014/main" id="{D71EB4D4-CACF-7B4F-967D-2D83E91CED11}"/>
              </a:ext>
            </a:extLst>
          </p:cNvPr>
          <p:cNvSpPr/>
          <p:nvPr/>
        </p:nvSpPr>
        <p:spPr>
          <a:xfrm>
            <a:off x="888999" y="1981200"/>
            <a:ext cx="6477001" cy="566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D3F0014A-CFA2-CFD6-659B-1964921DB988}"/>
              </a:ext>
            </a:extLst>
          </p:cNvPr>
          <p:cNvSpPr txBox="1"/>
          <p:nvPr/>
        </p:nvSpPr>
        <p:spPr>
          <a:xfrm>
            <a:off x="1193800" y="2133600"/>
            <a:ext cx="5867400" cy="5663089"/>
          </a:xfrm>
          <a:prstGeom prst="rect">
            <a:avLst/>
          </a:prstGeom>
          <a:noFill/>
        </p:spPr>
        <p:txBody>
          <a:bodyPr wrap="square">
            <a:spAutoFit/>
          </a:bodyPr>
          <a:lstStyle/>
          <a:p>
            <a:endParaRPr lang="es-CO" dirty="0">
              <a:latin typeface="+mj-lt"/>
            </a:endParaRPr>
          </a:p>
          <a:p>
            <a:pPr lvl="0"/>
            <a:r>
              <a:rPr lang="es-MX" dirty="0"/>
              <a:t>En el marco del </a:t>
            </a:r>
            <a:r>
              <a:rPr lang="es-MX" sz="1600" dirty="0"/>
              <a:t>punto</a:t>
            </a:r>
            <a:r>
              <a:rPr lang="es-MX" dirty="0"/>
              <a:t> 3 del Acuerdo de Paz, el Instituto debe: </a:t>
            </a:r>
          </a:p>
          <a:p>
            <a:pPr lvl="0"/>
            <a:endParaRPr lang="es-MX" dirty="0"/>
          </a:p>
          <a:p>
            <a:pPr marL="285750" lvl="0" indent="-285750">
              <a:buFont typeface="Wingdings" panose="05000000000000000000" pitchFamily="2" charset="2"/>
              <a:buChar char="v"/>
            </a:pPr>
            <a:r>
              <a:rPr lang="es-MX" dirty="0"/>
              <a:t>Brindar acompañamiento a niñas, niños y adolescentes desvinculados de las FARC-EP en el marco del Acuerdo, es decir aquellos que hacen parte del Programa Camino Diferencial de Vida. </a:t>
            </a:r>
            <a:r>
              <a:rPr lang="es-MX" b="1" dirty="0"/>
              <a:t>Ya está cumplido por el ICBF. </a:t>
            </a:r>
          </a:p>
          <a:p>
            <a:pPr lvl="0"/>
            <a:endParaRPr lang="es-MX" sz="2000" b="1" dirty="0"/>
          </a:p>
          <a:p>
            <a:pPr marL="285750" lvl="0" indent="-285750">
              <a:buFont typeface="Wingdings" panose="05000000000000000000" pitchFamily="2" charset="2"/>
              <a:buChar char="v"/>
            </a:pPr>
            <a:r>
              <a:rPr lang="es-MX" dirty="0"/>
              <a:t>Brindar atención a hijos e hijas de personas en ruta de reincorporación.</a:t>
            </a:r>
            <a:endParaRPr lang="es-CO" dirty="0"/>
          </a:p>
          <a:p>
            <a:r>
              <a:rPr lang="es-MX" dirty="0"/>
              <a:t> </a:t>
            </a:r>
            <a:endParaRPr lang="es-CO" dirty="0"/>
          </a:p>
          <a:p>
            <a:pPr lvl="0"/>
            <a:r>
              <a:rPr lang="es-MX" dirty="0"/>
              <a:t>En el marco del punto 4 del Acuerdo de Paz, se solicita:</a:t>
            </a:r>
          </a:p>
          <a:p>
            <a:pPr lvl="0"/>
            <a:endParaRPr lang="es-MX" dirty="0"/>
          </a:p>
          <a:p>
            <a:pPr marL="285750" lvl="0" indent="-285750">
              <a:buFont typeface="Wingdings" panose="05000000000000000000" pitchFamily="2" charset="2"/>
              <a:buChar char="v"/>
            </a:pPr>
            <a:r>
              <a:rPr lang="es-MX" dirty="0"/>
              <a:t>Prestar servicios de atención integral a la primera infancia en zonas rurales afectadas por cultivos de uso ilícito, articulado a lo que se indica en el punto 1 del Acuerdo.  PNIS – PISDA.</a:t>
            </a:r>
            <a:endParaRPr lang="es-CO" dirty="0"/>
          </a:p>
          <a:p>
            <a:endParaRPr lang="es-CO" dirty="0">
              <a:latin typeface="+mj-lt"/>
            </a:endParaRPr>
          </a:p>
        </p:txBody>
      </p:sp>
      <p:sp>
        <p:nvSpPr>
          <p:cNvPr id="4" name="Rectángulo 3">
            <a:extLst>
              <a:ext uri="{FF2B5EF4-FFF2-40B4-BE49-F238E27FC236}">
                <a16:creationId xmlns:a16="http://schemas.microsoft.com/office/drawing/2014/main" id="{6D62C047-375D-2504-7EC1-594BB1D0AF80}"/>
              </a:ext>
            </a:extLst>
          </p:cNvPr>
          <p:cNvSpPr/>
          <p:nvPr/>
        </p:nvSpPr>
        <p:spPr>
          <a:xfrm>
            <a:off x="8890000" y="1981200"/>
            <a:ext cx="5715000" cy="5663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p:txBody>
      </p:sp>
      <p:sp>
        <p:nvSpPr>
          <p:cNvPr id="8" name="CuadroTexto 7">
            <a:extLst>
              <a:ext uri="{FF2B5EF4-FFF2-40B4-BE49-F238E27FC236}">
                <a16:creationId xmlns:a16="http://schemas.microsoft.com/office/drawing/2014/main" id="{861D81A1-8CE9-5A55-2AE2-DD478DA8CFA9}"/>
              </a:ext>
            </a:extLst>
          </p:cNvPr>
          <p:cNvSpPr txBox="1"/>
          <p:nvPr/>
        </p:nvSpPr>
        <p:spPr>
          <a:xfrm>
            <a:off x="9347200" y="2667000"/>
            <a:ext cx="4800600" cy="4093428"/>
          </a:xfrm>
          <a:prstGeom prst="rect">
            <a:avLst/>
          </a:prstGeom>
          <a:noFill/>
        </p:spPr>
        <p:txBody>
          <a:bodyPr wrap="square">
            <a:spAutoFit/>
          </a:bodyPr>
          <a:lstStyle/>
          <a:p>
            <a:r>
              <a:rPr lang="es-CO" sz="2000" dirty="0"/>
              <a:t>La Regional </a:t>
            </a:r>
            <a:r>
              <a:rPr lang="es-CO" sz="2000" b="1" dirty="0"/>
              <a:t>Cundinamarca</a:t>
            </a:r>
            <a:r>
              <a:rPr lang="es-CO" sz="2000" dirty="0"/>
              <a:t>, aporta al punto No.1</a:t>
            </a:r>
          </a:p>
          <a:p>
            <a:endParaRPr lang="es-CO" sz="2000" dirty="0"/>
          </a:p>
          <a:p>
            <a:r>
              <a:rPr lang="es-CO" sz="2000" dirty="0"/>
              <a:t>“Aportar con el compromiso de cobertura universal de atención integral a la primera infancia, con especial énfasis en zonal rurales y rurales dispersas”.</a:t>
            </a:r>
          </a:p>
          <a:p>
            <a:endParaRPr lang="es-CO" sz="2000" dirty="0"/>
          </a:p>
          <a:p>
            <a:r>
              <a:rPr lang="es-CO" sz="2000" dirty="0"/>
              <a:t>Durante el año 2024 el ejecutó recursos en este programa por valor de $176.798 millones de pesos, con los cuales se brindó atención integral a 46.710 niños, y niñas.</a:t>
            </a:r>
          </a:p>
        </p:txBody>
      </p:sp>
    </p:spTree>
    <p:extLst>
      <p:ext uri="{BB962C8B-B14F-4D97-AF65-F5344CB8AC3E}">
        <p14:creationId xmlns:p14="http://schemas.microsoft.com/office/powerpoint/2010/main" val="302407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DF831-27D6-3FD9-1FBA-0689F342BED2}"/>
            </a:ext>
          </a:extLst>
        </p:cNvPr>
        <p:cNvGrpSpPr/>
        <p:nvPr/>
      </p:nvGrpSpPr>
      <p:grpSpPr>
        <a:xfrm>
          <a:off x="0" y="0"/>
          <a:ext cx="0" cy="0"/>
          <a:chOff x="0" y="0"/>
          <a:chExt cx="0" cy="0"/>
        </a:xfrm>
      </p:grpSpPr>
      <p:pic>
        <p:nvPicPr>
          <p:cNvPr id="4" name="Imagen 3" descr="Imagen que contiene Texto&#10;&#10;El contenido generado por IA puede ser incorrecto.">
            <a:extLst>
              <a:ext uri="{FF2B5EF4-FFF2-40B4-BE49-F238E27FC236}">
                <a16:creationId xmlns:a16="http://schemas.microsoft.com/office/drawing/2014/main" id="{897701C0-D1EA-0047-C9D5-F1E17271AF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AB87F6B7-F4D9-ED42-4DCE-109164C36F45}"/>
              </a:ext>
            </a:extLst>
          </p:cNvPr>
          <p:cNvSpPr>
            <a:spLocks noGrp="1"/>
          </p:cNvSpPr>
          <p:nvPr>
            <p:ph type="title"/>
          </p:nvPr>
        </p:nvSpPr>
        <p:spPr>
          <a:xfrm>
            <a:off x="9144508" y="8229600"/>
            <a:ext cx="6984492" cy="838200"/>
          </a:xfrm>
        </p:spPr>
        <p:txBody>
          <a:bodyPr/>
          <a:lstStyle/>
          <a:p>
            <a:pPr algn="ctr"/>
            <a:r>
              <a:rPr lang="es-MX" sz="5500" spc="-150" dirty="0">
                <a:solidFill>
                  <a:srgbClr val="B11582"/>
                </a:solidFill>
                <a:latin typeface="Nunito Sans SemiBold" pitchFamily="2" charset="0"/>
              </a:rPr>
              <a:t>Contexto Institucional</a:t>
            </a:r>
            <a:endParaRPr lang="es-CO" sz="5500" spc="-150" dirty="0">
              <a:solidFill>
                <a:srgbClr val="B11582"/>
              </a:solidFill>
              <a:latin typeface="Nunito Sans SemiBold" pitchFamily="2" charset="0"/>
            </a:endParaRPr>
          </a:p>
        </p:txBody>
      </p:sp>
    </p:spTree>
    <p:extLst>
      <p:ext uri="{BB962C8B-B14F-4D97-AF65-F5344CB8AC3E}">
        <p14:creationId xmlns:p14="http://schemas.microsoft.com/office/powerpoint/2010/main" val="3545051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E6F004D-5848-87C7-A3A4-87E1D0663CCF}"/>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D94AE713-8B8B-0FFE-08DA-7691CCD96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6" name="Título 4">
            <a:extLst>
              <a:ext uri="{FF2B5EF4-FFF2-40B4-BE49-F238E27FC236}">
                <a16:creationId xmlns:a16="http://schemas.microsoft.com/office/drawing/2014/main" id="{D99387AB-F9A7-1274-1EA1-DAAE3B99816C}"/>
              </a:ext>
            </a:extLst>
          </p:cNvPr>
          <p:cNvSpPr txBox="1">
            <a:spLocks/>
          </p:cNvSpPr>
          <p:nvPr/>
        </p:nvSpPr>
        <p:spPr>
          <a:xfrm>
            <a:off x="4318000" y="7912894"/>
            <a:ext cx="11658600" cy="1077218"/>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7000" spc="-150" dirty="0">
                <a:solidFill>
                  <a:srgbClr val="B11582"/>
                </a:solidFill>
                <a:latin typeface="Nunito Sans SemiBold" pitchFamily="2" charset="0"/>
              </a:rPr>
              <a:t>Resultados Mesas Públicas</a:t>
            </a:r>
            <a:endParaRPr lang="es-CO" sz="7000" spc="-150" dirty="0">
              <a:solidFill>
                <a:srgbClr val="B11582"/>
              </a:solidFill>
              <a:latin typeface="Nunito Sans SemiBold" pitchFamily="2" charset="0"/>
            </a:endParaRPr>
          </a:p>
        </p:txBody>
      </p:sp>
    </p:spTree>
    <p:extLst>
      <p:ext uri="{BB962C8B-B14F-4D97-AF65-F5344CB8AC3E}">
        <p14:creationId xmlns:p14="http://schemas.microsoft.com/office/powerpoint/2010/main" val="1044330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C146-3838-4459-BBD0-5EB93BF55A22}"/>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3947C177-529D-F2EB-D083-2487665E7CC7}"/>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Consulta previa</a:t>
            </a:r>
          </a:p>
        </p:txBody>
      </p:sp>
      <p:sp>
        <p:nvSpPr>
          <p:cNvPr id="6" name="Google Shape;1743;p68">
            <a:extLst>
              <a:ext uri="{FF2B5EF4-FFF2-40B4-BE49-F238E27FC236}">
                <a16:creationId xmlns:a16="http://schemas.microsoft.com/office/drawing/2014/main" id="{8E12D973-3D8A-E1A3-567D-FFE8B3ED6271}"/>
              </a:ext>
            </a:extLst>
          </p:cNvPr>
          <p:cNvSpPr txBox="1">
            <a:spLocks/>
          </p:cNvSpPr>
          <p:nvPr/>
        </p:nvSpPr>
        <p:spPr>
          <a:xfrm>
            <a:off x="1955800" y="1723250"/>
            <a:ext cx="4724400" cy="685800"/>
          </a:xfrm>
          <a:prstGeom prst="rect">
            <a:avLst/>
          </a:prstGeom>
          <a:solidFill>
            <a:schemeClr val="tx1">
              <a:lumMod val="50000"/>
              <a:lumOff val="50000"/>
            </a:schemeClr>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bg1"/>
                </a:solidFill>
                <a:latin typeface="Aptos" panose="020B0004020202020204" pitchFamily="34" charset="0"/>
                <a:ea typeface="Verdana" panose="020B0604030504040204" pitchFamily="34" charset="0"/>
                <a:cs typeface="Verdana" panose="020B0604030504040204" pitchFamily="34" charset="0"/>
              </a:rPr>
              <a:t>Número de encuestas:</a:t>
            </a:r>
          </a:p>
        </p:txBody>
      </p:sp>
      <p:sp>
        <p:nvSpPr>
          <p:cNvPr id="2" name="Google Shape;1743;p68">
            <a:extLst>
              <a:ext uri="{FF2B5EF4-FFF2-40B4-BE49-F238E27FC236}">
                <a16:creationId xmlns:a16="http://schemas.microsoft.com/office/drawing/2014/main" id="{FE1B8482-0A8F-6A58-F46C-AA488BEBD43D}"/>
              </a:ext>
            </a:extLst>
          </p:cNvPr>
          <p:cNvSpPr txBox="1">
            <a:spLocks/>
          </p:cNvSpPr>
          <p:nvPr/>
        </p:nvSpPr>
        <p:spPr>
          <a:xfrm>
            <a:off x="1955800" y="3723106"/>
            <a:ext cx="4724400" cy="685800"/>
          </a:xfrm>
          <a:prstGeom prst="rect">
            <a:avLst/>
          </a:prstGeom>
          <a:solidFill>
            <a:schemeClr val="tx1">
              <a:lumMod val="50000"/>
              <a:lumOff val="50000"/>
            </a:schemeClr>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bg1"/>
                </a:solidFill>
                <a:latin typeface="Aptos" panose="020B0004020202020204" pitchFamily="34" charset="0"/>
                <a:ea typeface="Verdana" panose="020B0604030504040204" pitchFamily="34" charset="0"/>
                <a:cs typeface="Verdana" panose="020B0604030504040204" pitchFamily="34" charset="0"/>
              </a:rPr>
              <a:t>Temas Seleccionados:</a:t>
            </a:r>
          </a:p>
        </p:txBody>
      </p:sp>
      <p:grpSp>
        <p:nvGrpSpPr>
          <p:cNvPr id="7" name="Grupo 6">
            <a:extLst>
              <a:ext uri="{FF2B5EF4-FFF2-40B4-BE49-F238E27FC236}">
                <a16:creationId xmlns:a16="http://schemas.microsoft.com/office/drawing/2014/main" id="{C3D13ACB-CB95-38FD-2843-C4282B987ABD}"/>
              </a:ext>
            </a:extLst>
          </p:cNvPr>
          <p:cNvGrpSpPr/>
          <p:nvPr/>
        </p:nvGrpSpPr>
        <p:grpSpPr>
          <a:xfrm>
            <a:off x="1924304" y="2096630"/>
            <a:ext cx="7620000" cy="1009328"/>
            <a:chOff x="6756400" y="3695700"/>
            <a:chExt cx="7620000" cy="1009328"/>
          </a:xfrm>
        </p:grpSpPr>
        <p:sp>
          <p:nvSpPr>
            <p:cNvPr id="3" name="Google Shape;1743;p68">
              <a:extLst>
                <a:ext uri="{FF2B5EF4-FFF2-40B4-BE49-F238E27FC236}">
                  <a16:creationId xmlns:a16="http://schemas.microsoft.com/office/drawing/2014/main" id="{635A6D93-A8C6-83E5-3483-D4507358C497}"/>
                </a:ext>
              </a:extLst>
            </p:cNvPr>
            <p:cNvSpPr txBox="1">
              <a:spLocks/>
            </p:cNvSpPr>
            <p:nvPr/>
          </p:nvSpPr>
          <p:spPr>
            <a:xfrm>
              <a:off x="11633200" y="3695700"/>
              <a:ext cx="2743200" cy="1009328"/>
            </a:xfrm>
            <a:prstGeom prst="rect">
              <a:avLst/>
            </a:prstGeom>
            <a:solidFill>
              <a:srgbClr val="B11582"/>
            </a:solidFill>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MX" sz="5500" dirty="0">
                  <a:solidFill>
                    <a:schemeClr val="bg1"/>
                  </a:solidFill>
                  <a:latin typeface="Aptos" panose="020B0004020202020204" pitchFamily="34" charset="0"/>
                  <a:ea typeface="Verdana" panose="020B0604030504040204" pitchFamily="34" charset="0"/>
                  <a:cs typeface="Verdana" panose="020B0604030504040204" pitchFamily="34" charset="0"/>
                </a:rPr>
                <a:t>8.035</a:t>
              </a:r>
            </a:p>
          </p:txBody>
        </p:sp>
        <p:sp>
          <p:nvSpPr>
            <p:cNvPr id="4" name="Rectángulo 3">
              <a:extLst>
                <a:ext uri="{FF2B5EF4-FFF2-40B4-BE49-F238E27FC236}">
                  <a16:creationId xmlns:a16="http://schemas.microsoft.com/office/drawing/2014/main" id="{DD0DDB8E-C369-F027-FBA5-5014BF912708}"/>
                </a:ext>
              </a:extLst>
            </p:cNvPr>
            <p:cNvSpPr/>
            <p:nvPr/>
          </p:nvSpPr>
          <p:spPr>
            <a:xfrm>
              <a:off x="6756400" y="4191000"/>
              <a:ext cx="4876800" cy="76200"/>
            </a:xfrm>
            <a:prstGeom prst="rect">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8" name="Grupo 7">
            <a:extLst>
              <a:ext uri="{FF2B5EF4-FFF2-40B4-BE49-F238E27FC236}">
                <a16:creationId xmlns:a16="http://schemas.microsoft.com/office/drawing/2014/main" id="{308A7BF5-CC53-7139-2A1F-B3E0BF0901B4}"/>
              </a:ext>
            </a:extLst>
          </p:cNvPr>
          <p:cNvGrpSpPr/>
          <p:nvPr/>
        </p:nvGrpSpPr>
        <p:grpSpPr>
          <a:xfrm>
            <a:off x="1924304" y="3429001"/>
            <a:ext cx="13367512" cy="3819492"/>
            <a:chOff x="6756400" y="3628024"/>
            <a:chExt cx="10744200" cy="1500575"/>
          </a:xfrm>
        </p:grpSpPr>
        <p:sp>
          <p:nvSpPr>
            <p:cNvPr id="9" name="Google Shape;1743;p68">
              <a:extLst>
                <a:ext uri="{FF2B5EF4-FFF2-40B4-BE49-F238E27FC236}">
                  <a16:creationId xmlns:a16="http://schemas.microsoft.com/office/drawing/2014/main" id="{6A8E1E3F-7993-6B59-5188-51913B5E4CEF}"/>
                </a:ext>
              </a:extLst>
            </p:cNvPr>
            <p:cNvSpPr txBox="1">
              <a:spLocks/>
            </p:cNvSpPr>
            <p:nvPr/>
          </p:nvSpPr>
          <p:spPr>
            <a:xfrm>
              <a:off x="10676151" y="3628024"/>
              <a:ext cx="6824449" cy="1500575"/>
            </a:xfrm>
            <a:prstGeom prst="rect">
              <a:avLst/>
            </a:prstGeom>
            <a:solidFill>
              <a:srgbClr val="B11582"/>
            </a:solidFill>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spcBef>
                  <a:spcPts val="0"/>
                </a:spcBef>
                <a:buFont typeface="Wingdings" panose="05000000000000000000" pitchFamily="2" charset="2"/>
                <a:buChar char="Ø"/>
              </a:pPr>
              <a:r>
                <a:rPr lang="es-ES" sz="2400" dirty="0">
                  <a:solidFill>
                    <a:schemeClr val="bg1"/>
                  </a:solidFill>
                  <a:latin typeface="Aptos" panose="020B0004020202020204" pitchFamily="34" charset="0"/>
                  <a:ea typeface="Verdana" panose="020B0604030504040204" pitchFamily="34" charset="0"/>
                  <a:cs typeface="Verdana" panose="020B0604030504040204" pitchFamily="34" charset="0"/>
                </a:rPr>
                <a:t>Atención Integral Niños, Niñas de 0 a 5 Años: educación inicial.</a:t>
              </a:r>
            </a:p>
            <a:p>
              <a:pPr marL="457200" indent="-457200" algn="l">
                <a:spcBef>
                  <a:spcPts val="0"/>
                </a:spcBef>
                <a:buFont typeface="Wingdings" panose="05000000000000000000" pitchFamily="2" charset="2"/>
                <a:buChar char="Ø"/>
              </a:pPr>
              <a:r>
                <a:rPr lang="es-ES" sz="2400" dirty="0">
                  <a:solidFill>
                    <a:schemeClr val="bg1"/>
                  </a:solidFill>
                  <a:latin typeface="Aptos" panose="020B0004020202020204" pitchFamily="34" charset="0"/>
                  <a:ea typeface="Verdana" panose="020B0604030504040204" pitchFamily="34" charset="0"/>
                  <a:cs typeface="Verdana" panose="020B0604030504040204" pitchFamily="34" charset="0"/>
                </a:rPr>
                <a:t>Servicios y estrategias para el Restablecimiento de Derechos para la Infancia y la Adolescencia: Hogares sustitutos, Centros de Emergencia, Centros transitorios.</a:t>
              </a:r>
            </a:p>
            <a:p>
              <a:pPr marL="457200" indent="-457200" algn="l">
                <a:spcBef>
                  <a:spcPts val="0"/>
                </a:spcBef>
                <a:buFont typeface="Wingdings" panose="05000000000000000000" pitchFamily="2" charset="2"/>
                <a:buChar char="Ø"/>
              </a:pPr>
              <a:r>
                <a:rPr lang="es-ES" sz="2400" dirty="0">
                  <a:solidFill>
                    <a:schemeClr val="bg1"/>
                  </a:solidFill>
                  <a:latin typeface="Aptos" panose="020B0004020202020204" pitchFamily="34" charset="0"/>
                  <a:ea typeface="Verdana" panose="020B0604030504040204" pitchFamily="34" charset="0"/>
                  <a:cs typeface="Verdana" panose="020B0604030504040204" pitchFamily="34" charset="0"/>
                </a:rPr>
                <a:t>Acciones y estrategias para la prevención y atención de los riesgos y la desnutrición infantil: 1.000 días para cambiar el mundo, canastas alimentarias, unidades de búsqueda activa.</a:t>
              </a:r>
            </a:p>
            <a:p>
              <a:pPr>
                <a:spcBef>
                  <a:spcPts val="0"/>
                </a:spcBef>
              </a:pPr>
              <a:endParaRPr lang="es-MX" sz="2400" dirty="0">
                <a:solidFill>
                  <a:schemeClr val="bg1"/>
                </a:solidFill>
                <a:latin typeface="Aptos" panose="020B0004020202020204" pitchFamily="34" charset="0"/>
                <a:ea typeface="Verdana" panose="020B0604030504040204" pitchFamily="34" charset="0"/>
                <a:cs typeface="Verdana" panose="020B0604030504040204" pitchFamily="34" charset="0"/>
              </a:endParaRPr>
            </a:p>
          </p:txBody>
        </p:sp>
        <p:sp>
          <p:nvSpPr>
            <p:cNvPr id="10" name="Rectángulo 9">
              <a:extLst>
                <a:ext uri="{FF2B5EF4-FFF2-40B4-BE49-F238E27FC236}">
                  <a16:creationId xmlns:a16="http://schemas.microsoft.com/office/drawing/2014/main" id="{7D9B8B61-E3D7-340B-E847-ABB7684251A8}"/>
                </a:ext>
              </a:extLst>
            </p:cNvPr>
            <p:cNvSpPr/>
            <p:nvPr/>
          </p:nvSpPr>
          <p:spPr>
            <a:xfrm>
              <a:off x="6756400" y="4197510"/>
              <a:ext cx="3919751" cy="59189"/>
            </a:xfrm>
            <a:prstGeom prst="rect">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200"/>
            </a:p>
          </p:txBody>
        </p:sp>
      </p:grpSp>
    </p:spTree>
    <p:extLst>
      <p:ext uri="{BB962C8B-B14F-4D97-AF65-F5344CB8AC3E}">
        <p14:creationId xmlns:p14="http://schemas.microsoft.com/office/powerpoint/2010/main" val="1025723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B4A3-F0CA-19AC-687D-BDEEBC2985F2}"/>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C51936F7-7BC1-8832-64BF-3F4B846A7AD2}"/>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Compromisos</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adquiridos</a:t>
            </a:r>
          </a:p>
        </p:txBody>
      </p:sp>
      <p:graphicFrame>
        <p:nvGraphicFramePr>
          <p:cNvPr id="2" name="Tabla 1">
            <a:extLst>
              <a:ext uri="{FF2B5EF4-FFF2-40B4-BE49-F238E27FC236}">
                <a16:creationId xmlns:a16="http://schemas.microsoft.com/office/drawing/2014/main" id="{A7A65BC1-FFB5-5FA9-9E03-09EF7CC6DE11}"/>
              </a:ext>
            </a:extLst>
          </p:cNvPr>
          <p:cNvGraphicFramePr>
            <a:graphicFrameLocks noGrp="1"/>
          </p:cNvGraphicFramePr>
          <p:nvPr>
            <p:extLst>
              <p:ext uri="{D42A27DB-BD31-4B8C-83A1-F6EECF244321}">
                <p14:modId xmlns:p14="http://schemas.microsoft.com/office/powerpoint/2010/main" val="399667083"/>
              </p:ext>
            </p:extLst>
          </p:nvPr>
        </p:nvGraphicFramePr>
        <p:xfrm>
          <a:off x="584200" y="1295400"/>
          <a:ext cx="14221776" cy="6832800"/>
        </p:xfrm>
        <a:graphic>
          <a:graphicData uri="http://schemas.openxmlformats.org/drawingml/2006/table">
            <a:tbl>
              <a:tblPr lastCol="1">
                <a:tableStyleId>{5C22544A-7EE6-4342-B048-85BDC9FD1C3A}</a:tableStyleId>
              </a:tblPr>
              <a:tblGrid>
                <a:gridCol w="2210639">
                  <a:extLst>
                    <a:ext uri="{9D8B030D-6E8A-4147-A177-3AD203B41FA5}">
                      <a16:colId xmlns:a16="http://schemas.microsoft.com/office/drawing/2014/main" val="2290140404"/>
                    </a:ext>
                  </a:extLst>
                </a:gridCol>
                <a:gridCol w="6926669">
                  <a:extLst>
                    <a:ext uri="{9D8B030D-6E8A-4147-A177-3AD203B41FA5}">
                      <a16:colId xmlns:a16="http://schemas.microsoft.com/office/drawing/2014/main" val="365766378"/>
                    </a:ext>
                  </a:extLst>
                </a:gridCol>
                <a:gridCol w="1694823">
                  <a:extLst>
                    <a:ext uri="{9D8B030D-6E8A-4147-A177-3AD203B41FA5}">
                      <a16:colId xmlns:a16="http://schemas.microsoft.com/office/drawing/2014/main" val="3097559612"/>
                    </a:ext>
                  </a:extLst>
                </a:gridCol>
                <a:gridCol w="1547447">
                  <a:extLst>
                    <a:ext uri="{9D8B030D-6E8A-4147-A177-3AD203B41FA5}">
                      <a16:colId xmlns:a16="http://schemas.microsoft.com/office/drawing/2014/main" val="375407159"/>
                    </a:ext>
                  </a:extLst>
                </a:gridCol>
                <a:gridCol w="1842198">
                  <a:extLst>
                    <a:ext uri="{9D8B030D-6E8A-4147-A177-3AD203B41FA5}">
                      <a16:colId xmlns:a16="http://schemas.microsoft.com/office/drawing/2014/main" val="2701807135"/>
                    </a:ext>
                  </a:extLst>
                </a:gridCol>
              </a:tblGrid>
              <a:tr h="323927">
                <a:tc rowSpan="2">
                  <a:txBody>
                    <a:bodyPr/>
                    <a:lstStyle/>
                    <a:p>
                      <a:pPr algn="ctr" fontAlgn="b"/>
                      <a:endParaRPr lang="es-CO" sz="2000" b="1" u="none" strike="noStrike" dirty="0">
                        <a:solidFill>
                          <a:schemeClr val="tx1"/>
                        </a:solidFill>
                        <a:effectLst/>
                        <a:latin typeface="Aptos" panose="020B0004020202020204" pitchFamily="34" charset="0"/>
                      </a:endParaRPr>
                    </a:p>
                    <a:p>
                      <a:pPr algn="ctr" fontAlgn="b"/>
                      <a:r>
                        <a:rPr lang="es-CO" sz="2000" b="1" u="none" strike="noStrike" dirty="0">
                          <a:solidFill>
                            <a:schemeClr val="tx1"/>
                          </a:solidFill>
                          <a:effectLst/>
                          <a:latin typeface="Aptos" panose="020B0004020202020204" pitchFamily="34" charset="0"/>
                        </a:rPr>
                        <a:t>Centro Zonal</a:t>
                      </a:r>
                      <a:endParaRPr lang="es-CO" sz="20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b"/>
                      <a:r>
                        <a:rPr lang="es-CO" sz="2000" b="1" u="none" strike="noStrike" dirty="0">
                          <a:solidFill>
                            <a:schemeClr val="tx1"/>
                          </a:solidFill>
                          <a:effectLst/>
                          <a:latin typeface="Aptos" panose="020B0004020202020204" pitchFamily="34" charset="0"/>
                        </a:rPr>
                        <a:t>Compromisos Adquiridos Mesas Públicas 2024</a:t>
                      </a:r>
                      <a:endParaRPr lang="es-CO" sz="2000" b="1" i="0" u="none" strike="noStrike" dirty="0">
                        <a:solidFill>
                          <a:schemeClr val="tx1"/>
                        </a:solidFill>
                        <a:effectLst/>
                        <a:latin typeface="Aptos" panose="020B0004020202020204" pitchFamily="34" charset="0"/>
                        <a:ea typeface="Verdana"/>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dirty="0"/>
                    </a:p>
                  </a:txBody>
                  <a:tcPr marL="72000" marR="72000" marT="72000" marB="7200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41279670"/>
                  </a:ext>
                </a:extLst>
              </a:tr>
              <a:tr h="550530">
                <a:tc vMerge="1">
                  <a:txBody>
                    <a:bodyPr/>
                    <a:lstStyle/>
                    <a:p>
                      <a:pPr algn="ctr" fontAlgn="b"/>
                      <a:endParaRPr lang="es-CO" sz="22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2000" b="1" u="none" strike="noStrike" dirty="0">
                          <a:solidFill>
                            <a:schemeClr val="tx1"/>
                          </a:solidFill>
                          <a:effectLst/>
                          <a:latin typeface="Aptos" panose="020B0004020202020204" pitchFamily="34" charset="0"/>
                        </a:rPr>
                        <a:t>Compromiso</a:t>
                      </a:r>
                      <a:endParaRPr lang="es-CO" sz="20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2000" b="1" u="none" strike="noStrike" dirty="0">
                          <a:solidFill>
                            <a:schemeClr val="tx1"/>
                          </a:solidFill>
                          <a:effectLst/>
                          <a:latin typeface="Aptos" panose="020B0004020202020204" pitchFamily="34" charset="0"/>
                        </a:rPr>
                        <a:t>Responsable</a:t>
                      </a:r>
                      <a:endParaRPr lang="es-CO" sz="20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MX" sz="2000" b="1" u="none" strike="noStrike" dirty="0">
                          <a:solidFill>
                            <a:schemeClr val="tx1"/>
                          </a:solidFill>
                          <a:effectLst/>
                          <a:latin typeface="Aptos" panose="020B0004020202020204" pitchFamily="34" charset="0"/>
                        </a:rPr>
                        <a:t>F</a:t>
                      </a:r>
                      <a:r>
                        <a:rPr lang="es-CO" sz="2000" b="1" u="none" strike="noStrike" dirty="0">
                          <a:solidFill>
                            <a:schemeClr val="tx1"/>
                          </a:solidFill>
                          <a:effectLst/>
                          <a:latin typeface="Aptos" panose="020B0004020202020204" pitchFamily="34" charset="0"/>
                        </a:rPr>
                        <a:t>echa</a:t>
                      </a:r>
                      <a:endParaRPr lang="es-CO" sz="20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MX" sz="2000" b="1" i="0" u="none" strike="noStrike" dirty="0">
                          <a:solidFill>
                            <a:schemeClr val="tx1"/>
                          </a:solidFill>
                          <a:effectLst/>
                          <a:latin typeface="Aptos" panose="020B0004020202020204" pitchFamily="34" charset="0"/>
                          <a:ea typeface="Verdana"/>
                          <a:cs typeface="Verdana" panose="020B0604030504040204" pitchFamily="34" charset="0"/>
                        </a:rPr>
                        <a:t>Porcentaje cumplimiento</a:t>
                      </a:r>
                      <a:endParaRPr lang="es-CO" sz="20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61299848"/>
                  </a:ext>
                </a:extLst>
              </a:tr>
              <a:tr h="323927">
                <a:tc>
                  <a:txBody>
                    <a:bodyPr/>
                    <a:lstStyle/>
                    <a:p>
                      <a:pPr algn="ctr" fontAlgn="ctr"/>
                      <a:r>
                        <a:rPr lang="es-CO" sz="2000" b="0" i="0" u="none" strike="noStrike" dirty="0">
                          <a:solidFill>
                            <a:srgbClr val="000000"/>
                          </a:solidFill>
                          <a:effectLst/>
                          <a:latin typeface="Aptos" panose="020B0004020202020204" pitchFamily="34" charset="0"/>
                        </a:rPr>
                        <a:t>Gachetá</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s-ES" sz="2000" b="0" i="0" u="none" strike="noStrike" dirty="0">
                          <a:solidFill>
                            <a:srgbClr val="000000"/>
                          </a:solidFill>
                          <a:effectLst/>
                          <a:latin typeface="Aptos" panose="020B0004020202020204" pitchFamily="34" charset="0"/>
                        </a:rPr>
                        <a:t>Brindar asistencia técnica y acompañamiento al proceso de construcción de infraestructuras nuevas teniendo en cuenta los lineamientos técnicos del ICBF.</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s-ES" sz="2000" b="0" i="0" u="none" strike="noStrike" dirty="0">
                          <a:solidFill>
                            <a:schemeClr val="tx1"/>
                          </a:solidFill>
                          <a:effectLst/>
                          <a:latin typeface="Aptos" panose="020B0004020202020204" pitchFamily="34" charset="0"/>
                          <a:ea typeface="Verdana"/>
                          <a:cs typeface="Verdana" panose="020B0604030504040204" pitchFamily="34" charset="0"/>
                        </a:rPr>
                        <a:t>Coordinadora CZ</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2000" b="0" i="0" u="none" strike="noStrike" dirty="0">
                          <a:solidFill>
                            <a:srgbClr val="000000"/>
                          </a:solidFill>
                          <a:effectLst/>
                          <a:latin typeface="Aptos" panose="020B0004020202020204" pitchFamily="34" charset="0"/>
                        </a:rPr>
                        <a:t>18/11/2024</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s-ES" sz="2000" b="0" i="0" u="none" strike="noStrike" dirty="0">
                          <a:solidFill>
                            <a:schemeClr val="tx1"/>
                          </a:solidFill>
                          <a:effectLst/>
                          <a:latin typeface="Aptos" panose="020B0004020202020204" pitchFamily="34" charset="0"/>
                          <a:ea typeface="Verdana"/>
                          <a:cs typeface="Verdana" panose="020B0604030504040204" pitchFamily="34" charset="0"/>
                        </a:rPr>
                        <a:t>100%</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001086"/>
                  </a:ext>
                </a:extLst>
              </a:tr>
              <a:tr h="323927">
                <a:tc>
                  <a:txBody>
                    <a:bodyPr/>
                    <a:lstStyle/>
                    <a:p>
                      <a:pPr algn="ctr" fontAlgn="ctr"/>
                      <a:r>
                        <a:rPr lang="es-CO" sz="2000" b="0" i="0" u="none" strike="noStrike" dirty="0">
                          <a:solidFill>
                            <a:srgbClr val="000000"/>
                          </a:solidFill>
                          <a:effectLst/>
                          <a:latin typeface="Aptos" panose="020B0004020202020204" pitchFamily="34" charset="0"/>
                        </a:rPr>
                        <a:t>Pacho</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t"/>
                      <a:r>
                        <a:rPr lang="es-ES" sz="2000" b="0" i="0" u="none" strike="noStrike" dirty="0">
                          <a:solidFill>
                            <a:srgbClr val="000000"/>
                          </a:solidFill>
                          <a:effectLst/>
                          <a:latin typeface="Aptos" panose="020B0004020202020204" pitchFamily="34" charset="0"/>
                        </a:rPr>
                        <a:t>Gestionar ante la dirección regional la posibilidad de la apertura de nuevos servicios en el municipio de Paime, para garantizar la atención a otros beneficiarios.</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a:solidFill>
                            <a:schemeClr val="tx1"/>
                          </a:solidFill>
                          <a:effectLst/>
                          <a:latin typeface="Aptos" panose="020B0004020202020204" pitchFamily="34" charset="0"/>
                          <a:ea typeface="Verdana"/>
                          <a:cs typeface="Verdana" panose="020B0604030504040204" pitchFamily="34" charset="0"/>
                        </a:rPr>
                        <a:t>Coordinadora CZ</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2000" b="0" i="0" u="none" strike="noStrike">
                          <a:solidFill>
                            <a:srgbClr val="000000"/>
                          </a:solidFill>
                          <a:effectLst/>
                          <a:latin typeface="Aptos" panose="020B0004020202020204" pitchFamily="34" charset="0"/>
                        </a:rPr>
                        <a:t>2/12/2024</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a:solidFill>
                            <a:schemeClr val="tx1"/>
                          </a:solidFill>
                          <a:effectLst/>
                          <a:latin typeface="Aptos" panose="020B0004020202020204" pitchFamily="34" charset="0"/>
                          <a:ea typeface="Verdana"/>
                          <a:cs typeface="Verdana" panose="020B0604030504040204" pitchFamily="34" charset="0"/>
                        </a:rPr>
                        <a:t>100%</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p>
                      <a:pPr algn="ctr" fontAlgn="b"/>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9648042"/>
                  </a:ext>
                </a:extLst>
              </a:tr>
              <a:tr h="323927">
                <a:tc>
                  <a:txBody>
                    <a:bodyPr/>
                    <a:lstStyle/>
                    <a:p>
                      <a:pPr algn="ctr" fontAlgn="ctr"/>
                      <a:r>
                        <a:rPr lang="es-CO" sz="2000" b="0" i="0" u="none" strike="noStrike" dirty="0">
                          <a:solidFill>
                            <a:srgbClr val="000000"/>
                          </a:solidFill>
                          <a:effectLst/>
                          <a:latin typeface="Aptos" panose="020B0004020202020204" pitchFamily="34" charset="0"/>
                        </a:rPr>
                        <a:t>Girardot</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s-ES" sz="2000" b="0" i="0" u="none" strike="noStrike" dirty="0">
                          <a:solidFill>
                            <a:srgbClr val="000000"/>
                          </a:solidFill>
                          <a:effectLst/>
                          <a:latin typeface="Aptos" panose="020B0004020202020204" pitchFamily="34" charset="0"/>
                        </a:rPr>
                        <a:t>Realizar visita de inspección al inmueble donde operaba el CDI “Mundo Maravilloso” con el fin de obtener un diagnóstico real de la infraestructura para viabilizar adecuaciones necesarias para ampliación de coberturas.</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a:solidFill>
                            <a:schemeClr val="tx1"/>
                          </a:solidFill>
                          <a:effectLst/>
                          <a:latin typeface="Aptos" panose="020B0004020202020204" pitchFamily="34" charset="0"/>
                          <a:ea typeface="Verdana"/>
                          <a:cs typeface="Verdana" panose="020B0604030504040204" pitchFamily="34" charset="0"/>
                        </a:rPr>
                        <a:t>Coordinadora CZ</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2000" b="0" i="0" u="none" strike="noStrike">
                          <a:solidFill>
                            <a:srgbClr val="000000"/>
                          </a:solidFill>
                          <a:effectLst/>
                          <a:latin typeface="Aptos" panose="020B0004020202020204" pitchFamily="34" charset="0"/>
                        </a:rPr>
                        <a:t>11/10/2024</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a:solidFill>
                            <a:schemeClr val="tx1"/>
                          </a:solidFill>
                          <a:effectLst/>
                          <a:latin typeface="Aptos" panose="020B0004020202020204" pitchFamily="34" charset="0"/>
                          <a:ea typeface="Verdana"/>
                          <a:cs typeface="Verdana" panose="020B0604030504040204" pitchFamily="34" charset="0"/>
                        </a:rPr>
                        <a:t>100%</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p>
                      <a:pPr algn="ctr" fontAlgn="b"/>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6974292"/>
                  </a:ext>
                </a:extLst>
              </a:tr>
              <a:tr h="323927">
                <a:tc>
                  <a:txBody>
                    <a:bodyPr/>
                    <a:lstStyle/>
                    <a:p>
                      <a:pPr algn="ctr" fontAlgn="ctr"/>
                      <a:r>
                        <a:rPr lang="es-CO" sz="2000" b="0" i="0" u="none" strike="noStrike" dirty="0">
                          <a:solidFill>
                            <a:srgbClr val="000000"/>
                          </a:solidFill>
                          <a:effectLst/>
                          <a:latin typeface="Aptos" panose="020B0004020202020204" pitchFamily="34" charset="0"/>
                        </a:rPr>
                        <a:t>Chocontá</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es-ES" sz="2000" b="0" i="0" u="none" strike="noStrike" dirty="0">
                          <a:solidFill>
                            <a:srgbClr val="000000"/>
                          </a:solidFill>
                          <a:effectLst/>
                          <a:latin typeface="Aptos" panose="020B0004020202020204" pitchFamily="34" charset="0"/>
                        </a:rPr>
                        <a:t>Gestionar el Traslado del Hogar Infantil los Tunjitos a Centro de desarrollo Infantil CDI a través de visita por parte de la regional Cundinamarca a la infraestructura donde funciona el Hogar Infantil</a:t>
                      </a: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a:solidFill>
                            <a:schemeClr val="tx1"/>
                          </a:solidFill>
                          <a:effectLst/>
                          <a:latin typeface="Aptos" panose="020B0004020202020204" pitchFamily="34" charset="0"/>
                          <a:ea typeface="Verdana"/>
                          <a:cs typeface="Verdana" panose="020B0604030504040204" pitchFamily="34" charset="0"/>
                        </a:rPr>
                        <a:t>Coordinador CZ</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2000" b="0" i="0" u="none" strike="noStrike">
                          <a:solidFill>
                            <a:srgbClr val="000000"/>
                          </a:solidFill>
                          <a:effectLst/>
                          <a:latin typeface="Aptos" panose="020B0004020202020204" pitchFamily="34" charset="0"/>
                        </a:rPr>
                        <a:t>13/11/2024</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a:solidFill>
                            <a:schemeClr val="tx1"/>
                          </a:solidFill>
                          <a:effectLst/>
                          <a:latin typeface="Aptos" panose="020B0004020202020204" pitchFamily="34" charset="0"/>
                          <a:ea typeface="Verdana"/>
                          <a:cs typeface="Verdana" panose="020B0604030504040204" pitchFamily="34" charset="0"/>
                        </a:rPr>
                        <a:t>100%</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p>
                      <a:pPr algn="ctr" fontAlgn="b"/>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1140821"/>
                  </a:ext>
                </a:extLst>
              </a:tr>
              <a:tr h="323927">
                <a:tc>
                  <a:txBody>
                    <a:bodyPr/>
                    <a:lstStyle/>
                    <a:p>
                      <a:pPr algn="ctr" fontAlgn="ctr"/>
                      <a:r>
                        <a:rPr lang="es-CO" sz="2000" b="0" i="0" u="none" strike="noStrike" dirty="0">
                          <a:solidFill>
                            <a:srgbClr val="000000"/>
                          </a:solidFill>
                          <a:effectLst/>
                          <a:latin typeface="Aptos" panose="020B0004020202020204" pitchFamily="34" charset="0"/>
                        </a:rPr>
                        <a:t>Fusagasugá</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t"/>
                      <a:r>
                        <a:rPr lang="es-ES" sz="2000" b="0" i="0" u="none" strike="noStrike" dirty="0">
                          <a:solidFill>
                            <a:srgbClr val="000000"/>
                          </a:solidFill>
                          <a:effectLst/>
                          <a:latin typeface="Aptos" panose="020B0004020202020204" pitchFamily="34" charset="0"/>
                        </a:rPr>
                        <a:t>Realizar mesa de trabajo provincial con las madres comunitarias.</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a:solidFill>
                            <a:schemeClr val="tx1"/>
                          </a:solidFill>
                          <a:effectLst/>
                          <a:latin typeface="Aptos" panose="020B0004020202020204" pitchFamily="34" charset="0"/>
                          <a:ea typeface="Verdana"/>
                          <a:cs typeface="Verdana" panose="020B0604030504040204" pitchFamily="34" charset="0"/>
                        </a:rPr>
                        <a:t>Coordinadora CZ</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p>
                      <a:pPr algn="ctr" fontAlgn="b"/>
                      <a:r>
                        <a:rPr lang="es-CO" sz="2000" b="0" i="0" u="none" strike="noStrike" dirty="0">
                          <a:solidFill>
                            <a:schemeClr val="tx1"/>
                          </a:solidFill>
                          <a:effectLst/>
                          <a:latin typeface="Aptos" panose="020B0004020202020204" pitchFamily="34" charset="0"/>
                          <a:ea typeface="Verdana"/>
                          <a:cs typeface="Verdana" panose="020B0604030504040204" pitchFamily="34" charset="0"/>
                        </a:rPr>
                        <a:t>Dirección Regional</a:t>
                      </a: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2000" b="0" i="0" u="none" strike="noStrike" dirty="0">
                          <a:solidFill>
                            <a:srgbClr val="000000"/>
                          </a:solidFill>
                          <a:effectLst/>
                          <a:latin typeface="Aptos" panose="020B0004020202020204" pitchFamily="34" charset="0"/>
                        </a:rPr>
                        <a:t>20/11/2024</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a:solidFill>
                            <a:schemeClr val="tx1"/>
                          </a:solidFill>
                          <a:effectLst/>
                          <a:latin typeface="Aptos" panose="020B0004020202020204" pitchFamily="34" charset="0"/>
                          <a:ea typeface="Verdana"/>
                          <a:cs typeface="Verdana" panose="020B0604030504040204" pitchFamily="34" charset="0"/>
                        </a:rPr>
                        <a:t>100%</a:t>
                      </a:r>
                      <a:endParaRPr lang="es-CO" sz="20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3931171"/>
                  </a:ext>
                </a:extLst>
              </a:tr>
            </a:tbl>
          </a:graphicData>
        </a:graphic>
      </p:graphicFrame>
    </p:spTree>
    <p:extLst>
      <p:ext uri="{BB962C8B-B14F-4D97-AF65-F5344CB8AC3E}">
        <p14:creationId xmlns:p14="http://schemas.microsoft.com/office/powerpoint/2010/main" val="1446256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F40B7-CC3D-4742-CA67-BE69D2454878}"/>
            </a:ext>
          </a:extLst>
        </p:cNvPr>
        <p:cNvGrpSpPr/>
        <p:nvPr/>
      </p:nvGrpSpPr>
      <p:grpSpPr>
        <a:xfrm>
          <a:off x="0" y="0"/>
          <a:ext cx="0" cy="0"/>
          <a:chOff x="0" y="0"/>
          <a:chExt cx="0" cy="0"/>
        </a:xfrm>
      </p:grpSpPr>
      <p:pic>
        <p:nvPicPr>
          <p:cNvPr id="4" name="Imagen 3" descr="Imagen que contiene Texto&#10;&#10;El contenido generado por IA puede ser incorrecto.">
            <a:extLst>
              <a:ext uri="{FF2B5EF4-FFF2-40B4-BE49-F238E27FC236}">
                <a16:creationId xmlns:a16="http://schemas.microsoft.com/office/drawing/2014/main" id="{BBBF9871-E0E3-8A7F-0F11-1D5C1F6A49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86AA0037-8EF1-2FD0-0789-23F20A3058EE}"/>
              </a:ext>
            </a:extLst>
          </p:cNvPr>
          <p:cNvSpPr>
            <a:spLocks noGrp="1"/>
          </p:cNvSpPr>
          <p:nvPr>
            <p:ph type="title"/>
          </p:nvPr>
        </p:nvSpPr>
        <p:spPr>
          <a:xfrm>
            <a:off x="13843000" y="8229600"/>
            <a:ext cx="2286000" cy="838200"/>
          </a:xfrm>
        </p:spPr>
        <p:txBody>
          <a:bodyPr/>
          <a:lstStyle/>
          <a:p>
            <a:pPr algn="ctr"/>
            <a:r>
              <a:rPr lang="es-MX" sz="5500" spc="-150" dirty="0">
                <a:solidFill>
                  <a:srgbClr val="B11582"/>
                </a:solidFill>
                <a:latin typeface="Nunito Sans SemiBold" pitchFamily="2" charset="0"/>
              </a:rPr>
              <a:t>PQRS</a:t>
            </a:r>
            <a:endParaRPr lang="es-CO" sz="5500" spc="-150" dirty="0">
              <a:solidFill>
                <a:srgbClr val="B11582"/>
              </a:solidFill>
              <a:latin typeface="Nunito Sans SemiBold" pitchFamily="2" charset="0"/>
            </a:endParaRPr>
          </a:p>
        </p:txBody>
      </p:sp>
    </p:spTree>
    <p:extLst>
      <p:ext uri="{BB962C8B-B14F-4D97-AF65-F5344CB8AC3E}">
        <p14:creationId xmlns:p14="http://schemas.microsoft.com/office/powerpoint/2010/main" val="1897192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68966-20B0-49B6-3EA7-EDBF1875970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71ED6FD2-6A26-8322-8EE3-45B10462E7AD}"/>
              </a:ext>
            </a:extLst>
          </p:cNvPr>
          <p:cNvSpPr txBox="1">
            <a:spLocks/>
          </p:cNvSpPr>
          <p:nvPr/>
        </p:nvSpPr>
        <p:spPr>
          <a:xfrm>
            <a:off x="279400" y="762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PQRS</a:t>
            </a:r>
          </a:p>
        </p:txBody>
      </p:sp>
      <p:graphicFrame>
        <p:nvGraphicFramePr>
          <p:cNvPr id="2" name="Tabla 1">
            <a:extLst>
              <a:ext uri="{FF2B5EF4-FFF2-40B4-BE49-F238E27FC236}">
                <a16:creationId xmlns:a16="http://schemas.microsoft.com/office/drawing/2014/main" id="{45645B11-4720-2ADA-0C31-9A9340296F6C}"/>
              </a:ext>
            </a:extLst>
          </p:cNvPr>
          <p:cNvGraphicFramePr>
            <a:graphicFrameLocks noGrp="1"/>
          </p:cNvGraphicFramePr>
          <p:nvPr>
            <p:extLst>
              <p:ext uri="{D42A27DB-BD31-4B8C-83A1-F6EECF244321}">
                <p14:modId xmlns:p14="http://schemas.microsoft.com/office/powerpoint/2010/main" val="4132025813"/>
              </p:ext>
            </p:extLst>
          </p:nvPr>
        </p:nvGraphicFramePr>
        <p:xfrm>
          <a:off x="889000" y="1524000"/>
          <a:ext cx="14478000" cy="6290070"/>
        </p:xfrm>
        <a:graphic>
          <a:graphicData uri="http://schemas.openxmlformats.org/drawingml/2006/table">
            <a:tbl>
              <a:tblPr lastCol="1">
                <a:tableStyleId>{93296810-A885-4BE3-A3E7-6D5BEEA58F35}</a:tableStyleId>
              </a:tblPr>
              <a:tblGrid>
                <a:gridCol w="2351911">
                  <a:extLst>
                    <a:ext uri="{9D8B030D-6E8A-4147-A177-3AD203B41FA5}">
                      <a16:colId xmlns:a16="http://schemas.microsoft.com/office/drawing/2014/main" val="564259468"/>
                    </a:ext>
                  </a:extLst>
                </a:gridCol>
                <a:gridCol w="6593692">
                  <a:extLst>
                    <a:ext uri="{9D8B030D-6E8A-4147-A177-3AD203B41FA5}">
                      <a16:colId xmlns:a16="http://schemas.microsoft.com/office/drawing/2014/main" val="1710941193"/>
                    </a:ext>
                  </a:extLst>
                </a:gridCol>
                <a:gridCol w="2715050">
                  <a:extLst>
                    <a:ext uri="{9D8B030D-6E8A-4147-A177-3AD203B41FA5}">
                      <a16:colId xmlns:a16="http://schemas.microsoft.com/office/drawing/2014/main" val="449785966"/>
                    </a:ext>
                  </a:extLst>
                </a:gridCol>
                <a:gridCol w="2817347">
                  <a:extLst>
                    <a:ext uri="{9D8B030D-6E8A-4147-A177-3AD203B41FA5}">
                      <a16:colId xmlns:a16="http://schemas.microsoft.com/office/drawing/2014/main" val="3217375685"/>
                    </a:ext>
                  </a:extLst>
                </a:gridCol>
              </a:tblGrid>
              <a:tr h="650359">
                <a:tc>
                  <a:txBody>
                    <a:bodyPr/>
                    <a:lstStyle/>
                    <a:p>
                      <a:pPr algn="ctr" fontAlgn="b"/>
                      <a:r>
                        <a:rPr lang="es-CO" sz="3600" b="1" i="0" u="none" strike="noStrike" dirty="0">
                          <a:solidFill>
                            <a:schemeClr val="bg1"/>
                          </a:solidFill>
                          <a:effectLst/>
                          <a:latin typeface="Aptos" panose="020B0004020202020204" pitchFamily="34" charset="0"/>
                          <a:ea typeface="Verdana" panose="020B0604030504040204" pitchFamily="34" charset="0"/>
                          <a:cs typeface="Verdana" panose="020B0604030504040204" pitchFamily="34" charset="0"/>
                        </a:rPr>
                        <a:t>Tipo</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tc>
                  <a:txBody>
                    <a:bodyPr/>
                    <a:lstStyle/>
                    <a:p>
                      <a:pPr algn="ctr" fontAlgn="ctr"/>
                      <a:r>
                        <a:rPr lang="es-CO" sz="3600" b="1" i="0" u="none" strike="noStrike" dirty="0">
                          <a:solidFill>
                            <a:schemeClr val="bg1"/>
                          </a:solidFill>
                          <a:effectLst/>
                          <a:latin typeface="Aptos" panose="020B0004020202020204" pitchFamily="34" charset="0"/>
                          <a:ea typeface="Verdana" panose="020B0604030504040204" pitchFamily="34" charset="0"/>
                          <a:cs typeface="Verdana" panose="020B0604030504040204" pitchFamily="34" charset="0"/>
                        </a:rPr>
                        <a:t>Principales  Motivos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tc>
                  <a:txBody>
                    <a:bodyPr/>
                    <a:lstStyle/>
                    <a:p>
                      <a:pPr algn="ctr" fontAlgn="ctr"/>
                      <a:r>
                        <a:rPr lang="es-CO" sz="3600" b="1" i="0" u="none" strike="noStrike" dirty="0">
                          <a:solidFill>
                            <a:schemeClr val="bg1"/>
                          </a:solidFill>
                          <a:effectLst/>
                          <a:latin typeface="Aptos" panose="020B0004020202020204" pitchFamily="34" charset="0"/>
                          <a:ea typeface="Verdana" panose="020B0604030504040204" pitchFamily="34" charset="0"/>
                          <a:cs typeface="Verdana" panose="020B0604030504040204" pitchFamily="34" charset="0"/>
                        </a:rPr>
                        <a:t>2024</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tc>
                  <a:txBody>
                    <a:bodyPr/>
                    <a:lstStyle/>
                    <a:p>
                      <a:pPr algn="ctr" fontAlgn="ctr"/>
                      <a:r>
                        <a:rPr lang="es-CO" sz="3600" b="1" i="0" u="none" strike="noStrike" dirty="0">
                          <a:solidFill>
                            <a:schemeClr val="bg1"/>
                          </a:solidFill>
                          <a:effectLst/>
                          <a:latin typeface="Aptos" panose="020B0004020202020204" pitchFamily="34" charset="0"/>
                          <a:ea typeface="Verdana" panose="020B0604030504040204" pitchFamily="34" charset="0"/>
                          <a:cs typeface="Verdana" panose="020B0604030504040204" pitchFamily="34" charset="0"/>
                        </a:rPr>
                        <a:t>Oportunidad Rta</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186255905"/>
                  </a:ext>
                </a:extLst>
              </a:tr>
              <a:tr h="376863">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3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Peticiones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buNone/>
                      </a:pPr>
                      <a:r>
                        <a:rPr lang="es-ES" sz="1800" dirty="0">
                          <a:solidFill>
                            <a:srgbClr val="000000"/>
                          </a:solidFill>
                          <a:effectLst/>
                          <a:latin typeface="Aptos" panose="020B0004020202020204" pitchFamily="34" charset="0"/>
                        </a:rPr>
                        <a:t>Violencia física, psicológica y/o negligencia</a:t>
                      </a:r>
                      <a:endParaRPr lang="es-ES"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9.824</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98,8%</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67272968"/>
                  </a:ext>
                </a:extLst>
              </a:tr>
              <a:tr h="376863">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buNone/>
                      </a:pPr>
                      <a:r>
                        <a:rPr lang="es-ES" sz="1800" dirty="0">
                          <a:solidFill>
                            <a:srgbClr val="000000"/>
                          </a:solidFill>
                          <a:effectLst/>
                          <a:latin typeface="Aptos" panose="020B0004020202020204" pitchFamily="34" charset="0"/>
                        </a:rPr>
                        <a:t>Conciliable - Alimentos, Visitas y Custodia</a:t>
                      </a:r>
                      <a:endParaRPr lang="es-ES"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5.762</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86,2%</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2043973"/>
                  </a:ext>
                </a:extLst>
              </a:tr>
              <a:tr h="376863">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buNone/>
                      </a:pPr>
                      <a:r>
                        <a:rPr lang="es-CO" sz="1800" dirty="0">
                          <a:solidFill>
                            <a:srgbClr val="000000"/>
                          </a:solidFill>
                          <a:effectLst/>
                          <a:latin typeface="Aptos" panose="020B0004020202020204" pitchFamily="34" charset="0"/>
                        </a:rPr>
                        <a:t>Violencia Sexual</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3.183</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99,2%</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2258034"/>
                  </a:ext>
                </a:extLst>
              </a:tr>
              <a:tr h="376863">
                <a:tc row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3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Quejas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buNone/>
                      </a:pPr>
                      <a:r>
                        <a:rPr lang="es-ES" sz="1800" dirty="0">
                          <a:solidFill>
                            <a:srgbClr val="000000"/>
                          </a:solidFill>
                          <a:effectLst/>
                          <a:latin typeface="Aptos" panose="020B0004020202020204" pitchFamily="34" charset="0"/>
                        </a:rPr>
                        <a:t>Omisión o extralimitación de deberes o funciones</a:t>
                      </a:r>
                      <a:endParaRPr lang="es-ES"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65</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90,8%</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8339102"/>
                  </a:ext>
                </a:extLst>
              </a:tr>
              <a:tr h="376863">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buNone/>
                      </a:pPr>
                      <a:r>
                        <a:rPr lang="es-ES" sz="1800" dirty="0">
                          <a:solidFill>
                            <a:srgbClr val="000000"/>
                          </a:solidFill>
                          <a:effectLst/>
                          <a:latin typeface="Aptos" panose="020B0004020202020204" pitchFamily="34" charset="0"/>
                        </a:rPr>
                        <a:t>Incumplimiento u omisión  de actuaciones dentro del debido proceso</a:t>
                      </a:r>
                      <a:endParaRPr lang="es-ES"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44</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93,2%</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41803648"/>
                  </a:ext>
                </a:extLst>
              </a:tr>
              <a:tr h="376863">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buNone/>
                      </a:pPr>
                      <a:r>
                        <a:rPr lang="es-ES" sz="1800" dirty="0">
                          <a:solidFill>
                            <a:srgbClr val="000000"/>
                          </a:solidFill>
                          <a:effectLst/>
                          <a:latin typeface="Aptos" panose="020B0004020202020204" pitchFamily="34" charset="0"/>
                        </a:rPr>
                        <a:t>Demora en la atención (negar o retardar asuntos a su cargo)</a:t>
                      </a:r>
                      <a:endParaRPr lang="es-ES"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39</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100%</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24303629"/>
                  </a:ext>
                </a:extLst>
              </a:tr>
              <a:tr h="376863">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3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Reclamos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buNone/>
                      </a:pPr>
                      <a:r>
                        <a:rPr lang="es-CO" sz="1800" dirty="0">
                          <a:solidFill>
                            <a:srgbClr val="000000"/>
                          </a:solidFill>
                          <a:effectLst/>
                          <a:latin typeface="Aptos" panose="020B0004020202020204" pitchFamily="34" charset="0"/>
                        </a:rPr>
                        <a:t>Incumplimiento de Obligaciones Contractuales</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287</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87,1%</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5076600"/>
                  </a:ext>
                </a:extLst>
              </a:tr>
              <a:tr h="376863">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buNone/>
                      </a:pPr>
                      <a:r>
                        <a:rPr lang="es-ES" sz="1800" dirty="0">
                          <a:solidFill>
                            <a:srgbClr val="000000"/>
                          </a:solidFill>
                          <a:effectLst/>
                          <a:latin typeface="Aptos" panose="020B0004020202020204" pitchFamily="34" charset="0"/>
                        </a:rPr>
                        <a:t>Violencia contra Niños, Niñas y Adolescentes</a:t>
                      </a:r>
                      <a:endParaRPr lang="es-ES"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136</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91,9%</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92913169"/>
                  </a:ext>
                </a:extLst>
              </a:tr>
              <a:tr h="376863">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buNone/>
                      </a:pPr>
                      <a:r>
                        <a:rPr lang="es-CO" sz="1800" dirty="0">
                          <a:solidFill>
                            <a:srgbClr val="000000"/>
                          </a:solidFill>
                          <a:effectLst/>
                          <a:latin typeface="Aptos" panose="020B0004020202020204" pitchFamily="34" charset="0"/>
                        </a:rPr>
                        <a:t>Instalaciones Físicas Inadecuadas</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5</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100%</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5471860"/>
                  </a:ext>
                </a:extLst>
              </a:tr>
              <a:tr h="376863">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3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Sugerencias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buNone/>
                      </a:pPr>
                      <a:r>
                        <a:rPr lang="es-CO" sz="1800" dirty="0">
                          <a:solidFill>
                            <a:srgbClr val="000000"/>
                          </a:solidFill>
                          <a:effectLst/>
                          <a:latin typeface="Aptos" panose="020B0004020202020204" pitchFamily="34" charset="0"/>
                        </a:rPr>
                        <a:t>Felicitaciones y Agradecimientos</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10</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100%</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3010564"/>
                  </a:ext>
                </a:extLst>
              </a:tr>
              <a:tr h="376863">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buNone/>
                      </a:pPr>
                      <a:r>
                        <a:rPr lang="es-ES" sz="1800" dirty="0">
                          <a:solidFill>
                            <a:srgbClr val="000000"/>
                          </a:solidFill>
                          <a:effectLst/>
                          <a:latin typeface="Aptos" panose="020B0004020202020204" pitchFamily="34" charset="0"/>
                        </a:rPr>
                        <a:t>Procesos y procedimientos de los servicios, modalidades y trámites del ICBF</a:t>
                      </a:r>
                      <a:endParaRPr lang="es-ES"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6</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100%</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40424693"/>
                  </a:ext>
                </a:extLst>
              </a:tr>
              <a:tr h="376863">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buNone/>
                      </a:pPr>
                      <a:r>
                        <a:rPr lang="es-CO" sz="1800" dirty="0">
                          <a:solidFill>
                            <a:srgbClr val="000000"/>
                          </a:solidFill>
                          <a:effectLst/>
                          <a:latin typeface="Aptos" panose="020B0004020202020204" pitchFamily="34" charset="0"/>
                        </a:rPr>
                        <a:t>Recurso Humano</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                      1</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buNone/>
                      </a:pPr>
                      <a:r>
                        <a:rPr lang="es-CO" sz="1800" dirty="0">
                          <a:solidFill>
                            <a:srgbClr val="000000"/>
                          </a:solidFill>
                          <a:effectLst/>
                          <a:latin typeface="Aptos" panose="020B0004020202020204" pitchFamily="34" charset="0"/>
                        </a:rPr>
                        <a:t>100%</a:t>
                      </a:r>
                      <a:endParaRPr lang="es-CO" sz="1800" dirty="0">
                        <a:effectLst/>
                        <a:latin typeface="Aptos" panose="020B0004020202020204" pitchFamily="34" charset="0"/>
                      </a:endParaRPr>
                    </a:p>
                  </a:txBody>
                  <a:tcPr marL="44450" marR="4445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73342874"/>
                  </a:ext>
                </a:extLst>
              </a:tr>
            </a:tbl>
          </a:graphicData>
        </a:graphic>
      </p:graphicFrame>
    </p:spTree>
    <p:extLst>
      <p:ext uri="{BB962C8B-B14F-4D97-AF65-F5344CB8AC3E}">
        <p14:creationId xmlns:p14="http://schemas.microsoft.com/office/powerpoint/2010/main" val="2188143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C52D-0080-27C7-6C10-06ED3E7DF262}"/>
            </a:ext>
          </a:extLst>
        </p:cNvPr>
        <p:cNvGrpSpPr/>
        <p:nvPr/>
      </p:nvGrpSpPr>
      <p:grpSpPr>
        <a:xfrm>
          <a:off x="0" y="0"/>
          <a:ext cx="0" cy="0"/>
          <a:chOff x="0" y="0"/>
          <a:chExt cx="0" cy="0"/>
        </a:xfrm>
      </p:grpSpPr>
      <p:pic>
        <p:nvPicPr>
          <p:cNvPr id="7" name="Imagen 6" descr="Imagen que contiene Texto&#10;&#10;El contenido generado por IA puede ser incorrecto.">
            <a:extLst>
              <a:ext uri="{FF2B5EF4-FFF2-40B4-BE49-F238E27FC236}">
                <a16:creationId xmlns:a16="http://schemas.microsoft.com/office/drawing/2014/main" id="{6CA4476A-F471-1597-92E0-5773D2767D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C654B350-372C-648E-F220-60E8580A1447}"/>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2025</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97871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BAF2-8963-8013-207B-48FF021817FF}"/>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F7B7FA32-6019-D1E3-D5A8-64A1E6E01B5B}"/>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Victorias</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tempranas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D54DD56D-80B3-E04C-52AA-48A3C774C978}"/>
              </a:ext>
            </a:extLst>
          </p:cNvPr>
          <p:cNvSpPr txBox="1">
            <a:spLocks/>
          </p:cNvSpPr>
          <p:nvPr/>
        </p:nvSpPr>
        <p:spPr>
          <a:xfrm>
            <a:off x="660400" y="1600200"/>
            <a:ext cx="13868400" cy="6019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Como va la regional – Primera Infancia</a:t>
            </a:r>
          </a:p>
          <a:p>
            <a:pPr algn="l">
              <a:spcBef>
                <a:spcPts val="0"/>
              </a:spcBef>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lvl="0" indent="-342900" algn="just">
              <a:lnSpc>
                <a:spcPct val="115000"/>
              </a:lnSpc>
              <a:buFont typeface="Symbol" panose="05050102010706020507" pitchFamily="18" charset="2"/>
              <a:buChar char=""/>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La ampliación del equipo técnico encargado del seguimiento a la ejecución de los CZ, permitirá fortalecer la presencia territorial más continua y efectiva, especialmente en aquellas UDS ubicadas en zonas rurales o rurales dispersas. Esta ampliación permitiría mejorar el proceso de seguimiento a la ejecución, brindar soporte oportuno a los equipos operativos locales, y asegurar el cumplimiento de las condiciones de calidad exigidas por el ICBF, a pesar de las limitaciones logísticas y geográficas.</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endParaRPr lang="es-ES" sz="1800" kern="100" dirty="0">
              <a:effectLst/>
              <a:latin typeface="Verdana" panose="020B060403050404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800" kern="100" dirty="0">
                <a:effectLst/>
                <a:latin typeface="Verdana" panose="020B0604030504040204" pitchFamily="34" charset="0"/>
                <a:ea typeface="Aptos" panose="020B0004020202020204" pitchFamily="34" charset="0"/>
                <a:cs typeface="Times New Roman" panose="02020603050405020304" pitchFamily="18" charset="0"/>
              </a:rPr>
              <a:t>El acompañamiento en territorio por parte de los administradores Cuéntame Regional, está fortaleciendo el registro de información de nuestros potenciales beneficiarios en los diferentes servicios de atención en Primera Infancia, contando con información confiable y veraz.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15000"/>
              </a:lnSpc>
              <a:buNone/>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800" kern="100" dirty="0">
                <a:effectLst/>
                <a:latin typeface="Verdana" panose="020B0604030504040204" pitchFamily="34" charset="0"/>
                <a:ea typeface="Aptos" panose="020B0004020202020204" pitchFamily="34" charset="0"/>
                <a:cs typeface="Times New Roman" panose="02020603050405020304" pitchFamily="18" charset="0"/>
              </a:rPr>
              <a:t>Después de varias mesas de trabajo realizadas con la Dirección de Planeación de la Sede de la Dirección General, se incluyó en la medición del indicador de gestión PA-192 los usuarios activos e inactivos, toda vez, que la medición de las Unidades de Servicio (UDS) con coberturas óptimas en los servicios de atención a la Primera Infancia, solo tenía en cuenta los usuarios activos con corte al mes, de esta manera se está logrando la obtención de datos confiables y con calidad frente a lo registrado por parte de los centros zonales en el Sistema de Información Misional SIM.</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15000"/>
              </a:lnSpc>
              <a:buNone/>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spcBef>
                <a:spcPts val="0"/>
              </a:spcBef>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8428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7AD67-3820-D488-1CBF-E2729327B166}"/>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E2153168-7B5B-7ADC-3F0F-1D9D92470B1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Victorias</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tempranas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669E84D6-B3EF-F2AA-881F-97F4326C877A}"/>
              </a:ext>
            </a:extLst>
          </p:cNvPr>
          <p:cNvSpPr txBox="1">
            <a:spLocks/>
          </p:cNvSpPr>
          <p:nvPr/>
        </p:nvSpPr>
        <p:spPr>
          <a:xfrm>
            <a:off x="660400" y="1600200"/>
            <a:ext cx="13868400" cy="6019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Como va la regional - Primera Infancia</a:t>
            </a:r>
          </a:p>
          <a:p>
            <a:pPr algn="l">
              <a:spcBef>
                <a:spcPts val="0"/>
              </a:spcBef>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algn="l">
              <a:spcBef>
                <a:spcPts val="0"/>
              </a:spcBef>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342900" lvl="0" indent="-342900" algn="just">
              <a:lnSpc>
                <a:spcPct val="115000"/>
              </a:lnSpc>
              <a:buFont typeface="Symbol" panose="05050102010706020507" pitchFamily="18" charset="2"/>
              <a:buChar char=""/>
            </a:pPr>
            <a:r>
              <a:rPr lang="es-ES" sz="1800" kern="100" dirty="0">
                <a:effectLst/>
                <a:latin typeface="Verdana" panose="020B0604030504040204" pitchFamily="34" charset="0"/>
                <a:ea typeface="Aptos" panose="020B0004020202020204" pitchFamily="34" charset="0"/>
                <a:cs typeface="Times New Roman" panose="02020603050405020304" pitchFamily="18" charset="0"/>
              </a:rPr>
              <a:t>Con el proceso del registro de los potenciales participantes atendidos en los diferentes servicios de atención en Primera Infancia en el link de Prematricula </a:t>
            </a:r>
            <a:r>
              <a:rPr lang="es-CO" sz="1800" u="sng" kern="100" dirty="0">
                <a:solidFill>
                  <a:srgbClr val="467886"/>
                </a:solidFill>
                <a:effectLst/>
                <a:latin typeface="Verdana" panose="020B0604030504040204" pitchFamily="34" charset="0"/>
                <a:ea typeface="Aptos" panose="020B0004020202020204" pitchFamily="34" charset="0"/>
                <a:cs typeface="Times New Roman" panose="02020603050405020304" pitchFamily="18" charset="0"/>
                <a:hlinkClick r:id="rId2"/>
              </a:rPr>
              <a:t>https://prematricula.icbf.gov.co/</a:t>
            </a:r>
            <a:r>
              <a:rPr lang="es-CO" sz="1800" kern="100" dirty="0">
                <a:effectLst/>
                <a:latin typeface="Verdana" panose="020B0604030504040204" pitchFamily="34" charset="0"/>
                <a:ea typeface="Aptos" panose="020B0004020202020204" pitchFamily="34" charset="0"/>
                <a:cs typeface="Times New Roman" panose="02020603050405020304" pitchFamily="18" charset="0"/>
              </a:rPr>
              <a:t>, se está fortaleciendo la identificación de UDS con información errada en georeferenciación, lo cual nos está permitiendo actualizar la información en el módulo de Unidades de Servicio (UDS) del Sistema de Información Cuéntame.</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CO" sz="1800" kern="100" dirty="0">
                <a:effectLst/>
                <a:latin typeface="Verdana" panose="020B0604030504040204" pitchFamily="34" charset="0"/>
                <a:ea typeface="Aptos" panose="020B0004020202020204" pitchFamily="34" charset="0"/>
                <a:cs typeface="Times New Roman" panose="02020603050405020304" pitchFamily="18" charset="0"/>
              </a:rPr>
              <a:t>Se han desarrollado mesas de trabajo con los niveles zonal y nacional, con el objetivo de resignificar y tener en cuenta el ejercicio de georreferenciación para que la contratación de la vigencia 2026 se ajuste a las realidades y necesidades territoriales.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spcBef>
                <a:spcPts val="0"/>
              </a:spcBef>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17348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BAF2-8963-8013-207B-48FF021817FF}"/>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F7B7FA32-6019-D1E3-D5A8-64A1E6E01B5B}"/>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err="1">
                <a:solidFill>
                  <a:srgbClr val="B11582"/>
                </a:solidFill>
                <a:latin typeface="Aptos" panose="020B0004020202020204" pitchFamily="34" charset="0"/>
                <a:ea typeface="Verdana" panose="020B0604030504040204" pitchFamily="34" charset="0"/>
                <a:cs typeface="Verdana" panose="020B0604030504040204" pitchFamily="34" charset="0"/>
              </a:rPr>
              <a:t>Victorias</a:t>
            </a:r>
            <a:r>
              <a:rPr lang="pt-BR" b="1" spc="-15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err="1">
                <a:solidFill>
                  <a:srgbClr val="B11582"/>
                </a:solidFill>
                <a:latin typeface="Aptos" panose="020B0004020202020204" pitchFamily="34" charset="0"/>
                <a:ea typeface="Verdana" panose="020B0604030504040204" pitchFamily="34" charset="0"/>
                <a:cs typeface="Verdana" panose="020B0604030504040204" pitchFamily="34" charset="0"/>
              </a:rPr>
              <a:t>tempranas</a:t>
            </a:r>
            <a:endParaRPr lang="pt-BR" b="1" spc="-15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D54DD56D-80B3-E04C-52AA-48A3C774C978}"/>
              </a:ext>
            </a:extLst>
          </p:cNvPr>
          <p:cNvSpPr txBox="1">
            <a:spLocks/>
          </p:cNvSpPr>
          <p:nvPr/>
        </p:nvSpPr>
        <p:spPr>
          <a:xfrm>
            <a:off x="774701" y="1346234"/>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Como va la regional – Familia y comunidades</a:t>
            </a:r>
          </a:p>
        </p:txBody>
      </p:sp>
      <p:graphicFrame>
        <p:nvGraphicFramePr>
          <p:cNvPr id="5" name="Diagrama 4">
            <a:extLst>
              <a:ext uri="{FF2B5EF4-FFF2-40B4-BE49-F238E27FC236}">
                <a16:creationId xmlns:a16="http://schemas.microsoft.com/office/drawing/2014/main" id="{4533FB35-AAC7-380A-AF17-591E586E7C44}"/>
              </a:ext>
            </a:extLst>
          </p:cNvPr>
          <p:cNvGraphicFramePr/>
          <p:nvPr/>
        </p:nvGraphicFramePr>
        <p:xfrm>
          <a:off x="2565401" y="2209800"/>
          <a:ext cx="10287000" cy="6462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1196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BAF2-8963-8013-207B-48FF021817FF}"/>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F7B7FA32-6019-D1E3-D5A8-64A1E6E01B5B}"/>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Victorias</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tempranas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D54DD56D-80B3-E04C-52AA-48A3C774C978}"/>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Como va la regional – Protección </a:t>
            </a:r>
          </a:p>
        </p:txBody>
      </p:sp>
      <p:sp>
        <p:nvSpPr>
          <p:cNvPr id="2" name="CuadroTexto 1">
            <a:extLst>
              <a:ext uri="{FF2B5EF4-FFF2-40B4-BE49-F238E27FC236}">
                <a16:creationId xmlns:a16="http://schemas.microsoft.com/office/drawing/2014/main" id="{756E9CCE-2CE6-D2BD-91E6-901F451F4CF5}"/>
              </a:ext>
            </a:extLst>
          </p:cNvPr>
          <p:cNvSpPr txBox="1"/>
          <p:nvPr/>
        </p:nvSpPr>
        <p:spPr>
          <a:xfrm>
            <a:off x="656558" y="2267536"/>
            <a:ext cx="15022284"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lnSpc>
                <a:spcPct val="90000"/>
              </a:lnSpc>
              <a:buFont typeface="Arial,Sans-Serif"/>
              <a:buChar char="•"/>
            </a:pPr>
            <a:endParaRPr lang="es-ES" sz="2500" dirty="0">
              <a:solidFill>
                <a:srgbClr val="000000"/>
              </a:solidFill>
              <a:latin typeface="Aptos"/>
              <a:cs typeface="Arial"/>
            </a:endParaRPr>
          </a:p>
          <a:p>
            <a:pPr marL="342900" indent="-342900" algn="just">
              <a:lnSpc>
                <a:spcPct val="90000"/>
              </a:lnSpc>
              <a:buFont typeface="Arial,Sans-Serif"/>
              <a:buChar char="•"/>
            </a:pPr>
            <a:r>
              <a:rPr lang="es-ES" sz="2500" dirty="0">
                <a:solidFill>
                  <a:schemeClr val="tx1">
                    <a:lumMod val="65000"/>
                    <a:lumOff val="35000"/>
                  </a:schemeClr>
                </a:solidFill>
                <a:latin typeface="Aptos"/>
              </a:rPr>
              <a:t>Identificación de las problemáticas de las niñas, niños y adolescentes asociadas con las situaciones de trabajo infantil, alta permanencia en calle y vida en calle; con la finalidad de priorizar los municipios a intervenir en la vigencia 2025 (Chía, Funza, Sibaté, La Vega, Zipaquirá, Facatativá, Anapoima, La Mesa, Soacha, San Bernardo, Girardot y Arbeláez), teniendo en cuenta sus características y particularidades, generando acciones coordinadas y articuladas con las entidades territoriales y demás agentes del SNBF</a:t>
            </a:r>
            <a:endParaRPr lang="es-ES" sz="2500" dirty="0">
              <a:solidFill>
                <a:schemeClr val="tx1">
                  <a:lumMod val="65000"/>
                  <a:lumOff val="35000"/>
                </a:schemeClr>
              </a:solidFill>
              <a:latin typeface="Aptos"/>
              <a:cs typeface="Arial"/>
            </a:endParaRPr>
          </a:p>
          <a:p>
            <a:pPr marL="342900" indent="-342900" algn="just">
              <a:lnSpc>
                <a:spcPct val="90000"/>
              </a:lnSpc>
              <a:buFont typeface="Arial,Sans-Serif"/>
              <a:buChar char="•"/>
            </a:pPr>
            <a:endParaRPr lang="es-ES" sz="2500" dirty="0">
              <a:solidFill>
                <a:schemeClr val="tx1">
                  <a:lumMod val="65000"/>
                  <a:lumOff val="35000"/>
                </a:schemeClr>
              </a:solidFill>
              <a:latin typeface="Aptos"/>
              <a:cs typeface="Arial"/>
            </a:endParaRPr>
          </a:p>
          <a:p>
            <a:pPr marL="342900" indent="-342900" algn="just">
              <a:lnSpc>
                <a:spcPct val="90000"/>
              </a:lnSpc>
              <a:buFont typeface="Arial,Sans-Serif"/>
              <a:buChar char="•"/>
            </a:pPr>
            <a:r>
              <a:rPr lang="es-ES" sz="2500" dirty="0">
                <a:solidFill>
                  <a:schemeClr val="tx1">
                    <a:lumMod val="65000"/>
                    <a:lumOff val="35000"/>
                  </a:schemeClr>
                </a:solidFill>
                <a:latin typeface="Aptos"/>
                <a:cs typeface="Arial"/>
              </a:rPr>
              <a:t>El 12 de abril se llevó a cabo el desarrollo de las actividades lúdico-pedagógicas en conmemoración del día internacional del niño de la calle, en los municipios focalizados por la estrategia, con el fin de </a:t>
            </a:r>
            <a:r>
              <a:rPr lang="es-ES" sz="2500" dirty="0" err="1">
                <a:solidFill>
                  <a:schemeClr val="tx1">
                    <a:lumMod val="65000"/>
                    <a:lumOff val="35000"/>
                  </a:schemeClr>
                </a:solidFill>
                <a:latin typeface="Aptos"/>
                <a:cs typeface="Arial"/>
              </a:rPr>
              <a:t>sencibilizar</a:t>
            </a:r>
            <a:r>
              <a:rPr lang="es-ES" sz="2500" dirty="0">
                <a:solidFill>
                  <a:schemeClr val="tx1">
                    <a:lumMod val="65000"/>
                    <a:lumOff val="35000"/>
                  </a:schemeClr>
                </a:solidFill>
                <a:latin typeface="Aptos"/>
                <a:cs typeface="Arial"/>
              </a:rPr>
              <a:t> a la comunidad sobre su rol en la protección de los derechos, visibilizando la problemática social de las niñas, niños y adolescentes que viven o trabajan en la calle.</a:t>
            </a:r>
          </a:p>
          <a:p>
            <a:pPr marL="342900" indent="-342900" algn="just">
              <a:lnSpc>
                <a:spcPct val="90000"/>
              </a:lnSpc>
              <a:buFont typeface="Arial,Sans-Serif"/>
              <a:buChar char="•"/>
            </a:pPr>
            <a:endParaRPr lang="es-ES" sz="2500" dirty="0">
              <a:solidFill>
                <a:schemeClr val="tx1">
                  <a:lumMod val="65000"/>
                  <a:lumOff val="35000"/>
                </a:schemeClr>
              </a:solidFill>
              <a:latin typeface="Aptos"/>
              <a:cs typeface="Arial"/>
            </a:endParaRPr>
          </a:p>
          <a:p>
            <a:pPr marL="342900" indent="-342900" algn="just">
              <a:lnSpc>
                <a:spcPct val="90000"/>
              </a:lnSpc>
              <a:buFont typeface="Arial,Sans-Serif"/>
              <a:buChar char="•"/>
            </a:pPr>
            <a:r>
              <a:rPr lang="es-ES" sz="2500" dirty="0">
                <a:solidFill>
                  <a:schemeClr val="tx1">
                    <a:lumMod val="65000"/>
                    <a:lumOff val="35000"/>
                  </a:schemeClr>
                </a:solidFill>
                <a:latin typeface="Aptos"/>
                <a:cs typeface="Arial"/>
              </a:rPr>
              <a:t>El 12 de junio se llevó a cabo el desarrollo de las actividades en conmemoración del día internacional en contra del trabajo infantil en los municipios focalizados por la estrategia, a fin de concientizar a la sociedad sobre la importancia de su erradicación y movilizar acciones para proteger a los niños, niñas y adolescentes.</a:t>
            </a:r>
          </a:p>
          <a:p>
            <a:pPr algn="just">
              <a:lnSpc>
                <a:spcPct val="90000"/>
              </a:lnSpc>
            </a:pPr>
            <a:endParaRPr lang="es-ES" sz="2500" dirty="0">
              <a:solidFill>
                <a:srgbClr val="000000"/>
              </a:solidFill>
              <a:latin typeface="Aptos"/>
              <a:cs typeface="Arial"/>
            </a:endParaRPr>
          </a:p>
          <a:p>
            <a:pPr marL="342900" indent="-342900" algn="just">
              <a:lnSpc>
                <a:spcPct val="90000"/>
              </a:lnSpc>
              <a:buFont typeface="Arial,Sans-Serif"/>
              <a:buChar char="•"/>
            </a:pPr>
            <a:endParaRPr lang="es-ES" sz="2500" dirty="0">
              <a:solidFill>
                <a:srgbClr val="595959"/>
              </a:solidFill>
              <a:latin typeface="Aptos"/>
              <a:cs typeface="Arial"/>
            </a:endParaRPr>
          </a:p>
          <a:p>
            <a:pPr algn="just"/>
            <a:endParaRPr lang="es-ES" sz="2500" dirty="0">
              <a:solidFill>
                <a:srgbClr val="595959"/>
              </a:solidFill>
              <a:latin typeface="Aptos"/>
              <a:cs typeface="Arial"/>
            </a:endParaRPr>
          </a:p>
        </p:txBody>
      </p:sp>
    </p:spTree>
    <p:extLst>
      <p:ext uri="{BB962C8B-B14F-4D97-AF65-F5344CB8AC3E}">
        <p14:creationId xmlns:p14="http://schemas.microsoft.com/office/powerpoint/2010/main" val="246978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29" name="Rectángulo 28">
            <a:extLst>
              <a:ext uri="{FF2B5EF4-FFF2-40B4-BE49-F238E27FC236}">
                <a16:creationId xmlns:a16="http://schemas.microsoft.com/office/drawing/2014/main" id="{0E5F842F-4075-F558-2120-88DF56C073E2}"/>
              </a:ext>
            </a:extLst>
          </p:cNvPr>
          <p:cNvSpPr/>
          <p:nvPr/>
        </p:nvSpPr>
        <p:spPr>
          <a:xfrm>
            <a:off x="0" y="0"/>
            <a:ext cx="8113534" cy="9144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redondeado 28">
            <a:extLst>
              <a:ext uri="{FF2B5EF4-FFF2-40B4-BE49-F238E27FC236}">
                <a16:creationId xmlns:a16="http://schemas.microsoft.com/office/drawing/2014/main" id="{068773AE-ED78-88D9-5ED1-42DC8FB08EED}"/>
              </a:ext>
            </a:extLst>
          </p:cNvPr>
          <p:cNvSpPr/>
          <p:nvPr/>
        </p:nvSpPr>
        <p:spPr>
          <a:xfrm>
            <a:off x="1729367" y="2059927"/>
            <a:ext cx="6253020" cy="2831365"/>
          </a:xfrm>
          <a:prstGeom prst="roundRect">
            <a:avLst>
              <a:gd name="adj" fmla="val 7059"/>
            </a:avLst>
          </a:prstGeom>
          <a:solidFill>
            <a:schemeClr val="bg1"/>
          </a:solid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31" name="Rectángulo redondeado 30">
            <a:extLst>
              <a:ext uri="{FF2B5EF4-FFF2-40B4-BE49-F238E27FC236}">
                <a16:creationId xmlns:a16="http://schemas.microsoft.com/office/drawing/2014/main" id="{ED74C161-DBA0-D3E5-4ACF-DE00803FF1B8}"/>
              </a:ext>
            </a:extLst>
          </p:cNvPr>
          <p:cNvSpPr/>
          <p:nvPr/>
        </p:nvSpPr>
        <p:spPr>
          <a:xfrm>
            <a:off x="1727200" y="5169635"/>
            <a:ext cx="6253020" cy="2831365"/>
          </a:xfrm>
          <a:prstGeom prst="roundRect">
            <a:avLst>
              <a:gd name="adj" fmla="val 7059"/>
            </a:avLst>
          </a:prstGeom>
          <a:solidFill>
            <a:schemeClr val="bg1"/>
          </a:solid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32" name="CuadroTexto 31">
            <a:extLst>
              <a:ext uri="{FF2B5EF4-FFF2-40B4-BE49-F238E27FC236}">
                <a16:creationId xmlns:a16="http://schemas.microsoft.com/office/drawing/2014/main" id="{B03781FC-0E4C-D44D-9652-C3BE915AA40D}"/>
              </a:ext>
            </a:extLst>
          </p:cNvPr>
          <p:cNvSpPr txBox="1"/>
          <p:nvPr/>
        </p:nvSpPr>
        <p:spPr>
          <a:xfrm>
            <a:off x="2237044" y="4553887"/>
            <a:ext cx="772933" cy="2598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hangingPunct="0">
              <a:lnSpc>
                <a:spcPct val="150000"/>
              </a:lnSpc>
            </a:pPr>
            <a:r>
              <a:rPr lang="es-ES" sz="10666" b="1" dirty="0">
                <a:solidFill>
                  <a:srgbClr val="B11582"/>
                </a:solidFill>
                <a:latin typeface="Nunito Sans Normal" pitchFamily="2" charset="77"/>
                <a:sym typeface="Montserrat Regular"/>
              </a:rPr>
              <a:t>3</a:t>
            </a:r>
            <a:endParaRPr lang="es-CO" sz="10666" b="1" dirty="0">
              <a:solidFill>
                <a:srgbClr val="B11582"/>
              </a:solidFill>
              <a:latin typeface="Nunito Sans Normal" pitchFamily="2" charset="77"/>
              <a:sym typeface="Montserrat Regular"/>
            </a:endParaRPr>
          </a:p>
        </p:txBody>
      </p:sp>
      <p:sp>
        <p:nvSpPr>
          <p:cNvPr id="33" name="CuadroTexto 32">
            <a:extLst>
              <a:ext uri="{FF2B5EF4-FFF2-40B4-BE49-F238E27FC236}">
                <a16:creationId xmlns:a16="http://schemas.microsoft.com/office/drawing/2014/main" id="{266DF47F-E123-8694-E1DA-80DFBE71069B}"/>
              </a:ext>
            </a:extLst>
          </p:cNvPr>
          <p:cNvSpPr txBox="1"/>
          <p:nvPr/>
        </p:nvSpPr>
        <p:spPr>
          <a:xfrm>
            <a:off x="8547233" y="4569264"/>
            <a:ext cx="772933" cy="2598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hangingPunct="0">
              <a:lnSpc>
                <a:spcPct val="150000"/>
              </a:lnSpc>
            </a:pPr>
            <a:r>
              <a:rPr lang="es-ES" sz="10666" b="1">
                <a:solidFill>
                  <a:srgbClr val="B11582"/>
                </a:solidFill>
                <a:latin typeface="Nunito Sans Normal" pitchFamily="2" charset="77"/>
                <a:sym typeface="Montserrat Regular"/>
              </a:rPr>
              <a:t>4</a:t>
            </a:r>
            <a:endParaRPr lang="es-CO" sz="10666" b="1">
              <a:solidFill>
                <a:srgbClr val="B11582"/>
              </a:solidFill>
              <a:latin typeface="Nunito Sans Normal" pitchFamily="2" charset="77"/>
            </a:endParaRPr>
          </a:p>
        </p:txBody>
      </p:sp>
      <p:sp>
        <p:nvSpPr>
          <p:cNvPr id="34" name="CuadroTexto 33">
            <a:extLst>
              <a:ext uri="{FF2B5EF4-FFF2-40B4-BE49-F238E27FC236}">
                <a16:creationId xmlns:a16="http://schemas.microsoft.com/office/drawing/2014/main" id="{3AC05EB7-7207-D6AC-319D-76BE20168A38}"/>
              </a:ext>
            </a:extLst>
          </p:cNvPr>
          <p:cNvSpPr txBox="1"/>
          <p:nvPr/>
        </p:nvSpPr>
        <p:spPr>
          <a:xfrm>
            <a:off x="3067146" y="5637200"/>
            <a:ext cx="3510445" cy="7795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s-ES"/>
            </a:defPPr>
            <a:lvl1pPr>
              <a:defRPr sz="1600" b="1">
                <a:solidFill>
                  <a:srgbClr val="C00000"/>
                </a:solidFill>
                <a:latin typeface="Montserrat"/>
                <a:cs typeface="Segoe UI"/>
              </a:defRPr>
            </a:lvl1pPr>
          </a:lstStyle>
          <a:p>
            <a:r>
              <a:rPr lang="es-MX" sz="2133" u="sng" dirty="0">
                <a:solidFill>
                  <a:srgbClr val="B11582"/>
                </a:solidFill>
                <a:latin typeface="Nunito Sans Normal" pitchFamily="2" charset="77"/>
              </a:rPr>
              <a:t>Protección y atención </a:t>
            </a:r>
          </a:p>
          <a:p>
            <a:r>
              <a:rPr lang="es-MX" sz="2133" dirty="0">
                <a:solidFill>
                  <a:srgbClr val="3A3838"/>
                </a:solidFill>
                <a:latin typeface="Nunito Sans Normal" pitchFamily="2" charset="77"/>
              </a:rPr>
              <a:t>a las vulneraciones </a:t>
            </a:r>
          </a:p>
        </p:txBody>
      </p:sp>
      <p:sp>
        <p:nvSpPr>
          <p:cNvPr id="35" name="CuadroTexto 34">
            <a:extLst>
              <a:ext uri="{FF2B5EF4-FFF2-40B4-BE49-F238E27FC236}">
                <a16:creationId xmlns:a16="http://schemas.microsoft.com/office/drawing/2014/main" id="{3CD5AD1C-35B9-5755-233A-BF738E152AE8}"/>
              </a:ext>
            </a:extLst>
          </p:cNvPr>
          <p:cNvSpPr txBox="1"/>
          <p:nvPr/>
        </p:nvSpPr>
        <p:spPr>
          <a:xfrm>
            <a:off x="9454844" y="5669628"/>
            <a:ext cx="4805220"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s-ES"/>
            </a:defPPr>
            <a:lvl1pPr>
              <a:defRPr sz="1600" b="1">
                <a:solidFill>
                  <a:srgbClr val="C00000"/>
                </a:solidFill>
                <a:latin typeface="Montserrat"/>
                <a:cs typeface="Segoe UI"/>
              </a:defRPr>
            </a:lvl1pPr>
          </a:lstStyle>
          <a:p>
            <a:r>
              <a:rPr lang="es-MX" sz="2000" u="sng" dirty="0">
                <a:solidFill>
                  <a:srgbClr val="B11582"/>
                </a:solidFill>
                <a:latin typeface="Nunito Sans Normal" pitchFamily="2" charset="77"/>
              </a:rPr>
              <a:t>Contribución al</a:t>
            </a:r>
          </a:p>
          <a:p>
            <a:r>
              <a:rPr lang="es-MX" sz="2000" dirty="0">
                <a:solidFill>
                  <a:srgbClr val="3A3838"/>
                </a:solidFill>
                <a:latin typeface="Nunito Sans Normal" pitchFamily="2" charset="77"/>
              </a:rPr>
              <a:t>Derecho humano a la alimentación</a:t>
            </a:r>
            <a:r>
              <a:rPr lang="es-MX" sz="2000" dirty="0">
                <a:latin typeface="Nunito Sans Normal" pitchFamily="2" charset="77"/>
              </a:rPr>
              <a:t>  </a:t>
            </a:r>
            <a:endParaRPr lang="es-ES" sz="2000" dirty="0">
              <a:latin typeface="Nunito Sans Normal" pitchFamily="2" charset="77"/>
            </a:endParaRPr>
          </a:p>
        </p:txBody>
      </p:sp>
      <p:grpSp>
        <p:nvGrpSpPr>
          <p:cNvPr id="36" name="Grupo 35">
            <a:extLst>
              <a:ext uri="{FF2B5EF4-FFF2-40B4-BE49-F238E27FC236}">
                <a16:creationId xmlns:a16="http://schemas.microsoft.com/office/drawing/2014/main" id="{5E89E1E0-1265-0D93-7A6E-B6484518FD16}"/>
              </a:ext>
            </a:extLst>
          </p:cNvPr>
          <p:cNvGrpSpPr/>
          <p:nvPr/>
        </p:nvGrpSpPr>
        <p:grpSpPr>
          <a:xfrm>
            <a:off x="8564034" y="1423647"/>
            <a:ext cx="5736166" cy="3212980"/>
            <a:chOff x="5994333" y="1122894"/>
            <a:chExt cx="4302124" cy="2409735"/>
          </a:xfrm>
        </p:grpSpPr>
        <p:sp>
          <p:nvSpPr>
            <p:cNvPr id="37" name="CuadroTexto 36">
              <a:extLst>
                <a:ext uri="{FF2B5EF4-FFF2-40B4-BE49-F238E27FC236}">
                  <a16:creationId xmlns:a16="http://schemas.microsoft.com/office/drawing/2014/main" id="{A9513E4A-187A-A695-1EE7-0D3EC6D096BD}"/>
                </a:ext>
              </a:extLst>
            </p:cNvPr>
            <p:cNvSpPr txBox="1"/>
            <p:nvPr/>
          </p:nvSpPr>
          <p:spPr>
            <a:xfrm>
              <a:off x="6096000" y="1122894"/>
              <a:ext cx="579700" cy="1949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hangingPunct="0">
                <a:lnSpc>
                  <a:spcPct val="150000"/>
                </a:lnSpc>
              </a:pPr>
              <a:r>
                <a:rPr lang="es-ES" sz="10666" b="1" dirty="0">
                  <a:solidFill>
                    <a:srgbClr val="B11582"/>
                  </a:solidFill>
                  <a:latin typeface="Nunito Sans Normal" pitchFamily="2" charset="77"/>
                  <a:sym typeface="Montserrat Regular"/>
                </a:rPr>
                <a:t>2</a:t>
              </a:r>
              <a:endParaRPr lang="es-CO" sz="10666" b="1" dirty="0">
                <a:solidFill>
                  <a:srgbClr val="B11582"/>
                </a:solidFill>
                <a:latin typeface="Nunito Sans Normal" pitchFamily="2" charset="77"/>
                <a:sym typeface="Montserrat Regular"/>
              </a:endParaRPr>
            </a:p>
          </p:txBody>
        </p:sp>
        <p:sp>
          <p:nvSpPr>
            <p:cNvPr id="38" name="CuadroTexto 37">
              <a:extLst>
                <a:ext uri="{FF2B5EF4-FFF2-40B4-BE49-F238E27FC236}">
                  <a16:creationId xmlns:a16="http://schemas.microsoft.com/office/drawing/2014/main" id="{4EE1CD46-65DC-1D10-EBA1-62D399959A40}"/>
                </a:ext>
              </a:extLst>
            </p:cNvPr>
            <p:cNvSpPr txBox="1"/>
            <p:nvPr/>
          </p:nvSpPr>
          <p:spPr>
            <a:xfrm>
              <a:off x="6732411" y="1878064"/>
              <a:ext cx="3564046" cy="8308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s-MX" sz="2133" b="1" u="sng" dirty="0">
                  <a:solidFill>
                    <a:srgbClr val="B11582"/>
                  </a:solidFill>
                  <a:latin typeface="Nunito Sans Normal" pitchFamily="2" charset="77"/>
                  <a:cs typeface="Segoe UI"/>
                </a:rPr>
                <a:t>Prevención articulada </a:t>
              </a:r>
              <a:endParaRPr lang="es-ES" sz="2133" b="1" u="sng" dirty="0">
                <a:solidFill>
                  <a:srgbClr val="B11582"/>
                </a:solidFill>
                <a:latin typeface="Nunito Sans Normal" pitchFamily="2" charset="77"/>
                <a:cs typeface="Calibri" panose="020F0502020204030204"/>
              </a:endParaRPr>
            </a:p>
            <a:p>
              <a:r>
                <a:rPr lang="es-MX" sz="2133" b="1" dirty="0">
                  <a:solidFill>
                    <a:srgbClr val="3B3838"/>
                  </a:solidFill>
                  <a:latin typeface="Nunito Sans Normal" pitchFamily="2" charset="77"/>
                  <a:cs typeface="Segoe UI"/>
                </a:rPr>
                <a:t>de las violencias contra niños, niñas y adolescentes </a:t>
              </a:r>
              <a:endParaRPr lang="es-ES" sz="2133" b="1" dirty="0">
                <a:latin typeface="Nunito Sans Normal" pitchFamily="2" charset="77"/>
                <a:cs typeface="Calibri"/>
              </a:endParaRPr>
            </a:p>
          </p:txBody>
        </p:sp>
        <p:sp>
          <p:nvSpPr>
            <p:cNvPr id="39" name="CuadroTexto 38">
              <a:extLst>
                <a:ext uri="{FF2B5EF4-FFF2-40B4-BE49-F238E27FC236}">
                  <a16:creationId xmlns:a16="http://schemas.microsoft.com/office/drawing/2014/main" id="{AAF1262E-109F-19F8-E7C7-28EA85995CA5}"/>
                </a:ext>
              </a:extLst>
            </p:cNvPr>
            <p:cNvSpPr txBox="1"/>
            <p:nvPr/>
          </p:nvSpPr>
          <p:spPr>
            <a:xfrm>
              <a:off x="5994333" y="2947950"/>
              <a:ext cx="3590912" cy="58467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Estrategia Atrapasueños</a:t>
              </a:r>
              <a:endParaRPr lang="es-ES" b="1">
                <a:solidFill>
                  <a:schemeClr val="tx1">
                    <a:lumMod val="75000"/>
                    <a:lumOff val="25000"/>
                  </a:schemeClr>
                </a:solidFill>
                <a:latin typeface="Nunito Sans Normal" pitchFamily="2" charset="77"/>
              </a:endParaRPr>
            </a:p>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Atención a las Familias</a:t>
              </a:r>
            </a:p>
          </p:txBody>
        </p:sp>
      </p:grpSp>
      <p:sp>
        <p:nvSpPr>
          <p:cNvPr id="40" name="CuadroTexto 39">
            <a:extLst>
              <a:ext uri="{FF2B5EF4-FFF2-40B4-BE49-F238E27FC236}">
                <a16:creationId xmlns:a16="http://schemas.microsoft.com/office/drawing/2014/main" id="{554518D0-43A7-D254-3BB6-8F080C1D365D}"/>
              </a:ext>
            </a:extLst>
          </p:cNvPr>
          <p:cNvSpPr txBox="1"/>
          <p:nvPr/>
        </p:nvSpPr>
        <p:spPr>
          <a:xfrm>
            <a:off x="2237044" y="6709812"/>
            <a:ext cx="4921441" cy="7795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dirty="0">
                <a:solidFill>
                  <a:schemeClr val="tx1">
                    <a:lumMod val="75000"/>
                    <a:lumOff val="25000"/>
                  </a:schemeClr>
                </a:solidFill>
                <a:latin typeface="Nunito Sans Normal" pitchFamily="2" charset="77"/>
                <a:cs typeface="Segoe UI"/>
              </a:rPr>
              <a:t>Sistema Justicia Familiar</a:t>
            </a:r>
            <a:endParaRPr lang="es-ES" b="1" dirty="0">
              <a:solidFill>
                <a:schemeClr val="tx1">
                  <a:lumMod val="75000"/>
                  <a:lumOff val="25000"/>
                </a:schemeClr>
              </a:solidFill>
              <a:latin typeface="Nunito Sans Normal" pitchFamily="2" charset="77"/>
            </a:endParaRPr>
          </a:p>
          <a:p>
            <a:pPr marL="380990" indent="-380990">
              <a:buFont typeface="Arial" panose="020B0604020202020204" pitchFamily="34" charset="0"/>
              <a:buChar char="•"/>
            </a:pPr>
            <a:r>
              <a:rPr lang="es-MX" sz="2133" b="1" dirty="0">
                <a:solidFill>
                  <a:schemeClr val="tx1">
                    <a:lumMod val="75000"/>
                    <a:lumOff val="25000"/>
                  </a:schemeClr>
                </a:solidFill>
                <a:latin typeface="Nunito Sans Normal" pitchFamily="2" charset="77"/>
                <a:cs typeface="Segoe UI"/>
              </a:rPr>
              <a:t>Justicia restaurativa en SRPA</a:t>
            </a:r>
          </a:p>
        </p:txBody>
      </p:sp>
      <p:sp>
        <p:nvSpPr>
          <p:cNvPr id="41" name="CuadroTexto 40">
            <a:extLst>
              <a:ext uri="{FF2B5EF4-FFF2-40B4-BE49-F238E27FC236}">
                <a16:creationId xmlns:a16="http://schemas.microsoft.com/office/drawing/2014/main" id="{7935024E-2D56-DB8D-209D-C05D76156B2E}"/>
              </a:ext>
            </a:extLst>
          </p:cNvPr>
          <p:cNvSpPr txBox="1"/>
          <p:nvPr/>
        </p:nvSpPr>
        <p:spPr>
          <a:xfrm>
            <a:off x="8407148" y="6742764"/>
            <a:ext cx="5675400" cy="11078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Investigación Alimentaria</a:t>
            </a:r>
            <a:endParaRPr lang="es-ES" b="1">
              <a:solidFill>
                <a:schemeClr val="tx1">
                  <a:lumMod val="75000"/>
                  <a:lumOff val="25000"/>
                </a:schemeClr>
              </a:solidFill>
              <a:latin typeface="Nunito Sans Normal" pitchFamily="2" charset="77"/>
            </a:endParaRPr>
          </a:p>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Zonas de recuperación alimentaria</a:t>
            </a:r>
          </a:p>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Soberanía alimentaria</a:t>
            </a:r>
          </a:p>
        </p:txBody>
      </p:sp>
      <p:grpSp>
        <p:nvGrpSpPr>
          <p:cNvPr id="42" name="Grupo 41">
            <a:extLst>
              <a:ext uri="{FF2B5EF4-FFF2-40B4-BE49-F238E27FC236}">
                <a16:creationId xmlns:a16="http://schemas.microsoft.com/office/drawing/2014/main" id="{DAD20F43-4684-4B03-BE69-C9A133C86878}"/>
              </a:ext>
            </a:extLst>
          </p:cNvPr>
          <p:cNvGrpSpPr/>
          <p:nvPr/>
        </p:nvGrpSpPr>
        <p:grpSpPr>
          <a:xfrm>
            <a:off x="2118341" y="1504093"/>
            <a:ext cx="5296379" cy="3085564"/>
            <a:chOff x="1103468" y="1224577"/>
            <a:chExt cx="3972284" cy="2314173"/>
          </a:xfrm>
        </p:grpSpPr>
        <p:sp>
          <p:nvSpPr>
            <p:cNvPr id="43" name="CuadroTexto 42">
              <a:extLst>
                <a:ext uri="{FF2B5EF4-FFF2-40B4-BE49-F238E27FC236}">
                  <a16:creationId xmlns:a16="http://schemas.microsoft.com/office/drawing/2014/main" id="{759D2866-217C-D43B-7D21-99E9852FE623}"/>
                </a:ext>
              </a:extLst>
            </p:cNvPr>
            <p:cNvSpPr txBox="1"/>
            <p:nvPr/>
          </p:nvSpPr>
          <p:spPr>
            <a:xfrm>
              <a:off x="1146179" y="1224577"/>
              <a:ext cx="579700" cy="1949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rtl="0" hangingPunct="0">
                <a:lnSpc>
                  <a:spcPct val="150000"/>
                </a:lnSpc>
              </a:pPr>
              <a:r>
                <a:rPr lang="es-ES" sz="10666" b="1" dirty="0">
                  <a:solidFill>
                    <a:srgbClr val="B11582"/>
                  </a:solidFill>
                  <a:latin typeface="Nunito Sans Normal" pitchFamily="2" charset="77"/>
                </a:rPr>
                <a:t>1</a:t>
              </a:r>
              <a:endParaRPr lang="es-CO" sz="10666" b="1" dirty="0">
                <a:solidFill>
                  <a:srgbClr val="B11582"/>
                </a:solidFill>
                <a:latin typeface="Nunito Sans Normal" pitchFamily="2" charset="77"/>
              </a:endParaRPr>
            </a:p>
          </p:txBody>
        </p:sp>
        <p:sp>
          <p:nvSpPr>
            <p:cNvPr id="44" name="CuadroTexto 43">
              <a:extLst>
                <a:ext uri="{FF2B5EF4-FFF2-40B4-BE49-F238E27FC236}">
                  <a16:creationId xmlns:a16="http://schemas.microsoft.com/office/drawing/2014/main" id="{5EDE732E-443C-11CC-B9C3-3454E26572E3}"/>
                </a:ext>
              </a:extLst>
            </p:cNvPr>
            <p:cNvSpPr txBox="1"/>
            <p:nvPr/>
          </p:nvSpPr>
          <p:spPr>
            <a:xfrm>
              <a:off x="1815020" y="1914317"/>
              <a:ext cx="3159089" cy="8308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s-MX" sz="2133" b="1" dirty="0">
                  <a:solidFill>
                    <a:srgbClr val="B11582"/>
                  </a:solidFill>
                  <a:latin typeface="Nunito Sans Normal" pitchFamily="2" charset="77"/>
                  <a:cs typeface="Segoe UI"/>
                </a:rPr>
                <a:t>Más oportunidades </a:t>
              </a:r>
            </a:p>
            <a:p>
              <a:r>
                <a:rPr lang="es-MX" sz="2133" b="1" dirty="0">
                  <a:solidFill>
                    <a:srgbClr val="B11582"/>
                  </a:solidFill>
                  <a:latin typeface="Nunito Sans Normal" pitchFamily="2" charset="77"/>
                  <a:cs typeface="Segoe UI"/>
                </a:rPr>
                <a:t>para la </a:t>
              </a:r>
              <a:r>
                <a:rPr lang="es-MX" sz="2133" b="1" u="sng" dirty="0">
                  <a:solidFill>
                    <a:srgbClr val="B11582"/>
                  </a:solidFill>
                  <a:latin typeface="Nunito Sans Normal" pitchFamily="2" charset="77"/>
                  <a:cs typeface="Segoe UI"/>
                </a:rPr>
                <a:t>primera infancia </a:t>
              </a:r>
              <a:r>
                <a:rPr lang="es-MX" sz="2133" b="1" dirty="0">
                  <a:solidFill>
                    <a:schemeClr val="tx1"/>
                  </a:solidFill>
                  <a:latin typeface="Nunito Sans Normal" pitchFamily="2" charset="77"/>
                  <a:cs typeface="Segoe UI"/>
                </a:rPr>
                <a:t>en los territorios </a:t>
              </a:r>
              <a:endParaRPr lang="es-ES" sz="2133" b="1" dirty="0">
                <a:solidFill>
                  <a:schemeClr val="tx1"/>
                </a:solidFill>
                <a:latin typeface="Nunito Sans Normal" pitchFamily="2" charset="77"/>
                <a:cs typeface="Calibri"/>
              </a:endParaRPr>
            </a:p>
          </p:txBody>
        </p:sp>
        <p:sp>
          <p:nvSpPr>
            <p:cNvPr id="45" name="CuadroTexto 44">
              <a:extLst>
                <a:ext uri="{FF2B5EF4-FFF2-40B4-BE49-F238E27FC236}">
                  <a16:creationId xmlns:a16="http://schemas.microsoft.com/office/drawing/2014/main" id="{1498945D-7742-7106-9C2B-427563A43CF6}"/>
                </a:ext>
              </a:extLst>
            </p:cNvPr>
            <p:cNvSpPr txBox="1"/>
            <p:nvPr/>
          </p:nvSpPr>
          <p:spPr>
            <a:xfrm>
              <a:off x="1103468" y="2954071"/>
              <a:ext cx="3972284" cy="58467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dirty="0">
                  <a:solidFill>
                    <a:schemeClr val="tx1"/>
                  </a:solidFill>
                  <a:latin typeface="Nunito Sans Normal" pitchFamily="2" charset="77"/>
                  <a:cs typeface="Segoe UI"/>
                </a:rPr>
                <a:t>2.700.000 niños y niñas</a:t>
              </a:r>
              <a:endParaRPr lang="es-ES" b="1" dirty="0">
                <a:solidFill>
                  <a:schemeClr val="tx1"/>
                </a:solidFill>
                <a:latin typeface="Nunito Sans Normal" pitchFamily="2" charset="77"/>
              </a:endParaRPr>
            </a:p>
            <a:p>
              <a:pPr marL="380990" indent="-380990">
                <a:buFont typeface="Arial" panose="020B0604020202020204" pitchFamily="34" charset="0"/>
                <a:buChar char="•"/>
              </a:pPr>
              <a:r>
                <a:rPr lang="es-MX" sz="2133" b="1" dirty="0">
                  <a:solidFill>
                    <a:schemeClr val="tx1"/>
                  </a:solidFill>
                  <a:latin typeface="Nunito Sans Normal" pitchFamily="2" charset="77"/>
                  <a:cs typeface="Segoe UI"/>
                </a:rPr>
                <a:t>400 municipios (255 PDET- ZOMAC)</a:t>
              </a:r>
            </a:p>
          </p:txBody>
        </p:sp>
      </p:grpSp>
      <p:sp>
        <p:nvSpPr>
          <p:cNvPr id="46" name="Rectángulo redondeado 27">
            <a:extLst>
              <a:ext uri="{FF2B5EF4-FFF2-40B4-BE49-F238E27FC236}">
                <a16:creationId xmlns:a16="http://schemas.microsoft.com/office/drawing/2014/main" id="{E6481B69-AB2C-3BE1-1953-E23E598F8FE1}"/>
              </a:ext>
            </a:extLst>
          </p:cNvPr>
          <p:cNvSpPr/>
          <p:nvPr/>
        </p:nvSpPr>
        <p:spPr>
          <a:xfrm>
            <a:off x="8208076" y="2067365"/>
            <a:ext cx="6253020" cy="2831365"/>
          </a:xfrm>
          <a:prstGeom prst="roundRect">
            <a:avLst>
              <a:gd name="adj" fmla="val 7059"/>
            </a:avLst>
          </a:prstGeom>
          <a:no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47" name="Rectángulo redondeado 31">
            <a:extLst>
              <a:ext uri="{FF2B5EF4-FFF2-40B4-BE49-F238E27FC236}">
                <a16:creationId xmlns:a16="http://schemas.microsoft.com/office/drawing/2014/main" id="{D9B89635-1693-6B5D-7D6B-B813868498DE}"/>
              </a:ext>
            </a:extLst>
          </p:cNvPr>
          <p:cNvSpPr/>
          <p:nvPr/>
        </p:nvSpPr>
        <p:spPr>
          <a:xfrm>
            <a:off x="8208076" y="5169635"/>
            <a:ext cx="6253020" cy="2831365"/>
          </a:xfrm>
          <a:prstGeom prst="roundRect">
            <a:avLst>
              <a:gd name="adj" fmla="val 7059"/>
            </a:avLst>
          </a:prstGeom>
          <a:no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2" name="Google Shape;1743;p68">
            <a:extLst>
              <a:ext uri="{FF2B5EF4-FFF2-40B4-BE49-F238E27FC236}">
                <a16:creationId xmlns:a16="http://schemas.microsoft.com/office/drawing/2014/main" id="{4E54C4EC-FFEB-E299-3002-8531EDD49FB7}"/>
              </a:ext>
            </a:extLst>
          </p:cNvPr>
          <p:cNvSpPr txBox="1">
            <a:spLocks/>
          </p:cNvSpPr>
          <p:nvPr/>
        </p:nvSpPr>
        <p:spPr>
          <a:xfrm>
            <a:off x="307024" y="209228"/>
            <a:ext cx="139931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5000" b="1" spc="-150" dirty="0">
                <a:solidFill>
                  <a:srgbClr val="B11582"/>
                </a:solidFill>
                <a:latin typeface="Aptos" panose="020B0004020202020204" pitchFamily="34" charset="0"/>
                <a:ea typeface="Verdana" panose="020B0604030504040204" pitchFamily="34" charset="0"/>
                <a:cs typeface="Verdana" panose="020B0604030504040204" pitchFamily="34" charset="0"/>
              </a:rPr>
              <a:t>Apuestas de país por mejorar las condiciones de vida de los niños, niñas y adolescentes</a:t>
            </a:r>
          </a:p>
        </p:txBody>
      </p:sp>
    </p:spTree>
    <p:extLst>
      <p:ext uri="{BB962C8B-B14F-4D97-AF65-F5344CB8AC3E}">
        <p14:creationId xmlns:p14="http://schemas.microsoft.com/office/powerpoint/2010/main" val="1395243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BAF2-8963-8013-207B-48FF021817FF}"/>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F7B7FA32-6019-D1E3-D5A8-64A1E6E01B5B}"/>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b="1" spc="-150" noProof="0" dirty="0">
                <a:solidFill>
                  <a:srgbClr val="B11582"/>
                </a:solidFill>
                <a:latin typeface="Aptos" panose="020B0004020202020204" pitchFamily="34" charset="0"/>
                <a:ea typeface="Verdana" panose="020B0604030504040204" pitchFamily="34" charset="0"/>
                <a:cs typeface="Verdana" panose="020B0604030504040204" pitchFamily="34" charset="0"/>
              </a:rPr>
              <a:t>Victorias tempranas</a:t>
            </a:r>
          </a:p>
        </p:txBody>
      </p:sp>
      <p:sp>
        <p:nvSpPr>
          <p:cNvPr id="6" name="Google Shape;1743;p68">
            <a:extLst>
              <a:ext uri="{FF2B5EF4-FFF2-40B4-BE49-F238E27FC236}">
                <a16:creationId xmlns:a16="http://schemas.microsoft.com/office/drawing/2014/main" id="{D54DD56D-80B3-E04C-52AA-48A3C774C978}"/>
              </a:ext>
            </a:extLst>
          </p:cNvPr>
          <p:cNvSpPr txBox="1">
            <a:spLocks/>
          </p:cNvSpPr>
          <p:nvPr/>
        </p:nvSpPr>
        <p:spPr>
          <a:xfrm>
            <a:off x="660400" y="115827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Como va la regional</a:t>
            </a:r>
          </a:p>
        </p:txBody>
      </p:sp>
      <p:sp>
        <p:nvSpPr>
          <p:cNvPr id="2" name="CuadroTexto 1">
            <a:extLst>
              <a:ext uri="{FF2B5EF4-FFF2-40B4-BE49-F238E27FC236}">
                <a16:creationId xmlns:a16="http://schemas.microsoft.com/office/drawing/2014/main" id="{C24ED62F-59FC-CD27-F28C-06C4EEE9BF22}"/>
              </a:ext>
            </a:extLst>
          </p:cNvPr>
          <p:cNvSpPr txBox="1"/>
          <p:nvPr/>
        </p:nvSpPr>
        <p:spPr>
          <a:xfrm>
            <a:off x="1068958" y="2310574"/>
            <a:ext cx="7696200" cy="1569660"/>
          </a:xfrm>
          <a:prstGeom prst="rect">
            <a:avLst/>
          </a:prstGeom>
          <a:noFill/>
        </p:spPr>
        <p:txBody>
          <a:bodyPr wrap="square" rtlCol="0">
            <a:spAutoFit/>
          </a:bodyPr>
          <a:lstStyle/>
          <a:p>
            <a:pPr marL="285750" indent="-285750">
              <a:buFont typeface="Arial" panose="020B0604020202020204" pitchFamily="34" charset="0"/>
              <a:buChar char="•"/>
            </a:pPr>
            <a:r>
              <a:rPr lang="es-ES" sz="2400" dirty="0"/>
              <a:t>Articulación Interinstitucional constante con la Gobernación de Cundinamarca a fin de lograr la entrega del Centro de Atención Especializado (CAE) – Girardot </a:t>
            </a:r>
          </a:p>
        </p:txBody>
      </p:sp>
      <p:sp>
        <p:nvSpPr>
          <p:cNvPr id="4" name="CuadroTexto 3">
            <a:extLst>
              <a:ext uri="{FF2B5EF4-FFF2-40B4-BE49-F238E27FC236}">
                <a16:creationId xmlns:a16="http://schemas.microsoft.com/office/drawing/2014/main" id="{8DD15DB6-EF83-7E56-A90F-82EA83C2A7E5}"/>
              </a:ext>
            </a:extLst>
          </p:cNvPr>
          <p:cNvSpPr txBox="1"/>
          <p:nvPr/>
        </p:nvSpPr>
        <p:spPr>
          <a:xfrm>
            <a:off x="911478" y="4233535"/>
            <a:ext cx="7816088" cy="830997"/>
          </a:xfrm>
          <a:prstGeom prst="rect">
            <a:avLst/>
          </a:prstGeom>
          <a:noFill/>
        </p:spPr>
        <p:txBody>
          <a:bodyPr wrap="square" rtlCol="0">
            <a:spAutoFit/>
          </a:bodyPr>
          <a:lstStyle/>
          <a:p>
            <a:pPr marL="285750" indent="-285750">
              <a:buFont typeface="Arial" panose="020B0604020202020204" pitchFamily="34" charset="0"/>
              <a:buChar char="•"/>
            </a:pPr>
            <a:r>
              <a:rPr lang="es-ES" sz="2400" dirty="0"/>
              <a:t>¡Graduación de Adolescentes y Jóvenes en Diplomado Periodismo y Paz! Universidad del Rosario</a:t>
            </a:r>
          </a:p>
        </p:txBody>
      </p:sp>
      <p:sp>
        <p:nvSpPr>
          <p:cNvPr id="5" name="CuadroTexto 4">
            <a:extLst>
              <a:ext uri="{FF2B5EF4-FFF2-40B4-BE49-F238E27FC236}">
                <a16:creationId xmlns:a16="http://schemas.microsoft.com/office/drawing/2014/main" id="{2A2E93A7-C2BE-54C0-9BAB-B9A9341671C7}"/>
              </a:ext>
            </a:extLst>
          </p:cNvPr>
          <p:cNvSpPr txBox="1"/>
          <p:nvPr/>
        </p:nvSpPr>
        <p:spPr>
          <a:xfrm>
            <a:off x="6604890" y="5941968"/>
            <a:ext cx="8610600" cy="1569660"/>
          </a:xfrm>
          <a:prstGeom prst="rect">
            <a:avLst/>
          </a:prstGeom>
          <a:noFill/>
        </p:spPr>
        <p:txBody>
          <a:bodyPr wrap="square" rtlCol="0">
            <a:spAutoFit/>
          </a:bodyPr>
          <a:lstStyle/>
          <a:p>
            <a:pPr marL="285750" indent="-285750" algn="r">
              <a:buFont typeface="Arial" panose="020B0604020202020204" pitchFamily="34" charset="0"/>
              <a:buChar char="•"/>
            </a:pPr>
            <a:r>
              <a:rPr lang="es-ES" sz="2400" dirty="0"/>
              <a:t>Graduación de Adolescentes y Jóvenes en Diplomado Dialogo Trasformador, Participación Política Juvenil, reconciliación y convivencia Pacífica – Universidad Javeriana en convenio con Subdirección RPA</a:t>
            </a:r>
          </a:p>
        </p:txBody>
      </p:sp>
      <p:pic>
        <p:nvPicPr>
          <p:cNvPr id="8" name="Imagen 7" descr="Un grupo de personas en un salón&#10;&#10;El contenido generado por IA puede ser incorrecto.">
            <a:extLst>
              <a:ext uri="{FF2B5EF4-FFF2-40B4-BE49-F238E27FC236}">
                <a16:creationId xmlns:a16="http://schemas.microsoft.com/office/drawing/2014/main" id="{B753110E-6E97-025E-7B68-E79D9811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38359">
            <a:off x="10498175" y="1962690"/>
            <a:ext cx="4374741" cy="32810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agen 9" descr="Imagen que contiene tabla, mostrador, pastel, cuarto&#10;&#10;El contenido generado por IA puede ser incorrecto.">
            <a:extLst>
              <a:ext uri="{FF2B5EF4-FFF2-40B4-BE49-F238E27FC236}">
                <a16:creationId xmlns:a16="http://schemas.microsoft.com/office/drawing/2014/main" id="{B3EB23F4-756B-80AE-2F9D-EA7988C6C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312815">
            <a:off x="2466551" y="5225250"/>
            <a:ext cx="2231980" cy="3907185"/>
          </a:xfrm>
          <a:prstGeom prst="rect">
            <a:avLst/>
          </a:prstGeom>
          <a:ln>
            <a:noFill/>
          </a:ln>
          <a:effectLst>
            <a:softEdge rad="112500"/>
          </a:effectLst>
        </p:spPr>
      </p:pic>
      <p:sp>
        <p:nvSpPr>
          <p:cNvPr id="12" name="CuadroTexto 11">
            <a:extLst>
              <a:ext uri="{FF2B5EF4-FFF2-40B4-BE49-F238E27FC236}">
                <a16:creationId xmlns:a16="http://schemas.microsoft.com/office/drawing/2014/main" id="{EBD7D66A-CCEB-50CF-6DA8-B1170F9F65CC}"/>
              </a:ext>
            </a:extLst>
          </p:cNvPr>
          <p:cNvSpPr txBox="1"/>
          <p:nvPr/>
        </p:nvSpPr>
        <p:spPr>
          <a:xfrm>
            <a:off x="506649" y="1632372"/>
            <a:ext cx="11312354" cy="630942"/>
          </a:xfrm>
          <a:prstGeom prst="rect">
            <a:avLst/>
          </a:prstGeom>
          <a:noFill/>
        </p:spPr>
        <p:txBody>
          <a:bodyPr wrap="square">
            <a:spAutoFit/>
          </a:bodyPr>
          <a:lstStyle/>
          <a:p>
            <a:r>
              <a:rPr lang="es-CO" sz="3600" b="1" noProof="0" dirty="0">
                <a:solidFill>
                  <a:srgbClr val="3B9C14"/>
                </a:solidFill>
                <a:latin typeface="Aptos Black" panose="020F0502020204030204" pitchFamily="34" charset="0"/>
                <a:ea typeface="Verdana" panose="020B0604030504040204" pitchFamily="34" charset="0"/>
                <a:cs typeface="Verdana" panose="020B0604030504040204" pitchFamily="34" charset="0"/>
              </a:rPr>
              <a:t>Sistema Responsabilidad Penal Adolescentes</a:t>
            </a:r>
            <a:endParaRPr lang="es-CO" sz="3600" noProof="0" dirty="0"/>
          </a:p>
        </p:txBody>
      </p:sp>
    </p:spTree>
    <p:extLst>
      <p:ext uri="{BB962C8B-B14F-4D97-AF65-F5344CB8AC3E}">
        <p14:creationId xmlns:p14="http://schemas.microsoft.com/office/powerpoint/2010/main" val="3024131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1D311-FF64-B388-46A3-60582D53ADCD}"/>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E23ADE65-12D7-2E19-8F62-21225D0E8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6254984" cy="9144000"/>
          </a:xfrm>
          <a:prstGeom prst="rect">
            <a:avLst/>
          </a:prstGeom>
        </p:spPr>
      </p:pic>
      <p:sp>
        <p:nvSpPr>
          <p:cNvPr id="3" name="Título 4">
            <a:extLst>
              <a:ext uri="{FF2B5EF4-FFF2-40B4-BE49-F238E27FC236}">
                <a16:creationId xmlns:a16="http://schemas.microsoft.com/office/drawing/2014/main" id="{9B3C944B-8EA4-6957-E1E8-43B515856458}"/>
              </a:ext>
            </a:extLst>
          </p:cNvPr>
          <p:cNvSpPr txBox="1">
            <a:spLocks/>
          </p:cNvSpPr>
          <p:nvPr/>
        </p:nvSpPr>
        <p:spPr>
          <a:xfrm>
            <a:off x="4013200" y="7912894"/>
            <a:ext cx="119634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Participación y evaluación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536869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2448-1A0D-ED4D-A619-DBA609D0CD33}"/>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DBA76955-518F-B869-9E89-4CE3B146E190}"/>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ICBF te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escucha</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805023FD-8CCF-64F9-05C7-BCEA832EE4AC}"/>
              </a:ext>
            </a:extLst>
          </p:cNvPr>
          <p:cNvSpPr txBox="1">
            <a:spLocks/>
          </p:cNvSpPr>
          <p:nvPr/>
        </p:nvSpPr>
        <p:spPr>
          <a:xfrm>
            <a:off x="660400" y="1600200"/>
            <a:ext cx="14554200" cy="2590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spcBef>
                <a:spcPts val="0"/>
              </a:spcBef>
              <a:buFont typeface="Wingdings" panose="05000000000000000000" pitchFamily="2" charset="2"/>
              <a:buChar char="Ø"/>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Levanta la mano y el moderador te dará la palabra.</a:t>
            </a:r>
          </a:p>
          <a:p>
            <a:pPr marL="457200" indent="-457200" algn="l">
              <a:spcBef>
                <a:spcPts val="0"/>
              </a:spcBef>
              <a:buFont typeface="Wingdings" panose="05000000000000000000" pitchFamily="2" charset="2"/>
              <a:buChar char="Ø"/>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a:p>
            <a:pPr marL="457200" indent="-457200" algn="l">
              <a:spcBef>
                <a:spcPts val="0"/>
              </a:spcBef>
              <a:buFont typeface="Wingdings" panose="05000000000000000000" pitchFamily="2" charset="2"/>
              <a:buChar char="Ø"/>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También puedes solicitar el formato: </a:t>
            </a:r>
            <a:r>
              <a:rPr lang="es-ES"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f4.p1.rc_formato_registro_en_buzon_de_peticiones_v1</a:t>
            </a: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a:t>
            </a:r>
          </a:p>
          <a:p>
            <a:pPr algn="l">
              <a:spcBef>
                <a:spcPts val="0"/>
              </a:spcBef>
            </a:pPr>
            <a:endPar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endParaRPr>
          </a:p>
        </p:txBody>
      </p:sp>
      <p:pic>
        <p:nvPicPr>
          <p:cNvPr id="7" name="Imagen 6">
            <a:extLst>
              <a:ext uri="{FF2B5EF4-FFF2-40B4-BE49-F238E27FC236}">
                <a16:creationId xmlns:a16="http://schemas.microsoft.com/office/drawing/2014/main" id="{9F2947F0-1A0A-2E90-71D7-131C027B051E}"/>
              </a:ext>
            </a:extLst>
          </p:cNvPr>
          <p:cNvPicPr>
            <a:picLocks noChangeAspect="1"/>
          </p:cNvPicPr>
          <p:nvPr/>
        </p:nvPicPr>
        <p:blipFill>
          <a:blip r:embed="rId2"/>
          <a:stretch>
            <a:fillRect/>
          </a:stretch>
        </p:blipFill>
        <p:spPr>
          <a:xfrm>
            <a:off x="3961275" y="3886200"/>
            <a:ext cx="8333449" cy="4953000"/>
          </a:xfrm>
          <a:prstGeom prst="rect">
            <a:avLst/>
          </a:prstGeom>
        </p:spPr>
      </p:pic>
    </p:spTree>
    <p:extLst>
      <p:ext uri="{BB962C8B-B14F-4D97-AF65-F5344CB8AC3E}">
        <p14:creationId xmlns:p14="http://schemas.microsoft.com/office/powerpoint/2010/main" val="1572020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4FA2F-15EE-7594-93E3-D69CCC9E035D}"/>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555331BF-1552-1AC1-27ED-17D91830B076}"/>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ICBF te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Escucha</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ABE0B3BB-6305-B432-899D-436812E5D6E6}"/>
              </a:ext>
            </a:extLst>
          </p:cNvPr>
          <p:cNvSpPr txBox="1">
            <a:spLocks/>
          </p:cNvSpPr>
          <p:nvPr/>
        </p:nvSpPr>
        <p:spPr>
          <a:xfrm>
            <a:off x="660400" y="1600200"/>
            <a:ext cx="13868400" cy="9906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Al finalizar el ejercicio esperamos contar con tu opinión llenando la siguiente encuesta:</a:t>
            </a:r>
          </a:p>
        </p:txBody>
      </p:sp>
      <p:pic>
        <p:nvPicPr>
          <p:cNvPr id="3" name="Imagen 2">
            <a:extLst>
              <a:ext uri="{FF2B5EF4-FFF2-40B4-BE49-F238E27FC236}">
                <a16:creationId xmlns:a16="http://schemas.microsoft.com/office/drawing/2014/main" id="{48DF66EF-5141-6FDC-2596-770131DD3A40}"/>
              </a:ext>
            </a:extLst>
          </p:cNvPr>
          <p:cNvPicPr>
            <a:picLocks noChangeAspect="1"/>
          </p:cNvPicPr>
          <p:nvPr/>
        </p:nvPicPr>
        <p:blipFill>
          <a:blip r:embed="rId2"/>
          <a:srcRect l="18125" t="20000" r="18125" b="7500"/>
          <a:stretch/>
        </p:blipFill>
        <p:spPr>
          <a:xfrm>
            <a:off x="3708400" y="2886164"/>
            <a:ext cx="9372600" cy="5995707"/>
          </a:xfrm>
          <a:prstGeom prst="rect">
            <a:avLst/>
          </a:prstGeom>
        </p:spPr>
      </p:pic>
    </p:spTree>
    <p:extLst>
      <p:ext uri="{BB962C8B-B14F-4D97-AF65-F5344CB8AC3E}">
        <p14:creationId xmlns:p14="http://schemas.microsoft.com/office/powerpoint/2010/main" val="3029680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1DE932-19C4-77EB-90C8-52C71EA40D12}"/>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485D1463-9458-3059-A7E3-B355C34B1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2" name="object 2">
            <a:extLst>
              <a:ext uri="{FF2B5EF4-FFF2-40B4-BE49-F238E27FC236}">
                <a16:creationId xmlns:a16="http://schemas.microsoft.com/office/drawing/2014/main" id="{52A54E1D-BA27-7A19-13D5-34CB14560653}"/>
              </a:ext>
            </a:extLst>
          </p:cNvPr>
          <p:cNvSpPr txBox="1">
            <a:spLocks noGrp="1"/>
          </p:cNvSpPr>
          <p:nvPr>
            <p:ph type="title"/>
          </p:nvPr>
        </p:nvSpPr>
        <p:spPr>
          <a:xfrm>
            <a:off x="10718800" y="7254051"/>
            <a:ext cx="5537200" cy="1860766"/>
          </a:xfrm>
          <a:prstGeom prst="rect">
            <a:avLst/>
          </a:prstGeom>
          <a:solidFill>
            <a:schemeClr val="bg1"/>
          </a:solidFill>
        </p:spPr>
        <p:txBody>
          <a:bodyPr vert="horz" wrap="square" lIns="0" tIns="13970" rIns="0" bIns="0" rtlCol="0">
            <a:spAutoFit/>
          </a:bodyPr>
          <a:lstStyle/>
          <a:p>
            <a:pPr marL="12700" algn="ctr">
              <a:lnSpc>
                <a:spcPct val="100000"/>
              </a:lnSpc>
              <a:spcBef>
                <a:spcPts val="110"/>
              </a:spcBef>
            </a:pPr>
            <a:r>
              <a:rPr lang="es-MX" sz="12000" dirty="0"/>
              <a:t>G</a:t>
            </a:r>
            <a:r>
              <a:rPr lang="es-MX" sz="12000" noProof="0" dirty="0" err="1"/>
              <a:t>racias</a:t>
            </a:r>
            <a:endParaRPr lang="es-MX" sz="12000" spc="-10" noProof="0" dirty="0"/>
          </a:p>
        </p:txBody>
      </p:sp>
    </p:spTree>
    <p:extLst>
      <p:ext uri="{BB962C8B-B14F-4D97-AF65-F5344CB8AC3E}">
        <p14:creationId xmlns:p14="http://schemas.microsoft.com/office/powerpoint/2010/main" val="943864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819878"/>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8" name="Rectángulo 7">
            <a:extLst>
              <a:ext uri="{FF2B5EF4-FFF2-40B4-BE49-F238E27FC236}">
                <a16:creationId xmlns:a16="http://schemas.microsoft.com/office/drawing/2014/main" id="{BF41866C-C868-F5A4-0386-B14CF1485112}"/>
              </a:ext>
            </a:extLst>
          </p:cNvPr>
          <p:cNvSpPr/>
          <p:nvPr/>
        </p:nvSpPr>
        <p:spPr>
          <a:xfrm>
            <a:off x="1" y="-46009"/>
            <a:ext cx="5879837" cy="919000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4DAF46"/>
              </a:solidFill>
              <a:latin typeface="Nunito Sans Normal" pitchFamily="2" charset="77"/>
            </a:endParaRPr>
          </a:p>
        </p:txBody>
      </p:sp>
      <p:sp>
        <p:nvSpPr>
          <p:cNvPr id="9" name="Rectángulo 8">
            <a:extLst>
              <a:ext uri="{FF2B5EF4-FFF2-40B4-BE49-F238E27FC236}">
                <a16:creationId xmlns:a16="http://schemas.microsoft.com/office/drawing/2014/main" id="{0E687F01-AA3C-06FF-1A33-18A0F4C6B95A}"/>
              </a:ext>
            </a:extLst>
          </p:cNvPr>
          <p:cNvSpPr/>
          <p:nvPr/>
        </p:nvSpPr>
        <p:spPr>
          <a:xfrm>
            <a:off x="374303" y="2756196"/>
            <a:ext cx="5185563" cy="3585597"/>
          </a:xfrm>
          <a:prstGeom prst="rect">
            <a:avLst/>
          </a:prstGeom>
          <a:noFill/>
          <a:ln>
            <a:noFill/>
            <a:prstDash val="sysDot"/>
          </a:ln>
          <a:effectLst/>
        </p:spPr>
        <p:txBody>
          <a:bodyPr wrap="square" lIns="121920" tIns="60960" rIns="121920" bIns="60960" anchor="t">
            <a:spAutoFit/>
          </a:bodyPr>
          <a:lstStyle/>
          <a:p>
            <a:pPr lvl="0" algn="l">
              <a:defRPr/>
            </a:pPr>
            <a:r>
              <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rPr>
              <a:t>Establecimiento público descentralizado, con personería jurídica, autonomía administrativa</a:t>
            </a:r>
          </a:p>
          <a:p>
            <a:pPr lvl="0" algn="l">
              <a:defRPr/>
            </a:pPr>
            <a:r>
              <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rPr>
              <a:t>y patrimonio propio.</a:t>
            </a:r>
          </a:p>
          <a:p>
            <a:pPr lvl="0" algn="l">
              <a:defRPr/>
            </a:pPr>
            <a:endPar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endParaRPr>
          </a:p>
          <a:p>
            <a:pPr algn="l">
              <a:defRPr/>
            </a:pPr>
            <a:r>
              <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rPr>
              <a:t>Creado por la Ley 75 de 1968 y adscrito al Ministerio de Igualdad  y Equidad- Decreto No. 1074 de 2023.</a:t>
            </a:r>
          </a:p>
        </p:txBody>
      </p:sp>
      <p:sp>
        <p:nvSpPr>
          <p:cNvPr id="10" name="Rectángulo 9">
            <a:extLst>
              <a:ext uri="{FF2B5EF4-FFF2-40B4-BE49-F238E27FC236}">
                <a16:creationId xmlns:a16="http://schemas.microsoft.com/office/drawing/2014/main" id="{F7EADFCE-77F0-3DE6-B38B-F5A69C06B19A}"/>
              </a:ext>
            </a:extLst>
          </p:cNvPr>
          <p:cNvSpPr/>
          <p:nvPr/>
        </p:nvSpPr>
        <p:spPr>
          <a:xfrm>
            <a:off x="6471623" y="4221634"/>
            <a:ext cx="2313045" cy="430887"/>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33</a:t>
            </a:r>
            <a:r>
              <a:rPr lang="es-ES_tradnl" sz="2200" dirty="0">
                <a:solidFill>
                  <a:srgbClr val="242758"/>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regionales</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1" name="Rectángulo 10">
            <a:extLst>
              <a:ext uri="{FF2B5EF4-FFF2-40B4-BE49-F238E27FC236}">
                <a16:creationId xmlns:a16="http://schemas.microsoft.com/office/drawing/2014/main" id="{7FFD20C8-9381-3129-9109-2EBA0F079DD6}"/>
              </a:ext>
            </a:extLst>
          </p:cNvPr>
          <p:cNvSpPr/>
          <p:nvPr/>
        </p:nvSpPr>
        <p:spPr>
          <a:xfrm>
            <a:off x="9498832" y="4029923"/>
            <a:ext cx="2679005" cy="769441"/>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216</a:t>
            </a:r>
            <a:r>
              <a:rPr lang="es-ES_tradnl" sz="2200" dirty="0">
                <a:solidFill>
                  <a:srgbClr val="4DAF46"/>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centros zonales</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2" name="Rectángulo 11">
            <a:extLst>
              <a:ext uri="{FF2B5EF4-FFF2-40B4-BE49-F238E27FC236}">
                <a16:creationId xmlns:a16="http://schemas.microsoft.com/office/drawing/2014/main" id="{74853C0C-4A57-CFD1-6ECC-391F767C7D44}"/>
              </a:ext>
            </a:extLst>
          </p:cNvPr>
          <p:cNvSpPr/>
          <p:nvPr/>
        </p:nvSpPr>
        <p:spPr>
          <a:xfrm>
            <a:off x="12896804" y="3725122"/>
            <a:ext cx="2851196" cy="1107996"/>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1.125 </a:t>
            </a:r>
            <a:r>
              <a:rPr lang="es-ES_tradnl" sz="2200" dirty="0">
                <a:solidFill>
                  <a:srgbClr val="242758"/>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municipios con atención del ICBF</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3" name="Rectángulo 12">
            <a:extLst>
              <a:ext uri="{FF2B5EF4-FFF2-40B4-BE49-F238E27FC236}">
                <a16:creationId xmlns:a16="http://schemas.microsoft.com/office/drawing/2014/main" id="{1C7F8BFA-B873-B98D-8AA5-9CEA7241AE49}"/>
              </a:ext>
            </a:extLst>
          </p:cNvPr>
          <p:cNvSpPr/>
          <p:nvPr/>
        </p:nvSpPr>
        <p:spPr>
          <a:xfrm>
            <a:off x="9352869" y="6562700"/>
            <a:ext cx="2926703" cy="769441"/>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$9,78 </a:t>
            </a:r>
            <a:r>
              <a:rPr lang="es-ES_tradnl" sz="2200" dirty="0">
                <a:latin typeface="Nunito Sans Normal" pitchFamily="2" charset="77"/>
                <a:ea typeface="Roboto" panose="02000000000000000000" pitchFamily="2" charset="0"/>
                <a:cs typeface="Roboto" panose="02000000000000000000" pitchFamily="2" charset="0"/>
              </a:rPr>
              <a:t>billones (Inversión 2024)</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4" name="Rectángulo 13">
            <a:extLst>
              <a:ext uri="{FF2B5EF4-FFF2-40B4-BE49-F238E27FC236}">
                <a16:creationId xmlns:a16="http://schemas.microsoft.com/office/drawing/2014/main" id="{1C0BD336-8D78-7B09-21A0-705766D11E4C}"/>
              </a:ext>
            </a:extLst>
          </p:cNvPr>
          <p:cNvSpPr/>
          <p:nvPr/>
        </p:nvSpPr>
        <p:spPr>
          <a:xfrm>
            <a:off x="12839288" y="6562699"/>
            <a:ext cx="2808837" cy="1107996"/>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15.876</a:t>
            </a:r>
            <a:r>
              <a:rPr lang="es-ES_tradnl" sz="2200" dirty="0">
                <a:solidFill>
                  <a:srgbClr val="E5217B"/>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colaboradores en 2023</a:t>
            </a:r>
          </a:p>
        </p:txBody>
      </p:sp>
      <p:pic>
        <p:nvPicPr>
          <p:cNvPr id="15" name="Imagen 14">
            <a:extLst>
              <a:ext uri="{FF2B5EF4-FFF2-40B4-BE49-F238E27FC236}">
                <a16:creationId xmlns:a16="http://schemas.microsoft.com/office/drawing/2014/main" id="{7E9BD91C-2761-55D9-5070-A3F4BE7B544F}"/>
              </a:ext>
            </a:extLst>
          </p:cNvPr>
          <p:cNvPicPr>
            <a:picLocks noChangeAspect="1"/>
          </p:cNvPicPr>
          <p:nvPr/>
        </p:nvPicPr>
        <p:blipFill>
          <a:blip r:embed="rId2">
            <a:biLevel thresh="75000"/>
          </a:blip>
          <a:stretch>
            <a:fillRect/>
          </a:stretch>
        </p:blipFill>
        <p:spPr>
          <a:xfrm>
            <a:off x="6760949" y="5257155"/>
            <a:ext cx="1734396" cy="1133504"/>
          </a:xfrm>
          <a:prstGeom prst="rect">
            <a:avLst/>
          </a:prstGeom>
        </p:spPr>
      </p:pic>
      <p:pic>
        <p:nvPicPr>
          <p:cNvPr id="16" name="Imagen 15">
            <a:extLst>
              <a:ext uri="{FF2B5EF4-FFF2-40B4-BE49-F238E27FC236}">
                <a16:creationId xmlns:a16="http://schemas.microsoft.com/office/drawing/2014/main" id="{5432DB78-B679-73FE-631C-91FD0FC59352}"/>
              </a:ext>
            </a:extLst>
          </p:cNvPr>
          <p:cNvPicPr>
            <a:picLocks noChangeAspect="1"/>
          </p:cNvPicPr>
          <p:nvPr/>
        </p:nvPicPr>
        <p:blipFill>
          <a:blip r:embed="rId3">
            <a:biLevel thresh="50000"/>
          </a:blip>
          <a:stretch>
            <a:fillRect/>
          </a:stretch>
        </p:blipFill>
        <p:spPr>
          <a:xfrm>
            <a:off x="6912985" y="2553911"/>
            <a:ext cx="1430320" cy="1410453"/>
          </a:xfrm>
          <a:prstGeom prst="rect">
            <a:avLst/>
          </a:prstGeom>
        </p:spPr>
      </p:pic>
      <p:pic>
        <p:nvPicPr>
          <p:cNvPr id="17" name="Imagen 16">
            <a:extLst>
              <a:ext uri="{FF2B5EF4-FFF2-40B4-BE49-F238E27FC236}">
                <a16:creationId xmlns:a16="http://schemas.microsoft.com/office/drawing/2014/main" id="{269BA47D-AF72-BCB2-A418-1F58C1F8A591}"/>
              </a:ext>
            </a:extLst>
          </p:cNvPr>
          <p:cNvPicPr>
            <a:picLocks noChangeAspect="1"/>
          </p:cNvPicPr>
          <p:nvPr/>
        </p:nvPicPr>
        <p:blipFill>
          <a:blip r:embed="rId4">
            <a:biLevel thresh="75000"/>
          </a:blip>
          <a:stretch>
            <a:fillRect/>
          </a:stretch>
        </p:blipFill>
        <p:spPr>
          <a:xfrm>
            <a:off x="10158252" y="5221998"/>
            <a:ext cx="1315933" cy="1168661"/>
          </a:xfrm>
          <a:prstGeom prst="rect">
            <a:avLst/>
          </a:prstGeom>
        </p:spPr>
      </p:pic>
      <p:pic>
        <p:nvPicPr>
          <p:cNvPr id="18" name="Imagen 17">
            <a:extLst>
              <a:ext uri="{FF2B5EF4-FFF2-40B4-BE49-F238E27FC236}">
                <a16:creationId xmlns:a16="http://schemas.microsoft.com/office/drawing/2014/main" id="{12163D83-CA4E-65F2-72F3-99D40E0532F1}"/>
              </a:ext>
            </a:extLst>
          </p:cNvPr>
          <p:cNvPicPr>
            <a:picLocks noChangeAspect="1"/>
          </p:cNvPicPr>
          <p:nvPr/>
        </p:nvPicPr>
        <p:blipFill>
          <a:blip r:embed="rId5">
            <a:biLevel thresh="75000"/>
          </a:blip>
          <a:stretch>
            <a:fillRect/>
          </a:stretch>
        </p:blipFill>
        <p:spPr>
          <a:xfrm>
            <a:off x="13654953" y="5213149"/>
            <a:ext cx="1177511" cy="1177511"/>
          </a:xfrm>
          <a:prstGeom prst="rect">
            <a:avLst/>
          </a:prstGeom>
        </p:spPr>
      </p:pic>
      <p:pic>
        <p:nvPicPr>
          <p:cNvPr id="19" name="Imagen 18">
            <a:extLst>
              <a:ext uri="{FF2B5EF4-FFF2-40B4-BE49-F238E27FC236}">
                <a16:creationId xmlns:a16="http://schemas.microsoft.com/office/drawing/2014/main" id="{C682424D-5383-8C8B-0677-CBB697EC97A1}"/>
              </a:ext>
            </a:extLst>
          </p:cNvPr>
          <p:cNvPicPr>
            <a:picLocks noChangeAspect="1"/>
          </p:cNvPicPr>
          <p:nvPr/>
        </p:nvPicPr>
        <p:blipFill>
          <a:blip r:embed="rId6">
            <a:biLevel thresh="75000"/>
          </a:blip>
          <a:stretch>
            <a:fillRect/>
          </a:stretch>
        </p:blipFill>
        <p:spPr>
          <a:xfrm>
            <a:off x="13677189" y="2057400"/>
            <a:ext cx="1258971" cy="1724068"/>
          </a:xfrm>
          <a:prstGeom prst="rect">
            <a:avLst/>
          </a:prstGeom>
        </p:spPr>
      </p:pic>
      <p:pic>
        <p:nvPicPr>
          <p:cNvPr id="20" name="Imagen 19">
            <a:extLst>
              <a:ext uri="{FF2B5EF4-FFF2-40B4-BE49-F238E27FC236}">
                <a16:creationId xmlns:a16="http://schemas.microsoft.com/office/drawing/2014/main" id="{986E5E9B-3B9F-1C0F-0E77-98603D89FC6C}"/>
              </a:ext>
            </a:extLst>
          </p:cNvPr>
          <p:cNvPicPr>
            <a:picLocks noChangeAspect="1"/>
          </p:cNvPicPr>
          <p:nvPr/>
        </p:nvPicPr>
        <p:blipFill>
          <a:blip r:embed="rId7">
            <a:biLevel thresh="75000"/>
          </a:blip>
          <a:stretch>
            <a:fillRect/>
          </a:stretch>
        </p:blipFill>
        <p:spPr>
          <a:xfrm>
            <a:off x="9898976" y="2362200"/>
            <a:ext cx="1834489" cy="1646965"/>
          </a:xfrm>
          <a:prstGeom prst="rect">
            <a:avLst/>
          </a:prstGeom>
        </p:spPr>
      </p:pic>
      <p:sp>
        <p:nvSpPr>
          <p:cNvPr id="21" name="Rectángulo 20">
            <a:extLst>
              <a:ext uri="{FF2B5EF4-FFF2-40B4-BE49-F238E27FC236}">
                <a16:creationId xmlns:a16="http://schemas.microsoft.com/office/drawing/2014/main" id="{763218A1-E75A-B10C-84DE-436406606B7C}"/>
              </a:ext>
            </a:extLst>
          </p:cNvPr>
          <p:cNvSpPr/>
          <p:nvPr/>
        </p:nvSpPr>
        <p:spPr>
          <a:xfrm>
            <a:off x="5809168" y="4853747"/>
            <a:ext cx="10446832" cy="10093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ndParaRPr>
          </a:p>
        </p:txBody>
      </p:sp>
      <p:sp>
        <p:nvSpPr>
          <p:cNvPr id="22" name="Rectángulo 21">
            <a:extLst>
              <a:ext uri="{FF2B5EF4-FFF2-40B4-BE49-F238E27FC236}">
                <a16:creationId xmlns:a16="http://schemas.microsoft.com/office/drawing/2014/main" id="{2093D395-0F1B-7853-EC4C-F34B8E5DC6F6}"/>
              </a:ext>
            </a:extLst>
          </p:cNvPr>
          <p:cNvSpPr/>
          <p:nvPr/>
        </p:nvSpPr>
        <p:spPr>
          <a:xfrm>
            <a:off x="9158376" y="4019397"/>
            <a:ext cx="101733" cy="174797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ndParaRPr>
          </a:p>
        </p:txBody>
      </p:sp>
      <p:sp>
        <p:nvSpPr>
          <p:cNvPr id="23" name="Rectángulo 22">
            <a:extLst>
              <a:ext uri="{FF2B5EF4-FFF2-40B4-BE49-F238E27FC236}">
                <a16:creationId xmlns:a16="http://schemas.microsoft.com/office/drawing/2014/main" id="{79915172-A478-D47C-B976-06173BAB66C3}"/>
              </a:ext>
            </a:extLst>
          </p:cNvPr>
          <p:cNvSpPr/>
          <p:nvPr/>
        </p:nvSpPr>
        <p:spPr>
          <a:xfrm>
            <a:off x="12521726" y="4036951"/>
            <a:ext cx="101733" cy="174797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ndParaRPr>
          </a:p>
        </p:txBody>
      </p:sp>
      <p:sp>
        <p:nvSpPr>
          <p:cNvPr id="24" name="Rectángulo 23">
            <a:extLst>
              <a:ext uri="{FF2B5EF4-FFF2-40B4-BE49-F238E27FC236}">
                <a16:creationId xmlns:a16="http://schemas.microsoft.com/office/drawing/2014/main" id="{717291CE-ABFD-2402-4D52-E35FC43AAF65}"/>
              </a:ext>
            </a:extLst>
          </p:cNvPr>
          <p:cNvSpPr/>
          <p:nvPr/>
        </p:nvSpPr>
        <p:spPr>
          <a:xfrm>
            <a:off x="6223727" y="6562699"/>
            <a:ext cx="2808837" cy="1159228"/>
          </a:xfrm>
          <a:prstGeom prst="rect">
            <a:avLst/>
          </a:prstGeom>
        </p:spPr>
        <p:txBody>
          <a:bodyPr wrap="square">
            <a:spAutoFit/>
          </a:bodyPr>
          <a:lstStyle/>
          <a:p>
            <a:pPr algn="ctr"/>
            <a:r>
              <a:rPr lang="es-ES_tradnl" sz="2667" dirty="0">
                <a:solidFill>
                  <a:srgbClr val="B11582"/>
                </a:solidFill>
                <a:latin typeface="Nunito Sans Normal" pitchFamily="2" charset="77"/>
                <a:ea typeface="Roboto" panose="02000000000000000000" pitchFamily="2" charset="0"/>
                <a:cs typeface="Roboto" panose="02000000000000000000" pitchFamily="2" charset="0"/>
              </a:rPr>
              <a:t>2.358.535</a:t>
            </a:r>
            <a:r>
              <a:rPr lang="es-ES_tradnl" sz="2667" dirty="0">
                <a:solidFill>
                  <a:srgbClr val="E5217B"/>
                </a:solidFill>
                <a:latin typeface="Nunito Sans Normal" pitchFamily="2" charset="77"/>
                <a:ea typeface="Roboto" panose="02000000000000000000" pitchFamily="2" charset="0"/>
                <a:cs typeface="Roboto" panose="02000000000000000000" pitchFamily="2" charset="0"/>
              </a:rPr>
              <a:t> </a:t>
            </a:r>
            <a:r>
              <a:rPr lang="es-ES_tradnl" sz="2133" dirty="0">
                <a:latin typeface="Nunito Sans Normal" pitchFamily="2" charset="77"/>
                <a:ea typeface="Roboto" panose="02000000000000000000" pitchFamily="2" charset="0"/>
                <a:cs typeface="Roboto" panose="02000000000000000000" pitchFamily="2" charset="0"/>
              </a:rPr>
              <a:t>usuarios atendidos en 2024*</a:t>
            </a:r>
            <a:endParaRPr lang="es-CO" sz="2133" dirty="0">
              <a:latin typeface="Nunito Sans Normal" pitchFamily="2" charset="77"/>
              <a:ea typeface="Roboto" panose="02000000000000000000" pitchFamily="2" charset="0"/>
              <a:cs typeface="Roboto" panose="02000000000000000000" pitchFamily="2" charset="0"/>
            </a:endParaRPr>
          </a:p>
        </p:txBody>
      </p:sp>
      <p:sp>
        <p:nvSpPr>
          <p:cNvPr id="2" name="TextBox 6">
            <a:extLst>
              <a:ext uri="{FF2B5EF4-FFF2-40B4-BE49-F238E27FC236}">
                <a16:creationId xmlns:a16="http://schemas.microsoft.com/office/drawing/2014/main" id="{638E339F-A7A2-04F8-A26F-3BFC15382B77}"/>
              </a:ext>
            </a:extLst>
          </p:cNvPr>
          <p:cNvSpPr txBox="1"/>
          <p:nvPr/>
        </p:nvSpPr>
        <p:spPr>
          <a:xfrm>
            <a:off x="0" y="352961"/>
            <a:ext cx="5809168" cy="1323439"/>
          </a:xfrm>
          <a:prstGeom prst="rect">
            <a:avLst/>
          </a:prstGeom>
          <a:noFill/>
        </p:spPr>
        <p:txBody>
          <a:bodyPr wrap="square" rtlCol="0">
            <a:spAutoFit/>
          </a:bodyPr>
          <a:lstStyle/>
          <a:p>
            <a:pPr algn="ctr" defTabSz="1219170" rtl="0">
              <a:defRPr/>
            </a:pPr>
            <a:r>
              <a:rPr lang="es-ES" sz="8000" b="1" dirty="0">
                <a:solidFill>
                  <a:schemeClr val="bg1"/>
                </a:solidFill>
                <a:latin typeface="Aptos" panose="020B0004020202020204" pitchFamily="34" charset="0"/>
                <a:ea typeface="Verdana" panose="020B0604030504040204" pitchFamily="34" charset="0"/>
                <a:cs typeface="Verdana" panose="020B0604030504040204" pitchFamily="34" charset="0"/>
              </a:rPr>
              <a:t>ICBF</a:t>
            </a:r>
          </a:p>
        </p:txBody>
      </p:sp>
    </p:spTree>
    <p:extLst>
      <p:ext uri="{BB962C8B-B14F-4D97-AF65-F5344CB8AC3E}">
        <p14:creationId xmlns:p14="http://schemas.microsoft.com/office/powerpoint/2010/main" val="1202793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43;p68">
            <a:extLst>
              <a:ext uri="{FF2B5EF4-FFF2-40B4-BE49-F238E27FC236}">
                <a16:creationId xmlns:a16="http://schemas.microsoft.com/office/drawing/2014/main" id="{9F2B46C7-5047-7F25-FD34-0D693909438F}"/>
              </a:ext>
            </a:extLst>
          </p:cNvPr>
          <p:cNvSpPr txBox="1">
            <a:spLocks/>
          </p:cNvSpPr>
          <p:nvPr/>
        </p:nvSpPr>
        <p:spPr>
          <a:xfrm>
            <a:off x="431800" y="2743200"/>
            <a:ext cx="5306376" cy="26101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b="1" spc="300" dirty="0">
                <a:solidFill>
                  <a:srgbClr val="B11582"/>
                </a:solidFill>
                <a:latin typeface="Aptos" panose="020B0004020202020204" pitchFamily="34" charset="0"/>
                <a:ea typeface="Verdana" panose="020B0604030504040204" pitchFamily="34" charset="0"/>
                <a:cs typeface="Verdana" panose="020B0604030504040204" pitchFamily="34" charset="0"/>
              </a:rPr>
              <a:t>Mapa estratégico</a:t>
            </a:r>
          </a:p>
          <a:p>
            <a:pPr>
              <a:spcBef>
                <a:spcPts val="0"/>
              </a:spcBef>
            </a:pPr>
            <a:r>
              <a:rPr lang="es-CO" b="1" spc="300" dirty="0">
                <a:solidFill>
                  <a:srgbClr val="B11582"/>
                </a:solidFill>
                <a:latin typeface="Aptos" panose="020B0004020202020204" pitchFamily="34" charset="0"/>
                <a:ea typeface="Verdana" panose="020B0604030504040204" pitchFamily="34" charset="0"/>
                <a:cs typeface="Verdana" panose="020B0604030504040204" pitchFamily="34" charset="0"/>
              </a:rPr>
              <a:t>2023-2026</a:t>
            </a:r>
          </a:p>
        </p:txBody>
      </p:sp>
      <p:pic>
        <p:nvPicPr>
          <p:cNvPr id="8" name="Imagen 7" descr="Diagrama&#10;&#10;El contenido generado por IA puede ser incorrecto.">
            <a:extLst>
              <a:ext uri="{FF2B5EF4-FFF2-40B4-BE49-F238E27FC236}">
                <a16:creationId xmlns:a16="http://schemas.microsoft.com/office/drawing/2014/main" id="{40E0AAE3-5FAD-F17B-1958-EEBF76C10A5E}"/>
              </a:ext>
            </a:extLst>
          </p:cNvPr>
          <p:cNvPicPr>
            <a:picLocks noChangeAspect="1"/>
          </p:cNvPicPr>
          <p:nvPr/>
        </p:nvPicPr>
        <p:blipFill>
          <a:blip r:embed="rId2" cstate="print">
            <a:extLst>
              <a:ext uri="{28A0092B-C50C-407E-A947-70E740481C1C}">
                <a14:useLocalDpi xmlns:a14="http://schemas.microsoft.com/office/drawing/2010/main" val="0"/>
              </a:ext>
            </a:extLst>
          </a:blip>
          <a:srcRect t="15223"/>
          <a:stretch/>
        </p:blipFill>
        <p:spPr>
          <a:xfrm>
            <a:off x="6070600" y="6485"/>
            <a:ext cx="7703244" cy="9144000"/>
          </a:xfrm>
          <a:prstGeom prst="rect">
            <a:avLst/>
          </a:prstGeom>
        </p:spPr>
      </p:pic>
    </p:spTree>
    <p:extLst>
      <p:ext uri="{BB962C8B-B14F-4D97-AF65-F5344CB8AC3E}">
        <p14:creationId xmlns:p14="http://schemas.microsoft.com/office/powerpoint/2010/main" val="706155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E2B3C-68F9-8A5D-4FB1-667CEB2BBD57}"/>
              </a:ext>
            </a:extLst>
          </p:cNvPr>
          <p:cNvSpPr txBox="1"/>
          <p:nvPr/>
        </p:nvSpPr>
        <p:spPr>
          <a:xfrm>
            <a:off x="0" y="8870447"/>
            <a:ext cx="721672" cy="276999"/>
          </a:xfrm>
          <a:prstGeom prst="rect">
            <a:avLst/>
          </a:prstGeom>
          <a:noFill/>
        </p:spPr>
        <p:txBody>
          <a:bodyPr wrap="none" rtlCol="0">
            <a:spAutoFit/>
          </a:bodyPr>
          <a:lstStyle/>
          <a:p>
            <a:r>
              <a:rPr lang="es-CO" sz="1200">
                <a:solidFill>
                  <a:schemeClr val="bg1"/>
                </a:solidFill>
                <a:latin typeface="Nunito Sans Normal Light" pitchFamily="2" charset="77"/>
              </a:rPr>
              <a:t>PÚBLICA</a:t>
            </a:r>
          </a:p>
        </p:txBody>
      </p:sp>
      <p:sp>
        <p:nvSpPr>
          <p:cNvPr id="2" name="TextBox 6">
            <a:extLst>
              <a:ext uri="{FF2B5EF4-FFF2-40B4-BE49-F238E27FC236}">
                <a16:creationId xmlns:a16="http://schemas.microsoft.com/office/drawing/2014/main" id="{0F6BF338-657C-88B5-3CC0-B62AD39A2C96}"/>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grpSp>
        <p:nvGrpSpPr>
          <p:cNvPr id="8" name="Grupo 7">
            <a:extLst>
              <a:ext uri="{FF2B5EF4-FFF2-40B4-BE49-F238E27FC236}">
                <a16:creationId xmlns:a16="http://schemas.microsoft.com/office/drawing/2014/main" id="{B02510E9-AD18-793B-4888-3B641581F787}"/>
              </a:ext>
            </a:extLst>
          </p:cNvPr>
          <p:cNvGrpSpPr/>
          <p:nvPr/>
        </p:nvGrpSpPr>
        <p:grpSpPr>
          <a:xfrm>
            <a:off x="4013200" y="1066800"/>
            <a:ext cx="7959487" cy="7882291"/>
            <a:chOff x="7740953" y="963805"/>
            <a:chExt cx="7959487" cy="7882291"/>
          </a:xfrm>
        </p:grpSpPr>
        <p:pic>
          <p:nvPicPr>
            <p:cNvPr id="7" name="Imagen 6">
              <a:extLst>
                <a:ext uri="{FF2B5EF4-FFF2-40B4-BE49-F238E27FC236}">
                  <a16:creationId xmlns:a16="http://schemas.microsoft.com/office/drawing/2014/main" id="{46224C28-F740-2216-DDA6-520509845980}"/>
                </a:ext>
              </a:extLst>
            </p:cNvPr>
            <p:cNvPicPr>
              <a:picLocks noChangeAspect="1"/>
            </p:cNvPicPr>
            <p:nvPr/>
          </p:nvPicPr>
          <p:blipFill>
            <a:blip r:embed="rId2"/>
            <a:stretch>
              <a:fillRect/>
            </a:stretch>
          </p:blipFill>
          <p:spPr>
            <a:xfrm>
              <a:off x="7740953" y="963805"/>
              <a:ext cx="7959487" cy="7673903"/>
            </a:xfrm>
            <a:prstGeom prst="rect">
              <a:avLst/>
            </a:prstGeom>
          </p:spPr>
        </p:pic>
        <p:sp>
          <p:nvSpPr>
            <p:cNvPr id="26" name="Rectángulo 25">
              <a:extLst>
                <a:ext uri="{FF2B5EF4-FFF2-40B4-BE49-F238E27FC236}">
                  <a16:creationId xmlns:a16="http://schemas.microsoft.com/office/drawing/2014/main" id="{A2D746E6-F778-BC88-2C05-055FF3F77E01}"/>
                </a:ext>
              </a:extLst>
            </p:cNvPr>
            <p:cNvSpPr/>
            <p:nvPr/>
          </p:nvSpPr>
          <p:spPr>
            <a:xfrm>
              <a:off x="9896257" y="4045735"/>
              <a:ext cx="3648876" cy="1446358"/>
            </a:xfrm>
            <a:prstGeom prst="rect">
              <a:avLst/>
            </a:prstGeom>
          </p:spPr>
          <p:txBody>
            <a:bodyPr wrap="square">
              <a:spAutoFit/>
            </a:bodyPr>
            <a:lstStyle/>
            <a:p>
              <a:pPr lvl="0" algn="ctr"/>
              <a:r>
                <a:rPr lang="es-CO" sz="2933" b="1">
                  <a:latin typeface="Nunito Sans Normal" pitchFamily="2" charset="77"/>
                  <a:ea typeface="Verdana" panose="020B0604030504040204" pitchFamily="34" charset="0"/>
                  <a:cs typeface="Verdana" panose="020B0604030504040204" pitchFamily="34" charset="0"/>
                </a:rPr>
                <a:t>Programa Transparencia Y Ética Pública</a:t>
              </a:r>
            </a:p>
          </p:txBody>
        </p:sp>
        <p:sp>
          <p:nvSpPr>
            <p:cNvPr id="27" name="CuadroTexto 26">
              <a:extLst>
                <a:ext uri="{FF2B5EF4-FFF2-40B4-BE49-F238E27FC236}">
                  <a16:creationId xmlns:a16="http://schemas.microsoft.com/office/drawing/2014/main" id="{4E9E5460-351B-4434-0F50-3F2BECD943BE}"/>
                </a:ext>
              </a:extLst>
            </p:cNvPr>
            <p:cNvSpPr txBox="1"/>
            <p:nvPr/>
          </p:nvSpPr>
          <p:spPr>
            <a:xfrm>
              <a:off x="10905693" y="1549869"/>
              <a:ext cx="1630003" cy="769634"/>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Gestión Integral Riesgo de Corrupción</a:t>
              </a:r>
            </a:p>
          </p:txBody>
        </p:sp>
        <p:sp>
          <p:nvSpPr>
            <p:cNvPr id="28" name="CuadroTexto 27">
              <a:extLst>
                <a:ext uri="{FF2B5EF4-FFF2-40B4-BE49-F238E27FC236}">
                  <a16:creationId xmlns:a16="http://schemas.microsoft.com/office/drawing/2014/main" id="{24FEB073-5EBD-D6F8-5170-4EBD57871D05}"/>
                </a:ext>
              </a:extLst>
            </p:cNvPr>
            <p:cNvSpPr txBox="1"/>
            <p:nvPr/>
          </p:nvSpPr>
          <p:spPr>
            <a:xfrm>
              <a:off x="13200883" y="2515309"/>
              <a:ext cx="1878923" cy="769634"/>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Redes Institucionales y canales de denuncia</a:t>
              </a:r>
            </a:p>
          </p:txBody>
        </p:sp>
        <p:sp>
          <p:nvSpPr>
            <p:cNvPr id="32" name="CuadroTexto 31">
              <a:extLst>
                <a:ext uri="{FF2B5EF4-FFF2-40B4-BE49-F238E27FC236}">
                  <a16:creationId xmlns:a16="http://schemas.microsoft.com/office/drawing/2014/main" id="{6D3C642C-036F-828F-606E-3CC71A830D89}"/>
                </a:ext>
              </a:extLst>
            </p:cNvPr>
            <p:cNvSpPr txBox="1"/>
            <p:nvPr/>
          </p:nvSpPr>
          <p:spPr>
            <a:xfrm>
              <a:off x="13717969" y="5317947"/>
              <a:ext cx="1982471" cy="543867"/>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Legalidad e  Integridad</a:t>
              </a:r>
            </a:p>
          </p:txBody>
        </p:sp>
        <p:sp>
          <p:nvSpPr>
            <p:cNvPr id="33" name="CuadroTexto 32">
              <a:extLst>
                <a:ext uri="{FF2B5EF4-FFF2-40B4-BE49-F238E27FC236}">
                  <a16:creationId xmlns:a16="http://schemas.microsoft.com/office/drawing/2014/main" id="{922CAE18-F06F-F5EC-99BE-A54421668C1C}"/>
                </a:ext>
              </a:extLst>
            </p:cNvPr>
            <p:cNvSpPr txBox="1"/>
            <p:nvPr/>
          </p:nvSpPr>
          <p:spPr>
            <a:xfrm>
              <a:off x="12074022" y="7345610"/>
              <a:ext cx="1982471" cy="318100"/>
            </a:xfrm>
            <a:prstGeom prst="rect">
              <a:avLst/>
            </a:prstGeom>
            <a:noFill/>
          </p:spPr>
          <p:txBody>
            <a:bodyPr wrap="square">
              <a:spAutoFit/>
            </a:bodyPr>
            <a:lstStyle/>
            <a:p>
              <a:pPr lvl="0" algn="ctr"/>
              <a:r>
                <a:rPr lang="es-CO" sz="1467">
                  <a:solidFill>
                    <a:schemeClr val="bg1"/>
                  </a:solidFill>
                  <a:latin typeface="Nunito Sans Normal" pitchFamily="2" charset="77"/>
                  <a:ea typeface="Verdana" panose="020B0604030504040204" pitchFamily="34" charset="0"/>
                  <a:cs typeface="Verdana" panose="020B0604030504040204" pitchFamily="34" charset="0"/>
                </a:rPr>
                <a:t>Iniciativas adicionales</a:t>
              </a:r>
            </a:p>
          </p:txBody>
        </p:sp>
        <p:sp>
          <p:nvSpPr>
            <p:cNvPr id="34" name="CuadroTexto 33">
              <a:extLst>
                <a:ext uri="{FF2B5EF4-FFF2-40B4-BE49-F238E27FC236}">
                  <a16:creationId xmlns:a16="http://schemas.microsoft.com/office/drawing/2014/main" id="{3AF0BA0B-DC00-F880-B8BE-1840D2B2EAD0}"/>
                </a:ext>
              </a:extLst>
            </p:cNvPr>
            <p:cNvSpPr txBox="1"/>
            <p:nvPr/>
          </p:nvSpPr>
          <p:spPr>
            <a:xfrm>
              <a:off x="9532083" y="7176677"/>
              <a:ext cx="1739540" cy="995401"/>
            </a:xfrm>
            <a:prstGeom prst="rect">
              <a:avLst/>
            </a:prstGeom>
            <a:noFill/>
          </p:spPr>
          <p:txBody>
            <a:bodyPr wrap="square">
              <a:spAutoFit/>
            </a:bodyPr>
            <a:lstStyle/>
            <a:p>
              <a:pPr lvl="0" algn="ctr"/>
              <a:r>
                <a:rPr lang="es-CO" sz="1467">
                  <a:solidFill>
                    <a:schemeClr val="bg1"/>
                  </a:solidFill>
                  <a:latin typeface="Nunito Sans Normal" pitchFamily="2" charset="77"/>
                  <a:ea typeface="Verdana" panose="020B0604030504040204" pitchFamily="34" charset="0"/>
                  <a:cs typeface="Verdana" panose="020B0604030504040204" pitchFamily="34" charset="0"/>
                </a:rPr>
                <a:t>Participación Ciudadana y Rendición de Cuentas</a:t>
              </a:r>
            </a:p>
          </p:txBody>
        </p:sp>
        <p:sp>
          <p:nvSpPr>
            <p:cNvPr id="35" name="CuadroTexto 34">
              <a:extLst>
                <a:ext uri="{FF2B5EF4-FFF2-40B4-BE49-F238E27FC236}">
                  <a16:creationId xmlns:a16="http://schemas.microsoft.com/office/drawing/2014/main" id="{B4FE741A-9950-9DE2-5B9B-5D8A84AA338A}"/>
                </a:ext>
              </a:extLst>
            </p:cNvPr>
            <p:cNvSpPr txBox="1"/>
            <p:nvPr/>
          </p:nvSpPr>
          <p:spPr>
            <a:xfrm>
              <a:off x="7813454" y="5201935"/>
              <a:ext cx="1864397" cy="830997"/>
            </a:xfrm>
            <a:prstGeom prst="rect">
              <a:avLst/>
            </a:prstGeom>
            <a:noFill/>
          </p:spPr>
          <p:txBody>
            <a:bodyPr wrap="square">
              <a:spAutoFit/>
            </a:bodyPr>
            <a:lstStyle/>
            <a:p>
              <a:pPr lvl="0" algn="ctr"/>
              <a:r>
                <a:rPr lang="es-CO" sz="1600">
                  <a:solidFill>
                    <a:schemeClr val="bg1"/>
                  </a:solidFill>
                  <a:latin typeface="Nunito Sans Normal" pitchFamily="2" charset="77"/>
                  <a:ea typeface="Verdana" panose="020B0604030504040204" pitchFamily="34" charset="0"/>
                  <a:cs typeface="Verdana" panose="020B0604030504040204" pitchFamily="34" charset="0"/>
                </a:rPr>
                <a:t>Transparencia y Acceso a la Información</a:t>
              </a:r>
            </a:p>
          </p:txBody>
        </p:sp>
        <p:sp>
          <p:nvSpPr>
            <p:cNvPr id="36" name="CuadroTexto 35">
              <a:extLst>
                <a:ext uri="{FF2B5EF4-FFF2-40B4-BE49-F238E27FC236}">
                  <a16:creationId xmlns:a16="http://schemas.microsoft.com/office/drawing/2014/main" id="{6F0FC38B-69BD-8A42-9D43-484AFC2270B8}"/>
                </a:ext>
              </a:extLst>
            </p:cNvPr>
            <p:cNvSpPr txBox="1"/>
            <p:nvPr/>
          </p:nvSpPr>
          <p:spPr>
            <a:xfrm>
              <a:off x="8398210" y="2877769"/>
              <a:ext cx="1864396" cy="318100"/>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Estado Abierto</a:t>
              </a:r>
            </a:p>
          </p:txBody>
        </p:sp>
        <p:sp>
          <p:nvSpPr>
            <p:cNvPr id="37" name="Elipse 36">
              <a:extLst>
                <a:ext uri="{FF2B5EF4-FFF2-40B4-BE49-F238E27FC236}">
                  <a16:creationId xmlns:a16="http://schemas.microsoft.com/office/drawing/2014/main" id="{53CF13F2-39D7-FF5F-69BA-9D6FDD4C8850}"/>
                </a:ext>
              </a:extLst>
            </p:cNvPr>
            <p:cNvSpPr/>
            <p:nvPr/>
          </p:nvSpPr>
          <p:spPr>
            <a:xfrm>
              <a:off x="9178915" y="6425309"/>
              <a:ext cx="2420787" cy="2420787"/>
            </a:xfrm>
            <a:prstGeom prst="ellipse">
              <a:avLst/>
            </a:prstGeom>
            <a:noFill/>
            <a:ln w="57150">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a typeface="Verdana" panose="020B0604030504040204" pitchFamily="34" charset="0"/>
                <a:cs typeface="Verdana" panose="020B0604030504040204" pitchFamily="34" charset="0"/>
              </a:endParaRPr>
            </a:p>
          </p:txBody>
        </p:sp>
      </p:grpSp>
      <p:sp>
        <p:nvSpPr>
          <p:cNvPr id="4" name="Google Shape;1743;p68">
            <a:extLst>
              <a:ext uri="{FF2B5EF4-FFF2-40B4-BE49-F238E27FC236}">
                <a16:creationId xmlns:a16="http://schemas.microsoft.com/office/drawing/2014/main" id="{638FE1DF-D5C6-CE3E-3E2D-3F3CC6BAE6EC}"/>
              </a:ext>
            </a:extLst>
          </p:cNvPr>
          <p:cNvSpPr txBox="1">
            <a:spLocks/>
          </p:cNvSpPr>
          <p:nvPr/>
        </p:nvSpPr>
        <p:spPr>
          <a:xfrm>
            <a:off x="307024" y="209228"/>
            <a:ext cx="142217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b="1" spc="-150" dirty="0">
                <a:solidFill>
                  <a:srgbClr val="B11582"/>
                </a:solidFill>
                <a:latin typeface="Aptos" panose="020B0004020202020204" pitchFamily="34" charset="0"/>
                <a:ea typeface="Verdana" panose="020B0604030504040204" pitchFamily="34" charset="0"/>
                <a:cs typeface="Verdana" panose="020B0604030504040204" pitchFamily="34" charset="0"/>
              </a:rPr>
              <a:t>Modelo de Transparencia y Ética Pública</a:t>
            </a:r>
          </a:p>
        </p:txBody>
      </p:sp>
    </p:spTree>
    <p:extLst>
      <p:ext uri="{BB962C8B-B14F-4D97-AF65-F5344CB8AC3E}">
        <p14:creationId xmlns:p14="http://schemas.microsoft.com/office/powerpoint/2010/main" val="626324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11D9C-77E1-A429-D319-281FD373CE53}"/>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F7E217DD-DDBF-FC6F-03A7-06FD571394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6" name="Título 4">
            <a:extLst>
              <a:ext uri="{FF2B5EF4-FFF2-40B4-BE49-F238E27FC236}">
                <a16:creationId xmlns:a16="http://schemas.microsoft.com/office/drawing/2014/main" id="{68DDA784-33AD-820E-5F03-D3E30D10A649}"/>
              </a:ext>
            </a:extLst>
          </p:cNvPr>
          <p:cNvSpPr txBox="1">
            <a:spLocks/>
          </p:cNvSpPr>
          <p:nvPr/>
        </p:nvSpPr>
        <p:spPr>
          <a:xfrm>
            <a:off x="6680200" y="8229600"/>
            <a:ext cx="9448800" cy="84638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ctr"/>
            <a:r>
              <a:rPr lang="es-MX" sz="5500" spc="-150" dirty="0">
                <a:solidFill>
                  <a:srgbClr val="B11582"/>
                </a:solidFill>
                <a:latin typeface="Nunito Sans SemiBold" pitchFamily="2" charset="0"/>
              </a:rPr>
              <a:t>Contexto rendición de cuentas</a:t>
            </a:r>
            <a:endParaRPr lang="es-CO" sz="5500" spc="-150" dirty="0">
              <a:solidFill>
                <a:srgbClr val="B11582"/>
              </a:solidFill>
              <a:latin typeface="Nunito Sans SemiBold" pitchFamily="2" charset="0"/>
            </a:endParaRPr>
          </a:p>
        </p:txBody>
      </p:sp>
    </p:spTree>
    <p:extLst>
      <p:ext uri="{BB962C8B-B14F-4D97-AF65-F5344CB8AC3E}">
        <p14:creationId xmlns:p14="http://schemas.microsoft.com/office/powerpoint/2010/main" val="1923486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6AAA171EB471B48B1CC1D0B830D2573" ma:contentTypeVersion="18" ma:contentTypeDescription="Crear nuevo documento." ma:contentTypeScope="" ma:versionID="780cb2f318984cb882974e65d6f345b9">
  <xsd:schema xmlns:xsd="http://www.w3.org/2001/XMLSchema" xmlns:xs="http://www.w3.org/2001/XMLSchema" xmlns:p="http://schemas.microsoft.com/office/2006/metadata/properties" xmlns:ns2="4ad7cec7-c4f8-4da3-aacd-e209464063d9" xmlns:ns3="e38f91ab-addf-46ce-a247-6d139be0a9c1" targetNamespace="http://schemas.microsoft.com/office/2006/metadata/properties" ma:root="true" ma:fieldsID="0aaee663aa38c562d41408ea2a86da27" ns2:_="" ns3:_="">
    <xsd:import namespace="4ad7cec7-c4f8-4da3-aacd-e209464063d9"/>
    <xsd:import namespace="e38f91ab-addf-46ce-a247-6d139be0a9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7cec7-c4f8-4da3-aacd-e20946406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2a639bc6-dc8c-43a0-baeb-edbb56d427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8f91ab-addf-46ce-a247-6d139be0a9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df1c28-7281-41fe-b592-5c863cbdb7a0}" ma:internalName="TaxCatchAll" ma:showField="CatchAllData" ma:web="e38f91ab-addf-46ce-a247-6d139be0a9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38f91ab-addf-46ce-a247-6d139be0a9c1" xsi:nil="true"/>
    <lcf76f155ced4ddcb4097134ff3c332f xmlns="4ad7cec7-c4f8-4da3-aacd-e209464063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AC00D27-84C7-42F5-9B8D-3D1DC71D6779}">
  <ds:schemaRefs>
    <ds:schemaRef ds:uri="http://schemas.microsoft.com/sharepoint/v3/contenttype/forms"/>
  </ds:schemaRefs>
</ds:datastoreItem>
</file>

<file path=customXml/itemProps2.xml><?xml version="1.0" encoding="utf-8"?>
<ds:datastoreItem xmlns:ds="http://schemas.openxmlformats.org/officeDocument/2006/customXml" ds:itemID="{F991FEE2-1E5B-4DBE-BCB3-ADF46A4E0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7cec7-c4f8-4da3-aacd-e209464063d9"/>
    <ds:schemaRef ds:uri="e38f91ab-addf-46ce-a247-6d139be0a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68756B-C3F3-4D52-BD87-7F2AAACB1A3C}">
  <ds:schemaRefs>
    <ds:schemaRef ds:uri="http://schemas.microsoft.com/office/2006/metadata/properties"/>
    <ds:schemaRef ds:uri="http://schemas.microsoft.com/office/infopath/2007/PartnerControls"/>
    <ds:schemaRef ds:uri="e38f91ab-addf-46ce-a247-6d139be0a9c1"/>
    <ds:schemaRef ds:uri="4ad7cec7-c4f8-4da3-aacd-e209464063d9"/>
  </ds:schemaRefs>
</ds:datastoreItem>
</file>

<file path=docProps/app.xml><?xml version="1.0" encoding="utf-8"?>
<Properties xmlns="http://schemas.openxmlformats.org/officeDocument/2006/extended-properties" xmlns:vt="http://schemas.openxmlformats.org/officeDocument/2006/docPropsVTypes">
  <Template/>
  <TotalTime>3397</TotalTime>
  <Words>4996</Words>
  <Application>Microsoft Office PowerPoint</Application>
  <PresentationFormat>Personalizado</PresentationFormat>
  <Paragraphs>413</Paragraphs>
  <Slides>54</Slides>
  <Notes>3</Notes>
  <HiddenSlides>0</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69" baseType="lpstr">
      <vt:lpstr>Aptos</vt:lpstr>
      <vt:lpstr>Aptos Black</vt:lpstr>
      <vt:lpstr>Arial</vt:lpstr>
      <vt:lpstr>Arial,Sans-Serif</vt:lpstr>
      <vt:lpstr>Calibri</vt:lpstr>
      <vt:lpstr>Nunito</vt:lpstr>
      <vt:lpstr>Nunito Sans</vt:lpstr>
      <vt:lpstr>Nunito Sans Normal</vt:lpstr>
      <vt:lpstr>Nunito Sans Normal Light</vt:lpstr>
      <vt:lpstr>Nunito Sans SemiBold</vt:lpstr>
      <vt:lpstr>Symbol</vt:lpstr>
      <vt:lpstr>Verdana</vt:lpstr>
      <vt:lpstr>Wingdings</vt:lpstr>
      <vt:lpstr>Office Theme</vt:lpstr>
      <vt:lpstr>Worksheet</vt:lpstr>
      <vt:lpstr>Dirección Regional Cundinamarca</vt:lpstr>
      <vt:lpstr>Silenciar  los micrófonos y  apagar cámara de video. Se informa que la reunión se grabará . Se solicita a los asistentes, acercarse a firmar la asistencia,  al puesto  de registro que se encuentra al ingreso del auditorio. Si desea intervenir deberá levantar la mano y el moderador dará la palabra.</vt:lpstr>
      <vt:lpstr>Himno Nacional  Instalación por parte de contexto institucional.  Contexto Rendición Publica de Cuentas.  Informe de gestión misional con enfoque territorial y diferencial. Gestión administrativa Avance en la política del modelo integrado de gestión Ejecución financiera: presupuesto de funcionamiento e inversión.  Gestión contractual asociada a metas.   Ejecución de políticas, programas y proyectos: cumplimiento del PND y Objetivos de Desarrollo Sostenible. Acuerdo de paz: avances en la implementación Resultados mesas públicas, vigencia 2024 Compromisos adquiridos: informe para el seguimiento Canales y medios para atención a la ciudadanía e informe PQRS Espacio de participación de partes interesadas  Evaluación de la Audiencia de Rendición Pública de Cuentas Cierre</vt:lpstr>
      <vt:lpstr>Contexto Institucional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PQRS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1 Rinde cuentas copia</dc:title>
  <dc:creator>Jeaneth Liliana Caro Cardenas</dc:creator>
  <cp:lastModifiedBy>Luz Esthela Patarroyo Camargo</cp:lastModifiedBy>
  <cp:revision>40</cp:revision>
  <dcterms:created xsi:type="dcterms:W3CDTF">2025-04-29T19:40:26Z</dcterms:created>
  <dcterms:modified xsi:type="dcterms:W3CDTF">2025-05-26T14:18:08Z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2025-04-29T00:00:00Z</vt:filetime>
  </property>
  <property fmtid="{D5CDD505-2E9C-101B-9397-08002B2CF9AE}" pid="3" name="Creator">
    <vt:lpwstr>Adobe Illustrator 29.4 (Windows)</vt:lpwstr>
  </property>
  <property fmtid="{D5CDD505-2E9C-101B-9397-08002B2CF9AE}" pid="4" name="GTS_PDFXVersion">
    <vt:lpwstr>PDF/X-4</vt:lpwstr>
  </property>
  <property fmtid="{D5CDD505-2E9C-101B-9397-08002B2CF9AE}" pid="5" name="LastSaved">
    <vt:filetime>2025-04-29T00:00:00Z</vt:filetime>
  </property>
  <property fmtid="{D5CDD505-2E9C-101B-9397-08002B2CF9AE}" pid="6" name="Producer">
    <vt:lpwstr>Adobe PDF library 17.00</vt:lpwstr>
  </property>
  <property fmtid="{D5CDD505-2E9C-101B-9397-08002B2CF9AE}" pid="7" name="ContentTypeId">
    <vt:lpwstr>0x010100F6AAA171EB471B48B1CC1D0B830D2573</vt:lpwstr>
  </property>
</Properties>
</file>