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5"/>
  </p:notesMasterIdLst>
  <p:sldIdLst>
    <p:sldId id="2147375197" r:id="rId5"/>
    <p:sldId id="2147375166" r:id="rId6"/>
    <p:sldId id="2147375164" r:id="rId7"/>
    <p:sldId id="2147375198" r:id="rId8"/>
    <p:sldId id="2147375199" r:id="rId9"/>
    <p:sldId id="2147375200" r:id="rId10"/>
    <p:sldId id="2147375201" r:id="rId11"/>
    <p:sldId id="2147375202" r:id="rId12"/>
    <p:sldId id="2147375203" r:id="rId13"/>
    <p:sldId id="2147375204" r:id="rId14"/>
    <p:sldId id="2147375205" r:id="rId15"/>
    <p:sldId id="2147375206" r:id="rId16"/>
    <p:sldId id="2147375207" r:id="rId17"/>
    <p:sldId id="304" r:id="rId18"/>
    <p:sldId id="2147375195" r:id="rId19"/>
    <p:sldId id="313" r:id="rId20"/>
    <p:sldId id="301" r:id="rId21"/>
    <p:sldId id="314" r:id="rId22"/>
    <p:sldId id="308" r:id="rId23"/>
    <p:sldId id="315" r:id="rId24"/>
    <p:sldId id="305" r:id="rId25"/>
    <p:sldId id="316" r:id="rId26"/>
    <p:sldId id="2147375208" r:id="rId27"/>
    <p:sldId id="2147375167" r:id="rId28"/>
    <p:sldId id="2147375168" r:id="rId29"/>
    <p:sldId id="310" r:id="rId30"/>
    <p:sldId id="2147375171" r:id="rId31"/>
    <p:sldId id="2147375082" r:id="rId32"/>
    <p:sldId id="2147375085" r:id="rId33"/>
    <p:sldId id="2147375102" r:id="rId34"/>
    <p:sldId id="2147375083" r:id="rId35"/>
    <p:sldId id="2147375084" r:id="rId36"/>
    <p:sldId id="2147375096" r:id="rId37"/>
    <p:sldId id="2147374959" r:id="rId38"/>
    <p:sldId id="286" r:id="rId39"/>
    <p:sldId id="2147374995" r:id="rId40"/>
    <p:sldId id="2147374996" r:id="rId41"/>
    <p:sldId id="2147375177" r:id="rId42"/>
    <p:sldId id="2147374997" r:id="rId43"/>
    <p:sldId id="2147375091" r:id="rId44"/>
    <p:sldId id="2147375178" r:id="rId45"/>
    <p:sldId id="2147374998" r:id="rId46"/>
    <p:sldId id="2147374999" r:id="rId47"/>
    <p:sldId id="2147375179" r:id="rId48"/>
    <p:sldId id="2147375004" r:id="rId49"/>
    <p:sldId id="2147375180" r:id="rId50"/>
    <p:sldId id="2147375089" r:id="rId51"/>
    <p:sldId id="2147375181" r:id="rId52"/>
    <p:sldId id="2147375003" r:id="rId53"/>
    <p:sldId id="2147375182" r:id="rId54"/>
    <p:sldId id="2147375088" r:id="rId55"/>
    <p:sldId id="2147375092" r:id="rId56"/>
    <p:sldId id="2147375183" r:id="rId57"/>
    <p:sldId id="2147375005" r:id="rId58"/>
    <p:sldId id="2147375184" r:id="rId59"/>
    <p:sldId id="2147375008" r:id="rId60"/>
    <p:sldId id="2147375185" r:id="rId61"/>
    <p:sldId id="2147375009" r:id="rId62"/>
    <p:sldId id="2147375010" r:id="rId63"/>
    <p:sldId id="2147375093" r:id="rId64"/>
    <p:sldId id="2147375186" r:id="rId65"/>
    <p:sldId id="2147375007" r:id="rId66"/>
    <p:sldId id="2147375187" r:id="rId67"/>
    <p:sldId id="2147375094" r:id="rId68"/>
    <p:sldId id="2147375095" r:id="rId69"/>
    <p:sldId id="2147375176" r:id="rId70"/>
    <p:sldId id="2147375175" r:id="rId71"/>
    <p:sldId id="2147375189" r:id="rId72"/>
    <p:sldId id="2147375190" r:id="rId73"/>
    <p:sldId id="2147375191" r:id="rId74"/>
    <p:sldId id="2147375192" r:id="rId75"/>
    <p:sldId id="2147375188" r:id="rId76"/>
    <p:sldId id="2147375193" r:id="rId77"/>
    <p:sldId id="2147375015" r:id="rId78"/>
    <p:sldId id="2147375100" r:id="rId79"/>
    <p:sldId id="2147375101" r:id="rId80"/>
    <p:sldId id="2147375173" r:id="rId81"/>
    <p:sldId id="2147375016" r:id="rId82"/>
    <p:sldId id="2147375174" r:id="rId83"/>
    <p:sldId id="2147375169" r:id="rId8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9B46EC-4670-35D9-438C-F70029DB0A15}" name="Dirección de Planeación " initials="SCZM" userId="Dirección de Planeación "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C75F"/>
    <a:srgbClr val="E53D7B"/>
    <a:srgbClr val="F18FBB"/>
    <a:srgbClr val="7030A0"/>
    <a:srgbClr val="5A5771"/>
    <a:srgbClr val="47A9AF"/>
    <a:srgbClr val="EE7D39"/>
    <a:srgbClr val="77B630"/>
    <a:srgbClr val="73BA1F"/>
    <a:srgbClr val="7EC6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83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microsoft.com/office/2016/11/relationships/changesInfo" Target="changesInfos/changesInfo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heme" Target="theme/theme1.xml"/><Relationship Id="rId9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Jairo Motta Botero" userId="a726381b-ecaa-42f7-9ed8-088af8e84cc6" providerId="ADAL" clId="{270FC4DB-A413-4D24-B76D-E29113C708B3}"/>
    <pc:docChg chg="modSld">
      <pc:chgData name="John Jairo Motta Botero" userId="a726381b-ecaa-42f7-9ed8-088af8e84cc6" providerId="ADAL" clId="{270FC4DB-A413-4D24-B76D-E29113C708B3}" dt="2025-08-26T16:16:39.107" v="56" actId="20578"/>
      <pc:docMkLst>
        <pc:docMk/>
      </pc:docMkLst>
      <pc:sldChg chg="modSp mod">
        <pc:chgData name="John Jairo Motta Botero" userId="a726381b-ecaa-42f7-9ed8-088af8e84cc6" providerId="ADAL" clId="{270FC4DB-A413-4D24-B76D-E29113C708B3}" dt="2025-08-05T17:03:33.110" v="47" actId="20577"/>
        <pc:sldMkLst>
          <pc:docMk/>
          <pc:sldMk cId="870477981" sldId="2147374959"/>
        </pc:sldMkLst>
        <pc:spChg chg="mod">
          <ac:chgData name="John Jairo Motta Botero" userId="a726381b-ecaa-42f7-9ed8-088af8e84cc6" providerId="ADAL" clId="{270FC4DB-A413-4D24-B76D-E29113C708B3}" dt="2025-08-05T17:03:33.110" v="47" actId="20577"/>
          <ac:spMkLst>
            <pc:docMk/>
            <pc:sldMk cId="870477981" sldId="2147374959"/>
            <ac:spMk id="8" creationId="{85DEFB3E-8143-976F-59FC-1A7550466ADB}"/>
          </ac:spMkLst>
        </pc:spChg>
      </pc:sldChg>
      <pc:sldChg chg="mod modShow">
        <pc:chgData name="John Jairo Motta Botero" userId="a726381b-ecaa-42f7-9ed8-088af8e84cc6" providerId="ADAL" clId="{270FC4DB-A413-4D24-B76D-E29113C708B3}" dt="2025-08-20T15:08:27.035" v="52" actId="729"/>
        <pc:sldMkLst>
          <pc:docMk/>
          <pc:sldMk cId="4114879927" sldId="2147374995"/>
        </pc:sldMkLst>
      </pc:sldChg>
      <pc:sldChg chg="mod modShow">
        <pc:chgData name="John Jairo Motta Botero" userId="a726381b-ecaa-42f7-9ed8-088af8e84cc6" providerId="ADAL" clId="{270FC4DB-A413-4D24-B76D-E29113C708B3}" dt="2025-08-20T15:08:27.035" v="52" actId="729"/>
        <pc:sldMkLst>
          <pc:docMk/>
          <pc:sldMk cId="481033763" sldId="2147374996"/>
        </pc:sldMkLst>
      </pc:sldChg>
      <pc:sldChg chg="mod modShow">
        <pc:chgData name="John Jairo Motta Botero" userId="a726381b-ecaa-42f7-9ed8-088af8e84cc6" providerId="ADAL" clId="{270FC4DB-A413-4D24-B76D-E29113C708B3}" dt="2025-08-20T15:08:27.035" v="52" actId="729"/>
        <pc:sldMkLst>
          <pc:docMk/>
          <pc:sldMk cId="1972620812" sldId="2147374997"/>
        </pc:sldMkLst>
      </pc:sldChg>
      <pc:sldChg chg="mod modShow">
        <pc:chgData name="John Jairo Motta Botero" userId="a726381b-ecaa-42f7-9ed8-088af8e84cc6" providerId="ADAL" clId="{270FC4DB-A413-4D24-B76D-E29113C708B3}" dt="2025-08-20T15:08:27.035" v="52" actId="729"/>
        <pc:sldMkLst>
          <pc:docMk/>
          <pc:sldMk cId="2322231531" sldId="2147374998"/>
        </pc:sldMkLst>
      </pc:sldChg>
      <pc:sldChg chg="mod modShow">
        <pc:chgData name="John Jairo Motta Botero" userId="a726381b-ecaa-42f7-9ed8-088af8e84cc6" providerId="ADAL" clId="{270FC4DB-A413-4D24-B76D-E29113C708B3}" dt="2025-08-20T15:08:27.035" v="52" actId="729"/>
        <pc:sldMkLst>
          <pc:docMk/>
          <pc:sldMk cId="3579666306" sldId="2147374999"/>
        </pc:sldMkLst>
      </pc:sldChg>
      <pc:sldChg chg="mod modShow">
        <pc:chgData name="John Jairo Motta Botero" userId="a726381b-ecaa-42f7-9ed8-088af8e84cc6" providerId="ADAL" clId="{270FC4DB-A413-4D24-B76D-E29113C708B3}" dt="2025-08-20T15:08:27.035" v="52" actId="729"/>
        <pc:sldMkLst>
          <pc:docMk/>
          <pc:sldMk cId="4005760122" sldId="2147375003"/>
        </pc:sldMkLst>
      </pc:sldChg>
      <pc:sldChg chg="mod modShow">
        <pc:chgData name="John Jairo Motta Botero" userId="a726381b-ecaa-42f7-9ed8-088af8e84cc6" providerId="ADAL" clId="{270FC4DB-A413-4D24-B76D-E29113C708B3}" dt="2025-08-20T15:08:27.035" v="52" actId="729"/>
        <pc:sldMkLst>
          <pc:docMk/>
          <pc:sldMk cId="3790737113" sldId="2147375004"/>
        </pc:sldMkLst>
      </pc:sldChg>
      <pc:sldChg chg="mod modShow">
        <pc:chgData name="John Jairo Motta Botero" userId="a726381b-ecaa-42f7-9ed8-088af8e84cc6" providerId="ADAL" clId="{270FC4DB-A413-4D24-B76D-E29113C708B3}" dt="2025-08-20T15:08:27.035" v="52" actId="729"/>
        <pc:sldMkLst>
          <pc:docMk/>
          <pc:sldMk cId="507108973" sldId="2147375005"/>
        </pc:sldMkLst>
      </pc:sldChg>
      <pc:sldChg chg="mod modShow">
        <pc:chgData name="John Jairo Motta Botero" userId="a726381b-ecaa-42f7-9ed8-088af8e84cc6" providerId="ADAL" clId="{270FC4DB-A413-4D24-B76D-E29113C708B3}" dt="2025-08-20T15:08:27.035" v="52" actId="729"/>
        <pc:sldMkLst>
          <pc:docMk/>
          <pc:sldMk cId="2527732437" sldId="2147375008"/>
        </pc:sldMkLst>
      </pc:sldChg>
      <pc:sldChg chg="mod modShow">
        <pc:chgData name="John Jairo Motta Botero" userId="a726381b-ecaa-42f7-9ed8-088af8e84cc6" providerId="ADAL" clId="{270FC4DB-A413-4D24-B76D-E29113C708B3}" dt="2025-08-20T15:08:27.035" v="52" actId="729"/>
        <pc:sldMkLst>
          <pc:docMk/>
          <pc:sldMk cId="1933727174" sldId="2147375009"/>
        </pc:sldMkLst>
      </pc:sldChg>
      <pc:sldChg chg="modSp">
        <pc:chgData name="John Jairo Motta Botero" userId="a726381b-ecaa-42f7-9ed8-088af8e84cc6" providerId="ADAL" clId="{270FC4DB-A413-4D24-B76D-E29113C708B3}" dt="2025-08-26T15:27:58.736" v="53" actId="20578"/>
        <pc:sldMkLst>
          <pc:docMk/>
          <pc:sldMk cId="1231945206" sldId="2147375010"/>
        </pc:sldMkLst>
        <pc:spChg chg="mod">
          <ac:chgData name="John Jairo Motta Botero" userId="a726381b-ecaa-42f7-9ed8-088af8e84cc6" providerId="ADAL" clId="{270FC4DB-A413-4D24-B76D-E29113C708B3}" dt="2025-08-26T15:27:58.736" v="53" actId="20578"/>
          <ac:spMkLst>
            <pc:docMk/>
            <pc:sldMk cId="1231945206" sldId="2147375010"/>
            <ac:spMk id="11" creationId="{00000000-0000-0000-0000-000000000000}"/>
          </ac:spMkLst>
        </pc:spChg>
      </pc:sldChg>
      <pc:sldChg chg="modSp mod">
        <pc:chgData name="John Jairo Motta Botero" userId="a726381b-ecaa-42f7-9ed8-088af8e84cc6" providerId="ADAL" clId="{270FC4DB-A413-4D24-B76D-E29113C708B3}" dt="2025-08-05T17:10:39.836" v="49" actId="255"/>
        <pc:sldMkLst>
          <pc:docMk/>
          <pc:sldMk cId="3305396086" sldId="2147375015"/>
        </pc:sldMkLst>
        <pc:spChg chg="mod">
          <ac:chgData name="John Jairo Motta Botero" userId="a726381b-ecaa-42f7-9ed8-088af8e84cc6" providerId="ADAL" clId="{270FC4DB-A413-4D24-B76D-E29113C708B3}" dt="2025-08-05T16:47:02.869" v="43" actId="20577"/>
          <ac:spMkLst>
            <pc:docMk/>
            <pc:sldMk cId="3305396086" sldId="2147375015"/>
            <ac:spMk id="3" creationId="{5B7FC425-E855-DB53-E63C-DFE61330F7D6}"/>
          </ac:spMkLst>
        </pc:spChg>
        <pc:graphicFrameChg chg="modGraphic">
          <ac:chgData name="John Jairo Motta Botero" userId="a726381b-ecaa-42f7-9ed8-088af8e84cc6" providerId="ADAL" clId="{270FC4DB-A413-4D24-B76D-E29113C708B3}" dt="2025-08-05T17:10:39.836" v="49" actId="255"/>
          <ac:graphicFrameMkLst>
            <pc:docMk/>
            <pc:sldMk cId="3305396086" sldId="2147375015"/>
            <ac:graphicFrameMk id="4" creationId="{51965BE5-7E5A-DD63-8FB9-AC97F3D09D11}"/>
          </ac:graphicFrameMkLst>
        </pc:graphicFrameChg>
      </pc:sldChg>
      <pc:sldChg chg="mod modShow">
        <pc:chgData name="John Jairo Motta Botero" userId="a726381b-ecaa-42f7-9ed8-088af8e84cc6" providerId="ADAL" clId="{270FC4DB-A413-4D24-B76D-E29113C708B3}" dt="2025-08-20T15:08:27.035" v="52" actId="729"/>
        <pc:sldMkLst>
          <pc:docMk/>
          <pc:sldMk cId="3228883860" sldId="2147375088"/>
        </pc:sldMkLst>
      </pc:sldChg>
      <pc:sldChg chg="mod modShow">
        <pc:chgData name="John Jairo Motta Botero" userId="a726381b-ecaa-42f7-9ed8-088af8e84cc6" providerId="ADAL" clId="{270FC4DB-A413-4D24-B76D-E29113C708B3}" dt="2025-08-20T15:08:27.035" v="52" actId="729"/>
        <pc:sldMkLst>
          <pc:docMk/>
          <pc:sldMk cId="2914598341" sldId="2147375089"/>
        </pc:sldMkLst>
      </pc:sldChg>
      <pc:sldChg chg="mod modShow">
        <pc:chgData name="John Jairo Motta Botero" userId="a726381b-ecaa-42f7-9ed8-088af8e84cc6" providerId="ADAL" clId="{270FC4DB-A413-4D24-B76D-E29113C708B3}" dt="2025-08-20T15:08:27.035" v="52" actId="729"/>
        <pc:sldMkLst>
          <pc:docMk/>
          <pc:sldMk cId="2542245227" sldId="2147375091"/>
        </pc:sldMkLst>
      </pc:sldChg>
      <pc:sldChg chg="mod modShow">
        <pc:chgData name="John Jairo Motta Botero" userId="a726381b-ecaa-42f7-9ed8-088af8e84cc6" providerId="ADAL" clId="{270FC4DB-A413-4D24-B76D-E29113C708B3}" dt="2025-08-20T15:08:27.035" v="52" actId="729"/>
        <pc:sldMkLst>
          <pc:docMk/>
          <pc:sldMk cId="452836536" sldId="2147375092"/>
        </pc:sldMkLst>
      </pc:sldChg>
      <pc:sldChg chg="modSp">
        <pc:chgData name="John Jairo Motta Botero" userId="a726381b-ecaa-42f7-9ed8-088af8e84cc6" providerId="ADAL" clId="{270FC4DB-A413-4D24-B76D-E29113C708B3}" dt="2025-08-05T19:34:06.394" v="51" actId="20578"/>
        <pc:sldMkLst>
          <pc:docMk/>
          <pc:sldMk cId="2114987235" sldId="2147375100"/>
        </pc:sldMkLst>
        <pc:spChg chg="mod">
          <ac:chgData name="John Jairo Motta Botero" userId="a726381b-ecaa-42f7-9ed8-088af8e84cc6" providerId="ADAL" clId="{270FC4DB-A413-4D24-B76D-E29113C708B3}" dt="2025-08-05T19:34:06.394" v="51" actId="20578"/>
          <ac:spMkLst>
            <pc:docMk/>
            <pc:sldMk cId="2114987235" sldId="2147375100"/>
            <ac:spMk id="6" creationId="{0E3D107B-BD1E-E1C2-9A08-C8B00267F661}"/>
          </ac:spMkLst>
        </pc:spChg>
      </pc:sldChg>
      <pc:sldChg chg="mod modShow">
        <pc:chgData name="John Jairo Motta Botero" userId="a726381b-ecaa-42f7-9ed8-088af8e84cc6" providerId="ADAL" clId="{270FC4DB-A413-4D24-B76D-E29113C708B3}" dt="2025-08-20T15:08:27.035" v="52" actId="729"/>
        <pc:sldMkLst>
          <pc:docMk/>
          <pc:sldMk cId="777773982" sldId="2147375177"/>
        </pc:sldMkLst>
      </pc:sldChg>
      <pc:sldChg chg="mod modShow">
        <pc:chgData name="John Jairo Motta Botero" userId="a726381b-ecaa-42f7-9ed8-088af8e84cc6" providerId="ADAL" clId="{270FC4DB-A413-4D24-B76D-E29113C708B3}" dt="2025-08-20T15:08:27.035" v="52" actId="729"/>
        <pc:sldMkLst>
          <pc:docMk/>
          <pc:sldMk cId="2902883305" sldId="2147375178"/>
        </pc:sldMkLst>
      </pc:sldChg>
      <pc:sldChg chg="mod modShow">
        <pc:chgData name="John Jairo Motta Botero" userId="a726381b-ecaa-42f7-9ed8-088af8e84cc6" providerId="ADAL" clId="{270FC4DB-A413-4D24-B76D-E29113C708B3}" dt="2025-08-20T15:08:27.035" v="52" actId="729"/>
        <pc:sldMkLst>
          <pc:docMk/>
          <pc:sldMk cId="470222132" sldId="2147375179"/>
        </pc:sldMkLst>
      </pc:sldChg>
      <pc:sldChg chg="mod modShow">
        <pc:chgData name="John Jairo Motta Botero" userId="a726381b-ecaa-42f7-9ed8-088af8e84cc6" providerId="ADAL" clId="{270FC4DB-A413-4D24-B76D-E29113C708B3}" dt="2025-08-20T15:08:27.035" v="52" actId="729"/>
        <pc:sldMkLst>
          <pc:docMk/>
          <pc:sldMk cId="1643554758" sldId="2147375180"/>
        </pc:sldMkLst>
      </pc:sldChg>
      <pc:sldChg chg="mod modShow">
        <pc:chgData name="John Jairo Motta Botero" userId="a726381b-ecaa-42f7-9ed8-088af8e84cc6" providerId="ADAL" clId="{270FC4DB-A413-4D24-B76D-E29113C708B3}" dt="2025-08-20T15:08:27.035" v="52" actId="729"/>
        <pc:sldMkLst>
          <pc:docMk/>
          <pc:sldMk cId="3130792858" sldId="2147375181"/>
        </pc:sldMkLst>
      </pc:sldChg>
      <pc:sldChg chg="mod modShow">
        <pc:chgData name="John Jairo Motta Botero" userId="a726381b-ecaa-42f7-9ed8-088af8e84cc6" providerId="ADAL" clId="{270FC4DB-A413-4D24-B76D-E29113C708B3}" dt="2025-08-20T15:08:27.035" v="52" actId="729"/>
        <pc:sldMkLst>
          <pc:docMk/>
          <pc:sldMk cId="2249602372" sldId="2147375182"/>
        </pc:sldMkLst>
      </pc:sldChg>
      <pc:sldChg chg="mod modShow">
        <pc:chgData name="John Jairo Motta Botero" userId="a726381b-ecaa-42f7-9ed8-088af8e84cc6" providerId="ADAL" clId="{270FC4DB-A413-4D24-B76D-E29113C708B3}" dt="2025-08-20T15:08:27.035" v="52" actId="729"/>
        <pc:sldMkLst>
          <pc:docMk/>
          <pc:sldMk cId="2152508771" sldId="2147375183"/>
        </pc:sldMkLst>
      </pc:sldChg>
      <pc:sldChg chg="mod modShow">
        <pc:chgData name="John Jairo Motta Botero" userId="a726381b-ecaa-42f7-9ed8-088af8e84cc6" providerId="ADAL" clId="{270FC4DB-A413-4D24-B76D-E29113C708B3}" dt="2025-08-20T15:08:27.035" v="52" actId="729"/>
        <pc:sldMkLst>
          <pc:docMk/>
          <pc:sldMk cId="2712859942" sldId="2147375184"/>
        </pc:sldMkLst>
      </pc:sldChg>
      <pc:sldChg chg="mod modShow">
        <pc:chgData name="John Jairo Motta Botero" userId="a726381b-ecaa-42f7-9ed8-088af8e84cc6" providerId="ADAL" clId="{270FC4DB-A413-4D24-B76D-E29113C708B3}" dt="2025-08-20T15:08:27.035" v="52" actId="729"/>
        <pc:sldMkLst>
          <pc:docMk/>
          <pc:sldMk cId="1462537763" sldId="2147375185"/>
        </pc:sldMkLst>
      </pc:sldChg>
      <pc:sldChg chg="modSp">
        <pc:chgData name="John Jairo Motta Botero" userId="a726381b-ecaa-42f7-9ed8-088af8e84cc6" providerId="ADAL" clId="{270FC4DB-A413-4D24-B76D-E29113C708B3}" dt="2025-08-26T16:16:39.107" v="56" actId="20578"/>
        <pc:sldMkLst>
          <pc:docMk/>
          <pc:sldMk cId="1350466823" sldId="2147375186"/>
        </pc:sldMkLst>
        <pc:spChg chg="mod">
          <ac:chgData name="John Jairo Motta Botero" userId="a726381b-ecaa-42f7-9ed8-088af8e84cc6" providerId="ADAL" clId="{270FC4DB-A413-4D24-B76D-E29113C708B3}" dt="2025-08-26T16:16:39.107" v="56" actId="20578"/>
          <ac:spMkLst>
            <pc:docMk/>
            <pc:sldMk cId="1350466823" sldId="2147375186"/>
            <ac:spMk id="9" creationId="{A73F7927-9F49-963D-156D-3066AD2A281F}"/>
          </ac:spMkLst>
        </pc:spChg>
      </pc:sldChg>
    </pc:docChg>
  </pc:docChgLst>
  <pc:docChgLst>
    <pc:chgData name="John Jairo Motta Botero" userId="a726381b-ecaa-42f7-9ed8-088af8e84cc6" providerId="ADAL" clId="{B668C162-BB40-4250-9C56-16988F1C0954}"/>
    <pc:docChg chg="modSld">
      <pc:chgData name="John Jairo Motta Botero" userId="a726381b-ecaa-42f7-9ed8-088af8e84cc6" providerId="ADAL" clId="{B668C162-BB40-4250-9C56-16988F1C0954}" dt="2025-09-04T15:03:10.469" v="9" actId="729"/>
      <pc:docMkLst>
        <pc:docMk/>
      </pc:docMkLst>
      <pc:sldChg chg="mod modShow">
        <pc:chgData name="John Jairo Motta Botero" userId="a726381b-ecaa-42f7-9ed8-088af8e84cc6" providerId="ADAL" clId="{B668C162-BB40-4250-9C56-16988F1C0954}" dt="2025-09-04T15:02:41.562" v="3" actId="729"/>
        <pc:sldMkLst>
          <pc:docMk/>
          <pc:sldMk cId="1991633729" sldId="2147375007"/>
        </pc:sldMkLst>
      </pc:sldChg>
      <pc:sldChg chg="mod modShow">
        <pc:chgData name="John Jairo Motta Botero" userId="a726381b-ecaa-42f7-9ed8-088af8e84cc6" providerId="ADAL" clId="{B668C162-BB40-4250-9C56-16988F1C0954}" dt="2025-09-04T15:02:27.198" v="0" actId="729"/>
        <pc:sldMkLst>
          <pc:docMk/>
          <pc:sldMk cId="1231945206" sldId="2147375010"/>
        </pc:sldMkLst>
      </pc:sldChg>
      <pc:sldChg chg="mod modShow">
        <pc:chgData name="John Jairo Motta Botero" userId="a726381b-ecaa-42f7-9ed8-088af8e84cc6" providerId="ADAL" clId="{B668C162-BB40-4250-9C56-16988F1C0954}" dt="2025-09-04T15:03:10.469" v="9" actId="729"/>
        <pc:sldMkLst>
          <pc:docMk/>
          <pc:sldMk cId="3305396086" sldId="2147375015"/>
        </pc:sldMkLst>
      </pc:sldChg>
      <pc:sldChg chg="mod modShow">
        <pc:chgData name="John Jairo Motta Botero" userId="a726381b-ecaa-42f7-9ed8-088af8e84cc6" providerId="ADAL" clId="{B668C162-BB40-4250-9C56-16988F1C0954}" dt="2025-09-04T15:02:30.992" v="1" actId="729"/>
        <pc:sldMkLst>
          <pc:docMk/>
          <pc:sldMk cId="1905164098" sldId="2147375093"/>
        </pc:sldMkLst>
      </pc:sldChg>
      <pc:sldChg chg="mod modShow">
        <pc:chgData name="John Jairo Motta Botero" userId="a726381b-ecaa-42f7-9ed8-088af8e84cc6" providerId="ADAL" clId="{B668C162-BB40-4250-9C56-16988F1C0954}" dt="2025-09-04T15:02:48.261" v="5" actId="729"/>
        <pc:sldMkLst>
          <pc:docMk/>
          <pc:sldMk cId="244726272" sldId="2147375094"/>
        </pc:sldMkLst>
      </pc:sldChg>
      <pc:sldChg chg="mod modShow">
        <pc:chgData name="John Jairo Motta Botero" userId="a726381b-ecaa-42f7-9ed8-088af8e84cc6" providerId="ADAL" clId="{B668C162-BB40-4250-9C56-16988F1C0954}" dt="2025-09-04T15:02:50.911" v="6" actId="729"/>
        <pc:sldMkLst>
          <pc:docMk/>
          <pc:sldMk cId="2982751353" sldId="2147375095"/>
        </pc:sldMkLst>
      </pc:sldChg>
      <pc:sldChg chg="mod modShow">
        <pc:chgData name="John Jairo Motta Botero" userId="a726381b-ecaa-42f7-9ed8-088af8e84cc6" providerId="ADAL" clId="{B668C162-BB40-4250-9C56-16988F1C0954}" dt="2025-09-04T15:02:56.895" v="8" actId="729"/>
        <pc:sldMkLst>
          <pc:docMk/>
          <pc:sldMk cId="264326212" sldId="2147375175"/>
        </pc:sldMkLst>
      </pc:sldChg>
      <pc:sldChg chg="mod modShow">
        <pc:chgData name="John Jairo Motta Botero" userId="a726381b-ecaa-42f7-9ed8-088af8e84cc6" providerId="ADAL" clId="{B668C162-BB40-4250-9C56-16988F1C0954}" dt="2025-09-04T15:02:53.872" v="7" actId="729"/>
        <pc:sldMkLst>
          <pc:docMk/>
          <pc:sldMk cId="3074331582" sldId="2147375176"/>
        </pc:sldMkLst>
      </pc:sldChg>
      <pc:sldChg chg="mod modShow">
        <pc:chgData name="John Jairo Motta Botero" userId="a726381b-ecaa-42f7-9ed8-088af8e84cc6" providerId="ADAL" clId="{B668C162-BB40-4250-9C56-16988F1C0954}" dt="2025-09-04T15:02:34.563" v="2" actId="729"/>
        <pc:sldMkLst>
          <pc:docMk/>
          <pc:sldMk cId="1350466823" sldId="2147375186"/>
        </pc:sldMkLst>
      </pc:sldChg>
      <pc:sldChg chg="mod modShow">
        <pc:chgData name="John Jairo Motta Botero" userId="a726381b-ecaa-42f7-9ed8-088af8e84cc6" providerId="ADAL" clId="{B668C162-BB40-4250-9C56-16988F1C0954}" dt="2025-09-04T15:02:45.053" v="4" actId="729"/>
        <pc:sldMkLst>
          <pc:docMk/>
          <pc:sldMk cId="4005565839" sldId="214737518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'[Cuadro comparativo -2023-2022-2021-2020-2019-2018 furag yy..xlsx]Índice Global'!$B$13</c:f>
              <c:strCache>
                <c:ptCount val="1"/>
                <c:pt idx="0">
                  <c:v>ICBF</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'[Cuadro comparativo -2023-2022-2021-2020-2019-2018 furag yy..xlsx]Índice Global'!$C$12:$G$12</c:f>
              <c:numCache>
                <c:formatCode>General</c:formatCode>
                <c:ptCount val="5"/>
                <c:pt idx="0">
                  <c:v>2020</c:v>
                </c:pt>
                <c:pt idx="1">
                  <c:v>2021</c:v>
                </c:pt>
                <c:pt idx="2">
                  <c:v>2022</c:v>
                </c:pt>
                <c:pt idx="3">
                  <c:v>2023</c:v>
                </c:pt>
                <c:pt idx="4">
                  <c:v>2024</c:v>
                </c:pt>
              </c:numCache>
            </c:numRef>
          </c:cat>
          <c:val>
            <c:numRef>
              <c:f>'[Cuadro comparativo -2023-2022-2021-2020-2019-2018 furag yy..xlsx]Índice Global'!$C$13:$G$13</c:f>
              <c:numCache>
                <c:formatCode>General</c:formatCode>
                <c:ptCount val="5"/>
                <c:pt idx="0">
                  <c:v>92.4</c:v>
                </c:pt>
                <c:pt idx="1">
                  <c:v>96.6</c:v>
                </c:pt>
                <c:pt idx="2">
                  <c:v>91.5</c:v>
                </c:pt>
                <c:pt idx="3">
                  <c:v>91.2</c:v>
                </c:pt>
                <c:pt idx="4">
                  <c:v>91.4</c:v>
                </c:pt>
              </c:numCache>
            </c:numRef>
          </c:val>
          <c:smooth val="0"/>
          <c:extLst>
            <c:ext xmlns:c16="http://schemas.microsoft.com/office/drawing/2014/chart" uri="{C3380CC4-5D6E-409C-BE32-E72D297353CC}">
              <c16:uniqueId val="{00000000-E883-45E0-9FB7-4944C6479B97}"/>
            </c:ext>
          </c:extLst>
        </c:ser>
        <c:ser>
          <c:idx val="1"/>
          <c:order val="1"/>
          <c:tx>
            <c:strRef>
              <c:f>'[Cuadro comparativo -2023-2022-2021-2020-2019-2018 furag yy..xlsx]Índice Global'!$B$14</c:f>
              <c:strCache>
                <c:ptCount val="1"/>
                <c:pt idx="0">
                  <c:v>INCI</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'[Cuadro comparativo -2023-2022-2021-2020-2019-2018 furag yy..xlsx]Índice Global'!$C$12:$G$12</c:f>
              <c:numCache>
                <c:formatCode>General</c:formatCode>
                <c:ptCount val="5"/>
                <c:pt idx="0">
                  <c:v>2020</c:v>
                </c:pt>
                <c:pt idx="1">
                  <c:v>2021</c:v>
                </c:pt>
                <c:pt idx="2">
                  <c:v>2022</c:v>
                </c:pt>
                <c:pt idx="3">
                  <c:v>2023</c:v>
                </c:pt>
                <c:pt idx="4">
                  <c:v>2024</c:v>
                </c:pt>
              </c:numCache>
            </c:numRef>
          </c:cat>
          <c:val>
            <c:numRef>
              <c:f>'[Cuadro comparativo -2023-2022-2021-2020-2019-2018 furag yy..xlsx]Índice Global'!$C$14:$G$14</c:f>
              <c:numCache>
                <c:formatCode>General</c:formatCode>
                <c:ptCount val="5"/>
                <c:pt idx="0">
                  <c:v>93.4</c:v>
                </c:pt>
                <c:pt idx="1">
                  <c:v>97.1</c:v>
                </c:pt>
                <c:pt idx="2">
                  <c:v>86.6</c:v>
                </c:pt>
                <c:pt idx="3">
                  <c:v>81.3</c:v>
                </c:pt>
                <c:pt idx="4">
                  <c:v>73.400000000000006</c:v>
                </c:pt>
              </c:numCache>
            </c:numRef>
          </c:val>
          <c:smooth val="0"/>
          <c:extLst>
            <c:ext xmlns:c16="http://schemas.microsoft.com/office/drawing/2014/chart" uri="{C3380CC4-5D6E-409C-BE32-E72D297353CC}">
              <c16:uniqueId val="{00000001-E883-45E0-9FB7-4944C6479B97}"/>
            </c:ext>
          </c:extLst>
        </c:ser>
        <c:ser>
          <c:idx val="2"/>
          <c:order val="2"/>
          <c:tx>
            <c:strRef>
              <c:f>'[Cuadro comparativo -2023-2022-2021-2020-2019-2018 furag yy..xlsx]Índice Global'!$B$15</c:f>
              <c:strCache>
                <c:ptCount val="1"/>
                <c:pt idx="0">
                  <c:v>INSOR</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'[Cuadro comparativo -2023-2022-2021-2020-2019-2018 furag yy..xlsx]Índice Global'!$C$12:$G$12</c:f>
              <c:numCache>
                <c:formatCode>General</c:formatCode>
                <c:ptCount val="5"/>
                <c:pt idx="0">
                  <c:v>2020</c:v>
                </c:pt>
                <c:pt idx="1">
                  <c:v>2021</c:v>
                </c:pt>
                <c:pt idx="2">
                  <c:v>2022</c:v>
                </c:pt>
                <c:pt idx="3">
                  <c:v>2023</c:v>
                </c:pt>
                <c:pt idx="4">
                  <c:v>2024</c:v>
                </c:pt>
              </c:numCache>
            </c:numRef>
          </c:cat>
          <c:val>
            <c:numRef>
              <c:f>'[Cuadro comparativo -2023-2022-2021-2020-2019-2018 furag yy..xlsx]Índice Global'!$C$15:$G$15</c:f>
              <c:numCache>
                <c:formatCode>General</c:formatCode>
                <c:ptCount val="5"/>
                <c:pt idx="0">
                  <c:v>90.2</c:v>
                </c:pt>
                <c:pt idx="1">
                  <c:v>96</c:v>
                </c:pt>
                <c:pt idx="2">
                  <c:v>82.8</c:v>
                </c:pt>
                <c:pt idx="3">
                  <c:v>88</c:v>
                </c:pt>
                <c:pt idx="4">
                  <c:v>88.8</c:v>
                </c:pt>
              </c:numCache>
            </c:numRef>
          </c:val>
          <c:smooth val="0"/>
          <c:extLst>
            <c:ext xmlns:c16="http://schemas.microsoft.com/office/drawing/2014/chart" uri="{C3380CC4-5D6E-409C-BE32-E72D297353CC}">
              <c16:uniqueId val="{00000002-E883-45E0-9FB7-4944C6479B97}"/>
            </c:ext>
          </c:extLst>
        </c:ser>
        <c:dLbls>
          <c:showLegendKey val="0"/>
          <c:showVal val="0"/>
          <c:showCatName val="0"/>
          <c:showSerName val="0"/>
          <c:showPercent val="0"/>
          <c:showBubbleSize val="0"/>
        </c:dLbls>
        <c:smooth val="0"/>
        <c:axId val="446722920"/>
        <c:axId val="446724888"/>
      </c:lineChart>
      <c:catAx>
        <c:axId val="44672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446724888"/>
        <c:crosses val="autoZero"/>
        <c:auto val="1"/>
        <c:lblAlgn val="ctr"/>
        <c:lblOffset val="100"/>
        <c:noMultiLvlLbl val="0"/>
      </c:catAx>
      <c:valAx>
        <c:axId val="446724888"/>
        <c:scaling>
          <c:orientation val="minMax"/>
          <c:max val="100"/>
          <c:min val="7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44672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dirty="0"/>
              <a:t>Puesto Ocupado Entidades</a:t>
            </a:r>
            <a:r>
              <a:rPr lang="es-CO" baseline="0" dirty="0"/>
              <a:t> Nacionales Dentro del Sector.</a:t>
            </a:r>
            <a:endParaRPr lang="es-CO"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bar"/>
        <c:grouping val="clustered"/>
        <c:varyColors val="0"/>
        <c:ser>
          <c:idx val="0"/>
          <c:order val="0"/>
          <c:tx>
            <c:strRef>
              <c:f>'Índice Global'!$B$37</c:f>
              <c:strCache>
                <c:ptCount val="1"/>
                <c:pt idx="0">
                  <c:v>ICBF</c:v>
                </c:pt>
              </c:strCache>
            </c:strRef>
          </c:tx>
          <c:spPr>
            <a:solidFill>
              <a:schemeClr val="accent1"/>
            </a:solidFill>
            <a:ln>
              <a:noFill/>
            </a:ln>
            <a:effectLst/>
          </c:spPr>
          <c:invertIfNegative val="0"/>
          <c:cat>
            <c:numRef>
              <c:f>'Índice Global'!$C$36:$D$36</c:f>
              <c:numCache>
                <c:formatCode>General</c:formatCode>
                <c:ptCount val="2"/>
                <c:pt idx="0">
                  <c:v>2023</c:v>
                </c:pt>
                <c:pt idx="1">
                  <c:v>2024</c:v>
                </c:pt>
              </c:numCache>
            </c:numRef>
          </c:cat>
          <c:val>
            <c:numRef>
              <c:f>'Índice Global'!$C$37:$D$37</c:f>
              <c:numCache>
                <c:formatCode>General</c:formatCode>
                <c:ptCount val="2"/>
                <c:pt idx="0">
                  <c:v>39</c:v>
                </c:pt>
                <c:pt idx="1">
                  <c:v>39</c:v>
                </c:pt>
              </c:numCache>
            </c:numRef>
          </c:val>
          <c:extLst>
            <c:ext xmlns:c16="http://schemas.microsoft.com/office/drawing/2014/chart" uri="{C3380CC4-5D6E-409C-BE32-E72D297353CC}">
              <c16:uniqueId val="{00000000-E6DF-45E3-8892-82522F7245A1}"/>
            </c:ext>
          </c:extLst>
        </c:ser>
        <c:ser>
          <c:idx val="1"/>
          <c:order val="1"/>
          <c:tx>
            <c:strRef>
              <c:f>'Índice Global'!$B$38</c:f>
              <c:strCache>
                <c:ptCount val="1"/>
                <c:pt idx="0">
                  <c:v>INCI</c:v>
                </c:pt>
              </c:strCache>
            </c:strRef>
          </c:tx>
          <c:spPr>
            <a:solidFill>
              <a:schemeClr val="accent2"/>
            </a:solidFill>
            <a:ln>
              <a:noFill/>
            </a:ln>
            <a:effectLst/>
          </c:spPr>
          <c:invertIfNegative val="0"/>
          <c:cat>
            <c:numRef>
              <c:f>'Índice Global'!$C$36:$D$36</c:f>
              <c:numCache>
                <c:formatCode>General</c:formatCode>
                <c:ptCount val="2"/>
                <c:pt idx="0">
                  <c:v>2023</c:v>
                </c:pt>
                <c:pt idx="1">
                  <c:v>2024</c:v>
                </c:pt>
              </c:numCache>
            </c:numRef>
          </c:cat>
          <c:val>
            <c:numRef>
              <c:f>'Índice Global'!$C$38:$D$38</c:f>
              <c:numCache>
                <c:formatCode>General</c:formatCode>
                <c:ptCount val="2"/>
                <c:pt idx="0">
                  <c:v>44</c:v>
                </c:pt>
                <c:pt idx="1">
                  <c:v>44</c:v>
                </c:pt>
              </c:numCache>
            </c:numRef>
          </c:val>
          <c:extLst>
            <c:ext xmlns:c16="http://schemas.microsoft.com/office/drawing/2014/chart" uri="{C3380CC4-5D6E-409C-BE32-E72D297353CC}">
              <c16:uniqueId val="{00000001-E6DF-45E3-8892-82522F7245A1}"/>
            </c:ext>
          </c:extLst>
        </c:ser>
        <c:ser>
          <c:idx val="2"/>
          <c:order val="2"/>
          <c:tx>
            <c:strRef>
              <c:f>'Índice Global'!$B$39</c:f>
              <c:strCache>
                <c:ptCount val="1"/>
                <c:pt idx="0">
                  <c:v>INSOR</c:v>
                </c:pt>
              </c:strCache>
            </c:strRef>
          </c:tx>
          <c:spPr>
            <a:solidFill>
              <a:schemeClr val="accent3"/>
            </a:solidFill>
            <a:ln>
              <a:noFill/>
            </a:ln>
            <a:effectLst/>
          </c:spPr>
          <c:invertIfNegative val="0"/>
          <c:cat>
            <c:numRef>
              <c:f>'Índice Global'!$C$36:$D$36</c:f>
              <c:numCache>
                <c:formatCode>General</c:formatCode>
                <c:ptCount val="2"/>
                <c:pt idx="0">
                  <c:v>2023</c:v>
                </c:pt>
                <c:pt idx="1">
                  <c:v>2024</c:v>
                </c:pt>
              </c:numCache>
            </c:numRef>
          </c:cat>
          <c:val>
            <c:numRef>
              <c:f>'Índice Global'!$C$39:$D$39</c:f>
              <c:numCache>
                <c:formatCode>General</c:formatCode>
                <c:ptCount val="2"/>
                <c:pt idx="0">
                  <c:v>45</c:v>
                </c:pt>
                <c:pt idx="1">
                  <c:v>45</c:v>
                </c:pt>
              </c:numCache>
            </c:numRef>
          </c:val>
          <c:extLst>
            <c:ext xmlns:c16="http://schemas.microsoft.com/office/drawing/2014/chart" uri="{C3380CC4-5D6E-409C-BE32-E72D297353CC}">
              <c16:uniqueId val="{00000002-E6DF-45E3-8892-82522F7245A1}"/>
            </c:ext>
          </c:extLst>
        </c:ser>
        <c:dLbls>
          <c:showLegendKey val="0"/>
          <c:showVal val="0"/>
          <c:showCatName val="0"/>
          <c:showSerName val="0"/>
          <c:showPercent val="0"/>
          <c:showBubbleSize val="0"/>
        </c:dLbls>
        <c:gapWidth val="182"/>
        <c:axId val="151740288"/>
        <c:axId val="151741248"/>
      </c:barChart>
      <c:catAx>
        <c:axId val="151740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51741248"/>
        <c:crosses val="autoZero"/>
        <c:auto val="1"/>
        <c:lblAlgn val="ctr"/>
        <c:lblOffset val="100"/>
        <c:noMultiLvlLbl val="0"/>
      </c:catAx>
      <c:valAx>
        <c:axId val="151741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5174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'7 dimen'!$K$14</c:f>
              <c:strCache>
                <c:ptCount val="1"/>
                <c:pt idx="0">
                  <c:v>Año 2024</c:v>
                </c:pt>
              </c:strCache>
            </c:strRef>
          </c:tx>
          <c:spPr>
            <a:solidFill>
              <a:srgbClr val="002060"/>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'7 dimen'!$J$15:$J$21</c:f>
              <c:strCache>
                <c:ptCount val="7"/>
                <c:pt idx="0">
                  <c:v>D7 Control Interno</c:v>
                </c:pt>
                <c:pt idx="1">
                  <c:v>D6 Gestión del 
Conocimiento</c:v>
                </c:pt>
                <c:pt idx="2">
                  <c:v>D5 Información y 
Comunicación</c:v>
                </c:pt>
                <c:pt idx="3">
                  <c:v>D4 Evaluación de 
Resultados</c:v>
                </c:pt>
                <c:pt idx="4">
                  <c:v>D3 Gestión para 
Resultados con Valores</c:v>
                </c:pt>
                <c:pt idx="5">
                  <c:v>D2 Dirección Estratégica 
y Planeación</c:v>
                </c:pt>
                <c:pt idx="6">
                  <c:v>D1 Talento Humano</c:v>
                </c:pt>
              </c:strCache>
            </c:strRef>
          </c:cat>
          <c:val>
            <c:numRef>
              <c:f>'7 dimen'!$K$15:$K$21</c:f>
              <c:numCache>
                <c:formatCode>General</c:formatCode>
                <c:ptCount val="7"/>
                <c:pt idx="0">
                  <c:v>97.2</c:v>
                </c:pt>
                <c:pt idx="1">
                  <c:v>91.2</c:v>
                </c:pt>
                <c:pt idx="2">
                  <c:v>81.5</c:v>
                </c:pt>
                <c:pt idx="3">
                  <c:v>84.5</c:v>
                </c:pt>
                <c:pt idx="4">
                  <c:v>94.4</c:v>
                </c:pt>
                <c:pt idx="5">
                  <c:v>94.5</c:v>
                </c:pt>
                <c:pt idx="6">
                  <c:v>95.1</c:v>
                </c:pt>
              </c:numCache>
            </c:numRef>
          </c:val>
          <c:extLst>
            <c:ext xmlns:c16="http://schemas.microsoft.com/office/drawing/2014/chart" uri="{C3380CC4-5D6E-409C-BE32-E72D297353CC}">
              <c16:uniqueId val="{00000000-04DC-492D-9FA3-14D8B5BD8E02}"/>
            </c:ext>
          </c:extLst>
        </c:ser>
        <c:ser>
          <c:idx val="1"/>
          <c:order val="1"/>
          <c:tx>
            <c:strRef>
              <c:f>'7 dimen'!$L$14</c:f>
              <c:strCache>
                <c:ptCount val="1"/>
                <c:pt idx="0">
                  <c:v>Año 2023</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'7 dimen'!$J$15:$J$21</c:f>
              <c:strCache>
                <c:ptCount val="7"/>
                <c:pt idx="0">
                  <c:v>D7 Control Interno</c:v>
                </c:pt>
                <c:pt idx="1">
                  <c:v>D6 Gestión del 
Conocimiento</c:v>
                </c:pt>
                <c:pt idx="2">
                  <c:v>D5 Información y 
Comunicación</c:v>
                </c:pt>
                <c:pt idx="3">
                  <c:v>D4 Evaluación de 
Resultados</c:v>
                </c:pt>
                <c:pt idx="4">
                  <c:v>D3 Gestión para 
Resultados con Valores</c:v>
                </c:pt>
                <c:pt idx="5">
                  <c:v>D2 Dirección Estratégica 
y Planeación</c:v>
                </c:pt>
                <c:pt idx="6">
                  <c:v>D1 Talento Humano</c:v>
                </c:pt>
              </c:strCache>
            </c:strRef>
          </c:cat>
          <c:val>
            <c:numRef>
              <c:f>'7 dimen'!$L$15:$L$21</c:f>
              <c:numCache>
                <c:formatCode>General</c:formatCode>
                <c:ptCount val="7"/>
                <c:pt idx="0">
                  <c:v>98.1</c:v>
                </c:pt>
                <c:pt idx="1">
                  <c:v>92.5</c:v>
                </c:pt>
                <c:pt idx="2">
                  <c:v>84.1</c:v>
                </c:pt>
                <c:pt idx="3">
                  <c:v>91.5</c:v>
                </c:pt>
                <c:pt idx="4">
                  <c:v>91.8</c:v>
                </c:pt>
                <c:pt idx="5">
                  <c:v>94.6</c:v>
                </c:pt>
                <c:pt idx="6">
                  <c:v>95.2</c:v>
                </c:pt>
              </c:numCache>
            </c:numRef>
          </c:val>
          <c:extLst>
            <c:ext xmlns:c16="http://schemas.microsoft.com/office/drawing/2014/chart" uri="{C3380CC4-5D6E-409C-BE32-E72D297353CC}">
              <c16:uniqueId val="{00000001-04DC-492D-9FA3-14D8B5BD8E02}"/>
            </c:ext>
          </c:extLst>
        </c:ser>
        <c:ser>
          <c:idx val="2"/>
          <c:order val="2"/>
          <c:tx>
            <c:strRef>
              <c:f>'7 dimen'!$M$14</c:f>
              <c:strCache>
                <c:ptCount val="1"/>
                <c:pt idx="0">
                  <c:v>Año 2022</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'7 dimen'!$J$15:$J$21</c:f>
              <c:strCache>
                <c:ptCount val="7"/>
                <c:pt idx="0">
                  <c:v>D7 Control Interno</c:v>
                </c:pt>
                <c:pt idx="1">
                  <c:v>D6 Gestión del 
Conocimiento</c:v>
                </c:pt>
                <c:pt idx="2">
                  <c:v>D5 Información y 
Comunicación</c:v>
                </c:pt>
                <c:pt idx="3">
                  <c:v>D4 Evaluación de 
Resultados</c:v>
                </c:pt>
                <c:pt idx="4">
                  <c:v>D3 Gestión para 
Resultados con Valores</c:v>
                </c:pt>
                <c:pt idx="5">
                  <c:v>D2 Dirección Estratégica 
y Planeación</c:v>
                </c:pt>
                <c:pt idx="6">
                  <c:v>D1 Talento Humano</c:v>
                </c:pt>
              </c:strCache>
            </c:strRef>
          </c:cat>
          <c:val>
            <c:numRef>
              <c:f>'7 dimen'!$M$15:$M$21</c:f>
              <c:numCache>
                <c:formatCode>_-* #,##0.0_-;\-* #,##0.0_-;_-* "-"??_-;_-@_-</c:formatCode>
                <c:ptCount val="7"/>
                <c:pt idx="0">
                  <c:v>99</c:v>
                </c:pt>
                <c:pt idx="1">
                  <c:v>91.2</c:v>
                </c:pt>
                <c:pt idx="2">
                  <c:v>88.5</c:v>
                </c:pt>
                <c:pt idx="3">
                  <c:v>92.6</c:v>
                </c:pt>
                <c:pt idx="4">
                  <c:v>89.7</c:v>
                </c:pt>
                <c:pt idx="5">
                  <c:v>94.4</c:v>
                </c:pt>
                <c:pt idx="6">
                  <c:v>95.2</c:v>
                </c:pt>
              </c:numCache>
            </c:numRef>
          </c:val>
          <c:extLst>
            <c:ext xmlns:c16="http://schemas.microsoft.com/office/drawing/2014/chart" uri="{C3380CC4-5D6E-409C-BE32-E72D297353CC}">
              <c16:uniqueId val="{00000002-04DC-492D-9FA3-14D8B5BD8E02}"/>
            </c:ext>
          </c:extLst>
        </c:ser>
        <c:ser>
          <c:idx val="3"/>
          <c:order val="3"/>
          <c:tx>
            <c:strRef>
              <c:f>'7 dimen'!$N$14</c:f>
              <c:strCache>
                <c:ptCount val="1"/>
                <c:pt idx="0">
                  <c:v>Año 2021</c:v>
                </c:pt>
              </c:strCache>
            </c:strRef>
          </c:tx>
          <c:spPr>
            <a:solidFill>
              <a:schemeClr val="accent5">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'7 dimen'!$J$15:$J$21</c:f>
              <c:strCache>
                <c:ptCount val="7"/>
                <c:pt idx="0">
                  <c:v>D7 Control Interno</c:v>
                </c:pt>
                <c:pt idx="1">
                  <c:v>D6 Gestión del 
Conocimiento</c:v>
                </c:pt>
                <c:pt idx="2">
                  <c:v>D5 Información y 
Comunicación</c:v>
                </c:pt>
                <c:pt idx="3">
                  <c:v>D4 Evaluación de 
Resultados</c:v>
                </c:pt>
                <c:pt idx="4">
                  <c:v>D3 Gestión para 
Resultados con Valores</c:v>
                </c:pt>
                <c:pt idx="5">
                  <c:v>D2 Dirección Estratégica 
y Planeación</c:v>
                </c:pt>
                <c:pt idx="6">
                  <c:v>D1 Talento Humano</c:v>
                </c:pt>
              </c:strCache>
            </c:strRef>
          </c:cat>
          <c:val>
            <c:numRef>
              <c:f>'7 dimen'!$N$15:$N$21</c:f>
              <c:numCache>
                <c:formatCode>_-* #,##0.0_-;\-* #,##0.0_-;_-* "-"??_-;_-@_-</c:formatCode>
                <c:ptCount val="7"/>
                <c:pt idx="0">
                  <c:v>97.2</c:v>
                </c:pt>
                <c:pt idx="1">
                  <c:v>96.5</c:v>
                </c:pt>
                <c:pt idx="2">
                  <c:v>96.6</c:v>
                </c:pt>
                <c:pt idx="3">
                  <c:v>93.8</c:v>
                </c:pt>
                <c:pt idx="4">
                  <c:v>98.5</c:v>
                </c:pt>
                <c:pt idx="5">
                  <c:v>89.6</c:v>
                </c:pt>
                <c:pt idx="6">
                  <c:v>95.7</c:v>
                </c:pt>
              </c:numCache>
            </c:numRef>
          </c:val>
          <c:extLst>
            <c:ext xmlns:c16="http://schemas.microsoft.com/office/drawing/2014/chart" uri="{C3380CC4-5D6E-409C-BE32-E72D297353CC}">
              <c16:uniqueId val="{00000003-04DC-492D-9FA3-14D8B5BD8E02}"/>
            </c:ext>
          </c:extLst>
        </c:ser>
        <c:dLbls>
          <c:showLegendKey val="0"/>
          <c:showVal val="0"/>
          <c:showCatName val="0"/>
          <c:showSerName val="0"/>
          <c:showPercent val="0"/>
          <c:showBubbleSize val="0"/>
        </c:dLbls>
        <c:gapWidth val="80"/>
        <c:axId val="1781846800"/>
        <c:axId val="1781832240"/>
      </c:barChart>
      <c:catAx>
        <c:axId val="1781846800"/>
        <c:scaling>
          <c:orientation val="minMax"/>
        </c:scaling>
        <c:delete val="0"/>
        <c:axPos val="l"/>
        <c:majorGridlines>
          <c:spPr>
            <a:ln w="6350" cap="flat" cmpd="sng" algn="ctr">
              <a:solidFill>
                <a:schemeClr val="bg1">
                  <a:lumMod val="50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US" sz="1200" b="0"/>
                  <a:t>Dimensiones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title>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s-CO"/>
          </a:p>
        </c:txPr>
        <c:crossAx val="1781832240"/>
        <c:crosses val="autoZero"/>
        <c:auto val="1"/>
        <c:lblAlgn val="ctr"/>
        <c:lblOffset val="100"/>
        <c:noMultiLvlLbl val="0"/>
      </c:catAx>
      <c:valAx>
        <c:axId val="17818322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s-CO"/>
          </a:p>
        </c:txPr>
        <c:crossAx val="1781846800"/>
        <c:crosses val="autoZero"/>
        <c:crossBetween val="between"/>
      </c:valAx>
      <c:spPr>
        <a:noFill/>
        <a:ln w="6350">
          <a:solidFill>
            <a:schemeClr val="bg1">
              <a:lumMod val="65000"/>
            </a:schemeClr>
          </a:solidFill>
        </a:ln>
        <a:effectLst/>
      </c:spPr>
    </c:plotArea>
    <c:legend>
      <c:legendPos val="b"/>
      <c:layout>
        <c:manualLayout>
          <c:xMode val="edge"/>
          <c:yMode val="edge"/>
          <c:x val="0.27368928087501582"/>
          <c:y val="0.95005680796749725"/>
          <c:w val="0.56255688573010243"/>
          <c:h val="4.267518786179125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legend>
    <c:plotVisOnly val="1"/>
    <c:dispBlanksAs val="gap"/>
    <c:showDLblsOverMax val="0"/>
  </c:chart>
  <c:spPr>
    <a:solidFill>
      <a:schemeClr val="bg1">
        <a:lumMod val="95000"/>
      </a:schemeClr>
    </a:solidFill>
    <a:ln w="12700" cap="flat" cmpd="sng" algn="ctr">
      <a:solidFill>
        <a:schemeClr val="tx1">
          <a:lumMod val="15000"/>
          <a:lumOff val="85000"/>
        </a:schemeClr>
      </a:solidFill>
      <a:round/>
    </a:ln>
    <a:effectLst/>
  </c:spPr>
  <c:txPr>
    <a:bodyPr/>
    <a:lstStyle/>
    <a:p>
      <a:pPr>
        <a:defRPr>
          <a:solidFill>
            <a:schemeClr val="tx1"/>
          </a:solidFill>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0C856-4408-4375-8412-5531E5008DAE}" type="datetimeFigureOut">
              <a:rPr lang="es-CO" smtClean="0"/>
              <a:t>4/09/2025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16E148-1D3F-4DFB-B37B-B94B08FFC923}" type="slidenum">
              <a:rPr lang="es-CO" smtClean="0"/>
              <a:t>‹Nº›</a:t>
            </a:fld>
            <a:endParaRPr lang="es-CO"/>
          </a:p>
        </p:txBody>
      </p:sp>
    </p:spTree>
    <p:extLst>
      <p:ext uri="{BB962C8B-B14F-4D97-AF65-F5344CB8AC3E}">
        <p14:creationId xmlns:p14="http://schemas.microsoft.com/office/powerpoint/2010/main" val="471896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3</a:t>
            </a:fld>
            <a:endParaRPr lang="es-CO"/>
          </a:p>
        </p:txBody>
      </p:sp>
    </p:spTree>
    <p:extLst>
      <p:ext uri="{BB962C8B-B14F-4D97-AF65-F5344CB8AC3E}">
        <p14:creationId xmlns:p14="http://schemas.microsoft.com/office/powerpoint/2010/main" val="2776289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5</a:t>
            </a:fld>
            <a:endParaRPr lang="es-CO"/>
          </a:p>
        </p:txBody>
      </p:sp>
    </p:spTree>
    <p:extLst>
      <p:ext uri="{BB962C8B-B14F-4D97-AF65-F5344CB8AC3E}">
        <p14:creationId xmlns:p14="http://schemas.microsoft.com/office/powerpoint/2010/main" val="2479453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769C7-C445-2448-8ED2-FF1E139ACAED}"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7735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70B26-CF46-C6AB-BE3B-4C9E0552B2A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709A7B5-2291-DEF2-B87A-CCAC4FB93C8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88DDEA2-72DC-6012-FBEB-CEBB81C683E0}"/>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B878A57D-61D9-0096-FD15-5AC9BD10BE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769C7-C445-2448-8ED2-FF1E139ACAED}"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0999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769C7-C445-2448-8ED2-FF1E139ACAED}"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7409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0D28F-4329-C3F7-801B-219242E7B9E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5A80C72-AEA3-C3AA-F78C-EEFFC7BA66A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929F1DA-0AA8-2DF3-75B0-60FDAE315A7D}"/>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678E61B5-DDEB-DFA5-2BBA-D237D4464C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769C7-C445-2448-8ED2-FF1E139ACAED}"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0224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C1FCC-B9FF-8F2E-F736-4704EE97F48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14FF421-5400-6D2E-4806-D52B5723572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8091D56-FD68-AE17-ED0A-0F50077217D0}"/>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AEDE79A4-9874-57C3-BA24-D0AF2E311C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769C7-C445-2448-8ED2-FF1E139ACAED}"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2514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E13CF-7DD3-E42A-3FFB-F98AC0231BE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5256F6F-9978-495A-8B06-DAFC5DF6A89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144DFC8-4ADA-EBDF-3227-D502E86F7702}"/>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D5065138-2C2D-AB68-631A-36F13A43C9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769C7-C445-2448-8ED2-FF1E139ACAED}"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1513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95221-CB10-D289-8D63-CC75C0E753C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36833A3-D647-A286-90C8-9725FEAB61F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6F0CE9C-366A-58AA-8821-EBBABF169C22}"/>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580B2C6D-CA4F-1796-28A3-81D9D8F788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6144E9-F441-4C18-9873-6F40899B44E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98866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74136-7914-4775-8716-EC8C3245822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5910777-8644-1F47-7F87-0546E8D790D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C20E9A2-5336-C27B-30E1-5C4562BBCC9D}"/>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B6C37C34-5197-1770-BC02-469823A593E0}"/>
              </a:ext>
            </a:extLst>
          </p:cNvPr>
          <p:cNvSpPr>
            <a:spLocks noGrp="1"/>
          </p:cNvSpPr>
          <p:nvPr>
            <p:ph type="sldNum" sz="quarter" idx="5"/>
          </p:nvPr>
        </p:nvSpPr>
        <p:spPr/>
        <p:txBody>
          <a:bodyPr/>
          <a:lstStyle/>
          <a:p>
            <a:fld id="{D516E148-1D3F-4DFB-B37B-B94B08FFC923}" type="slidenum">
              <a:rPr lang="es-CO" smtClean="0"/>
              <a:t>29</a:t>
            </a:fld>
            <a:endParaRPr lang="es-CO"/>
          </a:p>
        </p:txBody>
      </p:sp>
    </p:spTree>
    <p:extLst>
      <p:ext uri="{BB962C8B-B14F-4D97-AF65-F5344CB8AC3E}">
        <p14:creationId xmlns:p14="http://schemas.microsoft.com/office/powerpoint/2010/main" val="3350318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7F484-9D44-B789-B4A8-88E0FB4076F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5830D62-3F56-E19B-10A8-237D6B69969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9B8E979-C166-BC67-CB58-F306102BC8FF}"/>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9FAA862A-DB8F-55E3-3A01-D9D688BE8ADC}"/>
              </a:ext>
            </a:extLst>
          </p:cNvPr>
          <p:cNvSpPr>
            <a:spLocks noGrp="1"/>
          </p:cNvSpPr>
          <p:nvPr>
            <p:ph type="sldNum" sz="quarter" idx="5"/>
          </p:nvPr>
        </p:nvSpPr>
        <p:spPr/>
        <p:txBody>
          <a:bodyPr/>
          <a:lstStyle/>
          <a:p>
            <a:fld id="{D516E148-1D3F-4DFB-B37B-B94B08FFC923}" type="slidenum">
              <a:rPr lang="es-CO" smtClean="0"/>
              <a:t>30</a:t>
            </a:fld>
            <a:endParaRPr lang="es-CO"/>
          </a:p>
        </p:txBody>
      </p:sp>
    </p:spTree>
    <p:extLst>
      <p:ext uri="{BB962C8B-B14F-4D97-AF65-F5344CB8AC3E}">
        <p14:creationId xmlns:p14="http://schemas.microsoft.com/office/powerpoint/2010/main" val="1161152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3634B-9CA9-D251-0FE2-0BF8AC17212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C5FD6BE-F5DC-5041-AB04-22550F20C95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DF0CA59-45C5-D485-BFE1-80911E3352C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F31A23F2-3DFA-895A-7249-83B4934D70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6144E9-F441-4C18-9873-6F40899B44E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3252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60D50-0730-150D-0FF9-B639AE1B907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DC4C275-AEB6-E62D-8755-DCD0DDD2386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73F6E7C-E7D0-4097-C5EF-9D9A7B454035}"/>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54D08521-1A47-2AA5-00A6-54DE152E63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6144E9-F441-4C18-9873-6F40899B44E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00740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B1CC8-7597-D616-0380-C8645A89F8C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3AD3D86-82A3-49BB-ECF9-69914F17C5B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7DB96FA-740E-516F-5474-77134F62483D}"/>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84D5D9A0-D93C-A347-00CB-A0C2BB88F89B}"/>
              </a:ext>
            </a:extLst>
          </p:cNvPr>
          <p:cNvSpPr>
            <a:spLocks noGrp="1"/>
          </p:cNvSpPr>
          <p:nvPr>
            <p:ph type="sldNum" sz="quarter" idx="5"/>
          </p:nvPr>
        </p:nvSpPr>
        <p:spPr/>
        <p:txBody>
          <a:bodyPr/>
          <a:lstStyle/>
          <a:p>
            <a:fld id="{D516E148-1D3F-4DFB-B37B-B94B08FFC923}" type="slidenum">
              <a:rPr lang="es-CO" smtClean="0"/>
              <a:t>33</a:t>
            </a:fld>
            <a:endParaRPr lang="es-CO"/>
          </a:p>
        </p:txBody>
      </p:sp>
    </p:spTree>
    <p:extLst>
      <p:ext uri="{BB962C8B-B14F-4D97-AF65-F5344CB8AC3E}">
        <p14:creationId xmlns:p14="http://schemas.microsoft.com/office/powerpoint/2010/main" val="646546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34</a:t>
            </a:fld>
            <a:endParaRPr lang="es-CO"/>
          </a:p>
        </p:txBody>
      </p:sp>
    </p:spTree>
    <p:extLst>
      <p:ext uri="{BB962C8B-B14F-4D97-AF65-F5344CB8AC3E}">
        <p14:creationId xmlns:p14="http://schemas.microsoft.com/office/powerpoint/2010/main" val="245542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35</a:t>
            </a:fld>
            <a:endParaRPr lang="es-CO"/>
          </a:p>
        </p:txBody>
      </p:sp>
    </p:spTree>
    <p:extLst>
      <p:ext uri="{BB962C8B-B14F-4D97-AF65-F5344CB8AC3E}">
        <p14:creationId xmlns:p14="http://schemas.microsoft.com/office/powerpoint/2010/main" val="2453934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36</a:t>
            </a:fld>
            <a:endParaRPr lang="es-CO"/>
          </a:p>
        </p:txBody>
      </p:sp>
    </p:spTree>
    <p:extLst>
      <p:ext uri="{BB962C8B-B14F-4D97-AF65-F5344CB8AC3E}">
        <p14:creationId xmlns:p14="http://schemas.microsoft.com/office/powerpoint/2010/main" val="1935148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37</a:t>
            </a:fld>
            <a:endParaRPr lang="es-CO"/>
          </a:p>
        </p:txBody>
      </p:sp>
    </p:spTree>
    <p:extLst>
      <p:ext uri="{BB962C8B-B14F-4D97-AF65-F5344CB8AC3E}">
        <p14:creationId xmlns:p14="http://schemas.microsoft.com/office/powerpoint/2010/main" val="674495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F35B0-0435-9641-1191-13E5683FB00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3724743-F246-8357-EF46-DB74F80F4A5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6DBA526-090F-749E-D8FB-A07202EAF1C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651FF3CD-9781-D6B1-1FB8-6AC55174440F}"/>
              </a:ext>
            </a:extLst>
          </p:cNvPr>
          <p:cNvSpPr>
            <a:spLocks noGrp="1"/>
          </p:cNvSpPr>
          <p:nvPr>
            <p:ph type="sldNum" sz="quarter" idx="5"/>
          </p:nvPr>
        </p:nvSpPr>
        <p:spPr/>
        <p:txBody>
          <a:bodyPr/>
          <a:lstStyle/>
          <a:p>
            <a:fld id="{D516E148-1D3F-4DFB-B37B-B94B08FFC923}" type="slidenum">
              <a:rPr lang="es-CO" smtClean="0"/>
              <a:t>38</a:t>
            </a:fld>
            <a:endParaRPr lang="es-CO"/>
          </a:p>
        </p:txBody>
      </p:sp>
    </p:spTree>
    <p:extLst>
      <p:ext uri="{BB962C8B-B14F-4D97-AF65-F5344CB8AC3E}">
        <p14:creationId xmlns:p14="http://schemas.microsoft.com/office/powerpoint/2010/main" val="1829033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39</a:t>
            </a:fld>
            <a:endParaRPr lang="es-CO"/>
          </a:p>
        </p:txBody>
      </p:sp>
    </p:spTree>
    <p:extLst>
      <p:ext uri="{BB962C8B-B14F-4D97-AF65-F5344CB8AC3E}">
        <p14:creationId xmlns:p14="http://schemas.microsoft.com/office/powerpoint/2010/main" val="1079213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C2486-6D87-3626-AFB4-96290760FC6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624153C-9C55-9EA3-BF53-15789A1CAD2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2B69825-EF6C-14DB-EFD1-6A7A5807D2BB}"/>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1FA2343E-4BF0-F475-F941-D8C37EDAB310}"/>
              </a:ext>
            </a:extLst>
          </p:cNvPr>
          <p:cNvSpPr>
            <a:spLocks noGrp="1"/>
          </p:cNvSpPr>
          <p:nvPr>
            <p:ph type="sldNum" sz="quarter" idx="5"/>
          </p:nvPr>
        </p:nvSpPr>
        <p:spPr/>
        <p:txBody>
          <a:bodyPr/>
          <a:lstStyle/>
          <a:p>
            <a:fld id="{D516E148-1D3F-4DFB-B37B-B94B08FFC923}" type="slidenum">
              <a:rPr lang="es-CO" smtClean="0"/>
              <a:t>40</a:t>
            </a:fld>
            <a:endParaRPr lang="es-CO"/>
          </a:p>
        </p:txBody>
      </p:sp>
    </p:spTree>
    <p:extLst>
      <p:ext uri="{BB962C8B-B14F-4D97-AF65-F5344CB8AC3E}">
        <p14:creationId xmlns:p14="http://schemas.microsoft.com/office/powerpoint/2010/main" val="215602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7BB7F-3CEA-0873-A232-49574381E98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5288656-CF73-09D9-CBE3-BE8E490E361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ECF9448-0D7B-9C96-5E2C-C0A2394F1F59}"/>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8CF08990-72F5-878D-E070-AB5180727167}"/>
              </a:ext>
            </a:extLst>
          </p:cNvPr>
          <p:cNvSpPr>
            <a:spLocks noGrp="1"/>
          </p:cNvSpPr>
          <p:nvPr>
            <p:ph type="sldNum" sz="quarter" idx="5"/>
          </p:nvPr>
        </p:nvSpPr>
        <p:spPr/>
        <p:txBody>
          <a:bodyPr/>
          <a:lstStyle/>
          <a:p>
            <a:fld id="{D516E148-1D3F-4DFB-B37B-B94B08FFC923}" type="slidenum">
              <a:rPr lang="es-CO" smtClean="0"/>
              <a:t>41</a:t>
            </a:fld>
            <a:endParaRPr lang="es-CO"/>
          </a:p>
        </p:txBody>
      </p:sp>
    </p:spTree>
    <p:extLst>
      <p:ext uri="{BB962C8B-B14F-4D97-AF65-F5344CB8AC3E}">
        <p14:creationId xmlns:p14="http://schemas.microsoft.com/office/powerpoint/2010/main" val="4066289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42</a:t>
            </a:fld>
            <a:endParaRPr lang="es-CO"/>
          </a:p>
        </p:txBody>
      </p:sp>
    </p:spTree>
    <p:extLst>
      <p:ext uri="{BB962C8B-B14F-4D97-AF65-F5344CB8AC3E}">
        <p14:creationId xmlns:p14="http://schemas.microsoft.com/office/powerpoint/2010/main" val="3088749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43</a:t>
            </a:fld>
            <a:endParaRPr lang="es-CO"/>
          </a:p>
        </p:txBody>
      </p:sp>
    </p:spTree>
    <p:extLst>
      <p:ext uri="{BB962C8B-B14F-4D97-AF65-F5344CB8AC3E}">
        <p14:creationId xmlns:p14="http://schemas.microsoft.com/office/powerpoint/2010/main" val="2499936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7D220-959A-1D9E-BEAC-9463EF1A611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01F6284-B836-88D0-F5E8-70DFA5CE90F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499114F-5EDE-EEF0-BC15-A6BABE73914F}"/>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7E5F72D7-9571-977D-F0AD-048AABF0DB34}"/>
              </a:ext>
            </a:extLst>
          </p:cNvPr>
          <p:cNvSpPr>
            <a:spLocks noGrp="1"/>
          </p:cNvSpPr>
          <p:nvPr>
            <p:ph type="sldNum" sz="quarter" idx="5"/>
          </p:nvPr>
        </p:nvSpPr>
        <p:spPr/>
        <p:txBody>
          <a:bodyPr/>
          <a:lstStyle/>
          <a:p>
            <a:fld id="{D516E148-1D3F-4DFB-B37B-B94B08FFC923}" type="slidenum">
              <a:rPr lang="es-CO" smtClean="0"/>
              <a:t>44</a:t>
            </a:fld>
            <a:endParaRPr lang="es-CO"/>
          </a:p>
        </p:txBody>
      </p:sp>
    </p:spTree>
    <p:extLst>
      <p:ext uri="{BB962C8B-B14F-4D97-AF65-F5344CB8AC3E}">
        <p14:creationId xmlns:p14="http://schemas.microsoft.com/office/powerpoint/2010/main" val="49914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45</a:t>
            </a:fld>
            <a:endParaRPr lang="es-CO"/>
          </a:p>
        </p:txBody>
      </p:sp>
    </p:spTree>
    <p:extLst>
      <p:ext uri="{BB962C8B-B14F-4D97-AF65-F5344CB8AC3E}">
        <p14:creationId xmlns:p14="http://schemas.microsoft.com/office/powerpoint/2010/main" val="1807476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D57C6-D8DC-E27F-9139-3268A193F53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C0C77B0-2393-05EB-1404-F54E7397A4A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1B4DC89-DEC0-3F2A-59D6-FD2A7218F5E6}"/>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35FE7410-BAC5-EC6C-1314-4AB23BCFBEEC}"/>
              </a:ext>
            </a:extLst>
          </p:cNvPr>
          <p:cNvSpPr>
            <a:spLocks noGrp="1"/>
          </p:cNvSpPr>
          <p:nvPr>
            <p:ph type="sldNum" sz="quarter" idx="5"/>
          </p:nvPr>
        </p:nvSpPr>
        <p:spPr/>
        <p:txBody>
          <a:bodyPr/>
          <a:lstStyle/>
          <a:p>
            <a:fld id="{D516E148-1D3F-4DFB-B37B-B94B08FFC923}" type="slidenum">
              <a:rPr lang="es-CO" smtClean="0"/>
              <a:t>46</a:t>
            </a:fld>
            <a:endParaRPr lang="es-CO"/>
          </a:p>
        </p:txBody>
      </p:sp>
    </p:spTree>
    <p:extLst>
      <p:ext uri="{BB962C8B-B14F-4D97-AF65-F5344CB8AC3E}">
        <p14:creationId xmlns:p14="http://schemas.microsoft.com/office/powerpoint/2010/main" val="3910660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7DE42-9C12-72E4-BE75-81EB74C3382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CA5F974-7BF5-AF35-44A3-A1B8037C905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DC8B053-4219-4059-01D1-ABF41E08166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04074E39-D473-3F6D-E753-B05E0327AC27}"/>
              </a:ext>
            </a:extLst>
          </p:cNvPr>
          <p:cNvSpPr>
            <a:spLocks noGrp="1"/>
          </p:cNvSpPr>
          <p:nvPr>
            <p:ph type="sldNum" sz="quarter" idx="5"/>
          </p:nvPr>
        </p:nvSpPr>
        <p:spPr/>
        <p:txBody>
          <a:bodyPr/>
          <a:lstStyle/>
          <a:p>
            <a:fld id="{D516E148-1D3F-4DFB-B37B-B94B08FFC923}" type="slidenum">
              <a:rPr lang="es-CO" smtClean="0"/>
              <a:t>47</a:t>
            </a:fld>
            <a:endParaRPr lang="es-CO"/>
          </a:p>
        </p:txBody>
      </p:sp>
    </p:spTree>
    <p:extLst>
      <p:ext uri="{BB962C8B-B14F-4D97-AF65-F5344CB8AC3E}">
        <p14:creationId xmlns:p14="http://schemas.microsoft.com/office/powerpoint/2010/main" val="33446270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AA45-2C3D-BB1A-A3A8-BBF68C6AE00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A318BA0-EEA3-6D6B-1120-12B4CEF4A70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87952D0-68E7-62A2-0E62-9C8104936ACF}"/>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7FE80478-8169-8503-881C-E297BBED3B93}"/>
              </a:ext>
            </a:extLst>
          </p:cNvPr>
          <p:cNvSpPr>
            <a:spLocks noGrp="1"/>
          </p:cNvSpPr>
          <p:nvPr>
            <p:ph type="sldNum" sz="quarter" idx="5"/>
          </p:nvPr>
        </p:nvSpPr>
        <p:spPr/>
        <p:txBody>
          <a:bodyPr/>
          <a:lstStyle/>
          <a:p>
            <a:fld id="{D516E148-1D3F-4DFB-B37B-B94B08FFC923}" type="slidenum">
              <a:rPr lang="es-CO" smtClean="0"/>
              <a:t>48</a:t>
            </a:fld>
            <a:endParaRPr lang="es-CO"/>
          </a:p>
        </p:txBody>
      </p:sp>
    </p:spTree>
    <p:extLst>
      <p:ext uri="{BB962C8B-B14F-4D97-AF65-F5344CB8AC3E}">
        <p14:creationId xmlns:p14="http://schemas.microsoft.com/office/powerpoint/2010/main" val="1529756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49</a:t>
            </a:fld>
            <a:endParaRPr lang="es-CO"/>
          </a:p>
        </p:txBody>
      </p:sp>
    </p:spTree>
    <p:extLst>
      <p:ext uri="{BB962C8B-B14F-4D97-AF65-F5344CB8AC3E}">
        <p14:creationId xmlns:p14="http://schemas.microsoft.com/office/powerpoint/2010/main" val="29723523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FC131-6802-7BF4-1A64-0D033BE7EE9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8B3718F-4AFF-374B-7B07-8DB7E147BE3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240F45C-D811-50A8-F1D7-EAE480141432}"/>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DDE70EDE-06B3-98CE-A100-96AAC3859EFA}"/>
              </a:ext>
            </a:extLst>
          </p:cNvPr>
          <p:cNvSpPr>
            <a:spLocks noGrp="1"/>
          </p:cNvSpPr>
          <p:nvPr>
            <p:ph type="sldNum" sz="quarter" idx="5"/>
          </p:nvPr>
        </p:nvSpPr>
        <p:spPr/>
        <p:txBody>
          <a:bodyPr/>
          <a:lstStyle/>
          <a:p>
            <a:fld id="{D516E148-1D3F-4DFB-B37B-B94B08FFC923}" type="slidenum">
              <a:rPr lang="es-CO" smtClean="0"/>
              <a:t>50</a:t>
            </a:fld>
            <a:endParaRPr lang="es-CO"/>
          </a:p>
        </p:txBody>
      </p:sp>
    </p:spTree>
    <p:extLst>
      <p:ext uri="{BB962C8B-B14F-4D97-AF65-F5344CB8AC3E}">
        <p14:creationId xmlns:p14="http://schemas.microsoft.com/office/powerpoint/2010/main" val="258339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51</a:t>
            </a:fld>
            <a:endParaRPr lang="es-CO"/>
          </a:p>
        </p:txBody>
      </p:sp>
    </p:spTree>
    <p:extLst>
      <p:ext uri="{BB962C8B-B14F-4D97-AF65-F5344CB8AC3E}">
        <p14:creationId xmlns:p14="http://schemas.microsoft.com/office/powerpoint/2010/main" val="23019324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CE13D-BDEA-4480-91CF-96E5A49AE8E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8869FF7-5597-24D2-07AF-7EE9153510C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9F73275-FB80-31B7-E48F-9F3A01CA680B}"/>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7AC54911-2F3C-FBD4-1459-0099AFADBE37}"/>
              </a:ext>
            </a:extLst>
          </p:cNvPr>
          <p:cNvSpPr>
            <a:spLocks noGrp="1"/>
          </p:cNvSpPr>
          <p:nvPr>
            <p:ph type="sldNum" sz="quarter" idx="5"/>
          </p:nvPr>
        </p:nvSpPr>
        <p:spPr/>
        <p:txBody>
          <a:bodyPr/>
          <a:lstStyle/>
          <a:p>
            <a:fld id="{D516E148-1D3F-4DFB-B37B-B94B08FFC923}" type="slidenum">
              <a:rPr lang="es-CO" smtClean="0"/>
              <a:t>52</a:t>
            </a:fld>
            <a:endParaRPr lang="es-CO"/>
          </a:p>
        </p:txBody>
      </p:sp>
    </p:spTree>
    <p:extLst>
      <p:ext uri="{BB962C8B-B14F-4D97-AF65-F5344CB8AC3E}">
        <p14:creationId xmlns:p14="http://schemas.microsoft.com/office/powerpoint/2010/main" val="8645282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5D867-ECA6-BE6C-15E4-0D06990A07C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5EC3950-2269-3D80-99E9-49507379429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4417714-9BE3-1A13-C744-3F88448D83C3}"/>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CCFA6A69-CE14-5EA0-496B-8DC93ADEA19D}"/>
              </a:ext>
            </a:extLst>
          </p:cNvPr>
          <p:cNvSpPr>
            <a:spLocks noGrp="1"/>
          </p:cNvSpPr>
          <p:nvPr>
            <p:ph type="sldNum" sz="quarter" idx="5"/>
          </p:nvPr>
        </p:nvSpPr>
        <p:spPr/>
        <p:txBody>
          <a:bodyPr/>
          <a:lstStyle/>
          <a:p>
            <a:fld id="{D516E148-1D3F-4DFB-B37B-B94B08FFC923}" type="slidenum">
              <a:rPr lang="es-CO" smtClean="0"/>
              <a:t>53</a:t>
            </a:fld>
            <a:endParaRPr lang="es-CO"/>
          </a:p>
        </p:txBody>
      </p:sp>
    </p:spTree>
    <p:extLst>
      <p:ext uri="{BB962C8B-B14F-4D97-AF65-F5344CB8AC3E}">
        <p14:creationId xmlns:p14="http://schemas.microsoft.com/office/powerpoint/2010/main" val="8501504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54</a:t>
            </a:fld>
            <a:endParaRPr lang="es-CO"/>
          </a:p>
        </p:txBody>
      </p:sp>
    </p:spTree>
    <p:extLst>
      <p:ext uri="{BB962C8B-B14F-4D97-AF65-F5344CB8AC3E}">
        <p14:creationId xmlns:p14="http://schemas.microsoft.com/office/powerpoint/2010/main" val="20299711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8C409-1FB4-154D-662D-33D00F2B3F5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68C9EF2-F9EE-08C4-1C91-FFE447D4DD2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656AE6C-46A8-F185-7204-A46FF960BD7A}"/>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D5B7B64E-E542-1878-0F04-B5EC818E1A04}"/>
              </a:ext>
            </a:extLst>
          </p:cNvPr>
          <p:cNvSpPr>
            <a:spLocks noGrp="1"/>
          </p:cNvSpPr>
          <p:nvPr>
            <p:ph type="sldNum" sz="quarter" idx="5"/>
          </p:nvPr>
        </p:nvSpPr>
        <p:spPr/>
        <p:txBody>
          <a:bodyPr/>
          <a:lstStyle/>
          <a:p>
            <a:fld id="{D516E148-1D3F-4DFB-B37B-B94B08FFC923}" type="slidenum">
              <a:rPr lang="es-CO" smtClean="0"/>
              <a:t>55</a:t>
            </a:fld>
            <a:endParaRPr lang="es-CO"/>
          </a:p>
        </p:txBody>
      </p:sp>
    </p:spTree>
    <p:extLst>
      <p:ext uri="{BB962C8B-B14F-4D97-AF65-F5344CB8AC3E}">
        <p14:creationId xmlns:p14="http://schemas.microsoft.com/office/powerpoint/2010/main" val="32094217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56</a:t>
            </a:fld>
            <a:endParaRPr lang="es-CO"/>
          </a:p>
        </p:txBody>
      </p:sp>
    </p:spTree>
    <p:extLst>
      <p:ext uri="{BB962C8B-B14F-4D97-AF65-F5344CB8AC3E}">
        <p14:creationId xmlns:p14="http://schemas.microsoft.com/office/powerpoint/2010/main" val="4433236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C9BDE-5DC7-2D37-E647-09756B6E77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8149BD5-39BB-55CC-760D-C989C0226EC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85C9110-FADD-0954-281B-C1414EFC1E2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17C6D800-95FB-CEAB-C561-9939CF1A0F1A}"/>
              </a:ext>
            </a:extLst>
          </p:cNvPr>
          <p:cNvSpPr>
            <a:spLocks noGrp="1"/>
          </p:cNvSpPr>
          <p:nvPr>
            <p:ph type="sldNum" sz="quarter" idx="5"/>
          </p:nvPr>
        </p:nvSpPr>
        <p:spPr/>
        <p:txBody>
          <a:bodyPr/>
          <a:lstStyle/>
          <a:p>
            <a:fld id="{D516E148-1D3F-4DFB-B37B-B94B08FFC923}" type="slidenum">
              <a:rPr lang="es-CO" smtClean="0"/>
              <a:t>57</a:t>
            </a:fld>
            <a:endParaRPr lang="es-CO"/>
          </a:p>
        </p:txBody>
      </p:sp>
    </p:spTree>
    <p:extLst>
      <p:ext uri="{BB962C8B-B14F-4D97-AF65-F5344CB8AC3E}">
        <p14:creationId xmlns:p14="http://schemas.microsoft.com/office/powerpoint/2010/main" val="26874826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58</a:t>
            </a:fld>
            <a:endParaRPr lang="es-CO"/>
          </a:p>
        </p:txBody>
      </p:sp>
    </p:spTree>
    <p:extLst>
      <p:ext uri="{BB962C8B-B14F-4D97-AF65-F5344CB8AC3E}">
        <p14:creationId xmlns:p14="http://schemas.microsoft.com/office/powerpoint/2010/main" val="26734976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64</a:t>
            </a:fld>
            <a:endParaRPr lang="es-CO"/>
          </a:p>
        </p:txBody>
      </p:sp>
    </p:spTree>
    <p:extLst>
      <p:ext uri="{BB962C8B-B14F-4D97-AF65-F5344CB8AC3E}">
        <p14:creationId xmlns:p14="http://schemas.microsoft.com/office/powerpoint/2010/main" val="16107178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65</a:t>
            </a:fld>
            <a:endParaRPr lang="es-CO"/>
          </a:p>
        </p:txBody>
      </p:sp>
    </p:spTree>
    <p:extLst>
      <p:ext uri="{BB962C8B-B14F-4D97-AF65-F5344CB8AC3E}">
        <p14:creationId xmlns:p14="http://schemas.microsoft.com/office/powerpoint/2010/main" val="9432896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75152-B679-D91C-75AE-115642808BF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122D5BF-BF5F-757E-A747-63F50DEB24C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B94A1F-09DD-57CD-3337-32D1D77877CB}"/>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41181B9D-C9DE-CC06-1EAC-34C58EC21D76}"/>
              </a:ext>
            </a:extLst>
          </p:cNvPr>
          <p:cNvSpPr>
            <a:spLocks noGrp="1"/>
          </p:cNvSpPr>
          <p:nvPr>
            <p:ph type="sldNum" sz="quarter" idx="5"/>
          </p:nvPr>
        </p:nvSpPr>
        <p:spPr/>
        <p:txBody>
          <a:bodyPr/>
          <a:lstStyle/>
          <a:p>
            <a:fld id="{D516E148-1D3F-4DFB-B37B-B94B08FFC923}" type="slidenum">
              <a:rPr lang="es-CO" smtClean="0"/>
              <a:t>66</a:t>
            </a:fld>
            <a:endParaRPr lang="es-CO"/>
          </a:p>
        </p:txBody>
      </p:sp>
    </p:spTree>
    <p:extLst>
      <p:ext uri="{BB962C8B-B14F-4D97-AF65-F5344CB8AC3E}">
        <p14:creationId xmlns:p14="http://schemas.microsoft.com/office/powerpoint/2010/main" val="4499897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9E61D-6FE4-98F8-4547-292ECA9E09B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B2457D0-3CF7-1DE1-CB50-7D6039227B6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397C4E0-9803-F267-1606-E64CBE0E228E}"/>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D9454CDD-DB42-CDE9-141A-AA3627007C55}"/>
              </a:ext>
            </a:extLst>
          </p:cNvPr>
          <p:cNvSpPr>
            <a:spLocks noGrp="1"/>
          </p:cNvSpPr>
          <p:nvPr>
            <p:ph type="sldNum" sz="quarter" idx="5"/>
          </p:nvPr>
        </p:nvSpPr>
        <p:spPr/>
        <p:txBody>
          <a:bodyPr/>
          <a:lstStyle/>
          <a:p>
            <a:fld id="{D516E148-1D3F-4DFB-B37B-B94B08FFC923}" type="slidenum">
              <a:rPr lang="es-CO" smtClean="0"/>
              <a:t>67</a:t>
            </a:fld>
            <a:endParaRPr lang="es-CO"/>
          </a:p>
        </p:txBody>
      </p:sp>
    </p:spTree>
    <p:extLst>
      <p:ext uri="{BB962C8B-B14F-4D97-AF65-F5344CB8AC3E}">
        <p14:creationId xmlns:p14="http://schemas.microsoft.com/office/powerpoint/2010/main" val="10552068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428CE-2C64-7D3F-42B9-A0F1BAD7B91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4C90AFB-569E-D6A9-6141-35B78B92601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FE32206-0E01-08DA-4501-7E406690CFE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8F23BAE6-3734-7F64-D1BD-C19B4529A3B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1985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FE18E-0C3B-00B5-6B45-CEF3D775E8C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68066F4-369D-102D-9028-5739B19D138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949F129-782C-8104-B066-923170FFA775}"/>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CD16EC4C-9729-1026-BAC5-FE945A535A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15759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29822-ADFF-CEBB-C559-A8379E1A24B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3BB4A86-57B3-778B-1724-3F9CB972F1F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9415F91-EB3C-CF39-89CB-B2AF670B05ED}"/>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D2F33CA6-5978-B5A7-6C33-2429FF14B5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24233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9ABCC-D23B-50F6-569C-774AE99BE3B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3C6303E-A320-8F1E-F7FA-890AD433F48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1A3B7EF-912B-0AFD-A666-FC2A93CE8AA3}"/>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A30616BB-A1D3-7A03-EEF0-704E5249E3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5890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87C9F-2BED-8202-AF01-AE3EC895393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F711683-F527-FE84-2D10-4C41C4A29EF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4E37626-5CB3-7B2D-9DFE-BC3FCB0D0BC1}"/>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2CCEFB64-EC21-DB46-D3FB-4B813A95239F}"/>
              </a:ext>
            </a:extLst>
          </p:cNvPr>
          <p:cNvSpPr>
            <a:spLocks noGrp="1"/>
          </p:cNvSpPr>
          <p:nvPr>
            <p:ph type="sldNum" sz="quarter" idx="5"/>
          </p:nvPr>
        </p:nvSpPr>
        <p:spPr/>
        <p:txBody>
          <a:bodyPr/>
          <a:lstStyle/>
          <a:p>
            <a:fld id="{D516E148-1D3F-4DFB-B37B-B94B08FFC923}" type="slidenum">
              <a:rPr lang="es-CO" smtClean="0"/>
              <a:t>72</a:t>
            </a:fld>
            <a:endParaRPr lang="es-CO"/>
          </a:p>
        </p:txBody>
      </p:sp>
    </p:spTree>
    <p:extLst>
      <p:ext uri="{BB962C8B-B14F-4D97-AF65-F5344CB8AC3E}">
        <p14:creationId xmlns:p14="http://schemas.microsoft.com/office/powerpoint/2010/main" val="33773655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1D8A6-1BDD-C070-E892-C6C6F73652A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E636C7-6A57-17F4-ED74-AB745531526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3D33FDA-DCA2-A66B-F48B-5D7A3F7247ED}"/>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F08732D4-032B-DB22-92E9-179F9F2AA4B6}"/>
              </a:ext>
            </a:extLst>
          </p:cNvPr>
          <p:cNvSpPr>
            <a:spLocks noGrp="1"/>
          </p:cNvSpPr>
          <p:nvPr>
            <p:ph type="sldNum" sz="quarter" idx="5"/>
          </p:nvPr>
        </p:nvSpPr>
        <p:spPr/>
        <p:txBody>
          <a:bodyPr/>
          <a:lstStyle/>
          <a:p>
            <a:fld id="{D516E148-1D3F-4DFB-B37B-B94B08FFC923}" type="slidenum">
              <a:rPr lang="es-CO" smtClean="0"/>
              <a:t>73</a:t>
            </a:fld>
            <a:endParaRPr lang="es-CO"/>
          </a:p>
        </p:txBody>
      </p:sp>
    </p:spTree>
    <p:extLst>
      <p:ext uri="{BB962C8B-B14F-4D97-AF65-F5344CB8AC3E}">
        <p14:creationId xmlns:p14="http://schemas.microsoft.com/office/powerpoint/2010/main" val="18547548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74</a:t>
            </a:fld>
            <a:endParaRPr lang="es-CO"/>
          </a:p>
        </p:txBody>
      </p:sp>
    </p:spTree>
    <p:extLst>
      <p:ext uri="{BB962C8B-B14F-4D97-AF65-F5344CB8AC3E}">
        <p14:creationId xmlns:p14="http://schemas.microsoft.com/office/powerpoint/2010/main" val="16479917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661E9-EE99-3EF1-6AC8-555F566F4C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1CEA088-CDA4-6187-4508-016ACF308AE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C56A14-DC86-29AB-BB43-3AE1241A5E93}"/>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0BCE4F8D-A423-491E-285C-C6C76317EAC7}"/>
              </a:ext>
            </a:extLst>
          </p:cNvPr>
          <p:cNvSpPr>
            <a:spLocks noGrp="1"/>
          </p:cNvSpPr>
          <p:nvPr>
            <p:ph type="sldNum" sz="quarter" idx="5"/>
          </p:nvPr>
        </p:nvSpPr>
        <p:spPr/>
        <p:txBody>
          <a:bodyPr/>
          <a:lstStyle/>
          <a:p>
            <a:fld id="{D516E148-1D3F-4DFB-B37B-B94B08FFC923}" type="slidenum">
              <a:rPr lang="es-CO" smtClean="0"/>
              <a:t>75</a:t>
            </a:fld>
            <a:endParaRPr lang="es-CO"/>
          </a:p>
        </p:txBody>
      </p:sp>
    </p:spTree>
    <p:extLst>
      <p:ext uri="{BB962C8B-B14F-4D97-AF65-F5344CB8AC3E}">
        <p14:creationId xmlns:p14="http://schemas.microsoft.com/office/powerpoint/2010/main" val="17663121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E63D5-E9EE-F915-58DC-56651504672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5D63774-B3FA-0746-C29A-935D1FDF19B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CB93798-14EE-5316-AD61-8EEBDA41432D}"/>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ADE3CFE4-A705-D2DC-7D45-6D9A04623BFB}"/>
              </a:ext>
            </a:extLst>
          </p:cNvPr>
          <p:cNvSpPr>
            <a:spLocks noGrp="1"/>
          </p:cNvSpPr>
          <p:nvPr>
            <p:ph type="sldNum" sz="quarter" idx="5"/>
          </p:nvPr>
        </p:nvSpPr>
        <p:spPr/>
        <p:txBody>
          <a:bodyPr/>
          <a:lstStyle/>
          <a:p>
            <a:fld id="{D516E148-1D3F-4DFB-B37B-B94B08FFC923}" type="slidenum">
              <a:rPr lang="es-CO" smtClean="0"/>
              <a:t>76</a:t>
            </a:fld>
            <a:endParaRPr lang="es-CO"/>
          </a:p>
        </p:txBody>
      </p:sp>
    </p:spTree>
    <p:extLst>
      <p:ext uri="{BB962C8B-B14F-4D97-AF65-F5344CB8AC3E}">
        <p14:creationId xmlns:p14="http://schemas.microsoft.com/office/powerpoint/2010/main" val="8484931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2B760-8496-969F-AD51-F0D16438BC1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BC9AE5C-5341-32FA-53A4-6572E8847A5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6E778C0-6E04-6F05-A5C1-A02B2BC4934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A69608A6-C5D9-D9B9-3A83-E0DA71E878E0}"/>
              </a:ext>
            </a:extLst>
          </p:cNvPr>
          <p:cNvSpPr>
            <a:spLocks noGrp="1"/>
          </p:cNvSpPr>
          <p:nvPr>
            <p:ph type="sldNum" sz="quarter" idx="5"/>
          </p:nvPr>
        </p:nvSpPr>
        <p:spPr/>
        <p:txBody>
          <a:bodyPr/>
          <a:lstStyle/>
          <a:p>
            <a:fld id="{D516E148-1D3F-4DFB-B37B-B94B08FFC923}" type="slidenum">
              <a:rPr lang="es-CO" smtClean="0"/>
              <a:t>77</a:t>
            </a:fld>
            <a:endParaRPr lang="es-CO"/>
          </a:p>
        </p:txBody>
      </p:sp>
    </p:spTree>
    <p:extLst>
      <p:ext uri="{BB962C8B-B14F-4D97-AF65-F5344CB8AC3E}">
        <p14:creationId xmlns:p14="http://schemas.microsoft.com/office/powerpoint/2010/main" val="32949453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78</a:t>
            </a:fld>
            <a:endParaRPr lang="es-CO"/>
          </a:p>
        </p:txBody>
      </p:sp>
    </p:spTree>
    <p:extLst>
      <p:ext uri="{BB962C8B-B14F-4D97-AF65-F5344CB8AC3E}">
        <p14:creationId xmlns:p14="http://schemas.microsoft.com/office/powerpoint/2010/main" val="34731679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235E4-262B-2AA8-01E8-C9344EE675E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CCB4F70-FD29-E4D0-638E-B045703244E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ED7C356-7615-71C0-CD35-203A9C7CD6BF}"/>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9884DEE2-4592-53C0-A3DD-9B7EE278C5B7}"/>
              </a:ext>
            </a:extLst>
          </p:cNvPr>
          <p:cNvSpPr>
            <a:spLocks noGrp="1"/>
          </p:cNvSpPr>
          <p:nvPr>
            <p:ph type="sldNum" sz="quarter" idx="5"/>
          </p:nvPr>
        </p:nvSpPr>
        <p:spPr/>
        <p:txBody>
          <a:bodyPr/>
          <a:lstStyle/>
          <a:p>
            <a:fld id="{D516E148-1D3F-4DFB-B37B-B94B08FFC923}" type="slidenum">
              <a:rPr lang="es-CO" smtClean="0"/>
              <a:t>79</a:t>
            </a:fld>
            <a:endParaRPr lang="es-CO"/>
          </a:p>
        </p:txBody>
      </p:sp>
    </p:spTree>
    <p:extLst>
      <p:ext uri="{BB962C8B-B14F-4D97-AF65-F5344CB8AC3E}">
        <p14:creationId xmlns:p14="http://schemas.microsoft.com/office/powerpoint/2010/main" val="3790589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83A49-71D8-E949-4BCF-1E098870794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S_tradnl"/>
          </a:p>
        </p:txBody>
      </p:sp>
      <p:sp>
        <p:nvSpPr>
          <p:cNvPr id="3" name="Subtítulo 2">
            <a:extLst>
              <a:ext uri="{FF2B5EF4-FFF2-40B4-BE49-F238E27FC236}">
                <a16:creationId xmlns:a16="http://schemas.microsoft.com/office/drawing/2014/main" id="{018CB43E-0597-971A-B250-B1C1A4754B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S_tradnl"/>
          </a:p>
        </p:txBody>
      </p:sp>
      <p:sp>
        <p:nvSpPr>
          <p:cNvPr id="4" name="Marcador de fecha 3">
            <a:extLst>
              <a:ext uri="{FF2B5EF4-FFF2-40B4-BE49-F238E27FC236}">
                <a16:creationId xmlns:a16="http://schemas.microsoft.com/office/drawing/2014/main" id="{11DBFD07-363C-68B0-E4BA-C11469748AFA}"/>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5" name="Marcador de pie de página 4">
            <a:extLst>
              <a:ext uri="{FF2B5EF4-FFF2-40B4-BE49-F238E27FC236}">
                <a16:creationId xmlns:a16="http://schemas.microsoft.com/office/drawing/2014/main" id="{506EF2E1-F71A-DA5E-504D-EA15C30AFEA1}"/>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9881A250-6265-99F1-9CC6-FF6C41B17C3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3949119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8F3A38-15DD-EDCE-E2B2-BE10309A68A6}"/>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25E349AE-FE76-FA46-E686-BE3C3B1DF6F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2C1C002E-37E1-1CC7-97B6-C02A75C2411E}"/>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5" name="Marcador de pie de página 4">
            <a:extLst>
              <a:ext uri="{FF2B5EF4-FFF2-40B4-BE49-F238E27FC236}">
                <a16:creationId xmlns:a16="http://schemas.microsoft.com/office/drawing/2014/main" id="{E8AC56FD-5E41-E087-A065-D1BCB230CF1A}"/>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40BAD750-4CB5-09B4-148F-8CD12FF36CAF}"/>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216005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D3431C-29C2-8BEC-C002-652617F0A33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7668BEED-B3D0-206A-4EEA-B2E65E468C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9F0ABB4-450C-E550-5D9E-D374E4990ECF}"/>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5" name="Marcador de pie de página 4">
            <a:extLst>
              <a:ext uri="{FF2B5EF4-FFF2-40B4-BE49-F238E27FC236}">
                <a16:creationId xmlns:a16="http://schemas.microsoft.com/office/drawing/2014/main" id="{FEB5C0B9-19D6-14CE-2DCE-720846844AC1}"/>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8BD2D518-6CC2-9753-3604-B70B9B0C1D82}"/>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694018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6558A4-D264-7A4A-A7F2-7E144583557B}"/>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D1F39127-9849-7117-E0CD-AEA27F3969A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contenido 3">
            <a:extLst>
              <a:ext uri="{FF2B5EF4-FFF2-40B4-BE49-F238E27FC236}">
                <a16:creationId xmlns:a16="http://schemas.microsoft.com/office/drawing/2014/main" id="{DCB6DF16-01F6-6168-9D46-CCEA00AC030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fecha 4">
            <a:extLst>
              <a:ext uri="{FF2B5EF4-FFF2-40B4-BE49-F238E27FC236}">
                <a16:creationId xmlns:a16="http://schemas.microsoft.com/office/drawing/2014/main" id="{CFF52974-CB5B-4BBB-B04F-F71DB506D411}"/>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6" name="Marcador de pie de página 5">
            <a:extLst>
              <a:ext uri="{FF2B5EF4-FFF2-40B4-BE49-F238E27FC236}">
                <a16:creationId xmlns:a16="http://schemas.microsoft.com/office/drawing/2014/main" id="{01A664AA-A6CC-F646-5CC0-0744FF7FEF53}"/>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9A14E7C9-3458-B90D-05C6-1312E1DDB882}"/>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3034316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2A7D61-E78E-A4B4-F0C9-8F1D516DCEA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D12D2483-8337-662B-657D-A0DF18BC85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ED2E663-0A7A-6582-85DF-21FF61515D1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texto 4">
            <a:extLst>
              <a:ext uri="{FF2B5EF4-FFF2-40B4-BE49-F238E27FC236}">
                <a16:creationId xmlns:a16="http://schemas.microsoft.com/office/drawing/2014/main" id="{B1F07E90-FB7E-6F66-1568-57377F25A7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04826C8-D213-A8EB-6E2C-47129D921C6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7" name="Marcador de fecha 6">
            <a:extLst>
              <a:ext uri="{FF2B5EF4-FFF2-40B4-BE49-F238E27FC236}">
                <a16:creationId xmlns:a16="http://schemas.microsoft.com/office/drawing/2014/main" id="{98E7DF32-94C7-3D12-59A0-AB2067D39468}"/>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8" name="Marcador de pie de página 7">
            <a:extLst>
              <a:ext uri="{FF2B5EF4-FFF2-40B4-BE49-F238E27FC236}">
                <a16:creationId xmlns:a16="http://schemas.microsoft.com/office/drawing/2014/main" id="{84F22018-60EF-2082-C692-6EAC2E8A3CD4}"/>
              </a:ext>
            </a:extLst>
          </p:cNvPr>
          <p:cNvSpPr>
            <a:spLocks noGrp="1"/>
          </p:cNvSpPr>
          <p:nvPr>
            <p:ph type="ftr" sz="quarter" idx="11"/>
          </p:nvPr>
        </p:nvSpPr>
        <p:spPr/>
        <p:txBody>
          <a:bodyPr/>
          <a:lstStyle/>
          <a:p>
            <a:endParaRPr lang="es-ES_tradnl"/>
          </a:p>
        </p:txBody>
      </p:sp>
      <p:sp>
        <p:nvSpPr>
          <p:cNvPr id="9" name="Marcador de número de diapositiva 8">
            <a:extLst>
              <a:ext uri="{FF2B5EF4-FFF2-40B4-BE49-F238E27FC236}">
                <a16:creationId xmlns:a16="http://schemas.microsoft.com/office/drawing/2014/main" id="{A60B0DFF-B980-64F0-BB3D-E28695FC269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3444437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F047E8-1B17-BF19-1F8B-B4D812A30A59}"/>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fecha 2">
            <a:extLst>
              <a:ext uri="{FF2B5EF4-FFF2-40B4-BE49-F238E27FC236}">
                <a16:creationId xmlns:a16="http://schemas.microsoft.com/office/drawing/2014/main" id="{9D9A2142-1D18-0079-CEB6-F72096D4A304}"/>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4" name="Marcador de pie de página 3">
            <a:extLst>
              <a:ext uri="{FF2B5EF4-FFF2-40B4-BE49-F238E27FC236}">
                <a16:creationId xmlns:a16="http://schemas.microsoft.com/office/drawing/2014/main" id="{A8C3AF9E-9112-1220-D814-8286586CF07B}"/>
              </a:ext>
            </a:extLst>
          </p:cNvPr>
          <p:cNvSpPr>
            <a:spLocks noGrp="1"/>
          </p:cNvSpPr>
          <p:nvPr>
            <p:ph type="ftr" sz="quarter" idx="11"/>
          </p:nvPr>
        </p:nvSpPr>
        <p:spPr/>
        <p:txBody>
          <a:bodyPr/>
          <a:lstStyle/>
          <a:p>
            <a:endParaRPr lang="es-ES_tradnl"/>
          </a:p>
        </p:txBody>
      </p:sp>
      <p:sp>
        <p:nvSpPr>
          <p:cNvPr id="5" name="Marcador de número de diapositiva 4">
            <a:extLst>
              <a:ext uri="{FF2B5EF4-FFF2-40B4-BE49-F238E27FC236}">
                <a16:creationId xmlns:a16="http://schemas.microsoft.com/office/drawing/2014/main" id="{EB292EC8-027E-FDDD-CA8D-52665E9C141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270800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A0A9F07-71A6-8CA5-C860-0ECB6F0386E1}"/>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3" name="Marcador de pie de página 2">
            <a:extLst>
              <a:ext uri="{FF2B5EF4-FFF2-40B4-BE49-F238E27FC236}">
                <a16:creationId xmlns:a16="http://schemas.microsoft.com/office/drawing/2014/main" id="{E8807CDD-3639-AD30-0999-2A6A57EBB0FE}"/>
              </a:ext>
            </a:extLst>
          </p:cNvPr>
          <p:cNvSpPr>
            <a:spLocks noGrp="1"/>
          </p:cNvSpPr>
          <p:nvPr>
            <p:ph type="ftr" sz="quarter" idx="11"/>
          </p:nvPr>
        </p:nvSpPr>
        <p:spPr/>
        <p:txBody>
          <a:bodyPr/>
          <a:lstStyle/>
          <a:p>
            <a:endParaRPr lang="es-ES_tradnl"/>
          </a:p>
        </p:txBody>
      </p:sp>
      <p:sp>
        <p:nvSpPr>
          <p:cNvPr id="4" name="Marcador de número de diapositiva 3">
            <a:extLst>
              <a:ext uri="{FF2B5EF4-FFF2-40B4-BE49-F238E27FC236}">
                <a16:creationId xmlns:a16="http://schemas.microsoft.com/office/drawing/2014/main" id="{AF90BED0-6270-CAF9-78C4-9136146D296A}"/>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4155521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03DF11-4694-7906-59A6-8C3C67366DF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5B75D10E-37C3-747B-BF51-203038D81B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texto 3">
            <a:extLst>
              <a:ext uri="{FF2B5EF4-FFF2-40B4-BE49-F238E27FC236}">
                <a16:creationId xmlns:a16="http://schemas.microsoft.com/office/drawing/2014/main" id="{8FFE66EA-AA6B-0442-ED45-499E83BEA1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B6733A5-E960-C847-55B2-DEC18989CA61}"/>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6" name="Marcador de pie de página 5">
            <a:extLst>
              <a:ext uri="{FF2B5EF4-FFF2-40B4-BE49-F238E27FC236}">
                <a16:creationId xmlns:a16="http://schemas.microsoft.com/office/drawing/2014/main" id="{BFE29F19-0023-EEDC-E2D1-5042B9B6E3CC}"/>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404808C1-26F0-339B-11C1-D33D984035F8}"/>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34541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3A2D9B-D3EB-5B3C-BFA1-FBC40D8D8E1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posición de imagen 2">
            <a:extLst>
              <a:ext uri="{FF2B5EF4-FFF2-40B4-BE49-F238E27FC236}">
                <a16:creationId xmlns:a16="http://schemas.microsoft.com/office/drawing/2014/main" id="{81FBAEA0-561D-3087-61C9-32185D23BA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a:extLst>
              <a:ext uri="{FF2B5EF4-FFF2-40B4-BE49-F238E27FC236}">
                <a16:creationId xmlns:a16="http://schemas.microsoft.com/office/drawing/2014/main" id="{570425FB-EF95-BB95-A52D-49D654011D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662E15-0F71-B9D5-6E88-0E1D9E7E53C0}"/>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6" name="Marcador de pie de página 5">
            <a:extLst>
              <a:ext uri="{FF2B5EF4-FFF2-40B4-BE49-F238E27FC236}">
                <a16:creationId xmlns:a16="http://schemas.microsoft.com/office/drawing/2014/main" id="{2647BA85-731B-7305-28C5-C12310ABC96A}"/>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7453F0F5-9E98-04E5-7602-DDA98417AD03}"/>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54751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D1BEF8-0302-4F12-A9E7-7F22F81E2DF0}"/>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9FEAED9B-AC98-8974-82BC-4E4FC953A82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5FE7ABC4-235F-B112-9FF4-98D97305C036}"/>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5" name="Marcador de pie de página 4">
            <a:extLst>
              <a:ext uri="{FF2B5EF4-FFF2-40B4-BE49-F238E27FC236}">
                <a16:creationId xmlns:a16="http://schemas.microsoft.com/office/drawing/2014/main" id="{DC24284E-D2D8-17BF-78BB-7C325D09DFA0}"/>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882AA021-531A-E390-1B5B-F2B198FDCBF0}"/>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2719027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A07FB20-1C16-135B-5C9D-18273A17612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14D45E15-B094-4337-D46D-622E9AE21A4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C1118205-0C07-341B-8E07-4A4E4908BCD9}"/>
              </a:ext>
            </a:extLst>
          </p:cNvPr>
          <p:cNvSpPr>
            <a:spLocks noGrp="1"/>
          </p:cNvSpPr>
          <p:nvPr>
            <p:ph type="dt" sz="half" idx="10"/>
          </p:nvPr>
        </p:nvSpPr>
        <p:spPr/>
        <p:txBody>
          <a:bodyPr/>
          <a:lstStyle/>
          <a:p>
            <a:fld id="{5CB161ED-93E0-CE44-BAB2-0EE580BABF22}" type="datetimeFigureOut">
              <a:rPr lang="es-ES_tradnl" smtClean="0"/>
              <a:t>04/09/2025</a:t>
            </a:fld>
            <a:endParaRPr lang="es-ES_tradnl"/>
          </a:p>
        </p:txBody>
      </p:sp>
      <p:sp>
        <p:nvSpPr>
          <p:cNvPr id="5" name="Marcador de pie de página 4">
            <a:extLst>
              <a:ext uri="{FF2B5EF4-FFF2-40B4-BE49-F238E27FC236}">
                <a16:creationId xmlns:a16="http://schemas.microsoft.com/office/drawing/2014/main" id="{36E1612D-9095-BA88-3479-9D0FD85E78A9}"/>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00050FA0-2D24-A233-DBBD-75948D4989B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234009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3029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EE68A2-F432-CC28-4090-1855194008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1750EE30-C2E0-FF7B-652A-1E4FEDAF0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87755594-D461-9E59-092A-252A4730E5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161ED-93E0-CE44-BAB2-0EE580BABF22}" type="datetimeFigureOut">
              <a:rPr lang="es-ES_tradnl" smtClean="0"/>
              <a:t>04/09/2025</a:t>
            </a:fld>
            <a:endParaRPr lang="es-ES_tradnl"/>
          </a:p>
        </p:txBody>
      </p:sp>
      <p:sp>
        <p:nvSpPr>
          <p:cNvPr id="5" name="Marcador de pie de página 4">
            <a:extLst>
              <a:ext uri="{FF2B5EF4-FFF2-40B4-BE49-F238E27FC236}">
                <a16:creationId xmlns:a16="http://schemas.microsoft.com/office/drawing/2014/main" id="{FE914DD4-12C5-63BA-0D92-3F3BA40B3E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a:extLst>
              <a:ext uri="{FF2B5EF4-FFF2-40B4-BE49-F238E27FC236}">
                <a16:creationId xmlns:a16="http://schemas.microsoft.com/office/drawing/2014/main" id="{D1B2DABA-6051-8F0E-1283-1F593D61F6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62982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4.xml.rels><?xml version="1.0" encoding="UTF-8" standalone="yes"?>
<Relationships xmlns="http://schemas.openxmlformats.org/package/2006/relationships"><Relationship Id="rId3" Type="http://schemas.openxmlformats.org/officeDocument/2006/relationships/hyperlink" Target="http://www.icbf.gov.co/"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1.funcionpublica.gov.co/documents/28587410/34299507/Poli%CC%81tica_mejora_normativa_actualizacio%CC%81n.pdf/406f9ecb-90b2-e251-0c6b-e7cebed52ef5?t=1679082568533"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www.sucop.gov.co/"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0C8F9AD-BB35-0706-DCAA-A4A5B580E977}"/>
            </a:ext>
          </a:extLst>
        </p:cNvPr>
        <p:cNvGrpSpPr/>
        <p:nvPr/>
      </p:nvGrpSpPr>
      <p:grpSpPr>
        <a:xfrm>
          <a:off x="0" y="0"/>
          <a:ext cx="0" cy="0"/>
          <a:chOff x="0" y="0"/>
          <a:chExt cx="0" cy="0"/>
        </a:xfrm>
      </p:grpSpPr>
    </p:spTree>
    <p:extLst>
      <p:ext uri="{BB962C8B-B14F-4D97-AF65-F5344CB8AC3E}">
        <p14:creationId xmlns:p14="http://schemas.microsoft.com/office/powerpoint/2010/main" val="2166909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127" y="1594468"/>
            <a:ext cx="1304925" cy="1600200"/>
          </a:xfrm>
          <a:prstGeom prst="rect">
            <a:avLst/>
          </a:prstGeom>
        </p:spPr>
      </p:pic>
      <p:sp>
        <p:nvSpPr>
          <p:cNvPr id="4" name="CuadroTexto 3">
            <a:extLst>
              <a:ext uri="{FF2B5EF4-FFF2-40B4-BE49-F238E27FC236}">
                <a16:creationId xmlns:a16="http://schemas.microsoft.com/office/drawing/2014/main" id="{17165205-4991-DED2-C9AD-5A4F10444AF5}"/>
              </a:ext>
            </a:extLst>
          </p:cNvPr>
          <p:cNvSpPr txBox="1"/>
          <p:nvPr/>
        </p:nvSpPr>
        <p:spPr>
          <a:xfrm>
            <a:off x="603832" y="3663333"/>
            <a:ext cx="6906677"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800" b="1" dirty="0">
                <a:solidFill>
                  <a:schemeClr val="accent6"/>
                </a:solidFill>
                <a:latin typeface="Verdana" panose="020B0604030504040204" pitchFamily="34" charset="0"/>
                <a:ea typeface="Verdana" panose="020B0604030504040204" pitchFamily="34" charset="0"/>
              </a:rPr>
              <a:t>Comité Institucional de Gestión de Desempeño –CIGD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2800" b="1" dirty="0">
              <a:solidFill>
                <a:schemeClr val="accent6"/>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800" b="1" dirty="0">
                <a:solidFill>
                  <a:schemeClr val="bg1">
                    <a:lumMod val="50000"/>
                  </a:schemeClr>
                </a:solidFill>
                <a:latin typeface="Verdana" panose="020B0604030504040204" pitchFamily="34" charset="0"/>
                <a:ea typeface="Verdana" panose="020B0604030504040204" pitchFamily="34" charset="0"/>
              </a:rPr>
              <a:t>Votación Virtual e Informativo – 17 de julio 2025</a:t>
            </a:r>
          </a:p>
        </p:txBody>
      </p:sp>
    </p:spTree>
    <p:extLst>
      <p:ext uri="{BB962C8B-B14F-4D97-AF65-F5344CB8AC3E}">
        <p14:creationId xmlns:p14="http://schemas.microsoft.com/office/powerpoint/2010/main" val="3557072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CA9C6-D5AC-89F8-143C-AAD595FCCBBD}"/>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BC17109F-3BC2-2DB4-C515-9FBD411A4AF6}"/>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D4ACFE25-9909-40E7-E609-995B980A134B}"/>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2814D1FB-1C6B-A110-CBEC-DAA9A4D80BD9}"/>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D97C9150-32F5-746E-EB4B-5D76CD823095}"/>
              </a:ext>
            </a:extLst>
          </p:cNvPr>
          <p:cNvSpPr txBox="1"/>
          <p:nvPr/>
        </p:nvSpPr>
        <p:spPr>
          <a:xfrm>
            <a:off x="506018" y="191141"/>
            <a:ext cx="1007913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6"/>
                </a:solidFill>
                <a:latin typeface="Verdana" panose="020B0604030504040204" pitchFamily="34" charset="0"/>
                <a:ea typeface="Verdana" panose="020B0604030504040204" pitchFamily="34" charset="0"/>
              </a:rPr>
              <a:t>AGENDA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sp>
        <p:nvSpPr>
          <p:cNvPr id="7" name="CuadroTexto 6">
            <a:extLst>
              <a:ext uri="{FF2B5EF4-FFF2-40B4-BE49-F238E27FC236}">
                <a16:creationId xmlns:a16="http://schemas.microsoft.com/office/drawing/2014/main" id="{22DA6C8C-8A50-566E-71CF-7F19BB064050}"/>
              </a:ext>
            </a:extLst>
          </p:cNvPr>
          <p:cNvSpPr txBox="1"/>
          <p:nvPr/>
        </p:nvSpPr>
        <p:spPr>
          <a:xfrm>
            <a:off x="639194" y="883639"/>
            <a:ext cx="10564426" cy="58855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schemeClr val="accent6"/>
                </a:solidFill>
                <a:effectLst/>
                <a:uLnTx/>
                <a:uFillTx/>
                <a:latin typeface="Verdana"/>
                <a:ea typeface="Verdana"/>
                <a:cs typeface="+mn-cs"/>
              </a:rPr>
              <a:t>Temas de Votación</a:t>
            </a:r>
          </a:p>
          <a:p>
            <a:pPr marL="266700" marR="0" lvl="0" indent="-266700" algn="l" defTabSz="914400" rtl="0" eaLnBrk="1" fontAlgn="ctr"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42900" marR="0" lvl="0" indent="-342900" algn="l" defTabSz="914400" rtl="0" eaLnBrk="1" fontAlgn="ctr" latinLnBrk="0" hangingPunct="1">
              <a:lnSpc>
                <a:spcPct val="100000"/>
              </a:lnSpc>
              <a:spcBef>
                <a:spcPts val="0"/>
              </a:spcBef>
              <a:spcAft>
                <a:spcPts val="0"/>
              </a:spcAft>
              <a:buClrTx/>
              <a:buSzTx/>
              <a:buFont typeface="+mj-lt"/>
              <a:buAutoNum type="arabicPeriod"/>
              <a:tabLst/>
              <a:defRPr/>
            </a:pPr>
            <a:r>
              <a:rPr kumimoji="0" lang="es-E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Solicitud </a:t>
            </a:r>
            <a:r>
              <a:rPr lang="es-ES" sz="1400" dirty="0">
                <a:solidFill>
                  <a:srgbClr val="000000"/>
                </a:solidFill>
                <a:latin typeface="Verdana" panose="020B0604030504040204" pitchFamily="34" charset="0"/>
                <a:ea typeface="Verdana" panose="020B0604030504040204" pitchFamily="34" charset="0"/>
                <a:cs typeface="Verdana" panose="020B0604030504040204" pitchFamily="34" charset="0"/>
              </a:rPr>
              <a:t>a</a:t>
            </a:r>
            <a:r>
              <a:rPr kumimoji="0" lang="es-E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juste Plan de Acción Institucional 2025. (Subdirección de Monitoreo y Evaluación)</a:t>
            </a:r>
          </a:p>
          <a:p>
            <a:pPr marL="342900" marR="0" lvl="0" indent="-342900" algn="l" defTabSz="914400" rtl="0" eaLnBrk="1" fontAlgn="ctr" latinLnBrk="0" hangingPunct="1">
              <a:lnSpc>
                <a:spcPct val="100000"/>
              </a:lnSpc>
              <a:spcBef>
                <a:spcPts val="0"/>
              </a:spcBef>
              <a:spcAft>
                <a:spcPts val="0"/>
              </a:spcAft>
              <a:buClrTx/>
              <a:buSzTx/>
              <a:buFont typeface="+mj-lt"/>
              <a:buAutoNum type="arabicPeriod"/>
              <a:tabLst/>
              <a:defRPr/>
            </a:pPr>
            <a:endParaRPr kumimoji="0" lang="es-E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Solicitud ajuste Plan de Participación Ciudadana 2025 (Dirección de Servicios y Atención)</a:t>
            </a:r>
          </a:p>
          <a:p>
            <a:pPr marR="0" lvl="0" algn="l" defTabSz="914400" rtl="0" eaLnBrk="1" fontAlgn="auto" latinLnBrk="0" hangingPunct="1">
              <a:lnSpc>
                <a:spcPct val="100000"/>
              </a:lnSpc>
              <a:spcBef>
                <a:spcPts val="0"/>
              </a:spcBef>
              <a:spcAft>
                <a:spcPts val="0"/>
              </a:spcAft>
              <a:buClrTx/>
              <a:buSzTx/>
              <a:tabLst/>
              <a:defRPr/>
            </a:pPr>
            <a:endPar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800100" lvl="1" indent="-342900">
              <a:buFont typeface="+mj-lt"/>
              <a:buAutoNum type="alphaLcPeriod"/>
            </a:pPr>
            <a:r>
              <a:rPr lang="en-US" sz="1400" dirty="0">
                <a:solidFill>
                  <a:srgbClr val="000000"/>
                </a:solidFill>
                <a:latin typeface="Verdana" panose="020B0604030504040204" pitchFamily="34" charset="0"/>
                <a:ea typeface="Verdana" panose="020B0604030504040204" pitchFamily="34" charset="0"/>
              </a:rPr>
              <a:t>Dirección de Nutrición.</a:t>
            </a:r>
          </a:p>
          <a:p>
            <a:pPr marL="800100" lvl="1" indent="-342900">
              <a:buFont typeface="+mj-lt"/>
              <a:buAutoNum type="alphaLcPeriod"/>
            </a:pPr>
            <a:r>
              <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Dirección de Primera Infancia.</a:t>
            </a:r>
          </a:p>
          <a:p>
            <a:pPr marL="800100" lvl="1" indent="-342900">
              <a:buFont typeface="+mj-lt"/>
              <a:buAutoNum type="alphaLcPeriod"/>
            </a:pPr>
            <a:r>
              <a:rPr lang="en-US" sz="1400" dirty="0">
                <a:solidFill>
                  <a:srgbClr val="000000"/>
                </a:solidFill>
                <a:latin typeface="Verdana" panose="020B0604030504040204" pitchFamily="34" charset="0"/>
                <a:ea typeface="Verdana" panose="020B0604030504040204" pitchFamily="34" charset="0"/>
              </a:rPr>
              <a:t>Sistema Nacional de Bienestar Familiar.</a:t>
            </a:r>
          </a:p>
          <a:p>
            <a:pPr marL="800100" lvl="1" indent="-342900">
              <a:buFont typeface="+mj-lt"/>
              <a:buAutoNum type="alphaLcPeriod"/>
            </a:pPr>
            <a:r>
              <a:rPr lang="en-US" sz="1400" dirty="0">
                <a:solidFill>
                  <a:srgbClr val="000000"/>
                </a:solidFill>
                <a:latin typeface="Verdana" panose="020B0604030504040204" pitchFamily="34" charset="0"/>
                <a:ea typeface="Verdana" panose="020B0604030504040204" pitchFamily="34" charset="0"/>
              </a:rPr>
              <a:t>Regional Magdalena.</a:t>
            </a:r>
          </a:p>
          <a:p>
            <a:pPr marL="800100" lvl="1" indent="-342900">
              <a:buFont typeface="+mj-lt"/>
              <a:buAutoNum type="alphaLcPeriod"/>
            </a:pPr>
            <a:endParaRPr lang="en-US" sz="1400" dirty="0">
              <a:solidFill>
                <a:srgbClr val="000000"/>
              </a:solidFill>
              <a:latin typeface="Verdana" panose="020B0604030504040204" pitchFamily="34" charset="0"/>
              <a:ea typeface="Verdana" panose="020B0604030504040204" pitchFamily="34" charset="0"/>
            </a:endParaRPr>
          </a:p>
          <a:p>
            <a:pPr lvl="1"/>
            <a:endParaRPr kumimoji="0" lang="en-U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fontAlgn="base"/>
            <a:r>
              <a:rPr kumimoji="0" lang="es-ES_tradnl"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3. Solicitud </a:t>
            </a:r>
            <a:r>
              <a:rPr lang="es-CO" sz="1400" dirty="0">
                <a:solidFill>
                  <a:srgbClr val="000000"/>
                </a:solidFill>
                <a:latin typeface="Verdana" panose="020B0604030504040204" pitchFamily="34" charset="0"/>
                <a:ea typeface="Verdana" panose="020B0604030504040204" pitchFamily="34" charset="0"/>
              </a:rPr>
              <a:t>Actualización Política Institucional de Gestión Documental – PIGD</a:t>
            </a:r>
            <a:r>
              <a:rPr lang="en-US" sz="1400" dirty="0">
                <a:solidFill>
                  <a:srgbClr val="000000"/>
                </a:solidFill>
                <a:latin typeface="Verdana" panose="020B0604030504040204" pitchFamily="34" charset="0"/>
                <a:ea typeface="Verdana" panose="020B0604030504040204" pitchFamily="34" charset="0"/>
              </a:rPr>
              <a:t>​ 2025 </a:t>
            </a:r>
            <a:r>
              <a:rPr lang="es-ES_tradnl" sz="1400" dirty="0">
                <a:solidFill>
                  <a:srgbClr val="000000"/>
                </a:solidFill>
                <a:latin typeface="Verdana" panose="020B0604030504040204" pitchFamily="34" charset="0"/>
                <a:ea typeface="Verdana" panose="020B0604030504040204" pitchFamily="34" charset="0"/>
              </a:rPr>
              <a:t>(Dirección Administrativa – Grupo de Gestión Documental)</a:t>
            </a:r>
          </a:p>
          <a:p>
            <a:pPr lvl="0"/>
            <a:endParaRPr kumimoji="0" lang="es-ES_tradnl" sz="1400" b="0" i="0" u="none" strike="noStrike" kern="1200" cap="none" spc="0" normalizeH="0" baseline="0" noProof="0" dirty="0">
              <a:ln>
                <a:noFill/>
              </a:ln>
              <a:solidFill>
                <a:srgbClr val="000000"/>
              </a:solidFill>
              <a:effectLst/>
              <a:highlight>
                <a:srgbClr val="FFFF00"/>
              </a:highlight>
              <a:uLnTx/>
              <a:uFillTx/>
              <a:latin typeface="Verdana" panose="020B0604030504040204" pitchFamily="34" charset="0"/>
              <a:ea typeface="Verdana" panose="020B060403050404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_tradnl"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266700" marR="0" lvl="0" indent="-266700" algn="l" defTabSz="914400" rtl="0" eaLnBrk="1" fontAlgn="ctr"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chemeClr val="accent6"/>
                </a:solidFill>
                <a:effectLst/>
                <a:uLnTx/>
                <a:uFillTx/>
                <a:latin typeface="Verdana"/>
                <a:ea typeface="Verdana"/>
                <a:cs typeface="+mn-cs"/>
              </a:rPr>
              <a:t>Temas Informativos</a:t>
            </a:r>
          </a:p>
          <a:p>
            <a:pPr marL="266700" marR="0" lvl="0" indent="-266700" algn="l" defTabSz="914400" rtl="0" eaLnBrk="1" fontAlgn="ctr" latinLnBrk="0" hangingPunct="1">
              <a:lnSpc>
                <a:spcPts val="165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a:t>
            </a:r>
          </a:p>
          <a:p>
            <a:pPr marL="266700" marR="0" lvl="0" indent="-266700" algn="l" defTabSz="914400" rtl="0" eaLnBrk="1" fontAlgn="ctr" latinLnBrk="0" hangingPunct="1">
              <a:lnSpc>
                <a:spcPts val="165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ctr" latinLnBrk="0" hangingPunct="1">
              <a:lnSpc>
                <a:spcPts val="1650"/>
              </a:lnSpc>
              <a:spcBef>
                <a:spcPts val="0"/>
              </a:spcBef>
              <a:spcAft>
                <a:spcPts val="0"/>
              </a:spcAft>
              <a:buClrTx/>
              <a:buSzTx/>
              <a:buFontTx/>
              <a:buNone/>
              <a:tabLst/>
              <a:defRPr/>
            </a:pPr>
            <a:r>
              <a:rPr lang="es-ES" sz="1400" dirty="0">
                <a:solidFill>
                  <a:srgbClr val="000000"/>
                </a:solidFill>
                <a:latin typeface="Verdana" panose="020B0604030504040204" pitchFamily="34" charset="0"/>
                <a:ea typeface="Verdana" panose="020B0604030504040204" pitchFamily="34" charset="0"/>
              </a:rPr>
              <a:t>4. </a:t>
            </a:r>
            <a:r>
              <a:rPr kumimoji="0" lang="es-E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Socialización resultados del Índice de Desempeño  </a:t>
            </a:r>
            <a:r>
              <a:rPr lang="es-ES" sz="1400" dirty="0">
                <a:solidFill>
                  <a:srgbClr val="000000"/>
                </a:solidFill>
                <a:latin typeface="Verdana" panose="020B0604030504040204" pitchFamily="34" charset="0"/>
                <a:ea typeface="Verdana" panose="020B0604030504040204" pitchFamily="34" charset="0"/>
              </a:rPr>
              <a:t>I</a:t>
            </a:r>
            <a:r>
              <a:rPr kumimoji="0" lang="es-ES" sz="1400" b="0" i="0" u="none" strike="noStrike" kern="1200" cap="none" spc="0" normalizeH="0" baseline="0" noProof="0" dirty="0" err="1">
                <a:ln>
                  <a:noFill/>
                </a:ln>
                <a:solidFill>
                  <a:srgbClr val="000000"/>
                </a:solidFill>
                <a:effectLst/>
                <a:uLnTx/>
                <a:uFillTx/>
                <a:latin typeface="Verdana" panose="020B0604030504040204" pitchFamily="34" charset="0"/>
                <a:ea typeface="Verdana" panose="020B0604030504040204" pitchFamily="34" charset="0"/>
                <a:cs typeface="+mn-cs"/>
              </a:rPr>
              <a:t>nstitucional</a:t>
            </a:r>
            <a:r>
              <a:rPr kumimoji="0" lang="es-E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(IDI) ICBF 2024 (Subdirección de Mejoramiento Organizacional)</a:t>
            </a:r>
          </a:p>
          <a:p>
            <a:pPr marL="0" marR="0" lvl="0" indent="0" algn="l" defTabSz="914400" rtl="0" eaLnBrk="1" fontAlgn="ctr" latinLnBrk="0" hangingPunct="1">
              <a:lnSpc>
                <a:spcPts val="165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a:t>
            </a:r>
          </a:p>
          <a:p>
            <a:pPr marL="0" marR="0" lvl="0" indent="0" algn="l" defTabSz="914400" rtl="0" eaLnBrk="1" fontAlgn="ctr" latinLnBrk="0" hangingPunct="1">
              <a:lnSpc>
                <a:spcPts val="1650"/>
              </a:lnSpc>
              <a:spcBef>
                <a:spcPts val="0"/>
              </a:spcBef>
              <a:spcAft>
                <a:spcPts val="0"/>
              </a:spcAft>
              <a:buClrTx/>
              <a:buSzTx/>
              <a:buFontTx/>
              <a:buNone/>
              <a:tabLst/>
              <a:defRPr/>
            </a:pPr>
            <a:endParaRPr kumimoji="0" lang="es-E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342900" marR="0" lvl="0" indent="-342900" algn="l" defTabSz="914400" rtl="0" eaLnBrk="1" fontAlgn="ctr" latinLnBrk="0" hangingPunct="1">
              <a:lnSpc>
                <a:spcPts val="1650"/>
              </a:lnSpc>
              <a:spcBef>
                <a:spcPts val="0"/>
              </a:spcBef>
              <a:spcAft>
                <a:spcPts val="0"/>
              </a:spcAft>
              <a:buClrTx/>
              <a:buSzTx/>
              <a:buFont typeface="+mj-lt"/>
              <a:buAutoNum type="arabicPeriod"/>
              <a:tabLst/>
              <a:defRPr/>
            </a:pPr>
            <a:endParaRPr kumimoji="0" lang="es-CO"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266700" marR="0" lvl="0" indent="-266700" algn="l" defTabSz="914400" rtl="0" eaLnBrk="1" fontAlgn="ctr" latinLnBrk="0" hangingPunct="1">
              <a:lnSpc>
                <a:spcPts val="1650"/>
              </a:lnSpc>
              <a:spcBef>
                <a:spcPts val="0"/>
              </a:spcBef>
              <a:spcAft>
                <a:spcPts val="0"/>
              </a:spcAft>
              <a:buClrTx/>
              <a:buSzTx/>
              <a:buFontTx/>
              <a:buNone/>
              <a:tabLst/>
              <a:defRPr/>
            </a:pPr>
            <a:endParaRPr kumimoji="0" lang="es-CO"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ctr" latinLnBrk="0" hangingPunct="1">
              <a:lnSpc>
                <a:spcPts val="1650"/>
              </a:lnSpc>
              <a:spcBef>
                <a:spcPts val="0"/>
              </a:spcBef>
              <a:spcAft>
                <a:spcPts val="0"/>
              </a:spcAft>
              <a:buClrTx/>
              <a:buSzTx/>
              <a:buFontTx/>
              <a:buNone/>
              <a:tabLst/>
              <a:defRPr/>
            </a:pPr>
            <a:endParaRPr kumimoji="0" lang="es-CO" sz="1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01726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B445D460-1536-4A40-AD21-DEBBAB8D9634}"/>
              </a:ext>
            </a:extLst>
          </p:cNvPr>
          <p:cNvSpPr txBox="1"/>
          <p:nvPr/>
        </p:nvSpPr>
        <p:spPr>
          <a:xfrm>
            <a:off x="0" y="4294704"/>
            <a:ext cx="8277225" cy="181588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3200" b="1" i="0" u="none" strike="noStrike" kern="1200" cap="none" spc="0" normalizeH="0" baseline="0" noProof="0" dirty="0">
                <a:ln>
                  <a:noFill/>
                </a:ln>
                <a:solidFill>
                  <a:srgbClr val="76B12A"/>
                </a:solidFill>
                <a:effectLst/>
                <a:uLnTx/>
                <a:uFillTx/>
                <a:latin typeface="Verdana"/>
                <a:ea typeface="Verdana"/>
                <a:cs typeface="+mn-cs"/>
              </a:rPr>
              <a:t>Solicitud de ajuste de indicadores Tablero de Control ICBF 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2800" b="1" dirty="0">
                <a:solidFill>
                  <a:schemeClr val="bg1">
                    <a:lumMod val="50000"/>
                  </a:schemeClr>
                </a:solidFill>
                <a:latin typeface="Verdana" panose="020B0604030504040204" pitchFamily="34" charset="0"/>
                <a:ea typeface="Verdana" panose="020B0604030504040204" pitchFamily="34" charset="0"/>
              </a:rPr>
              <a:t>17 de Julio 2025</a:t>
            </a: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7795" y="963097"/>
            <a:ext cx="1304925" cy="1600200"/>
          </a:xfrm>
          <a:prstGeom prst="rect">
            <a:avLst/>
          </a:prstGeom>
        </p:spPr>
      </p:pic>
    </p:spTree>
    <p:extLst>
      <p:ext uri="{BB962C8B-B14F-4D97-AF65-F5344CB8AC3E}">
        <p14:creationId xmlns:p14="http://schemas.microsoft.com/office/powerpoint/2010/main" val="2640371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B445D460-1536-4A40-AD21-DEBBAB8D9634}"/>
              </a:ext>
            </a:extLst>
          </p:cNvPr>
          <p:cNvSpPr txBox="1"/>
          <p:nvPr/>
        </p:nvSpPr>
        <p:spPr>
          <a:xfrm>
            <a:off x="104775" y="4464682"/>
            <a:ext cx="8143874" cy="120032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3600" b="1" i="0" u="none" strike="noStrike" kern="1200" cap="none" spc="0" normalizeH="0" baseline="0" noProof="0" dirty="0">
                <a:ln>
                  <a:noFill/>
                </a:ln>
                <a:solidFill>
                  <a:srgbClr val="76B12A"/>
                </a:solidFill>
                <a:effectLst/>
                <a:uLnTx/>
                <a:uFillTx/>
                <a:latin typeface="Verdana"/>
                <a:ea typeface="Verdana"/>
                <a:cs typeface="+mn-cs"/>
              </a:rPr>
              <a:t>Áreas de Apoyo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3600" b="1" i="0" u="none" strike="noStrike" kern="1200" cap="none" spc="0" normalizeH="0" baseline="0" noProof="0" dirty="0">
                <a:ln>
                  <a:noFill/>
                </a:ln>
                <a:solidFill>
                  <a:srgbClr val="76B12A"/>
                </a:solidFill>
                <a:effectLst/>
                <a:uLnTx/>
                <a:uFillTx/>
                <a:latin typeface="Verdana"/>
                <a:ea typeface="Verdana"/>
                <a:cs typeface="+mn-cs"/>
              </a:rPr>
              <a:t>Dirección General</a:t>
            </a: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1831290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6882DAE2-2D01-DFF1-1349-F28281599AFC}"/>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D9D969EC-E216-4071-DFD4-1CADB552D964}"/>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graphicFrame>
        <p:nvGraphicFramePr>
          <p:cNvPr id="2" name="Tabla 1">
            <a:extLst>
              <a:ext uri="{FF2B5EF4-FFF2-40B4-BE49-F238E27FC236}">
                <a16:creationId xmlns:a16="http://schemas.microsoft.com/office/drawing/2014/main" id="{DFB90659-243C-C028-7263-1F2453AFC53D}"/>
              </a:ext>
            </a:extLst>
          </p:cNvPr>
          <p:cNvGraphicFramePr>
            <a:graphicFrameLocks noGrp="1"/>
          </p:cNvGraphicFramePr>
          <p:nvPr/>
        </p:nvGraphicFramePr>
        <p:xfrm>
          <a:off x="230153" y="1458293"/>
          <a:ext cx="11731693" cy="4495854"/>
        </p:xfrm>
        <a:graphic>
          <a:graphicData uri="http://schemas.openxmlformats.org/drawingml/2006/table">
            <a:tbl>
              <a:tblPr/>
              <a:tblGrid>
                <a:gridCol w="1316014">
                  <a:extLst>
                    <a:ext uri="{9D8B030D-6E8A-4147-A177-3AD203B41FA5}">
                      <a16:colId xmlns:a16="http://schemas.microsoft.com/office/drawing/2014/main" val="2097167449"/>
                    </a:ext>
                  </a:extLst>
                </a:gridCol>
                <a:gridCol w="1795549">
                  <a:extLst>
                    <a:ext uri="{9D8B030D-6E8A-4147-A177-3AD203B41FA5}">
                      <a16:colId xmlns:a16="http://schemas.microsoft.com/office/drawing/2014/main" val="1370221284"/>
                    </a:ext>
                  </a:extLst>
                </a:gridCol>
                <a:gridCol w="2227811">
                  <a:extLst>
                    <a:ext uri="{9D8B030D-6E8A-4147-A177-3AD203B41FA5}">
                      <a16:colId xmlns:a16="http://schemas.microsoft.com/office/drawing/2014/main" val="150262006"/>
                    </a:ext>
                  </a:extLst>
                </a:gridCol>
                <a:gridCol w="2244533">
                  <a:extLst>
                    <a:ext uri="{9D8B030D-6E8A-4147-A177-3AD203B41FA5}">
                      <a16:colId xmlns:a16="http://schemas.microsoft.com/office/drawing/2014/main" val="1330429821"/>
                    </a:ext>
                  </a:extLst>
                </a:gridCol>
                <a:gridCol w="344384">
                  <a:extLst>
                    <a:ext uri="{9D8B030D-6E8A-4147-A177-3AD203B41FA5}">
                      <a16:colId xmlns:a16="http://schemas.microsoft.com/office/drawing/2014/main" val="65157432"/>
                    </a:ext>
                  </a:extLst>
                </a:gridCol>
                <a:gridCol w="380011">
                  <a:extLst>
                    <a:ext uri="{9D8B030D-6E8A-4147-A177-3AD203B41FA5}">
                      <a16:colId xmlns:a16="http://schemas.microsoft.com/office/drawing/2014/main" val="4169772706"/>
                    </a:ext>
                  </a:extLst>
                </a:gridCol>
                <a:gridCol w="332509">
                  <a:extLst>
                    <a:ext uri="{9D8B030D-6E8A-4147-A177-3AD203B41FA5}">
                      <a16:colId xmlns:a16="http://schemas.microsoft.com/office/drawing/2014/main" val="2567681536"/>
                    </a:ext>
                  </a:extLst>
                </a:gridCol>
                <a:gridCol w="383028">
                  <a:extLst>
                    <a:ext uri="{9D8B030D-6E8A-4147-A177-3AD203B41FA5}">
                      <a16:colId xmlns:a16="http://schemas.microsoft.com/office/drawing/2014/main" val="393899720"/>
                    </a:ext>
                  </a:extLst>
                </a:gridCol>
                <a:gridCol w="2707854">
                  <a:extLst>
                    <a:ext uri="{9D8B030D-6E8A-4147-A177-3AD203B41FA5}">
                      <a16:colId xmlns:a16="http://schemas.microsoft.com/office/drawing/2014/main" val="2482652797"/>
                    </a:ext>
                  </a:extLst>
                </a:gridCol>
              </a:tblGrid>
              <a:tr h="160222">
                <a:tc rowSpan="2">
                  <a:txBody>
                    <a:bodyPr/>
                    <a:lstStyle/>
                    <a:p>
                      <a:pPr algn="ctr" fontAlgn="ctr"/>
                      <a:r>
                        <a:rPr lang="es-CO" sz="1200" b="1" i="0" u="none" strike="noStrike">
                          <a:solidFill>
                            <a:srgbClr val="FFFFFF"/>
                          </a:solidFill>
                          <a:effectLst/>
                          <a:latin typeface="Optima"/>
                        </a:rPr>
                        <a:t>Dependencia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200" b="1" i="0" u="none" strike="noStrike">
                          <a:solidFill>
                            <a:srgbClr val="FFFFFF"/>
                          </a:solidFill>
                          <a:effectLst/>
                          <a:latin typeface="Optima"/>
                        </a:rPr>
                        <a:t>Indicador</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200" b="1" i="0" u="none" strike="noStrike">
                          <a:solidFill>
                            <a:srgbClr val="FFFFFF"/>
                          </a:solidFill>
                          <a:effectLst/>
                          <a:latin typeface="Optima"/>
                        </a:rPr>
                        <a:t>Dato o información actual</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b"/>
                      <a:r>
                        <a:rPr lang="es-CO" sz="1200" b="1" i="0" u="none" strike="noStrike">
                          <a:solidFill>
                            <a:srgbClr val="FFFFFF"/>
                          </a:solidFill>
                          <a:effectLst/>
                          <a:latin typeface="Optima" panose="02000503060000020004" pitchFamily="2" charset="0"/>
                        </a:rPr>
                        <a:t>Propuesta de modificación de dato o información</a:t>
                      </a:r>
                    </a:p>
                  </a:txBody>
                  <a:tcPr marL="5098" marR="5098" marT="5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gridSpan="4">
                  <a:txBody>
                    <a:bodyPr/>
                    <a:lstStyle/>
                    <a:p>
                      <a:pPr algn="ctr" fontAlgn="b"/>
                      <a:r>
                        <a:rPr lang="es-CO" sz="1200" b="1" i="0" u="none" strike="noStrike">
                          <a:solidFill>
                            <a:srgbClr val="FFFFFF"/>
                          </a:solidFill>
                          <a:effectLst/>
                          <a:latin typeface="Optima"/>
                        </a:rPr>
                        <a:t>Pertenece a:</a:t>
                      </a:r>
                    </a:p>
                  </a:txBody>
                  <a:tcPr marL="5098" marR="5098" marT="5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algn="ctr" fontAlgn="ctr"/>
                      <a:r>
                        <a:rPr lang="es-CO" sz="1200" b="1" i="0" u="none" strike="noStrike">
                          <a:solidFill>
                            <a:srgbClr val="FFFFFF"/>
                          </a:solidFill>
                          <a:effectLst/>
                          <a:latin typeface="Optima" panose="02000503060000020004" pitchFamily="2" charset="0"/>
                        </a:rPr>
                        <a:t>Justificación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extLst>
                  <a:ext uri="{0D108BD9-81ED-4DB2-BD59-A6C34878D82A}">
                    <a16:rowId xmlns:a16="http://schemas.microsoft.com/office/drawing/2014/main" val="698367188"/>
                  </a:ext>
                </a:extLst>
              </a:tr>
              <a:tr h="160222">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200" b="1" i="0" u="none" strike="noStrike">
                          <a:solidFill>
                            <a:srgbClr val="FFFFFF"/>
                          </a:solidFill>
                          <a:effectLst/>
                          <a:latin typeface="Optima"/>
                        </a:rPr>
                        <a:t>PND</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200" b="1" i="0" u="none" strike="noStrike">
                          <a:solidFill>
                            <a:srgbClr val="FFFFFF"/>
                          </a:solidFill>
                          <a:effectLst/>
                          <a:latin typeface="Optima"/>
                        </a:rPr>
                        <a:t>PES</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200" b="1" i="0" u="none" strike="noStrike">
                          <a:solidFill>
                            <a:srgbClr val="FFFFFF"/>
                          </a:solidFill>
                          <a:effectLst/>
                          <a:latin typeface="Optima"/>
                        </a:rPr>
                        <a:t>PII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200" b="1" i="0" u="none" strike="noStrike">
                          <a:solidFill>
                            <a:srgbClr val="FFFFFF"/>
                          </a:solidFill>
                          <a:effectLst/>
                          <a:latin typeface="Optima" panose="02000503060000020004" pitchFamily="2" charset="0"/>
                        </a:rPr>
                        <a:t>PAI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vMerge="1">
                  <a:txBody>
                    <a:bodyPr/>
                    <a:lstStyle/>
                    <a:p>
                      <a:endParaRPr lang="es-CO"/>
                    </a:p>
                  </a:txBody>
                  <a:tcPr/>
                </a:tc>
                <a:extLst>
                  <a:ext uri="{0D108BD9-81ED-4DB2-BD59-A6C34878D82A}">
                    <a16:rowId xmlns:a16="http://schemas.microsoft.com/office/drawing/2014/main" val="3723545331"/>
                  </a:ext>
                </a:extLst>
              </a:tr>
              <a:tr h="3444033">
                <a:tc>
                  <a:txBody>
                    <a:bodyPr/>
                    <a:lstStyle/>
                    <a:p>
                      <a:pPr algn="ctr" fontAlgn="ctr"/>
                      <a:r>
                        <a:rPr lang="es-ES" sz="1200" b="0" i="0" u="none" strike="noStrike" dirty="0">
                          <a:solidFill>
                            <a:srgbClr val="000000"/>
                          </a:solidFill>
                          <a:effectLst/>
                          <a:latin typeface="Century Gothic" panose="020B0502020202020204" pitchFamily="34" charset="0"/>
                        </a:rPr>
                        <a:t>Oficina de Comunicaciones</a:t>
                      </a:r>
                      <a:endParaRPr lang="es-CO" sz="12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S" sz="1200" b="0" i="0" u="none" strike="noStrike" dirty="0">
                          <a:solidFill>
                            <a:srgbClr val="000000"/>
                          </a:solidFill>
                          <a:effectLst/>
                          <a:latin typeface="Century Gothic" panose="020B0502020202020204" pitchFamily="34" charset="0"/>
                        </a:rPr>
                        <a:t>PA-77: Número de campañas Institucionales desarrolladas que alcanzan cobertura nacional</a:t>
                      </a:r>
                      <a:endParaRPr lang="es-CO" sz="12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ctr">
                        <a:buNone/>
                      </a:pPr>
                      <a:r>
                        <a:rPr lang="es-ES" sz="1200" b="0" i="0" u="none" strike="noStrike" kern="1200" dirty="0">
                          <a:solidFill>
                            <a:schemeClr val="tx1"/>
                          </a:solidFill>
                          <a:effectLst/>
                          <a:latin typeface="Century Gothic"/>
                          <a:ea typeface="+mn-ea"/>
                          <a:cs typeface="+mn-cs"/>
                        </a:rPr>
                        <a:t>Meta: 12</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ctr">
                        <a:buNone/>
                      </a:pPr>
                      <a:r>
                        <a:rPr lang="es-ES" sz="1200" b="1" i="0" u="none" strike="noStrike" kern="1200" dirty="0">
                          <a:solidFill>
                            <a:srgbClr val="FF0000"/>
                          </a:solidFill>
                          <a:effectLst/>
                          <a:latin typeface="Century Gothic"/>
                          <a:ea typeface="+mn-ea"/>
                          <a:cs typeface="+mn-cs"/>
                        </a:rPr>
                        <a:t>Meta: 8 </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O" sz="1600" b="0" i="0" u="none" strike="noStrike">
                        <a:solidFill>
                          <a:srgbClr val="000000"/>
                        </a:solidFill>
                        <a:effectLst/>
                        <a:latin typeface="Optima" panose="02000503060000020004" pitchFamily="2"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O" sz="1600" b="0" i="0" u="none" strike="noStrike" dirty="0">
                        <a:solidFill>
                          <a:srgbClr val="000000"/>
                        </a:solidFill>
                        <a:effectLst/>
                        <a:latin typeface="Optima" panose="02000503060000020004" pitchFamily="2"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O" sz="1600" b="0" i="0" u="none" strike="noStrike">
                        <a:solidFill>
                          <a:srgbClr val="000000"/>
                        </a:solidFill>
                        <a:effectLst/>
                        <a:latin typeface="Optima" panose="02000503060000020004" pitchFamily="2"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S" sz="1600" b="0" i="0" u="none" strike="noStrike" dirty="0">
                          <a:solidFill>
                            <a:srgbClr val="000000"/>
                          </a:solidFill>
                          <a:effectLst/>
                          <a:latin typeface="Optima" panose="02000503060000020004" pitchFamily="2" charset="0"/>
                        </a:rPr>
                        <a:t>X</a:t>
                      </a:r>
                      <a:endParaRPr lang="es-CO" sz="1600" b="0" i="0" u="none" strike="noStrike" dirty="0">
                        <a:solidFill>
                          <a:srgbClr val="000000"/>
                        </a:solidFill>
                        <a:effectLst/>
                        <a:latin typeface="Optima" panose="02000503060000020004" pitchFamily="2"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ES" sz="1000" b="0" i="0" u="none" strike="noStrike" kern="1200" dirty="0">
                          <a:solidFill>
                            <a:srgbClr val="000000"/>
                          </a:solidFill>
                          <a:effectLst/>
                          <a:latin typeface="Century Gothic"/>
                          <a:ea typeface="+mn-ea"/>
                          <a:cs typeface="+mn-cs"/>
                        </a:rPr>
                        <a:t>La decisión de modificar la meta del indicador del indicador obedece a factores operativos y contextuales. Aún no se ha concretado la contratación de operador de medios, lo que ha limitado la ejecución de las campañas previstas. Sin embargo, en el primer trimestre se ejecutaron y divulgaron tres campañas de manera orgánica como medida estratégica para mantener la gestión comunicacional. La ejecución completa de las campañas requiere el acompañamiento técnico del operador externo, especialmente en producción y difusión de medios. </a:t>
                      </a:r>
                    </a:p>
                    <a:p>
                      <a:pPr algn="just" fontAlgn="ctr"/>
                      <a:endParaRPr lang="es-ES" sz="1000" b="0" i="0" u="none" strike="noStrike" kern="1200" dirty="0">
                        <a:solidFill>
                          <a:srgbClr val="000000"/>
                        </a:solidFill>
                        <a:effectLst/>
                        <a:latin typeface="Century Gothic"/>
                        <a:ea typeface="+mn-ea"/>
                        <a:cs typeface="+mn-cs"/>
                      </a:endParaRPr>
                    </a:p>
                    <a:p>
                      <a:pPr algn="just" fontAlgn="ctr"/>
                      <a:r>
                        <a:rPr lang="es-ES" sz="1000" b="0" i="0" u="none" strike="noStrike" kern="1200" dirty="0">
                          <a:solidFill>
                            <a:srgbClr val="000000"/>
                          </a:solidFill>
                          <a:effectLst/>
                          <a:latin typeface="Century Gothic"/>
                          <a:ea typeface="+mn-ea"/>
                          <a:cs typeface="+mn-cs"/>
                        </a:rPr>
                        <a:t>En segundo lugar, desde la Oficina Asesora de Comunicaciones se ha evaluado que el tiempo restante del año no resulta suficiente para garantizar que las campañas logren el alcance y el impacto comunicacional esperado.  La ejecución acelerada de estas estrategias podría comprometer la calidad del mensaje, la adecuada segmentación del público objetivo y, en general, la efectividad de las acciones de divulgación. </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6163082"/>
                  </a:ext>
                </a:extLst>
              </a:tr>
            </a:tbl>
          </a:graphicData>
        </a:graphic>
      </p:graphicFrame>
      <p:sp>
        <p:nvSpPr>
          <p:cNvPr id="5" name="TextBox 6">
            <a:extLst>
              <a:ext uri="{FF2B5EF4-FFF2-40B4-BE49-F238E27FC236}">
                <a16:creationId xmlns:a16="http://schemas.microsoft.com/office/drawing/2014/main" id="{79162449-E1A5-FA9F-9E82-0E9AD544C313}"/>
              </a:ext>
            </a:extLst>
          </p:cNvPr>
          <p:cNvSpPr txBox="1"/>
          <p:nvPr/>
        </p:nvSpPr>
        <p:spPr>
          <a:xfrm>
            <a:off x="283674" y="247473"/>
            <a:ext cx="10260624" cy="95410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a:ln>
                  <a:noFill/>
                </a:ln>
                <a:solidFill>
                  <a:srgbClr val="4DAF46"/>
                </a:solidFill>
                <a:effectLst/>
                <a:uLnTx/>
                <a:uFillTx/>
                <a:latin typeface="Verdana"/>
                <a:ea typeface="Verdana"/>
                <a:cs typeface="+mn-cs"/>
              </a:rPr>
              <a:t>Indicadores con solicitud de </a:t>
            </a:r>
            <a:r>
              <a:rPr kumimoji="0" lang="es-ES" sz="2800" b="1" i="0" u="none" strike="noStrike" kern="1200" cap="none" spc="0" normalizeH="0" baseline="0" noProof="0">
                <a:ln>
                  <a:noFill/>
                </a:ln>
                <a:solidFill>
                  <a:srgbClr val="4D8333"/>
                </a:solidFill>
                <a:effectLst/>
                <a:uLnTx/>
                <a:uFillTx/>
                <a:latin typeface="Verdana"/>
                <a:ea typeface="Verdana"/>
                <a:cs typeface="+mn-cs"/>
              </a:rPr>
              <a:t>cambio de meta y cálculo de avance</a:t>
            </a:r>
            <a:endParaRPr kumimoji="0" lang="es-ES" sz="2800" b="0" i="0" u="none" strike="noStrike" kern="1200" cap="none" spc="0" normalizeH="0" baseline="0" noProof="0">
              <a:ln>
                <a:noFill/>
              </a:ln>
              <a:solidFill>
                <a:srgbClr val="000000"/>
              </a:solidFill>
              <a:effectLst/>
              <a:uLnTx/>
              <a:uFillTx/>
              <a:latin typeface="Verdana"/>
              <a:ea typeface="Verdana"/>
              <a:cs typeface="+mn-cs"/>
            </a:endParaRPr>
          </a:p>
        </p:txBody>
      </p:sp>
    </p:spTree>
    <p:extLst>
      <p:ext uri="{BB962C8B-B14F-4D97-AF65-F5344CB8AC3E}">
        <p14:creationId xmlns:p14="http://schemas.microsoft.com/office/powerpoint/2010/main" val="2349073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B8310-A4F3-C5C5-3680-FAA42E59E657}"/>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75B67663-DD36-43F5-DDC5-83F502D67D42}"/>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5DD30971-059C-5B71-165C-615968A14449}"/>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graphicFrame>
        <p:nvGraphicFramePr>
          <p:cNvPr id="2" name="Tabla 1">
            <a:extLst>
              <a:ext uri="{FF2B5EF4-FFF2-40B4-BE49-F238E27FC236}">
                <a16:creationId xmlns:a16="http://schemas.microsoft.com/office/drawing/2014/main" id="{74B9FD2C-0A9A-094B-C0EA-9105BD06E19B}"/>
              </a:ext>
            </a:extLst>
          </p:cNvPr>
          <p:cNvGraphicFramePr>
            <a:graphicFrameLocks noGrp="1"/>
          </p:cNvGraphicFramePr>
          <p:nvPr/>
        </p:nvGraphicFramePr>
        <p:xfrm>
          <a:off x="230153" y="1458293"/>
          <a:ext cx="11731693" cy="4809503"/>
        </p:xfrm>
        <a:graphic>
          <a:graphicData uri="http://schemas.openxmlformats.org/drawingml/2006/table">
            <a:tbl>
              <a:tblPr/>
              <a:tblGrid>
                <a:gridCol w="1116509">
                  <a:extLst>
                    <a:ext uri="{9D8B030D-6E8A-4147-A177-3AD203B41FA5}">
                      <a16:colId xmlns:a16="http://schemas.microsoft.com/office/drawing/2014/main" val="2097167449"/>
                    </a:ext>
                  </a:extLst>
                </a:gridCol>
                <a:gridCol w="1612669">
                  <a:extLst>
                    <a:ext uri="{9D8B030D-6E8A-4147-A177-3AD203B41FA5}">
                      <a16:colId xmlns:a16="http://schemas.microsoft.com/office/drawing/2014/main" val="1370221284"/>
                    </a:ext>
                  </a:extLst>
                </a:gridCol>
                <a:gridCol w="2277784">
                  <a:extLst>
                    <a:ext uri="{9D8B030D-6E8A-4147-A177-3AD203B41FA5}">
                      <a16:colId xmlns:a16="http://schemas.microsoft.com/office/drawing/2014/main" val="150262006"/>
                    </a:ext>
                  </a:extLst>
                </a:gridCol>
                <a:gridCol w="2576945">
                  <a:extLst>
                    <a:ext uri="{9D8B030D-6E8A-4147-A177-3AD203B41FA5}">
                      <a16:colId xmlns:a16="http://schemas.microsoft.com/office/drawing/2014/main" val="1330429821"/>
                    </a:ext>
                  </a:extLst>
                </a:gridCol>
                <a:gridCol w="344384">
                  <a:extLst>
                    <a:ext uri="{9D8B030D-6E8A-4147-A177-3AD203B41FA5}">
                      <a16:colId xmlns:a16="http://schemas.microsoft.com/office/drawing/2014/main" val="65157432"/>
                    </a:ext>
                  </a:extLst>
                </a:gridCol>
                <a:gridCol w="380011">
                  <a:extLst>
                    <a:ext uri="{9D8B030D-6E8A-4147-A177-3AD203B41FA5}">
                      <a16:colId xmlns:a16="http://schemas.microsoft.com/office/drawing/2014/main" val="4169772706"/>
                    </a:ext>
                  </a:extLst>
                </a:gridCol>
                <a:gridCol w="332509">
                  <a:extLst>
                    <a:ext uri="{9D8B030D-6E8A-4147-A177-3AD203B41FA5}">
                      <a16:colId xmlns:a16="http://schemas.microsoft.com/office/drawing/2014/main" val="2567681536"/>
                    </a:ext>
                  </a:extLst>
                </a:gridCol>
                <a:gridCol w="383028">
                  <a:extLst>
                    <a:ext uri="{9D8B030D-6E8A-4147-A177-3AD203B41FA5}">
                      <a16:colId xmlns:a16="http://schemas.microsoft.com/office/drawing/2014/main" val="393899720"/>
                    </a:ext>
                  </a:extLst>
                </a:gridCol>
                <a:gridCol w="2707854">
                  <a:extLst>
                    <a:ext uri="{9D8B030D-6E8A-4147-A177-3AD203B41FA5}">
                      <a16:colId xmlns:a16="http://schemas.microsoft.com/office/drawing/2014/main" val="2482652797"/>
                    </a:ext>
                  </a:extLst>
                </a:gridCol>
              </a:tblGrid>
              <a:tr h="236671">
                <a:tc rowSpan="2">
                  <a:txBody>
                    <a:bodyPr/>
                    <a:lstStyle/>
                    <a:p>
                      <a:pPr algn="ctr" fontAlgn="ctr"/>
                      <a:r>
                        <a:rPr lang="es-CO" sz="1200" b="1" i="0" u="none" strike="noStrike">
                          <a:solidFill>
                            <a:srgbClr val="FFFFFF"/>
                          </a:solidFill>
                          <a:effectLst/>
                          <a:latin typeface="Optima"/>
                        </a:rPr>
                        <a:t>Dependencia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200" b="1" i="0" u="none" strike="noStrike">
                          <a:solidFill>
                            <a:srgbClr val="FFFFFF"/>
                          </a:solidFill>
                          <a:effectLst/>
                          <a:latin typeface="Optima"/>
                        </a:rPr>
                        <a:t>Indicador</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200" b="1" i="0" u="none" strike="noStrike" dirty="0">
                          <a:solidFill>
                            <a:srgbClr val="FFFFFF"/>
                          </a:solidFill>
                          <a:effectLst/>
                          <a:latin typeface="Optima"/>
                        </a:rPr>
                        <a:t>Dato o información actual</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b"/>
                      <a:r>
                        <a:rPr lang="es-CO" sz="1200" b="1" i="0" u="none" strike="noStrike">
                          <a:solidFill>
                            <a:srgbClr val="FFFFFF"/>
                          </a:solidFill>
                          <a:effectLst/>
                          <a:latin typeface="Optima" panose="02000503060000020004" pitchFamily="2" charset="0"/>
                        </a:rPr>
                        <a:t>Propuesta de modificación de dato o información</a:t>
                      </a:r>
                    </a:p>
                  </a:txBody>
                  <a:tcPr marL="5098" marR="5098" marT="5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gridSpan="4">
                  <a:txBody>
                    <a:bodyPr/>
                    <a:lstStyle/>
                    <a:p>
                      <a:pPr algn="ctr" fontAlgn="b"/>
                      <a:r>
                        <a:rPr lang="es-CO" sz="1200" b="1" i="0" u="none" strike="noStrike">
                          <a:solidFill>
                            <a:srgbClr val="FFFFFF"/>
                          </a:solidFill>
                          <a:effectLst/>
                          <a:latin typeface="Optima"/>
                        </a:rPr>
                        <a:t>Pertenece a:</a:t>
                      </a:r>
                    </a:p>
                  </a:txBody>
                  <a:tcPr marL="5098" marR="5098" marT="5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algn="ctr" fontAlgn="ctr"/>
                      <a:r>
                        <a:rPr lang="es-CO" sz="1200" b="1" i="0" u="none" strike="noStrike">
                          <a:solidFill>
                            <a:srgbClr val="FFFFFF"/>
                          </a:solidFill>
                          <a:effectLst/>
                          <a:latin typeface="Optima" panose="02000503060000020004" pitchFamily="2" charset="0"/>
                        </a:rPr>
                        <a:t>Justificación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extLst>
                  <a:ext uri="{0D108BD9-81ED-4DB2-BD59-A6C34878D82A}">
                    <a16:rowId xmlns:a16="http://schemas.microsoft.com/office/drawing/2014/main" val="698367188"/>
                  </a:ext>
                </a:extLst>
              </a:tr>
              <a:tr h="236671">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200" b="1" i="0" u="none" strike="noStrike">
                          <a:solidFill>
                            <a:srgbClr val="FFFFFF"/>
                          </a:solidFill>
                          <a:effectLst/>
                          <a:latin typeface="Optima"/>
                        </a:rPr>
                        <a:t>PND</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200" b="1" i="0" u="none" strike="noStrike">
                          <a:solidFill>
                            <a:srgbClr val="FFFFFF"/>
                          </a:solidFill>
                          <a:effectLst/>
                          <a:latin typeface="Optima"/>
                        </a:rPr>
                        <a:t>PES</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200" b="1" i="0" u="none" strike="noStrike">
                          <a:solidFill>
                            <a:srgbClr val="FFFFFF"/>
                          </a:solidFill>
                          <a:effectLst/>
                          <a:latin typeface="Optima"/>
                        </a:rPr>
                        <a:t>PII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200" b="1" i="0" u="none" strike="noStrike">
                          <a:solidFill>
                            <a:srgbClr val="FFFFFF"/>
                          </a:solidFill>
                          <a:effectLst/>
                          <a:latin typeface="Optima" panose="02000503060000020004" pitchFamily="2" charset="0"/>
                        </a:rPr>
                        <a:t>PAI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vMerge="1">
                  <a:txBody>
                    <a:bodyPr/>
                    <a:lstStyle/>
                    <a:p>
                      <a:endParaRPr lang="es-CO"/>
                    </a:p>
                  </a:txBody>
                  <a:tcPr/>
                </a:tc>
                <a:extLst>
                  <a:ext uri="{0D108BD9-81ED-4DB2-BD59-A6C34878D82A}">
                    <a16:rowId xmlns:a16="http://schemas.microsoft.com/office/drawing/2014/main" val="3723545331"/>
                  </a:ext>
                </a:extLst>
              </a:tr>
              <a:tr h="4336161">
                <a:tc>
                  <a:txBody>
                    <a:bodyPr/>
                    <a:lstStyle/>
                    <a:p>
                      <a:pPr algn="ctr" fontAlgn="ctr"/>
                      <a:r>
                        <a:rPr lang="es-ES" sz="1000" b="0" i="0" u="none" strike="noStrike" dirty="0">
                          <a:solidFill>
                            <a:srgbClr val="000000"/>
                          </a:solidFill>
                          <a:effectLst/>
                          <a:latin typeface="Century Gothic" panose="020B0502020202020204" pitchFamily="34" charset="0"/>
                        </a:rPr>
                        <a:t>Oficina de Cooperación y Convenios</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S" sz="1000" b="0" i="0" u="none" strike="noStrike" dirty="0">
                          <a:solidFill>
                            <a:srgbClr val="000000"/>
                          </a:solidFill>
                          <a:effectLst/>
                          <a:latin typeface="Century Gothic" panose="020B0502020202020204" pitchFamily="34" charset="0"/>
                        </a:rPr>
                        <a:t>PA - 69 “Número de alianzas gestionadas con el sector privado y ayuda oficial al desarrollo”</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just">
                        <a:buNone/>
                      </a:pPr>
                      <a:r>
                        <a:rPr lang="es-ES" sz="1000" b="0" i="0" u="none" strike="noStrike" kern="1200" dirty="0">
                          <a:solidFill>
                            <a:schemeClr val="tx1"/>
                          </a:solidFill>
                          <a:effectLst/>
                          <a:latin typeface="Century Gothic"/>
                          <a:ea typeface="+mn-ea"/>
                          <a:cs typeface="+mn-cs"/>
                        </a:rPr>
                        <a:t>Meta cuatrienio: 230</a:t>
                      </a:r>
                    </a:p>
                    <a:p>
                      <a:pPr lvl="0" algn="just">
                        <a:buNone/>
                      </a:pPr>
                      <a:endParaRPr lang="es-ES" sz="1000" b="0" i="0" u="none" strike="noStrike" kern="1200" dirty="0">
                        <a:solidFill>
                          <a:schemeClr val="tx1"/>
                        </a:solidFill>
                        <a:effectLst/>
                        <a:latin typeface="Century Gothic"/>
                        <a:ea typeface="+mn-ea"/>
                        <a:cs typeface="+mn-cs"/>
                      </a:endParaRPr>
                    </a:p>
                    <a:p>
                      <a:pPr lvl="0" algn="just">
                        <a:buNone/>
                      </a:pPr>
                      <a:r>
                        <a:rPr lang="es-ES" sz="1000" b="0" i="0" u="none" strike="noStrike" kern="1200" dirty="0">
                          <a:solidFill>
                            <a:schemeClr val="tx1"/>
                          </a:solidFill>
                          <a:effectLst/>
                          <a:latin typeface="Century Gothic"/>
                          <a:ea typeface="+mn-ea"/>
                          <a:cs typeface="+mn-cs"/>
                        </a:rPr>
                        <a:t>Meta vigencia 2025: 170</a:t>
                      </a:r>
                    </a:p>
                    <a:p>
                      <a:pPr lvl="0" algn="just">
                        <a:buNone/>
                      </a:pPr>
                      <a:endParaRPr lang="es-ES" sz="1000" b="0" i="0" u="none" strike="noStrike" kern="1200" dirty="0">
                        <a:solidFill>
                          <a:schemeClr val="tx1"/>
                        </a:solidFill>
                        <a:effectLst/>
                        <a:latin typeface="Century Gothic"/>
                        <a:ea typeface="+mn-ea"/>
                        <a:cs typeface="+mn-cs"/>
                      </a:endParaRPr>
                    </a:p>
                    <a:p>
                      <a:pPr lvl="0" algn="just">
                        <a:buNone/>
                      </a:pPr>
                      <a:r>
                        <a:rPr lang="es-ES" sz="1000" b="0" i="0" u="none" strike="noStrike" kern="1200" dirty="0">
                          <a:solidFill>
                            <a:schemeClr val="tx1"/>
                          </a:solidFill>
                          <a:effectLst/>
                          <a:latin typeface="Century Gothic"/>
                          <a:ea typeface="+mn-ea"/>
                          <a:cs typeface="+mn-cs"/>
                        </a:rPr>
                        <a:t>Meta Plan de Acción 2025: 60</a:t>
                      </a:r>
                    </a:p>
                    <a:p>
                      <a:pPr lvl="0" algn="just">
                        <a:buNone/>
                      </a:pPr>
                      <a:endParaRPr lang="es-ES" sz="1000" b="0" i="0" u="none" strike="noStrike" kern="1200" dirty="0">
                        <a:solidFill>
                          <a:schemeClr val="tx1"/>
                        </a:solidFill>
                        <a:effectLst/>
                        <a:latin typeface="Century Gothic"/>
                        <a:ea typeface="+mn-ea"/>
                        <a:cs typeface="+mn-cs"/>
                      </a:endParaRPr>
                    </a:p>
                    <a:p>
                      <a:pPr lvl="0" algn="just">
                        <a:buNone/>
                      </a:pPr>
                      <a:r>
                        <a:rPr lang="es-ES" sz="1000" b="0" i="0" u="none" strike="noStrike" kern="1200" dirty="0">
                          <a:solidFill>
                            <a:schemeClr val="tx1"/>
                          </a:solidFill>
                          <a:effectLst/>
                          <a:latin typeface="Century Gothic"/>
                          <a:ea typeface="+mn-ea"/>
                          <a:cs typeface="+mn-cs"/>
                        </a:rPr>
                        <a:t>Meta Plan de Acción 2026: 60</a:t>
                      </a:r>
                    </a:p>
                    <a:p>
                      <a:pPr lvl="0" algn="just">
                        <a:buNone/>
                      </a:pPr>
                      <a:endParaRPr lang="es-ES" sz="1000" b="0" i="0" u="none" strike="noStrike" kern="1200" dirty="0">
                        <a:solidFill>
                          <a:schemeClr val="tx1"/>
                        </a:solidFill>
                        <a:effectLst/>
                        <a:latin typeface="Century Gothic"/>
                        <a:ea typeface="+mn-ea"/>
                        <a:cs typeface="+mn-cs"/>
                      </a:endParaRPr>
                    </a:p>
                    <a:p>
                      <a:pPr lvl="0" algn="just">
                        <a:buNone/>
                      </a:pPr>
                      <a:endParaRPr lang="es-ES" sz="1000" b="0" i="0" u="none" strike="noStrike" kern="1200" dirty="0">
                        <a:solidFill>
                          <a:schemeClr val="tx1"/>
                        </a:solidFill>
                        <a:effectLst/>
                        <a:latin typeface="Century Gothic"/>
                        <a:ea typeface="+mn-ea"/>
                        <a:cs typeface="+mn-cs"/>
                      </a:endParaRPr>
                    </a:p>
                    <a:p>
                      <a:pPr lvl="0" algn="just">
                        <a:buNone/>
                      </a:pPr>
                      <a:r>
                        <a:rPr lang="es-ES" sz="1000" b="0" i="0" u="none" strike="noStrike" kern="1200" dirty="0">
                          <a:solidFill>
                            <a:schemeClr val="tx1"/>
                          </a:solidFill>
                          <a:effectLst/>
                          <a:latin typeface="Century Gothic"/>
                          <a:ea typeface="+mn-ea"/>
                          <a:cs typeface="+mn-cs"/>
                        </a:rPr>
                        <a:t>Descripción de la meta: Alcanzar una meta del Plan de acción de 2025 de 60 alianzas y 60 Alianzas en la vigencia 2026 para dar atención a las necesidades de la entidad logrando que la gestión se lleve a cabo con el sector privado y la Ayuda Oficial al Desarrollo y Cooperación Sur- Sur. </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just">
                        <a:buNone/>
                      </a:pPr>
                      <a:r>
                        <a:rPr lang="es-ES" sz="1000" b="1" i="0" u="none" strike="noStrike" kern="1200" dirty="0">
                          <a:solidFill>
                            <a:srgbClr val="FF0000"/>
                          </a:solidFill>
                          <a:effectLst/>
                          <a:latin typeface="Century Gothic"/>
                          <a:ea typeface="+mn-ea"/>
                          <a:cs typeface="+mn-cs"/>
                        </a:rPr>
                        <a:t>Meta cuatrienio: 300</a:t>
                      </a:r>
                    </a:p>
                    <a:p>
                      <a:pPr lvl="0" algn="just">
                        <a:buNone/>
                      </a:pPr>
                      <a:endParaRPr lang="es-ES" sz="1000" b="1" i="0" u="none" strike="noStrike" kern="1200" dirty="0">
                        <a:solidFill>
                          <a:srgbClr val="FF0000"/>
                        </a:solidFill>
                        <a:effectLst/>
                        <a:latin typeface="Century Gothic"/>
                        <a:ea typeface="+mn-ea"/>
                        <a:cs typeface="+mn-cs"/>
                      </a:endParaRPr>
                    </a:p>
                    <a:p>
                      <a:pPr lvl="0" algn="just">
                        <a:buNone/>
                      </a:pPr>
                      <a:r>
                        <a:rPr lang="es-ES" sz="1000" b="1" i="0" u="none" strike="noStrike" kern="1200" dirty="0">
                          <a:solidFill>
                            <a:srgbClr val="FF0000"/>
                          </a:solidFill>
                          <a:effectLst/>
                          <a:latin typeface="Century Gothic"/>
                          <a:ea typeface="+mn-ea"/>
                          <a:cs typeface="+mn-cs"/>
                        </a:rPr>
                        <a:t>Meta vigencia 2025: 220</a:t>
                      </a:r>
                    </a:p>
                    <a:p>
                      <a:pPr lvl="0" algn="just">
                        <a:buNone/>
                      </a:pPr>
                      <a:endParaRPr lang="es-ES" sz="1000" b="1" i="0" u="none" strike="noStrike" kern="1200" dirty="0">
                        <a:solidFill>
                          <a:srgbClr val="FF0000"/>
                        </a:solidFill>
                        <a:effectLst/>
                        <a:latin typeface="Century Gothic"/>
                        <a:ea typeface="+mn-ea"/>
                        <a:cs typeface="+mn-cs"/>
                      </a:endParaRPr>
                    </a:p>
                    <a:p>
                      <a:pPr lvl="0" algn="just">
                        <a:buNone/>
                      </a:pPr>
                      <a:r>
                        <a:rPr lang="es-ES" sz="1000" b="1" i="0" u="none" strike="noStrike" kern="1200" dirty="0">
                          <a:solidFill>
                            <a:srgbClr val="FF0000"/>
                          </a:solidFill>
                          <a:effectLst/>
                          <a:latin typeface="Century Gothic"/>
                          <a:ea typeface="+mn-ea"/>
                          <a:cs typeface="+mn-cs"/>
                        </a:rPr>
                        <a:t>Meta Plan de Acción 2025: 110</a:t>
                      </a:r>
                    </a:p>
                    <a:p>
                      <a:pPr lvl="0" algn="just">
                        <a:buNone/>
                      </a:pPr>
                      <a:endParaRPr lang="es-ES" sz="1000" b="1" i="0" u="none" strike="noStrike" kern="1200" dirty="0">
                        <a:solidFill>
                          <a:srgbClr val="FF0000"/>
                        </a:solidFill>
                        <a:effectLst/>
                        <a:latin typeface="Century Gothic"/>
                        <a:ea typeface="+mn-ea"/>
                        <a:cs typeface="+mn-cs"/>
                      </a:endParaRPr>
                    </a:p>
                    <a:p>
                      <a:pPr lvl="0" algn="just">
                        <a:buNone/>
                      </a:pPr>
                      <a:r>
                        <a:rPr lang="es-ES" sz="1000" b="1" i="0" u="none" strike="noStrike" kern="1200" dirty="0">
                          <a:solidFill>
                            <a:srgbClr val="FF0000"/>
                          </a:solidFill>
                          <a:effectLst/>
                          <a:latin typeface="Century Gothic"/>
                          <a:ea typeface="+mn-ea"/>
                          <a:cs typeface="+mn-cs"/>
                        </a:rPr>
                        <a:t>Meta Plan de Acción 2026: 80</a:t>
                      </a:r>
                    </a:p>
                    <a:p>
                      <a:pPr lvl="0" algn="just">
                        <a:buNone/>
                      </a:pPr>
                      <a:endParaRPr lang="es-ES" sz="1000" b="1" i="0" u="none" strike="noStrike" kern="1200" dirty="0">
                        <a:solidFill>
                          <a:srgbClr val="FF0000"/>
                        </a:solidFill>
                        <a:effectLst/>
                        <a:latin typeface="Century Gothic"/>
                        <a:ea typeface="+mn-ea"/>
                        <a:cs typeface="+mn-cs"/>
                      </a:endParaRPr>
                    </a:p>
                    <a:p>
                      <a:pPr lvl="0" algn="just">
                        <a:buNone/>
                      </a:pPr>
                      <a:r>
                        <a:rPr lang="es-ES" sz="1000" b="1" i="0" u="none" strike="noStrike" kern="1200" dirty="0">
                          <a:solidFill>
                            <a:srgbClr val="FF0000"/>
                          </a:solidFill>
                          <a:effectLst/>
                          <a:latin typeface="Century Gothic"/>
                          <a:ea typeface="+mn-ea"/>
                          <a:cs typeface="+mn-cs"/>
                        </a:rPr>
                        <a:t>Descripción de la meta: Alcanzar una meta de 110 alianzas en la vigencia 2025 y de 80 Alianzas en la vigencia 2026 para dar atención a las necesidades de la entidad logrando que la gestión se lleve a cabo con el sector privado y la Ayuda Oficial al Desarrollo y Cooperación Sur- Sur.</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O" sz="1100" b="0" i="0" u="none" strike="noStrike" dirty="0">
                        <a:solidFill>
                          <a:srgbClr val="000000"/>
                        </a:solidFill>
                        <a:effectLst/>
                        <a:latin typeface="Optima" panose="02000503060000020004" pitchFamily="2"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O" sz="1100" b="0" i="0" u="none" strike="noStrike" dirty="0">
                        <a:solidFill>
                          <a:srgbClr val="000000"/>
                        </a:solidFill>
                        <a:effectLst/>
                        <a:latin typeface="Optima" panose="02000503060000020004" pitchFamily="2"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1100" b="0" i="0" u="none" strike="noStrike" dirty="0">
                          <a:solidFill>
                            <a:srgbClr val="000000"/>
                          </a:solidFill>
                          <a:effectLst/>
                          <a:latin typeface="Optima" panose="02000503060000020004" pitchFamily="2" charset="0"/>
                        </a:rPr>
                        <a:t>X</a:t>
                      </a:r>
                      <a:endParaRPr lang="es-CO" sz="1100" b="0" i="0" u="none" strike="noStrike" dirty="0">
                        <a:solidFill>
                          <a:srgbClr val="000000"/>
                        </a:solidFill>
                        <a:effectLst/>
                        <a:latin typeface="Optima" panose="02000503060000020004" pitchFamily="2"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S" sz="1100" b="0" i="0" u="none" strike="noStrike" dirty="0">
                          <a:solidFill>
                            <a:srgbClr val="000000"/>
                          </a:solidFill>
                          <a:effectLst/>
                          <a:latin typeface="Optima" panose="02000503060000020004" pitchFamily="2" charset="0"/>
                        </a:rPr>
                        <a:t>X</a:t>
                      </a:r>
                      <a:endParaRPr lang="es-CO" sz="1100" b="0" i="0" u="none" strike="noStrike" dirty="0">
                        <a:solidFill>
                          <a:srgbClr val="000000"/>
                        </a:solidFill>
                        <a:effectLst/>
                        <a:latin typeface="Optima" panose="02000503060000020004" pitchFamily="2"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ES" sz="1000" b="0" i="0" u="none" strike="noStrike" kern="1200" dirty="0">
                          <a:solidFill>
                            <a:srgbClr val="000000"/>
                          </a:solidFill>
                          <a:effectLst/>
                          <a:latin typeface="Century Gothic"/>
                          <a:ea typeface="+mn-ea"/>
                          <a:cs typeface="+mn-cs"/>
                        </a:rPr>
                        <a:t>Durante la vigencia 2025 se ha logrado una gestión eficiente de los recursos de cooperación, gracias al fortalecimiento del equipo responsable y a una mayor capacidad operativa e institucional. </a:t>
                      </a:r>
                    </a:p>
                    <a:p>
                      <a:pPr algn="just" fontAlgn="ctr"/>
                      <a:endParaRPr lang="es-ES" sz="1000" b="0" i="0" u="none" strike="noStrike" kern="1200" dirty="0">
                        <a:solidFill>
                          <a:srgbClr val="000000"/>
                        </a:solidFill>
                        <a:effectLst/>
                        <a:latin typeface="Century Gothic"/>
                        <a:ea typeface="+mn-ea"/>
                        <a:cs typeface="+mn-cs"/>
                      </a:endParaRPr>
                    </a:p>
                    <a:p>
                      <a:pPr algn="just" fontAlgn="ctr"/>
                      <a:r>
                        <a:rPr lang="es-ES" sz="1000" b="0" i="0" u="none" strike="noStrike" kern="1200" dirty="0">
                          <a:solidFill>
                            <a:srgbClr val="000000"/>
                          </a:solidFill>
                          <a:effectLst/>
                          <a:latin typeface="Century Gothic"/>
                          <a:ea typeface="+mn-ea"/>
                          <a:cs typeface="+mn-cs"/>
                        </a:rPr>
                        <a:t>Igualmente, el indicador se puede ver impactado por la presentación de  proyectos a convocatorias nacionales e internacionales y/o la ocurrencia de crisis o emergencias humanitarias que requieren la gestión de alianzas de manera prioritaria.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6163082"/>
                  </a:ext>
                </a:extLst>
              </a:tr>
            </a:tbl>
          </a:graphicData>
        </a:graphic>
      </p:graphicFrame>
      <p:sp>
        <p:nvSpPr>
          <p:cNvPr id="5" name="TextBox 6">
            <a:extLst>
              <a:ext uri="{FF2B5EF4-FFF2-40B4-BE49-F238E27FC236}">
                <a16:creationId xmlns:a16="http://schemas.microsoft.com/office/drawing/2014/main" id="{F8FA9BE4-FD9D-F9A4-1C05-BECAAF178569}"/>
              </a:ext>
            </a:extLst>
          </p:cNvPr>
          <p:cNvSpPr txBox="1"/>
          <p:nvPr/>
        </p:nvSpPr>
        <p:spPr>
          <a:xfrm>
            <a:off x="283674" y="247473"/>
            <a:ext cx="10260624" cy="95410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a:ln>
                  <a:noFill/>
                </a:ln>
                <a:solidFill>
                  <a:srgbClr val="4DAF46"/>
                </a:solidFill>
                <a:effectLst/>
                <a:uLnTx/>
                <a:uFillTx/>
                <a:latin typeface="Verdana"/>
                <a:ea typeface="Verdana"/>
                <a:cs typeface="+mn-cs"/>
              </a:rPr>
              <a:t>Indicadores con solicitud de </a:t>
            </a:r>
            <a:r>
              <a:rPr kumimoji="0" lang="es-ES" sz="2800" b="1" i="0" u="none" strike="noStrike" kern="1200" cap="none" spc="0" normalizeH="0" baseline="0" noProof="0">
                <a:ln>
                  <a:noFill/>
                </a:ln>
                <a:solidFill>
                  <a:srgbClr val="4D8333"/>
                </a:solidFill>
                <a:effectLst/>
                <a:uLnTx/>
                <a:uFillTx/>
                <a:latin typeface="Verdana"/>
                <a:ea typeface="Verdana"/>
                <a:cs typeface="+mn-cs"/>
              </a:rPr>
              <a:t>cambio de meta y cálculo de avance</a:t>
            </a:r>
            <a:endParaRPr kumimoji="0" lang="es-ES" sz="2800" b="0" i="0" u="none" strike="noStrike" kern="1200" cap="none" spc="0" normalizeH="0" baseline="0" noProof="0">
              <a:ln>
                <a:noFill/>
              </a:ln>
              <a:solidFill>
                <a:srgbClr val="000000"/>
              </a:solidFill>
              <a:effectLst/>
              <a:uLnTx/>
              <a:uFillTx/>
              <a:latin typeface="Verdana"/>
              <a:ea typeface="Verdana"/>
              <a:cs typeface="+mn-cs"/>
            </a:endParaRPr>
          </a:p>
        </p:txBody>
      </p:sp>
    </p:spTree>
    <p:extLst>
      <p:ext uri="{BB962C8B-B14F-4D97-AF65-F5344CB8AC3E}">
        <p14:creationId xmlns:p14="http://schemas.microsoft.com/office/powerpoint/2010/main" val="476016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6882DAE2-2D01-DFF1-1349-F28281599AFC}"/>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D9D969EC-E216-4071-DFD4-1CADB552D964}"/>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TextBox 6">
            <a:extLst>
              <a:ext uri="{FF2B5EF4-FFF2-40B4-BE49-F238E27FC236}">
                <a16:creationId xmlns:a16="http://schemas.microsoft.com/office/drawing/2014/main" id="{461965FE-3A0A-AC66-6818-3BE28BB10B3E}"/>
              </a:ext>
            </a:extLst>
          </p:cNvPr>
          <p:cNvSpPr txBox="1"/>
          <p:nvPr/>
        </p:nvSpPr>
        <p:spPr>
          <a:xfrm>
            <a:off x="329374" y="311568"/>
            <a:ext cx="1040941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a:ln>
                  <a:noFill/>
                </a:ln>
                <a:solidFill>
                  <a:srgbClr val="4DAF46"/>
                </a:solidFill>
                <a:effectLst/>
                <a:uLnTx/>
                <a:uFillTx/>
                <a:latin typeface="Verdana" panose="020B0604030504040204" pitchFamily="34" charset="0"/>
                <a:ea typeface="Verdana" panose="020B0604030504040204" pitchFamily="34" charset="0"/>
                <a:cs typeface="+mn-cs"/>
              </a:rPr>
              <a:t>Indicadores con solicitud de </a:t>
            </a:r>
            <a:r>
              <a:rPr kumimoji="0" lang="es-ES" sz="2800" b="1" i="0" u="none" strike="noStrike" kern="1200" cap="none" spc="0" normalizeH="0" baseline="0" noProof="0">
                <a:ln>
                  <a:noFill/>
                </a:ln>
                <a:solidFill>
                  <a:srgbClr val="4D8333"/>
                </a:solidFill>
                <a:effectLst/>
                <a:uLnTx/>
                <a:uFillTx/>
                <a:latin typeface="Verdana" panose="020B0604030504040204" pitchFamily="34" charset="0"/>
                <a:ea typeface="Verdana" panose="020B0604030504040204" pitchFamily="34" charset="0"/>
                <a:cs typeface="+mn-cs"/>
              </a:rPr>
              <a:t>cambio de actividades de PAI</a:t>
            </a:r>
          </a:p>
        </p:txBody>
      </p:sp>
      <p:graphicFrame>
        <p:nvGraphicFramePr>
          <p:cNvPr id="2" name="Tabla 1">
            <a:extLst>
              <a:ext uri="{FF2B5EF4-FFF2-40B4-BE49-F238E27FC236}">
                <a16:creationId xmlns:a16="http://schemas.microsoft.com/office/drawing/2014/main" id="{ECF71FCC-367B-C117-EF2B-98FCCCD50F8E}"/>
              </a:ext>
            </a:extLst>
          </p:cNvPr>
          <p:cNvGraphicFramePr>
            <a:graphicFrameLocks noGrp="1"/>
          </p:cNvGraphicFramePr>
          <p:nvPr/>
        </p:nvGraphicFramePr>
        <p:xfrm>
          <a:off x="132308" y="1818125"/>
          <a:ext cx="12000410" cy="3688134"/>
        </p:xfrm>
        <a:graphic>
          <a:graphicData uri="http://schemas.openxmlformats.org/drawingml/2006/table">
            <a:tbl>
              <a:tblPr/>
              <a:tblGrid>
                <a:gridCol w="984069">
                  <a:extLst>
                    <a:ext uri="{9D8B030D-6E8A-4147-A177-3AD203B41FA5}">
                      <a16:colId xmlns:a16="http://schemas.microsoft.com/office/drawing/2014/main" val="490708187"/>
                    </a:ext>
                  </a:extLst>
                </a:gridCol>
                <a:gridCol w="1339487">
                  <a:extLst>
                    <a:ext uri="{9D8B030D-6E8A-4147-A177-3AD203B41FA5}">
                      <a16:colId xmlns:a16="http://schemas.microsoft.com/office/drawing/2014/main" val="3405527956"/>
                    </a:ext>
                  </a:extLst>
                </a:gridCol>
                <a:gridCol w="2230436">
                  <a:extLst>
                    <a:ext uri="{9D8B030D-6E8A-4147-A177-3AD203B41FA5}">
                      <a16:colId xmlns:a16="http://schemas.microsoft.com/office/drawing/2014/main" val="1714921384"/>
                    </a:ext>
                  </a:extLst>
                </a:gridCol>
                <a:gridCol w="2398713">
                  <a:extLst>
                    <a:ext uri="{9D8B030D-6E8A-4147-A177-3AD203B41FA5}">
                      <a16:colId xmlns:a16="http://schemas.microsoft.com/office/drawing/2014/main" val="45523111"/>
                    </a:ext>
                  </a:extLst>
                </a:gridCol>
                <a:gridCol w="457200">
                  <a:extLst>
                    <a:ext uri="{9D8B030D-6E8A-4147-A177-3AD203B41FA5}">
                      <a16:colId xmlns:a16="http://schemas.microsoft.com/office/drawing/2014/main" val="240921058"/>
                    </a:ext>
                  </a:extLst>
                </a:gridCol>
                <a:gridCol w="438150">
                  <a:extLst>
                    <a:ext uri="{9D8B030D-6E8A-4147-A177-3AD203B41FA5}">
                      <a16:colId xmlns:a16="http://schemas.microsoft.com/office/drawing/2014/main" val="1843174970"/>
                    </a:ext>
                  </a:extLst>
                </a:gridCol>
                <a:gridCol w="457200">
                  <a:extLst>
                    <a:ext uri="{9D8B030D-6E8A-4147-A177-3AD203B41FA5}">
                      <a16:colId xmlns:a16="http://schemas.microsoft.com/office/drawing/2014/main" val="4240513915"/>
                    </a:ext>
                  </a:extLst>
                </a:gridCol>
                <a:gridCol w="495300">
                  <a:extLst>
                    <a:ext uri="{9D8B030D-6E8A-4147-A177-3AD203B41FA5}">
                      <a16:colId xmlns:a16="http://schemas.microsoft.com/office/drawing/2014/main" val="251201528"/>
                    </a:ext>
                  </a:extLst>
                </a:gridCol>
                <a:gridCol w="3199855">
                  <a:extLst>
                    <a:ext uri="{9D8B030D-6E8A-4147-A177-3AD203B41FA5}">
                      <a16:colId xmlns:a16="http://schemas.microsoft.com/office/drawing/2014/main" val="3086292829"/>
                    </a:ext>
                  </a:extLst>
                </a:gridCol>
              </a:tblGrid>
              <a:tr h="101834">
                <a:tc rowSpan="2">
                  <a:txBody>
                    <a:bodyPr/>
                    <a:lstStyle/>
                    <a:p>
                      <a:pPr algn="ctr" fontAlgn="ctr"/>
                      <a:r>
                        <a:rPr lang="es-CO" sz="1050" b="1" i="0" u="none" strike="noStrike" dirty="0">
                          <a:solidFill>
                            <a:srgbClr val="FFFFFF"/>
                          </a:solidFill>
                          <a:effectLst/>
                          <a:latin typeface="Century Gothic"/>
                        </a:rPr>
                        <a:t>Dependencia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050" b="1" i="0" u="none" strike="noStrike" dirty="0">
                          <a:solidFill>
                            <a:srgbClr val="FFFFFF"/>
                          </a:solidFill>
                          <a:effectLst/>
                          <a:latin typeface="Century Gothic"/>
                        </a:rPr>
                        <a:t>Indicador</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050" b="1" i="0" u="none" strike="noStrike" dirty="0">
                          <a:solidFill>
                            <a:srgbClr val="FFFFFF"/>
                          </a:solidFill>
                          <a:effectLst/>
                          <a:latin typeface="Century Gothic"/>
                        </a:rPr>
                        <a:t>Dato o información actual</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b"/>
                      <a:r>
                        <a:rPr lang="es-CO" sz="1050" b="1" i="0" u="none" strike="noStrike" dirty="0">
                          <a:solidFill>
                            <a:srgbClr val="FFFFFF"/>
                          </a:solidFill>
                          <a:effectLst/>
                          <a:latin typeface="Century Gothic"/>
                        </a:rPr>
                        <a:t>Propuesta de modificación de dato o información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gridSpan="4">
                  <a:txBody>
                    <a:bodyPr/>
                    <a:lstStyle/>
                    <a:p>
                      <a:pPr algn="ctr" fontAlgn="b"/>
                      <a:r>
                        <a:rPr lang="es-CO" sz="1050" b="1" i="0" u="none" strike="noStrike" dirty="0">
                          <a:solidFill>
                            <a:srgbClr val="FFFFFF"/>
                          </a:solidFill>
                          <a:effectLst/>
                          <a:latin typeface="Century Gothic"/>
                        </a:rPr>
                        <a:t>Pertenece 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algn="ctr" fontAlgn="ctr"/>
                      <a:r>
                        <a:rPr lang="es-CO" sz="1050" b="1" i="0" u="none" strike="noStrike" dirty="0">
                          <a:solidFill>
                            <a:srgbClr val="FFFFFF"/>
                          </a:solidFill>
                          <a:effectLst/>
                          <a:latin typeface="Century Gothic"/>
                        </a:rPr>
                        <a:t>Justificación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extLst>
                  <a:ext uri="{0D108BD9-81ED-4DB2-BD59-A6C34878D82A}">
                    <a16:rowId xmlns:a16="http://schemas.microsoft.com/office/drawing/2014/main" val="2113931199"/>
                  </a:ext>
                </a:extLst>
              </a:tr>
              <a:tr h="101834">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b="1" i="0" u="none" strike="noStrike" dirty="0">
                          <a:solidFill>
                            <a:srgbClr val="FFFFFF"/>
                          </a:solidFill>
                          <a:effectLst/>
                          <a:latin typeface="Century Gothic"/>
                        </a:rPr>
                        <a:t>PND</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dirty="0">
                          <a:solidFill>
                            <a:srgbClr val="FFFFFF"/>
                          </a:solidFill>
                          <a:effectLst/>
                          <a:latin typeface="Century Gothic"/>
                        </a:rPr>
                        <a:t>PES</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dirty="0">
                          <a:solidFill>
                            <a:srgbClr val="FFFFFF"/>
                          </a:solidFill>
                          <a:effectLst/>
                          <a:latin typeface="Century Gothic"/>
                        </a:rPr>
                        <a:t>PII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dirty="0">
                          <a:solidFill>
                            <a:srgbClr val="FFFFFF"/>
                          </a:solidFill>
                          <a:effectLst/>
                          <a:latin typeface="Century Gothic"/>
                        </a:rPr>
                        <a:t>PAI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vMerge="1">
                  <a:txBody>
                    <a:bodyPr/>
                    <a:lstStyle/>
                    <a:p>
                      <a:endParaRPr lang="es-CO"/>
                    </a:p>
                  </a:txBody>
                  <a:tcPr/>
                </a:tc>
                <a:extLst>
                  <a:ext uri="{0D108BD9-81ED-4DB2-BD59-A6C34878D82A}">
                    <a16:rowId xmlns:a16="http://schemas.microsoft.com/office/drawing/2014/main" val="1141673809"/>
                  </a:ext>
                </a:extLst>
              </a:tr>
              <a:tr h="2690757">
                <a:tc>
                  <a:txBody>
                    <a:bodyPr/>
                    <a:lstStyle/>
                    <a:p>
                      <a:pPr algn="ctr" rtl="0" fontAlgn="ctr"/>
                      <a:r>
                        <a:rPr lang="es-ES" sz="1000" dirty="0">
                          <a:latin typeface="Century Gothic" panose="020B0502020202020204" pitchFamily="34" charset="0"/>
                        </a:rPr>
                        <a:t>Dirección de Información y Tecnología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entury Gothic" panose="020B0502020202020204" pitchFamily="34" charset="0"/>
                        </a:rPr>
                        <a:t>PA-261: Porcentaje de avance en las actividades diseñadas para la implementación de la Política de Gobierno Digital</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1000" b="0" i="0" u="none" strike="noStrike" dirty="0">
                          <a:solidFill>
                            <a:srgbClr val="000000"/>
                          </a:solidFill>
                          <a:effectLst/>
                          <a:latin typeface="Century Gothic" panose="020B0502020202020204" pitchFamily="34" charset="0"/>
                        </a:rPr>
                        <a:t>NACIONAL: Realizar seguimiento a la ejecución de las actividades definidas mediante </a:t>
                      </a:r>
                      <a:r>
                        <a:rPr lang="es-ES" sz="1000" b="0" i="0" u="none" strike="noStrike" dirty="0">
                          <a:solidFill>
                            <a:srgbClr val="FF0000"/>
                          </a:solidFill>
                          <a:effectLst/>
                          <a:latin typeface="Century Gothic" panose="020B0502020202020204" pitchFamily="34" charset="0"/>
                        </a:rPr>
                        <a:t>los informes de avance trimestrales </a:t>
                      </a:r>
                      <a:r>
                        <a:rPr lang="es-ES" sz="1000" b="0" i="0" u="none" strike="noStrike" dirty="0">
                          <a:solidFill>
                            <a:srgbClr val="000000"/>
                          </a:solidFill>
                          <a:effectLst/>
                          <a:latin typeface="Century Gothic" panose="020B0502020202020204" pitchFamily="34" charset="0"/>
                        </a:rPr>
                        <a:t>elaborados por los líderes de cada actividad, con el fin de validar el nivel de adopción y evolución de la Política de Gobierno Digital</a:t>
                      </a:r>
                    </a:p>
                    <a:p>
                      <a:pPr marL="0" marR="0" lvl="0" indent="0" algn="just" defTabSz="914400" rtl="0" eaLnBrk="1" fontAlgn="ctr" latinLnBrk="0" hangingPunct="1">
                        <a:lnSpc>
                          <a:spcPct val="100000"/>
                        </a:lnSpc>
                        <a:spcBef>
                          <a:spcPts val="0"/>
                        </a:spcBef>
                        <a:spcAft>
                          <a:spcPts val="0"/>
                        </a:spcAft>
                        <a:buClrTx/>
                        <a:buSzTx/>
                        <a:buFontTx/>
                        <a:buNone/>
                        <a:tabLst/>
                        <a:defRPr/>
                      </a:pPr>
                      <a:endParaRPr lang="es-ES"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a:r>
                        <a:rPr lang="es-ES" sz="1000" b="0" i="0" u="none" strike="noStrike" dirty="0">
                          <a:solidFill>
                            <a:srgbClr val="000000"/>
                          </a:solidFill>
                          <a:effectLst/>
                          <a:latin typeface="Century Gothic" panose="020B0502020202020204" pitchFamily="34" charset="0"/>
                        </a:rPr>
                        <a:t>NACIONAL: </a:t>
                      </a:r>
                      <a:r>
                        <a:rPr lang="es-ES" sz="1000" b="0" i="0" u="none" strike="noStrike" kern="1200" baseline="0" dirty="0">
                          <a:solidFill>
                            <a:schemeClr val="tx1"/>
                          </a:solidFill>
                          <a:latin typeface="Century Gothic" panose="020B0502020202020204" pitchFamily="34" charset="0"/>
                          <a:ea typeface="+mn-ea"/>
                          <a:cs typeface="+mn-cs"/>
                        </a:rPr>
                        <a:t>Realizar seguimiento a la ejecución </a:t>
                      </a:r>
                      <a:r>
                        <a:rPr lang="es-CO" sz="1000" b="0" i="0" u="none" strike="noStrike" kern="1200" baseline="0" dirty="0">
                          <a:solidFill>
                            <a:schemeClr val="tx1"/>
                          </a:solidFill>
                          <a:latin typeface="Century Gothic" panose="020B0502020202020204" pitchFamily="34" charset="0"/>
                          <a:ea typeface="+mn-ea"/>
                          <a:cs typeface="+mn-cs"/>
                        </a:rPr>
                        <a:t>de las actividades definidas </a:t>
                      </a:r>
                      <a:r>
                        <a:rPr lang="es-ES" sz="1000" b="0" i="0" u="none" strike="noStrike" kern="1200" baseline="0" dirty="0">
                          <a:solidFill>
                            <a:schemeClr val="tx1"/>
                          </a:solidFill>
                          <a:latin typeface="Century Gothic" panose="020B0502020202020204" pitchFamily="34" charset="0"/>
                          <a:ea typeface="+mn-ea"/>
                          <a:cs typeface="+mn-cs"/>
                        </a:rPr>
                        <a:t>mediante </a:t>
                      </a:r>
                      <a:r>
                        <a:rPr lang="es-ES" sz="1000" b="0" i="0" u="none" strike="noStrike" kern="1200" baseline="0" dirty="0">
                          <a:solidFill>
                            <a:srgbClr val="FF0000"/>
                          </a:solidFill>
                          <a:latin typeface="Century Gothic" panose="020B0502020202020204" pitchFamily="34" charset="0"/>
                          <a:ea typeface="+mn-ea"/>
                          <a:cs typeface="+mn-cs"/>
                        </a:rPr>
                        <a:t>los informes de avance trimestrales y bimestrales </a:t>
                      </a:r>
                      <a:r>
                        <a:rPr lang="es-ES" sz="1000" b="0" i="0" u="none" strike="noStrike" kern="1200" baseline="0" dirty="0">
                          <a:solidFill>
                            <a:schemeClr val="tx1"/>
                          </a:solidFill>
                          <a:latin typeface="Century Gothic" panose="020B0502020202020204" pitchFamily="34" charset="0"/>
                          <a:ea typeface="+mn-ea"/>
                          <a:cs typeface="+mn-cs"/>
                        </a:rPr>
                        <a:t>a partir del abril, elaborados por los líderes de cada actividad, con el fin de validar el nivel de adopción y evolución de la Política de Gobierno </a:t>
                      </a:r>
                      <a:r>
                        <a:rPr lang="es-CO" sz="1000" b="0" i="0" u="none" strike="noStrike" kern="1200" baseline="0" dirty="0">
                          <a:solidFill>
                            <a:schemeClr val="tx1"/>
                          </a:solidFill>
                          <a:latin typeface="Century Gothic" panose="020B0502020202020204" pitchFamily="34" charset="0"/>
                          <a:ea typeface="+mn-ea"/>
                          <a:cs typeface="+mn-cs"/>
                        </a:rPr>
                        <a:t>Digital </a:t>
                      </a:r>
                      <a:endParaRPr lang="en-US" dirty="0"/>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s-CO" sz="1000" b="0" i="0" u="none" strike="noStrike">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s-CO" sz="1000" b="0" i="0" u="none" strike="noStrike">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s-ES" sz="1000" b="0" i="0" u="none" strike="noStrike" dirty="0">
                          <a:solidFill>
                            <a:srgbClr val="000000"/>
                          </a:solidFill>
                          <a:effectLst/>
                          <a:latin typeface="Century Gothic" panose="020B0502020202020204" pitchFamily="34" charset="0"/>
                        </a:rPr>
                        <a:t>X</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rtl="0" fontAlgn="ctr"/>
                      <a:r>
                        <a:rPr lang="es-ES" sz="1000" b="0" i="0" u="none" strike="noStrike" dirty="0">
                          <a:solidFill>
                            <a:srgbClr val="000000"/>
                          </a:solidFill>
                          <a:effectLst/>
                          <a:latin typeface="Century Gothic" panose="020B0502020202020204" pitchFamily="34" charset="0"/>
                        </a:rPr>
                        <a:t>Las veinte (20) actividades definidas para evidenciar el avance en la implementación de la política de gobierno digital en el ICBF están siendo registradas en la herramienta SVE – Suite Visión Empresarial. La SMO – Subdirección de Mejoramiento Organizacional solicita un reporte de avance de estas actividades con periodicidad bimestral, iniciando en el segundo bimestre de 2025. Considerando que en la hoja de vida del indicador PA-261 la periodicidad de reporte quedó establecida de forma trimestral, se requiere alinear el reporte de avance del este indicador a una periodicidad bimestral, tal como se reporta en SVE.</a:t>
                      </a:r>
                    </a:p>
                    <a:p>
                      <a:pPr algn="just" rtl="0" fontAlgn="ctr"/>
                      <a:endParaRPr lang="es-ES" sz="1000" b="0" i="0" u="none" strike="noStrike" dirty="0">
                        <a:solidFill>
                          <a:srgbClr val="000000"/>
                        </a:solidFill>
                        <a:effectLst/>
                        <a:latin typeface="Century Gothic" panose="020B0502020202020204" pitchFamily="34" charset="0"/>
                      </a:endParaRPr>
                    </a:p>
                    <a:p>
                      <a:pPr algn="just"/>
                      <a:r>
                        <a:rPr lang="es-ES" sz="1000" b="0" i="0" u="none" strike="noStrike" kern="1200" baseline="0" dirty="0">
                          <a:solidFill>
                            <a:schemeClr val="tx1"/>
                          </a:solidFill>
                          <a:latin typeface="Century Gothic" panose="020B0502020202020204" pitchFamily="34" charset="0"/>
                          <a:ea typeface="+mn-ea"/>
                          <a:cs typeface="+mn-cs"/>
                        </a:rPr>
                        <a:t>Si no se corrige esta situación, se deberán realizar reportes tanto trimestrales, como indica la hoja de vida del indicador PA-261, como bimestrales, según lo solicita la SMO. Esto resultaría en una sobrecarga de trabajo para los responsables de ejecutar y reportar las diferentes actividades. El reporte bimestral es suficiente para controlar el avance de este indicador.</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58230466"/>
                  </a:ext>
                </a:extLst>
              </a:tr>
            </a:tbl>
          </a:graphicData>
        </a:graphic>
      </p:graphicFrame>
    </p:spTree>
    <p:extLst>
      <p:ext uri="{BB962C8B-B14F-4D97-AF65-F5344CB8AC3E}">
        <p14:creationId xmlns:p14="http://schemas.microsoft.com/office/powerpoint/2010/main" val="331366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75BB301-0735-D03C-870B-B309B3F5F2AF}"/>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62C5C09F-925F-F3A1-9479-DE1E97B6AB7E}"/>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FD0A2C65-7688-5215-AD6E-5170F8BF993D}"/>
              </a:ext>
            </a:extLst>
          </p:cNvPr>
          <p:cNvSpPr txBox="1"/>
          <p:nvPr/>
        </p:nvSpPr>
        <p:spPr>
          <a:xfrm>
            <a:off x="661851" y="3841394"/>
            <a:ext cx="6654934" cy="2123658"/>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4400" b="1" i="0" u="none" strike="noStrike" kern="1200" cap="none" spc="0" normalizeH="0" baseline="0" noProof="0">
                <a:ln>
                  <a:noFill/>
                </a:ln>
                <a:solidFill>
                  <a:srgbClr val="76B12A"/>
                </a:solidFill>
                <a:effectLst/>
                <a:uLnTx/>
                <a:uFillTx/>
                <a:latin typeface="Verdana"/>
                <a:ea typeface="Verdana"/>
                <a:cs typeface="+mn-cs"/>
              </a:rPr>
              <a:t>Áreas de apoyo de la Secretaría General</a:t>
            </a:r>
          </a:p>
        </p:txBody>
      </p:sp>
      <p:pic>
        <p:nvPicPr>
          <p:cNvPr id="3" name="Gráfico 2">
            <a:extLst>
              <a:ext uri="{FF2B5EF4-FFF2-40B4-BE49-F238E27FC236}">
                <a16:creationId xmlns:a16="http://schemas.microsoft.com/office/drawing/2014/main" id="{8D018E41-13A5-DA2B-D2B0-99A722FC88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2234140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6DD55-9F31-61D7-902D-282C953A27D5}"/>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FEBEFCE5-907D-26DC-28D1-ABC37934D527}"/>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546D0FAE-510C-E1B0-6277-D424F6FA70B3}"/>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graphicFrame>
        <p:nvGraphicFramePr>
          <p:cNvPr id="2" name="Tabla 1">
            <a:extLst>
              <a:ext uri="{FF2B5EF4-FFF2-40B4-BE49-F238E27FC236}">
                <a16:creationId xmlns:a16="http://schemas.microsoft.com/office/drawing/2014/main" id="{8F7237DF-3B33-8E8D-D542-F30A6F6F4EDB}"/>
              </a:ext>
            </a:extLst>
          </p:cNvPr>
          <p:cNvGraphicFramePr>
            <a:graphicFrameLocks noGrp="1"/>
          </p:cNvGraphicFramePr>
          <p:nvPr/>
        </p:nvGraphicFramePr>
        <p:xfrm>
          <a:off x="281110" y="1497571"/>
          <a:ext cx="11624652" cy="4869978"/>
        </p:xfrm>
        <a:graphic>
          <a:graphicData uri="http://schemas.openxmlformats.org/drawingml/2006/table">
            <a:tbl>
              <a:tblPr/>
              <a:tblGrid>
                <a:gridCol w="1276460">
                  <a:extLst>
                    <a:ext uri="{9D8B030D-6E8A-4147-A177-3AD203B41FA5}">
                      <a16:colId xmlns:a16="http://schemas.microsoft.com/office/drawing/2014/main" val="819649659"/>
                    </a:ext>
                  </a:extLst>
                </a:gridCol>
                <a:gridCol w="1729166">
                  <a:extLst>
                    <a:ext uri="{9D8B030D-6E8A-4147-A177-3AD203B41FA5}">
                      <a16:colId xmlns:a16="http://schemas.microsoft.com/office/drawing/2014/main" val="2265286703"/>
                    </a:ext>
                  </a:extLst>
                </a:gridCol>
                <a:gridCol w="1714500">
                  <a:extLst>
                    <a:ext uri="{9D8B030D-6E8A-4147-A177-3AD203B41FA5}">
                      <a16:colId xmlns:a16="http://schemas.microsoft.com/office/drawing/2014/main" val="46203184"/>
                    </a:ext>
                  </a:extLst>
                </a:gridCol>
                <a:gridCol w="1790700">
                  <a:extLst>
                    <a:ext uri="{9D8B030D-6E8A-4147-A177-3AD203B41FA5}">
                      <a16:colId xmlns:a16="http://schemas.microsoft.com/office/drawing/2014/main" val="2649844539"/>
                    </a:ext>
                  </a:extLst>
                </a:gridCol>
                <a:gridCol w="495300">
                  <a:extLst>
                    <a:ext uri="{9D8B030D-6E8A-4147-A177-3AD203B41FA5}">
                      <a16:colId xmlns:a16="http://schemas.microsoft.com/office/drawing/2014/main" val="3859588701"/>
                    </a:ext>
                  </a:extLst>
                </a:gridCol>
                <a:gridCol w="417286">
                  <a:extLst>
                    <a:ext uri="{9D8B030D-6E8A-4147-A177-3AD203B41FA5}">
                      <a16:colId xmlns:a16="http://schemas.microsoft.com/office/drawing/2014/main" val="2831818834"/>
                    </a:ext>
                  </a:extLst>
                </a:gridCol>
                <a:gridCol w="446314">
                  <a:extLst>
                    <a:ext uri="{9D8B030D-6E8A-4147-A177-3AD203B41FA5}">
                      <a16:colId xmlns:a16="http://schemas.microsoft.com/office/drawing/2014/main" val="2145000343"/>
                    </a:ext>
                  </a:extLst>
                </a:gridCol>
                <a:gridCol w="468086">
                  <a:extLst>
                    <a:ext uri="{9D8B030D-6E8A-4147-A177-3AD203B41FA5}">
                      <a16:colId xmlns:a16="http://schemas.microsoft.com/office/drawing/2014/main" val="3416322997"/>
                    </a:ext>
                  </a:extLst>
                </a:gridCol>
                <a:gridCol w="3286840">
                  <a:extLst>
                    <a:ext uri="{9D8B030D-6E8A-4147-A177-3AD203B41FA5}">
                      <a16:colId xmlns:a16="http://schemas.microsoft.com/office/drawing/2014/main" val="578860936"/>
                    </a:ext>
                  </a:extLst>
                </a:gridCol>
              </a:tblGrid>
              <a:tr h="201854">
                <a:tc rowSpan="2">
                  <a:txBody>
                    <a:bodyPr/>
                    <a:lstStyle/>
                    <a:p>
                      <a:pPr algn="ctr" fontAlgn="ctr"/>
                      <a:r>
                        <a:rPr lang="es-CO" sz="1200" b="1" i="0" u="none" strike="noStrike">
                          <a:solidFill>
                            <a:srgbClr val="FFFFFF"/>
                          </a:solidFill>
                          <a:effectLst/>
                          <a:latin typeface="Optima" panose="02000503060000020004" pitchFamily="2" charset="0"/>
                        </a:rPr>
                        <a:t>Dependencia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200" b="1" i="0" u="none" strike="noStrike">
                          <a:solidFill>
                            <a:srgbClr val="FFFFFF"/>
                          </a:solidFill>
                          <a:effectLst/>
                          <a:latin typeface="Optima"/>
                        </a:rPr>
                        <a:t>Indicador</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200" b="1" i="0" u="none" strike="noStrike">
                          <a:solidFill>
                            <a:srgbClr val="FFFFFF"/>
                          </a:solidFill>
                          <a:effectLst/>
                          <a:latin typeface="Optima"/>
                        </a:rPr>
                        <a:t>Dato o información actual</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b"/>
                      <a:r>
                        <a:rPr lang="es-CO" sz="1200" b="1" i="0" u="none" strike="noStrike">
                          <a:solidFill>
                            <a:srgbClr val="FFFFFF"/>
                          </a:solidFill>
                          <a:effectLst/>
                          <a:latin typeface="Optima" panose="02000503060000020004" pitchFamily="2" charset="0"/>
                        </a:rPr>
                        <a:t>Propuesta de modificación de dato o información</a:t>
                      </a:r>
                    </a:p>
                  </a:txBody>
                  <a:tcPr marL="5098" marR="5098" marT="5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gridSpan="4">
                  <a:txBody>
                    <a:bodyPr/>
                    <a:lstStyle/>
                    <a:p>
                      <a:pPr algn="ctr" fontAlgn="b"/>
                      <a:r>
                        <a:rPr lang="es-CO" sz="1200" b="1" i="0" u="none" strike="noStrike">
                          <a:solidFill>
                            <a:srgbClr val="FFFFFF"/>
                          </a:solidFill>
                          <a:effectLst/>
                          <a:latin typeface="Optima" panose="02000503060000020004" pitchFamily="2" charset="0"/>
                        </a:rPr>
                        <a:t>Pertenece a:</a:t>
                      </a:r>
                    </a:p>
                  </a:txBody>
                  <a:tcPr marL="5098" marR="5098" marT="50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algn="ctr" fontAlgn="ctr"/>
                      <a:r>
                        <a:rPr lang="es-CO" sz="1200" b="1" i="0" u="none" strike="noStrike">
                          <a:solidFill>
                            <a:srgbClr val="FFFFFF"/>
                          </a:solidFill>
                          <a:effectLst/>
                          <a:latin typeface="Optima" panose="02000503060000020004" pitchFamily="2" charset="0"/>
                        </a:rPr>
                        <a:t>Justificación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extLst>
                  <a:ext uri="{0D108BD9-81ED-4DB2-BD59-A6C34878D82A}">
                    <a16:rowId xmlns:a16="http://schemas.microsoft.com/office/drawing/2014/main" val="2917124396"/>
                  </a:ext>
                </a:extLst>
              </a:tr>
              <a:tr h="201854">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200" b="1" i="0" u="none" strike="noStrike">
                          <a:solidFill>
                            <a:srgbClr val="FFFFFF"/>
                          </a:solidFill>
                          <a:effectLst/>
                          <a:latin typeface="Optima"/>
                        </a:rPr>
                        <a:t>PND</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200" b="1" i="0" u="none" strike="noStrike">
                          <a:solidFill>
                            <a:srgbClr val="FFFFFF"/>
                          </a:solidFill>
                          <a:effectLst/>
                          <a:latin typeface="Optima"/>
                        </a:rPr>
                        <a:t>PES</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200" b="1" i="0" u="none" strike="noStrike">
                          <a:solidFill>
                            <a:srgbClr val="FFFFFF"/>
                          </a:solidFill>
                          <a:effectLst/>
                          <a:latin typeface="Optima"/>
                        </a:rPr>
                        <a:t>PII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200" b="1" i="0" u="none" strike="noStrike">
                          <a:solidFill>
                            <a:srgbClr val="FFFFFF"/>
                          </a:solidFill>
                          <a:effectLst/>
                          <a:latin typeface="Optima" panose="02000503060000020004" pitchFamily="2" charset="0"/>
                        </a:rPr>
                        <a:t>PAI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vMerge="1">
                  <a:txBody>
                    <a:bodyPr/>
                    <a:lstStyle/>
                    <a:p>
                      <a:endParaRPr lang="es-CO"/>
                    </a:p>
                  </a:txBody>
                  <a:tcPr/>
                </a:tc>
                <a:extLst>
                  <a:ext uri="{0D108BD9-81ED-4DB2-BD59-A6C34878D82A}">
                    <a16:rowId xmlns:a16="http://schemas.microsoft.com/office/drawing/2014/main" val="1066767379"/>
                  </a:ext>
                </a:extLst>
              </a:tr>
              <a:tr h="2318369">
                <a:tc>
                  <a:txBody>
                    <a:bodyPr/>
                    <a:lstStyle/>
                    <a:p>
                      <a:pPr algn="ctr" fontAlgn="ctr"/>
                      <a:r>
                        <a:rPr lang="es-CO" sz="1200" b="0" i="0" u="none" strike="noStrike">
                          <a:solidFill>
                            <a:srgbClr val="000000"/>
                          </a:solidFill>
                          <a:effectLst/>
                          <a:latin typeface="Century Gothic" panose="020B0502020202020204" pitchFamily="34" charset="0"/>
                        </a:rPr>
                        <a:t>Oficina de Control Interno Disciplinario</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ES" sz="1200" b="0" i="0" u="none" strike="noStrike" dirty="0">
                          <a:solidFill>
                            <a:srgbClr val="000000"/>
                          </a:solidFill>
                          <a:effectLst/>
                          <a:latin typeface="Century Gothic" panose="020B0502020202020204" pitchFamily="34" charset="0"/>
                        </a:rPr>
                        <a:t>PA-222: Porcentaje de asuntos evaluados con decisión en la Oficina de Control Interno Disciplinario</a:t>
                      </a:r>
                      <a:endParaRPr lang="es-CO" sz="12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CO" sz="1200" b="1" i="0" u="none" strike="noStrike" dirty="0">
                          <a:solidFill>
                            <a:srgbClr val="FF0000"/>
                          </a:solidFill>
                          <a:effectLst/>
                          <a:latin typeface="Century Gothic"/>
                        </a:rPr>
                        <a:t>Meta 2025: 92,5%</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S" sz="1200" b="1" i="0" u="none" strike="noStrike" dirty="0">
                          <a:solidFill>
                            <a:srgbClr val="FF0000"/>
                          </a:solidFill>
                          <a:effectLst/>
                          <a:latin typeface="Century Gothic"/>
                        </a:rPr>
                        <a:t>Meta 2025: 95%</a:t>
                      </a:r>
                      <a:endParaRPr lang="es-CO" sz="1200" b="1" i="0" u="none" strike="noStrike" dirty="0">
                        <a:solidFill>
                          <a:srgbClr val="FF0000"/>
                        </a:solidFill>
                        <a:effectLst/>
                        <a:latin typeface="Century Gothic"/>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O" sz="1200" b="0" i="0" u="none" strike="noStrike">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O" sz="1200" b="0" i="0" u="none" strike="noStrike">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s-CO" sz="1200" b="0" i="0" u="none" strike="noStrike">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ES" sz="1200" b="0" i="0" u="none" strike="noStrike">
                          <a:solidFill>
                            <a:srgbClr val="000000"/>
                          </a:solidFill>
                          <a:effectLst/>
                          <a:latin typeface="Century Gothic" panose="020B0502020202020204" pitchFamily="34" charset="0"/>
                        </a:rPr>
                        <a:t>X</a:t>
                      </a:r>
                      <a:endParaRPr lang="es-CO" sz="1200" b="0" i="0" u="none" strike="noStrike">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ES" sz="1200" b="0" i="0" u="none" strike="noStrike" dirty="0">
                          <a:solidFill>
                            <a:srgbClr val="000000"/>
                          </a:solidFill>
                          <a:effectLst/>
                          <a:latin typeface="Century Gothic" panose="020B0502020202020204" pitchFamily="34" charset="0"/>
                        </a:rPr>
                        <a:t>Para la vigencia 2025, la Meta de Plan de Acción que se tenía planteada se replanteo en un 95%. No obstante, en las mediciones realizadas en el 2025 se observó una sobre ejecución de la meta. Esto Implica que se debe replantear la meta de plan de acción y los rangos de valoración y se generan claridades sobre el cálculo del indicador.</a:t>
                      </a:r>
                      <a:endParaRPr lang="es-CO" sz="12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6205771"/>
                  </a:ext>
                </a:extLst>
              </a:tr>
              <a:tr h="2147901">
                <a:tc>
                  <a:txBody>
                    <a:bodyPr/>
                    <a:lstStyle/>
                    <a:p>
                      <a:pPr algn="ctr" fontAlgn="ctr"/>
                      <a:r>
                        <a:rPr lang="es-CO" sz="1200" b="0" i="0" u="none" strike="noStrike" dirty="0">
                          <a:solidFill>
                            <a:srgbClr val="000000"/>
                          </a:solidFill>
                          <a:effectLst/>
                          <a:latin typeface="Century Gothic" panose="020B0502020202020204" pitchFamily="34" charset="0"/>
                        </a:rPr>
                        <a:t>Oficina de Control Interno Disciplinario</a:t>
                      </a:r>
                    </a:p>
                  </a:txBody>
                  <a:tcPr marL="5098" marR="5098" marT="5098" marB="0" anchor="ctr">
                    <a:lnL w="6350">
                      <a:solidFill>
                        <a:srgbClr val="000000"/>
                      </a:solidFill>
                    </a:lnL>
                    <a:lnR w="6350">
                      <a:solidFill>
                        <a:srgbClr val="000000"/>
                      </a:solidFill>
                    </a:lnR>
                    <a:lnT w="6350">
                      <a:solidFill>
                        <a:srgbClr val="000000"/>
                      </a:solidFill>
                    </a:lnT>
                    <a:lnB w="6350">
                      <a:solidFill>
                        <a:srgbClr val="000000"/>
                      </a:solidFill>
                    </a:lnB>
                    <a:noFill/>
                  </a:tcPr>
                </a:tc>
                <a:tc>
                  <a:txBody>
                    <a:bodyPr/>
                    <a:lstStyle/>
                    <a:p>
                      <a:pPr algn="just" fontAlgn="ctr"/>
                      <a:r>
                        <a:rPr lang="es-ES" sz="1200" b="0" i="0" u="none" strike="noStrike" dirty="0">
                          <a:solidFill>
                            <a:srgbClr val="000000"/>
                          </a:solidFill>
                          <a:effectLst/>
                          <a:latin typeface="Century Gothic" panose="020B0502020202020204" pitchFamily="34" charset="0"/>
                        </a:rPr>
                        <a:t>PA-223: Porcentaje de decisiones de fondo en los procesos disciplinarios en etapa de instrucción con corte a 31 de diciembre de 2024</a:t>
                      </a:r>
                      <a:endParaRPr lang="es-CO" sz="1200" b="0" i="0" u="none" strike="noStrike" dirty="0">
                        <a:solidFill>
                          <a:srgbClr val="000000"/>
                        </a:solidFill>
                        <a:effectLst/>
                        <a:latin typeface="Century Gothic" panose="020B0502020202020204" pitchFamily="34" charset="0"/>
                      </a:endParaRPr>
                    </a:p>
                  </a:txBody>
                  <a:tcPr marL="5098" marR="5098" marT="5098" marB="0" anchor="ctr">
                    <a:lnL w="6350">
                      <a:solidFill>
                        <a:srgbClr val="000000"/>
                      </a:solidFill>
                    </a:lnL>
                    <a:lnR w="6350">
                      <a:solidFill>
                        <a:srgbClr val="000000"/>
                      </a:solidFill>
                    </a:lnR>
                    <a:lnT w="6350">
                      <a:solidFill>
                        <a:srgbClr val="000000"/>
                      </a:solidFill>
                    </a:lnT>
                    <a:lnB w="6350">
                      <a:solidFill>
                        <a:srgbClr val="000000"/>
                      </a:solidFill>
                    </a:lnB>
                    <a:noFill/>
                  </a:tcPr>
                </a:tc>
                <a:tc>
                  <a:txBody>
                    <a:bodyPr/>
                    <a:lstStyle/>
                    <a:p>
                      <a:pPr algn="ctr" fontAlgn="ctr"/>
                      <a:r>
                        <a:rPr lang="es-CO" sz="1200" b="1" i="0" u="none" strike="noStrike" dirty="0">
                          <a:solidFill>
                            <a:srgbClr val="FF0000"/>
                          </a:solidFill>
                          <a:effectLst/>
                          <a:latin typeface="Century Gothic"/>
                        </a:rPr>
                        <a:t>Meta 2025: 33%</a:t>
                      </a:r>
                    </a:p>
                  </a:txBody>
                  <a:tcPr marL="5098" marR="5098" marT="5098" marB="0" anchor="ctr">
                    <a:lnL w="6350">
                      <a:solidFill>
                        <a:srgbClr val="000000"/>
                      </a:solidFill>
                    </a:lnL>
                    <a:lnR w="6350">
                      <a:solidFill>
                        <a:srgbClr val="000000"/>
                      </a:solidFill>
                    </a:lnR>
                    <a:lnT w="6350">
                      <a:solidFill>
                        <a:srgbClr val="000000"/>
                      </a:solidFill>
                    </a:lnT>
                    <a:lnB w="6350">
                      <a:solidFill>
                        <a:srgbClr val="000000"/>
                      </a:solidFill>
                    </a:lnB>
                    <a:noFill/>
                  </a:tcPr>
                </a:tc>
                <a:tc>
                  <a:txBody>
                    <a:bodyPr/>
                    <a:lstStyle/>
                    <a:p>
                      <a:pPr algn="ctr" fontAlgn="ctr"/>
                      <a:r>
                        <a:rPr lang="es-ES" sz="1200" b="1" i="0" u="none" strike="noStrike" dirty="0">
                          <a:solidFill>
                            <a:srgbClr val="FF0000"/>
                          </a:solidFill>
                          <a:effectLst/>
                          <a:latin typeface="Century Gothic"/>
                        </a:rPr>
                        <a:t>Meta 2025: 36%</a:t>
                      </a:r>
                      <a:endParaRPr lang="es-CO" sz="1200" b="1" i="0" u="none" strike="noStrike" dirty="0">
                        <a:solidFill>
                          <a:srgbClr val="FF0000"/>
                        </a:solidFill>
                        <a:effectLst/>
                        <a:latin typeface="Century Gothic"/>
                      </a:endParaRPr>
                    </a:p>
                  </a:txBody>
                  <a:tcPr marL="5098" marR="5098" marT="5098" marB="0" anchor="ctr">
                    <a:lnL w="6350">
                      <a:solidFill>
                        <a:srgbClr val="000000"/>
                      </a:solidFill>
                    </a:lnL>
                    <a:lnR w="6350">
                      <a:solidFill>
                        <a:srgbClr val="000000"/>
                      </a:solidFill>
                    </a:lnR>
                    <a:lnT w="6350">
                      <a:solidFill>
                        <a:srgbClr val="000000"/>
                      </a:solidFill>
                    </a:lnT>
                    <a:lnB w="6350">
                      <a:solidFill>
                        <a:srgbClr val="000000"/>
                      </a:solidFill>
                    </a:lnB>
                    <a:noFill/>
                  </a:tcPr>
                </a:tc>
                <a:tc>
                  <a:txBody>
                    <a:bodyPr/>
                    <a:lstStyle/>
                    <a:p>
                      <a:pPr algn="ctr" fontAlgn="ctr"/>
                      <a:endParaRPr lang="es-CO" sz="1200" b="0" i="0" u="none" strike="noStrike">
                        <a:solidFill>
                          <a:srgbClr val="000000"/>
                        </a:solidFill>
                        <a:effectLst/>
                        <a:latin typeface="Century Gothic" panose="020B0502020202020204" pitchFamily="34" charset="0"/>
                      </a:endParaRPr>
                    </a:p>
                  </a:txBody>
                  <a:tcPr marL="5098" marR="5098" marT="5098" marB="0" anchor="ctr">
                    <a:lnL w="6350">
                      <a:solidFill>
                        <a:srgbClr val="000000"/>
                      </a:solidFill>
                    </a:lnL>
                    <a:lnR w="6350">
                      <a:solidFill>
                        <a:srgbClr val="000000"/>
                      </a:solidFill>
                    </a:lnR>
                    <a:lnT w="6350">
                      <a:solidFill>
                        <a:srgbClr val="000000"/>
                      </a:solidFill>
                    </a:lnT>
                    <a:lnB w="6350">
                      <a:solidFill>
                        <a:srgbClr val="000000"/>
                      </a:solidFill>
                    </a:lnB>
                    <a:noFill/>
                  </a:tcPr>
                </a:tc>
                <a:tc>
                  <a:txBody>
                    <a:bodyPr/>
                    <a:lstStyle/>
                    <a:p>
                      <a:pPr algn="ctr" fontAlgn="ctr"/>
                      <a:endParaRPr lang="es-CO" sz="1200" b="0" i="0" u="none" strike="noStrike">
                        <a:solidFill>
                          <a:srgbClr val="000000"/>
                        </a:solidFill>
                        <a:effectLst/>
                        <a:latin typeface="Century Gothic" panose="020B0502020202020204" pitchFamily="34" charset="0"/>
                      </a:endParaRPr>
                    </a:p>
                  </a:txBody>
                  <a:tcPr marL="5098" marR="5098" marT="5098" marB="0" anchor="ctr">
                    <a:lnL w="6350">
                      <a:solidFill>
                        <a:srgbClr val="000000"/>
                      </a:solidFill>
                    </a:lnL>
                    <a:lnR w="6350">
                      <a:solidFill>
                        <a:srgbClr val="000000"/>
                      </a:solidFill>
                    </a:lnR>
                    <a:lnT w="6350">
                      <a:solidFill>
                        <a:srgbClr val="000000"/>
                      </a:solidFill>
                    </a:lnT>
                    <a:lnB w="6350">
                      <a:solidFill>
                        <a:srgbClr val="000000"/>
                      </a:solidFill>
                    </a:lnB>
                    <a:noFill/>
                  </a:tcPr>
                </a:tc>
                <a:tc>
                  <a:txBody>
                    <a:bodyPr/>
                    <a:lstStyle/>
                    <a:p>
                      <a:pPr algn="ctr" fontAlgn="ctr"/>
                      <a:endParaRPr lang="es-CO" sz="1200" b="0" i="0" u="none" strike="noStrike">
                        <a:solidFill>
                          <a:srgbClr val="000000"/>
                        </a:solidFill>
                        <a:effectLst/>
                        <a:latin typeface="Century Gothic" panose="020B0502020202020204" pitchFamily="34" charset="0"/>
                      </a:endParaRPr>
                    </a:p>
                  </a:txBody>
                  <a:tcPr marL="5098" marR="5098" marT="5098" marB="0" anchor="ctr">
                    <a:lnL w="6350">
                      <a:solidFill>
                        <a:srgbClr val="000000"/>
                      </a:solidFill>
                    </a:lnL>
                    <a:lnR w="6350">
                      <a:solidFill>
                        <a:srgbClr val="000000"/>
                      </a:solidFill>
                    </a:lnR>
                    <a:lnT w="6350">
                      <a:solidFill>
                        <a:srgbClr val="000000"/>
                      </a:solidFill>
                    </a:lnT>
                    <a:lnB w="6350">
                      <a:solidFill>
                        <a:srgbClr val="000000"/>
                      </a:solidFill>
                    </a:lnB>
                    <a:noFill/>
                  </a:tcPr>
                </a:tc>
                <a:tc>
                  <a:txBody>
                    <a:bodyPr/>
                    <a:lstStyle/>
                    <a:p>
                      <a:pPr algn="ctr" fontAlgn="ctr"/>
                      <a:r>
                        <a:rPr lang="es-ES" sz="1200" b="0" i="0" u="none" strike="noStrike">
                          <a:solidFill>
                            <a:srgbClr val="000000"/>
                          </a:solidFill>
                          <a:effectLst/>
                          <a:latin typeface="Century Gothic" panose="020B0502020202020204" pitchFamily="34" charset="0"/>
                        </a:rPr>
                        <a:t>X</a:t>
                      </a:r>
                      <a:endParaRPr lang="es-CO" sz="1200" b="0" i="0" u="none" strike="noStrike">
                        <a:solidFill>
                          <a:srgbClr val="000000"/>
                        </a:solidFill>
                        <a:effectLst/>
                        <a:latin typeface="Century Gothic" panose="020B0502020202020204" pitchFamily="34" charset="0"/>
                      </a:endParaRPr>
                    </a:p>
                  </a:txBody>
                  <a:tcPr marL="5098" marR="5098" marT="5098" marB="0" anchor="ctr">
                    <a:lnL w="6350">
                      <a:solidFill>
                        <a:srgbClr val="000000"/>
                      </a:solidFill>
                    </a:lnL>
                    <a:lnR w="6350">
                      <a:solidFill>
                        <a:srgbClr val="000000"/>
                      </a:solidFill>
                    </a:lnR>
                    <a:lnT w="6350">
                      <a:solidFill>
                        <a:srgbClr val="000000"/>
                      </a:solidFill>
                    </a:lnT>
                    <a:lnB w="6350">
                      <a:solidFill>
                        <a:srgbClr val="000000"/>
                      </a:solidFill>
                    </a:lnB>
                    <a:noFill/>
                  </a:tcPr>
                </a:tc>
                <a:tc>
                  <a:txBody>
                    <a:bodyPr/>
                    <a:lstStyle/>
                    <a:p>
                      <a:pPr algn="just" fontAlgn="ctr"/>
                      <a:r>
                        <a:rPr lang="es-ES" sz="1200" b="0" i="0" u="none" strike="noStrike" dirty="0">
                          <a:solidFill>
                            <a:srgbClr val="000000"/>
                          </a:solidFill>
                          <a:effectLst/>
                          <a:latin typeface="Century Gothic" panose="020B0502020202020204" pitchFamily="34" charset="0"/>
                        </a:rPr>
                        <a:t>Para la vigencia 2025, se había ajustado la meta a 33%. No obstante, en las mediciones realizadas en el 2025 se observó una sobre ejecución de la meta. Esto Implica que se debe replantear la meta de plan de acción y los rangos de valoración.</a:t>
                      </a:r>
                      <a:endParaRPr lang="es-CO" sz="1200" b="0" i="0" u="none" strike="noStrike" dirty="0">
                        <a:solidFill>
                          <a:srgbClr val="000000"/>
                        </a:solidFill>
                        <a:effectLst/>
                        <a:latin typeface="Century Gothic" panose="020B0502020202020204" pitchFamily="34" charset="0"/>
                      </a:endParaRPr>
                    </a:p>
                  </a:txBody>
                  <a:tcPr marL="5098" marR="5098" marT="5098" marB="0" anchor="ctr">
                    <a:lnL w="6350">
                      <a:solidFill>
                        <a:srgbClr val="000000"/>
                      </a:solidFill>
                    </a:lnL>
                    <a:lnR w="6350">
                      <a:solidFill>
                        <a:srgbClr val="000000"/>
                      </a:solidFill>
                    </a:lnR>
                    <a:lnT w="6350">
                      <a:solidFill>
                        <a:srgbClr val="000000"/>
                      </a:solidFill>
                    </a:lnT>
                    <a:lnB w="6350">
                      <a:solidFill>
                        <a:srgbClr val="000000"/>
                      </a:solidFill>
                    </a:lnB>
                    <a:noFill/>
                  </a:tcPr>
                </a:tc>
                <a:extLst>
                  <a:ext uri="{0D108BD9-81ED-4DB2-BD59-A6C34878D82A}">
                    <a16:rowId xmlns:a16="http://schemas.microsoft.com/office/drawing/2014/main" val="1035592302"/>
                  </a:ext>
                </a:extLst>
              </a:tr>
            </a:tbl>
          </a:graphicData>
        </a:graphic>
      </p:graphicFrame>
      <p:sp>
        <p:nvSpPr>
          <p:cNvPr id="8" name="TextBox 6">
            <a:extLst>
              <a:ext uri="{FF2B5EF4-FFF2-40B4-BE49-F238E27FC236}">
                <a16:creationId xmlns:a16="http://schemas.microsoft.com/office/drawing/2014/main" id="{D02578DE-FE44-9ECC-1F9C-51892348BD60}"/>
              </a:ext>
            </a:extLst>
          </p:cNvPr>
          <p:cNvSpPr txBox="1"/>
          <p:nvPr/>
        </p:nvSpPr>
        <p:spPr>
          <a:xfrm>
            <a:off x="283674" y="304079"/>
            <a:ext cx="1026062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a:ln>
                  <a:noFill/>
                </a:ln>
                <a:solidFill>
                  <a:srgbClr val="4DAF46"/>
                </a:solidFill>
                <a:effectLst/>
                <a:uLnTx/>
                <a:uFillTx/>
                <a:latin typeface="Verdana" panose="020B0604030504040204" pitchFamily="34" charset="0"/>
                <a:ea typeface="Verdana" panose="020B0604030504040204" pitchFamily="34" charset="0"/>
                <a:cs typeface="+mn-cs"/>
              </a:rPr>
              <a:t>Indicadores con solicitud de </a:t>
            </a:r>
            <a:r>
              <a:rPr kumimoji="0" lang="es-ES" sz="2800" b="1" i="0" u="none" strike="noStrike" kern="1200" cap="none" spc="0" normalizeH="0" baseline="0" noProof="0">
                <a:ln>
                  <a:noFill/>
                </a:ln>
                <a:solidFill>
                  <a:srgbClr val="4D8333"/>
                </a:solidFill>
                <a:effectLst/>
                <a:uLnTx/>
                <a:uFillTx/>
                <a:latin typeface="Verdana" panose="020B0604030504040204" pitchFamily="34" charset="0"/>
                <a:ea typeface="Verdana" panose="020B0604030504040204" pitchFamily="34" charset="0"/>
                <a:cs typeface="+mn-cs"/>
              </a:rPr>
              <a:t>cambio de meta y cálculo de avance</a:t>
            </a:r>
          </a:p>
        </p:txBody>
      </p:sp>
    </p:spTree>
    <p:extLst>
      <p:ext uri="{BB962C8B-B14F-4D97-AF65-F5344CB8AC3E}">
        <p14:creationId xmlns:p14="http://schemas.microsoft.com/office/powerpoint/2010/main" val="2375299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22C0E-CA65-2655-C733-B861E4E9FD84}"/>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47F33BE3-021D-0D3F-9C04-58F92C93847E}"/>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843B40E6-51CF-2CE4-4173-6EB4835530D7}"/>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graphicFrame>
        <p:nvGraphicFramePr>
          <p:cNvPr id="2" name="Tabla 1">
            <a:extLst>
              <a:ext uri="{FF2B5EF4-FFF2-40B4-BE49-F238E27FC236}">
                <a16:creationId xmlns:a16="http://schemas.microsoft.com/office/drawing/2014/main" id="{408700A3-1E31-46DC-3C64-FAA19E596E2E}"/>
              </a:ext>
            </a:extLst>
          </p:cNvPr>
          <p:cNvGraphicFramePr>
            <a:graphicFrameLocks noGrp="1"/>
          </p:cNvGraphicFramePr>
          <p:nvPr/>
        </p:nvGraphicFramePr>
        <p:xfrm>
          <a:off x="95795" y="1334297"/>
          <a:ext cx="12000410" cy="4942678"/>
        </p:xfrm>
        <a:graphic>
          <a:graphicData uri="http://schemas.openxmlformats.org/drawingml/2006/table">
            <a:tbl>
              <a:tblPr/>
              <a:tblGrid>
                <a:gridCol w="951609">
                  <a:extLst>
                    <a:ext uri="{9D8B030D-6E8A-4147-A177-3AD203B41FA5}">
                      <a16:colId xmlns:a16="http://schemas.microsoft.com/office/drawing/2014/main" val="490708187"/>
                    </a:ext>
                  </a:extLst>
                </a:gridCol>
                <a:gridCol w="1180407">
                  <a:extLst>
                    <a:ext uri="{9D8B030D-6E8A-4147-A177-3AD203B41FA5}">
                      <a16:colId xmlns:a16="http://schemas.microsoft.com/office/drawing/2014/main" val="3405527956"/>
                    </a:ext>
                  </a:extLst>
                </a:gridCol>
                <a:gridCol w="2161309">
                  <a:extLst>
                    <a:ext uri="{9D8B030D-6E8A-4147-A177-3AD203B41FA5}">
                      <a16:colId xmlns:a16="http://schemas.microsoft.com/office/drawing/2014/main" val="1714921384"/>
                    </a:ext>
                  </a:extLst>
                </a:gridCol>
                <a:gridCol w="2394065">
                  <a:extLst>
                    <a:ext uri="{9D8B030D-6E8A-4147-A177-3AD203B41FA5}">
                      <a16:colId xmlns:a16="http://schemas.microsoft.com/office/drawing/2014/main" val="45523111"/>
                    </a:ext>
                  </a:extLst>
                </a:gridCol>
                <a:gridCol w="482139">
                  <a:extLst>
                    <a:ext uri="{9D8B030D-6E8A-4147-A177-3AD203B41FA5}">
                      <a16:colId xmlns:a16="http://schemas.microsoft.com/office/drawing/2014/main" val="240921058"/>
                    </a:ext>
                  </a:extLst>
                </a:gridCol>
                <a:gridCol w="448887">
                  <a:extLst>
                    <a:ext uri="{9D8B030D-6E8A-4147-A177-3AD203B41FA5}">
                      <a16:colId xmlns:a16="http://schemas.microsoft.com/office/drawing/2014/main" val="1843174970"/>
                    </a:ext>
                  </a:extLst>
                </a:gridCol>
                <a:gridCol w="415636">
                  <a:extLst>
                    <a:ext uri="{9D8B030D-6E8A-4147-A177-3AD203B41FA5}">
                      <a16:colId xmlns:a16="http://schemas.microsoft.com/office/drawing/2014/main" val="4240513915"/>
                    </a:ext>
                  </a:extLst>
                </a:gridCol>
                <a:gridCol w="515389">
                  <a:extLst>
                    <a:ext uri="{9D8B030D-6E8A-4147-A177-3AD203B41FA5}">
                      <a16:colId xmlns:a16="http://schemas.microsoft.com/office/drawing/2014/main" val="251201528"/>
                    </a:ext>
                  </a:extLst>
                </a:gridCol>
                <a:gridCol w="3450969">
                  <a:extLst>
                    <a:ext uri="{9D8B030D-6E8A-4147-A177-3AD203B41FA5}">
                      <a16:colId xmlns:a16="http://schemas.microsoft.com/office/drawing/2014/main" val="3086292829"/>
                    </a:ext>
                  </a:extLst>
                </a:gridCol>
              </a:tblGrid>
              <a:tr h="189897">
                <a:tc rowSpan="2">
                  <a:txBody>
                    <a:bodyPr/>
                    <a:lstStyle/>
                    <a:p>
                      <a:pPr algn="ctr" fontAlgn="ctr"/>
                      <a:r>
                        <a:rPr lang="es-CO" sz="1050" b="1" i="0" u="none" strike="noStrike">
                          <a:solidFill>
                            <a:srgbClr val="FFFFFF"/>
                          </a:solidFill>
                          <a:effectLst/>
                          <a:latin typeface="Century Gothic" panose="020B0502020202020204" pitchFamily="34" charset="0"/>
                        </a:rPr>
                        <a:t>Dependencia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050" b="1" i="0" u="none" strike="noStrike">
                          <a:solidFill>
                            <a:srgbClr val="FFFFFF"/>
                          </a:solidFill>
                          <a:effectLst/>
                          <a:latin typeface="Century Gothic" panose="020B0502020202020204" pitchFamily="34" charset="0"/>
                        </a:rPr>
                        <a:t>Indicador</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050" b="1" i="0" u="none" strike="noStrike" dirty="0">
                          <a:solidFill>
                            <a:srgbClr val="FFFFFF"/>
                          </a:solidFill>
                          <a:effectLst/>
                          <a:latin typeface="Century Gothic" panose="020B0502020202020204" pitchFamily="34" charset="0"/>
                        </a:rPr>
                        <a:t>Dato o información actual</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b"/>
                      <a:r>
                        <a:rPr lang="es-CO" sz="1050" b="1" i="0" u="none" strike="noStrike" dirty="0">
                          <a:solidFill>
                            <a:srgbClr val="FFFFFF"/>
                          </a:solidFill>
                          <a:effectLst/>
                          <a:latin typeface="Century Gothic" panose="020B0502020202020204" pitchFamily="34" charset="0"/>
                        </a:rPr>
                        <a:t>Propuesta de modificación de dato o información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gridSpan="4">
                  <a:txBody>
                    <a:bodyPr/>
                    <a:lstStyle/>
                    <a:p>
                      <a:pPr algn="ctr" fontAlgn="b"/>
                      <a:r>
                        <a:rPr lang="es-CO" sz="1050" b="1" i="0" u="none" strike="noStrike">
                          <a:solidFill>
                            <a:srgbClr val="FFFFFF"/>
                          </a:solidFill>
                          <a:effectLst/>
                          <a:latin typeface="Century Gothic" panose="020B0502020202020204" pitchFamily="34" charset="0"/>
                        </a:rPr>
                        <a:t>Pertenece 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algn="ctr" fontAlgn="ctr"/>
                      <a:r>
                        <a:rPr lang="es-CO" sz="1050" b="1" i="0" u="none" strike="noStrike" dirty="0">
                          <a:solidFill>
                            <a:srgbClr val="FFFFFF"/>
                          </a:solidFill>
                          <a:effectLst/>
                          <a:latin typeface="Century Gothic" panose="020B0502020202020204" pitchFamily="34" charset="0"/>
                        </a:rPr>
                        <a:t>Justificación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extLst>
                  <a:ext uri="{0D108BD9-81ED-4DB2-BD59-A6C34878D82A}">
                    <a16:rowId xmlns:a16="http://schemas.microsoft.com/office/drawing/2014/main" val="2113931199"/>
                  </a:ext>
                </a:extLst>
              </a:tr>
              <a:tr h="189897">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b="1" i="0" u="none" strike="noStrike">
                          <a:solidFill>
                            <a:srgbClr val="FFFFFF"/>
                          </a:solidFill>
                          <a:effectLst/>
                          <a:latin typeface="Century Gothic" panose="020B0502020202020204" pitchFamily="34" charset="0"/>
                        </a:rPr>
                        <a:t>PND</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a:solidFill>
                            <a:srgbClr val="FFFFFF"/>
                          </a:solidFill>
                          <a:effectLst/>
                          <a:latin typeface="Century Gothic" panose="020B0502020202020204" pitchFamily="34" charset="0"/>
                        </a:rPr>
                        <a:t>PES</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a:solidFill>
                            <a:srgbClr val="FFFFFF"/>
                          </a:solidFill>
                          <a:effectLst/>
                          <a:latin typeface="Century Gothic" panose="020B0502020202020204" pitchFamily="34" charset="0"/>
                        </a:rPr>
                        <a:t>PII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a:solidFill>
                            <a:srgbClr val="FFFFFF"/>
                          </a:solidFill>
                          <a:effectLst/>
                          <a:latin typeface="Century Gothic" panose="020B0502020202020204" pitchFamily="34" charset="0"/>
                        </a:rPr>
                        <a:t>PAI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vMerge="1">
                  <a:txBody>
                    <a:bodyPr/>
                    <a:lstStyle/>
                    <a:p>
                      <a:endParaRPr lang="es-CO"/>
                    </a:p>
                  </a:txBody>
                  <a:tcPr/>
                </a:tc>
                <a:extLst>
                  <a:ext uri="{0D108BD9-81ED-4DB2-BD59-A6C34878D82A}">
                    <a16:rowId xmlns:a16="http://schemas.microsoft.com/office/drawing/2014/main" val="1141673809"/>
                  </a:ext>
                </a:extLst>
              </a:tr>
              <a:tr h="4562884">
                <a:tc>
                  <a:txBody>
                    <a:bodyPr/>
                    <a:lstStyle/>
                    <a:p>
                      <a:pPr algn="ctr" rtl="0" fontAlgn="ctr"/>
                      <a:r>
                        <a:rPr lang="es-ES" sz="1000" dirty="0">
                          <a:latin typeface="Century Gothic" panose="020B0502020202020204" pitchFamily="34" charset="0"/>
                        </a:rPr>
                        <a:t>Dirección Administrativa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rtl="0" fontAlgn="ctr"/>
                      <a:r>
                        <a:rPr lang="es-ES" sz="1000" b="0" i="0" u="none" strike="noStrike" dirty="0">
                          <a:solidFill>
                            <a:srgbClr val="000000"/>
                          </a:solidFill>
                          <a:effectLst/>
                          <a:latin typeface="Century Gothic" panose="020B0502020202020204" pitchFamily="34" charset="0"/>
                        </a:rPr>
                        <a:t>PA-259: Número de metros lineales de archivos intervenidos de acuerdo con la normatividad de Gestión Documental</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r>
                        <a:rPr lang="es-CO" sz="1000" b="1" i="0" u="none" strike="noStrike" kern="1200" baseline="0" dirty="0">
                          <a:solidFill>
                            <a:schemeClr val="tx1"/>
                          </a:solidFill>
                          <a:latin typeface="Century Gothic" panose="020B0502020202020204" pitchFamily="34" charset="0"/>
                          <a:ea typeface="+mn-ea"/>
                          <a:cs typeface="+mn-cs"/>
                        </a:rPr>
                        <a:t>Meta Cuatrienio: </a:t>
                      </a:r>
                      <a:r>
                        <a:rPr lang="es-CO" sz="1000" b="0" i="0" u="none" strike="noStrike" kern="1200" baseline="0" dirty="0">
                          <a:solidFill>
                            <a:schemeClr val="tx1"/>
                          </a:solidFill>
                          <a:latin typeface="Century Gothic" panose="020B0502020202020204" pitchFamily="34" charset="0"/>
                          <a:ea typeface="+mn-ea"/>
                          <a:cs typeface="+mn-cs"/>
                        </a:rPr>
                        <a:t>56.604</a:t>
                      </a:r>
                    </a:p>
                    <a:p>
                      <a:pPr algn="just"/>
                      <a:endParaRPr lang="es-CO" sz="1000" b="1" i="0" u="none" strike="noStrike" kern="1200" baseline="0" dirty="0">
                        <a:solidFill>
                          <a:schemeClr val="tx1"/>
                        </a:solidFill>
                        <a:latin typeface="Century Gothic" panose="020B0502020202020204" pitchFamily="34" charset="0"/>
                        <a:ea typeface="+mn-ea"/>
                        <a:cs typeface="+mn-cs"/>
                      </a:endParaRPr>
                    </a:p>
                    <a:p>
                      <a:pPr algn="just"/>
                      <a:r>
                        <a:rPr lang="es-CO" sz="1000" b="1" i="0" u="none" strike="noStrike" kern="1200" baseline="0" dirty="0">
                          <a:solidFill>
                            <a:schemeClr val="tx1"/>
                          </a:solidFill>
                          <a:latin typeface="Century Gothic" panose="020B0502020202020204" pitchFamily="34" charset="0"/>
                          <a:ea typeface="+mn-ea"/>
                          <a:cs typeface="+mn-cs"/>
                        </a:rPr>
                        <a:t>Meta Vigencia 2025: </a:t>
                      </a:r>
                      <a:r>
                        <a:rPr lang="es-CO" sz="1000" b="0" i="0" u="none" strike="noStrike" kern="1200" baseline="0" dirty="0">
                          <a:solidFill>
                            <a:schemeClr val="tx1"/>
                          </a:solidFill>
                          <a:latin typeface="Century Gothic" panose="020B0502020202020204" pitchFamily="34" charset="0"/>
                          <a:ea typeface="+mn-ea"/>
                          <a:cs typeface="+mn-cs"/>
                        </a:rPr>
                        <a:t>42604</a:t>
                      </a:r>
                    </a:p>
                    <a:p>
                      <a:pPr algn="just"/>
                      <a:endParaRPr lang="es-CO" sz="1000" b="0" i="0" u="none" strike="noStrike" kern="1200" baseline="0" dirty="0">
                        <a:solidFill>
                          <a:schemeClr val="tx1"/>
                        </a:solidFill>
                        <a:latin typeface="Century Gothic" panose="020B0502020202020204" pitchFamily="34" charset="0"/>
                        <a:ea typeface="+mn-ea"/>
                        <a:cs typeface="+mn-cs"/>
                      </a:endParaRPr>
                    </a:p>
                    <a:p>
                      <a:pPr algn="just"/>
                      <a:r>
                        <a:rPr lang="es-CO" sz="1000" b="1" i="0" u="none" strike="noStrike" kern="1200" baseline="0" dirty="0">
                          <a:solidFill>
                            <a:schemeClr val="tx1"/>
                          </a:solidFill>
                          <a:latin typeface="Century Gothic" panose="020B0502020202020204" pitchFamily="34" charset="0"/>
                          <a:ea typeface="+mn-ea"/>
                          <a:cs typeface="+mn-cs"/>
                        </a:rPr>
                        <a:t>Meta plan de acción 2025:</a:t>
                      </a:r>
                      <a:r>
                        <a:rPr lang="es-CO" sz="1000" b="0" i="0" u="none" strike="noStrike" kern="1200" baseline="0" dirty="0">
                          <a:solidFill>
                            <a:schemeClr val="tx1"/>
                          </a:solidFill>
                          <a:latin typeface="Century Gothic" panose="020B0502020202020204" pitchFamily="34" charset="0"/>
                          <a:ea typeface="+mn-ea"/>
                          <a:cs typeface="+mn-cs"/>
                        </a:rPr>
                        <a:t> 14.000</a:t>
                      </a:r>
                    </a:p>
                    <a:p>
                      <a:pPr algn="just"/>
                      <a:endParaRPr lang="es-CO" sz="1000" b="0" i="0" u="none" strike="noStrike" kern="1200" baseline="0" dirty="0">
                        <a:solidFill>
                          <a:schemeClr val="tx1"/>
                        </a:solidFill>
                        <a:effectLst/>
                        <a:latin typeface="Century Gothic" panose="020B0502020202020204" pitchFamily="34" charset="0"/>
                        <a:ea typeface="+mn-ea"/>
                        <a:cs typeface="+mn-cs"/>
                      </a:endParaRPr>
                    </a:p>
                    <a:p>
                      <a:pPr algn="just"/>
                      <a:r>
                        <a:rPr lang="es-ES" sz="1000" b="1" i="0" u="none" strike="noStrike" kern="1200" baseline="0" dirty="0">
                          <a:solidFill>
                            <a:schemeClr val="tx1"/>
                          </a:solidFill>
                          <a:effectLst/>
                          <a:latin typeface="Century Gothic" panose="020B0502020202020204" pitchFamily="34" charset="0"/>
                          <a:ea typeface="+mn-ea"/>
                          <a:cs typeface="+mn-cs"/>
                        </a:rPr>
                        <a:t>Cálculo del Avance: </a:t>
                      </a:r>
                      <a:r>
                        <a:rPr lang="es-ES" sz="1000" b="0" i="0" u="none" strike="noStrike" kern="1200" baseline="0" dirty="0">
                          <a:solidFill>
                            <a:schemeClr val="tx1"/>
                          </a:solidFill>
                          <a:effectLst/>
                          <a:latin typeface="Century Gothic" panose="020B0502020202020204" pitchFamily="34" charset="0"/>
                          <a:ea typeface="+mn-ea"/>
                          <a:cs typeface="+mn-cs"/>
                        </a:rPr>
                        <a:t>Número de metros lineales de archivo intervenidos.</a:t>
                      </a:r>
                    </a:p>
                    <a:p>
                      <a:pPr algn="just"/>
                      <a:endParaRPr lang="es-ES" sz="1000" b="0" i="0" u="none" strike="noStrike" kern="1200" baseline="0" dirty="0">
                        <a:solidFill>
                          <a:schemeClr val="tx1"/>
                        </a:solidFill>
                        <a:effectLst/>
                        <a:latin typeface="Century Gothic" panose="020B0502020202020204" pitchFamily="34" charset="0"/>
                        <a:ea typeface="+mn-ea"/>
                        <a:cs typeface="+mn-cs"/>
                      </a:endParaRPr>
                    </a:p>
                    <a:p>
                      <a:pPr algn="just"/>
                      <a:r>
                        <a:rPr lang="es-ES" sz="1000" b="1" i="0" u="none" strike="noStrike" kern="1200" baseline="0" dirty="0">
                          <a:solidFill>
                            <a:schemeClr val="tx1"/>
                          </a:solidFill>
                          <a:effectLst/>
                          <a:latin typeface="Century Gothic" panose="020B0502020202020204" pitchFamily="34" charset="0"/>
                          <a:ea typeface="+mn-ea"/>
                          <a:cs typeface="+mn-cs"/>
                        </a:rPr>
                        <a:t>Fuente del Avance: </a:t>
                      </a:r>
                      <a:r>
                        <a:rPr lang="es-ES" sz="1000" b="0" i="0" u="none" strike="noStrike" kern="1200" baseline="0" dirty="0">
                          <a:solidFill>
                            <a:schemeClr val="tx1"/>
                          </a:solidFill>
                          <a:effectLst/>
                          <a:latin typeface="Century Gothic" panose="020B0502020202020204" pitchFamily="34" charset="0"/>
                          <a:ea typeface="+mn-ea"/>
                          <a:cs typeface="+mn-cs"/>
                        </a:rPr>
                        <a:t>Informes de avance de organización.</a:t>
                      </a:r>
                    </a:p>
                    <a:p>
                      <a:pPr algn="just"/>
                      <a:endParaRPr lang="es-ES" sz="1000" b="0" i="0" u="none" strike="noStrike" kern="1200" baseline="0" dirty="0">
                        <a:solidFill>
                          <a:schemeClr val="tx1"/>
                        </a:solidFill>
                        <a:effectLst/>
                        <a:latin typeface="Century Gothic" panose="020B0502020202020204" pitchFamily="34" charset="0"/>
                        <a:ea typeface="+mn-ea"/>
                        <a:cs typeface="+mn-cs"/>
                      </a:endParaRPr>
                    </a:p>
                    <a:p>
                      <a:pPr algn="just"/>
                      <a:r>
                        <a:rPr lang="es-ES" sz="1000" b="1" i="0" u="none" strike="noStrike" kern="1200" baseline="0" dirty="0">
                          <a:solidFill>
                            <a:schemeClr val="tx1"/>
                          </a:solidFill>
                          <a:effectLst/>
                          <a:latin typeface="Century Gothic" panose="020B0502020202020204" pitchFamily="34" charset="0"/>
                          <a:ea typeface="+mn-ea"/>
                          <a:cs typeface="+mn-cs"/>
                        </a:rPr>
                        <a:t>Descripción de la Meta: </a:t>
                      </a:r>
                      <a:r>
                        <a:rPr lang="es-ES" sz="1000" b="0" i="0" u="none" strike="noStrike" kern="1200" baseline="0" dirty="0">
                          <a:solidFill>
                            <a:schemeClr val="tx1"/>
                          </a:solidFill>
                          <a:effectLst/>
                          <a:latin typeface="Century Gothic" panose="020B0502020202020204" pitchFamily="34" charset="0"/>
                          <a:ea typeface="+mn-ea"/>
                          <a:cs typeface="+mn-cs"/>
                        </a:rPr>
                        <a:t>Realizar intervención de archivos según la normatividad archivística vigente.</a:t>
                      </a:r>
                    </a:p>
                    <a:p>
                      <a:pPr algn="just"/>
                      <a:endParaRPr lang="es-ES" sz="1000" b="0" i="0" u="none" strike="noStrike" kern="1200" baseline="0" dirty="0">
                        <a:solidFill>
                          <a:schemeClr val="tx1"/>
                        </a:solidFill>
                        <a:effectLst/>
                        <a:latin typeface="Century Gothic" panose="020B0502020202020204" pitchFamily="34" charset="0"/>
                        <a:ea typeface="+mn-ea"/>
                        <a:cs typeface="+mn-cs"/>
                      </a:endParaRPr>
                    </a:p>
                    <a:p>
                      <a:pPr algn="just"/>
                      <a:r>
                        <a:rPr lang="es-ES" sz="1000" b="1" i="0" u="none" strike="noStrike" kern="1200" baseline="0" dirty="0">
                          <a:solidFill>
                            <a:schemeClr val="tx1"/>
                          </a:solidFill>
                          <a:effectLst/>
                          <a:latin typeface="Century Gothic" panose="020B0502020202020204" pitchFamily="34" charset="0"/>
                          <a:ea typeface="+mn-ea"/>
                          <a:cs typeface="+mn-cs"/>
                        </a:rPr>
                        <a:t>Fuente de la Meta: </a:t>
                      </a:r>
                      <a:r>
                        <a:rPr lang="es-ES" sz="1000" b="0" i="0" u="none" strike="noStrike" kern="1200" baseline="0" dirty="0">
                          <a:solidFill>
                            <a:schemeClr val="tx1"/>
                          </a:solidFill>
                          <a:effectLst/>
                          <a:latin typeface="Century Gothic" panose="020B0502020202020204" pitchFamily="34" charset="0"/>
                          <a:ea typeface="+mn-ea"/>
                          <a:cs typeface="+mn-cs"/>
                        </a:rPr>
                        <a:t>Realizar intervención de archivos, según la normatividad archivística vigente.</a:t>
                      </a:r>
                      <a:endParaRPr lang="es-ES"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r>
                        <a:rPr lang="es-CO" sz="1000" b="1" i="0" u="none" strike="noStrike" kern="1200" baseline="0" dirty="0">
                          <a:solidFill>
                            <a:schemeClr val="tx1"/>
                          </a:solidFill>
                          <a:latin typeface="Century Gothic" panose="020B0502020202020204" pitchFamily="34" charset="0"/>
                          <a:ea typeface="+mn-ea"/>
                          <a:cs typeface="+mn-cs"/>
                        </a:rPr>
                        <a:t>Meta Cuatrienio: 20.304</a:t>
                      </a:r>
                    </a:p>
                    <a:p>
                      <a:pPr algn="just"/>
                      <a:endParaRPr lang="es-CO" sz="1000" b="1" i="0" u="none" strike="noStrike" kern="1200" baseline="0" dirty="0">
                        <a:solidFill>
                          <a:schemeClr val="tx1"/>
                        </a:solidFill>
                        <a:latin typeface="Century Gothic" panose="020B0502020202020204" pitchFamily="34" charset="0"/>
                        <a:ea typeface="+mn-ea"/>
                        <a:cs typeface="+mn-cs"/>
                      </a:endParaRPr>
                    </a:p>
                    <a:p>
                      <a:pPr algn="just"/>
                      <a:r>
                        <a:rPr lang="es-CO" sz="1000" b="1" i="0" u="none" strike="noStrike" kern="1200" baseline="0" dirty="0">
                          <a:solidFill>
                            <a:schemeClr val="tx1"/>
                          </a:solidFill>
                          <a:latin typeface="Century Gothic" panose="020B0502020202020204" pitchFamily="34" charset="0"/>
                          <a:ea typeface="+mn-ea"/>
                          <a:cs typeface="+mn-cs"/>
                        </a:rPr>
                        <a:t>Meta Vigencia 2025: </a:t>
                      </a:r>
                      <a:r>
                        <a:rPr lang="es-CO" sz="1000" b="0" i="0" u="none" strike="noStrike" kern="1200" baseline="0" dirty="0">
                          <a:solidFill>
                            <a:srgbClr val="FF0000"/>
                          </a:solidFill>
                          <a:latin typeface="Century Gothic" panose="020B0502020202020204" pitchFamily="34" charset="0"/>
                          <a:ea typeface="+mn-ea"/>
                          <a:cs typeface="+mn-cs"/>
                        </a:rPr>
                        <a:t>19304</a:t>
                      </a:r>
                    </a:p>
                    <a:p>
                      <a:pPr algn="just"/>
                      <a:endParaRPr lang="es-CO" sz="1000" b="0" i="0" u="none" strike="noStrike" kern="1200" baseline="0" dirty="0">
                        <a:solidFill>
                          <a:schemeClr val="tx1"/>
                        </a:solidFill>
                        <a:latin typeface="Century Gothic" panose="020B0502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CO" sz="1000" b="1" i="0" u="none" strike="noStrike" kern="1200" baseline="0" dirty="0">
                          <a:solidFill>
                            <a:schemeClr val="tx1"/>
                          </a:solidFill>
                          <a:latin typeface="Century Gothic" panose="020B0502020202020204" pitchFamily="34" charset="0"/>
                          <a:ea typeface="+mn-ea"/>
                          <a:cs typeface="+mn-cs"/>
                        </a:rPr>
                        <a:t>Meta plan de acción 2025:</a:t>
                      </a:r>
                      <a:r>
                        <a:rPr lang="es-CO" sz="1000" b="0" i="0" u="none" strike="noStrike" kern="1200" baseline="0" dirty="0">
                          <a:solidFill>
                            <a:schemeClr val="tx1"/>
                          </a:solidFill>
                          <a:latin typeface="Century Gothic" panose="020B0502020202020204" pitchFamily="34" charset="0"/>
                          <a:ea typeface="+mn-ea"/>
                          <a:cs typeface="+mn-cs"/>
                        </a:rPr>
                        <a:t> </a:t>
                      </a:r>
                      <a:r>
                        <a:rPr lang="es-CO" sz="1000" b="0" i="0" u="none" strike="noStrike" kern="1200" baseline="0" dirty="0">
                          <a:solidFill>
                            <a:srgbClr val="FF0000"/>
                          </a:solidFill>
                          <a:latin typeface="Century Gothic" panose="020B0502020202020204" pitchFamily="34" charset="0"/>
                          <a:ea typeface="+mn-ea"/>
                          <a:cs typeface="+mn-cs"/>
                        </a:rPr>
                        <a:t>14.000</a:t>
                      </a:r>
                    </a:p>
                    <a:p>
                      <a:pPr algn="just"/>
                      <a:endParaRPr lang="es-CO" sz="1000" b="0" i="0" u="none" strike="noStrike" kern="1200" baseline="0" dirty="0">
                        <a:solidFill>
                          <a:schemeClr val="tx1"/>
                        </a:solidFill>
                        <a:latin typeface="Century Gothic" panose="020B0502020202020204" pitchFamily="34" charset="0"/>
                        <a:ea typeface="+mn-ea"/>
                        <a:cs typeface="+mn-cs"/>
                      </a:endParaRPr>
                    </a:p>
                    <a:p>
                      <a:pPr algn="just"/>
                      <a:r>
                        <a:rPr lang="es-CO" sz="1000" b="1" i="0" u="none" strike="noStrike" kern="1200" baseline="0" dirty="0">
                          <a:solidFill>
                            <a:schemeClr val="tx1"/>
                          </a:solidFill>
                          <a:latin typeface="Century Gothic" panose="020B0502020202020204" pitchFamily="34" charset="0"/>
                          <a:ea typeface="+mn-ea"/>
                          <a:cs typeface="+mn-cs"/>
                        </a:rPr>
                        <a:t>Cálculo del Avance: </a:t>
                      </a:r>
                      <a:r>
                        <a:rPr lang="es-CO" sz="1000" b="0" i="0" u="none" strike="noStrike" kern="1200" baseline="0" dirty="0">
                          <a:solidFill>
                            <a:schemeClr val="tx1"/>
                          </a:solidFill>
                          <a:latin typeface="Century Gothic" panose="020B0502020202020204" pitchFamily="34" charset="0"/>
                          <a:ea typeface="+mn-ea"/>
                          <a:cs typeface="+mn-cs"/>
                        </a:rPr>
                        <a:t>Número de metros lineales de archivos intervenidos en el ICBF.</a:t>
                      </a:r>
                    </a:p>
                    <a:p>
                      <a:pPr algn="just"/>
                      <a:endParaRPr lang="es-CO" sz="1000" b="0" i="0" u="none" strike="noStrike" kern="1200" baseline="0" dirty="0">
                        <a:solidFill>
                          <a:schemeClr val="tx1"/>
                        </a:solidFill>
                        <a:latin typeface="Century Gothic" panose="020B0502020202020204" pitchFamily="34" charset="0"/>
                        <a:ea typeface="+mn-ea"/>
                        <a:cs typeface="+mn-cs"/>
                      </a:endParaRPr>
                    </a:p>
                    <a:p>
                      <a:pPr algn="just"/>
                      <a:r>
                        <a:rPr lang="es-CO" sz="1000" b="1" i="0" u="none" strike="noStrike" kern="1200" baseline="0" dirty="0">
                          <a:solidFill>
                            <a:schemeClr val="tx1"/>
                          </a:solidFill>
                          <a:latin typeface="Century Gothic" panose="020B0502020202020204" pitchFamily="34" charset="0"/>
                          <a:ea typeface="+mn-ea"/>
                          <a:cs typeface="+mn-cs"/>
                        </a:rPr>
                        <a:t>Fuente del Avance: </a:t>
                      </a:r>
                      <a:r>
                        <a:rPr lang="es-ES" sz="1000" b="0" i="0" u="none" strike="noStrike" kern="1200" baseline="0" dirty="0">
                          <a:solidFill>
                            <a:srgbClr val="FF0000"/>
                          </a:solidFill>
                          <a:latin typeface="Century Gothic" panose="020B0502020202020204" pitchFamily="34" charset="0"/>
                          <a:ea typeface="+mn-ea"/>
                          <a:cs typeface="+mn-cs"/>
                        </a:rPr>
                        <a:t>Informe de ejecución para la intervención de archivos por parte de un tercero – Informe de avance intervención interna Grupo de Gestión Documental. </a:t>
                      </a:r>
                    </a:p>
                    <a:p>
                      <a:pPr algn="just"/>
                      <a:endParaRPr lang="es-ES" sz="1000" b="0" i="0" u="none" strike="noStrike" kern="1200" baseline="0" dirty="0">
                        <a:solidFill>
                          <a:schemeClr val="tx1"/>
                        </a:solidFill>
                        <a:latin typeface="Century Gothic" panose="020B0502020202020204" pitchFamily="34" charset="0"/>
                        <a:ea typeface="+mn-ea"/>
                        <a:cs typeface="+mn-cs"/>
                      </a:endParaRPr>
                    </a:p>
                    <a:p>
                      <a:pPr algn="just"/>
                      <a:r>
                        <a:rPr lang="es-CO" sz="1000" b="1" i="0" u="none" strike="noStrike" kern="1200" baseline="0" dirty="0">
                          <a:solidFill>
                            <a:schemeClr val="tx1"/>
                          </a:solidFill>
                          <a:latin typeface="Century Gothic" panose="020B0502020202020204" pitchFamily="34" charset="0"/>
                          <a:ea typeface="+mn-ea"/>
                          <a:cs typeface="+mn-cs"/>
                        </a:rPr>
                        <a:t>Descripción de la Meta: </a:t>
                      </a:r>
                      <a:r>
                        <a:rPr lang="es-CO" sz="1000" b="0" i="0" u="none" strike="noStrike" kern="1200" baseline="0" dirty="0">
                          <a:solidFill>
                            <a:srgbClr val="FF0000"/>
                          </a:solidFill>
                          <a:latin typeface="Century Gothic" panose="020B0502020202020204" pitchFamily="34" charset="0"/>
                          <a:ea typeface="+mn-ea"/>
                          <a:cs typeface="+mn-cs"/>
                        </a:rPr>
                        <a:t>Total de metros lineales a intervenir en </a:t>
                      </a:r>
                      <a:r>
                        <a:rPr lang="es-ES" sz="1000" b="0" i="0" u="none" strike="noStrike" kern="1200" baseline="0" dirty="0">
                          <a:solidFill>
                            <a:srgbClr val="FF0000"/>
                          </a:solidFill>
                          <a:latin typeface="Century Gothic" panose="020B0502020202020204" pitchFamily="34" charset="0"/>
                          <a:ea typeface="+mn-ea"/>
                          <a:cs typeface="+mn-cs"/>
                        </a:rPr>
                        <a:t>el ICBF, establecidos en la meta de la vigencia 2025, según la normatividad </a:t>
                      </a:r>
                      <a:r>
                        <a:rPr lang="es-CO" sz="1000" b="0" i="0" u="none" strike="noStrike" kern="1200" baseline="0" dirty="0">
                          <a:solidFill>
                            <a:srgbClr val="FF0000"/>
                          </a:solidFill>
                          <a:latin typeface="Century Gothic" panose="020B0502020202020204" pitchFamily="34" charset="0"/>
                          <a:ea typeface="+mn-ea"/>
                          <a:cs typeface="+mn-cs"/>
                        </a:rPr>
                        <a:t>archivística vigente.</a:t>
                      </a:r>
                    </a:p>
                    <a:p>
                      <a:pPr algn="just"/>
                      <a:endParaRPr lang="es-CO" sz="1000" b="1" i="0" u="none" strike="noStrike" kern="1200" baseline="0" dirty="0">
                        <a:solidFill>
                          <a:schemeClr val="tx1"/>
                        </a:solidFill>
                        <a:latin typeface="Century Gothic" panose="020B0502020202020204" pitchFamily="34" charset="0"/>
                        <a:ea typeface="+mn-ea"/>
                        <a:cs typeface="+mn-cs"/>
                      </a:endParaRPr>
                    </a:p>
                    <a:p>
                      <a:pPr algn="just"/>
                      <a:r>
                        <a:rPr lang="es-CO" sz="1000" b="1" i="0" u="none" strike="noStrike" kern="1200" baseline="0" dirty="0">
                          <a:solidFill>
                            <a:schemeClr val="tx1"/>
                          </a:solidFill>
                          <a:latin typeface="Century Gothic" panose="020B0502020202020204" pitchFamily="34" charset="0"/>
                          <a:ea typeface="+mn-ea"/>
                          <a:cs typeface="+mn-cs"/>
                        </a:rPr>
                        <a:t>Fuente de la Meta: </a:t>
                      </a:r>
                      <a:r>
                        <a:rPr lang="es-ES" sz="1000" b="0" i="0" u="none" strike="noStrike" kern="1200" baseline="0" dirty="0">
                          <a:solidFill>
                            <a:srgbClr val="FF0000"/>
                          </a:solidFill>
                          <a:latin typeface="Century Gothic" panose="020B0502020202020204" pitchFamily="34" charset="0"/>
                          <a:ea typeface="+mn-ea"/>
                          <a:cs typeface="+mn-cs"/>
                        </a:rPr>
                        <a:t>Plan indicativo institucional 2023 -2026</a:t>
                      </a:r>
                      <a:endParaRPr lang="es-ES" sz="1000" b="0" i="0" u="none" strike="noStrike" dirty="0">
                        <a:solidFill>
                          <a:srgbClr val="FF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s-ES" sz="1000" b="0" i="0" u="none" strike="noStrike" dirty="0">
                          <a:solidFill>
                            <a:srgbClr val="000000"/>
                          </a:solidFill>
                          <a:effectLst/>
                          <a:latin typeface="Century Gothic" panose="020B0502020202020204" pitchFamily="34" charset="0"/>
                        </a:rPr>
                        <a:t>X</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s-ES" sz="1000" b="0" i="0" u="none" strike="noStrike" dirty="0">
                          <a:solidFill>
                            <a:srgbClr val="000000"/>
                          </a:solidFill>
                          <a:effectLst/>
                          <a:latin typeface="Century Gothic" panose="020B0502020202020204" pitchFamily="34" charset="0"/>
                        </a:rPr>
                        <a:t>X</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r>
                        <a:rPr lang="es-ES" sz="1000" b="0" i="0" u="none" strike="noStrike" kern="1200" baseline="0" dirty="0">
                          <a:solidFill>
                            <a:schemeClr val="tx1"/>
                          </a:solidFill>
                          <a:latin typeface="Century Gothic" panose="020B0502020202020204" pitchFamily="34" charset="0"/>
                          <a:ea typeface="+mn-ea"/>
                          <a:cs typeface="+mn-cs"/>
                        </a:rPr>
                        <a:t>Este indicador desde su creación contó con un enfoque especial, pues refería a la organización de archivos por parte de un tercero, situación que fluyó de manera normal durante la vigencia 2023 con la celebración del contrato con la empresa Procesos y </a:t>
                      </a:r>
                      <a:r>
                        <a:rPr lang="es-CO" sz="1000" b="0" i="0" u="none" strike="noStrike" kern="1200" baseline="0" dirty="0">
                          <a:solidFill>
                            <a:schemeClr val="tx1"/>
                          </a:solidFill>
                          <a:latin typeface="Century Gothic" panose="020B0502020202020204" pitchFamily="34" charset="0"/>
                          <a:ea typeface="+mn-ea"/>
                          <a:cs typeface="+mn-cs"/>
                        </a:rPr>
                        <a:t>Servicios.</a:t>
                      </a:r>
                    </a:p>
                    <a:p>
                      <a:pPr algn="just"/>
                      <a:endParaRPr lang="es-CO" sz="1000" b="0" i="0" u="none" strike="noStrike" kern="1200" baseline="0" dirty="0">
                        <a:solidFill>
                          <a:schemeClr val="tx1"/>
                        </a:solidFill>
                        <a:latin typeface="Century Gothic" panose="020B0502020202020204" pitchFamily="34" charset="0"/>
                        <a:ea typeface="+mn-ea"/>
                        <a:cs typeface="+mn-cs"/>
                      </a:endParaRPr>
                    </a:p>
                    <a:p>
                      <a:pPr algn="just"/>
                      <a:r>
                        <a:rPr lang="es-ES" sz="1000" b="0" i="0" u="none" strike="noStrike" kern="1200" baseline="0" dirty="0">
                          <a:solidFill>
                            <a:schemeClr val="tx1"/>
                          </a:solidFill>
                          <a:latin typeface="Century Gothic" panose="020B0502020202020204" pitchFamily="34" charset="0"/>
                          <a:ea typeface="+mn-ea"/>
                          <a:cs typeface="+mn-cs"/>
                        </a:rPr>
                        <a:t>En cuanto a la vigencia 2024, si bien se adelantó contratación con la empresa Archivos del Estados S.A.S., dicho contrato se finalizó por mutuo acuerdo por diferencias con el tercer y </a:t>
                      </a:r>
                      <a:r>
                        <a:rPr lang="es-CO" sz="1000" b="0" i="0" u="none" strike="noStrike" kern="1200" baseline="0" dirty="0">
                          <a:solidFill>
                            <a:schemeClr val="tx1"/>
                          </a:solidFill>
                          <a:latin typeface="Century Gothic" panose="020B0502020202020204" pitchFamily="34" charset="0"/>
                          <a:ea typeface="+mn-ea"/>
                          <a:cs typeface="+mn-cs"/>
                        </a:rPr>
                        <a:t>solamente se organizó un total de </a:t>
                      </a:r>
                      <a:r>
                        <a:rPr lang="es-CO" sz="1000" b="1" i="0" u="none" strike="noStrike" kern="1200" baseline="0" dirty="0">
                          <a:solidFill>
                            <a:schemeClr val="tx1"/>
                          </a:solidFill>
                          <a:latin typeface="Century Gothic" panose="020B0502020202020204" pitchFamily="34" charset="0"/>
                          <a:ea typeface="+mn-ea"/>
                          <a:cs typeface="+mn-cs"/>
                        </a:rPr>
                        <a:t>1.317 metros </a:t>
                      </a:r>
                      <a:r>
                        <a:rPr lang="es-CO" sz="1000" b="0" i="0" u="none" strike="noStrike" kern="1200" baseline="0" dirty="0">
                          <a:solidFill>
                            <a:schemeClr val="tx1"/>
                          </a:solidFill>
                          <a:latin typeface="Century Gothic" panose="020B0502020202020204" pitchFamily="34" charset="0"/>
                          <a:ea typeface="+mn-ea"/>
                          <a:cs typeface="+mn-cs"/>
                        </a:rPr>
                        <a:t>de 16.716 previstos aproximadamente, </a:t>
                      </a:r>
                      <a:r>
                        <a:rPr lang="es-ES" sz="1000" b="0" i="0" u="none" strike="noStrike" kern="1200" baseline="0" dirty="0">
                          <a:solidFill>
                            <a:schemeClr val="tx1"/>
                          </a:solidFill>
                          <a:latin typeface="Century Gothic" panose="020B0502020202020204" pitchFamily="34" charset="0"/>
                          <a:ea typeface="+mn-ea"/>
                          <a:cs typeface="+mn-cs"/>
                        </a:rPr>
                        <a:t>razón por la cual, el indicador se calificó en </a:t>
                      </a:r>
                      <a:r>
                        <a:rPr lang="es-ES" sz="1000" b="1" i="0" u="none" strike="noStrike" kern="1200" baseline="0" dirty="0">
                          <a:solidFill>
                            <a:schemeClr val="tx1"/>
                          </a:solidFill>
                          <a:latin typeface="Century Gothic" panose="020B0502020202020204" pitchFamily="34" charset="0"/>
                          <a:ea typeface="+mn-ea"/>
                          <a:cs typeface="+mn-cs"/>
                        </a:rPr>
                        <a:t>CRÍTICO. </a:t>
                      </a:r>
                      <a:r>
                        <a:rPr lang="es-ES" sz="1000" b="0" i="0" u="none" strike="noStrike" kern="1200" baseline="0" dirty="0">
                          <a:solidFill>
                            <a:schemeClr val="tx1"/>
                          </a:solidFill>
                          <a:latin typeface="Century Gothic" panose="020B0502020202020204" pitchFamily="34" charset="0"/>
                          <a:ea typeface="+mn-ea"/>
                          <a:cs typeface="+mn-cs"/>
                        </a:rPr>
                        <a:t>Teniendo en cuenta lo anterior, desde la Dirección Administrativa, especialmente el Grupo de Gestión Documental, se logró la consecución de recursos por 15.000.000.000 con los cuales se adelantará proceso de contratación con el ánimo de intervenir, desinfección y digitalización de </a:t>
                      </a:r>
                      <a:r>
                        <a:rPr lang="es-ES" sz="1000" b="1" i="0" u="none" strike="noStrike" kern="1200" baseline="0" dirty="0">
                          <a:solidFill>
                            <a:schemeClr val="tx1"/>
                          </a:solidFill>
                          <a:latin typeface="Century Gothic" panose="020B0502020202020204" pitchFamily="34" charset="0"/>
                          <a:ea typeface="+mn-ea"/>
                          <a:cs typeface="+mn-cs"/>
                        </a:rPr>
                        <a:t>4.000 </a:t>
                      </a:r>
                      <a:r>
                        <a:rPr lang="es-ES" sz="1000" b="0" i="0" u="none" strike="noStrike" kern="1200" baseline="0" dirty="0">
                          <a:solidFill>
                            <a:schemeClr val="tx1"/>
                          </a:solidFill>
                          <a:latin typeface="Century Gothic" panose="020B0502020202020204" pitchFamily="34" charset="0"/>
                          <a:ea typeface="+mn-ea"/>
                          <a:cs typeface="+mn-cs"/>
                        </a:rPr>
                        <a:t>metros  </a:t>
                      </a:r>
                      <a:r>
                        <a:rPr lang="es-CO" sz="1000" b="0" i="0" u="none" strike="noStrike" kern="1200" baseline="0" dirty="0">
                          <a:solidFill>
                            <a:schemeClr val="tx1"/>
                          </a:solidFill>
                          <a:latin typeface="Century Gothic" panose="020B0502020202020204" pitchFamily="34" charset="0"/>
                          <a:ea typeface="+mn-ea"/>
                          <a:cs typeface="+mn-cs"/>
                        </a:rPr>
                        <a:t>lineales de archivo, valor que se configura como la meta de esta vigencia. </a:t>
                      </a:r>
                      <a:r>
                        <a:rPr lang="es-ES" sz="1000" b="0" i="0" u="none" strike="noStrike" kern="1200" baseline="0" dirty="0">
                          <a:solidFill>
                            <a:schemeClr val="tx1"/>
                          </a:solidFill>
                          <a:latin typeface="Century Gothic" panose="020B0502020202020204" pitchFamily="34" charset="0"/>
                          <a:ea typeface="+mn-ea"/>
                          <a:cs typeface="+mn-cs"/>
                        </a:rPr>
                        <a:t>Ante el  desconocimiento de la futura asignación de recursos para la vigencia 2026, se establece una meta de 1.000 metros lineales para el 2026; lo anterior dando respuesta a que es un indicador de Plan Indicativo Institucional (meta cuatrienio).</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58230466"/>
                  </a:ext>
                </a:extLst>
              </a:tr>
            </a:tbl>
          </a:graphicData>
        </a:graphic>
      </p:graphicFrame>
      <p:sp>
        <p:nvSpPr>
          <p:cNvPr id="5" name="TextBox 6">
            <a:extLst>
              <a:ext uri="{FF2B5EF4-FFF2-40B4-BE49-F238E27FC236}">
                <a16:creationId xmlns:a16="http://schemas.microsoft.com/office/drawing/2014/main" id="{AF97499C-CCD8-9E39-DF5A-8B95C692722C}"/>
              </a:ext>
            </a:extLst>
          </p:cNvPr>
          <p:cNvSpPr txBox="1"/>
          <p:nvPr/>
        </p:nvSpPr>
        <p:spPr>
          <a:xfrm>
            <a:off x="283674" y="304079"/>
            <a:ext cx="1026062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4DAF46"/>
                </a:solidFill>
                <a:effectLst/>
                <a:uLnTx/>
                <a:uFillTx/>
                <a:latin typeface="Verdana" panose="020B0604030504040204" pitchFamily="34" charset="0"/>
                <a:ea typeface="Verdana" panose="020B0604030504040204" pitchFamily="34" charset="0"/>
                <a:cs typeface="+mn-cs"/>
              </a:rPr>
              <a:t>Indicadores con solicitud de </a:t>
            </a:r>
            <a:r>
              <a:rPr kumimoji="0" lang="es-ES" sz="2800" b="1" i="0" u="none" strike="noStrike" kern="1200" cap="none" spc="0" normalizeH="0" baseline="0" noProof="0" dirty="0">
                <a:ln>
                  <a:noFill/>
                </a:ln>
                <a:solidFill>
                  <a:srgbClr val="4D8333"/>
                </a:solidFill>
                <a:effectLst/>
                <a:uLnTx/>
                <a:uFillTx/>
                <a:latin typeface="Verdana" panose="020B0604030504040204" pitchFamily="34" charset="0"/>
                <a:ea typeface="Verdana" panose="020B0604030504040204" pitchFamily="34" charset="0"/>
                <a:cs typeface="+mn-cs"/>
              </a:rPr>
              <a:t>cambio de meta y cálculo de avance</a:t>
            </a:r>
          </a:p>
        </p:txBody>
      </p:sp>
    </p:spTree>
    <p:extLst>
      <p:ext uri="{BB962C8B-B14F-4D97-AF65-F5344CB8AC3E}">
        <p14:creationId xmlns:p14="http://schemas.microsoft.com/office/powerpoint/2010/main" val="1525104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28CA4-36D8-81E0-CDCA-CCE12BA00974}"/>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C0D38F8D-8891-A133-788A-4FC0DC6B9A30}"/>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0CBC771A-2F26-E061-2709-4A0418A802DB}"/>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TextBox 6">
            <a:extLst>
              <a:ext uri="{FF2B5EF4-FFF2-40B4-BE49-F238E27FC236}">
                <a16:creationId xmlns:a16="http://schemas.microsoft.com/office/drawing/2014/main" id="{402487EC-E3A3-59C7-898C-9BA784B440F2}"/>
              </a:ext>
            </a:extLst>
          </p:cNvPr>
          <p:cNvSpPr txBox="1"/>
          <p:nvPr/>
        </p:nvSpPr>
        <p:spPr>
          <a:xfrm>
            <a:off x="329374" y="311568"/>
            <a:ext cx="1040941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a:ln>
                  <a:noFill/>
                </a:ln>
                <a:solidFill>
                  <a:srgbClr val="4DAF46"/>
                </a:solidFill>
                <a:effectLst/>
                <a:uLnTx/>
                <a:uFillTx/>
                <a:latin typeface="Verdana" panose="020B0604030504040204" pitchFamily="34" charset="0"/>
                <a:ea typeface="Verdana" panose="020B0604030504040204" pitchFamily="34" charset="0"/>
                <a:cs typeface="+mn-cs"/>
              </a:rPr>
              <a:t>Indicadores con solicitud de </a:t>
            </a:r>
            <a:r>
              <a:rPr kumimoji="0" lang="es-ES" sz="2800" b="1" i="0" u="none" strike="noStrike" kern="1200" cap="none" spc="0" normalizeH="0" baseline="0" noProof="0">
                <a:ln>
                  <a:noFill/>
                </a:ln>
                <a:solidFill>
                  <a:srgbClr val="4D8333"/>
                </a:solidFill>
                <a:effectLst/>
                <a:uLnTx/>
                <a:uFillTx/>
                <a:latin typeface="Verdana" panose="020B0604030504040204" pitchFamily="34" charset="0"/>
                <a:ea typeface="Verdana" panose="020B0604030504040204" pitchFamily="34" charset="0"/>
                <a:cs typeface="+mn-cs"/>
              </a:rPr>
              <a:t>cambio de actividades de PAI</a:t>
            </a:r>
          </a:p>
        </p:txBody>
      </p:sp>
      <p:graphicFrame>
        <p:nvGraphicFramePr>
          <p:cNvPr id="2" name="Tabla 1">
            <a:extLst>
              <a:ext uri="{FF2B5EF4-FFF2-40B4-BE49-F238E27FC236}">
                <a16:creationId xmlns:a16="http://schemas.microsoft.com/office/drawing/2014/main" id="{25B32819-F63C-F999-9C3B-525AC23B77B2}"/>
              </a:ext>
            </a:extLst>
          </p:cNvPr>
          <p:cNvGraphicFramePr>
            <a:graphicFrameLocks noGrp="1"/>
          </p:cNvGraphicFramePr>
          <p:nvPr/>
        </p:nvGraphicFramePr>
        <p:xfrm>
          <a:off x="132308" y="1818125"/>
          <a:ext cx="12000410" cy="4450134"/>
        </p:xfrm>
        <a:graphic>
          <a:graphicData uri="http://schemas.openxmlformats.org/drawingml/2006/table">
            <a:tbl>
              <a:tblPr/>
              <a:tblGrid>
                <a:gridCol w="1131227">
                  <a:extLst>
                    <a:ext uri="{9D8B030D-6E8A-4147-A177-3AD203B41FA5}">
                      <a16:colId xmlns:a16="http://schemas.microsoft.com/office/drawing/2014/main" val="490708187"/>
                    </a:ext>
                  </a:extLst>
                </a:gridCol>
                <a:gridCol w="1192329">
                  <a:extLst>
                    <a:ext uri="{9D8B030D-6E8A-4147-A177-3AD203B41FA5}">
                      <a16:colId xmlns:a16="http://schemas.microsoft.com/office/drawing/2014/main" val="3405527956"/>
                    </a:ext>
                  </a:extLst>
                </a:gridCol>
                <a:gridCol w="2143124">
                  <a:extLst>
                    <a:ext uri="{9D8B030D-6E8A-4147-A177-3AD203B41FA5}">
                      <a16:colId xmlns:a16="http://schemas.microsoft.com/office/drawing/2014/main" val="1714921384"/>
                    </a:ext>
                  </a:extLst>
                </a:gridCol>
                <a:gridCol w="2486025">
                  <a:extLst>
                    <a:ext uri="{9D8B030D-6E8A-4147-A177-3AD203B41FA5}">
                      <a16:colId xmlns:a16="http://schemas.microsoft.com/office/drawing/2014/main" val="45523111"/>
                    </a:ext>
                  </a:extLst>
                </a:gridCol>
                <a:gridCol w="457200">
                  <a:extLst>
                    <a:ext uri="{9D8B030D-6E8A-4147-A177-3AD203B41FA5}">
                      <a16:colId xmlns:a16="http://schemas.microsoft.com/office/drawing/2014/main" val="240921058"/>
                    </a:ext>
                  </a:extLst>
                </a:gridCol>
                <a:gridCol w="438150">
                  <a:extLst>
                    <a:ext uri="{9D8B030D-6E8A-4147-A177-3AD203B41FA5}">
                      <a16:colId xmlns:a16="http://schemas.microsoft.com/office/drawing/2014/main" val="1843174970"/>
                    </a:ext>
                  </a:extLst>
                </a:gridCol>
                <a:gridCol w="457200">
                  <a:extLst>
                    <a:ext uri="{9D8B030D-6E8A-4147-A177-3AD203B41FA5}">
                      <a16:colId xmlns:a16="http://schemas.microsoft.com/office/drawing/2014/main" val="4240513915"/>
                    </a:ext>
                  </a:extLst>
                </a:gridCol>
                <a:gridCol w="495300">
                  <a:extLst>
                    <a:ext uri="{9D8B030D-6E8A-4147-A177-3AD203B41FA5}">
                      <a16:colId xmlns:a16="http://schemas.microsoft.com/office/drawing/2014/main" val="251201528"/>
                    </a:ext>
                  </a:extLst>
                </a:gridCol>
                <a:gridCol w="3199855">
                  <a:extLst>
                    <a:ext uri="{9D8B030D-6E8A-4147-A177-3AD203B41FA5}">
                      <a16:colId xmlns:a16="http://schemas.microsoft.com/office/drawing/2014/main" val="3086292829"/>
                    </a:ext>
                  </a:extLst>
                </a:gridCol>
              </a:tblGrid>
              <a:tr h="101834">
                <a:tc rowSpan="2">
                  <a:txBody>
                    <a:bodyPr/>
                    <a:lstStyle/>
                    <a:p>
                      <a:pPr algn="ctr" fontAlgn="ctr"/>
                      <a:r>
                        <a:rPr lang="es-CO" sz="1050" b="1" i="0" u="none" strike="noStrike">
                          <a:solidFill>
                            <a:srgbClr val="FFFFFF"/>
                          </a:solidFill>
                          <a:effectLst/>
                          <a:latin typeface="Century Gothic" panose="020B0502020202020204" pitchFamily="34" charset="0"/>
                        </a:rPr>
                        <a:t>Dependencia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050" b="1" i="0" u="none" strike="noStrike">
                          <a:solidFill>
                            <a:srgbClr val="FFFFFF"/>
                          </a:solidFill>
                          <a:effectLst/>
                          <a:latin typeface="Century Gothic" panose="020B0502020202020204" pitchFamily="34" charset="0"/>
                        </a:rPr>
                        <a:t>Indicador</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050" b="1" i="0" u="none" strike="noStrike">
                          <a:solidFill>
                            <a:srgbClr val="FFFFFF"/>
                          </a:solidFill>
                          <a:effectLst/>
                          <a:latin typeface="Century Gothic" panose="020B0502020202020204" pitchFamily="34" charset="0"/>
                        </a:rPr>
                        <a:t>Dato o información actual</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b"/>
                      <a:r>
                        <a:rPr lang="es-CO" sz="1050" b="1" i="0" u="none" strike="noStrike">
                          <a:solidFill>
                            <a:srgbClr val="FFFFFF"/>
                          </a:solidFill>
                          <a:effectLst/>
                          <a:latin typeface="Century Gothic" panose="020B0502020202020204" pitchFamily="34" charset="0"/>
                        </a:rPr>
                        <a:t>Propuesta de modificación de dato o información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gridSpan="4">
                  <a:txBody>
                    <a:bodyPr/>
                    <a:lstStyle/>
                    <a:p>
                      <a:pPr algn="ctr" fontAlgn="b"/>
                      <a:r>
                        <a:rPr lang="es-CO" sz="1050" b="1" i="0" u="none" strike="noStrike" dirty="0">
                          <a:solidFill>
                            <a:srgbClr val="FFFFFF"/>
                          </a:solidFill>
                          <a:effectLst/>
                          <a:latin typeface="Century Gothic" panose="020B0502020202020204" pitchFamily="34" charset="0"/>
                        </a:rPr>
                        <a:t>Pertenece 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algn="ctr" fontAlgn="ctr"/>
                      <a:r>
                        <a:rPr lang="es-CO" sz="1050" b="1" i="0" u="none" strike="noStrike">
                          <a:solidFill>
                            <a:srgbClr val="FFFFFF"/>
                          </a:solidFill>
                          <a:effectLst/>
                          <a:latin typeface="Century Gothic" panose="020B0502020202020204" pitchFamily="34" charset="0"/>
                        </a:rPr>
                        <a:t>Justificación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extLst>
                  <a:ext uri="{0D108BD9-81ED-4DB2-BD59-A6C34878D82A}">
                    <a16:rowId xmlns:a16="http://schemas.microsoft.com/office/drawing/2014/main" val="2113931199"/>
                  </a:ext>
                </a:extLst>
              </a:tr>
              <a:tr h="101834">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b="1" i="0" u="none" strike="noStrike">
                          <a:solidFill>
                            <a:srgbClr val="FFFFFF"/>
                          </a:solidFill>
                          <a:effectLst/>
                          <a:latin typeface="Century Gothic" panose="020B0502020202020204" pitchFamily="34" charset="0"/>
                        </a:rPr>
                        <a:t>PND</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a:solidFill>
                            <a:srgbClr val="FFFFFF"/>
                          </a:solidFill>
                          <a:effectLst/>
                          <a:latin typeface="Century Gothic" panose="020B0502020202020204" pitchFamily="34" charset="0"/>
                        </a:rPr>
                        <a:t>PES</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a:solidFill>
                            <a:srgbClr val="FFFFFF"/>
                          </a:solidFill>
                          <a:effectLst/>
                          <a:latin typeface="Century Gothic" panose="020B0502020202020204" pitchFamily="34" charset="0"/>
                        </a:rPr>
                        <a:t>PII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a:solidFill>
                            <a:srgbClr val="FFFFFF"/>
                          </a:solidFill>
                          <a:effectLst/>
                          <a:latin typeface="Century Gothic" panose="020B0502020202020204" pitchFamily="34" charset="0"/>
                        </a:rPr>
                        <a:t>PAI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vMerge="1">
                  <a:txBody>
                    <a:bodyPr/>
                    <a:lstStyle/>
                    <a:p>
                      <a:endParaRPr lang="es-CO"/>
                    </a:p>
                  </a:txBody>
                  <a:tcPr/>
                </a:tc>
                <a:extLst>
                  <a:ext uri="{0D108BD9-81ED-4DB2-BD59-A6C34878D82A}">
                    <a16:rowId xmlns:a16="http://schemas.microsoft.com/office/drawing/2014/main" val="1141673809"/>
                  </a:ext>
                </a:extLst>
              </a:tr>
              <a:tr h="2690757">
                <a:tc>
                  <a:txBody>
                    <a:bodyPr/>
                    <a:lstStyle/>
                    <a:p>
                      <a:pPr algn="ctr" rtl="0" fontAlgn="ctr"/>
                      <a:r>
                        <a:rPr lang="es-ES" sz="900" dirty="0">
                          <a:latin typeface="Century Gothic" panose="020B0502020202020204" pitchFamily="34" charset="0"/>
                        </a:rPr>
                        <a:t>Dirección de Abastecimiento</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900" b="0" i="0" u="none" strike="noStrike" dirty="0">
                          <a:solidFill>
                            <a:srgbClr val="000000"/>
                          </a:solidFill>
                          <a:effectLst/>
                          <a:latin typeface="Century Gothic" panose="020B0502020202020204" pitchFamily="34" charset="0"/>
                        </a:rPr>
                        <a:t>PA-242: Número de acciones adelantadas desde el ICBF, en los diferentes comités de la Mesa Técnica Nacional de Compras Públicas Locales de Alimentos.</a:t>
                      </a:r>
                      <a:endParaRPr lang="es-CO" sz="9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r>
                        <a:rPr lang="es-ES" sz="900" b="0" i="0" u="none" strike="noStrike" kern="1200" baseline="0" dirty="0">
                          <a:solidFill>
                            <a:schemeClr val="tx1"/>
                          </a:solidFill>
                          <a:latin typeface="Century Gothic" panose="020B0502020202020204" pitchFamily="34" charset="0"/>
                          <a:ea typeface="+mn-ea"/>
                          <a:cs typeface="+mn-cs"/>
                        </a:rPr>
                        <a:t>1. Participar </a:t>
                      </a:r>
                      <a:r>
                        <a:rPr lang="es-ES" sz="900" b="0" i="0" u="none" strike="noStrike" kern="1200" baseline="0" dirty="0">
                          <a:solidFill>
                            <a:srgbClr val="FF0000"/>
                          </a:solidFill>
                          <a:latin typeface="Century Gothic" panose="020B0502020202020204" pitchFamily="34" charset="0"/>
                          <a:ea typeface="+mn-ea"/>
                          <a:cs typeface="+mn-cs"/>
                        </a:rPr>
                        <a:t>mensualmente </a:t>
                      </a:r>
                      <a:r>
                        <a:rPr lang="es-ES" sz="900" b="0" i="0" u="none" strike="noStrike" kern="1200" baseline="0" dirty="0">
                          <a:solidFill>
                            <a:schemeClr val="tx1"/>
                          </a:solidFill>
                          <a:latin typeface="Century Gothic" panose="020B0502020202020204" pitchFamily="34" charset="0"/>
                          <a:ea typeface="+mn-ea"/>
                          <a:cs typeface="+mn-cs"/>
                        </a:rPr>
                        <a:t>en sesiones del </a:t>
                      </a:r>
                      <a:r>
                        <a:rPr lang="es-CO" sz="900" b="0" i="0" u="none" strike="noStrike" kern="1200" baseline="0" dirty="0">
                          <a:solidFill>
                            <a:schemeClr val="tx1"/>
                          </a:solidFill>
                          <a:latin typeface="Century Gothic" panose="020B0502020202020204" pitchFamily="34" charset="0"/>
                          <a:ea typeface="+mn-ea"/>
                          <a:cs typeface="+mn-cs"/>
                        </a:rPr>
                        <a:t>Comité Administrativo y Normativo creado por la Mesa Técnica Nacional de Compras Públicas </a:t>
                      </a:r>
                      <a:r>
                        <a:rPr lang="es-ES" sz="900" b="0" i="0" u="none" strike="noStrike" kern="1200" baseline="0" dirty="0">
                          <a:solidFill>
                            <a:schemeClr val="tx1"/>
                          </a:solidFill>
                          <a:latin typeface="Century Gothic" panose="020B0502020202020204" pitchFamily="34" charset="0"/>
                          <a:ea typeface="+mn-ea"/>
                          <a:cs typeface="+mn-cs"/>
                        </a:rPr>
                        <a:t>Locales de Alimentos, en mesas de trabajo realizadas de forma presencial o virtual, con el fin de elaborar proyectos normativos para ser propuestos a las entidades de la Mesa, al Gobierno Nacional o al Congreso de la </a:t>
                      </a:r>
                      <a:r>
                        <a:rPr lang="es-CO" sz="900" b="0" i="0" u="none" strike="noStrike" kern="1200" baseline="0" dirty="0">
                          <a:solidFill>
                            <a:schemeClr val="tx1"/>
                          </a:solidFill>
                          <a:latin typeface="Century Gothic" panose="020B0502020202020204" pitchFamily="34" charset="0"/>
                          <a:ea typeface="+mn-ea"/>
                          <a:cs typeface="+mn-cs"/>
                        </a:rPr>
                        <a:t>República.</a:t>
                      </a:r>
                    </a:p>
                    <a:p>
                      <a:endParaRPr lang="es-CO" sz="900" b="0" i="0" u="none" strike="noStrike" kern="1200" baseline="0" dirty="0">
                        <a:solidFill>
                          <a:schemeClr val="tx1"/>
                        </a:solidFill>
                        <a:effectLst/>
                        <a:latin typeface="Century Gothic" panose="020B0502020202020204" pitchFamily="34" charset="0"/>
                        <a:ea typeface="+mn-ea"/>
                        <a:cs typeface="+mn-cs"/>
                      </a:endParaRPr>
                    </a:p>
                    <a:p>
                      <a:r>
                        <a:rPr lang="es-ES" sz="900" b="0" i="0" u="none" strike="noStrike" kern="1200" baseline="0" dirty="0">
                          <a:solidFill>
                            <a:schemeClr val="tx1"/>
                          </a:solidFill>
                          <a:latin typeface="Century Gothic" panose="020B0502020202020204" pitchFamily="34" charset="0"/>
                          <a:ea typeface="+mn-ea"/>
                          <a:cs typeface="+mn-cs"/>
                        </a:rPr>
                        <a:t>2. Participar </a:t>
                      </a:r>
                      <a:r>
                        <a:rPr lang="es-ES" sz="900" b="0" i="0" u="none" strike="noStrike" kern="1200" baseline="0" dirty="0">
                          <a:solidFill>
                            <a:srgbClr val="FF0000"/>
                          </a:solidFill>
                          <a:latin typeface="Century Gothic" panose="020B0502020202020204" pitchFamily="34" charset="0"/>
                          <a:ea typeface="+mn-ea"/>
                          <a:cs typeface="+mn-cs"/>
                        </a:rPr>
                        <a:t>mensualmente</a:t>
                      </a:r>
                      <a:r>
                        <a:rPr lang="es-ES" sz="900" b="0" i="0" u="none" strike="noStrike" kern="1200" baseline="0" dirty="0">
                          <a:solidFill>
                            <a:schemeClr val="tx1"/>
                          </a:solidFill>
                          <a:latin typeface="Century Gothic" panose="020B0502020202020204" pitchFamily="34" charset="0"/>
                          <a:ea typeface="+mn-ea"/>
                          <a:cs typeface="+mn-cs"/>
                        </a:rPr>
                        <a:t> en las sesiones virtuales o presenciales, del Comité para el Diseño del Sistema de Información creado por </a:t>
                      </a:r>
                      <a:r>
                        <a:rPr lang="es-CO" sz="900" b="0" i="0" u="none" strike="noStrike" kern="1200" baseline="0" dirty="0">
                          <a:solidFill>
                            <a:schemeClr val="tx1"/>
                          </a:solidFill>
                          <a:latin typeface="Century Gothic" panose="020B0502020202020204" pitchFamily="34" charset="0"/>
                          <a:ea typeface="+mn-ea"/>
                          <a:cs typeface="+mn-cs"/>
                        </a:rPr>
                        <a:t>la Mesa Técnica Nacional de Compras Públicas </a:t>
                      </a:r>
                      <a:r>
                        <a:rPr lang="es-ES" sz="900" b="0" i="0" u="none" strike="noStrike" kern="1200" baseline="0" dirty="0">
                          <a:solidFill>
                            <a:schemeClr val="tx1"/>
                          </a:solidFill>
                          <a:latin typeface="Century Gothic" panose="020B0502020202020204" pitchFamily="34" charset="0"/>
                          <a:ea typeface="+mn-ea"/>
                          <a:cs typeface="+mn-cs"/>
                        </a:rPr>
                        <a:t>Locales de Alimentos con el fin de dar cumplimiento al artículo 11 de la Ley 2046 de </a:t>
                      </a:r>
                      <a:r>
                        <a:rPr lang="es-CO" sz="900" b="0" i="0" u="none" strike="noStrike" kern="1200" baseline="0" dirty="0">
                          <a:solidFill>
                            <a:schemeClr val="tx1"/>
                          </a:solidFill>
                          <a:latin typeface="Century Gothic" panose="020B0502020202020204" pitchFamily="34" charset="0"/>
                          <a:ea typeface="+mn-ea"/>
                          <a:cs typeface="+mn-cs"/>
                        </a:rPr>
                        <a:t>2020.</a:t>
                      </a:r>
                    </a:p>
                    <a:p>
                      <a:endParaRPr lang="es-CO" sz="900" b="0" i="0" u="none" strike="noStrike" kern="1200" baseline="0" dirty="0">
                        <a:solidFill>
                          <a:schemeClr val="tx1"/>
                        </a:solidFill>
                        <a:effectLst/>
                        <a:latin typeface="Century Gothic" panose="020B0502020202020204" pitchFamily="34" charset="0"/>
                        <a:ea typeface="+mn-ea"/>
                        <a:cs typeface="+mn-cs"/>
                      </a:endParaRPr>
                    </a:p>
                    <a:p>
                      <a:r>
                        <a:rPr lang="es-ES" sz="900" b="1" i="1" u="none" strike="noStrike" kern="1200" baseline="0" dirty="0">
                          <a:solidFill>
                            <a:schemeClr val="tx1"/>
                          </a:solidFill>
                          <a:latin typeface="Century Gothic" panose="020B0502020202020204" pitchFamily="34" charset="0"/>
                          <a:ea typeface="+mn-ea"/>
                          <a:cs typeface="+mn-cs"/>
                        </a:rPr>
                        <a:t>3. </a:t>
                      </a:r>
                      <a:r>
                        <a:rPr lang="es-ES" sz="900" b="0" i="0" u="none" strike="noStrike" kern="1200" baseline="0" dirty="0">
                          <a:solidFill>
                            <a:schemeClr val="tx1"/>
                          </a:solidFill>
                          <a:latin typeface="Century Gothic" panose="020B0502020202020204" pitchFamily="34" charset="0"/>
                          <a:ea typeface="+mn-ea"/>
                          <a:cs typeface="+mn-cs"/>
                        </a:rPr>
                        <a:t>Participar </a:t>
                      </a:r>
                      <a:r>
                        <a:rPr lang="es-ES" sz="900" b="0" i="0" u="none" strike="noStrike" kern="1200" baseline="0" dirty="0">
                          <a:solidFill>
                            <a:srgbClr val="FF0000"/>
                          </a:solidFill>
                          <a:latin typeface="Century Gothic" panose="020B0502020202020204" pitchFamily="34" charset="0"/>
                          <a:ea typeface="+mn-ea"/>
                          <a:cs typeface="+mn-cs"/>
                        </a:rPr>
                        <a:t>mensualmente</a:t>
                      </a:r>
                      <a:r>
                        <a:rPr lang="es-ES" sz="900" b="0" i="0" u="none" strike="noStrike" kern="1200" baseline="0" dirty="0">
                          <a:solidFill>
                            <a:schemeClr val="tx1"/>
                          </a:solidFill>
                          <a:latin typeface="Century Gothic" panose="020B0502020202020204" pitchFamily="34" charset="0"/>
                          <a:ea typeface="+mn-ea"/>
                          <a:cs typeface="+mn-cs"/>
                        </a:rPr>
                        <a:t> en las sesiones del Comité de Calidad e Inocuidad creado por la </a:t>
                      </a:r>
                      <a:r>
                        <a:rPr lang="es-CO" sz="900" b="0" i="0" u="none" strike="noStrike" kern="1200" baseline="0" dirty="0">
                          <a:solidFill>
                            <a:schemeClr val="tx1"/>
                          </a:solidFill>
                          <a:latin typeface="Century Gothic" panose="020B0502020202020204" pitchFamily="34" charset="0"/>
                          <a:ea typeface="+mn-ea"/>
                          <a:cs typeface="+mn-cs"/>
                        </a:rPr>
                        <a:t>Mesa Técnica Nacional de Compras Públicas </a:t>
                      </a:r>
                      <a:r>
                        <a:rPr lang="es-ES" sz="900" b="0" i="0" u="none" strike="noStrike" kern="1200" baseline="0" dirty="0">
                          <a:solidFill>
                            <a:schemeClr val="tx1"/>
                          </a:solidFill>
                          <a:latin typeface="Century Gothic" panose="020B0502020202020204" pitchFamily="34" charset="0"/>
                          <a:ea typeface="+mn-ea"/>
                          <a:cs typeface="+mn-cs"/>
                        </a:rPr>
                        <a:t>Locales de Alimentos, en mesas de trabajo </a:t>
                      </a:r>
                      <a:r>
                        <a:rPr lang="pt-BR" sz="900" b="0" i="0" u="none" strike="noStrike" kern="1200" baseline="0" dirty="0">
                          <a:solidFill>
                            <a:schemeClr val="tx1"/>
                          </a:solidFill>
                          <a:latin typeface="Century Gothic" panose="020B0502020202020204" pitchFamily="34" charset="0"/>
                          <a:ea typeface="+mn-ea"/>
                          <a:cs typeface="+mn-cs"/>
                        </a:rPr>
                        <a:t>realizadas de forma virtual o presencial, para </a:t>
                      </a:r>
                      <a:r>
                        <a:rPr lang="es-ES" sz="900" b="0" i="0" u="none" strike="noStrike" kern="1200" baseline="0" dirty="0">
                          <a:solidFill>
                            <a:schemeClr val="tx1"/>
                          </a:solidFill>
                          <a:latin typeface="Century Gothic" panose="020B0502020202020204" pitchFamily="34" charset="0"/>
                          <a:ea typeface="+mn-ea"/>
                          <a:cs typeface="+mn-cs"/>
                        </a:rPr>
                        <a:t>revisar y validar las fichas técnicas de alimentos propuestas por el INVIMA.</a:t>
                      </a:r>
                      <a:endParaRPr lang="es-ES" sz="9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r>
                        <a:rPr lang="es-ES" sz="900" b="1" i="0" u="none" strike="noStrike" kern="1200" baseline="0" dirty="0">
                          <a:solidFill>
                            <a:schemeClr val="tx1"/>
                          </a:solidFill>
                          <a:latin typeface="Century Gothic" panose="020B0502020202020204" pitchFamily="34" charset="0"/>
                          <a:ea typeface="+mn-ea"/>
                          <a:cs typeface="+mn-cs"/>
                        </a:rPr>
                        <a:t>1. </a:t>
                      </a:r>
                      <a:r>
                        <a:rPr lang="es-ES" sz="900" b="0" i="0" u="none" strike="noStrike" kern="1200" baseline="0" dirty="0">
                          <a:solidFill>
                            <a:schemeClr val="tx1"/>
                          </a:solidFill>
                          <a:latin typeface="Century Gothic" panose="020B0502020202020204" pitchFamily="34" charset="0"/>
                          <a:ea typeface="+mn-ea"/>
                          <a:cs typeface="+mn-cs"/>
                        </a:rPr>
                        <a:t>Participar </a:t>
                      </a:r>
                      <a:r>
                        <a:rPr lang="es-ES" sz="900" b="0" i="0" u="none" strike="noStrike" kern="1200" baseline="0" dirty="0">
                          <a:solidFill>
                            <a:srgbClr val="FF0000"/>
                          </a:solidFill>
                          <a:latin typeface="Century Gothic" panose="020B0502020202020204" pitchFamily="34" charset="0"/>
                          <a:ea typeface="+mn-ea"/>
                          <a:cs typeface="+mn-cs"/>
                        </a:rPr>
                        <a:t>cuando se requiera</a:t>
                      </a:r>
                      <a:r>
                        <a:rPr lang="es-ES" sz="900" b="0" i="0" u="none" strike="noStrike" kern="1200" baseline="0" dirty="0">
                          <a:solidFill>
                            <a:schemeClr val="tx1"/>
                          </a:solidFill>
                          <a:latin typeface="Century Gothic" panose="020B0502020202020204" pitchFamily="34" charset="0"/>
                          <a:ea typeface="+mn-ea"/>
                          <a:cs typeface="+mn-cs"/>
                        </a:rPr>
                        <a:t> en las sesiones del Comité Administrativo y normativo creado por </a:t>
                      </a:r>
                      <a:r>
                        <a:rPr lang="es-CO" sz="900" b="0" i="0" u="none" strike="noStrike" kern="1200" baseline="0" dirty="0">
                          <a:solidFill>
                            <a:schemeClr val="tx1"/>
                          </a:solidFill>
                          <a:latin typeface="Century Gothic" panose="020B0502020202020204" pitchFamily="34" charset="0"/>
                          <a:ea typeface="+mn-ea"/>
                          <a:cs typeface="+mn-cs"/>
                        </a:rPr>
                        <a:t>la Mesa Técnica Nacional de Compras Públicas </a:t>
                      </a:r>
                      <a:r>
                        <a:rPr lang="es-ES" sz="900" b="0" i="0" u="none" strike="noStrike" kern="1200" baseline="0" dirty="0">
                          <a:solidFill>
                            <a:schemeClr val="tx1"/>
                          </a:solidFill>
                          <a:latin typeface="Century Gothic" panose="020B0502020202020204" pitchFamily="34" charset="0"/>
                          <a:ea typeface="+mn-ea"/>
                          <a:cs typeface="+mn-cs"/>
                        </a:rPr>
                        <a:t>Locales de Alimentos, en mesas de trabajo realizadas de forma presencial o virtual, con el fin </a:t>
                      </a:r>
                      <a:r>
                        <a:rPr lang="es-CO" sz="900" b="0" i="0" u="none" strike="noStrike" kern="1200" baseline="0" dirty="0">
                          <a:solidFill>
                            <a:schemeClr val="tx1"/>
                          </a:solidFill>
                          <a:latin typeface="Century Gothic" panose="020B0502020202020204" pitchFamily="34" charset="0"/>
                          <a:ea typeface="+mn-ea"/>
                          <a:cs typeface="+mn-cs"/>
                        </a:rPr>
                        <a:t>de elaborar proyectos normativos para ser </a:t>
                      </a:r>
                      <a:r>
                        <a:rPr lang="es-ES" sz="900" b="0" i="0" u="none" strike="noStrike" kern="1200" baseline="0" dirty="0">
                          <a:solidFill>
                            <a:schemeClr val="tx1"/>
                          </a:solidFill>
                          <a:latin typeface="Century Gothic" panose="020B0502020202020204" pitchFamily="34" charset="0"/>
                          <a:ea typeface="+mn-ea"/>
                          <a:cs typeface="+mn-cs"/>
                        </a:rPr>
                        <a:t>propuestos a las entidades de la Mesa, al Gobierno. </a:t>
                      </a:r>
                    </a:p>
                    <a:p>
                      <a:endParaRPr lang="es-ES" sz="900" b="0" i="0" u="none" strike="noStrike" kern="1200" baseline="0" dirty="0">
                        <a:solidFill>
                          <a:schemeClr val="tx1"/>
                        </a:solidFill>
                        <a:effectLst/>
                        <a:latin typeface="Century Gothic" panose="020B0502020202020204" pitchFamily="34" charset="0"/>
                        <a:ea typeface="+mn-ea"/>
                        <a:cs typeface="+mn-cs"/>
                      </a:endParaRPr>
                    </a:p>
                    <a:p>
                      <a:r>
                        <a:rPr lang="es-ES" sz="900" b="1" i="1" u="none" strike="noStrike" kern="1200" baseline="0" dirty="0">
                          <a:solidFill>
                            <a:schemeClr val="tx1"/>
                          </a:solidFill>
                          <a:latin typeface="Century Gothic" panose="020B0502020202020204" pitchFamily="34" charset="0"/>
                          <a:ea typeface="+mn-ea"/>
                          <a:cs typeface="+mn-cs"/>
                        </a:rPr>
                        <a:t>2. </a:t>
                      </a:r>
                      <a:r>
                        <a:rPr lang="es-ES" sz="900" b="0" i="0" u="none" strike="noStrike" kern="1200" baseline="0" dirty="0">
                          <a:solidFill>
                            <a:schemeClr val="tx1"/>
                          </a:solidFill>
                          <a:latin typeface="Century Gothic" panose="020B0502020202020204" pitchFamily="34" charset="0"/>
                          <a:ea typeface="+mn-ea"/>
                          <a:cs typeface="+mn-cs"/>
                        </a:rPr>
                        <a:t>Participar </a:t>
                      </a:r>
                      <a:r>
                        <a:rPr lang="es-ES" sz="900" b="0" i="0" u="none" strike="noStrike" kern="1200" baseline="0" dirty="0">
                          <a:solidFill>
                            <a:srgbClr val="FF0000"/>
                          </a:solidFill>
                          <a:latin typeface="Century Gothic" panose="020B0502020202020204" pitchFamily="34" charset="0"/>
                          <a:ea typeface="+mn-ea"/>
                          <a:cs typeface="+mn-cs"/>
                        </a:rPr>
                        <a:t>cuando se requiera</a:t>
                      </a:r>
                      <a:r>
                        <a:rPr lang="es-ES" sz="900" b="0" i="0" u="none" strike="noStrike" kern="1200" baseline="0" dirty="0">
                          <a:solidFill>
                            <a:schemeClr val="tx1"/>
                          </a:solidFill>
                          <a:latin typeface="Century Gothic" panose="020B0502020202020204" pitchFamily="34" charset="0"/>
                          <a:ea typeface="+mn-ea"/>
                          <a:cs typeface="+mn-cs"/>
                        </a:rPr>
                        <a:t> en las sesiones virtuales o presenciales, del Comité para el Diseño del Sistema de Información creado por la Mesa </a:t>
                      </a:r>
                      <a:r>
                        <a:rPr lang="es-CO" sz="900" b="0" i="0" u="none" strike="noStrike" kern="1200" baseline="0" dirty="0">
                          <a:solidFill>
                            <a:schemeClr val="tx1"/>
                          </a:solidFill>
                          <a:latin typeface="Century Gothic" panose="020B0502020202020204" pitchFamily="34" charset="0"/>
                          <a:ea typeface="+mn-ea"/>
                          <a:cs typeface="+mn-cs"/>
                        </a:rPr>
                        <a:t>Técnica Nacional de Compras Públicas Locales de </a:t>
                      </a:r>
                      <a:r>
                        <a:rPr lang="es-ES" sz="900" b="0" i="0" u="none" strike="noStrike" kern="1200" baseline="0" dirty="0">
                          <a:solidFill>
                            <a:schemeClr val="tx1"/>
                          </a:solidFill>
                          <a:latin typeface="Century Gothic" panose="020B0502020202020204" pitchFamily="34" charset="0"/>
                          <a:ea typeface="+mn-ea"/>
                          <a:cs typeface="+mn-cs"/>
                        </a:rPr>
                        <a:t>Alimentos con el fin de dar cumplimiento al artículo 11 de la Ley 2046 de 2020.</a:t>
                      </a:r>
                    </a:p>
                    <a:p>
                      <a:endParaRPr lang="es-ES" sz="900" b="0" i="0" u="none" strike="noStrike" kern="1200" baseline="0" dirty="0">
                        <a:solidFill>
                          <a:schemeClr val="tx1"/>
                        </a:solidFill>
                        <a:effectLst/>
                        <a:latin typeface="Century Gothic" panose="020B0502020202020204" pitchFamily="34" charset="0"/>
                        <a:ea typeface="+mn-ea"/>
                        <a:cs typeface="+mn-cs"/>
                      </a:endParaRPr>
                    </a:p>
                    <a:p>
                      <a:r>
                        <a:rPr lang="es-ES" sz="900" b="0" i="0" u="none" strike="noStrike" kern="1200" baseline="0" dirty="0">
                          <a:solidFill>
                            <a:schemeClr val="tx1"/>
                          </a:solidFill>
                          <a:effectLst/>
                          <a:latin typeface="Century Gothic" panose="020B0502020202020204" pitchFamily="34" charset="0"/>
                          <a:ea typeface="+mn-ea"/>
                          <a:cs typeface="+mn-cs"/>
                        </a:rPr>
                        <a:t>3.</a:t>
                      </a:r>
                      <a:r>
                        <a:rPr lang="es-ES" sz="900" b="0" i="0" u="none" strike="noStrike" kern="1200" baseline="0" dirty="0">
                          <a:solidFill>
                            <a:schemeClr val="tx1"/>
                          </a:solidFill>
                          <a:latin typeface="Century Gothic" panose="020B0502020202020204" pitchFamily="34" charset="0"/>
                          <a:ea typeface="+mn-ea"/>
                          <a:cs typeface="+mn-cs"/>
                        </a:rPr>
                        <a:t>Participar </a:t>
                      </a:r>
                      <a:r>
                        <a:rPr lang="es-ES" sz="900" b="0" i="0" u="none" strike="noStrike" kern="1200" baseline="0" dirty="0">
                          <a:solidFill>
                            <a:srgbClr val="FF0000"/>
                          </a:solidFill>
                          <a:latin typeface="Century Gothic" panose="020B0502020202020204" pitchFamily="34" charset="0"/>
                          <a:ea typeface="+mn-ea"/>
                          <a:cs typeface="+mn-cs"/>
                        </a:rPr>
                        <a:t>cuando se requiera</a:t>
                      </a:r>
                      <a:r>
                        <a:rPr lang="es-ES" sz="900" b="0" i="0" u="none" strike="noStrike" kern="1200" baseline="0" dirty="0">
                          <a:solidFill>
                            <a:schemeClr val="tx1"/>
                          </a:solidFill>
                          <a:latin typeface="Century Gothic" panose="020B0502020202020204" pitchFamily="34" charset="0"/>
                          <a:ea typeface="+mn-ea"/>
                          <a:cs typeface="+mn-cs"/>
                        </a:rPr>
                        <a:t> en las sesiones del Comité de Calidad e Inocuidad creado por la </a:t>
                      </a:r>
                      <a:r>
                        <a:rPr lang="es-CO" sz="900" b="0" i="0" u="none" strike="noStrike" kern="1200" baseline="0" dirty="0">
                          <a:solidFill>
                            <a:schemeClr val="tx1"/>
                          </a:solidFill>
                          <a:latin typeface="Century Gothic" panose="020B0502020202020204" pitchFamily="34" charset="0"/>
                          <a:ea typeface="+mn-ea"/>
                          <a:cs typeface="+mn-cs"/>
                        </a:rPr>
                        <a:t>Mesa Técnica Nacional de Compras Públicas </a:t>
                      </a:r>
                      <a:r>
                        <a:rPr lang="es-ES" sz="900" b="0" i="0" u="none" strike="noStrike" kern="1200" baseline="0" dirty="0">
                          <a:solidFill>
                            <a:schemeClr val="tx1"/>
                          </a:solidFill>
                          <a:latin typeface="Century Gothic" panose="020B0502020202020204" pitchFamily="34" charset="0"/>
                          <a:ea typeface="+mn-ea"/>
                          <a:cs typeface="+mn-cs"/>
                        </a:rPr>
                        <a:t>Locales de Alimentos, en mesas de trabajo </a:t>
                      </a:r>
                      <a:r>
                        <a:rPr lang="pt-BR" sz="900" b="0" i="0" u="none" strike="noStrike" kern="1200" baseline="0" dirty="0">
                          <a:solidFill>
                            <a:schemeClr val="tx1"/>
                          </a:solidFill>
                          <a:latin typeface="Century Gothic" panose="020B0502020202020204" pitchFamily="34" charset="0"/>
                          <a:ea typeface="+mn-ea"/>
                          <a:cs typeface="+mn-cs"/>
                        </a:rPr>
                        <a:t>realizadas de forma virtual o presencial, para </a:t>
                      </a:r>
                      <a:r>
                        <a:rPr lang="es-ES" sz="900" b="0" i="0" u="none" strike="noStrike" kern="1200" baseline="0" dirty="0">
                          <a:solidFill>
                            <a:schemeClr val="tx1"/>
                          </a:solidFill>
                          <a:latin typeface="Century Gothic" panose="020B0502020202020204" pitchFamily="34" charset="0"/>
                          <a:ea typeface="+mn-ea"/>
                          <a:cs typeface="+mn-cs"/>
                        </a:rPr>
                        <a:t>revisar y validar las fichas técnicas de alimentos </a:t>
                      </a:r>
                      <a:r>
                        <a:rPr lang="es-CO" sz="900" b="0" i="0" u="none" strike="noStrike" kern="1200" baseline="0" dirty="0">
                          <a:solidFill>
                            <a:schemeClr val="tx1"/>
                          </a:solidFill>
                          <a:latin typeface="Century Gothic" panose="020B0502020202020204" pitchFamily="34" charset="0"/>
                          <a:ea typeface="+mn-ea"/>
                          <a:cs typeface="+mn-cs"/>
                        </a:rPr>
                        <a:t>propuestas por el INVIMA.</a:t>
                      </a:r>
                      <a:endParaRPr lang="es-ES" sz="900" b="0" i="0" u="none" strike="noStrike" dirty="0">
                        <a:solidFill>
                          <a:srgbClr val="FF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s-CO" sz="9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s-CO" sz="9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s-CO" sz="9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s-ES" sz="900" b="0" i="0" u="none" strike="noStrike" dirty="0">
                          <a:solidFill>
                            <a:srgbClr val="000000"/>
                          </a:solidFill>
                          <a:effectLst/>
                          <a:latin typeface="Century Gothic" panose="020B0502020202020204" pitchFamily="34" charset="0"/>
                        </a:rPr>
                        <a:t>X</a:t>
                      </a:r>
                      <a:endParaRPr lang="es-CO" sz="9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rtl="0" fontAlgn="ctr"/>
                      <a:r>
                        <a:rPr lang="es-ES" sz="900" b="0" i="0" u="none" strike="noStrike" dirty="0">
                          <a:solidFill>
                            <a:srgbClr val="000000"/>
                          </a:solidFill>
                          <a:effectLst/>
                          <a:latin typeface="Century Gothic" panose="020B0502020202020204" pitchFamily="34" charset="0"/>
                        </a:rPr>
                        <a:t>De acuerdo con lo establecido en la Ley 20246 de 2020 Y EL Decreto 1071 de 2015 no se definió una periodicidad para la realización de los Comités: Administrativo y normativo, Diseño del Sistema de Información y Calidad e Inocuidad, los cuales hacen parte de las Mesa Técnica Nacional de Compras Públicas Locales de Alimentos. </a:t>
                      </a:r>
                    </a:p>
                    <a:p>
                      <a:pPr algn="just" rtl="0" fontAlgn="ctr"/>
                      <a:endParaRPr lang="es-ES" sz="900" b="0" i="0" u="none" strike="noStrike" dirty="0">
                        <a:solidFill>
                          <a:srgbClr val="000000"/>
                        </a:solidFill>
                        <a:effectLst/>
                        <a:latin typeface="Century Gothic" panose="020B0502020202020204" pitchFamily="34" charset="0"/>
                      </a:endParaRPr>
                    </a:p>
                    <a:p>
                      <a:pPr algn="just" rtl="0" fontAlgn="ctr"/>
                      <a:r>
                        <a:rPr lang="es-ES" sz="900" b="0" i="0" u="none" strike="noStrike" dirty="0">
                          <a:solidFill>
                            <a:srgbClr val="000000"/>
                          </a:solidFill>
                          <a:effectLst/>
                          <a:latin typeface="Century Gothic" panose="020B0502020202020204" pitchFamily="34" charset="0"/>
                        </a:rPr>
                        <a:t>Por ello, se modifica las periodicidades de realización de las actividades. </a:t>
                      </a:r>
                      <a:endParaRPr lang="es-CO" sz="9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58230466"/>
                  </a:ext>
                </a:extLst>
              </a:tr>
            </a:tbl>
          </a:graphicData>
        </a:graphic>
      </p:graphicFrame>
    </p:spTree>
    <p:extLst>
      <p:ext uri="{BB962C8B-B14F-4D97-AF65-F5344CB8AC3E}">
        <p14:creationId xmlns:p14="http://schemas.microsoft.com/office/powerpoint/2010/main" val="4052337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9062C-B422-B47E-9806-A89E62E3880C}"/>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EE881A28-7C08-05B3-C555-2859E7641E55}"/>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0EA8AE86-47CD-1175-648D-3E19870DB9F7}"/>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TextBox 6">
            <a:extLst>
              <a:ext uri="{FF2B5EF4-FFF2-40B4-BE49-F238E27FC236}">
                <a16:creationId xmlns:a16="http://schemas.microsoft.com/office/drawing/2014/main" id="{B05EE1DE-E2E4-2B23-8B2E-50D1DA3F767F}"/>
              </a:ext>
            </a:extLst>
          </p:cNvPr>
          <p:cNvSpPr txBox="1"/>
          <p:nvPr/>
        </p:nvSpPr>
        <p:spPr>
          <a:xfrm>
            <a:off x="329374" y="311568"/>
            <a:ext cx="1040941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a:ln>
                  <a:noFill/>
                </a:ln>
                <a:solidFill>
                  <a:srgbClr val="4DAF46"/>
                </a:solidFill>
                <a:effectLst/>
                <a:uLnTx/>
                <a:uFillTx/>
                <a:latin typeface="Verdana" panose="020B0604030504040204" pitchFamily="34" charset="0"/>
                <a:ea typeface="Verdana" panose="020B0604030504040204" pitchFamily="34" charset="0"/>
                <a:cs typeface="+mn-cs"/>
              </a:rPr>
              <a:t>Indicadores con solicitud de </a:t>
            </a:r>
            <a:r>
              <a:rPr kumimoji="0" lang="es-ES" sz="2800" b="1" i="0" u="none" strike="noStrike" kern="1200" cap="none" spc="0" normalizeH="0" baseline="0" noProof="0">
                <a:ln>
                  <a:noFill/>
                </a:ln>
                <a:solidFill>
                  <a:srgbClr val="4D8333"/>
                </a:solidFill>
                <a:effectLst/>
                <a:uLnTx/>
                <a:uFillTx/>
                <a:latin typeface="Verdana" panose="020B0604030504040204" pitchFamily="34" charset="0"/>
                <a:ea typeface="Verdana" panose="020B0604030504040204" pitchFamily="34" charset="0"/>
                <a:cs typeface="+mn-cs"/>
              </a:rPr>
              <a:t>cambio de actividades de PAI</a:t>
            </a:r>
          </a:p>
        </p:txBody>
      </p:sp>
      <p:graphicFrame>
        <p:nvGraphicFramePr>
          <p:cNvPr id="2" name="Tabla 1">
            <a:extLst>
              <a:ext uri="{FF2B5EF4-FFF2-40B4-BE49-F238E27FC236}">
                <a16:creationId xmlns:a16="http://schemas.microsoft.com/office/drawing/2014/main" id="{67CDA7BE-3A37-C8FA-3D30-B43CFEA9F256}"/>
              </a:ext>
            </a:extLst>
          </p:cNvPr>
          <p:cNvGraphicFramePr>
            <a:graphicFrameLocks noGrp="1"/>
          </p:cNvGraphicFramePr>
          <p:nvPr/>
        </p:nvGraphicFramePr>
        <p:xfrm>
          <a:off x="95795" y="1341066"/>
          <a:ext cx="12000410" cy="4907334"/>
        </p:xfrm>
        <a:graphic>
          <a:graphicData uri="http://schemas.openxmlformats.org/drawingml/2006/table">
            <a:tbl>
              <a:tblPr/>
              <a:tblGrid>
                <a:gridCol w="998223">
                  <a:extLst>
                    <a:ext uri="{9D8B030D-6E8A-4147-A177-3AD203B41FA5}">
                      <a16:colId xmlns:a16="http://schemas.microsoft.com/office/drawing/2014/main" val="490708187"/>
                    </a:ext>
                  </a:extLst>
                </a:gridCol>
                <a:gridCol w="1197033">
                  <a:extLst>
                    <a:ext uri="{9D8B030D-6E8A-4147-A177-3AD203B41FA5}">
                      <a16:colId xmlns:a16="http://schemas.microsoft.com/office/drawing/2014/main" val="3405527956"/>
                    </a:ext>
                  </a:extLst>
                </a:gridCol>
                <a:gridCol w="2064818">
                  <a:extLst>
                    <a:ext uri="{9D8B030D-6E8A-4147-A177-3AD203B41FA5}">
                      <a16:colId xmlns:a16="http://schemas.microsoft.com/office/drawing/2014/main" val="1714921384"/>
                    </a:ext>
                  </a:extLst>
                </a:gridCol>
                <a:gridCol w="2390803">
                  <a:extLst>
                    <a:ext uri="{9D8B030D-6E8A-4147-A177-3AD203B41FA5}">
                      <a16:colId xmlns:a16="http://schemas.microsoft.com/office/drawing/2014/main" val="45523111"/>
                    </a:ext>
                  </a:extLst>
                </a:gridCol>
                <a:gridCol w="349135">
                  <a:extLst>
                    <a:ext uri="{9D8B030D-6E8A-4147-A177-3AD203B41FA5}">
                      <a16:colId xmlns:a16="http://schemas.microsoft.com/office/drawing/2014/main" val="240921058"/>
                    </a:ext>
                  </a:extLst>
                </a:gridCol>
                <a:gridCol w="332509">
                  <a:extLst>
                    <a:ext uri="{9D8B030D-6E8A-4147-A177-3AD203B41FA5}">
                      <a16:colId xmlns:a16="http://schemas.microsoft.com/office/drawing/2014/main" val="1843174970"/>
                    </a:ext>
                  </a:extLst>
                </a:gridCol>
                <a:gridCol w="349135">
                  <a:extLst>
                    <a:ext uri="{9D8B030D-6E8A-4147-A177-3AD203B41FA5}">
                      <a16:colId xmlns:a16="http://schemas.microsoft.com/office/drawing/2014/main" val="4240513915"/>
                    </a:ext>
                  </a:extLst>
                </a:gridCol>
                <a:gridCol w="332509">
                  <a:extLst>
                    <a:ext uri="{9D8B030D-6E8A-4147-A177-3AD203B41FA5}">
                      <a16:colId xmlns:a16="http://schemas.microsoft.com/office/drawing/2014/main" val="251201528"/>
                    </a:ext>
                  </a:extLst>
                </a:gridCol>
                <a:gridCol w="3986245">
                  <a:extLst>
                    <a:ext uri="{9D8B030D-6E8A-4147-A177-3AD203B41FA5}">
                      <a16:colId xmlns:a16="http://schemas.microsoft.com/office/drawing/2014/main" val="3086292829"/>
                    </a:ext>
                  </a:extLst>
                </a:gridCol>
              </a:tblGrid>
              <a:tr h="110134">
                <a:tc rowSpan="2">
                  <a:txBody>
                    <a:bodyPr/>
                    <a:lstStyle/>
                    <a:p>
                      <a:pPr algn="ctr" fontAlgn="ctr"/>
                      <a:r>
                        <a:rPr lang="es-CO" sz="1050" b="1" i="0" u="none" strike="noStrike">
                          <a:solidFill>
                            <a:srgbClr val="FFFFFF"/>
                          </a:solidFill>
                          <a:effectLst/>
                          <a:latin typeface="Century Gothic" panose="020B0502020202020204" pitchFamily="34" charset="0"/>
                        </a:rPr>
                        <a:t>Dependencia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050" b="1" i="0" u="none" strike="noStrike">
                          <a:solidFill>
                            <a:srgbClr val="FFFFFF"/>
                          </a:solidFill>
                          <a:effectLst/>
                          <a:latin typeface="Century Gothic" panose="020B0502020202020204" pitchFamily="34" charset="0"/>
                        </a:rPr>
                        <a:t>Indicador</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ctr"/>
                      <a:r>
                        <a:rPr lang="es-CO" sz="1050" b="1" i="0" u="none" strike="noStrike" dirty="0">
                          <a:solidFill>
                            <a:srgbClr val="FFFFFF"/>
                          </a:solidFill>
                          <a:effectLst/>
                          <a:latin typeface="Century Gothic" panose="020B0502020202020204" pitchFamily="34" charset="0"/>
                        </a:rPr>
                        <a:t>Dato o información actual</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rowSpan="2">
                  <a:txBody>
                    <a:bodyPr/>
                    <a:lstStyle/>
                    <a:p>
                      <a:pPr algn="ctr" fontAlgn="b"/>
                      <a:r>
                        <a:rPr lang="es-CO" sz="1050" b="1" i="0" u="none" strike="noStrike">
                          <a:solidFill>
                            <a:srgbClr val="FFFFFF"/>
                          </a:solidFill>
                          <a:effectLst/>
                          <a:latin typeface="Century Gothic" panose="020B0502020202020204" pitchFamily="34" charset="0"/>
                        </a:rPr>
                        <a:t>Propuesta de modificación de dato o información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gridSpan="4">
                  <a:txBody>
                    <a:bodyPr/>
                    <a:lstStyle/>
                    <a:p>
                      <a:pPr algn="ctr" fontAlgn="b"/>
                      <a:r>
                        <a:rPr lang="es-CO" sz="1050" b="1" i="0" u="none" strike="noStrike">
                          <a:solidFill>
                            <a:srgbClr val="FFFFFF"/>
                          </a:solidFill>
                          <a:effectLst/>
                          <a:latin typeface="Century Gothic" panose="020B0502020202020204" pitchFamily="34" charset="0"/>
                        </a:rPr>
                        <a:t>Pertenece 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algn="ctr" fontAlgn="ctr"/>
                      <a:r>
                        <a:rPr lang="es-CO" sz="1050" b="1" i="0" u="none" strike="noStrike">
                          <a:solidFill>
                            <a:srgbClr val="FFFFFF"/>
                          </a:solidFill>
                          <a:effectLst/>
                          <a:latin typeface="Century Gothic" panose="020B0502020202020204" pitchFamily="34" charset="0"/>
                        </a:rPr>
                        <a:t>Justificación</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extLst>
                  <a:ext uri="{0D108BD9-81ED-4DB2-BD59-A6C34878D82A}">
                    <a16:rowId xmlns:a16="http://schemas.microsoft.com/office/drawing/2014/main" val="2113931199"/>
                  </a:ext>
                </a:extLst>
              </a:tr>
              <a:tr h="110134">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fontAlgn="ctr"/>
                      <a:r>
                        <a:rPr lang="es-CO" sz="1050" b="1" i="0" u="none" strike="noStrike">
                          <a:solidFill>
                            <a:srgbClr val="FFFFFF"/>
                          </a:solidFill>
                          <a:effectLst/>
                          <a:latin typeface="Century Gothic" panose="020B0502020202020204" pitchFamily="34" charset="0"/>
                        </a:rPr>
                        <a:t>PND</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a:solidFill>
                            <a:srgbClr val="FFFFFF"/>
                          </a:solidFill>
                          <a:effectLst/>
                          <a:latin typeface="Century Gothic" panose="020B0502020202020204" pitchFamily="34" charset="0"/>
                        </a:rPr>
                        <a:t>PES</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a:solidFill>
                            <a:srgbClr val="FFFFFF"/>
                          </a:solidFill>
                          <a:effectLst/>
                          <a:latin typeface="Century Gothic" panose="020B0502020202020204" pitchFamily="34" charset="0"/>
                        </a:rPr>
                        <a:t>PII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a:txBody>
                    <a:bodyPr/>
                    <a:lstStyle/>
                    <a:p>
                      <a:pPr algn="ctr" fontAlgn="ctr"/>
                      <a:r>
                        <a:rPr lang="es-CO" sz="1050" b="1" i="0" u="none" strike="noStrike">
                          <a:solidFill>
                            <a:srgbClr val="FFFFFF"/>
                          </a:solidFill>
                          <a:effectLst/>
                          <a:latin typeface="Century Gothic" panose="020B0502020202020204" pitchFamily="34" charset="0"/>
                        </a:rPr>
                        <a:t>PAI</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AF46"/>
                    </a:solidFill>
                  </a:tcPr>
                </a:tc>
                <a:tc vMerge="1">
                  <a:txBody>
                    <a:bodyPr/>
                    <a:lstStyle/>
                    <a:p>
                      <a:endParaRPr lang="es-CO"/>
                    </a:p>
                  </a:txBody>
                  <a:tcPr/>
                </a:tc>
                <a:extLst>
                  <a:ext uri="{0D108BD9-81ED-4DB2-BD59-A6C34878D82A}">
                    <a16:rowId xmlns:a16="http://schemas.microsoft.com/office/drawing/2014/main" val="1141673809"/>
                  </a:ext>
                </a:extLst>
              </a:tr>
              <a:tr h="3459552">
                <a:tc>
                  <a:txBody>
                    <a:bodyPr/>
                    <a:lstStyle/>
                    <a:p>
                      <a:pPr algn="ctr" rtl="0" fontAlgn="ctr"/>
                      <a:r>
                        <a:rPr lang="es-ES" sz="1000" dirty="0">
                          <a:latin typeface="Century Gothic" panose="020B0502020202020204" pitchFamily="34" charset="0"/>
                        </a:rPr>
                        <a:t>Dirección Administrativa</a:t>
                      </a: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es-ES" sz="1000" b="0" i="0" u="none" strike="noStrike" dirty="0">
                          <a:solidFill>
                            <a:srgbClr val="000000"/>
                          </a:solidFill>
                          <a:effectLst/>
                          <a:latin typeface="Century Gothic" panose="020B0502020202020204" pitchFamily="34" charset="0"/>
                        </a:rPr>
                        <a:t>PA-259: Número de metros lineales de archivos intervenidos de acuerdo con la normatividad de Gestión Documental</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r>
                        <a:rPr lang="es-CO" sz="1000" b="1" i="0" u="none" strike="noStrike" kern="1200" baseline="0" dirty="0">
                          <a:solidFill>
                            <a:schemeClr val="tx1"/>
                          </a:solidFill>
                          <a:latin typeface="Century Gothic" panose="020B0502020202020204" pitchFamily="34" charset="0"/>
                          <a:ea typeface="+mn-ea"/>
                          <a:cs typeface="+mn-cs"/>
                        </a:rPr>
                        <a:t>NACIONAL: </a:t>
                      </a:r>
                      <a:r>
                        <a:rPr lang="es-CO" sz="1000" b="0" i="0" u="none" strike="noStrike" kern="1200" baseline="0" dirty="0">
                          <a:solidFill>
                            <a:schemeClr val="tx1"/>
                          </a:solidFill>
                          <a:latin typeface="Century Gothic" panose="020B0502020202020204" pitchFamily="34" charset="0"/>
                          <a:ea typeface="+mn-ea"/>
                          <a:cs typeface="+mn-cs"/>
                        </a:rPr>
                        <a:t>Elaborar cronograma </a:t>
                      </a:r>
                      <a:r>
                        <a:rPr lang="es-ES" sz="1000" b="0" i="0" u="none" strike="noStrike" kern="1200" baseline="0" dirty="0">
                          <a:solidFill>
                            <a:schemeClr val="tx1"/>
                          </a:solidFill>
                          <a:latin typeface="Century Gothic" panose="020B0502020202020204" pitchFamily="34" charset="0"/>
                          <a:ea typeface="+mn-ea"/>
                          <a:cs typeface="+mn-cs"/>
                        </a:rPr>
                        <a:t>de ejecución para la intervención </a:t>
                      </a:r>
                      <a:r>
                        <a:rPr lang="es-CO" sz="1000" b="0" i="0" u="none" strike="noStrike" kern="1200" baseline="0" dirty="0">
                          <a:solidFill>
                            <a:schemeClr val="tx1"/>
                          </a:solidFill>
                          <a:latin typeface="Century Gothic" panose="020B0502020202020204" pitchFamily="34" charset="0"/>
                          <a:ea typeface="+mn-ea"/>
                          <a:cs typeface="+mn-cs"/>
                        </a:rPr>
                        <a:t>de archivos.</a:t>
                      </a:r>
                    </a:p>
                    <a:p>
                      <a:endParaRPr lang="es-CO" sz="1000" b="0" i="0" u="none" strike="noStrike" kern="1200" baseline="0" dirty="0">
                        <a:solidFill>
                          <a:schemeClr val="tx1"/>
                        </a:solidFill>
                        <a:latin typeface="Century Gothic" panose="020B0502020202020204" pitchFamily="34" charset="0"/>
                        <a:ea typeface="+mn-ea"/>
                        <a:cs typeface="+mn-cs"/>
                      </a:endParaRPr>
                    </a:p>
                    <a:p>
                      <a:r>
                        <a:rPr lang="es-CO" sz="1000" b="0" i="0" u="none" strike="noStrike" kern="1200" baseline="0" dirty="0">
                          <a:solidFill>
                            <a:schemeClr val="tx1"/>
                          </a:solidFill>
                          <a:latin typeface="Century Gothic" panose="020B0502020202020204" pitchFamily="34" charset="0"/>
                          <a:ea typeface="+mn-ea"/>
                          <a:cs typeface="+mn-cs"/>
                        </a:rPr>
                        <a:t>Fecha Inicio:03/02/2025</a:t>
                      </a:r>
                    </a:p>
                    <a:p>
                      <a:r>
                        <a:rPr lang="es-CO" sz="1000" b="0" i="0" u="none" strike="noStrike" kern="1200" baseline="0" dirty="0">
                          <a:solidFill>
                            <a:schemeClr val="tx1"/>
                          </a:solidFill>
                          <a:latin typeface="Century Gothic" panose="020B0502020202020204" pitchFamily="34" charset="0"/>
                          <a:ea typeface="+mn-ea"/>
                          <a:cs typeface="+mn-cs"/>
                        </a:rPr>
                        <a:t>Fecha Fin: 31/03/2025.</a:t>
                      </a:r>
                    </a:p>
                    <a:p>
                      <a:endParaRPr lang="es-CO" sz="1000" b="1" i="0" u="none" strike="noStrike" kern="1200" baseline="0" dirty="0">
                        <a:solidFill>
                          <a:schemeClr val="tx1"/>
                        </a:solidFill>
                        <a:latin typeface="Century Gothic" panose="020B0502020202020204" pitchFamily="34" charset="0"/>
                        <a:ea typeface="+mn-ea"/>
                        <a:cs typeface="+mn-cs"/>
                      </a:endParaRPr>
                    </a:p>
                    <a:p>
                      <a:r>
                        <a:rPr lang="es-CO" sz="1000" b="1" i="0" u="none" strike="noStrike" kern="1200" baseline="0" dirty="0">
                          <a:solidFill>
                            <a:schemeClr val="tx1"/>
                          </a:solidFill>
                          <a:latin typeface="Century Gothic" panose="020B0502020202020204" pitchFamily="34" charset="0"/>
                          <a:ea typeface="+mn-ea"/>
                          <a:cs typeface="+mn-cs"/>
                        </a:rPr>
                        <a:t>NACIONAL: </a:t>
                      </a:r>
                      <a:r>
                        <a:rPr lang="es-CO" sz="1000" b="0" i="0" u="none" strike="noStrike" kern="1200" baseline="0" dirty="0">
                          <a:solidFill>
                            <a:schemeClr val="tx1"/>
                          </a:solidFill>
                          <a:latin typeface="Century Gothic" panose="020B0502020202020204" pitchFamily="34" charset="0"/>
                          <a:ea typeface="+mn-ea"/>
                          <a:cs typeface="+mn-cs"/>
                        </a:rPr>
                        <a:t>Realizar informe </a:t>
                      </a:r>
                      <a:r>
                        <a:rPr lang="es-ES" sz="1000" b="0" i="0" u="none" strike="noStrike" kern="1200" baseline="0" dirty="0">
                          <a:solidFill>
                            <a:schemeClr val="tx1"/>
                          </a:solidFill>
                          <a:latin typeface="Century Gothic" panose="020B0502020202020204" pitchFamily="34" charset="0"/>
                          <a:ea typeface="+mn-ea"/>
                          <a:cs typeface="+mn-cs"/>
                        </a:rPr>
                        <a:t>semestral de avance en el proceso </a:t>
                      </a:r>
                      <a:r>
                        <a:rPr lang="es-CO" sz="1000" b="0" i="0" u="none" strike="noStrike" kern="1200" baseline="0" dirty="0">
                          <a:solidFill>
                            <a:schemeClr val="tx1"/>
                          </a:solidFill>
                          <a:latin typeface="Century Gothic" panose="020B0502020202020204" pitchFamily="34" charset="0"/>
                          <a:ea typeface="+mn-ea"/>
                          <a:cs typeface="+mn-cs"/>
                        </a:rPr>
                        <a:t>de organización.</a:t>
                      </a:r>
                    </a:p>
                    <a:p>
                      <a:endParaRPr lang="es-CO" sz="1000" b="0" i="0" u="none" strike="noStrike" kern="1200" baseline="0" dirty="0">
                        <a:solidFill>
                          <a:schemeClr val="tx1"/>
                        </a:solidFill>
                        <a:latin typeface="Century Gothic" panose="020B0502020202020204" pitchFamily="34" charset="0"/>
                        <a:ea typeface="+mn-ea"/>
                        <a:cs typeface="+mn-cs"/>
                      </a:endParaRPr>
                    </a:p>
                    <a:p>
                      <a:r>
                        <a:rPr lang="es-CO" sz="1000" b="0" i="0" u="none" strike="noStrike" kern="1200" baseline="0" dirty="0">
                          <a:solidFill>
                            <a:schemeClr val="tx1"/>
                          </a:solidFill>
                          <a:latin typeface="Century Gothic" panose="020B0502020202020204" pitchFamily="34" charset="0"/>
                          <a:ea typeface="+mn-ea"/>
                          <a:cs typeface="+mn-cs"/>
                        </a:rPr>
                        <a:t>Fecha Inicio: 01/04/2025</a:t>
                      </a:r>
                    </a:p>
                    <a:p>
                      <a:r>
                        <a:rPr lang="es-CO" sz="1000" b="0" i="0" u="none" strike="noStrike" kern="1200" baseline="0" dirty="0">
                          <a:solidFill>
                            <a:schemeClr val="tx1"/>
                          </a:solidFill>
                          <a:latin typeface="Century Gothic" panose="020B0502020202020204" pitchFamily="34" charset="0"/>
                          <a:ea typeface="+mn-ea"/>
                          <a:cs typeface="+mn-cs"/>
                        </a:rPr>
                        <a:t>Fecha Fin: 31/12/2025.</a:t>
                      </a:r>
                    </a:p>
                    <a:p>
                      <a:endParaRPr lang="es-CO" sz="1000" b="1" i="0" u="none" strike="noStrike" kern="1200" baseline="0" dirty="0">
                        <a:solidFill>
                          <a:schemeClr val="tx1"/>
                        </a:solidFill>
                        <a:latin typeface="Century Gothic" panose="020B0502020202020204" pitchFamily="34" charset="0"/>
                        <a:ea typeface="+mn-ea"/>
                        <a:cs typeface="+mn-cs"/>
                      </a:endParaRPr>
                    </a:p>
                    <a:p>
                      <a:r>
                        <a:rPr lang="es-CO" sz="1000" b="1" i="0" u="none" strike="noStrike" kern="1200" baseline="0" dirty="0">
                          <a:solidFill>
                            <a:schemeClr val="tx1"/>
                          </a:solidFill>
                          <a:latin typeface="Century Gothic" panose="020B0502020202020204" pitchFamily="34" charset="0"/>
                          <a:ea typeface="+mn-ea"/>
                          <a:cs typeface="+mn-cs"/>
                        </a:rPr>
                        <a:t>NACIONAL: </a:t>
                      </a:r>
                      <a:r>
                        <a:rPr lang="es-CO" sz="1000" b="0" i="0" u="none" strike="noStrike" kern="1200" baseline="0" dirty="0">
                          <a:solidFill>
                            <a:schemeClr val="tx1"/>
                          </a:solidFill>
                          <a:latin typeface="Century Gothic" panose="020B0502020202020204" pitchFamily="34" charset="0"/>
                          <a:ea typeface="+mn-ea"/>
                          <a:cs typeface="+mn-cs"/>
                        </a:rPr>
                        <a:t>Realizar la intervención de archivos.</a:t>
                      </a:r>
                    </a:p>
                    <a:p>
                      <a:endParaRPr lang="es-CO" sz="1000" b="0" i="0" u="none" strike="noStrike" kern="1200" baseline="0" dirty="0">
                        <a:solidFill>
                          <a:schemeClr val="tx1"/>
                        </a:solidFill>
                        <a:latin typeface="Century Gothic" panose="020B0502020202020204" pitchFamily="34" charset="0"/>
                        <a:ea typeface="+mn-ea"/>
                        <a:cs typeface="+mn-cs"/>
                      </a:endParaRPr>
                    </a:p>
                    <a:p>
                      <a:r>
                        <a:rPr lang="es-CO" sz="1000" b="0" i="0" u="none" strike="noStrike" kern="1200" baseline="0" dirty="0">
                          <a:solidFill>
                            <a:schemeClr val="tx1"/>
                          </a:solidFill>
                          <a:latin typeface="Century Gothic" panose="020B0502020202020204" pitchFamily="34" charset="0"/>
                          <a:ea typeface="+mn-ea"/>
                          <a:cs typeface="+mn-cs"/>
                        </a:rPr>
                        <a:t>Fecha Inicio: 01/04/2025</a:t>
                      </a:r>
                    </a:p>
                    <a:p>
                      <a:r>
                        <a:rPr lang="es-CO" sz="1000" b="0" i="0" u="none" strike="noStrike" kern="1200" baseline="0" dirty="0">
                          <a:solidFill>
                            <a:schemeClr val="tx1"/>
                          </a:solidFill>
                          <a:latin typeface="Century Gothic" panose="020B0502020202020204" pitchFamily="34" charset="0"/>
                          <a:ea typeface="+mn-ea"/>
                          <a:cs typeface="+mn-cs"/>
                        </a:rPr>
                        <a:t>Fecha Fin:31/12/2025.</a:t>
                      </a:r>
                      <a:endParaRPr lang="es-ES"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r>
                        <a:rPr lang="es-CO" sz="1000" b="1" i="0" u="none" strike="noStrike" kern="1200" baseline="0" dirty="0">
                          <a:solidFill>
                            <a:srgbClr val="FF0000"/>
                          </a:solidFill>
                          <a:latin typeface="Century Gothic" panose="020B0502020202020204" pitchFamily="34" charset="0"/>
                          <a:ea typeface="+mn-ea"/>
                          <a:cs typeface="+mn-cs"/>
                        </a:rPr>
                        <a:t>NACIONAL: </a:t>
                      </a:r>
                      <a:r>
                        <a:rPr lang="es-CO" sz="1000" b="0" i="0" u="none" strike="noStrike" kern="1200" baseline="0" dirty="0">
                          <a:solidFill>
                            <a:srgbClr val="FF0000"/>
                          </a:solidFill>
                          <a:latin typeface="Century Gothic" panose="020B0502020202020204" pitchFamily="34" charset="0"/>
                          <a:ea typeface="+mn-ea"/>
                          <a:cs typeface="+mn-cs"/>
                        </a:rPr>
                        <a:t>Elaborar Ficha de </a:t>
                      </a:r>
                      <a:r>
                        <a:rPr lang="es-ES" sz="1000" b="0" i="0" u="none" strike="noStrike" kern="1200" baseline="0" dirty="0">
                          <a:solidFill>
                            <a:srgbClr val="FF0000"/>
                          </a:solidFill>
                          <a:latin typeface="Century Gothic" panose="020B0502020202020204" pitchFamily="34" charset="0"/>
                          <a:ea typeface="+mn-ea"/>
                          <a:cs typeface="+mn-cs"/>
                        </a:rPr>
                        <a:t>Condiciones Técnicas para el Proceso de organización de archivos por parte de un </a:t>
                      </a:r>
                      <a:r>
                        <a:rPr lang="es-CO" sz="1000" b="0" i="0" u="none" strike="noStrike" kern="1200" baseline="0" dirty="0">
                          <a:solidFill>
                            <a:srgbClr val="FF0000"/>
                          </a:solidFill>
                          <a:latin typeface="Century Gothic" panose="020B0502020202020204" pitchFamily="34" charset="0"/>
                          <a:ea typeface="+mn-ea"/>
                          <a:cs typeface="+mn-cs"/>
                        </a:rPr>
                        <a:t>tercero</a:t>
                      </a:r>
                    </a:p>
                    <a:p>
                      <a:r>
                        <a:rPr lang="es-CO" sz="1000" b="0" i="0" u="none" strike="noStrike" kern="1200" baseline="0" dirty="0">
                          <a:solidFill>
                            <a:srgbClr val="FF0000"/>
                          </a:solidFill>
                          <a:latin typeface="Century Gothic" panose="020B0502020202020204" pitchFamily="34" charset="0"/>
                          <a:ea typeface="+mn-ea"/>
                          <a:cs typeface="+mn-cs"/>
                        </a:rPr>
                        <a:t>Fecha Inicio: 15/04/2025</a:t>
                      </a:r>
                    </a:p>
                    <a:p>
                      <a:r>
                        <a:rPr lang="es-CO" sz="1000" b="0" i="0" u="none" strike="noStrike" kern="1200" baseline="0" dirty="0">
                          <a:solidFill>
                            <a:srgbClr val="FF0000"/>
                          </a:solidFill>
                          <a:latin typeface="Century Gothic" panose="020B0502020202020204" pitchFamily="34" charset="0"/>
                          <a:ea typeface="+mn-ea"/>
                          <a:cs typeface="+mn-cs"/>
                        </a:rPr>
                        <a:t>Fecha Fin: 30/05/2025</a:t>
                      </a:r>
                    </a:p>
                    <a:p>
                      <a:endParaRPr lang="es-ES" sz="1000" b="1" i="0" u="none" strike="noStrike" kern="1200" baseline="0" dirty="0">
                        <a:solidFill>
                          <a:srgbClr val="FF0000"/>
                        </a:solidFill>
                        <a:latin typeface="Century Gothic" panose="020B0502020202020204" pitchFamily="34" charset="0"/>
                        <a:ea typeface="+mn-ea"/>
                        <a:cs typeface="+mn-cs"/>
                      </a:endParaRPr>
                    </a:p>
                    <a:p>
                      <a:r>
                        <a:rPr lang="es-ES" sz="1000" b="1" i="0" u="none" strike="noStrike" kern="1200" baseline="0" dirty="0">
                          <a:solidFill>
                            <a:srgbClr val="FF0000"/>
                          </a:solidFill>
                          <a:latin typeface="Century Gothic" panose="020B0502020202020204" pitchFamily="34" charset="0"/>
                          <a:ea typeface="+mn-ea"/>
                          <a:cs typeface="+mn-cs"/>
                        </a:rPr>
                        <a:t>NACIONAL: </a:t>
                      </a:r>
                      <a:r>
                        <a:rPr lang="es-ES" sz="1000" b="0" i="0" u="none" strike="noStrike" kern="1200" baseline="0" dirty="0">
                          <a:solidFill>
                            <a:srgbClr val="FF0000"/>
                          </a:solidFill>
                          <a:latin typeface="Century Gothic" panose="020B0502020202020204" pitchFamily="34" charset="0"/>
                          <a:ea typeface="+mn-ea"/>
                          <a:cs typeface="+mn-cs"/>
                        </a:rPr>
                        <a:t>Suscribir contrato para el Proceso de organización de archivos por </a:t>
                      </a:r>
                      <a:r>
                        <a:rPr lang="es-CO" sz="1000" b="0" i="0" u="none" strike="noStrike" kern="1200" baseline="0" dirty="0">
                          <a:solidFill>
                            <a:srgbClr val="FF0000"/>
                          </a:solidFill>
                          <a:latin typeface="Century Gothic" panose="020B0502020202020204" pitchFamily="34" charset="0"/>
                          <a:ea typeface="+mn-ea"/>
                          <a:cs typeface="+mn-cs"/>
                        </a:rPr>
                        <a:t>parte de un tercero </a:t>
                      </a:r>
                    </a:p>
                    <a:p>
                      <a:r>
                        <a:rPr lang="es-CO" sz="1000" b="0" i="0" u="none" strike="noStrike" kern="1200" baseline="0" dirty="0">
                          <a:solidFill>
                            <a:srgbClr val="FF0000"/>
                          </a:solidFill>
                          <a:latin typeface="Century Gothic" panose="020B0502020202020204" pitchFamily="34" charset="0"/>
                          <a:ea typeface="+mn-ea"/>
                          <a:cs typeface="+mn-cs"/>
                        </a:rPr>
                        <a:t>Fecha Inicio:02/06/2025</a:t>
                      </a:r>
                    </a:p>
                    <a:p>
                      <a:r>
                        <a:rPr lang="es-CO" sz="1000" b="0" i="0" u="none" strike="noStrike" kern="1200" baseline="0" dirty="0">
                          <a:solidFill>
                            <a:srgbClr val="FF0000"/>
                          </a:solidFill>
                          <a:latin typeface="Century Gothic" panose="020B0502020202020204" pitchFamily="34" charset="0"/>
                          <a:ea typeface="+mn-ea"/>
                          <a:cs typeface="+mn-cs"/>
                        </a:rPr>
                        <a:t>Fecha Fin: 30/07/2025</a:t>
                      </a:r>
                    </a:p>
                    <a:p>
                      <a:endParaRPr lang="es-CO" sz="1000" b="1" i="0" u="none" strike="noStrike" kern="1200" baseline="0" dirty="0">
                        <a:solidFill>
                          <a:srgbClr val="FF0000"/>
                        </a:solidFill>
                        <a:latin typeface="Century Gothic" panose="020B0502020202020204" pitchFamily="34" charset="0"/>
                        <a:ea typeface="+mn-ea"/>
                        <a:cs typeface="+mn-cs"/>
                      </a:endParaRPr>
                    </a:p>
                    <a:p>
                      <a:r>
                        <a:rPr lang="es-CO" sz="1000" b="1" i="0" u="none" strike="noStrike" kern="1200" baseline="0" dirty="0">
                          <a:solidFill>
                            <a:srgbClr val="FF0000"/>
                          </a:solidFill>
                          <a:latin typeface="Century Gothic" panose="020B0502020202020204" pitchFamily="34" charset="0"/>
                          <a:ea typeface="+mn-ea"/>
                          <a:cs typeface="+mn-cs"/>
                        </a:rPr>
                        <a:t>NACIONAL: </a:t>
                      </a:r>
                      <a:r>
                        <a:rPr lang="es-CO" sz="1000" b="0" i="0" u="none" strike="noStrike" kern="1200" baseline="0" dirty="0">
                          <a:solidFill>
                            <a:srgbClr val="FF0000"/>
                          </a:solidFill>
                          <a:latin typeface="Century Gothic" panose="020B0502020202020204" pitchFamily="34" charset="0"/>
                          <a:ea typeface="+mn-ea"/>
                          <a:cs typeface="+mn-cs"/>
                        </a:rPr>
                        <a:t>Elaborar cronograma de </a:t>
                      </a:r>
                      <a:r>
                        <a:rPr lang="es-ES" sz="1000" b="0" i="0" u="none" strike="noStrike" kern="1200" baseline="0" dirty="0">
                          <a:solidFill>
                            <a:srgbClr val="FF0000"/>
                          </a:solidFill>
                          <a:latin typeface="Century Gothic" panose="020B0502020202020204" pitchFamily="34" charset="0"/>
                          <a:ea typeface="+mn-ea"/>
                          <a:cs typeface="+mn-cs"/>
                        </a:rPr>
                        <a:t>ejecución para la intervención de archivos por parte del tercero </a:t>
                      </a:r>
                    </a:p>
                    <a:p>
                      <a:r>
                        <a:rPr lang="es-CO" sz="1000" b="0" i="0" u="none" strike="noStrike" kern="1200" baseline="0" dirty="0">
                          <a:solidFill>
                            <a:srgbClr val="FF0000"/>
                          </a:solidFill>
                          <a:latin typeface="Century Gothic" panose="020B0502020202020204" pitchFamily="34" charset="0"/>
                          <a:ea typeface="+mn-ea"/>
                          <a:cs typeface="+mn-cs"/>
                        </a:rPr>
                        <a:t>Fecha Inicio:01/08/2025</a:t>
                      </a:r>
                    </a:p>
                    <a:p>
                      <a:r>
                        <a:rPr lang="es-CO" sz="1000" b="0" i="0" u="none" strike="noStrike" kern="1200" baseline="0" dirty="0">
                          <a:solidFill>
                            <a:srgbClr val="FF0000"/>
                          </a:solidFill>
                          <a:latin typeface="Century Gothic" panose="020B0502020202020204" pitchFamily="34" charset="0"/>
                          <a:ea typeface="+mn-ea"/>
                          <a:cs typeface="+mn-cs"/>
                        </a:rPr>
                        <a:t>Fecha Fin: 30/08/2025</a:t>
                      </a:r>
                    </a:p>
                    <a:p>
                      <a:endParaRPr lang="es-CO" sz="1000" b="1" i="0" u="none" strike="noStrike" kern="1200" baseline="0" dirty="0">
                        <a:solidFill>
                          <a:srgbClr val="FF0000"/>
                        </a:solidFill>
                        <a:latin typeface="Century Gothic" panose="020B0502020202020204" pitchFamily="34" charset="0"/>
                        <a:ea typeface="+mn-ea"/>
                        <a:cs typeface="+mn-cs"/>
                      </a:endParaRPr>
                    </a:p>
                    <a:p>
                      <a:r>
                        <a:rPr lang="es-CO" sz="1000" b="1" i="0" u="none" strike="noStrike" kern="1200" baseline="0" dirty="0">
                          <a:solidFill>
                            <a:srgbClr val="FF0000"/>
                          </a:solidFill>
                          <a:latin typeface="Century Gothic" panose="020B0502020202020204" pitchFamily="34" charset="0"/>
                          <a:ea typeface="+mn-ea"/>
                          <a:cs typeface="+mn-cs"/>
                        </a:rPr>
                        <a:t>NACIONAL: </a:t>
                      </a:r>
                      <a:r>
                        <a:rPr lang="es-CO" sz="1000" b="0" i="0" u="none" strike="noStrike" kern="1200" baseline="0" dirty="0">
                          <a:solidFill>
                            <a:srgbClr val="FF0000"/>
                          </a:solidFill>
                          <a:latin typeface="Century Gothic" panose="020B0502020202020204" pitchFamily="34" charset="0"/>
                          <a:ea typeface="+mn-ea"/>
                          <a:cs typeface="+mn-cs"/>
                        </a:rPr>
                        <a:t>Realizar informe del </a:t>
                      </a:r>
                      <a:r>
                        <a:rPr lang="es-ES" sz="1000" b="0" i="0" u="none" strike="noStrike" kern="1200" baseline="0" dirty="0">
                          <a:solidFill>
                            <a:srgbClr val="FF0000"/>
                          </a:solidFill>
                          <a:latin typeface="Century Gothic" panose="020B0502020202020204" pitchFamily="34" charset="0"/>
                          <a:ea typeface="+mn-ea"/>
                          <a:cs typeface="+mn-cs"/>
                        </a:rPr>
                        <a:t>Proceso de organización de archivos por </a:t>
                      </a:r>
                      <a:r>
                        <a:rPr lang="es-CO" sz="1000" b="0" i="0" u="none" strike="noStrike" kern="1200" baseline="0" dirty="0">
                          <a:solidFill>
                            <a:srgbClr val="FF0000"/>
                          </a:solidFill>
                          <a:latin typeface="Century Gothic" panose="020B0502020202020204" pitchFamily="34" charset="0"/>
                          <a:ea typeface="+mn-ea"/>
                          <a:cs typeface="+mn-cs"/>
                        </a:rPr>
                        <a:t>parte de un tercero.</a:t>
                      </a:r>
                    </a:p>
                    <a:p>
                      <a:r>
                        <a:rPr lang="es-CO" sz="1000" b="0" i="0" u="none" strike="noStrike" kern="1200" baseline="0" dirty="0">
                          <a:solidFill>
                            <a:srgbClr val="FF0000"/>
                          </a:solidFill>
                          <a:latin typeface="Century Gothic" panose="020B0502020202020204" pitchFamily="34" charset="0"/>
                          <a:ea typeface="+mn-ea"/>
                          <a:cs typeface="+mn-cs"/>
                        </a:rPr>
                        <a:t>Fecha Inicio:01/08/2025</a:t>
                      </a:r>
                    </a:p>
                    <a:p>
                      <a:r>
                        <a:rPr lang="es-CO" sz="1000" b="0" i="0" u="none" strike="noStrike" kern="1200" baseline="0" dirty="0">
                          <a:solidFill>
                            <a:srgbClr val="FF0000"/>
                          </a:solidFill>
                          <a:latin typeface="Century Gothic" panose="020B0502020202020204" pitchFamily="34" charset="0"/>
                          <a:ea typeface="+mn-ea"/>
                          <a:cs typeface="+mn-cs"/>
                        </a:rPr>
                        <a:t>Fecha Fin: 31/12/2025</a:t>
                      </a:r>
                    </a:p>
                    <a:p>
                      <a:endParaRPr lang="es-CO" sz="1000" b="1" i="0" u="none" strike="noStrike" kern="1200" baseline="0" dirty="0">
                        <a:solidFill>
                          <a:srgbClr val="FF0000"/>
                        </a:solidFill>
                        <a:latin typeface="Century Gothic" panose="020B0502020202020204" pitchFamily="34" charset="0"/>
                        <a:ea typeface="+mn-ea"/>
                        <a:cs typeface="+mn-cs"/>
                      </a:endParaRPr>
                    </a:p>
                    <a:p>
                      <a:r>
                        <a:rPr lang="es-CO" sz="1000" b="1" i="0" u="none" strike="noStrike" kern="1200" baseline="0" dirty="0">
                          <a:solidFill>
                            <a:srgbClr val="FF0000"/>
                          </a:solidFill>
                          <a:latin typeface="Century Gothic" panose="020B0502020202020204" pitchFamily="34" charset="0"/>
                          <a:ea typeface="+mn-ea"/>
                          <a:cs typeface="+mn-cs"/>
                        </a:rPr>
                        <a:t>NACIONAL: </a:t>
                      </a:r>
                      <a:r>
                        <a:rPr lang="es-CO" sz="1000" b="0" i="0" u="none" strike="noStrike" kern="1200" baseline="0" dirty="0">
                          <a:solidFill>
                            <a:srgbClr val="FF0000"/>
                          </a:solidFill>
                          <a:latin typeface="Century Gothic" panose="020B0502020202020204" pitchFamily="34" charset="0"/>
                          <a:ea typeface="+mn-ea"/>
                          <a:cs typeface="+mn-cs"/>
                        </a:rPr>
                        <a:t>Realizar informe trimestral </a:t>
                      </a:r>
                      <a:r>
                        <a:rPr lang="es-ES" sz="1000" b="0" i="0" u="none" strike="noStrike" kern="1200" baseline="0" dirty="0">
                          <a:solidFill>
                            <a:srgbClr val="FF0000"/>
                          </a:solidFill>
                          <a:latin typeface="Century Gothic" panose="020B0502020202020204" pitchFamily="34" charset="0"/>
                          <a:ea typeface="+mn-ea"/>
                          <a:cs typeface="+mn-cs"/>
                        </a:rPr>
                        <a:t>de los archivos intervenidos por parte del Grupo de Gestión Documental.</a:t>
                      </a:r>
                    </a:p>
                    <a:p>
                      <a:r>
                        <a:rPr lang="es-CO" sz="1000" b="0" i="0" u="none" strike="noStrike" kern="1200" baseline="0" dirty="0">
                          <a:solidFill>
                            <a:srgbClr val="FF0000"/>
                          </a:solidFill>
                          <a:latin typeface="Century Gothic" panose="020B0502020202020204" pitchFamily="34" charset="0"/>
                          <a:ea typeface="+mn-ea"/>
                          <a:cs typeface="+mn-cs"/>
                        </a:rPr>
                        <a:t>Fecha Inicio:01/05/2025</a:t>
                      </a:r>
                    </a:p>
                    <a:p>
                      <a:r>
                        <a:rPr lang="es-CO" sz="1000" b="0" i="0" u="none" strike="noStrike" kern="1200" baseline="0" dirty="0">
                          <a:solidFill>
                            <a:srgbClr val="FF0000"/>
                          </a:solidFill>
                          <a:latin typeface="Century Gothic" panose="020B0502020202020204" pitchFamily="34" charset="0"/>
                          <a:ea typeface="+mn-ea"/>
                          <a:cs typeface="+mn-cs"/>
                        </a:rPr>
                        <a:t>Fecha Fin: 31/12/2025</a:t>
                      </a:r>
                      <a:endParaRPr lang="es-ES" sz="1000" b="0" i="0" u="none" strike="noStrike" dirty="0">
                        <a:solidFill>
                          <a:srgbClr val="FF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es-CO" sz="1000" b="0" i="0" u="none" strike="noStrike">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s-ES" sz="1000" b="0" i="0" u="none" strike="noStrike" dirty="0">
                          <a:solidFill>
                            <a:srgbClr val="000000"/>
                          </a:solidFill>
                          <a:effectLst/>
                          <a:latin typeface="Century Gothic" panose="020B0502020202020204" pitchFamily="34" charset="0"/>
                        </a:rPr>
                        <a:t>X</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s-ES" sz="1000" b="0" i="0" u="none" strike="noStrike" dirty="0">
                          <a:solidFill>
                            <a:srgbClr val="000000"/>
                          </a:solidFill>
                          <a:effectLst/>
                          <a:latin typeface="Century Gothic" panose="020B0502020202020204" pitchFamily="34" charset="0"/>
                        </a:rPr>
                        <a:t>X</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just"/>
                      <a:r>
                        <a:rPr lang="es-ES" sz="1000" b="0" i="0" u="none" strike="noStrike" kern="1200" baseline="0" dirty="0">
                          <a:solidFill>
                            <a:schemeClr val="tx1"/>
                          </a:solidFill>
                          <a:latin typeface="Century Gothic" panose="020B0502020202020204" pitchFamily="34" charset="0"/>
                          <a:ea typeface="+mn-ea"/>
                          <a:cs typeface="+mn-cs"/>
                        </a:rPr>
                        <a:t>Este indicador desde su creación contó con un enfoque especial, pues refería a la organización de archivos por parte de un tercero, situación que fluyó de manera normal durante la vigencia 2023 con la celebración del contrato con la empresa Procesos y </a:t>
                      </a:r>
                      <a:r>
                        <a:rPr lang="es-CO" sz="1000" b="0" i="0" u="none" strike="noStrike" kern="1200" baseline="0" dirty="0">
                          <a:solidFill>
                            <a:schemeClr val="tx1"/>
                          </a:solidFill>
                          <a:latin typeface="Century Gothic" panose="020B0502020202020204" pitchFamily="34" charset="0"/>
                          <a:ea typeface="+mn-ea"/>
                          <a:cs typeface="+mn-cs"/>
                        </a:rPr>
                        <a:t>Servicios.</a:t>
                      </a:r>
                    </a:p>
                    <a:p>
                      <a:pPr algn="just"/>
                      <a:endParaRPr lang="es-CO" sz="1000" b="0" i="0" u="none" strike="noStrike" kern="1200" baseline="0" dirty="0">
                        <a:solidFill>
                          <a:schemeClr val="tx1"/>
                        </a:solidFill>
                        <a:latin typeface="Century Gothic" panose="020B0502020202020204" pitchFamily="34" charset="0"/>
                        <a:ea typeface="+mn-ea"/>
                        <a:cs typeface="+mn-cs"/>
                      </a:endParaRPr>
                    </a:p>
                    <a:p>
                      <a:pPr algn="just"/>
                      <a:r>
                        <a:rPr lang="es-ES" sz="1000" b="0" i="0" u="none" strike="noStrike" kern="1200" baseline="0" dirty="0">
                          <a:solidFill>
                            <a:schemeClr val="tx1"/>
                          </a:solidFill>
                          <a:latin typeface="Century Gothic" panose="020B0502020202020204" pitchFamily="34" charset="0"/>
                          <a:ea typeface="+mn-ea"/>
                          <a:cs typeface="+mn-cs"/>
                        </a:rPr>
                        <a:t>En cuanto a la vigencia 2024, si bien se adelantó contratación con la empresa Archivos del Estados S.A.S., dicho contrato se finalizó por mutuo acuerdo por diferencias con el tercer y </a:t>
                      </a:r>
                      <a:r>
                        <a:rPr lang="es-CO" sz="1000" b="0" i="0" u="none" strike="noStrike" kern="1200" baseline="0" dirty="0">
                          <a:solidFill>
                            <a:schemeClr val="tx1"/>
                          </a:solidFill>
                          <a:latin typeface="Century Gothic" panose="020B0502020202020204" pitchFamily="34" charset="0"/>
                          <a:ea typeface="+mn-ea"/>
                          <a:cs typeface="+mn-cs"/>
                        </a:rPr>
                        <a:t>solamente se organizó un total de </a:t>
                      </a:r>
                      <a:r>
                        <a:rPr lang="es-CO" sz="1000" b="1" i="0" u="none" strike="noStrike" kern="1200" baseline="0" dirty="0">
                          <a:solidFill>
                            <a:schemeClr val="tx1"/>
                          </a:solidFill>
                          <a:latin typeface="Century Gothic" panose="020B0502020202020204" pitchFamily="34" charset="0"/>
                          <a:ea typeface="+mn-ea"/>
                          <a:cs typeface="+mn-cs"/>
                        </a:rPr>
                        <a:t>1.317 metros </a:t>
                      </a:r>
                      <a:r>
                        <a:rPr lang="es-CO" sz="1000" b="0" i="0" u="none" strike="noStrike" kern="1200" baseline="0" dirty="0">
                          <a:solidFill>
                            <a:schemeClr val="tx1"/>
                          </a:solidFill>
                          <a:latin typeface="Century Gothic" panose="020B0502020202020204" pitchFamily="34" charset="0"/>
                          <a:ea typeface="+mn-ea"/>
                          <a:cs typeface="+mn-cs"/>
                        </a:rPr>
                        <a:t>de 16.716 previstos aproximadamente, </a:t>
                      </a:r>
                      <a:r>
                        <a:rPr lang="es-ES" sz="1000" b="0" i="0" u="none" strike="noStrike" kern="1200" baseline="0" dirty="0">
                          <a:solidFill>
                            <a:schemeClr val="tx1"/>
                          </a:solidFill>
                          <a:latin typeface="Century Gothic" panose="020B0502020202020204" pitchFamily="34" charset="0"/>
                          <a:ea typeface="+mn-ea"/>
                          <a:cs typeface="+mn-cs"/>
                        </a:rPr>
                        <a:t>razón por la cual, el indicador se calificó en </a:t>
                      </a:r>
                      <a:r>
                        <a:rPr lang="es-ES" sz="1000" b="1" i="0" u="none" strike="noStrike" kern="1200" baseline="0" dirty="0">
                          <a:solidFill>
                            <a:schemeClr val="tx1"/>
                          </a:solidFill>
                          <a:latin typeface="Century Gothic" panose="020B0502020202020204" pitchFamily="34" charset="0"/>
                          <a:ea typeface="+mn-ea"/>
                          <a:cs typeface="+mn-cs"/>
                        </a:rPr>
                        <a:t>CRÍTICO. </a:t>
                      </a:r>
                      <a:r>
                        <a:rPr lang="es-ES" sz="1000" b="0" i="0" u="none" strike="noStrike" kern="1200" baseline="0" dirty="0">
                          <a:solidFill>
                            <a:schemeClr val="tx1"/>
                          </a:solidFill>
                          <a:latin typeface="Century Gothic" panose="020B0502020202020204" pitchFamily="34" charset="0"/>
                          <a:ea typeface="+mn-ea"/>
                          <a:cs typeface="+mn-cs"/>
                        </a:rPr>
                        <a:t>Teniendo en cuenta lo anterior, desde la Dirección Administrativa, especialmente el Grupo de Gestión Documental, se logró la consecución de recursos por 15.000.000.000 con los cuales se adelantará proceso de contratación con el ánimo de intervenir, desinfección y digitalización de </a:t>
                      </a:r>
                      <a:r>
                        <a:rPr lang="es-ES" sz="1000" b="1" i="0" u="none" strike="noStrike" kern="1200" baseline="0" dirty="0">
                          <a:solidFill>
                            <a:schemeClr val="tx1"/>
                          </a:solidFill>
                          <a:latin typeface="Century Gothic" panose="020B0502020202020204" pitchFamily="34" charset="0"/>
                          <a:ea typeface="+mn-ea"/>
                          <a:cs typeface="+mn-cs"/>
                        </a:rPr>
                        <a:t>4.000 </a:t>
                      </a:r>
                      <a:r>
                        <a:rPr lang="es-ES" sz="1000" b="0" i="0" u="none" strike="noStrike" kern="1200" baseline="0" dirty="0">
                          <a:solidFill>
                            <a:schemeClr val="tx1"/>
                          </a:solidFill>
                          <a:latin typeface="Century Gothic" panose="020B0502020202020204" pitchFamily="34" charset="0"/>
                          <a:ea typeface="+mn-ea"/>
                          <a:cs typeface="+mn-cs"/>
                        </a:rPr>
                        <a:t>metros  </a:t>
                      </a:r>
                      <a:r>
                        <a:rPr lang="es-CO" sz="1000" b="0" i="0" u="none" strike="noStrike" kern="1200" baseline="0" dirty="0">
                          <a:solidFill>
                            <a:schemeClr val="tx1"/>
                          </a:solidFill>
                          <a:latin typeface="Century Gothic" panose="020B0502020202020204" pitchFamily="34" charset="0"/>
                          <a:ea typeface="+mn-ea"/>
                          <a:cs typeface="+mn-cs"/>
                        </a:rPr>
                        <a:t>lineales de archivo, valor que se configura como la meta de esta vigencia. </a:t>
                      </a:r>
                      <a:r>
                        <a:rPr lang="es-ES" sz="1000" b="0" i="0" u="none" strike="noStrike" kern="1200" baseline="0" dirty="0">
                          <a:solidFill>
                            <a:schemeClr val="tx1"/>
                          </a:solidFill>
                          <a:latin typeface="Century Gothic" panose="020B0502020202020204" pitchFamily="34" charset="0"/>
                          <a:ea typeface="+mn-ea"/>
                          <a:cs typeface="+mn-cs"/>
                        </a:rPr>
                        <a:t>Ante el  desconocimiento de la futura asignación de recursos para la vigencia 2026, se establece una meta de 1.000 metros lineales para el 2026; lo anterior dando respuesta a que es un indicador de Plan Indicativo Institucional (meta cuatrienio).</a:t>
                      </a:r>
                      <a:endParaRPr lang="es-CO" sz="1000" b="0" i="0" u="none" strike="noStrike" dirty="0">
                        <a:solidFill>
                          <a:srgbClr val="000000"/>
                        </a:solidFill>
                        <a:effectLst/>
                        <a:latin typeface="Century Gothic" panose="020B0502020202020204" pitchFamily="34" charset="0"/>
                      </a:endParaRPr>
                    </a:p>
                  </a:txBody>
                  <a:tcPr marL="5098" marR="5098" marT="50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58230466"/>
                  </a:ext>
                </a:extLst>
              </a:tr>
            </a:tbl>
          </a:graphicData>
        </a:graphic>
      </p:graphicFrame>
    </p:spTree>
    <p:extLst>
      <p:ext uri="{BB962C8B-B14F-4D97-AF65-F5344CB8AC3E}">
        <p14:creationId xmlns:p14="http://schemas.microsoft.com/office/powerpoint/2010/main" val="3994411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B445D460-1536-4A40-AD21-DEBBAB8D9634}"/>
              </a:ext>
            </a:extLst>
          </p:cNvPr>
          <p:cNvSpPr txBox="1"/>
          <p:nvPr/>
        </p:nvSpPr>
        <p:spPr>
          <a:xfrm>
            <a:off x="405353" y="3313149"/>
            <a:ext cx="7484882"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Verdana" panose="020B0604030504040204" pitchFamily="34" charset="0"/>
              </a:rPr>
              <a:t>2. </a:t>
            </a:r>
            <a:r>
              <a:rPr kumimoji="0" lang="en-US"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Solicitud ajuste Plan de Participación Ciudadana 2025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 </a:t>
            </a:r>
            <a:r>
              <a:rPr kumimoji="0" lang="en-US" sz="28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rPr>
              <a:t>(Dirección de Servicios y Atención)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Verdana" panose="020B0604030504040204" pitchFamily="34" charset="0"/>
              </a:rPr>
              <a:t> </a:t>
            </a: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1469012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322A0C7-BDFA-F9F8-E984-17F35F5EF5E6}"/>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8DF6550D-29AE-6C66-EE42-E1FCBE8C75F6}"/>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36B30E6F-3584-3A53-42D9-96D16386F4A1}"/>
              </a:ext>
            </a:extLst>
          </p:cNvPr>
          <p:cNvSpPr txBox="1"/>
          <p:nvPr/>
        </p:nvSpPr>
        <p:spPr>
          <a:xfrm>
            <a:off x="1725106" y="3663333"/>
            <a:ext cx="748488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rPr>
              <a:t>a. Dirección</a:t>
            </a:r>
            <a:r>
              <a:rPr kumimoji="0" lang="en-US" sz="28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rPr>
              <a:t> </a:t>
            </a:r>
            <a:r>
              <a:rPr kumimoji="0" lang="en-US" sz="32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rPr>
              <a:t>de Nutrición </a:t>
            </a:r>
            <a:endParaRPr kumimoji="0" lang="es-ES" sz="32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endParaRPr>
          </a:p>
        </p:txBody>
      </p:sp>
      <p:pic>
        <p:nvPicPr>
          <p:cNvPr id="3" name="Gráfico 2">
            <a:extLst>
              <a:ext uri="{FF2B5EF4-FFF2-40B4-BE49-F238E27FC236}">
                <a16:creationId xmlns:a16="http://schemas.microsoft.com/office/drawing/2014/main" id="{5E620E63-88A9-D2C5-8F70-105E168AAA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3945563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08AFB-4D66-3ABF-D151-040E95C0EDF0}"/>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0815A3E6-15C7-84D9-9D47-96775736AB6B}"/>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385A75CE-054A-652A-401E-B2C997BCEE58}"/>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7" name="TextBox 6">
            <a:extLst>
              <a:ext uri="{FF2B5EF4-FFF2-40B4-BE49-F238E27FC236}">
                <a16:creationId xmlns:a16="http://schemas.microsoft.com/office/drawing/2014/main" id="{75256399-F6E2-D264-1E01-C85A2C007579}"/>
              </a:ext>
            </a:extLst>
          </p:cNvPr>
          <p:cNvSpPr txBox="1"/>
          <p:nvPr/>
        </p:nvSpPr>
        <p:spPr>
          <a:xfrm>
            <a:off x="644048" y="2348199"/>
            <a:ext cx="10822093" cy="3416320"/>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Verdana"/>
                <a:ea typeface="Verdana"/>
                <a:cs typeface="+mn-cs"/>
              </a:rPr>
              <a:t>Mediante correo electrónico del 28 de mayo, el Director de Nutrición, solicita la inclusión de dos nuevas actividades al PPC por haber entrado en funcionamiento los nuevos servicios.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Actividad No 3: </a:t>
            </a: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Diagnosticar desde el Derecho Humano a la Alimentación y soberanía alimentaria mediante un proceso participativo que identifique las necesidades relacionadas con  las veedurías ciudadanas sobre los programas y servicios de la Estrategia de Atención y prevención a la desnutrición a niñas, niños y personas gestantes y/o lactantes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242424"/>
              </a:solidFill>
              <a:effectLst/>
              <a:uLnTx/>
              <a:uFillTx/>
              <a:latin typeface="Aptos" panose="020B00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Verdana"/>
                <a:ea typeface="Verdana"/>
                <a:cs typeface="+mn-cs"/>
              </a:rPr>
              <a:t>Actividad No 4: </a:t>
            </a:r>
            <a:r>
              <a:rPr kumimoji="0" lang="es-ES" sz="1800" b="0" i="0" u="none" strike="noStrike" kern="1200" cap="none" spc="0" normalizeH="0" baseline="0" noProof="0" dirty="0">
                <a:ln>
                  <a:noFill/>
                </a:ln>
                <a:solidFill>
                  <a:prstClr val="black"/>
                </a:solidFill>
                <a:effectLst/>
                <a:uLnTx/>
                <a:uFillTx/>
                <a:latin typeface="Verdana"/>
                <a:ea typeface="Verdana"/>
                <a:cs typeface="+mn-cs"/>
              </a:rPr>
              <a:t>Diagnosticar desde el Derecho Humano a la Alimentación y soberanía alimentaria mediante un proceso participativo que identifique las necesidades relacionadas con  la participación y conformación de veedurías ciudadanas en los comités de Seguridad Alimentaria y Nutricional</a:t>
            </a:r>
            <a:endPar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2" name="TextBox 6">
            <a:extLst>
              <a:ext uri="{FF2B5EF4-FFF2-40B4-BE49-F238E27FC236}">
                <a16:creationId xmlns:a16="http://schemas.microsoft.com/office/drawing/2014/main" id="{5851DB67-0E14-327C-A492-41B0D3DFA63E}"/>
              </a:ext>
            </a:extLst>
          </p:cNvPr>
          <p:cNvSpPr txBox="1"/>
          <p:nvPr/>
        </p:nvSpPr>
        <p:spPr>
          <a:xfrm>
            <a:off x="644048" y="1009096"/>
            <a:ext cx="104124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Modificación:</a:t>
            </a:r>
            <a:r>
              <a:rPr kumimoji="0" lang="es-ES" sz="2800" b="1" i="0" u="none" strike="noStrike" kern="1200" cap="none" spc="0" normalizeH="0" baseline="0" noProof="0" dirty="0">
                <a:ln>
                  <a:noFill/>
                </a:ln>
                <a:solidFill>
                  <a:srgbClr val="4DAF46"/>
                </a:solidFill>
                <a:effectLst/>
                <a:uLnTx/>
                <a:uFillTx/>
                <a:latin typeface="Verdana" panose="020B0604030504040204" pitchFamily="34" charset="0"/>
                <a:ea typeface="Verdana" panose="020B0604030504040204" pitchFamily="34" charset="0"/>
                <a:cs typeface="+mn-cs"/>
              </a:rPr>
              <a:t> </a:t>
            </a:r>
            <a:r>
              <a:rPr kumimoji="0" lang="es-ES" sz="1800" b="0" i="0" u="none" strike="noStrike" kern="1200" cap="none" spc="0" normalizeH="0" baseline="0" noProof="0" dirty="0">
                <a:ln>
                  <a:noFill/>
                </a:ln>
                <a:solidFill>
                  <a:prstClr val="black"/>
                </a:solidFill>
                <a:effectLst/>
                <a:uLnTx/>
                <a:uFillTx/>
                <a:latin typeface="Verdana"/>
                <a:ea typeface="Verdana"/>
                <a:cs typeface="+mn-cs"/>
              </a:rPr>
              <a:t>Solicitud de adición de dos nuevas actividades </a:t>
            </a:r>
            <a:r>
              <a:rPr kumimoji="0" lang="es-ES" sz="1800" b="0" i="0" u="none" strike="noStrike" kern="1200" cap="none" spc="0" normalizeH="0" baseline="0" noProof="0" dirty="0" err="1">
                <a:ln>
                  <a:noFill/>
                </a:ln>
                <a:solidFill>
                  <a:prstClr val="black"/>
                </a:solidFill>
                <a:effectLst/>
                <a:uLnTx/>
                <a:uFillTx/>
                <a:latin typeface="Verdana"/>
                <a:ea typeface="Verdana"/>
                <a:cs typeface="+mn-cs"/>
              </a:rPr>
              <a:t>actividades</a:t>
            </a:r>
            <a:r>
              <a:rPr kumimoji="0" lang="es-ES" sz="1800" b="0" i="0" u="none" strike="noStrike" kern="1200" cap="none" spc="0" normalizeH="0" baseline="0" noProof="0" dirty="0">
                <a:ln>
                  <a:noFill/>
                </a:ln>
                <a:solidFill>
                  <a:prstClr val="black"/>
                </a:solidFill>
                <a:effectLst/>
                <a:uLnTx/>
                <a:uFillTx/>
                <a:latin typeface="Verdana"/>
                <a:ea typeface="Verdana"/>
                <a:cs typeface="+mn-cs"/>
              </a:rPr>
              <a:t>.</a:t>
            </a:r>
          </a:p>
        </p:txBody>
      </p:sp>
      <p:sp>
        <p:nvSpPr>
          <p:cNvPr id="6" name="TextBox 6">
            <a:extLst>
              <a:ext uri="{FF2B5EF4-FFF2-40B4-BE49-F238E27FC236}">
                <a16:creationId xmlns:a16="http://schemas.microsoft.com/office/drawing/2014/main" id="{A5F3066B-43DB-EF7C-6F97-C70C4A8984F3}"/>
              </a:ext>
            </a:extLst>
          </p:cNvPr>
          <p:cNvSpPr txBox="1"/>
          <p:nvPr/>
        </p:nvSpPr>
        <p:spPr>
          <a:xfrm>
            <a:off x="644048" y="1740202"/>
            <a:ext cx="104124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Justificación:</a:t>
            </a:r>
          </a:p>
        </p:txBody>
      </p:sp>
    </p:spTree>
    <p:extLst>
      <p:ext uri="{BB962C8B-B14F-4D97-AF65-F5344CB8AC3E}">
        <p14:creationId xmlns:p14="http://schemas.microsoft.com/office/powerpoint/2010/main" val="169153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CC2ED02-1E77-2976-972D-D8FAC8D3CD3F}"/>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CFE4B2BA-79CF-ADA7-4B1C-DC50C02938A4}"/>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EC709D32-AD78-4B18-E5F4-4146A4A10505}"/>
              </a:ext>
            </a:extLst>
          </p:cNvPr>
          <p:cNvSpPr txBox="1"/>
          <p:nvPr/>
        </p:nvSpPr>
        <p:spPr>
          <a:xfrm>
            <a:off x="1063090" y="3822197"/>
            <a:ext cx="6223830" cy="150810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76B12A"/>
              </a:solidFill>
              <a:effectLst/>
              <a:uLnTx/>
              <a:uFillTx/>
              <a:latin typeface="Verdana"/>
              <a:ea typeface="Verdana"/>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rPr>
              <a:t>b. Dirección de Primera Infancia </a:t>
            </a:r>
          </a:p>
        </p:txBody>
      </p:sp>
      <p:pic>
        <p:nvPicPr>
          <p:cNvPr id="3" name="Gráfico 2">
            <a:extLst>
              <a:ext uri="{FF2B5EF4-FFF2-40B4-BE49-F238E27FC236}">
                <a16:creationId xmlns:a16="http://schemas.microsoft.com/office/drawing/2014/main" id="{C0B1675B-8F14-D927-B5A5-DE5C31FCC7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3778411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473A5-D07A-63B0-CAE1-415D801C2870}"/>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1C95EF40-82A3-A29A-421D-D8D58CFC59D1}"/>
              </a:ext>
            </a:extLst>
          </p:cNvPr>
          <p:cNvSpPr txBox="1"/>
          <p:nvPr/>
        </p:nvSpPr>
        <p:spPr>
          <a:xfrm>
            <a:off x="885052" y="2396488"/>
            <a:ext cx="10336316"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Justificación:</a:t>
            </a:r>
          </a:p>
        </p:txBody>
      </p:sp>
      <p:sp>
        <p:nvSpPr>
          <p:cNvPr id="3" name="TextBox 6">
            <a:extLst>
              <a:ext uri="{FF2B5EF4-FFF2-40B4-BE49-F238E27FC236}">
                <a16:creationId xmlns:a16="http://schemas.microsoft.com/office/drawing/2014/main" id="{9FA3F147-286A-C592-9237-937667DE1449}"/>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C5452C97-5D44-2584-EC99-2746FE960CF2}"/>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7" name="TextBox 6">
            <a:extLst>
              <a:ext uri="{FF2B5EF4-FFF2-40B4-BE49-F238E27FC236}">
                <a16:creationId xmlns:a16="http://schemas.microsoft.com/office/drawing/2014/main" id="{1B35D8E8-3B26-AA11-E5FB-A3E7BB23FCAE}"/>
              </a:ext>
            </a:extLst>
          </p:cNvPr>
          <p:cNvSpPr txBox="1"/>
          <p:nvPr/>
        </p:nvSpPr>
        <p:spPr>
          <a:xfrm>
            <a:off x="885052" y="2779587"/>
            <a:ext cx="10421893" cy="584775"/>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Verdana"/>
                <a:ea typeface="Verdana"/>
                <a:cs typeface="Verdana" panose="020B0604030504040204" pitchFamily="34" charset="0"/>
              </a:rPr>
              <a:t>Por medio de correo electrónico del 05 de julio, la Directora de Primera Infancia solicita tener en cuenta la siguiente justificación:</a:t>
            </a:r>
            <a:endParaRPr kumimoji="0" lang="es-ES" sz="1600" b="0" i="0" u="none" strike="noStrike" kern="1200" cap="none" spc="0" normalizeH="0" baseline="0" noProof="0" dirty="0">
              <a:ln>
                <a:noFill/>
              </a:ln>
              <a:solidFill>
                <a:prstClr val="black"/>
              </a:solidFill>
              <a:effectLst/>
              <a:uLnTx/>
              <a:uFillTx/>
              <a:latin typeface="Verdana"/>
              <a:ea typeface="Verdana"/>
              <a:cs typeface="+mn-cs"/>
            </a:endParaRPr>
          </a:p>
        </p:txBody>
      </p:sp>
      <p:sp>
        <p:nvSpPr>
          <p:cNvPr id="8" name="TextBox 6">
            <a:extLst>
              <a:ext uri="{FF2B5EF4-FFF2-40B4-BE49-F238E27FC236}">
                <a16:creationId xmlns:a16="http://schemas.microsoft.com/office/drawing/2014/main" id="{61C15136-E846-AB73-9535-B3E70A3BC8D7}"/>
              </a:ext>
            </a:extLst>
          </p:cNvPr>
          <p:cNvSpPr txBox="1"/>
          <p:nvPr/>
        </p:nvSpPr>
        <p:spPr>
          <a:xfrm>
            <a:off x="822292" y="3493638"/>
            <a:ext cx="10421893" cy="2554545"/>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 typeface="Arial"/>
              <a:buChar char="•"/>
              <a:tabLst/>
              <a:defRPr/>
            </a:pPr>
            <a:r>
              <a:rPr kumimoji="0" lang="es-ES" sz="1600" b="0" i="0" u="none" strike="noStrike" kern="1200" cap="none" spc="0" normalizeH="0" baseline="0" noProof="0" dirty="0">
                <a:ln>
                  <a:noFill/>
                </a:ln>
                <a:solidFill>
                  <a:srgbClr val="242424"/>
                </a:solidFill>
                <a:effectLst/>
                <a:uLnTx/>
                <a:uFillTx/>
                <a:latin typeface="Verdana"/>
                <a:ea typeface="+mn-lt"/>
                <a:cs typeface="Calibri" panose="020F0502020204030204"/>
              </a:rPr>
              <a:t>La estrategia inicial, basada en reuniones por macrorregión, presenta dificultades para garantizar una participación ciudadana representativa, debido a las distancias geográficas y los costos de desplazamiento. Estas barreras limitan la asistencia y reducen el acceso equitativo a los espacios de diálogo.</a:t>
            </a:r>
          </a:p>
          <a:p>
            <a:pPr marL="0" marR="0" lvl="0" indent="0" algn="just" defTabSz="914400" rtl="0" eaLnBrk="1" fontAlgn="auto" latinLnBrk="0" hangingPunct="1">
              <a:lnSpc>
                <a:spcPct val="100000"/>
              </a:lnSpc>
              <a:spcBef>
                <a:spcPts val="0"/>
              </a:spcBef>
              <a:spcAft>
                <a:spcPts val="0"/>
              </a:spcAft>
              <a:buClrTx/>
              <a:buSzTx/>
              <a:buFont typeface="Arial"/>
              <a:buChar char="•"/>
              <a:tabLst/>
              <a:defRPr/>
            </a:pPr>
            <a:endParaRPr kumimoji="0" lang="es-ES" sz="1600" b="0" i="0" u="none" strike="noStrike" kern="1200" cap="none" spc="0" normalizeH="0" baseline="0" noProof="0" dirty="0">
              <a:ln>
                <a:noFill/>
              </a:ln>
              <a:solidFill>
                <a:srgbClr val="242424"/>
              </a:solidFill>
              <a:effectLst/>
              <a:uLnTx/>
              <a:uFillTx/>
              <a:latin typeface="Verdana"/>
              <a:ea typeface="+mn-lt"/>
              <a:cs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 typeface="Arial"/>
              <a:buChar char="•"/>
              <a:tabLst/>
              <a:defRPr/>
            </a:pPr>
            <a:r>
              <a:rPr kumimoji="0" lang="es-ES" sz="1600" b="0" i="0" u="none" strike="noStrike" kern="1200" cap="none" spc="0" normalizeH="0" baseline="0" noProof="0" dirty="0">
                <a:ln>
                  <a:noFill/>
                </a:ln>
                <a:solidFill>
                  <a:srgbClr val="242424"/>
                </a:solidFill>
                <a:effectLst/>
                <a:uLnTx/>
                <a:uFillTx/>
                <a:latin typeface="Verdana"/>
                <a:ea typeface="+mn-lt"/>
                <a:cs typeface="Calibri" panose="020F0502020204030204"/>
              </a:rPr>
              <a:t>Ante estas limitaciones, se propone ajustar la metodología y el indicador, pasando de una reunión por macrorregión a cuatro reuniones focalizadas en los siguientes departamentos: </a:t>
            </a:r>
            <a:r>
              <a:rPr kumimoji="0" lang="es-ES" sz="1600" b="1" i="0" u="none" strike="noStrike" kern="1200" cap="none" spc="0" normalizeH="0" baseline="0" noProof="0" dirty="0">
                <a:ln>
                  <a:noFill/>
                </a:ln>
                <a:solidFill>
                  <a:srgbClr val="242424"/>
                </a:solidFill>
                <a:effectLst/>
                <a:uLnTx/>
                <a:uFillTx/>
                <a:latin typeface="Verdana"/>
                <a:ea typeface="+mn-lt"/>
                <a:cs typeface="Calibri" panose="020F0502020204030204"/>
              </a:rPr>
              <a:t>Antioquia, Bogotá, Cesar y Valle del Cauca</a:t>
            </a:r>
            <a:r>
              <a:rPr kumimoji="0" lang="es-ES" sz="1600" b="0" i="0" u="none" strike="noStrike" kern="1200" cap="none" spc="0" normalizeH="0" baseline="0" noProof="0" dirty="0">
                <a:ln>
                  <a:noFill/>
                </a:ln>
                <a:solidFill>
                  <a:srgbClr val="242424"/>
                </a:solidFill>
                <a:effectLst/>
                <a:uLnTx/>
                <a:uFillTx/>
                <a:latin typeface="Verdana"/>
                <a:ea typeface="+mn-lt"/>
                <a:cs typeface="Calibri" panose="020F0502020204030204"/>
              </a:rPr>
              <a:t>. Este nuevo enfoque permite intervenir directamente en los territorios con mayores necesidades, garantizando una participación más efectiva, pertinente y representativa de la ciudadanía.</a:t>
            </a:r>
            <a:endParaRPr kumimoji="0" lang="es-ES" sz="1600" b="0" i="0" u="none" strike="noStrike" kern="1200" cap="none" spc="0" normalizeH="0" baseline="0" noProof="0" dirty="0">
              <a:ln>
                <a:noFill/>
              </a:ln>
              <a:solidFill>
                <a:srgbClr val="242424"/>
              </a:solidFill>
              <a:effectLst/>
              <a:uLnTx/>
              <a:uFillTx/>
              <a:latin typeface="Verdana"/>
              <a:ea typeface="Verdana"/>
              <a:cs typeface="Calibri" panose="020F0502020204030204"/>
            </a:endParaRPr>
          </a:p>
        </p:txBody>
      </p:sp>
      <p:sp>
        <p:nvSpPr>
          <p:cNvPr id="2" name="TextBox 6">
            <a:extLst>
              <a:ext uri="{FF2B5EF4-FFF2-40B4-BE49-F238E27FC236}">
                <a16:creationId xmlns:a16="http://schemas.microsoft.com/office/drawing/2014/main" id="{F45EBEEC-F5C0-14A3-878A-8E935D2A222D}"/>
              </a:ext>
            </a:extLst>
          </p:cNvPr>
          <p:cNvSpPr txBox="1"/>
          <p:nvPr/>
        </p:nvSpPr>
        <p:spPr>
          <a:xfrm>
            <a:off x="865080" y="720997"/>
            <a:ext cx="10336316"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Modificación: </a:t>
            </a:r>
          </a:p>
        </p:txBody>
      </p:sp>
      <p:sp>
        <p:nvSpPr>
          <p:cNvPr id="6" name="TextBox 6">
            <a:extLst>
              <a:ext uri="{FF2B5EF4-FFF2-40B4-BE49-F238E27FC236}">
                <a16:creationId xmlns:a16="http://schemas.microsoft.com/office/drawing/2014/main" id="{6C210291-6362-9661-43C1-03B73C4DAB6B}"/>
              </a:ext>
            </a:extLst>
          </p:cNvPr>
          <p:cNvSpPr txBox="1"/>
          <p:nvPr/>
        </p:nvSpPr>
        <p:spPr>
          <a:xfrm>
            <a:off x="885052" y="1187161"/>
            <a:ext cx="10763606" cy="1077218"/>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Verdana"/>
                <a:ea typeface="Verdana"/>
                <a:cs typeface="Verdana" panose="020B0604030504040204" pitchFamily="34" charset="0"/>
              </a:rPr>
              <a:t>Solicitud de ajuste de la </a:t>
            </a:r>
            <a:r>
              <a:rPr kumimoji="0" lang="es-ES" sz="1600" b="1" i="0" u="none" strike="noStrike" kern="1200" cap="none" spc="0" normalizeH="0" baseline="0" noProof="0" dirty="0">
                <a:ln>
                  <a:noFill/>
                </a:ln>
                <a:solidFill>
                  <a:prstClr val="black"/>
                </a:solidFill>
                <a:effectLst/>
                <a:uLnTx/>
                <a:uFillTx/>
                <a:latin typeface="Verdana"/>
                <a:ea typeface="Verdana"/>
                <a:cs typeface="Calibri" panose="020F0502020204030204"/>
              </a:rPr>
              <a:t>metodología participativa e indicador de la actividad 164</a:t>
            </a:r>
            <a:r>
              <a:rPr kumimoji="0" lang="es-ES" sz="1600" b="0" i="0" u="none" strike="noStrike" kern="1200" cap="none" spc="0" normalizeH="0" baseline="0" noProof="0" dirty="0">
                <a:ln>
                  <a:noFill/>
                </a:ln>
                <a:solidFill>
                  <a:prstClr val="black"/>
                </a:solidFill>
                <a:effectLst/>
                <a:uLnTx/>
                <a:uFillTx/>
                <a:latin typeface="Verdana"/>
                <a:ea typeface="Verdana"/>
                <a:cs typeface="Verdana" panose="020B0604030504040204" pitchFamily="34" charset="0"/>
              </a:rPr>
              <a:t>: </a:t>
            </a:r>
            <a:r>
              <a:rPr kumimoji="0" lang="es-ES" sz="1600" b="0" i="0" u="none" strike="noStrike" kern="1200" cap="none" spc="0" normalizeH="0" baseline="0" noProof="0" dirty="0">
                <a:ln>
                  <a:noFill/>
                </a:ln>
                <a:solidFill>
                  <a:srgbClr val="242424"/>
                </a:solidFill>
                <a:effectLst/>
                <a:uLnTx/>
                <a:uFillTx/>
                <a:latin typeface="Verdana"/>
                <a:ea typeface="+mn-lt"/>
                <a:cs typeface="Calibri" panose="020F0502020204030204"/>
              </a:rPr>
              <a:t>Ajustar la metodología y el indicador, pasando de una reunión por macrorregión a cuatro reuniones focalizados en los siguientes departamentos: </a:t>
            </a:r>
            <a:r>
              <a:rPr kumimoji="0" lang="es-ES" sz="1600" b="1" i="0" u="none" strike="noStrike" kern="1200" cap="none" spc="0" normalizeH="0" baseline="0" noProof="0" dirty="0">
                <a:ln>
                  <a:noFill/>
                </a:ln>
                <a:solidFill>
                  <a:srgbClr val="242424"/>
                </a:solidFill>
                <a:effectLst/>
                <a:uLnTx/>
                <a:uFillTx/>
                <a:latin typeface="Verdana"/>
                <a:ea typeface="+mn-lt"/>
                <a:cs typeface="Calibri" panose="020F0502020204030204"/>
              </a:rPr>
              <a:t>Antioquia, Bogotá, Cesar y Valle del Cauca</a:t>
            </a:r>
            <a:r>
              <a:rPr kumimoji="0" lang="es-ES" sz="1600" b="0" i="0" u="none" strike="noStrike" kern="1200" cap="none" spc="0" normalizeH="0" baseline="0" noProof="0" dirty="0">
                <a:ln>
                  <a:noFill/>
                </a:ln>
                <a:solidFill>
                  <a:srgbClr val="242424"/>
                </a:solidFill>
                <a:effectLst/>
                <a:uLnTx/>
                <a:uFillTx/>
                <a:latin typeface="Verdana"/>
                <a:ea typeface="+mn-lt"/>
                <a:cs typeface="Calibri" panose="020F0502020204030204"/>
              </a:rPr>
              <a:t>; el indicador se ajusta a un documento diagnóstico. </a:t>
            </a:r>
            <a:endParaRPr kumimoji="0" lang="es-ES" sz="1600" b="0" i="0" u="none" strike="noStrike" kern="1200" cap="none" spc="0" normalizeH="0" baseline="0" noProof="0" dirty="0">
              <a:ln>
                <a:noFill/>
              </a:ln>
              <a:solidFill>
                <a:prstClr val="black"/>
              </a:solidFill>
              <a:effectLst/>
              <a:uLnTx/>
              <a:uFillTx/>
              <a:latin typeface="Verdana"/>
              <a:ea typeface="Verdana"/>
              <a:cs typeface="+mn-cs"/>
            </a:endParaRPr>
          </a:p>
        </p:txBody>
      </p:sp>
    </p:spTree>
    <p:extLst>
      <p:ext uri="{BB962C8B-B14F-4D97-AF65-F5344CB8AC3E}">
        <p14:creationId xmlns:p14="http://schemas.microsoft.com/office/powerpoint/2010/main" val="1222435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E7F3C86-B5D1-2A55-49BC-832A2C829FEA}"/>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9D4BA89C-9722-65C3-EE25-947B4E00F502}"/>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FD14E9DB-D3FF-0A65-23DA-EE3CFF354CAD}"/>
              </a:ext>
            </a:extLst>
          </p:cNvPr>
          <p:cNvSpPr txBox="1"/>
          <p:nvPr/>
        </p:nvSpPr>
        <p:spPr>
          <a:xfrm>
            <a:off x="1091370" y="3755427"/>
            <a:ext cx="6308671" cy="150810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76B12A"/>
              </a:solidFill>
              <a:effectLst/>
              <a:uLnTx/>
              <a:uFillTx/>
              <a:latin typeface="Verdana"/>
              <a:ea typeface="Verdan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rPr>
              <a:t>c. Sistema Nacional de Bienestar Familiar</a:t>
            </a:r>
          </a:p>
        </p:txBody>
      </p:sp>
      <p:pic>
        <p:nvPicPr>
          <p:cNvPr id="3" name="Gráfico 2">
            <a:extLst>
              <a:ext uri="{FF2B5EF4-FFF2-40B4-BE49-F238E27FC236}">
                <a16:creationId xmlns:a16="http://schemas.microsoft.com/office/drawing/2014/main" id="{D9F3A8E4-7C26-6281-6A4A-786EA432CF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4102161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D5892-3DA1-8FFC-9B86-FCB99C89C1D1}"/>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69EFDB4E-7CB0-84B8-1F8B-198F3367B8B8}"/>
              </a:ext>
            </a:extLst>
          </p:cNvPr>
          <p:cNvSpPr txBox="1"/>
          <p:nvPr/>
        </p:nvSpPr>
        <p:spPr>
          <a:xfrm>
            <a:off x="672367" y="2212042"/>
            <a:ext cx="10336316"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Justificación:</a:t>
            </a:r>
          </a:p>
        </p:txBody>
      </p:sp>
      <p:sp>
        <p:nvSpPr>
          <p:cNvPr id="3" name="TextBox 6">
            <a:extLst>
              <a:ext uri="{FF2B5EF4-FFF2-40B4-BE49-F238E27FC236}">
                <a16:creationId xmlns:a16="http://schemas.microsoft.com/office/drawing/2014/main" id="{C0804B1C-4F0C-778F-D54D-F3E4772B811C}"/>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124201EE-486C-1E6B-8844-9063BB23E726}"/>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7" name="TextBox 6">
            <a:extLst>
              <a:ext uri="{FF2B5EF4-FFF2-40B4-BE49-F238E27FC236}">
                <a16:creationId xmlns:a16="http://schemas.microsoft.com/office/drawing/2014/main" id="{42AEC82B-D987-F7F7-4F37-07F01C40DCFA}"/>
              </a:ext>
            </a:extLst>
          </p:cNvPr>
          <p:cNvSpPr txBox="1"/>
          <p:nvPr/>
        </p:nvSpPr>
        <p:spPr>
          <a:xfrm>
            <a:off x="672367" y="2612152"/>
            <a:ext cx="10763606" cy="584775"/>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Verdana"/>
                <a:ea typeface="Verdana"/>
                <a:cs typeface="Verdana" panose="020B0604030504040204" pitchFamily="34" charset="0"/>
              </a:rPr>
              <a:t>Por medio de correo electrónico del 4 de julio, la Directora (E) del SNBF solicita se tenga en cuenta la siguiente justificación:</a:t>
            </a:r>
            <a:endParaRPr kumimoji="0" lang="es-ES" sz="1600" b="0" i="0" u="none" strike="noStrike" kern="1200" cap="none" spc="0" normalizeH="0" baseline="0" noProof="0" dirty="0">
              <a:ln>
                <a:noFill/>
              </a:ln>
              <a:solidFill>
                <a:prstClr val="black"/>
              </a:solidFill>
              <a:effectLst/>
              <a:uLnTx/>
              <a:uFillTx/>
              <a:latin typeface="Verdana"/>
              <a:ea typeface="Verdana"/>
              <a:cs typeface="+mn-cs"/>
            </a:endParaRPr>
          </a:p>
        </p:txBody>
      </p:sp>
      <p:sp>
        <p:nvSpPr>
          <p:cNvPr id="8" name="TextBox 6">
            <a:extLst>
              <a:ext uri="{FF2B5EF4-FFF2-40B4-BE49-F238E27FC236}">
                <a16:creationId xmlns:a16="http://schemas.microsoft.com/office/drawing/2014/main" id="{877A09C8-80B7-7206-0FF6-932D5D3F89DE}"/>
              </a:ext>
            </a:extLst>
          </p:cNvPr>
          <p:cNvSpPr txBox="1"/>
          <p:nvPr/>
        </p:nvSpPr>
        <p:spPr>
          <a:xfrm>
            <a:off x="715499" y="3334738"/>
            <a:ext cx="10677342" cy="2800767"/>
          </a:xfrm>
          <a:prstGeom prst="rect">
            <a:avLst/>
          </a:prstGeom>
          <a:noFill/>
        </p:spPr>
        <p:txBody>
          <a:bodyPr wrap="square" lIns="91440" tIns="45720" rIns="91440" bIns="45720" rtlCol="0" anchor="t">
            <a:spAutoFit/>
          </a:bodyPr>
          <a:lstStyle/>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es-ES" sz="1600" b="1" i="0" u="none" strike="noStrike" kern="1200" cap="none" spc="0" normalizeH="0" baseline="0" noProof="0" dirty="0">
                <a:ln>
                  <a:noFill/>
                </a:ln>
                <a:solidFill>
                  <a:srgbClr val="242424"/>
                </a:solidFill>
                <a:effectLst/>
                <a:uLnTx/>
                <a:uFillTx/>
                <a:latin typeface="Verdana"/>
                <a:ea typeface="+mn-lt"/>
                <a:cs typeface="Calibri" panose="020F0502020204030204"/>
              </a:rPr>
              <a:t>Cambio de grupo de valor: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242424"/>
                </a:solidFill>
                <a:effectLst/>
                <a:uLnTx/>
                <a:uFillTx/>
                <a:latin typeface="Verdana"/>
                <a:ea typeface="+mn-lt"/>
                <a:cs typeface="Calibri" panose="020F0502020204030204"/>
              </a:rPr>
              <a:t>El nombre de la instancia actual no corresponde con la registrada en el Plan de Participación ciudadana (PPC) 2025. Es necesario actualizarlo para  garantizar coherencia entre los instrumentos de planificación.</a:t>
            </a:r>
            <a:endParaRPr kumimoji="0" lang="es-ES" sz="1600" b="0" i="0" u="none" strike="noStrike" kern="1200" cap="none" spc="0" normalizeH="0" baseline="0" noProof="0" dirty="0">
              <a:ln>
                <a:noFill/>
              </a:ln>
              <a:solidFill>
                <a:srgbClr val="000000"/>
              </a:solidFill>
              <a:effectLst/>
              <a:uLnTx/>
              <a:uFillTx/>
              <a:latin typeface="Verdana"/>
              <a:ea typeface="+mn-lt"/>
              <a:cs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242424"/>
              </a:solidFill>
              <a:effectLst/>
              <a:uLnTx/>
              <a:uFillTx/>
              <a:latin typeface="Verdana"/>
              <a:ea typeface="+mn-lt"/>
              <a:cs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242424"/>
                </a:solidFill>
                <a:effectLst/>
                <a:uLnTx/>
                <a:uFillTx/>
                <a:latin typeface="Verdana"/>
                <a:ea typeface="+mn-lt"/>
                <a:cs typeface="Calibri" panose="020F0502020204030204"/>
              </a:rPr>
              <a:t>2. Cambio de Nombre de la actividad participativa: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242424"/>
                </a:solidFill>
                <a:effectLst/>
                <a:uLnTx/>
                <a:uFillTx/>
                <a:latin typeface="Verdana"/>
                <a:ea typeface="+mn-lt"/>
                <a:cs typeface="Calibri" panose="020F0502020204030204"/>
              </a:rPr>
              <a:t>La redacción original asigna funciones que competen al Ministerio del Interior, como autoridad nacional en participación ciudadana.</a:t>
            </a:r>
            <a:endParaRPr kumimoji="0" lang="es-ES" sz="1600" b="0" i="0" u="none" strike="noStrike" kern="1200" cap="none" spc="0" normalizeH="0" baseline="0" noProof="0" dirty="0">
              <a:ln>
                <a:noFill/>
              </a:ln>
              <a:solidFill>
                <a:srgbClr val="000000"/>
              </a:solidFill>
              <a:effectLst/>
              <a:uLnTx/>
              <a:uFillTx/>
              <a:latin typeface="Verdana"/>
              <a:ea typeface="+mn-lt"/>
              <a:cs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br>
              <a:rPr kumimoji="0" lang="es-ES" sz="1600" b="0" i="0" u="none" strike="noStrike" kern="1200" cap="none" spc="0" normalizeH="0" baseline="0" noProof="0" dirty="0">
                <a:ln>
                  <a:noFill/>
                </a:ln>
                <a:solidFill>
                  <a:prstClr val="black"/>
                </a:solidFill>
                <a:effectLst/>
                <a:uLnTx/>
                <a:uFillTx/>
                <a:latin typeface="Verdana"/>
                <a:ea typeface="+mn-lt"/>
                <a:cs typeface="Calibri" panose="020F0502020204030204"/>
              </a:rPr>
            </a:br>
            <a:r>
              <a:rPr kumimoji="0" lang="es-ES" sz="1600" b="0" i="0" u="none" strike="noStrike" kern="1200" cap="none" spc="0" normalizeH="0" baseline="0" noProof="0" dirty="0">
                <a:ln>
                  <a:noFill/>
                </a:ln>
                <a:solidFill>
                  <a:srgbClr val="242424"/>
                </a:solidFill>
                <a:effectLst/>
                <a:uLnTx/>
                <a:uFillTx/>
                <a:latin typeface="Verdana"/>
                <a:ea typeface="+mn-lt"/>
                <a:cs typeface="Calibri" panose="020F0502020204030204"/>
              </a:rPr>
              <a:t>Esto excede las competencias del ICBF, del Sistema Nacional de Bienestar Familiar (SNBF) y de la Subdirección de Articulación Nacional.</a:t>
            </a:r>
            <a:endParaRPr kumimoji="0" lang="es-ES" sz="1600" b="0" i="0" u="none" strike="noStrike" kern="1200" cap="none" spc="0" normalizeH="0" baseline="0" noProof="0" dirty="0">
              <a:ln>
                <a:noFill/>
              </a:ln>
              <a:solidFill>
                <a:srgbClr val="242424"/>
              </a:solidFill>
              <a:effectLst/>
              <a:uLnTx/>
              <a:uFillTx/>
              <a:latin typeface="Verdana"/>
              <a:ea typeface="Verdana"/>
              <a:cs typeface="+mn-cs"/>
            </a:endParaRPr>
          </a:p>
        </p:txBody>
      </p:sp>
      <p:sp>
        <p:nvSpPr>
          <p:cNvPr id="2" name="TextBox 6">
            <a:extLst>
              <a:ext uri="{FF2B5EF4-FFF2-40B4-BE49-F238E27FC236}">
                <a16:creationId xmlns:a16="http://schemas.microsoft.com/office/drawing/2014/main" id="{FDF344D1-606B-3208-C0E2-21664F4FE791}"/>
              </a:ext>
            </a:extLst>
          </p:cNvPr>
          <p:cNvSpPr txBox="1"/>
          <p:nvPr/>
        </p:nvSpPr>
        <p:spPr>
          <a:xfrm>
            <a:off x="715499" y="1474757"/>
            <a:ext cx="10763606" cy="584775"/>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Verdana"/>
                <a:ea typeface="Verdana"/>
                <a:cs typeface="Verdana" panose="020B0604030504040204" pitchFamily="34" charset="0"/>
              </a:rPr>
              <a:t>Ajuste del </a:t>
            </a:r>
            <a:r>
              <a:rPr kumimoji="0" lang="es-ES" sz="1600" b="1" i="0" u="none" strike="noStrike" kern="1200" cap="none" spc="0" normalizeH="0" baseline="0" noProof="0" dirty="0">
                <a:ln>
                  <a:noFill/>
                </a:ln>
                <a:solidFill>
                  <a:prstClr val="black"/>
                </a:solidFill>
                <a:effectLst/>
                <a:uLnTx/>
                <a:uFillTx/>
                <a:latin typeface="Verdana"/>
                <a:ea typeface="Verdana"/>
                <a:cs typeface="Calibri" panose="020F0502020204030204"/>
              </a:rPr>
              <a:t>Nombre de la Actividad participativa y grupos de valor, de la actividad 155</a:t>
            </a:r>
            <a:r>
              <a:rPr kumimoji="0" lang="es-ES" sz="1600" b="0" i="0" u="none" strike="noStrike" kern="1200" cap="none" spc="0" normalizeH="0" baseline="0" noProof="0" dirty="0">
                <a:ln>
                  <a:noFill/>
                </a:ln>
                <a:solidFill>
                  <a:prstClr val="black"/>
                </a:solidFill>
                <a:effectLst/>
                <a:uLnTx/>
                <a:uFillTx/>
                <a:latin typeface="Verdana"/>
                <a:ea typeface="Verdana"/>
                <a:cs typeface="Verdana" panose="020B0604030504040204" pitchFamily="34" charset="0"/>
              </a:rPr>
              <a:t>, cambiando el grupo de valor e incluyendo alcance de competencia de ICBF en la actividad.</a:t>
            </a:r>
            <a:endParaRPr kumimoji="0" lang="es-ES" sz="1600" b="0" i="0" u="none" strike="noStrike" kern="1200" cap="none" spc="0" normalizeH="0" baseline="0" noProof="0" dirty="0">
              <a:ln>
                <a:noFill/>
              </a:ln>
              <a:solidFill>
                <a:prstClr val="black"/>
              </a:solidFill>
              <a:effectLst/>
              <a:uLnTx/>
              <a:uFillTx/>
              <a:latin typeface="Verdana"/>
              <a:ea typeface="Verdana"/>
              <a:cs typeface="+mn-cs"/>
            </a:endParaRPr>
          </a:p>
        </p:txBody>
      </p:sp>
      <p:sp>
        <p:nvSpPr>
          <p:cNvPr id="6" name="TextBox 6">
            <a:extLst>
              <a:ext uri="{FF2B5EF4-FFF2-40B4-BE49-F238E27FC236}">
                <a16:creationId xmlns:a16="http://schemas.microsoft.com/office/drawing/2014/main" id="{0311195F-EE00-B67F-7C4F-6AFF7A0F03CC}"/>
              </a:ext>
            </a:extLst>
          </p:cNvPr>
          <p:cNvSpPr txBox="1"/>
          <p:nvPr/>
        </p:nvSpPr>
        <p:spPr>
          <a:xfrm>
            <a:off x="715499" y="1042836"/>
            <a:ext cx="10336316"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Modificación:</a:t>
            </a:r>
          </a:p>
        </p:txBody>
      </p:sp>
    </p:spTree>
    <p:extLst>
      <p:ext uri="{BB962C8B-B14F-4D97-AF65-F5344CB8AC3E}">
        <p14:creationId xmlns:p14="http://schemas.microsoft.com/office/powerpoint/2010/main" val="4188512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E1C8E30-42B3-FCD4-61C0-F577C5F5254D}"/>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0D8615C3-DBAE-29BD-3D21-34D425329B25}"/>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B8DC4FCC-7141-A366-3502-A482A5AEDF26}"/>
              </a:ext>
            </a:extLst>
          </p:cNvPr>
          <p:cNvSpPr txBox="1"/>
          <p:nvPr/>
        </p:nvSpPr>
        <p:spPr>
          <a:xfrm>
            <a:off x="1163127" y="3803343"/>
            <a:ext cx="6236914" cy="5847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rPr>
              <a:t>d. Regional Magdalena</a:t>
            </a:r>
          </a:p>
        </p:txBody>
      </p:sp>
      <p:pic>
        <p:nvPicPr>
          <p:cNvPr id="3" name="Gráfico 2">
            <a:extLst>
              <a:ext uri="{FF2B5EF4-FFF2-40B4-BE49-F238E27FC236}">
                <a16:creationId xmlns:a16="http://schemas.microsoft.com/office/drawing/2014/main" id="{45E8BFD5-DD60-C513-3B70-3B8F524BF6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689742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F2469-FFC4-261D-766E-4F1250881175}"/>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A1AD2B02-1FF5-E6A1-DD9C-2AE2F9293724}"/>
              </a:ext>
            </a:extLst>
          </p:cNvPr>
          <p:cNvSpPr txBox="1"/>
          <p:nvPr/>
        </p:nvSpPr>
        <p:spPr>
          <a:xfrm>
            <a:off x="679213" y="1890896"/>
            <a:ext cx="10336316"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Justificación:</a:t>
            </a:r>
          </a:p>
        </p:txBody>
      </p:sp>
      <p:sp>
        <p:nvSpPr>
          <p:cNvPr id="3" name="TextBox 6">
            <a:extLst>
              <a:ext uri="{FF2B5EF4-FFF2-40B4-BE49-F238E27FC236}">
                <a16:creationId xmlns:a16="http://schemas.microsoft.com/office/drawing/2014/main" id="{9B015331-4DFE-3516-9FC5-AE4D020A40BD}"/>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5B06FEC7-95FB-B67E-006E-E98400DDBE94}"/>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7" name="TextBox 6">
            <a:extLst>
              <a:ext uri="{FF2B5EF4-FFF2-40B4-BE49-F238E27FC236}">
                <a16:creationId xmlns:a16="http://schemas.microsoft.com/office/drawing/2014/main" id="{1C81D3D0-51AF-C1BD-4DFF-BB2BCD974CF6}"/>
              </a:ext>
            </a:extLst>
          </p:cNvPr>
          <p:cNvSpPr txBox="1"/>
          <p:nvPr/>
        </p:nvSpPr>
        <p:spPr>
          <a:xfrm>
            <a:off x="679213" y="2211046"/>
            <a:ext cx="10763606" cy="584775"/>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Verdana"/>
                <a:ea typeface="Verdana"/>
                <a:cs typeface="Verdana" panose="020B0604030504040204" pitchFamily="34" charset="0"/>
              </a:rPr>
              <a:t>Por medio de correo electrónico del 19 de mayo, la Directora de la Regional Magdalena solicita tener en cuenta la siguiente justificación:</a:t>
            </a:r>
            <a:endParaRPr kumimoji="0" lang="es-ES" sz="1600" b="0" i="0" u="none" strike="noStrike" kern="1200" cap="none" spc="0" normalizeH="0" baseline="0" noProof="0" dirty="0">
              <a:ln>
                <a:noFill/>
              </a:ln>
              <a:solidFill>
                <a:prstClr val="black"/>
              </a:solidFill>
              <a:effectLst/>
              <a:uLnTx/>
              <a:uFillTx/>
              <a:latin typeface="Verdana"/>
              <a:ea typeface="Verdana"/>
              <a:cs typeface="+mn-cs"/>
            </a:endParaRPr>
          </a:p>
        </p:txBody>
      </p:sp>
      <p:sp>
        <p:nvSpPr>
          <p:cNvPr id="8" name="TextBox 6">
            <a:extLst>
              <a:ext uri="{FF2B5EF4-FFF2-40B4-BE49-F238E27FC236}">
                <a16:creationId xmlns:a16="http://schemas.microsoft.com/office/drawing/2014/main" id="{D005C655-EED9-8F69-0F3B-63CEB1388F53}"/>
              </a:ext>
            </a:extLst>
          </p:cNvPr>
          <p:cNvSpPr txBox="1"/>
          <p:nvPr/>
        </p:nvSpPr>
        <p:spPr>
          <a:xfrm>
            <a:off x="679213" y="2877538"/>
            <a:ext cx="10677342" cy="3323987"/>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 typeface="Arial"/>
              <a:buChar char="•"/>
              <a:tabLst/>
              <a:defRPr/>
            </a:pPr>
            <a:r>
              <a:rPr kumimoji="0" lang="es-ES" sz="1400" b="0" i="0" u="none" strike="noStrike" kern="1200" cap="none" spc="0" normalizeH="0" baseline="0" noProof="0" dirty="0">
                <a:ln>
                  <a:noFill/>
                </a:ln>
                <a:solidFill>
                  <a:srgbClr val="242424"/>
                </a:solidFill>
                <a:effectLst/>
                <a:uLnTx/>
                <a:uFillTx/>
                <a:latin typeface="Verdana"/>
                <a:ea typeface="+mn-lt"/>
                <a:cs typeface="Calibri" panose="020F0502020204030204"/>
              </a:rPr>
              <a:t>El cambio propuesto busca que el nombre de la actividad sea más específico y refleje de manera precisa los servicios involucrados, en coherencia con los objetivos planteados y con las acciones ejecutadas hasta abril de 2025. Esto se debe a que la estrategia referida </a:t>
            </a:r>
            <a:r>
              <a:rPr kumimoji="0" lang="es-ES" sz="1400" b="1" i="0" u="none" strike="noStrike" kern="1200" cap="none" spc="0" normalizeH="0" baseline="0" noProof="0" dirty="0">
                <a:ln>
                  <a:noFill/>
                </a:ln>
                <a:solidFill>
                  <a:srgbClr val="242424"/>
                </a:solidFill>
                <a:effectLst/>
                <a:uLnTx/>
                <a:uFillTx/>
                <a:latin typeface="Verdana"/>
                <a:ea typeface="+mn-lt"/>
                <a:cs typeface="Calibri" panose="020F0502020204030204"/>
              </a:rPr>
              <a:t>no había sido implementada previamente en los servicios de protección a nivel regional</a:t>
            </a:r>
            <a:r>
              <a:rPr kumimoji="0" lang="es-ES" sz="1400" b="0" i="0" u="none" strike="noStrike" kern="1200" cap="none" spc="0" normalizeH="0" baseline="0" noProof="0" dirty="0">
                <a:ln>
                  <a:noFill/>
                </a:ln>
                <a:solidFill>
                  <a:srgbClr val="242424"/>
                </a:solidFill>
                <a:effectLst/>
                <a:uLnTx/>
                <a:uFillTx/>
                <a:latin typeface="Verdana"/>
                <a:ea typeface="+mn-lt"/>
                <a:cs typeface="Calibri" panose="020F0502020204030204"/>
              </a:rPr>
              <a:t>, dado que inicialmente fue presentada como una experiencia exitosa a la Dirección de Primera Infancia y aplicada únicamente en una unidad de servicio específica.</a:t>
            </a:r>
          </a:p>
          <a:p>
            <a:pPr marL="0" marR="0" lvl="0" indent="0" algn="just" defTabSz="914400" rtl="0" eaLnBrk="1" fontAlgn="auto" latinLnBrk="0" hangingPunct="1">
              <a:lnSpc>
                <a:spcPct val="100000"/>
              </a:lnSpc>
              <a:spcBef>
                <a:spcPts val="0"/>
              </a:spcBef>
              <a:spcAft>
                <a:spcPts val="0"/>
              </a:spcAft>
              <a:buClrTx/>
              <a:buSzTx/>
              <a:buFont typeface="Arial"/>
              <a:buChar char="•"/>
              <a:tabLst/>
              <a:defRPr/>
            </a:pPr>
            <a:endParaRPr kumimoji="0" lang="es-ES" sz="1400" b="0" i="0" u="none" strike="noStrike" kern="1200" cap="none" spc="0" normalizeH="0" baseline="0" noProof="0" dirty="0">
              <a:ln>
                <a:noFill/>
              </a:ln>
              <a:solidFill>
                <a:srgbClr val="242424"/>
              </a:solidFill>
              <a:effectLst/>
              <a:uLnTx/>
              <a:uFillTx/>
              <a:latin typeface="Verdana"/>
              <a:ea typeface="+mn-lt"/>
              <a:cs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 typeface="Arial"/>
              <a:buChar char="•"/>
              <a:tabLst/>
              <a:defRPr/>
            </a:pPr>
            <a:r>
              <a:rPr kumimoji="0" lang="es-ES" sz="1400" b="0" i="0" u="none" strike="noStrike" kern="1200" cap="none" spc="0" normalizeH="0" baseline="0" noProof="0" dirty="0">
                <a:ln>
                  <a:noFill/>
                </a:ln>
                <a:solidFill>
                  <a:srgbClr val="242424"/>
                </a:solidFill>
                <a:effectLst/>
                <a:uLnTx/>
                <a:uFillTx/>
                <a:latin typeface="Verdana"/>
                <a:ea typeface="+mn-lt"/>
                <a:cs typeface="Calibri" panose="020F0502020204030204"/>
              </a:rPr>
              <a:t>Actualmente, desde el equipo de Participación Ciudadana, se vienen desarrollando acciones de réplica para lograr su implementación en todos los servicios institucionales de primera infancia. Sin embargo, en los servicios de Protección no es viable aplicarla, porque </a:t>
            </a:r>
            <a:r>
              <a:rPr kumimoji="0" lang="es-ES" sz="1400" b="1" i="0" u="none" strike="noStrike" kern="1200" cap="none" spc="0" normalizeH="0" baseline="0" noProof="0" dirty="0">
                <a:ln>
                  <a:noFill/>
                </a:ln>
                <a:solidFill>
                  <a:srgbClr val="242424"/>
                </a:solidFill>
                <a:effectLst/>
                <a:uLnTx/>
                <a:uFillTx/>
                <a:latin typeface="Verdana"/>
                <a:ea typeface="+mn-lt"/>
                <a:cs typeface="Calibri" panose="020F0502020204030204"/>
              </a:rPr>
              <a:t>no existen modalidades en las que los niños y niñas permanezcan ocho horas</a:t>
            </a:r>
            <a:r>
              <a:rPr kumimoji="0" lang="es-ES" sz="1400" b="0" i="0" u="none" strike="noStrike" kern="1200" cap="none" spc="0" normalizeH="0" baseline="0" noProof="0" dirty="0">
                <a:ln>
                  <a:noFill/>
                </a:ln>
                <a:solidFill>
                  <a:srgbClr val="242424"/>
                </a:solidFill>
                <a:effectLst/>
                <a:uLnTx/>
                <a:uFillTx/>
                <a:latin typeface="Verdana"/>
                <a:ea typeface="+mn-lt"/>
                <a:cs typeface="Calibri" panose="020F0502020204030204"/>
              </a:rPr>
              <a:t>, condición necesaria para ejecutar de manera adecuada la estrategia </a:t>
            </a:r>
            <a:r>
              <a:rPr kumimoji="0" lang="es-ES" sz="1400" b="1" i="0" u="none" strike="noStrike" kern="1200" cap="none" spc="0" normalizeH="0" baseline="0" noProof="0" dirty="0">
                <a:ln>
                  <a:noFill/>
                </a:ln>
                <a:solidFill>
                  <a:srgbClr val="242424"/>
                </a:solidFill>
                <a:effectLst/>
                <a:uLnTx/>
                <a:uFillTx/>
                <a:latin typeface="Verdana"/>
                <a:ea typeface="+mn-lt"/>
                <a:cs typeface="Calibri" panose="020F0502020204030204"/>
              </a:rPr>
              <a:t>“Con Voz Cuento”</a:t>
            </a:r>
            <a:r>
              <a:rPr kumimoji="0" lang="es-ES" sz="1400" b="0" i="0" u="none" strike="noStrike" kern="1200" cap="none" spc="0" normalizeH="0" baseline="0" noProof="0" dirty="0">
                <a:ln>
                  <a:noFill/>
                </a:ln>
                <a:solidFill>
                  <a:srgbClr val="242424"/>
                </a:solidFill>
                <a:effectLst/>
                <a:uLnTx/>
                <a:uFillTx/>
                <a:latin typeface="Verdana"/>
                <a:ea typeface="+mn-lt"/>
                <a:cs typeface="Calibri" panose="020F0502020204030204"/>
              </a:rPr>
              <a:t>.</a:t>
            </a:r>
            <a:endParaRPr kumimoji="0" lang="es-ES" sz="1400" b="0" i="0" u="none" strike="noStrike" kern="1200" cap="none" spc="0" normalizeH="0" baseline="0" noProof="0" dirty="0">
              <a:ln>
                <a:noFill/>
              </a:ln>
              <a:solidFill>
                <a:prstClr val="black"/>
              </a:solidFill>
              <a:effectLst/>
              <a:uLnTx/>
              <a:uFillTx/>
              <a:latin typeface="Verdana"/>
              <a:ea typeface="Verdana"/>
              <a:cs typeface="+mn-cs"/>
            </a:endParaRPr>
          </a:p>
          <a:p>
            <a:pPr marL="0" marR="0" lvl="0" indent="0" algn="just" defTabSz="914400" rtl="0" eaLnBrk="1" fontAlgn="auto" latinLnBrk="0" hangingPunct="1">
              <a:lnSpc>
                <a:spcPct val="100000"/>
              </a:lnSpc>
              <a:spcBef>
                <a:spcPts val="0"/>
              </a:spcBef>
              <a:spcAft>
                <a:spcPts val="0"/>
              </a:spcAft>
              <a:buClrTx/>
              <a:buSzTx/>
              <a:buFont typeface="Arial"/>
              <a:buChar char="•"/>
              <a:tabLst/>
              <a:defRPr/>
            </a:pPr>
            <a:endParaRPr kumimoji="0" lang="es-ES" sz="1400" b="0" i="0" u="none" strike="noStrike" kern="1200" cap="none" spc="0" normalizeH="0" baseline="0" noProof="0" dirty="0">
              <a:ln>
                <a:noFill/>
              </a:ln>
              <a:solidFill>
                <a:srgbClr val="242424"/>
              </a:solidFill>
              <a:effectLst/>
              <a:uLnTx/>
              <a:uFillTx/>
              <a:latin typeface="Verdana"/>
              <a:ea typeface="+mn-lt"/>
              <a:cs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 typeface="Arial"/>
              <a:buChar char="•"/>
              <a:tabLst/>
              <a:defRPr/>
            </a:pPr>
            <a:r>
              <a:rPr kumimoji="0" lang="es-ES" sz="1400" b="0" i="0" u="none" strike="noStrike" kern="1200" cap="none" spc="0" normalizeH="0" baseline="0" noProof="0" dirty="0">
                <a:ln>
                  <a:noFill/>
                </a:ln>
                <a:solidFill>
                  <a:srgbClr val="242424"/>
                </a:solidFill>
                <a:effectLst/>
                <a:uLnTx/>
                <a:uFillTx/>
                <a:latin typeface="Verdana"/>
                <a:ea typeface="+mn-lt"/>
                <a:cs typeface="Calibri" panose="020F0502020204030204"/>
              </a:rPr>
              <a:t>Adicionalmente, el ajuste del nombre de la actividad permitirá visibilizar con mayor claridad los productos obtenidos, el nombre actual solo contempla la realización de cuatro (4) comités de control social. Esto excluye otras acciones relevantes ya ejecutadas, como quince (15) espacios de seguimiento a la implementación de la estrategia y tres (3) espacios de socialización que no pueden ser reportados adecuadamente bajo el nombre actual.</a:t>
            </a:r>
            <a:endParaRPr kumimoji="0" lang="es-ES" sz="1600" b="0" i="0" u="none" strike="noStrike" kern="1200" cap="none" spc="0" normalizeH="0" baseline="0" noProof="0" dirty="0">
              <a:ln>
                <a:noFill/>
              </a:ln>
              <a:solidFill>
                <a:srgbClr val="242424"/>
              </a:solidFill>
              <a:effectLst/>
              <a:uLnTx/>
              <a:uFillTx/>
              <a:latin typeface="Verdana"/>
              <a:ea typeface="Verdana"/>
              <a:cs typeface="+mn-cs"/>
            </a:endParaRPr>
          </a:p>
        </p:txBody>
      </p:sp>
      <p:sp>
        <p:nvSpPr>
          <p:cNvPr id="2" name="TextBox 6">
            <a:extLst>
              <a:ext uri="{FF2B5EF4-FFF2-40B4-BE49-F238E27FC236}">
                <a16:creationId xmlns:a16="http://schemas.microsoft.com/office/drawing/2014/main" id="{3BBE9381-1E14-8F99-9D63-77AD7AF26036}"/>
              </a:ext>
            </a:extLst>
          </p:cNvPr>
          <p:cNvSpPr txBox="1"/>
          <p:nvPr/>
        </p:nvSpPr>
        <p:spPr>
          <a:xfrm>
            <a:off x="714197" y="1299403"/>
            <a:ext cx="10763606" cy="584775"/>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Verdana"/>
                <a:ea typeface="Verdana"/>
                <a:cs typeface="Verdana" panose="020B0604030504040204" pitchFamily="34" charset="0"/>
              </a:rPr>
              <a:t>Ajuste del </a:t>
            </a:r>
            <a:r>
              <a:rPr kumimoji="0" lang="es-ES" sz="1600" b="1" i="0" u="none" strike="noStrike" kern="1200" cap="none" spc="0" normalizeH="0" baseline="0" noProof="0" dirty="0">
                <a:ln>
                  <a:noFill/>
                </a:ln>
                <a:solidFill>
                  <a:prstClr val="black"/>
                </a:solidFill>
                <a:effectLst/>
                <a:uLnTx/>
                <a:uFillTx/>
                <a:latin typeface="Verdana"/>
                <a:ea typeface="Verdana"/>
                <a:cs typeface="Calibri" panose="020F0502020204030204"/>
              </a:rPr>
              <a:t>nombre de la actividad participativa, de la actividad 79</a:t>
            </a:r>
            <a:r>
              <a:rPr kumimoji="0" lang="es-ES" sz="1600" b="0" i="0" u="none" strike="noStrike" kern="1200" cap="none" spc="0" normalizeH="0" baseline="0" noProof="0" dirty="0">
                <a:ln>
                  <a:noFill/>
                </a:ln>
                <a:solidFill>
                  <a:prstClr val="black"/>
                </a:solidFill>
                <a:effectLst/>
                <a:uLnTx/>
                <a:uFillTx/>
                <a:latin typeface="Verdana"/>
                <a:ea typeface="Verdana"/>
                <a:cs typeface="Verdana" panose="020B0604030504040204" pitchFamily="34" charset="0"/>
              </a:rPr>
              <a:t>, cambiando nombre de la actividad con el fin de visibilizar servicios priorizados.</a:t>
            </a:r>
            <a:endParaRPr kumimoji="0" lang="es-ES" sz="1600" b="0" i="0" u="none" strike="noStrike" kern="1200" cap="none" spc="0" normalizeH="0" baseline="0" noProof="0" dirty="0">
              <a:ln>
                <a:noFill/>
              </a:ln>
              <a:solidFill>
                <a:prstClr val="black"/>
              </a:solidFill>
              <a:effectLst/>
              <a:uLnTx/>
              <a:uFillTx/>
              <a:latin typeface="Verdana"/>
              <a:ea typeface="Verdana"/>
              <a:cs typeface="+mn-cs"/>
            </a:endParaRPr>
          </a:p>
        </p:txBody>
      </p:sp>
      <p:sp>
        <p:nvSpPr>
          <p:cNvPr id="6" name="TextBox 6">
            <a:extLst>
              <a:ext uri="{FF2B5EF4-FFF2-40B4-BE49-F238E27FC236}">
                <a16:creationId xmlns:a16="http://schemas.microsoft.com/office/drawing/2014/main" id="{DC9C977B-3530-4616-F768-C7EA35A0DEF3}"/>
              </a:ext>
            </a:extLst>
          </p:cNvPr>
          <p:cNvSpPr txBox="1"/>
          <p:nvPr/>
        </p:nvSpPr>
        <p:spPr>
          <a:xfrm>
            <a:off x="714197" y="817576"/>
            <a:ext cx="10336316"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Modificación:</a:t>
            </a:r>
          </a:p>
        </p:txBody>
      </p:sp>
    </p:spTree>
    <p:extLst>
      <p:ext uri="{BB962C8B-B14F-4D97-AF65-F5344CB8AC3E}">
        <p14:creationId xmlns:p14="http://schemas.microsoft.com/office/powerpoint/2010/main" val="2310761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B445D460-1536-4A40-AD21-DEBBAB8D9634}"/>
              </a:ext>
            </a:extLst>
          </p:cNvPr>
          <p:cNvSpPr txBox="1"/>
          <p:nvPr/>
        </p:nvSpPr>
        <p:spPr>
          <a:xfrm>
            <a:off x="234961" y="3564395"/>
            <a:ext cx="7457311" cy="2677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3. Solicitud Actualización Política Institucional de Gestión Documental – PIGD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rPr>
              <a:t>Dirección Administrativa</a:t>
            </a:r>
            <a:endParaRPr kumimoji="0" lang="es-ES_tradnl" sz="2800" b="1" i="0" u="none" strike="noStrike" kern="1200" cap="none" spc="0" normalizeH="0" baseline="0" noProof="0" dirty="0">
              <a:ln>
                <a:noFill/>
              </a:ln>
              <a:solidFill>
                <a:prstClr val="white">
                  <a:lumMod val="50000"/>
                </a:prstClr>
              </a:solidFill>
              <a:effectLst/>
              <a:uLnTx/>
              <a:uFillTx/>
              <a:latin typeface="Verdana" panose="020B0604030504040204" pitchFamily="34" charset="0"/>
              <a:ea typeface="Verdana" panose="020B0604030504040204" pitchFamily="34" charset="0"/>
              <a:cs typeface="+mn-cs"/>
            </a:endParaRP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368650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2C2F591-9963-AEBA-E110-8406E0D7876C}"/>
              </a:ext>
            </a:extLst>
          </p:cNvPr>
          <p:cNvSpPr txBox="1"/>
          <p:nvPr/>
        </p:nvSpPr>
        <p:spPr>
          <a:xfrm>
            <a:off x="5329648" y="1624231"/>
            <a:ext cx="5959176" cy="39703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chemeClr val="accent6"/>
                </a:solidFill>
                <a:effectLst/>
                <a:uLnTx/>
                <a:uFillTx/>
                <a:latin typeface="Verdana" panose="020B0604030504040204" pitchFamily="34" charset="0"/>
                <a:ea typeface="Verdana" panose="020B0604030504040204" pitchFamily="34" charset="0"/>
                <a:cs typeface="+mn-cs"/>
              </a:rPr>
              <a:t>Introducción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1" i="0" u="none" strike="noStrike" kern="1200" cap="none" spc="0" normalizeH="0" baseline="0" noProof="0" dirty="0">
              <a:ln>
                <a:noFill/>
              </a:ln>
              <a:solidFill>
                <a:srgbClr val="4DAF46"/>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La Política de Gestión Documental como  componente estratégico  imparte lineamientos y directrices en el ICBF con el fin de convertir los archivos de la Entidad en una herramienta para la gestión administrativa, económica y cultural asegurando el acceso a la información y la preservación de la memoria institucional.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En cumplimiento de la normativa en gestión documental, recientemente actualizada,  y en el marco de su proceso de transformación digital, el ICBF requiere actualizar su política institucional.</a:t>
            </a:r>
          </a:p>
        </p:txBody>
      </p:sp>
      <p:sp>
        <p:nvSpPr>
          <p:cNvPr id="2" name="object 2">
            <a:extLst>
              <a:ext uri="{FF2B5EF4-FFF2-40B4-BE49-F238E27FC236}">
                <a16:creationId xmlns:a16="http://schemas.microsoft.com/office/drawing/2014/main" id="{F2DD3830-9A2B-3796-1309-348583EB1213}"/>
              </a:ext>
            </a:extLst>
          </p:cNvPr>
          <p:cNvSpPr/>
          <p:nvPr/>
        </p:nvSpPr>
        <p:spPr>
          <a:xfrm>
            <a:off x="-16666" y="1489963"/>
            <a:ext cx="4704715" cy="4950460"/>
          </a:xfrm>
          <a:custGeom>
            <a:avLst/>
            <a:gdLst/>
            <a:ahLst/>
            <a:cxnLst/>
            <a:rect l="l" t="t" r="r" b="b"/>
            <a:pathLst>
              <a:path w="4704715" h="4950460">
                <a:moveTo>
                  <a:pt x="3756660" y="4949952"/>
                </a:moveTo>
                <a:lnTo>
                  <a:pt x="68579" y="4949952"/>
                </a:lnTo>
                <a:lnTo>
                  <a:pt x="0" y="4886970"/>
                </a:lnTo>
                <a:lnTo>
                  <a:pt x="0" y="748283"/>
                </a:lnTo>
                <a:lnTo>
                  <a:pt x="23615" y="726536"/>
                </a:lnTo>
                <a:lnTo>
                  <a:pt x="59539" y="694572"/>
                </a:lnTo>
                <a:lnTo>
                  <a:pt x="96012" y="663218"/>
                </a:lnTo>
                <a:lnTo>
                  <a:pt x="133026" y="632481"/>
                </a:lnTo>
                <a:lnTo>
                  <a:pt x="170575" y="602369"/>
                </a:lnTo>
                <a:lnTo>
                  <a:pt x="208649" y="572892"/>
                </a:lnTo>
                <a:lnTo>
                  <a:pt x="247241" y="544055"/>
                </a:lnTo>
                <a:lnTo>
                  <a:pt x="286342" y="515868"/>
                </a:lnTo>
                <a:lnTo>
                  <a:pt x="325945" y="488339"/>
                </a:lnTo>
                <a:lnTo>
                  <a:pt x="366040" y="461474"/>
                </a:lnTo>
                <a:lnTo>
                  <a:pt x="406620" y="435282"/>
                </a:lnTo>
                <a:lnTo>
                  <a:pt x="447678" y="409772"/>
                </a:lnTo>
                <a:lnTo>
                  <a:pt x="489204" y="384951"/>
                </a:lnTo>
                <a:lnTo>
                  <a:pt x="531190" y="360826"/>
                </a:lnTo>
                <a:lnTo>
                  <a:pt x="573629" y="337406"/>
                </a:lnTo>
                <a:lnTo>
                  <a:pt x="616512" y="314699"/>
                </a:lnTo>
                <a:lnTo>
                  <a:pt x="659832" y="292713"/>
                </a:lnTo>
                <a:lnTo>
                  <a:pt x="703580" y="271455"/>
                </a:lnTo>
                <a:lnTo>
                  <a:pt x="747747" y="250934"/>
                </a:lnTo>
                <a:lnTo>
                  <a:pt x="792326" y="231158"/>
                </a:lnTo>
                <a:lnTo>
                  <a:pt x="837310" y="212133"/>
                </a:lnTo>
                <a:lnTo>
                  <a:pt x="882688" y="193869"/>
                </a:lnTo>
                <a:lnTo>
                  <a:pt x="928454" y="176374"/>
                </a:lnTo>
                <a:lnTo>
                  <a:pt x="974600" y="159654"/>
                </a:lnTo>
                <a:lnTo>
                  <a:pt x="1021116" y="143719"/>
                </a:lnTo>
                <a:lnTo>
                  <a:pt x="1067996" y="128575"/>
                </a:lnTo>
                <a:lnTo>
                  <a:pt x="1115230" y="114232"/>
                </a:lnTo>
                <a:lnTo>
                  <a:pt x="1162812" y="100696"/>
                </a:lnTo>
                <a:lnTo>
                  <a:pt x="1210732" y="87977"/>
                </a:lnTo>
                <a:lnTo>
                  <a:pt x="1258982" y="76081"/>
                </a:lnTo>
                <a:lnTo>
                  <a:pt x="1307555" y="65016"/>
                </a:lnTo>
                <a:lnTo>
                  <a:pt x="1356442" y="54792"/>
                </a:lnTo>
                <a:lnTo>
                  <a:pt x="1405636" y="45414"/>
                </a:lnTo>
                <a:lnTo>
                  <a:pt x="1455127" y="36892"/>
                </a:lnTo>
                <a:lnTo>
                  <a:pt x="1504908" y="29234"/>
                </a:lnTo>
                <a:lnTo>
                  <a:pt x="1554971" y="22447"/>
                </a:lnTo>
                <a:lnTo>
                  <a:pt x="1605308" y="16539"/>
                </a:lnTo>
                <a:lnTo>
                  <a:pt x="1655910" y="11518"/>
                </a:lnTo>
                <a:lnTo>
                  <a:pt x="1706770" y="7393"/>
                </a:lnTo>
                <a:lnTo>
                  <a:pt x="1757879" y="4170"/>
                </a:lnTo>
                <a:lnTo>
                  <a:pt x="1809229" y="1858"/>
                </a:lnTo>
                <a:lnTo>
                  <a:pt x="1860812" y="466"/>
                </a:lnTo>
                <a:lnTo>
                  <a:pt x="1912620" y="0"/>
                </a:lnTo>
                <a:lnTo>
                  <a:pt x="1962326" y="429"/>
                </a:lnTo>
                <a:lnTo>
                  <a:pt x="2011824" y="1711"/>
                </a:lnTo>
                <a:lnTo>
                  <a:pt x="2061106" y="3841"/>
                </a:lnTo>
                <a:lnTo>
                  <a:pt x="2110166" y="6809"/>
                </a:lnTo>
                <a:lnTo>
                  <a:pt x="2158997" y="10611"/>
                </a:lnTo>
                <a:lnTo>
                  <a:pt x="2207592" y="15238"/>
                </a:lnTo>
                <a:lnTo>
                  <a:pt x="2255943" y="20683"/>
                </a:lnTo>
                <a:lnTo>
                  <a:pt x="2304044" y="26939"/>
                </a:lnTo>
                <a:lnTo>
                  <a:pt x="2351887" y="34000"/>
                </a:lnTo>
                <a:lnTo>
                  <a:pt x="2399466" y="41859"/>
                </a:lnTo>
                <a:lnTo>
                  <a:pt x="2446773" y="50508"/>
                </a:lnTo>
                <a:lnTo>
                  <a:pt x="2493802" y="59940"/>
                </a:lnTo>
                <a:lnTo>
                  <a:pt x="2540545" y="70148"/>
                </a:lnTo>
                <a:lnTo>
                  <a:pt x="2586996" y="81125"/>
                </a:lnTo>
                <a:lnTo>
                  <a:pt x="2633147" y="92865"/>
                </a:lnTo>
                <a:lnTo>
                  <a:pt x="2678991" y="105360"/>
                </a:lnTo>
                <a:lnTo>
                  <a:pt x="2724521" y="118603"/>
                </a:lnTo>
                <a:lnTo>
                  <a:pt x="2769731" y="132588"/>
                </a:lnTo>
                <a:lnTo>
                  <a:pt x="2814614" y="147306"/>
                </a:lnTo>
                <a:lnTo>
                  <a:pt x="2859161" y="162751"/>
                </a:lnTo>
                <a:lnTo>
                  <a:pt x="2903367" y="178917"/>
                </a:lnTo>
                <a:lnTo>
                  <a:pt x="2947224" y="195795"/>
                </a:lnTo>
                <a:lnTo>
                  <a:pt x="2990725" y="213380"/>
                </a:lnTo>
                <a:lnTo>
                  <a:pt x="3033863" y="231664"/>
                </a:lnTo>
                <a:lnTo>
                  <a:pt x="3076631" y="250639"/>
                </a:lnTo>
                <a:lnTo>
                  <a:pt x="3119022" y="270299"/>
                </a:lnTo>
                <a:lnTo>
                  <a:pt x="3161030" y="290638"/>
                </a:lnTo>
                <a:lnTo>
                  <a:pt x="3202646" y="311647"/>
                </a:lnTo>
                <a:lnTo>
                  <a:pt x="3243864" y="333320"/>
                </a:lnTo>
                <a:lnTo>
                  <a:pt x="3284678" y="355650"/>
                </a:lnTo>
                <a:lnTo>
                  <a:pt x="3325079" y="378629"/>
                </a:lnTo>
                <a:lnTo>
                  <a:pt x="3365061" y="402251"/>
                </a:lnTo>
                <a:lnTo>
                  <a:pt x="3404617" y="426509"/>
                </a:lnTo>
                <a:lnTo>
                  <a:pt x="3443740" y="451396"/>
                </a:lnTo>
                <a:lnTo>
                  <a:pt x="3482422" y="476905"/>
                </a:lnTo>
                <a:lnTo>
                  <a:pt x="3520658" y="503028"/>
                </a:lnTo>
                <a:lnTo>
                  <a:pt x="3558439" y="529758"/>
                </a:lnTo>
                <a:lnTo>
                  <a:pt x="3595759" y="557089"/>
                </a:lnTo>
                <a:lnTo>
                  <a:pt x="3632611" y="585014"/>
                </a:lnTo>
                <a:lnTo>
                  <a:pt x="3668987" y="613525"/>
                </a:lnTo>
                <a:lnTo>
                  <a:pt x="3704881" y="642616"/>
                </a:lnTo>
                <a:lnTo>
                  <a:pt x="3740286" y="672279"/>
                </a:lnTo>
                <a:lnTo>
                  <a:pt x="3775194" y="702508"/>
                </a:lnTo>
                <a:lnTo>
                  <a:pt x="3809599" y="733295"/>
                </a:lnTo>
                <a:lnTo>
                  <a:pt x="3843494" y="764634"/>
                </a:lnTo>
                <a:lnTo>
                  <a:pt x="3876870" y="796517"/>
                </a:lnTo>
                <a:lnTo>
                  <a:pt x="3909723" y="828937"/>
                </a:lnTo>
                <a:lnTo>
                  <a:pt x="3942044" y="861887"/>
                </a:lnTo>
                <a:lnTo>
                  <a:pt x="3973826" y="895361"/>
                </a:lnTo>
                <a:lnTo>
                  <a:pt x="4005063" y="929351"/>
                </a:lnTo>
                <a:lnTo>
                  <a:pt x="4035747" y="963850"/>
                </a:lnTo>
                <a:lnTo>
                  <a:pt x="4065871" y="998852"/>
                </a:lnTo>
                <a:lnTo>
                  <a:pt x="4095429" y="1034348"/>
                </a:lnTo>
                <a:lnTo>
                  <a:pt x="4124413" y="1070333"/>
                </a:lnTo>
                <a:lnTo>
                  <a:pt x="4152816" y="1106799"/>
                </a:lnTo>
                <a:lnTo>
                  <a:pt x="4180632" y="1143739"/>
                </a:lnTo>
                <a:lnTo>
                  <a:pt x="4207853" y="1181146"/>
                </a:lnTo>
                <a:lnTo>
                  <a:pt x="4234471" y="1219013"/>
                </a:lnTo>
                <a:lnTo>
                  <a:pt x="4260482" y="1257333"/>
                </a:lnTo>
                <a:lnTo>
                  <a:pt x="4285876" y="1296099"/>
                </a:lnTo>
                <a:lnTo>
                  <a:pt x="4310647" y="1335304"/>
                </a:lnTo>
                <a:lnTo>
                  <a:pt x="4334788" y="1374940"/>
                </a:lnTo>
                <a:lnTo>
                  <a:pt x="4358293" y="1415002"/>
                </a:lnTo>
                <a:lnTo>
                  <a:pt x="4381153" y="1455482"/>
                </a:lnTo>
                <a:lnTo>
                  <a:pt x="4403363" y="1496372"/>
                </a:lnTo>
                <a:lnTo>
                  <a:pt x="4424914" y="1537666"/>
                </a:lnTo>
                <a:lnTo>
                  <a:pt x="4445800" y="1579357"/>
                </a:lnTo>
                <a:lnTo>
                  <a:pt x="4466015" y="1621438"/>
                </a:lnTo>
                <a:lnTo>
                  <a:pt x="4485550" y="1663901"/>
                </a:lnTo>
                <a:lnTo>
                  <a:pt x="4504399" y="1706741"/>
                </a:lnTo>
                <a:lnTo>
                  <a:pt x="4522555" y="1749948"/>
                </a:lnTo>
                <a:lnTo>
                  <a:pt x="4540010" y="1793518"/>
                </a:lnTo>
                <a:lnTo>
                  <a:pt x="4556758" y="1837442"/>
                </a:lnTo>
                <a:lnTo>
                  <a:pt x="4572792" y="1881714"/>
                </a:lnTo>
                <a:lnTo>
                  <a:pt x="4588105" y="1926326"/>
                </a:lnTo>
                <a:lnTo>
                  <a:pt x="4602690" y="1971271"/>
                </a:lnTo>
                <a:lnTo>
                  <a:pt x="4616539" y="2016544"/>
                </a:lnTo>
                <a:lnTo>
                  <a:pt x="4629646" y="2062135"/>
                </a:lnTo>
                <a:lnTo>
                  <a:pt x="4642003" y="2108039"/>
                </a:lnTo>
                <a:lnTo>
                  <a:pt x="4653604" y="2154249"/>
                </a:lnTo>
                <a:lnTo>
                  <a:pt x="4664441" y="2200757"/>
                </a:lnTo>
                <a:lnTo>
                  <a:pt x="4674508" y="2247556"/>
                </a:lnTo>
                <a:lnTo>
                  <a:pt x="4683798" y="2294640"/>
                </a:lnTo>
                <a:lnTo>
                  <a:pt x="4692302" y="2342000"/>
                </a:lnTo>
                <a:lnTo>
                  <a:pt x="4700016" y="2389632"/>
                </a:lnTo>
                <a:lnTo>
                  <a:pt x="4704588" y="2432304"/>
                </a:lnTo>
                <a:lnTo>
                  <a:pt x="4704588" y="3206496"/>
                </a:lnTo>
                <a:lnTo>
                  <a:pt x="4700016" y="3249168"/>
                </a:lnTo>
                <a:lnTo>
                  <a:pt x="4691822" y="3299564"/>
                </a:lnTo>
                <a:lnTo>
                  <a:pt x="4682741" y="3349656"/>
                </a:lnTo>
                <a:lnTo>
                  <a:pt x="4672780" y="3399435"/>
                </a:lnTo>
                <a:lnTo>
                  <a:pt x="4661949" y="3448893"/>
                </a:lnTo>
                <a:lnTo>
                  <a:pt x="4650256" y="3498022"/>
                </a:lnTo>
                <a:lnTo>
                  <a:pt x="4637708" y="3546813"/>
                </a:lnTo>
                <a:lnTo>
                  <a:pt x="4624315" y="3595259"/>
                </a:lnTo>
                <a:lnTo>
                  <a:pt x="4610085" y="3643350"/>
                </a:lnTo>
                <a:lnTo>
                  <a:pt x="4595026" y="3691080"/>
                </a:lnTo>
                <a:lnTo>
                  <a:pt x="4579148" y="3738439"/>
                </a:lnTo>
                <a:lnTo>
                  <a:pt x="4562457" y="3785419"/>
                </a:lnTo>
                <a:lnTo>
                  <a:pt x="4544963" y="3832013"/>
                </a:lnTo>
                <a:lnTo>
                  <a:pt x="4526674" y="3878211"/>
                </a:lnTo>
                <a:lnTo>
                  <a:pt x="4507598" y="3924006"/>
                </a:lnTo>
                <a:lnTo>
                  <a:pt x="4487745" y="3969390"/>
                </a:lnTo>
                <a:lnTo>
                  <a:pt x="4467122" y="4014354"/>
                </a:lnTo>
                <a:lnTo>
                  <a:pt x="4445737" y="4058889"/>
                </a:lnTo>
                <a:lnTo>
                  <a:pt x="4423600" y="4102989"/>
                </a:lnTo>
                <a:lnTo>
                  <a:pt x="4400719" y="4146643"/>
                </a:lnTo>
                <a:lnTo>
                  <a:pt x="4377101" y="4189846"/>
                </a:lnTo>
                <a:lnTo>
                  <a:pt x="4352756" y="4232587"/>
                </a:lnTo>
                <a:lnTo>
                  <a:pt x="4327692" y="4274859"/>
                </a:lnTo>
                <a:lnTo>
                  <a:pt x="4301917" y="4316653"/>
                </a:lnTo>
                <a:lnTo>
                  <a:pt x="4275441" y="4357962"/>
                </a:lnTo>
                <a:lnTo>
                  <a:pt x="4248270" y="4398777"/>
                </a:lnTo>
                <a:lnTo>
                  <a:pt x="4220414" y="4439090"/>
                </a:lnTo>
                <a:lnTo>
                  <a:pt x="4191881" y="4478893"/>
                </a:lnTo>
                <a:lnTo>
                  <a:pt x="4162679" y="4518177"/>
                </a:lnTo>
                <a:lnTo>
                  <a:pt x="4132818" y="4556934"/>
                </a:lnTo>
                <a:lnTo>
                  <a:pt x="4102304" y="4595156"/>
                </a:lnTo>
                <a:lnTo>
                  <a:pt x="4071148" y="4632835"/>
                </a:lnTo>
                <a:lnTo>
                  <a:pt x="4039356" y="4669962"/>
                </a:lnTo>
                <a:lnTo>
                  <a:pt x="4006939" y="4706530"/>
                </a:lnTo>
                <a:lnTo>
                  <a:pt x="3973903" y="4742529"/>
                </a:lnTo>
                <a:lnTo>
                  <a:pt x="3940258" y="4777953"/>
                </a:lnTo>
                <a:lnTo>
                  <a:pt x="3906012" y="4812792"/>
                </a:lnTo>
                <a:lnTo>
                  <a:pt x="3756660" y="4949952"/>
                </a:lnTo>
                <a:close/>
              </a:path>
            </a:pathLst>
          </a:custGeom>
          <a:solidFill>
            <a:srgbClr val="FFF2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 name="object 4">
            <a:extLst>
              <a:ext uri="{FF2B5EF4-FFF2-40B4-BE49-F238E27FC236}">
                <a16:creationId xmlns:a16="http://schemas.microsoft.com/office/drawing/2014/main" id="{4CCE2315-4E46-A868-F02B-96584CF15988}"/>
              </a:ext>
            </a:extLst>
          </p:cNvPr>
          <p:cNvGrpSpPr/>
          <p:nvPr/>
        </p:nvGrpSpPr>
        <p:grpSpPr>
          <a:xfrm>
            <a:off x="63538" y="1823135"/>
            <a:ext cx="5269285" cy="4284116"/>
            <a:chOff x="0" y="2156307"/>
            <a:chExt cx="5269285" cy="4284116"/>
          </a:xfrm>
        </p:grpSpPr>
        <p:sp>
          <p:nvSpPr>
            <p:cNvPr id="6" name="object 5">
              <a:extLst>
                <a:ext uri="{FF2B5EF4-FFF2-40B4-BE49-F238E27FC236}">
                  <a16:creationId xmlns:a16="http://schemas.microsoft.com/office/drawing/2014/main" id="{2506A528-4C84-DFD2-E5F1-D9C262C61E75}"/>
                </a:ext>
              </a:extLst>
            </p:cNvPr>
            <p:cNvSpPr/>
            <p:nvPr/>
          </p:nvSpPr>
          <p:spPr>
            <a:xfrm>
              <a:off x="5266110" y="2156307"/>
              <a:ext cx="3175" cy="3572510"/>
            </a:xfrm>
            <a:custGeom>
              <a:avLst/>
              <a:gdLst/>
              <a:ahLst/>
              <a:cxnLst/>
              <a:rect l="l" t="t" r="r" b="b"/>
              <a:pathLst>
                <a:path w="3175" h="3572510">
                  <a:moveTo>
                    <a:pt x="3048" y="0"/>
                  </a:moveTo>
                  <a:lnTo>
                    <a:pt x="0" y="3572256"/>
                  </a:lnTo>
                </a:path>
              </a:pathLst>
            </a:custGeom>
            <a:ln w="15240">
              <a:solidFill>
                <a:srgbClr val="BFBFB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object 14">
              <a:extLst>
                <a:ext uri="{FF2B5EF4-FFF2-40B4-BE49-F238E27FC236}">
                  <a16:creationId xmlns:a16="http://schemas.microsoft.com/office/drawing/2014/main" id="{BB48E527-A18D-3906-8E27-B03D875EA32B}"/>
                </a:ext>
              </a:extLst>
            </p:cNvPr>
            <p:cNvPicPr/>
            <p:nvPr/>
          </p:nvPicPr>
          <p:blipFill>
            <a:blip r:embed="rId2" cstate="print"/>
            <a:stretch>
              <a:fillRect/>
            </a:stretch>
          </p:blipFill>
          <p:spPr>
            <a:xfrm>
              <a:off x="0" y="3465576"/>
              <a:ext cx="4439411" cy="2974847"/>
            </a:xfrm>
            <a:prstGeom prst="rect">
              <a:avLst/>
            </a:prstGeom>
          </p:spPr>
        </p:pic>
      </p:grpSp>
      <p:sp>
        <p:nvSpPr>
          <p:cNvPr id="17" name="object 31">
            <a:extLst>
              <a:ext uri="{FF2B5EF4-FFF2-40B4-BE49-F238E27FC236}">
                <a16:creationId xmlns:a16="http://schemas.microsoft.com/office/drawing/2014/main" id="{59133B29-9CF2-A92D-2F02-81B82776D958}"/>
              </a:ext>
            </a:extLst>
          </p:cNvPr>
          <p:cNvSpPr txBox="1"/>
          <p:nvPr/>
        </p:nvSpPr>
        <p:spPr>
          <a:xfrm>
            <a:off x="63538" y="6499703"/>
            <a:ext cx="471170" cy="168910"/>
          </a:xfrm>
          <a:prstGeom prst="rect">
            <a:avLst/>
          </a:prstGeom>
        </p:spPr>
        <p:txBody>
          <a:bodyPr vert="horz" wrap="square" lIns="0" tIns="17145" rIns="0" bIns="0" rtlCol="0">
            <a:spAutoFit/>
          </a:bodyPr>
          <a:lstStyle/>
          <a:p>
            <a:pPr marL="12700" marR="0" lvl="0" indent="0" algn="l" defTabSz="914400" rtl="0" eaLnBrk="1" fontAlgn="auto" latinLnBrk="0" hangingPunct="1">
              <a:lnSpc>
                <a:spcPct val="100000"/>
              </a:lnSpc>
              <a:spcBef>
                <a:spcPts val="135"/>
              </a:spcBef>
              <a:spcAft>
                <a:spcPts val="0"/>
              </a:spcAft>
              <a:buClrTx/>
              <a:buSzTx/>
              <a:buFontTx/>
              <a:buNone/>
              <a:tabLst/>
              <a:defRPr/>
            </a:pPr>
            <a:r>
              <a:rPr kumimoji="0" sz="800" b="0" i="0" u="none" strike="noStrike" kern="1200" cap="none" spc="-10" normalizeH="0" baseline="0" noProof="0">
                <a:ln>
                  <a:noFill/>
                </a:ln>
                <a:solidFill>
                  <a:srgbClr val="FFFFFF"/>
                </a:solidFill>
                <a:effectLst/>
                <a:uLnTx/>
                <a:uFillTx/>
                <a:latin typeface="Arial MT"/>
                <a:ea typeface="+mn-ea"/>
                <a:cs typeface="Arial MT"/>
              </a:rPr>
              <a:t>PÚBLICA</a:t>
            </a:r>
            <a:endParaRPr kumimoji="0" sz="800" b="0" i="0" u="none" strike="noStrike" kern="1200" cap="none" spc="0" normalizeH="0" baseline="0" noProof="0">
              <a:ln>
                <a:noFill/>
              </a:ln>
              <a:solidFill>
                <a:prstClr val="black"/>
              </a:solidFill>
              <a:effectLst/>
              <a:uLnTx/>
              <a:uFillTx/>
              <a:latin typeface="Arial MT"/>
              <a:ea typeface="+mn-ea"/>
              <a:cs typeface="Arial MT"/>
            </a:endParaRPr>
          </a:p>
        </p:txBody>
      </p:sp>
      <p:sp>
        <p:nvSpPr>
          <p:cNvPr id="18" name="object 32">
            <a:extLst>
              <a:ext uri="{FF2B5EF4-FFF2-40B4-BE49-F238E27FC236}">
                <a16:creationId xmlns:a16="http://schemas.microsoft.com/office/drawing/2014/main" id="{E5C666C2-439F-D96F-0DF6-7848DE86CDEA}"/>
              </a:ext>
            </a:extLst>
          </p:cNvPr>
          <p:cNvSpPr txBox="1"/>
          <p:nvPr/>
        </p:nvSpPr>
        <p:spPr>
          <a:xfrm>
            <a:off x="4623102" y="6499703"/>
            <a:ext cx="814069" cy="168910"/>
          </a:xfrm>
          <a:prstGeom prst="rect">
            <a:avLst/>
          </a:prstGeom>
        </p:spPr>
        <p:txBody>
          <a:bodyPr vert="horz" wrap="square" lIns="0" tIns="17145" rIns="0" bIns="0" rtlCol="0">
            <a:spAutoFit/>
          </a:bodyPr>
          <a:lstStyle/>
          <a:p>
            <a:pPr marL="12700" marR="0" lvl="0" indent="0" algn="l" defTabSz="914400" rtl="0" eaLnBrk="1" fontAlgn="auto" latinLnBrk="0" hangingPunct="1">
              <a:lnSpc>
                <a:spcPct val="100000"/>
              </a:lnSpc>
              <a:spcBef>
                <a:spcPts val="135"/>
              </a:spcBef>
              <a:spcAft>
                <a:spcPts val="0"/>
              </a:spcAft>
              <a:buClrTx/>
              <a:buSzTx/>
              <a:buFontTx/>
              <a:buNone/>
              <a:tabLst/>
              <a:defRPr/>
            </a:pPr>
            <a:r>
              <a:rPr kumimoji="0" sz="800" b="0" i="0" u="none" strike="noStrike" kern="1200" cap="none" spc="-10" normalizeH="0" baseline="0" noProof="0">
                <a:ln>
                  <a:noFill/>
                </a:ln>
                <a:solidFill>
                  <a:srgbClr val="FFFFFF"/>
                </a:solidFill>
                <a:effectLst/>
                <a:uLnTx/>
                <a:uFillTx/>
                <a:latin typeface="Arial MT"/>
                <a:ea typeface="+mn-ea"/>
                <a:cs typeface="Arial MT"/>
                <a:hlinkClick r:id="rId3"/>
              </a:rPr>
              <a:t>www.icbf.gov.co</a:t>
            </a:r>
            <a:endParaRPr kumimoji="0" sz="800" b="0" i="0" u="none" strike="noStrike" kern="1200" cap="none" spc="0" normalizeH="0" baseline="0" noProof="0">
              <a:ln>
                <a:noFill/>
              </a:ln>
              <a:solidFill>
                <a:prstClr val="black"/>
              </a:solidFill>
              <a:effectLst/>
              <a:uLnTx/>
              <a:uFillTx/>
              <a:latin typeface="Arial MT"/>
              <a:ea typeface="+mn-ea"/>
              <a:cs typeface="Arial MT"/>
            </a:endParaRPr>
          </a:p>
        </p:txBody>
      </p:sp>
      <p:sp>
        <p:nvSpPr>
          <p:cNvPr id="35" name="CuadroTexto 34">
            <a:extLst>
              <a:ext uri="{FF2B5EF4-FFF2-40B4-BE49-F238E27FC236}">
                <a16:creationId xmlns:a16="http://schemas.microsoft.com/office/drawing/2014/main" id="{AB962629-5E3F-80BC-FB27-9B98400F0C73}"/>
              </a:ext>
            </a:extLst>
          </p:cNvPr>
          <p:cNvSpPr txBox="1"/>
          <p:nvPr/>
        </p:nvSpPr>
        <p:spPr>
          <a:xfrm>
            <a:off x="299123" y="534411"/>
            <a:ext cx="513804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chemeClr val="accent6"/>
                </a:solidFill>
                <a:effectLst/>
                <a:uLnTx/>
                <a:uFillTx/>
                <a:latin typeface="Verdana" panose="020B0604030504040204" pitchFamily="34" charset="0"/>
                <a:ea typeface="Verdana" panose="020B0604030504040204" pitchFamily="34" charset="0"/>
                <a:cs typeface="+mn-cs"/>
              </a:rPr>
              <a:t>POLÍTICA DE GESTIÓN DOCUMENTAL</a:t>
            </a:r>
            <a:endParaRPr kumimoji="0" lang="es-CO" sz="1800" b="0" i="0" u="none" strike="noStrike" kern="1200" cap="none" spc="0" normalizeH="0" baseline="0" noProof="0" dirty="0">
              <a:ln>
                <a:noFill/>
              </a:ln>
              <a:solidFill>
                <a:schemeClr val="accent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8383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F8914AD-3EAD-8E2B-3F8A-5ADF262FCEE1}"/>
              </a:ext>
            </a:extLst>
          </p:cNvPr>
          <p:cNvSpPr txBox="1"/>
          <p:nvPr/>
        </p:nvSpPr>
        <p:spPr>
          <a:xfrm>
            <a:off x="6497045" y="2958366"/>
            <a:ext cx="4892040" cy="2247424"/>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800" b="0" i="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El ICBF adopta una política de gestión documental orientada a la eficiencia, transparencia y acceso a la información </a:t>
            </a:r>
            <a:r>
              <a:rPr kumimoji="0" lang="es-MX" sz="1800" b="1" i="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a nivel nacional</a:t>
            </a:r>
            <a:r>
              <a:rPr kumimoji="0" lang="es-MX" sz="1800" b="0" i="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 proyectando la implementación progresiva de la </a:t>
            </a:r>
            <a:r>
              <a:rPr kumimoji="0" lang="es-MX" sz="1800" b="1" i="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Gestión Electrónica de Documentos de Archivo.</a:t>
            </a:r>
            <a:endParaRPr kumimoji="0" lang="es-MX" sz="18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4" name="CuadroTexto 3">
            <a:extLst>
              <a:ext uri="{FF2B5EF4-FFF2-40B4-BE49-F238E27FC236}">
                <a16:creationId xmlns:a16="http://schemas.microsoft.com/office/drawing/2014/main" id="{ACB51ACD-8562-F6A2-AF3A-D113304ABED9}"/>
              </a:ext>
            </a:extLst>
          </p:cNvPr>
          <p:cNvSpPr txBox="1"/>
          <p:nvPr/>
        </p:nvSpPr>
        <p:spPr>
          <a:xfrm>
            <a:off x="1376264" y="1469056"/>
            <a:ext cx="9439472" cy="392480"/>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s-MX" sz="2000" b="1" i="0" u="none" strike="noStrike" kern="1200" cap="none" spc="0" normalizeH="0" baseline="0" noProof="0" dirty="0">
                <a:ln>
                  <a:noFill/>
                </a:ln>
                <a:solidFill>
                  <a:schemeClr val="accent6"/>
                </a:solidFill>
                <a:effectLst/>
                <a:uLnTx/>
                <a:uFillTx/>
                <a:latin typeface="Verdana" panose="020B0604030504040204" pitchFamily="34" charset="0"/>
                <a:ea typeface="Verdana" panose="020B0604030504040204" pitchFamily="34" charset="0"/>
                <a:cs typeface="+mn-cs"/>
              </a:rPr>
              <a:t>DECLARACIÓN</a:t>
            </a:r>
            <a:endParaRPr kumimoji="0" lang="es-CO" sz="2400" b="1" i="0" u="none" strike="noStrike" kern="1200" cap="none" spc="0" normalizeH="0" baseline="0" noProof="0" dirty="0">
              <a:ln>
                <a:noFill/>
              </a:ln>
              <a:solidFill>
                <a:schemeClr val="accent6"/>
              </a:solidFill>
              <a:effectLst/>
              <a:uLnTx/>
              <a:uFillTx/>
              <a:latin typeface="Verdana" panose="020B0604030504040204" pitchFamily="34" charset="0"/>
              <a:ea typeface="Verdana" panose="020B0604030504040204" pitchFamily="34" charset="0"/>
              <a:cs typeface="+mn-cs"/>
            </a:endParaRPr>
          </a:p>
        </p:txBody>
      </p:sp>
      <p:sp>
        <p:nvSpPr>
          <p:cNvPr id="2" name="CuadroTexto 1">
            <a:extLst>
              <a:ext uri="{FF2B5EF4-FFF2-40B4-BE49-F238E27FC236}">
                <a16:creationId xmlns:a16="http://schemas.microsoft.com/office/drawing/2014/main" id="{F3CB879C-FA79-E372-15C4-30B097506873}"/>
              </a:ext>
            </a:extLst>
          </p:cNvPr>
          <p:cNvSpPr txBox="1"/>
          <p:nvPr/>
        </p:nvSpPr>
        <p:spPr>
          <a:xfrm>
            <a:off x="299123" y="534411"/>
            <a:ext cx="513804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chemeClr val="accent6"/>
                </a:solidFill>
                <a:effectLst/>
                <a:uLnTx/>
                <a:uFillTx/>
                <a:latin typeface="Verdana" panose="020B0604030504040204" pitchFamily="34" charset="0"/>
                <a:ea typeface="Verdana" panose="020B0604030504040204" pitchFamily="34" charset="0"/>
                <a:cs typeface="+mn-cs"/>
              </a:rPr>
              <a:t>POLÍTICA DE GESTIÓN DOCUMENTAL</a:t>
            </a:r>
            <a:endParaRPr kumimoji="0" lang="es-CO" sz="1800" b="0" i="0" u="none" strike="noStrike" kern="1200" cap="none" spc="0" normalizeH="0" baseline="0" noProof="0" dirty="0">
              <a:ln>
                <a:noFill/>
              </a:ln>
              <a:solidFill>
                <a:schemeClr val="accent6"/>
              </a:solidFill>
              <a:effectLst/>
              <a:uLnTx/>
              <a:uFillTx/>
              <a:latin typeface="Calibri" panose="020F0502020204030204"/>
              <a:ea typeface="+mn-ea"/>
              <a:cs typeface="+mn-cs"/>
            </a:endParaRPr>
          </a:p>
        </p:txBody>
      </p:sp>
      <p:sp>
        <p:nvSpPr>
          <p:cNvPr id="6" name="CuadroTexto 5">
            <a:extLst>
              <a:ext uri="{FF2B5EF4-FFF2-40B4-BE49-F238E27FC236}">
                <a16:creationId xmlns:a16="http://schemas.microsoft.com/office/drawing/2014/main" id="{52D71C11-CA4E-1DB0-0D46-94047B2DF737}"/>
              </a:ext>
            </a:extLst>
          </p:cNvPr>
          <p:cNvSpPr txBox="1"/>
          <p:nvPr/>
        </p:nvSpPr>
        <p:spPr>
          <a:xfrm>
            <a:off x="688317" y="2614211"/>
            <a:ext cx="5006640" cy="2962513"/>
          </a:xfrm>
          <a:prstGeom prst="roundRect">
            <a:avLst/>
          </a:prstGeom>
          <a:solidFill>
            <a:schemeClr val="bg2"/>
          </a:solidFill>
          <a:ln w="38100">
            <a:solidFill>
              <a:schemeClr val="bg2"/>
            </a:solidFill>
          </a:ln>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a:ln>
                  <a:noFill/>
                </a:ln>
                <a:solidFill>
                  <a:srgbClr val="E7E6E6">
                    <a:lumMod val="50000"/>
                  </a:srgbClr>
                </a:solidFill>
                <a:effectLst/>
                <a:uLnTx/>
                <a:uFillTx/>
                <a:latin typeface="Verdana" panose="020B0604030504040204" pitchFamily="34" charset="0"/>
                <a:ea typeface="Verdana" panose="020B0604030504040204" pitchFamily="34" charset="0"/>
                <a:cs typeface="+mn-cs"/>
              </a:rPr>
              <a:t>"</a:t>
            </a:r>
            <a:r>
              <a:rPr kumimoji="0" lang="es-MX" sz="1400" b="0" i="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El ICBF realizará </a:t>
            </a:r>
            <a:r>
              <a:rPr kumimoji="0" lang="es-MX" sz="1400" b="1" i="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la organización de la documentación </a:t>
            </a:r>
            <a:r>
              <a:rPr kumimoji="0" lang="es-MX" sz="1400" b="0" i="1"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producto del quehacer institucional, a la luz de la normatividad aplicable y en obediencia con los principios y procesos técnicos requeridos para conformar la memoria institucional, garantizando su conservación y preservación, enmarcándose en los procesos de la Gestión Documental como lo son: la Planeación, Producción, Gestión y Trámite, Organización, Transferencia, Disposición Final de los documentos, Preservación a largo plazo y Valoración.“*</a:t>
            </a:r>
          </a:p>
        </p:txBody>
      </p:sp>
      <p:sp>
        <p:nvSpPr>
          <p:cNvPr id="8" name="CuadroTexto 7">
            <a:extLst>
              <a:ext uri="{FF2B5EF4-FFF2-40B4-BE49-F238E27FC236}">
                <a16:creationId xmlns:a16="http://schemas.microsoft.com/office/drawing/2014/main" id="{6641D394-A5D7-5574-F489-B275A782A114}"/>
              </a:ext>
            </a:extLst>
          </p:cNvPr>
          <p:cNvSpPr txBox="1"/>
          <p:nvPr/>
        </p:nvSpPr>
        <p:spPr>
          <a:xfrm>
            <a:off x="836260" y="5877322"/>
            <a:ext cx="785427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0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*Programa de Gestión Documental -PGD </a:t>
            </a:r>
            <a:r>
              <a:rPr kumimoji="0" lang="es-MX" sz="10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página 10</a:t>
            </a:r>
            <a:endParaRPr kumimoji="0" lang="es-CO" sz="1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CuadroTexto 10">
            <a:extLst>
              <a:ext uri="{FF2B5EF4-FFF2-40B4-BE49-F238E27FC236}">
                <a16:creationId xmlns:a16="http://schemas.microsoft.com/office/drawing/2014/main" id="{209A23DD-981E-DF38-3392-7A5B8F41278D}"/>
              </a:ext>
            </a:extLst>
          </p:cNvPr>
          <p:cNvSpPr txBox="1"/>
          <p:nvPr/>
        </p:nvSpPr>
        <p:spPr>
          <a:xfrm>
            <a:off x="143637" y="1995870"/>
            <a:ext cx="6096000" cy="332527"/>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s-MX" sz="16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VIGENTE</a:t>
            </a:r>
            <a:endParaRPr kumimoji="0" lang="es-CO" sz="18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2" name="CuadroTexto 11">
            <a:extLst>
              <a:ext uri="{FF2B5EF4-FFF2-40B4-BE49-F238E27FC236}">
                <a16:creationId xmlns:a16="http://schemas.microsoft.com/office/drawing/2014/main" id="{4C37B861-80E9-BC5D-2444-0099A7DF15B8}"/>
              </a:ext>
            </a:extLst>
          </p:cNvPr>
          <p:cNvSpPr txBox="1"/>
          <p:nvPr/>
        </p:nvSpPr>
        <p:spPr>
          <a:xfrm>
            <a:off x="5952363" y="2056249"/>
            <a:ext cx="6096000" cy="332527"/>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s-MX" sz="16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PROPUESTA </a:t>
            </a:r>
            <a:endParaRPr kumimoji="0" lang="es-CO" sz="16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755050985"/>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bject 6">
            <a:extLst>
              <a:ext uri="{FF2B5EF4-FFF2-40B4-BE49-F238E27FC236}">
                <a16:creationId xmlns:a16="http://schemas.microsoft.com/office/drawing/2014/main" id="{AA0DF839-BCEA-045B-7350-E3808F9D8D11}"/>
              </a:ext>
            </a:extLst>
          </p:cNvPr>
          <p:cNvGrpSpPr/>
          <p:nvPr/>
        </p:nvGrpSpPr>
        <p:grpSpPr>
          <a:xfrm>
            <a:off x="445489" y="1460026"/>
            <a:ext cx="3421889" cy="3336290"/>
            <a:chOff x="5349239" y="1796795"/>
            <a:chExt cx="3421889" cy="3336290"/>
          </a:xfrm>
        </p:grpSpPr>
        <p:sp>
          <p:nvSpPr>
            <p:cNvPr id="8" name="object 10">
              <a:extLst>
                <a:ext uri="{FF2B5EF4-FFF2-40B4-BE49-F238E27FC236}">
                  <a16:creationId xmlns:a16="http://schemas.microsoft.com/office/drawing/2014/main" id="{FDA2BA69-D17F-2271-FAAC-21F010770DF4}"/>
                </a:ext>
              </a:extLst>
            </p:cNvPr>
            <p:cNvSpPr/>
            <p:nvPr/>
          </p:nvSpPr>
          <p:spPr>
            <a:xfrm>
              <a:off x="5367528" y="2337815"/>
              <a:ext cx="3403600" cy="2795270"/>
            </a:xfrm>
            <a:custGeom>
              <a:avLst/>
              <a:gdLst/>
              <a:ahLst/>
              <a:cxnLst/>
              <a:rect l="l" t="t" r="r" b="b"/>
              <a:pathLst>
                <a:path w="3403600" h="2795270">
                  <a:moveTo>
                    <a:pt x="3305556" y="2795016"/>
                  </a:moveTo>
                  <a:lnTo>
                    <a:pt x="97536" y="2795016"/>
                  </a:lnTo>
                  <a:lnTo>
                    <a:pt x="59793" y="2787277"/>
                  </a:lnTo>
                  <a:lnTo>
                    <a:pt x="28765" y="2766250"/>
                  </a:lnTo>
                  <a:lnTo>
                    <a:pt x="7739" y="2735222"/>
                  </a:lnTo>
                  <a:lnTo>
                    <a:pt x="0" y="2697479"/>
                  </a:lnTo>
                  <a:lnTo>
                    <a:pt x="0" y="97536"/>
                  </a:lnTo>
                  <a:lnTo>
                    <a:pt x="7739" y="59793"/>
                  </a:lnTo>
                  <a:lnTo>
                    <a:pt x="28765" y="28765"/>
                  </a:lnTo>
                  <a:lnTo>
                    <a:pt x="59793" y="7739"/>
                  </a:lnTo>
                  <a:lnTo>
                    <a:pt x="97536" y="0"/>
                  </a:lnTo>
                  <a:lnTo>
                    <a:pt x="3305556" y="0"/>
                  </a:lnTo>
                  <a:lnTo>
                    <a:pt x="3343298" y="7739"/>
                  </a:lnTo>
                  <a:lnTo>
                    <a:pt x="3374326" y="28765"/>
                  </a:lnTo>
                  <a:lnTo>
                    <a:pt x="3395352" y="59793"/>
                  </a:lnTo>
                  <a:lnTo>
                    <a:pt x="3403091" y="97536"/>
                  </a:lnTo>
                  <a:lnTo>
                    <a:pt x="3403091" y="2697479"/>
                  </a:lnTo>
                  <a:lnTo>
                    <a:pt x="3395352" y="2735222"/>
                  </a:lnTo>
                  <a:lnTo>
                    <a:pt x="3374326" y="2766250"/>
                  </a:lnTo>
                  <a:lnTo>
                    <a:pt x="3343298" y="2787277"/>
                  </a:lnTo>
                  <a:lnTo>
                    <a:pt x="3305556" y="2795016"/>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9" name="object 11">
              <a:extLst>
                <a:ext uri="{FF2B5EF4-FFF2-40B4-BE49-F238E27FC236}">
                  <a16:creationId xmlns:a16="http://schemas.microsoft.com/office/drawing/2014/main" id="{B61455DD-6114-F29B-0EBF-89A4821D94D3}"/>
                </a:ext>
              </a:extLst>
            </p:cNvPr>
            <p:cNvSpPr/>
            <p:nvPr/>
          </p:nvSpPr>
          <p:spPr>
            <a:xfrm>
              <a:off x="5349239" y="1796795"/>
              <a:ext cx="3418840" cy="634365"/>
            </a:xfrm>
            <a:custGeom>
              <a:avLst/>
              <a:gdLst/>
              <a:ahLst/>
              <a:cxnLst/>
              <a:rect l="l" t="t" r="r" b="b"/>
              <a:pathLst>
                <a:path w="3418840" h="634364">
                  <a:moveTo>
                    <a:pt x="3374135" y="633983"/>
                  </a:moveTo>
                  <a:lnTo>
                    <a:pt x="45719" y="633983"/>
                  </a:lnTo>
                  <a:lnTo>
                    <a:pt x="27646" y="630483"/>
                  </a:lnTo>
                  <a:lnTo>
                    <a:pt x="13144" y="620839"/>
                  </a:lnTo>
                  <a:lnTo>
                    <a:pt x="3500" y="606337"/>
                  </a:lnTo>
                  <a:lnTo>
                    <a:pt x="0" y="588263"/>
                  </a:lnTo>
                  <a:lnTo>
                    <a:pt x="0" y="45720"/>
                  </a:lnTo>
                  <a:lnTo>
                    <a:pt x="3500" y="28289"/>
                  </a:lnTo>
                  <a:lnTo>
                    <a:pt x="13144" y="13716"/>
                  </a:lnTo>
                  <a:lnTo>
                    <a:pt x="27646" y="3714"/>
                  </a:lnTo>
                  <a:lnTo>
                    <a:pt x="45719" y="0"/>
                  </a:lnTo>
                  <a:lnTo>
                    <a:pt x="3374135" y="0"/>
                  </a:lnTo>
                  <a:lnTo>
                    <a:pt x="3391328" y="3714"/>
                  </a:lnTo>
                  <a:lnTo>
                    <a:pt x="3405377" y="13716"/>
                  </a:lnTo>
                  <a:lnTo>
                    <a:pt x="3414855" y="28289"/>
                  </a:lnTo>
                  <a:lnTo>
                    <a:pt x="3418332" y="45720"/>
                  </a:lnTo>
                  <a:lnTo>
                    <a:pt x="3418332" y="588263"/>
                  </a:lnTo>
                  <a:lnTo>
                    <a:pt x="3414855" y="606337"/>
                  </a:lnTo>
                  <a:lnTo>
                    <a:pt x="3405377" y="620839"/>
                  </a:lnTo>
                  <a:lnTo>
                    <a:pt x="3391328" y="630483"/>
                  </a:lnTo>
                  <a:lnTo>
                    <a:pt x="3374135" y="633983"/>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grpSp>
      <p:sp>
        <p:nvSpPr>
          <p:cNvPr id="10" name="object 15">
            <a:extLst>
              <a:ext uri="{FF2B5EF4-FFF2-40B4-BE49-F238E27FC236}">
                <a16:creationId xmlns:a16="http://schemas.microsoft.com/office/drawing/2014/main" id="{87F44E24-2D9B-CAEA-B12E-E60282D52C46}"/>
              </a:ext>
            </a:extLst>
          </p:cNvPr>
          <p:cNvSpPr txBox="1"/>
          <p:nvPr/>
        </p:nvSpPr>
        <p:spPr>
          <a:xfrm>
            <a:off x="993646" y="1560090"/>
            <a:ext cx="2308225" cy="228268"/>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es-CO" sz="1400" b="1"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Tahoma"/>
              </a:rPr>
              <a:t>¿Qué se declara?</a:t>
            </a:r>
            <a:endParaRPr kumimoji="0"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a:endParaRPr>
          </a:p>
        </p:txBody>
      </p:sp>
      <p:sp>
        <p:nvSpPr>
          <p:cNvPr id="11" name="object 16">
            <a:extLst>
              <a:ext uri="{FF2B5EF4-FFF2-40B4-BE49-F238E27FC236}">
                <a16:creationId xmlns:a16="http://schemas.microsoft.com/office/drawing/2014/main" id="{EAFB4608-7F21-1B63-7CD2-CAA0E2CF8F07}"/>
              </a:ext>
            </a:extLst>
          </p:cNvPr>
          <p:cNvSpPr txBox="1"/>
          <p:nvPr/>
        </p:nvSpPr>
        <p:spPr>
          <a:xfrm>
            <a:off x="1062262" y="2235283"/>
            <a:ext cx="2385695" cy="2382704"/>
          </a:xfrm>
          <a:prstGeom prst="rect">
            <a:avLst/>
          </a:prstGeom>
        </p:spPr>
        <p:txBody>
          <a:bodyPr vert="horz" wrap="square" lIns="0" tIns="1270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Una política de gestión documental orientada a la eficiencia, transparencia y acceso a la información, proyectando la implementación de la </a:t>
            </a:r>
            <a:r>
              <a:rPr kumimoji="0" lang="es-MX" sz="14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Gestión Electrónica de Documentos de Archivo </a:t>
            </a: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como herramienta clave para su </a:t>
            </a:r>
            <a:r>
              <a:rPr kumimoji="0" lang="es-MX" sz="14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aplicación a nivel nacional</a:t>
            </a: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a:t>
            </a:r>
          </a:p>
        </p:txBody>
      </p:sp>
      <p:pic>
        <p:nvPicPr>
          <p:cNvPr id="14" name="object 20">
            <a:extLst>
              <a:ext uri="{FF2B5EF4-FFF2-40B4-BE49-F238E27FC236}">
                <a16:creationId xmlns:a16="http://schemas.microsoft.com/office/drawing/2014/main" id="{92587646-175F-3567-47DD-0262E2606932}"/>
              </a:ext>
            </a:extLst>
          </p:cNvPr>
          <p:cNvPicPr/>
          <p:nvPr/>
        </p:nvPicPr>
        <p:blipFill>
          <a:blip r:embed="rId2" cstate="print"/>
          <a:stretch>
            <a:fillRect/>
          </a:stretch>
        </p:blipFill>
        <p:spPr>
          <a:xfrm>
            <a:off x="596366" y="2587787"/>
            <a:ext cx="294132" cy="298703"/>
          </a:xfrm>
          <a:prstGeom prst="rect">
            <a:avLst/>
          </a:prstGeom>
        </p:spPr>
      </p:pic>
      <p:grpSp>
        <p:nvGrpSpPr>
          <p:cNvPr id="47" name="object 6">
            <a:extLst>
              <a:ext uri="{FF2B5EF4-FFF2-40B4-BE49-F238E27FC236}">
                <a16:creationId xmlns:a16="http://schemas.microsoft.com/office/drawing/2014/main" id="{BC2007D0-C079-DDFA-6C2B-FF271AF302B6}"/>
              </a:ext>
            </a:extLst>
          </p:cNvPr>
          <p:cNvGrpSpPr/>
          <p:nvPr/>
        </p:nvGrpSpPr>
        <p:grpSpPr>
          <a:xfrm>
            <a:off x="4549324" y="1405733"/>
            <a:ext cx="3421889" cy="3336290"/>
            <a:chOff x="5349239" y="1796795"/>
            <a:chExt cx="3421889" cy="3336290"/>
          </a:xfrm>
        </p:grpSpPr>
        <p:sp>
          <p:nvSpPr>
            <p:cNvPr id="48" name="object 10">
              <a:extLst>
                <a:ext uri="{FF2B5EF4-FFF2-40B4-BE49-F238E27FC236}">
                  <a16:creationId xmlns:a16="http://schemas.microsoft.com/office/drawing/2014/main" id="{B31E242B-53F4-0048-651E-609D5D362165}"/>
                </a:ext>
              </a:extLst>
            </p:cNvPr>
            <p:cNvSpPr/>
            <p:nvPr/>
          </p:nvSpPr>
          <p:spPr>
            <a:xfrm>
              <a:off x="5367528" y="2337815"/>
              <a:ext cx="3403600" cy="2795270"/>
            </a:xfrm>
            <a:custGeom>
              <a:avLst/>
              <a:gdLst/>
              <a:ahLst/>
              <a:cxnLst/>
              <a:rect l="l" t="t" r="r" b="b"/>
              <a:pathLst>
                <a:path w="3403600" h="2795270">
                  <a:moveTo>
                    <a:pt x="3305556" y="2795016"/>
                  </a:moveTo>
                  <a:lnTo>
                    <a:pt x="97536" y="2795016"/>
                  </a:lnTo>
                  <a:lnTo>
                    <a:pt x="59793" y="2787277"/>
                  </a:lnTo>
                  <a:lnTo>
                    <a:pt x="28765" y="2766250"/>
                  </a:lnTo>
                  <a:lnTo>
                    <a:pt x="7739" y="2735222"/>
                  </a:lnTo>
                  <a:lnTo>
                    <a:pt x="0" y="2697479"/>
                  </a:lnTo>
                  <a:lnTo>
                    <a:pt x="0" y="97536"/>
                  </a:lnTo>
                  <a:lnTo>
                    <a:pt x="7739" y="59793"/>
                  </a:lnTo>
                  <a:lnTo>
                    <a:pt x="28765" y="28765"/>
                  </a:lnTo>
                  <a:lnTo>
                    <a:pt x="59793" y="7739"/>
                  </a:lnTo>
                  <a:lnTo>
                    <a:pt x="97536" y="0"/>
                  </a:lnTo>
                  <a:lnTo>
                    <a:pt x="3305556" y="0"/>
                  </a:lnTo>
                  <a:lnTo>
                    <a:pt x="3343298" y="7739"/>
                  </a:lnTo>
                  <a:lnTo>
                    <a:pt x="3374326" y="28765"/>
                  </a:lnTo>
                  <a:lnTo>
                    <a:pt x="3395352" y="59793"/>
                  </a:lnTo>
                  <a:lnTo>
                    <a:pt x="3403091" y="97536"/>
                  </a:lnTo>
                  <a:lnTo>
                    <a:pt x="3403091" y="2697479"/>
                  </a:lnTo>
                  <a:lnTo>
                    <a:pt x="3395352" y="2735222"/>
                  </a:lnTo>
                  <a:lnTo>
                    <a:pt x="3374326" y="2766250"/>
                  </a:lnTo>
                  <a:lnTo>
                    <a:pt x="3343298" y="2787277"/>
                  </a:lnTo>
                  <a:lnTo>
                    <a:pt x="3305556" y="2795016"/>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49" name="object 11">
              <a:extLst>
                <a:ext uri="{FF2B5EF4-FFF2-40B4-BE49-F238E27FC236}">
                  <a16:creationId xmlns:a16="http://schemas.microsoft.com/office/drawing/2014/main" id="{E6878437-E676-D468-5EBF-1829C83F2989}"/>
                </a:ext>
              </a:extLst>
            </p:cNvPr>
            <p:cNvSpPr/>
            <p:nvPr/>
          </p:nvSpPr>
          <p:spPr>
            <a:xfrm>
              <a:off x="5349239" y="1796795"/>
              <a:ext cx="3418840" cy="634365"/>
            </a:xfrm>
            <a:custGeom>
              <a:avLst/>
              <a:gdLst/>
              <a:ahLst/>
              <a:cxnLst/>
              <a:rect l="l" t="t" r="r" b="b"/>
              <a:pathLst>
                <a:path w="3418840" h="634364">
                  <a:moveTo>
                    <a:pt x="3374135" y="633983"/>
                  </a:moveTo>
                  <a:lnTo>
                    <a:pt x="45719" y="633983"/>
                  </a:lnTo>
                  <a:lnTo>
                    <a:pt x="27646" y="630483"/>
                  </a:lnTo>
                  <a:lnTo>
                    <a:pt x="13144" y="620839"/>
                  </a:lnTo>
                  <a:lnTo>
                    <a:pt x="3500" y="606337"/>
                  </a:lnTo>
                  <a:lnTo>
                    <a:pt x="0" y="588263"/>
                  </a:lnTo>
                  <a:lnTo>
                    <a:pt x="0" y="45720"/>
                  </a:lnTo>
                  <a:lnTo>
                    <a:pt x="3500" y="28289"/>
                  </a:lnTo>
                  <a:lnTo>
                    <a:pt x="13144" y="13716"/>
                  </a:lnTo>
                  <a:lnTo>
                    <a:pt x="27646" y="3714"/>
                  </a:lnTo>
                  <a:lnTo>
                    <a:pt x="45719" y="0"/>
                  </a:lnTo>
                  <a:lnTo>
                    <a:pt x="3374135" y="0"/>
                  </a:lnTo>
                  <a:lnTo>
                    <a:pt x="3391328" y="3714"/>
                  </a:lnTo>
                  <a:lnTo>
                    <a:pt x="3405377" y="13716"/>
                  </a:lnTo>
                  <a:lnTo>
                    <a:pt x="3414855" y="28289"/>
                  </a:lnTo>
                  <a:lnTo>
                    <a:pt x="3418332" y="45720"/>
                  </a:lnTo>
                  <a:lnTo>
                    <a:pt x="3418332" y="588263"/>
                  </a:lnTo>
                  <a:lnTo>
                    <a:pt x="3414855" y="606337"/>
                  </a:lnTo>
                  <a:lnTo>
                    <a:pt x="3405377" y="620839"/>
                  </a:lnTo>
                  <a:lnTo>
                    <a:pt x="3391328" y="630483"/>
                  </a:lnTo>
                  <a:lnTo>
                    <a:pt x="3374135" y="633983"/>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grpSp>
      <p:sp>
        <p:nvSpPr>
          <p:cNvPr id="50" name="object 15">
            <a:extLst>
              <a:ext uri="{FF2B5EF4-FFF2-40B4-BE49-F238E27FC236}">
                <a16:creationId xmlns:a16="http://schemas.microsoft.com/office/drawing/2014/main" id="{AB2F4D0D-592F-B561-18D7-7E1709E6F0AE}"/>
              </a:ext>
            </a:extLst>
          </p:cNvPr>
          <p:cNvSpPr txBox="1"/>
          <p:nvPr/>
        </p:nvSpPr>
        <p:spPr>
          <a:xfrm>
            <a:off x="4563363" y="1526102"/>
            <a:ext cx="3132837" cy="228268"/>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es-CO" sz="1400" b="1"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Tahoma"/>
              </a:rPr>
              <a:t>¿Por qué es importante?</a:t>
            </a:r>
            <a:endParaRPr kumimoji="0"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a:endParaRPr>
          </a:p>
        </p:txBody>
      </p:sp>
      <p:sp>
        <p:nvSpPr>
          <p:cNvPr id="51" name="object 16">
            <a:extLst>
              <a:ext uri="{FF2B5EF4-FFF2-40B4-BE49-F238E27FC236}">
                <a16:creationId xmlns:a16="http://schemas.microsoft.com/office/drawing/2014/main" id="{6C5C6DD9-F57A-F27D-06B0-4C94EBD17329}"/>
              </a:ext>
            </a:extLst>
          </p:cNvPr>
          <p:cNvSpPr txBox="1"/>
          <p:nvPr/>
        </p:nvSpPr>
        <p:spPr>
          <a:xfrm>
            <a:off x="5029259" y="2201295"/>
            <a:ext cx="2385695" cy="2382704"/>
          </a:xfrm>
          <a:prstGeom prst="rect">
            <a:avLst/>
          </a:prstGeom>
        </p:spPr>
        <p:txBody>
          <a:bodyPr vert="horz" wrap="square" lIns="0" tIns="12700" rIns="0" bIns="0" rtlCol="0">
            <a:spAutoFit/>
          </a:bodyPr>
          <a:lstStyle/>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Asegura la gestión digital de documentos.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Facilita la toma de decisiones con información confiable.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Mejora procesos </a:t>
            </a:r>
            <a:r>
              <a:rPr kumimoji="0" lang="es-MX" sz="14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en todas las sedes del país</a:t>
            </a: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Fortalece la </a:t>
            </a:r>
            <a:r>
              <a:rPr kumimoji="0" lang="es-MX" sz="14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transformación digital institucional</a:t>
            </a: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a:t>
            </a:r>
          </a:p>
        </p:txBody>
      </p:sp>
      <p:pic>
        <p:nvPicPr>
          <p:cNvPr id="54" name="object 20">
            <a:extLst>
              <a:ext uri="{FF2B5EF4-FFF2-40B4-BE49-F238E27FC236}">
                <a16:creationId xmlns:a16="http://schemas.microsoft.com/office/drawing/2014/main" id="{7B4F309D-81DC-CF98-8F3E-C61D78284368}"/>
              </a:ext>
            </a:extLst>
          </p:cNvPr>
          <p:cNvPicPr/>
          <p:nvPr/>
        </p:nvPicPr>
        <p:blipFill>
          <a:blip r:embed="rId2" cstate="print"/>
          <a:stretch>
            <a:fillRect/>
          </a:stretch>
        </p:blipFill>
        <p:spPr>
          <a:xfrm>
            <a:off x="4563363" y="2553799"/>
            <a:ext cx="294132" cy="298703"/>
          </a:xfrm>
          <a:prstGeom prst="rect">
            <a:avLst/>
          </a:prstGeom>
        </p:spPr>
      </p:pic>
      <p:grpSp>
        <p:nvGrpSpPr>
          <p:cNvPr id="55" name="object 6">
            <a:extLst>
              <a:ext uri="{FF2B5EF4-FFF2-40B4-BE49-F238E27FC236}">
                <a16:creationId xmlns:a16="http://schemas.microsoft.com/office/drawing/2014/main" id="{20558649-7619-5868-F562-F3D50718A481}"/>
              </a:ext>
            </a:extLst>
          </p:cNvPr>
          <p:cNvGrpSpPr/>
          <p:nvPr/>
        </p:nvGrpSpPr>
        <p:grpSpPr>
          <a:xfrm>
            <a:off x="8429810" y="1403849"/>
            <a:ext cx="3421889" cy="3336290"/>
            <a:chOff x="5349239" y="1796795"/>
            <a:chExt cx="3421889" cy="3336290"/>
          </a:xfrm>
        </p:grpSpPr>
        <p:sp>
          <p:nvSpPr>
            <p:cNvPr id="56" name="object 10">
              <a:extLst>
                <a:ext uri="{FF2B5EF4-FFF2-40B4-BE49-F238E27FC236}">
                  <a16:creationId xmlns:a16="http://schemas.microsoft.com/office/drawing/2014/main" id="{EB8D06B4-CBB2-E5DD-F4D6-4F8D25D303A9}"/>
                </a:ext>
              </a:extLst>
            </p:cNvPr>
            <p:cNvSpPr/>
            <p:nvPr/>
          </p:nvSpPr>
          <p:spPr>
            <a:xfrm>
              <a:off x="5367528" y="2337815"/>
              <a:ext cx="3403600" cy="2795270"/>
            </a:xfrm>
            <a:custGeom>
              <a:avLst/>
              <a:gdLst/>
              <a:ahLst/>
              <a:cxnLst/>
              <a:rect l="l" t="t" r="r" b="b"/>
              <a:pathLst>
                <a:path w="3403600" h="2795270">
                  <a:moveTo>
                    <a:pt x="3305556" y="2795016"/>
                  </a:moveTo>
                  <a:lnTo>
                    <a:pt x="97536" y="2795016"/>
                  </a:lnTo>
                  <a:lnTo>
                    <a:pt x="59793" y="2787277"/>
                  </a:lnTo>
                  <a:lnTo>
                    <a:pt x="28765" y="2766250"/>
                  </a:lnTo>
                  <a:lnTo>
                    <a:pt x="7739" y="2735222"/>
                  </a:lnTo>
                  <a:lnTo>
                    <a:pt x="0" y="2697479"/>
                  </a:lnTo>
                  <a:lnTo>
                    <a:pt x="0" y="97536"/>
                  </a:lnTo>
                  <a:lnTo>
                    <a:pt x="7739" y="59793"/>
                  </a:lnTo>
                  <a:lnTo>
                    <a:pt x="28765" y="28765"/>
                  </a:lnTo>
                  <a:lnTo>
                    <a:pt x="59793" y="7739"/>
                  </a:lnTo>
                  <a:lnTo>
                    <a:pt x="97536" y="0"/>
                  </a:lnTo>
                  <a:lnTo>
                    <a:pt x="3305556" y="0"/>
                  </a:lnTo>
                  <a:lnTo>
                    <a:pt x="3343298" y="7739"/>
                  </a:lnTo>
                  <a:lnTo>
                    <a:pt x="3374326" y="28765"/>
                  </a:lnTo>
                  <a:lnTo>
                    <a:pt x="3395352" y="59793"/>
                  </a:lnTo>
                  <a:lnTo>
                    <a:pt x="3403091" y="97536"/>
                  </a:lnTo>
                  <a:lnTo>
                    <a:pt x="3403091" y="2697479"/>
                  </a:lnTo>
                  <a:lnTo>
                    <a:pt x="3395352" y="2735222"/>
                  </a:lnTo>
                  <a:lnTo>
                    <a:pt x="3374326" y="2766250"/>
                  </a:lnTo>
                  <a:lnTo>
                    <a:pt x="3343298" y="2787277"/>
                  </a:lnTo>
                  <a:lnTo>
                    <a:pt x="3305556" y="2795016"/>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57" name="object 11">
              <a:extLst>
                <a:ext uri="{FF2B5EF4-FFF2-40B4-BE49-F238E27FC236}">
                  <a16:creationId xmlns:a16="http://schemas.microsoft.com/office/drawing/2014/main" id="{34535C4A-0710-A6C0-BB29-B6EB81DBC142}"/>
                </a:ext>
              </a:extLst>
            </p:cNvPr>
            <p:cNvSpPr/>
            <p:nvPr/>
          </p:nvSpPr>
          <p:spPr>
            <a:xfrm>
              <a:off x="5349239" y="1796795"/>
              <a:ext cx="3418840" cy="634365"/>
            </a:xfrm>
            <a:custGeom>
              <a:avLst/>
              <a:gdLst/>
              <a:ahLst/>
              <a:cxnLst/>
              <a:rect l="l" t="t" r="r" b="b"/>
              <a:pathLst>
                <a:path w="3418840" h="634364">
                  <a:moveTo>
                    <a:pt x="3374135" y="633983"/>
                  </a:moveTo>
                  <a:lnTo>
                    <a:pt x="45719" y="633983"/>
                  </a:lnTo>
                  <a:lnTo>
                    <a:pt x="27646" y="630483"/>
                  </a:lnTo>
                  <a:lnTo>
                    <a:pt x="13144" y="620839"/>
                  </a:lnTo>
                  <a:lnTo>
                    <a:pt x="3500" y="606337"/>
                  </a:lnTo>
                  <a:lnTo>
                    <a:pt x="0" y="588263"/>
                  </a:lnTo>
                  <a:lnTo>
                    <a:pt x="0" y="45720"/>
                  </a:lnTo>
                  <a:lnTo>
                    <a:pt x="3500" y="28289"/>
                  </a:lnTo>
                  <a:lnTo>
                    <a:pt x="13144" y="13716"/>
                  </a:lnTo>
                  <a:lnTo>
                    <a:pt x="27646" y="3714"/>
                  </a:lnTo>
                  <a:lnTo>
                    <a:pt x="45719" y="0"/>
                  </a:lnTo>
                  <a:lnTo>
                    <a:pt x="3374135" y="0"/>
                  </a:lnTo>
                  <a:lnTo>
                    <a:pt x="3391328" y="3714"/>
                  </a:lnTo>
                  <a:lnTo>
                    <a:pt x="3405377" y="13716"/>
                  </a:lnTo>
                  <a:lnTo>
                    <a:pt x="3414855" y="28289"/>
                  </a:lnTo>
                  <a:lnTo>
                    <a:pt x="3418332" y="45720"/>
                  </a:lnTo>
                  <a:lnTo>
                    <a:pt x="3418332" y="588263"/>
                  </a:lnTo>
                  <a:lnTo>
                    <a:pt x="3414855" y="606337"/>
                  </a:lnTo>
                  <a:lnTo>
                    <a:pt x="3405377" y="620839"/>
                  </a:lnTo>
                  <a:lnTo>
                    <a:pt x="3391328" y="630483"/>
                  </a:lnTo>
                  <a:lnTo>
                    <a:pt x="3374135" y="633983"/>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endParaRPr>
            </a:p>
          </p:txBody>
        </p:sp>
      </p:grpSp>
      <p:sp>
        <p:nvSpPr>
          <p:cNvPr id="58" name="object 15">
            <a:extLst>
              <a:ext uri="{FF2B5EF4-FFF2-40B4-BE49-F238E27FC236}">
                <a16:creationId xmlns:a16="http://schemas.microsoft.com/office/drawing/2014/main" id="{3401FB2D-9BF4-68D4-A01F-78EDD55D4556}"/>
              </a:ext>
            </a:extLst>
          </p:cNvPr>
          <p:cNvSpPr txBox="1"/>
          <p:nvPr/>
        </p:nvSpPr>
        <p:spPr>
          <a:xfrm>
            <a:off x="8977967" y="1503913"/>
            <a:ext cx="2308225" cy="228268"/>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es-CO" sz="1400" b="1"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Tahoma"/>
              </a:rPr>
              <a:t>¿Hacia dónde vamos?</a:t>
            </a:r>
            <a:endParaRPr kumimoji="0"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Verdana"/>
            </a:endParaRPr>
          </a:p>
        </p:txBody>
      </p:sp>
      <p:sp>
        <p:nvSpPr>
          <p:cNvPr id="59" name="object 16">
            <a:extLst>
              <a:ext uri="{FF2B5EF4-FFF2-40B4-BE49-F238E27FC236}">
                <a16:creationId xmlns:a16="http://schemas.microsoft.com/office/drawing/2014/main" id="{4C978648-685D-CC70-A062-1C369A5B9849}"/>
              </a:ext>
            </a:extLst>
          </p:cNvPr>
          <p:cNvSpPr txBox="1"/>
          <p:nvPr/>
        </p:nvSpPr>
        <p:spPr>
          <a:xfrm>
            <a:off x="9007407" y="2450727"/>
            <a:ext cx="2385695" cy="1951816"/>
          </a:xfrm>
          <a:prstGeom prst="rect">
            <a:avLst/>
          </a:prstGeom>
        </p:spPr>
        <p:txBody>
          <a:bodyPr vert="horz" wrap="square" lIns="0" tIns="1270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Implementar el sistema de Gestión Electrónica de Documentos para consolidar una cultura organizacional basada en la gestión documental digital, al servicio de la niñez, la adolescencia y las familias en Colombia.</a:t>
            </a:r>
          </a:p>
        </p:txBody>
      </p:sp>
      <p:pic>
        <p:nvPicPr>
          <p:cNvPr id="62" name="object 20">
            <a:extLst>
              <a:ext uri="{FF2B5EF4-FFF2-40B4-BE49-F238E27FC236}">
                <a16:creationId xmlns:a16="http://schemas.microsoft.com/office/drawing/2014/main" id="{556B0C2D-3B20-4613-7F42-81C58C6C9B7E}"/>
              </a:ext>
            </a:extLst>
          </p:cNvPr>
          <p:cNvPicPr/>
          <p:nvPr/>
        </p:nvPicPr>
        <p:blipFill>
          <a:blip r:embed="rId2" cstate="print"/>
          <a:stretch>
            <a:fillRect/>
          </a:stretch>
        </p:blipFill>
        <p:spPr>
          <a:xfrm>
            <a:off x="8580687" y="2531610"/>
            <a:ext cx="294132" cy="298703"/>
          </a:xfrm>
          <a:prstGeom prst="rect">
            <a:avLst/>
          </a:prstGeom>
        </p:spPr>
      </p:pic>
      <p:sp>
        <p:nvSpPr>
          <p:cNvPr id="64" name="CuadroTexto 63">
            <a:extLst>
              <a:ext uri="{FF2B5EF4-FFF2-40B4-BE49-F238E27FC236}">
                <a16:creationId xmlns:a16="http://schemas.microsoft.com/office/drawing/2014/main" id="{2997408B-B213-7CA4-4DCC-02343F1C1D95}"/>
              </a:ext>
            </a:extLst>
          </p:cNvPr>
          <p:cNvSpPr txBox="1"/>
          <p:nvPr/>
        </p:nvSpPr>
        <p:spPr>
          <a:xfrm>
            <a:off x="596366" y="5077395"/>
            <a:ext cx="11252284" cy="116955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srgbClr val="70AD47">
                    <a:lumMod val="50000"/>
                  </a:srgbClr>
                </a:solidFill>
                <a:effectLst/>
                <a:uLnTx/>
                <a:uFillTx/>
                <a:latin typeface="Verdana" panose="020B0604030504040204" pitchFamily="34" charset="0"/>
                <a:ea typeface="Verdana" panose="020B0604030504040204" pitchFamily="34" charset="0"/>
                <a:cs typeface="+mn-cs"/>
              </a:rPr>
              <a:t>¿Cual es su alcance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MX" sz="1400" b="1" i="0" u="none" strike="noStrike" kern="1200" cap="none" spc="0" normalizeH="0" baseline="0" noProof="0">
              <a:ln>
                <a:noFill/>
              </a:ln>
              <a:solidFill>
                <a:srgbClr val="4DAF46"/>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mn-cs"/>
              </a:rPr>
              <a:t>Aplica a todas las dependencias del ICBF a nivel nacional y territorial, y abarca los procesos técnicos de la Gestión Documental: Planeación, Producción, Gestión y Trámite, Organización, Transferencia, Disposición Final, Preservación a largo plazo y Valoración documental.</a:t>
            </a:r>
          </a:p>
        </p:txBody>
      </p:sp>
      <p:sp>
        <p:nvSpPr>
          <p:cNvPr id="65" name="CuadroTexto 64">
            <a:extLst>
              <a:ext uri="{FF2B5EF4-FFF2-40B4-BE49-F238E27FC236}">
                <a16:creationId xmlns:a16="http://schemas.microsoft.com/office/drawing/2014/main" id="{4D270165-7E1D-D253-5C3A-A9FDC96FCF03}"/>
              </a:ext>
            </a:extLst>
          </p:cNvPr>
          <p:cNvSpPr txBox="1"/>
          <p:nvPr/>
        </p:nvSpPr>
        <p:spPr>
          <a:xfrm>
            <a:off x="299123" y="534411"/>
            <a:ext cx="513804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chemeClr val="accent6"/>
                </a:solidFill>
                <a:effectLst/>
                <a:uLnTx/>
                <a:uFillTx/>
                <a:latin typeface="Verdana" panose="020B0604030504040204" pitchFamily="34" charset="0"/>
                <a:ea typeface="Verdana" panose="020B0604030504040204" pitchFamily="34" charset="0"/>
                <a:cs typeface="+mn-cs"/>
              </a:rPr>
              <a:t>POLÍTICA DE GESTIÓN DOCUMENTAL</a:t>
            </a:r>
            <a:endParaRPr kumimoji="0" lang="es-CO" sz="1800" b="0" i="0" u="none" strike="noStrike" kern="1200" cap="none" spc="0" normalizeH="0" baseline="0" noProof="0" dirty="0">
              <a:ln>
                <a:noFill/>
              </a:ln>
              <a:solidFill>
                <a:schemeClr val="accent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1564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E335CF2-7753-DD6C-2773-D4528A5C117C}"/>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D1446BBA-2450-921C-1860-30E3149416B1}"/>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pic>
        <p:nvPicPr>
          <p:cNvPr id="3" name="Gráfico 2">
            <a:extLst>
              <a:ext uri="{FF2B5EF4-FFF2-40B4-BE49-F238E27FC236}">
                <a16:creationId xmlns:a16="http://schemas.microsoft.com/office/drawing/2014/main" id="{5443AFB3-ECAB-E37C-8244-8146F4791E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127" y="1594468"/>
            <a:ext cx="1304925" cy="1600200"/>
          </a:xfrm>
          <a:prstGeom prst="rect">
            <a:avLst/>
          </a:prstGeom>
        </p:spPr>
      </p:pic>
      <p:sp>
        <p:nvSpPr>
          <p:cNvPr id="2" name="CuadroTexto 1">
            <a:extLst>
              <a:ext uri="{FF2B5EF4-FFF2-40B4-BE49-F238E27FC236}">
                <a16:creationId xmlns:a16="http://schemas.microsoft.com/office/drawing/2014/main" id="{4D91B2D4-F15A-0F2E-8597-9436330F87F9}"/>
              </a:ext>
            </a:extLst>
          </p:cNvPr>
          <p:cNvSpPr txBox="1"/>
          <p:nvPr/>
        </p:nvSpPr>
        <p:spPr>
          <a:xfrm>
            <a:off x="262463" y="3610068"/>
            <a:ext cx="7872545" cy="2431435"/>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tabLst/>
              <a:defRPr/>
            </a:pPr>
            <a:r>
              <a:rPr lang="es-ES_tradnl" sz="2400" b="1" dirty="0">
                <a:solidFill>
                  <a:srgbClr val="76B12A"/>
                </a:solidFill>
                <a:latin typeface="Verdana" panose="020B0604030504040204" pitchFamily="34" charset="0"/>
                <a:ea typeface="Verdana" panose="020B0604030504040204" pitchFamily="34" charset="0"/>
              </a:rPr>
              <a:t>4. Socialización Resultados Índice de Desempeño Institucional (FURAG 2024)</a:t>
            </a:r>
          </a:p>
          <a:p>
            <a:pPr marR="0" lvl="0" indent="0" fontAlgn="auto">
              <a:lnSpc>
                <a:spcPct val="100000"/>
              </a:lnSpc>
              <a:spcBef>
                <a:spcPts val="0"/>
              </a:spcBef>
              <a:spcAft>
                <a:spcPts val="0"/>
              </a:spcAft>
              <a:buClrTx/>
              <a:buSzTx/>
              <a:buFontTx/>
              <a:buNone/>
              <a:tabLst/>
              <a:defRPr/>
            </a:pPr>
            <a:endParaRPr lang="es-ES_tradnl" sz="3200" b="1" dirty="0">
              <a:solidFill>
                <a:schemeClr val="accent3">
                  <a:lumMod val="50000"/>
                </a:schemeClr>
              </a:solidFill>
              <a:latin typeface="Verdana" panose="020B0604030504040204" pitchFamily="34" charset="0"/>
              <a:ea typeface="Verdana" panose="020B0604030504040204" pitchFamily="34" charset="0"/>
            </a:endParaRPr>
          </a:p>
          <a:p>
            <a:pPr marR="0" lvl="0" indent="0" fontAlgn="auto">
              <a:lnSpc>
                <a:spcPct val="100000"/>
              </a:lnSpc>
              <a:spcBef>
                <a:spcPts val="0"/>
              </a:spcBef>
              <a:spcAft>
                <a:spcPts val="0"/>
              </a:spcAft>
              <a:buClrTx/>
              <a:buSzTx/>
              <a:buFontTx/>
              <a:buNone/>
              <a:tabLst/>
              <a:defRPr/>
            </a:pPr>
            <a:r>
              <a:rPr lang="es-ES_tradnl" sz="2400" b="1" dirty="0">
                <a:solidFill>
                  <a:schemeClr val="accent3">
                    <a:lumMod val="50000"/>
                  </a:schemeClr>
                </a:solidFill>
                <a:latin typeface="Verdana" panose="020B0604030504040204" pitchFamily="34" charset="0"/>
                <a:ea typeface="Verdana" panose="020B0604030504040204" pitchFamily="34" charset="0"/>
              </a:rPr>
              <a:t>Subdirección de Mejoramiento Organizacional</a:t>
            </a:r>
          </a:p>
          <a:p>
            <a:pPr marR="0" lvl="0" indent="0" fontAlgn="auto">
              <a:lnSpc>
                <a:spcPct val="100000"/>
              </a:lnSpc>
              <a:spcBef>
                <a:spcPts val="0"/>
              </a:spcBef>
              <a:spcAft>
                <a:spcPts val="0"/>
              </a:spcAft>
              <a:buClrTx/>
              <a:buSzTx/>
              <a:buFontTx/>
              <a:buNone/>
              <a:tabLst/>
              <a:defRPr/>
            </a:pPr>
            <a:endParaRPr lang="es-ES_tradnl" sz="2400" b="1" dirty="0">
              <a:solidFill>
                <a:schemeClr val="accent3">
                  <a:lumMod val="50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13686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B758-306C-A98E-8475-80C5A7F26AC6}"/>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428EFDDC-6198-3D29-8F5D-1BDF55F7A125}"/>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581756DD-D7D3-BFDB-E732-80E2593562B9}"/>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81359424-D409-0C50-6BB6-213DA2922423}"/>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5645AEB1-EEEB-C4AA-7D8B-22A09A4536B6}"/>
              </a:ext>
            </a:extLst>
          </p:cNvPr>
          <p:cNvSpPr txBox="1"/>
          <p:nvPr/>
        </p:nvSpPr>
        <p:spPr>
          <a:xfrm>
            <a:off x="816493" y="203432"/>
            <a:ext cx="1007913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Índice de Desempeño Institucional ICBF 2024</a:t>
            </a:r>
            <a:endParaRPr kumimoji="0" lang="en-U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pic>
        <p:nvPicPr>
          <p:cNvPr id="7" name="Imagen 6">
            <a:extLst>
              <a:ext uri="{FF2B5EF4-FFF2-40B4-BE49-F238E27FC236}">
                <a16:creationId xmlns:a16="http://schemas.microsoft.com/office/drawing/2014/main" id="{87B6211F-1475-62B9-E9DD-6D88764761B0}"/>
              </a:ext>
            </a:extLst>
          </p:cNvPr>
          <p:cNvPicPr>
            <a:picLocks noChangeAspect="1"/>
          </p:cNvPicPr>
          <p:nvPr/>
        </p:nvPicPr>
        <p:blipFill>
          <a:blip r:embed="rId3"/>
          <a:stretch>
            <a:fillRect/>
          </a:stretch>
        </p:blipFill>
        <p:spPr>
          <a:xfrm>
            <a:off x="1790700" y="895546"/>
            <a:ext cx="8610600" cy="5490966"/>
          </a:xfrm>
          <a:prstGeom prst="rect">
            <a:avLst/>
          </a:prstGeom>
        </p:spPr>
      </p:pic>
    </p:spTree>
    <p:extLst>
      <p:ext uri="{BB962C8B-B14F-4D97-AF65-F5344CB8AC3E}">
        <p14:creationId xmlns:p14="http://schemas.microsoft.com/office/powerpoint/2010/main" val="1689765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49F00-4D9A-8716-3390-D7390CDB39C6}"/>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5B51B6C4-299E-4A77-D541-1C439826D5C5}"/>
              </a:ext>
            </a:extLst>
          </p:cNvPr>
          <p:cNvSpPr txBox="1"/>
          <p:nvPr/>
        </p:nvSpPr>
        <p:spPr>
          <a:xfrm>
            <a:off x="378691" y="79785"/>
            <a:ext cx="9790387" cy="187743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algn="ctr"/>
            <a:r>
              <a:rPr lang="es-CO" sz="2800" dirty="0">
                <a:solidFill>
                  <a:srgbClr val="76B12A"/>
                </a:solidFill>
              </a:rPr>
              <a:t>Índice de Desempeño Institucional</a:t>
            </a:r>
          </a:p>
          <a:p>
            <a:pPr algn="ctr"/>
            <a:r>
              <a:rPr lang="es-CO" sz="2000" dirty="0">
                <a:solidFill>
                  <a:schemeClr val="bg2">
                    <a:lumMod val="50000"/>
                  </a:schemeClr>
                </a:solidFill>
              </a:rPr>
              <a:t>2020 -2024</a:t>
            </a:r>
          </a:p>
          <a:p>
            <a:pPr algn="ctr"/>
            <a:endParaRPr lang="es-CO" sz="2000" dirty="0">
              <a:solidFill>
                <a:schemeClr val="bg2">
                  <a:lumMod val="50000"/>
                </a:schemeClr>
              </a:solidFill>
            </a:endParaRPr>
          </a:p>
          <a:p>
            <a:pPr algn="ctr"/>
            <a:r>
              <a:rPr lang="es-CO" sz="2000" dirty="0">
                <a:solidFill>
                  <a:schemeClr val="bg2">
                    <a:lumMod val="50000"/>
                  </a:schemeClr>
                </a:solidFill>
              </a:rPr>
              <a:t>COMPARATIVO SECTOR IGUALDAD Y EQUIDAD  </a:t>
            </a:r>
          </a:p>
          <a:p>
            <a:endParaRPr lang="es-ES" sz="2800" dirty="0">
              <a:solidFill>
                <a:schemeClr val="bg2">
                  <a:lumMod val="50000"/>
                </a:schemeClr>
              </a:solidFill>
            </a:endParaRPr>
          </a:p>
        </p:txBody>
      </p:sp>
      <p:sp>
        <p:nvSpPr>
          <p:cNvPr id="2" name="CuadroTexto 1">
            <a:extLst>
              <a:ext uri="{FF2B5EF4-FFF2-40B4-BE49-F238E27FC236}">
                <a16:creationId xmlns:a16="http://schemas.microsoft.com/office/drawing/2014/main" id="{68AF93E5-167E-23D5-788B-F9E293CFA596}"/>
              </a:ext>
            </a:extLst>
          </p:cNvPr>
          <p:cNvSpPr txBox="1"/>
          <p:nvPr/>
        </p:nvSpPr>
        <p:spPr>
          <a:xfrm>
            <a:off x="744717" y="6088613"/>
            <a:ext cx="10897386" cy="461665"/>
          </a:xfrm>
          <a:prstGeom prst="rect">
            <a:avLst/>
          </a:prstGeom>
          <a:noFill/>
        </p:spPr>
        <p:txBody>
          <a:bodyPr wrap="square" rtlCol="0">
            <a:spAutoFit/>
          </a:bodyPr>
          <a:lstStyle/>
          <a:p>
            <a:r>
              <a:rPr lang="es-ES" sz="1200" dirty="0"/>
              <a:t>2022: Cambio en metodología de medición que no hace comparable con los años anteriores</a:t>
            </a:r>
            <a:endParaRPr lang="es-CO" sz="1200" dirty="0"/>
          </a:p>
          <a:p>
            <a:r>
              <a:rPr lang="es-ES" sz="1200" dirty="0"/>
              <a:t>2024: ICBF primer puesto en el sector igualdad y equidad y el 39 de un total de 160 entidades a nivel Nación.</a:t>
            </a:r>
            <a:endParaRPr lang="es-CO" sz="1200" dirty="0"/>
          </a:p>
        </p:txBody>
      </p:sp>
      <p:graphicFrame>
        <p:nvGraphicFramePr>
          <p:cNvPr id="7" name="Gráfico 6"/>
          <p:cNvGraphicFramePr>
            <a:graphicFrameLocks/>
          </p:cNvGraphicFramePr>
          <p:nvPr>
            <p:extLst>
              <p:ext uri="{D42A27DB-BD31-4B8C-83A1-F6EECF244321}">
                <p14:modId xmlns:p14="http://schemas.microsoft.com/office/powerpoint/2010/main" val="2293557507"/>
              </p:ext>
            </p:extLst>
          </p:nvPr>
        </p:nvGraphicFramePr>
        <p:xfrm>
          <a:off x="1011381" y="1620982"/>
          <a:ext cx="9795163" cy="45713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5784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FF86C-DEB6-42E5-DA6E-96E1E0A6FCF7}"/>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978082DD-D956-4869-BB4F-CD9C28819B20}"/>
              </a:ext>
            </a:extLst>
          </p:cNvPr>
          <p:cNvSpPr txBox="1"/>
          <p:nvPr/>
        </p:nvSpPr>
        <p:spPr>
          <a:xfrm>
            <a:off x="755605" y="147928"/>
            <a:ext cx="9790387" cy="187743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algn="ctr"/>
            <a:r>
              <a:rPr lang="es-CO" sz="2800" dirty="0">
                <a:solidFill>
                  <a:schemeClr val="accent6"/>
                </a:solidFill>
              </a:rPr>
              <a:t>Índice de Desempeño Institucional</a:t>
            </a:r>
          </a:p>
          <a:p>
            <a:pPr algn="ctr"/>
            <a:r>
              <a:rPr lang="es-CO" sz="2000" dirty="0">
                <a:solidFill>
                  <a:schemeClr val="bg2">
                    <a:lumMod val="50000"/>
                  </a:schemeClr>
                </a:solidFill>
              </a:rPr>
              <a:t>2023 -2024</a:t>
            </a:r>
          </a:p>
          <a:p>
            <a:pPr algn="ctr"/>
            <a:endParaRPr lang="es-CO" sz="2000" dirty="0">
              <a:solidFill>
                <a:schemeClr val="bg2">
                  <a:lumMod val="50000"/>
                </a:schemeClr>
              </a:solidFill>
            </a:endParaRPr>
          </a:p>
          <a:p>
            <a:pPr algn="ctr"/>
            <a:r>
              <a:rPr lang="es-CO" sz="2000" dirty="0">
                <a:solidFill>
                  <a:schemeClr val="bg2">
                    <a:lumMod val="50000"/>
                  </a:schemeClr>
                </a:solidFill>
              </a:rPr>
              <a:t>COMPARATIVO ORDEN NACIÓN   </a:t>
            </a:r>
          </a:p>
          <a:p>
            <a:endParaRPr lang="es-ES" sz="2800" dirty="0">
              <a:solidFill>
                <a:schemeClr val="bg2">
                  <a:lumMod val="50000"/>
                </a:schemeClr>
              </a:solidFill>
            </a:endParaRPr>
          </a:p>
        </p:txBody>
      </p:sp>
      <p:sp>
        <p:nvSpPr>
          <p:cNvPr id="2" name="CuadroTexto 1">
            <a:extLst>
              <a:ext uri="{FF2B5EF4-FFF2-40B4-BE49-F238E27FC236}">
                <a16:creationId xmlns:a16="http://schemas.microsoft.com/office/drawing/2014/main" id="{C9E99DF7-12DD-45A1-27C4-C978EE55BDD7}"/>
              </a:ext>
            </a:extLst>
          </p:cNvPr>
          <p:cNvSpPr txBox="1"/>
          <p:nvPr/>
        </p:nvSpPr>
        <p:spPr>
          <a:xfrm>
            <a:off x="202106" y="5917791"/>
            <a:ext cx="10897386" cy="461665"/>
          </a:xfrm>
          <a:prstGeom prst="rect">
            <a:avLst/>
          </a:prstGeom>
          <a:noFill/>
        </p:spPr>
        <p:txBody>
          <a:bodyPr wrap="square" rtlCol="0">
            <a:spAutoFit/>
          </a:bodyPr>
          <a:lstStyle/>
          <a:p>
            <a:r>
              <a:rPr lang="es-ES" sz="1200" dirty="0"/>
              <a:t>2022: Cambio en metodología de medición que no hace comparable con los años anteriores</a:t>
            </a:r>
            <a:endParaRPr lang="es-CO" sz="1200" dirty="0"/>
          </a:p>
          <a:p>
            <a:r>
              <a:rPr lang="es-ES" sz="1200" dirty="0"/>
              <a:t>2024: ICBF primer puesto en el sector igualdad y equidad y el 39 de un total de 160 entidades a nivel Nación.</a:t>
            </a:r>
            <a:endParaRPr lang="es-CO" sz="1200" dirty="0"/>
          </a:p>
        </p:txBody>
      </p:sp>
      <p:graphicFrame>
        <p:nvGraphicFramePr>
          <p:cNvPr id="3" name="Gráfico 2">
            <a:extLst>
              <a:ext uri="{FF2B5EF4-FFF2-40B4-BE49-F238E27FC236}">
                <a16:creationId xmlns:a16="http://schemas.microsoft.com/office/drawing/2014/main" id="{0E24AC3B-15F5-1F19-5B6B-493D3CD2E8F3}"/>
              </a:ext>
            </a:extLst>
          </p:cNvPr>
          <p:cNvGraphicFramePr>
            <a:graphicFrameLocks/>
          </p:cNvGraphicFramePr>
          <p:nvPr>
            <p:extLst>
              <p:ext uri="{D42A27DB-BD31-4B8C-83A1-F6EECF244321}">
                <p14:modId xmlns:p14="http://schemas.microsoft.com/office/powerpoint/2010/main" val="2540007660"/>
              </p:ext>
            </p:extLst>
          </p:nvPr>
        </p:nvGraphicFramePr>
        <p:xfrm>
          <a:off x="2367815" y="1577591"/>
          <a:ext cx="7117830" cy="42553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99865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34517-42C4-C43E-9BF9-0DE0EA9D4192}"/>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26D2E98F-EE6A-F585-4D50-7638EB20307A}"/>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534BDE89-978D-F1F5-D789-3FCFA56DAF1D}"/>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0A307CFB-919C-BA29-18F7-8C060587B271}"/>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806BE425-EE5A-1A3C-4540-048952DF8496}"/>
              </a:ext>
            </a:extLst>
          </p:cNvPr>
          <p:cNvSpPr txBox="1"/>
          <p:nvPr/>
        </p:nvSpPr>
        <p:spPr>
          <a:xfrm>
            <a:off x="816493" y="203432"/>
            <a:ext cx="1007913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2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Índice de las Dimensiones de Gestión y Desempeño ICBF 2024</a:t>
            </a:r>
            <a:endParaRPr kumimoji="0" lang="en-US" sz="22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pic>
        <p:nvPicPr>
          <p:cNvPr id="5" name="Imagen 4">
            <a:extLst>
              <a:ext uri="{FF2B5EF4-FFF2-40B4-BE49-F238E27FC236}">
                <a16:creationId xmlns:a16="http://schemas.microsoft.com/office/drawing/2014/main" id="{623D9880-7946-19E9-21D5-0E5BEFF5429F}"/>
              </a:ext>
            </a:extLst>
          </p:cNvPr>
          <p:cNvPicPr>
            <a:picLocks noChangeAspect="1"/>
          </p:cNvPicPr>
          <p:nvPr/>
        </p:nvPicPr>
        <p:blipFill>
          <a:blip r:embed="rId3"/>
          <a:stretch>
            <a:fillRect/>
          </a:stretch>
        </p:blipFill>
        <p:spPr>
          <a:xfrm>
            <a:off x="1252537" y="590550"/>
            <a:ext cx="9686925" cy="5676900"/>
          </a:xfrm>
          <a:prstGeom prst="rect">
            <a:avLst/>
          </a:prstGeom>
        </p:spPr>
      </p:pic>
    </p:spTree>
    <p:extLst>
      <p:ext uri="{BB962C8B-B14F-4D97-AF65-F5344CB8AC3E}">
        <p14:creationId xmlns:p14="http://schemas.microsoft.com/office/powerpoint/2010/main" val="2909323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B7E35-BF30-42A0-E13F-91FD5D815BC7}"/>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AEA8B033-0FAD-293B-4AD3-EA4C09C668F9}"/>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FAE60388-537C-7F89-6F70-A92D362C331E}"/>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6CF66648-DB98-4CDF-FAEB-F004D98EDC68}"/>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B9AE379A-8D54-4C58-0685-70FE5CB8D093}"/>
              </a:ext>
            </a:extLst>
          </p:cNvPr>
          <p:cNvSpPr txBox="1"/>
          <p:nvPr/>
        </p:nvSpPr>
        <p:spPr>
          <a:xfrm>
            <a:off x="816493" y="203432"/>
            <a:ext cx="1007913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2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Índice de las Políticas de Gestión y Desempeño ICBF 2024</a:t>
            </a:r>
            <a:endParaRPr kumimoji="0" lang="en-US" sz="22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pic>
        <p:nvPicPr>
          <p:cNvPr id="10" name="Imagen 9">
            <a:extLst>
              <a:ext uri="{FF2B5EF4-FFF2-40B4-BE49-F238E27FC236}">
                <a16:creationId xmlns:a16="http://schemas.microsoft.com/office/drawing/2014/main" id="{36F71979-0A61-B323-4EE5-F4136D639F75}"/>
              </a:ext>
            </a:extLst>
          </p:cNvPr>
          <p:cNvPicPr>
            <a:picLocks noChangeAspect="1"/>
          </p:cNvPicPr>
          <p:nvPr/>
        </p:nvPicPr>
        <p:blipFill>
          <a:blip r:embed="rId3"/>
          <a:stretch>
            <a:fillRect/>
          </a:stretch>
        </p:blipFill>
        <p:spPr>
          <a:xfrm>
            <a:off x="552450" y="942680"/>
            <a:ext cx="10552325" cy="5453357"/>
          </a:xfrm>
          <a:prstGeom prst="rect">
            <a:avLst/>
          </a:prstGeom>
        </p:spPr>
      </p:pic>
    </p:spTree>
    <p:extLst>
      <p:ext uri="{BB962C8B-B14F-4D97-AF65-F5344CB8AC3E}">
        <p14:creationId xmlns:p14="http://schemas.microsoft.com/office/powerpoint/2010/main" val="32420047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E6E1A-E91A-9B6D-00F1-DF6B47385FEA}"/>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BB271FAF-A4A3-1579-F465-3878E39787AC}"/>
              </a:ext>
            </a:extLst>
          </p:cNvPr>
          <p:cNvSpPr txBox="1"/>
          <p:nvPr/>
        </p:nvSpPr>
        <p:spPr>
          <a:xfrm>
            <a:off x="382976" y="-6880"/>
            <a:ext cx="9790387" cy="892552"/>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ICBF Evolución Dimensiones del MIPG</a:t>
            </a:r>
          </a:p>
          <a:p>
            <a:r>
              <a:rPr lang="es-CO" sz="2400" dirty="0">
                <a:solidFill>
                  <a:schemeClr val="bg2">
                    <a:lumMod val="50000"/>
                  </a:schemeClr>
                </a:solidFill>
              </a:rPr>
              <a:t>2021 - 2024</a:t>
            </a:r>
            <a:endParaRPr lang="es-ES" sz="2400" dirty="0">
              <a:solidFill>
                <a:schemeClr val="bg2">
                  <a:lumMod val="50000"/>
                </a:schemeClr>
              </a:solidFill>
            </a:endParaRPr>
          </a:p>
        </p:txBody>
      </p:sp>
      <p:sp>
        <p:nvSpPr>
          <p:cNvPr id="8" name="Rectángulo 7">
            <a:extLst>
              <a:ext uri="{FF2B5EF4-FFF2-40B4-BE49-F238E27FC236}">
                <a16:creationId xmlns:a16="http://schemas.microsoft.com/office/drawing/2014/main" id="{43168B89-03BE-8DB5-66A5-CF19CC52D115}"/>
              </a:ext>
            </a:extLst>
          </p:cNvPr>
          <p:cNvSpPr/>
          <p:nvPr/>
        </p:nvSpPr>
        <p:spPr>
          <a:xfrm>
            <a:off x="7196956" y="1137166"/>
            <a:ext cx="614855" cy="522010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CuadroTexto 1">
            <a:extLst>
              <a:ext uri="{FF2B5EF4-FFF2-40B4-BE49-F238E27FC236}">
                <a16:creationId xmlns:a16="http://schemas.microsoft.com/office/drawing/2014/main" id="{2707B5D5-7A1D-FF87-FCBB-D6AC0F3924F2}"/>
              </a:ext>
            </a:extLst>
          </p:cNvPr>
          <p:cNvSpPr txBox="1"/>
          <p:nvPr/>
        </p:nvSpPr>
        <p:spPr>
          <a:xfrm>
            <a:off x="7112115" y="1205946"/>
            <a:ext cx="4631165" cy="4755148"/>
          </a:xfrm>
          <a:prstGeom prst="rect">
            <a:avLst/>
          </a:prstGeom>
          <a:solidFill>
            <a:schemeClr val="bg1"/>
          </a:solid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s-ES" sz="16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Comportamiento Dimensiones </a:t>
            </a:r>
          </a:p>
          <a:p>
            <a:pPr marR="0" lvl="0" algn="ctr" defTabSz="914400" rtl="0" eaLnBrk="1" fontAlgn="auto" latinLnBrk="0" hangingPunct="1">
              <a:lnSpc>
                <a:spcPct val="100000"/>
              </a:lnSpc>
              <a:spcBef>
                <a:spcPts val="0"/>
              </a:spcBef>
              <a:spcAft>
                <a:spcPts val="0"/>
              </a:spcAft>
              <a:buClrTx/>
              <a:buSzTx/>
              <a:tabLst/>
              <a:defRPr/>
            </a:pPr>
            <a:r>
              <a:rPr lang="es-ES" sz="16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entre 2021 y 2024:</a:t>
            </a:r>
          </a:p>
          <a:p>
            <a:pPr marR="0" lvl="0" defTabSz="914400" rtl="0" eaLnBrk="1" fontAlgn="auto" latinLnBrk="0" hangingPunct="1">
              <a:lnSpc>
                <a:spcPct val="100000"/>
              </a:lnSpc>
              <a:spcBef>
                <a:spcPts val="0"/>
              </a:spcBef>
              <a:spcAft>
                <a:spcPts val="0"/>
              </a:spcAft>
              <a:buClrTx/>
              <a:buSzTx/>
              <a:tabLst/>
              <a:defRPr/>
            </a:pPr>
            <a:endParaRPr kumimoji="0" lang="es-ES" sz="16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s-ES" sz="1500" b="1" dirty="0">
                <a:solidFill>
                  <a:prstClr val="black"/>
                </a:solidFill>
                <a:latin typeface="Nunito Sans" pitchFamily="2" charset="0"/>
                <a:ea typeface="Verdana" panose="020B0604030504040204" pitchFamily="34" charset="0"/>
                <a:cs typeface="Verdana" panose="020B0604030504040204" pitchFamily="34" charset="0"/>
              </a:rPr>
              <a:t>Dimensiones</a:t>
            </a:r>
            <a:r>
              <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 con </a:t>
            </a:r>
            <a:r>
              <a:rPr lang="es-ES" sz="1500" b="1" dirty="0">
                <a:solidFill>
                  <a:prstClr val="black"/>
                </a:solidFill>
                <a:latin typeface="Nunito Sans" pitchFamily="2" charset="0"/>
                <a:ea typeface="Verdana" panose="020B0604030504040204" pitchFamily="34" charset="0"/>
                <a:cs typeface="Verdana" panose="020B0604030504040204" pitchFamily="34" charset="0"/>
              </a:rPr>
              <a:t>mayor</a:t>
            </a:r>
            <a:r>
              <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 puntaje:</a:t>
            </a:r>
          </a:p>
          <a:p>
            <a:pPr marL="173038" marR="0" lvl="0" indent="-1730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50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Control Interno 97.2</a:t>
            </a:r>
          </a:p>
          <a:p>
            <a:pPr marL="173038" marR="0" lvl="0" indent="-1730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50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Talento Humano  95,1</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1500" dirty="0">
              <a:solidFill>
                <a:prstClr val="black"/>
              </a:solidFill>
              <a:latin typeface="Nunito Sans" pitchFamily="2" charset="0"/>
              <a:ea typeface="Verdana" panose="020B0604030504040204" pitchFamily="34" charset="0"/>
              <a:cs typeface="Verdana" panose="020B0604030504040204" pitchFamily="34" charset="0"/>
            </a:endParaRPr>
          </a:p>
          <a:p>
            <a:pPr marR="0" lvl="0" defTabSz="914400" rtl="0" eaLnBrk="1" fontAlgn="auto" latinLnBrk="0" hangingPunct="1">
              <a:lnSpc>
                <a:spcPct val="100000"/>
              </a:lnSpc>
              <a:spcBef>
                <a:spcPts val="0"/>
              </a:spcBef>
              <a:spcAft>
                <a:spcPts val="0"/>
              </a:spcAft>
              <a:buClrTx/>
              <a:buSzTx/>
              <a:tabLst/>
              <a:defRPr/>
            </a:pPr>
            <a:r>
              <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Dimensión con menor puntaje:</a:t>
            </a:r>
            <a:r>
              <a:rPr kumimoji="0" lang="es-ES" sz="150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 </a:t>
            </a:r>
          </a:p>
          <a:p>
            <a:pPr marL="173038" marR="0" lvl="0" indent="-173038"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500" dirty="0">
                <a:solidFill>
                  <a:prstClr val="black"/>
                </a:solidFill>
                <a:latin typeface="Nunito Sans" pitchFamily="2" charset="0"/>
                <a:ea typeface="Verdana" panose="020B0604030504040204" pitchFamily="34" charset="0"/>
              </a:rPr>
              <a:t>Información</a:t>
            </a:r>
            <a:r>
              <a:rPr kumimoji="0" lang="es-ES" sz="150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 y Comunicación 81,5</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a:p>
            <a:pPr algn="just">
              <a:defRPr/>
            </a:pPr>
            <a:r>
              <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Dimensión con aumento en el puntaje:</a:t>
            </a:r>
          </a:p>
          <a:p>
            <a:pPr marL="173038" indent="-173038" algn="just">
              <a:buFont typeface="Arial" panose="020B0604020202020204" pitchFamily="34" charset="0"/>
              <a:buChar char="•"/>
              <a:defRPr/>
            </a:pPr>
            <a:r>
              <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Gestión con Valores para Resultados (</a:t>
            </a:r>
            <a:r>
              <a:rPr lang="es-ES" sz="1500" dirty="0">
                <a:solidFill>
                  <a:prstClr val="black"/>
                </a:solidFill>
                <a:latin typeface="Nunito Sans" pitchFamily="2" charset="0"/>
                <a:ea typeface="Verdana" panose="020B0604030504040204" pitchFamily="34" charset="0"/>
                <a:cs typeface="Verdana" panose="020B0604030504040204" pitchFamily="34" charset="0"/>
              </a:rPr>
              <a:t>+1,02</a:t>
            </a:r>
            <a:r>
              <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a:t>
            </a:r>
          </a:p>
          <a:p>
            <a:pPr marR="0" lvl="0" defTabSz="914400" rtl="0" eaLnBrk="1" fontAlgn="auto" latinLnBrk="0" hangingPunct="1">
              <a:lnSpc>
                <a:spcPct val="100000"/>
              </a:lnSpc>
              <a:spcBef>
                <a:spcPts val="0"/>
              </a:spcBef>
              <a:spcAft>
                <a:spcPts val="0"/>
              </a:spcAft>
              <a:buClrTx/>
              <a:buSzTx/>
              <a:tabLst/>
              <a:defRPr/>
            </a:pPr>
            <a:endPar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a:p>
            <a:pPr marR="0" lvl="0" defTabSz="914400" rtl="0" eaLnBrk="1" fontAlgn="auto" latinLnBrk="0" hangingPunct="1">
              <a:lnSpc>
                <a:spcPct val="100000"/>
              </a:lnSpc>
              <a:spcBef>
                <a:spcPts val="0"/>
              </a:spcBef>
              <a:spcAft>
                <a:spcPts val="0"/>
              </a:spcAft>
              <a:buClrTx/>
              <a:buSzTx/>
              <a:tabLst/>
              <a:defRPr/>
            </a:pPr>
            <a:r>
              <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Dimensión con disminución en puntaje: </a:t>
            </a:r>
          </a:p>
          <a:p>
            <a:pPr marL="173038" lvl="0" indent="-173038">
              <a:buFont typeface="Arial" panose="020B0604020202020204" pitchFamily="34" charset="0"/>
              <a:buChar char="•"/>
              <a:defRPr/>
            </a:pPr>
            <a:r>
              <a:rPr lang="es-ES" sz="1500" dirty="0">
                <a:solidFill>
                  <a:prstClr val="black"/>
                </a:solidFill>
                <a:latin typeface="Nunito Sans" pitchFamily="2" charset="0"/>
                <a:ea typeface="Verdana" panose="020B0604030504040204" pitchFamily="34" charset="0"/>
                <a:cs typeface="Verdana" panose="020B0604030504040204" pitchFamily="34" charset="0"/>
              </a:rPr>
              <a:t>Control Interno (-0,99)</a:t>
            </a:r>
          </a:p>
          <a:p>
            <a:pPr marL="173038" indent="-173038">
              <a:buFont typeface="Arial" panose="020B0604020202020204" pitchFamily="34" charset="0"/>
              <a:buChar char="•"/>
              <a:defRPr/>
            </a:pPr>
            <a:r>
              <a:rPr lang="es-ES" sz="1500" dirty="0">
                <a:solidFill>
                  <a:prstClr val="black"/>
                </a:solidFill>
                <a:latin typeface="Nunito Sans" pitchFamily="2" charset="0"/>
                <a:ea typeface="Verdana" panose="020B0604030504040204" pitchFamily="34" charset="0"/>
                <a:cs typeface="Verdana" panose="020B0604030504040204" pitchFamily="34" charset="0"/>
              </a:rPr>
              <a:t>Evaluación de Resultados (-0,99)</a:t>
            </a:r>
          </a:p>
          <a:p>
            <a:pPr marL="173038" indent="-173038" algn="just">
              <a:buFont typeface="Arial" panose="020B0604020202020204" pitchFamily="34" charset="0"/>
              <a:buChar char="•"/>
              <a:defRPr/>
            </a:pPr>
            <a:r>
              <a:rPr lang="es-ES" sz="1500" dirty="0">
                <a:solidFill>
                  <a:prstClr val="black"/>
                </a:solidFill>
                <a:latin typeface="Nunito Sans" pitchFamily="2" charset="0"/>
                <a:ea typeface="Verdana" panose="020B0604030504040204" pitchFamily="34" charset="0"/>
              </a:rPr>
              <a:t>Direccionamiento </a:t>
            </a:r>
            <a:r>
              <a:rPr lang="es-ES" sz="1500" dirty="0">
                <a:solidFill>
                  <a:prstClr val="black"/>
                </a:solidFill>
                <a:latin typeface="Nunito Sans" pitchFamily="2" charset="0"/>
                <a:ea typeface="Verdana" panose="020B0604030504040204" pitchFamily="34" charset="0"/>
                <a:cs typeface="Verdana" panose="020B0604030504040204" pitchFamily="34" charset="0"/>
              </a:rPr>
              <a:t>Estratégico y Planeación (-0,99)</a:t>
            </a:r>
          </a:p>
          <a:p>
            <a:pPr marL="173038" indent="-173038" algn="just">
              <a:buFont typeface="Arial" panose="020B0604020202020204" pitchFamily="34" charset="0"/>
              <a:buChar char="•"/>
              <a:defRPr/>
            </a:pPr>
            <a:r>
              <a:rPr lang="es-ES" sz="1500" dirty="0">
                <a:solidFill>
                  <a:prstClr val="black"/>
                </a:solidFill>
                <a:latin typeface="Nunito Sans" pitchFamily="2" charset="0"/>
                <a:ea typeface="Verdana" panose="020B0604030504040204" pitchFamily="34" charset="0"/>
              </a:rPr>
              <a:t>Gestión del Conocimiento y la Innovación (-0,98)</a:t>
            </a:r>
          </a:p>
          <a:p>
            <a:pPr marL="173038" marR="0" lvl="0" indent="-173038"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Información</a:t>
            </a:r>
            <a:r>
              <a:rPr lang="es-ES" sz="1500" dirty="0">
                <a:solidFill>
                  <a:prstClr val="black"/>
                </a:solidFill>
                <a:latin typeface="Nunito Sans" pitchFamily="2" charset="0"/>
                <a:ea typeface="Verdana" panose="020B0604030504040204" pitchFamily="34" charset="0"/>
                <a:cs typeface="Verdana" panose="020B0604030504040204" pitchFamily="34" charset="0"/>
              </a:rPr>
              <a:t> y Comunicación </a:t>
            </a:r>
            <a:r>
              <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(-0,96) </a:t>
            </a:r>
          </a:p>
          <a:p>
            <a:pPr marR="0" lvl="0" defTabSz="914400" rtl="0" eaLnBrk="1" fontAlgn="auto" latinLnBrk="0" hangingPunct="1">
              <a:lnSpc>
                <a:spcPct val="100000"/>
              </a:lnSpc>
              <a:spcBef>
                <a:spcPts val="0"/>
              </a:spcBef>
              <a:spcAft>
                <a:spcPts val="0"/>
              </a:spcAft>
              <a:buClrTx/>
              <a:buSzTx/>
              <a:tabLst/>
              <a:defRPr/>
            </a:pPr>
            <a:endPar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p:txBody>
      </p:sp>
      <p:graphicFrame>
        <p:nvGraphicFramePr>
          <p:cNvPr id="7" name="Marcador de contenido 6">
            <a:extLst>
              <a:ext uri="{FF2B5EF4-FFF2-40B4-BE49-F238E27FC236}">
                <a16:creationId xmlns:a16="http://schemas.microsoft.com/office/drawing/2014/main" id="{6C3FA109-DE3E-46F1-BC2F-770D405DF8F6}"/>
              </a:ext>
            </a:extLst>
          </p:cNvPr>
          <p:cNvGraphicFramePr>
            <a:graphicFrameLocks noGrp="1"/>
          </p:cNvGraphicFramePr>
          <p:nvPr>
            <p:ph idx="1"/>
            <p:extLst>
              <p:ext uri="{D42A27DB-BD31-4B8C-83A1-F6EECF244321}">
                <p14:modId xmlns:p14="http://schemas.microsoft.com/office/powerpoint/2010/main" val="1457092053"/>
              </p:ext>
            </p:extLst>
          </p:nvPr>
        </p:nvGraphicFramePr>
        <p:xfrm>
          <a:off x="342127" y="1292434"/>
          <a:ext cx="6183984"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22072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B17CDFFF-EF47-0D84-B672-919A8743EAE5}"/>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8" name="CuadroTexto 7">
            <a:extLst>
              <a:ext uri="{FF2B5EF4-FFF2-40B4-BE49-F238E27FC236}">
                <a16:creationId xmlns:a16="http://schemas.microsoft.com/office/drawing/2014/main" id="{85DEFB3E-8143-976F-59FC-1A7550466ADB}"/>
              </a:ext>
            </a:extLst>
          </p:cNvPr>
          <p:cNvSpPr txBox="1"/>
          <p:nvPr/>
        </p:nvSpPr>
        <p:spPr>
          <a:xfrm>
            <a:off x="8201320" y="552789"/>
            <a:ext cx="3271101" cy="5678478"/>
          </a:xfrm>
          <a:prstGeom prst="rect">
            <a:avLst/>
          </a:prstGeom>
          <a:noFill/>
        </p:spPr>
        <p:txBody>
          <a:bodyPr wrap="square" rtlCol="0">
            <a:spAutoFit/>
          </a:bodyPr>
          <a:lstStyle/>
          <a:p>
            <a:pPr marR="0" lvl="0" defTabSz="914400" rtl="0" eaLnBrk="1" fontAlgn="auto" latinLnBrk="0" hangingPunct="1">
              <a:lnSpc>
                <a:spcPct val="100000"/>
              </a:lnSpc>
              <a:spcBef>
                <a:spcPts val="0"/>
              </a:spcBef>
              <a:spcAft>
                <a:spcPts val="0"/>
              </a:spcAft>
              <a:buClrTx/>
              <a:buSzTx/>
              <a:tabLst/>
              <a:defRPr/>
            </a:pPr>
            <a:r>
              <a:rPr lang="es-ES" sz="1400" b="1" dirty="0">
                <a:solidFill>
                  <a:srgbClr val="4472C4">
                    <a:lumMod val="75000"/>
                  </a:srgbClr>
                </a:solidFill>
                <a:latin typeface="Nunito Sans" pitchFamily="2" charset="0"/>
                <a:ea typeface="Verdana" panose="020B0604030504040204" pitchFamily="34" charset="0"/>
                <a:cs typeface="Verdana" panose="020B0604030504040204" pitchFamily="34" charset="0"/>
              </a:rPr>
              <a:t>Comportamiento Políticas</a:t>
            </a:r>
          </a:p>
          <a:p>
            <a:pPr marR="0" lvl="0" defTabSz="914400" rtl="0" eaLnBrk="1" fontAlgn="auto" latinLnBrk="0" hangingPunct="1">
              <a:lnSpc>
                <a:spcPct val="100000"/>
              </a:lnSpc>
              <a:spcBef>
                <a:spcPts val="0"/>
              </a:spcBef>
              <a:spcAft>
                <a:spcPts val="0"/>
              </a:spcAft>
              <a:buClrTx/>
              <a:buSzTx/>
              <a:tabLst/>
              <a:defRPr/>
            </a:pPr>
            <a:r>
              <a:rPr lang="es-ES" sz="1400" b="1" dirty="0">
                <a:solidFill>
                  <a:srgbClr val="4472C4">
                    <a:lumMod val="75000"/>
                  </a:srgbClr>
                </a:solidFill>
                <a:latin typeface="Nunito Sans" pitchFamily="2" charset="0"/>
                <a:ea typeface="Verdana" panose="020B0604030504040204" pitchFamily="34" charset="0"/>
                <a:cs typeface="Verdana" panose="020B0604030504040204" pitchFamily="34" charset="0"/>
              </a:rPr>
              <a:t>entre 2023 y 2024:</a:t>
            </a:r>
          </a:p>
          <a:p>
            <a:pPr marR="0" lvl="0"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Políticas con mayor puntaje:</a:t>
            </a:r>
          </a:p>
          <a:p>
            <a:pPr marL="171450" lvl="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Compras y Contratación Pública 100</a:t>
            </a:r>
          </a:p>
          <a:p>
            <a:pPr marL="171450" lvl="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Participación Ciudadana 99</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Servicio al Ciudadano 98,7</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Defensa Jurídica 97,6</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Talento Humano 97,3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Planeación Institucional 96,4</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900" dirty="0">
              <a:solidFill>
                <a:prstClr val="black"/>
              </a:solidFill>
              <a:latin typeface="Nunito Sans" pitchFamily="2" charset="0"/>
              <a:ea typeface="Verdana" panose="020B0604030504040204" pitchFamily="34" charset="0"/>
              <a:cs typeface="Verdana" panose="020B0604030504040204" pitchFamily="34" charset="0"/>
            </a:endParaRPr>
          </a:p>
          <a:p>
            <a:pPr marR="0" lvl="0" defTabSz="914400" rtl="0" eaLnBrk="1" fontAlgn="auto" latinLnBrk="0" hangingPunct="1">
              <a:lnSpc>
                <a:spcPct val="100000"/>
              </a:lnSpc>
              <a:spcBef>
                <a:spcPts val="0"/>
              </a:spcBef>
              <a:spcAft>
                <a:spcPts val="0"/>
              </a:spcAft>
              <a:buClrTx/>
              <a:buSzTx/>
              <a:tabLst/>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Políticas con menor  puntaje: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Gestión Documental 57,1</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Gestión Presupuestal 74,2.</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900" dirty="0">
              <a:solidFill>
                <a:prstClr val="black"/>
              </a:solidFill>
              <a:latin typeface="Nunito Sans" pitchFamily="2" charset="0"/>
              <a:ea typeface="Verdana" panose="020B0604030504040204" pitchFamily="34" charset="0"/>
              <a:cs typeface="Verdana" panose="020B0604030504040204" pitchFamily="34" charset="0"/>
            </a:endParaRPr>
          </a:p>
          <a:p>
            <a:pPr algn="just">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Políticas con aumento en el puntaje:</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Racionalización de Tramites (10,8)</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Gobierno Digital (7,7)</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Compras y Contratación Pública (5,3)</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Talento Humano (5,2)</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Servicio al Ciudadano (5,2)</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Seguridad Digital (2,2) </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Participación Ciudadana (0,3)</a:t>
            </a:r>
          </a:p>
          <a:p>
            <a:pPr marL="285750" indent="-285750" algn="just">
              <a:buFont typeface="Arial" panose="020B0604020202020204" pitchFamily="34" charset="0"/>
              <a:buChar char="•"/>
              <a:defRPr/>
            </a:pPr>
            <a:endParaRPr lang="es-ES" sz="900" dirty="0">
              <a:solidFill>
                <a:prstClr val="black"/>
              </a:solidFill>
              <a:latin typeface="Nunito Sans" pitchFamily="2" charset="0"/>
              <a:ea typeface="Verdana" panose="020B0604030504040204" pitchFamily="34" charset="0"/>
              <a:cs typeface="Verdana" panose="020B0604030504040204" pitchFamily="34" charset="0"/>
            </a:endParaRPr>
          </a:p>
          <a:p>
            <a:pPr marR="0" lvl="0" defTabSz="914400" rtl="0" eaLnBrk="1" fontAlgn="auto" latinLnBrk="0" hangingPunct="1">
              <a:lnSpc>
                <a:spcPct val="100000"/>
              </a:lnSpc>
              <a:spcBef>
                <a:spcPts val="0"/>
              </a:spcBef>
              <a:spcAft>
                <a:spcPts val="0"/>
              </a:spcAft>
              <a:buClrTx/>
              <a:buSzTx/>
              <a:tabLst/>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Políticas con mayor disminución en puntaje: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Gestión Documental (-7,7)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Fortalecimiento Organizacional (-4,3)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Integridad (-4,2)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Gestión de la Información Estadística (-4,1),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Mejora Normativa (-3,8)</a:t>
            </a:r>
          </a:p>
        </p:txBody>
      </p:sp>
      <p:sp>
        <p:nvSpPr>
          <p:cNvPr id="6" name="CuadroTexto 5">
            <a:extLst>
              <a:ext uri="{FF2B5EF4-FFF2-40B4-BE49-F238E27FC236}">
                <a16:creationId xmlns:a16="http://schemas.microsoft.com/office/drawing/2014/main" id="{CD9D2719-E4C7-E0AF-FD5F-57B3EC970F06}"/>
              </a:ext>
            </a:extLst>
          </p:cNvPr>
          <p:cNvSpPr txBox="1"/>
          <p:nvPr/>
        </p:nvSpPr>
        <p:spPr>
          <a:xfrm>
            <a:off x="843221" y="6255394"/>
            <a:ext cx="5845896" cy="276999"/>
          </a:xfrm>
          <a:prstGeom prst="rect">
            <a:avLst/>
          </a:prstGeom>
          <a:noFill/>
        </p:spPr>
        <p:txBody>
          <a:bodyPr wrap="none" rtlCol="0">
            <a:spAutoFit/>
          </a:bodyPr>
          <a:lstStyle/>
          <a:p>
            <a:r>
              <a:rPr lang="es-ES" sz="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12 Políticas de 19 presentan disminución en el resultado y 7 aumentaron</a:t>
            </a:r>
            <a:endParaRPr lang="es-CO" sz="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p:txBody>
      </p:sp>
      <p:sp>
        <p:nvSpPr>
          <p:cNvPr id="5" name="TextBox 6">
            <a:extLst>
              <a:ext uri="{FF2B5EF4-FFF2-40B4-BE49-F238E27FC236}">
                <a16:creationId xmlns:a16="http://schemas.microsoft.com/office/drawing/2014/main" id="{701420C5-A2EA-10EE-FAF4-449AD43D527D}"/>
              </a:ext>
            </a:extLst>
          </p:cNvPr>
          <p:cNvSpPr txBox="1"/>
          <p:nvPr/>
        </p:nvSpPr>
        <p:spPr>
          <a:xfrm>
            <a:off x="382976" y="40418"/>
            <a:ext cx="9790387" cy="523220"/>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ICBF Evolución Políticas del MIPG</a:t>
            </a:r>
          </a:p>
        </p:txBody>
      </p:sp>
      <p:graphicFrame>
        <p:nvGraphicFramePr>
          <p:cNvPr id="2" name="Tabla 1">
            <a:extLst>
              <a:ext uri="{FF2B5EF4-FFF2-40B4-BE49-F238E27FC236}">
                <a16:creationId xmlns:a16="http://schemas.microsoft.com/office/drawing/2014/main" id="{079F88DC-A201-6242-5EA2-5639F030BDB6}"/>
              </a:ext>
            </a:extLst>
          </p:cNvPr>
          <p:cNvGraphicFramePr>
            <a:graphicFrameLocks noGrp="1"/>
          </p:cNvGraphicFramePr>
          <p:nvPr>
            <p:extLst>
              <p:ext uri="{D42A27DB-BD31-4B8C-83A1-F6EECF244321}">
                <p14:modId xmlns:p14="http://schemas.microsoft.com/office/powerpoint/2010/main" val="479270763"/>
              </p:ext>
            </p:extLst>
          </p:nvPr>
        </p:nvGraphicFramePr>
        <p:xfrm>
          <a:off x="631596" y="772754"/>
          <a:ext cx="7022969" cy="5249960"/>
        </p:xfrm>
        <a:graphic>
          <a:graphicData uri="http://schemas.openxmlformats.org/drawingml/2006/table">
            <a:tbl>
              <a:tblPr/>
              <a:tblGrid>
                <a:gridCol w="2401041">
                  <a:extLst>
                    <a:ext uri="{9D8B030D-6E8A-4147-A177-3AD203B41FA5}">
                      <a16:colId xmlns:a16="http://schemas.microsoft.com/office/drawing/2014/main" val="3496621538"/>
                    </a:ext>
                  </a:extLst>
                </a:gridCol>
                <a:gridCol w="649728">
                  <a:extLst>
                    <a:ext uri="{9D8B030D-6E8A-4147-A177-3AD203B41FA5}">
                      <a16:colId xmlns:a16="http://schemas.microsoft.com/office/drawing/2014/main" val="3170558238"/>
                    </a:ext>
                  </a:extLst>
                </a:gridCol>
                <a:gridCol w="756047">
                  <a:extLst>
                    <a:ext uri="{9D8B030D-6E8A-4147-A177-3AD203B41FA5}">
                      <a16:colId xmlns:a16="http://schemas.microsoft.com/office/drawing/2014/main" val="759839367"/>
                    </a:ext>
                  </a:extLst>
                </a:gridCol>
                <a:gridCol w="626101">
                  <a:extLst>
                    <a:ext uri="{9D8B030D-6E8A-4147-A177-3AD203B41FA5}">
                      <a16:colId xmlns:a16="http://schemas.microsoft.com/office/drawing/2014/main" val="2791783677"/>
                    </a:ext>
                  </a:extLst>
                </a:gridCol>
                <a:gridCol w="629055">
                  <a:extLst>
                    <a:ext uri="{9D8B030D-6E8A-4147-A177-3AD203B41FA5}">
                      <a16:colId xmlns:a16="http://schemas.microsoft.com/office/drawing/2014/main" val="2215729945"/>
                    </a:ext>
                  </a:extLst>
                </a:gridCol>
                <a:gridCol w="602475">
                  <a:extLst>
                    <a:ext uri="{9D8B030D-6E8A-4147-A177-3AD203B41FA5}">
                      <a16:colId xmlns:a16="http://schemas.microsoft.com/office/drawing/2014/main" val="1753183435"/>
                    </a:ext>
                  </a:extLst>
                </a:gridCol>
                <a:gridCol w="602475">
                  <a:extLst>
                    <a:ext uri="{9D8B030D-6E8A-4147-A177-3AD203B41FA5}">
                      <a16:colId xmlns:a16="http://schemas.microsoft.com/office/drawing/2014/main" val="2269186021"/>
                    </a:ext>
                  </a:extLst>
                </a:gridCol>
                <a:gridCol w="756047">
                  <a:extLst>
                    <a:ext uri="{9D8B030D-6E8A-4147-A177-3AD203B41FA5}">
                      <a16:colId xmlns:a16="http://schemas.microsoft.com/office/drawing/2014/main" val="4275603434"/>
                    </a:ext>
                  </a:extLst>
                </a:gridCol>
              </a:tblGrid>
              <a:tr h="168604">
                <a:tc rowSpan="2">
                  <a:txBody>
                    <a:bodyPr/>
                    <a:lstStyle/>
                    <a:p>
                      <a:pPr algn="ctr" rtl="0" fontAlgn="ctr"/>
                      <a:r>
                        <a:rPr lang="es-CO" sz="900" b="1" i="0" u="none" strike="noStrike" dirty="0">
                          <a:solidFill>
                            <a:srgbClr val="FFFFFF"/>
                          </a:solidFill>
                          <a:effectLst/>
                          <a:latin typeface="Verdana" panose="020B0604030504040204" pitchFamily="34" charset="0"/>
                          <a:ea typeface="Verdana" panose="020B0604030504040204" pitchFamily="34" charset="0"/>
                        </a:rPr>
                        <a:t>POLÍTICA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4F69"/>
                    </a:solidFill>
                  </a:tcPr>
                </a:tc>
                <a:tc rowSpan="2">
                  <a:txBody>
                    <a:bodyPr/>
                    <a:lstStyle/>
                    <a:p>
                      <a:pPr algn="ctr" rtl="0" fontAlgn="ctr"/>
                      <a:r>
                        <a:rPr lang="es-CO" sz="900" b="1" i="0" u="none" strike="noStrike" dirty="0">
                          <a:solidFill>
                            <a:srgbClr val="FFFFFF"/>
                          </a:solidFill>
                          <a:effectLst/>
                          <a:latin typeface="Verdana" panose="020B0604030504040204" pitchFamily="34" charset="0"/>
                          <a:ea typeface="Verdana" panose="020B0604030504040204" pitchFamily="34" charset="0"/>
                        </a:rPr>
                        <a:t>2018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4F69"/>
                    </a:solidFill>
                  </a:tcPr>
                </a:tc>
                <a:tc>
                  <a:txBody>
                    <a:bodyPr/>
                    <a:lstStyle/>
                    <a:p>
                      <a:pPr algn="ctr" rtl="0" fontAlgn="ctr"/>
                      <a:r>
                        <a:rPr lang="es-CO" sz="900" b="1" i="0" u="none" strike="noStrike">
                          <a:solidFill>
                            <a:srgbClr val="FFFFFF"/>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rowSpan="2">
                  <a:txBody>
                    <a:bodyPr/>
                    <a:lstStyle/>
                    <a:p>
                      <a:pPr algn="ctr" rtl="0" fontAlgn="ctr"/>
                      <a:r>
                        <a:rPr lang="es-CO" sz="900" b="1" i="0" u="none" strike="noStrike">
                          <a:solidFill>
                            <a:srgbClr val="FFFFFF"/>
                          </a:solidFill>
                          <a:effectLst/>
                          <a:latin typeface="Verdana" panose="020B0604030504040204" pitchFamily="34" charset="0"/>
                          <a:ea typeface="Verdana" panose="020B0604030504040204" pitchFamily="34" charset="0"/>
                        </a:rPr>
                        <a:t>2021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4F69"/>
                    </a:solidFill>
                  </a:tcPr>
                </a:tc>
                <a:tc rowSpan="2">
                  <a:txBody>
                    <a:bodyPr/>
                    <a:lstStyle/>
                    <a:p>
                      <a:pPr algn="ctr" rtl="0" fontAlgn="ctr"/>
                      <a:r>
                        <a:rPr lang="es-CO" sz="900" b="1" i="0" u="none" strike="noStrike">
                          <a:solidFill>
                            <a:srgbClr val="FFFFFF"/>
                          </a:solidFill>
                          <a:effectLst/>
                          <a:latin typeface="Verdana" panose="020B0604030504040204" pitchFamily="34" charset="0"/>
                          <a:ea typeface="Verdana" panose="020B0604030504040204" pitchFamily="34" charset="0"/>
                        </a:rPr>
                        <a:t> 2022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4F69"/>
                    </a:solidFill>
                  </a:tcPr>
                </a:tc>
                <a:tc rowSpan="2">
                  <a:txBody>
                    <a:bodyPr/>
                    <a:lstStyle/>
                    <a:p>
                      <a:pPr algn="ctr" rtl="0" fontAlgn="ctr"/>
                      <a:r>
                        <a:rPr lang="es-CO" sz="900" b="1" i="0" u="none" strike="noStrike">
                          <a:solidFill>
                            <a:srgbClr val="FFFFFF"/>
                          </a:solidFill>
                          <a:effectLst/>
                          <a:latin typeface="Verdana" panose="020B0604030504040204" pitchFamily="34" charset="0"/>
                          <a:ea typeface="Verdana" panose="020B0604030504040204" pitchFamily="34" charset="0"/>
                        </a:rPr>
                        <a:t> 2023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4F69"/>
                    </a:solidFill>
                  </a:tcPr>
                </a:tc>
                <a:tc rowSpan="2">
                  <a:txBody>
                    <a:bodyPr/>
                    <a:lstStyle/>
                    <a:p>
                      <a:pPr algn="ctr" rtl="0" fontAlgn="ctr"/>
                      <a:r>
                        <a:rPr lang="es-CO" sz="900" b="1" i="0" u="none" strike="noStrike">
                          <a:solidFill>
                            <a:srgbClr val="FFFFFF"/>
                          </a:solidFill>
                          <a:effectLst/>
                          <a:latin typeface="Verdana" panose="020B0604030504040204" pitchFamily="34" charset="0"/>
                          <a:ea typeface="Verdana" panose="020B0604030504040204" pitchFamily="34" charset="0"/>
                        </a:rPr>
                        <a:t>2024</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4F69"/>
                    </a:solidFill>
                  </a:tcPr>
                </a:tc>
                <a:tc>
                  <a:txBody>
                    <a:bodyPr/>
                    <a:lstStyle/>
                    <a:p>
                      <a:pPr algn="ctr" rtl="0" fontAlgn="ctr"/>
                      <a:r>
                        <a:rPr lang="es-CO" sz="900" b="1" i="0" u="none" strike="noStrike">
                          <a:solidFill>
                            <a:srgbClr val="FFFFFF"/>
                          </a:solidFill>
                          <a:effectLst/>
                          <a:latin typeface="Verdana" panose="020B0604030504040204" pitchFamily="34" charset="0"/>
                          <a:ea typeface="Verdana" panose="020B0604030504040204" pitchFamily="34" charset="0"/>
                        </a:rPr>
                        <a:t>VAR</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4F69"/>
                    </a:solidFill>
                  </a:tcPr>
                </a:tc>
                <a:extLst>
                  <a:ext uri="{0D108BD9-81ED-4DB2-BD59-A6C34878D82A}">
                    <a16:rowId xmlns:a16="http://schemas.microsoft.com/office/drawing/2014/main" val="5247032"/>
                  </a:ext>
                </a:extLst>
              </a:tr>
              <a:tr h="168604">
                <a:tc vMerge="1">
                  <a:txBody>
                    <a:bodyPr/>
                    <a:lstStyle/>
                    <a:p>
                      <a:endParaRPr lang="es-CO"/>
                    </a:p>
                  </a:txBody>
                  <a:tcPr/>
                </a:tc>
                <a:tc vMerge="1">
                  <a:txBody>
                    <a:bodyPr/>
                    <a:lstStyle/>
                    <a:p>
                      <a:endParaRPr lang="es-CO"/>
                    </a:p>
                  </a:txBody>
                  <a:tcPr/>
                </a:tc>
                <a:tc>
                  <a:txBody>
                    <a:bodyPr/>
                    <a:lstStyle/>
                    <a:p>
                      <a:pPr algn="ctr" rtl="0" fontAlgn="ctr"/>
                      <a:r>
                        <a:rPr lang="es-CO" sz="900" b="1" i="0" u="none" strike="noStrike" dirty="0">
                          <a:solidFill>
                            <a:srgbClr val="FFFFFF"/>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lang="es-CO"/>
                    </a:p>
                  </a:txBody>
                  <a:tcPr/>
                </a:tc>
                <a:tc vMerge="1">
                  <a:txBody>
                    <a:bodyPr/>
                    <a:lstStyle/>
                    <a:p>
                      <a:endParaRPr lang="es-CO"/>
                    </a:p>
                  </a:txBody>
                  <a:tcPr/>
                </a:tc>
                <a:tc vMerge="1">
                  <a:txBody>
                    <a:bodyPr/>
                    <a:lstStyle/>
                    <a:p>
                      <a:endParaRPr lang="es-CO"/>
                    </a:p>
                  </a:txBody>
                  <a:tcPr/>
                </a:tc>
                <a:tc vMerge="1">
                  <a:txBody>
                    <a:bodyPr/>
                    <a:lstStyle/>
                    <a:p>
                      <a:endParaRPr lang="es-CO"/>
                    </a:p>
                  </a:txBody>
                  <a:tcPr/>
                </a:tc>
                <a:tc>
                  <a:txBody>
                    <a:bodyPr/>
                    <a:lstStyle/>
                    <a:p>
                      <a:pPr algn="ctr" rtl="0" fontAlgn="ctr"/>
                      <a:r>
                        <a:rPr lang="es-CO" sz="900" b="1" i="0" u="none" strike="noStrike">
                          <a:solidFill>
                            <a:srgbClr val="FFFFFF"/>
                          </a:solidFill>
                          <a:effectLst/>
                          <a:latin typeface="Verdana" panose="020B0604030504040204" pitchFamily="34" charset="0"/>
                          <a:ea typeface="Verdana" panose="020B0604030504040204" pitchFamily="34" charset="0"/>
                        </a:rPr>
                        <a:t>2023-2024</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4F69"/>
                    </a:solidFill>
                  </a:tcPr>
                </a:tc>
                <a:extLst>
                  <a:ext uri="{0D108BD9-81ED-4DB2-BD59-A6C34878D82A}">
                    <a16:rowId xmlns:a16="http://schemas.microsoft.com/office/drawing/2014/main" val="3200309957"/>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TALENTO HUMANO</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78.8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170"/>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98.3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98.8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92.1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97.3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5.2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7344085"/>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INTEGRIDAD</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71.4</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170"/>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90.3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93.2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97.6</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93.4</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dirty="0">
                          <a:solidFill>
                            <a:srgbClr val="EE0000"/>
                          </a:solidFill>
                          <a:effectLst/>
                          <a:latin typeface="Verdana" panose="020B0604030504040204" pitchFamily="34" charset="0"/>
                          <a:ea typeface="Verdana" panose="020B0604030504040204" pitchFamily="34" charset="0"/>
                        </a:rPr>
                        <a:t>-4.2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2089751"/>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PLANEACIÓN INSTITUCIONAL</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88.9</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91.1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98.8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97.4</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96.4</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dirty="0">
                          <a:solidFill>
                            <a:srgbClr val="FF0000"/>
                          </a:solidFill>
                          <a:effectLst/>
                          <a:latin typeface="Verdana" panose="020B0604030504040204" pitchFamily="34" charset="0"/>
                          <a:ea typeface="Verdana" panose="020B0604030504040204" pitchFamily="34" charset="0"/>
                        </a:rPr>
                        <a:t>-1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0131328"/>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GESTION PRESUPUESTAL</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80.3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59.9</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82.7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77.3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74.2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tc>
                  <a:txBody>
                    <a:bodyPr/>
                    <a:lstStyle/>
                    <a:p>
                      <a:pPr algn="ctr" rtl="0" fontAlgn="ctr"/>
                      <a:r>
                        <a:rPr lang="es-CO" sz="900" b="0" i="0" u="none" strike="noStrike" dirty="0">
                          <a:solidFill>
                            <a:srgbClr val="FF0000"/>
                          </a:solidFill>
                          <a:effectLst/>
                          <a:latin typeface="Verdana" panose="020B0604030504040204" pitchFamily="34" charset="0"/>
                          <a:ea typeface="Verdana" panose="020B0604030504040204" pitchFamily="34" charset="0"/>
                        </a:rPr>
                        <a:t>-3.1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6647673"/>
                  </a:ext>
                </a:extLst>
              </a:tr>
              <a:tr h="263737">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COMPRAS Y CONTRATACIÓN PUBLICA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NA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NA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89.8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94.7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100</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5.3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0754228"/>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FORTALECIMIENTO ORGANIZACIONAL</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71.9</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170"/>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98.2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97.7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93.4</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dirty="0">
                          <a:solidFill>
                            <a:srgbClr val="FF0000"/>
                          </a:solidFill>
                          <a:effectLst/>
                          <a:latin typeface="Verdana" panose="020B0604030504040204" pitchFamily="34" charset="0"/>
                          <a:ea typeface="Verdana" panose="020B0604030504040204" pitchFamily="34" charset="0"/>
                        </a:rPr>
                        <a:t>-4.3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0462114"/>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GOBIERNO DIGITAL</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85.2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88.9</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86.5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82.2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89.9</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7.7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9976071"/>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SEGURIDAD DIGITAL</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89.1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94.6</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82.2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90.9</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93.1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2.2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878431"/>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DEFENSA JURÍDICA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74</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170"/>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81.3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100</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100</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97.6</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dirty="0">
                          <a:solidFill>
                            <a:srgbClr val="EE0000"/>
                          </a:solidFill>
                          <a:effectLst/>
                          <a:latin typeface="Verdana" panose="020B0604030504040204" pitchFamily="34" charset="0"/>
                          <a:ea typeface="Verdana" panose="020B0604030504040204" pitchFamily="34" charset="0"/>
                        </a:rPr>
                        <a:t>-2.4</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9291213"/>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MEJORA NORMATIVA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NA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60.5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77.5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170"/>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96.1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92.3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dirty="0">
                          <a:solidFill>
                            <a:srgbClr val="EE0000"/>
                          </a:solidFill>
                          <a:effectLst/>
                          <a:latin typeface="Verdana" panose="020B0604030504040204" pitchFamily="34" charset="0"/>
                          <a:ea typeface="Verdana" panose="020B0604030504040204" pitchFamily="34" charset="0"/>
                        </a:rPr>
                        <a:t>-3.8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1372352"/>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SERVICIO AL CIUDADANO</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87.4</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99.1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93.8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93.5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98.7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5.2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5010816"/>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RACIONALIZACIÓN DE TRÁMITES</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89</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89.5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80.3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76.7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87.5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10.8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69647"/>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PARTICIPACIÓN CIUDADANA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83.3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99.3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95.3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98.7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99</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0.3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7235183"/>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SEGUIMIENTO Y EVALUACIÓN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88.3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93.8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92.6</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91.5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84.5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dirty="0">
                          <a:solidFill>
                            <a:srgbClr val="FF0000"/>
                          </a:solidFill>
                          <a:effectLst/>
                          <a:latin typeface="Verdana" panose="020B0604030504040204" pitchFamily="34" charset="0"/>
                          <a:ea typeface="Verdana" panose="020B0604030504040204" pitchFamily="34" charset="0"/>
                        </a:rPr>
                        <a:t>-7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8367266"/>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TRANSPARENCIA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81.5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97.3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92.7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92.6</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90.3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FF0000"/>
                          </a:solidFill>
                          <a:effectLst/>
                          <a:latin typeface="Verdana" panose="020B0604030504040204" pitchFamily="34" charset="0"/>
                          <a:ea typeface="Verdana" panose="020B0604030504040204" pitchFamily="34" charset="0"/>
                        </a:rPr>
                        <a:t>-2.3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0270745"/>
                  </a:ext>
                </a:extLst>
              </a:tr>
              <a:tr h="303488">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GESTIÓN DE LA INFORMACIÓN ESTADÍSTICA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NA</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98.5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86.6</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88.7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84.6</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dirty="0">
                          <a:solidFill>
                            <a:srgbClr val="EE0000"/>
                          </a:solidFill>
                          <a:effectLst/>
                          <a:latin typeface="Verdana" panose="020B0604030504040204" pitchFamily="34" charset="0"/>
                          <a:ea typeface="Verdana" panose="020B0604030504040204" pitchFamily="34" charset="0"/>
                        </a:rPr>
                        <a:t>-4.1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8830172"/>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GESTIÓN DOCUMENTAL</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69.1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83.9</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79.7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170"/>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64.8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170"/>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57.1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A170"/>
                    </a:solidFill>
                  </a:tcPr>
                </a:tc>
                <a:tc>
                  <a:txBody>
                    <a:bodyPr/>
                    <a:lstStyle/>
                    <a:p>
                      <a:pPr algn="ctr" rtl="0" fontAlgn="ctr"/>
                      <a:r>
                        <a:rPr lang="es-CO" sz="900" b="0" i="0" u="none" strike="noStrike" dirty="0">
                          <a:solidFill>
                            <a:srgbClr val="FF0000"/>
                          </a:solidFill>
                          <a:effectLst/>
                          <a:latin typeface="Verdana" panose="020B0604030504040204" pitchFamily="34" charset="0"/>
                          <a:ea typeface="Verdana" panose="020B0604030504040204" pitchFamily="34" charset="0"/>
                        </a:rPr>
                        <a:t>-7.7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8745179"/>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GESTIÓN DEL CONOCIMIENTO</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76.7</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A983"/>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96.5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91.2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92.5</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91.2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dirty="0">
                          <a:solidFill>
                            <a:srgbClr val="EE0000"/>
                          </a:solidFill>
                          <a:effectLst/>
                          <a:latin typeface="Verdana" panose="020B0604030504040204" pitchFamily="34" charset="0"/>
                          <a:ea typeface="Verdana" panose="020B0604030504040204" pitchFamily="34" charset="0"/>
                        </a:rPr>
                        <a:t>-1.3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7533968"/>
                  </a:ext>
                </a:extLst>
              </a:tr>
              <a:tr h="252906">
                <a:tc>
                  <a:txBody>
                    <a:bodyPr/>
                    <a:lstStyle/>
                    <a:p>
                      <a:pPr algn="l" rtl="0" fontAlgn="ctr"/>
                      <a:r>
                        <a:rPr lang="es-CO" sz="900" b="1" i="0" u="none" strike="noStrike">
                          <a:solidFill>
                            <a:srgbClr val="000000"/>
                          </a:solidFill>
                          <a:effectLst/>
                          <a:latin typeface="Verdana" panose="020B0604030504040204" pitchFamily="34" charset="0"/>
                          <a:ea typeface="Verdana" panose="020B0604030504040204" pitchFamily="34" charset="0"/>
                        </a:rPr>
                        <a:t>CONTROL INTERNO</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84.2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 </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97.2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98.8</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a:solidFill>
                            <a:srgbClr val="000000"/>
                          </a:solidFill>
                          <a:effectLst/>
                          <a:latin typeface="Verdana" panose="020B0604030504040204" pitchFamily="34" charset="0"/>
                          <a:ea typeface="Verdana" panose="020B0604030504040204" pitchFamily="34" charset="0"/>
                        </a:rPr>
                        <a:t>98.1</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rtl="0" fontAlgn="ctr"/>
                      <a:r>
                        <a:rPr lang="es-CO" sz="900" b="0" i="0" u="none" strike="noStrike" dirty="0">
                          <a:solidFill>
                            <a:srgbClr val="000000"/>
                          </a:solidFill>
                          <a:effectLst/>
                          <a:latin typeface="Verdana" panose="020B0604030504040204" pitchFamily="34" charset="0"/>
                          <a:ea typeface="Verdana" panose="020B0604030504040204" pitchFamily="34" charset="0"/>
                        </a:rPr>
                        <a:t>97.2</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CO" sz="900" b="0" i="0" u="none" strike="noStrike" dirty="0">
                          <a:solidFill>
                            <a:srgbClr val="FF0000"/>
                          </a:solidFill>
                          <a:effectLst/>
                          <a:latin typeface="Verdana" panose="020B0604030504040204" pitchFamily="34" charset="0"/>
                          <a:ea typeface="Verdana" panose="020B0604030504040204" pitchFamily="34" charset="0"/>
                        </a:rPr>
                        <a:t>-0.3</a:t>
                      </a:r>
                    </a:p>
                  </a:txBody>
                  <a:tcPr marL="7064" marR="7064" marT="70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9301852"/>
                  </a:ext>
                </a:extLst>
              </a:tr>
            </a:tbl>
          </a:graphicData>
        </a:graphic>
      </p:graphicFrame>
    </p:spTree>
    <p:extLst>
      <p:ext uri="{BB962C8B-B14F-4D97-AF65-F5344CB8AC3E}">
        <p14:creationId xmlns:p14="http://schemas.microsoft.com/office/powerpoint/2010/main" val="870477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70517" y="764909"/>
            <a:ext cx="1304925" cy="1600200"/>
          </a:xfrm>
          <a:prstGeom prst="rect">
            <a:avLst/>
          </a:prstGeom>
        </p:spPr>
      </p:pic>
      <p:sp>
        <p:nvSpPr>
          <p:cNvPr id="2" name="CuadroTexto 1">
            <a:extLst>
              <a:ext uri="{FF2B5EF4-FFF2-40B4-BE49-F238E27FC236}">
                <a16:creationId xmlns:a16="http://schemas.microsoft.com/office/drawing/2014/main" id="{0E4C4AE0-D579-227C-B625-580EAE10E22C}"/>
              </a:ext>
            </a:extLst>
          </p:cNvPr>
          <p:cNvSpPr txBox="1"/>
          <p:nvPr/>
        </p:nvSpPr>
        <p:spPr>
          <a:xfrm>
            <a:off x="83354" y="3664484"/>
            <a:ext cx="8287648" cy="1446550"/>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tabLst/>
              <a:defRPr/>
            </a:pPr>
            <a:r>
              <a:rPr lang="es-ES_tradnl" sz="2800" b="1" dirty="0">
                <a:solidFill>
                  <a:srgbClr val="76B12A"/>
                </a:solidFill>
                <a:latin typeface="Verdana" panose="020B0604030504040204" pitchFamily="34" charset="0"/>
                <a:ea typeface="Verdana" panose="020B0604030504040204" pitchFamily="34" charset="0"/>
              </a:rPr>
              <a:t>Detalle por Índices Políticas de MIPG</a:t>
            </a:r>
          </a:p>
          <a:p>
            <a:pPr marR="0" lvl="0" indent="0" fontAlgn="auto">
              <a:lnSpc>
                <a:spcPct val="100000"/>
              </a:lnSpc>
              <a:spcBef>
                <a:spcPts val="0"/>
              </a:spcBef>
              <a:spcAft>
                <a:spcPts val="0"/>
              </a:spcAft>
              <a:buClrTx/>
              <a:buSzTx/>
              <a:buFontTx/>
              <a:buNone/>
              <a:tabLst/>
              <a:defRPr/>
            </a:pPr>
            <a:endParaRPr lang="es-ES_tradnl" sz="2800" b="1" dirty="0">
              <a:solidFill>
                <a:schemeClr val="accent3">
                  <a:lumMod val="50000"/>
                </a:schemeClr>
              </a:solidFill>
              <a:latin typeface="Verdana" panose="020B0604030504040204" pitchFamily="34" charset="0"/>
              <a:ea typeface="Verdana" panose="020B0604030504040204" pitchFamily="34" charset="0"/>
            </a:endParaRPr>
          </a:p>
          <a:p>
            <a:pPr marR="0" lvl="0" indent="0" fontAlgn="auto">
              <a:lnSpc>
                <a:spcPct val="100000"/>
              </a:lnSpc>
              <a:spcBef>
                <a:spcPts val="0"/>
              </a:spcBef>
              <a:spcAft>
                <a:spcPts val="0"/>
              </a:spcAft>
              <a:buClrTx/>
              <a:buSzTx/>
              <a:buFontTx/>
              <a:buNone/>
              <a:tabLst/>
              <a:defRPr/>
            </a:pPr>
            <a:r>
              <a:rPr lang="es-ES_tradnl" sz="1600" dirty="0">
                <a:solidFill>
                  <a:schemeClr val="accent3">
                    <a:lumMod val="50000"/>
                  </a:schemeClr>
                </a:solidFill>
                <a:latin typeface="Verdana" panose="020B0604030504040204" pitchFamily="34" charset="0"/>
                <a:ea typeface="Verdana" panose="020B0604030504040204" pitchFamily="34" charset="0"/>
              </a:rPr>
              <a:t>(en verde definición del índice, el recuadro  azul porcentajes por índices que afectan el puntaje de las políticas)</a:t>
            </a:r>
          </a:p>
        </p:txBody>
      </p:sp>
    </p:spTree>
    <p:extLst>
      <p:ext uri="{BB962C8B-B14F-4D97-AF65-F5344CB8AC3E}">
        <p14:creationId xmlns:p14="http://schemas.microsoft.com/office/powerpoint/2010/main" val="2971662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ED264656-A6C0-FDBE-354F-5C7020D8CB76}"/>
              </a:ext>
            </a:extLst>
          </p:cNvPr>
          <p:cNvSpPr txBox="1"/>
          <p:nvPr/>
        </p:nvSpPr>
        <p:spPr>
          <a:xfrm>
            <a:off x="411579" y="1195510"/>
            <a:ext cx="9662761" cy="1323439"/>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POLITICA GESTION ESTRATEGICA DEL TALENTO HUMANO 2023: 92,1.</a:t>
            </a:r>
          </a:p>
          <a:p>
            <a:pPr marR="0" lvl="0" algn="just"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PREGUNTAS 2024: 32. PUNTAJE 2024: 97,3 </a:t>
            </a:r>
            <a:r>
              <a:rPr lang="es-ES" sz="1400" b="1" dirty="0">
                <a:solidFill>
                  <a:schemeClr val="accent1">
                    <a:lumMod val="75000"/>
                  </a:schemeClr>
                </a:solidFill>
                <a:latin typeface="Nunito Sans" pitchFamily="2" charset="0"/>
              </a:rPr>
              <a:t>(5,2)</a:t>
            </a:r>
          </a:p>
          <a:p>
            <a:pPr marR="0" lvl="0" algn="just"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ndParaRPr>
          </a:p>
          <a:p>
            <a:pPr marR="0" lvl="0" algn="just" defTabSz="914400" rtl="0" eaLnBrk="1" fontAlgn="auto" latinLnBrk="0" hangingPunct="1">
              <a:lnSpc>
                <a:spcPct val="100000"/>
              </a:lnSpc>
              <a:spcBef>
                <a:spcPts val="0"/>
              </a:spcBef>
              <a:spcAft>
                <a:spcPts val="0"/>
              </a:spcAft>
              <a:buClrTx/>
              <a:buSzTx/>
              <a:tabLst/>
              <a:defRPr/>
            </a:pPr>
            <a:r>
              <a:rPr lang="es-ES" sz="1200" b="1" dirty="0">
                <a:solidFill>
                  <a:schemeClr val="accent6">
                    <a:lumMod val="75000"/>
                  </a:schemeClr>
                </a:solidFill>
                <a:latin typeface="Nunito Sans" pitchFamily="2" charset="0"/>
              </a:rPr>
              <a:t>Mide el aporte de la gestión del talento humano, de acuerdo con el ciclo de vida del servidor público (ingreso, desarrollo y retiro), al cumplimiento de las metas organizacionales y la planeación institucional.</a:t>
            </a:r>
          </a:p>
          <a:p>
            <a:pPr marR="0" lvl="0" algn="just"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ndParaRPr>
          </a:p>
        </p:txBody>
      </p:sp>
      <p:sp>
        <p:nvSpPr>
          <p:cNvPr id="4" name="TextBox 6">
            <a:extLst>
              <a:ext uri="{FF2B5EF4-FFF2-40B4-BE49-F238E27FC236}">
                <a16:creationId xmlns:a16="http://schemas.microsoft.com/office/drawing/2014/main" id="{BEABAF3A-9AD7-99DA-4CF5-419614082322}"/>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84A51C1A-3E8B-7FBB-E69B-D7B1887C1656}"/>
              </a:ext>
            </a:extLst>
          </p:cNvPr>
          <p:cNvSpPr txBox="1"/>
          <p:nvPr/>
        </p:nvSpPr>
        <p:spPr>
          <a:xfrm>
            <a:off x="248217" y="19244"/>
            <a:ext cx="9790387"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1. Dimensión de Talento Humano</a:t>
            </a:r>
          </a:p>
          <a:p>
            <a:r>
              <a:rPr lang="es-CO" sz="2000" dirty="0">
                <a:solidFill>
                  <a:schemeClr val="bg2">
                    <a:lumMod val="50000"/>
                  </a:schemeClr>
                </a:solidFill>
              </a:rPr>
              <a:t>Puntaje. 95,1</a:t>
            </a:r>
            <a:endParaRPr lang="es-ES" sz="2000" dirty="0">
              <a:solidFill>
                <a:schemeClr val="bg2">
                  <a:lumMod val="50000"/>
                </a:schemeClr>
              </a:solidFill>
            </a:endParaRPr>
          </a:p>
        </p:txBody>
      </p:sp>
      <p:graphicFrame>
        <p:nvGraphicFramePr>
          <p:cNvPr id="7" name="Tabla 6">
            <a:extLst>
              <a:ext uri="{FF2B5EF4-FFF2-40B4-BE49-F238E27FC236}">
                <a16:creationId xmlns:a16="http://schemas.microsoft.com/office/drawing/2014/main" id="{50D62230-7556-5EDD-D7B4-F6F858E365DD}"/>
              </a:ext>
            </a:extLst>
          </p:cNvPr>
          <p:cNvGraphicFramePr>
            <a:graphicFrameLocks noGrp="1"/>
          </p:cNvGraphicFramePr>
          <p:nvPr>
            <p:extLst>
              <p:ext uri="{D42A27DB-BD31-4B8C-83A1-F6EECF244321}">
                <p14:modId xmlns:p14="http://schemas.microsoft.com/office/powerpoint/2010/main" val="2554106108"/>
              </p:ext>
            </p:extLst>
          </p:nvPr>
        </p:nvGraphicFramePr>
        <p:xfrm>
          <a:off x="411579" y="2518949"/>
          <a:ext cx="5480174" cy="3612703"/>
        </p:xfrm>
        <a:graphic>
          <a:graphicData uri="http://schemas.openxmlformats.org/drawingml/2006/table">
            <a:tbl>
              <a:tblPr/>
              <a:tblGrid>
                <a:gridCol w="712868">
                  <a:extLst>
                    <a:ext uri="{9D8B030D-6E8A-4147-A177-3AD203B41FA5}">
                      <a16:colId xmlns:a16="http://schemas.microsoft.com/office/drawing/2014/main" val="1927515434"/>
                    </a:ext>
                  </a:extLst>
                </a:gridCol>
                <a:gridCol w="3341570">
                  <a:extLst>
                    <a:ext uri="{9D8B030D-6E8A-4147-A177-3AD203B41FA5}">
                      <a16:colId xmlns:a16="http://schemas.microsoft.com/office/drawing/2014/main" val="3444606272"/>
                    </a:ext>
                  </a:extLst>
                </a:gridCol>
                <a:gridCol w="712868">
                  <a:extLst>
                    <a:ext uri="{9D8B030D-6E8A-4147-A177-3AD203B41FA5}">
                      <a16:colId xmlns:a16="http://schemas.microsoft.com/office/drawing/2014/main" val="1667197272"/>
                    </a:ext>
                  </a:extLst>
                </a:gridCol>
                <a:gridCol w="712868">
                  <a:extLst>
                    <a:ext uri="{9D8B030D-6E8A-4147-A177-3AD203B41FA5}">
                      <a16:colId xmlns:a16="http://schemas.microsoft.com/office/drawing/2014/main" val="2133874355"/>
                    </a:ext>
                  </a:extLst>
                </a:gridCol>
              </a:tblGrid>
              <a:tr h="809369">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POLÍTICA GESTIÓN ESTRATEGICA DE TALENTO HUMANO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550333311"/>
                  </a:ext>
                </a:extLst>
              </a:tr>
              <a:tr h="576537">
                <a:tc>
                  <a:txBody>
                    <a:bodyPr/>
                    <a:lstStyle/>
                    <a:p>
                      <a:pPr algn="ctr" rtl="0" fontAlgn="ctr"/>
                      <a:r>
                        <a:rPr lang="es-CO" sz="1200" b="1" i="0" u="none" strike="noStrike">
                          <a:solidFill>
                            <a:srgbClr val="000000"/>
                          </a:solidFill>
                          <a:effectLst/>
                          <a:latin typeface="Nunito Sans" pitchFamily="2" charset="0"/>
                        </a:rPr>
                        <a:t>I01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CALIDAD DE LA PLANEACIÓN ESTRATÉGICA DEL TALENTO HUMANO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93,1</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97.1</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927201324"/>
                  </a:ext>
                </a:extLst>
              </a:tr>
              <a:tr h="875892">
                <a:tc>
                  <a:txBody>
                    <a:bodyPr/>
                    <a:lstStyle/>
                    <a:p>
                      <a:pPr algn="ctr" rtl="0" fontAlgn="ctr"/>
                      <a:r>
                        <a:rPr lang="es-CO" sz="1200" b="1" i="0" u="none" strike="noStrike">
                          <a:solidFill>
                            <a:srgbClr val="000000"/>
                          </a:solidFill>
                          <a:effectLst/>
                          <a:latin typeface="Nunito Sans" pitchFamily="2" charset="0"/>
                        </a:rPr>
                        <a:t>I02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EFICIENCIA Y EFICACIA DE LA SELECCIÓN MERITOCRÁTICA DEL TALENTO HUMANO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60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89726415"/>
                  </a:ext>
                </a:extLst>
              </a:tr>
              <a:tr h="576537">
                <a:tc>
                  <a:txBody>
                    <a:bodyPr/>
                    <a:lstStyle/>
                    <a:p>
                      <a:pPr algn="ctr" rtl="0" fontAlgn="ctr"/>
                      <a:r>
                        <a:rPr lang="es-CO" sz="1200" b="1" i="0" u="none" strike="noStrike">
                          <a:solidFill>
                            <a:srgbClr val="000000"/>
                          </a:solidFill>
                          <a:effectLst/>
                          <a:latin typeface="Nunito Sans" pitchFamily="2" charset="0"/>
                        </a:rPr>
                        <a:t>I03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DESARROLLO DEL TALENTO HUMANO EN LA ENTIDAD</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97,2</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96.6</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772513513"/>
                  </a:ext>
                </a:extLst>
              </a:tr>
              <a:tr h="774368">
                <a:tc>
                  <a:txBody>
                    <a:bodyPr/>
                    <a:lstStyle/>
                    <a:p>
                      <a:pPr algn="ctr" rtl="0" fontAlgn="ctr"/>
                      <a:r>
                        <a:rPr lang="es-CO" sz="1200" b="1" i="0" u="none" strike="noStrike">
                          <a:solidFill>
                            <a:srgbClr val="000000"/>
                          </a:solidFill>
                          <a:effectLst/>
                          <a:latin typeface="Nunito Sans" pitchFamily="2" charset="0"/>
                        </a:rPr>
                        <a:t>I04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b"/>
                      <a:r>
                        <a:rPr lang="es-CO" sz="1200" b="0" i="0" u="none" strike="noStrike">
                          <a:solidFill>
                            <a:srgbClr val="000000"/>
                          </a:solidFill>
                          <a:effectLst/>
                          <a:latin typeface="Nunito Sans" pitchFamily="2" charset="0"/>
                        </a:rPr>
                        <a:t>DESVINCULACIÓN ASISTIDA Y RETENCIÓN DEL CONOCIMIENTO GENERADO POR EL TALENTO HUMANO</a:t>
                      </a:r>
                    </a:p>
                  </a:txBody>
                  <a:tcPr marL="9525" marR="9525" marT="9525"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573334684"/>
                  </a:ext>
                </a:extLst>
              </a:tr>
            </a:tbl>
          </a:graphicData>
        </a:graphic>
      </p:graphicFrame>
      <p:sp>
        <p:nvSpPr>
          <p:cNvPr id="3" name="CuadroTexto 2">
            <a:extLst>
              <a:ext uri="{FF2B5EF4-FFF2-40B4-BE49-F238E27FC236}">
                <a16:creationId xmlns:a16="http://schemas.microsoft.com/office/drawing/2014/main" id="{9419997F-9F49-482F-3F4A-C0764D770BD7}"/>
              </a:ext>
            </a:extLst>
          </p:cNvPr>
          <p:cNvSpPr txBox="1"/>
          <p:nvPr/>
        </p:nvSpPr>
        <p:spPr>
          <a:xfrm>
            <a:off x="6096000" y="2580157"/>
            <a:ext cx="5913748"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GTH202. </a:t>
            </a: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El Plan Estratégico de Talento Humano de la entidad incorporó actividades para los siguientes aspectos</a:t>
            </a: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Ingreso al empleo público de personas con discapacidad - cumplimiento Decreto 2011 de 2017.</a:t>
            </a:r>
          </a:p>
        </p:txBody>
      </p:sp>
      <p:sp>
        <p:nvSpPr>
          <p:cNvPr id="8" name="CuadroTexto 7">
            <a:extLst>
              <a:ext uri="{FF2B5EF4-FFF2-40B4-BE49-F238E27FC236}">
                <a16:creationId xmlns:a16="http://schemas.microsoft.com/office/drawing/2014/main" id="{88A565E7-29B0-B7AD-6F81-D576F0BDBD10}"/>
              </a:ext>
            </a:extLst>
          </p:cNvPr>
          <p:cNvSpPr txBox="1"/>
          <p:nvPr/>
        </p:nvSpPr>
        <p:spPr>
          <a:xfrm>
            <a:off x="6096000" y="3494303"/>
            <a:ext cx="5731498"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GTH215. De acuerdo con lo establecido en la Ley 909 de 2004 (artículo 47), ¿la entidad contaba con gerentes públicos con corte a 31 de diciembre de 2023?</a:t>
            </a:r>
            <a:endPar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Sí. Indique el número total: </a:t>
            </a:r>
            <a:r>
              <a:rPr lang="es-CO" sz="1200" dirty="0">
                <a:solidFill>
                  <a:srgbClr val="FF0000"/>
                </a:solidFill>
                <a:latin typeface="Nunito Sans" pitchFamily="2" charset="0"/>
              </a:rPr>
              <a:t>69</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a:t>
            </a:r>
          </a:p>
        </p:txBody>
      </p:sp>
      <p:sp>
        <p:nvSpPr>
          <p:cNvPr id="11" name="CuadroTexto 10">
            <a:extLst>
              <a:ext uri="{FF2B5EF4-FFF2-40B4-BE49-F238E27FC236}">
                <a16:creationId xmlns:a16="http://schemas.microsoft.com/office/drawing/2014/main" id="{D33E8E64-8221-5AFA-2963-FBF77439BCB9}"/>
              </a:ext>
            </a:extLst>
          </p:cNvPr>
          <p:cNvSpPr txBox="1"/>
          <p:nvPr/>
        </p:nvSpPr>
        <p:spPr>
          <a:xfrm>
            <a:off x="6096000" y="4725166"/>
            <a:ext cx="5731498" cy="12003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472C4"/>
                </a:solidFill>
                <a:effectLst/>
                <a:uLnTx/>
                <a:uFillTx/>
                <a:latin typeface="Nunito Sans" pitchFamily="2" charset="0"/>
                <a:ea typeface="+mn-ea"/>
                <a:cs typeface="+mn-cs"/>
              </a:rPr>
              <a:t>CIN205 A. La alta dirección y/o el comité institucional de coordinación de control interno, de manera articulada o cada uno en cumplimiento de sus competencias, verificaron que en la entidad en cumplimiento del plan estratégico de talento humano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472C4"/>
                </a:solidFill>
                <a:effectLst/>
                <a:uLnTx/>
                <a:uFillTx/>
                <a:latin typeface="Nunito Sans" pitchFamily="2" charset="0"/>
                <a:ea typeface="+mn-ea"/>
                <a:cs typeface="+mn-cs"/>
              </a:rPr>
              <a:t>Se esté dando cumplimiento al Decreto 2011 de 2017 para el acceso al empleo público de personas con discapacidad (GTH)</a:t>
            </a:r>
            <a:endParaRPr kumimoji="0" lang="es-CO" sz="1200" b="0" i="0" u="none" strike="noStrike" kern="1200" cap="none" spc="0" normalizeH="0" baseline="0" noProof="0" dirty="0">
              <a:ln>
                <a:noFill/>
              </a:ln>
              <a:solidFill>
                <a:srgbClr val="4472C4"/>
              </a:solidFill>
              <a:effectLst/>
              <a:uLnTx/>
              <a:uFillTx/>
              <a:latin typeface="Nunito Sans" pitchFamily="2" charset="0"/>
              <a:ea typeface="+mn-ea"/>
              <a:cs typeface="+mn-cs"/>
            </a:endParaRPr>
          </a:p>
        </p:txBody>
      </p:sp>
    </p:spTree>
    <p:extLst>
      <p:ext uri="{BB962C8B-B14F-4D97-AF65-F5344CB8AC3E}">
        <p14:creationId xmlns:p14="http://schemas.microsoft.com/office/powerpoint/2010/main" val="41148799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ED264656-A6C0-FDBE-354F-5C7020D8CB76}"/>
              </a:ext>
            </a:extLst>
          </p:cNvPr>
          <p:cNvSpPr txBox="1"/>
          <p:nvPr/>
        </p:nvSpPr>
        <p:spPr>
          <a:xfrm>
            <a:off x="248217" y="894965"/>
            <a:ext cx="11584321" cy="2308324"/>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endParaRPr kumimoji="0" lang="es-ES" sz="1600" b="1" i="0" u="none" strike="noStrike" kern="1200" cap="none" spc="0" normalizeH="0" baseline="0" noProof="0" dirty="0">
              <a:ln>
                <a:noFill/>
              </a:ln>
              <a:solidFill>
                <a:schemeClr val="accent1">
                  <a:lumMod val="75000"/>
                </a:schemeClr>
              </a:solidFill>
              <a:effectLst/>
              <a:uLnTx/>
              <a:uFillTx/>
              <a:latin typeface="Nunito Sans" pitchFamily="2" charset="0"/>
            </a:endParaRPr>
          </a:p>
          <a:p>
            <a:pPr>
              <a:defRPr/>
            </a:pPr>
            <a:r>
              <a:rPr lang="es-CO" sz="1400" b="1" dirty="0">
                <a:solidFill>
                  <a:schemeClr val="accent1">
                    <a:lumMod val="75000"/>
                  </a:schemeClr>
                </a:solidFill>
                <a:latin typeface="Nunito Sans" pitchFamily="2" charset="0"/>
              </a:rPr>
              <a:t>POLÍTICA INTEGRIDAD 2023: 97,6. </a:t>
            </a:r>
          </a:p>
          <a:p>
            <a:pPr>
              <a:defRPr/>
            </a:pPr>
            <a:r>
              <a:rPr lang="es-ES" sz="1400" b="1" dirty="0">
                <a:solidFill>
                  <a:schemeClr val="accent1">
                    <a:lumMod val="75000"/>
                  </a:schemeClr>
                </a:solidFill>
                <a:latin typeface="Nunito Sans" pitchFamily="2" charset="0"/>
              </a:rPr>
              <a:t>PREGUNTAS 2024:13. PUNTAJE 2024: 93,4 </a:t>
            </a:r>
            <a:r>
              <a:rPr lang="es-ES" sz="1400" b="1" dirty="0">
                <a:solidFill>
                  <a:srgbClr val="FF0000"/>
                </a:solidFill>
                <a:latin typeface="Nunito Sans" pitchFamily="2" charset="0"/>
              </a:rPr>
              <a:t>(-4,2)</a:t>
            </a:r>
          </a:p>
          <a:p>
            <a:pPr>
              <a:defRPr/>
            </a:pPr>
            <a:endParaRPr lang="es-ES" sz="1600" b="1" dirty="0">
              <a:solidFill>
                <a:schemeClr val="accent1">
                  <a:lumMod val="75000"/>
                </a:schemeClr>
              </a:solidFill>
              <a:latin typeface="Nunito Sans" pitchFamily="2" charset="0"/>
            </a:endParaRPr>
          </a:p>
          <a:p>
            <a:pPr algn="just">
              <a:defRPr/>
            </a:pPr>
            <a:r>
              <a:rPr lang="es-ES" sz="1200" b="1" dirty="0">
                <a:solidFill>
                  <a:schemeClr val="accent6">
                    <a:lumMod val="75000"/>
                  </a:schemeClr>
                </a:solidFill>
                <a:latin typeface="Nunito Sans" pitchFamily="2" charset="0"/>
              </a:rPr>
              <a:t>Mide la capacidad de implementar la estrategia de cambio cultural que incluya la adopción del código de integridad del servicio público, el manejo de conflictos de interés y el fortalecimiento de la declaración de bienes y rentas, la gestión de riesgos y el control interno.</a:t>
            </a:r>
          </a:p>
          <a:p>
            <a:pPr>
              <a:defRPr/>
            </a:pPr>
            <a:endParaRPr lang="es-ES" sz="1200" b="1" dirty="0">
              <a:solidFill>
                <a:schemeClr val="accent1">
                  <a:lumMod val="75000"/>
                </a:schemeClr>
              </a:solidFill>
              <a:latin typeface="Nunito Sans" pitchFamily="2" charset="0"/>
            </a:endParaRPr>
          </a:p>
          <a:p>
            <a:pPr>
              <a:lnSpc>
                <a:spcPct val="100000"/>
              </a:lnSpc>
              <a:spcBef>
                <a:spcPts val="0"/>
              </a:spcBef>
            </a:pPr>
            <a:endParaRPr lang="es-ES" sz="1600" b="0" i="0" u="none" strike="noStrike" dirty="0">
              <a:solidFill>
                <a:srgbClr val="000000"/>
              </a:solidFill>
              <a:effectLst/>
              <a:latin typeface="Nunito Sans" pitchFamily="2" charset="0"/>
            </a:endParaRPr>
          </a:p>
          <a:p>
            <a:pPr>
              <a:defRPr/>
            </a:pPr>
            <a:endParaRPr lang="es-ES" sz="1600" b="1" dirty="0">
              <a:solidFill>
                <a:schemeClr val="dk1"/>
              </a:solidFill>
              <a:latin typeface="Nunito Sans" pitchFamily="2" charset="0"/>
            </a:endParaRPr>
          </a:p>
          <a:p>
            <a:pPr marR="0" lvl="0" defTabSz="914400" rtl="0" eaLnBrk="1" fontAlgn="auto" latinLnBrk="0" hangingPunct="1">
              <a:lnSpc>
                <a:spcPct val="100000"/>
              </a:lnSpc>
              <a:spcBef>
                <a:spcPts val="0"/>
              </a:spcBef>
              <a:spcAft>
                <a:spcPts val="0"/>
              </a:spcAft>
              <a:buClrTx/>
              <a:buSzTx/>
              <a:tabLst/>
              <a:defRPr/>
            </a:pPr>
            <a:endParaRPr lang="es-ES" sz="1600" dirty="0">
              <a:solidFill>
                <a:prstClr val="black"/>
              </a:solidFill>
              <a:latin typeface="Nunito Sans" pitchFamily="2" charset="0"/>
            </a:endParaRPr>
          </a:p>
        </p:txBody>
      </p:sp>
      <p:sp>
        <p:nvSpPr>
          <p:cNvPr id="3" name="TextBox 6">
            <a:extLst>
              <a:ext uri="{FF2B5EF4-FFF2-40B4-BE49-F238E27FC236}">
                <a16:creationId xmlns:a16="http://schemas.microsoft.com/office/drawing/2014/main" id="{ECB15E25-8EDF-5B4E-F45F-5C6A336B44C1}"/>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9E462867-006F-79B9-16A5-84E9B3A9511A}"/>
              </a:ext>
            </a:extLst>
          </p:cNvPr>
          <p:cNvSpPr txBox="1"/>
          <p:nvPr/>
        </p:nvSpPr>
        <p:spPr>
          <a:xfrm>
            <a:off x="248217" y="19244"/>
            <a:ext cx="9790387"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1. Dimensión de Talento Humano</a:t>
            </a:r>
          </a:p>
          <a:p>
            <a:r>
              <a:rPr lang="es-CO" sz="2000" dirty="0">
                <a:solidFill>
                  <a:schemeClr val="bg2">
                    <a:lumMod val="50000"/>
                  </a:schemeClr>
                </a:solidFill>
              </a:rPr>
              <a:t>Puntaje. 95,1</a:t>
            </a:r>
            <a:endParaRPr lang="es-ES" sz="2000" dirty="0">
              <a:solidFill>
                <a:schemeClr val="bg2">
                  <a:lumMod val="50000"/>
                </a:schemeClr>
              </a:solidFill>
            </a:endParaRPr>
          </a:p>
        </p:txBody>
      </p:sp>
      <p:graphicFrame>
        <p:nvGraphicFramePr>
          <p:cNvPr id="10" name="Tabla 9">
            <a:extLst>
              <a:ext uri="{FF2B5EF4-FFF2-40B4-BE49-F238E27FC236}">
                <a16:creationId xmlns:a16="http://schemas.microsoft.com/office/drawing/2014/main" id="{B6AA1508-CF3F-9A13-DA0A-6394EEA35517}"/>
              </a:ext>
            </a:extLst>
          </p:cNvPr>
          <p:cNvGraphicFramePr>
            <a:graphicFrameLocks noGrp="1"/>
          </p:cNvGraphicFramePr>
          <p:nvPr>
            <p:extLst>
              <p:ext uri="{D42A27DB-BD31-4B8C-83A1-F6EECF244321}">
                <p14:modId xmlns:p14="http://schemas.microsoft.com/office/powerpoint/2010/main" val="1238285027"/>
              </p:ext>
            </p:extLst>
          </p:nvPr>
        </p:nvGraphicFramePr>
        <p:xfrm>
          <a:off x="359462" y="2746241"/>
          <a:ext cx="5606592" cy="3216794"/>
        </p:xfrm>
        <a:graphic>
          <a:graphicData uri="http://schemas.openxmlformats.org/drawingml/2006/table">
            <a:tbl>
              <a:tblPr/>
              <a:tblGrid>
                <a:gridCol w="729313">
                  <a:extLst>
                    <a:ext uri="{9D8B030D-6E8A-4147-A177-3AD203B41FA5}">
                      <a16:colId xmlns:a16="http://schemas.microsoft.com/office/drawing/2014/main" val="4139327874"/>
                    </a:ext>
                  </a:extLst>
                </a:gridCol>
                <a:gridCol w="3418653">
                  <a:extLst>
                    <a:ext uri="{9D8B030D-6E8A-4147-A177-3AD203B41FA5}">
                      <a16:colId xmlns:a16="http://schemas.microsoft.com/office/drawing/2014/main" val="3753649587"/>
                    </a:ext>
                  </a:extLst>
                </a:gridCol>
                <a:gridCol w="729313">
                  <a:extLst>
                    <a:ext uri="{9D8B030D-6E8A-4147-A177-3AD203B41FA5}">
                      <a16:colId xmlns:a16="http://schemas.microsoft.com/office/drawing/2014/main" val="209795164"/>
                    </a:ext>
                  </a:extLst>
                </a:gridCol>
                <a:gridCol w="729313">
                  <a:extLst>
                    <a:ext uri="{9D8B030D-6E8A-4147-A177-3AD203B41FA5}">
                      <a16:colId xmlns:a16="http://schemas.microsoft.com/office/drawing/2014/main" val="2177922154"/>
                    </a:ext>
                  </a:extLst>
                </a:gridCol>
              </a:tblGrid>
              <a:tr h="584872">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 POLÍTICA DE INTEGRIDAD</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683019797"/>
                  </a:ext>
                </a:extLst>
              </a:tr>
              <a:tr h="877307">
                <a:tc>
                  <a:txBody>
                    <a:bodyPr/>
                    <a:lstStyle/>
                    <a:p>
                      <a:pPr algn="ctr" rtl="0" fontAlgn="ctr"/>
                      <a:r>
                        <a:rPr lang="es-CO" sz="1200" b="1" i="0" u="none" strike="noStrike">
                          <a:solidFill>
                            <a:srgbClr val="000000"/>
                          </a:solidFill>
                          <a:effectLst/>
                          <a:latin typeface="Nunito Sans" pitchFamily="2" charset="0"/>
                        </a:rPr>
                        <a:t>I05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CAMBIO CULTURAL BASADO EN LA IMPLEMENTACIÓN DEL CÓDIGO DE INTEGRIDAD DEL SERVICIO PÚBLICO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97,0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96,7</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268725361"/>
                  </a:ext>
                </a:extLst>
              </a:tr>
              <a:tr h="584872">
                <a:tc>
                  <a:txBody>
                    <a:bodyPr/>
                    <a:lstStyle/>
                    <a:p>
                      <a:pPr algn="ctr" rtl="0" fontAlgn="ctr"/>
                      <a:r>
                        <a:rPr lang="es-CO" sz="1200" b="1" i="0" u="none" strike="noStrike">
                          <a:solidFill>
                            <a:srgbClr val="000000"/>
                          </a:solidFill>
                          <a:effectLst/>
                          <a:latin typeface="Nunito Sans" pitchFamily="2" charset="0"/>
                        </a:rPr>
                        <a:t>I06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ADECUADA DE ACCIONES PREVENTIVAS EN CONFLICTO DE INTERÉS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94,4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90,9</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31944552"/>
                  </a:ext>
                </a:extLst>
              </a:tr>
              <a:tr h="1169743">
                <a:tc>
                  <a:txBody>
                    <a:bodyPr/>
                    <a:lstStyle/>
                    <a:p>
                      <a:pPr algn="ctr" rtl="0" fontAlgn="ctr"/>
                      <a:r>
                        <a:rPr lang="es-CO" sz="1200" b="1" i="0" u="none" strike="noStrike">
                          <a:solidFill>
                            <a:srgbClr val="000000"/>
                          </a:solidFill>
                          <a:effectLst/>
                          <a:latin typeface="Nunito Sans" pitchFamily="2" charset="0"/>
                        </a:rPr>
                        <a:t>I07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COHERENCIA ENTRE LOS ELEMENTOS QUE MATERIALIZAN LA INTEGRIDADEN EL SERVICIO Y LA GESTIÓN DEL RIESGO Y CONTROL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98,9</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92,3</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173742078"/>
                  </a:ext>
                </a:extLst>
              </a:tr>
            </a:tbl>
          </a:graphicData>
        </a:graphic>
      </p:graphicFrame>
      <p:sp>
        <p:nvSpPr>
          <p:cNvPr id="5" name="CuadroTexto 4">
            <a:extLst>
              <a:ext uri="{FF2B5EF4-FFF2-40B4-BE49-F238E27FC236}">
                <a16:creationId xmlns:a16="http://schemas.microsoft.com/office/drawing/2014/main" id="{0B7E9AE5-23AB-C11C-27BF-BDC9FCE78E4B}"/>
              </a:ext>
            </a:extLst>
          </p:cNvPr>
          <p:cNvSpPr txBox="1"/>
          <p:nvPr/>
        </p:nvSpPr>
        <p:spPr>
          <a:xfrm>
            <a:off x="6325407" y="2721013"/>
            <a:ext cx="5606591"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tabLst/>
              <a:defRPr/>
            </a:pPr>
            <a:endParaRPr kumimoji="0" lang="es-ES" sz="1200" b="0" i="0" u="none" strike="noStrike" kern="1200" cap="none" spc="0" normalizeH="0" baseline="0" noProof="0" dirty="0">
              <a:ln>
                <a:noFill/>
              </a:ln>
              <a:solidFill>
                <a:srgbClr val="000000"/>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000000"/>
                </a:solidFill>
                <a:effectLst/>
                <a:uLnTx/>
                <a:uFillTx/>
                <a:latin typeface="Nunito Sans" pitchFamily="2" charset="0"/>
                <a:ea typeface="+mn-ea"/>
                <a:cs typeface="+mn-cs"/>
              </a:rPr>
              <a:t>INT203. Para la gestión preventiva de conflicto de interés, la entidad definió una estrategia o acciones específicas para: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Nunito Sans" pitchFamily="2" charset="0"/>
                <a:ea typeface="+mn-ea"/>
                <a:cs typeface="+mn-cs"/>
              </a:rPr>
              <a:t>Gestionar de acuerdo con el procedimiento interno las recusaciones y posibles conflictos de interés informados por los servidores o contratistas de la entidad</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1200" b="0" i="0" u="none" strike="noStrike" kern="1200" cap="none" spc="0" normalizeH="0" baseline="0" noProof="0" dirty="0">
              <a:ln>
                <a:noFill/>
              </a:ln>
              <a:solidFill>
                <a:srgbClr val="000000"/>
              </a:solidFill>
              <a:effectLst/>
              <a:uLnTx/>
              <a:uFillTx/>
              <a:latin typeface="Nunito Sans" pitchFamily="2" charset="0"/>
              <a:ea typeface="+mn-ea"/>
              <a:cs typeface="+mn-cs"/>
            </a:endParaRPr>
          </a:p>
        </p:txBody>
      </p:sp>
    </p:spTree>
    <p:extLst>
      <p:ext uri="{BB962C8B-B14F-4D97-AF65-F5344CB8AC3E}">
        <p14:creationId xmlns:p14="http://schemas.microsoft.com/office/powerpoint/2010/main" val="481033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ED15867-1813-E3B9-2101-7C96E550C3CF}"/>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F6CFB52A-1572-7F58-19D3-B28CA4A1D69F}"/>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2" name="TextBox 6">
            <a:extLst>
              <a:ext uri="{FF2B5EF4-FFF2-40B4-BE49-F238E27FC236}">
                <a16:creationId xmlns:a16="http://schemas.microsoft.com/office/drawing/2014/main" id="{0DA615AE-4895-119E-07D7-8106A3362459}"/>
              </a:ext>
            </a:extLst>
          </p:cNvPr>
          <p:cNvSpPr txBox="1"/>
          <p:nvPr/>
        </p:nvSpPr>
        <p:spPr>
          <a:xfrm>
            <a:off x="377071" y="443059"/>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p>
          <a:p>
            <a:r>
              <a:rPr lang="es-CO" sz="2000" dirty="0">
                <a:solidFill>
                  <a:schemeClr val="accent6"/>
                </a:solidFill>
              </a:rPr>
              <a:t>P01. Gestión Estratégica del Talento Humano</a:t>
            </a:r>
          </a:p>
        </p:txBody>
      </p:sp>
      <p:sp>
        <p:nvSpPr>
          <p:cNvPr id="14" name="CuadroTexto 13">
            <a:extLst>
              <a:ext uri="{FF2B5EF4-FFF2-40B4-BE49-F238E27FC236}">
                <a16:creationId xmlns:a16="http://schemas.microsoft.com/office/drawing/2014/main" id="{45E3283B-4F71-1EDD-8A0B-B702EAA232B7}"/>
              </a:ext>
            </a:extLst>
          </p:cNvPr>
          <p:cNvSpPr txBox="1"/>
          <p:nvPr/>
        </p:nvSpPr>
        <p:spPr>
          <a:xfrm>
            <a:off x="419491" y="1852035"/>
            <a:ext cx="10982224" cy="646331"/>
          </a:xfrm>
          <a:prstGeom prst="rect">
            <a:avLst/>
          </a:prstGeom>
          <a:noFill/>
        </p:spPr>
        <p:txBody>
          <a:bodyPr wrap="square">
            <a:spAutoFit/>
          </a:bodyPr>
          <a:lstStyle/>
          <a:p>
            <a:r>
              <a:rPr lang="es-CO" sz="1200" b="1" dirty="0">
                <a:latin typeface="Nunito Sans" pitchFamily="2" charset="0"/>
              </a:rPr>
              <a:t>1. Incorporar actividades que promuevan la inclusión y la diversidad (personas con discapacidad) en la planeación del talento humano de la entidad.</a:t>
            </a:r>
          </a:p>
          <a:p>
            <a:endParaRPr lang="es-CO" sz="1200" b="1" dirty="0">
              <a:latin typeface="Nunito Sans" pitchFamily="2" charset="0"/>
            </a:endParaRPr>
          </a:p>
          <a:p>
            <a:r>
              <a:rPr lang="es-CO" sz="1200" b="1" dirty="0">
                <a:latin typeface="Nunito Sans" pitchFamily="2" charset="0"/>
              </a:rPr>
              <a:t>2. Realizar un diagnóstico relacionado con la cultura organizacional de la entidad</a:t>
            </a:r>
            <a:r>
              <a:rPr lang="es-CO" sz="1200" dirty="0">
                <a:latin typeface="Nunito Sans" pitchFamily="2" charset="0"/>
              </a:rPr>
              <a:t>.</a:t>
            </a:r>
          </a:p>
        </p:txBody>
      </p:sp>
      <p:sp>
        <p:nvSpPr>
          <p:cNvPr id="15" name="TextBox 6">
            <a:extLst>
              <a:ext uri="{FF2B5EF4-FFF2-40B4-BE49-F238E27FC236}">
                <a16:creationId xmlns:a16="http://schemas.microsoft.com/office/drawing/2014/main" id="{31ED624C-B687-22A4-B91F-22E5E23FFC9C}"/>
              </a:ext>
            </a:extLst>
          </p:cNvPr>
          <p:cNvSpPr txBox="1"/>
          <p:nvPr/>
        </p:nvSpPr>
        <p:spPr>
          <a:xfrm>
            <a:off x="419491" y="2655647"/>
            <a:ext cx="11085921" cy="400110"/>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000" dirty="0">
                <a:solidFill>
                  <a:schemeClr val="accent6"/>
                </a:solidFill>
              </a:rPr>
              <a:t>P02. Gestión Estratégica del Talento Humano</a:t>
            </a:r>
          </a:p>
        </p:txBody>
      </p:sp>
      <p:sp>
        <p:nvSpPr>
          <p:cNvPr id="17" name="CuadroTexto 16">
            <a:extLst>
              <a:ext uri="{FF2B5EF4-FFF2-40B4-BE49-F238E27FC236}">
                <a16:creationId xmlns:a16="http://schemas.microsoft.com/office/drawing/2014/main" id="{68B84557-B2A7-6BF5-7E55-CA8A6DDF0382}"/>
              </a:ext>
            </a:extLst>
          </p:cNvPr>
          <p:cNvSpPr txBox="1"/>
          <p:nvPr/>
        </p:nvSpPr>
        <p:spPr>
          <a:xfrm>
            <a:off x="461911" y="3157999"/>
            <a:ext cx="11001079" cy="3231654"/>
          </a:xfrm>
          <a:prstGeom prst="rect">
            <a:avLst/>
          </a:prstGeom>
          <a:noFill/>
        </p:spPr>
        <p:txBody>
          <a:bodyPr wrap="square">
            <a:spAutoFit/>
          </a:bodyPr>
          <a:lstStyle/>
          <a:p>
            <a:r>
              <a:rPr lang="es-CO" sz="1200" b="1" dirty="0">
                <a:latin typeface="Nunito Sans" pitchFamily="2" charset="0"/>
              </a:rPr>
              <a:t>1. Incluir y articular la estrategia y/o acciones de integridad en la planeación institucional.</a:t>
            </a:r>
          </a:p>
          <a:p>
            <a:endParaRPr lang="es-CO" sz="1200" b="1" dirty="0">
              <a:latin typeface="Nunito Sans" pitchFamily="2" charset="0"/>
            </a:endParaRPr>
          </a:p>
          <a:p>
            <a:r>
              <a:rPr lang="es-CO" sz="1200" b="1" dirty="0">
                <a:latin typeface="Nunito Sans" pitchFamily="2" charset="0"/>
              </a:rPr>
              <a:t>2. Gestionar de acuerdo con el procedimiento interno las recusaciones y posibles conflictos de interés informados por los servidores públicos o contratistas de la entidad.</a:t>
            </a:r>
          </a:p>
          <a:p>
            <a:endParaRPr lang="es-CO" sz="1200" b="1" dirty="0">
              <a:latin typeface="Nunito Sans" pitchFamily="2" charset="0"/>
            </a:endParaRPr>
          </a:p>
          <a:p>
            <a:r>
              <a:rPr lang="es-CO" sz="1200" b="1" dirty="0">
                <a:latin typeface="Nunito Sans" pitchFamily="2" charset="0"/>
              </a:rPr>
              <a:t>3. Implementar acciones de mejora institucional como resultado de la documentación y sistematización de lecciones aprendidas en la mejora continua de la política de integridad pública.</a:t>
            </a:r>
          </a:p>
          <a:p>
            <a:endParaRPr lang="es-CO" sz="1200" b="1" dirty="0">
              <a:latin typeface="Nunito Sans" pitchFamily="2" charset="0"/>
            </a:endParaRPr>
          </a:p>
          <a:p>
            <a:r>
              <a:rPr lang="es-CO" sz="1200" b="1" dirty="0">
                <a:latin typeface="Nunito Sans" pitchFamily="2" charset="0"/>
              </a:rPr>
              <a:t>4. Llevar a cabo espacios internos de construcción, </a:t>
            </a:r>
            <a:r>
              <a:rPr lang="es-CO" sz="1200" b="1" dirty="0" err="1">
                <a:latin typeface="Nunito Sans" pitchFamily="2" charset="0"/>
              </a:rPr>
              <a:t>co-creación</a:t>
            </a:r>
            <a:r>
              <a:rPr lang="es-CO" sz="1200" b="1" dirty="0">
                <a:latin typeface="Nunito Sans" pitchFamily="2" charset="0"/>
              </a:rPr>
              <a:t> e implementación de lineamientos para la gestión adecuada de conflictos de intereses, y el fortalecimiento de los valores del servicio público.</a:t>
            </a:r>
          </a:p>
          <a:p>
            <a:endParaRPr lang="es-CO" sz="1200" b="1" dirty="0">
              <a:latin typeface="Nunito Sans" pitchFamily="2" charset="0"/>
            </a:endParaRPr>
          </a:p>
          <a:p>
            <a:r>
              <a:rPr lang="es-CO" sz="1200" b="1" dirty="0">
                <a:latin typeface="Nunito Sans" pitchFamily="2" charset="0"/>
              </a:rPr>
              <a:t>5. Adelantar acciones que permitan evaluar los instrumentos para la gestión de conflictos de interés, entre las cuales se encuentran: llevar a cabo el seguimiento y control a la gestión de conflictos de intereses e impedimentos y recusaciones.</a:t>
            </a:r>
          </a:p>
          <a:p>
            <a:endParaRPr lang="es-CO" sz="1200" b="1" dirty="0">
              <a:latin typeface="Nunito Sans" pitchFamily="2" charset="0"/>
            </a:endParaRPr>
          </a:p>
          <a:p>
            <a:r>
              <a:rPr lang="es-CO" sz="1200" b="1" dirty="0">
                <a:latin typeface="Nunito Sans" pitchFamily="2" charset="0"/>
              </a:rPr>
              <a:t>6. Adelantar acciones que permitan evaluar los instrumentos para la gestión de conflictos de interés, entre las cuales se encuentran: revisar las denuncias sobre hechos de corrupción asociados a conflictos de intereses recibidas a través del canal de PQRSD y de los canales internos dispuestos por la entidad con el fin de redireccionarlas según el procedimiento adoptado.</a:t>
            </a:r>
          </a:p>
        </p:txBody>
      </p:sp>
    </p:spTree>
    <p:extLst>
      <p:ext uri="{BB962C8B-B14F-4D97-AF65-F5344CB8AC3E}">
        <p14:creationId xmlns:p14="http://schemas.microsoft.com/office/powerpoint/2010/main" val="777773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39295DEB-62A4-DA30-63AA-05104879193A}"/>
              </a:ext>
            </a:extLst>
          </p:cNvPr>
          <p:cNvSpPr txBox="1"/>
          <p:nvPr/>
        </p:nvSpPr>
        <p:spPr>
          <a:xfrm>
            <a:off x="358219" y="1623469"/>
            <a:ext cx="11085921" cy="4154984"/>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POL</a:t>
            </a:r>
            <a:r>
              <a:rPr lang="es-ES" sz="1400" b="1" dirty="0">
                <a:solidFill>
                  <a:schemeClr val="accent1">
                    <a:lumMod val="75000"/>
                  </a:schemeClr>
                </a:solidFill>
                <a:latin typeface="Nunito Sans" pitchFamily="2" charset="0"/>
              </a:rPr>
              <a:t>Í</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TICA PLANEACIÓN INSTITUCIONAL 2023: 97,4. </a:t>
            </a:r>
          </a:p>
          <a:p>
            <a:pPr>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PREGUNTAS 2024: </a:t>
            </a:r>
            <a:r>
              <a:rPr lang="es-ES" sz="1400" b="1" dirty="0">
                <a:solidFill>
                  <a:schemeClr val="accent1">
                    <a:lumMod val="75000"/>
                  </a:schemeClr>
                </a:solidFill>
                <a:latin typeface="Nunito Sans" pitchFamily="2" charset="0"/>
              </a:rPr>
              <a:t>7</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2024: 96,4 </a:t>
            </a:r>
            <a:r>
              <a:rPr kumimoji="0" lang="es-ES" sz="1400" b="1" i="0" u="none" strike="noStrike" kern="1200" cap="none" spc="0" normalizeH="0" baseline="0" noProof="0" dirty="0">
                <a:ln>
                  <a:noFill/>
                </a:ln>
                <a:solidFill>
                  <a:srgbClr val="FF0000"/>
                </a:solidFill>
                <a:effectLst/>
                <a:uLnTx/>
                <a:uFillTx/>
                <a:latin typeface="Nunito Sans" pitchFamily="2" charset="0"/>
              </a:rPr>
              <a:t>(-1)</a:t>
            </a:r>
            <a:r>
              <a:rPr lang="es-ES" sz="1400" b="1" dirty="0">
                <a:solidFill>
                  <a:schemeClr val="dk1"/>
                </a:solidFill>
                <a:latin typeface="Nunito Sans" pitchFamily="2" charset="0"/>
              </a:rPr>
              <a:t> </a:t>
            </a:r>
            <a:endParaRPr lang="es-ES" sz="1200" b="1" dirty="0">
              <a:solidFill>
                <a:schemeClr val="dk1"/>
              </a:solidFill>
              <a:latin typeface="Nunito Sans" pitchFamily="2" charset="0"/>
            </a:endParaRPr>
          </a:p>
          <a:p>
            <a:pPr>
              <a:defRPr/>
            </a:pPr>
            <a:endParaRPr lang="es-ES" sz="1200" b="1" dirty="0">
              <a:solidFill>
                <a:schemeClr val="dk1"/>
              </a:solidFill>
              <a:latin typeface="Nunito Sans" pitchFamily="2" charset="0"/>
            </a:endParaRPr>
          </a:p>
          <a:p>
            <a:pPr>
              <a:defRPr/>
            </a:pPr>
            <a:r>
              <a:rPr lang="es-ES" sz="1200" b="1" dirty="0">
                <a:solidFill>
                  <a:schemeClr val="accent6">
                    <a:lumMod val="75000"/>
                  </a:schemeClr>
                </a:solidFill>
                <a:latin typeface="Nunito Sans" pitchFamily="2" charset="0"/>
              </a:rPr>
              <a:t>Mide la capacidad de, a partir de las necesidades de sus grupos de valor, proyectar sus objetivos, metas y resultados, definir los cursos de acción y recursos para lograrlos, identificar los riesgos a los que está expuesta y diseñar mecanismos para el seguimiento, control y evaluación.</a:t>
            </a:r>
          </a:p>
          <a:p>
            <a:pPr>
              <a:defRPr/>
            </a:pPr>
            <a:r>
              <a:rPr lang="es-ES" sz="1200" b="1" dirty="0">
                <a:solidFill>
                  <a:schemeClr val="accent6">
                    <a:lumMod val="75000"/>
                  </a:schemeClr>
                </a:solidFill>
                <a:latin typeface="Nunito Sans" pitchFamily="2" charset="0"/>
              </a:rPr>
              <a:t>Se dio respuesta completa a los enunciados</a:t>
            </a:r>
          </a:p>
          <a:p>
            <a:pPr>
              <a:defRPr/>
            </a:pPr>
            <a:endParaRPr lang="es-ES" sz="1200" b="1" dirty="0">
              <a:solidFill>
                <a:schemeClr val="accent6">
                  <a:lumMod val="75000"/>
                </a:schemeClr>
              </a:solidFill>
              <a:latin typeface="Nunito Sans" pitchFamily="2" charset="0"/>
            </a:endParaRPr>
          </a:p>
          <a:p>
            <a:pPr>
              <a:defRPr/>
            </a:pPr>
            <a:endParaRPr lang="es-ES" sz="1200" b="1" dirty="0">
              <a:solidFill>
                <a:schemeClr val="accent6">
                  <a:lumMod val="75000"/>
                </a:schemeClr>
              </a:solidFill>
              <a:latin typeface="Nunito Sans" pitchFamily="2" charset="0"/>
            </a:endParaRPr>
          </a:p>
          <a:p>
            <a:pPr>
              <a:defRPr/>
            </a:pPr>
            <a:endParaRPr lang="es-ES" sz="1200" b="1" dirty="0">
              <a:solidFill>
                <a:schemeClr val="dk1"/>
              </a:solidFill>
              <a:latin typeface="Nunito Sans" pitchFamily="2" charset="0"/>
            </a:endParaRPr>
          </a:p>
          <a:p>
            <a:pPr lvl="0">
              <a:defRPr/>
            </a:pPr>
            <a:endParaRPr lang="es-ES" sz="1200" b="1" dirty="0">
              <a:solidFill>
                <a:srgbClr val="4472C4"/>
              </a:solidFill>
              <a:latin typeface="Nunito Sans" pitchFamily="2" charset="0"/>
            </a:endParaRPr>
          </a:p>
          <a:p>
            <a:pPr lvl="0">
              <a:defRPr/>
            </a:pPr>
            <a:endParaRPr lang="es-ES" sz="1200" b="1" dirty="0">
              <a:solidFill>
                <a:srgbClr val="4472C4"/>
              </a:solidFill>
              <a:latin typeface="Nunito Sans" pitchFamily="2" charset="0"/>
            </a:endParaRPr>
          </a:p>
          <a:p>
            <a:pPr lvl="0">
              <a:defRPr/>
            </a:pPr>
            <a:endParaRPr lang="es-ES" sz="1200" b="1" dirty="0">
              <a:solidFill>
                <a:srgbClr val="4472C4"/>
              </a:solidFill>
              <a:latin typeface="Nunito Sans" pitchFamily="2" charset="0"/>
            </a:endParaRPr>
          </a:p>
          <a:p>
            <a:pPr lvl="0">
              <a:defRPr/>
            </a:pPr>
            <a:endParaRPr lang="es-ES" sz="1200" b="1" dirty="0">
              <a:solidFill>
                <a:srgbClr val="4472C4"/>
              </a:solidFill>
              <a:latin typeface="Nunito Sans" pitchFamily="2" charset="0"/>
            </a:endParaRPr>
          </a:p>
          <a:p>
            <a:pPr lvl="0">
              <a:defRPr/>
            </a:pPr>
            <a:endParaRPr lang="es-ES" sz="1200" b="1" dirty="0">
              <a:solidFill>
                <a:srgbClr val="4472C4"/>
              </a:solidFill>
              <a:latin typeface="Nunito Sans" pitchFamily="2" charset="0"/>
            </a:endParaRPr>
          </a:p>
          <a:p>
            <a:pPr lvl="0">
              <a:defRPr/>
            </a:pPr>
            <a:endParaRPr lang="es-ES" sz="1200" b="1" dirty="0">
              <a:solidFill>
                <a:srgbClr val="4472C4"/>
              </a:solidFill>
              <a:latin typeface="Nunito Sans" pitchFamily="2" charset="0"/>
            </a:endParaRPr>
          </a:p>
          <a:p>
            <a:pPr lvl="0">
              <a:defRPr/>
            </a:pPr>
            <a:r>
              <a:rPr lang="es-ES" sz="1200" b="1" dirty="0">
                <a:solidFill>
                  <a:srgbClr val="4472C4"/>
                </a:solidFill>
                <a:latin typeface="Nunito Sans" pitchFamily="2" charset="0"/>
              </a:rPr>
              <a:t>GTH202. </a:t>
            </a:r>
            <a:r>
              <a:rPr lang="es-CO" sz="1200" b="1" dirty="0">
                <a:solidFill>
                  <a:srgbClr val="4472C4"/>
                </a:solidFill>
                <a:latin typeface="Nunito Sans" pitchFamily="2" charset="0"/>
              </a:rPr>
              <a:t>El Plan Estratégico de Talento Humano de la entidad incorporó actividades para los siguientes aspectos</a:t>
            </a:r>
            <a:r>
              <a:rPr lang="es-ES" sz="1200" b="1" dirty="0">
                <a:solidFill>
                  <a:srgbClr val="4472C4"/>
                </a:solidFill>
                <a:latin typeface="Nunito Sans" pitchFamily="2" charset="0"/>
              </a:rPr>
              <a:t>: </a:t>
            </a:r>
          </a:p>
          <a:p>
            <a:pPr lvl="0">
              <a:defRPr/>
            </a:pPr>
            <a:r>
              <a:rPr lang="es-CO" sz="1200" b="1" dirty="0">
                <a:solidFill>
                  <a:srgbClr val="4472C4"/>
                </a:solidFill>
                <a:latin typeface="Nunito Sans" pitchFamily="2" charset="0"/>
              </a:rPr>
              <a:t>Ingreso al empleo público de personas con discapacidad - cumplimiento Decreto 2011 de 2017.</a:t>
            </a:r>
          </a:p>
          <a:p>
            <a:pPr lvl="0">
              <a:defRPr/>
            </a:pPr>
            <a:r>
              <a:rPr lang="es-CO" sz="1200" b="1" dirty="0">
                <a:solidFill>
                  <a:srgbClr val="4472C4"/>
                </a:solidFill>
                <a:latin typeface="Nunito Sans" pitchFamily="2" charset="0"/>
              </a:rPr>
              <a:t>Ingreso al empleo público de jóvenes entre los 18 y 28 años - cumplimiento Decreto 2365 de 2019 y Ley 2214 de 2022</a:t>
            </a:r>
          </a:p>
          <a:p>
            <a:pPr>
              <a:defRPr/>
            </a:pPr>
            <a:endParaRPr lang="es-CO" sz="1400" b="1" dirty="0">
              <a:solidFill>
                <a:schemeClr val="accent1">
                  <a:lumMod val="75000"/>
                </a:schemeClr>
              </a:solidFill>
              <a:latin typeface="Nunito Sans" pitchFamily="2" charset="0"/>
            </a:endParaRPr>
          </a:p>
          <a:p>
            <a:pPr>
              <a:defRPr/>
            </a:pPr>
            <a:endParaRPr lang="es-CO" sz="1400" b="1" dirty="0">
              <a:solidFill>
                <a:schemeClr val="accent1">
                  <a:lumMod val="75000"/>
                </a:schemeClr>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1" i="0" u="none" strike="noStrike" kern="1200" cap="none" spc="0" normalizeH="0" baseline="0" noProof="0" dirty="0">
              <a:ln>
                <a:noFill/>
              </a:ln>
              <a:effectLst/>
              <a:uLnTx/>
              <a:uFillTx/>
              <a:latin typeface="Nunito Sans" pitchFamily="2" charset="0"/>
            </a:endParaRPr>
          </a:p>
        </p:txBody>
      </p:sp>
      <p:sp>
        <p:nvSpPr>
          <p:cNvPr id="2" name="TextBox 6">
            <a:extLst>
              <a:ext uri="{FF2B5EF4-FFF2-40B4-BE49-F238E27FC236}">
                <a16:creationId xmlns:a16="http://schemas.microsoft.com/office/drawing/2014/main" id="{55CECBF7-CE7A-0CB7-9C88-0841C268EA25}"/>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A108F6EB-4737-BE67-F12D-B901189493CD}"/>
              </a:ext>
            </a:extLst>
          </p:cNvPr>
          <p:cNvSpPr txBox="1"/>
          <p:nvPr/>
        </p:nvSpPr>
        <p:spPr>
          <a:xfrm>
            <a:off x="358219" y="176919"/>
            <a:ext cx="11585564" cy="1446550"/>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2. Dimensión de Direccionamiento Estratégico y Planeación  </a:t>
            </a:r>
          </a:p>
          <a:p>
            <a:r>
              <a:rPr lang="es-CO" sz="2000" dirty="0">
                <a:solidFill>
                  <a:schemeClr val="bg2">
                    <a:lumMod val="50000"/>
                  </a:schemeClr>
                </a:solidFill>
              </a:rPr>
              <a:t>Puntaje. 94,5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a:t>
            </a:r>
            <a:endParaRPr lang="es-ES" sz="2400" dirty="0">
              <a:solidFill>
                <a:schemeClr val="bg2">
                  <a:lumMod val="50000"/>
                </a:schemeClr>
              </a:solidFill>
            </a:endParaRPr>
          </a:p>
        </p:txBody>
      </p:sp>
      <p:graphicFrame>
        <p:nvGraphicFramePr>
          <p:cNvPr id="6" name="Tabla 5">
            <a:extLst>
              <a:ext uri="{FF2B5EF4-FFF2-40B4-BE49-F238E27FC236}">
                <a16:creationId xmlns:a16="http://schemas.microsoft.com/office/drawing/2014/main" id="{CD998726-6577-132C-5538-28DDAE99B8AD}"/>
              </a:ext>
            </a:extLst>
          </p:cNvPr>
          <p:cNvGraphicFramePr>
            <a:graphicFrameLocks noGrp="1"/>
          </p:cNvGraphicFramePr>
          <p:nvPr>
            <p:extLst>
              <p:ext uri="{D42A27DB-BD31-4B8C-83A1-F6EECF244321}">
                <p14:modId xmlns:p14="http://schemas.microsoft.com/office/powerpoint/2010/main" val="2708151795"/>
              </p:ext>
            </p:extLst>
          </p:nvPr>
        </p:nvGraphicFramePr>
        <p:xfrm>
          <a:off x="479975" y="3347395"/>
          <a:ext cx="10842408" cy="672992"/>
        </p:xfrm>
        <a:graphic>
          <a:graphicData uri="http://schemas.openxmlformats.org/drawingml/2006/table">
            <a:tbl>
              <a:tblPr/>
              <a:tblGrid>
                <a:gridCol w="1410393">
                  <a:extLst>
                    <a:ext uri="{9D8B030D-6E8A-4147-A177-3AD203B41FA5}">
                      <a16:colId xmlns:a16="http://schemas.microsoft.com/office/drawing/2014/main" val="574278896"/>
                    </a:ext>
                  </a:extLst>
                </a:gridCol>
                <a:gridCol w="6611229">
                  <a:extLst>
                    <a:ext uri="{9D8B030D-6E8A-4147-A177-3AD203B41FA5}">
                      <a16:colId xmlns:a16="http://schemas.microsoft.com/office/drawing/2014/main" val="106176513"/>
                    </a:ext>
                  </a:extLst>
                </a:gridCol>
                <a:gridCol w="1410393">
                  <a:extLst>
                    <a:ext uri="{9D8B030D-6E8A-4147-A177-3AD203B41FA5}">
                      <a16:colId xmlns:a16="http://schemas.microsoft.com/office/drawing/2014/main" val="469406373"/>
                    </a:ext>
                  </a:extLst>
                </a:gridCol>
                <a:gridCol w="1410393">
                  <a:extLst>
                    <a:ext uri="{9D8B030D-6E8A-4147-A177-3AD203B41FA5}">
                      <a16:colId xmlns:a16="http://schemas.microsoft.com/office/drawing/2014/main" val="380813854"/>
                    </a:ext>
                  </a:extLst>
                </a:gridCol>
              </a:tblGrid>
              <a:tr h="345826">
                <a:tc>
                  <a:txBody>
                    <a:bodyPr/>
                    <a:lstStyle/>
                    <a:p>
                      <a:pPr algn="ctr" rtl="0" fontAlgn="ctr"/>
                      <a:r>
                        <a:rPr lang="es-CO" sz="1200" b="1" i="0" u="none" strike="noStrike" dirty="0">
                          <a:solidFill>
                            <a:srgbClr val="FFFFFF"/>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PLANEACIÓN INSTITUCIONAL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203178933"/>
                  </a:ext>
                </a:extLst>
              </a:tr>
              <a:tr h="327166">
                <a:tc>
                  <a:txBody>
                    <a:bodyPr/>
                    <a:lstStyle/>
                    <a:p>
                      <a:pPr algn="ctr" rtl="0" fontAlgn="ctr"/>
                      <a:r>
                        <a:rPr lang="es-CO" sz="1200" b="1" i="0" u="none" strike="noStrike" dirty="0">
                          <a:solidFill>
                            <a:srgbClr val="000000"/>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97.4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96.4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515585122"/>
                  </a:ext>
                </a:extLst>
              </a:tr>
            </a:tbl>
          </a:graphicData>
        </a:graphic>
      </p:graphicFrame>
    </p:spTree>
    <p:extLst>
      <p:ext uri="{BB962C8B-B14F-4D97-AF65-F5344CB8AC3E}">
        <p14:creationId xmlns:p14="http://schemas.microsoft.com/office/powerpoint/2010/main" val="1972620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23E2C7B-F30F-8C25-DE87-47FAF2B85DE7}"/>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3E705389-BABE-B610-EEFA-0967E23727CD}"/>
              </a:ext>
            </a:extLst>
          </p:cNvPr>
          <p:cNvSpPr txBox="1"/>
          <p:nvPr/>
        </p:nvSpPr>
        <p:spPr>
          <a:xfrm>
            <a:off x="248217" y="1278880"/>
            <a:ext cx="11799239" cy="2893100"/>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POL</a:t>
            </a:r>
            <a:r>
              <a:rPr lang="es-ES" sz="1400" b="1" dirty="0">
                <a:solidFill>
                  <a:schemeClr val="accent1">
                    <a:lumMod val="75000"/>
                  </a:schemeClr>
                </a:solidFill>
                <a:latin typeface="Nunito Sans" pitchFamily="2" charset="0"/>
              </a:rPr>
              <a:t>Í</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TICA PLANEACIÓN INSTITUCIONAL 2023: 97,4. </a:t>
            </a:r>
          </a:p>
          <a:p>
            <a:pPr>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PREGUNTAS 2024: </a:t>
            </a:r>
            <a:r>
              <a:rPr lang="es-ES" sz="1400" b="1" dirty="0">
                <a:solidFill>
                  <a:schemeClr val="accent1">
                    <a:lumMod val="75000"/>
                  </a:schemeClr>
                </a:solidFill>
                <a:latin typeface="Nunito Sans" pitchFamily="2" charset="0"/>
              </a:rPr>
              <a:t>7</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2024: 96,4 </a:t>
            </a:r>
            <a:r>
              <a:rPr kumimoji="0" lang="es-ES" sz="1400" b="1" i="0" u="none" strike="noStrike" kern="1200" cap="none" spc="0" normalizeH="0" baseline="0" noProof="0" dirty="0">
                <a:ln>
                  <a:noFill/>
                </a:ln>
                <a:solidFill>
                  <a:srgbClr val="FF0000"/>
                </a:solidFill>
                <a:effectLst/>
                <a:uLnTx/>
                <a:uFillTx/>
                <a:latin typeface="Nunito Sans" pitchFamily="2" charset="0"/>
              </a:rPr>
              <a:t>(-1)</a:t>
            </a:r>
            <a:r>
              <a:rPr lang="es-ES" sz="1400" b="1" dirty="0">
                <a:solidFill>
                  <a:schemeClr val="dk1"/>
                </a:solidFill>
                <a:latin typeface="Nunito Sans" pitchFamily="2" charset="0"/>
              </a:rPr>
              <a:t> </a:t>
            </a:r>
            <a:endParaRPr lang="es-ES" sz="1200" b="1" dirty="0">
              <a:solidFill>
                <a:schemeClr val="dk1"/>
              </a:solidFill>
              <a:latin typeface="Nunito Sans" pitchFamily="2" charset="0"/>
            </a:endParaRPr>
          </a:p>
          <a:p>
            <a:pPr>
              <a:defRPr/>
            </a:pPr>
            <a:endParaRPr lang="es-ES" sz="1200" b="1" dirty="0">
              <a:solidFill>
                <a:schemeClr val="dk1"/>
              </a:solidFill>
              <a:latin typeface="Nunito Sans" pitchFamily="2" charset="0"/>
            </a:endParaRPr>
          </a:p>
          <a:p>
            <a:pPr>
              <a:defRPr/>
            </a:pPr>
            <a:r>
              <a:rPr lang="es-ES" sz="1200" b="1" dirty="0">
                <a:solidFill>
                  <a:schemeClr val="accent6">
                    <a:lumMod val="75000"/>
                  </a:schemeClr>
                </a:solidFill>
                <a:latin typeface="Nunito Sans" pitchFamily="2" charset="0"/>
              </a:rPr>
              <a:t>Mide la capacidad de, a partir de las necesidades de sus grupos de valor, proyectar sus objetivos, metas y resultados, definir los cursos de acción y recursos para lograrlos, identificar los riesgos a los que está expuesta y diseñar mecanismos para el seguimiento, control y evaluación.</a:t>
            </a:r>
          </a:p>
          <a:p>
            <a:pPr>
              <a:defRPr/>
            </a:pPr>
            <a:r>
              <a:rPr lang="es-ES" sz="1200" b="1" dirty="0">
                <a:solidFill>
                  <a:schemeClr val="accent6">
                    <a:lumMod val="75000"/>
                  </a:schemeClr>
                </a:solidFill>
                <a:latin typeface="Nunito Sans" pitchFamily="2" charset="0"/>
              </a:rPr>
              <a:t>Se dio respuesta completa a los enunciados</a:t>
            </a:r>
          </a:p>
          <a:p>
            <a:pPr>
              <a:defRPr/>
            </a:pPr>
            <a:endParaRPr lang="es-ES" sz="1200" b="1" dirty="0">
              <a:solidFill>
                <a:schemeClr val="accent6">
                  <a:lumMod val="75000"/>
                </a:schemeClr>
              </a:solidFill>
              <a:latin typeface="Nunito Sans" pitchFamily="2" charset="0"/>
            </a:endParaRPr>
          </a:p>
          <a:p>
            <a:pPr>
              <a:defRPr/>
            </a:pPr>
            <a:endParaRPr lang="es-CO" sz="1400" b="1" dirty="0">
              <a:solidFill>
                <a:schemeClr val="accent1">
                  <a:lumMod val="75000"/>
                </a:schemeClr>
              </a:solidFill>
              <a:latin typeface="Nunito Sans" pitchFamily="2" charset="0"/>
            </a:endParaRPr>
          </a:p>
          <a:p>
            <a:pPr>
              <a:defRPr/>
            </a:pPr>
            <a:r>
              <a:rPr lang="es-CO" sz="1400" b="1" dirty="0">
                <a:solidFill>
                  <a:schemeClr val="accent1">
                    <a:lumMod val="75000"/>
                  </a:schemeClr>
                </a:solidFill>
                <a:latin typeface="Nunito Sans" pitchFamily="2" charset="0"/>
              </a:rPr>
              <a:t>POLÍTICA GESTIÓN PRESUPUESTAL Y EFICIENCIA DEL GASTO PÚBLICO 2023: 77.3. </a:t>
            </a:r>
            <a:r>
              <a:rPr lang="es-ES" sz="1400" b="1" dirty="0">
                <a:solidFill>
                  <a:schemeClr val="accent1">
                    <a:lumMod val="75000"/>
                  </a:schemeClr>
                </a:solidFill>
                <a:latin typeface="Nunito Sans" pitchFamily="2" charset="0"/>
              </a:rPr>
              <a:t>PREGUNTAS 2024: 9 PUNTAJE 2024: 74,2 </a:t>
            </a:r>
            <a:r>
              <a:rPr lang="es-ES" sz="1400" b="1" dirty="0">
                <a:solidFill>
                  <a:srgbClr val="FF0000"/>
                </a:solidFill>
                <a:latin typeface="Nunito Sans" pitchFamily="2" charset="0"/>
              </a:rPr>
              <a:t>(-3,1)</a:t>
            </a:r>
          </a:p>
          <a:p>
            <a:pPr>
              <a:defRPr/>
            </a:pPr>
            <a:endParaRPr lang="es-ES" sz="1400" b="1" dirty="0">
              <a:solidFill>
                <a:srgbClr val="FF0000"/>
              </a:solidFill>
              <a:latin typeface="Nunito Sans" pitchFamily="2" charset="0"/>
            </a:endParaRPr>
          </a:p>
          <a:p>
            <a:pPr>
              <a:defRPr/>
            </a:pPr>
            <a:r>
              <a:rPr lang="es-ES" sz="1200" b="1" dirty="0">
                <a:solidFill>
                  <a:schemeClr val="accent6">
                    <a:lumMod val="75000"/>
                  </a:schemeClr>
                </a:solidFill>
                <a:latin typeface="Nunito Sans" pitchFamily="2" charset="0"/>
              </a:rPr>
              <a:t>Mide la capacidad de implementar los lineamientos previstos por las autoridades presupuestales y fiscales, para la programación y ejecución del presupuesto, el desarrollo de un monitoreo permanente al desempeño presupuestal y el desarrollo de acciones para subsanar las deficiencias detectadas.</a:t>
            </a:r>
          </a:p>
          <a:p>
            <a:pPr>
              <a:defRPr/>
            </a:pPr>
            <a:endParaRPr lang="es-ES" sz="1200" b="1" dirty="0">
              <a:solidFill>
                <a:schemeClr val="dk1"/>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1" i="0" u="none" strike="noStrike" kern="1200" cap="none" spc="0" normalizeH="0" baseline="0" noProof="0" dirty="0">
              <a:ln>
                <a:noFill/>
              </a:ln>
              <a:effectLst/>
              <a:uLnTx/>
              <a:uFillTx/>
              <a:latin typeface="Nunito Sans" pitchFamily="2" charset="0"/>
            </a:endParaRPr>
          </a:p>
        </p:txBody>
      </p:sp>
      <p:sp>
        <p:nvSpPr>
          <p:cNvPr id="2" name="TextBox 6">
            <a:extLst>
              <a:ext uri="{FF2B5EF4-FFF2-40B4-BE49-F238E27FC236}">
                <a16:creationId xmlns:a16="http://schemas.microsoft.com/office/drawing/2014/main" id="{9B9E2D9C-970A-E69B-3168-F0311868B7D3}"/>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B8691449-B8F9-68D2-38DE-1A8D8A151BF8}"/>
              </a:ext>
            </a:extLst>
          </p:cNvPr>
          <p:cNvSpPr txBox="1"/>
          <p:nvPr/>
        </p:nvSpPr>
        <p:spPr>
          <a:xfrm>
            <a:off x="248217" y="-9602"/>
            <a:ext cx="11585564" cy="2616101"/>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2. Dimensión de Direccionamiento Estratégico y Planeación  </a:t>
            </a:r>
          </a:p>
          <a:p>
            <a:r>
              <a:rPr lang="es-CO" sz="2000" dirty="0">
                <a:solidFill>
                  <a:schemeClr val="bg2">
                    <a:lumMod val="50000"/>
                  </a:schemeClr>
                </a:solidFill>
              </a:rPr>
              <a:t>Puntaje. 94,5</a:t>
            </a:r>
          </a:p>
          <a:p>
            <a:endParaRPr lang="es-CO" sz="2400" dirty="0">
              <a:solidFill>
                <a:schemeClr val="bg2">
                  <a:lumMod val="50000"/>
                </a:schemeClr>
              </a:solidFill>
            </a:endParaRPr>
          </a:p>
          <a:p>
            <a:endParaRPr lang="es-CO" sz="2400" dirty="0">
              <a:solidFill>
                <a:schemeClr val="bg2">
                  <a:lumMod val="50000"/>
                </a:schemeClr>
              </a:solidFill>
            </a:endParaRPr>
          </a:p>
          <a:p>
            <a:endParaRPr lang="es-CO" sz="2400" dirty="0">
              <a:solidFill>
                <a:schemeClr val="bg2">
                  <a:lumMod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a:t>
            </a:r>
            <a:endParaRPr lang="es-ES" sz="2400" dirty="0">
              <a:solidFill>
                <a:schemeClr val="bg2">
                  <a:lumMod val="50000"/>
                </a:schemeClr>
              </a:solidFill>
            </a:endParaRPr>
          </a:p>
        </p:txBody>
      </p:sp>
      <p:graphicFrame>
        <p:nvGraphicFramePr>
          <p:cNvPr id="7" name="Tabla 6">
            <a:extLst>
              <a:ext uri="{FF2B5EF4-FFF2-40B4-BE49-F238E27FC236}">
                <a16:creationId xmlns:a16="http://schemas.microsoft.com/office/drawing/2014/main" id="{CDF183DD-27D6-AC76-B6E1-F6233F3B9875}"/>
              </a:ext>
            </a:extLst>
          </p:cNvPr>
          <p:cNvGraphicFramePr>
            <a:graphicFrameLocks noGrp="1"/>
          </p:cNvGraphicFramePr>
          <p:nvPr>
            <p:extLst>
              <p:ext uri="{D42A27DB-BD31-4B8C-83A1-F6EECF244321}">
                <p14:modId xmlns:p14="http://schemas.microsoft.com/office/powerpoint/2010/main" val="3868058566"/>
              </p:ext>
            </p:extLst>
          </p:nvPr>
        </p:nvGraphicFramePr>
        <p:xfrm>
          <a:off x="375489" y="3900277"/>
          <a:ext cx="11331019" cy="742950"/>
        </p:xfrm>
        <a:graphic>
          <a:graphicData uri="http://schemas.openxmlformats.org/drawingml/2006/table">
            <a:tbl>
              <a:tblPr/>
              <a:tblGrid>
                <a:gridCol w="1473954">
                  <a:extLst>
                    <a:ext uri="{9D8B030D-6E8A-4147-A177-3AD203B41FA5}">
                      <a16:colId xmlns:a16="http://schemas.microsoft.com/office/drawing/2014/main" val="706880373"/>
                    </a:ext>
                  </a:extLst>
                </a:gridCol>
                <a:gridCol w="6909157">
                  <a:extLst>
                    <a:ext uri="{9D8B030D-6E8A-4147-A177-3AD203B41FA5}">
                      <a16:colId xmlns:a16="http://schemas.microsoft.com/office/drawing/2014/main" val="2422566552"/>
                    </a:ext>
                  </a:extLst>
                </a:gridCol>
                <a:gridCol w="1473954">
                  <a:extLst>
                    <a:ext uri="{9D8B030D-6E8A-4147-A177-3AD203B41FA5}">
                      <a16:colId xmlns:a16="http://schemas.microsoft.com/office/drawing/2014/main" val="3706591888"/>
                    </a:ext>
                  </a:extLst>
                </a:gridCol>
                <a:gridCol w="1473954">
                  <a:extLst>
                    <a:ext uri="{9D8B030D-6E8A-4147-A177-3AD203B41FA5}">
                      <a16:colId xmlns:a16="http://schemas.microsoft.com/office/drawing/2014/main" val="1259130944"/>
                    </a:ext>
                  </a:extLst>
                </a:gridCol>
              </a:tblGrid>
              <a:tr h="495300">
                <a:tc>
                  <a:txBody>
                    <a:bodyPr/>
                    <a:lstStyle/>
                    <a:p>
                      <a:pPr algn="ctr" rtl="0" fontAlgn="ctr"/>
                      <a:r>
                        <a:rPr lang="es-CO" sz="1200" b="1" i="0" u="none" strike="noStrike">
                          <a:solidFill>
                            <a:srgbClr val="FFFFFF"/>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GESTIÓN PRESUPUESTAL Y EFICIENCIA DEL GASTO PUBLICO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145684148"/>
                  </a:ext>
                </a:extLst>
              </a:tr>
              <a:tr h="247650">
                <a:tc>
                  <a:txBody>
                    <a:bodyPr/>
                    <a:lstStyle/>
                    <a:p>
                      <a:pPr algn="ctr" rtl="0" fontAlgn="ctr"/>
                      <a:r>
                        <a:rPr lang="es-CO" sz="1200" b="1" i="0" u="none" strike="noStrike" dirty="0">
                          <a:solidFill>
                            <a:srgbClr val="000000"/>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77.3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74.2</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286533308"/>
                  </a:ext>
                </a:extLst>
              </a:tr>
            </a:tbl>
          </a:graphicData>
        </a:graphic>
      </p:graphicFrame>
      <p:sp>
        <p:nvSpPr>
          <p:cNvPr id="12" name="CuadroTexto 11">
            <a:extLst>
              <a:ext uri="{FF2B5EF4-FFF2-40B4-BE49-F238E27FC236}">
                <a16:creationId xmlns:a16="http://schemas.microsoft.com/office/drawing/2014/main" id="{7D9D6C27-E7C6-797B-7FDC-9BE677BA80C0}"/>
              </a:ext>
            </a:extLst>
          </p:cNvPr>
          <p:cNvSpPr txBox="1"/>
          <p:nvPr/>
        </p:nvSpPr>
        <p:spPr>
          <a:xfrm>
            <a:off x="375489" y="4794290"/>
            <a:ext cx="9125170" cy="1200329"/>
          </a:xfrm>
          <a:prstGeom prst="rect">
            <a:avLst/>
          </a:prstGeom>
          <a:noFill/>
        </p:spPr>
        <p:txBody>
          <a:bodyPr wrap="square">
            <a:spAutoFit/>
          </a:bodyPr>
          <a:lstStyle/>
          <a:p>
            <a:pPr fontAlgn="b">
              <a:spcBef>
                <a:spcPts val="0"/>
              </a:spcBef>
              <a:spcAft>
                <a:spcPts val="0"/>
              </a:spcAft>
            </a:pPr>
            <a:r>
              <a:rPr lang="es-ES" sz="1200" b="1" dirty="0">
                <a:solidFill>
                  <a:schemeClr val="dk1"/>
                </a:solidFill>
                <a:latin typeface="Nunito Sans" pitchFamily="2" charset="0"/>
              </a:rPr>
              <a:t>GPR200: </a:t>
            </a:r>
            <a:r>
              <a:rPr lang="es-ES" sz="1200" dirty="0">
                <a:solidFill>
                  <a:schemeClr val="dk1"/>
                </a:solidFill>
                <a:latin typeface="Nunito Sans" pitchFamily="2" charset="0"/>
              </a:rPr>
              <a:t>La entidad presentó variación en la programación presupuestal con respecto al marco fiscal de mediano plazo: Mas de tres puntos</a:t>
            </a:r>
          </a:p>
          <a:p>
            <a:pPr fontAlgn="b">
              <a:spcBef>
                <a:spcPts val="0"/>
              </a:spcBef>
              <a:spcAft>
                <a:spcPts val="0"/>
              </a:spcAft>
            </a:pPr>
            <a:r>
              <a:rPr lang="es-ES" sz="1200" b="1" dirty="0">
                <a:solidFill>
                  <a:schemeClr val="dk1"/>
                </a:solidFill>
                <a:latin typeface="Nunito Sans" pitchFamily="2" charset="0"/>
              </a:rPr>
              <a:t>GPR202: </a:t>
            </a:r>
            <a:r>
              <a:rPr lang="es-ES" sz="1200" dirty="0">
                <a:solidFill>
                  <a:schemeClr val="dk1"/>
                </a:solidFill>
                <a:latin typeface="Nunito Sans" pitchFamily="2" charset="0"/>
              </a:rPr>
              <a:t>Porcentaje de ejecución presupuestal: 91,22</a:t>
            </a:r>
          </a:p>
          <a:p>
            <a:pPr fontAlgn="b"/>
            <a:r>
              <a:rPr lang="es-ES" sz="1200" b="1" dirty="0">
                <a:solidFill>
                  <a:schemeClr val="dk1"/>
                </a:solidFill>
                <a:latin typeface="Nunito Sans" pitchFamily="2" charset="0"/>
              </a:rPr>
              <a:t>GPR203: </a:t>
            </a:r>
            <a:r>
              <a:rPr lang="es-ES" sz="1200" dirty="0">
                <a:solidFill>
                  <a:schemeClr val="dk1"/>
                </a:solidFill>
                <a:latin typeface="Nunito Sans" pitchFamily="2" charset="0"/>
              </a:rPr>
              <a:t>¿La entidad redujo el porcentaje de reservas constituido frente a las apropiaciones de la </a:t>
            </a:r>
            <a:r>
              <a:rPr lang="es-CO" sz="1200" dirty="0">
                <a:solidFill>
                  <a:schemeClr val="dk1"/>
                </a:solidFill>
                <a:latin typeface="Nunito Sans" pitchFamily="2" charset="0"/>
              </a:rPr>
              <a:t>vigencia 2024 (año t)? NO</a:t>
            </a:r>
            <a:endParaRPr lang="es-ES" sz="1200" dirty="0">
              <a:solidFill>
                <a:schemeClr val="dk1"/>
              </a:solidFill>
              <a:latin typeface="Nunito Sans" pitchFamily="2" charset="0"/>
            </a:endParaRPr>
          </a:p>
          <a:p>
            <a:pPr fontAlgn="b"/>
            <a:r>
              <a:rPr lang="es-ES" sz="1200" b="1" dirty="0">
                <a:solidFill>
                  <a:schemeClr val="dk1"/>
                </a:solidFill>
                <a:latin typeface="Nunito Sans" pitchFamily="2" charset="0"/>
              </a:rPr>
              <a:t>GPR207: </a:t>
            </a:r>
            <a:r>
              <a:rPr lang="es-ES" sz="1200" dirty="0">
                <a:solidFill>
                  <a:schemeClr val="dk1"/>
                </a:solidFill>
                <a:latin typeface="Nunito Sans" pitchFamily="2" charset="0"/>
              </a:rPr>
              <a:t>Plan de Austeridad: se incrementaron: prestación de servicios (39.09), tiquetes y viáticos (84,40), Solo disminuyó arrendamiento y mantenimiento de bienes (-19.78) y servicios públicos (-99,49)</a:t>
            </a:r>
          </a:p>
        </p:txBody>
      </p:sp>
    </p:spTree>
    <p:extLst>
      <p:ext uri="{BB962C8B-B14F-4D97-AF65-F5344CB8AC3E}">
        <p14:creationId xmlns:p14="http://schemas.microsoft.com/office/powerpoint/2010/main" val="25422452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5F384FB-E6FC-992F-165E-5AFF636E84BC}"/>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FA1E7A35-FEF8-F8D7-78AA-CD937672C0F1}"/>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F00909EA-EC6E-5448-8AB3-46666F2D7419}"/>
              </a:ext>
            </a:extLst>
          </p:cNvPr>
          <p:cNvSpPr txBox="1"/>
          <p:nvPr/>
        </p:nvSpPr>
        <p:spPr>
          <a:xfrm>
            <a:off x="377071" y="443059"/>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P04. Gestión Presupuestal y Eficiencia del Gasto Público</a:t>
            </a:r>
          </a:p>
        </p:txBody>
      </p:sp>
      <p:sp>
        <p:nvSpPr>
          <p:cNvPr id="8" name="CuadroTexto 7">
            <a:extLst>
              <a:ext uri="{FF2B5EF4-FFF2-40B4-BE49-F238E27FC236}">
                <a16:creationId xmlns:a16="http://schemas.microsoft.com/office/drawing/2014/main" id="{F4A67B56-B1F2-7C0A-4EFF-A508C9A93110}"/>
              </a:ext>
            </a:extLst>
          </p:cNvPr>
          <p:cNvSpPr txBox="1"/>
          <p:nvPr/>
        </p:nvSpPr>
        <p:spPr>
          <a:xfrm>
            <a:off x="527900" y="2043745"/>
            <a:ext cx="10265789" cy="3600986"/>
          </a:xfrm>
          <a:prstGeom prst="rect">
            <a:avLst/>
          </a:prstGeom>
          <a:noFill/>
        </p:spPr>
        <p:txBody>
          <a:bodyPr wrap="square">
            <a:spAutoFit/>
          </a:bodyPr>
          <a:lstStyle/>
          <a:p>
            <a:pPr marL="228600" indent="-228600">
              <a:buAutoNum type="arabicPeriod"/>
            </a:pPr>
            <a:r>
              <a:rPr lang="es-CO" sz="1200" b="1" dirty="0">
                <a:latin typeface="Nunito Sans" pitchFamily="2" charset="0"/>
              </a:rPr>
              <a:t>Se sugiere revisar las cuentas y objetos de gasto que tuvieron mayores diferencias frente a lo planeado en el Marco de Gasto de Mediano Plazo (MGMP), para mejorar la planeación del presupuesto en los próximos años y alinearla con las necesidades de la entidad y las metas del Plan Nacional de Desarrollo (PND). También es recomendable que las entidades realicen reuniones con las autoridades del sector para revisar cada año la situación fiscal y presupuestal frente a las necesidades de gasto que puedan afectar el cumplimiento de sus objetivos.</a:t>
            </a:r>
          </a:p>
          <a:p>
            <a:endParaRPr lang="es-CO" sz="1200" b="1" dirty="0">
              <a:latin typeface="Nunito Sans" pitchFamily="2" charset="0"/>
            </a:endParaRPr>
          </a:p>
          <a:p>
            <a:r>
              <a:rPr lang="es-CO" sz="1200" b="1" dirty="0">
                <a:latin typeface="Nunito Sans" pitchFamily="2" charset="0"/>
              </a:rPr>
              <a:t>2. La reducción en el porcentaje de reservas es un resultado positivo que refleja una mejor ejecución del presupuesto. Se recomienda mantener este seguimiento y continuar aplicando medidas que eviten rezagos, especialmente durante el primer semestre del año.</a:t>
            </a:r>
          </a:p>
          <a:p>
            <a:endParaRPr lang="es-CO" sz="1200" b="1" dirty="0">
              <a:latin typeface="Nunito Sans" pitchFamily="2" charset="0"/>
            </a:endParaRPr>
          </a:p>
          <a:p>
            <a:r>
              <a:rPr lang="es-CO" sz="1200" b="1" dirty="0">
                <a:latin typeface="Nunito Sans" pitchFamily="2" charset="0"/>
              </a:rPr>
              <a:t>3. Analizar periódicamente la variación en los gastos de publicidad, para identificar oportunidades de ahorro y asegurar el cumplimiento del plan de austeridad institucional.</a:t>
            </a:r>
          </a:p>
          <a:p>
            <a:endParaRPr lang="es-CO" sz="1200" b="1" dirty="0">
              <a:latin typeface="Nunito Sans" pitchFamily="2" charset="0"/>
            </a:endParaRPr>
          </a:p>
          <a:p>
            <a:r>
              <a:rPr lang="es-CO" sz="1200" b="1" dirty="0">
                <a:latin typeface="Nunito Sans" pitchFamily="2" charset="0"/>
              </a:rPr>
              <a:t>4. Analizar periódicamente la variación en los gastos de arrendamiento y mantenimiento bienes inmuebles, cambio de sede o adquisición de bienes muebles, para identificar oportunidades de ahorro y asegurar el cumplimiento del plan de austeridad institucional.</a:t>
            </a:r>
          </a:p>
          <a:p>
            <a:endParaRPr lang="es-CO" sz="1200" b="1" dirty="0">
              <a:latin typeface="Nunito Sans" pitchFamily="2" charset="0"/>
            </a:endParaRPr>
          </a:p>
          <a:p>
            <a:r>
              <a:rPr lang="es-CO" sz="1200" b="1" dirty="0">
                <a:latin typeface="Nunito Sans" pitchFamily="2" charset="0"/>
              </a:rPr>
              <a:t>5. Realizar seguimiento constante a la ejecución de las reservas del año anterior y revisar su comportamiento en años anteriores. Esto permite tomar mejores decisiones sobre la planeación y el uso de los recursos.</a:t>
            </a:r>
          </a:p>
          <a:p>
            <a:endParaRPr lang="es-CO" sz="1200" b="1" dirty="0">
              <a:latin typeface="Nunito Sans" pitchFamily="2" charset="0"/>
            </a:endParaRPr>
          </a:p>
          <a:p>
            <a:r>
              <a:rPr lang="es-CO" sz="1200" b="1" dirty="0">
                <a:latin typeface="Nunito Sans" pitchFamily="2" charset="0"/>
              </a:rPr>
              <a:t>6. Analizar periódicamente la variación en los gastos de tiquetes y viáticos, para identificar oportunidades de ahorro y asegurar el cumplimiento del plan de austeridad institucional</a:t>
            </a:r>
            <a:r>
              <a:rPr lang="es-CO" sz="1200" b="1" dirty="0"/>
              <a:t>.</a:t>
            </a:r>
            <a:endParaRPr lang="es-CO" b="1" dirty="0"/>
          </a:p>
        </p:txBody>
      </p:sp>
    </p:spTree>
    <p:extLst>
      <p:ext uri="{BB962C8B-B14F-4D97-AF65-F5344CB8AC3E}">
        <p14:creationId xmlns:p14="http://schemas.microsoft.com/office/powerpoint/2010/main" val="2902883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AA978644-18B7-E3F1-B37B-95FC3054E276}"/>
              </a:ext>
            </a:extLst>
          </p:cNvPr>
          <p:cNvSpPr txBox="1"/>
          <p:nvPr/>
        </p:nvSpPr>
        <p:spPr>
          <a:xfrm>
            <a:off x="248217" y="1325636"/>
            <a:ext cx="11463039" cy="1815882"/>
          </a:xfrm>
          <a:prstGeom prst="rect">
            <a:avLst/>
          </a:prstGeom>
          <a:noFill/>
        </p:spPr>
        <p:txBody>
          <a:bodyPr wrap="square">
            <a:spAutoFit/>
          </a:bodyPr>
          <a:lstStyle/>
          <a:p>
            <a:pPr fontAlgn="b"/>
            <a:r>
              <a:rPr lang="es-ES" sz="1600" b="1" dirty="0">
                <a:solidFill>
                  <a:schemeClr val="accent1">
                    <a:lumMod val="75000"/>
                  </a:schemeClr>
                </a:solidFill>
                <a:latin typeface="Nunito Sans" pitchFamily="2" charset="0"/>
              </a:rPr>
              <a:t>POLÍTICA COMPRAS Y CONTRATACIÓN </a:t>
            </a:r>
            <a:r>
              <a:rPr lang="es-CO" sz="1600" b="1" dirty="0">
                <a:solidFill>
                  <a:schemeClr val="accent1">
                    <a:lumMod val="75000"/>
                  </a:schemeClr>
                </a:solidFill>
                <a:latin typeface="Nunito Sans" pitchFamily="2" charset="0"/>
              </a:rPr>
              <a:t>2023: 94,7.</a:t>
            </a:r>
          </a:p>
          <a:p>
            <a:pPr fontAlgn="b"/>
            <a:r>
              <a:rPr lang="es-ES" sz="1600" b="1" dirty="0">
                <a:solidFill>
                  <a:schemeClr val="accent1">
                    <a:lumMod val="75000"/>
                  </a:schemeClr>
                </a:solidFill>
                <a:latin typeface="Nunito Sans" pitchFamily="2" charset="0"/>
              </a:rPr>
              <a:t>PREGUNTAS 2024: 15 PUNTAJE 2024: 100 (+5,3)</a:t>
            </a:r>
          </a:p>
          <a:p>
            <a:pPr fontAlgn="b"/>
            <a:endParaRPr lang="es-ES" sz="1600" b="1" dirty="0">
              <a:solidFill>
                <a:schemeClr val="accent6">
                  <a:lumMod val="75000"/>
                </a:schemeClr>
              </a:solidFill>
              <a:latin typeface="Nunito Sans" pitchFamily="2" charset="0"/>
            </a:endParaRPr>
          </a:p>
          <a:p>
            <a:pPr algn="just" fontAlgn="b"/>
            <a:r>
              <a:rPr lang="es-ES" sz="1200" b="1" dirty="0">
                <a:solidFill>
                  <a:schemeClr val="accent6">
                    <a:lumMod val="75000"/>
                  </a:schemeClr>
                </a:solidFill>
                <a:latin typeface="Nunito Sans" pitchFamily="2" charset="0"/>
              </a:rPr>
              <a:t>Mide la capacidad para gestionar adecuadamente las compras y contrataciones de la vigencia a partir de una efectiva utilización de las herramientas de planeación, estándares, instrumentos y plataformas del sistema de contratación y compra pública dispuestos por la Agencia Nacional de Contratación Pública, que permita a las entidades cumplir con la adquisición de bienes y servicios previstas para el desarrollo efectivo de su misión, bajo criterios de eficiencia, calidad, transparencia y oportunidad</a:t>
            </a:r>
            <a:r>
              <a:rPr lang="es-ES" sz="1400" b="1" dirty="0">
                <a:solidFill>
                  <a:schemeClr val="accent6">
                    <a:lumMod val="75000"/>
                  </a:schemeClr>
                </a:solidFill>
                <a:latin typeface="Nunito Sans" pitchFamily="2" charset="0"/>
              </a:rPr>
              <a:t>.</a:t>
            </a:r>
          </a:p>
          <a:p>
            <a:pPr fontAlgn="b"/>
            <a:endParaRPr lang="es-ES" sz="1400" b="1" dirty="0">
              <a:solidFill>
                <a:schemeClr val="accent1">
                  <a:lumMod val="75000"/>
                </a:schemeClr>
              </a:solidFill>
              <a:latin typeface="Nunito Sans" pitchFamily="2" charset="0"/>
            </a:endParaRPr>
          </a:p>
        </p:txBody>
      </p:sp>
      <p:sp>
        <p:nvSpPr>
          <p:cNvPr id="2" name="TextBox 6">
            <a:extLst>
              <a:ext uri="{FF2B5EF4-FFF2-40B4-BE49-F238E27FC236}">
                <a16:creationId xmlns:a16="http://schemas.microsoft.com/office/drawing/2014/main" id="{DB0E9565-7ED5-5A6F-D5ED-90BFBAE0473D}"/>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CDC48B19-F505-81DE-5DF1-0AA2326F683C}"/>
              </a:ext>
            </a:extLst>
          </p:cNvPr>
          <p:cNvSpPr txBox="1"/>
          <p:nvPr/>
        </p:nvSpPr>
        <p:spPr>
          <a:xfrm>
            <a:off x="248217" y="-9602"/>
            <a:ext cx="10799997" cy="1261884"/>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2. Dimensión de Direccionamiento Estratégico y Planeación  </a:t>
            </a:r>
          </a:p>
          <a:p>
            <a:r>
              <a:rPr lang="es-CO" sz="2000" dirty="0">
                <a:solidFill>
                  <a:schemeClr val="bg2">
                    <a:lumMod val="50000"/>
                  </a:schemeClr>
                </a:solidFill>
              </a:rPr>
              <a:t>Puntaje. 94,5</a:t>
            </a:r>
            <a:endParaRPr lang="es-ES" sz="2000" dirty="0">
              <a:solidFill>
                <a:schemeClr val="bg2">
                  <a:lumMod val="50000"/>
                </a:schemeClr>
              </a:solidFill>
            </a:endParaRPr>
          </a:p>
        </p:txBody>
      </p:sp>
      <p:graphicFrame>
        <p:nvGraphicFramePr>
          <p:cNvPr id="3" name="Tabla 2">
            <a:extLst>
              <a:ext uri="{FF2B5EF4-FFF2-40B4-BE49-F238E27FC236}">
                <a16:creationId xmlns:a16="http://schemas.microsoft.com/office/drawing/2014/main" id="{B66A7376-5370-AFDB-12F7-CB6012AF3147}"/>
              </a:ext>
            </a:extLst>
          </p:cNvPr>
          <p:cNvGraphicFramePr>
            <a:graphicFrameLocks noGrp="1"/>
          </p:cNvGraphicFramePr>
          <p:nvPr>
            <p:extLst>
              <p:ext uri="{D42A27DB-BD31-4B8C-83A1-F6EECF244321}">
                <p14:modId xmlns:p14="http://schemas.microsoft.com/office/powerpoint/2010/main" val="3982546138"/>
              </p:ext>
            </p:extLst>
          </p:nvPr>
        </p:nvGraphicFramePr>
        <p:xfrm>
          <a:off x="1178350" y="2937655"/>
          <a:ext cx="8427563" cy="2872908"/>
        </p:xfrm>
        <a:graphic>
          <a:graphicData uri="http://schemas.openxmlformats.org/drawingml/2006/table">
            <a:tbl>
              <a:tblPr/>
              <a:tblGrid>
                <a:gridCol w="1096269">
                  <a:extLst>
                    <a:ext uri="{9D8B030D-6E8A-4147-A177-3AD203B41FA5}">
                      <a16:colId xmlns:a16="http://schemas.microsoft.com/office/drawing/2014/main" val="2021837125"/>
                    </a:ext>
                  </a:extLst>
                </a:gridCol>
                <a:gridCol w="5138756">
                  <a:extLst>
                    <a:ext uri="{9D8B030D-6E8A-4147-A177-3AD203B41FA5}">
                      <a16:colId xmlns:a16="http://schemas.microsoft.com/office/drawing/2014/main" val="502161962"/>
                    </a:ext>
                  </a:extLst>
                </a:gridCol>
                <a:gridCol w="1096269">
                  <a:extLst>
                    <a:ext uri="{9D8B030D-6E8A-4147-A177-3AD203B41FA5}">
                      <a16:colId xmlns:a16="http://schemas.microsoft.com/office/drawing/2014/main" val="3758097833"/>
                    </a:ext>
                  </a:extLst>
                </a:gridCol>
                <a:gridCol w="1096269">
                  <a:extLst>
                    <a:ext uri="{9D8B030D-6E8A-4147-A177-3AD203B41FA5}">
                      <a16:colId xmlns:a16="http://schemas.microsoft.com/office/drawing/2014/main" val="3738332836"/>
                    </a:ext>
                  </a:extLst>
                </a:gridCol>
              </a:tblGrid>
              <a:tr h="638424">
                <a:tc>
                  <a:txBody>
                    <a:bodyPr/>
                    <a:lstStyle/>
                    <a:p>
                      <a:pPr algn="ctr" rtl="0" fontAlgn="ctr"/>
                      <a:r>
                        <a:rPr lang="es-CO" sz="1200" b="1" i="0" u="none" strike="noStrike" dirty="0">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COMPRAS Y CONTRATACIÓN PUBLICA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4058891590"/>
                  </a:ext>
                </a:extLst>
              </a:tr>
              <a:tr h="638424">
                <a:tc>
                  <a:txBody>
                    <a:bodyPr/>
                    <a:lstStyle/>
                    <a:p>
                      <a:pPr algn="ctr" rtl="0" fontAlgn="ctr"/>
                      <a:r>
                        <a:rPr lang="es-CO" sz="1200" b="1" i="0" u="none" strike="noStrike">
                          <a:solidFill>
                            <a:srgbClr val="000000"/>
                          </a:solidFill>
                          <a:effectLst/>
                          <a:latin typeface="Nunito Sans" pitchFamily="2" charset="0"/>
                        </a:rPr>
                        <a:t>I08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PLANEACIÓN EFECTIVA Y TÉCNICA DE LA CONTRATACIÓN PÚBLICA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783921027"/>
                  </a:ext>
                </a:extLst>
              </a:tr>
              <a:tr h="638424">
                <a:tc>
                  <a:txBody>
                    <a:bodyPr/>
                    <a:lstStyle/>
                    <a:p>
                      <a:pPr algn="ctr" rtl="0" fontAlgn="ctr"/>
                      <a:r>
                        <a:rPr lang="es-CO" sz="1200" b="1" i="0" u="none" strike="noStrike">
                          <a:solidFill>
                            <a:srgbClr val="000000"/>
                          </a:solidFill>
                          <a:effectLst/>
                          <a:latin typeface="Nunito Sans" pitchFamily="2" charset="0"/>
                        </a:rPr>
                        <a:t>I09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REGISTRO Y PUBLICACIÓN CONTRACTUAL EN LAS PLATAFORMAS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429732821"/>
                  </a:ext>
                </a:extLst>
              </a:tr>
              <a:tr h="957636">
                <a:tc>
                  <a:txBody>
                    <a:bodyPr/>
                    <a:lstStyle/>
                    <a:p>
                      <a:pPr algn="ctr" rtl="0" fontAlgn="ctr"/>
                      <a:r>
                        <a:rPr lang="es-CO" sz="1200" b="1" i="0" u="none" strike="noStrike">
                          <a:solidFill>
                            <a:srgbClr val="000000"/>
                          </a:solidFill>
                          <a:effectLst/>
                          <a:latin typeface="Nunito Sans" pitchFamily="2" charset="0"/>
                        </a:rPr>
                        <a:t>I10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APLICACACIÓN DE LINEAMIENTOS NORMATIVOS, DOCUMENTOS ESTÁNDAR E INSTRUMENTOS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431795640"/>
                  </a:ext>
                </a:extLst>
              </a:tr>
            </a:tbl>
          </a:graphicData>
        </a:graphic>
      </p:graphicFrame>
      <p:sp>
        <p:nvSpPr>
          <p:cNvPr id="8" name="CuadroTexto 7">
            <a:extLst>
              <a:ext uri="{FF2B5EF4-FFF2-40B4-BE49-F238E27FC236}">
                <a16:creationId xmlns:a16="http://schemas.microsoft.com/office/drawing/2014/main" id="{8F9E48BE-C7E3-0856-33D3-E2A2332146EB}"/>
              </a:ext>
            </a:extLst>
          </p:cNvPr>
          <p:cNvSpPr txBox="1"/>
          <p:nvPr/>
        </p:nvSpPr>
        <p:spPr>
          <a:xfrm>
            <a:off x="172040" y="6106759"/>
            <a:ext cx="6094428"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Se dio respuesta completa a los enunciados</a:t>
            </a:r>
          </a:p>
        </p:txBody>
      </p:sp>
    </p:spTree>
    <p:extLst>
      <p:ext uri="{BB962C8B-B14F-4D97-AF65-F5344CB8AC3E}">
        <p14:creationId xmlns:p14="http://schemas.microsoft.com/office/powerpoint/2010/main" val="2322231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573E19FE-0CE7-426E-F6C5-CB531EAF5E25}"/>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7DEB1BC9-AF7F-E60D-11CC-43D5FDEE075B}"/>
              </a:ext>
            </a:extLst>
          </p:cNvPr>
          <p:cNvSpPr txBox="1"/>
          <p:nvPr/>
        </p:nvSpPr>
        <p:spPr>
          <a:xfrm>
            <a:off x="102479" y="70229"/>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3. Dimensión de Gestión con Valores para Resultados.</a:t>
            </a:r>
          </a:p>
          <a:p>
            <a:r>
              <a:rPr lang="es-CO" sz="2000" dirty="0">
                <a:solidFill>
                  <a:schemeClr val="bg2">
                    <a:lumMod val="50000"/>
                  </a:schemeClr>
                </a:solidFill>
              </a:rPr>
              <a:t>Puntaje. 94,4</a:t>
            </a:r>
            <a:endParaRPr lang="es-ES" sz="2000" dirty="0">
              <a:solidFill>
                <a:schemeClr val="bg2">
                  <a:lumMod val="50000"/>
                </a:schemeClr>
              </a:solidFill>
            </a:endParaRPr>
          </a:p>
        </p:txBody>
      </p:sp>
      <p:sp>
        <p:nvSpPr>
          <p:cNvPr id="6" name="CuadroTexto 5">
            <a:extLst>
              <a:ext uri="{FF2B5EF4-FFF2-40B4-BE49-F238E27FC236}">
                <a16:creationId xmlns:a16="http://schemas.microsoft.com/office/drawing/2014/main" id="{64CAB06A-B043-8627-81AC-E15ACFDA1B5B}"/>
              </a:ext>
            </a:extLst>
          </p:cNvPr>
          <p:cNvSpPr txBox="1"/>
          <p:nvPr/>
        </p:nvSpPr>
        <p:spPr>
          <a:xfrm>
            <a:off x="593889" y="1005488"/>
            <a:ext cx="10265790" cy="1692771"/>
          </a:xfrm>
          <a:prstGeom prst="rect">
            <a:avLst/>
          </a:prstGeom>
          <a:noFill/>
        </p:spPr>
        <p:txBody>
          <a:bodyPr wrap="square">
            <a:spAutoFit/>
          </a:bodyPr>
          <a:lstStyle/>
          <a:p>
            <a:pPr lvl="0">
              <a:defRPr/>
            </a:pPr>
            <a:endParaRPr kumimoji="0" lang="es-CO"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lvl="0">
              <a:defRPr/>
            </a:pPr>
            <a:r>
              <a:rPr kumimoji="0" lang="es-CO"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POLÍTICA </a:t>
            </a:r>
            <a:r>
              <a:rPr lang="es-CO" sz="1400" b="1" dirty="0">
                <a:solidFill>
                  <a:srgbClr val="4472C4">
                    <a:lumMod val="75000"/>
                  </a:srgbClr>
                </a:solidFill>
                <a:latin typeface="Nunito Sans" pitchFamily="2" charset="0"/>
              </a:rPr>
              <a:t>FORTALECIMIENTOORGANIZACIONAL Y SIMPLIFICACIÓN DE PROCESOS</a:t>
            </a:r>
            <a:r>
              <a:rPr kumimoji="0" lang="es-CO"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 2023: </a:t>
            </a:r>
            <a:r>
              <a:rPr lang="es-CO" sz="1400" b="1" dirty="0">
                <a:solidFill>
                  <a:srgbClr val="4472C4">
                    <a:lumMod val="75000"/>
                  </a:srgbClr>
                </a:solidFill>
                <a:latin typeface="Nunito Sans" pitchFamily="2" charset="0"/>
              </a:rPr>
              <a:t>97</a:t>
            </a:r>
            <a:r>
              <a:rPr kumimoji="0" lang="es-CO"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.7. </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2024: 19 PUNTAJE 2024: 93.4 </a:t>
            </a:r>
            <a:r>
              <a:rPr kumimoji="0" lang="es-ES" sz="1400" b="1" i="0" u="none" strike="noStrike" kern="1200" cap="none" spc="0" normalizeH="0" baseline="0" noProof="0" dirty="0">
                <a:ln>
                  <a:noFill/>
                </a:ln>
                <a:solidFill>
                  <a:srgbClr val="FF0000"/>
                </a:solidFill>
                <a:effectLst/>
                <a:uLnTx/>
                <a:uFillTx/>
                <a:latin typeface="Nunito Sans" pitchFamily="2" charset="0"/>
                <a:ea typeface="+mn-ea"/>
                <a:cs typeface="+mn-cs"/>
              </a:rPr>
              <a:t>(-4,3)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lvl="0">
              <a:defRPr/>
            </a:pPr>
            <a:endParaRPr lang="es-CO" sz="1200" b="1" dirty="0">
              <a:solidFill>
                <a:srgbClr val="70AD47">
                  <a:lumMod val="75000"/>
                </a:srgbClr>
              </a:solidFill>
              <a:latin typeface="Nunito Sans" pitchFamily="2" charset="0"/>
            </a:endParaRPr>
          </a:p>
          <a:p>
            <a:pPr lvl="0">
              <a:defRPr/>
            </a:pPr>
            <a:r>
              <a:rPr lang="es-CO" sz="1200" b="1" dirty="0">
                <a:solidFill>
                  <a:srgbClr val="70AD47">
                    <a:lumMod val="75000"/>
                  </a:srgbClr>
                </a:solidFill>
                <a:latin typeface="Nunito Sans" pitchFamily="2" charset="0"/>
              </a:rPr>
              <a:t>Mide el cumplimiento normativo de la entidad pública para desarrollar y formalizar un diseño o rediseño organizacional, implementar un modelo de operación por procesos y establecer su estructura organizacional y la planta de personal.</a:t>
            </a: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endParaRPr>
          </a:p>
        </p:txBody>
      </p:sp>
      <p:graphicFrame>
        <p:nvGraphicFramePr>
          <p:cNvPr id="8" name="Tabla 7">
            <a:extLst>
              <a:ext uri="{FF2B5EF4-FFF2-40B4-BE49-F238E27FC236}">
                <a16:creationId xmlns:a16="http://schemas.microsoft.com/office/drawing/2014/main" id="{7074EEA2-E27D-61F9-F502-BC8834726F48}"/>
              </a:ext>
            </a:extLst>
          </p:cNvPr>
          <p:cNvGraphicFramePr>
            <a:graphicFrameLocks noGrp="1"/>
          </p:cNvGraphicFramePr>
          <p:nvPr>
            <p:extLst>
              <p:ext uri="{D42A27DB-BD31-4B8C-83A1-F6EECF244321}">
                <p14:modId xmlns:p14="http://schemas.microsoft.com/office/powerpoint/2010/main" val="10518750"/>
              </p:ext>
            </p:extLst>
          </p:nvPr>
        </p:nvGraphicFramePr>
        <p:xfrm>
          <a:off x="518474" y="3068908"/>
          <a:ext cx="10265790" cy="1251907"/>
        </p:xfrm>
        <a:graphic>
          <a:graphicData uri="http://schemas.openxmlformats.org/drawingml/2006/table">
            <a:tbl>
              <a:tblPr/>
              <a:tblGrid>
                <a:gridCol w="144679">
                  <a:extLst>
                    <a:ext uri="{9D8B030D-6E8A-4147-A177-3AD203B41FA5}">
                      <a16:colId xmlns:a16="http://schemas.microsoft.com/office/drawing/2014/main" val="574278896"/>
                    </a:ext>
                  </a:extLst>
                </a:gridCol>
                <a:gridCol w="7094237">
                  <a:extLst>
                    <a:ext uri="{9D8B030D-6E8A-4147-A177-3AD203B41FA5}">
                      <a16:colId xmlns:a16="http://schemas.microsoft.com/office/drawing/2014/main" val="106176513"/>
                    </a:ext>
                  </a:extLst>
                </a:gridCol>
                <a:gridCol w="1513437">
                  <a:extLst>
                    <a:ext uri="{9D8B030D-6E8A-4147-A177-3AD203B41FA5}">
                      <a16:colId xmlns:a16="http://schemas.microsoft.com/office/drawing/2014/main" val="469406373"/>
                    </a:ext>
                  </a:extLst>
                </a:gridCol>
                <a:gridCol w="1513437">
                  <a:extLst>
                    <a:ext uri="{9D8B030D-6E8A-4147-A177-3AD203B41FA5}">
                      <a16:colId xmlns:a16="http://schemas.microsoft.com/office/drawing/2014/main" val="380813854"/>
                    </a:ext>
                  </a:extLst>
                </a:gridCol>
              </a:tblGrid>
              <a:tr h="654679">
                <a:tc>
                  <a:txBody>
                    <a:bodyPr/>
                    <a:lstStyle/>
                    <a:p>
                      <a:pPr algn="ctr" rtl="0" fontAlgn="ctr"/>
                      <a:r>
                        <a:rPr lang="es-CO" sz="1200" b="1" i="0" u="none" strike="noStrike" dirty="0">
                          <a:solidFill>
                            <a:srgbClr val="FFFFFF"/>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a:t>
                      </a:r>
                      <a:r>
                        <a:rPr lang="es-CO" sz="1200" b="1" i="0" u="none" strike="noStrike" kern="1200" dirty="0">
                          <a:solidFill>
                            <a:srgbClr val="FFFFFF"/>
                          </a:solidFill>
                          <a:effectLst/>
                          <a:latin typeface="Nunito Sans" pitchFamily="2" charset="0"/>
                          <a:ea typeface="+mn-ea"/>
                          <a:cs typeface="+mn-cs"/>
                        </a:rPr>
                        <a:t>PROCESOS</a:t>
                      </a:r>
                      <a:r>
                        <a:rPr lang="es-CO" sz="1200" b="1" i="0" u="none" strike="noStrike" kern="1200" noProof="0" dirty="0">
                          <a:solidFill>
                            <a:srgbClr val="FFFFFF"/>
                          </a:solidFill>
                          <a:effectLst/>
                          <a:latin typeface="Nunito Sans" pitchFamily="2" charset="0"/>
                          <a:ea typeface="+mn-ea"/>
                          <a:cs typeface="+mn-cs"/>
                        </a:rPr>
                        <a:t> </a:t>
                      </a:r>
                      <a:r>
                        <a:rPr lang="es-CO" sz="1200" b="1" i="0" u="none" strike="noStrike" kern="1200" dirty="0">
                          <a:solidFill>
                            <a:srgbClr val="FFFFFF"/>
                          </a:solidFill>
                          <a:effectLst/>
                          <a:latin typeface="Nunito Sans" pitchFamily="2" charset="0"/>
                          <a:ea typeface="+mn-ea"/>
                          <a:cs typeface="+mn-cs"/>
                        </a:rPr>
                        <a:t>FORTALECIMIENTOORGANIZACIONAL Y SIMPLIFICACIÓN DE PROCESOS</a:t>
                      </a:r>
                      <a:endParaRPr lang="es-CO" sz="1200" b="1" i="0" u="none" strike="noStrike" dirty="0">
                        <a:solidFill>
                          <a:srgbClr val="FFFFFF"/>
                        </a:solidFill>
                        <a:effectLst/>
                        <a:latin typeface="Nunito Sans" pitchFamily="2" charset="0"/>
                      </a:endParaRP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203178933"/>
                  </a:ext>
                </a:extLst>
              </a:tr>
              <a:tr h="597228">
                <a:tc>
                  <a:txBody>
                    <a:bodyPr/>
                    <a:lstStyle/>
                    <a:p>
                      <a:pPr algn="ctr" rtl="0" fontAlgn="ctr"/>
                      <a:r>
                        <a:rPr lang="es-CO" sz="1200" b="1" i="0" u="none" strike="noStrike" dirty="0">
                          <a:solidFill>
                            <a:srgbClr val="000000"/>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97.7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93.4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515585122"/>
                  </a:ext>
                </a:extLst>
              </a:tr>
            </a:tbl>
          </a:graphicData>
        </a:graphic>
      </p:graphicFrame>
      <p:sp>
        <p:nvSpPr>
          <p:cNvPr id="3" name="CuadroTexto 2">
            <a:extLst>
              <a:ext uri="{FF2B5EF4-FFF2-40B4-BE49-F238E27FC236}">
                <a16:creationId xmlns:a16="http://schemas.microsoft.com/office/drawing/2014/main" id="{E8586C71-6FFA-8EDE-5CD9-A0E13E28F762}"/>
              </a:ext>
            </a:extLst>
          </p:cNvPr>
          <p:cNvSpPr txBox="1"/>
          <p:nvPr/>
        </p:nvSpPr>
        <p:spPr>
          <a:xfrm>
            <a:off x="518474" y="4707551"/>
            <a:ext cx="10265790" cy="1231106"/>
          </a:xfrm>
          <a:prstGeom prst="rect">
            <a:avLst/>
          </a:prstGeom>
          <a:noFill/>
        </p:spPr>
        <p:txBody>
          <a:bodyPr wrap="square">
            <a:spAutoFit/>
          </a:bodyPr>
          <a:lstStyle/>
          <a:p>
            <a:r>
              <a:rPr lang="es-ES" sz="1200" b="1" dirty="0">
                <a:solidFill>
                  <a:prstClr val="black"/>
                </a:solidFill>
                <a:latin typeface="Nunito Sans" pitchFamily="2" charset="0"/>
              </a:rPr>
              <a:t>FOR</a:t>
            </a: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201: </a:t>
            </a:r>
            <a:r>
              <a:rPr lang="es-CO" sz="1200" b="1" dirty="0">
                <a:solidFill>
                  <a:prstClr val="black"/>
                </a:solidFill>
                <a:latin typeface="Nunito Sans" pitchFamily="2" charset="0"/>
              </a:rPr>
              <a:t>Los perfiles de los empleos definidos en el Manual Específico de Funciones y Competencias Laborales contemplaron</a:t>
            </a:r>
            <a:r>
              <a:rPr lang="es-CO" b="1" dirty="0"/>
              <a:t>: </a:t>
            </a:r>
            <a:r>
              <a:rPr lang="es-CO" sz="1100" dirty="0">
                <a:solidFill>
                  <a:prstClr val="black"/>
                </a:solidFill>
                <a:latin typeface="Nunito Sans" pitchFamily="2" charset="0"/>
              </a:rPr>
              <a:t>Los núcleos básicos de conocimiento que corresponden a requisitos de educación del empleo</a:t>
            </a:r>
          </a:p>
          <a:p>
            <a:r>
              <a:rPr lang="es-CO" sz="1100" b="1" dirty="0">
                <a:solidFill>
                  <a:prstClr val="black"/>
                </a:solidFill>
                <a:latin typeface="Nunito Sans" pitchFamily="2" charset="0"/>
              </a:rPr>
              <a:t>FOR204</a:t>
            </a:r>
            <a:r>
              <a:rPr lang="es-CO" sz="1100" dirty="0">
                <a:solidFill>
                  <a:prstClr val="black"/>
                </a:solidFill>
                <a:latin typeface="Nunito Sans" pitchFamily="2" charset="0"/>
              </a:rPr>
              <a:t>. </a:t>
            </a:r>
            <a:r>
              <a:rPr lang="es-CO" sz="1200" b="1" dirty="0">
                <a:solidFill>
                  <a:prstClr val="black"/>
                </a:solidFill>
                <a:latin typeface="Nunito Sans" pitchFamily="2" charset="0"/>
              </a:rPr>
              <a:t>¿Qué tipo de estructura organizacional tiene establecida la entidad?. </a:t>
            </a:r>
            <a:r>
              <a:rPr lang="es-CO" sz="1100" dirty="0">
                <a:solidFill>
                  <a:prstClr val="black"/>
                </a:solidFill>
                <a:latin typeface="Nunito Sans" pitchFamily="2" charset="0"/>
              </a:rPr>
              <a:t>Territorial o geográfica. Funcional o jerárquica</a:t>
            </a:r>
          </a:p>
          <a:p>
            <a:r>
              <a:rPr lang="es-CO" sz="1100" b="1" dirty="0">
                <a:solidFill>
                  <a:prstClr val="black"/>
                </a:solidFill>
                <a:latin typeface="Nunito Sans" pitchFamily="2" charset="0"/>
              </a:rPr>
              <a:t>FOR207. La estructura organizacional de la entidad ha facilitado: </a:t>
            </a:r>
            <a:r>
              <a:rPr lang="es-CO" sz="1100" dirty="0">
                <a:solidFill>
                  <a:prstClr val="black"/>
                </a:solidFill>
                <a:latin typeface="Nunito Sans" pitchFamily="2" charset="0"/>
              </a:rPr>
              <a:t>Adaptación al cambio, permitiendo que la entidad responda a nuevos desafíos</a:t>
            </a:r>
          </a:p>
          <a:p>
            <a:r>
              <a:rPr lang="es-CO" sz="1100" b="1" dirty="0">
                <a:solidFill>
                  <a:prstClr val="black"/>
                </a:solidFill>
                <a:latin typeface="Nunito Sans" pitchFamily="2" charset="0"/>
              </a:rPr>
              <a:t>FOR222. ¿Dentro de las modificaciones de estructura de planta, se ha contemplado la participación de las organizaciones sindicales? </a:t>
            </a:r>
            <a:r>
              <a:rPr lang="es-CO" sz="1100" dirty="0">
                <a:solidFill>
                  <a:prstClr val="black"/>
                </a:solidFill>
                <a:latin typeface="Nunito Sans" pitchFamily="2" charset="0"/>
              </a:rPr>
              <a:t>Sí se han tenido en cuenta. No aplica por no tener organización sindical. No aplica porque no se ha modificado la estructura de planta</a:t>
            </a:r>
            <a:endParaRPr lang="es-ES" sz="1100" dirty="0">
              <a:solidFill>
                <a:prstClr val="black"/>
              </a:solidFill>
              <a:latin typeface="Nunito Sans" pitchFamily="2" charset="0"/>
            </a:endParaRPr>
          </a:p>
        </p:txBody>
      </p:sp>
    </p:spTree>
    <p:extLst>
      <p:ext uri="{BB962C8B-B14F-4D97-AF65-F5344CB8AC3E}">
        <p14:creationId xmlns:p14="http://schemas.microsoft.com/office/powerpoint/2010/main" val="3579666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DF6E9D0-9F44-DC0B-99C1-34E5A65C38BA}"/>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BB44061C-E19D-CB44-0E16-FB5B95BF7B97}"/>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2" name="TextBox 6">
            <a:extLst>
              <a:ext uri="{FF2B5EF4-FFF2-40B4-BE49-F238E27FC236}">
                <a16:creationId xmlns:a16="http://schemas.microsoft.com/office/drawing/2014/main" id="{283C6427-9250-2506-A062-D29601045C5C}"/>
              </a:ext>
            </a:extLst>
          </p:cNvPr>
          <p:cNvSpPr txBox="1"/>
          <p:nvPr/>
        </p:nvSpPr>
        <p:spPr>
          <a:xfrm>
            <a:off x="480766" y="749389"/>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P06. Fortalecimiento Organizacional y Simplificación de Procesos</a:t>
            </a:r>
          </a:p>
        </p:txBody>
      </p:sp>
      <p:sp>
        <p:nvSpPr>
          <p:cNvPr id="9" name="CuadroTexto 8">
            <a:extLst>
              <a:ext uri="{FF2B5EF4-FFF2-40B4-BE49-F238E27FC236}">
                <a16:creationId xmlns:a16="http://schemas.microsoft.com/office/drawing/2014/main" id="{8961995E-E0B8-866D-C9ED-605A717524FB}"/>
              </a:ext>
            </a:extLst>
          </p:cNvPr>
          <p:cNvSpPr txBox="1"/>
          <p:nvPr/>
        </p:nvSpPr>
        <p:spPr>
          <a:xfrm>
            <a:off x="697582" y="2459504"/>
            <a:ext cx="9228841" cy="2246769"/>
          </a:xfrm>
          <a:prstGeom prst="rect">
            <a:avLst/>
          </a:prstGeom>
          <a:noFill/>
        </p:spPr>
        <p:txBody>
          <a:bodyPr wrap="square">
            <a:spAutoFit/>
          </a:bodyPr>
          <a:lstStyle/>
          <a:p>
            <a:r>
              <a:rPr lang="es-CO" sz="1400" b="1" dirty="0">
                <a:latin typeface="Nunito Sans" pitchFamily="2" charset="0"/>
              </a:rPr>
              <a:t>1. Formalizar la planta de personal mediante acto administrativo.</a:t>
            </a:r>
          </a:p>
          <a:p>
            <a:endParaRPr lang="es-CO" sz="1400" b="1" dirty="0">
              <a:latin typeface="Nunito Sans" pitchFamily="2" charset="0"/>
            </a:endParaRPr>
          </a:p>
          <a:p>
            <a:r>
              <a:rPr lang="es-CO" sz="1400" b="1" dirty="0">
                <a:latin typeface="Nunito Sans" pitchFamily="2" charset="0"/>
              </a:rPr>
              <a:t>2. Considerar las profesiones, artes u oficios que responden al desempeño del propósito y las funciones del empleo para definir los perfiles de los empleos en el manual de funciones.</a:t>
            </a:r>
          </a:p>
          <a:p>
            <a:endParaRPr lang="es-CO" sz="1400" b="1" dirty="0">
              <a:latin typeface="Nunito Sans" pitchFamily="2" charset="0"/>
            </a:endParaRPr>
          </a:p>
          <a:p>
            <a:r>
              <a:rPr lang="es-CO" sz="1400" b="1" dirty="0">
                <a:latin typeface="Nunito Sans" pitchFamily="2" charset="0"/>
              </a:rPr>
              <a:t>3. Establecer una estructura organizacional que permita adaptarse a los cambios y a las diferentes condiciones de funcionamiento orientado al cumplimiento de sus funciones.</a:t>
            </a:r>
          </a:p>
          <a:p>
            <a:endParaRPr lang="es-CO" sz="1400" b="1" dirty="0">
              <a:latin typeface="Nunito Sans" pitchFamily="2" charset="0"/>
            </a:endParaRPr>
          </a:p>
          <a:p>
            <a:r>
              <a:rPr lang="es-CO" sz="1400" b="1" dirty="0">
                <a:latin typeface="Nunito Sans" pitchFamily="2" charset="0"/>
              </a:rPr>
              <a:t>4. Continuar de forma periódica por parte de la entidad con la aplicación de al Decreto 1800 de 2019 modificado por el Decreto 1499 de 2022.(Entidades Publicas de la Rama Ejecutiva del Orden Nacional).</a:t>
            </a:r>
          </a:p>
        </p:txBody>
      </p:sp>
    </p:spTree>
    <p:extLst>
      <p:ext uri="{BB962C8B-B14F-4D97-AF65-F5344CB8AC3E}">
        <p14:creationId xmlns:p14="http://schemas.microsoft.com/office/powerpoint/2010/main" val="470222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AC210108-7B61-59AC-6598-E7BBFEBD2299}"/>
              </a:ext>
            </a:extLst>
          </p:cNvPr>
          <p:cNvSpPr txBox="1"/>
          <p:nvPr/>
        </p:nvSpPr>
        <p:spPr>
          <a:xfrm>
            <a:off x="260808" y="995941"/>
            <a:ext cx="11670383" cy="1292662"/>
          </a:xfrm>
          <a:prstGeom prst="rect">
            <a:avLst/>
          </a:prstGeom>
          <a:noFill/>
        </p:spPr>
        <p:txBody>
          <a:bodyPr wrap="square">
            <a:spAutoFit/>
          </a:bodyPr>
          <a:lstStyle/>
          <a:p>
            <a:pPr algn="just"/>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POLITICA </a:t>
            </a:r>
            <a:r>
              <a:rPr lang="es-ES" sz="1400" b="1" dirty="0">
                <a:solidFill>
                  <a:schemeClr val="accent1">
                    <a:lumMod val="75000"/>
                  </a:schemeClr>
                </a:solidFill>
                <a:latin typeface="Nunito Sans" pitchFamily="2" charset="0"/>
              </a:rPr>
              <a:t>DEFENSA JURÍDICA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2023: 100 </a:t>
            </a:r>
            <a:r>
              <a:rPr lang="es-ES" sz="1400" b="1" dirty="0">
                <a:solidFill>
                  <a:schemeClr val="accent1">
                    <a:lumMod val="75000"/>
                  </a:schemeClr>
                </a:solidFill>
                <a:latin typeface="Nunito Sans" pitchFamily="2" charset="0"/>
              </a:rPr>
              <a:t>PREGUNTAS 2024: 29 PUNTAJE 2024 100</a:t>
            </a:r>
          </a:p>
          <a:p>
            <a:pPr algn="just"/>
            <a:r>
              <a:rPr lang="es-ES" sz="1400" b="1" dirty="0">
                <a:solidFill>
                  <a:schemeClr val="accent1">
                    <a:lumMod val="75000"/>
                  </a:schemeClr>
                </a:solidFill>
                <a:latin typeface="Nunito Sans" pitchFamily="2" charset="0"/>
              </a:rPr>
              <a:t>PUNTAJE 2024 97,6 </a:t>
            </a:r>
            <a:r>
              <a:rPr lang="es-ES" sz="1400" b="1" dirty="0">
                <a:solidFill>
                  <a:srgbClr val="FF0000"/>
                </a:solidFill>
                <a:latin typeface="Nunito Sans" pitchFamily="2" charset="0"/>
              </a:rPr>
              <a:t>(-2,4)</a:t>
            </a:r>
          </a:p>
          <a:p>
            <a:pPr algn="just"/>
            <a:endPar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ndParaRPr>
          </a:p>
          <a:p>
            <a:pPr algn="just"/>
            <a:r>
              <a:rPr lang="es-ES" sz="1200" b="1" dirty="0">
                <a:solidFill>
                  <a:schemeClr val="accent6">
                    <a:lumMod val="75000"/>
                  </a:schemeClr>
                </a:solidFill>
                <a:latin typeface="Nunito Sans" pitchFamily="2" charset="0"/>
              </a:rPr>
              <a:t>Mide la capacidad de la entidad pública implementar políticas de prevención de las conductas antijurídicas y del daño antijurídico, así como la ejecución de acciones que aseguren una adecuada defensa de sus intereses litigiosos.</a:t>
            </a:r>
          </a:p>
          <a:p>
            <a:pPr algn="just"/>
            <a:endParaRPr lang="es-ES" sz="1200" b="1" dirty="0">
              <a:solidFill>
                <a:schemeClr val="dk1"/>
              </a:solidFill>
              <a:latin typeface="Nunito Sans" pitchFamily="2" charset="0"/>
            </a:endParaRPr>
          </a:p>
        </p:txBody>
      </p:sp>
      <p:sp>
        <p:nvSpPr>
          <p:cNvPr id="5" name="TextBox 6">
            <a:extLst>
              <a:ext uri="{FF2B5EF4-FFF2-40B4-BE49-F238E27FC236}">
                <a16:creationId xmlns:a16="http://schemas.microsoft.com/office/drawing/2014/main" id="{CAE40B58-B806-02E7-F96E-16CF95AD99E4}"/>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8" name="TextBox 6">
            <a:extLst>
              <a:ext uri="{FF2B5EF4-FFF2-40B4-BE49-F238E27FC236}">
                <a16:creationId xmlns:a16="http://schemas.microsoft.com/office/drawing/2014/main" id="{1FAA262A-0BC2-A3D1-CDEC-400DA3008ED0}"/>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3. Dimensión de Gestión con valores para Resultados.</a:t>
            </a:r>
          </a:p>
          <a:p>
            <a:r>
              <a:rPr lang="es-CO" sz="2000" dirty="0">
                <a:solidFill>
                  <a:schemeClr val="bg2">
                    <a:lumMod val="50000"/>
                  </a:schemeClr>
                </a:solidFill>
              </a:rPr>
              <a:t>Puntaje. 94,4</a:t>
            </a:r>
            <a:endParaRPr lang="es-ES" sz="2000" dirty="0">
              <a:solidFill>
                <a:schemeClr val="bg2">
                  <a:lumMod val="50000"/>
                </a:schemeClr>
              </a:solidFill>
            </a:endParaRPr>
          </a:p>
        </p:txBody>
      </p:sp>
      <p:graphicFrame>
        <p:nvGraphicFramePr>
          <p:cNvPr id="3" name="Tabla 2">
            <a:extLst>
              <a:ext uri="{FF2B5EF4-FFF2-40B4-BE49-F238E27FC236}">
                <a16:creationId xmlns:a16="http://schemas.microsoft.com/office/drawing/2014/main" id="{0BA99E02-09A8-246D-C5AE-E678E1EB8EF5}"/>
              </a:ext>
            </a:extLst>
          </p:cNvPr>
          <p:cNvGraphicFramePr>
            <a:graphicFrameLocks noGrp="1"/>
          </p:cNvGraphicFramePr>
          <p:nvPr>
            <p:extLst>
              <p:ext uri="{D42A27DB-BD31-4B8C-83A1-F6EECF244321}">
                <p14:modId xmlns:p14="http://schemas.microsoft.com/office/powerpoint/2010/main" val="3244377699"/>
              </p:ext>
            </p:extLst>
          </p:nvPr>
        </p:nvGraphicFramePr>
        <p:xfrm>
          <a:off x="558180" y="2209949"/>
          <a:ext cx="9990413" cy="2888805"/>
        </p:xfrm>
        <a:graphic>
          <a:graphicData uri="http://schemas.openxmlformats.org/drawingml/2006/table">
            <a:tbl>
              <a:tblPr/>
              <a:tblGrid>
                <a:gridCol w="1299566">
                  <a:extLst>
                    <a:ext uri="{9D8B030D-6E8A-4147-A177-3AD203B41FA5}">
                      <a16:colId xmlns:a16="http://schemas.microsoft.com/office/drawing/2014/main" val="4244092741"/>
                    </a:ext>
                  </a:extLst>
                </a:gridCol>
                <a:gridCol w="6091715">
                  <a:extLst>
                    <a:ext uri="{9D8B030D-6E8A-4147-A177-3AD203B41FA5}">
                      <a16:colId xmlns:a16="http://schemas.microsoft.com/office/drawing/2014/main" val="1557303014"/>
                    </a:ext>
                  </a:extLst>
                </a:gridCol>
                <a:gridCol w="1299566">
                  <a:extLst>
                    <a:ext uri="{9D8B030D-6E8A-4147-A177-3AD203B41FA5}">
                      <a16:colId xmlns:a16="http://schemas.microsoft.com/office/drawing/2014/main" val="4029092548"/>
                    </a:ext>
                  </a:extLst>
                </a:gridCol>
                <a:gridCol w="1299566">
                  <a:extLst>
                    <a:ext uri="{9D8B030D-6E8A-4147-A177-3AD203B41FA5}">
                      <a16:colId xmlns:a16="http://schemas.microsoft.com/office/drawing/2014/main" val="1293808716"/>
                    </a:ext>
                  </a:extLst>
                </a:gridCol>
              </a:tblGrid>
              <a:tr h="550336">
                <a:tc>
                  <a:txBody>
                    <a:bodyPr/>
                    <a:lstStyle/>
                    <a:p>
                      <a:pPr algn="ctr" rtl="0" fontAlgn="ctr"/>
                      <a:r>
                        <a:rPr lang="es-CO" sz="11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 POLÍTICA DEFENSA JURÍDICA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963593121"/>
                  </a:ext>
                </a:extLst>
              </a:tr>
              <a:tr h="275168">
                <a:tc>
                  <a:txBody>
                    <a:bodyPr/>
                    <a:lstStyle/>
                    <a:p>
                      <a:pPr algn="ctr" rtl="0" fontAlgn="ctr"/>
                      <a:r>
                        <a:rPr lang="es-CO" sz="1200" b="1" i="0" u="none" strike="noStrike">
                          <a:solidFill>
                            <a:srgbClr val="000000"/>
                          </a:solidFill>
                          <a:effectLst/>
                          <a:latin typeface="Nunito Sans" pitchFamily="2" charset="0"/>
                        </a:rPr>
                        <a:t>I70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PREVENCIÓN DEL DAÑO ANTIJURÍDICO</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068853646"/>
                  </a:ext>
                </a:extLst>
              </a:tr>
              <a:tr h="687461">
                <a:tc>
                  <a:txBody>
                    <a:bodyPr/>
                    <a:lstStyle/>
                    <a:p>
                      <a:pPr algn="ctr" rtl="0" fontAlgn="ctr"/>
                      <a:r>
                        <a:rPr lang="es-CO" sz="1200" b="1" i="0" u="none" strike="noStrike">
                          <a:solidFill>
                            <a:srgbClr val="000000"/>
                          </a:solidFill>
                          <a:effectLst/>
                          <a:latin typeface="Nunito Sans" pitchFamily="2" charset="0"/>
                        </a:rPr>
                        <a:t>I25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GESTIÓN DE LAS ACTUACIONES PREJUDICIALES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113831963"/>
                  </a:ext>
                </a:extLst>
              </a:tr>
              <a:tr h="275168">
                <a:tc>
                  <a:txBody>
                    <a:bodyPr/>
                    <a:lstStyle/>
                    <a:p>
                      <a:pPr algn="ctr" rtl="0" fontAlgn="ctr"/>
                      <a:r>
                        <a:rPr lang="es-CO" sz="1200" b="1" i="0" u="none" strike="noStrike">
                          <a:solidFill>
                            <a:srgbClr val="000000"/>
                          </a:solidFill>
                          <a:effectLst/>
                          <a:latin typeface="Nunito Sans" pitchFamily="2" charset="0"/>
                        </a:rPr>
                        <a:t>I26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DE LA DEFENSA JUDICIAL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189734552"/>
                  </a:ext>
                </a:extLst>
              </a:tr>
              <a:tr h="550336">
                <a:tc>
                  <a:txBody>
                    <a:bodyPr/>
                    <a:lstStyle/>
                    <a:p>
                      <a:pPr algn="ctr" rtl="0" fontAlgn="ctr"/>
                      <a:r>
                        <a:rPr lang="es-CO" sz="1200" b="1" i="0" u="none" strike="noStrike">
                          <a:solidFill>
                            <a:srgbClr val="000000"/>
                          </a:solidFill>
                          <a:effectLst/>
                          <a:latin typeface="Nunito Sans" pitchFamily="2" charset="0"/>
                        </a:rPr>
                        <a:t>I27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DEL CUMPLIMIENTO DE SENTENCIAS Y CONCILIACIONES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83</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62802808"/>
                  </a:ext>
                </a:extLst>
              </a:tr>
              <a:tr h="275168">
                <a:tc>
                  <a:txBody>
                    <a:bodyPr/>
                    <a:lstStyle/>
                    <a:p>
                      <a:pPr algn="ctr" rtl="0" fontAlgn="ctr"/>
                      <a:r>
                        <a:rPr lang="es-CO" sz="1200" b="1" i="0" u="none" strike="noStrike">
                          <a:solidFill>
                            <a:srgbClr val="000000"/>
                          </a:solidFill>
                          <a:effectLst/>
                          <a:latin typeface="Nunito Sans" pitchFamily="2" charset="0"/>
                        </a:rPr>
                        <a:t>I28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DE LA ACCIÓN DE REPETICIÓN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94993002"/>
                  </a:ext>
                </a:extLst>
              </a:tr>
              <a:tr h="275168">
                <a:tc>
                  <a:txBody>
                    <a:bodyPr/>
                    <a:lstStyle/>
                    <a:p>
                      <a:pPr algn="ctr" rtl="0" fontAlgn="ctr"/>
                      <a:r>
                        <a:rPr lang="es-CO" sz="1200" b="1" i="0" u="none" strike="noStrike">
                          <a:solidFill>
                            <a:srgbClr val="000000"/>
                          </a:solidFill>
                          <a:effectLst/>
                          <a:latin typeface="Nunito Sans" pitchFamily="2" charset="0"/>
                        </a:rPr>
                        <a:t>I29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DEL CONOCIMIENTO JURÍDICO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290972840"/>
                  </a:ext>
                </a:extLst>
              </a:tr>
            </a:tbl>
          </a:graphicData>
        </a:graphic>
      </p:graphicFrame>
      <p:sp>
        <p:nvSpPr>
          <p:cNvPr id="2" name="Rectángulo 1"/>
          <p:cNvSpPr/>
          <p:nvPr/>
        </p:nvSpPr>
        <p:spPr>
          <a:xfrm>
            <a:off x="558180" y="5283150"/>
            <a:ext cx="9990413" cy="1046440"/>
          </a:xfrm>
          <a:prstGeom prst="rect">
            <a:avLst/>
          </a:prstGeom>
        </p:spPr>
        <p:txBody>
          <a:bodyPr wrap="square">
            <a:spAutoFit/>
          </a:bodyPr>
          <a:lstStyle/>
          <a:p>
            <a:r>
              <a:rPr lang="es-ES" sz="1100" b="1" dirty="0">
                <a:solidFill>
                  <a:prstClr val="black"/>
                </a:solidFill>
                <a:latin typeface="Nunito Sans" pitchFamily="2" charset="0"/>
              </a:rPr>
              <a:t>DJU225. </a:t>
            </a:r>
            <a:r>
              <a:rPr lang="es-ES" dirty="0"/>
              <a:t>¿</a:t>
            </a:r>
            <a:r>
              <a:rPr lang="es-ES" sz="1100" b="1" dirty="0">
                <a:solidFill>
                  <a:prstClr val="black"/>
                </a:solidFill>
                <a:latin typeface="Nunito Sans" pitchFamily="2" charset="0"/>
              </a:rPr>
              <a:t>La entidad tiene actualizada la información del módulo de pagos de sentencias </a:t>
            </a:r>
          </a:p>
          <a:p>
            <a:r>
              <a:rPr lang="en-US" sz="1100" b="1" dirty="0">
                <a:solidFill>
                  <a:prstClr val="black"/>
                </a:solidFill>
                <a:latin typeface="Nunito Sans" pitchFamily="2" charset="0"/>
              </a:rPr>
              <a:t>conciliaciones del Sistema </a:t>
            </a:r>
            <a:r>
              <a:rPr lang="en-US" sz="1100" b="1" dirty="0" err="1">
                <a:solidFill>
                  <a:prstClr val="black"/>
                </a:solidFill>
                <a:latin typeface="Nunito Sans" pitchFamily="2" charset="0"/>
              </a:rPr>
              <a:t>eKOGUI</a:t>
            </a:r>
            <a:r>
              <a:rPr lang="en-US" sz="1100" b="1" dirty="0">
                <a:solidFill>
                  <a:prstClr val="black"/>
                </a:solidFill>
                <a:latin typeface="Nunito Sans" pitchFamily="2" charset="0"/>
              </a:rPr>
              <a:t>?</a:t>
            </a:r>
            <a:r>
              <a:rPr lang="es-CO" sz="1100" b="1" dirty="0">
                <a:solidFill>
                  <a:prstClr val="black"/>
                </a:solidFill>
                <a:latin typeface="Nunito Sans" pitchFamily="2" charset="0"/>
              </a:rPr>
              <a:t>:  </a:t>
            </a:r>
            <a:r>
              <a:rPr lang="es-CO" sz="1100" dirty="0">
                <a:solidFill>
                  <a:prstClr val="black"/>
                </a:solidFill>
                <a:latin typeface="Nunito Sans" pitchFamily="2" charset="0"/>
              </a:rPr>
              <a:t>¿Sí, y cuenta con las evidencias?</a:t>
            </a:r>
            <a:r>
              <a:rPr lang="es-ES" sz="1100" dirty="0">
                <a:solidFill>
                  <a:prstClr val="black"/>
                </a:solidFill>
                <a:latin typeface="Nunito Sans" pitchFamily="2" charset="0"/>
              </a:rPr>
              <a:t>.</a:t>
            </a:r>
          </a:p>
          <a:p>
            <a:endParaRPr lang="es-ES" sz="1100" dirty="0">
              <a:solidFill>
                <a:prstClr val="black"/>
              </a:solidFill>
              <a:latin typeface="Nunito Sans" pitchFamily="2" charset="0"/>
            </a:endParaRPr>
          </a:p>
          <a:p>
            <a:r>
              <a:rPr lang="es-ES" sz="1100" b="1" dirty="0">
                <a:solidFill>
                  <a:prstClr val="black"/>
                </a:solidFill>
                <a:latin typeface="Nunito Sans" pitchFamily="2" charset="0"/>
              </a:rPr>
              <a:t>DJU234.</a:t>
            </a:r>
            <a:r>
              <a:rPr lang="es-ES" sz="1100" dirty="0">
                <a:solidFill>
                  <a:prstClr val="black"/>
                </a:solidFill>
                <a:latin typeface="Nunito Sans" pitchFamily="2" charset="0"/>
              </a:rPr>
              <a:t> </a:t>
            </a:r>
            <a:r>
              <a:rPr lang="es-ES" sz="1100" b="1" dirty="0">
                <a:solidFill>
                  <a:prstClr val="black"/>
                </a:solidFill>
                <a:latin typeface="Nunito Sans" pitchFamily="2" charset="0"/>
              </a:rPr>
              <a:t>El número de sentencias falladas en contra de la entidad para la vigencia evaluada, con respecto a la anterior: </a:t>
            </a:r>
            <a:r>
              <a:rPr lang="en-US" sz="1100" dirty="0">
                <a:solidFill>
                  <a:prstClr val="black"/>
                </a:solidFill>
                <a:latin typeface="Nunito Sans" pitchFamily="2" charset="0"/>
              </a:rPr>
              <a:t>Aumentó?.</a:t>
            </a:r>
            <a:endParaRPr lang="es-ES" sz="1100" dirty="0">
              <a:solidFill>
                <a:prstClr val="black"/>
              </a:solidFill>
              <a:latin typeface="Nunito Sans" pitchFamily="2" charset="0"/>
            </a:endParaRPr>
          </a:p>
          <a:p>
            <a:endParaRPr lang="es-CO" sz="1100" b="1" dirty="0">
              <a:solidFill>
                <a:prstClr val="black"/>
              </a:solidFill>
              <a:latin typeface="Nunito Sans" pitchFamily="2" charset="0"/>
            </a:endParaRPr>
          </a:p>
        </p:txBody>
      </p:sp>
    </p:spTree>
    <p:extLst>
      <p:ext uri="{BB962C8B-B14F-4D97-AF65-F5344CB8AC3E}">
        <p14:creationId xmlns:p14="http://schemas.microsoft.com/office/powerpoint/2010/main" val="37907371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1899481-4BCD-1F6B-1D48-F764EBF6571D}"/>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8951EE1C-663E-C537-C1C7-A0F915ED509F}"/>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5036CDD4-76DE-2CAC-3821-D8BAC7330D46}"/>
              </a:ext>
            </a:extLst>
          </p:cNvPr>
          <p:cNvSpPr txBox="1"/>
          <p:nvPr/>
        </p:nvSpPr>
        <p:spPr>
          <a:xfrm>
            <a:off x="612742" y="1069901"/>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P07. Defensa Jurídica</a:t>
            </a:r>
          </a:p>
        </p:txBody>
      </p:sp>
      <p:sp>
        <p:nvSpPr>
          <p:cNvPr id="9" name="CuadroTexto 8">
            <a:extLst>
              <a:ext uri="{FF2B5EF4-FFF2-40B4-BE49-F238E27FC236}">
                <a16:creationId xmlns:a16="http://schemas.microsoft.com/office/drawing/2014/main" id="{93F62FDD-BDB0-62C6-459B-A796176352D2}"/>
              </a:ext>
            </a:extLst>
          </p:cNvPr>
          <p:cNvSpPr txBox="1"/>
          <p:nvPr/>
        </p:nvSpPr>
        <p:spPr>
          <a:xfrm>
            <a:off x="612742" y="2712603"/>
            <a:ext cx="9332536" cy="830997"/>
          </a:xfrm>
          <a:prstGeom prst="rect">
            <a:avLst/>
          </a:prstGeom>
          <a:noFill/>
        </p:spPr>
        <p:txBody>
          <a:bodyPr wrap="square">
            <a:spAutoFit/>
          </a:bodyPr>
          <a:lstStyle/>
          <a:p>
            <a:r>
              <a:rPr lang="es-CO" sz="1600" dirty="0">
                <a:latin typeface="Nunito Sans" pitchFamily="2" charset="0"/>
              </a:rPr>
              <a:t>1. Actualizar  la totalidad de la información que se reporta en el módulo de pagos de sentencias y conciliación de </a:t>
            </a:r>
            <a:r>
              <a:rPr lang="es-CO" sz="1600" dirty="0" err="1">
                <a:latin typeface="Nunito Sans" pitchFamily="2" charset="0"/>
              </a:rPr>
              <a:t>eKOGUI</a:t>
            </a:r>
            <a:r>
              <a:rPr lang="es-CO" sz="1600" dirty="0">
                <a:latin typeface="Nunito Sans" pitchFamily="2" charset="0"/>
              </a:rPr>
              <a:t>. Para ello, se recomienda hacer un seguimiento al estado de actualización de </a:t>
            </a:r>
            <a:r>
              <a:rPr lang="es-CO" sz="1600" dirty="0" err="1">
                <a:latin typeface="Nunito Sans" pitchFamily="2" charset="0"/>
              </a:rPr>
              <a:t>eKOGUI</a:t>
            </a:r>
            <a:r>
              <a:rPr lang="es-CO" sz="1600" dirty="0">
                <a:latin typeface="Nunito Sans" pitchFamily="2" charset="0"/>
              </a:rPr>
              <a:t>. Se reitera que las entidades tienen el deber de mantener la información al día.</a:t>
            </a:r>
          </a:p>
        </p:txBody>
      </p:sp>
    </p:spTree>
    <p:extLst>
      <p:ext uri="{BB962C8B-B14F-4D97-AF65-F5344CB8AC3E}">
        <p14:creationId xmlns:p14="http://schemas.microsoft.com/office/powerpoint/2010/main" val="16435547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2345921-CBFC-E5B2-21A7-CAF7ED12E158}"/>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B4832205-0527-D801-EFBC-808A532F1E14}"/>
              </a:ext>
            </a:extLst>
          </p:cNvPr>
          <p:cNvSpPr txBox="1"/>
          <p:nvPr/>
        </p:nvSpPr>
        <p:spPr>
          <a:xfrm>
            <a:off x="297951" y="965257"/>
            <a:ext cx="11577313" cy="132343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600" b="1" dirty="0">
              <a:solidFill>
                <a:srgbClr val="4472C4">
                  <a:lumMod val="75000"/>
                </a:srgbClr>
              </a:solidFill>
              <a:latin typeface="Nunito Sans" pitchFamily="2" charset="0"/>
            </a:endParaRPr>
          </a:p>
          <a:p>
            <a:pPr algn="just">
              <a:defRPr/>
            </a:pPr>
            <a:r>
              <a:rPr lang="es-ES" sz="1400" b="1" dirty="0">
                <a:solidFill>
                  <a:schemeClr val="accent1">
                    <a:lumMod val="75000"/>
                  </a:schemeClr>
                </a:solidFill>
                <a:latin typeface="Nunito Sans" pitchFamily="2" charset="0"/>
              </a:rPr>
              <a:t>POLITICA MEJORA NORMATIVA 2023: 96.1. PREGUNTAS 2024: 28 PUNTAJE 2024: 92,3 </a:t>
            </a:r>
            <a:r>
              <a:rPr lang="es-ES" sz="1400" b="1" dirty="0">
                <a:solidFill>
                  <a:srgbClr val="FF0000"/>
                </a:solidFill>
                <a:latin typeface="Nunito Sans" pitchFamily="2" charset="0"/>
              </a:rPr>
              <a:t>(-3,8)</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1" dirty="0">
              <a:solidFill>
                <a:schemeClr val="accent1">
                  <a:lumMod val="75000"/>
                </a:schemeClr>
              </a:solidFill>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rPr>
              <a:t>Mide la capacidad de la entidad pública para gestionar el stock de regulaciones existentes y propender por una nueva regulación de calidad al promover e implementar las herramientas y procesos sugeridos por la Política de Mejora Normativa en las diferentes etapas del ciclo de gobernanza regulatoria.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200" b="1" dirty="0">
              <a:latin typeface="Nunito Sans" pitchFamily="2" charset="0"/>
            </a:endParaRPr>
          </a:p>
        </p:txBody>
      </p:sp>
      <p:sp>
        <p:nvSpPr>
          <p:cNvPr id="5" name="TextBox 6">
            <a:extLst>
              <a:ext uri="{FF2B5EF4-FFF2-40B4-BE49-F238E27FC236}">
                <a16:creationId xmlns:a16="http://schemas.microsoft.com/office/drawing/2014/main" id="{B5EBFE4D-DCF5-B0D6-A57A-D2F59760A152}"/>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8" name="TextBox 6">
            <a:extLst>
              <a:ext uri="{FF2B5EF4-FFF2-40B4-BE49-F238E27FC236}">
                <a16:creationId xmlns:a16="http://schemas.microsoft.com/office/drawing/2014/main" id="{32A437DD-5450-6008-4581-E0514751B047}"/>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3. Dimensión de Gestión con valores para Resultados.</a:t>
            </a:r>
          </a:p>
          <a:p>
            <a:r>
              <a:rPr lang="es-CO" sz="2000" dirty="0">
                <a:solidFill>
                  <a:schemeClr val="bg2">
                    <a:lumMod val="50000"/>
                  </a:schemeClr>
                </a:solidFill>
              </a:rPr>
              <a:t>Puntaje. 94,4</a:t>
            </a:r>
            <a:endParaRPr lang="es-ES" sz="2000" dirty="0">
              <a:solidFill>
                <a:schemeClr val="bg2">
                  <a:lumMod val="50000"/>
                </a:schemeClr>
              </a:solidFill>
            </a:endParaRPr>
          </a:p>
        </p:txBody>
      </p:sp>
      <p:graphicFrame>
        <p:nvGraphicFramePr>
          <p:cNvPr id="4" name="Tabla 3">
            <a:extLst>
              <a:ext uri="{FF2B5EF4-FFF2-40B4-BE49-F238E27FC236}">
                <a16:creationId xmlns:a16="http://schemas.microsoft.com/office/drawing/2014/main" id="{6BA0AFB1-03C8-A597-75FF-255FF0FAA327}"/>
              </a:ext>
            </a:extLst>
          </p:cNvPr>
          <p:cNvGraphicFramePr>
            <a:graphicFrameLocks noGrp="1"/>
          </p:cNvGraphicFramePr>
          <p:nvPr>
            <p:extLst>
              <p:ext uri="{D42A27DB-BD31-4B8C-83A1-F6EECF244321}">
                <p14:modId xmlns:p14="http://schemas.microsoft.com/office/powerpoint/2010/main" val="3485556631"/>
              </p:ext>
            </p:extLst>
          </p:nvPr>
        </p:nvGraphicFramePr>
        <p:xfrm>
          <a:off x="297951" y="2288696"/>
          <a:ext cx="5476128" cy="3027582"/>
        </p:xfrm>
        <a:graphic>
          <a:graphicData uri="http://schemas.openxmlformats.org/drawingml/2006/table">
            <a:tbl>
              <a:tblPr/>
              <a:tblGrid>
                <a:gridCol w="712342">
                  <a:extLst>
                    <a:ext uri="{9D8B030D-6E8A-4147-A177-3AD203B41FA5}">
                      <a16:colId xmlns:a16="http://schemas.microsoft.com/office/drawing/2014/main" val="2772074985"/>
                    </a:ext>
                  </a:extLst>
                </a:gridCol>
                <a:gridCol w="3339102">
                  <a:extLst>
                    <a:ext uri="{9D8B030D-6E8A-4147-A177-3AD203B41FA5}">
                      <a16:colId xmlns:a16="http://schemas.microsoft.com/office/drawing/2014/main" val="321423517"/>
                    </a:ext>
                  </a:extLst>
                </a:gridCol>
                <a:gridCol w="712342">
                  <a:extLst>
                    <a:ext uri="{9D8B030D-6E8A-4147-A177-3AD203B41FA5}">
                      <a16:colId xmlns:a16="http://schemas.microsoft.com/office/drawing/2014/main" val="3540587711"/>
                    </a:ext>
                  </a:extLst>
                </a:gridCol>
                <a:gridCol w="712342">
                  <a:extLst>
                    <a:ext uri="{9D8B030D-6E8A-4147-A177-3AD203B41FA5}">
                      <a16:colId xmlns:a16="http://schemas.microsoft.com/office/drawing/2014/main" val="2219123657"/>
                    </a:ext>
                  </a:extLst>
                </a:gridCol>
              </a:tblGrid>
              <a:tr h="672796">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POLíTICA MEJORA NORMATIVA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417885738"/>
                  </a:ext>
                </a:extLst>
              </a:tr>
              <a:tr h="672796">
                <a:tc>
                  <a:txBody>
                    <a:bodyPr/>
                    <a:lstStyle/>
                    <a:p>
                      <a:pPr algn="ctr" rtl="0" fontAlgn="ctr"/>
                      <a:r>
                        <a:rPr lang="es-CO" sz="1200" b="0" i="0" u="none" strike="noStrike" dirty="0">
                          <a:solidFill>
                            <a:srgbClr val="000000"/>
                          </a:solidFill>
                          <a:effectLst/>
                          <a:latin typeface="Nunito Sans" pitchFamily="2" charset="0"/>
                        </a:rPr>
                        <a:t>I30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PLANEACIÓN Y DISEÑO DE LOS ACTOS ADMINISTRATIVOS DE CARÁCTER GENERAL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95,3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82,4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416206190"/>
                  </a:ext>
                </a:extLst>
              </a:tr>
              <a:tr h="1009194">
                <a:tc>
                  <a:txBody>
                    <a:bodyPr/>
                    <a:lstStyle/>
                    <a:p>
                      <a:pPr algn="ctr" rtl="0" fontAlgn="ctr"/>
                      <a:r>
                        <a:rPr lang="es-CO" sz="1200" b="0" i="0" u="none" strike="noStrike">
                          <a:solidFill>
                            <a:srgbClr val="000000"/>
                          </a:solidFill>
                          <a:effectLst/>
                          <a:latin typeface="Nunito Sans" pitchFamily="2" charset="0"/>
                        </a:rPr>
                        <a:t>I31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REDACCIÓN, CONSULTA PÚBLICA Y REVISIÓN DE LOS ACTOS ADMINISTRATIVOS DE CARÁCTER GENERAL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99,4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94,1</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07924635"/>
                  </a:ext>
                </a:extLst>
              </a:tr>
              <a:tr h="672796">
                <a:tc>
                  <a:txBody>
                    <a:bodyPr/>
                    <a:lstStyle/>
                    <a:p>
                      <a:pPr algn="ctr" rtl="0" fontAlgn="ctr"/>
                      <a:r>
                        <a:rPr lang="es-CO" sz="1200" b="0" i="0" u="none" strike="noStrike">
                          <a:solidFill>
                            <a:srgbClr val="000000"/>
                          </a:solidFill>
                          <a:effectLst/>
                          <a:latin typeface="Nunito Sans" pitchFamily="2" charset="0"/>
                        </a:rPr>
                        <a:t>I32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PUBLICACIÓN Y REVISIÓN DE LOS ACTOS ADMINISTRATIVOS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93,5</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96,4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961499251"/>
                  </a:ext>
                </a:extLst>
              </a:tr>
            </a:tbl>
          </a:graphicData>
        </a:graphic>
      </p:graphicFrame>
      <p:sp>
        <p:nvSpPr>
          <p:cNvPr id="2" name="Rectángulo 1"/>
          <p:cNvSpPr/>
          <p:nvPr/>
        </p:nvSpPr>
        <p:spPr>
          <a:xfrm>
            <a:off x="5884692" y="2262382"/>
            <a:ext cx="6096000" cy="3600986"/>
          </a:xfrm>
          <a:prstGeom prst="rect">
            <a:avLst/>
          </a:prstGeom>
        </p:spPr>
        <p:txBody>
          <a:bodyPr>
            <a:spAutoFit/>
          </a:bodyPr>
          <a:lstStyle/>
          <a:p>
            <a:r>
              <a:rPr lang="es-ES" sz="1200" b="1" dirty="0">
                <a:solidFill>
                  <a:prstClr val="black"/>
                </a:solidFill>
                <a:latin typeface="Nunito Sans" pitchFamily="2" charset="0"/>
              </a:rPr>
              <a:t>MJN201. ¿Cuáles de las siguientes acciones realizó la entidad en la planificación de temas problemáticas o situaciones que se buscaron solucionar mediante la expedición de actos </a:t>
            </a:r>
            <a:r>
              <a:rPr lang="en-US" sz="1200" b="1" dirty="0">
                <a:solidFill>
                  <a:prstClr val="black"/>
                </a:solidFill>
                <a:latin typeface="Nunito Sans" pitchFamily="2" charset="0"/>
              </a:rPr>
              <a:t>administrativos de carácter general Durante la vigencia evaluada?. </a:t>
            </a:r>
            <a:r>
              <a:rPr lang="es-ES" sz="1200" dirty="0">
                <a:solidFill>
                  <a:prstClr val="black"/>
                </a:solidFill>
                <a:latin typeface="Nunito Sans" pitchFamily="2" charset="0"/>
              </a:rPr>
              <a:t>Informó a los interesados las modificaciones que se realizaron en la agenda o documento de planeación definitiva en el año de vigencia.</a:t>
            </a:r>
          </a:p>
          <a:p>
            <a:pPr lvl="0" algn="just"/>
            <a:endParaRPr lang="es-ES" sz="1200" dirty="0">
              <a:solidFill>
                <a:prstClr val="black"/>
              </a:solidFill>
              <a:latin typeface="Nunito Sans" pitchFamily="2" charset="0"/>
            </a:endParaRPr>
          </a:p>
          <a:p>
            <a:pPr lvl="0" algn="just"/>
            <a:r>
              <a:rPr lang="es-ES" sz="1200" b="1" dirty="0">
                <a:solidFill>
                  <a:prstClr val="black"/>
                </a:solidFill>
                <a:latin typeface="Nunito Sans" pitchFamily="2" charset="0"/>
              </a:rPr>
              <a:t>MJN213. Indique cuáles de las siguientes actividades tuvo en cuenta la entidad en la vigencia evaluada para la revisión final de las normas antes de su expedición</a:t>
            </a:r>
          </a:p>
          <a:p>
            <a:pPr lvl="0" algn="just"/>
            <a:r>
              <a:rPr lang="es-ES" sz="1200" dirty="0">
                <a:solidFill>
                  <a:prstClr val="black"/>
                </a:solidFill>
                <a:latin typeface="Nunito Sans" pitchFamily="2" charset="0"/>
              </a:rPr>
              <a:t>Solicitó y tramitó los diferentes conceptos según de las características de la regulación</a:t>
            </a:r>
          </a:p>
          <a:p>
            <a:pPr lvl="0" algn="just"/>
            <a:endParaRPr lang="es-ES" sz="1200" dirty="0">
              <a:solidFill>
                <a:prstClr val="black"/>
              </a:solidFill>
              <a:latin typeface="Nunito Sans" pitchFamily="2" charset="0"/>
            </a:endParaRPr>
          </a:p>
          <a:p>
            <a:r>
              <a:rPr lang="es-ES" sz="1200" b="1" dirty="0">
                <a:solidFill>
                  <a:prstClr val="black"/>
                </a:solidFill>
                <a:latin typeface="Nunito Sans" pitchFamily="2" charset="0"/>
              </a:rPr>
              <a:t>MJN220. ¿Con qué periodicidad la entidad actualizó el inventario normativo durante la vigencia evaluada?. </a:t>
            </a:r>
            <a:r>
              <a:rPr lang="en-US" sz="1200" dirty="0">
                <a:solidFill>
                  <a:prstClr val="black"/>
                </a:solidFill>
                <a:latin typeface="Nunito Sans" pitchFamily="2" charset="0"/>
              </a:rPr>
              <a:t>Mensual.</a:t>
            </a:r>
            <a:endParaRPr lang="es-ES" sz="1200" dirty="0">
              <a:solidFill>
                <a:prstClr val="black"/>
              </a:solidFill>
              <a:latin typeface="Nunito Sans" pitchFamily="2" charset="0"/>
            </a:endParaRPr>
          </a:p>
          <a:p>
            <a:pPr lvl="0" algn="just">
              <a:defRPr/>
            </a:pPr>
            <a:endParaRPr lang="es-ES" sz="1200" b="1" dirty="0">
              <a:solidFill>
                <a:prstClr val="black"/>
              </a:solidFill>
              <a:latin typeface="Nunito Sans" pitchFamily="2" charset="0"/>
            </a:endParaRPr>
          </a:p>
          <a:p>
            <a:pPr lvl="0" algn="just">
              <a:defRPr/>
            </a:pPr>
            <a:r>
              <a:rPr lang="es-ES" sz="1200" b="1" dirty="0">
                <a:solidFill>
                  <a:srgbClr val="4472C4"/>
                </a:solidFill>
                <a:latin typeface="Nunito Sans" pitchFamily="2" charset="0"/>
              </a:rPr>
              <a:t>TRA210¿Cuáles de las siguientes causas fueron analizadas por la entidad en la vigencia evaluada para la identificación de riesgos asociados a posibles actos de corrupción?:</a:t>
            </a:r>
          </a:p>
          <a:p>
            <a:pPr lvl="0" algn="just">
              <a:defRPr/>
            </a:pPr>
            <a:r>
              <a:rPr lang="es-ES" sz="1200" dirty="0">
                <a:solidFill>
                  <a:srgbClr val="4472C4"/>
                </a:solidFill>
                <a:latin typeface="Nunito Sans" pitchFamily="2" charset="0"/>
              </a:rPr>
              <a:t>Factores externos de presión en temas regulados que pueden incidir en las decisiones institucionales</a:t>
            </a:r>
          </a:p>
          <a:p>
            <a:pPr lvl="0" algn="just">
              <a:defRPr/>
            </a:pPr>
            <a:r>
              <a:rPr lang="es-ES" sz="1200" dirty="0">
                <a:solidFill>
                  <a:srgbClr val="4472C4"/>
                </a:solidFill>
                <a:latin typeface="Nunito Sans" pitchFamily="2" charset="0"/>
              </a:rPr>
              <a:t>Discrecionalidad para la toma de decisiones en grupos restringidos de servidores</a:t>
            </a:r>
          </a:p>
        </p:txBody>
      </p:sp>
    </p:spTree>
    <p:extLst>
      <p:ext uri="{BB962C8B-B14F-4D97-AF65-F5344CB8AC3E}">
        <p14:creationId xmlns:p14="http://schemas.microsoft.com/office/powerpoint/2010/main" val="29145983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B3AAFA6-1664-EBDC-F173-8C53DB6BA8D4}"/>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D5CA624C-118D-422D-356E-375A6B0C344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609BCB86-48DA-F3BA-A521-D6A3654BF1CE}"/>
              </a:ext>
            </a:extLst>
          </p:cNvPr>
          <p:cNvSpPr txBox="1"/>
          <p:nvPr/>
        </p:nvSpPr>
        <p:spPr>
          <a:xfrm>
            <a:off x="622168" y="118273"/>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P08. Mejora Normativa</a:t>
            </a:r>
          </a:p>
        </p:txBody>
      </p:sp>
      <p:sp>
        <p:nvSpPr>
          <p:cNvPr id="9" name="CuadroTexto 8">
            <a:extLst>
              <a:ext uri="{FF2B5EF4-FFF2-40B4-BE49-F238E27FC236}">
                <a16:creationId xmlns:a16="http://schemas.microsoft.com/office/drawing/2014/main" id="{8FE5E04C-540E-FFDB-26D3-CA070FF5820F}"/>
              </a:ext>
            </a:extLst>
          </p:cNvPr>
          <p:cNvSpPr txBox="1"/>
          <p:nvPr/>
        </p:nvSpPr>
        <p:spPr>
          <a:xfrm>
            <a:off x="622168" y="1712012"/>
            <a:ext cx="10180950" cy="3785652"/>
          </a:xfrm>
          <a:prstGeom prst="rect">
            <a:avLst/>
          </a:prstGeom>
          <a:noFill/>
        </p:spPr>
        <p:txBody>
          <a:bodyPr wrap="square">
            <a:spAutoFit/>
          </a:bodyPr>
          <a:lstStyle/>
          <a:p>
            <a:r>
              <a:rPr lang="es-CO" sz="1200" b="1" dirty="0">
                <a:latin typeface="Nunito Sans" pitchFamily="2" charset="0"/>
              </a:rPr>
              <a:t>1.” Informar a los interesados las modificaciones que se realizaron en la agenda regulatoria o documento de planeación definitivo durante el año de vigencia, asegurando la transparencia y el seguimiento continuo del proceso regulatorio. Para ello, se recomienda:- Garantizar la accesibilidad de esta información para todos los públicos, utilizando formatos claros y comprensibles.- Mantener disponible las diferentes versiones de la agenda de manera permanente o durante el tiempo que sea relevante para la vigencia regulatoria."</a:t>
            </a:r>
          </a:p>
          <a:p>
            <a:r>
              <a:rPr lang="es-CO" sz="1200" b="1" dirty="0">
                <a:latin typeface="Nunito Sans" pitchFamily="2" charset="0"/>
              </a:rPr>
              <a:t>2. "Establecer un tiempo oportuno para la consulta pública de los proyectos normativos </a:t>
            </a:r>
            <a:r>
              <a:rPr lang="es-CO" sz="1200" dirty="0">
                <a:latin typeface="Nunito Sans" pitchFamily="2" charset="0"/>
              </a:rPr>
              <a:t>de </a:t>
            </a:r>
            <a:r>
              <a:rPr lang="es-CO" sz="1200" b="1" dirty="0">
                <a:latin typeface="Nunito Sans" pitchFamily="2" charset="0"/>
              </a:rPr>
              <a:t>legalidad y pertinencia del </a:t>
            </a:r>
            <a:r>
              <a:rPr lang="es-CO" sz="1200" b="1" dirty="0" err="1">
                <a:latin typeface="Nunito Sans" pitchFamily="2" charset="0"/>
              </a:rPr>
              <a:t>acto.Recursos</a:t>
            </a:r>
            <a:r>
              <a:rPr lang="es-CO" sz="1200" b="1" dirty="0">
                <a:latin typeface="Nunito Sans" pitchFamily="2" charset="0"/>
              </a:rPr>
              <a:t> </a:t>
            </a:r>
            <a:r>
              <a:rPr lang="es-CO" sz="1200" b="1" dirty="0" err="1">
                <a:latin typeface="Nunito Sans" pitchFamily="2" charset="0"/>
              </a:rPr>
              <a:t>recomendados:Manual</a:t>
            </a:r>
            <a:r>
              <a:rPr lang="es-CO" sz="1200" b="1" dirty="0">
                <a:latin typeface="Nunito Sans" pitchFamily="2" charset="0"/>
              </a:rPr>
              <a:t> de la Política de Mejora Normativa para profundizar en los criterios y herramientas recomendadas: </a:t>
            </a:r>
            <a:r>
              <a:rPr lang="es-CO" sz="1200" b="1" dirty="0">
                <a:latin typeface="Nunito Sans" pitchFamily="2" charset="0"/>
                <a:hlinkClick r:id="rId3"/>
              </a:rPr>
              <a:t>https://www1.funcionpublica.gov.co/documents/28587410/34299507/Poli%CC%81tica_mejora_normativa_actualizacio%CC%81n.pdf/406f9ecb-90b2-e251-0c6b-e7cebed52ef5</a:t>
            </a:r>
            <a:r>
              <a:rPr lang="es-CO" sz="1200" dirty="0">
                <a:latin typeface="Nunito Sans" pitchFamily="2" charset="0"/>
                <a:hlinkClick r:id="rId3"/>
              </a:rPr>
              <a:t>?t</a:t>
            </a:r>
            <a:r>
              <a:rPr lang="es-CO" sz="1200" b="1" dirty="0">
                <a:latin typeface="Nunito Sans" pitchFamily="2" charset="0"/>
                <a:hlinkClick r:id="rId3"/>
              </a:rPr>
              <a:t>=1679082568533</a:t>
            </a:r>
            <a:r>
              <a:rPr lang="es-CO" sz="1200" b="1" dirty="0">
                <a:latin typeface="Nunito Sans" pitchFamily="2" charset="0"/>
              </a:rPr>
              <a:t>“</a:t>
            </a:r>
          </a:p>
          <a:p>
            <a:endParaRPr lang="es-CO" sz="1200" b="1" dirty="0">
              <a:latin typeface="Nunito Sans" pitchFamily="2" charset="0"/>
            </a:endParaRPr>
          </a:p>
          <a:p>
            <a:r>
              <a:rPr lang="es-CO" sz="1200" b="1" dirty="0">
                <a:latin typeface="Nunito Sans" pitchFamily="2" charset="0"/>
              </a:rPr>
              <a:t>3. "Utilizar varias herramientas de evaluación como evaluación ex post, simplificación de trámites, depuración normativa y/o simplificación </a:t>
            </a:r>
            <a:r>
              <a:rPr lang="es-CO" sz="1200" b="1" dirty="0" err="1">
                <a:latin typeface="Nunito Sans" pitchFamily="2" charset="0"/>
              </a:rPr>
              <a:t>normatcarácter</a:t>
            </a:r>
            <a:r>
              <a:rPr lang="es-CO" sz="1200" b="1" dirty="0">
                <a:latin typeface="Nunito Sans" pitchFamily="2" charset="0"/>
              </a:rPr>
              <a:t> general, de mínimo 15 días calendario, para facilitar la participación efectiva y legitimar el ejercicio </a:t>
            </a:r>
            <a:r>
              <a:rPr lang="es-CO" sz="1200" b="1" dirty="0" err="1">
                <a:latin typeface="Nunito Sans" pitchFamily="2" charset="0"/>
              </a:rPr>
              <a:t>regulatorio.Recursos</a:t>
            </a:r>
            <a:r>
              <a:rPr lang="es-CO" sz="1200" b="1" dirty="0">
                <a:latin typeface="Nunito Sans" pitchFamily="2" charset="0"/>
              </a:rPr>
              <a:t> </a:t>
            </a:r>
            <a:r>
              <a:rPr lang="es-CO" sz="1200" b="1" dirty="0" err="1">
                <a:latin typeface="Nunito Sans" pitchFamily="2" charset="0"/>
              </a:rPr>
              <a:t>recomendados:Guía</a:t>
            </a:r>
            <a:r>
              <a:rPr lang="es-CO" sz="1200" b="1" dirty="0">
                <a:latin typeface="Nunito Sans" pitchFamily="2" charset="0"/>
              </a:rPr>
              <a:t> para realizar la consulta pública.dnp.gov.co/CDT/Mejora%20Regulatoria/Documentos/</a:t>
            </a:r>
            <a:r>
              <a:rPr lang="es-CO" sz="1200" b="1" dirty="0" err="1">
                <a:latin typeface="Nunito Sans" pitchFamily="2" charset="0"/>
              </a:rPr>
              <a:t>Guen</a:t>
            </a:r>
            <a:r>
              <a:rPr lang="es-CO" sz="1200" b="1" dirty="0">
                <a:latin typeface="Nunito Sans" pitchFamily="2" charset="0"/>
              </a:rPr>
              <a:t> el proceso de producción normativa (DNP)https://colaboracion%C3%ADa_consulta_p%C3%BAblica.pdfSistema Único de Consulta Pública – SUCOP </a:t>
            </a:r>
            <a:r>
              <a:rPr lang="es-CO" sz="1200" b="1" dirty="0">
                <a:latin typeface="Nunito Sans" pitchFamily="2" charset="0"/>
                <a:hlinkClick r:id="rId4"/>
              </a:rPr>
              <a:t>https://www.sucop.gov.co</a:t>
            </a:r>
            <a:r>
              <a:rPr lang="es-CO" sz="1200" b="1" dirty="0">
                <a:latin typeface="Nunito Sans" pitchFamily="2" charset="0"/>
              </a:rPr>
              <a:t>“</a:t>
            </a:r>
          </a:p>
          <a:p>
            <a:endParaRPr lang="es-CO" sz="1200" b="1" dirty="0">
              <a:latin typeface="Nunito Sans" pitchFamily="2" charset="0"/>
            </a:endParaRPr>
          </a:p>
          <a:p>
            <a:r>
              <a:rPr lang="es-CO" sz="1200" b="1" dirty="0">
                <a:latin typeface="Nunito Sans" pitchFamily="2" charset="0"/>
              </a:rPr>
              <a:t>4. "Antes de proyectar un acto administrativo, solicitar y tramitar los diferentes conceptos técnicos, jurídicos y sectoriales que se requieran según las características de la regulación, para asegurar la calidad, </a:t>
            </a:r>
            <a:r>
              <a:rPr lang="es-CO" sz="1200" b="1" dirty="0" err="1">
                <a:latin typeface="Nunito Sans" pitchFamily="2" charset="0"/>
              </a:rPr>
              <a:t>iva</a:t>
            </a:r>
            <a:r>
              <a:rPr lang="es-CO" sz="1200" b="1" dirty="0">
                <a:latin typeface="Nunito Sans" pitchFamily="2" charset="0"/>
              </a:rPr>
              <a:t> posterior a la implementación de la regulación, para garantizar un análisis integral de los efectos y la efectividad de la normativa, así como para identificar oportunidades de mejora </a:t>
            </a:r>
            <a:r>
              <a:rPr lang="es-CO" sz="1200" b="1" dirty="0" err="1">
                <a:latin typeface="Nunito Sans" pitchFamily="2" charset="0"/>
              </a:rPr>
              <a:t>continua.Se</a:t>
            </a:r>
            <a:r>
              <a:rPr lang="es-CO" sz="1200" b="1" dirty="0">
                <a:latin typeface="Nunito Sans" pitchFamily="2" charset="0"/>
              </a:rPr>
              <a:t> recomienda:- Aplicar la evaluación ex post para medir impactos y resultados alcanzados.- Implementar procesos de simplificación de trámites para reducir cargas administrativas.- Realizar depuración normativa para eliminar normas obsoletas o redundantes."</a:t>
            </a:r>
          </a:p>
        </p:txBody>
      </p:sp>
    </p:spTree>
    <p:extLst>
      <p:ext uri="{BB962C8B-B14F-4D97-AF65-F5344CB8AC3E}">
        <p14:creationId xmlns:p14="http://schemas.microsoft.com/office/powerpoint/2010/main" val="31307928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B8132DCB-3982-79C4-CD0C-CBE5EA074636}"/>
              </a:ext>
            </a:extLst>
          </p:cNvPr>
          <p:cNvSpPr txBox="1"/>
          <p:nvPr/>
        </p:nvSpPr>
        <p:spPr>
          <a:xfrm>
            <a:off x="263980" y="986088"/>
            <a:ext cx="11475534" cy="28931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4472C4">
                    <a:lumMod val="75000"/>
                  </a:srgbClr>
                </a:solidFill>
                <a:effectLst/>
                <a:uLnTx/>
                <a:uFillTx/>
                <a:latin typeface="Nunito Sans" pitchFamily="2" charset="0"/>
              </a:rPr>
              <a:t>POLÍTICA SEGURIDAD DIGITAL 2023: 90</a:t>
            </a:r>
            <a:r>
              <a:rPr lang="es-ES" sz="1600" b="1" dirty="0">
                <a:solidFill>
                  <a:srgbClr val="4472C4">
                    <a:lumMod val="75000"/>
                  </a:srgbClr>
                </a:solidFill>
                <a:latin typeface="Nunito Sans" pitchFamily="2" charset="0"/>
              </a:rPr>
              <a:t>,9</a:t>
            </a:r>
            <a:r>
              <a:rPr kumimoji="0" lang="es-ES" sz="1600" b="1" i="0" u="none" strike="noStrike" kern="1200" cap="none" spc="0" normalizeH="0" baseline="0" noProof="0" dirty="0">
                <a:ln>
                  <a:noFill/>
                </a:ln>
                <a:solidFill>
                  <a:srgbClr val="4472C4">
                    <a:lumMod val="75000"/>
                  </a:srgbClr>
                </a:solidFill>
                <a:effectLst/>
                <a:uLnTx/>
                <a:uFillTx/>
                <a:latin typeface="Nunito Sans"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4472C4">
                    <a:lumMod val="75000"/>
                  </a:srgbClr>
                </a:solidFill>
                <a:effectLst/>
                <a:uLnTx/>
                <a:uFillTx/>
                <a:latin typeface="Nunito Sans" pitchFamily="2" charset="0"/>
              </a:rPr>
              <a:t>PREGUNTAS 2024: 22</a:t>
            </a:r>
            <a:r>
              <a:rPr kumimoji="0" lang="es-ES" sz="1600" b="1" i="0" u="none" strike="noStrike" kern="1200" cap="none" spc="0" normalizeH="0" baseline="0" noProof="0" dirty="0">
                <a:ln>
                  <a:noFill/>
                </a:ln>
                <a:solidFill>
                  <a:schemeClr val="accent1">
                    <a:lumMod val="75000"/>
                  </a:schemeClr>
                </a:solidFill>
                <a:effectLst/>
                <a:uLnTx/>
                <a:uFillTx/>
                <a:latin typeface="Nunito Sans" pitchFamily="2" charset="0"/>
              </a:rPr>
              <a:t> PUNTAJE 2024: 93,1 </a:t>
            </a:r>
            <a:r>
              <a:rPr lang="es-ES" sz="1600" b="1" dirty="0">
                <a:solidFill>
                  <a:schemeClr val="accent1">
                    <a:lumMod val="75000"/>
                  </a:schemeClr>
                </a:solidFill>
                <a:latin typeface="Nunito Sans" pitchFamily="2" charset="0"/>
              </a:rPr>
              <a:t>(+2,2)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600" b="1" dirty="0">
              <a:solidFill>
                <a:schemeClr val="accent6">
                  <a:lumMod val="75000"/>
                </a:schemeClr>
              </a:solidFill>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b="1" dirty="0">
                <a:solidFill>
                  <a:schemeClr val="accent6">
                    <a:lumMod val="75000"/>
                  </a:schemeClr>
                </a:solidFill>
                <a:latin typeface="Nunito Sans" pitchFamily="2" charset="0"/>
              </a:rPr>
              <a:t>Mide la capacidad de la entidad pública de identificar, gestionar, tratar y mitigar los riesgos de seguridad digital en las actividades socioeconómicas de la entidad en un entorno digital y en un marco de cooperación, colaboración y asistencia, con el fin de contribuir al crecimiento de la economía digital nacional</a:t>
            </a:r>
            <a:r>
              <a:rPr lang="es-ES" sz="1400" b="1" dirty="0">
                <a:solidFill>
                  <a:prstClr val="black"/>
                </a:solidFill>
                <a:latin typeface="Nunito Sans" pitchFamily="2"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1" dirty="0">
              <a:solidFill>
                <a:prstClr val="black"/>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400" dirty="0">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400" dirty="0">
              <a:solidFill>
                <a:prstClr val="black"/>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400" dirty="0">
              <a:solidFill>
                <a:prstClr val="black"/>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u="sng" dirty="0">
              <a:solidFill>
                <a:prstClr val="black"/>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b="0" i="0" u="sng" strike="noStrike" kern="1200" cap="none" spc="0" normalizeH="0" baseline="0" noProof="0" dirty="0">
              <a:ln>
                <a:noFill/>
              </a:ln>
              <a:solidFill>
                <a:prstClr val="black"/>
              </a:solidFill>
              <a:effectLst/>
              <a:uLnTx/>
              <a:uFillTx/>
              <a:latin typeface="Nunito Sans" pitchFamily="2" charset="0"/>
            </a:endParaRPr>
          </a:p>
        </p:txBody>
      </p:sp>
      <p:sp>
        <p:nvSpPr>
          <p:cNvPr id="2" name="TextBox 6">
            <a:extLst>
              <a:ext uri="{FF2B5EF4-FFF2-40B4-BE49-F238E27FC236}">
                <a16:creationId xmlns:a16="http://schemas.microsoft.com/office/drawing/2014/main" id="{A53610AE-501D-9502-5F8F-74AABD409EC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3EEA3E08-CC1F-A88C-0E5F-F57B443D5454}"/>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94,4</a:t>
            </a:r>
            <a:endParaRPr lang="es-ES" sz="2000" dirty="0">
              <a:solidFill>
                <a:schemeClr val="bg2">
                  <a:lumMod val="50000"/>
                </a:schemeClr>
              </a:solidFill>
            </a:endParaRPr>
          </a:p>
        </p:txBody>
      </p:sp>
      <p:graphicFrame>
        <p:nvGraphicFramePr>
          <p:cNvPr id="3" name="Tabla 2">
            <a:extLst>
              <a:ext uri="{FF2B5EF4-FFF2-40B4-BE49-F238E27FC236}">
                <a16:creationId xmlns:a16="http://schemas.microsoft.com/office/drawing/2014/main" id="{A6759BC4-D1E1-9173-7930-22A04991C3AC}"/>
              </a:ext>
            </a:extLst>
          </p:cNvPr>
          <p:cNvGraphicFramePr>
            <a:graphicFrameLocks noGrp="1"/>
          </p:cNvGraphicFramePr>
          <p:nvPr>
            <p:extLst>
              <p:ext uri="{D42A27DB-BD31-4B8C-83A1-F6EECF244321}">
                <p14:modId xmlns:p14="http://schemas.microsoft.com/office/powerpoint/2010/main" val="2399182696"/>
              </p:ext>
            </p:extLst>
          </p:nvPr>
        </p:nvGraphicFramePr>
        <p:xfrm>
          <a:off x="263979" y="3047985"/>
          <a:ext cx="5381460" cy="1850984"/>
        </p:xfrm>
        <a:graphic>
          <a:graphicData uri="http://schemas.openxmlformats.org/drawingml/2006/table">
            <a:tbl>
              <a:tblPr/>
              <a:tblGrid>
                <a:gridCol w="700027">
                  <a:extLst>
                    <a:ext uri="{9D8B030D-6E8A-4147-A177-3AD203B41FA5}">
                      <a16:colId xmlns:a16="http://schemas.microsoft.com/office/drawing/2014/main" val="1716959960"/>
                    </a:ext>
                  </a:extLst>
                </a:gridCol>
                <a:gridCol w="3281379">
                  <a:extLst>
                    <a:ext uri="{9D8B030D-6E8A-4147-A177-3AD203B41FA5}">
                      <a16:colId xmlns:a16="http://schemas.microsoft.com/office/drawing/2014/main" val="1384180597"/>
                    </a:ext>
                  </a:extLst>
                </a:gridCol>
                <a:gridCol w="700027">
                  <a:extLst>
                    <a:ext uri="{9D8B030D-6E8A-4147-A177-3AD203B41FA5}">
                      <a16:colId xmlns:a16="http://schemas.microsoft.com/office/drawing/2014/main" val="81417946"/>
                    </a:ext>
                  </a:extLst>
                </a:gridCol>
                <a:gridCol w="700027">
                  <a:extLst>
                    <a:ext uri="{9D8B030D-6E8A-4147-A177-3AD203B41FA5}">
                      <a16:colId xmlns:a16="http://schemas.microsoft.com/office/drawing/2014/main" val="3198939321"/>
                    </a:ext>
                  </a:extLst>
                </a:gridCol>
              </a:tblGrid>
              <a:tr h="616995">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POLÍTICA SEGURIDAD DIGITAL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766605828"/>
                  </a:ext>
                </a:extLst>
              </a:tr>
              <a:tr h="308497">
                <a:tc>
                  <a:txBody>
                    <a:bodyPr/>
                    <a:lstStyle/>
                    <a:p>
                      <a:pPr algn="ctr" rtl="0" fontAlgn="ctr"/>
                      <a:r>
                        <a:rPr lang="es-CO" sz="1200" b="1" i="0" u="none" strike="noStrike">
                          <a:solidFill>
                            <a:srgbClr val="000000"/>
                          </a:solidFill>
                          <a:effectLst/>
                          <a:latin typeface="Nunito Sans" pitchFamily="2" charset="0"/>
                        </a:rPr>
                        <a:t>I22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ASIGNACIÓN DE RECURSOS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76,7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94,4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97625739"/>
                  </a:ext>
                </a:extLst>
              </a:tr>
              <a:tr h="616995">
                <a:tc>
                  <a:txBody>
                    <a:bodyPr/>
                    <a:lstStyle/>
                    <a:p>
                      <a:pPr algn="ctr" rtl="0" fontAlgn="ctr"/>
                      <a:r>
                        <a:rPr lang="es-CO" sz="1200" b="1" i="0" u="none" strike="noStrike">
                          <a:solidFill>
                            <a:srgbClr val="000000"/>
                          </a:solidFill>
                          <a:effectLst/>
                          <a:latin typeface="Nunito Sans" pitchFamily="2" charset="0"/>
                        </a:rPr>
                        <a:t>I23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IMPLEMENTACIÓN LINEAMIENTOS DE POLÍTICA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96,9</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42871348"/>
                  </a:ext>
                </a:extLst>
              </a:tr>
              <a:tr h="308497">
                <a:tc>
                  <a:txBody>
                    <a:bodyPr/>
                    <a:lstStyle/>
                    <a:p>
                      <a:pPr algn="ctr" rtl="0" fontAlgn="ctr"/>
                      <a:r>
                        <a:rPr lang="es-CO" sz="1200" b="1" i="0" u="none" strike="noStrike" dirty="0">
                          <a:solidFill>
                            <a:srgbClr val="000000"/>
                          </a:solidFill>
                          <a:effectLst/>
                          <a:latin typeface="Nunito Sans" pitchFamily="2" charset="0"/>
                        </a:rPr>
                        <a:t>I24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DESPLIEGUE DE CONTROLES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3101104"/>
                  </a:ext>
                </a:extLst>
              </a:tr>
            </a:tbl>
          </a:graphicData>
        </a:graphic>
      </p:graphicFrame>
      <p:sp>
        <p:nvSpPr>
          <p:cNvPr id="8" name="CuadroTexto 7">
            <a:extLst>
              <a:ext uri="{FF2B5EF4-FFF2-40B4-BE49-F238E27FC236}">
                <a16:creationId xmlns:a16="http://schemas.microsoft.com/office/drawing/2014/main" id="{C9B4385D-C015-1097-90D2-A7F0AAE670D4}"/>
              </a:ext>
            </a:extLst>
          </p:cNvPr>
          <p:cNvSpPr txBox="1"/>
          <p:nvPr/>
        </p:nvSpPr>
        <p:spPr>
          <a:xfrm>
            <a:off x="5929638" y="2619364"/>
            <a:ext cx="5695361"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SDI202. La entidad garantiza el soporte, actualización y mantenimiento del licenciamiento de las herramientas, plataformas, servicios y sistemas de información que hacen parte de la infraestructura tecnológica de la entidad. </a:t>
            </a: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El total de la infraestructura tecnológica de la entidad se encuentra cubierta con el soporte, actualización y mantenimiento </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requerido para su operación.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SDI206. Para asegurar la continuidad de la seguridad de la información la entidad:</a:t>
            </a:r>
            <a:r>
              <a:rPr kumimoji="0" lang="es-CO" sz="1200" b="0" i="0" u="none" strike="noStrike" kern="1200" cap="none" spc="0" normalizeH="0" baseline="0" noProof="0" dirty="0">
                <a:ln>
                  <a:noFill/>
                </a:ln>
                <a:solidFill>
                  <a:srgbClr val="004885"/>
                </a:solidFill>
                <a:effectLst/>
                <a:uLnTx/>
                <a:uFillTx/>
                <a:latin typeface="Nunito Sans" pitchFamily="2" charset="0"/>
                <a:ea typeface="+mn-ea"/>
                <a:cs typeface="+mn-cs"/>
              </a:rPr>
              <a:t> </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Se cuenta con un Plan de Recuperación de Desastres DRP, definido, documentado e implementado para todos los procesos.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2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SDI207. ¿La entidad realizó pruebas de recuperación de información y continuidad de los sistemas de información críticos en la vigencia evaluada? </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Si, realizó pruebas de recuperación de la información a todos los sistemas críticos y misionales.</a:t>
            </a:r>
            <a:endPar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endParaRPr>
          </a:p>
        </p:txBody>
      </p:sp>
    </p:spTree>
    <p:extLst>
      <p:ext uri="{BB962C8B-B14F-4D97-AF65-F5344CB8AC3E}">
        <p14:creationId xmlns:p14="http://schemas.microsoft.com/office/powerpoint/2010/main" val="40057601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6F6FB6D-EB94-C7EB-4B89-3C7CEE82BEE7}"/>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6583CC60-9512-C931-2ECD-E1D4C033A026}"/>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5895E73C-B496-1FF2-075F-956600628CF3}"/>
              </a:ext>
            </a:extLst>
          </p:cNvPr>
          <p:cNvSpPr txBox="1"/>
          <p:nvPr/>
        </p:nvSpPr>
        <p:spPr>
          <a:xfrm>
            <a:off x="480766" y="749389"/>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P09. Seguridad Digital</a:t>
            </a:r>
          </a:p>
        </p:txBody>
      </p:sp>
      <p:sp>
        <p:nvSpPr>
          <p:cNvPr id="9" name="CuadroTexto 8">
            <a:extLst>
              <a:ext uri="{FF2B5EF4-FFF2-40B4-BE49-F238E27FC236}">
                <a16:creationId xmlns:a16="http://schemas.microsoft.com/office/drawing/2014/main" id="{8FEE4F31-60D5-88C2-1067-A09ED3F7EAEF}"/>
              </a:ext>
            </a:extLst>
          </p:cNvPr>
          <p:cNvSpPr txBox="1"/>
          <p:nvPr/>
        </p:nvSpPr>
        <p:spPr>
          <a:xfrm>
            <a:off x="565608" y="2278285"/>
            <a:ext cx="9191134" cy="2092881"/>
          </a:xfrm>
          <a:prstGeom prst="rect">
            <a:avLst/>
          </a:prstGeom>
          <a:noFill/>
        </p:spPr>
        <p:txBody>
          <a:bodyPr wrap="square">
            <a:spAutoFit/>
          </a:bodyPr>
          <a:lstStyle/>
          <a:p>
            <a:pPr marL="342900" indent="-342900">
              <a:buAutoNum type="arabicPeriod"/>
            </a:pPr>
            <a:r>
              <a:rPr lang="es-CO" sz="1400" b="1" dirty="0">
                <a:latin typeface="Nunito Sans" pitchFamily="2" charset="0"/>
              </a:rPr>
              <a:t>Designar un área o responsable de la seguridad digital.</a:t>
            </a:r>
          </a:p>
          <a:p>
            <a:endParaRPr lang="es-CO" sz="1400" b="1" dirty="0">
              <a:latin typeface="Nunito Sans" pitchFamily="2" charset="0"/>
            </a:endParaRPr>
          </a:p>
          <a:p>
            <a:r>
              <a:rPr lang="es-CO" sz="1400" b="1" dirty="0">
                <a:latin typeface="Nunito Sans" pitchFamily="2" charset="0"/>
              </a:rPr>
              <a:t>2. Separar los equipos que realizan las copias  de respaldo de la información, del software e imágenes de los sistemas de la red de servidores y computadores.</a:t>
            </a:r>
          </a:p>
          <a:p>
            <a:endParaRPr lang="es-CO" sz="1400" b="1" dirty="0">
              <a:latin typeface="Nunito Sans" pitchFamily="2" charset="0"/>
            </a:endParaRPr>
          </a:p>
          <a:p>
            <a:r>
              <a:rPr lang="es-CO" sz="1400" b="1" dirty="0">
                <a:latin typeface="Nunito Sans" pitchFamily="2" charset="0"/>
              </a:rPr>
              <a:t>3. Analizar los incidentes de seguridad digital (Ciberseguridad) que se presentaron y adoptar medidas técnicas, administrativas y de talento humano para garantizar que la seguridad digital se incorpore al plan de seguridad y privacidad de la información y así mitigar riesgos relacionados con la protección y la privacidad de la información e incidentes de seguridad digital.</a:t>
            </a:r>
          </a:p>
        </p:txBody>
      </p:sp>
    </p:spTree>
    <p:extLst>
      <p:ext uri="{BB962C8B-B14F-4D97-AF65-F5344CB8AC3E}">
        <p14:creationId xmlns:p14="http://schemas.microsoft.com/office/powerpoint/2010/main" val="22496023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0D96568-9F30-7220-3B92-5D1718A8FFB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FD80643-CFB2-9A34-0309-6479E572801C}"/>
              </a:ext>
            </a:extLst>
          </p:cNvPr>
          <p:cNvSpPr txBox="1"/>
          <p:nvPr/>
        </p:nvSpPr>
        <p:spPr>
          <a:xfrm>
            <a:off x="197963" y="984428"/>
            <a:ext cx="10796579" cy="112338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POLÍTICA GOBIERNO DIGITAL 2023: 8</a:t>
            </a:r>
            <a:r>
              <a:rPr lang="es-ES" sz="1400" b="1" dirty="0">
                <a:solidFill>
                  <a:srgbClr val="4472C4">
                    <a:lumMod val="75000"/>
                  </a:srgbClr>
                </a:solidFill>
                <a:latin typeface="Nunito Sans" pitchFamily="2" charset="0"/>
              </a:rPr>
              <a:t>2</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.2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PREGUNTAS 2024: 62</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2024: 89,9 </a:t>
            </a:r>
            <a:r>
              <a:rPr lang="es-ES" sz="1400" b="1" dirty="0">
                <a:solidFill>
                  <a:schemeClr val="accent1">
                    <a:lumMod val="75000"/>
                  </a:schemeClr>
                </a:solidFill>
                <a:latin typeface="Nunito Sans" pitchFamily="2" charset="0"/>
              </a:rPr>
              <a:t>(7,7)</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FF0000"/>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chemeClr val="accent6">
                    <a:lumMod val="75000"/>
                  </a:schemeClr>
                </a:solidFill>
                <a:effectLst/>
                <a:uLnTx/>
                <a:uFillTx/>
                <a:latin typeface="Nunito Sans" pitchFamily="2" charset="0"/>
              </a:rPr>
              <a:t>Mide la capacidad de las entidades públicas para usar y aprovechar tecnologías de la información y las comunicaciones TIC con el propósito de consolidar un Estado y ciudadanos proactivos e innovadores que generan valor público en un entorno de confianza digital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0" i="0" u="none" strike="noStrike" kern="1200" cap="none" spc="0" normalizeH="0" baseline="0" noProof="0" dirty="0">
              <a:ln>
                <a:noFill/>
              </a:ln>
              <a:solidFill>
                <a:prstClr val="black"/>
              </a:solidFill>
              <a:effectLst/>
              <a:uLnTx/>
              <a:uFillTx/>
              <a:latin typeface="Nunito Sans" pitchFamily="2" charset="0"/>
            </a:endParaRPr>
          </a:p>
        </p:txBody>
      </p:sp>
      <p:sp>
        <p:nvSpPr>
          <p:cNvPr id="4" name="TextBox 6">
            <a:extLst>
              <a:ext uri="{FF2B5EF4-FFF2-40B4-BE49-F238E27FC236}">
                <a16:creationId xmlns:a16="http://schemas.microsoft.com/office/drawing/2014/main" id="{B2B953E0-FA85-68AA-A996-A1ADBD3AF3ED}"/>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7729F5D6-1B82-B403-86AF-C65D3C7DDB4F}"/>
              </a:ext>
            </a:extLst>
          </p:cNvPr>
          <p:cNvSpPr txBox="1"/>
          <p:nvPr/>
        </p:nvSpPr>
        <p:spPr>
          <a:xfrm>
            <a:off x="102479" y="70229"/>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3. Dimensión de Gestión con Valores para Resultados.</a:t>
            </a:r>
          </a:p>
          <a:p>
            <a:r>
              <a:rPr lang="es-CO" sz="2000" dirty="0">
                <a:solidFill>
                  <a:schemeClr val="bg2">
                    <a:lumMod val="50000"/>
                  </a:schemeClr>
                </a:solidFill>
              </a:rPr>
              <a:t>Puntaje. 94,4</a:t>
            </a:r>
            <a:endParaRPr lang="es-ES" sz="2000" dirty="0">
              <a:solidFill>
                <a:schemeClr val="bg2">
                  <a:lumMod val="50000"/>
                </a:schemeClr>
              </a:solidFill>
            </a:endParaRPr>
          </a:p>
        </p:txBody>
      </p:sp>
      <p:graphicFrame>
        <p:nvGraphicFramePr>
          <p:cNvPr id="2" name="Tabla 1">
            <a:extLst>
              <a:ext uri="{FF2B5EF4-FFF2-40B4-BE49-F238E27FC236}">
                <a16:creationId xmlns:a16="http://schemas.microsoft.com/office/drawing/2014/main" id="{B50F484C-02F0-D6ED-EC94-9E25B23497D2}"/>
              </a:ext>
            </a:extLst>
          </p:cNvPr>
          <p:cNvGraphicFramePr>
            <a:graphicFrameLocks noGrp="1"/>
          </p:cNvGraphicFramePr>
          <p:nvPr>
            <p:extLst>
              <p:ext uri="{D42A27DB-BD31-4B8C-83A1-F6EECF244321}">
                <p14:modId xmlns:p14="http://schemas.microsoft.com/office/powerpoint/2010/main" val="1024703509"/>
              </p:ext>
            </p:extLst>
          </p:nvPr>
        </p:nvGraphicFramePr>
        <p:xfrm>
          <a:off x="348793" y="2191013"/>
          <a:ext cx="6165131" cy="4124943"/>
        </p:xfrm>
        <a:graphic>
          <a:graphicData uri="http://schemas.openxmlformats.org/drawingml/2006/table">
            <a:tbl>
              <a:tblPr/>
              <a:tblGrid>
                <a:gridCol w="1186538">
                  <a:extLst>
                    <a:ext uri="{9D8B030D-6E8A-4147-A177-3AD203B41FA5}">
                      <a16:colId xmlns:a16="http://schemas.microsoft.com/office/drawing/2014/main" val="2127528658"/>
                    </a:ext>
                  </a:extLst>
                </a:gridCol>
                <a:gridCol w="3509957">
                  <a:extLst>
                    <a:ext uri="{9D8B030D-6E8A-4147-A177-3AD203B41FA5}">
                      <a16:colId xmlns:a16="http://schemas.microsoft.com/office/drawing/2014/main" val="194059260"/>
                    </a:ext>
                  </a:extLst>
                </a:gridCol>
                <a:gridCol w="724173">
                  <a:extLst>
                    <a:ext uri="{9D8B030D-6E8A-4147-A177-3AD203B41FA5}">
                      <a16:colId xmlns:a16="http://schemas.microsoft.com/office/drawing/2014/main" val="2730816037"/>
                    </a:ext>
                  </a:extLst>
                </a:gridCol>
                <a:gridCol w="744463">
                  <a:extLst>
                    <a:ext uri="{9D8B030D-6E8A-4147-A177-3AD203B41FA5}">
                      <a16:colId xmlns:a16="http://schemas.microsoft.com/office/drawing/2014/main" val="1512275963"/>
                    </a:ext>
                  </a:extLst>
                </a:gridCol>
              </a:tblGrid>
              <a:tr h="549993">
                <a:tc>
                  <a:txBody>
                    <a:bodyPr/>
                    <a:lstStyle/>
                    <a:p>
                      <a:pPr algn="ctr" rtl="0" fontAlgn="ctr"/>
                      <a:r>
                        <a:rPr lang="es-CO" sz="1200" b="1" i="0" u="none" strike="noStrike" dirty="0">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POLITICA GOBIERNO DIGITAL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451073700"/>
                  </a:ext>
                </a:extLst>
              </a:tr>
              <a:tr h="274996">
                <a:tc>
                  <a:txBody>
                    <a:bodyPr/>
                    <a:lstStyle/>
                    <a:p>
                      <a:pPr algn="ctr" rtl="0" fontAlgn="ctr"/>
                      <a:r>
                        <a:rPr lang="es-CO" sz="1200" b="1" i="0" u="none" strike="noStrike">
                          <a:solidFill>
                            <a:srgbClr val="000000"/>
                          </a:solidFill>
                          <a:effectLst/>
                          <a:latin typeface="Nunito Sans" pitchFamily="2" charset="0"/>
                        </a:rPr>
                        <a:t>I11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GOBERNANZA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50,0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77.8</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738159500"/>
                  </a:ext>
                </a:extLst>
              </a:tr>
              <a:tr h="274996">
                <a:tc>
                  <a:txBody>
                    <a:bodyPr/>
                    <a:lstStyle/>
                    <a:p>
                      <a:pPr algn="ctr" rtl="0" fontAlgn="ctr"/>
                      <a:r>
                        <a:rPr lang="es-CO" sz="1200" b="1" i="0" u="none" strike="noStrike">
                          <a:solidFill>
                            <a:srgbClr val="000000"/>
                          </a:solidFill>
                          <a:effectLst/>
                          <a:latin typeface="Nunito Sans" pitchFamily="2" charset="0"/>
                        </a:rPr>
                        <a:t>I12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INNOVACIÓN PÚBLICA DIGITAL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51,4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00"/>
                    </a:solid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5921038"/>
                  </a:ext>
                </a:extLst>
              </a:tr>
              <a:tr h="274996">
                <a:tc>
                  <a:txBody>
                    <a:bodyPr/>
                    <a:lstStyle/>
                    <a:p>
                      <a:pPr algn="ctr" rtl="0" fontAlgn="ctr"/>
                      <a:r>
                        <a:rPr lang="es-CO" sz="1200" b="1" i="0" u="none" strike="noStrike">
                          <a:solidFill>
                            <a:srgbClr val="000000"/>
                          </a:solidFill>
                          <a:effectLst/>
                          <a:latin typeface="Nunito Sans" pitchFamily="2" charset="0"/>
                        </a:rPr>
                        <a:t>I13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ARQUITECTURA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73,2</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83,8</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392067608"/>
                  </a:ext>
                </a:extLst>
              </a:tr>
              <a:tr h="549993">
                <a:tc>
                  <a:txBody>
                    <a:bodyPr/>
                    <a:lstStyle/>
                    <a:p>
                      <a:pPr algn="ctr" rtl="0" fontAlgn="ctr"/>
                      <a:r>
                        <a:rPr lang="es-CO" sz="1200" b="1" i="0" u="none" strike="noStrike">
                          <a:solidFill>
                            <a:srgbClr val="000000"/>
                          </a:solidFill>
                          <a:effectLst/>
                          <a:latin typeface="Nunito Sans" pitchFamily="2" charset="0"/>
                        </a:rPr>
                        <a:t>I14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SEGURIDAD Y PRIVACIDAD DE LA INFORMACIÓN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92,9</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91,6</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66818572"/>
                  </a:ext>
                </a:extLst>
              </a:tr>
              <a:tr h="274996">
                <a:tc>
                  <a:txBody>
                    <a:bodyPr/>
                    <a:lstStyle/>
                    <a:p>
                      <a:pPr algn="ctr" rtl="0" fontAlgn="ctr"/>
                      <a:r>
                        <a:rPr lang="es-CO" sz="1200" b="1" i="0" u="none" strike="noStrike">
                          <a:solidFill>
                            <a:srgbClr val="000000"/>
                          </a:solidFill>
                          <a:effectLst/>
                          <a:latin typeface="Nunito Sans" pitchFamily="2" charset="0"/>
                        </a:rPr>
                        <a:t>I15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SERVICIOS CIUDADANOS DIGITALES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kern="1200" dirty="0">
                          <a:solidFill>
                            <a:srgbClr val="000000"/>
                          </a:solidFill>
                          <a:effectLst/>
                          <a:latin typeface="Nunito Sans" pitchFamily="2" charset="0"/>
                          <a:ea typeface="+mn-ea"/>
                          <a:cs typeface="+mn-cs"/>
                        </a:rPr>
                        <a:t>57,1</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00"/>
                    </a:solidFill>
                  </a:tcPr>
                </a:tc>
                <a:tc>
                  <a:txBody>
                    <a:bodyPr/>
                    <a:lstStyle/>
                    <a:p>
                      <a:pPr algn="ctr" rtl="0" fontAlgn="ctr"/>
                      <a:r>
                        <a:rPr lang="es-CO" sz="1200" b="1" i="0" u="none" strike="noStrike">
                          <a:solidFill>
                            <a:srgbClr val="000000"/>
                          </a:solidFill>
                          <a:effectLst/>
                          <a:latin typeface="Nunito Sans" pitchFamily="2" charset="0"/>
                        </a:rPr>
                        <a:t>77,8</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514845055"/>
                  </a:ext>
                </a:extLst>
              </a:tr>
              <a:tr h="274996">
                <a:tc>
                  <a:txBody>
                    <a:bodyPr/>
                    <a:lstStyle/>
                    <a:p>
                      <a:pPr algn="ctr" rtl="0" fontAlgn="ctr"/>
                      <a:r>
                        <a:rPr lang="es-CO" sz="1200" b="1" i="0" u="none" strike="noStrike">
                          <a:solidFill>
                            <a:srgbClr val="000000"/>
                          </a:solidFill>
                          <a:effectLst/>
                          <a:latin typeface="Nunito Sans" pitchFamily="2" charset="0"/>
                        </a:rPr>
                        <a:t>I16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CULTURA Y APROPIACIÓN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62,5</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801797552"/>
                  </a:ext>
                </a:extLst>
              </a:tr>
              <a:tr h="274996">
                <a:tc>
                  <a:txBody>
                    <a:bodyPr/>
                    <a:lstStyle/>
                    <a:p>
                      <a:pPr algn="ctr" rtl="0" fontAlgn="ctr"/>
                      <a:r>
                        <a:rPr lang="es-CO" sz="1200" b="1" i="0" u="none" strike="noStrike">
                          <a:solidFill>
                            <a:srgbClr val="000000"/>
                          </a:solidFill>
                          <a:effectLst/>
                          <a:latin typeface="Nunito Sans" pitchFamily="2" charset="0"/>
                        </a:rPr>
                        <a:t>I17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SERVICIOS Y PROCESOS INTELIGENTES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highlight>
                            <a:srgbClr val="FFFF00"/>
                          </a:highlight>
                          <a:latin typeface="Nunito Sans" pitchFamily="2" charset="0"/>
                        </a:rPr>
                        <a:t>21,4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highlight>
                            <a:srgbClr val="FFFF00"/>
                          </a:highlight>
                          <a:latin typeface="Nunito Sans" pitchFamily="2" charset="0"/>
                        </a:rPr>
                        <a:t>44,6</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743275824"/>
                  </a:ext>
                </a:extLst>
              </a:tr>
              <a:tr h="274996">
                <a:tc>
                  <a:txBody>
                    <a:bodyPr/>
                    <a:lstStyle/>
                    <a:p>
                      <a:pPr algn="ctr" rtl="0" fontAlgn="ctr"/>
                      <a:r>
                        <a:rPr lang="es-CO" sz="1200" b="1" i="0" u="none" strike="noStrike">
                          <a:solidFill>
                            <a:srgbClr val="000000"/>
                          </a:solidFill>
                          <a:effectLst/>
                          <a:latin typeface="Nunito Sans" pitchFamily="2" charset="0"/>
                        </a:rPr>
                        <a:t>I18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ESTADO ABIERTO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98,8</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97,6</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42621912"/>
                  </a:ext>
                </a:extLst>
              </a:tr>
              <a:tr h="274996">
                <a:tc>
                  <a:txBody>
                    <a:bodyPr/>
                    <a:lstStyle/>
                    <a:p>
                      <a:pPr algn="ctr" rtl="0" fontAlgn="ctr"/>
                      <a:r>
                        <a:rPr lang="es-CO" sz="1200" b="1" i="0" u="none" strike="noStrike">
                          <a:solidFill>
                            <a:srgbClr val="000000"/>
                          </a:solidFill>
                          <a:effectLst/>
                          <a:latin typeface="Nunito Sans" pitchFamily="2" charset="0"/>
                        </a:rPr>
                        <a:t>I19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DECISIONES BASADAS EN DATOS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97,1</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96,6</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016950782"/>
                  </a:ext>
                </a:extLst>
              </a:tr>
              <a:tr h="274996">
                <a:tc>
                  <a:txBody>
                    <a:bodyPr/>
                    <a:lstStyle/>
                    <a:p>
                      <a:pPr algn="ctr" rtl="0" fontAlgn="ctr"/>
                      <a:r>
                        <a:rPr lang="es-CO" sz="1200" b="1" i="0" u="none" strike="noStrike">
                          <a:solidFill>
                            <a:srgbClr val="000000"/>
                          </a:solidFill>
                          <a:effectLst/>
                          <a:latin typeface="Nunito Sans" pitchFamily="2" charset="0"/>
                        </a:rPr>
                        <a:t>I20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PROYECTOS DE TRANSFORMACIÓN DIGITAL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88,9</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741628378"/>
                  </a:ext>
                </a:extLst>
              </a:tr>
              <a:tr h="549993">
                <a:tc>
                  <a:txBody>
                    <a:bodyPr/>
                    <a:lstStyle/>
                    <a:p>
                      <a:pPr algn="ctr" rtl="0" fontAlgn="ctr"/>
                      <a:r>
                        <a:rPr lang="es-CO" sz="1200" b="1" i="0" u="none" strike="noStrike">
                          <a:solidFill>
                            <a:srgbClr val="000000"/>
                          </a:solidFill>
                          <a:effectLst/>
                          <a:latin typeface="Nunito Sans" pitchFamily="2" charset="0"/>
                        </a:rPr>
                        <a:t>I21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ESTRATEGIAS DE CIUDADES Y TERRITORIOS INTELIGENTES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305481021"/>
                  </a:ext>
                </a:extLst>
              </a:tr>
            </a:tbl>
          </a:graphicData>
        </a:graphic>
      </p:graphicFrame>
      <p:sp>
        <p:nvSpPr>
          <p:cNvPr id="10" name="CuadroTexto 9">
            <a:extLst>
              <a:ext uri="{FF2B5EF4-FFF2-40B4-BE49-F238E27FC236}">
                <a16:creationId xmlns:a16="http://schemas.microsoft.com/office/drawing/2014/main" id="{4ADF168F-C77F-4894-FA67-65E4137A7651}"/>
              </a:ext>
            </a:extLst>
          </p:cNvPr>
          <p:cNvSpPr txBox="1"/>
          <p:nvPr/>
        </p:nvSpPr>
        <p:spPr>
          <a:xfrm>
            <a:off x="6596406" y="2191013"/>
            <a:ext cx="5102258" cy="4431983"/>
          </a:xfrm>
          <a:prstGeom prst="rect">
            <a:avLst/>
          </a:prstGeom>
          <a:noFill/>
        </p:spPr>
        <p:txBody>
          <a:bodyPr wrap="square">
            <a:spAutoFit/>
          </a:bodyPr>
          <a:lstStyle/>
          <a:p>
            <a:pPr lvl="0" algn="just">
              <a:defRPr/>
            </a:pPr>
            <a:r>
              <a:rPr kumimoji="0" lang="es-ES" sz="1100" b="1" i="0" u="none" strike="noStrike" kern="1200" cap="none" spc="0" normalizeH="0" baseline="0" noProof="0" dirty="0">
                <a:ln>
                  <a:noFill/>
                </a:ln>
                <a:solidFill>
                  <a:prstClr val="black"/>
                </a:solidFill>
                <a:effectLst/>
                <a:uLnTx/>
                <a:uFillTx/>
                <a:latin typeface="Nunito Sans" pitchFamily="2" charset="0"/>
                <a:ea typeface="+mn-ea"/>
                <a:cs typeface="+mn-cs"/>
              </a:rPr>
              <a:t>GDI207.</a:t>
            </a:r>
            <a:r>
              <a:rPr kumimoji="0" lang="es-ES" sz="1100" b="0" i="0" u="none" strike="noStrike" kern="1200" cap="none" spc="0" normalizeH="0" baseline="0" noProof="0" dirty="0">
                <a:ln>
                  <a:noFill/>
                </a:ln>
                <a:solidFill>
                  <a:srgbClr val="004885"/>
                </a:solidFill>
                <a:effectLst/>
                <a:uLnTx/>
                <a:uFillTx/>
                <a:latin typeface="Nunito Sans" pitchFamily="2" charset="0"/>
                <a:ea typeface="+mn-ea"/>
                <a:cs typeface="+mn-cs"/>
              </a:rPr>
              <a:t> </a:t>
            </a:r>
            <a:r>
              <a:rPr kumimoji="0" lang="es-ES" sz="1100" b="1" i="0" u="none" strike="noStrike" kern="1200" cap="none" spc="0" normalizeH="0" baseline="0" noProof="0" dirty="0">
                <a:ln>
                  <a:noFill/>
                </a:ln>
                <a:solidFill>
                  <a:prstClr val="black"/>
                </a:solidFill>
                <a:effectLst/>
                <a:uLnTx/>
                <a:uFillTx/>
                <a:latin typeface="Nunito Sans" pitchFamily="2" charset="0"/>
                <a:ea typeface="+mn-ea"/>
                <a:cs typeface="+mn-cs"/>
              </a:rPr>
              <a:t>Qué beneficios obtuvo la entidad al aplicar el enfoque experimental en sus iniciativas o proyectos que hacen uso de las TIC. </a:t>
            </a:r>
            <a:r>
              <a:rPr kumimoji="0" lang="es-ES" sz="1100" b="0" i="0" u="none" strike="noStrike" kern="1200" cap="none" spc="0" normalizeH="0" baseline="0" noProof="0" dirty="0">
                <a:ln>
                  <a:noFill/>
                </a:ln>
                <a:solidFill>
                  <a:prstClr val="black"/>
                </a:solidFill>
                <a:effectLst/>
                <a:uLnTx/>
                <a:uFillTx/>
                <a:latin typeface="Nunito Sans" pitchFamily="2" charset="0"/>
                <a:ea typeface="+mn-ea"/>
                <a:cs typeface="+mn-cs"/>
              </a:rPr>
              <a:t>Optimización de tiempo o recursos (infraestructura física, tecnológica, talento humano y presupuesto) en la ejecución de procesos, trámites, servicios o proyectos de la entidad.</a:t>
            </a:r>
            <a:r>
              <a:rPr kumimoji="0" lang="es-CO" sz="1100" b="0" i="0" u="none" strike="noStrike" kern="1200" cap="none" spc="0" normalizeH="0" baseline="0" noProof="0" dirty="0">
                <a:ln>
                  <a:noFill/>
                </a:ln>
                <a:solidFill>
                  <a:prstClr val="black"/>
                </a:solidFill>
                <a:effectLst/>
                <a:uLnTx/>
                <a:uFillTx/>
                <a:latin typeface="Nunito Sans" pitchFamily="2" charset="0"/>
                <a:ea typeface="+mn-ea"/>
                <a:cs typeface="+mn-cs"/>
              </a:rPr>
              <a:t> </a:t>
            </a:r>
          </a:p>
          <a:p>
            <a:pPr lvl="0" algn="just">
              <a:defRPr/>
            </a:pPr>
            <a:r>
              <a:rPr lang="es-ES" sz="1100" b="1" dirty="0">
                <a:solidFill>
                  <a:prstClr val="black"/>
                </a:solidFill>
                <a:latin typeface="Nunito Sans" pitchFamily="2" charset="0"/>
              </a:rPr>
              <a:t>GDI208. Qué tipo de acciones de innovación pública digital se llevaron a cabo a través de alianzas con otros actores o de laboratorios propios de innovación. </a:t>
            </a:r>
            <a:r>
              <a:rPr lang="es-CO" sz="1100" dirty="0">
                <a:solidFill>
                  <a:prstClr val="black"/>
                </a:solidFill>
                <a:latin typeface="Nunito Sans" pitchFamily="2" charset="0"/>
              </a:rPr>
              <a:t>Investigaciones o desarrollos tecnológicos o de innovación. Participación en redes de conocimiento o en comunidades de práctica</a:t>
            </a:r>
          </a:p>
          <a:p>
            <a:pPr lvl="0" algn="just">
              <a:defRPr/>
            </a:pPr>
            <a:r>
              <a:rPr lang="es-ES" sz="1100" b="1" dirty="0">
                <a:solidFill>
                  <a:prstClr val="black"/>
                </a:solidFill>
                <a:latin typeface="Nunito Sans" pitchFamily="2" charset="0"/>
              </a:rPr>
              <a:t>GDI209. </a:t>
            </a:r>
            <a:r>
              <a:rPr lang="es-ES" sz="1100" dirty="0">
                <a:solidFill>
                  <a:srgbClr val="004885"/>
                </a:solidFill>
                <a:latin typeface="Nunito Sans" pitchFamily="2" charset="0"/>
              </a:rPr>
              <a:t>¿</a:t>
            </a:r>
            <a:r>
              <a:rPr lang="es-ES" sz="1100" b="1" dirty="0">
                <a:solidFill>
                  <a:prstClr val="black"/>
                </a:solidFill>
                <a:latin typeface="Nunito Sans" pitchFamily="2" charset="0"/>
              </a:rPr>
              <a:t>Qué beneficios obtuvo la entidad a través de las alianzas con otros actores o laboratorios de innovación para experimentar en el desarrollo de soluciones a retos públicos a través del uso de </a:t>
            </a:r>
            <a:r>
              <a:rPr lang="es-CO" sz="1100" b="1" dirty="0">
                <a:solidFill>
                  <a:prstClr val="black"/>
                </a:solidFill>
                <a:latin typeface="Nunito Sans" pitchFamily="2" charset="0"/>
              </a:rPr>
              <a:t>las TIC?. </a:t>
            </a:r>
            <a:r>
              <a:rPr lang="es-CO" sz="1100" dirty="0">
                <a:solidFill>
                  <a:prstClr val="black"/>
                </a:solidFill>
                <a:latin typeface="Nunito Sans" pitchFamily="2" charset="0"/>
              </a:rPr>
              <a:t>Identificación de actores relevantes en el ecosistema de la innovación pública digital</a:t>
            </a:r>
          </a:p>
          <a:p>
            <a:pPr algn="just">
              <a:defRPr/>
            </a:pPr>
            <a:r>
              <a:rPr lang="es-ES" sz="1100" b="1" dirty="0">
                <a:latin typeface="Nunito Sans" pitchFamily="2" charset="0"/>
              </a:rPr>
              <a:t>GDI210. ¿Cuáles de las siguientes tecnologías emergentes de la cuarta revolución industrial utilizó la entidad para desarrollar procesos de innovación pública digital? </a:t>
            </a:r>
            <a:r>
              <a:rPr lang="es-ES" sz="1100" dirty="0">
                <a:latin typeface="Nunito Sans" pitchFamily="2" charset="0"/>
              </a:rPr>
              <a:t>Tecnologías de desintermediación, DLT (</a:t>
            </a:r>
            <a:r>
              <a:rPr lang="es-ES" sz="1100" dirty="0" err="1">
                <a:latin typeface="Nunito Sans" pitchFamily="2" charset="0"/>
              </a:rPr>
              <a:t>Distributed</a:t>
            </a:r>
            <a:r>
              <a:rPr lang="es-ES" sz="1100" dirty="0">
                <a:latin typeface="Nunito Sans" pitchFamily="2" charset="0"/>
              </a:rPr>
              <a:t> </a:t>
            </a:r>
            <a:r>
              <a:rPr lang="es-ES" sz="1100" dirty="0" err="1">
                <a:latin typeface="Nunito Sans" pitchFamily="2" charset="0"/>
              </a:rPr>
              <a:t>Ledger</a:t>
            </a:r>
            <a:r>
              <a:rPr lang="es-ES" sz="1100" dirty="0">
                <a:latin typeface="Nunito Sans" pitchFamily="2" charset="0"/>
              </a:rPr>
              <a:t> </a:t>
            </a:r>
            <a:r>
              <a:rPr lang="es-ES" sz="1100" dirty="0" err="1">
                <a:latin typeface="Nunito Sans" pitchFamily="2" charset="0"/>
              </a:rPr>
              <a:t>Technology</a:t>
            </a:r>
            <a:r>
              <a:rPr lang="es-ES" sz="1100" dirty="0">
                <a:latin typeface="Nunito Sans" pitchFamily="2" charset="0"/>
              </a:rPr>
              <a:t>) como cadena de bloques (</a:t>
            </a:r>
            <a:r>
              <a:rPr lang="es-ES" sz="1100" dirty="0" err="1">
                <a:latin typeface="Nunito Sans" pitchFamily="2" charset="0"/>
              </a:rPr>
              <a:t>Blockchain</a:t>
            </a:r>
            <a:r>
              <a:rPr lang="es-ES" sz="1100" dirty="0">
                <a:latin typeface="Nunito Sans" pitchFamily="2" charset="0"/>
              </a:rPr>
              <a:t>) o contratos </a:t>
            </a:r>
            <a:r>
              <a:rPr lang="es-CO" sz="1100" dirty="0">
                <a:latin typeface="Nunito Sans" pitchFamily="2" charset="0"/>
              </a:rPr>
              <a:t>inteligentes, entre otros,</a:t>
            </a:r>
            <a:r>
              <a:rPr lang="es-ES" sz="1100" dirty="0">
                <a:latin typeface="Nunito Sans" pitchFamily="2" charset="0"/>
              </a:rPr>
              <a:t>Internet de las Cosas (</a:t>
            </a:r>
            <a:r>
              <a:rPr lang="es-ES" sz="1100" dirty="0" err="1">
                <a:latin typeface="Nunito Sans" pitchFamily="2" charset="0"/>
              </a:rPr>
              <a:t>IoT</a:t>
            </a:r>
            <a:r>
              <a:rPr lang="es-ES" sz="1100" dirty="0">
                <a:latin typeface="Nunito Sans" pitchFamily="2" charset="0"/>
              </a:rPr>
              <a:t>),</a:t>
            </a:r>
            <a:r>
              <a:rPr lang="es-CO" dirty="0"/>
              <a:t> </a:t>
            </a:r>
            <a:r>
              <a:rPr lang="es-CO" sz="1100" dirty="0">
                <a:latin typeface="Nunito Sans" pitchFamily="2" charset="0"/>
              </a:rPr>
              <a:t>Robótica y similares. Realidad aumentada o realidad virtual,</a:t>
            </a:r>
          </a:p>
          <a:p>
            <a:pPr algn="just">
              <a:defRPr/>
            </a:pPr>
            <a:r>
              <a:rPr lang="es-ES" sz="1100" b="1" dirty="0">
                <a:solidFill>
                  <a:prstClr val="black"/>
                </a:solidFill>
                <a:latin typeface="Nunito Sans" pitchFamily="2" charset="0"/>
              </a:rPr>
              <a:t>GDI224. Para la adquisición de productos, bienes y servicios de TI durante la vigencia 2023, la entidad: </a:t>
            </a:r>
            <a:r>
              <a:rPr lang="es-ES" sz="1100" dirty="0">
                <a:solidFill>
                  <a:prstClr val="black"/>
                </a:solidFill>
                <a:latin typeface="Nunito Sans" pitchFamily="2" charset="0"/>
              </a:rPr>
              <a:t>Utilizó las grandes superficies disponibles en la Tienda Virtual del Estado Colombiano (TVEC). Indique cuáles superficies y qué </a:t>
            </a:r>
            <a:r>
              <a:rPr lang="es-CO" sz="1100" dirty="0">
                <a:solidFill>
                  <a:prstClr val="black"/>
                </a:solidFill>
                <a:latin typeface="Nunito Sans" pitchFamily="2" charset="0"/>
              </a:rPr>
              <a:t>productos:</a:t>
            </a:r>
          </a:p>
          <a:p>
            <a:pPr lvl="0" algn="just">
              <a:defRPr/>
            </a:pPr>
            <a:endParaRPr lang="es-ES" sz="1100" dirty="0">
              <a:latin typeface="Nunito Sans" pitchFamily="2" charset="0"/>
            </a:endParaRPr>
          </a:p>
        </p:txBody>
      </p:sp>
    </p:spTree>
    <p:extLst>
      <p:ext uri="{BB962C8B-B14F-4D97-AF65-F5344CB8AC3E}">
        <p14:creationId xmlns:p14="http://schemas.microsoft.com/office/powerpoint/2010/main" val="32288838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C1E5AD8-CEF8-7903-C05E-741A3363871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F3CABF2-4041-4D32-C823-F5EC6AC192B2}"/>
              </a:ext>
            </a:extLst>
          </p:cNvPr>
          <p:cNvSpPr txBox="1"/>
          <p:nvPr/>
        </p:nvSpPr>
        <p:spPr>
          <a:xfrm>
            <a:off x="197963" y="984428"/>
            <a:ext cx="10796579" cy="86177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POLÍTICA GOBIERNO DIGITAL 2023: 8</a:t>
            </a:r>
            <a:r>
              <a:rPr lang="es-ES" sz="1400" b="1" dirty="0">
                <a:solidFill>
                  <a:srgbClr val="4472C4">
                    <a:lumMod val="75000"/>
                  </a:srgbClr>
                </a:solidFill>
                <a:latin typeface="Nunito Sans" pitchFamily="2" charset="0"/>
              </a:rPr>
              <a:t>2</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.2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PREGUNTAS 2024: 62</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2024: 89,9 </a:t>
            </a:r>
            <a:r>
              <a:rPr lang="es-ES" sz="1400" b="1" dirty="0">
                <a:solidFill>
                  <a:schemeClr val="accent1">
                    <a:lumMod val="75000"/>
                  </a:schemeClr>
                </a:solidFill>
                <a:latin typeface="Nunito Sans" pitchFamily="2" charset="0"/>
              </a:rPr>
              <a:t>(7,7)</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1" dirty="0">
              <a:solidFill>
                <a:schemeClr val="accent1">
                  <a:lumMod val="75000"/>
                </a:schemeClr>
              </a:solidFill>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0" i="0" u="none" strike="noStrike" kern="1200" cap="none" spc="0" normalizeH="0" baseline="0" noProof="0" dirty="0">
              <a:ln>
                <a:noFill/>
              </a:ln>
              <a:solidFill>
                <a:prstClr val="black"/>
              </a:solidFill>
              <a:effectLst/>
              <a:uLnTx/>
              <a:uFillTx/>
              <a:latin typeface="Nunito Sans" pitchFamily="2" charset="0"/>
            </a:endParaRPr>
          </a:p>
        </p:txBody>
      </p:sp>
      <p:sp>
        <p:nvSpPr>
          <p:cNvPr id="4" name="TextBox 6">
            <a:extLst>
              <a:ext uri="{FF2B5EF4-FFF2-40B4-BE49-F238E27FC236}">
                <a16:creationId xmlns:a16="http://schemas.microsoft.com/office/drawing/2014/main" id="{983C9657-3A13-2053-F64F-AF99ABFFD422}"/>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E109432C-1C89-2860-037A-96B0D98F5A07}"/>
              </a:ext>
            </a:extLst>
          </p:cNvPr>
          <p:cNvSpPr txBox="1"/>
          <p:nvPr/>
        </p:nvSpPr>
        <p:spPr>
          <a:xfrm>
            <a:off x="102479" y="70229"/>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3. Dimensión de Gestión con Valores para Resultados.</a:t>
            </a:r>
          </a:p>
          <a:p>
            <a:r>
              <a:rPr lang="es-CO" sz="2000" dirty="0">
                <a:solidFill>
                  <a:schemeClr val="bg2">
                    <a:lumMod val="50000"/>
                  </a:schemeClr>
                </a:solidFill>
              </a:rPr>
              <a:t>Puntaje. 94,4</a:t>
            </a:r>
            <a:endParaRPr lang="es-ES" sz="2000" dirty="0">
              <a:solidFill>
                <a:schemeClr val="bg2">
                  <a:lumMod val="50000"/>
                </a:schemeClr>
              </a:solidFill>
            </a:endParaRPr>
          </a:p>
        </p:txBody>
      </p:sp>
      <p:sp>
        <p:nvSpPr>
          <p:cNvPr id="10" name="CuadroTexto 9">
            <a:extLst>
              <a:ext uri="{FF2B5EF4-FFF2-40B4-BE49-F238E27FC236}">
                <a16:creationId xmlns:a16="http://schemas.microsoft.com/office/drawing/2014/main" id="{FDA3E450-7AEE-87BA-6EC3-65108AC0A1FB}"/>
              </a:ext>
            </a:extLst>
          </p:cNvPr>
          <p:cNvSpPr txBox="1"/>
          <p:nvPr/>
        </p:nvSpPr>
        <p:spPr>
          <a:xfrm>
            <a:off x="197963" y="1707703"/>
            <a:ext cx="11500701" cy="4154984"/>
          </a:xfrm>
          <a:prstGeom prst="rect">
            <a:avLst/>
          </a:prstGeom>
          <a:noFill/>
        </p:spPr>
        <p:txBody>
          <a:bodyPr wrap="square">
            <a:spAutoFit/>
          </a:bodyPr>
          <a:lstStyle/>
          <a:p>
            <a:pPr algn="just">
              <a:spcBef>
                <a:spcPts val="0"/>
              </a:spcBef>
            </a:pPr>
            <a:r>
              <a:rPr lang="es-ES" sz="1100" b="1" dirty="0">
                <a:solidFill>
                  <a:prstClr val="black"/>
                </a:solidFill>
                <a:latin typeface="Nunito Sans" pitchFamily="2" charset="0"/>
              </a:rPr>
              <a:t>GDI242. El servicio de interoperabilidad a través de la plataforma X-ROAD le ha permitido a la entidad: </a:t>
            </a:r>
          </a:p>
          <a:p>
            <a:pPr algn="just">
              <a:spcBef>
                <a:spcPts val="0"/>
              </a:spcBef>
            </a:pPr>
            <a:r>
              <a:rPr lang="es-ES" sz="1100" dirty="0">
                <a:latin typeface="Nunito Sans" pitchFamily="2" charset="0"/>
              </a:rPr>
              <a:t>Reducir los tiempos de respuesta de los trámites. Indique cuánto tiempo promedio por trámite para la vigencia 2024:</a:t>
            </a:r>
          </a:p>
          <a:p>
            <a:pPr algn="just">
              <a:spcBef>
                <a:spcPts val="0"/>
              </a:spcBef>
            </a:pPr>
            <a:r>
              <a:rPr lang="es-ES" sz="1100" dirty="0">
                <a:latin typeface="Nunito Sans" pitchFamily="2" charset="0"/>
              </a:rPr>
              <a:t>Reducir los costos de operación. Indique el monto en pesos para la vigencia 2024:</a:t>
            </a:r>
          </a:p>
          <a:p>
            <a:pPr algn="just">
              <a:spcBef>
                <a:spcPts val="0"/>
              </a:spcBef>
            </a:pPr>
            <a:endParaRPr lang="es-ES" sz="1100" dirty="0">
              <a:latin typeface="Nunito Sans" pitchFamily="2" charset="0"/>
            </a:endParaRPr>
          </a:p>
          <a:p>
            <a:r>
              <a:rPr lang="es-ES" sz="1100" b="1" dirty="0">
                <a:solidFill>
                  <a:prstClr val="black"/>
                </a:solidFill>
                <a:latin typeface="Nunito Sans" pitchFamily="2" charset="0"/>
              </a:rPr>
              <a:t>GDI248. Cuáles de las siguientes técnicas de análisis de datos implementó la entidad durante la </a:t>
            </a:r>
            <a:r>
              <a:rPr lang="es-CO" sz="1100" b="1" dirty="0">
                <a:solidFill>
                  <a:prstClr val="black"/>
                </a:solidFill>
                <a:latin typeface="Nunito Sans" pitchFamily="2" charset="0"/>
              </a:rPr>
              <a:t>vigencia evaluada: </a:t>
            </a:r>
            <a:r>
              <a:rPr lang="es-CO" sz="1100" dirty="0">
                <a:solidFill>
                  <a:prstClr val="black"/>
                </a:solidFill>
                <a:latin typeface="Nunito Sans" pitchFamily="2" charset="0"/>
              </a:rPr>
              <a:t>Análisis de causalidad, es decir, hace uso de técnicas estadísticas de causalidad (causa y efecto), donde se analiza cómo un conjunto de variables puede afectar el comportamiento de otra  variable.</a:t>
            </a:r>
          </a:p>
          <a:p>
            <a:endParaRPr lang="es-CO" sz="1100" dirty="0">
              <a:solidFill>
                <a:prstClr val="black"/>
              </a:solidFill>
              <a:latin typeface="Nunito Sans" pitchFamily="2" charset="0"/>
            </a:endParaRPr>
          </a:p>
          <a:p>
            <a:pPr algn="just">
              <a:spcBef>
                <a:spcPts val="0"/>
              </a:spcBef>
            </a:pPr>
            <a:r>
              <a:rPr lang="es-ES" sz="1100" b="1" dirty="0">
                <a:latin typeface="Nunito Sans" pitchFamily="2" charset="0"/>
              </a:rPr>
              <a:t>GDI261. Los proyectos de Transformación Digital formulados o ejecutados por la entidad durante el 2023 buscaron generar beneficios en términos de: </a:t>
            </a:r>
            <a:r>
              <a:rPr lang="es-ES" sz="1100" dirty="0">
                <a:latin typeface="Nunito Sans" pitchFamily="2" charset="0"/>
              </a:rPr>
              <a:t>El impulso al desarrollo de territorios y ciudades inteligentes para la solución de retos y problemáticas sociales.</a:t>
            </a:r>
          </a:p>
          <a:p>
            <a:pPr algn="just">
              <a:spcBef>
                <a:spcPts val="0"/>
              </a:spcBef>
            </a:pPr>
            <a:r>
              <a:rPr lang="es-ES" sz="1100" dirty="0">
                <a:latin typeface="Nunito Sans" pitchFamily="2" charset="0"/>
              </a:rPr>
              <a:t> </a:t>
            </a:r>
            <a:endParaRPr lang="es-ES" sz="1100" dirty="0">
              <a:solidFill>
                <a:schemeClr val="accent1">
                  <a:lumMod val="75000"/>
                </a:schemeClr>
              </a:solidFill>
              <a:latin typeface="Nunito Sans" pitchFamily="2" charset="0"/>
            </a:endParaRPr>
          </a:p>
          <a:p>
            <a:pPr lvl="0" algn="just">
              <a:defRPr/>
            </a:pPr>
            <a:r>
              <a:rPr lang="es-ES" sz="1100" b="1" dirty="0">
                <a:solidFill>
                  <a:srgbClr val="4472C4">
                    <a:lumMod val="75000"/>
                  </a:srgbClr>
                </a:solidFill>
                <a:latin typeface="Nunito Sans" pitchFamily="2" charset="0"/>
              </a:rPr>
              <a:t>RTR206. Del total de trámites inscritos en el SUIT cuantos pueden realizarse</a:t>
            </a:r>
            <a:r>
              <a:rPr lang="es-ES" sz="1100" dirty="0">
                <a:solidFill>
                  <a:srgbClr val="4472C4">
                    <a:lumMod val="75000"/>
                  </a:srgbClr>
                </a:solidFill>
                <a:latin typeface="Nunito Sans" pitchFamily="2" charset="0"/>
              </a:rPr>
              <a:t>. Totalmente en línea 1. Parcialmente en línea 8.</a:t>
            </a:r>
          </a:p>
          <a:p>
            <a:pPr lvl="0" algn="just">
              <a:defRPr/>
            </a:pPr>
            <a:endParaRPr lang="es-ES" sz="1100" b="1" dirty="0">
              <a:solidFill>
                <a:srgbClr val="4472C4">
                  <a:lumMod val="75000"/>
                </a:srgbClr>
              </a:solidFill>
              <a:latin typeface="Nunito Sans" pitchFamily="2" charset="0"/>
            </a:endParaRPr>
          </a:p>
          <a:p>
            <a:pPr lvl="0" algn="just">
              <a:defRPr/>
            </a:pPr>
            <a:r>
              <a:rPr lang="es-ES" sz="1100" b="1" dirty="0">
                <a:solidFill>
                  <a:srgbClr val="4472C4">
                    <a:lumMod val="75000"/>
                  </a:srgbClr>
                </a:solidFill>
                <a:latin typeface="Nunito Sans" pitchFamily="2" charset="0"/>
              </a:rPr>
              <a:t>RTR210.</a:t>
            </a:r>
            <a:r>
              <a:rPr lang="es-ES" sz="1100" dirty="0">
                <a:solidFill>
                  <a:srgbClr val="4472C4">
                    <a:lumMod val="75000"/>
                  </a:srgbClr>
                </a:solidFill>
                <a:latin typeface="Nunito Sans" pitchFamily="2" charset="0"/>
              </a:rPr>
              <a:t> </a:t>
            </a:r>
            <a:r>
              <a:rPr lang="es-ES" sz="1100" b="1" dirty="0">
                <a:solidFill>
                  <a:srgbClr val="4472C4">
                    <a:lumMod val="75000"/>
                  </a:srgbClr>
                </a:solidFill>
                <a:latin typeface="Nunito Sans" pitchFamily="2" charset="0"/>
              </a:rPr>
              <a:t>Del total de trámites parcial y totalmente en línea, ¿cuántos cumplían con todos los criterios de accesibilidad web, definidos en el anexo 1 de la Resolución MinTIC 1519 de 2020?</a:t>
            </a:r>
            <a:r>
              <a:rPr lang="es-CO" sz="1100" dirty="0">
                <a:solidFill>
                  <a:srgbClr val="4472C4">
                    <a:lumMod val="75000"/>
                  </a:srgbClr>
                </a:solidFill>
                <a:latin typeface="Nunito Sans" pitchFamily="2" charset="0"/>
              </a:rPr>
              <a:t> Parcialmente en línea 0</a:t>
            </a:r>
          </a:p>
          <a:p>
            <a:pPr lvl="0" algn="just">
              <a:defRPr/>
            </a:pPr>
            <a:endParaRPr lang="es-CO" sz="1100" dirty="0">
              <a:solidFill>
                <a:srgbClr val="4472C4">
                  <a:lumMod val="75000"/>
                </a:srgbClr>
              </a:solidFill>
              <a:latin typeface="Nunito Sans" pitchFamily="2" charset="0"/>
            </a:endParaRPr>
          </a:p>
          <a:p>
            <a:pPr lvl="0" algn="just">
              <a:defRPr/>
            </a:pPr>
            <a:r>
              <a:rPr lang="es-ES" sz="1100" b="1" dirty="0">
                <a:solidFill>
                  <a:srgbClr val="4472C4">
                    <a:lumMod val="75000"/>
                  </a:srgbClr>
                </a:solidFill>
                <a:latin typeface="Nunito Sans" pitchFamily="2" charset="0"/>
              </a:rPr>
              <a:t>RTR210/211.</a:t>
            </a:r>
            <a:r>
              <a:rPr lang="es-ES" sz="1100" dirty="0">
                <a:solidFill>
                  <a:srgbClr val="4472C4">
                    <a:lumMod val="75000"/>
                  </a:srgbClr>
                </a:solidFill>
                <a:latin typeface="Nunito Sans" pitchFamily="2" charset="0"/>
              </a:rPr>
              <a:t> </a:t>
            </a:r>
            <a:r>
              <a:rPr lang="es-ES" sz="1100" b="1" dirty="0">
                <a:solidFill>
                  <a:srgbClr val="4472C4">
                    <a:lumMod val="75000"/>
                  </a:srgbClr>
                </a:solidFill>
                <a:latin typeface="Nunito Sans" pitchFamily="2" charset="0"/>
              </a:rPr>
              <a:t>Del total de trámites parcial y totalmente en línea, ¿cuántos cumplían con todos los criterios de accesibilidad web, definidos en el anexo 1 de la Resolución MinTIC 1519 de 2020?</a:t>
            </a:r>
            <a:r>
              <a:rPr lang="es-CO" sz="1100" dirty="0">
                <a:solidFill>
                  <a:srgbClr val="4472C4">
                    <a:lumMod val="75000"/>
                  </a:srgbClr>
                </a:solidFill>
                <a:latin typeface="Nunito Sans" pitchFamily="2" charset="0"/>
              </a:rPr>
              <a:t> Parcialmente en línea 0</a:t>
            </a:r>
          </a:p>
          <a:p>
            <a:pPr lvl="0" algn="just">
              <a:defRPr/>
            </a:pPr>
            <a:endParaRPr lang="es-CO" sz="1100" dirty="0">
              <a:solidFill>
                <a:srgbClr val="4472C4">
                  <a:lumMod val="75000"/>
                </a:srgbClr>
              </a:solidFill>
              <a:latin typeface="Nunito Sans" pitchFamily="2" charset="0"/>
            </a:endParaRPr>
          </a:p>
          <a:p>
            <a:endParaRPr lang="es-CO" sz="1100" dirty="0">
              <a:latin typeface="Nunito Sans" pitchFamily="2" charset="0"/>
            </a:endParaRPr>
          </a:p>
          <a:p>
            <a:pPr algn="just"/>
            <a:endParaRPr lang="es-ES" sz="1100" dirty="0">
              <a:latin typeface="Nunito Sans" pitchFamily="2" charset="0"/>
            </a:endParaRPr>
          </a:p>
          <a:p>
            <a:endParaRPr lang="es-CO" sz="1100" dirty="0">
              <a:latin typeface="Nunito Sans" pitchFamily="2" charset="0"/>
            </a:endParaRPr>
          </a:p>
          <a:p>
            <a:pPr algn="just">
              <a:defRPr/>
            </a:pPr>
            <a:endParaRPr lang="es-ES" sz="1100" dirty="0">
              <a:solidFill>
                <a:prstClr val="black"/>
              </a:solidFill>
              <a:latin typeface="Nunito Sans" pitchFamily="2" charset="0"/>
            </a:endParaRPr>
          </a:p>
          <a:p>
            <a:pPr algn="just">
              <a:defRPr/>
            </a:pPr>
            <a:endParaRPr lang="es-CO" sz="1100" dirty="0">
              <a:latin typeface="Nunito Sans" pitchFamily="2" charset="0"/>
            </a:endParaRPr>
          </a:p>
          <a:p>
            <a:pPr lvl="0" algn="just">
              <a:defRPr/>
            </a:pPr>
            <a:endParaRPr lang="es-ES" sz="1100" dirty="0">
              <a:latin typeface="Nunito Sans" pitchFamily="2" charset="0"/>
            </a:endParaRPr>
          </a:p>
        </p:txBody>
      </p:sp>
    </p:spTree>
    <p:extLst>
      <p:ext uri="{BB962C8B-B14F-4D97-AF65-F5344CB8AC3E}">
        <p14:creationId xmlns:p14="http://schemas.microsoft.com/office/powerpoint/2010/main" val="4528365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08059B3-9D74-1F7A-A171-BC17351A9A27}"/>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1414AFAC-12D6-D3C9-EDDD-41756C9EFD9C}"/>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2" name="TextBox 6">
            <a:extLst>
              <a:ext uri="{FF2B5EF4-FFF2-40B4-BE49-F238E27FC236}">
                <a16:creationId xmlns:a16="http://schemas.microsoft.com/office/drawing/2014/main" id="{5F11B9AD-8F4F-B75E-E565-3B69DA00D38E}"/>
              </a:ext>
            </a:extLst>
          </p:cNvPr>
          <p:cNvSpPr txBox="1"/>
          <p:nvPr/>
        </p:nvSpPr>
        <p:spPr>
          <a:xfrm>
            <a:off x="575033" y="393757"/>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P10. Gobierno Digital</a:t>
            </a:r>
          </a:p>
        </p:txBody>
      </p:sp>
      <p:sp>
        <p:nvSpPr>
          <p:cNvPr id="7" name="CuadroTexto 6">
            <a:extLst>
              <a:ext uri="{FF2B5EF4-FFF2-40B4-BE49-F238E27FC236}">
                <a16:creationId xmlns:a16="http://schemas.microsoft.com/office/drawing/2014/main" id="{357564FA-E14D-C3DF-A699-CEBFC79305DF}"/>
              </a:ext>
            </a:extLst>
          </p:cNvPr>
          <p:cNvSpPr txBox="1"/>
          <p:nvPr/>
        </p:nvSpPr>
        <p:spPr>
          <a:xfrm>
            <a:off x="575033" y="1928723"/>
            <a:ext cx="9398525" cy="3785652"/>
          </a:xfrm>
          <a:prstGeom prst="rect">
            <a:avLst/>
          </a:prstGeom>
          <a:noFill/>
        </p:spPr>
        <p:txBody>
          <a:bodyPr wrap="square">
            <a:spAutoFit/>
          </a:bodyPr>
          <a:lstStyle/>
          <a:p>
            <a:pPr marL="228600" indent="-228600">
              <a:buAutoNum type="arabicPeriod"/>
            </a:pPr>
            <a:r>
              <a:rPr lang="es-CO" sz="1200" b="1" dirty="0">
                <a:latin typeface="Nunito Sans" pitchFamily="2" charset="0"/>
              </a:rPr>
              <a:t>Integrar el proceso de Arquitectura Empresarial al Sistema de Gestión de Calidad de la entidad.</a:t>
            </a:r>
          </a:p>
          <a:p>
            <a:r>
              <a:rPr lang="es-CO" sz="1200" b="1" dirty="0">
                <a:latin typeface="Nunito Sans" pitchFamily="2" charset="0"/>
              </a:rPr>
              <a:t>2. Establecer indicadores de seguimiento a la ejecución de los ejercicios de Arquitectura Empresarial en la entidad.</a:t>
            </a:r>
          </a:p>
          <a:p>
            <a:r>
              <a:rPr lang="es-CO" sz="1200" b="1" dirty="0">
                <a:latin typeface="Nunito Sans" pitchFamily="2" charset="0"/>
              </a:rPr>
              <a:t>3. Definir los roles necesarios para la implementación del proceso de Arquitectura Empresarial en la entidad.</a:t>
            </a:r>
          </a:p>
          <a:p>
            <a:r>
              <a:rPr lang="es-CO" sz="1200" b="1" dirty="0">
                <a:latin typeface="Nunito Sans" pitchFamily="2" charset="0"/>
              </a:rPr>
              <a:t>4. Definir un repositorio para almacenar los ejercicios de Arquitectura Empresarial que realice la entidad.</a:t>
            </a:r>
          </a:p>
          <a:p>
            <a:r>
              <a:rPr lang="es-CO" sz="1200" b="1" dirty="0">
                <a:latin typeface="Nunito Sans" pitchFamily="2" charset="0"/>
              </a:rPr>
              <a:t>5. Desarrollar una hoja de ruta de Arquitectura Empresarial y hacer seguimiento a su implementación en la entidad.</a:t>
            </a:r>
          </a:p>
          <a:p>
            <a:r>
              <a:rPr lang="es-CO" sz="1200" b="1" dirty="0">
                <a:latin typeface="Nunito Sans" pitchFamily="2" charset="0"/>
              </a:rPr>
              <a:t>6. Establecer estrategias para consolidar el conocimiento y las lecciones aprendidas del área de Tecnologías de la Información.</a:t>
            </a:r>
          </a:p>
          <a:p>
            <a:r>
              <a:rPr lang="es-CO" sz="1200" b="1" dirty="0">
                <a:latin typeface="Nunito Sans" pitchFamily="2" charset="0"/>
              </a:rPr>
              <a:t>7. Implementar la técnica de 'análisis de causalidad' para el análisis de datos de la entidad. El uso de esta técnica permite</a:t>
            </a:r>
          </a:p>
          <a:p>
            <a:r>
              <a:rPr lang="es-CO" sz="1200" b="1" dirty="0">
                <a:latin typeface="Nunito Sans" pitchFamily="2" charset="0"/>
              </a:rPr>
              <a:t> analizar como un conjunto de variables puede afectar el comportamiento de otra variable.</a:t>
            </a:r>
          </a:p>
          <a:p>
            <a:r>
              <a:rPr lang="es-CO" sz="1200" b="1" dirty="0">
                <a:latin typeface="Nunito Sans" pitchFamily="2" charset="0"/>
              </a:rPr>
              <a:t>8. Realizar auditorías internas, externas y de certificación o recertificación respecto al estándar ISO 27001 en la entidad.</a:t>
            </a:r>
          </a:p>
          <a:p>
            <a:r>
              <a:rPr lang="es-CO" sz="1200" b="1" dirty="0">
                <a:latin typeface="Nunito Sans" pitchFamily="2" charset="0"/>
              </a:rPr>
              <a:t>9. Desarrollar conjuntos de datos abiertos estratégicos de la entidad en procesos de </a:t>
            </a:r>
            <a:r>
              <a:rPr lang="es-CO" sz="1200" b="1" dirty="0" err="1">
                <a:latin typeface="Nunito Sans" pitchFamily="2" charset="0"/>
              </a:rPr>
              <a:t>cocreación</a:t>
            </a:r>
            <a:r>
              <a:rPr lang="es-CO" sz="1200" b="1" dirty="0">
                <a:latin typeface="Nunito Sans" pitchFamily="2" charset="0"/>
              </a:rPr>
              <a:t> o consulta pública.</a:t>
            </a:r>
          </a:p>
          <a:p>
            <a:r>
              <a:rPr lang="es-CO" sz="1200" b="1" dirty="0">
                <a:latin typeface="Nunito Sans" pitchFamily="2" charset="0"/>
              </a:rPr>
              <a:t>10. Implementar estrategias de mejora de los conjuntos de datos publicados por la entidad para aumentar el número de usuarios satisfechos con su uso.</a:t>
            </a:r>
          </a:p>
          <a:p>
            <a:r>
              <a:rPr lang="es-CO" sz="1200" b="1" dirty="0">
                <a:latin typeface="Nunito Sans" pitchFamily="2" charset="0"/>
              </a:rPr>
              <a:t>11. Disponer en línea los trámites de la entidad inscritos en el Sistema Único de Información de Trámites (SUIT).</a:t>
            </a:r>
          </a:p>
          <a:p>
            <a:r>
              <a:rPr lang="es-CO" sz="1200" b="1" dirty="0">
                <a:latin typeface="Nunito Sans" pitchFamily="2" charset="0"/>
              </a:rPr>
              <a:t>12. Digitalizar los trámites inscritos por la entidad en el Sistema Único de Información de Trámites (SUIT).</a:t>
            </a:r>
          </a:p>
          <a:p>
            <a:r>
              <a:rPr lang="es-CO" sz="1200" b="1" dirty="0">
                <a:latin typeface="Nunito Sans" pitchFamily="2" charset="0"/>
              </a:rPr>
              <a:t>13. Automatizar los trámites inscritos por la entidad en el Sistema Único de Información de Trámites (SUIT).</a:t>
            </a:r>
          </a:p>
          <a:p>
            <a:r>
              <a:rPr lang="es-CO" sz="1200" b="1" dirty="0">
                <a:latin typeface="Nunito Sans" pitchFamily="2" charset="0"/>
              </a:rPr>
              <a:t>14. Vincular a X-ROAD todos los servicios de intercambio de información requeridos para la realización de Otros Procedimientos Administrativos (OPAS) de la entidad.</a:t>
            </a:r>
          </a:p>
          <a:p>
            <a:r>
              <a:rPr lang="es-CO" sz="1200" b="1" dirty="0">
                <a:latin typeface="Nunito Sans" pitchFamily="2" charset="0"/>
              </a:rPr>
              <a:t> 15. Utilizar medios digitales como redes sociales o la sede electrónica de la entidad para los ejercicios de rendición de cuentas.</a:t>
            </a:r>
          </a:p>
          <a:p>
            <a:endParaRPr lang="es-CO" sz="1200" b="1" dirty="0">
              <a:latin typeface="Nunito Sans" pitchFamily="2" charset="0"/>
            </a:endParaRPr>
          </a:p>
          <a:p>
            <a:endParaRPr lang="es-CO" sz="1200" b="1" dirty="0">
              <a:latin typeface="Nunito Sans" pitchFamily="2" charset="0"/>
            </a:endParaRPr>
          </a:p>
        </p:txBody>
      </p:sp>
    </p:spTree>
    <p:extLst>
      <p:ext uri="{BB962C8B-B14F-4D97-AF65-F5344CB8AC3E}">
        <p14:creationId xmlns:p14="http://schemas.microsoft.com/office/powerpoint/2010/main" val="21525087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191EEBFE-4BEB-50C8-FB60-CC30941312DC}"/>
              </a:ext>
            </a:extLst>
          </p:cNvPr>
          <p:cNvSpPr txBox="1"/>
          <p:nvPr/>
        </p:nvSpPr>
        <p:spPr>
          <a:xfrm>
            <a:off x="207390" y="1052055"/>
            <a:ext cx="11670382" cy="104644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RACIONALIZACIÓN DE TRÁMITES 2023: 76,7.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PREGUNTAS 2024: </a:t>
            </a:r>
            <a:r>
              <a:rPr lang="es-ES" sz="1400" b="1" dirty="0">
                <a:solidFill>
                  <a:srgbClr val="4472C4">
                    <a:lumMod val="75000"/>
                  </a:srgbClr>
                </a:solidFill>
                <a:latin typeface="Nunito Sans" pitchFamily="2" charset="0"/>
              </a:rPr>
              <a:t>29</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2024: 87.5 </a:t>
            </a:r>
            <a:r>
              <a:rPr lang="es-ES" sz="1400" b="1" dirty="0">
                <a:solidFill>
                  <a:schemeClr val="accent1">
                    <a:lumMod val="75000"/>
                  </a:schemeClr>
                </a:solidFill>
                <a:latin typeface="Nunito Sans" pitchFamily="2" charset="0"/>
              </a:rPr>
              <a:t>(+10,8)</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FF0000"/>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rPr>
              <a:t>Mide la capacidad de la entidad pública de implementar acciones efectivas de mejora en los trámites, que responda a las necesidades y expectativas de sus grupos de valor.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500" b="1" dirty="0">
              <a:solidFill>
                <a:schemeClr val="accent6">
                  <a:lumMod val="75000"/>
                </a:schemeClr>
              </a:solidFill>
              <a:latin typeface="Nunito Sans" pitchFamily="2" charset="0"/>
            </a:endParaRPr>
          </a:p>
        </p:txBody>
      </p:sp>
      <p:sp>
        <p:nvSpPr>
          <p:cNvPr id="2" name="TextBox 6">
            <a:extLst>
              <a:ext uri="{FF2B5EF4-FFF2-40B4-BE49-F238E27FC236}">
                <a16:creationId xmlns:a16="http://schemas.microsoft.com/office/drawing/2014/main" id="{30ED13A1-EBA5-EAA8-6A6A-B05DCA04600E}"/>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0257BDF4-E883-F35B-7405-3154B4E84DCB}"/>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3. Dimensión de Gestión con Valores para Resultados.</a:t>
            </a:r>
          </a:p>
          <a:p>
            <a:r>
              <a:rPr lang="es-CO" sz="2000" dirty="0">
                <a:solidFill>
                  <a:schemeClr val="bg2">
                    <a:lumMod val="50000"/>
                  </a:schemeClr>
                </a:solidFill>
              </a:rPr>
              <a:t>Puntaje. 94,3</a:t>
            </a:r>
            <a:endParaRPr lang="es-ES" sz="2000" dirty="0">
              <a:solidFill>
                <a:schemeClr val="bg2">
                  <a:lumMod val="50000"/>
                </a:schemeClr>
              </a:solidFill>
            </a:endParaRPr>
          </a:p>
        </p:txBody>
      </p:sp>
      <p:graphicFrame>
        <p:nvGraphicFramePr>
          <p:cNvPr id="3" name="Tabla 2">
            <a:extLst>
              <a:ext uri="{FF2B5EF4-FFF2-40B4-BE49-F238E27FC236}">
                <a16:creationId xmlns:a16="http://schemas.microsoft.com/office/drawing/2014/main" id="{6BA6990C-58BA-8FE8-2BF7-D304BA9B870A}"/>
              </a:ext>
            </a:extLst>
          </p:cNvPr>
          <p:cNvGraphicFramePr>
            <a:graphicFrameLocks noGrp="1"/>
          </p:cNvGraphicFramePr>
          <p:nvPr>
            <p:extLst>
              <p:ext uri="{D42A27DB-BD31-4B8C-83A1-F6EECF244321}">
                <p14:modId xmlns:p14="http://schemas.microsoft.com/office/powerpoint/2010/main" val="1911069483"/>
              </p:ext>
            </p:extLst>
          </p:nvPr>
        </p:nvGraphicFramePr>
        <p:xfrm>
          <a:off x="289478" y="2443589"/>
          <a:ext cx="5412680" cy="3104455"/>
        </p:xfrm>
        <a:graphic>
          <a:graphicData uri="http://schemas.openxmlformats.org/drawingml/2006/table">
            <a:tbl>
              <a:tblPr/>
              <a:tblGrid>
                <a:gridCol w="704090">
                  <a:extLst>
                    <a:ext uri="{9D8B030D-6E8A-4147-A177-3AD203B41FA5}">
                      <a16:colId xmlns:a16="http://schemas.microsoft.com/office/drawing/2014/main" val="1880044014"/>
                    </a:ext>
                  </a:extLst>
                </a:gridCol>
                <a:gridCol w="3300410">
                  <a:extLst>
                    <a:ext uri="{9D8B030D-6E8A-4147-A177-3AD203B41FA5}">
                      <a16:colId xmlns:a16="http://schemas.microsoft.com/office/drawing/2014/main" val="3390655058"/>
                    </a:ext>
                  </a:extLst>
                </a:gridCol>
                <a:gridCol w="704090">
                  <a:extLst>
                    <a:ext uri="{9D8B030D-6E8A-4147-A177-3AD203B41FA5}">
                      <a16:colId xmlns:a16="http://schemas.microsoft.com/office/drawing/2014/main" val="2904152045"/>
                    </a:ext>
                  </a:extLst>
                </a:gridCol>
                <a:gridCol w="704090">
                  <a:extLst>
                    <a:ext uri="{9D8B030D-6E8A-4147-A177-3AD203B41FA5}">
                      <a16:colId xmlns:a16="http://schemas.microsoft.com/office/drawing/2014/main" val="300422055"/>
                    </a:ext>
                  </a:extLst>
                </a:gridCol>
              </a:tblGrid>
              <a:tr h="689879">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RACIONALIZACION DE TRAMITES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604883415"/>
                  </a:ext>
                </a:extLst>
              </a:tr>
              <a:tr h="1034818">
                <a:tc>
                  <a:txBody>
                    <a:bodyPr/>
                    <a:lstStyle/>
                    <a:p>
                      <a:pPr algn="ctr" rtl="0" fontAlgn="ctr"/>
                      <a:r>
                        <a:rPr lang="es-CO" sz="1200" b="0" i="0" u="none" strike="noStrike">
                          <a:solidFill>
                            <a:srgbClr val="000000"/>
                          </a:solidFill>
                          <a:effectLst/>
                          <a:latin typeface="Nunito Sans" pitchFamily="2" charset="0"/>
                        </a:rPr>
                        <a:t>I39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PRIORIZACIÓN DE TRÁMITES CON BASE EN LAS NECESIDADES Y EXPECTATIVAS DE LOS CIUDADANOS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50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54.2</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44685399"/>
                  </a:ext>
                </a:extLst>
              </a:tr>
              <a:tr h="689879">
                <a:tc>
                  <a:txBody>
                    <a:bodyPr/>
                    <a:lstStyle/>
                    <a:p>
                      <a:pPr algn="ctr" rtl="0" fontAlgn="ctr"/>
                      <a:r>
                        <a:rPr lang="es-CO" sz="1200" b="0" i="0" u="none" strike="noStrike">
                          <a:solidFill>
                            <a:srgbClr val="000000"/>
                          </a:solidFill>
                          <a:effectLst/>
                          <a:latin typeface="Nunito Sans" pitchFamily="2" charset="0"/>
                        </a:rPr>
                        <a:t>I40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TRÁMITES RACIONALIZADOS Y RECURSOS  TENIDOS EN CUENTA PARA MEJORARLOS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82,1</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722977084"/>
                  </a:ext>
                </a:extLst>
              </a:tr>
              <a:tr h="689879">
                <a:tc>
                  <a:txBody>
                    <a:bodyPr/>
                    <a:lstStyle/>
                    <a:p>
                      <a:pPr algn="ctr" rtl="0" fontAlgn="ctr"/>
                      <a:r>
                        <a:rPr lang="es-CO" sz="1200" b="0" i="0" u="none" strike="noStrike" dirty="0">
                          <a:solidFill>
                            <a:srgbClr val="000000"/>
                          </a:solidFill>
                          <a:effectLst/>
                          <a:latin typeface="Nunito Sans" pitchFamily="2" charset="0"/>
                        </a:rPr>
                        <a:t>I41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BENEFICIOS DE LAS ACCIONES DE RACIONALIZACIÓN ADELANTADAS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71,4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80.8</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247782562"/>
                  </a:ext>
                </a:extLst>
              </a:tr>
            </a:tbl>
          </a:graphicData>
        </a:graphic>
      </p:graphicFrame>
      <p:sp>
        <p:nvSpPr>
          <p:cNvPr id="4" name="Rectángulo 3"/>
          <p:cNvSpPr/>
          <p:nvPr/>
        </p:nvSpPr>
        <p:spPr>
          <a:xfrm>
            <a:off x="6096000" y="3070443"/>
            <a:ext cx="6096000" cy="2477601"/>
          </a:xfrm>
          <a:prstGeom prst="rect">
            <a:avLst/>
          </a:prstGeom>
        </p:spPr>
        <p:txBody>
          <a:bodyPr>
            <a:spAutoFit/>
          </a:bodyPr>
          <a:lstStyle/>
          <a:p>
            <a:pPr lvl="0" algn="just">
              <a:defRPr/>
            </a:pPr>
            <a:r>
              <a:rPr lang="es-ES" sz="1200" b="1" dirty="0">
                <a:solidFill>
                  <a:prstClr val="black"/>
                </a:solidFill>
                <a:latin typeface="Nunito Sans" pitchFamily="2" charset="0"/>
              </a:rPr>
              <a:t>RTR201 / 223.</a:t>
            </a:r>
            <a:r>
              <a:rPr lang="es-ES" sz="1200" dirty="0">
                <a:solidFill>
                  <a:srgbClr val="004885"/>
                </a:solidFill>
                <a:latin typeface="Nunito Sans" pitchFamily="2" charset="0"/>
              </a:rPr>
              <a:t> </a:t>
            </a:r>
            <a:r>
              <a:rPr lang="es-ES" sz="1200" b="1" dirty="0">
                <a:solidFill>
                  <a:prstClr val="black"/>
                </a:solidFill>
                <a:latin typeface="Nunito Sans" pitchFamily="2" charset="0"/>
              </a:rPr>
              <a:t>Cuántas consultas de información pública tenía la entidad registrados en SUIT, durante la vigencia evaluada. </a:t>
            </a:r>
            <a:r>
              <a:rPr lang="es-ES" sz="1200" dirty="0">
                <a:solidFill>
                  <a:prstClr val="black"/>
                </a:solidFill>
                <a:latin typeface="Nunito Sans" pitchFamily="2" charset="0"/>
              </a:rPr>
              <a:t>0 </a:t>
            </a:r>
          </a:p>
          <a:p>
            <a:pPr lvl="0" algn="just">
              <a:defRPr/>
            </a:pPr>
            <a:endParaRPr lang="es-ES" sz="500" dirty="0">
              <a:solidFill>
                <a:prstClr val="black"/>
              </a:solidFill>
              <a:latin typeface="Nunito Sans" pitchFamily="2" charset="0"/>
            </a:endParaRPr>
          </a:p>
          <a:p>
            <a:pPr lvl="0" algn="just">
              <a:defRPr/>
            </a:pPr>
            <a:r>
              <a:rPr lang="es-ES" sz="1200" b="1" dirty="0">
                <a:solidFill>
                  <a:prstClr val="black"/>
                </a:solidFill>
                <a:latin typeface="Nunito Sans" pitchFamily="2" charset="0"/>
              </a:rPr>
              <a:t>RTR206. Del total de trámites inscritos en el SUIT cuántos pueden realizarse.</a:t>
            </a:r>
          </a:p>
          <a:p>
            <a:pPr lvl="0" algn="just">
              <a:defRPr/>
            </a:pPr>
            <a:r>
              <a:rPr lang="es-ES" sz="1200" dirty="0">
                <a:solidFill>
                  <a:prstClr val="black"/>
                </a:solidFill>
                <a:latin typeface="Nunito Sans" pitchFamily="2" charset="0"/>
              </a:rPr>
              <a:t>Totalmente en línea 1. Parcialmente en línea 8..</a:t>
            </a:r>
          </a:p>
          <a:p>
            <a:pPr lvl="0" algn="just">
              <a:defRPr/>
            </a:pPr>
            <a:endParaRPr lang="es-ES" sz="500" b="1" dirty="0">
              <a:solidFill>
                <a:prstClr val="black"/>
              </a:solidFill>
              <a:latin typeface="Nunito Sans" pitchFamily="2" charset="0"/>
            </a:endParaRPr>
          </a:p>
          <a:p>
            <a:pPr lvl="0" algn="just">
              <a:defRPr/>
            </a:pPr>
            <a:r>
              <a:rPr lang="es-ES" sz="1200" b="1" dirty="0">
                <a:solidFill>
                  <a:prstClr val="black"/>
                </a:solidFill>
                <a:latin typeface="Nunito Sans" pitchFamily="2" charset="0"/>
              </a:rPr>
              <a:t>RTR210/211.</a:t>
            </a:r>
            <a:r>
              <a:rPr lang="es-ES" sz="1200" dirty="0">
                <a:solidFill>
                  <a:srgbClr val="004885"/>
                </a:solidFill>
                <a:latin typeface="Nunito Sans" pitchFamily="2" charset="0"/>
              </a:rPr>
              <a:t> </a:t>
            </a:r>
            <a:r>
              <a:rPr lang="es-ES" sz="1200" b="1" dirty="0">
                <a:solidFill>
                  <a:prstClr val="black"/>
                </a:solidFill>
                <a:latin typeface="Nunito Sans" pitchFamily="2" charset="0"/>
              </a:rPr>
              <a:t>Del total de trámites parcial y totalmente en línea, ¿cuántos cumplían con todos los criterios de accesibilidad web, definidos en el anexo 1 de la Resolución </a:t>
            </a:r>
            <a:r>
              <a:rPr lang="es-ES" sz="1200" b="1" dirty="0" err="1">
                <a:solidFill>
                  <a:prstClr val="black"/>
                </a:solidFill>
                <a:latin typeface="Nunito Sans" pitchFamily="2" charset="0"/>
              </a:rPr>
              <a:t>MinTIC</a:t>
            </a:r>
            <a:r>
              <a:rPr lang="es-ES" sz="1200" b="1" dirty="0">
                <a:solidFill>
                  <a:prstClr val="black"/>
                </a:solidFill>
                <a:latin typeface="Nunito Sans" pitchFamily="2" charset="0"/>
              </a:rPr>
              <a:t> 1519 de 2020?</a:t>
            </a:r>
            <a:r>
              <a:rPr lang="es-CO" sz="1200" dirty="0">
                <a:solidFill>
                  <a:srgbClr val="004885"/>
                </a:solidFill>
                <a:latin typeface="Nunito Sans" pitchFamily="2" charset="0"/>
              </a:rPr>
              <a:t> </a:t>
            </a:r>
            <a:r>
              <a:rPr lang="es-CO" sz="1200" dirty="0">
                <a:solidFill>
                  <a:prstClr val="black"/>
                </a:solidFill>
                <a:latin typeface="Nunito Sans" pitchFamily="2" charset="0"/>
              </a:rPr>
              <a:t>Parcialmente en línea 0</a:t>
            </a:r>
          </a:p>
          <a:p>
            <a:pPr lvl="0" algn="just">
              <a:defRPr/>
            </a:pPr>
            <a:endParaRPr lang="es-ES" sz="500" b="1" dirty="0">
              <a:solidFill>
                <a:prstClr val="black"/>
              </a:solidFill>
              <a:latin typeface="Nunito Sans" pitchFamily="2" charset="0"/>
            </a:endParaRPr>
          </a:p>
          <a:p>
            <a:pPr lvl="0" algn="just">
              <a:defRPr/>
            </a:pPr>
            <a:r>
              <a:rPr lang="es-ES" sz="1200" b="1" dirty="0">
                <a:solidFill>
                  <a:prstClr val="black"/>
                </a:solidFill>
                <a:latin typeface="Nunito Sans" pitchFamily="2" charset="0"/>
              </a:rPr>
              <a:t>RTR212/ 213.</a:t>
            </a:r>
            <a:r>
              <a:rPr lang="es-ES" sz="1200" dirty="0">
                <a:solidFill>
                  <a:srgbClr val="004885"/>
                </a:solidFill>
                <a:latin typeface="Nunito Sans" pitchFamily="2" charset="0"/>
              </a:rPr>
              <a:t> </a:t>
            </a:r>
            <a:r>
              <a:rPr lang="es-ES" sz="1200" b="1" dirty="0">
                <a:solidFill>
                  <a:prstClr val="black"/>
                </a:solidFill>
                <a:latin typeface="Nunito Sans" pitchFamily="2" charset="0"/>
              </a:rPr>
              <a:t>Del total de trámites parcial y OPAS  totalmente en línea, ¿cuántos cumplían con todos los criterios de usabilidad web, definidos en el anexo 1 de la Resolución </a:t>
            </a:r>
            <a:r>
              <a:rPr lang="es-ES" sz="1200" b="1" dirty="0" err="1">
                <a:solidFill>
                  <a:prstClr val="black"/>
                </a:solidFill>
                <a:latin typeface="Nunito Sans" pitchFamily="2" charset="0"/>
              </a:rPr>
              <a:t>MinTIC</a:t>
            </a:r>
            <a:r>
              <a:rPr lang="es-ES" sz="1200" b="1" dirty="0">
                <a:solidFill>
                  <a:prstClr val="black"/>
                </a:solidFill>
                <a:latin typeface="Nunito Sans" pitchFamily="2" charset="0"/>
              </a:rPr>
              <a:t> 1519 de 2020?</a:t>
            </a:r>
            <a:r>
              <a:rPr lang="es-CO" sz="1200" dirty="0">
                <a:solidFill>
                  <a:srgbClr val="004885"/>
                </a:solidFill>
                <a:latin typeface="Nunito Sans" pitchFamily="2" charset="0"/>
              </a:rPr>
              <a:t> </a:t>
            </a:r>
            <a:r>
              <a:rPr lang="es-CO" sz="1200" dirty="0">
                <a:solidFill>
                  <a:prstClr val="black"/>
                </a:solidFill>
                <a:latin typeface="Nunito Sans" pitchFamily="2" charset="0"/>
              </a:rPr>
              <a:t>Parcialmente en línea 0</a:t>
            </a:r>
          </a:p>
          <a:p>
            <a:pPr lvl="0" algn="just">
              <a:defRPr/>
            </a:pPr>
            <a:endParaRPr lang="es-ES" sz="500" b="1" dirty="0">
              <a:solidFill>
                <a:prstClr val="black"/>
              </a:solidFill>
              <a:latin typeface="Nunito Sans" pitchFamily="2" charset="0"/>
            </a:endParaRPr>
          </a:p>
          <a:p>
            <a:pPr lvl="0" algn="just"/>
            <a:endParaRPr lang="es-ES" sz="500" b="1" dirty="0">
              <a:solidFill>
                <a:prstClr val="black"/>
              </a:solidFill>
              <a:latin typeface="Nunito Sans" pitchFamily="2" charset="0"/>
            </a:endParaRPr>
          </a:p>
          <a:p>
            <a:pPr lvl="0" algn="just"/>
            <a:endParaRPr lang="es-CO" sz="500" b="1" dirty="0">
              <a:solidFill>
                <a:prstClr val="black"/>
              </a:solidFill>
              <a:latin typeface="Nunito Sans" pitchFamily="2" charset="0"/>
            </a:endParaRPr>
          </a:p>
          <a:p>
            <a:pPr lvl="0" algn="just"/>
            <a:endParaRPr lang="es-ES" sz="500" b="1" dirty="0">
              <a:solidFill>
                <a:prstClr val="black"/>
              </a:solidFill>
              <a:latin typeface="Nunito Sans" pitchFamily="2" charset="0"/>
            </a:endParaRPr>
          </a:p>
        </p:txBody>
      </p:sp>
    </p:spTree>
    <p:extLst>
      <p:ext uri="{BB962C8B-B14F-4D97-AF65-F5344CB8AC3E}">
        <p14:creationId xmlns:p14="http://schemas.microsoft.com/office/powerpoint/2010/main" val="5071089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E1BBA8-24D0-57C0-E87F-76E5D6AE3E9F}"/>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3B7729C0-F29E-EF68-AEA9-27C96B55DFEC}"/>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6" name="TextBox 6">
            <a:extLst>
              <a:ext uri="{FF2B5EF4-FFF2-40B4-BE49-F238E27FC236}">
                <a16:creationId xmlns:a16="http://schemas.microsoft.com/office/drawing/2014/main" id="{F489FD80-4AF4-F5D2-EB10-7D038EF3678E}"/>
              </a:ext>
            </a:extLst>
          </p:cNvPr>
          <p:cNvSpPr txBox="1"/>
          <p:nvPr/>
        </p:nvSpPr>
        <p:spPr>
          <a:xfrm>
            <a:off x="575033" y="393757"/>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P11. Racionalización de Trámites </a:t>
            </a:r>
          </a:p>
        </p:txBody>
      </p:sp>
      <p:sp>
        <p:nvSpPr>
          <p:cNvPr id="9" name="CuadroTexto 8">
            <a:extLst>
              <a:ext uri="{FF2B5EF4-FFF2-40B4-BE49-F238E27FC236}">
                <a16:creationId xmlns:a16="http://schemas.microsoft.com/office/drawing/2014/main" id="{14E1C83A-895E-4A6F-F5D6-051AC0EF93DA}"/>
              </a:ext>
            </a:extLst>
          </p:cNvPr>
          <p:cNvSpPr txBox="1"/>
          <p:nvPr/>
        </p:nvSpPr>
        <p:spPr>
          <a:xfrm>
            <a:off x="575033" y="2200715"/>
            <a:ext cx="8955463" cy="3046988"/>
          </a:xfrm>
          <a:prstGeom prst="rect">
            <a:avLst/>
          </a:prstGeom>
          <a:noFill/>
        </p:spPr>
        <p:txBody>
          <a:bodyPr wrap="square">
            <a:spAutoFit/>
          </a:bodyPr>
          <a:lstStyle/>
          <a:p>
            <a:pPr marL="228600" indent="-228600">
              <a:buAutoNum type="arabicPeriod"/>
            </a:pPr>
            <a:r>
              <a:rPr lang="es-CO" sz="1200" b="1" dirty="0">
                <a:latin typeface="Nunito Sans" pitchFamily="2" charset="0"/>
              </a:rPr>
              <a:t>Caracterizar los usuarios de los trámites total o parcialmente en línea de la entidad.</a:t>
            </a:r>
          </a:p>
          <a:p>
            <a:endParaRPr lang="es-CO" sz="1200" b="1" dirty="0">
              <a:latin typeface="Nunito Sans" pitchFamily="2" charset="0"/>
            </a:endParaRPr>
          </a:p>
          <a:p>
            <a:r>
              <a:rPr lang="es-CO" sz="1200" b="1" dirty="0">
                <a:latin typeface="Nunito Sans" pitchFamily="2" charset="0"/>
              </a:rPr>
              <a:t>2. Implementar acciones para que los trámites total o parcialmente en línea de la entidad, cumplan con todos los criterios de accesibilidad web definidos en el anexo 1 de la Resolución 1519 de 2020.</a:t>
            </a:r>
          </a:p>
          <a:p>
            <a:endParaRPr lang="es-CO" sz="1200" b="1" dirty="0">
              <a:latin typeface="Nunito Sans" pitchFamily="2" charset="0"/>
            </a:endParaRPr>
          </a:p>
          <a:p>
            <a:r>
              <a:rPr lang="es-CO" sz="1200" b="1" dirty="0">
                <a:latin typeface="Nunito Sans" pitchFamily="2" charset="0"/>
              </a:rPr>
              <a:t>3. Implementar acciones para que los Otros Procedimientos Administrativos (OPAS) total o parcialmente en línea de la entidad, cumplan con todos los criterios de accesibilidad web definidos en el anexo 1 de la Resolución 1519 de 2020.</a:t>
            </a:r>
          </a:p>
          <a:p>
            <a:endParaRPr lang="es-CO" sz="1200" b="1" dirty="0">
              <a:latin typeface="Nunito Sans" pitchFamily="2" charset="0"/>
            </a:endParaRPr>
          </a:p>
          <a:p>
            <a:r>
              <a:rPr lang="es-CO" sz="1200" b="1" dirty="0">
                <a:latin typeface="Nunito Sans" pitchFamily="2" charset="0"/>
              </a:rPr>
              <a:t>4. Implementar acciones para que los trámites total o parcialmente en línea de la entidad cumplan con todos los criterios de usabilidad web.</a:t>
            </a:r>
          </a:p>
          <a:p>
            <a:endParaRPr lang="es-CO" sz="1200" b="1" dirty="0">
              <a:latin typeface="Nunito Sans" pitchFamily="2" charset="0"/>
            </a:endParaRPr>
          </a:p>
          <a:p>
            <a:r>
              <a:rPr lang="es-CO" sz="1200" b="1" dirty="0">
                <a:latin typeface="Nunito Sans" pitchFamily="2" charset="0"/>
              </a:rPr>
              <a:t>5. Implementar acciones para que los Otros Procedimientos Administrativos (OPAS) total o parcialmente en línea de la entidad cumplan con todos los criterios de usabilidad web.</a:t>
            </a:r>
          </a:p>
          <a:p>
            <a:endParaRPr lang="es-CO" sz="1200" b="1" dirty="0">
              <a:latin typeface="Nunito Sans" pitchFamily="2" charset="0"/>
            </a:endParaRPr>
          </a:p>
          <a:p>
            <a:r>
              <a:rPr lang="es-CO" sz="1200" b="1" dirty="0">
                <a:latin typeface="Nunito Sans" pitchFamily="2" charset="0"/>
              </a:rPr>
              <a:t>6. Habilitar funcionalidades que permitan a los usuarios hacer seguimiento en línea del estado de los trámites total o parcialmente en línea de la entidad.</a:t>
            </a:r>
          </a:p>
        </p:txBody>
      </p:sp>
    </p:spTree>
    <p:extLst>
      <p:ext uri="{BB962C8B-B14F-4D97-AF65-F5344CB8AC3E}">
        <p14:creationId xmlns:p14="http://schemas.microsoft.com/office/powerpoint/2010/main" val="27128599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B61FF9E2-0CFD-8EFA-8A6C-11D25A2A7C99}"/>
              </a:ext>
            </a:extLst>
          </p:cNvPr>
          <p:cNvSpPr txBox="1"/>
          <p:nvPr/>
        </p:nvSpPr>
        <p:spPr>
          <a:xfrm>
            <a:off x="256095" y="1169902"/>
            <a:ext cx="11679810" cy="95410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SERVICIO AL CIUDADANO 2023: 93.5. PREGUNTAS 2024: </a:t>
            </a:r>
            <a:r>
              <a:rPr lang="es-ES" sz="1400" b="1" dirty="0">
                <a:solidFill>
                  <a:srgbClr val="4472C4">
                    <a:lumMod val="75000"/>
                  </a:srgbClr>
                </a:solidFill>
                <a:latin typeface="Nunito Sans" pitchFamily="2" charset="0"/>
              </a:rPr>
              <a:t>19</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2024: 98,5</a:t>
            </a:r>
            <a:r>
              <a:rPr lang="es-ES" sz="1400" b="1" dirty="0">
                <a:solidFill>
                  <a:schemeClr val="accent1">
                    <a:lumMod val="75000"/>
                  </a:schemeClr>
                </a:solidFill>
                <a:latin typeface="Nunito Sans" pitchFamily="2" charset="0"/>
              </a:rPr>
              <a:t>7</a:t>
            </a:r>
            <a:endParaRPr lang="es-ES" sz="1400" b="1" dirty="0">
              <a:solidFill>
                <a:schemeClr val="accent6">
                  <a:lumMod val="75000"/>
                </a:schemeClr>
              </a:solidFill>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b="1" dirty="0">
                <a:solidFill>
                  <a:schemeClr val="accent6">
                    <a:lumMod val="75000"/>
                  </a:schemeClr>
                </a:solidFill>
                <a:latin typeface="Nunito Sans" pitchFamily="2" charset="0"/>
              </a:rPr>
              <a:t>Mide la capacidad de la entidad pública de emprender estrategias para fortalecer componentes visibles (de la ventanilla hacia afuera) y no visibles (de la ventanilla hacia adentro) por sus usuarios, para la entrega de servicios oportunos, certeros, de calidad y satisfactorios.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1" dirty="0">
              <a:latin typeface="Nunito Sans" pitchFamily="2" charset="0"/>
            </a:endParaRPr>
          </a:p>
        </p:txBody>
      </p:sp>
      <p:sp>
        <p:nvSpPr>
          <p:cNvPr id="2" name="TextBox 6">
            <a:extLst>
              <a:ext uri="{FF2B5EF4-FFF2-40B4-BE49-F238E27FC236}">
                <a16:creationId xmlns:a16="http://schemas.microsoft.com/office/drawing/2014/main" id="{DC2CE8BC-3EBC-0733-5168-642493F23776}"/>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3. Dimensión de Gestión con Valores para Resultados.</a:t>
            </a:r>
          </a:p>
          <a:p>
            <a:r>
              <a:rPr lang="es-CO" sz="2000" dirty="0">
                <a:solidFill>
                  <a:schemeClr val="bg2">
                    <a:lumMod val="50000"/>
                  </a:schemeClr>
                </a:solidFill>
              </a:rPr>
              <a:t>Puntaje. 94,3</a:t>
            </a:r>
            <a:endParaRPr lang="es-ES" sz="2000" dirty="0">
              <a:solidFill>
                <a:schemeClr val="bg2">
                  <a:lumMod val="50000"/>
                </a:schemeClr>
              </a:solidFill>
            </a:endParaRPr>
          </a:p>
        </p:txBody>
      </p:sp>
      <p:graphicFrame>
        <p:nvGraphicFramePr>
          <p:cNvPr id="3" name="Tabla 2">
            <a:extLst>
              <a:ext uri="{FF2B5EF4-FFF2-40B4-BE49-F238E27FC236}">
                <a16:creationId xmlns:a16="http://schemas.microsoft.com/office/drawing/2014/main" id="{21508983-75AB-985C-F60B-348B9C6AA244}"/>
              </a:ext>
            </a:extLst>
          </p:cNvPr>
          <p:cNvGraphicFramePr>
            <a:graphicFrameLocks noGrp="1"/>
          </p:cNvGraphicFramePr>
          <p:nvPr>
            <p:extLst>
              <p:ext uri="{D42A27DB-BD31-4B8C-83A1-F6EECF244321}">
                <p14:modId xmlns:p14="http://schemas.microsoft.com/office/powerpoint/2010/main" val="1551584567"/>
              </p:ext>
            </p:extLst>
          </p:nvPr>
        </p:nvGraphicFramePr>
        <p:xfrm>
          <a:off x="102479" y="2722807"/>
          <a:ext cx="5854700" cy="3095625"/>
        </p:xfrm>
        <a:graphic>
          <a:graphicData uri="http://schemas.openxmlformats.org/drawingml/2006/table">
            <a:tbl>
              <a:tblPr/>
              <a:tblGrid>
                <a:gridCol w="761587">
                  <a:extLst>
                    <a:ext uri="{9D8B030D-6E8A-4147-A177-3AD203B41FA5}">
                      <a16:colId xmlns:a16="http://schemas.microsoft.com/office/drawing/2014/main" val="3867465812"/>
                    </a:ext>
                  </a:extLst>
                </a:gridCol>
                <a:gridCol w="3569939">
                  <a:extLst>
                    <a:ext uri="{9D8B030D-6E8A-4147-A177-3AD203B41FA5}">
                      <a16:colId xmlns:a16="http://schemas.microsoft.com/office/drawing/2014/main" val="1037303961"/>
                    </a:ext>
                  </a:extLst>
                </a:gridCol>
                <a:gridCol w="761587">
                  <a:extLst>
                    <a:ext uri="{9D8B030D-6E8A-4147-A177-3AD203B41FA5}">
                      <a16:colId xmlns:a16="http://schemas.microsoft.com/office/drawing/2014/main" val="93467934"/>
                    </a:ext>
                  </a:extLst>
                </a:gridCol>
                <a:gridCol w="761587">
                  <a:extLst>
                    <a:ext uri="{9D8B030D-6E8A-4147-A177-3AD203B41FA5}">
                      <a16:colId xmlns:a16="http://schemas.microsoft.com/office/drawing/2014/main" val="4159268732"/>
                    </a:ext>
                  </a:extLst>
                </a:gridCol>
              </a:tblGrid>
              <a:tr h="476250">
                <a:tc>
                  <a:txBody>
                    <a:bodyPr/>
                    <a:lstStyle/>
                    <a:p>
                      <a:pPr algn="ctr" rtl="0" fontAlgn="ctr"/>
                      <a:r>
                        <a:rPr lang="es-CO" sz="11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a:solidFill>
                            <a:srgbClr val="FFFFFF"/>
                          </a:solidFill>
                          <a:effectLst/>
                          <a:latin typeface="Nunito Sans" pitchFamily="2" charset="0"/>
                        </a:rPr>
                        <a:t>POLÍTICA SERVICIO AL CIUDADANO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254382494"/>
                  </a:ext>
                </a:extLst>
              </a:tr>
              <a:tr h="476250">
                <a:tc>
                  <a:txBody>
                    <a:bodyPr/>
                    <a:lstStyle/>
                    <a:p>
                      <a:pPr algn="ctr" rtl="0" fontAlgn="ctr"/>
                      <a:r>
                        <a:rPr lang="es-CO" sz="1100" b="1" i="0" u="none" strike="noStrike">
                          <a:solidFill>
                            <a:srgbClr val="000000"/>
                          </a:solidFill>
                          <a:effectLst/>
                          <a:latin typeface="Nunito Sans" pitchFamily="2" charset="0"/>
                        </a:rPr>
                        <a:t>I33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a:solidFill>
                            <a:srgbClr val="000000"/>
                          </a:solidFill>
                          <a:effectLst/>
                          <a:latin typeface="Nunito Sans" pitchFamily="2" charset="0"/>
                        </a:rPr>
                        <a:t>DIAGNÓSTICO Y PLANEACIÓN DEL SERVICIO Y RELACIONAMIENTO CON LA CIUDADANÍA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90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98,7</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952364404"/>
                  </a:ext>
                </a:extLst>
              </a:tr>
              <a:tr h="714375">
                <a:tc>
                  <a:txBody>
                    <a:bodyPr/>
                    <a:lstStyle/>
                    <a:p>
                      <a:pPr algn="ctr" rtl="0" fontAlgn="ctr"/>
                      <a:r>
                        <a:rPr lang="es-CO" sz="1100" b="1" i="0" u="none" strike="noStrike">
                          <a:solidFill>
                            <a:srgbClr val="000000"/>
                          </a:solidFill>
                          <a:effectLst/>
                          <a:latin typeface="Nunito Sans" pitchFamily="2" charset="0"/>
                        </a:rPr>
                        <a:t>I34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a:solidFill>
                            <a:srgbClr val="000000"/>
                          </a:solidFill>
                          <a:effectLst/>
                          <a:latin typeface="Nunito Sans" pitchFamily="2" charset="0"/>
                        </a:rPr>
                        <a:t>TALENTO HUMANO IDÓNEO Y SUFICIENTE AL SERVICIO Y RELACIONAMIENTO CON LA CIUDADANÍA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93,8</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155734480"/>
                  </a:ext>
                </a:extLst>
              </a:tr>
              <a:tr h="476250">
                <a:tc>
                  <a:txBody>
                    <a:bodyPr/>
                    <a:lstStyle/>
                    <a:p>
                      <a:pPr algn="ctr" rtl="0" fontAlgn="ctr"/>
                      <a:r>
                        <a:rPr lang="es-CO" sz="1100" b="1" i="0" u="none" strike="noStrike">
                          <a:solidFill>
                            <a:srgbClr val="000000"/>
                          </a:solidFill>
                          <a:effectLst/>
                          <a:latin typeface="Nunito Sans" pitchFamily="2" charset="0"/>
                        </a:rPr>
                        <a:t>I35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a:solidFill>
                            <a:srgbClr val="000000"/>
                          </a:solidFill>
                          <a:effectLst/>
                          <a:latin typeface="Nunito Sans" pitchFamily="2" charset="0"/>
                        </a:rPr>
                        <a:t>OFERTA INSTITUCIONAL DE FÁCIL ACCESO, COMPRENSIÓN Y USO PARA LA CIUDADANÍA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97,8</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402266456"/>
                  </a:ext>
                </a:extLst>
              </a:tr>
              <a:tr h="476250">
                <a:tc>
                  <a:txBody>
                    <a:bodyPr/>
                    <a:lstStyle/>
                    <a:p>
                      <a:pPr algn="ctr" rtl="0" fontAlgn="ctr"/>
                      <a:r>
                        <a:rPr lang="es-CO" sz="1100" b="1" i="0" u="none" strike="noStrike">
                          <a:solidFill>
                            <a:srgbClr val="000000"/>
                          </a:solidFill>
                          <a:effectLst/>
                          <a:latin typeface="Nunito Sans" pitchFamily="2" charset="0"/>
                        </a:rPr>
                        <a:t>I36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a:solidFill>
                            <a:srgbClr val="000000"/>
                          </a:solidFill>
                          <a:effectLst/>
                          <a:latin typeface="Nunito Sans" pitchFamily="2" charset="0"/>
                        </a:rPr>
                        <a:t>EVALUACIÓN DE LA GESTIÓN DEL SERVICIO Y MEDICIÓN DE LA EXPERIENCIA CIUDADANA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958641331"/>
                  </a:ext>
                </a:extLst>
              </a:tr>
              <a:tr h="476250">
                <a:tc>
                  <a:txBody>
                    <a:bodyPr/>
                    <a:lstStyle/>
                    <a:p>
                      <a:pPr algn="ctr" rtl="0" fontAlgn="ctr"/>
                      <a:r>
                        <a:rPr lang="es-CO" sz="1100" b="1" i="0" u="none" strike="noStrike">
                          <a:solidFill>
                            <a:srgbClr val="000000"/>
                          </a:solidFill>
                          <a:effectLst/>
                          <a:latin typeface="Nunito Sans" pitchFamily="2" charset="0"/>
                        </a:rPr>
                        <a:t>I37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a:solidFill>
                            <a:srgbClr val="000000"/>
                          </a:solidFill>
                          <a:effectLst/>
                          <a:latin typeface="Nunito Sans" pitchFamily="2" charset="0"/>
                        </a:rPr>
                        <a:t>ACCESIBILIDAD PARA PERSONAS CON DISCAPACIDAD</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88,5</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301860882"/>
                  </a:ext>
                </a:extLst>
              </a:tr>
            </a:tbl>
          </a:graphicData>
        </a:graphic>
      </p:graphicFrame>
      <p:sp>
        <p:nvSpPr>
          <p:cNvPr id="4" name="Rectángulo 3"/>
          <p:cNvSpPr/>
          <p:nvPr/>
        </p:nvSpPr>
        <p:spPr>
          <a:xfrm>
            <a:off x="6291264" y="2722807"/>
            <a:ext cx="5553381" cy="2400657"/>
          </a:xfrm>
          <a:prstGeom prst="rect">
            <a:avLst/>
          </a:prstGeom>
        </p:spPr>
        <p:txBody>
          <a:bodyPr wrap="square">
            <a:spAutoFit/>
          </a:bodyPr>
          <a:lstStyle/>
          <a:p>
            <a:pPr lvl="0" algn="just"/>
            <a:endParaRPr lang="es-ES" sz="1200" b="1" dirty="0">
              <a:solidFill>
                <a:prstClr val="black"/>
              </a:solidFill>
              <a:latin typeface="Nunito Sans" pitchFamily="2" charset="0"/>
            </a:endParaRPr>
          </a:p>
          <a:p>
            <a:pPr lvl="0" algn="just">
              <a:defRPr/>
            </a:pPr>
            <a:endParaRPr lang="es-ES" sz="1200" b="1" dirty="0">
              <a:solidFill>
                <a:prstClr val="black"/>
              </a:solidFill>
              <a:latin typeface="Nunito Sans" pitchFamily="2" charset="0"/>
            </a:endParaRPr>
          </a:p>
          <a:p>
            <a:r>
              <a:rPr lang="es-ES" sz="1200" b="1" dirty="0">
                <a:solidFill>
                  <a:prstClr val="black"/>
                </a:solidFill>
                <a:latin typeface="Nunito Sans" pitchFamily="2" charset="0"/>
              </a:rPr>
              <a:t>SEC207. La entidad incluyó dentro de su plan institucional de capacitaciones y de inducción y</a:t>
            </a:r>
          </a:p>
          <a:p>
            <a:r>
              <a:rPr lang="es-ES" sz="1200" b="1" dirty="0">
                <a:solidFill>
                  <a:prstClr val="black"/>
                </a:solidFill>
                <a:latin typeface="Nunito Sans" pitchFamily="2" charset="0"/>
              </a:rPr>
              <a:t>reinducción acciones de capacitación y cualificación en: </a:t>
            </a:r>
            <a:r>
              <a:rPr lang="es-ES" sz="1200" dirty="0">
                <a:solidFill>
                  <a:prstClr val="black"/>
                </a:solidFill>
                <a:latin typeface="Nunito Sans" pitchFamily="2" charset="0"/>
              </a:rPr>
              <a:t>Accesibilidad y de relacionamiento con personas en condición de discapacidad</a:t>
            </a:r>
          </a:p>
          <a:p>
            <a:endParaRPr lang="es-ES" sz="1200" dirty="0">
              <a:solidFill>
                <a:prstClr val="black"/>
              </a:solidFill>
              <a:latin typeface="Nunito Sans" pitchFamily="2" charset="0"/>
            </a:endParaRPr>
          </a:p>
          <a:p>
            <a:r>
              <a:rPr lang="es-ES" sz="1200" b="1" dirty="0">
                <a:solidFill>
                  <a:prstClr val="black"/>
                </a:solidFill>
                <a:latin typeface="Nunito Sans" pitchFamily="2" charset="0"/>
              </a:rPr>
              <a:t>SEC226. En cumplimiento del artículo 17 de la Ley 2052, ¿la entidad creó la oficina, dependencia o grupo de trabajo única de relacionamiento con las ciudadanías?. </a:t>
            </a:r>
            <a:r>
              <a:rPr lang="es-ES" sz="1200" dirty="0">
                <a:solidFill>
                  <a:prstClr val="black"/>
                </a:solidFill>
                <a:latin typeface="Nunito Sans" pitchFamily="2" charset="0"/>
              </a:rPr>
              <a:t>Parcialmente, y cuenta con las evidencias</a:t>
            </a:r>
          </a:p>
          <a:p>
            <a:endParaRPr lang="es-ES" sz="1200" b="1" dirty="0">
              <a:solidFill>
                <a:prstClr val="black"/>
              </a:solidFill>
              <a:latin typeface="Nunito Sans" pitchFamily="2" charset="0"/>
            </a:endParaRPr>
          </a:p>
          <a:p>
            <a:pPr lvl="0" algn="just"/>
            <a:endParaRPr lang="en-US" dirty="0"/>
          </a:p>
        </p:txBody>
      </p:sp>
    </p:spTree>
    <p:extLst>
      <p:ext uri="{BB962C8B-B14F-4D97-AF65-F5344CB8AC3E}">
        <p14:creationId xmlns:p14="http://schemas.microsoft.com/office/powerpoint/2010/main" val="25277324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05DE9D-9FE3-6CDA-4A94-3F8C843ADF9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568532A8-3E7F-A302-DE3B-F9B3840DFBEF}"/>
              </a:ext>
            </a:extLst>
          </p:cNvPr>
          <p:cNvSpPr txBox="1"/>
          <p:nvPr/>
        </p:nvSpPr>
        <p:spPr>
          <a:xfrm>
            <a:off x="575033" y="393757"/>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P12. Servicio al Ciudadano</a:t>
            </a:r>
          </a:p>
        </p:txBody>
      </p:sp>
      <p:sp>
        <p:nvSpPr>
          <p:cNvPr id="9" name="CuadroTexto 8">
            <a:extLst>
              <a:ext uri="{FF2B5EF4-FFF2-40B4-BE49-F238E27FC236}">
                <a16:creationId xmlns:a16="http://schemas.microsoft.com/office/drawing/2014/main" id="{46E35E2C-F69A-41ED-66F8-503D61371A3E}"/>
              </a:ext>
            </a:extLst>
          </p:cNvPr>
          <p:cNvSpPr txBox="1"/>
          <p:nvPr/>
        </p:nvSpPr>
        <p:spPr>
          <a:xfrm>
            <a:off x="688157" y="2228671"/>
            <a:ext cx="9238268" cy="1600438"/>
          </a:xfrm>
          <a:prstGeom prst="rect">
            <a:avLst/>
          </a:prstGeom>
          <a:noFill/>
        </p:spPr>
        <p:txBody>
          <a:bodyPr wrap="square">
            <a:spAutoFit/>
          </a:bodyPr>
          <a:lstStyle/>
          <a:p>
            <a:pPr marL="228600" indent="-228600">
              <a:buAutoNum type="arabicPeriod"/>
            </a:pPr>
            <a:r>
              <a:rPr lang="es-CO" sz="1400" b="1" dirty="0">
                <a:latin typeface="Nunito Sans" pitchFamily="2" charset="0"/>
              </a:rPr>
              <a:t>Incluir el tema de accesibilidad y de relacionamiento con personas en condición de discapacidad en el Plan Institucional de Capacitación  (PIC) y en los espacios de inducción y reinducción.</a:t>
            </a:r>
          </a:p>
          <a:p>
            <a:endParaRPr lang="es-CO" sz="1400" b="1" dirty="0">
              <a:latin typeface="Nunito Sans" pitchFamily="2" charset="0"/>
            </a:endParaRPr>
          </a:p>
          <a:p>
            <a:r>
              <a:rPr lang="es-CO" sz="1400" b="1" dirty="0">
                <a:latin typeface="Nunito Sans" pitchFamily="2" charset="0"/>
              </a:rPr>
              <a:t>2. Crear e implementar  la oficina, dependencia o grupo de trabajo de relacionamiento con la ciudadanías, de acuerdo con el artículo 17 de la Ley 2052, que articule las políticas de servicio al ciudadano, participación ciudadana incluyendo rendición de cuentas, racionalización, estandarización y simplificación de trámites y gobierno digital.</a:t>
            </a:r>
          </a:p>
        </p:txBody>
      </p:sp>
    </p:spTree>
    <p:extLst>
      <p:ext uri="{BB962C8B-B14F-4D97-AF65-F5344CB8AC3E}">
        <p14:creationId xmlns:p14="http://schemas.microsoft.com/office/powerpoint/2010/main" val="14625377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C666B8DC-7D57-302F-DEE0-BDB2BFD2A9CB}"/>
              </a:ext>
            </a:extLst>
          </p:cNvPr>
          <p:cNvSpPr txBox="1"/>
          <p:nvPr/>
        </p:nvSpPr>
        <p:spPr>
          <a:xfrm>
            <a:off x="101444" y="693700"/>
            <a:ext cx="11765463" cy="2215991"/>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endParaRPr kumimoji="0" lang="es-ES" b="1" i="0" u="none" strike="noStrike" kern="1200" cap="none" spc="0" normalizeH="0" baseline="0" noProof="0" dirty="0">
              <a:ln>
                <a:noFill/>
              </a:ln>
              <a:solidFill>
                <a:schemeClr val="dk1"/>
              </a:solidFill>
              <a:effectLst/>
              <a:uLnTx/>
              <a:uFillTx/>
              <a:latin typeface="Nunito Sans" pitchFamily="2" charset="0"/>
            </a:endParaRPr>
          </a:p>
          <a:p>
            <a:pPr marR="0" lvl="0"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POLITICA </a:t>
            </a:r>
            <a:r>
              <a:rPr lang="es-ES" sz="14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PARTICIPACIÓN CIUDADANA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2023: 98.7</a:t>
            </a:r>
          </a:p>
          <a:p>
            <a:pPr marR="0" lvl="0"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 PREGUNTAS 2024: 17 PUNTAJE 2024: 99,0 </a:t>
            </a:r>
            <a:r>
              <a:rPr lang="es-ES" sz="1400" b="1" dirty="0">
                <a:solidFill>
                  <a:schemeClr val="accent1">
                    <a:lumMod val="75000"/>
                  </a:schemeClr>
                </a:solidFill>
                <a:latin typeface="Nunito Sans" pitchFamily="2" charset="0"/>
                <a:ea typeface="Verdana" panose="020B0604030504040204" pitchFamily="34" charset="0"/>
              </a:rPr>
              <a:t>(+0,3)</a:t>
            </a:r>
          </a:p>
          <a:p>
            <a:pPr marR="0" lvl="0"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chemeClr val="accent6">
                  <a:lumMod val="75000"/>
                </a:schemeClr>
              </a:solidFill>
              <a:effectLst/>
              <a:uLnTx/>
              <a:uFillTx/>
              <a:latin typeface="Nunito Sans" pitchFamily="2" charset="0"/>
              <a:ea typeface="Verdana" panose="020B0604030504040204" pitchFamily="34" charset="0"/>
              <a:cs typeface="Verdana" panose="020B060403050404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s-ES" sz="1200" b="1" dirty="0">
                <a:solidFill>
                  <a:schemeClr val="accent6">
                    <a:lumMod val="75000"/>
                  </a:schemeClr>
                </a:solidFill>
                <a:latin typeface="Nunito Sans" pitchFamily="2" charset="0"/>
                <a:ea typeface="Verdana" panose="020B0604030504040204" pitchFamily="34" charset="0"/>
              </a:rPr>
              <a:t>Mide la capacidad de la entidad pública de garantizar la incidencia y contribución efectiva de la ciudadanía y sus organizaciones en los procesos de diagnóstico, planeación, ejecución y evaluación -incluyendo la rendición de cuentas- de su gestión, a través de diversos espacios, mecanismos, canales y prácticas de participación ciudadana, contribuyendo al logro de los resultados institucionales y a la satisfacción de las necesidades y derechos de la ciudadanía y grupos de valor.</a:t>
            </a:r>
          </a:p>
          <a:p>
            <a:pPr marR="0" lvl="0" algn="just" defTabSz="914400" rtl="0" eaLnBrk="1" fontAlgn="auto" latinLnBrk="0" hangingPunct="1">
              <a:lnSpc>
                <a:spcPct val="100000"/>
              </a:lnSpc>
              <a:spcBef>
                <a:spcPts val="0"/>
              </a:spcBef>
              <a:spcAft>
                <a:spcPts val="0"/>
              </a:spcAft>
              <a:buClrTx/>
              <a:buSzTx/>
              <a:tabLst/>
              <a:defRPr/>
            </a:pPr>
            <a:endParaRPr lang="es-ES" sz="1200" b="1" dirty="0">
              <a:latin typeface="Nunito Sans" pitchFamily="2" charset="0"/>
              <a:ea typeface="Verdana" panose="020B0604030504040204" pitchFamily="34" charset="0"/>
            </a:endParaRPr>
          </a:p>
          <a:p>
            <a:pPr>
              <a:defRPr/>
            </a:pPr>
            <a:endParaRPr lang="es-ES" b="1" dirty="0">
              <a:solidFill>
                <a:schemeClr val="dk1"/>
              </a:solidFill>
              <a:latin typeface="Nunito Sans" pitchFamily="2" charset="0"/>
            </a:endParaRPr>
          </a:p>
        </p:txBody>
      </p:sp>
      <p:sp>
        <p:nvSpPr>
          <p:cNvPr id="2" name="TextBox 6">
            <a:extLst>
              <a:ext uri="{FF2B5EF4-FFF2-40B4-BE49-F238E27FC236}">
                <a16:creationId xmlns:a16="http://schemas.microsoft.com/office/drawing/2014/main" id="{C1E23119-BA35-D437-7570-73C788330B04}"/>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7D78F1A1-B6B8-E7E7-38F4-B701245B9819}"/>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3. Dimensión de Gestión con Valores para Resultados.</a:t>
            </a:r>
          </a:p>
          <a:p>
            <a:r>
              <a:rPr lang="es-CO" sz="2000" dirty="0">
                <a:solidFill>
                  <a:schemeClr val="bg2">
                    <a:lumMod val="50000"/>
                  </a:schemeClr>
                </a:solidFill>
              </a:rPr>
              <a:t>Puntaje. 94,3</a:t>
            </a:r>
            <a:endParaRPr lang="es-ES" sz="2000" dirty="0">
              <a:solidFill>
                <a:schemeClr val="bg2">
                  <a:lumMod val="50000"/>
                </a:schemeClr>
              </a:solidFill>
            </a:endParaRPr>
          </a:p>
        </p:txBody>
      </p:sp>
      <p:graphicFrame>
        <p:nvGraphicFramePr>
          <p:cNvPr id="3" name="Tabla 2">
            <a:extLst>
              <a:ext uri="{FF2B5EF4-FFF2-40B4-BE49-F238E27FC236}">
                <a16:creationId xmlns:a16="http://schemas.microsoft.com/office/drawing/2014/main" id="{511A83ED-F872-83BE-F56B-09AAA4B60B99}"/>
              </a:ext>
            </a:extLst>
          </p:cNvPr>
          <p:cNvGraphicFramePr>
            <a:graphicFrameLocks noGrp="1"/>
          </p:cNvGraphicFramePr>
          <p:nvPr>
            <p:extLst>
              <p:ext uri="{D42A27DB-BD31-4B8C-83A1-F6EECF244321}">
                <p14:modId xmlns:p14="http://schemas.microsoft.com/office/powerpoint/2010/main" val="1969361744"/>
              </p:ext>
            </p:extLst>
          </p:nvPr>
        </p:nvGraphicFramePr>
        <p:xfrm>
          <a:off x="101444" y="2536098"/>
          <a:ext cx="6825007" cy="3683958"/>
        </p:xfrm>
        <a:graphic>
          <a:graphicData uri="http://schemas.openxmlformats.org/drawingml/2006/table">
            <a:tbl>
              <a:tblPr/>
              <a:tblGrid>
                <a:gridCol w="887806">
                  <a:extLst>
                    <a:ext uri="{9D8B030D-6E8A-4147-A177-3AD203B41FA5}">
                      <a16:colId xmlns:a16="http://schemas.microsoft.com/office/drawing/2014/main" val="3195994327"/>
                    </a:ext>
                  </a:extLst>
                </a:gridCol>
                <a:gridCol w="4161589">
                  <a:extLst>
                    <a:ext uri="{9D8B030D-6E8A-4147-A177-3AD203B41FA5}">
                      <a16:colId xmlns:a16="http://schemas.microsoft.com/office/drawing/2014/main" val="3668420163"/>
                    </a:ext>
                  </a:extLst>
                </a:gridCol>
                <a:gridCol w="887806">
                  <a:extLst>
                    <a:ext uri="{9D8B030D-6E8A-4147-A177-3AD203B41FA5}">
                      <a16:colId xmlns:a16="http://schemas.microsoft.com/office/drawing/2014/main" val="939694015"/>
                    </a:ext>
                  </a:extLst>
                </a:gridCol>
                <a:gridCol w="887806">
                  <a:extLst>
                    <a:ext uri="{9D8B030D-6E8A-4147-A177-3AD203B41FA5}">
                      <a16:colId xmlns:a16="http://schemas.microsoft.com/office/drawing/2014/main" val="4185518151"/>
                    </a:ext>
                  </a:extLst>
                </a:gridCol>
              </a:tblGrid>
              <a:tr h="330933">
                <a:tc>
                  <a:txBody>
                    <a:bodyPr/>
                    <a:lstStyle/>
                    <a:p>
                      <a:pPr algn="ctr" rtl="0" fontAlgn="ctr"/>
                      <a:r>
                        <a:rPr lang="es-CO" sz="1000" b="1" i="0" u="none" strike="noStrike">
                          <a:solidFill>
                            <a:srgbClr val="FFFFFF"/>
                          </a:solidFill>
                          <a:effectLst/>
                          <a:latin typeface="Nunito Sans" pitchFamily="2" charset="0"/>
                        </a:rPr>
                        <a:t>NO. INDICE</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a:solidFill>
                            <a:srgbClr val="FFFFFF"/>
                          </a:solidFill>
                          <a:effectLst/>
                          <a:latin typeface="Nunito Sans" pitchFamily="2" charset="0"/>
                        </a:rPr>
                        <a:t>POLÍTICA PARTICIPACIÓN CIUDADANA EN LA GESTIÓN PUBLICA</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a:solidFill>
                            <a:srgbClr val="FFFFFF"/>
                          </a:solidFill>
                          <a:effectLst/>
                          <a:latin typeface="Nunito Sans" pitchFamily="2" charset="0"/>
                        </a:rPr>
                        <a:t>PUNTAJE 2023</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a:solidFill>
                            <a:srgbClr val="FFFFFF"/>
                          </a:solidFill>
                          <a:effectLst/>
                          <a:latin typeface="Nunito Sans" pitchFamily="2" charset="0"/>
                        </a:rPr>
                        <a:t>PUNTAJE 2024</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120459771"/>
                  </a:ext>
                </a:extLst>
              </a:tr>
              <a:tr h="496399">
                <a:tc>
                  <a:txBody>
                    <a:bodyPr/>
                    <a:lstStyle/>
                    <a:p>
                      <a:pPr algn="ctr" rtl="0" fontAlgn="ctr"/>
                      <a:r>
                        <a:rPr lang="es-CO" sz="1000" b="1" i="0" u="none" strike="noStrike">
                          <a:solidFill>
                            <a:srgbClr val="000000"/>
                          </a:solidFill>
                          <a:effectLst/>
                          <a:latin typeface="Nunito Sans" pitchFamily="2" charset="0"/>
                        </a:rPr>
                        <a:t>I42</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CAPACIDADES INSTITUCIONALES INSTALADAS PARA LA PROMOCIÓN DE LA PARTICIPACIÓN</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98,2 </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97.32</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327250016"/>
                  </a:ext>
                </a:extLst>
              </a:tr>
              <a:tr h="496399">
                <a:tc>
                  <a:txBody>
                    <a:bodyPr/>
                    <a:lstStyle/>
                    <a:p>
                      <a:pPr algn="ctr" rtl="0" fontAlgn="ctr"/>
                      <a:r>
                        <a:rPr lang="es-CO" sz="1000" b="1" i="0" u="none" strike="noStrike">
                          <a:solidFill>
                            <a:srgbClr val="000000"/>
                          </a:solidFill>
                          <a:effectLst/>
                          <a:latin typeface="Nunito Sans" pitchFamily="2" charset="0"/>
                        </a:rPr>
                        <a:t>I43</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a:solidFill>
                            <a:srgbClr val="000000"/>
                          </a:solidFill>
                          <a:effectLst/>
                          <a:latin typeface="Nunito Sans" pitchFamily="2" charset="0"/>
                        </a:rPr>
                        <a:t>PLANEACIÓN ANUAL DE LA ESTRATÉGIA DE PARTICIPACIÓN CIUDADANA EN LA GESTÓN PÚBLICA</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 100</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100</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30902387"/>
                  </a:ext>
                </a:extLst>
              </a:tr>
              <a:tr h="540096">
                <a:tc>
                  <a:txBody>
                    <a:bodyPr/>
                    <a:lstStyle/>
                    <a:p>
                      <a:pPr algn="ctr" rtl="0" fontAlgn="ctr"/>
                      <a:r>
                        <a:rPr lang="es-CO" sz="1000" b="1" i="0" u="none" strike="noStrike" dirty="0">
                          <a:solidFill>
                            <a:srgbClr val="000000"/>
                          </a:solidFill>
                          <a:effectLst/>
                          <a:latin typeface="Nunito Sans" pitchFamily="2" charset="0"/>
                        </a:rPr>
                        <a:t>I44</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a:solidFill>
                            <a:srgbClr val="000000"/>
                          </a:solidFill>
                          <a:effectLst/>
                          <a:latin typeface="Nunito Sans" pitchFamily="2" charset="0"/>
                        </a:rPr>
                        <a:t>IMPLEMENTACIÓN DE ACCIONES DE PARTICIPACIÓN CIUDADANA EN LAS DIFERENTES FASES DEL CICLO DE GESTIÓN</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100 </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100</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734243470"/>
                  </a:ext>
                </a:extLst>
              </a:tr>
              <a:tr h="827332">
                <a:tc>
                  <a:txBody>
                    <a:bodyPr/>
                    <a:lstStyle/>
                    <a:p>
                      <a:pPr algn="ctr" rtl="0" fontAlgn="ctr"/>
                      <a:r>
                        <a:rPr lang="es-CO" sz="1000" b="1" i="0" u="none" strike="noStrike">
                          <a:solidFill>
                            <a:srgbClr val="000000"/>
                          </a:solidFill>
                          <a:effectLst/>
                          <a:latin typeface="Nunito Sans" pitchFamily="2" charset="0"/>
                        </a:rPr>
                        <a:t>I45</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a:solidFill>
                            <a:srgbClr val="000000"/>
                          </a:solidFill>
                          <a:effectLst/>
                          <a:latin typeface="Nunito Sans" pitchFamily="2" charset="0"/>
                        </a:rPr>
                        <a:t>CAPACIDAD DE INVOLUCRAR EFECTIVAMENTE A LOS DIFERENTES GRUPOS POBLACIONALES EN LAS ACCIONES  DE PARTICIPACIÓN GARANTIZANDO EL ENFOQUE DIFERENCIAL</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100 </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100</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802896037"/>
                  </a:ext>
                </a:extLst>
              </a:tr>
              <a:tr h="661866">
                <a:tc>
                  <a:txBody>
                    <a:bodyPr/>
                    <a:lstStyle/>
                    <a:p>
                      <a:pPr algn="ctr" rtl="0" fontAlgn="ctr"/>
                      <a:r>
                        <a:rPr lang="es-CO" sz="1000" b="1" i="0" u="none" strike="noStrike">
                          <a:solidFill>
                            <a:srgbClr val="000000"/>
                          </a:solidFill>
                          <a:effectLst/>
                          <a:latin typeface="Nunito Sans" pitchFamily="2" charset="0"/>
                        </a:rPr>
                        <a:t>I46</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EVALUACIÓN DE LOS RESULTADOS DE LA ESTRATEGIA ANUAL DE PARTICIPACIÓN CIUDADANA Y SU APROVECHAMIENTO EN ACCIONES DE MEJORA INSTITUCIONAL </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96,3 </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100</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577805658"/>
                  </a:ext>
                </a:extLst>
              </a:tr>
              <a:tr h="330933">
                <a:tc>
                  <a:txBody>
                    <a:bodyPr/>
                    <a:lstStyle/>
                    <a:p>
                      <a:pPr algn="ctr" rtl="0" fontAlgn="ctr"/>
                      <a:r>
                        <a:rPr lang="es-CO" sz="1000" b="1" i="0" u="none" strike="noStrike">
                          <a:solidFill>
                            <a:srgbClr val="000000"/>
                          </a:solidFill>
                          <a:effectLst/>
                          <a:latin typeface="Nunito Sans" pitchFamily="2" charset="0"/>
                        </a:rPr>
                        <a:t>I47</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a:solidFill>
                            <a:srgbClr val="000000"/>
                          </a:solidFill>
                          <a:effectLst/>
                          <a:latin typeface="Nunito Sans" pitchFamily="2" charset="0"/>
                        </a:rPr>
                        <a:t>RENDICIÓN DE CUENTAS EN LA GESTIÓN PÚBLICA</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100 </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807781336"/>
                  </a:ext>
                </a:extLst>
              </a:tr>
            </a:tbl>
          </a:graphicData>
        </a:graphic>
      </p:graphicFrame>
      <p:sp>
        <p:nvSpPr>
          <p:cNvPr id="5" name="Rectángulo 4"/>
          <p:cNvSpPr/>
          <p:nvPr/>
        </p:nvSpPr>
        <p:spPr>
          <a:xfrm>
            <a:off x="7265034" y="2717645"/>
            <a:ext cx="4601873" cy="1015663"/>
          </a:xfrm>
          <a:prstGeom prst="rect">
            <a:avLst/>
          </a:prstGeom>
        </p:spPr>
        <p:txBody>
          <a:bodyPr wrap="square">
            <a:spAutoFit/>
          </a:bodyPr>
          <a:lstStyle/>
          <a:p>
            <a:pPr lvl="0"/>
            <a:endParaRPr lang="es-ES" sz="1200" b="1" dirty="0">
              <a:solidFill>
                <a:prstClr val="black"/>
              </a:solidFill>
              <a:latin typeface="Nunito Sans" pitchFamily="2" charset="0"/>
              <a:ea typeface="Verdana" panose="020B0604030504040204" pitchFamily="34" charset="0"/>
              <a:cs typeface="Verdana" panose="020B0604030504040204" pitchFamily="34" charset="0"/>
            </a:endParaRPr>
          </a:p>
          <a:p>
            <a:pPr lvl="0" algn="just"/>
            <a:r>
              <a:rPr lang="es-ES" sz="1200" b="1" dirty="0">
                <a:solidFill>
                  <a:prstClr val="black"/>
                </a:solidFill>
                <a:latin typeface="Nunito Sans" pitchFamily="2" charset="0"/>
                <a:ea typeface="Verdana" panose="020B0604030504040204" pitchFamily="34" charset="0"/>
                <a:cs typeface="Verdana" panose="020B0604030504040204" pitchFamily="34" charset="0"/>
              </a:rPr>
              <a:t>PCI210 Seleccione las acciones de diálogo implementadas por la entidad durante la vigencia evaluada para la rendición de cuentas: </a:t>
            </a:r>
            <a:r>
              <a:rPr lang="es-CO" sz="1200" dirty="0">
                <a:solidFill>
                  <a:prstClr val="black"/>
                </a:solidFill>
                <a:latin typeface="Nunito Sans" pitchFamily="2" charset="0"/>
                <a:ea typeface="Verdana" panose="020B0604030504040204" pitchFamily="34" charset="0"/>
                <a:cs typeface="Verdana" panose="020B0604030504040204" pitchFamily="34" charset="0"/>
              </a:rPr>
              <a:t>Foros participativos presenciales, </a:t>
            </a:r>
          </a:p>
          <a:p>
            <a:pPr lvl="0" algn="just"/>
            <a:endParaRPr lang="es-ES" sz="1200" dirty="0">
              <a:solidFill>
                <a:prstClr val="black"/>
              </a:solidFill>
              <a:latin typeface="Nunito Sans" pitchFamily="2"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337271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31A433B-8DD1-45A1-75B3-7B714FD7DD91}"/>
              </a:ext>
            </a:extLst>
          </p:cNvPr>
          <p:cNvSpPr txBox="1"/>
          <p:nvPr/>
        </p:nvSpPr>
        <p:spPr>
          <a:xfrm>
            <a:off x="102479" y="1190909"/>
            <a:ext cx="11651371" cy="1692771"/>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POLITICA SEGUIMIENTO Y EVALUACIÓN</a:t>
            </a:r>
            <a:r>
              <a:rPr lang="es-ES" sz="14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2023: 91,5.</a:t>
            </a:r>
          </a:p>
          <a:p>
            <a:pPr marR="0" lvl="0" algn="just"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PREGUNTAS 2024: 19 PUNTAJE 2024: 84,5 </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(-7,0)</a:t>
            </a:r>
          </a:p>
          <a:p>
            <a:pPr marR="0" lvl="0" algn="just"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s-ES" sz="1200" b="1" dirty="0">
                <a:solidFill>
                  <a:schemeClr val="accent6">
                    <a:lumMod val="75000"/>
                  </a:schemeClr>
                </a:solidFill>
                <a:latin typeface="Nunito Sans" pitchFamily="2" charset="0"/>
              </a:rPr>
              <a:t>Mide la capacidad de la entidad pública para desarrollar acciones que le permitan conocer de manera permanente, los avances en su gestión y en la consecución efectiva de sus resultados, con la oportunidad, cantidad y calidad esperadas, implementar acciones para mitigar los riesgos que la desvían del cumplimiento de sus objetivos y metas, e identificar aciertos y desaciertos en su gestión y promover acciones de mejora para superarlos.</a:t>
            </a:r>
          </a:p>
          <a:p>
            <a:pPr marR="0" lvl="0" algn="just" defTabSz="914400" rtl="0" eaLnBrk="1" fontAlgn="auto" latinLnBrk="0" hangingPunct="1">
              <a:lnSpc>
                <a:spcPct val="100000"/>
              </a:lnSpc>
              <a:spcBef>
                <a:spcPts val="0"/>
              </a:spcBef>
              <a:spcAft>
                <a:spcPts val="0"/>
              </a:spcAft>
              <a:buClrTx/>
              <a:buSzTx/>
              <a:tabLst/>
              <a:defRPr/>
            </a:pPr>
            <a:endParaRPr lang="es-ES" sz="1200" b="1" dirty="0">
              <a:solidFill>
                <a:schemeClr val="accent6">
                  <a:lumMod val="75000"/>
                </a:schemeClr>
              </a:solidFill>
              <a:latin typeface="Nunito Sans" pitchFamily="2" charset="0"/>
            </a:endParaRPr>
          </a:p>
          <a:p>
            <a:pPr marR="0" lvl="0" algn="just"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p:txBody>
      </p:sp>
      <p:sp>
        <p:nvSpPr>
          <p:cNvPr id="2" name="TextBox 6">
            <a:extLst>
              <a:ext uri="{FF2B5EF4-FFF2-40B4-BE49-F238E27FC236}">
                <a16:creationId xmlns:a16="http://schemas.microsoft.com/office/drawing/2014/main" id="{7B55E9C2-CAD2-A494-AFE7-396B5D74C92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AD4BE65D-B538-7037-B4D2-D669766A5AA3}"/>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4. Evaluación de Resultados</a:t>
            </a:r>
          </a:p>
          <a:p>
            <a:r>
              <a:rPr lang="es-CO" sz="2000" dirty="0">
                <a:solidFill>
                  <a:schemeClr val="bg2">
                    <a:lumMod val="50000"/>
                  </a:schemeClr>
                </a:solidFill>
              </a:rPr>
              <a:t>Puntaje. 84,5</a:t>
            </a:r>
            <a:endParaRPr lang="es-ES" sz="2000" dirty="0">
              <a:solidFill>
                <a:schemeClr val="bg2">
                  <a:lumMod val="50000"/>
                </a:schemeClr>
              </a:solidFill>
            </a:endParaRPr>
          </a:p>
        </p:txBody>
      </p:sp>
      <p:graphicFrame>
        <p:nvGraphicFramePr>
          <p:cNvPr id="3" name="Tabla 2">
            <a:extLst>
              <a:ext uri="{FF2B5EF4-FFF2-40B4-BE49-F238E27FC236}">
                <a16:creationId xmlns:a16="http://schemas.microsoft.com/office/drawing/2014/main" id="{821B7531-296B-E8DA-8195-22B5BA3F911F}"/>
              </a:ext>
            </a:extLst>
          </p:cNvPr>
          <p:cNvGraphicFramePr>
            <a:graphicFrameLocks noGrp="1"/>
          </p:cNvGraphicFramePr>
          <p:nvPr>
            <p:extLst>
              <p:ext uri="{D42A27DB-BD31-4B8C-83A1-F6EECF244321}">
                <p14:modId xmlns:p14="http://schemas.microsoft.com/office/powerpoint/2010/main" val="3543570418"/>
              </p:ext>
            </p:extLst>
          </p:nvPr>
        </p:nvGraphicFramePr>
        <p:xfrm>
          <a:off x="169618" y="2639315"/>
          <a:ext cx="11517092" cy="851086"/>
        </p:xfrm>
        <a:graphic>
          <a:graphicData uri="http://schemas.openxmlformats.org/drawingml/2006/table">
            <a:tbl>
              <a:tblPr/>
              <a:tblGrid>
                <a:gridCol w="162315">
                  <a:extLst>
                    <a:ext uri="{9D8B030D-6E8A-4147-A177-3AD203B41FA5}">
                      <a16:colId xmlns:a16="http://schemas.microsoft.com/office/drawing/2014/main" val="574278896"/>
                    </a:ext>
                  </a:extLst>
                </a:gridCol>
                <a:gridCol w="7958955">
                  <a:extLst>
                    <a:ext uri="{9D8B030D-6E8A-4147-A177-3AD203B41FA5}">
                      <a16:colId xmlns:a16="http://schemas.microsoft.com/office/drawing/2014/main" val="106176513"/>
                    </a:ext>
                  </a:extLst>
                </a:gridCol>
                <a:gridCol w="1697911">
                  <a:extLst>
                    <a:ext uri="{9D8B030D-6E8A-4147-A177-3AD203B41FA5}">
                      <a16:colId xmlns:a16="http://schemas.microsoft.com/office/drawing/2014/main" val="469406373"/>
                    </a:ext>
                  </a:extLst>
                </a:gridCol>
                <a:gridCol w="1697911">
                  <a:extLst>
                    <a:ext uri="{9D8B030D-6E8A-4147-A177-3AD203B41FA5}">
                      <a16:colId xmlns:a16="http://schemas.microsoft.com/office/drawing/2014/main" val="380813854"/>
                    </a:ext>
                  </a:extLst>
                </a:gridCol>
              </a:tblGrid>
              <a:tr h="459826">
                <a:tc>
                  <a:txBody>
                    <a:bodyPr/>
                    <a:lstStyle/>
                    <a:p>
                      <a:pPr algn="ctr" rtl="0" fontAlgn="ctr"/>
                      <a:r>
                        <a:rPr lang="es-CO" sz="1200" b="1" i="0" u="none" strike="noStrike" dirty="0">
                          <a:solidFill>
                            <a:srgbClr val="FFFFFF"/>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a:t>
                      </a:r>
                      <a:r>
                        <a:rPr lang="es-ES" sz="1200" b="1" i="0" u="none" strike="noStrike" kern="1200" dirty="0">
                          <a:solidFill>
                            <a:srgbClr val="FFFFFF"/>
                          </a:solidFill>
                          <a:effectLst/>
                          <a:latin typeface="Nunito Sans" pitchFamily="2" charset="0"/>
                          <a:ea typeface="+mn-ea"/>
                          <a:cs typeface="+mn-cs"/>
                        </a:rPr>
                        <a:t>SEGUIMIENTO Y EVALUACIÓN</a:t>
                      </a:r>
                      <a:r>
                        <a:rPr lang="es-ES" sz="1200" b="1" i="0" u="none" strike="noStrike" kern="1200" noProof="0" dirty="0">
                          <a:solidFill>
                            <a:srgbClr val="FFFFFF"/>
                          </a:solidFill>
                          <a:effectLst/>
                          <a:latin typeface="Nunito Sans" pitchFamily="2" charset="0"/>
                          <a:ea typeface="+mn-ea"/>
                          <a:cs typeface="+mn-cs"/>
                        </a:rPr>
                        <a:t> </a:t>
                      </a:r>
                      <a:endParaRPr lang="es-CO" sz="1200" b="1" i="0" u="none" strike="noStrike" kern="1200" dirty="0">
                        <a:solidFill>
                          <a:srgbClr val="FFFFFF"/>
                        </a:solidFill>
                        <a:effectLst/>
                        <a:latin typeface="Nunito Sans" pitchFamily="2" charset="0"/>
                        <a:ea typeface="+mn-ea"/>
                        <a:cs typeface="+mn-cs"/>
                      </a:endParaRP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203178933"/>
                  </a:ext>
                </a:extLst>
              </a:tr>
              <a:tr h="391260">
                <a:tc>
                  <a:txBody>
                    <a:bodyPr/>
                    <a:lstStyle/>
                    <a:p>
                      <a:pPr algn="ctr" rtl="0" fontAlgn="ctr"/>
                      <a:r>
                        <a:rPr lang="es-CO" sz="1200" b="1" i="0" u="none" strike="noStrike" dirty="0">
                          <a:solidFill>
                            <a:srgbClr val="000000"/>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91.5</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84.5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515585122"/>
                  </a:ext>
                </a:extLst>
              </a:tr>
            </a:tbl>
          </a:graphicData>
        </a:graphic>
      </p:graphicFrame>
      <p:sp>
        <p:nvSpPr>
          <p:cNvPr id="9" name="Rectángulo 8"/>
          <p:cNvSpPr/>
          <p:nvPr/>
        </p:nvSpPr>
        <p:spPr>
          <a:xfrm>
            <a:off x="169618" y="6220780"/>
            <a:ext cx="11018782" cy="276999"/>
          </a:xfrm>
          <a:prstGeom prst="rect">
            <a:avLst/>
          </a:prstGeom>
        </p:spPr>
        <p:txBody>
          <a:bodyPr wrap="square">
            <a:spAutoFit/>
          </a:bodyPr>
          <a:lstStyle/>
          <a:p>
            <a:pPr lvl="0" algn="just">
              <a:defRPr/>
            </a:pPr>
            <a:r>
              <a:rPr lang="es-ES" sz="1200" b="1" dirty="0">
                <a:solidFill>
                  <a:prstClr val="black"/>
                </a:solidFill>
                <a:latin typeface="Nunito Sans" pitchFamily="2" charset="0"/>
              </a:rPr>
              <a:t>Esta política presento preguntas nuevas en el formulario las cuales no se puede comparar y medir su avance de una vigencia a la otra..</a:t>
            </a:r>
          </a:p>
        </p:txBody>
      </p:sp>
      <p:sp>
        <p:nvSpPr>
          <p:cNvPr id="11" name="Rectángulo 10"/>
          <p:cNvSpPr/>
          <p:nvPr/>
        </p:nvSpPr>
        <p:spPr>
          <a:xfrm>
            <a:off x="258828" y="3793761"/>
            <a:ext cx="11338672" cy="2123658"/>
          </a:xfrm>
          <a:prstGeom prst="rect">
            <a:avLst/>
          </a:prstGeom>
        </p:spPr>
        <p:txBody>
          <a:bodyPr wrap="square">
            <a:spAutoFit/>
          </a:bodyPr>
          <a:lstStyle/>
          <a:p>
            <a:r>
              <a:rPr lang="es-ES" sz="1200" b="1" dirty="0">
                <a:solidFill>
                  <a:prstClr val="black"/>
                </a:solidFill>
                <a:latin typeface="Nunito Sans" pitchFamily="2" charset="0"/>
                <a:ea typeface="Verdana" panose="020B0604030504040204" pitchFamily="34" charset="0"/>
                <a:cs typeface="Verdana" panose="020B0604030504040204" pitchFamily="34" charset="0"/>
              </a:rPr>
              <a:t>SYE211/212/213 De acuerdo. con los resultados del seguimiento a la gestión del riesgo para la vigencia</a:t>
            </a:r>
          </a:p>
          <a:p>
            <a:r>
              <a:rPr lang="en-US" sz="1200" b="1" dirty="0">
                <a:solidFill>
                  <a:prstClr val="black"/>
                </a:solidFill>
                <a:latin typeface="Nunito Sans" pitchFamily="2" charset="0"/>
                <a:ea typeface="Verdana" panose="020B0604030504040204" pitchFamily="34" charset="0"/>
                <a:cs typeface="Verdana" panose="020B0604030504040204" pitchFamily="34" charset="0"/>
              </a:rPr>
              <a:t>evaluada indique:</a:t>
            </a:r>
          </a:p>
          <a:p>
            <a:r>
              <a:rPr lang="es-ES" sz="1200" dirty="0">
                <a:solidFill>
                  <a:prstClr val="black"/>
                </a:solidFill>
                <a:latin typeface="Nunito Sans" pitchFamily="2" charset="0"/>
                <a:ea typeface="Verdana" panose="020B0604030504040204" pitchFamily="34" charset="0"/>
                <a:cs typeface="Verdana" panose="020B0604030504040204" pitchFamily="34" charset="0"/>
              </a:rPr>
              <a:t>Selección múltiple numérica Código: SYE211</a:t>
            </a:r>
          </a:p>
          <a:p>
            <a:r>
              <a:rPr lang="es-ES" sz="1200" dirty="0">
                <a:solidFill>
                  <a:prstClr val="black"/>
                </a:solidFill>
                <a:latin typeface="Nunito Sans" pitchFamily="2" charset="0"/>
                <a:ea typeface="Verdana" panose="020B0604030504040204" pitchFamily="34" charset="0"/>
                <a:cs typeface="Verdana" panose="020B0604030504040204" pitchFamily="34" charset="0"/>
              </a:rPr>
              <a:t>Número de riegos identificados en la entidad: 71</a:t>
            </a:r>
            <a:endParaRPr lang="en-US" sz="1200" dirty="0">
              <a:solidFill>
                <a:prstClr val="black"/>
              </a:solidFill>
              <a:latin typeface="Nunito Sans" pitchFamily="2" charset="0"/>
              <a:ea typeface="Verdana" panose="020B0604030504040204" pitchFamily="34" charset="0"/>
              <a:cs typeface="Verdana" panose="020B0604030504040204" pitchFamily="34" charset="0"/>
            </a:endParaRPr>
          </a:p>
          <a:p>
            <a:r>
              <a:rPr lang="es-ES" sz="1200" dirty="0">
                <a:solidFill>
                  <a:prstClr val="black"/>
                </a:solidFill>
                <a:latin typeface="Nunito Sans" pitchFamily="2" charset="0"/>
                <a:ea typeface="Verdana" panose="020B0604030504040204" pitchFamily="34" charset="0"/>
                <a:cs typeface="Verdana" panose="020B0604030504040204" pitchFamily="34" charset="0"/>
              </a:rPr>
              <a:t>Número de riesgos materializados en la entidad: 5</a:t>
            </a:r>
            <a:endParaRPr lang="en-US" sz="1200" dirty="0">
              <a:solidFill>
                <a:prstClr val="black"/>
              </a:solidFill>
              <a:latin typeface="Nunito Sans" pitchFamily="2" charset="0"/>
              <a:ea typeface="Verdana" panose="020B0604030504040204" pitchFamily="34" charset="0"/>
              <a:cs typeface="Verdana" panose="020B0604030504040204" pitchFamily="34" charset="0"/>
            </a:endParaRPr>
          </a:p>
          <a:p>
            <a:r>
              <a:rPr lang="en-US" sz="1200" dirty="0">
                <a:solidFill>
                  <a:prstClr val="black"/>
                </a:solidFill>
                <a:latin typeface="Nunito Sans" pitchFamily="2" charset="0"/>
                <a:ea typeface="Verdana" panose="020B0604030504040204" pitchFamily="34" charset="0"/>
                <a:cs typeface="Verdana" panose="020B0604030504040204" pitchFamily="34" charset="0"/>
              </a:rPr>
              <a:t>Número de riesgos materializados que no estaban identificados: 0</a:t>
            </a:r>
          </a:p>
          <a:p>
            <a:pPr lvl="0"/>
            <a:endParaRPr lang="es-ES" sz="1200" b="1" dirty="0">
              <a:solidFill>
                <a:srgbClr val="4472C4"/>
              </a:solidFill>
              <a:latin typeface="Nunito Sans" pitchFamily="2" charset="0"/>
            </a:endParaRPr>
          </a:p>
          <a:p>
            <a:pPr lvl="0"/>
            <a:r>
              <a:rPr lang="es-ES" sz="1200" b="1" dirty="0">
                <a:solidFill>
                  <a:srgbClr val="4472C4"/>
                </a:solidFill>
                <a:latin typeface="Nunito Sans" pitchFamily="2" charset="0"/>
              </a:rPr>
              <a:t>GDI248. Cuáles de las siguientes técnicas de análisis de datos implementó la entidad durante la </a:t>
            </a:r>
            <a:r>
              <a:rPr lang="es-CO" sz="1200" b="1" dirty="0">
                <a:solidFill>
                  <a:srgbClr val="4472C4"/>
                </a:solidFill>
                <a:latin typeface="Nunito Sans" pitchFamily="2" charset="0"/>
              </a:rPr>
              <a:t>vigencia evaluada: </a:t>
            </a:r>
            <a:r>
              <a:rPr lang="es-ES" sz="1200" dirty="0">
                <a:solidFill>
                  <a:srgbClr val="4472C4"/>
                </a:solidFill>
                <a:latin typeface="Nunito Sans" pitchFamily="2" charset="0"/>
                <a:ea typeface="Verdana" panose="020B0604030504040204" pitchFamily="34" charset="0"/>
              </a:rPr>
              <a:t>Análisis de causalidad, es decir, hace uso de técnicas estadísticas de causalidad (causa y efecto), donde se analiza cómo un</a:t>
            </a:r>
          </a:p>
          <a:p>
            <a:pPr lvl="0"/>
            <a:r>
              <a:rPr lang="es-ES" sz="1200" dirty="0">
                <a:solidFill>
                  <a:srgbClr val="4472C4"/>
                </a:solidFill>
                <a:latin typeface="Nunito Sans" pitchFamily="2" charset="0"/>
                <a:ea typeface="Verdana" panose="020B0604030504040204" pitchFamily="34" charset="0"/>
              </a:rPr>
              <a:t>conjunto de variables puede afectar el comportamiento de otra variable</a:t>
            </a:r>
          </a:p>
          <a:p>
            <a:pPr lvl="0"/>
            <a:endParaRPr lang="es-ES" sz="1200" dirty="0">
              <a:solidFill>
                <a:srgbClr val="4472C4"/>
              </a:solidFill>
              <a:latin typeface="Nunito Sans" pitchFamily="2" charset="0"/>
              <a:ea typeface="Verdana" panose="020B0604030504040204" pitchFamily="34" charset="0"/>
            </a:endParaRPr>
          </a:p>
        </p:txBody>
      </p:sp>
    </p:spTree>
    <p:extLst>
      <p:ext uri="{BB962C8B-B14F-4D97-AF65-F5344CB8AC3E}">
        <p14:creationId xmlns:p14="http://schemas.microsoft.com/office/powerpoint/2010/main" val="12319452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31A433B-8DD1-45A1-75B3-7B714FD7DD91}"/>
              </a:ext>
            </a:extLst>
          </p:cNvPr>
          <p:cNvSpPr txBox="1"/>
          <p:nvPr/>
        </p:nvSpPr>
        <p:spPr>
          <a:xfrm>
            <a:off x="102479" y="1190909"/>
            <a:ext cx="11651371" cy="1692771"/>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POLITICA SEGUIMIENTO Y EVALUACIÓN</a:t>
            </a:r>
            <a:r>
              <a:rPr lang="es-ES" sz="14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2023: 91,5.</a:t>
            </a:r>
          </a:p>
          <a:p>
            <a:pPr marR="0" lvl="0" algn="just"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PREGUNTAS 2024: 19 PUNTAJE 2024: 84,5 </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(-7,0)</a:t>
            </a:r>
          </a:p>
          <a:p>
            <a:pPr marR="0" lvl="0" algn="just"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s-ES" sz="1200" b="1" dirty="0">
                <a:solidFill>
                  <a:schemeClr val="accent6">
                    <a:lumMod val="75000"/>
                  </a:schemeClr>
                </a:solidFill>
                <a:latin typeface="Nunito Sans" pitchFamily="2" charset="0"/>
              </a:rPr>
              <a:t>Mide la capacidad de la entidad pública para desarrollar acciones que le permitan conocer de manera permanente, los avances en su gestión y en la consecución efectiva de sus resultados, con la oportunidad, cantidad y calidad esperadas, implementar acciones para mitigar los riesgos que la desvían del cumplimiento de sus objetivos y metas, e identificar aciertos y desaciertos en su gestión y promover acciones de mejora para superarlos.</a:t>
            </a:r>
          </a:p>
          <a:p>
            <a:pPr marR="0" lvl="0" algn="just" defTabSz="914400" rtl="0" eaLnBrk="1" fontAlgn="auto" latinLnBrk="0" hangingPunct="1">
              <a:lnSpc>
                <a:spcPct val="100000"/>
              </a:lnSpc>
              <a:spcBef>
                <a:spcPts val="0"/>
              </a:spcBef>
              <a:spcAft>
                <a:spcPts val="0"/>
              </a:spcAft>
              <a:buClrTx/>
              <a:buSzTx/>
              <a:tabLst/>
              <a:defRPr/>
            </a:pPr>
            <a:endParaRPr lang="es-ES" sz="1200" b="1" dirty="0">
              <a:solidFill>
                <a:schemeClr val="accent6">
                  <a:lumMod val="75000"/>
                </a:schemeClr>
              </a:solidFill>
              <a:latin typeface="Nunito Sans" pitchFamily="2" charset="0"/>
            </a:endParaRPr>
          </a:p>
          <a:p>
            <a:pPr marR="0" lvl="0" algn="just"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p:txBody>
      </p:sp>
      <p:sp>
        <p:nvSpPr>
          <p:cNvPr id="2" name="TextBox 6">
            <a:extLst>
              <a:ext uri="{FF2B5EF4-FFF2-40B4-BE49-F238E27FC236}">
                <a16:creationId xmlns:a16="http://schemas.microsoft.com/office/drawing/2014/main" id="{7B55E9C2-CAD2-A494-AFE7-396B5D74C92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AD4BE65D-B538-7037-B4D2-D669766A5AA3}"/>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4. Evaluación de Resultados</a:t>
            </a:r>
          </a:p>
          <a:p>
            <a:r>
              <a:rPr lang="es-CO" sz="2000" dirty="0">
                <a:solidFill>
                  <a:schemeClr val="bg2">
                    <a:lumMod val="50000"/>
                  </a:schemeClr>
                </a:solidFill>
              </a:rPr>
              <a:t>Puntaje. 84,5</a:t>
            </a:r>
            <a:endParaRPr lang="es-ES" sz="2000" dirty="0">
              <a:solidFill>
                <a:schemeClr val="bg2">
                  <a:lumMod val="50000"/>
                </a:schemeClr>
              </a:solidFill>
            </a:endParaRPr>
          </a:p>
        </p:txBody>
      </p:sp>
      <p:sp>
        <p:nvSpPr>
          <p:cNvPr id="4" name="Rectángulo 3"/>
          <p:cNvSpPr/>
          <p:nvPr/>
        </p:nvSpPr>
        <p:spPr>
          <a:xfrm>
            <a:off x="25400" y="2854773"/>
            <a:ext cx="11906405" cy="2862322"/>
          </a:xfrm>
          <a:prstGeom prst="rect">
            <a:avLst/>
          </a:prstGeom>
        </p:spPr>
        <p:txBody>
          <a:bodyPr wrap="square">
            <a:spAutoFit/>
          </a:bodyPr>
          <a:lstStyle/>
          <a:p>
            <a:endParaRPr lang="es-ES" sz="1200" dirty="0">
              <a:solidFill>
                <a:srgbClr val="4472C4"/>
              </a:solidFill>
              <a:latin typeface="Nunito Sans" pitchFamily="2" charset="0"/>
              <a:ea typeface="Verdana" panose="020B0604030504040204" pitchFamily="34" charset="0"/>
            </a:endParaRPr>
          </a:p>
          <a:p>
            <a:pPr lvl="0" algn="just"/>
            <a:r>
              <a:rPr lang="es-ES" sz="1200" b="1" dirty="0">
                <a:solidFill>
                  <a:srgbClr val="4472C4"/>
                </a:solidFill>
                <a:latin typeface="Nunito Sans" pitchFamily="2" charset="0"/>
                <a:ea typeface="Verdana" panose="020B0604030504040204" pitchFamily="34" charset="0"/>
              </a:rPr>
              <a:t>TRA210 ¿Cuáles de las siguientes causas fueron analizadas por la entidad en la vigencia evaluada para la identificación de riesgos asociados a posibles actos de corrupción?:</a:t>
            </a:r>
          </a:p>
          <a:p>
            <a:pPr lvl="0" algn="just"/>
            <a:r>
              <a:rPr lang="es-ES" sz="1200" dirty="0">
                <a:solidFill>
                  <a:srgbClr val="4472C4"/>
                </a:solidFill>
                <a:latin typeface="Nunito Sans" pitchFamily="2" charset="0"/>
                <a:ea typeface="Verdana" panose="020B0604030504040204" pitchFamily="34" charset="0"/>
              </a:rPr>
              <a:t>Procesos que involucran trámites que implican manejo de dinero en efectivo</a:t>
            </a:r>
          </a:p>
          <a:p>
            <a:pPr lvl="0" algn="just"/>
            <a:r>
              <a:rPr lang="es-ES" sz="1200" dirty="0">
                <a:solidFill>
                  <a:srgbClr val="4472C4"/>
                </a:solidFill>
                <a:latin typeface="Nunito Sans" pitchFamily="2" charset="0"/>
                <a:ea typeface="Verdana" panose="020B0604030504040204" pitchFamily="34" charset="0"/>
              </a:rPr>
              <a:t>Arqueos de caja adelantados por personal no idóneo y sin la autoridad requerida (adelantada por el mismo servidor o bien por otro servidor que no cuenta con un nivel jerárquico superior)</a:t>
            </a:r>
          </a:p>
          <a:p>
            <a:pPr lvl="0" algn="just"/>
            <a:r>
              <a:rPr lang="es-ES" sz="1200" dirty="0">
                <a:solidFill>
                  <a:srgbClr val="4472C4"/>
                </a:solidFill>
                <a:latin typeface="Nunito Sans" pitchFamily="2" charset="0"/>
                <a:ea typeface="Verdana" panose="020B0604030504040204" pitchFamily="34" charset="0"/>
              </a:rPr>
              <a:t>Fases de análisis de los requisitos con excesiva reserva que impida la transparencia en determinado proceso</a:t>
            </a:r>
          </a:p>
          <a:p>
            <a:pPr lvl="0" algn="just"/>
            <a:r>
              <a:rPr lang="es-ES" sz="1200" dirty="0">
                <a:solidFill>
                  <a:srgbClr val="4472C4"/>
                </a:solidFill>
                <a:latin typeface="Nunito Sans" pitchFamily="2" charset="0"/>
                <a:ea typeface="Verdana" panose="020B0604030504040204" pitchFamily="34" charset="0"/>
              </a:rPr>
              <a:t>Factores externos de presión en temas regulados que pueden incidir en las decisiones institucionales</a:t>
            </a:r>
          </a:p>
          <a:p>
            <a:pPr lvl="0" algn="just"/>
            <a:r>
              <a:rPr lang="es-ES" sz="1200" dirty="0">
                <a:solidFill>
                  <a:srgbClr val="4472C4"/>
                </a:solidFill>
                <a:latin typeface="Nunito Sans" pitchFamily="2" charset="0"/>
                <a:ea typeface="Verdana" panose="020B0604030504040204" pitchFamily="34" charset="0"/>
              </a:rPr>
              <a:t>Servidores con conflictos de interés en los temas sobre los cuales pueden incidir con su toma de decisiones</a:t>
            </a:r>
          </a:p>
          <a:p>
            <a:pPr lvl="0" algn="just"/>
            <a:r>
              <a:rPr lang="es-ES" sz="1200" dirty="0">
                <a:solidFill>
                  <a:srgbClr val="4472C4"/>
                </a:solidFill>
                <a:latin typeface="Nunito Sans" pitchFamily="2" charset="0"/>
                <a:ea typeface="Verdana" panose="020B0604030504040204" pitchFamily="34" charset="0"/>
              </a:rPr>
              <a:t>Falta de inclusión de acuerdos de confidencialidad y manejo de información interna que facilita su divulgación y uso no </a:t>
            </a:r>
            <a:r>
              <a:rPr lang="es-CO" sz="1200" dirty="0">
                <a:solidFill>
                  <a:srgbClr val="4472C4"/>
                </a:solidFill>
                <a:latin typeface="Nunito Sans" pitchFamily="2" charset="0"/>
                <a:ea typeface="Verdana" panose="020B0604030504040204" pitchFamily="34" charset="0"/>
              </a:rPr>
              <a:t>autorizado de información  Privilegiada</a:t>
            </a:r>
          </a:p>
          <a:p>
            <a:pPr lvl="0" algn="just"/>
            <a:r>
              <a:rPr lang="es-CO" sz="1200" dirty="0">
                <a:solidFill>
                  <a:srgbClr val="4472C4"/>
                </a:solidFill>
                <a:latin typeface="Nunito Sans" pitchFamily="2" charset="0"/>
                <a:ea typeface="Verdana" panose="020B0604030504040204" pitchFamily="34" charset="0"/>
              </a:rPr>
              <a:t>Inexistencia de archivos contables</a:t>
            </a:r>
          </a:p>
          <a:p>
            <a:pPr lvl="0" algn="just"/>
            <a:r>
              <a:rPr lang="es-ES" sz="1200" dirty="0">
                <a:solidFill>
                  <a:srgbClr val="4472C4"/>
                </a:solidFill>
                <a:latin typeface="Nunito Sans" pitchFamily="2" charset="0"/>
                <a:ea typeface="Verdana" panose="020B0604030504040204" pitchFamily="34" charset="0"/>
              </a:rPr>
              <a:t>Discrecionalidad para la toma de decisiones en grupos restringidos de servidores</a:t>
            </a:r>
          </a:p>
          <a:p>
            <a:pPr lvl="0" algn="just"/>
            <a:r>
              <a:rPr lang="es-ES" sz="1200" dirty="0">
                <a:solidFill>
                  <a:srgbClr val="4472C4"/>
                </a:solidFill>
                <a:latin typeface="Nunito Sans" pitchFamily="2" charset="0"/>
                <a:ea typeface="Verdana" panose="020B0604030504040204" pitchFamily="34" charset="0"/>
              </a:rPr>
              <a:t>Ausencia de publicación de los procesos precontractuales, contractuales o </a:t>
            </a:r>
            <a:r>
              <a:rPr lang="es-ES" sz="1200" dirty="0" err="1">
                <a:solidFill>
                  <a:srgbClr val="4472C4"/>
                </a:solidFill>
                <a:latin typeface="Nunito Sans" pitchFamily="2" charset="0"/>
                <a:ea typeface="Verdana" panose="020B0604030504040204" pitchFamily="34" charset="0"/>
              </a:rPr>
              <a:t>postcontractuales</a:t>
            </a:r>
            <a:r>
              <a:rPr lang="es-ES" sz="1200" dirty="0">
                <a:solidFill>
                  <a:srgbClr val="4472C4"/>
                </a:solidFill>
                <a:latin typeface="Nunito Sans" pitchFamily="2" charset="0"/>
                <a:ea typeface="Verdana" panose="020B0604030504040204" pitchFamily="34" charset="0"/>
              </a:rPr>
              <a:t> en </a:t>
            </a:r>
            <a:r>
              <a:rPr lang="es-ES" sz="1200" dirty="0" err="1">
                <a:solidFill>
                  <a:srgbClr val="4472C4"/>
                </a:solidFill>
                <a:latin typeface="Nunito Sans" pitchFamily="2" charset="0"/>
                <a:ea typeface="Verdana" panose="020B0604030504040204" pitchFamily="34" charset="0"/>
              </a:rPr>
              <a:t>Secop</a:t>
            </a:r>
            <a:r>
              <a:rPr lang="es-ES" sz="1200" dirty="0">
                <a:solidFill>
                  <a:srgbClr val="4472C4"/>
                </a:solidFill>
                <a:latin typeface="Nunito Sans" pitchFamily="2" charset="0"/>
                <a:ea typeface="Verdana" panose="020B0604030504040204" pitchFamily="34" charset="0"/>
              </a:rPr>
              <a:t> I y II</a:t>
            </a:r>
          </a:p>
          <a:p>
            <a:endParaRPr lang="es-CO" sz="1200" dirty="0">
              <a:solidFill>
                <a:srgbClr val="4472C4"/>
              </a:solidFill>
              <a:latin typeface="Nunito Sans" pitchFamily="2" charset="0"/>
              <a:ea typeface="Verdana" panose="020B0604030504040204" pitchFamily="34" charset="0"/>
            </a:endParaRPr>
          </a:p>
          <a:p>
            <a:pPr lvl="0" algn="just">
              <a:defRPr/>
            </a:pPr>
            <a:endParaRPr lang="es-ES" sz="1200" b="1" dirty="0">
              <a:solidFill>
                <a:srgbClr val="4472C4">
                  <a:lumMod val="75000"/>
                </a:srgbClr>
              </a:solidFill>
              <a:latin typeface="Nunito Sans" pitchFamily="2" charset="0"/>
            </a:endParaRPr>
          </a:p>
        </p:txBody>
      </p:sp>
      <p:sp>
        <p:nvSpPr>
          <p:cNvPr id="8" name="Rectángulo 7"/>
          <p:cNvSpPr/>
          <p:nvPr/>
        </p:nvSpPr>
        <p:spPr>
          <a:xfrm>
            <a:off x="102479" y="6212120"/>
            <a:ext cx="9887643" cy="276999"/>
          </a:xfrm>
          <a:prstGeom prst="rect">
            <a:avLst/>
          </a:prstGeom>
        </p:spPr>
        <p:txBody>
          <a:bodyPr wrap="none">
            <a:spAutoFit/>
          </a:bodyPr>
          <a:lstStyle/>
          <a:p>
            <a:r>
              <a:rPr lang="es-ES" sz="1200" b="1" dirty="0">
                <a:solidFill>
                  <a:prstClr val="black"/>
                </a:solidFill>
                <a:latin typeface="Nunito Sans" pitchFamily="2" charset="0"/>
              </a:rPr>
              <a:t>Esta política presento preguntas nuevas en el formulario  las cuales  no se puede comparar y medir su avance de una vigencia a la otra.</a:t>
            </a:r>
            <a:endParaRPr lang="en-US" dirty="0"/>
          </a:p>
        </p:txBody>
      </p:sp>
    </p:spTree>
    <p:extLst>
      <p:ext uri="{BB962C8B-B14F-4D97-AF65-F5344CB8AC3E}">
        <p14:creationId xmlns:p14="http://schemas.microsoft.com/office/powerpoint/2010/main" val="19051640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B6377C7-4846-FB52-5324-40E13BCC9873}"/>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EEBECEC9-4524-F7E2-206F-1555BF9F187D}"/>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8" name="Rectángulo 7">
            <a:extLst>
              <a:ext uri="{FF2B5EF4-FFF2-40B4-BE49-F238E27FC236}">
                <a16:creationId xmlns:a16="http://schemas.microsoft.com/office/drawing/2014/main" id="{C38D7ADA-F993-EED2-603F-0F7D569637E8}"/>
              </a:ext>
            </a:extLst>
          </p:cNvPr>
          <p:cNvSpPr/>
          <p:nvPr/>
        </p:nvSpPr>
        <p:spPr>
          <a:xfrm>
            <a:off x="102479" y="6212120"/>
            <a:ext cx="9887643" cy="276999"/>
          </a:xfrm>
          <a:prstGeom prst="rect">
            <a:avLst/>
          </a:prstGeom>
        </p:spPr>
        <p:txBody>
          <a:bodyPr wrap="none">
            <a:spAutoFit/>
          </a:bodyPr>
          <a:lstStyle/>
          <a:p>
            <a:r>
              <a:rPr lang="es-ES" sz="1200" b="1" dirty="0">
                <a:solidFill>
                  <a:prstClr val="black"/>
                </a:solidFill>
                <a:latin typeface="Nunito Sans" pitchFamily="2" charset="0"/>
              </a:rPr>
              <a:t>Esta política presento preguntas nuevas en el formulario  las cuales  no se puede comparar y medir su avance de una vigencia a la otra.</a:t>
            </a:r>
            <a:endParaRPr lang="en-US" dirty="0"/>
          </a:p>
        </p:txBody>
      </p:sp>
      <p:sp>
        <p:nvSpPr>
          <p:cNvPr id="3" name="TextBox 6">
            <a:extLst>
              <a:ext uri="{FF2B5EF4-FFF2-40B4-BE49-F238E27FC236}">
                <a16:creationId xmlns:a16="http://schemas.microsoft.com/office/drawing/2014/main" id="{AAC5E6B6-75E8-1F26-35AB-55301F54EB16}"/>
              </a:ext>
            </a:extLst>
          </p:cNvPr>
          <p:cNvSpPr txBox="1"/>
          <p:nvPr/>
        </p:nvSpPr>
        <p:spPr>
          <a:xfrm>
            <a:off x="575033" y="325373"/>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P14. Seguimiento y Evaluación del Desempeño Institucional</a:t>
            </a:r>
          </a:p>
        </p:txBody>
      </p:sp>
      <p:sp>
        <p:nvSpPr>
          <p:cNvPr id="9" name="CuadroTexto 8">
            <a:extLst>
              <a:ext uri="{FF2B5EF4-FFF2-40B4-BE49-F238E27FC236}">
                <a16:creationId xmlns:a16="http://schemas.microsoft.com/office/drawing/2014/main" id="{A73F7927-9F49-963D-156D-3066AD2A281F}"/>
              </a:ext>
            </a:extLst>
          </p:cNvPr>
          <p:cNvSpPr txBox="1"/>
          <p:nvPr/>
        </p:nvSpPr>
        <p:spPr>
          <a:xfrm>
            <a:off x="575033" y="1723365"/>
            <a:ext cx="9144000" cy="3970318"/>
          </a:xfrm>
          <a:prstGeom prst="rect">
            <a:avLst/>
          </a:prstGeom>
          <a:noFill/>
        </p:spPr>
        <p:txBody>
          <a:bodyPr wrap="square">
            <a:spAutoFit/>
          </a:bodyPr>
          <a:lstStyle/>
          <a:p>
            <a:pPr marL="228600" indent="-228600">
              <a:buAutoNum type="arabicPeriod"/>
            </a:pPr>
            <a:r>
              <a:rPr lang="es-CO" sz="1200" b="1" dirty="0">
                <a:latin typeface="Nunito Sans" pitchFamily="2" charset="0"/>
              </a:rPr>
              <a:t>Disponer de un talento humano suficiente y capacitado para llevar a cabo estos procesos de seguimiento y evaluación</a:t>
            </a:r>
          </a:p>
          <a:p>
            <a:endParaRPr lang="es-CO" sz="1200" b="1" dirty="0">
              <a:latin typeface="Nunito Sans" pitchFamily="2" charset="0"/>
            </a:endParaRPr>
          </a:p>
          <a:p>
            <a:r>
              <a:rPr lang="es-CO" sz="1200" b="1" dirty="0">
                <a:latin typeface="Nunito Sans" pitchFamily="2" charset="0"/>
              </a:rPr>
              <a:t>2. Generar responsabilidades asignadas a los líderes, para el ejercicio de evaluación y seguimiento de los procesos, programas o proyectos bajo su liderazgo.</a:t>
            </a:r>
          </a:p>
          <a:p>
            <a:endParaRPr lang="es-CO" sz="1200" b="1" dirty="0">
              <a:latin typeface="Nunito Sans" pitchFamily="2" charset="0"/>
            </a:endParaRPr>
          </a:p>
          <a:p>
            <a:r>
              <a:rPr lang="es-CO" sz="1200" b="1" dirty="0">
                <a:latin typeface="Nunito Sans" pitchFamily="2" charset="0"/>
              </a:rPr>
              <a:t>3. Generar flujos de trabajo documentados (procesos, procedimientos, instructivos , entre otros) para orientar el desarrollo de los procesos.</a:t>
            </a:r>
          </a:p>
          <a:p>
            <a:endParaRPr lang="es-CO" sz="1200" b="1" dirty="0">
              <a:latin typeface="Nunito Sans" pitchFamily="2" charset="0"/>
            </a:endParaRPr>
          </a:p>
          <a:p>
            <a:r>
              <a:rPr lang="es-CO" sz="1200" b="1" dirty="0">
                <a:latin typeface="Nunito Sans" pitchFamily="2" charset="0"/>
              </a:rPr>
              <a:t>4. Emitir los lineamientos para el tratamiento, manejo y seguimiento a los riesgos institucionales.</a:t>
            </a:r>
          </a:p>
          <a:p>
            <a:endParaRPr lang="es-CO" sz="1200" b="1" dirty="0">
              <a:latin typeface="Nunito Sans" pitchFamily="2" charset="0"/>
            </a:endParaRPr>
          </a:p>
          <a:p>
            <a:r>
              <a:rPr lang="es-CO" sz="1200" b="1" dirty="0">
                <a:latin typeface="Nunito Sans" pitchFamily="2" charset="0"/>
              </a:rPr>
              <a:t>5. Comunicar los resultados de la gestión a sus grupos de valor, partes interesadas, entes gubernamentales u organismos de control</a:t>
            </a:r>
          </a:p>
          <a:p>
            <a:endParaRPr lang="es-CO" sz="1200" b="1" dirty="0">
              <a:latin typeface="Nunito Sans" pitchFamily="2" charset="0"/>
            </a:endParaRPr>
          </a:p>
          <a:p>
            <a:r>
              <a:rPr lang="es-CO" sz="1200" b="1" dirty="0">
                <a:latin typeface="Nunito Sans" pitchFamily="2" charset="0"/>
              </a:rPr>
              <a:t>6. Mantener actualizados los reportes de los indicadores de seguimiento al Plan Nacional de Desarrollo durante la vigencia evaluada</a:t>
            </a:r>
          </a:p>
          <a:p>
            <a:endParaRPr lang="es-CO" sz="1200" b="1" dirty="0">
              <a:latin typeface="Nunito Sans" pitchFamily="2" charset="0"/>
            </a:endParaRPr>
          </a:p>
          <a:p>
            <a:r>
              <a:rPr lang="es-CO" sz="1200" b="1" dirty="0">
                <a:latin typeface="Nunito Sans" pitchFamily="2" charset="0"/>
              </a:rPr>
              <a:t>7. Revisar por qué se materializaron riesgos identificados y ajustar los controles o medidas para evitar que se vuelvan a materializar</a:t>
            </a:r>
          </a:p>
          <a:p>
            <a:endParaRPr lang="es-CO" sz="1200" b="1" dirty="0">
              <a:latin typeface="Nunito Sans" pitchFamily="2" charset="0"/>
            </a:endParaRPr>
          </a:p>
          <a:p>
            <a:r>
              <a:rPr lang="es-CO" sz="1200" b="1" dirty="0">
                <a:latin typeface="Nunito Sans" pitchFamily="2" charset="0"/>
              </a:rPr>
              <a:t>8. Adelantar seguimiento y monitoreo continuo a las metas del Plan Nacional de Desarrollo, generando alertas tempranas para asegurar un mayor porcentaje de cumplimiento </a:t>
            </a:r>
          </a:p>
        </p:txBody>
      </p:sp>
    </p:spTree>
    <p:extLst>
      <p:ext uri="{BB962C8B-B14F-4D97-AF65-F5344CB8AC3E}">
        <p14:creationId xmlns:p14="http://schemas.microsoft.com/office/powerpoint/2010/main" val="13504668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62425428-362C-92F0-F2F6-F3D6F43B0145}"/>
              </a:ext>
            </a:extLst>
          </p:cNvPr>
          <p:cNvSpPr txBox="1"/>
          <p:nvPr/>
        </p:nvSpPr>
        <p:spPr>
          <a:xfrm>
            <a:off x="102479" y="1063931"/>
            <a:ext cx="11289859" cy="123110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TRANSPARENCIA 2023:  92,6</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PREGUNTAS 2024 : 33</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2024: 90,3 </a:t>
            </a:r>
            <a:r>
              <a:rPr kumimoji="0" lang="es-ES" sz="1400" b="1" i="0" u="none" strike="noStrike" kern="1200" cap="none" spc="0" normalizeH="0" baseline="0" noProof="0" dirty="0">
                <a:ln>
                  <a:noFill/>
                </a:ln>
                <a:solidFill>
                  <a:srgbClr val="FF0000"/>
                </a:solidFill>
                <a:effectLst/>
                <a:uLnTx/>
                <a:uFillTx/>
                <a:latin typeface="Nunito Sans" pitchFamily="2" charset="0"/>
              </a:rPr>
              <a:t>(-2,3)</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FF0000"/>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200" b="1" dirty="0">
              <a:solidFill>
                <a:schemeClr val="accent6">
                  <a:lumMod val="75000"/>
                </a:schemeClr>
              </a:solidFill>
              <a:latin typeface="Nunito Sans" pitchFamily="2" charset="0"/>
              <a:ea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ea typeface="Verdana" panose="020B0604030504040204" pitchFamily="34" charset="0"/>
              </a:rPr>
              <a:t>Mide la capacidad de la entidad pública para formular e implementar medidas de vinculación laboral al empleo público, para garantizar condiciones adecuadas del lugar de trabajo, y para el desarrollo de capacidades y competencias de los servidores públicos y contratistas con discapacidad</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500" b="1" dirty="0">
              <a:solidFill>
                <a:srgbClr val="FF0000"/>
              </a:solidFill>
              <a:latin typeface="Nunito Sans" pitchFamily="2" charset="0"/>
            </a:endParaRPr>
          </a:p>
        </p:txBody>
      </p:sp>
      <p:sp>
        <p:nvSpPr>
          <p:cNvPr id="2" name="TextBox 6">
            <a:extLst>
              <a:ext uri="{FF2B5EF4-FFF2-40B4-BE49-F238E27FC236}">
                <a16:creationId xmlns:a16="http://schemas.microsoft.com/office/drawing/2014/main" id="{6C44FECF-AB4A-CD96-CDBB-6B94C53A3C97}"/>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5E31BDAF-535B-7AE5-0450-242FCB57E18D}"/>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5. Dimensión de Información y Comunicación</a:t>
            </a:r>
          </a:p>
          <a:p>
            <a:r>
              <a:rPr lang="es-CO" sz="2000" dirty="0">
                <a:solidFill>
                  <a:schemeClr val="bg2">
                    <a:lumMod val="50000"/>
                  </a:schemeClr>
                </a:solidFill>
              </a:rPr>
              <a:t>Puntaje. 81,5</a:t>
            </a:r>
            <a:endParaRPr lang="es-ES" sz="2000" dirty="0">
              <a:solidFill>
                <a:schemeClr val="bg2">
                  <a:lumMod val="50000"/>
                </a:schemeClr>
              </a:solidFill>
            </a:endParaRPr>
          </a:p>
        </p:txBody>
      </p:sp>
      <p:graphicFrame>
        <p:nvGraphicFramePr>
          <p:cNvPr id="5" name="Tabla 4">
            <a:extLst>
              <a:ext uri="{FF2B5EF4-FFF2-40B4-BE49-F238E27FC236}">
                <a16:creationId xmlns:a16="http://schemas.microsoft.com/office/drawing/2014/main" id="{51D3C168-43D3-805D-6B45-23F97097D1E4}"/>
              </a:ext>
            </a:extLst>
          </p:cNvPr>
          <p:cNvGraphicFramePr>
            <a:graphicFrameLocks noGrp="1"/>
          </p:cNvGraphicFramePr>
          <p:nvPr>
            <p:extLst>
              <p:ext uri="{D42A27DB-BD31-4B8C-83A1-F6EECF244321}">
                <p14:modId xmlns:p14="http://schemas.microsoft.com/office/powerpoint/2010/main" val="3674204641"/>
              </p:ext>
            </p:extLst>
          </p:nvPr>
        </p:nvGraphicFramePr>
        <p:xfrm>
          <a:off x="251783" y="2467169"/>
          <a:ext cx="5854700" cy="1457325"/>
        </p:xfrm>
        <a:graphic>
          <a:graphicData uri="http://schemas.openxmlformats.org/drawingml/2006/table">
            <a:tbl>
              <a:tblPr/>
              <a:tblGrid>
                <a:gridCol w="761587">
                  <a:extLst>
                    <a:ext uri="{9D8B030D-6E8A-4147-A177-3AD203B41FA5}">
                      <a16:colId xmlns:a16="http://schemas.microsoft.com/office/drawing/2014/main" val="3244378926"/>
                    </a:ext>
                  </a:extLst>
                </a:gridCol>
                <a:gridCol w="3569939">
                  <a:extLst>
                    <a:ext uri="{9D8B030D-6E8A-4147-A177-3AD203B41FA5}">
                      <a16:colId xmlns:a16="http://schemas.microsoft.com/office/drawing/2014/main" val="1639814618"/>
                    </a:ext>
                  </a:extLst>
                </a:gridCol>
                <a:gridCol w="761587">
                  <a:extLst>
                    <a:ext uri="{9D8B030D-6E8A-4147-A177-3AD203B41FA5}">
                      <a16:colId xmlns:a16="http://schemas.microsoft.com/office/drawing/2014/main" val="3137382868"/>
                    </a:ext>
                  </a:extLst>
                </a:gridCol>
                <a:gridCol w="761587">
                  <a:extLst>
                    <a:ext uri="{9D8B030D-6E8A-4147-A177-3AD203B41FA5}">
                      <a16:colId xmlns:a16="http://schemas.microsoft.com/office/drawing/2014/main" val="213939999"/>
                    </a:ext>
                  </a:extLst>
                </a:gridCol>
              </a:tblGrid>
              <a:tr h="714375">
                <a:tc>
                  <a:txBody>
                    <a:bodyPr/>
                    <a:lstStyle/>
                    <a:p>
                      <a:pPr algn="ctr" rtl="0" fontAlgn="ctr"/>
                      <a:r>
                        <a:rPr lang="es-CO" sz="11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dirty="0">
                          <a:solidFill>
                            <a:srgbClr val="FFFFFF"/>
                          </a:solidFill>
                          <a:effectLst/>
                          <a:latin typeface="Nunito Sans" pitchFamily="2" charset="0"/>
                        </a:rPr>
                        <a:t>POLÍTICA TRANSPARECIA, ACCESO A LA INFORMACION Y LUCHA CONTRA LA CORRUPCION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4099715297"/>
                  </a:ext>
                </a:extLst>
              </a:tr>
              <a:tr h="247650">
                <a:tc>
                  <a:txBody>
                    <a:bodyPr/>
                    <a:lstStyle/>
                    <a:p>
                      <a:pPr algn="ctr" rtl="0" fontAlgn="ctr"/>
                      <a:r>
                        <a:rPr lang="es-CO" sz="1200" b="0" i="0" u="none" strike="noStrike">
                          <a:solidFill>
                            <a:srgbClr val="000000"/>
                          </a:solidFill>
                          <a:effectLst/>
                          <a:latin typeface="Nunito Sans" pitchFamily="2" charset="0"/>
                        </a:rPr>
                        <a:t>I48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DE RIESGOS DE CORRUPCIÓN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84,0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80,3</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504507020"/>
                  </a:ext>
                </a:extLst>
              </a:tr>
              <a:tr h="495300">
                <a:tc>
                  <a:txBody>
                    <a:bodyPr/>
                    <a:lstStyle/>
                    <a:p>
                      <a:pPr algn="ctr" rtl="0" fontAlgn="ctr"/>
                      <a:r>
                        <a:rPr lang="es-CO" sz="1200" b="0" i="0" u="none" strike="noStrike">
                          <a:solidFill>
                            <a:srgbClr val="000000"/>
                          </a:solidFill>
                          <a:effectLst/>
                          <a:latin typeface="Nunito Sans" pitchFamily="2" charset="0"/>
                        </a:rPr>
                        <a:t>I49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ÍNDICE DE TRANSPARENCIA Y ACCESO A LA INFORMACIÓN PÚBLICA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98,7</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751983892"/>
                  </a:ext>
                </a:extLst>
              </a:tr>
            </a:tbl>
          </a:graphicData>
        </a:graphic>
      </p:graphicFrame>
      <p:sp>
        <p:nvSpPr>
          <p:cNvPr id="4" name="Rectángulo 3"/>
          <p:cNvSpPr/>
          <p:nvPr/>
        </p:nvSpPr>
        <p:spPr>
          <a:xfrm>
            <a:off x="6106483" y="2295037"/>
            <a:ext cx="6096000" cy="3600986"/>
          </a:xfrm>
          <a:prstGeom prst="rect">
            <a:avLst/>
          </a:prstGeom>
        </p:spPr>
        <p:txBody>
          <a:bodyPr>
            <a:spAutoFit/>
          </a:bodyPr>
          <a:lstStyle/>
          <a:p>
            <a:pPr lvl="0" algn="just"/>
            <a:r>
              <a:rPr lang="es-ES" sz="1200" b="1" dirty="0">
                <a:solidFill>
                  <a:prstClr val="black"/>
                </a:solidFill>
                <a:latin typeface="Nunito Sans" pitchFamily="2" charset="0"/>
                <a:ea typeface="Verdana" panose="020B0604030504040204" pitchFamily="34" charset="0"/>
              </a:rPr>
              <a:t>TRA210 ¿Cuáles de las siguientes causas fueron analizadas por la entidad en la vigencia evaluada para la identificación de riesgos asociados a posibles actos de corrupción?:</a:t>
            </a:r>
          </a:p>
          <a:p>
            <a:pPr lvl="0" algn="just"/>
            <a:r>
              <a:rPr lang="es-ES" sz="1200" dirty="0">
                <a:solidFill>
                  <a:prstClr val="black"/>
                </a:solidFill>
                <a:latin typeface="Nunito Sans" pitchFamily="2" charset="0"/>
                <a:ea typeface="Verdana" panose="020B0604030504040204" pitchFamily="34" charset="0"/>
              </a:rPr>
              <a:t>Procesos que involucran trámites que implican manejo de dinero en efectivo</a:t>
            </a:r>
          </a:p>
          <a:p>
            <a:pPr lvl="0" algn="just"/>
            <a:r>
              <a:rPr lang="es-ES" sz="1200" dirty="0">
                <a:solidFill>
                  <a:prstClr val="black"/>
                </a:solidFill>
                <a:latin typeface="Nunito Sans" pitchFamily="2" charset="0"/>
                <a:ea typeface="Verdana" panose="020B0604030504040204" pitchFamily="34" charset="0"/>
              </a:rPr>
              <a:t>Arqueos de caja adelantados por personal no idóneo y sin la autoridad requerida (adelantada por el mismo servidor o bien por otro servidor que no cuenta con un nivel jerárquico superior)</a:t>
            </a:r>
          </a:p>
          <a:p>
            <a:pPr lvl="0" algn="just"/>
            <a:r>
              <a:rPr lang="es-ES" sz="1200" dirty="0">
                <a:solidFill>
                  <a:prstClr val="black"/>
                </a:solidFill>
                <a:latin typeface="Nunito Sans" pitchFamily="2" charset="0"/>
                <a:ea typeface="Verdana" panose="020B0604030504040204" pitchFamily="34" charset="0"/>
              </a:rPr>
              <a:t>Fases de análisis de los requisitos con excesiva reserva que impida la transparencia en determinado proceso</a:t>
            </a:r>
          </a:p>
          <a:p>
            <a:pPr lvl="0" algn="just"/>
            <a:r>
              <a:rPr lang="es-ES" sz="1200" dirty="0">
                <a:solidFill>
                  <a:prstClr val="black"/>
                </a:solidFill>
                <a:latin typeface="Nunito Sans" pitchFamily="2" charset="0"/>
                <a:ea typeface="Verdana" panose="020B0604030504040204" pitchFamily="34" charset="0"/>
              </a:rPr>
              <a:t>Factores externos de presión en temas regulados que pueden incidir en las decisiones institucionales</a:t>
            </a:r>
          </a:p>
          <a:p>
            <a:pPr lvl="0" algn="just"/>
            <a:r>
              <a:rPr lang="es-ES" sz="1200" dirty="0">
                <a:solidFill>
                  <a:prstClr val="black"/>
                </a:solidFill>
                <a:latin typeface="Nunito Sans" pitchFamily="2" charset="0"/>
                <a:ea typeface="Verdana" panose="020B0604030504040204" pitchFamily="34" charset="0"/>
              </a:rPr>
              <a:t>Servidores con conflictos de interés en los temas sobre los cuales pueden incidir con su toma de decisiones</a:t>
            </a:r>
          </a:p>
          <a:p>
            <a:pPr lvl="0" algn="just"/>
            <a:r>
              <a:rPr lang="es-ES" sz="1200" dirty="0">
                <a:solidFill>
                  <a:prstClr val="black"/>
                </a:solidFill>
                <a:latin typeface="Nunito Sans" pitchFamily="2" charset="0"/>
                <a:ea typeface="Verdana" panose="020B0604030504040204" pitchFamily="34" charset="0"/>
              </a:rPr>
              <a:t>Falta de inclusión de acuerdos de confidencialidad y manejo de información interna que facilita su divulgación y uso no </a:t>
            </a:r>
            <a:r>
              <a:rPr lang="es-CO" sz="1200" dirty="0">
                <a:solidFill>
                  <a:prstClr val="black"/>
                </a:solidFill>
                <a:latin typeface="Nunito Sans" pitchFamily="2" charset="0"/>
                <a:ea typeface="Verdana" panose="020B0604030504040204" pitchFamily="34" charset="0"/>
              </a:rPr>
              <a:t>autorizado de información  Privilegiada</a:t>
            </a:r>
          </a:p>
          <a:p>
            <a:pPr lvl="0" algn="just"/>
            <a:r>
              <a:rPr lang="es-CO" sz="1200" dirty="0">
                <a:solidFill>
                  <a:prstClr val="black"/>
                </a:solidFill>
                <a:latin typeface="Nunito Sans" pitchFamily="2" charset="0"/>
                <a:ea typeface="Verdana" panose="020B0604030504040204" pitchFamily="34" charset="0"/>
              </a:rPr>
              <a:t>Inexistencia de archivos contables</a:t>
            </a:r>
          </a:p>
          <a:p>
            <a:pPr lvl="0" algn="just"/>
            <a:r>
              <a:rPr lang="es-ES" sz="1200" dirty="0">
                <a:solidFill>
                  <a:prstClr val="black"/>
                </a:solidFill>
                <a:latin typeface="Nunito Sans" pitchFamily="2" charset="0"/>
                <a:ea typeface="Verdana" panose="020B0604030504040204" pitchFamily="34" charset="0"/>
              </a:rPr>
              <a:t>Discrecionalidad para la toma de decisiones en grupos restringidos de servidores</a:t>
            </a:r>
          </a:p>
          <a:p>
            <a:pPr lvl="0" algn="just"/>
            <a:r>
              <a:rPr lang="es-ES" sz="1200" dirty="0">
                <a:solidFill>
                  <a:prstClr val="black"/>
                </a:solidFill>
                <a:latin typeface="Nunito Sans" pitchFamily="2" charset="0"/>
                <a:ea typeface="Verdana" panose="020B0604030504040204" pitchFamily="34" charset="0"/>
              </a:rPr>
              <a:t>Ausencia de publicación de los procesos precontractuales, contractuales o </a:t>
            </a:r>
            <a:r>
              <a:rPr lang="es-ES" sz="1200" dirty="0" err="1">
                <a:solidFill>
                  <a:prstClr val="black"/>
                </a:solidFill>
                <a:latin typeface="Nunito Sans" pitchFamily="2" charset="0"/>
                <a:ea typeface="Verdana" panose="020B0604030504040204" pitchFamily="34" charset="0"/>
              </a:rPr>
              <a:t>postcontractuales</a:t>
            </a:r>
            <a:r>
              <a:rPr lang="es-ES" sz="1200" dirty="0">
                <a:solidFill>
                  <a:prstClr val="black"/>
                </a:solidFill>
                <a:latin typeface="Nunito Sans" pitchFamily="2" charset="0"/>
                <a:ea typeface="Verdana" panose="020B0604030504040204" pitchFamily="34" charset="0"/>
              </a:rPr>
              <a:t> en </a:t>
            </a:r>
            <a:r>
              <a:rPr lang="es-ES" sz="1200" dirty="0" err="1">
                <a:solidFill>
                  <a:prstClr val="black"/>
                </a:solidFill>
                <a:latin typeface="Nunito Sans" pitchFamily="2" charset="0"/>
                <a:ea typeface="Verdana" panose="020B0604030504040204" pitchFamily="34" charset="0"/>
              </a:rPr>
              <a:t>Secop</a:t>
            </a:r>
            <a:r>
              <a:rPr lang="es-ES" sz="1200" dirty="0">
                <a:solidFill>
                  <a:prstClr val="black"/>
                </a:solidFill>
                <a:latin typeface="Nunito Sans" pitchFamily="2" charset="0"/>
                <a:ea typeface="Verdana" panose="020B0604030504040204" pitchFamily="34" charset="0"/>
              </a:rPr>
              <a:t> I y II</a:t>
            </a:r>
          </a:p>
        </p:txBody>
      </p:sp>
    </p:spTree>
    <p:extLst>
      <p:ext uri="{BB962C8B-B14F-4D97-AF65-F5344CB8AC3E}">
        <p14:creationId xmlns:p14="http://schemas.microsoft.com/office/powerpoint/2010/main" val="19916337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CAE8374-FED1-8424-3B4B-89615E2A20FF}"/>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06154E07-8751-1C94-4121-0D6D2904858C}"/>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7" name="TextBox 6">
            <a:extLst>
              <a:ext uri="{FF2B5EF4-FFF2-40B4-BE49-F238E27FC236}">
                <a16:creationId xmlns:a16="http://schemas.microsoft.com/office/drawing/2014/main" id="{3BAFC136-39DA-B47F-F6C6-3F1FEC3CD5BC}"/>
              </a:ext>
            </a:extLst>
          </p:cNvPr>
          <p:cNvSpPr txBox="1"/>
          <p:nvPr/>
        </p:nvSpPr>
        <p:spPr>
          <a:xfrm>
            <a:off x="575033" y="393757"/>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P14. Transparencia, Acceso a la Información y lucha contra la Corrupción</a:t>
            </a:r>
          </a:p>
        </p:txBody>
      </p:sp>
      <p:sp>
        <p:nvSpPr>
          <p:cNvPr id="9" name="CuadroTexto 8">
            <a:extLst>
              <a:ext uri="{FF2B5EF4-FFF2-40B4-BE49-F238E27FC236}">
                <a16:creationId xmlns:a16="http://schemas.microsoft.com/office/drawing/2014/main" id="{57962DED-28D6-EC90-2D52-52830421F762}"/>
              </a:ext>
            </a:extLst>
          </p:cNvPr>
          <p:cNvSpPr txBox="1"/>
          <p:nvPr/>
        </p:nvSpPr>
        <p:spPr>
          <a:xfrm>
            <a:off x="688157" y="1743195"/>
            <a:ext cx="10435472" cy="3970318"/>
          </a:xfrm>
          <a:prstGeom prst="rect">
            <a:avLst/>
          </a:prstGeom>
          <a:noFill/>
        </p:spPr>
        <p:txBody>
          <a:bodyPr wrap="square">
            <a:spAutoFit/>
          </a:bodyPr>
          <a:lstStyle/>
          <a:p>
            <a:r>
              <a:rPr lang="es-CO" sz="1200" b="1" dirty="0">
                <a:latin typeface="Nunito Sans" pitchFamily="2" charset="0"/>
              </a:rPr>
              <a:t>1. Analizar los procesos que involucran trámites que implican manejo de dinero en efectivo como una de las posibles causas de riesgos asociados a posibles actos de corrupción.</a:t>
            </a:r>
          </a:p>
          <a:p>
            <a:r>
              <a:rPr lang="es-CO" sz="1200" b="1" dirty="0">
                <a:latin typeface="Nunito Sans" pitchFamily="2" charset="0"/>
              </a:rPr>
              <a:t>2.  la discrecionalidad para la gestión de trámites y servicios (sin protocolos o procedimientos de atención) como una de las posibles causas de riesgos asociados a posibles actos de corrupción.</a:t>
            </a:r>
          </a:p>
          <a:p>
            <a:r>
              <a:rPr lang="es-CO" sz="1200" b="1" dirty="0">
                <a:latin typeface="Nunito Sans" pitchFamily="2" charset="0"/>
              </a:rPr>
              <a:t>3. Incluir en los análisis de identificación de riesgos asociados a posibles actos de corrupción los arqueos de caja adelantados por personal no idóneo y sin la autoridad requerida.</a:t>
            </a:r>
          </a:p>
          <a:p>
            <a:r>
              <a:rPr lang="es-CO" sz="1200" b="1" dirty="0">
                <a:latin typeface="Nunito Sans" pitchFamily="2" charset="0"/>
              </a:rPr>
              <a:t>4. Incluir en los análisis de identificación de riesgos asociados a posibles actos de corrupción lo referente a aquellos procesos con excesiva reserva que impida la transparencia.</a:t>
            </a:r>
          </a:p>
          <a:p>
            <a:r>
              <a:rPr lang="es-CO" sz="1200" b="1" dirty="0">
                <a:latin typeface="Nunito Sans" pitchFamily="2" charset="0"/>
              </a:rPr>
              <a:t>5. Incluir en los análisis de identificación de riesgos asociados a posibles actos de corrupción los factores externos de presión en temas regulados que pueden incidir en las decisiones institucionales.</a:t>
            </a:r>
          </a:p>
          <a:p>
            <a:r>
              <a:rPr lang="es-CO" sz="1200" b="1" dirty="0">
                <a:latin typeface="Nunito Sans" pitchFamily="2" charset="0"/>
              </a:rPr>
              <a:t>6. Analizar  los casos de servidores con conflictos de interés en los temas sobre los cuales pueden incidir con su toma de decisiones como una de las posibles causas de riesgos asociados a posibles actos de corrupción.</a:t>
            </a:r>
          </a:p>
          <a:p>
            <a:r>
              <a:rPr lang="es-CO" sz="1200" b="1" dirty="0">
                <a:latin typeface="Nunito Sans" pitchFamily="2" charset="0"/>
              </a:rPr>
              <a:t>7. Analizar la falta de inclusión de acuerdos de confidencialidad y manejo de información interna que facilita su divulgación y uso no autorizado como una de las posibles causas de riesgos asociados a posibles actos de corrupción.</a:t>
            </a:r>
          </a:p>
          <a:p>
            <a:r>
              <a:rPr lang="es-CO" sz="1200" b="1" dirty="0">
                <a:latin typeface="Nunito Sans" pitchFamily="2" charset="0"/>
              </a:rPr>
              <a:t>8. Analizar la inexistencia de archivos contables como una de las posibles causas de riesgos asociados a posibles actos de corrupción.</a:t>
            </a:r>
          </a:p>
          <a:p>
            <a:r>
              <a:rPr lang="es-CO" sz="1200" b="1" dirty="0">
                <a:latin typeface="Nunito Sans" pitchFamily="2" charset="0"/>
              </a:rPr>
              <a:t>9. Analizar la discrecionalidad para la toma de decisiones en grupos restringidos de servidores como una de las posibles causas de riesgos asociados a posibles actos de corrupción.</a:t>
            </a:r>
          </a:p>
          <a:p>
            <a:r>
              <a:rPr lang="es-CO" sz="1200" b="1" dirty="0">
                <a:latin typeface="Nunito Sans" pitchFamily="2" charset="0"/>
              </a:rPr>
              <a:t>10. Incluir en los análisis de identificación de riesgos asociados a posibles actos de corrupción la falta de publicación de los procesos precontractuales, contractuales o </a:t>
            </a:r>
            <a:r>
              <a:rPr lang="es-CO" sz="1200" b="1" dirty="0" err="1">
                <a:latin typeface="Nunito Sans" pitchFamily="2" charset="0"/>
              </a:rPr>
              <a:t>postcontractuales</a:t>
            </a:r>
            <a:r>
              <a:rPr lang="es-CO" sz="1200" b="1" dirty="0">
                <a:latin typeface="Nunito Sans" pitchFamily="2" charset="0"/>
              </a:rPr>
              <a:t> en </a:t>
            </a:r>
            <a:r>
              <a:rPr lang="es-CO" sz="1200" b="1" dirty="0" err="1">
                <a:latin typeface="Nunito Sans" pitchFamily="2" charset="0"/>
              </a:rPr>
              <a:t>Secop</a:t>
            </a:r>
            <a:r>
              <a:rPr lang="es-CO" sz="1200" b="1" dirty="0">
                <a:latin typeface="Nunito Sans" pitchFamily="2" charset="0"/>
              </a:rPr>
              <a:t> I y II.</a:t>
            </a:r>
          </a:p>
          <a:p>
            <a:r>
              <a:rPr lang="es-CO" sz="1200" b="1" dirty="0">
                <a:latin typeface="Nunito Sans" pitchFamily="2" charset="0"/>
              </a:rPr>
              <a:t>11. Garantizar que la información que publica la entidad cumpla los criterios de accesibilidad para personas con capacidad visual reducida  o  ciegos, según los criterios de la Resolución 1519 de 2020 del Ministerio de Tecnologías de la información y las Comunicaciones</a:t>
            </a:r>
          </a:p>
        </p:txBody>
      </p:sp>
    </p:spTree>
    <p:extLst>
      <p:ext uri="{BB962C8B-B14F-4D97-AF65-F5344CB8AC3E}">
        <p14:creationId xmlns:p14="http://schemas.microsoft.com/office/powerpoint/2010/main" val="40055658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DF8DDA9-71B6-05A5-A1B8-E23F67413C47}"/>
              </a:ext>
            </a:extLst>
          </p:cNvPr>
          <p:cNvSpPr txBox="1"/>
          <p:nvPr/>
        </p:nvSpPr>
        <p:spPr>
          <a:xfrm>
            <a:off x="158235" y="1003754"/>
            <a:ext cx="11500701" cy="18312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POLITICA GESTIÓN DE LA INFORMACIÓN ESTADÍSTICA 2023: 88,7.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PREGUNTAS 2024: 18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PUNTAJE 2024: 84.6 </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a:t>
            </a:r>
            <a:r>
              <a:rPr lang="es-ES" sz="1400" b="1" dirty="0">
                <a:solidFill>
                  <a:srgbClr val="FF0000"/>
                </a:solidFill>
                <a:latin typeface="Nunito Sans" pitchFamily="2" charset="0"/>
                <a:ea typeface="Verdana" panose="020B0604030504040204" pitchFamily="34" charset="0"/>
                <a:cs typeface="Verdana" panose="020B0604030504040204" pitchFamily="34" charset="0"/>
              </a:rPr>
              <a:t>4</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chemeClr val="accent6">
                  <a:lumMod val="75000"/>
                </a:schemeClr>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ea typeface="Verdana" panose="020B0604030504040204" pitchFamily="34" charset="0"/>
              </a:rPr>
              <a:t>Mide la capacidad de la entidad pública para implementar los lineamientos, normas y estándares estadísticos que permitan  generar y disponer de información estadística, así como fortalecer los registros administrativos con el fin de mejorar la efectividad de la gestión y planeación basada en evidencias; garantizando la continua disponibilidad de información de calidad a lo largo del ciclo de la política pública en entornos institucionales favorables.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4472C4">
                  <a:lumMod val="75000"/>
                </a:srgbClr>
              </a:solidFill>
              <a:effectLst/>
              <a:uLnTx/>
              <a:uFillTx/>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a:p>
            <a:pPr algn="just"/>
            <a:endParaRPr lang="es-CO" sz="1400" dirty="0">
              <a:solidFill>
                <a:prstClr val="black"/>
              </a:solidFill>
              <a:latin typeface="Nunito Sans" pitchFamily="2" charset="0"/>
            </a:endParaRPr>
          </a:p>
        </p:txBody>
      </p:sp>
      <p:sp>
        <p:nvSpPr>
          <p:cNvPr id="3" name="TextBox 6">
            <a:extLst>
              <a:ext uri="{FF2B5EF4-FFF2-40B4-BE49-F238E27FC236}">
                <a16:creationId xmlns:a16="http://schemas.microsoft.com/office/drawing/2014/main" id="{6C1B53F8-A351-3074-9B6F-1DE04735239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C61AF533-B8C9-217A-D5AD-7DAFC42C50A6}"/>
              </a:ext>
            </a:extLst>
          </p:cNvPr>
          <p:cNvSpPr txBox="1"/>
          <p:nvPr/>
        </p:nvSpPr>
        <p:spPr>
          <a:xfrm>
            <a:off x="158235"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5.</a:t>
            </a:r>
            <a:r>
              <a:rPr lang="es-CO" sz="2800" dirty="0"/>
              <a:t> </a:t>
            </a:r>
            <a:r>
              <a:rPr lang="es-CO" sz="2800" dirty="0">
                <a:solidFill>
                  <a:schemeClr val="accent6"/>
                </a:solidFill>
              </a:rPr>
              <a:t>Dimensión de Información y Comunicación</a:t>
            </a:r>
          </a:p>
          <a:p>
            <a:r>
              <a:rPr lang="es-CO" sz="2000" dirty="0">
                <a:solidFill>
                  <a:schemeClr val="bg2">
                    <a:lumMod val="50000"/>
                  </a:schemeClr>
                </a:solidFill>
              </a:rPr>
              <a:t>Puntaje. 81,5</a:t>
            </a:r>
            <a:endParaRPr lang="es-ES" sz="2000" dirty="0">
              <a:solidFill>
                <a:schemeClr val="bg2">
                  <a:lumMod val="50000"/>
                </a:schemeClr>
              </a:solidFill>
            </a:endParaRPr>
          </a:p>
        </p:txBody>
      </p:sp>
      <p:graphicFrame>
        <p:nvGraphicFramePr>
          <p:cNvPr id="4" name="Tabla 3">
            <a:extLst>
              <a:ext uri="{FF2B5EF4-FFF2-40B4-BE49-F238E27FC236}">
                <a16:creationId xmlns:a16="http://schemas.microsoft.com/office/drawing/2014/main" id="{FA0D8B66-78F8-A987-322D-571579338A0F}"/>
              </a:ext>
            </a:extLst>
          </p:cNvPr>
          <p:cNvGraphicFramePr>
            <a:graphicFrameLocks noGrp="1"/>
          </p:cNvGraphicFramePr>
          <p:nvPr>
            <p:extLst>
              <p:ext uri="{D42A27DB-BD31-4B8C-83A1-F6EECF244321}">
                <p14:modId xmlns:p14="http://schemas.microsoft.com/office/powerpoint/2010/main" val="2857318227"/>
              </p:ext>
            </p:extLst>
          </p:nvPr>
        </p:nvGraphicFramePr>
        <p:xfrm>
          <a:off x="242706" y="2731536"/>
          <a:ext cx="11418850" cy="1434747"/>
        </p:xfrm>
        <a:graphic>
          <a:graphicData uri="http://schemas.openxmlformats.org/drawingml/2006/table">
            <a:tbl>
              <a:tblPr/>
              <a:tblGrid>
                <a:gridCol w="1485379">
                  <a:extLst>
                    <a:ext uri="{9D8B030D-6E8A-4147-A177-3AD203B41FA5}">
                      <a16:colId xmlns:a16="http://schemas.microsoft.com/office/drawing/2014/main" val="2848576787"/>
                    </a:ext>
                  </a:extLst>
                </a:gridCol>
                <a:gridCol w="6962713">
                  <a:extLst>
                    <a:ext uri="{9D8B030D-6E8A-4147-A177-3AD203B41FA5}">
                      <a16:colId xmlns:a16="http://schemas.microsoft.com/office/drawing/2014/main" val="113026786"/>
                    </a:ext>
                  </a:extLst>
                </a:gridCol>
                <a:gridCol w="1485379">
                  <a:extLst>
                    <a:ext uri="{9D8B030D-6E8A-4147-A177-3AD203B41FA5}">
                      <a16:colId xmlns:a16="http://schemas.microsoft.com/office/drawing/2014/main" val="187481127"/>
                    </a:ext>
                  </a:extLst>
                </a:gridCol>
                <a:gridCol w="1485379">
                  <a:extLst>
                    <a:ext uri="{9D8B030D-6E8A-4147-A177-3AD203B41FA5}">
                      <a16:colId xmlns:a16="http://schemas.microsoft.com/office/drawing/2014/main" val="2782692083"/>
                    </a:ext>
                  </a:extLst>
                </a:gridCol>
              </a:tblGrid>
              <a:tr h="438395">
                <a:tc>
                  <a:txBody>
                    <a:bodyPr/>
                    <a:lstStyle/>
                    <a:p>
                      <a:pPr algn="ctr" rtl="0" fontAlgn="ctr"/>
                      <a:r>
                        <a:rPr lang="es-CO" sz="105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50" b="1" i="0" u="none" strike="noStrike" dirty="0" err="1">
                          <a:solidFill>
                            <a:srgbClr val="FFFFFF"/>
                          </a:solidFill>
                          <a:effectLst/>
                          <a:latin typeface="Nunito Sans" pitchFamily="2" charset="0"/>
                        </a:rPr>
                        <a:t>POLíTICA</a:t>
                      </a:r>
                      <a:r>
                        <a:rPr lang="es-CO" sz="1050" b="1" i="0" u="none" strike="noStrike" dirty="0">
                          <a:solidFill>
                            <a:srgbClr val="FFFFFF"/>
                          </a:solidFill>
                          <a:effectLst/>
                          <a:latin typeface="Nunito Sans" pitchFamily="2" charset="0"/>
                        </a:rPr>
                        <a:t> GESTIÓN EN LA INFORMACION ESTADISTICA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50" b="1" i="0" u="none" strike="noStrike" dirty="0">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5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932729177"/>
                  </a:ext>
                </a:extLst>
              </a:tr>
              <a:tr h="249088">
                <a:tc>
                  <a:txBody>
                    <a:bodyPr/>
                    <a:lstStyle/>
                    <a:p>
                      <a:pPr algn="ctr" rtl="0" fontAlgn="ctr"/>
                      <a:r>
                        <a:rPr lang="es-CO" sz="1100" b="1" i="0" u="none" strike="noStrike">
                          <a:solidFill>
                            <a:srgbClr val="000000"/>
                          </a:solidFill>
                          <a:effectLst/>
                          <a:latin typeface="Nunito Sans" pitchFamily="2" charset="0"/>
                        </a:rPr>
                        <a:t>I55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dirty="0">
                          <a:solidFill>
                            <a:srgbClr val="000000"/>
                          </a:solidFill>
                          <a:effectLst/>
                          <a:latin typeface="Nunito Sans" pitchFamily="2" charset="0"/>
                        </a:rPr>
                        <a:t>ÍNDICE PLANEACIÓN ESTADÍSTICA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95,1</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84.9</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44970291"/>
                  </a:ext>
                </a:extLst>
              </a:tr>
              <a:tr h="498176">
                <a:tc>
                  <a:txBody>
                    <a:bodyPr/>
                    <a:lstStyle/>
                    <a:p>
                      <a:pPr algn="ctr" rtl="0" fontAlgn="ctr"/>
                      <a:r>
                        <a:rPr lang="es-CO" sz="1100" b="1" i="0" u="none" strike="noStrike" dirty="0">
                          <a:solidFill>
                            <a:srgbClr val="000000"/>
                          </a:solidFill>
                          <a:effectLst/>
                          <a:latin typeface="Nunito Sans" pitchFamily="2" charset="0"/>
                        </a:rPr>
                        <a:t>I56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dirty="0">
                          <a:solidFill>
                            <a:srgbClr val="000000"/>
                          </a:solidFill>
                          <a:effectLst/>
                          <a:latin typeface="Nunito Sans" pitchFamily="2" charset="0"/>
                        </a:rPr>
                        <a:t>ÍNDICE FORTALECIMIENTO DE REGISTROS ADMINISTRATIVOS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85</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82,4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714566374"/>
                  </a:ext>
                </a:extLst>
              </a:tr>
              <a:tr h="249088">
                <a:tc>
                  <a:txBody>
                    <a:bodyPr/>
                    <a:lstStyle/>
                    <a:p>
                      <a:pPr algn="ctr" rtl="0" fontAlgn="ctr"/>
                      <a:r>
                        <a:rPr lang="es-CO" sz="1100" b="1" i="0" u="none" strike="noStrike">
                          <a:solidFill>
                            <a:srgbClr val="000000"/>
                          </a:solidFill>
                          <a:effectLst/>
                          <a:latin typeface="Nunito Sans" pitchFamily="2" charset="0"/>
                        </a:rPr>
                        <a:t>I57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dirty="0">
                          <a:solidFill>
                            <a:srgbClr val="000000"/>
                          </a:solidFill>
                          <a:effectLst/>
                          <a:latin typeface="Nunito Sans" pitchFamily="2" charset="0"/>
                        </a:rPr>
                        <a:t>ÍNDICE CALIDAD ESTADÍSTICA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a:solidFill>
                            <a:srgbClr val="000000"/>
                          </a:solidFill>
                          <a:effectLst/>
                          <a:latin typeface="Nunito Sans" pitchFamily="2" charset="0"/>
                        </a:rPr>
                        <a:t>86,8</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85,0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157841944"/>
                  </a:ext>
                </a:extLst>
              </a:tr>
            </a:tbl>
          </a:graphicData>
        </a:graphic>
      </p:graphicFrame>
      <p:sp>
        <p:nvSpPr>
          <p:cNvPr id="2" name="Rectángulo 1"/>
          <p:cNvSpPr/>
          <p:nvPr/>
        </p:nvSpPr>
        <p:spPr>
          <a:xfrm>
            <a:off x="288350" y="4507278"/>
            <a:ext cx="11424091" cy="1831271"/>
          </a:xfrm>
          <a:prstGeom prst="rect">
            <a:avLst/>
          </a:prstGeom>
        </p:spPr>
        <p:txBody>
          <a:bodyPr wrap="square">
            <a:spAutoFit/>
          </a:bodyPr>
          <a:lstStyle/>
          <a:p>
            <a:pPr lvl="0" algn="just"/>
            <a:r>
              <a:rPr lang="es-ES" sz="1200" b="1" dirty="0">
                <a:solidFill>
                  <a:prstClr val="black"/>
                </a:solidFill>
                <a:latin typeface="Nunito Sans" pitchFamily="2" charset="0"/>
                <a:ea typeface="Verdana" panose="020B0604030504040204" pitchFamily="34" charset="0"/>
                <a:cs typeface="Verdana" panose="020B0604030504040204" pitchFamily="34" charset="0"/>
              </a:rPr>
              <a:t>GES207. Cuáles de los siguientes manuales, metodologías y guías, conocía y utilizó la entidad para implementar sus procesos de producción de información estadística: </a:t>
            </a:r>
            <a:r>
              <a:rPr lang="es-CO" sz="1200" dirty="0">
                <a:solidFill>
                  <a:prstClr val="black"/>
                </a:solidFill>
                <a:latin typeface="Nunito Sans" pitchFamily="2" charset="0"/>
                <a:ea typeface="Verdana" panose="020B0604030504040204" pitchFamily="34" charset="0"/>
                <a:cs typeface="Verdana" panose="020B0604030504040204" pitchFamily="34" charset="0"/>
              </a:rPr>
              <a:t>Guía para la elaboración del documento metodológico de operaciones estadísticas, Guía para la elaboración de documentos para los, diseños,</a:t>
            </a:r>
            <a:r>
              <a:rPr lang="es-CO" sz="1200" dirty="0">
                <a:solidFill>
                  <a:srgbClr val="004885"/>
                </a:solidFill>
                <a:latin typeface="Nunito Sans" pitchFamily="2" charset="0"/>
                <a:ea typeface="Verdana" panose="020B0604030504040204" pitchFamily="34" charset="0"/>
                <a:cs typeface="Verdana" panose="020B0604030504040204" pitchFamily="34" charset="0"/>
              </a:rPr>
              <a:t> </a:t>
            </a:r>
            <a:r>
              <a:rPr lang="es-CO" sz="1200" dirty="0">
                <a:solidFill>
                  <a:prstClr val="black"/>
                </a:solidFill>
                <a:latin typeface="Nunito Sans" pitchFamily="2" charset="0"/>
                <a:ea typeface="Verdana" panose="020B0604030504040204" pitchFamily="34" charset="0"/>
                <a:cs typeface="Verdana" panose="020B0604030504040204" pitchFamily="34" charset="0"/>
              </a:rPr>
              <a:t>Guía para la implementación de los estándares Data </a:t>
            </a:r>
            <a:r>
              <a:rPr lang="es-CO" sz="1200" dirty="0" err="1">
                <a:solidFill>
                  <a:prstClr val="black"/>
                </a:solidFill>
                <a:latin typeface="Nunito Sans" pitchFamily="2" charset="0"/>
                <a:ea typeface="Verdana" panose="020B0604030504040204" pitchFamily="34" charset="0"/>
                <a:cs typeface="Verdana" panose="020B0604030504040204" pitchFamily="34" charset="0"/>
              </a:rPr>
              <a:t>Documentation</a:t>
            </a:r>
            <a:r>
              <a:rPr lang="es-CO" sz="1200" dirty="0">
                <a:solidFill>
                  <a:prstClr val="black"/>
                </a:solidFill>
                <a:latin typeface="Nunito Sans" pitchFamily="2" charset="0"/>
                <a:ea typeface="Verdana" panose="020B0604030504040204" pitchFamily="34" charset="0"/>
                <a:cs typeface="Verdana" panose="020B0604030504040204" pitchFamily="34" charset="0"/>
              </a:rPr>
              <a:t> </a:t>
            </a:r>
            <a:r>
              <a:rPr lang="es-CO" sz="1200" dirty="0" err="1">
                <a:solidFill>
                  <a:prstClr val="black"/>
                </a:solidFill>
                <a:latin typeface="Nunito Sans" pitchFamily="2" charset="0"/>
                <a:ea typeface="Verdana" panose="020B0604030504040204" pitchFamily="34" charset="0"/>
                <a:cs typeface="Verdana" panose="020B0604030504040204" pitchFamily="34" charset="0"/>
              </a:rPr>
              <a:t>Initiative</a:t>
            </a:r>
            <a:r>
              <a:rPr lang="es-CO" sz="1200" dirty="0">
                <a:solidFill>
                  <a:prstClr val="black"/>
                </a:solidFill>
                <a:latin typeface="Nunito Sans" pitchFamily="2" charset="0"/>
                <a:ea typeface="Verdana" panose="020B0604030504040204" pitchFamily="34" charset="0"/>
                <a:cs typeface="Verdana" panose="020B0604030504040204" pitchFamily="34" charset="0"/>
              </a:rPr>
              <a:t> (DDI) y </a:t>
            </a:r>
            <a:r>
              <a:rPr lang="es-CO" sz="1200" dirty="0" err="1">
                <a:solidFill>
                  <a:prstClr val="black"/>
                </a:solidFill>
                <a:latin typeface="Nunito Sans" pitchFamily="2" charset="0"/>
                <a:ea typeface="Verdana" panose="020B0604030504040204" pitchFamily="34" charset="0"/>
                <a:cs typeface="Verdana" panose="020B0604030504040204" pitchFamily="34" charset="0"/>
              </a:rPr>
              <a:t>Dublin</a:t>
            </a:r>
            <a:r>
              <a:rPr lang="es-CO" sz="1200" dirty="0">
                <a:solidFill>
                  <a:prstClr val="black"/>
                </a:solidFill>
                <a:latin typeface="Nunito Sans" pitchFamily="2" charset="0"/>
                <a:ea typeface="Verdana" panose="020B0604030504040204" pitchFamily="34" charset="0"/>
                <a:cs typeface="Verdana" panose="020B0604030504040204" pitchFamily="34" charset="0"/>
              </a:rPr>
              <a:t> Core (DC), Guía para la elaboración del plan general de las operaciones estadísticas,</a:t>
            </a:r>
            <a:r>
              <a:rPr lang="es-CO" sz="1200" dirty="0">
                <a:solidFill>
                  <a:srgbClr val="004885"/>
                </a:solidFill>
                <a:latin typeface="Nunito Sans" pitchFamily="2" charset="0"/>
                <a:ea typeface="Verdana" panose="020B0604030504040204" pitchFamily="34" charset="0"/>
                <a:cs typeface="Verdana" panose="020B0604030504040204" pitchFamily="34" charset="0"/>
              </a:rPr>
              <a:t> </a:t>
            </a:r>
            <a:r>
              <a:rPr lang="es-CO" sz="1200" dirty="0">
                <a:solidFill>
                  <a:prstClr val="black"/>
                </a:solidFill>
                <a:latin typeface="Nunito Sans" pitchFamily="2" charset="0"/>
                <a:ea typeface="Verdana" panose="020B0604030504040204" pitchFamily="34" charset="0"/>
                <a:cs typeface="Verdana" panose="020B0604030504040204" pitchFamily="34" charset="0"/>
              </a:rPr>
              <a:t>Guía para la elaboración del plan de difusión y comunicación,</a:t>
            </a:r>
            <a:r>
              <a:rPr lang="es-CO" sz="1200" dirty="0">
                <a:solidFill>
                  <a:srgbClr val="004885"/>
                </a:solidFill>
                <a:latin typeface="Nunito Sans" pitchFamily="2" charset="0"/>
                <a:ea typeface="Verdana" panose="020B0604030504040204" pitchFamily="34" charset="0"/>
                <a:cs typeface="Verdana" panose="020B0604030504040204" pitchFamily="34" charset="0"/>
              </a:rPr>
              <a:t> </a:t>
            </a:r>
            <a:r>
              <a:rPr lang="es-CO" sz="1200" dirty="0">
                <a:solidFill>
                  <a:prstClr val="black"/>
                </a:solidFill>
                <a:latin typeface="Nunito Sans" pitchFamily="2" charset="0"/>
                <a:ea typeface="Verdana" panose="020B0604030504040204" pitchFamily="34" charset="0"/>
                <a:cs typeface="Verdana" panose="020B0604030504040204" pitchFamily="34" charset="0"/>
              </a:rPr>
              <a:t>Guía para la inclusión del enfoque diferencial e </a:t>
            </a:r>
            <a:r>
              <a:rPr lang="es-CO" sz="1200" dirty="0" err="1">
                <a:solidFill>
                  <a:prstClr val="black"/>
                </a:solidFill>
                <a:latin typeface="Nunito Sans" pitchFamily="2" charset="0"/>
                <a:ea typeface="Verdana" panose="020B0604030504040204" pitchFamily="34" charset="0"/>
                <a:cs typeface="Verdana" panose="020B0604030504040204" pitchFamily="34" charset="0"/>
              </a:rPr>
              <a:t>interseccional</a:t>
            </a:r>
            <a:r>
              <a:rPr lang="es-CO" sz="1200" dirty="0">
                <a:solidFill>
                  <a:prstClr val="black"/>
                </a:solidFill>
                <a:latin typeface="Nunito Sans" pitchFamily="2" charset="0"/>
                <a:ea typeface="Verdana" panose="020B0604030504040204" pitchFamily="34" charset="0"/>
                <a:cs typeface="Verdana" panose="020B0604030504040204" pitchFamily="34" charset="0"/>
              </a:rPr>
              <a:t> en la producción estadística</a:t>
            </a:r>
          </a:p>
          <a:p>
            <a:pPr lvl="0"/>
            <a:endParaRPr lang="es-CO" sz="500" dirty="0">
              <a:solidFill>
                <a:prstClr val="black"/>
              </a:solidFill>
              <a:latin typeface="Nunito Sans" pitchFamily="2" charset="0"/>
              <a:ea typeface="Verdana" panose="020B0604030504040204" pitchFamily="34" charset="0"/>
              <a:cs typeface="Verdana" panose="020B0604030504040204" pitchFamily="34" charset="0"/>
            </a:endParaRPr>
          </a:p>
          <a:p>
            <a:pPr lvl="0" algn="just"/>
            <a:r>
              <a:rPr lang="es-ES" sz="1200" b="1" dirty="0">
                <a:solidFill>
                  <a:prstClr val="black"/>
                </a:solidFill>
                <a:latin typeface="Nunito Sans" pitchFamily="2" charset="0"/>
                <a:ea typeface="Verdana" panose="020B0604030504040204" pitchFamily="34" charset="0"/>
                <a:cs typeface="Verdana" panose="020B0604030504040204" pitchFamily="34" charset="0"/>
              </a:rPr>
              <a:t>GES208. La entidad publicó en su página Web para disposición de los grupos de interés: </a:t>
            </a:r>
            <a:r>
              <a:rPr lang="es-ES" sz="1200" dirty="0">
                <a:solidFill>
                  <a:prstClr val="black"/>
                </a:solidFill>
                <a:latin typeface="Nunito Sans" pitchFamily="2" charset="0"/>
                <a:ea typeface="Verdana" panose="020B0604030504040204" pitchFamily="34" charset="0"/>
                <a:cs typeface="Verdana" panose="020B0604030504040204" pitchFamily="34" charset="0"/>
              </a:rPr>
              <a:t>Cuadros de salida y series históricas de las operaciones estadísticas, </a:t>
            </a:r>
            <a:r>
              <a:rPr lang="es-CO" sz="1200" dirty="0">
                <a:solidFill>
                  <a:prstClr val="black"/>
                </a:solidFill>
                <a:latin typeface="Nunito Sans" pitchFamily="2" charset="0"/>
                <a:ea typeface="Verdana" panose="020B0604030504040204" pitchFamily="34" charset="0"/>
                <a:cs typeface="Verdana" panose="020B0604030504040204" pitchFamily="34" charset="0"/>
              </a:rPr>
              <a:t>Calendario de difusión, Indicadores o estadísticas con desagregación temática o enfoque diferencial e </a:t>
            </a:r>
            <a:r>
              <a:rPr lang="es-CO" sz="1200" dirty="0" err="1">
                <a:solidFill>
                  <a:prstClr val="black"/>
                </a:solidFill>
                <a:latin typeface="Nunito Sans" pitchFamily="2" charset="0"/>
                <a:ea typeface="Verdana" panose="020B0604030504040204" pitchFamily="34" charset="0"/>
                <a:cs typeface="Verdana" panose="020B0604030504040204" pitchFamily="34" charset="0"/>
              </a:rPr>
              <a:t>interseccional</a:t>
            </a:r>
            <a:r>
              <a:rPr lang="es-CO" sz="1200" dirty="0">
                <a:solidFill>
                  <a:prstClr val="black"/>
                </a:solidFill>
                <a:latin typeface="Nunito Sans" pitchFamily="2" charset="0"/>
                <a:ea typeface="Verdana" panose="020B0604030504040204" pitchFamily="34" charset="0"/>
                <a:cs typeface="Verdana" panose="020B0604030504040204" pitchFamily="34" charset="0"/>
              </a:rPr>
              <a:t>,</a:t>
            </a:r>
            <a:r>
              <a:rPr lang="es-CO" sz="1200" dirty="0">
                <a:solidFill>
                  <a:srgbClr val="004885"/>
                </a:solidFill>
                <a:latin typeface="Nunito Sans" pitchFamily="2" charset="0"/>
                <a:ea typeface="Verdana" panose="020B0604030504040204" pitchFamily="34" charset="0"/>
                <a:cs typeface="Verdana" panose="020B0604030504040204" pitchFamily="34" charset="0"/>
              </a:rPr>
              <a:t> </a:t>
            </a:r>
            <a:r>
              <a:rPr lang="es-CO" sz="1200" dirty="0">
                <a:solidFill>
                  <a:prstClr val="black"/>
                </a:solidFill>
                <a:latin typeface="Nunito Sans" pitchFamily="2" charset="0"/>
                <a:ea typeface="Verdana" panose="020B0604030504040204" pitchFamily="34" charset="0"/>
                <a:cs typeface="Verdana" panose="020B0604030504040204" pitchFamily="34" charset="0"/>
              </a:rPr>
              <a:t>Inventario de registros administrativos, Inventario de operaciones estadísticas, Diccionario de base de datos</a:t>
            </a:r>
          </a:p>
          <a:p>
            <a:pPr lvl="0">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GES209. Qué mecanismos tecnológicos utilizó la entidad para la difusión y transmisión de estadísticas (indicadores y resultados de operaciones estadísticas). </a:t>
            </a:r>
            <a:r>
              <a:rPr lang="es-ES" sz="1200" dirty="0">
                <a:solidFill>
                  <a:prstClr val="black"/>
                </a:solidFill>
                <a:latin typeface="Nunito Sans" pitchFamily="2" charset="0"/>
                <a:ea typeface="Verdana" panose="020B0604030504040204" pitchFamily="34" charset="0"/>
                <a:cs typeface="Verdana" panose="020B0604030504040204" pitchFamily="34" charset="0"/>
              </a:rPr>
              <a:t>Servicios Web y portales especializados</a:t>
            </a:r>
          </a:p>
        </p:txBody>
      </p:sp>
    </p:spTree>
    <p:extLst>
      <p:ext uri="{BB962C8B-B14F-4D97-AF65-F5344CB8AC3E}">
        <p14:creationId xmlns:p14="http://schemas.microsoft.com/office/powerpoint/2010/main" val="2447262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DF8DDA9-71B6-05A5-A1B8-E23F67413C47}"/>
              </a:ext>
            </a:extLst>
          </p:cNvPr>
          <p:cNvSpPr txBox="1"/>
          <p:nvPr/>
        </p:nvSpPr>
        <p:spPr>
          <a:xfrm>
            <a:off x="158235" y="1003754"/>
            <a:ext cx="11500701" cy="20467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POLITICA GESTIÓN DE LA INFORMACIÓN ESTADÍSTICA 2023: 88,7.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PREGUNTAS 2024: 18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PUNTAJE 2024: 84.6 </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a:t>
            </a:r>
            <a:r>
              <a:rPr lang="es-ES" sz="1400" b="1" dirty="0">
                <a:solidFill>
                  <a:srgbClr val="FF0000"/>
                </a:solidFill>
                <a:latin typeface="Nunito Sans" pitchFamily="2" charset="0"/>
                <a:ea typeface="Verdana" panose="020B0604030504040204" pitchFamily="34" charset="0"/>
                <a:cs typeface="Verdana" panose="020B0604030504040204" pitchFamily="34" charset="0"/>
              </a:rPr>
              <a:t>4</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400" b="1" dirty="0">
              <a:solidFill>
                <a:srgbClr val="FF0000"/>
              </a:solidFill>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chemeClr val="accent6">
                  <a:lumMod val="75000"/>
                </a:schemeClr>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ea typeface="Verdana" panose="020B0604030504040204" pitchFamily="34" charset="0"/>
              </a:rPr>
              <a:t>Mide la capacidad de la entidad pública para implementar los lineamientos, normas y estándares estadísticos que permitan  generar y disponer de información estadística, así como fortalecer los registros administrativos con el fin de mejorar la efectividad de la gestión y planeación basada en evidencias; garantizando la continua disponibilidad de información de calidad a lo largo del ciclo de la política pública en entornos institucionales favorables.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4472C4">
                  <a:lumMod val="75000"/>
                </a:srgbClr>
              </a:solidFill>
              <a:effectLst/>
              <a:uLnTx/>
              <a:uFillTx/>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a:p>
            <a:pPr algn="just"/>
            <a:endParaRPr lang="es-CO" sz="1400" dirty="0">
              <a:solidFill>
                <a:prstClr val="black"/>
              </a:solidFill>
              <a:latin typeface="Nunito Sans" pitchFamily="2" charset="0"/>
            </a:endParaRPr>
          </a:p>
        </p:txBody>
      </p:sp>
      <p:sp>
        <p:nvSpPr>
          <p:cNvPr id="3" name="TextBox 6">
            <a:extLst>
              <a:ext uri="{FF2B5EF4-FFF2-40B4-BE49-F238E27FC236}">
                <a16:creationId xmlns:a16="http://schemas.microsoft.com/office/drawing/2014/main" id="{6C1B53F8-A351-3074-9B6F-1DE04735239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C61AF533-B8C9-217A-D5AD-7DAFC42C50A6}"/>
              </a:ext>
            </a:extLst>
          </p:cNvPr>
          <p:cNvSpPr txBox="1"/>
          <p:nvPr/>
        </p:nvSpPr>
        <p:spPr>
          <a:xfrm>
            <a:off x="158235"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5. Dimensión de Información y Comunicación</a:t>
            </a:r>
          </a:p>
          <a:p>
            <a:r>
              <a:rPr lang="es-CO" sz="2000" dirty="0">
                <a:solidFill>
                  <a:schemeClr val="bg2">
                    <a:lumMod val="50000"/>
                  </a:schemeClr>
                </a:solidFill>
              </a:rPr>
              <a:t>Puntaje. 81,5</a:t>
            </a:r>
            <a:endParaRPr lang="es-ES" sz="2000" dirty="0">
              <a:solidFill>
                <a:schemeClr val="bg2">
                  <a:lumMod val="50000"/>
                </a:schemeClr>
              </a:solidFill>
            </a:endParaRPr>
          </a:p>
        </p:txBody>
      </p:sp>
      <p:sp>
        <p:nvSpPr>
          <p:cNvPr id="6" name="Rectángulo 5"/>
          <p:cNvSpPr/>
          <p:nvPr/>
        </p:nvSpPr>
        <p:spPr>
          <a:xfrm>
            <a:off x="158235" y="2953758"/>
            <a:ext cx="11284365" cy="2677656"/>
          </a:xfrm>
          <a:prstGeom prst="rect">
            <a:avLst/>
          </a:prstGeom>
        </p:spPr>
        <p:txBody>
          <a:bodyPr wrap="square">
            <a:spAutoFit/>
          </a:bodyPr>
          <a:lstStyle/>
          <a:p>
            <a:pPr lvl="0">
              <a:defRPr/>
            </a:pPr>
            <a:endParaRPr lang="es-ES" sz="1200" b="1" dirty="0">
              <a:solidFill>
                <a:prstClr val="black"/>
              </a:solidFill>
              <a:latin typeface="Nunito Sans" pitchFamily="2" charset="0"/>
              <a:ea typeface="Verdana" panose="020B0604030504040204" pitchFamily="34" charset="0"/>
              <a:cs typeface="Verdana" panose="020B0604030504040204" pitchFamily="34" charset="0"/>
            </a:endParaRPr>
          </a:p>
          <a:p>
            <a:pPr lvl="0">
              <a:defRPr/>
            </a:pPr>
            <a:endParaRPr lang="es-ES" sz="1200" b="1" dirty="0">
              <a:solidFill>
                <a:prstClr val="black"/>
              </a:solidFill>
              <a:latin typeface="Nunito Sans" pitchFamily="2" charset="0"/>
              <a:ea typeface="Verdana" panose="020B0604030504040204" pitchFamily="34" charset="0"/>
              <a:cs typeface="Verdana" panose="020B0604030504040204" pitchFamily="34" charset="0"/>
            </a:endParaRPr>
          </a:p>
          <a:p>
            <a:pPr lvl="0">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GES213. El registro administrativo contó con la siguiente documentación:</a:t>
            </a:r>
            <a:r>
              <a:rPr lang="es-ES" sz="1200" dirty="0">
                <a:solidFill>
                  <a:srgbClr val="004885"/>
                </a:solidFill>
                <a:latin typeface="Nunito Sans" pitchFamily="2" charset="0"/>
                <a:ea typeface="Verdana" panose="020B0604030504040204" pitchFamily="34" charset="0"/>
                <a:cs typeface="Verdana" panose="020B0604030504040204" pitchFamily="34" charset="0"/>
              </a:rPr>
              <a:t> </a:t>
            </a:r>
            <a:r>
              <a:rPr lang="es-ES" sz="1200" dirty="0">
                <a:solidFill>
                  <a:prstClr val="black"/>
                </a:solidFill>
                <a:latin typeface="Nunito Sans" pitchFamily="2" charset="0"/>
                <a:ea typeface="Verdana" panose="020B0604030504040204" pitchFamily="34" charset="0"/>
                <a:cs typeface="Verdana" panose="020B0604030504040204" pitchFamily="34" charset="0"/>
              </a:rPr>
              <a:t>Estrategia de difusión de la información del registro administrativo o documentación sobre el acceso a los </a:t>
            </a:r>
            <a:r>
              <a:rPr lang="es-ES" sz="1200" dirty="0" err="1">
                <a:solidFill>
                  <a:prstClr val="black"/>
                </a:solidFill>
                <a:latin typeface="Nunito Sans" pitchFamily="2" charset="0"/>
                <a:ea typeface="Verdana" panose="020B0604030504040204" pitchFamily="34" charset="0"/>
                <a:cs typeface="Verdana" panose="020B0604030504040204" pitchFamily="34" charset="0"/>
              </a:rPr>
              <a:t>microdatos</a:t>
            </a:r>
            <a:r>
              <a:rPr lang="es-ES" sz="1200" dirty="0">
                <a:solidFill>
                  <a:prstClr val="black"/>
                </a:solidFill>
                <a:latin typeface="Nunito Sans" pitchFamily="2" charset="0"/>
                <a:ea typeface="Verdana" panose="020B0604030504040204" pitchFamily="34" charset="0"/>
                <a:cs typeface="Verdana" panose="020B0604030504040204" pitchFamily="34" charset="0"/>
              </a:rPr>
              <a:t> </a:t>
            </a:r>
            <a:r>
              <a:rPr lang="es-CO" sz="1200" dirty="0">
                <a:solidFill>
                  <a:srgbClr val="004885"/>
                </a:solidFill>
                <a:latin typeface="Nunito Sans" pitchFamily="2" charset="0"/>
                <a:ea typeface="Verdana" panose="020B0604030504040204" pitchFamily="34" charset="0"/>
                <a:cs typeface="Verdana" panose="020B0604030504040204" pitchFamily="34" charset="0"/>
              </a:rPr>
              <a:t>(</a:t>
            </a:r>
            <a:r>
              <a:rPr lang="es-CO" sz="1200" dirty="0">
                <a:solidFill>
                  <a:prstClr val="black"/>
                </a:solidFill>
                <a:latin typeface="Nunito Sans" pitchFamily="2" charset="0"/>
                <a:ea typeface="Verdana" panose="020B0604030504040204" pitchFamily="34" charset="0"/>
                <a:cs typeface="Verdana" panose="020B0604030504040204" pitchFamily="34" charset="0"/>
              </a:rPr>
              <a:t>anonimizados y sin anonimizar)</a:t>
            </a:r>
          </a:p>
          <a:p>
            <a:pPr lvl="0">
              <a:defRPr/>
            </a:pPr>
            <a:endParaRPr lang="es-CO" sz="1200" dirty="0">
              <a:solidFill>
                <a:prstClr val="black"/>
              </a:solidFill>
              <a:latin typeface="Nunito Sans" pitchFamily="2" charset="0"/>
              <a:ea typeface="Verdana" panose="020B0604030504040204" pitchFamily="34" charset="0"/>
              <a:cs typeface="Verdana" panose="020B0604030504040204" pitchFamily="34" charset="0"/>
            </a:endParaRPr>
          </a:p>
          <a:p>
            <a:pPr lvl="0">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GES214. Indique cuáles de los siguientes elementos incorporó la entidad en la documentación metodológica de sus operaciones estadísticas: </a:t>
            </a:r>
            <a:r>
              <a:rPr lang="es-CO" sz="1200" dirty="0">
                <a:solidFill>
                  <a:prstClr val="black"/>
                </a:solidFill>
                <a:latin typeface="Nunito Sans" pitchFamily="2" charset="0"/>
                <a:ea typeface="Verdana" panose="020B0604030504040204" pitchFamily="34" charset="0"/>
                <a:cs typeface="Verdana" panose="020B0604030504040204" pitchFamily="34" charset="0"/>
              </a:rPr>
              <a:t>Indicadores</a:t>
            </a:r>
          </a:p>
          <a:p>
            <a:pPr lvl="0">
              <a:defRPr/>
            </a:pPr>
            <a:endParaRPr lang="es-CO" sz="1200" dirty="0">
              <a:solidFill>
                <a:prstClr val="black"/>
              </a:solidFill>
              <a:latin typeface="Nunito Sans" pitchFamily="2" charset="0"/>
              <a:ea typeface="Verdana" panose="020B0604030504040204" pitchFamily="34" charset="0"/>
              <a:cs typeface="Verdana" panose="020B0604030504040204" pitchFamily="34" charset="0"/>
            </a:endParaRPr>
          </a:p>
          <a:p>
            <a:pPr lvl="0">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GES215. Indique cuáles de los siguientes elementos incorporó la entidad en la ficha técnica de sus </a:t>
            </a:r>
            <a:r>
              <a:rPr lang="es-CO" sz="1200" b="1" dirty="0">
                <a:solidFill>
                  <a:prstClr val="black"/>
                </a:solidFill>
                <a:latin typeface="Nunito Sans" pitchFamily="2" charset="0"/>
                <a:ea typeface="Verdana" panose="020B0604030504040204" pitchFamily="34" charset="0"/>
                <a:cs typeface="Verdana" panose="020B0604030504040204" pitchFamily="34" charset="0"/>
              </a:rPr>
              <a:t>Registros Administrativos: </a:t>
            </a:r>
            <a:r>
              <a:rPr lang="es-CO" sz="1200" dirty="0">
                <a:solidFill>
                  <a:prstClr val="black"/>
                </a:solidFill>
                <a:latin typeface="Nunito Sans" pitchFamily="2" charset="0"/>
                <a:ea typeface="Verdana" panose="020B0604030504040204" pitchFamily="34" charset="0"/>
                <a:cs typeface="Verdana" panose="020B0604030504040204" pitchFamily="34" charset="0"/>
              </a:rPr>
              <a:t>Conceptos básicos; </a:t>
            </a:r>
            <a:r>
              <a:rPr lang="es-ES" sz="1200" dirty="0">
                <a:solidFill>
                  <a:prstClr val="black"/>
                </a:solidFill>
                <a:latin typeface="Nunito Sans" pitchFamily="2" charset="0"/>
                <a:ea typeface="Verdana" panose="020B0604030504040204" pitchFamily="34" charset="0"/>
                <a:cs typeface="Verdana" panose="020B0604030504040204" pitchFamily="34" charset="0"/>
              </a:rPr>
              <a:t>Metodología para el acopio de los datos</a:t>
            </a:r>
          </a:p>
          <a:p>
            <a:pPr lvl="0">
              <a:defRPr/>
            </a:pPr>
            <a:endParaRPr lang="es-ES" sz="1200" dirty="0">
              <a:solidFill>
                <a:prstClr val="black"/>
              </a:solidFill>
              <a:latin typeface="Nunito Sans" pitchFamily="2" charset="0"/>
              <a:ea typeface="Verdana" panose="020B0604030504040204" pitchFamily="34" charset="0"/>
              <a:cs typeface="Verdana" panose="020B0604030504040204" pitchFamily="34" charset="0"/>
            </a:endParaRPr>
          </a:p>
          <a:p>
            <a:r>
              <a:rPr lang="es-ES" sz="1200" b="1" dirty="0">
                <a:solidFill>
                  <a:prstClr val="black"/>
                </a:solidFill>
                <a:latin typeface="Nunito Sans" pitchFamily="2" charset="0"/>
                <a:ea typeface="Verdana" panose="020B0604030504040204" pitchFamily="34" charset="0"/>
                <a:cs typeface="Verdana" panose="020B0604030504040204" pitchFamily="34" charset="0"/>
              </a:rPr>
              <a:t>GES216. ¿Qué acciones desarrolló la entidad para atender las necesidades de información estadística identificadas en su planeación estadística o procesos de planeación en general? </a:t>
            </a:r>
            <a:r>
              <a:rPr lang="en-US" sz="1200" dirty="0">
                <a:solidFill>
                  <a:prstClr val="black"/>
                </a:solidFill>
                <a:latin typeface="Nunito Sans" pitchFamily="2" charset="0"/>
                <a:ea typeface="Verdana" panose="020B0604030504040204" pitchFamily="34" charset="0"/>
                <a:cs typeface="Verdana" panose="020B0604030504040204" pitchFamily="34" charset="0"/>
              </a:rPr>
              <a:t>Generación de información estadística a partir de fuentes secundarias como registros administrativos o resultados de </a:t>
            </a:r>
            <a:r>
              <a:rPr lang="en-US" sz="1200" dirty="0" err="1">
                <a:solidFill>
                  <a:prstClr val="black"/>
                </a:solidFill>
                <a:latin typeface="Nunito Sans" pitchFamily="2" charset="0"/>
                <a:ea typeface="Verdana" panose="020B0604030504040204" pitchFamily="34" charset="0"/>
                <a:cs typeface="Verdana" panose="020B0604030504040204" pitchFamily="34" charset="0"/>
              </a:rPr>
              <a:t>operaciones</a:t>
            </a:r>
            <a:r>
              <a:rPr lang="en-US" sz="1200" dirty="0">
                <a:solidFill>
                  <a:prstClr val="black"/>
                </a:solidFill>
                <a:latin typeface="Nunito Sans" pitchFamily="2" charset="0"/>
                <a:ea typeface="Verdana" panose="020B0604030504040204" pitchFamily="34" charset="0"/>
                <a:cs typeface="Verdana" panose="020B0604030504040204" pitchFamily="34" charset="0"/>
              </a:rPr>
              <a:t> </a:t>
            </a:r>
            <a:r>
              <a:rPr lang="en-US" sz="1200" dirty="0" err="1">
                <a:solidFill>
                  <a:prstClr val="black"/>
                </a:solidFill>
                <a:latin typeface="Nunito Sans" pitchFamily="2" charset="0"/>
                <a:ea typeface="Verdana" panose="020B0604030504040204" pitchFamily="34" charset="0"/>
                <a:cs typeface="Verdana" panose="020B0604030504040204" pitchFamily="34" charset="0"/>
              </a:rPr>
              <a:t>estadisticas</a:t>
            </a:r>
            <a:endParaRPr lang="es-ES" sz="1200" b="1" dirty="0">
              <a:solidFill>
                <a:prstClr val="black"/>
              </a:solidFill>
              <a:latin typeface="Nunito Sans" pitchFamily="2" charset="0"/>
              <a:ea typeface="Verdana" panose="020B0604030504040204" pitchFamily="34" charset="0"/>
              <a:cs typeface="Verdana" panose="020B0604030504040204" pitchFamily="34" charset="0"/>
            </a:endParaRPr>
          </a:p>
          <a:p>
            <a:endParaRPr lang="en-US" sz="1200" b="1" dirty="0">
              <a:solidFill>
                <a:prstClr val="black"/>
              </a:solidFill>
              <a:latin typeface="Nunito Sans" pitchFamily="2"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827513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5CDEDDB-7E42-704E-CD5C-26AAD19BCE39}"/>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75B1C49B-6704-B0E3-6CB1-7E773A99E06E}"/>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4F5780F9-395F-77BF-1002-E29D83D6FFF2}"/>
              </a:ext>
            </a:extLst>
          </p:cNvPr>
          <p:cNvSpPr txBox="1"/>
          <p:nvPr/>
        </p:nvSpPr>
        <p:spPr>
          <a:xfrm>
            <a:off x="377071" y="443059"/>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P17. Gestión de la Información Estadística</a:t>
            </a:r>
          </a:p>
        </p:txBody>
      </p:sp>
      <p:sp>
        <p:nvSpPr>
          <p:cNvPr id="7" name="CuadroTexto 6">
            <a:extLst>
              <a:ext uri="{FF2B5EF4-FFF2-40B4-BE49-F238E27FC236}">
                <a16:creationId xmlns:a16="http://schemas.microsoft.com/office/drawing/2014/main" id="{021283AE-5D67-A4DF-F01C-B20B91CAA76D}"/>
              </a:ext>
            </a:extLst>
          </p:cNvPr>
          <p:cNvSpPr txBox="1"/>
          <p:nvPr/>
        </p:nvSpPr>
        <p:spPr>
          <a:xfrm>
            <a:off x="490194" y="1764978"/>
            <a:ext cx="11453567" cy="4693593"/>
          </a:xfrm>
          <a:prstGeom prst="rect">
            <a:avLst/>
          </a:prstGeom>
          <a:noFill/>
        </p:spPr>
        <p:txBody>
          <a:bodyPr wrap="square">
            <a:spAutoFit/>
          </a:bodyPr>
          <a:lstStyle/>
          <a:p>
            <a:r>
              <a:rPr lang="es-CO" sz="1200" b="1" dirty="0">
                <a:solidFill>
                  <a:prstClr val="black"/>
                </a:solidFill>
                <a:latin typeface="Nunito Sans" pitchFamily="2" charset="0"/>
              </a:rPr>
              <a:t>1.Identificar el inventario de los indicadores que den cuenta de los ODS de la entidad de acuerdo con la metodología de planes estadísticos</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2.Identificar el inventario de los indicadores para el seguimiento y evaluación de las políticas públicas de la entidad de acuerdo con la metodología de planes estadísticos</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3. el inventario de las demandas de estadísticas no satisfechas de la entidad de acuerdo con la metodología de planes estadísticos</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4.Utilizar la Guía para la elaboración del documento metodológico de operaciones estadísticas para implementar sus procesos de producción de información estadística.</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5.Utilizar la Guía para la implementación de los estándares Data </a:t>
            </a:r>
            <a:r>
              <a:rPr lang="es-CO" sz="1200" b="1" dirty="0" err="1">
                <a:solidFill>
                  <a:prstClr val="black"/>
                </a:solidFill>
                <a:latin typeface="Nunito Sans" pitchFamily="2" charset="0"/>
              </a:rPr>
              <a:t>Documentation</a:t>
            </a:r>
            <a:r>
              <a:rPr lang="es-CO" sz="1200" b="1" dirty="0">
                <a:solidFill>
                  <a:prstClr val="black"/>
                </a:solidFill>
                <a:latin typeface="Nunito Sans" pitchFamily="2" charset="0"/>
              </a:rPr>
              <a:t> </a:t>
            </a:r>
            <a:r>
              <a:rPr lang="es-CO" sz="1200" b="1" dirty="0" err="1">
                <a:solidFill>
                  <a:prstClr val="black"/>
                </a:solidFill>
                <a:latin typeface="Nunito Sans" pitchFamily="2" charset="0"/>
              </a:rPr>
              <a:t>Initiative</a:t>
            </a:r>
            <a:r>
              <a:rPr lang="es-CO" sz="1200" b="1" dirty="0">
                <a:solidFill>
                  <a:prstClr val="black"/>
                </a:solidFill>
                <a:latin typeface="Nunito Sans" pitchFamily="2" charset="0"/>
              </a:rPr>
              <a:t> (DDI) y </a:t>
            </a:r>
            <a:r>
              <a:rPr lang="es-CO" sz="1200" b="1" dirty="0" err="1">
                <a:solidFill>
                  <a:prstClr val="black"/>
                </a:solidFill>
                <a:latin typeface="Nunito Sans" pitchFamily="2" charset="0"/>
              </a:rPr>
              <a:t>Dublin</a:t>
            </a:r>
            <a:r>
              <a:rPr lang="es-CO" sz="1200" b="1" dirty="0">
                <a:solidFill>
                  <a:prstClr val="black"/>
                </a:solidFill>
                <a:latin typeface="Nunito Sans" pitchFamily="2" charset="0"/>
              </a:rPr>
              <a:t> Core (DC) para implementar sus procesos de producción de información estadística.</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6.Utilizar la Guía para la elaboración del plan general de las operaciones estadísticas para implementar sus procesos de producción de información estadística.</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7.Utilizar la Guía para la inclusión del enfoque diferencial e interseccional en la producción estadística para implementar sus procesos de producción de información estadística.</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8.Publicar en la página Web de la entidad para disposición de los grupos de interés los cuadros de salida y series históricas de las operaciones estadísticas.</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9.Publicar en la página Web de la entidad para disposición de los grupos de interés el calendario de difusión.</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10.Publicar en la página Web de la entidad para disposición de los grupos de interés los indicadores o estadísticas con desagregación temática o enfoque diferencial e Inter seccional</a:t>
            </a:r>
          </a:p>
          <a:p>
            <a:endParaRPr lang="es-CO" sz="1100" b="1" dirty="0">
              <a:solidFill>
                <a:prstClr val="black"/>
              </a:solidFill>
              <a:latin typeface="Nunito Sans" pitchFamily="2" charset="0"/>
            </a:endParaRPr>
          </a:p>
        </p:txBody>
      </p:sp>
    </p:spTree>
    <p:extLst>
      <p:ext uri="{BB962C8B-B14F-4D97-AF65-F5344CB8AC3E}">
        <p14:creationId xmlns:p14="http://schemas.microsoft.com/office/powerpoint/2010/main" val="30743315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82A4633-CF96-2CCB-79AC-B9F76BAD8BBF}"/>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23EB8831-B053-74D2-3B2E-783675F7A3D4}"/>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27F3A1E5-3A2B-2C18-CDCB-96D7A594C7FD}"/>
              </a:ext>
            </a:extLst>
          </p:cNvPr>
          <p:cNvSpPr txBox="1"/>
          <p:nvPr/>
        </p:nvSpPr>
        <p:spPr>
          <a:xfrm>
            <a:off x="377071" y="443059"/>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P17. Gestión de la Información Estadística</a:t>
            </a:r>
          </a:p>
        </p:txBody>
      </p:sp>
      <p:sp>
        <p:nvSpPr>
          <p:cNvPr id="7" name="CuadroTexto 6">
            <a:extLst>
              <a:ext uri="{FF2B5EF4-FFF2-40B4-BE49-F238E27FC236}">
                <a16:creationId xmlns:a16="http://schemas.microsoft.com/office/drawing/2014/main" id="{2A9BBF4C-A6B2-E3FE-3E47-21EAFD82D5D4}"/>
              </a:ext>
            </a:extLst>
          </p:cNvPr>
          <p:cNvSpPr txBox="1"/>
          <p:nvPr/>
        </p:nvSpPr>
        <p:spPr>
          <a:xfrm>
            <a:off x="452487" y="2236318"/>
            <a:ext cx="11453567" cy="3600986"/>
          </a:xfrm>
          <a:prstGeom prst="rect">
            <a:avLst/>
          </a:prstGeom>
          <a:noFill/>
        </p:spPr>
        <p:txBody>
          <a:bodyPr wrap="square">
            <a:spAutoFit/>
          </a:bodyPr>
          <a:lstStyle/>
          <a:p>
            <a:r>
              <a:rPr lang="es-CO" sz="1200" b="1" dirty="0">
                <a:solidFill>
                  <a:prstClr val="black"/>
                </a:solidFill>
                <a:latin typeface="Nunito Sans" pitchFamily="2" charset="0"/>
              </a:rPr>
              <a:t>11.Publicar en la página Web de la entidad para disposición de los grupos de interés el inventario de registros administrativos</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12.Publicar en la página Web de la entidad para disposición de los grupos de interés el inventario de operaciones estadísticas</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13.Publicar en la página Web de la entidad para disposición de los grupos de interés el diccionario de base de datos</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14.Los registros administrativos identificados y que sean priorizados a partir del inventario de oferta deben contar con la estrategia de </a:t>
            </a:r>
            <a:r>
              <a:rPr lang="es-CO" sz="1200" b="1" dirty="0" err="1">
                <a:solidFill>
                  <a:prstClr val="black"/>
                </a:solidFill>
                <a:latin typeface="Nunito Sans" pitchFamily="2" charset="0"/>
              </a:rPr>
              <a:t>anonimización</a:t>
            </a:r>
            <a:r>
              <a:rPr lang="es-CO" sz="1200" b="1" dirty="0">
                <a:solidFill>
                  <a:prstClr val="black"/>
                </a:solidFill>
                <a:latin typeface="Nunito Sans" pitchFamily="2" charset="0"/>
              </a:rPr>
              <a:t> de la base de datos de acuerdo con el programa de fortalecimiento de registros administrativos</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15.Incorporar los siguientes elementos en la documentación metodológica de sus operaciones estadísticas: Indicadores.</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16.Incorporar  la descripción de los conceptos básicos de los registros administrativos dentro de la ficha técnica </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17.Incorporar  la descripción de la metodología para el acopio de los datos de los registros administrativos dentro de la ficha técnica </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18.Generar información estadística a partir de fuentes secundarias como registros administrativos o resultados de operaciones estadísticas para atender las necesidades de información misional o estadística identificadas.</a:t>
            </a:r>
          </a:p>
          <a:p>
            <a:endParaRPr lang="es-CO" sz="1200" b="1" dirty="0">
              <a:solidFill>
                <a:prstClr val="black"/>
              </a:solidFill>
              <a:latin typeface="Nunito Sans" pitchFamily="2" charset="0"/>
            </a:endParaRPr>
          </a:p>
          <a:p>
            <a:r>
              <a:rPr lang="es-CO" sz="1200" b="1" dirty="0">
                <a:solidFill>
                  <a:prstClr val="black"/>
                </a:solidFill>
                <a:latin typeface="Nunito Sans" pitchFamily="2" charset="0"/>
              </a:rPr>
              <a:t>19.Utilizar diferentes mecanismos tecnológicos para la difusión y transmisión de estadísticas (indicadores y resultados de operaciones estadísticas).</a:t>
            </a:r>
          </a:p>
        </p:txBody>
      </p:sp>
    </p:spTree>
    <p:extLst>
      <p:ext uri="{BB962C8B-B14F-4D97-AF65-F5344CB8AC3E}">
        <p14:creationId xmlns:p14="http://schemas.microsoft.com/office/powerpoint/2010/main" val="2643262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52052-46A6-973A-CDF6-095F8BC163A5}"/>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BC8CA739-838A-DA76-4170-6178526A95CD}"/>
              </a:ext>
            </a:extLst>
          </p:cNvPr>
          <p:cNvSpPr txBox="1"/>
          <p:nvPr/>
        </p:nvSpPr>
        <p:spPr>
          <a:xfrm>
            <a:off x="102479" y="1240597"/>
            <a:ext cx="11085921" cy="193899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GESTIÓN DOCUMENTAL 2023: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64,8. PREGUNTAS 2024: 28 PUNTAJE 2024: 57,1 </a:t>
            </a:r>
            <a:r>
              <a:rPr kumimoji="0" lang="es-ES" sz="1400" b="1" i="0" u="none" strike="noStrike" kern="1200" cap="none" spc="0" normalizeH="0" baseline="0" noProof="0" dirty="0">
                <a:ln>
                  <a:noFill/>
                </a:ln>
                <a:solidFill>
                  <a:srgbClr val="FF0000"/>
                </a:solidFill>
                <a:effectLst/>
                <a:uLnTx/>
                <a:uFillTx/>
                <a:latin typeface="Nunito Sans" pitchFamily="2" charset="0"/>
                <a:ea typeface="+mn-ea"/>
                <a:cs typeface="+mn-cs"/>
              </a:rPr>
              <a:t>(-7,7)</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de generar e implementar estrategias organizacionales dirigidas a la planeación, dirección y control de los recursos físicos, técnicos, tecnológicos, financieros y del talento humano, necesarios para la realización de los procesos de la gestión documental y el eficiente funcionamiento de los archivos</a:t>
            </a: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prstClr val="black"/>
              </a:solidFill>
              <a:effectLst/>
              <a:uLnTx/>
              <a:uFillTx/>
              <a:latin typeface="Nunito Sans" pitchFamily="2" charset="0"/>
              <a:ea typeface="+mn-ea"/>
              <a:cs typeface="+mn-cs"/>
            </a:endParaRPr>
          </a:p>
        </p:txBody>
      </p:sp>
      <p:sp>
        <p:nvSpPr>
          <p:cNvPr id="2" name="TextBox 6">
            <a:extLst>
              <a:ext uri="{FF2B5EF4-FFF2-40B4-BE49-F238E27FC236}">
                <a16:creationId xmlns:a16="http://schemas.microsoft.com/office/drawing/2014/main" id="{1D067B47-0979-5435-E072-774B500A930B}"/>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6" name="TextBox 6">
            <a:extLst>
              <a:ext uri="{FF2B5EF4-FFF2-40B4-BE49-F238E27FC236}">
                <a16:creationId xmlns:a16="http://schemas.microsoft.com/office/drawing/2014/main" id="{6CFD177E-1738-56C4-C4D7-6FACE83B4A3B}"/>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chemeClr val="accent6"/>
                </a:solidFill>
                <a:effectLst/>
                <a:uLnTx/>
                <a:uFillTx/>
                <a:latin typeface="Verdana" panose="020B0604030504040204" pitchFamily="34" charset="0"/>
                <a:ea typeface="Verdana" panose="020B0604030504040204" pitchFamily="34" charset="0"/>
                <a:cs typeface="+mn-cs"/>
              </a:rPr>
              <a:t>5. Dimensión de Información y Comunicación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mn-cs"/>
              </a:rPr>
              <a:t>Puntaje. 81,5</a:t>
            </a:r>
            <a:endParaRPr kumimoji="0" lang="es-ES" sz="2000" b="1"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mn-cs"/>
            </a:endParaRPr>
          </a:p>
        </p:txBody>
      </p:sp>
      <p:graphicFrame>
        <p:nvGraphicFramePr>
          <p:cNvPr id="7" name="Tabla 6">
            <a:extLst>
              <a:ext uri="{FF2B5EF4-FFF2-40B4-BE49-F238E27FC236}">
                <a16:creationId xmlns:a16="http://schemas.microsoft.com/office/drawing/2014/main" id="{587B6703-166E-9402-8587-30F457330B7A}"/>
              </a:ext>
            </a:extLst>
          </p:cNvPr>
          <p:cNvGraphicFramePr>
            <a:graphicFrameLocks noGrp="1"/>
          </p:cNvGraphicFramePr>
          <p:nvPr/>
        </p:nvGraphicFramePr>
        <p:xfrm>
          <a:off x="150829" y="2808592"/>
          <a:ext cx="10698207" cy="1981200"/>
        </p:xfrm>
        <a:graphic>
          <a:graphicData uri="http://schemas.openxmlformats.org/drawingml/2006/table">
            <a:tbl>
              <a:tblPr/>
              <a:tblGrid>
                <a:gridCol w="1349576">
                  <a:extLst>
                    <a:ext uri="{9D8B030D-6E8A-4147-A177-3AD203B41FA5}">
                      <a16:colId xmlns:a16="http://schemas.microsoft.com/office/drawing/2014/main" val="3519959132"/>
                    </a:ext>
                  </a:extLst>
                </a:gridCol>
                <a:gridCol w="6552779">
                  <a:extLst>
                    <a:ext uri="{9D8B030D-6E8A-4147-A177-3AD203B41FA5}">
                      <a16:colId xmlns:a16="http://schemas.microsoft.com/office/drawing/2014/main" val="1372777305"/>
                    </a:ext>
                  </a:extLst>
                </a:gridCol>
                <a:gridCol w="1397926">
                  <a:extLst>
                    <a:ext uri="{9D8B030D-6E8A-4147-A177-3AD203B41FA5}">
                      <a16:colId xmlns:a16="http://schemas.microsoft.com/office/drawing/2014/main" val="1508576627"/>
                    </a:ext>
                  </a:extLst>
                </a:gridCol>
                <a:gridCol w="1397926">
                  <a:extLst>
                    <a:ext uri="{9D8B030D-6E8A-4147-A177-3AD203B41FA5}">
                      <a16:colId xmlns:a16="http://schemas.microsoft.com/office/drawing/2014/main" val="407721375"/>
                    </a:ext>
                  </a:extLst>
                </a:gridCol>
              </a:tblGrid>
              <a:tr h="495300">
                <a:tc>
                  <a:txBody>
                    <a:bodyPr/>
                    <a:lstStyle/>
                    <a:p>
                      <a:pPr algn="ctr" rtl="0" fontAlgn="ctr"/>
                      <a:r>
                        <a:rPr lang="es-CO" sz="1200" b="1" i="0" u="none" strike="noStrike" dirty="0">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POLITICA GESTION DOCUMENTAL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73836329"/>
                  </a:ext>
                </a:extLst>
              </a:tr>
              <a:tr h="247650">
                <a:tc>
                  <a:txBody>
                    <a:bodyPr/>
                    <a:lstStyle/>
                    <a:p>
                      <a:pPr algn="ctr" rtl="0" fontAlgn="ctr"/>
                      <a:r>
                        <a:rPr lang="es-CO" sz="1200" b="1" i="0" u="none" strike="noStrike">
                          <a:solidFill>
                            <a:srgbClr val="000000"/>
                          </a:solidFill>
                          <a:effectLst/>
                          <a:latin typeface="Nunito Sans" pitchFamily="2" charset="0"/>
                        </a:rPr>
                        <a:t>I50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 CALIDAD DEL COMPONENTE ESTRATEGICO</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75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60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548598243"/>
                  </a:ext>
                </a:extLst>
              </a:tr>
              <a:tr h="495300">
                <a:tc>
                  <a:txBody>
                    <a:bodyPr/>
                    <a:lstStyle/>
                    <a:p>
                      <a:pPr algn="ctr" rtl="0" fontAlgn="ctr"/>
                      <a:r>
                        <a:rPr lang="es-CO" sz="1200" b="1" i="0" u="none" strike="noStrike">
                          <a:solidFill>
                            <a:srgbClr val="000000"/>
                          </a:solidFill>
                          <a:effectLst/>
                          <a:latin typeface="Nunito Sans" pitchFamily="2" charset="0"/>
                        </a:rPr>
                        <a:t>I51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CALIDAD DEL COMPONENTE ADMINISTRACIÓN DE ARCHIVOS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54,6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40,0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954570488"/>
                  </a:ext>
                </a:extLst>
              </a:tr>
              <a:tr h="247650">
                <a:tc>
                  <a:txBody>
                    <a:bodyPr/>
                    <a:lstStyle/>
                    <a:p>
                      <a:pPr algn="ctr" rtl="0" fontAlgn="ctr"/>
                      <a:r>
                        <a:rPr lang="es-CO" sz="1200" b="1" i="0" u="none" strike="noStrike">
                          <a:solidFill>
                            <a:srgbClr val="000000"/>
                          </a:solidFill>
                          <a:effectLst/>
                          <a:latin typeface="Nunito Sans" pitchFamily="2" charset="0"/>
                        </a:rPr>
                        <a:t>I52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CALIDAD DEL COMPONENTE DOCUMENTAL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66,7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68,1</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727934172"/>
                  </a:ext>
                </a:extLst>
              </a:tr>
              <a:tr h="247650">
                <a:tc>
                  <a:txBody>
                    <a:bodyPr/>
                    <a:lstStyle/>
                    <a:p>
                      <a:pPr algn="ctr" rtl="0" fontAlgn="ctr"/>
                      <a:r>
                        <a:rPr lang="es-CO" sz="1200" b="1" i="0" u="none" strike="noStrike" dirty="0">
                          <a:solidFill>
                            <a:srgbClr val="000000"/>
                          </a:solidFill>
                          <a:effectLst/>
                          <a:latin typeface="Nunito Sans" pitchFamily="2" charset="0"/>
                        </a:rPr>
                        <a:t>I53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CALIDAD DEL COMPONENTE TECNOLÓGICO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18,2</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089509268"/>
                  </a:ext>
                </a:extLst>
              </a:tr>
              <a:tr h="247650">
                <a:tc>
                  <a:txBody>
                    <a:bodyPr/>
                    <a:lstStyle/>
                    <a:p>
                      <a:pPr algn="ctr" rtl="0" fontAlgn="ctr"/>
                      <a:r>
                        <a:rPr lang="es-CO" sz="1200" b="1" i="0" u="none" strike="noStrike">
                          <a:solidFill>
                            <a:srgbClr val="000000"/>
                          </a:solidFill>
                          <a:effectLst/>
                          <a:latin typeface="Nunito Sans" pitchFamily="2" charset="0"/>
                        </a:rPr>
                        <a:t>I54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CALIDAD DEL COMPONENTE CULTURAL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85,7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83,3</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109315155"/>
                  </a:ext>
                </a:extLst>
              </a:tr>
            </a:tbl>
          </a:graphicData>
        </a:graphic>
      </p:graphicFrame>
      <p:sp>
        <p:nvSpPr>
          <p:cNvPr id="4" name="CuadroTexto 3">
            <a:extLst>
              <a:ext uri="{FF2B5EF4-FFF2-40B4-BE49-F238E27FC236}">
                <a16:creationId xmlns:a16="http://schemas.microsoft.com/office/drawing/2014/main" id="{040C4FA6-0D0B-E19B-DDDF-0EC21BBC3605}"/>
              </a:ext>
            </a:extLst>
          </p:cNvPr>
          <p:cNvSpPr txBox="1"/>
          <p:nvPr/>
        </p:nvSpPr>
        <p:spPr>
          <a:xfrm>
            <a:off x="150829" y="4972792"/>
            <a:ext cx="11660957" cy="138499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GDO204. Respecto de la Política de Gestión Documental la entidad: </a:t>
            </a: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La entidad realizó el seguimiento a partir de actividades de autoevaluación y autocontrol o actividades de seguimiento de la oficina de control interno, y se cuenta con las evidencias: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El Comité Institucional de Gestión y Desempeño o el Comité de Archivo, estableció mecanismos para garantizar que la política se revise y actualice conforme a las necesidades propias de la entidad, y se cuenta con las evidencias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GDO209. Conforme al Plan Institucional de Capacitación, los temas impartidos en materia de gestión </a:t>
            </a: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documental han servido para: </a:t>
            </a: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Implementar al interior de la entidad las buenas prácticas en la aplicación de los procesos de la gestión documental. Describa un ejemplo de cómo se aumentaron las buenas prácticas a partir de las capacitaciones. Garantizar la conformación de los expedientes y la organización de los archivos en todas las áreas de la entidad.</a:t>
            </a:r>
          </a:p>
        </p:txBody>
      </p:sp>
    </p:spTree>
    <p:extLst>
      <p:ext uri="{BB962C8B-B14F-4D97-AF65-F5344CB8AC3E}">
        <p14:creationId xmlns:p14="http://schemas.microsoft.com/office/powerpoint/2010/main" val="10593208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64A31-0622-9F05-1F31-C9B7B8BD5791}"/>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A84089A1-0F31-44E6-DDD1-6084DFAAFBCA}"/>
              </a:ext>
            </a:extLst>
          </p:cNvPr>
          <p:cNvSpPr txBox="1"/>
          <p:nvPr/>
        </p:nvSpPr>
        <p:spPr>
          <a:xfrm>
            <a:off x="102479" y="1240597"/>
            <a:ext cx="11085921" cy="541686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GESTIÓN DOCUMENTAL 2023: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64,8. PREGUNTAS 2024: 28 PUNTAJE 2024: 57,1 </a:t>
            </a:r>
            <a:r>
              <a:rPr kumimoji="0" lang="es-ES" sz="1400" b="1" i="0" u="none" strike="noStrike" kern="1200" cap="none" spc="0" normalizeH="0" baseline="0" noProof="0" dirty="0">
                <a:ln>
                  <a:noFill/>
                </a:ln>
                <a:solidFill>
                  <a:srgbClr val="FF0000"/>
                </a:solidFill>
                <a:effectLst/>
                <a:uLnTx/>
                <a:uFillTx/>
                <a:latin typeface="Nunito Sans" pitchFamily="2" charset="0"/>
                <a:ea typeface="+mn-ea"/>
                <a:cs typeface="+mn-cs"/>
              </a:rPr>
              <a:t>(-7,7)</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de generar e implementar estrategias organizacionales dirigidas a la planeación, dirección y control de los recursos físicos, técnicos, tecnológicos, financieros y del talento humano, necesarios para la realización de los procesos de la gestión documental y el eficiente funcionamiento de los archivos</a:t>
            </a: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GDO213. La totalidad de las dependencias de la entidad tienen inventariada la documentación de sus archivos de gestión en el Formato Único de Inventario Documental – FUID: </a:t>
            </a: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Entre el 60% y 89% de la documentación, El 90% o más de la documentación.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GDO214. La entidad tiene inventariada la totalidad de la documentación de su archivo central en el </a:t>
            </a: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Formato Único de Inventario Documental - FUID: </a:t>
            </a: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Entre el </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90% o</a:t>
            </a: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 </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más.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GDO217. Para la transferencia documental secundaria, ¿elaboró la base de datos con la descripción documental basada en la ISAD-G? </a:t>
            </a: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El Decreto 1080 de 2015, en su CAPÍTULO IX "Transferencias Secundarias" reglamenta el procedimiento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Sí, y cuenta con las evidencias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GDO221. ¿Qué acciones realizó la entidad para organizar el Fondo Documental Acumulado –FDA </a:t>
            </a: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durante la vigencia evaluada?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Identificó y priorizó acciones de intervención, a partir del diagnóstico, Ejecutó las actividades previstas en el Plan de Trabajo Archivístico Integral, Se encuentran en proceso de convalidación de las Tablas de Valoración Documental, Implementó las Tablas de Valoración Documental una vez convalidadas, para efectuar las transferencias documentales </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secundarias, </a:t>
            </a: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Implementó las Tablas de Valoración Documental una vez convalidadas, para efectuar el proceso de eliminación documental, Realizó el proceso de eliminación documental sin tener en cuenta los instrumentos archivísticos y criterios técnicos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GDO223. ¿Durante la vigencia evaluada, se garantizó la implementación del Plan de Conservación Documental, como parte integral del Sistema Integrado de Conservación - SIC?: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Si, a través del seguimiento de autoevaluación y autocontrol de la entidad o las actividades de seguimiento de la oficina de control interno, y se cuenta con las evidencias:, Si, se adoptaron decisiones a través del Comité Institucional de Gestión y Desempeño o Comité de Archivo, que permitieron la implementación de los Programas de conservación preventiva, y se cuenta con las evidencias:, Si, a través del seguimiento y control de los riegos asociados a la conservación de los documentos y archivos, en el Programa de Prevención de Emergencias y Atención de Desastres, y cuenta con las evidencias.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prstClr val="black"/>
              </a:solidFill>
              <a:effectLst/>
              <a:uLnTx/>
              <a:uFillTx/>
              <a:latin typeface="Nunito Sans" pitchFamily="2" charset="0"/>
              <a:ea typeface="+mn-ea"/>
              <a:cs typeface="+mn-cs"/>
            </a:endParaRPr>
          </a:p>
        </p:txBody>
      </p:sp>
      <p:sp>
        <p:nvSpPr>
          <p:cNvPr id="2" name="TextBox 6">
            <a:extLst>
              <a:ext uri="{FF2B5EF4-FFF2-40B4-BE49-F238E27FC236}">
                <a16:creationId xmlns:a16="http://schemas.microsoft.com/office/drawing/2014/main" id="{31021A6C-93A1-FED9-E0B6-3EE35DCA7ACA}"/>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6" name="TextBox 6">
            <a:extLst>
              <a:ext uri="{FF2B5EF4-FFF2-40B4-BE49-F238E27FC236}">
                <a16:creationId xmlns:a16="http://schemas.microsoft.com/office/drawing/2014/main" id="{47CABAFE-E361-85B0-1AFA-E930F1329543}"/>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chemeClr val="accent6"/>
                </a:solidFill>
                <a:effectLst/>
                <a:uLnTx/>
                <a:uFillTx/>
                <a:latin typeface="Verdana" panose="020B0604030504040204" pitchFamily="34" charset="0"/>
                <a:ea typeface="Verdana" panose="020B0604030504040204" pitchFamily="34" charset="0"/>
                <a:cs typeface="+mn-cs"/>
              </a:rPr>
              <a:t>5. Dimensión de Información y Comunicación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mn-cs"/>
              </a:rPr>
              <a:t>Puntaje. 81,5</a:t>
            </a:r>
            <a:endParaRPr kumimoji="0" lang="es-ES" sz="2000" b="1"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25595570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EC97F-2D2B-DFF3-B0B6-27B644065A12}"/>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14E90CA6-9F28-939C-56F2-47FF294FAD0A}"/>
              </a:ext>
            </a:extLst>
          </p:cNvPr>
          <p:cNvSpPr txBox="1"/>
          <p:nvPr/>
        </p:nvSpPr>
        <p:spPr>
          <a:xfrm>
            <a:off x="102479" y="1240597"/>
            <a:ext cx="11085921" cy="507831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GESTIÓN DOCUMENTAL 2023: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64,8. PREGUNTAS 2024: 28 PUNTAJE 2024: 57,1 </a:t>
            </a:r>
            <a:r>
              <a:rPr kumimoji="0" lang="es-ES" sz="1400" b="1" i="0" u="none" strike="noStrike" kern="1200" cap="none" spc="0" normalizeH="0" baseline="0" noProof="0" dirty="0">
                <a:ln>
                  <a:noFill/>
                </a:ln>
                <a:solidFill>
                  <a:srgbClr val="FF0000"/>
                </a:solidFill>
                <a:effectLst/>
                <a:uLnTx/>
                <a:uFillTx/>
                <a:latin typeface="Nunito Sans" pitchFamily="2" charset="0"/>
                <a:ea typeface="+mn-ea"/>
                <a:cs typeface="+mn-cs"/>
              </a:rPr>
              <a:t>(-7,7)</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de generar e implementar estrategias organizacionales dirigidas a la planeación, dirección y control de los recursos físicos, técnicos, tecnológicos, financieros y del talento humano, necesarios para la realización de los procesos de la gestión documental y el eficiente funcionamiento de los archivos</a:t>
            </a: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GDO226. Frente a la gestión de documentos electrónicos en los procesos, procedimientos, trámites o servicios, la entidad durante la vigencia evaluada: </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Identificó los documentos electrónicos que hacen parte del flujo documental en desarrollo de los procesos, procedimientos, trámites y servicios, Definió esquemas de validación y metadatos, para los documentos electrónicos en los procesos, procedimientos, trámites 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servicios automatizados, Identificó los metadatos para la preservación digital a largo plazo de los documentos de archivo, Conformó los expedientes electrónicos, con base en los principios y procesos de la gestión documental, y los instrumentos, archivísticos (CCD-TRD).</a:t>
            </a:r>
            <a:endPar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GDO227. Con relación al Sistema de Gestión de Documentos Electrónicos de Archivo (SGDEA), la </a:t>
            </a: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entidad:</a:t>
            </a:r>
            <a:r>
              <a:rPr kumimoji="0" lang="es-ES" sz="1200" b="0" i="0" u="none" strike="noStrike" kern="1200" cap="none" spc="0" normalizeH="0" baseline="0" noProof="0" dirty="0">
                <a:ln>
                  <a:noFill/>
                </a:ln>
                <a:solidFill>
                  <a:srgbClr val="004885"/>
                </a:solidFill>
                <a:effectLst/>
                <a:uLnTx/>
                <a:uFillTx/>
                <a:latin typeface="Nunito Sans" pitchFamily="2" charset="0"/>
                <a:ea typeface="+mn-ea"/>
                <a:cs typeface="+mn-cs"/>
              </a:rPr>
              <a:t> </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Parametrizó el SGDEA a partir del Modelo de Requisitos para la Gestión de Documentos Electrónicos,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Se encuentra en proceso de implementación de un SGDEA de acuerdo con el Modelo de Requisitos para la Gestión de Documentos Electrónicos, Se utilizan repositorios digitales confiables, para el almacenamiento y la preservación a largo plazo de los documentos y expedientes electrónicos, Generó o tramitó documentos electrónicos, pero carece de un Sistema de Gestión de Documentos electrónicos de archivo – SGDEA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GDO228. Con relación al proceso de digitalización de documentos de archivo, la entidad: </a:t>
            </a: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Ejecutó actividades de digitalización sin tener en cuenta lo dispuesto en los instrumentos archivísticos; Contó con procedimientos básicos como alistamiento, escaneo y control de calidad, documentados para el desarrollo de </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actividades de digitalización; </a:t>
            </a: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Registró en el Programa de Reprografía del Programa de Gestión Documental, los procesos de digitalización conforme a la disposición final de los documentos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prstClr val="black"/>
              </a:solidFill>
              <a:effectLst/>
              <a:uLnTx/>
              <a:uFillTx/>
              <a:latin typeface="Nunito Sans" pitchFamily="2" charset="0"/>
              <a:ea typeface="+mn-ea"/>
              <a:cs typeface="+mn-cs"/>
            </a:endParaRPr>
          </a:p>
        </p:txBody>
      </p:sp>
      <p:sp>
        <p:nvSpPr>
          <p:cNvPr id="2" name="TextBox 6">
            <a:extLst>
              <a:ext uri="{FF2B5EF4-FFF2-40B4-BE49-F238E27FC236}">
                <a16:creationId xmlns:a16="http://schemas.microsoft.com/office/drawing/2014/main" id="{BD650441-8459-D42F-BA62-43083BA89952}"/>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6" name="TextBox 6">
            <a:extLst>
              <a:ext uri="{FF2B5EF4-FFF2-40B4-BE49-F238E27FC236}">
                <a16:creationId xmlns:a16="http://schemas.microsoft.com/office/drawing/2014/main" id="{D5EE2CCB-2719-A52B-BBF4-D5E3DE8F45F2}"/>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chemeClr val="accent6"/>
                </a:solidFill>
                <a:effectLst/>
                <a:uLnTx/>
                <a:uFillTx/>
                <a:latin typeface="Verdana" panose="020B0604030504040204" pitchFamily="34" charset="0"/>
                <a:ea typeface="Verdana" panose="020B0604030504040204" pitchFamily="34" charset="0"/>
                <a:cs typeface="+mn-cs"/>
              </a:rPr>
              <a:t>5. Dimensión de Información y Comunicación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mn-cs"/>
              </a:rPr>
              <a:t>Puntaje. 81,5</a:t>
            </a:r>
            <a:endParaRPr kumimoji="0" lang="es-ES" sz="2000" b="1"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6129550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22C4E-8CC3-25BE-8CFA-63EB5D2518E5}"/>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DDBAF4B0-0262-A990-25B8-33B3C935D63B}"/>
              </a:ext>
            </a:extLst>
          </p:cNvPr>
          <p:cNvSpPr txBox="1"/>
          <p:nvPr/>
        </p:nvSpPr>
        <p:spPr>
          <a:xfrm>
            <a:off x="102479" y="1240597"/>
            <a:ext cx="11085921" cy="597086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GESTIÓN DOCUMENTAL 2023: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64,8. PREGUNTAS 2024: 28 PUNTAJE 2024: 57,1 </a:t>
            </a:r>
            <a:r>
              <a:rPr kumimoji="0" lang="es-ES" sz="1400" b="1" i="0" u="none" strike="noStrike" kern="1200" cap="none" spc="0" normalizeH="0" baseline="0" noProof="0" dirty="0">
                <a:ln>
                  <a:noFill/>
                </a:ln>
                <a:solidFill>
                  <a:srgbClr val="FF0000"/>
                </a:solidFill>
                <a:effectLst/>
                <a:uLnTx/>
                <a:uFillTx/>
                <a:latin typeface="Nunito Sans" pitchFamily="2" charset="0"/>
                <a:ea typeface="+mn-ea"/>
                <a:cs typeface="+mn-cs"/>
              </a:rPr>
              <a:t>(-7,7)</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de generar e implementar estrategias organizacionales dirigidas a la planeación, dirección y control de los recursos físicos, técnicos, tecnológicos, financieros y del talento humano, necesarios para la realización de los procesos de la gestión documental y el eficiente funcionamiento de los archivos</a:t>
            </a: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GDO231. Frente a la documentación de carácter histórico, la entidad:</a:t>
            </a:r>
            <a:r>
              <a:rPr kumimoji="0" lang="es-ES" sz="1200" b="0" i="0" u="none" strike="noStrike" kern="1200" cap="none" spc="0" normalizeH="0" baseline="0" noProof="0" dirty="0">
                <a:ln>
                  <a:noFill/>
                </a:ln>
                <a:solidFill>
                  <a:srgbClr val="004885"/>
                </a:solidFill>
                <a:effectLst/>
                <a:uLnTx/>
                <a:uFillTx/>
                <a:latin typeface="Nunito Sans" pitchFamily="2" charset="0"/>
                <a:ea typeface="+mn-ea"/>
                <a:cs typeface="+mn-cs"/>
              </a:rPr>
              <a:t> </a:t>
            </a:r>
            <a:r>
              <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rPr>
              <a:t>genero acciones para la identificación de documentos de carácter histórico.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GDO235. </a:t>
            </a: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¿Durante la vigencia evaluada, se garantizó la implementación del Plan de Preservación Digital a Largo Plazo, como parte integral del Sistema Integrado de Conservación - SIC?: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Si, a través de la ejecución de las estrategias de preservación, en desarrollo del Plan de Preservación Digital a Largo Plazo, y se cuenta con las evidencias: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Si, a través del seguimiento de autoevaluación y autocontrol de la entidad o las actividades de seguimiento de la oficina de control interno, y se cuenta las evidencias: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Si, se adoptaron decisiones a través del Comité Institucional de Gestión y Desempeño o Comité de Archivo, que permitieron la implementación del Plan de Preservación Digital a Largo Plazo, y se cuenta con las evidencias: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Si, a través del seguimiento y control de los riegos asociados a la preservación digital a largo plazo de los documentos, identificados en el diagnóstico, y cuenta con las evidencias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GDO237. ¿Durante la vigencia evaluada, la entidad generó documentos electrónicos en formatos de preservación digital a largo plazo, independientemente del sistema que utilice?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Si, los documentos electrónicos de archivo tienen en cuenta los formatos de preservación digital a largo plazo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GDO238. ¿Desde el Comité Institucional de Gestión y Desempeño de la entidad o Comité de Archivo, se adoptaron decisiones para garantizar la articulación de la Política de Archivos y Gestión Documental, con la Política de Seguridad Digital?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Sí, y cuenta con las evidencias:</a:t>
            </a:r>
            <a:endPar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prstClr val="black"/>
              </a:solidFill>
              <a:effectLst/>
              <a:uLnTx/>
              <a:uFillTx/>
              <a:latin typeface="Nunito Sans" pitchFamily="2" charset="0"/>
              <a:ea typeface="+mn-ea"/>
              <a:cs typeface="+mn-cs"/>
            </a:endParaRPr>
          </a:p>
        </p:txBody>
      </p:sp>
      <p:sp>
        <p:nvSpPr>
          <p:cNvPr id="2" name="TextBox 6">
            <a:extLst>
              <a:ext uri="{FF2B5EF4-FFF2-40B4-BE49-F238E27FC236}">
                <a16:creationId xmlns:a16="http://schemas.microsoft.com/office/drawing/2014/main" id="{94A5EDBB-97F4-F7CE-6220-79EDD483D14B}"/>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6" name="TextBox 6">
            <a:extLst>
              <a:ext uri="{FF2B5EF4-FFF2-40B4-BE49-F238E27FC236}">
                <a16:creationId xmlns:a16="http://schemas.microsoft.com/office/drawing/2014/main" id="{9B55783A-0287-27F1-98F6-789CEEA29671}"/>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chemeClr val="accent6"/>
                </a:solidFill>
                <a:effectLst/>
                <a:uLnTx/>
                <a:uFillTx/>
                <a:latin typeface="Verdana" panose="020B0604030504040204" pitchFamily="34" charset="0"/>
                <a:ea typeface="Verdana" panose="020B0604030504040204" pitchFamily="34" charset="0"/>
                <a:cs typeface="+mn-cs"/>
              </a:rPr>
              <a:t>5. Dimensión de Información y Comunicación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mn-cs"/>
              </a:rPr>
              <a:t>Puntaje. 81,5</a:t>
            </a:r>
            <a:endParaRPr kumimoji="0" lang="es-ES" sz="2000" b="1" i="0" u="none" strike="noStrike" kern="1200" cap="none" spc="0" normalizeH="0" baseline="0" noProof="0" dirty="0">
              <a:ln>
                <a:noFill/>
              </a:ln>
              <a:solidFill>
                <a:srgbClr val="E7E6E6">
                  <a:lumMod val="50000"/>
                </a:srgbClr>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7146370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C32D6-966B-7327-C905-12CB573AAD57}"/>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EECF54EF-C71C-70AF-A0DB-439F855D043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EC081307-7131-9C5B-569A-BBCD2AD79FFA}"/>
              </a:ext>
            </a:extLst>
          </p:cNvPr>
          <p:cNvSpPr txBox="1"/>
          <p:nvPr/>
        </p:nvSpPr>
        <p:spPr>
          <a:xfrm>
            <a:off x="377071" y="443059"/>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P16. Gestión Documental</a:t>
            </a:r>
          </a:p>
        </p:txBody>
      </p:sp>
      <p:sp>
        <p:nvSpPr>
          <p:cNvPr id="11" name="CuadroTexto 10">
            <a:extLst>
              <a:ext uri="{FF2B5EF4-FFF2-40B4-BE49-F238E27FC236}">
                <a16:creationId xmlns:a16="http://schemas.microsoft.com/office/drawing/2014/main" id="{B5B4DDCE-88D7-4650-2B6F-EE231B01029D}"/>
              </a:ext>
            </a:extLst>
          </p:cNvPr>
          <p:cNvSpPr txBox="1"/>
          <p:nvPr/>
        </p:nvSpPr>
        <p:spPr>
          <a:xfrm>
            <a:off x="377071" y="1746347"/>
            <a:ext cx="10567449" cy="4893647"/>
          </a:xfrm>
          <a:prstGeom prst="rect">
            <a:avLst/>
          </a:prstGeom>
          <a:noFill/>
        </p:spPr>
        <p:txBody>
          <a:bodyPr wrap="square">
            <a:spAutoFit/>
          </a:bodyPr>
          <a:lstStyle/>
          <a:p>
            <a:pPr marL="228600" indent="-228600">
              <a:buFontTx/>
              <a:buAutoNum type="arabicPeriod"/>
            </a:pPr>
            <a:r>
              <a:rPr lang="es-CO" sz="1200" b="1" dirty="0">
                <a:latin typeface="Nunito Sans" pitchFamily="2" charset="0"/>
              </a:rPr>
              <a:t>Establecer mecanismos formales para que los resultados del seguimiento y control al PINAR sean presentados periódicamente ante la alta dirección y las instancias competentes, como él (Comité de Archivo y el Comité Institucional de Gestión y Desempeño). Es fundamental que estos órganos analicen los hallazgos y adopten decisiones orientadas a la mejora continua, priorizando acciones correctivas o preventivas que aseguren el cumplimiento de los objetivos y proyectos del PINAR. De conformidad con los documentos técnicos y lineamientos producidos por el Archivo General de la Nación. </a:t>
            </a:r>
          </a:p>
          <a:p>
            <a:pPr marL="228600" indent="-228600">
              <a:buFontTx/>
              <a:buAutoNum type="arabicPeriod"/>
            </a:pPr>
            <a:endParaRPr lang="es-CO" sz="1200" b="1" dirty="0">
              <a:latin typeface="Nunito Sans" pitchFamily="2" charset="0"/>
            </a:endParaRPr>
          </a:p>
          <a:p>
            <a:r>
              <a:rPr lang="es-CO" sz="1200" b="1" dirty="0">
                <a:latin typeface="Nunito Sans" pitchFamily="2" charset="0"/>
              </a:rPr>
              <a:t>2. Garantizar la implementación del Programa de Gestión Documental (PGD), conforme a lo establecido en el Acuerdo 001 de 2024 del Archivo General de la Nación, como instrumento obligatorio para planificar, implementar y controlar las actividades archivísticas de la entidad, en articulación con su misión, visión y objetivos institucionales.</a:t>
            </a:r>
          </a:p>
          <a:p>
            <a:endParaRPr lang="es-CO" sz="1200" b="1" dirty="0">
              <a:latin typeface="Nunito Sans" pitchFamily="2" charset="0"/>
            </a:endParaRPr>
          </a:p>
          <a:p>
            <a:r>
              <a:rPr lang="es-CO" sz="1200" b="1" dirty="0">
                <a:latin typeface="Nunito Sans" pitchFamily="2" charset="0"/>
              </a:rPr>
              <a:t>3. Garantizar la implementación del Programa de Gestión Documental (PGD), conforme a lo establecido en el Acuerdo 001 de 2024 del Archivo General de la Nación, asegurando su aprobación, publicación y ejecución. Asegurar la implementación de los programas específicos que integran el PGD. Este proceso debe articularse con las actividades de verificación de la Oficina de Control Interno y las instancias responsables de la gestión documental, asegurando la trazabilidad y conservación de las evidencias que respalden su cumplimiento con indicadores o herramientas de medición.</a:t>
            </a:r>
          </a:p>
          <a:p>
            <a:endParaRPr lang="es-CO" sz="1200" b="1" dirty="0">
              <a:latin typeface="Nunito Sans" pitchFamily="2" charset="0"/>
            </a:endParaRPr>
          </a:p>
          <a:p>
            <a:r>
              <a:rPr lang="es-CO" sz="1200" b="1" dirty="0">
                <a:latin typeface="Nunito Sans" pitchFamily="2" charset="0"/>
              </a:rPr>
              <a:t>4. Garantizar la implementación del Programa de Gestión Documental (PGD), conforme a lo establecido en el Acuerdo 001 de 2024 del Archivo General de la Nación a través de las decisiones adoptadas por el Comité Institucional de Gestión y Desempeño o Comité de Archivo.</a:t>
            </a:r>
          </a:p>
          <a:p>
            <a:endParaRPr lang="es-CO" sz="1200" b="1" dirty="0">
              <a:latin typeface="Nunito Sans" pitchFamily="2" charset="0"/>
            </a:endParaRPr>
          </a:p>
          <a:p>
            <a:r>
              <a:rPr lang="es-CO" sz="1200" b="1" dirty="0">
                <a:latin typeface="Nunito Sans" pitchFamily="2" charset="0"/>
              </a:rPr>
              <a:t>5. Implementar un plan de seguimiento continuo a la Política Institucional de Gestión Documental, mediante actividades de autoevaluación, autocontrol y articulación con la Oficina de Control Interno, para garantizar su efectiva implementación y mejora permanente.</a:t>
            </a:r>
          </a:p>
          <a:p>
            <a:endParaRPr lang="es-CO" sz="1200" b="1" dirty="0">
              <a:latin typeface="Nunito Sans" pitchFamily="2" charset="0"/>
            </a:endParaRPr>
          </a:p>
          <a:p>
            <a:r>
              <a:rPr lang="es-CO" sz="1200" b="1" dirty="0">
                <a:latin typeface="Nunito Sans" pitchFamily="2" charset="0"/>
              </a:rPr>
              <a:t>6. Fortalecer los mecanismos de toma de decisiones por parte del Comité Institucional de Gestión y Desempeño o el Comité de Archivo, asegurando que las revisiones y/o actualizaciones de la Política Institucional de Gestión Documental se realicen con base en los resultados del seguimiento, control y acciones de mejora continua, dejando evidencia documental del proceso.</a:t>
            </a:r>
          </a:p>
          <a:p>
            <a:endParaRPr lang="es-CO" sz="1200" dirty="0">
              <a:latin typeface="Nunito Sans" pitchFamily="2" charset="0"/>
            </a:endParaRPr>
          </a:p>
        </p:txBody>
      </p:sp>
    </p:spTree>
    <p:extLst>
      <p:ext uri="{BB962C8B-B14F-4D97-AF65-F5344CB8AC3E}">
        <p14:creationId xmlns:p14="http://schemas.microsoft.com/office/powerpoint/2010/main" val="7234943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30D5D-96B5-BEE7-8861-6588510C54D9}"/>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FB56365F-D206-AB5E-16C2-E2DE3B19D384}"/>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502EE69A-8659-0EFD-AA17-6766FD50E58C}"/>
              </a:ext>
            </a:extLst>
          </p:cNvPr>
          <p:cNvSpPr txBox="1"/>
          <p:nvPr/>
        </p:nvSpPr>
        <p:spPr>
          <a:xfrm>
            <a:off x="377071" y="443059"/>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P16. Gestión Documental</a:t>
            </a:r>
          </a:p>
        </p:txBody>
      </p:sp>
      <p:sp>
        <p:nvSpPr>
          <p:cNvPr id="5" name="CuadroTexto 4">
            <a:extLst>
              <a:ext uri="{FF2B5EF4-FFF2-40B4-BE49-F238E27FC236}">
                <a16:creationId xmlns:a16="http://schemas.microsoft.com/office/drawing/2014/main" id="{910F8C76-EB96-2070-2C5B-0C76E1CB9809}"/>
              </a:ext>
            </a:extLst>
          </p:cNvPr>
          <p:cNvSpPr txBox="1"/>
          <p:nvPr/>
        </p:nvSpPr>
        <p:spPr>
          <a:xfrm>
            <a:off x="527901" y="1659765"/>
            <a:ext cx="9191134" cy="4708981"/>
          </a:xfrm>
          <a:prstGeom prst="rect">
            <a:avLst/>
          </a:prstGeom>
          <a:noFill/>
        </p:spPr>
        <p:txBody>
          <a:bodyPr wrap="square">
            <a:spAutoFit/>
          </a:bodyPr>
          <a:lstStyle/>
          <a:p>
            <a:r>
              <a:rPr lang="es-CO" sz="1200" b="1" dirty="0">
                <a:latin typeface="Nunito Sans" pitchFamily="2" charset="0"/>
              </a:rPr>
              <a:t>7. Evaluar si los temas impartidos en las capacitaciones en materia de gestión documental han servido para implementar al interior de la entidad las buenas prácticas en la aplicación de los procesos de la gestión documental.</a:t>
            </a:r>
          </a:p>
          <a:p>
            <a:endParaRPr lang="es-CO" sz="1200" b="1" dirty="0">
              <a:latin typeface="Nunito Sans" pitchFamily="2" charset="0"/>
            </a:endParaRPr>
          </a:p>
          <a:p>
            <a:r>
              <a:rPr lang="es-CO" sz="1200" b="1" dirty="0">
                <a:latin typeface="Nunito Sans" pitchFamily="2" charset="0"/>
              </a:rPr>
              <a:t>8. Evaluar si los temas impartidos en las capacitaciones en materia de gestión documental han servido para garantizar la conformación de los expedientes y la organización de los archivos en todas las áreas de la entidad</a:t>
            </a:r>
          </a:p>
          <a:p>
            <a:endParaRPr lang="es-CO" sz="1200" b="1" dirty="0">
              <a:latin typeface="Nunito Sans" pitchFamily="2" charset="0"/>
            </a:endParaRPr>
          </a:p>
          <a:p>
            <a:r>
              <a:rPr lang="es-CO" sz="1200" b="1" dirty="0">
                <a:latin typeface="Nunito Sans" pitchFamily="2" charset="0"/>
              </a:rPr>
              <a:t>9. Obtener retroalimentación sobre la efectividad de los temas impartidos en gestión documental y  se cuenta con las evidencias</a:t>
            </a:r>
          </a:p>
          <a:p>
            <a:endParaRPr lang="es-CO" sz="1200" b="1" dirty="0">
              <a:latin typeface="Nunito Sans" pitchFamily="2" charset="0"/>
            </a:endParaRPr>
          </a:p>
          <a:p>
            <a:r>
              <a:rPr lang="es-CO" sz="1200" b="1" dirty="0">
                <a:latin typeface="Nunito Sans" pitchFamily="2" charset="0"/>
              </a:rPr>
              <a:t>10. Garantizar que todas las dependencias de la entidad mantengan actualizado y completo el inventario documental en el Formato Único de Inventario Documental (FUID), implementando procesos de verificación periódica y capacitación continua para asegurar su correcta aplicación. De conformidad con los documentos técnicos y lineamientos producidos por el Archivo General de la Nación.</a:t>
            </a:r>
          </a:p>
          <a:p>
            <a:endParaRPr lang="es-CO" sz="1200" b="1" dirty="0">
              <a:latin typeface="Nunito Sans" pitchFamily="2" charset="0"/>
            </a:endParaRPr>
          </a:p>
          <a:p>
            <a:r>
              <a:rPr lang="es-CO" sz="1200" b="1" dirty="0">
                <a:latin typeface="Nunito Sans" pitchFamily="2" charset="0"/>
              </a:rPr>
              <a:t>11. Para la transferencia documental secundaria, se debe elaborar la base de datos con la descripción documental basada en la ISAD-G De conformidad con los documentos técnicos y lineamientos producidos por el Archivo General de la Nación.</a:t>
            </a:r>
          </a:p>
          <a:p>
            <a:endParaRPr lang="es-CO" sz="1200" b="1" dirty="0">
              <a:latin typeface="Nunito Sans" pitchFamily="2" charset="0"/>
            </a:endParaRPr>
          </a:p>
          <a:p>
            <a:r>
              <a:rPr lang="es-CO" sz="1200" b="1" dirty="0">
                <a:latin typeface="Nunito Sans" pitchFamily="2" charset="0"/>
              </a:rPr>
              <a:t>12. Garantizar la implementación del Plan de Conservación Documental, como parte integral del Sistema Integrado de Conservación - SIC a través de la ejecución de las actividades en desarrollo de los Programas de conservación preventiva, y contar con las evidencias.</a:t>
            </a:r>
          </a:p>
          <a:p>
            <a:endParaRPr lang="es-CO" sz="1200" b="1" dirty="0">
              <a:latin typeface="Nunito Sans" pitchFamily="2" charset="0"/>
            </a:endParaRPr>
          </a:p>
          <a:p>
            <a:r>
              <a:rPr lang="es-CO" sz="1200" b="1" dirty="0">
                <a:latin typeface="Nunito Sans" pitchFamily="2" charset="0"/>
              </a:rPr>
              <a:t>13. Declarar o registrar en las TRD los documentos electrónicos generados en los procesos, procedimientos, trámites y servicios de la entidad, que permita identificar su ciclo de vida, valoración y disposición final, asegurando la conformación y preservación a largo plazo de expedientes electrónicos.</a:t>
            </a:r>
          </a:p>
          <a:p>
            <a:endParaRPr lang="es-CO" sz="1200" b="1" dirty="0">
              <a:latin typeface="Nunito Sans" pitchFamily="2" charset="0"/>
            </a:endParaRPr>
          </a:p>
        </p:txBody>
      </p:sp>
    </p:spTree>
    <p:extLst>
      <p:ext uri="{BB962C8B-B14F-4D97-AF65-F5344CB8AC3E}">
        <p14:creationId xmlns:p14="http://schemas.microsoft.com/office/powerpoint/2010/main" val="28560400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B231E694-71A2-8772-4B40-63FDB7634602}"/>
              </a:ext>
            </a:extLst>
          </p:cNvPr>
          <p:cNvSpPr txBox="1"/>
          <p:nvPr/>
        </p:nvSpPr>
        <p:spPr>
          <a:xfrm>
            <a:off x="287515" y="1407967"/>
            <a:ext cx="11514843"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GESTIÓN </a:t>
            </a:r>
            <a:r>
              <a:rPr lang="es-ES" sz="1400" b="1" dirty="0">
                <a:solidFill>
                  <a:srgbClr val="4472C4">
                    <a:lumMod val="75000"/>
                  </a:srgbClr>
                </a:solidFill>
                <a:latin typeface="Nunito Sans" pitchFamily="2" charset="0"/>
              </a:rPr>
              <a:t>DEL CONOCIMIENTO Y LA INNOVACIÓN</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 </a:t>
            </a:r>
            <a:endParaRPr lang="es-ES" sz="1400" b="1" dirty="0">
              <a:solidFill>
                <a:srgbClr val="4472C4">
                  <a:lumMod val="75000"/>
                </a:srgbClr>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2023: 92,5. PREGUNTAS 2024: 25</a:t>
            </a:r>
            <a:r>
              <a:rPr lang="es-ES" sz="1400" b="1" dirty="0">
                <a:solidFill>
                  <a:srgbClr val="4472C4">
                    <a:lumMod val="75000"/>
                  </a:srgbClr>
                </a:solidFill>
                <a:latin typeface="Nunito Sans" pitchFamily="2" charset="0"/>
              </a:rPr>
              <a:t>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PUNTAJE 2024: 91,2 </a:t>
            </a:r>
            <a:r>
              <a:rPr kumimoji="0" lang="es-ES" sz="1400" b="1" i="0" u="none" strike="noStrike" kern="1200" cap="none" spc="0" normalizeH="0" baseline="0" noProof="0" dirty="0">
                <a:ln>
                  <a:noFill/>
                </a:ln>
                <a:solidFill>
                  <a:srgbClr val="FF0000"/>
                </a:solidFill>
                <a:effectLst/>
                <a:uLnTx/>
                <a:uFillTx/>
                <a:latin typeface="Nunito Sans" pitchFamily="2" charset="0"/>
              </a:rPr>
              <a:t>(-1,3)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chemeClr val="accent6">
                  <a:lumMod val="75000"/>
                </a:scheme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rPr>
              <a:t>Mide la capacidad de la entidad pública de implementar acciones, mecanismos o instrumentos orientados a identificar, generar, capturar, transferir, apropiar, analizar, difundir y preservar el conocimiento para fortalecer a las entidades públicas, facilitar procesos de innovación y mejorar la prestación de productos y servicios a los grupos de valor.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chemeClr val="accent1">
                  <a:lumMod val="75000"/>
                </a:schemeClr>
              </a:solidFill>
              <a:effectLst/>
              <a:uLnTx/>
              <a:uFillTx/>
              <a:latin typeface="Nunito Sans" pitchFamily="2" charset="0"/>
            </a:endParaRPr>
          </a:p>
        </p:txBody>
      </p:sp>
      <p:sp>
        <p:nvSpPr>
          <p:cNvPr id="2" name="TextBox 6">
            <a:extLst>
              <a:ext uri="{FF2B5EF4-FFF2-40B4-BE49-F238E27FC236}">
                <a16:creationId xmlns:a16="http://schemas.microsoft.com/office/drawing/2014/main" id="{3E2DD7BB-9F95-6A22-F87F-976103AA861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5B7FC425-E855-DB53-E63C-DFE61330F7D6}"/>
              </a:ext>
            </a:extLst>
          </p:cNvPr>
          <p:cNvSpPr txBox="1"/>
          <p:nvPr/>
        </p:nvSpPr>
        <p:spPr>
          <a:xfrm>
            <a:off x="212102" y="0"/>
            <a:ext cx="11085921" cy="1261884"/>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6. Dimensión de Gestión del Conocimiento y la Innovación</a:t>
            </a:r>
          </a:p>
          <a:p>
            <a:r>
              <a:rPr lang="es-CO" sz="2000" dirty="0">
                <a:solidFill>
                  <a:schemeClr val="bg2">
                    <a:lumMod val="50000"/>
                  </a:schemeClr>
                </a:solidFill>
              </a:rPr>
              <a:t>Puntaje. 91,2</a:t>
            </a:r>
            <a:endParaRPr lang="es-ES" sz="2000" dirty="0">
              <a:solidFill>
                <a:schemeClr val="bg2">
                  <a:lumMod val="50000"/>
                </a:schemeClr>
              </a:solidFill>
            </a:endParaRPr>
          </a:p>
        </p:txBody>
      </p:sp>
      <p:graphicFrame>
        <p:nvGraphicFramePr>
          <p:cNvPr id="4" name="Tabla 3">
            <a:extLst>
              <a:ext uri="{FF2B5EF4-FFF2-40B4-BE49-F238E27FC236}">
                <a16:creationId xmlns:a16="http://schemas.microsoft.com/office/drawing/2014/main" id="{51965BE5-7E5A-DD63-8FB9-AC97F3D09D11}"/>
              </a:ext>
            </a:extLst>
          </p:cNvPr>
          <p:cNvGraphicFramePr>
            <a:graphicFrameLocks noGrp="1"/>
          </p:cNvGraphicFramePr>
          <p:nvPr>
            <p:extLst>
              <p:ext uri="{D42A27DB-BD31-4B8C-83A1-F6EECF244321}">
                <p14:modId xmlns:p14="http://schemas.microsoft.com/office/powerpoint/2010/main" val="3575552709"/>
              </p:ext>
            </p:extLst>
          </p:nvPr>
        </p:nvGraphicFramePr>
        <p:xfrm>
          <a:off x="2577444" y="2877489"/>
          <a:ext cx="5953813" cy="3212227"/>
        </p:xfrm>
        <a:graphic>
          <a:graphicData uri="http://schemas.openxmlformats.org/drawingml/2006/table">
            <a:tbl>
              <a:tblPr/>
              <a:tblGrid>
                <a:gridCol w="762902">
                  <a:extLst>
                    <a:ext uri="{9D8B030D-6E8A-4147-A177-3AD203B41FA5}">
                      <a16:colId xmlns:a16="http://schemas.microsoft.com/office/drawing/2014/main" val="3554213528"/>
                    </a:ext>
                  </a:extLst>
                </a:gridCol>
                <a:gridCol w="3569501">
                  <a:extLst>
                    <a:ext uri="{9D8B030D-6E8A-4147-A177-3AD203B41FA5}">
                      <a16:colId xmlns:a16="http://schemas.microsoft.com/office/drawing/2014/main" val="2344530884"/>
                    </a:ext>
                  </a:extLst>
                </a:gridCol>
                <a:gridCol w="858508">
                  <a:extLst>
                    <a:ext uri="{9D8B030D-6E8A-4147-A177-3AD203B41FA5}">
                      <a16:colId xmlns:a16="http://schemas.microsoft.com/office/drawing/2014/main" val="2284618113"/>
                    </a:ext>
                  </a:extLst>
                </a:gridCol>
                <a:gridCol w="762902">
                  <a:extLst>
                    <a:ext uri="{9D8B030D-6E8A-4147-A177-3AD203B41FA5}">
                      <a16:colId xmlns:a16="http://schemas.microsoft.com/office/drawing/2014/main" val="2357259941"/>
                    </a:ext>
                  </a:extLst>
                </a:gridCol>
              </a:tblGrid>
              <a:tr h="494189">
                <a:tc>
                  <a:txBody>
                    <a:bodyPr/>
                    <a:lstStyle/>
                    <a:p>
                      <a:pPr algn="ctr" rtl="0" fontAlgn="ctr"/>
                      <a:r>
                        <a:rPr lang="es-CO" sz="1000" b="1" i="0" u="none" strike="noStrike" dirty="0">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dirty="0">
                          <a:solidFill>
                            <a:srgbClr val="FFFFFF"/>
                          </a:solidFill>
                          <a:effectLst/>
                          <a:latin typeface="Nunito Sans" pitchFamily="2" charset="0"/>
                        </a:rPr>
                        <a:t> POLÍTICA GESTIÓN DEL CONOCIMENTO Y LA INNOVACIÓN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dirty="0">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dirty="0">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18599926"/>
                  </a:ext>
                </a:extLst>
              </a:tr>
              <a:tr h="494189">
                <a:tc>
                  <a:txBody>
                    <a:bodyPr/>
                    <a:lstStyle/>
                    <a:p>
                      <a:pPr algn="ctr" rtl="0" fontAlgn="ctr"/>
                      <a:r>
                        <a:rPr lang="es-CO" sz="1000" b="1" i="0" u="none" strike="noStrike">
                          <a:solidFill>
                            <a:srgbClr val="000000"/>
                          </a:solidFill>
                          <a:effectLst/>
                          <a:latin typeface="Nunito Sans" pitchFamily="2" charset="0"/>
                        </a:rPr>
                        <a:t>I58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PLANEACIÓN DE LA GESTIÓN DEL CONOCIMIENTO Y LA INNOVACIÓN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97,3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95,2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59916712"/>
                  </a:ext>
                </a:extLst>
              </a:tr>
              <a:tr h="494189">
                <a:tc>
                  <a:txBody>
                    <a:bodyPr/>
                    <a:lstStyle/>
                    <a:p>
                      <a:pPr algn="ctr" rtl="0" fontAlgn="ctr"/>
                      <a:r>
                        <a:rPr lang="es-CO" sz="1000" b="1" i="0" u="none" strike="noStrike" dirty="0">
                          <a:solidFill>
                            <a:srgbClr val="000000"/>
                          </a:solidFill>
                          <a:effectLst/>
                          <a:latin typeface="Nunito Sans" pitchFamily="2" charset="0"/>
                        </a:rPr>
                        <a:t>I59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GENERACIÓN Y PRODUCCIÓN DEL CONOCIMIENTO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82,6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78,6</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354976894"/>
                  </a:ext>
                </a:extLst>
              </a:tr>
              <a:tr h="494189">
                <a:tc>
                  <a:txBody>
                    <a:bodyPr/>
                    <a:lstStyle/>
                    <a:p>
                      <a:pPr algn="ctr" rtl="0" fontAlgn="ctr"/>
                      <a:r>
                        <a:rPr lang="es-CO" sz="1000" b="1" i="0" u="none" strike="noStrike">
                          <a:solidFill>
                            <a:srgbClr val="000000"/>
                          </a:solidFill>
                          <a:effectLst/>
                          <a:latin typeface="Nunito Sans" pitchFamily="2" charset="0"/>
                        </a:rPr>
                        <a:t>I60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GENERACIÓN DE HERRAMIENTAS DE USO Y APROPIACIÓN DEL CONOCIMIENTO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989818684"/>
                  </a:ext>
                </a:extLst>
              </a:tr>
              <a:tr h="741282">
                <a:tc>
                  <a:txBody>
                    <a:bodyPr/>
                    <a:lstStyle/>
                    <a:p>
                      <a:pPr algn="ctr" rtl="0" fontAlgn="ctr"/>
                      <a:r>
                        <a:rPr lang="es-CO" sz="1000" b="1" i="0" u="none" strike="noStrike">
                          <a:solidFill>
                            <a:srgbClr val="000000"/>
                          </a:solidFill>
                          <a:effectLst/>
                          <a:latin typeface="Nunito Sans" pitchFamily="2" charset="0"/>
                        </a:rPr>
                        <a:t>I61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GENERACIÓN DE UNA CULTURA DE PROPICIA PARA LA GESTIÓN DEL CONOCIMIENTO Y LA INNOVACIÓN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96,6</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51351093"/>
                  </a:ext>
                </a:extLst>
              </a:tr>
              <a:tr h="494189">
                <a:tc>
                  <a:txBody>
                    <a:bodyPr/>
                    <a:lstStyle/>
                    <a:p>
                      <a:pPr algn="ctr" rtl="0" fontAlgn="ctr"/>
                      <a:r>
                        <a:rPr lang="es-CO" sz="1000" b="1" i="0" u="none" strike="noStrike">
                          <a:solidFill>
                            <a:srgbClr val="000000"/>
                          </a:solidFill>
                          <a:effectLst/>
                          <a:latin typeface="Nunito Sans" pitchFamily="2" charset="0"/>
                        </a:rPr>
                        <a:t>I62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ANALITICA INSTITUCIONAL PARA LA TOMA DE DECISIONES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91,7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90,0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325348330"/>
                  </a:ext>
                </a:extLst>
              </a:tr>
            </a:tbl>
          </a:graphicData>
        </a:graphic>
      </p:graphicFrame>
    </p:spTree>
    <p:extLst>
      <p:ext uri="{BB962C8B-B14F-4D97-AF65-F5344CB8AC3E}">
        <p14:creationId xmlns:p14="http://schemas.microsoft.com/office/powerpoint/2010/main" val="33053960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8D637-6186-F938-9360-AF03D50D1CEA}"/>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0C4025BB-5B05-0BEE-E08D-56A59A2101A3}"/>
              </a:ext>
            </a:extLst>
          </p:cNvPr>
          <p:cNvSpPr txBox="1"/>
          <p:nvPr/>
        </p:nvSpPr>
        <p:spPr>
          <a:xfrm>
            <a:off x="287515" y="1407967"/>
            <a:ext cx="11514843"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GESTIÓN </a:t>
            </a:r>
            <a:r>
              <a:rPr lang="es-ES" sz="1400" b="1" dirty="0">
                <a:solidFill>
                  <a:srgbClr val="4472C4">
                    <a:lumMod val="75000"/>
                  </a:srgbClr>
                </a:solidFill>
                <a:latin typeface="Nunito Sans" pitchFamily="2" charset="0"/>
              </a:rPr>
              <a:t>DEL CONOCIMIENTO Y LA INNOVACIÓN</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 </a:t>
            </a:r>
            <a:endParaRPr lang="es-ES" sz="1400" b="1" dirty="0">
              <a:solidFill>
                <a:srgbClr val="4472C4">
                  <a:lumMod val="75000"/>
                </a:srgbClr>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2023: 92,5. PREGUNTAS 2024: 25</a:t>
            </a:r>
            <a:r>
              <a:rPr lang="es-ES" sz="1400" b="1" dirty="0">
                <a:solidFill>
                  <a:srgbClr val="4472C4">
                    <a:lumMod val="75000"/>
                  </a:srgbClr>
                </a:solidFill>
                <a:latin typeface="Nunito Sans" pitchFamily="2" charset="0"/>
              </a:rPr>
              <a:t>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PUNTAJE 2024: 91,2 </a:t>
            </a:r>
            <a:r>
              <a:rPr kumimoji="0" lang="es-ES" sz="1400" b="1" i="0" u="none" strike="noStrike" kern="1200" cap="none" spc="0" normalizeH="0" baseline="0" noProof="0" dirty="0">
                <a:ln>
                  <a:noFill/>
                </a:ln>
                <a:solidFill>
                  <a:srgbClr val="FF0000"/>
                </a:solidFill>
                <a:effectLst/>
                <a:uLnTx/>
                <a:uFillTx/>
                <a:latin typeface="Nunito Sans" pitchFamily="2" charset="0"/>
              </a:rPr>
              <a:t>(-1,3)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chemeClr val="accent6">
                  <a:lumMod val="75000"/>
                </a:scheme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rPr>
              <a:t>Mide la capacidad de la entidad pública de implementar acciones, mecanismos o instrumentos orientados a identificar, generar, capturar, transferir, apropiar, analizar, difundir y preservar el conocimiento para fortalecer a las entidades públicas, facilitar procesos de innovación y mejorar la prestación de productos y servicios a los grupos de valor.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chemeClr val="accent1">
                  <a:lumMod val="75000"/>
                </a:schemeClr>
              </a:solidFill>
              <a:effectLst/>
              <a:uLnTx/>
              <a:uFillTx/>
              <a:latin typeface="Nunito Sans" pitchFamily="2" charset="0"/>
            </a:endParaRPr>
          </a:p>
        </p:txBody>
      </p:sp>
      <p:sp>
        <p:nvSpPr>
          <p:cNvPr id="2" name="TextBox 6">
            <a:extLst>
              <a:ext uri="{FF2B5EF4-FFF2-40B4-BE49-F238E27FC236}">
                <a16:creationId xmlns:a16="http://schemas.microsoft.com/office/drawing/2014/main" id="{FDE740B3-B20F-E169-E608-0B42C96B7C5C}"/>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BECE0243-1D0A-107D-9593-71B2DEF8CD77}"/>
              </a:ext>
            </a:extLst>
          </p:cNvPr>
          <p:cNvSpPr txBox="1"/>
          <p:nvPr/>
        </p:nvSpPr>
        <p:spPr>
          <a:xfrm>
            <a:off x="212102" y="0"/>
            <a:ext cx="11085921" cy="1261884"/>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6. Dimensión de Gestión del Conocimiento y la Innovación</a:t>
            </a:r>
          </a:p>
          <a:p>
            <a:r>
              <a:rPr lang="es-CO" sz="2000" dirty="0">
                <a:solidFill>
                  <a:schemeClr val="bg2">
                    <a:lumMod val="50000"/>
                  </a:schemeClr>
                </a:solidFill>
              </a:rPr>
              <a:t>Puntaje. 92,5</a:t>
            </a:r>
            <a:endParaRPr lang="es-ES" sz="2000" dirty="0">
              <a:solidFill>
                <a:schemeClr val="bg2">
                  <a:lumMod val="50000"/>
                </a:schemeClr>
              </a:solidFill>
            </a:endParaRPr>
          </a:p>
        </p:txBody>
      </p:sp>
      <p:sp>
        <p:nvSpPr>
          <p:cNvPr id="6" name="CuadroTexto 5">
            <a:extLst>
              <a:ext uri="{FF2B5EF4-FFF2-40B4-BE49-F238E27FC236}">
                <a16:creationId xmlns:a16="http://schemas.microsoft.com/office/drawing/2014/main" id="{0E3D107B-BD1E-E1C2-9A08-C8B00267F661}"/>
              </a:ext>
            </a:extLst>
          </p:cNvPr>
          <p:cNvSpPr txBox="1"/>
          <p:nvPr/>
        </p:nvSpPr>
        <p:spPr>
          <a:xfrm>
            <a:off x="385711" y="2877489"/>
            <a:ext cx="11318449" cy="2862322"/>
          </a:xfrm>
          <a:prstGeom prst="rect">
            <a:avLst/>
          </a:prstGeom>
          <a:noFill/>
        </p:spPr>
        <p:txBody>
          <a:bodyPr wrap="square">
            <a:spAutoFit/>
          </a:bodyPr>
          <a:lstStyle/>
          <a:p>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GCI205. </a:t>
            </a:r>
            <a:r>
              <a:rPr lang="es-CO" sz="1200" b="1" dirty="0">
                <a:solidFill>
                  <a:prstClr val="black"/>
                </a:solidFill>
                <a:latin typeface="Nunito Sans" pitchFamily="2" charset="0"/>
              </a:rPr>
              <a:t>¿Respecto al desarrollo de actividades de investigación durante la vigencia evaluada, la entidad: </a:t>
            </a:r>
            <a:r>
              <a:rPr lang="es-CO" sz="1200" dirty="0">
                <a:solidFill>
                  <a:prstClr val="black"/>
                </a:solidFill>
                <a:latin typeface="Nunito Sans" pitchFamily="2" charset="0"/>
              </a:rPr>
              <a:t>Utilizó los resultados de las investigaciones que realiza para desarrollar productos, servicios o tomar decisiones.</a:t>
            </a:r>
          </a:p>
          <a:p>
            <a:r>
              <a:rPr lang="es-CO" sz="1200" b="1" dirty="0">
                <a:solidFill>
                  <a:prstClr val="black"/>
                </a:solidFill>
                <a:latin typeface="Nunito Sans" pitchFamily="2" charset="0"/>
              </a:rPr>
              <a:t>GCI209. ¿Qué actividades de innovación se han aplicado en la entidad? </a:t>
            </a:r>
            <a:r>
              <a:rPr lang="es-CO" sz="1200" dirty="0">
                <a:solidFill>
                  <a:prstClr val="black"/>
                </a:solidFill>
                <a:latin typeface="Nunito Sans" pitchFamily="2" charset="0"/>
              </a:rPr>
              <a:t>Se han implementado prácticas innovadoras de otras entidades</a:t>
            </a:r>
          </a:p>
          <a:p>
            <a:r>
              <a:rPr lang="es-CO" sz="1200" b="1" dirty="0">
                <a:solidFill>
                  <a:prstClr val="black"/>
                </a:solidFill>
                <a:latin typeface="Nunito Sans" pitchFamily="2" charset="0"/>
              </a:rPr>
              <a:t>GCI212. ¿Cuáles son las fortalezas para innovar dentro de la entidad? </a:t>
            </a:r>
            <a:r>
              <a:rPr lang="es-CO" sz="1200" dirty="0">
                <a:solidFill>
                  <a:prstClr val="black"/>
                </a:solidFill>
                <a:latin typeface="Nunito Sans" pitchFamily="2" charset="0"/>
              </a:rPr>
              <a:t>La gestión de la innovación está incluida en la planeación estratégica o en el mapa de procesos de la entidad, Se cuenta con recursos (humanos, infraestructura o económicos) para desarrollar o implementar soluciones innovadoras. Se cuenta con una estrategia de articulación para trabajar temas de innovación con otras entidades</a:t>
            </a:r>
          </a:p>
          <a:p>
            <a:r>
              <a:rPr lang="es-CO" sz="1200" b="1" dirty="0">
                <a:solidFill>
                  <a:prstClr val="black"/>
                </a:solidFill>
                <a:latin typeface="Nunito Sans" pitchFamily="2" charset="0"/>
              </a:rPr>
              <a:t>GCI213. ¿Durante la vigencia evaluada, ¿Qué factores o barreras incidieron en los esfuerzos para desarrollar innovación en la entidad? </a:t>
            </a:r>
            <a:r>
              <a:rPr lang="es-CO" sz="1200" dirty="0">
                <a:solidFill>
                  <a:prstClr val="black"/>
                </a:solidFill>
                <a:latin typeface="Nunito Sans" pitchFamily="2" charset="0"/>
              </a:rPr>
              <a:t>Resistencia al cambio entre líderes, servidores o sus equipos de trabajo Talento humano insuficiente, Infraestructura física inadecuada, Recursos financieros insuficientes, Regulación vigente, Liderazgos poco o nada flexibles.</a:t>
            </a:r>
          </a:p>
          <a:p>
            <a:r>
              <a:rPr lang="es-CO" sz="1200" b="1" dirty="0">
                <a:solidFill>
                  <a:prstClr val="black"/>
                </a:solidFill>
                <a:latin typeface="Nunito Sans" pitchFamily="2" charset="0"/>
              </a:rPr>
              <a:t>GCI220.</a:t>
            </a:r>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 ¿En cuál o cuáles temáticas de la gestión de la innovación se promovieron formaciones o capacitaciones? </a:t>
            </a:r>
            <a:r>
              <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rPr>
              <a:t>En sistematización de experiencias significativas o análisis de resultados en innovación, </a:t>
            </a:r>
            <a:r>
              <a:rPr lang="es-CO" sz="1200" dirty="0">
                <a:solidFill>
                  <a:prstClr val="black"/>
                </a:solidFill>
                <a:latin typeface="Nunito Sans" pitchFamily="2" charset="0"/>
              </a:rPr>
              <a:t>En evaluación y control de los resultados de innovaciones</a:t>
            </a:r>
          </a:p>
          <a:p>
            <a:r>
              <a:rPr lang="es-CO" sz="1200" b="1" dirty="0">
                <a:solidFill>
                  <a:prstClr val="black"/>
                </a:solidFill>
                <a:latin typeface="Nunito Sans" pitchFamily="2" charset="0"/>
              </a:rPr>
              <a:t>GCI223. ¿Durante el último año, la entidad ha propiciado la participación activa de servidores y</a:t>
            </a:r>
          </a:p>
          <a:p>
            <a:r>
              <a:rPr lang="es-CO" sz="1200" b="1" dirty="0">
                <a:solidFill>
                  <a:prstClr val="black"/>
                </a:solidFill>
                <a:latin typeface="Nunito Sans" pitchFamily="2" charset="0"/>
              </a:rPr>
              <a:t>ciudadanías en alguna de las siguientes fases de la innovación: </a:t>
            </a:r>
            <a:r>
              <a:rPr lang="es-CO" sz="1200" dirty="0">
                <a:solidFill>
                  <a:prstClr val="black"/>
                </a:solidFill>
                <a:latin typeface="Nunito Sans" pitchFamily="2" charset="0"/>
              </a:rPr>
              <a:t>Identificación de problemas, retos u oportunidades</a:t>
            </a:r>
          </a:p>
          <a:p>
            <a:r>
              <a:rPr lang="es-CO" sz="1200" b="1" dirty="0">
                <a:solidFill>
                  <a:prstClr val="black"/>
                </a:solidFill>
                <a:latin typeface="Nunito Sans" pitchFamily="2" charset="0"/>
              </a:rPr>
              <a:t>GCI226.</a:t>
            </a:r>
            <a:r>
              <a:rPr lang="es-CO" sz="1200" dirty="0">
                <a:solidFill>
                  <a:prstClr val="black"/>
                </a:solidFill>
                <a:latin typeface="Nunito Sans" pitchFamily="2" charset="0"/>
              </a:rPr>
              <a:t> </a:t>
            </a:r>
            <a:r>
              <a:rPr lang="es-CO" sz="1200" b="1" dirty="0">
                <a:solidFill>
                  <a:prstClr val="black"/>
                </a:solidFill>
                <a:latin typeface="Nunito Sans" pitchFamily="2" charset="0"/>
              </a:rPr>
              <a:t>¿En cuáles de las siguientes fases de la innovación, la entidad contó con la participación activa de las personas usuarias/ beneficiarias? </a:t>
            </a:r>
            <a:r>
              <a:rPr lang="es-CO" sz="1200" dirty="0">
                <a:solidFill>
                  <a:prstClr val="black"/>
                </a:solidFill>
                <a:latin typeface="Nunito Sans" pitchFamily="2" charset="0"/>
              </a:rPr>
              <a:t>¿En cuáles de las siguientes fases de la innovación, la entidad contó con la participación activa de las personas usuarias / beneficiarias?</a:t>
            </a:r>
          </a:p>
        </p:txBody>
      </p:sp>
    </p:spTree>
    <p:extLst>
      <p:ext uri="{BB962C8B-B14F-4D97-AF65-F5344CB8AC3E}">
        <p14:creationId xmlns:p14="http://schemas.microsoft.com/office/powerpoint/2010/main" val="21149872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244FD-6F05-75C2-5B4D-9B9906CC9F2D}"/>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2B0A08A7-6003-ADC6-EA1A-DF5705FAB1B4}"/>
              </a:ext>
            </a:extLst>
          </p:cNvPr>
          <p:cNvSpPr txBox="1"/>
          <p:nvPr/>
        </p:nvSpPr>
        <p:spPr>
          <a:xfrm>
            <a:off x="287515" y="1407967"/>
            <a:ext cx="11514843"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GESTIÓN </a:t>
            </a:r>
            <a:r>
              <a:rPr lang="es-ES" sz="1400" b="1" dirty="0">
                <a:solidFill>
                  <a:srgbClr val="4472C4">
                    <a:lumMod val="75000"/>
                  </a:srgbClr>
                </a:solidFill>
                <a:latin typeface="Nunito Sans" pitchFamily="2" charset="0"/>
              </a:rPr>
              <a:t>DEL CONOCIMIENTO Y LA INNOVACIÓN</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 </a:t>
            </a:r>
            <a:endParaRPr lang="es-ES" sz="1400" b="1" dirty="0">
              <a:solidFill>
                <a:srgbClr val="4472C4">
                  <a:lumMod val="75000"/>
                </a:srgbClr>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2023: 92,5. PREGUNTAS 2024: 25</a:t>
            </a:r>
            <a:r>
              <a:rPr lang="es-ES" sz="1400" b="1" dirty="0">
                <a:solidFill>
                  <a:srgbClr val="4472C4">
                    <a:lumMod val="75000"/>
                  </a:srgbClr>
                </a:solidFill>
                <a:latin typeface="Nunito Sans" pitchFamily="2" charset="0"/>
              </a:rPr>
              <a:t>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PUNTAJE 2024: 91,2 </a:t>
            </a:r>
            <a:r>
              <a:rPr kumimoji="0" lang="es-ES" sz="1400" b="1" i="0" u="none" strike="noStrike" kern="1200" cap="none" spc="0" normalizeH="0" baseline="0" noProof="0" dirty="0">
                <a:ln>
                  <a:noFill/>
                </a:ln>
                <a:solidFill>
                  <a:srgbClr val="FF0000"/>
                </a:solidFill>
                <a:effectLst/>
                <a:uLnTx/>
                <a:uFillTx/>
                <a:latin typeface="Nunito Sans" pitchFamily="2" charset="0"/>
              </a:rPr>
              <a:t>(-1,3)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chemeClr val="accent6">
                  <a:lumMod val="75000"/>
                </a:scheme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rPr>
              <a:t>Mide la capacidad de la entidad pública de implementar acciones, mecanismos o instrumentos orientados a identificar, generar, capturar, transferir, apropiar, analizar, difundir y preservar el conocimiento para fortalecer a las entidades públicas, facilitar procesos de innovación y mejorar la prestación de productos y servicios a los grupos de valor.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chemeClr val="accent1">
                  <a:lumMod val="75000"/>
                </a:schemeClr>
              </a:solidFill>
              <a:effectLst/>
              <a:uLnTx/>
              <a:uFillTx/>
              <a:latin typeface="Nunito Sans" pitchFamily="2" charset="0"/>
            </a:endParaRPr>
          </a:p>
        </p:txBody>
      </p:sp>
      <p:sp>
        <p:nvSpPr>
          <p:cNvPr id="2" name="TextBox 6">
            <a:extLst>
              <a:ext uri="{FF2B5EF4-FFF2-40B4-BE49-F238E27FC236}">
                <a16:creationId xmlns:a16="http://schemas.microsoft.com/office/drawing/2014/main" id="{F3A389E6-C9C5-59D6-F6FB-3A6135140723}"/>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43797FAB-810B-94FD-CE04-DFA5A2DF8B2B}"/>
              </a:ext>
            </a:extLst>
          </p:cNvPr>
          <p:cNvSpPr txBox="1"/>
          <p:nvPr/>
        </p:nvSpPr>
        <p:spPr>
          <a:xfrm>
            <a:off x="212102" y="0"/>
            <a:ext cx="11085921" cy="1261884"/>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6. Dimensión de Gestión del Conocimiento y la Innovación</a:t>
            </a:r>
          </a:p>
          <a:p>
            <a:r>
              <a:rPr lang="es-CO" sz="2000" dirty="0">
                <a:solidFill>
                  <a:schemeClr val="bg2">
                    <a:lumMod val="50000"/>
                  </a:schemeClr>
                </a:solidFill>
              </a:rPr>
              <a:t>Puntaje. 92,5</a:t>
            </a:r>
            <a:endParaRPr lang="es-ES" sz="2000" dirty="0">
              <a:solidFill>
                <a:schemeClr val="bg2">
                  <a:lumMod val="50000"/>
                </a:schemeClr>
              </a:solidFill>
            </a:endParaRPr>
          </a:p>
        </p:txBody>
      </p:sp>
      <p:sp>
        <p:nvSpPr>
          <p:cNvPr id="6" name="CuadroTexto 5">
            <a:extLst>
              <a:ext uri="{FF2B5EF4-FFF2-40B4-BE49-F238E27FC236}">
                <a16:creationId xmlns:a16="http://schemas.microsoft.com/office/drawing/2014/main" id="{B8F027AF-A76F-1066-D18A-5F779C46F351}"/>
              </a:ext>
            </a:extLst>
          </p:cNvPr>
          <p:cNvSpPr txBox="1"/>
          <p:nvPr/>
        </p:nvSpPr>
        <p:spPr>
          <a:xfrm>
            <a:off x="385711" y="2877489"/>
            <a:ext cx="11318449" cy="3170099"/>
          </a:xfrm>
          <a:prstGeom prst="rect">
            <a:avLst/>
          </a:prstGeom>
          <a:noFill/>
        </p:spPr>
        <p:txBody>
          <a:bodyPr wrap="square">
            <a:spAutoFit/>
          </a:bodyPr>
          <a:lstStyle/>
          <a:p>
            <a:r>
              <a:rPr kumimoji="0" lang="es-CO" sz="1200" b="1" i="0" u="none" strike="noStrike" kern="1200" cap="none" spc="0" normalizeH="0" baseline="0" noProof="0" dirty="0">
                <a:ln>
                  <a:noFill/>
                </a:ln>
                <a:solidFill>
                  <a:prstClr val="black"/>
                </a:solidFill>
                <a:effectLst/>
                <a:uLnTx/>
                <a:uFillTx/>
                <a:latin typeface="Nunito Sans" pitchFamily="2" charset="0"/>
                <a:ea typeface="+mn-ea"/>
                <a:cs typeface="+mn-cs"/>
              </a:rPr>
              <a:t> </a:t>
            </a:r>
            <a:endParaRPr kumimoji="0" lang="es-CO" sz="12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500" b="0"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GDI206. Qué actividades de innovación basadas en el enfoque </a:t>
            </a:r>
            <a:r>
              <a:rPr lang="es-ES" sz="1200" b="1" dirty="0">
                <a:solidFill>
                  <a:srgbClr val="5B9BD5">
                    <a:lumMod val="75000"/>
                  </a:srgbClr>
                </a:solidFill>
                <a:latin typeface="Nunito Sans" pitchFamily="2" charset="0"/>
              </a:rPr>
              <a:t>experimental </a:t>
            </a:r>
            <a:r>
              <a:rPr kumimoji="0" lang="es-ES"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llevó a cabo la entidad haciendo uso de las TIC en la vigencia evaluada.</a:t>
            </a:r>
            <a:r>
              <a:rPr kumimoji="0" lang="es-ES"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Identificación de los beneficiarios de las soluciones novedosas y creativas generadas mediante el uso de las TIC y metodologías de innovación. Indique el número de beneficiarios. Formulación y prueba de hipótesis, validación y ensayos de alternativas de solución (prototipos), antes de su implementación </a:t>
            </a:r>
            <a:r>
              <a:rPr kumimoji="0" lang="es-CO"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como “solución final”. </a:t>
            </a:r>
            <a:r>
              <a:rPr kumimoji="0" lang="es-ES"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Participación en actividades externas a la entidad con enfoque experimental, por ejemplo: espacios de </a:t>
            </a:r>
            <a:r>
              <a:rPr kumimoji="0" lang="es-ES" sz="1200" b="0" i="0" u="none" strike="noStrike" kern="1200" cap="none" spc="0" normalizeH="0" baseline="0" noProof="0" dirty="0" err="1">
                <a:ln>
                  <a:noFill/>
                </a:ln>
                <a:solidFill>
                  <a:srgbClr val="5B9BD5">
                    <a:lumMod val="75000"/>
                  </a:srgbClr>
                </a:solidFill>
                <a:effectLst/>
                <a:uLnTx/>
                <a:uFillTx/>
                <a:latin typeface="Nunito Sans" pitchFamily="2" charset="0"/>
                <a:ea typeface="+mn-ea"/>
                <a:cs typeface="+mn-cs"/>
              </a:rPr>
              <a:t>cocreación</a:t>
            </a:r>
            <a:r>
              <a:rPr kumimoji="0" lang="es-ES"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a:t>
            </a:r>
            <a:r>
              <a:rPr kumimoji="0" lang="es-CO"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capacitaciones, redes de conocimiento. </a:t>
            </a:r>
            <a:r>
              <a:rPr kumimoji="0" lang="es-ES"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Desarrollo de prototipos o productos mínimos viables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GDI208</a:t>
            </a:r>
            <a:r>
              <a:rPr kumimoji="0" lang="es-ES"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a:t>
            </a:r>
            <a:r>
              <a:rPr kumimoji="0" lang="es-ES"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Qué tipo de acciones de innovación pública digital se llevaron a cabo a través de alianzas con otros actores o de laboratorios propios de innovación. Identificación de problemáticas y retos públicos</a:t>
            </a:r>
            <a:r>
              <a:rPr kumimoji="0" lang="es-ES"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GDI209.</a:t>
            </a:r>
            <a:r>
              <a:rPr kumimoji="0" lang="es-ES"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a:t>
            </a:r>
            <a:r>
              <a:rPr kumimoji="0" lang="es-ES"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¿Qué beneficios obtuvo la entidad a través de las alianzas con otros actores o laboratorios de innovación para experimentar en el desarrollo de soluciones a retos públicos a través del uso de </a:t>
            </a:r>
            <a:r>
              <a:rPr kumimoji="0" lang="es-CO"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las TIC</a:t>
            </a:r>
            <a:r>
              <a:rPr kumimoji="0" lang="es-CO"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a:t>
            </a:r>
            <a:r>
              <a:rPr kumimoji="0" lang="es-ES"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Financiación de los proyectos o iniciativas de la entidad. Aprovechamiento de espacios que incentivan la innovación pública digital, sin comprometer los recursos de la entidad. </a:t>
            </a:r>
            <a:r>
              <a:rPr kumimoji="0" lang="es-CO"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a:t>
            </a:r>
            <a:r>
              <a:rPr kumimoji="0" lang="es-CO" sz="1200" b="0" i="0" u="none" strike="noStrike" kern="1200" cap="none" spc="0" normalizeH="0" baseline="0" noProof="0" dirty="0" err="1">
                <a:ln>
                  <a:noFill/>
                </a:ln>
                <a:solidFill>
                  <a:srgbClr val="5B9BD5">
                    <a:lumMod val="75000"/>
                  </a:srgbClr>
                </a:solidFill>
                <a:effectLst/>
                <a:uLnTx/>
                <a:uFillTx/>
                <a:latin typeface="Nunito Sans" pitchFamily="2" charset="0"/>
                <a:ea typeface="+mn-ea"/>
                <a:cs typeface="+mn-cs"/>
              </a:rPr>
              <a:t>Bootcamps</a:t>
            </a:r>
            <a:r>
              <a:rPr kumimoji="0" lang="es-CO"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pilotos, </a:t>
            </a:r>
            <a:r>
              <a:rPr kumimoji="0" lang="es-CO" sz="1200" b="0" i="0" u="none" strike="noStrike" kern="1200" cap="none" spc="0" normalizeH="0" baseline="0" noProof="0" dirty="0" err="1">
                <a:ln>
                  <a:noFill/>
                </a:ln>
                <a:solidFill>
                  <a:srgbClr val="5B9BD5">
                    <a:lumMod val="75000"/>
                  </a:srgbClr>
                </a:solidFill>
                <a:effectLst/>
                <a:uLnTx/>
                <a:uFillTx/>
                <a:latin typeface="Nunito Sans" pitchFamily="2" charset="0"/>
                <a:ea typeface="+mn-ea"/>
                <a:cs typeface="+mn-cs"/>
              </a:rPr>
              <a:t>hackatones</a:t>
            </a:r>
            <a:r>
              <a:rPr kumimoji="0" lang="es-CO"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a:t>
            </a:r>
            <a:r>
              <a:rPr kumimoji="0" lang="es-CO" sz="1200" b="0" i="0" u="none" strike="noStrike" kern="1200" cap="none" spc="0" normalizeH="0" baseline="0" noProof="0" dirty="0" err="1">
                <a:ln>
                  <a:noFill/>
                </a:ln>
                <a:solidFill>
                  <a:srgbClr val="5B9BD5">
                    <a:lumMod val="75000"/>
                  </a:srgbClr>
                </a:solidFill>
                <a:effectLst/>
                <a:uLnTx/>
                <a:uFillTx/>
                <a:latin typeface="Nunito Sans" pitchFamily="2" charset="0"/>
                <a:ea typeface="+mn-ea"/>
                <a:cs typeface="+mn-cs"/>
              </a:rPr>
              <a:t>etc</a:t>
            </a:r>
            <a:r>
              <a:rPr kumimoji="0" lang="es-CO"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a:t>
            </a:r>
            <a:r>
              <a:rPr kumimoji="0" lang="es-ES"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Fortalecimiento de las capacidades en los servidores públicos de la entidad. (Como cursos, diplomados, certificaciones, </a:t>
            </a:r>
            <a:r>
              <a:rPr kumimoji="0" lang="es-ES" sz="1200" b="0" i="0" u="none" strike="noStrike" kern="1200" cap="none" spc="0" normalizeH="0" baseline="0" noProof="0" dirty="0" err="1">
                <a:ln>
                  <a:noFill/>
                </a:ln>
                <a:solidFill>
                  <a:srgbClr val="5B9BD5">
                    <a:lumMod val="75000"/>
                  </a:srgbClr>
                </a:solidFill>
                <a:effectLst/>
                <a:uLnTx/>
                <a:uFillTx/>
                <a:latin typeface="Nunito Sans" pitchFamily="2" charset="0"/>
                <a:ea typeface="+mn-ea"/>
                <a:cs typeface="+mn-cs"/>
              </a:rPr>
              <a:t>etc</a:t>
            </a:r>
            <a:r>
              <a:rPr kumimoji="0" lang="es-ES"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Identificación de actores relevantes en el ecosistema de la innovación pública digital.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GDI248. Cuáles de las siguientes técnicas de análisis de datos implementó la entidad durante la </a:t>
            </a:r>
            <a:r>
              <a:rPr kumimoji="0" lang="es-CO"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vigencia evaluada</a:t>
            </a:r>
            <a:r>
              <a:rPr kumimoji="0" lang="es-CO"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a:t>
            </a:r>
            <a:r>
              <a:rPr kumimoji="0" lang="es-CO" sz="1200" b="1"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Análisis prescriptivo</a:t>
            </a:r>
            <a:r>
              <a:rPr kumimoji="0" lang="es-CO" sz="1200" b="0" i="0" u="none" strike="noStrike" kern="1200" cap="none" spc="0" normalizeH="0" baseline="0" noProof="0" dirty="0">
                <a:ln>
                  <a:noFill/>
                </a:ln>
                <a:solidFill>
                  <a:srgbClr val="5B9BD5">
                    <a:lumMod val="75000"/>
                  </a:srgbClr>
                </a:solidFill>
                <a:effectLst/>
                <a:uLnTx/>
                <a:uFillTx/>
                <a:latin typeface="Nunito Sans" pitchFamily="2" charset="0"/>
                <a:ea typeface="+mn-ea"/>
                <a:cs typeface="+mn-cs"/>
              </a:rPr>
              <a:t>, es decir, incorpora algoritmos de optimización, análisis de decisión multicriterio y reglas de negocio, con el propósito de establecer cuál es la mejor acción (actual o futura) a tomar bajo un contexto especifico</a:t>
            </a:r>
          </a:p>
        </p:txBody>
      </p:sp>
    </p:spTree>
    <p:extLst>
      <p:ext uri="{BB962C8B-B14F-4D97-AF65-F5344CB8AC3E}">
        <p14:creationId xmlns:p14="http://schemas.microsoft.com/office/powerpoint/2010/main" val="25652287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A9B75-EB59-D247-F02F-4B4796E231A2}"/>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4C4908DD-A318-9235-CA18-042937F69313}"/>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1F912B75-F8D0-E918-B402-0226F35E705A}"/>
              </a:ext>
            </a:extLst>
          </p:cNvPr>
          <p:cNvSpPr txBox="1"/>
          <p:nvPr/>
        </p:nvSpPr>
        <p:spPr>
          <a:xfrm>
            <a:off x="377071" y="443059"/>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P18. Dimensión de Gestión del Conocimiento y la Innovación</a:t>
            </a:r>
          </a:p>
        </p:txBody>
      </p:sp>
      <p:sp>
        <p:nvSpPr>
          <p:cNvPr id="5" name="CuadroTexto 4">
            <a:extLst>
              <a:ext uri="{FF2B5EF4-FFF2-40B4-BE49-F238E27FC236}">
                <a16:creationId xmlns:a16="http://schemas.microsoft.com/office/drawing/2014/main" id="{F58CF75D-12F2-61F2-136F-CE890AF7EE5B}"/>
              </a:ext>
            </a:extLst>
          </p:cNvPr>
          <p:cNvSpPr txBox="1"/>
          <p:nvPr/>
        </p:nvSpPr>
        <p:spPr>
          <a:xfrm>
            <a:off x="490193" y="2067550"/>
            <a:ext cx="10539167" cy="4401205"/>
          </a:xfrm>
          <a:prstGeom prst="rect">
            <a:avLst/>
          </a:prstGeom>
          <a:noFill/>
        </p:spPr>
        <p:txBody>
          <a:bodyPr wrap="square">
            <a:spAutoFit/>
          </a:bodyPr>
          <a:lstStyle/>
          <a:p>
            <a:r>
              <a:rPr lang="es-CO" sz="1400" b="1" dirty="0">
                <a:solidFill>
                  <a:prstClr val="black"/>
                </a:solidFill>
                <a:latin typeface="Nunito Sans" pitchFamily="2" charset="0"/>
              </a:rPr>
              <a:t>1.Conocer y adoptar buenas prácticas de otras entidades propiciando espacios de intercambio de conocimiento</a:t>
            </a:r>
          </a:p>
          <a:p>
            <a:endParaRPr lang="es-CO" sz="1400" b="1" dirty="0">
              <a:solidFill>
                <a:prstClr val="black"/>
              </a:solidFill>
              <a:latin typeface="Nunito Sans" pitchFamily="2" charset="0"/>
            </a:endParaRPr>
          </a:p>
          <a:p>
            <a:r>
              <a:rPr lang="es-CO" sz="1400" b="1" dirty="0">
                <a:solidFill>
                  <a:prstClr val="black"/>
                </a:solidFill>
                <a:latin typeface="Nunito Sans" pitchFamily="2" charset="0"/>
              </a:rPr>
              <a:t>2. Incluir en la planeación estratégica de la entidad actividades para la gestión de la innovación orientadas a fortalecer la implementación de la política de GESCO+I</a:t>
            </a:r>
          </a:p>
          <a:p>
            <a:endParaRPr lang="es-CO" sz="1400" b="1" dirty="0">
              <a:solidFill>
                <a:prstClr val="black"/>
              </a:solidFill>
              <a:latin typeface="Nunito Sans" pitchFamily="2" charset="0"/>
            </a:endParaRPr>
          </a:p>
          <a:p>
            <a:r>
              <a:rPr lang="es-CO" sz="1400" b="1" dirty="0">
                <a:solidFill>
                  <a:prstClr val="black"/>
                </a:solidFill>
                <a:latin typeface="Nunito Sans" pitchFamily="2" charset="0"/>
              </a:rPr>
              <a:t>3. Disponer de recursos (físicos, tecnológicos, humanos, financieros, tiempo) para el desarrollo e implementación de procesos de innovación</a:t>
            </a:r>
          </a:p>
          <a:p>
            <a:endParaRPr lang="es-CO" sz="1400" b="1" dirty="0">
              <a:solidFill>
                <a:prstClr val="black"/>
              </a:solidFill>
              <a:latin typeface="Nunito Sans" pitchFamily="2" charset="0"/>
            </a:endParaRPr>
          </a:p>
          <a:p>
            <a:r>
              <a:rPr lang="es-CO" sz="1400" b="1" dirty="0">
                <a:solidFill>
                  <a:prstClr val="black"/>
                </a:solidFill>
                <a:latin typeface="Nunito Sans" pitchFamily="2" charset="0"/>
              </a:rPr>
              <a:t>4. Promover espacios de innovación entre entidades públicas, privadas, comunidad académica (alianzas estratégicas, convenios)</a:t>
            </a:r>
          </a:p>
          <a:p>
            <a:endParaRPr lang="es-CO" sz="1400" b="1" dirty="0">
              <a:solidFill>
                <a:prstClr val="black"/>
              </a:solidFill>
              <a:latin typeface="Nunito Sans" pitchFamily="2" charset="0"/>
            </a:endParaRPr>
          </a:p>
          <a:p>
            <a:r>
              <a:rPr lang="es-CO" sz="1400" b="1" dirty="0">
                <a:solidFill>
                  <a:prstClr val="black"/>
                </a:solidFill>
                <a:latin typeface="Nunito Sans" pitchFamily="2" charset="0"/>
              </a:rPr>
              <a:t>5. Participar de espacios de ideación, </a:t>
            </a:r>
            <a:r>
              <a:rPr lang="es-CO" sz="1400" b="1" dirty="0" err="1">
                <a:solidFill>
                  <a:prstClr val="black"/>
                </a:solidFill>
                <a:latin typeface="Nunito Sans" pitchFamily="2" charset="0"/>
              </a:rPr>
              <a:t>co-creación</a:t>
            </a:r>
            <a:r>
              <a:rPr lang="es-CO" sz="1400" b="1" dirty="0">
                <a:solidFill>
                  <a:prstClr val="black"/>
                </a:solidFill>
                <a:latin typeface="Nunito Sans" pitchFamily="2" charset="0"/>
              </a:rPr>
              <a:t>, prototipado (ej.: laboratorios de innovación) para aplicación de herramientas de innovación en la solución de retos públicos de innovación pública, sistematización de las experiencias significativas o análisis de resultados de innovación (indicadores)</a:t>
            </a:r>
          </a:p>
          <a:p>
            <a:endParaRPr lang="es-CO" sz="1400" b="1" dirty="0">
              <a:solidFill>
                <a:prstClr val="black"/>
              </a:solidFill>
              <a:latin typeface="Nunito Sans" pitchFamily="2" charset="0"/>
            </a:endParaRPr>
          </a:p>
          <a:p>
            <a:r>
              <a:rPr lang="es-CO" sz="1400" b="1" dirty="0">
                <a:solidFill>
                  <a:prstClr val="black"/>
                </a:solidFill>
                <a:latin typeface="Nunito Sans" pitchFamily="2" charset="0"/>
              </a:rPr>
              <a:t>6. Propiciar la participación activa de sus servidores y ciudadanías en la identificación de problemas, retos u oportunidades de innovación</a:t>
            </a:r>
          </a:p>
          <a:p>
            <a:endParaRPr lang="es-CO" sz="1400" b="1" dirty="0">
              <a:solidFill>
                <a:prstClr val="black"/>
              </a:solidFill>
              <a:latin typeface="Nunito Sans" pitchFamily="2" charset="0"/>
            </a:endParaRPr>
          </a:p>
          <a:p>
            <a:r>
              <a:rPr lang="es-CO" sz="1400" b="1" dirty="0">
                <a:solidFill>
                  <a:prstClr val="black"/>
                </a:solidFill>
                <a:latin typeface="Nunito Sans" pitchFamily="2" charset="0"/>
              </a:rPr>
              <a:t>7. Implementar mecanismos de participación activa de las personas usuarias / beneficiarias en la fase de innovación relacionada con la identificación de problemas u oportunidades</a:t>
            </a:r>
          </a:p>
        </p:txBody>
      </p:sp>
    </p:spTree>
    <p:extLst>
      <p:ext uri="{BB962C8B-B14F-4D97-AF65-F5344CB8AC3E}">
        <p14:creationId xmlns:p14="http://schemas.microsoft.com/office/powerpoint/2010/main" val="24490885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2FCA5EA-4808-85E0-D807-74A7D5829594}"/>
              </a:ext>
            </a:extLst>
          </p:cNvPr>
          <p:cNvSpPr txBox="1"/>
          <p:nvPr/>
        </p:nvSpPr>
        <p:spPr>
          <a:xfrm>
            <a:off x="358219" y="1010650"/>
            <a:ext cx="11621679" cy="129266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POLÍTICA CONTROL INTERNO 2023: 98,1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PREGUNTAS 2024: 37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PUNTAJE 2024 97,2 </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a:t>
            </a:r>
            <a:r>
              <a:rPr lang="es-ES" sz="1400" b="1" dirty="0">
                <a:solidFill>
                  <a:srgbClr val="FF0000"/>
                </a:solidFill>
                <a:latin typeface="Nunito Sans" pitchFamily="2" charset="0"/>
                <a:ea typeface="Verdana" panose="020B0604030504040204" pitchFamily="34" charset="0"/>
                <a:cs typeface="Verdana" panose="020B0604030504040204" pitchFamily="34" charset="0"/>
              </a:rPr>
              <a:t>0</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lvl="0">
              <a:defRPr/>
            </a:pPr>
            <a:r>
              <a:rPr lang="es-CO" sz="1200" b="1" dirty="0">
                <a:solidFill>
                  <a:schemeClr val="accent6">
                    <a:lumMod val="75000"/>
                  </a:schemeClr>
                </a:solidFill>
                <a:latin typeface="Nunito Sans" pitchFamily="2" charset="0"/>
              </a:rPr>
              <a:t>Mide la capacidad de la entidad pública de contar con una serie de elementos clave de la gestión, cuyos controles asociados son evaluados de forma permanente, con niveles de autoridad y responsabilidad definidos a través de las líneas de defensa, orientados a la prevención, control y gestión del riesgo para el cumplimiento de los objetivos institucionales y la mejora continua.</a:t>
            </a:r>
            <a:endParaRPr lang="es-ES" sz="1200" b="1" dirty="0">
              <a:solidFill>
                <a:schemeClr val="accent6">
                  <a:lumMod val="75000"/>
                </a:schemeClr>
              </a:solidFill>
              <a:latin typeface="Nunito Sans" pitchFamily="2" charset="0"/>
            </a:endParaRPr>
          </a:p>
        </p:txBody>
      </p:sp>
      <p:sp>
        <p:nvSpPr>
          <p:cNvPr id="3" name="TextBox 6">
            <a:extLst>
              <a:ext uri="{FF2B5EF4-FFF2-40B4-BE49-F238E27FC236}">
                <a16:creationId xmlns:a16="http://schemas.microsoft.com/office/drawing/2014/main" id="{0536564D-EAD0-8FAA-3900-C40A0E36159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806F7DF2-31FD-033A-40D3-168F177759FA}"/>
              </a:ext>
            </a:extLst>
          </p:cNvPr>
          <p:cNvSpPr txBox="1"/>
          <p:nvPr/>
        </p:nvSpPr>
        <p:spPr>
          <a:xfrm>
            <a:off x="212102" y="0"/>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7. Dimensión de Control Interno</a:t>
            </a:r>
          </a:p>
          <a:p>
            <a:r>
              <a:rPr lang="es-CO" sz="2000" dirty="0">
                <a:solidFill>
                  <a:schemeClr val="bg2">
                    <a:lumMod val="50000"/>
                  </a:schemeClr>
                </a:solidFill>
              </a:rPr>
              <a:t>Puntaje. 98,1</a:t>
            </a:r>
            <a:endParaRPr lang="es-ES" sz="2000" dirty="0">
              <a:solidFill>
                <a:schemeClr val="bg2">
                  <a:lumMod val="50000"/>
                </a:schemeClr>
              </a:solidFill>
            </a:endParaRPr>
          </a:p>
        </p:txBody>
      </p:sp>
      <p:graphicFrame>
        <p:nvGraphicFramePr>
          <p:cNvPr id="7" name="Tabla 6">
            <a:extLst>
              <a:ext uri="{FF2B5EF4-FFF2-40B4-BE49-F238E27FC236}">
                <a16:creationId xmlns:a16="http://schemas.microsoft.com/office/drawing/2014/main" id="{74090161-3BE5-3CE6-712F-42E8743C70CA}"/>
              </a:ext>
            </a:extLst>
          </p:cNvPr>
          <p:cNvGraphicFramePr>
            <a:graphicFrameLocks noGrp="1"/>
          </p:cNvGraphicFramePr>
          <p:nvPr>
            <p:extLst>
              <p:ext uri="{D42A27DB-BD31-4B8C-83A1-F6EECF244321}">
                <p14:modId xmlns:p14="http://schemas.microsoft.com/office/powerpoint/2010/main" val="952006690"/>
              </p:ext>
            </p:extLst>
          </p:nvPr>
        </p:nvGraphicFramePr>
        <p:xfrm>
          <a:off x="358219" y="2482965"/>
          <a:ext cx="4543721" cy="3602117"/>
        </p:xfrm>
        <a:graphic>
          <a:graphicData uri="http://schemas.openxmlformats.org/drawingml/2006/table">
            <a:tbl>
              <a:tblPr/>
              <a:tblGrid>
                <a:gridCol w="582218">
                  <a:extLst>
                    <a:ext uri="{9D8B030D-6E8A-4147-A177-3AD203B41FA5}">
                      <a16:colId xmlns:a16="http://schemas.microsoft.com/office/drawing/2014/main" val="1220026805"/>
                    </a:ext>
                  </a:extLst>
                </a:gridCol>
                <a:gridCol w="2729142">
                  <a:extLst>
                    <a:ext uri="{9D8B030D-6E8A-4147-A177-3AD203B41FA5}">
                      <a16:colId xmlns:a16="http://schemas.microsoft.com/office/drawing/2014/main" val="4040536870"/>
                    </a:ext>
                  </a:extLst>
                </a:gridCol>
                <a:gridCol w="650143">
                  <a:extLst>
                    <a:ext uri="{9D8B030D-6E8A-4147-A177-3AD203B41FA5}">
                      <a16:colId xmlns:a16="http://schemas.microsoft.com/office/drawing/2014/main" val="2286005917"/>
                    </a:ext>
                  </a:extLst>
                </a:gridCol>
                <a:gridCol w="582218">
                  <a:extLst>
                    <a:ext uri="{9D8B030D-6E8A-4147-A177-3AD203B41FA5}">
                      <a16:colId xmlns:a16="http://schemas.microsoft.com/office/drawing/2014/main" val="646124647"/>
                    </a:ext>
                  </a:extLst>
                </a:gridCol>
              </a:tblGrid>
              <a:tr h="555326">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POLÍTICA CONTROL INTERNO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PUNTAJE 2024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288088589"/>
                  </a:ext>
                </a:extLst>
              </a:tr>
              <a:tr h="624565">
                <a:tc>
                  <a:txBody>
                    <a:bodyPr/>
                    <a:lstStyle/>
                    <a:p>
                      <a:pPr algn="ctr" rtl="0" fontAlgn="ctr"/>
                      <a:r>
                        <a:rPr lang="es-CO" sz="1200" b="1" i="0" u="none" strike="noStrike">
                          <a:solidFill>
                            <a:srgbClr val="000000"/>
                          </a:solidFill>
                          <a:effectLst/>
                          <a:latin typeface="Nunito Sans" pitchFamily="2" charset="0"/>
                        </a:rPr>
                        <a:t>I63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AMBIENTE PROPICIO PARA EL EJERCICIO DEL CONTROL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97,4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95.4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612382460"/>
                  </a:ext>
                </a:extLst>
              </a:tr>
              <a:tr h="277663">
                <a:tc>
                  <a:txBody>
                    <a:bodyPr/>
                    <a:lstStyle/>
                    <a:p>
                      <a:pPr algn="ctr" rtl="0" fontAlgn="ctr"/>
                      <a:r>
                        <a:rPr lang="es-CO" sz="1200" b="1" i="0" u="none" strike="noStrike">
                          <a:solidFill>
                            <a:srgbClr val="000000"/>
                          </a:solidFill>
                          <a:effectLst/>
                          <a:latin typeface="Nunito Sans" pitchFamily="2" charset="0"/>
                        </a:rPr>
                        <a:t>I64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EVALUACIÓN ESTRATÉGICA DEL RIESGO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97,6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98.6</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31863601"/>
                  </a:ext>
                </a:extLst>
              </a:tr>
              <a:tr h="277663">
                <a:tc>
                  <a:txBody>
                    <a:bodyPr/>
                    <a:lstStyle/>
                    <a:p>
                      <a:pPr algn="ctr" rtl="0" fontAlgn="ctr"/>
                      <a:r>
                        <a:rPr lang="es-CO" sz="1200" b="1" i="0" u="none" strike="noStrike">
                          <a:solidFill>
                            <a:srgbClr val="000000"/>
                          </a:solidFill>
                          <a:effectLst/>
                          <a:latin typeface="Nunito Sans" pitchFamily="2" charset="0"/>
                        </a:rPr>
                        <a:t>I65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ACTIVIDADES DE CONTROL EFECTIVAS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93,9</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660353949"/>
                  </a:ext>
                </a:extLst>
              </a:tr>
              <a:tr h="555326">
                <a:tc>
                  <a:txBody>
                    <a:bodyPr/>
                    <a:lstStyle/>
                    <a:p>
                      <a:pPr algn="ctr" rtl="0" fontAlgn="ctr"/>
                      <a:r>
                        <a:rPr lang="es-CO" sz="1200" b="1" i="0" u="none" strike="noStrike">
                          <a:solidFill>
                            <a:srgbClr val="000000"/>
                          </a:solidFill>
                          <a:effectLst/>
                          <a:latin typeface="Nunito Sans" pitchFamily="2" charset="0"/>
                        </a:rPr>
                        <a:t>I66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INFORMACIÓN Y COMUNICACIÓN RELEVANTE Y OPORTUNA PARA EL CONTROL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83,7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81.3</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636095289"/>
                  </a:ext>
                </a:extLst>
              </a:tr>
              <a:tr h="555326">
                <a:tc>
                  <a:txBody>
                    <a:bodyPr/>
                    <a:lstStyle/>
                    <a:p>
                      <a:pPr algn="ctr" rtl="0" fontAlgn="ctr"/>
                      <a:r>
                        <a:rPr lang="es-CO" sz="1200" b="1" i="0" u="none" strike="noStrike">
                          <a:solidFill>
                            <a:srgbClr val="000000"/>
                          </a:solidFill>
                          <a:effectLst/>
                          <a:latin typeface="Nunito Sans" pitchFamily="2" charset="0"/>
                        </a:rPr>
                        <a:t>I67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ACTIVIDADES DE MONITOREO SISTEMÁTICAS Y ORIENTADAS A LA MEJORA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99,3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96.8</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004759322"/>
                  </a:ext>
                </a:extLst>
              </a:tr>
              <a:tr h="555326">
                <a:tc>
                  <a:txBody>
                    <a:bodyPr/>
                    <a:lstStyle/>
                    <a:p>
                      <a:pPr algn="ctr" rtl="0" fontAlgn="ctr"/>
                      <a:r>
                        <a:rPr lang="es-CO" sz="1200" b="1" i="0" u="none" strike="noStrike">
                          <a:solidFill>
                            <a:srgbClr val="000000"/>
                          </a:solidFill>
                          <a:effectLst/>
                          <a:latin typeface="Nunito Sans" pitchFamily="2" charset="0"/>
                        </a:rPr>
                        <a:t>I68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EVALUACIÓN INDEPENDIENTE AL SISTEMA DE CONTROL INTERNO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96,7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98</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67316638"/>
                  </a:ext>
                </a:extLst>
              </a:tr>
            </a:tbl>
          </a:graphicData>
        </a:graphic>
      </p:graphicFrame>
      <p:sp>
        <p:nvSpPr>
          <p:cNvPr id="9" name="CuadroTexto 8">
            <a:extLst>
              <a:ext uri="{FF2B5EF4-FFF2-40B4-BE49-F238E27FC236}">
                <a16:creationId xmlns:a16="http://schemas.microsoft.com/office/drawing/2014/main" id="{730895DE-009E-46BE-144C-D612ECF395BE}"/>
              </a:ext>
            </a:extLst>
          </p:cNvPr>
          <p:cNvSpPr txBox="1"/>
          <p:nvPr/>
        </p:nvSpPr>
        <p:spPr>
          <a:xfrm>
            <a:off x="5347355" y="2482965"/>
            <a:ext cx="6094428" cy="1015663"/>
          </a:xfrm>
          <a:prstGeom prst="rect">
            <a:avLst/>
          </a:prstGeom>
          <a:noFill/>
        </p:spPr>
        <p:txBody>
          <a:bodyPr wrap="square">
            <a:spAutoFit/>
          </a:bodyPr>
          <a:lstStyle/>
          <a:p>
            <a:pPr lvl="0">
              <a:defRPr/>
            </a:pPr>
            <a:r>
              <a:rPr kumimoji="0" lang="es-ES" sz="1200" b="1" i="0" u="none" strike="noStrike" kern="1200" cap="none" spc="0" normalizeH="0" baseline="0" noProof="0" dirty="0">
                <a:ln>
                  <a:noFill/>
                </a:ln>
                <a:solidFill>
                  <a:srgbClr val="000000"/>
                </a:solidFill>
                <a:effectLst/>
                <a:uLnTx/>
                <a:uFillTx/>
                <a:latin typeface="Nunito Sans" pitchFamily="2" charset="0"/>
                <a:ea typeface="+mn-ea"/>
                <a:cs typeface="+mn-cs"/>
              </a:rPr>
              <a:t>CIN205.</a:t>
            </a:r>
            <a:r>
              <a:rPr kumimoji="0" lang="es-ES" sz="1200" b="0" i="0" u="none" strike="noStrike" kern="1200" cap="none" spc="0" normalizeH="0" baseline="0" noProof="0" dirty="0">
                <a:ln>
                  <a:noFill/>
                </a:ln>
                <a:solidFill>
                  <a:srgbClr val="000000"/>
                </a:solidFill>
                <a:effectLst/>
                <a:uLnTx/>
                <a:uFillTx/>
                <a:latin typeface="Nunito Sans" pitchFamily="2" charset="0"/>
                <a:ea typeface="+mn-ea"/>
                <a:cs typeface="+mn-cs"/>
              </a:rPr>
              <a:t> </a:t>
            </a:r>
            <a:r>
              <a:rPr kumimoji="0" lang="es-CO" sz="1200" b="1" i="0" u="none" strike="noStrike" kern="1200" cap="none" spc="0" normalizeH="0" baseline="0" noProof="0" dirty="0">
                <a:ln>
                  <a:noFill/>
                </a:ln>
                <a:solidFill>
                  <a:srgbClr val="000000"/>
                </a:solidFill>
                <a:effectLst/>
                <a:uLnTx/>
                <a:uFillTx/>
                <a:latin typeface="Nunito Sans" pitchFamily="2" charset="0"/>
                <a:ea typeface="+mn-ea"/>
                <a:cs typeface="+mn-cs"/>
              </a:rPr>
              <a:t>La alta dirección y/o el comité institucional de coordinación de control interno, de manera articulada o cada uno en cumplimiento de sus competencias, verificaron que la entidad en cumplimiento del plan e</a:t>
            </a:r>
            <a:r>
              <a:rPr lang="es-CO" sz="1200" b="1" dirty="0">
                <a:solidFill>
                  <a:srgbClr val="000000"/>
                </a:solidFill>
                <a:latin typeface="Nunito Sans" pitchFamily="2" charset="0"/>
              </a:rPr>
              <a:t>estratégico d</a:t>
            </a:r>
            <a:r>
              <a:rPr kumimoji="0" lang="es-CO" sz="1200" b="1" i="0" u="none" strike="noStrike" kern="1200" cap="none" spc="0" normalizeH="0" baseline="0" noProof="0" dirty="0">
                <a:ln>
                  <a:noFill/>
                </a:ln>
                <a:solidFill>
                  <a:srgbClr val="000000"/>
                </a:solidFill>
                <a:effectLst/>
                <a:uLnTx/>
                <a:uFillTx/>
                <a:latin typeface="Nunito Sans" pitchFamily="2" charset="0"/>
                <a:ea typeface="+mn-ea"/>
                <a:cs typeface="+mn-cs"/>
              </a:rPr>
              <a:t> talento humano: </a:t>
            </a:r>
            <a:r>
              <a:rPr kumimoji="0" lang="es-CO" sz="1200" b="0" i="0" u="none" strike="noStrike" kern="1200" cap="none" spc="0" normalizeH="0" baseline="0" noProof="0" dirty="0">
                <a:ln>
                  <a:noFill/>
                </a:ln>
                <a:solidFill>
                  <a:srgbClr val="000000"/>
                </a:solidFill>
                <a:effectLst/>
                <a:uLnTx/>
                <a:uFillTx/>
                <a:latin typeface="Nunito Sans" pitchFamily="2" charset="0"/>
                <a:ea typeface="+mn-ea"/>
                <a:cs typeface="+mn-cs"/>
              </a:rPr>
              <a:t>Se</a:t>
            </a:r>
            <a:r>
              <a:rPr kumimoji="0" lang="es-CO" sz="1200" b="1" i="0" u="none" strike="noStrike" kern="1200" cap="none" spc="0" normalizeH="0" baseline="0" noProof="0" dirty="0">
                <a:ln>
                  <a:noFill/>
                </a:ln>
                <a:solidFill>
                  <a:srgbClr val="000000"/>
                </a:solidFill>
                <a:effectLst/>
                <a:uLnTx/>
                <a:uFillTx/>
                <a:latin typeface="Nunito Sans" pitchFamily="2" charset="0"/>
                <a:ea typeface="+mn-ea"/>
                <a:cs typeface="+mn-cs"/>
              </a:rPr>
              <a:t> </a:t>
            </a:r>
            <a:r>
              <a:rPr kumimoji="0" lang="es-CO" sz="1200" b="0" i="0" u="none" strike="noStrike" kern="1200" cap="none" spc="0" normalizeH="0" baseline="0" noProof="0" dirty="0">
                <a:ln>
                  <a:noFill/>
                </a:ln>
                <a:solidFill>
                  <a:srgbClr val="000000"/>
                </a:solidFill>
                <a:effectLst/>
                <a:uLnTx/>
                <a:uFillTx/>
                <a:latin typeface="Nunito Sans" pitchFamily="2" charset="0"/>
                <a:ea typeface="+mn-ea"/>
                <a:cs typeface="+mn-cs"/>
              </a:rPr>
              <a:t>esté dando cumplimiento al Decreto 2011 de 2017 para el acceso al empleo público de personas con discapacidad.</a:t>
            </a:r>
          </a:p>
        </p:txBody>
      </p:sp>
    </p:spTree>
    <p:extLst>
      <p:ext uri="{BB962C8B-B14F-4D97-AF65-F5344CB8AC3E}">
        <p14:creationId xmlns:p14="http://schemas.microsoft.com/office/powerpoint/2010/main" val="15644387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2F9DD-7487-C70F-C841-45B927664F61}"/>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1AAB0358-0AED-10CE-E7DC-0562492DC896}"/>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2" name="TextBox 6">
            <a:extLst>
              <a:ext uri="{FF2B5EF4-FFF2-40B4-BE49-F238E27FC236}">
                <a16:creationId xmlns:a16="http://schemas.microsoft.com/office/drawing/2014/main" id="{5BAB01F3-BE2C-45D8-BA67-FD170EE82A44}"/>
              </a:ext>
            </a:extLst>
          </p:cNvPr>
          <p:cNvSpPr txBox="1"/>
          <p:nvPr/>
        </p:nvSpPr>
        <p:spPr>
          <a:xfrm>
            <a:off x="553039" y="650449"/>
            <a:ext cx="11085921" cy="113877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solidFill>
                  <a:schemeClr val="accent6"/>
                </a:solidFill>
              </a:rPr>
              <a:t>Recomendaciones DAFP-FURAG Vigencia 2024</a:t>
            </a:r>
          </a:p>
          <a:p>
            <a:endParaRPr lang="es-CO" sz="2000" dirty="0">
              <a:solidFill>
                <a:schemeClr val="accent6"/>
              </a:solidFill>
            </a:endParaRPr>
          </a:p>
          <a:p>
            <a:r>
              <a:rPr lang="es-CO" sz="2000" dirty="0">
                <a:solidFill>
                  <a:schemeClr val="accent6"/>
                </a:solidFill>
              </a:rPr>
              <a:t>P19. Dimensión de Control Interno</a:t>
            </a:r>
          </a:p>
        </p:txBody>
      </p:sp>
      <p:sp>
        <p:nvSpPr>
          <p:cNvPr id="8" name="CuadroTexto 7">
            <a:extLst>
              <a:ext uri="{FF2B5EF4-FFF2-40B4-BE49-F238E27FC236}">
                <a16:creationId xmlns:a16="http://schemas.microsoft.com/office/drawing/2014/main" id="{E5826F9B-E77F-E652-2F98-BFB9A3BF8E1B}"/>
              </a:ext>
            </a:extLst>
          </p:cNvPr>
          <p:cNvSpPr txBox="1"/>
          <p:nvPr/>
        </p:nvSpPr>
        <p:spPr>
          <a:xfrm>
            <a:off x="537327" y="2109349"/>
            <a:ext cx="9700182" cy="3323987"/>
          </a:xfrm>
          <a:prstGeom prst="rect">
            <a:avLst/>
          </a:prstGeom>
          <a:noFill/>
        </p:spPr>
        <p:txBody>
          <a:bodyPr wrap="square">
            <a:spAutoFit/>
          </a:bodyPr>
          <a:lstStyle/>
          <a:p>
            <a:r>
              <a:rPr lang="es-CO" sz="1400" b="1" dirty="0">
                <a:solidFill>
                  <a:prstClr val="black"/>
                </a:solidFill>
                <a:latin typeface="Nunito Sans" pitchFamily="2" charset="0"/>
              </a:rPr>
              <a:t>1.Verificar en el marco del comité institucional de coordinación de control interno (u otras instancias internas de este mismo nivel jerárquico), el cumplimiento de las disposiciones establecidas en el protocolo o procedimiento interno para el manejo y declaración de conflictos de interés de la entidad y su efectividad, para cada caso tratado y específicamente para la gestión de recusaciones.</a:t>
            </a:r>
          </a:p>
          <a:p>
            <a:endParaRPr lang="es-CO" sz="1400" b="1" dirty="0">
              <a:solidFill>
                <a:prstClr val="black"/>
              </a:solidFill>
              <a:latin typeface="Nunito Sans" pitchFamily="2" charset="0"/>
            </a:endParaRPr>
          </a:p>
          <a:p>
            <a:r>
              <a:rPr lang="es-CO" sz="1400" b="1" dirty="0">
                <a:solidFill>
                  <a:prstClr val="black"/>
                </a:solidFill>
                <a:latin typeface="Nunito Sans" pitchFamily="2" charset="0"/>
              </a:rPr>
              <a:t>2. La Alta Dirección en el marco del comité institucional de coordinación de control interno (u otras instancias internas de este mismo nivel jerárquico), deber incorporar en su agenda para alguna de sus sesiones, la verificación sobre la inclusión en el plan estratégico de talento humano de los requerimientos establecidos en el Decreto 2011 de 2017 sobre el acceso al empleo público de personas con discapacidad.</a:t>
            </a:r>
          </a:p>
          <a:p>
            <a:endParaRPr lang="es-CO" sz="1400" b="1" dirty="0">
              <a:solidFill>
                <a:prstClr val="black"/>
              </a:solidFill>
              <a:latin typeface="Nunito Sans" pitchFamily="2" charset="0"/>
            </a:endParaRPr>
          </a:p>
          <a:p>
            <a:r>
              <a:rPr lang="es-CO" sz="1400" b="1" dirty="0">
                <a:solidFill>
                  <a:prstClr val="black"/>
                </a:solidFill>
                <a:latin typeface="Nunito Sans" pitchFamily="2" charset="0"/>
              </a:rPr>
              <a:t>3. Cuantificar el total de acciones de mejora que se les hizo cierre efectivo con respecto a los planes de mejoramiento vigentes con corte a 31 de diciembre de la vigencia evaluada.</a:t>
            </a:r>
          </a:p>
          <a:p>
            <a:endParaRPr lang="es-CO" sz="1400" b="1" dirty="0">
              <a:solidFill>
                <a:prstClr val="black"/>
              </a:solidFill>
              <a:latin typeface="Nunito Sans" pitchFamily="2" charset="0"/>
            </a:endParaRPr>
          </a:p>
          <a:p>
            <a:r>
              <a:rPr lang="es-CO" sz="1400" b="1" dirty="0">
                <a:solidFill>
                  <a:prstClr val="black"/>
                </a:solidFill>
                <a:latin typeface="Nunito Sans" pitchFamily="2" charset="0"/>
              </a:rPr>
              <a:t>4. Cuantificar el total de acciones de mejora a las que no se les hizo cierre efectivo con respecto a los planes de mejoramiento vigentes con corte a 31 de diciembre de la vigencia evaluada.</a:t>
            </a:r>
          </a:p>
        </p:txBody>
      </p:sp>
    </p:spTree>
    <p:extLst>
      <p:ext uri="{BB962C8B-B14F-4D97-AF65-F5344CB8AC3E}">
        <p14:creationId xmlns:p14="http://schemas.microsoft.com/office/powerpoint/2010/main" val="17295249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2" name="TextBox 6">
            <a:extLst>
              <a:ext uri="{FF2B5EF4-FFF2-40B4-BE49-F238E27FC236}">
                <a16:creationId xmlns:a16="http://schemas.microsoft.com/office/drawing/2014/main" id="{DD9549C3-8054-F7E1-11AA-EC3EB9E047F1}"/>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Tree>
    <p:extLst>
      <p:ext uri="{BB962C8B-B14F-4D97-AF65-F5344CB8AC3E}">
        <p14:creationId xmlns:p14="http://schemas.microsoft.com/office/powerpoint/2010/main" val="3619571309"/>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1B8E5B2FB0B0174AB601121B3400E30B" ma:contentTypeVersion="16" ma:contentTypeDescription="Crear nuevo documento." ma:contentTypeScope="" ma:versionID="4d4db62babdc535d09324b4921109cc5">
  <xsd:schema xmlns:xsd="http://www.w3.org/2001/XMLSchema" xmlns:xs="http://www.w3.org/2001/XMLSchema" xmlns:p="http://schemas.microsoft.com/office/2006/metadata/properties" xmlns:ns3="d7972cc7-40a5-475e-91a5-08e96d081913" xmlns:ns4="7e36e769-d768-4939-a031-97ec9e55d442" targetNamespace="http://schemas.microsoft.com/office/2006/metadata/properties" ma:root="true" ma:fieldsID="db25c80a2a7b03858decf977a788d03b" ns3:_="" ns4:_="">
    <xsd:import namespace="d7972cc7-40a5-475e-91a5-08e96d081913"/>
    <xsd:import namespace="7e36e769-d768-4939-a031-97ec9e55d44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972cc7-40a5-475e-91a5-08e96d0819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36e769-d768-4939-a031-97ec9e55d442" elementFormDefault="qualified">
    <xsd:import namespace="http://schemas.microsoft.com/office/2006/documentManagement/types"/>
    <xsd:import namespace="http://schemas.microsoft.com/office/infopath/2007/PartnerControls"/>
    <xsd:element name="SharedWithUsers" ma:index="15"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talles de uso compartido" ma:internalName="SharedWithDetails" ma:readOnly="true">
      <xsd:simpleType>
        <xsd:restriction base="dms:Note">
          <xsd:maxLength value="255"/>
        </xsd:restriction>
      </xsd:simpleType>
    </xsd:element>
    <xsd:element name="SharingHintHash" ma:index="17"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d7972cc7-40a5-475e-91a5-08e96d081913" xsi:nil="true"/>
  </documentManagement>
</p:properties>
</file>

<file path=customXml/itemProps1.xml><?xml version="1.0" encoding="utf-8"?>
<ds:datastoreItem xmlns:ds="http://schemas.openxmlformats.org/officeDocument/2006/customXml" ds:itemID="{9C2BC66F-F0DB-47B9-A15F-D05EFACCE2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972cc7-40a5-475e-91a5-08e96d081913"/>
    <ds:schemaRef ds:uri="7e36e769-d768-4939-a031-97ec9e55d4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063A27-28B5-407C-A0D0-73ED7BA627D1}">
  <ds:schemaRefs>
    <ds:schemaRef ds:uri="http://schemas.microsoft.com/sharepoint/v3/contenttype/forms"/>
  </ds:schemaRefs>
</ds:datastoreItem>
</file>

<file path=customXml/itemProps3.xml><?xml version="1.0" encoding="utf-8"?>
<ds:datastoreItem xmlns:ds="http://schemas.openxmlformats.org/officeDocument/2006/customXml" ds:itemID="{8B6078CC-8746-4D2C-9B5E-D27F3F8A72FF}">
  <ds:schemaRefs>
    <ds:schemaRef ds:uri="http://schemas.microsoft.com/office/2006/metadata/properties"/>
    <ds:schemaRef ds:uri="http://purl.org/dc/elements/1.1/"/>
    <ds:schemaRef ds:uri="7e36e769-d768-4939-a031-97ec9e55d442"/>
    <ds:schemaRef ds:uri="http://schemas.openxmlformats.org/package/2006/metadata/core-properties"/>
    <ds:schemaRef ds:uri="d7972cc7-40a5-475e-91a5-08e96d081913"/>
    <ds:schemaRef ds:uri="http://purl.org/dc/terms/"/>
    <ds:schemaRef ds:uri="http://schemas.microsoft.com/office/infopath/2007/PartnerControl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40988</TotalTime>
  <Words>16122</Words>
  <Application>Microsoft Office PowerPoint</Application>
  <PresentationFormat>Panorámica</PresentationFormat>
  <Paragraphs>1692</Paragraphs>
  <Slides>80</Slides>
  <Notes>55</Notes>
  <HiddenSlides>33</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80</vt:i4>
      </vt:variant>
    </vt:vector>
  </HeadingPairs>
  <TitlesOfParts>
    <vt:vector size="90" baseType="lpstr">
      <vt:lpstr>Aptos</vt:lpstr>
      <vt:lpstr>Arial</vt:lpstr>
      <vt:lpstr>Arial MT</vt:lpstr>
      <vt:lpstr>Calibri</vt:lpstr>
      <vt:lpstr>Calibri Light</vt:lpstr>
      <vt:lpstr>Century Gothic</vt:lpstr>
      <vt:lpstr>Nunito Sans</vt:lpstr>
      <vt:lpstr>Optima</vt:lpstr>
      <vt:lpstr>Verdana</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Yohan Andres Pinzon Pinilla</dc:creator>
  <cp:lastModifiedBy>John Jairo Motta Botero</cp:lastModifiedBy>
  <cp:revision>90</cp:revision>
  <dcterms:created xsi:type="dcterms:W3CDTF">2023-05-24T15:42:17Z</dcterms:created>
  <dcterms:modified xsi:type="dcterms:W3CDTF">2025-09-04T15:03:16Z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0x0101001B8E5B2FB0B0174AB601121B3400E30B</vt:lpwstr>
  </property>
</Properties>
</file>