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3"/>
  </p:notesMasterIdLst>
  <p:sldIdLst>
    <p:sldId id="256" r:id="rId5"/>
    <p:sldId id="311" r:id="rId6"/>
    <p:sldId id="2147374818" r:id="rId7"/>
    <p:sldId id="2147375218" r:id="rId8"/>
    <p:sldId id="2147375219" r:id="rId9"/>
    <p:sldId id="2147375220" r:id="rId10"/>
    <p:sldId id="2147375221" r:id="rId11"/>
    <p:sldId id="2147375222" r:id="rId12"/>
    <p:sldId id="2147375223" r:id="rId13"/>
    <p:sldId id="2147375224" r:id="rId14"/>
    <p:sldId id="2147375225" r:id="rId15"/>
    <p:sldId id="2147375226" r:id="rId16"/>
    <p:sldId id="2147375227" r:id="rId17"/>
    <p:sldId id="2147375228" r:id="rId18"/>
    <p:sldId id="2147375229" r:id="rId19"/>
    <p:sldId id="2147375301" r:id="rId20"/>
    <p:sldId id="2147375231" r:id="rId21"/>
    <p:sldId id="2147375232" r:id="rId22"/>
    <p:sldId id="2147375233" r:id="rId23"/>
    <p:sldId id="2147375234" r:id="rId24"/>
    <p:sldId id="2147375235" r:id="rId25"/>
    <p:sldId id="2147375236" r:id="rId26"/>
    <p:sldId id="2147375237" r:id="rId27"/>
    <p:sldId id="2147375238" r:id="rId28"/>
    <p:sldId id="2147375239" r:id="rId29"/>
    <p:sldId id="2147375240" r:id="rId30"/>
    <p:sldId id="2147375241" r:id="rId31"/>
    <p:sldId id="2147375242" r:id="rId32"/>
    <p:sldId id="2147375243" r:id="rId33"/>
    <p:sldId id="2147375244" r:id="rId34"/>
    <p:sldId id="2147375245" r:id="rId35"/>
    <p:sldId id="2147375246" r:id="rId36"/>
    <p:sldId id="2147375247" r:id="rId37"/>
    <p:sldId id="2147375248" r:id="rId38"/>
    <p:sldId id="2147375249" r:id="rId39"/>
    <p:sldId id="2147375250" r:id="rId40"/>
    <p:sldId id="2147375251" r:id="rId41"/>
    <p:sldId id="2147375252" r:id="rId42"/>
    <p:sldId id="2147375253" r:id="rId43"/>
    <p:sldId id="2147375254" r:id="rId44"/>
    <p:sldId id="2147375255" r:id="rId45"/>
    <p:sldId id="2147375256" r:id="rId46"/>
    <p:sldId id="2147375257" r:id="rId47"/>
    <p:sldId id="2147375258" r:id="rId48"/>
    <p:sldId id="2147375259" r:id="rId49"/>
    <p:sldId id="2147375260" r:id="rId50"/>
    <p:sldId id="2147375304" r:id="rId51"/>
    <p:sldId id="413" r:id="rId52"/>
    <p:sldId id="398" r:id="rId53"/>
    <p:sldId id="399" r:id="rId54"/>
    <p:sldId id="419" r:id="rId55"/>
    <p:sldId id="406" r:id="rId56"/>
    <p:sldId id="416" r:id="rId57"/>
    <p:sldId id="417" r:id="rId58"/>
    <p:sldId id="414" r:id="rId59"/>
    <p:sldId id="397" r:id="rId60"/>
    <p:sldId id="420" r:id="rId61"/>
    <p:sldId id="421" r:id="rId62"/>
    <p:sldId id="392" r:id="rId63"/>
    <p:sldId id="394" r:id="rId64"/>
    <p:sldId id="391" r:id="rId65"/>
    <p:sldId id="395" r:id="rId66"/>
    <p:sldId id="396" r:id="rId67"/>
    <p:sldId id="401" r:id="rId68"/>
    <p:sldId id="402" r:id="rId69"/>
    <p:sldId id="403" r:id="rId70"/>
    <p:sldId id="404" r:id="rId71"/>
    <p:sldId id="405" r:id="rId72"/>
    <p:sldId id="415" r:id="rId73"/>
    <p:sldId id="400" r:id="rId74"/>
    <p:sldId id="422" r:id="rId75"/>
    <p:sldId id="407" r:id="rId76"/>
    <p:sldId id="408" r:id="rId77"/>
    <p:sldId id="409" r:id="rId78"/>
    <p:sldId id="410" r:id="rId79"/>
    <p:sldId id="411" r:id="rId80"/>
    <p:sldId id="412" r:id="rId81"/>
    <p:sldId id="418" r:id="rId82"/>
    <p:sldId id="304" r:id="rId83"/>
    <p:sldId id="759" r:id="rId84"/>
    <p:sldId id="739" r:id="rId85"/>
    <p:sldId id="761" r:id="rId86"/>
    <p:sldId id="769" r:id="rId87"/>
    <p:sldId id="765" r:id="rId88"/>
    <p:sldId id="762" r:id="rId89"/>
    <p:sldId id="763" r:id="rId90"/>
    <p:sldId id="764" r:id="rId91"/>
    <p:sldId id="766" r:id="rId92"/>
    <p:sldId id="767" r:id="rId93"/>
    <p:sldId id="768" r:id="rId94"/>
    <p:sldId id="758" r:id="rId95"/>
    <p:sldId id="755" r:id="rId96"/>
    <p:sldId id="308" r:id="rId97"/>
    <p:sldId id="756" r:id="rId98"/>
    <p:sldId id="314" r:id="rId99"/>
    <p:sldId id="368" r:id="rId100"/>
    <p:sldId id="370" r:id="rId101"/>
    <p:sldId id="2147375294" r:id="rId102"/>
    <p:sldId id="2147375295" r:id="rId103"/>
    <p:sldId id="2147375296" r:id="rId104"/>
    <p:sldId id="2147375297" r:id="rId105"/>
    <p:sldId id="293" r:id="rId106"/>
    <p:sldId id="2147375185" r:id="rId107"/>
    <p:sldId id="294" r:id="rId108"/>
    <p:sldId id="2147375170" r:id="rId109"/>
    <p:sldId id="2147375171" r:id="rId110"/>
    <p:sldId id="2147375172" r:id="rId111"/>
    <p:sldId id="2147375298" r:id="rId112"/>
    <p:sldId id="2147375299" r:id="rId113"/>
    <p:sldId id="2147375300" r:id="rId114"/>
    <p:sldId id="288" r:id="rId115"/>
    <p:sldId id="289" r:id="rId116"/>
    <p:sldId id="307" r:id="rId117"/>
    <p:sldId id="305" r:id="rId118"/>
    <p:sldId id="306" r:id="rId119"/>
    <p:sldId id="2147375165" r:id="rId120"/>
    <p:sldId id="2147375166" r:id="rId121"/>
    <p:sldId id="309" r:id="rId122"/>
    <p:sldId id="310" r:id="rId123"/>
    <p:sldId id="312" r:id="rId124"/>
    <p:sldId id="2147375167" r:id="rId125"/>
    <p:sldId id="313" r:id="rId126"/>
    <p:sldId id="2147375168" r:id="rId127"/>
    <p:sldId id="259" r:id="rId128"/>
    <p:sldId id="257" r:id="rId129"/>
    <p:sldId id="2147375302" r:id="rId130"/>
    <p:sldId id="2147375303" r:id="rId131"/>
    <p:sldId id="2147375169" r:id="rId13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B12A"/>
    <a:srgbClr val="4DAF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A9FD3B-4941-467F-96CF-8EBE41C4BBD3}" v="1" dt="2026-07-21T16:41:26.70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2" autoAdjust="0"/>
    <p:restoredTop sz="94660"/>
  </p:normalViewPr>
  <p:slideViewPr>
    <p:cSldViewPr snapToGrid="0">
      <p:cViewPr varScale="1">
        <p:scale>
          <a:sx n="102" d="100"/>
          <a:sy n="102" d="100"/>
        </p:scale>
        <p:origin x="122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DAF744-821E-4E27-91F9-FBC6FF953102}" type="datetimeFigureOut">
              <a:rPr lang="es-CO" smtClean="0"/>
              <a:t>21/07/2026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90D77-D521-4613-8626-E815527918D1}" type="slidenum">
              <a:rPr lang="es-CO" smtClean="0"/>
              <a:t>‹Nº›</a:t>
            </a:fld>
            <a:endParaRPr lang="es-CO"/>
          </a:p>
        </p:txBody>
      </p:sp>
    </p:spTree>
    <p:extLst>
      <p:ext uri="{BB962C8B-B14F-4D97-AF65-F5344CB8AC3E}">
        <p14:creationId xmlns:p14="http://schemas.microsoft.com/office/powerpoint/2010/main" val="2632475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DAC85-1412-8905-994A-B35570E1249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1363C2-E9FD-9714-06AA-96792CC9FE81}"/>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5A2F4305-9010-E66B-722C-E26362A78973}"/>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C10EDE8E-D04A-D38E-BB69-7E3027BB14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769C7-C445-2448-8ED2-FF1E139ACAED}"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653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76877-71E6-AD95-FD81-DE4E1DB38C6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FF4E88-0C88-5738-5F91-3F653E1ACB7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A860225-B836-5E1F-1344-8082B226F0E9}"/>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73D1BAB-F7F1-231F-F566-4280666600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96199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DC80D-8D14-F5C4-72C2-513542DFF41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010C407-260A-E6AD-5683-F6050377A75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DCA6A1B-0A00-E0F7-12CE-ED7AF413139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78DF84D-2B05-AEFE-DF2C-EACB4691F9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9426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F7744-3521-7AC5-BCA0-D28AA8FF67B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8D87495-2577-F43D-48C7-7703B2B0995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5B3FFA0-C608-5F06-B603-969D8BD910A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3225F4D-339B-88C2-3DB6-68A1E2B7CD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3190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22430-CD7C-CC0F-E56C-F0D00F80F55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F3E08A5-921C-A6B8-8CB0-E51A63C7528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E357420-0C73-2072-4446-2FCE315CD0A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9A4D5C2-B622-CA7F-11B7-28588D4834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5789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B1728-FC85-87F5-B8C3-365B689BBD5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CE0C98E-FAEB-9FDF-C488-AC59C171108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E94CB14-FFA6-E3AE-0FBA-DC1FB677CE2C}"/>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5652AC0-98D3-E62F-A7D2-696974CBBA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62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3968-B7DF-4963-0EB3-F8B9B12A4CC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9CF1CAC-CD53-5D78-55C2-543B9ED8777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C6DC02E-5FE4-29CA-B837-2A486D87095B}"/>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0BE28AB-0A6F-CDAF-E034-6B9BF5C786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6144E9-F441-4C18-9873-6F40899B44E7}" type="slidenum">
              <a:rPr kumimoji="0" lang="es-C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4121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487B6-4D17-A2D7-251F-01DCF4F3B48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94ABB47-F908-3683-EE94-787936D3F4D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946D775-37FB-0528-A78D-22B65713BBC6}"/>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C50A2D1-D12E-8488-972B-53118AA1AC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1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B38B-2FAE-E46A-5932-4FF58565E29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69BDF5-B134-BA23-205D-ADC36B43C4D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3297CEC-CBC4-744C-01D8-17BA31207AC1}"/>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3F2901E6-225C-4EC5-6B28-AC19175728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9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822B7-6FEC-2672-E301-70880844241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A8A6DFB-33B9-1EA9-BF82-7A3EAC286FB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322C731-F798-9025-01B6-0A8254123A75}"/>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4DAC66B-E840-84A0-C88C-E512465220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651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5F9E1-968B-CB19-45E8-46E68EFF741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23918C0-F9AF-9359-BAB0-516CE8DC018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2FD2569-AEBF-417E-AFEE-1F71DAAF94F2}"/>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6F140DD-B775-77F5-CC42-9FD7F14E94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96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1C305-C9CA-883B-9B43-30FE3598167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459C42-00EB-C323-B5CE-F46887AADBF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D9C4515-60DA-0E24-A85B-C7BD1071A129}"/>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82684A93-E14E-442F-07AC-21C76EA2A3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846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ECB24-7357-B406-F288-0323DA11AFB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921F9DB-60AE-E306-54E8-50CDB47493C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2B3BBE1-6762-65BB-6CC1-C024606618ED}"/>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97CC609-F3FC-2875-84F5-798C57C0EC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71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48F4-2311-F37E-EBC7-ACBAF3C9863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5092AC5-2CC9-E34E-6ACE-F8386A31564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298AC6A-8156-CCEB-A7C1-B633048B5F6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6594AF6E-AF55-71AE-0CF3-089C5CFAD4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3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D8C24-7A53-0B54-9020-08EFC776A25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476017-97A1-68CF-BA4B-6101DDCCD02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9769B38-4F0B-4B92-D411-0AF8CC9065CA}"/>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5D8CE8C6-666C-E2B0-69FB-0001BEE8FB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463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73996-9376-57E4-49B6-BD415AAB9C0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40B0ECA-77E6-6534-509F-19DBFD93CF7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D79E0E7-A0D6-0F0A-F1F7-A76058787946}"/>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0271BAD0-CA14-859D-BB60-245F8DD012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703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23DB4-3E50-2C1F-17E1-443AA14AB28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5B16646-CF95-C14C-6F75-A81911AE947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6C7A85D-5B07-C605-61C3-22C5FCF5605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8688945-F58B-D43A-708F-8099A434D9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194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E3815-C722-DD94-D55C-7BC1AFE2B68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AA12C21-CB5E-4DF6-0805-936B306114F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266E8AD-8F6D-9D37-EEAF-B2A0E719ED66}"/>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F9E447DF-7C45-3A46-F242-1D3AC66E0F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130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D4188-816D-237C-E78E-5E2193E0100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3220941-BFB0-A2C9-D6AA-8DB7970AD06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6EA388E-DD71-ABC9-C548-1124CDF949D0}"/>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2C9193DF-8AAF-E4C6-5EFB-59DA54C522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224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49EFC-392C-D0E1-4AA2-4403F8D7531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2CFECC0-BFC6-CFF9-A894-FA1523DCA8B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FDB7630-491B-7825-7819-B1BA253082E4}"/>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AB1572F4-3843-EA68-639B-9ED0A90F6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612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15958-515A-4125-9508-78745ED82FB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B755CBA-EF72-0D75-FFD7-4B3F3D0F94D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8985C33-A1C2-507B-5ABE-AB3B056481FA}"/>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90658A8-A518-48D9-A2BD-AEBC8BC26E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167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0AAB0-C071-602B-E6B9-70C55D2E216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DD67A53-EB18-7B10-EAAA-1B50015BACB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BB3D44-A467-DDF9-A919-9C74A0D0CD4F}"/>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D8E78479-46CA-BAE7-5B3C-FFA17AFF8C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7685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0EDA-3237-724F-2C7B-0E59B4B69A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3557C6-DB1E-ABBE-0C31-030598AECA1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61CE41B-7140-0C18-D43D-4D3B2644BEAE}"/>
              </a:ext>
            </a:extLst>
          </p:cNvPr>
          <p:cNvSpPr>
            <a:spLocks noGrp="1"/>
          </p:cNvSpPr>
          <p:nvPr>
            <p:ph type="body" idx="1"/>
          </p:nvPr>
        </p:nvSpPr>
        <p:spPr/>
        <p:txBody>
          <a:bodyPr/>
          <a:lstStyle/>
          <a:p>
            <a:endParaRPr lang="es-CO" dirty="0"/>
          </a:p>
        </p:txBody>
      </p:sp>
      <p:sp>
        <p:nvSpPr>
          <p:cNvPr id="4" name="Marcador de número de diapositiva 3">
            <a:extLst>
              <a:ext uri="{FF2B5EF4-FFF2-40B4-BE49-F238E27FC236}">
                <a16:creationId xmlns:a16="http://schemas.microsoft.com/office/drawing/2014/main" id="{9AE56229-EFBF-B347-4E13-237EF53E77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16E148-1D3F-4DFB-B37B-B94B08FFC923}" type="slidenum">
              <a:rPr kumimoji="0" lang="es-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s-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6083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ad0ff0e80c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F47059DB-9629-0F7D-E6BF-0BEC26F999BB}"/>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5017CADD-5322-8FDE-E293-9E0A87372D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0210C0DC-5301-003D-7F37-BBF9C084DB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7207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68BBD3FA-CC1A-F49E-1A9C-82ED6A84F7F6}"/>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BD2D1644-936D-E59C-E848-B33FEFE13A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1EAEFA08-F82C-E563-C4CF-A76E4D7D53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9630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496F4E28-82BD-FEC9-B65C-2BE70E2DB505}"/>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A8D3C58F-8E7F-26D8-AFC8-D1FB2EC44E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5F8E54B4-DD42-1E45-7C06-25B461189E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7751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0F35509E-4A35-5685-708C-A72F21320017}"/>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B3EED383-D8A5-85D6-909B-24D332F82D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217472E1-814F-9706-7A5E-8C6111D16D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0520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1BF0AF80-B58F-A47B-51D8-DD9E37A64482}"/>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94433D6F-8B72-CDB8-68BF-98DCA78776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8A1E29C1-4C4D-37C7-0337-1786407F77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3103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C957A8D2-EB66-6DC2-B846-48DCD239C2AD}"/>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642C29BC-842A-1F55-5282-01C43AD9CE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61DC7BFA-1C06-283A-617E-73759350675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90318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a:extLst>
            <a:ext uri="{FF2B5EF4-FFF2-40B4-BE49-F238E27FC236}">
              <a16:creationId xmlns:a16="http://schemas.microsoft.com/office/drawing/2014/main" id="{74E2F300-A0A7-F0B3-B76D-06E2B73CEAF1}"/>
            </a:ext>
          </a:extLst>
        </p:cNvPr>
        <p:cNvGrpSpPr/>
        <p:nvPr/>
      </p:nvGrpSpPr>
      <p:grpSpPr>
        <a:xfrm>
          <a:off x="0" y="0"/>
          <a:ext cx="0" cy="0"/>
          <a:chOff x="0" y="0"/>
          <a:chExt cx="0" cy="0"/>
        </a:xfrm>
      </p:grpSpPr>
      <p:sp>
        <p:nvSpPr>
          <p:cNvPr id="1269" name="Google Shape;1269;gad0ff0e80c_0_195:notes">
            <a:extLst>
              <a:ext uri="{FF2B5EF4-FFF2-40B4-BE49-F238E27FC236}">
                <a16:creationId xmlns:a16="http://schemas.microsoft.com/office/drawing/2014/main" id="{4A9A0B1C-0FEC-CC3C-40FD-BDCA5D8BE0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1270" name="Google Shape;1270;gad0ff0e80c_0_195:notes">
            <a:extLst>
              <a:ext uri="{FF2B5EF4-FFF2-40B4-BE49-F238E27FC236}">
                <a16:creationId xmlns:a16="http://schemas.microsoft.com/office/drawing/2014/main" id="{5B8292A2-CD8D-C56B-9D57-1374B0D5078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74936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86d422f93d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s-CO"/>
          </a:p>
        </p:txBody>
      </p:sp>
      <p:sp>
        <p:nvSpPr>
          <p:cNvPr id="261" name="Google Shape;261;g86d422f93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83A49-71D8-E949-4BCF-1E09887079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018CB43E-0597-971A-B250-B1C1A4754B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11DBFD07-363C-68B0-E4BA-C11469748AFA}"/>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506EF2E1-F71A-DA5E-504D-EA15C30AFEA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9881A250-6265-99F1-9CC6-FF6C41B17C3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44301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8F3A38-15DD-EDCE-E2B2-BE10309A68A6}"/>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25E349AE-FE76-FA46-E686-BE3C3B1DF6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2C1C002E-37E1-1CC7-97B6-C02A75C2411E}"/>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E8AC56FD-5E41-E087-A065-D1BCB230CF1A}"/>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40BAD750-4CB5-09B4-148F-8CD12FF36CAF}"/>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610255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3431C-29C2-8BEC-C002-652617F0A33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7668BEED-B3D0-206A-4EEA-B2E65E468C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9F0ABB4-450C-E550-5D9E-D374E4990ECF}"/>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FEB5C0B9-19D6-14CE-2DCE-720846844AC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BD2D518-6CC2-9753-3604-B70B9B0C1D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727962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6558A4-D264-7A4A-A7F2-7E144583557B}"/>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D1F39127-9849-7117-E0CD-AEA27F3969A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a:extLst>
              <a:ext uri="{FF2B5EF4-FFF2-40B4-BE49-F238E27FC236}">
                <a16:creationId xmlns:a16="http://schemas.microsoft.com/office/drawing/2014/main" id="{DCB6DF16-01F6-6168-9D46-CCEA00AC030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a:extLst>
              <a:ext uri="{FF2B5EF4-FFF2-40B4-BE49-F238E27FC236}">
                <a16:creationId xmlns:a16="http://schemas.microsoft.com/office/drawing/2014/main" id="{CFF52974-CB5B-4BBB-B04F-F71DB506D411}"/>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6" name="Marcador de pie de página 5">
            <a:extLst>
              <a:ext uri="{FF2B5EF4-FFF2-40B4-BE49-F238E27FC236}">
                <a16:creationId xmlns:a16="http://schemas.microsoft.com/office/drawing/2014/main" id="{01A664AA-A6CC-F646-5CC0-0744FF7FEF53}"/>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9A14E7C9-3458-B90D-05C6-1312E1DDB882}"/>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767250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A7D61-E78E-A4B4-F0C9-8F1D516DCEA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D12D2483-8337-662B-657D-A0DF18BC8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ED2E663-0A7A-6582-85DF-21FF61515D1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a:extLst>
              <a:ext uri="{FF2B5EF4-FFF2-40B4-BE49-F238E27FC236}">
                <a16:creationId xmlns:a16="http://schemas.microsoft.com/office/drawing/2014/main" id="{B1F07E90-FB7E-6F66-1568-57377F25A7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04826C8-D213-A8EB-6E2C-47129D921C6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a:extLst>
              <a:ext uri="{FF2B5EF4-FFF2-40B4-BE49-F238E27FC236}">
                <a16:creationId xmlns:a16="http://schemas.microsoft.com/office/drawing/2014/main" id="{98E7DF32-94C7-3D12-59A0-AB2067D39468}"/>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8" name="Marcador de pie de página 7">
            <a:extLst>
              <a:ext uri="{FF2B5EF4-FFF2-40B4-BE49-F238E27FC236}">
                <a16:creationId xmlns:a16="http://schemas.microsoft.com/office/drawing/2014/main" id="{84F22018-60EF-2082-C692-6EAC2E8A3CD4}"/>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A60B0DFF-B980-64F0-BB3D-E28695FC269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394632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F047E8-1B17-BF19-1F8B-B4D812A30A59}"/>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9D9A2142-1D18-0079-CEB6-F72096D4A304}"/>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4" name="Marcador de pie de página 3">
            <a:extLst>
              <a:ext uri="{FF2B5EF4-FFF2-40B4-BE49-F238E27FC236}">
                <a16:creationId xmlns:a16="http://schemas.microsoft.com/office/drawing/2014/main" id="{A8C3AF9E-9112-1220-D814-8286586CF07B}"/>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EB292EC8-027E-FDDD-CA8D-52665E9C141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121582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A0A9F07-71A6-8CA5-C860-0ECB6F0386E1}"/>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3" name="Marcador de pie de página 2">
            <a:extLst>
              <a:ext uri="{FF2B5EF4-FFF2-40B4-BE49-F238E27FC236}">
                <a16:creationId xmlns:a16="http://schemas.microsoft.com/office/drawing/2014/main" id="{E8807CDD-3639-AD30-0999-2A6A57EBB0FE}"/>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AF90BED0-6270-CAF9-78C4-9136146D296A}"/>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425777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03DF11-4694-7906-59A6-8C3C67366DF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5B75D10E-37C3-747B-BF51-203038D81B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a:extLst>
              <a:ext uri="{FF2B5EF4-FFF2-40B4-BE49-F238E27FC236}">
                <a16:creationId xmlns:a16="http://schemas.microsoft.com/office/drawing/2014/main" id="{8FFE66EA-AA6B-0442-ED45-499E83BEA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B6733A5-E960-C847-55B2-DEC18989CA61}"/>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6" name="Marcador de pie de página 5">
            <a:extLst>
              <a:ext uri="{FF2B5EF4-FFF2-40B4-BE49-F238E27FC236}">
                <a16:creationId xmlns:a16="http://schemas.microsoft.com/office/drawing/2014/main" id="{BFE29F19-0023-EEDC-E2D1-5042B9B6E3CC}"/>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404808C1-26F0-339B-11C1-D33D984035F8}"/>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204702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A2D9B-D3EB-5B3C-BFA1-FBC40D8D8E1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81FBAEA0-561D-3087-61C9-32185D23BA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570425FB-EF95-BB95-A52D-49D654011D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662E15-0F71-B9D5-6E88-0E1D9E7E53C0}"/>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6" name="Marcador de pie de página 5">
            <a:extLst>
              <a:ext uri="{FF2B5EF4-FFF2-40B4-BE49-F238E27FC236}">
                <a16:creationId xmlns:a16="http://schemas.microsoft.com/office/drawing/2014/main" id="{2647BA85-731B-7305-28C5-C12310ABC96A}"/>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7453F0F5-9E98-04E5-7602-DDA98417AD03}"/>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444785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D1BEF8-0302-4F12-A9E7-7F22F81E2DF0}"/>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9FEAED9B-AC98-8974-82BC-4E4FC953A82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5FE7ABC4-235F-B112-9FF4-98D97305C036}"/>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DC24284E-D2D8-17BF-78BB-7C325D09DFA0}"/>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882AA021-531A-E390-1B5B-F2B198FDCBF0}"/>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398723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A07FB20-1C16-135B-5C9D-18273A17612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14D45E15-B094-4337-D46D-622E9AE21A4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C1118205-0C07-341B-8E07-4A4E4908BCD9}"/>
              </a:ext>
            </a:extLst>
          </p:cNvPr>
          <p:cNvSpPr>
            <a:spLocks noGrp="1"/>
          </p:cNvSpPr>
          <p:nvPr>
            <p:ph type="dt" sz="half" idx="10"/>
          </p:nvPr>
        </p:nvSpPr>
        <p:spPr/>
        <p:txBody>
          <a:body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36E1612D-9095-BA88-3479-9D0FD85E78A9}"/>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00050FA0-2D24-A233-DBBD-75948D4989BD}"/>
              </a:ext>
            </a:extLst>
          </p:cNvPr>
          <p:cNvSpPr>
            <a:spLocks noGrp="1"/>
          </p:cNvSpPr>
          <p:nvPr>
            <p:ph type="sldNum" sz="quarter" idx="12"/>
          </p:nvPr>
        </p:nvSpPr>
        <p:spPr/>
        <p:txBody>
          <a:body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469572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09600" y="547200"/>
            <a:ext cx="10972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Tree>
    <p:extLst>
      <p:ext uri="{BB962C8B-B14F-4D97-AF65-F5344CB8AC3E}">
        <p14:creationId xmlns:p14="http://schemas.microsoft.com/office/powerpoint/2010/main" val="1901626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EE68A2-F432-CC28-4090-1855194008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1750EE30-C2E0-FF7B-652A-1E4FEDAF02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87755594-D461-9E59-092A-252A4730E5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161ED-93E0-CE44-BAB2-0EE580BABF22}" type="datetimeFigureOut">
              <a:rPr lang="es-ES_tradnl" smtClean="0"/>
              <a:t>21/07/2026</a:t>
            </a:fld>
            <a:endParaRPr lang="es-ES_tradnl"/>
          </a:p>
        </p:txBody>
      </p:sp>
      <p:sp>
        <p:nvSpPr>
          <p:cNvPr id="5" name="Marcador de pie de página 4">
            <a:extLst>
              <a:ext uri="{FF2B5EF4-FFF2-40B4-BE49-F238E27FC236}">
                <a16:creationId xmlns:a16="http://schemas.microsoft.com/office/drawing/2014/main" id="{FE914DD4-12C5-63BA-0D92-3F3BA40B3E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D1B2DABA-6051-8F0E-1283-1F593D61F6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DD55D0-2903-0648-8BA0-7A323A2A7BFE}" type="slidenum">
              <a:rPr lang="es-ES_tradnl" smtClean="0"/>
              <a:t>‹Nº›</a:t>
            </a:fld>
            <a:endParaRPr lang="es-ES_tradnl"/>
          </a:p>
        </p:txBody>
      </p:sp>
    </p:spTree>
    <p:extLst>
      <p:ext uri="{BB962C8B-B14F-4D97-AF65-F5344CB8AC3E}">
        <p14:creationId xmlns:p14="http://schemas.microsoft.com/office/powerpoint/2010/main" val="1542729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package" Target="../embeddings/Microsoft_Excel_Worksheet.xlsx"/><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1.wdp"/></Relationships>
</file>

<file path=ppt/slides/_rels/slide1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63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
        <p:nvSpPr>
          <p:cNvPr id="4" name="CuadroTexto 3">
            <a:extLst>
              <a:ext uri="{FF2B5EF4-FFF2-40B4-BE49-F238E27FC236}">
                <a16:creationId xmlns:a16="http://schemas.microsoft.com/office/drawing/2014/main" id="{17165205-4991-DED2-C9AD-5A4F10444AF5}"/>
              </a:ext>
            </a:extLst>
          </p:cNvPr>
          <p:cNvSpPr txBox="1"/>
          <p:nvPr/>
        </p:nvSpPr>
        <p:spPr>
          <a:xfrm>
            <a:off x="259432" y="3870722"/>
            <a:ext cx="7216023"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Comité Institucional de Gestión de Desempeño –CIGD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dirty="0">
                <a:solidFill>
                  <a:prstClr val="black">
                    <a:lumMod val="65000"/>
                    <a:lumOff val="35000"/>
                  </a:prstClr>
                </a:solidFill>
                <a:latin typeface="Verdana"/>
                <a:ea typeface="Verdana"/>
              </a:rPr>
              <a:t>Aprobatorio e Informativo–  14 julio 2026</a:t>
            </a:r>
          </a:p>
        </p:txBody>
      </p:sp>
    </p:spTree>
    <p:extLst>
      <p:ext uri="{BB962C8B-B14F-4D97-AF65-F5344CB8AC3E}">
        <p14:creationId xmlns:p14="http://schemas.microsoft.com/office/powerpoint/2010/main" val="3557072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5DBE253B-AFE7-4B1C-916D-0DC633A5071B}"/>
              </a:ext>
            </a:extLst>
          </p:cNvPr>
          <p:cNvSpPr txBox="1"/>
          <p:nvPr/>
        </p:nvSpPr>
        <p:spPr>
          <a:xfrm>
            <a:off x="1255600" y="70810"/>
            <a:ext cx="9518273" cy="54784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DAF46"/>
                </a:solidFill>
                <a:effectLst/>
                <a:uLnTx/>
                <a:uFillTx/>
                <a:latin typeface="Nunito Sans" pitchFamily="2" charset="0"/>
                <a:ea typeface="Verdana" panose="020B0604030504040204" pitchFamily="34" charset="0"/>
                <a:cs typeface="+mn-cs"/>
              </a:rPr>
              <a:t>VERIFICACIÓN QUORUM</a:t>
            </a:r>
          </a:p>
        </p:txBody>
      </p:sp>
      <p:sp>
        <p:nvSpPr>
          <p:cNvPr id="3" name="TextBox 6">
            <a:extLst>
              <a:ext uri="{FF2B5EF4-FFF2-40B4-BE49-F238E27FC236}">
                <a16:creationId xmlns:a16="http://schemas.microsoft.com/office/drawing/2014/main" id="{6882DAE2-2D01-DFF1-1349-F28281599AF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9D969EC-E216-4071-DFD4-1CADB552D96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4C4164F2-B33A-4526-EA58-EA297E2C30DC}"/>
              </a:ext>
            </a:extLst>
          </p:cNvPr>
          <p:cNvGraphicFramePr>
            <a:graphicFrameLocks noGrp="1"/>
          </p:cNvGraphicFramePr>
          <p:nvPr>
            <p:extLst>
              <p:ext uri="{D42A27DB-BD31-4B8C-83A1-F6EECF244321}">
                <p14:modId xmlns:p14="http://schemas.microsoft.com/office/powerpoint/2010/main" val="35550141"/>
              </p:ext>
            </p:extLst>
          </p:nvPr>
        </p:nvGraphicFramePr>
        <p:xfrm>
          <a:off x="1911747" y="725884"/>
          <a:ext cx="9130662" cy="5824394"/>
        </p:xfrm>
        <a:graphic>
          <a:graphicData uri="http://schemas.openxmlformats.org/drawingml/2006/table">
            <a:tbl>
              <a:tblPr>
                <a:tableStyleId>{10A1B5D5-9B99-4C35-A422-299274C87663}</a:tableStyleId>
              </a:tblPr>
              <a:tblGrid>
                <a:gridCol w="396028">
                  <a:extLst>
                    <a:ext uri="{9D8B030D-6E8A-4147-A177-3AD203B41FA5}">
                      <a16:colId xmlns:a16="http://schemas.microsoft.com/office/drawing/2014/main" val="2917662359"/>
                    </a:ext>
                  </a:extLst>
                </a:gridCol>
                <a:gridCol w="5051567">
                  <a:extLst>
                    <a:ext uri="{9D8B030D-6E8A-4147-A177-3AD203B41FA5}">
                      <a16:colId xmlns:a16="http://schemas.microsoft.com/office/drawing/2014/main" val="1200145708"/>
                    </a:ext>
                  </a:extLst>
                </a:gridCol>
                <a:gridCol w="3683067">
                  <a:extLst>
                    <a:ext uri="{9D8B030D-6E8A-4147-A177-3AD203B41FA5}">
                      <a16:colId xmlns:a16="http://schemas.microsoft.com/office/drawing/2014/main" val="3249796976"/>
                    </a:ext>
                  </a:extLst>
                </a:gridCol>
              </a:tblGrid>
              <a:tr h="106604">
                <a:tc gridSpan="3">
                  <a:txBody>
                    <a:bodyPr/>
                    <a:lstStyle/>
                    <a:p>
                      <a:pPr algn="ctr" fontAlgn="ctr"/>
                      <a:r>
                        <a:rPr lang="es-CO" sz="1200" b="1" u="none" strike="noStrike" dirty="0">
                          <a:solidFill>
                            <a:srgbClr val="000000"/>
                          </a:solidFill>
                          <a:effectLst/>
                        </a:rPr>
                        <a:t> </a:t>
                      </a:r>
                      <a:r>
                        <a:rPr lang="es-CO" sz="1400" b="1" u="none" strike="noStrike" dirty="0">
                          <a:solidFill>
                            <a:srgbClr val="000000"/>
                          </a:solidFill>
                          <a:effectLst/>
                        </a:rPr>
                        <a:t>MIEMBROS DE COMITÉ INSTITUCIONAL DE GESTIÓN Y DESEMPEÑO </a:t>
                      </a:r>
                      <a:endParaRPr lang="es-CO" sz="1400" b="1" i="0" u="none" strike="noStrike" dirty="0">
                        <a:solidFill>
                          <a:srgbClr val="000000"/>
                        </a:solidFill>
                        <a:effectLst/>
                        <a:latin typeface="Arial" panose="020B0604020202020204" pitchFamily="34" charset="0"/>
                      </a:endParaRPr>
                    </a:p>
                  </a:txBody>
                  <a:tcPr marL="3797" marR="3797" marT="3797"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74239013"/>
                  </a:ext>
                </a:extLst>
              </a:tr>
              <a:tr h="622855">
                <a:tc>
                  <a:txBody>
                    <a:bodyPr/>
                    <a:lstStyle/>
                    <a:p>
                      <a:pPr algn="ctr" fontAlgn="ctr"/>
                      <a:r>
                        <a:rPr lang="es-CO" sz="1200" b="0" u="none" strike="noStrike" dirty="0">
                          <a:solidFill>
                            <a:srgbClr val="000000"/>
                          </a:solidFill>
                          <a:effectLst/>
                        </a:rPr>
                        <a:t> </a:t>
                      </a:r>
                      <a:endParaRPr lang="es-CO" sz="1200" b="0" i="0" u="none" strike="noStrike" dirty="0">
                        <a:solidFill>
                          <a:srgbClr val="000000"/>
                        </a:solidFill>
                        <a:effectLst/>
                        <a:latin typeface="Arial" panose="020B0604020202020204" pitchFamily="34" charset="0"/>
                      </a:endParaRPr>
                    </a:p>
                  </a:txBody>
                  <a:tcPr marL="3797" marR="3797" marT="3797" marB="0" anchor="ctr">
                    <a:solidFill>
                      <a:srgbClr val="76B12A"/>
                    </a:solidFill>
                  </a:tcPr>
                </a:tc>
                <a:tc>
                  <a:txBody>
                    <a:bodyPr/>
                    <a:lstStyle/>
                    <a:p>
                      <a:pPr algn="ctr" fontAlgn="ctr"/>
                      <a:r>
                        <a:rPr lang="es-CO" sz="1200" b="1" u="none" strike="noStrike" dirty="0">
                          <a:solidFill>
                            <a:schemeClr val="bg1"/>
                          </a:solidFill>
                          <a:effectLst/>
                        </a:rPr>
                        <a:t>DEPENDENCIA</a:t>
                      </a:r>
                      <a:endParaRPr lang="es-CO" sz="1200" b="1" i="0" u="none" strike="noStrike" dirty="0">
                        <a:solidFill>
                          <a:schemeClr val="bg1"/>
                        </a:solidFill>
                        <a:effectLst/>
                        <a:latin typeface="Arial" panose="020B0604020202020204" pitchFamily="34" charset="0"/>
                      </a:endParaRPr>
                    </a:p>
                  </a:txBody>
                  <a:tcPr marL="3797" marR="3797" marT="3797" marB="0" anchor="ctr">
                    <a:solidFill>
                      <a:srgbClr val="76B12A"/>
                    </a:solidFill>
                  </a:tcPr>
                </a:tc>
                <a:tc>
                  <a:txBody>
                    <a:bodyPr/>
                    <a:lstStyle/>
                    <a:p>
                      <a:pPr algn="ctr" fontAlgn="ctr"/>
                      <a:r>
                        <a:rPr lang="es-CO" sz="1200" b="1" u="none" strike="noStrike" dirty="0">
                          <a:solidFill>
                            <a:schemeClr val="bg1"/>
                          </a:solidFill>
                          <a:effectLst/>
                        </a:rPr>
                        <a:t>NOMBRES Y APELLIDOS</a:t>
                      </a:r>
                      <a:endParaRPr lang="es-CO" sz="1200" b="1" i="0" u="none" strike="noStrike" dirty="0">
                        <a:solidFill>
                          <a:schemeClr val="bg1"/>
                        </a:solidFill>
                        <a:effectLst/>
                        <a:latin typeface="Arial" panose="020B0604020202020204" pitchFamily="34" charset="0"/>
                      </a:endParaRPr>
                    </a:p>
                  </a:txBody>
                  <a:tcPr marL="3797" marR="3797" marT="3797" marB="0" anchor="ctr">
                    <a:solidFill>
                      <a:srgbClr val="76B12A"/>
                    </a:solidFill>
                  </a:tcPr>
                </a:tc>
                <a:extLst>
                  <a:ext uri="{0D108BD9-81ED-4DB2-BD59-A6C34878D82A}">
                    <a16:rowId xmlns:a16="http://schemas.microsoft.com/office/drawing/2014/main" val="1908627679"/>
                  </a:ext>
                </a:extLst>
              </a:tr>
              <a:tr h="195805">
                <a:tc>
                  <a:txBody>
                    <a:bodyPr/>
                    <a:lstStyle/>
                    <a:p>
                      <a:pPr algn="ctr" fontAlgn="ctr"/>
                      <a:r>
                        <a:rPr lang="es-CO" sz="1200" b="0" u="none" strike="noStrike">
                          <a:solidFill>
                            <a:srgbClr val="000000"/>
                          </a:solidFill>
                          <a:effectLst/>
                        </a:rPr>
                        <a:t>1</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ASESORA DESPACHO (D) </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María Mercedes López Mora </a:t>
                      </a:r>
                    </a:p>
                  </a:txBody>
                  <a:tcPr marL="3797" marR="3797" marT="3797" marB="0" anchor="ctr"/>
                </a:tc>
                <a:extLst>
                  <a:ext uri="{0D108BD9-81ED-4DB2-BD59-A6C34878D82A}">
                    <a16:rowId xmlns:a16="http://schemas.microsoft.com/office/drawing/2014/main" val="3558949545"/>
                  </a:ext>
                </a:extLst>
              </a:tr>
              <a:tr h="195805">
                <a:tc>
                  <a:txBody>
                    <a:bodyPr/>
                    <a:lstStyle/>
                    <a:p>
                      <a:pPr algn="ctr" fontAlgn="ctr"/>
                      <a:r>
                        <a:rPr lang="es-CO" sz="1200" b="0" u="none" strike="noStrike">
                          <a:solidFill>
                            <a:srgbClr val="000000"/>
                          </a:solidFill>
                          <a:effectLst/>
                        </a:rPr>
                        <a:t>2</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SUBDIRECTORA GENERAL</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Adriana Velásquez </a:t>
                      </a:r>
                      <a:r>
                        <a:rPr lang="es-CO" sz="1200" b="0" u="none" strike="noStrike" kern="1200" dirty="0" err="1">
                          <a:solidFill>
                            <a:srgbClr val="000000"/>
                          </a:solidFill>
                          <a:effectLst/>
                          <a:latin typeface="Verdana" panose="020B0604030504040204" pitchFamily="34" charset="0"/>
                          <a:ea typeface="Verdana" panose="020B0604030504040204" pitchFamily="34" charset="0"/>
                          <a:cs typeface="+mn-cs"/>
                        </a:rPr>
                        <a:t>Lasprilla</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 </a:t>
                      </a:r>
                    </a:p>
                  </a:txBody>
                  <a:tcPr marL="3797" marR="3797" marT="3797" marB="0" anchor="ctr"/>
                </a:tc>
                <a:extLst>
                  <a:ext uri="{0D108BD9-81ED-4DB2-BD59-A6C34878D82A}">
                    <a16:rowId xmlns:a16="http://schemas.microsoft.com/office/drawing/2014/main" val="2107586216"/>
                  </a:ext>
                </a:extLst>
              </a:tr>
              <a:tr h="195805">
                <a:tc>
                  <a:txBody>
                    <a:bodyPr/>
                    <a:lstStyle/>
                    <a:p>
                      <a:pPr algn="ctr" fontAlgn="ctr"/>
                      <a:r>
                        <a:rPr lang="es-CO" sz="1200" b="0" u="none" strike="noStrike">
                          <a:solidFill>
                            <a:srgbClr val="000000"/>
                          </a:solidFill>
                          <a:effectLst/>
                        </a:rPr>
                        <a:t>3</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SECRETARIA GENERAL</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pt-BR" sz="1200" b="0" u="none" strike="noStrike" kern="1200" dirty="0">
                          <a:solidFill>
                            <a:srgbClr val="000000"/>
                          </a:solidFill>
                          <a:effectLst/>
                          <a:latin typeface="Verdana" panose="020B0604030504040204" pitchFamily="34" charset="0"/>
                          <a:ea typeface="Verdana" panose="020B0604030504040204" pitchFamily="34" charset="0"/>
                          <a:cs typeface="+mn-cs"/>
                        </a:rPr>
                        <a:t>Diana Mireya Parra</a:t>
                      </a:r>
                    </a:p>
                  </a:txBody>
                  <a:tcPr marL="3797" marR="3797" marT="3797" marB="0" anchor="ctr"/>
                </a:tc>
                <a:extLst>
                  <a:ext uri="{0D108BD9-81ED-4DB2-BD59-A6C34878D82A}">
                    <a16:rowId xmlns:a16="http://schemas.microsoft.com/office/drawing/2014/main" val="337493063"/>
                  </a:ext>
                </a:extLst>
              </a:tr>
              <a:tr h="195805">
                <a:tc>
                  <a:txBody>
                    <a:bodyPr/>
                    <a:lstStyle/>
                    <a:p>
                      <a:pPr algn="ctr" fontAlgn="ctr"/>
                      <a:r>
                        <a:rPr lang="es-CO" sz="1200" b="0" u="none" strike="noStrike">
                          <a:solidFill>
                            <a:srgbClr val="000000"/>
                          </a:solidFill>
                          <a:effectLst/>
                        </a:rPr>
                        <a:t>4</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 DE PLANEACIÓN Y CONTROL DE GESTIÓN</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Milton Fabian  Forero Melo</a:t>
                      </a:r>
                    </a:p>
                  </a:txBody>
                  <a:tcPr marL="3797" marR="3797" marT="3797" marB="0" anchor="ctr"/>
                </a:tc>
                <a:extLst>
                  <a:ext uri="{0D108BD9-81ED-4DB2-BD59-A6C34878D82A}">
                    <a16:rowId xmlns:a16="http://schemas.microsoft.com/office/drawing/2014/main" val="3245445149"/>
                  </a:ext>
                </a:extLst>
              </a:tr>
              <a:tr h="195805">
                <a:tc>
                  <a:txBody>
                    <a:bodyPr/>
                    <a:lstStyle/>
                    <a:p>
                      <a:pPr algn="ctr" fontAlgn="ctr"/>
                      <a:r>
                        <a:rPr lang="es-CO" sz="1200" b="0" u="none" strike="noStrike">
                          <a:solidFill>
                            <a:srgbClr val="000000"/>
                          </a:solidFill>
                          <a:effectLst/>
                        </a:rPr>
                        <a:t>5</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TECNOLOGIAS DE LA INFORMACIÓN</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Amalia Peña Russi </a:t>
                      </a:r>
                      <a:endParaRPr lang="es-CO" sz="1200" b="0" u="none" strike="noStrike" kern="1200" dirty="0">
                        <a:solidFill>
                          <a:srgbClr val="000000"/>
                        </a:solidFill>
                        <a:effectLst/>
                        <a:latin typeface="Verdana" panose="020B0604030504040204" pitchFamily="34" charset="0"/>
                        <a:ea typeface="Verdana" panose="020B0604030504040204" pitchFamily="34" charset="0"/>
                        <a:cs typeface="+mn-cs"/>
                      </a:endParaRPr>
                    </a:p>
                  </a:txBody>
                  <a:tcPr marL="3797" marR="3797" marT="3797" marB="0" anchor="ctr"/>
                </a:tc>
                <a:extLst>
                  <a:ext uri="{0D108BD9-81ED-4DB2-BD59-A6C34878D82A}">
                    <a16:rowId xmlns:a16="http://schemas.microsoft.com/office/drawing/2014/main" val="482388386"/>
                  </a:ext>
                </a:extLst>
              </a:tr>
              <a:tr h="232346">
                <a:tc>
                  <a:txBody>
                    <a:bodyPr/>
                    <a:lstStyle/>
                    <a:p>
                      <a:pPr algn="ctr" fontAlgn="ctr"/>
                      <a:r>
                        <a:rPr lang="es-CO" sz="1200" b="0" u="none" strike="noStrike">
                          <a:solidFill>
                            <a:srgbClr val="000000"/>
                          </a:solidFill>
                          <a:effectLst/>
                        </a:rPr>
                        <a:t>6</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TALENTO HUMANO (E)</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Dora Alicia Quijano Camargo </a:t>
                      </a:r>
                    </a:p>
                  </a:txBody>
                  <a:tcPr marL="3797" marR="3797" marT="3797" marB="0" anchor="ctr"/>
                </a:tc>
                <a:extLst>
                  <a:ext uri="{0D108BD9-81ED-4DB2-BD59-A6C34878D82A}">
                    <a16:rowId xmlns:a16="http://schemas.microsoft.com/office/drawing/2014/main" val="1800674074"/>
                  </a:ext>
                </a:extLst>
              </a:tr>
              <a:tr h="195805">
                <a:tc>
                  <a:txBody>
                    <a:bodyPr/>
                    <a:lstStyle/>
                    <a:p>
                      <a:pPr algn="ctr" fontAlgn="ctr"/>
                      <a:r>
                        <a:rPr lang="es-CO" sz="1200" b="0" u="none" strike="noStrike">
                          <a:solidFill>
                            <a:srgbClr val="000000"/>
                          </a:solidFill>
                          <a:effectLst/>
                        </a:rPr>
                        <a:t>7</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ADMINISTRATIVA</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Ana Maria Segura Andrade</a:t>
                      </a:r>
                    </a:p>
                  </a:txBody>
                  <a:tcPr marL="3797" marR="3797" marT="3797" marB="0" anchor="ctr"/>
                </a:tc>
                <a:extLst>
                  <a:ext uri="{0D108BD9-81ED-4DB2-BD59-A6C34878D82A}">
                    <a16:rowId xmlns:a16="http://schemas.microsoft.com/office/drawing/2014/main" val="1550501364"/>
                  </a:ext>
                </a:extLst>
              </a:tr>
              <a:tr h="195805">
                <a:tc>
                  <a:txBody>
                    <a:bodyPr/>
                    <a:lstStyle/>
                    <a:p>
                      <a:pPr algn="ctr" fontAlgn="ctr"/>
                      <a:r>
                        <a:rPr lang="es-CO" sz="1200" b="0" u="none" strike="noStrike">
                          <a:solidFill>
                            <a:srgbClr val="000000"/>
                          </a:solidFill>
                          <a:effectLst/>
                        </a:rPr>
                        <a:t>8</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RELACIÓN CON LA CIUDADANÍA </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Maria Mercedes Lopez Mora</a:t>
                      </a:r>
                    </a:p>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 </a:t>
                      </a:r>
                    </a:p>
                  </a:txBody>
                  <a:tcPr marL="3797" marR="3797" marT="3797" marB="0" anchor="ctr"/>
                </a:tc>
                <a:extLst>
                  <a:ext uri="{0D108BD9-81ED-4DB2-BD59-A6C34878D82A}">
                    <a16:rowId xmlns:a16="http://schemas.microsoft.com/office/drawing/2014/main" val="1758251391"/>
                  </a:ext>
                </a:extLst>
              </a:tr>
              <a:tr h="195805">
                <a:tc>
                  <a:txBody>
                    <a:bodyPr/>
                    <a:lstStyle/>
                    <a:p>
                      <a:pPr algn="ctr" fontAlgn="ctr"/>
                      <a:r>
                        <a:rPr lang="es-CO" sz="1200" b="0" u="none" strike="noStrike">
                          <a:solidFill>
                            <a:srgbClr val="000000"/>
                          </a:solidFill>
                          <a:effectLst/>
                        </a:rPr>
                        <a:t>9</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 FINANCIERO</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Oscar Javier Manrique Ladino</a:t>
                      </a:r>
                    </a:p>
                  </a:txBody>
                  <a:tcPr marL="3797" marR="3797" marT="3797" marB="0" anchor="ctr"/>
                </a:tc>
                <a:extLst>
                  <a:ext uri="{0D108BD9-81ED-4DB2-BD59-A6C34878D82A}">
                    <a16:rowId xmlns:a16="http://schemas.microsoft.com/office/drawing/2014/main" val="1647840619"/>
                  </a:ext>
                </a:extLst>
              </a:tr>
              <a:tr h="195805">
                <a:tc>
                  <a:txBody>
                    <a:bodyPr/>
                    <a:lstStyle/>
                    <a:p>
                      <a:pPr algn="ctr" fontAlgn="ctr"/>
                      <a:r>
                        <a:rPr lang="es-CO" sz="1200" b="0" u="none" strike="noStrike">
                          <a:solidFill>
                            <a:srgbClr val="000000"/>
                          </a:solidFill>
                          <a:effectLst/>
                        </a:rPr>
                        <a:t>10</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JEFE OFICINA JURÍDICA</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J</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ose Miguel Rueda Vasquez</a:t>
                      </a:r>
                    </a:p>
                  </a:txBody>
                  <a:tcPr marL="3797" marR="3797" marT="3797" marB="0" anchor="ctr"/>
                </a:tc>
                <a:extLst>
                  <a:ext uri="{0D108BD9-81ED-4DB2-BD59-A6C34878D82A}">
                    <a16:rowId xmlns:a16="http://schemas.microsoft.com/office/drawing/2014/main" val="2990379784"/>
                  </a:ext>
                </a:extLst>
              </a:tr>
              <a:tr h="387628">
                <a:tc>
                  <a:txBody>
                    <a:bodyPr/>
                    <a:lstStyle/>
                    <a:p>
                      <a:pPr algn="ctr" fontAlgn="ctr"/>
                      <a:r>
                        <a:rPr lang="es-CO" sz="1200" b="0" u="none" strike="noStrike">
                          <a:solidFill>
                            <a:srgbClr val="000000"/>
                          </a:solidFill>
                          <a:effectLst/>
                        </a:rPr>
                        <a:t>11</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JEFE OFICINA DE INSPECCIÓN, VIGILANCIA Y CONTROL, Y CALIDAD DE SERVICIOS</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J</a:t>
                      </a:r>
                      <a:r>
                        <a:rPr lang="es-CO" sz="1200" b="0" u="none" strike="noStrike" kern="1200" dirty="0" err="1">
                          <a:solidFill>
                            <a:srgbClr val="000000"/>
                          </a:solidFill>
                          <a:effectLst/>
                          <a:latin typeface="Verdana" panose="020B0604030504040204" pitchFamily="34" charset="0"/>
                          <a:ea typeface="Verdana" panose="020B0604030504040204" pitchFamily="34" charset="0"/>
                          <a:cs typeface="+mn-cs"/>
                        </a:rPr>
                        <a:t>eason</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 Ariel Cossio Ibarguen</a:t>
                      </a:r>
                    </a:p>
                  </a:txBody>
                  <a:tcPr marL="3797" marR="3797" marT="3797" marB="0" anchor="ctr"/>
                </a:tc>
                <a:extLst>
                  <a:ext uri="{0D108BD9-81ED-4DB2-BD59-A6C34878D82A}">
                    <a16:rowId xmlns:a16="http://schemas.microsoft.com/office/drawing/2014/main" val="2078029438"/>
                  </a:ext>
                </a:extLst>
              </a:tr>
              <a:tr h="195805">
                <a:tc>
                  <a:txBody>
                    <a:bodyPr/>
                    <a:lstStyle/>
                    <a:p>
                      <a:pPr algn="ctr" fontAlgn="ctr"/>
                      <a:r>
                        <a:rPr lang="es-CO" sz="1200" b="0" u="none" strike="noStrike">
                          <a:solidFill>
                            <a:srgbClr val="000000"/>
                          </a:solidFill>
                          <a:effectLst/>
                        </a:rPr>
                        <a:t>12</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JEFE OFICINA DE GESTIÓN REGIONAL</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pt-BR" sz="1200" b="0" u="none" strike="noStrike" kern="1200" dirty="0" err="1">
                          <a:solidFill>
                            <a:srgbClr val="000000"/>
                          </a:solidFill>
                          <a:effectLst/>
                          <a:latin typeface="Verdana" panose="020B0604030504040204" pitchFamily="34" charset="0"/>
                          <a:ea typeface="Verdana" panose="020B0604030504040204" pitchFamily="34" charset="0"/>
                          <a:cs typeface="+mn-cs"/>
                        </a:rPr>
                        <a:t>Edelmira</a:t>
                      </a:r>
                      <a:r>
                        <a:rPr lang="pt-BR" sz="1200" b="0" u="none" strike="noStrike" kern="1200" dirty="0">
                          <a:solidFill>
                            <a:srgbClr val="000000"/>
                          </a:solidFill>
                          <a:effectLst/>
                          <a:latin typeface="Verdana" panose="020B0604030504040204" pitchFamily="34" charset="0"/>
                          <a:ea typeface="Verdana" panose="020B0604030504040204" pitchFamily="34" charset="0"/>
                          <a:cs typeface="+mn-cs"/>
                        </a:rPr>
                        <a:t> Valencia Mendoza</a:t>
                      </a:r>
                    </a:p>
                  </a:txBody>
                  <a:tcPr marL="3797" marR="3797" marT="3797" marB="0" anchor="ctr"/>
                </a:tc>
                <a:extLst>
                  <a:ext uri="{0D108BD9-81ED-4DB2-BD59-A6C34878D82A}">
                    <a16:rowId xmlns:a16="http://schemas.microsoft.com/office/drawing/2014/main" val="1030114580"/>
                  </a:ext>
                </a:extLst>
              </a:tr>
              <a:tr h="195805">
                <a:tc>
                  <a:txBody>
                    <a:bodyPr/>
                    <a:lstStyle/>
                    <a:p>
                      <a:pPr algn="ctr" fontAlgn="ctr"/>
                      <a:r>
                        <a:rPr lang="es-CO" sz="1200" b="0" u="none" strike="noStrike">
                          <a:solidFill>
                            <a:srgbClr val="000000"/>
                          </a:solidFill>
                          <a:effectLst/>
                        </a:rPr>
                        <a:t>13</a:t>
                      </a:r>
                      <a:endParaRPr lang="es-CO" sz="1200" b="0" i="0" u="none" strike="noStrike">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PRIMERA INFANCIA </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Julie </a:t>
                      </a:r>
                      <a:r>
                        <a:rPr lang="es-CO" sz="1200" b="0" u="none" strike="noStrike" kern="1200" dirty="0" err="1">
                          <a:solidFill>
                            <a:srgbClr val="000000"/>
                          </a:solidFill>
                          <a:effectLst/>
                          <a:latin typeface="Verdana" panose="020B0604030504040204" pitchFamily="34" charset="0"/>
                          <a:ea typeface="Verdana" panose="020B0604030504040204" pitchFamily="34" charset="0"/>
                          <a:cs typeface="+mn-cs"/>
                        </a:rPr>
                        <a:t>Pauline</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 Trujillo Vanegas </a:t>
                      </a:r>
                    </a:p>
                  </a:txBody>
                  <a:tcPr marL="3797" marR="3797" marT="3797" marB="0" anchor="ctr"/>
                </a:tc>
                <a:extLst>
                  <a:ext uri="{0D108BD9-81ED-4DB2-BD59-A6C34878D82A}">
                    <a16:rowId xmlns:a16="http://schemas.microsoft.com/office/drawing/2014/main" val="3082776506"/>
                  </a:ext>
                </a:extLst>
              </a:tr>
              <a:tr h="201926">
                <a:tc>
                  <a:txBody>
                    <a:bodyPr/>
                    <a:lstStyle/>
                    <a:p>
                      <a:pPr algn="ctr" fontAlgn="ctr"/>
                      <a:r>
                        <a:rPr lang="es-CO" sz="1200" b="0" u="none" strike="noStrike" dirty="0">
                          <a:solidFill>
                            <a:srgbClr val="000000"/>
                          </a:solidFill>
                          <a:effectLst/>
                        </a:rPr>
                        <a:t>14</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INFANCIAS Y ADOLESCENCIAS</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Naya Gutierrez Pinzón</a:t>
                      </a:r>
                    </a:p>
                  </a:txBody>
                  <a:tcPr marL="3797" marR="3797" marT="3797" marB="0" anchor="ctr"/>
                </a:tc>
                <a:extLst>
                  <a:ext uri="{0D108BD9-81ED-4DB2-BD59-A6C34878D82A}">
                    <a16:rowId xmlns:a16="http://schemas.microsoft.com/office/drawing/2014/main" val="175136807"/>
                  </a:ext>
                </a:extLst>
              </a:tr>
              <a:tr h="195805">
                <a:tc>
                  <a:txBody>
                    <a:bodyPr/>
                    <a:lstStyle/>
                    <a:p>
                      <a:pPr algn="ctr" fontAlgn="ctr"/>
                      <a:r>
                        <a:rPr lang="es-CO" sz="1200" b="0" u="none" strike="noStrike" dirty="0">
                          <a:solidFill>
                            <a:srgbClr val="000000"/>
                          </a:solidFill>
                          <a:effectLst/>
                        </a:rPr>
                        <a:t>15</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 DE NUTRICIÓN</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Salvador Rincón Santos</a:t>
                      </a:r>
                    </a:p>
                  </a:txBody>
                  <a:tcPr marL="3797" marR="3797" marT="3797" marB="0" anchor="ctr"/>
                </a:tc>
                <a:extLst>
                  <a:ext uri="{0D108BD9-81ED-4DB2-BD59-A6C34878D82A}">
                    <a16:rowId xmlns:a16="http://schemas.microsoft.com/office/drawing/2014/main" val="939570761"/>
                  </a:ext>
                </a:extLst>
              </a:tr>
              <a:tr h="195805">
                <a:tc>
                  <a:txBody>
                    <a:bodyPr/>
                    <a:lstStyle/>
                    <a:p>
                      <a:pPr algn="ctr" fontAlgn="ctr"/>
                      <a:r>
                        <a:rPr lang="es-CO" sz="1200" b="0" u="none" strike="noStrike" dirty="0">
                          <a:solidFill>
                            <a:srgbClr val="000000"/>
                          </a:solidFill>
                          <a:effectLst/>
                        </a:rPr>
                        <a:t>16</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FAMILIAS, COMUNIDADES Y PUEBLOS</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err="1">
                          <a:solidFill>
                            <a:srgbClr val="000000"/>
                          </a:solidFill>
                          <a:effectLst/>
                          <a:latin typeface="Verdana" panose="020B0604030504040204" pitchFamily="34" charset="0"/>
                          <a:ea typeface="Verdana" panose="020B0604030504040204" pitchFamily="34" charset="0"/>
                          <a:cs typeface="+mn-cs"/>
                        </a:rPr>
                        <a:t>Haidy</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 Isabel Duque Cuesta</a:t>
                      </a:r>
                    </a:p>
                  </a:txBody>
                  <a:tcPr marL="3797" marR="3797" marT="3797" marB="0" anchor="ctr"/>
                </a:tc>
                <a:extLst>
                  <a:ext uri="{0D108BD9-81ED-4DB2-BD59-A6C34878D82A}">
                    <a16:rowId xmlns:a16="http://schemas.microsoft.com/office/drawing/2014/main" val="3339276172"/>
                  </a:ext>
                </a:extLst>
              </a:tr>
              <a:tr h="195805">
                <a:tc>
                  <a:txBody>
                    <a:bodyPr/>
                    <a:lstStyle/>
                    <a:p>
                      <a:pPr algn="ctr" fontAlgn="ctr"/>
                      <a:r>
                        <a:rPr lang="es-CO" sz="1200" b="0" u="none" strike="noStrike" dirty="0">
                          <a:solidFill>
                            <a:srgbClr val="000000"/>
                          </a:solidFill>
                          <a:effectLst/>
                        </a:rPr>
                        <a:t>17</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DIRECTORA DE PROTECCIÓN ESPECIAL</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Beatriz Adriana Tierradentro</a:t>
                      </a:r>
                    </a:p>
                  </a:txBody>
                  <a:tcPr marL="3797" marR="3797" marT="3797" marB="0" anchor="ctr"/>
                </a:tc>
                <a:extLst>
                  <a:ext uri="{0D108BD9-81ED-4DB2-BD59-A6C34878D82A}">
                    <a16:rowId xmlns:a16="http://schemas.microsoft.com/office/drawing/2014/main" val="2925276756"/>
                  </a:ext>
                </a:extLst>
              </a:tr>
              <a:tr h="213138">
                <a:tc>
                  <a:txBody>
                    <a:bodyPr/>
                    <a:lstStyle/>
                    <a:p>
                      <a:pPr algn="ctr" fontAlgn="ctr"/>
                      <a:r>
                        <a:rPr lang="es-CO" sz="1200" b="0" u="none" strike="noStrike" dirty="0">
                          <a:solidFill>
                            <a:srgbClr val="000000"/>
                          </a:solidFill>
                          <a:effectLst/>
                        </a:rPr>
                        <a:t>18</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DIRECTOR SNBF</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Julian Moreno Parra</a:t>
                      </a:r>
                      <a:endParaRPr lang="es-CO" sz="1200" b="0" u="none" strike="noStrike" kern="1200" dirty="0">
                        <a:solidFill>
                          <a:srgbClr val="000000"/>
                        </a:solidFill>
                        <a:effectLst/>
                        <a:latin typeface="Verdana" panose="020B0604030504040204" pitchFamily="34" charset="0"/>
                        <a:ea typeface="Verdana" panose="020B0604030504040204" pitchFamily="34" charset="0"/>
                        <a:cs typeface="+mn-cs"/>
                      </a:endParaRPr>
                    </a:p>
                  </a:txBody>
                  <a:tcPr marL="3797" marR="3797" marT="3797" marB="0" anchor="ctr"/>
                </a:tc>
                <a:extLst>
                  <a:ext uri="{0D108BD9-81ED-4DB2-BD59-A6C34878D82A}">
                    <a16:rowId xmlns:a16="http://schemas.microsoft.com/office/drawing/2014/main" val="3404884558"/>
                  </a:ext>
                </a:extLst>
              </a:tr>
              <a:tr h="195805">
                <a:tc>
                  <a:txBody>
                    <a:bodyPr/>
                    <a:lstStyle/>
                    <a:p>
                      <a:pPr algn="ctr" fontAlgn="ctr"/>
                      <a:r>
                        <a:rPr lang="es-ES" sz="1200" b="0" i="0" u="none" strike="noStrike" dirty="0">
                          <a:solidFill>
                            <a:srgbClr val="000000"/>
                          </a:solidFill>
                          <a:effectLst/>
                          <a:latin typeface="Arial" panose="020B0604020202020204" pitchFamily="34" charset="0"/>
                        </a:rPr>
                        <a:t>19</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SUBDIRECTOR DE MONITOREO Y EVALUACIÓN</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Juan Pablo Monge Castañeda</a:t>
                      </a:r>
                      <a:endParaRPr lang="es-CO" sz="1200" b="0" u="none" strike="noStrike" kern="1200" dirty="0">
                        <a:solidFill>
                          <a:srgbClr val="000000"/>
                        </a:solidFill>
                        <a:effectLst/>
                        <a:latin typeface="Verdana" panose="020B0604030504040204" pitchFamily="34" charset="0"/>
                        <a:ea typeface="Verdana" panose="020B0604030504040204" pitchFamily="34" charset="0"/>
                        <a:cs typeface="+mn-cs"/>
                      </a:endParaRPr>
                    </a:p>
                  </a:txBody>
                  <a:tcPr marL="3797" marR="3797" marT="3797" marB="0" anchor="ctr"/>
                </a:tc>
                <a:extLst>
                  <a:ext uri="{0D108BD9-81ED-4DB2-BD59-A6C34878D82A}">
                    <a16:rowId xmlns:a16="http://schemas.microsoft.com/office/drawing/2014/main" val="3087166112"/>
                  </a:ext>
                </a:extLst>
              </a:tr>
              <a:tr h="195805">
                <a:tc>
                  <a:txBody>
                    <a:bodyPr/>
                    <a:lstStyle/>
                    <a:p>
                      <a:pPr algn="ctr" fontAlgn="ctr"/>
                      <a:r>
                        <a:rPr lang="es-CO" sz="1200" b="0" u="none" strike="noStrike" dirty="0">
                          <a:solidFill>
                            <a:srgbClr val="000000"/>
                          </a:solidFill>
                          <a:effectLst/>
                        </a:rPr>
                        <a:t>20</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SUBDIRECTORA DE MEJORAMIENTO ORGANIZACIONAL</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ES" sz="1200" b="0" u="none" strike="noStrike" kern="1200" dirty="0">
                          <a:solidFill>
                            <a:srgbClr val="000000"/>
                          </a:solidFill>
                          <a:effectLst/>
                          <a:latin typeface="Verdana" panose="020B0604030504040204" pitchFamily="34" charset="0"/>
                          <a:ea typeface="Verdana" panose="020B0604030504040204" pitchFamily="34" charset="0"/>
                          <a:cs typeface="+mn-cs"/>
                        </a:rPr>
                        <a:t>S</a:t>
                      </a:r>
                      <a:r>
                        <a:rPr lang="es-CO" sz="1200" b="0" u="none" strike="noStrike" kern="1200" dirty="0">
                          <a:solidFill>
                            <a:srgbClr val="000000"/>
                          </a:solidFill>
                          <a:effectLst/>
                          <a:latin typeface="Verdana" panose="020B0604030504040204" pitchFamily="34" charset="0"/>
                          <a:ea typeface="Verdana" panose="020B0604030504040204" pitchFamily="34" charset="0"/>
                          <a:cs typeface="+mn-cs"/>
                        </a:rPr>
                        <a:t>andra Patricia Bojacá Santiago</a:t>
                      </a:r>
                    </a:p>
                  </a:txBody>
                  <a:tcPr marL="3797" marR="3797" marT="3797" marB="0" anchor="ctr"/>
                </a:tc>
                <a:extLst>
                  <a:ext uri="{0D108BD9-81ED-4DB2-BD59-A6C34878D82A}">
                    <a16:rowId xmlns:a16="http://schemas.microsoft.com/office/drawing/2014/main" val="4003726725"/>
                  </a:ext>
                </a:extLst>
              </a:tr>
              <a:tr h="446907">
                <a:tc gridSpan="3">
                  <a:txBody>
                    <a:bodyPr/>
                    <a:lstStyle/>
                    <a:p>
                      <a:pPr algn="l" fontAlgn="ctr"/>
                      <a:r>
                        <a:rPr lang="es-CO" sz="1200" b="1" u="none" strike="noStrike" dirty="0">
                          <a:solidFill>
                            <a:srgbClr val="000000"/>
                          </a:solidFill>
                          <a:effectLst/>
                          <a:latin typeface="Verdana" panose="020B0604030504040204" pitchFamily="34" charset="0"/>
                          <a:ea typeface="Verdana" panose="020B0604030504040204" pitchFamily="34" charset="0"/>
                        </a:rPr>
                        <a:t>Invitados</a:t>
                      </a:r>
                      <a:endParaRPr lang="es-CO" sz="1200" b="1"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581357389"/>
                  </a:ext>
                </a:extLst>
              </a:tr>
              <a:tr h="195805">
                <a:tc>
                  <a:txBody>
                    <a:bodyPr/>
                    <a:lstStyle/>
                    <a:p>
                      <a:pPr algn="ctr" fontAlgn="ctr"/>
                      <a:r>
                        <a:rPr lang="es-CO" sz="1200" b="0" u="none" strike="noStrike" dirty="0">
                          <a:solidFill>
                            <a:srgbClr val="000000"/>
                          </a:solidFill>
                          <a:effectLst/>
                        </a:rPr>
                        <a:t>21</a:t>
                      </a:r>
                      <a:endParaRPr lang="es-CO" sz="1200" b="0" i="0" u="none" strike="noStrike" dirty="0">
                        <a:solidFill>
                          <a:srgbClr val="000000"/>
                        </a:solidFill>
                        <a:effectLst/>
                        <a:latin typeface="Arial" panose="020B060402020202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JEFE OFICINA DE CONTROL INTERNO</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tc>
                  <a:txBody>
                    <a:bodyPr/>
                    <a:lstStyle/>
                    <a:p>
                      <a:pPr algn="l" fontAlgn="ctr"/>
                      <a:r>
                        <a:rPr lang="es-CO" sz="1200" b="0" u="none" strike="noStrike" dirty="0">
                          <a:solidFill>
                            <a:srgbClr val="000000"/>
                          </a:solidFill>
                          <a:effectLst/>
                          <a:latin typeface="Verdana" panose="020B0604030504040204" pitchFamily="34" charset="0"/>
                          <a:ea typeface="Verdana" panose="020B0604030504040204" pitchFamily="34" charset="0"/>
                        </a:rPr>
                        <a:t>Yanira Villamil Suzunaga</a:t>
                      </a:r>
                      <a:endParaRPr lang="es-CO" sz="1200" b="0" i="0" u="none" strike="noStrike" dirty="0">
                        <a:solidFill>
                          <a:srgbClr val="000000"/>
                        </a:solidFill>
                        <a:effectLst/>
                        <a:latin typeface="Verdana" panose="020B0604030504040204" pitchFamily="34" charset="0"/>
                        <a:ea typeface="Verdana" panose="020B0604030504040204" pitchFamily="34" charset="0"/>
                      </a:endParaRPr>
                    </a:p>
                  </a:txBody>
                  <a:tcPr marL="3797" marR="3797" marT="3797" marB="0" anchor="ctr"/>
                </a:tc>
                <a:extLst>
                  <a:ext uri="{0D108BD9-81ED-4DB2-BD59-A6C34878D82A}">
                    <a16:rowId xmlns:a16="http://schemas.microsoft.com/office/drawing/2014/main" val="212482948"/>
                  </a:ext>
                </a:extLst>
              </a:tr>
            </a:tbl>
          </a:graphicData>
        </a:graphic>
      </p:graphicFrame>
      <p:pic>
        <p:nvPicPr>
          <p:cNvPr id="7" name="Imagen 6">
            <a:extLst>
              <a:ext uri="{FF2B5EF4-FFF2-40B4-BE49-F238E27FC236}">
                <a16:creationId xmlns:a16="http://schemas.microsoft.com/office/drawing/2014/main" id="{3250203C-95AA-FA5F-AA81-617049C7FD72}"/>
              </a:ext>
            </a:extLst>
          </p:cNvPr>
          <p:cNvPicPr>
            <a:picLocks noChangeAspect="1"/>
          </p:cNvPicPr>
          <p:nvPr/>
        </p:nvPicPr>
        <p:blipFill>
          <a:blip r:embed="rId2">
            <a:alphaModFix amt="79000"/>
          </a:blip>
          <a:srcRect l="85032" b="4588"/>
          <a:stretch>
            <a:fillRect/>
          </a:stretch>
        </p:blipFill>
        <p:spPr>
          <a:xfrm>
            <a:off x="-2" y="0"/>
            <a:ext cx="1815591" cy="6543304"/>
          </a:xfrm>
          <a:prstGeom prst="rect">
            <a:avLst/>
          </a:prstGeom>
          <a:noFill/>
        </p:spPr>
      </p:pic>
      <p:sp>
        <p:nvSpPr>
          <p:cNvPr id="8" name="Rectángulo 7">
            <a:extLst>
              <a:ext uri="{FF2B5EF4-FFF2-40B4-BE49-F238E27FC236}">
                <a16:creationId xmlns:a16="http://schemas.microsoft.com/office/drawing/2014/main" id="{C04DD817-BBAE-2B82-0EF5-4CD13DC32735}"/>
              </a:ext>
            </a:extLst>
          </p:cNvPr>
          <p:cNvSpPr/>
          <p:nvPr/>
        </p:nvSpPr>
        <p:spPr>
          <a:xfrm>
            <a:off x="0" y="0"/>
            <a:ext cx="1815590" cy="6543304"/>
          </a:xfrm>
          <a:prstGeom prst="rect">
            <a:avLst/>
          </a:prstGeom>
          <a:gradFill>
            <a:gsLst>
              <a:gs pos="0">
                <a:srgbClr val="76B12A">
                  <a:alpha val="0"/>
                </a:srgbClr>
              </a:gs>
              <a:gs pos="100000">
                <a:srgbClr val="76B12A">
                  <a:alpha val="91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563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5BFE0-FEA0-E729-2545-D2E1D9FA2D97}"/>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05810AD8-57F0-53F2-A58D-C77FFA774779}"/>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51E689BB-D8B9-C6BA-437F-42CF23521F99}"/>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ECE5C1ED-F451-9F69-0C3F-ABF83941E2C6}"/>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2B80651E-0B1B-5FFC-634B-00ED0B78B97A}"/>
              </a:ext>
            </a:extLst>
          </p:cNvPr>
          <p:cNvSpPr txBox="1"/>
          <p:nvPr/>
        </p:nvSpPr>
        <p:spPr>
          <a:xfrm>
            <a:off x="523774" y="215352"/>
            <a:ext cx="1007913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AGENDA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sp>
        <p:nvSpPr>
          <p:cNvPr id="7" name="CuadroTexto 6">
            <a:extLst>
              <a:ext uri="{FF2B5EF4-FFF2-40B4-BE49-F238E27FC236}">
                <a16:creationId xmlns:a16="http://schemas.microsoft.com/office/drawing/2014/main" id="{A3E1F461-0803-0CB4-4F75-F5374DB29819}"/>
              </a:ext>
            </a:extLst>
          </p:cNvPr>
          <p:cNvSpPr txBox="1"/>
          <p:nvPr/>
        </p:nvSpPr>
        <p:spPr>
          <a:xfrm>
            <a:off x="207143" y="913155"/>
            <a:ext cx="11777713" cy="6186309"/>
          </a:xfrm>
          <a:prstGeom prst="rect">
            <a:avLst/>
          </a:prstGeom>
          <a:noFill/>
        </p:spPr>
        <p:txBody>
          <a:bodyPr wrap="square">
            <a:spAutoFit/>
          </a:bodyPr>
          <a:lstStyle/>
          <a:p>
            <a:pPr marL="228600" indent="-228600" algn="just">
              <a:buAutoNum type="arabicPeriod"/>
              <a:defRPr/>
            </a:pPr>
            <a:r>
              <a:rPr lang="es-CO" sz="1600" dirty="0">
                <a:solidFill>
                  <a:prstClr val="black"/>
                </a:solidFill>
                <a:latin typeface="Nunito" pitchFamily="2" charset="0"/>
                <a:ea typeface="Verdana" panose="020B0604030504040204" pitchFamily="34" charset="0"/>
              </a:rPr>
              <a:t>Socialización resultados del Índice de Desempeño Institucional FURAG 2025 y recomendaciones DAFP </a:t>
            </a:r>
            <a:r>
              <a:rPr lang="es-CO" sz="1600" b="1" dirty="0">
                <a:solidFill>
                  <a:prstClr val="black"/>
                </a:solidFill>
                <a:latin typeface="Nunito" pitchFamily="2" charset="0"/>
                <a:ea typeface="Verdana" panose="020B0604030504040204" pitchFamily="34" charset="0"/>
              </a:rPr>
              <a:t>(Informativo</a:t>
            </a:r>
            <a:r>
              <a:rPr lang="es-CO" sz="1600" dirty="0">
                <a:solidFill>
                  <a:prstClr val="black"/>
                </a:solidFill>
                <a:latin typeface="Nunito" pitchFamily="2" charset="0"/>
                <a:ea typeface="Verdana" panose="020B0604030504040204" pitchFamily="34" charset="0"/>
              </a:rPr>
              <a:t>)</a:t>
            </a:r>
          </a:p>
          <a:p>
            <a:pPr algn="just">
              <a:defRPr/>
            </a:pPr>
            <a:endParaRPr lang="es-CO" sz="1600"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2. Solicitud de ajuste de indicadores tablero de control 2026 (Subdirección de Monitoreo) </a:t>
            </a:r>
            <a:r>
              <a:rPr lang="es-CO" sz="1600" b="1" dirty="0">
                <a:solidFill>
                  <a:prstClr val="black"/>
                </a:solidFill>
                <a:latin typeface="Nunito" pitchFamily="2" charset="0"/>
                <a:ea typeface="Verdana" panose="020B0604030504040204" pitchFamily="34" charset="0"/>
              </a:rPr>
              <a:t>(Aprobatorio)</a:t>
            </a:r>
          </a:p>
          <a:p>
            <a:pPr algn="just">
              <a:defRPr/>
            </a:pPr>
            <a:endParaRPr lang="es-CO" sz="1600" b="1"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3. Solicitud y justificaciones de ajuste al Plan de Participación Ciudadana 2026 allegadas y sustentadas por las siguientes dependencias y regionales (Dirección de Primera Infancia, Regional Sucre, Regional Nariño), (Direccion de relación con la ciudadanía) </a:t>
            </a:r>
            <a:r>
              <a:rPr lang="es-CO" sz="1600" b="1" dirty="0">
                <a:solidFill>
                  <a:prstClr val="black"/>
                </a:solidFill>
                <a:latin typeface="Nunito" pitchFamily="2" charset="0"/>
                <a:ea typeface="Verdana" panose="020B0604030504040204" pitchFamily="34" charset="0"/>
              </a:rPr>
              <a:t>(Aprobatorio).</a:t>
            </a:r>
          </a:p>
          <a:p>
            <a:pPr marL="228600" indent="-228600" algn="just">
              <a:buAutoNum type="arabicPeriod"/>
              <a:defRPr/>
            </a:pPr>
            <a:endParaRPr lang="es-CO" sz="1600"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4. Solicitud  de actualización  Política de tratamiento de Datos Personales (Dirección de Planeación) </a:t>
            </a:r>
            <a:r>
              <a:rPr lang="es-CO" sz="1600" b="1" dirty="0">
                <a:solidFill>
                  <a:prstClr val="black"/>
                </a:solidFill>
                <a:latin typeface="Nunito" pitchFamily="2" charset="0"/>
                <a:ea typeface="Verdana" panose="020B0604030504040204" pitchFamily="34" charset="0"/>
              </a:rPr>
              <a:t>(Aprobatorio)</a:t>
            </a:r>
          </a:p>
          <a:p>
            <a:pPr algn="just">
              <a:defRPr/>
            </a:pPr>
            <a:endParaRPr lang="es-CO" sz="1600"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5. Solicitud aprobación de eliminación documental de las dependencias (Regional Santander, Huila, Bogotá, Boyacá, Norte de Santander, La Guajira, Meta, Caldas y Antioquia) (Dirección Administrativa) </a:t>
            </a:r>
            <a:r>
              <a:rPr lang="es-CO" sz="1600" b="1" dirty="0">
                <a:solidFill>
                  <a:prstClr val="black"/>
                </a:solidFill>
                <a:latin typeface="Nunito" pitchFamily="2" charset="0"/>
                <a:ea typeface="Verdana" panose="020B0604030504040204" pitchFamily="34" charset="0"/>
              </a:rPr>
              <a:t>(Aprobatorio).</a:t>
            </a:r>
          </a:p>
          <a:p>
            <a:pPr algn="just">
              <a:defRPr/>
            </a:pPr>
            <a:endParaRPr lang="es-CO" sz="1600" b="1"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6.</a:t>
            </a:r>
            <a:r>
              <a:rPr lang="es-CO" sz="1600" b="1" dirty="0">
                <a:solidFill>
                  <a:prstClr val="black"/>
                </a:solidFill>
                <a:latin typeface="Nunito" pitchFamily="2" charset="0"/>
                <a:ea typeface="Verdana" panose="020B0604030504040204" pitchFamily="34" charset="0"/>
              </a:rPr>
              <a:t> </a:t>
            </a:r>
            <a:r>
              <a:rPr lang="es-ES_tradnl" sz="1600" dirty="0">
                <a:solidFill>
                  <a:prstClr val="black"/>
                </a:solidFill>
                <a:latin typeface="Nunito" pitchFamily="2" charset="0"/>
                <a:ea typeface="Verdana" panose="020B0604030504040204" pitchFamily="34" charset="0"/>
              </a:rPr>
              <a:t>Solicitud de traslado de riesgo de corrupción P1+ </a:t>
            </a:r>
            <a:r>
              <a:rPr lang="es-CO" sz="1600" dirty="0">
                <a:solidFill>
                  <a:prstClr val="black"/>
                </a:solidFill>
                <a:latin typeface="Nunito" pitchFamily="2" charset="0"/>
                <a:ea typeface="Verdana" panose="020B0604030504040204" pitchFamily="34" charset="0"/>
              </a:rPr>
              <a:t>(</a:t>
            </a:r>
            <a:r>
              <a:rPr lang="es-ES_tradnl" sz="1600" dirty="0">
                <a:solidFill>
                  <a:prstClr val="black"/>
                </a:solidFill>
                <a:latin typeface="Nunito" pitchFamily="2" charset="0"/>
                <a:ea typeface="Verdana" panose="020B0604030504040204" pitchFamily="34" charset="0"/>
              </a:rPr>
              <a:t>Dirección de Planeación y Control de Gestión -Subdirección de Mejoramiento Organizacional) </a:t>
            </a:r>
            <a:r>
              <a:rPr lang="es-CO" sz="1600" b="1" dirty="0">
                <a:solidFill>
                  <a:prstClr val="black"/>
                </a:solidFill>
                <a:latin typeface="Nunito" pitchFamily="2" charset="0"/>
                <a:ea typeface="Verdana" panose="020B0604030504040204" pitchFamily="34" charset="0"/>
              </a:rPr>
              <a:t>(Aprobatorio)</a:t>
            </a:r>
          </a:p>
          <a:p>
            <a:pPr algn="just">
              <a:defRPr/>
            </a:pPr>
            <a:endParaRPr lang="es-CO" sz="1600" b="1"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7. Solicitud de Modificación </a:t>
            </a:r>
            <a:r>
              <a:rPr lang="es-ES" sz="1600" dirty="0">
                <a:solidFill>
                  <a:prstClr val="black"/>
                </a:solidFill>
                <a:latin typeface="Nunito" pitchFamily="2" charset="0"/>
              </a:rPr>
              <a:t>COMPONENTE </a:t>
            </a:r>
            <a:r>
              <a:rPr lang="es-ES" sz="1600" dirty="0">
                <a:solidFill>
                  <a:prstClr val="black"/>
                </a:solidFill>
                <a:latin typeface="Nunito" pitchFamily="2" charset="0"/>
                <a:ea typeface="Verdana" panose="020B0604030504040204" pitchFamily="34" charset="0"/>
              </a:rPr>
              <a:t>1. Gestión Integral del Riesgo PTEP 2026 conforme a los lineamientos Guia de Riesgos del DAFP en su versión 7 (Subdirección de Mejoramiento Organizacional) </a:t>
            </a:r>
            <a:r>
              <a:rPr lang="es-CO" sz="1600" b="1" dirty="0">
                <a:solidFill>
                  <a:prstClr val="black"/>
                </a:solidFill>
                <a:latin typeface="Nunito" pitchFamily="2" charset="0"/>
                <a:ea typeface="Verdana" panose="020B0604030504040204" pitchFamily="34" charset="0"/>
              </a:rPr>
              <a:t>(Aprobatorio)</a:t>
            </a:r>
          </a:p>
          <a:p>
            <a:pPr algn="just">
              <a:defRPr/>
            </a:pPr>
            <a:endParaRPr lang="es-CO" sz="1600" b="1"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8. Seguimiento Programa de Transparencia y Ética Pública Corte Dic (Oficina de Control Interno) </a:t>
            </a:r>
            <a:r>
              <a:rPr lang="es-CO" sz="1600" b="1" dirty="0">
                <a:solidFill>
                  <a:prstClr val="black"/>
                </a:solidFill>
                <a:latin typeface="Nunito" pitchFamily="2" charset="0"/>
                <a:ea typeface="Verdana" panose="020B0604030504040204" pitchFamily="34" charset="0"/>
              </a:rPr>
              <a:t>(Informativo)</a:t>
            </a:r>
          </a:p>
          <a:p>
            <a:pPr algn="just">
              <a:defRPr/>
            </a:pPr>
            <a:endParaRPr lang="es-CO" sz="1600" dirty="0">
              <a:solidFill>
                <a:prstClr val="black"/>
              </a:solidFill>
              <a:latin typeface="Nunito" pitchFamily="2" charset="0"/>
              <a:ea typeface="Verdana" panose="020B0604030504040204" pitchFamily="34" charset="0"/>
            </a:endParaRPr>
          </a:p>
          <a:p>
            <a:pPr algn="just">
              <a:defRPr/>
            </a:pPr>
            <a:r>
              <a:rPr lang="es-CO" sz="1600" dirty="0">
                <a:solidFill>
                  <a:prstClr val="black"/>
                </a:solidFill>
                <a:latin typeface="Nunito" pitchFamily="2" charset="0"/>
                <a:ea typeface="Verdana" panose="020B0604030504040204" pitchFamily="34" charset="0"/>
              </a:rPr>
              <a:t>9. Solicitud de Aprobación de Mapa de Macroprocesos y procesos del Bienestar Familiar </a:t>
            </a:r>
            <a:r>
              <a:rPr lang="es-CO" sz="1600" b="1" dirty="0">
                <a:solidFill>
                  <a:prstClr val="black"/>
                </a:solidFill>
                <a:latin typeface="Nunito" pitchFamily="2" charset="0"/>
                <a:ea typeface="Verdana" panose="020B0604030504040204" pitchFamily="34" charset="0"/>
              </a:rPr>
              <a:t>(Aprobatorio) </a:t>
            </a:r>
            <a:r>
              <a:rPr lang="es-CO" sz="1600" dirty="0">
                <a:solidFill>
                  <a:prstClr val="black"/>
                </a:solidFill>
                <a:latin typeface="Nunito" pitchFamily="2" charset="0"/>
                <a:ea typeface="Verdana" panose="020B0604030504040204" pitchFamily="34" charset="0"/>
              </a:rPr>
              <a:t>previa revisión y aprobación comité coordinador.</a:t>
            </a:r>
          </a:p>
          <a:p>
            <a:pPr algn="just">
              <a:defRPr/>
            </a:pPr>
            <a:endParaRPr lang="es-CO" sz="1400" b="1" dirty="0">
              <a:solidFill>
                <a:prstClr val="black"/>
              </a:solidFill>
              <a:latin typeface="Verdana" panose="020B0604030504040204" pitchFamily="34" charset="0"/>
              <a:ea typeface="Verdana" panose="020B0604030504040204" pitchFamily="34" charset="0"/>
            </a:endParaRPr>
          </a:p>
          <a:p>
            <a:pPr algn="just">
              <a:defRPr/>
            </a:pPr>
            <a:endParaRPr lang="es-CO" sz="1400" dirty="0">
              <a:solidFill>
                <a:prstClr val="black"/>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1847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51C1587-6846-9BA5-4590-A5BE40FA6A5B}"/>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43E1FC5-441C-379F-6B68-5EFB08A105A6}"/>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9860C512-3C57-3DEA-31A7-55F56A488FE8}"/>
              </a:ext>
            </a:extLst>
          </p:cNvPr>
          <p:cNvSpPr txBox="1"/>
          <p:nvPr/>
        </p:nvSpPr>
        <p:spPr>
          <a:xfrm>
            <a:off x="-386520" y="3964900"/>
            <a:ext cx="8589817" cy="21852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000" b="1" dirty="0">
                <a:solidFill>
                  <a:srgbClr val="76B12A"/>
                </a:solidFill>
                <a:latin typeface="Verdana" panose="020B0604030504040204" pitchFamily="34" charset="0"/>
                <a:ea typeface="Verdana" panose="020B0604030504040204" pitchFamily="34" charset="0"/>
              </a:rPr>
              <a:t>1</a:t>
            </a:r>
            <a:r>
              <a:rPr kumimoji="0" lang="es-ES_tradnl"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 </a:t>
            </a: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Socialización resultados del Índice de Desempeño Institucional FURAG 2025 y recomendaciones DAFP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dirty="0">
                <a:solidFill>
                  <a:prstClr val="black">
                    <a:lumMod val="65000"/>
                    <a:lumOff val="35000"/>
                  </a:prstClr>
                </a:solidFill>
                <a:latin typeface="Verdana"/>
                <a:ea typeface="Verdana"/>
              </a:rPr>
              <a:t>Subdirección de Mejoramiento Organizacional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400" b="1"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1400" dirty="0">
                <a:solidFill>
                  <a:prstClr val="black">
                    <a:lumMod val="65000"/>
                    <a:lumOff val="35000"/>
                  </a:prstClr>
                </a:solidFill>
                <a:latin typeface="Verdana"/>
                <a:ea typeface="Verdana"/>
              </a:rPr>
              <a:t>CARÁCTER INFORMATIVO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pic>
        <p:nvPicPr>
          <p:cNvPr id="3" name="Gráfico 2">
            <a:extLst>
              <a:ext uri="{FF2B5EF4-FFF2-40B4-BE49-F238E27FC236}">
                <a16:creationId xmlns:a16="http://schemas.microsoft.com/office/drawing/2014/main" id="{8925958E-76C9-37FC-EB28-7951FCE4A8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2393825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88ADB-2D46-BFED-0963-155953ACE806}"/>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439A392-C72E-BE42-43BD-2E76E714CAFB}"/>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7AAA684-0B81-1D8E-572E-A443B3B2858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30009A8B-3E99-A4C2-36AD-A65EE00650C0}"/>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65FB4414-A870-2F4B-F75C-B4C623F2CF83}"/>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7" name="Imagen 6">
            <a:extLst>
              <a:ext uri="{FF2B5EF4-FFF2-40B4-BE49-F238E27FC236}">
                <a16:creationId xmlns:a16="http://schemas.microsoft.com/office/drawing/2014/main" id="{52108AC0-E231-CAE9-3049-25702DD603F2}"/>
              </a:ext>
            </a:extLst>
          </p:cNvPr>
          <p:cNvPicPr>
            <a:picLocks noChangeAspect="1"/>
          </p:cNvPicPr>
          <p:nvPr/>
        </p:nvPicPr>
        <p:blipFill>
          <a:blip r:embed="rId3"/>
          <a:stretch>
            <a:fillRect/>
          </a:stretch>
        </p:blipFill>
        <p:spPr>
          <a:xfrm>
            <a:off x="285626" y="1685671"/>
            <a:ext cx="5606127" cy="3904424"/>
          </a:xfrm>
          <a:prstGeom prst="rect">
            <a:avLst/>
          </a:prstGeom>
        </p:spPr>
      </p:pic>
      <p:pic>
        <p:nvPicPr>
          <p:cNvPr id="5" name="Imagen 4">
            <a:extLst>
              <a:ext uri="{FF2B5EF4-FFF2-40B4-BE49-F238E27FC236}">
                <a16:creationId xmlns:a16="http://schemas.microsoft.com/office/drawing/2014/main" id="{13D864E7-D441-C9D9-F2FE-B0584EBC5995}"/>
              </a:ext>
            </a:extLst>
          </p:cNvPr>
          <p:cNvPicPr>
            <a:picLocks noChangeAspect="1"/>
          </p:cNvPicPr>
          <p:nvPr/>
        </p:nvPicPr>
        <p:blipFill>
          <a:blip r:embed="rId4"/>
          <a:stretch>
            <a:fillRect/>
          </a:stretch>
        </p:blipFill>
        <p:spPr>
          <a:xfrm>
            <a:off x="6095999" y="1685671"/>
            <a:ext cx="5886659" cy="4170014"/>
          </a:xfrm>
          <a:prstGeom prst="rect">
            <a:avLst/>
          </a:prstGeom>
        </p:spPr>
      </p:pic>
      <p:sp>
        <p:nvSpPr>
          <p:cNvPr id="10" name="CuadroTexto 9">
            <a:extLst>
              <a:ext uri="{FF2B5EF4-FFF2-40B4-BE49-F238E27FC236}">
                <a16:creationId xmlns:a16="http://schemas.microsoft.com/office/drawing/2014/main" id="{9D7D20A2-9307-8A9F-FE11-92427890E012}"/>
              </a:ext>
            </a:extLst>
          </p:cNvPr>
          <p:cNvSpPr txBox="1"/>
          <p:nvPr/>
        </p:nvSpPr>
        <p:spPr>
          <a:xfrm>
            <a:off x="2443900" y="1036859"/>
            <a:ext cx="10063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2024</a:t>
            </a: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CuadroTexto 11">
            <a:extLst>
              <a:ext uri="{FF2B5EF4-FFF2-40B4-BE49-F238E27FC236}">
                <a16:creationId xmlns:a16="http://schemas.microsoft.com/office/drawing/2014/main" id="{7B49D661-8B57-FD77-E032-DA718F66A448}"/>
              </a:ext>
            </a:extLst>
          </p:cNvPr>
          <p:cNvSpPr txBox="1"/>
          <p:nvPr/>
        </p:nvSpPr>
        <p:spPr>
          <a:xfrm>
            <a:off x="8301037" y="1087030"/>
            <a:ext cx="10063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2025</a:t>
            </a: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517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6FE00-8AF1-4C58-3248-2078B999537C}"/>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D605F239-F81D-0835-E22F-F964C2EF332B}"/>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B839C685-AC85-C295-95E6-30F725609CD7}"/>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A7A585D7-1BF7-1DC1-0709-29809F9291FB}"/>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BF2E0FDA-A484-53B2-8E0C-508D4A2A40CA}"/>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 2025</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5" name="Imagen 4">
            <a:extLst>
              <a:ext uri="{FF2B5EF4-FFF2-40B4-BE49-F238E27FC236}">
                <a16:creationId xmlns:a16="http://schemas.microsoft.com/office/drawing/2014/main" id="{1ED8D404-CF6D-3680-6743-3F7BB63EE19D}"/>
              </a:ext>
            </a:extLst>
          </p:cNvPr>
          <p:cNvPicPr>
            <a:picLocks noChangeAspect="1"/>
          </p:cNvPicPr>
          <p:nvPr/>
        </p:nvPicPr>
        <p:blipFill>
          <a:blip r:embed="rId3"/>
          <a:stretch>
            <a:fillRect/>
          </a:stretch>
        </p:blipFill>
        <p:spPr>
          <a:xfrm>
            <a:off x="1225299" y="1676310"/>
            <a:ext cx="9741401" cy="3505380"/>
          </a:xfrm>
          <a:prstGeom prst="rect">
            <a:avLst/>
          </a:prstGeom>
        </p:spPr>
      </p:pic>
    </p:spTree>
    <p:extLst>
      <p:ext uri="{BB962C8B-B14F-4D97-AF65-F5344CB8AC3E}">
        <p14:creationId xmlns:p14="http://schemas.microsoft.com/office/powerpoint/2010/main" val="1506189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7ED34-A3AA-17B6-E202-36FEB7E77CFD}"/>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AEEA97B-58B5-8C42-527C-74EFC2A35CAA}"/>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9B7A21B-0BBF-5520-03B4-35DF5952EC5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CA5FCCAC-5F24-8F6A-C508-9B7D7AD42AE4}"/>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AA8C3DAD-1BB5-E154-F202-1F1F88BB9CD2}"/>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 2025</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10" name="Imagen 9">
            <a:extLst>
              <a:ext uri="{FF2B5EF4-FFF2-40B4-BE49-F238E27FC236}">
                <a16:creationId xmlns:a16="http://schemas.microsoft.com/office/drawing/2014/main" id="{6F7F6467-52F6-DB3F-F8F2-768455E4162A}"/>
              </a:ext>
            </a:extLst>
          </p:cNvPr>
          <p:cNvPicPr>
            <a:picLocks noChangeAspect="1"/>
          </p:cNvPicPr>
          <p:nvPr/>
        </p:nvPicPr>
        <p:blipFill>
          <a:blip r:embed="rId3"/>
          <a:stretch>
            <a:fillRect/>
          </a:stretch>
        </p:blipFill>
        <p:spPr>
          <a:xfrm>
            <a:off x="905967" y="1368319"/>
            <a:ext cx="9232015" cy="4706660"/>
          </a:xfrm>
          <a:prstGeom prst="rect">
            <a:avLst/>
          </a:prstGeom>
        </p:spPr>
      </p:pic>
    </p:spTree>
    <p:extLst>
      <p:ext uri="{BB962C8B-B14F-4D97-AF65-F5344CB8AC3E}">
        <p14:creationId xmlns:p14="http://schemas.microsoft.com/office/powerpoint/2010/main" val="813043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9F0C1-D1E1-52D5-B203-E24D6B7905C3}"/>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C405BF91-9727-1A60-DCCE-CAFF8A10C39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953DCDF-5072-BCFA-B72F-7A0F9B44F029}"/>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3AD4F203-B2A7-ED94-E52D-15A490BA90D1}"/>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7C3A62F7-A2BC-298B-24A7-D52AB02A1EBE}"/>
              </a:ext>
            </a:extLst>
          </p:cNvPr>
          <p:cNvSpPr txBox="1"/>
          <p:nvPr/>
        </p:nvSpPr>
        <p:spPr>
          <a:xfrm>
            <a:off x="816493" y="203432"/>
            <a:ext cx="10079130"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Histórico de Desempeño Institucional ICBF 2022-2025</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5" name="Imagen 4">
            <a:extLst>
              <a:ext uri="{FF2B5EF4-FFF2-40B4-BE49-F238E27FC236}">
                <a16:creationId xmlns:a16="http://schemas.microsoft.com/office/drawing/2014/main" id="{16317F5A-FB97-E879-D2A4-B509C01496FA}"/>
              </a:ext>
            </a:extLst>
          </p:cNvPr>
          <p:cNvPicPr>
            <a:picLocks noChangeAspect="1"/>
          </p:cNvPicPr>
          <p:nvPr/>
        </p:nvPicPr>
        <p:blipFill>
          <a:blip r:embed="rId3"/>
          <a:stretch>
            <a:fillRect/>
          </a:stretch>
        </p:blipFill>
        <p:spPr>
          <a:xfrm>
            <a:off x="1514239" y="1739813"/>
            <a:ext cx="9163521" cy="3378374"/>
          </a:xfrm>
          <a:prstGeom prst="rect">
            <a:avLst/>
          </a:prstGeom>
        </p:spPr>
      </p:pic>
    </p:spTree>
    <p:extLst>
      <p:ext uri="{BB962C8B-B14F-4D97-AF65-F5344CB8AC3E}">
        <p14:creationId xmlns:p14="http://schemas.microsoft.com/office/powerpoint/2010/main" val="344790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3389-FE1A-141F-6A72-F4F0792F15AA}"/>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3E2647B2-A15C-A2FA-7EA4-A7A47D68F4C8}"/>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A301A4B-C513-A40A-5B1E-C3BEF74894E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ACCC8F50-F6DC-CAB5-2AE9-40F2F2425A99}"/>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0C312EDF-2696-A901-59C1-BC8C80CD5DEA}"/>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 2025</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7" name="Imagen 6">
            <a:extLst>
              <a:ext uri="{FF2B5EF4-FFF2-40B4-BE49-F238E27FC236}">
                <a16:creationId xmlns:a16="http://schemas.microsoft.com/office/drawing/2014/main" id="{28ADCF9E-2922-BB73-95DB-B0788E9FED17}"/>
              </a:ext>
            </a:extLst>
          </p:cNvPr>
          <p:cNvPicPr>
            <a:picLocks noChangeAspect="1"/>
          </p:cNvPicPr>
          <p:nvPr/>
        </p:nvPicPr>
        <p:blipFill>
          <a:blip r:embed="rId3"/>
          <a:stretch>
            <a:fillRect/>
          </a:stretch>
        </p:blipFill>
        <p:spPr>
          <a:xfrm>
            <a:off x="357517" y="1166648"/>
            <a:ext cx="10797707" cy="4056319"/>
          </a:xfrm>
          <a:prstGeom prst="rect">
            <a:avLst/>
          </a:prstGeom>
        </p:spPr>
      </p:pic>
    </p:spTree>
    <p:extLst>
      <p:ext uri="{BB962C8B-B14F-4D97-AF65-F5344CB8AC3E}">
        <p14:creationId xmlns:p14="http://schemas.microsoft.com/office/powerpoint/2010/main" val="406144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71638-C118-3880-11B8-070EF6FB71BC}"/>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DC62AC0-FB01-4242-64C6-6BAA186BBC0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38602DE-01F2-D7C3-81A3-F9285C63609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www.icbf.gov.co</a:t>
            </a:r>
          </a:p>
        </p:txBody>
      </p:sp>
      <p:sp>
        <p:nvSpPr>
          <p:cNvPr id="6" name="CuadroTexto 5">
            <a:extLst>
              <a:ext uri="{FF2B5EF4-FFF2-40B4-BE49-F238E27FC236}">
                <a16:creationId xmlns:a16="http://schemas.microsoft.com/office/drawing/2014/main" id="{21A0BE76-ECA1-5AD5-3CCE-3409E51C5C17}"/>
              </a:ext>
            </a:extLst>
          </p:cNvPr>
          <p:cNvSpPr txBox="1"/>
          <p:nvPr/>
        </p:nvSpPr>
        <p:spPr>
          <a:xfrm>
            <a:off x="8301037" y="6599452"/>
            <a:ext cx="3881438" cy="2154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Calibri" panose="020F0502020204030204"/>
                <a:ea typeface="+mn-ea"/>
                <a:cs typeface="+mn-cs"/>
              </a:rPr>
              <a:t>*Indicadores con medición en el mes de agosto 2024</a:t>
            </a:r>
            <a:endParaRPr kumimoji="0" lang="es-CO" sz="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6">
            <a:extLst>
              <a:ext uri="{FF2B5EF4-FFF2-40B4-BE49-F238E27FC236}">
                <a16:creationId xmlns:a16="http://schemas.microsoft.com/office/drawing/2014/main" id="{B50EA27A-4846-E8F7-BD48-7C692FBC55EC}"/>
              </a:ext>
            </a:extLst>
          </p:cNvPr>
          <p:cNvSpPr txBox="1"/>
          <p:nvPr/>
        </p:nvSpPr>
        <p:spPr>
          <a:xfrm>
            <a:off x="816493" y="203432"/>
            <a:ext cx="1007913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Índice de Desempeño Institucional ICBF 2025</a:t>
            </a:r>
            <a:endParaRPr kumimoji="0" lang="en-U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srgbClr val="79B433"/>
              </a:solidFill>
              <a:effectLst/>
              <a:uLnTx/>
              <a:uFillTx/>
              <a:latin typeface="Verdana" panose="020B0604030504040204" pitchFamily="34" charset="0"/>
              <a:ea typeface="Verdana" panose="020B0604030504040204" pitchFamily="34" charset="0"/>
              <a:cs typeface="+mn-cs"/>
            </a:endParaRPr>
          </a:p>
        </p:txBody>
      </p:sp>
      <p:pic>
        <p:nvPicPr>
          <p:cNvPr id="5" name="Imagen 4">
            <a:extLst>
              <a:ext uri="{FF2B5EF4-FFF2-40B4-BE49-F238E27FC236}">
                <a16:creationId xmlns:a16="http://schemas.microsoft.com/office/drawing/2014/main" id="{72EED371-08ED-B9A8-4263-36665B8396B9}"/>
              </a:ext>
            </a:extLst>
          </p:cNvPr>
          <p:cNvPicPr>
            <a:picLocks noChangeAspect="1"/>
          </p:cNvPicPr>
          <p:nvPr/>
        </p:nvPicPr>
        <p:blipFill>
          <a:blip r:embed="rId3"/>
          <a:stretch>
            <a:fillRect/>
          </a:stretch>
        </p:blipFill>
        <p:spPr>
          <a:xfrm>
            <a:off x="1889853" y="677739"/>
            <a:ext cx="7263772" cy="5038704"/>
          </a:xfrm>
          <a:prstGeom prst="rect">
            <a:avLst/>
          </a:prstGeom>
        </p:spPr>
      </p:pic>
    </p:spTree>
    <p:extLst>
      <p:ext uri="{BB962C8B-B14F-4D97-AF65-F5344CB8AC3E}">
        <p14:creationId xmlns:p14="http://schemas.microsoft.com/office/powerpoint/2010/main" val="1021212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DFAB976-5715-381F-F6F9-EC89EA9A1928}"/>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9100FC1B-6E09-947C-5174-A079189CCBA2}"/>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pic>
        <p:nvPicPr>
          <p:cNvPr id="3" name="Gráfico 2">
            <a:extLst>
              <a:ext uri="{FF2B5EF4-FFF2-40B4-BE49-F238E27FC236}">
                <a16:creationId xmlns:a16="http://schemas.microsoft.com/office/drawing/2014/main" id="{B269C224-550A-7D70-E5DE-ACA129B6B5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70517" y="764909"/>
            <a:ext cx="1304925" cy="1600200"/>
          </a:xfrm>
          <a:prstGeom prst="rect">
            <a:avLst/>
          </a:prstGeom>
        </p:spPr>
      </p:pic>
      <p:sp>
        <p:nvSpPr>
          <p:cNvPr id="2" name="CuadroTexto 1">
            <a:extLst>
              <a:ext uri="{FF2B5EF4-FFF2-40B4-BE49-F238E27FC236}">
                <a16:creationId xmlns:a16="http://schemas.microsoft.com/office/drawing/2014/main" id="{FB68E16C-FB27-F404-4EB7-5CD1F9250AFB}"/>
              </a:ext>
            </a:extLst>
          </p:cNvPr>
          <p:cNvSpPr txBox="1"/>
          <p:nvPr/>
        </p:nvSpPr>
        <p:spPr>
          <a:xfrm>
            <a:off x="83354" y="3664484"/>
            <a:ext cx="828764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800" b="1" dirty="0">
                <a:solidFill>
                  <a:srgbClr val="76B12A"/>
                </a:solidFill>
                <a:latin typeface="Verdana" panose="020B0604030504040204" pitchFamily="34" charset="0"/>
                <a:ea typeface="Verdana" panose="020B0604030504040204" pitchFamily="34" charset="0"/>
              </a:rPr>
              <a:t>Recomendaciones DAFP-</a:t>
            </a:r>
            <a:r>
              <a:rPr kumimoji="0" lang="es-ES_tradnl"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 Políticas de MIPG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800" b="1" i="0" u="none" strike="noStrike" kern="1200" cap="none" spc="0" normalizeH="0" baseline="0" noProof="0" dirty="0">
              <a:ln>
                <a:noFill/>
              </a:ln>
              <a:solidFill>
                <a:srgbClr val="A5A5A5">
                  <a:lumMod val="50000"/>
                </a:srgbClr>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01802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77296-674B-1755-D9FC-1F8884E3772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ED0CDFB0-569D-89F7-6E70-8041CEC23650}"/>
              </a:ext>
            </a:extLst>
          </p:cNvPr>
          <p:cNvSpPr txBox="1"/>
          <p:nvPr/>
        </p:nvSpPr>
        <p:spPr>
          <a:xfrm>
            <a:off x="797910" y="390819"/>
            <a:ext cx="960188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1. Dimensión de Talento Humano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B1654BEC-6350-D24D-D147-AD1511635C1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2ABB6434-8D2A-C89C-419B-48C114BCDCD9}"/>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0C00B54E-5055-8EBF-6424-F523C792108A}"/>
              </a:ext>
            </a:extLst>
          </p:cNvPr>
          <p:cNvSpPr txBox="1"/>
          <p:nvPr/>
        </p:nvSpPr>
        <p:spPr>
          <a:xfrm>
            <a:off x="411579" y="1195510"/>
            <a:ext cx="10939593" cy="172354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GESTION ESTRATEGICA DEL TALENTO HUMANO 2024: 97,3.</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32. PUNTAJE 2025: 96,5 </a:t>
            </a:r>
            <a:r>
              <a:rPr kumimoji="0" lang="es-ES" sz="1600" b="1" i="0" u="none" strike="noStrike" kern="1200" cap="none" spc="0" normalizeH="0" baseline="0" noProof="0" dirty="0">
                <a:ln>
                  <a:noFill/>
                </a:ln>
                <a:solidFill>
                  <a:srgbClr val="FF0000"/>
                </a:solidFill>
                <a:effectLst/>
                <a:uLnTx/>
                <a:uFillTx/>
                <a:latin typeface="Nunito Sans" pitchFamily="2" charset="0"/>
                <a:ea typeface="+mn-ea"/>
                <a:cs typeface="+mn-cs"/>
              </a:rPr>
              <a:t>(-0.8)</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el aporte de la gestión del talento humano, de acuerdo con el ciclo de vida del servidor público (ingreso, desarrollo y retiro), al cumplimiento de las metas organizacionales y la planeación institucional.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9" name="Objeto 8">
            <a:extLst>
              <a:ext uri="{FF2B5EF4-FFF2-40B4-BE49-F238E27FC236}">
                <a16:creationId xmlns:a16="http://schemas.microsoft.com/office/drawing/2014/main" id="{DED1A0DA-4F06-F8A1-9F4B-2DC9E9B6BF8A}"/>
              </a:ext>
            </a:extLst>
          </p:cNvPr>
          <p:cNvGraphicFramePr>
            <a:graphicFrameLocks noChangeAspect="1"/>
          </p:cNvGraphicFramePr>
          <p:nvPr/>
        </p:nvGraphicFramePr>
        <p:xfrm>
          <a:off x="545839" y="3314372"/>
          <a:ext cx="10106025" cy="1343025"/>
        </p:xfrm>
        <a:graphic>
          <a:graphicData uri="http://schemas.openxmlformats.org/presentationml/2006/ole">
            <mc:AlternateContent xmlns:mc="http://schemas.openxmlformats.org/markup-compatibility/2006">
              <mc:Choice xmlns:v="urn:schemas-microsoft-com:vml" Requires="v">
                <p:oleObj name="Worksheet" r:id="rId2" imgW="10105941" imgH="1343068" progId="Excel.Sheet.12">
                  <p:embed/>
                </p:oleObj>
              </mc:Choice>
              <mc:Fallback>
                <p:oleObj name="Worksheet" r:id="rId2" imgW="10105941" imgH="1343068" progId="Excel.Sheet.12">
                  <p:embed/>
                  <p:pic>
                    <p:nvPicPr>
                      <p:cNvPr id="9" name="Objeto 8">
                        <a:extLst>
                          <a:ext uri="{FF2B5EF4-FFF2-40B4-BE49-F238E27FC236}">
                            <a16:creationId xmlns:a16="http://schemas.microsoft.com/office/drawing/2014/main" id="{DED1A0DA-4F06-F8A1-9F4B-2DC9E9B6BF8A}"/>
                          </a:ext>
                        </a:extLst>
                      </p:cNvPr>
                      <p:cNvPicPr/>
                      <p:nvPr/>
                    </p:nvPicPr>
                    <p:blipFill>
                      <a:blip r:embed="rId3"/>
                      <a:stretch>
                        <a:fillRect/>
                      </a:stretch>
                    </p:blipFill>
                    <p:spPr>
                      <a:xfrm>
                        <a:off x="545839" y="3314372"/>
                        <a:ext cx="10106025" cy="1343025"/>
                      </a:xfrm>
                      <a:prstGeom prst="rect">
                        <a:avLst/>
                      </a:prstGeom>
                    </p:spPr>
                  </p:pic>
                </p:oleObj>
              </mc:Fallback>
            </mc:AlternateContent>
          </a:graphicData>
        </a:graphic>
      </p:graphicFrame>
    </p:spTree>
    <p:extLst>
      <p:ext uri="{BB962C8B-B14F-4D97-AF65-F5344CB8AC3E}">
        <p14:creationId xmlns:p14="http://schemas.microsoft.com/office/powerpoint/2010/main" val="3317038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8A653-9B4D-4589-6A54-B690E63E304C}"/>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4612593C-186C-94C2-9A1E-A6EEB1660C9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graphicFrame>
        <p:nvGraphicFramePr>
          <p:cNvPr id="7" name="Tabla 6">
            <a:extLst>
              <a:ext uri="{FF2B5EF4-FFF2-40B4-BE49-F238E27FC236}">
                <a16:creationId xmlns:a16="http://schemas.microsoft.com/office/drawing/2014/main" id="{BA99679E-3026-C6DF-C079-5A69262FD3DE}"/>
              </a:ext>
            </a:extLst>
          </p:cNvPr>
          <p:cNvGraphicFramePr>
            <a:graphicFrameLocks noGrp="1"/>
          </p:cNvGraphicFramePr>
          <p:nvPr>
            <p:extLst>
              <p:ext uri="{D42A27DB-BD31-4B8C-83A1-F6EECF244321}">
                <p14:modId xmlns:p14="http://schemas.microsoft.com/office/powerpoint/2010/main" val="26872557"/>
              </p:ext>
            </p:extLst>
          </p:nvPr>
        </p:nvGraphicFramePr>
        <p:xfrm>
          <a:off x="3118914" y="1622648"/>
          <a:ext cx="5480174" cy="3612703"/>
        </p:xfrm>
        <a:graphic>
          <a:graphicData uri="http://schemas.openxmlformats.org/drawingml/2006/table">
            <a:tbl>
              <a:tblPr/>
              <a:tblGrid>
                <a:gridCol w="712868">
                  <a:extLst>
                    <a:ext uri="{9D8B030D-6E8A-4147-A177-3AD203B41FA5}">
                      <a16:colId xmlns:a16="http://schemas.microsoft.com/office/drawing/2014/main" val="1927515434"/>
                    </a:ext>
                  </a:extLst>
                </a:gridCol>
                <a:gridCol w="3341570">
                  <a:extLst>
                    <a:ext uri="{9D8B030D-6E8A-4147-A177-3AD203B41FA5}">
                      <a16:colId xmlns:a16="http://schemas.microsoft.com/office/drawing/2014/main" val="3444606272"/>
                    </a:ext>
                  </a:extLst>
                </a:gridCol>
                <a:gridCol w="712868">
                  <a:extLst>
                    <a:ext uri="{9D8B030D-6E8A-4147-A177-3AD203B41FA5}">
                      <a16:colId xmlns:a16="http://schemas.microsoft.com/office/drawing/2014/main" val="1667197272"/>
                    </a:ext>
                  </a:extLst>
                </a:gridCol>
                <a:gridCol w="712868">
                  <a:extLst>
                    <a:ext uri="{9D8B030D-6E8A-4147-A177-3AD203B41FA5}">
                      <a16:colId xmlns:a16="http://schemas.microsoft.com/office/drawing/2014/main" val="2133874355"/>
                    </a:ext>
                  </a:extLst>
                </a:gridCol>
              </a:tblGrid>
              <a:tr h="809369">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GESTIÓN ESTRATEGICA DE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550333311"/>
                  </a:ext>
                </a:extLst>
              </a:tr>
              <a:tr h="576537">
                <a:tc>
                  <a:txBody>
                    <a:bodyPr/>
                    <a:lstStyle/>
                    <a:p>
                      <a:pPr algn="ctr" rtl="0" fontAlgn="ctr"/>
                      <a:r>
                        <a:rPr lang="es-CO" sz="1200" b="1" i="0" u="none" strike="noStrike">
                          <a:solidFill>
                            <a:srgbClr val="000000"/>
                          </a:solidFill>
                          <a:effectLst/>
                          <a:latin typeface="Nunito Sans" pitchFamily="2" charset="0"/>
                        </a:rPr>
                        <a:t>I01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 LA PLANEACIÓN ESTRATÉGICA DEL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927201324"/>
                  </a:ext>
                </a:extLst>
              </a:tr>
              <a:tr h="875892">
                <a:tc>
                  <a:txBody>
                    <a:bodyPr/>
                    <a:lstStyle/>
                    <a:p>
                      <a:pPr algn="ctr" rtl="0" fontAlgn="ctr"/>
                      <a:r>
                        <a:rPr lang="es-CO" sz="1200" b="1" i="0" u="none" strike="noStrike">
                          <a:solidFill>
                            <a:srgbClr val="000000"/>
                          </a:solidFill>
                          <a:effectLst/>
                          <a:latin typeface="Nunito Sans" pitchFamily="2" charset="0"/>
                        </a:rPr>
                        <a:t>I02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EFICIENCIA Y EFICACIA DE LA SELECCIÓN MERITOCRÁTICA DEL TALENTO HUMANO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89726415"/>
                  </a:ext>
                </a:extLst>
              </a:tr>
              <a:tr h="576537">
                <a:tc>
                  <a:txBody>
                    <a:bodyPr/>
                    <a:lstStyle/>
                    <a:p>
                      <a:pPr algn="ctr" rtl="0" fontAlgn="ctr"/>
                      <a:r>
                        <a:rPr lang="es-CO" sz="1200" b="1" i="0" u="none" strike="noStrike">
                          <a:solidFill>
                            <a:srgbClr val="000000"/>
                          </a:solidFill>
                          <a:effectLst/>
                          <a:latin typeface="Nunito Sans" pitchFamily="2" charset="0"/>
                        </a:rPr>
                        <a:t>I03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DESARROLLO DEL TALENTO HUMANO EN LA ENTIDAD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95.2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772513513"/>
                  </a:ext>
                </a:extLst>
              </a:tr>
              <a:tr h="774368">
                <a:tc>
                  <a:txBody>
                    <a:bodyPr/>
                    <a:lstStyle/>
                    <a:p>
                      <a:pPr algn="ctr" rtl="0" fontAlgn="ctr"/>
                      <a:r>
                        <a:rPr lang="es-CO" sz="1200" b="1" i="0" u="none" strike="noStrike">
                          <a:solidFill>
                            <a:srgbClr val="000000"/>
                          </a:solidFill>
                          <a:effectLst/>
                          <a:latin typeface="Nunito Sans" pitchFamily="2" charset="0"/>
                        </a:rPr>
                        <a:t>I04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b"/>
                      <a:r>
                        <a:rPr lang="es-CO" sz="1200" b="0" i="0" u="none" strike="noStrike">
                          <a:solidFill>
                            <a:srgbClr val="000000"/>
                          </a:solidFill>
                          <a:effectLst/>
                          <a:latin typeface="Nunito Sans" pitchFamily="2" charset="0"/>
                        </a:rPr>
                        <a:t>DESVINCULACIÓN ASISTIDA Y RETENCIÓN DEL CONOCIMIENTO GENERADO POR EL TALENTO HUMANO</a:t>
                      </a:r>
                    </a:p>
                  </a:txBody>
                  <a:tcPr marL="9525" marR="9525" marT="9525" marB="0" anchor="b">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FFFF00"/>
                          </a:highlight>
                          <a:latin typeface="Nunito Sans" pitchFamily="2" charset="0"/>
                        </a:rPr>
                        <a:t>75.2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73334684"/>
                  </a:ext>
                </a:extLst>
              </a:tr>
            </a:tbl>
          </a:graphicData>
        </a:graphic>
      </p:graphicFrame>
      <p:sp>
        <p:nvSpPr>
          <p:cNvPr id="6" name="TextBox 6">
            <a:extLst>
              <a:ext uri="{FF2B5EF4-FFF2-40B4-BE49-F238E27FC236}">
                <a16:creationId xmlns:a16="http://schemas.microsoft.com/office/drawing/2014/main" id="{180EF939-D0E0-4D0D-8AF0-AB93A856757A}"/>
              </a:ext>
            </a:extLst>
          </p:cNvPr>
          <p:cNvSpPr txBox="1"/>
          <p:nvPr/>
        </p:nvSpPr>
        <p:spPr>
          <a:xfrm>
            <a:off x="797910" y="390819"/>
            <a:ext cx="960188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1. Dimensión de Talento Humano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92,6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Tree>
    <p:extLst>
      <p:ext uri="{BB962C8B-B14F-4D97-AF65-F5344CB8AC3E}">
        <p14:creationId xmlns:p14="http://schemas.microsoft.com/office/powerpoint/2010/main" val="1842484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9497B-B447-3E76-3324-183812CA74F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D0558163-8DEF-018C-D154-5F785BEC197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07DC365-8605-C4A4-9E51-7C98AFA871DE}"/>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4567412C-0915-E4F2-2B38-5F033AF8A5F6}"/>
              </a:ext>
            </a:extLst>
          </p:cNvPr>
          <p:cNvSpPr txBox="1"/>
          <p:nvPr/>
        </p:nvSpPr>
        <p:spPr>
          <a:xfrm>
            <a:off x="606888" y="1041831"/>
            <a:ext cx="9662761" cy="196977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INTEGRIDAD 2024: 93,4.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2025:13. PUNTAJE 2025: 89,0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(-4,4)</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implementar la estrategia de cambio cultural que incluya la adopción del código de integridad del servicio público, el manejo de conflictos de interés y el fortalecimiento de la declaración de bienes y rentas, la gestión de riesgos y el control interno.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0" name="Tabla 9">
            <a:extLst>
              <a:ext uri="{FF2B5EF4-FFF2-40B4-BE49-F238E27FC236}">
                <a16:creationId xmlns:a16="http://schemas.microsoft.com/office/drawing/2014/main" id="{BBE761CE-A50D-229E-F285-6723D789F69F}"/>
              </a:ext>
            </a:extLst>
          </p:cNvPr>
          <p:cNvGraphicFramePr>
            <a:graphicFrameLocks noGrp="1"/>
          </p:cNvGraphicFramePr>
          <p:nvPr/>
        </p:nvGraphicFramePr>
        <p:xfrm>
          <a:off x="479394" y="2556768"/>
          <a:ext cx="10351364" cy="3556282"/>
        </p:xfrm>
        <a:graphic>
          <a:graphicData uri="http://schemas.openxmlformats.org/drawingml/2006/table">
            <a:tbl>
              <a:tblPr/>
              <a:tblGrid>
                <a:gridCol w="1306562">
                  <a:extLst>
                    <a:ext uri="{9D8B030D-6E8A-4147-A177-3AD203B41FA5}">
                      <a16:colId xmlns:a16="http://schemas.microsoft.com/office/drawing/2014/main" val="1448772128"/>
                    </a:ext>
                  </a:extLst>
                </a:gridCol>
                <a:gridCol w="9044802">
                  <a:extLst>
                    <a:ext uri="{9D8B030D-6E8A-4147-A177-3AD203B41FA5}">
                      <a16:colId xmlns:a16="http://schemas.microsoft.com/office/drawing/2014/main" val="3339164621"/>
                    </a:ext>
                  </a:extLst>
                </a:gridCol>
              </a:tblGrid>
              <a:tr h="160910">
                <a:tc>
                  <a:txBody>
                    <a:bodyPr/>
                    <a:lstStyle/>
                    <a:p>
                      <a:pPr algn="ctr" fontAlgn="b">
                        <a:buNone/>
                      </a:pPr>
                      <a:r>
                        <a:rPr lang="es-CO" sz="1100" b="1" i="0" u="none" strike="noStrike">
                          <a:solidFill>
                            <a:srgbClr val="FFFFFF"/>
                          </a:solidFill>
                          <a:effectLst/>
                          <a:latin typeface="Calibri" panose="020F0502020204030204" pitchFamily="34"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100" b="1" i="0" u="none" strike="noStrike">
                          <a:solidFill>
                            <a:srgbClr val="FFFFFF"/>
                          </a:solidFill>
                          <a:effectLst/>
                          <a:latin typeface="Calibri" panose="020F0502020204030204" pitchFamily="34"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2969892828"/>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Utilizar la información consolidada de peticiones, quejas, reclamos, sugerencias y denuncias, para evaluar el estado de la política de integridad pública.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3388051"/>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Evaluar el nivel de apropiación de los valores del Código de Integridad del Servicio Público por parte de los servidores públicos y contratistas.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3052686"/>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Difundir los resultados de la documentación y sistematización de las buenas prácticas en materia de integridad con sus grupos de valor y usuarios interesados.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8381676"/>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Implementar acciones de mejora institucional como resultado de la documentación y sistematización de lecciones aprendidas en la mejora continua de la política de integridad pública.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999690"/>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Llevar a cabo el seguimiento y control a la gestión de conflictos de intereses e impedimentos y recusaciones.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6716684"/>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Revisar las denuncias sobre hechos de corrupción asociados a conflictos de intereses recibidas a través del canal de PQRSD y de los canales internos dispuestos por la entidad con el fin de redireccionarlas según el procedimiento adoptado.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7919365"/>
                  </a:ext>
                </a:extLst>
              </a:tr>
              <a:tr h="482731">
                <a:tc>
                  <a:txBody>
                    <a:bodyPr/>
                    <a:lstStyle/>
                    <a:p>
                      <a:pPr algn="l" fontAlgn="t">
                        <a:buNone/>
                      </a:pPr>
                      <a:r>
                        <a:rPr lang="es-CO" sz="1100" b="0" i="0" u="none" strike="noStrike">
                          <a:solidFill>
                            <a:srgbClr val="000000"/>
                          </a:solidFill>
                          <a:effectLst/>
                          <a:latin typeface="Calibri" panose="020F0502020204030204" pitchFamily="34" charset="0"/>
                        </a:rPr>
                        <a:t>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Incorporar buenas prácticas y lecciones aprendidas del sector público o privado en temas de 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5596899"/>
                  </a:ext>
                </a:extLst>
              </a:tr>
            </a:tbl>
          </a:graphicData>
        </a:graphic>
      </p:graphicFrame>
      <p:sp>
        <p:nvSpPr>
          <p:cNvPr id="7" name="TextBox 6">
            <a:extLst>
              <a:ext uri="{FF2B5EF4-FFF2-40B4-BE49-F238E27FC236}">
                <a16:creationId xmlns:a16="http://schemas.microsoft.com/office/drawing/2014/main" id="{1B160EBC-A47D-4C4C-8CF7-28E8F3F9DEF6}"/>
              </a:ext>
            </a:extLst>
          </p:cNvPr>
          <p:cNvSpPr txBox="1"/>
          <p:nvPr/>
        </p:nvSpPr>
        <p:spPr>
          <a:xfrm>
            <a:off x="797910" y="390819"/>
            <a:ext cx="960188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1. Dimensión de Talento Humano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92,6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Tree>
    <p:extLst>
      <p:ext uri="{BB962C8B-B14F-4D97-AF65-F5344CB8AC3E}">
        <p14:creationId xmlns:p14="http://schemas.microsoft.com/office/powerpoint/2010/main" val="2735527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9497B-B447-3E76-3324-183812CA74F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D0558163-8DEF-018C-D154-5F785BEC197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07DC365-8605-C4A4-9E51-7C98AFA871DE}"/>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1B160EBC-A47D-4C4C-8CF7-28E8F3F9DEF6}"/>
              </a:ext>
            </a:extLst>
          </p:cNvPr>
          <p:cNvSpPr txBox="1"/>
          <p:nvPr/>
        </p:nvSpPr>
        <p:spPr>
          <a:xfrm>
            <a:off x="797910" y="390819"/>
            <a:ext cx="960188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1. Dimensión de Talento Humano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92,6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graphicFrame>
        <p:nvGraphicFramePr>
          <p:cNvPr id="9" name="Tabla 8">
            <a:extLst>
              <a:ext uri="{FF2B5EF4-FFF2-40B4-BE49-F238E27FC236}">
                <a16:creationId xmlns:a16="http://schemas.microsoft.com/office/drawing/2014/main" id="{01130996-D82E-4581-863A-BEA69491DDA7}"/>
              </a:ext>
            </a:extLst>
          </p:cNvPr>
          <p:cNvGraphicFramePr>
            <a:graphicFrameLocks noGrp="1"/>
          </p:cNvGraphicFramePr>
          <p:nvPr>
            <p:extLst>
              <p:ext uri="{D42A27DB-BD31-4B8C-83A1-F6EECF244321}">
                <p14:modId xmlns:p14="http://schemas.microsoft.com/office/powerpoint/2010/main" val="926063689"/>
              </p:ext>
            </p:extLst>
          </p:nvPr>
        </p:nvGraphicFramePr>
        <p:xfrm>
          <a:off x="2525147" y="1820603"/>
          <a:ext cx="5606592" cy="3216794"/>
        </p:xfrm>
        <a:graphic>
          <a:graphicData uri="http://schemas.openxmlformats.org/drawingml/2006/table">
            <a:tbl>
              <a:tblPr/>
              <a:tblGrid>
                <a:gridCol w="729313">
                  <a:extLst>
                    <a:ext uri="{9D8B030D-6E8A-4147-A177-3AD203B41FA5}">
                      <a16:colId xmlns:a16="http://schemas.microsoft.com/office/drawing/2014/main" val="4139327874"/>
                    </a:ext>
                  </a:extLst>
                </a:gridCol>
                <a:gridCol w="3418653">
                  <a:extLst>
                    <a:ext uri="{9D8B030D-6E8A-4147-A177-3AD203B41FA5}">
                      <a16:colId xmlns:a16="http://schemas.microsoft.com/office/drawing/2014/main" val="3753649587"/>
                    </a:ext>
                  </a:extLst>
                </a:gridCol>
                <a:gridCol w="729313">
                  <a:extLst>
                    <a:ext uri="{9D8B030D-6E8A-4147-A177-3AD203B41FA5}">
                      <a16:colId xmlns:a16="http://schemas.microsoft.com/office/drawing/2014/main" val="209795164"/>
                    </a:ext>
                  </a:extLst>
                </a:gridCol>
                <a:gridCol w="729313">
                  <a:extLst>
                    <a:ext uri="{9D8B030D-6E8A-4147-A177-3AD203B41FA5}">
                      <a16:colId xmlns:a16="http://schemas.microsoft.com/office/drawing/2014/main" val="2177922154"/>
                    </a:ext>
                  </a:extLst>
                </a:gridCol>
              </a:tblGrid>
              <a:tr h="584872">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 POLÍTICA DE INTEGRIDAD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683019797"/>
                  </a:ext>
                </a:extLst>
              </a:tr>
              <a:tr h="877307">
                <a:tc>
                  <a:txBody>
                    <a:bodyPr/>
                    <a:lstStyle/>
                    <a:p>
                      <a:pPr algn="ctr" rtl="0" fontAlgn="ctr"/>
                      <a:r>
                        <a:rPr lang="es-CO" sz="1200" b="1" i="0" u="none" strike="noStrike">
                          <a:solidFill>
                            <a:srgbClr val="000000"/>
                          </a:solidFill>
                          <a:effectLst/>
                          <a:latin typeface="Nunito Sans" pitchFamily="2" charset="0"/>
                        </a:rPr>
                        <a:t>I05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CAMBIO CULTURAL BASADO EN LA IMPLEMENTACIÓN DEL CÓDIGO DE INTEGRIDAD DEL SERVICIO PÚBLICO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93,3</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268725361"/>
                  </a:ext>
                </a:extLst>
              </a:tr>
              <a:tr h="584872">
                <a:tc>
                  <a:txBody>
                    <a:bodyPr/>
                    <a:lstStyle/>
                    <a:p>
                      <a:pPr algn="ctr" rtl="0" fontAlgn="ctr"/>
                      <a:r>
                        <a:rPr lang="es-CO" sz="1200" b="1" i="0" u="none" strike="noStrike">
                          <a:solidFill>
                            <a:srgbClr val="000000"/>
                          </a:solidFill>
                          <a:effectLst/>
                          <a:latin typeface="Nunito Sans" pitchFamily="2" charset="0"/>
                        </a:rPr>
                        <a:t>I06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ADECUADA DE ACCIONES PREVENTIVAS EN CONFLICTO DE INTERÉS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90,9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93,1</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1944552"/>
                  </a:ext>
                </a:extLst>
              </a:tr>
              <a:tr h="1169743">
                <a:tc>
                  <a:txBody>
                    <a:bodyPr/>
                    <a:lstStyle/>
                    <a:p>
                      <a:pPr algn="ctr" rtl="0" fontAlgn="ctr"/>
                      <a:r>
                        <a:rPr lang="es-CO" sz="1200" b="1" i="0" u="none" strike="noStrike">
                          <a:solidFill>
                            <a:srgbClr val="000000"/>
                          </a:solidFill>
                          <a:effectLst/>
                          <a:latin typeface="Nunito Sans" pitchFamily="2" charset="0"/>
                        </a:rPr>
                        <a:t>I07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COHERENCIA ENTRE LOS ELEMENTOS QUE MATERIALIZAN LA INTEGRIDADEN EL SERVICIO Y LA GESTIÓN DEL RIESGO Y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92,3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highlight>
                            <a:srgbClr val="FFFF00"/>
                          </a:highlight>
                          <a:latin typeface="Nunito Sans" pitchFamily="2" charset="0"/>
                        </a:rPr>
                        <a:t>86,9</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173742078"/>
                  </a:ext>
                </a:extLst>
              </a:tr>
            </a:tbl>
          </a:graphicData>
        </a:graphic>
      </p:graphicFrame>
    </p:spTree>
    <p:extLst>
      <p:ext uri="{BB962C8B-B14F-4D97-AF65-F5344CB8AC3E}">
        <p14:creationId xmlns:p14="http://schemas.microsoft.com/office/powerpoint/2010/main" val="496067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242E6-9443-A1FF-E138-6B34F312D04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6E5806F-A850-7DEA-D7F9-B27B4A3A940C}"/>
              </a:ext>
            </a:extLst>
          </p:cNvPr>
          <p:cNvSpPr txBox="1"/>
          <p:nvPr/>
        </p:nvSpPr>
        <p:spPr>
          <a:xfrm>
            <a:off x="576510" y="320115"/>
            <a:ext cx="10254248"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2. Dimensión de Direccionamiento Estratégico y Planeación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3B9C1D83-BD1C-AEC0-C36B-46F2D904E47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5F7E72E-9DE6-7FF7-36D8-32F5CA0E0933}"/>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D443097D-CD4D-638D-6011-D2DB6EF5C3D7}"/>
              </a:ext>
            </a:extLst>
          </p:cNvPr>
          <p:cNvSpPr txBox="1"/>
          <p:nvPr/>
        </p:nvSpPr>
        <p:spPr>
          <a:xfrm>
            <a:off x="734258" y="1080332"/>
            <a:ext cx="10414038" cy="24929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GESTIÓN PRESUPUESTAL Y EFICIENCIA DEL GASTO PÚBLICO 2024: 74.2. </a:t>
            </a: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9 PUNTAJE 2025: 81,0 (+6,8)</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implementar los lineamientos previstos por las autoridades presupuestales y fiscales, para la programación y ejecución del presupuesto, el desarrollo de un monitoreo permanente al desempeño presupuestal y el desarrollo de acciones para subsanar las deficiencias detectadas.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1" name="Tabla 10">
            <a:extLst>
              <a:ext uri="{FF2B5EF4-FFF2-40B4-BE49-F238E27FC236}">
                <a16:creationId xmlns:a16="http://schemas.microsoft.com/office/drawing/2014/main" id="{1222E0E2-7DB4-B572-9A20-E0E28CE7764F}"/>
              </a:ext>
            </a:extLst>
          </p:cNvPr>
          <p:cNvGraphicFramePr>
            <a:graphicFrameLocks noGrp="1"/>
          </p:cNvGraphicFramePr>
          <p:nvPr>
            <p:extLst>
              <p:ext uri="{D42A27DB-BD31-4B8C-83A1-F6EECF244321}">
                <p14:modId xmlns:p14="http://schemas.microsoft.com/office/powerpoint/2010/main" val="816262850"/>
              </p:ext>
            </p:extLst>
          </p:nvPr>
        </p:nvGraphicFramePr>
        <p:xfrm>
          <a:off x="893027" y="2992182"/>
          <a:ext cx="10096500" cy="3156585"/>
        </p:xfrm>
        <a:graphic>
          <a:graphicData uri="http://schemas.openxmlformats.org/drawingml/2006/table">
            <a:tbl>
              <a:tblPr/>
              <a:tblGrid>
                <a:gridCol w="2047231">
                  <a:extLst>
                    <a:ext uri="{9D8B030D-6E8A-4147-A177-3AD203B41FA5}">
                      <a16:colId xmlns:a16="http://schemas.microsoft.com/office/drawing/2014/main" val="124214270"/>
                    </a:ext>
                  </a:extLst>
                </a:gridCol>
                <a:gridCol w="8049269">
                  <a:extLst>
                    <a:ext uri="{9D8B030D-6E8A-4147-A177-3AD203B41FA5}">
                      <a16:colId xmlns:a16="http://schemas.microsoft.com/office/drawing/2014/main" val="3603019649"/>
                    </a:ext>
                  </a:extLst>
                </a:gridCol>
              </a:tblGrid>
              <a:tr h="190500">
                <a:tc>
                  <a:txBody>
                    <a:bodyPr/>
                    <a:lstStyle/>
                    <a:p>
                      <a:pPr algn="ctr" fontAlgn="b">
                        <a:buNone/>
                      </a:pPr>
                      <a:r>
                        <a:rPr lang="es-CO" sz="1100" b="1" i="0" u="none" strike="noStrike">
                          <a:solidFill>
                            <a:srgbClr val="FFFFFF"/>
                          </a:solidFill>
                          <a:effectLst/>
                          <a:latin typeface="Calibri" panose="020F0502020204030204" pitchFamily="34"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100" b="1" i="0" u="none" strike="noStrike">
                          <a:solidFill>
                            <a:srgbClr val="FFFFFF"/>
                          </a:solidFill>
                          <a:effectLst/>
                          <a:latin typeface="Calibri" panose="020F0502020204030204" pitchFamily="34"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4215428598"/>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Presupuestal y Eficiencia del Gasto Público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Revisar las cuentas y objetos de gasto que tuvieron mayores diferencias frente a lo planeado en el Marco de Gasto de Mediano Plazo (MGMP), para mejorar la planeación del presupuesto en los próximos años y alinearla con las necesidades de la entidad y las metas del Plan Nacional de Desarrollo (PND). También es recomendable que las entidades realicen reuniones con las autoridades del sector para revisar cada año la situación fiscal y presupuestal frente a las necesidades de gasto que puedan afectar el cumplimiento de sus objetivos.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7384199"/>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Gestión Presupuestal y Eficiencia del Gasto Público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Analizar periódicamente la variación en los gastos de servicios públicos, para identificar oportunidades de ahorro y asegurar el cumplimiento del plan de austeridad institucional.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283351"/>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Presupuestal y Eficiencia del Gasto Público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Realizar seguimiento constante a la ejecución de las reservas del año anterior y revisar su comportamiento en años anteriores. Esto permite tomar mejores decisiones sobre la planeación y el uso de los recursos.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296320"/>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Presupuestal y Eficiencia del Gasto Público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Revisar el peso del rezago frente al presupuesto del año, e implementar acciones que ayuden a disminuir su constitución. Esto contribuye a una mejor planeación y a una ejecución más ordenada de los recursos.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4056021"/>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Presupuestal y Eficiencia del Gasto Público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Analizar periódicamente la variación en los gastos de tiquetes y viáticos, para identificar oportunidades de ahorro y asegurar el cumplimiento del plan de austeridad institucional.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6497754"/>
                  </a:ext>
                </a:extLst>
              </a:tr>
            </a:tbl>
          </a:graphicData>
        </a:graphic>
      </p:graphicFrame>
    </p:spTree>
    <p:extLst>
      <p:ext uri="{BB962C8B-B14F-4D97-AF65-F5344CB8AC3E}">
        <p14:creationId xmlns:p14="http://schemas.microsoft.com/office/powerpoint/2010/main" val="2694872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CBBD2-847F-2937-CC69-A3DABD786098}"/>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8329A4A5-EEF1-E733-9F3D-ED99BDA7692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graphicFrame>
        <p:nvGraphicFramePr>
          <p:cNvPr id="7" name="Tabla 6">
            <a:extLst>
              <a:ext uri="{FF2B5EF4-FFF2-40B4-BE49-F238E27FC236}">
                <a16:creationId xmlns:a16="http://schemas.microsoft.com/office/drawing/2014/main" id="{69CFBCF5-D35C-B892-A674-BD8DCAE79CDC}"/>
              </a:ext>
            </a:extLst>
          </p:cNvPr>
          <p:cNvGraphicFramePr>
            <a:graphicFrameLocks noGrp="1"/>
          </p:cNvGraphicFramePr>
          <p:nvPr>
            <p:extLst>
              <p:ext uri="{D42A27DB-BD31-4B8C-83A1-F6EECF244321}">
                <p14:modId xmlns:p14="http://schemas.microsoft.com/office/powerpoint/2010/main" val="1268673946"/>
              </p:ext>
            </p:extLst>
          </p:nvPr>
        </p:nvGraphicFramePr>
        <p:xfrm>
          <a:off x="751897" y="2662581"/>
          <a:ext cx="9901515" cy="622935"/>
        </p:xfrm>
        <a:graphic>
          <a:graphicData uri="http://schemas.openxmlformats.org/drawingml/2006/table">
            <a:tbl>
              <a:tblPr/>
              <a:tblGrid>
                <a:gridCol w="897130">
                  <a:extLst>
                    <a:ext uri="{9D8B030D-6E8A-4147-A177-3AD203B41FA5}">
                      <a16:colId xmlns:a16="http://schemas.microsoft.com/office/drawing/2014/main" val="706880373"/>
                    </a:ext>
                  </a:extLst>
                </a:gridCol>
                <a:gridCol w="3968685">
                  <a:extLst>
                    <a:ext uri="{9D8B030D-6E8A-4147-A177-3AD203B41FA5}">
                      <a16:colId xmlns:a16="http://schemas.microsoft.com/office/drawing/2014/main" val="2422566552"/>
                    </a:ext>
                  </a:extLst>
                </a:gridCol>
                <a:gridCol w="3308808">
                  <a:extLst>
                    <a:ext uri="{9D8B030D-6E8A-4147-A177-3AD203B41FA5}">
                      <a16:colId xmlns:a16="http://schemas.microsoft.com/office/drawing/2014/main" val="3706591888"/>
                    </a:ext>
                  </a:extLst>
                </a:gridCol>
                <a:gridCol w="1726892">
                  <a:extLst>
                    <a:ext uri="{9D8B030D-6E8A-4147-A177-3AD203B41FA5}">
                      <a16:colId xmlns:a16="http://schemas.microsoft.com/office/drawing/2014/main" val="1259130944"/>
                    </a:ext>
                  </a:extLst>
                </a:gridCol>
              </a:tblGrid>
              <a:tr h="0">
                <a:tc>
                  <a:txBody>
                    <a:bodyPr/>
                    <a:lstStyle/>
                    <a:p>
                      <a:pPr algn="ctr" rtl="0" fontAlgn="ctr"/>
                      <a:r>
                        <a:rPr lang="es-CO" sz="1200" b="1" i="0" u="none" strike="noStrike">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GESTIÓN PRESUPUESTAL Y EFICIENCIA DEL GASTO PUBLICO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145684148"/>
                  </a:ext>
                </a:extLst>
              </a:tr>
              <a:tr h="247650">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74.2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81.0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286533308"/>
                  </a:ext>
                </a:extLst>
              </a:tr>
            </a:tbl>
          </a:graphicData>
        </a:graphic>
      </p:graphicFrame>
      <p:sp>
        <p:nvSpPr>
          <p:cNvPr id="6" name="TextBox 6">
            <a:extLst>
              <a:ext uri="{FF2B5EF4-FFF2-40B4-BE49-F238E27FC236}">
                <a16:creationId xmlns:a16="http://schemas.microsoft.com/office/drawing/2014/main" id="{A1FF1BDE-E631-418A-A3B7-15740D07732B}"/>
              </a:ext>
            </a:extLst>
          </p:cNvPr>
          <p:cNvSpPr txBox="1"/>
          <p:nvPr/>
        </p:nvSpPr>
        <p:spPr>
          <a:xfrm>
            <a:off x="624636" y="535559"/>
            <a:ext cx="10254248"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2. Dimensión de Direccionamiento Estratégico y Planeación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Tree>
    <p:extLst>
      <p:ext uri="{BB962C8B-B14F-4D97-AF65-F5344CB8AC3E}">
        <p14:creationId xmlns:p14="http://schemas.microsoft.com/office/powerpoint/2010/main" val="305199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BF23-1C15-4045-DCE3-90D8952D960F}"/>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9090102B-CC27-CE3B-7FB2-92A3F54A3F51}"/>
              </a:ext>
            </a:extLst>
          </p:cNvPr>
          <p:cNvSpPr txBox="1"/>
          <p:nvPr/>
        </p:nvSpPr>
        <p:spPr>
          <a:xfrm>
            <a:off x="248217" y="1325636"/>
            <a:ext cx="11463039" cy="1815882"/>
          </a:xfrm>
          <a:prstGeom prst="rect">
            <a:avLst/>
          </a:prstGeom>
          <a:noFill/>
        </p:spPr>
        <p:txBody>
          <a:bodyPr wrap="square">
            <a:spAutoFit/>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COMPRAS Y CONTRATACIÓN </a:t>
            </a:r>
            <a:r>
              <a:rPr kumimoji="0" lang="es-CO"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2024: 100.</a:t>
            </a:r>
          </a:p>
          <a:p>
            <a:pPr marL="0" marR="0" lvl="0" indent="0" algn="l" defTabSz="914400" rtl="0" eaLnBrk="1" fontAlgn="b"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15 PUNTAJE 2025: 100 </a:t>
            </a:r>
          </a:p>
          <a:p>
            <a:pPr marL="0" marR="0" lvl="0" indent="0" algn="l" defTabSz="914400" rtl="0" eaLnBrk="1" fontAlgn="b"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b"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para gestionar adecuadamente las compras y contrataciones de la vigencia a partir de una efectiva utilización de las herramientas de planeación, estándares, instrumentos y plataformas del sistema de contratación y compra pública dispuestos por la Agencia Nacional de Contratación Pública, que permita a las entidades cumplir con la adquisición de bienes y servicios previstas para el desarrollo efectivo de su misión, bajo criterios de eficiencia, calidad, transparencia y oportunidad</a:t>
            </a:r>
            <a:r>
              <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a:t>
            </a:r>
          </a:p>
          <a:p>
            <a:pPr marL="0" marR="0" lvl="0" indent="0" algn="l" defTabSz="914400" rtl="0" eaLnBrk="1" fontAlgn="b"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B2F50D20-F734-A7C2-B000-D2D72EF1820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B234E54-6812-9C9A-9459-A19534A238F7}"/>
              </a:ext>
            </a:extLst>
          </p:cNvPr>
          <p:cNvSpPr txBox="1"/>
          <p:nvPr/>
        </p:nvSpPr>
        <p:spPr>
          <a:xfrm>
            <a:off x="248217" y="248418"/>
            <a:ext cx="10799997"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2. Dimensión de Direccionamiento Estratégico y Planeación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96,6</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3" name="Tabla 2">
            <a:extLst>
              <a:ext uri="{FF2B5EF4-FFF2-40B4-BE49-F238E27FC236}">
                <a16:creationId xmlns:a16="http://schemas.microsoft.com/office/drawing/2014/main" id="{C033724C-2AB8-D0C0-0FEB-0EC62BF8F9A2}"/>
              </a:ext>
            </a:extLst>
          </p:cNvPr>
          <p:cNvGraphicFramePr>
            <a:graphicFrameLocks noGrp="1"/>
          </p:cNvGraphicFramePr>
          <p:nvPr/>
        </p:nvGraphicFramePr>
        <p:xfrm>
          <a:off x="1206630" y="3141518"/>
          <a:ext cx="8427563" cy="2872908"/>
        </p:xfrm>
        <a:graphic>
          <a:graphicData uri="http://schemas.openxmlformats.org/drawingml/2006/table">
            <a:tbl>
              <a:tblPr/>
              <a:tblGrid>
                <a:gridCol w="1096269">
                  <a:extLst>
                    <a:ext uri="{9D8B030D-6E8A-4147-A177-3AD203B41FA5}">
                      <a16:colId xmlns:a16="http://schemas.microsoft.com/office/drawing/2014/main" val="2021837125"/>
                    </a:ext>
                  </a:extLst>
                </a:gridCol>
                <a:gridCol w="5138756">
                  <a:extLst>
                    <a:ext uri="{9D8B030D-6E8A-4147-A177-3AD203B41FA5}">
                      <a16:colId xmlns:a16="http://schemas.microsoft.com/office/drawing/2014/main" val="502161962"/>
                    </a:ext>
                  </a:extLst>
                </a:gridCol>
                <a:gridCol w="1096269">
                  <a:extLst>
                    <a:ext uri="{9D8B030D-6E8A-4147-A177-3AD203B41FA5}">
                      <a16:colId xmlns:a16="http://schemas.microsoft.com/office/drawing/2014/main" val="3758097833"/>
                    </a:ext>
                  </a:extLst>
                </a:gridCol>
                <a:gridCol w="1096269">
                  <a:extLst>
                    <a:ext uri="{9D8B030D-6E8A-4147-A177-3AD203B41FA5}">
                      <a16:colId xmlns:a16="http://schemas.microsoft.com/office/drawing/2014/main" val="3738332836"/>
                    </a:ext>
                  </a:extLst>
                </a:gridCol>
              </a:tblGrid>
              <a:tr h="638424">
                <a:tc>
                  <a:txBody>
                    <a:bodyPr/>
                    <a:lstStyle/>
                    <a:p>
                      <a:pPr algn="ctr" rtl="0" fontAlgn="ctr"/>
                      <a:r>
                        <a:rPr lang="es-CO" sz="12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COMPRAS Y CONTRATACIÓN PUBLICA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4058891590"/>
                  </a:ext>
                </a:extLst>
              </a:tr>
              <a:tr h="638424">
                <a:tc>
                  <a:txBody>
                    <a:bodyPr/>
                    <a:lstStyle/>
                    <a:p>
                      <a:pPr algn="ctr" rtl="0" fontAlgn="ctr"/>
                      <a:r>
                        <a:rPr lang="es-CO" sz="1200" b="1" i="0" u="none" strike="noStrike">
                          <a:solidFill>
                            <a:srgbClr val="000000"/>
                          </a:solidFill>
                          <a:effectLst/>
                          <a:latin typeface="Nunito Sans" pitchFamily="2" charset="0"/>
                        </a:rPr>
                        <a:t>I08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PLANEACIÓN EFECTIVA Y TÉCNICA DE LA CONTRATACIÓN PÚBLICA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783921027"/>
                  </a:ext>
                </a:extLst>
              </a:tr>
              <a:tr h="638424">
                <a:tc>
                  <a:txBody>
                    <a:bodyPr/>
                    <a:lstStyle/>
                    <a:p>
                      <a:pPr algn="ctr" rtl="0" fontAlgn="ctr"/>
                      <a:r>
                        <a:rPr lang="es-CO" sz="1200" b="1" i="0" u="none" strike="noStrike">
                          <a:solidFill>
                            <a:srgbClr val="000000"/>
                          </a:solidFill>
                          <a:effectLst/>
                          <a:latin typeface="Nunito Sans" pitchFamily="2" charset="0"/>
                        </a:rPr>
                        <a:t>I09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REGISTRO Y PUBLICACIÓN CONTRACTUAL EN LAS PLATAFORMAS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29732821"/>
                  </a:ext>
                </a:extLst>
              </a:tr>
              <a:tr h="957636">
                <a:tc>
                  <a:txBody>
                    <a:bodyPr/>
                    <a:lstStyle/>
                    <a:p>
                      <a:pPr algn="ctr" rtl="0" fontAlgn="ctr"/>
                      <a:r>
                        <a:rPr lang="es-CO" sz="1200" b="1" i="0" u="none" strike="noStrike">
                          <a:solidFill>
                            <a:srgbClr val="000000"/>
                          </a:solidFill>
                          <a:effectLst/>
                          <a:latin typeface="Nunito Sans" pitchFamily="2" charset="0"/>
                        </a:rPr>
                        <a:t>I10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APLICACACIÓN DE LINEAMIENTOS NORMATIVOS, DOCUMENTOS ESTÁNDAR E INSTRUMENTOS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431795640"/>
                  </a:ext>
                </a:extLst>
              </a:tr>
            </a:tbl>
          </a:graphicData>
        </a:graphic>
      </p:graphicFrame>
      <p:sp>
        <p:nvSpPr>
          <p:cNvPr id="8" name="CuadroTexto 7">
            <a:extLst>
              <a:ext uri="{FF2B5EF4-FFF2-40B4-BE49-F238E27FC236}">
                <a16:creationId xmlns:a16="http://schemas.microsoft.com/office/drawing/2014/main" id="{4B6FBB38-4713-123E-103E-5021C843A521}"/>
              </a:ext>
            </a:extLst>
          </p:cNvPr>
          <p:cNvSpPr txBox="1"/>
          <p:nvPr/>
        </p:nvSpPr>
        <p:spPr>
          <a:xfrm>
            <a:off x="172040" y="6106759"/>
            <a:ext cx="6094428"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Se dio respuesta completa a los enunciados</a:t>
            </a:r>
          </a:p>
        </p:txBody>
      </p:sp>
    </p:spTree>
    <p:extLst>
      <p:ext uri="{BB962C8B-B14F-4D97-AF65-F5344CB8AC3E}">
        <p14:creationId xmlns:p14="http://schemas.microsoft.com/office/powerpoint/2010/main" val="1081459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D5ED9-FC42-A860-F6E3-F705479465C2}"/>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3891CDED-070F-FAD0-2DF7-D3EA8CAAF4BF}"/>
              </a:ext>
            </a:extLst>
          </p:cNvPr>
          <p:cNvSpPr txBox="1"/>
          <p:nvPr/>
        </p:nvSpPr>
        <p:spPr>
          <a:xfrm>
            <a:off x="576510" y="267896"/>
            <a:ext cx="10254248"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BE3E20D7-F721-D83D-1D3B-9717DD4E92D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F5990C96-919A-E3E2-AEED-8A42B6A639A2}"/>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A62DD051-FD12-4ACE-9500-CE501A562F8C}"/>
              </a:ext>
            </a:extLst>
          </p:cNvPr>
          <p:cNvSpPr txBox="1"/>
          <p:nvPr/>
        </p:nvSpPr>
        <p:spPr>
          <a:xfrm>
            <a:off x="734258" y="1276643"/>
            <a:ext cx="966276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FORTALECIMIENTOORGANIZACIONAL Y SIMPLIFICACIÓN DE PROCESOS 2024: 93.4.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19 PUNTAJE 2025: 93.0 </a:t>
            </a:r>
            <a:r>
              <a:rPr kumimoji="0" lang="es-ES" sz="1400" b="1" i="0" u="none" strike="noStrike" kern="1200" cap="none" spc="0" normalizeH="0" baseline="0" noProof="0" dirty="0">
                <a:ln>
                  <a:noFill/>
                </a:ln>
                <a:solidFill>
                  <a:srgbClr val="FF0000"/>
                </a:solidFill>
                <a:effectLst/>
                <a:uLnTx/>
                <a:uFillTx/>
                <a:latin typeface="Nunito Sans" pitchFamily="2" charset="0"/>
                <a:ea typeface="+mn-ea"/>
                <a:cs typeface="+mn-cs"/>
              </a:rPr>
              <a:t>(-0,4)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el cumplimiento normativo de la entidad pública para desarrollar y formalizar un diseño o rediseño organizacional, implementar un modelo de operación por procesos y establecer su estructura organizacional y la planta de personal.</a:t>
            </a: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2" name="Tabla 11">
            <a:extLst>
              <a:ext uri="{FF2B5EF4-FFF2-40B4-BE49-F238E27FC236}">
                <a16:creationId xmlns:a16="http://schemas.microsoft.com/office/drawing/2014/main" id="{ED80BBAB-8DDD-2C09-6FF0-84994996EA8A}"/>
              </a:ext>
            </a:extLst>
          </p:cNvPr>
          <p:cNvGraphicFramePr>
            <a:graphicFrameLocks noGrp="1"/>
          </p:cNvGraphicFramePr>
          <p:nvPr/>
        </p:nvGraphicFramePr>
        <p:xfrm>
          <a:off x="734258" y="2887332"/>
          <a:ext cx="10096500" cy="2476500"/>
        </p:xfrm>
        <a:graphic>
          <a:graphicData uri="http://schemas.openxmlformats.org/drawingml/2006/table">
            <a:tbl>
              <a:tblPr/>
              <a:tblGrid>
                <a:gridCol w="2047231">
                  <a:extLst>
                    <a:ext uri="{9D8B030D-6E8A-4147-A177-3AD203B41FA5}">
                      <a16:colId xmlns:a16="http://schemas.microsoft.com/office/drawing/2014/main" val="2184495378"/>
                    </a:ext>
                  </a:extLst>
                </a:gridCol>
                <a:gridCol w="8049269">
                  <a:extLst>
                    <a:ext uri="{9D8B030D-6E8A-4147-A177-3AD203B41FA5}">
                      <a16:colId xmlns:a16="http://schemas.microsoft.com/office/drawing/2014/main" val="2081462191"/>
                    </a:ext>
                  </a:extLst>
                </a:gridCol>
              </a:tblGrid>
              <a:tr h="190500">
                <a:tc>
                  <a:txBody>
                    <a:bodyPr/>
                    <a:lstStyle/>
                    <a:p>
                      <a:pPr algn="ctr" fontAlgn="b">
                        <a:buNone/>
                      </a:pPr>
                      <a:r>
                        <a:rPr lang="es-CO" sz="1100" b="1" i="0" u="none" strike="noStrike">
                          <a:solidFill>
                            <a:srgbClr val="FFFFFF"/>
                          </a:solidFill>
                          <a:effectLst/>
                          <a:latin typeface="Calibri" panose="020F0502020204030204" pitchFamily="34"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100" b="1" i="0" u="none" strike="noStrike">
                          <a:solidFill>
                            <a:srgbClr val="FFFFFF"/>
                          </a:solidFill>
                          <a:effectLst/>
                          <a:latin typeface="Calibri" panose="020F0502020204030204" pitchFamily="34"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3931527317"/>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Fortalecimiento Organizacional y Simplificación de Procesos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Asegurar que los procesos establecidos para la ejecución de las funciones de la entidad estén alineados con la estructura organizacional vigente.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0181850"/>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Fortalecimiento Organizacional y Simplificación de Procesos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Documentar para cada uno de los procedimientos asociados a cada proceso la estructura con diagramas de flujo, acompañado con una parte descriptiva.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0039964"/>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Fortalecimiento Organizacional y Simplificación de Procesos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Definir los tiempos de ejecución de las actividades (cargas) asociadas a los diferentes procedimientos.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3685012"/>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Fortalecimiento Organizacional y Simplificación de Procesos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Continuar con los lineamientos para reducir la contratación de prestación de servicios para el desarrollo de actividades de carácter permanente o recurrente.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0673377"/>
                  </a:ext>
                </a:extLst>
              </a:tr>
            </a:tbl>
          </a:graphicData>
        </a:graphic>
      </p:graphicFrame>
    </p:spTree>
    <p:extLst>
      <p:ext uri="{BB962C8B-B14F-4D97-AF65-F5344CB8AC3E}">
        <p14:creationId xmlns:p14="http://schemas.microsoft.com/office/powerpoint/2010/main" val="2857632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CFD46-FA4E-8ADD-B655-7B96FD09BDCC}"/>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23145B98-9F30-EED4-6C67-4316BDD203A8}"/>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F250CAAA-8472-5C28-763D-EE7FC076DCA7}"/>
              </a:ext>
            </a:extLst>
          </p:cNvPr>
          <p:cNvSpPr txBox="1"/>
          <p:nvPr/>
        </p:nvSpPr>
        <p:spPr>
          <a:xfrm>
            <a:off x="553039" y="580368"/>
            <a:ext cx="10265791"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8" name="Tabla 7">
            <a:extLst>
              <a:ext uri="{FF2B5EF4-FFF2-40B4-BE49-F238E27FC236}">
                <a16:creationId xmlns:a16="http://schemas.microsoft.com/office/drawing/2014/main" id="{91DF3AF8-43A1-E607-32A5-38DD5D555B7D}"/>
              </a:ext>
            </a:extLst>
          </p:cNvPr>
          <p:cNvGraphicFramePr>
            <a:graphicFrameLocks noGrp="1"/>
          </p:cNvGraphicFramePr>
          <p:nvPr>
            <p:extLst>
              <p:ext uri="{D42A27DB-BD31-4B8C-83A1-F6EECF244321}">
                <p14:modId xmlns:p14="http://schemas.microsoft.com/office/powerpoint/2010/main" val="1414855771"/>
              </p:ext>
            </p:extLst>
          </p:nvPr>
        </p:nvGraphicFramePr>
        <p:xfrm>
          <a:off x="655609" y="2373905"/>
          <a:ext cx="10265790" cy="1251907"/>
        </p:xfrm>
        <a:graphic>
          <a:graphicData uri="http://schemas.openxmlformats.org/drawingml/2006/table">
            <a:tbl>
              <a:tblPr/>
              <a:tblGrid>
                <a:gridCol w="144679">
                  <a:extLst>
                    <a:ext uri="{9D8B030D-6E8A-4147-A177-3AD203B41FA5}">
                      <a16:colId xmlns:a16="http://schemas.microsoft.com/office/drawing/2014/main" val="574278896"/>
                    </a:ext>
                  </a:extLst>
                </a:gridCol>
                <a:gridCol w="7094237">
                  <a:extLst>
                    <a:ext uri="{9D8B030D-6E8A-4147-A177-3AD203B41FA5}">
                      <a16:colId xmlns:a16="http://schemas.microsoft.com/office/drawing/2014/main" val="106176513"/>
                    </a:ext>
                  </a:extLst>
                </a:gridCol>
                <a:gridCol w="1513437">
                  <a:extLst>
                    <a:ext uri="{9D8B030D-6E8A-4147-A177-3AD203B41FA5}">
                      <a16:colId xmlns:a16="http://schemas.microsoft.com/office/drawing/2014/main" val="469406373"/>
                    </a:ext>
                  </a:extLst>
                </a:gridCol>
                <a:gridCol w="1513437">
                  <a:extLst>
                    <a:ext uri="{9D8B030D-6E8A-4147-A177-3AD203B41FA5}">
                      <a16:colId xmlns:a16="http://schemas.microsoft.com/office/drawing/2014/main" val="380813854"/>
                    </a:ext>
                  </a:extLst>
                </a:gridCol>
              </a:tblGrid>
              <a:tr h="654679">
                <a:tc>
                  <a:txBody>
                    <a:bodyPr/>
                    <a:lstStyle/>
                    <a:p>
                      <a:pPr algn="ctr" rtl="0" fontAlgn="ctr"/>
                      <a:r>
                        <a:rPr lang="es-CO" sz="1200" b="1" i="0" u="none" strike="noStrike" dirty="0">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a:t>
                      </a:r>
                      <a:r>
                        <a:rPr lang="es-CO" sz="1200" b="1" i="0" u="none" strike="noStrike" kern="1200" dirty="0">
                          <a:solidFill>
                            <a:srgbClr val="FFFFFF"/>
                          </a:solidFill>
                          <a:effectLst/>
                          <a:latin typeface="Nunito Sans" pitchFamily="2" charset="0"/>
                          <a:ea typeface="+mn-ea"/>
                          <a:cs typeface="+mn-cs"/>
                        </a:rPr>
                        <a:t>PROCESOS</a:t>
                      </a:r>
                      <a:r>
                        <a:rPr lang="es-CO" sz="1200" b="1" i="0" u="none" strike="noStrike" kern="1200" noProof="0" dirty="0">
                          <a:solidFill>
                            <a:srgbClr val="FFFFFF"/>
                          </a:solidFill>
                          <a:effectLst/>
                          <a:latin typeface="Nunito Sans" pitchFamily="2" charset="0"/>
                          <a:ea typeface="+mn-ea"/>
                          <a:cs typeface="+mn-cs"/>
                        </a:rPr>
                        <a:t> </a:t>
                      </a:r>
                      <a:r>
                        <a:rPr lang="es-CO" sz="1200" b="1" i="0" u="none" strike="noStrike" kern="1200" dirty="0">
                          <a:solidFill>
                            <a:srgbClr val="FFFFFF"/>
                          </a:solidFill>
                          <a:effectLst/>
                          <a:latin typeface="Nunito Sans" pitchFamily="2" charset="0"/>
                          <a:ea typeface="+mn-ea"/>
                          <a:cs typeface="+mn-cs"/>
                        </a:rPr>
                        <a:t>FORTALECIMIENTOORGANIZACIONAL Y SIMPLIFICACIÓN DE PROCESOS</a:t>
                      </a:r>
                      <a:endParaRPr lang="es-CO" sz="1200" b="1" i="0" u="none" strike="noStrike" dirty="0">
                        <a:solidFill>
                          <a:srgbClr val="FFFFFF"/>
                        </a:solidFill>
                        <a:effectLst/>
                        <a:latin typeface="Nunito Sans" pitchFamily="2" charset="0"/>
                      </a:endParaRP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03178933"/>
                  </a:ext>
                </a:extLst>
              </a:tr>
              <a:tr h="597228">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93.0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15585122"/>
                  </a:ext>
                </a:extLst>
              </a:tr>
            </a:tbl>
          </a:graphicData>
        </a:graphic>
      </p:graphicFrame>
    </p:spTree>
    <p:extLst>
      <p:ext uri="{BB962C8B-B14F-4D97-AF65-F5344CB8AC3E}">
        <p14:creationId xmlns:p14="http://schemas.microsoft.com/office/powerpoint/2010/main" val="6325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F2CE4-8D37-3950-83C4-7761DE0F7941}"/>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B1BC10B-2354-D37C-2D5D-035D4A0D69A6}"/>
              </a:ext>
            </a:extLst>
          </p:cNvPr>
          <p:cNvSpPr txBox="1"/>
          <p:nvPr/>
        </p:nvSpPr>
        <p:spPr>
          <a:xfrm>
            <a:off x="576510" y="267896"/>
            <a:ext cx="10254248"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7911E430-A8E4-BC8C-90AA-D3F4CE9335BF}"/>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61668C29-457A-ED40-41EC-63282B7E70F2}"/>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F516C545-3021-D968-2AAF-4E23171F7DD5}"/>
              </a:ext>
            </a:extLst>
          </p:cNvPr>
          <p:cNvSpPr txBox="1"/>
          <p:nvPr/>
        </p:nvSpPr>
        <p:spPr>
          <a:xfrm>
            <a:off x="734258" y="1276643"/>
            <a:ext cx="9662761" cy="210826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GOBIERNO DIGITAL 2024: 89.9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62 PUNTAJE 2025: 92,9 (+3,0)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las entidades públicas para usar y aprovechar tecnologías de la información y las comunicaciones TIC con el propósito de consolidar un Estado y ciudadanos proactivos e innovadores que generan valor público en un entorno de confianza 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a:t>
            </a: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4" name="Tabla 13">
            <a:extLst>
              <a:ext uri="{FF2B5EF4-FFF2-40B4-BE49-F238E27FC236}">
                <a16:creationId xmlns:a16="http://schemas.microsoft.com/office/drawing/2014/main" id="{CE950CC6-01E8-B054-6DB2-A0268C96397C}"/>
              </a:ext>
            </a:extLst>
          </p:cNvPr>
          <p:cNvGraphicFramePr>
            <a:graphicFrameLocks noGrp="1"/>
          </p:cNvGraphicFramePr>
          <p:nvPr/>
        </p:nvGraphicFramePr>
        <p:xfrm>
          <a:off x="864912" y="2473044"/>
          <a:ext cx="9401452" cy="3841230"/>
        </p:xfrm>
        <a:graphic>
          <a:graphicData uri="http://schemas.openxmlformats.org/drawingml/2006/table">
            <a:tbl>
              <a:tblPr/>
              <a:tblGrid>
                <a:gridCol w="1906299">
                  <a:extLst>
                    <a:ext uri="{9D8B030D-6E8A-4147-A177-3AD203B41FA5}">
                      <a16:colId xmlns:a16="http://schemas.microsoft.com/office/drawing/2014/main" val="236518888"/>
                    </a:ext>
                  </a:extLst>
                </a:gridCol>
                <a:gridCol w="7495153">
                  <a:extLst>
                    <a:ext uri="{9D8B030D-6E8A-4147-A177-3AD203B41FA5}">
                      <a16:colId xmlns:a16="http://schemas.microsoft.com/office/drawing/2014/main" val="212846744"/>
                    </a:ext>
                  </a:extLst>
                </a:gridCol>
              </a:tblGrid>
              <a:tr h="89813">
                <a:tc>
                  <a:txBody>
                    <a:bodyPr/>
                    <a:lstStyle/>
                    <a:p>
                      <a:pPr algn="ctr" fontAlgn="b">
                        <a:buNone/>
                      </a:pPr>
                      <a:r>
                        <a:rPr lang="es-CO" sz="900" b="1" i="0" u="none" strike="noStrike" dirty="0">
                          <a:solidFill>
                            <a:srgbClr val="FFFFFF"/>
                          </a:solidFill>
                          <a:effectLst/>
                          <a:latin typeface="Nunito" pitchFamily="2" charset="0"/>
                        </a:rPr>
                        <a:t>Política</a:t>
                      </a:r>
                    </a:p>
                  </a:txBody>
                  <a:tcPr marL="5054" marR="5054" marT="5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900" b="1" i="0" u="none" strike="noStrike" dirty="0">
                          <a:solidFill>
                            <a:srgbClr val="FFFFFF"/>
                          </a:solidFill>
                          <a:effectLst/>
                          <a:latin typeface="Nunito" pitchFamily="2" charset="0"/>
                        </a:rPr>
                        <a:t>Recomendación</a:t>
                      </a:r>
                    </a:p>
                  </a:txBody>
                  <a:tcPr marL="5054" marR="5054" marT="50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4237378315"/>
                  </a:ext>
                </a:extLst>
              </a:tr>
              <a:tr h="256609">
                <a:tc>
                  <a:txBody>
                    <a:bodyPr/>
                    <a:lstStyle/>
                    <a:p>
                      <a:pPr algn="l" fontAlgn="t">
                        <a:buNone/>
                      </a:pPr>
                      <a:r>
                        <a:rPr lang="es-CO" sz="1000" b="0" i="0" u="none" strike="noStrike" kern="1200" dirty="0">
                          <a:solidFill>
                            <a:srgbClr val="000000"/>
                          </a:solidFill>
                          <a:effectLst/>
                          <a:latin typeface="Nunito" pitchFamily="2" charset="0"/>
                          <a:ea typeface="+mn-ea"/>
                          <a:cs typeface="+mn-cs"/>
                        </a:rPr>
                        <a:t>Gobierno</a:t>
                      </a:r>
                      <a:r>
                        <a:rPr lang="es-CO" sz="1000" b="0" i="0" u="none" strike="noStrike" dirty="0">
                          <a:solidFill>
                            <a:srgbClr val="000000"/>
                          </a:solidFill>
                          <a:effectLst/>
                          <a:latin typeface="Nunito" pitchFamily="2" charset="0"/>
                        </a:rPr>
                        <a:t>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Integrar el proceso de Arquitectura Empresarial al Sistema de Gestión de Calidad de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053451"/>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dirty="0">
                          <a:solidFill>
                            <a:srgbClr val="000000"/>
                          </a:solidFill>
                          <a:effectLst/>
                          <a:latin typeface="Nunito" pitchFamily="2" charset="0"/>
                        </a:rPr>
                        <a:t>Establecer indicadores de seguimiento a la ejecución de los ejercicios de Arquitectura Empresarial en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2384095"/>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Definir los roles necesarios para la implementación del proceso de Arquitectura Empresarial en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9991327"/>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Definir un repositorio para almacenar los ejercicios de Arquitectura Empresarial que realice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8154703"/>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Desarrollar una hoja de ruta de Arquitectura Empresarial y hacer seguimiento a su implementación en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2229951"/>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Realizar el plan de contingencias de IPv6, como parte de las actividades de la fase 1 del modelo de adopción de IPv6 en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7004981"/>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Evaluar las capacidades y competencias de la entidad con relación al uso y explotación de datos.</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4296144"/>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Evaluar la implementación de lineamientos en materia de datos en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6859144"/>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Implementar el servicio de interoperabilidad en la entidad a través de la plataforma X-ROAD para reducir los tiempos de respuesta de los trámites, reducir los costos de operación, entre otros.</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4005101"/>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Disponer en línea los trámites de la entidad inscritos en el Sistema Único de Información de Trámites (SUIT).</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4312022"/>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Digitalizar los trámites inscritos por la entidad en el Sistema Único de Información de Trámites (SUIT).</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8153372"/>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Automatizar los trámites inscritos por la entidad en el Sistema Único de Información de Trámites (SUIT).</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2462734"/>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Nunito" pitchFamily="2" charset="0"/>
                        </a:rPr>
                        <a:t>Vincular a X-ROAD todos los servicios de intercambio de información requeridos para la realización de trámites de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9866389"/>
                  </a:ext>
                </a:extLst>
              </a:tr>
              <a:tr h="256609">
                <a:tc>
                  <a:txBody>
                    <a:bodyPr/>
                    <a:lstStyle/>
                    <a:p>
                      <a:pPr algn="l" fontAlgn="t">
                        <a:buNone/>
                      </a:pPr>
                      <a:r>
                        <a:rPr lang="es-CO" sz="1000" b="0" i="0" u="none" strike="noStrike" dirty="0">
                          <a:solidFill>
                            <a:srgbClr val="000000"/>
                          </a:solidFill>
                          <a:effectLst/>
                          <a:latin typeface="Nunito" pitchFamily="2" charset="0"/>
                        </a:rPr>
                        <a:t>Gobierno Digital</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dirty="0">
                          <a:solidFill>
                            <a:srgbClr val="000000"/>
                          </a:solidFill>
                          <a:effectLst/>
                          <a:latin typeface="Nunito" pitchFamily="2" charset="0"/>
                        </a:rPr>
                        <a:t>Vincular a X-ROAD todos los servicios de intercambio de información requeridos para la realización de Otros Procedimientos Administrativos (OPAS) de la entidad.</a:t>
                      </a:r>
                    </a:p>
                  </a:txBody>
                  <a:tcPr marL="5054" marR="5054" marT="505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9011119"/>
                  </a:ext>
                </a:extLst>
              </a:tr>
            </a:tbl>
          </a:graphicData>
        </a:graphic>
      </p:graphicFrame>
    </p:spTree>
    <p:extLst>
      <p:ext uri="{BB962C8B-B14F-4D97-AF65-F5344CB8AC3E}">
        <p14:creationId xmlns:p14="http://schemas.microsoft.com/office/powerpoint/2010/main" val="290135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37043-8F97-D210-3D8D-49FB01E95DAA}"/>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ECEB3782-4290-327B-45B8-55C019B21D90}"/>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48B1FA75-314C-C2AB-CE39-C778126D2525}"/>
              </a:ext>
            </a:extLst>
          </p:cNvPr>
          <p:cNvSpPr txBox="1"/>
          <p:nvPr/>
        </p:nvSpPr>
        <p:spPr>
          <a:xfrm>
            <a:off x="246858" y="387863"/>
            <a:ext cx="9850043"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7" name="Tabla 6">
            <a:extLst>
              <a:ext uri="{FF2B5EF4-FFF2-40B4-BE49-F238E27FC236}">
                <a16:creationId xmlns:a16="http://schemas.microsoft.com/office/drawing/2014/main" id="{F424A359-FA7E-8E5C-E220-F4513FB53489}"/>
              </a:ext>
            </a:extLst>
          </p:cNvPr>
          <p:cNvGraphicFramePr>
            <a:graphicFrameLocks noGrp="1"/>
          </p:cNvGraphicFramePr>
          <p:nvPr>
            <p:extLst>
              <p:ext uri="{D42A27DB-BD31-4B8C-83A1-F6EECF244321}">
                <p14:modId xmlns:p14="http://schemas.microsoft.com/office/powerpoint/2010/main" val="3766988551"/>
              </p:ext>
            </p:extLst>
          </p:nvPr>
        </p:nvGraphicFramePr>
        <p:xfrm>
          <a:off x="3450943" y="1598509"/>
          <a:ext cx="4119483" cy="4373251"/>
        </p:xfrm>
        <a:graphic>
          <a:graphicData uri="http://schemas.openxmlformats.org/drawingml/2006/table">
            <a:tbl>
              <a:tblPr/>
              <a:tblGrid>
                <a:gridCol w="538847">
                  <a:extLst>
                    <a:ext uri="{9D8B030D-6E8A-4147-A177-3AD203B41FA5}">
                      <a16:colId xmlns:a16="http://schemas.microsoft.com/office/drawing/2014/main" val="3287634604"/>
                    </a:ext>
                  </a:extLst>
                </a:gridCol>
                <a:gridCol w="2263156">
                  <a:extLst>
                    <a:ext uri="{9D8B030D-6E8A-4147-A177-3AD203B41FA5}">
                      <a16:colId xmlns:a16="http://schemas.microsoft.com/office/drawing/2014/main" val="4193361318"/>
                    </a:ext>
                  </a:extLst>
                </a:gridCol>
                <a:gridCol w="638533">
                  <a:extLst>
                    <a:ext uri="{9D8B030D-6E8A-4147-A177-3AD203B41FA5}">
                      <a16:colId xmlns:a16="http://schemas.microsoft.com/office/drawing/2014/main" val="3299850224"/>
                    </a:ext>
                  </a:extLst>
                </a:gridCol>
                <a:gridCol w="678947">
                  <a:extLst>
                    <a:ext uri="{9D8B030D-6E8A-4147-A177-3AD203B41FA5}">
                      <a16:colId xmlns:a16="http://schemas.microsoft.com/office/drawing/2014/main" val="3647125315"/>
                    </a:ext>
                  </a:extLst>
                </a:gridCol>
              </a:tblGrid>
              <a:tr h="663215">
                <a:tc>
                  <a:txBody>
                    <a:bodyPr/>
                    <a:lstStyle/>
                    <a:p>
                      <a:pPr algn="ctr" rtl="0" fontAlgn="ctr">
                        <a:buNone/>
                      </a:pPr>
                      <a:r>
                        <a:rPr lang="es-CO" sz="1050" b="1" i="0" u="none" strike="noStrike" dirty="0">
                          <a:solidFill>
                            <a:srgbClr val="FFFFFF"/>
                          </a:solidFill>
                          <a:effectLst/>
                          <a:latin typeface="Nunito Sans" pitchFamily="2" charset="0"/>
                        </a:rPr>
                        <a:t>NO. INDICE</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buNone/>
                      </a:pPr>
                      <a:r>
                        <a:rPr lang="es-CO" sz="1050" b="1" i="0" u="none" strike="noStrike" dirty="0">
                          <a:solidFill>
                            <a:srgbClr val="FFFFFF"/>
                          </a:solidFill>
                          <a:effectLst/>
                          <a:latin typeface="Nunito Sans" pitchFamily="2" charset="0"/>
                        </a:rPr>
                        <a:t>POLITICA GOBIERNO DIGITAL</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buNone/>
                      </a:pPr>
                      <a:r>
                        <a:rPr lang="es-CO" sz="1050" b="1" i="0" u="none" strike="noStrike" dirty="0">
                          <a:solidFill>
                            <a:srgbClr val="FFFFFF"/>
                          </a:solidFill>
                          <a:effectLst/>
                          <a:latin typeface="Nunito Sans" pitchFamily="2" charset="0"/>
                        </a:rPr>
                        <a:t>PUNTAJE 2024</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buNone/>
                      </a:pPr>
                      <a:r>
                        <a:rPr lang="es-CO" sz="1050" b="1" i="0" u="none" strike="noStrike" dirty="0">
                          <a:solidFill>
                            <a:srgbClr val="FFFFFF"/>
                          </a:solidFill>
                          <a:effectLst/>
                          <a:latin typeface="Nunito Sans" pitchFamily="2" charset="0"/>
                        </a:rPr>
                        <a:t>PUNTAJE 2025</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075436689"/>
                  </a:ext>
                </a:extLst>
              </a:tr>
              <a:tr h="315432">
                <a:tc>
                  <a:txBody>
                    <a:bodyPr/>
                    <a:lstStyle/>
                    <a:p>
                      <a:pPr algn="ctr" rtl="0" fontAlgn="ctr">
                        <a:buNone/>
                      </a:pPr>
                      <a:r>
                        <a:rPr lang="es-CO" sz="1050" b="1" i="0" u="none" strike="noStrike">
                          <a:solidFill>
                            <a:srgbClr val="000000"/>
                          </a:solidFill>
                          <a:effectLst/>
                          <a:latin typeface="Nunito Sans" pitchFamily="2" charset="0"/>
                        </a:rPr>
                        <a:t>I11</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GOBERNANZA</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77.8</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2860873"/>
                  </a:ext>
                </a:extLst>
              </a:tr>
              <a:tr h="331608">
                <a:tc>
                  <a:txBody>
                    <a:bodyPr/>
                    <a:lstStyle/>
                    <a:p>
                      <a:pPr algn="ctr" rtl="0" fontAlgn="ctr">
                        <a:buNone/>
                      </a:pPr>
                      <a:r>
                        <a:rPr lang="es-CO" sz="1050" b="1" i="0" u="none" strike="noStrike">
                          <a:solidFill>
                            <a:srgbClr val="000000"/>
                          </a:solidFill>
                          <a:effectLst/>
                          <a:latin typeface="Nunito Sans" pitchFamily="2" charset="0"/>
                        </a:rPr>
                        <a:t>I12</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INNOVACIÓN PÚBLICA DIGITAL</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228149393"/>
                  </a:ext>
                </a:extLst>
              </a:tr>
              <a:tr h="161760">
                <a:tc>
                  <a:txBody>
                    <a:bodyPr/>
                    <a:lstStyle/>
                    <a:p>
                      <a:pPr algn="ctr" rtl="0" fontAlgn="ctr">
                        <a:buNone/>
                      </a:pPr>
                      <a:r>
                        <a:rPr lang="es-CO" sz="1050" b="1" i="0" u="none" strike="noStrike">
                          <a:solidFill>
                            <a:srgbClr val="000000"/>
                          </a:solidFill>
                          <a:effectLst/>
                          <a:latin typeface="Nunito Sans" pitchFamily="2" charset="0"/>
                        </a:rPr>
                        <a:t>I13</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ARQUITECTURA</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83,8</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83,3</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801113346"/>
                  </a:ext>
                </a:extLst>
              </a:tr>
              <a:tr h="485279">
                <a:tc>
                  <a:txBody>
                    <a:bodyPr/>
                    <a:lstStyle/>
                    <a:p>
                      <a:pPr algn="ctr" rtl="0" fontAlgn="ctr">
                        <a:buNone/>
                      </a:pPr>
                      <a:r>
                        <a:rPr lang="es-CO" sz="1050" b="1" i="0" u="none" strike="noStrike">
                          <a:solidFill>
                            <a:srgbClr val="000000"/>
                          </a:solidFill>
                          <a:effectLst/>
                          <a:latin typeface="Nunito Sans" pitchFamily="2" charset="0"/>
                        </a:rPr>
                        <a:t>I14</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SEGURIDAD Y PRIVACIDAD DE LA INFORMACIÓN</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91,6</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96,4</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555064805"/>
                  </a:ext>
                </a:extLst>
              </a:tr>
              <a:tr h="452927">
                <a:tc>
                  <a:txBody>
                    <a:bodyPr/>
                    <a:lstStyle/>
                    <a:p>
                      <a:pPr algn="ctr" rtl="0" fontAlgn="ctr">
                        <a:buNone/>
                      </a:pPr>
                      <a:r>
                        <a:rPr lang="es-CO" sz="1050" b="1" i="0" u="none" strike="noStrike">
                          <a:solidFill>
                            <a:srgbClr val="000000"/>
                          </a:solidFill>
                          <a:effectLst/>
                          <a:latin typeface="Nunito Sans" pitchFamily="2" charset="0"/>
                        </a:rPr>
                        <a:t>I15</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SERVICIOS CIUDADANOS DIGITALES</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77,8</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FFFFFF"/>
                    </a:solidFill>
                  </a:tcPr>
                </a:tc>
                <a:tc>
                  <a:txBody>
                    <a:bodyPr/>
                    <a:lstStyle/>
                    <a:p>
                      <a:pPr algn="ctr" rtl="0" fontAlgn="ctr">
                        <a:buNone/>
                      </a:pPr>
                      <a:r>
                        <a:rPr lang="es-CO" sz="1050" b="1" i="0" u="none" strike="noStrike" dirty="0">
                          <a:solidFill>
                            <a:srgbClr val="000000"/>
                          </a:solidFill>
                          <a:effectLst/>
                          <a:highlight>
                            <a:srgbClr val="FFFF00"/>
                          </a:highlight>
                          <a:latin typeface="Nunito Sans" pitchFamily="2" charset="0"/>
                        </a:rPr>
                        <a:t>63,1</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823922426"/>
                  </a:ext>
                </a:extLst>
              </a:tr>
              <a:tr h="420575">
                <a:tc>
                  <a:txBody>
                    <a:bodyPr/>
                    <a:lstStyle/>
                    <a:p>
                      <a:pPr algn="ctr" rtl="0" fontAlgn="ctr">
                        <a:buNone/>
                      </a:pPr>
                      <a:r>
                        <a:rPr lang="es-CO" sz="1050" b="1" i="0" u="none" strike="noStrike">
                          <a:solidFill>
                            <a:srgbClr val="000000"/>
                          </a:solidFill>
                          <a:effectLst/>
                          <a:latin typeface="Nunito Sans" pitchFamily="2" charset="0"/>
                        </a:rPr>
                        <a:t>I16</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CULTURA Y APROPIACIÓN</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7758393"/>
                  </a:ext>
                </a:extLst>
              </a:tr>
              <a:tr h="323520">
                <a:tc>
                  <a:txBody>
                    <a:bodyPr/>
                    <a:lstStyle/>
                    <a:p>
                      <a:pPr algn="ctr" rtl="0" fontAlgn="ctr">
                        <a:buNone/>
                      </a:pPr>
                      <a:r>
                        <a:rPr lang="es-CO" sz="1050" b="1" i="0" u="none" strike="noStrike">
                          <a:solidFill>
                            <a:srgbClr val="000000"/>
                          </a:solidFill>
                          <a:effectLst/>
                          <a:latin typeface="Nunito Sans" pitchFamily="2" charset="0"/>
                        </a:rPr>
                        <a:t>I17</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SERVICIOS Y PROCESOS INTELIGENTES</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44,6</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62,5</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0654191"/>
                  </a:ext>
                </a:extLst>
              </a:tr>
              <a:tr h="161760">
                <a:tc>
                  <a:txBody>
                    <a:bodyPr/>
                    <a:lstStyle/>
                    <a:p>
                      <a:pPr algn="ctr" rtl="0" fontAlgn="ctr">
                        <a:buNone/>
                      </a:pPr>
                      <a:r>
                        <a:rPr lang="es-CO" sz="1050" b="1" i="0" u="none" strike="noStrike">
                          <a:solidFill>
                            <a:srgbClr val="000000"/>
                          </a:solidFill>
                          <a:effectLst/>
                          <a:latin typeface="Nunito Sans" pitchFamily="2" charset="0"/>
                        </a:rPr>
                        <a:t>I18</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ESTADO ABIERTO</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97,6</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524782773"/>
                  </a:ext>
                </a:extLst>
              </a:tr>
              <a:tr h="315432">
                <a:tc>
                  <a:txBody>
                    <a:bodyPr/>
                    <a:lstStyle/>
                    <a:p>
                      <a:pPr algn="ctr" rtl="0" fontAlgn="ctr">
                        <a:buNone/>
                      </a:pPr>
                      <a:r>
                        <a:rPr lang="es-CO" sz="1050" b="1" i="0" u="none" strike="noStrike">
                          <a:solidFill>
                            <a:srgbClr val="000000"/>
                          </a:solidFill>
                          <a:effectLst/>
                          <a:latin typeface="Nunito Sans" pitchFamily="2" charset="0"/>
                        </a:rPr>
                        <a:t>I19</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DECISIONES BASADAS EN DATOS</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96,6</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93,1</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47616853"/>
                  </a:ext>
                </a:extLst>
              </a:tr>
              <a:tr h="396311">
                <a:tc>
                  <a:txBody>
                    <a:bodyPr/>
                    <a:lstStyle/>
                    <a:p>
                      <a:pPr algn="ctr" rtl="0" fontAlgn="ctr">
                        <a:buNone/>
                      </a:pPr>
                      <a:r>
                        <a:rPr lang="es-CO" sz="1050" b="1" i="0" u="none" strike="noStrike">
                          <a:solidFill>
                            <a:srgbClr val="000000"/>
                          </a:solidFill>
                          <a:effectLst/>
                          <a:latin typeface="Nunito Sans" pitchFamily="2" charset="0"/>
                        </a:rPr>
                        <a:t>I20</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a:solidFill>
                            <a:srgbClr val="000000"/>
                          </a:solidFill>
                          <a:effectLst/>
                          <a:latin typeface="Nunito Sans" pitchFamily="2" charset="0"/>
                        </a:rPr>
                        <a:t>PROYECTOS DE TRANSFORMACIÓN DIGITAL</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100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612811192"/>
                  </a:ext>
                </a:extLst>
              </a:tr>
              <a:tr h="323520">
                <a:tc>
                  <a:txBody>
                    <a:bodyPr/>
                    <a:lstStyle/>
                    <a:p>
                      <a:pPr algn="ctr" rtl="0" fontAlgn="ctr">
                        <a:buNone/>
                      </a:pPr>
                      <a:r>
                        <a:rPr lang="es-CO" sz="1050" b="1" i="0" u="none" strike="noStrike">
                          <a:solidFill>
                            <a:srgbClr val="000000"/>
                          </a:solidFill>
                          <a:effectLst/>
                          <a:latin typeface="Nunito Sans" pitchFamily="2" charset="0"/>
                        </a:rPr>
                        <a:t>I21</a:t>
                      </a:r>
                    </a:p>
                  </a:txBody>
                  <a:tcPr marL="8088" marR="8088" marT="8088"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0" i="0" u="none" strike="noStrike" dirty="0">
                          <a:solidFill>
                            <a:srgbClr val="000000"/>
                          </a:solidFill>
                          <a:effectLst/>
                          <a:latin typeface="Nunito Sans" pitchFamily="2" charset="0"/>
                        </a:rPr>
                        <a:t>ESTRATEGIAS DE CIUDADES Y TERRITORIOS INTELIGENTES</a:t>
                      </a:r>
                    </a:p>
                  </a:txBody>
                  <a:tcPr marL="8088" marR="8088" marT="8088"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0,0</a:t>
                      </a:r>
                    </a:p>
                  </a:txBody>
                  <a:tcPr marL="8088" marR="8088" marT="8088"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buNone/>
                      </a:pPr>
                      <a:r>
                        <a:rPr lang="es-CO" sz="1050" b="1" i="0" u="none" strike="noStrike" dirty="0">
                          <a:solidFill>
                            <a:srgbClr val="000000"/>
                          </a:solidFill>
                          <a:effectLst/>
                          <a:latin typeface="Nunito Sans" pitchFamily="2" charset="0"/>
                        </a:rPr>
                        <a:t>0,0</a:t>
                      </a:r>
                    </a:p>
                  </a:txBody>
                  <a:tcPr marL="8088" marR="8088" marT="8088"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888834320"/>
                  </a:ext>
                </a:extLst>
              </a:tr>
            </a:tbl>
          </a:graphicData>
        </a:graphic>
      </p:graphicFrame>
    </p:spTree>
    <p:extLst>
      <p:ext uri="{BB962C8B-B14F-4D97-AF65-F5344CB8AC3E}">
        <p14:creationId xmlns:p14="http://schemas.microsoft.com/office/powerpoint/2010/main" val="1722371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76F1D-CA30-096E-E9F9-EB449EBB4EAE}"/>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9A6E6652-E744-1FDA-F42D-D739D7CB2C3D}"/>
              </a:ext>
            </a:extLst>
          </p:cNvPr>
          <p:cNvSpPr txBox="1"/>
          <p:nvPr/>
        </p:nvSpPr>
        <p:spPr>
          <a:xfrm>
            <a:off x="576510" y="267896"/>
            <a:ext cx="10254248" cy="29238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rPr>
              <a:t> </a:t>
            </a: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FFD27B99-F3B7-2A07-790E-C8370564109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A63CBA16-4E51-E068-703E-65185E8C82DD}"/>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27401A81-49E9-2114-D19E-36D0E1E11C33}"/>
              </a:ext>
            </a:extLst>
          </p:cNvPr>
          <p:cNvSpPr txBox="1"/>
          <p:nvPr/>
        </p:nvSpPr>
        <p:spPr>
          <a:xfrm>
            <a:off x="798990" y="1406318"/>
            <a:ext cx="9662761"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POLÍTICA SEGURIDAD DIGITAL 2024: 93,1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22 PUNTAJE 2025: 93,1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identificar, gestionar, tratar y mitigar los riesgos de seguridad digital en las actividades socioeconómicas de la entidad en un entorno digital y en un marco de cooperación, colaboración y asistencia, con el fin de contribuir al crecimiento de la economía digital nacional</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5" name="Tabla 14">
            <a:extLst>
              <a:ext uri="{FF2B5EF4-FFF2-40B4-BE49-F238E27FC236}">
                <a16:creationId xmlns:a16="http://schemas.microsoft.com/office/drawing/2014/main" id="{BFB6D46B-3320-F8BC-DBD6-A7AF1DC9D496}"/>
              </a:ext>
            </a:extLst>
          </p:cNvPr>
          <p:cNvGraphicFramePr>
            <a:graphicFrameLocks noGrp="1"/>
          </p:cNvGraphicFramePr>
          <p:nvPr/>
        </p:nvGraphicFramePr>
        <p:xfrm>
          <a:off x="798990" y="3044031"/>
          <a:ext cx="10345260" cy="2537325"/>
        </p:xfrm>
        <a:graphic>
          <a:graphicData uri="http://schemas.openxmlformats.org/drawingml/2006/table">
            <a:tbl>
              <a:tblPr/>
              <a:tblGrid>
                <a:gridCol w="2295991">
                  <a:extLst>
                    <a:ext uri="{9D8B030D-6E8A-4147-A177-3AD203B41FA5}">
                      <a16:colId xmlns:a16="http://schemas.microsoft.com/office/drawing/2014/main" val="3908232251"/>
                    </a:ext>
                  </a:extLst>
                </a:gridCol>
                <a:gridCol w="8049269">
                  <a:extLst>
                    <a:ext uri="{9D8B030D-6E8A-4147-A177-3AD203B41FA5}">
                      <a16:colId xmlns:a16="http://schemas.microsoft.com/office/drawing/2014/main" val="4109443241"/>
                    </a:ext>
                  </a:extLst>
                </a:gridCol>
              </a:tblGrid>
              <a:tr h="26509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3120245536"/>
                  </a:ext>
                </a:extLst>
              </a:tr>
              <a:tr h="757410">
                <a:tc>
                  <a:txBody>
                    <a:bodyPr/>
                    <a:lstStyle/>
                    <a:p>
                      <a:pPr algn="l" fontAlgn="t">
                        <a:buNone/>
                      </a:pPr>
                      <a:r>
                        <a:rPr lang="es-CO" sz="1100" b="0" i="0" u="none" strike="noStrike">
                          <a:solidFill>
                            <a:srgbClr val="000000"/>
                          </a:solidFill>
                          <a:effectLst/>
                          <a:latin typeface="Calibri" panose="020F0502020204030204" pitchFamily="34" charset="0"/>
                        </a:rPr>
                        <a:t>Seguridad Digital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Analizar los incidentes de seguridad digital (Ciberseguridad) que se presentaron y adoptar medidas técnicas, administrativas y de talento humano para garantizar que la seguridad digital se incorpore al plan de seguridad y privacidad de la información y así mitigar riesgos relacionados con la protección y la privacidad de la información e incidentes de seguridad digital.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578307"/>
                  </a:ext>
                </a:extLst>
              </a:tr>
              <a:tr h="757410">
                <a:tc>
                  <a:txBody>
                    <a:bodyPr/>
                    <a:lstStyle/>
                    <a:p>
                      <a:pPr algn="l" fontAlgn="t">
                        <a:buNone/>
                      </a:pPr>
                      <a:r>
                        <a:rPr lang="es-CO" sz="1100" b="0" i="0" u="none" strike="noStrike">
                          <a:solidFill>
                            <a:srgbClr val="000000"/>
                          </a:solidFill>
                          <a:effectLst/>
                          <a:latin typeface="Calibri" panose="020F0502020204030204" pitchFamily="34" charset="0"/>
                        </a:rPr>
                        <a:t>Seguridad Digital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Designar de manera clara un área o responsable de la seguridad digital.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6451129"/>
                  </a:ext>
                </a:extLst>
              </a:tr>
              <a:tr h="757410">
                <a:tc>
                  <a:txBody>
                    <a:bodyPr/>
                    <a:lstStyle/>
                    <a:p>
                      <a:pPr algn="l" fontAlgn="t">
                        <a:buNone/>
                      </a:pPr>
                      <a:r>
                        <a:rPr lang="es-CO" sz="1100" b="0" i="0" u="none" strike="noStrike">
                          <a:solidFill>
                            <a:srgbClr val="000000"/>
                          </a:solidFill>
                          <a:effectLst/>
                          <a:latin typeface="Calibri" panose="020F0502020204030204" pitchFamily="34" charset="0"/>
                        </a:rPr>
                        <a:t>Seguridad Digital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Realizar pruebas de respaldo a las copias de seguridad de la información de los aplicativos misionales, estratégicos, soporte y de mejora, de manera programada para asegurar la disponibilidad de los datos en caso de </a:t>
                      </a:r>
                      <a:r>
                        <a:rPr lang="es-CO" sz="1100" b="0" i="0" u="none" strike="noStrike" dirty="0" err="1">
                          <a:solidFill>
                            <a:srgbClr val="000000"/>
                          </a:solidFill>
                          <a:effectLst/>
                          <a:latin typeface="Calibri" panose="020F0502020204030204" pitchFamily="34" charset="0"/>
                        </a:rPr>
                        <a:t>Ransomware</a:t>
                      </a:r>
                      <a:r>
                        <a:rPr lang="es-CO" sz="1100" b="0" i="0" u="none" strike="noStrike" dirty="0">
                          <a:solidFill>
                            <a:srgbClr val="000000"/>
                          </a:solidFill>
                          <a:effectLst/>
                          <a:latin typeface="Calibri" panose="020F0502020204030204" pitchFamily="34" charset="0"/>
                        </a:rPr>
                        <a:t>, de manera coordinada con los responsables del proceso.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7920941"/>
                  </a:ext>
                </a:extLst>
              </a:tr>
            </a:tbl>
          </a:graphicData>
        </a:graphic>
      </p:graphicFrame>
    </p:spTree>
    <p:extLst>
      <p:ext uri="{BB962C8B-B14F-4D97-AF65-F5344CB8AC3E}">
        <p14:creationId xmlns:p14="http://schemas.microsoft.com/office/powerpoint/2010/main" val="2026468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FC083-0CEE-A6D2-6BA8-6D1C6335C45F}"/>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55967EE3-7819-4734-95EC-9E3BCBFB76E8}"/>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003B93B1-98AF-D9F8-CA38-BD89B6935918}"/>
              </a:ext>
            </a:extLst>
          </p:cNvPr>
          <p:cNvSpPr txBox="1"/>
          <p:nvPr/>
        </p:nvSpPr>
        <p:spPr>
          <a:xfrm>
            <a:off x="263980" y="579276"/>
            <a:ext cx="10179431"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3" name="Tabla 2">
            <a:extLst>
              <a:ext uri="{FF2B5EF4-FFF2-40B4-BE49-F238E27FC236}">
                <a16:creationId xmlns:a16="http://schemas.microsoft.com/office/drawing/2014/main" id="{CC5E451C-44E2-C846-31F1-3FE74C2FE4ED}"/>
              </a:ext>
            </a:extLst>
          </p:cNvPr>
          <p:cNvGraphicFramePr>
            <a:graphicFrameLocks noGrp="1"/>
          </p:cNvGraphicFramePr>
          <p:nvPr>
            <p:extLst>
              <p:ext uri="{D42A27DB-BD31-4B8C-83A1-F6EECF244321}">
                <p14:modId xmlns:p14="http://schemas.microsoft.com/office/powerpoint/2010/main" val="3736225717"/>
              </p:ext>
            </p:extLst>
          </p:nvPr>
        </p:nvGraphicFramePr>
        <p:xfrm>
          <a:off x="3015217" y="2317240"/>
          <a:ext cx="5381460" cy="1850984"/>
        </p:xfrm>
        <a:graphic>
          <a:graphicData uri="http://schemas.openxmlformats.org/drawingml/2006/table">
            <a:tbl>
              <a:tblPr/>
              <a:tblGrid>
                <a:gridCol w="700027">
                  <a:extLst>
                    <a:ext uri="{9D8B030D-6E8A-4147-A177-3AD203B41FA5}">
                      <a16:colId xmlns:a16="http://schemas.microsoft.com/office/drawing/2014/main" val="1716959960"/>
                    </a:ext>
                  </a:extLst>
                </a:gridCol>
                <a:gridCol w="3281379">
                  <a:extLst>
                    <a:ext uri="{9D8B030D-6E8A-4147-A177-3AD203B41FA5}">
                      <a16:colId xmlns:a16="http://schemas.microsoft.com/office/drawing/2014/main" val="1384180597"/>
                    </a:ext>
                  </a:extLst>
                </a:gridCol>
                <a:gridCol w="700027">
                  <a:extLst>
                    <a:ext uri="{9D8B030D-6E8A-4147-A177-3AD203B41FA5}">
                      <a16:colId xmlns:a16="http://schemas.microsoft.com/office/drawing/2014/main" val="81417946"/>
                    </a:ext>
                  </a:extLst>
                </a:gridCol>
                <a:gridCol w="700027">
                  <a:extLst>
                    <a:ext uri="{9D8B030D-6E8A-4147-A177-3AD203B41FA5}">
                      <a16:colId xmlns:a16="http://schemas.microsoft.com/office/drawing/2014/main" val="3198939321"/>
                    </a:ext>
                  </a:extLst>
                </a:gridCol>
              </a:tblGrid>
              <a:tr h="616995">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SEGURIDAD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766605828"/>
                  </a:ext>
                </a:extLst>
              </a:tr>
              <a:tr h="308497">
                <a:tc>
                  <a:txBody>
                    <a:bodyPr/>
                    <a:lstStyle/>
                    <a:p>
                      <a:pPr algn="ctr" rtl="0" fontAlgn="ctr"/>
                      <a:r>
                        <a:rPr lang="es-CO" sz="1200" b="1" i="0" u="none" strike="noStrike">
                          <a:solidFill>
                            <a:srgbClr val="000000"/>
                          </a:solidFill>
                          <a:effectLst/>
                          <a:latin typeface="Nunito Sans" pitchFamily="2" charset="0"/>
                        </a:rPr>
                        <a:t>I22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ASIGNACIÓN DE RECURSOS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97625739"/>
                  </a:ext>
                </a:extLst>
              </a:tr>
              <a:tr h="616995">
                <a:tc>
                  <a:txBody>
                    <a:bodyPr/>
                    <a:lstStyle/>
                    <a:p>
                      <a:pPr algn="ctr" rtl="0" fontAlgn="ctr"/>
                      <a:r>
                        <a:rPr lang="es-CO" sz="1200" b="1" i="0" u="none" strike="noStrike">
                          <a:solidFill>
                            <a:srgbClr val="000000"/>
                          </a:solidFill>
                          <a:effectLst/>
                          <a:latin typeface="Nunito Sans" pitchFamily="2" charset="0"/>
                        </a:rPr>
                        <a:t>I23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IMPLEMENTACIÓN LINEAMIENTOS DE POLÍTICA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2871348"/>
                  </a:ext>
                </a:extLst>
              </a:tr>
              <a:tr h="308497">
                <a:tc>
                  <a:txBody>
                    <a:bodyPr/>
                    <a:lstStyle/>
                    <a:p>
                      <a:pPr algn="ctr" rtl="0" fontAlgn="ctr"/>
                      <a:r>
                        <a:rPr lang="es-CO" sz="1200" b="1" i="0" u="none" strike="noStrike" dirty="0">
                          <a:solidFill>
                            <a:srgbClr val="000000"/>
                          </a:solidFill>
                          <a:effectLst/>
                          <a:latin typeface="Nunito Sans" pitchFamily="2" charset="0"/>
                        </a:rPr>
                        <a:t>I24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DESPLIEGUE DE CONTROLES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3101104"/>
                  </a:ext>
                </a:extLst>
              </a:tr>
            </a:tbl>
          </a:graphicData>
        </a:graphic>
      </p:graphicFrame>
    </p:spTree>
    <p:extLst>
      <p:ext uri="{BB962C8B-B14F-4D97-AF65-F5344CB8AC3E}">
        <p14:creationId xmlns:p14="http://schemas.microsoft.com/office/powerpoint/2010/main" val="1360172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F0447-B495-33C4-B326-E4F373821313}"/>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AE9E29DC-81D5-D9F1-601B-4D2B62CA8FE8}"/>
              </a:ext>
            </a:extLst>
          </p:cNvPr>
          <p:cNvSpPr txBox="1"/>
          <p:nvPr/>
        </p:nvSpPr>
        <p:spPr>
          <a:xfrm>
            <a:off x="260808" y="1138020"/>
            <a:ext cx="11670383" cy="129266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DEFENSA JURÍDICA 2024: 100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25 PUNTAJE 2025: 100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implementar políticas de prevención de las conductas antijurídicas y del daño antijurídico, así como la ejecución de acciones que aseguren una adecuada defensa de sus intereses litigiosos.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5" name="TextBox 6">
            <a:extLst>
              <a:ext uri="{FF2B5EF4-FFF2-40B4-BE49-F238E27FC236}">
                <a16:creationId xmlns:a16="http://schemas.microsoft.com/office/drawing/2014/main" id="{ACB84105-217A-B0FE-5D0E-E2C89A61E06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056D4763-4F57-150F-1885-505BE3426023}"/>
              </a:ext>
            </a:extLst>
          </p:cNvPr>
          <p:cNvSpPr txBox="1"/>
          <p:nvPr/>
        </p:nvSpPr>
        <p:spPr>
          <a:xfrm>
            <a:off x="102480" y="70427"/>
            <a:ext cx="9917420"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32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3" name="Tabla 2">
            <a:extLst>
              <a:ext uri="{FF2B5EF4-FFF2-40B4-BE49-F238E27FC236}">
                <a16:creationId xmlns:a16="http://schemas.microsoft.com/office/drawing/2014/main" id="{9B1973FD-15E4-BC01-F3F6-3E6EDE85E27C}"/>
              </a:ext>
            </a:extLst>
          </p:cNvPr>
          <p:cNvGraphicFramePr>
            <a:graphicFrameLocks noGrp="1"/>
          </p:cNvGraphicFramePr>
          <p:nvPr>
            <p:extLst>
              <p:ext uri="{D42A27DB-BD31-4B8C-83A1-F6EECF244321}">
                <p14:modId xmlns:p14="http://schemas.microsoft.com/office/powerpoint/2010/main" val="850846893"/>
              </p:ext>
            </p:extLst>
          </p:nvPr>
        </p:nvGraphicFramePr>
        <p:xfrm>
          <a:off x="435631" y="2596448"/>
          <a:ext cx="9990413" cy="2888805"/>
        </p:xfrm>
        <a:graphic>
          <a:graphicData uri="http://schemas.openxmlformats.org/drawingml/2006/table">
            <a:tbl>
              <a:tblPr/>
              <a:tblGrid>
                <a:gridCol w="1299566">
                  <a:extLst>
                    <a:ext uri="{9D8B030D-6E8A-4147-A177-3AD203B41FA5}">
                      <a16:colId xmlns:a16="http://schemas.microsoft.com/office/drawing/2014/main" val="4244092741"/>
                    </a:ext>
                  </a:extLst>
                </a:gridCol>
                <a:gridCol w="6091715">
                  <a:extLst>
                    <a:ext uri="{9D8B030D-6E8A-4147-A177-3AD203B41FA5}">
                      <a16:colId xmlns:a16="http://schemas.microsoft.com/office/drawing/2014/main" val="1557303014"/>
                    </a:ext>
                  </a:extLst>
                </a:gridCol>
                <a:gridCol w="1299566">
                  <a:extLst>
                    <a:ext uri="{9D8B030D-6E8A-4147-A177-3AD203B41FA5}">
                      <a16:colId xmlns:a16="http://schemas.microsoft.com/office/drawing/2014/main" val="4029092548"/>
                    </a:ext>
                  </a:extLst>
                </a:gridCol>
                <a:gridCol w="1299566">
                  <a:extLst>
                    <a:ext uri="{9D8B030D-6E8A-4147-A177-3AD203B41FA5}">
                      <a16:colId xmlns:a16="http://schemas.microsoft.com/office/drawing/2014/main" val="1293808716"/>
                    </a:ext>
                  </a:extLst>
                </a:gridCol>
              </a:tblGrid>
              <a:tr h="550336">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 POLÍTICA DEFENSA JURÍDICA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963593121"/>
                  </a:ext>
                </a:extLst>
              </a:tr>
              <a:tr h="275168">
                <a:tc>
                  <a:txBody>
                    <a:bodyPr/>
                    <a:lstStyle/>
                    <a:p>
                      <a:pPr algn="ctr" rtl="0" fontAlgn="ctr"/>
                      <a:r>
                        <a:rPr lang="es-CO" sz="1200" b="1" i="0" u="none" strike="noStrike">
                          <a:solidFill>
                            <a:srgbClr val="000000"/>
                          </a:solidFill>
                          <a:effectLst/>
                          <a:latin typeface="Nunito Sans" pitchFamily="2" charset="0"/>
                        </a:rPr>
                        <a:t>I70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PREVENCIÓN DEL DAÑO ANTIJURÍDICO</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068853646"/>
                  </a:ext>
                </a:extLst>
              </a:tr>
              <a:tr h="687461">
                <a:tc>
                  <a:txBody>
                    <a:bodyPr/>
                    <a:lstStyle/>
                    <a:p>
                      <a:pPr algn="ctr" rtl="0" fontAlgn="ctr"/>
                      <a:r>
                        <a:rPr lang="es-CO" sz="1200" b="1" i="0" u="none" strike="noStrike">
                          <a:solidFill>
                            <a:srgbClr val="000000"/>
                          </a:solidFill>
                          <a:effectLst/>
                          <a:latin typeface="Nunito Sans" pitchFamily="2" charset="0"/>
                        </a:rPr>
                        <a:t>I25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GESTIÓN DE LAS ACTUACIONES PREJUDICIALES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113831963"/>
                  </a:ext>
                </a:extLst>
              </a:tr>
              <a:tr h="275168">
                <a:tc>
                  <a:txBody>
                    <a:bodyPr/>
                    <a:lstStyle/>
                    <a:p>
                      <a:pPr algn="ctr" rtl="0" fontAlgn="ctr"/>
                      <a:r>
                        <a:rPr lang="es-CO" sz="1200" b="1" i="0" u="none" strike="noStrike">
                          <a:solidFill>
                            <a:srgbClr val="000000"/>
                          </a:solidFill>
                          <a:effectLst/>
                          <a:latin typeface="Nunito Sans" pitchFamily="2" charset="0"/>
                        </a:rPr>
                        <a:t>I26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LA DEFENSA JUDICIAL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189734552"/>
                  </a:ext>
                </a:extLst>
              </a:tr>
              <a:tr h="550336">
                <a:tc>
                  <a:txBody>
                    <a:bodyPr/>
                    <a:lstStyle/>
                    <a:p>
                      <a:pPr algn="ctr" rtl="0" fontAlgn="ctr"/>
                      <a:r>
                        <a:rPr lang="es-CO" sz="1200" b="1" i="0" u="none" strike="noStrike">
                          <a:solidFill>
                            <a:srgbClr val="000000"/>
                          </a:solidFill>
                          <a:effectLst/>
                          <a:latin typeface="Nunito Sans" pitchFamily="2" charset="0"/>
                        </a:rPr>
                        <a:t>I27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DEL CUMPLIMIENTO DE SENTENCIAS Y CONCILIACIONES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83</a:t>
                      </a:r>
                      <a:endParaRPr lang="es-CO" sz="1200" b="1" i="0" u="none" strike="noStrike" dirty="0">
                        <a:solidFill>
                          <a:srgbClr val="000000"/>
                        </a:solidFill>
                        <a:effectLst/>
                        <a:latin typeface="Nunito Sans" pitchFamily="2" charset="0"/>
                      </a:endParaRP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kern="1200" dirty="0">
                          <a:solidFill>
                            <a:srgbClr val="000000"/>
                          </a:solidFill>
                          <a:effectLst/>
                          <a:latin typeface="Nunito Sans" pitchFamily="2" charset="0"/>
                          <a:ea typeface="+mn-ea"/>
                          <a:cs typeface="+mn-cs"/>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62802808"/>
                  </a:ext>
                </a:extLst>
              </a:tr>
              <a:tr h="275168">
                <a:tc>
                  <a:txBody>
                    <a:bodyPr/>
                    <a:lstStyle/>
                    <a:p>
                      <a:pPr algn="ctr" rtl="0" fontAlgn="ctr"/>
                      <a:r>
                        <a:rPr lang="es-CO" sz="1200" b="1" i="0" u="none" strike="noStrike">
                          <a:solidFill>
                            <a:srgbClr val="000000"/>
                          </a:solidFill>
                          <a:effectLst/>
                          <a:latin typeface="Nunito Sans" pitchFamily="2" charset="0"/>
                        </a:rPr>
                        <a:t>I28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LA ACCIÓN DE REPETICIÓN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94993002"/>
                  </a:ext>
                </a:extLst>
              </a:tr>
              <a:tr h="275168">
                <a:tc>
                  <a:txBody>
                    <a:bodyPr/>
                    <a:lstStyle/>
                    <a:p>
                      <a:pPr algn="ctr" rtl="0" fontAlgn="ctr"/>
                      <a:r>
                        <a:rPr lang="es-CO" sz="1200" b="1" i="0" u="none" strike="noStrike">
                          <a:solidFill>
                            <a:srgbClr val="000000"/>
                          </a:solidFill>
                          <a:effectLst/>
                          <a:latin typeface="Nunito Sans" pitchFamily="2" charset="0"/>
                        </a:rPr>
                        <a:t>I29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DEL CONOCIMIENTO JURÍDICO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a:solidFill>
                            <a:srgbClr val="000000"/>
                          </a:solidFill>
                          <a:effectLst/>
                          <a:latin typeface="Nunito Sans" pitchFamily="2" charset="0"/>
                        </a:rPr>
                        <a:t>96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290972840"/>
                  </a:ext>
                </a:extLst>
              </a:tr>
            </a:tbl>
          </a:graphicData>
        </a:graphic>
      </p:graphicFrame>
    </p:spTree>
    <p:extLst>
      <p:ext uri="{BB962C8B-B14F-4D97-AF65-F5344CB8AC3E}">
        <p14:creationId xmlns:p14="http://schemas.microsoft.com/office/powerpoint/2010/main" val="973951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738AD-6B6E-F8B9-C408-55219F317E51}"/>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E97FB31B-DCDD-90FB-8FF3-829559FA505D}"/>
              </a:ext>
            </a:extLst>
          </p:cNvPr>
          <p:cNvSpPr txBox="1"/>
          <p:nvPr/>
        </p:nvSpPr>
        <p:spPr>
          <a:xfrm>
            <a:off x="443344" y="1905"/>
            <a:ext cx="11234289" cy="1384995"/>
          </a:xfrm>
          <a:prstGeom prst="rect">
            <a:avLst/>
          </a:prstGeom>
          <a:noFill/>
        </p:spPr>
        <p:txBody>
          <a:bodyPr wrap="square" rtlCol="0">
            <a:spAutoFit/>
          </a:bodyPr>
          <a:lstStyle/>
          <a:p>
            <a:pPr algn="ctr">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sz="2800"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C0AAE685-988B-19D3-B1A0-E18AAE73CE4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4687FF49-B9C7-17E1-856D-C9B21106D21F}"/>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37B6943B-2DE2-CE25-0C9F-A341BC9D556C}"/>
              </a:ext>
            </a:extLst>
          </p:cNvPr>
          <p:cNvSpPr txBox="1"/>
          <p:nvPr/>
        </p:nvSpPr>
        <p:spPr>
          <a:xfrm>
            <a:off x="514366" y="478958"/>
            <a:ext cx="10271039" cy="181588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MEJORA NORMATIVA 2024: 92.3. PREGUNTAS 2025: 28 PUNTAJE 2025: 97,9 (5,6)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para gestionar el stock de regulaciones existentes y propender por una nueva regulación de calidad al promover e implementar las herramientas y procesos sugeridos por la Política de Mejora Normativa en las diferentes etapas del ciclo de gobernanza regulatoria.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7" name="Tabla 16">
            <a:extLst>
              <a:ext uri="{FF2B5EF4-FFF2-40B4-BE49-F238E27FC236}">
                <a16:creationId xmlns:a16="http://schemas.microsoft.com/office/drawing/2014/main" id="{7D26ACE2-9D5A-88DE-A030-FADE0E406852}"/>
              </a:ext>
            </a:extLst>
          </p:cNvPr>
          <p:cNvGraphicFramePr>
            <a:graphicFrameLocks noGrp="1"/>
          </p:cNvGraphicFramePr>
          <p:nvPr>
            <p:extLst>
              <p:ext uri="{D42A27DB-BD31-4B8C-83A1-F6EECF244321}">
                <p14:modId xmlns:p14="http://schemas.microsoft.com/office/powerpoint/2010/main" val="4077667348"/>
              </p:ext>
            </p:extLst>
          </p:nvPr>
        </p:nvGraphicFramePr>
        <p:xfrm>
          <a:off x="1266949" y="1350458"/>
          <a:ext cx="9378591" cy="5229944"/>
        </p:xfrm>
        <a:graphic>
          <a:graphicData uri="http://schemas.openxmlformats.org/drawingml/2006/table">
            <a:tbl>
              <a:tblPr/>
              <a:tblGrid>
                <a:gridCol w="980904">
                  <a:extLst>
                    <a:ext uri="{9D8B030D-6E8A-4147-A177-3AD203B41FA5}">
                      <a16:colId xmlns:a16="http://schemas.microsoft.com/office/drawing/2014/main" val="2516220266"/>
                    </a:ext>
                  </a:extLst>
                </a:gridCol>
                <a:gridCol w="8397687">
                  <a:extLst>
                    <a:ext uri="{9D8B030D-6E8A-4147-A177-3AD203B41FA5}">
                      <a16:colId xmlns:a16="http://schemas.microsoft.com/office/drawing/2014/main" val="833324235"/>
                    </a:ext>
                  </a:extLst>
                </a:gridCol>
              </a:tblGrid>
              <a:tr h="115140">
                <a:tc>
                  <a:txBody>
                    <a:bodyPr/>
                    <a:lstStyle/>
                    <a:p>
                      <a:pPr algn="ctr" fontAlgn="b">
                        <a:buNone/>
                      </a:pPr>
                      <a:r>
                        <a:rPr lang="es-CO" sz="900" b="1" i="0" u="none" strike="noStrike" dirty="0">
                          <a:solidFill>
                            <a:srgbClr val="FFFFFF"/>
                          </a:solidFill>
                          <a:effectLst/>
                          <a:latin typeface="Nunito" pitchFamily="2" charset="0"/>
                        </a:rPr>
                        <a:t>Política</a:t>
                      </a:r>
                    </a:p>
                  </a:txBody>
                  <a:tcPr marL="4466" marR="4466" marT="446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900" b="1" i="0" u="none" strike="noStrike" dirty="0">
                          <a:solidFill>
                            <a:srgbClr val="FFFFFF"/>
                          </a:solidFill>
                          <a:effectLst/>
                          <a:latin typeface="Nunito" pitchFamily="2" charset="0"/>
                        </a:rPr>
                        <a:t>Recomendación</a:t>
                      </a:r>
                    </a:p>
                  </a:txBody>
                  <a:tcPr marL="4466" marR="4466" marT="446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739075118"/>
                  </a:ext>
                </a:extLst>
              </a:tr>
              <a:tr h="895701">
                <a:tc>
                  <a:txBody>
                    <a:bodyPr/>
                    <a:lstStyle/>
                    <a:p>
                      <a:pPr algn="l" fontAlgn="t">
                        <a:buNone/>
                      </a:pPr>
                      <a:r>
                        <a:rPr lang="es-CO" sz="900" b="0" i="0" u="none" strike="noStrike" dirty="0">
                          <a:solidFill>
                            <a:srgbClr val="000000"/>
                          </a:solidFill>
                          <a:effectLst/>
                          <a:latin typeface="Calibri" panose="020F0502020204030204" pitchFamily="34" charset="0"/>
                        </a:rPr>
                        <a:t>Mejora Normativa</a:t>
                      </a: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Calibri" panose="020F0502020204030204" pitchFamily="34" charset="0"/>
                        </a:rPr>
                        <a:t>Establecer un tiempo oportuno para la consulta pública de los proyectos normativos de carácter general, de mínimo 15 días calendario, para facilitar la participación efectiva y legitimar el ejercicio regulatorio.</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Recursos recomendados:</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Guía para realizar la consulta pública en el proceso de producción normativa (DNP)</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Sistema Único de Consulta Pública – SUCOP https://www.sucop.gov.co</a:t>
                      </a: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5096778"/>
                  </a:ext>
                </a:extLst>
              </a:tr>
              <a:tr h="1899280">
                <a:tc>
                  <a:txBody>
                    <a:bodyPr/>
                    <a:lstStyle/>
                    <a:p>
                      <a:pPr algn="l" fontAlgn="t">
                        <a:buNone/>
                      </a:pPr>
                      <a:r>
                        <a:rPr lang="es-CO" sz="900" b="0" i="0" u="none" strike="noStrike" dirty="0">
                          <a:solidFill>
                            <a:srgbClr val="000000"/>
                          </a:solidFill>
                          <a:effectLst/>
                          <a:latin typeface="Nunito Sans" pitchFamily="2" charset="0"/>
                        </a:rPr>
                        <a:t>Mejora Normativa</a:t>
                      </a: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Calibri" panose="020F0502020204030204" pitchFamily="34" charset="0"/>
                        </a:rPr>
                        <a:t>Diferenciar los actos administrativos de carácter sustancial de los de carácter no sustancial en el inventario normativo, para priorizar su análisis, simplificación o eliminación según el impacto que generan en derechos, deberes o intereses de los ciudadanos y la entidad.</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Recursos recomendados:</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Guía para la publicación y divulgación de actos administrativos de carácter genera y abstracto (SUIN </a:t>
                      </a:r>
                      <a:r>
                        <a:rPr lang="es-CO" sz="900" b="0" i="0" u="none" strike="noStrike" dirty="0" err="1">
                          <a:solidFill>
                            <a:srgbClr val="000000"/>
                          </a:solidFill>
                          <a:effectLst/>
                          <a:latin typeface="Calibri" panose="020F0502020204030204" pitchFamily="34" charset="0"/>
                        </a:rPr>
                        <a:t>Juriscol</a:t>
                      </a:r>
                      <a:r>
                        <a:rPr lang="es-CO" sz="900" b="0" i="0" u="none" strike="noStrike" dirty="0">
                          <a:solidFill>
                            <a:srgbClr val="000000"/>
                          </a:solidFill>
                          <a:effectLst/>
                          <a:latin typeface="Calibri" panose="020F0502020204030204" pitchFamily="34" charset="0"/>
                        </a:rPr>
                        <a:t>)</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https://www.suin-juriscol.gov.co/archivo/Guia_publicacion_definitiva.pdf</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Lineamientos técnicos jurídicos del proceso de producción normativa de la rama ejecutiva del poder público en Colombia; y Cartillas No. 1 y 2 De redacción normativa y de disposiciones jurídicas de la rama ejecutiva del poder público en Colombia, Ministerio de Justicia y del Derecho: </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https://www.suin-juriscol.gov.co/legislacion/mejoranormativa.html</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anual de la Política de Mejora Normativa para profundizar en los criterios y herramientas recomendadas: https://www1.funcionpublica.gov.co/documents/28587410/34299507/Poli%CC%81tica_mejora_normativa_actualizacio%CC%81n.pdf/406f9ecb-90b2-e251-0c6b-e7cebed52ef5?t=1679082568533</a:t>
                      </a: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8834644"/>
                  </a:ext>
                </a:extLst>
              </a:tr>
              <a:tr h="1341736">
                <a:tc>
                  <a:txBody>
                    <a:bodyPr/>
                    <a:lstStyle/>
                    <a:p>
                      <a:pPr algn="l" fontAlgn="t">
                        <a:buNone/>
                      </a:pPr>
                      <a:r>
                        <a:rPr lang="es-CO" sz="900" b="0" i="0" u="none" strike="noStrike" dirty="0">
                          <a:solidFill>
                            <a:srgbClr val="000000"/>
                          </a:solidFill>
                          <a:effectLst/>
                          <a:latin typeface="Nunito Sans" pitchFamily="2" charset="0"/>
                        </a:rPr>
                        <a:t>Mejora Normativa</a:t>
                      </a: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Calibri" panose="020F0502020204030204" pitchFamily="34" charset="0"/>
                        </a:rPr>
                        <a:t>Utilizar varias herramientas de evaluación como evaluación ex post, simplificación de trámites, depuración normativa y/o simplificación normativa posterior a la implementación de la regulación, para garantizar un análisis integral de los efectos y la efectividad de la normativa, así como para identificar oportunidades de mejora continua.</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Se recomienda:</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 Aplicar la evaluación ex post para medir impactos y resultados alcanzados.</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 Implementar procesos de simplificación de trámites para reducir cargas administrativas.</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r>
                        <a:rPr lang="es-CO" sz="900" b="0" i="0" u="none" strike="noStrike" dirty="0">
                          <a:solidFill>
                            <a:srgbClr val="000000"/>
                          </a:solidFill>
                          <a:effectLst/>
                          <a:latin typeface="Calibri" panose="020F0502020204030204" pitchFamily="34" charset="0"/>
                        </a:rPr>
                        <a:t>- Realizar depuración normativa para eliminar normas obsoletas o redundantes.</a:t>
                      </a:r>
                      <a:br>
                        <a:rPr lang="es-CO" sz="900" b="0" i="0" u="none" strike="noStrike" dirty="0">
                          <a:solidFill>
                            <a:srgbClr val="000000"/>
                          </a:solidFill>
                          <a:effectLst/>
                          <a:latin typeface="Calibri" panose="020F0502020204030204" pitchFamily="34" charset="0"/>
                        </a:rPr>
                      </a:br>
                      <a:br>
                        <a:rPr lang="es-CO" sz="900" b="0" i="0" u="none" strike="noStrike" dirty="0">
                          <a:solidFill>
                            <a:srgbClr val="000000"/>
                          </a:solidFill>
                          <a:effectLst/>
                          <a:latin typeface="Calibri" panose="020F0502020204030204" pitchFamily="34" charset="0"/>
                        </a:rPr>
                      </a:br>
                      <a:endParaRPr lang="es-CO" sz="900" b="0" i="0" u="none" strike="noStrike" dirty="0">
                        <a:solidFill>
                          <a:srgbClr val="000000"/>
                        </a:solidFill>
                        <a:effectLst/>
                        <a:latin typeface="Calibri" panose="020F0502020204030204" pitchFamily="34" charset="0"/>
                      </a:endParaRPr>
                    </a:p>
                  </a:txBody>
                  <a:tcPr marL="4466" marR="4466" marT="446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8301462"/>
                  </a:ext>
                </a:extLst>
              </a:tr>
            </a:tbl>
          </a:graphicData>
        </a:graphic>
      </p:graphicFrame>
    </p:spTree>
    <p:extLst>
      <p:ext uri="{BB962C8B-B14F-4D97-AF65-F5344CB8AC3E}">
        <p14:creationId xmlns:p14="http://schemas.microsoft.com/office/powerpoint/2010/main" val="2928138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A129-6B33-BC23-06AD-247A7BF5696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51D1A016-B956-12D2-C043-A7C65A4F2DD8}"/>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F157BD77-4466-86C4-C296-C1C9AE8ABFD3}"/>
              </a:ext>
            </a:extLst>
          </p:cNvPr>
          <p:cNvSpPr txBox="1"/>
          <p:nvPr/>
        </p:nvSpPr>
        <p:spPr>
          <a:xfrm>
            <a:off x="246859" y="455438"/>
            <a:ext cx="10023298"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4" name="Tabla 3">
            <a:extLst>
              <a:ext uri="{FF2B5EF4-FFF2-40B4-BE49-F238E27FC236}">
                <a16:creationId xmlns:a16="http://schemas.microsoft.com/office/drawing/2014/main" id="{DFF83C4C-A5F5-4695-EFE4-66128DF46017}"/>
              </a:ext>
            </a:extLst>
          </p:cNvPr>
          <p:cNvGraphicFramePr>
            <a:graphicFrameLocks noGrp="1"/>
          </p:cNvGraphicFramePr>
          <p:nvPr>
            <p:extLst>
              <p:ext uri="{D42A27DB-BD31-4B8C-83A1-F6EECF244321}">
                <p14:modId xmlns:p14="http://schemas.microsoft.com/office/powerpoint/2010/main" val="3830600729"/>
              </p:ext>
            </p:extLst>
          </p:nvPr>
        </p:nvGraphicFramePr>
        <p:xfrm>
          <a:off x="3118153" y="2144316"/>
          <a:ext cx="5476128" cy="3027582"/>
        </p:xfrm>
        <a:graphic>
          <a:graphicData uri="http://schemas.openxmlformats.org/drawingml/2006/table">
            <a:tbl>
              <a:tblPr/>
              <a:tblGrid>
                <a:gridCol w="712342">
                  <a:extLst>
                    <a:ext uri="{9D8B030D-6E8A-4147-A177-3AD203B41FA5}">
                      <a16:colId xmlns:a16="http://schemas.microsoft.com/office/drawing/2014/main" val="2772074985"/>
                    </a:ext>
                  </a:extLst>
                </a:gridCol>
                <a:gridCol w="3339102">
                  <a:extLst>
                    <a:ext uri="{9D8B030D-6E8A-4147-A177-3AD203B41FA5}">
                      <a16:colId xmlns:a16="http://schemas.microsoft.com/office/drawing/2014/main" val="321423517"/>
                    </a:ext>
                  </a:extLst>
                </a:gridCol>
                <a:gridCol w="712342">
                  <a:extLst>
                    <a:ext uri="{9D8B030D-6E8A-4147-A177-3AD203B41FA5}">
                      <a16:colId xmlns:a16="http://schemas.microsoft.com/office/drawing/2014/main" val="3540587711"/>
                    </a:ext>
                  </a:extLst>
                </a:gridCol>
                <a:gridCol w="712342">
                  <a:extLst>
                    <a:ext uri="{9D8B030D-6E8A-4147-A177-3AD203B41FA5}">
                      <a16:colId xmlns:a16="http://schemas.microsoft.com/office/drawing/2014/main" val="2219123657"/>
                    </a:ext>
                  </a:extLst>
                </a:gridCol>
              </a:tblGrid>
              <a:tr h="672796">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MEJORA NORMATIVA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417885738"/>
                  </a:ext>
                </a:extLst>
              </a:tr>
              <a:tr h="672796">
                <a:tc>
                  <a:txBody>
                    <a:bodyPr/>
                    <a:lstStyle/>
                    <a:p>
                      <a:pPr algn="ctr" rtl="0" fontAlgn="ctr"/>
                      <a:r>
                        <a:rPr lang="es-CO" sz="1200" b="0" i="0" u="none" strike="noStrike" dirty="0">
                          <a:solidFill>
                            <a:srgbClr val="000000"/>
                          </a:solidFill>
                          <a:effectLst/>
                          <a:latin typeface="Nunito Sans" pitchFamily="2" charset="0"/>
                        </a:rPr>
                        <a:t>I30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PLANEACIÓN Y DISEÑO DE LOS ACTOS ADMINISTRATIVOS DE CARÁCTER GENERAL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416206190"/>
                  </a:ext>
                </a:extLst>
              </a:tr>
              <a:tr h="1009194">
                <a:tc>
                  <a:txBody>
                    <a:bodyPr/>
                    <a:lstStyle/>
                    <a:p>
                      <a:pPr algn="ctr" rtl="0" fontAlgn="ctr"/>
                      <a:r>
                        <a:rPr lang="es-CO" sz="1200" b="0" i="0" u="none" strike="noStrike">
                          <a:solidFill>
                            <a:srgbClr val="000000"/>
                          </a:solidFill>
                          <a:effectLst/>
                          <a:latin typeface="Nunito Sans" pitchFamily="2" charset="0"/>
                        </a:rPr>
                        <a:t>I31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REDACCIÓN, CONSULTA PÚBLICA Y REVISIÓN DE LOS ACTOS ADMINISTRATIVOS DE CARÁCTER GENERAL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97,8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07924635"/>
                  </a:ext>
                </a:extLst>
              </a:tr>
              <a:tr h="672796">
                <a:tc>
                  <a:txBody>
                    <a:bodyPr/>
                    <a:lstStyle/>
                    <a:p>
                      <a:pPr algn="ctr" rtl="0" fontAlgn="ctr"/>
                      <a:r>
                        <a:rPr lang="es-CO" sz="1200" b="0" i="0" u="none" strike="noStrike">
                          <a:solidFill>
                            <a:srgbClr val="000000"/>
                          </a:solidFill>
                          <a:effectLst/>
                          <a:latin typeface="Nunito Sans" pitchFamily="2" charset="0"/>
                        </a:rPr>
                        <a:t>I32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PUBLICACIÓN Y REVISIÓN DE LOS ACTOS ADMINISTRATIVOS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61499251"/>
                  </a:ext>
                </a:extLst>
              </a:tr>
            </a:tbl>
          </a:graphicData>
        </a:graphic>
      </p:graphicFrame>
    </p:spTree>
    <p:extLst>
      <p:ext uri="{BB962C8B-B14F-4D97-AF65-F5344CB8AC3E}">
        <p14:creationId xmlns:p14="http://schemas.microsoft.com/office/powerpoint/2010/main" val="24259986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10825-D644-3AE5-DC4D-2596A38A46FA}"/>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8F280ED1-51C3-392C-06AF-023336F4D3E8}"/>
              </a:ext>
            </a:extLst>
          </p:cNvPr>
          <p:cNvSpPr txBox="1"/>
          <p:nvPr/>
        </p:nvSpPr>
        <p:spPr>
          <a:xfrm>
            <a:off x="256095" y="1391283"/>
            <a:ext cx="11679810" cy="138499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SERVICIO AL CIUDADANO 2024: 98.5.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18 PUNTAJE 2025: 100</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emprender estrategias para fortalecer componentes visibles (de la ventanilla hacia afuera) y no visibles (de la ventanilla hacia adentro) por sus usuarios, para la entrega de servicios oportunos, certeros, de calidad y satisfactorios.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2C3CB40A-2F85-6D11-1D20-FA613F213D3A}"/>
              </a:ext>
            </a:extLst>
          </p:cNvPr>
          <p:cNvSpPr txBox="1"/>
          <p:nvPr/>
        </p:nvSpPr>
        <p:spPr>
          <a:xfrm>
            <a:off x="102479" y="478772"/>
            <a:ext cx="11085921"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endParaRPr kumimoji="0" lang="es-CO" b="1" i="0" u="none" strike="noStrike" kern="1200" cap="none" spc="0" normalizeH="0" baseline="0" noProof="0" dirty="0">
              <a:ln>
                <a:noFill/>
              </a:ln>
              <a:solidFill>
                <a:srgbClr val="70AD47"/>
              </a:solidFill>
              <a:effectLst/>
              <a:uLnTx/>
              <a:uFillTx/>
              <a:latin typeface="PoPPINS" panose="00000500000000000000" pitchFamily="2" charset="0"/>
              <a:ea typeface="Verdana" panose="020B0604030504040204" pitchFamily="34" charset="0"/>
              <a:cs typeface="PoPPINS" panose="00000500000000000000" pitchFamily="2" charset="0"/>
            </a:endParaRPr>
          </a:p>
        </p:txBody>
      </p:sp>
      <p:graphicFrame>
        <p:nvGraphicFramePr>
          <p:cNvPr id="3" name="Tabla 2">
            <a:extLst>
              <a:ext uri="{FF2B5EF4-FFF2-40B4-BE49-F238E27FC236}">
                <a16:creationId xmlns:a16="http://schemas.microsoft.com/office/drawing/2014/main" id="{A4E554C4-43FA-0B5D-E43D-05F2F7B6A112}"/>
              </a:ext>
            </a:extLst>
          </p:cNvPr>
          <p:cNvGraphicFramePr>
            <a:graphicFrameLocks noGrp="1"/>
          </p:cNvGraphicFramePr>
          <p:nvPr>
            <p:extLst>
              <p:ext uri="{D42A27DB-BD31-4B8C-83A1-F6EECF244321}">
                <p14:modId xmlns:p14="http://schemas.microsoft.com/office/powerpoint/2010/main" val="352825668"/>
              </p:ext>
            </p:extLst>
          </p:nvPr>
        </p:nvGraphicFramePr>
        <p:xfrm>
          <a:off x="2460668" y="2880419"/>
          <a:ext cx="5854700" cy="3095625"/>
        </p:xfrm>
        <a:graphic>
          <a:graphicData uri="http://schemas.openxmlformats.org/drawingml/2006/table">
            <a:tbl>
              <a:tblPr/>
              <a:tblGrid>
                <a:gridCol w="761587">
                  <a:extLst>
                    <a:ext uri="{9D8B030D-6E8A-4147-A177-3AD203B41FA5}">
                      <a16:colId xmlns:a16="http://schemas.microsoft.com/office/drawing/2014/main" val="3867465812"/>
                    </a:ext>
                  </a:extLst>
                </a:gridCol>
                <a:gridCol w="3569939">
                  <a:extLst>
                    <a:ext uri="{9D8B030D-6E8A-4147-A177-3AD203B41FA5}">
                      <a16:colId xmlns:a16="http://schemas.microsoft.com/office/drawing/2014/main" val="1037303961"/>
                    </a:ext>
                  </a:extLst>
                </a:gridCol>
                <a:gridCol w="761587">
                  <a:extLst>
                    <a:ext uri="{9D8B030D-6E8A-4147-A177-3AD203B41FA5}">
                      <a16:colId xmlns:a16="http://schemas.microsoft.com/office/drawing/2014/main" val="93467934"/>
                    </a:ext>
                  </a:extLst>
                </a:gridCol>
                <a:gridCol w="761587">
                  <a:extLst>
                    <a:ext uri="{9D8B030D-6E8A-4147-A177-3AD203B41FA5}">
                      <a16:colId xmlns:a16="http://schemas.microsoft.com/office/drawing/2014/main" val="4159268732"/>
                    </a:ext>
                  </a:extLst>
                </a:gridCol>
              </a:tblGrid>
              <a:tr h="476250">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POLÍTICA SERVICIO  AL CIUDADANO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54382494"/>
                  </a:ext>
                </a:extLst>
              </a:tr>
              <a:tr h="476250">
                <a:tc>
                  <a:txBody>
                    <a:bodyPr/>
                    <a:lstStyle/>
                    <a:p>
                      <a:pPr algn="ctr" rtl="0" fontAlgn="ctr"/>
                      <a:r>
                        <a:rPr lang="es-CO" sz="1100" b="1" i="0" u="none" strike="noStrike">
                          <a:solidFill>
                            <a:srgbClr val="000000"/>
                          </a:solidFill>
                          <a:effectLst/>
                          <a:latin typeface="Nunito Sans" pitchFamily="2" charset="0"/>
                        </a:rPr>
                        <a:t>I33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DIAGNÓSTICO Y PLANEACIÓN DEL SERVICIO Y RELACIONAMIENTO CON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98,7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2364404"/>
                  </a:ext>
                </a:extLst>
              </a:tr>
              <a:tr h="714375">
                <a:tc>
                  <a:txBody>
                    <a:bodyPr/>
                    <a:lstStyle/>
                    <a:p>
                      <a:pPr algn="ctr" rtl="0" fontAlgn="ctr"/>
                      <a:r>
                        <a:rPr lang="es-CO" sz="1100" b="1" i="0" u="none" strike="noStrike">
                          <a:solidFill>
                            <a:srgbClr val="000000"/>
                          </a:solidFill>
                          <a:effectLst/>
                          <a:latin typeface="Nunito Sans" pitchFamily="2" charset="0"/>
                        </a:rPr>
                        <a:t>I34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TALENTO HUMANO IDÓNEO Y SUFICIENTE AL SERVICIO Y RELACIONAMIENTO CON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93,8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155734480"/>
                  </a:ext>
                </a:extLst>
              </a:tr>
              <a:tr h="476250">
                <a:tc>
                  <a:txBody>
                    <a:bodyPr/>
                    <a:lstStyle/>
                    <a:p>
                      <a:pPr algn="ctr" rtl="0" fontAlgn="ctr"/>
                      <a:r>
                        <a:rPr lang="es-CO" sz="1100" b="1" i="0" u="none" strike="noStrike">
                          <a:solidFill>
                            <a:srgbClr val="000000"/>
                          </a:solidFill>
                          <a:effectLst/>
                          <a:latin typeface="Nunito Sans" pitchFamily="2" charset="0"/>
                        </a:rPr>
                        <a:t>I35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OFERTA INSTITUCIONAL DE FÁCIL ACCESO, COMPRENSIÓN Y USO PARA LA CIUDADANÍA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402266456"/>
                  </a:ext>
                </a:extLst>
              </a:tr>
              <a:tr h="476250">
                <a:tc>
                  <a:txBody>
                    <a:bodyPr/>
                    <a:lstStyle/>
                    <a:p>
                      <a:pPr algn="ctr" rtl="0" fontAlgn="ctr"/>
                      <a:r>
                        <a:rPr lang="es-CO" sz="1100" b="1" i="0" u="none" strike="noStrike">
                          <a:solidFill>
                            <a:srgbClr val="000000"/>
                          </a:solidFill>
                          <a:effectLst/>
                          <a:latin typeface="Nunito Sans" pitchFamily="2" charset="0"/>
                        </a:rPr>
                        <a:t>I36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EVALUACIÓN DE LA GESTIÓN DEL SERVICIO Y MEDICIÓN DE LA EXPERIENCIA CIUDADANA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8641331"/>
                  </a:ext>
                </a:extLst>
              </a:tr>
              <a:tr h="476250">
                <a:tc>
                  <a:txBody>
                    <a:bodyPr/>
                    <a:lstStyle/>
                    <a:p>
                      <a:pPr algn="ctr" rtl="0" fontAlgn="ctr"/>
                      <a:r>
                        <a:rPr lang="es-CO" sz="1100" b="1" i="0" u="none" strike="noStrike">
                          <a:solidFill>
                            <a:srgbClr val="000000"/>
                          </a:solidFill>
                          <a:effectLst/>
                          <a:latin typeface="Nunito Sans" pitchFamily="2" charset="0"/>
                        </a:rPr>
                        <a:t>I37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a:solidFill>
                            <a:srgbClr val="000000"/>
                          </a:solidFill>
                          <a:effectLst/>
                          <a:latin typeface="Nunito Sans" pitchFamily="2" charset="0"/>
                        </a:rPr>
                        <a:t>ACCESIBILIDAD PARA PERSONAS CON DISCAPACIDAD</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301860882"/>
                  </a:ext>
                </a:extLst>
              </a:tr>
            </a:tbl>
          </a:graphicData>
        </a:graphic>
      </p:graphicFrame>
    </p:spTree>
    <p:extLst>
      <p:ext uri="{BB962C8B-B14F-4D97-AF65-F5344CB8AC3E}">
        <p14:creationId xmlns:p14="http://schemas.microsoft.com/office/powerpoint/2010/main" val="1789163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1355-4EAA-9892-FCE1-1955B3C2213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C4604D77-23E9-72C0-49F1-9C4023DEBBB4}"/>
              </a:ext>
            </a:extLst>
          </p:cNvPr>
          <p:cNvSpPr txBox="1"/>
          <p:nvPr/>
        </p:nvSpPr>
        <p:spPr>
          <a:xfrm>
            <a:off x="606975" y="139455"/>
            <a:ext cx="9788309" cy="2308324"/>
          </a:xfrm>
          <a:prstGeom prst="rect">
            <a:avLst/>
          </a:prstGeom>
          <a:noFill/>
        </p:spPr>
        <p:txBody>
          <a:bodyPr wrap="square" rtlCol="0">
            <a:spAutoFit/>
          </a:bodyPr>
          <a:lstStyle/>
          <a:p>
            <a:pPr algn="ctr">
              <a:defRPr/>
            </a:pPr>
            <a:r>
              <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32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32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9A2AAE08-19E7-1E7D-B208-6029DC2C76D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6BDB6584-84A0-EAB2-4000-EF240590C8A6}"/>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D7317B4E-B13E-EE2B-5A6A-0344A824940A}"/>
              </a:ext>
            </a:extLst>
          </p:cNvPr>
          <p:cNvSpPr txBox="1"/>
          <p:nvPr/>
        </p:nvSpPr>
        <p:spPr>
          <a:xfrm>
            <a:off x="443345" y="1293617"/>
            <a:ext cx="10271039" cy="28315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PARTICIPACIÓN CIUDADANA 2024: 99.0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2025: 16 PUNTAJE 2025: 99,3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rPr>
              <a:t>(+0,3)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rPr>
              <a:t>Mide la capacidad de la entidad pública de garantizar la incidencia y contribución efectiva de la ciudadanía y sus organizaciones en los procesos de diagnóstico, planeación, ejecución y evaluación -incluyendo la rendición de cuentas- de su gestión, a través de diversos espacios, mecanismos, canales y prácticas de participación ciudadana, contribuyendo al logro de los resultados institucionales y a la satisfacción de las necesidades y derechos de la ciudadanía y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8" name="Tabla 17">
            <a:extLst>
              <a:ext uri="{FF2B5EF4-FFF2-40B4-BE49-F238E27FC236}">
                <a16:creationId xmlns:a16="http://schemas.microsoft.com/office/drawing/2014/main" id="{4B7E37AF-62A1-28D2-AC01-15689C83F607}"/>
              </a:ext>
            </a:extLst>
          </p:cNvPr>
          <p:cNvGraphicFramePr>
            <a:graphicFrameLocks noGrp="1"/>
          </p:cNvGraphicFramePr>
          <p:nvPr/>
        </p:nvGraphicFramePr>
        <p:xfrm>
          <a:off x="526018" y="3353636"/>
          <a:ext cx="10511700" cy="771525"/>
        </p:xfrm>
        <a:graphic>
          <a:graphicData uri="http://schemas.openxmlformats.org/drawingml/2006/table">
            <a:tbl>
              <a:tblPr/>
              <a:tblGrid>
                <a:gridCol w="2131420">
                  <a:extLst>
                    <a:ext uri="{9D8B030D-6E8A-4147-A177-3AD203B41FA5}">
                      <a16:colId xmlns:a16="http://schemas.microsoft.com/office/drawing/2014/main" val="72566116"/>
                    </a:ext>
                  </a:extLst>
                </a:gridCol>
                <a:gridCol w="8380280">
                  <a:extLst>
                    <a:ext uri="{9D8B030D-6E8A-4147-A177-3AD203B41FA5}">
                      <a16:colId xmlns:a16="http://schemas.microsoft.com/office/drawing/2014/main" val="1656140227"/>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264124421"/>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Racionalización de Trámites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Habilitar funcionalidades que permitan a los usuarios hacer seguimiento en línea del estado de los trámites total o parcialmente en línea de la entidad.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7687306"/>
                  </a:ext>
                </a:extLst>
              </a:tr>
            </a:tbl>
          </a:graphicData>
        </a:graphic>
      </p:graphicFrame>
    </p:spTree>
    <p:extLst>
      <p:ext uri="{BB962C8B-B14F-4D97-AF65-F5344CB8AC3E}">
        <p14:creationId xmlns:p14="http://schemas.microsoft.com/office/powerpoint/2010/main" val="950283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D56BD-3CD5-475B-2D3F-CA6068373122}"/>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B85C6002-4E71-A6FD-1BB3-AABDDF4FBC2D}"/>
              </a:ext>
            </a:extLst>
          </p:cNvPr>
          <p:cNvSpPr txBox="1"/>
          <p:nvPr/>
        </p:nvSpPr>
        <p:spPr>
          <a:xfrm>
            <a:off x="101444" y="693700"/>
            <a:ext cx="11765463" cy="22159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PARTICIPACIÓN CIUDADANA 2024: 99.0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 PREGUNTAS 2025: 18 PUNTAJE 2025: 99,3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rPr>
              <a:t>(+0,3)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rPr>
              <a:t>Mide la capacidad de la entidad pública de garantizar la incidencia y contribución efectiva de la ciudadanía y sus organizaciones en los procesos de diagnóstico, planeación, ejecución y evaluación -incluyendo la rendición de cuentas- de su gestión, a través de diversos espacios, mecanismos, canales y prácticas de participación ciudadana, contribuyendo al logro de los resultados institucionales y a la satisfacción de las necesidades y derechos de la ciudadanía y grupos de valor.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583F3CFC-7E62-4DEA-9C92-6A639221CF05}"/>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9679B1FD-511F-CBCD-9A60-46B9EF09775B}"/>
              </a:ext>
            </a:extLst>
          </p:cNvPr>
          <p:cNvSpPr txBox="1"/>
          <p:nvPr/>
        </p:nvSpPr>
        <p:spPr>
          <a:xfrm>
            <a:off x="102479" y="60802"/>
            <a:ext cx="10437183"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defRPr/>
            </a:pPr>
            <a:r>
              <a:rPr kumimoji="0" lang="es-CO"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p>
        </p:txBody>
      </p:sp>
      <p:graphicFrame>
        <p:nvGraphicFramePr>
          <p:cNvPr id="3" name="Tabla 2">
            <a:extLst>
              <a:ext uri="{FF2B5EF4-FFF2-40B4-BE49-F238E27FC236}">
                <a16:creationId xmlns:a16="http://schemas.microsoft.com/office/drawing/2014/main" id="{5100945C-199A-5CCD-6A30-16405D12BFED}"/>
              </a:ext>
            </a:extLst>
          </p:cNvPr>
          <p:cNvGraphicFramePr>
            <a:graphicFrameLocks noGrp="1"/>
          </p:cNvGraphicFramePr>
          <p:nvPr/>
        </p:nvGraphicFramePr>
        <p:xfrm>
          <a:off x="101444" y="2536098"/>
          <a:ext cx="6825007" cy="3683958"/>
        </p:xfrm>
        <a:graphic>
          <a:graphicData uri="http://schemas.openxmlformats.org/drawingml/2006/table">
            <a:tbl>
              <a:tblPr/>
              <a:tblGrid>
                <a:gridCol w="887806">
                  <a:extLst>
                    <a:ext uri="{9D8B030D-6E8A-4147-A177-3AD203B41FA5}">
                      <a16:colId xmlns:a16="http://schemas.microsoft.com/office/drawing/2014/main" val="3195994327"/>
                    </a:ext>
                  </a:extLst>
                </a:gridCol>
                <a:gridCol w="4161589">
                  <a:extLst>
                    <a:ext uri="{9D8B030D-6E8A-4147-A177-3AD203B41FA5}">
                      <a16:colId xmlns:a16="http://schemas.microsoft.com/office/drawing/2014/main" val="3668420163"/>
                    </a:ext>
                  </a:extLst>
                </a:gridCol>
                <a:gridCol w="887806">
                  <a:extLst>
                    <a:ext uri="{9D8B030D-6E8A-4147-A177-3AD203B41FA5}">
                      <a16:colId xmlns:a16="http://schemas.microsoft.com/office/drawing/2014/main" val="939694015"/>
                    </a:ext>
                  </a:extLst>
                </a:gridCol>
                <a:gridCol w="887806">
                  <a:extLst>
                    <a:ext uri="{9D8B030D-6E8A-4147-A177-3AD203B41FA5}">
                      <a16:colId xmlns:a16="http://schemas.microsoft.com/office/drawing/2014/main" val="4185518151"/>
                    </a:ext>
                  </a:extLst>
                </a:gridCol>
              </a:tblGrid>
              <a:tr h="330933">
                <a:tc>
                  <a:txBody>
                    <a:bodyPr/>
                    <a:lstStyle/>
                    <a:p>
                      <a:pPr algn="ctr" rtl="0" fontAlgn="ctr"/>
                      <a:r>
                        <a:rPr lang="es-CO" sz="1000" b="1" i="0" u="none" strike="noStrike">
                          <a:solidFill>
                            <a:srgbClr val="FFFFFF"/>
                          </a:solidFill>
                          <a:effectLst/>
                          <a:latin typeface="Nunito Sans" pitchFamily="2" charset="0"/>
                        </a:rPr>
                        <a:t>NO. INDICE</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a:solidFill>
                            <a:srgbClr val="FFFFFF"/>
                          </a:solidFill>
                          <a:effectLst/>
                          <a:latin typeface="Nunito Sans" pitchFamily="2" charset="0"/>
                        </a:rPr>
                        <a:t>POLÍTICA PARTICIPACIÓN CIUDADANA EN LA GESTIÓN PUBLICA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2024</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2025</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120459771"/>
                  </a:ext>
                </a:extLst>
              </a:tr>
              <a:tr h="496399">
                <a:tc>
                  <a:txBody>
                    <a:bodyPr/>
                    <a:lstStyle/>
                    <a:p>
                      <a:pPr algn="ctr" rtl="0" fontAlgn="ctr"/>
                      <a:r>
                        <a:rPr lang="es-CO" sz="1000" b="1" i="0" u="none" strike="noStrike">
                          <a:solidFill>
                            <a:srgbClr val="000000"/>
                          </a:solidFill>
                          <a:effectLst/>
                          <a:latin typeface="Nunito Sans" pitchFamily="2" charset="0"/>
                        </a:rPr>
                        <a:t>I42</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CAPACIDADES INSTITUCIONALES INSTALADAS PARA LA PROMOCIÓN DE LA PARTICIPACIÓN</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97.32</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327250016"/>
                  </a:ext>
                </a:extLst>
              </a:tr>
              <a:tr h="496399">
                <a:tc>
                  <a:txBody>
                    <a:bodyPr/>
                    <a:lstStyle/>
                    <a:p>
                      <a:pPr algn="ctr" rtl="0" fontAlgn="ctr"/>
                      <a:r>
                        <a:rPr lang="es-CO" sz="1000" b="1" i="0" u="none" strike="noStrike">
                          <a:solidFill>
                            <a:srgbClr val="000000"/>
                          </a:solidFill>
                          <a:effectLst/>
                          <a:latin typeface="Nunito Sans" pitchFamily="2" charset="0"/>
                        </a:rPr>
                        <a:t>I43</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PLANEACIÓN ANUAL DE LA ESTRATÉGIA DE PARTICIPACIÓN CIUDADANA EN LA GESTÓN PÚBLICA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0902387"/>
                  </a:ext>
                </a:extLst>
              </a:tr>
              <a:tr h="540096">
                <a:tc>
                  <a:txBody>
                    <a:bodyPr/>
                    <a:lstStyle/>
                    <a:p>
                      <a:pPr algn="ctr" rtl="0" fontAlgn="ctr"/>
                      <a:r>
                        <a:rPr lang="es-CO" sz="1000" b="1" i="0" u="none" strike="noStrike" dirty="0">
                          <a:solidFill>
                            <a:srgbClr val="000000"/>
                          </a:solidFill>
                          <a:effectLst/>
                          <a:latin typeface="Nunito Sans" pitchFamily="2" charset="0"/>
                        </a:rPr>
                        <a:t>I44</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IMPLEMENTACIÓN DE ACCIONES DE PARTICIPACIÓN CIUDADANA EN LAS DIFERENTES FASES DEL CICLO DE GESTIÓN</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34243470"/>
                  </a:ext>
                </a:extLst>
              </a:tr>
              <a:tr h="827332">
                <a:tc>
                  <a:txBody>
                    <a:bodyPr/>
                    <a:lstStyle/>
                    <a:p>
                      <a:pPr algn="ctr" rtl="0" fontAlgn="ctr"/>
                      <a:r>
                        <a:rPr lang="es-CO" sz="1000" b="1" i="0" u="none" strike="noStrike">
                          <a:solidFill>
                            <a:srgbClr val="000000"/>
                          </a:solidFill>
                          <a:effectLst/>
                          <a:latin typeface="Nunito Sans" pitchFamily="2" charset="0"/>
                        </a:rPr>
                        <a:t>I45</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CAPACIDAD DE INVOLUCRAR EFECTIVAMENTE A LOS DIFERENTES GRUPOS POBLACIONALES EN LAS ACCIONES  DE PARTICIPACIÓN GARANTIZANDO EL ENFOQUE DIFERENCIAL</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802896037"/>
                  </a:ext>
                </a:extLst>
              </a:tr>
              <a:tr h="661866">
                <a:tc>
                  <a:txBody>
                    <a:bodyPr/>
                    <a:lstStyle/>
                    <a:p>
                      <a:pPr algn="ctr" rtl="0" fontAlgn="ctr"/>
                      <a:r>
                        <a:rPr lang="es-CO" sz="1000" b="1" i="0" u="none" strike="noStrike">
                          <a:solidFill>
                            <a:srgbClr val="000000"/>
                          </a:solidFill>
                          <a:effectLst/>
                          <a:latin typeface="Nunito Sans" pitchFamily="2" charset="0"/>
                        </a:rPr>
                        <a:t>I46</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EVALUACIÓN DE LOS RESULTADOS DE LA ESTRATEGIA ANUAL DE PARTICIPACIÓN CIUDADANA Y SU APROVECHAMIENTO EN ACCIONES DE MEJORA INSTITUCIONAL </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77805658"/>
                  </a:ext>
                </a:extLst>
              </a:tr>
              <a:tr h="330933">
                <a:tc>
                  <a:txBody>
                    <a:bodyPr/>
                    <a:lstStyle/>
                    <a:p>
                      <a:pPr algn="ctr" rtl="0" fontAlgn="ctr"/>
                      <a:r>
                        <a:rPr lang="es-CO" sz="1000" b="1" i="0" u="none" strike="noStrike">
                          <a:solidFill>
                            <a:srgbClr val="000000"/>
                          </a:solidFill>
                          <a:effectLst/>
                          <a:latin typeface="Nunito Sans" pitchFamily="2" charset="0"/>
                        </a:rPr>
                        <a:t>I47</a:t>
                      </a:r>
                    </a:p>
                  </a:txBody>
                  <a:tcPr marL="7607" marR="7607" marT="7607"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a:solidFill>
                            <a:srgbClr val="000000"/>
                          </a:solidFill>
                          <a:effectLst/>
                          <a:latin typeface="Nunito Sans" pitchFamily="2" charset="0"/>
                        </a:rPr>
                        <a:t>RENDICIÓN DE CUENTAS EN LA GESTIÓN PÚBLICA</a:t>
                      </a:r>
                    </a:p>
                  </a:txBody>
                  <a:tcPr marL="7607" marR="7607" marT="7607"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7607" marR="7607" marT="7607"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97.6</a:t>
                      </a:r>
                    </a:p>
                  </a:txBody>
                  <a:tcPr marL="7607" marR="7607" marT="7607"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807781336"/>
                  </a:ext>
                </a:extLst>
              </a:tr>
            </a:tbl>
          </a:graphicData>
        </a:graphic>
      </p:graphicFrame>
    </p:spTree>
    <p:extLst>
      <p:ext uri="{BB962C8B-B14F-4D97-AF65-F5344CB8AC3E}">
        <p14:creationId xmlns:p14="http://schemas.microsoft.com/office/powerpoint/2010/main" val="1667773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062A4-A67D-EA59-69FE-1928CCB66B8C}"/>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FB0B5E17-B78F-ABFA-115E-96E1B9CE21CC}"/>
              </a:ext>
            </a:extLst>
          </p:cNvPr>
          <p:cNvSpPr txBox="1"/>
          <p:nvPr/>
        </p:nvSpPr>
        <p:spPr>
          <a:xfrm>
            <a:off x="443345" y="641097"/>
            <a:ext cx="10511700" cy="2185214"/>
          </a:xfrm>
          <a:prstGeom prst="rect">
            <a:avLst/>
          </a:prstGeom>
          <a:noFill/>
        </p:spPr>
        <p:txBody>
          <a:bodyPr wrap="square" rtlCol="0">
            <a:spAutoFit/>
          </a:bodyPr>
          <a:lstStyle/>
          <a:p>
            <a:pPr algn="ctr">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Puntaje 96,1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59B17060-9B52-0ED5-E880-4F4C24B5301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236A2D8-9E4F-1DDA-5006-A6150002EBF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4F275C62-AA41-62D2-C79E-F65590841E30}"/>
              </a:ext>
            </a:extLst>
          </p:cNvPr>
          <p:cNvSpPr txBox="1"/>
          <p:nvPr/>
        </p:nvSpPr>
        <p:spPr>
          <a:xfrm>
            <a:off x="443345" y="1664447"/>
            <a:ext cx="10271039" cy="155427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RACIONALIZACIÓN DE TRÁMITES 2024: 87,5.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2024: 25 PUNTAJE 2025: 95.7 (+8,2)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implementar acciones efectivas de mejora en los trámites, que responda a las necesidades y expectativas de sus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8" name="Tabla 17">
            <a:extLst>
              <a:ext uri="{FF2B5EF4-FFF2-40B4-BE49-F238E27FC236}">
                <a16:creationId xmlns:a16="http://schemas.microsoft.com/office/drawing/2014/main" id="{9E3EE4DE-3731-9D1F-BF04-BEDB6A9762CB}"/>
              </a:ext>
            </a:extLst>
          </p:cNvPr>
          <p:cNvGraphicFramePr>
            <a:graphicFrameLocks noGrp="1"/>
          </p:cNvGraphicFramePr>
          <p:nvPr/>
        </p:nvGraphicFramePr>
        <p:xfrm>
          <a:off x="443345" y="3353636"/>
          <a:ext cx="10594373" cy="771525"/>
        </p:xfrm>
        <a:graphic>
          <a:graphicData uri="http://schemas.openxmlformats.org/drawingml/2006/table">
            <a:tbl>
              <a:tblPr/>
              <a:tblGrid>
                <a:gridCol w="2148183">
                  <a:extLst>
                    <a:ext uri="{9D8B030D-6E8A-4147-A177-3AD203B41FA5}">
                      <a16:colId xmlns:a16="http://schemas.microsoft.com/office/drawing/2014/main" val="72566116"/>
                    </a:ext>
                  </a:extLst>
                </a:gridCol>
                <a:gridCol w="8446190">
                  <a:extLst>
                    <a:ext uri="{9D8B030D-6E8A-4147-A177-3AD203B41FA5}">
                      <a16:colId xmlns:a16="http://schemas.microsoft.com/office/drawing/2014/main" val="1656140227"/>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264124421"/>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Racionalización de Trámites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Habilitar funcionalidades que permitan a los usuarios hacer seguimiento en línea del estado de los trámites total o parcialmente en línea de la entidad.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7687306"/>
                  </a:ext>
                </a:extLst>
              </a:tr>
            </a:tbl>
          </a:graphicData>
        </a:graphic>
      </p:graphicFrame>
    </p:spTree>
    <p:extLst>
      <p:ext uri="{BB962C8B-B14F-4D97-AF65-F5344CB8AC3E}">
        <p14:creationId xmlns:p14="http://schemas.microsoft.com/office/powerpoint/2010/main" val="2540740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ADEE0-3740-46DE-BFF1-58BE0AD5779C}"/>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66118AD5-2D11-1CC7-DD9F-5295720A944A}"/>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63BD5CE0-EB3F-7526-76AB-D6BDF8DDDC6C}"/>
              </a:ext>
            </a:extLst>
          </p:cNvPr>
          <p:cNvSpPr txBox="1"/>
          <p:nvPr/>
        </p:nvSpPr>
        <p:spPr>
          <a:xfrm>
            <a:off x="102479" y="60802"/>
            <a:ext cx="11085921" cy="1077218"/>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algn="ctr">
              <a:defRPr/>
            </a:pPr>
            <a:r>
              <a:rPr kumimoji="0" lang="es-CO"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3. Dimensión de Gestión con Valores para Resultados </a:t>
            </a:r>
            <a:r>
              <a:rPr kumimoji="0" lang="es-CO"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96,1</a:t>
            </a:r>
          </a:p>
        </p:txBody>
      </p:sp>
      <p:graphicFrame>
        <p:nvGraphicFramePr>
          <p:cNvPr id="3" name="Tabla 2">
            <a:extLst>
              <a:ext uri="{FF2B5EF4-FFF2-40B4-BE49-F238E27FC236}">
                <a16:creationId xmlns:a16="http://schemas.microsoft.com/office/drawing/2014/main" id="{839B2908-3B74-AF27-956D-61543503227F}"/>
              </a:ext>
            </a:extLst>
          </p:cNvPr>
          <p:cNvGraphicFramePr>
            <a:graphicFrameLocks noGrp="1"/>
          </p:cNvGraphicFramePr>
          <p:nvPr>
            <p:extLst>
              <p:ext uri="{D42A27DB-BD31-4B8C-83A1-F6EECF244321}">
                <p14:modId xmlns:p14="http://schemas.microsoft.com/office/powerpoint/2010/main" val="799723702"/>
              </p:ext>
            </p:extLst>
          </p:nvPr>
        </p:nvGraphicFramePr>
        <p:xfrm>
          <a:off x="3225183" y="2164456"/>
          <a:ext cx="5412680" cy="2011354"/>
        </p:xfrm>
        <a:graphic>
          <a:graphicData uri="http://schemas.openxmlformats.org/drawingml/2006/table">
            <a:tbl>
              <a:tblPr/>
              <a:tblGrid>
                <a:gridCol w="704090">
                  <a:extLst>
                    <a:ext uri="{9D8B030D-6E8A-4147-A177-3AD203B41FA5}">
                      <a16:colId xmlns:a16="http://schemas.microsoft.com/office/drawing/2014/main" val="1880044014"/>
                    </a:ext>
                  </a:extLst>
                </a:gridCol>
                <a:gridCol w="3295628">
                  <a:extLst>
                    <a:ext uri="{9D8B030D-6E8A-4147-A177-3AD203B41FA5}">
                      <a16:colId xmlns:a16="http://schemas.microsoft.com/office/drawing/2014/main" val="3390655058"/>
                    </a:ext>
                  </a:extLst>
                </a:gridCol>
                <a:gridCol w="708872">
                  <a:extLst>
                    <a:ext uri="{9D8B030D-6E8A-4147-A177-3AD203B41FA5}">
                      <a16:colId xmlns:a16="http://schemas.microsoft.com/office/drawing/2014/main" val="2904152045"/>
                    </a:ext>
                  </a:extLst>
                </a:gridCol>
                <a:gridCol w="704090">
                  <a:extLst>
                    <a:ext uri="{9D8B030D-6E8A-4147-A177-3AD203B41FA5}">
                      <a16:colId xmlns:a16="http://schemas.microsoft.com/office/drawing/2014/main" val="300422055"/>
                    </a:ext>
                  </a:extLst>
                </a:gridCol>
              </a:tblGrid>
              <a:tr h="689879">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RACIONALIZACION DE TRAMITES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604883415"/>
                  </a:ext>
                </a:extLst>
              </a:tr>
              <a:tr h="631596">
                <a:tc>
                  <a:txBody>
                    <a:bodyPr/>
                    <a:lstStyle/>
                    <a:p>
                      <a:pPr algn="ctr" rtl="0" fontAlgn="ctr"/>
                      <a:r>
                        <a:rPr lang="es-CO" sz="1200" b="0" i="0" u="none" strike="noStrike">
                          <a:solidFill>
                            <a:srgbClr val="000000"/>
                          </a:solidFill>
                          <a:effectLst/>
                          <a:latin typeface="Nunito Sans" pitchFamily="2" charset="0"/>
                        </a:rPr>
                        <a:t>I40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r>
                        <a:rPr lang="es-CO" sz="1200" b="0" i="0" u="none" strike="noStrike" kern="1200" dirty="0">
                          <a:solidFill>
                            <a:srgbClr val="000000"/>
                          </a:solidFill>
                          <a:effectLst/>
                          <a:latin typeface="Nunito Sans" pitchFamily="2" charset="0"/>
                          <a:ea typeface="+mn-ea"/>
                          <a:cs typeface="+mn-cs"/>
                        </a:rPr>
                        <a:t>Formulación, implementación, monitoreo y seguimiento de estrategias de racionalización de trámites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N/A</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94.4</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722977084"/>
                  </a:ext>
                </a:extLst>
              </a:tr>
              <a:tr h="689879">
                <a:tc>
                  <a:txBody>
                    <a:bodyPr/>
                    <a:lstStyle/>
                    <a:p>
                      <a:pPr algn="ctr" rtl="0" fontAlgn="ctr"/>
                      <a:r>
                        <a:rPr lang="es-CO" sz="1200" b="0" i="0" u="none" strike="noStrike" dirty="0">
                          <a:solidFill>
                            <a:srgbClr val="000000"/>
                          </a:solidFill>
                          <a:effectLst/>
                          <a:latin typeface="Nunito Sans" pitchFamily="2" charset="0"/>
                        </a:rPr>
                        <a:t>I41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Transformación digital de trámites para un gobierno digital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N/A</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95.0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247782562"/>
                  </a:ext>
                </a:extLst>
              </a:tr>
            </a:tbl>
          </a:graphicData>
        </a:graphic>
      </p:graphicFrame>
      <p:pic>
        <p:nvPicPr>
          <p:cNvPr id="8" name="Imagen 7">
            <a:extLst>
              <a:ext uri="{FF2B5EF4-FFF2-40B4-BE49-F238E27FC236}">
                <a16:creationId xmlns:a16="http://schemas.microsoft.com/office/drawing/2014/main" id="{18835C43-3E28-9F26-9DD3-ECCC08C3AE13}"/>
              </a:ext>
            </a:extLst>
          </p:cNvPr>
          <p:cNvPicPr>
            <a:picLocks noChangeAspect="1"/>
          </p:cNvPicPr>
          <p:nvPr/>
        </p:nvPicPr>
        <p:blipFill>
          <a:blip r:embed="rId3"/>
          <a:stretch>
            <a:fillRect/>
          </a:stretch>
        </p:blipFill>
        <p:spPr>
          <a:xfrm>
            <a:off x="134177" y="6255739"/>
            <a:ext cx="11022523" cy="323116"/>
          </a:xfrm>
          <a:prstGeom prst="rect">
            <a:avLst/>
          </a:prstGeom>
        </p:spPr>
      </p:pic>
    </p:spTree>
    <p:extLst>
      <p:ext uri="{BB962C8B-B14F-4D97-AF65-F5344CB8AC3E}">
        <p14:creationId xmlns:p14="http://schemas.microsoft.com/office/powerpoint/2010/main" val="1519832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CDFF9-2A20-7436-4ED6-DC84B142B588}"/>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5AE5198E-CA85-41FE-FB1B-9202CF37E06E}"/>
              </a:ext>
            </a:extLst>
          </p:cNvPr>
          <p:cNvSpPr txBox="1"/>
          <p:nvPr/>
        </p:nvSpPr>
        <p:spPr>
          <a:xfrm>
            <a:off x="202684" y="550141"/>
            <a:ext cx="10511700" cy="12618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4. Evaluación de Resultados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95,7</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B0B3E70A-DBFF-8FB5-A7D1-2BA7E1B6AF38}"/>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E82094DD-3961-B87C-F310-D028AD79AE5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A6E74F6D-17D0-3B7D-06F6-E39494C45E59}"/>
              </a:ext>
            </a:extLst>
          </p:cNvPr>
          <p:cNvSpPr txBox="1"/>
          <p:nvPr/>
        </p:nvSpPr>
        <p:spPr>
          <a:xfrm>
            <a:off x="443345" y="1664447"/>
            <a:ext cx="10271039" cy="206210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SEGUIMIENTO Y EVALUACIÓN 2024: 84,5.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2025: 19 PUNTAJE 2025: 95,7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rPr>
              <a:t>(+11,2)</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para desarrollar acciones que le permitan conocer de manera permanente, los avances en su gestión y en la consecución efectiva de sus resultados, con la oportunidad, cantidad y calidad esperadas, implementar acciones para mitigar los riesgos que la desvían del cumplimiento de sus objetivos y metas, e identificar aciertos y desaciertos en su gestión y promover acciones de mejora para superarlos.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19" name="Tabla 18">
            <a:extLst>
              <a:ext uri="{FF2B5EF4-FFF2-40B4-BE49-F238E27FC236}">
                <a16:creationId xmlns:a16="http://schemas.microsoft.com/office/drawing/2014/main" id="{A019BBB1-8FF8-0655-1BC3-2A558A2D1454}"/>
              </a:ext>
            </a:extLst>
          </p:cNvPr>
          <p:cNvGraphicFramePr>
            <a:graphicFrameLocks noGrp="1"/>
          </p:cNvGraphicFramePr>
          <p:nvPr/>
        </p:nvGraphicFramePr>
        <p:xfrm>
          <a:off x="530614" y="3429000"/>
          <a:ext cx="10096500" cy="1914525"/>
        </p:xfrm>
        <a:graphic>
          <a:graphicData uri="http://schemas.openxmlformats.org/drawingml/2006/table">
            <a:tbl>
              <a:tblPr/>
              <a:tblGrid>
                <a:gridCol w="2047231">
                  <a:extLst>
                    <a:ext uri="{9D8B030D-6E8A-4147-A177-3AD203B41FA5}">
                      <a16:colId xmlns:a16="http://schemas.microsoft.com/office/drawing/2014/main" val="2092120956"/>
                    </a:ext>
                  </a:extLst>
                </a:gridCol>
                <a:gridCol w="8049269">
                  <a:extLst>
                    <a:ext uri="{9D8B030D-6E8A-4147-A177-3AD203B41FA5}">
                      <a16:colId xmlns:a16="http://schemas.microsoft.com/office/drawing/2014/main" val="3666556878"/>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455367125"/>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Seguimiento y Evaluación del Desempeño Institucional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Revisar por qué se materializaron riesgos identificados y ajustar los controles o medidas para evitar que se vuelvan a materializar</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3115228"/>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Seguimiento y Evaluación del Desempeño Institucional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Adelantar seguimiento y monitoreo continuo a las metas del Plan Nacional de Desarrollo, generando alertas tempranas para asegurar un mayor porcentaje de cumplimiento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0261557"/>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Seguimiento y Evaluación del Desempeño Institucional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Emitir los lineamientos para el tratamiento, manejo y seguimiento a los riesgos institucionales.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55921"/>
                  </a:ext>
                </a:extLst>
              </a:tr>
            </a:tbl>
          </a:graphicData>
        </a:graphic>
      </p:graphicFrame>
    </p:spTree>
    <p:extLst>
      <p:ext uri="{BB962C8B-B14F-4D97-AF65-F5344CB8AC3E}">
        <p14:creationId xmlns:p14="http://schemas.microsoft.com/office/powerpoint/2010/main" val="3267599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8C895-E844-FB49-46E8-1C9B6A533E7D}"/>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01D52F83-A905-2EE2-C822-25D967E1ECD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64E4F3F8-4019-2CA7-C0C9-B9EB8166BE72}"/>
              </a:ext>
            </a:extLst>
          </p:cNvPr>
          <p:cNvSpPr txBox="1"/>
          <p:nvPr/>
        </p:nvSpPr>
        <p:spPr>
          <a:xfrm>
            <a:off x="160127" y="109584"/>
            <a:ext cx="11085921"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4. Evaluación de Resultados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95,7</a:t>
            </a: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endParaRPr>
          </a:p>
        </p:txBody>
      </p:sp>
      <p:graphicFrame>
        <p:nvGraphicFramePr>
          <p:cNvPr id="3" name="Tabla 2">
            <a:extLst>
              <a:ext uri="{FF2B5EF4-FFF2-40B4-BE49-F238E27FC236}">
                <a16:creationId xmlns:a16="http://schemas.microsoft.com/office/drawing/2014/main" id="{EC71DE4E-1921-24C6-B372-E3B1C0E8A48F}"/>
              </a:ext>
            </a:extLst>
          </p:cNvPr>
          <p:cNvGraphicFramePr>
            <a:graphicFrameLocks noGrp="1"/>
          </p:cNvGraphicFramePr>
          <p:nvPr>
            <p:extLst>
              <p:ext uri="{D42A27DB-BD31-4B8C-83A1-F6EECF244321}">
                <p14:modId xmlns:p14="http://schemas.microsoft.com/office/powerpoint/2010/main" val="786282984"/>
              </p:ext>
            </p:extLst>
          </p:nvPr>
        </p:nvGraphicFramePr>
        <p:xfrm>
          <a:off x="25400" y="2253015"/>
          <a:ext cx="11517092" cy="851086"/>
        </p:xfrm>
        <a:graphic>
          <a:graphicData uri="http://schemas.openxmlformats.org/drawingml/2006/table">
            <a:tbl>
              <a:tblPr/>
              <a:tblGrid>
                <a:gridCol w="162315">
                  <a:extLst>
                    <a:ext uri="{9D8B030D-6E8A-4147-A177-3AD203B41FA5}">
                      <a16:colId xmlns:a16="http://schemas.microsoft.com/office/drawing/2014/main" val="574278896"/>
                    </a:ext>
                  </a:extLst>
                </a:gridCol>
                <a:gridCol w="7958955">
                  <a:extLst>
                    <a:ext uri="{9D8B030D-6E8A-4147-A177-3AD203B41FA5}">
                      <a16:colId xmlns:a16="http://schemas.microsoft.com/office/drawing/2014/main" val="106176513"/>
                    </a:ext>
                  </a:extLst>
                </a:gridCol>
                <a:gridCol w="1697911">
                  <a:extLst>
                    <a:ext uri="{9D8B030D-6E8A-4147-A177-3AD203B41FA5}">
                      <a16:colId xmlns:a16="http://schemas.microsoft.com/office/drawing/2014/main" val="469406373"/>
                    </a:ext>
                  </a:extLst>
                </a:gridCol>
                <a:gridCol w="1697911">
                  <a:extLst>
                    <a:ext uri="{9D8B030D-6E8A-4147-A177-3AD203B41FA5}">
                      <a16:colId xmlns:a16="http://schemas.microsoft.com/office/drawing/2014/main" val="380813854"/>
                    </a:ext>
                  </a:extLst>
                </a:gridCol>
              </a:tblGrid>
              <a:tr h="459826">
                <a:tc>
                  <a:txBody>
                    <a:bodyPr/>
                    <a:lstStyle/>
                    <a:p>
                      <a:pPr algn="ctr" rtl="0" fontAlgn="ctr"/>
                      <a:r>
                        <a:rPr lang="es-CO" sz="1200" b="1" i="0" u="none" strike="noStrike" dirty="0">
                          <a:solidFill>
                            <a:srgbClr val="FFFFFF"/>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POLÍTICA  </a:t>
                      </a:r>
                      <a:r>
                        <a:rPr lang="es-ES" sz="1200" b="1" i="0" u="none" strike="noStrike" kern="1200" dirty="0">
                          <a:solidFill>
                            <a:srgbClr val="FFFFFF"/>
                          </a:solidFill>
                          <a:effectLst/>
                          <a:latin typeface="Nunito Sans" pitchFamily="2" charset="0"/>
                          <a:ea typeface="+mn-ea"/>
                          <a:cs typeface="+mn-cs"/>
                        </a:rPr>
                        <a:t>SEGUIMIENTO Y EVALUACIÓN</a:t>
                      </a:r>
                      <a:r>
                        <a:rPr lang="es-ES" sz="1200" b="1" i="0" u="none" strike="noStrike" kern="1200" noProof="0" dirty="0">
                          <a:solidFill>
                            <a:srgbClr val="FFFFFF"/>
                          </a:solidFill>
                          <a:effectLst/>
                          <a:latin typeface="Nunito Sans" pitchFamily="2" charset="0"/>
                          <a:ea typeface="+mn-ea"/>
                          <a:cs typeface="+mn-cs"/>
                        </a:rPr>
                        <a:t> </a:t>
                      </a:r>
                      <a:endParaRPr lang="es-CO" sz="1200" b="1" i="0" u="none" strike="noStrike" kern="1200" dirty="0">
                        <a:solidFill>
                          <a:srgbClr val="FFFFFF"/>
                        </a:solidFill>
                        <a:effectLst/>
                        <a:latin typeface="Nunito Sans" pitchFamily="2" charset="0"/>
                        <a:ea typeface="+mn-ea"/>
                        <a:cs typeface="+mn-cs"/>
                      </a:endParaRP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203178933"/>
                  </a:ext>
                </a:extLst>
              </a:tr>
              <a:tr h="391260">
                <a:tc>
                  <a:txBody>
                    <a:bodyPr/>
                    <a:lstStyle/>
                    <a:p>
                      <a:pPr algn="ctr" rtl="0" fontAlgn="ctr"/>
                      <a:r>
                        <a:rPr lang="es-CO" sz="1200" b="1" i="0" u="none" strike="noStrike" dirty="0">
                          <a:solidFill>
                            <a:srgbClr val="000000"/>
                          </a:solidFill>
                          <a:effectLst/>
                          <a:latin typeface="Nunito Sans" pitchFamily="2" charset="0"/>
                        </a:rPr>
                        <a:t> </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84.5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95.7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15585122"/>
                  </a:ext>
                </a:extLst>
              </a:tr>
            </a:tbl>
          </a:graphicData>
        </a:graphic>
      </p:graphicFrame>
      <p:sp>
        <p:nvSpPr>
          <p:cNvPr id="9" name="Rectángulo 8">
            <a:extLst>
              <a:ext uri="{FF2B5EF4-FFF2-40B4-BE49-F238E27FC236}">
                <a16:creationId xmlns:a16="http://schemas.microsoft.com/office/drawing/2014/main" id="{92D9E830-B495-F760-C975-94D46ADA3407}"/>
              </a:ext>
            </a:extLst>
          </p:cNvPr>
          <p:cNvSpPr/>
          <p:nvPr/>
        </p:nvSpPr>
        <p:spPr>
          <a:xfrm>
            <a:off x="169618" y="6220780"/>
            <a:ext cx="11018782" cy="27699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Esta política presento preguntas nuevas en el formulario las cuales no se puede comparar y medir su avance de una vigencia a la otra..</a:t>
            </a:r>
          </a:p>
        </p:txBody>
      </p:sp>
    </p:spTree>
    <p:extLst>
      <p:ext uri="{BB962C8B-B14F-4D97-AF65-F5344CB8AC3E}">
        <p14:creationId xmlns:p14="http://schemas.microsoft.com/office/powerpoint/2010/main" val="2433337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0564C-D39C-3C7F-A7EA-7733C572FF43}"/>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CB20A2EE-4F65-8649-BD6B-6FBEE352EE25}"/>
              </a:ext>
            </a:extLst>
          </p:cNvPr>
          <p:cNvSpPr txBox="1"/>
          <p:nvPr/>
        </p:nvSpPr>
        <p:spPr>
          <a:xfrm>
            <a:off x="443345" y="109668"/>
            <a:ext cx="105117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67426FBA-DBD4-89AA-3657-367796E62BB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FCD2DD7-073C-B983-92A9-F9145B4C8497}"/>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8" name="CuadroTexto 7">
            <a:extLst>
              <a:ext uri="{FF2B5EF4-FFF2-40B4-BE49-F238E27FC236}">
                <a16:creationId xmlns:a16="http://schemas.microsoft.com/office/drawing/2014/main" id="{8BD075FA-F1C5-C684-FBAD-87E64102EC94}"/>
              </a:ext>
            </a:extLst>
          </p:cNvPr>
          <p:cNvSpPr txBox="1"/>
          <p:nvPr/>
        </p:nvSpPr>
        <p:spPr>
          <a:xfrm>
            <a:off x="563675" y="586721"/>
            <a:ext cx="10391370" cy="196977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DOCUMENTAL 2024: 57,1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28 PUNTAJE 2025: 79,9 (+22,8)</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generar e implementar estrategias organizacionales dirigidas a la planeación, dirección y control de los recursos físicos, técnicos, tecnológicos, financieros y del talento humano, necesarios para la realización de los procesos de la gestión documental y el eficiente funcionamiento de los archivos</a:t>
            </a:r>
            <a:r>
              <a:rPr kumimoji="0" lang="es-ES" sz="1200" b="1" i="0" u="none" strike="noStrike" kern="1200" cap="none" spc="0" normalizeH="0" baseline="0" noProof="0" dirty="0">
                <a:ln>
                  <a:noFill/>
                </a:ln>
                <a:solidFill>
                  <a:prstClr val="black"/>
                </a:solidFill>
                <a:effectLst/>
                <a:uLnTx/>
                <a:uFillTx/>
                <a:latin typeface="Nunito Sans" pitchFamily="2"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graphicFrame>
        <p:nvGraphicFramePr>
          <p:cNvPr id="21" name="Tabla 20">
            <a:extLst>
              <a:ext uri="{FF2B5EF4-FFF2-40B4-BE49-F238E27FC236}">
                <a16:creationId xmlns:a16="http://schemas.microsoft.com/office/drawing/2014/main" id="{05A5E1BB-CF34-4884-4D90-78A9ABC5271B}"/>
              </a:ext>
            </a:extLst>
          </p:cNvPr>
          <p:cNvGraphicFramePr>
            <a:graphicFrameLocks noGrp="1"/>
          </p:cNvGraphicFramePr>
          <p:nvPr/>
        </p:nvGraphicFramePr>
        <p:xfrm>
          <a:off x="579686" y="2117196"/>
          <a:ext cx="10359347" cy="4368628"/>
        </p:xfrm>
        <a:graphic>
          <a:graphicData uri="http://schemas.openxmlformats.org/drawingml/2006/table">
            <a:tbl>
              <a:tblPr/>
              <a:tblGrid>
                <a:gridCol w="2100527">
                  <a:extLst>
                    <a:ext uri="{9D8B030D-6E8A-4147-A177-3AD203B41FA5}">
                      <a16:colId xmlns:a16="http://schemas.microsoft.com/office/drawing/2014/main" val="2826914965"/>
                    </a:ext>
                  </a:extLst>
                </a:gridCol>
                <a:gridCol w="8258820">
                  <a:extLst>
                    <a:ext uri="{9D8B030D-6E8A-4147-A177-3AD203B41FA5}">
                      <a16:colId xmlns:a16="http://schemas.microsoft.com/office/drawing/2014/main" val="2467973019"/>
                    </a:ext>
                  </a:extLst>
                </a:gridCol>
              </a:tblGrid>
              <a:tr h="197446">
                <a:tc>
                  <a:txBody>
                    <a:bodyPr/>
                    <a:lstStyle/>
                    <a:p>
                      <a:pPr algn="ctr" fontAlgn="b">
                        <a:buNone/>
                      </a:pPr>
                      <a:r>
                        <a:rPr lang="es-CO" sz="1000" b="1" i="0" u="none" strike="noStrike">
                          <a:solidFill>
                            <a:srgbClr val="FFFFFF"/>
                          </a:solidFill>
                          <a:effectLst/>
                          <a:latin typeface="Nunito" pitchFamily="2" charset="0"/>
                        </a:rPr>
                        <a:t>Política</a:t>
                      </a:r>
                    </a:p>
                  </a:txBody>
                  <a:tcPr marL="9402" marR="9402" marT="94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402" marR="9402" marT="94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3607577477"/>
                  </a:ext>
                </a:extLst>
              </a:tr>
              <a:tr h="564132">
                <a:tc>
                  <a:txBody>
                    <a:bodyPr/>
                    <a:lstStyle/>
                    <a:p>
                      <a:pPr algn="l" fontAlgn="t">
                        <a:buNone/>
                      </a:pPr>
                      <a:r>
                        <a:rPr lang="es-CO" sz="1100" b="0" i="0" u="none" strike="noStrike">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Implementar un plan de seguimiento continuo a la Política Institucional de Gestión Documental, mediante actividades de autoevaluación, autocontrol y articulación con la Oficina de Control Interno, para garantizar su efectiva implementación y mejora permanente.</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795348"/>
                  </a:ext>
                </a:extLst>
              </a:tr>
              <a:tr h="1333232">
                <a:tc>
                  <a:txBody>
                    <a:bodyPr/>
                    <a:lstStyle/>
                    <a:p>
                      <a:pPr algn="l" fontAlgn="t">
                        <a:buNone/>
                      </a:pPr>
                      <a:r>
                        <a:rPr lang="es-CO" sz="1100" b="0" i="0" u="none" strike="noStrike">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Para la transferencia documental secundaria, se debe elaborar la base de datos con la descripción documental basada en la ISAD-G</a:t>
                      </a:r>
                      <a:br>
                        <a:rPr lang="es-CO" sz="1100" b="0" i="0" u="none" strike="noStrike">
                          <a:solidFill>
                            <a:srgbClr val="000000"/>
                          </a:solidFill>
                          <a:effectLst/>
                          <a:latin typeface="Calibri" panose="020F0502020204030204" pitchFamily="34" charset="0"/>
                        </a:rPr>
                      </a:br>
                      <a:br>
                        <a:rPr lang="es-CO" sz="1100" b="0" i="0" u="none" strike="noStrike">
                          <a:solidFill>
                            <a:srgbClr val="000000"/>
                          </a:solidFill>
                          <a:effectLst/>
                          <a:latin typeface="Calibri" panose="020F0502020204030204" pitchFamily="34" charset="0"/>
                        </a:rPr>
                      </a:br>
                      <a:br>
                        <a:rPr lang="es-CO" sz="1100" b="0" i="0" u="none" strike="noStrike">
                          <a:solidFill>
                            <a:srgbClr val="000000"/>
                          </a:solidFill>
                          <a:effectLst/>
                          <a:latin typeface="Calibri" panose="020F0502020204030204" pitchFamily="34" charset="0"/>
                        </a:rPr>
                      </a:br>
                      <a:br>
                        <a:rPr lang="es-CO" sz="1100" b="0" i="0" u="none" strike="noStrike">
                          <a:solidFill>
                            <a:srgbClr val="000000"/>
                          </a:solidFill>
                          <a:effectLst/>
                          <a:latin typeface="Calibri" panose="020F0502020204030204" pitchFamily="34" charset="0"/>
                        </a:rPr>
                      </a:br>
                      <a:r>
                        <a:rPr lang="es-CO" sz="1100" b="0" i="0" u="none" strike="noStrike">
                          <a:solidFill>
                            <a:srgbClr val="000000"/>
                          </a:solidFill>
                          <a:effectLst/>
                          <a:latin typeface="Calibri" panose="020F0502020204030204" pitchFamily="34" charset="0"/>
                        </a:rPr>
                        <a:t>De conformidad con los documentos técnicos y lineamientos producidos por el Archivo General de la Nación.</a:t>
                      </a:r>
                      <a:br>
                        <a:rPr lang="es-CO" sz="1100" b="0" i="0" u="none" strike="noStrike">
                          <a:solidFill>
                            <a:srgbClr val="000000"/>
                          </a:solidFill>
                          <a:effectLst/>
                          <a:latin typeface="Calibri" panose="020F0502020204030204" pitchFamily="34" charset="0"/>
                        </a:rPr>
                      </a:br>
                      <a:br>
                        <a:rPr lang="es-CO" sz="1100" b="0" i="0" u="none" strike="noStrike">
                          <a:solidFill>
                            <a:srgbClr val="000000"/>
                          </a:solidFill>
                          <a:effectLst/>
                          <a:latin typeface="Calibri" panose="020F0502020204030204" pitchFamily="34" charset="0"/>
                        </a:rPr>
                      </a:br>
                      <a:r>
                        <a:rPr lang="es-CO" sz="1100" b="0" i="0" u="none" strike="noStrike">
                          <a:solidFill>
                            <a:srgbClr val="000000"/>
                          </a:solidFill>
                          <a:effectLst/>
                          <a:latin typeface="Calibri" panose="020F0502020204030204" pitchFamily="34" charset="0"/>
                        </a:rPr>
                        <a:t>https://www.archivogeneral.gov.co/sites/default/files/Estructura_Web/5_Consulte/Recursos/Publicacionees/GUIA%20DE%20LINEAMIENTOS%20TECNICOS%20PARA%20TRANSFERENCIAS%20DOCUMENTALES%20SECUNDARIAS.pdf</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8351674"/>
                  </a:ext>
                </a:extLst>
              </a:tr>
              <a:tr h="564132">
                <a:tc>
                  <a:txBody>
                    <a:bodyPr/>
                    <a:lstStyle/>
                    <a:p>
                      <a:pPr algn="l" fontAlgn="t">
                        <a:buNone/>
                      </a:pPr>
                      <a:r>
                        <a:rPr lang="es-CO" sz="1100" b="0" i="0" u="none" strike="noStrike">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Garantizar la implementación del Plan de Conservación Documental, como parte integral del Sistema Integrado de Conservación - SIC a través del seguimiento y control de los riegos asociados a la conservación de los documentos y archivos.</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3623709"/>
                  </a:ext>
                </a:extLst>
              </a:tr>
              <a:tr h="564132">
                <a:tc>
                  <a:txBody>
                    <a:bodyPr/>
                    <a:lstStyle/>
                    <a:p>
                      <a:pPr algn="l" fontAlgn="t">
                        <a:buNone/>
                      </a:pPr>
                      <a:r>
                        <a:rPr lang="es-CO" sz="1100" b="0" i="0" u="none" strike="noStrike">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Declarar o registrar en las TRD los documentos electrónicos generados en los procesos, procedimientos, trámites y servicios de la entidad, que permita identificar su ciclo de vida, valoración y disposición final, asegurando la conformación y preservación a largo plazo de expedientes electrónicos.</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631906"/>
                  </a:ext>
                </a:extLst>
              </a:tr>
              <a:tr h="564132">
                <a:tc>
                  <a:txBody>
                    <a:bodyPr/>
                    <a:lstStyle/>
                    <a:p>
                      <a:pPr algn="l" fontAlgn="t">
                        <a:buNone/>
                      </a:pPr>
                      <a:r>
                        <a:rPr lang="es-CO" sz="1100" b="0" i="0" u="none" strike="noStrike">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Definir esquemas de validación y metadatos, para los documentos electrónicos en los procesos, procedimientos, trámites o servicios automatizados.</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4935229"/>
                  </a:ext>
                </a:extLst>
              </a:tr>
              <a:tr h="564132">
                <a:tc>
                  <a:txBody>
                    <a:bodyPr/>
                    <a:lstStyle/>
                    <a:p>
                      <a:pPr algn="l" fontAlgn="t">
                        <a:buNone/>
                      </a:pPr>
                      <a:r>
                        <a:rPr lang="es-CO" sz="1100" b="0" i="0" u="none" strike="noStrike" dirty="0">
                          <a:solidFill>
                            <a:srgbClr val="000000"/>
                          </a:solidFill>
                          <a:effectLst/>
                          <a:latin typeface="Calibri" panose="020F0502020204030204" pitchFamily="34" charset="0"/>
                        </a:rPr>
                        <a:t>Gestión Documental</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Identificar los metadatos para la preservación digital a largo plazo de los documentos de archivo.</a:t>
                      </a:r>
                    </a:p>
                  </a:txBody>
                  <a:tcPr marL="9402" marR="9402" marT="940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5524509"/>
                  </a:ext>
                </a:extLst>
              </a:tr>
            </a:tbl>
          </a:graphicData>
        </a:graphic>
      </p:graphicFrame>
    </p:spTree>
    <p:extLst>
      <p:ext uri="{BB962C8B-B14F-4D97-AF65-F5344CB8AC3E}">
        <p14:creationId xmlns:p14="http://schemas.microsoft.com/office/powerpoint/2010/main" val="2740694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33A9C-17D4-4797-D1E3-64CAA1FD664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4E05731-022E-F961-0E8A-DB0F9E636A3A}"/>
              </a:ext>
            </a:extLst>
          </p:cNvPr>
          <p:cNvSpPr txBox="1"/>
          <p:nvPr/>
        </p:nvSpPr>
        <p:spPr>
          <a:xfrm>
            <a:off x="443345" y="109668"/>
            <a:ext cx="1051170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32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srgbClr val="E7E6E6">
                  <a:lumMod val="50000"/>
                </a:srgbClr>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EA58EED9-2827-D4CC-DAAD-B259D393133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B37813A0-B706-10D8-1EBA-E866E611E1DE}"/>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graphicFrame>
        <p:nvGraphicFramePr>
          <p:cNvPr id="25" name="Tabla 24">
            <a:extLst>
              <a:ext uri="{FF2B5EF4-FFF2-40B4-BE49-F238E27FC236}">
                <a16:creationId xmlns:a16="http://schemas.microsoft.com/office/drawing/2014/main" id="{5B0385BD-CEE6-8998-D741-00D1F77980C3}"/>
              </a:ext>
            </a:extLst>
          </p:cNvPr>
          <p:cNvGraphicFramePr>
            <a:graphicFrameLocks noGrp="1"/>
          </p:cNvGraphicFramePr>
          <p:nvPr/>
        </p:nvGraphicFramePr>
        <p:xfrm>
          <a:off x="376821" y="357144"/>
          <a:ext cx="10511700" cy="6143711"/>
        </p:xfrm>
        <a:graphic>
          <a:graphicData uri="http://schemas.openxmlformats.org/drawingml/2006/table">
            <a:tbl>
              <a:tblPr/>
              <a:tblGrid>
                <a:gridCol w="2131421">
                  <a:extLst>
                    <a:ext uri="{9D8B030D-6E8A-4147-A177-3AD203B41FA5}">
                      <a16:colId xmlns:a16="http://schemas.microsoft.com/office/drawing/2014/main" val="1962532770"/>
                    </a:ext>
                  </a:extLst>
                </a:gridCol>
                <a:gridCol w="8380279">
                  <a:extLst>
                    <a:ext uri="{9D8B030D-6E8A-4147-A177-3AD203B41FA5}">
                      <a16:colId xmlns:a16="http://schemas.microsoft.com/office/drawing/2014/main" val="1405119044"/>
                    </a:ext>
                  </a:extLst>
                </a:gridCol>
              </a:tblGrid>
              <a:tr h="581382">
                <a:tc>
                  <a:txBody>
                    <a:bodyPr/>
                    <a:lstStyle/>
                    <a:p>
                      <a:pPr algn="l" fontAlgn="t">
                        <a:buNone/>
                      </a:pPr>
                      <a:r>
                        <a:rPr lang="es-CO" sz="900" b="0" i="0" u="none" strike="noStrike" dirty="0">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Implementar y parametrizar el Sistema de Gestión de Documentos Electrónicos de Archivo (SGDEA)  a partir del Modelo de Requisitos para la Gestión de Documentos Electrónicos.</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De conformidad con los documentos técnicos y lineamientos producidos por el Archivo General de la Nación.</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https://www.archivogeneral.gov.co/caja_de_herramientas/docs/2.%20planeacion/DOCUMENTOS%20TECNICOS/IMPLEMENTACION%20DEL%20SGDEA.pdf</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4735555"/>
                  </a:ext>
                </a:extLst>
              </a:tr>
              <a:tr h="1094923">
                <a:tc>
                  <a:txBody>
                    <a:bodyPr/>
                    <a:lstStyle/>
                    <a:p>
                      <a:pPr algn="l" fontAlgn="t">
                        <a:buNone/>
                      </a:pPr>
                      <a:r>
                        <a:rPr lang="es-CO" sz="900" b="0" i="0" u="none" strike="noStrike" dirty="0">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Garantizar la implementación del Plan de Preservación Digital a Largo Plazo, como parte integral del Sistema Integrado de Conservación - SIC. Este proceso debe articularse con las actividades de verificación de la Oficina de Control Interno y las instancias responsables de la gestión documental, asegurando la trazabilidad y conservación de las evidencias que respalden su cumplimiento con indicadores o herramientas de medición.</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De conformidad con los documentos técnicos y lineamientos producidos por el Archivo General de la Nación.</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https://www.archivogeneral.gov.co/sites/default/files/Estructura_Web/5_Consulte/Recursos/Publicacionees/V8_Guia_Sistema_Integrado_de_Conservacion.pdf</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https://normativa.archivogeneral.gov.co/wp-content/uploads/2024/04/2024-02_29_AcuerdoAGN-FIRMADO.pdf</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2304269"/>
                  </a:ext>
                </a:extLst>
              </a:tr>
              <a:tr h="1159115">
                <a:tc>
                  <a:txBody>
                    <a:bodyPr/>
                    <a:lstStyle/>
                    <a:p>
                      <a:pPr algn="l" fontAlgn="t">
                        <a:buNone/>
                      </a:pPr>
                      <a:r>
                        <a:rPr lang="es-CO" sz="900" b="0" i="0" u="none" strike="noStrike" dirty="0">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Garantizar la implementación del Plan de Preservación Digital a Largo Plazo, como parte integral del Sistema Integrado de Conservación - SIC a través de las decisiones adoptadas por el Comité Institucional de Gestión y Desempeño o Comité de Archivo.</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El proceso debe incluir mecanismos de seguimiento, control e indicadores que permitan evidenciar su ejecución y contribución a la mejora continua de la gestión documental en el marco del Modelo Integrado de Planeación y Gestión (MIPG).</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De conformidad con los documentos técnicos y lineamientos producidos por el Archivo General de la Nación.</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https://www.archivogeneral.gov.co/sites/default/files/Estructura_Web/5_Consulte/Recursos/Publicacionees/V8_Guia_Sistema_Integrado_de_Conservacion.pdf</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https://normativa.archivogeneral.gov.co/wp-content/uploads/2024/04/2024-02_29_AcuerdoAGN-FIRMADO.pdf</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6387026"/>
                  </a:ext>
                </a:extLst>
              </a:tr>
              <a:tr h="77395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Garantizar la implementación del Plan de Preservación Digital a Largo Plazo, como parte integral del Sistema Integrado de Conservación - SIC  a través del seguimiento y control de los riegos asociados a la preservación digital a largo plazo de los documentos, identificados en el diagnóstico, y contar con las evidencias.</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De conformidad con los documentos técnicos y lineamientos producidos por el Archivo General de la Nación.</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https://www.archivogeneral.gov.co/sites/default/files/Estructura_Web/5_Consulte/Recursos/Publicacionees/V8_Guia_Sistema_Integrado_de_Conservacion.pdf</a:t>
                      </a:r>
                      <a:br>
                        <a:rPr lang="es-CO" sz="900" b="0" i="0" u="none" strike="noStrike" dirty="0">
                          <a:solidFill>
                            <a:srgbClr val="000000"/>
                          </a:solidFill>
                          <a:effectLst/>
                          <a:latin typeface="Nunito Sans" pitchFamily="2" charset="0"/>
                        </a:rPr>
                      </a:br>
                      <a:br>
                        <a:rPr lang="es-CO" sz="900" b="0" i="0" u="none" strike="noStrike" dirty="0">
                          <a:solidFill>
                            <a:srgbClr val="000000"/>
                          </a:solidFill>
                          <a:effectLst/>
                          <a:latin typeface="Nunito Sans" pitchFamily="2" charset="0"/>
                        </a:rPr>
                      </a:br>
                      <a:r>
                        <a:rPr lang="es-CO" sz="900" b="0" i="0" u="none" strike="noStrike" dirty="0">
                          <a:solidFill>
                            <a:srgbClr val="000000"/>
                          </a:solidFill>
                          <a:effectLst/>
                          <a:latin typeface="Nunito Sans" pitchFamily="2" charset="0"/>
                        </a:rPr>
                        <a:t>https://normativa.archivogeneral.gov.co/wp-content/uploads/2024/04/2024-02_29_AcuerdoAGN-FIRMADO.pdf</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6405520"/>
                  </a:ext>
                </a:extLst>
              </a:tr>
              <a:tr h="21883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Garantizar desde la planeación técnica y producción documental del proceso de gestión documental la generación y almacenamiento de documentos electrónicos de archivo en formatos de preservación digital a largo plazo, preferiblemente estándares abiertos y normalizados, garantizando así su autenticidad, integridad, accesibilidad y legibilidad en el tiempo.</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6823291"/>
                  </a:ext>
                </a:extLst>
              </a:tr>
              <a:tr h="21883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Implementar un sistema de seguimiento y control periódico de la capacidad locativa y tecnológica, mediante indicadores y vinculación de la Oficina de Control Interno.</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5854050"/>
                  </a:ext>
                </a:extLst>
              </a:tr>
              <a:tr h="21883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Crear un protocolo donde la alta dirección e instancias competentes (Comité de archivo o Comité Institucional de Gestión y Desempeño), basada en datos de seguimiento, apruebe y monitoree acciones de mejora para la infraestructura archivística, dejando constancia en actas y planes de trabajo.</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3460572"/>
                  </a:ext>
                </a:extLst>
              </a:tr>
              <a:tr h="21883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Adelantar acciones de mejora continua que garanticen las condiciones de seguridad y salud en el trabajo del personal a cargo de los archivos.</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273395"/>
                  </a:ext>
                </a:extLst>
              </a:tr>
              <a:tr h="218839">
                <a:tc>
                  <a:txBody>
                    <a:bodyPr/>
                    <a:lstStyle/>
                    <a:p>
                      <a:pPr algn="l" fontAlgn="t">
                        <a:buNone/>
                      </a:pPr>
                      <a:r>
                        <a:rPr lang="es-CO" sz="900" b="0" i="0" u="none" strike="noStrike">
                          <a:solidFill>
                            <a:srgbClr val="000000"/>
                          </a:solidFill>
                          <a:effectLst/>
                          <a:latin typeface="Nunito Sans" pitchFamily="2" charset="0"/>
                        </a:rPr>
                        <a:t>Gestión Documental</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900" b="0" i="0" u="none" strike="noStrike" dirty="0">
                          <a:solidFill>
                            <a:srgbClr val="000000"/>
                          </a:solidFill>
                          <a:effectLst/>
                          <a:latin typeface="Nunito Sans" pitchFamily="2" charset="0"/>
                        </a:rPr>
                        <a:t>Intervenir el fondo documental Acumulado y elaborar sus Tablas de Valoración Documental para valorar los documentos producidos sin criterios de organización y conservación.</a:t>
                      </a:r>
                    </a:p>
                  </a:txBody>
                  <a:tcPr marL="3374" marR="3374" marT="337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3920563"/>
                  </a:ext>
                </a:extLst>
              </a:tr>
            </a:tbl>
          </a:graphicData>
        </a:graphic>
      </p:graphicFrame>
    </p:spTree>
    <p:extLst>
      <p:ext uri="{BB962C8B-B14F-4D97-AF65-F5344CB8AC3E}">
        <p14:creationId xmlns:p14="http://schemas.microsoft.com/office/powerpoint/2010/main" val="2571662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957B-B784-83B3-3D54-03917B5952F8}"/>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0CB2C68B-6F4C-B706-56E7-573B5D3B081C}"/>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6" name="TextBox 6">
            <a:extLst>
              <a:ext uri="{FF2B5EF4-FFF2-40B4-BE49-F238E27FC236}">
                <a16:creationId xmlns:a16="http://schemas.microsoft.com/office/drawing/2014/main" id="{822D73A8-D83E-28A1-B42A-BE9DF9371332}"/>
              </a:ext>
            </a:extLst>
          </p:cNvPr>
          <p:cNvSpPr txBox="1"/>
          <p:nvPr/>
        </p:nvSpPr>
        <p:spPr>
          <a:xfrm>
            <a:off x="296335" y="419020"/>
            <a:ext cx="11085921"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graphicFrame>
        <p:nvGraphicFramePr>
          <p:cNvPr id="7" name="Tabla 6">
            <a:extLst>
              <a:ext uri="{FF2B5EF4-FFF2-40B4-BE49-F238E27FC236}">
                <a16:creationId xmlns:a16="http://schemas.microsoft.com/office/drawing/2014/main" id="{C0E2B6B8-B214-A4D0-0836-B8B42208DE4F}"/>
              </a:ext>
            </a:extLst>
          </p:cNvPr>
          <p:cNvGraphicFramePr>
            <a:graphicFrameLocks noGrp="1"/>
          </p:cNvGraphicFramePr>
          <p:nvPr>
            <p:extLst>
              <p:ext uri="{D42A27DB-BD31-4B8C-83A1-F6EECF244321}">
                <p14:modId xmlns:p14="http://schemas.microsoft.com/office/powerpoint/2010/main" val="3415275659"/>
              </p:ext>
            </p:extLst>
          </p:nvPr>
        </p:nvGraphicFramePr>
        <p:xfrm>
          <a:off x="490191" y="2267692"/>
          <a:ext cx="10698207" cy="2110432"/>
        </p:xfrm>
        <a:graphic>
          <a:graphicData uri="http://schemas.openxmlformats.org/drawingml/2006/table">
            <a:tbl>
              <a:tblPr/>
              <a:tblGrid>
                <a:gridCol w="1349576">
                  <a:extLst>
                    <a:ext uri="{9D8B030D-6E8A-4147-A177-3AD203B41FA5}">
                      <a16:colId xmlns:a16="http://schemas.microsoft.com/office/drawing/2014/main" val="3519959132"/>
                    </a:ext>
                  </a:extLst>
                </a:gridCol>
                <a:gridCol w="6552779">
                  <a:extLst>
                    <a:ext uri="{9D8B030D-6E8A-4147-A177-3AD203B41FA5}">
                      <a16:colId xmlns:a16="http://schemas.microsoft.com/office/drawing/2014/main" val="1372777305"/>
                    </a:ext>
                  </a:extLst>
                </a:gridCol>
                <a:gridCol w="1397926">
                  <a:extLst>
                    <a:ext uri="{9D8B030D-6E8A-4147-A177-3AD203B41FA5}">
                      <a16:colId xmlns:a16="http://schemas.microsoft.com/office/drawing/2014/main" val="1508576627"/>
                    </a:ext>
                  </a:extLst>
                </a:gridCol>
                <a:gridCol w="1397926">
                  <a:extLst>
                    <a:ext uri="{9D8B030D-6E8A-4147-A177-3AD203B41FA5}">
                      <a16:colId xmlns:a16="http://schemas.microsoft.com/office/drawing/2014/main" val="407721375"/>
                    </a:ext>
                  </a:extLst>
                </a:gridCol>
              </a:tblGrid>
              <a:tr h="745313">
                <a:tc>
                  <a:txBody>
                    <a:bodyPr/>
                    <a:lstStyle/>
                    <a:p>
                      <a:pPr algn="ctr" rtl="0" fontAlgn="ctr"/>
                      <a:r>
                        <a:rPr lang="es-CO" sz="12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POLITICA GESTION DOCUMENTAL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273836329"/>
                  </a:ext>
                </a:extLst>
              </a:tr>
              <a:tr h="247650">
                <a:tc>
                  <a:txBody>
                    <a:bodyPr/>
                    <a:lstStyle/>
                    <a:p>
                      <a:pPr algn="ctr" rtl="0" fontAlgn="ctr"/>
                      <a:r>
                        <a:rPr lang="es-CO" sz="1200" b="1" i="0" u="none" strike="noStrike">
                          <a:solidFill>
                            <a:srgbClr val="000000"/>
                          </a:solidFill>
                          <a:effectLst/>
                          <a:latin typeface="Nunito Sans" pitchFamily="2" charset="0"/>
                        </a:rPr>
                        <a:t>I50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 CALIDAD DEL COMPONENTE ESTRATEGICO</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60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548598243"/>
                  </a:ext>
                </a:extLst>
              </a:tr>
              <a:tr h="374519">
                <a:tc>
                  <a:txBody>
                    <a:bodyPr/>
                    <a:lstStyle/>
                    <a:p>
                      <a:pPr algn="ctr" rtl="0" fontAlgn="ctr"/>
                      <a:r>
                        <a:rPr lang="es-CO" sz="1200" b="1" i="0" u="none" strike="noStrike">
                          <a:solidFill>
                            <a:srgbClr val="000000"/>
                          </a:solidFill>
                          <a:effectLst/>
                          <a:latin typeface="Nunito Sans" pitchFamily="2" charset="0"/>
                        </a:rPr>
                        <a:t>I51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CALIDAD DEL COMPONENTE ADMINISTRACIÓN DE ARCHIVOS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40,0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75,0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954570488"/>
                  </a:ext>
                </a:extLst>
              </a:tr>
              <a:tr h="247650">
                <a:tc>
                  <a:txBody>
                    <a:bodyPr/>
                    <a:lstStyle/>
                    <a:p>
                      <a:pPr algn="ctr" rtl="0" fontAlgn="ctr"/>
                      <a:r>
                        <a:rPr lang="es-CO" sz="1200" b="1" i="0" u="none" strike="noStrike">
                          <a:solidFill>
                            <a:srgbClr val="000000"/>
                          </a:solidFill>
                          <a:effectLst/>
                          <a:latin typeface="Nunito Sans" pitchFamily="2" charset="0"/>
                        </a:rPr>
                        <a:t>I52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DEL COMPONENTE DOCUMENTAL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68,1</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27934172"/>
                  </a:ext>
                </a:extLst>
              </a:tr>
              <a:tr h="247650">
                <a:tc>
                  <a:txBody>
                    <a:bodyPr/>
                    <a:lstStyle/>
                    <a:p>
                      <a:pPr algn="ctr" rtl="0" fontAlgn="ctr"/>
                      <a:r>
                        <a:rPr lang="es-CO" sz="1200" b="1" i="0" u="none" strike="noStrike" dirty="0">
                          <a:solidFill>
                            <a:srgbClr val="000000"/>
                          </a:solidFill>
                          <a:effectLst/>
                          <a:latin typeface="Nunito Sans" pitchFamily="2" charset="0"/>
                        </a:rPr>
                        <a:t>I53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CALIDAD DEL COMPONENTE TECNOLÓGICO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12,5</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50,0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089509268"/>
                  </a:ext>
                </a:extLst>
              </a:tr>
              <a:tr h="247650">
                <a:tc>
                  <a:txBody>
                    <a:bodyPr/>
                    <a:lstStyle/>
                    <a:p>
                      <a:pPr algn="ctr" rtl="0" fontAlgn="ctr"/>
                      <a:r>
                        <a:rPr lang="es-CO" sz="1200" b="1" i="0" u="none" strike="noStrike" dirty="0">
                          <a:solidFill>
                            <a:srgbClr val="000000"/>
                          </a:solidFill>
                          <a:effectLst/>
                          <a:latin typeface="Nunito Sans" pitchFamily="2" charset="0"/>
                        </a:rPr>
                        <a:t>I54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CALIDAD DEL COMPONENTE CULTURAL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83,3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109315155"/>
                  </a:ext>
                </a:extLst>
              </a:tr>
            </a:tbl>
          </a:graphicData>
        </a:graphic>
      </p:graphicFrame>
    </p:spTree>
    <p:extLst>
      <p:ext uri="{BB962C8B-B14F-4D97-AF65-F5344CB8AC3E}">
        <p14:creationId xmlns:p14="http://schemas.microsoft.com/office/powerpoint/2010/main" val="2199489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084F7-7A87-13A3-1FDB-6F6E0FF4AC8A}"/>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14105EE9-9689-7102-8100-41CFD7265EB1}"/>
              </a:ext>
            </a:extLst>
          </p:cNvPr>
          <p:cNvSpPr txBox="1"/>
          <p:nvPr/>
        </p:nvSpPr>
        <p:spPr>
          <a:xfrm>
            <a:off x="443345" y="109668"/>
            <a:ext cx="105117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5E679154-F936-DC96-CC98-24E60717024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F10197E1-18B4-8158-1610-5138D9E8D5D4}"/>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27" name="CuadroTexto 26">
            <a:extLst>
              <a:ext uri="{FF2B5EF4-FFF2-40B4-BE49-F238E27FC236}">
                <a16:creationId xmlns:a16="http://schemas.microsoft.com/office/drawing/2014/main" id="{F78620E1-D27F-78A9-7D5D-06C63895D273}"/>
              </a:ext>
            </a:extLst>
          </p:cNvPr>
          <p:cNvSpPr txBox="1"/>
          <p:nvPr/>
        </p:nvSpPr>
        <p:spPr>
          <a:xfrm>
            <a:off x="585926" y="632888"/>
            <a:ext cx="10306975" cy="15542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GESTIÓN DE LA INFORMACIÓN ESTADÍSTICA 2024: 84,6.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2025: 18 PUNTAJE 2025: 90.0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rPr>
              <a:t>(+5,4)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rPr>
              <a:t>Mide la capacidad de la entidad pública para implementar los lineamientos, normas y estándares estadísticos que permitan  generar y disponer de información estadística, así como fortalecer los registros administrativos con el fin de mejorar la efectividad de la gestión y planeación basada en evidencias; garantizando la continua disponibilidad de información de calidad a lo largo del ciclo de la política pública en entornos institucionales favorables.</a:t>
            </a:r>
          </a:p>
        </p:txBody>
      </p:sp>
      <p:graphicFrame>
        <p:nvGraphicFramePr>
          <p:cNvPr id="28" name="Tabla 27">
            <a:extLst>
              <a:ext uri="{FF2B5EF4-FFF2-40B4-BE49-F238E27FC236}">
                <a16:creationId xmlns:a16="http://schemas.microsoft.com/office/drawing/2014/main" id="{3AEF250A-9FBB-A1AE-59AA-A3A4FA3E8517}"/>
              </a:ext>
            </a:extLst>
          </p:cNvPr>
          <p:cNvGraphicFramePr>
            <a:graphicFrameLocks noGrp="1"/>
          </p:cNvGraphicFramePr>
          <p:nvPr/>
        </p:nvGraphicFramePr>
        <p:xfrm>
          <a:off x="691163" y="2373212"/>
          <a:ext cx="10096500" cy="3629025"/>
        </p:xfrm>
        <a:graphic>
          <a:graphicData uri="http://schemas.openxmlformats.org/drawingml/2006/table">
            <a:tbl>
              <a:tblPr/>
              <a:tblGrid>
                <a:gridCol w="2047231">
                  <a:extLst>
                    <a:ext uri="{9D8B030D-6E8A-4147-A177-3AD203B41FA5}">
                      <a16:colId xmlns:a16="http://schemas.microsoft.com/office/drawing/2014/main" val="2043119576"/>
                    </a:ext>
                  </a:extLst>
                </a:gridCol>
                <a:gridCol w="8049269">
                  <a:extLst>
                    <a:ext uri="{9D8B030D-6E8A-4147-A177-3AD203B41FA5}">
                      <a16:colId xmlns:a16="http://schemas.microsoft.com/office/drawing/2014/main" val="944530254"/>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278660727"/>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Contar con un recurso humano suficiente y adecuado para la generación, procesamiento, análisis y difusión de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9018173"/>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Disponer del hardware y software suficiente y adecuado a las necesidades y volumen de información de la entidad que permita la generación, procesamiento, análisis y difusión de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9711157"/>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Disponer de un hardware y software suficiente y adecuado para la generación, procesamiento, análisis y difusión de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3103532"/>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Identificar el inventario de los indicadores que den cuenta de los ODS de la entidad de acuerdo con la metodología de planes estadísticos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2656470"/>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Identificar el inventario de los indicadores para el seguimiento y evaluación de las políticas públicas de la entidad de acuerdo con la metodología de planes estadísticos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7140523"/>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Gestión Información Estadística</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Identificar el inventario de las demandas de estadísticas no satisfechas de la entidad de acuerdo con la metodología de planes estadísticos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0777059"/>
                  </a:ext>
                </a:extLst>
              </a:tr>
            </a:tbl>
          </a:graphicData>
        </a:graphic>
      </p:graphicFrame>
    </p:spTree>
    <p:extLst>
      <p:ext uri="{BB962C8B-B14F-4D97-AF65-F5344CB8AC3E}">
        <p14:creationId xmlns:p14="http://schemas.microsoft.com/office/powerpoint/2010/main" val="2599554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1CE6D-7934-22E8-8865-A8966239BCB0}"/>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364DDDD8-EE42-1742-8201-46AB43DB3BEE}"/>
              </a:ext>
            </a:extLst>
          </p:cNvPr>
          <p:cNvSpPr txBox="1"/>
          <p:nvPr/>
        </p:nvSpPr>
        <p:spPr>
          <a:xfrm>
            <a:off x="443345" y="109668"/>
            <a:ext cx="105117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891DF968-3BA4-3CC1-EA0A-0318CE5520F3}"/>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02C5AF7-C905-39F4-4068-10FBBDA388CA}"/>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27" name="CuadroTexto 26">
            <a:extLst>
              <a:ext uri="{FF2B5EF4-FFF2-40B4-BE49-F238E27FC236}">
                <a16:creationId xmlns:a16="http://schemas.microsoft.com/office/drawing/2014/main" id="{C925DAA8-3A4A-FA55-82DA-70648CA0FB45}"/>
              </a:ext>
            </a:extLst>
          </p:cNvPr>
          <p:cNvSpPr txBox="1"/>
          <p:nvPr/>
        </p:nvSpPr>
        <p:spPr>
          <a:xfrm>
            <a:off x="585926" y="632888"/>
            <a:ext cx="10306975" cy="81560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POLITICA GESTIÓN DE LA INFORMACIÓN ESTADÍSTICA 2024: 84,6.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2025: 18 PUNTAJE 2025: 90.0 </a:t>
            </a: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rPr>
              <a:t>(+5,4)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Verdana" panose="020B0604030504040204" pitchFamily="34" charset="0"/>
            </a:endParaRPr>
          </a:p>
        </p:txBody>
      </p:sp>
      <p:graphicFrame>
        <p:nvGraphicFramePr>
          <p:cNvPr id="29" name="Tabla 28">
            <a:extLst>
              <a:ext uri="{FF2B5EF4-FFF2-40B4-BE49-F238E27FC236}">
                <a16:creationId xmlns:a16="http://schemas.microsoft.com/office/drawing/2014/main" id="{CAF46FB4-1785-BF1E-EC6B-BBEAA15B65A0}"/>
              </a:ext>
            </a:extLst>
          </p:cNvPr>
          <p:cNvGraphicFramePr>
            <a:graphicFrameLocks noGrp="1"/>
          </p:cNvGraphicFramePr>
          <p:nvPr/>
        </p:nvGraphicFramePr>
        <p:xfrm>
          <a:off x="585926" y="1413458"/>
          <a:ext cx="9609204" cy="4351336"/>
        </p:xfrm>
        <a:graphic>
          <a:graphicData uri="http://schemas.openxmlformats.org/drawingml/2006/table">
            <a:tbl>
              <a:tblPr/>
              <a:tblGrid>
                <a:gridCol w="1948424">
                  <a:extLst>
                    <a:ext uri="{9D8B030D-6E8A-4147-A177-3AD203B41FA5}">
                      <a16:colId xmlns:a16="http://schemas.microsoft.com/office/drawing/2014/main" val="3057623126"/>
                    </a:ext>
                  </a:extLst>
                </a:gridCol>
                <a:gridCol w="7660780">
                  <a:extLst>
                    <a:ext uri="{9D8B030D-6E8A-4147-A177-3AD203B41FA5}">
                      <a16:colId xmlns:a16="http://schemas.microsoft.com/office/drawing/2014/main" val="3000063626"/>
                    </a:ext>
                  </a:extLst>
                </a:gridCol>
              </a:tblGrid>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los cuadros de salida y series históricas de las operaciones estadísticas.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4463287"/>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el calendario de difusión.</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1123401"/>
                  </a:ext>
                </a:extLst>
              </a:tr>
              <a:tr h="543917">
                <a:tc>
                  <a:txBody>
                    <a:bodyPr/>
                    <a:lstStyle/>
                    <a:p>
                      <a:pPr algn="l" fontAlgn="t">
                        <a:buNone/>
                      </a:pPr>
                      <a:r>
                        <a:rPr lang="es-CO" sz="1000" b="0" i="0" u="none" strike="noStrike" dirty="0">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los indicadores o estadísticas con desagregación temática o enfoque diferencial e Inter seccional</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9471008"/>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el inventario de registros administrativos.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8283805"/>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el inventario de operaciones estadísticas.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4388730"/>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el diccionario de base de datos.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1644089"/>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a:solidFill>
                            <a:srgbClr val="000000"/>
                          </a:solidFill>
                          <a:effectLst/>
                          <a:latin typeface="Calibri" panose="020F0502020204030204" pitchFamily="34" charset="0"/>
                        </a:rPr>
                        <a:t>Publicar en la página Web de la entidad para disposición de los grupos de interés la ficha técnica o metadato de registros administrativos.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2093869"/>
                  </a:ext>
                </a:extLst>
              </a:tr>
              <a:tr h="543917">
                <a:tc>
                  <a:txBody>
                    <a:bodyPr/>
                    <a:lstStyle/>
                    <a:p>
                      <a:pPr algn="l" fontAlgn="t">
                        <a:buNone/>
                      </a:pPr>
                      <a:r>
                        <a:rPr lang="es-CO" sz="1000" b="0" i="0" u="none" strike="noStrike">
                          <a:solidFill>
                            <a:srgbClr val="000000"/>
                          </a:solidFill>
                          <a:effectLst/>
                          <a:latin typeface="Calibri" panose="020F0502020204030204" pitchFamily="34" charset="0"/>
                        </a:rPr>
                        <a:t>Gestión Información Estadística</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000" b="0" i="0" u="none" strike="noStrike" dirty="0">
                          <a:solidFill>
                            <a:srgbClr val="000000"/>
                          </a:solidFill>
                          <a:effectLst/>
                          <a:latin typeface="Calibri" panose="020F0502020204030204" pitchFamily="34" charset="0"/>
                        </a:rPr>
                        <a:t>Incorporar los siguientes elementos en la documentación metodológica de sus operaciones estadísticas: Indicadores.</a:t>
                      </a:r>
                    </a:p>
                  </a:txBody>
                  <a:tcPr marL="9065" marR="9065" marT="906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3067837"/>
                  </a:ext>
                </a:extLst>
              </a:tr>
            </a:tbl>
          </a:graphicData>
        </a:graphic>
      </p:graphicFrame>
    </p:spTree>
    <p:extLst>
      <p:ext uri="{BB962C8B-B14F-4D97-AF65-F5344CB8AC3E}">
        <p14:creationId xmlns:p14="http://schemas.microsoft.com/office/powerpoint/2010/main" val="2021261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B552F-BF3B-763E-1034-9832A863A9AC}"/>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1FDE550-EA8C-44CD-0EF0-579EADF2476B}"/>
              </a:ext>
            </a:extLst>
          </p:cNvPr>
          <p:cNvSpPr txBox="1"/>
          <p:nvPr/>
        </p:nvSpPr>
        <p:spPr>
          <a:xfrm>
            <a:off x="158235" y="1003754"/>
            <a:ext cx="11500701"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pitchFamily="2" charset="0"/>
              <a:ea typeface="+mn-ea"/>
              <a:cs typeface="+mn-cs"/>
            </a:endParaRPr>
          </a:p>
        </p:txBody>
      </p:sp>
      <p:sp>
        <p:nvSpPr>
          <p:cNvPr id="3" name="TextBox 6">
            <a:extLst>
              <a:ext uri="{FF2B5EF4-FFF2-40B4-BE49-F238E27FC236}">
                <a16:creationId xmlns:a16="http://schemas.microsoft.com/office/drawing/2014/main" id="{70E32567-139C-6861-1B06-3995834CA2D8}"/>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C5B1008B-36D4-D1C3-E275-1ADDB5578BA3}"/>
              </a:ext>
            </a:extLst>
          </p:cNvPr>
          <p:cNvSpPr txBox="1"/>
          <p:nvPr/>
        </p:nvSpPr>
        <p:spPr>
          <a:xfrm>
            <a:off x="158235" y="353033"/>
            <a:ext cx="11085921"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graphicFrame>
        <p:nvGraphicFramePr>
          <p:cNvPr id="4" name="Tabla 3">
            <a:extLst>
              <a:ext uri="{FF2B5EF4-FFF2-40B4-BE49-F238E27FC236}">
                <a16:creationId xmlns:a16="http://schemas.microsoft.com/office/drawing/2014/main" id="{C6BA5A12-47DE-77F7-B687-49A69654A6B3}"/>
              </a:ext>
            </a:extLst>
          </p:cNvPr>
          <p:cNvGraphicFramePr>
            <a:graphicFrameLocks noGrp="1"/>
          </p:cNvGraphicFramePr>
          <p:nvPr/>
        </p:nvGraphicFramePr>
        <p:xfrm>
          <a:off x="158235" y="1411784"/>
          <a:ext cx="11418850" cy="1434747"/>
        </p:xfrm>
        <a:graphic>
          <a:graphicData uri="http://schemas.openxmlformats.org/drawingml/2006/table">
            <a:tbl>
              <a:tblPr/>
              <a:tblGrid>
                <a:gridCol w="1485379">
                  <a:extLst>
                    <a:ext uri="{9D8B030D-6E8A-4147-A177-3AD203B41FA5}">
                      <a16:colId xmlns:a16="http://schemas.microsoft.com/office/drawing/2014/main" val="2848576787"/>
                    </a:ext>
                  </a:extLst>
                </a:gridCol>
                <a:gridCol w="6962713">
                  <a:extLst>
                    <a:ext uri="{9D8B030D-6E8A-4147-A177-3AD203B41FA5}">
                      <a16:colId xmlns:a16="http://schemas.microsoft.com/office/drawing/2014/main" val="113026786"/>
                    </a:ext>
                  </a:extLst>
                </a:gridCol>
                <a:gridCol w="1485379">
                  <a:extLst>
                    <a:ext uri="{9D8B030D-6E8A-4147-A177-3AD203B41FA5}">
                      <a16:colId xmlns:a16="http://schemas.microsoft.com/office/drawing/2014/main" val="187481127"/>
                    </a:ext>
                  </a:extLst>
                </a:gridCol>
                <a:gridCol w="1485379">
                  <a:extLst>
                    <a:ext uri="{9D8B030D-6E8A-4147-A177-3AD203B41FA5}">
                      <a16:colId xmlns:a16="http://schemas.microsoft.com/office/drawing/2014/main" val="2782692083"/>
                    </a:ext>
                  </a:extLst>
                </a:gridCol>
              </a:tblGrid>
              <a:tr h="438395">
                <a:tc>
                  <a:txBody>
                    <a:bodyPr/>
                    <a:lstStyle/>
                    <a:p>
                      <a:pPr algn="ctr" rtl="0" fontAlgn="ctr"/>
                      <a:r>
                        <a:rPr lang="es-CO" sz="105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dirty="0" err="1">
                          <a:solidFill>
                            <a:srgbClr val="FFFFFF"/>
                          </a:solidFill>
                          <a:effectLst/>
                          <a:latin typeface="Nunito Sans" pitchFamily="2" charset="0"/>
                        </a:rPr>
                        <a:t>POLíTICA</a:t>
                      </a:r>
                      <a:r>
                        <a:rPr lang="es-CO" sz="1050" b="1" i="0" u="none" strike="noStrike" dirty="0">
                          <a:solidFill>
                            <a:srgbClr val="FFFFFF"/>
                          </a:solidFill>
                          <a:effectLst/>
                          <a:latin typeface="Nunito Sans" pitchFamily="2" charset="0"/>
                        </a:rPr>
                        <a:t> GESTIÓN EN LA INFORMACION ESTADISTICA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5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932729177"/>
                  </a:ext>
                </a:extLst>
              </a:tr>
              <a:tr h="249088">
                <a:tc>
                  <a:txBody>
                    <a:bodyPr/>
                    <a:lstStyle/>
                    <a:p>
                      <a:pPr algn="ctr" rtl="0" fontAlgn="ctr"/>
                      <a:r>
                        <a:rPr lang="es-CO" sz="1100" b="1" i="0" u="none" strike="noStrike">
                          <a:solidFill>
                            <a:srgbClr val="000000"/>
                          </a:solidFill>
                          <a:effectLst/>
                          <a:latin typeface="Nunito Sans" pitchFamily="2" charset="0"/>
                        </a:rPr>
                        <a:t>I55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PLANEACIÓN ESTADÍSTICA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84.9</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82.2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44970291"/>
                  </a:ext>
                </a:extLst>
              </a:tr>
              <a:tr h="498176">
                <a:tc>
                  <a:txBody>
                    <a:bodyPr/>
                    <a:lstStyle/>
                    <a:p>
                      <a:pPr algn="ctr" rtl="0" fontAlgn="ctr"/>
                      <a:r>
                        <a:rPr lang="es-CO" sz="1100" b="1" i="0" u="none" strike="noStrike" dirty="0">
                          <a:solidFill>
                            <a:srgbClr val="000000"/>
                          </a:solidFill>
                          <a:effectLst/>
                          <a:latin typeface="Nunito Sans" pitchFamily="2" charset="0"/>
                        </a:rPr>
                        <a:t>I56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FORTALECIMIENTO DE REGISTROS ADMINISTRATIVOS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14566374"/>
                  </a:ext>
                </a:extLst>
              </a:tr>
              <a:tr h="249088">
                <a:tc>
                  <a:txBody>
                    <a:bodyPr/>
                    <a:lstStyle/>
                    <a:p>
                      <a:pPr algn="ctr" rtl="0" fontAlgn="ctr"/>
                      <a:r>
                        <a:rPr lang="es-CO" sz="1100" b="1" i="0" u="none" strike="noStrike">
                          <a:solidFill>
                            <a:srgbClr val="000000"/>
                          </a:solidFill>
                          <a:effectLst/>
                          <a:latin typeface="Nunito Sans" pitchFamily="2" charset="0"/>
                        </a:rPr>
                        <a:t>I57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0" i="0" u="none" strike="noStrike" dirty="0">
                          <a:solidFill>
                            <a:srgbClr val="000000"/>
                          </a:solidFill>
                          <a:effectLst/>
                          <a:latin typeface="Nunito Sans" pitchFamily="2" charset="0"/>
                        </a:rPr>
                        <a:t>ÍNDICE CALIDAD ESTADÍSTICA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85,0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100" b="1" i="0" u="none" strike="noStrike" dirty="0">
                          <a:solidFill>
                            <a:srgbClr val="000000"/>
                          </a:solidFill>
                          <a:effectLst/>
                          <a:latin typeface="Nunito Sans" pitchFamily="2" charset="0"/>
                        </a:rPr>
                        <a:t>88,8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157841944"/>
                  </a:ext>
                </a:extLst>
              </a:tr>
            </a:tbl>
          </a:graphicData>
        </a:graphic>
      </p:graphicFrame>
    </p:spTree>
    <p:extLst>
      <p:ext uri="{BB962C8B-B14F-4D97-AF65-F5344CB8AC3E}">
        <p14:creationId xmlns:p14="http://schemas.microsoft.com/office/powerpoint/2010/main" val="3500519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DD570-C218-8059-8F54-452EA35A5B7C}"/>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55A10902-6486-03E6-1984-1186720AB664}"/>
              </a:ext>
            </a:extLst>
          </p:cNvPr>
          <p:cNvSpPr txBox="1"/>
          <p:nvPr/>
        </p:nvSpPr>
        <p:spPr>
          <a:xfrm>
            <a:off x="443345" y="109668"/>
            <a:ext cx="105117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73A38D84-B84E-EEA9-38BB-2DB49AB2887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1C774C71-F4DF-AA92-30A9-2D05DB1816B5}"/>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27" name="CuadroTexto 26">
            <a:extLst>
              <a:ext uri="{FF2B5EF4-FFF2-40B4-BE49-F238E27FC236}">
                <a16:creationId xmlns:a16="http://schemas.microsoft.com/office/drawing/2014/main" id="{9836DC5D-AE50-AA5B-EF4B-68FF2AD05DEF}"/>
              </a:ext>
            </a:extLst>
          </p:cNvPr>
          <p:cNvSpPr txBox="1"/>
          <p:nvPr/>
        </p:nvSpPr>
        <p:spPr>
          <a:xfrm>
            <a:off x="648070" y="1085649"/>
            <a:ext cx="10306975" cy="13388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TRANSPARENCIA 2024:  90,3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PREGUNTAS 2025 : 33 PUNTAJE 2025: 97,4 (+7,1)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500" b="1" i="0" u="none" strike="noStrike" kern="1200" cap="none" spc="0" normalizeH="0" baseline="0" noProof="0" dirty="0">
              <a:ln>
                <a:noFill/>
              </a:ln>
              <a:solidFill>
                <a:srgbClr val="FF0000"/>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rPr>
              <a:t>Mide la capacidad de la entidad pública para formular e implementar medidas de vinculación laboral al empleo público, para garantizar condiciones adecuadas del lugar de trabajo, y para el desarrollo de capacidades y competencias de los servidores públicos y contratistas con discapacidad</a:t>
            </a:r>
          </a:p>
        </p:txBody>
      </p:sp>
      <p:graphicFrame>
        <p:nvGraphicFramePr>
          <p:cNvPr id="32" name="Tabla 31">
            <a:extLst>
              <a:ext uri="{FF2B5EF4-FFF2-40B4-BE49-F238E27FC236}">
                <a16:creationId xmlns:a16="http://schemas.microsoft.com/office/drawing/2014/main" id="{B1E86DC1-4C30-19D6-A6C3-616E7A842D84}"/>
              </a:ext>
            </a:extLst>
          </p:cNvPr>
          <p:cNvGraphicFramePr>
            <a:graphicFrameLocks noGrp="1"/>
          </p:cNvGraphicFramePr>
          <p:nvPr/>
        </p:nvGraphicFramePr>
        <p:xfrm>
          <a:off x="753307" y="2746777"/>
          <a:ext cx="10096500" cy="771525"/>
        </p:xfrm>
        <a:graphic>
          <a:graphicData uri="http://schemas.openxmlformats.org/drawingml/2006/table">
            <a:tbl>
              <a:tblPr/>
              <a:tblGrid>
                <a:gridCol w="2047231">
                  <a:extLst>
                    <a:ext uri="{9D8B030D-6E8A-4147-A177-3AD203B41FA5}">
                      <a16:colId xmlns:a16="http://schemas.microsoft.com/office/drawing/2014/main" val="4074021875"/>
                    </a:ext>
                  </a:extLst>
                </a:gridCol>
                <a:gridCol w="8049269">
                  <a:extLst>
                    <a:ext uri="{9D8B030D-6E8A-4147-A177-3AD203B41FA5}">
                      <a16:colId xmlns:a16="http://schemas.microsoft.com/office/drawing/2014/main" val="685696442"/>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1895118760"/>
                  </a:ext>
                </a:extLst>
              </a:tr>
              <a:tr h="571500">
                <a:tc>
                  <a:txBody>
                    <a:bodyPr/>
                    <a:lstStyle/>
                    <a:p>
                      <a:pPr algn="l" fontAlgn="t">
                        <a:buNone/>
                      </a:pPr>
                      <a:r>
                        <a:rPr lang="es-CO" sz="1100" b="0" i="0" u="none" strike="noStrike" dirty="0">
                          <a:solidFill>
                            <a:srgbClr val="000000"/>
                          </a:solidFill>
                          <a:effectLst/>
                          <a:latin typeface="Calibri" panose="020F0502020204030204" pitchFamily="34" charset="0"/>
                        </a:rPr>
                        <a:t>Transparencia, Acceso a la Información y lucha contra la Corrupción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Aplicar el principio de responsabilidad en el uso de la información para garantizar el derecho de acceso a la información pública (Ley 1712 de 2014).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5414929"/>
                  </a:ext>
                </a:extLst>
              </a:tr>
            </a:tbl>
          </a:graphicData>
        </a:graphic>
      </p:graphicFrame>
    </p:spTree>
    <p:extLst>
      <p:ext uri="{BB962C8B-B14F-4D97-AF65-F5344CB8AC3E}">
        <p14:creationId xmlns:p14="http://schemas.microsoft.com/office/powerpoint/2010/main" val="22372406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54273-2CD6-1002-9E76-A36CF12715FA}"/>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12D648F9-58A2-D208-2765-1FC91CDA5A1F}"/>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55819DF7-80E9-5F37-F8FB-89AEC7AC8A53}"/>
              </a:ext>
            </a:extLst>
          </p:cNvPr>
          <p:cNvSpPr txBox="1"/>
          <p:nvPr/>
        </p:nvSpPr>
        <p:spPr>
          <a:xfrm>
            <a:off x="215601" y="692398"/>
            <a:ext cx="11085921"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5. Dimensión de Información y Comunicación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91,1</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graphicFrame>
        <p:nvGraphicFramePr>
          <p:cNvPr id="5" name="Tabla 4">
            <a:extLst>
              <a:ext uri="{FF2B5EF4-FFF2-40B4-BE49-F238E27FC236}">
                <a16:creationId xmlns:a16="http://schemas.microsoft.com/office/drawing/2014/main" id="{6C19EFB7-0130-894E-494B-7252F86701C7}"/>
              </a:ext>
            </a:extLst>
          </p:cNvPr>
          <p:cNvGraphicFramePr>
            <a:graphicFrameLocks noGrp="1"/>
          </p:cNvGraphicFramePr>
          <p:nvPr/>
        </p:nvGraphicFramePr>
        <p:xfrm>
          <a:off x="317771" y="1826147"/>
          <a:ext cx="5854700" cy="1457325"/>
        </p:xfrm>
        <a:graphic>
          <a:graphicData uri="http://schemas.openxmlformats.org/drawingml/2006/table">
            <a:tbl>
              <a:tblPr/>
              <a:tblGrid>
                <a:gridCol w="761587">
                  <a:extLst>
                    <a:ext uri="{9D8B030D-6E8A-4147-A177-3AD203B41FA5}">
                      <a16:colId xmlns:a16="http://schemas.microsoft.com/office/drawing/2014/main" val="3244378926"/>
                    </a:ext>
                  </a:extLst>
                </a:gridCol>
                <a:gridCol w="3569939">
                  <a:extLst>
                    <a:ext uri="{9D8B030D-6E8A-4147-A177-3AD203B41FA5}">
                      <a16:colId xmlns:a16="http://schemas.microsoft.com/office/drawing/2014/main" val="1639814618"/>
                    </a:ext>
                  </a:extLst>
                </a:gridCol>
                <a:gridCol w="761587">
                  <a:extLst>
                    <a:ext uri="{9D8B030D-6E8A-4147-A177-3AD203B41FA5}">
                      <a16:colId xmlns:a16="http://schemas.microsoft.com/office/drawing/2014/main" val="3137382868"/>
                    </a:ext>
                  </a:extLst>
                </a:gridCol>
                <a:gridCol w="761587">
                  <a:extLst>
                    <a:ext uri="{9D8B030D-6E8A-4147-A177-3AD203B41FA5}">
                      <a16:colId xmlns:a16="http://schemas.microsoft.com/office/drawing/2014/main" val="213939999"/>
                    </a:ext>
                  </a:extLst>
                </a:gridCol>
              </a:tblGrid>
              <a:tr h="714375">
                <a:tc>
                  <a:txBody>
                    <a:bodyPr/>
                    <a:lstStyle/>
                    <a:p>
                      <a:pPr algn="ctr" rtl="0" fontAlgn="ctr"/>
                      <a:r>
                        <a:rPr lang="es-CO" sz="11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POLÍTICA TRANSPARECIA, ACCESO A LA INFORMACION Y LUCHA CONTRA LA CORRUPCION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1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4099715297"/>
                  </a:ext>
                </a:extLst>
              </a:tr>
              <a:tr h="247650">
                <a:tc>
                  <a:txBody>
                    <a:bodyPr/>
                    <a:lstStyle/>
                    <a:p>
                      <a:pPr algn="ctr" rtl="0" fontAlgn="ctr"/>
                      <a:r>
                        <a:rPr lang="es-CO" sz="1200" b="0" i="0" u="none" strike="noStrike">
                          <a:solidFill>
                            <a:srgbClr val="000000"/>
                          </a:solidFill>
                          <a:effectLst/>
                          <a:latin typeface="Nunito Sans" pitchFamily="2" charset="0"/>
                        </a:rPr>
                        <a:t>I48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GESTIÓN DE RIESGOS DE CORRUPCIÓN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80,3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96,2</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504507020"/>
                  </a:ext>
                </a:extLst>
              </a:tr>
              <a:tr h="495300">
                <a:tc>
                  <a:txBody>
                    <a:bodyPr/>
                    <a:lstStyle/>
                    <a:p>
                      <a:pPr algn="ctr" rtl="0" fontAlgn="ctr"/>
                      <a:r>
                        <a:rPr lang="es-CO" sz="1200" b="0" i="0" u="none" strike="noStrike">
                          <a:solidFill>
                            <a:srgbClr val="000000"/>
                          </a:solidFill>
                          <a:effectLst/>
                          <a:latin typeface="Nunito Sans" pitchFamily="2" charset="0"/>
                        </a:rPr>
                        <a:t>I49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ÍNDICE DE TRANSPARENCIA Y ACCESO A LA INFORMACIÓN PÚBLICA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98,7</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98,7</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751983892"/>
                  </a:ext>
                </a:extLst>
              </a:tr>
            </a:tbl>
          </a:graphicData>
        </a:graphic>
      </p:graphicFrame>
    </p:spTree>
    <p:extLst>
      <p:ext uri="{BB962C8B-B14F-4D97-AF65-F5344CB8AC3E}">
        <p14:creationId xmlns:p14="http://schemas.microsoft.com/office/powerpoint/2010/main" val="715848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896C2-02E3-CD33-8175-6CDB68060EEE}"/>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1EE69E7E-2A6A-3231-F1C1-47C803A07C17}"/>
              </a:ext>
            </a:extLst>
          </p:cNvPr>
          <p:cNvSpPr txBox="1"/>
          <p:nvPr/>
        </p:nvSpPr>
        <p:spPr>
          <a:xfrm>
            <a:off x="287515" y="1407967"/>
            <a:ext cx="1151484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POLITICA GESTIÓN DEL CONOCIMIENTO Y LA INNOVACIÓN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rPr>
              <a:t>2024: 91,2. PREGUNTAS 2025: 25 PUNTAJE 2025: 99 (+7,2)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implementar acciones, mecanismos o instrumentos orientados a identificar, generar, capturar, transferir, apropiar, analizar, difundir y preservar el conocimiento para fortalecer a las entidades públicas, facilitar procesos de innovación y mejorar la prestación de productos y servicios a los grupos de valor.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800" b="1" i="0" u="none" strike="noStrike" kern="1200" cap="none" spc="0" normalizeH="0" baseline="0" noProof="0" dirty="0">
              <a:ln>
                <a:noFill/>
              </a:ln>
              <a:solidFill>
                <a:srgbClr val="4472C4">
                  <a:lumMod val="75000"/>
                </a:srgbClr>
              </a:solidFill>
              <a:effectLst/>
              <a:uLnTx/>
              <a:uFillTx/>
              <a:latin typeface="Nunito Sans" pitchFamily="2" charset="0"/>
              <a:ea typeface="+mn-ea"/>
              <a:cs typeface="+mn-cs"/>
            </a:endParaRPr>
          </a:p>
        </p:txBody>
      </p:sp>
      <p:sp>
        <p:nvSpPr>
          <p:cNvPr id="2" name="TextBox 6">
            <a:extLst>
              <a:ext uri="{FF2B5EF4-FFF2-40B4-BE49-F238E27FC236}">
                <a16:creationId xmlns:a16="http://schemas.microsoft.com/office/drawing/2014/main" id="{1DD17CDA-6689-2597-03F0-5F09459DAB0E}"/>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TextBox 6">
            <a:extLst>
              <a:ext uri="{FF2B5EF4-FFF2-40B4-BE49-F238E27FC236}">
                <a16:creationId xmlns:a16="http://schemas.microsoft.com/office/drawing/2014/main" id="{925B73A0-DBF5-74E2-4435-FF56B476C9D0}"/>
              </a:ext>
            </a:extLst>
          </p:cNvPr>
          <p:cNvSpPr txBox="1"/>
          <p:nvPr/>
        </p:nvSpPr>
        <p:spPr>
          <a:xfrm>
            <a:off x="287516" y="352785"/>
            <a:ext cx="10617908" cy="1169551"/>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6. Dimensión de Gestión del Conocimiento y la Innovación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99,0</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mn-cs"/>
            </a:endParaRPr>
          </a:p>
        </p:txBody>
      </p:sp>
      <p:graphicFrame>
        <p:nvGraphicFramePr>
          <p:cNvPr id="4" name="Tabla 3">
            <a:extLst>
              <a:ext uri="{FF2B5EF4-FFF2-40B4-BE49-F238E27FC236}">
                <a16:creationId xmlns:a16="http://schemas.microsoft.com/office/drawing/2014/main" id="{71DD37EB-3495-CA71-7650-7398F7ABBC2D}"/>
              </a:ext>
            </a:extLst>
          </p:cNvPr>
          <p:cNvGraphicFramePr>
            <a:graphicFrameLocks noGrp="1"/>
          </p:cNvGraphicFramePr>
          <p:nvPr/>
        </p:nvGraphicFramePr>
        <p:xfrm>
          <a:off x="2577444" y="2877489"/>
          <a:ext cx="5953813" cy="3212227"/>
        </p:xfrm>
        <a:graphic>
          <a:graphicData uri="http://schemas.openxmlformats.org/drawingml/2006/table">
            <a:tbl>
              <a:tblPr/>
              <a:tblGrid>
                <a:gridCol w="762902">
                  <a:extLst>
                    <a:ext uri="{9D8B030D-6E8A-4147-A177-3AD203B41FA5}">
                      <a16:colId xmlns:a16="http://schemas.microsoft.com/office/drawing/2014/main" val="3554213528"/>
                    </a:ext>
                  </a:extLst>
                </a:gridCol>
                <a:gridCol w="3569501">
                  <a:extLst>
                    <a:ext uri="{9D8B030D-6E8A-4147-A177-3AD203B41FA5}">
                      <a16:colId xmlns:a16="http://schemas.microsoft.com/office/drawing/2014/main" val="2344530884"/>
                    </a:ext>
                  </a:extLst>
                </a:gridCol>
                <a:gridCol w="858508">
                  <a:extLst>
                    <a:ext uri="{9D8B030D-6E8A-4147-A177-3AD203B41FA5}">
                      <a16:colId xmlns:a16="http://schemas.microsoft.com/office/drawing/2014/main" val="2284618113"/>
                    </a:ext>
                  </a:extLst>
                </a:gridCol>
                <a:gridCol w="762902">
                  <a:extLst>
                    <a:ext uri="{9D8B030D-6E8A-4147-A177-3AD203B41FA5}">
                      <a16:colId xmlns:a16="http://schemas.microsoft.com/office/drawing/2014/main" val="2357259941"/>
                    </a:ext>
                  </a:extLst>
                </a:gridCol>
              </a:tblGrid>
              <a:tr h="494189">
                <a:tc>
                  <a:txBody>
                    <a:bodyPr/>
                    <a:lstStyle/>
                    <a:p>
                      <a:pPr algn="ctr" rtl="0" fontAlgn="ctr"/>
                      <a:r>
                        <a:rPr lang="es-CO" sz="1000" b="1" i="0" u="none" strike="noStrike" dirty="0">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 POLÍTICA GESTIÓN DEL CONOCIMENTO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0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118599926"/>
                  </a:ext>
                </a:extLst>
              </a:tr>
              <a:tr h="494189">
                <a:tc>
                  <a:txBody>
                    <a:bodyPr/>
                    <a:lstStyle/>
                    <a:p>
                      <a:pPr algn="ctr" rtl="0" fontAlgn="ctr"/>
                      <a:r>
                        <a:rPr lang="es-CO" sz="1000" b="1" i="0" u="none" strike="noStrike">
                          <a:solidFill>
                            <a:srgbClr val="000000"/>
                          </a:solidFill>
                          <a:effectLst/>
                          <a:latin typeface="Nunito Sans" pitchFamily="2" charset="0"/>
                        </a:rPr>
                        <a:t>I58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PLANEACIÓN DE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95,2</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959916712"/>
                  </a:ext>
                </a:extLst>
              </a:tr>
              <a:tr h="494189">
                <a:tc>
                  <a:txBody>
                    <a:bodyPr/>
                    <a:lstStyle/>
                    <a:p>
                      <a:pPr algn="ctr" rtl="0" fontAlgn="ctr"/>
                      <a:r>
                        <a:rPr lang="es-CO" sz="1000" b="1" i="0" u="none" strike="noStrike" dirty="0">
                          <a:solidFill>
                            <a:srgbClr val="000000"/>
                          </a:solidFill>
                          <a:effectLst/>
                          <a:latin typeface="Nunito Sans" pitchFamily="2" charset="0"/>
                        </a:rPr>
                        <a:t>I59</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Y PRODUCCIÓN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78,6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354976894"/>
                  </a:ext>
                </a:extLst>
              </a:tr>
              <a:tr h="494189">
                <a:tc>
                  <a:txBody>
                    <a:bodyPr/>
                    <a:lstStyle/>
                    <a:p>
                      <a:pPr algn="ctr" rtl="0" fontAlgn="ctr"/>
                      <a:r>
                        <a:rPr lang="es-CO" sz="1000" b="1" i="0" u="none" strike="noStrike">
                          <a:solidFill>
                            <a:srgbClr val="000000"/>
                          </a:solidFill>
                          <a:effectLst/>
                          <a:latin typeface="Nunito Sans" pitchFamily="2" charset="0"/>
                        </a:rPr>
                        <a:t>I60</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DE HERRAMIENTAS DE USO Y APROPIACIÓN DEL CONOCIMIENTO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989818684"/>
                  </a:ext>
                </a:extLst>
              </a:tr>
              <a:tr h="741282">
                <a:tc>
                  <a:txBody>
                    <a:bodyPr/>
                    <a:lstStyle/>
                    <a:p>
                      <a:pPr algn="ctr" rtl="0" fontAlgn="ctr"/>
                      <a:r>
                        <a:rPr lang="es-CO" sz="1000" b="1" i="0" u="none" strike="noStrike">
                          <a:solidFill>
                            <a:srgbClr val="000000"/>
                          </a:solidFill>
                          <a:effectLst/>
                          <a:latin typeface="Nunito Sans" pitchFamily="2" charset="0"/>
                        </a:rPr>
                        <a:t>I61</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GENERACIÓN DE UNA CULTURA DE PROPICIA PARA LA GESTIÓN DEL CONOCIMIENTO Y LA INNOVACIÓN</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96,6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51351093"/>
                  </a:ext>
                </a:extLst>
              </a:tr>
              <a:tr h="494189">
                <a:tc>
                  <a:txBody>
                    <a:bodyPr/>
                    <a:lstStyle/>
                    <a:p>
                      <a:pPr algn="ctr" rtl="0" fontAlgn="ctr"/>
                      <a:r>
                        <a:rPr lang="es-CO" sz="1000" b="1" i="0" u="none" strike="noStrike">
                          <a:solidFill>
                            <a:srgbClr val="000000"/>
                          </a:solidFill>
                          <a:effectLst/>
                          <a:latin typeface="Nunito Sans" pitchFamily="2" charset="0"/>
                        </a:rPr>
                        <a:t>I62</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0" i="0" u="none" strike="noStrike" dirty="0">
                          <a:solidFill>
                            <a:srgbClr val="000000"/>
                          </a:solidFill>
                          <a:effectLst/>
                          <a:latin typeface="Nunito Sans" pitchFamily="2" charset="0"/>
                        </a:rPr>
                        <a:t>ANALITICA INSTITUCIONAL PARA LA TOMA DE DECISIONES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90,0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0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325348330"/>
                  </a:ext>
                </a:extLst>
              </a:tr>
            </a:tbl>
          </a:graphicData>
        </a:graphic>
      </p:graphicFrame>
    </p:spTree>
    <p:extLst>
      <p:ext uri="{BB962C8B-B14F-4D97-AF65-F5344CB8AC3E}">
        <p14:creationId xmlns:p14="http://schemas.microsoft.com/office/powerpoint/2010/main" val="3503416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983C6-36FC-4C35-86BC-5CC6457D85B9}"/>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F7E8A9B0-9FEF-F951-0AE9-5A16D7B9A690}"/>
              </a:ext>
            </a:extLst>
          </p:cNvPr>
          <p:cNvSpPr txBox="1"/>
          <p:nvPr/>
        </p:nvSpPr>
        <p:spPr>
          <a:xfrm>
            <a:off x="443345" y="109668"/>
            <a:ext cx="105117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7. Dimensión de Control Interno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96,9</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sp>
        <p:nvSpPr>
          <p:cNvPr id="3" name="TextBox 6">
            <a:extLst>
              <a:ext uri="{FF2B5EF4-FFF2-40B4-BE49-F238E27FC236}">
                <a16:creationId xmlns:a16="http://schemas.microsoft.com/office/drawing/2014/main" id="{C11262FA-72D6-0EF2-C7D2-24B7289F1BA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1FA6808-383E-0D24-0CA8-4E0B8E3C90E7}"/>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27" name="CuadroTexto 26">
            <a:extLst>
              <a:ext uri="{FF2B5EF4-FFF2-40B4-BE49-F238E27FC236}">
                <a16:creationId xmlns:a16="http://schemas.microsoft.com/office/drawing/2014/main" id="{0B48BE69-668B-D2FC-48D1-E96E32C35545}"/>
              </a:ext>
            </a:extLst>
          </p:cNvPr>
          <p:cNvSpPr txBox="1"/>
          <p:nvPr/>
        </p:nvSpPr>
        <p:spPr>
          <a:xfrm>
            <a:off x="545707" y="669283"/>
            <a:ext cx="10306975"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POLÍTICA CONTROL INTERNO 2024: 97,2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72C4">
                    <a:lumMod val="75000"/>
                  </a:srgbClr>
                </a:solidFill>
                <a:effectLst/>
                <a:uLnTx/>
                <a:uFillTx/>
                <a:latin typeface="Nunito Sans" pitchFamily="2" charset="0"/>
                <a:ea typeface="Verdana" panose="020B0604030504040204" pitchFamily="34" charset="0"/>
                <a:cs typeface="Verdana" panose="020B0604030504040204" pitchFamily="34" charset="0"/>
              </a:rPr>
              <a:t>PREGUNTAS 2025: 37 PUNTAJE 2025: 96,9 </a:t>
            </a:r>
            <a:r>
              <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rPr>
              <a:t>(-0,3)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FF0000"/>
              </a:solidFill>
              <a:effectLst/>
              <a:uLnTx/>
              <a:uFillTx/>
              <a:latin typeface="Nunito Sans" pitchFamily="2"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rPr>
              <a:t>Mide la capacidad de la entidad pública de contar con una serie de elementos clave de la gestión, cuyos controles asociados son evaluados de forma permanente, con niveles de autoridad y responsabilidad definidos a través de las líneas de defensa, orientados a la prevención, control y gestión del riesgo para el cumplimiento de los objetivos institucionales y la mejora continua.</a:t>
            </a: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1200" cap="none" spc="0" normalizeH="0" baseline="0" noProof="0" dirty="0">
              <a:ln>
                <a:noFill/>
              </a:ln>
              <a:solidFill>
                <a:srgbClr val="70AD47">
                  <a:lumMod val="75000"/>
                </a:srgbClr>
              </a:solidFill>
              <a:effectLst/>
              <a:uLnTx/>
              <a:uFillTx/>
              <a:latin typeface="Nunito Sans" pitchFamily="2" charset="0"/>
              <a:ea typeface="Verdana" panose="020B0604030504040204" pitchFamily="34" charset="0"/>
              <a:cs typeface="+mn-cs"/>
            </a:endParaRPr>
          </a:p>
        </p:txBody>
      </p:sp>
      <p:graphicFrame>
        <p:nvGraphicFramePr>
          <p:cNvPr id="33" name="Tabla 32">
            <a:extLst>
              <a:ext uri="{FF2B5EF4-FFF2-40B4-BE49-F238E27FC236}">
                <a16:creationId xmlns:a16="http://schemas.microsoft.com/office/drawing/2014/main" id="{17EDBDC9-9DAD-E955-377A-E310F98B3843}"/>
              </a:ext>
            </a:extLst>
          </p:cNvPr>
          <p:cNvGraphicFramePr>
            <a:graphicFrameLocks noGrp="1"/>
          </p:cNvGraphicFramePr>
          <p:nvPr/>
        </p:nvGraphicFramePr>
        <p:xfrm>
          <a:off x="753307" y="2193994"/>
          <a:ext cx="10096500" cy="4200525"/>
        </p:xfrm>
        <a:graphic>
          <a:graphicData uri="http://schemas.openxmlformats.org/drawingml/2006/table">
            <a:tbl>
              <a:tblPr/>
              <a:tblGrid>
                <a:gridCol w="2047231">
                  <a:extLst>
                    <a:ext uri="{9D8B030D-6E8A-4147-A177-3AD203B41FA5}">
                      <a16:colId xmlns:a16="http://schemas.microsoft.com/office/drawing/2014/main" val="4193474160"/>
                    </a:ext>
                  </a:extLst>
                </a:gridCol>
                <a:gridCol w="8049269">
                  <a:extLst>
                    <a:ext uri="{9D8B030D-6E8A-4147-A177-3AD203B41FA5}">
                      <a16:colId xmlns:a16="http://schemas.microsoft.com/office/drawing/2014/main" val="1925402166"/>
                    </a:ext>
                  </a:extLst>
                </a:gridCol>
              </a:tblGrid>
              <a:tr h="200025">
                <a:tc>
                  <a:txBody>
                    <a:bodyPr/>
                    <a:lstStyle/>
                    <a:p>
                      <a:pPr algn="ctr" fontAlgn="b">
                        <a:buNone/>
                      </a:pPr>
                      <a:r>
                        <a:rPr lang="es-CO" sz="1000" b="1" i="0" u="none" strike="noStrike">
                          <a:solidFill>
                            <a:srgbClr val="FFFFFF"/>
                          </a:solidFill>
                          <a:effectLst/>
                          <a:latin typeface="Nunito" pitchFamily="2" charset="0"/>
                        </a:rPr>
                        <a:t>Política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tc>
                  <a:txBody>
                    <a:bodyPr/>
                    <a:lstStyle/>
                    <a:p>
                      <a:pPr algn="ctr" fontAlgn="b">
                        <a:buNone/>
                      </a:pPr>
                      <a:r>
                        <a:rPr lang="es-CO" sz="1000" b="1" i="0" u="none" strike="noStrike">
                          <a:solidFill>
                            <a:srgbClr val="FFFFFF"/>
                          </a:solidFill>
                          <a:effectLst/>
                          <a:latin typeface="Nunito" pitchFamily="2" charset="0"/>
                        </a:rPr>
                        <a:t>Recomendación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4E78"/>
                    </a:solidFill>
                  </a:tcPr>
                </a:tc>
                <a:extLst>
                  <a:ext uri="{0D108BD9-81ED-4DB2-BD59-A6C34878D82A}">
                    <a16:rowId xmlns:a16="http://schemas.microsoft.com/office/drawing/2014/main" val="2089150655"/>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Analizar la información recibida a través de quejas o denuncias de los grupos de valor de la entidad, que permita contar con insumos para evaluar el cumplimiento de la política de 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2947900"/>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Analizar la información recibida a través de denuncias internas presentadas por servidores o contratistas de la entidad, que permita contar con insumos para evaluar para evaluar el cumplimiento de la política de integridad.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255486"/>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Verificar en el marco del comité institucional de coordinación de control interno (u otras instancias internas de este mismo nivel jerárquico), el cumplimiento de las disposiciones establecidas en el protocolo o procedimiento interno para el manejo y declaración de conflictos de interés de la entidad y su efectividad, para cada caso tratado y específicamente para la gestión de recusaciones.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8019846"/>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La Alta Dirección en el marco del comité institucional de coordinación de control interno (u otras instancias internas de este mismo nivel jerárquico), deben incorporar en su agenda para alguna de sus sesiones, la verificación sobre la inclusión en el plan estratégico de talento humano de los requerimientos establecidos en el Decreto 2011 de 2017 sobre el acceso al empleo público de personas con discapacidad.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5300730"/>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Considerar la información proveniente de los servicios internos de soporte (mesa de ayuda) en materia de tecnología, para el análisis de los eventos (materializaciones del riesgo)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636123"/>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Control Interno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a:solidFill>
                            <a:srgbClr val="000000"/>
                          </a:solidFill>
                          <a:effectLst/>
                          <a:latin typeface="Calibri" panose="020F0502020204030204" pitchFamily="34" charset="0"/>
                        </a:rPr>
                        <a:t>Analizar y articular las acciones de mejora formuladas en los planes de mejoramiento provenientes de las evaluaciones y/o auditorías practicadas por los proveedores internos y/o externos de aseguramiento para dar tratamiento a las deficiencias, retrasos, posibles incumplimientos u otras situaciones críticas para la operación.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5482522"/>
                  </a:ext>
                </a:extLst>
              </a:tr>
              <a:tr h="571500">
                <a:tc>
                  <a:txBody>
                    <a:bodyPr/>
                    <a:lstStyle/>
                    <a:p>
                      <a:pPr algn="l" fontAlgn="t">
                        <a:buNone/>
                      </a:pPr>
                      <a:r>
                        <a:rPr lang="es-CO" sz="1100" b="0" i="0" u="none" strike="noStrike">
                          <a:solidFill>
                            <a:srgbClr val="000000"/>
                          </a:solidFill>
                          <a:effectLst/>
                          <a:latin typeface="Calibri" panose="020F0502020204030204" pitchFamily="34" charset="0"/>
                        </a:rPr>
                        <a:t>Transparencia, Acceso a la Información y lucha contra la Corrupción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buNone/>
                      </a:pPr>
                      <a:r>
                        <a:rPr lang="es-CO" sz="1100" b="0" i="0" u="none" strike="noStrike" dirty="0">
                          <a:solidFill>
                            <a:srgbClr val="000000"/>
                          </a:solidFill>
                          <a:effectLst/>
                          <a:latin typeface="Calibri" panose="020F0502020204030204" pitchFamily="34" charset="0"/>
                        </a:rPr>
                        <a:t>Aplicar el principio de responsabilidad en el uso de la información para garantizar el derecho de acceso a la información pública (Ley 1712 de 2014).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1084422"/>
                  </a:ext>
                </a:extLst>
              </a:tr>
            </a:tbl>
          </a:graphicData>
        </a:graphic>
      </p:graphicFrame>
    </p:spTree>
    <p:extLst>
      <p:ext uri="{BB962C8B-B14F-4D97-AF65-F5344CB8AC3E}">
        <p14:creationId xmlns:p14="http://schemas.microsoft.com/office/powerpoint/2010/main" val="537858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FB5D3-0FEE-3666-69B5-2928C0455101}"/>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45242FD-2C7C-4F94-509C-27767C3C7404}"/>
              </a:ext>
            </a:extLst>
          </p:cNvPr>
          <p:cNvSpPr txBox="1"/>
          <p:nvPr/>
        </p:nvSpPr>
        <p:spPr>
          <a:xfrm>
            <a:off x="25400" y="6679954"/>
            <a:ext cx="181559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49C32FF2-507E-B7FC-530F-5B9B676C9691}"/>
              </a:ext>
            </a:extLst>
          </p:cNvPr>
          <p:cNvSpPr txBox="1"/>
          <p:nvPr/>
        </p:nvSpPr>
        <p:spPr>
          <a:xfrm>
            <a:off x="105827" y="320710"/>
            <a:ext cx="11085921" cy="523220"/>
          </a:xfrm>
          <a:prstGeom prst="rect">
            <a:avLst/>
          </a:prstGeom>
          <a:noFill/>
        </p:spPr>
        <p:txBody>
          <a:bodyPr wrap="square" rtlCol="0">
            <a:spAutoFit/>
          </a:bodyPr>
          <a:lstStyle>
            <a:defPPr>
              <a:defRPr lang="es-CO"/>
            </a:defPPr>
            <a:lvl1pPr>
              <a:defRPr sz="3200" b="1">
                <a:solidFill>
                  <a:srgbClr val="4DAF46"/>
                </a:solidFill>
                <a:latin typeface="Verdana" panose="020B0604030504040204" pitchFamily="34" charset="0"/>
                <a:ea typeface="Verdana" panose="020B060403050404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rPr>
              <a:t>7. Dimensión de Control Interno </a:t>
            </a:r>
            <a:r>
              <a:rPr kumimoji="0" lang="es-CO" sz="2800" b="1" i="0" u="none" strike="noStrike" kern="1200" cap="none" spc="0" normalizeH="0" baseline="0" noProof="0" dirty="0">
                <a:ln>
                  <a:noFill/>
                </a:ln>
                <a:solidFill>
                  <a:schemeClr val="accent2">
                    <a:lumMod val="75000"/>
                  </a:schemeClr>
                </a:solidFill>
                <a:effectLst/>
                <a:uLnTx/>
                <a:uFillTx/>
                <a:latin typeface="Nunito Sans" pitchFamily="2" charset="0"/>
                <a:ea typeface="Verdana" panose="020B0604030504040204" pitchFamily="34" charset="0"/>
                <a:cs typeface="+mn-cs"/>
              </a:rPr>
              <a:t>Puntaje </a:t>
            </a:r>
            <a:r>
              <a:rPr kumimoji="0" lang="es-CO" sz="2800" b="1" i="0" u="none" strike="noStrike" kern="1200" cap="none" spc="0" normalizeH="0" baseline="0" noProof="0" dirty="0">
                <a:ln>
                  <a:noFill/>
                </a:ln>
                <a:solidFill>
                  <a:schemeClr val="accent2">
                    <a:lumMod val="75000"/>
                  </a:schemeClr>
                </a:solidFill>
                <a:effectLst/>
                <a:uLnTx/>
                <a:uFillTx/>
                <a:latin typeface="PoPPINS" panose="00000500000000000000" pitchFamily="2" charset="0"/>
                <a:ea typeface="Verdana" panose="020B0604030504040204" pitchFamily="34" charset="0"/>
                <a:cs typeface="PoPPINS" panose="00000500000000000000" pitchFamily="2" charset="0"/>
              </a:rPr>
              <a:t>96,9</a:t>
            </a:r>
            <a:endParaRPr kumimoji="0" lang="es-CO" sz="2800" b="1" i="0" u="none" strike="noStrike" kern="1200" cap="none" spc="0" normalizeH="0" baseline="0" noProof="0" dirty="0">
              <a:ln>
                <a:noFill/>
              </a:ln>
              <a:solidFill>
                <a:srgbClr val="70AD47"/>
              </a:solidFill>
              <a:effectLst/>
              <a:uLnTx/>
              <a:uFillTx/>
              <a:latin typeface="Nunito Sans" pitchFamily="2" charset="0"/>
              <a:ea typeface="Verdana" panose="020B0604030504040204" pitchFamily="34" charset="0"/>
              <a:cs typeface="+mn-cs"/>
            </a:endParaRPr>
          </a:p>
        </p:txBody>
      </p:sp>
      <p:graphicFrame>
        <p:nvGraphicFramePr>
          <p:cNvPr id="7" name="Tabla 6">
            <a:extLst>
              <a:ext uri="{FF2B5EF4-FFF2-40B4-BE49-F238E27FC236}">
                <a16:creationId xmlns:a16="http://schemas.microsoft.com/office/drawing/2014/main" id="{A5A1635A-3A9F-E954-506C-021DF1385EC0}"/>
              </a:ext>
            </a:extLst>
          </p:cNvPr>
          <p:cNvGraphicFramePr>
            <a:graphicFrameLocks noGrp="1"/>
          </p:cNvGraphicFramePr>
          <p:nvPr>
            <p:extLst>
              <p:ext uri="{D42A27DB-BD31-4B8C-83A1-F6EECF244321}">
                <p14:modId xmlns:p14="http://schemas.microsoft.com/office/powerpoint/2010/main" val="249839078"/>
              </p:ext>
            </p:extLst>
          </p:nvPr>
        </p:nvGraphicFramePr>
        <p:xfrm>
          <a:off x="3431040" y="1627941"/>
          <a:ext cx="4909796" cy="3602117"/>
        </p:xfrm>
        <a:graphic>
          <a:graphicData uri="http://schemas.openxmlformats.org/drawingml/2006/table">
            <a:tbl>
              <a:tblPr/>
              <a:tblGrid>
                <a:gridCol w="582218">
                  <a:extLst>
                    <a:ext uri="{9D8B030D-6E8A-4147-A177-3AD203B41FA5}">
                      <a16:colId xmlns:a16="http://schemas.microsoft.com/office/drawing/2014/main" val="1220026805"/>
                    </a:ext>
                  </a:extLst>
                </a:gridCol>
                <a:gridCol w="2729142">
                  <a:extLst>
                    <a:ext uri="{9D8B030D-6E8A-4147-A177-3AD203B41FA5}">
                      <a16:colId xmlns:a16="http://schemas.microsoft.com/office/drawing/2014/main" val="4040536870"/>
                    </a:ext>
                  </a:extLst>
                </a:gridCol>
                <a:gridCol w="770446">
                  <a:extLst>
                    <a:ext uri="{9D8B030D-6E8A-4147-A177-3AD203B41FA5}">
                      <a16:colId xmlns:a16="http://schemas.microsoft.com/office/drawing/2014/main" val="2286005917"/>
                    </a:ext>
                  </a:extLst>
                </a:gridCol>
                <a:gridCol w="827990">
                  <a:extLst>
                    <a:ext uri="{9D8B030D-6E8A-4147-A177-3AD203B41FA5}">
                      <a16:colId xmlns:a16="http://schemas.microsoft.com/office/drawing/2014/main" val="646124647"/>
                    </a:ext>
                  </a:extLst>
                </a:gridCol>
              </a:tblGrid>
              <a:tr h="555326">
                <a:tc>
                  <a:txBody>
                    <a:bodyPr/>
                    <a:lstStyle/>
                    <a:p>
                      <a:pPr algn="ctr" rtl="0" fontAlgn="ctr"/>
                      <a:r>
                        <a:rPr lang="es-CO" sz="1200" b="1" i="0" u="none" strike="noStrike">
                          <a:solidFill>
                            <a:srgbClr val="FFFFFF"/>
                          </a:solidFill>
                          <a:effectLst/>
                          <a:latin typeface="Nunito Sans" pitchFamily="2" charset="0"/>
                        </a:rPr>
                        <a:t>NO. INDICE</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a:solidFill>
                            <a:srgbClr val="FFFFFF"/>
                          </a:solidFill>
                          <a:effectLst/>
                          <a:latin typeface="Nunito Sans" pitchFamily="2" charset="0"/>
                        </a:rPr>
                        <a:t>POLÍTICA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tc>
                  <a:txBody>
                    <a:bodyPr/>
                    <a:lstStyle/>
                    <a:p>
                      <a:pPr algn="ctr" rtl="0" fontAlgn="ctr"/>
                      <a:r>
                        <a:rPr lang="es-CO" sz="1200" b="1" i="0" u="none" strike="noStrike" dirty="0">
                          <a:solidFill>
                            <a:srgbClr val="FFFFFF"/>
                          </a:solidFill>
                          <a:effectLst/>
                          <a:latin typeface="Nunito Sans" pitchFamily="2" charset="0"/>
                        </a:rPr>
                        <a:t>PUNTAJE 2025</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solidFill>
                      <a:srgbClr val="2F75B5"/>
                    </a:solidFill>
                  </a:tcPr>
                </a:tc>
                <a:extLst>
                  <a:ext uri="{0D108BD9-81ED-4DB2-BD59-A6C34878D82A}">
                    <a16:rowId xmlns:a16="http://schemas.microsoft.com/office/drawing/2014/main" val="3288088589"/>
                  </a:ext>
                </a:extLst>
              </a:tr>
              <a:tr h="624565">
                <a:tc>
                  <a:txBody>
                    <a:bodyPr/>
                    <a:lstStyle/>
                    <a:p>
                      <a:pPr algn="ctr" rtl="0" fontAlgn="ctr"/>
                      <a:r>
                        <a:rPr lang="es-CO" sz="1200" b="1" i="0" u="none" strike="noStrike">
                          <a:solidFill>
                            <a:srgbClr val="000000"/>
                          </a:solidFill>
                          <a:effectLst/>
                          <a:latin typeface="Nunito Sans" pitchFamily="2" charset="0"/>
                        </a:rPr>
                        <a:t>I63</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AMBIENTE PROPICIO PARA EL EJERCICIO DEL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95.4</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94.0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612382460"/>
                  </a:ext>
                </a:extLst>
              </a:tr>
              <a:tr h="277663">
                <a:tc>
                  <a:txBody>
                    <a:bodyPr/>
                    <a:lstStyle/>
                    <a:p>
                      <a:pPr algn="ctr" rtl="0" fontAlgn="ctr"/>
                      <a:r>
                        <a:rPr lang="es-CO" sz="1200" b="1" i="0" u="none" strike="noStrike">
                          <a:solidFill>
                            <a:srgbClr val="000000"/>
                          </a:solidFill>
                          <a:effectLst/>
                          <a:latin typeface="Nunito Sans" pitchFamily="2" charset="0"/>
                        </a:rPr>
                        <a:t>I64</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EVALUACIÓN ESTRATÉGICA DEL RIESGO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98.6</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96.9</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31863601"/>
                  </a:ext>
                </a:extLst>
              </a:tr>
              <a:tr h="277663">
                <a:tc>
                  <a:txBody>
                    <a:bodyPr/>
                    <a:lstStyle/>
                    <a:p>
                      <a:pPr algn="ctr" rtl="0" fontAlgn="ctr"/>
                      <a:r>
                        <a:rPr lang="es-CO" sz="1200" b="1" i="0" u="none" strike="noStrike">
                          <a:solidFill>
                            <a:srgbClr val="000000"/>
                          </a:solidFill>
                          <a:effectLst/>
                          <a:latin typeface="Nunito Sans" pitchFamily="2" charset="0"/>
                        </a:rPr>
                        <a:t>I65</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ACTIVIDADES DE CONTROL EFECTIVAS</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1660353949"/>
                  </a:ext>
                </a:extLst>
              </a:tr>
              <a:tr h="555326">
                <a:tc>
                  <a:txBody>
                    <a:bodyPr/>
                    <a:lstStyle/>
                    <a:p>
                      <a:pPr algn="ctr" rtl="0" fontAlgn="ctr"/>
                      <a:r>
                        <a:rPr lang="es-CO" sz="1200" b="1" i="0" u="none" strike="noStrike">
                          <a:solidFill>
                            <a:srgbClr val="000000"/>
                          </a:solidFill>
                          <a:effectLst/>
                          <a:latin typeface="Nunito Sans" pitchFamily="2" charset="0"/>
                        </a:rPr>
                        <a:t>I66</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a:solidFill>
                            <a:srgbClr val="000000"/>
                          </a:solidFill>
                          <a:effectLst/>
                          <a:latin typeface="Nunito Sans" pitchFamily="2" charset="0"/>
                        </a:rPr>
                        <a:t>INFORMACIÓN Y COMUNICACIÓN RELEVANTE Y OPORTUNA PARA EL CONTROL</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81.3</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91.8</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3636095289"/>
                  </a:ext>
                </a:extLst>
              </a:tr>
              <a:tr h="555326">
                <a:tc>
                  <a:txBody>
                    <a:bodyPr/>
                    <a:lstStyle/>
                    <a:p>
                      <a:pPr algn="ctr" rtl="0" fontAlgn="ctr"/>
                      <a:r>
                        <a:rPr lang="es-CO" sz="1200" b="1" i="0" u="none" strike="noStrike">
                          <a:solidFill>
                            <a:srgbClr val="000000"/>
                          </a:solidFill>
                          <a:effectLst/>
                          <a:latin typeface="Nunito Sans" pitchFamily="2" charset="0"/>
                        </a:rPr>
                        <a:t>I67</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ACTIVIDADES DE MONITOREO SISTEMÁTICAS Y ORIENTADAS A LA MEJORA</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96.8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98.1</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4004759322"/>
                  </a:ext>
                </a:extLst>
              </a:tr>
              <a:tr h="555326">
                <a:tc>
                  <a:txBody>
                    <a:bodyPr/>
                    <a:lstStyle/>
                    <a:p>
                      <a:pPr algn="ctr" rtl="0" fontAlgn="ctr"/>
                      <a:r>
                        <a:rPr lang="es-CO" sz="1200" b="1" i="0" u="none" strike="noStrike">
                          <a:solidFill>
                            <a:srgbClr val="000000"/>
                          </a:solidFill>
                          <a:effectLst/>
                          <a:latin typeface="Nunito Sans" pitchFamily="2" charset="0"/>
                        </a:rPr>
                        <a:t>I68</a:t>
                      </a:r>
                    </a:p>
                  </a:txBody>
                  <a:tcPr marL="9525" marR="9525" marT="9525" marB="0" anchor="ctr">
                    <a:lnL w="6350" cap="flat" cmpd="sng" algn="ctr">
                      <a:solidFill>
                        <a:srgbClr val="8EA9DB"/>
                      </a:solidFill>
                      <a:prstDash val="solid"/>
                      <a:round/>
                      <a:headEnd type="none" w="med" len="med"/>
                      <a:tailEnd type="none" w="med" len="med"/>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0" i="0" u="none" strike="noStrike" dirty="0">
                          <a:solidFill>
                            <a:srgbClr val="000000"/>
                          </a:solidFill>
                          <a:effectLst/>
                          <a:latin typeface="Nunito Sans" pitchFamily="2" charset="0"/>
                        </a:rPr>
                        <a:t>EVALUACIÓN INDEPENDIENTE AL SISTEMA DE CONTROL INTERNO</a:t>
                      </a:r>
                    </a:p>
                  </a:txBody>
                  <a:tcPr marL="9525" marR="9525" marT="9525" marB="0" anchor="ctr">
                    <a:lnL>
                      <a:noFill/>
                    </a:lnL>
                    <a:lnR>
                      <a:noFill/>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98</a:t>
                      </a:r>
                    </a:p>
                  </a:txBody>
                  <a:tcPr marL="9525" marR="9525" marT="9525" marB="0" anchor="ctr">
                    <a:lnL>
                      <a:noFill/>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tc>
                  <a:txBody>
                    <a:bodyPr/>
                    <a:lstStyle/>
                    <a:p>
                      <a:pPr algn="ctr" rtl="0" fontAlgn="ctr"/>
                      <a:r>
                        <a:rPr lang="es-CO" sz="1200" b="1" i="0" u="none" strike="noStrike" dirty="0">
                          <a:solidFill>
                            <a:srgbClr val="000000"/>
                          </a:solidFill>
                          <a:effectLst/>
                          <a:latin typeface="Nunito Sans" pitchFamily="2" charset="0"/>
                        </a:rPr>
                        <a:t>100</a:t>
                      </a:r>
                    </a:p>
                  </a:txBody>
                  <a:tcPr marL="9525" marR="9525" marT="9525" marB="0" anchor="ctr">
                    <a:lnL w="6350" cap="flat" cmpd="sng" algn="ctr">
                      <a:solidFill>
                        <a:srgbClr val="8EA9DB"/>
                      </a:solidFill>
                      <a:prstDash val="solid"/>
                      <a:round/>
                      <a:headEnd type="none" w="med" len="med"/>
                      <a:tailEnd type="none" w="med" len="med"/>
                    </a:lnL>
                    <a:lnR w="6350" cap="flat" cmpd="sng" algn="ctr">
                      <a:solidFill>
                        <a:srgbClr val="8EA9DB"/>
                      </a:solidFill>
                      <a:prstDash val="solid"/>
                      <a:round/>
                      <a:headEnd type="none" w="med" len="med"/>
                      <a:tailEnd type="none" w="med" len="med"/>
                    </a:lnR>
                    <a:lnT w="6350" cap="flat" cmpd="sng" algn="ctr">
                      <a:solidFill>
                        <a:srgbClr val="8EA9DB"/>
                      </a:solidFill>
                      <a:prstDash val="solid"/>
                      <a:round/>
                      <a:headEnd type="none" w="med" len="med"/>
                      <a:tailEnd type="none" w="med" len="med"/>
                    </a:lnT>
                    <a:lnB w="6350" cap="flat" cmpd="sng" algn="ctr">
                      <a:solidFill>
                        <a:srgbClr val="8EA9DB"/>
                      </a:solidFill>
                      <a:prstDash val="solid"/>
                      <a:round/>
                      <a:headEnd type="none" w="med" len="med"/>
                      <a:tailEnd type="none" w="med" len="med"/>
                    </a:lnB>
                    <a:noFill/>
                  </a:tcPr>
                </a:tc>
                <a:extLst>
                  <a:ext uri="{0D108BD9-81ED-4DB2-BD59-A6C34878D82A}">
                    <a16:rowId xmlns:a16="http://schemas.microsoft.com/office/drawing/2014/main" val="2567316638"/>
                  </a:ext>
                </a:extLst>
              </a:tr>
            </a:tbl>
          </a:graphicData>
        </a:graphic>
      </p:graphicFrame>
    </p:spTree>
    <p:extLst>
      <p:ext uri="{BB962C8B-B14F-4D97-AF65-F5344CB8AC3E}">
        <p14:creationId xmlns:p14="http://schemas.microsoft.com/office/powerpoint/2010/main" val="1637062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r>
              <a:rPr lang="es-ES" sz="1000">
                <a:solidFill>
                  <a:schemeClr val="bg1">
                    <a:lumMod val="65000"/>
                  </a:schemeClr>
                </a:solidFill>
                <a:latin typeface="Nunito Sans" pitchFamily="2" charset="77"/>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0" y="3295755"/>
            <a:ext cx="8277225" cy="2339102"/>
          </a:xfrm>
          <a:prstGeom prst="rect">
            <a:avLst/>
          </a:prstGeom>
          <a:noFill/>
        </p:spPr>
        <p:txBody>
          <a:bodyPr wrap="square" lIns="91440" tIns="45720" rIns="91440" bIns="45720" rtlCol="0" anchor="t">
            <a:spAutoFit/>
          </a:bodyPr>
          <a:lstStyle/>
          <a:p>
            <a:pPr algn="ctr"/>
            <a:r>
              <a:rPr lang="es-ES_tradnl" sz="2800" b="1" dirty="0">
                <a:solidFill>
                  <a:srgbClr val="76B12A"/>
                </a:solidFill>
                <a:latin typeface="Verdana"/>
                <a:ea typeface="Verdana"/>
              </a:rPr>
              <a:t>2. Solicitud de ajuste de indicadores Tablero de Control ICBF 2026</a:t>
            </a:r>
          </a:p>
          <a:p>
            <a:pPr algn="ctr"/>
            <a:endParaRPr lang="es-ES_tradnl" dirty="0">
              <a:solidFill>
                <a:schemeClr val="tx1">
                  <a:lumMod val="65000"/>
                  <a:lumOff val="35000"/>
                </a:schemeClr>
              </a:solidFill>
              <a:latin typeface="Verdana"/>
              <a:ea typeface="Verdana"/>
            </a:endParaRPr>
          </a:p>
          <a:p>
            <a:pPr algn="ctr"/>
            <a:r>
              <a:rPr lang="es-ES_tradnl" dirty="0">
                <a:solidFill>
                  <a:schemeClr val="tx1">
                    <a:lumMod val="65000"/>
                    <a:lumOff val="35000"/>
                  </a:schemeClr>
                </a:solidFill>
                <a:latin typeface="Verdana"/>
                <a:ea typeface="Verdana"/>
              </a:rPr>
              <a:t>Dirección de Planeación y Control de Gestión</a:t>
            </a:r>
          </a:p>
          <a:p>
            <a:pPr algn="ctr"/>
            <a:r>
              <a:rPr lang="es-ES_tradnl" dirty="0">
                <a:solidFill>
                  <a:schemeClr val="tx1">
                    <a:lumMod val="65000"/>
                    <a:lumOff val="35000"/>
                  </a:schemeClr>
                </a:solidFill>
                <a:latin typeface="Verdana"/>
                <a:ea typeface="Verdana"/>
              </a:rPr>
              <a:t>Subdirección de Monitoreo y Evaluación</a:t>
            </a:r>
          </a:p>
          <a:p>
            <a:pPr algn="ctr"/>
            <a:endParaRPr lang="es-ES_tradnl" dirty="0">
              <a:solidFill>
                <a:schemeClr val="tx1">
                  <a:lumMod val="65000"/>
                  <a:lumOff val="35000"/>
                </a:schemeClr>
              </a:solidFill>
              <a:latin typeface="Verdana"/>
              <a:ea typeface="Verdana"/>
            </a:endParaRPr>
          </a:p>
          <a:p>
            <a:pPr algn="ctr"/>
            <a:r>
              <a:rPr lang="es-ES_tradnl" dirty="0">
                <a:solidFill>
                  <a:schemeClr val="tx1">
                    <a:lumMod val="65000"/>
                    <a:lumOff val="35000"/>
                  </a:schemeClr>
                </a:solidFill>
                <a:latin typeface="Verdana"/>
                <a:ea typeface="Verdana"/>
              </a:rPr>
              <a:t>Julio de 2026</a:t>
            </a: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6598393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A5D6F-9CE8-0F37-7461-6837C8F9B4E0}"/>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B6DDFF9B-BBA4-3F53-0077-EF806AAFBBB3}"/>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52744B6E-28F4-BC5C-AFA6-138F59EAD72B}"/>
              </a:ext>
            </a:extLst>
          </p:cNvPr>
          <p:cNvSpPr txBox="1"/>
          <p:nvPr/>
        </p:nvSpPr>
        <p:spPr>
          <a:xfrm>
            <a:off x="0" y="4110484"/>
            <a:ext cx="8277225"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800" b="1" i="0" u="none" strike="noStrike" kern="1200" cap="none" spc="0" normalizeH="0" baseline="0" noProof="0" dirty="0">
                <a:ln>
                  <a:noFill/>
                </a:ln>
                <a:solidFill>
                  <a:srgbClr val="76B12A"/>
                </a:solidFill>
                <a:effectLst/>
                <a:uLnTx/>
                <a:uFillTx/>
                <a:latin typeface="Verdana"/>
                <a:ea typeface="Verdana"/>
                <a:cs typeface="+mn-cs"/>
              </a:rPr>
              <a:t>1. Modificaciones propuestas por las áreas de la Subdirección General</a:t>
            </a:r>
            <a:endParaRPr kumimoji="0" lang="es-ES_tradnl" sz="1800" b="0" i="0" u="none" strike="noStrike" kern="1200" cap="none" spc="0" normalizeH="0" baseline="0" noProof="0" dirty="0">
              <a:ln>
                <a:noFill/>
              </a:ln>
              <a:solidFill>
                <a:prstClr val="black">
                  <a:lumMod val="65000"/>
                  <a:lumOff val="35000"/>
                </a:prstClr>
              </a:solidFill>
              <a:effectLst/>
              <a:uLnTx/>
              <a:uFillTx/>
              <a:latin typeface="Verdana"/>
              <a:ea typeface="Verdana"/>
              <a:cs typeface="+mn-cs"/>
            </a:endParaRPr>
          </a:p>
        </p:txBody>
      </p:sp>
      <p:pic>
        <p:nvPicPr>
          <p:cNvPr id="3" name="Gráfico 2">
            <a:extLst>
              <a:ext uri="{FF2B5EF4-FFF2-40B4-BE49-F238E27FC236}">
                <a16:creationId xmlns:a16="http://schemas.microsoft.com/office/drawing/2014/main" id="{E16D07E4-3552-BBED-679E-DA3D3A65DE5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20773545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F37D-BA6C-951C-9506-4F0D05A5C01D}"/>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20F5080A-0E76-C93E-83E0-A63F64879880}"/>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14C5BF4E-668A-5EE2-AD00-F230E0166B2B}"/>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FD4D17E2-1B93-6512-66B5-E023136B60B5}"/>
              </a:ext>
            </a:extLst>
          </p:cNvPr>
          <p:cNvSpPr txBox="1"/>
          <p:nvPr/>
        </p:nvSpPr>
        <p:spPr>
          <a:xfrm>
            <a:off x="147056" y="1151575"/>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Primera Infancia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PA-172: Porcentaje de cumplimiento a la gestión del esquema de seguimiento a la ejecución</a:t>
            </a:r>
            <a:r>
              <a:rPr lang="es-ES" sz="1200" dirty="0">
                <a:solidFill>
                  <a:srgbClr val="76B12A"/>
                </a:solidFill>
                <a:latin typeface="Century Gothic" panose="020B0502020202020204" pitchFamily="34" charset="0"/>
              </a:rPr>
              <a:t> </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a:t>
            </a:r>
          </a:p>
          <a:p>
            <a:r>
              <a:rPr lang="es-ES" sz="1200" b="1" dirty="0">
                <a:solidFill>
                  <a:srgbClr val="76B12A"/>
                </a:solidFill>
                <a:latin typeface="Century Gothic" panose="020B0502020202020204" pitchFamily="34" charset="0"/>
              </a:rPr>
              <a:t>Campo de la hoja de vida que busca ajustar: Nombre, objetivo y elementos de cálculo del indicador.</a:t>
            </a:r>
            <a:r>
              <a:rPr lang="es-ES" sz="1200" dirty="0">
                <a:latin typeface="Century Gothic" panose="020B0502020202020204" pitchFamily="34" charset="0"/>
              </a:rPr>
              <a:t>.</a:t>
            </a:r>
            <a:endParaRPr lang="es-CO" sz="1200" dirty="0">
              <a:latin typeface="Century Gothic" panose="020B0502020202020204" pitchFamily="34" charset="0"/>
            </a:endParaRPr>
          </a:p>
        </p:txBody>
      </p:sp>
      <p:sp>
        <p:nvSpPr>
          <p:cNvPr id="2" name="TextBox 6">
            <a:extLst>
              <a:ext uri="{FF2B5EF4-FFF2-40B4-BE49-F238E27FC236}">
                <a16:creationId xmlns:a16="http://schemas.microsoft.com/office/drawing/2014/main" id="{C887FA45-D1E5-04EF-8DEA-F30479B2E5F3}"/>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13E1B39F-77B5-4B7F-D8EC-D31DD8C88380}"/>
              </a:ext>
            </a:extLst>
          </p:cNvPr>
          <p:cNvSpPr/>
          <p:nvPr/>
        </p:nvSpPr>
        <p:spPr>
          <a:xfrm>
            <a:off x="238126" y="2054713"/>
            <a:ext cx="3790950" cy="4327036"/>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Nombre del indicador: </a:t>
            </a:r>
            <a:r>
              <a:rPr lang="es-ES" sz="900" dirty="0">
                <a:solidFill>
                  <a:schemeClr val="tx1"/>
                </a:solidFill>
                <a:latin typeface="Century Gothic" panose="020B0502020202020204" pitchFamily="34" charset="0"/>
              </a:rPr>
              <a:t>Porcentaje de cumplimiento a la gestión del esquema de seguimiento a la ejecución</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Objetivo</a:t>
            </a:r>
            <a:r>
              <a:rPr lang="es-ES" sz="900" dirty="0">
                <a:solidFill>
                  <a:schemeClr val="tx1"/>
                </a:solidFill>
                <a:latin typeface="Century Gothic" panose="020B0502020202020204" pitchFamily="34" charset="0"/>
              </a:rPr>
              <a:t>: Medir el cumplimiento a la gestión del esquema de seguimiento a la ejecución de la Dirección de Primera Infancia.</a:t>
            </a:r>
          </a:p>
          <a:p>
            <a:pPr algn="just"/>
            <a:endParaRPr lang="es-ES" sz="900" b="1"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Cálculo del numerador</a:t>
            </a:r>
            <a:r>
              <a:rPr lang="es-ES" sz="900" dirty="0">
                <a:solidFill>
                  <a:schemeClr val="tx1"/>
                </a:solidFill>
                <a:latin typeface="Century Gothic" panose="020B0502020202020204" pitchFamily="34" charset="0"/>
              </a:rPr>
              <a:t>: Número de acciones de gestión en el seguimiento a la ejecución realizadas por las regionales en el período corte.</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Cálculo del denominador</a:t>
            </a:r>
            <a:r>
              <a:rPr lang="es-ES" sz="900" dirty="0">
                <a:solidFill>
                  <a:schemeClr val="tx1"/>
                </a:solidFill>
                <a:latin typeface="Century Gothic" panose="020B0502020202020204" pitchFamily="34" charset="0"/>
              </a:rPr>
              <a:t>: Total de acciones de gestión en el esquema seguimiento a la ejecución programadas por la Dirección de Primera Infancia para el periodo de corte, encaminadas a la verificación de las condiciones de calidad y el cumplimiento de las cláusulas contractuales en la prestación del servicio de las modalidades de atención en Primera Infancia.</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Descripción de la meta</a:t>
            </a:r>
            <a:r>
              <a:rPr lang="es-ES" sz="900" dirty="0">
                <a:solidFill>
                  <a:schemeClr val="tx1"/>
                </a:solidFill>
                <a:latin typeface="Century Gothic" panose="020B0502020202020204" pitchFamily="34" charset="0"/>
              </a:rPr>
              <a:t>: Mide el cumplimiento del 100% de las acciones de gestión programadas por la Dirección de Primera Infancia, encaminadas a la verificación de las condiciones de calidad y el cumplimiento de las cláusulas contractuales en la prestación del servicio de las modalidades de atención en Primera Infancia</a:t>
            </a:r>
            <a:endParaRPr lang="es-ES" sz="1100" dirty="0">
              <a:solidFill>
                <a:schemeClr val="tx1"/>
              </a:solidFill>
              <a:latin typeface="Century Gothic" panose="020B0502020202020204" pitchFamily="34" charset="0"/>
            </a:endParaRPr>
          </a:p>
        </p:txBody>
      </p:sp>
      <p:sp>
        <p:nvSpPr>
          <p:cNvPr id="7" name="Rectángulo: esquinas redondeadas 6">
            <a:extLst>
              <a:ext uri="{FF2B5EF4-FFF2-40B4-BE49-F238E27FC236}">
                <a16:creationId xmlns:a16="http://schemas.microsoft.com/office/drawing/2014/main" id="{45F18BE7-58FF-066F-FD48-A9CE999CF54D}"/>
              </a:ext>
            </a:extLst>
          </p:cNvPr>
          <p:cNvSpPr/>
          <p:nvPr/>
        </p:nvSpPr>
        <p:spPr>
          <a:xfrm>
            <a:off x="387352" y="2187304"/>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6FB7D57E-EED3-A80A-AEC8-BCA1FC5824AE}"/>
              </a:ext>
            </a:extLst>
          </p:cNvPr>
          <p:cNvSpPr/>
          <p:nvPr/>
        </p:nvSpPr>
        <p:spPr>
          <a:xfrm>
            <a:off x="4198938"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Nombre del Indicador</a:t>
            </a:r>
            <a:r>
              <a:rPr lang="es-ES" sz="800" dirty="0">
                <a:solidFill>
                  <a:schemeClr val="tx1"/>
                </a:solidFill>
                <a:latin typeface="Century Gothic" panose="020B0502020202020204" pitchFamily="34" charset="0"/>
              </a:rPr>
              <a:t>: Porcentaje de cumplimiento a la gestión del Seguimiento a la calidad de la atención de los servicios de primera infancia</a:t>
            </a: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Objetivo: </a:t>
            </a:r>
            <a:r>
              <a:rPr lang="es-ES" sz="800" dirty="0">
                <a:solidFill>
                  <a:schemeClr val="tx1"/>
                </a:solidFill>
                <a:latin typeface="Century Gothic" panose="020B0502020202020204" pitchFamily="34" charset="0"/>
              </a:rPr>
              <a:t>Medir el cumplimiento a la gestión del  Seguimiento a la calidad de la atención de los servicios de primera infancia.</a:t>
            </a:r>
          </a:p>
          <a:p>
            <a:pPr algn="just"/>
            <a:endParaRPr lang="es-ES" sz="800" b="1" dirty="0">
              <a:solidFill>
                <a:srgbClr val="4DAF46"/>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Cálculo  numerador</a:t>
            </a:r>
            <a:r>
              <a:rPr lang="es-ES" sz="800" dirty="0">
                <a:solidFill>
                  <a:schemeClr val="tx1"/>
                </a:solidFill>
                <a:latin typeface="Century Gothic" panose="020B0502020202020204" pitchFamily="34" charset="0"/>
              </a:rPr>
              <a:t>: Número de acciones de gestión ejecutadas en el seguimiento a la calidad programadas por la Dirección de Primera Infancia para el periodo de corte.</a:t>
            </a:r>
          </a:p>
          <a:p>
            <a:pPr algn="just"/>
            <a:r>
              <a:rPr lang="es-ES" sz="800" dirty="0">
                <a:solidFill>
                  <a:schemeClr val="tx1"/>
                </a:solidFill>
                <a:latin typeface="Century Gothic" panose="020B0502020202020204" pitchFamily="34" charset="0"/>
              </a:rPr>
              <a:t>.</a:t>
            </a:r>
          </a:p>
          <a:p>
            <a:pPr algn="just"/>
            <a:r>
              <a:rPr lang="es-ES" sz="800" b="1" dirty="0">
                <a:solidFill>
                  <a:srgbClr val="4DAF46"/>
                </a:solidFill>
                <a:latin typeface="Century Gothic" panose="020B0502020202020204" pitchFamily="34" charset="0"/>
              </a:rPr>
              <a:t>Cálculo denominador</a:t>
            </a:r>
            <a:r>
              <a:rPr lang="es-ES" sz="800" dirty="0">
                <a:solidFill>
                  <a:schemeClr val="tx1"/>
                </a:solidFill>
                <a:latin typeface="Century Gothic" panose="020B0502020202020204" pitchFamily="34" charset="0"/>
              </a:rPr>
              <a:t>: Total de acciones de gestión en el seguimiento a la calidad programadas por la Dirección de Primera Infancia para el periodo de corte, encaminadas al seguimiento de las condiciones de calidad y el cumplimiento de las cláusulas contractuales en la prestación del servicio de las modalidades de atención en Primera Infancia.</a:t>
            </a: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Descripción de la meta</a:t>
            </a:r>
            <a:r>
              <a:rPr lang="es-ES" sz="800" dirty="0">
                <a:solidFill>
                  <a:schemeClr val="tx1"/>
                </a:solidFill>
                <a:latin typeface="Century Gothic" panose="020B0502020202020204" pitchFamily="34" charset="0"/>
              </a:rPr>
              <a:t>: Mide el cumplimiento del 100% de las acciones de gestión programadas por la Dirección de Primera Infancia, encaminadas al seguimiento de las condiciones de calidad y el cumplimiento de las cláusulas contractuales en la prestación del servicio de las modalidades de atención en Primera Infancia.</a:t>
            </a:r>
            <a:endParaRPr lang="es-CO" sz="1100" dirty="0">
              <a:solidFill>
                <a:schemeClr val="tx1"/>
              </a:solidFill>
              <a:latin typeface="Century Gothic" panose="020B0502020202020204" pitchFamily="34" charset="0"/>
            </a:endParaRPr>
          </a:p>
        </p:txBody>
      </p:sp>
      <p:sp>
        <p:nvSpPr>
          <p:cNvPr id="10" name="Rectángulo: esquinas redondeadas 9">
            <a:extLst>
              <a:ext uri="{FF2B5EF4-FFF2-40B4-BE49-F238E27FC236}">
                <a16:creationId xmlns:a16="http://schemas.microsoft.com/office/drawing/2014/main" id="{4ABA2BBB-92B4-69AA-2CB9-40CED6FE29D8}"/>
              </a:ext>
            </a:extLst>
          </p:cNvPr>
          <p:cNvSpPr/>
          <p:nvPr/>
        </p:nvSpPr>
        <p:spPr>
          <a:xfrm>
            <a:off x="4297362" y="21873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36D8E067-8394-13F7-5E30-572258D189E9}"/>
              </a:ext>
            </a:extLst>
          </p:cNvPr>
          <p:cNvSpPr/>
          <p:nvPr/>
        </p:nvSpPr>
        <p:spPr>
          <a:xfrm>
            <a:off x="8143874"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Teniendo en cuenta los cambios en la organización de la Dirección de Primera Infancia de acuerdo con el decreto 1430 de 2025 y  a las particularidades de cada una de las subdirecciones y sus modalidades de atención, el indicador PA172 se medirá teniendo en cuenta la gestión del seguimiento de la calidad de la atención de los servicios de primera infancia.</a:t>
            </a:r>
            <a:endParaRPr lang="es-CO" sz="1100" dirty="0">
              <a:solidFill>
                <a:schemeClr val="tx1"/>
              </a:solidFill>
              <a:latin typeface="Century Gothic" panose="020B0502020202020204" pitchFamily="34" charset="0"/>
            </a:endParaRPr>
          </a:p>
        </p:txBody>
      </p:sp>
      <p:sp>
        <p:nvSpPr>
          <p:cNvPr id="13" name="Rectángulo: esquinas redondeadas 12">
            <a:extLst>
              <a:ext uri="{FF2B5EF4-FFF2-40B4-BE49-F238E27FC236}">
                <a16:creationId xmlns:a16="http://schemas.microsoft.com/office/drawing/2014/main" id="{E416ABAE-3100-4BCC-96B0-36DCFCA87E30}"/>
              </a:ext>
            </a:extLst>
          </p:cNvPr>
          <p:cNvSpPr/>
          <p:nvPr/>
        </p:nvSpPr>
        <p:spPr>
          <a:xfrm>
            <a:off x="8258174" y="21873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5729420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F0DC9-DCA3-2281-D30B-9F6934DDCAF3}"/>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8604FC2A-02A1-2DD1-EC08-A5A416AF790A}"/>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D8E79604-A401-278D-4043-34073A7355F1}"/>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1317B66F-6B35-7B6A-5143-4D1182B1C680}"/>
              </a:ext>
            </a:extLst>
          </p:cNvPr>
          <p:cNvSpPr txBox="1"/>
          <p:nvPr/>
        </p:nvSpPr>
        <p:spPr>
          <a:xfrm>
            <a:off x="147056" y="1151575"/>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Primera Infancia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PA-172: Porcentaje de cumplimiento a la gestión del esquema de seguimiento a la ejecución</a:t>
            </a:r>
            <a:r>
              <a:rPr lang="es-ES" sz="1200" dirty="0">
                <a:solidFill>
                  <a:srgbClr val="76B12A"/>
                </a:solidFill>
                <a:latin typeface="Century Gothic" panose="020B0502020202020204" pitchFamily="34" charset="0"/>
              </a:rPr>
              <a:t> </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a:t>
            </a:r>
          </a:p>
          <a:p>
            <a:r>
              <a:rPr lang="es-ES" sz="1200" b="1" dirty="0">
                <a:solidFill>
                  <a:srgbClr val="76B12A"/>
                </a:solidFill>
                <a:latin typeface="Century Gothic" panose="020B0502020202020204" pitchFamily="34" charset="0"/>
              </a:rPr>
              <a:t>Campo de la hoja de vida que busca ajustar: Actividades</a:t>
            </a:r>
            <a:r>
              <a:rPr lang="es-ES" sz="1200" dirty="0">
                <a:latin typeface="Century Gothic" panose="020B0502020202020204" pitchFamily="34" charset="0"/>
              </a:rPr>
              <a:t>.</a:t>
            </a:r>
            <a:endParaRPr lang="es-CO" sz="1200" dirty="0">
              <a:latin typeface="Century Gothic" panose="020B0502020202020204" pitchFamily="34" charset="0"/>
            </a:endParaRPr>
          </a:p>
        </p:txBody>
      </p:sp>
      <p:sp>
        <p:nvSpPr>
          <p:cNvPr id="2" name="TextBox 6">
            <a:extLst>
              <a:ext uri="{FF2B5EF4-FFF2-40B4-BE49-F238E27FC236}">
                <a16:creationId xmlns:a16="http://schemas.microsoft.com/office/drawing/2014/main" id="{255A9221-8F4F-596A-C7E9-C6E86F189E82}"/>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FDAB5588-B994-707F-BA35-DD67E80E8E8E}"/>
              </a:ext>
            </a:extLst>
          </p:cNvPr>
          <p:cNvSpPr/>
          <p:nvPr/>
        </p:nvSpPr>
        <p:spPr>
          <a:xfrm>
            <a:off x="238126" y="2054713"/>
            <a:ext cx="3790950" cy="4327036"/>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NACIONAL: </a:t>
            </a:r>
            <a:r>
              <a:rPr lang="es-ES" sz="900" dirty="0">
                <a:solidFill>
                  <a:schemeClr val="tx1"/>
                </a:solidFill>
                <a:latin typeface="Century Gothic" panose="020B0502020202020204" pitchFamily="34" charset="0"/>
              </a:rPr>
              <a:t>Realizar el seguimiento a las regionales en el reporte del cumplimiento a la gestión del esquema de seguimiento de acuerdo con las fechas de corte estipuladas Evidencia: Correos electrónicos con observaciones y aval de cargue a las regionales o mesas de trabajo o archivos de seguimiento.</a:t>
            </a:r>
          </a:p>
          <a:p>
            <a:pPr algn="just"/>
            <a:endParaRPr lang="es-ES" sz="900" b="1"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REGIONAL: </a:t>
            </a:r>
            <a:r>
              <a:rPr lang="es-ES" sz="900" dirty="0">
                <a:solidFill>
                  <a:schemeClr val="tx1"/>
                </a:solidFill>
                <a:latin typeface="Century Gothic" panose="020B0502020202020204" pitchFamily="34" charset="0"/>
              </a:rPr>
              <a:t>Realizar el cargue de los documentos que soportan la verificación de las condiciones de calidad de los servicios de primera infancia realizadas, de acuerdo con las programaciones y orientaciones brindadas por la Sede Nacional. Evidencia: Información cargada y aval por correo electrónico de profesional de la sede nacional de cargue de información.</a:t>
            </a:r>
          </a:p>
          <a:p>
            <a:pPr algn="just"/>
            <a:endParaRPr lang="es-ES" sz="900" b="1"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ZONAL: </a:t>
            </a:r>
            <a:r>
              <a:rPr lang="es-ES" sz="900" dirty="0">
                <a:solidFill>
                  <a:schemeClr val="tx1"/>
                </a:solidFill>
                <a:latin typeface="Century Gothic" panose="020B0502020202020204" pitchFamily="34" charset="0"/>
              </a:rPr>
              <a:t>Realizar seguimiento y apoyo a la elaboración de procesos sancionatorios y a la implementación de las estrategias de innovación de la Dirección de Primera Infancia Evidencia: Correos o actas o documentos que den cuenta del seguimiento.</a:t>
            </a:r>
          </a:p>
        </p:txBody>
      </p:sp>
      <p:sp>
        <p:nvSpPr>
          <p:cNvPr id="7" name="Rectángulo: esquinas redondeadas 6">
            <a:extLst>
              <a:ext uri="{FF2B5EF4-FFF2-40B4-BE49-F238E27FC236}">
                <a16:creationId xmlns:a16="http://schemas.microsoft.com/office/drawing/2014/main" id="{8AC36E0A-FC54-5661-D930-A53A9EA0136A}"/>
              </a:ext>
            </a:extLst>
          </p:cNvPr>
          <p:cNvSpPr/>
          <p:nvPr/>
        </p:nvSpPr>
        <p:spPr>
          <a:xfrm>
            <a:off x="387352" y="2187304"/>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C86470C0-6666-8313-9241-F91BE065B936}"/>
              </a:ext>
            </a:extLst>
          </p:cNvPr>
          <p:cNvSpPr/>
          <p:nvPr/>
        </p:nvSpPr>
        <p:spPr>
          <a:xfrm>
            <a:off x="4198938"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NACIONAL: </a:t>
            </a:r>
            <a:r>
              <a:rPr lang="es-ES" sz="900" dirty="0">
                <a:solidFill>
                  <a:schemeClr val="tx1"/>
                </a:solidFill>
                <a:latin typeface="Century Gothic" panose="020B0502020202020204" pitchFamily="34" charset="0"/>
              </a:rPr>
              <a:t>Remisión de alertas a las direcciones regionales frente al cargue oportuno y la calidad de las acciones de gestión del seguimiento a la atención de los servicios de primera infancia de acuerdo con las fechas estipuladas.</a:t>
            </a:r>
          </a:p>
          <a:p>
            <a:pPr algn="just"/>
            <a:endParaRPr lang="es-ES" sz="900" b="1" dirty="0">
              <a:solidFill>
                <a:srgbClr val="4DAF46"/>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REGIONAL: </a:t>
            </a:r>
            <a:r>
              <a:rPr lang="es-ES" sz="900" dirty="0">
                <a:solidFill>
                  <a:schemeClr val="tx1"/>
                </a:solidFill>
                <a:latin typeface="Century Gothic" panose="020B0502020202020204" pitchFamily="34" charset="0"/>
              </a:rPr>
              <a:t>Realizar el cargue de los documentos que soportan la gestión al seguimiento de las condiciones de calidad de los servicios de primera infancia y cumplimiento de obligaciones contractuales, de acuerdo con las programaciones y orientaciones brindadas por la Sede Nacional.</a:t>
            </a:r>
          </a:p>
          <a:p>
            <a:pPr algn="just"/>
            <a:endParaRPr lang="es-ES" sz="900" b="1" dirty="0">
              <a:solidFill>
                <a:srgbClr val="4DAF46"/>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ZONAL: </a:t>
            </a:r>
            <a:r>
              <a:rPr lang="es-ES" sz="900" dirty="0">
                <a:solidFill>
                  <a:schemeClr val="tx1"/>
                </a:solidFill>
                <a:latin typeface="Century Gothic" panose="020B0502020202020204" pitchFamily="34" charset="0"/>
              </a:rPr>
              <a:t>Realizar seguimiento al cumplimiento de las condiciones de calidad de los servicios de atención y acciones para el fortalecimiento técnico del equipo de apoyo a la supervisión a partir de las orientaciones de la regional y sede nacional. </a:t>
            </a:r>
            <a:endParaRPr lang="es-ES" sz="900" b="1" dirty="0">
              <a:solidFill>
                <a:srgbClr val="4DAF46"/>
              </a:solidFill>
              <a:latin typeface="Century Gothic" panose="020B0502020202020204" pitchFamily="34" charset="0"/>
            </a:endParaRPr>
          </a:p>
        </p:txBody>
      </p:sp>
      <p:sp>
        <p:nvSpPr>
          <p:cNvPr id="10" name="Rectángulo: esquinas redondeadas 9">
            <a:extLst>
              <a:ext uri="{FF2B5EF4-FFF2-40B4-BE49-F238E27FC236}">
                <a16:creationId xmlns:a16="http://schemas.microsoft.com/office/drawing/2014/main" id="{5080A23C-CBEB-A21B-97EC-8AA962FF8BB1}"/>
              </a:ext>
            </a:extLst>
          </p:cNvPr>
          <p:cNvSpPr/>
          <p:nvPr/>
        </p:nvSpPr>
        <p:spPr>
          <a:xfrm>
            <a:off x="4297362" y="21873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33117A12-28CD-0A0D-AA8C-4E68EECC94A8}"/>
              </a:ext>
            </a:extLst>
          </p:cNvPr>
          <p:cNvSpPr/>
          <p:nvPr/>
        </p:nvSpPr>
        <p:spPr>
          <a:xfrm>
            <a:off x="8143874"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Teniendo en cuenta los cambios en la organización de la Dirección de Primera Infancia de acuerdo con el decreto 1430 de 2025 y  a las particularidades de cada una de las subdirecciones y sus modalidades de atención, el indicador PA172 se medirá teniendo en cuenta la gestión del seguimiento de la calidad de la atención de los servicios de primera infancia.</a:t>
            </a:r>
            <a:endParaRPr lang="es-CO" sz="1100" dirty="0">
              <a:solidFill>
                <a:schemeClr val="tx1"/>
              </a:solidFill>
              <a:latin typeface="Century Gothic" panose="020B0502020202020204" pitchFamily="34" charset="0"/>
            </a:endParaRPr>
          </a:p>
        </p:txBody>
      </p:sp>
      <p:sp>
        <p:nvSpPr>
          <p:cNvPr id="13" name="Rectángulo: esquinas redondeadas 12">
            <a:extLst>
              <a:ext uri="{FF2B5EF4-FFF2-40B4-BE49-F238E27FC236}">
                <a16:creationId xmlns:a16="http://schemas.microsoft.com/office/drawing/2014/main" id="{2668C375-5BD4-48E8-D354-CBEDF21D85B7}"/>
              </a:ext>
            </a:extLst>
          </p:cNvPr>
          <p:cNvSpPr/>
          <p:nvPr/>
        </p:nvSpPr>
        <p:spPr>
          <a:xfrm>
            <a:off x="8258174" y="21873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559007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CFC0A-C3C8-59F7-CF6E-AD863FA284AF}"/>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987103EF-61A5-2BD7-3A85-9F30881165A1}"/>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A619902F-8738-B445-051D-D331A5AFF77B}"/>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41717712-7602-D557-C160-69BA3BDCBB12}"/>
              </a:ext>
            </a:extLst>
          </p:cNvPr>
          <p:cNvSpPr txBox="1"/>
          <p:nvPr/>
        </p:nvSpPr>
        <p:spPr>
          <a:xfrm>
            <a:off x="147056" y="1109043"/>
            <a:ext cx="11862962" cy="900246"/>
          </a:xfrm>
          <a:prstGeom prst="rect">
            <a:avLst/>
          </a:prstGeom>
          <a:noFill/>
        </p:spPr>
        <p:txBody>
          <a:bodyPr wrap="square" rtlCol="0">
            <a:spAutoFit/>
          </a:bodyPr>
          <a:lstStyle/>
          <a:p>
            <a:r>
              <a:rPr lang="es-ES" sz="1050" b="1" dirty="0">
                <a:solidFill>
                  <a:srgbClr val="76B12A"/>
                </a:solidFill>
                <a:latin typeface="Century Gothic" panose="020B0502020202020204" pitchFamily="34" charset="0"/>
              </a:rPr>
              <a:t>Área de la SDGN que solicita el ajuste: </a:t>
            </a:r>
            <a:r>
              <a:rPr lang="es-ES" sz="1050" dirty="0">
                <a:latin typeface="Century Gothic" panose="020B0502020202020204" pitchFamily="34" charset="0"/>
              </a:rPr>
              <a:t>Dirección de Infancias y Adolescencias</a:t>
            </a:r>
          </a:p>
          <a:p>
            <a:r>
              <a:rPr lang="es-ES" sz="1050" b="1" dirty="0">
                <a:solidFill>
                  <a:srgbClr val="76B12A"/>
                </a:solidFill>
                <a:latin typeface="Century Gothic" panose="020B0502020202020204" pitchFamily="34" charset="0"/>
              </a:rPr>
              <a:t>Indicador: </a:t>
            </a:r>
            <a:r>
              <a:rPr lang="es-ES" sz="1050" dirty="0">
                <a:latin typeface="Century Gothic" panose="020B0502020202020204" pitchFamily="34" charset="0"/>
              </a:rPr>
              <a:t>PA-213: Número de niñas, niños y adolescentes que participan en la estrategia para el desarrollo de habilidades, vocaciones y talentos en el marco de la atención integral </a:t>
            </a:r>
          </a:p>
          <a:p>
            <a:r>
              <a:rPr lang="es-ES" sz="1050" b="1" dirty="0">
                <a:solidFill>
                  <a:srgbClr val="76B12A"/>
                </a:solidFill>
                <a:latin typeface="Century Gothic" panose="020B0502020202020204" pitchFamily="34" charset="0"/>
              </a:rPr>
              <a:t>Tipo de plan al cual está asociado el indicador: </a:t>
            </a:r>
            <a:r>
              <a:rPr lang="es-ES" sz="1050" dirty="0">
                <a:latin typeface="Century Gothic" panose="020B0502020202020204" pitchFamily="34" charset="0"/>
              </a:rPr>
              <a:t>Plan de Acción</a:t>
            </a:r>
          </a:p>
          <a:p>
            <a:r>
              <a:rPr lang="es-ES" sz="1050" b="1" dirty="0">
                <a:solidFill>
                  <a:srgbClr val="76B12A"/>
                </a:solidFill>
                <a:latin typeface="Century Gothic" panose="020B0502020202020204" pitchFamily="34" charset="0"/>
              </a:rPr>
              <a:t>Campo de la hoja de vida que busca ajustar: </a:t>
            </a:r>
            <a:r>
              <a:rPr lang="es-ES" sz="1050" dirty="0">
                <a:latin typeface="Century Gothic" panose="020B0502020202020204" pitchFamily="34" charset="0"/>
              </a:rPr>
              <a:t>Actividades del indicador.</a:t>
            </a:r>
            <a:endParaRPr lang="es-CO" sz="1400" dirty="0">
              <a:latin typeface="Century Gothic" panose="020B0502020202020204" pitchFamily="34" charset="0"/>
            </a:endParaRPr>
          </a:p>
        </p:txBody>
      </p:sp>
      <p:sp>
        <p:nvSpPr>
          <p:cNvPr id="2" name="TextBox 6">
            <a:extLst>
              <a:ext uri="{FF2B5EF4-FFF2-40B4-BE49-F238E27FC236}">
                <a16:creationId xmlns:a16="http://schemas.microsoft.com/office/drawing/2014/main" id="{DB55194C-16A1-73CE-7DA4-ED387E40D57F}"/>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0C51D58E-9521-F38E-0824-5598FCCE49E2}"/>
              </a:ext>
            </a:extLst>
          </p:cNvPr>
          <p:cNvSpPr/>
          <p:nvPr/>
        </p:nvSpPr>
        <p:spPr>
          <a:xfrm>
            <a:off x="238126" y="2054713"/>
            <a:ext cx="3790950" cy="4327036"/>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1: </a:t>
            </a:r>
            <a:r>
              <a:rPr lang="es-ES" sz="800" dirty="0">
                <a:solidFill>
                  <a:schemeClr val="tx1"/>
                </a:solidFill>
                <a:latin typeface="Century Gothic" panose="020B0502020202020204" pitchFamily="34" charset="0"/>
              </a:rPr>
              <a:t>Elaborar los documentos precontractuales (memorando de orientaciones, estudio previo, minuta, entre otros) para realizar la contratación de las modalidades y formas de atención asociadas a las Direcciones de Infancia y de Adolescencia y Juventud. </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2: </a:t>
            </a:r>
            <a:r>
              <a:rPr lang="es-ES" sz="800" dirty="0">
                <a:solidFill>
                  <a:schemeClr val="tx1"/>
                </a:solidFill>
                <a:latin typeface="Century Gothic" panose="020B0502020202020204" pitchFamily="34" charset="0"/>
              </a:rPr>
              <a:t>Realizar el proceso de contratación de las modalidades y formas de atención asociadas a las Direcciones de Infancia y de Adolescencia y Juventud. </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3: </a:t>
            </a:r>
            <a:r>
              <a:rPr lang="es-ES" sz="800" dirty="0">
                <a:solidFill>
                  <a:schemeClr val="tx1"/>
                </a:solidFill>
                <a:latin typeface="Century Gothic" panose="020B0502020202020204" pitchFamily="34" charset="0"/>
              </a:rPr>
              <a:t>Brindar asistencia técnica a los equipos regionales, zonales y operadores del servicio para la adecuada implementación de las modalidades y formas de atención asociadas a las Direcciones de Infancia y de Adolescencia y Juventud. </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4</a:t>
            </a:r>
            <a:r>
              <a:rPr lang="es-ES" sz="800" dirty="0">
                <a:solidFill>
                  <a:schemeClr val="tx1"/>
                </a:solidFill>
                <a:latin typeface="Century Gothic" panose="020B0502020202020204" pitchFamily="34" charset="0"/>
              </a:rPr>
              <a:t>: Elaborar los documentos precontractuales (memorando de orientaciones, estudio previo, minuta, entre otros) para realizar la contratación de las modalidades y formas de atención asociadas a las Direcciones de Infancia y de Adolescencia y Juventud.</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5</a:t>
            </a:r>
            <a:r>
              <a:rPr lang="es-ES" sz="800" dirty="0">
                <a:solidFill>
                  <a:schemeClr val="tx1"/>
                </a:solidFill>
                <a:latin typeface="Century Gothic" panose="020B0502020202020204" pitchFamily="34" charset="0"/>
              </a:rPr>
              <a:t>: Realizar el proceso de contratación de las modalidades y formas de atención asociadas a las Direcciones de Infancia y de Adolescencia y Juventud. </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6</a:t>
            </a:r>
            <a:r>
              <a:rPr lang="es-ES" sz="800" dirty="0">
                <a:solidFill>
                  <a:schemeClr val="tx1"/>
                </a:solidFill>
                <a:latin typeface="Century Gothic" panose="020B0502020202020204" pitchFamily="34" charset="0"/>
              </a:rPr>
              <a:t>: Brindar asistencia técnica a los equipos regionales, zonales y operadores del servicio para la adecuada implementación de las modalidades y formas de atención asociadas a las Direcciones de Infancia y de Adolescencia y Juventud. </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7</a:t>
            </a:r>
            <a:r>
              <a:rPr lang="es-ES" sz="800" dirty="0">
                <a:solidFill>
                  <a:schemeClr val="tx1"/>
                </a:solidFill>
                <a:latin typeface="Century Gothic" panose="020B0502020202020204" pitchFamily="34" charset="0"/>
              </a:rPr>
              <a:t>: Realizar seguimiento y supervisión a las etapas de alistamiento, atención y cierre de los procesos de atención.</a:t>
            </a:r>
          </a:p>
        </p:txBody>
      </p:sp>
      <p:sp>
        <p:nvSpPr>
          <p:cNvPr id="7" name="Rectángulo: esquinas redondeadas 6">
            <a:extLst>
              <a:ext uri="{FF2B5EF4-FFF2-40B4-BE49-F238E27FC236}">
                <a16:creationId xmlns:a16="http://schemas.microsoft.com/office/drawing/2014/main" id="{310C4BE4-F639-45DB-396A-BE6B9F965D2D}"/>
              </a:ext>
            </a:extLst>
          </p:cNvPr>
          <p:cNvSpPr/>
          <p:nvPr/>
        </p:nvSpPr>
        <p:spPr>
          <a:xfrm>
            <a:off x="387352" y="2103080"/>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17F24B97-9B50-1E0E-7D38-C8847D10C6D5}"/>
              </a:ext>
            </a:extLst>
          </p:cNvPr>
          <p:cNvSpPr/>
          <p:nvPr/>
        </p:nvSpPr>
        <p:spPr>
          <a:xfrm>
            <a:off x="4198938"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1</a:t>
            </a:r>
            <a:r>
              <a:rPr lang="es-ES" sz="800" b="1" dirty="0">
                <a:solidFill>
                  <a:schemeClr val="tx1"/>
                </a:solidFill>
                <a:latin typeface="Century Gothic" panose="020B0502020202020204" pitchFamily="34" charset="0"/>
              </a:rPr>
              <a:t>: </a:t>
            </a:r>
            <a:r>
              <a:rPr lang="es-ES" sz="800" dirty="0">
                <a:solidFill>
                  <a:schemeClr val="tx1"/>
                </a:solidFill>
                <a:latin typeface="Century Gothic" panose="020B0502020202020204" pitchFamily="34" charset="0"/>
              </a:rPr>
              <a:t>Elaborar los documentos precontractuales (memorando de orientaciones, estudio previo, minuta, entre otros) para realizar la contratación de las modalidades y formas de atención asociadas a la Direccion de Infancias y Adolescencias.</a:t>
            </a:r>
          </a:p>
          <a:p>
            <a:pPr algn="just"/>
            <a:endParaRPr lang="es-ES" sz="800" dirty="0">
              <a:solidFill>
                <a:schemeClr val="tx1"/>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2:</a:t>
            </a:r>
            <a:r>
              <a:rPr lang="es-ES" sz="800" b="1" dirty="0">
                <a:solidFill>
                  <a:schemeClr val="tx1"/>
                </a:solidFill>
                <a:latin typeface="Century Gothic" panose="020B0502020202020204" pitchFamily="34" charset="0"/>
              </a:rPr>
              <a:t> </a:t>
            </a:r>
            <a:r>
              <a:rPr lang="es-ES" sz="800" dirty="0">
                <a:solidFill>
                  <a:schemeClr val="tx1"/>
                </a:solidFill>
                <a:latin typeface="Century Gothic" panose="020B0502020202020204" pitchFamily="34" charset="0"/>
              </a:rPr>
              <a:t>Realizar el proceso de contratación de las modalidades y formas de atención asociadas a las Dirección de Infancias y Adolescencias.</a:t>
            </a:r>
          </a:p>
          <a:p>
            <a:pPr algn="just"/>
            <a:endParaRPr lang="es-ES" sz="800" dirty="0">
              <a:solidFill>
                <a:schemeClr val="tx1"/>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3: </a:t>
            </a:r>
            <a:r>
              <a:rPr lang="es-ES" sz="800" dirty="0">
                <a:solidFill>
                  <a:schemeClr val="tx1"/>
                </a:solidFill>
                <a:latin typeface="Century Gothic" panose="020B0502020202020204" pitchFamily="34" charset="0"/>
              </a:rPr>
              <a:t>Brindar comunidad de aprendizaje a los equipos regionales, zonales y operadores del servicio para la adecuada implementación de las modalidades y formas de atención asociadas a la Dirección de Infancias y Adolescencias. </a:t>
            </a:r>
          </a:p>
          <a:p>
            <a:pPr algn="just"/>
            <a:endParaRPr lang="es-ES" sz="800" dirty="0">
              <a:solidFill>
                <a:schemeClr val="tx1"/>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4:</a:t>
            </a:r>
            <a:r>
              <a:rPr lang="es-ES" sz="800" b="1" dirty="0">
                <a:solidFill>
                  <a:schemeClr val="tx1"/>
                </a:solidFill>
                <a:latin typeface="Century Gothic" panose="020B0502020202020204" pitchFamily="34" charset="0"/>
              </a:rPr>
              <a:t> </a:t>
            </a:r>
            <a:r>
              <a:rPr lang="es-ES" sz="800" dirty="0">
                <a:solidFill>
                  <a:schemeClr val="tx1"/>
                </a:solidFill>
                <a:latin typeface="Century Gothic" panose="020B0502020202020204" pitchFamily="34" charset="0"/>
              </a:rPr>
              <a:t>Elaborar los documentos precontractuales (memorando de orientaciones, estudio previo, minuta, entre otros) para realizar la contratación de las modalidades y formas de atención asociadas a las Direccion de Infancias y Adolescencias.</a:t>
            </a:r>
          </a:p>
          <a:p>
            <a:pPr algn="just"/>
            <a:endParaRPr lang="es-ES" sz="800" dirty="0">
              <a:solidFill>
                <a:schemeClr val="tx1"/>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5</a:t>
            </a:r>
            <a:r>
              <a:rPr lang="es-ES" sz="800" dirty="0">
                <a:solidFill>
                  <a:schemeClr val="accent6"/>
                </a:solidFill>
                <a:latin typeface="Century Gothic" panose="020B0502020202020204" pitchFamily="34" charset="0"/>
              </a:rPr>
              <a:t>: </a:t>
            </a:r>
            <a:r>
              <a:rPr lang="es-ES" sz="800" dirty="0">
                <a:solidFill>
                  <a:schemeClr val="tx1"/>
                </a:solidFill>
                <a:latin typeface="Century Gothic" panose="020B0502020202020204" pitchFamily="34" charset="0"/>
              </a:rPr>
              <a:t>Realizar el proceso de contratación de las modalidades y formas de atención asociadas a la Dirección de Infancias y Adolescencias. </a:t>
            </a:r>
          </a:p>
          <a:p>
            <a:pPr algn="just"/>
            <a:endParaRPr lang="es-ES" sz="800" dirty="0">
              <a:solidFill>
                <a:schemeClr val="tx1"/>
              </a:solidFill>
              <a:latin typeface="Century Gothic" panose="020B0502020202020204" pitchFamily="34" charset="0"/>
            </a:endParaRPr>
          </a:p>
          <a:p>
            <a:pPr algn="just"/>
            <a:r>
              <a:rPr lang="es-ES" sz="800" b="1" dirty="0">
                <a:solidFill>
                  <a:schemeClr val="accent6"/>
                </a:solidFill>
                <a:latin typeface="Century Gothic" panose="020B0502020202020204" pitchFamily="34" charset="0"/>
              </a:rPr>
              <a:t>Actividad 6:</a:t>
            </a:r>
            <a:r>
              <a:rPr lang="es-ES" sz="800" dirty="0">
                <a:solidFill>
                  <a:schemeClr val="tx1"/>
                </a:solidFill>
                <a:latin typeface="Century Gothic" panose="020B0502020202020204" pitchFamily="34" charset="0"/>
              </a:rPr>
              <a:t> Brindar comunidad de aprendizaje a los equipos regionales, zonales y operadores del servicio para la adecuada implementación de las modalidades y formas de atención asociadas a la Dirección de Infancias y Adolescencias. </a:t>
            </a:r>
          </a:p>
        </p:txBody>
      </p:sp>
      <p:sp>
        <p:nvSpPr>
          <p:cNvPr id="10" name="Rectángulo: esquinas redondeadas 9">
            <a:extLst>
              <a:ext uri="{FF2B5EF4-FFF2-40B4-BE49-F238E27FC236}">
                <a16:creationId xmlns:a16="http://schemas.microsoft.com/office/drawing/2014/main" id="{83AC245A-BA0E-BA73-5B84-2E21697B9A5C}"/>
              </a:ext>
            </a:extLst>
          </p:cNvPr>
          <p:cNvSpPr/>
          <p:nvPr/>
        </p:nvSpPr>
        <p:spPr>
          <a:xfrm>
            <a:off x="4297362" y="21873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2A5E4C31-29ED-FE68-2776-54EA0B4E8B1E}"/>
              </a:ext>
            </a:extLst>
          </p:cNvPr>
          <p:cNvSpPr/>
          <p:nvPr/>
        </p:nvSpPr>
        <p:spPr>
          <a:xfrm>
            <a:off x="8143874"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Se ajustan las actividades de acuerdo con lo dispuesto en el decreto 1430 de 2025 y la entrada en operación de las comunidades de aprendizaje.</a:t>
            </a:r>
            <a:endParaRPr lang="es-CO" sz="1100" dirty="0">
              <a:solidFill>
                <a:schemeClr val="tx1"/>
              </a:solidFill>
              <a:latin typeface="Century Gothic" panose="020B0502020202020204" pitchFamily="34" charset="0"/>
            </a:endParaRPr>
          </a:p>
        </p:txBody>
      </p:sp>
      <p:sp>
        <p:nvSpPr>
          <p:cNvPr id="13" name="Rectángulo: esquinas redondeadas 12">
            <a:extLst>
              <a:ext uri="{FF2B5EF4-FFF2-40B4-BE49-F238E27FC236}">
                <a16:creationId xmlns:a16="http://schemas.microsoft.com/office/drawing/2014/main" id="{4FF4C1DA-D21B-7E2A-08DA-5372317F7902}"/>
              </a:ext>
            </a:extLst>
          </p:cNvPr>
          <p:cNvSpPr/>
          <p:nvPr/>
        </p:nvSpPr>
        <p:spPr>
          <a:xfrm>
            <a:off x="8258174" y="21873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62435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4EA6D-0A40-B601-720F-B6AB38CB8712}"/>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E5460984-A854-9C38-E506-E24221D26DFF}"/>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971937CB-3C6F-D55F-B8D1-58D1C281AD04}"/>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EEC4885A-16F5-2012-087D-12CC3F27B4A6}"/>
              </a:ext>
            </a:extLst>
          </p:cNvPr>
          <p:cNvSpPr txBox="1"/>
          <p:nvPr/>
        </p:nvSpPr>
        <p:spPr>
          <a:xfrm>
            <a:off x="147056" y="1151575"/>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Familias, Comunidades y Pueblos</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 - 244 Número de familias atendidas para el desarrollo de capacidades y la construcción de la paz.</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 y 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a:t>
            </a:r>
            <a:endParaRPr lang="es-CO" sz="1200" dirty="0">
              <a:latin typeface="Century Gothic" panose="020B0502020202020204" pitchFamily="34" charset="0"/>
            </a:endParaRPr>
          </a:p>
        </p:txBody>
      </p:sp>
      <p:sp>
        <p:nvSpPr>
          <p:cNvPr id="2" name="TextBox 6">
            <a:extLst>
              <a:ext uri="{FF2B5EF4-FFF2-40B4-BE49-F238E27FC236}">
                <a16:creationId xmlns:a16="http://schemas.microsoft.com/office/drawing/2014/main" id="{666E9672-201D-A7B5-BFDE-2C2C223184D1}"/>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31CDA2EF-0917-0784-5CB6-1532B3D53C20}"/>
              </a:ext>
            </a:extLst>
          </p:cNvPr>
          <p:cNvSpPr/>
          <p:nvPr/>
        </p:nvSpPr>
        <p:spPr>
          <a:xfrm>
            <a:off x="238126" y="2044080"/>
            <a:ext cx="3790950" cy="4327036"/>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1: </a:t>
            </a:r>
            <a:r>
              <a:rPr lang="es-ES" sz="800" dirty="0">
                <a:solidFill>
                  <a:schemeClr val="tx1"/>
                </a:solidFill>
                <a:latin typeface="Century Gothic" panose="020B0502020202020204" pitchFamily="34" charset="0"/>
              </a:rPr>
              <a:t>Hacer seguimiento a la Programación de Meta Social y Financiera de los servicios.</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2: </a:t>
            </a:r>
            <a:r>
              <a:rPr lang="es-ES" sz="800" dirty="0">
                <a:solidFill>
                  <a:schemeClr val="tx1"/>
                </a:solidFill>
                <a:latin typeface="Century Gothic" panose="020B0502020202020204" pitchFamily="34" charset="0"/>
              </a:rPr>
              <a:t>Remitir los Lineamientos técnicos para la contratación de los servicios con vigencias futuras (diciembre 2025) y enero 2026.</a:t>
            </a: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3: </a:t>
            </a:r>
            <a:r>
              <a:rPr lang="es-ES" sz="800" dirty="0">
                <a:solidFill>
                  <a:schemeClr val="tx1"/>
                </a:solidFill>
                <a:latin typeface="Century Gothic" panose="020B0502020202020204" pitchFamily="34" charset="0"/>
              </a:rPr>
              <a:t>Realizar asistencias técnicas a la implementación de los servicios. </a:t>
            </a: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4: </a:t>
            </a:r>
            <a:r>
              <a:rPr lang="es-ES" sz="800" dirty="0">
                <a:solidFill>
                  <a:schemeClr val="tx1"/>
                </a:solidFill>
                <a:latin typeface="Century Gothic" panose="020B0502020202020204" pitchFamily="34" charset="0"/>
              </a:rPr>
              <a:t>Realizar seguimiento a la ejecución de Metas Sociales y </a:t>
            </a:r>
            <a:r>
              <a:rPr lang="es-ES" sz="800" dirty="0" err="1">
                <a:solidFill>
                  <a:schemeClr val="tx1"/>
                </a:solidFill>
                <a:latin typeface="Century Gothic" panose="020B0502020202020204" pitchFamily="34" charset="0"/>
              </a:rPr>
              <a:t>Finanacieras</a:t>
            </a:r>
            <a:r>
              <a:rPr lang="es-ES" sz="800" dirty="0">
                <a:solidFill>
                  <a:schemeClr val="tx1"/>
                </a:solidFill>
                <a:latin typeface="Century Gothic" panose="020B0502020202020204" pitchFamily="34" charset="0"/>
              </a:rPr>
              <a:t> de los servicios. </a:t>
            </a:r>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5: </a:t>
            </a:r>
            <a:r>
              <a:rPr lang="es-ES" sz="800" dirty="0">
                <a:solidFill>
                  <a:schemeClr val="tx1"/>
                </a:solidFill>
                <a:latin typeface="Century Gothic" panose="020B0502020202020204" pitchFamily="34" charset="0"/>
              </a:rPr>
              <a:t>Consolidar el avance de ejecución Metas Sociales y Financieras.</a:t>
            </a: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6: </a:t>
            </a:r>
            <a:r>
              <a:rPr lang="es-ES" sz="800" dirty="0">
                <a:solidFill>
                  <a:schemeClr val="tx1"/>
                </a:solidFill>
                <a:latin typeface="Century Gothic" panose="020B0502020202020204" pitchFamily="34" charset="0"/>
              </a:rPr>
              <a:t>Consolidar el avance de ejecución Metas Sociales y Financieras.</a:t>
            </a:r>
            <a:endParaRPr lang="es-ES" sz="800" b="1" dirty="0">
              <a:solidFill>
                <a:schemeClr val="tx1"/>
              </a:solidFill>
              <a:latin typeface="Century Gothic" panose="020B0502020202020204" pitchFamily="34" charset="0"/>
            </a:endParaRP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7: </a:t>
            </a:r>
            <a:r>
              <a:rPr lang="es-ES" sz="800" dirty="0">
                <a:solidFill>
                  <a:schemeClr val="tx1"/>
                </a:solidFill>
                <a:latin typeface="Century Gothic" panose="020B0502020202020204" pitchFamily="34" charset="0"/>
              </a:rPr>
              <a:t>Realizar seguimiento a la Programación y/o modificación de Meta Social y Financiera de los servicios en la regional. </a:t>
            </a:r>
          </a:p>
          <a:p>
            <a:pPr algn="just"/>
            <a:endParaRPr lang="es-ES" sz="800" b="1"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8: </a:t>
            </a:r>
            <a:r>
              <a:rPr lang="es-ES" sz="800" dirty="0">
                <a:solidFill>
                  <a:schemeClr val="tx1"/>
                </a:solidFill>
                <a:latin typeface="Century Gothic" panose="020B0502020202020204" pitchFamily="34" charset="0"/>
              </a:rPr>
              <a:t>Realizar asistencias técnicas o acompañamientos a los equipos regionales que implementan los servicios.</a:t>
            </a:r>
          </a:p>
          <a:p>
            <a:pPr algn="just"/>
            <a:endParaRPr lang="es-ES" sz="800" dirty="0">
              <a:solidFill>
                <a:schemeClr val="tx1"/>
              </a:solidFill>
              <a:latin typeface="Century Gothic" panose="020B0502020202020204" pitchFamily="34" charset="0"/>
            </a:endParaRPr>
          </a:p>
          <a:p>
            <a:pPr algn="just"/>
            <a:r>
              <a:rPr lang="es-ES" sz="800" b="1" dirty="0">
                <a:solidFill>
                  <a:schemeClr val="tx1"/>
                </a:solidFill>
                <a:latin typeface="Century Gothic" panose="020B0502020202020204" pitchFamily="34" charset="0"/>
              </a:rPr>
              <a:t>Actividad 9: </a:t>
            </a:r>
            <a:r>
              <a:rPr lang="es-ES" sz="800" dirty="0">
                <a:solidFill>
                  <a:schemeClr val="tx1"/>
                </a:solidFill>
                <a:latin typeface="Century Gothic" panose="020B0502020202020204" pitchFamily="34" charset="0"/>
              </a:rPr>
              <a:t>Reportar el avance de la ejecución de </a:t>
            </a:r>
            <a:r>
              <a:rPr lang="es-ES" sz="800" dirty="0" err="1">
                <a:solidFill>
                  <a:schemeClr val="tx1"/>
                </a:solidFill>
                <a:latin typeface="Century Gothic" panose="020B0502020202020204" pitchFamily="34" charset="0"/>
              </a:rPr>
              <a:t>MSyF</a:t>
            </a:r>
            <a:r>
              <a:rPr lang="es-ES" sz="800" dirty="0">
                <a:solidFill>
                  <a:schemeClr val="tx1"/>
                </a:solidFill>
                <a:latin typeface="Century Gothic" panose="020B0502020202020204" pitchFamily="34" charset="0"/>
              </a:rPr>
              <a:t> de los servicios.</a:t>
            </a:r>
            <a:endParaRPr lang="es-ES" sz="800" b="1" dirty="0">
              <a:solidFill>
                <a:schemeClr val="tx1"/>
              </a:solidFill>
              <a:latin typeface="Century Gothic" panose="020B0502020202020204" pitchFamily="34" charset="0"/>
            </a:endParaRPr>
          </a:p>
        </p:txBody>
      </p:sp>
      <p:sp>
        <p:nvSpPr>
          <p:cNvPr id="7" name="Rectángulo: esquinas redondeadas 6">
            <a:extLst>
              <a:ext uri="{FF2B5EF4-FFF2-40B4-BE49-F238E27FC236}">
                <a16:creationId xmlns:a16="http://schemas.microsoft.com/office/drawing/2014/main" id="{C630A584-0059-D1D2-C2A9-21020393942F}"/>
              </a:ext>
            </a:extLst>
          </p:cNvPr>
          <p:cNvSpPr/>
          <p:nvPr/>
        </p:nvSpPr>
        <p:spPr>
          <a:xfrm>
            <a:off x="387352" y="2187304"/>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151A0ADF-4917-6EBE-AF6B-387A63B26514}"/>
              </a:ext>
            </a:extLst>
          </p:cNvPr>
          <p:cNvSpPr/>
          <p:nvPr/>
        </p:nvSpPr>
        <p:spPr>
          <a:xfrm>
            <a:off x="4198938" y="2065346"/>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endParaRPr lang="es-ES" sz="900" b="1" dirty="0">
              <a:solidFill>
                <a:srgbClr val="4DAF46"/>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1: </a:t>
            </a:r>
            <a:r>
              <a:rPr lang="es-ES" sz="900" dirty="0">
                <a:solidFill>
                  <a:schemeClr val="tx1"/>
                </a:solidFill>
                <a:latin typeface="Century Gothic" panose="020B0502020202020204" pitchFamily="34" charset="0"/>
              </a:rPr>
              <a:t>Hacer seguimiento a la programación y modificación de Metas Sociales y Financieras (</a:t>
            </a:r>
            <a:r>
              <a:rPr lang="es-ES" sz="900" dirty="0" err="1">
                <a:solidFill>
                  <a:schemeClr val="tx1"/>
                </a:solidFill>
                <a:latin typeface="Century Gothic" panose="020B0502020202020204" pitchFamily="34" charset="0"/>
              </a:rPr>
              <a:t>MSyF</a:t>
            </a:r>
            <a:r>
              <a:rPr lang="es-ES" sz="900" dirty="0">
                <a:solidFill>
                  <a:schemeClr val="tx1"/>
                </a:solidFill>
                <a:latin typeface="Century Gothic" panose="020B0502020202020204" pitchFamily="34" charset="0"/>
              </a:rPr>
              <a:t>) y socializar el avance a la directora de Familias, comunidades y Pueblos</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2: </a:t>
            </a:r>
            <a:r>
              <a:rPr lang="es-ES" sz="900" dirty="0">
                <a:solidFill>
                  <a:schemeClr val="tx1"/>
                </a:solidFill>
                <a:latin typeface="Century Gothic" panose="020B0502020202020204" pitchFamily="34" charset="0"/>
              </a:rPr>
              <a:t>Remitir los Lineamientos técnicos a las Direcciones Regionales para la contratación de los servicios.</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3: </a:t>
            </a:r>
            <a:r>
              <a:rPr lang="es-ES" sz="900" dirty="0">
                <a:solidFill>
                  <a:schemeClr val="tx1"/>
                </a:solidFill>
                <a:latin typeface="Century Gothic" panose="020B0502020202020204" pitchFamily="34" charset="0"/>
              </a:rPr>
              <a:t>Realizar jornadas de fortalecimiento técnico  dirigidas a los equipos de la Dirección de Familias, Comunidades y Pueblos, a las Direcciones Regionales y a los equipos responsables de la implementación de los servicios, con el fin de orientar la ejecución, el seguimiento y el cumplimiento de los lineamientos técnicos establecidos para la vigencia.</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4: </a:t>
            </a:r>
            <a:r>
              <a:rPr lang="es-ES" sz="900" dirty="0">
                <a:solidFill>
                  <a:schemeClr val="tx1"/>
                </a:solidFill>
                <a:latin typeface="Century Gothic" panose="020B0502020202020204" pitchFamily="34" charset="0"/>
              </a:rPr>
              <a:t>Realizar seguimiento a la ejecución de las Metas Sociales y Financieras (</a:t>
            </a:r>
            <a:r>
              <a:rPr lang="es-ES" sz="900" dirty="0" err="1">
                <a:solidFill>
                  <a:schemeClr val="tx1"/>
                </a:solidFill>
                <a:latin typeface="Century Gothic" panose="020B0502020202020204" pitchFamily="34" charset="0"/>
              </a:rPr>
              <a:t>MSyF</a:t>
            </a:r>
            <a:r>
              <a:rPr lang="es-ES" sz="900" dirty="0">
                <a:solidFill>
                  <a:schemeClr val="tx1"/>
                </a:solidFill>
                <a:latin typeface="Century Gothic" panose="020B0502020202020204" pitchFamily="34" charset="0"/>
              </a:rPr>
              <a:t>) de los servicios y por regional y remitir a la directora de Familias, Comunidades y Pueblos un informe periódico con el análisis de avances, cumplimiento de metas, alertas y recomendaciones para la toma de decisiones.</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Actividades 5, 6, 7, 8 y 9 : Se eliminan dado que se fusionan con las actividades 1, 2, 3 y 4. </a:t>
            </a:r>
            <a:endParaRPr lang="es-ES" sz="900" dirty="0">
              <a:solidFill>
                <a:schemeClr val="tx1"/>
              </a:solidFill>
              <a:latin typeface="Century Gothic" panose="020B0502020202020204" pitchFamily="34" charset="0"/>
            </a:endParaRPr>
          </a:p>
        </p:txBody>
      </p:sp>
      <p:sp>
        <p:nvSpPr>
          <p:cNvPr id="10" name="Rectángulo: esquinas redondeadas 9">
            <a:extLst>
              <a:ext uri="{FF2B5EF4-FFF2-40B4-BE49-F238E27FC236}">
                <a16:creationId xmlns:a16="http://schemas.microsoft.com/office/drawing/2014/main" id="{632B774A-5223-FA9F-7D27-390578A5CC22}"/>
              </a:ext>
            </a:extLst>
          </p:cNvPr>
          <p:cNvSpPr/>
          <p:nvPr/>
        </p:nvSpPr>
        <p:spPr>
          <a:xfrm>
            <a:off x="4297362" y="21873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42C21558-9C9C-D1F4-7B79-65141BBDC0FD}"/>
              </a:ext>
            </a:extLst>
          </p:cNvPr>
          <p:cNvSpPr/>
          <p:nvPr/>
        </p:nvSpPr>
        <p:spPr>
          <a:xfrm>
            <a:off x="8143874"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Se requiere ajustar el indicador para fortalecer la consistencia entre su metodología de medición y la información reportada. En consecuencia, se ajustan las actividades del Plan de Acción orientadas a gestionar, en articulación con la Subdirección de Monitoreo y Evaluación, las acciones necesarias para garantizar un seguimiento más preciso de los resultados y una adecuada evaluación del cumplimiento de las metas establecidas.</a:t>
            </a:r>
          </a:p>
        </p:txBody>
      </p:sp>
      <p:sp>
        <p:nvSpPr>
          <p:cNvPr id="13" name="Rectángulo: esquinas redondeadas 12">
            <a:extLst>
              <a:ext uri="{FF2B5EF4-FFF2-40B4-BE49-F238E27FC236}">
                <a16:creationId xmlns:a16="http://schemas.microsoft.com/office/drawing/2014/main" id="{1082BC9D-8707-5107-AC64-D13C67889AD3}"/>
              </a:ext>
            </a:extLst>
          </p:cNvPr>
          <p:cNvSpPr/>
          <p:nvPr/>
        </p:nvSpPr>
        <p:spPr>
          <a:xfrm>
            <a:off x="8258174" y="21873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326915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92153-9CF7-3972-F334-53ED638E7DF9}"/>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90F64A38-60EB-FFD5-F42A-33EBA2C1991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3600A3C2-F90F-999C-7D49-4F532670E933}"/>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910D6E23-F625-6718-A8FF-727B3B23FE10}"/>
              </a:ext>
            </a:extLst>
          </p:cNvPr>
          <p:cNvSpPr txBox="1"/>
          <p:nvPr/>
        </p:nvSpPr>
        <p:spPr>
          <a:xfrm>
            <a:off x="147056" y="1019455"/>
            <a:ext cx="11862962" cy="1015663"/>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Protección Especial</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 – 34: Porcentaje de niñas, niños y adolescentes víctimas del desplazamiento forzado por conflicto armado, en riesgo inminente de  desplazamiento o afectados por situación de desastre, con proceso de acompañamiento psicosocial por las Unidades Móviles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a:t>
            </a:r>
            <a:endParaRPr lang="es-CO" sz="1200" dirty="0">
              <a:latin typeface="Century Gothic" panose="020B0502020202020204" pitchFamily="34" charset="0"/>
            </a:endParaRPr>
          </a:p>
        </p:txBody>
      </p:sp>
      <p:sp>
        <p:nvSpPr>
          <p:cNvPr id="2" name="TextBox 6">
            <a:extLst>
              <a:ext uri="{FF2B5EF4-FFF2-40B4-BE49-F238E27FC236}">
                <a16:creationId xmlns:a16="http://schemas.microsoft.com/office/drawing/2014/main" id="{7B407838-66CD-4BA7-A510-A929690FA46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207F3B3F-B10E-16A6-F01F-F8ED1228C276}"/>
              </a:ext>
            </a:extLst>
          </p:cNvPr>
          <p:cNvSpPr/>
          <p:nvPr/>
        </p:nvSpPr>
        <p:spPr>
          <a:xfrm>
            <a:off x="238126" y="2044080"/>
            <a:ext cx="3790950" cy="4327036"/>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900" b="1" dirty="0">
                <a:solidFill>
                  <a:schemeClr val="tx1"/>
                </a:solidFill>
                <a:latin typeface="Century Gothic" panose="020B0502020202020204" pitchFamily="34" charset="0"/>
              </a:rPr>
              <a:t>Actividad 1: </a:t>
            </a:r>
            <a:r>
              <a:rPr lang="es-ES" sz="900" dirty="0">
                <a:solidFill>
                  <a:schemeClr val="tx1"/>
                </a:solidFill>
                <a:latin typeface="Century Gothic" panose="020B0502020202020204" pitchFamily="34" charset="0"/>
              </a:rPr>
              <a:t>El Equipo Técnico del grupo de atención a población víctima del desplazamiento forzado de la SRD, brinda asistencia técnica permanente a las Unidades Móviles y a los profesionales apoyo a la supervisión del convenio para la operación de las Unidades Móviles a nivel regional frente al acompañamiento psicosocial a las niñas, niños y adolescentes víctimas del desplazamiento forzado por conflicto armado, en riesgo de desplazamiento o víctima de desastre, la cual puede darse de manera virtual, telefónica, escrita o presencial.</a:t>
            </a:r>
          </a:p>
          <a:p>
            <a:pPr algn="just"/>
            <a:endParaRPr lang="es-ES" sz="800" dirty="0">
              <a:solidFill>
                <a:schemeClr val="tx1"/>
              </a:solidFill>
              <a:latin typeface="Century Gothic" panose="020B0502020202020204" pitchFamily="34" charset="0"/>
            </a:endParaRPr>
          </a:p>
          <a:p>
            <a:pPr algn="just"/>
            <a:endParaRPr lang="es-ES" sz="800" dirty="0">
              <a:solidFill>
                <a:schemeClr val="tx1"/>
              </a:solidFill>
              <a:latin typeface="Century Gothic" panose="020B0502020202020204" pitchFamily="34" charset="0"/>
            </a:endParaRPr>
          </a:p>
        </p:txBody>
      </p:sp>
      <p:sp>
        <p:nvSpPr>
          <p:cNvPr id="7" name="Rectángulo: esquinas redondeadas 6">
            <a:extLst>
              <a:ext uri="{FF2B5EF4-FFF2-40B4-BE49-F238E27FC236}">
                <a16:creationId xmlns:a16="http://schemas.microsoft.com/office/drawing/2014/main" id="{771F7E13-2593-C24B-A544-0F21E6BE2B87}"/>
              </a:ext>
            </a:extLst>
          </p:cNvPr>
          <p:cNvSpPr/>
          <p:nvPr/>
        </p:nvSpPr>
        <p:spPr>
          <a:xfrm>
            <a:off x="387352" y="2187304"/>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1F99785E-C072-1B08-B416-C530B29F011E}"/>
              </a:ext>
            </a:extLst>
          </p:cNvPr>
          <p:cNvSpPr/>
          <p:nvPr/>
        </p:nvSpPr>
        <p:spPr>
          <a:xfrm>
            <a:off x="4198938" y="2065346"/>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900" b="1" dirty="0">
                <a:solidFill>
                  <a:srgbClr val="4DAF46"/>
                </a:solidFill>
                <a:latin typeface="Century Gothic" panose="020B0502020202020204" pitchFamily="34" charset="0"/>
              </a:rPr>
              <a:t>Actividad 1: </a:t>
            </a:r>
            <a:r>
              <a:rPr lang="es-ES" sz="900" dirty="0">
                <a:solidFill>
                  <a:schemeClr val="tx1"/>
                </a:solidFill>
                <a:latin typeface="Century Gothic" panose="020B0502020202020204" pitchFamily="34" charset="0"/>
              </a:rPr>
              <a:t>El Equipo Técnico del grupo de atención a población víctima del desplazamiento forzado de la SRD, brinda acompañamiento mediante comunidades de aprendizaje y/o fortalecimiento técnico permanente a las Unidades Móviles y a los profesionales apoyo a la supervisión del convenio para la operación de las Unidades Móviles a nivel regional frente al acompañamiento psicosocial a las niñas, niños y adolescentes víctimas del desplazamiento forzado por conflicto armado, en riesgo de desplazamiento o víctima de desastre, la cual puede darse de manera virtual, telefónica, escrita o presencial.</a:t>
            </a:r>
          </a:p>
        </p:txBody>
      </p:sp>
      <p:sp>
        <p:nvSpPr>
          <p:cNvPr id="10" name="Rectángulo: esquinas redondeadas 9">
            <a:extLst>
              <a:ext uri="{FF2B5EF4-FFF2-40B4-BE49-F238E27FC236}">
                <a16:creationId xmlns:a16="http://schemas.microsoft.com/office/drawing/2014/main" id="{3F180232-E54D-111D-6D0F-9387BE2ECEFB}"/>
              </a:ext>
            </a:extLst>
          </p:cNvPr>
          <p:cNvSpPr/>
          <p:nvPr/>
        </p:nvSpPr>
        <p:spPr>
          <a:xfrm>
            <a:off x="4297362" y="21873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B9521E47-D9A6-D83D-37DC-59D4675F9C84}"/>
              </a:ext>
            </a:extLst>
          </p:cNvPr>
          <p:cNvSpPr/>
          <p:nvPr/>
        </p:nvSpPr>
        <p:spPr>
          <a:xfrm>
            <a:off x="8143874" y="2054713"/>
            <a:ext cx="3790950" cy="4327036"/>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Se requiere ajustar el indicador para fortalecer la consistencia entre su metodología de medición y la información reportada. En consecuencia, se ajustan las actividades del Plan de Acción orientadas a gestionar, en articulación con la Subdirección de Monitoreo y Evaluación, las acciones necesarias para garantizar un seguimiento más preciso de los resultados y una adecuada evaluación del cumplimiento de las metas establecidas.</a:t>
            </a:r>
          </a:p>
        </p:txBody>
      </p:sp>
      <p:sp>
        <p:nvSpPr>
          <p:cNvPr id="13" name="Rectángulo: esquinas redondeadas 12">
            <a:extLst>
              <a:ext uri="{FF2B5EF4-FFF2-40B4-BE49-F238E27FC236}">
                <a16:creationId xmlns:a16="http://schemas.microsoft.com/office/drawing/2014/main" id="{9E944458-8EB6-45DC-C775-90737C7A12FF}"/>
              </a:ext>
            </a:extLst>
          </p:cNvPr>
          <p:cNvSpPr/>
          <p:nvPr/>
        </p:nvSpPr>
        <p:spPr>
          <a:xfrm>
            <a:off x="8258174" y="21873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867741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41DA6-82A0-3C65-DCE8-71290AEA2FF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53895E5-9FF1-0680-C268-1A66A400D630}"/>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2B468522-9391-F523-2BC0-B5C4D0D20407}"/>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Subdirección General </a:t>
            </a:r>
          </a:p>
        </p:txBody>
      </p:sp>
      <p:sp>
        <p:nvSpPr>
          <p:cNvPr id="5" name="CuadroTexto 4">
            <a:extLst>
              <a:ext uri="{FF2B5EF4-FFF2-40B4-BE49-F238E27FC236}">
                <a16:creationId xmlns:a16="http://schemas.microsoft.com/office/drawing/2014/main" id="{8865F251-0593-6992-BA6A-C5C9FB020BE4}"/>
              </a:ext>
            </a:extLst>
          </p:cNvPr>
          <p:cNvSpPr txBox="1"/>
          <p:nvPr/>
        </p:nvSpPr>
        <p:spPr>
          <a:xfrm>
            <a:off x="147056" y="1182836"/>
            <a:ext cx="11862962" cy="1015663"/>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Protección Especial</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 – 248: Porcentaje de adolescentes y jóvenes sancionados en el sistema de responsabilidad penal adolescente que son atendidos en modalidades no privativas de la libertad.</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a:t>
            </a:r>
            <a:endParaRPr lang="es-CO" sz="1200" dirty="0">
              <a:latin typeface="Century Gothic" panose="020B0502020202020204" pitchFamily="34" charset="0"/>
            </a:endParaRPr>
          </a:p>
        </p:txBody>
      </p:sp>
      <p:sp>
        <p:nvSpPr>
          <p:cNvPr id="2" name="TextBox 6">
            <a:extLst>
              <a:ext uri="{FF2B5EF4-FFF2-40B4-BE49-F238E27FC236}">
                <a16:creationId xmlns:a16="http://schemas.microsoft.com/office/drawing/2014/main" id="{C46470B2-3208-CC31-248C-5A29A78CD28D}"/>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Rectángulo: esquinas redondeadas 3">
            <a:extLst>
              <a:ext uri="{FF2B5EF4-FFF2-40B4-BE49-F238E27FC236}">
                <a16:creationId xmlns:a16="http://schemas.microsoft.com/office/drawing/2014/main" id="{8D939609-E587-CF39-C3EC-4484358DD656}"/>
              </a:ext>
            </a:extLst>
          </p:cNvPr>
          <p:cNvSpPr/>
          <p:nvPr/>
        </p:nvSpPr>
        <p:spPr>
          <a:xfrm>
            <a:off x="238126" y="2272680"/>
            <a:ext cx="3790950" cy="4204320"/>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100" b="1" dirty="0">
                <a:solidFill>
                  <a:schemeClr val="tx1"/>
                </a:solidFill>
                <a:latin typeface="Century Gothic" panose="020B0502020202020204" pitchFamily="34" charset="0"/>
              </a:rPr>
              <a:t>Actividad 1: </a:t>
            </a:r>
            <a:r>
              <a:rPr lang="es-ES" sz="1100" dirty="0">
                <a:solidFill>
                  <a:schemeClr val="tx1"/>
                </a:solidFill>
                <a:latin typeface="Century Gothic" panose="020B0502020202020204" pitchFamily="34" charset="0"/>
              </a:rPr>
              <a:t>Realizar asistencia técnica en las 8 Regionales (San Andrés, Guajira, Huila, Cesar, Quindío, Risaralda, Meta, Putumayo) para fortalecer o actualizar la implementación de las modalidades.</a:t>
            </a:r>
            <a:endParaRPr lang="es-ES" sz="1050" dirty="0">
              <a:solidFill>
                <a:schemeClr val="tx1"/>
              </a:solidFill>
              <a:latin typeface="Century Gothic" panose="020B0502020202020204" pitchFamily="34" charset="0"/>
            </a:endParaRPr>
          </a:p>
        </p:txBody>
      </p:sp>
      <p:sp>
        <p:nvSpPr>
          <p:cNvPr id="7" name="Rectángulo: esquinas redondeadas 6">
            <a:extLst>
              <a:ext uri="{FF2B5EF4-FFF2-40B4-BE49-F238E27FC236}">
                <a16:creationId xmlns:a16="http://schemas.microsoft.com/office/drawing/2014/main" id="{E5BBC114-7918-F0E2-F88A-5EEFB7773A84}"/>
              </a:ext>
            </a:extLst>
          </p:cNvPr>
          <p:cNvSpPr/>
          <p:nvPr/>
        </p:nvSpPr>
        <p:spPr>
          <a:xfrm>
            <a:off x="387352" y="2415904"/>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9" name="Rectángulo: esquinas redondeadas 8">
            <a:extLst>
              <a:ext uri="{FF2B5EF4-FFF2-40B4-BE49-F238E27FC236}">
                <a16:creationId xmlns:a16="http://schemas.microsoft.com/office/drawing/2014/main" id="{92AC7BBE-0520-E139-793B-61A3354698D0}"/>
              </a:ext>
            </a:extLst>
          </p:cNvPr>
          <p:cNvSpPr/>
          <p:nvPr/>
        </p:nvSpPr>
        <p:spPr>
          <a:xfrm>
            <a:off x="4198938" y="2293946"/>
            <a:ext cx="3790950" cy="418305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100" b="1" dirty="0">
                <a:solidFill>
                  <a:srgbClr val="4DAF46"/>
                </a:solidFill>
                <a:latin typeface="Century Gothic" panose="020B0502020202020204" pitchFamily="34" charset="0"/>
              </a:rPr>
              <a:t>Actividad 1: </a:t>
            </a:r>
            <a:r>
              <a:rPr lang="es-ES" sz="1100" dirty="0">
                <a:solidFill>
                  <a:schemeClr val="tx1"/>
                </a:solidFill>
                <a:latin typeface="Century Gothic" panose="020B0502020202020204" pitchFamily="34" charset="0"/>
              </a:rPr>
              <a:t>Realizar jornadas de comunidades de aprendizaje y/o fortalecimiento técnico en las 8 Regionales (San Andrés, Guajira, Huila, Cesar, Quindío, Risaralda, Meta, Putumayo) para fortalecer o actualizar la implementación de las modalidades.</a:t>
            </a:r>
          </a:p>
        </p:txBody>
      </p:sp>
      <p:sp>
        <p:nvSpPr>
          <p:cNvPr id="10" name="Rectángulo: esquinas redondeadas 9">
            <a:extLst>
              <a:ext uri="{FF2B5EF4-FFF2-40B4-BE49-F238E27FC236}">
                <a16:creationId xmlns:a16="http://schemas.microsoft.com/office/drawing/2014/main" id="{F56604BA-E893-6F6A-B969-7C71FFBC2CCC}"/>
              </a:ext>
            </a:extLst>
          </p:cNvPr>
          <p:cNvSpPr/>
          <p:nvPr/>
        </p:nvSpPr>
        <p:spPr>
          <a:xfrm>
            <a:off x="4297362" y="2415904"/>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1" name="Rectángulo: esquinas redondeadas 10">
            <a:extLst>
              <a:ext uri="{FF2B5EF4-FFF2-40B4-BE49-F238E27FC236}">
                <a16:creationId xmlns:a16="http://schemas.microsoft.com/office/drawing/2014/main" id="{22BD4A40-9FBE-C42B-7F45-661A2EF129FD}"/>
              </a:ext>
            </a:extLst>
          </p:cNvPr>
          <p:cNvSpPr/>
          <p:nvPr/>
        </p:nvSpPr>
        <p:spPr>
          <a:xfrm>
            <a:off x="8143874" y="2283313"/>
            <a:ext cx="3790950" cy="418305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De conformidad con las directrices vigentes para la implementación del nuevo Modelo de Comunidades de Aprendizaje y Fortalecimiento Técnico adoptado mediante Resolución </a:t>
            </a:r>
            <a:r>
              <a:rPr lang="es-ES" sz="1200" dirty="0" err="1">
                <a:solidFill>
                  <a:schemeClr val="tx1"/>
                </a:solidFill>
                <a:latin typeface="Century Gothic" panose="020B0502020202020204" pitchFamily="34" charset="0"/>
              </a:rPr>
              <a:t>N°</a:t>
            </a:r>
            <a:r>
              <a:rPr lang="es-ES" sz="1200" dirty="0">
                <a:solidFill>
                  <a:schemeClr val="tx1"/>
                </a:solidFill>
                <a:latin typeface="Century Gothic" panose="020B0502020202020204" pitchFamily="34" charset="0"/>
              </a:rPr>
              <a:t> 4956 del 1 de septiembre 2025 “Por la cual se adopta el modelo de comunidades de aprendizaje y fortalecimiento técnico y se dictan otras disposiciones”, que reemplazó la asistencia técnica misional.</a:t>
            </a:r>
          </a:p>
        </p:txBody>
      </p:sp>
      <p:sp>
        <p:nvSpPr>
          <p:cNvPr id="13" name="Rectángulo: esquinas redondeadas 12">
            <a:extLst>
              <a:ext uri="{FF2B5EF4-FFF2-40B4-BE49-F238E27FC236}">
                <a16:creationId xmlns:a16="http://schemas.microsoft.com/office/drawing/2014/main" id="{B31E56FC-CEDB-D5E5-9C4C-9F2B04A0FD5F}"/>
              </a:ext>
            </a:extLst>
          </p:cNvPr>
          <p:cNvSpPr/>
          <p:nvPr/>
        </p:nvSpPr>
        <p:spPr>
          <a:xfrm>
            <a:off x="8258174" y="2415904"/>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5702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2043D-455C-6B49-6803-E062DC0A6DB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B7697C6B-A1D3-7489-FAFA-21B23ADF5B92}"/>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0386D8C8-9707-CE6E-1B1C-8876B01EC16C}"/>
              </a:ext>
            </a:extLst>
          </p:cNvPr>
          <p:cNvSpPr txBox="1"/>
          <p:nvPr/>
        </p:nvSpPr>
        <p:spPr>
          <a:xfrm>
            <a:off x="0" y="4110484"/>
            <a:ext cx="8277225"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800" b="1" i="0" u="none" strike="noStrike" kern="1200" cap="none" spc="0" normalizeH="0" baseline="0" noProof="0" dirty="0">
                <a:ln>
                  <a:noFill/>
                </a:ln>
                <a:solidFill>
                  <a:srgbClr val="76B12A"/>
                </a:solidFill>
                <a:effectLst/>
                <a:uLnTx/>
                <a:uFillTx/>
                <a:latin typeface="Verdana"/>
                <a:ea typeface="Verdana"/>
                <a:cs typeface="+mn-cs"/>
              </a:rPr>
              <a:t>2. Modificaciones propuestas por las áreas de la Dirección General</a:t>
            </a:r>
            <a:endParaRPr kumimoji="0" lang="es-ES_tradnl" sz="1800" b="0" i="0" u="none" strike="noStrike" kern="1200" cap="none" spc="0" normalizeH="0" baseline="0" noProof="0" dirty="0">
              <a:ln>
                <a:noFill/>
              </a:ln>
              <a:solidFill>
                <a:prstClr val="black">
                  <a:lumMod val="65000"/>
                  <a:lumOff val="35000"/>
                </a:prstClr>
              </a:solidFill>
              <a:effectLst/>
              <a:uLnTx/>
              <a:uFillTx/>
              <a:latin typeface="Verdana"/>
              <a:ea typeface="Verdana"/>
              <a:cs typeface="+mn-cs"/>
            </a:endParaRPr>
          </a:p>
        </p:txBody>
      </p:sp>
      <p:pic>
        <p:nvPicPr>
          <p:cNvPr id="3" name="Gráfico 2">
            <a:extLst>
              <a:ext uri="{FF2B5EF4-FFF2-40B4-BE49-F238E27FC236}">
                <a16:creationId xmlns:a16="http://schemas.microsoft.com/office/drawing/2014/main" id="{BB77E8AD-399C-059F-F24D-3A24EEE293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5242234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5E82D-5222-A3C5-EE99-DA73D0DBF04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7A41E37-E561-FD7A-CBA7-52EB0E57CD94}"/>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8CC9ADEF-4D2C-7571-ABD3-82CF0255DAB9}"/>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F7B05A98-C4A0-8A2B-C738-0B2D30010DAA}"/>
              </a:ext>
            </a:extLst>
          </p:cNvPr>
          <p:cNvSpPr txBox="1"/>
          <p:nvPr/>
        </p:nvSpPr>
        <p:spPr>
          <a:xfrm>
            <a:off x="110543" y="1789944"/>
            <a:ext cx="11970914" cy="3785652"/>
          </a:xfrm>
          <a:prstGeom prst="rect">
            <a:avLst/>
          </a:prstGeom>
          <a:noFill/>
        </p:spPr>
        <p:txBody>
          <a:bodyPr wrap="square" rtlCol="0">
            <a:spAutoFit/>
          </a:bodyPr>
          <a:lstStyle/>
          <a:p>
            <a:pPr algn="just"/>
            <a:r>
              <a:rPr lang="es-ES" sz="1600" b="1" dirty="0">
                <a:solidFill>
                  <a:srgbClr val="76B12A"/>
                </a:solidFill>
                <a:latin typeface="Century Gothic" panose="020B0502020202020204" pitchFamily="34" charset="0"/>
              </a:rPr>
              <a:t>Área de la SDGN que solicita el ajuste: </a:t>
            </a:r>
            <a:r>
              <a:rPr lang="es-ES" sz="1600" dirty="0">
                <a:latin typeface="Century Gothic" panose="020B0502020202020204" pitchFamily="34" charset="0"/>
              </a:rPr>
              <a:t>Dirección del Sistema Nacional de Bienestar Familiar.</a:t>
            </a:r>
          </a:p>
          <a:p>
            <a:pPr algn="just"/>
            <a:endParaRPr lang="es-ES" sz="1600" b="1" dirty="0">
              <a:solidFill>
                <a:srgbClr val="76B12A"/>
              </a:solidFill>
              <a:latin typeface="Century Gothic" panose="020B0502020202020204" pitchFamily="34" charset="0"/>
            </a:endParaRPr>
          </a:p>
          <a:p>
            <a:pPr algn="just"/>
            <a:r>
              <a:rPr lang="es-ES" sz="1600" b="1" dirty="0">
                <a:solidFill>
                  <a:srgbClr val="76B12A"/>
                </a:solidFill>
                <a:latin typeface="Century Gothic" panose="020B0502020202020204" pitchFamily="34" charset="0"/>
              </a:rPr>
              <a:t>Ajuste a realizar: los indicadores: </a:t>
            </a:r>
            <a:r>
              <a:rPr lang="es-ES" sz="1600" dirty="0">
                <a:latin typeface="Century Gothic" panose="020B0502020202020204" pitchFamily="34" charset="0"/>
              </a:rPr>
              <a:t>PA-32: Porcentaje de niños, niñas y adolescentes a los cuales se les resuelve su situación legal dentro de los términos definidos por la Ley</a:t>
            </a:r>
            <a:r>
              <a:rPr lang="es-CO" sz="1600" dirty="0">
                <a:latin typeface="Century Gothic" panose="020B0502020202020204" pitchFamily="34" charset="0"/>
              </a:rPr>
              <a:t> y PA-224:</a:t>
            </a:r>
            <a:r>
              <a:rPr lang="es-ES" sz="1600" dirty="0">
                <a:latin typeface="Century Gothic" panose="020B0502020202020204" pitchFamily="34" charset="0"/>
              </a:rPr>
              <a:t> Porcentaje de niños, niñas y adolescentes extranjeros remitidos y atendidos por la Autoridad Administrativa.</a:t>
            </a:r>
            <a:r>
              <a:rPr lang="es-CO" sz="1600" dirty="0">
                <a:latin typeface="Century Gothic" panose="020B0502020202020204" pitchFamily="34" charset="0"/>
              </a:rPr>
              <a:t> Se fusionan en un nuevo indicador denominado “</a:t>
            </a:r>
            <a:r>
              <a:rPr lang="es-ES" sz="1600" dirty="0">
                <a:latin typeface="Century Gothic" panose="020B0502020202020204" pitchFamily="34" charset="0"/>
              </a:rPr>
              <a:t>Porcentaje de trámites y procesos para la garantía, protección y restablecimiento de derechos de niñas, niños y adolescentes gestionados en los términos de ley correspondientes</a:t>
            </a:r>
            <a:r>
              <a:rPr lang="es-CO" sz="1600" dirty="0">
                <a:latin typeface="Century Gothic" panose="020B0502020202020204" pitchFamily="34" charset="0"/>
              </a:rPr>
              <a:t>”. </a:t>
            </a:r>
          </a:p>
          <a:p>
            <a:pPr algn="just"/>
            <a:endParaRPr lang="es-CO" sz="1600" dirty="0">
              <a:latin typeface="Century Gothic" panose="020B0502020202020204" pitchFamily="34" charset="0"/>
            </a:endParaRPr>
          </a:p>
          <a:p>
            <a:pPr algn="just"/>
            <a:r>
              <a:rPr lang="es-ES" sz="1600" b="1" u="sng" dirty="0">
                <a:latin typeface="Century Gothic" panose="020B0502020202020204" pitchFamily="34" charset="0"/>
              </a:rPr>
              <a:t>El indicador propuesto está articulado y buscar ser coherente con las nuevas funciones definidas en el Decreto 1430 de 2025 para la Dirección del Sistema Nacional de Bienestar Familiar como su Subdirección de Autoridades Administrativas. </a:t>
            </a:r>
          </a:p>
          <a:p>
            <a:pPr algn="just"/>
            <a:endParaRPr lang="es-ES" sz="1600" dirty="0">
              <a:latin typeface="Century Gothic" panose="020B0502020202020204" pitchFamily="34" charset="0"/>
            </a:endParaRPr>
          </a:p>
          <a:p>
            <a:pPr algn="just"/>
            <a:r>
              <a:rPr lang="es-ES" sz="1600" dirty="0">
                <a:latin typeface="Century Gothic" panose="020B0502020202020204" pitchFamily="34" charset="0"/>
              </a:rPr>
              <a:t>De acuerdo con esto, el nuevo indicador tendría como código el PA-32 y se elimina el indicador PA-224. </a:t>
            </a:r>
          </a:p>
          <a:p>
            <a:pPr algn="just"/>
            <a:endParaRPr lang="es-ES" sz="1600" b="1" dirty="0">
              <a:solidFill>
                <a:srgbClr val="76B12A"/>
              </a:solidFill>
              <a:latin typeface="Century Gothic" panose="020B0502020202020204" pitchFamily="34" charset="0"/>
            </a:endParaRPr>
          </a:p>
          <a:p>
            <a:pPr algn="just"/>
            <a:r>
              <a:rPr lang="es-ES" sz="1600" b="1" dirty="0">
                <a:solidFill>
                  <a:srgbClr val="76B12A"/>
                </a:solidFill>
                <a:latin typeface="Century Gothic" panose="020B0502020202020204" pitchFamily="34" charset="0"/>
              </a:rPr>
              <a:t>Tipo de plan al cual está asociado el indicador: </a:t>
            </a:r>
            <a:r>
              <a:rPr lang="es-ES" sz="1600" dirty="0">
                <a:latin typeface="Century Gothic" panose="020B0502020202020204" pitchFamily="34" charset="0"/>
              </a:rPr>
              <a:t>Plan de Acción. </a:t>
            </a:r>
          </a:p>
        </p:txBody>
      </p:sp>
    </p:spTree>
    <p:extLst>
      <p:ext uri="{BB962C8B-B14F-4D97-AF65-F5344CB8AC3E}">
        <p14:creationId xmlns:p14="http://schemas.microsoft.com/office/powerpoint/2010/main" val="19952084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3DA68-7E13-9558-FD94-674CD59BBFFD}"/>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16BFEB44-55D3-E0FD-E7FB-4E803308DAF9}"/>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7934CA14-6963-5015-1380-376DFB575686}"/>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CD93CFB5-F540-AD73-5949-0F754F0FCEB1}"/>
              </a:ext>
            </a:extLst>
          </p:cNvPr>
          <p:cNvSpPr txBox="1"/>
          <p:nvPr/>
        </p:nvSpPr>
        <p:spPr>
          <a:xfrm>
            <a:off x="147056" y="1153382"/>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del Sistema Nacional Bienestar Familiar</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PA-32: Porcentaje de niños, niñas y adolescentes a los cuales se les resuelve su situación legal dentro de los términos definidos por la Ley.</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Área Responsable, nombre, objetivo, meta, mecanismos de cálculo.</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68FFE388-D9DA-9773-644C-B6330295E986}"/>
              </a:ext>
            </a:extLst>
          </p:cNvPr>
          <p:cNvSpPr/>
          <p:nvPr/>
        </p:nvSpPr>
        <p:spPr>
          <a:xfrm>
            <a:off x="238126" y="2282914"/>
            <a:ext cx="3790950" cy="4297487"/>
          </a:xfrm>
          <a:prstGeom prst="roundRect">
            <a:avLst>
              <a:gd name="adj" fmla="val 1687"/>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900" b="1" dirty="0">
                <a:solidFill>
                  <a:srgbClr val="4DAF46"/>
                </a:solidFill>
                <a:latin typeface="Century Gothic" panose="020B0502020202020204" pitchFamily="34" charset="0"/>
              </a:rPr>
              <a:t>Area responsable</a:t>
            </a:r>
            <a:r>
              <a:rPr lang="es-ES" sz="900" dirty="0">
                <a:solidFill>
                  <a:schemeClr val="tx1"/>
                </a:solidFill>
                <a:latin typeface="Century Gothic" panose="020B0502020202020204" pitchFamily="34" charset="0"/>
              </a:rPr>
              <a:t>: Dirección de Protección Especial. </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Nombre del Indicador</a:t>
            </a:r>
            <a:r>
              <a:rPr lang="es-ES" sz="900" dirty="0">
                <a:solidFill>
                  <a:schemeClr val="tx1"/>
                </a:solidFill>
                <a:latin typeface="Century Gothic" panose="020B0502020202020204" pitchFamily="34" charset="0"/>
              </a:rPr>
              <a:t>: PA-32: Porcentaje de niños, niñas y adolescentes a los cuales se les resuelve su situación legal dentro de los términos definidos por la Ley.</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Objetivo</a:t>
            </a:r>
            <a:r>
              <a:rPr lang="es-ES" sz="900" dirty="0">
                <a:solidFill>
                  <a:schemeClr val="tx1"/>
                </a:solidFill>
                <a:latin typeface="Century Gothic" panose="020B0502020202020204" pitchFamily="34" charset="0"/>
              </a:rPr>
              <a:t>: Identificar la proporción de niños, niñas y adolescentes a los cuales se les resuelve su situación legal dentro de los términos definidos por la Ley, desde el conocimiento de la autoridad administrativa hasta la definición de la situación jurídica dentro de los primeros 6 meses del PARD.</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Tipo de Hoja</a:t>
            </a:r>
            <a:r>
              <a:rPr lang="es-ES" sz="900" dirty="0">
                <a:solidFill>
                  <a:schemeClr val="tx1"/>
                </a:solidFill>
                <a:latin typeface="Century Gothic" panose="020B0502020202020204" pitchFamily="34" charset="0"/>
              </a:rPr>
              <a:t>: Porcentaje.</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Meta Vigencia</a:t>
            </a:r>
            <a:r>
              <a:rPr lang="es-ES" sz="900" dirty="0">
                <a:solidFill>
                  <a:schemeClr val="tx1"/>
                </a:solidFill>
                <a:latin typeface="Century Gothic" panose="020B0502020202020204" pitchFamily="34" charset="0"/>
              </a:rPr>
              <a:t>: 100%</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Cálculo  numerador</a:t>
            </a:r>
            <a:r>
              <a:rPr lang="es-ES" sz="900" dirty="0">
                <a:solidFill>
                  <a:schemeClr val="tx1"/>
                </a:solidFill>
                <a:latin typeface="Century Gothic" panose="020B0502020202020204" pitchFamily="34" charset="0"/>
              </a:rPr>
              <a:t>: Número de niños, niñas y adolescentes a los cuales se les resuelve su situación legal dentro de los términos definidos por la Ley, desde el conocimiento de la autoridad administrativa hasta la definición de la situación jurídica dentro de los primeros 6 meses del PARD. </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Cálculo denominador</a:t>
            </a:r>
            <a:r>
              <a:rPr lang="es-ES" sz="900" dirty="0">
                <a:solidFill>
                  <a:schemeClr val="tx1"/>
                </a:solidFill>
                <a:latin typeface="Century Gothic" panose="020B0502020202020204" pitchFamily="34" charset="0"/>
              </a:rPr>
              <a:t>: Total de niños, niñas y adolescentes que a la fecha de corte han superado los términos definidos por la ley para la definición de situación legal.</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Descripción de la meta</a:t>
            </a:r>
            <a:r>
              <a:rPr lang="es-ES" sz="900" dirty="0">
                <a:solidFill>
                  <a:schemeClr val="tx1"/>
                </a:solidFill>
                <a:latin typeface="Century Gothic" panose="020B0502020202020204" pitchFamily="34" charset="0"/>
              </a:rPr>
              <a:t>: 100% de los niños, las niñas y adolescentes con situación legal definida en los términos de Ley.</a:t>
            </a:r>
            <a:endParaRPr lang="es-CO" sz="900"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DDE16D0D-B225-7700-41A3-D785B7771731}"/>
              </a:ext>
            </a:extLst>
          </p:cNvPr>
          <p:cNvSpPr/>
          <p:nvPr/>
        </p:nvSpPr>
        <p:spPr>
          <a:xfrm>
            <a:off x="352426" y="2096673"/>
            <a:ext cx="3562350" cy="24255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latin typeface="Century Gothic" panose="020B0502020202020204" pitchFamily="34" charset="0"/>
              </a:rPr>
              <a:t>Información actual</a:t>
            </a:r>
            <a:endParaRPr lang="es-CO" sz="14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E826F2A8-E36B-C650-A083-854BC8FA0A8B}"/>
              </a:ext>
            </a:extLst>
          </p:cNvPr>
          <p:cNvSpPr/>
          <p:nvPr/>
        </p:nvSpPr>
        <p:spPr>
          <a:xfrm>
            <a:off x="4198938" y="2282915"/>
            <a:ext cx="3790950" cy="4297486"/>
          </a:xfrm>
          <a:prstGeom prst="roundRect">
            <a:avLst>
              <a:gd name="adj" fmla="val 2110"/>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Area responsable</a:t>
            </a:r>
            <a:r>
              <a:rPr lang="es-ES" sz="900" dirty="0">
                <a:solidFill>
                  <a:schemeClr val="tx1"/>
                </a:solidFill>
                <a:latin typeface="Century Gothic" panose="020B0502020202020204" pitchFamily="34" charset="0"/>
              </a:rPr>
              <a:t>: Dirección del Sistema Nacional de Bienestar Familiar</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Nombre del Indicador</a:t>
            </a:r>
            <a:r>
              <a:rPr lang="es-ES" sz="900" dirty="0">
                <a:solidFill>
                  <a:schemeClr val="tx1"/>
                </a:solidFill>
                <a:latin typeface="Century Gothic" panose="020B0502020202020204" pitchFamily="34" charset="0"/>
              </a:rPr>
              <a:t>: Porcentaje de trámites y procesos para la garantía, protección y restablecimiento de derechos de niñas, niños y adolescentes gestionados en los términos de ley correspondientes</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Objetivo</a:t>
            </a:r>
            <a:r>
              <a:rPr lang="es-ES" sz="900" dirty="0">
                <a:solidFill>
                  <a:schemeClr val="tx1"/>
                </a:solidFill>
                <a:latin typeface="Century Gothic" panose="020B0502020202020204" pitchFamily="34" charset="0"/>
              </a:rPr>
              <a:t>: Realizar seguimiento al cumplimiento de los términos de ley en la gestión de trámites y procesos encaminados a la garantía, protección y restablecimiento de derechos de niñas, niños y adolescentes.</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Tipo de Hoja</a:t>
            </a:r>
            <a:r>
              <a:rPr lang="es-ES" sz="900" dirty="0">
                <a:solidFill>
                  <a:schemeClr val="tx1"/>
                </a:solidFill>
                <a:latin typeface="Century Gothic" panose="020B0502020202020204" pitchFamily="34" charset="0"/>
              </a:rPr>
              <a:t>: Porcentaje.</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Meta Vigencia</a:t>
            </a:r>
            <a:r>
              <a:rPr lang="es-ES" sz="900" dirty="0">
                <a:solidFill>
                  <a:schemeClr val="tx1"/>
                </a:solidFill>
                <a:latin typeface="Century Gothic" panose="020B0502020202020204" pitchFamily="34" charset="0"/>
              </a:rPr>
              <a:t>: 100%</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Cálculo  numerador</a:t>
            </a:r>
            <a:r>
              <a:rPr lang="es-ES" sz="900" dirty="0">
                <a:solidFill>
                  <a:schemeClr val="tx1"/>
                </a:solidFill>
                <a:latin typeface="Century Gothic" panose="020B0502020202020204" pitchFamily="34" charset="0"/>
              </a:rPr>
              <a:t>: Número de trámites y procesos para la garantía, protección y restablecimiento de derechos de niñas, niños y adolescentes gestionados en los términos de ley por las defensorías de familia. </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Cálculo denominador</a:t>
            </a:r>
            <a:r>
              <a:rPr lang="es-ES" sz="900" dirty="0">
                <a:solidFill>
                  <a:schemeClr val="tx1"/>
                </a:solidFill>
                <a:latin typeface="Century Gothic" panose="020B0502020202020204" pitchFamily="34" charset="0"/>
              </a:rPr>
              <a:t>: Porcentaje de avance del 20% en la ejecución de las actividades de acompañamiento técnico y operativo a las Defensorías de Familia</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Descripción de la meta</a:t>
            </a:r>
            <a:r>
              <a:rPr lang="es-ES" sz="900" dirty="0">
                <a:solidFill>
                  <a:schemeClr val="tx1"/>
                </a:solidFill>
                <a:latin typeface="Century Gothic" panose="020B0502020202020204" pitchFamily="34" charset="0"/>
              </a:rPr>
              <a:t>: Alcanzar el 100% de gestión de trámites y procesos para la garantía, protección y restablecimiento de derechos de niñas, niños y adolescentes en los plazos establecidos por la ley para cada uno de ellos</a:t>
            </a:r>
            <a:endParaRPr lang="es-CO" sz="9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0FB52D47-9122-358E-27C8-3D0B1FF63B5A}"/>
              </a:ext>
            </a:extLst>
          </p:cNvPr>
          <p:cNvSpPr/>
          <p:nvPr/>
        </p:nvSpPr>
        <p:spPr>
          <a:xfrm>
            <a:off x="4319254" y="2103235"/>
            <a:ext cx="3562350" cy="235995"/>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latin typeface="Century Gothic" panose="020B0502020202020204" pitchFamily="34" charset="0"/>
              </a:rPr>
              <a:t>Ajuste propuesto</a:t>
            </a:r>
            <a:endParaRPr lang="es-CO" sz="14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05196E67-9DDC-DD39-03AF-FBD178531AC0}"/>
              </a:ext>
            </a:extLst>
          </p:cNvPr>
          <p:cNvSpPr/>
          <p:nvPr/>
        </p:nvSpPr>
        <p:spPr>
          <a:xfrm>
            <a:off x="8143874" y="2282914"/>
            <a:ext cx="3790950" cy="4297486"/>
          </a:xfrm>
          <a:prstGeom prst="roundRect">
            <a:avLst>
              <a:gd name="adj" fmla="val 2110"/>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10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Los indicadores PA-32: Porcentaje de niños, niñas y adolescentes a los cuales se les resuelve su situación legal dentro de los términos definidos por la Ley y PA-224: Porcentaje de niños, niñas y adolescentes extranjeros remitidos y atendidos por la Autoridad Administrativa. Se fusionan en un nuevo indicador denominado “Porcentaje de trámites y procesos para la garantía, protección y restablecimiento de derechos de niñas, niños y adolescentes gestionados en los términos de ley correspondientes”. </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El indicador propuesto está articulado y buscar ser coherente con las nuevas funciones definidas en el Decreto 1430 de 2025 para la Dirección del Sistema Nacional de Bienestar Familiar como su Subdirección de Autoridades Administrativas. </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De acuerdo con esto, el nuevo indicador tendría como código el PA-32 y se elimina el indicador PA-224. </a:t>
            </a:r>
          </a:p>
        </p:txBody>
      </p:sp>
      <p:sp>
        <p:nvSpPr>
          <p:cNvPr id="18" name="Rectángulo: esquinas redondeadas 17">
            <a:extLst>
              <a:ext uri="{FF2B5EF4-FFF2-40B4-BE49-F238E27FC236}">
                <a16:creationId xmlns:a16="http://schemas.microsoft.com/office/drawing/2014/main" id="{FE52429A-6119-7679-38C9-0C3BD923A5AB}"/>
              </a:ext>
            </a:extLst>
          </p:cNvPr>
          <p:cNvSpPr/>
          <p:nvPr/>
        </p:nvSpPr>
        <p:spPr>
          <a:xfrm>
            <a:off x="8252158" y="2103235"/>
            <a:ext cx="3562350" cy="289240"/>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Century Gothic" panose="020B0502020202020204" pitchFamily="34" charset="0"/>
              </a:rPr>
              <a:t>Justificación</a:t>
            </a:r>
            <a:endParaRPr lang="es-CO" sz="1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24280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8FD28-C5D9-03BD-0506-27707DEC6B6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A385CD25-5E4E-4786-EA45-75243943534F}"/>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6C9D78A0-A31B-AA60-8CFD-521544E5C843}"/>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D4159578-D526-B916-DE2D-DDAEF4B2FB46}"/>
              </a:ext>
            </a:extLst>
          </p:cNvPr>
          <p:cNvSpPr txBox="1"/>
          <p:nvPr/>
        </p:nvSpPr>
        <p:spPr>
          <a:xfrm>
            <a:off x="147056" y="1153382"/>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del Sistema Nacional Bienestar Familiar</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PA-32: Porcentaje de niños, niñas y adolescentes a los cuales se les resuelve su situación legal dentro de los términos definidos por la Ley.</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5760CCD7-90AE-239E-56F3-8EFF8531D3A0}"/>
              </a:ext>
            </a:extLst>
          </p:cNvPr>
          <p:cNvSpPr/>
          <p:nvPr/>
        </p:nvSpPr>
        <p:spPr>
          <a:xfrm>
            <a:off x="238126" y="2282914"/>
            <a:ext cx="4373976" cy="4543709"/>
          </a:xfrm>
          <a:prstGeom prst="roundRect">
            <a:avLst>
              <a:gd name="adj" fmla="val 1687"/>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850" b="1" dirty="0">
                <a:solidFill>
                  <a:schemeClr val="tx1"/>
                </a:solidFill>
                <a:latin typeface="Century Gothic" panose="020B0502020202020204" pitchFamily="34" charset="0"/>
              </a:rPr>
              <a:t>Actividad 1 – Nacional</a:t>
            </a:r>
            <a:r>
              <a:rPr lang="es-ES" sz="850" dirty="0">
                <a:solidFill>
                  <a:schemeClr val="tx1"/>
                </a:solidFill>
                <a:latin typeface="Century Gothic" panose="020B0502020202020204" pitchFamily="34" charset="0"/>
              </a:rPr>
              <a:t>: Profesional de la Subdirección de Restablecimiento de Derechos responsable de socializar mensualmente con los referentes de indicadores, líderes SIM y Directores Regionales, el resultado de indicadores para seguimiento, revisión de resultados y posibles ajustes si aplica.</a:t>
            </a:r>
          </a:p>
          <a:p>
            <a:pPr algn="just"/>
            <a:endParaRPr lang="es-ES" sz="850" dirty="0">
              <a:solidFill>
                <a:schemeClr val="tx1"/>
              </a:solidFill>
              <a:latin typeface="Century Gothic" panose="020B0502020202020204" pitchFamily="34" charset="0"/>
            </a:endParaRPr>
          </a:p>
          <a:p>
            <a:pPr algn="just"/>
            <a:r>
              <a:rPr lang="es-ES" sz="850" b="1" dirty="0">
                <a:solidFill>
                  <a:schemeClr val="tx1"/>
                </a:solidFill>
                <a:latin typeface="Century Gothic" panose="020B0502020202020204" pitchFamily="34" charset="0"/>
              </a:rPr>
              <a:t>Actividad 2 – Nacional</a:t>
            </a:r>
            <a:r>
              <a:rPr lang="es-ES" sz="850" dirty="0">
                <a:solidFill>
                  <a:schemeClr val="tx1"/>
                </a:solidFill>
                <a:latin typeface="Century Gothic" panose="020B0502020202020204" pitchFamily="34" charset="0"/>
              </a:rPr>
              <a:t>: Realizar de manera conjunta con las Regionales un análisis de causas por las cuales el indicador reportó en crítico, en riesgo o en adecuado, con el fin de brindar asistencia técnica y definir las acciones a seguir para mejorar el resultado. </a:t>
            </a:r>
          </a:p>
          <a:p>
            <a:pPr algn="just"/>
            <a:endParaRPr lang="es-ES" sz="850" dirty="0">
              <a:solidFill>
                <a:schemeClr val="tx1"/>
              </a:solidFill>
              <a:latin typeface="Century Gothic" panose="020B0502020202020204" pitchFamily="34" charset="0"/>
            </a:endParaRPr>
          </a:p>
          <a:p>
            <a:pPr algn="just"/>
            <a:r>
              <a:rPr lang="es-ES" sz="850" b="1" dirty="0">
                <a:solidFill>
                  <a:schemeClr val="tx1"/>
                </a:solidFill>
                <a:latin typeface="Century Gothic" panose="020B0502020202020204" pitchFamily="34" charset="0"/>
              </a:rPr>
              <a:t>Actividad 3 – Nacional</a:t>
            </a:r>
            <a:r>
              <a:rPr lang="es-ES" sz="850" dirty="0">
                <a:solidFill>
                  <a:schemeClr val="tx1"/>
                </a:solidFill>
                <a:latin typeface="Century Gothic" panose="020B0502020202020204" pitchFamily="34" charset="0"/>
              </a:rPr>
              <a:t>: Brindar asistencia técnica mensual por parte del Profesional responsable de indicadores de la Subdirección de Restablecimiento de Derechos, relacionada con el contenido y los criterios de formulación de hoja de vida, validación de los indicadores y reportes automáticos en el sistema.</a:t>
            </a:r>
          </a:p>
          <a:p>
            <a:pPr algn="just"/>
            <a:endParaRPr lang="es-ES" sz="850" dirty="0">
              <a:solidFill>
                <a:schemeClr val="tx1"/>
              </a:solidFill>
              <a:latin typeface="Century Gothic" panose="020B0502020202020204" pitchFamily="34" charset="0"/>
            </a:endParaRPr>
          </a:p>
          <a:p>
            <a:pPr algn="just"/>
            <a:r>
              <a:rPr lang="es-ES" sz="850" b="1" dirty="0">
                <a:solidFill>
                  <a:schemeClr val="tx1"/>
                </a:solidFill>
                <a:latin typeface="Century Gothic" panose="020B0502020202020204" pitchFamily="34" charset="0"/>
              </a:rPr>
              <a:t>Actividad 4 – Regional</a:t>
            </a:r>
            <a:r>
              <a:rPr lang="es-ES" sz="850" dirty="0">
                <a:solidFill>
                  <a:schemeClr val="tx1"/>
                </a:solidFill>
                <a:latin typeface="Century Gothic" panose="020B0502020202020204" pitchFamily="34" charset="0"/>
              </a:rPr>
              <a:t>: Remitir alertas desde el nivel Regional y Zonal a las Autoridades Administrativas de los procesos administrativos de restablecimiento de derechos que tengan a su cargo y que se encuentren próximos a vencer con el fin de que se realice un seguimiento más a fondo y se puedan realizar las gestiones necesarias para evitar las pérdidas de competencia.</a:t>
            </a:r>
          </a:p>
          <a:p>
            <a:pPr algn="just"/>
            <a:endParaRPr lang="es-ES" sz="850" dirty="0">
              <a:solidFill>
                <a:schemeClr val="tx1"/>
              </a:solidFill>
              <a:latin typeface="Century Gothic" panose="020B0502020202020204" pitchFamily="34" charset="0"/>
            </a:endParaRPr>
          </a:p>
          <a:p>
            <a:pPr algn="just"/>
            <a:r>
              <a:rPr lang="es-ES" sz="850" b="1" dirty="0">
                <a:solidFill>
                  <a:schemeClr val="tx1"/>
                </a:solidFill>
                <a:latin typeface="Century Gothic" panose="020B0502020202020204" pitchFamily="34" charset="0"/>
              </a:rPr>
              <a:t>Actividad 5 – Regional</a:t>
            </a:r>
            <a:r>
              <a:rPr lang="es-ES" sz="850" dirty="0">
                <a:solidFill>
                  <a:schemeClr val="tx1"/>
                </a:solidFill>
                <a:latin typeface="Century Gothic" panose="020B0502020202020204" pitchFamily="34" charset="0"/>
              </a:rPr>
              <a:t>: Remitir el informe cualitativo con el análisis de causas por las cuales el indicador reportó en crítico, en riesgo o en adecuado, con los avances y estrategias implementadas desde la Regional para lograr el resultado óptimo del indicador.</a:t>
            </a:r>
          </a:p>
          <a:p>
            <a:pPr algn="just"/>
            <a:endParaRPr lang="es-ES" sz="850" dirty="0">
              <a:solidFill>
                <a:schemeClr val="tx1"/>
              </a:solidFill>
              <a:latin typeface="Century Gothic" panose="020B0502020202020204" pitchFamily="34" charset="0"/>
            </a:endParaRPr>
          </a:p>
          <a:p>
            <a:pPr algn="just"/>
            <a:r>
              <a:rPr lang="es-ES" sz="850" b="1" dirty="0">
                <a:solidFill>
                  <a:schemeClr val="tx1"/>
                </a:solidFill>
                <a:latin typeface="Century Gothic" panose="020B0502020202020204" pitchFamily="34" charset="0"/>
              </a:rPr>
              <a:t>Actividad 6 – Regional</a:t>
            </a:r>
            <a:r>
              <a:rPr lang="es-ES" sz="850" dirty="0">
                <a:solidFill>
                  <a:schemeClr val="tx1"/>
                </a:solidFill>
                <a:latin typeface="Century Gothic" panose="020B0502020202020204" pitchFamily="34" charset="0"/>
              </a:rPr>
              <a:t>: socializar con los Centros zonales y Equipos de Defensoría de familia la información y material de apoyo (Hoja de vida, anexo validaciones y presentación de indicadores SRD) remitido desde la Subdirección de Restablecimiento de Derechos acerca de los indicadores relacionados con definición de situación jurídica en términos de ley.</a:t>
            </a:r>
            <a:endParaRPr lang="es-CO" sz="850"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18D52969-B8E6-A3A7-D91B-49680FE776C4}"/>
              </a:ext>
            </a:extLst>
          </p:cNvPr>
          <p:cNvSpPr/>
          <p:nvPr/>
        </p:nvSpPr>
        <p:spPr>
          <a:xfrm>
            <a:off x="377491" y="2100748"/>
            <a:ext cx="4078703" cy="24255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latin typeface="Century Gothic" panose="020B0502020202020204" pitchFamily="34" charset="0"/>
              </a:rPr>
              <a:t>Información actual</a:t>
            </a:r>
            <a:endParaRPr lang="es-CO" sz="14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85972F7C-6466-B6B7-A4E0-C52B72C690FB}"/>
              </a:ext>
            </a:extLst>
          </p:cNvPr>
          <p:cNvSpPr/>
          <p:nvPr/>
        </p:nvSpPr>
        <p:spPr>
          <a:xfrm>
            <a:off x="4700336" y="2282915"/>
            <a:ext cx="4082715" cy="4543708"/>
          </a:xfrm>
          <a:prstGeom prst="roundRect">
            <a:avLst>
              <a:gd name="adj" fmla="val 2110"/>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b="1" dirty="0">
              <a:solidFill>
                <a:srgbClr val="4DAF46"/>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1 – Nacional</a:t>
            </a:r>
            <a:r>
              <a:rPr lang="es-ES" sz="900" dirty="0">
                <a:solidFill>
                  <a:schemeClr val="accent6"/>
                </a:solidFill>
                <a:latin typeface="Century Gothic" panose="020B0502020202020204" pitchFamily="34" charset="0"/>
              </a:rPr>
              <a:t>: </a:t>
            </a:r>
            <a:r>
              <a:rPr lang="es-ES" sz="900" dirty="0">
                <a:solidFill>
                  <a:schemeClr val="tx1"/>
                </a:solidFill>
                <a:latin typeface="Century Gothic" panose="020B0502020202020204" pitchFamily="34" charset="0"/>
              </a:rPr>
              <a:t>Fortalecer técnicamente a las direcciones regionales, defensores de familia y equipos interdisciplinares de Defensorías de Familia en el conocimiento y cumplimiento de términos de ley con respecto a los trámites y procesos para la garantía, protección y restablecimiento de derechos de niñas, niños y adolescentes.</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2 – Nacional</a:t>
            </a:r>
            <a:r>
              <a:rPr lang="es-ES" sz="900" dirty="0">
                <a:solidFill>
                  <a:schemeClr val="tx1"/>
                </a:solidFill>
                <a:latin typeface="Century Gothic" panose="020B0502020202020204" pitchFamily="34" charset="0"/>
              </a:rPr>
              <a:t>: Medir el número de trámites y procesos para la garantía, protección y restablecimiento de derechos de niñas, niños y adolescentes allegados a las defensorías de familia y gestionados en los términos requeridos por la ley.</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3 – Nacional</a:t>
            </a:r>
            <a:r>
              <a:rPr lang="es-ES" sz="900" dirty="0">
                <a:solidFill>
                  <a:schemeClr val="tx1"/>
                </a:solidFill>
                <a:latin typeface="Century Gothic" panose="020B0502020202020204" pitchFamily="34" charset="0"/>
              </a:rPr>
              <a:t>: Divulgar trimestralmente con los referentes de indicadores, líderes SIM y directores regionales los resultados del indicador.</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4 – Regional</a:t>
            </a:r>
            <a:r>
              <a:rPr lang="es-ES" sz="900" dirty="0">
                <a:solidFill>
                  <a:schemeClr val="accent6"/>
                </a:solidFill>
                <a:latin typeface="Century Gothic" panose="020B0502020202020204" pitchFamily="34" charset="0"/>
              </a:rPr>
              <a:t>: </a:t>
            </a:r>
            <a:r>
              <a:rPr lang="es-ES" sz="900" dirty="0">
                <a:solidFill>
                  <a:schemeClr val="tx1"/>
                </a:solidFill>
                <a:latin typeface="Century Gothic" panose="020B0502020202020204" pitchFamily="34" charset="0"/>
              </a:rPr>
              <a:t>Remitir alertas desde el nivel Regional y Zonal a las Autoridades Administrativas de los procesos administrativos de restablecimiento de derechos que tengan a su cargo y que se encuentren próximos a vencer con el fin de que se realice un seguimiento más a fondo y se puedan realizar las gestiones necesarias para evitar las pérdidas de competencia.</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5 – Regional</a:t>
            </a:r>
            <a:r>
              <a:rPr lang="es-ES" sz="900" dirty="0">
                <a:solidFill>
                  <a:schemeClr val="accent6"/>
                </a:solidFill>
                <a:latin typeface="Century Gothic" panose="020B0502020202020204" pitchFamily="34" charset="0"/>
              </a:rPr>
              <a:t>: </a:t>
            </a:r>
            <a:r>
              <a:rPr lang="es-ES" sz="900" dirty="0">
                <a:solidFill>
                  <a:schemeClr val="tx1"/>
                </a:solidFill>
                <a:latin typeface="Century Gothic" panose="020B0502020202020204" pitchFamily="34" charset="0"/>
              </a:rPr>
              <a:t>Identificar barreras para el cumplimiento de los términos de ley cuando sea necesario y gestionar las acciones de mejora pertinentes para su no repetición.</a:t>
            </a:r>
          </a:p>
          <a:p>
            <a:pPr algn="just"/>
            <a:endParaRPr lang="es-ES" sz="900" dirty="0">
              <a:solidFill>
                <a:schemeClr val="tx1"/>
              </a:solidFill>
              <a:latin typeface="Century Gothic" panose="020B0502020202020204" pitchFamily="34" charset="0"/>
            </a:endParaRPr>
          </a:p>
          <a:p>
            <a:pPr algn="just"/>
            <a:r>
              <a:rPr lang="es-ES" sz="900" b="1" dirty="0">
                <a:solidFill>
                  <a:schemeClr val="accent6"/>
                </a:solidFill>
                <a:latin typeface="Century Gothic" panose="020B0502020202020204" pitchFamily="34" charset="0"/>
              </a:rPr>
              <a:t>Actividad 6 – Regional</a:t>
            </a:r>
            <a:r>
              <a:rPr lang="es-ES" sz="900" dirty="0">
                <a:solidFill>
                  <a:schemeClr val="accent6"/>
                </a:solidFill>
                <a:latin typeface="Century Gothic" panose="020B0502020202020204" pitchFamily="34" charset="0"/>
              </a:rPr>
              <a:t>: </a:t>
            </a:r>
            <a:r>
              <a:rPr lang="es-ES" sz="900" dirty="0">
                <a:solidFill>
                  <a:schemeClr val="tx1"/>
                </a:solidFill>
                <a:latin typeface="Century Gothic" panose="020B0502020202020204" pitchFamily="34" charset="0"/>
              </a:rPr>
              <a:t>Remitir alertas desde el nivel Regional y Zonal a las Autoridades Administrativas de los trámites y procesos que tengan a su cargo y que se encuentren próximos a vencer.</a:t>
            </a:r>
            <a:endParaRPr lang="es-CO" sz="9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1F496BA7-A79A-2C08-78E6-4DE474CDE57E}"/>
              </a:ext>
            </a:extLst>
          </p:cNvPr>
          <p:cNvSpPr/>
          <p:nvPr/>
        </p:nvSpPr>
        <p:spPr>
          <a:xfrm>
            <a:off x="4840703" y="2100748"/>
            <a:ext cx="3836572" cy="235995"/>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latin typeface="Century Gothic" panose="020B0502020202020204" pitchFamily="34" charset="0"/>
              </a:rPr>
              <a:t>Ajuste propuesto</a:t>
            </a:r>
            <a:endParaRPr lang="es-CO" sz="14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B02312C8-0D71-F523-4A54-7FAF5B044F37}"/>
              </a:ext>
            </a:extLst>
          </p:cNvPr>
          <p:cNvSpPr/>
          <p:nvPr/>
        </p:nvSpPr>
        <p:spPr>
          <a:xfrm>
            <a:off x="8903368" y="2282914"/>
            <a:ext cx="3031456" cy="4543708"/>
          </a:xfrm>
          <a:prstGeom prst="roundRect">
            <a:avLst>
              <a:gd name="adj" fmla="val 2110"/>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10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Los indicadores PA-32: Porcentaje de niños, niñas y adolescentes a los cuales se les resuelve su situación legal dentro de los términos definidos por la Ley y PA-224: Porcentaje de niños, niñas y adolescentes extranjeros remitidos y atendidos por la Autoridad Administrativa. Se fusionan en un nuevo indicador denominado “Porcentaje de trámites y procesos para la garantía, protección y restablecimiento de derechos de niñas, niños y adolescentes gestionados en los términos de ley correspondientes”. </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El indicador propuesto está articulado y buscar ser coherente con las nuevas funciones definidas en el Decreto 1430 de 2025 para la Dirección del Sistema Nacional de Bienestar Familiar como su Subdirección de Autoridades Administrativas. </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De acuerdo con esto, el nuevo indicador tendría como código el PA-32 y se elimina el indicador PA-224. </a:t>
            </a:r>
          </a:p>
        </p:txBody>
      </p:sp>
      <p:sp>
        <p:nvSpPr>
          <p:cNvPr id="18" name="Rectángulo: esquinas redondeadas 17">
            <a:extLst>
              <a:ext uri="{FF2B5EF4-FFF2-40B4-BE49-F238E27FC236}">
                <a16:creationId xmlns:a16="http://schemas.microsoft.com/office/drawing/2014/main" id="{132EB646-5053-7F13-2029-233D5C3B5385}"/>
              </a:ext>
            </a:extLst>
          </p:cNvPr>
          <p:cNvSpPr/>
          <p:nvPr/>
        </p:nvSpPr>
        <p:spPr>
          <a:xfrm>
            <a:off x="9011652" y="2103235"/>
            <a:ext cx="2802856" cy="235995"/>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latin typeface="Century Gothic" panose="020B0502020202020204" pitchFamily="34" charset="0"/>
              </a:rPr>
              <a:t>Justificación</a:t>
            </a:r>
            <a:endParaRPr lang="es-CO" sz="1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718237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2A54D-0515-339F-E5B2-2279CC4B3984}"/>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91D5BEE9-35D2-8301-7815-87CB038F7EF3}"/>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122050B7-3697-A82B-7B88-23132BC69416}"/>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60AA8272-EFAD-0B2E-4231-D5121C7B1DC1}"/>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del Sistema Nacional Bienestar Familiar</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 233: Porcentaje de avance en la ejecución de las acciones de acompañamiento técnico y operativo a las Defensorías de Familia</a:t>
            </a:r>
            <a:endParaRPr lang="es-ES" sz="1200" dirty="0">
              <a:solidFill>
                <a:srgbClr val="76B12A"/>
              </a:solidFill>
              <a:latin typeface="Century Gothic" panose="020B0502020202020204" pitchFamily="34" charset="0"/>
            </a:endParaRP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Área Responsable, nombre, objetivo, meta, mecanismos de cálculo.</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0D9FC40B-A857-D635-4810-0937C361E3FF}"/>
              </a:ext>
            </a:extLst>
          </p:cNvPr>
          <p:cNvSpPr/>
          <p:nvPr/>
        </p:nvSpPr>
        <p:spPr>
          <a:xfrm>
            <a:off x="238126" y="2387357"/>
            <a:ext cx="3790950" cy="3994392"/>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pPr algn="just"/>
            <a:r>
              <a:rPr lang="es-ES" sz="1200" b="1" dirty="0">
                <a:solidFill>
                  <a:schemeClr val="tx1"/>
                </a:solidFill>
                <a:latin typeface="Century Gothic" panose="020B0502020202020204" pitchFamily="34" charset="0"/>
              </a:rPr>
              <a:t>Area responsable</a:t>
            </a:r>
            <a:r>
              <a:rPr lang="es-ES" sz="1200" dirty="0">
                <a:solidFill>
                  <a:schemeClr val="tx1"/>
                </a:solidFill>
                <a:latin typeface="Century Gothic" panose="020B0502020202020204" pitchFamily="34" charset="0"/>
              </a:rPr>
              <a:t>: Dirección de Protección</a:t>
            </a:r>
          </a:p>
          <a:p>
            <a:pPr algn="just"/>
            <a:endParaRPr lang="es-ES" sz="1200" dirty="0">
              <a:solidFill>
                <a:schemeClr val="tx1"/>
              </a:solidFill>
              <a:latin typeface="Century Gothic" panose="020B0502020202020204" pitchFamily="34" charset="0"/>
            </a:endParaRPr>
          </a:p>
          <a:p>
            <a:pPr algn="just"/>
            <a:r>
              <a:rPr lang="es-ES" sz="1200" b="1" dirty="0">
                <a:solidFill>
                  <a:schemeClr val="tx1"/>
                </a:solidFill>
                <a:latin typeface="Century Gothic" panose="020B0502020202020204" pitchFamily="34" charset="0"/>
              </a:rPr>
              <a:t>Nombre del indicador: </a:t>
            </a:r>
            <a:r>
              <a:rPr lang="es-ES" sz="1200" dirty="0">
                <a:solidFill>
                  <a:schemeClr val="tx1"/>
                </a:solidFill>
                <a:latin typeface="Century Gothic" panose="020B0502020202020204" pitchFamily="34" charset="0"/>
              </a:rPr>
              <a:t>Porcentaje de avance al plan de fortalecimiento técnico a las Defensorías de Familia.</a:t>
            </a:r>
          </a:p>
          <a:p>
            <a:pPr algn="just"/>
            <a:endParaRPr lang="es-ES" sz="1200" dirty="0">
              <a:solidFill>
                <a:schemeClr val="tx1"/>
              </a:solidFill>
              <a:latin typeface="Century Gothic" panose="020B0502020202020204" pitchFamily="34" charset="0"/>
            </a:endParaRPr>
          </a:p>
          <a:p>
            <a:pPr algn="just"/>
            <a:r>
              <a:rPr lang="es-ES" sz="1200" b="1" dirty="0">
                <a:solidFill>
                  <a:schemeClr val="tx1"/>
                </a:solidFill>
                <a:latin typeface="Century Gothic" panose="020B0502020202020204" pitchFamily="34" charset="0"/>
              </a:rPr>
              <a:t>Tipo de hoja de vida</a:t>
            </a:r>
            <a:r>
              <a:rPr lang="es-ES" sz="1200" dirty="0">
                <a:solidFill>
                  <a:schemeClr val="tx1"/>
                </a:solidFill>
                <a:latin typeface="Century Gothic" panose="020B0502020202020204" pitchFamily="34" charset="0"/>
              </a:rPr>
              <a:t>: Porcentaje de avance</a:t>
            </a:r>
          </a:p>
          <a:p>
            <a:pPr algn="just"/>
            <a:endParaRPr lang="es-ES" sz="1200" dirty="0">
              <a:solidFill>
                <a:schemeClr val="tx1"/>
              </a:solidFill>
              <a:latin typeface="Century Gothic" panose="020B0502020202020204" pitchFamily="34" charset="0"/>
            </a:endParaRPr>
          </a:p>
          <a:p>
            <a:pPr algn="just"/>
            <a:r>
              <a:rPr lang="es-ES" sz="1200" b="1" dirty="0">
                <a:solidFill>
                  <a:schemeClr val="tx1"/>
                </a:solidFill>
                <a:latin typeface="Century Gothic" panose="020B0502020202020204" pitchFamily="34" charset="0"/>
              </a:rPr>
              <a:t>Cálculo del avance</a:t>
            </a:r>
            <a:r>
              <a:rPr lang="es-ES" sz="1200" dirty="0">
                <a:solidFill>
                  <a:schemeClr val="tx1"/>
                </a:solidFill>
                <a:latin typeface="Century Gothic" panose="020B0502020202020204" pitchFamily="34" charset="0"/>
              </a:rPr>
              <a:t>: Promedio ponderado de las actividades de la matriz plan de acción fortalecimiento técnico a las defensorías de familia.</a:t>
            </a:r>
          </a:p>
          <a:p>
            <a:pPr algn="just"/>
            <a:endParaRPr lang="es-ES" sz="1200" dirty="0">
              <a:solidFill>
                <a:schemeClr val="tx1"/>
              </a:solidFill>
              <a:latin typeface="Century Gothic" panose="020B0502020202020204" pitchFamily="34" charset="0"/>
            </a:endParaRPr>
          </a:p>
          <a:p>
            <a:pPr algn="just"/>
            <a:r>
              <a:rPr lang="es-ES" sz="1200" b="1" dirty="0">
                <a:solidFill>
                  <a:schemeClr val="tx1"/>
                </a:solidFill>
                <a:latin typeface="Century Gothic" panose="020B0502020202020204" pitchFamily="34" charset="0"/>
              </a:rPr>
              <a:t>Descripción de la meta</a:t>
            </a:r>
            <a:r>
              <a:rPr lang="es-ES" sz="1200" dirty="0">
                <a:solidFill>
                  <a:schemeClr val="tx1"/>
                </a:solidFill>
                <a:latin typeface="Century Gothic" panose="020B0502020202020204" pitchFamily="34" charset="0"/>
              </a:rPr>
              <a:t>: Avanzar el 100% en las acciones para fortalecer a las Defensorías de familia a nivel nacional.</a:t>
            </a:r>
          </a:p>
          <a:p>
            <a:pPr algn="just"/>
            <a:endParaRPr lang="es-ES" sz="1200"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241A76B8-94F8-D480-0DA5-08561E950CCF}"/>
              </a:ext>
            </a:extLst>
          </p:cNvPr>
          <p:cNvSpPr/>
          <p:nvPr/>
        </p:nvSpPr>
        <p:spPr>
          <a:xfrm>
            <a:off x="352426" y="2515478"/>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632E654E-1680-46A1-3588-01689D42F72F}"/>
              </a:ext>
            </a:extLst>
          </p:cNvPr>
          <p:cNvSpPr/>
          <p:nvPr/>
        </p:nvSpPr>
        <p:spPr>
          <a:xfrm>
            <a:off x="4198938" y="2387357"/>
            <a:ext cx="3790950" cy="3994392"/>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CO" sz="1000" dirty="0">
              <a:solidFill>
                <a:schemeClr val="tx1"/>
              </a:solidFill>
              <a:latin typeface="Century Gothic" panose="020B0502020202020204" pitchFamily="34" charset="0"/>
            </a:endParaRPr>
          </a:p>
          <a:p>
            <a:endParaRPr lang="es-CO" sz="1000" dirty="0">
              <a:solidFill>
                <a:schemeClr val="tx1"/>
              </a:solidFill>
              <a:latin typeface="Century Gothic" panose="020B0502020202020204" pitchFamily="34" charset="0"/>
            </a:endParaRPr>
          </a:p>
          <a:p>
            <a:endParaRPr lang="es-CO" sz="1000" dirty="0">
              <a:solidFill>
                <a:schemeClr val="tx1"/>
              </a:solidFill>
              <a:latin typeface="Century Gothic" panose="020B0502020202020204" pitchFamily="34" charset="0"/>
            </a:endParaRPr>
          </a:p>
          <a:p>
            <a:endParaRPr lang="es-CO" sz="1000" dirty="0">
              <a:solidFill>
                <a:schemeClr val="tx1"/>
              </a:solidFill>
              <a:latin typeface="Century Gothic" panose="020B0502020202020204" pitchFamily="34" charset="0"/>
            </a:endParaRPr>
          </a:p>
          <a:p>
            <a:endParaRPr lang="es-CO"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Area responsable</a:t>
            </a:r>
            <a:r>
              <a:rPr lang="es-ES" sz="1000" dirty="0">
                <a:solidFill>
                  <a:schemeClr val="tx1"/>
                </a:solidFill>
                <a:latin typeface="Century Gothic" panose="020B0502020202020204" pitchFamily="34" charset="0"/>
              </a:rPr>
              <a:t>: Dirección del Sistema Nacional de Bienestar Familiar</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Nombre del Indicador</a:t>
            </a:r>
            <a:r>
              <a:rPr lang="es-ES" sz="1000" dirty="0">
                <a:solidFill>
                  <a:schemeClr val="tx1"/>
                </a:solidFill>
                <a:latin typeface="Century Gothic" panose="020B0502020202020204" pitchFamily="34" charset="0"/>
              </a:rPr>
              <a:t>: Porcentaje de avance en la ejecución de las acciones de acompañamiento técnico y operativo a las Defensorías de Familia</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Tipo de Hoja</a:t>
            </a:r>
            <a:r>
              <a:rPr lang="es-ES" sz="1000" dirty="0">
                <a:solidFill>
                  <a:schemeClr val="tx1"/>
                </a:solidFill>
                <a:latin typeface="Century Gothic" panose="020B0502020202020204" pitchFamily="34" charset="0"/>
              </a:rPr>
              <a:t>: Porcentaje</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Cálculo  numerador</a:t>
            </a:r>
            <a:r>
              <a:rPr lang="es-ES" sz="1000" dirty="0">
                <a:solidFill>
                  <a:schemeClr val="tx1"/>
                </a:solidFill>
                <a:latin typeface="Century Gothic" panose="020B0502020202020204" pitchFamily="34" charset="0"/>
              </a:rPr>
              <a:t>: Promedio ponderado de las actividades de acompañamiento técnico y operativo a las Defensorías de Familia</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Cálculo denominador</a:t>
            </a:r>
            <a:r>
              <a:rPr lang="es-ES" sz="1000" dirty="0">
                <a:solidFill>
                  <a:schemeClr val="tx1"/>
                </a:solidFill>
                <a:latin typeface="Century Gothic" panose="020B0502020202020204" pitchFamily="34" charset="0"/>
              </a:rPr>
              <a:t>: Porcentaje de avance del 20% en la ejecución de las actividades de acompañamiento técnico y operativo a las Defensorías de Familia</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Descripción de la meta</a:t>
            </a:r>
            <a:r>
              <a:rPr lang="es-ES" sz="1000" dirty="0">
                <a:solidFill>
                  <a:schemeClr val="tx1"/>
                </a:solidFill>
                <a:latin typeface="Century Gothic" panose="020B0502020202020204" pitchFamily="34" charset="0"/>
              </a:rPr>
              <a:t>: Avanzar al 100% en la ejecución de las actividades de acompañamiento técnico y operativo a las Defensorías de Familia.</a:t>
            </a:r>
          </a:p>
          <a:p>
            <a:pPr algn="just"/>
            <a:endParaRPr lang="es-CO" sz="12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B583B71F-5299-3DCA-2743-7FEF01EC56A9}"/>
              </a:ext>
            </a:extLst>
          </p:cNvPr>
          <p:cNvSpPr/>
          <p:nvPr/>
        </p:nvSpPr>
        <p:spPr>
          <a:xfrm>
            <a:off x="4297362" y="2515478"/>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AE686E1C-ED67-2C47-0AD7-DD68B413E730}"/>
              </a:ext>
            </a:extLst>
          </p:cNvPr>
          <p:cNvSpPr/>
          <p:nvPr/>
        </p:nvSpPr>
        <p:spPr>
          <a:xfrm>
            <a:off x="8143874" y="2387357"/>
            <a:ext cx="3790950" cy="3994392"/>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Se ajusta la hoja de vida del indicador, de acuerdo con el documento adjunto, para que el nuevo</a:t>
            </a:r>
          </a:p>
          <a:p>
            <a:pPr algn="just"/>
            <a:r>
              <a:rPr lang="es-ES" sz="1100" dirty="0">
                <a:solidFill>
                  <a:schemeClr val="tx1"/>
                </a:solidFill>
                <a:latin typeface="Century Gothic" panose="020B0502020202020204" pitchFamily="34" charset="0"/>
              </a:rPr>
              <a:t>indicador PA233 de plan indicativo se ajuste a la estructura operativa de la Dirección del Sistema Nacional de Bienestar Familiar posterior a su traslado, considerando que la hoja de vida actual fue formulada por una dependencia distinta, misional, previo a la expedición del Decreto 1430 de 2025 y no contempla la organización de la dependencia y alcance. Se solicita modificación ya que al realizarse su traslado no es viable su cumplimiento en los términos actualmente contenidos debido a las diferencias entre las direcciones involucradas. </a:t>
            </a:r>
            <a:endParaRPr lang="es-CO" sz="11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BC23B651-A9B1-E391-CD94-95744022A46E}"/>
              </a:ext>
            </a:extLst>
          </p:cNvPr>
          <p:cNvSpPr/>
          <p:nvPr/>
        </p:nvSpPr>
        <p:spPr>
          <a:xfrm>
            <a:off x="8242298" y="2515478"/>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525828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78667-3D5B-CD06-B6C2-821C581E5AF2}"/>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3863FFB-3F27-D9E6-1351-9A66A6F3ADE5}"/>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7E126181-1E8A-83B7-91A1-5A4AE37F78A8}"/>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A3EBFDCD-1385-1F85-8499-9A39A9ACAD7D}"/>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del Sistema Nacional Bienestar Familiar</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 233: Porcentaje de avance en la ejecución de las acciones de acompañamiento técnico y operativo a las Defensorías de Familia</a:t>
            </a:r>
            <a:endParaRPr lang="es-ES" sz="1200" dirty="0">
              <a:solidFill>
                <a:srgbClr val="76B12A"/>
              </a:solidFill>
              <a:latin typeface="Century Gothic" panose="020B0502020202020204" pitchFamily="34" charset="0"/>
            </a:endParaRP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Ajuste de actividades de cumplimiento del indicador.</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8B07ADA7-3C0C-CABE-FCE0-5DD705E52E26}"/>
              </a:ext>
            </a:extLst>
          </p:cNvPr>
          <p:cNvSpPr/>
          <p:nvPr/>
        </p:nvSpPr>
        <p:spPr>
          <a:xfrm>
            <a:off x="238126" y="2282915"/>
            <a:ext cx="3790950" cy="409883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ES" sz="900" dirty="0">
              <a:solidFill>
                <a:schemeClr val="tx1"/>
              </a:solidFill>
              <a:latin typeface="Century Gothic" panose="020B0502020202020204" pitchFamily="34" charset="0"/>
            </a:endParaRPr>
          </a:p>
          <a:p>
            <a:endParaRPr lang="es-ES" sz="900" dirty="0">
              <a:solidFill>
                <a:schemeClr val="tx1"/>
              </a:solidFill>
              <a:latin typeface="Century Gothic" panose="020B0502020202020204" pitchFamily="34" charset="0"/>
            </a:endParaRPr>
          </a:p>
          <a:p>
            <a:endParaRPr lang="es-ES" sz="900" dirty="0">
              <a:solidFill>
                <a:schemeClr val="tx1"/>
              </a:solidFill>
              <a:latin typeface="Century Gothic" panose="020B0502020202020204" pitchFamily="34" charset="0"/>
            </a:endParaRPr>
          </a:p>
          <a:p>
            <a:endParaRPr lang="es-ES" sz="900" dirty="0">
              <a:solidFill>
                <a:schemeClr val="tx1"/>
              </a:solidFill>
              <a:latin typeface="Century Gothic" panose="020B0502020202020204" pitchFamily="34" charset="0"/>
            </a:endParaRP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Actividad 1:</a:t>
            </a:r>
            <a:r>
              <a:rPr lang="es-ES" sz="800" b="1" dirty="0">
                <a:solidFill>
                  <a:schemeClr val="tx1"/>
                </a:solidFill>
                <a:latin typeface="Century Gothic" panose="020B0502020202020204" pitchFamily="34" charset="0"/>
              </a:rPr>
              <a:t> </a:t>
            </a:r>
            <a:r>
              <a:rPr lang="es-ES" sz="800" dirty="0">
                <a:solidFill>
                  <a:schemeClr val="tx1"/>
                </a:solidFill>
                <a:latin typeface="Century Gothic" panose="020B0502020202020204" pitchFamily="34" charset="0"/>
              </a:rPr>
              <a:t>Realizar el análisis y toma de decisión de los procesos de restablecimiento de derechos que por su alta complejidad requieren la ampliación de los términos procesales establecidos en la ley.  </a:t>
            </a:r>
          </a:p>
          <a:p>
            <a:pPr algn="just"/>
            <a:r>
              <a:rPr lang="es-ES" sz="800" dirty="0">
                <a:solidFill>
                  <a:schemeClr val="tx1"/>
                </a:solidFill>
                <a:latin typeface="Century Gothic" panose="020B0502020202020204" pitchFamily="34" charset="0"/>
              </a:rPr>
              <a:t>Fecha de inicio: 02/01/2026 Fecha final:31/12/2026 </a:t>
            </a: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Actividad 2:</a:t>
            </a:r>
            <a:r>
              <a:rPr lang="es-ES" sz="800" dirty="0">
                <a:solidFill>
                  <a:schemeClr val="tx1"/>
                </a:solidFill>
                <a:latin typeface="Century Gothic" panose="020B0502020202020204" pitchFamily="34" charset="0"/>
              </a:rPr>
              <a:t> Desarrollar estrategias de gestión de conocimiento para los profesionales de las Defensorías de Familia con el objetivo de cualificar los trámites de restablecimiento de derechos de los niños, niñas y adolescentes. </a:t>
            </a:r>
          </a:p>
          <a:p>
            <a:pPr algn="just"/>
            <a:r>
              <a:rPr lang="es-ES" sz="800" dirty="0">
                <a:solidFill>
                  <a:schemeClr val="tx1"/>
                </a:solidFill>
                <a:latin typeface="Century Gothic" panose="020B0502020202020204" pitchFamily="34" charset="0"/>
              </a:rPr>
              <a:t>Fecha de inicio:02/02/2026 Fecha final:30/11/2026</a:t>
            </a: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Actividad 3</a:t>
            </a:r>
            <a:r>
              <a:rPr lang="es-ES" sz="800" dirty="0">
                <a:solidFill>
                  <a:schemeClr val="tx1"/>
                </a:solidFill>
                <a:latin typeface="Century Gothic" panose="020B0502020202020204" pitchFamily="34" charset="0"/>
              </a:rPr>
              <a:t>: Gestionar las solicitudes de Restablecimiento de Derechos históricamente rezagadas, de acuerdo con los reportes de los indicadores y conforme a las metas y planes de trabajo de las regionales focalizadas y priorizadas a fin de garantizar la verificación de la garantía de derechos de los niños, niñas y adolescentes, que presuntamente tienen sus derechos amenazados o vulnerados. </a:t>
            </a:r>
          </a:p>
          <a:p>
            <a:pPr algn="just"/>
            <a:r>
              <a:rPr lang="es-ES" sz="800" dirty="0">
                <a:solidFill>
                  <a:schemeClr val="tx1"/>
                </a:solidFill>
                <a:latin typeface="Century Gothic" panose="020B0502020202020204" pitchFamily="34" charset="0"/>
              </a:rPr>
              <a:t>Fecha de inicio: 2/03/2026 Fecha final: 31/12/2026</a:t>
            </a:r>
          </a:p>
          <a:p>
            <a:pPr algn="just"/>
            <a:endParaRPr lang="es-ES" sz="800" dirty="0">
              <a:solidFill>
                <a:schemeClr val="tx1"/>
              </a:solidFill>
              <a:latin typeface="Century Gothic" panose="020B0502020202020204" pitchFamily="34" charset="0"/>
            </a:endParaRPr>
          </a:p>
          <a:p>
            <a:pPr algn="just"/>
            <a:r>
              <a:rPr lang="es-ES" sz="800" b="1" dirty="0">
                <a:solidFill>
                  <a:srgbClr val="4DAF46"/>
                </a:solidFill>
                <a:latin typeface="Century Gothic" panose="020B0502020202020204" pitchFamily="34" charset="0"/>
              </a:rPr>
              <a:t>Actividad 4</a:t>
            </a:r>
            <a:r>
              <a:rPr lang="es-ES" sz="800" dirty="0">
                <a:solidFill>
                  <a:schemeClr val="tx1"/>
                </a:solidFill>
                <a:latin typeface="Century Gothic" panose="020B0502020202020204" pitchFamily="34" charset="0"/>
              </a:rPr>
              <a:t>: Realizar seguimiento a los sistemas de operación de los centros zonales en lo que tiene que ver con las Defensorías de Familia, teniendo en cuenta el enfoque de territorio que permita mayor efectividad para dar frente a las solicitudes que buscan la garantía de los derechos de los niños, niñas, adolescentes y jóvenes en el marco de Protección. </a:t>
            </a:r>
          </a:p>
          <a:p>
            <a:pPr algn="just"/>
            <a:r>
              <a:rPr lang="es-ES" sz="800" dirty="0">
                <a:solidFill>
                  <a:schemeClr val="tx1"/>
                </a:solidFill>
                <a:latin typeface="Century Gothic" panose="020B0502020202020204" pitchFamily="34" charset="0"/>
              </a:rPr>
              <a:t>Fecha de inicio: 2/03/2026 Fecha final: 31/12/2026</a:t>
            </a:r>
          </a:p>
          <a:p>
            <a:pPr algn="just"/>
            <a:endParaRPr lang="es-CO" sz="900"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53569E23-27BC-C4D8-A416-4C95EE039A73}"/>
              </a:ext>
            </a:extLst>
          </p:cNvPr>
          <p:cNvSpPr/>
          <p:nvPr/>
        </p:nvSpPr>
        <p:spPr>
          <a:xfrm>
            <a:off x="352426" y="2392391"/>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4D95D188-6605-FBBE-392C-1D0788A72150}"/>
              </a:ext>
            </a:extLst>
          </p:cNvPr>
          <p:cNvSpPr/>
          <p:nvPr/>
        </p:nvSpPr>
        <p:spPr>
          <a:xfrm>
            <a:off x="4198938" y="2282915"/>
            <a:ext cx="4532252" cy="409883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1:</a:t>
            </a:r>
            <a:r>
              <a:rPr lang="es-ES" sz="900" b="1" dirty="0">
                <a:solidFill>
                  <a:schemeClr val="tx1"/>
                </a:solidFill>
                <a:latin typeface="Century Gothic" panose="020B0502020202020204" pitchFamily="34" charset="0"/>
              </a:rPr>
              <a:t> </a:t>
            </a:r>
            <a:r>
              <a:rPr lang="es-ES" sz="900" dirty="0">
                <a:solidFill>
                  <a:schemeClr val="tx1"/>
                </a:solidFill>
                <a:latin typeface="Century Gothic" panose="020B0502020202020204" pitchFamily="34" charset="0"/>
              </a:rPr>
              <a:t>Seguimiento a los modelos operativos de las Direcciones Regionales en relación con el funcionamiento de los centros zonales respecto de las Defensorías de Familia, seguimiento que se realizará de forma presencial o virtual, con insumos del análisis de la conformación de las Defensorías de Familia en el Módulo de Defensorías de Familia.</a:t>
            </a:r>
          </a:p>
          <a:p>
            <a:pPr algn="just"/>
            <a:r>
              <a:rPr lang="es-ES" sz="900" dirty="0">
                <a:solidFill>
                  <a:schemeClr val="tx1"/>
                </a:solidFill>
                <a:latin typeface="Century Gothic" panose="020B0502020202020204" pitchFamily="34" charset="0"/>
              </a:rPr>
              <a:t>Fecha de inicio: 1/03/2026 Fecha final:30/11/2026 </a:t>
            </a:r>
          </a:p>
          <a:p>
            <a:pPr algn="just"/>
            <a:endParaRPr lang="es-ES" sz="900" dirty="0">
              <a:solidFill>
                <a:schemeClr val="tx1"/>
              </a:solidFill>
              <a:latin typeface="Century Gothic" panose="020B0502020202020204" pitchFamily="34" charset="0"/>
            </a:endParaRPr>
          </a:p>
          <a:p>
            <a:pPr algn="just"/>
            <a:r>
              <a:rPr lang="es-ES" sz="900" b="1" dirty="0">
                <a:solidFill>
                  <a:srgbClr val="4DAF46"/>
                </a:solidFill>
                <a:latin typeface="Century Gothic" panose="020B0502020202020204" pitchFamily="34" charset="0"/>
              </a:rPr>
              <a:t>Actividad 2:</a:t>
            </a:r>
            <a:r>
              <a:rPr lang="es-ES" sz="900" dirty="0">
                <a:solidFill>
                  <a:schemeClr val="tx1"/>
                </a:solidFill>
                <a:latin typeface="Century Gothic" panose="020B0502020202020204" pitchFamily="34" charset="0"/>
              </a:rPr>
              <a:t> Formular análisis y recomendaciones dirigidas a las Direcciones Regionales, que permitan mayor efectividad en la atención para la garantía de los derechos de los niños, niñas, adolescentes y jóvenes en el marco del sistema de protección por parte de las Defensorías de Familia, teniendo en cuenta el enfoque de territorio. </a:t>
            </a:r>
          </a:p>
          <a:p>
            <a:pPr algn="just"/>
            <a:r>
              <a:rPr lang="es-ES" sz="900" dirty="0">
                <a:solidFill>
                  <a:schemeClr val="tx1"/>
                </a:solidFill>
                <a:latin typeface="Century Gothic" panose="020B0502020202020204" pitchFamily="34" charset="0"/>
              </a:rPr>
              <a:t>Fecha de inicio: 1/03/2026 Fecha final:30/11/2026</a:t>
            </a:r>
          </a:p>
          <a:p>
            <a:pPr algn="just"/>
            <a:endParaRPr lang="es-ES" sz="900" dirty="0">
              <a:solidFill>
                <a:schemeClr val="tx1"/>
              </a:solidFill>
              <a:latin typeface="Century Gothic" panose="020B0502020202020204" pitchFamily="34" charset="0"/>
            </a:endParaRPr>
          </a:p>
          <a:p>
            <a:pPr algn="just"/>
            <a:r>
              <a:rPr lang="es-ES" sz="1100" b="1" dirty="0">
                <a:solidFill>
                  <a:srgbClr val="4DAF46"/>
                </a:solidFill>
                <a:latin typeface="Century Gothic" panose="020B0502020202020204" pitchFamily="34" charset="0"/>
              </a:rPr>
              <a:t>Actividad 3</a:t>
            </a:r>
            <a:r>
              <a:rPr lang="es-ES" sz="1100" dirty="0">
                <a:solidFill>
                  <a:schemeClr val="tx1"/>
                </a:solidFill>
                <a:latin typeface="Century Gothic" panose="020B0502020202020204" pitchFamily="34" charset="0"/>
              </a:rPr>
              <a:t>: </a:t>
            </a:r>
            <a:r>
              <a:rPr lang="es-ES" sz="900" dirty="0">
                <a:solidFill>
                  <a:schemeClr val="tx1"/>
                </a:solidFill>
                <a:latin typeface="Century Gothic" panose="020B0502020202020204" pitchFamily="34" charset="0"/>
              </a:rPr>
              <a:t>Desarrollar e implementar estrategias de fortalecimiento técnico dirigidas a los profesionales de las Defensorías de Familia con el objetivo de cualificar la atención en los trámites de restablecimiento de derechos de los niños, niñas y adolescentes. </a:t>
            </a:r>
          </a:p>
          <a:p>
            <a:pPr algn="just"/>
            <a:r>
              <a:rPr lang="es-ES" sz="900" dirty="0">
                <a:solidFill>
                  <a:schemeClr val="tx1"/>
                </a:solidFill>
                <a:latin typeface="Century Gothic" panose="020B0502020202020204" pitchFamily="34" charset="0"/>
              </a:rPr>
              <a:t>Fecha de inicio: 2/02/2026 Fecha final: 30/11/2026</a:t>
            </a:r>
            <a:endParaRPr lang="es-CO" sz="9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0E3DA2F4-666E-2D5D-6C69-5CC7E109DC6C}"/>
              </a:ext>
            </a:extLst>
          </p:cNvPr>
          <p:cNvSpPr/>
          <p:nvPr/>
        </p:nvSpPr>
        <p:spPr>
          <a:xfrm>
            <a:off x="4372495" y="2387357"/>
            <a:ext cx="4189614"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0C277C51-E629-013E-17CA-B9E2AB80A22B}"/>
              </a:ext>
            </a:extLst>
          </p:cNvPr>
          <p:cNvSpPr/>
          <p:nvPr/>
        </p:nvSpPr>
        <p:spPr>
          <a:xfrm>
            <a:off x="8861366" y="2282915"/>
            <a:ext cx="3073457" cy="409883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Se ajusta la hoja de vida del indicador, de acuerdo con el documento adjunto, para que el nuevo</a:t>
            </a:r>
          </a:p>
          <a:p>
            <a:pPr algn="just"/>
            <a:r>
              <a:rPr lang="es-ES" sz="1100" dirty="0">
                <a:solidFill>
                  <a:schemeClr val="tx1"/>
                </a:solidFill>
                <a:latin typeface="Century Gothic" panose="020B0502020202020204" pitchFamily="34" charset="0"/>
              </a:rPr>
              <a:t>indicador PA233 de plan indicativo se ajuste a la estructura operativa de la Dirección del Sistema Nacional de Bienestar Familiar posterior a su traslado, considerando que la hoja de vida actual fue formulada por una dependencia distinta, misional, previo a la expedición del Decreto 1430 de 2025 y no contempla la organización de la dependencia y alcance. Se solicita modificación ya que al realizarse su traslado no es viable su cumplimiento en los términos actualmente contenidos debido a las diferencias entre las direcciones involucradas. </a:t>
            </a:r>
            <a:endParaRPr lang="es-CO" sz="11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BE563575-D1FB-0B38-2DA4-9DC797CD38B1}"/>
              </a:ext>
            </a:extLst>
          </p:cNvPr>
          <p:cNvSpPr/>
          <p:nvPr/>
        </p:nvSpPr>
        <p:spPr>
          <a:xfrm>
            <a:off x="8984642" y="2387357"/>
            <a:ext cx="2826903"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46707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E033A-EFC9-246E-5943-B78E68B6D1C7}"/>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711CC61E-844B-CFCD-CBDC-68A76F3178C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26D245A0-5D9B-1CCF-3F82-E610413B7BD8}"/>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DE7C5C83-7B10-E4BD-9A10-816E1FED14E3}"/>
              </a:ext>
            </a:extLst>
          </p:cNvPr>
          <p:cNvSpPr txBox="1"/>
          <p:nvPr/>
        </p:nvSpPr>
        <p:spPr>
          <a:xfrm>
            <a:off x="147056" y="1265676"/>
            <a:ext cx="11862962" cy="1015663"/>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Tecnologías de la Información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PA-142 Porcentaje de cumplimiento de las actividades definidas en los planes de tratamiento de riesgos de Seguridad y Privacidad de la Información, Ciberseguridad y Continuidad de la Operación</a:t>
            </a:r>
            <a:r>
              <a:rPr lang="es-ES" sz="1200" dirty="0">
                <a:solidFill>
                  <a:srgbClr val="76B12A"/>
                </a:solidFill>
                <a:latin typeface="Century Gothic" panose="020B0502020202020204" pitchFamily="34" charset="0"/>
              </a:rPr>
              <a:t> </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Fecha de finalización de actividad para el cumplimiento del indicador.</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9EAD2C87-4341-3C50-F4E3-B3FD7868715E}"/>
              </a:ext>
            </a:extLst>
          </p:cNvPr>
          <p:cNvSpPr/>
          <p:nvPr/>
        </p:nvSpPr>
        <p:spPr>
          <a:xfrm>
            <a:off x="254002" y="2387357"/>
            <a:ext cx="3790950" cy="3994392"/>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endParaRPr lang="es-ES" sz="1200" dirty="0">
              <a:solidFill>
                <a:schemeClr val="tx1"/>
              </a:solidFill>
              <a:latin typeface="Century Gothic" panose="020B0502020202020204" pitchFamily="34" charset="0"/>
            </a:endParaRPr>
          </a:p>
          <a:p>
            <a:pPr algn="just"/>
            <a:r>
              <a:rPr lang="es-ES" sz="1200" dirty="0">
                <a:solidFill>
                  <a:schemeClr val="tx1"/>
                </a:solidFill>
                <a:latin typeface="Century Gothic" panose="020B0502020202020204" pitchFamily="34" charset="0"/>
              </a:rPr>
              <a:t>Completar la identificación y clasificación de los activos de seguridad de la información, con el </a:t>
            </a:r>
            <a:r>
              <a:rPr lang="es-CO" sz="1200" dirty="0">
                <a:solidFill>
                  <a:schemeClr val="tx1"/>
                </a:solidFill>
                <a:latin typeface="Century Gothic" panose="020B0502020202020204" pitchFamily="34" charset="0"/>
              </a:rPr>
              <a:t>objetivo de determinar aquellos activos que, </a:t>
            </a:r>
            <a:r>
              <a:rPr lang="es-ES" sz="1200" dirty="0">
                <a:solidFill>
                  <a:schemeClr val="tx1"/>
                </a:solidFill>
                <a:latin typeface="Century Gothic" panose="020B0502020202020204" pitchFamily="34" charset="0"/>
              </a:rPr>
              <a:t>debido a su nivel de criticidad, deben ser gestionados como riesgos. Este proceso debe alinearse con los requisitos de la norma ISO 27001:2022, asegurando que todos los activos críticos sean evaluados y tratados </a:t>
            </a:r>
            <a:r>
              <a:rPr lang="es-CO" sz="1200" dirty="0">
                <a:solidFill>
                  <a:schemeClr val="tx1"/>
                </a:solidFill>
                <a:latin typeface="Century Gothic" panose="020B0502020202020204" pitchFamily="34" charset="0"/>
              </a:rPr>
              <a:t>adecuadamente para mantener la </a:t>
            </a:r>
            <a:r>
              <a:rPr lang="es-ES" sz="1200" dirty="0">
                <a:solidFill>
                  <a:schemeClr val="tx1"/>
                </a:solidFill>
                <a:latin typeface="Century Gothic" panose="020B0502020202020204" pitchFamily="34" charset="0"/>
              </a:rPr>
              <a:t>confidencialidad, integridad y disponibilidad de la información. </a:t>
            </a:r>
          </a:p>
          <a:p>
            <a:endParaRPr lang="es-ES" sz="1200" dirty="0">
              <a:solidFill>
                <a:schemeClr val="tx1"/>
              </a:solidFill>
              <a:latin typeface="Century Gothic" panose="020B0502020202020204" pitchFamily="34" charset="0"/>
            </a:endParaRPr>
          </a:p>
          <a:p>
            <a:r>
              <a:rPr lang="es-ES" sz="1200" dirty="0">
                <a:solidFill>
                  <a:schemeClr val="tx1"/>
                </a:solidFill>
                <a:latin typeface="Century Gothic" panose="020B0502020202020204" pitchFamily="34" charset="0"/>
              </a:rPr>
              <a:t>Fecha de Inicio: 16/01/2026.</a:t>
            </a:r>
          </a:p>
          <a:p>
            <a:endParaRPr lang="es-ES" sz="1200" dirty="0">
              <a:solidFill>
                <a:schemeClr val="tx1"/>
              </a:solidFill>
              <a:latin typeface="Century Gothic" panose="020B0502020202020204" pitchFamily="34" charset="0"/>
            </a:endParaRPr>
          </a:p>
          <a:p>
            <a:r>
              <a:rPr lang="es-ES" sz="1200" dirty="0">
                <a:solidFill>
                  <a:schemeClr val="tx1"/>
                </a:solidFill>
                <a:latin typeface="Century Gothic" panose="020B0502020202020204" pitchFamily="34" charset="0"/>
              </a:rPr>
              <a:t>Fecha final: </a:t>
            </a:r>
            <a:r>
              <a:rPr lang="es-CO" sz="1200" dirty="0">
                <a:solidFill>
                  <a:schemeClr val="tx1"/>
                </a:solidFill>
                <a:latin typeface="Century Gothic" panose="020B0502020202020204" pitchFamily="34" charset="0"/>
              </a:rPr>
              <a:t>31/03/2026</a:t>
            </a:r>
            <a:endParaRPr lang="es-ES" sz="1200" dirty="0">
              <a:solidFill>
                <a:schemeClr val="tx1"/>
              </a:solidFill>
              <a:latin typeface="Century Gothic" panose="020B0502020202020204" pitchFamily="34" charset="0"/>
            </a:endParaRPr>
          </a:p>
          <a:p>
            <a:r>
              <a:rPr lang="es-CO" dirty="0"/>
              <a:t>Fecha Fin: 31/03/2026</a:t>
            </a:r>
          </a:p>
        </p:txBody>
      </p:sp>
      <p:sp>
        <p:nvSpPr>
          <p:cNvPr id="12" name="Rectángulo: esquinas redondeadas 11">
            <a:extLst>
              <a:ext uri="{FF2B5EF4-FFF2-40B4-BE49-F238E27FC236}">
                <a16:creationId xmlns:a16="http://schemas.microsoft.com/office/drawing/2014/main" id="{4DBF8250-8E1D-760B-3A48-82259FFA152D}"/>
              </a:ext>
            </a:extLst>
          </p:cNvPr>
          <p:cNvSpPr/>
          <p:nvPr/>
        </p:nvSpPr>
        <p:spPr>
          <a:xfrm>
            <a:off x="352426" y="2515478"/>
            <a:ext cx="3562350" cy="465847"/>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Información actual</a:t>
            </a:r>
            <a:endParaRPr lang="es-CO"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0B0D8EAE-14A6-C853-233B-0DAC3027D177}"/>
              </a:ext>
            </a:extLst>
          </p:cNvPr>
          <p:cNvSpPr/>
          <p:nvPr/>
        </p:nvSpPr>
        <p:spPr>
          <a:xfrm>
            <a:off x="4198938" y="2387357"/>
            <a:ext cx="3790950" cy="3994392"/>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CO" sz="1100" dirty="0">
              <a:solidFill>
                <a:schemeClr val="tx1"/>
              </a:solidFill>
              <a:latin typeface="Century Gothic" panose="020B0502020202020204" pitchFamily="34" charset="0"/>
            </a:endParaRPr>
          </a:p>
          <a:p>
            <a:endParaRPr lang="es-CO" sz="1100" dirty="0">
              <a:solidFill>
                <a:schemeClr val="tx1"/>
              </a:solidFill>
              <a:latin typeface="Century Gothic" panose="020B0502020202020204" pitchFamily="34" charset="0"/>
            </a:endParaRPr>
          </a:p>
          <a:p>
            <a:pPr algn="just"/>
            <a:endParaRPr lang="es-CO" sz="1200" dirty="0">
              <a:solidFill>
                <a:schemeClr val="tx1"/>
              </a:solidFill>
              <a:latin typeface="Century Gothic" panose="020B0502020202020204" pitchFamily="34" charset="0"/>
            </a:endParaRPr>
          </a:p>
          <a:p>
            <a:pPr algn="just"/>
            <a:r>
              <a:rPr lang="es-CO" sz="1200" dirty="0">
                <a:solidFill>
                  <a:schemeClr val="tx1"/>
                </a:solidFill>
                <a:latin typeface="Century Gothic" panose="020B0502020202020204" pitchFamily="34" charset="0"/>
              </a:rPr>
              <a:t>Completar la identificación y </a:t>
            </a:r>
            <a:r>
              <a:rPr lang="es-ES" sz="1200" dirty="0">
                <a:solidFill>
                  <a:schemeClr val="tx1"/>
                </a:solidFill>
                <a:latin typeface="Century Gothic" panose="020B0502020202020204" pitchFamily="34" charset="0"/>
              </a:rPr>
              <a:t>clasificación de los activos de seguridad de la información, con </a:t>
            </a:r>
            <a:r>
              <a:rPr lang="es-CO" sz="1200" dirty="0">
                <a:solidFill>
                  <a:schemeClr val="tx1"/>
                </a:solidFill>
                <a:latin typeface="Century Gothic" panose="020B0502020202020204" pitchFamily="34" charset="0"/>
              </a:rPr>
              <a:t>el objetivo de determinar </a:t>
            </a:r>
            <a:r>
              <a:rPr lang="es-ES" sz="1200" dirty="0">
                <a:solidFill>
                  <a:schemeClr val="tx1"/>
                </a:solidFill>
                <a:latin typeface="Century Gothic" panose="020B0502020202020204" pitchFamily="34" charset="0"/>
              </a:rPr>
              <a:t>aquellos activos que, debido a su nivel de criticidad, deben ser </a:t>
            </a:r>
            <a:r>
              <a:rPr lang="es-CO" sz="1200" dirty="0">
                <a:solidFill>
                  <a:schemeClr val="tx1"/>
                </a:solidFill>
                <a:latin typeface="Century Gothic" panose="020B0502020202020204" pitchFamily="34" charset="0"/>
              </a:rPr>
              <a:t>gestionados como riesgos. Este </a:t>
            </a:r>
            <a:r>
              <a:rPr lang="es-ES" sz="1200" dirty="0">
                <a:solidFill>
                  <a:schemeClr val="tx1"/>
                </a:solidFill>
                <a:latin typeface="Century Gothic" panose="020B0502020202020204" pitchFamily="34" charset="0"/>
              </a:rPr>
              <a:t>proceso debe alinearse con los </a:t>
            </a:r>
            <a:r>
              <a:rPr lang="es-CO" sz="1200" dirty="0">
                <a:solidFill>
                  <a:schemeClr val="tx1"/>
                </a:solidFill>
                <a:latin typeface="Century Gothic" panose="020B0502020202020204" pitchFamily="34" charset="0"/>
              </a:rPr>
              <a:t>requisitos de la norma ISO 27001:2022, asegurando que </a:t>
            </a:r>
            <a:r>
              <a:rPr lang="es-ES" sz="1200" dirty="0">
                <a:solidFill>
                  <a:schemeClr val="tx1"/>
                </a:solidFill>
                <a:latin typeface="Century Gothic" panose="020B0502020202020204" pitchFamily="34" charset="0"/>
              </a:rPr>
              <a:t>todos los activos críticos sean </a:t>
            </a:r>
            <a:r>
              <a:rPr lang="es-CO" sz="1200" dirty="0">
                <a:solidFill>
                  <a:schemeClr val="tx1"/>
                </a:solidFill>
                <a:latin typeface="Century Gothic" panose="020B0502020202020204" pitchFamily="34" charset="0"/>
              </a:rPr>
              <a:t>evaluados y tratados adecuadamente para mantener la confidencialidad, integridad y disponibilidad de la información. </a:t>
            </a:r>
          </a:p>
          <a:p>
            <a:pPr algn="just"/>
            <a:endParaRPr lang="es-CO" sz="1200" dirty="0">
              <a:solidFill>
                <a:schemeClr val="tx1"/>
              </a:solidFill>
              <a:latin typeface="Century Gothic" panose="020B0502020202020204" pitchFamily="34" charset="0"/>
            </a:endParaRPr>
          </a:p>
          <a:p>
            <a:pPr algn="just"/>
            <a:r>
              <a:rPr lang="es-CO" sz="1200" dirty="0">
                <a:solidFill>
                  <a:schemeClr val="tx1"/>
                </a:solidFill>
                <a:latin typeface="Century Gothic" panose="020B0502020202020204" pitchFamily="34" charset="0"/>
              </a:rPr>
              <a:t>Fecha de Inicio: 16/01/2026.</a:t>
            </a:r>
          </a:p>
          <a:p>
            <a:pPr algn="just"/>
            <a:endParaRPr lang="es-CO" sz="1200" dirty="0">
              <a:solidFill>
                <a:schemeClr val="tx1"/>
              </a:solidFill>
              <a:latin typeface="Century Gothic" panose="020B0502020202020204" pitchFamily="34" charset="0"/>
            </a:endParaRPr>
          </a:p>
          <a:p>
            <a:pPr algn="just"/>
            <a:r>
              <a:rPr lang="es-CO" sz="1200" b="1" dirty="0">
                <a:solidFill>
                  <a:srgbClr val="4DAF46"/>
                </a:solidFill>
                <a:latin typeface="Century Gothic" panose="020B0502020202020204" pitchFamily="34" charset="0"/>
              </a:rPr>
              <a:t>Fecha Fin: 30/04/2026</a:t>
            </a:r>
          </a:p>
        </p:txBody>
      </p:sp>
      <p:sp>
        <p:nvSpPr>
          <p:cNvPr id="16" name="Rectángulo: esquinas redondeadas 15">
            <a:extLst>
              <a:ext uri="{FF2B5EF4-FFF2-40B4-BE49-F238E27FC236}">
                <a16:creationId xmlns:a16="http://schemas.microsoft.com/office/drawing/2014/main" id="{96BDFECD-7F3F-389A-C141-9DA6948A0B30}"/>
              </a:ext>
            </a:extLst>
          </p:cNvPr>
          <p:cNvSpPr/>
          <p:nvPr/>
        </p:nvSpPr>
        <p:spPr>
          <a:xfrm>
            <a:off x="4297362" y="2515478"/>
            <a:ext cx="3562350" cy="465847"/>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latin typeface="Century Gothic" panose="020B0502020202020204" pitchFamily="34" charset="0"/>
              </a:rPr>
              <a:t>Ajuste propuesto</a:t>
            </a:r>
            <a:endParaRPr lang="es-CO"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C802F4A2-636D-D5BA-C4BD-3DBD2E38AFF4}"/>
              </a:ext>
            </a:extLst>
          </p:cNvPr>
          <p:cNvSpPr/>
          <p:nvPr/>
        </p:nvSpPr>
        <p:spPr>
          <a:xfrm>
            <a:off x="8143874" y="2387357"/>
            <a:ext cx="3790950" cy="3994392"/>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endParaRPr lang="es-ES" sz="12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La modificación de la fecha del indicador PA-142 obedece a situaciones no previstas en su formulación. En primer lugar, la reestructuración organizacional generó cambios en los responsables de los activos, afectando las fechas de entrega a nivel nacional y regional. Así mismo, el cargue de información en el aplicativo Suit Visión Empresarial dependía de la actualización previa de responsables por parte de las dependencias, lo cual generó retrasos en el proceso. Finalmente, la generación de evidencias (acta y memorando de aceptación) por parte de los Ingenieros Regionales se realizará en el mes de abril. En consecuencia, se requiere ajustar la fecha del indicador para asegurar coherencia con la ejecución del proceso y la disponibilidad de evidencias.</a:t>
            </a:r>
            <a:endParaRPr lang="es-CO" sz="11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3BB8BB18-6F65-506F-C45D-767979099274}"/>
              </a:ext>
            </a:extLst>
          </p:cNvPr>
          <p:cNvSpPr/>
          <p:nvPr/>
        </p:nvSpPr>
        <p:spPr>
          <a:xfrm>
            <a:off x="8242298" y="2515478"/>
            <a:ext cx="3562350" cy="465847"/>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Century Gothic" panose="020B0502020202020204" pitchFamily="34" charset="0"/>
              </a:rPr>
              <a:t>Justificación</a:t>
            </a:r>
            <a:endParaRPr lang="es-CO"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027173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FB5B5-3795-2242-8A21-10713C4F70EB}"/>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B773D3B-578D-9970-FD8C-0D4DE544CCC4}"/>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5DF2A812-FD4E-D751-554C-2210257FE621}"/>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F5A3B26B-F2F5-EBFC-D540-338AFF51336C}"/>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Control Disciplinario Interno</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PA-222: Porcentaje de asuntos evaluados con decisión en la Oficina de Control Interno Disciplinario.</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Nombre y elementos de cálculo del indicador</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D030FFB0-F849-05A7-E1AF-62D1AB1B3EA8}"/>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just"/>
            <a:r>
              <a:rPr lang="es-ES" sz="1000" dirty="0">
                <a:solidFill>
                  <a:schemeClr val="tx1"/>
                </a:solidFill>
                <a:latin typeface="Century Gothic" panose="020B0502020202020204" pitchFamily="34" charset="0"/>
              </a:rPr>
              <a:t>Nombre del indicador: Porcentaje de asuntos evaluados con decisión en la Oficina de Control Interno Disciplinario</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Tipo de hoja: Porcentaje</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Objetivo del indicador: Lograr que su medición sirva de insumo para la toma de decisiones en la gestión e impulso de los asuntos que debe adelantar la OCID en los procesos disciplinarios que cursan en la misma</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Meta: 85%.</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Cálculo de avance: Total, de asuntos evaluados en el periodo de corte con decisiones de inhibitorio, indagación previa, Investigación Disciplinaria proveniente de Queja, remisión por competencia e incorporación.</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Descripción de la meta: Alcanzar la meta proyectada con el propósito de obtener los insumos que brindarán información para la toma de decisiones frente a asuntos evaluados correspondiente a vigencias anteriores o a la vigencia actual.</a:t>
            </a:r>
          </a:p>
        </p:txBody>
      </p:sp>
      <p:sp>
        <p:nvSpPr>
          <p:cNvPr id="12" name="Rectángulo: esquinas redondeadas 11">
            <a:extLst>
              <a:ext uri="{FF2B5EF4-FFF2-40B4-BE49-F238E27FC236}">
                <a16:creationId xmlns:a16="http://schemas.microsoft.com/office/drawing/2014/main" id="{6308F5C0-3DC4-18C7-ADAD-87600EAB4D6B}"/>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9CEE05F2-6EA9-B28A-439E-D6AFBBA3382F}"/>
              </a:ext>
            </a:extLst>
          </p:cNvPr>
          <p:cNvSpPr/>
          <p:nvPr/>
        </p:nvSpPr>
        <p:spPr>
          <a:xfrm>
            <a:off x="4198938"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Nombre del indicador</a:t>
            </a:r>
            <a:r>
              <a:rPr lang="es-ES" sz="1000" dirty="0">
                <a:solidFill>
                  <a:schemeClr val="tx1"/>
                </a:solidFill>
                <a:latin typeface="Century Gothic" panose="020B0502020202020204" pitchFamily="34" charset="0"/>
              </a:rPr>
              <a:t>: Porcentaje de avance de las noticias disciplinarias radicadas y atendidas en la Oficina de Control Disciplinario Interno.</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Tipo de hoja</a:t>
            </a:r>
            <a:r>
              <a:rPr lang="es-ES" sz="1000" dirty="0">
                <a:solidFill>
                  <a:schemeClr val="tx1"/>
                </a:solidFill>
                <a:latin typeface="Century Gothic" panose="020B0502020202020204" pitchFamily="34" charset="0"/>
              </a:rPr>
              <a:t>: Porcentaje de avance</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Objetivo del indicador</a:t>
            </a:r>
            <a:r>
              <a:rPr lang="es-ES" sz="1000" dirty="0">
                <a:solidFill>
                  <a:schemeClr val="tx1"/>
                </a:solidFill>
                <a:latin typeface="Century Gothic" panose="020B0502020202020204" pitchFamily="34" charset="0"/>
              </a:rPr>
              <a:t>: Medir y hacer seguimiento de las noticias disciplinarias radicadas y atendidas en la Oficina de Control Disciplinario Interno para la gestión de los procesos disciplinarios.</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Meta</a:t>
            </a:r>
            <a:r>
              <a:rPr lang="es-ES" sz="1000" dirty="0">
                <a:solidFill>
                  <a:schemeClr val="tx1"/>
                </a:solidFill>
                <a:latin typeface="Century Gothic" panose="020B0502020202020204" pitchFamily="34" charset="0"/>
              </a:rPr>
              <a:t>: 100%.</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Cálculo de avance</a:t>
            </a:r>
            <a:r>
              <a:rPr lang="es-ES" sz="1000" dirty="0">
                <a:solidFill>
                  <a:schemeClr val="tx1"/>
                </a:solidFill>
                <a:latin typeface="Century Gothic" panose="020B0502020202020204" pitchFamily="34" charset="0"/>
              </a:rPr>
              <a:t>: Numero de noticias disciplinarias atendidas / número de noticias disciplinarias radicadas en el trimestre</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Descripción de la meta</a:t>
            </a:r>
            <a:r>
              <a:rPr lang="es-ES" sz="1000" dirty="0">
                <a:solidFill>
                  <a:schemeClr val="tx1"/>
                </a:solidFill>
                <a:latin typeface="Century Gothic" panose="020B0502020202020204" pitchFamily="34" charset="0"/>
              </a:rPr>
              <a:t>: Alcanzar el 100% en la atención de las noticias disciplinarias radicadas en la OCDI durante vigencia actual y vigencias anteriores.</a:t>
            </a:r>
            <a:endParaRPr lang="es-CO" sz="10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D40B3379-FD34-D749-2402-982429EAF0BF}"/>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F999680F-0151-DD84-B51E-3D1A3F994C73}"/>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En cumplimiento de las funciones dispuestas en el decreto 1430 y en atención a las necesidades identificadas por este Despacho, se hace necesario la modificación y actualización de los indicadores debido a las siguientes razones:</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Problemática:  Desactualización en la metodología de medición, pues no considera el flujo real de noticias disciplinarias ni la trazabilidad desde su radicación hasta su atención. </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Limitaciones para el análisis de la gestión, ya que la medición no permite evidenciar la oportunidad en la atención de las noticias disciplinarias ni el cumplimiento de los tiempos legales y administrativos. </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Inconsistencias en la interpretación del indicador por parte de las áreas que deben reportar y validar la información. </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Desconexión con la nueva estructura organizacional y funcional, afectando la pertinencia del indicador como insumo para la toma de decisiones.</a:t>
            </a:r>
            <a:endParaRPr lang="es-ES" sz="12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E20A4245-9A7E-AE69-9F26-4D4D5B7F6E75}"/>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826237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5E6E5-B614-BF1C-B73A-7A0775AB0081}"/>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CAE1C767-82B2-2A60-1B18-68EAD68113A9}"/>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FA24BB73-8BC6-39D8-DE83-8964C4A9543F}"/>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F725E6D5-7DA9-51AA-AA65-D81DC2930978}"/>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Control Disciplinario Interno</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PA-223: Porcentaje de decisiones de fondo en los procesos disciplinarios en etapa de instrucción.</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Nombre y elementos de cálculo del indicador</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C76AD76D-197F-360C-7C6B-5F5C8AC0FFE5}"/>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just"/>
            <a:r>
              <a:rPr lang="es-ES" sz="1000" dirty="0">
                <a:solidFill>
                  <a:schemeClr val="tx1"/>
                </a:solidFill>
                <a:latin typeface="Century Gothic" panose="020B0502020202020204" pitchFamily="34" charset="0"/>
              </a:rPr>
              <a:t>Nombre: Porcentaje de decisiones de fondo en los procesos disciplinarios en etapa de instrucción.​</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Objetivo: Lograr que su medición sirva de insumo para la toma de decisiones en la gestión e impulso que debe adelantar la OCID en su rol de instrucción en los procesos disciplinarios que cursan en la misma para proferir decisiones de fondo.​</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Meta Vigencia: 40%​</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Cálculo del Numerador: Total de procesos evaluados en el periodo de corte con decisiones de acumulación, archivo de la OCID, investigación disciplinaria vigencias anteriores a la actual, pliego de cargos en etapa de instrucción.​</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​Cálculo del Denominador: Total de procesos activos con corte al reporte del indicador.​</a:t>
            </a:r>
          </a:p>
          <a:p>
            <a:pPr algn="just"/>
            <a:endParaRPr lang="es-ES" sz="1000" dirty="0">
              <a:solidFill>
                <a:schemeClr val="tx1"/>
              </a:solidFill>
              <a:latin typeface="Century Gothic" panose="020B0502020202020204" pitchFamily="34" charset="0"/>
            </a:endParaRPr>
          </a:p>
          <a:p>
            <a:pPr algn="just"/>
            <a:r>
              <a:rPr lang="es-ES" sz="1000" dirty="0">
                <a:solidFill>
                  <a:schemeClr val="tx1"/>
                </a:solidFill>
                <a:latin typeface="Century Gothic" panose="020B0502020202020204" pitchFamily="34" charset="0"/>
              </a:rPr>
              <a:t>Descripción de la Meta: Alcanzar la meta proyectada con el propósito de obtener los insumos que brindarán información para la toma de decisiones frente al desarrollo del proceso disciplinario. ​</a:t>
            </a:r>
          </a:p>
        </p:txBody>
      </p:sp>
      <p:sp>
        <p:nvSpPr>
          <p:cNvPr id="12" name="Rectángulo: esquinas redondeadas 11">
            <a:extLst>
              <a:ext uri="{FF2B5EF4-FFF2-40B4-BE49-F238E27FC236}">
                <a16:creationId xmlns:a16="http://schemas.microsoft.com/office/drawing/2014/main" id="{A90C8D75-AB42-9013-CFE2-978B49E0D09F}"/>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64A7F928-A50A-693A-7BF8-12C3FB482BFB}"/>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000" b="1" dirty="0">
                <a:solidFill>
                  <a:srgbClr val="4DAF46"/>
                </a:solidFill>
                <a:latin typeface="Century Gothic" panose="020B0502020202020204" pitchFamily="34" charset="0"/>
              </a:rPr>
              <a:t>Nombre: </a:t>
            </a:r>
            <a:r>
              <a:rPr lang="es-ES" sz="1000" dirty="0">
                <a:solidFill>
                  <a:schemeClr val="tx1"/>
                </a:solidFill>
                <a:latin typeface="Century Gothic" panose="020B0502020202020204" pitchFamily="34" charset="0"/>
              </a:rPr>
              <a:t>Porcentaje de decisiones proferidas en los procesos disciplinarios en etapa de Instrucción.​​</a:t>
            </a:r>
          </a:p>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Objetivo: </a:t>
            </a:r>
            <a:r>
              <a:rPr lang="es-ES" sz="1000" dirty="0">
                <a:solidFill>
                  <a:schemeClr val="tx1"/>
                </a:solidFill>
                <a:latin typeface="Century Gothic" panose="020B0502020202020204" pitchFamily="34" charset="0"/>
              </a:rPr>
              <a:t>Medir la capacidad de gestión de la Oficina de Control Disciplinario Interno para emitir decisiones dentro de los procesos disciplinarios durante la vigencia, contribuyendo al impulso procesal y la oportunidad en la actuación disciplinaria.​</a:t>
            </a:r>
          </a:p>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Meta Vigencia: </a:t>
            </a:r>
            <a:r>
              <a:rPr lang="es-ES" sz="1000" dirty="0">
                <a:solidFill>
                  <a:schemeClr val="tx1"/>
                </a:solidFill>
                <a:latin typeface="Century Gothic" panose="020B0502020202020204" pitchFamily="34" charset="0"/>
              </a:rPr>
              <a:t>85%</a:t>
            </a:r>
            <a:r>
              <a:rPr lang="es-ES" sz="1000" b="1" dirty="0">
                <a:solidFill>
                  <a:srgbClr val="4DAF46"/>
                </a:solidFill>
                <a:latin typeface="Century Gothic" panose="020B0502020202020204" pitchFamily="34" charset="0"/>
              </a:rPr>
              <a:t>​​</a:t>
            </a:r>
          </a:p>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Cálculo del Numerador: </a:t>
            </a:r>
            <a:r>
              <a:rPr lang="es-ES" sz="1000" dirty="0">
                <a:solidFill>
                  <a:schemeClr val="tx1"/>
                </a:solidFill>
                <a:latin typeface="Century Gothic" panose="020B0502020202020204" pitchFamily="34" charset="0"/>
              </a:rPr>
              <a:t>Número de autos  proferidos en el trimestre de medición vigencia 2026.</a:t>
            </a:r>
          </a:p>
          <a:p>
            <a:pPr algn="just"/>
            <a:endParaRPr lang="es-ES" sz="1000" dirty="0">
              <a:solidFill>
                <a:schemeClr val="tx1"/>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Cálculo del Denominador</a:t>
            </a:r>
            <a:r>
              <a:rPr lang="es-ES" sz="1000" dirty="0">
                <a:solidFill>
                  <a:schemeClr val="tx1"/>
                </a:solidFill>
                <a:latin typeface="Century Gothic" panose="020B0502020202020204" pitchFamily="34" charset="0"/>
              </a:rPr>
              <a:t>: ​Número de procesos disciplinarios activos al 31 de diciembre de 2025.​​</a:t>
            </a:r>
          </a:p>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Descripción de la Meta: </a:t>
            </a:r>
            <a:r>
              <a:rPr lang="es-ES" sz="1000" dirty="0">
                <a:solidFill>
                  <a:schemeClr val="tx1"/>
                </a:solidFill>
                <a:latin typeface="Century Gothic" panose="020B0502020202020204" pitchFamily="34" charset="0"/>
              </a:rPr>
              <a:t>Mostrar el porcentaje de procesos disciplinarios en los que se han emitido decisiones durante la vigencia evidenciando el nivel de impulso y avance en la gestión disciplinaria.</a:t>
            </a:r>
            <a:r>
              <a:rPr lang="es-ES" sz="1000" b="1" dirty="0">
                <a:solidFill>
                  <a:srgbClr val="4DAF46"/>
                </a:solidFill>
                <a:latin typeface="Century Gothic" panose="020B0502020202020204" pitchFamily="34" charset="0"/>
              </a:rPr>
              <a:t>​</a:t>
            </a:r>
          </a:p>
        </p:txBody>
      </p:sp>
      <p:sp>
        <p:nvSpPr>
          <p:cNvPr id="16" name="Rectángulo: esquinas redondeadas 15">
            <a:extLst>
              <a:ext uri="{FF2B5EF4-FFF2-40B4-BE49-F238E27FC236}">
                <a16:creationId xmlns:a16="http://schemas.microsoft.com/office/drawing/2014/main" id="{C1B0C291-34E2-B5AD-BC0A-4E93A49B7187}"/>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AF8017FD-90C0-A0BB-911D-8CCCAF42D008}"/>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En cumplimiento de las funciones dispuestas en el decreto 1430 y en atención a las necesidades identificadas por este Despacho, se hace necesario la modificación y actualización de los indicadores debido a las siguientes razones:</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Desactualización metodológica: la medición actual se basa en categorías y procedimientos de la dinámica actual de los procesos disciplinarios en etapa de instrucción.</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Ambigüedad en la interpretación de las decisiones de fondo, lo que genera dificultades para identificar con precisión cuáles decisiones deben contabilizarse y bajo qué criterios deben ser clasificadas. </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Inconsistencias en la definición del numerador y denominador, pues no corresponden al volumen de procesos activos, ni a las decisiones proferidas durante el periodo evaluado.</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El indicador no refleja adecuadamente el impulso procesal, la oportunidad en la actuación disciplinaria, ni el avance en la emisión de decisiones dentro de la etapa de instrucción. </a:t>
            </a:r>
          </a:p>
          <a:p>
            <a:pPr algn="just"/>
            <a:endParaRPr lang="es-ES" sz="900" dirty="0">
              <a:solidFill>
                <a:schemeClr val="tx1"/>
              </a:solidFill>
              <a:latin typeface="Century Gothic" panose="020B0502020202020204" pitchFamily="34" charset="0"/>
            </a:endParaRPr>
          </a:p>
          <a:p>
            <a:pPr algn="just"/>
            <a:r>
              <a:rPr lang="es-ES" sz="900" dirty="0">
                <a:solidFill>
                  <a:schemeClr val="tx1"/>
                </a:solidFill>
                <a:latin typeface="Century Gothic" panose="020B0502020202020204" pitchFamily="34" charset="0"/>
              </a:rPr>
              <a:t>Riesgos de interpretación en las instancias responsables del reporte. </a:t>
            </a:r>
            <a:endParaRPr lang="es-ES" sz="12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9CF4DE3E-DB39-EB7B-61F4-936B871E3086}"/>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9959066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96F36-2068-B95E-3226-9E7A098B6C8A}"/>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7563AF21-A7EA-02C1-8D1E-7BF3F3F7CF11}"/>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1433BE52-8542-19A9-CB95-64E4F062CBC0}"/>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0CABBE10-2B68-71FC-1ECD-C75E724F6D86}"/>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Oficina de Cooperación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PA-69:Número de alianzas gestionadas con el sector privado y ayuda oficial al desarrollo</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Meta Cuatrienio, meta vigencia, meta plan de acción y descripción de la meta y actividades plan de acción</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E3213873-168C-C0EA-E07F-B7D7FC0C221A}"/>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000" dirty="0">
                <a:solidFill>
                  <a:schemeClr val="tx1"/>
                </a:solidFill>
                <a:latin typeface="Century Gothic" panose="020B0502020202020204" pitchFamily="34" charset="0"/>
              </a:rPr>
              <a:t>Meta vigencia: 130</a:t>
            </a:r>
          </a:p>
          <a:p>
            <a:endParaRPr lang="es-ES" sz="1000" dirty="0">
              <a:solidFill>
                <a:schemeClr val="tx1"/>
              </a:solidFill>
              <a:latin typeface="Century Gothic" panose="020B0502020202020204" pitchFamily="34" charset="0"/>
            </a:endParaRPr>
          </a:p>
          <a:p>
            <a:r>
              <a:rPr lang="es-ES" sz="1000" dirty="0">
                <a:solidFill>
                  <a:schemeClr val="tx1"/>
                </a:solidFill>
                <a:latin typeface="Century Gothic" panose="020B0502020202020204" pitchFamily="34" charset="0"/>
              </a:rPr>
              <a:t>Meta cuatrienio: 365</a:t>
            </a:r>
          </a:p>
          <a:p>
            <a:endParaRPr lang="es-ES" sz="1000" dirty="0">
              <a:solidFill>
                <a:schemeClr val="tx1"/>
              </a:solidFill>
              <a:latin typeface="Century Gothic" panose="020B0502020202020204" pitchFamily="34" charset="0"/>
            </a:endParaRPr>
          </a:p>
          <a:p>
            <a:r>
              <a:rPr lang="es-ES" sz="1000" dirty="0">
                <a:solidFill>
                  <a:schemeClr val="tx1"/>
                </a:solidFill>
                <a:latin typeface="Century Gothic" panose="020B0502020202020204" pitchFamily="34" charset="0"/>
              </a:rPr>
              <a:t>Meta Plan de Acción: 130</a:t>
            </a:r>
          </a:p>
          <a:p>
            <a:endParaRPr lang="es-ES" sz="1000" dirty="0">
              <a:solidFill>
                <a:schemeClr val="tx1"/>
              </a:solidFill>
              <a:latin typeface="Century Gothic" panose="020B0502020202020204" pitchFamily="34" charset="0"/>
            </a:endParaRPr>
          </a:p>
          <a:p>
            <a:r>
              <a:rPr lang="es-ES" sz="1000" dirty="0">
                <a:solidFill>
                  <a:schemeClr val="tx1"/>
                </a:solidFill>
                <a:latin typeface="Century Gothic" panose="020B0502020202020204" pitchFamily="34" charset="0"/>
              </a:rPr>
              <a:t>Descripción de la meta: Alcanzar una meta de 130 alianzas en la vigencia para dar atención a las necesidades de la entidad logrando que la gestión se lleve a cabo con el sector privado y la Ayuda Oficial al Desarrollo y Cooperación Sur- Sur.</a:t>
            </a:r>
          </a:p>
        </p:txBody>
      </p:sp>
      <p:sp>
        <p:nvSpPr>
          <p:cNvPr id="12" name="Rectángulo: esquinas redondeadas 11">
            <a:extLst>
              <a:ext uri="{FF2B5EF4-FFF2-40B4-BE49-F238E27FC236}">
                <a16:creationId xmlns:a16="http://schemas.microsoft.com/office/drawing/2014/main" id="{74F48EFB-9645-9DEB-02E3-3FE0F896CA92}"/>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3EA58494-41C4-BCDE-9360-7C958A2BC566}"/>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000" b="1" dirty="0">
                <a:solidFill>
                  <a:schemeClr val="accent6"/>
                </a:solidFill>
                <a:latin typeface="Century Gothic" panose="020B0502020202020204" pitchFamily="34" charset="0"/>
              </a:rPr>
              <a:t>Meta vigencia: </a:t>
            </a:r>
            <a:r>
              <a:rPr lang="es-ES" sz="1000" dirty="0">
                <a:solidFill>
                  <a:schemeClr val="tx1"/>
                </a:solidFill>
                <a:latin typeface="Century Gothic" panose="020B0502020202020204" pitchFamily="34" charset="0"/>
              </a:rPr>
              <a:t>185</a:t>
            </a:r>
          </a:p>
          <a:p>
            <a:endParaRPr lang="es-ES" sz="1000" dirty="0">
              <a:solidFill>
                <a:schemeClr val="tx1"/>
              </a:solidFill>
              <a:latin typeface="Century Gothic" panose="020B0502020202020204" pitchFamily="34" charset="0"/>
            </a:endParaRPr>
          </a:p>
          <a:p>
            <a:r>
              <a:rPr lang="es-ES" sz="1000" b="1" dirty="0">
                <a:solidFill>
                  <a:schemeClr val="accent6"/>
                </a:solidFill>
                <a:latin typeface="Century Gothic" panose="020B0502020202020204" pitchFamily="34" charset="0"/>
              </a:rPr>
              <a:t>Meta cuatrienio</a:t>
            </a:r>
            <a:r>
              <a:rPr lang="es-ES" sz="1000" dirty="0">
                <a:solidFill>
                  <a:schemeClr val="tx1"/>
                </a:solidFill>
                <a:latin typeface="Century Gothic" panose="020B0502020202020204" pitchFamily="34" charset="0"/>
              </a:rPr>
              <a:t>: 420</a:t>
            </a:r>
          </a:p>
          <a:p>
            <a:endParaRPr lang="es-ES" sz="1000" dirty="0">
              <a:solidFill>
                <a:schemeClr val="tx1"/>
              </a:solidFill>
              <a:latin typeface="Century Gothic" panose="020B0502020202020204" pitchFamily="34" charset="0"/>
            </a:endParaRPr>
          </a:p>
          <a:p>
            <a:r>
              <a:rPr lang="es-ES" sz="1000" b="1" dirty="0">
                <a:solidFill>
                  <a:schemeClr val="accent6"/>
                </a:solidFill>
                <a:latin typeface="Century Gothic" panose="020B0502020202020204" pitchFamily="34" charset="0"/>
              </a:rPr>
              <a:t>Meta Plan de Acción: </a:t>
            </a:r>
            <a:r>
              <a:rPr lang="es-ES" sz="1000" dirty="0">
                <a:solidFill>
                  <a:schemeClr val="tx1"/>
                </a:solidFill>
                <a:latin typeface="Century Gothic" panose="020B0502020202020204" pitchFamily="34" charset="0"/>
              </a:rPr>
              <a:t>130</a:t>
            </a:r>
          </a:p>
          <a:p>
            <a:endParaRPr lang="es-ES" sz="1000" dirty="0">
              <a:solidFill>
                <a:schemeClr val="tx1"/>
              </a:solidFill>
              <a:latin typeface="Century Gothic" panose="020B0502020202020204" pitchFamily="34" charset="0"/>
            </a:endParaRPr>
          </a:p>
          <a:p>
            <a:r>
              <a:rPr lang="es-ES" sz="1000" b="1" dirty="0">
                <a:solidFill>
                  <a:schemeClr val="accent6"/>
                </a:solidFill>
                <a:latin typeface="Century Gothic" panose="020B0502020202020204" pitchFamily="34" charset="0"/>
              </a:rPr>
              <a:t>Descripción de la meta: </a:t>
            </a:r>
            <a:r>
              <a:rPr lang="es-ES" sz="1000" dirty="0">
                <a:solidFill>
                  <a:schemeClr val="tx1"/>
                </a:solidFill>
                <a:latin typeface="Century Gothic" panose="020B0502020202020204" pitchFamily="34" charset="0"/>
              </a:rPr>
              <a:t>Alcanzar una meta de 130 alianzas en la vigencia para dar atención a las necesidades de la entidad logrando que la gestión se lleve a cabo con el sector privado y la Ayuda Oficial al Desarrollo y Cooperación Sur- Sur.</a:t>
            </a:r>
          </a:p>
          <a:p>
            <a:endParaRPr lang="es-ES" sz="1000" dirty="0">
              <a:solidFill>
                <a:schemeClr val="tx1"/>
              </a:solidFill>
              <a:latin typeface="Century Gothic" panose="020B0502020202020204" pitchFamily="34" charset="0"/>
            </a:endParaRPr>
          </a:p>
          <a:p>
            <a:r>
              <a:rPr lang="es-ES" sz="1000" dirty="0">
                <a:solidFill>
                  <a:schemeClr val="tx1"/>
                </a:solidFill>
                <a:latin typeface="Century Gothic" panose="020B0502020202020204" pitchFamily="34" charset="0"/>
              </a:rPr>
              <a:t>Se propone la eliminación de la actividad de plan de acción: “Realizar seguimiento a las alianzas realizadas (nacionales, internacionales, sector privado)”.</a:t>
            </a:r>
          </a:p>
        </p:txBody>
      </p:sp>
      <p:sp>
        <p:nvSpPr>
          <p:cNvPr id="16" name="Rectángulo: esquinas redondeadas 15">
            <a:extLst>
              <a:ext uri="{FF2B5EF4-FFF2-40B4-BE49-F238E27FC236}">
                <a16:creationId xmlns:a16="http://schemas.microsoft.com/office/drawing/2014/main" id="{F45D5169-9DD6-545E-10A1-CCBC2C537B5E}"/>
              </a:ext>
            </a:extLst>
          </p:cNvPr>
          <p:cNvSpPr/>
          <p:nvPr/>
        </p:nvSpPr>
        <p:spPr>
          <a:xfrm>
            <a:off x="4297362" y="2298597"/>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264B3196-DF31-7809-73CA-ACA1DD5FDC59}"/>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200" dirty="0">
                <a:solidFill>
                  <a:schemeClr val="tx1"/>
                </a:solidFill>
                <a:latin typeface="Century Gothic" panose="020B0502020202020204" pitchFamily="34" charset="0"/>
              </a:rPr>
              <a:t>Durante la vigencia 2026 la gestión de alianzas ha experimentado un fortalecimiento del equipo para el establecimiento de nuevas alianzas con el sector privado, ayuda oficial al desarrollo y tercer sector, esto se ve reflejado en una mayor capacidad para consecución de nuevos aliados.</a:t>
            </a:r>
          </a:p>
          <a:p>
            <a:pPr algn="just"/>
            <a:endParaRPr lang="es-ES" sz="1200" dirty="0">
              <a:solidFill>
                <a:schemeClr val="tx1"/>
              </a:solidFill>
              <a:latin typeface="Century Gothic" panose="020B0502020202020204" pitchFamily="34" charset="0"/>
            </a:endParaRPr>
          </a:p>
          <a:p>
            <a:pPr algn="just"/>
            <a:r>
              <a:rPr lang="es-ES" sz="1200" dirty="0">
                <a:solidFill>
                  <a:schemeClr val="tx1"/>
                </a:solidFill>
                <a:latin typeface="Century Gothic" panose="020B0502020202020204" pitchFamily="34" charset="0"/>
              </a:rPr>
              <a:t>Esta solicitud se justifica en que desde la Oficina de Cooperación y a través de los indicadores PA-69 y PA-71 gestionamos alianzas y recursos, por lo que el seguimiento no está relacionado con los indicadores en sí. La actividad de seguimiento corresponde al supervisor o al área técnica encargada de la ejecución de la alianza.</a:t>
            </a:r>
          </a:p>
        </p:txBody>
      </p:sp>
      <p:sp>
        <p:nvSpPr>
          <p:cNvPr id="18" name="Rectángulo: esquinas redondeadas 17">
            <a:extLst>
              <a:ext uri="{FF2B5EF4-FFF2-40B4-BE49-F238E27FC236}">
                <a16:creationId xmlns:a16="http://schemas.microsoft.com/office/drawing/2014/main" id="{B499E726-1E8D-4ACC-22C7-77EF8600D295}"/>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977501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7D6EB-4AB0-C696-9BF2-4BA0D6D8129B}"/>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D05E0979-4E6B-A7C5-7477-75FDDCD08681}"/>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C0437C59-5B38-3F8E-3E19-FB2FB1BE3230}"/>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6FB9B9AA-8366-6DF7-2BE6-36797431A0E1}"/>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Oficina de Cooperación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PA-71:Número de recursos obtenidos por alianzas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Meta Cuatrienio, meta vigencia, meta plan de acción y descripción de la meta</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83E4A844-74FA-D4B2-2C63-D2C16DA54948}"/>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600" dirty="0">
                <a:solidFill>
                  <a:schemeClr val="tx1"/>
                </a:solidFill>
                <a:latin typeface="Century Gothic" panose="020B0502020202020204" pitchFamily="34" charset="0"/>
              </a:rPr>
              <a:t>Meta vigencia: $41.979</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cuatrienio: $175.000</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Plan de Acción: $41.979</a:t>
            </a:r>
          </a:p>
        </p:txBody>
      </p:sp>
      <p:sp>
        <p:nvSpPr>
          <p:cNvPr id="12" name="Rectángulo: esquinas redondeadas 11">
            <a:extLst>
              <a:ext uri="{FF2B5EF4-FFF2-40B4-BE49-F238E27FC236}">
                <a16:creationId xmlns:a16="http://schemas.microsoft.com/office/drawing/2014/main" id="{D1D09E73-A415-B8E1-A81A-1A79112156A0}"/>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84EC4BEB-90BE-0378-46CA-38EF996E37A3}"/>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600" dirty="0">
                <a:solidFill>
                  <a:schemeClr val="tx1"/>
                </a:solidFill>
                <a:latin typeface="Century Gothic" panose="020B0502020202020204" pitchFamily="34" charset="0"/>
              </a:rPr>
              <a:t>Meta vigencia: $60,000</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cuatrienio: $192.999</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Plan de Acción: $60.000.</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Se propone eliminar la actividad de: “Realizar seguimiento a las</a:t>
            </a:r>
          </a:p>
          <a:p>
            <a:r>
              <a:rPr lang="es-ES" sz="1600" dirty="0">
                <a:solidFill>
                  <a:schemeClr val="tx1"/>
                </a:solidFill>
                <a:latin typeface="Century Gothic" panose="020B0502020202020204" pitchFamily="34" charset="0"/>
              </a:rPr>
              <a:t>alianzas realizadas (nacionales,</a:t>
            </a:r>
          </a:p>
          <a:p>
            <a:r>
              <a:rPr lang="es-ES" sz="1600" dirty="0">
                <a:solidFill>
                  <a:schemeClr val="tx1"/>
                </a:solidFill>
                <a:latin typeface="Century Gothic" panose="020B0502020202020204" pitchFamily="34" charset="0"/>
              </a:rPr>
              <a:t>internacionales, sector privado)”. </a:t>
            </a:r>
          </a:p>
        </p:txBody>
      </p:sp>
      <p:sp>
        <p:nvSpPr>
          <p:cNvPr id="16" name="Rectángulo: esquinas redondeadas 15">
            <a:extLst>
              <a:ext uri="{FF2B5EF4-FFF2-40B4-BE49-F238E27FC236}">
                <a16:creationId xmlns:a16="http://schemas.microsoft.com/office/drawing/2014/main" id="{B2A3A389-339A-E98C-59EF-453205066251}"/>
              </a:ext>
            </a:extLst>
          </p:cNvPr>
          <p:cNvSpPr/>
          <p:nvPr/>
        </p:nvSpPr>
        <p:spPr>
          <a:xfrm>
            <a:off x="4297362" y="2298597"/>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3EE1997D-0196-FD0E-2F59-984B03FFB044}"/>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Durante la vigencia 2026 la gestión de alianzas ha experimentado un fortalecimiento del equipo para el establecimiento de nuevas alianzas con el sector privado, ayuda oficial al desarrollo y tercer sector, esto se ve reflejado en una mayor capacidad para consecución de recursos obtenidos por alianzas. </a:t>
            </a:r>
          </a:p>
          <a:p>
            <a:pPr algn="just"/>
            <a:endParaRPr lang="es-ES" sz="1200" dirty="0">
              <a:solidFill>
                <a:schemeClr val="tx1"/>
              </a:solidFill>
              <a:latin typeface="Century Gothic" panose="020B0502020202020204" pitchFamily="34" charset="0"/>
            </a:endParaRPr>
          </a:p>
          <a:p>
            <a:pPr algn="just"/>
            <a:r>
              <a:rPr lang="es-ES" sz="1200" dirty="0">
                <a:solidFill>
                  <a:schemeClr val="tx1"/>
                </a:solidFill>
                <a:latin typeface="Century Gothic" panose="020B0502020202020204" pitchFamily="34" charset="0"/>
              </a:rPr>
              <a:t>Esta solicitud se justifica en que desde la Oficina de Cooperación y a través de los indicadores PA-69 y PA-71 gestionamos alianzas y recursos, por lo que el seguimiento no está relacionado con los indicadores en sí. La actividad de seguimiento corresponde al supervisor o al área técnica encargada de la ejecución </a:t>
            </a:r>
            <a:r>
              <a:rPr lang="es-CO" sz="1200" dirty="0">
                <a:solidFill>
                  <a:schemeClr val="tx1"/>
                </a:solidFill>
                <a:latin typeface="Century Gothic" panose="020B0502020202020204" pitchFamily="34" charset="0"/>
              </a:rPr>
              <a:t>de la alianza.</a:t>
            </a:r>
            <a:endParaRPr lang="es-ES" sz="32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8997E3BE-9C6D-52C2-AEDB-AF38E086B953}"/>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90140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60C2A-FC4D-78AD-8FDA-7A31F8D405E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DAD3F9E-5910-EC4A-8A3D-02EB831C30E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11F70BA8-1D09-65E4-8AB0-424C5ABB0839}"/>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C5F608BA-FE7F-6405-49FD-7848D00BD68D}"/>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Oficina de Cooperación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PA-71:Número de recursos obtenidos por alianzas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Meta Cuatrienio, meta vigencia, meta plan de acción y descripción de la meta</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1C083450-E5C6-1838-91CF-19653DB8F1B7}"/>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600" dirty="0">
                <a:solidFill>
                  <a:schemeClr val="tx1"/>
                </a:solidFill>
                <a:latin typeface="Century Gothic" panose="020B0502020202020204" pitchFamily="34" charset="0"/>
              </a:rPr>
              <a:t>Meta vigencia: $41.979</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cuatrienio: $175.000</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Plan de Acción: $41.979</a:t>
            </a:r>
          </a:p>
        </p:txBody>
      </p:sp>
      <p:sp>
        <p:nvSpPr>
          <p:cNvPr id="12" name="Rectángulo: esquinas redondeadas 11">
            <a:extLst>
              <a:ext uri="{FF2B5EF4-FFF2-40B4-BE49-F238E27FC236}">
                <a16:creationId xmlns:a16="http://schemas.microsoft.com/office/drawing/2014/main" id="{3A75DB99-4388-BF6B-42E4-0DCB71E0ABC3}"/>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1C900392-5CEC-AB4B-010C-9E51E27F1B90}"/>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600" dirty="0">
                <a:solidFill>
                  <a:schemeClr val="tx1"/>
                </a:solidFill>
                <a:latin typeface="Century Gothic" panose="020B0502020202020204" pitchFamily="34" charset="0"/>
              </a:rPr>
              <a:t>Meta vigencia: $60,000</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cuatrienio: $192.999</a:t>
            </a:r>
          </a:p>
          <a:p>
            <a:endParaRPr lang="es-ES" sz="1600" dirty="0">
              <a:solidFill>
                <a:schemeClr val="tx1"/>
              </a:solidFill>
              <a:latin typeface="Century Gothic" panose="020B0502020202020204" pitchFamily="34" charset="0"/>
            </a:endParaRPr>
          </a:p>
          <a:p>
            <a:r>
              <a:rPr lang="es-ES" sz="1600" dirty="0">
                <a:solidFill>
                  <a:schemeClr val="tx1"/>
                </a:solidFill>
                <a:latin typeface="Century Gothic" panose="020B0502020202020204" pitchFamily="34" charset="0"/>
              </a:rPr>
              <a:t>Meta Plan de Acción: $60.000. </a:t>
            </a:r>
          </a:p>
        </p:txBody>
      </p:sp>
      <p:sp>
        <p:nvSpPr>
          <p:cNvPr id="16" name="Rectángulo: esquinas redondeadas 15">
            <a:extLst>
              <a:ext uri="{FF2B5EF4-FFF2-40B4-BE49-F238E27FC236}">
                <a16:creationId xmlns:a16="http://schemas.microsoft.com/office/drawing/2014/main" id="{2439E269-1FEE-C2FD-C0A3-BE8536E3CAD4}"/>
              </a:ext>
            </a:extLst>
          </p:cNvPr>
          <p:cNvSpPr/>
          <p:nvPr/>
        </p:nvSpPr>
        <p:spPr>
          <a:xfrm>
            <a:off x="4297362" y="2298597"/>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8B86F4E5-7A16-A613-B368-F8AF717A54EE}"/>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Durante la vigencia 2026 la gestión de alianzas ha experimentado un fortalecimiento del equipo para el establecimiento de nuevas alianzas con el sector privado, ayuda oficial al desarrollo y tercer sector, esto se ve reflejado en una mayor capacidad para consecución de recursos obtenidos por alianzas.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286C72A4-03F6-6FE2-2432-6E6697AB5E6E}"/>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3734960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6072D-41DD-ABCC-AF01-69E321CCBBE8}"/>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84B0C7F0-9CB0-9497-5873-7B1CFFB5D2F9}"/>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E1B526D4-4B36-F4A7-7DDF-6E1AF2C7FA48}"/>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DF26A2EC-7265-81EB-1CAB-79D5958FF568}"/>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Oficina Asesora de Comunicaciones</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PA-217: Número de contenidos divulgados en los medios de comunicación interna.</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Descripción de las actividades.</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D03F4B3C-58CD-C508-2895-C11C0D36CBE6}"/>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s-ES" sz="1600" b="1" dirty="0">
              <a:solidFill>
                <a:schemeClr val="tx1"/>
              </a:solidFill>
              <a:latin typeface="Century Gothic" panose="020B0502020202020204" pitchFamily="34" charset="0"/>
            </a:endParaRPr>
          </a:p>
          <a:p>
            <a:r>
              <a:rPr lang="es-ES" sz="1400" b="1" dirty="0">
                <a:solidFill>
                  <a:schemeClr val="tx1"/>
                </a:solidFill>
                <a:latin typeface="Century Gothic" panose="020B0502020202020204" pitchFamily="34" charset="0"/>
              </a:rPr>
              <a:t>Actividad 1</a:t>
            </a:r>
            <a:r>
              <a:rPr lang="es-ES" sz="1400" dirty="0">
                <a:solidFill>
                  <a:schemeClr val="tx1"/>
                </a:solidFill>
                <a:latin typeface="Century Gothic" panose="020B0502020202020204" pitchFamily="34" charset="0"/>
              </a:rPr>
              <a:t>: Actualizar contenidos y enlaces destacados de la intranet que sean de interés de los colaboradores. Fortalecer la participación de los colaboradores en la plataforma. </a:t>
            </a:r>
          </a:p>
          <a:p>
            <a:endParaRPr lang="es-ES" sz="1400" dirty="0">
              <a:solidFill>
                <a:schemeClr val="tx1"/>
              </a:solidFill>
              <a:latin typeface="Century Gothic" panose="020B0502020202020204" pitchFamily="34" charset="0"/>
            </a:endParaRPr>
          </a:p>
          <a:p>
            <a:r>
              <a:rPr lang="es-ES" sz="1400" b="1" dirty="0">
                <a:solidFill>
                  <a:schemeClr val="tx1"/>
                </a:solidFill>
                <a:latin typeface="Century Gothic" panose="020B0502020202020204" pitchFamily="34" charset="0"/>
              </a:rPr>
              <a:t>Actividad 2</a:t>
            </a:r>
            <a:r>
              <a:rPr lang="es-ES" sz="1400" dirty="0">
                <a:solidFill>
                  <a:schemeClr val="tx1"/>
                </a:solidFill>
                <a:latin typeface="Century Gothic" panose="020B0502020202020204" pitchFamily="34" charset="0"/>
              </a:rPr>
              <a:t>: Realizar la divulgación de información, fotografías, videos, piezas gráficas y audios con las regionales y áreas misionales para generar notas periodísticas y contenidos. </a:t>
            </a:r>
          </a:p>
        </p:txBody>
      </p:sp>
      <p:sp>
        <p:nvSpPr>
          <p:cNvPr id="12" name="Rectángulo: esquinas redondeadas 11">
            <a:extLst>
              <a:ext uri="{FF2B5EF4-FFF2-40B4-BE49-F238E27FC236}">
                <a16:creationId xmlns:a16="http://schemas.microsoft.com/office/drawing/2014/main" id="{67029B39-500B-77F1-0024-9F74141BB70E}"/>
              </a:ext>
            </a:extLst>
          </p:cNvPr>
          <p:cNvSpPr/>
          <p:nvPr/>
        </p:nvSpPr>
        <p:spPr>
          <a:xfrm>
            <a:off x="368302" y="2327173"/>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9D744967-8469-92D0-F478-EA6225191A1A}"/>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400" b="1" dirty="0">
                <a:solidFill>
                  <a:schemeClr val="accent6"/>
                </a:solidFill>
                <a:latin typeface="Century Gothic" panose="020B0502020202020204" pitchFamily="34" charset="0"/>
              </a:rPr>
              <a:t>Actividad 1</a:t>
            </a:r>
            <a:r>
              <a:rPr lang="es-ES" sz="1400" dirty="0">
                <a:solidFill>
                  <a:schemeClr val="tx1"/>
                </a:solidFill>
                <a:latin typeface="Century Gothic" panose="020B0502020202020204" pitchFamily="34" charset="0"/>
              </a:rPr>
              <a:t>: Actualizar los contenidos divulgados a través de la intranet para mantener informados a las y los colaboradores. </a:t>
            </a:r>
          </a:p>
          <a:p>
            <a:endParaRPr lang="es-ES" sz="1400" dirty="0">
              <a:solidFill>
                <a:schemeClr val="tx1"/>
              </a:solidFill>
              <a:latin typeface="Century Gothic" panose="020B0502020202020204" pitchFamily="34" charset="0"/>
            </a:endParaRPr>
          </a:p>
          <a:p>
            <a:r>
              <a:rPr lang="es-ES" sz="1400" b="1" dirty="0">
                <a:solidFill>
                  <a:schemeClr val="accent6"/>
                </a:solidFill>
                <a:latin typeface="Century Gothic" panose="020B0502020202020204" pitchFamily="34" charset="0"/>
              </a:rPr>
              <a:t>Actividad 2</a:t>
            </a:r>
            <a:r>
              <a:rPr lang="es-ES" sz="1400" dirty="0">
                <a:solidFill>
                  <a:schemeClr val="tx1"/>
                </a:solidFill>
                <a:latin typeface="Century Gothic" panose="020B0502020202020204" pitchFamily="34" charset="0"/>
              </a:rPr>
              <a:t>: Realizar la divulgación de notas periodísticas, videos y piezas gráficas, a través de los medios internos de comunicación, en articulación con las regionales y áreas misionales. </a:t>
            </a:r>
          </a:p>
        </p:txBody>
      </p:sp>
      <p:sp>
        <p:nvSpPr>
          <p:cNvPr id="16" name="Rectángulo: esquinas redondeadas 15">
            <a:extLst>
              <a:ext uri="{FF2B5EF4-FFF2-40B4-BE49-F238E27FC236}">
                <a16:creationId xmlns:a16="http://schemas.microsoft.com/office/drawing/2014/main" id="{C5319C43-4A25-C28C-FE27-CD3A692A2DE9}"/>
              </a:ext>
            </a:extLst>
          </p:cNvPr>
          <p:cNvSpPr/>
          <p:nvPr/>
        </p:nvSpPr>
        <p:spPr>
          <a:xfrm>
            <a:off x="4297362" y="2298597"/>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5A897040-F0C2-FE4C-5E7B-319FC700C5E3}"/>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200" dirty="0">
                <a:solidFill>
                  <a:schemeClr val="tx1"/>
                </a:solidFill>
                <a:latin typeface="Century Gothic" panose="020B0502020202020204" pitchFamily="34" charset="0"/>
              </a:rPr>
              <a:t>Se propone ajustar la redacción de las actividades con el propósito de fortalecer la claridad y precisión en la descripción de las acciones desarrolladas por la Oficina Asesora de Comunicaciones.</a:t>
            </a:r>
          </a:p>
          <a:p>
            <a:pPr algn="just"/>
            <a:endParaRPr lang="es-ES" sz="1200" dirty="0">
              <a:solidFill>
                <a:schemeClr val="tx1"/>
              </a:solidFill>
              <a:latin typeface="Century Gothic" panose="020B0502020202020204" pitchFamily="34" charset="0"/>
            </a:endParaRPr>
          </a:p>
          <a:p>
            <a:pPr algn="just"/>
            <a:r>
              <a:rPr lang="es-ES" sz="1200" dirty="0">
                <a:solidFill>
                  <a:schemeClr val="tx1"/>
                </a:solidFill>
                <a:latin typeface="Century Gothic" panose="020B0502020202020204" pitchFamily="34" charset="0"/>
              </a:rPr>
              <a:t>Los ajustes planteados no modifican el objetivo, alcance, meta ni las evidencias definidas para el indicador; únicamente buscan mejorar la formulación de las actividades, facilitando su comprensión, ejecución y seguimiento.</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F7CB7724-2EA3-F2F7-7D53-623F7D441289}"/>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0048593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0DAA6-50F1-10DD-9FBE-F3598086562B}"/>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12A213CA-B430-4122-5DCD-9E8CC0679721}"/>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469A061C-5D75-A43A-522A-8377DE5CDC29}"/>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Dirección General</a:t>
            </a:r>
          </a:p>
        </p:txBody>
      </p:sp>
      <p:sp>
        <p:nvSpPr>
          <p:cNvPr id="5" name="CuadroTexto 4">
            <a:extLst>
              <a:ext uri="{FF2B5EF4-FFF2-40B4-BE49-F238E27FC236}">
                <a16:creationId xmlns:a16="http://schemas.microsoft.com/office/drawing/2014/main" id="{CEF3ECF9-9D2D-E8B4-57ED-485B115ED28F}"/>
              </a:ext>
            </a:extLst>
          </p:cNvPr>
          <p:cNvSpPr txBox="1"/>
          <p:nvPr/>
        </p:nvSpPr>
        <p:spPr>
          <a:xfrm>
            <a:off x="147056" y="1219594"/>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Oficina Asesora de Comunicaciones</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PA-77: Número de campañas institucionales desarrolladas que alcanzan cobertura nacional </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Descripción de las actividades.</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B130D019-D494-9C58-3BD9-CC99D6D62AA9}"/>
              </a:ext>
            </a:extLst>
          </p:cNvPr>
          <p:cNvSpPr/>
          <p:nvPr/>
        </p:nvSpPr>
        <p:spPr>
          <a:xfrm>
            <a:off x="254002"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400" b="1" dirty="0">
                <a:solidFill>
                  <a:schemeClr val="tx1"/>
                </a:solidFill>
                <a:latin typeface="Century Gothic" panose="020B0502020202020204" pitchFamily="34" charset="0"/>
              </a:rPr>
              <a:t>Actividad 3</a:t>
            </a:r>
            <a:r>
              <a:rPr lang="es-ES" sz="1400" dirty="0">
                <a:solidFill>
                  <a:schemeClr val="tx1"/>
                </a:solidFill>
                <a:latin typeface="Century Gothic" panose="020B0502020202020204" pitchFamily="34" charset="0"/>
              </a:rPr>
              <a:t>: Divulgar campañas en</a:t>
            </a:r>
          </a:p>
          <a:p>
            <a:pPr algn="just"/>
            <a:r>
              <a:rPr lang="es-ES" sz="1400" dirty="0">
                <a:solidFill>
                  <a:schemeClr val="tx1"/>
                </a:solidFill>
                <a:latin typeface="Century Gothic" panose="020B0502020202020204" pitchFamily="34" charset="0"/>
              </a:rPr>
              <a:t>diferentes medios.</a:t>
            </a:r>
          </a:p>
          <a:p>
            <a:pPr algn="just"/>
            <a:endParaRPr lang="es-ES" sz="1400" dirty="0">
              <a:solidFill>
                <a:schemeClr val="tx1"/>
              </a:solidFill>
              <a:latin typeface="Century Gothic" panose="020B0502020202020204" pitchFamily="34" charset="0"/>
            </a:endParaRPr>
          </a:p>
          <a:p>
            <a:pPr algn="just"/>
            <a:r>
              <a:rPr lang="es-ES" sz="1400" b="1" dirty="0">
                <a:solidFill>
                  <a:schemeClr val="tx1"/>
                </a:solidFill>
                <a:latin typeface="Century Gothic" panose="020B0502020202020204" pitchFamily="34" charset="0"/>
              </a:rPr>
              <a:t>Actividad 4:</a:t>
            </a:r>
            <a:r>
              <a:rPr lang="es-ES" sz="1400" dirty="0">
                <a:solidFill>
                  <a:schemeClr val="tx1"/>
                </a:solidFill>
                <a:latin typeface="Century Gothic" panose="020B0502020202020204" pitchFamily="34" charset="0"/>
              </a:rPr>
              <a:t> Realizar seguimiento de las</a:t>
            </a:r>
          </a:p>
          <a:p>
            <a:pPr algn="just"/>
            <a:r>
              <a:rPr lang="es-ES" sz="1400" dirty="0">
                <a:solidFill>
                  <a:schemeClr val="tx1"/>
                </a:solidFill>
                <a:latin typeface="Century Gothic" panose="020B0502020202020204" pitchFamily="34" charset="0"/>
              </a:rPr>
              <a:t>campañas a nivel de cobertura y</a:t>
            </a:r>
          </a:p>
          <a:p>
            <a:pPr algn="just"/>
            <a:r>
              <a:rPr lang="es-ES" sz="1400" dirty="0">
                <a:solidFill>
                  <a:schemeClr val="tx1"/>
                </a:solidFill>
                <a:latin typeface="Century Gothic" panose="020B0502020202020204" pitchFamily="34" charset="0"/>
              </a:rPr>
              <a:t>divulgación y/o cantidad en medios.</a:t>
            </a:r>
          </a:p>
        </p:txBody>
      </p:sp>
      <p:sp>
        <p:nvSpPr>
          <p:cNvPr id="12" name="Rectángulo: esquinas redondeadas 11">
            <a:extLst>
              <a:ext uri="{FF2B5EF4-FFF2-40B4-BE49-F238E27FC236}">
                <a16:creationId xmlns:a16="http://schemas.microsoft.com/office/drawing/2014/main" id="{D03D3311-212B-0AE7-2FCC-22E79FC3F8E2}"/>
              </a:ext>
            </a:extLst>
          </p:cNvPr>
          <p:cNvSpPr/>
          <p:nvPr/>
        </p:nvSpPr>
        <p:spPr>
          <a:xfrm>
            <a:off x="368302" y="2327173"/>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43121986-7806-0BF5-B8F6-4A02697FF1EF}"/>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1400" b="1" dirty="0">
                <a:solidFill>
                  <a:schemeClr val="accent6"/>
                </a:solidFill>
                <a:latin typeface="Century Gothic" panose="020B0502020202020204" pitchFamily="34" charset="0"/>
              </a:rPr>
              <a:t>Actividad 3:</a:t>
            </a:r>
            <a:r>
              <a:rPr lang="es-ES" sz="1400" dirty="0">
                <a:solidFill>
                  <a:schemeClr val="tx1"/>
                </a:solidFill>
                <a:latin typeface="Century Gothic" panose="020B0502020202020204" pitchFamily="34" charset="0"/>
              </a:rPr>
              <a:t> Difusión y seguimiento de las campañas institucionales en los diferentes canales de comunicación.</a:t>
            </a:r>
          </a:p>
          <a:p>
            <a:endParaRPr lang="es-ES" sz="1400" dirty="0">
              <a:solidFill>
                <a:schemeClr val="tx1"/>
              </a:solidFill>
              <a:latin typeface="Century Gothic" panose="020B0502020202020204" pitchFamily="34" charset="0"/>
            </a:endParaRPr>
          </a:p>
          <a:p>
            <a:r>
              <a:rPr lang="es-ES" sz="1400" b="1" dirty="0">
                <a:solidFill>
                  <a:schemeClr val="accent6"/>
                </a:solidFill>
                <a:latin typeface="Century Gothic" panose="020B0502020202020204" pitchFamily="34" charset="0"/>
              </a:rPr>
              <a:t>Actividad 4: </a:t>
            </a:r>
            <a:r>
              <a:rPr lang="es-ES" sz="1400" dirty="0">
                <a:solidFill>
                  <a:schemeClr val="tx1"/>
                </a:solidFill>
                <a:latin typeface="Century Gothic" panose="020B0502020202020204" pitchFamily="34" charset="0"/>
              </a:rPr>
              <a:t>Se elimina la actividad 4, dado que se fusiona con la actividad 3. </a:t>
            </a:r>
          </a:p>
        </p:txBody>
      </p:sp>
      <p:sp>
        <p:nvSpPr>
          <p:cNvPr id="16" name="Rectángulo: esquinas redondeadas 15">
            <a:extLst>
              <a:ext uri="{FF2B5EF4-FFF2-40B4-BE49-F238E27FC236}">
                <a16:creationId xmlns:a16="http://schemas.microsoft.com/office/drawing/2014/main" id="{DC50BC87-FE29-6343-5E13-82E1444C6300}"/>
              </a:ext>
            </a:extLst>
          </p:cNvPr>
          <p:cNvSpPr/>
          <p:nvPr/>
        </p:nvSpPr>
        <p:spPr>
          <a:xfrm>
            <a:off x="4297362" y="2298597"/>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90C7FB4F-8090-1E4A-A143-F471F7559D69}"/>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1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Se propone unificar las actividades 3 y 4 con el propósito de fortalecer la coherencia entre las acciones definidas y los mecanismos de seguimiento del indicador. La unificación de las actividades permite consolidar acciones complementarias en una única actividad, evitando duplicidades y facilitando su gestión y reporte. Asimismo, se propone establecer una matriz de balance como evidencia, en la medida en que permite consolidar de manera estructurada la información relacionada con la divulgación y cobertura de las campañas institucionales, fortaleciendo la trazabilidad y el seguimiento de los resultados. </a:t>
            </a:r>
          </a:p>
          <a:p>
            <a:pPr algn="just"/>
            <a:endParaRPr lang="es-ES" sz="11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Los ajustes propuestos no modifican el objetivo, alcance ni la meta del indicador; por el contrario, buscan mejorar la formulación de las actividades y la pertinencia de las evidencias para facilitar su ejecución, seguimiento y reporte.</a:t>
            </a:r>
            <a:endParaRPr lang="es-ES"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71282AF5-E99A-FC27-D488-58F15B2B7B8A}"/>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2852183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A1F4-C41F-8E59-984A-C4A3033A2F26}"/>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449C75C-9460-F90A-DB1F-247DEE33818B}"/>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0CBCDDC9-A8FE-D6B6-9615-05DEC7F10BB4}"/>
              </a:ext>
            </a:extLst>
          </p:cNvPr>
          <p:cNvSpPr txBox="1"/>
          <p:nvPr/>
        </p:nvSpPr>
        <p:spPr>
          <a:xfrm>
            <a:off x="0" y="4110484"/>
            <a:ext cx="8277225"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800" b="1" i="0" u="none" strike="noStrike" kern="1200" cap="none" spc="0" normalizeH="0" baseline="0" noProof="0" dirty="0">
                <a:ln>
                  <a:noFill/>
                </a:ln>
                <a:solidFill>
                  <a:srgbClr val="76B12A"/>
                </a:solidFill>
                <a:effectLst/>
                <a:uLnTx/>
                <a:uFillTx/>
                <a:latin typeface="Verdana"/>
                <a:ea typeface="Verdana"/>
                <a:cs typeface="+mn-cs"/>
              </a:rPr>
              <a:t>2. Modificaciones propuestas por las áreas de la Secretaría General</a:t>
            </a:r>
            <a:endParaRPr kumimoji="0" lang="es-ES_tradnl" sz="1800" b="0" i="0" u="none" strike="noStrike" kern="1200" cap="none" spc="0" normalizeH="0" baseline="0" noProof="0" dirty="0">
              <a:ln>
                <a:noFill/>
              </a:ln>
              <a:solidFill>
                <a:prstClr val="black">
                  <a:lumMod val="65000"/>
                  <a:lumOff val="35000"/>
                </a:prstClr>
              </a:solidFill>
              <a:effectLst/>
              <a:uLnTx/>
              <a:uFillTx/>
              <a:latin typeface="Verdana"/>
              <a:ea typeface="Verdana"/>
              <a:cs typeface="+mn-cs"/>
            </a:endParaRPr>
          </a:p>
        </p:txBody>
      </p:sp>
      <p:pic>
        <p:nvPicPr>
          <p:cNvPr id="3" name="Gráfico 2">
            <a:extLst>
              <a:ext uri="{FF2B5EF4-FFF2-40B4-BE49-F238E27FC236}">
                <a16:creationId xmlns:a16="http://schemas.microsoft.com/office/drawing/2014/main" id="{0A1C5BF5-6248-ED8F-B9B9-507EC0E67D4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5408412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78891-9B89-D9DA-6AE5-97DDC49423AB}"/>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8537969B-BE00-E2E8-6D36-2C25B0AB89B5}"/>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DAD68BC1-7094-491C-77DC-9C0B865F150B}"/>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D2CE7C85-CA10-4D70-EF9C-7FA97D2746EE}"/>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Administrativa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PA-126: Porcentaje de recursos comprometidos para el fortalecimiento y desarrollo de infraestructuras propias del ICBF</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Objetivo y 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5949B07C-3BA6-5BF0-8A20-0B5135DE4DE4}"/>
              </a:ext>
            </a:extLst>
          </p:cNvPr>
          <p:cNvSpPr/>
          <p:nvPr/>
        </p:nvSpPr>
        <p:spPr>
          <a:xfrm>
            <a:off x="257176"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Objetivo</a:t>
            </a:r>
            <a:r>
              <a:rPr lang="es-ES" sz="900" dirty="0">
                <a:solidFill>
                  <a:schemeClr val="tx1"/>
                </a:solidFill>
                <a:latin typeface="Century Gothic" panose="020B0502020202020204" pitchFamily="34" charset="0"/>
              </a:rPr>
              <a:t>: Conocer los recursos que se van a comprometer desde la Sede Nacional para la dotación y las intervenciones de las infraestructuras (propias) del ICBF, como son las administrativas, primera infancia, sistema de responsabilidad penal del ICBF y Casa de la Niñez y Juventud-CNJ.</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Actividad 1</a:t>
            </a:r>
            <a:r>
              <a:rPr lang="es-ES" sz="900" dirty="0">
                <a:solidFill>
                  <a:schemeClr val="tx1"/>
                </a:solidFill>
                <a:latin typeface="Century Gothic" panose="020B0502020202020204" pitchFamily="34" charset="0"/>
              </a:rPr>
              <a:t>: Definir los procesos de selección que se van a adelantar para contratar estudios, diseños y obras a intervenir con el propósito de conocer los recursos que se van a comprometer en la vigencia. </a:t>
            </a:r>
          </a:p>
          <a:p>
            <a:pPr algn="just"/>
            <a:r>
              <a:rPr lang="es-ES" sz="900" b="1" dirty="0">
                <a:solidFill>
                  <a:schemeClr val="tx1"/>
                </a:solidFill>
                <a:latin typeface="Century Gothic" panose="020B0502020202020204" pitchFamily="34" charset="0"/>
              </a:rPr>
              <a:t>Fecha de inicio: 01/03/2026 Fecha Final: 30/06/2026</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Actividad 2</a:t>
            </a:r>
            <a:r>
              <a:rPr lang="es-ES" sz="900" dirty="0">
                <a:solidFill>
                  <a:schemeClr val="tx1"/>
                </a:solidFill>
                <a:latin typeface="Century Gothic" panose="020B0502020202020204" pitchFamily="34" charset="0"/>
              </a:rPr>
              <a:t>: Estructurar los procesos de selección a través de las fichas de condiciones técnicas, para los casos que apliquen.</a:t>
            </a:r>
          </a:p>
          <a:p>
            <a:pPr algn="just"/>
            <a:r>
              <a:rPr lang="es-ES" sz="900" b="1" dirty="0">
                <a:solidFill>
                  <a:schemeClr val="tx1"/>
                </a:solidFill>
                <a:latin typeface="Century Gothic" panose="020B0502020202020204" pitchFamily="34" charset="0"/>
              </a:rPr>
              <a:t>Fecha de inicio: 01/07/2026 Fecha Final: 30/09/2026</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Actividad 3</a:t>
            </a:r>
            <a:r>
              <a:rPr lang="es-ES" sz="900" dirty="0">
                <a:solidFill>
                  <a:schemeClr val="tx1"/>
                </a:solidFill>
                <a:latin typeface="Century Gothic" panose="020B0502020202020204" pitchFamily="34" charset="0"/>
              </a:rPr>
              <a:t>: Estructurar los estudios previos de los procesos de selección, para los casos que apliquen.</a:t>
            </a:r>
          </a:p>
          <a:p>
            <a:pPr algn="just"/>
            <a:r>
              <a:rPr lang="es-ES" sz="900" b="1" dirty="0">
                <a:solidFill>
                  <a:schemeClr val="tx1"/>
                </a:solidFill>
                <a:latin typeface="Century Gothic" panose="020B0502020202020204" pitchFamily="34" charset="0"/>
              </a:rPr>
              <a:t>Fecha de inicio: 01/07/2026 Fecha Final: 30/09/2026</a:t>
            </a:r>
          </a:p>
          <a:p>
            <a:pPr algn="just"/>
            <a:endParaRPr lang="es-ES" sz="900" dirty="0">
              <a:solidFill>
                <a:schemeClr val="tx1"/>
              </a:solidFill>
              <a:latin typeface="Century Gothic" panose="020B0502020202020204" pitchFamily="34" charset="0"/>
            </a:endParaRPr>
          </a:p>
          <a:p>
            <a:pPr algn="just"/>
            <a:r>
              <a:rPr lang="es-ES" sz="900" b="1" dirty="0">
                <a:solidFill>
                  <a:schemeClr val="tx1"/>
                </a:solidFill>
                <a:latin typeface="Century Gothic" panose="020B0502020202020204" pitchFamily="34" charset="0"/>
              </a:rPr>
              <a:t>Actividad 4</a:t>
            </a:r>
            <a:r>
              <a:rPr lang="es-ES" sz="900" dirty="0">
                <a:solidFill>
                  <a:schemeClr val="tx1"/>
                </a:solidFill>
                <a:latin typeface="Century Gothic" panose="020B0502020202020204" pitchFamily="34" charset="0"/>
              </a:rPr>
              <a:t>: adjudicación de Contratos con el propósito de conocer los recursos comprometidos, para las infraestructuras propias del ICBF priorizadas para la vigencia.</a:t>
            </a:r>
          </a:p>
          <a:p>
            <a:pPr algn="just"/>
            <a:r>
              <a:rPr lang="es-ES" sz="900" b="1" dirty="0">
                <a:solidFill>
                  <a:schemeClr val="tx1"/>
                </a:solidFill>
                <a:latin typeface="Century Gothic" panose="020B0502020202020204" pitchFamily="34" charset="0"/>
              </a:rPr>
              <a:t>Fecha de inicio: 01/10/2026 Fecha Final: 31/12/2026</a:t>
            </a:r>
          </a:p>
        </p:txBody>
      </p:sp>
      <p:sp>
        <p:nvSpPr>
          <p:cNvPr id="12" name="Rectángulo: esquinas redondeadas 11">
            <a:extLst>
              <a:ext uri="{FF2B5EF4-FFF2-40B4-BE49-F238E27FC236}">
                <a16:creationId xmlns:a16="http://schemas.microsoft.com/office/drawing/2014/main" id="{F61F21FE-878A-26CB-96D5-6AFF00F928F7}"/>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92E1A357-5693-5EAB-707F-EE96B509713C}"/>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rgbClr val="4DAF46"/>
              </a:solidFill>
              <a:latin typeface="Century Gothic" panose="020B0502020202020204" pitchFamily="34" charset="0"/>
            </a:endParaRPr>
          </a:p>
          <a:p>
            <a:pPr algn="just"/>
            <a:endParaRPr lang="es-ES" sz="1000" b="1" dirty="0">
              <a:solidFill>
                <a:srgbClr val="4DAF46"/>
              </a:solidFill>
              <a:latin typeface="Century Gothic" panose="020B0502020202020204" pitchFamily="34" charset="0"/>
            </a:endParaRPr>
          </a:p>
          <a:p>
            <a:pPr algn="just"/>
            <a:r>
              <a:rPr lang="es-ES" sz="1000" b="1" dirty="0">
                <a:solidFill>
                  <a:srgbClr val="4DAF46"/>
                </a:solidFill>
                <a:latin typeface="Century Gothic" panose="020B0502020202020204" pitchFamily="34" charset="0"/>
              </a:rPr>
              <a:t>Objetivo: </a:t>
            </a:r>
            <a:r>
              <a:rPr lang="es-ES" sz="1000" dirty="0">
                <a:solidFill>
                  <a:schemeClr val="tx1"/>
                </a:solidFill>
                <a:latin typeface="Century Gothic" panose="020B0502020202020204" pitchFamily="34" charset="0"/>
              </a:rPr>
              <a:t>Conocer los recursos que se van a comprometer a Nivel Regional para la dotación y las intervenciones de las infraestructuras (propias) del ICBF, como son las administrativas, primera infancia, sistema de responsabilidad penal del ICBF y Casa de la Niñez y Juventud - CNJ.</a:t>
            </a:r>
          </a:p>
          <a:p>
            <a:pPr algn="just"/>
            <a:endParaRPr lang="es-ES" sz="1000" b="1" dirty="0">
              <a:solidFill>
                <a:srgbClr val="4DAF46"/>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Definir los procesos de selección que se van a adelantar para contratar estudios, diseños y obras a intervenir con el propósito de conocer los recursos que se van a comprometer en la vigencia. </a:t>
            </a:r>
          </a:p>
          <a:p>
            <a:pPr algn="just"/>
            <a:r>
              <a:rPr lang="es-ES" sz="1000" b="1" dirty="0">
                <a:solidFill>
                  <a:schemeClr val="accent6"/>
                </a:solidFill>
                <a:latin typeface="Century Gothic" panose="020B0502020202020204" pitchFamily="34" charset="0"/>
              </a:rPr>
              <a:t>Fecha de inicio: 01/03/2026  Fecha Final: 30/06/2026</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2</a:t>
            </a:r>
            <a:r>
              <a:rPr lang="es-ES" sz="1000" dirty="0">
                <a:solidFill>
                  <a:schemeClr val="tx1"/>
                </a:solidFill>
                <a:latin typeface="Century Gothic" panose="020B0502020202020204" pitchFamily="34" charset="0"/>
              </a:rPr>
              <a:t>: Estructurar los procesos de selección a través de las fichas de condiciones técnicas, para los casos que apliquen.</a:t>
            </a:r>
          </a:p>
          <a:p>
            <a:pPr algn="just"/>
            <a:r>
              <a:rPr lang="es-ES" sz="1000" b="1" dirty="0">
                <a:solidFill>
                  <a:schemeClr val="accent6"/>
                </a:solidFill>
                <a:latin typeface="Century Gothic" panose="020B0502020202020204" pitchFamily="34" charset="0"/>
              </a:rPr>
              <a:t>Fecha de inicio: 01/07/2026  Fecha Final: 30/09/2026</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3</a:t>
            </a:r>
            <a:r>
              <a:rPr lang="es-ES" sz="1000" dirty="0">
                <a:solidFill>
                  <a:schemeClr val="tx1"/>
                </a:solidFill>
                <a:latin typeface="Century Gothic" panose="020B0502020202020204" pitchFamily="34" charset="0"/>
              </a:rPr>
              <a:t>: adjudicación de Contratos con el propósito de conocer los recursos comprometidos, para las infraestructuras propias del ICBF priorizadas para la vigencia</a:t>
            </a:r>
          </a:p>
          <a:p>
            <a:pPr algn="just"/>
            <a:r>
              <a:rPr lang="es-ES" sz="1000" b="1" dirty="0">
                <a:solidFill>
                  <a:schemeClr val="accent6"/>
                </a:solidFill>
                <a:latin typeface="Century Gothic" panose="020B0502020202020204" pitchFamily="34" charset="0"/>
              </a:rPr>
              <a:t>Fecha de inicio: 01/10/2026 Fecha Final: 31/12/2026</a:t>
            </a:r>
          </a:p>
        </p:txBody>
      </p:sp>
      <p:sp>
        <p:nvSpPr>
          <p:cNvPr id="16" name="Rectángulo: esquinas redondeadas 15">
            <a:extLst>
              <a:ext uri="{FF2B5EF4-FFF2-40B4-BE49-F238E27FC236}">
                <a16:creationId xmlns:a16="http://schemas.microsoft.com/office/drawing/2014/main" id="{B0F2CC37-B09A-41F9-3CB8-3938C0F9694C}"/>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97EBD561-4166-0025-1592-0479C8D12AC8}"/>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La modificación del indicador PA 126 obedece a que los recursos asignados para la vigencia 2026, orientados a la realización de intervenciones en infraestructuras propias, fueron redistribuidos a las Direcciones Regionales, en cumplimiento de las directrices institucionales relacionadas con la ejecución descentralizada del gasto. En este marco, las Direcciones Regionales tienen designada la ordenación del gasto para ejecutar los recursos asignados y ejercer la supervisión de los contratos asociados.</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En consecuencia, los compromisos presupuestales asociados a dichos recursos no se registran desde la Sede de la Dirección General, sino en el ámbito regional. Por lo anterior, se hace necesaria la modificación del indicador, en observancia de los principios de legalidad, eficiencia y de correspondencia entre la planeación, la ejecución del gasto y el registro del indicador.</a:t>
            </a:r>
            <a:endParaRPr lang="es-ES" sz="16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C5C14352-5E9A-1181-2333-849C88E84A12}"/>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9874356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FA185-035A-006B-7711-94BDF51D4799}"/>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FA32D538-2C95-8ACC-9AD9-3016F5FC6B5E}"/>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59F1594C-97FD-869E-DF0A-1307420DC01A}"/>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E921D00B-2963-816C-C66C-8273871E3FF5}"/>
              </a:ext>
            </a:extLst>
          </p:cNvPr>
          <p:cNvSpPr txBox="1"/>
          <p:nvPr/>
        </p:nvSpPr>
        <p:spPr>
          <a:xfrm>
            <a:off x="147056" y="1265676"/>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Administrativa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PA-258: Número de bienes inmuebles movilizados en el marco de la estrategia del Eje de Modernización Institucional</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Meta del cuatrienio y meta de la vigencia.</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A54C5441-59BB-5BD7-9353-6EF86ED21D8A}"/>
              </a:ext>
            </a:extLst>
          </p:cNvPr>
          <p:cNvSpPr/>
          <p:nvPr/>
        </p:nvSpPr>
        <p:spPr>
          <a:xfrm>
            <a:off x="257176" y="2200275"/>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900" dirty="0">
              <a:solidFill>
                <a:schemeClr val="tx1"/>
              </a:solidFill>
              <a:latin typeface="Century Gothic" panose="020B0502020202020204" pitchFamily="34" charset="0"/>
            </a:endParaRPr>
          </a:p>
          <a:p>
            <a:pPr algn="just"/>
            <a:endParaRPr lang="es-ES" sz="900" dirty="0">
              <a:solidFill>
                <a:schemeClr val="tx1"/>
              </a:solidFill>
              <a:latin typeface="Century Gothic" panose="020B0502020202020204" pitchFamily="34" charset="0"/>
            </a:endParaRPr>
          </a:p>
          <a:p>
            <a:pPr algn="just"/>
            <a:r>
              <a:rPr lang="es-ES" sz="1600" b="1" dirty="0">
                <a:solidFill>
                  <a:schemeClr val="tx1"/>
                </a:solidFill>
                <a:latin typeface="Century Gothic" panose="020B0502020202020204" pitchFamily="34" charset="0"/>
              </a:rPr>
              <a:t>Meta del cuatrienio: </a:t>
            </a:r>
            <a:r>
              <a:rPr lang="es-ES" sz="1600" dirty="0">
                <a:solidFill>
                  <a:schemeClr val="tx1"/>
                </a:solidFill>
                <a:latin typeface="Century Gothic" panose="020B0502020202020204" pitchFamily="34" charset="0"/>
              </a:rPr>
              <a:t>100</a:t>
            </a:r>
          </a:p>
          <a:p>
            <a:pPr algn="just"/>
            <a:endParaRPr lang="es-ES" sz="1600" b="1" dirty="0">
              <a:solidFill>
                <a:schemeClr val="tx1"/>
              </a:solidFill>
              <a:latin typeface="Century Gothic" panose="020B0502020202020204" pitchFamily="34" charset="0"/>
            </a:endParaRPr>
          </a:p>
          <a:p>
            <a:pPr algn="just"/>
            <a:r>
              <a:rPr lang="es-ES" sz="1600" b="1" dirty="0">
                <a:solidFill>
                  <a:schemeClr val="tx1"/>
                </a:solidFill>
                <a:latin typeface="Century Gothic" panose="020B0502020202020204" pitchFamily="34" charset="0"/>
              </a:rPr>
              <a:t>Meta de la Vigencia: </a:t>
            </a:r>
            <a:r>
              <a:rPr lang="es-ES" sz="1600" dirty="0">
                <a:solidFill>
                  <a:schemeClr val="tx1"/>
                </a:solidFill>
                <a:latin typeface="Century Gothic" panose="020B0502020202020204" pitchFamily="34" charset="0"/>
              </a:rPr>
              <a:t>100</a:t>
            </a:r>
          </a:p>
          <a:p>
            <a:pPr algn="just"/>
            <a:endParaRPr lang="es-ES" sz="1600" b="1" dirty="0">
              <a:solidFill>
                <a:schemeClr val="tx1"/>
              </a:solidFill>
              <a:latin typeface="Century Gothic" panose="020B0502020202020204" pitchFamily="34" charset="0"/>
            </a:endParaRPr>
          </a:p>
          <a:p>
            <a:pPr algn="just"/>
            <a:r>
              <a:rPr lang="es-ES" sz="1600" b="1" dirty="0">
                <a:solidFill>
                  <a:schemeClr val="tx1"/>
                </a:solidFill>
                <a:latin typeface="Century Gothic" panose="020B0502020202020204" pitchFamily="34" charset="0"/>
              </a:rPr>
              <a:t>Meta Plan de Acción: </a:t>
            </a:r>
            <a:r>
              <a:rPr lang="es-ES" sz="1600" dirty="0">
                <a:solidFill>
                  <a:schemeClr val="tx1"/>
                </a:solidFill>
                <a:latin typeface="Century Gothic" panose="020B0502020202020204" pitchFamily="34" charset="0"/>
              </a:rPr>
              <a:t>30</a:t>
            </a:r>
          </a:p>
        </p:txBody>
      </p:sp>
      <p:sp>
        <p:nvSpPr>
          <p:cNvPr id="12" name="Rectángulo: esquinas redondeadas 11">
            <a:extLst>
              <a:ext uri="{FF2B5EF4-FFF2-40B4-BE49-F238E27FC236}">
                <a16:creationId xmlns:a16="http://schemas.microsoft.com/office/drawing/2014/main" id="{6786C76B-F9C7-4678-759B-E69B2005A49F}"/>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7EC30B8C-1CE2-5C2A-9E2D-AAF6A926A4EB}"/>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600" dirty="0">
              <a:solidFill>
                <a:schemeClr val="tx1"/>
              </a:solidFill>
              <a:latin typeface="Century Gothic" panose="020B0502020202020204" pitchFamily="34" charset="0"/>
            </a:endParaRPr>
          </a:p>
          <a:p>
            <a:pPr algn="just"/>
            <a:r>
              <a:rPr lang="es-ES" sz="1600" b="1" dirty="0">
                <a:solidFill>
                  <a:srgbClr val="4DAF46"/>
                </a:solidFill>
                <a:latin typeface="Century Gothic" panose="020B0502020202020204" pitchFamily="34" charset="0"/>
              </a:rPr>
              <a:t>Meta del cuatrienio: </a:t>
            </a:r>
            <a:r>
              <a:rPr lang="es-ES" sz="1600" dirty="0">
                <a:solidFill>
                  <a:schemeClr val="tx1"/>
                </a:solidFill>
                <a:latin typeface="Century Gothic" panose="020B0502020202020204" pitchFamily="34" charset="0"/>
              </a:rPr>
              <a:t>80</a:t>
            </a:r>
          </a:p>
          <a:p>
            <a:pPr algn="just"/>
            <a:endParaRPr lang="es-ES" sz="1600" b="1" dirty="0">
              <a:solidFill>
                <a:schemeClr val="tx1"/>
              </a:solidFill>
              <a:latin typeface="Century Gothic" panose="020B0502020202020204" pitchFamily="34" charset="0"/>
            </a:endParaRPr>
          </a:p>
          <a:p>
            <a:pPr algn="just"/>
            <a:r>
              <a:rPr lang="es-ES" sz="1600" b="1" dirty="0">
                <a:solidFill>
                  <a:srgbClr val="4DAF46"/>
                </a:solidFill>
                <a:latin typeface="Century Gothic" panose="020B0502020202020204" pitchFamily="34" charset="0"/>
              </a:rPr>
              <a:t>Meta de la Vigencia: </a:t>
            </a:r>
            <a:r>
              <a:rPr lang="es-ES" sz="1600" dirty="0">
                <a:solidFill>
                  <a:schemeClr val="tx1"/>
                </a:solidFill>
                <a:latin typeface="Century Gothic" panose="020B0502020202020204" pitchFamily="34" charset="0"/>
              </a:rPr>
              <a:t>80</a:t>
            </a:r>
          </a:p>
          <a:p>
            <a:pPr algn="just"/>
            <a:endParaRPr lang="es-ES" sz="1600" b="1" dirty="0">
              <a:solidFill>
                <a:schemeClr val="tx1"/>
              </a:solidFill>
              <a:latin typeface="Century Gothic" panose="020B0502020202020204" pitchFamily="34" charset="0"/>
            </a:endParaRPr>
          </a:p>
          <a:p>
            <a:pPr algn="just"/>
            <a:r>
              <a:rPr lang="es-ES" sz="1600" b="1" dirty="0">
                <a:solidFill>
                  <a:srgbClr val="4DAF46"/>
                </a:solidFill>
                <a:latin typeface="Century Gothic" panose="020B0502020202020204" pitchFamily="34" charset="0"/>
              </a:rPr>
              <a:t>Meta Plan de Acción: </a:t>
            </a:r>
            <a:r>
              <a:rPr lang="es-ES" sz="1600" dirty="0">
                <a:solidFill>
                  <a:schemeClr val="tx1"/>
                </a:solidFill>
                <a:latin typeface="Century Gothic" panose="020B0502020202020204" pitchFamily="34" charset="0"/>
              </a:rPr>
              <a:t>10</a:t>
            </a:r>
          </a:p>
        </p:txBody>
      </p:sp>
      <p:sp>
        <p:nvSpPr>
          <p:cNvPr id="16" name="Rectángulo: esquinas redondeadas 15">
            <a:extLst>
              <a:ext uri="{FF2B5EF4-FFF2-40B4-BE49-F238E27FC236}">
                <a16:creationId xmlns:a16="http://schemas.microsoft.com/office/drawing/2014/main" id="{332422FE-0824-A1C3-027F-1778630D3CAA}"/>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F9293C10-3845-972C-2FA5-480E982D8EA6}"/>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600" dirty="0">
              <a:solidFill>
                <a:schemeClr val="tx1"/>
              </a:solidFill>
              <a:latin typeface="Century Gothic" panose="020B0502020202020204" pitchFamily="34" charset="0"/>
            </a:endParaRPr>
          </a:p>
          <a:p>
            <a:pPr algn="just"/>
            <a:endParaRPr lang="es-ES" sz="600" dirty="0">
              <a:solidFill>
                <a:schemeClr val="tx1"/>
              </a:solidFill>
              <a:latin typeface="Century Gothic" panose="020B0502020202020204" pitchFamily="34" charset="0"/>
            </a:endParaRPr>
          </a:p>
          <a:p>
            <a:pPr algn="just"/>
            <a:endParaRPr lang="es-ES" sz="600" dirty="0">
              <a:solidFill>
                <a:schemeClr val="tx1"/>
              </a:solidFill>
              <a:latin typeface="Century Gothic" panose="020B0502020202020204" pitchFamily="34" charset="0"/>
            </a:endParaRPr>
          </a:p>
          <a:p>
            <a:pPr algn="just"/>
            <a:r>
              <a:rPr lang="es-ES" sz="1100" dirty="0">
                <a:solidFill>
                  <a:schemeClr val="tx1"/>
                </a:solidFill>
                <a:latin typeface="Century Gothic" panose="020B0502020202020204" pitchFamily="34" charset="0"/>
              </a:rPr>
              <a:t>Se hace necesario efectuar modificación a las metas establecidas para la vigencia 2026 en los campos relacionados en la hoja de vida del indicador en razón a que la cláusula séptima en el contrato interadministrativo 1529 de 2023 suscrito entre el ICBF y Central de Inversiones SA – CISA para la comercialización de los bienes muebles a inmuebles del ICBF indica que el término de ejecución va hasta el 31 de julio de 2026 y no cubre toda la vigencia y adicionalmente, de acuerdo con concepto emitido por CISA, no fue posible efectuar la suscripción de nuevas actas de incorporación que permitieran a la entidad enajenar nuevos bienes muebles e inmuebles por las  limitaciones en el periodo en que estuvo vigente la ley de garantías electorales – Ley 996 de 2005 que comenzó a regir el 08 de noviembre de 2025, hasta el 21 de junio de 2026 sobre la cual el Gobierno Nacional a través de los Departamentos administrativos de la Presidencia de la República y Función Pública emitió </a:t>
            </a:r>
            <a:r>
              <a:rPr lang="es-CO" sz="1100" dirty="0">
                <a:solidFill>
                  <a:schemeClr val="tx1"/>
                </a:solidFill>
                <a:latin typeface="Century Gothic" panose="020B0502020202020204" pitchFamily="34" charset="0"/>
              </a:rPr>
              <a:t>la </a:t>
            </a:r>
            <a:r>
              <a:rPr lang="es-CO" sz="1100" b="1" dirty="0">
                <a:solidFill>
                  <a:schemeClr val="tx1"/>
                </a:solidFill>
                <a:latin typeface="Century Gothic" panose="020B0502020202020204" pitchFamily="34" charset="0"/>
              </a:rPr>
              <a:t>Circular Conjunta 100-006-2025</a:t>
            </a:r>
            <a:r>
              <a:rPr lang="es-CO" sz="1100" dirty="0">
                <a:solidFill>
                  <a:schemeClr val="tx1"/>
                </a:solidFill>
                <a:latin typeface="Century Gothic" panose="020B0502020202020204" pitchFamily="34" charset="0"/>
              </a:rPr>
              <a:t>.</a:t>
            </a:r>
            <a:endParaRPr lang="es-ES" sz="5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99EC87E9-AB42-4E61-EAAD-7C414A898EED}"/>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203230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A9068-CF1D-B726-074C-9720FBC10297}"/>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AA755787-B55C-93E5-B179-216196B3443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BFC6F31B-0E17-55FE-06B5-FFA82B6E299C}"/>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6754526C-50A2-799C-72DE-E8F39EA16FFF}"/>
              </a:ext>
            </a:extLst>
          </p:cNvPr>
          <p:cNvSpPr txBox="1"/>
          <p:nvPr/>
        </p:nvSpPr>
        <p:spPr>
          <a:xfrm>
            <a:off x="147056" y="1169979"/>
            <a:ext cx="11862962" cy="1015663"/>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Abastecimiento</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PA-53: Número de acciones adelantadas desde el ICBF, en los diferentes comités de la Mesa Técnica Nacional de Compras Públicas Locales de Alimentos.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8907FFDB-9BBA-BE26-CD79-93C470BD7D64}"/>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2</a:t>
            </a:r>
            <a:r>
              <a:rPr lang="es-ES" sz="1000" dirty="0">
                <a:solidFill>
                  <a:schemeClr val="tx1"/>
                </a:solidFill>
                <a:latin typeface="Century Gothic" panose="020B0502020202020204" pitchFamily="34" charset="0"/>
              </a:rPr>
              <a:t>: Activar las mesas territoriales en reuniones presenciales o virtuales, para impulsar la realización de los encuentros de compras locales para promover la participación de los productores de alimentos locales en las ruedas de negocios que se programen. </a:t>
            </a:r>
          </a:p>
          <a:p>
            <a:pPr algn="just"/>
            <a:r>
              <a:rPr lang="es-ES" sz="1000" b="1" dirty="0">
                <a:solidFill>
                  <a:schemeClr val="tx1"/>
                </a:solidFill>
                <a:latin typeface="Century Gothic" panose="020B0502020202020204" pitchFamily="34" charset="0"/>
              </a:rPr>
              <a:t>Fecha de finalización: 30/06/2026.</a:t>
            </a:r>
          </a:p>
          <a:p>
            <a:pPr algn="just"/>
            <a:endParaRPr lang="es-ES" sz="1000"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3</a:t>
            </a:r>
            <a:r>
              <a:rPr lang="es-ES" sz="1000" dirty="0">
                <a:solidFill>
                  <a:schemeClr val="tx1"/>
                </a:solidFill>
                <a:latin typeface="Century Gothic" panose="020B0502020202020204" pitchFamily="34" charset="0"/>
              </a:rPr>
              <a:t>: Sensibilizar en mesas de trabajo virtuales o presenciales, a los posibles participantes de las ruedas de negocios, sobre la importancia de la actividad y la metodología que se aplicará en el evento, con el fin de dar cumplimiento a la Ley 2046 de 2020. </a:t>
            </a:r>
          </a:p>
          <a:p>
            <a:pPr algn="just"/>
            <a:r>
              <a:rPr lang="es-ES" sz="1000" b="1" dirty="0">
                <a:solidFill>
                  <a:schemeClr val="tx1"/>
                </a:solidFill>
                <a:latin typeface="Century Gothic" panose="020B0502020202020204" pitchFamily="34" charset="0"/>
              </a:rPr>
              <a:t>Fecha de finalización: 31/07/2026.</a:t>
            </a:r>
          </a:p>
          <a:p>
            <a:pPr algn="just"/>
            <a:endParaRPr lang="es-ES" sz="1000"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5</a:t>
            </a:r>
            <a:r>
              <a:rPr lang="es-ES" sz="1000" dirty="0">
                <a:solidFill>
                  <a:schemeClr val="tx1"/>
                </a:solidFill>
                <a:latin typeface="Century Gothic" panose="020B0502020202020204" pitchFamily="34" charset="0"/>
              </a:rPr>
              <a:t>: Realizar seguimiento a través de mesas de trabajo virtuales, a los resultados de las ruedas de negocios, con el fin de verificar el cumplimiento de los acuerdos protocolarios y medir el impacto de la actividad y términos de operaciones de compraventa efectivamente llevadas a cabo. </a:t>
            </a:r>
          </a:p>
          <a:p>
            <a:pPr algn="just"/>
            <a:r>
              <a:rPr lang="es-ES" sz="1000" b="1" dirty="0">
                <a:solidFill>
                  <a:schemeClr val="tx1"/>
                </a:solidFill>
                <a:latin typeface="Century Gothic" panose="020B0502020202020204" pitchFamily="34" charset="0"/>
              </a:rPr>
              <a:t>Fecha de finalización: 11/11/2026</a:t>
            </a:r>
          </a:p>
        </p:txBody>
      </p:sp>
      <p:sp>
        <p:nvSpPr>
          <p:cNvPr id="12" name="Rectángulo: esquinas redondeadas 11">
            <a:extLst>
              <a:ext uri="{FF2B5EF4-FFF2-40B4-BE49-F238E27FC236}">
                <a16:creationId xmlns:a16="http://schemas.microsoft.com/office/drawing/2014/main" id="{44696E8B-6996-898A-D601-C0B355BDB877}"/>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5CCD7F9D-76E7-B6A2-92BB-823637B603BE}"/>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2</a:t>
            </a:r>
            <a:r>
              <a:rPr lang="es-ES" sz="1000" dirty="0">
                <a:solidFill>
                  <a:schemeClr val="tx1"/>
                </a:solidFill>
                <a:latin typeface="Century Gothic" panose="020B0502020202020204" pitchFamily="34" charset="0"/>
              </a:rPr>
              <a:t>: Monitorear la participación de las regionales (enlaces compras pública locales), en los espacios de articulación presenciales o virtuales organizado por la Agencia de Desarrollo Rural (ADR) en el marco de los encuentros de compras públicas locales, promoviendo la participación de los servicios como parte de la demanda de las compras locales.. </a:t>
            </a:r>
            <a:r>
              <a:rPr lang="es-ES" sz="1000" b="1" dirty="0">
                <a:solidFill>
                  <a:schemeClr val="accent6"/>
                </a:solidFill>
                <a:latin typeface="Century Gothic" panose="020B0502020202020204" pitchFamily="34" charset="0"/>
              </a:rPr>
              <a:t>Fecha de finalización:31/07/2026.</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3</a:t>
            </a:r>
            <a:r>
              <a:rPr lang="es-ES" sz="1000" dirty="0">
                <a:solidFill>
                  <a:schemeClr val="accent6"/>
                </a:solidFill>
                <a:latin typeface="Century Gothic" panose="020B0502020202020204" pitchFamily="34" charset="0"/>
              </a:rPr>
              <a:t>:</a:t>
            </a:r>
            <a:r>
              <a:rPr lang="es-ES" sz="1000" dirty="0">
                <a:solidFill>
                  <a:schemeClr val="tx1"/>
                </a:solidFill>
                <a:latin typeface="Century Gothic" panose="020B0502020202020204" pitchFamily="34" charset="0"/>
              </a:rPr>
              <a:t> Convocar a las regionales para que citen a los operadores para la participación en las ruedas de negocios, de comparas públicas con el fin de dar cumplimiento a la Ley 2046 de 2020.. </a:t>
            </a:r>
            <a:r>
              <a:rPr lang="es-ES" sz="1000" b="1" dirty="0">
                <a:solidFill>
                  <a:schemeClr val="accent6"/>
                </a:solidFill>
                <a:latin typeface="Century Gothic" panose="020B0502020202020204" pitchFamily="34" charset="0"/>
              </a:rPr>
              <a:t>Fecha de finalización: 31/07/2026.</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5</a:t>
            </a:r>
            <a:r>
              <a:rPr lang="es-ES" sz="1000" dirty="0">
                <a:solidFill>
                  <a:schemeClr val="accent6"/>
                </a:solidFill>
                <a:latin typeface="Century Gothic" panose="020B0502020202020204" pitchFamily="34" charset="0"/>
              </a:rPr>
              <a:t>:</a:t>
            </a:r>
            <a:r>
              <a:rPr lang="es-ES" sz="1000" dirty="0">
                <a:solidFill>
                  <a:schemeClr val="tx1"/>
                </a:solidFill>
                <a:latin typeface="Century Gothic" panose="020B0502020202020204" pitchFamily="34" charset="0"/>
              </a:rPr>
              <a:t> Realizar seguimiento a la participación en las ruedas de negocios por parte de las regionales y los operadores con el fin de identificar los acuerdos comerciales suscritos con pequeños productores. </a:t>
            </a:r>
            <a:r>
              <a:rPr lang="es-ES" sz="1000" b="1" dirty="0">
                <a:solidFill>
                  <a:schemeClr val="accent6"/>
                </a:solidFill>
                <a:latin typeface="Century Gothic" panose="020B0502020202020204" pitchFamily="34" charset="0"/>
              </a:rPr>
              <a:t>Fecha de finalización: 31/07/2026</a:t>
            </a:r>
          </a:p>
        </p:txBody>
      </p:sp>
      <p:sp>
        <p:nvSpPr>
          <p:cNvPr id="16" name="Rectángulo: esquinas redondeadas 15">
            <a:extLst>
              <a:ext uri="{FF2B5EF4-FFF2-40B4-BE49-F238E27FC236}">
                <a16:creationId xmlns:a16="http://schemas.microsoft.com/office/drawing/2014/main" id="{D6595D4B-B0E7-47A9-201B-398155978ADD}"/>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DE311A51-DBDB-79F8-5C70-795FA03C5B8F}"/>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Estos ajustes se requieren con el propósito de fortalecer la coherencia entre las actividades formuladas, los productos y evidencias generadas, las periodicidades de reporte y los resultados esperados para cada indicador, garantizando así una adecuada trazabilidad y seguimiento al cumplimiento de los compromisos institucionales.</a:t>
            </a: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Así mismo, las modificaciones propuestas permitirán que la planeación refleje de manera más precisa la dinámica operativa y los tiempos reales requeridos para la ejecución de las actividades, evitando inconsistencias entre la programación establecida y la gestión efectivamente realizada. De esta manera, se contribuye a mejorar la calidad de la información reportada, facilitar los procesos de monitoreo y evaluación, y asegurar la alineación de las actividades con los lineamientos definidos por la Dirección de Planeación y Control de Gestión.</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A2A3EB76-659B-0519-E884-B30FCB2E2F2B}"/>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399434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CD273-2ED4-B279-A50D-E4EDC39F8BF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277692A8-2F86-5154-319D-0CE7210EED26}"/>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93F86408-1CE2-5057-BCA1-AAA97245FA3A}"/>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0B0A44AE-4C12-165A-48DA-385995402816}"/>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Financiera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PA-130: “Recursos por ventas de portafolio de inversiones adjudicados al ICBF (Millones de pesos)”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F62A56F2-2D5B-BB79-C6A9-B3282C4FCD39}"/>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Presentar un informe trimestral de la ejecución del contrato con el intermediario autorizado para la venta de acciones que cotizan en bolsa. Así mismo en dicho informe presentar las gestiones realizadas para la enajenación de los activos del portafolio que no hacen parte de la Bolsa de Valores de Colombia, de esta manera se estará haciendo un seguimiento efectivo de las actuaciones del ICBF para lograr el objetivo.</a:t>
            </a:r>
          </a:p>
          <a:p>
            <a:pPr algn="just"/>
            <a:endParaRPr lang="es-ES" sz="1000"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2</a:t>
            </a:r>
            <a:r>
              <a:rPr lang="es-ES" sz="1000" dirty="0">
                <a:solidFill>
                  <a:schemeClr val="tx1"/>
                </a:solidFill>
                <a:latin typeface="Century Gothic" panose="020B0502020202020204" pitchFamily="34" charset="0"/>
              </a:rPr>
              <a:t>: Realizar un informe con la actualización de la valoración de las acciones que cotizan y no cotizan en bolsa de propiedad del ICBF de manera mensual, con el propósito de establecer el precio mínimo de venta por cada mes, de manera que se pueda indicar al comisionista de bolsa que realiza las ventas. </a:t>
            </a:r>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22F42810-0FA5-508E-6A88-918744C40014}"/>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5BBEB1E3-306F-204C-2CD2-E2E3BED7CD9A}"/>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2</a:t>
            </a:r>
            <a:r>
              <a:rPr lang="es-ES" sz="1000" dirty="0">
                <a:solidFill>
                  <a:schemeClr val="tx1"/>
                </a:solidFill>
                <a:latin typeface="Century Gothic" panose="020B0502020202020204" pitchFamily="34" charset="0"/>
              </a:rPr>
              <a:t>: Presentar un informe cuatrimestral de la ejecución del contrato con el intermediario autorizado para la venta de acciones que cotizan en bolsa. Así mismo en dicho informe presentar las gestiones realizadas para la enajenación de los activos del portafolio que no hacen parte de la Bolsa de Valores de Colombia, de esta manera se estará haciendo un seguimiento efectivo de las actuaciones del ICBF para lograr el objetivo. </a:t>
            </a: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3</a:t>
            </a:r>
            <a:r>
              <a:rPr lang="es-ES" sz="1000" dirty="0">
                <a:solidFill>
                  <a:schemeClr val="tx1"/>
                </a:solidFill>
                <a:latin typeface="Century Gothic" panose="020B0502020202020204" pitchFamily="34" charset="0"/>
              </a:rPr>
              <a:t>: Realizar un informe mensual con la actualización de la valoración de las acciones que cotizan y no cotizan en bolsa de propiedad del ICBF de manera mensual, con el propósito de establecer el precio mínimo de venta por cada mes, de manera que se pueda indicar al comisionista de bolsa que realiza las ventas.</a:t>
            </a:r>
          </a:p>
        </p:txBody>
      </p:sp>
      <p:sp>
        <p:nvSpPr>
          <p:cNvPr id="16" name="Rectángulo: esquinas redondeadas 15">
            <a:extLst>
              <a:ext uri="{FF2B5EF4-FFF2-40B4-BE49-F238E27FC236}">
                <a16:creationId xmlns:a16="http://schemas.microsoft.com/office/drawing/2014/main" id="{89ECBFC6-3791-D4E3-780E-5CCBC4EA00BC}"/>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ACB5CFEE-114A-73E7-E9F2-62CA0E9F5370}"/>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Se requiere ajustar la periodicidad del plan de acción con la periodicidad de la medición del indicador (la cual es cuatrimestral).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8C5261DF-4058-4E55-DF28-EC93704C8865}"/>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286537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408AC-BF35-0BCA-CF0C-C7508F8E7E58}"/>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4168E089-BE65-6310-2625-9C0B9B8A0153}"/>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AEC42FA7-6392-A92A-3D70-46509F045BE8}"/>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86D3E497-0CCC-B0F9-09A1-6B56F7E9D86F}"/>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Financiera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PA-198 “Ingresos por excedentes de rendimientos financieros”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C7AC7FF8-BB9D-8212-F4BC-AF3217E0D1BA}"/>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Ejecutar los traslados a la CUN de forma semanal, buscando alimentar continuamente la cuenta para que con un mayor saldo se generen mayores  rendimientos. </a:t>
            </a:r>
          </a:p>
          <a:p>
            <a:pPr algn="just"/>
            <a:endParaRPr lang="es-ES" sz="1000"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2</a:t>
            </a:r>
            <a:r>
              <a:rPr lang="es-ES" sz="1000" dirty="0">
                <a:solidFill>
                  <a:schemeClr val="tx1"/>
                </a:solidFill>
                <a:latin typeface="Century Gothic" panose="020B0502020202020204" pitchFamily="34" charset="0"/>
              </a:rPr>
              <a:t>: Realizar seguimiento a los rendimientos financieros de la Cuenta Única Nacional, con el objetivo de efectuar un control a los recursos recaudados por  este concepto y lograr alcanzar el aforo programado, a partir de los reportes de recaudo emitidos por el SIIF Nación.</a:t>
            </a:r>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BEBFC514-55E3-6EBC-870F-A0F1E916DDE4}"/>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56AA336F-E4A6-B701-B107-FA7E71F392F3}"/>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Reporte mensual de los traslados a la CUN, buscando alimentar continuamente la cuenta para que con un mayor saldo se generen mayores rendimientos. </a:t>
            </a: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2</a:t>
            </a:r>
            <a:r>
              <a:rPr lang="es-ES" sz="1000" dirty="0">
                <a:solidFill>
                  <a:schemeClr val="tx1"/>
                </a:solidFill>
                <a:latin typeface="Century Gothic" panose="020B0502020202020204" pitchFamily="34" charset="0"/>
              </a:rPr>
              <a:t>: Realizar seguimiento mensual a los rendimientos financieros de la Cuenta Única Nacional, con el objetivo de efectuar un control a los recursos recaudados por este concepto y lograr alcanzar el aforo programado, a partir de los reportes de recaudo emitidos por el SIIF Nación.</a:t>
            </a:r>
          </a:p>
        </p:txBody>
      </p:sp>
      <p:sp>
        <p:nvSpPr>
          <p:cNvPr id="16" name="Rectángulo: esquinas redondeadas 15">
            <a:extLst>
              <a:ext uri="{FF2B5EF4-FFF2-40B4-BE49-F238E27FC236}">
                <a16:creationId xmlns:a16="http://schemas.microsoft.com/office/drawing/2014/main" id="{DFD3BC68-325C-ACA5-3E62-B68245A334A8}"/>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01DEF7D3-7C00-0DCC-2ABD-202FEAC4644D}"/>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Se requiere ajustar la periodicidad del plan de acción con la periodicidad de la medición del indicador (la cual es cuatrimestral).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04C4B428-99AC-3647-3E19-EC09BAC04A47}"/>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653365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57311-B9C7-EE6C-41C5-70FFD9F4A961}"/>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AEABFEE-8732-92B7-A5C4-00C72E7EF33C}"/>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898AD6DC-99F5-3785-7C58-38906F030AAF}"/>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686C65FB-1D8E-2BA1-E2F7-EF26E37C5004}"/>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Financiera</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PA-50: Porcentaje de ejecución de PAC Recursos Nación</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89644C3E-0D8D-43CC-0D30-C38C84B89460}"/>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Viabilizar las solicitudes para la programación mensual del PAC de recurso nación que se cargan en el SIIF Nación del Ministerio de Hacienda y Crédito Público. </a:t>
            </a:r>
          </a:p>
          <a:p>
            <a:pPr algn="just"/>
            <a:endParaRPr lang="es-ES" sz="1000"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2</a:t>
            </a:r>
            <a:r>
              <a:rPr lang="es-ES" sz="1000" dirty="0">
                <a:solidFill>
                  <a:schemeClr val="tx1"/>
                </a:solidFill>
                <a:latin typeface="Century Gothic" panose="020B0502020202020204" pitchFamily="34" charset="0"/>
              </a:rPr>
              <a:t>: Impartir a nivel nacional mediante memorando, los parámetros y criterios para la programación mensualizada de PAC de la vigencia, con el propósito que las Direcciones Regionales puedan programar con los Centros Zonales en los tiempos correspondientes y bajo los parámetros establecidos por el MHCP, los recursos de caja en el pago de obligaciones.</a:t>
            </a: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3</a:t>
            </a:r>
            <a:r>
              <a:rPr lang="es-ES" sz="1000" dirty="0">
                <a:solidFill>
                  <a:schemeClr val="tx1"/>
                </a:solidFill>
                <a:latin typeface="Century Gothic" panose="020B0502020202020204" pitchFamily="34" charset="0"/>
              </a:rPr>
              <a:t>: Distribuir por medio de correo electrónico a las Direcciones Regionales y Dependencias de la Dirección General el PAC aprobado por el MHCP con el fin de contar con la información de la meta de caja que deben ejecutar.</a:t>
            </a: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4</a:t>
            </a:r>
            <a:r>
              <a:rPr lang="es-ES" sz="1000" dirty="0">
                <a:solidFill>
                  <a:schemeClr val="tx1"/>
                </a:solidFill>
                <a:latin typeface="Century Gothic" panose="020B0502020202020204" pitchFamily="34" charset="0"/>
              </a:rPr>
              <a:t>: Realizar el seguimiento a la ejecución vs lo programado, identificando si es necesario adicionar, reducir o aplazar el PAC, para el pago oportuno de las obligaciones adquiridas por el ICBF.</a:t>
            </a:r>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4A05770B-CB42-2785-9F94-D2CFF0F77B9C}"/>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73F3C44F-A03A-1790-6CEA-E6E185109E61}"/>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Viabilizar las solicitudes para la programación mensual del PAC de recurso nación que se cargan en el SIIF Nación del Ministerio de Hacienda y Crédito Público.</a:t>
            </a: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2</a:t>
            </a:r>
            <a:r>
              <a:rPr lang="es-ES" sz="1000" dirty="0">
                <a:solidFill>
                  <a:schemeClr val="tx1"/>
                </a:solidFill>
                <a:latin typeface="Century Gothic" panose="020B0502020202020204" pitchFamily="34" charset="0"/>
              </a:rPr>
              <a:t>: Impartir a nivel nacional mediante memorando, los parámetros y criterios para la programación mensualizada de PAC de la vigencia, con el propósito que las Direcciones Regionales puedan programar con los Centros Zonales en los tiempos correspondientes y bajo los parámetros establecidos por el MHCP, los recursos de caja en el pago de obligaciones.</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3</a:t>
            </a:r>
            <a:r>
              <a:rPr lang="es-ES" sz="1000" dirty="0">
                <a:solidFill>
                  <a:schemeClr val="tx1"/>
                </a:solidFill>
                <a:latin typeface="Century Gothic" panose="020B0502020202020204" pitchFamily="34" charset="0"/>
              </a:rPr>
              <a:t>: Distribuir mensualmente por medio de correo electrónico a las Direcciones Regionales y Dependencias de la Dirección General el PAC aprobado por el MHCP con el fin de contar con la información de la meta de caja que deben ejecutar.</a:t>
            </a:r>
          </a:p>
          <a:p>
            <a:pPr algn="just"/>
            <a:endParaRPr lang="es-ES" sz="1000"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4</a:t>
            </a:r>
            <a:r>
              <a:rPr lang="es-ES" sz="1000" dirty="0">
                <a:solidFill>
                  <a:schemeClr val="tx1"/>
                </a:solidFill>
                <a:latin typeface="Century Gothic" panose="020B0502020202020204" pitchFamily="34" charset="0"/>
              </a:rPr>
              <a:t>: Realizar el seguimiento a la ejecución vs lo programado, identificando si es necesario adicionar, reducir o aplazar el PAC, para el pago oportuno de las  obligaciones adquiridas por el ICBF..</a:t>
            </a:r>
          </a:p>
        </p:txBody>
      </p:sp>
      <p:sp>
        <p:nvSpPr>
          <p:cNvPr id="16" name="Rectángulo: esquinas redondeadas 15">
            <a:extLst>
              <a:ext uri="{FF2B5EF4-FFF2-40B4-BE49-F238E27FC236}">
                <a16:creationId xmlns:a16="http://schemas.microsoft.com/office/drawing/2014/main" id="{A96AA1E9-2F24-DC30-2BAF-09CB32FB692B}"/>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3133CB9F-47A5-D4E8-FD39-A7A75C7D1541}"/>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Se requiere ajustar la periodicidad de las actividades del plan de acción con la periodicidad de la medición del indicador (la cual es cuatrimestral).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5BBB2651-4D9C-FC11-B42A-63EA49B5F809}"/>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763734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5B807-5742-4B38-BB18-B89C68B02A49}"/>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8256A04E-C340-429E-63E3-1AB13B9D77AB}"/>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0DCB6C4A-22A8-326A-D8F0-B87FECF62FD9}"/>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611E960F-EF23-7F47-54A1-96DB3579833C}"/>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Contratación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PA-199: Porcentaje de cumplimiento del plan de fortalecimiento del proceso de Adquisición de bienes y servicios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9F30A0EF-386A-BF10-0BF4-18C61698C9E1}"/>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Socializar los lineamientos de la gestión contractual y acciones de mejora en el marco de supervisión contractual, a través de capacitaciones, memorandos u orientaciones remitidas por correo electrónico u otro medio establecido por la entidad. Fortalecer las capacidades y competencias de los Colaboradores que intervienen en las diferentes fases del proceso de adquisición de bienes y servicios del ICBF, a través de capacitaciones, memorandos u orientaciones remitidas por correo electrónico u otro medio establecido por la entidad.</a:t>
            </a:r>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B6B744D9-E62E-BDB9-C2C8-EDC160D8D413}"/>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4E720A6A-66A3-DA2D-0F35-566FE29BB46C}"/>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Fortalecer las capacidades y  competencias de los Colaboradores que intervienen en las diferentes fases del proceso de adquisición de bienes y servicios del ICBF, a través de capacitaciones; así como emitir y comunicar memorandos orientadores que buscan asegurar la correcta aplicación de los controles y procedimientos por parte de los Colaboradores involucrados en las diferentes fases de la gestión contractual.</a:t>
            </a:r>
          </a:p>
        </p:txBody>
      </p:sp>
      <p:sp>
        <p:nvSpPr>
          <p:cNvPr id="16" name="Rectángulo: esquinas redondeadas 15">
            <a:extLst>
              <a:ext uri="{FF2B5EF4-FFF2-40B4-BE49-F238E27FC236}">
                <a16:creationId xmlns:a16="http://schemas.microsoft.com/office/drawing/2014/main" id="{693D0423-0D2B-C61B-7154-D0615DE24332}"/>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3CC68323-46BF-E440-B4F8-CD551271384A}"/>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De acuerdo con las observaciones realizada por la Subdirección de monitoreo y evaluación se recomienda ajustar la actividad para dar mayor claridad de acuerdo con el objetivo del indicador.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4E362854-4885-8542-92C5-1E87DE5CDDA3}"/>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984833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B1BF7-FAD6-2539-13BD-2461FB44676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70B4A26B-817E-AB27-7258-332FE024CC80}"/>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123A9A59-A095-73C8-D4F8-2993878DE91C}"/>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84530A5C-D4A2-3336-5C27-6F73BC5A45FE}"/>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Contratación</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PA-64: Porcentaje de contratos y convenios liquidados de la Sede de la Dirección General y Direcciones Regionales</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CF71C931-342E-DF11-1CAE-E6085EA2AC52}"/>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Hacer seguimiento a los planes de trabajo establecidos para garantizar el cumplimiento en la liquidación de contratos y convenios terminados en las Regionales.</a:t>
            </a: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2</a:t>
            </a:r>
            <a:r>
              <a:rPr lang="es-ES" sz="1000" dirty="0">
                <a:solidFill>
                  <a:schemeClr val="tx1"/>
                </a:solidFill>
                <a:latin typeface="Century Gothic" panose="020B0502020202020204" pitchFamily="34" charset="0"/>
              </a:rPr>
              <a:t>: Ejecutar el plan de trabajo definido para la vigencia con el fin de liquidar los contratos pendientes, priorizando aquellos frente a los cuales el Instituto se encuentra próximo a perder competencia.</a:t>
            </a:r>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C686006B-C783-119B-1DF1-DB6CF7D6C7B0}"/>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1CEA9028-6E7D-AA34-8CCE-EDB2EE73E1B6}"/>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Implementar el plan de trabajo de la vigencia orientado a la liquidación de contratos pendientes, con prioridad en aquellos próximos a vencer en su plazo legal de competencia. Así mismo, monitorear el cumplimiento de este proceso en los contractos y convenios finalizados en las Direcciones Regionales.</a:t>
            </a:r>
          </a:p>
        </p:txBody>
      </p:sp>
      <p:sp>
        <p:nvSpPr>
          <p:cNvPr id="16" name="Rectángulo: esquinas redondeadas 15">
            <a:extLst>
              <a:ext uri="{FF2B5EF4-FFF2-40B4-BE49-F238E27FC236}">
                <a16:creationId xmlns:a16="http://schemas.microsoft.com/office/drawing/2014/main" id="{1BFB456F-052F-A31A-7D42-2CB4DA1A208D}"/>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7E53EA9D-2306-0C1F-33F2-771956E5873C}"/>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En atención a las observaciones realizada por la Subdirección de monitoreo y evaluación se recomienda ajustar dos actividades teniendo en cuenta que las dos actividades tienen fechas de cumplimiento y evidencias idénticas, se sugiere establecer una sola actividad</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5D25E384-3C54-D0BD-C13B-DF99FF76B886}"/>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881030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5E357-D433-4C75-44C8-62D59D925BEC}"/>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4CF8D44-47A4-901B-49D0-680DB2233CF2}"/>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8" name="TextBox 6">
            <a:extLst>
              <a:ext uri="{FF2B5EF4-FFF2-40B4-BE49-F238E27FC236}">
                <a16:creationId xmlns:a16="http://schemas.microsoft.com/office/drawing/2014/main" id="{C01D141F-AA17-2C99-EBDE-C2F28012E897}"/>
              </a:ext>
            </a:extLst>
          </p:cNvPr>
          <p:cNvSpPr txBox="1"/>
          <p:nvPr/>
        </p:nvSpPr>
        <p:spPr>
          <a:xfrm>
            <a:off x="147056" y="371548"/>
            <a:ext cx="10955575" cy="707886"/>
          </a:xfrm>
          <a:prstGeom prst="rect">
            <a:avLst/>
          </a:prstGeom>
          <a:noFill/>
        </p:spPr>
        <p:txBody>
          <a:bodyPr wrap="square" rtlCol="0">
            <a:spAutoFit/>
          </a:bodyPr>
          <a:lstStyle/>
          <a:p>
            <a:r>
              <a:rPr lang="es-ES" sz="2400" b="1" dirty="0">
                <a:solidFill>
                  <a:schemeClr val="accent6"/>
                </a:solidFill>
                <a:latin typeface="Century Gothic" panose="020B0502020202020204" pitchFamily="34" charset="0"/>
                <a:ea typeface="Verdana" panose="020B0604030504040204" pitchFamily="34" charset="0"/>
              </a:rPr>
              <a:t>Solicitud de modificación de hojas de vida de indicadores</a:t>
            </a:r>
          </a:p>
          <a:p>
            <a:r>
              <a:rPr lang="es-ES" sz="1600" dirty="0">
                <a:solidFill>
                  <a:schemeClr val="bg1">
                    <a:lumMod val="50000"/>
                  </a:schemeClr>
                </a:solidFill>
                <a:latin typeface="Century Gothic" panose="020B0502020202020204" pitchFamily="34" charset="0"/>
                <a:ea typeface="Verdana" panose="020B0604030504040204" pitchFamily="34" charset="0"/>
              </a:rPr>
              <a:t>Áreas de la Secretaría General</a:t>
            </a:r>
          </a:p>
        </p:txBody>
      </p:sp>
      <p:sp>
        <p:nvSpPr>
          <p:cNvPr id="5" name="CuadroTexto 4">
            <a:extLst>
              <a:ext uri="{FF2B5EF4-FFF2-40B4-BE49-F238E27FC236}">
                <a16:creationId xmlns:a16="http://schemas.microsoft.com/office/drawing/2014/main" id="{D1402AB9-9D2C-25F5-3B4B-611400ABFCFC}"/>
              </a:ext>
            </a:extLst>
          </p:cNvPr>
          <p:cNvSpPr txBox="1"/>
          <p:nvPr/>
        </p:nvSpPr>
        <p:spPr>
          <a:xfrm>
            <a:off x="147056" y="1169979"/>
            <a:ext cx="11862962" cy="830997"/>
          </a:xfrm>
          <a:prstGeom prst="rect">
            <a:avLst/>
          </a:prstGeom>
          <a:noFill/>
        </p:spPr>
        <p:txBody>
          <a:bodyPr wrap="square" rtlCol="0">
            <a:spAutoFit/>
          </a:bodyPr>
          <a:lstStyle/>
          <a:p>
            <a:r>
              <a:rPr lang="es-ES" sz="1200" b="1" dirty="0">
                <a:solidFill>
                  <a:srgbClr val="76B12A"/>
                </a:solidFill>
                <a:latin typeface="Century Gothic" panose="020B0502020202020204" pitchFamily="34" charset="0"/>
              </a:rPr>
              <a:t>Área de la SDGN que solicita el ajuste: </a:t>
            </a:r>
            <a:r>
              <a:rPr lang="es-ES" sz="1200" dirty="0">
                <a:latin typeface="Century Gothic" panose="020B0502020202020204" pitchFamily="34" charset="0"/>
              </a:rPr>
              <a:t>Dirección de Talento Humano</a:t>
            </a:r>
          </a:p>
          <a:p>
            <a:r>
              <a:rPr lang="es-ES" sz="1200" b="1" dirty="0">
                <a:solidFill>
                  <a:srgbClr val="76B12A"/>
                </a:solidFill>
                <a:latin typeface="Century Gothic" panose="020B0502020202020204" pitchFamily="34" charset="0"/>
              </a:rPr>
              <a:t>Indicador: </a:t>
            </a:r>
            <a:r>
              <a:rPr lang="es-ES" sz="1200" dirty="0">
                <a:latin typeface="Century Gothic" panose="020B0502020202020204" pitchFamily="34" charset="0"/>
              </a:rPr>
              <a:t>PA-47: Porcentaje de vacantes en la planta global</a:t>
            </a:r>
          </a:p>
          <a:p>
            <a:r>
              <a:rPr lang="es-ES" sz="1200" b="1" dirty="0">
                <a:solidFill>
                  <a:srgbClr val="76B12A"/>
                </a:solidFill>
                <a:latin typeface="Century Gothic" panose="020B0502020202020204" pitchFamily="34" charset="0"/>
              </a:rPr>
              <a:t>Tipo de plan al cual está asociado el indicador: </a:t>
            </a:r>
            <a:r>
              <a:rPr lang="es-ES" sz="1200" dirty="0">
                <a:latin typeface="Century Gothic" panose="020B0502020202020204" pitchFamily="34" charset="0"/>
              </a:rPr>
              <a:t>Plan Indicativo Institucional y</a:t>
            </a:r>
            <a:r>
              <a:rPr lang="es-ES" sz="1200" b="1" dirty="0">
                <a:solidFill>
                  <a:srgbClr val="76B12A"/>
                </a:solidFill>
                <a:latin typeface="Century Gothic" panose="020B0502020202020204" pitchFamily="34" charset="0"/>
              </a:rPr>
              <a:t> </a:t>
            </a:r>
            <a:r>
              <a:rPr lang="es-ES" sz="1200" dirty="0">
                <a:latin typeface="Century Gothic" panose="020B0502020202020204" pitchFamily="34" charset="0"/>
              </a:rPr>
              <a:t>Plan de Acción Institucional</a:t>
            </a:r>
          </a:p>
          <a:p>
            <a:r>
              <a:rPr lang="es-ES" sz="1200" b="1" dirty="0">
                <a:solidFill>
                  <a:srgbClr val="76B12A"/>
                </a:solidFill>
                <a:latin typeface="Century Gothic" panose="020B0502020202020204" pitchFamily="34" charset="0"/>
              </a:rPr>
              <a:t>Campo de la hoja de vida que busca ajustar: </a:t>
            </a:r>
            <a:r>
              <a:rPr lang="es-ES" sz="1200" dirty="0">
                <a:latin typeface="Century Gothic" panose="020B0502020202020204" pitchFamily="34" charset="0"/>
              </a:rPr>
              <a:t>Actividades del Plan de Acción Institucional</a:t>
            </a:r>
            <a:endParaRPr lang="es-CO" sz="1200" dirty="0">
              <a:latin typeface="Century Gothic" panose="020B0502020202020204" pitchFamily="34" charset="0"/>
            </a:endParaRPr>
          </a:p>
        </p:txBody>
      </p:sp>
      <p:sp>
        <p:nvSpPr>
          <p:cNvPr id="6" name="Rectángulo: esquinas redondeadas 5">
            <a:extLst>
              <a:ext uri="{FF2B5EF4-FFF2-40B4-BE49-F238E27FC236}">
                <a16:creationId xmlns:a16="http://schemas.microsoft.com/office/drawing/2014/main" id="{9D252DF0-777E-4EFD-5EC1-893EC338D0B0}"/>
              </a:ext>
            </a:extLst>
          </p:cNvPr>
          <p:cNvSpPr/>
          <p:nvPr/>
        </p:nvSpPr>
        <p:spPr>
          <a:xfrm>
            <a:off x="257176" y="2221541"/>
            <a:ext cx="3790950" cy="4181474"/>
          </a:xfrm>
          <a:prstGeom prst="roundRect">
            <a:avLst>
              <a:gd name="adj" fmla="val 4226"/>
            </a:avLst>
          </a:prstGeom>
          <a:solidFill>
            <a:schemeClr val="bg1"/>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Actividad 1</a:t>
            </a:r>
            <a:r>
              <a:rPr lang="es-ES" sz="1000" dirty="0">
                <a:solidFill>
                  <a:schemeClr val="tx1"/>
                </a:solidFill>
                <a:latin typeface="Century Gothic" panose="020B0502020202020204" pitchFamily="34" charset="0"/>
              </a:rPr>
              <a:t>: Realizar la provisión de las vacantes de la planta global del ICBF, procesos de encargos de servidores con derechos de carrera administrativa y nombramientos provisionales, conforme a las necesidades de servicios que sean requeridos por la administración y que se encuentran establecidas en el Plan Anual de Vacantes de la Vigencia.</a:t>
            </a:r>
          </a:p>
          <a:p>
            <a:pPr algn="just"/>
            <a:endParaRPr lang="es-ES" sz="1000" b="1" dirty="0">
              <a:solidFill>
                <a:schemeClr val="tx1"/>
              </a:solidFill>
              <a:latin typeface="Century Gothic" panose="020B0502020202020204" pitchFamily="34" charset="0"/>
            </a:endParaRPr>
          </a:p>
          <a:p>
            <a:pPr algn="just"/>
            <a:r>
              <a:rPr lang="es-ES" sz="1000" b="1" dirty="0">
                <a:solidFill>
                  <a:schemeClr val="tx1"/>
                </a:solidFill>
                <a:latin typeface="Century Gothic" panose="020B0502020202020204" pitchFamily="34" charset="0"/>
              </a:rPr>
              <a:t>Fecha de inicio</a:t>
            </a:r>
            <a:r>
              <a:rPr lang="es-ES" sz="1000" dirty="0">
                <a:solidFill>
                  <a:schemeClr val="tx1"/>
                </a:solidFill>
                <a:latin typeface="Century Gothic" panose="020B0502020202020204" pitchFamily="34" charset="0"/>
              </a:rPr>
              <a:t>: 03/08/2026</a:t>
            </a:r>
          </a:p>
          <a:p>
            <a:pPr algn="just"/>
            <a:endParaRPr lang="es-ES" sz="1000" b="1" dirty="0">
              <a:solidFill>
                <a:schemeClr val="tx1"/>
              </a:solidFill>
              <a:latin typeface="Century Gothic" panose="020B0502020202020204" pitchFamily="34" charset="0"/>
            </a:endParaRPr>
          </a:p>
        </p:txBody>
      </p:sp>
      <p:sp>
        <p:nvSpPr>
          <p:cNvPr id="12" name="Rectángulo: esquinas redondeadas 11">
            <a:extLst>
              <a:ext uri="{FF2B5EF4-FFF2-40B4-BE49-F238E27FC236}">
                <a16:creationId xmlns:a16="http://schemas.microsoft.com/office/drawing/2014/main" id="{0244C850-9240-C29E-1531-3F7A545220BE}"/>
              </a:ext>
            </a:extLst>
          </p:cNvPr>
          <p:cNvSpPr/>
          <p:nvPr/>
        </p:nvSpPr>
        <p:spPr>
          <a:xfrm>
            <a:off x="368302" y="2311130"/>
            <a:ext cx="3562350" cy="232924"/>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Información actual</a:t>
            </a:r>
            <a:endParaRPr lang="es-CO" sz="1600" b="1" dirty="0">
              <a:latin typeface="Century Gothic" panose="020B0502020202020204" pitchFamily="34" charset="0"/>
            </a:endParaRPr>
          </a:p>
        </p:txBody>
      </p:sp>
      <p:sp>
        <p:nvSpPr>
          <p:cNvPr id="15" name="Rectángulo: esquinas redondeadas 14">
            <a:extLst>
              <a:ext uri="{FF2B5EF4-FFF2-40B4-BE49-F238E27FC236}">
                <a16:creationId xmlns:a16="http://schemas.microsoft.com/office/drawing/2014/main" id="{2E608750-0584-EB27-54FB-DCD1476DCEFA}"/>
              </a:ext>
            </a:extLst>
          </p:cNvPr>
          <p:cNvSpPr/>
          <p:nvPr/>
        </p:nvSpPr>
        <p:spPr>
          <a:xfrm>
            <a:off x="4198938" y="2209800"/>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00" b="1" dirty="0">
              <a:solidFill>
                <a:schemeClr val="tx1"/>
              </a:solidFill>
              <a:latin typeface="Century Gothic" panose="020B0502020202020204" pitchFamily="34" charset="0"/>
            </a:endParaRP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Actividad 1</a:t>
            </a:r>
            <a:r>
              <a:rPr lang="es-ES" sz="1000" dirty="0">
                <a:solidFill>
                  <a:schemeClr val="tx1"/>
                </a:solidFill>
                <a:latin typeface="Century Gothic" panose="020B0502020202020204" pitchFamily="34" charset="0"/>
              </a:rPr>
              <a:t>: Realizar la provisión de las vacantes de la planta global del ICBF, procesos de encargos de servidores con derechos de carrera administrativa y nombramientos provisionales, conforme a las necesidades de servicios que sean requeridos por la administración..</a:t>
            </a:r>
          </a:p>
          <a:p>
            <a:pPr algn="just"/>
            <a:endParaRPr lang="es-ES" sz="1000" b="1" dirty="0">
              <a:solidFill>
                <a:schemeClr val="tx1"/>
              </a:solidFill>
              <a:latin typeface="Century Gothic" panose="020B0502020202020204" pitchFamily="34" charset="0"/>
            </a:endParaRPr>
          </a:p>
          <a:p>
            <a:pPr algn="just"/>
            <a:r>
              <a:rPr lang="es-ES" sz="1000" b="1" dirty="0">
                <a:solidFill>
                  <a:schemeClr val="accent6"/>
                </a:solidFill>
                <a:latin typeface="Century Gothic" panose="020B0502020202020204" pitchFamily="34" charset="0"/>
              </a:rPr>
              <a:t>Fecha de inicio</a:t>
            </a:r>
            <a:r>
              <a:rPr lang="es-ES" sz="1000" dirty="0">
                <a:solidFill>
                  <a:schemeClr val="tx1"/>
                </a:solidFill>
                <a:latin typeface="Century Gothic" panose="020B0502020202020204" pitchFamily="34" charset="0"/>
              </a:rPr>
              <a:t>: 02/02/2026</a:t>
            </a:r>
          </a:p>
          <a:p>
            <a:pPr algn="just"/>
            <a:endParaRPr lang="es-ES" sz="1000" dirty="0">
              <a:solidFill>
                <a:schemeClr val="tx1"/>
              </a:solidFill>
              <a:latin typeface="Century Gothic" panose="020B0502020202020204" pitchFamily="34" charset="0"/>
            </a:endParaRPr>
          </a:p>
        </p:txBody>
      </p:sp>
      <p:sp>
        <p:nvSpPr>
          <p:cNvPr id="16" name="Rectángulo: esquinas redondeadas 15">
            <a:extLst>
              <a:ext uri="{FF2B5EF4-FFF2-40B4-BE49-F238E27FC236}">
                <a16:creationId xmlns:a16="http://schemas.microsoft.com/office/drawing/2014/main" id="{FF88EE88-BB56-1264-3CE2-9D70EE725266}"/>
              </a:ext>
            </a:extLst>
          </p:cNvPr>
          <p:cNvSpPr/>
          <p:nvPr/>
        </p:nvSpPr>
        <p:spPr>
          <a:xfrm>
            <a:off x="4297362" y="2282555"/>
            <a:ext cx="3562350" cy="261500"/>
          </a:xfrm>
          <a:prstGeom prst="roundRect">
            <a:avLst/>
          </a:prstGeom>
          <a:solidFill>
            <a:schemeClr val="accent6"/>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latin typeface="Century Gothic" panose="020B0502020202020204" pitchFamily="34" charset="0"/>
              </a:rPr>
              <a:t>Ajuste propuesto</a:t>
            </a:r>
            <a:endParaRPr lang="es-CO" sz="1600" b="1" dirty="0">
              <a:latin typeface="Century Gothic" panose="020B0502020202020204" pitchFamily="34" charset="0"/>
            </a:endParaRPr>
          </a:p>
        </p:txBody>
      </p:sp>
      <p:sp>
        <p:nvSpPr>
          <p:cNvPr id="17" name="Rectángulo: esquinas redondeadas 16">
            <a:extLst>
              <a:ext uri="{FF2B5EF4-FFF2-40B4-BE49-F238E27FC236}">
                <a16:creationId xmlns:a16="http://schemas.microsoft.com/office/drawing/2014/main" id="{D5E1308C-8F1C-4810-1310-BA83ADB63503}"/>
              </a:ext>
            </a:extLst>
          </p:cNvPr>
          <p:cNvSpPr/>
          <p:nvPr/>
        </p:nvSpPr>
        <p:spPr>
          <a:xfrm>
            <a:off x="8143874" y="2200275"/>
            <a:ext cx="3790950" cy="4181474"/>
          </a:xfrm>
          <a:prstGeom prst="roundRect">
            <a:avLst>
              <a:gd name="adj" fmla="val 4226"/>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sz="1050" dirty="0">
              <a:solidFill>
                <a:schemeClr val="tx1"/>
              </a:solidFill>
              <a:latin typeface="Century Gothic" panose="020B0502020202020204" pitchFamily="34" charset="0"/>
            </a:endParaRPr>
          </a:p>
          <a:p>
            <a:pPr algn="just"/>
            <a:endParaRPr lang="es-ES" sz="1050" dirty="0">
              <a:solidFill>
                <a:schemeClr val="tx1"/>
              </a:solidFill>
              <a:latin typeface="Century Gothic" panose="020B0502020202020204" pitchFamily="34" charset="0"/>
            </a:endParaRPr>
          </a:p>
          <a:p>
            <a:pPr algn="just"/>
            <a:r>
              <a:rPr lang="es-ES" sz="1050" dirty="0">
                <a:solidFill>
                  <a:schemeClr val="tx1"/>
                </a:solidFill>
                <a:latin typeface="Century Gothic" panose="020B0502020202020204" pitchFamily="34" charset="0"/>
              </a:rPr>
              <a:t>Se solicita ajustar la fecha del inicio de la actividad, tendiendo en cuenta que antes del inicio de la Ley de Garantías se realizaron nombramientos provisionales donde permitieron la provisión transitoria de vacantes definitivas y temporales de la entidad; así mismo se da continuidad a los procesos de encargo en los diferentes niveles jerárquicos de la entidad. </a:t>
            </a:r>
            <a:endParaRPr lang="es-ES" sz="2000" dirty="0">
              <a:solidFill>
                <a:schemeClr val="tx1"/>
              </a:solidFill>
              <a:latin typeface="Century Gothic" panose="020B0502020202020204" pitchFamily="34" charset="0"/>
            </a:endParaRPr>
          </a:p>
        </p:txBody>
      </p:sp>
      <p:sp>
        <p:nvSpPr>
          <p:cNvPr id="18" name="Rectángulo: esquinas redondeadas 17">
            <a:extLst>
              <a:ext uri="{FF2B5EF4-FFF2-40B4-BE49-F238E27FC236}">
                <a16:creationId xmlns:a16="http://schemas.microsoft.com/office/drawing/2014/main" id="{0CA0CC85-2F1C-D12B-15DA-60C3473715C1}"/>
              </a:ext>
            </a:extLst>
          </p:cNvPr>
          <p:cNvSpPr/>
          <p:nvPr/>
        </p:nvSpPr>
        <p:spPr>
          <a:xfrm>
            <a:off x="8261348" y="2279111"/>
            <a:ext cx="3562350" cy="264944"/>
          </a:xfrm>
          <a:prstGeom prst="roundRect">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entury Gothic" panose="020B0502020202020204" pitchFamily="34" charset="0"/>
              </a:rPr>
              <a:t>Justificación</a:t>
            </a:r>
            <a:endParaRPr lang="es-CO" sz="16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217821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6A92B22-3301-20E7-AD1F-6C1170E896D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85412B9-8A7F-3283-6F76-DA471F73DF19}"/>
              </a:ext>
            </a:extLst>
          </p:cNvPr>
          <p:cNvSpPr txBox="1"/>
          <p:nvPr/>
        </p:nvSpPr>
        <p:spPr>
          <a:xfrm>
            <a:off x="0" y="6611779"/>
            <a:ext cx="1815590" cy="246221"/>
          </a:xfrm>
          <a:prstGeom prst="rect">
            <a:avLst/>
          </a:prstGeom>
          <a:noFill/>
        </p:spPr>
        <p:txBody>
          <a:bodyPr wrap="square" rtlCol="0">
            <a:spAutoFit/>
          </a:bodyPr>
          <a:lstStyle/>
          <a:p>
            <a:r>
              <a:rPr lang="es-ES" sz="1000">
                <a:solidFill>
                  <a:schemeClr val="bg1">
                    <a:lumMod val="65000"/>
                  </a:schemeClr>
                </a:solidFill>
                <a:latin typeface="Nunito Sans" pitchFamily="2" charset="77"/>
              </a:rPr>
              <a:t>PÚBLICA</a:t>
            </a:r>
          </a:p>
        </p:txBody>
      </p:sp>
      <p:sp>
        <p:nvSpPr>
          <p:cNvPr id="6" name="CuadroTexto 5">
            <a:extLst>
              <a:ext uri="{FF2B5EF4-FFF2-40B4-BE49-F238E27FC236}">
                <a16:creationId xmlns:a16="http://schemas.microsoft.com/office/drawing/2014/main" id="{8BA9B78A-50CA-5F9B-74EA-B8B1673446A9}"/>
              </a:ext>
            </a:extLst>
          </p:cNvPr>
          <p:cNvSpPr txBox="1"/>
          <p:nvPr/>
        </p:nvSpPr>
        <p:spPr>
          <a:xfrm>
            <a:off x="738112" y="3416872"/>
            <a:ext cx="6954160" cy="3416320"/>
          </a:xfrm>
          <a:prstGeom prst="rect">
            <a:avLst/>
          </a:prstGeom>
          <a:noFill/>
        </p:spPr>
        <p:txBody>
          <a:bodyPr wrap="square" lIns="91440" tIns="45720" rIns="91440" bIns="45720" rtlCol="0" anchor="t">
            <a:spAutoFit/>
          </a:bodyPr>
          <a:lstStyle/>
          <a:p>
            <a:r>
              <a:rPr lang="es-CO" sz="2000" b="1" dirty="0">
                <a:solidFill>
                  <a:srgbClr val="76B12A"/>
                </a:solidFill>
                <a:latin typeface="Verdana"/>
                <a:ea typeface="Verdana"/>
                <a:cs typeface="Verdana" panose="020B0604030504040204" pitchFamily="34" charset="0"/>
              </a:rPr>
              <a:t>3</a:t>
            </a:r>
            <a:r>
              <a:rPr lang="es-CO" sz="2000" b="1" noProof="0" dirty="0">
                <a:solidFill>
                  <a:srgbClr val="76B12A"/>
                </a:solidFill>
                <a:latin typeface="Verdana"/>
                <a:ea typeface="Verdana"/>
                <a:cs typeface="Verdana" panose="020B0604030504040204" pitchFamily="34" charset="0"/>
              </a:rPr>
              <a:t>. Solicitud</a:t>
            </a:r>
            <a:r>
              <a:rPr lang="en-US" sz="2000" b="1" dirty="0">
                <a:solidFill>
                  <a:srgbClr val="76B12A"/>
                </a:solidFill>
                <a:latin typeface="Verdana"/>
                <a:ea typeface="Verdana"/>
                <a:cs typeface="Verdana" panose="020B0604030504040204" pitchFamily="34" charset="0"/>
              </a:rPr>
              <a:t> de </a:t>
            </a:r>
            <a:r>
              <a:rPr lang="es-CO" sz="2000" b="1" noProof="0" dirty="0">
                <a:solidFill>
                  <a:srgbClr val="76B12A"/>
                </a:solidFill>
                <a:latin typeface="Verdana"/>
                <a:ea typeface="Verdana"/>
                <a:cs typeface="Verdana" panose="020B0604030504040204" pitchFamily="34" charset="0"/>
              </a:rPr>
              <a:t>ajuste</a:t>
            </a:r>
            <a:r>
              <a:rPr lang="en-US" sz="2000" b="1" dirty="0">
                <a:solidFill>
                  <a:srgbClr val="76B12A"/>
                </a:solidFill>
                <a:latin typeface="Verdana"/>
                <a:ea typeface="Verdana"/>
                <a:cs typeface="Verdana" panose="020B0604030504040204" pitchFamily="34" charset="0"/>
              </a:rPr>
              <a:t> al</a:t>
            </a:r>
          </a:p>
          <a:p>
            <a:r>
              <a:rPr lang="en-US" sz="2000" b="1" dirty="0">
                <a:solidFill>
                  <a:srgbClr val="76B12A"/>
                </a:solidFill>
                <a:latin typeface="Verdana"/>
                <a:ea typeface="Verdana"/>
                <a:cs typeface="Verdana" panose="020B0604030504040204" pitchFamily="34" charset="0"/>
              </a:rPr>
              <a:t>Plan de Participación Ciudadana 2026</a:t>
            </a:r>
            <a:endParaRPr lang="en-US" sz="2000" b="1" dirty="0">
              <a:solidFill>
                <a:srgbClr val="76B12A"/>
              </a:solidFill>
              <a:latin typeface="Verdana" panose="020B0604030504040204" pitchFamily="34" charset="0"/>
              <a:ea typeface="Verdana" panose="020B0604030504040204" pitchFamily="34" charset="0"/>
              <a:cs typeface="Verdana" panose="020B0604030504040204" pitchFamily="34" charset="0"/>
            </a:endParaRPr>
          </a:p>
          <a:p>
            <a:pPr algn="ctr"/>
            <a:endParaRPr lang="en-US" sz="2000" b="1" dirty="0">
              <a:solidFill>
                <a:srgbClr val="76B12A"/>
              </a:solidFill>
              <a:latin typeface="Verdana"/>
              <a:ea typeface="Verdana"/>
            </a:endParaRPr>
          </a:p>
          <a:p>
            <a:pPr algn="ctr"/>
            <a:r>
              <a:rPr lang="en-US" sz="2000" dirty="0">
                <a:solidFill>
                  <a:prstClr val="black">
                    <a:lumMod val="65000"/>
                    <a:lumOff val="35000"/>
                  </a:prstClr>
                </a:solidFill>
                <a:latin typeface="Verdana"/>
                <a:ea typeface="Verdana"/>
              </a:rPr>
              <a:t>Dirección de Primera </a:t>
            </a:r>
            <a:r>
              <a:rPr lang="en-US" sz="2000" dirty="0" err="1">
                <a:solidFill>
                  <a:prstClr val="black">
                    <a:lumMod val="65000"/>
                    <a:lumOff val="35000"/>
                  </a:prstClr>
                </a:solidFill>
                <a:latin typeface="Verdana"/>
                <a:ea typeface="Verdana"/>
              </a:rPr>
              <a:t>Infancia</a:t>
            </a:r>
            <a:endParaRPr lang="en-US" sz="2000" dirty="0">
              <a:solidFill>
                <a:prstClr val="black">
                  <a:lumMod val="65000"/>
                  <a:lumOff val="35000"/>
                </a:prstClr>
              </a:solidFill>
              <a:latin typeface="Verdana"/>
              <a:ea typeface="Verdana"/>
            </a:endParaRPr>
          </a:p>
          <a:p>
            <a:pPr algn="ctr"/>
            <a:endParaRPr lang="en-US" sz="2000" dirty="0">
              <a:solidFill>
                <a:prstClr val="black">
                  <a:lumMod val="65000"/>
                  <a:lumOff val="35000"/>
                </a:prstClr>
              </a:solidFill>
              <a:latin typeface="Verdana"/>
              <a:ea typeface="Verdana"/>
            </a:endParaRPr>
          </a:p>
          <a:p>
            <a:pPr lvl="0" algn="ctr">
              <a:defRPr/>
            </a:pPr>
            <a:r>
              <a:rPr lang="es-CO" sz="2000" dirty="0">
                <a:solidFill>
                  <a:prstClr val="black">
                    <a:lumMod val="65000"/>
                    <a:lumOff val="35000"/>
                  </a:prstClr>
                </a:solidFill>
                <a:latin typeface="Verdana"/>
                <a:ea typeface="Verdana"/>
              </a:rPr>
              <a:t>Dirección de Relación con la Ciudadanía</a:t>
            </a:r>
            <a:endParaRPr lang="es-ES_tradnl" sz="2000" dirty="0">
              <a:solidFill>
                <a:prstClr val="black">
                  <a:lumMod val="65000"/>
                  <a:lumOff val="35000"/>
                </a:prstClr>
              </a:solidFill>
              <a:latin typeface="Verdana"/>
              <a:ea typeface="Verdana"/>
            </a:endParaRPr>
          </a:p>
          <a:p>
            <a:pPr algn="ctr">
              <a:defRPr/>
            </a:pPr>
            <a:endParaRPr lang="es-ES_tradnl" dirty="0">
              <a:solidFill>
                <a:prstClr val="black">
                  <a:lumMod val="65000"/>
                  <a:lumOff val="35000"/>
                </a:prstClr>
              </a:solidFill>
              <a:latin typeface="Verdana"/>
              <a:ea typeface="Verdana"/>
            </a:endParaRPr>
          </a:p>
          <a:p>
            <a:pPr algn="ctr">
              <a:defRPr/>
            </a:pPr>
            <a:r>
              <a:rPr lang="es-ES_tradnl" sz="1400" dirty="0">
                <a:solidFill>
                  <a:prstClr val="black">
                    <a:lumMod val="65000"/>
                    <a:lumOff val="35000"/>
                  </a:prstClr>
                </a:solidFill>
                <a:latin typeface="Verdana"/>
                <a:ea typeface="Verdana"/>
              </a:rPr>
              <a:t>Aprobatorio</a:t>
            </a:r>
          </a:p>
          <a:p>
            <a:endParaRPr lang="en-US" sz="2800" b="1" dirty="0">
              <a:solidFill>
                <a:prstClr val="black">
                  <a:lumMod val="65000"/>
                  <a:lumOff val="35000"/>
                </a:prstClr>
              </a:solidFill>
              <a:latin typeface="Verdana" panose="020B0604030504040204" pitchFamily="34" charset="0"/>
              <a:ea typeface="Verdana" panose="020B0604030504040204" pitchFamily="34" charset="0"/>
            </a:endParaRPr>
          </a:p>
          <a:p>
            <a:endParaRPr lang="en-US" dirty="0">
              <a:solidFill>
                <a:schemeClr val="bg2">
                  <a:lumMod val="50000"/>
                </a:schemeClr>
              </a:solidFill>
              <a:latin typeface="Verdana"/>
              <a:ea typeface="Verdana"/>
            </a:endParaRPr>
          </a:p>
          <a:p>
            <a:endParaRPr lang="en-US" dirty="0">
              <a:solidFill>
                <a:schemeClr val="bg2">
                  <a:lumMod val="50000"/>
                </a:schemeClr>
              </a:solidFill>
              <a:latin typeface="Verdana"/>
              <a:ea typeface="Verdana"/>
            </a:endParaRPr>
          </a:p>
        </p:txBody>
      </p:sp>
      <p:pic>
        <p:nvPicPr>
          <p:cNvPr id="3" name="Gráfico 2">
            <a:extLst>
              <a:ext uri="{FF2B5EF4-FFF2-40B4-BE49-F238E27FC236}">
                <a16:creationId xmlns:a16="http://schemas.microsoft.com/office/drawing/2014/main" id="{B6960542-A79F-1873-ED0E-5E71ABABE8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7379704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FC637-D791-3BAA-DAB7-9C8116C879BC}"/>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29131E15-5E39-534A-4440-0CF289874C65}"/>
              </a:ext>
            </a:extLst>
          </p:cNvPr>
          <p:cNvSpPr txBox="1"/>
          <p:nvPr/>
        </p:nvSpPr>
        <p:spPr>
          <a:xfrm>
            <a:off x="679213" y="669140"/>
            <a:ext cx="10475015" cy="461665"/>
          </a:xfrm>
          <a:prstGeom prst="rect">
            <a:avLst/>
          </a:prstGeom>
          <a:noFill/>
        </p:spPr>
        <p:txBody>
          <a:bodyPr wrap="square" lIns="91440" tIns="45720" rIns="91440" bIns="45720" rtlCol="0" anchor="t">
            <a:spAutoFit/>
          </a:bodyPr>
          <a:lstStyle/>
          <a:p>
            <a:pPr algn="ctr"/>
            <a:r>
              <a:rPr lang="es-ES" sz="2400" b="1" dirty="0">
                <a:solidFill>
                  <a:srgbClr val="76B12A"/>
                </a:solidFill>
                <a:latin typeface="Verdana"/>
                <a:ea typeface="Verdana"/>
              </a:rPr>
              <a:t>Modificación</a:t>
            </a:r>
            <a:r>
              <a:rPr lang="es-ES" sz="2400" b="1" dirty="0">
                <a:solidFill>
                  <a:srgbClr val="4DAF46"/>
                </a:solidFill>
                <a:latin typeface="Verdana"/>
                <a:ea typeface="Verdana"/>
              </a:rPr>
              <a:t> </a:t>
            </a:r>
            <a:r>
              <a:rPr lang="es-ES" sz="2400" b="1" dirty="0">
                <a:solidFill>
                  <a:srgbClr val="76B12A"/>
                </a:solidFill>
                <a:latin typeface="Verdana"/>
                <a:ea typeface="Verdana"/>
              </a:rPr>
              <a:t>actividades plan de participación ciudadana</a:t>
            </a:r>
            <a:endParaRPr lang="es-ES" dirty="0">
              <a:solidFill>
                <a:srgbClr val="76B12A"/>
              </a:solidFill>
            </a:endParaRPr>
          </a:p>
        </p:txBody>
      </p:sp>
      <p:sp>
        <p:nvSpPr>
          <p:cNvPr id="3" name="TextBox 6">
            <a:extLst>
              <a:ext uri="{FF2B5EF4-FFF2-40B4-BE49-F238E27FC236}">
                <a16:creationId xmlns:a16="http://schemas.microsoft.com/office/drawing/2014/main" id="{B78F650E-4CCF-006C-B139-200057BD545C}"/>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5EC0932B-0A69-BC09-D0D4-A8B9450C59F7}"/>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2" name="CuadroTexto 1">
            <a:extLst>
              <a:ext uri="{FF2B5EF4-FFF2-40B4-BE49-F238E27FC236}">
                <a16:creationId xmlns:a16="http://schemas.microsoft.com/office/drawing/2014/main" id="{7D2D7FE3-6011-FCBB-1088-9EECCCEA795A}"/>
              </a:ext>
            </a:extLst>
          </p:cNvPr>
          <p:cNvSpPr txBox="1"/>
          <p:nvPr/>
        </p:nvSpPr>
        <p:spPr>
          <a:xfrm>
            <a:off x="991518" y="1602036"/>
            <a:ext cx="9805012"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lnSpc>
                <a:spcPts val="1800"/>
              </a:lnSpc>
            </a:pPr>
            <a:r>
              <a:rPr lang="es-CO" sz="1600" b="1" i="0" u="none" strike="noStrike" baseline="0">
                <a:solidFill>
                  <a:srgbClr val="000000"/>
                </a:solidFill>
                <a:highlight>
                  <a:srgbClr val="FFFFFF"/>
                </a:highlight>
                <a:latin typeface="Verdana"/>
                <a:ea typeface="Segoe UI"/>
                <a:cs typeface="Segoe UI"/>
              </a:rPr>
              <a:t>Dependencia solicitante: </a:t>
            </a:r>
            <a:r>
              <a:rPr lang="es-CO" sz="1600" b="0" i="0" u="none" strike="noStrike" baseline="0">
                <a:solidFill>
                  <a:srgbClr val="000000"/>
                </a:solidFill>
                <a:highlight>
                  <a:srgbClr val="FFFFFF"/>
                </a:highlight>
                <a:latin typeface="Verdana"/>
                <a:ea typeface="Segoe UI"/>
                <a:cs typeface="Segoe UI"/>
              </a:rPr>
              <a:t>Dirección </a:t>
            </a:r>
            <a:r>
              <a:rPr lang="es-CO" sz="1600">
                <a:solidFill>
                  <a:srgbClr val="000000"/>
                </a:solidFill>
                <a:highlight>
                  <a:srgbClr val="FFFFFF"/>
                </a:highlight>
                <a:latin typeface="Verdana"/>
                <a:ea typeface="Segoe UI"/>
                <a:cs typeface="Segoe UI"/>
              </a:rPr>
              <a:t>de Primera Infancia </a:t>
            </a:r>
            <a:endParaRPr lang="en-US" sz="1600" b="0" i="0">
              <a:solidFill>
                <a:srgbClr val="000000"/>
              </a:solidFill>
              <a:latin typeface="Verdana"/>
              <a:ea typeface="Segoe UI"/>
              <a:cs typeface="Segoe UI"/>
            </a:endParaRPr>
          </a:p>
          <a:p>
            <a:pPr algn="just" rtl="0">
              <a:lnSpc>
                <a:spcPts val="1800"/>
              </a:lnSpc>
            </a:pPr>
            <a:r>
              <a:rPr lang="es-CO" sz="1600" b="0" i="0">
                <a:solidFill>
                  <a:srgbClr val="000000"/>
                </a:solidFill>
                <a:latin typeface="Verdana"/>
                <a:ea typeface="Segoe UI"/>
                <a:cs typeface="Segoe UI"/>
              </a:rPr>
              <a:t>​</a:t>
            </a:r>
          </a:p>
          <a:p>
            <a:pPr algn="just" rtl="0">
              <a:lnSpc>
                <a:spcPts val="1800"/>
              </a:lnSpc>
            </a:pPr>
            <a:r>
              <a:rPr lang="es-CO" sz="1600" b="1" i="0" u="none" strike="noStrike" baseline="0">
                <a:solidFill>
                  <a:srgbClr val="000000"/>
                </a:solidFill>
                <a:highlight>
                  <a:srgbClr val="FFFFFF"/>
                </a:highlight>
                <a:latin typeface="Verdana"/>
                <a:ea typeface="Segoe UI"/>
                <a:cs typeface="Segoe UI"/>
              </a:rPr>
              <a:t>Fecha de solicitud:</a:t>
            </a:r>
            <a:r>
              <a:rPr lang="es-CO" sz="1600" b="0" i="0" u="none" strike="noStrike" baseline="0">
                <a:solidFill>
                  <a:srgbClr val="000000"/>
                </a:solidFill>
                <a:highlight>
                  <a:srgbClr val="FFFFFF"/>
                </a:highlight>
                <a:latin typeface="Verdana"/>
                <a:ea typeface="Segoe UI"/>
                <a:cs typeface="Segoe UI"/>
              </a:rPr>
              <a:t> </a:t>
            </a:r>
            <a:r>
              <a:rPr lang="es-CO" sz="1600">
                <a:solidFill>
                  <a:srgbClr val="000000"/>
                </a:solidFill>
                <a:highlight>
                  <a:srgbClr val="FFFFFF"/>
                </a:highlight>
                <a:latin typeface="Verdana"/>
                <a:ea typeface="Segoe UI"/>
                <a:cs typeface="Segoe UI"/>
              </a:rPr>
              <a:t>19</a:t>
            </a:r>
            <a:r>
              <a:rPr lang="es-CO" sz="1600" b="0" i="0" u="none" strike="noStrike" baseline="0">
                <a:solidFill>
                  <a:srgbClr val="000000"/>
                </a:solidFill>
                <a:highlight>
                  <a:srgbClr val="FFFFFF"/>
                </a:highlight>
                <a:latin typeface="Verdana"/>
                <a:ea typeface="Segoe UI"/>
                <a:cs typeface="Segoe UI"/>
              </a:rPr>
              <a:t> de mayo de 2026 (mediante correo electrónico)</a:t>
            </a:r>
            <a:r>
              <a:rPr lang="en-US" sz="1600" b="0" i="0">
                <a:solidFill>
                  <a:srgbClr val="000000"/>
                </a:solidFill>
                <a:latin typeface="Verdana"/>
                <a:ea typeface="Segoe UI"/>
                <a:cs typeface="Segoe UI"/>
              </a:rPr>
              <a:t>​</a:t>
            </a:r>
          </a:p>
          <a:p>
            <a:pPr algn="just" rtl="0">
              <a:lnSpc>
                <a:spcPts val="1800"/>
              </a:lnSpc>
            </a:pPr>
            <a:r>
              <a:rPr lang="es-CO" sz="1600" b="0" i="0">
                <a:solidFill>
                  <a:srgbClr val="000000"/>
                </a:solidFill>
                <a:latin typeface="Verdana"/>
                <a:ea typeface="Segoe UI"/>
                <a:cs typeface="Segoe UI"/>
              </a:rPr>
              <a:t>​</a:t>
            </a:r>
          </a:p>
          <a:p>
            <a:pPr algn="just"/>
            <a:r>
              <a:rPr lang="es-CO" sz="1600" b="1" i="0" u="none" strike="noStrike" baseline="0">
                <a:solidFill>
                  <a:srgbClr val="000000"/>
                </a:solidFill>
                <a:highlight>
                  <a:srgbClr val="FFFFFF"/>
                </a:highlight>
                <a:latin typeface="Verdana"/>
                <a:ea typeface="Segoe UI"/>
                <a:cs typeface="Segoe UI"/>
              </a:rPr>
              <a:t>Solicitud de ajuste: </a:t>
            </a:r>
            <a:r>
              <a:rPr lang="es-CO" sz="1600">
                <a:solidFill>
                  <a:srgbClr val="000000"/>
                </a:solidFill>
                <a:highlight>
                  <a:srgbClr val="FFFFFF"/>
                </a:highlight>
                <a:latin typeface="Verdana"/>
                <a:ea typeface="Verdana"/>
                <a:cs typeface="+mn-lt"/>
              </a:rPr>
              <a:t>Ajustar la fecha de inicio y finalización de las </a:t>
            </a:r>
            <a:r>
              <a:rPr lang="es-CO" sz="1600" b="1">
                <a:solidFill>
                  <a:srgbClr val="000000"/>
                </a:solidFill>
                <a:highlight>
                  <a:srgbClr val="FFFFFF"/>
                </a:highlight>
                <a:latin typeface="Verdana"/>
                <a:ea typeface="Verdana"/>
                <a:cs typeface="+mn-lt"/>
              </a:rPr>
              <a:t>cinco </a:t>
            </a:r>
            <a:r>
              <a:rPr lang="es-CO" sz="1600">
                <a:solidFill>
                  <a:srgbClr val="000000"/>
                </a:solidFill>
                <a:highlight>
                  <a:srgbClr val="FFFFFF"/>
                </a:highlight>
                <a:latin typeface="Verdana"/>
                <a:ea typeface="Verdana"/>
                <a:cs typeface="+mn-lt"/>
              </a:rPr>
              <a:t>actividades del 1  al 30 de octubre, con el fin de garantizar el cumplimiento óptimo del indicador PA 263 – Porcentaje de cumplimiento de la Estrategia de Participación Ciudadana.</a:t>
            </a:r>
            <a:endParaRPr lang="es-CO" sz="1600">
              <a:solidFill>
                <a:srgbClr val="000000"/>
              </a:solidFill>
              <a:highlight>
                <a:srgbClr val="FFFFFF"/>
              </a:highlight>
              <a:latin typeface="Verdana"/>
              <a:ea typeface="Verdana"/>
              <a:cs typeface="Calibri"/>
            </a:endParaRPr>
          </a:p>
          <a:p>
            <a:pPr algn="just"/>
            <a:endParaRPr lang="es-CO" sz="1600">
              <a:solidFill>
                <a:srgbClr val="000000"/>
              </a:solidFill>
              <a:highlight>
                <a:srgbClr val="FFFFFF"/>
              </a:highlight>
              <a:latin typeface="Verdana"/>
              <a:ea typeface="Verdana"/>
              <a:cs typeface="+mn-lt"/>
            </a:endParaRPr>
          </a:p>
          <a:p>
            <a:pPr algn="just"/>
            <a:r>
              <a:rPr lang="es-CO" sz="1600">
                <a:solidFill>
                  <a:srgbClr val="000000"/>
                </a:solidFill>
                <a:highlight>
                  <a:srgbClr val="FFFFFF"/>
                </a:highlight>
                <a:latin typeface="Verdana"/>
                <a:ea typeface="Verdana"/>
                <a:cs typeface="+mn-lt"/>
              </a:rPr>
              <a:t>Aunque la DPI ya adelanta acciones para el cumplimiento del plan, las actividades fueron programadas de manera escalonada entre el primer y segundo semestre, sujetas a procesos de planeación, fortalecimiento y articulación territorial. Adicionalmente, su ejecución depende de la validación progresiva de información y de la implementación gradual en las regionales.</a:t>
            </a:r>
            <a:endParaRPr lang="es-CO" sz="1600">
              <a:highlight>
                <a:srgbClr val="FFFFFF"/>
              </a:highlight>
              <a:latin typeface="Verdana"/>
              <a:ea typeface="Verdana"/>
            </a:endParaRPr>
          </a:p>
          <a:p>
            <a:pPr algn="just"/>
            <a:endParaRPr lang="es-CO" sz="1600">
              <a:solidFill>
                <a:srgbClr val="000000"/>
              </a:solidFill>
              <a:highlight>
                <a:srgbClr val="FFFFFF"/>
              </a:highlight>
              <a:latin typeface="Verdana"/>
              <a:ea typeface="Verdana"/>
              <a:cs typeface="+mn-lt"/>
            </a:endParaRPr>
          </a:p>
          <a:p>
            <a:pPr algn="just"/>
            <a:r>
              <a:rPr lang="es-CO" sz="1600">
                <a:solidFill>
                  <a:srgbClr val="000000"/>
                </a:solidFill>
                <a:highlight>
                  <a:srgbClr val="FFFFFF"/>
                </a:highlight>
                <a:latin typeface="Verdana"/>
                <a:ea typeface="Verdana"/>
                <a:cs typeface="+mn-lt"/>
              </a:rPr>
              <a:t>Este ajuste permitirá iniciar la medición del indicador desde octubre, evitando que permanezca en estado crítico durante la vigencia.</a:t>
            </a:r>
            <a:endParaRPr lang="es-CO">
              <a:latin typeface="Verdana"/>
              <a:ea typeface="Verdana"/>
              <a:cs typeface="+mn-lt"/>
            </a:endParaRPr>
          </a:p>
          <a:p>
            <a:pPr algn="just">
              <a:lnSpc>
                <a:spcPts val="1800"/>
              </a:lnSpc>
            </a:pPr>
            <a:endParaRPr lang="es-CO" sz="1600" b="1">
              <a:solidFill>
                <a:srgbClr val="000000"/>
              </a:solidFill>
              <a:highlight>
                <a:srgbClr val="FFFFFF"/>
              </a:highlight>
              <a:latin typeface="Verdana"/>
              <a:ea typeface="Verdana"/>
              <a:cs typeface="Segoe UI"/>
            </a:endParaRPr>
          </a:p>
          <a:p>
            <a:pPr algn="just">
              <a:lnSpc>
                <a:spcPts val="1800"/>
              </a:lnSpc>
            </a:pPr>
            <a:endParaRPr lang="es-CO" sz="1600">
              <a:highlight>
                <a:srgbClr val="FFFFFF"/>
              </a:highlight>
              <a:latin typeface="Verdana"/>
              <a:ea typeface="Verdana"/>
              <a:cs typeface="Segoe UI"/>
            </a:endParaRPr>
          </a:p>
          <a:p>
            <a:pPr algn="just" rtl="0">
              <a:lnSpc>
                <a:spcPts val="1800"/>
              </a:lnSpc>
            </a:pPr>
            <a:endParaRPr lang="es-ES" sz="1600" b="0" i="0" u="none" strike="noStrike" baseline="0">
              <a:solidFill>
                <a:srgbClr val="000000"/>
              </a:solidFill>
              <a:highlight>
                <a:srgbClr val="FFFFFF"/>
              </a:highlight>
              <a:latin typeface="Verdana"/>
              <a:ea typeface="Segoe UI"/>
              <a:cs typeface="Segoe UI"/>
            </a:endParaRPr>
          </a:p>
          <a:p>
            <a:pPr algn="ctr"/>
            <a:endParaRPr lang="es-ES"/>
          </a:p>
        </p:txBody>
      </p:sp>
      <p:graphicFrame>
        <p:nvGraphicFramePr>
          <p:cNvPr id="7" name="Tabla 6">
            <a:extLst>
              <a:ext uri="{FF2B5EF4-FFF2-40B4-BE49-F238E27FC236}">
                <a16:creationId xmlns:a16="http://schemas.microsoft.com/office/drawing/2014/main" id="{B7962EF3-1288-9B49-890E-3F51AD6E43FA}"/>
              </a:ext>
            </a:extLst>
          </p:cNvPr>
          <p:cNvGraphicFramePr>
            <a:graphicFrameLocks noGrp="1"/>
          </p:cNvGraphicFramePr>
          <p:nvPr>
            <p:extLst>
              <p:ext uri="{D42A27DB-BD31-4B8C-83A1-F6EECF244321}">
                <p14:modId xmlns:p14="http://schemas.microsoft.com/office/powerpoint/2010/main" val="2971879627"/>
              </p:ext>
            </p:extLst>
          </p:nvPr>
        </p:nvGraphicFramePr>
        <p:xfrm>
          <a:off x="1028240" y="4415928"/>
          <a:ext cx="9775712" cy="1714500"/>
        </p:xfrm>
        <a:graphic>
          <a:graphicData uri="http://schemas.openxmlformats.org/drawingml/2006/table">
            <a:tbl>
              <a:tblPr bandRow="1">
                <a:tableStyleId>{5C22544A-7EE6-4342-B048-85BDC9FD1C3A}</a:tableStyleId>
              </a:tblPr>
              <a:tblGrid>
                <a:gridCol w="9775712">
                  <a:extLst>
                    <a:ext uri="{9D8B030D-6E8A-4147-A177-3AD203B41FA5}">
                      <a16:colId xmlns:a16="http://schemas.microsoft.com/office/drawing/2014/main" val="2983104069"/>
                    </a:ext>
                  </a:extLst>
                </a:gridCol>
              </a:tblGrid>
              <a:tr h="1714500">
                <a:tc>
                  <a:txBody>
                    <a:bodyPr/>
                    <a:lstStyle/>
                    <a:p>
                      <a:pPr algn="just">
                        <a:buNone/>
                      </a:pPr>
                      <a:endParaRPr lang="es-ES" sz="1600" b="0" i="0" u="none" strike="noStrike" noProof="0">
                        <a:solidFill>
                          <a:srgbClr val="000000"/>
                        </a:solidFill>
                        <a:effectLst/>
                        <a:latin typeface="Verdana"/>
                        <a:ea typeface="Verdana"/>
                      </a:endParaRPr>
                    </a:p>
                  </a:txBody>
                  <a:tcPr marL="89535" marR="89535" marT="0" marB="0">
                    <a:lnL>
                      <a:noFill/>
                    </a:lnL>
                    <a:lnR>
                      <a:noFill/>
                    </a:lnR>
                    <a:lnT>
                      <a:noFill/>
                    </a:lnT>
                    <a:lnB>
                      <a:noFill/>
                    </a:lnB>
                    <a:noFill/>
                  </a:tcPr>
                </a:tc>
                <a:extLst>
                  <a:ext uri="{0D108BD9-81ED-4DB2-BD59-A6C34878D82A}">
                    <a16:rowId xmlns:a16="http://schemas.microsoft.com/office/drawing/2014/main" val="3565623885"/>
                  </a:ext>
                </a:extLst>
              </a:tr>
            </a:tbl>
          </a:graphicData>
        </a:graphic>
      </p:graphicFrame>
    </p:spTree>
    <p:extLst>
      <p:ext uri="{BB962C8B-B14F-4D97-AF65-F5344CB8AC3E}">
        <p14:creationId xmlns:p14="http://schemas.microsoft.com/office/powerpoint/2010/main" val="36926373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FCE6204-6878-8F62-C978-C86A35ED5DED}"/>
              </a:ext>
            </a:extLst>
          </p:cNvPr>
          <p:cNvSpPr txBox="1"/>
          <p:nvPr/>
        </p:nvSpPr>
        <p:spPr>
          <a:xfrm>
            <a:off x="4085896" y="630621"/>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dirty="0">
                <a:solidFill>
                  <a:srgbClr val="76B12A"/>
                </a:solidFill>
                <a:latin typeface="Verdana"/>
              </a:rPr>
              <a:t>Situación </a:t>
            </a:r>
            <a:r>
              <a:rPr lang="es-ES" sz="2400" b="1" dirty="0">
                <a:solidFill>
                  <a:srgbClr val="76B12A"/>
                </a:solidFill>
                <a:latin typeface="Verdana"/>
              </a:rPr>
              <a:t>actual</a:t>
            </a:r>
            <a:endParaRPr lang="es-ES" sz="2400" dirty="0">
              <a:solidFill>
                <a:srgbClr val="76B12A"/>
              </a:solidFill>
              <a:latin typeface="Verdana"/>
              <a:ea typeface="Verdana"/>
            </a:endParaRPr>
          </a:p>
          <a:p>
            <a:pPr algn="ctr"/>
            <a:endParaRPr lang="es-ES" dirty="0"/>
          </a:p>
        </p:txBody>
      </p:sp>
      <p:pic>
        <p:nvPicPr>
          <p:cNvPr id="3" name="Imagen 2" descr="Tabla&#10;&#10;El contenido generado por IA puede ser incorrecto.">
            <a:extLst>
              <a:ext uri="{FF2B5EF4-FFF2-40B4-BE49-F238E27FC236}">
                <a16:creationId xmlns:a16="http://schemas.microsoft.com/office/drawing/2014/main" id="{8A797FF6-DF82-3B5C-BA5A-CD0BA8FDED6F}"/>
              </a:ext>
            </a:extLst>
          </p:cNvPr>
          <p:cNvPicPr>
            <a:picLocks noChangeAspect="1"/>
          </p:cNvPicPr>
          <p:nvPr/>
        </p:nvPicPr>
        <p:blipFill>
          <a:blip r:embed="rId2"/>
          <a:stretch>
            <a:fillRect/>
          </a:stretch>
        </p:blipFill>
        <p:spPr>
          <a:xfrm>
            <a:off x="1728685" y="1154874"/>
            <a:ext cx="8021411" cy="5218340"/>
          </a:xfrm>
          <a:prstGeom prst="rect">
            <a:avLst/>
          </a:prstGeom>
        </p:spPr>
      </p:pic>
      <p:pic>
        <p:nvPicPr>
          <p:cNvPr id="5" name="Imagen 4" descr="Forma, Círculo&#10;&#10;El contenido generado por IA puede ser incorrecto.">
            <a:extLst>
              <a:ext uri="{FF2B5EF4-FFF2-40B4-BE49-F238E27FC236}">
                <a16:creationId xmlns:a16="http://schemas.microsoft.com/office/drawing/2014/main" id="{40E76EA6-BEC0-D2C4-B3BE-EF8B19766CDE}"/>
              </a:ext>
            </a:extLst>
          </p:cNvPr>
          <p:cNvPicPr>
            <a:picLocks noChangeAspect="1"/>
          </p:cNvPicPr>
          <p:nvPr/>
        </p:nvPicPr>
        <p:blipFill>
          <a:blip r:embed="rId3"/>
          <a:stretch>
            <a:fillRect/>
          </a:stretch>
        </p:blipFill>
        <p:spPr>
          <a:xfrm>
            <a:off x="8165489" y="1152782"/>
            <a:ext cx="1424809" cy="1166320"/>
          </a:xfrm>
          <a:prstGeom prst="rect">
            <a:avLst/>
          </a:prstGeom>
        </p:spPr>
      </p:pic>
    </p:spTree>
    <p:extLst>
      <p:ext uri="{BB962C8B-B14F-4D97-AF65-F5344CB8AC3E}">
        <p14:creationId xmlns:p14="http://schemas.microsoft.com/office/powerpoint/2010/main" val="6465842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B826F-1833-2E83-C7F7-7D45529BDD64}"/>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69D232F-8E7B-49C8-5471-3B72029EBBDB}"/>
              </a:ext>
            </a:extLst>
          </p:cNvPr>
          <p:cNvSpPr txBox="1"/>
          <p:nvPr/>
        </p:nvSpPr>
        <p:spPr>
          <a:xfrm>
            <a:off x="4085896" y="630621"/>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a:solidFill>
                  <a:srgbClr val="70AD47"/>
                </a:solidFill>
                <a:latin typeface="Verdana"/>
              </a:rPr>
              <a:t>Situación </a:t>
            </a:r>
            <a:r>
              <a:rPr lang="es-ES" sz="2400" b="1">
                <a:solidFill>
                  <a:srgbClr val="70AD47"/>
                </a:solidFill>
                <a:latin typeface="Verdana"/>
              </a:rPr>
              <a:t>actual</a:t>
            </a:r>
            <a:endParaRPr lang="es-ES" sz="2400">
              <a:latin typeface="Verdana"/>
              <a:ea typeface="Verdana"/>
            </a:endParaRPr>
          </a:p>
          <a:p>
            <a:pPr algn="ctr"/>
            <a:endParaRPr lang="es-ES"/>
          </a:p>
        </p:txBody>
      </p:sp>
      <p:pic>
        <p:nvPicPr>
          <p:cNvPr id="4" name="Imagen 3" descr="Tabla&#10;&#10;El contenido generado por IA puede ser incorrecto.">
            <a:extLst>
              <a:ext uri="{FF2B5EF4-FFF2-40B4-BE49-F238E27FC236}">
                <a16:creationId xmlns:a16="http://schemas.microsoft.com/office/drawing/2014/main" id="{C4E0B5B2-CE18-E7E8-A528-6FBE79F90F51}"/>
              </a:ext>
            </a:extLst>
          </p:cNvPr>
          <p:cNvPicPr>
            <a:picLocks noChangeAspect="1"/>
          </p:cNvPicPr>
          <p:nvPr/>
        </p:nvPicPr>
        <p:blipFill>
          <a:blip r:embed="rId2"/>
          <a:stretch>
            <a:fillRect/>
          </a:stretch>
        </p:blipFill>
        <p:spPr>
          <a:xfrm>
            <a:off x="1409700" y="1795463"/>
            <a:ext cx="9372600" cy="3267075"/>
          </a:xfrm>
          <a:prstGeom prst="rect">
            <a:avLst/>
          </a:prstGeom>
        </p:spPr>
      </p:pic>
      <p:pic>
        <p:nvPicPr>
          <p:cNvPr id="6" name="Imagen 5" descr="Forma, Círculo&#10;&#10;El contenido generado por IA puede ser incorrecto.">
            <a:extLst>
              <a:ext uri="{FF2B5EF4-FFF2-40B4-BE49-F238E27FC236}">
                <a16:creationId xmlns:a16="http://schemas.microsoft.com/office/drawing/2014/main" id="{ADEA319D-F1D6-629A-E467-F629BE90D31A}"/>
              </a:ext>
            </a:extLst>
          </p:cNvPr>
          <p:cNvPicPr>
            <a:picLocks noChangeAspect="1"/>
          </p:cNvPicPr>
          <p:nvPr/>
        </p:nvPicPr>
        <p:blipFill>
          <a:blip r:embed="rId3"/>
          <a:stretch>
            <a:fillRect/>
          </a:stretch>
        </p:blipFill>
        <p:spPr>
          <a:xfrm>
            <a:off x="8191765" y="1796541"/>
            <a:ext cx="1464223" cy="1205733"/>
          </a:xfrm>
          <a:prstGeom prst="rect">
            <a:avLst/>
          </a:prstGeom>
        </p:spPr>
      </p:pic>
    </p:spTree>
    <p:extLst>
      <p:ext uri="{BB962C8B-B14F-4D97-AF65-F5344CB8AC3E}">
        <p14:creationId xmlns:p14="http://schemas.microsoft.com/office/powerpoint/2010/main" val="33159384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0F7D9-CD9D-A303-2F1C-DEC756F196D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AC6BD51-FDC7-741E-0725-32E43AF129C3}"/>
              </a:ext>
            </a:extLst>
          </p:cNvPr>
          <p:cNvSpPr txBox="1"/>
          <p:nvPr/>
        </p:nvSpPr>
        <p:spPr>
          <a:xfrm>
            <a:off x="4085896" y="630621"/>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a:solidFill>
                  <a:srgbClr val="70AD47"/>
                </a:solidFill>
                <a:latin typeface="Verdana"/>
              </a:rPr>
              <a:t>Situación </a:t>
            </a:r>
            <a:r>
              <a:rPr lang="es-ES" sz="2400" b="1">
                <a:solidFill>
                  <a:srgbClr val="70AD47"/>
                </a:solidFill>
                <a:latin typeface="Verdana"/>
              </a:rPr>
              <a:t>ajustada</a:t>
            </a:r>
            <a:endParaRPr lang="es-ES" sz="2400">
              <a:latin typeface="Verdana"/>
              <a:ea typeface="Verdana"/>
            </a:endParaRPr>
          </a:p>
          <a:p>
            <a:pPr algn="ctr"/>
            <a:endParaRPr lang="es-ES"/>
          </a:p>
        </p:txBody>
      </p:sp>
      <p:pic>
        <p:nvPicPr>
          <p:cNvPr id="3" name="Imagen 2" descr="Tabla&#10;&#10;El contenido generado por IA puede ser incorrecto.">
            <a:extLst>
              <a:ext uri="{FF2B5EF4-FFF2-40B4-BE49-F238E27FC236}">
                <a16:creationId xmlns:a16="http://schemas.microsoft.com/office/drawing/2014/main" id="{C8110394-6859-0361-6AB4-F86BCDCF68E4}"/>
              </a:ext>
            </a:extLst>
          </p:cNvPr>
          <p:cNvPicPr>
            <a:picLocks noChangeAspect="1"/>
          </p:cNvPicPr>
          <p:nvPr/>
        </p:nvPicPr>
        <p:blipFill>
          <a:blip r:embed="rId2"/>
          <a:stretch>
            <a:fillRect/>
          </a:stretch>
        </p:blipFill>
        <p:spPr>
          <a:xfrm>
            <a:off x="1409700" y="1378403"/>
            <a:ext cx="8147958" cy="4822372"/>
          </a:xfrm>
          <a:prstGeom prst="rect">
            <a:avLst/>
          </a:prstGeom>
        </p:spPr>
      </p:pic>
      <p:pic>
        <p:nvPicPr>
          <p:cNvPr id="9" name="Imagen 8" descr="Forma, Círculo&#10;&#10;El contenido generado por IA puede ser incorrecto.">
            <a:extLst>
              <a:ext uri="{FF2B5EF4-FFF2-40B4-BE49-F238E27FC236}">
                <a16:creationId xmlns:a16="http://schemas.microsoft.com/office/drawing/2014/main" id="{1FB93255-F40D-2DD9-EEA8-A1223316BD37}"/>
              </a:ext>
            </a:extLst>
          </p:cNvPr>
          <p:cNvPicPr>
            <a:picLocks noChangeAspect="1"/>
          </p:cNvPicPr>
          <p:nvPr/>
        </p:nvPicPr>
        <p:blipFill>
          <a:blip r:embed="rId3"/>
          <a:stretch>
            <a:fillRect/>
          </a:stretch>
        </p:blipFill>
        <p:spPr>
          <a:xfrm>
            <a:off x="7329824" y="1383165"/>
            <a:ext cx="1227740" cy="1008665"/>
          </a:xfrm>
          <a:prstGeom prst="rect">
            <a:avLst/>
          </a:prstGeom>
        </p:spPr>
      </p:pic>
    </p:spTree>
    <p:extLst>
      <p:ext uri="{BB962C8B-B14F-4D97-AF65-F5344CB8AC3E}">
        <p14:creationId xmlns:p14="http://schemas.microsoft.com/office/powerpoint/2010/main" val="5002975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DE522-FA3F-EA45-C429-397C9CA92D35}"/>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4B01D5A-E3D8-4C97-DA3A-F04CCB74AB4B}"/>
              </a:ext>
            </a:extLst>
          </p:cNvPr>
          <p:cNvSpPr txBox="1"/>
          <p:nvPr/>
        </p:nvSpPr>
        <p:spPr>
          <a:xfrm>
            <a:off x="4085896" y="630621"/>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a:solidFill>
                  <a:srgbClr val="70AD47"/>
                </a:solidFill>
                <a:latin typeface="Verdana"/>
              </a:rPr>
              <a:t>Situación </a:t>
            </a:r>
            <a:r>
              <a:rPr lang="es-ES" sz="2400" b="1">
                <a:solidFill>
                  <a:srgbClr val="70AD47"/>
                </a:solidFill>
                <a:latin typeface="Verdana"/>
              </a:rPr>
              <a:t>ajustada</a:t>
            </a:r>
            <a:endParaRPr lang="es-ES" sz="2400">
              <a:latin typeface="Verdana"/>
              <a:ea typeface="Verdana"/>
            </a:endParaRPr>
          </a:p>
          <a:p>
            <a:pPr algn="ctr"/>
            <a:endParaRPr lang="es-ES"/>
          </a:p>
        </p:txBody>
      </p:sp>
      <p:pic>
        <p:nvPicPr>
          <p:cNvPr id="3" name="Imagen 2" descr="Imagen que contiene Tabla&#10;&#10;El contenido generado por IA puede ser incorrecto.">
            <a:extLst>
              <a:ext uri="{FF2B5EF4-FFF2-40B4-BE49-F238E27FC236}">
                <a16:creationId xmlns:a16="http://schemas.microsoft.com/office/drawing/2014/main" id="{0E2A63A9-489B-37DB-0029-EBDB0862D421}"/>
              </a:ext>
            </a:extLst>
          </p:cNvPr>
          <p:cNvPicPr>
            <a:picLocks noChangeAspect="1"/>
          </p:cNvPicPr>
          <p:nvPr/>
        </p:nvPicPr>
        <p:blipFill>
          <a:blip r:embed="rId2"/>
          <a:stretch>
            <a:fillRect/>
          </a:stretch>
        </p:blipFill>
        <p:spPr>
          <a:xfrm>
            <a:off x="729344" y="1709739"/>
            <a:ext cx="9957706" cy="3547380"/>
          </a:xfrm>
          <a:prstGeom prst="rect">
            <a:avLst/>
          </a:prstGeom>
        </p:spPr>
      </p:pic>
      <p:pic>
        <p:nvPicPr>
          <p:cNvPr id="9" name="Imagen 8" descr="Forma, Círculo&#10;&#10;El contenido generado por IA puede ser incorrecto.">
            <a:extLst>
              <a:ext uri="{FF2B5EF4-FFF2-40B4-BE49-F238E27FC236}">
                <a16:creationId xmlns:a16="http://schemas.microsoft.com/office/drawing/2014/main" id="{0AE9847C-0D2B-7E0D-925B-5635AD4B36AB}"/>
              </a:ext>
            </a:extLst>
          </p:cNvPr>
          <p:cNvPicPr>
            <a:picLocks noChangeAspect="1"/>
          </p:cNvPicPr>
          <p:nvPr/>
        </p:nvPicPr>
        <p:blipFill>
          <a:blip r:embed="rId3"/>
          <a:stretch>
            <a:fillRect/>
          </a:stretch>
        </p:blipFill>
        <p:spPr>
          <a:xfrm>
            <a:off x="8132645" y="1709737"/>
            <a:ext cx="1227740" cy="1008665"/>
          </a:xfrm>
          <a:prstGeom prst="rect">
            <a:avLst/>
          </a:prstGeom>
        </p:spPr>
      </p:pic>
    </p:spTree>
    <p:extLst>
      <p:ext uri="{BB962C8B-B14F-4D97-AF65-F5344CB8AC3E}">
        <p14:creationId xmlns:p14="http://schemas.microsoft.com/office/powerpoint/2010/main" val="26699588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006A5-FC3E-FB08-79FA-EC9EF5A0B3E8}"/>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C245913-AB8C-3CE5-B7C1-A4021FF6FCEE}"/>
              </a:ext>
            </a:extLst>
          </p:cNvPr>
          <p:cNvSpPr txBox="1"/>
          <p:nvPr/>
        </p:nvSpPr>
        <p:spPr>
          <a:xfrm>
            <a:off x="679213" y="669140"/>
            <a:ext cx="10475015" cy="461665"/>
          </a:xfrm>
          <a:prstGeom prst="rect">
            <a:avLst/>
          </a:prstGeom>
          <a:noFill/>
        </p:spPr>
        <p:txBody>
          <a:bodyPr wrap="square" lIns="91440" tIns="45720" rIns="91440" bIns="45720" rtlCol="0" anchor="t">
            <a:spAutoFit/>
          </a:bodyPr>
          <a:lstStyle/>
          <a:p>
            <a:pPr algn="ctr"/>
            <a:r>
              <a:rPr lang="es-ES" sz="2400" b="1" dirty="0">
                <a:solidFill>
                  <a:srgbClr val="76B12A"/>
                </a:solidFill>
                <a:latin typeface="Verdana"/>
                <a:ea typeface="Verdana"/>
              </a:rPr>
              <a:t>Modificación metodología actividad 166</a:t>
            </a:r>
          </a:p>
        </p:txBody>
      </p:sp>
      <p:sp>
        <p:nvSpPr>
          <p:cNvPr id="3" name="TextBox 6">
            <a:extLst>
              <a:ext uri="{FF2B5EF4-FFF2-40B4-BE49-F238E27FC236}">
                <a16:creationId xmlns:a16="http://schemas.microsoft.com/office/drawing/2014/main" id="{E4BFD9D1-4673-02BC-AA6F-141CFD246969}"/>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9D940CDA-A80C-1833-BA70-4AB774ED0C03}"/>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2" name="CuadroTexto 1">
            <a:extLst>
              <a:ext uri="{FF2B5EF4-FFF2-40B4-BE49-F238E27FC236}">
                <a16:creationId xmlns:a16="http://schemas.microsoft.com/office/drawing/2014/main" id="{AB16A7A8-E166-D74D-46D2-CE2FF35957CD}"/>
              </a:ext>
            </a:extLst>
          </p:cNvPr>
          <p:cNvSpPr txBox="1"/>
          <p:nvPr/>
        </p:nvSpPr>
        <p:spPr>
          <a:xfrm>
            <a:off x="991518" y="1602036"/>
            <a:ext cx="980501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lnSpc>
                <a:spcPts val="1800"/>
              </a:lnSpc>
            </a:pPr>
            <a:r>
              <a:rPr lang="es-CO" sz="1600" b="1" i="0" u="none" strike="noStrike" baseline="0">
                <a:solidFill>
                  <a:srgbClr val="000000"/>
                </a:solidFill>
                <a:highlight>
                  <a:srgbClr val="FFFFFF"/>
                </a:highlight>
                <a:latin typeface="Verdana"/>
                <a:ea typeface="Segoe UI"/>
                <a:cs typeface="Segoe UI"/>
              </a:rPr>
              <a:t>Dependencia solicitante: </a:t>
            </a:r>
            <a:r>
              <a:rPr lang="es-CO" sz="1600" b="0" i="0" u="none" strike="noStrike" baseline="0">
                <a:solidFill>
                  <a:srgbClr val="000000"/>
                </a:solidFill>
                <a:highlight>
                  <a:srgbClr val="FFFFFF"/>
                </a:highlight>
                <a:latin typeface="Verdana"/>
                <a:ea typeface="Segoe UI"/>
                <a:cs typeface="Segoe UI"/>
              </a:rPr>
              <a:t>Dirección </a:t>
            </a:r>
            <a:r>
              <a:rPr lang="es-CO" sz="1600">
                <a:solidFill>
                  <a:srgbClr val="000000"/>
                </a:solidFill>
                <a:highlight>
                  <a:srgbClr val="FFFFFF"/>
                </a:highlight>
                <a:latin typeface="Verdana"/>
                <a:ea typeface="Segoe UI"/>
                <a:cs typeface="Segoe UI"/>
              </a:rPr>
              <a:t>de Primera Infancia </a:t>
            </a:r>
            <a:endParaRPr lang="en-US" sz="1600" b="0" i="0">
              <a:solidFill>
                <a:srgbClr val="000000"/>
              </a:solidFill>
              <a:latin typeface="Verdana"/>
              <a:ea typeface="Segoe UI"/>
              <a:cs typeface="Segoe UI"/>
            </a:endParaRPr>
          </a:p>
          <a:p>
            <a:pPr algn="just" rtl="0">
              <a:lnSpc>
                <a:spcPts val="1800"/>
              </a:lnSpc>
            </a:pPr>
            <a:r>
              <a:rPr lang="es-CO" sz="1600" b="0" i="0">
                <a:solidFill>
                  <a:srgbClr val="000000"/>
                </a:solidFill>
                <a:latin typeface="Verdana"/>
                <a:ea typeface="Segoe UI"/>
                <a:cs typeface="Segoe UI"/>
              </a:rPr>
              <a:t>​</a:t>
            </a:r>
          </a:p>
          <a:p>
            <a:pPr algn="just" rtl="0">
              <a:lnSpc>
                <a:spcPts val="1800"/>
              </a:lnSpc>
            </a:pPr>
            <a:r>
              <a:rPr lang="es-CO" sz="1600" b="1" i="0" u="none" strike="noStrike" baseline="0">
                <a:solidFill>
                  <a:srgbClr val="000000"/>
                </a:solidFill>
                <a:highlight>
                  <a:srgbClr val="FFFFFF"/>
                </a:highlight>
                <a:latin typeface="Verdana"/>
                <a:ea typeface="Segoe UI"/>
                <a:cs typeface="Segoe UI"/>
              </a:rPr>
              <a:t>Fecha de solicitud:</a:t>
            </a:r>
            <a:r>
              <a:rPr lang="es-CO" sz="1600" b="0" i="0" u="none" strike="noStrike" baseline="0">
                <a:solidFill>
                  <a:srgbClr val="000000"/>
                </a:solidFill>
                <a:highlight>
                  <a:srgbClr val="FFFFFF"/>
                </a:highlight>
                <a:latin typeface="Verdana"/>
                <a:ea typeface="Segoe UI"/>
                <a:cs typeface="Segoe UI"/>
              </a:rPr>
              <a:t> </a:t>
            </a:r>
            <a:r>
              <a:rPr lang="es-CO" sz="1600">
                <a:solidFill>
                  <a:srgbClr val="000000"/>
                </a:solidFill>
                <a:highlight>
                  <a:srgbClr val="FFFFFF"/>
                </a:highlight>
                <a:latin typeface="Verdana"/>
                <a:ea typeface="Segoe UI"/>
                <a:cs typeface="Segoe UI"/>
              </a:rPr>
              <a:t>19</a:t>
            </a:r>
            <a:r>
              <a:rPr lang="es-CO" sz="1600" b="0" i="0" u="none" strike="noStrike" baseline="0">
                <a:solidFill>
                  <a:srgbClr val="000000"/>
                </a:solidFill>
                <a:highlight>
                  <a:srgbClr val="FFFFFF"/>
                </a:highlight>
                <a:latin typeface="Verdana"/>
                <a:ea typeface="Segoe UI"/>
                <a:cs typeface="Segoe UI"/>
              </a:rPr>
              <a:t> de mayo de 2026 (mediante correo electrónico)</a:t>
            </a:r>
            <a:r>
              <a:rPr lang="en-US" sz="1600" b="0" i="0">
                <a:solidFill>
                  <a:srgbClr val="000000"/>
                </a:solidFill>
                <a:latin typeface="Verdana"/>
                <a:ea typeface="Segoe UI"/>
                <a:cs typeface="Segoe UI"/>
              </a:rPr>
              <a:t>​</a:t>
            </a:r>
          </a:p>
          <a:p>
            <a:pPr algn="just" rtl="0">
              <a:lnSpc>
                <a:spcPts val="1800"/>
              </a:lnSpc>
            </a:pPr>
            <a:r>
              <a:rPr lang="es-CO" sz="1600" b="0" i="0">
                <a:solidFill>
                  <a:srgbClr val="000000"/>
                </a:solidFill>
                <a:latin typeface="Verdana"/>
                <a:ea typeface="Segoe UI"/>
                <a:cs typeface="Segoe UI"/>
              </a:rPr>
              <a:t>​</a:t>
            </a:r>
          </a:p>
          <a:p>
            <a:pPr algn="just"/>
            <a:r>
              <a:rPr lang="es-CO" sz="1600" b="1" i="0" u="none" strike="noStrike" baseline="0">
                <a:solidFill>
                  <a:srgbClr val="000000"/>
                </a:solidFill>
                <a:highlight>
                  <a:srgbClr val="FFFFFF"/>
                </a:highlight>
                <a:latin typeface="Verdana"/>
                <a:ea typeface="Segoe UI"/>
                <a:cs typeface="Segoe UI"/>
              </a:rPr>
              <a:t>Solicitud de ajuste: </a:t>
            </a:r>
            <a:r>
              <a:rPr lang="es-CO" sz="1600">
                <a:solidFill>
                  <a:srgbClr val="000000"/>
                </a:solidFill>
                <a:highlight>
                  <a:srgbClr val="FFFFFF"/>
                </a:highlight>
                <a:latin typeface="Verdana"/>
                <a:ea typeface="Verdana"/>
                <a:cs typeface="+mn-lt"/>
              </a:rPr>
              <a:t>Ajustar la cantidad de encuentros descritos en la casilla de metodología de la actividad 166 “Identificar la percepción del servicio que tienen las niñas y niños participantes de los servicios de primera infancia a través del diseño e implementación de la estrategia de participación infantil”, pasando de 27 a 17 encuentros de participación infantil.</a:t>
            </a:r>
            <a:endParaRPr lang="es-CO" sz="1600">
              <a:solidFill>
                <a:srgbClr val="000000"/>
              </a:solidFill>
              <a:highlight>
                <a:srgbClr val="FFFFFF"/>
              </a:highlight>
              <a:latin typeface="Verdana"/>
              <a:ea typeface="Verdana"/>
              <a:cs typeface="Calibri" panose="020F0502020204030204"/>
            </a:endParaRPr>
          </a:p>
          <a:p>
            <a:pPr algn="just"/>
            <a:endParaRPr lang="es-CO" sz="1600">
              <a:solidFill>
                <a:srgbClr val="000000"/>
              </a:solidFill>
              <a:highlight>
                <a:srgbClr val="FFFFFF"/>
              </a:highlight>
              <a:latin typeface="Verdana"/>
              <a:ea typeface="Verdana"/>
              <a:cs typeface="+mn-lt"/>
            </a:endParaRPr>
          </a:p>
          <a:p>
            <a:pPr algn="just"/>
            <a:r>
              <a:rPr lang="es-CO" sz="1600">
                <a:solidFill>
                  <a:srgbClr val="000000"/>
                </a:solidFill>
                <a:highlight>
                  <a:srgbClr val="FFFFFF"/>
                </a:highlight>
                <a:latin typeface="Verdana"/>
                <a:ea typeface="Verdana"/>
                <a:cs typeface="+mn-lt"/>
              </a:rPr>
              <a:t>Este ajuste busca dar mayor coherencia metodológica al enfoque formativo y participativo de la actividad y atender la política de austeridad del gasto de la entidad, considerando que los encuentros se desarrollarán de manera presencial y requieren la gestión de comisiones y desplazamientos.</a:t>
            </a:r>
            <a:endParaRPr lang="es-CO">
              <a:latin typeface="Verdana"/>
              <a:ea typeface="Verdana"/>
            </a:endParaRPr>
          </a:p>
          <a:p>
            <a:pPr algn="just">
              <a:lnSpc>
                <a:spcPts val="1800"/>
              </a:lnSpc>
            </a:pPr>
            <a:endParaRPr lang="es-CO" sz="1600">
              <a:highlight>
                <a:srgbClr val="FFFFFF"/>
              </a:highlight>
              <a:latin typeface="Verdana"/>
              <a:ea typeface="Verdana"/>
              <a:cs typeface="Segoe UI"/>
            </a:endParaRPr>
          </a:p>
          <a:p>
            <a:pPr algn="just">
              <a:lnSpc>
                <a:spcPts val="1800"/>
              </a:lnSpc>
            </a:pPr>
            <a:endParaRPr lang="es-ES" sz="1600">
              <a:highlight>
                <a:srgbClr val="FFFFFF"/>
              </a:highlight>
              <a:latin typeface="Segoe UI"/>
              <a:ea typeface="Verdana"/>
              <a:cs typeface="Segoe UI"/>
            </a:endParaRPr>
          </a:p>
          <a:p>
            <a:pPr algn="ctr" rtl="0"/>
            <a:endParaRPr lang="es-ES" b="0" i="0" u="none" strike="noStrike" baseline="0">
              <a:solidFill>
                <a:srgbClr val="000000"/>
              </a:solidFill>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5498801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C8C5-8240-7F92-988F-9E38060C5F0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D3855A6-FCC0-CA48-F1F6-BA50AF4D235B}"/>
              </a:ext>
            </a:extLst>
          </p:cNvPr>
          <p:cNvSpPr txBox="1"/>
          <p:nvPr/>
        </p:nvSpPr>
        <p:spPr>
          <a:xfrm>
            <a:off x="4414344" y="670035"/>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dirty="0">
                <a:solidFill>
                  <a:srgbClr val="76B12A"/>
                </a:solidFill>
                <a:latin typeface="Verdana"/>
              </a:rPr>
              <a:t>Situación </a:t>
            </a:r>
            <a:r>
              <a:rPr lang="es-ES" sz="2400" b="1" dirty="0">
                <a:solidFill>
                  <a:srgbClr val="76B12A"/>
                </a:solidFill>
                <a:latin typeface="Verdana"/>
              </a:rPr>
              <a:t>actual</a:t>
            </a:r>
            <a:endParaRPr lang="es-ES" sz="2400" dirty="0">
              <a:solidFill>
                <a:srgbClr val="76B12A"/>
              </a:solidFill>
              <a:latin typeface="Verdana"/>
              <a:ea typeface="Verdana"/>
            </a:endParaRPr>
          </a:p>
          <a:p>
            <a:pPr algn="ctr"/>
            <a:endParaRPr lang="es-ES" dirty="0"/>
          </a:p>
        </p:txBody>
      </p:sp>
      <p:pic>
        <p:nvPicPr>
          <p:cNvPr id="7" name="Imagen 6" descr="Forma, Círculo&#10;&#10;El contenido generado por IA puede ser incorrecto.">
            <a:extLst>
              <a:ext uri="{FF2B5EF4-FFF2-40B4-BE49-F238E27FC236}">
                <a16:creationId xmlns:a16="http://schemas.microsoft.com/office/drawing/2014/main" id="{5A79A68C-A83C-C9A5-922B-598B21BEDF22}"/>
              </a:ext>
            </a:extLst>
          </p:cNvPr>
          <p:cNvPicPr>
            <a:picLocks noChangeAspect="1"/>
          </p:cNvPicPr>
          <p:nvPr/>
        </p:nvPicPr>
        <p:blipFill>
          <a:blip r:embed="rId2"/>
          <a:stretch>
            <a:fillRect/>
          </a:stretch>
        </p:blipFill>
        <p:spPr>
          <a:xfrm>
            <a:off x="7075041" y="3425644"/>
            <a:ext cx="767913" cy="627665"/>
          </a:xfrm>
          <a:prstGeom prst="rect">
            <a:avLst/>
          </a:prstGeom>
        </p:spPr>
      </p:pic>
      <p:pic>
        <p:nvPicPr>
          <p:cNvPr id="3" name="Imagen 2" descr="Interfaz de usuario gráfica, Texto, Aplicación, Correo electrónico&#10;&#10;El contenido generado por IA puede ser incorrecto.">
            <a:extLst>
              <a:ext uri="{FF2B5EF4-FFF2-40B4-BE49-F238E27FC236}">
                <a16:creationId xmlns:a16="http://schemas.microsoft.com/office/drawing/2014/main" id="{4A35F268-96EF-98E6-57B3-A249C7D978C8}"/>
              </a:ext>
            </a:extLst>
          </p:cNvPr>
          <p:cNvPicPr>
            <a:picLocks noChangeAspect="1"/>
          </p:cNvPicPr>
          <p:nvPr/>
        </p:nvPicPr>
        <p:blipFill>
          <a:blip r:embed="rId3"/>
          <a:stretch>
            <a:fillRect/>
          </a:stretch>
        </p:blipFill>
        <p:spPr>
          <a:xfrm>
            <a:off x="1018026" y="2190422"/>
            <a:ext cx="9788087" cy="2464018"/>
          </a:xfrm>
          <a:prstGeom prst="rect">
            <a:avLst/>
          </a:prstGeom>
        </p:spPr>
      </p:pic>
      <p:pic>
        <p:nvPicPr>
          <p:cNvPr id="8" name="Imagen 7" descr="Forma, Círculo&#10;&#10;El contenido generado por IA puede ser incorrecto.">
            <a:extLst>
              <a:ext uri="{FF2B5EF4-FFF2-40B4-BE49-F238E27FC236}">
                <a16:creationId xmlns:a16="http://schemas.microsoft.com/office/drawing/2014/main" id="{7FA687C4-D400-A979-2613-E827E95F6CAB}"/>
              </a:ext>
            </a:extLst>
          </p:cNvPr>
          <p:cNvPicPr>
            <a:picLocks noChangeAspect="1"/>
          </p:cNvPicPr>
          <p:nvPr/>
        </p:nvPicPr>
        <p:blipFill>
          <a:blip r:embed="rId2"/>
          <a:stretch>
            <a:fillRect/>
          </a:stretch>
        </p:blipFill>
        <p:spPr>
          <a:xfrm>
            <a:off x="7193282" y="3254851"/>
            <a:ext cx="767913" cy="1389665"/>
          </a:xfrm>
          <a:prstGeom prst="rect">
            <a:avLst/>
          </a:prstGeom>
        </p:spPr>
      </p:pic>
    </p:spTree>
    <p:extLst>
      <p:ext uri="{BB962C8B-B14F-4D97-AF65-F5344CB8AC3E}">
        <p14:creationId xmlns:p14="http://schemas.microsoft.com/office/powerpoint/2010/main" val="17604077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742CD-CD82-57F5-3133-42890012154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D93EC34-3E59-9829-078F-16ADB099E5FB}"/>
              </a:ext>
            </a:extLst>
          </p:cNvPr>
          <p:cNvSpPr txBox="1"/>
          <p:nvPr/>
        </p:nvSpPr>
        <p:spPr>
          <a:xfrm>
            <a:off x="4414344" y="670035"/>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dirty="0">
                <a:solidFill>
                  <a:srgbClr val="76B12A"/>
                </a:solidFill>
                <a:latin typeface="Verdana"/>
              </a:rPr>
              <a:t>Situación </a:t>
            </a:r>
            <a:r>
              <a:rPr lang="es-ES" sz="2400" b="1" dirty="0">
                <a:solidFill>
                  <a:srgbClr val="76B12A"/>
                </a:solidFill>
                <a:latin typeface="Verdana"/>
              </a:rPr>
              <a:t>ajustada</a:t>
            </a:r>
            <a:endParaRPr lang="es-ES" sz="2400" dirty="0">
              <a:solidFill>
                <a:srgbClr val="76B12A"/>
              </a:solidFill>
              <a:latin typeface="Verdana"/>
              <a:ea typeface="Verdana"/>
            </a:endParaRPr>
          </a:p>
          <a:p>
            <a:pPr algn="ctr"/>
            <a:endParaRPr lang="es-ES" dirty="0"/>
          </a:p>
        </p:txBody>
      </p:sp>
      <p:pic>
        <p:nvPicPr>
          <p:cNvPr id="7" name="Imagen 6" descr="Forma, Círculo&#10;&#10;El contenido generado por IA puede ser incorrecto.">
            <a:extLst>
              <a:ext uri="{FF2B5EF4-FFF2-40B4-BE49-F238E27FC236}">
                <a16:creationId xmlns:a16="http://schemas.microsoft.com/office/drawing/2014/main" id="{C015C499-9A77-BA7B-1A8D-2079751493A0}"/>
              </a:ext>
            </a:extLst>
          </p:cNvPr>
          <p:cNvPicPr>
            <a:picLocks noChangeAspect="1"/>
          </p:cNvPicPr>
          <p:nvPr/>
        </p:nvPicPr>
        <p:blipFill>
          <a:blip r:embed="rId2"/>
          <a:stretch>
            <a:fillRect/>
          </a:stretch>
        </p:blipFill>
        <p:spPr>
          <a:xfrm>
            <a:off x="8782972" y="3596437"/>
            <a:ext cx="767913" cy="627665"/>
          </a:xfrm>
          <a:prstGeom prst="rect">
            <a:avLst/>
          </a:prstGeom>
        </p:spPr>
      </p:pic>
      <p:pic>
        <p:nvPicPr>
          <p:cNvPr id="4" name="Imagen 3" descr="Interfaz de usuario gráfica, Texto, Aplicación, Correo electrónico&#10;&#10;El contenido generado por IA puede ser incorrecto.">
            <a:extLst>
              <a:ext uri="{FF2B5EF4-FFF2-40B4-BE49-F238E27FC236}">
                <a16:creationId xmlns:a16="http://schemas.microsoft.com/office/drawing/2014/main" id="{612B46A9-9B17-D771-F2D4-5700DEC182A6}"/>
              </a:ext>
            </a:extLst>
          </p:cNvPr>
          <p:cNvPicPr>
            <a:picLocks noChangeAspect="1"/>
          </p:cNvPicPr>
          <p:nvPr/>
        </p:nvPicPr>
        <p:blipFill>
          <a:blip r:embed="rId3"/>
          <a:stretch>
            <a:fillRect/>
          </a:stretch>
        </p:blipFill>
        <p:spPr>
          <a:xfrm>
            <a:off x="1256808" y="2290763"/>
            <a:ext cx="9822902" cy="2394715"/>
          </a:xfrm>
          <a:prstGeom prst="rect">
            <a:avLst/>
          </a:prstGeom>
        </p:spPr>
      </p:pic>
      <p:pic>
        <p:nvPicPr>
          <p:cNvPr id="6" name="Imagen 5" descr="Forma, Círculo&#10;&#10;El contenido generado por IA puede ser incorrecto.">
            <a:extLst>
              <a:ext uri="{FF2B5EF4-FFF2-40B4-BE49-F238E27FC236}">
                <a16:creationId xmlns:a16="http://schemas.microsoft.com/office/drawing/2014/main" id="{1A40191B-C487-C87E-FC63-69532AFF6F4D}"/>
              </a:ext>
            </a:extLst>
          </p:cNvPr>
          <p:cNvPicPr>
            <a:picLocks noChangeAspect="1"/>
          </p:cNvPicPr>
          <p:nvPr/>
        </p:nvPicPr>
        <p:blipFill>
          <a:blip r:embed="rId2"/>
          <a:stretch>
            <a:fillRect/>
          </a:stretch>
        </p:blipFill>
        <p:spPr>
          <a:xfrm>
            <a:off x="7456041" y="3307403"/>
            <a:ext cx="767913" cy="1389665"/>
          </a:xfrm>
          <a:prstGeom prst="rect">
            <a:avLst/>
          </a:prstGeom>
        </p:spPr>
      </p:pic>
    </p:spTree>
    <p:extLst>
      <p:ext uri="{BB962C8B-B14F-4D97-AF65-F5344CB8AC3E}">
        <p14:creationId xmlns:p14="http://schemas.microsoft.com/office/powerpoint/2010/main" val="23837261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3B1EF-6E47-C810-BD78-2619B00EDD12}"/>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1C585339-5EA2-AB0F-FA6A-16DCEECF5FDF}"/>
              </a:ext>
            </a:extLst>
          </p:cNvPr>
          <p:cNvSpPr txBox="1"/>
          <p:nvPr/>
        </p:nvSpPr>
        <p:spPr>
          <a:xfrm>
            <a:off x="679213" y="669140"/>
            <a:ext cx="10475015" cy="830997"/>
          </a:xfrm>
          <a:prstGeom prst="rect">
            <a:avLst/>
          </a:prstGeom>
          <a:noFill/>
        </p:spPr>
        <p:txBody>
          <a:bodyPr wrap="square" lIns="91440" tIns="45720" rIns="91440" bIns="45720" rtlCol="0" anchor="t">
            <a:spAutoFit/>
          </a:bodyPr>
          <a:lstStyle/>
          <a:p>
            <a:pPr algn="ctr"/>
            <a:r>
              <a:rPr lang="es-ES" sz="2400" b="1" dirty="0">
                <a:solidFill>
                  <a:srgbClr val="76B12A"/>
                </a:solidFill>
                <a:latin typeface="Verdana"/>
                <a:ea typeface="Verdana"/>
              </a:rPr>
              <a:t>Modificación acción de gestión institucional </a:t>
            </a:r>
          </a:p>
          <a:p>
            <a:pPr algn="ctr"/>
            <a:r>
              <a:rPr lang="es-ES" sz="2400" b="1" dirty="0">
                <a:solidFill>
                  <a:srgbClr val="76B12A"/>
                </a:solidFill>
                <a:latin typeface="Verdana"/>
                <a:ea typeface="Verdana"/>
              </a:rPr>
              <a:t>actividad 160</a:t>
            </a:r>
          </a:p>
        </p:txBody>
      </p:sp>
      <p:sp>
        <p:nvSpPr>
          <p:cNvPr id="3" name="TextBox 6">
            <a:extLst>
              <a:ext uri="{FF2B5EF4-FFF2-40B4-BE49-F238E27FC236}">
                <a16:creationId xmlns:a16="http://schemas.microsoft.com/office/drawing/2014/main" id="{1D2F1490-6311-77D9-4380-D88B0D1293E2}"/>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8C899ABC-41F8-D3B5-0344-049FF628F4E2}"/>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2" name="CuadroTexto 1">
            <a:extLst>
              <a:ext uri="{FF2B5EF4-FFF2-40B4-BE49-F238E27FC236}">
                <a16:creationId xmlns:a16="http://schemas.microsoft.com/office/drawing/2014/main" id="{A75E2FE2-A6BE-0F91-3988-96BAE3C2DEE2}"/>
              </a:ext>
            </a:extLst>
          </p:cNvPr>
          <p:cNvSpPr txBox="1"/>
          <p:nvPr/>
        </p:nvSpPr>
        <p:spPr>
          <a:xfrm>
            <a:off x="991518" y="1602036"/>
            <a:ext cx="9805012" cy="34932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lnSpc>
                <a:spcPts val="1800"/>
              </a:lnSpc>
            </a:pPr>
            <a:r>
              <a:rPr lang="es-CO" sz="1600" b="1" i="0" u="none" strike="noStrike" baseline="0">
                <a:solidFill>
                  <a:srgbClr val="000000"/>
                </a:solidFill>
                <a:highlight>
                  <a:srgbClr val="FFFFFF"/>
                </a:highlight>
                <a:latin typeface="Verdana"/>
                <a:ea typeface="Segoe UI"/>
                <a:cs typeface="Segoe UI"/>
              </a:rPr>
              <a:t>Dependencia solicitante: </a:t>
            </a:r>
            <a:r>
              <a:rPr lang="es-CO" sz="1600" b="0" i="0" u="none" strike="noStrike" baseline="0">
                <a:solidFill>
                  <a:srgbClr val="000000"/>
                </a:solidFill>
                <a:highlight>
                  <a:srgbClr val="FFFFFF"/>
                </a:highlight>
                <a:latin typeface="Verdana"/>
                <a:ea typeface="Segoe UI"/>
                <a:cs typeface="Segoe UI"/>
              </a:rPr>
              <a:t>Dirección </a:t>
            </a:r>
            <a:r>
              <a:rPr lang="es-CO" sz="1600">
                <a:solidFill>
                  <a:srgbClr val="000000"/>
                </a:solidFill>
                <a:highlight>
                  <a:srgbClr val="FFFFFF"/>
                </a:highlight>
                <a:latin typeface="Verdana"/>
                <a:ea typeface="Segoe UI"/>
                <a:cs typeface="Segoe UI"/>
              </a:rPr>
              <a:t>de Primera Infancia </a:t>
            </a:r>
            <a:endParaRPr lang="en-US" sz="1600" b="0" i="0">
              <a:solidFill>
                <a:srgbClr val="000000"/>
              </a:solidFill>
              <a:latin typeface="Verdana"/>
              <a:ea typeface="Segoe UI"/>
              <a:cs typeface="Segoe UI"/>
            </a:endParaRPr>
          </a:p>
          <a:p>
            <a:pPr algn="just" rtl="0">
              <a:lnSpc>
                <a:spcPts val="1800"/>
              </a:lnSpc>
            </a:pPr>
            <a:r>
              <a:rPr lang="es-CO" sz="1600" b="0" i="0">
                <a:solidFill>
                  <a:srgbClr val="000000"/>
                </a:solidFill>
                <a:latin typeface="Verdana"/>
                <a:ea typeface="Segoe UI"/>
                <a:cs typeface="Segoe UI"/>
              </a:rPr>
              <a:t>​</a:t>
            </a:r>
          </a:p>
          <a:p>
            <a:pPr algn="just" rtl="0">
              <a:lnSpc>
                <a:spcPts val="1800"/>
              </a:lnSpc>
            </a:pPr>
            <a:r>
              <a:rPr lang="es-CO" sz="1600" b="1" i="0" u="none" strike="noStrike" baseline="0">
                <a:solidFill>
                  <a:srgbClr val="000000"/>
                </a:solidFill>
                <a:highlight>
                  <a:srgbClr val="FFFFFF"/>
                </a:highlight>
                <a:latin typeface="Verdana"/>
                <a:ea typeface="Segoe UI"/>
                <a:cs typeface="Segoe UI"/>
              </a:rPr>
              <a:t>Fecha de solicitud:</a:t>
            </a:r>
            <a:r>
              <a:rPr lang="es-CO" sz="1600" b="0" i="0" u="none" strike="noStrike" baseline="0">
                <a:solidFill>
                  <a:srgbClr val="000000"/>
                </a:solidFill>
                <a:highlight>
                  <a:srgbClr val="FFFFFF"/>
                </a:highlight>
                <a:latin typeface="Verdana"/>
                <a:ea typeface="Segoe UI"/>
                <a:cs typeface="Segoe UI"/>
              </a:rPr>
              <a:t> </a:t>
            </a:r>
            <a:r>
              <a:rPr lang="es-CO" sz="1600">
                <a:solidFill>
                  <a:srgbClr val="000000"/>
                </a:solidFill>
                <a:highlight>
                  <a:srgbClr val="FFFFFF"/>
                </a:highlight>
                <a:latin typeface="Verdana"/>
                <a:ea typeface="Segoe UI"/>
                <a:cs typeface="Segoe UI"/>
              </a:rPr>
              <a:t>19</a:t>
            </a:r>
            <a:r>
              <a:rPr lang="es-CO" sz="1600" b="0" i="0" u="none" strike="noStrike" baseline="0">
                <a:solidFill>
                  <a:srgbClr val="000000"/>
                </a:solidFill>
                <a:highlight>
                  <a:srgbClr val="FFFFFF"/>
                </a:highlight>
                <a:latin typeface="Verdana"/>
                <a:ea typeface="Segoe UI"/>
                <a:cs typeface="Segoe UI"/>
              </a:rPr>
              <a:t> de mayo de 2026 (mediante correo electrónico)</a:t>
            </a:r>
            <a:r>
              <a:rPr lang="en-US" sz="1600" b="0" i="0">
                <a:solidFill>
                  <a:srgbClr val="000000"/>
                </a:solidFill>
                <a:latin typeface="Verdana"/>
                <a:ea typeface="Segoe UI"/>
                <a:cs typeface="Segoe UI"/>
              </a:rPr>
              <a:t>​</a:t>
            </a:r>
          </a:p>
          <a:p>
            <a:pPr algn="just" rtl="0">
              <a:lnSpc>
                <a:spcPts val="1800"/>
              </a:lnSpc>
            </a:pPr>
            <a:r>
              <a:rPr lang="es-CO" sz="1600" b="0" i="0">
                <a:solidFill>
                  <a:srgbClr val="000000"/>
                </a:solidFill>
                <a:latin typeface="Verdana"/>
                <a:ea typeface="Segoe UI"/>
                <a:cs typeface="Segoe UI"/>
              </a:rPr>
              <a:t>​</a:t>
            </a:r>
          </a:p>
          <a:p>
            <a:pPr algn="just"/>
            <a:r>
              <a:rPr lang="es-CO" sz="1600" b="1" i="0" u="none" strike="noStrike" baseline="0">
                <a:solidFill>
                  <a:srgbClr val="000000"/>
                </a:solidFill>
                <a:highlight>
                  <a:srgbClr val="FFFFFF"/>
                </a:highlight>
                <a:latin typeface="Verdana"/>
                <a:ea typeface="Segoe UI"/>
                <a:cs typeface="Segoe UI"/>
              </a:rPr>
              <a:t>Solicitud de ajuste:</a:t>
            </a:r>
            <a:r>
              <a:rPr lang="es-CO" sz="1600" b="1">
                <a:solidFill>
                  <a:srgbClr val="000000"/>
                </a:solidFill>
                <a:highlight>
                  <a:srgbClr val="FFFFFF"/>
                </a:highlight>
                <a:latin typeface="Verdana"/>
                <a:ea typeface="+mn-lt"/>
                <a:cs typeface="Segoe UI"/>
              </a:rPr>
              <a:t> </a:t>
            </a:r>
            <a:r>
              <a:rPr lang="es-CO" sz="1600">
                <a:solidFill>
                  <a:srgbClr val="000000"/>
                </a:solidFill>
                <a:highlight>
                  <a:srgbClr val="FFFFFF"/>
                </a:highlight>
                <a:latin typeface="Verdana"/>
                <a:ea typeface="Verdana"/>
                <a:cs typeface="+mn-lt"/>
              </a:rPr>
              <a:t>Reemplazar en la casilla de la acción de gestión institucional de la actividad 160 la Regional Vaupés por la Regional Cundinamarca, teniendo en cuenta que en Cundinamarca la Dirección de Primera Infancia tiene la estrategia de participación infantil que les permitirá garantiza el desarrollo, seguimiento y cumplimiento efectivo de la actividad programada.</a:t>
            </a:r>
          </a:p>
          <a:p>
            <a:pPr algn="just"/>
            <a:endParaRPr lang="es-CO" sz="1600">
              <a:solidFill>
                <a:srgbClr val="000000"/>
              </a:solidFill>
              <a:highlight>
                <a:srgbClr val="FFFFFF"/>
              </a:highlight>
              <a:latin typeface="Verdana"/>
              <a:ea typeface="Verdana"/>
              <a:cs typeface="+mn-lt"/>
            </a:endParaRPr>
          </a:p>
          <a:p>
            <a:pPr algn="just"/>
            <a:r>
              <a:rPr lang="es-CO" sz="1600" i="1">
                <a:solidFill>
                  <a:srgbClr val="000000"/>
                </a:solidFill>
                <a:highlight>
                  <a:srgbClr val="FFFFFF"/>
                </a:highlight>
                <a:latin typeface="Verdana"/>
                <a:ea typeface="Verdana"/>
                <a:cs typeface="+mn-lt"/>
              </a:rPr>
              <a:t>“Desarrollar acciones formativas, encuentros territoriales y acompañamiento técnico a los enlaces regionales y talento humano de las EAS”.</a:t>
            </a:r>
            <a:endParaRPr lang="es-CO" sz="1600">
              <a:highlight>
                <a:srgbClr val="FFFFFF"/>
              </a:highlight>
              <a:latin typeface="Verdana"/>
              <a:ea typeface="Verdana"/>
              <a:cs typeface="Calibri"/>
            </a:endParaRPr>
          </a:p>
          <a:p>
            <a:pPr algn="just">
              <a:lnSpc>
                <a:spcPts val="1800"/>
              </a:lnSpc>
            </a:pPr>
            <a:endParaRPr lang="es-ES" sz="1600">
              <a:highlight>
                <a:srgbClr val="FFFFFF"/>
              </a:highlight>
              <a:latin typeface="Segoe UI"/>
              <a:ea typeface="Verdana"/>
              <a:cs typeface="Segoe UI"/>
            </a:endParaRPr>
          </a:p>
          <a:p>
            <a:pPr algn="ctr" rtl="0"/>
            <a:endParaRPr lang="es-ES" b="0" i="0" u="none" strike="noStrike" baseline="0">
              <a:solidFill>
                <a:srgbClr val="000000"/>
              </a:solidFill>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37779021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EEBF8-A4D2-C156-8C00-64EAC07D368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A274FE8-7292-1D57-AAA7-6627AB53ACD6}"/>
              </a:ext>
            </a:extLst>
          </p:cNvPr>
          <p:cNvSpPr txBox="1"/>
          <p:nvPr/>
        </p:nvSpPr>
        <p:spPr>
          <a:xfrm>
            <a:off x="4414344" y="670035"/>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dirty="0">
                <a:solidFill>
                  <a:srgbClr val="76B12A"/>
                </a:solidFill>
                <a:latin typeface="Verdana"/>
              </a:rPr>
              <a:t>Situación </a:t>
            </a:r>
            <a:r>
              <a:rPr lang="es-ES" sz="2400" b="1" dirty="0">
                <a:solidFill>
                  <a:srgbClr val="76B12A"/>
                </a:solidFill>
                <a:latin typeface="Verdana"/>
              </a:rPr>
              <a:t>actual</a:t>
            </a:r>
            <a:endParaRPr lang="es-ES" sz="2400" dirty="0">
              <a:solidFill>
                <a:srgbClr val="76B12A"/>
              </a:solidFill>
              <a:latin typeface="Verdana"/>
              <a:ea typeface="Verdana"/>
            </a:endParaRPr>
          </a:p>
          <a:p>
            <a:pPr algn="ctr"/>
            <a:endParaRPr lang="es-ES" dirty="0"/>
          </a:p>
        </p:txBody>
      </p:sp>
      <p:pic>
        <p:nvPicPr>
          <p:cNvPr id="4" name="Imagen 3" descr="Interfaz de usuario gráfica, Texto, Aplicación, Correo electrónico&#10;&#10;El contenido generado por IA puede ser incorrecto.">
            <a:extLst>
              <a:ext uri="{FF2B5EF4-FFF2-40B4-BE49-F238E27FC236}">
                <a16:creationId xmlns:a16="http://schemas.microsoft.com/office/drawing/2014/main" id="{5A78B28F-4C7D-9549-53D3-2C115E55D99C}"/>
              </a:ext>
            </a:extLst>
          </p:cNvPr>
          <p:cNvPicPr>
            <a:picLocks noChangeAspect="1"/>
          </p:cNvPicPr>
          <p:nvPr/>
        </p:nvPicPr>
        <p:blipFill>
          <a:blip r:embed="rId2"/>
          <a:stretch>
            <a:fillRect/>
          </a:stretch>
        </p:blipFill>
        <p:spPr>
          <a:xfrm>
            <a:off x="1366838" y="2190750"/>
            <a:ext cx="9458325" cy="2476500"/>
          </a:xfrm>
          <a:prstGeom prst="rect">
            <a:avLst/>
          </a:prstGeom>
        </p:spPr>
      </p:pic>
      <p:pic>
        <p:nvPicPr>
          <p:cNvPr id="7" name="Imagen 6" descr="Forma, Círculo&#10;&#10;El contenido generado por IA puede ser incorrecto.">
            <a:extLst>
              <a:ext uri="{FF2B5EF4-FFF2-40B4-BE49-F238E27FC236}">
                <a16:creationId xmlns:a16="http://schemas.microsoft.com/office/drawing/2014/main" id="{6EA772B8-ADA2-6A04-67A0-243447F0FD81}"/>
              </a:ext>
            </a:extLst>
          </p:cNvPr>
          <p:cNvPicPr>
            <a:picLocks noChangeAspect="1"/>
          </p:cNvPicPr>
          <p:nvPr/>
        </p:nvPicPr>
        <p:blipFill>
          <a:blip r:embed="rId3"/>
          <a:stretch>
            <a:fillRect/>
          </a:stretch>
        </p:blipFill>
        <p:spPr>
          <a:xfrm>
            <a:off x="1793592" y="3136611"/>
            <a:ext cx="1792671" cy="1521043"/>
          </a:xfrm>
          <a:prstGeom prst="rect">
            <a:avLst/>
          </a:prstGeom>
        </p:spPr>
      </p:pic>
    </p:spTree>
    <p:extLst>
      <p:ext uri="{BB962C8B-B14F-4D97-AF65-F5344CB8AC3E}">
        <p14:creationId xmlns:p14="http://schemas.microsoft.com/office/powerpoint/2010/main" val="14233163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83404-FCA4-F83F-B83A-8CB0F0134F6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3D48E0F-B37F-2914-EE8B-9B50C66A9705}"/>
              </a:ext>
            </a:extLst>
          </p:cNvPr>
          <p:cNvSpPr txBox="1"/>
          <p:nvPr/>
        </p:nvSpPr>
        <p:spPr>
          <a:xfrm>
            <a:off x="4414344" y="670035"/>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i="0" u="none" strike="noStrike" baseline="0" dirty="0">
                <a:solidFill>
                  <a:srgbClr val="76B12A"/>
                </a:solidFill>
                <a:latin typeface="Verdana"/>
              </a:rPr>
              <a:t>Situación </a:t>
            </a:r>
            <a:r>
              <a:rPr lang="es-ES" sz="2400" b="1" dirty="0">
                <a:solidFill>
                  <a:srgbClr val="76B12A"/>
                </a:solidFill>
                <a:latin typeface="Verdana"/>
              </a:rPr>
              <a:t>ajustada</a:t>
            </a:r>
            <a:endParaRPr lang="es-ES" sz="2400" dirty="0">
              <a:solidFill>
                <a:srgbClr val="76B12A"/>
              </a:solidFill>
              <a:latin typeface="Verdana"/>
              <a:ea typeface="Verdana"/>
            </a:endParaRPr>
          </a:p>
          <a:p>
            <a:pPr algn="ctr"/>
            <a:endParaRPr lang="es-ES" dirty="0"/>
          </a:p>
        </p:txBody>
      </p:sp>
      <p:pic>
        <p:nvPicPr>
          <p:cNvPr id="3" name="Imagen 2" descr="Interfaz de usuario gráfica, Texto, Aplicación&#10;&#10;El contenido generado por IA puede ser incorrecto.">
            <a:extLst>
              <a:ext uri="{FF2B5EF4-FFF2-40B4-BE49-F238E27FC236}">
                <a16:creationId xmlns:a16="http://schemas.microsoft.com/office/drawing/2014/main" id="{0605A057-E233-1BCE-2E05-46A8FEAC7D64}"/>
              </a:ext>
            </a:extLst>
          </p:cNvPr>
          <p:cNvPicPr>
            <a:picLocks noChangeAspect="1"/>
          </p:cNvPicPr>
          <p:nvPr/>
        </p:nvPicPr>
        <p:blipFill>
          <a:blip r:embed="rId2"/>
          <a:stretch>
            <a:fillRect/>
          </a:stretch>
        </p:blipFill>
        <p:spPr>
          <a:xfrm>
            <a:off x="1390650" y="2205038"/>
            <a:ext cx="9410700" cy="2447925"/>
          </a:xfrm>
          <a:prstGeom prst="rect">
            <a:avLst/>
          </a:prstGeom>
        </p:spPr>
      </p:pic>
      <p:pic>
        <p:nvPicPr>
          <p:cNvPr id="7" name="Imagen 6" descr="Forma, Círculo&#10;&#10;El contenido generado por IA puede ser incorrecto.">
            <a:extLst>
              <a:ext uri="{FF2B5EF4-FFF2-40B4-BE49-F238E27FC236}">
                <a16:creationId xmlns:a16="http://schemas.microsoft.com/office/drawing/2014/main" id="{2AE4D12A-5CF4-E961-988D-29D47DB23CE1}"/>
              </a:ext>
            </a:extLst>
          </p:cNvPr>
          <p:cNvPicPr>
            <a:picLocks noChangeAspect="1"/>
          </p:cNvPicPr>
          <p:nvPr/>
        </p:nvPicPr>
        <p:blipFill>
          <a:blip r:embed="rId3"/>
          <a:stretch>
            <a:fillRect/>
          </a:stretch>
        </p:blipFill>
        <p:spPr>
          <a:xfrm>
            <a:off x="1793592" y="3136611"/>
            <a:ext cx="1792671" cy="1521043"/>
          </a:xfrm>
          <a:prstGeom prst="rect">
            <a:avLst/>
          </a:prstGeom>
        </p:spPr>
      </p:pic>
    </p:spTree>
    <p:extLst>
      <p:ext uri="{BB962C8B-B14F-4D97-AF65-F5344CB8AC3E}">
        <p14:creationId xmlns:p14="http://schemas.microsoft.com/office/powerpoint/2010/main" val="2507355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B7D28C8-4FE0-BC49-4112-1AA55A12A637}"/>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6192244B-288E-4C97-8086-F8100E92C5E7}"/>
              </a:ext>
            </a:extLst>
          </p:cNvPr>
          <p:cNvSpPr txBox="1"/>
          <p:nvPr/>
        </p:nvSpPr>
        <p:spPr>
          <a:xfrm>
            <a:off x="0" y="6611779"/>
            <a:ext cx="1815590" cy="246221"/>
          </a:xfrm>
          <a:prstGeom prst="rect">
            <a:avLst/>
          </a:prstGeom>
          <a:noFill/>
        </p:spPr>
        <p:txBody>
          <a:bodyPr wrap="square" rtlCol="0">
            <a:spAutoFit/>
          </a:bodyPr>
          <a:lstStyle/>
          <a:p>
            <a:r>
              <a:rPr lang="es-ES" sz="1000">
                <a:solidFill>
                  <a:schemeClr val="bg1">
                    <a:lumMod val="65000"/>
                  </a:schemeClr>
                </a:solidFill>
                <a:latin typeface="Nunito Sans" pitchFamily="2" charset="77"/>
              </a:rPr>
              <a:t>PÚBLICA</a:t>
            </a:r>
          </a:p>
        </p:txBody>
      </p:sp>
      <p:sp>
        <p:nvSpPr>
          <p:cNvPr id="6" name="CuadroTexto 5">
            <a:extLst>
              <a:ext uri="{FF2B5EF4-FFF2-40B4-BE49-F238E27FC236}">
                <a16:creationId xmlns:a16="http://schemas.microsoft.com/office/drawing/2014/main" id="{1846E805-6945-4227-FE6E-DCA439EA1065}"/>
              </a:ext>
            </a:extLst>
          </p:cNvPr>
          <p:cNvSpPr txBox="1"/>
          <p:nvPr/>
        </p:nvSpPr>
        <p:spPr>
          <a:xfrm>
            <a:off x="906771" y="3726282"/>
            <a:ext cx="6777493" cy="1508105"/>
          </a:xfrm>
          <a:prstGeom prst="rect">
            <a:avLst/>
          </a:prstGeom>
          <a:noFill/>
        </p:spPr>
        <p:txBody>
          <a:bodyPr wrap="square" lIns="91440" tIns="45720" rIns="91440" bIns="45720" rtlCol="0" anchor="t">
            <a:spAutoFit/>
          </a:bodyPr>
          <a:lstStyle/>
          <a:p>
            <a:r>
              <a:rPr lang="es-CO" sz="2400" b="1" noProof="0" dirty="0">
                <a:solidFill>
                  <a:srgbClr val="76B12A"/>
                </a:solidFill>
                <a:latin typeface="Verdana"/>
                <a:ea typeface="Verdana"/>
                <a:cs typeface="Verdana" panose="020B0604030504040204" pitchFamily="34" charset="0"/>
              </a:rPr>
              <a:t>Solicitud</a:t>
            </a:r>
            <a:r>
              <a:rPr lang="en-US" sz="2400" b="1" dirty="0">
                <a:solidFill>
                  <a:srgbClr val="76B12A"/>
                </a:solidFill>
                <a:latin typeface="Verdana"/>
                <a:ea typeface="Verdana"/>
                <a:cs typeface="Verdana" panose="020B0604030504040204" pitchFamily="34" charset="0"/>
              </a:rPr>
              <a:t> de </a:t>
            </a:r>
            <a:r>
              <a:rPr lang="es-CO" sz="2400" b="1" noProof="0" dirty="0">
                <a:solidFill>
                  <a:srgbClr val="76B12A"/>
                </a:solidFill>
                <a:latin typeface="Verdana"/>
                <a:ea typeface="Verdana"/>
                <a:cs typeface="Verdana" panose="020B0604030504040204" pitchFamily="34" charset="0"/>
              </a:rPr>
              <a:t>ajuste</a:t>
            </a:r>
            <a:r>
              <a:rPr lang="en-US" sz="2400" b="1" dirty="0">
                <a:solidFill>
                  <a:srgbClr val="76B12A"/>
                </a:solidFill>
                <a:latin typeface="Verdana"/>
                <a:ea typeface="Verdana"/>
                <a:cs typeface="Verdana" panose="020B0604030504040204" pitchFamily="34" charset="0"/>
              </a:rPr>
              <a:t> al</a:t>
            </a:r>
          </a:p>
          <a:p>
            <a:r>
              <a:rPr lang="en-US" sz="2400" b="1" dirty="0">
                <a:solidFill>
                  <a:srgbClr val="76B12A"/>
                </a:solidFill>
                <a:latin typeface="Verdana"/>
                <a:ea typeface="Verdana"/>
                <a:cs typeface="Verdana" panose="020B0604030504040204" pitchFamily="34" charset="0"/>
              </a:rPr>
              <a:t>Plan de Participación </a:t>
            </a:r>
            <a:r>
              <a:rPr lang="en-US" sz="2400" b="1" dirty="0" err="1">
                <a:solidFill>
                  <a:srgbClr val="76B12A"/>
                </a:solidFill>
                <a:latin typeface="Verdana"/>
                <a:ea typeface="Verdana"/>
                <a:cs typeface="Verdana" panose="020B0604030504040204" pitchFamily="34" charset="0"/>
              </a:rPr>
              <a:t>Ciudadana</a:t>
            </a:r>
            <a:r>
              <a:rPr lang="en-US" sz="2400" b="1" dirty="0">
                <a:solidFill>
                  <a:srgbClr val="76B12A"/>
                </a:solidFill>
                <a:latin typeface="Verdana"/>
                <a:ea typeface="Verdana"/>
                <a:cs typeface="Verdana" panose="020B0604030504040204" pitchFamily="34" charset="0"/>
              </a:rPr>
              <a:t> 2026</a:t>
            </a:r>
          </a:p>
          <a:p>
            <a:endParaRPr lang="en-US" sz="2400" b="1" dirty="0">
              <a:solidFill>
                <a:srgbClr val="76B12A"/>
              </a:solidFill>
              <a:latin typeface="Verdana" panose="020B0604030504040204" pitchFamily="34" charset="0"/>
              <a:ea typeface="Verdana" panose="020B0604030504040204" pitchFamily="34" charset="0"/>
              <a:cs typeface="Verdana" panose="020B0604030504040204" pitchFamily="34" charset="0"/>
            </a:endParaRPr>
          </a:p>
          <a:p>
            <a:r>
              <a:rPr lang="en-US" sz="2000" b="1" dirty="0" err="1">
                <a:solidFill>
                  <a:prstClr val="black">
                    <a:lumMod val="65000"/>
                    <a:lumOff val="35000"/>
                  </a:prstClr>
                </a:solidFill>
                <a:latin typeface="Verdana" panose="020B0604030504040204" pitchFamily="34" charset="0"/>
                <a:ea typeface="Verdana" panose="020B0604030504040204" pitchFamily="34" charset="0"/>
              </a:rPr>
              <a:t>Direcciones</a:t>
            </a:r>
            <a:r>
              <a:rPr lang="en-US" sz="2000" b="1" dirty="0">
                <a:solidFill>
                  <a:prstClr val="black">
                    <a:lumMod val="65000"/>
                    <a:lumOff val="35000"/>
                  </a:prstClr>
                </a:solidFill>
                <a:latin typeface="Verdana" panose="020B0604030504040204" pitchFamily="34" charset="0"/>
                <a:ea typeface="Verdana" panose="020B0604030504040204" pitchFamily="34" charset="0"/>
              </a:rPr>
              <a:t> </a:t>
            </a:r>
            <a:r>
              <a:rPr lang="en-US" sz="2000" b="1" dirty="0" err="1">
                <a:solidFill>
                  <a:prstClr val="black">
                    <a:lumMod val="65000"/>
                    <a:lumOff val="35000"/>
                  </a:prstClr>
                </a:solidFill>
                <a:latin typeface="Verdana" panose="020B0604030504040204" pitchFamily="34" charset="0"/>
                <a:ea typeface="Verdana" panose="020B0604030504040204" pitchFamily="34" charset="0"/>
              </a:rPr>
              <a:t>Regionales</a:t>
            </a:r>
            <a:endParaRPr lang="en-US" sz="2000" b="1" dirty="0">
              <a:solidFill>
                <a:prstClr val="black">
                  <a:lumMod val="65000"/>
                  <a:lumOff val="35000"/>
                </a:prstClr>
              </a:solidFill>
              <a:latin typeface="Verdana" panose="020B0604030504040204" pitchFamily="34" charset="0"/>
              <a:ea typeface="Verdana" panose="020B0604030504040204" pitchFamily="34" charset="0"/>
            </a:endParaRPr>
          </a:p>
        </p:txBody>
      </p:sp>
      <p:pic>
        <p:nvPicPr>
          <p:cNvPr id="3" name="Gráfico 2">
            <a:extLst>
              <a:ext uri="{FF2B5EF4-FFF2-40B4-BE49-F238E27FC236}">
                <a16:creationId xmlns:a16="http://schemas.microsoft.com/office/drawing/2014/main" id="{D0DB9FC8-5BD4-B37C-352E-63A564C79B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
        <p:nvSpPr>
          <p:cNvPr id="2" name="CuadroTexto 1">
            <a:extLst>
              <a:ext uri="{FF2B5EF4-FFF2-40B4-BE49-F238E27FC236}">
                <a16:creationId xmlns:a16="http://schemas.microsoft.com/office/drawing/2014/main" id="{D404D387-C5B6-DA91-4B36-0F3CF2B9E9F2}"/>
              </a:ext>
            </a:extLst>
          </p:cNvPr>
          <p:cNvSpPr txBox="1"/>
          <p:nvPr/>
        </p:nvSpPr>
        <p:spPr>
          <a:xfrm>
            <a:off x="3048000" y="3429000"/>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latin typeface="Arial"/>
              <a:cs typeface="Arial"/>
            </a:endParaRPr>
          </a:p>
          <a:p>
            <a:pPr algn="ctr"/>
            <a:endParaRPr lang="es-ES"/>
          </a:p>
        </p:txBody>
      </p:sp>
    </p:spTree>
    <p:extLst>
      <p:ext uri="{BB962C8B-B14F-4D97-AF65-F5344CB8AC3E}">
        <p14:creationId xmlns:p14="http://schemas.microsoft.com/office/powerpoint/2010/main" val="40097258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75EE7-86F8-63A6-D7D5-842AF4399193}"/>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B6B8363D-BB9B-CBF1-B815-8CCE507EDAA7}"/>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E4A8239F-4B36-71DD-CB17-72106ABFAFCE}"/>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8" name="CuadroTexto 7">
            <a:extLst>
              <a:ext uri="{FF2B5EF4-FFF2-40B4-BE49-F238E27FC236}">
                <a16:creationId xmlns:a16="http://schemas.microsoft.com/office/drawing/2014/main" id="{B7F11211-47FA-3CF9-8A18-98F418934C6C}"/>
              </a:ext>
            </a:extLst>
          </p:cNvPr>
          <p:cNvSpPr txBox="1"/>
          <p:nvPr/>
        </p:nvSpPr>
        <p:spPr>
          <a:xfrm>
            <a:off x="935912" y="2023145"/>
            <a:ext cx="4380055" cy="646331"/>
          </a:xfrm>
          <a:prstGeom prst="rect">
            <a:avLst/>
          </a:prstGeom>
          <a:noFill/>
        </p:spPr>
        <p:txBody>
          <a:bodyPr wrap="square">
            <a:spAutoFit/>
          </a:bodyPr>
          <a:lstStyle/>
          <a:p>
            <a:pPr algn="l" rtl="0" fontAlgn="base"/>
            <a:endParaRPr lang="en-US" sz="1800" b="1" i="0">
              <a:solidFill>
                <a:srgbClr val="000000"/>
              </a:solidFill>
              <a:effectLst/>
              <a:highlight>
                <a:srgbClr val="F5F5F5"/>
              </a:highlight>
              <a:latin typeface="Verdana" panose="020B0604030504040204" pitchFamily="34" charset="0"/>
              <a:ea typeface="Verdana" panose="020B0604030504040204" pitchFamily="34" charset="0"/>
            </a:endParaRPr>
          </a:p>
          <a:p>
            <a:pPr algn="l" rtl="0" fontAlgn="base"/>
            <a:endParaRPr lang="es-ES" sz="1800" b="0" i="0">
              <a:solidFill>
                <a:srgbClr val="000000"/>
              </a:solidFill>
              <a:effectLst/>
              <a:highlight>
                <a:srgbClr val="F5F5F5"/>
              </a:highlight>
              <a:latin typeface="Verdana" panose="020B0604030504040204" pitchFamily="34" charset="0"/>
              <a:ea typeface="Verdana" panose="020B0604030504040204" pitchFamily="34" charset="0"/>
            </a:endParaRPr>
          </a:p>
        </p:txBody>
      </p:sp>
      <p:sp>
        <p:nvSpPr>
          <p:cNvPr id="9" name="TextBox 6">
            <a:extLst>
              <a:ext uri="{FF2B5EF4-FFF2-40B4-BE49-F238E27FC236}">
                <a16:creationId xmlns:a16="http://schemas.microsoft.com/office/drawing/2014/main" id="{19DF73BE-6261-73AA-99A1-65FC36DD613F}"/>
              </a:ext>
            </a:extLst>
          </p:cNvPr>
          <p:cNvSpPr txBox="1"/>
          <p:nvPr/>
        </p:nvSpPr>
        <p:spPr>
          <a:xfrm>
            <a:off x="2341700" y="2518164"/>
            <a:ext cx="7179876" cy="462114"/>
          </a:xfrm>
          <a:prstGeom prst="rect">
            <a:avLst/>
          </a:prstGeom>
          <a:noFill/>
        </p:spPr>
        <p:txBody>
          <a:bodyPr wrap="square" lIns="91440" tIns="45720" rIns="91440" bIns="45720" rtlCol="0" anchor="t">
            <a:spAutoFit/>
          </a:bodyPr>
          <a:lstStyle/>
          <a:p>
            <a:pPr algn="just">
              <a:lnSpc>
                <a:spcPct val="150000"/>
              </a:lnSpc>
            </a:pPr>
            <a:r>
              <a:rPr lang="es-ES">
                <a:latin typeface="Verdana"/>
                <a:ea typeface="+mn-lt"/>
                <a:cs typeface="+mn-lt"/>
              </a:rPr>
              <a:t> </a:t>
            </a:r>
            <a:endParaRPr lang="es-ES">
              <a:latin typeface="Calibri" panose="020F0502020204030204"/>
              <a:ea typeface="Calibri" panose="020F0502020204030204"/>
              <a:cs typeface="Calibri" panose="020F0502020204030204"/>
            </a:endParaRPr>
          </a:p>
        </p:txBody>
      </p:sp>
      <p:sp>
        <p:nvSpPr>
          <p:cNvPr id="2" name="AutoShape 2" descr="Hombre ciego con gafas de sol">
            <a:extLst>
              <a:ext uri="{FF2B5EF4-FFF2-40B4-BE49-F238E27FC236}">
                <a16:creationId xmlns:a16="http://schemas.microsoft.com/office/drawing/2014/main" id="{205CB93D-A6B2-25E7-C2E7-F3770E9781A4}"/>
              </a:ext>
            </a:extLst>
          </p:cNvPr>
          <p:cNvSpPr>
            <a:spLocks noChangeAspect="1" noChangeArrowheads="1"/>
          </p:cNvSpPr>
          <p:nvPr/>
        </p:nvSpPr>
        <p:spPr bwMode="auto">
          <a:xfrm>
            <a:off x="5943600" y="3276600"/>
            <a:ext cx="1077218" cy="10772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4" descr="Hombre ciego con gafas de sol">
            <a:extLst>
              <a:ext uri="{FF2B5EF4-FFF2-40B4-BE49-F238E27FC236}">
                <a16:creationId xmlns:a16="http://schemas.microsoft.com/office/drawing/2014/main" id="{E35AFBF8-713B-E37A-0408-A4F35F52835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0" name="AutoShape 6" descr="Hombre ciego con gafas de sol">
            <a:extLst>
              <a:ext uri="{FF2B5EF4-FFF2-40B4-BE49-F238E27FC236}">
                <a16:creationId xmlns:a16="http://schemas.microsoft.com/office/drawing/2014/main" id="{AFAD0BA4-BF8C-27DF-D573-A43098687131}"/>
              </a:ext>
            </a:extLst>
          </p:cNvPr>
          <p:cNvSpPr>
            <a:spLocks noChangeAspect="1" noChangeArrowheads="1"/>
          </p:cNvSpPr>
          <p:nvPr/>
        </p:nvSpPr>
        <p:spPr bwMode="auto">
          <a:xfrm>
            <a:off x="5791956" y="488016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2182" name="CuadroTexto 2181">
            <a:extLst>
              <a:ext uri="{FF2B5EF4-FFF2-40B4-BE49-F238E27FC236}">
                <a16:creationId xmlns:a16="http://schemas.microsoft.com/office/drawing/2014/main" id="{E5249896-9BD1-BDF7-6185-62AF011C3123}"/>
              </a:ext>
            </a:extLst>
          </p:cNvPr>
          <p:cNvSpPr txBox="1"/>
          <p:nvPr/>
        </p:nvSpPr>
        <p:spPr>
          <a:xfrm>
            <a:off x="7088605" y="2907632"/>
            <a:ext cx="1022684" cy="6015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s-ES"/>
          </a:p>
        </p:txBody>
      </p:sp>
      <p:sp>
        <p:nvSpPr>
          <p:cNvPr id="16" name="CuadroTexto 15">
            <a:extLst>
              <a:ext uri="{FF2B5EF4-FFF2-40B4-BE49-F238E27FC236}">
                <a16:creationId xmlns:a16="http://schemas.microsoft.com/office/drawing/2014/main" id="{2F6C16E1-A31C-1BB6-CB5D-7FCB64A01484}"/>
              </a:ext>
            </a:extLst>
          </p:cNvPr>
          <p:cNvSpPr txBox="1"/>
          <p:nvPr/>
        </p:nvSpPr>
        <p:spPr>
          <a:xfrm>
            <a:off x="843693" y="1985716"/>
            <a:ext cx="10175889"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CO" sz="1600" b="1">
                <a:highlight>
                  <a:srgbClr val="FFFFFF"/>
                </a:highlight>
                <a:latin typeface="Verdana"/>
                <a:ea typeface="Verdana"/>
                <a:cs typeface="+mn-lt"/>
              </a:rPr>
              <a:t>Dependencia solicitante: </a:t>
            </a:r>
            <a:r>
              <a:rPr lang="es-CO" sz="1600">
                <a:highlight>
                  <a:srgbClr val="FFFFFF"/>
                </a:highlight>
                <a:latin typeface="Verdana"/>
                <a:ea typeface="Verdana"/>
                <a:cs typeface="+mn-lt"/>
              </a:rPr>
              <a:t>Dirección Regional Sucre</a:t>
            </a:r>
          </a:p>
          <a:p>
            <a:pPr algn="just"/>
            <a:endParaRPr lang="es-CO" sz="1600" b="1">
              <a:highlight>
                <a:srgbClr val="FFFFFF"/>
              </a:highlight>
              <a:latin typeface="Verdana"/>
              <a:ea typeface="Verdana"/>
              <a:cs typeface="+mn-lt"/>
            </a:endParaRPr>
          </a:p>
          <a:p>
            <a:pPr algn="just"/>
            <a:r>
              <a:rPr lang="es-CO" sz="1600" b="1">
                <a:highlight>
                  <a:srgbClr val="FFFFFF"/>
                </a:highlight>
                <a:latin typeface="Verdana"/>
                <a:ea typeface="Verdana"/>
                <a:cs typeface="+mn-lt"/>
              </a:rPr>
              <a:t>Fecha de solicitud:</a:t>
            </a:r>
            <a:r>
              <a:rPr lang="es-CO" sz="1600">
                <a:highlight>
                  <a:srgbClr val="FFFFFF"/>
                </a:highlight>
                <a:latin typeface="Verdana"/>
                <a:ea typeface="Verdana"/>
                <a:cs typeface="+mn-lt"/>
              </a:rPr>
              <a:t> 19 de mayo de 2026 (mediante correo electrónico)</a:t>
            </a:r>
          </a:p>
          <a:p>
            <a:pPr algn="just"/>
            <a:endParaRPr lang="es-CO" sz="1600">
              <a:highlight>
                <a:srgbClr val="FFFFFF"/>
              </a:highlight>
              <a:latin typeface="Verdana"/>
              <a:ea typeface="Verdana"/>
              <a:cs typeface="+mn-lt"/>
            </a:endParaRPr>
          </a:p>
          <a:p>
            <a:pPr algn="just"/>
            <a:r>
              <a:rPr lang="es-CO" sz="1600" b="1">
                <a:highlight>
                  <a:srgbClr val="FFFFFF"/>
                </a:highlight>
                <a:latin typeface="Verdana"/>
                <a:ea typeface="Verdana"/>
                <a:cs typeface="+mn-lt"/>
              </a:rPr>
              <a:t>Solicitud de ajuste: </a:t>
            </a:r>
            <a:r>
              <a:rPr lang="es-CO" sz="1600">
                <a:highlight>
                  <a:srgbClr val="FFFFFF"/>
                </a:highlight>
                <a:latin typeface="Verdana"/>
                <a:ea typeface="Verdana"/>
                <a:cs typeface="+mn-lt"/>
              </a:rPr>
              <a:t> modificar el nombre y la acción de la actividad 117. </a:t>
            </a:r>
            <a:r>
              <a:rPr lang="es-CO" sz="1600" i="1">
                <a:highlight>
                  <a:srgbClr val="FFFFFF"/>
                </a:highlight>
                <a:latin typeface="Verdana"/>
                <a:ea typeface="Verdana"/>
                <a:cs typeface="+mn-lt"/>
              </a:rPr>
              <a:t>"</a:t>
            </a:r>
            <a:r>
              <a:rPr lang="es-ES" sz="1600" i="1">
                <a:highlight>
                  <a:srgbClr val="FFFFFF"/>
                </a:highlight>
                <a:latin typeface="Verdana"/>
                <a:ea typeface="Verdana"/>
                <a:cs typeface="+mn-lt"/>
              </a:rPr>
              <a:t>Identificar por medio de reuniones comunitarias las problemáticas y necesidades de las veedurías de las modalidades de primera infancia del ICBF en el </a:t>
            </a:r>
            <a:r>
              <a:rPr lang="es-ES" sz="1600" b="1" i="1">
                <a:highlight>
                  <a:srgbClr val="FFFFFF"/>
                </a:highlight>
                <a:latin typeface="Verdana"/>
                <a:ea typeface="Verdana"/>
                <a:cs typeface="+mn-lt"/>
              </a:rPr>
              <a:t>municipio de Sincelejo</a:t>
            </a:r>
            <a:r>
              <a:rPr lang="es-CO" sz="1600" i="1">
                <a:highlight>
                  <a:srgbClr val="FFFFFF"/>
                </a:highlight>
                <a:latin typeface="Verdana"/>
                <a:ea typeface="Verdana"/>
                <a:cs typeface="+mn-lt"/>
              </a:rPr>
              <a:t>"</a:t>
            </a:r>
            <a:r>
              <a:rPr lang="es-CO" sz="1600">
                <a:highlight>
                  <a:srgbClr val="FFFFFF"/>
                </a:highlight>
                <a:latin typeface="Verdana"/>
                <a:ea typeface="Verdana"/>
                <a:cs typeface="+mn-lt"/>
              </a:rPr>
              <a:t> por “</a:t>
            </a:r>
            <a:r>
              <a:rPr lang="es-ES" sz="1600">
                <a:highlight>
                  <a:srgbClr val="FFFFFF"/>
                </a:highlight>
                <a:latin typeface="Verdana"/>
                <a:ea typeface="Verdana"/>
                <a:cs typeface="+mn-lt"/>
              </a:rPr>
              <a:t>Identificar por medio de reuniones comunitarias las problemáticas y necesidades de las veedurías de las modalidades de primera infancia del ICBF en la</a:t>
            </a:r>
            <a:r>
              <a:rPr lang="es-ES" sz="1600" b="1">
                <a:highlight>
                  <a:srgbClr val="FFFFFF"/>
                </a:highlight>
                <a:latin typeface="Verdana"/>
                <a:ea typeface="Verdana"/>
                <a:cs typeface="+mn-lt"/>
              </a:rPr>
              <a:t> Regional Sucre</a:t>
            </a:r>
            <a:r>
              <a:rPr lang="es-ES" sz="1600">
                <a:highlight>
                  <a:srgbClr val="FFFFFF"/>
                </a:highlight>
                <a:latin typeface="Verdana"/>
                <a:ea typeface="Verdana"/>
                <a:cs typeface="+mn-lt"/>
              </a:rPr>
              <a:t>”</a:t>
            </a:r>
            <a:endParaRPr lang="es-CO" sz="1600">
              <a:highlight>
                <a:srgbClr val="FFFFFF"/>
              </a:highlight>
              <a:latin typeface="Verdana"/>
              <a:ea typeface="Verdana"/>
              <a:cs typeface="+mn-lt"/>
            </a:endParaRPr>
          </a:p>
          <a:p>
            <a:pPr algn="just"/>
            <a:endParaRPr lang="es-ES" sz="1600">
              <a:highlight>
                <a:srgbClr val="FFFFFF"/>
              </a:highlight>
              <a:latin typeface="Verdana"/>
              <a:ea typeface="Verdana"/>
              <a:cs typeface="+mn-lt"/>
            </a:endParaRPr>
          </a:p>
          <a:p>
            <a:pPr algn="just"/>
            <a:r>
              <a:rPr lang="es-ES" sz="1600">
                <a:highlight>
                  <a:srgbClr val="FFFFFF"/>
                </a:highlight>
                <a:latin typeface="Verdana"/>
                <a:ea typeface="Verdana"/>
                <a:cs typeface="+mn-lt"/>
              </a:rPr>
              <a:t>Esto con el fin de </a:t>
            </a:r>
            <a:r>
              <a:rPr lang="es-ES" sz="1600" b="1">
                <a:highlight>
                  <a:srgbClr val="FFFFFF"/>
                </a:highlight>
                <a:latin typeface="Verdana"/>
                <a:ea typeface="Verdana"/>
                <a:cs typeface="+mn-lt"/>
              </a:rPr>
              <a:t>ampliar su alcance </a:t>
            </a:r>
            <a:r>
              <a:rPr lang="es-ES" sz="1600">
                <a:highlight>
                  <a:srgbClr val="FFFFFF"/>
                </a:highlight>
                <a:latin typeface="Verdana"/>
                <a:ea typeface="Verdana"/>
                <a:cs typeface="+mn-lt"/>
              </a:rPr>
              <a:t>del nivel municipal (Sincelejo) al nivel regional (Sucre), obteniendo un diagnóstico más integral y representativo de las problemáticas y necesidades de las veedurías de primera infancia. </a:t>
            </a:r>
            <a:endParaRPr lang="es-ES" sz="1600">
              <a:highlight>
                <a:srgbClr val="FFFFFF"/>
              </a:highlight>
              <a:latin typeface="Verdana"/>
              <a:ea typeface="Verdana"/>
              <a:cs typeface="Calibri"/>
            </a:endParaRPr>
          </a:p>
        </p:txBody>
      </p:sp>
      <p:sp>
        <p:nvSpPr>
          <p:cNvPr id="6" name="TextBox 6">
            <a:extLst>
              <a:ext uri="{FF2B5EF4-FFF2-40B4-BE49-F238E27FC236}">
                <a16:creationId xmlns:a16="http://schemas.microsoft.com/office/drawing/2014/main" id="{B072A829-17C6-E48C-7028-C6FF331F11B5}"/>
              </a:ext>
            </a:extLst>
          </p:cNvPr>
          <p:cNvSpPr txBox="1"/>
          <p:nvPr/>
        </p:nvSpPr>
        <p:spPr>
          <a:xfrm>
            <a:off x="679213" y="824604"/>
            <a:ext cx="10336316" cy="461665"/>
          </a:xfrm>
          <a:prstGeom prst="rect">
            <a:avLst/>
          </a:prstGeom>
          <a:noFill/>
        </p:spPr>
        <p:txBody>
          <a:bodyPr wrap="square" lIns="91440" tIns="45720" rIns="91440" bIns="45720" rtlCol="0" anchor="t">
            <a:spAutoFit/>
          </a:bodyPr>
          <a:lstStyle/>
          <a:p>
            <a:pPr algn="ctr"/>
            <a:r>
              <a:rPr lang="es-ES" sz="2400" b="1" dirty="0">
                <a:solidFill>
                  <a:srgbClr val="76B12A"/>
                </a:solidFill>
                <a:latin typeface="Verdana"/>
                <a:ea typeface="Verdana"/>
              </a:rPr>
              <a:t>Modificación nombre de la actividad 117</a:t>
            </a:r>
            <a:endParaRPr lang="es-ES" sz="2400" b="1" dirty="0">
              <a:solidFill>
                <a:srgbClr val="76B12A"/>
              </a:solidFill>
              <a:latin typeface="Verdana"/>
              <a:ea typeface="Verdana"/>
              <a:cs typeface="Segoe UI"/>
            </a:endParaRPr>
          </a:p>
        </p:txBody>
      </p:sp>
    </p:spTree>
    <p:extLst>
      <p:ext uri="{BB962C8B-B14F-4D97-AF65-F5344CB8AC3E}">
        <p14:creationId xmlns:p14="http://schemas.microsoft.com/office/powerpoint/2010/main" val="37398649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A65D8-2556-A12F-0AA1-C38F096093D9}"/>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88B271B2-6A7C-3CD4-540D-922BCDBAEC9F}"/>
              </a:ext>
            </a:extLst>
          </p:cNvPr>
          <p:cNvPicPr>
            <a:picLocks noChangeAspect="1"/>
          </p:cNvPicPr>
          <p:nvPr/>
        </p:nvPicPr>
        <p:blipFill>
          <a:blip r:embed="rId2"/>
          <a:stretch>
            <a:fillRect/>
          </a:stretch>
        </p:blipFill>
        <p:spPr>
          <a:xfrm>
            <a:off x="1412819" y="3902864"/>
            <a:ext cx="9053568" cy="2579427"/>
          </a:xfrm>
          <a:prstGeom prst="rect">
            <a:avLst/>
          </a:prstGeom>
        </p:spPr>
      </p:pic>
      <p:pic>
        <p:nvPicPr>
          <p:cNvPr id="7" name="Imagen 6">
            <a:extLst>
              <a:ext uri="{FF2B5EF4-FFF2-40B4-BE49-F238E27FC236}">
                <a16:creationId xmlns:a16="http://schemas.microsoft.com/office/drawing/2014/main" id="{02C6AE4D-B457-87D3-039C-588CA3F36F9E}"/>
              </a:ext>
            </a:extLst>
          </p:cNvPr>
          <p:cNvPicPr>
            <a:picLocks noChangeAspect="1"/>
          </p:cNvPicPr>
          <p:nvPr/>
        </p:nvPicPr>
        <p:blipFill>
          <a:blip r:embed="rId3"/>
          <a:stretch>
            <a:fillRect/>
          </a:stretch>
        </p:blipFill>
        <p:spPr>
          <a:xfrm>
            <a:off x="1412819" y="999001"/>
            <a:ext cx="9053568" cy="2567867"/>
          </a:xfrm>
          <a:prstGeom prst="rect">
            <a:avLst/>
          </a:prstGeom>
        </p:spPr>
      </p:pic>
      <p:sp>
        <p:nvSpPr>
          <p:cNvPr id="5" name="TextBox 6">
            <a:extLst>
              <a:ext uri="{FF2B5EF4-FFF2-40B4-BE49-F238E27FC236}">
                <a16:creationId xmlns:a16="http://schemas.microsoft.com/office/drawing/2014/main" id="{4B0E38A3-C6F2-1988-A3A1-93651F6FF237}"/>
              </a:ext>
            </a:extLst>
          </p:cNvPr>
          <p:cNvSpPr txBox="1"/>
          <p:nvPr/>
        </p:nvSpPr>
        <p:spPr>
          <a:xfrm>
            <a:off x="1084152" y="620667"/>
            <a:ext cx="9466437" cy="400110"/>
          </a:xfrm>
          <a:prstGeom prst="rect">
            <a:avLst/>
          </a:prstGeom>
          <a:noFill/>
        </p:spPr>
        <p:txBody>
          <a:bodyPr wrap="square" lIns="91440" tIns="45720" rIns="91440" bIns="45720" rtlCol="0" anchor="t">
            <a:spAutoFit/>
          </a:bodyPr>
          <a:lstStyle/>
          <a:p>
            <a:pPr algn="ctr"/>
            <a:r>
              <a:rPr lang="es-ES" sz="2000" b="1" dirty="0">
                <a:solidFill>
                  <a:srgbClr val="76B12A"/>
                </a:solidFill>
                <a:latin typeface="Verdana"/>
                <a:ea typeface="Verdana"/>
              </a:rPr>
              <a:t>Situación actual</a:t>
            </a:r>
            <a:endParaRPr lang="es-CO" sz="2000" dirty="0">
              <a:solidFill>
                <a:srgbClr val="76B12A"/>
              </a:solidFill>
              <a:latin typeface="Verdana"/>
              <a:ea typeface="Verdana"/>
            </a:endParaRPr>
          </a:p>
        </p:txBody>
      </p:sp>
      <p:sp>
        <p:nvSpPr>
          <p:cNvPr id="3" name="TextBox 6">
            <a:extLst>
              <a:ext uri="{FF2B5EF4-FFF2-40B4-BE49-F238E27FC236}">
                <a16:creationId xmlns:a16="http://schemas.microsoft.com/office/drawing/2014/main" id="{C9408526-EBD2-43FA-559E-2AA138A6279A}"/>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727386DF-8768-2F4B-9319-06A16EA0E00A}"/>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12" name="TextBox 6">
            <a:extLst>
              <a:ext uri="{FF2B5EF4-FFF2-40B4-BE49-F238E27FC236}">
                <a16:creationId xmlns:a16="http://schemas.microsoft.com/office/drawing/2014/main" id="{F8F85D00-EA28-BF8C-B27A-4D728EE09D6E}"/>
              </a:ext>
            </a:extLst>
          </p:cNvPr>
          <p:cNvSpPr txBox="1"/>
          <p:nvPr/>
        </p:nvSpPr>
        <p:spPr>
          <a:xfrm>
            <a:off x="1085224" y="3566868"/>
            <a:ext cx="9466437" cy="369332"/>
          </a:xfrm>
          <a:prstGeom prst="rect">
            <a:avLst/>
          </a:prstGeom>
          <a:noFill/>
        </p:spPr>
        <p:txBody>
          <a:bodyPr wrap="square" lIns="91440" tIns="45720" rIns="91440" bIns="45720" rtlCol="0" anchor="t">
            <a:spAutoFit/>
          </a:bodyPr>
          <a:lstStyle/>
          <a:p>
            <a:pPr algn="ctr"/>
            <a:r>
              <a:rPr lang="es-ES" b="1" dirty="0">
                <a:solidFill>
                  <a:srgbClr val="76B12A"/>
                </a:solidFill>
                <a:latin typeface="Verdana"/>
                <a:ea typeface="Verdana"/>
              </a:rPr>
              <a:t>Situación ajustada</a:t>
            </a:r>
            <a:endParaRPr lang="es-CO" dirty="0">
              <a:solidFill>
                <a:srgbClr val="76B12A"/>
              </a:solidFill>
              <a:latin typeface="Verdana"/>
              <a:ea typeface="Verdana"/>
            </a:endParaRPr>
          </a:p>
        </p:txBody>
      </p:sp>
      <p:sp>
        <p:nvSpPr>
          <p:cNvPr id="9" name="Elipse 8">
            <a:extLst>
              <a:ext uri="{FF2B5EF4-FFF2-40B4-BE49-F238E27FC236}">
                <a16:creationId xmlns:a16="http://schemas.microsoft.com/office/drawing/2014/main" id="{07A8AD39-E5C4-67B0-A8E5-9BFC7BC82FB5}"/>
              </a:ext>
            </a:extLst>
          </p:cNvPr>
          <p:cNvSpPr/>
          <p:nvPr/>
        </p:nvSpPr>
        <p:spPr>
          <a:xfrm>
            <a:off x="7323746" y="2370139"/>
            <a:ext cx="324739" cy="358923"/>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algn="ctr"/>
            <a:endParaRPr lang="es-CO"/>
          </a:p>
        </p:txBody>
      </p:sp>
      <p:sp>
        <p:nvSpPr>
          <p:cNvPr id="6" name="Elipse 5">
            <a:extLst>
              <a:ext uri="{FF2B5EF4-FFF2-40B4-BE49-F238E27FC236}">
                <a16:creationId xmlns:a16="http://schemas.microsoft.com/office/drawing/2014/main" id="{6C5BCFDA-797B-6099-FBD3-4B7AE6BB5662}"/>
              </a:ext>
            </a:extLst>
          </p:cNvPr>
          <p:cNvSpPr/>
          <p:nvPr/>
        </p:nvSpPr>
        <p:spPr>
          <a:xfrm>
            <a:off x="7735679" y="1990760"/>
            <a:ext cx="3043502" cy="1476604"/>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s-CO"/>
          </a:p>
        </p:txBody>
      </p:sp>
      <p:sp>
        <p:nvSpPr>
          <p:cNvPr id="14" name="Elipse 13">
            <a:extLst>
              <a:ext uri="{FF2B5EF4-FFF2-40B4-BE49-F238E27FC236}">
                <a16:creationId xmlns:a16="http://schemas.microsoft.com/office/drawing/2014/main" id="{E2F2B6E3-60D7-6C60-44C8-2D96ED2AA1AA}"/>
              </a:ext>
            </a:extLst>
          </p:cNvPr>
          <p:cNvSpPr/>
          <p:nvPr/>
        </p:nvSpPr>
        <p:spPr>
          <a:xfrm>
            <a:off x="7867182" y="4913310"/>
            <a:ext cx="2683407" cy="1430094"/>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s-CO"/>
          </a:p>
        </p:txBody>
      </p:sp>
      <p:sp>
        <p:nvSpPr>
          <p:cNvPr id="15" name="Elipse 14">
            <a:extLst>
              <a:ext uri="{FF2B5EF4-FFF2-40B4-BE49-F238E27FC236}">
                <a16:creationId xmlns:a16="http://schemas.microsoft.com/office/drawing/2014/main" id="{230C5F55-4316-BE53-9641-0BE67AC110C2}"/>
              </a:ext>
            </a:extLst>
          </p:cNvPr>
          <p:cNvSpPr/>
          <p:nvPr/>
        </p:nvSpPr>
        <p:spPr>
          <a:xfrm>
            <a:off x="1183354" y="4774006"/>
            <a:ext cx="1734018" cy="1760518"/>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s-CO"/>
          </a:p>
        </p:txBody>
      </p:sp>
      <p:sp>
        <p:nvSpPr>
          <p:cNvPr id="16" name="Elipse 15">
            <a:extLst>
              <a:ext uri="{FF2B5EF4-FFF2-40B4-BE49-F238E27FC236}">
                <a16:creationId xmlns:a16="http://schemas.microsoft.com/office/drawing/2014/main" id="{0E9C8AAA-5865-32F6-54A7-1AB0965E4D74}"/>
              </a:ext>
            </a:extLst>
          </p:cNvPr>
          <p:cNvSpPr/>
          <p:nvPr/>
        </p:nvSpPr>
        <p:spPr>
          <a:xfrm>
            <a:off x="1213687" y="1882064"/>
            <a:ext cx="1734018" cy="1760518"/>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s-CO"/>
          </a:p>
        </p:txBody>
      </p:sp>
    </p:spTree>
    <p:extLst>
      <p:ext uri="{BB962C8B-B14F-4D97-AF65-F5344CB8AC3E}">
        <p14:creationId xmlns:p14="http://schemas.microsoft.com/office/powerpoint/2010/main" val="41191646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0E39AFD-141D-F269-0450-289C2068449D}"/>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3FEC919-F542-D9EB-6DC2-EB3594B919AA}"/>
              </a:ext>
            </a:extLst>
          </p:cNvPr>
          <p:cNvSpPr txBox="1"/>
          <p:nvPr/>
        </p:nvSpPr>
        <p:spPr>
          <a:xfrm>
            <a:off x="0" y="6611779"/>
            <a:ext cx="1815590" cy="246221"/>
          </a:xfrm>
          <a:prstGeom prst="rect">
            <a:avLst/>
          </a:prstGeom>
          <a:noFill/>
        </p:spPr>
        <p:txBody>
          <a:bodyPr wrap="square" rtlCol="0">
            <a:spAutoFit/>
          </a:bodyPr>
          <a:lstStyle/>
          <a:p>
            <a:r>
              <a:rPr lang="es-ES" sz="1000">
                <a:solidFill>
                  <a:schemeClr val="bg1">
                    <a:lumMod val="65000"/>
                  </a:schemeClr>
                </a:solidFill>
                <a:latin typeface="Nunito Sans" pitchFamily="2" charset="77"/>
              </a:rPr>
              <a:t>PÚBLICA</a:t>
            </a:r>
          </a:p>
        </p:txBody>
      </p:sp>
      <p:sp>
        <p:nvSpPr>
          <p:cNvPr id="6" name="CuadroTexto 5">
            <a:extLst>
              <a:ext uri="{FF2B5EF4-FFF2-40B4-BE49-F238E27FC236}">
                <a16:creationId xmlns:a16="http://schemas.microsoft.com/office/drawing/2014/main" id="{8C5C2CA2-FF02-6FE8-88D7-2AEE564722A2}"/>
              </a:ext>
            </a:extLst>
          </p:cNvPr>
          <p:cNvSpPr txBox="1"/>
          <p:nvPr/>
        </p:nvSpPr>
        <p:spPr>
          <a:xfrm>
            <a:off x="906771" y="3726282"/>
            <a:ext cx="6777493" cy="1508105"/>
          </a:xfrm>
          <a:prstGeom prst="rect">
            <a:avLst/>
          </a:prstGeom>
          <a:noFill/>
        </p:spPr>
        <p:txBody>
          <a:bodyPr wrap="square" lIns="91440" tIns="45720" rIns="91440" bIns="45720" rtlCol="0" anchor="t">
            <a:spAutoFit/>
          </a:bodyPr>
          <a:lstStyle/>
          <a:p>
            <a:r>
              <a:rPr lang="es-CO" sz="2400" b="1" noProof="0" dirty="0">
                <a:solidFill>
                  <a:srgbClr val="76B12A"/>
                </a:solidFill>
                <a:latin typeface="Verdana"/>
                <a:ea typeface="Verdana"/>
                <a:cs typeface="Verdana" panose="020B0604030504040204" pitchFamily="34" charset="0"/>
              </a:rPr>
              <a:t>Solicitud</a:t>
            </a:r>
            <a:r>
              <a:rPr lang="en-US" sz="2400" b="1" dirty="0">
                <a:solidFill>
                  <a:srgbClr val="76B12A"/>
                </a:solidFill>
                <a:latin typeface="Verdana"/>
                <a:ea typeface="Verdana"/>
                <a:cs typeface="Verdana" panose="020B0604030504040204" pitchFamily="34" charset="0"/>
              </a:rPr>
              <a:t> de </a:t>
            </a:r>
            <a:r>
              <a:rPr lang="es-CO" sz="2400" b="1" noProof="0" dirty="0">
                <a:solidFill>
                  <a:srgbClr val="76B12A"/>
                </a:solidFill>
                <a:latin typeface="Verdana"/>
                <a:ea typeface="Verdana"/>
                <a:cs typeface="Verdana" panose="020B0604030504040204" pitchFamily="34" charset="0"/>
              </a:rPr>
              <a:t>ajuste</a:t>
            </a:r>
            <a:r>
              <a:rPr lang="en-US" sz="2400" b="1" dirty="0">
                <a:solidFill>
                  <a:srgbClr val="76B12A"/>
                </a:solidFill>
                <a:latin typeface="Verdana"/>
                <a:ea typeface="Verdana"/>
                <a:cs typeface="Verdana" panose="020B0604030504040204" pitchFamily="34" charset="0"/>
              </a:rPr>
              <a:t> al</a:t>
            </a:r>
          </a:p>
          <a:p>
            <a:r>
              <a:rPr lang="en-US" sz="2400" b="1" dirty="0">
                <a:solidFill>
                  <a:srgbClr val="76B12A"/>
                </a:solidFill>
                <a:latin typeface="Verdana"/>
                <a:ea typeface="Verdana"/>
                <a:cs typeface="Verdana" panose="020B0604030504040204" pitchFamily="34" charset="0"/>
              </a:rPr>
              <a:t>Plan de Participación Ciudadana 2026</a:t>
            </a:r>
            <a:endParaRPr lang="en-US" sz="2400" b="1" dirty="0">
              <a:solidFill>
                <a:srgbClr val="76B12A"/>
              </a:solidFill>
              <a:latin typeface="Verdana" panose="020B0604030504040204" pitchFamily="34" charset="0"/>
              <a:ea typeface="Verdana" panose="020B0604030504040204" pitchFamily="34" charset="0"/>
              <a:cs typeface="Verdana" panose="020B0604030504040204" pitchFamily="34" charset="0"/>
            </a:endParaRPr>
          </a:p>
          <a:p>
            <a:endParaRPr lang="en-US" sz="2400" b="1" dirty="0">
              <a:solidFill>
                <a:srgbClr val="76B12A"/>
              </a:solidFill>
              <a:latin typeface="Verdana"/>
              <a:ea typeface="Verdana"/>
            </a:endParaRPr>
          </a:p>
          <a:p>
            <a:r>
              <a:rPr lang="en-US" sz="2000" b="1" dirty="0">
                <a:solidFill>
                  <a:prstClr val="black">
                    <a:lumMod val="65000"/>
                    <a:lumOff val="35000"/>
                  </a:prstClr>
                </a:solidFill>
                <a:latin typeface="Verdana" panose="020B0604030504040204" pitchFamily="34" charset="0"/>
                <a:ea typeface="Verdana" panose="020B0604030504040204" pitchFamily="34" charset="0"/>
              </a:rPr>
              <a:t>Dirección Regional Nariño</a:t>
            </a:r>
          </a:p>
        </p:txBody>
      </p:sp>
      <p:pic>
        <p:nvPicPr>
          <p:cNvPr id="3" name="Gráfico 2">
            <a:extLst>
              <a:ext uri="{FF2B5EF4-FFF2-40B4-BE49-F238E27FC236}">
                <a16:creationId xmlns:a16="http://schemas.microsoft.com/office/drawing/2014/main" id="{6F2BFA18-F29B-2E33-609E-7EA2C6A107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14218373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149BB-04FF-6D04-B5EB-01F269AABCB3}"/>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2CEA1915-0F56-5BD0-D15F-C1C3CD50CF30}"/>
              </a:ext>
            </a:extLst>
          </p:cNvPr>
          <p:cNvSpPr txBox="1"/>
          <p:nvPr/>
        </p:nvSpPr>
        <p:spPr>
          <a:xfrm>
            <a:off x="679213" y="669140"/>
            <a:ext cx="10475015" cy="461665"/>
          </a:xfrm>
          <a:prstGeom prst="rect">
            <a:avLst/>
          </a:prstGeom>
          <a:noFill/>
        </p:spPr>
        <p:txBody>
          <a:bodyPr wrap="square" lIns="91440" tIns="45720" rIns="91440" bIns="45720" rtlCol="0" anchor="t">
            <a:spAutoFit/>
          </a:bodyPr>
          <a:lstStyle/>
          <a:p>
            <a:pPr algn="ctr"/>
            <a:r>
              <a:rPr lang="es-ES" sz="2400" b="1" dirty="0">
                <a:solidFill>
                  <a:srgbClr val="76B12A"/>
                </a:solidFill>
                <a:latin typeface="Verdana"/>
                <a:ea typeface="Verdana"/>
              </a:rPr>
              <a:t>Modificación nombre de la actividad 90</a:t>
            </a:r>
            <a:endParaRPr lang="es-ES" dirty="0">
              <a:solidFill>
                <a:srgbClr val="76B12A"/>
              </a:solidFill>
            </a:endParaRPr>
          </a:p>
        </p:txBody>
      </p:sp>
      <p:sp>
        <p:nvSpPr>
          <p:cNvPr id="3" name="TextBox 6">
            <a:extLst>
              <a:ext uri="{FF2B5EF4-FFF2-40B4-BE49-F238E27FC236}">
                <a16:creationId xmlns:a16="http://schemas.microsoft.com/office/drawing/2014/main" id="{FDF033D6-95DF-A469-B44B-B3214DC35993}"/>
              </a:ext>
            </a:extLst>
          </p:cNvPr>
          <p:cNvSpPr txBox="1"/>
          <p:nvPr/>
        </p:nvSpPr>
        <p:spPr>
          <a:xfrm>
            <a:off x="0" y="6580402"/>
            <a:ext cx="1815590" cy="246221"/>
          </a:xfrm>
          <a:prstGeom prst="rect">
            <a:avLst/>
          </a:prstGeom>
          <a:noFill/>
        </p:spPr>
        <p:txBody>
          <a:bodyPr wrap="square" rtlCol="0">
            <a:spAutoFit/>
          </a:bodyPr>
          <a:lstStyle/>
          <a:p>
            <a:r>
              <a:rPr lang="es-ES" sz="1000">
                <a:solidFill>
                  <a:schemeClr val="bg1"/>
                </a:solidFill>
                <a:latin typeface="Nunito Sans" pitchFamily="2" charset="77"/>
              </a:rPr>
              <a:t>PÚBLICA</a:t>
            </a:r>
          </a:p>
        </p:txBody>
      </p:sp>
      <p:sp>
        <p:nvSpPr>
          <p:cNvPr id="4" name="TextBox 6">
            <a:extLst>
              <a:ext uri="{FF2B5EF4-FFF2-40B4-BE49-F238E27FC236}">
                <a16:creationId xmlns:a16="http://schemas.microsoft.com/office/drawing/2014/main" id="{38F76AC4-7912-BB87-5FB7-5AE636B03A95}"/>
              </a:ext>
            </a:extLst>
          </p:cNvPr>
          <p:cNvSpPr txBox="1"/>
          <p:nvPr/>
        </p:nvSpPr>
        <p:spPr>
          <a:xfrm>
            <a:off x="5188205" y="6580402"/>
            <a:ext cx="1815590" cy="246221"/>
          </a:xfrm>
          <a:prstGeom prst="rect">
            <a:avLst/>
          </a:prstGeom>
          <a:noFill/>
        </p:spPr>
        <p:txBody>
          <a:bodyPr wrap="square" rtlCol="0">
            <a:spAutoFit/>
          </a:bodyPr>
          <a:lstStyle/>
          <a:p>
            <a:pPr algn="ctr"/>
            <a:r>
              <a:rPr lang="es-ES" sz="1000">
                <a:solidFill>
                  <a:schemeClr val="bg1"/>
                </a:solidFill>
                <a:latin typeface="Nunito Sans" pitchFamily="2" charset="77"/>
              </a:rPr>
              <a:t>www.icbf.gov.co</a:t>
            </a:r>
          </a:p>
        </p:txBody>
      </p:sp>
      <p:sp>
        <p:nvSpPr>
          <p:cNvPr id="2" name="CuadroTexto 1">
            <a:extLst>
              <a:ext uri="{FF2B5EF4-FFF2-40B4-BE49-F238E27FC236}">
                <a16:creationId xmlns:a16="http://schemas.microsoft.com/office/drawing/2014/main" id="{634D648A-2FA0-B2C0-CF90-9AE884EC4FE4}"/>
              </a:ext>
            </a:extLst>
          </p:cNvPr>
          <p:cNvSpPr txBox="1"/>
          <p:nvPr/>
        </p:nvSpPr>
        <p:spPr>
          <a:xfrm>
            <a:off x="1188587" y="1628312"/>
            <a:ext cx="9805012"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800"/>
              </a:lnSpc>
            </a:pPr>
            <a:r>
              <a:rPr lang="es-CO" sz="1600" b="1" i="0" u="none" strike="noStrike" baseline="0">
                <a:solidFill>
                  <a:srgbClr val="000000"/>
                </a:solidFill>
                <a:highlight>
                  <a:srgbClr val="FFFFFF"/>
                </a:highlight>
                <a:latin typeface="Verdana"/>
                <a:ea typeface="Segoe UI"/>
                <a:cs typeface="Segoe UI"/>
              </a:rPr>
              <a:t>Dependencia solicitante: </a:t>
            </a:r>
            <a:r>
              <a:rPr lang="es-CO" sz="1600" b="0" i="0" u="none" strike="noStrike" baseline="0">
                <a:solidFill>
                  <a:srgbClr val="000000"/>
                </a:solidFill>
                <a:highlight>
                  <a:srgbClr val="FFFFFF"/>
                </a:highlight>
                <a:latin typeface="Verdana"/>
                <a:ea typeface="Segoe UI"/>
                <a:cs typeface="Segoe UI"/>
              </a:rPr>
              <a:t>Dirección Regional </a:t>
            </a:r>
            <a:r>
              <a:rPr lang="es-CO" sz="1600">
                <a:solidFill>
                  <a:srgbClr val="000000"/>
                </a:solidFill>
                <a:highlight>
                  <a:srgbClr val="FFFFFF"/>
                </a:highlight>
                <a:latin typeface="Verdana"/>
                <a:ea typeface="Segoe UI"/>
                <a:cs typeface="Segoe UI"/>
              </a:rPr>
              <a:t>Nariño</a:t>
            </a:r>
            <a:endParaRPr lang="en-US" sz="1600" b="0" i="0">
              <a:solidFill>
                <a:srgbClr val="000000"/>
              </a:solidFill>
              <a:latin typeface="Verdana"/>
              <a:ea typeface="Segoe UI"/>
              <a:cs typeface="Segoe UI"/>
            </a:endParaRPr>
          </a:p>
          <a:p>
            <a:pPr algn="just" rtl="0">
              <a:lnSpc>
                <a:spcPts val="1800"/>
              </a:lnSpc>
            </a:pPr>
            <a:r>
              <a:rPr lang="es-CO" sz="1600" b="0" i="0">
                <a:solidFill>
                  <a:srgbClr val="000000"/>
                </a:solidFill>
                <a:latin typeface="Verdana"/>
                <a:ea typeface="Segoe UI"/>
                <a:cs typeface="Segoe UI"/>
              </a:rPr>
              <a:t>​</a:t>
            </a:r>
          </a:p>
          <a:p>
            <a:pPr algn="just">
              <a:lnSpc>
                <a:spcPts val="1800"/>
              </a:lnSpc>
            </a:pPr>
            <a:r>
              <a:rPr lang="es-CO" sz="1600" b="1" i="0" u="none" strike="noStrike" baseline="0">
                <a:solidFill>
                  <a:srgbClr val="000000"/>
                </a:solidFill>
                <a:highlight>
                  <a:srgbClr val="FFFFFF"/>
                </a:highlight>
                <a:latin typeface="Verdana"/>
                <a:ea typeface="Segoe UI"/>
                <a:cs typeface="Segoe UI"/>
              </a:rPr>
              <a:t>Fecha de solicitud:</a:t>
            </a:r>
            <a:r>
              <a:rPr lang="es-CO" sz="1600" b="0" i="0" u="none" strike="noStrike" baseline="0">
                <a:solidFill>
                  <a:srgbClr val="000000"/>
                </a:solidFill>
                <a:highlight>
                  <a:srgbClr val="FFFFFF"/>
                </a:highlight>
                <a:latin typeface="Verdana"/>
                <a:ea typeface="Segoe UI"/>
                <a:cs typeface="Segoe UI"/>
              </a:rPr>
              <a:t> </a:t>
            </a:r>
            <a:r>
              <a:rPr lang="es-CO" sz="1600">
                <a:solidFill>
                  <a:srgbClr val="000000"/>
                </a:solidFill>
                <a:highlight>
                  <a:srgbClr val="FFFFFF"/>
                </a:highlight>
                <a:latin typeface="Verdana"/>
                <a:ea typeface="Segoe UI"/>
                <a:cs typeface="Segoe UI"/>
              </a:rPr>
              <a:t>13 de</a:t>
            </a:r>
            <a:r>
              <a:rPr lang="es-CO" sz="1600" b="0" i="0" u="none" strike="noStrike" baseline="0">
                <a:solidFill>
                  <a:srgbClr val="000000"/>
                </a:solidFill>
                <a:highlight>
                  <a:srgbClr val="FFFFFF"/>
                </a:highlight>
                <a:latin typeface="Verdana"/>
                <a:ea typeface="Segoe UI"/>
                <a:cs typeface="Segoe UI"/>
              </a:rPr>
              <a:t> mayo de 2026 (mediante correo electrónico)</a:t>
            </a:r>
            <a:r>
              <a:rPr lang="en-US" sz="1600" b="0" i="0">
                <a:solidFill>
                  <a:srgbClr val="000000"/>
                </a:solidFill>
                <a:latin typeface="Verdana"/>
                <a:ea typeface="Segoe UI"/>
                <a:cs typeface="Segoe UI"/>
              </a:rPr>
              <a:t>​</a:t>
            </a:r>
          </a:p>
          <a:p>
            <a:pPr algn="just" rtl="0">
              <a:lnSpc>
                <a:spcPts val="1800"/>
              </a:lnSpc>
            </a:pPr>
            <a:r>
              <a:rPr lang="es-CO" sz="1600" b="0" i="0">
                <a:solidFill>
                  <a:srgbClr val="000000"/>
                </a:solidFill>
                <a:latin typeface="Verdana"/>
                <a:ea typeface="Segoe UI"/>
                <a:cs typeface="Segoe UI"/>
              </a:rPr>
              <a:t>​</a:t>
            </a:r>
          </a:p>
          <a:p>
            <a:pPr algn="just"/>
            <a:r>
              <a:rPr lang="es-CO" sz="1600" b="1" i="0" u="none" strike="noStrike" baseline="0" dirty="0">
                <a:solidFill>
                  <a:srgbClr val="000000"/>
                </a:solidFill>
                <a:highlight>
                  <a:srgbClr val="FFFFFF"/>
                </a:highlight>
                <a:latin typeface="Verdana"/>
                <a:ea typeface="Segoe UI"/>
                <a:cs typeface="Segoe UI"/>
              </a:rPr>
              <a:t>Solicitud de ajuste: </a:t>
            </a:r>
            <a:r>
              <a:rPr lang="es-CO" sz="1600" b="0" i="0" u="none" strike="noStrike" baseline="0" dirty="0">
                <a:solidFill>
                  <a:srgbClr val="000000"/>
                </a:solidFill>
                <a:highlight>
                  <a:srgbClr val="FFFFFF"/>
                </a:highlight>
                <a:latin typeface="Verdana"/>
                <a:ea typeface="Segoe UI"/>
                <a:cs typeface="Segoe UI"/>
              </a:rPr>
              <a:t> </a:t>
            </a:r>
            <a:r>
              <a:rPr lang="es-CO" sz="1600" dirty="0">
                <a:solidFill>
                  <a:srgbClr val="000000"/>
                </a:solidFill>
                <a:highlight>
                  <a:srgbClr val="FFFFFF"/>
                </a:highlight>
                <a:latin typeface="Verdana"/>
                <a:ea typeface="Verdana"/>
                <a:cs typeface="+mn-lt"/>
              </a:rPr>
              <a:t>teniendo en cuenta que la regional realizó varias acciones de </a:t>
            </a:r>
            <a:r>
              <a:rPr lang="es-CO" sz="1600">
                <a:solidFill>
                  <a:srgbClr val="000000"/>
                </a:solidFill>
                <a:highlight>
                  <a:srgbClr val="FFFFFF"/>
                </a:highlight>
                <a:latin typeface="Verdana"/>
                <a:ea typeface="Verdana"/>
                <a:cs typeface="+mn-lt"/>
              </a:rPr>
              <a:t>articulación con la RIAV /Red Institucional de Apoyo a Veedurías</a:t>
            </a:r>
            <a:r>
              <a:rPr lang="es-CO" sz="1600" dirty="0">
                <a:solidFill>
                  <a:srgbClr val="000000"/>
                </a:solidFill>
                <a:highlight>
                  <a:srgbClr val="FFFFFF"/>
                </a:highlight>
                <a:latin typeface="Verdana"/>
                <a:ea typeface="Verdana"/>
                <a:cs typeface="+mn-lt"/>
              </a:rPr>
              <a:t>) para el cumplimiento de la actividad 90, pero la Red manifestó que dicha actividad es propia de la misionalidad del ICBF, la Regional solicita reorientarla hacia el fortalecimiento de procesos de formación y participación ciudadana desarrollados directamente con la ciudadanía y usuarios convocados por el ICBF, garantizando su ejecución, ampliando la cobertura territorial y fortaleciendo las acciones de control social en las modalidades de atención de la regional.</a:t>
            </a:r>
            <a:r>
              <a:rPr lang="es-ES" sz="1600" b="0" i="0" dirty="0">
                <a:solidFill>
                  <a:srgbClr val="000000"/>
                </a:solidFill>
                <a:latin typeface="Verdana"/>
                <a:ea typeface="Segoe UI"/>
                <a:cs typeface="Segoe UI"/>
              </a:rPr>
              <a:t>​</a:t>
            </a:r>
            <a:endParaRPr lang="es-ES" dirty="0">
              <a:ea typeface="Calibri"/>
              <a:cs typeface="Calibri"/>
            </a:endParaRPr>
          </a:p>
          <a:p>
            <a:pPr algn="ctr" rtl="0"/>
            <a:endParaRPr lang="es-ES"/>
          </a:p>
        </p:txBody>
      </p:sp>
    </p:spTree>
    <p:extLst>
      <p:ext uri="{BB962C8B-B14F-4D97-AF65-F5344CB8AC3E}">
        <p14:creationId xmlns:p14="http://schemas.microsoft.com/office/powerpoint/2010/main" val="39584724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B0869-33CB-67B2-FE10-A470E1989F53}"/>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F38D1E4F-1CD2-D48F-87C7-6C3AB26B601F}"/>
              </a:ext>
            </a:extLst>
          </p:cNvPr>
          <p:cNvSpPr>
            <a:spLocks noChangeArrowheads="1"/>
          </p:cNvSpPr>
          <p:nvPr/>
        </p:nvSpPr>
        <p:spPr bwMode="auto">
          <a:xfrm>
            <a:off x="995310" y="689028"/>
            <a:ext cx="9470979" cy="461665"/>
          </a:xfrm>
          <a:prstGeom prst="rect">
            <a:avLst/>
          </a:prstGeom>
          <a:noFill/>
          <a:ln w="9525">
            <a:noFill/>
            <a:miter lim="800000"/>
            <a:headEnd/>
            <a:tailEnd/>
          </a:ln>
        </p:spPr>
        <p:txBody>
          <a:bodyPr wrap="square" lIns="91440" tIns="45720" rIns="91440" bIns="45720" anchor="t">
            <a:spAutoFit/>
          </a:bodyPr>
          <a:lstStyle/>
          <a:p>
            <a:pPr algn="ctr">
              <a:defRPr/>
            </a:pPr>
            <a:r>
              <a:rPr lang="es-ES" altLang="es-CO" sz="2400" b="1" dirty="0">
                <a:solidFill>
                  <a:srgbClr val="76B12A"/>
                </a:solidFill>
                <a:latin typeface="Verdana"/>
                <a:ea typeface="Verdana"/>
                <a:cs typeface="Calibri"/>
              </a:rPr>
              <a:t>Situación actual</a:t>
            </a:r>
            <a:endParaRPr lang="es-MX" altLang="es-CO" sz="2400" b="1" dirty="0">
              <a:solidFill>
                <a:srgbClr val="76B12A"/>
              </a:solidFill>
              <a:latin typeface="Verdana"/>
              <a:ea typeface="Verdana"/>
              <a:cs typeface="Calibri"/>
            </a:endParaRPr>
          </a:p>
        </p:txBody>
      </p:sp>
      <p:sp>
        <p:nvSpPr>
          <p:cNvPr id="13" name="CuadroTexto 12">
            <a:extLst>
              <a:ext uri="{FF2B5EF4-FFF2-40B4-BE49-F238E27FC236}">
                <a16:creationId xmlns:a16="http://schemas.microsoft.com/office/drawing/2014/main" id="{BCD704A6-E1E2-5505-1286-5A6CD947BDE6}"/>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b="1">
              <a:solidFill>
                <a:srgbClr val="4DAF46"/>
              </a:solidFill>
              <a:latin typeface="Verdana"/>
              <a:ea typeface="Verdana"/>
            </a:endParaRPr>
          </a:p>
        </p:txBody>
      </p:sp>
      <p:sp>
        <p:nvSpPr>
          <p:cNvPr id="14" name="CuadroTexto 13">
            <a:extLst>
              <a:ext uri="{FF2B5EF4-FFF2-40B4-BE49-F238E27FC236}">
                <a16:creationId xmlns:a16="http://schemas.microsoft.com/office/drawing/2014/main" id="{CEAA6F3F-D6C8-08CB-D7DF-45CCECC1F9D8}"/>
              </a:ext>
            </a:extLst>
          </p:cNvPr>
          <p:cNvSpPr txBox="1"/>
          <p:nvPr/>
        </p:nvSpPr>
        <p:spPr>
          <a:xfrm>
            <a:off x="4724400" y="318541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b="1">
              <a:solidFill>
                <a:srgbClr val="4DAF46"/>
              </a:solidFill>
              <a:latin typeface="Verdana"/>
              <a:ea typeface="Verdana"/>
            </a:endParaRPr>
          </a:p>
        </p:txBody>
      </p:sp>
      <p:pic>
        <p:nvPicPr>
          <p:cNvPr id="4" name="Imagen 3">
            <a:extLst>
              <a:ext uri="{FF2B5EF4-FFF2-40B4-BE49-F238E27FC236}">
                <a16:creationId xmlns:a16="http://schemas.microsoft.com/office/drawing/2014/main" id="{6AB8AB2C-ADDE-6174-A040-64C786D87606}"/>
              </a:ext>
            </a:extLst>
          </p:cNvPr>
          <p:cNvPicPr>
            <a:picLocks noChangeAspect="1"/>
          </p:cNvPicPr>
          <p:nvPr/>
        </p:nvPicPr>
        <p:blipFill>
          <a:blip r:embed="rId2"/>
          <a:srcRect r="10942"/>
          <a:stretch>
            <a:fillRect/>
          </a:stretch>
        </p:blipFill>
        <p:spPr>
          <a:xfrm>
            <a:off x="623179" y="1839472"/>
            <a:ext cx="10655929" cy="2600688"/>
          </a:xfrm>
          <a:prstGeom prst="rect">
            <a:avLst/>
          </a:prstGeom>
        </p:spPr>
      </p:pic>
      <p:sp>
        <p:nvSpPr>
          <p:cNvPr id="2" name="Elipse 1">
            <a:extLst>
              <a:ext uri="{FF2B5EF4-FFF2-40B4-BE49-F238E27FC236}">
                <a16:creationId xmlns:a16="http://schemas.microsoft.com/office/drawing/2014/main" id="{7A2FC527-B4C7-6D92-2C55-83A1B534C8F0}"/>
              </a:ext>
            </a:extLst>
          </p:cNvPr>
          <p:cNvSpPr/>
          <p:nvPr/>
        </p:nvSpPr>
        <p:spPr>
          <a:xfrm>
            <a:off x="549968" y="2697933"/>
            <a:ext cx="1244183" cy="169922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Elipse 5">
            <a:extLst>
              <a:ext uri="{FF2B5EF4-FFF2-40B4-BE49-F238E27FC236}">
                <a16:creationId xmlns:a16="http://schemas.microsoft.com/office/drawing/2014/main" id="{DC080169-7BB6-2118-3037-920205D44C39}"/>
              </a:ext>
            </a:extLst>
          </p:cNvPr>
          <p:cNvSpPr/>
          <p:nvPr/>
        </p:nvSpPr>
        <p:spPr>
          <a:xfrm>
            <a:off x="7170346" y="2697934"/>
            <a:ext cx="2344846" cy="158263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04172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5406A-F490-A837-2EF5-A5B77C932454}"/>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CF469BFD-0BF3-406B-C923-2827D3594D41}"/>
              </a:ext>
            </a:extLst>
          </p:cNvPr>
          <p:cNvSpPr>
            <a:spLocks noChangeArrowheads="1"/>
          </p:cNvSpPr>
          <p:nvPr/>
        </p:nvSpPr>
        <p:spPr bwMode="auto">
          <a:xfrm>
            <a:off x="995310" y="689028"/>
            <a:ext cx="9470979" cy="461665"/>
          </a:xfrm>
          <a:prstGeom prst="rect">
            <a:avLst/>
          </a:prstGeom>
          <a:noFill/>
          <a:ln w="9525">
            <a:noFill/>
            <a:miter lim="800000"/>
            <a:headEnd/>
            <a:tailEnd/>
          </a:ln>
        </p:spPr>
        <p:txBody>
          <a:bodyPr wrap="square" lIns="91440" tIns="45720" rIns="91440" bIns="45720" anchor="t">
            <a:spAutoFit/>
          </a:bodyPr>
          <a:lstStyle/>
          <a:p>
            <a:pPr algn="ctr">
              <a:defRPr/>
            </a:pPr>
            <a:r>
              <a:rPr lang="es-ES" altLang="es-CO" sz="2400" b="1" dirty="0">
                <a:solidFill>
                  <a:srgbClr val="76B12A"/>
                </a:solidFill>
                <a:latin typeface="Verdana"/>
                <a:ea typeface="Verdana"/>
                <a:cs typeface="Calibri"/>
              </a:rPr>
              <a:t>Situación ajustada</a:t>
            </a:r>
            <a:endParaRPr lang="es-MX" altLang="es-CO" sz="2400" b="1" dirty="0">
              <a:solidFill>
                <a:srgbClr val="76B12A"/>
              </a:solidFill>
              <a:latin typeface="Verdana"/>
              <a:ea typeface="Verdana"/>
              <a:cs typeface="Calibri"/>
            </a:endParaRPr>
          </a:p>
        </p:txBody>
      </p:sp>
      <p:sp>
        <p:nvSpPr>
          <p:cNvPr id="13" name="CuadroTexto 12">
            <a:extLst>
              <a:ext uri="{FF2B5EF4-FFF2-40B4-BE49-F238E27FC236}">
                <a16:creationId xmlns:a16="http://schemas.microsoft.com/office/drawing/2014/main" id="{110BAADB-B314-2E0E-5006-9FEE947A135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b="1">
              <a:solidFill>
                <a:srgbClr val="4DAF46"/>
              </a:solidFill>
              <a:latin typeface="Verdana"/>
              <a:ea typeface="Verdana"/>
            </a:endParaRPr>
          </a:p>
        </p:txBody>
      </p:sp>
      <p:sp>
        <p:nvSpPr>
          <p:cNvPr id="14" name="CuadroTexto 13">
            <a:extLst>
              <a:ext uri="{FF2B5EF4-FFF2-40B4-BE49-F238E27FC236}">
                <a16:creationId xmlns:a16="http://schemas.microsoft.com/office/drawing/2014/main" id="{19700FE4-0CCF-98B3-20D5-416D1CD5E5B8}"/>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s-ES" b="1">
              <a:solidFill>
                <a:srgbClr val="4DAF46"/>
              </a:solidFill>
              <a:latin typeface="Verdana"/>
              <a:ea typeface="Verdana"/>
            </a:endParaRPr>
          </a:p>
        </p:txBody>
      </p:sp>
      <p:sp>
        <p:nvSpPr>
          <p:cNvPr id="6" name="Elipse 5">
            <a:extLst>
              <a:ext uri="{FF2B5EF4-FFF2-40B4-BE49-F238E27FC236}">
                <a16:creationId xmlns:a16="http://schemas.microsoft.com/office/drawing/2014/main" id="{1C49446B-0E7D-5E2D-2D22-FE8D0B416870}"/>
              </a:ext>
            </a:extLst>
          </p:cNvPr>
          <p:cNvSpPr/>
          <p:nvPr/>
        </p:nvSpPr>
        <p:spPr>
          <a:xfrm>
            <a:off x="7057117" y="3200400"/>
            <a:ext cx="2768182" cy="108016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descr="Interfaz de usuario gráfica, Texto, Aplicación&#10;&#10;El contenido generado por IA puede ser incorrecto.">
            <a:extLst>
              <a:ext uri="{FF2B5EF4-FFF2-40B4-BE49-F238E27FC236}">
                <a16:creationId xmlns:a16="http://schemas.microsoft.com/office/drawing/2014/main" id="{94AD2D59-6665-A67A-1AB0-4E29285640A8}"/>
              </a:ext>
            </a:extLst>
          </p:cNvPr>
          <p:cNvPicPr>
            <a:picLocks noChangeAspect="1"/>
          </p:cNvPicPr>
          <p:nvPr/>
        </p:nvPicPr>
        <p:blipFill>
          <a:blip r:embed="rId2"/>
          <a:stretch>
            <a:fillRect/>
          </a:stretch>
        </p:blipFill>
        <p:spPr>
          <a:xfrm>
            <a:off x="1170214" y="1783896"/>
            <a:ext cx="9334500" cy="2609850"/>
          </a:xfrm>
          <a:prstGeom prst="rect">
            <a:avLst/>
          </a:prstGeom>
        </p:spPr>
      </p:pic>
      <p:sp>
        <p:nvSpPr>
          <p:cNvPr id="5" name="Elipse 4">
            <a:extLst>
              <a:ext uri="{FF2B5EF4-FFF2-40B4-BE49-F238E27FC236}">
                <a16:creationId xmlns:a16="http://schemas.microsoft.com/office/drawing/2014/main" id="{D707BED3-3384-E992-50BB-326A4FF651AC}"/>
              </a:ext>
            </a:extLst>
          </p:cNvPr>
          <p:cNvSpPr/>
          <p:nvPr/>
        </p:nvSpPr>
        <p:spPr>
          <a:xfrm>
            <a:off x="3407468" y="2908774"/>
            <a:ext cx="3639039" cy="13795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Elipse 3">
            <a:extLst>
              <a:ext uri="{FF2B5EF4-FFF2-40B4-BE49-F238E27FC236}">
                <a16:creationId xmlns:a16="http://schemas.microsoft.com/office/drawing/2014/main" id="{FE4787E7-42A9-41B5-84C4-9ABF7FEA9531}"/>
              </a:ext>
            </a:extLst>
          </p:cNvPr>
          <p:cNvSpPr/>
          <p:nvPr/>
        </p:nvSpPr>
        <p:spPr>
          <a:xfrm>
            <a:off x="1175896" y="2908773"/>
            <a:ext cx="2223897" cy="13795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12213115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C5D1AD1-F49D-22FC-79D4-B5092F88F3E3}"/>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7DC6EEA9-A8E5-EAD0-BB44-CCBB5C62EA1C}"/>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5D7237C0-B1C8-5EE0-9A86-0F348CCFF5E0}"/>
              </a:ext>
            </a:extLst>
          </p:cNvPr>
          <p:cNvSpPr txBox="1"/>
          <p:nvPr/>
        </p:nvSpPr>
        <p:spPr>
          <a:xfrm>
            <a:off x="68809" y="2918460"/>
            <a:ext cx="7585756" cy="34778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76B12A"/>
                </a:solidFill>
                <a:effectLst/>
                <a:uLnTx/>
                <a:uFillTx/>
                <a:latin typeface="Verdana"/>
                <a:ea typeface="Verdana"/>
                <a:cs typeface="Verdana" panose="020B0604030504040204" pitchFamily="34" charset="0"/>
              </a:rPr>
              <a:t>4. </a:t>
            </a:r>
            <a:r>
              <a:rPr kumimoji="0" lang="es-CO" sz="2400" b="1" i="0" u="none" strike="noStrike" kern="1200" cap="none" spc="0" normalizeH="0" baseline="0" noProof="0" dirty="0">
                <a:ln>
                  <a:noFill/>
                </a:ln>
                <a:solidFill>
                  <a:srgbClr val="76B12A"/>
                </a:solidFill>
                <a:effectLst/>
                <a:uLnTx/>
                <a:uFillTx/>
                <a:latin typeface="Verdana"/>
                <a:ea typeface="Verdana"/>
                <a:cs typeface="+mn-cs"/>
              </a:rPr>
              <a:t>ACTUALIZACIÓN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2400" b="1" i="0" u="none" strike="noStrike" kern="1200" cap="none" spc="0" normalizeH="0" baseline="0" noProof="0" dirty="0">
                <a:ln>
                  <a:noFill/>
                </a:ln>
                <a:solidFill>
                  <a:srgbClr val="76B12A"/>
                </a:solidFill>
                <a:effectLst/>
                <a:uLnTx/>
                <a:uFillTx/>
                <a:latin typeface="Verdana"/>
                <a:ea typeface="Verdana"/>
                <a:cs typeface="+mn-cs"/>
              </a:rPr>
              <a:t>POLÍTICA DE TRATAMIENTO DE DATOS PERSONALES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76B12A"/>
              </a:solidFill>
              <a:effectLst/>
              <a:uLnTx/>
              <a:uFillTx/>
              <a:latin typeface="Verdana"/>
              <a:ea typeface="Verdan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s-ES_tradnl" sz="2000" dirty="0">
                <a:solidFill>
                  <a:prstClr val="black">
                    <a:lumMod val="65000"/>
                    <a:lumOff val="35000"/>
                  </a:prstClr>
                </a:solidFill>
                <a:latin typeface="Verdana"/>
                <a:ea typeface="Verdana"/>
              </a:rPr>
              <a:t>Dirección de Planeación y Control de Gestión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400" dirty="0">
                <a:solidFill>
                  <a:prstClr val="black">
                    <a:lumMod val="65000"/>
                    <a:lumOff val="35000"/>
                  </a:prstClr>
                </a:solidFill>
                <a:latin typeface="Verdana"/>
                <a:ea typeface="Verdana"/>
              </a:rPr>
              <a:t>CARÁCTER APROBATORIO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7E6E6">
                  <a:lumMod val="50000"/>
                </a:srgbClr>
              </a:solidFill>
              <a:effectLst/>
              <a:uLnTx/>
              <a:uFillTx/>
              <a:latin typeface="Verdana"/>
              <a:ea typeface="Verdan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7E6E6">
                  <a:lumMod val="50000"/>
                </a:srgbClr>
              </a:solidFill>
              <a:effectLst/>
              <a:uLnTx/>
              <a:uFillTx/>
              <a:latin typeface="Verdana"/>
              <a:ea typeface="Verdana"/>
              <a:cs typeface="+mn-cs"/>
            </a:endParaRPr>
          </a:p>
        </p:txBody>
      </p:sp>
      <p:pic>
        <p:nvPicPr>
          <p:cNvPr id="3" name="Gráfico 2">
            <a:extLst>
              <a:ext uri="{FF2B5EF4-FFF2-40B4-BE49-F238E27FC236}">
                <a16:creationId xmlns:a16="http://schemas.microsoft.com/office/drawing/2014/main" id="{179DE476-58C7-2B12-A237-3E7AC4A577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9494" y="906312"/>
            <a:ext cx="1304925" cy="1600200"/>
          </a:xfrm>
          <a:prstGeom prst="rect">
            <a:avLst/>
          </a:prstGeom>
        </p:spPr>
      </p:pic>
    </p:spTree>
    <p:extLst>
      <p:ext uri="{BB962C8B-B14F-4D97-AF65-F5344CB8AC3E}">
        <p14:creationId xmlns:p14="http://schemas.microsoft.com/office/powerpoint/2010/main" val="14195863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ED481-87B3-1D82-8B78-050447EB3A14}"/>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2874CE4C-C2DA-96F7-1CC8-05F848A1DC28}"/>
              </a:ext>
            </a:extLst>
          </p:cNvPr>
          <p:cNvSpPr txBox="1"/>
          <p:nvPr/>
        </p:nvSpPr>
        <p:spPr>
          <a:xfrm>
            <a:off x="935912" y="338803"/>
            <a:ext cx="60283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PRINCIPALES ASPECTOS</a:t>
            </a:r>
          </a:p>
        </p:txBody>
      </p:sp>
      <p:sp>
        <p:nvSpPr>
          <p:cNvPr id="3" name="TextBox 6">
            <a:extLst>
              <a:ext uri="{FF2B5EF4-FFF2-40B4-BE49-F238E27FC236}">
                <a16:creationId xmlns:a16="http://schemas.microsoft.com/office/drawing/2014/main" id="{52ACDF9B-9A5F-CBD8-0ED6-04682EA11323}"/>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53D3CEC-1798-ACB7-DC4B-612ED13689CB}"/>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33434576-7C8A-9AD8-255D-96BB5524501B}"/>
              </a:ext>
            </a:extLst>
          </p:cNvPr>
          <p:cNvSpPr txBox="1"/>
          <p:nvPr/>
        </p:nvSpPr>
        <p:spPr>
          <a:xfrm>
            <a:off x="935912" y="1166666"/>
            <a:ext cx="9900254"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1. Gobernanza y Gestión del Riesgo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Responsabilidad Demostrada (</a:t>
            </a:r>
            <a:r>
              <a:rPr kumimoji="0" lang="es-CO"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Accountability</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Adopción de este modelo para garantizar que el tratamiento de datos sea transparente, trazable y seguro.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Evaluaciones de Impacto (EIPD): Obligatoriedad de realizar análisis previos ante nuevos tratamientos que impliquen un alto riesgo o manejo masivo de información.</a:t>
            </a:r>
          </a:p>
        </p:txBody>
      </p:sp>
      <p:sp>
        <p:nvSpPr>
          <p:cNvPr id="8" name="TextBox 6">
            <a:extLst>
              <a:ext uri="{FF2B5EF4-FFF2-40B4-BE49-F238E27FC236}">
                <a16:creationId xmlns:a16="http://schemas.microsoft.com/office/drawing/2014/main" id="{3C04120B-E6E6-FE02-57BA-3F1932E447C7}"/>
              </a:ext>
            </a:extLst>
          </p:cNvPr>
          <p:cNvSpPr txBox="1"/>
          <p:nvPr/>
        </p:nvSpPr>
        <p:spPr>
          <a:xfrm>
            <a:off x="1017782" y="3873534"/>
            <a:ext cx="10081141"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2. Protección Especial a Niños, Niñas y Adolescentes (NNA)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Interés Superior: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El tratamiento de datos de NNA es restrictivo y siempre debe priorizar y asegurar sus derechos fundamentales.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Reserva Absoluta: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Aplicación de máxima confidencialidad en procesos sensibles, especialmente en trámites relacionados con adopciones y protección.</a:t>
            </a:r>
          </a:p>
        </p:txBody>
      </p:sp>
    </p:spTree>
    <p:extLst>
      <p:ext uri="{BB962C8B-B14F-4D97-AF65-F5344CB8AC3E}">
        <p14:creationId xmlns:p14="http://schemas.microsoft.com/office/powerpoint/2010/main" val="965427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35E6C-66FB-01B3-D039-848D834AD1C6}"/>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E3A0C035-51B0-8AF3-9B91-FCFFDBA23B3C}"/>
              </a:ext>
            </a:extLst>
          </p:cNvPr>
          <p:cNvSpPr txBox="1"/>
          <p:nvPr/>
        </p:nvSpPr>
        <p:spPr>
          <a:xfrm>
            <a:off x="935912" y="338803"/>
            <a:ext cx="60283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PRINCIPALES ASPECTOS</a:t>
            </a:r>
          </a:p>
        </p:txBody>
      </p:sp>
      <p:sp>
        <p:nvSpPr>
          <p:cNvPr id="3" name="TextBox 6">
            <a:extLst>
              <a:ext uri="{FF2B5EF4-FFF2-40B4-BE49-F238E27FC236}">
                <a16:creationId xmlns:a16="http://schemas.microsoft.com/office/drawing/2014/main" id="{1037437F-0B36-065F-617A-0A1B4175AF8B}"/>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99512B8-E81D-6638-EE0F-3E62DD10F465}"/>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1F0C0958-4E0E-94CC-8483-14A5B7CE3E27}"/>
              </a:ext>
            </a:extLst>
          </p:cNvPr>
          <p:cNvSpPr txBox="1"/>
          <p:nvPr/>
        </p:nvSpPr>
        <p:spPr>
          <a:xfrm>
            <a:off x="935911" y="1232140"/>
            <a:ext cx="10068419"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3. Principios y Obligaciones del Personal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Cumplimiento Normativo: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Aplicación estricta de los principios de legalidad, finalidad, libertad, veracidad y transparencia en cada proceso.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Deber de Confidencialidad: Restricción de acceso a la información únicamente al personal autorizado, extendiendo esta obligación incluso después de finalizar su vínculo con la entidad.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 name="TextBox 6">
            <a:extLst>
              <a:ext uri="{FF2B5EF4-FFF2-40B4-BE49-F238E27FC236}">
                <a16:creationId xmlns:a16="http://schemas.microsoft.com/office/drawing/2014/main" id="{A7BE2F13-B798-A05A-FEA8-9718C8756856}"/>
              </a:ext>
            </a:extLst>
          </p:cNvPr>
          <p:cNvSpPr txBox="1"/>
          <p:nvPr/>
        </p:nvSpPr>
        <p:spPr>
          <a:xfrm>
            <a:off x="935912" y="3817463"/>
            <a:ext cx="10068418"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4. Derechos de los Titulares y Tiempos de Respuesta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Garantías Básicas: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Los ciudadanos tienen derecho a conocer, actualizar, rectificar y solicitar la supresión de sus datos personales.</a:t>
            </a:r>
          </a:p>
        </p:txBody>
      </p:sp>
    </p:spTree>
    <p:extLst>
      <p:ext uri="{BB962C8B-B14F-4D97-AF65-F5344CB8AC3E}">
        <p14:creationId xmlns:p14="http://schemas.microsoft.com/office/powerpoint/2010/main" val="30254738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65C56-B877-DB50-4BBF-4EDE10C13F74}"/>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A88FD2DA-3256-8074-DF7A-2C77A91D6E6C}"/>
              </a:ext>
            </a:extLst>
          </p:cNvPr>
          <p:cNvSpPr txBox="1"/>
          <p:nvPr/>
        </p:nvSpPr>
        <p:spPr>
          <a:xfrm>
            <a:off x="935912" y="338803"/>
            <a:ext cx="60283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PRINCIPALES ASPECTOS</a:t>
            </a:r>
          </a:p>
        </p:txBody>
      </p:sp>
      <p:sp>
        <p:nvSpPr>
          <p:cNvPr id="3" name="TextBox 6">
            <a:extLst>
              <a:ext uri="{FF2B5EF4-FFF2-40B4-BE49-F238E27FC236}">
                <a16:creationId xmlns:a16="http://schemas.microsoft.com/office/drawing/2014/main" id="{A93877A3-7D2A-BD6A-5AC5-67079A5613F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4CB2CF0-550D-AE96-50D0-863A50FF925E}"/>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7" name="TextBox 6">
            <a:extLst>
              <a:ext uri="{FF2B5EF4-FFF2-40B4-BE49-F238E27FC236}">
                <a16:creationId xmlns:a16="http://schemas.microsoft.com/office/drawing/2014/main" id="{0BD83D4D-1B65-02DD-82E5-B771159427D1}"/>
              </a:ext>
            </a:extLst>
          </p:cNvPr>
          <p:cNvSpPr txBox="1"/>
          <p:nvPr/>
        </p:nvSpPr>
        <p:spPr>
          <a:xfrm>
            <a:off x="935912" y="1232140"/>
            <a:ext cx="9910764"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5. Tecnologías Emergentes e Inteligencia Artificial (IA)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Privacidad desde el Diseño: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Cualquier nuevo software, plataforma o desarrollo tecnológico debe integrar la seguridad de datos desde su fase de planeación.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Uso Ético de IA: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Monitoreo y supervisión humana obligatoria en algoritmos. Queda estrictamente prohibido el uso de herramientas de IA públicas (no oficiales) para procesar datos de la entidad.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 name="TextBox 6">
            <a:extLst>
              <a:ext uri="{FF2B5EF4-FFF2-40B4-BE49-F238E27FC236}">
                <a16:creationId xmlns:a16="http://schemas.microsoft.com/office/drawing/2014/main" id="{16C57D59-6F9A-B31A-F043-F95E620319BD}"/>
              </a:ext>
            </a:extLst>
          </p:cNvPr>
          <p:cNvSpPr txBox="1"/>
          <p:nvPr/>
        </p:nvSpPr>
        <p:spPr>
          <a:xfrm>
            <a:off x="935912" y="3817463"/>
            <a:ext cx="9910764"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6. Seguridad de la Información y Canales Oficiales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Ciberseguridad: </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Monitoreo constante de bases de datos y obligatoriedad de reportar cualquier brecha o incidente de seguridad de manera inmediata.</a:t>
            </a:r>
          </a:p>
        </p:txBody>
      </p:sp>
    </p:spTree>
    <p:extLst>
      <p:ext uri="{BB962C8B-B14F-4D97-AF65-F5344CB8AC3E}">
        <p14:creationId xmlns:p14="http://schemas.microsoft.com/office/powerpoint/2010/main" val="30386706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907794" y="3308692"/>
            <a:ext cx="6379125" cy="25237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800" b="1" dirty="0">
                <a:solidFill>
                  <a:srgbClr val="76B12A"/>
                </a:solidFill>
                <a:latin typeface="Verdana" panose="020B0604030504040204" pitchFamily="34" charset="0"/>
                <a:ea typeface="Verdana" panose="020B0604030504040204" pitchFamily="34" charset="0"/>
              </a:rPr>
              <a:t>5</a:t>
            </a:r>
            <a:r>
              <a:rPr kumimoji="0" lang="es-ES_tradnl" sz="2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 Eliminación Documental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800" b="1" dirty="0">
              <a:solidFill>
                <a:srgbClr val="76B12A"/>
              </a:solidFill>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000" dirty="0">
                <a:solidFill>
                  <a:prstClr val="black">
                    <a:lumMod val="65000"/>
                    <a:lumOff val="35000"/>
                  </a:prstClr>
                </a:solidFill>
                <a:latin typeface="Verdana"/>
                <a:ea typeface="Verdana"/>
              </a:rPr>
              <a:t>Grupo de Gestión Documental -Dirección Administrativa</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algn="ctr"/>
            <a:r>
              <a:rPr lang="es-ES_tradnl" sz="1400" dirty="0">
                <a:solidFill>
                  <a:prstClr val="black">
                    <a:lumMod val="65000"/>
                    <a:lumOff val="35000"/>
                  </a:prstClr>
                </a:solidFill>
                <a:latin typeface="Verdana"/>
                <a:ea typeface="Verdana"/>
              </a:rPr>
              <a:t>CARÁCTER APROBATORIO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800" b="1" dirty="0">
              <a:solidFill>
                <a:prstClr val="black">
                  <a:lumMod val="65000"/>
                  <a:lumOff val="35000"/>
                </a:prstClr>
              </a:solidFill>
              <a:latin typeface="Verdana" panose="020B0604030504040204" pitchFamily="34" charset="0"/>
              <a:ea typeface="Verdana" panose="020B0604030504040204" pitchFamily="34" charset="0"/>
            </a:endParaRP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909" y="467509"/>
            <a:ext cx="1304925" cy="1600200"/>
          </a:xfrm>
          <a:prstGeom prst="rect">
            <a:avLst/>
          </a:prstGeom>
        </p:spPr>
      </p:pic>
    </p:spTree>
    <p:extLst>
      <p:ext uri="{BB962C8B-B14F-4D97-AF65-F5344CB8AC3E}">
        <p14:creationId xmlns:p14="http://schemas.microsoft.com/office/powerpoint/2010/main" val="385636736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9A613-E60B-2C86-8C7D-2503235ED9AA}"/>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B1A31C7A-05DE-595D-8E67-BC66FD1778AB}"/>
              </a:ext>
            </a:extLst>
          </p:cNvPr>
          <p:cNvSpPr txBox="1"/>
          <p:nvPr/>
        </p:nvSpPr>
        <p:spPr>
          <a:xfrm>
            <a:off x="206189" y="2717862"/>
            <a:ext cx="287696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Propuestas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Eliminación</a:t>
            </a:r>
          </a:p>
        </p:txBody>
      </p:sp>
      <p:sp>
        <p:nvSpPr>
          <p:cNvPr id="3" name="TextBox 6">
            <a:extLst>
              <a:ext uri="{FF2B5EF4-FFF2-40B4-BE49-F238E27FC236}">
                <a16:creationId xmlns:a16="http://schemas.microsoft.com/office/drawing/2014/main" id="{33CB178C-0CE8-041C-6C10-7116C0ED703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38FFE4CE-31BA-1C2D-0AE4-AC104DD214DD}"/>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cxnSp>
        <p:nvCxnSpPr>
          <p:cNvPr id="9" name="Conector recto 8">
            <a:extLst>
              <a:ext uri="{FF2B5EF4-FFF2-40B4-BE49-F238E27FC236}">
                <a16:creationId xmlns:a16="http://schemas.microsoft.com/office/drawing/2014/main" id="{8452706B-63F6-3FE8-8CE7-C013965C615A}"/>
              </a:ext>
            </a:extLst>
          </p:cNvPr>
          <p:cNvCxnSpPr/>
          <p:nvPr/>
        </p:nvCxnSpPr>
        <p:spPr>
          <a:xfrm>
            <a:off x="2536475" y="1078639"/>
            <a:ext cx="0" cy="4373593"/>
          </a:xfrm>
          <a:prstGeom prst="line">
            <a:avLst/>
          </a:prstGeom>
        </p:spPr>
        <p:style>
          <a:lnRef idx="3">
            <a:schemeClr val="accent6"/>
          </a:lnRef>
          <a:fillRef idx="0">
            <a:schemeClr val="accent6"/>
          </a:fillRef>
          <a:effectRef idx="2">
            <a:schemeClr val="accent6"/>
          </a:effectRef>
          <a:fontRef idx="minor">
            <a:schemeClr val="tx1"/>
          </a:fontRef>
        </p:style>
      </p:cxnSp>
      <p:graphicFrame>
        <p:nvGraphicFramePr>
          <p:cNvPr id="6" name="Tabla 5">
            <a:extLst>
              <a:ext uri="{FF2B5EF4-FFF2-40B4-BE49-F238E27FC236}">
                <a16:creationId xmlns:a16="http://schemas.microsoft.com/office/drawing/2014/main" id="{1B32E41D-F1C6-E70F-2BBD-C0E13F928248}"/>
              </a:ext>
            </a:extLst>
          </p:cNvPr>
          <p:cNvGraphicFramePr>
            <a:graphicFrameLocks noGrp="1"/>
          </p:cNvGraphicFramePr>
          <p:nvPr/>
        </p:nvGraphicFramePr>
        <p:xfrm>
          <a:off x="3050486" y="662309"/>
          <a:ext cx="7906618" cy="5166743"/>
        </p:xfrm>
        <a:graphic>
          <a:graphicData uri="http://schemas.openxmlformats.org/drawingml/2006/table">
            <a:tbl>
              <a:tblPr>
                <a:tableStyleId>{E8B1032C-EA38-4F05-BA0D-38AFFFC7BED3}</a:tableStyleId>
              </a:tblPr>
              <a:tblGrid>
                <a:gridCol w="608201">
                  <a:extLst>
                    <a:ext uri="{9D8B030D-6E8A-4147-A177-3AD203B41FA5}">
                      <a16:colId xmlns:a16="http://schemas.microsoft.com/office/drawing/2014/main" val="3789810348"/>
                    </a:ext>
                  </a:extLst>
                </a:gridCol>
                <a:gridCol w="3584044">
                  <a:extLst>
                    <a:ext uri="{9D8B030D-6E8A-4147-A177-3AD203B41FA5}">
                      <a16:colId xmlns:a16="http://schemas.microsoft.com/office/drawing/2014/main" val="2241253368"/>
                    </a:ext>
                  </a:extLst>
                </a:gridCol>
                <a:gridCol w="2476249">
                  <a:extLst>
                    <a:ext uri="{9D8B030D-6E8A-4147-A177-3AD203B41FA5}">
                      <a16:colId xmlns:a16="http://schemas.microsoft.com/office/drawing/2014/main" val="134783259"/>
                    </a:ext>
                  </a:extLst>
                </a:gridCol>
                <a:gridCol w="1238124">
                  <a:extLst>
                    <a:ext uri="{9D8B030D-6E8A-4147-A177-3AD203B41FA5}">
                      <a16:colId xmlns:a16="http://schemas.microsoft.com/office/drawing/2014/main" val="2824917019"/>
                    </a:ext>
                  </a:extLst>
                </a:gridCol>
              </a:tblGrid>
              <a:tr h="224641">
                <a:tc>
                  <a:txBody>
                    <a:bodyPr/>
                    <a:lstStyle/>
                    <a:p>
                      <a:pPr algn="ctr" fontAlgn="ctr">
                        <a:buNone/>
                      </a:pPr>
                      <a:r>
                        <a:rPr lang="es-CO" sz="1100" b="1" u="none" strike="noStrike" dirty="0">
                          <a:solidFill>
                            <a:srgbClr val="000000"/>
                          </a:solidFill>
                          <a:effectLst/>
                          <a:latin typeface="Verdana" panose="020B0604030504040204" pitchFamily="34" charset="0"/>
                          <a:ea typeface="Verdana" panose="020B0604030504040204" pitchFamily="34" charset="0"/>
                        </a:rPr>
                        <a:t>LOTE</a:t>
                      </a:r>
                      <a:endParaRPr lang="es-CO" sz="1100" b="1"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1" u="none" strike="noStrike" dirty="0">
                          <a:solidFill>
                            <a:srgbClr val="000000"/>
                          </a:solidFill>
                          <a:effectLst/>
                          <a:latin typeface="Verdana" panose="020B0604030504040204" pitchFamily="34" charset="0"/>
                          <a:ea typeface="Verdana" panose="020B0604030504040204" pitchFamily="34" charset="0"/>
                        </a:rPr>
                        <a:t>SERIE/SUBSERIE</a:t>
                      </a:r>
                      <a:endParaRPr lang="es-CO" sz="1100" b="1"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REGIONAL</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1" u="none" strike="noStrike" dirty="0">
                          <a:solidFill>
                            <a:srgbClr val="000000"/>
                          </a:solidFill>
                          <a:effectLst/>
                          <a:latin typeface="Verdana" panose="020B0604030504040204" pitchFamily="34" charset="0"/>
                          <a:ea typeface="Verdana" panose="020B0604030504040204" pitchFamily="34" charset="0"/>
                        </a:rPr>
                        <a:t>CAJAS X-200</a:t>
                      </a:r>
                      <a:endParaRPr lang="es-CO" sz="1100" b="1"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929269184"/>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87</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SANTANDER</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18</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1658278633"/>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97</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CONTRATOS-CONTRATOS DE APORTES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HUILA</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87</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700530129"/>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110</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BOGOTA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103</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77692290"/>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113</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BOGOTA</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52</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726657161"/>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116</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BOYACA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22</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4132019174"/>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125</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NORTE DE SANTANDER</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29</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1834211511"/>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129</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CONTRATO DE APORTES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LA GUAJIRA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40</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1950009289"/>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131</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CONTRATOS ESTATALES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LA GUAJIRA</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2</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310782820"/>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136</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NORTE DE SANTANDER</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32</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992239324"/>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138</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SANTANDER</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28</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1443713309"/>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141</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CONTRATOS DE APORTE</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META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32</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66562677"/>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143</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CONTRATOS ESTATALES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META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4</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4089042908"/>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145</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CALDAS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166</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501260709"/>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148</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CALDAS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73</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4027944410"/>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151</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NORTE DE SANTANDER</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69</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554739618"/>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154</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BOYACA</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40</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266105505"/>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157</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NORTE DE SANTANDER</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62</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465337414"/>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160</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CALDAS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69</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2057177906"/>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163</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CALDAS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5</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471147702"/>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166</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ANTIOQUIA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43</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3567674867"/>
                  </a:ext>
                </a:extLst>
              </a:tr>
              <a:tr h="224641">
                <a:tc>
                  <a:txBody>
                    <a:bodyPr/>
                    <a:lstStyle/>
                    <a:p>
                      <a:pPr algn="ctr" fontAlgn="ctr">
                        <a:buNone/>
                      </a:pPr>
                      <a:r>
                        <a:rPr lang="es-CO" sz="1100" b="1" u="none" strike="noStrike">
                          <a:solidFill>
                            <a:srgbClr val="000000"/>
                          </a:solidFill>
                          <a:effectLst/>
                          <a:latin typeface="Verdana" panose="020B0604030504040204" pitchFamily="34" charset="0"/>
                          <a:ea typeface="Verdana" panose="020B0604030504040204" pitchFamily="34" charset="0"/>
                        </a:rPr>
                        <a:t>169</a:t>
                      </a: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HISTORIAS SOCIO FAMILIARES</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ANTIOQUIA</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r>
                        <a:rPr lang="es-CO" sz="1100" b="0" u="none" strike="noStrike" dirty="0">
                          <a:solidFill>
                            <a:srgbClr val="000000"/>
                          </a:solidFill>
                          <a:effectLst/>
                          <a:latin typeface="Verdana" panose="020B0604030504040204" pitchFamily="34" charset="0"/>
                          <a:ea typeface="Verdana" panose="020B0604030504040204" pitchFamily="34" charset="0"/>
                        </a:rPr>
                        <a:t>46</a:t>
                      </a: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extLst>
                  <a:ext uri="{0D108BD9-81ED-4DB2-BD59-A6C34878D82A}">
                    <a16:rowId xmlns:a16="http://schemas.microsoft.com/office/drawing/2014/main" val="4039980455"/>
                  </a:ext>
                </a:extLst>
              </a:tr>
              <a:tr h="224641">
                <a:tc>
                  <a:txBody>
                    <a:bodyPr/>
                    <a:lstStyle/>
                    <a:p>
                      <a:pPr algn="ctr" fontAlgn="ctr">
                        <a:buNone/>
                      </a:pPr>
                      <a:endParaRPr lang="es-CO" sz="1100" b="1" i="0" u="none" strike="noStrike">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algn="ctr" fontAlgn="ctr">
                        <a:buNone/>
                      </a:pPr>
                      <a:endParaRPr lang="es-CO" sz="1100" b="0" i="0" u="none" strike="noStrike" dirty="0">
                        <a:solidFill>
                          <a:srgbClr val="000000"/>
                        </a:solidFill>
                        <a:effectLst/>
                        <a:latin typeface="Verdana" panose="020B0604030504040204" pitchFamily="34" charset="0"/>
                        <a:ea typeface="Verdana" panose="020B0604030504040204" pitchFamily="34" charset="0"/>
                      </a:endParaRPr>
                    </a:p>
                  </a:txBody>
                  <a:tcPr marL="6350" marR="6350" marT="635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100" b="1" i="0" u="none" strike="noStrike" dirty="0">
                          <a:solidFill>
                            <a:srgbClr val="000000"/>
                          </a:solidFill>
                          <a:effectLst/>
                          <a:latin typeface="Verdana" panose="020B0604030504040204" pitchFamily="34" charset="0"/>
                          <a:ea typeface="Verdana" panose="020B0604030504040204" pitchFamily="34" charset="0"/>
                        </a:rPr>
                        <a:t>TOTAL</a:t>
                      </a:r>
                    </a:p>
                  </a:txBody>
                  <a:tcPr marL="6350" marR="6350" marT="6350" marB="0" anchor="ctr"/>
                </a:tc>
                <a:tc>
                  <a:txBody>
                    <a:bodyPr/>
                    <a:lstStyle/>
                    <a:p>
                      <a:pPr algn="ctr" fontAlgn="ctr">
                        <a:buNone/>
                      </a:pPr>
                      <a:r>
                        <a:rPr lang="es-CO" sz="1100" b="1" i="0" u="none" strike="noStrike" dirty="0">
                          <a:solidFill>
                            <a:srgbClr val="000000"/>
                          </a:solidFill>
                          <a:effectLst/>
                          <a:latin typeface="Verdana" panose="020B0604030504040204" pitchFamily="34" charset="0"/>
                          <a:ea typeface="Verdana" panose="020B0604030504040204" pitchFamily="34" charset="0"/>
                        </a:rPr>
                        <a:t>1.022</a:t>
                      </a:r>
                    </a:p>
                  </a:txBody>
                  <a:tcPr marL="6350" marR="6350" marT="6350" marB="0" anchor="ctr"/>
                </a:tc>
                <a:extLst>
                  <a:ext uri="{0D108BD9-81ED-4DB2-BD59-A6C34878D82A}">
                    <a16:rowId xmlns:a16="http://schemas.microsoft.com/office/drawing/2014/main" val="2005294988"/>
                  </a:ext>
                </a:extLst>
              </a:tr>
            </a:tbl>
          </a:graphicData>
        </a:graphic>
      </p:graphicFrame>
    </p:spTree>
    <p:extLst>
      <p:ext uri="{BB962C8B-B14F-4D97-AF65-F5344CB8AC3E}">
        <p14:creationId xmlns:p14="http://schemas.microsoft.com/office/powerpoint/2010/main" val="24939857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BAAE-F890-88EE-9E2F-1F87CD8AAF0A}"/>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392B4DD3-6048-193F-11FA-C938E1636A3D}"/>
              </a:ext>
            </a:extLst>
          </p:cNvPr>
          <p:cNvSpPr txBox="1"/>
          <p:nvPr/>
        </p:nvSpPr>
        <p:spPr>
          <a:xfrm>
            <a:off x="206189" y="2717862"/>
            <a:ext cx="287696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Propuestas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Eliminación</a:t>
            </a:r>
          </a:p>
        </p:txBody>
      </p:sp>
      <p:sp>
        <p:nvSpPr>
          <p:cNvPr id="3" name="TextBox 6">
            <a:extLst>
              <a:ext uri="{FF2B5EF4-FFF2-40B4-BE49-F238E27FC236}">
                <a16:creationId xmlns:a16="http://schemas.microsoft.com/office/drawing/2014/main" id="{447B69C3-B8B7-F772-2DE0-9C7420E5AEFF}"/>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8D78BEE3-7155-9ED9-9218-EA1CA5A301EB}"/>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cxnSp>
        <p:nvCxnSpPr>
          <p:cNvPr id="9" name="Conector recto 8">
            <a:extLst>
              <a:ext uri="{FF2B5EF4-FFF2-40B4-BE49-F238E27FC236}">
                <a16:creationId xmlns:a16="http://schemas.microsoft.com/office/drawing/2014/main" id="{674AB609-8AB4-64EB-6798-A6619A3E969C}"/>
              </a:ext>
            </a:extLst>
          </p:cNvPr>
          <p:cNvCxnSpPr/>
          <p:nvPr/>
        </p:nvCxnSpPr>
        <p:spPr>
          <a:xfrm>
            <a:off x="2536475" y="1078639"/>
            <a:ext cx="0" cy="4373593"/>
          </a:xfrm>
          <a:prstGeom prst="line">
            <a:avLst/>
          </a:prstGeom>
        </p:spPr>
        <p:style>
          <a:lnRef idx="3">
            <a:schemeClr val="accent6"/>
          </a:lnRef>
          <a:fillRef idx="0">
            <a:schemeClr val="accent6"/>
          </a:fillRef>
          <a:effectRef idx="2">
            <a:schemeClr val="accent6"/>
          </a:effectRef>
          <a:fontRef idx="minor">
            <a:schemeClr val="tx1"/>
          </a:fontRef>
        </p:style>
      </p:cxnSp>
      <p:sp>
        <p:nvSpPr>
          <p:cNvPr id="8" name="CuadroTexto 7">
            <a:extLst>
              <a:ext uri="{FF2B5EF4-FFF2-40B4-BE49-F238E27FC236}">
                <a16:creationId xmlns:a16="http://schemas.microsoft.com/office/drawing/2014/main" id="{70750096-D920-4857-8BB5-0D68C1DA945A}"/>
              </a:ext>
            </a:extLst>
          </p:cNvPr>
          <p:cNvSpPr txBox="1"/>
          <p:nvPr/>
        </p:nvSpPr>
        <p:spPr>
          <a:xfrm>
            <a:off x="2978594" y="2111273"/>
            <a:ext cx="7372038"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Los archivos propuestos correspondientes a la serie documental </a:t>
            </a:r>
            <a:r>
              <a:rPr kumimoji="0" lang="es-CO"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HISTORIAS SOCIO FAMILIARES</a:t>
            </a:r>
            <a:r>
              <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fueron objeto de revisión por parte del contratista que los</a:t>
            </a: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organizó y se encontró que </a:t>
            </a:r>
            <a:r>
              <a:rPr kumimoji="0" lang="es-ES" sz="18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no hay expedientes relacionados</a:t>
            </a: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con graves violaciones a los Derechos Humanos e infracciones al Derecho Internacional Humanitario ocurridas durante el conflicto armado, de acuerdo con lo requerido por el Centro Nacional de Memoria Histórica.</a:t>
            </a:r>
            <a:endParaRPr kumimoji="0" lang="es-CO"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2" name="Picture 2">
            <a:extLst>
              <a:ext uri="{FF2B5EF4-FFF2-40B4-BE49-F238E27FC236}">
                <a16:creationId xmlns:a16="http://schemas.microsoft.com/office/drawing/2014/main" id="{2163B509-2413-4EE2-CC69-C6751A2FED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86" r="32266" b="45379"/>
          <a:stretch>
            <a:fillRect/>
          </a:stretch>
        </p:blipFill>
        <p:spPr bwMode="auto">
          <a:xfrm>
            <a:off x="10779232" y="1277862"/>
            <a:ext cx="1412768"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7493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397988" y="3334329"/>
            <a:ext cx="8277225" cy="298543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800" b="1" dirty="0">
                <a:solidFill>
                  <a:srgbClr val="76B12A"/>
                </a:solidFill>
                <a:latin typeface="Verdana"/>
                <a:ea typeface="Verdana"/>
              </a:rPr>
              <a:t>6</a:t>
            </a:r>
            <a:r>
              <a:rPr kumimoji="0" lang="es-ES_tradnl" sz="2800" b="1" i="0" u="none" strike="noStrike" kern="1200" cap="none" spc="0" normalizeH="0" baseline="0" noProof="0" dirty="0">
                <a:ln>
                  <a:noFill/>
                </a:ln>
                <a:solidFill>
                  <a:srgbClr val="76B12A"/>
                </a:solidFill>
                <a:effectLst/>
                <a:uLnTx/>
                <a:uFillTx/>
                <a:latin typeface="Verdana"/>
                <a:ea typeface="Verdana"/>
                <a:cs typeface="+mn-cs"/>
              </a:rPr>
              <a:t>. Solicitud de traslado de riesgo de corrupción P1+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1800" b="0" i="0" u="none" strike="noStrike" kern="1200" cap="none" spc="0" normalizeH="0" baseline="0" noProof="0" dirty="0">
              <a:ln>
                <a:noFill/>
              </a:ln>
              <a:solidFill>
                <a:prstClr val="black">
                  <a:lumMod val="65000"/>
                  <a:lumOff val="35000"/>
                </a:prstClr>
              </a:solidFill>
              <a:effectLst/>
              <a:uLnTx/>
              <a:uFillTx/>
              <a:latin typeface="Verdana"/>
              <a:ea typeface="Verdan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000" dirty="0">
                <a:solidFill>
                  <a:prstClr val="black">
                    <a:lumMod val="65000"/>
                    <a:lumOff val="35000"/>
                  </a:prstClr>
                </a:solidFill>
                <a:latin typeface="Verdana"/>
                <a:ea typeface="Verdana"/>
              </a:rPr>
              <a:t>Dirección de Planeación y Control de Gestión</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2000" dirty="0">
                <a:solidFill>
                  <a:prstClr val="black">
                    <a:lumMod val="65000"/>
                    <a:lumOff val="35000"/>
                  </a:prstClr>
                </a:solidFill>
                <a:latin typeface="Verdana"/>
                <a:ea typeface="Verdana"/>
              </a:rPr>
              <a:t>Subdirección de Mejoramiento Organizacional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algn="ctr">
              <a:defRPr/>
            </a:pPr>
            <a:r>
              <a:rPr lang="es-ES_tradnl" sz="1400" dirty="0">
                <a:solidFill>
                  <a:prstClr val="black">
                    <a:lumMod val="65000"/>
                    <a:lumOff val="35000"/>
                  </a:prstClr>
                </a:solidFill>
                <a:latin typeface="Verdana"/>
                <a:ea typeface="Verdana"/>
              </a:rPr>
              <a:t>CARÁCTER APROBATORIO</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7795" y="963097"/>
            <a:ext cx="1304925" cy="1600200"/>
          </a:xfrm>
          <a:prstGeom prst="rect">
            <a:avLst/>
          </a:prstGeom>
        </p:spPr>
      </p:pic>
    </p:spTree>
    <p:extLst>
      <p:ext uri="{BB962C8B-B14F-4D97-AF65-F5344CB8AC3E}">
        <p14:creationId xmlns:p14="http://schemas.microsoft.com/office/powerpoint/2010/main" val="38285971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0F54-FAE3-D19D-586A-807026DAF9AB}"/>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0ABBD910-C388-EBD1-1017-05155933C935}"/>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8" name="TextBox 6">
            <a:extLst>
              <a:ext uri="{FF2B5EF4-FFF2-40B4-BE49-F238E27FC236}">
                <a16:creationId xmlns:a16="http://schemas.microsoft.com/office/drawing/2014/main" id="{CB678FD0-F3FC-7816-CD47-FA7E81FBDB3B}"/>
              </a:ext>
            </a:extLst>
          </p:cNvPr>
          <p:cNvSpPr txBox="1"/>
          <p:nvPr/>
        </p:nvSpPr>
        <p:spPr>
          <a:xfrm>
            <a:off x="147056" y="202053"/>
            <a:ext cx="1095557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srgbClr val="70AD47"/>
                </a:solidFill>
                <a:effectLst/>
                <a:uLnTx/>
                <a:uFillTx/>
                <a:latin typeface="Century Gothic" panose="020B0502020202020204" pitchFamily="34" charset="0"/>
                <a:ea typeface="Verdana" panose="020B0604030504040204" pitchFamily="34" charset="0"/>
                <a:cs typeface="+mn-cs"/>
              </a:rPr>
              <a:t>Solicitud de traslado de riesgo de corrupción P1+ de Dirección de Protección Especial a Dirección del Sistema Nacional de Bienestar Familia</a:t>
            </a:r>
            <a:endParaRPr kumimoji="0" lang="es-ES" sz="2200" b="0" i="0" u="none" strike="noStrike" kern="1200" cap="none" spc="0" normalizeH="0" baseline="0" noProof="0" dirty="0">
              <a:ln>
                <a:noFill/>
              </a:ln>
              <a:solidFill>
                <a:prstClr val="white">
                  <a:lumMod val="50000"/>
                </a:prstClr>
              </a:solidFill>
              <a:effectLst/>
              <a:uLnTx/>
              <a:uFillTx/>
              <a:latin typeface="Century Gothic" panose="020B0502020202020204" pitchFamily="34" charset="0"/>
              <a:ea typeface="Verdana" panose="020B0604030504040204" pitchFamily="34" charset="0"/>
              <a:cs typeface="+mn-cs"/>
            </a:endParaRPr>
          </a:p>
        </p:txBody>
      </p:sp>
      <p:sp>
        <p:nvSpPr>
          <p:cNvPr id="5" name="CuadroTexto 4">
            <a:extLst>
              <a:ext uri="{FF2B5EF4-FFF2-40B4-BE49-F238E27FC236}">
                <a16:creationId xmlns:a16="http://schemas.microsoft.com/office/drawing/2014/main" id="{2AFE226E-0920-2FF7-DFED-EB6EF234C674}"/>
              </a:ext>
            </a:extLst>
          </p:cNvPr>
          <p:cNvSpPr txBox="1"/>
          <p:nvPr/>
        </p:nvSpPr>
        <p:spPr>
          <a:xfrm>
            <a:off x="158499" y="1414252"/>
            <a:ext cx="5542544" cy="486287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rPr>
              <a:t>Área que solicita el traslado: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Dirección de Protección Especial solicitó traslado de riesgos P1+ y P6. – Memorando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202620000000061943 del 13 de mayo de 2026.</a:t>
            </a:r>
            <a:endPar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rPr>
              <a:t>Solicitud de traslado.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De la Dirección de Protección Especial a la Dirección del Sistema Nacional de Bienestar Familiar.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rPr>
              <a:t>Riesgos a ser trasladados: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solidFill>
                <a:effectLst/>
                <a:uLnTx/>
                <a:uFillTx/>
                <a:latin typeface="Nunito Sans Light" pitchFamily="2" charset="0"/>
                <a:ea typeface="+mn-ea"/>
                <a:cs typeface="+mn-cs"/>
              </a:rPr>
              <a:t>P1+.</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Decisiones que no corresponden a los postulados legales establecidos en el Código de Infancia y Adolescencia, modificado por la ley 1878 de 2018, para beneficiar un tercero generando investigaciones a los Defensores de Familia por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faltas disciplinarias.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s-ES" sz="1600" b="1" i="0" u="none" strike="noStrike" kern="1200" cap="none" spc="0" normalizeH="0" baseline="0" noProof="0" dirty="0">
              <a:ln>
                <a:noFill/>
              </a:ln>
              <a:solidFill>
                <a:prstClr val="black"/>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Nunito Sans Light" pitchFamily="2" charset="0"/>
                <a:ea typeface="+mn-ea"/>
                <a:cs typeface="+mn-cs"/>
              </a:rPr>
              <a:t>P6.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Posibilidad de afectación a los derechos de las niñas, los niños y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adolescentes derivadas de la pérdida de competencia,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ocasionada por la superación de términos, la configuración de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nulidades o la existencia de yerros procesales no subsanados,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que no son oportunamente remitidos al juez de familia por el/la defensor/a de familia o cuando este/a no lo hace, el/la directora/ la regional; conforme a lo establecido en los Artículos. 100 y 103 del Código de la Infancia y la Adolescencia, modificado por los Art. 4° y 6° de la Ley 1878 de 2018.</a:t>
            </a:r>
          </a:p>
        </p:txBody>
      </p:sp>
      <p:sp>
        <p:nvSpPr>
          <p:cNvPr id="17" name="Rectángulo: esquinas redondeadas 16">
            <a:extLst>
              <a:ext uri="{FF2B5EF4-FFF2-40B4-BE49-F238E27FC236}">
                <a16:creationId xmlns:a16="http://schemas.microsoft.com/office/drawing/2014/main" id="{F5D04DA0-3F39-658E-A0AD-DF7A047B81C5}"/>
              </a:ext>
            </a:extLst>
          </p:cNvPr>
          <p:cNvSpPr/>
          <p:nvPr/>
        </p:nvSpPr>
        <p:spPr>
          <a:xfrm>
            <a:off x="6096000" y="2119841"/>
            <a:ext cx="5787019" cy="2799291"/>
          </a:xfrm>
          <a:prstGeom prst="roundRect">
            <a:avLst>
              <a:gd name="adj" fmla="val 4226"/>
            </a:avLst>
          </a:prstGeom>
          <a:solidFill>
            <a:schemeClr val="bg1">
              <a:lumMod val="9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En cumplimiento de lo dispuesto en el Decreto 1430 de 2025, “Por el cual se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modifica la estructura del Instituto Colombiano de Bienestar Familiar Cecilia de la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Fuente de Lleras”, y en atención a las funciones asignadas en sus artículos 13  </a:t>
            </a:r>
            <a:r>
              <a:rPr kumimoji="0" lang="es-ES" sz="1400" b="0" i="1" u="none" strike="noStrike" kern="1200" cap="none" spc="0" normalizeH="0" baseline="0" noProof="0" dirty="0">
                <a:ln>
                  <a:noFill/>
                </a:ln>
                <a:solidFill>
                  <a:prstClr val="black"/>
                </a:solidFill>
                <a:effectLst/>
                <a:uLnTx/>
                <a:uFillTx/>
                <a:latin typeface="Nunito Sans Light" pitchFamily="2" charset="0"/>
                <a:ea typeface="+mn-ea"/>
                <a:cs typeface="+mn-cs"/>
              </a:rPr>
              <a:t>“Dirección del Sistema Nacional de Bienestar Familiar – SNBF”</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 y 16 “</a:t>
            </a:r>
            <a:r>
              <a:rPr kumimoji="0" lang="es-ES" sz="1400" b="0" i="1" u="none" strike="noStrike" kern="1200" cap="none" spc="0" normalizeH="0" baseline="0" noProof="0" dirty="0">
                <a:ln>
                  <a:noFill/>
                </a:ln>
                <a:solidFill>
                  <a:prstClr val="black"/>
                </a:solidFill>
                <a:effectLst/>
                <a:uLnTx/>
                <a:uFillTx/>
                <a:latin typeface="Nunito Sans Light" pitchFamily="2" charset="0"/>
                <a:ea typeface="+mn-ea"/>
                <a:cs typeface="+mn-cs"/>
              </a:rPr>
              <a:t>Subdirección de Autoridades Administrativas,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0" i="1" u="none" strike="noStrike" kern="1200" cap="none" spc="0" normalizeH="0" baseline="0" noProof="0" dirty="0">
              <a:ln>
                <a:noFill/>
              </a:ln>
              <a:solidFill>
                <a:prstClr val="black"/>
              </a:solidFill>
              <a:effectLst/>
              <a:uLnTx/>
              <a:uFillTx/>
              <a:latin typeface="Nunito Sans Light" pitchFamily="2" charset="0"/>
              <a:ea typeface="+mn-ea"/>
              <a:cs typeface="+mn-cs"/>
            </a:endParaRPr>
          </a:p>
        </p:txBody>
      </p:sp>
      <p:sp>
        <p:nvSpPr>
          <p:cNvPr id="18" name="Rectángulo: esquinas redondeadas 17">
            <a:extLst>
              <a:ext uri="{FF2B5EF4-FFF2-40B4-BE49-F238E27FC236}">
                <a16:creationId xmlns:a16="http://schemas.microsoft.com/office/drawing/2014/main" id="{5605955C-6DC9-4EB8-D523-C6D62F91098C}"/>
              </a:ext>
            </a:extLst>
          </p:cNvPr>
          <p:cNvSpPr/>
          <p:nvPr/>
        </p:nvSpPr>
        <p:spPr>
          <a:xfrm>
            <a:off x="7176824" y="2302753"/>
            <a:ext cx="3706070" cy="465847"/>
          </a:xfrm>
          <a:prstGeom prst="roundRect">
            <a:avLst/>
          </a:prstGeom>
          <a:solidFill>
            <a:schemeClr val="bg1"/>
          </a:solidFill>
          <a:ln w="63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Justificación</a:t>
            </a:r>
            <a:endParaRPr kumimoji="0" lang="es-CO" sz="18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5800988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5E82D-5222-A3C5-EE99-DA73D0DBF04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57A41E37-E561-FD7A-CBA7-52EB0E57CD9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white"/>
                </a:solidFill>
                <a:effectLst/>
                <a:uLnTx/>
                <a:uFillTx/>
                <a:latin typeface="Nunito Sans" pitchFamily="2" charset="77"/>
                <a:ea typeface="+mn-ea"/>
                <a:cs typeface="+mn-cs"/>
              </a:rPr>
              <a:t>PÚBLICA</a:t>
            </a:r>
          </a:p>
        </p:txBody>
      </p:sp>
      <p:sp>
        <p:nvSpPr>
          <p:cNvPr id="5" name="CuadroTexto 4">
            <a:extLst>
              <a:ext uri="{FF2B5EF4-FFF2-40B4-BE49-F238E27FC236}">
                <a16:creationId xmlns:a16="http://schemas.microsoft.com/office/drawing/2014/main" id="{F7B05A98-C4A0-8A2B-C738-0B2D30010DAA}"/>
              </a:ext>
            </a:extLst>
          </p:cNvPr>
          <p:cNvSpPr txBox="1"/>
          <p:nvPr/>
        </p:nvSpPr>
        <p:spPr>
          <a:xfrm>
            <a:off x="147056" y="1331217"/>
            <a:ext cx="3400477" cy="39703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rPr>
              <a:t>Riesgos de Corrupción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srgbClr val="76B12A"/>
              </a:solidFill>
              <a:effectLst/>
              <a:uLnTx/>
              <a:uFillTx/>
              <a:latin typeface="Nunito Sans"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srgbClr val="4472C4"/>
                </a:solidFill>
                <a:effectLst/>
                <a:uLnTx/>
                <a:uFillTx/>
                <a:latin typeface="Nunito Sans Light" pitchFamily="2" charset="0"/>
                <a:ea typeface="+mn-ea"/>
                <a:cs typeface="+mn-cs"/>
              </a:rPr>
              <a:t>SNB4+.</a:t>
            </a:r>
            <a:r>
              <a:rPr kumimoji="0" lang="es-CO" sz="1400" b="0" i="0" u="none" strike="noStrike" kern="1200" cap="none" spc="0" normalizeH="0" baseline="0" noProof="0" dirty="0">
                <a:ln>
                  <a:noFill/>
                </a:ln>
                <a:solidFill>
                  <a:srgbClr val="4472C4"/>
                </a:solidFill>
                <a:effectLst/>
                <a:uLnTx/>
                <a:uFillTx/>
                <a:latin typeface="Nunito Sans Light" pitchFamily="2" charset="0"/>
                <a:ea typeface="+mn-ea"/>
                <a:cs typeface="+mn-cs"/>
              </a:rPr>
              <a:t> </a:t>
            </a:r>
            <a:r>
              <a:rPr kumimoji="0" lang="es-ES" sz="1400" b="0" i="0" u="none" strike="noStrike" kern="1200" cap="none" spc="0" normalizeH="0" baseline="0" noProof="0" dirty="0">
                <a:ln>
                  <a:noFill/>
                </a:ln>
                <a:solidFill>
                  <a:prstClr val="black"/>
                </a:solidFill>
                <a:effectLst/>
                <a:uLnTx/>
                <a:uFillTx/>
                <a:latin typeface="Nunito Sans Light" pitchFamily="2" charset="0"/>
                <a:ea typeface="+mn-ea"/>
                <a:cs typeface="+mn-cs"/>
              </a:rPr>
              <a:t>Decisiones que no corresponden a los postulados legales establecidos en el Código de Infancia y Adolescencia, modificado por la ley 1878 de 2018, para beneficiar un tercero generando investigaciones a los Defensores de Familia por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faltas disciplinarias.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Los ajustes propuestos corresponden al </a:t>
            </a:r>
            <a:r>
              <a:rPr kumimoji="0" lang="es-CO" sz="1400" b="0" i="0" u="none" strike="noStrike" kern="1200" cap="none" spc="0" normalizeH="0" baseline="0" noProof="0" dirty="0">
                <a:ln>
                  <a:noFill/>
                </a:ln>
                <a:solidFill>
                  <a:srgbClr val="4472C4"/>
                </a:solidFill>
                <a:effectLst/>
                <a:uLnTx/>
                <a:uFillTx/>
                <a:latin typeface="Nunito Sans Light" pitchFamily="2" charset="0"/>
                <a:ea typeface="+mn-ea"/>
                <a:cs typeface="+mn-cs"/>
              </a:rPr>
              <a:t>texto azul </a:t>
            </a:r>
            <a:r>
              <a:rPr kumimoji="0" lang="es-CO" sz="1400" b="0" i="0" u="none" strike="noStrike" kern="1200" cap="none" spc="0" normalizeH="0" baseline="0" noProof="0" dirty="0">
                <a:ln>
                  <a:noFill/>
                </a:ln>
                <a:solidFill>
                  <a:prstClr val="black"/>
                </a:solidFill>
                <a:effectLst/>
                <a:uLnTx/>
                <a:uFillTx/>
                <a:latin typeface="Nunito Sans Light" pitchFamily="2" charset="0"/>
                <a:ea typeface="+mn-ea"/>
                <a:cs typeface="+mn-cs"/>
              </a:rPr>
              <a:t>en la descripción del control y en las actividades del Plan de Tratamiento.</a:t>
            </a:r>
          </a:p>
        </p:txBody>
      </p:sp>
      <p:sp>
        <p:nvSpPr>
          <p:cNvPr id="2" name="TextBox 6">
            <a:extLst>
              <a:ext uri="{FF2B5EF4-FFF2-40B4-BE49-F238E27FC236}">
                <a16:creationId xmlns:a16="http://schemas.microsoft.com/office/drawing/2014/main" id="{1C05A1EA-A192-CF50-1F8A-65047D0FDF15}"/>
              </a:ext>
            </a:extLst>
          </p:cNvPr>
          <p:cNvSpPr txBox="1"/>
          <p:nvPr/>
        </p:nvSpPr>
        <p:spPr>
          <a:xfrm>
            <a:off x="147056" y="202053"/>
            <a:ext cx="1095557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srgbClr val="70AD47"/>
                </a:solidFill>
                <a:effectLst/>
                <a:uLnTx/>
                <a:uFillTx/>
                <a:latin typeface="Century Gothic" panose="020B0502020202020204" pitchFamily="34" charset="0"/>
                <a:ea typeface="Verdana" panose="020B0604030504040204" pitchFamily="34" charset="0"/>
                <a:cs typeface="+mn-cs"/>
              </a:rPr>
              <a:t>Solicitud de traslado de riesgo de corrupción P1+ de Dirección de Protección Especial a Dirección del Sistema Nacional de Bienestar Familia</a:t>
            </a:r>
            <a:endParaRPr kumimoji="0" lang="es-ES" sz="2200" b="0" i="0" u="none" strike="noStrike" kern="1200" cap="none" spc="0" normalizeH="0" baseline="0" noProof="0" dirty="0">
              <a:ln>
                <a:noFill/>
              </a:ln>
              <a:solidFill>
                <a:prstClr val="white">
                  <a:lumMod val="50000"/>
                </a:prstClr>
              </a:solidFill>
              <a:effectLst/>
              <a:uLnTx/>
              <a:uFillTx/>
              <a:latin typeface="Century Gothic" panose="020B0502020202020204" pitchFamily="34" charset="0"/>
              <a:ea typeface="Verdana" panose="020B0604030504040204" pitchFamily="34" charset="0"/>
              <a:cs typeface="+mn-cs"/>
            </a:endParaRPr>
          </a:p>
        </p:txBody>
      </p:sp>
      <p:pic>
        <p:nvPicPr>
          <p:cNvPr id="9" name="Imagen 8" descr="The document outlines a control system for monitoring corruption prevention, including an assessment of regional awareness campaigns, and the implementation of an integrity and ethics code.&#10;&#10;El contenido generado por IA puede ser incorrecto.">
            <a:extLst>
              <a:ext uri="{FF2B5EF4-FFF2-40B4-BE49-F238E27FC236}">
                <a16:creationId xmlns:a16="http://schemas.microsoft.com/office/drawing/2014/main" id="{84D5BDE1-DEAD-CA5B-5454-8433A305B64E}"/>
              </a:ext>
            </a:extLst>
          </p:cNvPr>
          <p:cNvPicPr>
            <a:picLocks noChangeAspect="1"/>
          </p:cNvPicPr>
          <p:nvPr/>
        </p:nvPicPr>
        <p:blipFill>
          <a:blip r:embed="rId2"/>
          <a:stretch>
            <a:fillRect/>
          </a:stretch>
        </p:blipFill>
        <p:spPr>
          <a:xfrm>
            <a:off x="3852332" y="1331217"/>
            <a:ext cx="7801143" cy="5153125"/>
          </a:xfrm>
          <a:prstGeom prst="rect">
            <a:avLst/>
          </a:prstGeom>
        </p:spPr>
      </p:pic>
    </p:spTree>
    <p:extLst>
      <p:ext uri="{BB962C8B-B14F-4D97-AF65-F5344CB8AC3E}">
        <p14:creationId xmlns:p14="http://schemas.microsoft.com/office/powerpoint/2010/main" val="330291255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E5D56B3-9F23-12D9-6783-94BF238A8AFE}"/>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509BEA2E-45BF-054B-A36D-8ED923DC72CB}"/>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409CC741-D4B6-7FBF-0A0D-A33B181B6F25}"/>
              </a:ext>
            </a:extLst>
          </p:cNvPr>
          <p:cNvSpPr txBox="1"/>
          <p:nvPr/>
        </p:nvSpPr>
        <p:spPr>
          <a:xfrm>
            <a:off x="-386520" y="3964900"/>
            <a:ext cx="8589817" cy="273921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_tradnl"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7. Actualización </a:t>
            </a: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 1. Gestión Integral del Riesgo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Programa de transparencia y Etica Publica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0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dirty="0">
                <a:solidFill>
                  <a:prstClr val="black">
                    <a:lumMod val="65000"/>
                    <a:lumOff val="35000"/>
                  </a:prstClr>
                </a:solidFill>
                <a:latin typeface="Verdana"/>
                <a:ea typeface="Verdana"/>
              </a:rPr>
              <a:t>Subdirección de Mejoramiento Organizacional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sz="1400" dirty="0">
                <a:solidFill>
                  <a:prstClr val="black">
                    <a:lumMod val="65000"/>
                    <a:lumOff val="35000"/>
                  </a:prstClr>
                </a:solidFill>
                <a:latin typeface="Verdana"/>
                <a:ea typeface="Verdana"/>
              </a:rPr>
              <a:t>CARÁCTER APROBATORIO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_tradnl" sz="2400" b="0"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pic>
        <p:nvPicPr>
          <p:cNvPr id="3" name="Gráfico 2">
            <a:extLst>
              <a:ext uri="{FF2B5EF4-FFF2-40B4-BE49-F238E27FC236}">
                <a16:creationId xmlns:a16="http://schemas.microsoft.com/office/drawing/2014/main" id="{BAA67459-1314-2780-C30E-D87C883877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37504339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BAFB2-849E-EA7F-DB36-347741718FCD}"/>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497A7F18-F725-300D-8246-76739F68A440}"/>
              </a:ext>
            </a:extLst>
          </p:cNvPr>
          <p:cNvSpPr txBox="1"/>
          <p:nvPr/>
        </p:nvSpPr>
        <p:spPr>
          <a:xfrm>
            <a:off x="762000" y="321837"/>
            <a:ext cx="10668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 1. Gestión Integral del Riesgo</a:t>
            </a:r>
            <a:endParaRPr kumimoji="0" lang="es-ES" sz="24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endParaRPr>
          </a:p>
        </p:txBody>
      </p:sp>
      <p:sp>
        <p:nvSpPr>
          <p:cNvPr id="6" name="TextBox 6">
            <a:extLst>
              <a:ext uri="{FF2B5EF4-FFF2-40B4-BE49-F238E27FC236}">
                <a16:creationId xmlns:a16="http://schemas.microsoft.com/office/drawing/2014/main" id="{E3C86C3B-5D93-134A-7E4F-D4C97E329EBC}"/>
              </a:ext>
            </a:extLst>
          </p:cNvPr>
          <p:cNvSpPr txBox="1"/>
          <p:nvPr/>
        </p:nvSpPr>
        <p:spPr>
          <a:xfrm>
            <a:off x="444997" y="1236881"/>
            <a:ext cx="11302006" cy="2862322"/>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Se solicita a los directivos integrantes del Comité Institucional de Gestión y Desempeño la aprobación de la actualización de las actividades asociadas al componente 1 Gestión Integral del Riesgo del PTEP.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Las actualizaciones son específicamente en fechas, dependencias de apoyo y descripción de una actividad basados principalmente en recomendaciones y conversaciones sostenida con la Secretaria de Transparencia sobre la complejidad de analizar e implementar los cambios propuestos en la Guia de Riesgos del DAFP en su versión 7.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 continuación, se presentan los cambios que deben se aprobados resaltado en </a:t>
            </a:r>
            <a:r>
              <a:rPr kumimoji="0" lang="es-ES" sz="1800" b="0" i="0" u="none" strike="noStrike" kern="1200" cap="none" spc="0" normalizeH="0" baseline="0" noProof="0" dirty="0">
                <a:ln>
                  <a:noFill/>
                </a:ln>
                <a:solidFill>
                  <a:prstClr val="black"/>
                </a:solidFill>
                <a:effectLst/>
                <a:highlight>
                  <a:srgbClr val="FFFF00"/>
                </a:highlight>
                <a:uLnTx/>
                <a:uFillTx/>
                <a:latin typeface="Verdana" panose="020B0604030504040204" pitchFamily="34" charset="0"/>
                <a:ea typeface="Verdana" panose="020B0604030504040204" pitchFamily="34" charset="0"/>
                <a:cs typeface="+mn-cs"/>
              </a:rPr>
              <a:t>amarillo</a:t>
            </a:r>
            <a:r>
              <a:rPr kumimoji="0" lang="es-E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t>
            </a:r>
          </a:p>
        </p:txBody>
      </p:sp>
      <p:sp>
        <p:nvSpPr>
          <p:cNvPr id="3" name="TextBox 6">
            <a:extLst>
              <a:ext uri="{FF2B5EF4-FFF2-40B4-BE49-F238E27FC236}">
                <a16:creationId xmlns:a16="http://schemas.microsoft.com/office/drawing/2014/main" id="{93180F87-036E-0056-7337-5566C2ECF2D9}"/>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8CA344BD-5A7B-731C-6BE8-FE4CFD22FFF5}"/>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pic>
        <p:nvPicPr>
          <p:cNvPr id="11" name="Imagen 10">
            <a:extLst>
              <a:ext uri="{FF2B5EF4-FFF2-40B4-BE49-F238E27FC236}">
                <a16:creationId xmlns:a16="http://schemas.microsoft.com/office/drawing/2014/main" id="{7F4A0ACE-0A9A-427B-9DF9-B66C1E7402CE}"/>
              </a:ext>
            </a:extLst>
          </p:cNvPr>
          <p:cNvPicPr>
            <a:picLocks noChangeAspect="1"/>
          </p:cNvPicPr>
          <p:nvPr/>
        </p:nvPicPr>
        <p:blipFill>
          <a:blip r:embed="rId2"/>
          <a:stretch>
            <a:fillRect/>
          </a:stretch>
        </p:blipFill>
        <p:spPr>
          <a:xfrm>
            <a:off x="386853" y="4279352"/>
            <a:ext cx="11360150" cy="2120900"/>
          </a:xfrm>
          <a:prstGeom prst="rect">
            <a:avLst/>
          </a:prstGeom>
        </p:spPr>
      </p:pic>
    </p:spTree>
    <p:extLst>
      <p:ext uri="{BB962C8B-B14F-4D97-AF65-F5344CB8AC3E}">
        <p14:creationId xmlns:p14="http://schemas.microsoft.com/office/powerpoint/2010/main" val="23003885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65682-2BEE-A116-C58B-6F2CE8FABC2C}"/>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7F92F8C5-5C0A-E074-A9AA-DFC1677D05DC}"/>
              </a:ext>
            </a:extLst>
          </p:cNvPr>
          <p:cNvSpPr txBox="1"/>
          <p:nvPr/>
        </p:nvSpPr>
        <p:spPr>
          <a:xfrm>
            <a:off x="762000" y="321837"/>
            <a:ext cx="10668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 1. Gestión Integral del Riesgo</a:t>
            </a:r>
            <a:endParaRPr kumimoji="0" lang="es-ES" sz="24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endParaRPr>
          </a:p>
        </p:txBody>
      </p:sp>
      <p:sp>
        <p:nvSpPr>
          <p:cNvPr id="3" name="TextBox 6">
            <a:extLst>
              <a:ext uri="{FF2B5EF4-FFF2-40B4-BE49-F238E27FC236}">
                <a16:creationId xmlns:a16="http://schemas.microsoft.com/office/drawing/2014/main" id="{EE5CCC64-DADD-86E6-3219-969BA5ED4A1F}"/>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70CCE541-3E05-4DC9-C3F7-22042A7D04C5}"/>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graphicFrame>
        <p:nvGraphicFramePr>
          <p:cNvPr id="2" name="Tabla 1">
            <a:extLst>
              <a:ext uri="{FF2B5EF4-FFF2-40B4-BE49-F238E27FC236}">
                <a16:creationId xmlns:a16="http://schemas.microsoft.com/office/drawing/2014/main" id="{22D9E657-7ABE-A985-2DCD-461BD07B3229}"/>
              </a:ext>
            </a:extLst>
          </p:cNvPr>
          <p:cNvGraphicFramePr>
            <a:graphicFrameLocks noGrp="1"/>
          </p:cNvGraphicFramePr>
          <p:nvPr/>
        </p:nvGraphicFramePr>
        <p:xfrm>
          <a:off x="505691" y="1206865"/>
          <a:ext cx="11180618" cy="5137385"/>
        </p:xfrm>
        <a:graphic>
          <a:graphicData uri="http://schemas.openxmlformats.org/drawingml/2006/table">
            <a:tbl>
              <a:tblPr/>
              <a:tblGrid>
                <a:gridCol w="450337">
                  <a:extLst>
                    <a:ext uri="{9D8B030D-6E8A-4147-A177-3AD203B41FA5}">
                      <a16:colId xmlns:a16="http://schemas.microsoft.com/office/drawing/2014/main" val="364660332"/>
                    </a:ext>
                  </a:extLst>
                </a:gridCol>
                <a:gridCol w="5925128">
                  <a:extLst>
                    <a:ext uri="{9D8B030D-6E8A-4147-A177-3AD203B41FA5}">
                      <a16:colId xmlns:a16="http://schemas.microsoft.com/office/drawing/2014/main" val="3072695162"/>
                    </a:ext>
                  </a:extLst>
                </a:gridCol>
                <a:gridCol w="3030702">
                  <a:extLst>
                    <a:ext uri="{9D8B030D-6E8A-4147-A177-3AD203B41FA5}">
                      <a16:colId xmlns:a16="http://schemas.microsoft.com/office/drawing/2014/main" val="753249364"/>
                    </a:ext>
                  </a:extLst>
                </a:gridCol>
                <a:gridCol w="1774451">
                  <a:extLst>
                    <a:ext uri="{9D8B030D-6E8A-4147-A177-3AD203B41FA5}">
                      <a16:colId xmlns:a16="http://schemas.microsoft.com/office/drawing/2014/main" val="1250134440"/>
                    </a:ext>
                  </a:extLst>
                </a:gridCol>
              </a:tblGrid>
              <a:tr h="176907">
                <a:tc gridSpan="4">
                  <a:txBody>
                    <a:bodyPr/>
                    <a:lstStyle/>
                    <a:p>
                      <a:pPr algn="ctr" fontAlgn="ctr">
                        <a:buNone/>
                      </a:pPr>
                      <a:r>
                        <a:rPr lang="es-CO" sz="1300" b="1" i="0" u="none" strike="noStrike" dirty="0">
                          <a:solidFill>
                            <a:srgbClr val="000000"/>
                          </a:solidFill>
                          <a:effectLst/>
                          <a:latin typeface="Arial" panose="020B0604020202020204" pitchFamily="34" charset="0"/>
                        </a:rPr>
                        <a:t>COMPONENTE 1. Gestión Integral del Riesgo</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hMerge="1">
                  <a:txBody>
                    <a:bodyPr/>
                    <a:lstStyle/>
                    <a:p>
                      <a:pPr algn="ctr" fontAlgn="ctr">
                        <a:buNone/>
                      </a:pPr>
                      <a:endParaRPr lang="es-CO" sz="1200" b="1" i="0" u="none" strike="noStrike" dirty="0">
                        <a:solidFill>
                          <a:srgbClr val="000000"/>
                        </a:solidFill>
                        <a:effectLst/>
                        <a:latin typeface="Arial" panose="020B060402020202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hMerge="1">
                  <a:txBody>
                    <a:bodyPr/>
                    <a:lstStyle/>
                    <a:p>
                      <a:endParaRPr lang="es-CO"/>
                    </a:p>
                  </a:txBody>
                  <a:tcPr>
                    <a:lnL w="6350" cap="flat" cmpd="sng" algn="ctr">
                      <a:solidFill>
                        <a:srgbClr val="000000"/>
                      </a:solidFill>
                      <a:prstDash val="solid"/>
                      <a:round/>
                      <a:headEnd type="none" w="med" len="med"/>
                      <a:tailEnd type="none" w="med" len="med"/>
                    </a:lnL>
                  </a:tcPr>
                </a:tc>
                <a:tc hMerge="1">
                  <a:txBody>
                    <a:bodyPr/>
                    <a:lstStyle/>
                    <a:p>
                      <a:endParaRPr lang="es-CO"/>
                    </a:p>
                  </a:txBody>
                  <a:tcPr/>
                </a:tc>
                <a:extLst>
                  <a:ext uri="{0D108BD9-81ED-4DB2-BD59-A6C34878D82A}">
                    <a16:rowId xmlns:a16="http://schemas.microsoft.com/office/drawing/2014/main" val="592873138"/>
                  </a:ext>
                </a:extLst>
              </a:tr>
              <a:tr h="190048">
                <a:tc gridSpan="2">
                  <a:txBody>
                    <a:bodyPr/>
                    <a:lstStyle/>
                    <a:p>
                      <a:pPr algn="ctr" fontAlgn="ctr">
                        <a:buNone/>
                      </a:pPr>
                      <a:r>
                        <a:rPr lang="es-CO" sz="1300" b="1" i="0" u="none" strike="noStrike" dirty="0">
                          <a:solidFill>
                            <a:srgbClr val="000000"/>
                          </a:solidFill>
                          <a:effectLst/>
                          <a:latin typeface="Verdana" panose="020B0604030504040204" pitchFamily="34" charset="0"/>
                        </a:rPr>
                        <a:t>Actual</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hMerge="1">
                  <a:txBody>
                    <a:bodyPr/>
                    <a:lstStyle/>
                    <a:p>
                      <a:pPr algn="ctr" fontAlgn="ctr">
                        <a:buNone/>
                      </a:pPr>
                      <a:endParaRPr lang="es-CO" sz="1200" b="1"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buNone/>
                      </a:pPr>
                      <a:r>
                        <a:rPr lang="es-CO" sz="1300" b="1" i="0" u="none" strike="noStrike" dirty="0">
                          <a:solidFill>
                            <a:srgbClr val="000000"/>
                          </a:solidFill>
                          <a:effectLst/>
                          <a:latin typeface="Verdana" panose="020B0604030504040204" pitchFamily="34" charset="0"/>
                        </a:rPr>
                        <a:t>Apoyo </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A9D08E"/>
                    </a:solidFill>
                  </a:tcPr>
                </a:tc>
                <a:tc>
                  <a:txBody>
                    <a:bodyPr/>
                    <a:lstStyle/>
                    <a:p>
                      <a:pPr algn="ctr" fontAlgn="ctr">
                        <a:buNone/>
                      </a:pPr>
                      <a:r>
                        <a:rPr lang="es-ES" sz="1300" b="1" i="0" u="none" strike="noStrike" dirty="0">
                          <a:solidFill>
                            <a:srgbClr val="000000"/>
                          </a:solidFill>
                          <a:effectLst/>
                          <a:latin typeface="Verdana" panose="020B0604030504040204" pitchFamily="34" charset="0"/>
                        </a:rPr>
                        <a:t>Fecha actual</a:t>
                      </a:r>
                      <a:endParaRPr lang="es-CO" sz="1300" b="1"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4237578739"/>
                  </a:ext>
                </a:extLst>
              </a:tr>
              <a:tr h="701956">
                <a:tc rowSpan="3">
                  <a:txBody>
                    <a:bodyPr/>
                    <a:lstStyle/>
                    <a:p>
                      <a:pPr algn="ctr" fontAlgn="ctr">
                        <a:buNone/>
                      </a:pPr>
                      <a:r>
                        <a:rPr lang="es-CO" sz="1300" b="0" i="0" u="none" strike="noStrike" dirty="0">
                          <a:solidFill>
                            <a:srgbClr val="000000"/>
                          </a:solidFill>
                          <a:effectLst/>
                          <a:latin typeface="Verdana" panose="020B0604030504040204" pitchFamily="34" charset="0"/>
                        </a:rPr>
                        <a:t>1.4</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s-ES" sz="1300" b="0" i="0" u="none" strike="noStrike" dirty="0">
                          <a:solidFill>
                            <a:srgbClr val="000000"/>
                          </a:solidFill>
                          <a:effectLst/>
                          <a:latin typeface="Verdana" panose="020B0604030504040204" pitchFamily="34" charset="0"/>
                        </a:rPr>
                        <a:t>Actualizar el Procedimiento para la Atención de Presuntos Actos de Corrupción P4.RC  incluyendo lo relacionado con los riesgos de integridad publica y de LA/FT/FP</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ES" sz="1300" b="0" i="0" u="none" strike="noStrike" dirty="0">
                          <a:solidFill>
                            <a:srgbClr val="000000"/>
                          </a:solidFill>
                          <a:effectLst/>
                          <a:latin typeface="Verdana" panose="020B0604030504040204" pitchFamily="34" charset="0"/>
                        </a:rPr>
                        <a:t>Oficina Asesora Jurídica</a:t>
                      </a:r>
                    </a:p>
                    <a:p>
                      <a:pPr algn="ctr" fontAlgn="ctr">
                        <a:buNone/>
                      </a:pPr>
                      <a:r>
                        <a:rPr lang="es-ES" sz="1300" b="0" i="0" u="none" strike="noStrike" dirty="0">
                          <a:solidFill>
                            <a:srgbClr val="000000"/>
                          </a:solidFill>
                          <a:effectLst/>
                          <a:latin typeface="Verdana" panose="020B0604030504040204" pitchFamily="34" charset="0"/>
                        </a:rPr>
                        <a:t>Oficina de Control Interno</a:t>
                      </a:r>
                    </a:p>
                    <a:p>
                      <a:pPr algn="ctr" fontAlgn="ctr">
                        <a:buNone/>
                      </a:pPr>
                      <a:r>
                        <a:rPr lang="es-ES" sz="1300" b="0" i="0" u="none" strike="noStrike" dirty="0">
                          <a:solidFill>
                            <a:srgbClr val="000000"/>
                          </a:solidFill>
                          <a:effectLst/>
                          <a:latin typeface="Verdana" panose="020B0604030504040204" pitchFamily="34" charset="0"/>
                        </a:rPr>
                        <a:t>Dirección de Contratación</a:t>
                      </a:r>
                    </a:p>
                    <a:p>
                      <a:pPr algn="ctr" fontAlgn="ctr">
                        <a:buNone/>
                      </a:pPr>
                      <a:r>
                        <a:rPr lang="es-ES" sz="1300" b="0" i="0" u="none" strike="noStrike" dirty="0">
                          <a:solidFill>
                            <a:srgbClr val="000000"/>
                          </a:solidFill>
                          <a:effectLst/>
                          <a:latin typeface="Verdana" panose="020B0604030504040204" pitchFamily="34" charset="0"/>
                        </a:rPr>
                        <a:t>Dirección de Gestión Humana</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30/06/2026</a:t>
                      </a:r>
                      <a:endParaRPr kumimoji="0" lang="es-CO"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6338996"/>
                  </a:ext>
                </a:extLst>
              </a:tr>
              <a:tr h="176907">
                <a:tc vMerge="1">
                  <a:txBody>
                    <a:bodyPr/>
                    <a:lstStyle/>
                    <a:p>
                      <a:pPr algn="ctr" fontAlgn="ctr">
                        <a:buNone/>
                      </a:pPr>
                      <a:endParaRPr lang="es-CO" sz="12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300" b="1" i="0" u="none" strike="noStrike" dirty="0">
                          <a:solidFill>
                            <a:srgbClr val="000000"/>
                          </a:solidFill>
                          <a:effectLst/>
                          <a:latin typeface="Verdana" panose="020B0604030504040204" pitchFamily="34" charset="0"/>
                        </a:rPr>
                        <a:t>Propuesta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CO" sz="1300" b="1" i="0" u="none" strike="noStrike" dirty="0">
                          <a:solidFill>
                            <a:srgbClr val="000000"/>
                          </a:solidFill>
                          <a:effectLst/>
                          <a:latin typeface="Verdana" panose="020B0604030504040204" pitchFamily="34" charset="0"/>
                        </a:rPr>
                        <a:t>Apoyo</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1" i="0" u="none" strike="noStrike" dirty="0">
                          <a:solidFill>
                            <a:srgbClr val="000000"/>
                          </a:solidFill>
                          <a:effectLst/>
                          <a:latin typeface="Verdana" panose="020B0604030504040204" pitchFamily="34" charset="0"/>
                        </a:rPr>
                        <a:t>Fecha propuesta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2997787"/>
                  </a:ext>
                </a:extLst>
              </a:tr>
              <a:tr h="526940">
                <a:tc vMerge="1">
                  <a:txBody>
                    <a:bodyPr/>
                    <a:lstStyle/>
                    <a:p>
                      <a:pPr algn="ctr" fontAlgn="ctr">
                        <a:buNone/>
                      </a:pPr>
                      <a:endParaRPr lang="es-CO" sz="12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Desarrollar el procedimiento de reporte de operaciones sospechosas incluyendo lo relacionado con los riesgos de integridad publica y de LA/FT/FP</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buNone/>
                      </a:pPr>
                      <a:r>
                        <a:rPr lang="es-CO" sz="1300" b="0" i="0" u="none" strike="noStrike" dirty="0">
                          <a:solidFill>
                            <a:srgbClr val="000000"/>
                          </a:solidFill>
                          <a:effectLst/>
                          <a:latin typeface="Verdana" panose="020B0604030504040204" pitchFamily="34" charset="0"/>
                        </a:rPr>
                        <a:t>Oficina Asesora Jurídica</a:t>
                      </a:r>
                      <a:br>
                        <a:rPr lang="es-CO" sz="1300" b="0" i="0" u="none" strike="noStrike" dirty="0">
                          <a:solidFill>
                            <a:srgbClr val="000000"/>
                          </a:solidFill>
                          <a:effectLst/>
                          <a:latin typeface="Verdana" panose="020B0604030504040204" pitchFamily="34" charset="0"/>
                        </a:rPr>
                      </a:br>
                      <a:r>
                        <a:rPr lang="es-CO" sz="1300" b="0" i="0" u="none" strike="noStrike" dirty="0">
                          <a:solidFill>
                            <a:srgbClr val="000000"/>
                          </a:solidFill>
                          <a:effectLst/>
                          <a:latin typeface="Verdana" panose="020B0604030504040204" pitchFamily="34" charset="0"/>
                        </a:rPr>
                        <a:t>Dirección de Contratación</a:t>
                      </a:r>
                      <a:br>
                        <a:rPr lang="es-CO" sz="1300" b="0" i="0" u="none" strike="noStrike" dirty="0">
                          <a:solidFill>
                            <a:srgbClr val="000000"/>
                          </a:solidFill>
                          <a:effectLst/>
                          <a:latin typeface="Verdana" panose="020B0604030504040204" pitchFamily="34" charset="0"/>
                        </a:rPr>
                      </a:br>
                      <a:r>
                        <a:rPr lang="es-CO" sz="1300" b="0" i="0" u="none" strike="noStrike" dirty="0">
                          <a:solidFill>
                            <a:srgbClr val="000000"/>
                          </a:solidFill>
                          <a:effectLst/>
                          <a:latin typeface="Verdana" panose="020B0604030504040204" pitchFamily="34" charset="0"/>
                        </a:rPr>
                        <a:t>Equipo Transparencia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30/07/2026</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23582795"/>
                  </a:ext>
                </a:extLst>
              </a:tr>
              <a:tr h="701956">
                <a:tc rowSpan="3">
                  <a:txBody>
                    <a:bodyPr/>
                    <a:lstStyle/>
                    <a:p>
                      <a:pPr algn="ctr" fontAlgn="ctr">
                        <a:buNone/>
                      </a:pPr>
                      <a:r>
                        <a:rPr lang="es-CO" sz="1300" b="0" i="0" u="none" strike="noStrike" dirty="0">
                          <a:solidFill>
                            <a:srgbClr val="000000"/>
                          </a:solidFill>
                          <a:effectLst/>
                          <a:latin typeface="Verdana" panose="020B0604030504040204" pitchFamily="34" charset="0"/>
                        </a:rPr>
                        <a:t>1.5</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s-CO" sz="1300" b="0" i="0" u="none" strike="noStrike" dirty="0">
                          <a:solidFill>
                            <a:srgbClr val="000000"/>
                          </a:solidFill>
                          <a:effectLst/>
                          <a:latin typeface="Verdana" panose="020B0604030504040204" pitchFamily="34" charset="0"/>
                        </a:rPr>
                        <a:t>Desarrollar y comunicar el procedimiento de debida diligencia.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ES" sz="1300" b="0" i="0" u="none" strike="noStrike" dirty="0">
                          <a:solidFill>
                            <a:srgbClr val="000000"/>
                          </a:solidFill>
                          <a:effectLst/>
                          <a:latin typeface="Verdana" panose="020B0604030504040204" pitchFamily="34" charset="0"/>
                        </a:rPr>
                        <a:t>Oficina Asesora Jurídica</a:t>
                      </a:r>
                    </a:p>
                    <a:p>
                      <a:pPr algn="ctr" fontAlgn="ctr">
                        <a:buNone/>
                      </a:pPr>
                      <a:r>
                        <a:rPr lang="es-ES" sz="1300" b="0" i="0" u="none" strike="noStrike" dirty="0">
                          <a:solidFill>
                            <a:srgbClr val="000000"/>
                          </a:solidFill>
                          <a:effectLst/>
                          <a:latin typeface="Verdana" panose="020B0604030504040204" pitchFamily="34" charset="0"/>
                        </a:rPr>
                        <a:t>Oficina de Control Interno</a:t>
                      </a:r>
                    </a:p>
                    <a:p>
                      <a:pPr algn="ctr" fontAlgn="ctr">
                        <a:buNone/>
                      </a:pPr>
                      <a:r>
                        <a:rPr lang="es-ES" sz="1300" b="0" i="0" u="none" strike="noStrike" dirty="0">
                          <a:solidFill>
                            <a:srgbClr val="000000"/>
                          </a:solidFill>
                          <a:effectLst/>
                          <a:latin typeface="Verdana" panose="020B0604030504040204" pitchFamily="34" charset="0"/>
                        </a:rPr>
                        <a:t>Dirección de Contratación</a:t>
                      </a:r>
                    </a:p>
                    <a:p>
                      <a:pPr algn="ctr" fontAlgn="ctr">
                        <a:buNone/>
                      </a:pPr>
                      <a:r>
                        <a:rPr lang="es-ES" sz="1300" b="0" i="0" u="none" strike="noStrike" dirty="0">
                          <a:solidFill>
                            <a:srgbClr val="000000"/>
                          </a:solidFill>
                          <a:effectLst/>
                          <a:latin typeface="Verdana" panose="020B0604030504040204" pitchFamily="34" charset="0"/>
                        </a:rPr>
                        <a:t>Dirección de Gestión Humana</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30/06/2026</a:t>
                      </a:r>
                      <a:endParaRPr kumimoji="0" lang="es-CO"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9666412"/>
                  </a:ext>
                </a:extLst>
              </a:tr>
              <a:tr h="176907">
                <a:tc vMerge="1">
                  <a:txBody>
                    <a:bodyPr/>
                    <a:lstStyle/>
                    <a:p>
                      <a:pPr algn="ctr" fontAlgn="ctr">
                        <a:buNone/>
                      </a:pPr>
                      <a:endParaRPr lang="es-CO" sz="14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300" b="1" i="0" u="none" strike="noStrike" dirty="0">
                          <a:solidFill>
                            <a:srgbClr val="000000"/>
                          </a:solidFill>
                          <a:effectLst/>
                          <a:latin typeface="Verdana" panose="020B0604030504040204" pitchFamily="34" charset="0"/>
                        </a:rPr>
                        <a:t>Propuesta</a:t>
                      </a:r>
                      <a:endParaRPr lang="es-CO" sz="1300" b="1"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CO" sz="1300" b="1" i="0" u="none" strike="noStrike" dirty="0">
                          <a:solidFill>
                            <a:srgbClr val="000000"/>
                          </a:solidFill>
                          <a:effectLst/>
                          <a:latin typeface="Verdana" panose="020B0604030504040204" pitchFamily="34" charset="0"/>
                        </a:rPr>
                        <a:t>Apoyo</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1" i="0" u="none" strike="noStrike" dirty="0">
                          <a:solidFill>
                            <a:srgbClr val="000000"/>
                          </a:solidFill>
                          <a:effectLst/>
                          <a:latin typeface="Verdana" panose="020B0604030504040204" pitchFamily="34" charset="0"/>
                        </a:rPr>
                        <a:t>Fecha propuesta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51758719"/>
                  </a:ext>
                </a:extLst>
              </a:tr>
              <a:tr h="526940">
                <a:tc vMerge="1">
                  <a:txBody>
                    <a:bodyPr/>
                    <a:lstStyle/>
                    <a:p>
                      <a:pPr algn="ctr" fontAlgn="ctr">
                        <a:buNone/>
                      </a:pPr>
                      <a:endParaRPr lang="es-CO" sz="14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Desarrollar y comunicar el procedimiento de debida diligencia.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Oficina Asesora Jurídica</a:t>
                      </a:r>
                      <a:br>
                        <a:rPr lang="es-CO" sz="1300" b="0" i="0" u="none" strike="noStrike" dirty="0">
                          <a:solidFill>
                            <a:srgbClr val="000000"/>
                          </a:solidFill>
                          <a:effectLst/>
                          <a:latin typeface="Verdana" panose="020B0604030504040204" pitchFamily="34" charset="0"/>
                        </a:rPr>
                      </a:br>
                      <a:r>
                        <a:rPr lang="es-CO" sz="1300" b="0" i="0" u="none" strike="noStrike" dirty="0">
                          <a:solidFill>
                            <a:srgbClr val="000000"/>
                          </a:solidFill>
                          <a:effectLst/>
                          <a:latin typeface="Verdana" panose="020B0604030504040204" pitchFamily="34" charset="0"/>
                        </a:rPr>
                        <a:t>Dirección de Contratación</a:t>
                      </a:r>
                      <a:br>
                        <a:rPr lang="es-CO" sz="1300" b="0" i="0" u="none" strike="noStrike" dirty="0">
                          <a:solidFill>
                            <a:srgbClr val="000000"/>
                          </a:solidFill>
                          <a:effectLst/>
                          <a:latin typeface="Verdana" panose="020B0604030504040204" pitchFamily="34" charset="0"/>
                        </a:rPr>
                      </a:br>
                      <a:r>
                        <a:rPr lang="es-CO" sz="1300" b="0" i="0" u="none" strike="noStrike" dirty="0">
                          <a:solidFill>
                            <a:srgbClr val="000000"/>
                          </a:solidFill>
                          <a:effectLst/>
                          <a:latin typeface="Verdana" panose="020B0604030504040204" pitchFamily="34" charset="0"/>
                        </a:rPr>
                        <a:t>Equipo Transparencia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30/07/2026</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60874033"/>
                  </a:ext>
                </a:extLst>
              </a:tr>
              <a:tr h="526940">
                <a:tc rowSpan="3">
                  <a:txBody>
                    <a:bodyPr/>
                    <a:lstStyle/>
                    <a:p>
                      <a:pPr algn="ctr" fontAlgn="ctr">
                        <a:buNone/>
                      </a:pPr>
                      <a:r>
                        <a:rPr lang="es-CO" sz="1300" b="0" i="0" u="none" strike="noStrike" dirty="0">
                          <a:solidFill>
                            <a:srgbClr val="000000"/>
                          </a:solidFill>
                          <a:effectLst/>
                          <a:latin typeface="Verdana" panose="020B0604030504040204" pitchFamily="34" charset="0"/>
                        </a:rPr>
                        <a:t>1.7</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s-CO" sz="1300" b="0" i="0" u="none" strike="noStrike" dirty="0">
                          <a:solidFill>
                            <a:srgbClr val="000000"/>
                          </a:solidFill>
                          <a:effectLst/>
                          <a:latin typeface="Verdana" panose="020B0604030504040204" pitchFamily="34" charset="0"/>
                        </a:rPr>
                        <a:t>Actualizar el procedimiento sobre la gestión de riesgos de la entidad con el objetivo de incluir lo pertinente sobre gestión de riesgos de integridad publica. </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ES" sz="1300" b="0" i="0" u="none" strike="noStrike" dirty="0">
                          <a:solidFill>
                            <a:srgbClr val="000000"/>
                          </a:solidFill>
                          <a:effectLst/>
                          <a:latin typeface="Verdana" panose="020B0604030504040204" pitchFamily="34" charset="0"/>
                        </a:rPr>
                        <a:t>Oficina Asesora Jurídica</a:t>
                      </a:r>
                    </a:p>
                    <a:p>
                      <a:pPr algn="ctr" fontAlgn="ctr">
                        <a:buNone/>
                      </a:pPr>
                      <a:r>
                        <a:rPr lang="es-ES" sz="1300" b="0" i="0" u="none" strike="noStrike" dirty="0">
                          <a:solidFill>
                            <a:srgbClr val="000000"/>
                          </a:solidFill>
                          <a:effectLst/>
                          <a:latin typeface="Verdana" panose="020B0604030504040204" pitchFamily="34" charset="0"/>
                        </a:rPr>
                        <a:t>Dirección de Contratación</a:t>
                      </a:r>
                    </a:p>
                    <a:p>
                      <a:pPr algn="ctr" fontAlgn="ctr">
                        <a:buNone/>
                      </a:pPr>
                      <a:r>
                        <a:rPr lang="es-ES" sz="1300" b="0" i="0" u="none" strike="noStrike" dirty="0">
                          <a:solidFill>
                            <a:srgbClr val="000000"/>
                          </a:solidFill>
                          <a:effectLst/>
                          <a:latin typeface="Verdana" panose="020B0604030504040204" pitchFamily="34" charset="0"/>
                        </a:rPr>
                        <a:t>Dirección de Gestión Humana</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ES"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30/06/2026</a:t>
                      </a:r>
                      <a:endParaRPr kumimoji="0" lang="es-CO" sz="13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2001728"/>
                  </a:ext>
                </a:extLst>
              </a:tr>
              <a:tr h="176907">
                <a:tc vMerge="1">
                  <a:txBody>
                    <a:bodyPr/>
                    <a:lstStyle/>
                    <a:p>
                      <a:pPr algn="ctr" fontAlgn="ctr">
                        <a:buNone/>
                      </a:pP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ES" sz="1300" b="1" i="0" u="none" strike="noStrike" dirty="0">
                          <a:solidFill>
                            <a:srgbClr val="000000"/>
                          </a:solidFill>
                          <a:effectLst/>
                          <a:latin typeface="Verdana" panose="020B0604030504040204" pitchFamily="34" charset="0"/>
                        </a:rPr>
                        <a:t>Propuesta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es-CO" sz="1300" b="1" i="0" u="none" strike="noStrike" dirty="0">
                          <a:solidFill>
                            <a:srgbClr val="000000"/>
                          </a:solidFill>
                          <a:effectLst/>
                          <a:latin typeface="Verdana" panose="020B0604030504040204" pitchFamily="34" charset="0"/>
                        </a:rPr>
                        <a:t>Apoyo</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1" i="0" u="none" strike="noStrike" dirty="0">
                          <a:solidFill>
                            <a:srgbClr val="000000"/>
                          </a:solidFill>
                          <a:effectLst/>
                          <a:latin typeface="Verdana" panose="020B0604030504040204" pitchFamily="34" charset="0"/>
                        </a:rPr>
                        <a:t>Fecha propuesta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45855341"/>
                  </a:ext>
                </a:extLst>
              </a:tr>
              <a:tr h="757345">
                <a:tc vMerge="1">
                  <a:txBody>
                    <a:bodyPr/>
                    <a:lstStyle/>
                    <a:p>
                      <a:pPr algn="ctr" fontAlgn="ctr">
                        <a:buNone/>
                      </a:pP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es-ES" sz="1300" b="0" i="0" u="none" strike="noStrike" dirty="0">
                          <a:solidFill>
                            <a:srgbClr val="000000"/>
                          </a:solidFill>
                          <a:effectLst/>
                          <a:latin typeface="Verdana" panose="020B0604030504040204" pitchFamily="34" charset="0"/>
                        </a:rPr>
                        <a:t>Actualizar el procedimiento sobre la gestión de riesgos de la entidad con el objetivo de incluir lo pertinente sobre gestión de riesgos de integridad publica. </a:t>
                      </a:r>
                      <a:endParaRPr lang="es-CO" sz="1300" b="0" i="0" u="none" strike="noStrike" dirty="0">
                        <a:solidFill>
                          <a:srgbClr val="000000"/>
                        </a:solidFill>
                        <a:effectLst/>
                        <a:latin typeface="Verdana" panose="020B0604030504040204" pitchFamily="34" charset="0"/>
                      </a:endParaRP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Equipo Transparencia</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CO" sz="1300" b="0" i="0" u="none" strike="noStrike" dirty="0">
                          <a:solidFill>
                            <a:srgbClr val="000000"/>
                          </a:solidFill>
                          <a:effectLst/>
                          <a:latin typeface="Verdana" panose="020B0604030504040204" pitchFamily="34" charset="0"/>
                        </a:rPr>
                        <a:t>30/07/2026</a:t>
                      </a:r>
                    </a:p>
                  </a:txBody>
                  <a:tcPr marL="2140" marR="2140" marT="21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90365415"/>
                  </a:ext>
                </a:extLst>
              </a:tr>
            </a:tbl>
          </a:graphicData>
        </a:graphic>
      </p:graphicFrame>
    </p:spTree>
    <p:extLst>
      <p:ext uri="{BB962C8B-B14F-4D97-AF65-F5344CB8AC3E}">
        <p14:creationId xmlns:p14="http://schemas.microsoft.com/office/powerpoint/2010/main" val="7745242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857839" y="3761054"/>
            <a:ext cx="6975835"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800" b="1" dirty="0">
                <a:solidFill>
                  <a:srgbClr val="76B12A"/>
                </a:solidFill>
                <a:latin typeface="Verdana" panose="020B0604030504040204" pitchFamily="34" charset="0"/>
                <a:ea typeface="Verdana" panose="020B0604030504040204" pitchFamily="34" charset="0"/>
              </a:rPr>
              <a:t>8. Seguimiento PTEP </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800" b="1" dirty="0">
                <a:solidFill>
                  <a:srgbClr val="76B12A"/>
                </a:solidFill>
                <a:latin typeface="Verdana" panose="020B0604030504040204" pitchFamily="34" charset="0"/>
                <a:ea typeface="Verdana" panose="020B0604030504040204" pitchFamily="34" charset="0"/>
              </a:rPr>
              <a:t>Corte Dic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b="1" dirty="0">
              <a:solidFill>
                <a:srgbClr val="76B12A"/>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000" dirty="0">
                <a:solidFill>
                  <a:prstClr val="black">
                    <a:lumMod val="65000"/>
                    <a:lumOff val="35000"/>
                  </a:prstClr>
                </a:solidFill>
                <a:latin typeface="Verdana"/>
                <a:ea typeface="Verdana"/>
              </a:rPr>
              <a:t>Oficina de Control Interno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a:defRPr/>
            </a:pPr>
            <a:r>
              <a:rPr lang="es-ES_tradnl" sz="1400" dirty="0">
                <a:solidFill>
                  <a:prstClr val="black">
                    <a:lumMod val="65000"/>
                    <a:lumOff val="35000"/>
                  </a:prstClr>
                </a:solidFill>
                <a:latin typeface="Verdana"/>
                <a:ea typeface="Verdana"/>
              </a:rPr>
              <a:t>CARÁCTER INFORMATIVO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000" dirty="0">
              <a:solidFill>
                <a:prstClr val="black">
                  <a:lumMod val="65000"/>
                  <a:lumOff val="35000"/>
                </a:prstClr>
              </a:solidFill>
              <a:latin typeface="Verdana"/>
              <a:ea typeface="Verdana"/>
            </a:endParaRP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16745587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B7E7F-3DE8-E5E8-1981-B180A6D58567}"/>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8CA9293F-203D-8321-AFCC-ED86728BDD99}"/>
              </a:ext>
            </a:extLst>
          </p:cNvPr>
          <p:cNvSpPr txBox="1"/>
          <p:nvPr/>
        </p:nvSpPr>
        <p:spPr>
          <a:xfrm>
            <a:off x="442243" y="475344"/>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Componentes - Actividades</a:t>
            </a:r>
          </a:p>
        </p:txBody>
      </p:sp>
      <p:sp>
        <p:nvSpPr>
          <p:cNvPr id="3" name="TextBox 6">
            <a:extLst>
              <a:ext uri="{FF2B5EF4-FFF2-40B4-BE49-F238E27FC236}">
                <a16:creationId xmlns:a16="http://schemas.microsoft.com/office/drawing/2014/main" id="{B2A1A366-AC47-7535-D0C6-40455CD8BDB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C6D76932-CA12-B569-0E1E-9028154AD97F}"/>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9" name="Google Shape;492;p20">
            <a:extLst>
              <a:ext uri="{FF2B5EF4-FFF2-40B4-BE49-F238E27FC236}">
                <a16:creationId xmlns:a16="http://schemas.microsoft.com/office/drawing/2014/main" id="{97D3309B-02AC-3570-E93D-7118E0336648}"/>
              </a:ext>
            </a:extLst>
          </p:cNvPr>
          <p:cNvSpPr/>
          <p:nvPr/>
        </p:nvSpPr>
        <p:spPr>
          <a:xfrm>
            <a:off x="2228394" y="2481734"/>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493;p20">
            <a:extLst>
              <a:ext uri="{FF2B5EF4-FFF2-40B4-BE49-F238E27FC236}">
                <a16:creationId xmlns:a16="http://schemas.microsoft.com/office/drawing/2014/main" id="{B10957F5-1C45-B0B5-5103-134678EB71F6}"/>
              </a:ext>
            </a:extLst>
          </p:cNvPr>
          <p:cNvSpPr/>
          <p:nvPr/>
        </p:nvSpPr>
        <p:spPr>
          <a:xfrm>
            <a:off x="2184255" y="2430254"/>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516;p20">
            <a:extLst>
              <a:ext uri="{FF2B5EF4-FFF2-40B4-BE49-F238E27FC236}">
                <a16:creationId xmlns:a16="http://schemas.microsoft.com/office/drawing/2014/main" id="{D5B186FB-8A87-FB4C-B5B2-FEA58F268429}"/>
              </a:ext>
            </a:extLst>
          </p:cNvPr>
          <p:cNvSpPr txBox="1"/>
          <p:nvPr/>
        </p:nvSpPr>
        <p:spPr>
          <a:xfrm>
            <a:off x="2197300" y="2548631"/>
            <a:ext cx="3271117"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Componente 1. Gestión Integral Riesgo de Corrupción 2025</a:t>
            </a:r>
          </a:p>
        </p:txBody>
      </p:sp>
      <p:sp>
        <p:nvSpPr>
          <p:cNvPr id="12" name="CuadroTexto 11">
            <a:extLst>
              <a:ext uri="{FF2B5EF4-FFF2-40B4-BE49-F238E27FC236}">
                <a16:creationId xmlns:a16="http://schemas.microsoft.com/office/drawing/2014/main" id="{AFFF71F0-78B3-B299-A633-4595EE910293}"/>
              </a:ext>
            </a:extLst>
          </p:cNvPr>
          <p:cNvSpPr txBox="1"/>
          <p:nvPr/>
        </p:nvSpPr>
        <p:spPr>
          <a:xfrm>
            <a:off x="6782025" y="1801806"/>
            <a:ext cx="15476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B050"/>
                </a:solidFill>
                <a:effectLst/>
                <a:uLnTx/>
                <a:uFillTx/>
                <a:latin typeface="Calibri" panose="020F0502020204030204"/>
                <a:ea typeface="+mn-ea"/>
                <a:cs typeface="+mn-cs"/>
              </a:rPr>
              <a:t>CUMPLIDAS</a:t>
            </a:r>
            <a:endParaRPr kumimoji="0" lang="es-CO"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3" name="CuadroTexto 12">
            <a:extLst>
              <a:ext uri="{FF2B5EF4-FFF2-40B4-BE49-F238E27FC236}">
                <a16:creationId xmlns:a16="http://schemas.microsoft.com/office/drawing/2014/main" id="{DB05A577-7525-B1E8-1004-910E3CBEC959}"/>
              </a:ext>
            </a:extLst>
          </p:cNvPr>
          <p:cNvSpPr txBox="1"/>
          <p:nvPr/>
        </p:nvSpPr>
        <p:spPr>
          <a:xfrm>
            <a:off x="8181083" y="1809992"/>
            <a:ext cx="17697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FF0000"/>
                </a:solidFill>
                <a:effectLst/>
                <a:uLnTx/>
                <a:uFillTx/>
                <a:latin typeface="Calibri" panose="020F0502020204030204"/>
                <a:ea typeface="+mn-ea"/>
                <a:cs typeface="+mn-cs"/>
              </a:rPr>
              <a:t>NO CUMPLIDAS</a:t>
            </a:r>
            <a:endParaRPr kumimoji="0" lang="es-CO"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4" name="Google Shape;492;p20">
            <a:extLst>
              <a:ext uri="{FF2B5EF4-FFF2-40B4-BE49-F238E27FC236}">
                <a16:creationId xmlns:a16="http://schemas.microsoft.com/office/drawing/2014/main" id="{9278040A-5B3D-7C12-F229-857E8EB0C013}"/>
              </a:ext>
            </a:extLst>
          </p:cNvPr>
          <p:cNvSpPr/>
          <p:nvPr/>
        </p:nvSpPr>
        <p:spPr>
          <a:xfrm>
            <a:off x="2210520" y="3620186"/>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493;p20">
            <a:extLst>
              <a:ext uri="{FF2B5EF4-FFF2-40B4-BE49-F238E27FC236}">
                <a16:creationId xmlns:a16="http://schemas.microsoft.com/office/drawing/2014/main" id="{71A2809F-6252-AEAA-D6DB-DBC1FFAE4C7E}"/>
              </a:ext>
            </a:extLst>
          </p:cNvPr>
          <p:cNvSpPr/>
          <p:nvPr/>
        </p:nvSpPr>
        <p:spPr>
          <a:xfrm>
            <a:off x="2166381" y="3568706"/>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516;p20">
            <a:extLst>
              <a:ext uri="{FF2B5EF4-FFF2-40B4-BE49-F238E27FC236}">
                <a16:creationId xmlns:a16="http://schemas.microsoft.com/office/drawing/2014/main" id="{A95186D4-933E-6AC5-7D71-C8089636F3C6}"/>
              </a:ext>
            </a:extLst>
          </p:cNvPr>
          <p:cNvSpPr txBox="1"/>
          <p:nvPr/>
        </p:nvSpPr>
        <p:spPr>
          <a:xfrm>
            <a:off x="2317196" y="3660583"/>
            <a:ext cx="3078670"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Componente 2. Estado Abierto</a:t>
            </a:r>
          </a:p>
        </p:txBody>
      </p:sp>
      <p:sp>
        <p:nvSpPr>
          <p:cNvPr id="17" name="Google Shape;492;p20">
            <a:extLst>
              <a:ext uri="{FF2B5EF4-FFF2-40B4-BE49-F238E27FC236}">
                <a16:creationId xmlns:a16="http://schemas.microsoft.com/office/drawing/2014/main" id="{AEE58EC9-92EE-C93A-0C58-6CB064D77BE0}"/>
              </a:ext>
            </a:extLst>
          </p:cNvPr>
          <p:cNvSpPr/>
          <p:nvPr/>
        </p:nvSpPr>
        <p:spPr>
          <a:xfrm>
            <a:off x="2184254" y="4707159"/>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493;p20">
            <a:extLst>
              <a:ext uri="{FF2B5EF4-FFF2-40B4-BE49-F238E27FC236}">
                <a16:creationId xmlns:a16="http://schemas.microsoft.com/office/drawing/2014/main" id="{FE9CA3C4-D581-D2B0-EF16-3F56E104C8CE}"/>
              </a:ext>
            </a:extLst>
          </p:cNvPr>
          <p:cNvSpPr/>
          <p:nvPr/>
        </p:nvSpPr>
        <p:spPr>
          <a:xfrm>
            <a:off x="2140115" y="4655679"/>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516;p20">
            <a:extLst>
              <a:ext uri="{FF2B5EF4-FFF2-40B4-BE49-F238E27FC236}">
                <a16:creationId xmlns:a16="http://schemas.microsoft.com/office/drawing/2014/main" id="{B4933F42-8A69-A204-D731-0A5CA18DE633}"/>
              </a:ext>
            </a:extLst>
          </p:cNvPr>
          <p:cNvSpPr txBox="1"/>
          <p:nvPr/>
        </p:nvSpPr>
        <p:spPr>
          <a:xfrm>
            <a:off x="2290930" y="4747556"/>
            <a:ext cx="3078670"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Componente 3. Iniciativas Adicionales</a:t>
            </a:r>
          </a:p>
        </p:txBody>
      </p:sp>
      <p:sp>
        <p:nvSpPr>
          <p:cNvPr id="20" name="Google Shape;496;p20">
            <a:extLst>
              <a:ext uri="{FF2B5EF4-FFF2-40B4-BE49-F238E27FC236}">
                <a16:creationId xmlns:a16="http://schemas.microsoft.com/office/drawing/2014/main" id="{539E6B9B-3BBE-CAE9-637A-15CBD59B645F}"/>
              </a:ext>
            </a:extLst>
          </p:cNvPr>
          <p:cNvSpPr/>
          <p:nvPr/>
        </p:nvSpPr>
        <p:spPr>
          <a:xfrm>
            <a:off x="5544994" y="2468806"/>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497;p20">
            <a:extLst>
              <a:ext uri="{FF2B5EF4-FFF2-40B4-BE49-F238E27FC236}">
                <a16:creationId xmlns:a16="http://schemas.microsoft.com/office/drawing/2014/main" id="{6EF64358-0547-5D42-0AB3-DCC82BA4E683}"/>
              </a:ext>
            </a:extLst>
          </p:cNvPr>
          <p:cNvSpPr/>
          <p:nvPr/>
        </p:nvSpPr>
        <p:spPr>
          <a:xfrm>
            <a:off x="5635443" y="2502357"/>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14</a:t>
            </a:r>
            <a:endParaRPr kumimoji="0"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22" name="Google Shape;505;p20">
            <a:extLst>
              <a:ext uri="{FF2B5EF4-FFF2-40B4-BE49-F238E27FC236}">
                <a16:creationId xmlns:a16="http://schemas.microsoft.com/office/drawing/2014/main" id="{318F9D36-9980-7E6A-D43B-9E1B0BBF9D05}"/>
              </a:ext>
            </a:extLst>
          </p:cNvPr>
          <p:cNvSpPr/>
          <p:nvPr/>
        </p:nvSpPr>
        <p:spPr>
          <a:xfrm>
            <a:off x="5518001" y="2439270"/>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Google Shape;496;p20">
            <a:extLst>
              <a:ext uri="{FF2B5EF4-FFF2-40B4-BE49-F238E27FC236}">
                <a16:creationId xmlns:a16="http://schemas.microsoft.com/office/drawing/2014/main" id="{CCE33061-1A8E-3FA3-FD1D-BB02BB97ED5B}"/>
              </a:ext>
            </a:extLst>
          </p:cNvPr>
          <p:cNvSpPr/>
          <p:nvPr/>
        </p:nvSpPr>
        <p:spPr>
          <a:xfrm>
            <a:off x="5544994" y="3648998"/>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rgbClr val="0070C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497;p20">
            <a:extLst>
              <a:ext uri="{FF2B5EF4-FFF2-40B4-BE49-F238E27FC236}">
                <a16:creationId xmlns:a16="http://schemas.microsoft.com/office/drawing/2014/main" id="{188B911D-CD42-3291-939C-F1936AFB58D4}"/>
              </a:ext>
            </a:extLst>
          </p:cNvPr>
          <p:cNvSpPr/>
          <p:nvPr/>
        </p:nvSpPr>
        <p:spPr>
          <a:xfrm>
            <a:off x="5635443" y="3682549"/>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38</a:t>
            </a:r>
            <a:endParaRPr kumimoji="0"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25" name="Google Shape;505;p20">
            <a:extLst>
              <a:ext uri="{FF2B5EF4-FFF2-40B4-BE49-F238E27FC236}">
                <a16:creationId xmlns:a16="http://schemas.microsoft.com/office/drawing/2014/main" id="{F28B2F68-0089-D80C-AEC5-2ABD6ED0821C}"/>
              </a:ext>
            </a:extLst>
          </p:cNvPr>
          <p:cNvSpPr/>
          <p:nvPr/>
        </p:nvSpPr>
        <p:spPr>
          <a:xfrm>
            <a:off x="5518001" y="3619462"/>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496;p20">
            <a:extLst>
              <a:ext uri="{FF2B5EF4-FFF2-40B4-BE49-F238E27FC236}">
                <a16:creationId xmlns:a16="http://schemas.microsoft.com/office/drawing/2014/main" id="{1862984F-4FCD-6842-1739-AB304AAEBBF9}"/>
              </a:ext>
            </a:extLst>
          </p:cNvPr>
          <p:cNvSpPr/>
          <p:nvPr/>
        </p:nvSpPr>
        <p:spPr>
          <a:xfrm>
            <a:off x="5532738" y="4694231"/>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Google Shape;497;p20">
            <a:extLst>
              <a:ext uri="{FF2B5EF4-FFF2-40B4-BE49-F238E27FC236}">
                <a16:creationId xmlns:a16="http://schemas.microsoft.com/office/drawing/2014/main" id="{BDF5A089-9C3D-4F78-D8AB-FB1AF998E4B6}"/>
              </a:ext>
            </a:extLst>
          </p:cNvPr>
          <p:cNvSpPr/>
          <p:nvPr/>
        </p:nvSpPr>
        <p:spPr>
          <a:xfrm>
            <a:off x="5623187" y="4727782"/>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15</a:t>
            </a:r>
            <a:endParaRPr kumimoji="0" sz="14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endParaRPr>
          </a:p>
        </p:txBody>
      </p:sp>
      <p:sp>
        <p:nvSpPr>
          <p:cNvPr id="28" name="Google Shape;505;p20">
            <a:extLst>
              <a:ext uri="{FF2B5EF4-FFF2-40B4-BE49-F238E27FC236}">
                <a16:creationId xmlns:a16="http://schemas.microsoft.com/office/drawing/2014/main" id="{DA5E16F4-1A4A-C696-23F3-CB22255FA9C5}"/>
              </a:ext>
            </a:extLst>
          </p:cNvPr>
          <p:cNvSpPr/>
          <p:nvPr/>
        </p:nvSpPr>
        <p:spPr>
          <a:xfrm>
            <a:off x="5505745" y="4664695"/>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Google Shape;505;p20">
            <a:extLst>
              <a:ext uri="{FF2B5EF4-FFF2-40B4-BE49-F238E27FC236}">
                <a16:creationId xmlns:a16="http://schemas.microsoft.com/office/drawing/2014/main" id="{60017528-DD58-5E55-9DE9-F00F7EC2A9B4}"/>
              </a:ext>
            </a:extLst>
          </p:cNvPr>
          <p:cNvSpPr/>
          <p:nvPr/>
        </p:nvSpPr>
        <p:spPr>
          <a:xfrm>
            <a:off x="7131756" y="243025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2" name="Google Shape;505;p20">
            <a:extLst>
              <a:ext uri="{FF2B5EF4-FFF2-40B4-BE49-F238E27FC236}">
                <a16:creationId xmlns:a16="http://schemas.microsoft.com/office/drawing/2014/main" id="{452C8687-8FEB-C7B5-68B5-F1044BA53AC8}"/>
              </a:ext>
            </a:extLst>
          </p:cNvPr>
          <p:cNvSpPr/>
          <p:nvPr/>
        </p:nvSpPr>
        <p:spPr>
          <a:xfrm>
            <a:off x="8757767" y="2484506"/>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3" name="Google Shape;505;p20">
            <a:extLst>
              <a:ext uri="{FF2B5EF4-FFF2-40B4-BE49-F238E27FC236}">
                <a16:creationId xmlns:a16="http://schemas.microsoft.com/office/drawing/2014/main" id="{24A5F75A-A4D9-E39D-C0A8-333503F974CC}"/>
              </a:ext>
            </a:extLst>
          </p:cNvPr>
          <p:cNvSpPr/>
          <p:nvPr/>
        </p:nvSpPr>
        <p:spPr>
          <a:xfrm>
            <a:off x="7131756" y="3632468"/>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4" name="Google Shape;505;p20">
            <a:extLst>
              <a:ext uri="{FF2B5EF4-FFF2-40B4-BE49-F238E27FC236}">
                <a16:creationId xmlns:a16="http://schemas.microsoft.com/office/drawing/2014/main" id="{818DEFAB-9F2B-01ED-9D15-ABF06F05CE66}"/>
              </a:ext>
            </a:extLst>
          </p:cNvPr>
          <p:cNvSpPr/>
          <p:nvPr/>
        </p:nvSpPr>
        <p:spPr>
          <a:xfrm>
            <a:off x="8757767" y="3686720"/>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5" name="Google Shape;505;p20">
            <a:extLst>
              <a:ext uri="{FF2B5EF4-FFF2-40B4-BE49-F238E27FC236}">
                <a16:creationId xmlns:a16="http://schemas.microsoft.com/office/drawing/2014/main" id="{4F60D236-B9AA-2D04-E66F-C26199A89CDB}"/>
              </a:ext>
            </a:extLst>
          </p:cNvPr>
          <p:cNvSpPr/>
          <p:nvPr/>
        </p:nvSpPr>
        <p:spPr>
          <a:xfrm>
            <a:off x="7131756" y="4727782"/>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6" name="Google Shape;505;p20">
            <a:extLst>
              <a:ext uri="{FF2B5EF4-FFF2-40B4-BE49-F238E27FC236}">
                <a16:creationId xmlns:a16="http://schemas.microsoft.com/office/drawing/2014/main" id="{B2A1B7ED-1BA7-ECDE-8EB5-210D07451DD5}"/>
              </a:ext>
            </a:extLst>
          </p:cNvPr>
          <p:cNvSpPr/>
          <p:nvPr/>
        </p:nvSpPr>
        <p:spPr>
          <a:xfrm>
            <a:off x="8757767" y="478203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 name="Google Shape;497;p20">
            <a:extLst>
              <a:ext uri="{FF2B5EF4-FFF2-40B4-BE49-F238E27FC236}">
                <a16:creationId xmlns:a16="http://schemas.microsoft.com/office/drawing/2014/main" id="{5FC46921-4B40-5E43-0E40-EB3E8CFFDA09}"/>
              </a:ext>
            </a:extLst>
          </p:cNvPr>
          <p:cNvSpPr/>
          <p:nvPr/>
        </p:nvSpPr>
        <p:spPr>
          <a:xfrm>
            <a:off x="7207900" y="2516407"/>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12</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 name="Google Shape;497;p20">
            <a:extLst>
              <a:ext uri="{FF2B5EF4-FFF2-40B4-BE49-F238E27FC236}">
                <a16:creationId xmlns:a16="http://schemas.microsoft.com/office/drawing/2014/main" id="{6F25F91D-A65F-03FA-0F6D-696FC5E089AC}"/>
              </a:ext>
            </a:extLst>
          </p:cNvPr>
          <p:cNvSpPr/>
          <p:nvPr/>
        </p:nvSpPr>
        <p:spPr>
          <a:xfrm>
            <a:off x="8841278" y="2554955"/>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2</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7" name="Google Shape;497;p20">
            <a:extLst>
              <a:ext uri="{FF2B5EF4-FFF2-40B4-BE49-F238E27FC236}">
                <a16:creationId xmlns:a16="http://schemas.microsoft.com/office/drawing/2014/main" id="{E676ED12-C449-3A26-0C0E-3E9BCE1A1C1D}"/>
              </a:ext>
            </a:extLst>
          </p:cNvPr>
          <p:cNvSpPr/>
          <p:nvPr/>
        </p:nvSpPr>
        <p:spPr>
          <a:xfrm>
            <a:off x="8841278" y="3765109"/>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2</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8" name="Google Shape;497;p20">
            <a:extLst>
              <a:ext uri="{FF2B5EF4-FFF2-40B4-BE49-F238E27FC236}">
                <a16:creationId xmlns:a16="http://schemas.microsoft.com/office/drawing/2014/main" id="{4296CC13-BA75-220E-8589-0864ADE0B373}"/>
              </a:ext>
            </a:extLst>
          </p:cNvPr>
          <p:cNvSpPr/>
          <p:nvPr/>
        </p:nvSpPr>
        <p:spPr>
          <a:xfrm>
            <a:off x="7207900" y="3705615"/>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36</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9" name="Google Shape;497;p20">
            <a:extLst>
              <a:ext uri="{FF2B5EF4-FFF2-40B4-BE49-F238E27FC236}">
                <a16:creationId xmlns:a16="http://schemas.microsoft.com/office/drawing/2014/main" id="{F37ABE6B-5E91-6197-3DC0-B3A687869073}"/>
              </a:ext>
            </a:extLst>
          </p:cNvPr>
          <p:cNvSpPr/>
          <p:nvPr/>
        </p:nvSpPr>
        <p:spPr>
          <a:xfrm>
            <a:off x="7215268" y="4800490"/>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14</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0" name="Google Shape;497;p20">
            <a:extLst>
              <a:ext uri="{FF2B5EF4-FFF2-40B4-BE49-F238E27FC236}">
                <a16:creationId xmlns:a16="http://schemas.microsoft.com/office/drawing/2014/main" id="{42D1483F-69D1-187F-4363-C6BB7DDB5F9B}"/>
              </a:ext>
            </a:extLst>
          </p:cNvPr>
          <p:cNvSpPr/>
          <p:nvPr/>
        </p:nvSpPr>
        <p:spPr>
          <a:xfrm>
            <a:off x="8841277" y="4852082"/>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1</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2019926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21C91-1167-0893-1FE3-B5888D9B793F}"/>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1617E8E4-75BF-C3C9-1544-099A5E07563D}"/>
              </a:ext>
            </a:extLst>
          </p:cNvPr>
          <p:cNvSpPr txBox="1"/>
          <p:nvPr/>
        </p:nvSpPr>
        <p:spPr>
          <a:xfrm>
            <a:off x="442243" y="475344"/>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Componentes - Actividades</a:t>
            </a:r>
          </a:p>
        </p:txBody>
      </p:sp>
      <p:sp>
        <p:nvSpPr>
          <p:cNvPr id="3" name="TextBox 6">
            <a:extLst>
              <a:ext uri="{FF2B5EF4-FFF2-40B4-BE49-F238E27FC236}">
                <a16:creationId xmlns:a16="http://schemas.microsoft.com/office/drawing/2014/main" id="{4DD6805C-F1D9-8F3D-0975-C1D26AA13EDC}"/>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D08FDD30-ADE8-7487-8628-97FEB97CB52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9" name="Google Shape;492;p20">
            <a:extLst>
              <a:ext uri="{FF2B5EF4-FFF2-40B4-BE49-F238E27FC236}">
                <a16:creationId xmlns:a16="http://schemas.microsoft.com/office/drawing/2014/main" id="{2F92056F-310D-64AE-0B8B-76FF95A80DEA}"/>
              </a:ext>
            </a:extLst>
          </p:cNvPr>
          <p:cNvSpPr/>
          <p:nvPr/>
        </p:nvSpPr>
        <p:spPr>
          <a:xfrm>
            <a:off x="4282699" y="1943374"/>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493;p20">
            <a:extLst>
              <a:ext uri="{FF2B5EF4-FFF2-40B4-BE49-F238E27FC236}">
                <a16:creationId xmlns:a16="http://schemas.microsoft.com/office/drawing/2014/main" id="{9A98D79B-6D77-13FB-CB6F-E690E7C3CA0F}"/>
              </a:ext>
            </a:extLst>
          </p:cNvPr>
          <p:cNvSpPr/>
          <p:nvPr/>
        </p:nvSpPr>
        <p:spPr>
          <a:xfrm>
            <a:off x="4238560" y="1891894"/>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516;p20">
            <a:extLst>
              <a:ext uri="{FF2B5EF4-FFF2-40B4-BE49-F238E27FC236}">
                <a16:creationId xmlns:a16="http://schemas.microsoft.com/office/drawing/2014/main" id="{D419E372-3B7A-963D-C4BE-2B9DBA32AA8B}"/>
              </a:ext>
            </a:extLst>
          </p:cNvPr>
          <p:cNvSpPr txBox="1"/>
          <p:nvPr/>
        </p:nvSpPr>
        <p:spPr>
          <a:xfrm>
            <a:off x="4251605" y="2010271"/>
            <a:ext cx="3271117"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Componente 1. Gestión Integral Riesgo de Corrupción 2025</a:t>
            </a:r>
          </a:p>
        </p:txBody>
      </p:sp>
      <p:sp>
        <p:nvSpPr>
          <p:cNvPr id="13" name="CuadroTexto 12">
            <a:extLst>
              <a:ext uri="{FF2B5EF4-FFF2-40B4-BE49-F238E27FC236}">
                <a16:creationId xmlns:a16="http://schemas.microsoft.com/office/drawing/2014/main" id="{5558C0A7-22BC-6184-5443-7540E71A453B}"/>
              </a:ext>
            </a:extLst>
          </p:cNvPr>
          <p:cNvSpPr txBox="1"/>
          <p:nvPr/>
        </p:nvSpPr>
        <p:spPr>
          <a:xfrm>
            <a:off x="294089" y="1199838"/>
            <a:ext cx="222499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NO CUMPLIDAS</a:t>
            </a:r>
            <a:endParaRPr kumimoji="0" lang="es-CO"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endParaRPr>
          </a:p>
        </p:txBody>
      </p:sp>
      <p:graphicFrame>
        <p:nvGraphicFramePr>
          <p:cNvPr id="37" name="Tabla 36">
            <a:extLst>
              <a:ext uri="{FF2B5EF4-FFF2-40B4-BE49-F238E27FC236}">
                <a16:creationId xmlns:a16="http://schemas.microsoft.com/office/drawing/2014/main" id="{9DF1CEFF-764C-B9F7-557A-42F9256D6CB5}"/>
              </a:ext>
            </a:extLst>
          </p:cNvPr>
          <p:cNvGraphicFramePr>
            <a:graphicFrameLocks noGrp="1"/>
          </p:cNvGraphicFramePr>
          <p:nvPr/>
        </p:nvGraphicFramePr>
        <p:xfrm>
          <a:off x="1024965" y="2908360"/>
          <a:ext cx="10375152" cy="3128443"/>
        </p:xfrm>
        <a:graphic>
          <a:graphicData uri="http://schemas.openxmlformats.org/drawingml/2006/table">
            <a:tbl>
              <a:tblPr firstRow="1" bandRow="1">
                <a:tableStyleId>{21E4AEA4-8DFA-4A89-87EB-49C32662AFE0}</a:tableStyleId>
              </a:tblPr>
              <a:tblGrid>
                <a:gridCol w="2067858">
                  <a:extLst>
                    <a:ext uri="{9D8B030D-6E8A-4147-A177-3AD203B41FA5}">
                      <a16:colId xmlns:a16="http://schemas.microsoft.com/office/drawing/2014/main" val="117769967"/>
                    </a:ext>
                  </a:extLst>
                </a:gridCol>
                <a:gridCol w="2205318">
                  <a:extLst>
                    <a:ext uri="{9D8B030D-6E8A-4147-A177-3AD203B41FA5}">
                      <a16:colId xmlns:a16="http://schemas.microsoft.com/office/drawing/2014/main" val="3429137966"/>
                    </a:ext>
                  </a:extLst>
                </a:gridCol>
                <a:gridCol w="6101976">
                  <a:extLst>
                    <a:ext uri="{9D8B030D-6E8A-4147-A177-3AD203B41FA5}">
                      <a16:colId xmlns:a16="http://schemas.microsoft.com/office/drawing/2014/main" val="1234953066"/>
                    </a:ext>
                  </a:extLst>
                </a:gridCol>
              </a:tblGrid>
              <a:tr h="385243">
                <a:tc>
                  <a:txBody>
                    <a:bodyPr/>
                    <a:lstStyle/>
                    <a:p>
                      <a:pPr algn="ctr"/>
                      <a:r>
                        <a:rPr lang="es-ES" sz="1200" dirty="0">
                          <a:latin typeface="Verdana" panose="020B0604030504040204" pitchFamily="34" charset="0"/>
                          <a:ea typeface="Verdana" panose="020B0604030504040204" pitchFamily="34" charset="0"/>
                        </a:rPr>
                        <a:t>Subcomponente</a:t>
                      </a:r>
                      <a:endParaRPr lang="es-CO" sz="1200" dirty="0">
                        <a:latin typeface="Verdana" panose="020B0604030504040204" pitchFamily="34" charset="0"/>
                        <a:ea typeface="Verdana" panose="020B0604030504040204" pitchFamily="34" charset="0"/>
                      </a:endParaRP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tcPr>
                </a:tc>
                <a:tc>
                  <a:txBody>
                    <a:bodyPr/>
                    <a:lstStyle/>
                    <a:p>
                      <a:pPr algn="ctr"/>
                      <a:r>
                        <a:rPr lang="es-ES" sz="1200" dirty="0">
                          <a:latin typeface="Verdana" panose="020B0604030504040204" pitchFamily="34" charset="0"/>
                          <a:ea typeface="Verdana" panose="020B0604030504040204" pitchFamily="34" charset="0"/>
                        </a:rPr>
                        <a:t>Actividad</a:t>
                      </a:r>
                      <a:endParaRPr lang="es-CO" sz="1200" dirty="0">
                        <a:latin typeface="Verdana" panose="020B0604030504040204" pitchFamily="34" charset="0"/>
                        <a:ea typeface="Verdana" panose="020B0604030504040204" pitchFamily="34" charset="0"/>
                      </a:endParaRP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tcPr>
                </a:tc>
                <a:tc>
                  <a:txBody>
                    <a:bodyPr/>
                    <a:lstStyle/>
                    <a:p>
                      <a:pPr algn="ctr"/>
                      <a:r>
                        <a:rPr lang="es-CO" sz="1200" dirty="0">
                          <a:latin typeface="Verdana" panose="020B0604030504040204" pitchFamily="34" charset="0"/>
                          <a:ea typeface="Verdana" panose="020B0604030504040204" pitchFamily="34" charset="0"/>
                        </a:rPr>
                        <a:t>Conclusión del Seguimiento</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tcPr>
                </a:tc>
                <a:extLst>
                  <a:ext uri="{0D108BD9-81ED-4DB2-BD59-A6C34878D82A}">
                    <a16:rowId xmlns:a16="http://schemas.microsoft.com/office/drawing/2014/main" val="3214226218"/>
                  </a:ext>
                </a:extLst>
              </a:tr>
              <a:tr h="389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b="1" dirty="0">
                          <a:latin typeface="Verdana" panose="020B0604030504040204" pitchFamily="34" charset="0"/>
                          <a:ea typeface="Verdana" panose="020B0604030504040204" pitchFamily="34" charset="0"/>
                        </a:rPr>
                        <a:t>Subcomponente 1. Política de Administración de Riesgos</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200" b="1" dirty="0">
                          <a:latin typeface="Verdana" panose="020B0604030504040204" pitchFamily="34" charset="0"/>
                          <a:ea typeface="Verdana" panose="020B0604030504040204" pitchFamily="34" charset="0"/>
                        </a:rPr>
                        <a:t>Realizar socialización acerca de la política de riesgos de corrupción.</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200" dirty="0">
                          <a:latin typeface="Verdana" panose="020B0604030504040204" pitchFamily="34" charset="0"/>
                          <a:ea typeface="Verdana" panose="020B0604030504040204" pitchFamily="34" charset="0"/>
                        </a:rPr>
                        <a:t>Verificadas las evidencias que soportan la socialización de la política de riesgos de la Entidad para la SDG y las 33 Regionales, se evidenció que </a:t>
                      </a:r>
                      <a:r>
                        <a:rPr lang="es-CO" sz="1200" b="1" dirty="0">
                          <a:latin typeface="Verdana" panose="020B0604030504040204" pitchFamily="34" charset="0"/>
                          <a:ea typeface="Verdana" panose="020B0604030504040204" pitchFamily="34" charset="0"/>
                        </a:rPr>
                        <a:t>durante el primer semestre no se aportaron soportes que dieran cuenta de la ejecución de la actividad </a:t>
                      </a:r>
                      <a:r>
                        <a:rPr lang="es-CO" sz="1200" dirty="0">
                          <a:latin typeface="Verdana" panose="020B0604030504040204" pitchFamily="34" charset="0"/>
                          <a:ea typeface="Verdana" panose="020B0604030504040204" pitchFamily="34" charset="0"/>
                        </a:rPr>
                        <a:t>y para el segundo semestre se observó que la socialización se realizó en el marco del PIC el día 05/11/2025.</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extLst>
                  <a:ext uri="{0D108BD9-81ED-4DB2-BD59-A6C34878D82A}">
                    <a16:rowId xmlns:a16="http://schemas.microsoft.com/office/drawing/2014/main" val="1465449687"/>
                  </a:ext>
                </a:extLst>
              </a:tr>
              <a:tr h="370840">
                <a:tc>
                  <a:txBody>
                    <a:bodyPr/>
                    <a:lstStyle/>
                    <a:p>
                      <a:pPr algn="l"/>
                      <a:r>
                        <a:rPr lang="es-CO" sz="1200" b="1" dirty="0">
                          <a:latin typeface="Verdana" panose="020B0604030504040204" pitchFamily="34" charset="0"/>
                          <a:ea typeface="Verdana" panose="020B0604030504040204" pitchFamily="34" charset="0"/>
                        </a:rPr>
                        <a:t>Subcomponente 6. canales de denuncia</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tc>
                  <a:txBody>
                    <a:bodyPr/>
                    <a:lstStyle/>
                    <a:p>
                      <a:pPr algn="just"/>
                      <a:r>
                        <a:rPr lang="es-ES" sz="1200" b="1" dirty="0">
                          <a:latin typeface="Verdana" panose="020B0604030504040204" pitchFamily="34" charset="0"/>
                          <a:ea typeface="Verdana" panose="020B0604030504040204" pitchFamily="34" charset="0"/>
                        </a:rPr>
                        <a:t>Divulgar piezas informativas sobre el  lineamiento de protección al denunciante y de custodia de las bases de datos personales.</a:t>
                      </a:r>
                      <a:endParaRPr lang="es-CO" sz="1200" b="1" dirty="0">
                        <a:latin typeface="Verdana" panose="020B0604030504040204" pitchFamily="34" charset="0"/>
                        <a:ea typeface="Verdana" panose="020B0604030504040204" pitchFamily="34" charset="0"/>
                      </a:endParaRP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tc>
                  <a:txBody>
                    <a:bodyPr/>
                    <a:lstStyle/>
                    <a:p>
                      <a:pPr algn="just"/>
                      <a:r>
                        <a:rPr lang="es-ES" sz="1200" dirty="0">
                          <a:latin typeface="Verdana" panose="020B0604030504040204" pitchFamily="34" charset="0"/>
                          <a:ea typeface="Verdana" panose="020B0604030504040204" pitchFamily="34" charset="0"/>
                        </a:rPr>
                        <a:t>Se observó la pieza de comunicación </a:t>
                      </a:r>
                      <a:r>
                        <a:rPr lang="es-ES" sz="1200" i="1" dirty="0">
                          <a:latin typeface="Verdana" panose="020B0604030504040204" pitchFamily="34" charset="0"/>
                          <a:ea typeface="Verdana" panose="020B0604030504040204" pitchFamily="34" charset="0"/>
                        </a:rPr>
                        <a:t>"Lineamientos de protección al denunciante"; </a:t>
                      </a:r>
                      <a:r>
                        <a:rPr lang="es-ES" sz="1200" dirty="0">
                          <a:latin typeface="Verdana" panose="020B0604030504040204" pitchFamily="34" charset="0"/>
                          <a:ea typeface="Verdana" panose="020B0604030504040204" pitchFamily="34" charset="0"/>
                        </a:rPr>
                        <a:t>sin embargo, </a:t>
                      </a:r>
                      <a:r>
                        <a:rPr lang="es-ES" sz="1200" b="1" dirty="0">
                          <a:latin typeface="Verdana" panose="020B0604030504040204" pitchFamily="34" charset="0"/>
                          <a:ea typeface="Verdana" panose="020B0604030504040204" pitchFamily="34" charset="0"/>
                        </a:rPr>
                        <a:t>no se encontró publicada </a:t>
                      </a:r>
                      <a:r>
                        <a:rPr lang="es-ES" sz="1200" dirty="0">
                          <a:latin typeface="Verdana" panose="020B0604030504040204" pitchFamily="34" charset="0"/>
                          <a:ea typeface="Verdana" panose="020B0604030504040204" pitchFamily="34" charset="0"/>
                        </a:rPr>
                        <a:t>en el siguiente link  https://www.icbf.gov.co/linea-anticorrupcion-icbf-2, que era lo informado como soporte de la actividad.</a:t>
                      </a:r>
                    </a:p>
                    <a:p>
                      <a:pPr algn="ctr"/>
                      <a:endParaRPr lang="es-ES" sz="1200" dirty="0">
                        <a:latin typeface="Verdana" panose="020B0604030504040204" pitchFamily="34" charset="0"/>
                        <a:ea typeface="Verdana" panose="020B0604030504040204" pitchFamily="34" charset="0"/>
                      </a:endParaRPr>
                    </a:p>
                    <a:p>
                      <a:pPr algn="just"/>
                      <a:r>
                        <a:rPr lang="es-ES" sz="1200" dirty="0">
                          <a:latin typeface="Verdana" panose="020B0604030504040204" pitchFamily="34" charset="0"/>
                          <a:ea typeface="Verdana" panose="020B0604030504040204" pitchFamily="34" charset="0"/>
                        </a:rPr>
                        <a:t>Adicionalmente, se constató que el 30/10/2025 se realizó la divulgación de un video de protección de datos del denunciante a través de la página web y en la red social x.</a:t>
                      </a:r>
                    </a:p>
                  </a:txBody>
                  <a:tcPr anchor="ctr">
                    <a:lnL w="6350" cap="flat" cmpd="sng" algn="ctr">
                      <a:solidFill>
                        <a:schemeClr val="accent2"/>
                      </a:solidFill>
                      <a:prstDash val="sysDashDot"/>
                      <a:round/>
                      <a:headEnd type="none" w="med" len="med"/>
                      <a:tailEnd type="none" w="med" len="med"/>
                    </a:lnL>
                    <a:lnR w="6350" cap="flat" cmpd="sng" algn="ctr">
                      <a:solidFill>
                        <a:schemeClr val="accent2"/>
                      </a:solidFill>
                      <a:prstDash val="sysDashDot"/>
                      <a:round/>
                      <a:headEnd type="none" w="med" len="med"/>
                      <a:tailEnd type="none" w="med" len="med"/>
                    </a:lnR>
                    <a:lnT w="6350" cap="flat" cmpd="sng" algn="ctr">
                      <a:solidFill>
                        <a:schemeClr val="accent2"/>
                      </a:solidFill>
                      <a:prstDash val="sysDashDot"/>
                      <a:round/>
                      <a:headEnd type="none" w="med" len="med"/>
                      <a:tailEnd type="none" w="med" len="med"/>
                    </a:lnT>
                    <a:lnB w="6350" cap="flat" cmpd="sng" algn="ctr">
                      <a:solidFill>
                        <a:schemeClr val="accent2"/>
                      </a:solidFill>
                      <a:prstDash val="sysDashDot"/>
                      <a:round/>
                      <a:headEnd type="none" w="med" len="med"/>
                      <a:tailEnd type="none" w="med" len="med"/>
                    </a:lnB>
                    <a:noFill/>
                  </a:tcPr>
                </a:tc>
                <a:extLst>
                  <a:ext uri="{0D108BD9-81ED-4DB2-BD59-A6C34878D82A}">
                    <a16:rowId xmlns:a16="http://schemas.microsoft.com/office/drawing/2014/main" val="2033318717"/>
                  </a:ext>
                </a:extLst>
              </a:tr>
            </a:tbl>
          </a:graphicData>
        </a:graphic>
      </p:graphicFrame>
    </p:spTree>
    <p:extLst>
      <p:ext uri="{BB962C8B-B14F-4D97-AF65-F5344CB8AC3E}">
        <p14:creationId xmlns:p14="http://schemas.microsoft.com/office/powerpoint/2010/main" val="34255004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BB0C7-C206-F3C5-1A6C-B3C70480DC98}"/>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DBF2D0AA-8928-5578-4022-7F1D4C081F61}"/>
              </a:ext>
            </a:extLst>
          </p:cNvPr>
          <p:cNvSpPr txBox="1"/>
          <p:nvPr/>
        </p:nvSpPr>
        <p:spPr>
          <a:xfrm>
            <a:off x="442243" y="475344"/>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Componentes - Actividades</a:t>
            </a:r>
          </a:p>
        </p:txBody>
      </p:sp>
      <p:sp>
        <p:nvSpPr>
          <p:cNvPr id="3" name="TextBox 6">
            <a:extLst>
              <a:ext uri="{FF2B5EF4-FFF2-40B4-BE49-F238E27FC236}">
                <a16:creationId xmlns:a16="http://schemas.microsoft.com/office/drawing/2014/main" id="{203A628B-D9C7-7A8D-0993-D11B54A35C13}"/>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935C68A3-7FF5-C4C0-5D5E-9960DD849E26}"/>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14" name="Google Shape;492;p20">
            <a:extLst>
              <a:ext uri="{FF2B5EF4-FFF2-40B4-BE49-F238E27FC236}">
                <a16:creationId xmlns:a16="http://schemas.microsoft.com/office/drawing/2014/main" id="{FFB0CC39-6793-402D-C184-1E4CC46A65FC}"/>
              </a:ext>
            </a:extLst>
          </p:cNvPr>
          <p:cNvSpPr/>
          <p:nvPr/>
        </p:nvSpPr>
        <p:spPr>
          <a:xfrm>
            <a:off x="4362359" y="1771304"/>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493;p20">
            <a:extLst>
              <a:ext uri="{FF2B5EF4-FFF2-40B4-BE49-F238E27FC236}">
                <a16:creationId xmlns:a16="http://schemas.microsoft.com/office/drawing/2014/main" id="{A9ED5BEE-E729-FD46-5AE6-8D9C60F5242B}"/>
              </a:ext>
            </a:extLst>
          </p:cNvPr>
          <p:cNvSpPr/>
          <p:nvPr/>
        </p:nvSpPr>
        <p:spPr>
          <a:xfrm>
            <a:off x="4318220" y="1719824"/>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516;p20">
            <a:extLst>
              <a:ext uri="{FF2B5EF4-FFF2-40B4-BE49-F238E27FC236}">
                <a16:creationId xmlns:a16="http://schemas.microsoft.com/office/drawing/2014/main" id="{6B2B534E-0D4C-9833-AF2C-1B336F2598EE}"/>
              </a:ext>
            </a:extLst>
          </p:cNvPr>
          <p:cNvSpPr txBox="1"/>
          <p:nvPr/>
        </p:nvSpPr>
        <p:spPr>
          <a:xfrm>
            <a:off x="4469035" y="1811701"/>
            <a:ext cx="3078670"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Componente 2. Estado Abierto</a:t>
            </a:r>
          </a:p>
        </p:txBody>
      </p:sp>
      <p:graphicFrame>
        <p:nvGraphicFramePr>
          <p:cNvPr id="6" name="Tabla 5">
            <a:extLst>
              <a:ext uri="{FF2B5EF4-FFF2-40B4-BE49-F238E27FC236}">
                <a16:creationId xmlns:a16="http://schemas.microsoft.com/office/drawing/2014/main" id="{0EA9E00E-F88F-8C6D-1A3C-BB43A503A781}"/>
              </a:ext>
            </a:extLst>
          </p:cNvPr>
          <p:cNvGraphicFramePr>
            <a:graphicFrameLocks noGrp="1"/>
          </p:cNvGraphicFramePr>
          <p:nvPr/>
        </p:nvGraphicFramePr>
        <p:xfrm>
          <a:off x="294089" y="2576106"/>
          <a:ext cx="11158105" cy="3479800"/>
        </p:xfrm>
        <a:graphic>
          <a:graphicData uri="http://schemas.openxmlformats.org/drawingml/2006/table">
            <a:tbl>
              <a:tblPr firstRow="1" bandRow="1">
                <a:tableStyleId>{5C22544A-7EE6-4342-B048-85BDC9FD1C3A}</a:tableStyleId>
              </a:tblPr>
              <a:tblGrid>
                <a:gridCol w="1863185">
                  <a:extLst>
                    <a:ext uri="{9D8B030D-6E8A-4147-A177-3AD203B41FA5}">
                      <a16:colId xmlns:a16="http://schemas.microsoft.com/office/drawing/2014/main" val="117769967"/>
                    </a:ext>
                  </a:extLst>
                </a:gridCol>
                <a:gridCol w="2944570">
                  <a:extLst>
                    <a:ext uri="{9D8B030D-6E8A-4147-A177-3AD203B41FA5}">
                      <a16:colId xmlns:a16="http://schemas.microsoft.com/office/drawing/2014/main" val="3429137966"/>
                    </a:ext>
                  </a:extLst>
                </a:gridCol>
                <a:gridCol w="6350350">
                  <a:extLst>
                    <a:ext uri="{9D8B030D-6E8A-4147-A177-3AD203B41FA5}">
                      <a16:colId xmlns:a16="http://schemas.microsoft.com/office/drawing/2014/main" val="1234953066"/>
                    </a:ext>
                  </a:extLst>
                </a:gridCol>
              </a:tblGrid>
              <a:tr h="370840">
                <a:tc>
                  <a:txBody>
                    <a:bodyPr/>
                    <a:lstStyle/>
                    <a:p>
                      <a:pPr algn="ctr"/>
                      <a:r>
                        <a:rPr lang="es-ES" sz="1200" dirty="0">
                          <a:latin typeface="Verdana" panose="020B0604030504040204" pitchFamily="34" charset="0"/>
                          <a:ea typeface="Verdana" panose="020B0604030504040204" pitchFamily="34" charset="0"/>
                        </a:rPr>
                        <a:t>Subcomponente</a:t>
                      </a:r>
                      <a:endParaRPr lang="es-CO" sz="1200"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tcPr>
                </a:tc>
                <a:tc>
                  <a:txBody>
                    <a:bodyPr/>
                    <a:lstStyle/>
                    <a:p>
                      <a:pPr algn="ctr"/>
                      <a:r>
                        <a:rPr lang="es-ES" sz="1200" dirty="0">
                          <a:latin typeface="Verdana" panose="020B0604030504040204" pitchFamily="34" charset="0"/>
                          <a:ea typeface="Verdana" panose="020B0604030504040204" pitchFamily="34" charset="0"/>
                        </a:rPr>
                        <a:t>Actividad</a:t>
                      </a:r>
                      <a:endParaRPr lang="es-CO" sz="1200"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tcPr>
                </a:tc>
                <a:tc>
                  <a:txBody>
                    <a:bodyPr/>
                    <a:lstStyle/>
                    <a:p>
                      <a:pPr algn="ctr"/>
                      <a:r>
                        <a:rPr lang="es-CO" sz="1200" dirty="0">
                          <a:latin typeface="Verdana" panose="020B0604030504040204" pitchFamily="34" charset="0"/>
                          <a:ea typeface="Verdana" panose="020B0604030504040204" pitchFamily="34" charset="0"/>
                        </a:rPr>
                        <a:t>Conclusión del Seguimiento</a:t>
                      </a: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tcPr>
                </a:tc>
                <a:extLst>
                  <a:ext uri="{0D108BD9-81ED-4DB2-BD59-A6C34878D82A}">
                    <a16:rowId xmlns:a16="http://schemas.microsoft.com/office/drawing/2014/main" val="3214226218"/>
                  </a:ext>
                </a:extLst>
              </a:tr>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sz="1200" b="1" dirty="0">
                          <a:latin typeface="Verdana" panose="020B0604030504040204" pitchFamily="34" charset="0"/>
                          <a:ea typeface="Verdana" panose="020B0604030504040204" pitchFamily="34" charset="0"/>
                        </a:rPr>
                        <a:t>Diálogo y Corresponsabilidad</a:t>
                      </a: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latin typeface="Verdana" panose="020B0604030504040204" pitchFamily="34" charset="0"/>
                          <a:ea typeface="Verdana" panose="020B0604030504040204" pitchFamily="34" charset="0"/>
                        </a:rPr>
                        <a:t>Socializar en el territorio la estrategia de Rendición  Publica  de  Cuentas  con  base  en  el Programa de Transparencia y Ética Pública.</a:t>
                      </a:r>
                      <a:endParaRPr lang="es-CO" sz="1200" b="1"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latin typeface="Verdana" panose="020B0604030504040204" pitchFamily="34" charset="0"/>
                          <a:ea typeface="Verdana" panose="020B0604030504040204" pitchFamily="34" charset="0"/>
                        </a:rPr>
                        <a:t>Se identificó la realización de dos socializaciones de la </a:t>
                      </a:r>
                      <a:r>
                        <a:rPr lang="es-ES" sz="1200" i="1" dirty="0">
                          <a:latin typeface="Verdana" panose="020B0604030504040204" pitchFamily="34" charset="0"/>
                          <a:ea typeface="Verdana" panose="020B0604030504040204" pitchFamily="34" charset="0"/>
                        </a:rPr>
                        <a:t>Estrategia de Rendición Pública de Cuentas, </a:t>
                      </a:r>
                      <a:r>
                        <a:rPr lang="es-ES" sz="1200" dirty="0">
                          <a:latin typeface="Verdana" panose="020B0604030504040204" pitchFamily="34" charset="0"/>
                          <a:ea typeface="Verdana" panose="020B0604030504040204" pitchFamily="34" charset="0"/>
                        </a:rPr>
                        <a:t>llevadas a cabo los días 10/04/2025 y 28/08/2025 a través de la plataforma Teams.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latin typeface="Verdana" panose="020B0604030504040204" pitchFamily="34" charset="0"/>
                          <a:ea typeface="Verdana" panose="020B0604030504040204" pitchFamily="34" charset="0"/>
                        </a:rPr>
                        <a:t>No obstante, la socialización reportada y realizada en forma presencial en </a:t>
                      </a:r>
                      <a:r>
                        <a:rPr lang="es-ES" sz="1200" b="1" dirty="0">
                          <a:latin typeface="Verdana" panose="020B0604030504040204" pitchFamily="34" charset="0"/>
                          <a:ea typeface="Verdana" panose="020B0604030504040204" pitchFamily="34" charset="0"/>
                        </a:rPr>
                        <a:t>la Regional Valle el 26/12/2025 corresponde al “Programa de Transparencia y Ética Pública 2025”,</a:t>
                      </a:r>
                      <a:r>
                        <a:rPr lang="es-ES" sz="1200" dirty="0">
                          <a:latin typeface="Verdana" panose="020B0604030504040204" pitchFamily="34" charset="0"/>
                          <a:ea typeface="Verdana" panose="020B0604030504040204" pitchFamily="34" charset="0"/>
                        </a:rPr>
                        <a:t> y no se evidencia que durante dicha sesión se haya presentado la Estrategia de Rendición Pública de Cuentas 2025.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solidFill>
                            <a:schemeClr val="accent5">
                              <a:lumMod val="50000"/>
                            </a:schemeClr>
                          </a:solidFill>
                          <a:latin typeface="Verdana" panose="020B0604030504040204" pitchFamily="34" charset="0"/>
                          <a:ea typeface="Verdana" panose="020B0604030504040204" pitchFamily="34" charset="0"/>
                        </a:rPr>
                        <a:t>Recomendación OCI: </a:t>
                      </a:r>
                      <a:r>
                        <a:rPr lang="es-ES" sz="1200" dirty="0">
                          <a:latin typeface="Verdana" panose="020B0604030504040204" pitchFamily="34" charset="0"/>
                          <a:ea typeface="Verdana" panose="020B0604030504040204" pitchFamily="34" charset="0"/>
                        </a:rPr>
                        <a:t>mejorar la calidad de la evidencia con el fin de que se identificar claramente las socializaciones realizadas y la participación de los colaboradores de las regionales. </a:t>
                      </a:r>
                      <a:endParaRPr lang="es-CO" sz="1200"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extLst>
                  <a:ext uri="{0D108BD9-81ED-4DB2-BD59-A6C34878D82A}">
                    <a16:rowId xmlns:a16="http://schemas.microsoft.com/office/drawing/2014/main" val="1465449687"/>
                  </a:ext>
                </a:extLst>
              </a:tr>
              <a:tr h="370840">
                <a:tc vMerge="1">
                  <a:txBody>
                    <a:bodyPr/>
                    <a:lstStyle/>
                    <a:p>
                      <a:pPr algn="l"/>
                      <a:endParaRPr lang="es-CO" sz="1200"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tc>
                  <a:txBody>
                    <a:bodyPr/>
                    <a:lstStyle/>
                    <a:p>
                      <a:pPr algn="just"/>
                      <a:r>
                        <a:rPr lang="es-ES" sz="1200" b="1" dirty="0">
                          <a:latin typeface="Verdana" panose="020B0604030504040204" pitchFamily="34" charset="0"/>
                          <a:ea typeface="Verdana" panose="020B0604030504040204" pitchFamily="34" charset="0"/>
                        </a:rPr>
                        <a:t>Divulgación   de   los   avances   de   la entidad respecto a la implementación del Acuerdo de Paz</a:t>
                      </a:r>
                      <a:endParaRPr lang="es-CO" sz="1200" b="1" dirty="0">
                        <a:latin typeface="Verdana" panose="020B0604030504040204" pitchFamily="34" charset="0"/>
                        <a:ea typeface="Verdana" panose="020B0604030504040204" pitchFamily="34" charset="0"/>
                      </a:endParaRP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tc>
                  <a:txBody>
                    <a:bodyPr/>
                    <a:lstStyle/>
                    <a:p>
                      <a:pPr algn="just"/>
                      <a:r>
                        <a:rPr lang="es-ES" sz="1200" dirty="0">
                          <a:latin typeface="Verdana" panose="020B0604030504040204" pitchFamily="34" charset="0"/>
                          <a:ea typeface="Verdana" panose="020B0604030504040204" pitchFamily="34" charset="0"/>
                        </a:rPr>
                        <a:t>En la verificación realizada por la OCI los días 24/02/2026 y 02/03/2025, en el SVE, </a:t>
                      </a:r>
                      <a:r>
                        <a:rPr lang="es-ES" sz="1200" b="1" dirty="0">
                          <a:latin typeface="Verdana" panose="020B0604030504040204" pitchFamily="34" charset="0"/>
                          <a:ea typeface="Verdana" panose="020B0604030504040204" pitchFamily="34" charset="0"/>
                        </a:rPr>
                        <a:t>no se encontraron piezas gráficas, boletines informativos, comunicaciones o publicaciones</a:t>
                      </a:r>
                      <a:r>
                        <a:rPr lang="es-ES" sz="1200" dirty="0">
                          <a:latin typeface="Verdana" panose="020B0604030504040204" pitchFamily="34" charset="0"/>
                          <a:ea typeface="Verdana" panose="020B0604030504040204" pitchFamily="34" charset="0"/>
                        </a:rPr>
                        <a:t> que den cuenta de los avances institucionales en la implementación del Acuerdo de Paz.</a:t>
                      </a:r>
                    </a:p>
                  </a:txBody>
                  <a:tcPr anchor="ctr">
                    <a:lnL w="6350" cap="flat" cmpd="sng" algn="ctr">
                      <a:solidFill>
                        <a:srgbClr val="0070C0"/>
                      </a:solidFill>
                      <a:prstDash val="sysDashDot"/>
                      <a:round/>
                      <a:headEnd type="none" w="med" len="med"/>
                      <a:tailEnd type="none" w="med" len="med"/>
                    </a:lnL>
                    <a:lnR w="6350" cap="flat" cmpd="sng" algn="ctr">
                      <a:solidFill>
                        <a:srgbClr val="0070C0"/>
                      </a:solidFill>
                      <a:prstDash val="sysDashDot"/>
                      <a:round/>
                      <a:headEnd type="none" w="med" len="med"/>
                      <a:tailEnd type="none" w="med" len="med"/>
                    </a:lnR>
                    <a:lnT w="6350" cap="flat" cmpd="sng" algn="ctr">
                      <a:solidFill>
                        <a:srgbClr val="0070C0"/>
                      </a:solidFill>
                      <a:prstDash val="sysDashDot"/>
                      <a:round/>
                      <a:headEnd type="none" w="med" len="med"/>
                      <a:tailEnd type="none" w="med" len="med"/>
                    </a:lnT>
                    <a:lnB w="6350" cap="flat" cmpd="sng" algn="ctr">
                      <a:solidFill>
                        <a:srgbClr val="0070C0"/>
                      </a:solidFill>
                      <a:prstDash val="sysDashDot"/>
                      <a:round/>
                      <a:headEnd type="none" w="med" len="med"/>
                      <a:tailEnd type="none" w="med" len="med"/>
                    </a:lnB>
                    <a:noFill/>
                  </a:tcPr>
                </a:tc>
                <a:extLst>
                  <a:ext uri="{0D108BD9-81ED-4DB2-BD59-A6C34878D82A}">
                    <a16:rowId xmlns:a16="http://schemas.microsoft.com/office/drawing/2014/main" val="2033318717"/>
                  </a:ext>
                </a:extLst>
              </a:tr>
            </a:tbl>
          </a:graphicData>
        </a:graphic>
      </p:graphicFrame>
      <p:sp>
        <p:nvSpPr>
          <p:cNvPr id="7" name="CuadroTexto 6">
            <a:extLst>
              <a:ext uri="{FF2B5EF4-FFF2-40B4-BE49-F238E27FC236}">
                <a16:creationId xmlns:a16="http://schemas.microsoft.com/office/drawing/2014/main" id="{2D51DC9A-039E-D4F5-CB40-97EFA95B7C68}"/>
              </a:ext>
            </a:extLst>
          </p:cNvPr>
          <p:cNvSpPr txBox="1"/>
          <p:nvPr/>
        </p:nvSpPr>
        <p:spPr>
          <a:xfrm>
            <a:off x="294089" y="1199838"/>
            <a:ext cx="222499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NO CUMPLIDAS</a:t>
            </a:r>
            <a:endParaRPr kumimoji="0" lang="es-CO"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762399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20BD6-EAA6-2956-1470-A28567492712}"/>
            </a:ext>
          </a:extLst>
        </p:cNvPr>
        <p:cNvGrpSpPr/>
        <p:nvPr/>
      </p:nvGrpSpPr>
      <p:grpSpPr>
        <a:xfrm>
          <a:off x="0" y="0"/>
          <a:ext cx="0" cy="0"/>
          <a:chOff x="0" y="0"/>
          <a:chExt cx="0" cy="0"/>
        </a:xfrm>
      </p:grpSpPr>
      <p:sp>
        <p:nvSpPr>
          <p:cNvPr id="5" name="TextBox 6">
            <a:extLst>
              <a:ext uri="{FF2B5EF4-FFF2-40B4-BE49-F238E27FC236}">
                <a16:creationId xmlns:a16="http://schemas.microsoft.com/office/drawing/2014/main" id="{8260B0BE-A414-0D02-9846-85A47595E65A}"/>
              </a:ext>
            </a:extLst>
          </p:cNvPr>
          <p:cNvSpPr txBox="1"/>
          <p:nvPr/>
        </p:nvSpPr>
        <p:spPr>
          <a:xfrm>
            <a:off x="442243" y="475344"/>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Componentes</a:t>
            </a:r>
          </a:p>
        </p:txBody>
      </p:sp>
      <p:sp>
        <p:nvSpPr>
          <p:cNvPr id="3" name="TextBox 6">
            <a:extLst>
              <a:ext uri="{FF2B5EF4-FFF2-40B4-BE49-F238E27FC236}">
                <a16:creationId xmlns:a16="http://schemas.microsoft.com/office/drawing/2014/main" id="{2D30687F-3D80-EF32-C873-BA48C68F83E6}"/>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4" name="TextBox 6">
            <a:extLst>
              <a:ext uri="{FF2B5EF4-FFF2-40B4-BE49-F238E27FC236}">
                <a16:creationId xmlns:a16="http://schemas.microsoft.com/office/drawing/2014/main" id="{8A95A4CC-B896-81D5-7D54-F223D9726F66}"/>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
        <p:nvSpPr>
          <p:cNvPr id="17" name="Google Shape;492;p20">
            <a:extLst>
              <a:ext uri="{FF2B5EF4-FFF2-40B4-BE49-F238E27FC236}">
                <a16:creationId xmlns:a16="http://schemas.microsoft.com/office/drawing/2014/main" id="{6E00904E-7A01-5190-9888-DDD441CBA9AF}"/>
              </a:ext>
            </a:extLst>
          </p:cNvPr>
          <p:cNvSpPr/>
          <p:nvPr/>
        </p:nvSpPr>
        <p:spPr>
          <a:xfrm>
            <a:off x="4380607" y="2342651"/>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493;p20">
            <a:extLst>
              <a:ext uri="{FF2B5EF4-FFF2-40B4-BE49-F238E27FC236}">
                <a16:creationId xmlns:a16="http://schemas.microsoft.com/office/drawing/2014/main" id="{666D6147-8FBA-3C71-42FE-56138BA2353F}"/>
              </a:ext>
            </a:extLst>
          </p:cNvPr>
          <p:cNvSpPr/>
          <p:nvPr/>
        </p:nvSpPr>
        <p:spPr>
          <a:xfrm>
            <a:off x="4336468" y="2291171"/>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Google Shape;516;p20">
            <a:extLst>
              <a:ext uri="{FF2B5EF4-FFF2-40B4-BE49-F238E27FC236}">
                <a16:creationId xmlns:a16="http://schemas.microsoft.com/office/drawing/2014/main" id="{0948AE48-6D8B-FC80-1D20-970EE9382EA8}"/>
              </a:ext>
            </a:extLst>
          </p:cNvPr>
          <p:cNvSpPr txBox="1"/>
          <p:nvPr/>
        </p:nvSpPr>
        <p:spPr>
          <a:xfrm>
            <a:off x="4487283" y="2383048"/>
            <a:ext cx="3078670"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pt-BR" sz="14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Componente 3. Iniciativas Adicionales</a:t>
            </a:r>
          </a:p>
        </p:txBody>
      </p:sp>
      <p:sp>
        <p:nvSpPr>
          <p:cNvPr id="7" name="CuadroTexto 6">
            <a:extLst>
              <a:ext uri="{FF2B5EF4-FFF2-40B4-BE49-F238E27FC236}">
                <a16:creationId xmlns:a16="http://schemas.microsoft.com/office/drawing/2014/main" id="{6A3381A9-DFB0-4FF8-2DB3-8B5BBD788456}"/>
              </a:ext>
            </a:extLst>
          </p:cNvPr>
          <p:cNvSpPr txBox="1"/>
          <p:nvPr/>
        </p:nvSpPr>
        <p:spPr>
          <a:xfrm>
            <a:off x="294089" y="1199838"/>
            <a:ext cx="222499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NO CUMPLIDAS</a:t>
            </a:r>
            <a:endParaRPr kumimoji="0" lang="es-CO" sz="16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endParaRPr>
          </a:p>
        </p:txBody>
      </p:sp>
      <p:graphicFrame>
        <p:nvGraphicFramePr>
          <p:cNvPr id="8" name="Tabla 7">
            <a:extLst>
              <a:ext uri="{FF2B5EF4-FFF2-40B4-BE49-F238E27FC236}">
                <a16:creationId xmlns:a16="http://schemas.microsoft.com/office/drawing/2014/main" id="{428AC032-5B1E-5B66-B317-0BCC14993935}"/>
              </a:ext>
            </a:extLst>
          </p:cNvPr>
          <p:cNvGraphicFramePr>
            <a:graphicFrameLocks noGrp="1"/>
          </p:cNvGraphicFramePr>
          <p:nvPr/>
        </p:nvGraphicFramePr>
        <p:xfrm>
          <a:off x="819367" y="3367082"/>
          <a:ext cx="10375152" cy="2291080"/>
        </p:xfrm>
        <a:graphic>
          <a:graphicData uri="http://schemas.openxmlformats.org/drawingml/2006/table">
            <a:tbl>
              <a:tblPr firstRow="1" bandRow="1">
                <a:tableStyleId>{00A15C55-8517-42AA-B614-E9B94910E393}</a:tableStyleId>
              </a:tblPr>
              <a:tblGrid>
                <a:gridCol w="1664447">
                  <a:extLst>
                    <a:ext uri="{9D8B030D-6E8A-4147-A177-3AD203B41FA5}">
                      <a16:colId xmlns:a16="http://schemas.microsoft.com/office/drawing/2014/main" val="117769967"/>
                    </a:ext>
                  </a:extLst>
                </a:gridCol>
                <a:gridCol w="2805953">
                  <a:extLst>
                    <a:ext uri="{9D8B030D-6E8A-4147-A177-3AD203B41FA5}">
                      <a16:colId xmlns:a16="http://schemas.microsoft.com/office/drawing/2014/main" val="3429137966"/>
                    </a:ext>
                  </a:extLst>
                </a:gridCol>
                <a:gridCol w="5904752">
                  <a:extLst>
                    <a:ext uri="{9D8B030D-6E8A-4147-A177-3AD203B41FA5}">
                      <a16:colId xmlns:a16="http://schemas.microsoft.com/office/drawing/2014/main" val="1234953066"/>
                    </a:ext>
                  </a:extLst>
                </a:gridCol>
              </a:tblGrid>
              <a:tr h="370840">
                <a:tc>
                  <a:txBody>
                    <a:bodyPr/>
                    <a:lstStyle/>
                    <a:p>
                      <a:pPr algn="ctr"/>
                      <a:r>
                        <a:rPr lang="es-ES" sz="1200" dirty="0">
                          <a:solidFill>
                            <a:schemeClr val="tx2"/>
                          </a:solidFill>
                          <a:latin typeface="Verdana" panose="020B0604030504040204" pitchFamily="34" charset="0"/>
                          <a:ea typeface="Verdana" panose="020B0604030504040204" pitchFamily="34" charset="0"/>
                        </a:rPr>
                        <a:t>Subcomponente</a:t>
                      </a:r>
                      <a:endParaRPr lang="es-CO" sz="1200" dirty="0">
                        <a:solidFill>
                          <a:schemeClr val="tx2"/>
                        </a:solidFill>
                        <a:latin typeface="Verdana" panose="020B0604030504040204" pitchFamily="34" charset="0"/>
                        <a:ea typeface="Verdana" panose="020B0604030504040204" pitchFamily="34" charset="0"/>
                      </a:endParaRP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tcPr>
                </a:tc>
                <a:tc>
                  <a:txBody>
                    <a:bodyPr/>
                    <a:lstStyle/>
                    <a:p>
                      <a:pPr algn="ctr"/>
                      <a:r>
                        <a:rPr lang="es-ES" sz="1200" dirty="0">
                          <a:solidFill>
                            <a:schemeClr val="tx2"/>
                          </a:solidFill>
                          <a:latin typeface="Verdana" panose="020B0604030504040204" pitchFamily="34" charset="0"/>
                          <a:ea typeface="Verdana" panose="020B0604030504040204" pitchFamily="34" charset="0"/>
                        </a:rPr>
                        <a:t>Actividad</a:t>
                      </a:r>
                      <a:endParaRPr lang="es-CO" sz="1200" dirty="0">
                        <a:solidFill>
                          <a:schemeClr val="tx2"/>
                        </a:solidFill>
                        <a:latin typeface="Verdana" panose="020B0604030504040204" pitchFamily="34" charset="0"/>
                        <a:ea typeface="Verdana" panose="020B0604030504040204" pitchFamily="34" charset="0"/>
                      </a:endParaRP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tcPr>
                </a:tc>
                <a:tc>
                  <a:txBody>
                    <a:bodyPr/>
                    <a:lstStyle/>
                    <a:p>
                      <a:pPr algn="ctr"/>
                      <a:r>
                        <a:rPr lang="es-CO" sz="1200" dirty="0">
                          <a:solidFill>
                            <a:schemeClr val="tx2"/>
                          </a:solidFill>
                          <a:latin typeface="Verdana" panose="020B0604030504040204" pitchFamily="34" charset="0"/>
                          <a:ea typeface="Verdana" panose="020B0604030504040204" pitchFamily="34" charset="0"/>
                        </a:rPr>
                        <a:t>Conclusión del Seguimiento</a:t>
                      </a: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tcPr>
                </a:tc>
                <a:extLst>
                  <a:ext uri="{0D108BD9-81ED-4DB2-BD59-A6C34878D82A}">
                    <a16:rowId xmlns:a16="http://schemas.microsoft.com/office/drawing/2014/main" val="3214226218"/>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CO" sz="1200" b="1" dirty="0">
                          <a:latin typeface="Verdana" panose="020B0604030504040204" pitchFamily="34" charset="0"/>
                          <a:ea typeface="Verdana" panose="020B0604030504040204" pitchFamily="34" charset="0"/>
                        </a:rPr>
                        <a:t>Racionalización de Tramites </a:t>
                      </a: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b="1" dirty="0">
                          <a:latin typeface="Verdana" panose="020B0604030504040204" pitchFamily="34" charset="0"/>
                          <a:ea typeface="Verdana" panose="020B0604030504040204" pitchFamily="34" charset="0"/>
                        </a:rPr>
                        <a:t>Otorgamiento o Reconocimiento de Personería Jurídica a Instituciones del Sistema Nacional de Bienestar Familiar</a:t>
                      </a:r>
                      <a:endParaRPr lang="es-CO" sz="1200" b="1" dirty="0">
                        <a:latin typeface="Verdana" panose="020B0604030504040204" pitchFamily="34" charset="0"/>
                        <a:ea typeface="Verdana" panose="020B0604030504040204" pitchFamily="34" charset="0"/>
                      </a:endParaRP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latin typeface="Verdana" panose="020B0604030504040204" pitchFamily="34" charset="0"/>
                          <a:ea typeface="Verdana" panose="020B0604030504040204" pitchFamily="34" charset="0"/>
                        </a:rPr>
                        <a:t>Se evidenció que la Dirección de Tecnologías de la Información y la Oficina de Inspección, Vigilancia y Control y Calidad de Servicios reportaron un avance estimado del 70,5% en el proyecto, dado que aún persisten algunas inconsistencias en la solución de inteligencia artificial que deben ser superadas.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latin typeface="Verdana" panose="020B0604030504040204" pitchFamily="34" charset="0"/>
                          <a:ea typeface="Verdana" panose="020B0604030504040204" pitchFamily="34" charset="0"/>
                        </a:rPr>
                        <a:t>De acuerdo con lo anterior,  para la vigencia 2025 no se alcanzó la automatización del trámite </a:t>
                      </a:r>
                      <a:r>
                        <a:rPr lang="es-ES" sz="1200" b="1" dirty="0">
                          <a:latin typeface="Verdana" panose="020B0604030504040204" pitchFamily="34" charset="0"/>
                          <a:ea typeface="Verdana" panose="020B0604030504040204" pitchFamily="34" charset="0"/>
                        </a:rPr>
                        <a:t>“Otorgamiento o Reconocimiento de Personería Jurídica a Instituciones del Sistema Nacional de Bienestar Familiar”.</a:t>
                      </a:r>
                      <a:endParaRPr lang="es-CO" sz="1200" b="1" dirty="0">
                        <a:latin typeface="Verdana" panose="020B0604030504040204" pitchFamily="34" charset="0"/>
                        <a:ea typeface="Verdana" panose="020B0604030504040204" pitchFamily="34" charset="0"/>
                      </a:endParaRPr>
                    </a:p>
                  </a:txBody>
                  <a:tcPr anchor="ctr">
                    <a:lnL w="6350" cap="flat" cmpd="sng" algn="ctr">
                      <a:solidFill>
                        <a:schemeClr val="accent4"/>
                      </a:solidFill>
                      <a:prstDash val="sysDashDot"/>
                      <a:round/>
                      <a:headEnd type="none" w="med" len="med"/>
                      <a:tailEnd type="none" w="med" len="med"/>
                    </a:lnL>
                    <a:lnR w="6350" cap="flat" cmpd="sng" algn="ctr">
                      <a:solidFill>
                        <a:schemeClr val="accent4"/>
                      </a:solidFill>
                      <a:prstDash val="sysDashDot"/>
                      <a:round/>
                      <a:headEnd type="none" w="med" len="med"/>
                      <a:tailEnd type="none" w="med" len="med"/>
                    </a:lnR>
                    <a:lnT w="6350" cap="flat" cmpd="sng" algn="ctr">
                      <a:solidFill>
                        <a:schemeClr val="accent4"/>
                      </a:solidFill>
                      <a:prstDash val="sysDashDot"/>
                      <a:round/>
                      <a:headEnd type="none" w="med" len="med"/>
                      <a:tailEnd type="none" w="med" len="med"/>
                    </a:lnT>
                    <a:lnB w="6350" cap="flat" cmpd="sng" algn="ctr">
                      <a:solidFill>
                        <a:schemeClr val="accent4"/>
                      </a:solidFill>
                      <a:prstDash val="sysDashDot"/>
                      <a:round/>
                      <a:headEnd type="none" w="med" len="med"/>
                      <a:tailEnd type="none" w="med" len="med"/>
                    </a:lnB>
                    <a:noFill/>
                  </a:tcPr>
                </a:tc>
                <a:extLst>
                  <a:ext uri="{0D108BD9-81ED-4DB2-BD59-A6C34878D82A}">
                    <a16:rowId xmlns:a16="http://schemas.microsoft.com/office/drawing/2014/main" val="1465449687"/>
                  </a:ext>
                </a:extLst>
              </a:tr>
            </a:tbl>
          </a:graphicData>
        </a:graphic>
      </p:graphicFrame>
    </p:spTree>
    <p:extLst>
      <p:ext uri="{BB962C8B-B14F-4D97-AF65-F5344CB8AC3E}">
        <p14:creationId xmlns:p14="http://schemas.microsoft.com/office/powerpoint/2010/main" val="286062872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4" name="TextBox 6">
            <a:extLst>
              <a:ext uri="{FF2B5EF4-FFF2-40B4-BE49-F238E27FC236}">
                <a16:creationId xmlns:a16="http://schemas.microsoft.com/office/drawing/2014/main" id="{7FB55D6E-55EF-78A9-A8E3-6EC76AE99C04}"/>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126C2271-5269-B9A3-0900-6AFE26420E80}"/>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Riesgos de Corrupción</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4CD2D396-08EB-1984-C015-75D8F8F2A7D9}"/>
              </a:ext>
            </a:extLst>
          </p:cNvPr>
          <p:cNvGraphicFramePr>
            <a:graphicFrameLocks noGrp="1"/>
          </p:cNvGraphicFramePr>
          <p:nvPr/>
        </p:nvGraphicFramePr>
        <p:xfrm>
          <a:off x="1963271" y="4606957"/>
          <a:ext cx="8425123" cy="1151065"/>
        </p:xfrm>
        <a:graphic>
          <a:graphicData uri="http://schemas.openxmlformats.org/drawingml/2006/table">
            <a:tbl>
              <a:tblPr firstRow="1" firstCol="1" bandRow="1">
                <a:tableStyleId>{5C22544A-7EE6-4342-B048-85BDC9FD1C3A}</a:tableStyleId>
              </a:tblPr>
              <a:tblGrid>
                <a:gridCol w="1459625">
                  <a:extLst>
                    <a:ext uri="{9D8B030D-6E8A-4147-A177-3AD203B41FA5}">
                      <a16:colId xmlns:a16="http://schemas.microsoft.com/office/drawing/2014/main" val="327175737"/>
                    </a:ext>
                  </a:extLst>
                </a:gridCol>
                <a:gridCol w="1458729">
                  <a:extLst>
                    <a:ext uri="{9D8B030D-6E8A-4147-A177-3AD203B41FA5}">
                      <a16:colId xmlns:a16="http://schemas.microsoft.com/office/drawing/2014/main" val="2508937657"/>
                    </a:ext>
                  </a:extLst>
                </a:gridCol>
                <a:gridCol w="1410314">
                  <a:extLst>
                    <a:ext uri="{9D8B030D-6E8A-4147-A177-3AD203B41FA5}">
                      <a16:colId xmlns:a16="http://schemas.microsoft.com/office/drawing/2014/main" val="156443076"/>
                    </a:ext>
                  </a:extLst>
                </a:gridCol>
                <a:gridCol w="1518799">
                  <a:extLst>
                    <a:ext uri="{9D8B030D-6E8A-4147-A177-3AD203B41FA5}">
                      <a16:colId xmlns:a16="http://schemas.microsoft.com/office/drawing/2014/main" val="1286310894"/>
                    </a:ext>
                  </a:extLst>
                </a:gridCol>
                <a:gridCol w="1368175">
                  <a:extLst>
                    <a:ext uri="{9D8B030D-6E8A-4147-A177-3AD203B41FA5}">
                      <a16:colId xmlns:a16="http://schemas.microsoft.com/office/drawing/2014/main" val="1023669617"/>
                    </a:ext>
                  </a:extLst>
                </a:gridCol>
                <a:gridCol w="1209481">
                  <a:extLst>
                    <a:ext uri="{9D8B030D-6E8A-4147-A177-3AD203B41FA5}">
                      <a16:colId xmlns:a16="http://schemas.microsoft.com/office/drawing/2014/main" val="8009983"/>
                    </a:ext>
                  </a:extLst>
                </a:gridCol>
              </a:tblGrid>
              <a:tr h="0">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Riesgos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controles verificados*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Fuerte</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00B050"/>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Moderado</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FFFF00"/>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Débil</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FF0000"/>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No Aplica</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bg1">
                        <a:lumMod val="65000"/>
                      </a:schemeClr>
                    </a:solidFill>
                  </a:tcPr>
                </a:tc>
                <a:extLst>
                  <a:ext uri="{0D108BD9-81ED-4DB2-BD59-A6C34878D82A}">
                    <a16:rowId xmlns:a16="http://schemas.microsoft.com/office/drawing/2014/main" val="3305563070"/>
                  </a:ext>
                </a:extLst>
              </a:tr>
              <a:tr h="439420">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19</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86</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26</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41</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13</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6</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extLst>
                  <a:ext uri="{0D108BD9-81ED-4DB2-BD59-A6C34878D82A}">
                    <a16:rowId xmlns:a16="http://schemas.microsoft.com/office/drawing/2014/main" val="3186814552"/>
                  </a:ext>
                </a:extLst>
              </a:tr>
            </a:tbl>
          </a:graphicData>
        </a:graphic>
      </p:graphicFrame>
      <p:sp>
        <p:nvSpPr>
          <p:cNvPr id="23" name="CuadroTexto 22">
            <a:extLst>
              <a:ext uri="{FF2B5EF4-FFF2-40B4-BE49-F238E27FC236}">
                <a16:creationId xmlns:a16="http://schemas.microsoft.com/office/drawing/2014/main" id="{556FB12D-F50B-793B-2B04-EE931F187ACF}"/>
              </a:ext>
            </a:extLst>
          </p:cNvPr>
          <p:cNvSpPr txBox="1"/>
          <p:nvPr/>
        </p:nvSpPr>
        <p:spPr>
          <a:xfrm>
            <a:off x="4231482" y="1687249"/>
            <a:ext cx="691665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EVALUACIÓN DE LA EJECUCIÓN DE CONTROLES</a:t>
            </a:r>
          </a:p>
        </p:txBody>
      </p:sp>
      <p:sp>
        <p:nvSpPr>
          <p:cNvPr id="25" name="CuadroTexto 24">
            <a:extLst>
              <a:ext uri="{FF2B5EF4-FFF2-40B4-BE49-F238E27FC236}">
                <a16:creationId xmlns:a16="http://schemas.microsoft.com/office/drawing/2014/main" id="{B30759DF-B4D8-BD6C-1591-921F976CCB9D}"/>
              </a:ext>
            </a:extLst>
          </p:cNvPr>
          <p:cNvSpPr txBox="1"/>
          <p:nvPr/>
        </p:nvSpPr>
        <p:spPr>
          <a:xfrm>
            <a:off x="3986821" y="2854719"/>
            <a:ext cx="6672214" cy="371961"/>
          </a:xfrm>
          <a:prstGeom prst="rect">
            <a:avLst/>
          </a:prstGeom>
          <a:noFill/>
        </p:spPr>
        <p:txBody>
          <a:bodyPr wrap="square"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El control se ejecuta  de manera consistente por parte del responsable.</a:t>
            </a:r>
          </a:p>
        </p:txBody>
      </p:sp>
      <p:sp>
        <p:nvSpPr>
          <p:cNvPr id="27" name="CuadroTexto 26">
            <a:extLst>
              <a:ext uri="{FF2B5EF4-FFF2-40B4-BE49-F238E27FC236}">
                <a16:creationId xmlns:a16="http://schemas.microsoft.com/office/drawing/2014/main" id="{F978F063-E95C-155C-610B-574069F487E1}"/>
              </a:ext>
            </a:extLst>
          </p:cNvPr>
          <p:cNvSpPr txBox="1"/>
          <p:nvPr/>
        </p:nvSpPr>
        <p:spPr>
          <a:xfrm>
            <a:off x="1897270" y="5788354"/>
            <a:ext cx="6096000" cy="29040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 Los controles pueden aplicarse en SDG o Regionales.</a:t>
            </a:r>
            <a:endParaRPr kumimoji="0" lang="es-CO"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8" name="Google Shape;362;p19">
            <a:extLst>
              <a:ext uri="{FF2B5EF4-FFF2-40B4-BE49-F238E27FC236}">
                <a16:creationId xmlns:a16="http://schemas.microsoft.com/office/drawing/2014/main" id="{1E6580D1-74BF-1566-F33D-189BF599A698}"/>
              </a:ext>
            </a:extLst>
          </p:cNvPr>
          <p:cNvSpPr/>
          <p:nvPr/>
        </p:nvSpPr>
        <p:spPr>
          <a:xfrm>
            <a:off x="2772849" y="2948028"/>
            <a:ext cx="1213972" cy="276036"/>
          </a:xfrm>
          <a:custGeom>
            <a:avLst/>
            <a:gdLst/>
            <a:ahLst/>
            <a:cxnLst/>
            <a:rect l="l" t="t" r="r" b="b"/>
            <a:pathLst>
              <a:path w="30589" h="7768" extrusionOk="0">
                <a:moveTo>
                  <a:pt x="11730" y="1"/>
                </a:moveTo>
                <a:cubicBezTo>
                  <a:pt x="7628" y="1"/>
                  <a:pt x="4037" y="43"/>
                  <a:pt x="2816" y="138"/>
                </a:cubicBezTo>
                <a:cubicBezTo>
                  <a:pt x="1" y="309"/>
                  <a:pt x="171" y="7177"/>
                  <a:pt x="2347" y="7476"/>
                </a:cubicBezTo>
                <a:cubicBezTo>
                  <a:pt x="3528" y="7641"/>
                  <a:pt x="10672" y="7767"/>
                  <a:pt x="17197" y="7767"/>
                </a:cubicBezTo>
                <a:cubicBezTo>
                  <a:pt x="22459" y="7767"/>
                  <a:pt x="27318" y="7685"/>
                  <a:pt x="28327" y="7476"/>
                </a:cubicBezTo>
                <a:cubicBezTo>
                  <a:pt x="30588" y="7007"/>
                  <a:pt x="29351" y="607"/>
                  <a:pt x="27944" y="309"/>
                </a:cubicBezTo>
                <a:cubicBezTo>
                  <a:pt x="27059" y="121"/>
                  <a:pt x="18664" y="1"/>
                  <a:pt x="11730" y="1"/>
                </a:cubicBezTo>
                <a:close/>
              </a:path>
            </a:pathLst>
          </a:custGeom>
          <a:solidFill>
            <a:srgbClr val="00B05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Fira Sans Extra Condensed"/>
                <a:sym typeface="Fira Sans Extra Condensed"/>
              </a:rPr>
              <a:t>Fuerte</a:t>
            </a:r>
            <a:endParaRPr kumimoji="0"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Fira Sans Extra Condensed"/>
              <a:sym typeface="Fira Sans Extra Condensed"/>
            </a:endParaRPr>
          </a:p>
        </p:txBody>
      </p:sp>
      <p:sp>
        <p:nvSpPr>
          <p:cNvPr id="29" name="Google Shape;362;p19">
            <a:extLst>
              <a:ext uri="{FF2B5EF4-FFF2-40B4-BE49-F238E27FC236}">
                <a16:creationId xmlns:a16="http://schemas.microsoft.com/office/drawing/2014/main" id="{29B05FE1-762C-FDF5-3D78-D17243682F9D}"/>
              </a:ext>
            </a:extLst>
          </p:cNvPr>
          <p:cNvSpPr/>
          <p:nvPr/>
        </p:nvSpPr>
        <p:spPr>
          <a:xfrm>
            <a:off x="2772849" y="3340846"/>
            <a:ext cx="1213972" cy="276036"/>
          </a:xfrm>
          <a:custGeom>
            <a:avLst/>
            <a:gdLst/>
            <a:ahLst/>
            <a:cxnLst/>
            <a:rect l="l" t="t" r="r" b="b"/>
            <a:pathLst>
              <a:path w="30589" h="7768" extrusionOk="0">
                <a:moveTo>
                  <a:pt x="11730" y="1"/>
                </a:moveTo>
                <a:cubicBezTo>
                  <a:pt x="7628" y="1"/>
                  <a:pt x="4037" y="43"/>
                  <a:pt x="2816" y="138"/>
                </a:cubicBezTo>
                <a:cubicBezTo>
                  <a:pt x="1" y="309"/>
                  <a:pt x="171" y="7177"/>
                  <a:pt x="2347" y="7476"/>
                </a:cubicBezTo>
                <a:cubicBezTo>
                  <a:pt x="3528" y="7641"/>
                  <a:pt x="10672" y="7767"/>
                  <a:pt x="17197" y="7767"/>
                </a:cubicBezTo>
                <a:cubicBezTo>
                  <a:pt x="22459" y="7767"/>
                  <a:pt x="27318" y="7685"/>
                  <a:pt x="28327" y="7476"/>
                </a:cubicBezTo>
                <a:cubicBezTo>
                  <a:pt x="30588" y="7007"/>
                  <a:pt x="29351" y="607"/>
                  <a:pt x="27944" y="309"/>
                </a:cubicBezTo>
                <a:cubicBezTo>
                  <a:pt x="27059" y="121"/>
                  <a:pt x="18664" y="1"/>
                  <a:pt x="11730" y="1"/>
                </a:cubicBezTo>
                <a:close/>
              </a:path>
            </a:pathLst>
          </a:custGeom>
          <a:solidFill>
            <a:srgbClr val="FFFF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Fira Sans Extra Condensed"/>
                <a:sym typeface="Fira Sans Extra Condensed"/>
              </a:rPr>
              <a:t>Moderado</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Fira Sans Extra Condensed"/>
              <a:sym typeface="Fira Sans Extra Condensed"/>
            </a:endParaRPr>
          </a:p>
        </p:txBody>
      </p:sp>
      <p:sp>
        <p:nvSpPr>
          <p:cNvPr id="30" name="Google Shape;362;p19">
            <a:extLst>
              <a:ext uri="{FF2B5EF4-FFF2-40B4-BE49-F238E27FC236}">
                <a16:creationId xmlns:a16="http://schemas.microsoft.com/office/drawing/2014/main" id="{03CE0AD4-03CE-DA7F-0E6C-EFF91F937DC5}"/>
              </a:ext>
            </a:extLst>
          </p:cNvPr>
          <p:cNvSpPr/>
          <p:nvPr/>
        </p:nvSpPr>
        <p:spPr>
          <a:xfrm>
            <a:off x="2772849" y="3721253"/>
            <a:ext cx="1213972" cy="276036"/>
          </a:xfrm>
          <a:custGeom>
            <a:avLst/>
            <a:gdLst/>
            <a:ahLst/>
            <a:cxnLst/>
            <a:rect l="l" t="t" r="r" b="b"/>
            <a:pathLst>
              <a:path w="30589" h="7768" extrusionOk="0">
                <a:moveTo>
                  <a:pt x="11730" y="1"/>
                </a:moveTo>
                <a:cubicBezTo>
                  <a:pt x="7628" y="1"/>
                  <a:pt x="4037" y="43"/>
                  <a:pt x="2816" y="138"/>
                </a:cubicBezTo>
                <a:cubicBezTo>
                  <a:pt x="1" y="309"/>
                  <a:pt x="171" y="7177"/>
                  <a:pt x="2347" y="7476"/>
                </a:cubicBezTo>
                <a:cubicBezTo>
                  <a:pt x="3528" y="7641"/>
                  <a:pt x="10672" y="7767"/>
                  <a:pt x="17197" y="7767"/>
                </a:cubicBezTo>
                <a:cubicBezTo>
                  <a:pt x="22459" y="7767"/>
                  <a:pt x="27318" y="7685"/>
                  <a:pt x="28327" y="7476"/>
                </a:cubicBezTo>
                <a:cubicBezTo>
                  <a:pt x="30588" y="7007"/>
                  <a:pt x="29351" y="607"/>
                  <a:pt x="27944" y="309"/>
                </a:cubicBezTo>
                <a:cubicBezTo>
                  <a:pt x="27059" y="121"/>
                  <a:pt x="18664" y="1"/>
                  <a:pt x="11730" y="1"/>
                </a:cubicBezTo>
                <a:close/>
              </a:path>
            </a:pathLst>
          </a:custGeom>
          <a:solidFill>
            <a:srgbClr val="FF000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Fira Sans Extra Condensed"/>
                <a:sym typeface="Fira Sans Extra Condensed"/>
              </a:rPr>
              <a:t>Débil</a:t>
            </a:r>
            <a:endParaRPr kumimoji="0"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Fira Sans Extra Condensed"/>
              <a:sym typeface="Fira Sans Extra Condensed"/>
            </a:endParaRPr>
          </a:p>
        </p:txBody>
      </p:sp>
      <p:sp>
        <p:nvSpPr>
          <p:cNvPr id="31" name="CuadroTexto 30">
            <a:extLst>
              <a:ext uri="{FF2B5EF4-FFF2-40B4-BE49-F238E27FC236}">
                <a16:creationId xmlns:a16="http://schemas.microsoft.com/office/drawing/2014/main" id="{B5E2F2C9-8288-31DC-CE56-725A44AC22BA}"/>
              </a:ext>
            </a:extLst>
          </p:cNvPr>
          <p:cNvSpPr txBox="1"/>
          <p:nvPr/>
        </p:nvSpPr>
        <p:spPr>
          <a:xfrm>
            <a:off x="3986821" y="3624002"/>
            <a:ext cx="6672214" cy="371961"/>
          </a:xfrm>
          <a:prstGeom prst="rect">
            <a:avLst/>
          </a:prstGeom>
          <a:noFill/>
        </p:spPr>
        <p:txBody>
          <a:bodyPr wrap="square"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El control no se ejecuta por parte del responsable. </a:t>
            </a:r>
          </a:p>
        </p:txBody>
      </p:sp>
      <p:sp>
        <p:nvSpPr>
          <p:cNvPr id="32" name="CuadroTexto 31">
            <a:extLst>
              <a:ext uri="{FF2B5EF4-FFF2-40B4-BE49-F238E27FC236}">
                <a16:creationId xmlns:a16="http://schemas.microsoft.com/office/drawing/2014/main" id="{988471B9-B801-3036-778C-119C89B39734}"/>
              </a:ext>
            </a:extLst>
          </p:cNvPr>
          <p:cNvSpPr txBox="1"/>
          <p:nvPr/>
        </p:nvSpPr>
        <p:spPr>
          <a:xfrm>
            <a:off x="3986821" y="3257012"/>
            <a:ext cx="6672214" cy="371961"/>
          </a:xfrm>
          <a:prstGeom prst="rect">
            <a:avLst/>
          </a:prstGeom>
          <a:noFill/>
        </p:spPr>
        <p:txBody>
          <a:bodyPr wrap="square" anchor="ctr">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El control se ejecuta algunas veces por parte del responsable.</a:t>
            </a:r>
          </a:p>
        </p:txBody>
      </p:sp>
      <p:pic>
        <p:nvPicPr>
          <p:cNvPr id="2050" name="Picture 2" descr="Descarga iconos gratuitos de Icono de Revisión de documentos Generic ...">
            <a:extLst>
              <a:ext uri="{FF2B5EF4-FFF2-40B4-BE49-F238E27FC236}">
                <a16:creationId xmlns:a16="http://schemas.microsoft.com/office/drawing/2014/main" id="{9A30D2C0-5F98-5225-135D-6FCACBDD6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9835" y="1688575"/>
            <a:ext cx="851647" cy="8516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AA98003A-75FE-503C-82BD-7BC277D192A7}"/>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90E15197-69B8-5899-A067-06F2A3141608}"/>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1254BD5D-40A4-F211-F10D-A6885366E0A7}"/>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Riesgos de Corrupción</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8947180C-5CEF-A75C-039E-F75BA99BE9F2}"/>
              </a:ext>
            </a:extLst>
          </p:cNvPr>
          <p:cNvGraphicFramePr>
            <a:graphicFrameLocks noGrp="1"/>
          </p:cNvGraphicFramePr>
          <p:nvPr>
            <p:extLst>
              <p:ext uri="{D42A27DB-BD31-4B8C-83A1-F6EECF244321}">
                <p14:modId xmlns:p14="http://schemas.microsoft.com/office/powerpoint/2010/main" val="3537360953"/>
              </p:ext>
            </p:extLst>
          </p:nvPr>
        </p:nvGraphicFramePr>
        <p:xfrm>
          <a:off x="3440438" y="3799936"/>
          <a:ext cx="5847467" cy="1151065"/>
        </p:xfrm>
        <a:graphic>
          <a:graphicData uri="http://schemas.openxmlformats.org/drawingml/2006/table">
            <a:tbl>
              <a:tblPr firstRow="1" firstCol="1" bandRow="1">
                <a:tableStyleId>{5C22544A-7EE6-4342-B048-85BDC9FD1C3A}</a:tableStyleId>
              </a:tblPr>
              <a:tblGrid>
                <a:gridCol w="1459625">
                  <a:extLst>
                    <a:ext uri="{9D8B030D-6E8A-4147-A177-3AD203B41FA5}">
                      <a16:colId xmlns:a16="http://schemas.microsoft.com/office/drawing/2014/main" val="327175737"/>
                    </a:ext>
                  </a:extLst>
                </a:gridCol>
                <a:gridCol w="1458729">
                  <a:extLst>
                    <a:ext uri="{9D8B030D-6E8A-4147-A177-3AD203B41FA5}">
                      <a16:colId xmlns:a16="http://schemas.microsoft.com/office/drawing/2014/main" val="2508937657"/>
                    </a:ext>
                  </a:extLst>
                </a:gridCol>
                <a:gridCol w="1410314">
                  <a:extLst>
                    <a:ext uri="{9D8B030D-6E8A-4147-A177-3AD203B41FA5}">
                      <a16:colId xmlns:a16="http://schemas.microsoft.com/office/drawing/2014/main" val="156443076"/>
                    </a:ext>
                  </a:extLst>
                </a:gridCol>
                <a:gridCol w="1518799">
                  <a:extLst>
                    <a:ext uri="{9D8B030D-6E8A-4147-A177-3AD203B41FA5}">
                      <a16:colId xmlns:a16="http://schemas.microsoft.com/office/drawing/2014/main" val="1286310894"/>
                    </a:ext>
                  </a:extLst>
                </a:gridCol>
              </a:tblGrid>
              <a:tr h="0">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Riesgos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controles verificados*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Si</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00B050"/>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Parcialmente</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FFFF00"/>
                    </a:solidFill>
                  </a:tcPr>
                </a:tc>
                <a:extLst>
                  <a:ext uri="{0D108BD9-81ED-4DB2-BD59-A6C34878D82A}">
                    <a16:rowId xmlns:a16="http://schemas.microsoft.com/office/drawing/2014/main" val="3305563070"/>
                  </a:ext>
                </a:extLst>
              </a:tr>
              <a:tr h="439420">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19</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86</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marL="0" algn="ctr" defTabSz="914400" rtl="0" eaLnBrk="1" latinLnBrk="0" hangingPunct="1">
                        <a:lnSpc>
                          <a:spcPct val="115000"/>
                        </a:lnSpc>
                        <a:spcAft>
                          <a:spcPts val="1000"/>
                        </a:spcAft>
                        <a:buNone/>
                      </a:pPr>
                      <a:r>
                        <a:rPr lang="es-CO" sz="1400" b="1" kern="1200" dirty="0">
                          <a:solidFill>
                            <a:schemeClr val="tx1"/>
                          </a:solidFill>
                          <a:effectLst/>
                          <a:latin typeface="Verdana" panose="020B0604030504040204" pitchFamily="34" charset="0"/>
                          <a:ea typeface="Verdana" panose="020B0604030504040204" pitchFamily="34" charset="0"/>
                          <a:cs typeface="+mn-cs"/>
                        </a:rPr>
                        <a:t>1</a:t>
                      </a:r>
                      <a:r>
                        <a:rPr lang="es-ES" sz="1400" b="1" kern="1200" dirty="0">
                          <a:solidFill>
                            <a:schemeClr val="tx1"/>
                          </a:solidFill>
                          <a:effectLst/>
                          <a:latin typeface="Verdana" panose="020B0604030504040204" pitchFamily="34" charset="0"/>
                          <a:ea typeface="Verdana" panose="020B0604030504040204" pitchFamily="34" charset="0"/>
                          <a:cs typeface="+mn-cs"/>
                        </a:rPr>
                        <a:t>0</a:t>
                      </a:r>
                      <a:endParaRPr lang="es-CO" sz="1400" b="1" kern="1200" dirty="0">
                        <a:solidFill>
                          <a:schemeClr val="tx1"/>
                        </a:solidFill>
                        <a:effectLst/>
                        <a:latin typeface="Verdana" panose="020B0604030504040204" pitchFamily="34" charset="0"/>
                        <a:ea typeface="Verdana" panose="020B0604030504040204" pitchFamily="34" charset="0"/>
                        <a:cs typeface="+mn-cs"/>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marL="0" algn="ctr" defTabSz="914400" rtl="0" eaLnBrk="1" latinLnBrk="0" hangingPunct="1">
                        <a:lnSpc>
                          <a:spcPct val="115000"/>
                        </a:lnSpc>
                        <a:spcAft>
                          <a:spcPts val="1000"/>
                        </a:spcAft>
                        <a:buNone/>
                      </a:pPr>
                      <a:r>
                        <a:rPr lang="es-CO" sz="1400" b="1" kern="1200" dirty="0">
                          <a:solidFill>
                            <a:schemeClr val="tx1"/>
                          </a:solidFill>
                          <a:effectLst/>
                          <a:latin typeface="Verdana" panose="020B0604030504040204" pitchFamily="34" charset="0"/>
                          <a:ea typeface="Verdana" panose="020B0604030504040204" pitchFamily="34" charset="0"/>
                          <a:cs typeface="+mn-cs"/>
                        </a:rPr>
                        <a:t>9</a:t>
                      </a: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extLst>
                  <a:ext uri="{0D108BD9-81ED-4DB2-BD59-A6C34878D82A}">
                    <a16:rowId xmlns:a16="http://schemas.microsoft.com/office/drawing/2014/main" val="3186814552"/>
                  </a:ext>
                </a:extLst>
              </a:tr>
            </a:tbl>
          </a:graphicData>
        </a:graphic>
      </p:graphicFrame>
      <p:sp>
        <p:nvSpPr>
          <p:cNvPr id="23" name="CuadroTexto 22">
            <a:extLst>
              <a:ext uri="{FF2B5EF4-FFF2-40B4-BE49-F238E27FC236}">
                <a16:creationId xmlns:a16="http://schemas.microsoft.com/office/drawing/2014/main" id="{30EBBD97-C816-A435-B83A-1846C285B0E9}"/>
              </a:ext>
            </a:extLst>
          </p:cNvPr>
          <p:cNvSpPr txBox="1"/>
          <p:nvPr/>
        </p:nvSpPr>
        <p:spPr>
          <a:xfrm>
            <a:off x="4114941" y="2006402"/>
            <a:ext cx="691665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Análisis OCI-Riesgo Vs Causas </a:t>
            </a:r>
          </a:p>
        </p:txBody>
      </p:sp>
      <p:sp>
        <p:nvSpPr>
          <p:cNvPr id="27" name="CuadroTexto 26">
            <a:extLst>
              <a:ext uri="{FF2B5EF4-FFF2-40B4-BE49-F238E27FC236}">
                <a16:creationId xmlns:a16="http://schemas.microsoft.com/office/drawing/2014/main" id="{DDC526C5-E014-4B0E-71EE-18E8AD91FC9C}"/>
              </a:ext>
            </a:extLst>
          </p:cNvPr>
          <p:cNvSpPr txBox="1"/>
          <p:nvPr/>
        </p:nvSpPr>
        <p:spPr>
          <a:xfrm>
            <a:off x="1665888" y="5178882"/>
            <a:ext cx="6096000" cy="29040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 Los controles pueden aplicarse en SDG o Regionales.</a:t>
            </a:r>
            <a:endParaRPr kumimoji="0" lang="es-CO"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Descarga iconos gratuitos de Icono de Revisión de documentos Generic ...">
            <a:extLst>
              <a:ext uri="{FF2B5EF4-FFF2-40B4-BE49-F238E27FC236}">
                <a16:creationId xmlns:a16="http://schemas.microsoft.com/office/drawing/2014/main" id="{F98A18F7-464F-C07A-7A07-EA6257E76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3294" y="1885798"/>
            <a:ext cx="851647" cy="85164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25DE8F4D-0B6D-3B74-F9CA-3F11331F600B}"/>
              </a:ext>
            </a:extLst>
          </p:cNvPr>
          <p:cNvSpPr txBox="1"/>
          <p:nvPr/>
        </p:nvSpPr>
        <p:spPr>
          <a:xfrm>
            <a:off x="1954305" y="2945525"/>
            <a:ext cx="82027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rPr>
              <a:t>Verificar que las  causas correspondan medios, circunstancias o agentes generadores  del riesgo identificado </a:t>
            </a:r>
          </a:p>
        </p:txBody>
      </p:sp>
    </p:spTree>
    <p:extLst>
      <p:ext uri="{BB962C8B-B14F-4D97-AF65-F5344CB8AC3E}">
        <p14:creationId xmlns:p14="http://schemas.microsoft.com/office/powerpoint/2010/main" val="391053442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BC0E9772-F844-43FF-A06A-91B1EF56A30B}"/>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ECCE8902-11DB-9656-6978-0016E0D7D58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55BD8BBE-66D3-9CE1-4064-410EBB5FF01A}"/>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Riesgos de Corrupción</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B3D0DC32-28CA-D524-718E-124D886CA516}"/>
              </a:ext>
            </a:extLst>
          </p:cNvPr>
          <p:cNvGraphicFramePr>
            <a:graphicFrameLocks noGrp="1"/>
          </p:cNvGraphicFramePr>
          <p:nvPr/>
        </p:nvGraphicFramePr>
        <p:xfrm>
          <a:off x="2368383" y="4232916"/>
          <a:ext cx="7215642" cy="1151065"/>
        </p:xfrm>
        <a:graphic>
          <a:graphicData uri="http://schemas.openxmlformats.org/drawingml/2006/table">
            <a:tbl>
              <a:tblPr firstRow="1" firstCol="1" bandRow="1">
                <a:tableStyleId>{5C22544A-7EE6-4342-B048-85BDC9FD1C3A}</a:tableStyleId>
              </a:tblPr>
              <a:tblGrid>
                <a:gridCol w="1459625">
                  <a:extLst>
                    <a:ext uri="{9D8B030D-6E8A-4147-A177-3AD203B41FA5}">
                      <a16:colId xmlns:a16="http://schemas.microsoft.com/office/drawing/2014/main" val="327175737"/>
                    </a:ext>
                  </a:extLst>
                </a:gridCol>
                <a:gridCol w="1458729">
                  <a:extLst>
                    <a:ext uri="{9D8B030D-6E8A-4147-A177-3AD203B41FA5}">
                      <a16:colId xmlns:a16="http://schemas.microsoft.com/office/drawing/2014/main" val="2508937657"/>
                    </a:ext>
                  </a:extLst>
                </a:gridCol>
                <a:gridCol w="1410314">
                  <a:extLst>
                    <a:ext uri="{9D8B030D-6E8A-4147-A177-3AD203B41FA5}">
                      <a16:colId xmlns:a16="http://schemas.microsoft.com/office/drawing/2014/main" val="156443076"/>
                    </a:ext>
                  </a:extLst>
                </a:gridCol>
                <a:gridCol w="1518799">
                  <a:extLst>
                    <a:ext uri="{9D8B030D-6E8A-4147-A177-3AD203B41FA5}">
                      <a16:colId xmlns:a16="http://schemas.microsoft.com/office/drawing/2014/main" val="1286310894"/>
                    </a:ext>
                  </a:extLst>
                </a:gridCol>
                <a:gridCol w="1368175">
                  <a:extLst>
                    <a:ext uri="{9D8B030D-6E8A-4147-A177-3AD203B41FA5}">
                      <a16:colId xmlns:a16="http://schemas.microsoft.com/office/drawing/2014/main" val="1023669617"/>
                    </a:ext>
                  </a:extLst>
                </a:gridCol>
              </a:tblGrid>
              <a:tr h="0">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Riesgos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Número de controles verificados*</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tx2">
                        <a:lumMod val="40000"/>
                        <a:lumOff val="60000"/>
                      </a:schemeClr>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Si</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00B050"/>
                    </a:solidFill>
                  </a:tcPr>
                </a:tc>
                <a:tc>
                  <a:txBody>
                    <a:bodyPr/>
                    <a:lstStyle/>
                    <a:p>
                      <a:pPr algn="ctr">
                        <a:lnSpc>
                          <a:spcPct val="115000"/>
                        </a:lnSpc>
                        <a:spcAft>
                          <a:spcPts val="1000"/>
                        </a:spcAft>
                        <a:buNone/>
                      </a:pPr>
                      <a:r>
                        <a:rPr lang="es-ES" sz="1400" dirty="0">
                          <a:solidFill>
                            <a:schemeClr val="tx1"/>
                          </a:solidFill>
                          <a:effectLst/>
                          <a:latin typeface="Verdana" panose="020B0604030504040204" pitchFamily="34" charset="0"/>
                          <a:ea typeface="Verdana" panose="020B0604030504040204" pitchFamily="34" charset="0"/>
                        </a:rPr>
                        <a:t>No</a:t>
                      </a:r>
                      <a:endParaRPr lang="es-CO" sz="14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rgbClr val="FF0000"/>
                    </a:solidFill>
                  </a:tcPr>
                </a:tc>
                <a:tc>
                  <a:txBody>
                    <a:bodyPr/>
                    <a:lstStyle/>
                    <a:p>
                      <a:pPr algn="ctr">
                        <a:lnSpc>
                          <a:spcPct val="115000"/>
                        </a:lnSpc>
                        <a:spcAft>
                          <a:spcPts val="1000"/>
                        </a:spcAft>
                        <a:buNone/>
                      </a:pPr>
                      <a:r>
                        <a:rPr lang="es-ES" sz="1400" dirty="0">
                          <a:effectLst/>
                          <a:latin typeface="Verdana" panose="020B0604030504040204" pitchFamily="34" charset="0"/>
                          <a:ea typeface="Verdana" panose="020B0604030504040204" pitchFamily="34" charset="0"/>
                        </a:rPr>
                        <a:t>No Aplica</a:t>
                      </a:r>
                      <a:endParaRPr lang="es-CO" sz="140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solidFill>
                      <a:schemeClr val="bg1">
                        <a:lumMod val="65000"/>
                      </a:schemeClr>
                    </a:solidFill>
                  </a:tcPr>
                </a:tc>
                <a:extLst>
                  <a:ext uri="{0D108BD9-81ED-4DB2-BD59-A6C34878D82A}">
                    <a16:rowId xmlns:a16="http://schemas.microsoft.com/office/drawing/2014/main" val="3305563070"/>
                  </a:ext>
                </a:extLst>
              </a:tr>
              <a:tr h="439420">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19</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chemeClr val="tx1"/>
                          </a:solidFill>
                          <a:effectLst/>
                          <a:latin typeface="Verdana" panose="020B0604030504040204" pitchFamily="34" charset="0"/>
                          <a:ea typeface="Verdana" panose="020B0604030504040204" pitchFamily="34" charset="0"/>
                        </a:rPr>
                        <a:t>86</a:t>
                      </a:r>
                      <a:endParaRPr lang="es-CO" sz="1400" b="1"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54</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26</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tc>
                  <a:txBody>
                    <a:bodyPr/>
                    <a:lstStyle/>
                    <a:p>
                      <a:pPr algn="ctr">
                        <a:lnSpc>
                          <a:spcPct val="115000"/>
                        </a:lnSpc>
                        <a:spcAft>
                          <a:spcPts val="1000"/>
                        </a:spcAft>
                        <a:buNone/>
                      </a:pPr>
                      <a:r>
                        <a:rPr lang="es-ES" sz="14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6</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6350" cap="flat" cmpd="sng" algn="ctr">
                      <a:solidFill>
                        <a:schemeClr val="tx2">
                          <a:lumMod val="40000"/>
                          <a:lumOff val="60000"/>
                        </a:schemeClr>
                      </a:solidFill>
                      <a:prstDash val="sysDashDot"/>
                      <a:round/>
                      <a:headEnd type="none" w="med" len="med"/>
                      <a:tailEnd type="none" w="med" len="med"/>
                    </a:lnL>
                    <a:lnR w="6350" cap="flat" cmpd="sng" algn="ctr">
                      <a:solidFill>
                        <a:schemeClr val="tx2">
                          <a:lumMod val="40000"/>
                          <a:lumOff val="60000"/>
                        </a:schemeClr>
                      </a:solidFill>
                      <a:prstDash val="sysDashDot"/>
                      <a:round/>
                      <a:headEnd type="none" w="med" len="med"/>
                      <a:tailEnd type="none" w="med" len="med"/>
                    </a:lnR>
                    <a:lnT w="6350" cap="flat" cmpd="sng" algn="ctr">
                      <a:solidFill>
                        <a:schemeClr val="tx2">
                          <a:lumMod val="40000"/>
                          <a:lumOff val="60000"/>
                        </a:schemeClr>
                      </a:solidFill>
                      <a:prstDash val="sysDashDot"/>
                      <a:round/>
                      <a:headEnd type="none" w="med" len="med"/>
                      <a:tailEnd type="none" w="med" len="med"/>
                    </a:lnT>
                    <a:lnB w="6350" cap="flat" cmpd="sng" algn="ctr">
                      <a:solidFill>
                        <a:schemeClr val="tx2">
                          <a:lumMod val="40000"/>
                          <a:lumOff val="60000"/>
                        </a:schemeClr>
                      </a:solidFill>
                      <a:prstDash val="sysDashDot"/>
                      <a:round/>
                      <a:headEnd type="none" w="med" len="med"/>
                      <a:tailEnd type="none" w="med" len="med"/>
                    </a:lnB>
                    <a:noFill/>
                  </a:tcPr>
                </a:tc>
                <a:extLst>
                  <a:ext uri="{0D108BD9-81ED-4DB2-BD59-A6C34878D82A}">
                    <a16:rowId xmlns:a16="http://schemas.microsoft.com/office/drawing/2014/main" val="3186814552"/>
                  </a:ext>
                </a:extLst>
              </a:tr>
            </a:tbl>
          </a:graphicData>
        </a:graphic>
      </p:graphicFrame>
      <p:sp>
        <p:nvSpPr>
          <p:cNvPr id="23" name="CuadroTexto 22">
            <a:extLst>
              <a:ext uri="{FF2B5EF4-FFF2-40B4-BE49-F238E27FC236}">
                <a16:creationId xmlns:a16="http://schemas.microsoft.com/office/drawing/2014/main" id="{DD081B6B-B810-3259-CAE9-D2485E5A586D}"/>
              </a:ext>
            </a:extLst>
          </p:cNvPr>
          <p:cNvSpPr txBox="1"/>
          <p:nvPr/>
        </p:nvSpPr>
        <p:spPr>
          <a:xfrm>
            <a:off x="4114941" y="2006402"/>
            <a:ext cx="691665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0" u="none" strike="noStrike" kern="1200" cap="none" spc="0" normalizeH="0" baseline="0" noProof="0" dirty="0">
                <a:ln>
                  <a:noFill/>
                </a:ln>
                <a:solidFill>
                  <a:srgbClr val="44546A"/>
                </a:solidFill>
                <a:effectLst/>
                <a:uLnTx/>
                <a:uFillTx/>
                <a:latin typeface="Verdana" panose="020B0604030504040204" pitchFamily="34" charset="0"/>
                <a:ea typeface="Verdana" panose="020B0604030504040204" pitchFamily="34" charset="0"/>
                <a:cs typeface="+mn-cs"/>
              </a:rPr>
              <a:t>Análisis OCI-Causa Vs. Controles</a:t>
            </a:r>
          </a:p>
        </p:txBody>
      </p:sp>
      <p:sp>
        <p:nvSpPr>
          <p:cNvPr id="27" name="CuadroTexto 26">
            <a:extLst>
              <a:ext uri="{FF2B5EF4-FFF2-40B4-BE49-F238E27FC236}">
                <a16:creationId xmlns:a16="http://schemas.microsoft.com/office/drawing/2014/main" id="{F623FE56-2F36-23ED-A710-36D8D75E93C9}"/>
              </a:ext>
            </a:extLst>
          </p:cNvPr>
          <p:cNvSpPr txBox="1"/>
          <p:nvPr/>
        </p:nvSpPr>
        <p:spPr>
          <a:xfrm>
            <a:off x="1665888" y="5461690"/>
            <a:ext cx="6096000" cy="290401"/>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es-ES" sz="1200" b="0"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Arial" panose="020B0604020202020204" pitchFamily="34" charset="0"/>
              </a:rPr>
              <a:t>* Los controles pueden aplicarse en SDG o Regionales.</a:t>
            </a:r>
            <a:endParaRPr kumimoji="0" lang="es-CO"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Descarga iconos gratuitos de Icono de Revisión de documentos Generic ...">
            <a:extLst>
              <a:ext uri="{FF2B5EF4-FFF2-40B4-BE49-F238E27FC236}">
                <a16:creationId xmlns:a16="http://schemas.microsoft.com/office/drawing/2014/main" id="{2627D67E-10C2-1B35-6BD9-5A9646389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3294" y="1885798"/>
            <a:ext cx="851647" cy="85164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F96466A8-24FD-BB0D-81C6-9F9659B2BED1}"/>
              </a:ext>
            </a:extLst>
          </p:cNvPr>
          <p:cNvSpPr txBox="1"/>
          <p:nvPr/>
        </p:nvSpPr>
        <p:spPr>
          <a:xfrm>
            <a:off x="1994646" y="2858049"/>
            <a:ext cx="8202707" cy="92333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Confirmar si los controles tienen corresponsabilidad  con la causa identificada.(Verificando en el contenido del riesgo que contengan los siguientes verbos rectores verificar, validar, conciliar, comparar, revisar, cotejar)</a:t>
            </a:r>
            <a:endParaRPr kumimoji="0" lang="es-C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2631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3AD6D64C-062D-70E4-73D5-CC9B522C5222}"/>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5FD4C8B7-B67A-1F46-3F6E-5926F92BFD0B}"/>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DE138296-0DF9-613C-195F-DB17164F0D29}"/>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Plan de Participación Ciudadana - Actividades</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sp>
        <p:nvSpPr>
          <p:cNvPr id="14" name="Google Shape;492;p20">
            <a:extLst>
              <a:ext uri="{FF2B5EF4-FFF2-40B4-BE49-F238E27FC236}">
                <a16:creationId xmlns:a16="http://schemas.microsoft.com/office/drawing/2014/main" id="{3260BD10-CA5A-A2DE-A792-227AE21B6310}"/>
              </a:ext>
            </a:extLst>
          </p:cNvPr>
          <p:cNvSpPr/>
          <p:nvPr/>
        </p:nvSpPr>
        <p:spPr>
          <a:xfrm>
            <a:off x="3420069" y="2542904"/>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rgbClr val="703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493;p20">
            <a:extLst>
              <a:ext uri="{FF2B5EF4-FFF2-40B4-BE49-F238E27FC236}">
                <a16:creationId xmlns:a16="http://schemas.microsoft.com/office/drawing/2014/main" id="{D7F0748A-701F-6BBB-4361-902A70306253}"/>
              </a:ext>
            </a:extLst>
          </p:cNvPr>
          <p:cNvSpPr/>
          <p:nvPr/>
        </p:nvSpPr>
        <p:spPr>
          <a:xfrm>
            <a:off x="3375930" y="2491424"/>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Google Shape;516;p20">
            <a:extLst>
              <a:ext uri="{FF2B5EF4-FFF2-40B4-BE49-F238E27FC236}">
                <a16:creationId xmlns:a16="http://schemas.microsoft.com/office/drawing/2014/main" id="{CACB7192-3F1E-68D9-7F67-E738F0368D8C}"/>
              </a:ext>
            </a:extLst>
          </p:cNvPr>
          <p:cNvSpPr txBox="1"/>
          <p:nvPr/>
        </p:nvSpPr>
        <p:spPr>
          <a:xfrm>
            <a:off x="3388975" y="2609801"/>
            <a:ext cx="3271117"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Plan de Participación Ciudadana – Sede Dirección General</a:t>
            </a:r>
            <a:endPar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17" name="CuadroTexto 16">
            <a:extLst>
              <a:ext uri="{FF2B5EF4-FFF2-40B4-BE49-F238E27FC236}">
                <a16:creationId xmlns:a16="http://schemas.microsoft.com/office/drawing/2014/main" id="{205BDC02-91F8-7F0A-02D2-719589977FD2}"/>
              </a:ext>
            </a:extLst>
          </p:cNvPr>
          <p:cNvSpPr txBox="1"/>
          <p:nvPr/>
        </p:nvSpPr>
        <p:spPr>
          <a:xfrm>
            <a:off x="7973700" y="1862976"/>
            <a:ext cx="15476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B050"/>
                </a:solidFill>
                <a:effectLst/>
                <a:uLnTx/>
                <a:uFillTx/>
                <a:latin typeface="Calibri" panose="020F0502020204030204"/>
                <a:ea typeface="+mn-ea"/>
                <a:cs typeface="+mn-cs"/>
              </a:rPr>
              <a:t>CUMPLIDAS</a:t>
            </a:r>
            <a:endParaRPr kumimoji="0" lang="es-CO" sz="1800" b="1"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8" name="CuadroTexto 17">
            <a:extLst>
              <a:ext uri="{FF2B5EF4-FFF2-40B4-BE49-F238E27FC236}">
                <a16:creationId xmlns:a16="http://schemas.microsoft.com/office/drawing/2014/main" id="{7890CD31-04AF-964F-0B6E-311522AB052D}"/>
              </a:ext>
            </a:extLst>
          </p:cNvPr>
          <p:cNvSpPr txBox="1"/>
          <p:nvPr/>
        </p:nvSpPr>
        <p:spPr>
          <a:xfrm>
            <a:off x="9372758" y="1871162"/>
            <a:ext cx="17697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FF0000"/>
                </a:solidFill>
                <a:effectLst/>
                <a:uLnTx/>
                <a:uFillTx/>
                <a:latin typeface="Calibri" panose="020F0502020204030204"/>
                <a:ea typeface="+mn-ea"/>
                <a:cs typeface="+mn-cs"/>
              </a:rPr>
              <a:t>NO CUMPLIDAS</a:t>
            </a:r>
            <a:endParaRPr kumimoji="0" lang="es-CO"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9" name="Google Shape;492;p20">
            <a:extLst>
              <a:ext uri="{FF2B5EF4-FFF2-40B4-BE49-F238E27FC236}">
                <a16:creationId xmlns:a16="http://schemas.microsoft.com/office/drawing/2014/main" id="{5B91546C-73C0-5193-5CEB-A69F2096B01A}"/>
              </a:ext>
            </a:extLst>
          </p:cNvPr>
          <p:cNvSpPr/>
          <p:nvPr/>
        </p:nvSpPr>
        <p:spPr>
          <a:xfrm>
            <a:off x="3375930" y="4305117"/>
            <a:ext cx="3180954" cy="640602"/>
          </a:xfrm>
          <a:custGeom>
            <a:avLst/>
            <a:gdLst/>
            <a:ahLst/>
            <a:cxnLst/>
            <a:rect l="l" t="t" r="r" b="b"/>
            <a:pathLst>
              <a:path w="56542" h="74846" extrusionOk="0">
                <a:moveTo>
                  <a:pt x="7410" y="0"/>
                </a:moveTo>
                <a:cubicBezTo>
                  <a:pt x="4378" y="0"/>
                  <a:pt x="2137" y="143"/>
                  <a:pt x="1609" y="567"/>
                </a:cubicBezTo>
                <a:cubicBezTo>
                  <a:pt x="385" y="1546"/>
                  <a:pt x="734" y="10813"/>
                  <a:pt x="560" y="19974"/>
                </a:cubicBezTo>
                <a:cubicBezTo>
                  <a:pt x="420" y="29135"/>
                  <a:pt x="420" y="51094"/>
                  <a:pt x="560" y="55395"/>
                </a:cubicBezTo>
                <a:cubicBezTo>
                  <a:pt x="734" y="59696"/>
                  <a:pt x="0" y="72110"/>
                  <a:pt x="1049" y="73543"/>
                </a:cubicBezTo>
                <a:cubicBezTo>
                  <a:pt x="1892" y="74696"/>
                  <a:pt x="9832" y="74809"/>
                  <a:pt x="14457" y="74809"/>
                </a:cubicBezTo>
                <a:cubicBezTo>
                  <a:pt x="15585" y="74809"/>
                  <a:pt x="16516" y="74802"/>
                  <a:pt x="17099" y="74802"/>
                </a:cubicBezTo>
                <a:cubicBezTo>
                  <a:pt x="18585" y="74802"/>
                  <a:pt x="22038" y="74846"/>
                  <a:pt x="25522" y="74846"/>
                </a:cubicBezTo>
                <a:cubicBezTo>
                  <a:pt x="29005" y="74846"/>
                  <a:pt x="32519" y="74802"/>
                  <a:pt x="34128" y="74627"/>
                </a:cubicBezTo>
                <a:cubicBezTo>
                  <a:pt x="34853" y="74540"/>
                  <a:pt x="36280" y="74518"/>
                  <a:pt x="38064" y="74518"/>
                </a:cubicBezTo>
                <a:cubicBezTo>
                  <a:pt x="40026" y="74518"/>
                  <a:pt x="42419" y="74545"/>
                  <a:pt x="44789" y="74545"/>
                </a:cubicBezTo>
                <a:cubicBezTo>
                  <a:pt x="49823" y="74545"/>
                  <a:pt x="54753" y="74421"/>
                  <a:pt x="55213" y="73648"/>
                </a:cubicBezTo>
                <a:cubicBezTo>
                  <a:pt x="56122" y="72214"/>
                  <a:pt x="55947" y="59312"/>
                  <a:pt x="55947" y="51969"/>
                </a:cubicBezTo>
                <a:cubicBezTo>
                  <a:pt x="55912" y="42283"/>
                  <a:pt x="56297" y="28786"/>
                  <a:pt x="56402" y="21967"/>
                </a:cubicBezTo>
                <a:cubicBezTo>
                  <a:pt x="56542" y="15114"/>
                  <a:pt x="56227" y="1477"/>
                  <a:pt x="55493" y="532"/>
                </a:cubicBezTo>
                <a:cubicBezTo>
                  <a:pt x="55198" y="167"/>
                  <a:pt x="51877" y="39"/>
                  <a:pt x="47668" y="39"/>
                </a:cubicBezTo>
                <a:cubicBezTo>
                  <a:pt x="41400" y="39"/>
                  <a:pt x="33160" y="323"/>
                  <a:pt x="30002" y="532"/>
                </a:cubicBezTo>
                <a:cubicBezTo>
                  <a:pt x="29462" y="571"/>
                  <a:pt x="28758" y="588"/>
                  <a:pt x="27926" y="588"/>
                </a:cubicBezTo>
                <a:cubicBezTo>
                  <a:pt x="22992" y="588"/>
                  <a:pt x="13570" y="0"/>
                  <a:pt x="7410" y="0"/>
                </a:cubicBezTo>
                <a:close/>
              </a:path>
            </a:pathLst>
          </a:custGeom>
          <a:solidFill>
            <a:schemeClr val="bg2">
              <a:lumMod val="5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Google Shape;493;p20">
            <a:extLst>
              <a:ext uri="{FF2B5EF4-FFF2-40B4-BE49-F238E27FC236}">
                <a16:creationId xmlns:a16="http://schemas.microsoft.com/office/drawing/2014/main" id="{7D3FC772-482B-32E5-63B1-80DCD6FAA54D}"/>
              </a:ext>
            </a:extLst>
          </p:cNvPr>
          <p:cNvSpPr/>
          <p:nvPr/>
        </p:nvSpPr>
        <p:spPr>
          <a:xfrm>
            <a:off x="3331791" y="4253637"/>
            <a:ext cx="3179042" cy="650342"/>
          </a:xfrm>
          <a:custGeom>
            <a:avLst/>
            <a:gdLst/>
            <a:ahLst/>
            <a:cxnLst/>
            <a:rect l="l" t="t" r="r" b="b"/>
            <a:pathLst>
              <a:path w="56508" h="75984" fill="none" extrusionOk="0">
                <a:moveTo>
                  <a:pt x="1609" y="1469"/>
                </a:moveTo>
                <a:cubicBezTo>
                  <a:pt x="385" y="2448"/>
                  <a:pt x="735" y="11714"/>
                  <a:pt x="560" y="20875"/>
                </a:cubicBezTo>
                <a:cubicBezTo>
                  <a:pt x="420" y="30037"/>
                  <a:pt x="420" y="51961"/>
                  <a:pt x="560" y="56262"/>
                </a:cubicBezTo>
                <a:cubicBezTo>
                  <a:pt x="735" y="60563"/>
                  <a:pt x="1" y="73011"/>
                  <a:pt x="1050" y="74445"/>
                </a:cubicBezTo>
                <a:cubicBezTo>
                  <a:pt x="2099" y="75878"/>
                  <a:pt x="14127" y="75703"/>
                  <a:pt x="17100" y="75703"/>
                </a:cubicBezTo>
                <a:cubicBezTo>
                  <a:pt x="20072" y="75703"/>
                  <a:pt x="30877" y="75878"/>
                  <a:pt x="34093" y="75494"/>
                </a:cubicBezTo>
                <a:cubicBezTo>
                  <a:pt x="37310" y="75144"/>
                  <a:pt x="54339" y="75983"/>
                  <a:pt x="55214" y="74550"/>
                </a:cubicBezTo>
                <a:cubicBezTo>
                  <a:pt x="56123" y="73116"/>
                  <a:pt x="55948" y="60213"/>
                  <a:pt x="55913" y="52870"/>
                </a:cubicBezTo>
                <a:cubicBezTo>
                  <a:pt x="55878" y="43149"/>
                  <a:pt x="56263" y="29687"/>
                  <a:pt x="56402" y="22869"/>
                </a:cubicBezTo>
                <a:cubicBezTo>
                  <a:pt x="56507" y="16015"/>
                  <a:pt x="56228" y="2343"/>
                  <a:pt x="55493" y="1434"/>
                </a:cubicBezTo>
                <a:cubicBezTo>
                  <a:pt x="54724" y="525"/>
                  <a:pt x="35282" y="1084"/>
                  <a:pt x="29967" y="1434"/>
                </a:cubicBezTo>
                <a:cubicBezTo>
                  <a:pt x="24687" y="1784"/>
                  <a:pt x="3392" y="0"/>
                  <a:pt x="1609" y="1469"/>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Google Shape;516;p20">
            <a:extLst>
              <a:ext uri="{FF2B5EF4-FFF2-40B4-BE49-F238E27FC236}">
                <a16:creationId xmlns:a16="http://schemas.microsoft.com/office/drawing/2014/main" id="{D57BD112-7903-E789-F23B-0101E391DBEE}"/>
              </a:ext>
            </a:extLst>
          </p:cNvPr>
          <p:cNvSpPr txBox="1"/>
          <p:nvPr/>
        </p:nvSpPr>
        <p:spPr>
          <a:xfrm>
            <a:off x="3482606" y="4345514"/>
            <a:ext cx="3078670" cy="46658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Plan de Participación Ciudadana – Regionales</a:t>
            </a:r>
            <a:endPar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22" name="Google Shape;496;p20">
            <a:extLst>
              <a:ext uri="{FF2B5EF4-FFF2-40B4-BE49-F238E27FC236}">
                <a16:creationId xmlns:a16="http://schemas.microsoft.com/office/drawing/2014/main" id="{FF980954-91F7-E257-1A2A-D1220546C7E2}"/>
              </a:ext>
            </a:extLst>
          </p:cNvPr>
          <p:cNvSpPr/>
          <p:nvPr/>
        </p:nvSpPr>
        <p:spPr>
          <a:xfrm>
            <a:off x="6736669" y="2529976"/>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rgbClr val="7030A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Google Shape;497;p20">
            <a:extLst>
              <a:ext uri="{FF2B5EF4-FFF2-40B4-BE49-F238E27FC236}">
                <a16:creationId xmlns:a16="http://schemas.microsoft.com/office/drawing/2014/main" id="{899CCA13-C031-5DF6-DD92-42D8BC8B56D3}"/>
              </a:ext>
            </a:extLst>
          </p:cNvPr>
          <p:cNvSpPr/>
          <p:nvPr/>
        </p:nvSpPr>
        <p:spPr>
          <a:xfrm>
            <a:off x="6827118" y="2563527"/>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36</a:t>
            </a:r>
            <a:endParaRPr kumimoji="0"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25" name="Google Shape;505;p20">
            <a:extLst>
              <a:ext uri="{FF2B5EF4-FFF2-40B4-BE49-F238E27FC236}">
                <a16:creationId xmlns:a16="http://schemas.microsoft.com/office/drawing/2014/main" id="{07CBECCF-F59D-4AAE-AE9D-897AFAAE4380}"/>
              </a:ext>
            </a:extLst>
          </p:cNvPr>
          <p:cNvSpPr/>
          <p:nvPr/>
        </p:nvSpPr>
        <p:spPr>
          <a:xfrm>
            <a:off x="6709676" y="2500440"/>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solidFill>
            <a:srgbClr val="7030A0"/>
          </a:solid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Google Shape;496;p20">
            <a:extLst>
              <a:ext uri="{FF2B5EF4-FFF2-40B4-BE49-F238E27FC236}">
                <a16:creationId xmlns:a16="http://schemas.microsoft.com/office/drawing/2014/main" id="{AC9DB443-5902-6493-D1A6-66773E83A2B9}"/>
              </a:ext>
            </a:extLst>
          </p:cNvPr>
          <p:cNvSpPr/>
          <p:nvPr/>
        </p:nvSpPr>
        <p:spPr>
          <a:xfrm>
            <a:off x="6710404" y="4333929"/>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chemeClr val="bg2">
              <a:lumMod val="5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Google Shape;497;p20">
            <a:extLst>
              <a:ext uri="{FF2B5EF4-FFF2-40B4-BE49-F238E27FC236}">
                <a16:creationId xmlns:a16="http://schemas.microsoft.com/office/drawing/2014/main" id="{9947C514-2F56-42EB-EF80-5D68962A432A}"/>
              </a:ext>
            </a:extLst>
          </p:cNvPr>
          <p:cNvSpPr/>
          <p:nvPr/>
        </p:nvSpPr>
        <p:spPr>
          <a:xfrm>
            <a:off x="6800853" y="4367480"/>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48</a:t>
            </a:r>
            <a:endParaRPr kumimoji="0"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29" name="Google Shape;505;p20">
            <a:extLst>
              <a:ext uri="{FF2B5EF4-FFF2-40B4-BE49-F238E27FC236}">
                <a16:creationId xmlns:a16="http://schemas.microsoft.com/office/drawing/2014/main" id="{F9640E40-68D1-A06D-A27E-17593E35FCB6}"/>
              </a:ext>
            </a:extLst>
          </p:cNvPr>
          <p:cNvSpPr/>
          <p:nvPr/>
        </p:nvSpPr>
        <p:spPr>
          <a:xfrm>
            <a:off x="6683411" y="4304393"/>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Google Shape;505;p20">
            <a:extLst>
              <a:ext uri="{FF2B5EF4-FFF2-40B4-BE49-F238E27FC236}">
                <a16:creationId xmlns:a16="http://schemas.microsoft.com/office/drawing/2014/main" id="{5BC05E9D-3A3A-B539-6541-3A71A0E0B0B6}"/>
              </a:ext>
            </a:extLst>
          </p:cNvPr>
          <p:cNvSpPr/>
          <p:nvPr/>
        </p:nvSpPr>
        <p:spPr>
          <a:xfrm>
            <a:off x="8323431" y="249142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1" name="Google Shape;505;p20">
            <a:extLst>
              <a:ext uri="{FF2B5EF4-FFF2-40B4-BE49-F238E27FC236}">
                <a16:creationId xmlns:a16="http://schemas.microsoft.com/office/drawing/2014/main" id="{07377D76-547C-6BA4-75DD-788FCED5CC40}"/>
              </a:ext>
            </a:extLst>
          </p:cNvPr>
          <p:cNvSpPr/>
          <p:nvPr/>
        </p:nvSpPr>
        <p:spPr>
          <a:xfrm>
            <a:off x="9949442" y="2545676"/>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2" name="Google Shape;505;p20">
            <a:extLst>
              <a:ext uri="{FF2B5EF4-FFF2-40B4-BE49-F238E27FC236}">
                <a16:creationId xmlns:a16="http://schemas.microsoft.com/office/drawing/2014/main" id="{84931830-CD4D-C717-34A6-7015C3EC5F8C}"/>
              </a:ext>
            </a:extLst>
          </p:cNvPr>
          <p:cNvSpPr/>
          <p:nvPr/>
        </p:nvSpPr>
        <p:spPr>
          <a:xfrm>
            <a:off x="8297166" y="4317399"/>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3" name="Google Shape;505;p20">
            <a:extLst>
              <a:ext uri="{FF2B5EF4-FFF2-40B4-BE49-F238E27FC236}">
                <a16:creationId xmlns:a16="http://schemas.microsoft.com/office/drawing/2014/main" id="{33DE8060-20E9-457D-C81E-C61B62D55129}"/>
              </a:ext>
            </a:extLst>
          </p:cNvPr>
          <p:cNvSpPr/>
          <p:nvPr/>
        </p:nvSpPr>
        <p:spPr>
          <a:xfrm>
            <a:off x="9923177" y="4371651"/>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no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3074" name="Picture 2" descr="Customer - Free icons">
            <a:extLst>
              <a:ext uri="{FF2B5EF4-FFF2-40B4-BE49-F238E27FC236}">
                <a16:creationId xmlns:a16="http://schemas.microsoft.com/office/drawing/2014/main" id="{50FC6C94-F8D6-51BD-0EED-3C34D384B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801" y="2867915"/>
            <a:ext cx="1499565" cy="1499565"/>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497;p20">
            <a:extLst>
              <a:ext uri="{FF2B5EF4-FFF2-40B4-BE49-F238E27FC236}">
                <a16:creationId xmlns:a16="http://schemas.microsoft.com/office/drawing/2014/main" id="{20D7CB90-6BA4-5207-2BAB-4AE8CC4E17BA}"/>
              </a:ext>
            </a:extLst>
          </p:cNvPr>
          <p:cNvSpPr/>
          <p:nvPr/>
        </p:nvSpPr>
        <p:spPr>
          <a:xfrm>
            <a:off x="8399575" y="2577577"/>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33</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3" name="Google Shape;497;p20">
            <a:extLst>
              <a:ext uri="{FF2B5EF4-FFF2-40B4-BE49-F238E27FC236}">
                <a16:creationId xmlns:a16="http://schemas.microsoft.com/office/drawing/2014/main" id="{F333E2A1-2824-424A-AE00-A06767442A28}"/>
              </a:ext>
            </a:extLst>
          </p:cNvPr>
          <p:cNvSpPr/>
          <p:nvPr/>
        </p:nvSpPr>
        <p:spPr>
          <a:xfrm>
            <a:off x="10032953" y="2631829"/>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3</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6" name="Google Shape;497;p20">
            <a:extLst>
              <a:ext uri="{FF2B5EF4-FFF2-40B4-BE49-F238E27FC236}">
                <a16:creationId xmlns:a16="http://schemas.microsoft.com/office/drawing/2014/main" id="{7CE715C4-1F20-041E-8AF6-7C6987525F4A}"/>
              </a:ext>
            </a:extLst>
          </p:cNvPr>
          <p:cNvSpPr/>
          <p:nvPr/>
        </p:nvSpPr>
        <p:spPr>
          <a:xfrm>
            <a:off x="8373310" y="4390546"/>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rgbClr val="231F20">
              <a:alpha val="1823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48</a:t>
            </a:r>
            <a:endParaRPr kumimoji="0"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4885473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B9142637-F71C-0037-293A-C5BBC0582831}"/>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EC6F6EC6-558D-03AB-25F8-F7D0AF595B82}"/>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96F1666F-B26F-F15D-16E8-F6E0C4592AA0}"/>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Plan de Participación Ciudadana</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EAA9F6E6-BB2A-B808-3769-692C6035399A}"/>
              </a:ext>
            </a:extLst>
          </p:cNvPr>
          <p:cNvGraphicFramePr>
            <a:graphicFrameLocks noGrp="1"/>
          </p:cNvGraphicFramePr>
          <p:nvPr/>
        </p:nvGraphicFramePr>
        <p:xfrm>
          <a:off x="678014" y="1479798"/>
          <a:ext cx="10835971" cy="4969384"/>
        </p:xfrm>
        <a:graphic>
          <a:graphicData uri="http://schemas.openxmlformats.org/drawingml/2006/table">
            <a:tbl>
              <a:tblPr firstRow="1" firstCol="1" bandRow="1">
                <a:tableStyleId>{5C22544A-7EE6-4342-B048-85BDC9FD1C3A}</a:tableStyleId>
              </a:tblPr>
              <a:tblGrid>
                <a:gridCol w="2543617">
                  <a:extLst>
                    <a:ext uri="{9D8B030D-6E8A-4147-A177-3AD203B41FA5}">
                      <a16:colId xmlns:a16="http://schemas.microsoft.com/office/drawing/2014/main" val="1894149396"/>
                    </a:ext>
                  </a:extLst>
                </a:gridCol>
                <a:gridCol w="1891553">
                  <a:extLst>
                    <a:ext uri="{9D8B030D-6E8A-4147-A177-3AD203B41FA5}">
                      <a16:colId xmlns:a16="http://schemas.microsoft.com/office/drawing/2014/main" val="14600326"/>
                    </a:ext>
                  </a:extLst>
                </a:gridCol>
                <a:gridCol w="6400801">
                  <a:extLst>
                    <a:ext uri="{9D8B030D-6E8A-4147-A177-3AD203B41FA5}">
                      <a16:colId xmlns:a16="http://schemas.microsoft.com/office/drawing/2014/main" val="178403693"/>
                    </a:ext>
                  </a:extLst>
                </a:gridCol>
              </a:tblGrid>
              <a:tr h="62135">
                <a:tc>
                  <a:txBody>
                    <a:bodyPr/>
                    <a:lstStyle/>
                    <a:p>
                      <a:pPr algn="ctr">
                        <a:lnSpc>
                          <a:spcPct val="115000"/>
                        </a:lnSpc>
                        <a:spcAft>
                          <a:spcPts val="1000"/>
                        </a:spcAft>
                        <a:buNone/>
                      </a:pPr>
                      <a:r>
                        <a:rPr lang="es-ES_tradnl" sz="1100" dirty="0">
                          <a:effectLst/>
                          <a:latin typeface="Verdana" panose="020B0604030504040204" pitchFamily="34" charset="0"/>
                          <a:ea typeface="Verdana" panose="020B0604030504040204" pitchFamily="34" charset="0"/>
                        </a:rPr>
                        <a:t>NOMBRE DE LA ACTIVIDAD PARTICIPATIVA</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dirty="0">
                          <a:effectLst/>
                          <a:latin typeface="Verdana" panose="020B0604030504040204" pitchFamily="34" charset="0"/>
                          <a:ea typeface="Verdana" panose="020B0604030504040204" pitchFamily="34" charset="0"/>
                        </a:rPr>
                        <a:t>DEPENDENCIA</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dirty="0">
                          <a:effectLst/>
                          <a:latin typeface="Verdana" panose="020B0604030504040204" pitchFamily="34" charset="0"/>
                          <a:ea typeface="Verdana" panose="020B0604030504040204" pitchFamily="34" charset="0"/>
                        </a:rPr>
                        <a:t>CONCLUSIÓN DEL SEGUIMIENTO</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extLst>
                  <a:ext uri="{0D108BD9-81ED-4DB2-BD59-A6C34878D82A}">
                    <a16:rowId xmlns:a16="http://schemas.microsoft.com/office/drawing/2014/main" val="3403802544"/>
                  </a:ext>
                </a:extLst>
              </a:tr>
              <a:tr h="1846537">
                <a:tc>
                  <a:txBody>
                    <a:bodyPr/>
                    <a:lstStyle/>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Desarrollar 165 encuentros de participación, gobernanza y del control social de adolescentes que hacen parte de las modalidades y/o formas de atención de la dirección de Adolescencia y Juventud, que permitan evaluar las fortalezas y debilidades de lo existente y de igual forma identificar acciones de mejora que permitan una mejor gestión institucional.</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tcPr>
                </a:tc>
                <a:tc>
                  <a:txBody>
                    <a:bodyPr/>
                    <a:lstStyle/>
                    <a:p>
                      <a:pPr algn="ctr">
                        <a:lnSpc>
                          <a:spcPct val="115000"/>
                        </a:lnSpc>
                        <a:spcAft>
                          <a:spcPts val="1000"/>
                        </a:spcAft>
                        <a:buNone/>
                      </a:pPr>
                      <a:r>
                        <a:rPr lang="es-ES_tradnl" sz="1100" b="1" dirty="0">
                          <a:solidFill>
                            <a:schemeClr val="accent5">
                              <a:lumMod val="50000"/>
                            </a:schemeClr>
                          </a:solidFill>
                          <a:effectLst/>
                          <a:latin typeface="Verdana" panose="020B0604030504040204" pitchFamily="34" charset="0"/>
                          <a:ea typeface="Verdana" panose="020B0604030504040204" pitchFamily="34" charset="0"/>
                        </a:rPr>
                        <a:t>Dirección de Adolescencia y Juventud</a:t>
                      </a:r>
                      <a:endParaRPr lang="es-CO" sz="1100" b="1" dirty="0">
                        <a:solidFill>
                          <a:schemeClr val="accent5">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tc>
                  <a:txBody>
                    <a:bodyPr/>
                    <a:lstStyle/>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Se evidenció la realización de 100 Encuentros de Participación, Gobernanza y del control social de adolescentes en el marco de la Modalidad para la Prevención de Riesgos y Desarrollo de Capacidades con Casas Atrapasueños, Espacios Comunitarios y Experiencias Comunitarias, así como la Modalidad Integrada con Centros de Apoyo a la Inclusión en las Regionales mencionadas.</a:t>
                      </a:r>
                      <a:endParaRPr lang="es-CO" sz="1100"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Adicionalmente, se encontró el “</a:t>
                      </a:r>
                      <a:r>
                        <a:rPr lang="es-ES_tradnl" sz="1100" i="1" dirty="0">
                          <a:effectLst/>
                          <a:latin typeface="Verdana" panose="020B0604030504040204" pitchFamily="34" charset="0"/>
                          <a:ea typeface="Verdana" panose="020B0604030504040204" pitchFamily="34" charset="0"/>
                        </a:rPr>
                        <a:t>Informe de Implementación de Encuentros de Control Social, Gobernanza y Cuidado de lo Público para la Prevención de Riesgos y/o Promoción de Derechos de Adolescentes - Dirección de Adolescencia y Juventud”, en </a:t>
                      </a:r>
                      <a:r>
                        <a:rPr lang="es-ES_tradnl" sz="1100" dirty="0">
                          <a:effectLst/>
                          <a:latin typeface="Verdana" panose="020B0604030504040204" pitchFamily="34" charset="0"/>
                          <a:ea typeface="Verdana" panose="020B0604030504040204" pitchFamily="34" charset="0"/>
                        </a:rPr>
                        <a:t>el cual se exponen los avances, aprendizajes y resultados obtenidos en la implementación del Plan de Participación Ciudadana del Instituto Colombiano de Bienestar Familiar, desarrollado en un contexto nacional caracterizado por su diversidad territorial, cultural y social.</a:t>
                      </a:r>
                      <a:endParaRPr lang="es-CO" sz="1100"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b="1" dirty="0">
                          <a:effectLst/>
                          <a:latin typeface="Verdana" panose="020B0604030504040204" pitchFamily="34" charset="0"/>
                          <a:ea typeface="Verdana" panose="020B0604030504040204" pitchFamily="34" charset="0"/>
                        </a:rPr>
                        <a:t>Faltó la realización de 65 eventos para cumplir la meta propuesta</a:t>
                      </a:r>
                      <a:r>
                        <a:rPr lang="es-ES_tradnl" sz="1100" dirty="0">
                          <a:effectLst/>
                          <a:latin typeface="Verdana" panose="020B0604030504040204" pitchFamily="34" charset="0"/>
                          <a:ea typeface="Verdana" panose="020B0604030504040204" pitchFamily="34" charset="0"/>
                        </a:rPr>
                        <a:t>, en SVE el responsable registró los inconvenientes presentados: " </a:t>
                      </a:r>
                      <a:r>
                        <a:rPr lang="es-ES_tradnl" sz="1100" i="1" dirty="0">
                          <a:effectLst/>
                          <a:latin typeface="Verdana" panose="020B0604030504040204" pitchFamily="34" charset="0"/>
                          <a:ea typeface="Verdana" panose="020B0604030504040204" pitchFamily="34" charset="0"/>
                        </a:rPr>
                        <a:t>… En primer lugar, los operadores de la forma de atención Espacios Comunitarios iniciaron su vigencia hacia finales de octubre de 2025, reduciendo significativamente la ventana operativa para la programación y ejecución de los encuentros.</a:t>
                      </a:r>
                      <a:endParaRPr lang="es-CO" sz="1100" i="1"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i="1" dirty="0">
                          <a:effectLst/>
                          <a:latin typeface="Verdana" panose="020B0604030504040204" pitchFamily="34" charset="0"/>
                          <a:ea typeface="Verdana" panose="020B0604030504040204" pitchFamily="34" charset="0"/>
                        </a:rPr>
                        <a:t>En segundo lugar, en varios territorios los recursos fueron priorizados para la forma de atención Experiencias Comunitarias, caracterizada por una relación público-popular sin contrato, lo que limita la capacidad institucional para exigir actividades predeterminadas. Bajo esta forma de atención, las organizaciones comunitarias definen autónomamente sus planeaciones y suelen desarrollar actividades más cortas y flexibles, lo que dificultó la implementación de encuentros con los tiempos y metodologías requeridas."</a:t>
                      </a:r>
                      <a:endParaRPr lang="es-CO" sz="1100" i="1"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189969361"/>
                  </a:ext>
                </a:extLst>
              </a:tr>
            </a:tbl>
          </a:graphicData>
        </a:graphic>
      </p:graphicFrame>
    </p:spTree>
    <p:extLst>
      <p:ext uri="{BB962C8B-B14F-4D97-AF65-F5344CB8AC3E}">
        <p14:creationId xmlns:p14="http://schemas.microsoft.com/office/powerpoint/2010/main" val="32930923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7054DA72-0017-91E2-DA86-09D0D3567D20}"/>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3A0561D0-D377-0294-64A2-2833239FA478}"/>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28ED46F9-4131-47D9-B2FD-D6E510D9C434}"/>
              </a:ext>
            </a:extLst>
          </p:cNvPr>
          <p:cNvSpPr txBox="1"/>
          <p:nvPr/>
        </p:nvSpPr>
        <p:spPr>
          <a:xfrm>
            <a:off x="553339" y="418665"/>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Plan de Participación Ciudadana</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F502F26F-0509-555C-C933-9493972FE2CC}"/>
              </a:ext>
            </a:extLst>
          </p:cNvPr>
          <p:cNvGraphicFramePr>
            <a:graphicFrameLocks noGrp="1"/>
          </p:cNvGraphicFramePr>
          <p:nvPr/>
        </p:nvGraphicFramePr>
        <p:xfrm>
          <a:off x="849217" y="1277165"/>
          <a:ext cx="10493566" cy="5162170"/>
        </p:xfrm>
        <a:graphic>
          <a:graphicData uri="http://schemas.openxmlformats.org/drawingml/2006/table">
            <a:tbl>
              <a:tblPr firstRow="1" firstCol="1" bandRow="1">
                <a:tableStyleId>{5C22544A-7EE6-4342-B048-85BDC9FD1C3A}</a:tableStyleId>
              </a:tblPr>
              <a:tblGrid>
                <a:gridCol w="2398437">
                  <a:extLst>
                    <a:ext uri="{9D8B030D-6E8A-4147-A177-3AD203B41FA5}">
                      <a16:colId xmlns:a16="http://schemas.microsoft.com/office/drawing/2014/main" val="1894149396"/>
                    </a:ext>
                  </a:extLst>
                </a:gridCol>
                <a:gridCol w="2286000">
                  <a:extLst>
                    <a:ext uri="{9D8B030D-6E8A-4147-A177-3AD203B41FA5}">
                      <a16:colId xmlns:a16="http://schemas.microsoft.com/office/drawing/2014/main" val="14600326"/>
                    </a:ext>
                  </a:extLst>
                </a:gridCol>
                <a:gridCol w="5809129">
                  <a:extLst>
                    <a:ext uri="{9D8B030D-6E8A-4147-A177-3AD203B41FA5}">
                      <a16:colId xmlns:a16="http://schemas.microsoft.com/office/drawing/2014/main" val="178403693"/>
                    </a:ext>
                  </a:extLst>
                </a:gridCol>
              </a:tblGrid>
              <a:tr h="62135">
                <a:tc>
                  <a:txBody>
                    <a:bodyPr/>
                    <a:lstStyle/>
                    <a:p>
                      <a:pPr algn="ctr">
                        <a:lnSpc>
                          <a:spcPct val="115000"/>
                        </a:lnSpc>
                        <a:spcAft>
                          <a:spcPts val="1000"/>
                        </a:spcAft>
                        <a:buNone/>
                      </a:pPr>
                      <a:r>
                        <a:rPr lang="es-ES_tradnl" sz="1100" dirty="0">
                          <a:effectLst/>
                          <a:latin typeface="Verdana" panose="020B0604030504040204" pitchFamily="34" charset="0"/>
                          <a:ea typeface="Verdana" panose="020B0604030504040204" pitchFamily="34" charset="0"/>
                        </a:rPr>
                        <a:t>NOMBRE DE LA ACTIVIDAD PARTICIPATIVA</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a:effectLst/>
                          <a:latin typeface="Verdana" panose="020B0604030504040204" pitchFamily="34" charset="0"/>
                          <a:ea typeface="Verdana" panose="020B0604030504040204" pitchFamily="34" charset="0"/>
                        </a:rPr>
                        <a:t>DEPENDENCIA</a:t>
                      </a:r>
                      <a:endParaRPr lang="es-CO" sz="110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a:effectLst/>
                          <a:latin typeface="Verdana" panose="020B0604030504040204" pitchFamily="34" charset="0"/>
                          <a:ea typeface="Verdana" panose="020B0604030504040204" pitchFamily="34" charset="0"/>
                        </a:rPr>
                        <a:t>CONCLUSIÓN DEL SEGUIMIENTO</a:t>
                      </a:r>
                      <a:endParaRPr lang="es-CO" sz="110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extLst>
                  <a:ext uri="{0D108BD9-81ED-4DB2-BD59-A6C34878D82A}">
                    <a16:rowId xmlns:a16="http://schemas.microsoft.com/office/drawing/2014/main" val="3403802544"/>
                  </a:ext>
                </a:extLst>
              </a:tr>
              <a:tr h="1685795">
                <a:tc>
                  <a:txBody>
                    <a:bodyPr/>
                    <a:lstStyle/>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Desarrollar 165 encuentros de participación, gobernanza y del control social de niñas y niños que hacen parte de las modalidades y/o formas de atención de la dirección de Infancia, que permitan evaluar las fortalezas y debilidades de lo existente y de igual forma identificar acciones de mejora que permitan una mejor gestión institucional.</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tcPr>
                </a:tc>
                <a:tc>
                  <a:txBody>
                    <a:bodyPr/>
                    <a:lstStyle/>
                    <a:p>
                      <a:pPr algn="ctr">
                        <a:lnSpc>
                          <a:spcPct val="115000"/>
                        </a:lnSpc>
                        <a:spcAft>
                          <a:spcPts val="1000"/>
                        </a:spcAft>
                        <a:buNone/>
                      </a:pPr>
                      <a:r>
                        <a:rPr lang="es-ES_tradnl" sz="1100" b="1" dirty="0">
                          <a:solidFill>
                            <a:schemeClr val="accent5">
                              <a:lumMod val="50000"/>
                            </a:schemeClr>
                          </a:solidFill>
                          <a:effectLst/>
                          <a:latin typeface="Verdana" panose="020B0604030504040204" pitchFamily="34" charset="0"/>
                          <a:ea typeface="Verdana" panose="020B0604030504040204" pitchFamily="34" charset="0"/>
                        </a:rPr>
                        <a:t>Dirección de Infancia</a:t>
                      </a:r>
                      <a:endParaRPr lang="es-CO" sz="1100" b="1" dirty="0">
                        <a:solidFill>
                          <a:schemeClr val="accent5">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tc>
                  <a:txBody>
                    <a:bodyPr/>
                    <a:lstStyle/>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Se evidenció la realización de 100 Encuentros de Participación, Gobernanza y del control social para la Prevención de Riesgos y/o Promoción de Derecho de la Infancia en las Regionales mencionadas.</a:t>
                      </a:r>
                      <a:endParaRPr lang="es-CO" sz="1100"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Adicionalmente, se encontró el “</a:t>
                      </a:r>
                      <a:r>
                        <a:rPr lang="es-ES_tradnl" sz="1100" i="1" dirty="0">
                          <a:effectLst/>
                          <a:latin typeface="Verdana" panose="020B0604030504040204" pitchFamily="34" charset="0"/>
                          <a:ea typeface="Verdana" panose="020B0604030504040204" pitchFamily="34" charset="0"/>
                        </a:rPr>
                        <a:t>Informe de Implementación de Encuentros de Control Social, Gobernanza y Cuidado de lo Público para la Prevención de Riesgos y/o Promoción de Derechos de Adolescentes - Dirección de Adolescencia y Juventud”,</a:t>
                      </a:r>
                      <a:r>
                        <a:rPr lang="es-ES_tradnl" sz="1100" dirty="0">
                          <a:effectLst/>
                          <a:latin typeface="Verdana" panose="020B0604030504040204" pitchFamily="34" charset="0"/>
                          <a:ea typeface="Verdana" panose="020B0604030504040204" pitchFamily="34" charset="0"/>
                        </a:rPr>
                        <a:t>  en el cual se expone los avances, aprendizajes y resultados obtenidos en la implementación del Plan de Participación Ciudadana del Instituto Colombiano de Bienestar Familiar, desarrollado en un contexto nacional caracterizado por su diversidad territorial, cultural y social.</a:t>
                      </a:r>
                      <a:endParaRPr lang="es-CO" sz="1100"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b="1" dirty="0">
                          <a:effectLst/>
                          <a:latin typeface="Verdana" panose="020B0604030504040204" pitchFamily="34" charset="0"/>
                          <a:ea typeface="Verdana" panose="020B0604030504040204" pitchFamily="34" charset="0"/>
                        </a:rPr>
                        <a:t>Faltó la realización de 65 eventos para cumplir la meta propuesta</a:t>
                      </a:r>
                      <a:r>
                        <a:rPr lang="es-ES_tradnl" sz="1100" dirty="0">
                          <a:effectLst/>
                          <a:latin typeface="Verdana" panose="020B0604030504040204" pitchFamily="34" charset="0"/>
                          <a:ea typeface="Verdana" panose="020B0604030504040204" pitchFamily="34" charset="0"/>
                        </a:rPr>
                        <a:t>, en SVE el responsable registró las siguientes situaciones como inconvenientes por los cuales no cumplieron la meta: ..."  </a:t>
                      </a:r>
                      <a:r>
                        <a:rPr lang="es-ES_tradnl" sz="1100" i="1" dirty="0">
                          <a:effectLst/>
                          <a:latin typeface="Verdana" panose="020B0604030504040204" pitchFamily="34" charset="0"/>
                          <a:ea typeface="Verdana" panose="020B0604030504040204" pitchFamily="34" charset="0"/>
                        </a:rPr>
                        <a:t>En primer lugar, los operadores de la forma de atención Espacios Comunitarios iniciaron su vigencia hacia finales de octubre de 2025, reduciendo significativamente la ventana operativa para la programación y ejecución de los encuentros.</a:t>
                      </a:r>
                      <a:endParaRPr lang="es-CO" sz="1100" i="1"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i="1" dirty="0">
                          <a:effectLst/>
                          <a:latin typeface="Verdana" panose="020B0604030504040204" pitchFamily="34" charset="0"/>
                          <a:ea typeface="Verdana" panose="020B0604030504040204" pitchFamily="34" charset="0"/>
                        </a:rPr>
                        <a:t>En segundo lugar, en varios territorios los recursos fueron priorizados para la forma de atención Experiencias Comunitarias, caracterizada por una relación público-popular sin contrato, lo que limita la capacidad institucional para exigir actividades predeterminadas. Bajo esta forma de atención, las organizaciones comunitarias definen autónomamente sus planeaciones y suelen desarrollar actividades más cortas y flexibles, lo que dificultó la implementación de encuentros con los tiempos y metodologías requeridas."</a:t>
                      </a:r>
                      <a:endParaRPr lang="es-CO" sz="1100" i="1"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689432692"/>
                  </a:ext>
                </a:extLst>
              </a:tr>
            </a:tbl>
          </a:graphicData>
        </a:graphic>
      </p:graphicFrame>
    </p:spTree>
    <p:extLst>
      <p:ext uri="{BB962C8B-B14F-4D97-AF65-F5344CB8AC3E}">
        <p14:creationId xmlns:p14="http://schemas.microsoft.com/office/powerpoint/2010/main" val="25498842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AA596424-816B-D00D-1B87-AB2F06C32E91}"/>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40068E46-D43E-A4FF-47FA-4C8E42C5920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F23F89E7-8153-573C-ED6A-C0D2C93B068F}"/>
              </a:ext>
            </a:extLst>
          </p:cNvPr>
          <p:cNvSpPr txBox="1"/>
          <p:nvPr/>
        </p:nvSpPr>
        <p:spPr>
          <a:xfrm>
            <a:off x="598163" y="775297"/>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Plan de Participación Ciudadana</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graphicFrame>
        <p:nvGraphicFramePr>
          <p:cNvPr id="2" name="Tabla 1">
            <a:extLst>
              <a:ext uri="{FF2B5EF4-FFF2-40B4-BE49-F238E27FC236}">
                <a16:creationId xmlns:a16="http://schemas.microsoft.com/office/drawing/2014/main" id="{FBFCDE9C-D0CF-7A2E-8116-A1D9C8922AFA}"/>
              </a:ext>
            </a:extLst>
          </p:cNvPr>
          <p:cNvGraphicFramePr>
            <a:graphicFrameLocks noGrp="1"/>
          </p:cNvGraphicFramePr>
          <p:nvPr/>
        </p:nvGraphicFramePr>
        <p:xfrm>
          <a:off x="1647844" y="2145076"/>
          <a:ext cx="8670533" cy="3365882"/>
        </p:xfrm>
        <a:graphic>
          <a:graphicData uri="http://schemas.openxmlformats.org/drawingml/2006/table">
            <a:tbl>
              <a:tblPr firstRow="1" firstCol="1" bandRow="1">
                <a:tableStyleId>{5C22544A-7EE6-4342-B048-85BDC9FD1C3A}</a:tableStyleId>
              </a:tblPr>
              <a:tblGrid>
                <a:gridCol w="2599401">
                  <a:extLst>
                    <a:ext uri="{9D8B030D-6E8A-4147-A177-3AD203B41FA5}">
                      <a16:colId xmlns:a16="http://schemas.microsoft.com/office/drawing/2014/main" val="1894149396"/>
                    </a:ext>
                  </a:extLst>
                </a:gridCol>
                <a:gridCol w="1891728">
                  <a:extLst>
                    <a:ext uri="{9D8B030D-6E8A-4147-A177-3AD203B41FA5}">
                      <a16:colId xmlns:a16="http://schemas.microsoft.com/office/drawing/2014/main" val="14600326"/>
                    </a:ext>
                  </a:extLst>
                </a:gridCol>
                <a:gridCol w="4179404">
                  <a:extLst>
                    <a:ext uri="{9D8B030D-6E8A-4147-A177-3AD203B41FA5}">
                      <a16:colId xmlns:a16="http://schemas.microsoft.com/office/drawing/2014/main" val="178403693"/>
                    </a:ext>
                  </a:extLst>
                </a:gridCol>
              </a:tblGrid>
              <a:tr h="62135">
                <a:tc>
                  <a:txBody>
                    <a:bodyPr/>
                    <a:lstStyle/>
                    <a:p>
                      <a:pPr algn="ctr">
                        <a:lnSpc>
                          <a:spcPct val="115000"/>
                        </a:lnSpc>
                        <a:spcAft>
                          <a:spcPts val="1000"/>
                        </a:spcAft>
                        <a:buNone/>
                      </a:pPr>
                      <a:r>
                        <a:rPr lang="es-ES_tradnl" sz="1100">
                          <a:effectLst/>
                          <a:latin typeface="Verdana" panose="020B0604030504040204" pitchFamily="34" charset="0"/>
                          <a:ea typeface="Verdana" panose="020B0604030504040204" pitchFamily="34" charset="0"/>
                        </a:rPr>
                        <a:t>NOMBRE DE LA ACTIVIDAD PARTICIPATIVA</a:t>
                      </a:r>
                      <a:endParaRPr lang="es-CO" sz="110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dirty="0">
                          <a:effectLst/>
                          <a:latin typeface="Verdana" panose="020B0604030504040204" pitchFamily="34" charset="0"/>
                          <a:ea typeface="Verdana" panose="020B0604030504040204" pitchFamily="34" charset="0"/>
                        </a:rPr>
                        <a:t>DEPENDENCIA</a:t>
                      </a:r>
                      <a:endParaRPr lang="es-CO" sz="1100"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tc>
                  <a:txBody>
                    <a:bodyPr/>
                    <a:lstStyle/>
                    <a:p>
                      <a:pPr algn="ctr">
                        <a:lnSpc>
                          <a:spcPct val="115000"/>
                        </a:lnSpc>
                        <a:spcAft>
                          <a:spcPts val="1000"/>
                        </a:spcAft>
                        <a:buNone/>
                      </a:pPr>
                      <a:r>
                        <a:rPr lang="es-ES_tradnl" sz="1100">
                          <a:effectLst/>
                          <a:latin typeface="Verdana" panose="020B0604030504040204" pitchFamily="34" charset="0"/>
                          <a:ea typeface="Verdana" panose="020B0604030504040204" pitchFamily="34" charset="0"/>
                        </a:rPr>
                        <a:t>CONCLUSIÓN DEL SEGUIMIENTO</a:t>
                      </a:r>
                      <a:endParaRPr lang="es-CO" sz="110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tc>
                <a:extLst>
                  <a:ext uri="{0D108BD9-81ED-4DB2-BD59-A6C34878D82A}">
                    <a16:rowId xmlns:a16="http://schemas.microsoft.com/office/drawing/2014/main" val="3403802544"/>
                  </a:ext>
                </a:extLst>
              </a:tr>
              <a:tr h="756871">
                <a:tc>
                  <a:txBody>
                    <a:bodyPr/>
                    <a:lstStyle/>
                    <a:p>
                      <a:pPr algn="just">
                        <a:lnSpc>
                          <a:spcPct val="115000"/>
                        </a:lnSpc>
                        <a:spcAft>
                          <a:spcPts val="1000"/>
                        </a:spcAft>
                        <a:buNone/>
                      </a:pPr>
                      <a:r>
                        <a:rPr lang="es-ES_tradnl" sz="1100">
                          <a:effectLst/>
                          <a:latin typeface="Verdana" panose="020B0604030504040204" pitchFamily="34" charset="0"/>
                          <a:ea typeface="Verdana" panose="020B0604030504040204" pitchFamily="34" charset="0"/>
                        </a:rPr>
                        <a:t>Formular el significado del sistema comunitario del cuidado con el talento humano de la Dirección de Primera Infancia a través de reuniones comunitarias con la ciudadanía en general.</a:t>
                      </a:r>
                      <a:endParaRPr lang="es-CO" sz="110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tcPr>
                </a:tc>
                <a:tc>
                  <a:txBody>
                    <a:bodyPr/>
                    <a:lstStyle/>
                    <a:p>
                      <a:pPr algn="ctr">
                        <a:lnSpc>
                          <a:spcPct val="115000"/>
                        </a:lnSpc>
                        <a:spcAft>
                          <a:spcPts val="1000"/>
                        </a:spcAft>
                        <a:buNone/>
                      </a:pPr>
                      <a:r>
                        <a:rPr lang="es-ES_tradnl" sz="1100" b="1" dirty="0">
                          <a:solidFill>
                            <a:schemeClr val="accent5">
                              <a:lumMod val="50000"/>
                            </a:schemeClr>
                          </a:solidFill>
                          <a:effectLst/>
                          <a:latin typeface="Verdana" panose="020B0604030504040204" pitchFamily="34" charset="0"/>
                          <a:ea typeface="Verdana" panose="020B0604030504040204" pitchFamily="34" charset="0"/>
                        </a:rPr>
                        <a:t>Primera Infancia</a:t>
                      </a:r>
                      <a:endParaRPr lang="es-CO" sz="1100" b="1" dirty="0">
                        <a:solidFill>
                          <a:schemeClr val="accent5">
                            <a:lumMod val="50000"/>
                          </a:schemeClr>
                        </a:solidFill>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tc>
                  <a:txBody>
                    <a:bodyPr/>
                    <a:lstStyle/>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Se evidenció </a:t>
                      </a:r>
                      <a:r>
                        <a:rPr lang="es-ES_tradnl" sz="1100" i="1" dirty="0">
                          <a:effectLst/>
                          <a:latin typeface="Verdana" panose="020B0604030504040204" pitchFamily="34" charset="0"/>
                          <a:ea typeface="Verdana" panose="020B0604030504040204" pitchFamily="34" charset="0"/>
                        </a:rPr>
                        <a:t>“Informe de diagnóstico formulación del significado de Sistema Comunitario del Cuidado “comunidades que cuidan”, </a:t>
                      </a:r>
                      <a:r>
                        <a:rPr lang="es-ES_tradnl" sz="1100" dirty="0">
                          <a:effectLst/>
                          <a:latin typeface="Verdana" panose="020B0604030504040204" pitchFamily="34" charset="0"/>
                          <a:ea typeface="Verdana" panose="020B0604030504040204" pitchFamily="34" charset="0"/>
                        </a:rPr>
                        <a:t>cuyo propósito central es construir participativamente el concepto y la operatividad del Sistema Comunitario del Cuidado, involucrando a los padres de familia, cuidadores, ciudadanía en general y al talento humano de primera infancia a través de reuniones comunitarias realizadas en las regionales de Antioquia, Bogotá, Cesar y Valle del Cauca.</a:t>
                      </a:r>
                      <a:endParaRPr lang="es-CO" sz="1100" dirty="0">
                        <a:effectLst/>
                        <a:latin typeface="Verdana" panose="020B0604030504040204" pitchFamily="34" charset="0"/>
                        <a:ea typeface="Verdana" panose="020B0604030504040204" pitchFamily="34" charset="0"/>
                      </a:endParaRPr>
                    </a:p>
                    <a:p>
                      <a:pPr algn="just">
                        <a:lnSpc>
                          <a:spcPct val="115000"/>
                        </a:lnSpc>
                        <a:spcAft>
                          <a:spcPts val="1000"/>
                        </a:spcAft>
                        <a:buNone/>
                      </a:pPr>
                      <a:r>
                        <a:rPr lang="es-ES_tradnl" sz="1100" dirty="0">
                          <a:effectLst/>
                          <a:latin typeface="Verdana" panose="020B0604030504040204" pitchFamily="34" charset="0"/>
                          <a:ea typeface="Verdana" panose="020B0604030504040204" pitchFamily="34" charset="0"/>
                        </a:rPr>
                        <a:t>Así mismo, se encontraron las actas y listados de asistencia que soportan la realización de cuatro (4) talleres a nivel nacional; sin embargo, </a:t>
                      </a:r>
                      <a:r>
                        <a:rPr lang="es-ES_tradnl" sz="1100" b="1" dirty="0">
                          <a:effectLst/>
                          <a:latin typeface="Verdana" panose="020B0604030504040204" pitchFamily="34" charset="0"/>
                          <a:ea typeface="Verdana" panose="020B0604030504040204" pitchFamily="34" charset="0"/>
                        </a:rPr>
                        <a:t>no se encontró el acta del quinto taller o reunión comunitario que establecieron como Indicador para realizar el ejercicio.</a:t>
                      </a:r>
                      <a:endParaRPr lang="es-CO" sz="1100" b="1" dirty="0">
                        <a:effectLst/>
                        <a:latin typeface="Verdana" panose="020B0604030504040204" pitchFamily="34" charset="0"/>
                        <a:ea typeface="Verdana" panose="020B0604030504040204" pitchFamily="34" charset="0"/>
                        <a:cs typeface="Times New Roman" panose="02020603050405020304" pitchFamily="18" charset="0"/>
                      </a:endParaRPr>
                    </a:p>
                  </a:txBody>
                  <a:tcPr marL="13978" marR="13978" marT="0" marB="0" anchor="ctr">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16832691"/>
                  </a:ext>
                </a:extLst>
              </a:tr>
            </a:tbl>
          </a:graphicData>
        </a:graphic>
      </p:graphicFrame>
    </p:spTree>
    <p:extLst>
      <p:ext uri="{BB962C8B-B14F-4D97-AF65-F5344CB8AC3E}">
        <p14:creationId xmlns:p14="http://schemas.microsoft.com/office/powerpoint/2010/main" val="23058493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271">
          <a:extLst>
            <a:ext uri="{FF2B5EF4-FFF2-40B4-BE49-F238E27FC236}">
              <a16:creationId xmlns:a16="http://schemas.microsoft.com/office/drawing/2014/main" id="{871F9FA0-47C0-9698-01C3-5EC2DAB2B7EA}"/>
            </a:ext>
          </a:extLst>
        </p:cNvPr>
        <p:cNvGrpSpPr/>
        <p:nvPr/>
      </p:nvGrpSpPr>
      <p:grpSpPr>
        <a:xfrm>
          <a:off x="0" y="0"/>
          <a:ext cx="0" cy="0"/>
          <a:chOff x="0" y="0"/>
          <a:chExt cx="0" cy="0"/>
        </a:xfrm>
      </p:grpSpPr>
      <p:sp>
        <p:nvSpPr>
          <p:cNvPr id="4" name="TextBox 6">
            <a:extLst>
              <a:ext uri="{FF2B5EF4-FFF2-40B4-BE49-F238E27FC236}">
                <a16:creationId xmlns:a16="http://schemas.microsoft.com/office/drawing/2014/main" id="{25D601C4-398A-B746-8A80-53D7C3B56257}"/>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5" name="TextBox 6">
            <a:extLst>
              <a:ext uri="{FF2B5EF4-FFF2-40B4-BE49-F238E27FC236}">
                <a16:creationId xmlns:a16="http://schemas.microsoft.com/office/drawing/2014/main" id="{125F6E02-5A3C-59C3-8488-01FED797CC51}"/>
              </a:ext>
            </a:extLst>
          </p:cNvPr>
          <p:cNvSpPr txBox="1"/>
          <p:nvPr/>
        </p:nvSpPr>
        <p:spPr>
          <a:xfrm>
            <a:off x="598163" y="775297"/>
            <a:ext cx="79411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Resultados PTEP Corte Dic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8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mn-cs"/>
              </a:rPr>
              <a:t>No</a:t>
            </a:r>
            <a:r>
              <a:rPr kumimoji="0" lang="es-ES_tradnl" sz="18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rPr>
              <a:t> </a:t>
            </a:r>
            <a:r>
              <a:rPr kumimoji="0" lang="es-ES_tradnl" sz="1800" b="1" i="0" u="none" strike="noStrike" kern="1200" cap="none" spc="0" normalizeH="0" baseline="0" noProof="0" dirty="0">
                <a:ln>
                  <a:noFill/>
                </a:ln>
                <a:solidFill>
                  <a:srgbClr val="C00000"/>
                </a:solidFill>
                <a:effectLst/>
                <a:uLnTx/>
                <a:uFillTx/>
                <a:latin typeface="Verdana" panose="020B0604030504040204" pitchFamily="34" charset="0"/>
                <a:ea typeface="Verdana" panose="020B0604030504040204" pitchFamily="34" charset="0"/>
                <a:cs typeface="+mn-cs"/>
              </a:rPr>
              <a:t>Conformidades</a:t>
            </a:r>
            <a:r>
              <a:rPr kumimoji="0" lang="es-ES_tradnl" sz="1800" b="1" i="0" u="none" strike="noStrike" kern="1200" cap="none" spc="0" normalizeH="0" baseline="0" noProof="0" dirty="0">
                <a:ln>
                  <a:noFill/>
                </a:ln>
                <a:solidFill>
                  <a:srgbClr val="4DAF46"/>
                </a:solidFill>
                <a:effectLst/>
                <a:uLnTx/>
                <a:uFillTx/>
                <a:latin typeface="Verdana" panose="020B0604030504040204" pitchFamily="34" charset="0"/>
                <a:ea typeface="Verdana" panose="020B0604030504040204" pitchFamily="34" charset="0"/>
                <a:cs typeface="+mn-cs"/>
              </a:rPr>
              <a:t> </a:t>
            </a:r>
            <a:r>
              <a:rPr kumimoji="0" lang="es-ES_tradnl"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 Temáticas</a:t>
            </a:r>
            <a:endParaRPr kumimoji="0" lang="es-ES" sz="18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sp>
        <p:nvSpPr>
          <p:cNvPr id="8" name="CuadroTexto 7">
            <a:extLst>
              <a:ext uri="{FF2B5EF4-FFF2-40B4-BE49-F238E27FC236}">
                <a16:creationId xmlns:a16="http://schemas.microsoft.com/office/drawing/2014/main" id="{7343F909-B66A-F590-FFDE-E080A90CBF1A}"/>
              </a:ext>
            </a:extLst>
          </p:cNvPr>
          <p:cNvSpPr txBox="1"/>
          <p:nvPr/>
        </p:nvSpPr>
        <p:spPr>
          <a:xfrm>
            <a:off x="2725269" y="2177499"/>
            <a:ext cx="7941180"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Arial" panose="020B0604020202020204" pitchFamily="34" charset="0"/>
              </a:rPr>
              <a:t>No aprobación en el marco del Comité de Gestión y Desempeño de </a:t>
            </a:r>
            <a:r>
              <a:rPr kumimoji="0" lang="es-ES" sz="16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Arial" panose="020B0604020202020204" pitchFamily="34" charset="0"/>
              </a:rPr>
              <a:t>la versión 2 del 16/12/2025 de</a:t>
            </a:r>
            <a:r>
              <a:rPr kumimoji="0" lang="es-ES" sz="1600" b="0" i="0" u="none" strike="noStrike" kern="1200" cap="none" spc="0" normalizeH="0" baseline="0" noProof="0" dirty="0">
                <a:ln>
                  <a:noFill/>
                </a:ln>
                <a:solidFill>
                  <a:srgbClr val="000000"/>
                </a:solidFill>
                <a:effectLst/>
                <a:uLnTx/>
                <a:uFillTx/>
                <a:latin typeface="Verdana" panose="020B0604030504040204" pitchFamily="34" charset="0"/>
                <a:ea typeface="Times New Roman" panose="02020603050405020304" pitchFamily="18" charset="0"/>
                <a:cs typeface="Arial" panose="020B0604020202020204" pitchFamily="34" charset="0"/>
              </a:rPr>
              <a:t>l Programa de Transparencia </a:t>
            </a:r>
            <a:r>
              <a:rPr kumimoji="0" lang="es-ES" sz="16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Arial" panose="020B0604020202020204" pitchFamily="34" charset="0"/>
              </a:rPr>
              <a:t>y Ética Pública</a:t>
            </a: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1D9A3D2C-2253-7DF8-7A3C-76DEA3B13E0A}"/>
              </a:ext>
            </a:extLst>
          </p:cNvPr>
          <p:cNvSpPr txBox="1"/>
          <p:nvPr/>
        </p:nvSpPr>
        <p:spPr>
          <a:xfrm>
            <a:off x="2725269" y="3187950"/>
            <a:ext cx="7941180"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Debilidades en la información de la versión publicada en la pagina web: </a:t>
            </a:r>
            <a:r>
              <a:rPr kumimoji="0" lang="es-ES" sz="16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Esquema de Publicación actualizado a corte 31 de diciembre de 2023;</a:t>
            </a:r>
            <a:r>
              <a:rPr kumimoji="0" lang="es-ES" sz="1600" b="0" i="1"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s-E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cuando el plan es de la Vigencia 2025. </a:t>
            </a:r>
            <a:endParaRPr kumimoji="0" lang="es-CO"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1" name="CuadroTexto 10">
            <a:extLst>
              <a:ext uri="{FF2B5EF4-FFF2-40B4-BE49-F238E27FC236}">
                <a16:creationId xmlns:a16="http://schemas.microsoft.com/office/drawing/2014/main" id="{43037E70-9D65-1C09-D89D-FFA5213A3550}"/>
              </a:ext>
            </a:extLst>
          </p:cNvPr>
          <p:cNvSpPr txBox="1"/>
          <p:nvPr/>
        </p:nvSpPr>
        <p:spPr>
          <a:xfrm>
            <a:off x="2725270" y="4465349"/>
            <a:ext cx="7941179"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Arial" panose="020B0604020202020204" pitchFamily="34" charset="0"/>
              </a:rPr>
              <a:t>No cumplimiento al 100% de las actividades establecidas en los Componentes 1, 2 y 3 del Programa de Transparencia y Ética Pública; así como las Actividades Participativas en el Plan de Participación Ciudadana - Sede Dirección General</a:t>
            </a:r>
            <a:endParaRPr kumimoji="0" lang="es-CO"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upo 14">
            <a:extLst>
              <a:ext uri="{FF2B5EF4-FFF2-40B4-BE49-F238E27FC236}">
                <a16:creationId xmlns:a16="http://schemas.microsoft.com/office/drawing/2014/main" id="{D107D8D4-13B4-F715-3856-D0261D0013B0}"/>
              </a:ext>
            </a:extLst>
          </p:cNvPr>
          <p:cNvGrpSpPr/>
          <p:nvPr/>
        </p:nvGrpSpPr>
        <p:grpSpPr>
          <a:xfrm>
            <a:off x="1815590" y="2177499"/>
            <a:ext cx="643364" cy="641326"/>
            <a:chOff x="1815590" y="2243604"/>
            <a:chExt cx="643364" cy="641326"/>
          </a:xfrm>
        </p:grpSpPr>
        <p:sp>
          <p:nvSpPr>
            <p:cNvPr id="12" name="Google Shape;496;p20">
              <a:extLst>
                <a:ext uri="{FF2B5EF4-FFF2-40B4-BE49-F238E27FC236}">
                  <a16:creationId xmlns:a16="http://schemas.microsoft.com/office/drawing/2014/main" id="{C81B4036-7E7C-4E79-ECBC-3446B8110A15}"/>
                </a:ext>
              </a:extLst>
            </p:cNvPr>
            <p:cNvSpPr/>
            <p:nvPr/>
          </p:nvSpPr>
          <p:spPr>
            <a:xfrm>
              <a:off x="1842583" y="2273140"/>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Google Shape;497;p20">
              <a:extLst>
                <a:ext uri="{FF2B5EF4-FFF2-40B4-BE49-F238E27FC236}">
                  <a16:creationId xmlns:a16="http://schemas.microsoft.com/office/drawing/2014/main" id="{81448B78-E71F-4911-E56F-E043DDA1C802}"/>
                </a:ext>
              </a:extLst>
            </p:cNvPr>
            <p:cNvSpPr/>
            <p:nvPr/>
          </p:nvSpPr>
          <p:spPr>
            <a:xfrm>
              <a:off x="1933032" y="2306691"/>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chemeClr val="bg1">
                <a:alpha val="1823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1</a:t>
              </a:r>
              <a:endParaRPr kumimoji="0"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Google Shape;505;p20">
              <a:extLst>
                <a:ext uri="{FF2B5EF4-FFF2-40B4-BE49-F238E27FC236}">
                  <a16:creationId xmlns:a16="http://schemas.microsoft.com/office/drawing/2014/main" id="{8865B1EA-BE74-8400-FA52-FA6CC708AB82}"/>
                </a:ext>
              </a:extLst>
            </p:cNvPr>
            <p:cNvSpPr/>
            <p:nvPr/>
          </p:nvSpPr>
          <p:spPr>
            <a:xfrm>
              <a:off x="1815590" y="224360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solidFill>
              <a:schemeClr val="accent2"/>
            </a:solid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6" name="Grupo 15">
            <a:extLst>
              <a:ext uri="{FF2B5EF4-FFF2-40B4-BE49-F238E27FC236}">
                <a16:creationId xmlns:a16="http://schemas.microsoft.com/office/drawing/2014/main" id="{A3ECFF71-2629-C4D1-C866-AC2A1CA6FB80}"/>
              </a:ext>
            </a:extLst>
          </p:cNvPr>
          <p:cNvGrpSpPr/>
          <p:nvPr/>
        </p:nvGrpSpPr>
        <p:grpSpPr>
          <a:xfrm>
            <a:off x="1842583" y="3282785"/>
            <a:ext cx="643364" cy="641326"/>
            <a:chOff x="1815590" y="2243604"/>
            <a:chExt cx="643364" cy="641326"/>
          </a:xfrm>
        </p:grpSpPr>
        <p:sp>
          <p:nvSpPr>
            <p:cNvPr id="17" name="Google Shape;496;p20">
              <a:extLst>
                <a:ext uri="{FF2B5EF4-FFF2-40B4-BE49-F238E27FC236}">
                  <a16:creationId xmlns:a16="http://schemas.microsoft.com/office/drawing/2014/main" id="{8FB113BC-B992-A45E-B422-938362DF37E6}"/>
                </a:ext>
              </a:extLst>
            </p:cNvPr>
            <p:cNvSpPr/>
            <p:nvPr/>
          </p:nvSpPr>
          <p:spPr>
            <a:xfrm>
              <a:off x="1842583" y="2273140"/>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Google Shape;497;p20">
              <a:extLst>
                <a:ext uri="{FF2B5EF4-FFF2-40B4-BE49-F238E27FC236}">
                  <a16:creationId xmlns:a16="http://schemas.microsoft.com/office/drawing/2014/main" id="{2B0852C9-C326-8948-C31C-EDC3AB0E8322}"/>
                </a:ext>
              </a:extLst>
            </p:cNvPr>
            <p:cNvSpPr/>
            <p:nvPr/>
          </p:nvSpPr>
          <p:spPr>
            <a:xfrm>
              <a:off x="1933032" y="2306691"/>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chemeClr val="bg1">
                <a:alpha val="1823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2</a:t>
              </a:r>
              <a:endParaRPr kumimoji="0"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Google Shape;505;p20">
              <a:extLst>
                <a:ext uri="{FF2B5EF4-FFF2-40B4-BE49-F238E27FC236}">
                  <a16:creationId xmlns:a16="http://schemas.microsoft.com/office/drawing/2014/main" id="{0A1CB56A-F944-DA3A-AEA8-7CC97E49DD32}"/>
                </a:ext>
              </a:extLst>
            </p:cNvPr>
            <p:cNvSpPr/>
            <p:nvPr/>
          </p:nvSpPr>
          <p:spPr>
            <a:xfrm>
              <a:off x="1815590" y="224360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solidFill>
              <a:schemeClr val="accent2"/>
            </a:solid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0" name="Grupo 19">
            <a:extLst>
              <a:ext uri="{FF2B5EF4-FFF2-40B4-BE49-F238E27FC236}">
                <a16:creationId xmlns:a16="http://schemas.microsoft.com/office/drawing/2014/main" id="{3E60A532-5F2C-5A8A-87CA-9E3AD4D1CF99}"/>
              </a:ext>
            </a:extLst>
          </p:cNvPr>
          <p:cNvGrpSpPr/>
          <p:nvPr/>
        </p:nvGrpSpPr>
        <p:grpSpPr>
          <a:xfrm>
            <a:off x="1842583" y="4492885"/>
            <a:ext cx="643364" cy="641326"/>
            <a:chOff x="1815590" y="2243604"/>
            <a:chExt cx="643364" cy="641326"/>
          </a:xfrm>
        </p:grpSpPr>
        <p:sp>
          <p:nvSpPr>
            <p:cNvPr id="21" name="Google Shape;496;p20">
              <a:extLst>
                <a:ext uri="{FF2B5EF4-FFF2-40B4-BE49-F238E27FC236}">
                  <a16:creationId xmlns:a16="http://schemas.microsoft.com/office/drawing/2014/main" id="{C6C657BF-E863-2B64-E366-BB3D60193A38}"/>
                </a:ext>
              </a:extLst>
            </p:cNvPr>
            <p:cNvSpPr/>
            <p:nvPr/>
          </p:nvSpPr>
          <p:spPr>
            <a:xfrm>
              <a:off x="1842583" y="2273140"/>
              <a:ext cx="616371" cy="611790"/>
            </a:xfrm>
            <a:custGeom>
              <a:avLst/>
              <a:gdLst/>
              <a:ahLst/>
              <a:cxnLst/>
              <a:rect l="l" t="t" r="r" b="b"/>
              <a:pathLst>
                <a:path w="29548" h="29413" extrusionOk="0">
                  <a:moveTo>
                    <a:pt x="15315" y="0"/>
                  </a:moveTo>
                  <a:cubicBezTo>
                    <a:pt x="15117" y="0"/>
                    <a:pt x="14920" y="5"/>
                    <a:pt x="14722" y="14"/>
                  </a:cubicBezTo>
                  <a:cubicBezTo>
                    <a:pt x="11260" y="14"/>
                    <a:pt x="7169" y="1658"/>
                    <a:pt x="4896" y="3791"/>
                  </a:cubicBezTo>
                  <a:cubicBezTo>
                    <a:pt x="2588" y="5924"/>
                    <a:pt x="1" y="9560"/>
                    <a:pt x="105" y="13232"/>
                  </a:cubicBezTo>
                  <a:cubicBezTo>
                    <a:pt x="175" y="16903"/>
                    <a:pt x="420" y="19701"/>
                    <a:pt x="3078" y="23687"/>
                  </a:cubicBezTo>
                  <a:cubicBezTo>
                    <a:pt x="4476" y="25960"/>
                    <a:pt x="6714" y="27638"/>
                    <a:pt x="9302" y="28407"/>
                  </a:cubicBezTo>
                  <a:cubicBezTo>
                    <a:pt x="10196" y="28714"/>
                    <a:pt x="12563" y="29412"/>
                    <a:pt x="15137" y="29412"/>
                  </a:cubicBezTo>
                  <a:cubicBezTo>
                    <a:pt x="16087" y="29412"/>
                    <a:pt x="17066" y="29317"/>
                    <a:pt x="18009" y="29072"/>
                  </a:cubicBezTo>
                  <a:cubicBezTo>
                    <a:pt x="21505" y="28128"/>
                    <a:pt x="24198" y="26869"/>
                    <a:pt x="26016" y="24176"/>
                  </a:cubicBezTo>
                  <a:cubicBezTo>
                    <a:pt x="27799" y="21484"/>
                    <a:pt x="29548" y="18861"/>
                    <a:pt x="29478" y="14700"/>
                  </a:cubicBezTo>
                  <a:cubicBezTo>
                    <a:pt x="29373" y="10574"/>
                    <a:pt x="27904" y="7602"/>
                    <a:pt x="26680" y="6134"/>
                  </a:cubicBezTo>
                  <a:cubicBezTo>
                    <a:pt x="25456" y="4665"/>
                    <a:pt x="23463" y="2602"/>
                    <a:pt x="21121" y="1448"/>
                  </a:cubicBezTo>
                  <a:cubicBezTo>
                    <a:pt x="19336" y="492"/>
                    <a:pt x="17347" y="0"/>
                    <a:pt x="1531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Google Shape;497;p20">
              <a:extLst>
                <a:ext uri="{FF2B5EF4-FFF2-40B4-BE49-F238E27FC236}">
                  <a16:creationId xmlns:a16="http://schemas.microsoft.com/office/drawing/2014/main" id="{DD9A2E42-79E6-C7C6-7A09-F7FD87EDEA10}"/>
                </a:ext>
              </a:extLst>
            </p:cNvPr>
            <p:cNvSpPr/>
            <p:nvPr/>
          </p:nvSpPr>
          <p:spPr>
            <a:xfrm>
              <a:off x="1933032" y="2306691"/>
              <a:ext cx="449345" cy="453939"/>
            </a:xfrm>
            <a:custGeom>
              <a:avLst/>
              <a:gdLst/>
              <a:ahLst/>
              <a:cxnLst/>
              <a:rect l="l" t="t" r="r" b="b"/>
              <a:pathLst>
                <a:path w="21541" h="21824" extrusionOk="0">
                  <a:moveTo>
                    <a:pt x="10477" y="0"/>
                  </a:moveTo>
                  <a:cubicBezTo>
                    <a:pt x="9959" y="0"/>
                    <a:pt x="9417" y="37"/>
                    <a:pt x="8847" y="115"/>
                  </a:cubicBezTo>
                  <a:cubicBezTo>
                    <a:pt x="3637" y="814"/>
                    <a:pt x="0" y="4486"/>
                    <a:pt x="0" y="10535"/>
                  </a:cubicBezTo>
                  <a:cubicBezTo>
                    <a:pt x="0" y="17248"/>
                    <a:pt x="5910" y="21095"/>
                    <a:pt x="9232" y="21619"/>
                  </a:cubicBezTo>
                  <a:cubicBezTo>
                    <a:pt x="9993" y="21740"/>
                    <a:pt x="10896" y="21823"/>
                    <a:pt x="11854" y="21823"/>
                  </a:cubicBezTo>
                  <a:cubicBezTo>
                    <a:pt x="15074" y="21823"/>
                    <a:pt x="18913" y="20879"/>
                    <a:pt x="20071" y="17213"/>
                  </a:cubicBezTo>
                  <a:cubicBezTo>
                    <a:pt x="21540" y="12458"/>
                    <a:pt x="21155" y="7108"/>
                    <a:pt x="18323" y="3961"/>
                  </a:cubicBezTo>
                  <a:cubicBezTo>
                    <a:pt x="16286" y="1650"/>
                    <a:pt x="13931" y="0"/>
                    <a:pt x="10477" y="0"/>
                  </a:cubicBezTo>
                  <a:close/>
                </a:path>
              </a:pathLst>
            </a:custGeom>
            <a:solidFill>
              <a:schemeClr val="bg1">
                <a:alpha val="18230"/>
              </a:schemeClr>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3</a:t>
              </a:r>
              <a:endParaRPr kumimoji="0"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Google Shape;505;p20">
              <a:extLst>
                <a:ext uri="{FF2B5EF4-FFF2-40B4-BE49-F238E27FC236}">
                  <a16:creationId xmlns:a16="http://schemas.microsoft.com/office/drawing/2014/main" id="{4883F081-8AB7-75FD-3B86-436CA4854710}"/>
                </a:ext>
              </a:extLst>
            </p:cNvPr>
            <p:cNvSpPr/>
            <p:nvPr/>
          </p:nvSpPr>
          <p:spPr>
            <a:xfrm>
              <a:off x="1815590" y="2243604"/>
              <a:ext cx="616371" cy="626246"/>
            </a:xfrm>
            <a:custGeom>
              <a:avLst/>
              <a:gdLst/>
              <a:ahLst/>
              <a:cxnLst/>
              <a:rect l="l" t="t" r="r" b="b"/>
              <a:pathLst>
                <a:path w="29548" h="30108" fill="none" extrusionOk="0">
                  <a:moveTo>
                    <a:pt x="14722" y="141"/>
                  </a:moveTo>
                  <a:cubicBezTo>
                    <a:pt x="11260" y="141"/>
                    <a:pt x="7169" y="1784"/>
                    <a:pt x="4861" y="3917"/>
                  </a:cubicBezTo>
                  <a:cubicBezTo>
                    <a:pt x="2588" y="6050"/>
                    <a:pt x="1" y="9687"/>
                    <a:pt x="71" y="13358"/>
                  </a:cubicBezTo>
                  <a:cubicBezTo>
                    <a:pt x="106" y="17030"/>
                    <a:pt x="350" y="19827"/>
                    <a:pt x="3043" y="23813"/>
                  </a:cubicBezTo>
                  <a:cubicBezTo>
                    <a:pt x="4477" y="26086"/>
                    <a:pt x="6679" y="27764"/>
                    <a:pt x="9302" y="28499"/>
                  </a:cubicBezTo>
                  <a:cubicBezTo>
                    <a:pt x="10561" y="28953"/>
                    <a:pt x="14477" y="30107"/>
                    <a:pt x="17974" y="29198"/>
                  </a:cubicBezTo>
                  <a:cubicBezTo>
                    <a:pt x="21470" y="28254"/>
                    <a:pt x="24163" y="26995"/>
                    <a:pt x="25981" y="24303"/>
                  </a:cubicBezTo>
                  <a:cubicBezTo>
                    <a:pt x="27800" y="21610"/>
                    <a:pt x="29548" y="18988"/>
                    <a:pt x="29443" y="14827"/>
                  </a:cubicBezTo>
                  <a:cubicBezTo>
                    <a:pt x="29338" y="10701"/>
                    <a:pt x="27904" y="7728"/>
                    <a:pt x="26681" y="6260"/>
                  </a:cubicBezTo>
                  <a:cubicBezTo>
                    <a:pt x="25457" y="4756"/>
                    <a:pt x="23429" y="2728"/>
                    <a:pt x="21121" y="1574"/>
                  </a:cubicBezTo>
                  <a:cubicBezTo>
                    <a:pt x="19163" y="525"/>
                    <a:pt x="16960" y="1"/>
                    <a:pt x="14722" y="141"/>
                  </a:cubicBezTo>
                  <a:close/>
                </a:path>
              </a:pathLst>
            </a:custGeom>
            <a:solidFill>
              <a:schemeClr val="accent2"/>
            </a:solidFill>
            <a:ln w="21850" cap="rnd" cmpd="sng">
              <a:solidFill>
                <a:srgbClr val="0206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038422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4" name="Google Shape;264;p34"/>
          <p:cNvSpPr/>
          <p:nvPr/>
        </p:nvSpPr>
        <p:spPr>
          <a:xfrm>
            <a:off x="2465652" y="10024567"/>
            <a:ext cx="449233" cy="398100"/>
          </a:xfrm>
          <a:custGeom>
            <a:avLst/>
            <a:gdLst/>
            <a:ahLst/>
            <a:cxnLst/>
            <a:rect l="l" t="t" r="r" b="b"/>
            <a:pathLst>
              <a:path w="13477" h="11943" extrusionOk="0">
                <a:moveTo>
                  <a:pt x="1735" y="1"/>
                </a:moveTo>
                <a:cubicBezTo>
                  <a:pt x="768" y="1"/>
                  <a:pt x="1" y="768"/>
                  <a:pt x="1" y="1735"/>
                </a:cubicBezTo>
                <a:lnTo>
                  <a:pt x="1" y="10175"/>
                </a:lnTo>
                <a:cubicBezTo>
                  <a:pt x="1" y="11142"/>
                  <a:pt x="768" y="11942"/>
                  <a:pt x="1735" y="11942"/>
                </a:cubicBezTo>
                <a:lnTo>
                  <a:pt x="11709" y="11942"/>
                </a:lnTo>
                <a:cubicBezTo>
                  <a:pt x="12676" y="11942"/>
                  <a:pt x="13477" y="11142"/>
                  <a:pt x="13477" y="10175"/>
                </a:cubicBezTo>
                <a:lnTo>
                  <a:pt x="13477" y="1735"/>
                </a:lnTo>
                <a:cubicBezTo>
                  <a:pt x="13477" y="768"/>
                  <a:pt x="12676" y="1"/>
                  <a:pt x="11709" y="1"/>
                </a:cubicBezTo>
                <a:close/>
              </a:path>
            </a:pathLst>
          </a:custGeom>
          <a:solidFill>
            <a:srgbClr val="E0E0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5" name="Google Shape;265;p34"/>
          <p:cNvSpPr/>
          <p:nvPr/>
        </p:nvSpPr>
        <p:spPr>
          <a:xfrm>
            <a:off x="2465652" y="10024567"/>
            <a:ext cx="449233" cy="398100"/>
          </a:xfrm>
          <a:custGeom>
            <a:avLst/>
            <a:gdLst/>
            <a:ahLst/>
            <a:cxnLst/>
            <a:rect l="l" t="t" r="r" b="b"/>
            <a:pathLst>
              <a:path w="13477" h="11943" extrusionOk="0">
                <a:moveTo>
                  <a:pt x="1735" y="1"/>
                </a:moveTo>
                <a:cubicBezTo>
                  <a:pt x="768" y="1"/>
                  <a:pt x="1" y="768"/>
                  <a:pt x="1" y="1735"/>
                </a:cubicBezTo>
                <a:lnTo>
                  <a:pt x="1" y="10175"/>
                </a:lnTo>
                <a:cubicBezTo>
                  <a:pt x="1" y="11142"/>
                  <a:pt x="768" y="11942"/>
                  <a:pt x="1735" y="11942"/>
                </a:cubicBezTo>
                <a:lnTo>
                  <a:pt x="11709" y="11942"/>
                </a:lnTo>
                <a:cubicBezTo>
                  <a:pt x="12676" y="11942"/>
                  <a:pt x="13477" y="11142"/>
                  <a:pt x="13477" y="10175"/>
                </a:cubicBezTo>
                <a:lnTo>
                  <a:pt x="13477" y="1735"/>
                </a:lnTo>
                <a:cubicBezTo>
                  <a:pt x="13477" y="768"/>
                  <a:pt x="12676" y="1"/>
                  <a:pt x="11709" y="1"/>
                </a:cubicBezTo>
                <a:close/>
              </a:path>
            </a:pathLst>
          </a:custGeom>
          <a:solidFill>
            <a:srgbClr val="E0E0E0"/>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6" name="Google Shape;266;p34"/>
          <p:cNvSpPr/>
          <p:nvPr/>
        </p:nvSpPr>
        <p:spPr>
          <a:xfrm>
            <a:off x="2505684" y="10062033"/>
            <a:ext cx="363600" cy="319833"/>
          </a:xfrm>
          <a:custGeom>
            <a:avLst/>
            <a:gdLst/>
            <a:ahLst/>
            <a:cxnLst/>
            <a:rect l="l" t="t" r="r" b="b"/>
            <a:pathLst>
              <a:path w="10908" h="9595" extrusionOk="0">
                <a:moveTo>
                  <a:pt x="5449" y="0"/>
                </a:moveTo>
                <a:cubicBezTo>
                  <a:pt x="4833" y="0"/>
                  <a:pt x="4207" y="121"/>
                  <a:pt x="3603" y="378"/>
                </a:cubicBezTo>
                <a:cubicBezTo>
                  <a:pt x="1168" y="1412"/>
                  <a:pt x="0" y="4214"/>
                  <a:pt x="1034" y="6649"/>
                </a:cubicBezTo>
                <a:cubicBezTo>
                  <a:pt x="1787" y="8480"/>
                  <a:pt x="3578" y="9595"/>
                  <a:pt x="5455" y="9595"/>
                </a:cubicBezTo>
                <a:cubicBezTo>
                  <a:pt x="6074" y="9595"/>
                  <a:pt x="6702" y="9474"/>
                  <a:pt x="7306" y="9217"/>
                </a:cubicBezTo>
                <a:cubicBezTo>
                  <a:pt x="9741" y="8183"/>
                  <a:pt x="10908" y="5381"/>
                  <a:pt x="9874" y="2946"/>
                </a:cubicBezTo>
                <a:cubicBezTo>
                  <a:pt x="9096" y="1115"/>
                  <a:pt x="7319" y="0"/>
                  <a:pt x="5449" y="0"/>
                </a:cubicBezTo>
                <a:close/>
              </a:path>
            </a:pathLst>
          </a:custGeom>
          <a:solidFill>
            <a:srgbClr val="BDBDB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8" name="Google Shape;268;p34"/>
          <p:cNvSpPr/>
          <p:nvPr/>
        </p:nvSpPr>
        <p:spPr>
          <a:xfrm>
            <a:off x="1747523" y="1767937"/>
            <a:ext cx="9429675" cy="2901584"/>
          </a:xfrm>
          <a:custGeom>
            <a:avLst/>
            <a:gdLst/>
            <a:ahLst/>
            <a:cxnLst/>
            <a:rect l="l" t="t" r="r" b="b"/>
            <a:pathLst>
              <a:path w="375403" h="117952" extrusionOk="0">
                <a:moveTo>
                  <a:pt x="84061" y="0"/>
                </a:moveTo>
                <a:lnTo>
                  <a:pt x="84061" y="5104"/>
                </a:lnTo>
                <a:cubicBezTo>
                  <a:pt x="84061" y="7172"/>
                  <a:pt x="82360" y="8873"/>
                  <a:pt x="80258" y="8873"/>
                </a:cubicBezTo>
                <a:lnTo>
                  <a:pt x="19081" y="8873"/>
                </a:lnTo>
                <a:cubicBezTo>
                  <a:pt x="8574" y="8873"/>
                  <a:pt x="1" y="17446"/>
                  <a:pt x="1" y="27954"/>
                </a:cubicBezTo>
                <a:cubicBezTo>
                  <a:pt x="1" y="38495"/>
                  <a:pt x="8574" y="47067"/>
                  <a:pt x="19081" y="47067"/>
                </a:cubicBezTo>
                <a:lnTo>
                  <a:pt x="151743" y="47067"/>
                </a:lnTo>
                <a:cubicBezTo>
                  <a:pt x="160749" y="47067"/>
                  <a:pt x="168088" y="54373"/>
                  <a:pt x="168088" y="63413"/>
                </a:cubicBezTo>
                <a:cubicBezTo>
                  <a:pt x="168088" y="72419"/>
                  <a:pt x="160749" y="79758"/>
                  <a:pt x="151743" y="79758"/>
                </a:cubicBezTo>
                <a:lnTo>
                  <a:pt x="19081" y="79758"/>
                </a:lnTo>
                <a:cubicBezTo>
                  <a:pt x="8574" y="79758"/>
                  <a:pt x="1" y="88330"/>
                  <a:pt x="1" y="98838"/>
                </a:cubicBezTo>
                <a:cubicBezTo>
                  <a:pt x="1" y="109379"/>
                  <a:pt x="8574" y="117952"/>
                  <a:pt x="19081" y="117952"/>
                </a:cubicBezTo>
                <a:lnTo>
                  <a:pt x="375402" y="117952"/>
                </a:lnTo>
                <a:cubicBezTo>
                  <a:pt x="375169" y="117051"/>
                  <a:pt x="374969" y="116117"/>
                  <a:pt x="374802" y="115216"/>
                </a:cubicBezTo>
                <a:lnTo>
                  <a:pt x="19081" y="115216"/>
                </a:lnTo>
                <a:cubicBezTo>
                  <a:pt x="10075" y="115216"/>
                  <a:pt x="2736" y="107878"/>
                  <a:pt x="2736" y="98838"/>
                </a:cubicBezTo>
                <a:cubicBezTo>
                  <a:pt x="2736" y="89831"/>
                  <a:pt x="10075" y="82493"/>
                  <a:pt x="19081" y="82493"/>
                </a:cubicBezTo>
                <a:lnTo>
                  <a:pt x="151743" y="82493"/>
                </a:lnTo>
                <a:cubicBezTo>
                  <a:pt x="162250" y="82493"/>
                  <a:pt x="170823" y="73920"/>
                  <a:pt x="170823" y="63413"/>
                </a:cubicBezTo>
                <a:cubicBezTo>
                  <a:pt x="170823" y="52872"/>
                  <a:pt x="162250" y="44299"/>
                  <a:pt x="151743" y="44299"/>
                </a:cubicBezTo>
                <a:lnTo>
                  <a:pt x="19081" y="44299"/>
                </a:lnTo>
                <a:cubicBezTo>
                  <a:pt x="10075" y="44299"/>
                  <a:pt x="2736" y="36960"/>
                  <a:pt x="2736" y="27954"/>
                </a:cubicBezTo>
                <a:cubicBezTo>
                  <a:pt x="2736" y="18947"/>
                  <a:pt x="10075" y="11609"/>
                  <a:pt x="19081" y="11609"/>
                </a:cubicBezTo>
                <a:lnTo>
                  <a:pt x="80258" y="11609"/>
                </a:lnTo>
                <a:cubicBezTo>
                  <a:pt x="83861" y="11609"/>
                  <a:pt x="86796" y="8673"/>
                  <a:pt x="86796" y="5104"/>
                </a:cubicBezTo>
                <a:lnTo>
                  <a:pt x="86796" y="0"/>
                </a:ln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1" name="Google Shape;271;p34"/>
          <p:cNvSpPr/>
          <p:nvPr/>
        </p:nvSpPr>
        <p:spPr>
          <a:xfrm>
            <a:off x="2543484" y="10076833"/>
            <a:ext cx="292467" cy="292467"/>
          </a:xfrm>
          <a:custGeom>
            <a:avLst/>
            <a:gdLst/>
            <a:ahLst/>
            <a:cxnLst/>
            <a:rect l="l" t="t" r="r" b="b"/>
            <a:pathLst>
              <a:path w="8774" h="8774" extrusionOk="0">
                <a:moveTo>
                  <a:pt x="4404" y="0"/>
                </a:moveTo>
                <a:cubicBezTo>
                  <a:pt x="1969" y="0"/>
                  <a:pt x="1" y="1968"/>
                  <a:pt x="1" y="4404"/>
                </a:cubicBezTo>
                <a:cubicBezTo>
                  <a:pt x="1" y="6839"/>
                  <a:pt x="1969" y="8773"/>
                  <a:pt x="4404" y="8773"/>
                </a:cubicBezTo>
                <a:cubicBezTo>
                  <a:pt x="6805" y="8773"/>
                  <a:pt x="8773" y="6839"/>
                  <a:pt x="8773" y="4404"/>
                </a:cubicBezTo>
                <a:cubicBezTo>
                  <a:pt x="8773" y="1968"/>
                  <a:pt x="6805" y="0"/>
                  <a:pt x="4404" y="0"/>
                </a:cubicBezTo>
                <a:close/>
              </a:path>
            </a:pathLst>
          </a:custGeom>
          <a:solidFill>
            <a:srgbClr val="FAFAFA"/>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2" name="Google Shape;272;p34"/>
          <p:cNvSpPr/>
          <p:nvPr/>
        </p:nvSpPr>
        <p:spPr>
          <a:xfrm>
            <a:off x="2543484" y="10231400"/>
            <a:ext cx="292467" cy="191267"/>
          </a:xfrm>
          <a:custGeom>
            <a:avLst/>
            <a:gdLst/>
            <a:ahLst/>
            <a:cxnLst/>
            <a:rect l="l" t="t" r="r" b="b"/>
            <a:pathLst>
              <a:path w="8774" h="5738" extrusionOk="0">
                <a:moveTo>
                  <a:pt x="1" y="0"/>
                </a:moveTo>
                <a:cubicBezTo>
                  <a:pt x="34" y="1134"/>
                  <a:pt x="401" y="3436"/>
                  <a:pt x="1001" y="5737"/>
                </a:cubicBezTo>
                <a:lnTo>
                  <a:pt x="7773" y="5737"/>
                </a:lnTo>
                <a:cubicBezTo>
                  <a:pt x="8373" y="3436"/>
                  <a:pt x="8740" y="1134"/>
                  <a:pt x="8773" y="0"/>
                </a:cubicBezTo>
                <a:lnTo>
                  <a:pt x="8773" y="0"/>
                </a:lnTo>
                <a:cubicBezTo>
                  <a:pt x="8673" y="2302"/>
                  <a:pt x="6739" y="4136"/>
                  <a:pt x="4404" y="4136"/>
                </a:cubicBezTo>
                <a:cubicBezTo>
                  <a:pt x="2035" y="4136"/>
                  <a:pt x="134" y="2302"/>
                  <a:pt x="1" y="0"/>
                </a:cubicBezTo>
                <a:close/>
              </a:path>
            </a:pathLst>
          </a:custGeom>
          <a:solidFill>
            <a:srgbClr val="35353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5" name="Google Shape;285;p34"/>
          <p:cNvSpPr/>
          <p:nvPr/>
        </p:nvSpPr>
        <p:spPr>
          <a:xfrm>
            <a:off x="4170798" y="2194196"/>
            <a:ext cx="11092" cy="491673"/>
          </a:xfrm>
          <a:custGeom>
            <a:avLst/>
            <a:gdLst/>
            <a:ahLst/>
            <a:cxnLst/>
            <a:rect l="l" t="t" r="r" b="b"/>
            <a:pathLst>
              <a:path w="368" h="16313" extrusionOk="0">
                <a:moveTo>
                  <a:pt x="1" y="1"/>
                </a:moveTo>
                <a:lnTo>
                  <a:pt x="1" y="16312"/>
                </a:lnTo>
                <a:lnTo>
                  <a:pt x="367" y="16312"/>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6" name="Google Shape;286;p34"/>
          <p:cNvSpPr/>
          <p:nvPr/>
        </p:nvSpPr>
        <p:spPr>
          <a:xfrm>
            <a:off x="4162844" y="3017646"/>
            <a:ext cx="11092" cy="492668"/>
          </a:xfrm>
          <a:custGeom>
            <a:avLst/>
            <a:gdLst/>
            <a:ahLst/>
            <a:cxnLst/>
            <a:rect l="l" t="t" r="r" b="b"/>
            <a:pathLst>
              <a:path w="368" h="16346" extrusionOk="0">
                <a:moveTo>
                  <a:pt x="1" y="0"/>
                </a:moveTo>
                <a:lnTo>
                  <a:pt x="1" y="16345"/>
                </a:lnTo>
                <a:lnTo>
                  <a:pt x="367" y="16345"/>
                </a:lnTo>
                <a:lnTo>
                  <a:pt x="367"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7" name="Google Shape;287;p34"/>
          <p:cNvSpPr/>
          <p:nvPr/>
        </p:nvSpPr>
        <p:spPr>
          <a:xfrm>
            <a:off x="4162844" y="4086253"/>
            <a:ext cx="11092" cy="491673"/>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2" name="Google Shape;292;p34"/>
          <p:cNvSpPr/>
          <p:nvPr/>
        </p:nvSpPr>
        <p:spPr>
          <a:xfrm>
            <a:off x="5123967" y="2103778"/>
            <a:ext cx="6155384"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100"/>
              <a:buFontTx/>
              <a:buNone/>
              <a:tabLst/>
              <a:defRPr/>
            </a:pPr>
            <a:r>
              <a:rPr kumimoji="0" lang="es-ES"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Roboto"/>
                <a:sym typeface="Roboto"/>
              </a:rPr>
              <a:t>“Por el cual se reglamenta el artículo 73 de la Ley 1474 de 2011, modificado por el artículo 31 de la Ley 2195 de 2022, en lo relacionado con los Programas de Transparencia y Ética Pública”.</a:t>
            </a:r>
          </a:p>
        </p:txBody>
      </p:sp>
      <p:sp>
        <p:nvSpPr>
          <p:cNvPr id="293" name="Google Shape;293;p34"/>
          <p:cNvSpPr/>
          <p:nvPr/>
        </p:nvSpPr>
        <p:spPr>
          <a:xfrm>
            <a:off x="6189598" y="2985255"/>
            <a:ext cx="4987600"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Versión 01 del 30/08/2024 – Secretaría de Transparencia (Decreto 1122 de 2024)</a:t>
            </a:r>
          </a:p>
        </p:txBody>
      </p:sp>
      <p:sp>
        <p:nvSpPr>
          <p:cNvPr id="294" name="Google Shape;294;p34"/>
          <p:cNvSpPr/>
          <p:nvPr/>
        </p:nvSpPr>
        <p:spPr>
          <a:xfrm>
            <a:off x="5576047" y="3974806"/>
            <a:ext cx="5544359"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CIR25-00000026 / GFPU 13130000 del </a:t>
            </a:r>
            <a:r>
              <a:rPr kumimoji="0" lang="es-E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6 de junio de 2025 - Régimen de transición a los Programas de Transparencia y Ética Pública</a:t>
            </a:r>
            <a:endParaRPr kumimoji="0" lang="es-CO"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295" name="Google Shape;295;p34"/>
          <p:cNvSpPr/>
          <p:nvPr/>
        </p:nvSpPr>
        <p:spPr>
          <a:xfrm>
            <a:off x="1815879" y="2156435"/>
            <a:ext cx="2523391"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Tx/>
              <a:buNone/>
              <a:tabLst/>
              <a:defRPr/>
            </a:pPr>
            <a:r>
              <a:rPr kumimoji="0" lang="es-ES_tradnl"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Decreto 1122 de Agosto de 2024</a:t>
            </a:r>
            <a:endParaRPr kumimoji="0" sz="1600" b="1" i="0" u="none" strike="noStrike" kern="1200" cap="none" spc="0" normalizeH="0" baseline="0" noProof="0" dirty="0">
              <a:ln>
                <a:noFill/>
              </a:ln>
              <a:solidFill>
                <a:srgbClr val="000000"/>
              </a:solidFill>
              <a:effectLst/>
              <a:uLnTx/>
              <a:uFillTx/>
              <a:latin typeface="Roboto"/>
              <a:ea typeface="Roboto"/>
              <a:cs typeface="Roboto"/>
              <a:sym typeface="Roboto"/>
            </a:endParaRPr>
          </a:p>
        </p:txBody>
      </p:sp>
      <p:sp>
        <p:nvSpPr>
          <p:cNvPr id="296" name="Google Shape;296;p34"/>
          <p:cNvSpPr/>
          <p:nvPr/>
        </p:nvSpPr>
        <p:spPr>
          <a:xfrm>
            <a:off x="1805491" y="3956945"/>
            <a:ext cx="2419921"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Tx/>
              <a:buNone/>
              <a:tabLst/>
              <a:defRPr/>
            </a:pPr>
            <a:r>
              <a:rPr kumimoji="0" lang="en"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Roboto"/>
                <a:sym typeface="Roboto"/>
              </a:rPr>
              <a:t>Circular Secretaria de Transparencia</a:t>
            </a:r>
            <a:endParaRPr kumimoji="0" sz="16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Roboto"/>
              <a:sym typeface="Roboto"/>
            </a:endParaRPr>
          </a:p>
        </p:txBody>
      </p:sp>
      <p:sp>
        <p:nvSpPr>
          <p:cNvPr id="297" name="Google Shape;297;p34"/>
          <p:cNvSpPr/>
          <p:nvPr/>
        </p:nvSpPr>
        <p:spPr>
          <a:xfrm>
            <a:off x="2251737" y="2966246"/>
            <a:ext cx="1884989" cy="525059"/>
          </a:xfrm>
          <a:prstGeom prst="roundRect">
            <a:avLst>
              <a:gd name="adj" fmla="val 0"/>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Tx/>
              <a:buNone/>
              <a:tabLst/>
              <a:defRPr/>
            </a:pPr>
            <a:r>
              <a:rPr kumimoji="0" lang="es-CO"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Roboto"/>
                <a:sym typeface="Roboto"/>
              </a:rPr>
              <a:t>Anexo Técnico PTEP </a:t>
            </a:r>
            <a:endParaRPr kumimoji="0" sz="16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Roboto"/>
              <a:sym typeface="Roboto"/>
            </a:endParaRPr>
          </a:p>
        </p:txBody>
      </p:sp>
      <p:sp>
        <p:nvSpPr>
          <p:cNvPr id="5" name="TextBox 6">
            <a:extLst>
              <a:ext uri="{FF2B5EF4-FFF2-40B4-BE49-F238E27FC236}">
                <a16:creationId xmlns:a16="http://schemas.microsoft.com/office/drawing/2014/main" id="{5DBE253B-AFE7-4B1C-916D-0DC633A5071B}"/>
              </a:ext>
            </a:extLst>
          </p:cNvPr>
          <p:cNvSpPr txBox="1"/>
          <p:nvPr/>
        </p:nvSpPr>
        <p:spPr>
          <a:xfrm>
            <a:off x="5429059" y="742666"/>
            <a:ext cx="602836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2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rPr>
              <a:t>Normatividad</a:t>
            </a:r>
            <a:endParaRPr kumimoji="0" lang="es-ES" sz="2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p:txBody>
      </p:sp>
      <p:pic>
        <p:nvPicPr>
          <p:cNvPr id="1026" name="Picture 2" descr="icono de vector de ley 20324105 Vector en Vecteezy">
            <a:extLst>
              <a:ext uri="{FF2B5EF4-FFF2-40B4-BE49-F238E27FC236}">
                <a16:creationId xmlns:a16="http://schemas.microsoft.com/office/drawing/2014/main" id="{743D7C3F-BC47-D43A-624C-75F27B301B7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39270" y="2068949"/>
            <a:ext cx="716166" cy="716166"/>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upo 19">
            <a:extLst>
              <a:ext uri="{FF2B5EF4-FFF2-40B4-BE49-F238E27FC236}">
                <a16:creationId xmlns:a16="http://schemas.microsoft.com/office/drawing/2014/main" id="{65CF175F-586C-2318-A390-73F65F0BA721}"/>
              </a:ext>
            </a:extLst>
          </p:cNvPr>
          <p:cNvGrpSpPr/>
          <p:nvPr/>
        </p:nvGrpSpPr>
        <p:grpSpPr>
          <a:xfrm>
            <a:off x="3292352" y="532481"/>
            <a:ext cx="1203384" cy="1216178"/>
            <a:chOff x="2410559" y="229111"/>
            <a:chExt cx="1203384" cy="1216178"/>
          </a:xfrm>
        </p:grpSpPr>
        <p:sp>
          <p:nvSpPr>
            <p:cNvPr id="267" name="Google Shape;267;p34"/>
            <p:cNvSpPr/>
            <p:nvPr/>
          </p:nvSpPr>
          <p:spPr>
            <a:xfrm>
              <a:off x="2952937" y="1336892"/>
              <a:ext cx="92500" cy="66368"/>
            </a:xfrm>
            <a:custGeom>
              <a:avLst/>
              <a:gdLst/>
              <a:ahLst/>
              <a:cxnLst/>
              <a:rect l="l" t="t" r="r" b="b"/>
              <a:pathLst>
                <a:path w="3069" h="2202" extrusionOk="0">
                  <a:moveTo>
                    <a:pt x="0" y="0"/>
                  </a:moveTo>
                  <a:lnTo>
                    <a:pt x="0" y="1635"/>
                  </a:lnTo>
                  <a:cubicBezTo>
                    <a:pt x="0" y="1935"/>
                    <a:pt x="234" y="2202"/>
                    <a:pt x="567" y="2202"/>
                  </a:cubicBezTo>
                  <a:lnTo>
                    <a:pt x="2502" y="2202"/>
                  </a:lnTo>
                  <a:cubicBezTo>
                    <a:pt x="2802" y="2202"/>
                    <a:pt x="3069" y="1935"/>
                    <a:pt x="3069" y="1635"/>
                  </a:cubicBezTo>
                  <a:lnTo>
                    <a:pt x="3069" y="0"/>
                  </a:lnTo>
                  <a:close/>
                </a:path>
              </a:pathLst>
            </a:custGeom>
            <a:solidFill>
              <a:srgbClr val="757575"/>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Google Shape;267;p34">
              <a:extLst>
                <a:ext uri="{FF2B5EF4-FFF2-40B4-BE49-F238E27FC236}">
                  <a16:creationId xmlns:a16="http://schemas.microsoft.com/office/drawing/2014/main" id="{2A4E8AB5-61C4-998D-23F6-A398D498F804}"/>
                </a:ext>
              </a:extLst>
            </p:cNvPr>
            <p:cNvSpPr/>
            <p:nvPr/>
          </p:nvSpPr>
          <p:spPr>
            <a:xfrm>
              <a:off x="2977555" y="1395513"/>
              <a:ext cx="69375" cy="49776"/>
            </a:xfrm>
            <a:custGeom>
              <a:avLst/>
              <a:gdLst/>
              <a:ahLst/>
              <a:cxnLst/>
              <a:rect l="l" t="t" r="r" b="b"/>
              <a:pathLst>
                <a:path w="3069" h="2202" extrusionOk="0">
                  <a:moveTo>
                    <a:pt x="0" y="0"/>
                  </a:moveTo>
                  <a:lnTo>
                    <a:pt x="0" y="1635"/>
                  </a:lnTo>
                  <a:cubicBezTo>
                    <a:pt x="0" y="1935"/>
                    <a:pt x="234" y="2202"/>
                    <a:pt x="567" y="2202"/>
                  </a:cubicBezTo>
                  <a:lnTo>
                    <a:pt x="2502" y="2202"/>
                  </a:lnTo>
                  <a:cubicBezTo>
                    <a:pt x="2802" y="2202"/>
                    <a:pt x="3069" y="1935"/>
                    <a:pt x="3069" y="1635"/>
                  </a:cubicBezTo>
                  <a:lnTo>
                    <a:pt x="3069" y="0"/>
                  </a:lnTo>
                  <a:close/>
                </a:path>
              </a:pathLst>
            </a:custGeom>
            <a:solidFill>
              <a:srgbClr val="75757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Google Shape;269;p34">
              <a:extLst>
                <a:ext uri="{FF2B5EF4-FFF2-40B4-BE49-F238E27FC236}">
                  <a16:creationId xmlns:a16="http://schemas.microsoft.com/office/drawing/2014/main" id="{9D17F43A-2F52-2382-3714-8CEA4915889C}"/>
                </a:ext>
              </a:extLst>
            </p:cNvPr>
            <p:cNvSpPr/>
            <p:nvPr/>
          </p:nvSpPr>
          <p:spPr>
            <a:xfrm>
              <a:off x="2734776" y="543518"/>
              <a:ext cx="554229" cy="702021"/>
            </a:xfrm>
            <a:custGeom>
              <a:avLst/>
              <a:gdLst/>
              <a:ahLst/>
              <a:cxnLst/>
              <a:rect l="l" t="t" r="r" b="b"/>
              <a:pathLst>
                <a:path w="24518" h="31056" extrusionOk="0">
                  <a:moveTo>
                    <a:pt x="12276" y="0"/>
                  </a:moveTo>
                  <a:cubicBezTo>
                    <a:pt x="12276" y="0"/>
                    <a:pt x="0" y="0"/>
                    <a:pt x="0" y="12209"/>
                  </a:cubicBezTo>
                  <a:cubicBezTo>
                    <a:pt x="0" y="21149"/>
                    <a:pt x="6738" y="21616"/>
                    <a:pt x="6638" y="28955"/>
                  </a:cubicBezTo>
                  <a:cubicBezTo>
                    <a:pt x="6638" y="28955"/>
                    <a:pt x="6638" y="31056"/>
                    <a:pt x="8473" y="31056"/>
                  </a:cubicBezTo>
                  <a:lnTo>
                    <a:pt x="16045" y="31056"/>
                  </a:lnTo>
                  <a:cubicBezTo>
                    <a:pt x="17880" y="31056"/>
                    <a:pt x="17880" y="28955"/>
                    <a:pt x="17880" y="28955"/>
                  </a:cubicBezTo>
                  <a:cubicBezTo>
                    <a:pt x="17780" y="21616"/>
                    <a:pt x="24518" y="21149"/>
                    <a:pt x="24518" y="12209"/>
                  </a:cubicBezTo>
                  <a:cubicBezTo>
                    <a:pt x="24518" y="0"/>
                    <a:pt x="12276" y="0"/>
                    <a:pt x="12276"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Google Shape;270;p34">
              <a:extLst>
                <a:ext uri="{FF2B5EF4-FFF2-40B4-BE49-F238E27FC236}">
                  <a16:creationId xmlns:a16="http://schemas.microsoft.com/office/drawing/2014/main" id="{7A20115A-3FDF-CE3D-68D9-1593A5AF2078}"/>
                </a:ext>
              </a:extLst>
            </p:cNvPr>
            <p:cNvSpPr/>
            <p:nvPr/>
          </p:nvSpPr>
          <p:spPr>
            <a:xfrm>
              <a:off x="2865218" y="1206258"/>
              <a:ext cx="294091" cy="189294"/>
            </a:xfrm>
            <a:custGeom>
              <a:avLst/>
              <a:gdLst/>
              <a:ahLst/>
              <a:cxnLst/>
              <a:rect l="l" t="t" r="r" b="b"/>
              <a:pathLst>
                <a:path w="13010" h="8374" extrusionOk="0">
                  <a:moveTo>
                    <a:pt x="701" y="0"/>
                  </a:moveTo>
                  <a:cubicBezTo>
                    <a:pt x="300" y="0"/>
                    <a:pt x="0" y="301"/>
                    <a:pt x="0" y="701"/>
                  </a:cubicBezTo>
                  <a:lnTo>
                    <a:pt x="0" y="3336"/>
                  </a:lnTo>
                  <a:cubicBezTo>
                    <a:pt x="0" y="4971"/>
                    <a:pt x="934" y="6505"/>
                    <a:pt x="2435" y="7206"/>
                  </a:cubicBezTo>
                  <a:lnTo>
                    <a:pt x="4970" y="8373"/>
                  </a:lnTo>
                  <a:lnTo>
                    <a:pt x="8039" y="8373"/>
                  </a:lnTo>
                  <a:lnTo>
                    <a:pt x="10541" y="7206"/>
                  </a:lnTo>
                  <a:cubicBezTo>
                    <a:pt x="12042" y="6505"/>
                    <a:pt x="13009" y="4971"/>
                    <a:pt x="13009" y="3336"/>
                  </a:cubicBezTo>
                  <a:lnTo>
                    <a:pt x="13009" y="701"/>
                  </a:lnTo>
                  <a:cubicBezTo>
                    <a:pt x="13009" y="301"/>
                    <a:pt x="12676" y="0"/>
                    <a:pt x="1230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Google Shape;273;p34">
              <a:extLst>
                <a:ext uri="{FF2B5EF4-FFF2-40B4-BE49-F238E27FC236}">
                  <a16:creationId xmlns:a16="http://schemas.microsoft.com/office/drawing/2014/main" id="{A0B08583-A346-7F7F-6AD2-D62EDFAFECF2}"/>
                </a:ext>
              </a:extLst>
            </p:cNvPr>
            <p:cNvSpPr/>
            <p:nvPr/>
          </p:nvSpPr>
          <p:spPr>
            <a:xfrm>
              <a:off x="2749106" y="608094"/>
              <a:ext cx="232244" cy="254736"/>
            </a:xfrm>
            <a:custGeom>
              <a:avLst/>
              <a:gdLst/>
              <a:ahLst/>
              <a:cxnLst/>
              <a:rect l="l" t="t" r="r" b="b"/>
              <a:pathLst>
                <a:path w="10274" h="11269" extrusionOk="0">
                  <a:moveTo>
                    <a:pt x="7923" y="0"/>
                  </a:moveTo>
                  <a:cubicBezTo>
                    <a:pt x="6438" y="0"/>
                    <a:pt x="4299" y="1520"/>
                    <a:pt x="2635" y="3882"/>
                  </a:cubicBezTo>
                  <a:cubicBezTo>
                    <a:pt x="567" y="6850"/>
                    <a:pt x="0" y="10019"/>
                    <a:pt x="1368" y="10987"/>
                  </a:cubicBezTo>
                  <a:cubicBezTo>
                    <a:pt x="1644" y="11178"/>
                    <a:pt x="1974" y="11269"/>
                    <a:pt x="2342" y="11269"/>
                  </a:cubicBezTo>
                  <a:cubicBezTo>
                    <a:pt x="3836" y="11269"/>
                    <a:pt x="5952" y="9767"/>
                    <a:pt x="7639" y="7384"/>
                  </a:cubicBezTo>
                  <a:cubicBezTo>
                    <a:pt x="9707" y="4449"/>
                    <a:pt x="10274" y="1246"/>
                    <a:pt x="8873" y="279"/>
                  </a:cubicBezTo>
                  <a:cubicBezTo>
                    <a:pt x="8606" y="90"/>
                    <a:pt x="8284" y="0"/>
                    <a:pt x="7923"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Google Shape;274;p34">
              <a:extLst>
                <a:ext uri="{FF2B5EF4-FFF2-40B4-BE49-F238E27FC236}">
                  <a16:creationId xmlns:a16="http://schemas.microsoft.com/office/drawing/2014/main" id="{1423A8A5-D98F-79A0-1683-C4345DB51D31}"/>
                </a:ext>
              </a:extLst>
            </p:cNvPr>
            <p:cNvSpPr/>
            <p:nvPr/>
          </p:nvSpPr>
          <p:spPr>
            <a:xfrm>
              <a:off x="2979046" y="229111"/>
              <a:ext cx="66391" cy="264682"/>
            </a:xfrm>
            <a:custGeom>
              <a:avLst/>
              <a:gdLst/>
              <a:ahLst/>
              <a:cxnLst/>
              <a:rect l="l" t="t" r="r" b="b"/>
              <a:pathLst>
                <a:path w="2937" h="11709" extrusionOk="0">
                  <a:moveTo>
                    <a:pt x="1469" y="0"/>
                  </a:moveTo>
                  <a:cubicBezTo>
                    <a:pt x="635" y="0"/>
                    <a:pt x="1" y="634"/>
                    <a:pt x="1" y="1468"/>
                  </a:cubicBezTo>
                  <a:lnTo>
                    <a:pt x="1" y="10241"/>
                  </a:lnTo>
                  <a:cubicBezTo>
                    <a:pt x="1" y="11075"/>
                    <a:pt x="635" y="11709"/>
                    <a:pt x="1469" y="11709"/>
                  </a:cubicBezTo>
                  <a:cubicBezTo>
                    <a:pt x="2269" y="11709"/>
                    <a:pt x="2936" y="11075"/>
                    <a:pt x="2936" y="10241"/>
                  </a:cubicBezTo>
                  <a:lnTo>
                    <a:pt x="2936" y="1468"/>
                  </a:lnTo>
                  <a:cubicBezTo>
                    <a:pt x="2936" y="634"/>
                    <a:pt x="2269" y="0"/>
                    <a:pt x="1469"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Google Shape;275;p34">
              <a:extLst>
                <a:ext uri="{FF2B5EF4-FFF2-40B4-BE49-F238E27FC236}">
                  <a16:creationId xmlns:a16="http://schemas.microsoft.com/office/drawing/2014/main" id="{953A9C26-E223-4F9C-2137-07EFC521E47D}"/>
                </a:ext>
              </a:extLst>
            </p:cNvPr>
            <p:cNvSpPr/>
            <p:nvPr/>
          </p:nvSpPr>
          <p:spPr>
            <a:xfrm>
              <a:off x="3236924" y="395175"/>
              <a:ext cx="213391" cy="206994"/>
            </a:xfrm>
            <a:custGeom>
              <a:avLst/>
              <a:gdLst/>
              <a:ahLst/>
              <a:cxnLst/>
              <a:rect l="l" t="t" r="r" b="b"/>
              <a:pathLst>
                <a:path w="9440" h="9157" extrusionOk="0">
                  <a:moveTo>
                    <a:pt x="7839" y="0"/>
                  </a:moveTo>
                  <a:cubicBezTo>
                    <a:pt x="7464" y="0"/>
                    <a:pt x="7088" y="142"/>
                    <a:pt x="6805" y="426"/>
                  </a:cubicBezTo>
                  <a:lnTo>
                    <a:pt x="567" y="6664"/>
                  </a:lnTo>
                  <a:cubicBezTo>
                    <a:pt x="0" y="7231"/>
                    <a:pt x="0" y="8165"/>
                    <a:pt x="567" y="8732"/>
                  </a:cubicBezTo>
                  <a:cubicBezTo>
                    <a:pt x="851" y="9015"/>
                    <a:pt x="1226" y="9157"/>
                    <a:pt x="1605" y="9157"/>
                  </a:cubicBezTo>
                  <a:cubicBezTo>
                    <a:pt x="1985" y="9157"/>
                    <a:pt x="2368" y="9015"/>
                    <a:pt x="2669" y="8732"/>
                  </a:cubicBezTo>
                  <a:lnTo>
                    <a:pt x="8873" y="2527"/>
                  </a:lnTo>
                  <a:cubicBezTo>
                    <a:pt x="9440" y="1927"/>
                    <a:pt x="9440" y="993"/>
                    <a:pt x="8873" y="426"/>
                  </a:cubicBezTo>
                  <a:cubicBezTo>
                    <a:pt x="8590" y="142"/>
                    <a:pt x="8214" y="0"/>
                    <a:pt x="7839"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Google Shape;276;p34">
              <a:extLst>
                <a:ext uri="{FF2B5EF4-FFF2-40B4-BE49-F238E27FC236}">
                  <a16:creationId xmlns:a16="http://schemas.microsoft.com/office/drawing/2014/main" id="{674F3100-D563-39CC-AA5B-A294883480E2}"/>
                </a:ext>
              </a:extLst>
            </p:cNvPr>
            <p:cNvSpPr/>
            <p:nvPr/>
          </p:nvSpPr>
          <p:spPr>
            <a:xfrm>
              <a:off x="3348492" y="796852"/>
              <a:ext cx="265451" cy="67137"/>
            </a:xfrm>
            <a:custGeom>
              <a:avLst/>
              <a:gdLst/>
              <a:ahLst/>
              <a:cxnLst/>
              <a:rect l="l" t="t" r="r" b="b"/>
              <a:pathLst>
                <a:path w="11743" h="2970" extrusionOk="0">
                  <a:moveTo>
                    <a:pt x="1469" y="0"/>
                  </a:moveTo>
                  <a:cubicBezTo>
                    <a:pt x="668" y="0"/>
                    <a:pt x="1" y="668"/>
                    <a:pt x="1" y="1468"/>
                  </a:cubicBezTo>
                  <a:cubicBezTo>
                    <a:pt x="1" y="2302"/>
                    <a:pt x="668" y="2969"/>
                    <a:pt x="1469" y="2969"/>
                  </a:cubicBezTo>
                  <a:lnTo>
                    <a:pt x="10275" y="2969"/>
                  </a:lnTo>
                  <a:cubicBezTo>
                    <a:pt x="11076" y="2969"/>
                    <a:pt x="11743" y="2302"/>
                    <a:pt x="11743" y="1468"/>
                  </a:cubicBezTo>
                  <a:cubicBezTo>
                    <a:pt x="11743" y="668"/>
                    <a:pt x="11076" y="0"/>
                    <a:pt x="10275"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Google Shape;277;p34">
              <a:extLst>
                <a:ext uri="{FF2B5EF4-FFF2-40B4-BE49-F238E27FC236}">
                  <a16:creationId xmlns:a16="http://schemas.microsoft.com/office/drawing/2014/main" id="{72A2D2C6-2326-CFC5-0A87-3661641C850E}"/>
                </a:ext>
              </a:extLst>
            </p:cNvPr>
            <p:cNvSpPr/>
            <p:nvPr/>
          </p:nvSpPr>
          <p:spPr>
            <a:xfrm>
              <a:off x="3236924" y="1058661"/>
              <a:ext cx="213391" cy="207017"/>
            </a:xfrm>
            <a:custGeom>
              <a:avLst/>
              <a:gdLst/>
              <a:ahLst/>
              <a:cxnLst/>
              <a:rect l="l" t="t" r="r" b="b"/>
              <a:pathLst>
                <a:path w="9440" h="9158" extrusionOk="0">
                  <a:moveTo>
                    <a:pt x="1605" y="1"/>
                  </a:moveTo>
                  <a:cubicBezTo>
                    <a:pt x="1226" y="1"/>
                    <a:pt x="851" y="143"/>
                    <a:pt x="567" y="426"/>
                  </a:cubicBezTo>
                  <a:cubicBezTo>
                    <a:pt x="0" y="993"/>
                    <a:pt x="0" y="1927"/>
                    <a:pt x="567" y="2494"/>
                  </a:cubicBezTo>
                  <a:lnTo>
                    <a:pt x="6805" y="8732"/>
                  </a:lnTo>
                  <a:cubicBezTo>
                    <a:pt x="7088" y="9016"/>
                    <a:pt x="7464" y="9157"/>
                    <a:pt x="7839" y="9157"/>
                  </a:cubicBezTo>
                  <a:cubicBezTo>
                    <a:pt x="8214" y="9157"/>
                    <a:pt x="8590" y="9016"/>
                    <a:pt x="8873" y="8732"/>
                  </a:cubicBezTo>
                  <a:cubicBezTo>
                    <a:pt x="9440" y="8132"/>
                    <a:pt x="9440" y="7231"/>
                    <a:pt x="8873" y="6631"/>
                  </a:cubicBezTo>
                  <a:lnTo>
                    <a:pt x="2669" y="426"/>
                  </a:lnTo>
                  <a:cubicBezTo>
                    <a:pt x="2368" y="143"/>
                    <a:pt x="1985" y="1"/>
                    <a:pt x="1605" y="1"/>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Google Shape;278;p34">
              <a:extLst>
                <a:ext uri="{FF2B5EF4-FFF2-40B4-BE49-F238E27FC236}">
                  <a16:creationId xmlns:a16="http://schemas.microsoft.com/office/drawing/2014/main" id="{33A9E480-185E-DE6B-D6A2-9E9C03DCBBCD}"/>
                </a:ext>
              </a:extLst>
            </p:cNvPr>
            <p:cNvSpPr/>
            <p:nvPr/>
          </p:nvSpPr>
          <p:spPr>
            <a:xfrm>
              <a:off x="2573413" y="395175"/>
              <a:ext cx="213414" cy="206994"/>
            </a:xfrm>
            <a:custGeom>
              <a:avLst/>
              <a:gdLst/>
              <a:ahLst/>
              <a:cxnLst/>
              <a:rect l="l" t="t" r="r" b="b"/>
              <a:pathLst>
                <a:path w="9441" h="9157" extrusionOk="0">
                  <a:moveTo>
                    <a:pt x="1631" y="0"/>
                  </a:moveTo>
                  <a:cubicBezTo>
                    <a:pt x="1252" y="0"/>
                    <a:pt x="868" y="142"/>
                    <a:pt x="568" y="426"/>
                  </a:cubicBezTo>
                  <a:cubicBezTo>
                    <a:pt x="1" y="993"/>
                    <a:pt x="1" y="1927"/>
                    <a:pt x="568" y="2527"/>
                  </a:cubicBezTo>
                  <a:lnTo>
                    <a:pt x="6806" y="8732"/>
                  </a:lnTo>
                  <a:cubicBezTo>
                    <a:pt x="7089" y="9015"/>
                    <a:pt x="7464" y="9157"/>
                    <a:pt x="7840" y="9157"/>
                  </a:cubicBezTo>
                  <a:cubicBezTo>
                    <a:pt x="8215" y="9157"/>
                    <a:pt x="8590" y="9015"/>
                    <a:pt x="8874" y="8732"/>
                  </a:cubicBezTo>
                  <a:cubicBezTo>
                    <a:pt x="9441" y="8165"/>
                    <a:pt x="9441" y="7231"/>
                    <a:pt x="8874" y="6664"/>
                  </a:cubicBezTo>
                  <a:lnTo>
                    <a:pt x="2669" y="426"/>
                  </a:lnTo>
                  <a:cubicBezTo>
                    <a:pt x="2386" y="142"/>
                    <a:pt x="2011" y="0"/>
                    <a:pt x="1631"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oogle Shape;279;p34">
              <a:extLst>
                <a:ext uri="{FF2B5EF4-FFF2-40B4-BE49-F238E27FC236}">
                  <a16:creationId xmlns:a16="http://schemas.microsoft.com/office/drawing/2014/main" id="{2EA81642-BC7A-422B-8E46-372E7466C0BC}"/>
                </a:ext>
              </a:extLst>
            </p:cNvPr>
            <p:cNvSpPr/>
            <p:nvPr/>
          </p:nvSpPr>
          <p:spPr>
            <a:xfrm>
              <a:off x="2410559" y="796852"/>
              <a:ext cx="265451" cy="67137"/>
            </a:xfrm>
            <a:custGeom>
              <a:avLst/>
              <a:gdLst/>
              <a:ahLst/>
              <a:cxnLst/>
              <a:rect l="l" t="t" r="r" b="b"/>
              <a:pathLst>
                <a:path w="11743" h="2970" extrusionOk="0">
                  <a:moveTo>
                    <a:pt x="1468" y="0"/>
                  </a:moveTo>
                  <a:cubicBezTo>
                    <a:pt x="668" y="0"/>
                    <a:pt x="1" y="668"/>
                    <a:pt x="1" y="1468"/>
                  </a:cubicBezTo>
                  <a:cubicBezTo>
                    <a:pt x="1" y="2302"/>
                    <a:pt x="668" y="2969"/>
                    <a:pt x="1468" y="2969"/>
                  </a:cubicBezTo>
                  <a:lnTo>
                    <a:pt x="10275" y="2969"/>
                  </a:lnTo>
                  <a:cubicBezTo>
                    <a:pt x="11075" y="2969"/>
                    <a:pt x="11742" y="2302"/>
                    <a:pt x="11742" y="1468"/>
                  </a:cubicBezTo>
                  <a:cubicBezTo>
                    <a:pt x="11742" y="668"/>
                    <a:pt x="11075" y="0"/>
                    <a:pt x="10275" y="0"/>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Google Shape;280;p34">
              <a:extLst>
                <a:ext uri="{FF2B5EF4-FFF2-40B4-BE49-F238E27FC236}">
                  <a16:creationId xmlns:a16="http://schemas.microsoft.com/office/drawing/2014/main" id="{A28DB574-007A-51AA-C328-FFB7AE27BB54}"/>
                </a:ext>
              </a:extLst>
            </p:cNvPr>
            <p:cNvSpPr/>
            <p:nvPr/>
          </p:nvSpPr>
          <p:spPr>
            <a:xfrm>
              <a:off x="2573413" y="1058661"/>
              <a:ext cx="213414" cy="207017"/>
            </a:xfrm>
            <a:custGeom>
              <a:avLst/>
              <a:gdLst/>
              <a:ahLst/>
              <a:cxnLst/>
              <a:rect l="l" t="t" r="r" b="b"/>
              <a:pathLst>
                <a:path w="9441" h="9158" extrusionOk="0">
                  <a:moveTo>
                    <a:pt x="7840" y="1"/>
                  </a:moveTo>
                  <a:cubicBezTo>
                    <a:pt x="7464" y="1"/>
                    <a:pt x="7089" y="143"/>
                    <a:pt x="6806" y="426"/>
                  </a:cubicBezTo>
                  <a:lnTo>
                    <a:pt x="568" y="6631"/>
                  </a:lnTo>
                  <a:cubicBezTo>
                    <a:pt x="1" y="7231"/>
                    <a:pt x="1" y="8132"/>
                    <a:pt x="568" y="8732"/>
                  </a:cubicBezTo>
                  <a:cubicBezTo>
                    <a:pt x="868" y="9016"/>
                    <a:pt x="1252" y="9157"/>
                    <a:pt x="1631" y="9157"/>
                  </a:cubicBezTo>
                  <a:cubicBezTo>
                    <a:pt x="2011" y="9157"/>
                    <a:pt x="2386" y="9016"/>
                    <a:pt x="2669" y="8732"/>
                  </a:cubicBezTo>
                  <a:lnTo>
                    <a:pt x="8874" y="2494"/>
                  </a:lnTo>
                  <a:cubicBezTo>
                    <a:pt x="9441" y="1927"/>
                    <a:pt x="9441" y="993"/>
                    <a:pt x="8874" y="426"/>
                  </a:cubicBezTo>
                  <a:cubicBezTo>
                    <a:pt x="8590" y="143"/>
                    <a:pt x="8215" y="1"/>
                    <a:pt x="7840" y="1"/>
                  </a:cubicBezTo>
                  <a:close/>
                </a:path>
              </a:pathLst>
            </a:custGeom>
            <a:solidFill>
              <a:srgbClr val="FFC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30" name="Picture 6" descr="Transparencia - Iconos gratis de ui">
            <a:extLst>
              <a:ext uri="{FF2B5EF4-FFF2-40B4-BE49-F238E27FC236}">
                <a16:creationId xmlns:a16="http://schemas.microsoft.com/office/drawing/2014/main" id="{D9DD376D-1F75-7A03-6929-126A16B8C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514161">
            <a:off x="4346858" y="3843879"/>
            <a:ext cx="734018" cy="7340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nexo - ícones de ui grátis">
            <a:extLst>
              <a:ext uri="{FF2B5EF4-FFF2-40B4-BE49-F238E27FC236}">
                <a16:creationId xmlns:a16="http://schemas.microsoft.com/office/drawing/2014/main" id="{36896AC3-7BDC-4946-6B4A-FC66BB2E1A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4603">
            <a:off x="4611902" y="3058847"/>
            <a:ext cx="454717" cy="4547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6">
            <a:extLst>
              <a:ext uri="{FF2B5EF4-FFF2-40B4-BE49-F238E27FC236}">
                <a16:creationId xmlns:a16="http://schemas.microsoft.com/office/drawing/2014/main" id="{4A91FD02-4F0A-CB71-21D3-66F690AB6D19}"/>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3" name="CuadroTexto 2">
            <a:extLst>
              <a:ext uri="{FF2B5EF4-FFF2-40B4-BE49-F238E27FC236}">
                <a16:creationId xmlns:a16="http://schemas.microsoft.com/office/drawing/2014/main" id="{F8760C57-04BB-8810-393C-DB098E689F48}"/>
              </a:ext>
            </a:extLst>
          </p:cNvPr>
          <p:cNvSpPr txBox="1"/>
          <p:nvPr/>
        </p:nvSpPr>
        <p:spPr>
          <a:xfrm>
            <a:off x="1178383" y="4928635"/>
            <a:ext cx="8286199" cy="1200329"/>
          </a:xfrm>
          <a:prstGeom prst="rect">
            <a:avLst/>
          </a:prstGeom>
          <a:noFill/>
          <a:ln>
            <a:solidFill>
              <a:srgbClr val="0070C0"/>
            </a:solidFill>
            <a:prstDash val="lgDashDotDot"/>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1" u="none" strike="noStrike" kern="1200" cap="none" spc="0" normalizeH="0" baseline="0" noProof="0" dirty="0">
                <a:ln>
                  <a:noFill/>
                </a:ln>
                <a:solidFill>
                  <a:prstClr val="black"/>
                </a:solidFill>
                <a:effectLst/>
                <a:uLnTx/>
                <a:uFillTx/>
                <a:latin typeface="Calibri" panose="020F0502020204030204"/>
                <a:ea typeface="+mn-ea"/>
                <a:cs typeface="+mn-cs"/>
              </a:rPr>
              <a:t>En el segundo semestre la OCI realizará evaluación de los dos componentes de manera conjunta: transversal y programático del PTEP de la vigencia 2026; </a:t>
            </a:r>
            <a:r>
              <a:rPr kumimoji="0" lang="es-ES" sz="1800" b="1" i="1" u="none" strike="noStrike" kern="1200" cap="none" spc="0" normalizeH="0" baseline="0" noProof="0" dirty="0">
                <a:ln>
                  <a:noFill/>
                </a:ln>
                <a:solidFill>
                  <a:srgbClr val="0070C0"/>
                </a:solidFill>
                <a:effectLst/>
                <a:uLnTx/>
                <a:uFillTx/>
                <a:latin typeface="Calibri" panose="020F0502020204030204"/>
                <a:ea typeface="+mn-ea"/>
                <a:cs typeface="+mn-cs"/>
              </a:rPr>
              <a:t>lo cual incluye la Gestión de riesgos para la integridad pública y la Gestión de riesgos de LA/FT/FP (Sistema de Gestión de Riesgos para la Integridad Pública – SIGRIP*)</a:t>
            </a:r>
          </a:p>
        </p:txBody>
      </p:sp>
      <p:pic>
        <p:nvPicPr>
          <p:cNvPr id="17" name="Picture 2" descr="Alerta - Iconos gratis de señalización">
            <a:extLst>
              <a:ext uri="{FF2B5EF4-FFF2-40B4-BE49-F238E27FC236}">
                <a16:creationId xmlns:a16="http://schemas.microsoft.com/office/drawing/2014/main" id="{85A6D85C-5A74-975B-C470-6A6DC472AF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60717" y="5025939"/>
            <a:ext cx="1103430" cy="1103430"/>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8">
            <a:extLst>
              <a:ext uri="{FF2B5EF4-FFF2-40B4-BE49-F238E27FC236}">
                <a16:creationId xmlns:a16="http://schemas.microsoft.com/office/drawing/2014/main" id="{6E361EC1-6450-07D7-F479-38A880FAD620}"/>
              </a:ext>
            </a:extLst>
          </p:cNvPr>
          <p:cNvSpPr txBox="1"/>
          <p:nvPr/>
        </p:nvSpPr>
        <p:spPr>
          <a:xfrm>
            <a:off x="6094432" y="6157246"/>
            <a:ext cx="60960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900" b="1"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Guía para la Gestión Integral del Riesgo en Entidades Públicas Versión 7 – DAFP - 2025</a:t>
            </a:r>
            <a:r>
              <a:rPr kumimoji="0" lang="es-CO" sz="9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611779"/>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lumMod val="65000"/>
                  </a:prstClr>
                </a:solidFill>
                <a:effectLst/>
                <a:uLnTx/>
                <a:uFillTx/>
                <a:latin typeface="Nunito Sans" pitchFamily="2" charset="77"/>
                <a:ea typeface="+mn-ea"/>
                <a:cs typeface="+mn-cs"/>
              </a:rPr>
              <a:t>PÚBLICA</a:t>
            </a:r>
          </a:p>
        </p:txBody>
      </p:sp>
      <p:sp>
        <p:nvSpPr>
          <p:cNvPr id="6" name="CuadroTexto 5">
            <a:extLst>
              <a:ext uri="{FF2B5EF4-FFF2-40B4-BE49-F238E27FC236}">
                <a16:creationId xmlns:a16="http://schemas.microsoft.com/office/drawing/2014/main" id="{B445D460-1536-4A40-AD21-DEBBAB8D9634}"/>
              </a:ext>
            </a:extLst>
          </p:cNvPr>
          <p:cNvSpPr txBox="1"/>
          <p:nvPr/>
        </p:nvSpPr>
        <p:spPr>
          <a:xfrm>
            <a:off x="386499" y="3429000"/>
            <a:ext cx="7568079" cy="4308872"/>
          </a:xfrm>
          <a:prstGeom prst="rect">
            <a:avLst/>
          </a:prstGeom>
          <a:noFill/>
        </p:spPr>
        <p:txBody>
          <a:bodyPr wrap="square" rtlCol="0">
            <a:spAutoFit/>
          </a:bodyPr>
          <a:lstStyle/>
          <a:p>
            <a:r>
              <a:rPr lang="es-CO" sz="2400" b="1" dirty="0">
                <a:solidFill>
                  <a:srgbClr val="76B12A"/>
                </a:solidFill>
                <a:latin typeface="Verdana" panose="020B0604030504040204" pitchFamily="34" charset="0"/>
                <a:ea typeface="Verdana" panose="020B0604030504040204" pitchFamily="34" charset="0"/>
              </a:rPr>
              <a:t>9. Solicitud de Aprobación de  mapa de macroprocesos y procesos del Bienestar Familiar</a:t>
            </a:r>
          </a:p>
          <a:p>
            <a:endParaRPr lang="es-CO" sz="2400" b="1" dirty="0">
              <a:solidFill>
                <a:srgbClr val="76B12A"/>
              </a:solidFill>
              <a:latin typeface="Verdana" panose="020B0604030504040204" pitchFamily="34" charset="0"/>
              <a:ea typeface="Verdana" panose="020B0604030504040204" pitchFamily="34" charset="0"/>
            </a:endParaRPr>
          </a:p>
          <a:p>
            <a:r>
              <a:rPr lang="es-CO" sz="2400" b="1" dirty="0">
                <a:solidFill>
                  <a:srgbClr val="76B12A"/>
                </a:solidFill>
                <a:latin typeface="Verdana" panose="020B0604030504040204" pitchFamily="34" charset="0"/>
                <a:ea typeface="Verdana" panose="020B0604030504040204" pitchFamily="34" charset="0"/>
              </a:rPr>
              <a:t> </a:t>
            </a:r>
            <a:r>
              <a:rPr lang="es-ES" sz="2000" dirty="0">
                <a:solidFill>
                  <a:prstClr val="black">
                    <a:lumMod val="65000"/>
                    <a:lumOff val="35000"/>
                  </a:prstClr>
                </a:solidFill>
                <a:latin typeface="Verdana"/>
                <a:ea typeface="Verdana"/>
              </a:rPr>
              <a:t>Subdirección de Mejoramiento Organizacional</a:t>
            </a:r>
          </a:p>
          <a:p>
            <a:endParaRPr lang="es-ES" sz="2000" dirty="0">
              <a:solidFill>
                <a:prstClr val="black">
                  <a:lumMod val="65000"/>
                  <a:lumOff val="35000"/>
                </a:prstClr>
              </a:solidFill>
              <a:latin typeface="Verdana"/>
              <a:ea typeface="Verdana"/>
            </a:endParaRPr>
          </a:p>
          <a:p>
            <a:pPr lvl="0" algn="ctr">
              <a:defRPr/>
            </a:pPr>
            <a:r>
              <a:rPr lang="es-ES_tradnl" sz="1400" dirty="0">
                <a:solidFill>
                  <a:prstClr val="black">
                    <a:lumMod val="65000"/>
                    <a:lumOff val="35000"/>
                  </a:prstClr>
                </a:solidFill>
                <a:latin typeface="Verdana"/>
                <a:ea typeface="Verdana"/>
              </a:rPr>
              <a:t>CARÁCTER APROBATORIO</a:t>
            </a:r>
          </a:p>
          <a:p>
            <a:endParaRPr lang="es-CO" sz="2800" b="1" dirty="0">
              <a:solidFill>
                <a:srgbClr val="76B12A"/>
              </a:solidFill>
              <a:latin typeface="Verdana" panose="020B0604030504040204" pitchFamily="34" charset="0"/>
              <a:ea typeface="Verdana" panose="020B0604030504040204" pitchFamily="34" charset="0"/>
            </a:endParaRPr>
          </a:p>
          <a:p>
            <a:endParaRPr lang="es-CO" sz="2800" b="1" dirty="0">
              <a:solidFill>
                <a:srgbClr val="76B12A"/>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4400" b="1" i="0" u="none" strike="noStrike" kern="1200" cap="none" spc="0" normalizeH="0" baseline="0" noProof="0" dirty="0">
              <a:ln>
                <a:noFill/>
              </a:ln>
              <a:solidFill>
                <a:srgbClr val="76B12A"/>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2000" b="0" i="0" u="none" strike="noStrike" kern="1200" cap="none" spc="0" normalizeH="0" baseline="0" noProof="0" dirty="0">
              <a:ln>
                <a:noFill/>
              </a:ln>
              <a:solidFill>
                <a:prstClr val="black">
                  <a:lumMod val="65000"/>
                  <a:lumOff val="35000"/>
                </a:prstClr>
              </a:solidFill>
              <a:effectLst/>
              <a:uLnTx/>
              <a:uFillTx/>
              <a:latin typeface="Verdana" panose="020B0604030504040204" pitchFamily="34" charset="0"/>
              <a:ea typeface="Verdana" panose="020B0604030504040204" pitchFamily="34" charset="0"/>
              <a:cs typeface="+mn-cs"/>
            </a:endParaRPr>
          </a:p>
        </p:txBody>
      </p:sp>
      <p:pic>
        <p:nvPicPr>
          <p:cNvPr id="3" name="Gráfico 2">
            <a:extLst>
              <a:ext uri="{FF2B5EF4-FFF2-40B4-BE49-F238E27FC236}">
                <a16:creationId xmlns:a16="http://schemas.microsoft.com/office/drawing/2014/main" id="{FD48555C-8701-6EA8-1EB1-CB9B7FD853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127" y="1594468"/>
            <a:ext cx="1304925" cy="1600200"/>
          </a:xfrm>
          <a:prstGeom prst="rect">
            <a:avLst/>
          </a:prstGeom>
        </p:spPr>
      </p:pic>
    </p:spTree>
    <p:extLst>
      <p:ext uri="{BB962C8B-B14F-4D97-AF65-F5344CB8AC3E}">
        <p14:creationId xmlns:p14="http://schemas.microsoft.com/office/powerpoint/2010/main" val="21481710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17CC85E-2B75-0B58-DA23-5C2456640FCA}"/>
              </a:ext>
            </a:extLst>
          </p:cNvPr>
          <p:cNvPicPr>
            <a:picLocks noChangeAspect="1"/>
          </p:cNvPicPr>
          <p:nvPr/>
        </p:nvPicPr>
        <p:blipFill>
          <a:blip r:embed="rId2"/>
          <a:stretch>
            <a:fillRect/>
          </a:stretch>
        </p:blipFill>
        <p:spPr>
          <a:xfrm>
            <a:off x="805912" y="0"/>
            <a:ext cx="10156556" cy="6347848"/>
          </a:xfrm>
          <a:prstGeom prst="rect">
            <a:avLst/>
          </a:prstGeom>
        </p:spPr>
      </p:pic>
    </p:spTree>
    <p:extLst>
      <p:ext uri="{BB962C8B-B14F-4D97-AF65-F5344CB8AC3E}">
        <p14:creationId xmlns:p14="http://schemas.microsoft.com/office/powerpoint/2010/main" val="34540679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F28FDA3-AD6C-2021-A94D-D1B66DDBE1B6}"/>
              </a:ext>
            </a:extLst>
          </p:cNvPr>
          <p:cNvPicPr>
            <a:picLocks noChangeAspect="1"/>
          </p:cNvPicPr>
          <p:nvPr/>
        </p:nvPicPr>
        <p:blipFill>
          <a:blip r:embed="rId2"/>
          <a:stretch>
            <a:fillRect/>
          </a:stretch>
        </p:blipFill>
        <p:spPr>
          <a:xfrm>
            <a:off x="728420" y="15498"/>
            <a:ext cx="10420027" cy="6512517"/>
          </a:xfrm>
          <a:prstGeom prst="rect">
            <a:avLst/>
          </a:prstGeom>
        </p:spPr>
      </p:pic>
    </p:spTree>
    <p:extLst>
      <p:ext uri="{BB962C8B-B14F-4D97-AF65-F5344CB8AC3E}">
        <p14:creationId xmlns:p14="http://schemas.microsoft.com/office/powerpoint/2010/main" val="59059595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0A2F0253-15D0-84BD-F17A-7D5EB93E6C30}"/>
              </a:ext>
            </a:extLst>
          </p:cNvPr>
          <p:cNvSpPr txBox="1"/>
          <p:nvPr/>
        </p:nvSpPr>
        <p:spPr>
          <a:xfrm>
            <a:off x="0" y="6580402"/>
            <a:ext cx="181559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PÚBLICA</a:t>
            </a:r>
          </a:p>
        </p:txBody>
      </p:sp>
      <p:sp>
        <p:nvSpPr>
          <p:cNvPr id="2" name="TextBox 6">
            <a:extLst>
              <a:ext uri="{FF2B5EF4-FFF2-40B4-BE49-F238E27FC236}">
                <a16:creationId xmlns:a16="http://schemas.microsoft.com/office/drawing/2014/main" id="{DD9549C3-8054-F7E1-11AA-EC3EB9E047F1}"/>
              </a:ext>
            </a:extLst>
          </p:cNvPr>
          <p:cNvSpPr txBox="1"/>
          <p:nvPr/>
        </p:nvSpPr>
        <p:spPr>
          <a:xfrm>
            <a:off x="5188205" y="6580402"/>
            <a:ext cx="181559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dirty="0">
                <a:ln>
                  <a:noFill/>
                </a:ln>
                <a:solidFill>
                  <a:prstClr val="white"/>
                </a:solidFill>
                <a:effectLst/>
                <a:uLnTx/>
                <a:uFillTx/>
                <a:latin typeface="Nunito Sans" pitchFamily="2" charset="77"/>
                <a:ea typeface="+mn-ea"/>
                <a:cs typeface="+mn-cs"/>
              </a:rPr>
              <a:t>www.icbf.gov.co</a:t>
            </a:r>
          </a:p>
        </p:txBody>
      </p:sp>
    </p:spTree>
    <p:extLst>
      <p:ext uri="{BB962C8B-B14F-4D97-AF65-F5344CB8AC3E}">
        <p14:creationId xmlns:p14="http://schemas.microsoft.com/office/powerpoint/2010/main" val="6995582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a846657-dec9-4d59-b1e6-12d6bedea238" xsi:nil="true"/>
    <lcf76f155ced4ddcb4097134ff3c332f xmlns="4cd200a3-6c96-4e05-8178-9f05711e305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7A2148A6045B1429DE9D2A692D04277" ma:contentTypeVersion="13" ma:contentTypeDescription="Crear nuevo documento." ma:contentTypeScope="" ma:versionID="3d5627896c3628566b0fae490d09ca06">
  <xsd:schema xmlns:xsd="http://www.w3.org/2001/XMLSchema" xmlns:xs="http://www.w3.org/2001/XMLSchema" xmlns:p="http://schemas.microsoft.com/office/2006/metadata/properties" xmlns:ns2="4cd200a3-6c96-4e05-8178-9f05711e3058" xmlns:ns3="0a846657-dec9-4d59-b1e6-12d6bedea238" targetNamespace="http://schemas.microsoft.com/office/2006/metadata/properties" ma:root="true" ma:fieldsID="2ca99c67cc329c4e5f353a40062c7a3c" ns2:_="" ns3:_="">
    <xsd:import namespace="4cd200a3-6c96-4e05-8178-9f05711e3058"/>
    <xsd:import namespace="0a846657-dec9-4d59-b1e6-12d6bedea2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d200a3-6c96-4e05-8178-9f05711e30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Etiquetas de imagen" ma:readOnly="false" ma:fieldId="{5cf76f15-5ced-4ddc-b409-7134ff3c332f}" ma:taxonomyMulti="true" ma:sspId="2a639bc6-dc8c-43a0-baeb-edbb56d427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846657-dec9-4d59-b1e6-12d6bedea23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33dea75-f7fb-42d2-8015-47f471163d03}" ma:internalName="TaxCatchAll" ma:showField="CatchAllData" ma:web="0a846657-dec9-4d59-b1e6-12d6bedea2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4FD94E-C90E-4D70-9459-88FA524A7353}">
  <ds:schemaRefs>
    <ds:schemaRef ds:uri="http://purl.org/dc/elements/1.1/"/>
    <ds:schemaRef ds:uri="http://schemas.microsoft.com/office/2006/metadata/properties"/>
    <ds:schemaRef ds:uri="http://purl.org/dc/terms/"/>
    <ds:schemaRef ds:uri="http://schemas.openxmlformats.org/package/2006/metadata/core-properties"/>
    <ds:schemaRef ds:uri="0a846657-dec9-4d59-b1e6-12d6bedea238"/>
    <ds:schemaRef ds:uri="http://schemas.microsoft.com/office/2006/documentManagement/types"/>
    <ds:schemaRef ds:uri="http://schemas.microsoft.com/office/infopath/2007/PartnerControls"/>
    <ds:schemaRef ds:uri="4cd200a3-6c96-4e05-8178-9f05711e3058"/>
    <ds:schemaRef ds:uri="http://www.w3.org/XML/1998/namespace"/>
    <ds:schemaRef ds:uri="http://purl.org/dc/dcmitype/"/>
  </ds:schemaRefs>
</ds:datastoreItem>
</file>

<file path=customXml/itemProps2.xml><?xml version="1.0" encoding="utf-8"?>
<ds:datastoreItem xmlns:ds="http://schemas.openxmlformats.org/officeDocument/2006/customXml" ds:itemID="{24346E2E-2153-4E3A-B4B4-6087DD357264}">
  <ds:schemaRefs>
    <ds:schemaRef ds:uri="0a846657-dec9-4d59-b1e6-12d6bedea238"/>
    <ds:schemaRef ds:uri="4cd200a3-6c96-4e05-8178-9f05711e30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1AF0F52-5E91-44EA-AD86-CA7B9A7CD84D}">
  <ds:schemaRefs>
    <ds:schemaRef ds:uri="http://schemas.microsoft.com/sharepoint/v3/contenttype/forms"/>
  </ds:schemaRefs>
</ds:datastoreItem>
</file>

<file path=docMetadata/LabelInfo.xml><?xml version="1.0" encoding="utf-8"?>
<clbl:labelList xmlns:clbl="http://schemas.microsoft.com/office/2020/mipLabelMetadata">
  <clbl:label id="{3d92a5f3-bc7a-4a79-8c5e-5e483f7789bf}" enabled="0" method="" siteId="{3d92a5f3-bc7a-4a79-8c5e-5e483f7789bf}" removed="1"/>
</clbl:labelList>
</file>

<file path=docProps/app.xml><?xml version="1.0" encoding="utf-8"?>
<Properties xmlns="http://schemas.openxmlformats.org/officeDocument/2006/extended-properties" xmlns:vt="http://schemas.openxmlformats.org/officeDocument/2006/docPropsVTypes">
  <TotalTime>4453</TotalTime>
  <Words>22135</Words>
  <Application>Microsoft Office PowerPoint</Application>
  <PresentationFormat>Panorámica</PresentationFormat>
  <Paragraphs>2320</Paragraphs>
  <Slides>128</Slides>
  <Notes>32</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128</vt:i4>
      </vt:variant>
    </vt:vector>
  </HeadingPairs>
  <TitlesOfParts>
    <vt:vector size="142" baseType="lpstr">
      <vt:lpstr>Aptos</vt:lpstr>
      <vt:lpstr>Arial</vt:lpstr>
      <vt:lpstr>Calibri</vt:lpstr>
      <vt:lpstr>Calibri Light</vt:lpstr>
      <vt:lpstr>Century Gothic</vt:lpstr>
      <vt:lpstr>Nunito</vt:lpstr>
      <vt:lpstr>Nunito Sans</vt:lpstr>
      <vt:lpstr>Nunito Sans Light</vt:lpstr>
      <vt:lpstr>PoPPINS</vt:lpstr>
      <vt:lpstr>Roboto</vt:lpstr>
      <vt:lpstr>Segoe UI</vt:lpstr>
      <vt:lpstr>Verdana</vt:lpstr>
      <vt:lpstr>Tema de Office</vt:lpstr>
      <vt:lpstr>Worksheet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Yohan Andres Pinzon Pinilla</dc:creator>
  <cp:lastModifiedBy>John Jairo Motta Botero</cp:lastModifiedBy>
  <cp:revision>46</cp:revision>
  <dcterms:created xsi:type="dcterms:W3CDTF">2023-05-24T15:42:17Z</dcterms:created>
  <dcterms:modified xsi:type="dcterms:W3CDTF">2026-07-22T16:15:31Z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0x01010047A2148A6045B1429DE9D2A692D04277</vt:lpwstr>
  </property>
  <property fmtid="{D5CDD505-2E9C-101B-9397-08002B2CF9AE}" pid="3" name="MediaServiceImageTags">
    <vt:lpwstr/>
  </property>
</Properties>
</file>