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3" r:id="rId3"/>
  </p:sldMasterIdLst>
  <p:notesMasterIdLst>
    <p:notesMasterId r:id="rId67"/>
  </p:notesMasterIdLst>
  <p:sldIdLst>
    <p:sldId id="1931" r:id="rId4"/>
    <p:sldId id="1933" r:id="rId5"/>
    <p:sldId id="1936" r:id="rId6"/>
    <p:sldId id="256" r:id="rId7"/>
    <p:sldId id="1907" r:id="rId8"/>
    <p:sldId id="1951" r:id="rId9"/>
    <p:sldId id="1899" r:id="rId10"/>
    <p:sldId id="1952" r:id="rId11"/>
    <p:sldId id="1024" r:id="rId12"/>
    <p:sldId id="1954" r:id="rId13"/>
    <p:sldId id="1955" r:id="rId14"/>
    <p:sldId id="1958" r:id="rId15"/>
    <p:sldId id="1956" r:id="rId16"/>
    <p:sldId id="1938" r:id="rId17"/>
    <p:sldId id="1953" r:id="rId18"/>
    <p:sldId id="1906" r:id="rId19"/>
    <p:sldId id="1939" r:id="rId20"/>
    <p:sldId id="1909" r:id="rId21"/>
    <p:sldId id="1969" r:id="rId22"/>
    <p:sldId id="1970" r:id="rId23"/>
    <p:sldId id="1900" r:id="rId24"/>
    <p:sldId id="1979" r:id="rId25"/>
    <p:sldId id="1940" r:id="rId26"/>
    <p:sldId id="1901" r:id="rId27"/>
    <p:sldId id="1914" r:id="rId28"/>
    <p:sldId id="1983" r:id="rId29"/>
    <p:sldId id="1984" r:id="rId30"/>
    <p:sldId id="1985" r:id="rId31"/>
    <p:sldId id="1986" r:id="rId32"/>
    <p:sldId id="1987" r:id="rId33"/>
    <p:sldId id="1988" r:id="rId34"/>
    <p:sldId id="1971" r:id="rId35"/>
    <p:sldId id="1974" r:id="rId36"/>
    <p:sldId id="1978" r:id="rId37"/>
    <p:sldId id="1977" r:id="rId38"/>
    <p:sldId id="1917" r:id="rId39"/>
    <p:sldId id="337" r:id="rId40"/>
    <p:sldId id="307" r:id="rId41"/>
    <p:sldId id="304" r:id="rId42"/>
    <p:sldId id="303" r:id="rId43"/>
    <p:sldId id="300" r:id="rId44"/>
    <p:sldId id="305" r:id="rId45"/>
    <p:sldId id="301" r:id="rId46"/>
    <p:sldId id="278" r:id="rId47"/>
    <p:sldId id="316" r:id="rId48"/>
    <p:sldId id="1989" r:id="rId49"/>
    <p:sldId id="1975" r:id="rId50"/>
    <p:sldId id="1990" r:id="rId51"/>
    <p:sldId id="332" r:id="rId52"/>
    <p:sldId id="342" r:id="rId53"/>
    <p:sldId id="317" r:id="rId54"/>
    <p:sldId id="1947" r:id="rId55"/>
    <p:sldId id="320" r:id="rId56"/>
    <p:sldId id="1980" r:id="rId57"/>
    <p:sldId id="319" r:id="rId58"/>
    <p:sldId id="1948" r:id="rId59"/>
    <p:sldId id="325" r:id="rId60"/>
    <p:sldId id="1949" r:id="rId61"/>
    <p:sldId id="326" r:id="rId62"/>
    <p:sldId id="327" r:id="rId63"/>
    <p:sldId id="1950" r:id="rId64"/>
    <p:sldId id="328" r:id="rId65"/>
    <p:sldId id="274" r:id="rId6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241">
          <p15:clr>
            <a:srgbClr val="A4A3A4"/>
          </p15:clr>
        </p15:guide>
        <p15:guide id="4" pos="385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onica Andrea Carvajal Valencia" initials="VACV" lastIdx="10" clrIdx="0">
    <p:extLst>
      <p:ext uri="{19B8F6BF-5375-455C-9EA6-DF929625EA0E}">
        <p15:presenceInfo xmlns:p15="http://schemas.microsoft.com/office/powerpoint/2012/main" userId="S::Veronica.Carvajal@icbf.gov.co::79704daf-4adf-42aa-8818-924a6492b1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7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29"/>
    <p:restoredTop sz="94694"/>
  </p:normalViewPr>
  <p:slideViewPr>
    <p:cSldViewPr snapToGrid="0" snapToObjects="1" showGuides="1">
      <p:cViewPr varScale="1">
        <p:scale>
          <a:sx n="72" d="100"/>
          <a:sy n="72" d="100"/>
        </p:scale>
        <p:origin x="990" y="54"/>
      </p:cViewPr>
      <p:guideLst>
        <p:guide orient="horz" pos="2160"/>
        <p:guide pos="3840"/>
        <p:guide orient="horz" pos="2241"/>
        <p:guide pos="385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EB5A0-ADB4-43C8-805C-B3F8D4F5566C}" type="datetimeFigureOut">
              <a:rPr lang="es-CO" smtClean="0"/>
              <a:t>15/10/2020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AF828-A18B-4143-8F73-E3D4FC45DDC9}" type="slidenum">
              <a:rPr lang="es-CO" smtClean="0"/>
              <a:t>‹Nº›</a:t>
            </a:fld>
            <a:endParaRPr lang="es-CO"/>
          </a:p>
        </p:txBody>
      </p:sp>
    </p:spTree>
    <p:extLst>
      <p:ext uri="{BB962C8B-B14F-4D97-AF65-F5344CB8AC3E}">
        <p14:creationId xmlns:p14="http://schemas.microsoft.com/office/powerpoint/2010/main" val="4131908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 </a:t>
            </a:r>
            <a:r>
              <a:rPr lang="es-CO" baseline="0" dirty="0"/>
              <a:t>los cuales la información de la diapositiva da respuesta:</a:t>
            </a:r>
          </a:p>
          <a:p>
            <a:pPr marL="171450" indent="-171450">
              <a:buFont typeface="Arial" panose="020B0604020202020204" pitchFamily="34" charset="0"/>
              <a:buChar char="•"/>
            </a:pPr>
            <a:r>
              <a:rPr lang="es-CO" dirty="0"/>
              <a:t>Información para evidenciar la identificación de las condiciones de entorno social, económico, político, ambiental y cultural para afectan el desarrollo de la rendición de cuentas.</a:t>
            </a:r>
          </a:p>
          <a:p>
            <a:pPr marL="171450" indent="-171450">
              <a:buFont typeface="Arial" panose="020B0604020202020204" pitchFamily="34" charset="0"/>
              <a:buChar char="•"/>
            </a:pPr>
            <a:r>
              <a:rPr lang="es-CO" dirty="0"/>
              <a:t>Cifras poblacionales: https://intranet.icbf.gov.co/estadisticas-institucionales/fichas-oferta-institucional</a:t>
            </a:r>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t>18</a:t>
            </a:fld>
            <a:endParaRPr lang="es-CO"/>
          </a:p>
        </p:txBody>
      </p:sp>
    </p:spTree>
    <p:extLst>
      <p:ext uri="{BB962C8B-B14F-4D97-AF65-F5344CB8AC3E}">
        <p14:creationId xmlns:p14="http://schemas.microsoft.com/office/powerpoint/2010/main" val="3785813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Analizar las recomendaciones realizadas por los órganos de control frente a los informes de rendición de cuentas y establecer correctivos que optimicen la gestión y faciliten el cumplimiento de las metas del plan institucional.</a:t>
            </a:r>
          </a:p>
          <a:p>
            <a:pPr marL="168244" indent="-168244">
              <a:buFont typeface="Arial" panose="020B0604020202020204" pitchFamily="34" charset="0"/>
              <a:buChar char="•"/>
            </a:pPr>
            <a:r>
              <a:rPr lang="es-CO" dirty="0"/>
              <a:t>Analizar las recomendaciones derivadas de cada espacio de diálogo y establecer correctivos que optimicen la gestión y faciliten el cumplimiento de las metas del plan institucional.</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57</a:t>
            </a:fld>
            <a:endParaRPr lang="es-CO" sz="1300" dirty="0">
              <a:solidFill>
                <a:prstClr val="black"/>
              </a:solidFill>
              <a:latin typeface="Calibri"/>
            </a:endParaRPr>
          </a:p>
        </p:txBody>
      </p:sp>
    </p:spTree>
    <p:extLst>
      <p:ext uri="{BB962C8B-B14F-4D97-AF65-F5344CB8AC3E}">
        <p14:creationId xmlns:p14="http://schemas.microsoft.com/office/powerpoint/2010/main" val="1740534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Temas sobre los cuáles la entidad divulga información en el proceso de rendición de cuentas.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59</a:t>
            </a:fld>
            <a:endParaRPr lang="es-CO" sz="1300" dirty="0">
              <a:solidFill>
                <a:prstClr val="black"/>
              </a:solidFill>
              <a:latin typeface="Calibri"/>
            </a:endParaRPr>
          </a:p>
        </p:txBody>
      </p:sp>
    </p:spTree>
    <p:extLst>
      <p:ext uri="{BB962C8B-B14F-4D97-AF65-F5344CB8AC3E}">
        <p14:creationId xmlns:p14="http://schemas.microsoft.com/office/powerpoint/2010/main" val="328582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Temas sobre los cuáles la entidad divulga información en el proceso de rendición de</a:t>
            </a:r>
            <a:r>
              <a:rPr lang="es-CO" baseline="0" dirty="0"/>
              <a:t> </a:t>
            </a:r>
            <a:r>
              <a:rPr lang="es-CO" dirty="0"/>
              <a:t>cuentas.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60</a:t>
            </a:fld>
            <a:endParaRPr lang="es-CO" sz="1300" dirty="0">
              <a:solidFill>
                <a:prstClr val="black"/>
              </a:solidFill>
              <a:latin typeface="Calibri"/>
            </a:endParaRPr>
          </a:p>
        </p:txBody>
      </p:sp>
    </p:spTree>
    <p:extLst>
      <p:ext uri="{BB962C8B-B14F-4D97-AF65-F5344CB8AC3E}">
        <p14:creationId xmlns:p14="http://schemas.microsoft.com/office/powerpoint/2010/main" val="2945288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Analizar las evaluaciones, recomendaciones u objeciones recibidas en el espacio de diálogo para la rendición de cuentas.</a:t>
            </a:r>
          </a:p>
          <a:p>
            <a:pPr marL="168244" indent="-168244">
              <a:buFont typeface="Arial" panose="020B0604020202020204" pitchFamily="34" charset="0"/>
              <a:buChar char="•"/>
            </a:pPr>
            <a:r>
              <a:rPr lang="es-CO" dirty="0"/>
              <a:t>Diligenciar el formato interno de reporte definido con los resultados obtenidos en el ejercicio.</a:t>
            </a:r>
          </a:p>
          <a:p>
            <a:pPr marL="168244" indent="-168244">
              <a:buFont typeface="Arial" panose="020B0604020202020204" pitchFamily="34" charset="0"/>
              <a:buChar char="•"/>
            </a:pPr>
            <a:r>
              <a:rPr lang="es-CO" dirty="0"/>
              <a:t>Recopilar recomendaciones y sugerencias de los servidores públicos y ciudadanía a las actividades de capacitación, garantizando la cualificación de futuras actividades.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62</a:t>
            </a:fld>
            <a:endParaRPr lang="es-CO" sz="1300" dirty="0">
              <a:solidFill>
                <a:prstClr val="black"/>
              </a:solidFill>
              <a:latin typeface="Calibri"/>
            </a:endParaRPr>
          </a:p>
        </p:txBody>
      </p:sp>
    </p:spTree>
    <p:extLst>
      <p:ext uri="{BB962C8B-B14F-4D97-AF65-F5344CB8AC3E}">
        <p14:creationId xmlns:p14="http://schemas.microsoft.com/office/powerpoint/2010/main" val="49920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Requisitos a los cuales la información de la diapositiva da respuesta:</a:t>
            </a:r>
          </a:p>
          <a:p>
            <a:pPr marL="171450" indent="-171450">
              <a:buFont typeface="Arial" panose="020B0604020202020204" pitchFamily="34" charset="0"/>
              <a:buChar char="•"/>
            </a:pPr>
            <a:r>
              <a:rPr lang="es-CO" dirty="0"/>
              <a:t>Información</a:t>
            </a:r>
            <a:r>
              <a:rPr lang="es-CO" baseline="0" dirty="0"/>
              <a:t> s</a:t>
            </a:r>
            <a:r>
              <a:rPr lang="es-CO" dirty="0"/>
              <a:t>obre la gestión (Informes de Gestión, Metas e Indicadores de Gestión, Informes de los entes de Control que vigilan a la entidad) de los programas, proyectos y servicios implementados, verificando la calidad de la misma.</a:t>
            </a:r>
          </a:p>
          <a:p>
            <a:pPr marL="171450" indent="-171450">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71450" indent="-171450">
              <a:buFont typeface="Arial" panose="020B0604020202020204" pitchFamily="34" charset="0"/>
              <a:buChar char="•"/>
            </a:pPr>
            <a:r>
              <a:rPr lang="es-CO" dirty="0"/>
              <a:t>Información</a:t>
            </a:r>
            <a:r>
              <a:rPr lang="es-CO" baseline="0" dirty="0"/>
              <a:t> s</a:t>
            </a:r>
            <a:r>
              <a:rPr lang="es-CO" dirty="0"/>
              <a:t>obre impactos de la Gestión (Cambios en el sector o en la población beneficiaria) a través de los programas, proyectos y servicios implementados, con sus respectivos indicadores y verificando la calidad de la misma.</a:t>
            </a:r>
          </a:p>
          <a:p>
            <a:pPr marL="171450" indent="-171450">
              <a:buFont typeface="Arial" panose="020B0604020202020204" pitchFamily="34" charset="0"/>
              <a:buChar char="•"/>
            </a:pPr>
            <a:r>
              <a:rPr lang="es-CO" dirty="0"/>
              <a:t>Información</a:t>
            </a:r>
            <a:r>
              <a:rPr lang="es-CO" baseline="0" dirty="0"/>
              <a:t> s</a:t>
            </a:r>
            <a:r>
              <a:rPr lang="es-CO" dirty="0"/>
              <a:t>obre acciones de mejoramiento de la entidad (Planes de mejora) asociados a la gestión realizada, verificando la calidad de la misma.</a:t>
            </a:r>
          </a:p>
          <a:p>
            <a:endParaRPr lang="es-CO" dirty="0"/>
          </a:p>
        </p:txBody>
      </p:sp>
      <p:sp>
        <p:nvSpPr>
          <p:cNvPr id="4" name="3 Marcador de número de diapositiva"/>
          <p:cNvSpPr>
            <a:spLocks noGrp="1"/>
          </p:cNvSpPr>
          <p:nvPr>
            <p:ph type="sldNum" sz="quarter" idx="10"/>
          </p:nvPr>
        </p:nvSpPr>
        <p:spPr/>
        <p:txBody>
          <a:bodyPr/>
          <a:lstStyle/>
          <a:p>
            <a:fld id="{ADDBC0DD-5682-43AD-8B9A-82CBDE321FB4}" type="slidenum">
              <a:rPr lang="es-CO" smtClean="0"/>
              <a:t>25</a:t>
            </a:fld>
            <a:endParaRPr lang="es-CO"/>
          </a:p>
        </p:txBody>
      </p:sp>
    </p:spTree>
    <p:extLst>
      <p:ext uri="{BB962C8B-B14F-4D97-AF65-F5344CB8AC3E}">
        <p14:creationId xmlns:p14="http://schemas.microsoft.com/office/powerpoint/2010/main" val="2240515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38</a:t>
            </a:fld>
            <a:endParaRPr lang="es-CO" sz="1300" dirty="0">
              <a:solidFill>
                <a:prstClr val="black"/>
              </a:solidFill>
              <a:latin typeface="Calibri"/>
            </a:endParaRPr>
          </a:p>
        </p:txBody>
      </p:sp>
    </p:spTree>
    <p:extLst>
      <p:ext uri="{BB962C8B-B14F-4D97-AF65-F5344CB8AC3E}">
        <p14:creationId xmlns:p14="http://schemas.microsoft.com/office/powerpoint/2010/main" val="74316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47</a:t>
            </a:fld>
            <a:endParaRPr lang="es-CO" sz="1300" dirty="0">
              <a:solidFill>
                <a:prstClr val="black"/>
              </a:solidFill>
              <a:latin typeface="Calibri"/>
            </a:endParaRPr>
          </a:p>
        </p:txBody>
      </p:sp>
    </p:spTree>
    <p:extLst>
      <p:ext uri="{BB962C8B-B14F-4D97-AF65-F5344CB8AC3E}">
        <p14:creationId xmlns:p14="http://schemas.microsoft.com/office/powerpoint/2010/main" val="396883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dirty="0"/>
              <a:t>Requisitos a 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49</a:t>
            </a:fld>
            <a:endParaRPr lang="es-CO" sz="1300" dirty="0">
              <a:solidFill>
                <a:prstClr val="black"/>
              </a:solidFill>
              <a:latin typeface="Calibri"/>
            </a:endParaRPr>
          </a:p>
        </p:txBody>
      </p:sp>
    </p:spTree>
    <p:extLst>
      <p:ext uri="{BB962C8B-B14F-4D97-AF65-F5344CB8AC3E}">
        <p14:creationId xmlns:p14="http://schemas.microsoft.com/office/powerpoint/2010/main" val="2173823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dirty="0"/>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dirty="0"/>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51</a:t>
            </a:fld>
            <a:endParaRPr lang="es-CO" sz="1300" dirty="0">
              <a:solidFill>
                <a:prstClr val="black"/>
              </a:solidFill>
              <a:latin typeface="Calibri"/>
            </a:endParaRPr>
          </a:p>
        </p:txBody>
      </p:sp>
    </p:spTree>
    <p:extLst>
      <p:ext uri="{BB962C8B-B14F-4D97-AF65-F5344CB8AC3E}">
        <p14:creationId xmlns:p14="http://schemas.microsoft.com/office/powerpoint/2010/main" val="3709559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dirty="0"/>
              <a:t>Información sobre acciones de mejoramiento de la entidad (Planes de mejora) asociados a la gestión realizada, verificando la calidad de la misma.</a:t>
            </a:r>
          </a:p>
          <a:p>
            <a:pPr marL="168244" indent="-168244">
              <a:buFont typeface="Arial" panose="020B0604020202020204" pitchFamily="34" charset="0"/>
              <a:buChar char="•"/>
            </a:pPr>
            <a:r>
              <a:rPr lang="es-CO" dirty="0"/>
              <a:t>Información sobre la gestión realizada frente a los temas recurrentes de las peticiones, quejas, reclamos o denuncias recibidas por la entidad.</a:t>
            </a:r>
          </a:p>
          <a:p>
            <a:pPr marL="168244" indent="-168244">
              <a:buFont typeface="Arial" panose="020B0604020202020204" pitchFamily="34" charset="0"/>
              <a:buChar char="•"/>
            </a:pPr>
            <a:endParaRPr lang="es-CO" dirty="0"/>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53</a:t>
            </a:fld>
            <a:endParaRPr lang="es-CO" sz="1300" dirty="0">
              <a:solidFill>
                <a:prstClr val="black"/>
              </a:solidFill>
              <a:latin typeface="Calibri"/>
            </a:endParaRPr>
          </a:p>
        </p:txBody>
      </p:sp>
    </p:spTree>
    <p:extLst>
      <p:ext uri="{BB962C8B-B14F-4D97-AF65-F5344CB8AC3E}">
        <p14:creationId xmlns:p14="http://schemas.microsoft.com/office/powerpoint/2010/main" val="3378167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a:t>
            </a:r>
            <a:r>
              <a:rPr lang="es-CO" baseline="0" dirty="0"/>
              <a:t> s</a:t>
            </a:r>
            <a:r>
              <a:rPr lang="es-CO" dirty="0"/>
              <a:t>obre la gestión realizada frente a los temas recurrentes de las peticiones, quejas, reclamos o denuncias recibidas por la entidad.</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54</a:t>
            </a:fld>
            <a:endParaRPr lang="es-CO" sz="1300" dirty="0">
              <a:solidFill>
                <a:prstClr val="black"/>
              </a:solidFill>
              <a:latin typeface="Calibri"/>
            </a:endParaRPr>
          </a:p>
        </p:txBody>
      </p:sp>
    </p:spTree>
    <p:extLst>
      <p:ext uri="{BB962C8B-B14F-4D97-AF65-F5344CB8AC3E}">
        <p14:creationId xmlns:p14="http://schemas.microsoft.com/office/powerpoint/2010/main" val="1529232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dirty="0"/>
              <a:t>Requisitos a </a:t>
            </a:r>
            <a:r>
              <a:rPr lang="es-CO" baseline="0" dirty="0"/>
              <a:t>los cuales la información de la diapositiva da respuesta:</a:t>
            </a:r>
          </a:p>
          <a:p>
            <a:pPr marL="168244" indent="-168244">
              <a:buFont typeface="Arial" panose="020B0604020202020204" pitchFamily="34" charset="0"/>
              <a:buChar char="•"/>
            </a:pPr>
            <a:r>
              <a:rPr lang="es-CO" dirty="0"/>
              <a:t>Información</a:t>
            </a:r>
            <a:r>
              <a:rPr lang="es-CO" baseline="0" dirty="0"/>
              <a:t> s</a:t>
            </a:r>
            <a:r>
              <a:rPr lang="es-CO" dirty="0"/>
              <a:t>obre la gestión realizada frente a los temas recurrentes de las peticiones, quejas, reclamos o denuncias recibidas por la entidad.</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55</a:t>
            </a:fld>
            <a:endParaRPr lang="es-CO" sz="1300" dirty="0">
              <a:solidFill>
                <a:prstClr val="black"/>
              </a:solidFill>
              <a:latin typeface="Calibri"/>
            </a:endParaRPr>
          </a:p>
        </p:txBody>
      </p:sp>
    </p:spTree>
    <p:extLst>
      <p:ext uri="{BB962C8B-B14F-4D97-AF65-F5344CB8AC3E}">
        <p14:creationId xmlns:p14="http://schemas.microsoft.com/office/powerpoint/2010/main" val="2184213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6" Type="http://schemas.openxmlformats.org/officeDocument/2006/relationships/image" Target="../media/image28.png"/><Relationship Id="rId21" Type="http://schemas.openxmlformats.org/officeDocument/2006/relationships/image" Target="../media/image23.png"/><Relationship Id="rId42" Type="http://schemas.openxmlformats.org/officeDocument/2006/relationships/image" Target="../media/image44.png"/><Relationship Id="rId47" Type="http://schemas.openxmlformats.org/officeDocument/2006/relationships/image" Target="../media/image49.png"/><Relationship Id="rId63" Type="http://schemas.openxmlformats.org/officeDocument/2006/relationships/image" Target="../media/image65.png"/><Relationship Id="rId68" Type="http://schemas.openxmlformats.org/officeDocument/2006/relationships/image" Target="../media/image70.png"/><Relationship Id="rId84" Type="http://schemas.openxmlformats.org/officeDocument/2006/relationships/image" Target="../media/image86.png"/><Relationship Id="rId16" Type="http://schemas.openxmlformats.org/officeDocument/2006/relationships/image" Target="../media/image18.png"/><Relationship Id="rId11" Type="http://schemas.openxmlformats.org/officeDocument/2006/relationships/image" Target="../media/image13.png"/><Relationship Id="rId32" Type="http://schemas.openxmlformats.org/officeDocument/2006/relationships/image" Target="../media/image34.png"/><Relationship Id="rId37" Type="http://schemas.openxmlformats.org/officeDocument/2006/relationships/image" Target="../media/image39.png"/><Relationship Id="rId53" Type="http://schemas.openxmlformats.org/officeDocument/2006/relationships/image" Target="../media/image55.png"/><Relationship Id="rId58" Type="http://schemas.openxmlformats.org/officeDocument/2006/relationships/image" Target="../media/image60.png"/><Relationship Id="rId74" Type="http://schemas.openxmlformats.org/officeDocument/2006/relationships/image" Target="../media/image76.png"/><Relationship Id="rId79" Type="http://schemas.openxmlformats.org/officeDocument/2006/relationships/image" Target="../media/image81.png"/><Relationship Id="rId5" Type="http://schemas.openxmlformats.org/officeDocument/2006/relationships/image" Target="../media/image7.png"/><Relationship Id="rId61" Type="http://schemas.openxmlformats.org/officeDocument/2006/relationships/image" Target="../media/image63.png"/><Relationship Id="rId82" Type="http://schemas.openxmlformats.org/officeDocument/2006/relationships/image" Target="../media/image84.png"/><Relationship Id="rId19" Type="http://schemas.openxmlformats.org/officeDocument/2006/relationships/image" Target="../media/image2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45.png"/><Relationship Id="rId48" Type="http://schemas.openxmlformats.org/officeDocument/2006/relationships/image" Target="../media/image50.png"/><Relationship Id="rId56" Type="http://schemas.openxmlformats.org/officeDocument/2006/relationships/image" Target="../media/image58.png"/><Relationship Id="rId64" Type="http://schemas.openxmlformats.org/officeDocument/2006/relationships/image" Target="../media/image66.png"/><Relationship Id="rId69" Type="http://schemas.openxmlformats.org/officeDocument/2006/relationships/image" Target="../media/image71.png"/><Relationship Id="rId77" Type="http://schemas.openxmlformats.org/officeDocument/2006/relationships/image" Target="../media/image79.png"/><Relationship Id="rId8" Type="http://schemas.openxmlformats.org/officeDocument/2006/relationships/image" Target="../media/image10.png"/><Relationship Id="rId51" Type="http://schemas.openxmlformats.org/officeDocument/2006/relationships/image" Target="../media/image53.png"/><Relationship Id="rId72" Type="http://schemas.openxmlformats.org/officeDocument/2006/relationships/image" Target="../media/image74.png"/><Relationship Id="rId80" Type="http://schemas.openxmlformats.org/officeDocument/2006/relationships/image" Target="../media/image82.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59" Type="http://schemas.openxmlformats.org/officeDocument/2006/relationships/image" Target="../media/image61.png"/><Relationship Id="rId67" Type="http://schemas.openxmlformats.org/officeDocument/2006/relationships/image" Target="../media/image69.png"/><Relationship Id="rId20" Type="http://schemas.openxmlformats.org/officeDocument/2006/relationships/image" Target="../media/image22.png"/><Relationship Id="rId41" Type="http://schemas.openxmlformats.org/officeDocument/2006/relationships/image" Target="../media/image43.png"/><Relationship Id="rId54" Type="http://schemas.openxmlformats.org/officeDocument/2006/relationships/image" Target="../media/image56.png"/><Relationship Id="rId62" Type="http://schemas.openxmlformats.org/officeDocument/2006/relationships/image" Target="../media/image64.png"/><Relationship Id="rId70" Type="http://schemas.openxmlformats.org/officeDocument/2006/relationships/image" Target="../media/image72.png"/><Relationship Id="rId75" Type="http://schemas.openxmlformats.org/officeDocument/2006/relationships/image" Target="../media/image77.png"/><Relationship Id="rId83" Type="http://schemas.openxmlformats.org/officeDocument/2006/relationships/image" Target="../media/image85.png"/><Relationship Id="rId1" Type="http://schemas.openxmlformats.org/officeDocument/2006/relationships/slideMaster" Target="../slideMasters/slideMaster3.xml"/><Relationship Id="rId6"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49" Type="http://schemas.openxmlformats.org/officeDocument/2006/relationships/image" Target="../media/image51.png"/><Relationship Id="rId57" Type="http://schemas.openxmlformats.org/officeDocument/2006/relationships/image" Target="../media/image59.png"/><Relationship Id="rId10" Type="http://schemas.openxmlformats.org/officeDocument/2006/relationships/image" Target="../media/image12.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60" Type="http://schemas.openxmlformats.org/officeDocument/2006/relationships/image" Target="../media/image62.png"/><Relationship Id="rId65" Type="http://schemas.openxmlformats.org/officeDocument/2006/relationships/image" Target="../media/image67.png"/><Relationship Id="rId73" Type="http://schemas.openxmlformats.org/officeDocument/2006/relationships/image" Target="../media/image75.png"/><Relationship Id="rId78" Type="http://schemas.openxmlformats.org/officeDocument/2006/relationships/image" Target="../media/image80.png"/><Relationship Id="rId81" Type="http://schemas.openxmlformats.org/officeDocument/2006/relationships/image" Target="../media/image83.png"/><Relationship Id="rId4" Type="http://schemas.openxmlformats.org/officeDocument/2006/relationships/image" Target="../media/image6.png"/><Relationship Id="rId9"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png"/><Relationship Id="rId39" Type="http://schemas.openxmlformats.org/officeDocument/2006/relationships/image" Target="../media/image41.png"/><Relationship Id="rId34" Type="http://schemas.openxmlformats.org/officeDocument/2006/relationships/image" Target="../media/image36.png"/><Relationship Id="rId50" Type="http://schemas.openxmlformats.org/officeDocument/2006/relationships/image" Target="../media/image52.png"/><Relationship Id="rId55" Type="http://schemas.openxmlformats.org/officeDocument/2006/relationships/image" Target="../media/image57.png"/><Relationship Id="rId76" Type="http://schemas.openxmlformats.org/officeDocument/2006/relationships/image" Target="../media/image78.png"/><Relationship Id="rId7" Type="http://schemas.openxmlformats.org/officeDocument/2006/relationships/image" Target="../media/image9.png"/><Relationship Id="rId71" Type="http://schemas.openxmlformats.org/officeDocument/2006/relationships/image" Target="../media/image73.png"/><Relationship Id="rId2" Type="http://schemas.openxmlformats.org/officeDocument/2006/relationships/image" Target="../media/image4.png"/><Relationship Id="rId29" Type="http://schemas.openxmlformats.org/officeDocument/2006/relationships/image" Target="../media/image31.png"/><Relationship Id="rId24" Type="http://schemas.openxmlformats.org/officeDocument/2006/relationships/image" Target="../media/image26.png"/><Relationship Id="rId40" Type="http://schemas.openxmlformats.org/officeDocument/2006/relationships/image" Target="../media/image42.png"/><Relationship Id="rId45" Type="http://schemas.openxmlformats.org/officeDocument/2006/relationships/image" Target="../media/image47.png"/><Relationship Id="rId66" Type="http://schemas.openxmlformats.org/officeDocument/2006/relationships/image" Target="../media/image6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9EDB5-C1A7-1444-AE91-2C7E7CCF3C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7F167EE-D878-2A49-A64A-E9D4BD37E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7EFEAF28-55A7-5A48-AA51-A05CB07133A8}"/>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A9A75E01-07A1-5841-8AA6-647CC8A55CC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B9736EF-621D-FC42-B2E9-3F6EE4825A38}"/>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43869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B8D509-B849-3240-82F5-F330B237DD5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9A1E299-13EF-0940-AECF-5C1EA452F48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B4B219C-D15D-764E-AD66-ADC8118E1960}"/>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62CBCE7E-0257-8B44-AF6B-587146DCED6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517E3D0-09F3-9746-8D83-C90E3D2E8595}"/>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962695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B65FD3C-113B-EB40-B146-19D93208574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6A8A6EF-7814-084E-8C4B-0DD53634B08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969557E-CBC5-D649-9CAE-28E870816845}"/>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C6C3427A-060B-2442-B230-70DA0EC9BE9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4A2F48D-06C6-8E44-A0A1-785BE401766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434591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96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CD98-496C-9640-AB59-A1DB214D795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02C7B2-6AF4-2443-855D-6F3E03290B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2A95031-E9C6-EF48-8A08-4CA4EAF06D1F}"/>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06FB7268-7E80-2F45-B0EC-4111759B6F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42836BB-8123-4C41-BC97-617AACCD22C9}"/>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302128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6" name="bk object 16"/>
          <p:cNvSpPr/>
          <p:nvPr/>
        </p:nvSpPr>
        <p:spPr>
          <a:xfrm>
            <a:off x="0" y="581025"/>
            <a:ext cx="6597968" cy="6276975"/>
          </a:xfrm>
          <a:custGeom>
            <a:avLst/>
            <a:gdLst/>
            <a:ahLst/>
            <a:cxnLst/>
            <a:rect l="l" t="t" r="r" b="b"/>
            <a:pathLst>
              <a:path w="8797290" h="8369300">
                <a:moveTo>
                  <a:pt x="4530484" y="139700"/>
                </a:moveTo>
                <a:lnTo>
                  <a:pt x="1989306" y="139700"/>
                </a:lnTo>
                <a:lnTo>
                  <a:pt x="1746417" y="203200"/>
                </a:lnTo>
                <a:lnTo>
                  <a:pt x="1698365" y="228600"/>
                </a:lnTo>
                <a:lnTo>
                  <a:pt x="1507980" y="279400"/>
                </a:lnTo>
                <a:lnTo>
                  <a:pt x="1460850" y="304800"/>
                </a:lnTo>
                <a:lnTo>
                  <a:pt x="1320616" y="342900"/>
                </a:lnTo>
                <a:lnTo>
                  <a:pt x="1274263" y="368300"/>
                </a:lnTo>
                <a:lnTo>
                  <a:pt x="1228110" y="381000"/>
                </a:lnTo>
                <a:lnTo>
                  <a:pt x="1182158" y="406400"/>
                </a:lnTo>
                <a:lnTo>
                  <a:pt x="1136410" y="419100"/>
                </a:lnTo>
                <a:lnTo>
                  <a:pt x="1090868" y="444500"/>
                </a:lnTo>
                <a:lnTo>
                  <a:pt x="1045533" y="457200"/>
                </a:lnTo>
                <a:lnTo>
                  <a:pt x="1000409" y="482600"/>
                </a:lnTo>
                <a:lnTo>
                  <a:pt x="955498" y="495300"/>
                </a:lnTo>
                <a:lnTo>
                  <a:pt x="866320" y="546100"/>
                </a:lnTo>
                <a:lnTo>
                  <a:pt x="822058" y="558800"/>
                </a:lnTo>
                <a:lnTo>
                  <a:pt x="647241" y="660400"/>
                </a:lnTo>
                <a:lnTo>
                  <a:pt x="604105" y="673100"/>
                </a:lnTo>
                <a:lnTo>
                  <a:pt x="350226" y="825500"/>
                </a:lnTo>
                <a:lnTo>
                  <a:pt x="145361" y="952500"/>
                </a:lnTo>
                <a:lnTo>
                  <a:pt x="105145" y="990600"/>
                </a:lnTo>
                <a:lnTo>
                  <a:pt x="25487" y="1041400"/>
                </a:lnTo>
                <a:lnTo>
                  <a:pt x="0" y="1066800"/>
                </a:lnTo>
                <a:lnTo>
                  <a:pt x="0" y="8369300"/>
                </a:lnTo>
                <a:lnTo>
                  <a:pt x="8014904" y="8369300"/>
                </a:lnTo>
                <a:lnTo>
                  <a:pt x="8039972" y="8331200"/>
                </a:lnTo>
                <a:lnTo>
                  <a:pt x="8064675" y="8293100"/>
                </a:lnTo>
                <a:lnTo>
                  <a:pt x="8089009" y="8242300"/>
                </a:lnTo>
                <a:lnTo>
                  <a:pt x="8112972" y="8204200"/>
                </a:lnTo>
                <a:lnTo>
                  <a:pt x="8136563" y="8153400"/>
                </a:lnTo>
                <a:lnTo>
                  <a:pt x="8159779" y="8115300"/>
                </a:lnTo>
                <a:lnTo>
                  <a:pt x="8182619" y="8077200"/>
                </a:lnTo>
                <a:lnTo>
                  <a:pt x="8205079" y="8026400"/>
                </a:lnTo>
                <a:lnTo>
                  <a:pt x="8227157" y="7988300"/>
                </a:lnTo>
                <a:lnTo>
                  <a:pt x="8248852" y="7937500"/>
                </a:lnTo>
                <a:lnTo>
                  <a:pt x="8270162" y="7899400"/>
                </a:lnTo>
                <a:lnTo>
                  <a:pt x="8291084" y="7848600"/>
                </a:lnTo>
                <a:lnTo>
                  <a:pt x="8311615" y="7810500"/>
                </a:lnTo>
                <a:lnTo>
                  <a:pt x="8331755" y="7759700"/>
                </a:lnTo>
                <a:lnTo>
                  <a:pt x="8351500" y="7708900"/>
                </a:lnTo>
                <a:lnTo>
                  <a:pt x="8370848" y="7670800"/>
                </a:lnTo>
                <a:lnTo>
                  <a:pt x="8389798" y="7620000"/>
                </a:lnTo>
                <a:lnTo>
                  <a:pt x="8408347" y="7581900"/>
                </a:lnTo>
                <a:lnTo>
                  <a:pt x="8426493" y="7531100"/>
                </a:lnTo>
                <a:lnTo>
                  <a:pt x="8444234" y="7480300"/>
                </a:lnTo>
                <a:lnTo>
                  <a:pt x="8461567" y="7442200"/>
                </a:lnTo>
                <a:lnTo>
                  <a:pt x="8478491" y="7391400"/>
                </a:lnTo>
                <a:lnTo>
                  <a:pt x="8495004" y="7340600"/>
                </a:lnTo>
                <a:lnTo>
                  <a:pt x="8511102" y="7289800"/>
                </a:lnTo>
                <a:lnTo>
                  <a:pt x="8526784" y="7251700"/>
                </a:lnTo>
                <a:lnTo>
                  <a:pt x="8542048" y="7200900"/>
                </a:lnTo>
                <a:lnTo>
                  <a:pt x="8556892" y="7150100"/>
                </a:lnTo>
                <a:lnTo>
                  <a:pt x="8571313" y="7099300"/>
                </a:lnTo>
                <a:lnTo>
                  <a:pt x="8585309" y="7061200"/>
                </a:lnTo>
                <a:lnTo>
                  <a:pt x="8598879" y="7010400"/>
                </a:lnTo>
                <a:lnTo>
                  <a:pt x="8612019" y="6959600"/>
                </a:lnTo>
                <a:lnTo>
                  <a:pt x="8624728" y="6908800"/>
                </a:lnTo>
                <a:lnTo>
                  <a:pt x="8637004" y="6858000"/>
                </a:lnTo>
                <a:lnTo>
                  <a:pt x="8648844" y="6807200"/>
                </a:lnTo>
                <a:lnTo>
                  <a:pt x="8660247" y="6769100"/>
                </a:lnTo>
                <a:lnTo>
                  <a:pt x="8671209" y="6718300"/>
                </a:lnTo>
                <a:lnTo>
                  <a:pt x="8681730" y="6667500"/>
                </a:lnTo>
                <a:lnTo>
                  <a:pt x="8691806" y="6616700"/>
                </a:lnTo>
                <a:lnTo>
                  <a:pt x="8701435" y="6565900"/>
                </a:lnTo>
                <a:lnTo>
                  <a:pt x="8710617" y="6515100"/>
                </a:lnTo>
                <a:lnTo>
                  <a:pt x="8719347" y="6464300"/>
                </a:lnTo>
                <a:lnTo>
                  <a:pt x="8727624" y="6413500"/>
                </a:lnTo>
                <a:lnTo>
                  <a:pt x="8735447" y="6362700"/>
                </a:lnTo>
                <a:lnTo>
                  <a:pt x="8742812" y="6311900"/>
                </a:lnTo>
                <a:lnTo>
                  <a:pt x="8749718" y="6261100"/>
                </a:lnTo>
                <a:lnTo>
                  <a:pt x="8756162" y="6210300"/>
                </a:lnTo>
                <a:lnTo>
                  <a:pt x="8762142" y="6159500"/>
                </a:lnTo>
                <a:lnTo>
                  <a:pt x="8767656" y="6108700"/>
                </a:lnTo>
                <a:lnTo>
                  <a:pt x="8772702" y="6057900"/>
                </a:lnTo>
                <a:lnTo>
                  <a:pt x="8777278" y="6007100"/>
                </a:lnTo>
                <a:lnTo>
                  <a:pt x="8781382" y="5956300"/>
                </a:lnTo>
                <a:lnTo>
                  <a:pt x="8785010" y="5905500"/>
                </a:lnTo>
                <a:lnTo>
                  <a:pt x="8788162" y="5854700"/>
                </a:lnTo>
                <a:lnTo>
                  <a:pt x="8790835" y="5791200"/>
                </a:lnTo>
                <a:lnTo>
                  <a:pt x="8793027" y="5740400"/>
                </a:lnTo>
                <a:lnTo>
                  <a:pt x="8794736" y="5689600"/>
                </a:lnTo>
                <a:lnTo>
                  <a:pt x="8795959" y="5638800"/>
                </a:lnTo>
                <a:lnTo>
                  <a:pt x="8796694" y="5588000"/>
                </a:lnTo>
                <a:lnTo>
                  <a:pt x="8796940" y="5537200"/>
                </a:lnTo>
                <a:lnTo>
                  <a:pt x="8796732" y="5486400"/>
                </a:lnTo>
                <a:lnTo>
                  <a:pt x="8796110" y="5435600"/>
                </a:lnTo>
                <a:lnTo>
                  <a:pt x="8795074" y="5384800"/>
                </a:lnTo>
                <a:lnTo>
                  <a:pt x="8793628" y="5346700"/>
                </a:lnTo>
                <a:lnTo>
                  <a:pt x="8791771" y="5295900"/>
                </a:lnTo>
                <a:lnTo>
                  <a:pt x="8789507" y="5245100"/>
                </a:lnTo>
                <a:lnTo>
                  <a:pt x="8786837" y="5194300"/>
                </a:lnTo>
                <a:lnTo>
                  <a:pt x="8783763" y="5156200"/>
                </a:lnTo>
                <a:lnTo>
                  <a:pt x="8780285" y="5105400"/>
                </a:lnTo>
                <a:lnTo>
                  <a:pt x="8776406" y="5054600"/>
                </a:lnTo>
                <a:lnTo>
                  <a:pt x="8772128" y="5003800"/>
                </a:lnTo>
                <a:lnTo>
                  <a:pt x="8767453" y="4965700"/>
                </a:lnTo>
                <a:lnTo>
                  <a:pt x="8762381" y="4914900"/>
                </a:lnTo>
                <a:lnTo>
                  <a:pt x="8756915" y="4864100"/>
                </a:lnTo>
                <a:lnTo>
                  <a:pt x="8751056" y="4813300"/>
                </a:lnTo>
                <a:lnTo>
                  <a:pt x="8744806" y="4775200"/>
                </a:lnTo>
                <a:lnTo>
                  <a:pt x="8738167" y="4724400"/>
                </a:lnTo>
                <a:lnTo>
                  <a:pt x="8731140" y="4673600"/>
                </a:lnTo>
                <a:lnTo>
                  <a:pt x="8723728" y="4635500"/>
                </a:lnTo>
                <a:lnTo>
                  <a:pt x="8715931" y="4584700"/>
                </a:lnTo>
                <a:lnTo>
                  <a:pt x="8707752" y="4533900"/>
                </a:lnTo>
                <a:lnTo>
                  <a:pt x="8699191" y="4495800"/>
                </a:lnTo>
                <a:lnTo>
                  <a:pt x="8690252" y="4445000"/>
                </a:lnTo>
                <a:lnTo>
                  <a:pt x="8680935" y="4406900"/>
                </a:lnTo>
                <a:lnTo>
                  <a:pt x="8671243" y="4356100"/>
                </a:lnTo>
                <a:lnTo>
                  <a:pt x="8661176" y="4305300"/>
                </a:lnTo>
                <a:lnTo>
                  <a:pt x="8650737" y="4267200"/>
                </a:lnTo>
                <a:lnTo>
                  <a:pt x="8639927" y="4216400"/>
                </a:lnTo>
                <a:lnTo>
                  <a:pt x="8628748" y="4178300"/>
                </a:lnTo>
                <a:lnTo>
                  <a:pt x="8617202" y="4127500"/>
                </a:lnTo>
                <a:lnTo>
                  <a:pt x="8605290" y="4089400"/>
                </a:lnTo>
                <a:lnTo>
                  <a:pt x="8593014" y="4038600"/>
                </a:lnTo>
                <a:lnTo>
                  <a:pt x="8580376" y="4000500"/>
                </a:lnTo>
                <a:lnTo>
                  <a:pt x="8567377" y="3949700"/>
                </a:lnTo>
                <a:lnTo>
                  <a:pt x="8554020" y="3911600"/>
                </a:lnTo>
                <a:lnTo>
                  <a:pt x="8540305" y="3860800"/>
                </a:lnTo>
                <a:lnTo>
                  <a:pt x="8526235" y="3822700"/>
                </a:lnTo>
                <a:lnTo>
                  <a:pt x="8511810" y="3771900"/>
                </a:lnTo>
                <a:lnTo>
                  <a:pt x="8497034" y="3733800"/>
                </a:lnTo>
                <a:lnTo>
                  <a:pt x="8481907" y="3695700"/>
                </a:lnTo>
                <a:lnTo>
                  <a:pt x="8466432" y="3644900"/>
                </a:lnTo>
                <a:lnTo>
                  <a:pt x="8450609" y="3606800"/>
                </a:lnTo>
                <a:lnTo>
                  <a:pt x="8434441" y="3556000"/>
                </a:lnTo>
                <a:lnTo>
                  <a:pt x="8417929" y="3517900"/>
                </a:lnTo>
                <a:lnTo>
                  <a:pt x="8401076" y="3479800"/>
                </a:lnTo>
                <a:lnTo>
                  <a:pt x="8383882" y="3429000"/>
                </a:lnTo>
                <a:lnTo>
                  <a:pt x="8366349" y="3390900"/>
                </a:lnTo>
                <a:lnTo>
                  <a:pt x="8348479" y="3352800"/>
                </a:lnTo>
                <a:lnTo>
                  <a:pt x="8330274" y="3302000"/>
                </a:lnTo>
                <a:lnTo>
                  <a:pt x="8311736" y="3263900"/>
                </a:lnTo>
                <a:lnTo>
                  <a:pt x="8292865" y="3225800"/>
                </a:lnTo>
                <a:lnTo>
                  <a:pt x="8273665" y="3187700"/>
                </a:lnTo>
                <a:lnTo>
                  <a:pt x="8254135" y="3136900"/>
                </a:lnTo>
                <a:lnTo>
                  <a:pt x="8234279" y="3098800"/>
                </a:lnTo>
                <a:lnTo>
                  <a:pt x="8214098" y="3060700"/>
                </a:lnTo>
                <a:lnTo>
                  <a:pt x="8193594" y="3022600"/>
                </a:lnTo>
                <a:lnTo>
                  <a:pt x="8172767" y="2984500"/>
                </a:lnTo>
                <a:lnTo>
                  <a:pt x="8151621" y="2933700"/>
                </a:lnTo>
                <a:lnTo>
                  <a:pt x="8130156" y="2895600"/>
                </a:lnTo>
                <a:lnTo>
                  <a:pt x="8108375" y="2857500"/>
                </a:lnTo>
                <a:lnTo>
                  <a:pt x="8086278" y="2819400"/>
                </a:lnTo>
                <a:lnTo>
                  <a:pt x="8063869" y="2781300"/>
                </a:lnTo>
                <a:lnTo>
                  <a:pt x="8041147" y="2743200"/>
                </a:lnTo>
                <a:lnTo>
                  <a:pt x="8018116" y="2705100"/>
                </a:lnTo>
                <a:lnTo>
                  <a:pt x="7994776" y="2667000"/>
                </a:lnTo>
                <a:lnTo>
                  <a:pt x="7971130" y="2628900"/>
                </a:lnTo>
                <a:lnTo>
                  <a:pt x="7947179" y="2590800"/>
                </a:lnTo>
                <a:lnTo>
                  <a:pt x="7922925" y="2552700"/>
                </a:lnTo>
                <a:lnTo>
                  <a:pt x="7898369" y="2514600"/>
                </a:lnTo>
                <a:lnTo>
                  <a:pt x="7873513" y="2476500"/>
                </a:lnTo>
                <a:lnTo>
                  <a:pt x="7848359" y="2438400"/>
                </a:lnTo>
                <a:lnTo>
                  <a:pt x="7822909" y="2400300"/>
                </a:lnTo>
                <a:lnTo>
                  <a:pt x="7797164" y="2362200"/>
                </a:lnTo>
                <a:lnTo>
                  <a:pt x="7771126" y="2324100"/>
                </a:lnTo>
                <a:lnTo>
                  <a:pt x="7744797" y="2286000"/>
                </a:lnTo>
                <a:lnTo>
                  <a:pt x="7718178" y="2247900"/>
                </a:lnTo>
                <a:lnTo>
                  <a:pt x="7691271" y="2209800"/>
                </a:lnTo>
                <a:lnTo>
                  <a:pt x="7664078" y="2184400"/>
                </a:lnTo>
                <a:lnTo>
                  <a:pt x="7636600" y="2146300"/>
                </a:lnTo>
                <a:lnTo>
                  <a:pt x="7608839" y="2108200"/>
                </a:lnTo>
                <a:lnTo>
                  <a:pt x="7580797" y="2070100"/>
                </a:lnTo>
                <a:lnTo>
                  <a:pt x="7552475" y="2032000"/>
                </a:lnTo>
                <a:lnTo>
                  <a:pt x="7523875" y="2006600"/>
                </a:lnTo>
                <a:lnTo>
                  <a:pt x="7495000" y="1968500"/>
                </a:lnTo>
                <a:lnTo>
                  <a:pt x="7465850" y="1930400"/>
                </a:lnTo>
                <a:lnTo>
                  <a:pt x="7436427" y="1905000"/>
                </a:lnTo>
                <a:lnTo>
                  <a:pt x="7406732" y="1866900"/>
                </a:lnTo>
                <a:lnTo>
                  <a:pt x="7376769" y="1828800"/>
                </a:lnTo>
                <a:lnTo>
                  <a:pt x="7346537" y="1803400"/>
                </a:lnTo>
                <a:lnTo>
                  <a:pt x="7316040" y="1765300"/>
                </a:lnTo>
                <a:lnTo>
                  <a:pt x="7285278" y="1727200"/>
                </a:lnTo>
                <a:lnTo>
                  <a:pt x="7254254" y="1701800"/>
                </a:lnTo>
                <a:lnTo>
                  <a:pt x="7222969" y="1663700"/>
                </a:lnTo>
                <a:lnTo>
                  <a:pt x="7191424" y="1638300"/>
                </a:lnTo>
                <a:lnTo>
                  <a:pt x="7159622" y="1600200"/>
                </a:lnTo>
                <a:lnTo>
                  <a:pt x="7127563" y="1574800"/>
                </a:lnTo>
                <a:lnTo>
                  <a:pt x="7095251" y="1536700"/>
                </a:lnTo>
                <a:lnTo>
                  <a:pt x="7029870" y="1485900"/>
                </a:lnTo>
                <a:lnTo>
                  <a:pt x="6996805" y="1447800"/>
                </a:lnTo>
                <a:lnTo>
                  <a:pt x="6963493" y="1422400"/>
                </a:lnTo>
                <a:lnTo>
                  <a:pt x="6929934" y="1384300"/>
                </a:lnTo>
                <a:lnTo>
                  <a:pt x="6862087" y="1333500"/>
                </a:lnTo>
                <a:lnTo>
                  <a:pt x="6827802" y="1295400"/>
                </a:lnTo>
                <a:lnTo>
                  <a:pt x="6723517" y="1219200"/>
                </a:lnTo>
                <a:lnTo>
                  <a:pt x="6688286" y="1181100"/>
                </a:lnTo>
                <a:lnTo>
                  <a:pt x="6545054" y="1079500"/>
                </a:lnTo>
                <a:lnTo>
                  <a:pt x="6398213" y="977900"/>
                </a:lnTo>
                <a:lnTo>
                  <a:pt x="6209752" y="850900"/>
                </a:lnTo>
                <a:lnTo>
                  <a:pt x="6055187" y="749300"/>
                </a:lnTo>
                <a:lnTo>
                  <a:pt x="6016032" y="736600"/>
                </a:lnTo>
                <a:lnTo>
                  <a:pt x="5897365" y="660400"/>
                </a:lnTo>
                <a:lnTo>
                  <a:pt x="5857413" y="647700"/>
                </a:lnTo>
                <a:lnTo>
                  <a:pt x="5776925" y="596900"/>
                </a:lnTo>
                <a:lnTo>
                  <a:pt x="5736393" y="584200"/>
                </a:lnTo>
                <a:lnTo>
                  <a:pt x="5695670" y="558800"/>
                </a:lnTo>
                <a:lnTo>
                  <a:pt x="5654760" y="546100"/>
                </a:lnTo>
                <a:lnTo>
                  <a:pt x="5613662" y="520700"/>
                </a:lnTo>
                <a:lnTo>
                  <a:pt x="5572380" y="508000"/>
                </a:lnTo>
                <a:lnTo>
                  <a:pt x="5530914" y="482600"/>
                </a:lnTo>
                <a:lnTo>
                  <a:pt x="5489266" y="469900"/>
                </a:lnTo>
                <a:lnTo>
                  <a:pt x="5447439" y="444500"/>
                </a:lnTo>
                <a:lnTo>
                  <a:pt x="5405433" y="431800"/>
                </a:lnTo>
                <a:lnTo>
                  <a:pt x="5363251" y="406400"/>
                </a:lnTo>
                <a:lnTo>
                  <a:pt x="5278364" y="381000"/>
                </a:lnTo>
                <a:lnTo>
                  <a:pt x="5235662" y="355600"/>
                </a:lnTo>
                <a:lnTo>
                  <a:pt x="5063173" y="304800"/>
                </a:lnTo>
                <a:lnTo>
                  <a:pt x="5019639" y="279400"/>
                </a:lnTo>
                <a:lnTo>
                  <a:pt x="4530484" y="139700"/>
                </a:lnTo>
                <a:close/>
              </a:path>
              <a:path w="8797290" h="8369300">
                <a:moveTo>
                  <a:pt x="4117312" y="63500"/>
                </a:moveTo>
                <a:lnTo>
                  <a:pt x="2386523" y="63500"/>
                </a:lnTo>
                <a:lnTo>
                  <a:pt x="2286274" y="88900"/>
                </a:lnTo>
                <a:lnTo>
                  <a:pt x="2236381" y="88900"/>
                </a:lnTo>
                <a:lnTo>
                  <a:pt x="2038395" y="139700"/>
                </a:lnTo>
                <a:lnTo>
                  <a:pt x="4485125" y="139700"/>
                </a:lnTo>
                <a:lnTo>
                  <a:pt x="4348207" y="101600"/>
                </a:lnTo>
                <a:lnTo>
                  <a:pt x="4302294" y="101600"/>
                </a:lnTo>
                <a:lnTo>
                  <a:pt x="4210065" y="76200"/>
                </a:lnTo>
                <a:lnTo>
                  <a:pt x="4163753" y="76200"/>
                </a:lnTo>
                <a:lnTo>
                  <a:pt x="4117312" y="63500"/>
                </a:lnTo>
                <a:close/>
              </a:path>
              <a:path w="8797290" h="8369300">
                <a:moveTo>
                  <a:pt x="4024049" y="50800"/>
                </a:moveTo>
                <a:lnTo>
                  <a:pt x="2487374" y="50800"/>
                </a:lnTo>
                <a:lnTo>
                  <a:pt x="2436874" y="63500"/>
                </a:lnTo>
                <a:lnTo>
                  <a:pt x="4070744" y="63500"/>
                </a:lnTo>
                <a:lnTo>
                  <a:pt x="4024049" y="50800"/>
                </a:lnTo>
                <a:close/>
              </a:path>
              <a:path w="8797290" h="8369300">
                <a:moveTo>
                  <a:pt x="3930289" y="38100"/>
                </a:moveTo>
                <a:lnTo>
                  <a:pt x="2588808" y="38100"/>
                </a:lnTo>
                <a:lnTo>
                  <a:pt x="2538019" y="50800"/>
                </a:lnTo>
                <a:lnTo>
                  <a:pt x="3977230" y="50800"/>
                </a:lnTo>
                <a:lnTo>
                  <a:pt x="3930289" y="38100"/>
                </a:lnTo>
                <a:close/>
              </a:path>
              <a:path w="8797290" h="8369300">
                <a:moveTo>
                  <a:pt x="3836046" y="25400"/>
                </a:moveTo>
                <a:lnTo>
                  <a:pt x="2690809" y="25400"/>
                </a:lnTo>
                <a:lnTo>
                  <a:pt x="2639739" y="38100"/>
                </a:lnTo>
                <a:lnTo>
                  <a:pt x="3883227" y="38100"/>
                </a:lnTo>
                <a:lnTo>
                  <a:pt x="3836046" y="25400"/>
                </a:lnTo>
                <a:close/>
              </a:path>
              <a:path w="8797290" h="8369300">
                <a:moveTo>
                  <a:pt x="3693803" y="12700"/>
                </a:moveTo>
                <a:lnTo>
                  <a:pt x="2793361" y="12700"/>
                </a:lnTo>
                <a:lnTo>
                  <a:pt x="2742017" y="25400"/>
                </a:lnTo>
                <a:lnTo>
                  <a:pt x="3741332" y="25400"/>
                </a:lnTo>
                <a:lnTo>
                  <a:pt x="3693803" y="12700"/>
                </a:lnTo>
                <a:close/>
              </a:path>
              <a:path w="8797290" h="8369300">
                <a:moveTo>
                  <a:pt x="3502581" y="0"/>
                </a:moveTo>
                <a:lnTo>
                  <a:pt x="3000044" y="0"/>
                </a:lnTo>
                <a:lnTo>
                  <a:pt x="2948181" y="12700"/>
                </a:lnTo>
                <a:lnTo>
                  <a:pt x="3550549" y="12700"/>
                </a:lnTo>
                <a:lnTo>
                  <a:pt x="3502581" y="0"/>
                </a:lnTo>
                <a:close/>
              </a:path>
            </a:pathLst>
          </a:custGeom>
          <a:solidFill>
            <a:srgbClr val="E7F1D6"/>
          </a:solidFill>
        </p:spPr>
        <p:txBody>
          <a:bodyPr wrap="square" lIns="0" tIns="0" rIns="0" bIns="0" rtlCol="0"/>
          <a:lstStyle/>
          <a:p>
            <a:endParaRPr sz="1350"/>
          </a:p>
        </p:txBody>
      </p:sp>
      <p:sp>
        <p:nvSpPr>
          <p:cNvPr id="17" name="bk object 17"/>
          <p:cNvSpPr/>
          <p:nvPr/>
        </p:nvSpPr>
        <p:spPr>
          <a:xfrm>
            <a:off x="0" y="215806"/>
            <a:ext cx="9536753" cy="6015773"/>
          </a:xfrm>
          <a:prstGeom prst="rect">
            <a:avLst/>
          </a:prstGeom>
          <a:blipFill>
            <a:blip r:embed="rId2" cstate="print"/>
            <a:stretch>
              <a:fillRect/>
            </a:stretch>
          </a:blipFill>
        </p:spPr>
        <p:txBody>
          <a:bodyPr wrap="square" lIns="0" tIns="0" rIns="0" bIns="0" rtlCol="0"/>
          <a:lstStyle/>
          <a:p>
            <a:endParaRPr sz="1350"/>
          </a:p>
        </p:txBody>
      </p:sp>
      <p:sp>
        <p:nvSpPr>
          <p:cNvPr id="18" name="bk object 18"/>
          <p:cNvSpPr/>
          <p:nvPr/>
        </p:nvSpPr>
        <p:spPr>
          <a:xfrm>
            <a:off x="0" y="6226959"/>
            <a:ext cx="2449353" cy="631508"/>
          </a:xfrm>
          <a:custGeom>
            <a:avLst/>
            <a:gdLst/>
            <a:ahLst/>
            <a:cxnLst/>
            <a:rect l="l" t="t" r="r" b="b"/>
            <a:pathLst>
              <a:path w="3265804" h="842009">
                <a:moveTo>
                  <a:pt x="3265474" y="841387"/>
                </a:moveTo>
                <a:lnTo>
                  <a:pt x="0" y="841387"/>
                </a:lnTo>
                <a:lnTo>
                  <a:pt x="0" y="0"/>
                </a:lnTo>
                <a:lnTo>
                  <a:pt x="3265474" y="0"/>
                </a:lnTo>
                <a:lnTo>
                  <a:pt x="3265474" y="841387"/>
                </a:lnTo>
                <a:close/>
              </a:path>
            </a:pathLst>
          </a:custGeom>
          <a:solidFill>
            <a:srgbClr val="F8BE2A"/>
          </a:solidFill>
        </p:spPr>
        <p:txBody>
          <a:bodyPr wrap="square" lIns="0" tIns="0" rIns="0" bIns="0" rtlCol="0"/>
          <a:lstStyle/>
          <a:p>
            <a:endParaRPr sz="1350"/>
          </a:p>
        </p:txBody>
      </p:sp>
      <p:sp>
        <p:nvSpPr>
          <p:cNvPr id="19" name="bk object 19"/>
          <p:cNvSpPr/>
          <p:nvPr/>
        </p:nvSpPr>
        <p:spPr>
          <a:xfrm>
            <a:off x="2435714" y="6233122"/>
            <a:ext cx="2449353" cy="625316"/>
          </a:xfrm>
          <a:custGeom>
            <a:avLst/>
            <a:gdLst/>
            <a:ahLst/>
            <a:cxnLst/>
            <a:rect l="l" t="t" r="r" b="b"/>
            <a:pathLst>
              <a:path w="3265804" h="833754">
                <a:moveTo>
                  <a:pt x="3265487" y="833170"/>
                </a:moveTo>
                <a:lnTo>
                  <a:pt x="0" y="833170"/>
                </a:lnTo>
                <a:lnTo>
                  <a:pt x="0" y="0"/>
                </a:lnTo>
                <a:lnTo>
                  <a:pt x="3265487" y="0"/>
                </a:lnTo>
                <a:lnTo>
                  <a:pt x="3265487" y="833170"/>
                </a:lnTo>
                <a:close/>
              </a:path>
            </a:pathLst>
          </a:custGeom>
          <a:solidFill>
            <a:srgbClr val="6BB8E4"/>
          </a:solidFill>
        </p:spPr>
        <p:txBody>
          <a:bodyPr wrap="square" lIns="0" tIns="0" rIns="0" bIns="0" rtlCol="0"/>
          <a:lstStyle/>
          <a:p>
            <a:endParaRPr sz="1350"/>
          </a:p>
        </p:txBody>
      </p:sp>
      <p:sp>
        <p:nvSpPr>
          <p:cNvPr id="20" name="bk object 20"/>
          <p:cNvSpPr/>
          <p:nvPr/>
        </p:nvSpPr>
        <p:spPr>
          <a:xfrm>
            <a:off x="4871438" y="6233122"/>
            <a:ext cx="2449353" cy="625316"/>
          </a:xfrm>
          <a:custGeom>
            <a:avLst/>
            <a:gdLst/>
            <a:ahLst/>
            <a:cxnLst/>
            <a:rect l="l" t="t" r="r" b="b"/>
            <a:pathLst>
              <a:path w="3265804" h="833754">
                <a:moveTo>
                  <a:pt x="3265487" y="833170"/>
                </a:moveTo>
                <a:lnTo>
                  <a:pt x="0" y="833170"/>
                </a:lnTo>
                <a:lnTo>
                  <a:pt x="0" y="0"/>
                </a:lnTo>
                <a:lnTo>
                  <a:pt x="3265487" y="0"/>
                </a:lnTo>
                <a:lnTo>
                  <a:pt x="3265487" y="833170"/>
                </a:lnTo>
                <a:close/>
              </a:path>
            </a:pathLst>
          </a:custGeom>
          <a:solidFill>
            <a:srgbClr val="7E418A"/>
          </a:solidFill>
        </p:spPr>
        <p:txBody>
          <a:bodyPr wrap="square" lIns="0" tIns="0" rIns="0" bIns="0" rtlCol="0"/>
          <a:lstStyle/>
          <a:p>
            <a:endParaRPr sz="1350"/>
          </a:p>
        </p:txBody>
      </p:sp>
      <p:sp>
        <p:nvSpPr>
          <p:cNvPr id="21" name="bk object 21"/>
          <p:cNvSpPr/>
          <p:nvPr/>
        </p:nvSpPr>
        <p:spPr>
          <a:xfrm>
            <a:off x="7307161" y="6233122"/>
            <a:ext cx="2449353" cy="625316"/>
          </a:xfrm>
          <a:custGeom>
            <a:avLst/>
            <a:gdLst/>
            <a:ahLst/>
            <a:cxnLst/>
            <a:rect l="l" t="t" r="r" b="b"/>
            <a:pathLst>
              <a:path w="3265805" h="833754">
                <a:moveTo>
                  <a:pt x="3265487" y="833170"/>
                </a:moveTo>
                <a:lnTo>
                  <a:pt x="0" y="833170"/>
                </a:lnTo>
                <a:lnTo>
                  <a:pt x="0" y="0"/>
                </a:lnTo>
                <a:lnTo>
                  <a:pt x="3265487" y="0"/>
                </a:lnTo>
                <a:lnTo>
                  <a:pt x="3265487" y="833170"/>
                </a:lnTo>
                <a:close/>
              </a:path>
            </a:pathLst>
          </a:custGeom>
          <a:solidFill>
            <a:srgbClr val="F08342"/>
          </a:solidFill>
        </p:spPr>
        <p:txBody>
          <a:bodyPr wrap="square" lIns="0" tIns="0" rIns="0" bIns="0" rtlCol="0"/>
          <a:lstStyle/>
          <a:p>
            <a:endParaRPr sz="1350"/>
          </a:p>
        </p:txBody>
      </p:sp>
      <p:sp>
        <p:nvSpPr>
          <p:cNvPr id="22" name="bk object 22"/>
          <p:cNvSpPr/>
          <p:nvPr/>
        </p:nvSpPr>
        <p:spPr>
          <a:xfrm>
            <a:off x="9742893" y="6233122"/>
            <a:ext cx="2449353" cy="625316"/>
          </a:xfrm>
          <a:custGeom>
            <a:avLst/>
            <a:gdLst/>
            <a:ahLst/>
            <a:cxnLst/>
            <a:rect l="l" t="t" r="r" b="b"/>
            <a:pathLst>
              <a:path w="3265805" h="833754">
                <a:moveTo>
                  <a:pt x="3265474" y="833170"/>
                </a:moveTo>
                <a:lnTo>
                  <a:pt x="0" y="833170"/>
                </a:lnTo>
                <a:lnTo>
                  <a:pt x="0" y="0"/>
                </a:lnTo>
                <a:lnTo>
                  <a:pt x="3265474" y="0"/>
                </a:lnTo>
                <a:lnTo>
                  <a:pt x="3265474" y="833170"/>
                </a:lnTo>
                <a:close/>
              </a:path>
            </a:pathLst>
          </a:custGeom>
          <a:solidFill>
            <a:srgbClr val="69B854"/>
          </a:solidFill>
        </p:spPr>
        <p:txBody>
          <a:bodyPr wrap="square" lIns="0" tIns="0" rIns="0" bIns="0" rtlCol="0"/>
          <a:lstStyle/>
          <a:p>
            <a:endParaRPr sz="1350"/>
          </a:p>
        </p:txBody>
      </p:sp>
      <p:sp>
        <p:nvSpPr>
          <p:cNvPr id="23" name="bk object 23"/>
          <p:cNvSpPr/>
          <p:nvPr/>
        </p:nvSpPr>
        <p:spPr>
          <a:xfrm>
            <a:off x="10606678" y="5226392"/>
            <a:ext cx="732193" cy="276304"/>
          </a:xfrm>
          <a:prstGeom prst="rect">
            <a:avLst/>
          </a:prstGeom>
          <a:blipFill>
            <a:blip r:embed="rId3" cstate="print"/>
            <a:stretch>
              <a:fillRect/>
            </a:stretch>
          </a:blipFill>
        </p:spPr>
        <p:txBody>
          <a:bodyPr wrap="square" lIns="0" tIns="0" rIns="0" bIns="0" rtlCol="0"/>
          <a:lstStyle/>
          <a:p>
            <a:endParaRPr sz="1350"/>
          </a:p>
        </p:txBody>
      </p:sp>
      <p:sp>
        <p:nvSpPr>
          <p:cNvPr id="24" name="bk object 24"/>
          <p:cNvSpPr/>
          <p:nvPr/>
        </p:nvSpPr>
        <p:spPr>
          <a:xfrm>
            <a:off x="10645602" y="4655698"/>
            <a:ext cx="316230" cy="533876"/>
          </a:xfrm>
          <a:custGeom>
            <a:avLst/>
            <a:gdLst/>
            <a:ahLst/>
            <a:cxnLst/>
            <a:rect l="l" t="t" r="r" b="b"/>
            <a:pathLst>
              <a:path w="421640" h="711834">
                <a:moveTo>
                  <a:pt x="108431" y="0"/>
                </a:moveTo>
                <a:lnTo>
                  <a:pt x="51782" y="140754"/>
                </a:lnTo>
                <a:lnTo>
                  <a:pt x="21901" y="215490"/>
                </a:lnTo>
                <a:lnTo>
                  <a:pt x="2856" y="267055"/>
                </a:lnTo>
                <a:lnTo>
                  <a:pt x="0" y="315091"/>
                </a:lnTo>
                <a:lnTo>
                  <a:pt x="14208" y="357138"/>
                </a:lnTo>
                <a:lnTo>
                  <a:pt x="32358" y="386947"/>
                </a:lnTo>
                <a:lnTo>
                  <a:pt x="41324" y="398272"/>
                </a:lnTo>
                <a:lnTo>
                  <a:pt x="50072" y="407034"/>
                </a:lnTo>
                <a:lnTo>
                  <a:pt x="72794" y="431006"/>
                </a:lnTo>
                <a:lnTo>
                  <a:pt x="105128" y="467209"/>
                </a:lnTo>
                <a:lnTo>
                  <a:pt x="142212" y="512132"/>
                </a:lnTo>
                <a:lnTo>
                  <a:pt x="179303" y="562398"/>
                </a:lnTo>
                <a:lnTo>
                  <a:pt x="211665" y="614629"/>
                </a:lnTo>
                <a:lnTo>
                  <a:pt x="234558" y="665448"/>
                </a:lnTo>
                <a:lnTo>
                  <a:pt x="243242" y="711479"/>
                </a:lnTo>
                <a:lnTo>
                  <a:pt x="421550" y="711479"/>
                </a:lnTo>
                <a:lnTo>
                  <a:pt x="420261" y="609139"/>
                </a:lnTo>
                <a:lnTo>
                  <a:pt x="419622" y="556560"/>
                </a:lnTo>
                <a:lnTo>
                  <a:pt x="419543" y="534200"/>
                </a:lnTo>
                <a:lnTo>
                  <a:pt x="416225" y="498712"/>
                </a:lnTo>
                <a:lnTo>
                  <a:pt x="400375" y="455883"/>
                </a:lnTo>
                <a:lnTo>
                  <a:pt x="369409" y="417626"/>
                </a:lnTo>
                <a:lnTo>
                  <a:pt x="222668" y="417626"/>
                </a:lnTo>
                <a:lnTo>
                  <a:pt x="216572" y="411886"/>
                </a:lnTo>
                <a:lnTo>
                  <a:pt x="212460" y="406901"/>
                </a:lnTo>
                <a:lnTo>
                  <a:pt x="124003" y="301023"/>
                </a:lnTo>
                <a:lnTo>
                  <a:pt x="111771" y="286600"/>
                </a:lnTo>
                <a:lnTo>
                  <a:pt x="102209" y="268092"/>
                </a:lnTo>
                <a:lnTo>
                  <a:pt x="102280" y="247661"/>
                </a:lnTo>
                <a:lnTo>
                  <a:pt x="106412" y="231135"/>
                </a:lnTo>
                <a:lnTo>
                  <a:pt x="109028" y="224332"/>
                </a:lnTo>
                <a:lnTo>
                  <a:pt x="137220" y="146755"/>
                </a:lnTo>
                <a:lnTo>
                  <a:pt x="151921" y="105632"/>
                </a:lnTo>
                <a:lnTo>
                  <a:pt x="157904" y="87226"/>
                </a:lnTo>
                <a:lnTo>
                  <a:pt x="159942" y="77800"/>
                </a:lnTo>
                <a:lnTo>
                  <a:pt x="161581" y="67602"/>
                </a:lnTo>
                <a:lnTo>
                  <a:pt x="161276" y="63741"/>
                </a:lnTo>
                <a:lnTo>
                  <a:pt x="157326" y="58585"/>
                </a:lnTo>
                <a:lnTo>
                  <a:pt x="153300" y="52920"/>
                </a:lnTo>
                <a:lnTo>
                  <a:pt x="141743" y="49530"/>
                </a:lnTo>
                <a:lnTo>
                  <a:pt x="144271" y="36957"/>
                </a:lnTo>
                <a:lnTo>
                  <a:pt x="144530" y="34491"/>
                </a:lnTo>
                <a:lnTo>
                  <a:pt x="117982" y="3252"/>
                </a:lnTo>
                <a:lnTo>
                  <a:pt x="111163" y="820"/>
                </a:lnTo>
                <a:lnTo>
                  <a:pt x="108431" y="0"/>
                </a:lnTo>
                <a:close/>
              </a:path>
              <a:path w="421640" h="711834">
                <a:moveTo>
                  <a:pt x="154925" y="225295"/>
                </a:moveTo>
                <a:lnTo>
                  <a:pt x="138314" y="234086"/>
                </a:lnTo>
                <a:lnTo>
                  <a:pt x="131301" y="250823"/>
                </a:lnTo>
                <a:lnTo>
                  <a:pt x="133603" y="268092"/>
                </a:lnTo>
                <a:lnTo>
                  <a:pt x="139314" y="281601"/>
                </a:lnTo>
                <a:lnTo>
                  <a:pt x="142531" y="287058"/>
                </a:lnTo>
                <a:lnTo>
                  <a:pt x="228129" y="394055"/>
                </a:lnTo>
                <a:lnTo>
                  <a:pt x="237463" y="405345"/>
                </a:lnTo>
                <a:lnTo>
                  <a:pt x="229932" y="411708"/>
                </a:lnTo>
                <a:lnTo>
                  <a:pt x="222668" y="417626"/>
                </a:lnTo>
                <a:lnTo>
                  <a:pt x="369409" y="417626"/>
                </a:lnTo>
                <a:lnTo>
                  <a:pt x="333145" y="380555"/>
                </a:lnTo>
                <a:lnTo>
                  <a:pt x="217013" y="265155"/>
                </a:lnTo>
                <a:lnTo>
                  <a:pt x="187808" y="238220"/>
                </a:lnTo>
                <a:lnTo>
                  <a:pt x="172253" y="228706"/>
                </a:lnTo>
                <a:lnTo>
                  <a:pt x="154925" y="225295"/>
                </a:lnTo>
                <a:close/>
              </a:path>
            </a:pathLst>
          </a:custGeom>
          <a:solidFill>
            <a:srgbClr val="72BF44"/>
          </a:solidFill>
        </p:spPr>
        <p:txBody>
          <a:bodyPr wrap="square" lIns="0" tIns="0" rIns="0" bIns="0" rtlCol="0"/>
          <a:lstStyle/>
          <a:p>
            <a:endParaRPr sz="1350"/>
          </a:p>
        </p:txBody>
      </p:sp>
      <p:sp>
        <p:nvSpPr>
          <p:cNvPr id="25" name="bk object 25"/>
          <p:cNvSpPr/>
          <p:nvPr/>
        </p:nvSpPr>
        <p:spPr>
          <a:xfrm>
            <a:off x="10978736" y="4655698"/>
            <a:ext cx="316230" cy="533876"/>
          </a:xfrm>
          <a:custGeom>
            <a:avLst/>
            <a:gdLst/>
            <a:ahLst/>
            <a:cxnLst/>
            <a:rect l="l" t="t" r="r" b="b"/>
            <a:pathLst>
              <a:path w="421640" h="711834">
                <a:moveTo>
                  <a:pt x="266594" y="225295"/>
                </a:moveTo>
                <a:lnTo>
                  <a:pt x="222427" y="247738"/>
                </a:lnTo>
                <a:lnTo>
                  <a:pt x="73479" y="395438"/>
                </a:lnTo>
                <a:lnTo>
                  <a:pt x="43790" y="426471"/>
                </a:lnTo>
                <a:lnTo>
                  <a:pt x="11631" y="474516"/>
                </a:lnTo>
                <a:lnTo>
                  <a:pt x="2070" y="534200"/>
                </a:lnTo>
                <a:lnTo>
                  <a:pt x="2102" y="537120"/>
                </a:lnTo>
                <a:lnTo>
                  <a:pt x="1825" y="562398"/>
                </a:lnTo>
                <a:lnTo>
                  <a:pt x="0" y="711479"/>
                </a:lnTo>
                <a:lnTo>
                  <a:pt x="178384" y="711479"/>
                </a:lnTo>
                <a:lnTo>
                  <a:pt x="187066" y="665448"/>
                </a:lnTo>
                <a:lnTo>
                  <a:pt x="209953" y="614629"/>
                </a:lnTo>
                <a:lnTo>
                  <a:pt x="242307" y="562398"/>
                </a:lnTo>
                <a:lnTo>
                  <a:pt x="279388" y="512132"/>
                </a:lnTo>
                <a:lnTo>
                  <a:pt x="316458" y="467209"/>
                </a:lnTo>
                <a:lnTo>
                  <a:pt x="348778" y="431006"/>
                </a:lnTo>
                <a:lnTo>
                  <a:pt x="361451" y="417626"/>
                </a:lnTo>
                <a:lnTo>
                  <a:pt x="198767" y="417626"/>
                </a:lnTo>
                <a:lnTo>
                  <a:pt x="191466" y="411667"/>
                </a:lnTo>
                <a:lnTo>
                  <a:pt x="183908" y="405345"/>
                </a:lnTo>
                <a:lnTo>
                  <a:pt x="193420" y="394055"/>
                </a:lnTo>
                <a:lnTo>
                  <a:pt x="278980" y="287058"/>
                </a:lnTo>
                <a:lnTo>
                  <a:pt x="282180" y="281601"/>
                </a:lnTo>
                <a:lnTo>
                  <a:pt x="287863" y="268090"/>
                </a:lnTo>
                <a:lnTo>
                  <a:pt x="290151" y="250823"/>
                </a:lnTo>
                <a:lnTo>
                  <a:pt x="283171" y="234086"/>
                </a:lnTo>
                <a:lnTo>
                  <a:pt x="266594" y="225295"/>
                </a:lnTo>
                <a:close/>
              </a:path>
              <a:path w="421640" h="711834">
                <a:moveTo>
                  <a:pt x="313131" y="0"/>
                </a:moveTo>
                <a:lnTo>
                  <a:pt x="279468" y="20644"/>
                </a:lnTo>
                <a:lnTo>
                  <a:pt x="276911" y="34491"/>
                </a:lnTo>
                <a:lnTo>
                  <a:pt x="277126" y="36957"/>
                </a:lnTo>
                <a:lnTo>
                  <a:pt x="279768" y="49530"/>
                </a:lnTo>
                <a:lnTo>
                  <a:pt x="268173" y="52920"/>
                </a:lnTo>
                <a:lnTo>
                  <a:pt x="264096" y="58585"/>
                </a:lnTo>
                <a:lnTo>
                  <a:pt x="260172" y="63741"/>
                </a:lnTo>
                <a:lnTo>
                  <a:pt x="259880" y="67602"/>
                </a:lnTo>
                <a:lnTo>
                  <a:pt x="269592" y="105632"/>
                </a:lnTo>
                <a:lnTo>
                  <a:pt x="284261" y="146755"/>
                </a:lnTo>
                <a:lnTo>
                  <a:pt x="312394" y="224332"/>
                </a:lnTo>
                <a:lnTo>
                  <a:pt x="315026" y="231135"/>
                </a:lnTo>
                <a:lnTo>
                  <a:pt x="319182" y="247661"/>
                </a:lnTo>
                <a:lnTo>
                  <a:pt x="319251" y="268092"/>
                </a:lnTo>
                <a:lnTo>
                  <a:pt x="309625" y="286600"/>
                </a:lnTo>
                <a:lnTo>
                  <a:pt x="208800" y="407034"/>
                </a:lnTo>
                <a:lnTo>
                  <a:pt x="204914" y="411886"/>
                </a:lnTo>
                <a:lnTo>
                  <a:pt x="198767" y="417626"/>
                </a:lnTo>
                <a:lnTo>
                  <a:pt x="361451" y="417626"/>
                </a:lnTo>
                <a:lnTo>
                  <a:pt x="371609" y="406901"/>
                </a:lnTo>
                <a:lnTo>
                  <a:pt x="380212" y="398272"/>
                </a:lnTo>
                <a:lnTo>
                  <a:pt x="389191" y="386947"/>
                </a:lnTo>
                <a:lnTo>
                  <a:pt x="407368" y="357138"/>
                </a:lnTo>
                <a:lnTo>
                  <a:pt x="421607" y="315091"/>
                </a:lnTo>
                <a:lnTo>
                  <a:pt x="418769" y="267055"/>
                </a:lnTo>
                <a:lnTo>
                  <a:pt x="412754" y="249245"/>
                </a:lnTo>
                <a:lnTo>
                  <a:pt x="399745" y="215490"/>
                </a:lnTo>
                <a:lnTo>
                  <a:pt x="369838" y="140754"/>
                </a:lnTo>
                <a:lnTo>
                  <a:pt x="313131" y="0"/>
                </a:lnTo>
                <a:close/>
              </a:path>
            </a:pathLst>
          </a:custGeom>
          <a:solidFill>
            <a:srgbClr val="72BF44"/>
          </a:solidFill>
        </p:spPr>
        <p:txBody>
          <a:bodyPr wrap="square" lIns="0" tIns="0" rIns="0" bIns="0" rtlCol="0"/>
          <a:lstStyle/>
          <a:p>
            <a:endParaRPr sz="1350"/>
          </a:p>
        </p:txBody>
      </p:sp>
      <p:sp>
        <p:nvSpPr>
          <p:cNvPr id="26" name="bk object 26"/>
          <p:cNvSpPr/>
          <p:nvPr/>
        </p:nvSpPr>
        <p:spPr>
          <a:xfrm>
            <a:off x="10818052" y="4591426"/>
            <a:ext cx="303371" cy="413861"/>
          </a:xfrm>
          <a:custGeom>
            <a:avLst/>
            <a:gdLst/>
            <a:ahLst/>
            <a:cxnLst/>
            <a:rect l="l" t="t" r="r" b="b"/>
            <a:pathLst>
              <a:path w="404494" h="551815">
                <a:moveTo>
                  <a:pt x="179958" y="134124"/>
                </a:moveTo>
                <a:lnTo>
                  <a:pt x="162733" y="136610"/>
                </a:lnTo>
                <a:lnTo>
                  <a:pt x="146411" y="143789"/>
                </a:lnTo>
                <a:lnTo>
                  <a:pt x="131195" y="155245"/>
                </a:lnTo>
                <a:lnTo>
                  <a:pt x="117284" y="170561"/>
                </a:lnTo>
                <a:lnTo>
                  <a:pt x="146508" y="196868"/>
                </a:lnTo>
                <a:lnTo>
                  <a:pt x="167709" y="235210"/>
                </a:lnTo>
                <a:lnTo>
                  <a:pt x="180624" y="280867"/>
                </a:lnTo>
                <a:lnTo>
                  <a:pt x="184988" y="329120"/>
                </a:lnTo>
                <a:lnTo>
                  <a:pt x="184988" y="337337"/>
                </a:lnTo>
                <a:lnTo>
                  <a:pt x="184721" y="341147"/>
                </a:lnTo>
                <a:lnTo>
                  <a:pt x="185037" y="358055"/>
                </a:lnTo>
                <a:lnTo>
                  <a:pt x="185527" y="397181"/>
                </a:lnTo>
                <a:lnTo>
                  <a:pt x="186103" y="453559"/>
                </a:lnTo>
                <a:lnTo>
                  <a:pt x="186677" y="522224"/>
                </a:lnTo>
                <a:lnTo>
                  <a:pt x="191407" y="529139"/>
                </a:lnTo>
                <a:lnTo>
                  <a:pt x="195664" y="536360"/>
                </a:lnTo>
                <a:lnTo>
                  <a:pt x="199494" y="543860"/>
                </a:lnTo>
                <a:lnTo>
                  <a:pt x="202945" y="551611"/>
                </a:lnTo>
                <a:lnTo>
                  <a:pt x="207771" y="541422"/>
                </a:lnTo>
                <a:lnTo>
                  <a:pt x="238220" y="498504"/>
                </a:lnTo>
                <a:lnTo>
                  <a:pt x="268511" y="467032"/>
                </a:lnTo>
                <a:lnTo>
                  <a:pt x="286321" y="449503"/>
                </a:lnTo>
                <a:lnTo>
                  <a:pt x="289382" y="446214"/>
                </a:lnTo>
                <a:lnTo>
                  <a:pt x="288517" y="409387"/>
                </a:lnTo>
                <a:lnTo>
                  <a:pt x="287880" y="384868"/>
                </a:lnTo>
                <a:lnTo>
                  <a:pt x="287349" y="367427"/>
                </a:lnTo>
                <a:lnTo>
                  <a:pt x="286462" y="341147"/>
                </a:lnTo>
                <a:lnTo>
                  <a:pt x="286727" y="333095"/>
                </a:lnTo>
                <a:lnTo>
                  <a:pt x="281348" y="264809"/>
                </a:lnTo>
                <a:lnTo>
                  <a:pt x="266137" y="212355"/>
                </a:lnTo>
                <a:lnTo>
                  <a:pt x="242974" y="170991"/>
                </a:lnTo>
                <a:lnTo>
                  <a:pt x="213651" y="143865"/>
                </a:lnTo>
                <a:lnTo>
                  <a:pt x="179958" y="134124"/>
                </a:lnTo>
                <a:close/>
              </a:path>
              <a:path w="404494" h="551815">
                <a:moveTo>
                  <a:pt x="81216" y="183680"/>
                </a:moveTo>
                <a:lnTo>
                  <a:pt x="49554" y="195098"/>
                </a:lnTo>
                <a:lnTo>
                  <a:pt x="23744" y="226248"/>
                </a:lnTo>
                <a:lnTo>
                  <a:pt x="6366" y="272475"/>
                </a:lnTo>
                <a:lnTo>
                  <a:pt x="0" y="329120"/>
                </a:lnTo>
                <a:lnTo>
                  <a:pt x="0" y="330708"/>
                </a:lnTo>
                <a:lnTo>
                  <a:pt x="56753" y="387238"/>
                </a:lnTo>
                <a:lnTo>
                  <a:pt x="143486" y="473049"/>
                </a:lnTo>
                <a:lnTo>
                  <a:pt x="154035" y="483722"/>
                </a:lnTo>
                <a:lnTo>
                  <a:pt x="163664" y="494080"/>
                </a:lnTo>
                <a:lnTo>
                  <a:pt x="163335" y="442512"/>
                </a:lnTo>
                <a:lnTo>
                  <a:pt x="163080" y="409387"/>
                </a:lnTo>
                <a:lnTo>
                  <a:pt x="162738" y="378053"/>
                </a:lnTo>
                <a:lnTo>
                  <a:pt x="162268" y="341147"/>
                </a:lnTo>
                <a:lnTo>
                  <a:pt x="162356" y="329120"/>
                </a:lnTo>
                <a:lnTo>
                  <a:pt x="155995" y="272475"/>
                </a:lnTo>
                <a:lnTo>
                  <a:pt x="138631" y="226248"/>
                </a:lnTo>
                <a:lnTo>
                  <a:pt x="112845" y="195098"/>
                </a:lnTo>
                <a:lnTo>
                  <a:pt x="81216" y="183680"/>
                </a:lnTo>
                <a:close/>
              </a:path>
              <a:path w="404494" h="551815">
                <a:moveTo>
                  <a:pt x="307365" y="152679"/>
                </a:moveTo>
                <a:lnTo>
                  <a:pt x="297076" y="153628"/>
                </a:lnTo>
                <a:lnTo>
                  <a:pt x="287073" y="156435"/>
                </a:lnTo>
                <a:lnTo>
                  <a:pt x="277418" y="161037"/>
                </a:lnTo>
                <a:lnTo>
                  <a:pt x="268173" y="167373"/>
                </a:lnTo>
                <a:lnTo>
                  <a:pt x="285860" y="201329"/>
                </a:lnTo>
                <a:lnTo>
                  <a:pt x="298745" y="240157"/>
                </a:lnTo>
                <a:lnTo>
                  <a:pt x="306624" y="282051"/>
                </a:lnTo>
                <a:lnTo>
                  <a:pt x="309295" y="325208"/>
                </a:lnTo>
                <a:lnTo>
                  <a:pt x="310488" y="387238"/>
                </a:lnTo>
                <a:lnTo>
                  <a:pt x="311124" y="423849"/>
                </a:lnTo>
                <a:lnTo>
                  <a:pt x="331649" y="402218"/>
                </a:lnTo>
                <a:lnTo>
                  <a:pt x="355115" y="378053"/>
                </a:lnTo>
                <a:lnTo>
                  <a:pt x="379884" y="353412"/>
                </a:lnTo>
                <a:lnTo>
                  <a:pt x="404317" y="330352"/>
                </a:lnTo>
                <a:lnTo>
                  <a:pt x="404431" y="326732"/>
                </a:lnTo>
                <a:lnTo>
                  <a:pt x="399503" y="271713"/>
                </a:lnTo>
                <a:lnTo>
                  <a:pt x="385765" y="223934"/>
                </a:lnTo>
                <a:lnTo>
                  <a:pt x="364784" y="186258"/>
                </a:lnTo>
                <a:lnTo>
                  <a:pt x="338128" y="161551"/>
                </a:lnTo>
                <a:lnTo>
                  <a:pt x="307365" y="152679"/>
                </a:lnTo>
                <a:close/>
              </a:path>
              <a:path w="404494" h="551815">
                <a:moveTo>
                  <a:pt x="81216" y="81419"/>
                </a:moveTo>
                <a:lnTo>
                  <a:pt x="63540" y="85013"/>
                </a:lnTo>
                <a:lnTo>
                  <a:pt x="49072" y="94805"/>
                </a:lnTo>
                <a:lnTo>
                  <a:pt x="39300" y="109312"/>
                </a:lnTo>
                <a:lnTo>
                  <a:pt x="35712" y="127050"/>
                </a:lnTo>
                <a:lnTo>
                  <a:pt x="39300" y="144873"/>
                </a:lnTo>
                <a:lnTo>
                  <a:pt x="49072" y="159380"/>
                </a:lnTo>
                <a:lnTo>
                  <a:pt x="63540" y="169136"/>
                </a:lnTo>
                <a:lnTo>
                  <a:pt x="81216" y="172707"/>
                </a:lnTo>
                <a:lnTo>
                  <a:pt x="99012" y="169136"/>
                </a:lnTo>
                <a:lnTo>
                  <a:pt x="113522" y="159380"/>
                </a:lnTo>
                <a:lnTo>
                  <a:pt x="123293" y="144873"/>
                </a:lnTo>
                <a:lnTo>
                  <a:pt x="126872" y="127050"/>
                </a:lnTo>
                <a:lnTo>
                  <a:pt x="123293" y="109312"/>
                </a:lnTo>
                <a:lnTo>
                  <a:pt x="113522" y="94805"/>
                </a:lnTo>
                <a:lnTo>
                  <a:pt x="99012" y="85013"/>
                </a:lnTo>
                <a:lnTo>
                  <a:pt x="81216" y="81419"/>
                </a:lnTo>
                <a:close/>
              </a:path>
              <a:path w="404494" h="551815">
                <a:moveTo>
                  <a:pt x="307365" y="30530"/>
                </a:moveTo>
                <a:lnTo>
                  <a:pt x="286135" y="34841"/>
                </a:lnTo>
                <a:lnTo>
                  <a:pt x="268751" y="46564"/>
                </a:lnTo>
                <a:lnTo>
                  <a:pt x="257005" y="63888"/>
                </a:lnTo>
                <a:lnTo>
                  <a:pt x="252694" y="85013"/>
                </a:lnTo>
                <a:lnTo>
                  <a:pt x="257005" y="106315"/>
                </a:lnTo>
                <a:lnTo>
                  <a:pt x="268751" y="123699"/>
                </a:lnTo>
                <a:lnTo>
                  <a:pt x="286135" y="135409"/>
                </a:lnTo>
                <a:lnTo>
                  <a:pt x="307365" y="139700"/>
                </a:lnTo>
                <a:lnTo>
                  <a:pt x="328659" y="135409"/>
                </a:lnTo>
                <a:lnTo>
                  <a:pt x="345986" y="123699"/>
                </a:lnTo>
                <a:lnTo>
                  <a:pt x="357635" y="106315"/>
                </a:lnTo>
                <a:lnTo>
                  <a:pt x="361899" y="85001"/>
                </a:lnTo>
                <a:lnTo>
                  <a:pt x="357635" y="63888"/>
                </a:lnTo>
                <a:lnTo>
                  <a:pt x="345986" y="46564"/>
                </a:lnTo>
                <a:lnTo>
                  <a:pt x="328659" y="34841"/>
                </a:lnTo>
                <a:lnTo>
                  <a:pt x="307365" y="30530"/>
                </a:lnTo>
                <a:close/>
              </a:path>
              <a:path w="404494" h="551815">
                <a:moveTo>
                  <a:pt x="179958" y="0"/>
                </a:moveTo>
                <a:lnTo>
                  <a:pt x="156715" y="4711"/>
                </a:lnTo>
                <a:lnTo>
                  <a:pt x="137688" y="17549"/>
                </a:lnTo>
                <a:lnTo>
                  <a:pt x="124836" y="36567"/>
                </a:lnTo>
                <a:lnTo>
                  <a:pt x="120116" y="59817"/>
                </a:lnTo>
                <a:lnTo>
                  <a:pt x="124836" y="83180"/>
                </a:lnTo>
                <a:lnTo>
                  <a:pt x="137688" y="102249"/>
                </a:lnTo>
                <a:lnTo>
                  <a:pt x="156715" y="115100"/>
                </a:lnTo>
                <a:lnTo>
                  <a:pt x="179958" y="119811"/>
                </a:lnTo>
                <a:lnTo>
                  <a:pt x="203321" y="115100"/>
                </a:lnTo>
                <a:lnTo>
                  <a:pt x="222399" y="102249"/>
                </a:lnTo>
                <a:lnTo>
                  <a:pt x="235262" y="83180"/>
                </a:lnTo>
                <a:lnTo>
                  <a:pt x="239979" y="59817"/>
                </a:lnTo>
                <a:lnTo>
                  <a:pt x="235262" y="36567"/>
                </a:lnTo>
                <a:lnTo>
                  <a:pt x="222399" y="17549"/>
                </a:lnTo>
                <a:lnTo>
                  <a:pt x="203321" y="4711"/>
                </a:lnTo>
                <a:lnTo>
                  <a:pt x="179958" y="0"/>
                </a:lnTo>
                <a:close/>
              </a:path>
            </a:pathLst>
          </a:custGeom>
          <a:solidFill>
            <a:srgbClr val="231F20"/>
          </a:solidFill>
        </p:spPr>
        <p:txBody>
          <a:bodyPr wrap="square" lIns="0" tIns="0" rIns="0" bIns="0" rtlCol="0"/>
          <a:lstStyle/>
          <a:p>
            <a:endParaRPr sz="1350"/>
          </a:p>
        </p:txBody>
      </p:sp>
      <p:sp>
        <p:nvSpPr>
          <p:cNvPr id="27" name="bk object 27"/>
          <p:cNvSpPr/>
          <p:nvPr/>
        </p:nvSpPr>
        <p:spPr>
          <a:xfrm>
            <a:off x="7364974" y="4770949"/>
            <a:ext cx="554831" cy="554831"/>
          </a:xfrm>
          <a:custGeom>
            <a:avLst/>
            <a:gdLst/>
            <a:ahLst/>
            <a:cxnLst/>
            <a:rect l="l" t="t" r="r" b="b"/>
            <a:pathLst>
              <a:path w="739775" h="739775">
                <a:moveTo>
                  <a:pt x="739305" y="739368"/>
                </a:moveTo>
                <a:lnTo>
                  <a:pt x="0" y="739368"/>
                </a:lnTo>
                <a:lnTo>
                  <a:pt x="63" y="0"/>
                </a:lnTo>
                <a:lnTo>
                  <a:pt x="739368" y="12"/>
                </a:lnTo>
                <a:lnTo>
                  <a:pt x="739305" y="739368"/>
                </a:lnTo>
                <a:close/>
              </a:path>
            </a:pathLst>
          </a:custGeom>
          <a:solidFill>
            <a:srgbClr val="D7E3EE"/>
          </a:solidFill>
        </p:spPr>
        <p:txBody>
          <a:bodyPr wrap="square" lIns="0" tIns="0" rIns="0" bIns="0" rtlCol="0"/>
          <a:lstStyle/>
          <a:p>
            <a:endParaRPr sz="1350"/>
          </a:p>
        </p:txBody>
      </p:sp>
      <p:sp>
        <p:nvSpPr>
          <p:cNvPr id="28" name="bk object 28"/>
          <p:cNvSpPr/>
          <p:nvPr/>
        </p:nvSpPr>
        <p:spPr>
          <a:xfrm>
            <a:off x="7620029" y="4932568"/>
            <a:ext cx="22803" cy="56312"/>
          </a:xfrm>
          <a:prstGeom prst="rect">
            <a:avLst/>
          </a:prstGeom>
          <a:blipFill>
            <a:blip r:embed="rId4" cstate="print"/>
            <a:stretch>
              <a:fillRect/>
            </a:stretch>
          </a:blipFill>
        </p:spPr>
        <p:txBody>
          <a:bodyPr wrap="square" lIns="0" tIns="0" rIns="0" bIns="0" rtlCol="0"/>
          <a:lstStyle/>
          <a:p>
            <a:endParaRPr sz="1350"/>
          </a:p>
        </p:txBody>
      </p:sp>
      <p:sp>
        <p:nvSpPr>
          <p:cNvPr id="29" name="bk object 29"/>
          <p:cNvSpPr/>
          <p:nvPr/>
        </p:nvSpPr>
        <p:spPr>
          <a:xfrm>
            <a:off x="7626197" y="4945312"/>
            <a:ext cx="13335" cy="13335"/>
          </a:xfrm>
          <a:custGeom>
            <a:avLst/>
            <a:gdLst/>
            <a:ahLst/>
            <a:cxnLst/>
            <a:rect l="l" t="t" r="r" b="b"/>
            <a:pathLst>
              <a:path w="17779" h="17779">
                <a:moveTo>
                  <a:pt x="11214" y="0"/>
                </a:moveTo>
                <a:lnTo>
                  <a:pt x="10020" y="5816"/>
                </a:lnTo>
                <a:lnTo>
                  <a:pt x="0" y="15151"/>
                </a:lnTo>
                <a:lnTo>
                  <a:pt x="13716" y="17665"/>
                </a:lnTo>
                <a:lnTo>
                  <a:pt x="17335" y="914"/>
                </a:lnTo>
                <a:lnTo>
                  <a:pt x="11214" y="0"/>
                </a:lnTo>
                <a:close/>
              </a:path>
            </a:pathLst>
          </a:custGeom>
          <a:solidFill>
            <a:srgbClr val="330F11"/>
          </a:solidFill>
        </p:spPr>
        <p:txBody>
          <a:bodyPr wrap="square" lIns="0" tIns="0" rIns="0" bIns="0" rtlCol="0"/>
          <a:lstStyle/>
          <a:p>
            <a:endParaRPr sz="1350"/>
          </a:p>
        </p:txBody>
      </p:sp>
      <p:sp>
        <p:nvSpPr>
          <p:cNvPr id="30" name="bk object 30"/>
          <p:cNvSpPr/>
          <p:nvPr/>
        </p:nvSpPr>
        <p:spPr>
          <a:xfrm>
            <a:off x="7623068" y="4943642"/>
            <a:ext cx="13335" cy="13335"/>
          </a:xfrm>
          <a:custGeom>
            <a:avLst/>
            <a:gdLst/>
            <a:ahLst/>
            <a:cxnLst/>
            <a:rect l="l" t="t" r="r" b="b"/>
            <a:pathLst>
              <a:path w="17779" h="17779">
                <a:moveTo>
                  <a:pt x="11214" y="0"/>
                </a:moveTo>
                <a:lnTo>
                  <a:pt x="9893" y="5918"/>
                </a:lnTo>
                <a:lnTo>
                  <a:pt x="0" y="15201"/>
                </a:lnTo>
                <a:lnTo>
                  <a:pt x="13677" y="17779"/>
                </a:lnTo>
                <a:lnTo>
                  <a:pt x="17297" y="990"/>
                </a:lnTo>
                <a:lnTo>
                  <a:pt x="11214" y="0"/>
                </a:lnTo>
                <a:close/>
              </a:path>
            </a:pathLst>
          </a:custGeom>
          <a:solidFill>
            <a:srgbClr val="330F11"/>
          </a:solidFill>
        </p:spPr>
        <p:txBody>
          <a:bodyPr wrap="square" lIns="0" tIns="0" rIns="0" bIns="0" rtlCol="0"/>
          <a:lstStyle/>
          <a:p>
            <a:endParaRPr sz="1350"/>
          </a:p>
        </p:txBody>
      </p:sp>
      <p:sp>
        <p:nvSpPr>
          <p:cNvPr id="31" name="bk object 31"/>
          <p:cNvSpPr/>
          <p:nvPr/>
        </p:nvSpPr>
        <p:spPr>
          <a:xfrm>
            <a:off x="7621716" y="4943102"/>
            <a:ext cx="11906" cy="13335"/>
          </a:xfrm>
          <a:custGeom>
            <a:avLst/>
            <a:gdLst/>
            <a:ahLst/>
            <a:cxnLst/>
            <a:rect l="l" t="t" r="r" b="b"/>
            <a:pathLst>
              <a:path w="15875" h="17779">
                <a:moveTo>
                  <a:pt x="9754" y="0"/>
                </a:moveTo>
                <a:lnTo>
                  <a:pt x="6534" y="4506"/>
                </a:lnTo>
                <a:lnTo>
                  <a:pt x="2398" y="9097"/>
                </a:lnTo>
                <a:lnTo>
                  <a:pt x="0" y="13010"/>
                </a:lnTo>
                <a:lnTo>
                  <a:pt x="1995" y="15481"/>
                </a:lnTo>
                <a:lnTo>
                  <a:pt x="8637" y="17500"/>
                </a:lnTo>
                <a:lnTo>
                  <a:pt x="15799" y="1587"/>
                </a:lnTo>
                <a:lnTo>
                  <a:pt x="9754" y="0"/>
                </a:lnTo>
                <a:close/>
              </a:path>
            </a:pathLst>
          </a:custGeom>
          <a:solidFill>
            <a:srgbClr val="330F11"/>
          </a:solidFill>
        </p:spPr>
        <p:txBody>
          <a:bodyPr wrap="square" lIns="0" tIns="0" rIns="0" bIns="0" rtlCol="0"/>
          <a:lstStyle/>
          <a:p>
            <a:endParaRPr sz="1350"/>
          </a:p>
        </p:txBody>
      </p:sp>
      <p:sp>
        <p:nvSpPr>
          <p:cNvPr id="32" name="bk object 32"/>
          <p:cNvSpPr/>
          <p:nvPr/>
        </p:nvSpPr>
        <p:spPr>
          <a:xfrm>
            <a:off x="7634163" y="4935047"/>
            <a:ext cx="9049" cy="15240"/>
          </a:xfrm>
          <a:custGeom>
            <a:avLst/>
            <a:gdLst/>
            <a:ahLst/>
            <a:cxnLst/>
            <a:rect l="l" t="t" r="r" b="b"/>
            <a:pathLst>
              <a:path w="12065" h="20320">
                <a:moveTo>
                  <a:pt x="8432" y="0"/>
                </a:moveTo>
                <a:lnTo>
                  <a:pt x="1752" y="393"/>
                </a:lnTo>
                <a:lnTo>
                  <a:pt x="2031" y="787"/>
                </a:lnTo>
                <a:lnTo>
                  <a:pt x="0" y="13246"/>
                </a:lnTo>
                <a:lnTo>
                  <a:pt x="1625" y="14757"/>
                </a:lnTo>
                <a:lnTo>
                  <a:pt x="3098" y="16395"/>
                </a:lnTo>
                <a:lnTo>
                  <a:pt x="2946" y="19850"/>
                </a:lnTo>
                <a:lnTo>
                  <a:pt x="7238" y="16154"/>
                </a:lnTo>
                <a:lnTo>
                  <a:pt x="11607" y="12446"/>
                </a:lnTo>
                <a:lnTo>
                  <a:pt x="8432" y="0"/>
                </a:lnTo>
                <a:close/>
              </a:path>
            </a:pathLst>
          </a:custGeom>
          <a:solidFill>
            <a:srgbClr val="330F11"/>
          </a:solidFill>
        </p:spPr>
        <p:txBody>
          <a:bodyPr wrap="square" lIns="0" tIns="0" rIns="0" bIns="0" rtlCol="0"/>
          <a:lstStyle/>
          <a:p>
            <a:endParaRPr sz="1350"/>
          </a:p>
        </p:txBody>
      </p:sp>
      <p:sp>
        <p:nvSpPr>
          <p:cNvPr id="33" name="bk object 33"/>
          <p:cNvSpPr/>
          <p:nvPr/>
        </p:nvSpPr>
        <p:spPr>
          <a:xfrm>
            <a:off x="7629538" y="4934870"/>
            <a:ext cx="8096" cy="13335"/>
          </a:xfrm>
          <a:custGeom>
            <a:avLst/>
            <a:gdLst/>
            <a:ahLst/>
            <a:cxnLst/>
            <a:rect l="l" t="t" r="r" b="b"/>
            <a:pathLst>
              <a:path w="10795" h="17779">
                <a:moveTo>
                  <a:pt x="8788" y="0"/>
                </a:moveTo>
                <a:lnTo>
                  <a:pt x="2781" y="38"/>
                </a:lnTo>
                <a:lnTo>
                  <a:pt x="2971" y="431"/>
                </a:lnTo>
                <a:lnTo>
                  <a:pt x="0" y="11214"/>
                </a:lnTo>
                <a:lnTo>
                  <a:pt x="1193" y="12687"/>
                </a:lnTo>
                <a:lnTo>
                  <a:pt x="2540" y="14160"/>
                </a:lnTo>
                <a:lnTo>
                  <a:pt x="1866" y="17183"/>
                </a:lnTo>
                <a:lnTo>
                  <a:pt x="10464" y="11099"/>
                </a:lnTo>
                <a:lnTo>
                  <a:pt x="8788" y="0"/>
                </a:lnTo>
                <a:close/>
              </a:path>
            </a:pathLst>
          </a:custGeom>
          <a:solidFill>
            <a:srgbClr val="330F11"/>
          </a:solidFill>
        </p:spPr>
        <p:txBody>
          <a:bodyPr wrap="square" lIns="0" tIns="0" rIns="0" bIns="0" rtlCol="0"/>
          <a:lstStyle/>
          <a:p>
            <a:endParaRPr sz="1350"/>
          </a:p>
        </p:txBody>
      </p:sp>
      <p:sp>
        <p:nvSpPr>
          <p:cNvPr id="34" name="bk object 34"/>
          <p:cNvSpPr/>
          <p:nvPr/>
        </p:nvSpPr>
        <p:spPr>
          <a:xfrm>
            <a:off x="7625571" y="4935289"/>
            <a:ext cx="7144" cy="11430"/>
          </a:xfrm>
          <a:custGeom>
            <a:avLst/>
            <a:gdLst/>
            <a:ahLst/>
            <a:cxnLst/>
            <a:rect l="l" t="t" r="r" b="b"/>
            <a:pathLst>
              <a:path w="9525" h="15240">
                <a:moveTo>
                  <a:pt x="7950" y="0"/>
                </a:moveTo>
                <a:lnTo>
                  <a:pt x="2628" y="76"/>
                </a:lnTo>
                <a:lnTo>
                  <a:pt x="2819" y="393"/>
                </a:lnTo>
                <a:lnTo>
                  <a:pt x="0" y="9626"/>
                </a:lnTo>
                <a:lnTo>
                  <a:pt x="2108" y="12166"/>
                </a:lnTo>
                <a:lnTo>
                  <a:pt x="1625" y="14719"/>
                </a:lnTo>
                <a:lnTo>
                  <a:pt x="5448" y="12128"/>
                </a:lnTo>
                <a:lnTo>
                  <a:pt x="9270" y="9461"/>
                </a:lnTo>
                <a:lnTo>
                  <a:pt x="7950" y="0"/>
                </a:lnTo>
                <a:close/>
              </a:path>
            </a:pathLst>
          </a:custGeom>
          <a:solidFill>
            <a:srgbClr val="330F11"/>
          </a:solidFill>
        </p:spPr>
        <p:txBody>
          <a:bodyPr wrap="square" lIns="0" tIns="0" rIns="0" bIns="0" rtlCol="0"/>
          <a:lstStyle/>
          <a:p>
            <a:endParaRPr sz="1350"/>
          </a:p>
        </p:txBody>
      </p:sp>
      <p:sp>
        <p:nvSpPr>
          <p:cNvPr id="35" name="bk object 35"/>
          <p:cNvSpPr/>
          <p:nvPr/>
        </p:nvSpPr>
        <p:spPr>
          <a:xfrm>
            <a:off x="7622112" y="4935439"/>
            <a:ext cx="6191" cy="9049"/>
          </a:xfrm>
          <a:custGeom>
            <a:avLst/>
            <a:gdLst/>
            <a:ahLst/>
            <a:cxnLst/>
            <a:rect l="l" t="t" r="r" b="b"/>
            <a:pathLst>
              <a:path w="8254" h="12065">
                <a:moveTo>
                  <a:pt x="7670" y="0"/>
                </a:moveTo>
                <a:lnTo>
                  <a:pt x="2857" y="114"/>
                </a:lnTo>
                <a:lnTo>
                  <a:pt x="3009" y="393"/>
                </a:lnTo>
                <a:lnTo>
                  <a:pt x="0" y="7670"/>
                </a:lnTo>
                <a:lnTo>
                  <a:pt x="1701" y="9626"/>
                </a:lnTo>
                <a:lnTo>
                  <a:pt x="1066" y="11620"/>
                </a:lnTo>
                <a:lnTo>
                  <a:pt x="4686" y="9512"/>
                </a:lnTo>
                <a:lnTo>
                  <a:pt x="8229" y="7353"/>
                </a:lnTo>
                <a:lnTo>
                  <a:pt x="7670" y="0"/>
                </a:lnTo>
                <a:close/>
              </a:path>
            </a:pathLst>
          </a:custGeom>
          <a:solidFill>
            <a:srgbClr val="330F11"/>
          </a:solidFill>
        </p:spPr>
        <p:txBody>
          <a:bodyPr wrap="square" lIns="0" tIns="0" rIns="0" bIns="0" rtlCol="0"/>
          <a:lstStyle/>
          <a:p>
            <a:endParaRPr sz="1350"/>
          </a:p>
        </p:txBody>
      </p:sp>
      <p:sp>
        <p:nvSpPr>
          <p:cNvPr id="36" name="bk object 36"/>
          <p:cNvSpPr/>
          <p:nvPr/>
        </p:nvSpPr>
        <p:spPr>
          <a:xfrm>
            <a:off x="7601116" y="4935522"/>
            <a:ext cx="45401" cy="50396"/>
          </a:xfrm>
          <a:prstGeom prst="rect">
            <a:avLst/>
          </a:prstGeom>
          <a:blipFill>
            <a:blip r:embed="rId5" cstate="print"/>
            <a:stretch>
              <a:fillRect/>
            </a:stretch>
          </a:blipFill>
        </p:spPr>
        <p:txBody>
          <a:bodyPr wrap="square" lIns="0" tIns="0" rIns="0" bIns="0" rtlCol="0"/>
          <a:lstStyle/>
          <a:p>
            <a:endParaRPr sz="1350"/>
          </a:p>
        </p:txBody>
      </p:sp>
      <p:sp>
        <p:nvSpPr>
          <p:cNvPr id="37" name="bk object 37"/>
          <p:cNvSpPr/>
          <p:nvPr/>
        </p:nvSpPr>
        <p:spPr>
          <a:xfrm>
            <a:off x="7622819" y="4934064"/>
            <a:ext cx="20859" cy="15097"/>
          </a:xfrm>
          <a:prstGeom prst="rect">
            <a:avLst/>
          </a:prstGeom>
          <a:blipFill>
            <a:blip r:embed="rId6" cstate="print"/>
            <a:stretch>
              <a:fillRect/>
            </a:stretch>
          </a:blipFill>
        </p:spPr>
        <p:txBody>
          <a:bodyPr wrap="square" lIns="0" tIns="0" rIns="0" bIns="0" rtlCol="0"/>
          <a:lstStyle/>
          <a:p>
            <a:endParaRPr sz="1350"/>
          </a:p>
        </p:txBody>
      </p:sp>
      <p:sp>
        <p:nvSpPr>
          <p:cNvPr id="38" name="bk object 38"/>
          <p:cNvSpPr/>
          <p:nvPr/>
        </p:nvSpPr>
        <p:spPr>
          <a:xfrm>
            <a:off x="7604469" y="4938008"/>
            <a:ext cx="34589" cy="39205"/>
          </a:xfrm>
          <a:prstGeom prst="rect">
            <a:avLst/>
          </a:prstGeom>
          <a:blipFill>
            <a:blip r:embed="rId7" cstate="print"/>
            <a:stretch>
              <a:fillRect/>
            </a:stretch>
          </a:blipFill>
        </p:spPr>
        <p:txBody>
          <a:bodyPr wrap="square" lIns="0" tIns="0" rIns="0" bIns="0" rtlCol="0"/>
          <a:lstStyle/>
          <a:p>
            <a:endParaRPr sz="1350"/>
          </a:p>
        </p:txBody>
      </p:sp>
      <p:sp>
        <p:nvSpPr>
          <p:cNvPr id="39" name="bk object 39"/>
          <p:cNvSpPr/>
          <p:nvPr/>
        </p:nvSpPr>
        <p:spPr>
          <a:xfrm>
            <a:off x="7615309" y="4945726"/>
            <a:ext cx="10001" cy="16193"/>
          </a:xfrm>
          <a:custGeom>
            <a:avLst/>
            <a:gdLst/>
            <a:ahLst/>
            <a:cxnLst/>
            <a:rect l="l" t="t" r="r" b="b"/>
            <a:pathLst>
              <a:path w="13334" h="21590">
                <a:moveTo>
                  <a:pt x="5524" y="0"/>
                </a:moveTo>
                <a:lnTo>
                  <a:pt x="0" y="16281"/>
                </a:lnTo>
                <a:lnTo>
                  <a:pt x="13042" y="21170"/>
                </a:lnTo>
                <a:lnTo>
                  <a:pt x="9309" y="8039"/>
                </a:lnTo>
                <a:lnTo>
                  <a:pt x="11290" y="2349"/>
                </a:lnTo>
                <a:lnTo>
                  <a:pt x="5524" y="0"/>
                </a:lnTo>
                <a:close/>
              </a:path>
            </a:pathLst>
          </a:custGeom>
          <a:solidFill>
            <a:srgbClr val="330F11"/>
          </a:solidFill>
        </p:spPr>
        <p:txBody>
          <a:bodyPr wrap="square" lIns="0" tIns="0" rIns="0" bIns="0" rtlCol="0"/>
          <a:lstStyle/>
          <a:p>
            <a:endParaRPr sz="1350"/>
          </a:p>
        </p:txBody>
      </p:sp>
      <p:sp>
        <p:nvSpPr>
          <p:cNvPr id="40" name="bk object 40"/>
          <p:cNvSpPr/>
          <p:nvPr/>
        </p:nvSpPr>
        <p:spPr>
          <a:xfrm>
            <a:off x="7618820" y="4945999"/>
            <a:ext cx="10001" cy="16193"/>
          </a:xfrm>
          <a:custGeom>
            <a:avLst/>
            <a:gdLst/>
            <a:ahLst/>
            <a:cxnLst/>
            <a:rect l="l" t="t" r="r" b="b"/>
            <a:pathLst>
              <a:path w="13334" h="21590">
                <a:moveTo>
                  <a:pt x="5575" y="0"/>
                </a:moveTo>
                <a:lnTo>
                  <a:pt x="0" y="16230"/>
                </a:lnTo>
                <a:lnTo>
                  <a:pt x="13093" y="21120"/>
                </a:lnTo>
                <a:lnTo>
                  <a:pt x="9397" y="8026"/>
                </a:lnTo>
                <a:lnTo>
                  <a:pt x="11302" y="2387"/>
                </a:lnTo>
                <a:lnTo>
                  <a:pt x="5575" y="0"/>
                </a:lnTo>
                <a:close/>
              </a:path>
            </a:pathLst>
          </a:custGeom>
          <a:solidFill>
            <a:srgbClr val="330F11"/>
          </a:solidFill>
        </p:spPr>
        <p:txBody>
          <a:bodyPr wrap="square" lIns="0" tIns="0" rIns="0" bIns="0" rtlCol="0"/>
          <a:lstStyle/>
          <a:p>
            <a:endParaRPr sz="1350"/>
          </a:p>
        </p:txBody>
      </p:sp>
      <p:sp>
        <p:nvSpPr>
          <p:cNvPr id="41" name="bk object 41"/>
          <p:cNvSpPr/>
          <p:nvPr/>
        </p:nvSpPr>
        <p:spPr>
          <a:xfrm>
            <a:off x="7623686" y="4947189"/>
            <a:ext cx="10478" cy="15716"/>
          </a:xfrm>
          <a:custGeom>
            <a:avLst/>
            <a:gdLst/>
            <a:ahLst/>
            <a:cxnLst/>
            <a:rect l="l" t="t" r="r" b="b"/>
            <a:pathLst>
              <a:path w="13970" h="20954">
                <a:moveTo>
                  <a:pt x="2031" y="0"/>
                </a:moveTo>
                <a:lnTo>
                  <a:pt x="0" y="17348"/>
                </a:lnTo>
                <a:lnTo>
                  <a:pt x="13411" y="20726"/>
                </a:lnTo>
                <a:lnTo>
                  <a:pt x="7200" y="7835"/>
                </a:lnTo>
                <a:lnTo>
                  <a:pt x="8000" y="1714"/>
                </a:lnTo>
                <a:lnTo>
                  <a:pt x="2031" y="0"/>
                </a:lnTo>
                <a:close/>
              </a:path>
            </a:pathLst>
          </a:custGeom>
          <a:solidFill>
            <a:srgbClr val="330F11"/>
          </a:solidFill>
        </p:spPr>
        <p:txBody>
          <a:bodyPr wrap="square" lIns="0" tIns="0" rIns="0" bIns="0" rtlCol="0"/>
          <a:lstStyle/>
          <a:p>
            <a:endParaRPr sz="1350"/>
          </a:p>
        </p:txBody>
      </p:sp>
      <p:sp>
        <p:nvSpPr>
          <p:cNvPr id="42" name="bk object 42"/>
          <p:cNvSpPr/>
          <p:nvPr/>
        </p:nvSpPr>
        <p:spPr>
          <a:xfrm>
            <a:off x="7612143" y="4934931"/>
            <a:ext cx="28793" cy="53949"/>
          </a:xfrm>
          <a:prstGeom prst="rect">
            <a:avLst/>
          </a:prstGeom>
          <a:blipFill>
            <a:blip r:embed="rId8" cstate="print"/>
            <a:stretch>
              <a:fillRect/>
            </a:stretch>
          </a:blipFill>
        </p:spPr>
        <p:txBody>
          <a:bodyPr wrap="square" lIns="0" tIns="0" rIns="0" bIns="0" rtlCol="0"/>
          <a:lstStyle/>
          <a:p>
            <a:endParaRPr sz="1350"/>
          </a:p>
        </p:txBody>
      </p:sp>
      <p:sp>
        <p:nvSpPr>
          <p:cNvPr id="43" name="bk object 43"/>
          <p:cNvSpPr/>
          <p:nvPr/>
        </p:nvSpPr>
        <p:spPr>
          <a:xfrm>
            <a:off x="7617189" y="4935731"/>
            <a:ext cx="11430" cy="15240"/>
          </a:xfrm>
          <a:custGeom>
            <a:avLst/>
            <a:gdLst/>
            <a:ahLst/>
            <a:cxnLst/>
            <a:rect l="l" t="t" r="r" b="b"/>
            <a:pathLst>
              <a:path w="15240" h="20320">
                <a:moveTo>
                  <a:pt x="9105" y="0"/>
                </a:moveTo>
                <a:lnTo>
                  <a:pt x="0" y="9029"/>
                </a:lnTo>
                <a:lnTo>
                  <a:pt x="3619" y="19850"/>
                </a:lnTo>
                <a:lnTo>
                  <a:pt x="5206" y="16713"/>
                </a:lnTo>
                <a:lnTo>
                  <a:pt x="7391" y="16154"/>
                </a:lnTo>
                <a:lnTo>
                  <a:pt x="9499" y="15557"/>
                </a:lnTo>
                <a:lnTo>
                  <a:pt x="14198" y="4025"/>
                </a:lnTo>
                <a:lnTo>
                  <a:pt x="14643" y="3784"/>
                </a:lnTo>
                <a:lnTo>
                  <a:pt x="9105" y="0"/>
                </a:lnTo>
                <a:close/>
              </a:path>
            </a:pathLst>
          </a:custGeom>
          <a:solidFill>
            <a:srgbClr val="330F11"/>
          </a:solidFill>
        </p:spPr>
        <p:txBody>
          <a:bodyPr wrap="square" lIns="0" tIns="0" rIns="0" bIns="0" rtlCol="0"/>
          <a:lstStyle/>
          <a:p>
            <a:endParaRPr sz="1350"/>
          </a:p>
        </p:txBody>
      </p:sp>
      <p:sp>
        <p:nvSpPr>
          <p:cNvPr id="44" name="bk object 44"/>
          <p:cNvSpPr/>
          <p:nvPr/>
        </p:nvSpPr>
        <p:spPr>
          <a:xfrm>
            <a:off x="7622465" y="4937764"/>
            <a:ext cx="9525" cy="13811"/>
          </a:xfrm>
          <a:custGeom>
            <a:avLst/>
            <a:gdLst/>
            <a:ahLst/>
            <a:cxnLst/>
            <a:rect l="l" t="t" r="r" b="b"/>
            <a:pathLst>
              <a:path w="12700" h="18415">
                <a:moveTo>
                  <a:pt x="7162" y="0"/>
                </a:moveTo>
                <a:lnTo>
                  <a:pt x="0" y="8712"/>
                </a:lnTo>
                <a:lnTo>
                  <a:pt x="4178" y="18262"/>
                </a:lnTo>
                <a:lnTo>
                  <a:pt x="5257" y="15430"/>
                </a:lnTo>
                <a:lnTo>
                  <a:pt x="8915" y="14198"/>
                </a:lnTo>
                <a:lnTo>
                  <a:pt x="11899" y="3340"/>
                </a:lnTo>
                <a:lnTo>
                  <a:pt x="12293" y="3149"/>
                </a:lnTo>
                <a:lnTo>
                  <a:pt x="7162" y="0"/>
                </a:lnTo>
                <a:close/>
              </a:path>
            </a:pathLst>
          </a:custGeom>
          <a:solidFill>
            <a:srgbClr val="330F11"/>
          </a:solidFill>
        </p:spPr>
        <p:txBody>
          <a:bodyPr wrap="square" lIns="0" tIns="0" rIns="0" bIns="0" rtlCol="0"/>
          <a:lstStyle/>
          <a:p>
            <a:endParaRPr sz="1350"/>
          </a:p>
        </p:txBody>
      </p:sp>
      <p:sp>
        <p:nvSpPr>
          <p:cNvPr id="45" name="bk object 45"/>
          <p:cNvSpPr/>
          <p:nvPr/>
        </p:nvSpPr>
        <p:spPr>
          <a:xfrm>
            <a:off x="7627030" y="4940479"/>
            <a:ext cx="8096" cy="12383"/>
          </a:xfrm>
          <a:custGeom>
            <a:avLst/>
            <a:gdLst/>
            <a:ahLst/>
            <a:cxnLst/>
            <a:rect l="l" t="t" r="r" b="b"/>
            <a:pathLst>
              <a:path w="10795" h="16509">
                <a:moveTo>
                  <a:pt x="5969" y="0"/>
                </a:moveTo>
                <a:lnTo>
                  <a:pt x="0" y="7518"/>
                </a:lnTo>
                <a:lnTo>
                  <a:pt x="1905" y="11734"/>
                </a:lnTo>
                <a:lnTo>
                  <a:pt x="3898" y="15989"/>
                </a:lnTo>
                <a:lnTo>
                  <a:pt x="4775" y="13525"/>
                </a:lnTo>
                <a:lnTo>
                  <a:pt x="7835" y="12407"/>
                </a:lnTo>
                <a:lnTo>
                  <a:pt x="10185" y="2984"/>
                </a:lnTo>
                <a:lnTo>
                  <a:pt x="10579" y="2908"/>
                </a:lnTo>
                <a:lnTo>
                  <a:pt x="5969" y="0"/>
                </a:lnTo>
                <a:close/>
              </a:path>
            </a:pathLst>
          </a:custGeom>
          <a:solidFill>
            <a:srgbClr val="330F11"/>
          </a:solidFill>
        </p:spPr>
        <p:txBody>
          <a:bodyPr wrap="square" lIns="0" tIns="0" rIns="0" bIns="0" rtlCol="0"/>
          <a:lstStyle/>
          <a:p>
            <a:endParaRPr sz="1350"/>
          </a:p>
        </p:txBody>
      </p:sp>
      <p:sp>
        <p:nvSpPr>
          <p:cNvPr id="46" name="bk object 46"/>
          <p:cNvSpPr/>
          <p:nvPr/>
        </p:nvSpPr>
        <p:spPr>
          <a:xfrm>
            <a:off x="7631446" y="4942507"/>
            <a:ext cx="6668" cy="10478"/>
          </a:xfrm>
          <a:custGeom>
            <a:avLst/>
            <a:gdLst/>
            <a:ahLst/>
            <a:cxnLst/>
            <a:rect l="l" t="t" r="r" b="b"/>
            <a:pathLst>
              <a:path w="8890" h="13970">
                <a:moveTo>
                  <a:pt x="4216" y="0"/>
                </a:moveTo>
                <a:lnTo>
                  <a:pt x="0" y="6007"/>
                </a:lnTo>
                <a:lnTo>
                  <a:pt x="1904" y="9702"/>
                </a:lnTo>
                <a:lnTo>
                  <a:pt x="3898" y="13360"/>
                </a:lnTo>
                <a:lnTo>
                  <a:pt x="4419" y="11302"/>
                </a:lnTo>
                <a:lnTo>
                  <a:pt x="5651" y="10934"/>
                </a:lnTo>
                <a:lnTo>
                  <a:pt x="6921" y="10617"/>
                </a:lnTo>
                <a:lnTo>
                  <a:pt x="8077" y="2705"/>
                </a:lnTo>
                <a:lnTo>
                  <a:pt x="8267" y="2628"/>
                </a:lnTo>
                <a:lnTo>
                  <a:pt x="4216" y="0"/>
                </a:lnTo>
                <a:close/>
              </a:path>
            </a:pathLst>
          </a:custGeom>
          <a:solidFill>
            <a:srgbClr val="330F11"/>
          </a:solidFill>
        </p:spPr>
        <p:txBody>
          <a:bodyPr wrap="square" lIns="0" tIns="0" rIns="0" bIns="0" rtlCol="0"/>
          <a:lstStyle/>
          <a:p>
            <a:endParaRPr sz="1350"/>
          </a:p>
        </p:txBody>
      </p:sp>
      <p:sp>
        <p:nvSpPr>
          <p:cNvPr id="47" name="bk object 47"/>
          <p:cNvSpPr/>
          <p:nvPr/>
        </p:nvSpPr>
        <p:spPr>
          <a:xfrm>
            <a:off x="7616913" y="4934874"/>
            <a:ext cx="20642" cy="16973"/>
          </a:xfrm>
          <a:prstGeom prst="rect">
            <a:avLst/>
          </a:prstGeom>
          <a:blipFill>
            <a:blip r:embed="rId9" cstate="print"/>
            <a:stretch>
              <a:fillRect/>
            </a:stretch>
          </a:blipFill>
        </p:spPr>
        <p:txBody>
          <a:bodyPr wrap="square" lIns="0" tIns="0" rIns="0" bIns="0" rtlCol="0"/>
          <a:lstStyle/>
          <a:p>
            <a:endParaRPr sz="1350"/>
          </a:p>
        </p:txBody>
      </p:sp>
      <p:sp>
        <p:nvSpPr>
          <p:cNvPr id="48" name="bk object 48"/>
          <p:cNvSpPr/>
          <p:nvPr/>
        </p:nvSpPr>
        <p:spPr>
          <a:xfrm>
            <a:off x="7620029" y="4932569"/>
            <a:ext cx="22803" cy="51863"/>
          </a:xfrm>
          <a:prstGeom prst="rect">
            <a:avLst/>
          </a:prstGeom>
          <a:blipFill>
            <a:blip r:embed="rId10" cstate="print"/>
            <a:stretch>
              <a:fillRect/>
            </a:stretch>
          </a:blipFill>
        </p:spPr>
        <p:txBody>
          <a:bodyPr wrap="square" lIns="0" tIns="0" rIns="0" bIns="0" rtlCol="0"/>
          <a:lstStyle/>
          <a:p>
            <a:endParaRPr sz="1350"/>
          </a:p>
        </p:txBody>
      </p:sp>
      <p:sp>
        <p:nvSpPr>
          <p:cNvPr id="49" name="bk object 49"/>
          <p:cNvSpPr/>
          <p:nvPr/>
        </p:nvSpPr>
        <p:spPr>
          <a:xfrm>
            <a:off x="7626197" y="4945312"/>
            <a:ext cx="13335" cy="13335"/>
          </a:xfrm>
          <a:custGeom>
            <a:avLst/>
            <a:gdLst/>
            <a:ahLst/>
            <a:cxnLst/>
            <a:rect l="l" t="t" r="r" b="b"/>
            <a:pathLst>
              <a:path w="17779" h="17779">
                <a:moveTo>
                  <a:pt x="11214" y="0"/>
                </a:moveTo>
                <a:lnTo>
                  <a:pt x="10020" y="5816"/>
                </a:lnTo>
                <a:lnTo>
                  <a:pt x="0" y="15151"/>
                </a:lnTo>
                <a:lnTo>
                  <a:pt x="13716" y="17665"/>
                </a:lnTo>
                <a:lnTo>
                  <a:pt x="17335" y="914"/>
                </a:lnTo>
                <a:lnTo>
                  <a:pt x="11214" y="0"/>
                </a:lnTo>
                <a:close/>
              </a:path>
            </a:pathLst>
          </a:custGeom>
          <a:solidFill>
            <a:srgbClr val="330F11"/>
          </a:solidFill>
        </p:spPr>
        <p:txBody>
          <a:bodyPr wrap="square" lIns="0" tIns="0" rIns="0" bIns="0" rtlCol="0"/>
          <a:lstStyle/>
          <a:p>
            <a:endParaRPr sz="1350"/>
          </a:p>
        </p:txBody>
      </p:sp>
      <p:sp>
        <p:nvSpPr>
          <p:cNvPr id="50" name="bk object 50"/>
          <p:cNvSpPr/>
          <p:nvPr/>
        </p:nvSpPr>
        <p:spPr>
          <a:xfrm>
            <a:off x="7623068" y="4943642"/>
            <a:ext cx="13335" cy="13335"/>
          </a:xfrm>
          <a:custGeom>
            <a:avLst/>
            <a:gdLst/>
            <a:ahLst/>
            <a:cxnLst/>
            <a:rect l="l" t="t" r="r" b="b"/>
            <a:pathLst>
              <a:path w="17779" h="17779">
                <a:moveTo>
                  <a:pt x="11214" y="0"/>
                </a:moveTo>
                <a:lnTo>
                  <a:pt x="9893" y="5918"/>
                </a:lnTo>
                <a:lnTo>
                  <a:pt x="0" y="15201"/>
                </a:lnTo>
                <a:lnTo>
                  <a:pt x="13677" y="17779"/>
                </a:lnTo>
                <a:lnTo>
                  <a:pt x="17297" y="990"/>
                </a:lnTo>
                <a:lnTo>
                  <a:pt x="11214" y="0"/>
                </a:lnTo>
                <a:close/>
              </a:path>
            </a:pathLst>
          </a:custGeom>
          <a:solidFill>
            <a:srgbClr val="330F11"/>
          </a:solidFill>
        </p:spPr>
        <p:txBody>
          <a:bodyPr wrap="square" lIns="0" tIns="0" rIns="0" bIns="0" rtlCol="0"/>
          <a:lstStyle/>
          <a:p>
            <a:endParaRPr sz="1350"/>
          </a:p>
        </p:txBody>
      </p:sp>
      <p:sp>
        <p:nvSpPr>
          <p:cNvPr id="51" name="bk object 51"/>
          <p:cNvSpPr/>
          <p:nvPr/>
        </p:nvSpPr>
        <p:spPr>
          <a:xfrm>
            <a:off x="7621716" y="4943102"/>
            <a:ext cx="11906" cy="13335"/>
          </a:xfrm>
          <a:custGeom>
            <a:avLst/>
            <a:gdLst/>
            <a:ahLst/>
            <a:cxnLst/>
            <a:rect l="l" t="t" r="r" b="b"/>
            <a:pathLst>
              <a:path w="15875" h="17779">
                <a:moveTo>
                  <a:pt x="9754" y="0"/>
                </a:moveTo>
                <a:lnTo>
                  <a:pt x="6534" y="4506"/>
                </a:lnTo>
                <a:lnTo>
                  <a:pt x="2398" y="9097"/>
                </a:lnTo>
                <a:lnTo>
                  <a:pt x="0" y="13010"/>
                </a:lnTo>
                <a:lnTo>
                  <a:pt x="1995" y="15481"/>
                </a:lnTo>
                <a:lnTo>
                  <a:pt x="8637" y="17500"/>
                </a:lnTo>
                <a:lnTo>
                  <a:pt x="15799" y="1587"/>
                </a:lnTo>
                <a:lnTo>
                  <a:pt x="9754" y="0"/>
                </a:lnTo>
                <a:close/>
              </a:path>
            </a:pathLst>
          </a:custGeom>
          <a:solidFill>
            <a:srgbClr val="330F11"/>
          </a:solidFill>
        </p:spPr>
        <p:txBody>
          <a:bodyPr wrap="square" lIns="0" tIns="0" rIns="0" bIns="0" rtlCol="0"/>
          <a:lstStyle/>
          <a:p>
            <a:endParaRPr sz="1350"/>
          </a:p>
        </p:txBody>
      </p:sp>
      <p:sp>
        <p:nvSpPr>
          <p:cNvPr id="52" name="bk object 52"/>
          <p:cNvSpPr/>
          <p:nvPr/>
        </p:nvSpPr>
        <p:spPr>
          <a:xfrm>
            <a:off x="7634163" y="4935047"/>
            <a:ext cx="9049" cy="15240"/>
          </a:xfrm>
          <a:custGeom>
            <a:avLst/>
            <a:gdLst/>
            <a:ahLst/>
            <a:cxnLst/>
            <a:rect l="l" t="t" r="r" b="b"/>
            <a:pathLst>
              <a:path w="12065" h="20320">
                <a:moveTo>
                  <a:pt x="8432" y="0"/>
                </a:moveTo>
                <a:lnTo>
                  <a:pt x="1752" y="393"/>
                </a:lnTo>
                <a:lnTo>
                  <a:pt x="2031" y="787"/>
                </a:lnTo>
                <a:lnTo>
                  <a:pt x="0" y="13246"/>
                </a:lnTo>
                <a:lnTo>
                  <a:pt x="1625" y="14757"/>
                </a:lnTo>
                <a:lnTo>
                  <a:pt x="3098" y="16395"/>
                </a:lnTo>
                <a:lnTo>
                  <a:pt x="2946" y="19850"/>
                </a:lnTo>
                <a:lnTo>
                  <a:pt x="7238" y="16154"/>
                </a:lnTo>
                <a:lnTo>
                  <a:pt x="11607" y="12446"/>
                </a:lnTo>
                <a:lnTo>
                  <a:pt x="8432" y="0"/>
                </a:lnTo>
                <a:close/>
              </a:path>
            </a:pathLst>
          </a:custGeom>
          <a:solidFill>
            <a:srgbClr val="330F11"/>
          </a:solidFill>
        </p:spPr>
        <p:txBody>
          <a:bodyPr wrap="square" lIns="0" tIns="0" rIns="0" bIns="0" rtlCol="0"/>
          <a:lstStyle/>
          <a:p>
            <a:endParaRPr sz="1350"/>
          </a:p>
        </p:txBody>
      </p:sp>
      <p:sp>
        <p:nvSpPr>
          <p:cNvPr id="53" name="bk object 53"/>
          <p:cNvSpPr/>
          <p:nvPr/>
        </p:nvSpPr>
        <p:spPr>
          <a:xfrm>
            <a:off x="7629538" y="4934870"/>
            <a:ext cx="8096" cy="13335"/>
          </a:xfrm>
          <a:custGeom>
            <a:avLst/>
            <a:gdLst/>
            <a:ahLst/>
            <a:cxnLst/>
            <a:rect l="l" t="t" r="r" b="b"/>
            <a:pathLst>
              <a:path w="10795" h="17779">
                <a:moveTo>
                  <a:pt x="8788" y="0"/>
                </a:moveTo>
                <a:lnTo>
                  <a:pt x="2781" y="38"/>
                </a:lnTo>
                <a:lnTo>
                  <a:pt x="2971" y="431"/>
                </a:lnTo>
                <a:lnTo>
                  <a:pt x="0" y="11214"/>
                </a:lnTo>
                <a:lnTo>
                  <a:pt x="1193" y="12687"/>
                </a:lnTo>
                <a:lnTo>
                  <a:pt x="2540" y="14160"/>
                </a:lnTo>
                <a:lnTo>
                  <a:pt x="1866" y="17183"/>
                </a:lnTo>
                <a:lnTo>
                  <a:pt x="10464" y="11099"/>
                </a:lnTo>
                <a:lnTo>
                  <a:pt x="8788" y="0"/>
                </a:lnTo>
                <a:close/>
              </a:path>
            </a:pathLst>
          </a:custGeom>
          <a:solidFill>
            <a:srgbClr val="330F11"/>
          </a:solidFill>
        </p:spPr>
        <p:txBody>
          <a:bodyPr wrap="square" lIns="0" tIns="0" rIns="0" bIns="0" rtlCol="0"/>
          <a:lstStyle/>
          <a:p>
            <a:endParaRPr sz="1350"/>
          </a:p>
        </p:txBody>
      </p:sp>
      <p:sp>
        <p:nvSpPr>
          <p:cNvPr id="54" name="bk object 54"/>
          <p:cNvSpPr/>
          <p:nvPr/>
        </p:nvSpPr>
        <p:spPr>
          <a:xfrm>
            <a:off x="7625571" y="4935289"/>
            <a:ext cx="7144" cy="11430"/>
          </a:xfrm>
          <a:custGeom>
            <a:avLst/>
            <a:gdLst/>
            <a:ahLst/>
            <a:cxnLst/>
            <a:rect l="l" t="t" r="r" b="b"/>
            <a:pathLst>
              <a:path w="9525" h="15240">
                <a:moveTo>
                  <a:pt x="7950" y="0"/>
                </a:moveTo>
                <a:lnTo>
                  <a:pt x="2628" y="76"/>
                </a:lnTo>
                <a:lnTo>
                  <a:pt x="2819" y="393"/>
                </a:lnTo>
                <a:lnTo>
                  <a:pt x="0" y="9626"/>
                </a:lnTo>
                <a:lnTo>
                  <a:pt x="2108" y="12166"/>
                </a:lnTo>
                <a:lnTo>
                  <a:pt x="1625" y="14719"/>
                </a:lnTo>
                <a:lnTo>
                  <a:pt x="5448" y="12128"/>
                </a:lnTo>
                <a:lnTo>
                  <a:pt x="9270" y="9461"/>
                </a:lnTo>
                <a:lnTo>
                  <a:pt x="7950" y="0"/>
                </a:lnTo>
                <a:close/>
              </a:path>
            </a:pathLst>
          </a:custGeom>
          <a:solidFill>
            <a:srgbClr val="330F11"/>
          </a:solidFill>
        </p:spPr>
        <p:txBody>
          <a:bodyPr wrap="square" lIns="0" tIns="0" rIns="0" bIns="0" rtlCol="0"/>
          <a:lstStyle/>
          <a:p>
            <a:endParaRPr sz="1350"/>
          </a:p>
        </p:txBody>
      </p:sp>
      <p:sp>
        <p:nvSpPr>
          <p:cNvPr id="55" name="bk object 55"/>
          <p:cNvSpPr/>
          <p:nvPr/>
        </p:nvSpPr>
        <p:spPr>
          <a:xfrm>
            <a:off x="7622112" y="4935439"/>
            <a:ext cx="6191" cy="9049"/>
          </a:xfrm>
          <a:custGeom>
            <a:avLst/>
            <a:gdLst/>
            <a:ahLst/>
            <a:cxnLst/>
            <a:rect l="l" t="t" r="r" b="b"/>
            <a:pathLst>
              <a:path w="8254" h="12065">
                <a:moveTo>
                  <a:pt x="7670" y="0"/>
                </a:moveTo>
                <a:lnTo>
                  <a:pt x="2857" y="114"/>
                </a:lnTo>
                <a:lnTo>
                  <a:pt x="3009" y="393"/>
                </a:lnTo>
                <a:lnTo>
                  <a:pt x="0" y="7670"/>
                </a:lnTo>
                <a:lnTo>
                  <a:pt x="1701" y="9626"/>
                </a:lnTo>
                <a:lnTo>
                  <a:pt x="1066" y="11620"/>
                </a:lnTo>
                <a:lnTo>
                  <a:pt x="4686" y="9512"/>
                </a:lnTo>
                <a:lnTo>
                  <a:pt x="8229" y="7353"/>
                </a:lnTo>
                <a:lnTo>
                  <a:pt x="7670" y="0"/>
                </a:lnTo>
                <a:close/>
              </a:path>
            </a:pathLst>
          </a:custGeom>
          <a:solidFill>
            <a:srgbClr val="330F11"/>
          </a:solidFill>
        </p:spPr>
        <p:txBody>
          <a:bodyPr wrap="square" lIns="0" tIns="0" rIns="0" bIns="0" rtlCol="0"/>
          <a:lstStyle/>
          <a:p>
            <a:endParaRPr sz="1350"/>
          </a:p>
        </p:txBody>
      </p:sp>
      <p:sp>
        <p:nvSpPr>
          <p:cNvPr id="56" name="bk object 56"/>
          <p:cNvSpPr/>
          <p:nvPr/>
        </p:nvSpPr>
        <p:spPr>
          <a:xfrm>
            <a:off x="7622819" y="4934064"/>
            <a:ext cx="20859" cy="15097"/>
          </a:xfrm>
          <a:prstGeom prst="rect">
            <a:avLst/>
          </a:prstGeom>
          <a:blipFill>
            <a:blip r:embed="rId11" cstate="print"/>
            <a:stretch>
              <a:fillRect/>
            </a:stretch>
          </a:blipFill>
        </p:spPr>
        <p:txBody>
          <a:bodyPr wrap="square" lIns="0" tIns="0" rIns="0" bIns="0" rtlCol="0"/>
          <a:lstStyle/>
          <a:p>
            <a:endParaRPr sz="1350"/>
          </a:p>
        </p:txBody>
      </p:sp>
      <p:sp>
        <p:nvSpPr>
          <p:cNvPr id="57" name="bk object 57"/>
          <p:cNvSpPr/>
          <p:nvPr/>
        </p:nvSpPr>
        <p:spPr>
          <a:xfrm>
            <a:off x="7604469" y="4938008"/>
            <a:ext cx="34589" cy="39205"/>
          </a:xfrm>
          <a:prstGeom prst="rect">
            <a:avLst/>
          </a:prstGeom>
          <a:blipFill>
            <a:blip r:embed="rId7" cstate="print"/>
            <a:stretch>
              <a:fillRect/>
            </a:stretch>
          </a:blipFill>
        </p:spPr>
        <p:txBody>
          <a:bodyPr wrap="square" lIns="0" tIns="0" rIns="0" bIns="0" rtlCol="0"/>
          <a:lstStyle/>
          <a:p>
            <a:endParaRPr sz="1350"/>
          </a:p>
        </p:txBody>
      </p:sp>
      <p:sp>
        <p:nvSpPr>
          <p:cNvPr id="58" name="bk object 58"/>
          <p:cNvSpPr/>
          <p:nvPr/>
        </p:nvSpPr>
        <p:spPr>
          <a:xfrm>
            <a:off x="7615309" y="4945726"/>
            <a:ext cx="10001" cy="16193"/>
          </a:xfrm>
          <a:custGeom>
            <a:avLst/>
            <a:gdLst/>
            <a:ahLst/>
            <a:cxnLst/>
            <a:rect l="l" t="t" r="r" b="b"/>
            <a:pathLst>
              <a:path w="13334" h="21590">
                <a:moveTo>
                  <a:pt x="5524" y="0"/>
                </a:moveTo>
                <a:lnTo>
                  <a:pt x="0" y="16281"/>
                </a:lnTo>
                <a:lnTo>
                  <a:pt x="13042" y="21170"/>
                </a:lnTo>
                <a:lnTo>
                  <a:pt x="9309" y="8039"/>
                </a:lnTo>
                <a:lnTo>
                  <a:pt x="11290" y="2349"/>
                </a:lnTo>
                <a:lnTo>
                  <a:pt x="5524" y="0"/>
                </a:lnTo>
                <a:close/>
              </a:path>
            </a:pathLst>
          </a:custGeom>
          <a:solidFill>
            <a:srgbClr val="330F11"/>
          </a:solidFill>
        </p:spPr>
        <p:txBody>
          <a:bodyPr wrap="square" lIns="0" tIns="0" rIns="0" bIns="0" rtlCol="0"/>
          <a:lstStyle/>
          <a:p>
            <a:endParaRPr sz="1350"/>
          </a:p>
        </p:txBody>
      </p:sp>
      <p:sp>
        <p:nvSpPr>
          <p:cNvPr id="59" name="bk object 59"/>
          <p:cNvSpPr/>
          <p:nvPr/>
        </p:nvSpPr>
        <p:spPr>
          <a:xfrm>
            <a:off x="7618820" y="4945999"/>
            <a:ext cx="10001" cy="16193"/>
          </a:xfrm>
          <a:custGeom>
            <a:avLst/>
            <a:gdLst/>
            <a:ahLst/>
            <a:cxnLst/>
            <a:rect l="l" t="t" r="r" b="b"/>
            <a:pathLst>
              <a:path w="13334" h="21590">
                <a:moveTo>
                  <a:pt x="5575" y="0"/>
                </a:moveTo>
                <a:lnTo>
                  <a:pt x="0" y="16230"/>
                </a:lnTo>
                <a:lnTo>
                  <a:pt x="13093" y="21120"/>
                </a:lnTo>
                <a:lnTo>
                  <a:pt x="9397" y="8026"/>
                </a:lnTo>
                <a:lnTo>
                  <a:pt x="11302" y="2387"/>
                </a:lnTo>
                <a:lnTo>
                  <a:pt x="5575" y="0"/>
                </a:lnTo>
                <a:close/>
              </a:path>
            </a:pathLst>
          </a:custGeom>
          <a:solidFill>
            <a:srgbClr val="330F11"/>
          </a:solidFill>
        </p:spPr>
        <p:txBody>
          <a:bodyPr wrap="square" lIns="0" tIns="0" rIns="0" bIns="0" rtlCol="0"/>
          <a:lstStyle/>
          <a:p>
            <a:endParaRPr sz="1350"/>
          </a:p>
        </p:txBody>
      </p:sp>
      <p:sp>
        <p:nvSpPr>
          <p:cNvPr id="60" name="bk object 60"/>
          <p:cNvSpPr/>
          <p:nvPr/>
        </p:nvSpPr>
        <p:spPr>
          <a:xfrm>
            <a:off x="7623686" y="4947189"/>
            <a:ext cx="10478" cy="15716"/>
          </a:xfrm>
          <a:custGeom>
            <a:avLst/>
            <a:gdLst/>
            <a:ahLst/>
            <a:cxnLst/>
            <a:rect l="l" t="t" r="r" b="b"/>
            <a:pathLst>
              <a:path w="13970" h="20954">
                <a:moveTo>
                  <a:pt x="2031" y="0"/>
                </a:moveTo>
                <a:lnTo>
                  <a:pt x="0" y="17348"/>
                </a:lnTo>
                <a:lnTo>
                  <a:pt x="13411" y="20726"/>
                </a:lnTo>
                <a:lnTo>
                  <a:pt x="7200" y="7835"/>
                </a:lnTo>
                <a:lnTo>
                  <a:pt x="8000" y="1714"/>
                </a:lnTo>
                <a:lnTo>
                  <a:pt x="2031" y="0"/>
                </a:lnTo>
                <a:close/>
              </a:path>
            </a:pathLst>
          </a:custGeom>
          <a:solidFill>
            <a:srgbClr val="330F11"/>
          </a:solidFill>
        </p:spPr>
        <p:txBody>
          <a:bodyPr wrap="square" lIns="0" tIns="0" rIns="0" bIns="0" rtlCol="0"/>
          <a:lstStyle/>
          <a:p>
            <a:endParaRPr sz="1350"/>
          </a:p>
        </p:txBody>
      </p:sp>
      <p:sp>
        <p:nvSpPr>
          <p:cNvPr id="61" name="bk object 61"/>
          <p:cNvSpPr/>
          <p:nvPr/>
        </p:nvSpPr>
        <p:spPr>
          <a:xfrm>
            <a:off x="7612143" y="4934931"/>
            <a:ext cx="21602" cy="28223"/>
          </a:xfrm>
          <a:prstGeom prst="rect">
            <a:avLst/>
          </a:prstGeom>
          <a:blipFill>
            <a:blip r:embed="rId12" cstate="print"/>
            <a:stretch>
              <a:fillRect/>
            </a:stretch>
          </a:blipFill>
        </p:spPr>
        <p:txBody>
          <a:bodyPr wrap="square" lIns="0" tIns="0" rIns="0" bIns="0" rtlCol="0"/>
          <a:lstStyle/>
          <a:p>
            <a:endParaRPr sz="1350"/>
          </a:p>
        </p:txBody>
      </p:sp>
      <p:sp>
        <p:nvSpPr>
          <p:cNvPr id="62" name="bk object 62"/>
          <p:cNvSpPr/>
          <p:nvPr/>
        </p:nvSpPr>
        <p:spPr>
          <a:xfrm>
            <a:off x="7617189" y="4935731"/>
            <a:ext cx="11430" cy="15240"/>
          </a:xfrm>
          <a:custGeom>
            <a:avLst/>
            <a:gdLst/>
            <a:ahLst/>
            <a:cxnLst/>
            <a:rect l="l" t="t" r="r" b="b"/>
            <a:pathLst>
              <a:path w="15240" h="20320">
                <a:moveTo>
                  <a:pt x="9105" y="0"/>
                </a:moveTo>
                <a:lnTo>
                  <a:pt x="0" y="9029"/>
                </a:lnTo>
                <a:lnTo>
                  <a:pt x="3619" y="19850"/>
                </a:lnTo>
                <a:lnTo>
                  <a:pt x="5206" y="16713"/>
                </a:lnTo>
                <a:lnTo>
                  <a:pt x="7391" y="16154"/>
                </a:lnTo>
                <a:lnTo>
                  <a:pt x="9499" y="15557"/>
                </a:lnTo>
                <a:lnTo>
                  <a:pt x="14198" y="4025"/>
                </a:lnTo>
                <a:lnTo>
                  <a:pt x="14643" y="3784"/>
                </a:lnTo>
                <a:lnTo>
                  <a:pt x="9105" y="0"/>
                </a:lnTo>
                <a:close/>
              </a:path>
            </a:pathLst>
          </a:custGeom>
          <a:solidFill>
            <a:srgbClr val="330F11"/>
          </a:solidFill>
        </p:spPr>
        <p:txBody>
          <a:bodyPr wrap="square" lIns="0" tIns="0" rIns="0" bIns="0" rtlCol="0"/>
          <a:lstStyle/>
          <a:p>
            <a:endParaRPr sz="1350"/>
          </a:p>
        </p:txBody>
      </p:sp>
      <p:sp>
        <p:nvSpPr>
          <p:cNvPr id="63" name="bk object 63"/>
          <p:cNvSpPr/>
          <p:nvPr/>
        </p:nvSpPr>
        <p:spPr>
          <a:xfrm>
            <a:off x="7622465" y="4937764"/>
            <a:ext cx="9525" cy="13811"/>
          </a:xfrm>
          <a:custGeom>
            <a:avLst/>
            <a:gdLst/>
            <a:ahLst/>
            <a:cxnLst/>
            <a:rect l="l" t="t" r="r" b="b"/>
            <a:pathLst>
              <a:path w="12700" h="18415">
                <a:moveTo>
                  <a:pt x="7162" y="0"/>
                </a:moveTo>
                <a:lnTo>
                  <a:pt x="0" y="8712"/>
                </a:lnTo>
                <a:lnTo>
                  <a:pt x="4178" y="18262"/>
                </a:lnTo>
                <a:lnTo>
                  <a:pt x="5257" y="15430"/>
                </a:lnTo>
                <a:lnTo>
                  <a:pt x="8915" y="14198"/>
                </a:lnTo>
                <a:lnTo>
                  <a:pt x="11899" y="3340"/>
                </a:lnTo>
                <a:lnTo>
                  <a:pt x="12293" y="3149"/>
                </a:lnTo>
                <a:lnTo>
                  <a:pt x="7162" y="0"/>
                </a:lnTo>
                <a:close/>
              </a:path>
            </a:pathLst>
          </a:custGeom>
          <a:solidFill>
            <a:srgbClr val="330F11"/>
          </a:solidFill>
        </p:spPr>
        <p:txBody>
          <a:bodyPr wrap="square" lIns="0" tIns="0" rIns="0" bIns="0" rtlCol="0"/>
          <a:lstStyle/>
          <a:p>
            <a:endParaRPr sz="1350"/>
          </a:p>
        </p:txBody>
      </p:sp>
      <p:sp>
        <p:nvSpPr>
          <p:cNvPr id="64" name="bk object 64"/>
          <p:cNvSpPr/>
          <p:nvPr/>
        </p:nvSpPr>
        <p:spPr>
          <a:xfrm>
            <a:off x="7627030" y="4940479"/>
            <a:ext cx="8096" cy="12383"/>
          </a:xfrm>
          <a:custGeom>
            <a:avLst/>
            <a:gdLst/>
            <a:ahLst/>
            <a:cxnLst/>
            <a:rect l="l" t="t" r="r" b="b"/>
            <a:pathLst>
              <a:path w="10795" h="16509">
                <a:moveTo>
                  <a:pt x="5969" y="0"/>
                </a:moveTo>
                <a:lnTo>
                  <a:pt x="0" y="7518"/>
                </a:lnTo>
                <a:lnTo>
                  <a:pt x="1905" y="11734"/>
                </a:lnTo>
                <a:lnTo>
                  <a:pt x="3898" y="15989"/>
                </a:lnTo>
                <a:lnTo>
                  <a:pt x="4775" y="13525"/>
                </a:lnTo>
                <a:lnTo>
                  <a:pt x="7835" y="12407"/>
                </a:lnTo>
                <a:lnTo>
                  <a:pt x="10185" y="2984"/>
                </a:lnTo>
                <a:lnTo>
                  <a:pt x="10579" y="2908"/>
                </a:lnTo>
                <a:lnTo>
                  <a:pt x="5969" y="0"/>
                </a:lnTo>
                <a:close/>
              </a:path>
            </a:pathLst>
          </a:custGeom>
          <a:solidFill>
            <a:srgbClr val="330F11"/>
          </a:solidFill>
        </p:spPr>
        <p:txBody>
          <a:bodyPr wrap="square" lIns="0" tIns="0" rIns="0" bIns="0" rtlCol="0"/>
          <a:lstStyle/>
          <a:p>
            <a:endParaRPr sz="1350"/>
          </a:p>
        </p:txBody>
      </p:sp>
      <p:sp>
        <p:nvSpPr>
          <p:cNvPr id="65" name="bk object 65"/>
          <p:cNvSpPr/>
          <p:nvPr/>
        </p:nvSpPr>
        <p:spPr>
          <a:xfrm>
            <a:off x="7631446" y="4942507"/>
            <a:ext cx="6668" cy="10478"/>
          </a:xfrm>
          <a:custGeom>
            <a:avLst/>
            <a:gdLst/>
            <a:ahLst/>
            <a:cxnLst/>
            <a:rect l="l" t="t" r="r" b="b"/>
            <a:pathLst>
              <a:path w="8890" h="13970">
                <a:moveTo>
                  <a:pt x="4216" y="0"/>
                </a:moveTo>
                <a:lnTo>
                  <a:pt x="0" y="6007"/>
                </a:lnTo>
                <a:lnTo>
                  <a:pt x="1904" y="9702"/>
                </a:lnTo>
                <a:lnTo>
                  <a:pt x="3898" y="13360"/>
                </a:lnTo>
                <a:lnTo>
                  <a:pt x="4419" y="11302"/>
                </a:lnTo>
                <a:lnTo>
                  <a:pt x="5651" y="10934"/>
                </a:lnTo>
                <a:lnTo>
                  <a:pt x="6921" y="10617"/>
                </a:lnTo>
                <a:lnTo>
                  <a:pt x="8077" y="2705"/>
                </a:lnTo>
                <a:lnTo>
                  <a:pt x="8267" y="2628"/>
                </a:lnTo>
                <a:lnTo>
                  <a:pt x="4216" y="0"/>
                </a:lnTo>
                <a:close/>
              </a:path>
            </a:pathLst>
          </a:custGeom>
          <a:solidFill>
            <a:srgbClr val="330F11"/>
          </a:solidFill>
        </p:spPr>
        <p:txBody>
          <a:bodyPr wrap="square" lIns="0" tIns="0" rIns="0" bIns="0" rtlCol="0"/>
          <a:lstStyle/>
          <a:p>
            <a:endParaRPr sz="1350"/>
          </a:p>
        </p:txBody>
      </p:sp>
      <p:sp>
        <p:nvSpPr>
          <p:cNvPr id="66" name="bk object 66"/>
          <p:cNvSpPr/>
          <p:nvPr/>
        </p:nvSpPr>
        <p:spPr>
          <a:xfrm>
            <a:off x="7616913" y="4934874"/>
            <a:ext cx="20642" cy="16973"/>
          </a:xfrm>
          <a:prstGeom prst="rect">
            <a:avLst/>
          </a:prstGeom>
          <a:blipFill>
            <a:blip r:embed="rId9" cstate="print"/>
            <a:stretch>
              <a:fillRect/>
            </a:stretch>
          </a:blipFill>
        </p:spPr>
        <p:txBody>
          <a:bodyPr wrap="square" lIns="0" tIns="0" rIns="0" bIns="0" rtlCol="0"/>
          <a:lstStyle/>
          <a:p>
            <a:endParaRPr sz="1350"/>
          </a:p>
        </p:txBody>
      </p:sp>
      <p:sp>
        <p:nvSpPr>
          <p:cNvPr id="67" name="bk object 67"/>
          <p:cNvSpPr/>
          <p:nvPr/>
        </p:nvSpPr>
        <p:spPr>
          <a:xfrm>
            <a:off x="7781676" y="4943283"/>
            <a:ext cx="32385" cy="21907"/>
          </a:xfrm>
          <a:custGeom>
            <a:avLst/>
            <a:gdLst/>
            <a:ahLst/>
            <a:cxnLst/>
            <a:rect l="l" t="t" r="r" b="b"/>
            <a:pathLst>
              <a:path w="43179" h="29209">
                <a:moveTo>
                  <a:pt x="42849" y="0"/>
                </a:moveTo>
                <a:lnTo>
                  <a:pt x="42395" y="241"/>
                </a:lnTo>
                <a:lnTo>
                  <a:pt x="42138" y="444"/>
                </a:lnTo>
                <a:lnTo>
                  <a:pt x="39789" y="2031"/>
                </a:lnTo>
                <a:lnTo>
                  <a:pt x="0" y="28282"/>
                </a:lnTo>
                <a:lnTo>
                  <a:pt x="241" y="28765"/>
                </a:lnTo>
                <a:lnTo>
                  <a:pt x="5130" y="27851"/>
                </a:lnTo>
                <a:lnTo>
                  <a:pt x="42608" y="241"/>
                </a:lnTo>
                <a:lnTo>
                  <a:pt x="42849" y="152"/>
                </a:lnTo>
                <a:lnTo>
                  <a:pt x="42849" y="0"/>
                </a:lnTo>
                <a:close/>
              </a:path>
            </a:pathLst>
          </a:custGeom>
          <a:solidFill>
            <a:srgbClr val="B66E52"/>
          </a:solidFill>
        </p:spPr>
        <p:txBody>
          <a:bodyPr wrap="square" lIns="0" tIns="0" rIns="0" bIns="0" rtlCol="0"/>
          <a:lstStyle/>
          <a:p>
            <a:endParaRPr sz="1350"/>
          </a:p>
        </p:txBody>
      </p:sp>
      <p:sp>
        <p:nvSpPr>
          <p:cNvPr id="68" name="bk object 68"/>
          <p:cNvSpPr/>
          <p:nvPr/>
        </p:nvSpPr>
        <p:spPr>
          <a:xfrm>
            <a:off x="7628020" y="5169541"/>
            <a:ext cx="28613" cy="71609"/>
          </a:xfrm>
          <a:prstGeom prst="rect">
            <a:avLst/>
          </a:prstGeom>
          <a:blipFill>
            <a:blip r:embed="rId13" cstate="print"/>
            <a:stretch>
              <a:fillRect/>
            </a:stretch>
          </a:blipFill>
        </p:spPr>
        <p:txBody>
          <a:bodyPr wrap="square" lIns="0" tIns="0" rIns="0" bIns="0" rtlCol="0"/>
          <a:lstStyle/>
          <a:p>
            <a:endParaRPr sz="1350"/>
          </a:p>
        </p:txBody>
      </p:sp>
      <p:sp>
        <p:nvSpPr>
          <p:cNvPr id="69" name="bk object 69"/>
          <p:cNvSpPr/>
          <p:nvPr/>
        </p:nvSpPr>
        <p:spPr>
          <a:xfrm>
            <a:off x="7681455" y="4993529"/>
            <a:ext cx="51911" cy="111919"/>
          </a:xfrm>
          <a:custGeom>
            <a:avLst/>
            <a:gdLst/>
            <a:ahLst/>
            <a:cxnLst/>
            <a:rect l="l" t="t" r="r" b="b"/>
            <a:pathLst>
              <a:path w="69215" h="149225">
                <a:moveTo>
                  <a:pt x="68224" y="0"/>
                </a:moveTo>
                <a:lnTo>
                  <a:pt x="50406" y="14757"/>
                </a:lnTo>
                <a:lnTo>
                  <a:pt x="0" y="106616"/>
                </a:lnTo>
                <a:lnTo>
                  <a:pt x="22034" y="148323"/>
                </a:lnTo>
                <a:lnTo>
                  <a:pt x="23598" y="149044"/>
                </a:lnTo>
                <a:lnTo>
                  <a:pt x="27828" y="148466"/>
                </a:lnTo>
                <a:lnTo>
                  <a:pt x="34036" y="142472"/>
                </a:lnTo>
                <a:lnTo>
                  <a:pt x="41529" y="126949"/>
                </a:lnTo>
                <a:lnTo>
                  <a:pt x="44956" y="117210"/>
                </a:lnTo>
                <a:lnTo>
                  <a:pt x="47720" y="106905"/>
                </a:lnTo>
                <a:lnTo>
                  <a:pt x="51169" y="96309"/>
                </a:lnTo>
                <a:lnTo>
                  <a:pt x="56654" y="85699"/>
                </a:lnTo>
                <a:lnTo>
                  <a:pt x="59896" y="79746"/>
                </a:lnTo>
                <a:lnTo>
                  <a:pt x="62136" y="73553"/>
                </a:lnTo>
                <a:lnTo>
                  <a:pt x="63235" y="66163"/>
                </a:lnTo>
                <a:lnTo>
                  <a:pt x="63055" y="56616"/>
                </a:lnTo>
                <a:lnTo>
                  <a:pt x="64027" y="41948"/>
                </a:lnTo>
                <a:lnTo>
                  <a:pt x="66582" y="31518"/>
                </a:lnTo>
                <a:lnTo>
                  <a:pt x="68666" y="19483"/>
                </a:lnTo>
                <a:lnTo>
                  <a:pt x="68224" y="0"/>
                </a:lnTo>
                <a:close/>
              </a:path>
            </a:pathLst>
          </a:custGeom>
          <a:solidFill>
            <a:srgbClr val="5D1810"/>
          </a:solidFill>
        </p:spPr>
        <p:txBody>
          <a:bodyPr wrap="square" lIns="0" tIns="0" rIns="0" bIns="0" rtlCol="0"/>
          <a:lstStyle/>
          <a:p>
            <a:endParaRPr sz="1350"/>
          </a:p>
        </p:txBody>
      </p:sp>
      <p:sp>
        <p:nvSpPr>
          <p:cNvPr id="70" name="bk object 70"/>
          <p:cNvSpPr/>
          <p:nvPr/>
        </p:nvSpPr>
        <p:spPr>
          <a:xfrm>
            <a:off x="7640040" y="4953428"/>
            <a:ext cx="146097" cy="184719"/>
          </a:xfrm>
          <a:prstGeom prst="rect">
            <a:avLst/>
          </a:prstGeom>
          <a:blipFill>
            <a:blip r:embed="rId14" cstate="print"/>
            <a:stretch>
              <a:fillRect/>
            </a:stretch>
          </a:blipFill>
        </p:spPr>
        <p:txBody>
          <a:bodyPr wrap="square" lIns="0" tIns="0" rIns="0" bIns="0" rtlCol="0"/>
          <a:lstStyle/>
          <a:p>
            <a:endParaRPr sz="1350"/>
          </a:p>
        </p:txBody>
      </p:sp>
      <p:sp>
        <p:nvSpPr>
          <p:cNvPr id="71" name="bk object 71"/>
          <p:cNvSpPr/>
          <p:nvPr/>
        </p:nvSpPr>
        <p:spPr>
          <a:xfrm>
            <a:off x="7644307" y="5078022"/>
            <a:ext cx="43814" cy="49530"/>
          </a:xfrm>
          <a:custGeom>
            <a:avLst/>
            <a:gdLst/>
            <a:ahLst/>
            <a:cxnLst/>
            <a:rect l="l" t="t" r="r" b="b"/>
            <a:pathLst>
              <a:path w="58420" h="66040">
                <a:moveTo>
                  <a:pt x="29743" y="0"/>
                </a:moveTo>
                <a:lnTo>
                  <a:pt x="13408" y="4624"/>
                </a:lnTo>
                <a:lnTo>
                  <a:pt x="354" y="16557"/>
                </a:lnTo>
                <a:lnTo>
                  <a:pt x="0" y="33820"/>
                </a:lnTo>
                <a:lnTo>
                  <a:pt x="8854" y="43873"/>
                </a:lnTo>
                <a:lnTo>
                  <a:pt x="17678" y="52536"/>
                </a:lnTo>
                <a:lnTo>
                  <a:pt x="26439" y="59883"/>
                </a:lnTo>
                <a:lnTo>
                  <a:pt x="35090" y="65976"/>
                </a:lnTo>
                <a:lnTo>
                  <a:pt x="38481" y="64943"/>
                </a:lnTo>
                <a:lnTo>
                  <a:pt x="44873" y="59880"/>
                </a:lnTo>
                <a:lnTo>
                  <a:pt x="52147" y="50171"/>
                </a:lnTo>
                <a:lnTo>
                  <a:pt x="58204" y="35179"/>
                </a:lnTo>
                <a:lnTo>
                  <a:pt x="54911" y="31030"/>
                </a:lnTo>
                <a:lnTo>
                  <a:pt x="49987" y="23753"/>
                </a:lnTo>
                <a:lnTo>
                  <a:pt x="44605" y="14560"/>
                </a:lnTo>
                <a:lnTo>
                  <a:pt x="39941" y="4661"/>
                </a:lnTo>
                <a:lnTo>
                  <a:pt x="29743" y="0"/>
                </a:lnTo>
                <a:close/>
              </a:path>
            </a:pathLst>
          </a:custGeom>
          <a:solidFill>
            <a:srgbClr val="70411D">
              <a:alpha val="39999"/>
            </a:srgbClr>
          </a:solidFill>
        </p:spPr>
        <p:txBody>
          <a:bodyPr wrap="square" lIns="0" tIns="0" rIns="0" bIns="0" rtlCol="0"/>
          <a:lstStyle/>
          <a:p>
            <a:endParaRPr sz="1350"/>
          </a:p>
        </p:txBody>
      </p:sp>
      <p:sp>
        <p:nvSpPr>
          <p:cNvPr id="72" name="bk object 72"/>
          <p:cNvSpPr/>
          <p:nvPr/>
        </p:nvSpPr>
        <p:spPr>
          <a:xfrm>
            <a:off x="7674262" y="5081517"/>
            <a:ext cx="80010" cy="43339"/>
          </a:xfrm>
          <a:custGeom>
            <a:avLst/>
            <a:gdLst/>
            <a:ahLst/>
            <a:cxnLst/>
            <a:rect l="l" t="t" r="r" b="b"/>
            <a:pathLst>
              <a:path w="106679" h="57784">
                <a:moveTo>
                  <a:pt x="0" y="0"/>
                </a:moveTo>
                <a:lnTo>
                  <a:pt x="22410" y="35343"/>
                </a:lnTo>
                <a:lnTo>
                  <a:pt x="64008" y="57251"/>
                </a:lnTo>
                <a:lnTo>
                  <a:pt x="69697" y="57683"/>
                </a:lnTo>
                <a:lnTo>
                  <a:pt x="74241" y="57251"/>
                </a:lnTo>
                <a:lnTo>
                  <a:pt x="69697" y="57251"/>
                </a:lnTo>
                <a:lnTo>
                  <a:pt x="64046" y="56896"/>
                </a:lnTo>
                <a:lnTo>
                  <a:pt x="28844" y="40851"/>
                </a:lnTo>
                <a:lnTo>
                  <a:pt x="7442" y="15074"/>
                </a:lnTo>
                <a:lnTo>
                  <a:pt x="4572" y="10223"/>
                </a:lnTo>
                <a:lnTo>
                  <a:pt x="2070" y="5219"/>
                </a:lnTo>
                <a:lnTo>
                  <a:pt x="0" y="0"/>
                </a:lnTo>
                <a:close/>
              </a:path>
              <a:path w="106679" h="57784">
                <a:moveTo>
                  <a:pt x="106591" y="45440"/>
                </a:moveTo>
                <a:lnTo>
                  <a:pt x="69697" y="57251"/>
                </a:lnTo>
                <a:lnTo>
                  <a:pt x="74241" y="57251"/>
                </a:lnTo>
                <a:lnTo>
                  <a:pt x="101930" y="48577"/>
                </a:lnTo>
                <a:lnTo>
                  <a:pt x="106591" y="45440"/>
                </a:lnTo>
                <a:close/>
              </a:path>
            </a:pathLst>
          </a:custGeom>
          <a:solidFill>
            <a:srgbClr val="FFFFFF"/>
          </a:solidFill>
        </p:spPr>
        <p:txBody>
          <a:bodyPr wrap="square" lIns="0" tIns="0" rIns="0" bIns="0" rtlCol="0"/>
          <a:lstStyle/>
          <a:p>
            <a:endParaRPr sz="1350"/>
          </a:p>
        </p:txBody>
      </p:sp>
      <p:sp>
        <p:nvSpPr>
          <p:cNvPr id="73" name="bk object 73"/>
          <p:cNvSpPr/>
          <p:nvPr/>
        </p:nvSpPr>
        <p:spPr>
          <a:xfrm>
            <a:off x="7790894" y="4973144"/>
            <a:ext cx="35719" cy="24288"/>
          </a:xfrm>
          <a:custGeom>
            <a:avLst/>
            <a:gdLst/>
            <a:ahLst/>
            <a:cxnLst/>
            <a:rect l="l" t="t" r="r" b="b"/>
            <a:pathLst>
              <a:path w="47625" h="32384">
                <a:moveTo>
                  <a:pt x="47193" y="0"/>
                </a:moveTo>
                <a:lnTo>
                  <a:pt x="43891" y="2273"/>
                </a:lnTo>
                <a:lnTo>
                  <a:pt x="0" y="31165"/>
                </a:lnTo>
                <a:lnTo>
                  <a:pt x="203" y="31788"/>
                </a:lnTo>
                <a:lnTo>
                  <a:pt x="5651" y="30645"/>
                </a:lnTo>
                <a:lnTo>
                  <a:pt x="46990" y="292"/>
                </a:lnTo>
                <a:lnTo>
                  <a:pt x="47307" y="177"/>
                </a:lnTo>
                <a:lnTo>
                  <a:pt x="47193" y="0"/>
                </a:lnTo>
                <a:close/>
              </a:path>
            </a:pathLst>
          </a:custGeom>
          <a:solidFill>
            <a:srgbClr val="B66E52"/>
          </a:solidFill>
        </p:spPr>
        <p:txBody>
          <a:bodyPr wrap="square" lIns="0" tIns="0" rIns="0" bIns="0" rtlCol="0"/>
          <a:lstStyle/>
          <a:p>
            <a:endParaRPr sz="1350"/>
          </a:p>
        </p:txBody>
      </p:sp>
      <p:sp>
        <p:nvSpPr>
          <p:cNvPr id="74" name="bk object 74"/>
          <p:cNvSpPr/>
          <p:nvPr/>
        </p:nvSpPr>
        <p:spPr>
          <a:xfrm>
            <a:off x="7792240" y="4973241"/>
            <a:ext cx="34043" cy="24584"/>
          </a:xfrm>
          <a:prstGeom prst="rect">
            <a:avLst/>
          </a:prstGeom>
          <a:blipFill>
            <a:blip r:embed="rId15" cstate="print"/>
            <a:stretch>
              <a:fillRect/>
            </a:stretch>
          </a:blipFill>
        </p:spPr>
        <p:txBody>
          <a:bodyPr wrap="square" lIns="0" tIns="0" rIns="0" bIns="0" rtlCol="0"/>
          <a:lstStyle/>
          <a:p>
            <a:endParaRPr sz="1350"/>
          </a:p>
        </p:txBody>
      </p:sp>
      <p:sp>
        <p:nvSpPr>
          <p:cNvPr id="75" name="bk object 75"/>
          <p:cNvSpPr/>
          <p:nvPr/>
        </p:nvSpPr>
        <p:spPr>
          <a:xfrm>
            <a:off x="7658023" y="5023132"/>
            <a:ext cx="87659" cy="149571"/>
          </a:xfrm>
          <a:prstGeom prst="rect">
            <a:avLst/>
          </a:prstGeom>
          <a:blipFill>
            <a:blip r:embed="rId16" cstate="print"/>
            <a:stretch>
              <a:fillRect/>
            </a:stretch>
          </a:blipFill>
        </p:spPr>
        <p:txBody>
          <a:bodyPr wrap="square" lIns="0" tIns="0" rIns="0" bIns="0" rtlCol="0"/>
          <a:lstStyle/>
          <a:p>
            <a:endParaRPr sz="1350"/>
          </a:p>
        </p:txBody>
      </p:sp>
      <p:sp>
        <p:nvSpPr>
          <p:cNvPr id="76" name="bk object 76"/>
          <p:cNvSpPr/>
          <p:nvPr/>
        </p:nvSpPr>
        <p:spPr>
          <a:xfrm>
            <a:off x="7658035" y="5030916"/>
            <a:ext cx="75248" cy="131921"/>
          </a:xfrm>
          <a:custGeom>
            <a:avLst/>
            <a:gdLst/>
            <a:ahLst/>
            <a:cxnLst/>
            <a:rect l="l" t="t" r="r" b="b"/>
            <a:pathLst>
              <a:path w="100329" h="175895">
                <a:moveTo>
                  <a:pt x="99936" y="0"/>
                </a:moveTo>
                <a:lnTo>
                  <a:pt x="75145" y="16192"/>
                </a:lnTo>
                <a:lnTo>
                  <a:pt x="0" y="122250"/>
                </a:lnTo>
                <a:lnTo>
                  <a:pt x="24739" y="174447"/>
                </a:lnTo>
                <a:lnTo>
                  <a:pt x="26714" y="175468"/>
                </a:lnTo>
                <a:lnTo>
                  <a:pt x="32300" y="175179"/>
                </a:lnTo>
                <a:lnTo>
                  <a:pt x="40989" y="168548"/>
                </a:lnTo>
                <a:lnTo>
                  <a:pt x="52273" y="150545"/>
                </a:lnTo>
                <a:lnTo>
                  <a:pt x="57790" y="139042"/>
                </a:lnTo>
                <a:lnTo>
                  <a:pt x="62458" y="126853"/>
                </a:lnTo>
                <a:lnTo>
                  <a:pt x="68050" y="114426"/>
                </a:lnTo>
                <a:lnTo>
                  <a:pt x="76339" y="102209"/>
                </a:lnTo>
                <a:lnTo>
                  <a:pt x="81135" y="95284"/>
                </a:lnTo>
                <a:lnTo>
                  <a:pt x="84666" y="88006"/>
                </a:lnTo>
                <a:lnTo>
                  <a:pt x="86846" y="79215"/>
                </a:lnTo>
                <a:lnTo>
                  <a:pt x="87591" y="67754"/>
                </a:lnTo>
                <a:lnTo>
                  <a:pt x="90292" y="50118"/>
                </a:lnTo>
                <a:lnTo>
                  <a:pt x="94678" y="37787"/>
                </a:lnTo>
                <a:lnTo>
                  <a:pt x="98607" y="23500"/>
                </a:lnTo>
                <a:lnTo>
                  <a:pt x="99936" y="0"/>
                </a:lnTo>
                <a:close/>
              </a:path>
            </a:pathLst>
          </a:custGeom>
          <a:solidFill>
            <a:srgbClr val="5D1810"/>
          </a:solidFill>
        </p:spPr>
        <p:txBody>
          <a:bodyPr wrap="square" lIns="0" tIns="0" rIns="0" bIns="0" rtlCol="0"/>
          <a:lstStyle/>
          <a:p>
            <a:endParaRPr sz="1350"/>
          </a:p>
        </p:txBody>
      </p:sp>
      <p:sp>
        <p:nvSpPr>
          <p:cNvPr id="77" name="bk object 77"/>
          <p:cNvSpPr/>
          <p:nvPr/>
        </p:nvSpPr>
        <p:spPr>
          <a:xfrm>
            <a:off x="7638426" y="4991623"/>
            <a:ext cx="157405" cy="196370"/>
          </a:xfrm>
          <a:prstGeom prst="rect">
            <a:avLst/>
          </a:prstGeom>
          <a:blipFill>
            <a:blip r:embed="rId17" cstate="print"/>
            <a:stretch>
              <a:fillRect/>
            </a:stretch>
          </a:blipFill>
        </p:spPr>
        <p:txBody>
          <a:bodyPr wrap="square" lIns="0" tIns="0" rIns="0" bIns="0" rtlCol="0"/>
          <a:lstStyle/>
          <a:p>
            <a:endParaRPr sz="1350"/>
          </a:p>
        </p:txBody>
      </p:sp>
      <p:sp>
        <p:nvSpPr>
          <p:cNvPr id="78" name="bk object 78"/>
          <p:cNvSpPr/>
          <p:nvPr/>
        </p:nvSpPr>
        <p:spPr>
          <a:xfrm>
            <a:off x="7639478" y="5121701"/>
            <a:ext cx="48577" cy="54769"/>
          </a:xfrm>
          <a:custGeom>
            <a:avLst/>
            <a:gdLst/>
            <a:ahLst/>
            <a:cxnLst/>
            <a:rect l="l" t="t" r="r" b="b"/>
            <a:pathLst>
              <a:path w="64770" h="73025">
                <a:moveTo>
                  <a:pt x="32729" y="0"/>
                </a:moveTo>
                <a:lnTo>
                  <a:pt x="14738" y="5112"/>
                </a:lnTo>
                <a:lnTo>
                  <a:pt x="367" y="18288"/>
                </a:lnTo>
                <a:lnTo>
                  <a:pt x="0" y="37329"/>
                </a:lnTo>
                <a:lnTo>
                  <a:pt x="9720" y="48412"/>
                </a:lnTo>
                <a:lnTo>
                  <a:pt x="19410" y="57957"/>
                </a:lnTo>
                <a:lnTo>
                  <a:pt x="29058" y="66052"/>
                </a:lnTo>
                <a:lnTo>
                  <a:pt x="38582" y="72737"/>
                </a:lnTo>
                <a:lnTo>
                  <a:pt x="42329" y="71625"/>
                </a:lnTo>
                <a:lnTo>
                  <a:pt x="49399" y="66040"/>
                </a:lnTo>
                <a:lnTo>
                  <a:pt x="57442" y="55347"/>
                </a:lnTo>
                <a:lnTo>
                  <a:pt x="64160" y="38840"/>
                </a:lnTo>
                <a:lnTo>
                  <a:pt x="60513" y="34246"/>
                </a:lnTo>
                <a:lnTo>
                  <a:pt x="55076" y="26199"/>
                </a:lnTo>
                <a:lnTo>
                  <a:pt x="49129" y="16050"/>
                </a:lnTo>
                <a:lnTo>
                  <a:pt x="43954" y="5147"/>
                </a:lnTo>
                <a:lnTo>
                  <a:pt x="32729" y="0"/>
                </a:lnTo>
                <a:close/>
              </a:path>
            </a:pathLst>
          </a:custGeom>
          <a:solidFill>
            <a:srgbClr val="70411D">
              <a:alpha val="39999"/>
            </a:srgbClr>
          </a:solidFill>
        </p:spPr>
        <p:txBody>
          <a:bodyPr wrap="square" lIns="0" tIns="0" rIns="0" bIns="0" rtlCol="0"/>
          <a:lstStyle/>
          <a:p>
            <a:endParaRPr sz="1350"/>
          </a:p>
        </p:txBody>
      </p:sp>
      <p:sp>
        <p:nvSpPr>
          <p:cNvPr id="79" name="bk object 79"/>
          <p:cNvSpPr/>
          <p:nvPr/>
        </p:nvSpPr>
        <p:spPr>
          <a:xfrm>
            <a:off x="7539479" y="4935521"/>
            <a:ext cx="107037" cy="188823"/>
          </a:xfrm>
          <a:prstGeom prst="rect">
            <a:avLst/>
          </a:prstGeom>
          <a:blipFill>
            <a:blip r:embed="rId18" cstate="print"/>
            <a:stretch>
              <a:fillRect/>
            </a:stretch>
          </a:blipFill>
        </p:spPr>
        <p:txBody>
          <a:bodyPr wrap="square" lIns="0" tIns="0" rIns="0" bIns="0" rtlCol="0"/>
          <a:lstStyle/>
          <a:p>
            <a:endParaRPr sz="1350"/>
          </a:p>
        </p:txBody>
      </p:sp>
      <p:sp>
        <p:nvSpPr>
          <p:cNvPr id="80" name="bk object 80"/>
          <p:cNvSpPr/>
          <p:nvPr/>
        </p:nvSpPr>
        <p:spPr>
          <a:xfrm>
            <a:off x="7672444" y="5125562"/>
            <a:ext cx="88583" cy="47625"/>
          </a:xfrm>
          <a:custGeom>
            <a:avLst/>
            <a:gdLst/>
            <a:ahLst/>
            <a:cxnLst/>
            <a:rect l="l" t="t" r="r" b="b"/>
            <a:pathLst>
              <a:path w="118109" h="63500">
                <a:moveTo>
                  <a:pt x="0" y="0"/>
                </a:moveTo>
                <a:lnTo>
                  <a:pt x="24792" y="39068"/>
                </a:lnTo>
                <a:lnTo>
                  <a:pt x="58445" y="60591"/>
                </a:lnTo>
                <a:lnTo>
                  <a:pt x="76898" y="63499"/>
                </a:lnTo>
                <a:lnTo>
                  <a:pt x="80595" y="63182"/>
                </a:lnTo>
                <a:lnTo>
                  <a:pt x="76898" y="63182"/>
                </a:lnTo>
                <a:lnTo>
                  <a:pt x="70650" y="62776"/>
                </a:lnTo>
                <a:lnTo>
                  <a:pt x="64604" y="61417"/>
                </a:lnTo>
                <a:lnTo>
                  <a:pt x="58597" y="60197"/>
                </a:lnTo>
                <a:lnTo>
                  <a:pt x="52755" y="58038"/>
                </a:lnTo>
                <a:lnTo>
                  <a:pt x="18808" y="31902"/>
                </a:lnTo>
                <a:lnTo>
                  <a:pt x="8229" y="16624"/>
                </a:lnTo>
                <a:lnTo>
                  <a:pt x="5054" y="11302"/>
                </a:lnTo>
                <a:lnTo>
                  <a:pt x="2349" y="5803"/>
                </a:lnTo>
                <a:lnTo>
                  <a:pt x="0" y="0"/>
                </a:lnTo>
                <a:close/>
              </a:path>
              <a:path w="118109" h="63500">
                <a:moveTo>
                  <a:pt x="117602" y="50037"/>
                </a:moveTo>
                <a:lnTo>
                  <a:pt x="76898" y="63182"/>
                </a:lnTo>
                <a:lnTo>
                  <a:pt x="80595" y="63182"/>
                </a:lnTo>
                <a:lnTo>
                  <a:pt x="89268" y="62382"/>
                </a:lnTo>
                <a:lnTo>
                  <a:pt x="95440" y="60909"/>
                </a:lnTo>
                <a:lnTo>
                  <a:pt x="101168" y="58686"/>
                </a:lnTo>
                <a:lnTo>
                  <a:pt x="106934" y="56527"/>
                </a:lnTo>
                <a:lnTo>
                  <a:pt x="112395" y="53543"/>
                </a:lnTo>
                <a:lnTo>
                  <a:pt x="117602" y="50037"/>
                </a:lnTo>
                <a:close/>
              </a:path>
            </a:pathLst>
          </a:custGeom>
          <a:solidFill>
            <a:srgbClr val="FFFFFF"/>
          </a:solidFill>
        </p:spPr>
        <p:txBody>
          <a:bodyPr wrap="square" lIns="0" tIns="0" rIns="0" bIns="0" rtlCol="0"/>
          <a:lstStyle/>
          <a:p>
            <a:endParaRPr sz="1350"/>
          </a:p>
        </p:txBody>
      </p:sp>
      <p:sp>
        <p:nvSpPr>
          <p:cNvPr id="81" name="bk object 81"/>
          <p:cNvSpPr/>
          <p:nvPr/>
        </p:nvSpPr>
        <p:spPr>
          <a:xfrm>
            <a:off x="7645775" y="5154587"/>
            <a:ext cx="34338" cy="75857"/>
          </a:xfrm>
          <a:prstGeom prst="rect">
            <a:avLst/>
          </a:prstGeom>
          <a:blipFill>
            <a:blip r:embed="rId19" cstate="print"/>
            <a:stretch>
              <a:fillRect/>
            </a:stretch>
          </a:blipFill>
        </p:spPr>
        <p:txBody>
          <a:bodyPr wrap="square" lIns="0" tIns="0" rIns="0" bIns="0" rtlCol="0"/>
          <a:lstStyle/>
          <a:p>
            <a:endParaRPr sz="1350"/>
          </a:p>
        </p:txBody>
      </p:sp>
      <p:sp>
        <p:nvSpPr>
          <p:cNvPr id="82" name="bk object 82"/>
          <p:cNvSpPr/>
          <p:nvPr/>
        </p:nvSpPr>
        <p:spPr>
          <a:xfrm>
            <a:off x="7470651" y="4943283"/>
            <a:ext cx="32385" cy="21907"/>
          </a:xfrm>
          <a:custGeom>
            <a:avLst/>
            <a:gdLst/>
            <a:ahLst/>
            <a:cxnLst/>
            <a:rect l="l" t="t" r="r" b="b"/>
            <a:pathLst>
              <a:path w="43179" h="29209">
                <a:moveTo>
                  <a:pt x="76" y="0"/>
                </a:moveTo>
                <a:lnTo>
                  <a:pt x="0" y="152"/>
                </a:lnTo>
                <a:lnTo>
                  <a:pt x="317" y="241"/>
                </a:lnTo>
                <a:lnTo>
                  <a:pt x="37795" y="27851"/>
                </a:lnTo>
                <a:lnTo>
                  <a:pt x="42722" y="28765"/>
                </a:lnTo>
                <a:lnTo>
                  <a:pt x="42925" y="28282"/>
                </a:lnTo>
                <a:lnTo>
                  <a:pt x="76" y="0"/>
                </a:lnTo>
                <a:close/>
              </a:path>
            </a:pathLst>
          </a:custGeom>
          <a:solidFill>
            <a:srgbClr val="B66E52"/>
          </a:solidFill>
        </p:spPr>
        <p:txBody>
          <a:bodyPr wrap="square" lIns="0" tIns="0" rIns="0" bIns="0" rtlCol="0"/>
          <a:lstStyle/>
          <a:p>
            <a:endParaRPr sz="1350"/>
          </a:p>
        </p:txBody>
      </p:sp>
      <p:sp>
        <p:nvSpPr>
          <p:cNvPr id="83" name="bk object 83"/>
          <p:cNvSpPr/>
          <p:nvPr/>
        </p:nvSpPr>
        <p:spPr>
          <a:xfrm>
            <a:off x="7551858" y="4995052"/>
            <a:ext cx="47625" cy="90488"/>
          </a:xfrm>
          <a:custGeom>
            <a:avLst/>
            <a:gdLst/>
            <a:ahLst/>
            <a:cxnLst/>
            <a:rect l="l" t="t" r="r" b="b"/>
            <a:pathLst>
              <a:path w="63500" h="120650">
                <a:moveTo>
                  <a:pt x="1010" y="0"/>
                </a:moveTo>
                <a:lnTo>
                  <a:pt x="0" y="15302"/>
                </a:lnTo>
                <a:lnTo>
                  <a:pt x="1632" y="24922"/>
                </a:lnTo>
                <a:lnTo>
                  <a:pt x="3760" y="33320"/>
                </a:lnTo>
                <a:lnTo>
                  <a:pt x="4236" y="44958"/>
                </a:lnTo>
                <a:lnTo>
                  <a:pt x="2763" y="56375"/>
                </a:lnTo>
                <a:lnTo>
                  <a:pt x="5099" y="61506"/>
                </a:lnTo>
                <a:lnTo>
                  <a:pt x="9481" y="68389"/>
                </a:lnTo>
                <a:lnTo>
                  <a:pt x="14443" y="77037"/>
                </a:lnTo>
                <a:lnTo>
                  <a:pt x="17429" y="85577"/>
                </a:lnTo>
                <a:lnTo>
                  <a:pt x="19766" y="93876"/>
                </a:lnTo>
                <a:lnTo>
                  <a:pt x="22778" y="101803"/>
                </a:lnTo>
                <a:lnTo>
                  <a:pt x="29421" y="114542"/>
                </a:lnTo>
                <a:lnTo>
                  <a:pt x="35159" y="119648"/>
                </a:lnTo>
                <a:lnTo>
                  <a:pt x="39189" y="120346"/>
                </a:lnTo>
                <a:lnTo>
                  <a:pt x="40710" y="119862"/>
                </a:lnTo>
                <a:lnTo>
                  <a:pt x="62872" y="88353"/>
                </a:lnTo>
                <a:lnTo>
                  <a:pt x="17520" y="12725"/>
                </a:lnTo>
                <a:lnTo>
                  <a:pt x="4871" y="3022"/>
                </a:lnTo>
                <a:lnTo>
                  <a:pt x="1010" y="0"/>
                </a:lnTo>
                <a:close/>
              </a:path>
            </a:pathLst>
          </a:custGeom>
          <a:solidFill>
            <a:srgbClr val="5D1810"/>
          </a:solidFill>
        </p:spPr>
        <p:txBody>
          <a:bodyPr wrap="square" lIns="0" tIns="0" rIns="0" bIns="0" rtlCol="0"/>
          <a:lstStyle/>
          <a:p>
            <a:endParaRPr sz="1350"/>
          </a:p>
        </p:txBody>
      </p:sp>
      <p:sp>
        <p:nvSpPr>
          <p:cNvPr id="84" name="bk object 84"/>
          <p:cNvSpPr/>
          <p:nvPr/>
        </p:nvSpPr>
        <p:spPr>
          <a:xfrm>
            <a:off x="7498373" y="4960048"/>
            <a:ext cx="142772" cy="178100"/>
          </a:xfrm>
          <a:prstGeom prst="rect">
            <a:avLst/>
          </a:prstGeom>
          <a:blipFill>
            <a:blip r:embed="rId20" cstate="print"/>
            <a:stretch>
              <a:fillRect/>
            </a:stretch>
          </a:blipFill>
        </p:spPr>
        <p:txBody>
          <a:bodyPr wrap="square" lIns="0" tIns="0" rIns="0" bIns="0" rtlCol="0"/>
          <a:lstStyle/>
          <a:p>
            <a:endParaRPr sz="1350"/>
          </a:p>
        </p:txBody>
      </p:sp>
      <p:sp>
        <p:nvSpPr>
          <p:cNvPr id="85" name="bk object 85"/>
          <p:cNvSpPr/>
          <p:nvPr/>
        </p:nvSpPr>
        <p:spPr>
          <a:xfrm>
            <a:off x="7596568" y="5078022"/>
            <a:ext cx="43814" cy="49530"/>
          </a:xfrm>
          <a:custGeom>
            <a:avLst/>
            <a:gdLst/>
            <a:ahLst/>
            <a:cxnLst/>
            <a:rect l="l" t="t" r="r" b="b"/>
            <a:pathLst>
              <a:path w="58420" h="66040">
                <a:moveTo>
                  <a:pt x="28486" y="0"/>
                </a:moveTo>
                <a:lnTo>
                  <a:pt x="18300" y="4661"/>
                </a:lnTo>
                <a:lnTo>
                  <a:pt x="13630" y="14560"/>
                </a:lnTo>
                <a:lnTo>
                  <a:pt x="8235" y="23753"/>
                </a:lnTo>
                <a:lnTo>
                  <a:pt x="3298" y="31030"/>
                </a:lnTo>
                <a:lnTo>
                  <a:pt x="0" y="35179"/>
                </a:lnTo>
                <a:lnTo>
                  <a:pt x="6033" y="50171"/>
                </a:lnTo>
                <a:lnTo>
                  <a:pt x="13300" y="59883"/>
                </a:lnTo>
                <a:lnTo>
                  <a:pt x="19695" y="64943"/>
                </a:lnTo>
                <a:lnTo>
                  <a:pt x="23114" y="65976"/>
                </a:lnTo>
                <a:lnTo>
                  <a:pt x="31777" y="59880"/>
                </a:lnTo>
                <a:lnTo>
                  <a:pt x="40520" y="52536"/>
                </a:lnTo>
                <a:lnTo>
                  <a:pt x="49333" y="43873"/>
                </a:lnTo>
                <a:lnTo>
                  <a:pt x="58204" y="33820"/>
                </a:lnTo>
                <a:lnTo>
                  <a:pt x="57834" y="16557"/>
                </a:lnTo>
                <a:lnTo>
                  <a:pt x="44796" y="4624"/>
                </a:lnTo>
                <a:lnTo>
                  <a:pt x="28486" y="0"/>
                </a:lnTo>
                <a:close/>
              </a:path>
            </a:pathLst>
          </a:custGeom>
          <a:solidFill>
            <a:srgbClr val="70411D">
              <a:alpha val="39999"/>
            </a:srgbClr>
          </a:solidFill>
        </p:spPr>
        <p:txBody>
          <a:bodyPr wrap="square" lIns="0" tIns="0" rIns="0" bIns="0" rtlCol="0"/>
          <a:lstStyle/>
          <a:p>
            <a:endParaRPr sz="1350"/>
          </a:p>
        </p:txBody>
      </p:sp>
      <p:sp>
        <p:nvSpPr>
          <p:cNvPr id="86" name="bk object 86"/>
          <p:cNvSpPr/>
          <p:nvPr/>
        </p:nvSpPr>
        <p:spPr>
          <a:xfrm>
            <a:off x="7530322" y="5081517"/>
            <a:ext cx="80010" cy="43339"/>
          </a:xfrm>
          <a:custGeom>
            <a:avLst/>
            <a:gdLst/>
            <a:ahLst/>
            <a:cxnLst/>
            <a:rect l="l" t="t" r="r" b="b"/>
            <a:pathLst>
              <a:path w="106679" h="57784">
                <a:moveTo>
                  <a:pt x="0" y="45440"/>
                </a:moveTo>
                <a:lnTo>
                  <a:pt x="36804" y="57683"/>
                </a:lnTo>
                <a:lnTo>
                  <a:pt x="42570" y="57251"/>
                </a:lnTo>
                <a:lnTo>
                  <a:pt x="36804" y="57251"/>
                </a:lnTo>
                <a:lnTo>
                  <a:pt x="31318" y="56781"/>
                </a:lnTo>
                <a:lnTo>
                  <a:pt x="23002" y="55495"/>
                </a:lnTo>
                <a:lnTo>
                  <a:pt x="14858" y="53035"/>
                </a:lnTo>
                <a:lnTo>
                  <a:pt x="7243" y="49670"/>
                </a:lnTo>
                <a:lnTo>
                  <a:pt x="0" y="45440"/>
                </a:lnTo>
                <a:close/>
              </a:path>
              <a:path w="106679" h="57784">
                <a:moveTo>
                  <a:pt x="106629" y="0"/>
                </a:moveTo>
                <a:lnTo>
                  <a:pt x="104482" y="5219"/>
                </a:lnTo>
                <a:lnTo>
                  <a:pt x="101939" y="10337"/>
                </a:lnTo>
                <a:lnTo>
                  <a:pt x="99148" y="15074"/>
                </a:lnTo>
                <a:lnTo>
                  <a:pt x="96263" y="20053"/>
                </a:lnTo>
                <a:lnTo>
                  <a:pt x="63703" y="50050"/>
                </a:lnTo>
                <a:lnTo>
                  <a:pt x="36804" y="57251"/>
                </a:lnTo>
                <a:lnTo>
                  <a:pt x="42570" y="57251"/>
                </a:lnTo>
                <a:lnTo>
                  <a:pt x="77962" y="41094"/>
                </a:lnTo>
                <a:lnTo>
                  <a:pt x="102224" y="10223"/>
                </a:lnTo>
                <a:lnTo>
                  <a:pt x="104559" y="5219"/>
                </a:lnTo>
                <a:lnTo>
                  <a:pt x="106629" y="0"/>
                </a:lnTo>
                <a:close/>
              </a:path>
            </a:pathLst>
          </a:custGeom>
          <a:solidFill>
            <a:srgbClr val="FFFFFF"/>
          </a:solidFill>
        </p:spPr>
        <p:txBody>
          <a:bodyPr wrap="square" lIns="0" tIns="0" rIns="0" bIns="0" rtlCol="0"/>
          <a:lstStyle/>
          <a:p>
            <a:endParaRPr sz="1350"/>
          </a:p>
        </p:txBody>
      </p:sp>
      <p:sp>
        <p:nvSpPr>
          <p:cNvPr id="87" name="bk object 87"/>
          <p:cNvSpPr/>
          <p:nvPr/>
        </p:nvSpPr>
        <p:spPr>
          <a:xfrm>
            <a:off x="7458147" y="4973144"/>
            <a:ext cx="35719" cy="24288"/>
          </a:xfrm>
          <a:custGeom>
            <a:avLst/>
            <a:gdLst/>
            <a:ahLst/>
            <a:cxnLst/>
            <a:rect l="l" t="t" r="r" b="b"/>
            <a:pathLst>
              <a:path w="47625" h="32384">
                <a:moveTo>
                  <a:pt x="88" y="0"/>
                </a:moveTo>
                <a:lnTo>
                  <a:pt x="0" y="177"/>
                </a:lnTo>
                <a:lnTo>
                  <a:pt x="317" y="292"/>
                </a:lnTo>
                <a:lnTo>
                  <a:pt x="41655" y="30645"/>
                </a:lnTo>
                <a:lnTo>
                  <a:pt x="47104" y="31788"/>
                </a:lnTo>
                <a:lnTo>
                  <a:pt x="47307" y="31165"/>
                </a:lnTo>
                <a:lnTo>
                  <a:pt x="3467" y="2273"/>
                </a:lnTo>
                <a:lnTo>
                  <a:pt x="88" y="0"/>
                </a:lnTo>
                <a:close/>
              </a:path>
            </a:pathLst>
          </a:custGeom>
          <a:solidFill>
            <a:srgbClr val="B66E52"/>
          </a:solidFill>
        </p:spPr>
        <p:txBody>
          <a:bodyPr wrap="square" lIns="0" tIns="0" rIns="0" bIns="0" rtlCol="0"/>
          <a:lstStyle/>
          <a:p>
            <a:endParaRPr sz="1350"/>
          </a:p>
        </p:txBody>
      </p:sp>
      <p:sp>
        <p:nvSpPr>
          <p:cNvPr id="88" name="bk object 88"/>
          <p:cNvSpPr/>
          <p:nvPr/>
        </p:nvSpPr>
        <p:spPr>
          <a:xfrm>
            <a:off x="7458274" y="4973241"/>
            <a:ext cx="33947" cy="24584"/>
          </a:xfrm>
          <a:prstGeom prst="rect">
            <a:avLst/>
          </a:prstGeom>
          <a:blipFill>
            <a:blip r:embed="rId21" cstate="print"/>
            <a:stretch>
              <a:fillRect/>
            </a:stretch>
          </a:blipFill>
        </p:spPr>
        <p:txBody>
          <a:bodyPr wrap="square" lIns="0" tIns="0" rIns="0" bIns="0" rtlCol="0"/>
          <a:lstStyle/>
          <a:p>
            <a:endParaRPr sz="1350"/>
          </a:p>
        </p:txBody>
      </p:sp>
      <p:sp>
        <p:nvSpPr>
          <p:cNvPr id="89" name="bk object 89"/>
          <p:cNvSpPr/>
          <p:nvPr/>
        </p:nvSpPr>
        <p:spPr>
          <a:xfrm>
            <a:off x="7533994" y="5023133"/>
            <a:ext cx="92492" cy="149571"/>
          </a:xfrm>
          <a:prstGeom prst="rect">
            <a:avLst/>
          </a:prstGeom>
          <a:blipFill>
            <a:blip r:embed="rId22" cstate="print"/>
            <a:stretch>
              <a:fillRect/>
            </a:stretch>
          </a:blipFill>
        </p:spPr>
        <p:txBody>
          <a:bodyPr wrap="square" lIns="0" tIns="0" rIns="0" bIns="0" rtlCol="0"/>
          <a:lstStyle/>
          <a:p>
            <a:endParaRPr sz="1350"/>
          </a:p>
        </p:txBody>
      </p:sp>
      <p:sp>
        <p:nvSpPr>
          <p:cNvPr id="90" name="bk object 90"/>
          <p:cNvSpPr/>
          <p:nvPr/>
        </p:nvSpPr>
        <p:spPr>
          <a:xfrm>
            <a:off x="7551535" y="5030916"/>
            <a:ext cx="75248" cy="131921"/>
          </a:xfrm>
          <a:custGeom>
            <a:avLst/>
            <a:gdLst/>
            <a:ahLst/>
            <a:cxnLst/>
            <a:rect l="l" t="t" r="r" b="b"/>
            <a:pathLst>
              <a:path w="100329" h="175895">
                <a:moveTo>
                  <a:pt x="0" y="0"/>
                </a:moveTo>
                <a:lnTo>
                  <a:pt x="1330" y="23500"/>
                </a:lnTo>
                <a:lnTo>
                  <a:pt x="5260" y="37787"/>
                </a:lnTo>
                <a:lnTo>
                  <a:pt x="9644" y="50118"/>
                </a:lnTo>
                <a:lnTo>
                  <a:pt x="12331" y="67754"/>
                </a:lnTo>
                <a:lnTo>
                  <a:pt x="13085" y="79215"/>
                </a:lnTo>
                <a:lnTo>
                  <a:pt x="15289" y="88006"/>
                </a:lnTo>
                <a:lnTo>
                  <a:pt x="18852" y="95284"/>
                </a:lnTo>
                <a:lnTo>
                  <a:pt x="23685" y="102209"/>
                </a:lnTo>
                <a:lnTo>
                  <a:pt x="31914" y="114426"/>
                </a:lnTo>
                <a:lnTo>
                  <a:pt x="37493" y="126853"/>
                </a:lnTo>
                <a:lnTo>
                  <a:pt x="42162" y="139042"/>
                </a:lnTo>
                <a:lnTo>
                  <a:pt x="47663" y="150545"/>
                </a:lnTo>
                <a:lnTo>
                  <a:pt x="58952" y="168548"/>
                </a:lnTo>
                <a:lnTo>
                  <a:pt x="67654" y="175179"/>
                </a:lnTo>
                <a:lnTo>
                  <a:pt x="73253" y="175468"/>
                </a:lnTo>
                <a:lnTo>
                  <a:pt x="75234" y="174447"/>
                </a:lnTo>
                <a:lnTo>
                  <a:pt x="99936" y="122250"/>
                </a:lnTo>
                <a:lnTo>
                  <a:pt x="24752" y="16192"/>
                </a:lnTo>
                <a:lnTo>
                  <a:pt x="0" y="0"/>
                </a:lnTo>
                <a:close/>
              </a:path>
            </a:pathLst>
          </a:custGeom>
          <a:solidFill>
            <a:srgbClr val="5D1810"/>
          </a:solidFill>
        </p:spPr>
        <p:txBody>
          <a:bodyPr wrap="square" lIns="0" tIns="0" rIns="0" bIns="0" rtlCol="0"/>
          <a:lstStyle/>
          <a:p>
            <a:endParaRPr sz="1350"/>
          </a:p>
        </p:txBody>
      </p:sp>
      <p:sp>
        <p:nvSpPr>
          <p:cNvPr id="91" name="bk object 91"/>
          <p:cNvSpPr/>
          <p:nvPr/>
        </p:nvSpPr>
        <p:spPr>
          <a:xfrm>
            <a:off x="7488694" y="4991623"/>
            <a:ext cx="157409" cy="196370"/>
          </a:xfrm>
          <a:prstGeom prst="rect">
            <a:avLst/>
          </a:prstGeom>
          <a:blipFill>
            <a:blip r:embed="rId23" cstate="print"/>
            <a:stretch>
              <a:fillRect/>
            </a:stretch>
          </a:blipFill>
        </p:spPr>
        <p:txBody>
          <a:bodyPr wrap="square" lIns="0" tIns="0" rIns="0" bIns="0" rtlCol="0"/>
          <a:lstStyle/>
          <a:p>
            <a:endParaRPr sz="1350"/>
          </a:p>
        </p:txBody>
      </p:sp>
      <p:sp>
        <p:nvSpPr>
          <p:cNvPr id="92" name="bk object 92"/>
          <p:cNvSpPr/>
          <p:nvPr/>
        </p:nvSpPr>
        <p:spPr>
          <a:xfrm>
            <a:off x="7596992" y="5121701"/>
            <a:ext cx="48101" cy="54769"/>
          </a:xfrm>
          <a:custGeom>
            <a:avLst/>
            <a:gdLst/>
            <a:ahLst/>
            <a:cxnLst/>
            <a:rect l="l" t="t" r="r" b="b"/>
            <a:pathLst>
              <a:path w="64134" h="73025">
                <a:moveTo>
                  <a:pt x="31342" y="0"/>
                </a:moveTo>
                <a:lnTo>
                  <a:pt x="20116" y="5147"/>
                </a:lnTo>
                <a:lnTo>
                  <a:pt x="14964" y="16050"/>
                </a:lnTo>
                <a:lnTo>
                  <a:pt x="9024" y="26199"/>
                </a:lnTo>
                <a:lnTo>
                  <a:pt x="3602" y="34246"/>
                </a:lnTo>
                <a:lnTo>
                  <a:pt x="0" y="38840"/>
                </a:lnTo>
                <a:lnTo>
                  <a:pt x="6672" y="55347"/>
                </a:lnTo>
                <a:lnTo>
                  <a:pt x="14678" y="66052"/>
                </a:lnTo>
                <a:lnTo>
                  <a:pt x="21716" y="71625"/>
                </a:lnTo>
                <a:lnTo>
                  <a:pt x="25488" y="72737"/>
                </a:lnTo>
                <a:lnTo>
                  <a:pt x="35010" y="66040"/>
                </a:lnTo>
                <a:lnTo>
                  <a:pt x="44638" y="57957"/>
                </a:lnTo>
                <a:lnTo>
                  <a:pt x="54340" y="48412"/>
                </a:lnTo>
                <a:lnTo>
                  <a:pt x="64084" y="37329"/>
                </a:lnTo>
                <a:lnTo>
                  <a:pt x="63709" y="18288"/>
                </a:lnTo>
                <a:lnTo>
                  <a:pt x="49334" y="5112"/>
                </a:lnTo>
                <a:lnTo>
                  <a:pt x="31342" y="0"/>
                </a:lnTo>
                <a:close/>
              </a:path>
            </a:pathLst>
          </a:custGeom>
          <a:solidFill>
            <a:srgbClr val="70411D">
              <a:alpha val="39999"/>
            </a:srgbClr>
          </a:solidFill>
        </p:spPr>
        <p:txBody>
          <a:bodyPr wrap="square" lIns="0" tIns="0" rIns="0" bIns="0" rtlCol="0"/>
          <a:lstStyle/>
          <a:p>
            <a:endParaRPr sz="1350"/>
          </a:p>
        </p:txBody>
      </p:sp>
      <p:sp>
        <p:nvSpPr>
          <p:cNvPr id="93" name="bk object 93"/>
          <p:cNvSpPr/>
          <p:nvPr/>
        </p:nvSpPr>
        <p:spPr>
          <a:xfrm>
            <a:off x="7523887" y="5125562"/>
            <a:ext cx="88583" cy="47625"/>
          </a:xfrm>
          <a:custGeom>
            <a:avLst/>
            <a:gdLst/>
            <a:ahLst/>
            <a:cxnLst/>
            <a:rect l="l" t="t" r="r" b="b"/>
            <a:pathLst>
              <a:path w="118109" h="63500">
                <a:moveTo>
                  <a:pt x="0" y="50037"/>
                </a:moveTo>
                <a:lnTo>
                  <a:pt x="5156" y="53543"/>
                </a:lnTo>
                <a:lnTo>
                  <a:pt x="10655" y="56527"/>
                </a:lnTo>
                <a:lnTo>
                  <a:pt x="16471" y="58686"/>
                </a:lnTo>
                <a:lnTo>
                  <a:pt x="22275" y="60909"/>
                </a:lnTo>
                <a:lnTo>
                  <a:pt x="28321" y="62382"/>
                </a:lnTo>
                <a:lnTo>
                  <a:pt x="40690" y="63499"/>
                </a:lnTo>
                <a:lnTo>
                  <a:pt x="46977" y="63182"/>
                </a:lnTo>
                <a:lnTo>
                  <a:pt x="40690" y="63182"/>
                </a:lnTo>
                <a:lnTo>
                  <a:pt x="34493" y="62623"/>
                </a:lnTo>
                <a:lnTo>
                  <a:pt x="25338" y="61201"/>
                </a:lnTo>
                <a:lnTo>
                  <a:pt x="16494" y="58535"/>
                </a:lnTo>
                <a:lnTo>
                  <a:pt x="8025" y="54767"/>
                </a:lnTo>
                <a:lnTo>
                  <a:pt x="0" y="50037"/>
                </a:lnTo>
                <a:close/>
              </a:path>
              <a:path w="118109" h="63500">
                <a:moveTo>
                  <a:pt x="117589" y="0"/>
                </a:moveTo>
                <a:lnTo>
                  <a:pt x="92568" y="38737"/>
                </a:lnTo>
                <a:lnTo>
                  <a:pt x="58991" y="60197"/>
                </a:lnTo>
                <a:lnTo>
                  <a:pt x="52946" y="61417"/>
                </a:lnTo>
                <a:lnTo>
                  <a:pt x="46901" y="62776"/>
                </a:lnTo>
                <a:lnTo>
                  <a:pt x="40690" y="63182"/>
                </a:lnTo>
                <a:lnTo>
                  <a:pt x="46977" y="63182"/>
                </a:lnTo>
                <a:lnTo>
                  <a:pt x="86001" y="45378"/>
                </a:lnTo>
                <a:lnTo>
                  <a:pt x="109623" y="16624"/>
                </a:lnTo>
                <a:lnTo>
                  <a:pt x="112680" y="11302"/>
                </a:lnTo>
                <a:lnTo>
                  <a:pt x="115366" y="5803"/>
                </a:lnTo>
                <a:lnTo>
                  <a:pt x="117589" y="0"/>
                </a:lnTo>
                <a:close/>
              </a:path>
            </a:pathLst>
          </a:custGeom>
          <a:solidFill>
            <a:srgbClr val="FFFFFF"/>
          </a:solidFill>
        </p:spPr>
        <p:txBody>
          <a:bodyPr wrap="square" lIns="0" tIns="0" rIns="0" bIns="0" rtlCol="0"/>
          <a:lstStyle/>
          <a:p>
            <a:endParaRPr sz="1350"/>
          </a:p>
        </p:txBody>
      </p:sp>
      <p:sp>
        <p:nvSpPr>
          <p:cNvPr id="94" name="bk object 94"/>
          <p:cNvSpPr/>
          <p:nvPr/>
        </p:nvSpPr>
        <p:spPr>
          <a:xfrm>
            <a:off x="7603493" y="5154586"/>
            <a:ext cx="34309" cy="75857"/>
          </a:xfrm>
          <a:prstGeom prst="rect">
            <a:avLst/>
          </a:prstGeom>
          <a:blipFill>
            <a:blip r:embed="rId24" cstate="print"/>
            <a:stretch>
              <a:fillRect/>
            </a:stretch>
          </a:blipFill>
        </p:spPr>
        <p:txBody>
          <a:bodyPr wrap="square" lIns="0" tIns="0" rIns="0" bIns="0" rtlCol="0"/>
          <a:lstStyle/>
          <a:p>
            <a:endParaRPr sz="1350"/>
          </a:p>
        </p:txBody>
      </p:sp>
      <p:sp>
        <p:nvSpPr>
          <p:cNvPr id="95" name="bk object 95"/>
          <p:cNvSpPr/>
          <p:nvPr/>
        </p:nvSpPr>
        <p:spPr>
          <a:xfrm>
            <a:off x="7620619" y="5163065"/>
            <a:ext cx="42386" cy="33814"/>
          </a:xfrm>
          <a:custGeom>
            <a:avLst/>
            <a:gdLst/>
            <a:ahLst/>
            <a:cxnLst/>
            <a:rect l="l" t="t" r="r" b="b"/>
            <a:pathLst>
              <a:path w="56515" h="45084">
                <a:moveTo>
                  <a:pt x="49607" y="0"/>
                </a:moveTo>
                <a:lnTo>
                  <a:pt x="4687" y="4533"/>
                </a:lnTo>
                <a:lnTo>
                  <a:pt x="0" y="19381"/>
                </a:lnTo>
                <a:lnTo>
                  <a:pt x="12840" y="22631"/>
                </a:lnTo>
                <a:lnTo>
                  <a:pt x="14745" y="31902"/>
                </a:lnTo>
                <a:lnTo>
                  <a:pt x="14034" y="37325"/>
                </a:lnTo>
                <a:lnTo>
                  <a:pt x="16739" y="38468"/>
                </a:lnTo>
                <a:lnTo>
                  <a:pt x="20117" y="39585"/>
                </a:lnTo>
                <a:lnTo>
                  <a:pt x="22323" y="44778"/>
                </a:lnTo>
                <a:lnTo>
                  <a:pt x="32782" y="44778"/>
                </a:lnTo>
                <a:lnTo>
                  <a:pt x="34684" y="43929"/>
                </a:lnTo>
                <a:lnTo>
                  <a:pt x="36119" y="39662"/>
                </a:lnTo>
                <a:lnTo>
                  <a:pt x="39066" y="38709"/>
                </a:lnTo>
                <a:lnTo>
                  <a:pt x="41733" y="38709"/>
                </a:lnTo>
                <a:lnTo>
                  <a:pt x="43562" y="33820"/>
                </a:lnTo>
                <a:lnTo>
                  <a:pt x="43562" y="25819"/>
                </a:lnTo>
                <a:lnTo>
                  <a:pt x="49645" y="22034"/>
                </a:lnTo>
                <a:lnTo>
                  <a:pt x="56077" y="19421"/>
                </a:lnTo>
                <a:lnTo>
                  <a:pt x="54103" y="10896"/>
                </a:lnTo>
                <a:lnTo>
                  <a:pt x="49607" y="0"/>
                </a:lnTo>
                <a:close/>
              </a:path>
            </a:pathLst>
          </a:custGeom>
          <a:solidFill>
            <a:srgbClr val="4F4241">
              <a:alpha val="59999"/>
            </a:srgbClr>
          </a:solidFill>
        </p:spPr>
        <p:txBody>
          <a:bodyPr wrap="square" lIns="0" tIns="0" rIns="0" bIns="0" rtlCol="0"/>
          <a:lstStyle/>
          <a:p>
            <a:endParaRPr sz="1350"/>
          </a:p>
        </p:txBody>
      </p:sp>
      <p:sp>
        <p:nvSpPr>
          <p:cNvPr id="96" name="bk object 96"/>
          <p:cNvSpPr/>
          <p:nvPr/>
        </p:nvSpPr>
        <p:spPr>
          <a:xfrm>
            <a:off x="7577356" y="5106810"/>
            <a:ext cx="129788" cy="73418"/>
          </a:xfrm>
          <a:prstGeom prst="rect">
            <a:avLst/>
          </a:prstGeom>
          <a:blipFill>
            <a:blip r:embed="rId25" cstate="print"/>
            <a:stretch>
              <a:fillRect/>
            </a:stretch>
          </a:blipFill>
        </p:spPr>
        <p:txBody>
          <a:bodyPr wrap="square" lIns="0" tIns="0" rIns="0" bIns="0" rtlCol="0"/>
          <a:lstStyle/>
          <a:p>
            <a:endParaRPr sz="1350"/>
          </a:p>
        </p:txBody>
      </p:sp>
      <p:sp>
        <p:nvSpPr>
          <p:cNvPr id="97" name="bk object 97"/>
          <p:cNvSpPr/>
          <p:nvPr/>
        </p:nvSpPr>
        <p:spPr>
          <a:xfrm>
            <a:off x="7623181" y="5127320"/>
            <a:ext cx="36671" cy="6191"/>
          </a:xfrm>
          <a:custGeom>
            <a:avLst/>
            <a:gdLst/>
            <a:ahLst/>
            <a:cxnLst/>
            <a:rect l="l" t="t" r="r" b="b"/>
            <a:pathLst>
              <a:path w="48895" h="8254">
                <a:moveTo>
                  <a:pt x="13449" y="0"/>
                </a:moveTo>
                <a:lnTo>
                  <a:pt x="0" y="0"/>
                </a:lnTo>
                <a:lnTo>
                  <a:pt x="1320" y="4064"/>
                </a:lnTo>
                <a:lnTo>
                  <a:pt x="4648" y="4064"/>
                </a:lnTo>
                <a:lnTo>
                  <a:pt x="8267" y="8204"/>
                </a:lnTo>
                <a:lnTo>
                  <a:pt x="44196" y="8204"/>
                </a:lnTo>
                <a:lnTo>
                  <a:pt x="48127" y="3950"/>
                </a:lnTo>
                <a:lnTo>
                  <a:pt x="22545" y="3950"/>
                </a:lnTo>
                <a:lnTo>
                  <a:pt x="16700" y="3898"/>
                </a:lnTo>
                <a:lnTo>
                  <a:pt x="14757" y="3543"/>
                </a:lnTo>
                <a:lnTo>
                  <a:pt x="13449" y="0"/>
                </a:lnTo>
                <a:close/>
              </a:path>
              <a:path w="48895" h="8254">
                <a:moveTo>
                  <a:pt x="48691" y="3340"/>
                </a:moveTo>
                <a:lnTo>
                  <a:pt x="22545" y="3950"/>
                </a:lnTo>
                <a:lnTo>
                  <a:pt x="48127" y="3950"/>
                </a:lnTo>
                <a:lnTo>
                  <a:pt x="48691" y="3340"/>
                </a:lnTo>
                <a:close/>
              </a:path>
            </a:pathLst>
          </a:custGeom>
          <a:solidFill>
            <a:srgbClr val="131518"/>
          </a:solidFill>
        </p:spPr>
        <p:txBody>
          <a:bodyPr wrap="square" lIns="0" tIns="0" rIns="0" bIns="0" rtlCol="0"/>
          <a:lstStyle/>
          <a:p>
            <a:endParaRPr sz="1350"/>
          </a:p>
        </p:txBody>
      </p:sp>
      <p:sp>
        <p:nvSpPr>
          <p:cNvPr id="98" name="bk object 98"/>
          <p:cNvSpPr/>
          <p:nvPr/>
        </p:nvSpPr>
        <p:spPr>
          <a:xfrm>
            <a:off x="7648721" y="5120818"/>
            <a:ext cx="9525" cy="10001"/>
          </a:xfrm>
          <a:custGeom>
            <a:avLst/>
            <a:gdLst/>
            <a:ahLst/>
            <a:cxnLst/>
            <a:rect l="l" t="t" r="r" b="b"/>
            <a:pathLst>
              <a:path w="12700" h="13334">
                <a:moveTo>
                  <a:pt x="558" y="0"/>
                </a:moveTo>
                <a:lnTo>
                  <a:pt x="355" y="0"/>
                </a:lnTo>
                <a:lnTo>
                  <a:pt x="241" y="279"/>
                </a:lnTo>
                <a:lnTo>
                  <a:pt x="88" y="393"/>
                </a:lnTo>
                <a:lnTo>
                  <a:pt x="0" y="520"/>
                </a:lnTo>
                <a:lnTo>
                  <a:pt x="11457" y="12611"/>
                </a:lnTo>
                <a:lnTo>
                  <a:pt x="11582" y="12814"/>
                </a:lnTo>
                <a:lnTo>
                  <a:pt x="11772" y="12814"/>
                </a:lnTo>
                <a:lnTo>
                  <a:pt x="11937" y="12611"/>
                </a:lnTo>
                <a:lnTo>
                  <a:pt x="12141" y="12484"/>
                </a:lnTo>
                <a:lnTo>
                  <a:pt x="12179" y="12255"/>
                </a:lnTo>
                <a:lnTo>
                  <a:pt x="634" y="165"/>
                </a:lnTo>
                <a:lnTo>
                  <a:pt x="558" y="0"/>
                </a:lnTo>
                <a:close/>
              </a:path>
            </a:pathLst>
          </a:custGeom>
          <a:solidFill>
            <a:srgbClr val="05060A"/>
          </a:solidFill>
        </p:spPr>
        <p:txBody>
          <a:bodyPr wrap="square" lIns="0" tIns="0" rIns="0" bIns="0" rtlCol="0"/>
          <a:lstStyle/>
          <a:p>
            <a:endParaRPr sz="1350"/>
          </a:p>
        </p:txBody>
      </p:sp>
      <p:sp>
        <p:nvSpPr>
          <p:cNvPr id="99" name="bk object 99"/>
          <p:cNvSpPr/>
          <p:nvPr/>
        </p:nvSpPr>
        <p:spPr>
          <a:xfrm>
            <a:off x="7648333" y="5113206"/>
            <a:ext cx="953" cy="18098"/>
          </a:xfrm>
          <a:custGeom>
            <a:avLst/>
            <a:gdLst/>
            <a:ahLst/>
            <a:cxnLst/>
            <a:rect l="l" t="t" r="r" b="b"/>
            <a:pathLst>
              <a:path w="1270" h="24129">
                <a:moveTo>
                  <a:pt x="787" y="0"/>
                </a:moveTo>
                <a:lnTo>
                  <a:pt x="241" y="0"/>
                </a:lnTo>
                <a:lnTo>
                  <a:pt x="0" y="126"/>
                </a:lnTo>
                <a:lnTo>
                  <a:pt x="0" y="23710"/>
                </a:lnTo>
                <a:lnTo>
                  <a:pt x="241" y="23837"/>
                </a:lnTo>
                <a:lnTo>
                  <a:pt x="787" y="23837"/>
                </a:lnTo>
                <a:lnTo>
                  <a:pt x="1041" y="23710"/>
                </a:lnTo>
                <a:lnTo>
                  <a:pt x="1041" y="126"/>
                </a:lnTo>
                <a:lnTo>
                  <a:pt x="787" y="0"/>
                </a:lnTo>
                <a:close/>
              </a:path>
            </a:pathLst>
          </a:custGeom>
          <a:solidFill>
            <a:srgbClr val="05060A"/>
          </a:solidFill>
        </p:spPr>
        <p:txBody>
          <a:bodyPr wrap="square" lIns="0" tIns="0" rIns="0" bIns="0" rtlCol="0"/>
          <a:lstStyle/>
          <a:p>
            <a:endParaRPr sz="1350"/>
          </a:p>
        </p:txBody>
      </p:sp>
      <p:sp>
        <p:nvSpPr>
          <p:cNvPr id="100" name="bk object 100"/>
          <p:cNvSpPr/>
          <p:nvPr/>
        </p:nvSpPr>
        <p:spPr>
          <a:xfrm>
            <a:off x="7641115" y="5113206"/>
            <a:ext cx="953" cy="18098"/>
          </a:xfrm>
          <a:custGeom>
            <a:avLst/>
            <a:gdLst/>
            <a:ahLst/>
            <a:cxnLst/>
            <a:rect l="l" t="t" r="r" b="b"/>
            <a:pathLst>
              <a:path w="1270" h="24129">
                <a:moveTo>
                  <a:pt x="749" y="0"/>
                </a:moveTo>
                <a:lnTo>
                  <a:pt x="241" y="0"/>
                </a:lnTo>
                <a:lnTo>
                  <a:pt x="0" y="126"/>
                </a:lnTo>
                <a:lnTo>
                  <a:pt x="0" y="23710"/>
                </a:lnTo>
                <a:lnTo>
                  <a:pt x="241" y="23837"/>
                </a:lnTo>
                <a:lnTo>
                  <a:pt x="749" y="23837"/>
                </a:lnTo>
                <a:lnTo>
                  <a:pt x="990" y="23710"/>
                </a:lnTo>
                <a:lnTo>
                  <a:pt x="990" y="126"/>
                </a:lnTo>
                <a:lnTo>
                  <a:pt x="749" y="0"/>
                </a:lnTo>
                <a:close/>
              </a:path>
            </a:pathLst>
          </a:custGeom>
          <a:solidFill>
            <a:srgbClr val="05060A"/>
          </a:solidFill>
        </p:spPr>
        <p:txBody>
          <a:bodyPr wrap="square" lIns="0" tIns="0" rIns="0" bIns="0" rtlCol="0"/>
          <a:lstStyle/>
          <a:p>
            <a:endParaRPr sz="1350"/>
          </a:p>
        </p:txBody>
      </p:sp>
      <p:sp>
        <p:nvSpPr>
          <p:cNvPr id="101" name="bk object 101"/>
          <p:cNvSpPr/>
          <p:nvPr/>
        </p:nvSpPr>
        <p:spPr>
          <a:xfrm>
            <a:off x="7624170" y="5116220"/>
            <a:ext cx="14288" cy="11906"/>
          </a:xfrm>
          <a:custGeom>
            <a:avLst/>
            <a:gdLst/>
            <a:ahLst/>
            <a:cxnLst/>
            <a:rect l="l" t="t" r="r" b="b"/>
            <a:pathLst>
              <a:path w="19050" h="15875">
                <a:moveTo>
                  <a:pt x="18326" y="0"/>
                </a:moveTo>
                <a:lnTo>
                  <a:pt x="18059" y="0"/>
                </a:lnTo>
                <a:lnTo>
                  <a:pt x="76" y="15240"/>
                </a:lnTo>
                <a:lnTo>
                  <a:pt x="0" y="15671"/>
                </a:lnTo>
                <a:lnTo>
                  <a:pt x="152" y="15875"/>
                </a:lnTo>
                <a:lnTo>
                  <a:pt x="355" y="15875"/>
                </a:lnTo>
                <a:lnTo>
                  <a:pt x="18414" y="685"/>
                </a:lnTo>
                <a:lnTo>
                  <a:pt x="18580" y="482"/>
                </a:lnTo>
                <a:lnTo>
                  <a:pt x="18580" y="317"/>
                </a:lnTo>
                <a:lnTo>
                  <a:pt x="18414" y="203"/>
                </a:lnTo>
                <a:lnTo>
                  <a:pt x="18326" y="0"/>
                </a:lnTo>
                <a:close/>
              </a:path>
            </a:pathLst>
          </a:custGeom>
          <a:solidFill>
            <a:srgbClr val="05060A"/>
          </a:solidFill>
        </p:spPr>
        <p:txBody>
          <a:bodyPr wrap="square" lIns="0" tIns="0" rIns="0" bIns="0" rtlCol="0"/>
          <a:lstStyle/>
          <a:p>
            <a:endParaRPr sz="1350"/>
          </a:p>
        </p:txBody>
      </p:sp>
      <p:sp>
        <p:nvSpPr>
          <p:cNvPr id="102" name="bk object 102"/>
          <p:cNvSpPr/>
          <p:nvPr/>
        </p:nvSpPr>
        <p:spPr>
          <a:xfrm>
            <a:off x="7635858" y="5124693"/>
            <a:ext cx="953" cy="7144"/>
          </a:xfrm>
          <a:custGeom>
            <a:avLst/>
            <a:gdLst/>
            <a:ahLst/>
            <a:cxnLst/>
            <a:rect l="l" t="t" r="r" b="b"/>
            <a:pathLst>
              <a:path w="1270" h="9525">
                <a:moveTo>
                  <a:pt x="838" y="0"/>
                </a:moveTo>
                <a:lnTo>
                  <a:pt x="203" y="0"/>
                </a:lnTo>
                <a:lnTo>
                  <a:pt x="0" y="127"/>
                </a:lnTo>
                <a:lnTo>
                  <a:pt x="0" y="8991"/>
                </a:lnTo>
                <a:lnTo>
                  <a:pt x="203" y="9029"/>
                </a:lnTo>
                <a:lnTo>
                  <a:pt x="838" y="9029"/>
                </a:lnTo>
                <a:lnTo>
                  <a:pt x="1155" y="8991"/>
                </a:lnTo>
                <a:lnTo>
                  <a:pt x="1082" y="127"/>
                </a:lnTo>
                <a:lnTo>
                  <a:pt x="838" y="0"/>
                </a:lnTo>
                <a:close/>
              </a:path>
            </a:pathLst>
          </a:custGeom>
          <a:solidFill>
            <a:srgbClr val="05060A"/>
          </a:solidFill>
        </p:spPr>
        <p:txBody>
          <a:bodyPr wrap="square" lIns="0" tIns="0" rIns="0" bIns="0" rtlCol="0"/>
          <a:lstStyle/>
          <a:p>
            <a:endParaRPr sz="1350"/>
          </a:p>
        </p:txBody>
      </p:sp>
      <p:sp>
        <p:nvSpPr>
          <p:cNvPr id="103" name="bk object 103"/>
          <p:cNvSpPr/>
          <p:nvPr/>
        </p:nvSpPr>
        <p:spPr>
          <a:xfrm>
            <a:off x="7651109" y="5124990"/>
            <a:ext cx="953" cy="7144"/>
          </a:xfrm>
          <a:custGeom>
            <a:avLst/>
            <a:gdLst/>
            <a:ahLst/>
            <a:cxnLst/>
            <a:rect l="l" t="t" r="r" b="b"/>
            <a:pathLst>
              <a:path w="1270" h="9525">
                <a:moveTo>
                  <a:pt x="952" y="0"/>
                </a:moveTo>
                <a:lnTo>
                  <a:pt x="279" y="0"/>
                </a:lnTo>
                <a:lnTo>
                  <a:pt x="0" y="127"/>
                </a:lnTo>
                <a:lnTo>
                  <a:pt x="0" y="8991"/>
                </a:lnTo>
                <a:lnTo>
                  <a:pt x="279" y="9067"/>
                </a:lnTo>
                <a:lnTo>
                  <a:pt x="952" y="9067"/>
                </a:lnTo>
                <a:lnTo>
                  <a:pt x="1193" y="8991"/>
                </a:lnTo>
                <a:lnTo>
                  <a:pt x="1138" y="127"/>
                </a:lnTo>
                <a:lnTo>
                  <a:pt x="952" y="0"/>
                </a:lnTo>
                <a:close/>
              </a:path>
            </a:pathLst>
          </a:custGeom>
          <a:solidFill>
            <a:srgbClr val="05060A"/>
          </a:solidFill>
        </p:spPr>
        <p:txBody>
          <a:bodyPr wrap="square" lIns="0" tIns="0" rIns="0" bIns="0" rtlCol="0"/>
          <a:lstStyle/>
          <a:p>
            <a:endParaRPr sz="1350"/>
          </a:p>
        </p:txBody>
      </p:sp>
      <p:sp>
        <p:nvSpPr>
          <p:cNvPr id="104" name="bk object 104"/>
          <p:cNvSpPr/>
          <p:nvPr/>
        </p:nvSpPr>
        <p:spPr>
          <a:xfrm>
            <a:off x="7632192" y="5122697"/>
            <a:ext cx="24355" cy="4629"/>
          </a:xfrm>
          <a:prstGeom prst="rect">
            <a:avLst/>
          </a:prstGeom>
          <a:blipFill>
            <a:blip r:embed="rId26" cstate="print"/>
            <a:stretch>
              <a:fillRect/>
            </a:stretch>
          </a:blipFill>
        </p:spPr>
        <p:txBody>
          <a:bodyPr wrap="square" lIns="0" tIns="0" rIns="0" bIns="0" rtlCol="0"/>
          <a:lstStyle/>
          <a:p>
            <a:endParaRPr sz="1350"/>
          </a:p>
        </p:txBody>
      </p:sp>
      <p:sp>
        <p:nvSpPr>
          <p:cNvPr id="105" name="bk object 105"/>
          <p:cNvSpPr/>
          <p:nvPr/>
        </p:nvSpPr>
        <p:spPr>
          <a:xfrm>
            <a:off x="7648784" y="5113832"/>
            <a:ext cx="2858" cy="1905"/>
          </a:xfrm>
          <a:custGeom>
            <a:avLst/>
            <a:gdLst/>
            <a:ahLst/>
            <a:cxnLst/>
            <a:rect l="l" t="t" r="r" b="b"/>
            <a:pathLst>
              <a:path w="3809" h="2540">
                <a:moveTo>
                  <a:pt x="0" y="0"/>
                </a:moveTo>
                <a:lnTo>
                  <a:pt x="0" y="2031"/>
                </a:lnTo>
                <a:lnTo>
                  <a:pt x="3619" y="2031"/>
                </a:lnTo>
                <a:lnTo>
                  <a:pt x="0" y="0"/>
                </a:lnTo>
                <a:close/>
              </a:path>
            </a:pathLst>
          </a:custGeom>
          <a:solidFill>
            <a:srgbClr val="05060A"/>
          </a:solidFill>
        </p:spPr>
        <p:txBody>
          <a:bodyPr wrap="square" lIns="0" tIns="0" rIns="0" bIns="0" rtlCol="0"/>
          <a:lstStyle/>
          <a:p>
            <a:endParaRPr sz="1350"/>
          </a:p>
        </p:txBody>
      </p:sp>
      <p:sp>
        <p:nvSpPr>
          <p:cNvPr id="106" name="bk object 106"/>
          <p:cNvSpPr/>
          <p:nvPr/>
        </p:nvSpPr>
        <p:spPr>
          <a:xfrm>
            <a:off x="7641115" y="5113832"/>
            <a:ext cx="2858" cy="1905"/>
          </a:xfrm>
          <a:custGeom>
            <a:avLst/>
            <a:gdLst/>
            <a:ahLst/>
            <a:cxnLst/>
            <a:rect l="l" t="t" r="r" b="b"/>
            <a:pathLst>
              <a:path w="3809" h="2540">
                <a:moveTo>
                  <a:pt x="0" y="0"/>
                </a:moveTo>
                <a:lnTo>
                  <a:pt x="0" y="2031"/>
                </a:lnTo>
                <a:lnTo>
                  <a:pt x="3581" y="2031"/>
                </a:lnTo>
                <a:lnTo>
                  <a:pt x="0" y="0"/>
                </a:lnTo>
                <a:close/>
              </a:path>
            </a:pathLst>
          </a:custGeom>
          <a:solidFill>
            <a:srgbClr val="05060A"/>
          </a:solidFill>
        </p:spPr>
        <p:txBody>
          <a:bodyPr wrap="square" lIns="0" tIns="0" rIns="0" bIns="0" rtlCol="0"/>
          <a:lstStyle/>
          <a:p>
            <a:endParaRPr sz="1350"/>
          </a:p>
        </p:txBody>
      </p:sp>
      <p:sp>
        <p:nvSpPr>
          <p:cNvPr id="107" name="bk object 107"/>
          <p:cNvSpPr/>
          <p:nvPr/>
        </p:nvSpPr>
        <p:spPr>
          <a:xfrm>
            <a:off x="7636726" y="5116231"/>
            <a:ext cx="15573" cy="4676"/>
          </a:xfrm>
          <a:prstGeom prst="rect">
            <a:avLst/>
          </a:prstGeom>
          <a:blipFill>
            <a:blip r:embed="rId27" cstate="print"/>
            <a:stretch>
              <a:fillRect/>
            </a:stretch>
          </a:blipFill>
        </p:spPr>
        <p:txBody>
          <a:bodyPr wrap="square" lIns="0" tIns="0" rIns="0" bIns="0" rtlCol="0"/>
          <a:lstStyle/>
          <a:p>
            <a:endParaRPr sz="1350"/>
          </a:p>
        </p:txBody>
      </p:sp>
      <p:sp>
        <p:nvSpPr>
          <p:cNvPr id="108" name="bk object 108"/>
          <p:cNvSpPr/>
          <p:nvPr/>
        </p:nvSpPr>
        <p:spPr>
          <a:xfrm>
            <a:off x="7627153" y="5156562"/>
            <a:ext cx="31433" cy="5715"/>
          </a:xfrm>
          <a:custGeom>
            <a:avLst/>
            <a:gdLst/>
            <a:ahLst/>
            <a:cxnLst/>
            <a:rect l="l" t="t" r="r" b="b"/>
            <a:pathLst>
              <a:path w="41909" h="7620">
                <a:moveTo>
                  <a:pt x="6362" y="635"/>
                </a:moveTo>
                <a:lnTo>
                  <a:pt x="0" y="635"/>
                </a:lnTo>
                <a:lnTo>
                  <a:pt x="2895" y="4889"/>
                </a:lnTo>
                <a:lnTo>
                  <a:pt x="7188" y="7594"/>
                </a:lnTo>
                <a:lnTo>
                  <a:pt x="34798" y="7594"/>
                </a:lnTo>
                <a:lnTo>
                  <a:pt x="40462" y="4064"/>
                </a:lnTo>
                <a:lnTo>
                  <a:pt x="36245" y="4064"/>
                </a:lnTo>
                <a:lnTo>
                  <a:pt x="8636" y="3505"/>
                </a:lnTo>
                <a:lnTo>
                  <a:pt x="6362" y="635"/>
                </a:lnTo>
                <a:close/>
              </a:path>
              <a:path w="41909" h="7620">
                <a:moveTo>
                  <a:pt x="41732" y="0"/>
                </a:moveTo>
                <a:lnTo>
                  <a:pt x="36245" y="635"/>
                </a:lnTo>
                <a:lnTo>
                  <a:pt x="36245" y="4064"/>
                </a:lnTo>
                <a:lnTo>
                  <a:pt x="40462" y="4064"/>
                </a:lnTo>
                <a:lnTo>
                  <a:pt x="41732" y="0"/>
                </a:lnTo>
                <a:close/>
              </a:path>
            </a:pathLst>
          </a:custGeom>
          <a:solidFill>
            <a:srgbClr val="131518"/>
          </a:solidFill>
        </p:spPr>
        <p:txBody>
          <a:bodyPr wrap="square" lIns="0" tIns="0" rIns="0" bIns="0" rtlCol="0"/>
          <a:lstStyle/>
          <a:p>
            <a:endParaRPr sz="1350"/>
          </a:p>
        </p:txBody>
      </p:sp>
      <p:sp>
        <p:nvSpPr>
          <p:cNvPr id="109" name="bk object 109"/>
          <p:cNvSpPr/>
          <p:nvPr/>
        </p:nvSpPr>
        <p:spPr>
          <a:xfrm>
            <a:off x="7634850" y="5158358"/>
            <a:ext cx="4286" cy="3810"/>
          </a:xfrm>
          <a:custGeom>
            <a:avLst/>
            <a:gdLst/>
            <a:ahLst/>
            <a:cxnLst/>
            <a:rect l="l" t="t" r="r" b="b"/>
            <a:pathLst>
              <a:path w="5715" h="5079">
                <a:moveTo>
                  <a:pt x="5410" y="4533"/>
                </a:moveTo>
                <a:lnTo>
                  <a:pt x="0" y="4533"/>
                </a:lnTo>
                <a:lnTo>
                  <a:pt x="0" y="0"/>
                </a:lnTo>
                <a:lnTo>
                  <a:pt x="5410" y="0"/>
                </a:lnTo>
                <a:lnTo>
                  <a:pt x="5410" y="4533"/>
                </a:lnTo>
                <a:close/>
              </a:path>
            </a:pathLst>
          </a:custGeom>
          <a:solidFill>
            <a:srgbClr val="131518"/>
          </a:solidFill>
        </p:spPr>
        <p:txBody>
          <a:bodyPr wrap="square" lIns="0" tIns="0" rIns="0" bIns="0" rtlCol="0"/>
          <a:lstStyle/>
          <a:p>
            <a:endParaRPr sz="1350"/>
          </a:p>
        </p:txBody>
      </p:sp>
      <p:sp>
        <p:nvSpPr>
          <p:cNvPr id="110" name="bk object 110"/>
          <p:cNvSpPr/>
          <p:nvPr/>
        </p:nvSpPr>
        <p:spPr>
          <a:xfrm>
            <a:off x="7641927" y="5158358"/>
            <a:ext cx="4286" cy="3810"/>
          </a:xfrm>
          <a:custGeom>
            <a:avLst/>
            <a:gdLst/>
            <a:ahLst/>
            <a:cxnLst/>
            <a:rect l="l" t="t" r="r" b="b"/>
            <a:pathLst>
              <a:path w="5715" h="5079">
                <a:moveTo>
                  <a:pt x="5321" y="4533"/>
                </a:moveTo>
                <a:lnTo>
                  <a:pt x="0" y="4533"/>
                </a:lnTo>
                <a:lnTo>
                  <a:pt x="0" y="0"/>
                </a:lnTo>
                <a:lnTo>
                  <a:pt x="5321" y="0"/>
                </a:lnTo>
                <a:lnTo>
                  <a:pt x="5321" y="4533"/>
                </a:lnTo>
                <a:close/>
              </a:path>
            </a:pathLst>
          </a:custGeom>
          <a:solidFill>
            <a:srgbClr val="131518"/>
          </a:solidFill>
        </p:spPr>
        <p:txBody>
          <a:bodyPr wrap="square" lIns="0" tIns="0" rIns="0" bIns="0" rtlCol="0"/>
          <a:lstStyle/>
          <a:p>
            <a:endParaRPr sz="1350"/>
          </a:p>
        </p:txBody>
      </p:sp>
      <p:sp>
        <p:nvSpPr>
          <p:cNvPr id="111" name="bk object 111"/>
          <p:cNvSpPr/>
          <p:nvPr/>
        </p:nvSpPr>
        <p:spPr>
          <a:xfrm>
            <a:off x="7648956" y="5158358"/>
            <a:ext cx="4286" cy="3810"/>
          </a:xfrm>
          <a:custGeom>
            <a:avLst/>
            <a:gdLst/>
            <a:ahLst/>
            <a:cxnLst/>
            <a:rect l="l" t="t" r="r" b="b"/>
            <a:pathLst>
              <a:path w="5715" h="5079">
                <a:moveTo>
                  <a:pt x="5257" y="4533"/>
                </a:moveTo>
                <a:lnTo>
                  <a:pt x="0" y="4533"/>
                </a:lnTo>
                <a:lnTo>
                  <a:pt x="0" y="0"/>
                </a:lnTo>
                <a:lnTo>
                  <a:pt x="5257" y="0"/>
                </a:lnTo>
                <a:lnTo>
                  <a:pt x="5257" y="4533"/>
                </a:lnTo>
                <a:close/>
              </a:path>
            </a:pathLst>
          </a:custGeom>
          <a:solidFill>
            <a:srgbClr val="131518"/>
          </a:solidFill>
        </p:spPr>
        <p:txBody>
          <a:bodyPr wrap="square" lIns="0" tIns="0" rIns="0" bIns="0" rtlCol="0"/>
          <a:lstStyle/>
          <a:p>
            <a:endParaRPr sz="1350"/>
          </a:p>
        </p:txBody>
      </p:sp>
      <p:sp>
        <p:nvSpPr>
          <p:cNvPr id="112" name="bk object 112"/>
          <p:cNvSpPr/>
          <p:nvPr/>
        </p:nvSpPr>
        <p:spPr>
          <a:xfrm>
            <a:off x="7636573" y="5146798"/>
            <a:ext cx="1429" cy="13811"/>
          </a:xfrm>
          <a:custGeom>
            <a:avLst/>
            <a:gdLst/>
            <a:ahLst/>
            <a:cxnLst/>
            <a:rect l="l" t="t" r="r" b="b"/>
            <a:pathLst>
              <a:path w="1904" h="18415">
                <a:moveTo>
                  <a:pt x="1079" y="0"/>
                </a:moveTo>
                <a:lnTo>
                  <a:pt x="292" y="0"/>
                </a:lnTo>
                <a:lnTo>
                  <a:pt x="0" y="292"/>
                </a:lnTo>
                <a:lnTo>
                  <a:pt x="0" y="17868"/>
                </a:lnTo>
                <a:lnTo>
                  <a:pt x="292" y="18186"/>
                </a:lnTo>
                <a:lnTo>
                  <a:pt x="1079" y="18186"/>
                </a:lnTo>
                <a:lnTo>
                  <a:pt x="1435" y="17868"/>
                </a:lnTo>
                <a:lnTo>
                  <a:pt x="1435" y="292"/>
                </a:lnTo>
                <a:lnTo>
                  <a:pt x="1079" y="0"/>
                </a:lnTo>
                <a:close/>
              </a:path>
            </a:pathLst>
          </a:custGeom>
          <a:solidFill>
            <a:srgbClr val="131518"/>
          </a:solidFill>
        </p:spPr>
        <p:txBody>
          <a:bodyPr wrap="square" lIns="0" tIns="0" rIns="0" bIns="0" rtlCol="0"/>
          <a:lstStyle/>
          <a:p>
            <a:endParaRPr sz="1350"/>
          </a:p>
        </p:txBody>
      </p:sp>
      <p:sp>
        <p:nvSpPr>
          <p:cNvPr id="113" name="bk object 113"/>
          <p:cNvSpPr/>
          <p:nvPr/>
        </p:nvSpPr>
        <p:spPr>
          <a:xfrm>
            <a:off x="7643378" y="5146798"/>
            <a:ext cx="1429" cy="13811"/>
          </a:xfrm>
          <a:custGeom>
            <a:avLst/>
            <a:gdLst/>
            <a:ahLst/>
            <a:cxnLst/>
            <a:rect l="l" t="t" r="r" b="b"/>
            <a:pathLst>
              <a:path w="1904" h="18415">
                <a:moveTo>
                  <a:pt x="1079" y="0"/>
                </a:moveTo>
                <a:lnTo>
                  <a:pt x="279" y="0"/>
                </a:lnTo>
                <a:lnTo>
                  <a:pt x="0" y="292"/>
                </a:lnTo>
                <a:lnTo>
                  <a:pt x="0" y="17868"/>
                </a:lnTo>
                <a:lnTo>
                  <a:pt x="279" y="18186"/>
                </a:lnTo>
                <a:lnTo>
                  <a:pt x="1079" y="18186"/>
                </a:lnTo>
                <a:lnTo>
                  <a:pt x="1435" y="17868"/>
                </a:lnTo>
                <a:lnTo>
                  <a:pt x="1435" y="292"/>
                </a:lnTo>
                <a:lnTo>
                  <a:pt x="1079" y="0"/>
                </a:lnTo>
                <a:close/>
              </a:path>
            </a:pathLst>
          </a:custGeom>
          <a:solidFill>
            <a:srgbClr val="131518"/>
          </a:solidFill>
        </p:spPr>
        <p:txBody>
          <a:bodyPr wrap="square" lIns="0" tIns="0" rIns="0" bIns="0" rtlCol="0"/>
          <a:lstStyle/>
          <a:p>
            <a:endParaRPr sz="1350"/>
          </a:p>
        </p:txBody>
      </p:sp>
      <p:sp>
        <p:nvSpPr>
          <p:cNvPr id="114" name="bk object 114"/>
          <p:cNvSpPr/>
          <p:nvPr/>
        </p:nvSpPr>
        <p:spPr>
          <a:xfrm>
            <a:off x="7650210" y="5146798"/>
            <a:ext cx="1429" cy="13811"/>
          </a:xfrm>
          <a:custGeom>
            <a:avLst/>
            <a:gdLst/>
            <a:ahLst/>
            <a:cxnLst/>
            <a:rect l="l" t="t" r="r" b="b"/>
            <a:pathLst>
              <a:path w="1904" h="18415">
                <a:moveTo>
                  <a:pt x="1117" y="0"/>
                </a:moveTo>
                <a:lnTo>
                  <a:pt x="330" y="0"/>
                </a:lnTo>
                <a:lnTo>
                  <a:pt x="0" y="292"/>
                </a:lnTo>
                <a:lnTo>
                  <a:pt x="0" y="17868"/>
                </a:lnTo>
                <a:lnTo>
                  <a:pt x="330" y="18186"/>
                </a:lnTo>
                <a:lnTo>
                  <a:pt x="1117" y="18186"/>
                </a:lnTo>
                <a:lnTo>
                  <a:pt x="1397" y="17868"/>
                </a:lnTo>
                <a:lnTo>
                  <a:pt x="1397" y="292"/>
                </a:lnTo>
                <a:lnTo>
                  <a:pt x="1117" y="0"/>
                </a:lnTo>
                <a:close/>
              </a:path>
            </a:pathLst>
          </a:custGeom>
          <a:solidFill>
            <a:srgbClr val="131518"/>
          </a:solidFill>
        </p:spPr>
        <p:txBody>
          <a:bodyPr wrap="square" lIns="0" tIns="0" rIns="0" bIns="0" rtlCol="0"/>
          <a:lstStyle/>
          <a:p>
            <a:endParaRPr sz="1350"/>
          </a:p>
        </p:txBody>
      </p:sp>
      <p:sp>
        <p:nvSpPr>
          <p:cNvPr id="115" name="bk object 115"/>
          <p:cNvSpPr/>
          <p:nvPr/>
        </p:nvSpPr>
        <p:spPr>
          <a:xfrm>
            <a:off x="7634021" y="5149910"/>
            <a:ext cx="19811" cy="4619"/>
          </a:xfrm>
          <a:prstGeom prst="rect">
            <a:avLst/>
          </a:prstGeom>
          <a:blipFill>
            <a:blip r:embed="rId28" cstate="print"/>
            <a:stretch>
              <a:fillRect/>
            </a:stretch>
          </a:blipFill>
        </p:spPr>
        <p:txBody>
          <a:bodyPr wrap="square" lIns="0" tIns="0" rIns="0" bIns="0" rtlCol="0"/>
          <a:lstStyle/>
          <a:p>
            <a:endParaRPr sz="1350"/>
          </a:p>
        </p:txBody>
      </p:sp>
      <p:sp>
        <p:nvSpPr>
          <p:cNvPr id="116" name="bk object 116"/>
          <p:cNvSpPr/>
          <p:nvPr/>
        </p:nvSpPr>
        <p:spPr>
          <a:xfrm>
            <a:off x="7562279" y="5047297"/>
            <a:ext cx="160915" cy="60065"/>
          </a:xfrm>
          <a:prstGeom prst="rect">
            <a:avLst/>
          </a:prstGeom>
          <a:blipFill>
            <a:blip r:embed="rId29" cstate="print"/>
            <a:stretch>
              <a:fillRect/>
            </a:stretch>
          </a:blipFill>
        </p:spPr>
        <p:txBody>
          <a:bodyPr wrap="square" lIns="0" tIns="0" rIns="0" bIns="0" rtlCol="0"/>
          <a:lstStyle/>
          <a:p>
            <a:endParaRPr sz="1350"/>
          </a:p>
        </p:txBody>
      </p:sp>
      <p:sp>
        <p:nvSpPr>
          <p:cNvPr id="117" name="bk object 117"/>
          <p:cNvSpPr/>
          <p:nvPr/>
        </p:nvSpPr>
        <p:spPr>
          <a:xfrm>
            <a:off x="7636934" y="5064482"/>
            <a:ext cx="11430" cy="27146"/>
          </a:xfrm>
          <a:custGeom>
            <a:avLst/>
            <a:gdLst/>
            <a:ahLst/>
            <a:cxnLst/>
            <a:rect l="l" t="t" r="r" b="b"/>
            <a:pathLst>
              <a:path w="15240" h="36195">
                <a:moveTo>
                  <a:pt x="13768" y="30911"/>
                </a:moveTo>
                <a:lnTo>
                  <a:pt x="8597" y="30911"/>
                </a:lnTo>
                <a:lnTo>
                  <a:pt x="6411" y="31205"/>
                </a:lnTo>
                <a:lnTo>
                  <a:pt x="14833" y="35890"/>
                </a:lnTo>
                <a:lnTo>
                  <a:pt x="13768" y="30911"/>
                </a:lnTo>
                <a:close/>
              </a:path>
              <a:path w="15240" h="36195">
                <a:moveTo>
                  <a:pt x="7124" y="0"/>
                </a:moveTo>
                <a:lnTo>
                  <a:pt x="1433" y="25820"/>
                </a:lnTo>
                <a:lnTo>
                  <a:pt x="0" y="32067"/>
                </a:lnTo>
                <a:lnTo>
                  <a:pt x="6411" y="31205"/>
                </a:lnTo>
                <a:lnTo>
                  <a:pt x="6248" y="31114"/>
                </a:lnTo>
                <a:lnTo>
                  <a:pt x="8597" y="30911"/>
                </a:lnTo>
                <a:lnTo>
                  <a:pt x="13768" y="30911"/>
                </a:lnTo>
                <a:lnTo>
                  <a:pt x="10521" y="15735"/>
                </a:lnTo>
                <a:lnTo>
                  <a:pt x="7124" y="0"/>
                </a:lnTo>
                <a:close/>
              </a:path>
              <a:path w="15240" h="36195">
                <a:moveTo>
                  <a:pt x="8597" y="30911"/>
                </a:moveTo>
                <a:lnTo>
                  <a:pt x="6248" y="31114"/>
                </a:lnTo>
                <a:lnTo>
                  <a:pt x="6411" y="31205"/>
                </a:lnTo>
                <a:lnTo>
                  <a:pt x="8597" y="30911"/>
                </a:lnTo>
                <a:close/>
              </a:path>
            </a:pathLst>
          </a:custGeom>
          <a:solidFill>
            <a:srgbClr val="565A60">
              <a:alpha val="39999"/>
            </a:srgbClr>
          </a:solidFill>
        </p:spPr>
        <p:txBody>
          <a:bodyPr wrap="square" lIns="0" tIns="0" rIns="0" bIns="0" rtlCol="0"/>
          <a:lstStyle/>
          <a:p>
            <a:endParaRPr sz="1350"/>
          </a:p>
        </p:txBody>
      </p:sp>
      <p:sp>
        <p:nvSpPr>
          <p:cNvPr id="118" name="bk object 118"/>
          <p:cNvSpPr/>
          <p:nvPr/>
        </p:nvSpPr>
        <p:spPr>
          <a:xfrm>
            <a:off x="7626401" y="5058118"/>
            <a:ext cx="39090" cy="41243"/>
          </a:xfrm>
          <a:prstGeom prst="rect">
            <a:avLst/>
          </a:prstGeom>
          <a:blipFill>
            <a:blip r:embed="rId30" cstate="print"/>
            <a:stretch>
              <a:fillRect/>
            </a:stretch>
          </a:blipFill>
        </p:spPr>
        <p:txBody>
          <a:bodyPr wrap="square" lIns="0" tIns="0" rIns="0" bIns="0" rtlCol="0"/>
          <a:lstStyle/>
          <a:p>
            <a:endParaRPr sz="1350"/>
          </a:p>
        </p:txBody>
      </p:sp>
      <p:sp>
        <p:nvSpPr>
          <p:cNvPr id="119" name="bk object 119"/>
          <p:cNvSpPr/>
          <p:nvPr/>
        </p:nvSpPr>
        <p:spPr>
          <a:xfrm>
            <a:off x="7557884" y="4970473"/>
            <a:ext cx="169688" cy="213503"/>
          </a:xfrm>
          <a:prstGeom prst="rect">
            <a:avLst/>
          </a:prstGeom>
          <a:blipFill>
            <a:blip r:embed="rId31" cstate="print"/>
            <a:stretch>
              <a:fillRect/>
            </a:stretch>
          </a:blipFill>
        </p:spPr>
        <p:txBody>
          <a:bodyPr wrap="square" lIns="0" tIns="0" rIns="0" bIns="0" rtlCol="0"/>
          <a:lstStyle/>
          <a:p>
            <a:endParaRPr sz="1350"/>
          </a:p>
        </p:txBody>
      </p:sp>
      <p:sp>
        <p:nvSpPr>
          <p:cNvPr id="120" name="bk object 120"/>
          <p:cNvSpPr/>
          <p:nvPr/>
        </p:nvSpPr>
        <p:spPr>
          <a:xfrm>
            <a:off x="7458866" y="4907547"/>
            <a:ext cx="46844" cy="58178"/>
          </a:xfrm>
          <a:prstGeom prst="rect">
            <a:avLst/>
          </a:prstGeom>
          <a:blipFill>
            <a:blip r:embed="rId32" cstate="print"/>
            <a:stretch>
              <a:fillRect/>
            </a:stretch>
          </a:blipFill>
        </p:spPr>
        <p:txBody>
          <a:bodyPr wrap="square" lIns="0" tIns="0" rIns="0" bIns="0" rtlCol="0"/>
          <a:lstStyle/>
          <a:p>
            <a:endParaRPr sz="1350"/>
          </a:p>
        </p:txBody>
      </p:sp>
      <p:sp>
        <p:nvSpPr>
          <p:cNvPr id="121" name="bk object 121"/>
          <p:cNvSpPr/>
          <p:nvPr/>
        </p:nvSpPr>
        <p:spPr>
          <a:xfrm>
            <a:off x="7559342" y="4972584"/>
            <a:ext cx="167162" cy="75971"/>
          </a:xfrm>
          <a:prstGeom prst="rect">
            <a:avLst/>
          </a:prstGeom>
          <a:blipFill>
            <a:blip r:embed="rId33" cstate="print"/>
            <a:stretch>
              <a:fillRect/>
            </a:stretch>
          </a:blipFill>
        </p:spPr>
        <p:txBody>
          <a:bodyPr wrap="square" lIns="0" tIns="0" rIns="0" bIns="0" rtlCol="0"/>
          <a:lstStyle/>
          <a:p>
            <a:endParaRPr sz="1350"/>
          </a:p>
        </p:txBody>
      </p:sp>
      <p:sp>
        <p:nvSpPr>
          <p:cNvPr id="122" name="bk object 122"/>
          <p:cNvSpPr/>
          <p:nvPr/>
        </p:nvSpPr>
        <p:spPr>
          <a:xfrm>
            <a:off x="7665968" y="4952675"/>
            <a:ext cx="17983" cy="24822"/>
          </a:xfrm>
          <a:prstGeom prst="rect">
            <a:avLst/>
          </a:prstGeom>
          <a:blipFill>
            <a:blip r:embed="rId34" cstate="print"/>
            <a:stretch>
              <a:fillRect/>
            </a:stretch>
          </a:blipFill>
        </p:spPr>
        <p:txBody>
          <a:bodyPr wrap="square" lIns="0" tIns="0" rIns="0" bIns="0" rtlCol="0"/>
          <a:lstStyle/>
          <a:p>
            <a:endParaRPr sz="1350"/>
          </a:p>
        </p:txBody>
      </p:sp>
      <p:sp>
        <p:nvSpPr>
          <p:cNvPr id="123" name="bk object 123"/>
          <p:cNvSpPr/>
          <p:nvPr/>
        </p:nvSpPr>
        <p:spPr>
          <a:xfrm>
            <a:off x="7558941" y="4971869"/>
            <a:ext cx="167164" cy="27146"/>
          </a:xfrm>
          <a:custGeom>
            <a:avLst/>
            <a:gdLst/>
            <a:ahLst/>
            <a:cxnLst/>
            <a:rect l="l" t="t" r="r" b="b"/>
            <a:pathLst>
              <a:path w="222884" h="36195">
                <a:moveTo>
                  <a:pt x="219722" y="0"/>
                </a:moveTo>
                <a:lnTo>
                  <a:pt x="213753" y="0"/>
                </a:lnTo>
                <a:lnTo>
                  <a:pt x="222834" y="952"/>
                </a:lnTo>
                <a:lnTo>
                  <a:pt x="216776" y="952"/>
                </a:lnTo>
                <a:lnTo>
                  <a:pt x="185574" y="21324"/>
                </a:lnTo>
                <a:lnTo>
                  <a:pt x="150944" y="21578"/>
                </a:lnTo>
                <a:lnTo>
                  <a:pt x="122855" y="13262"/>
                </a:lnTo>
                <a:lnTo>
                  <a:pt x="111277" y="7924"/>
                </a:lnTo>
                <a:lnTo>
                  <a:pt x="70041" y="29604"/>
                </a:lnTo>
                <a:lnTo>
                  <a:pt x="45326" y="36104"/>
                </a:lnTo>
                <a:lnTo>
                  <a:pt x="27259" y="26771"/>
                </a:lnTo>
                <a:lnTo>
                  <a:pt x="5969" y="952"/>
                </a:lnTo>
                <a:lnTo>
                  <a:pt x="0" y="952"/>
                </a:lnTo>
              </a:path>
            </a:pathLst>
          </a:custGeom>
          <a:ln w="3721">
            <a:solidFill>
              <a:srgbClr val="96712E"/>
            </a:solidFill>
          </a:ln>
        </p:spPr>
        <p:txBody>
          <a:bodyPr wrap="square" lIns="0" tIns="0" rIns="0" bIns="0" rtlCol="0"/>
          <a:lstStyle/>
          <a:p>
            <a:endParaRPr sz="1350"/>
          </a:p>
        </p:txBody>
      </p:sp>
      <p:sp>
        <p:nvSpPr>
          <p:cNvPr id="124" name="bk object 124"/>
          <p:cNvSpPr/>
          <p:nvPr/>
        </p:nvSpPr>
        <p:spPr>
          <a:xfrm>
            <a:off x="7559275" y="4971089"/>
            <a:ext cx="166688" cy="209074"/>
          </a:xfrm>
          <a:custGeom>
            <a:avLst/>
            <a:gdLst/>
            <a:ahLst/>
            <a:cxnLst/>
            <a:rect l="l" t="t" r="r" b="b"/>
            <a:pathLst>
              <a:path w="222250" h="278765">
                <a:moveTo>
                  <a:pt x="112815" y="277215"/>
                </a:moveTo>
                <a:lnTo>
                  <a:pt x="155408" y="242364"/>
                </a:lnTo>
                <a:lnTo>
                  <a:pt x="185293" y="205256"/>
                </a:lnTo>
                <a:lnTo>
                  <a:pt x="204677" y="166295"/>
                </a:lnTo>
                <a:lnTo>
                  <a:pt x="215768" y="125885"/>
                </a:lnTo>
                <a:lnTo>
                  <a:pt x="220772" y="84430"/>
                </a:lnTo>
                <a:lnTo>
                  <a:pt x="221897" y="42334"/>
                </a:lnTo>
                <a:lnTo>
                  <a:pt x="221349" y="0"/>
                </a:lnTo>
                <a:lnTo>
                  <a:pt x="215380" y="0"/>
                </a:lnTo>
                <a:lnTo>
                  <a:pt x="190971" y="18371"/>
                </a:lnTo>
                <a:lnTo>
                  <a:pt x="163118" y="22236"/>
                </a:lnTo>
                <a:lnTo>
                  <a:pt x="117628" y="10515"/>
                </a:lnTo>
                <a:lnTo>
                  <a:pt x="110948" y="7289"/>
                </a:lnTo>
                <a:lnTo>
                  <a:pt x="110186" y="7683"/>
                </a:lnTo>
                <a:lnTo>
                  <a:pt x="107926" y="8712"/>
                </a:lnTo>
                <a:lnTo>
                  <a:pt x="90212" y="15950"/>
                </a:lnTo>
                <a:lnTo>
                  <a:pt x="63098" y="21915"/>
                </a:lnTo>
                <a:lnTo>
                  <a:pt x="33045" y="19100"/>
                </a:lnTo>
                <a:lnTo>
                  <a:pt x="6516" y="0"/>
                </a:lnTo>
                <a:lnTo>
                  <a:pt x="547" y="0"/>
                </a:lnTo>
                <a:lnTo>
                  <a:pt x="0" y="42333"/>
                </a:lnTo>
                <a:lnTo>
                  <a:pt x="1123" y="84429"/>
                </a:lnTo>
                <a:lnTo>
                  <a:pt x="6123" y="125882"/>
                </a:lnTo>
                <a:lnTo>
                  <a:pt x="17205" y="166288"/>
                </a:lnTo>
                <a:lnTo>
                  <a:pt x="36576" y="205242"/>
                </a:lnTo>
                <a:lnTo>
                  <a:pt x="66440" y="242340"/>
                </a:lnTo>
                <a:lnTo>
                  <a:pt x="109005" y="277177"/>
                </a:lnTo>
                <a:lnTo>
                  <a:pt x="110986" y="278561"/>
                </a:lnTo>
                <a:lnTo>
                  <a:pt x="111990" y="277774"/>
                </a:lnTo>
                <a:lnTo>
                  <a:pt x="112815" y="277215"/>
                </a:lnTo>
                <a:close/>
              </a:path>
            </a:pathLst>
          </a:custGeom>
          <a:ln w="3721">
            <a:solidFill>
              <a:srgbClr val="D9D746"/>
            </a:solidFill>
          </a:ln>
        </p:spPr>
        <p:txBody>
          <a:bodyPr wrap="square" lIns="0" tIns="0" rIns="0" bIns="0" rtlCol="0"/>
          <a:lstStyle/>
          <a:p>
            <a:endParaRPr sz="1350"/>
          </a:p>
        </p:txBody>
      </p:sp>
      <p:sp>
        <p:nvSpPr>
          <p:cNvPr id="125" name="bk object 125"/>
          <p:cNvSpPr/>
          <p:nvPr/>
        </p:nvSpPr>
        <p:spPr>
          <a:xfrm>
            <a:off x="7560050" y="5046998"/>
            <a:ext cx="165259" cy="0"/>
          </a:xfrm>
          <a:custGeom>
            <a:avLst/>
            <a:gdLst/>
            <a:ahLst/>
            <a:cxnLst/>
            <a:rect l="l" t="t" r="r" b="b"/>
            <a:pathLst>
              <a:path w="220345">
                <a:moveTo>
                  <a:pt x="0" y="0"/>
                </a:moveTo>
                <a:lnTo>
                  <a:pt x="219760" y="0"/>
                </a:lnTo>
              </a:path>
            </a:pathLst>
          </a:custGeom>
          <a:ln w="6362">
            <a:solidFill>
              <a:srgbClr val="D9D746"/>
            </a:solidFill>
          </a:ln>
        </p:spPr>
        <p:txBody>
          <a:bodyPr wrap="square" lIns="0" tIns="0" rIns="0" bIns="0" rtlCol="0"/>
          <a:lstStyle/>
          <a:p>
            <a:endParaRPr sz="1350"/>
          </a:p>
        </p:txBody>
      </p:sp>
      <p:sp>
        <p:nvSpPr>
          <p:cNvPr id="126" name="bk object 126"/>
          <p:cNvSpPr/>
          <p:nvPr/>
        </p:nvSpPr>
        <p:spPr>
          <a:xfrm>
            <a:off x="7577166" y="5107371"/>
            <a:ext cx="131921" cy="0"/>
          </a:xfrm>
          <a:custGeom>
            <a:avLst/>
            <a:gdLst/>
            <a:ahLst/>
            <a:cxnLst/>
            <a:rect l="l" t="t" r="r" b="b"/>
            <a:pathLst>
              <a:path w="175895">
                <a:moveTo>
                  <a:pt x="0" y="0"/>
                </a:moveTo>
                <a:lnTo>
                  <a:pt x="175768" y="0"/>
                </a:lnTo>
              </a:path>
            </a:pathLst>
          </a:custGeom>
          <a:ln w="6400">
            <a:solidFill>
              <a:srgbClr val="D9D746"/>
            </a:solidFill>
          </a:ln>
        </p:spPr>
        <p:txBody>
          <a:bodyPr wrap="square" lIns="0" tIns="0" rIns="0" bIns="0" rtlCol="0"/>
          <a:lstStyle/>
          <a:p>
            <a:endParaRPr sz="1350"/>
          </a:p>
        </p:txBody>
      </p:sp>
      <p:sp>
        <p:nvSpPr>
          <p:cNvPr id="127" name="bk object 127"/>
          <p:cNvSpPr/>
          <p:nvPr/>
        </p:nvSpPr>
        <p:spPr>
          <a:xfrm>
            <a:off x="7556201" y="4966381"/>
            <a:ext cx="86678" cy="217646"/>
          </a:xfrm>
          <a:custGeom>
            <a:avLst/>
            <a:gdLst/>
            <a:ahLst/>
            <a:cxnLst/>
            <a:rect l="l" t="t" r="r" b="b"/>
            <a:pathLst>
              <a:path w="115570" h="290195">
                <a:moveTo>
                  <a:pt x="910" y="76"/>
                </a:moveTo>
                <a:lnTo>
                  <a:pt x="348" y="20710"/>
                </a:lnTo>
                <a:lnTo>
                  <a:pt x="3" y="41249"/>
                </a:lnTo>
                <a:lnTo>
                  <a:pt x="0" y="61904"/>
                </a:lnTo>
                <a:lnTo>
                  <a:pt x="466" y="82473"/>
                </a:lnTo>
                <a:lnTo>
                  <a:pt x="4236" y="123559"/>
                </a:lnTo>
                <a:lnTo>
                  <a:pt x="13636" y="163664"/>
                </a:lnTo>
                <a:lnTo>
                  <a:pt x="30031" y="201536"/>
                </a:lnTo>
                <a:lnTo>
                  <a:pt x="53260" y="235470"/>
                </a:lnTo>
                <a:lnTo>
                  <a:pt x="82101" y="264871"/>
                </a:lnTo>
                <a:lnTo>
                  <a:pt x="115083" y="289699"/>
                </a:lnTo>
                <a:lnTo>
                  <a:pt x="106583" y="283802"/>
                </a:lnTo>
                <a:lnTo>
                  <a:pt x="98275" y="277679"/>
                </a:lnTo>
                <a:lnTo>
                  <a:pt x="67307" y="250555"/>
                </a:lnTo>
                <a:lnTo>
                  <a:pt x="41125" y="218797"/>
                </a:lnTo>
                <a:lnTo>
                  <a:pt x="21318" y="182751"/>
                </a:lnTo>
                <a:lnTo>
                  <a:pt x="8538" y="143688"/>
                </a:lnTo>
                <a:lnTo>
                  <a:pt x="2129" y="103026"/>
                </a:lnTo>
                <a:lnTo>
                  <a:pt x="315" y="61904"/>
                </a:lnTo>
                <a:lnTo>
                  <a:pt x="351" y="30985"/>
                </a:lnTo>
                <a:lnTo>
                  <a:pt x="502" y="20677"/>
                </a:lnTo>
                <a:lnTo>
                  <a:pt x="910" y="76"/>
                </a:lnTo>
                <a:close/>
              </a:path>
              <a:path w="115570" h="290195">
                <a:moveTo>
                  <a:pt x="4606" y="1790"/>
                </a:moveTo>
                <a:lnTo>
                  <a:pt x="4438" y="1790"/>
                </a:lnTo>
                <a:lnTo>
                  <a:pt x="4606" y="1866"/>
                </a:lnTo>
                <a:lnTo>
                  <a:pt x="5089" y="1866"/>
                </a:lnTo>
                <a:lnTo>
                  <a:pt x="4606" y="1790"/>
                </a:lnTo>
                <a:close/>
              </a:path>
              <a:path w="115570" h="290195">
                <a:moveTo>
                  <a:pt x="4327" y="1739"/>
                </a:moveTo>
                <a:lnTo>
                  <a:pt x="4454" y="1790"/>
                </a:lnTo>
                <a:lnTo>
                  <a:pt x="4327" y="1739"/>
                </a:lnTo>
                <a:close/>
              </a:path>
              <a:path w="115570" h="290195">
                <a:moveTo>
                  <a:pt x="2968" y="152"/>
                </a:moveTo>
                <a:lnTo>
                  <a:pt x="3488" y="317"/>
                </a:lnTo>
                <a:lnTo>
                  <a:pt x="3933" y="546"/>
                </a:lnTo>
                <a:lnTo>
                  <a:pt x="4212" y="749"/>
                </a:lnTo>
                <a:lnTo>
                  <a:pt x="4009" y="546"/>
                </a:lnTo>
                <a:lnTo>
                  <a:pt x="3488" y="266"/>
                </a:lnTo>
                <a:lnTo>
                  <a:pt x="2968" y="152"/>
                </a:lnTo>
                <a:close/>
              </a:path>
              <a:path w="115570" h="290195">
                <a:moveTo>
                  <a:pt x="2460" y="76"/>
                </a:moveTo>
                <a:lnTo>
                  <a:pt x="1939" y="76"/>
                </a:lnTo>
                <a:lnTo>
                  <a:pt x="2460" y="152"/>
                </a:lnTo>
                <a:lnTo>
                  <a:pt x="2968" y="152"/>
                </a:lnTo>
                <a:lnTo>
                  <a:pt x="2460" y="76"/>
                </a:lnTo>
                <a:close/>
              </a:path>
              <a:path w="115570" h="290195">
                <a:moveTo>
                  <a:pt x="1380" y="0"/>
                </a:moveTo>
                <a:lnTo>
                  <a:pt x="910" y="0"/>
                </a:lnTo>
                <a:lnTo>
                  <a:pt x="1939" y="76"/>
                </a:lnTo>
                <a:lnTo>
                  <a:pt x="1380" y="0"/>
                </a:lnTo>
                <a:close/>
              </a:path>
            </a:pathLst>
          </a:custGeom>
          <a:solidFill>
            <a:srgbClr val="FFFFFF"/>
          </a:solidFill>
        </p:spPr>
        <p:txBody>
          <a:bodyPr wrap="square" lIns="0" tIns="0" rIns="0" bIns="0" rtlCol="0"/>
          <a:lstStyle/>
          <a:p>
            <a:endParaRPr sz="1350"/>
          </a:p>
        </p:txBody>
      </p:sp>
      <p:sp>
        <p:nvSpPr>
          <p:cNvPr id="128" name="bk object 128"/>
          <p:cNvSpPr/>
          <p:nvPr/>
        </p:nvSpPr>
        <p:spPr>
          <a:xfrm>
            <a:off x="7564546" y="4967575"/>
            <a:ext cx="78104" cy="17621"/>
          </a:xfrm>
          <a:custGeom>
            <a:avLst/>
            <a:gdLst/>
            <a:ahLst/>
            <a:cxnLst/>
            <a:rect l="l" t="t" r="r" b="b"/>
            <a:pathLst>
              <a:path w="104140" h="23495">
                <a:moveTo>
                  <a:pt x="0" y="0"/>
                </a:moveTo>
                <a:lnTo>
                  <a:pt x="35410" y="22118"/>
                </a:lnTo>
                <a:lnTo>
                  <a:pt x="49529" y="23304"/>
                </a:lnTo>
                <a:lnTo>
                  <a:pt x="56662" y="22893"/>
                </a:lnTo>
                <a:lnTo>
                  <a:pt x="57090" y="22834"/>
                </a:lnTo>
                <a:lnTo>
                  <a:pt x="49529" y="22834"/>
                </a:lnTo>
                <a:lnTo>
                  <a:pt x="42477" y="22648"/>
                </a:lnTo>
                <a:lnTo>
                  <a:pt x="4694" y="5375"/>
                </a:lnTo>
                <a:lnTo>
                  <a:pt x="0" y="0"/>
                </a:lnTo>
                <a:close/>
              </a:path>
              <a:path w="104140" h="23495">
                <a:moveTo>
                  <a:pt x="99022" y="9975"/>
                </a:moveTo>
                <a:lnTo>
                  <a:pt x="95288" y="11658"/>
                </a:lnTo>
                <a:lnTo>
                  <a:pt x="90830" y="13436"/>
                </a:lnTo>
                <a:lnTo>
                  <a:pt x="86448" y="15354"/>
                </a:lnTo>
                <a:lnTo>
                  <a:pt x="49529" y="22834"/>
                </a:lnTo>
                <a:lnTo>
                  <a:pt x="57090" y="22834"/>
                </a:lnTo>
                <a:lnTo>
                  <a:pt x="97434" y="10798"/>
                </a:lnTo>
                <a:lnTo>
                  <a:pt x="99022" y="9975"/>
                </a:lnTo>
                <a:close/>
              </a:path>
              <a:path w="104140" h="23495">
                <a:moveTo>
                  <a:pt x="103758" y="7518"/>
                </a:moveTo>
                <a:lnTo>
                  <a:pt x="99022" y="9975"/>
                </a:lnTo>
                <a:lnTo>
                  <a:pt x="99542" y="9740"/>
                </a:lnTo>
                <a:lnTo>
                  <a:pt x="103758" y="7518"/>
                </a:lnTo>
                <a:close/>
              </a:path>
            </a:pathLst>
          </a:custGeom>
          <a:solidFill>
            <a:srgbClr val="FFFFFF"/>
          </a:solidFill>
        </p:spPr>
        <p:txBody>
          <a:bodyPr wrap="square" lIns="0" tIns="0" rIns="0" bIns="0" rtlCol="0"/>
          <a:lstStyle/>
          <a:p>
            <a:endParaRPr sz="1350"/>
          </a:p>
        </p:txBody>
      </p:sp>
      <p:sp>
        <p:nvSpPr>
          <p:cNvPr id="129" name="bk object 129"/>
          <p:cNvSpPr/>
          <p:nvPr/>
        </p:nvSpPr>
        <p:spPr>
          <a:xfrm>
            <a:off x="7642512" y="4967572"/>
            <a:ext cx="79058" cy="17621"/>
          </a:xfrm>
          <a:custGeom>
            <a:avLst/>
            <a:gdLst/>
            <a:ahLst/>
            <a:cxnLst/>
            <a:rect l="l" t="t" r="r" b="b"/>
            <a:pathLst>
              <a:path w="105409" h="23495">
                <a:moveTo>
                  <a:pt x="5878" y="10469"/>
                </a:moveTo>
                <a:lnTo>
                  <a:pt x="47549" y="23028"/>
                </a:lnTo>
                <a:lnTo>
                  <a:pt x="54749" y="23431"/>
                </a:lnTo>
                <a:lnTo>
                  <a:pt x="61961" y="23192"/>
                </a:lnTo>
                <a:lnTo>
                  <a:pt x="63305" y="22999"/>
                </a:lnTo>
                <a:lnTo>
                  <a:pt x="54749" y="22999"/>
                </a:lnTo>
                <a:lnTo>
                  <a:pt x="47599" y="22591"/>
                </a:lnTo>
                <a:lnTo>
                  <a:pt x="8636" y="11658"/>
                </a:lnTo>
                <a:lnTo>
                  <a:pt x="5878" y="10469"/>
                </a:lnTo>
                <a:close/>
              </a:path>
              <a:path w="105409" h="23495">
                <a:moveTo>
                  <a:pt x="105194" y="0"/>
                </a:moveTo>
                <a:lnTo>
                  <a:pt x="69018" y="21750"/>
                </a:lnTo>
                <a:lnTo>
                  <a:pt x="54749" y="22999"/>
                </a:lnTo>
                <a:lnTo>
                  <a:pt x="63305" y="22999"/>
                </a:lnTo>
                <a:lnTo>
                  <a:pt x="98704" y="6997"/>
                </a:lnTo>
                <a:lnTo>
                  <a:pt x="102082" y="3708"/>
                </a:lnTo>
                <a:lnTo>
                  <a:pt x="105194" y="0"/>
                </a:lnTo>
                <a:close/>
              </a:path>
              <a:path w="105409" h="23495">
                <a:moveTo>
                  <a:pt x="0" y="7518"/>
                </a:moveTo>
                <a:lnTo>
                  <a:pt x="4216" y="9753"/>
                </a:lnTo>
                <a:lnTo>
                  <a:pt x="5878" y="10469"/>
                </a:lnTo>
                <a:lnTo>
                  <a:pt x="0" y="7518"/>
                </a:lnTo>
                <a:close/>
              </a:path>
            </a:pathLst>
          </a:custGeom>
          <a:solidFill>
            <a:srgbClr val="FFFFFF"/>
          </a:solidFill>
        </p:spPr>
        <p:txBody>
          <a:bodyPr wrap="square" lIns="0" tIns="0" rIns="0" bIns="0" rtlCol="0"/>
          <a:lstStyle/>
          <a:p>
            <a:endParaRPr sz="1350"/>
          </a:p>
        </p:txBody>
      </p:sp>
      <p:sp>
        <p:nvSpPr>
          <p:cNvPr id="130" name="bk object 130"/>
          <p:cNvSpPr/>
          <p:nvPr/>
        </p:nvSpPr>
        <p:spPr>
          <a:xfrm>
            <a:off x="7642486" y="4969515"/>
            <a:ext cx="86201" cy="214789"/>
          </a:xfrm>
          <a:custGeom>
            <a:avLst/>
            <a:gdLst/>
            <a:ahLst/>
            <a:cxnLst/>
            <a:rect l="l" t="t" r="r" b="b"/>
            <a:pathLst>
              <a:path w="114934" h="286384">
                <a:moveTo>
                  <a:pt x="112382" y="0"/>
                </a:moveTo>
                <a:lnTo>
                  <a:pt x="113741" y="393"/>
                </a:lnTo>
                <a:lnTo>
                  <a:pt x="114028" y="10560"/>
                </a:lnTo>
                <a:lnTo>
                  <a:pt x="114239" y="20700"/>
                </a:lnTo>
                <a:lnTo>
                  <a:pt x="114358" y="51215"/>
                </a:lnTo>
                <a:lnTo>
                  <a:pt x="114180" y="61379"/>
                </a:lnTo>
                <a:lnTo>
                  <a:pt x="111797" y="101985"/>
                </a:lnTo>
                <a:lnTo>
                  <a:pt x="105306" y="141981"/>
                </a:lnTo>
                <a:lnTo>
                  <a:pt x="92577" y="180507"/>
                </a:lnTo>
                <a:lnTo>
                  <a:pt x="73184" y="216132"/>
                </a:lnTo>
                <a:lnTo>
                  <a:pt x="47275" y="247313"/>
                </a:lnTo>
                <a:lnTo>
                  <a:pt x="16325" y="273700"/>
                </a:lnTo>
                <a:lnTo>
                  <a:pt x="0" y="285762"/>
                </a:lnTo>
                <a:lnTo>
                  <a:pt x="8284" y="279762"/>
                </a:lnTo>
                <a:lnTo>
                  <a:pt x="40091" y="254511"/>
                </a:lnTo>
                <a:lnTo>
                  <a:pt x="73490" y="216314"/>
                </a:lnTo>
                <a:lnTo>
                  <a:pt x="93037" y="180677"/>
                </a:lnTo>
                <a:lnTo>
                  <a:pt x="105811" y="141981"/>
                </a:lnTo>
                <a:lnTo>
                  <a:pt x="112184" y="101941"/>
                </a:lnTo>
                <a:lnTo>
                  <a:pt x="114502" y="61379"/>
                </a:lnTo>
                <a:lnTo>
                  <a:pt x="114669" y="41033"/>
                </a:lnTo>
                <a:lnTo>
                  <a:pt x="114382" y="20700"/>
                </a:lnTo>
                <a:lnTo>
                  <a:pt x="113779" y="355"/>
                </a:lnTo>
                <a:lnTo>
                  <a:pt x="112382" y="0"/>
                </a:lnTo>
                <a:close/>
              </a:path>
            </a:pathLst>
          </a:custGeom>
          <a:solidFill>
            <a:srgbClr val="FFFFFF"/>
          </a:solidFill>
        </p:spPr>
        <p:txBody>
          <a:bodyPr wrap="square" lIns="0" tIns="0" rIns="0" bIns="0" rtlCol="0"/>
          <a:lstStyle/>
          <a:p>
            <a:endParaRPr sz="1350"/>
          </a:p>
        </p:txBody>
      </p:sp>
      <p:sp>
        <p:nvSpPr>
          <p:cNvPr id="131" name="bk object 131"/>
          <p:cNvSpPr/>
          <p:nvPr/>
        </p:nvSpPr>
        <p:spPr>
          <a:xfrm>
            <a:off x="7632821" y="4976556"/>
            <a:ext cx="7658" cy="10525"/>
          </a:xfrm>
          <a:prstGeom prst="rect">
            <a:avLst/>
          </a:prstGeom>
          <a:blipFill>
            <a:blip r:embed="rId35" cstate="print"/>
            <a:stretch>
              <a:fillRect/>
            </a:stretch>
          </a:blipFill>
        </p:spPr>
        <p:txBody>
          <a:bodyPr wrap="square" lIns="0" tIns="0" rIns="0" bIns="0" rtlCol="0"/>
          <a:lstStyle/>
          <a:p>
            <a:endParaRPr sz="1350"/>
          </a:p>
        </p:txBody>
      </p:sp>
      <p:sp>
        <p:nvSpPr>
          <p:cNvPr id="132" name="bk object 132"/>
          <p:cNvSpPr/>
          <p:nvPr/>
        </p:nvSpPr>
        <p:spPr>
          <a:xfrm>
            <a:off x="7776010" y="4907547"/>
            <a:ext cx="46815" cy="58178"/>
          </a:xfrm>
          <a:prstGeom prst="rect">
            <a:avLst/>
          </a:prstGeom>
          <a:blipFill>
            <a:blip r:embed="rId36" cstate="print"/>
            <a:stretch>
              <a:fillRect/>
            </a:stretch>
          </a:blipFill>
        </p:spPr>
        <p:txBody>
          <a:bodyPr wrap="square" lIns="0" tIns="0" rIns="0" bIns="0" rtlCol="0"/>
          <a:lstStyle/>
          <a:p>
            <a:endParaRPr sz="1350"/>
          </a:p>
        </p:txBody>
      </p:sp>
      <p:sp>
        <p:nvSpPr>
          <p:cNvPr id="133" name="bk object 133"/>
          <p:cNvSpPr/>
          <p:nvPr/>
        </p:nvSpPr>
        <p:spPr>
          <a:xfrm>
            <a:off x="7613304" y="4888954"/>
            <a:ext cx="62722" cy="84695"/>
          </a:xfrm>
          <a:prstGeom prst="rect">
            <a:avLst/>
          </a:prstGeom>
          <a:blipFill>
            <a:blip r:embed="rId37" cstate="print"/>
            <a:stretch>
              <a:fillRect/>
            </a:stretch>
          </a:blipFill>
        </p:spPr>
        <p:txBody>
          <a:bodyPr wrap="square" lIns="0" tIns="0" rIns="0" bIns="0" rtlCol="0"/>
          <a:lstStyle/>
          <a:p>
            <a:endParaRPr sz="1350"/>
          </a:p>
        </p:txBody>
      </p:sp>
      <p:sp>
        <p:nvSpPr>
          <p:cNvPr id="134" name="bk object 134"/>
          <p:cNvSpPr/>
          <p:nvPr/>
        </p:nvSpPr>
        <p:spPr>
          <a:xfrm>
            <a:off x="7706124" y="4937912"/>
            <a:ext cx="46520" cy="48692"/>
          </a:xfrm>
          <a:prstGeom prst="rect">
            <a:avLst/>
          </a:prstGeom>
          <a:blipFill>
            <a:blip r:embed="rId38" cstate="print"/>
            <a:stretch>
              <a:fillRect/>
            </a:stretch>
          </a:blipFill>
        </p:spPr>
        <p:txBody>
          <a:bodyPr wrap="square" lIns="0" tIns="0" rIns="0" bIns="0" rtlCol="0"/>
          <a:lstStyle/>
          <a:p>
            <a:endParaRPr sz="1350"/>
          </a:p>
        </p:txBody>
      </p:sp>
      <p:sp>
        <p:nvSpPr>
          <p:cNvPr id="135" name="bk object 135"/>
          <p:cNvSpPr/>
          <p:nvPr/>
        </p:nvSpPr>
        <p:spPr>
          <a:xfrm>
            <a:off x="7533341" y="4937884"/>
            <a:ext cx="45558" cy="48720"/>
          </a:xfrm>
          <a:prstGeom prst="rect">
            <a:avLst/>
          </a:prstGeom>
          <a:blipFill>
            <a:blip r:embed="rId39" cstate="print"/>
            <a:stretch>
              <a:fillRect/>
            </a:stretch>
          </a:blipFill>
        </p:spPr>
        <p:txBody>
          <a:bodyPr wrap="square" lIns="0" tIns="0" rIns="0" bIns="0" rtlCol="0"/>
          <a:lstStyle/>
          <a:p>
            <a:endParaRPr sz="1350"/>
          </a:p>
        </p:txBody>
      </p:sp>
      <p:sp>
        <p:nvSpPr>
          <p:cNvPr id="136" name="bk object 136"/>
          <p:cNvSpPr/>
          <p:nvPr/>
        </p:nvSpPr>
        <p:spPr>
          <a:xfrm>
            <a:off x="7671764" y="4969963"/>
            <a:ext cx="5239" cy="4763"/>
          </a:xfrm>
          <a:custGeom>
            <a:avLst/>
            <a:gdLst/>
            <a:ahLst/>
            <a:cxnLst/>
            <a:rect l="l" t="t" r="r" b="b"/>
            <a:pathLst>
              <a:path w="6984" h="6350">
                <a:moveTo>
                  <a:pt x="1265" y="0"/>
                </a:moveTo>
                <a:lnTo>
                  <a:pt x="27" y="2032"/>
                </a:lnTo>
                <a:lnTo>
                  <a:pt x="0" y="2184"/>
                </a:lnTo>
                <a:lnTo>
                  <a:pt x="745" y="2857"/>
                </a:lnTo>
                <a:lnTo>
                  <a:pt x="1265" y="3378"/>
                </a:lnTo>
                <a:lnTo>
                  <a:pt x="3094" y="5003"/>
                </a:lnTo>
                <a:lnTo>
                  <a:pt x="4453" y="6286"/>
                </a:lnTo>
                <a:lnTo>
                  <a:pt x="4847" y="5003"/>
                </a:lnTo>
                <a:lnTo>
                  <a:pt x="5520" y="4368"/>
                </a:lnTo>
                <a:lnTo>
                  <a:pt x="6282" y="3733"/>
                </a:lnTo>
                <a:lnTo>
                  <a:pt x="6467" y="2184"/>
                </a:lnTo>
                <a:lnTo>
                  <a:pt x="4847" y="2184"/>
                </a:lnTo>
                <a:lnTo>
                  <a:pt x="2535" y="749"/>
                </a:lnTo>
                <a:lnTo>
                  <a:pt x="1265" y="0"/>
                </a:lnTo>
                <a:close/>
              </a:path>
              <a:path w="6984" h="6350">
                <a:moveTo>
                  <a:pt x="6364" y="3733"/>
                </a:moveTo>
                <a:lnTo>
                  <a:pt x="6307" y="4178"/>
                </a:lnTo>
                <a:lnTo>
                  <a:pt x="6364" y="3733"/>
                </a:lnTo>
                <a:close/>
              </a:path>
              <a:path w="6984" h="6350">
                <a:moveTo>
                  <a:pt x="6472" y="2032"/>
                </a:moveTo>
                <a:lnTo>
                  <a:pt x="4847" y="2184"/>
                </a:lnTo>
                <a:lnTo>
                  <a:pt x="6467" y="2184"/>
                </a:lnTo>
                <a:lnTo>
                  <a:pt x="6472" y="2032"/>
                </a:lnTo>
                <a:close/>
              </a:path>
            </a:pathLst>
          </a:custGeom>
          <a:solidFill>
            <a:srgbClr val="544F4C"/>
          </a:solidFill>
        </p:spPr>
        <p:txBody>
          <a:bodyPr wrap="square" lIns="0" tIns="0" rIns="0" bIns="0" rtlCol="0"/>
          <a:lstStyle/>
          <a:p>
            <a:endParaRPr sz="1350"/>
          </a:p>
        </p:txBody>
      </p:sp>
      <p:sp>
        <p:nvSpPr>
          <p:cNvPr id="137" name="bk object 137"/>
          <p:cNvSpPr/>
          <p:nvPr/>
        </p:nvSpPr>
        <p:spPr>
          <a:xfrm>
            <a:off x="7671245" y="4970050"/>
            <a:ext cx="5162" cy="4562"/>
          </a:xfrm>
          <a:prstGeom prst="rect">
            <a:avLst/>
          </a:prstGeom>
          <a:blipFill>
            <a:blip r:embed="rId40" cstate="print"/>
            <a:stretch>
              <a:fillRect/>
            </a:stretch>
          </a:blipFill>
        </p:spPr>
        <p:txBody>
          <a:bodyPr wrap="square" lIns="0" tIns="0" rIns="0" bIns="0" rtlCol="0"/>
          <a:lstStyle/>
          <a:p>
            <a:endParaRPr sz="1350"/>
          </a:p>
        </p:txBody>
      </p:sp>
      <p:sp>
        <p:nvSpPr>
          <p:cNvPr id="138" name="bk object 138"/>
          <p:cNvSpPr/>
          <p:nvPr/>
        </p:nvSpPr>
        <p:spPr>
          <a:xfrm>
            <a:off x="7670470" y="4968879"/>
            <a:ext cx="4763" cy="4763"/>
          </a:xfrm>
          <a:custGeom>
            <a:avLst/>
            <a:gdLst/>
            <a:ahLst/>
            <a:cxnLst/>
            <a:rect l="l" t="t" r="r" b="b"/>
            <a:pathLst>
              <a:path w="6350" h="6350">
                <a:moveTo>
                  <a:pt x="1193" y="0"/>
                </a:moveTo>
                <a:lnTo>
                  <a:pt x="0" y="2387"/>
                </a:lnTo>
                <a:lnTo>
                  <a:pt x="838" y="2870"/>
                </a:lnTo>
                <a:lnTo>
                  <a:pt x="1282" y="3390"/>
                </a:lnTo>
                <a:lnTo>
                  <a:pt x="1790" y="3657"/>
                </a:lnTo>
                <a:lnTo>
                  <a:pt x="3225" y="4825"/>
                </a:lnTo>
                <a:lnTo>
                  <a:pt x="4508" y="5981"/>
                </a:lnTo>
                <a:lnTo>
                  <a:pt x="4851" y="4622"/>
                </a:lnTo>
                <a:lnTo>
                  <a:pt x="6210" y="3187"/>
                </a:lnTo>
                <a:lnTo>
                  <a:pt x="6260" y="1803"/>
                </a:lnTo>
                <a:lnTo>
                  <a:pt x="4660" y="1803"/>
                </a:lnTo>
                <a:lnTo>
                  <a:pt x="2463" y="723"/>
                </a:lnTo>
                <a:lnTo>
                  <a:pt x="1193" y="0"/>
                </a:lnTo>
                <a:close/>
              </a:path>
              <a:path w="6350" h="6350">
                <a:moveTo>
                  <a:pt x="6286" y="3187"/>
                </a:moveTo>
                <a:lnTo>
                  <a:pt x="6286" y="3505"/>
                </a:lnTo>
                <a:lnTo>
                  <a:pt x="6286" y="3187"/>
                </a:lnTo>
                <a:close/>
              </a:path>
              <a:path w="6350" h="6350">
                <a:moveTo>
                  <a:pt x="6248" y="1447"/>
                </a:moveTo>
                <a:lnTo>
                  <a:pt x="4660" y="1803"/>
                </a:lnTo>
                <a:lnTo>
                  <a:pt x="6260" y="1803"/>
                </a:lnTo>
                <a:lnTo>
                  <a:pt x="6248" y="1447"/>
                </a:lnTo>
                <a:close/>
              </a:path>
            </a:pathLst>
          </a:custGeom>
          <a:solidFill>
            <a:srgbClr val="544F4C"/>
          </a:solidFill>
        </p:spPr>
        <p:txBody>
          <a:bodyPr wrap="square" lIns="0" tIns="0" rIns="0" bIns="0" rtlCol="0"/>
          <a:lstStyle/>
          <a:p>
            <a:endParaRPr sz="1350"/>
          </a:p>
        </p:txBody>
      </p:sp>
      <p:sp>
        <p:nvSpPr>
          <p:cNvPr id="139" name="bk object 139"/>
          <p:cNvSpPr/>
          <p:nvPr/>
        </p:nvSpPr>
        <p:spPr>
          <a:xfrm>
            <a:off x="7670063" y="4969031"/>
            <a:ext cx="5029" cy="4248"/>
          </a:xfrm>
          <a:prstGeom prst="rect">
            <a:avLst/>
          </a:prstGeom>
          <a:blipFill>
            <a:blip r:embed="rId41" cstate="print"/>
            <a:stretch>
              <a:fillRect/>
            </a:stretch>
          </a:blipFill>
        </p:spPr>
        <p:txBody>
          <a:bodyPr wrap="square" lIns="0" tIns="0" rIns="0" bIns="0" rtlCol="0"/>
          <a:lstStyle/>
          <a:p>
            <a:endParaRPr sz="1350"/>
          </a:p>
        </p:txBody>
      </p:sp>
      <p:sp>
        <p:nvSpPr>
          <p:cNvPr id="140" name="bk object 140"/>
          <p:cNvSpPr/>
          <p:nvPr/>
        </p:nvSpPr>
        <p:spPr>
          <a:xfrm>
            <a:off x="7668708" y="4967032"/>
            <a:ext cx="5239" cy="5239"/>
          </a:xfrm>
          <a:custGeom>
            <a:avLst/>
            <a:gdLst/>
            <a:ahLst/>
            <a:cxnLst/>
            <a:rect l="l" t="t" r="r" b="b"/>
            <a:pathLst>
              <a:path w="6984" h="6984">
                <a:moveTo>
                  <a:pt x="1358" y="0"/>
                </a:moveTo>
                <a:lnTo>
                  <a:pt x="0" y="2070"/>
                </a:lnTo>
                <a:lnTo>
                  <a:pt x="761" y="2870"/>
                </a:lnTo>
                <a:lnTo>
                  <a:pt x="1282" y="3467"/>
                </a:lnTo>
                <a:lnTo>
                  <a:pt x="1828" y="3911"/>
                </a:lnTo>
                <a:lnTo>
                  <a:pt x="4495" y="6769"/>
                </a:lnTo>
                <a:lnTo>
                  <a:pt x="4978" y="5448"/>
                </a:lnTo>
                <a:lnTo>
                  <a:pt x="5740" y="4902"/>
                </a:lnTo>
                <a:lnTo>
                  <a:pt x="6527" y="4254"/>
                </a:lnTo>
                <a:lnTo>
                  <a:pt x="6726" y="2666"/>
                </a:lnTo>
                <a:lnTo>
                  <a:pt x="4978" y="2666"/>
                </a:lnTo>
                <a:lnTo>
                  <a:pt x="2705" y="914"/>
                </a:lnTo>
                <a:lnTo>
                  <a:pt x="1358" y="0"/>
                </a:lnTo>
                <a:close/>
              </a:path>
              <a:path w="6984" h="6984">
                <a:moveTo>
                  <a:pt x="6641" y="4254"/>
                </a:moveTo>
                <a:lnTo>
                  <a:pt x="6603" y="4660"/>
                </a:lnTo>
                <a:lnTo>
                  <a:pt x="6641" y="4254"/>
                </a:lnTo>
                <a:close/>
              </a:path>
              <a:path w="6984" h="6984">
                <a:moveTo>
                  <a:pt x="6730" y="2514"/>
                </a:moveTo>
                <a:lnTo>
                  <a:pt x="4978" y="2666"/>
                </a:lnTo>
                <a:lnTo>
                  <a:pt x="6726" y="2666"/>
                </a:lnTo>
                <a:lnTo>
                  <a:pt x="6730" y="2514"/>
                </a:lnTo>
                <a:close/>
              </a:path>
            </a:pathLst>
          </a:custGeom>
          <a:solidFill>
            <a:srgbClr val="544F4C"/>
          </a:solidFill>
        </p:spPr>
        <p:txBody>
          <a:bodyPr wrap="square" lIns="0" tIns="0" rIns="0" bIns="0" rtlCol="0"/>
          <a:lstStyle/>
          <a:p>
            <a:endParaRPr sz="1350"/>
          </a:p>
        </p:txBody>
      </p:sp>
      <p:sp>
        <p:nvSpPr>
          <p:cNvPr id="141" name="bk object 141"/>
          <p:cNvSpPr/>
          <p:nvPr/>
        </p:nvSpPr>
        <p:spPr>
          <a:xfrm>
            <a:off x="7668301" y="4967116"/>
            <a:ext cx="5238" cy="4895"/>
          </a:xfrm>
          <a:prstGeom prst="rect">
            <a:avLst/>
          </a:prstGeom>
          <a:blipFill>
            <a:blip r:embed="rId42" cstate="print"/>
            <a:stretch>
              <a:fillRect/>
            </a:stretch>
          </a:blipFill>
        </p:spPr>
        <p:txBody>
          <a:bodyPr wrap="square" lIns="0" tIns="0" rIns="0" bIns="0" rtlCol="0"/>
          <a:lstStyle/>
          <a:p>
            <a:endParaRPr sz="1350"/>
          </a:p>
        </p:txBody>
      </p:sp>
      <p:sp>
        <p:nvSpPr>
          <p:cNvPr id="142" name="bk object 142"/>
          <p:cNvSpPr/>
          <p:nvPr/>
        </p:nvSpPr>
        <p:spPr>
          <a:xfrm>
            <a:off x="7667464" y="4965305"/>
            <a:ext cx="5239" cy="5715"/>
          </a:xfrm>
          <a:custGeom>
            <a:avLst/>
            <a:gdLst/>
            <a:ahLst/>
            <a:cxnLst/>
            <a:rect l="l" t="t" r="r" b="b"/>
            <a:pathLst>
              <a:path w="6984" h="7620">
                <a:moveTo>
                  <a:pt x="1904" y="0"/>
                </a:moveTo>
                <a:lnTo>
                  <a:pt x="0" y="2108"/>
                </a:lnTo>
                <a:lnTo>
                  <a:pt x="673" y="2984"/>
                </a:lnTo>
                <a:lnTo>
                  <a:pt x="1028" y="3619"/>
                </a:lnTo>
                <a:lnTo>
                  <a:pt x="1549" y="4178"/>
                </a:lnTo>
                <a:lnTo>
                  <a:pt x="3733" y="7404"/>
                </a:lnTo>
                <a:lnTo>
                  <a:pt x="4444" y="6045"/>
                </a:lnTo>
                <a:lnTo>
                  <a:pt x="6400" y="5016"/>
                </a:lnTo>
                <a:lnTo>
                  <a:pt x="6591" y="4368"/>
                </a:lnTo>
                <a:lnTo>
                  <a:pt x="6921" y="3175"/>
                </a:lnTo>
                <a:lnTo>
                  <a:pt x="5041" y="3098"/>
                </a:lnTo>
                <a:lnTo>
                  <a:pt x="3022" y="1143"/>
                </a:lnTo>
                <a:lnTo>
                  <a:pt x="1904" y="0"/>
                </a:lnTo>
                <a:close/>
              </a:path>
              <a:path w="6984" h="7620">
                <a:moveTo>
                  <a:pt x="6480" y="5016"/>
                </a:moveTo>
                <a:lnTo>
                  <a:pt x="6400" y="5486"/>
                </a:lnTo>
                <a:lnTo>
                  <a:pt x="6480" y="5016"/>
                </a:lnTo>
                <a:close/>
              </a:path>
            </a:pathLst>
          </a:custGeom>
          <a:solidFill>
            <a:srgbClr val="544F4C"/>
          </a:solidFill>
        </p:spPr>
        <p:txBody>
          <a:bodyPr wrap="square" lIns="0" tIns="0" rIns="0" bIns="0" rtlCol="0"/>
          <a:lstStyle/>
          <a:p>
            <a:endParaRPr sz="1350"/>
          </a:p>
        </p:txBody>
      </p:sp>
      <p:sp>
        <p:nvSpPr>
          <p:cNvPr id="143" name="bk object 143"/>
          <p:cNvSpPr/>
          <p:nvPr/>
        </p:nvSpPr>
        <p:spPr>
          <a:xfrm>
            <a:off x="7667110" y="4965392"/>
            <a:ext cx="5363" cy="5333"/>
          </a:xfrm>
          <a:prstGeom prst="rect">
            <a:avLst/>
          </a:prstGeom>
          <a:blipFill>
            <a:blip r:embed="rId43" cstate="print"/>
            <a:stretch>
              <a:fillRect/>
            </a:stretch>
          </a:blipFill>
        </p:spPr>
        <p:txBody>
          <a:bodyPr wrap="square" lIns="0" tIns="0" rIns="0" bIns="0" rtlCol="0"/>
          <a:lstStyle/>
          <a:p>
            <a:endParaRPr sz="1350"/>
          </a:p>
        </p:txBody>
      </p:sp>
      <p:sp>
        <p:nvSpPr>
          <p:cNvPr id="144" name="bk object 144"/>
          <p:cNvSpPr/>
          <p:nvPr/>
        </p:nvSpPr>
        <p:spPr>
          <a:xfrm>
            <a:off x="7665823" y="4963599"/>
            <a:ext cx="5239" cy="5715"/>
          </a:xfrm>
          <a:custGeom>
            <a:avLst/>
            <a:gdLst/>
            <a:ahLst/>
            <a:cxnLst/>
            <a:rect l="l" t="t" r="r" b="b"/>
            <a:pathLst>
              <a:path w="6984" h="7620">
                <a:moveTo>
                  <a:pt x="1943" y="0"/>
                </a:moveTo>
                <a:lnTo>
                  <a:pt x="0" y="2070"/>
                </a:lnTo>
                <a:lnTo>
                  <a:pt x="673" y="2908"/>
                </a:lnTo>
                <a:lnTo>
                  <a:pt x="1028" y="3619"/>
                </a:lnTo>
                <a:lnTo>
                  <a:pt x="1549" y="4064"/>
                </a:lnTo>
                <a:lnTo>
                  <a:pt x="2616" y="5778"/>
                </a:lnTo>
                <a:lnTo>
                  <a:pt x="3733" y="7404"/>
                </a:lnTo>
                <a:lnTo>
                  <a:pt x="4483" y="6096"/>
                </a:lnTo>
                <a:lnTo>
                  <a:pt x="5514" y="5448"/>
                </a:lnTo>
                <a:lnTo>
                  <a:pt x="6400" y="5016"/>
                </a:lnTo>
                <a:lnTo>
                  <a:pt x="6959" y="3187"/>
                </a:lnTo>
                <a:lnTo>
                  <a:pt x="5130" y="3060"/>
                </a:lnTo>
                <a:lnTo>
                  <a:pt x="3022" y="1193"/>
                </a:lnTo>
                <a:lnTo>
                  <a:pt x="1943" y="0"/>
                </a:lnTo>
                <a:close/>
              </a:path>
              <a:path w="6984" h="7620">
                <a:moveTo>
                  <a:pt x="6498" y="5016"/>
                </a:moveTo>
                <a:lnTo>
                  <a:pt x="6400" y="5448"/>
                </a:lnTo>
                <a:lnTo>
                  <a:pt x="6498" y="5016"/>
                </a:lnTo>
                <a:close/>
              </a:path>
            </a:pathLst>
          </a:custGeom>
          <a:solidFill>
            <a:srgbClr val="544F4C"/>
          </a:solidFill>
        </p:spPr>
        <p:txBody>
          <a:bodyPr wrap="square" lIns="0" tIns="0" rIns="0" bIns="0" rtlCol="0"/>
          <a:lstStyle/>
          <a:p>
            <a:endParaRPr sz="1350"/>
          </a:p>
        </p:txBody>
      </p:sp>
      <p:sp>
        <p:nvSpPr>
          <p:cNvPr id="145" name="bk object 145"/>
          <p:cNvSpPr/>
          <p:nvPr/>
        </p:nvSpPr>
        <p:spPr>
          <a:xfrm>
            <a:off x="7665472" y="4963678"/>
            <a:ext cx="5448" cy="5353"/>
          </a:xfrm>
          <a:prstGeom prst="rect">
            <a:avLst/>
          </a:prstGeom>
          <a:blipFill>
            <a:blip r:embed="rId44" cstate="print"/>
            <a:stretch>
              <a:fillRect/>
            </a:stretch>
          </a:blipFill>
        </p:spPr>
        <p:txBody>
          <a:bodyPr wrap="square" lIns="0" tIns="0" rIns="0" bIns="0" rtlCol="0"/>
          <a:lstStyle/>
          <a:p>
            <a:endParaRPr sz="1350"/>
          </a:p>
        </p:txBody>
      </p:sp>
      <p:sp>
        <p:nvSpPr>
          <p:cNvPr id="146" name="bk object 146"/>
          <p:cNvSpPr/>
          <p:nvPr/>
        </p:nvSpPr>
        <p:spPr>
          <a:xfrm>
            <a:off x="7664448" y="4962138"/>
            <a:ext cx="5239" cy="5715"/>
          </a:xfrm>
          <a:custGeom>
            <a:avLst/>
            <a:gdLst/>
            <a:ahLst/>
            <a:cxnLst/>
            <a:rect l="l" t="t" r="r" b="b"/>
            <a:pathLst>
              <a:path w="6984" h="7620">
                <a:moveTo>
                  <a:pt x="1828" y="0"/>
                </a:moveTo>
                <a:lnTo>
                  <a:pt x="0" y="2120"/>
                </a:lnTo>
                <a:lnTo>
                  <a:pt x="596" y="2946"/>
                </a:lnTo>
                <a:lnTo>
                  <a:pt x="990" y="3657"/>
                </a:lnTo>
                <a:lnTo>
                  <a:pt x="1473" y="4178"/>
                </a:lnTo>
                <a:lnTo>
                  <a:pt x="2628" y="5727"/>
                </a:lnTo>
                <a:lnTo>
                  <a:pt x="3771" y="7404"/>
                </a:lnTo>
                <a:lnTo>
                  <a:pt x="4457" y="6045"/>
                </a:lnTo>
                <a:lnTo>
                  <a:pt x="5472" y="5537"/>
                </a:lnTo>
                <a:lnTo>
                  <a:pt x="6324" y="5016"/>
                </a:lnTo>
                <a:lnTo>
                  <a:pt x="6883" y="3225"/>
                </a:lnTo>
                <a:lnTo>
                  <a:pt x="5054" y="3149"/>
                </a:lnTo>
                <a:lnTo>
                  <a:pt x="2984" y="1193"/>
                </a:lnTo>
                <a:lnTo>
                  <a:pt x="1828" y="0"/>
                </a:lnTo>
                <a:close/>
              </a:path>
              <a:path w="6984" h="7620">
                <a:moveTo>
                  <a:pt x="6420" y="5016"/>
                </a:moveTo>
                <a:lnTo>
                  <a:pt x="6286" y="5537"/>
                </a:lnTo>
                <a:lnTo>
                  <a:pt x="6420" y="5016"/>
                </a:lnTo>
                <a:close/>
              </a:path>
            </a:pathLst>
          </a:custGeom>
          <a:solidFill>
            <a:srgbClr val="544F4C"/>
          </a:solidFill>
        </p:spPr>
        <p:txBody>
          <a:bodyPr wrap="square" lIns="0" tIns="0" rIns="0" bIns="0" rtlCol="0"/>
          <a:lstStyle/>
          <a:p>
            <a:endParaRPr sz="1350"/>
          </a:p>
        </p:txBody>
      </p:sp>
      <p:sp>
        <p:nvSpPr>
          <p:cNvPr id="147" name="bk object 147"/>
          <p:cNvSpPr/>
          <p:nvPr/>
        </p:nvSpPr>
        <p:spPr>
          <a:xfrm>
            <a:off x="7664082" y="4962268"/>
            <a:ext cx="5353" cy="5305"/>
          </a:xfrm>
          <a:prstGeom prst="rect">
            <a:avLst/>
          </a:prstGeom>
          <a:blipFill>
            <a:blip r:embed="rId45" cstate="print"/>
            <a:stretch>
              <a:fillRect/>
            </a:stretch>
          </a:blipFill>
        </p:spPr>
        <p:txBody>
          <a:bodyPr wrap="square" lIns="0" tIns="0" rIns="0" bIns="0" rtlCol="0"/>
          <a:lstStyle/>
          <a:p>
            <a:endParaRPr sz="1350"/>
          </a:p>
        </p:txBody>
      </p:sp>
      <p:sp>
        <p:nvSpPr>
          <p:cNvPr id="148" name="bk object 148"/>
          <p:cNvSpPr/>
          <p:nvPr/>
        </p:nvSpPr>
        <p:spPr>
          <a:xfrm>
            <a:off x="7663046" y="4960706"/>
            <a:ext cx="5715" cy="5715"/>
          </a:xfrm>
          <a:custGeom>
            <a:avLst/>
            <a:gdLst/>
            <a:ahLst/>
            <a:cxnLst/>
            <a:rect l="l" t="t" r="r" b="b"/>
            <a:pathLst>
              <a:path w="7620" h="7620">
                <a:moveTo>
                  <a:pt x="1904" y="0"/>
                </a:moveTo>
                <a:lnTo>
                  <a:pt x="0" y="2120"/>
                </a:lnTo>
                <a:lnTo>
                  <a:pt x="673" y="2946"/>
                </a:lnTo>
                <a:lnTo>
                  <a:pt x="1066" y="3670"/>
                </a:lnTo>
                <a:lnTo>
                  <a:pt x="1460" y="4102"/>
                </a:lnTo>
                <a:lnTo>
                  <a:pt x="2666" y="5816"/>
                </a:lnTo>
                <a:lnTo>
                  <a:pt x="3695" y="7442"/>
                </a:lnTo>
                <a:lnTo>
                  <a:pt x="4533" y="6096"/>
                </a:lnTo>
                <a:lnTo>
                  <a:pt x="6489" y="4851"/>
                </a:lnTo>
                <a:lnTo>
                  <a:pt x="6754" y="4102"/>
                </a:lnTo>
                <a:lnTo>
                  <a:pt x="7073" y="3060"/>
                </a:lnTo>
                <a:lnTo>
                  <a:pt x="5130" y="2946"/>
                </a:lnTo>
                <a:lnTo>
                  <a:pt x="3098" y="1041"/>
                </a:lnTo>
                <a:lnTo>
                  <a:pt x="1904" y="0"/>
                </a:lnTo>
                <a:close/>
              </a:path>
              <a:path w="7620" h="7620">
                <a:moveTo>
                  <a:pt x="6562" y="4851"/>
                </a:moveTo>
                <a:lnTo>
                  <a:pt x="6451" y="5334"/>
                </a:lnTo>
                <a:lnTo>
                  <a:pt x="6562" y="4851"/>
                </a:lnTo>
                <a:close/>
              </a:path>
            </a:pathLst>
          </a:custGeom>
          <a:solidFill>
            <a:srgbClr val="544F4C"/>
          </a:solidFill>
        </p:spPr>
        <p:txBody>
          <a:bodyPr wrap="square" lIns="0" tIns="0" rIns="0" bIns="0" rtlCol="0"/>
          <a:lstStyle/>
          <a:p>
            <a:endParaRPr sz="1350"/>
          </a:p>
        </p:txBody>
      </p:sp>
      <p:sp>
        <p:nvSpPr>
          <p:cNvPr id="149" name="bk object 149"/>
          <p:cNvSpPr/>
          <p:nvPr/>
        </p:nvSpPr>
        <p:spPr>
          <a:xfrm>
            <a:off x="7662672" y="4960801"/>
            <a:ext cx="5534" cy="5276"/>
          </a:xfrm>
          <a:prstGeom prst="rect">
            <a:avLst/>
          </a:prstGeom>
          <a:blipFill>
            <a:blip r:embed="rId46" cstate="print"/>
            <a:stretch>
              <a:fillRect/>
            </a:stretch>
          </a:blipFill>
        </p:spPr>
        <p:txBody>
          <a:bodyPr wrap="square" lIns="0" tIns="0" rIns="0" bIns="0" rtlCol="0"/>
          <a:lstStyle/>
          <a:p>
            <a:endParaRPr sz="1350"/>
          </a:p>
        </p:txBody>
      </p:sp>
      <p:sp>
        <p:nvSpPr>
          <p:cNvPr id="150" name="bk object 150"/>
          <p:cNvSpPr/>
          <p:nvPr/>
        </p:nvSpPr>
        <p:spPr>
          <a:xfrm>
            <a:off x="7661763" y="4959128"/>
            <a:ext cx="5715" cy="5715"/>
          </a:xfrm>
          <a:custGeom>
            <a:avLst/>
            <a:gdLst/>
            <a:ahLst/>
            <a:cxnLst/>
            <a:rect l="l" t="t" r="r" b="b"/>
            <a:pathLst>
              <a:path w="7620" h="7620">
                <a:moveTo>
                  <a:pt x="1943" y="0"/>
                </a:moveTo>
                <a:lnTo>
                  <a:pt x="0" y="2146"/>
                </a:lnTo>
                <a:lnTo>
                  <a:pt x="655" y="3060"/>
                </a:lnTo>
                <a:lnTo>
                  <a:pt x="1028" y="3746"/>
                </a:lnTo>
                <a:lnTo>
                  <a:pt x="1473" y="4216"/>
                </a:lnTo>
                <a:lnTo>
                  <a:pt x="2578" y="5842"/>
                </a:lnTo>
                <a:lnTo>
                  <a:pt x="3619" y="7442"/>
                </a:lnTo>
                <a:lnTo>
                  <a:pt x="4444" y="6172"/>
                </a:lnTo>
                <a:lnTo>
                  <a:pt x="5448" y="5524"/>
                </a:lnTo>
                <a:lnTo>
                  <a:pt x="6451" y="5016"/>
                </a:lnTo>
                <a:lnTo>
                  <a:pt x="6750" y="4216"/>
                </a:lnTo>
                <a:lnTo>
                  <a:pt x="6997" y="3060"/>
                </a:lnTo>
                <a:lnTo>
                  <a:pt x="5168" y="3022"/>
                </a:lnTo>
                <a:lnTo>
                  <a:pt x="3060" y="1155"/>
                </a:lnTo>
                <a:lnTo>
                  <a:pt x="1943" y="0"/>
                </a:lnTo>
                <a:close/>
              </a:path>
              <a:path w="7620" h="7620">
                <a:moveTo>
                  <a:pt x="6520" y="5016"/>
                </a:moveTo>
                <a:lnTo>
                  <a:pt x="6400" y="5410"/>
                </a:lnTo>
                <a:lnTo>
                  <a:pt x="6520" y="5016"/>
                </a:lnTo>
                <a:close/>
              </a:path>
            </a:pathLst>
          </a:custGeom>
          <a:solidFill>
            <a:srgbClr val="544F4C"/>
          </a:solidFill>
        </p:spPr>
        <p:txBody>
          <a:bodyPr wrap="square" lIns="0" tIns="0" rIns="0" bIns="0" rtlCol="0"/>
          <a:lstStyle/>
          <a:p>
            <a:endParaRPr sz="1350"/>
          </a:p>
        </p:txBody>
      </p:sp>
      <p:sp>
        <p:nvSpPr>
          <p:cNvPr id="151" name="bk object 151"/>
          <p:cNvSpPr/>
          <p:nvPr/>
        </p:nvSpPr>
        <p:spPr>
          <a:xfrm>
            <a:off x="7661367" y="4959239"/>
            <a:ext cx="5525" cy="5400"/>
          </a:xfrm>
          <a:prstGeom prst="rect">
            <a:avLst/>
          </a:prstGeom>
          <a:blipFill>
            <a:blip r:embed="rId47" cstate="print"/>
            <a:stretch>
              <a:fillRect/>
            </a:stretch>
          </a:blipFill>
        </p:spPr>
        <p:txBody>
          <a:bodyPr wrap="square" lIns="0" tIns="0" rIns="0" bIns="0" rtlCol="0"/>
          <a:lstStyle/>
          <a:p>
            <a:endParaRPr sz="1350"/>
          </a:p>
        </p:txBody>
      </p:sp>
      <p:sp>
        <p:nvSpPr>
          <p:cNvPr id="152" name="bk object 152"/>
          <p:cNvSpPr/>
          <p:nvPr/>
        </p:nvSpPr>
        <p:spPr>
          <a:xfrm>
            <a:off x="7660212" y="4957698"/>
            <a:ext cx="5715" cy="6191"/>
          </a:xfrm>
          <a:custGeom>
            <a:avLst/>
            <a:gdLst/>
            <a:ahLst/>
            <a:cxnLst/>
            <a:rect l="l" t="t" r="r" b="b"/>
            <a:pathLst>
              <a:path w="7620" h="8254">
                <a:moveTo>
                  <a:pt x="2057" y="0"/>
                </a:moveTo>
                <a:lnTo>
                  <a:pt x="0" y="2501"/>
                </a:lnTo>
                <a:lnTo>
                  <a:pt x="711" y="3416"/>
                </a:lnTo>
                <a:lnTo>
                  <a:pt x="1066" y="4013"/>
                </a:lnTo>
                <a:lnTo>
                  <a:pt x="1587" y="4533"/>
                </a:lnTo>
                <a:lnTo>
                  <a:pt x="2804" y="6121"/>
                </a:lnTo>
                <a:lnTo>
                  <a:pt x="4013" y="7632"/>
                </a:lnTo>
                <a:lnTo>
                  <a:pt x="4813" y="6121"/>
                </a:lnTo>
                <a:lnTo>
                  <a:pt x="5842" y="5359"/>
                </a:lnTo>
                <a:lnTo>
                  <a:pt x="6870" y="4648"/>
                </a:lnTo>
                <a:lnTo>
                  <a:pt x="7449" y="2743"/>
                </a:lnTo>
                <a:lnTo>
                  <a:pt x="5486" y="2743"/>
                </a:lnTo>
                <a:lnTo>
                  <a:pt x="3263" y="1028"/>
                </a:lnTo>
                <a:lnTo>
                  <a:pt x="2057" y="0"/>
                </a:lnTo>
                <a:close/>
              </a:path>
              <a:path w="7620" h="8254">
                <a:moveTo>
                  <a:pt x="6938" y="4648"/>
                </a:moveTo>
                <a:lnTo>
                  <a:pt x="6832" y="5041"/>
                </a:lnTo>
                <a:lnTo>
                  <a:pt x="6938" y="4648"/>
                </a:lnTo>
                <a:close/>
              </a:path>
              <a:path w="7620" h="8254">
                <a:moveTo>
                  <a:pt x="7480" y="2628"/>
                </a:moveTo>
                <a:lnTo>
                  <a:pt x="5486" y="2743"/>
                </a:lnTo>
                <a:lnTo>
                  <a:pt x="7449" y="2743"/>
                </a:lnTo>
                <a:close/>
              </a:path>
            </a:pathLst>
          </a:custGeom>
          <a:solidFill>
            <a:srgbClr val="544F4C"/>
          </a:solidFill>
        </p:spPr>
        <p:txBody>
          <a:bodyPr wrap="square" lIns="0" tIns="0" rIns="0" bIns="0" rtlCol="0"/>
          <a:lstStyle/>
          <a:p>
            <a:endParaRPr sz="1350"/>
          </a:p>
        </p:txBody>
      </p:sp>
      <p:sp>
        <p:nvSpPr>
          <p:cNvPr id="153" name="bk object 153"/>
          <p:cNvSpPr/>
          <p:nvPr/>
        </p:nvSpPr>
        <p:spPr>
          <a:xfrm>
            <a:off x="7659785" y="4957819"/>
            <a:ext cx="5858" cy="5448"/>
          </a:xfrm>
          <a:prstGeom prst="rect">
            <a:avLst/>
          </a:prstGeom>
          <a:blipFill>
            <a:blip r:embed="rId48" cstate="print"/>
            <a:stretch>
              <a:fillRect/>
            </a:stretch>
          </a:blipFill>
        </p:spPr>
        <p:txBody>
          <a:bodyPr wrap="square" lIns="0" tIns="0" rIns="0" bIns="0" rtlCol="0"/>
          <a:lstStyle/>
          <a:p>
            <a:endParaRPr sz="1350"/>
          </a:p>
        </p:txBody>
      </p:sp>
      <p:sp>
        <p:nvSpPr>
          <p:cNvPr id="154" name="bk object 154"/>
          <p:cNvSpPr/>
          <p:nvPr/>
        </p:nvSpPr>
        <p:spPr>
          <a:xfrm>
            <a:off x="7658714" y="4956257"/>
            <a:ext cx="5715" cy="6191"/>
          </a:xfrm>
          <a:custGeom>
            <a:avLst/>
            <a:gdLst/>
            <a:ahLst/>
            <a:cxnLst/>
            <a:rect l="l" t="t" r="r" b="b"/>
            <a:pathLst>
              <a:path w="7620" h="8254">
                <a:moveTo>
                  <a:pt x="2108" y="0"/>
                </a:moveTo>
                <a:lnTo>
                  <a:pt x="0" y="2552"/>
                </a:lnTo>
                <a:lnTo>
                  <a:pt x="761" y="3390"/>
                </a:lnTo>
                <a:lnTo>
                  <a:pt x="1231" y="4025"/>
                </a:lnTo>
                <a:lnTo>
                  <a:pt x="1801" y="4660"/>
                </a:lnTo>
                <a:lnTo>
                  <a:pt x="4063" y="7645"/>
                </a:lnTo>
                <a:lnTo>
                  <a:pt x="4851" y="6134"/>
                </a:lnTo>
                <a:lnTo>
                  <a:pt x="5930" y="5422"/>
                </a:lnTo>
                <a:lnTo>
                  <a:pt x="6921" y="4660"/>
                </a:lnTo>
                <a:lnTo>
                  <a:pt x="7059" y="4660"/>
                </a:lnTo>
                <a:lnTo>
                  <a:pt x="7228" y="4025"/>
                </a:lnTo>
                <a:lnTo>
                  <a:pt x="7440" y="2832"/>
                </a:lnTo>
                <a:lnTo>
                  <a:pt x="5613" y="2832"/>
                </a:lnTo>
                <a:lnTo>
                  <a:pt x="3301" y="1117"/>
                </a:lnTo>
                <a:lnTo>
                  <a:pt x="2108" y="0"/>
                </a:lnTo>
                <a:close/>
              </a:path>
              <a:path w="7620" h="8254">
                <a:moveTo>
                  <a:pt x="7059" y="4660"/>
                </a:moveTo>
                <a:lnTo>
                  <a:pt x="6921" y="4660"/>
                </a:lnTo>
                <a:lnTo>
                  <a:pt x="6921" y="5181"/>
                </a:lnTo>
                <a:lnTo>
                  <a:pt x="7059" y="4660"/>
                </a:lnTo>
                <a:close/>
              </a:path>
              <a:path w="7620" h="8254">
                <a:moveTo>
                  <a:pt x="7480" y="2603"/>
                </a:moveTo>
                <a:lnTo>
                  <a:pt x="5613" y="2832"/>
                </a:lnTo>
                <a:lnTo>
                  <a:pt x="7440" y="2832"/>
                </a:lnTo>
                <a:lnTo>
                  <a:pt x="7480" y="2603"/>
                </a:lnTo>
                <a:close/>
              </a:path>
            </a:pathLst>
          </a:custGeom>
          <a:solidFill>
            <a:srgbClr val="544F4C"/>
          </a:solidFill>
        </p:spPr>
        <p:txBody>
          <a:bodyPr wrap="square" lIns="0" tIns="0" rIns="0" bIns="0" rtlCol="0"/>
          <a:lstStyle/>
          <a:p>
            <a:endParaRPr sz="1350"/>
          </a:p>
        </p:txBody>
      </p:sp>
      <p:sp>
        <p:nvSpPr>
          <p:cNvPr id="155" name="bk object 155"/>
          <p:cNvSpPr/>
          <p:nvPr/>
        </p:nvSpPr>
        <p:spPr>
          <a:xfrm>
            <a:off x="7658357" y="4956420"/>
            <a:ext cx="5848" cy="5515"/>
          </a:xfrm>
          <a:prstGeom prst="rect">
            <a:avLst/>
          </a:prstGeom>
          <a:blipFill>
            <a:blip r:embed="rId49" cstate="print"/>
            <a:stretch>
              <a:fillRect/>
            </a:stretch>
          </a:blipFill>
        </p:spPr>
        <p:txBody>
          <a:bodyPr wrap="square" lIns="0" tIns="0" rIns="0" bIns="0" rtlCol="0"/>
          <a:lstStyle/>
          <a:p>
            <a:endParaRPr sz="1350"/>
          </a:p>
        </p:txBody>
      </p:sp>
      <p:sp>
        <p:nvSpPr>
          <p:cNvPr id="156" name="bk object 156"/>
          <p:cNvSpPr/>
          <p:nvPr/>
        </p:nvSpPr>
        <p:spPr>
          <a:xfrm>
            <a:off x="7657379" y="4954890"/>
            <a:ext cx="5715" cy="5715"/>
          </a:xfrm>
          <a:custGeom>
            <a:avLst/>
            <a:gdLst/>
            <a:ahLst/>
            <a:cxnLst/>
            <a:rect l="l" t="t" r="r" b="b"/>
            <a:pathLst>
              <a:path w="7620" h="7620">
                <a:moveTo>
                  <a:pt x="1866" y="0"/>
                </a:moveTo>
                <a:lnTo>
                  <a:pt x="0" y="2463"/>
                </a:lnTo>
                <a:lnTo>
                  <a:pt x="787" y="3340"/>
                </a:lnTo>
                <a:lnTo>
                  <a:pt x="1193" y="3975"/>
                </a:lnTo>
                <a:lnTo>
                  <a:pt x="1663" y="4381"/>
                </a:lnTo>
                <a:lnTo>
                  <a:pt x="3014" y="5969"/>
                </a:lnTo>
                <a:lnTo>
                  <a:pt x="4178" y="7442"/>
                </a:lnTo>
                <a:lnTo>
                  <a:pt x="4851" y="5969"/>
                </a:lnTo>
                <a:lnTo>
                  <a:pt x="5842" y="5372"/>
                </a:lnTo>
                <a:lnTo>
                  <a:pt x="6794" y="4622"/>
                </a:lnTo>
                <a:lnTo>
                  <a:pt x="7041" y="3975"/>
                </a:lnTo>
                <a:lnTo>
                  <a:pt x="7203" y="2794"/>
                </a:lnTo>
                <a:lnTo>
                  <a:pt x="5359" y="2794"/>
                </a:lnTo>
                <a:lnTo>
                  <a:pt x="3098" y="1079"/>
                </a:lnTo>
                <a:lnTo>
                  <a:pt x="1866" y="0"/>
                </a:lnTo>
                <a:close/>
              </a:path>
              <a:path w="7620" h="7620">
                <a:moveTo>
                  <a:pt x="6894" y="4622"/>
                </a:moveTo>
                <a:lnTo>
                  <a:pt x="6794" y="5054"/>
                </a:lnTo>
                <a:lnTo>
                  <a:pt x="6894" y="4622"/>
                </a:lnTo>
                <a:close/>
              </a:path>
              <a:path w="7620" h="7620">
                <a:moveTo>
                  <a:pt x="7226" y="2628"/>
                </a:moveTo>
                <a:lnTo>
                  <a:pt x="5359" y="2794"/>
                </a:lnTo>
                <a:lnTo>
                  <a:pt x="7203" y="2794"/>
                </a:lnTo>
                <a:lnTo>
                  <a:pt x="7226" y="2628"/>
                </a:lnTo>
                <a:close/>
              </a:path>
            </a:pathLst>
          </a:custGeom>
          <a:solidFill>
            <a:srgbClr val="544F4C"/>
          </a:solidFill>
        </p:spPr>
        <p:txBody>
          <a:bodyPr wrap="square" lIns="0" tIns="0" rIns="0" bIns="0" rtlCol="0"/>
          <a:lstStyle/>
          <a:p>
            <a:endParaRPr sz="1350"/>
          </a:p>
        </p:txBody>
      </p:sp>
      <p:sp>
        <p:nvSpPr>
          <p:cNvPr id="157" name="bk object 157"/>
          <p:cNvSpPr/>
          <p:nvPr/>
        </p:nvSpPr>
        <p:spPr>
          <a:xfrm>
            <a:off x="7656966" y="4955077"/>
            <a:ext cx="5696" cy="5267"/>
          </a:xfrm>
          <a:prstGeom prst="rect">
            <a:avLst/>
          </a:prstGeom>
          <a:blipFill>
            <a:blip r:embed="rId50" cstate="print"/>
            <a:stretch>
              <a:fillRect/>
            </a:stretch>
          </a:blipFill>
        </p:spPr>
        <p:txBody>
          <a:bodyPr wrap="square" lIns="0" tIns="0" rIns="0" bIns="0" rtlCol="0"/>
          <a:lstStyle/>
          <a:p>
            <a:endParaRPr sz="1350"/>
          </a:p>
        </p:txBody>
      </p:sp>
      <p:sp>
        <p:nvSpPr>
          <p:cNvPr id="158" name="bk object 158"/>
          <p:cNvSpPr/>
          <p:nvPr/>
        </p:nvSpPr>
        <p:spPr>
          <a:xfrm>
            <a:off x="7657289" y="4954116"/>
            <a:ext cx="4763" cy="5239"/>
          </a:xfrm>
          <a:custGeom>
            <a:avLst/>
            <a:gdLst/>
            <a:ahLst/>
            <a:cxnLst/>
            <a:rect l="l" t="t" r="r" b="b"/>
            <a:pathLst>
              <a:path w="6350" h="6984">
                <a:moveTo>
                  <a:pt x="1663" y="0"/>
                </a:moveTo>
                <a:lnTo>
                  <a:pt x="749" y="1473"/>
                </a:lnTo>
                <a:lnTo>
                  <a:pt x="1142" y="2108"/>
                </a:lnTo>
                <a:lnTo>
                  <a:pt x="0" y="3378"/>
                </a:lnTo>
                <a:lnTo>
                  <a:pt x="1262" y="5092"/>
                </a:lnTo>
                <a:lnTo>
                  <a:pt x="2336" y="6603"/>
                </a:lnTo>
                <a:lnTo>
                  <a:pt x="3136" y="5092"/>
                </a:lnTo>
                <a:lnTo>
                  <a:pt x="4127" y="4457"/>
                </a:lnTo>
                <a:lnTo>
                  <a:pt x="5130" y="3695"/>
                </a:lnTo>
                <a:lnTo>
                  <a:pt x="5372" y="3098"/>
                </a:lnTo>
                <a:lnTo>
                  <a:pt x="5688" y="1866"/>
                </a:lnTo>
                <a:lnTo>
                  <a:pt x="3848" y="1866"/>
                </a:lnTo>
                <a:lnTo>
                  <a:pt x="1663" y="0"/>
                </a:lnTo>
                <a:close/>
              </a:path>
              <a:path w="6350" h="6984">
                <a:moveTo>
                  <a:pt x="5247" y="3695"/>
                </a:moveTo>
                <a:lnTo>
                  <a:pt x="5130" y="4254"/>
                </a:lnTo>
                <a:lnTo>
                  <a:pt x="5247" y="3695"/>
                </a:lnTo>
                <a:close/>
              </a:path>
              <a:path w="6350" h="6984">
                <a:moveTo>
                  <a:pt x="5727" y="1714"/>
                </a:moveTo>
                <a:lnTo>
                  <a:pt x="3848" y="1866"/>
                </a:lnTo>
                <a:lnTo>
                  <a:pt x="5688" y="1866"/>
                </a:lnTo>
                <a:lnTo>
                  <a:pt x="5727" y="1714"/>
                </a:lnTo>
                <a:close/>
              </a:path>
            </a:pathLst>
          </a:custGeom>
          <a:solidFill>
            <a:srgbClr val="544F4C"/>
          </a:solidFill>
        </p:spPr>
        <p:txBody>
          <a:bodyPr wrap="square" lIns="0" tIns="0" rIns="0" bIns="0" rtlCol="0"/>
          <a:lstStyle/>
          <a:p>
            <a:endParaRPr sz="1350"/>
          </a:p>
        </p:txBody>
      </p:sp>
      <p:sp>
        <p:nvSpPr>
          <p:cNvPr id="159" name="bk object 159"/>
          <p:cNvSpPr/>
          <p:nvPr/>
        </p:nvSpPr>
        <p:spPr>
          <a:xfrm>
            <a:off x="7656957" y="4954029"/>
            <a:ext cx="4477" cy="4924"/>
          </a:xfrm>
          <a:prstGeom prst="rect">
            <a:avLst/>
          </a:prstGeom>
          <a:blipFill>
            <a:blip r:embed="rId51" cstate="print"/>
            <a:stretch>
              <a:fillRect/>
            </a:stretch>
          </a:blipFill>
        </p:spPr>
        <p:txBody>
          <a:bodyPr wrap="square" lIns="0" tIns="0" rIns="0" bIns="0" rtlCol="0"/>
          <a:lstStyle/>
          <a:p>
            <a:endParaRPr sz="1350"/>
          </a:p>
        </p:txBody>
      </p:sp>
      <p:sp>
        <p:nvSpPr>
          <p:cNvPr id="160" name="bk object 160"/>
          <p:cNvSpPr/>
          <p:nvPr/>
        </p:nvSpPr>
        <p:spPr>
          <a:xfrm>
            <a:off x="7657045" y="4953725"/>
            <a:ext cx="3334" cy="3810"/>
          </a:xfrm>
          <a:custGeom>
            <a:avLst/>
            <a:gdLst/>
            <a:ahLst/>
            <a:cxnLst/>
            <a:rect l="l" t="t" r="r" b="b"/>
            <a:pathLst>
              <a:path w="4445" h="5079">
                <a:moveTo>
                  <a:pt x="1231" y="0"/>
                </a:moveTo>
                <a:lnTo>
                  <a:pt x="800" y="1511"/>
                </a:lnTo>
                <a:lnTo>
                  <a:pt x="1079" y="1955"/>
                </a:lnTo>
                <a:lnTo>
                  <a:pt x="0" y="3733"/>
                </a:lnTo>
                <a:lnTo>
                  <a:pt x="1269" y="5016"/>
                </a:lnTo>
                <a:lnTo>
                  <a:pt x="1904" y="3733"/>
                </a:lnTo>
                <a:lnTo>
                  <a:pt x="2705" y="2946"/>
                </a:lnTo>
                <a:lnTo>
                  <a:pt x="3657" y="2146"/>
                </a:lnTo>
                <a:lnTo>
                  <a:pt x="4076" y="952"/>
                </a:lnTo>
                <a:lnTo>
                  <a:pt x="2705" y="952"/>
                </a:lnTo>
                <a:lnTo>
                  <a:pt x="1231" y="0"/>
                </a:lnTo>
                <a:close/>
              </a:path>
              <a:path w="4445" h="5079">
                <a:moveTo>
                  <a:pt x="3688" y="2146"/>
                </a:moveTo>
                <a:lnTo>
                  <a:pt x="3543" y="2590"/>
                </a:lnTo>
                <a:lnTo>
                  <a:pt x="3688" y="2146"/>
                </a:lnTo>
                <a:close/>
              </a:path>
              <a:path w="4445" h="5079">
                <a:moveTo>
                  <a:pt x="4254" y="406"/>
                </a:moveTo>
                <a:lnTo>
                  <a:pt x="2705" y="952"/>
                </a:lnTo>
                <a:lnTo>
                  <a:pt x="4076" y="952"/>
                </a:lnTo>
                <a:lnTo>
                  <a:pt x="4254" y="406"/>
                </a:lnTo>
                <a:close/>
              </a:path>
            </a:pathLst>
          </a:custGeom>
          <a:solidFill>
            <a:srgbClr val="544F4C"/>
          </a:solidFill>
        </p:spPr>
        <p:txBody>
          <a:bodyPr wrap="square" lIns="0" tIns="0" rIns="0" bIns="0" rtlCol="0"/>
          <a:lstStyle/>
          <a:p>
            <a:endParaRPr sz="1350"/>
          </a:p>
        </p:txBody>
      </p:sp>
      <p:sp>
        <p:nvSpPr>
          <p:cNvPr id="161" name="bk object 161"/>
          <p:cNvSpPr/>
          <p:nvPr/>
        </p:nvSpPr>
        <p:spPr>
          <a:xfrm>
            <a:off x="7656776" y="4953447"/>
            <a:ext cx="3343" cy="4095"/>
          </a:xfrm>
          <a:prstGeom prst="rect">
            <a:avLst/>
          </a:prstGeom>
          <a:blipFill>
            <a:blip r:embed="rId52" cstate="print"/>
            <a:stretch>
              <a:fillRect/>
            </a:stretch>
          </a:blipFill>
        </p:spPr>
        <p:txBody>
          <a:bodyPr wrap="square" lIns="0" tIns="0" rIns="0" bIns="0" rtlCol="0"/>
          <a:lstStyle/>
          <a:p>
            <a:endParaRPr sz="1350"/>
          </a:p>
        </p:txBody>
      </p:sp>
      <p:sp>
        <p:nvSpPr>
          <p:cNvPr id="162" name="bk object 162"/>
          <p:cNvSpPr/>
          <p:nvPr/>
        </p:nvSpPr>
        <p:spPr>
          <a:xfrm>
            <a:off x="7647468" y="4956371"/>
            <a:ext cx="100965" cy="26194"/>
          </a:xfrm>
          <a:custGeom>
            <a:avLst/>
            <a:gdLst/>
            <a:ahLst/>
            <a:cxnLst/>
            <a:rect l="l" t="t" r="r" b="b"/>
            <a:pathLst>
              <a:path w="134620" h="34925">
                <a:moveTo>
                  <a:pt x="131100" y="20919"/>
                </a:moveTo>
                <a:lnTo>
                  <a:pt x="38639" y="20919"/>
                </a:lnTo>
                <a:lnTo>
                  <a:pt x="52897" y="21781"/>
                </a:lnTo>
                <a:lnTo>
                  <a:pt x="76263" y="25993"/>
                </a:lnTo>
                <a:lnTo>
                  <a:pt x="91324" y="30216"/>
                </a:lnTo>
                <a:lnTo>
                  <a:pt x="103933" y="33386"/>
                </a:lnTo>
                <a:lnTo>
                  <a:pt x="114203" y="34310"/>
                </a:lnTo>
                <a:lnTo>
                  <a:pt x="122250" y="31797"/>
                </a:lnTo>
                <a:lnTo>
                  <a:pt x="128981" y="27504"/>
                </a:lnTo>
                <a:lnTo>
                  <a:pt x="131100" y="20919"/>
                </a:lnTo>
                <a:close/>
              </a:path>
              <a:path w="134620" h="34925">
                <a:moveTo>
                  <a:pt x="49734" y="0"/>
                </a:moveTo>
                <a:lnTo>
                  <a:pt x="23082" y="7919"/>
                </a:lnTo>
                <a:lnTo>
                  <a:pt x="6373" y="19218"/>
                </a:lnTo>
                <a:lnTo>
                  <a:pt x="0" y="25358"/>
                </a:lnTo>
                <a:lnTo>
                  <a:pt x="9271" y="29689"/>
                </a:lnTo>
                <a:lnTo>
                  <a:pt x="14160" y="31200"/>
                </a:lnTo>
                <a:lnTo>
                  <a:pt x="27668" y="23896"/>
                </a:lnTo>
                <a:lnTo>
                  <a:pt x="38639" y="20919"/>
                </a:lnTo>
                <a:lnTo>
                  <a:pt x="131100" y="20919"/>
                </a:lnTo>
                <a:lnTo>
                  <a:pt x="132397" y="16887"/>
                </a:lnTo>
                <a:lnTo>
                  <a:pt x="133049" y="13999"/>
                </a:lnTo>
                <a:lnTo>
                  <a:pt x="116946" y="13999"/>
                </a:lnTo>
                <a:lnTo>
                  <a:pt x="107656" y="11202"/>
                </a:lnTo>
                <a:lnTo>
                  <a:pt x="85940" y="3997"/>
                </a:lnTo>
                <a:lnTo>
                  <a:pt x="49734" y="0"/>
                </a:lnTo>
                <a:close/>
              </a:path>
              <a:path w="134620" h="34925">
                <a:moveTo>
                  <a:pt x="133997" y="9801"/>
                </a:moveTo>
                <a:lnTo>
                  <a:pt x="122747" y="13246"/>
                </a:lnTo>
                <a:lnTo>
                  <a:pt x="116946" y="13999"/>
                </a:lnTo>
                <a:lnTo>
                  <a:pt x="133049" y="13999"/>
                </a:lnTo>
                <a:lnTo>
                  <a:pt x="133997" y="9801"/>
                </a:lnTo>
                <a:close/>
              </a:path>
            </a:pathLst>
          </a:custGeom>
          <a:solidFill>
            <a:srgbClr val="816C4F"/>
          </a:solidFill>
        </p:spPr>
        <p:txBody>
          <a:bodyPr wrap="square" lIns="0" tIns="0" rIns="0" bIns="0" rtlCol="0"/>
          <a:lstStyle/>
          <a:p>
            <a:endParaRPr sz="1350"/>
          </a:p>
        </p:txBody>
      </p:sp>
      <p:sp>
        <p:nvSpPr>
          <p:cNvPr id="163" name="bk object 163"/>
          <p:cNvSpPr/>
          <p:nvPr/>
        </p:nvSpPr>
        <p:spPr>
          <a:xfrm>
            <a:off x="7646517" y="4955342"/>
            <a:ext cx="104070" cy="26589"/>
          </a:xfrm>
          <a:prstGeom prst="rect">
            <a:avLst/>
          </a:prstGeom>
          <a:blipFill>
            <a:blip r:embed="rId53" cstate="print"/>
            <a:stretch>
              <a:fillRect/>
            </a:stretch>
          </a:blipFill>
        </p:spPr>
        <p:txBody>
          <a:bodyPr wrap="square" lIns="0" tIns="0" rIns="0" bIns="0" rtlCol="0"/>
          <a:lstStyle/>
          <a:p>
            <a:endParaRPr sz="1350"/>
          </a:p>
        </p:txBody>
      </p:sp>
      <p:sp>
        <p:nvSpPr>
          <p:cNvPr id="164" name="bk object 164"/>
          <p:cNvSpPr/>
          <p:nvPr/>
        </p:nvSpPr>
        <p:spPr>
          <a:xfrm>
            <a:off x="7646815" y="4955051"/>
            <a:ext cx="103823" cy="20003"/>
          </a:xfrm>
          <a:custGeom>
            <a:avLst/>
            <a:gdLst/>
            <a:ahLst/>
            <a:cxnLst/>
            <a:rect l="l" t="t" r="r" b="b"/>
            <a:pathLst>
              <a:path w="138429" h="26670">
                <a:moveTo>
                  <a:pt x="2067" y="24406"/>
                </a:moveTo>
                <a:lnTo>
                  <a:pt x="0" y="26446"/>
                </a:lnTo>
                <a:lnTo>
                  <a:pt x="2067" y="24406"/>
                </a:lnTo>
                <a:close/>
              </a:path>
              <a:path w="138429" h="26670">
                <a:moveTo>
                  <a:pt x="4970" y="21542"/>
                </a:moveTo>
                <a:lnTo>
                  <a:pt x="4368" y="22065"/>
                </a:lnTo>
                <a:lnTo>
                  <a:pt x="2067" y="24406"/>
                </a:lnTo>
                <a:lnTo>
                  <a:pt x="4970" y="21542"/>
                </a:lnTo>
                <a:close/>
              </a:path>
              <a:path w="138429" h="26670">
                <a:moveTo>
                  <a:pt x="8826" y="18190"/>
                </a:moveTo>
                <a:lnTo>
                  <a:pt x="6595" y="19938"/>
                </a:lnTo>
                <a:lnTo>
                  <a:pt x="4970" y="21542"/>
                </a:lnTo>
                <a:lnTo>
                  <a:pt x="8826" y="18190"/>
                </a:lnTo>
                <a:close/>
              </a:path>
              <a:path w="138429" h="26670">
                <a:moveTo>
                  <a:pt x="9199" y="17898"/>
                </a:moveTo>
                <a:lnTo>
                  <a:pt x="9029" y="18013"/>
                </a:lnTo>
                <a:lnTo>
                  <a:pt x="8826" y="18190"/>
                </a:lnTo>
                <a:lnTo>
                  <a:pt x="9199" y="17898"/>
                </a:lnTo>
                <a:close/>
              </a:path>
              <a:path w="138429" h="26670">
                <a:moveTo>
                  <a:pt x="57552" y="0"/>
                </a:moveTo>
                <a:lnTo>
                  <a:pt x="13914" y="14203"/>
                </a:lnTo>
                <a:lnTo>
                  <a:pt x="9199" y="17898"/>
                </a:lnTo>
                <a:lnTo>
                  <a:pt x="19164" y="11079"/>
                </a:lnTo>
                <a:lnTo>
                  <a:pt x="24739" y="8183"/>
                </a:lnTo>
                <a:lnTo>
                  <a:pt x="30479" y="5872"/>
                </a:lnTo>
                <a:lnTo>
                  <a:pt x="39269" y="3031"/>
                </a:lnTo>
                <a:lnTo>
                  <a:pt x="48339" y="1200"/>
                </a:lnTo>
                <a:lnTo>
                  <a:pt x="57576" y="391"/>
                </a:lnTo>
                <a:lnTo>
                  <a:pt x="67446" y="391"/>
                </a:lnTo>
                <a:lnTo>
                  <a:pt x="66865" y="335"/>
                </a:lnTo>
                <a:lnTo>
                  <a:pt x="57552" y="0"/>
                </a:lnTo>
                <a:close/>
              </a:path>
              <a:path w="138429" h="26670">
                <a:moveTo>
                  <a:pt x="67446" y="391"/>
                </a:moveTo>
                <a:lnTo>
                  <a:pt x="57576" y="391"/>
                </a:lnTo>
                <a:lnTo>
                  <a:pt x="66865" y="614"/>
                </a:lnTo>
                <a:lnTo>
                  <a:pt x="73037" y="1135"/>
                </a:lnTo>
                <a:lnTo>
                  <a:pt x="79171" y="2253"/>
                </a:lnTo>
                <a:lnTo>
                  <a:pt x="85089" y="3992"/>
                </a:lnTo>
                <a:lnTo>
                  <a:pt x="96989" y="7663"/>
                </a:lnTo>
                <a:lnTo>
                  <a:pt x="103111" y="8768"/>
                </a:lnTo>
                <a:lnTo>
                  <a:pt x="109156" y="10050"/>
                </a:lnTo>
                <a:lnTo>
                  <a:pt x="115404" y="10762"/>
                </a:lnTo>
                <a:lnTo>
                  <a:pt x="122066" y="10368"/>
                </a:lnTo>
                <a:lnTo>
                  <a:pt x="115404" y="10368"/>
                </a:lnTo>
                <a:lnTo>
                  <a:pt x="109207" y="9568"/>
                </a:lnTo>
                <a:lnTo>
                  <a:pt x="97027" y="7383"/>
                </a:lnTo>
                <a:lnTo>
                  <a:pt x="85128" y="3802"/>
                </a:lnTo>
                <a:lnTo>
                  <a:pt x="79171" y="2164"/>
                </a:lnTo>
                <a:lnTo>
                  <a:pt x="73037" y="932"/>
                </a:lnTo>
                <a:lnTo>
                  <a:pt x="67446" y="391"/>
                </a:lnTo>
                <a:close/>
              </a:path>
              <a:path w="138429" h="26670">
                <a:moveTo>
                  <a:pt x="138366" y="3599"/>
                </a:moveTo>
                <a:lnTo>
                  <a:pt x="115404" y="10368"/>
                </a:lnTo>
                <a:lnTo>
                  <a:pt x="122066" y="10368"/>
                </a:lnTo>
                <a:lnTo>
                  <a:pt x="138386" y="3802"/>
                </a:lnTo>
                <a:lnTo>
                  <a:pt x="138366" y="3599"/>
                </a:lnTo>
                <a:close/>
              </a:path>
            </a:pathLst>
          </a:custGeom>
          <a:solidFill>
            <a:srgbClr val="EADDA9"/>
          </a:solidFill>
        </p:spPr>
        <p:txBody>
          <a:bodyPr wrap="square" lIns="0" tIns="0" rIns="0" bIns="0" rtlCol="0"/>
          <a:lstStyle/>
          <a:p>
            <a:endParaRPr sz="1350"/>
          </a:p>
        </p:txBody>
      </p:sp>
      <p:sp>
        <p:nvSpPr>
          <p:cNvPr id="165" name="bk object 165"/>
          <p:cNvSpPr/>
          <p:nvPr/>
        </p:nvSpPr>
        <p:spPr>
          <a:xfrm>
            <a:off x="7538050" y="4956069"/>
            <a:ext cx="100965" cy="26194"/>
          </a:xfrm>
          <a:custGeom>
            <a:avLst/>
            <a:gdLst/>
            <a:ahLst/>
            <a:cxnLst/>
            <a:rect l="l" t="t" r="r" b="b"/>
            <a:pathLst>
              <a:path w="134620" h="34925">
                <a:moveTo>
                  <a:pt x="0" y="9852"/>
                </a:moveTo>
                <a:lnTo>
                  <a:pt x="1600" y="16926"/>
                </a:lnTo>
                <a:lnTo>
                  <a:pt x="5016" y="27505"/>
                </a:lnTo>
                <a:lnTo>
                  <a:pt x="11747" y="31886"/>
                </a:lnTo>
                <a:lnTo>
                  <a:pt x="19806" y="34361"/>
                </a:lnTo>
                <a:lnTo>
                  <a:pt x="30097" y="33431"/>
                </a:lnTo>
                <a:lnTo>
                  <a:pt x="42710" y="30256"/>
                </a:lnTo>
                <a:lnTo>
                  <a:pt x="57734" y="25994"/>
                </a:lnTo>
                <a:lnTo>
                  <a:pt x="81109" y="21783"/>
                </a:lnTo>
                <a:lnTo>
                  <a:pt x="95381" y="20931"/>
                </a:lnTo>
                <a:lnTo>
                  <a:pt x="129446" y="20931"/>
                </a:lnTo>
                <a:lnTo>
                  <a:pt x="127638" y="19188"/>
                </a:lnTo>
                <a:lnTo>
                  <a:pt x="120010" y="14040"/>
                </a:lnTo>
                <a:lnTo>
                  <a:pt x="17029" y="14040"/>
                </a:lnTo>
                <a:lnTo>
                  <a:pt x="11233" y="13306"/>
                </a:lnTo>
                <a:lnTo>
                  <a:pt x="0" y="9852"/>
                </a:lnTo>
                <a:close/>
              </a:path>
              <a:path w="134620" h="34925">
                <a:moveTo>
                  <a:pt x="129446" y="20931"/>
                </a:moveTo>
                <a:lnTo>
                  <a:pt x="95381" y="20931"/>
                </a:lnTo>
                <a:lnTo>
                  <a:pt x="106384" y="23934"/>
                </a:lnTo>
                <a:lnTo>
                  <a:pt x="119951" y="31290"/>
                </a:lnTo>
                <a:lnTo>
                  <a:pt x="120675" y="31137"/>
                </a:lnTo>
                <a:lnTo>
                  <a:pt x="133997" y="25321"/>
                </a:lnTo>
                <a:lnTo>
                  <a:pt x="129446" y="20931"/>
                </a:lnTo>
                <a:close/>
              </a:path>
              <a:path w="134620" h="34925">
                <a:moveTo>
                  <a:pt x="84241" y="0"/>
                </a:moveTo>
                <a:lnTo>
                  <a:pt x="47993" y="3997"/>
                </a:lnTo>
                <a:lnTo>
                  <a:pt x="26308" y="11216"/>
                </a:lnTo>
                <a:lnTo>
                  <a:pt x="17029" y="14040"/>
                </a:lnTo>
                <a:lnTo>
                  <a:pt x="120010" y="14040"/>
                </a:lnTo>
                <a:lnTo>
                  <a:pt x="110921" y="7906"/>
                </a:lnTo>
                <a:lnTo>
                  <a:pt x="84241" y="0"/>
                </a:lnTo>
                <a:close/>
              </a:path>
            </a:pathLst>
          </a:custGeom>
          <a:solidFill>
            <a:srgbClr val="816C4F"/>
          </a:solidFill>
        </p:spPr>
        <p:txBody>
          <a:bodyPr wrap="square" lIns="0" tIns="0" rIns="0" bIns="0" rtlCol="0"/>
          <a:lstStyle/>
          <a:p>
            <a:endParaRPr sz="1350"/>
          </a:p>
        </p:txBody>
      </p:sp>
      <p:sp>
        <p:nvSpPr>
          <p:cNvPr id="166" name="bk object 166"/>
          <p:cNvSpPr/>
          <p:nvPr/>
        </p:nvSpPr>
        <p:spPr>
          <a:xfrm>
            <a:off x="7535427" y="4955077"/>
            <a:ext cx="103984" cy="26585"/>
          </a:xfrm>
          <a:prstGeom prst="rect">
            <a:avLst/>
          </a:prstGeom>
          <a:blipFill>
            <a:blip r:embed="rId54" cstate="print"/>
            <a:stretch>
              <a:fillRect/>
            </a:stretch>
          </a:blipFill>
        </p:spPr>
        <p:txBody>
          <a:bodyPr wrap="square" lIns="0" tIns="0" rIns="0" bIns="0" rtlCol="0"/>
          <a:lstStyle/>
          <a:p>
            <a:endParaRPr sz="1350"/>
          </a:p>
        </p:txBody>
      </p:sp>
      <p:sp>
        <p:nvSpPr>
          <p:cNvPr id="167" name="bk object 167"/>
          <p:cNvSpPr/>
          <p:nvPr/>
        </p:nvSpPr>
        <p:spPr>
          <a:xfrm>
            <a:off x="7535400" y="4954937"/>
            <a:ext cx="195430" cy="24591"/>
          </a:xfrm>
          <a:prstGeom prst="rect">
            <a:avLst/>
          </a:prstGeom>
          <a:blipFill>
            <a:blip r:embed="rId55" cstate="print"/>
            <a:stretch>
              <a:fillRect/>
            </a:stretch>
          </a:blipFill>
        </p:spPr>
        <p:txBody>
          <a:bodyPr wrap="square" lIns="0" tIns="0" rIns="0" bIns="0" rtlCol="0"/>
          <a:lstStyle/>
          <a:p>
            <a:endParaRPr sz="1350"/>
          </a:p>
        </p:txBody>
      </p:sp>
      <p:sp>
        <p:nvSpPr>
          <p:cNvPr id="168" name="bk object 168"/>
          <p:cNvSpPr/>
          <p:nvPr/>
        </p:nvSpPr>
        <p:spPr>
          <a:xfrm>
            <a:off x="7618437" y="4956743"/>
            <a:ext cx="7725" cy="25127"/>
          </a:xfrm>
          <a:prstGeom prst="rect">
            <a:avLst/>
          </a:prstGeom>
          <a:blipFill>
            <a:blip r:embed="rId56" cstate="print"/>
            <a:stretch>
              <a:fillRect/>
            </a:stretch>
          </a:blipFill>
        </p:spPr>
        <p:txBody>
          <a:bodyPr wrap="square" lIns="0" tIns="0" rIns="0" bIns="0" rtlCol="0"/>
          <a:lstStyle/>
          <a:p>
            <a:endParaRPr sz="1350"/>
          </a:p>
        </p:txBody>
      </p:sp>
      <p:sp>
        <p:nvSpPr>
          <p:cNvPr id="169" name="bk object 169"/>
          <p:cNvSpPr/>
          <p:nvPr/>
        </p:nvSpPr>
        <p:spPr>
          <a:xfrm>
            <a:off x="7620046" y="4976584"/>
            <a:ext cx="4286" cy="5239"/>
          </a:xfrm>
          <a:custGeom>
            <a:avLst/>
            <a:gdLst/>
            <a:ahLst/>
            <a:cxnLst/>
            <a:rect l="l" t="t" r="r" b="b"/>
            <a:pathLst>
              <a:path w="5715" h="6984">
                <a:moveTo>
                  <a:pt x="4512" y="5727"/>
                </a:moveTo>
                <a:lnTo>
                  <a:pt x="1231" y="5727"/>
                </a:lnTo>
                <a:lnTo>
                  <a:pt x="3225" y="5803"/>
                </a:lnTo>
                <a:lnTo>
                  <a:pt x="4419" y="6565"/>
                </a:lnTo>
                <a:lnTo>
                  <a:pt x="4512" y="5727"/>
                </a:lnTo>
                <a:close/>
              </a:path>
              <a:path w="5715" h="6984">
                <a:moveTo>
                  <a:pt x="2870" y="0"/>
                </a:moveTo>
                <a:lnTo>
                  <a:pt x="2387" y="1308"/>
                </a:lnTo>
                <a:lnTo>
                  <a:pt x="1473" y="3619"/>
                </a:lnTo>
                <a:lnTo>
                  <a:pt x="0" y="4419"/>
                </a:lnTo>
                <a:lnTo>
                  <a:pt x="762" y="5334"/>
                </a:lnTo>
                <a:lnTo>
                  <a:pt x="1397" y="6007"/>
                </a:lnTo>
                <a:lnTo>
                  <a:pt x="1231" y="5727"/>
                </a:lnTo>
                <a:lnTo>
                  <a:pt x="4512" y="5727"/>
                </a:lnTo>
                <a:lnTo>
                  <a:pt x="4851" y="3136"/>
                </a:lnTo>
                <a:lnTo>
                  <a:pt x="5016" y="2463"/>
                </a:lnTo>
                <a:lnTo>
                  <a:pt x="5054" y="1905"/>
                </a:lnTo>
                <a:lnTo>
                  <a:pt x="5257" y="914"/>
                </a:lnTo>
                <a:lnTo>
                  <a:pt x="2870" y="0"/>
                </a:lnTo>
                <a:close/>
              </a:path>
            </a:pathLst>
          </a:custGeom>
          <a:solidFill>
            <a:srgbClr val="544F4C"/>
          </a:solidFill>
        </p:spPr>
        <p:txBody>
          <a:bodyPr wrap="square" lIns="0" tIns="0" rIns="0" bIns="0" rtlCol="0"/>
          <a:lstStyle/>
          <a:p>
            <a:endParaRPr sz="1350"/>
          </a:p>
        </p:txBody>
      </p:sp>
      <p:sp>
        <p:nvSpPr>
          <p:cNvPr id="170" name="bk object 170"/>
          <p:cNvSpPr/>
          <p:nvPr/>
        </p:nvSpPr>
        <p:spPr>
          <a:xfrm>
            <a:off x="7620462" y="4974103"/>
            <a:ext cx="3810" cy="5715"/>
          </a:xfrm>
          <a:custGeom>
            <a:avLst/>
            <a:gdLst/>
            <a:ahLst/>
            <a:cxnLst/>
            <a:rect l="l" t="t" r="r" b="b"/>
            <a:pathLst>
              <a:path w="5079" h="7620">
                <a:moveTo>
                  <a:pt x="4495" y="6451"/>
                </a:moveTo>
                <a:lnTo>
                  <a:pt x="3263" y="6451"/>
                </a:lnTo>
                <a:lnTo>
                  <a:pt x="4495" y="7086"/>
                </a:lnTo>
                <a:lnTo>
                  <a:pt x="4495" y="6451"/>
                </a:lnTo>
                <a:close/>
              </a:path>
              <a:path w="5079" h="7620">
                <a:moveTo>
                  <a:pt x="2273" y="0"/>
                </a:moveTo>
                <a:lnTo>
                  <a:pt x="1899" y="1714"/>
                </a:lnTo>
                <a:lnTo>
                  <a:pt x="1282" y="4305"/>
                </a:lnTo>
                <a:lnTo>
                  <a:pt x="0" y="5448"/>
                </a:lnTo>
                <a:lnTo>
                  <a:pt x="1511" y="6921"/>
                </a:lnTo>
                <a:lnTo>
                  <a:pt x="1282" y="6642"/>
                </a:lnTo>
                <a:lnTo>
                  <a:pt x="2273" y="6489"/>
                </a:lnTo>
                <a:lnTo>
                  <a:pt x="3263" y="6451"/>
                </a:lnTo>
                <a:lnTo>
                  <a:pt x="4495" y="6451"/>
                </a:lnTo>
                <a:lnTo>
                  <a:pt x="4495" y="3136"/>
                </a:lnTo>
                <a:lnTo>
                  <a:pt x="4660" y="2463"/>
                </a:lnTo>
                <a:lnTo>
                  <a:pt x="4698" y="520"/>
                </a:lnTo>
                <a:lnTo>
                  <a:pt x="2273" y="0"/>
                </a:lnTo>
                <a:close/>
              </a:path>
            </a:pathLst>
          </a:custGeom>
          <a:solidFill>
            <a:srgbClr val="544F4C"/>
          </a:solidFill>
        </p:spPr>
        <p:txBody>
          <a:bodyPr wrap="square" lIns="0" tIns="0" rIns="0" bIns="0" rtlCol="0"/>
          <a:lstStyle/>
          <a:p>
            <a:endParaRPr sz="1350"/>
          </a:p>
        </p:txBody>
      </p:sp>
      <p:sp>
        <p:nvSpPr>
          <p:cNvPr id="171" name="bk object 171"/>
          <p:cNvSpPr/>
          <p:nvPr/>
        </p:nvSpPr>
        <p:spPr>
          <a:xfrm>
            <a:off x="7620466" y="4973860"/>
            <a:ext cx="3600" cy="5343"/>
          </a:xfrm>
          <a:prstGeom prst="rect">
            <a:avLst/>
          </a:prstGeom>
          <a:blipFill>
            <a:blip r:embed="rId57" cstate="print"/>
            <a:stretch>
              <a:fillRect/>
            </a:stretch>
          </a:blipFill>
        </p:spPr>
        <p:txBody>
          <a:bodyPr wrap="square" lIns="0" tIns="0" rIns="0" bIns="0" rtlCol="0"/>
          <a:lstStyle/>
          <a:p>
            <a:endParaRPr sz="1350"/>
          </a:p>
        </p:txBody>
      </p:sp>
      <p:sp>
        <p:nvSpPr>
          <p:cNvPr id="172" name="bk object 172"/>
          <p:cNvSpPr/>
          <p:nvPr/>
        </p:nvSpPr>
        <p:spPr>
          <a:xfrm>
            <a:off x="7620466" y="4972196"/>
            <a:ext cx="4286" cy="5715"/>
          </a:xfrm>
          <a:custGeom>
            <a:avLst/>
            <a:gdLst/>
            <a:ahLst/>
            <a:cxnLst/>
            <a:rect l="l" t="t" r="r" b="b"/>
            <a:pathLst>
              <a:path w="5715" h="7620">
                <a:moveTo>
                  <a:pt x="1549" y="0"/>
                </a:moveTo>
                <a:lnTo>
                  <a:pt x="1514" y="1435"/>
                </a:lnTo>
                <a:lnTo>
                  <a:pt x="1282" y="4419"/>
                </a:lnTo>
                <a:lnTo>
                  <a:pt x="0" y="5765"/>
                </a:lnTo>
                <a:lnTo>
                  <a:pt x="1064" y="6476"/>
                </a:lnTo>
                <a:lnTo>
                  <a:pt x="1904" y="7073"/>
                </a:lnTo>
                <a:lnTo>
                  <a:pt x="1549" y="6756"/>
                </a:lnTo>
                <a:lnTo>
                  <a:pt x="2666" y="6476"/>
                </a:lnTo>
                <a:lnTo>
                  <a:pt x="3784" y="6286"/>
                </a:lnTo>
                <a:lnTo>
                  <a:pt x="5074" y="6286"/>
                </a:lnTo>
                <a:lnTo>
                  <a:pt x="4660" y="2819"/>
                </a:lnTo>
                <a:lnTo>
                  <a:pt x="4660" y="2146"/>
                </a:lnTo>
                <a:lnTo>
                  <a:pt x="4501" y="1587"/>
                </a:lnTo>
                <a:lnTo>
                  <a:pt x="4419" y="279"/>
                </a:lnTo>
                <a:lnTo>
                  <a:pt x="1549" y="0"/>
                </a:lnTo>
                <a:close/>
              </a:path>
              <a:path w="5715" h="7620">
                <a:moveTo>
                  <a:pt x="5074" y="6286"/>
                </a:moveTo>
                <a:lnTo>
                  <a:pt x="3784" y="6286"/>
                </a:lnTo>
                <a:lnTo>
                  <a:pt x="5130" y="6756"/>
                </a:lnTo>
                <a:lnTo>
                  <a:pt x="5074" y="6286"/>
                </a:lnTo>
                <a:close/>
              </a:path>
            </a:pathLst>
          </a:custGeom>
          <a:solidFill>
            <a:srgbClr val="544F4C"/>
          </a:solidFill>
        </p:spPr>
        <p:txBody>
          <a:bodyPr wrap="square" lIns="0" tIns="0" rIns="0" bIns="0" rtlCol="0"/>
          <a:lstStyle/>
          <a:p>
            <a:endParaRPr sz="1350"/>
          </a:p>
        </p:txBody>
      </p:sp>
      <p:sp>
        <p:nvSpPr>
          <p:cNvPr id="173" name="bk object 173"/>
          <p:cNvSpPr/>
          <p:nvPr/>
        </p:nvSpPr>
        <p:spPr>
          <a:xfrm>
            <a:off x="7620466" y="4971869"/>
            <a:ext cx="3848" cy="5543"/>
          </a:xfrm>
          <a:prstGeom prst="rect">
            <a:avLst/>
          </a:prstGeom>
          <a:blipFill>
            <a:blip r:embed="rId58" cstate="print"/>
            <a:stretch>
              <a:fillRect/>
            </a:stretch>
          </a:blipFill>
        </p:spPr>
        <p:txBody>
          <a:bodyPr wrap="square" lIns="0" tIns="0" rIns="0" bIns="0" rtlCol="0"/>
          <a:lstStyle/>
          <a:p>
            <a:endParaRPr sz="1350"/>
          </a:p>
        </p:txBody>
      </p:sp>
      <p:sp>
        <p:nvSpPr>
          <p:cNvPr id="174" name="bk object 174"/>
          <p:cNvSpPr/>
          <p:nvPr/>
        </p:nvSpPr>
        <p:spPr>
          <a:xfrm>
            <a:off x="7620529" y="4969834"/>
            <a:ext cx="4286" cy="5715"/>
          </a:xfrm>
          <a:custGeom>
            <a:avLst/>
            <a:gdLst/>
            <a:ahLst/>
            <a:cxnLst/>
            <a:rect l="l" t="t" r="r" b="b"/>
            <a:pathLst>
              <a:path w="5715" h="7620">
                <a:moveTo>
                  <a:pt x="1587" y="0"/>
                </a:moveTo>
                <a:lnTo>
                  <a:pt x="1193" y="4508"/>
                </a:lnTo>
                <a:lnTo>
                  <a:pt x="0" y="5778"/>
                </a:lnTo>
                <a:lnTo>
                  <a:pt x="990" y="6451"/>
                </a:lnTo>
                <a:lnTo>
                  <a:pt x="1943" y="7010"/>
                </a:lnTo>
                <a:lnTo>
                  <a:pt x="1587" y="6731"/>
                </a:lnTo>
                <a:lnTo>
                  <a:pt x="2616" y="6527"/>
                </a:lnTo>
                <a:lnTo>
                  <a:pt x="3771" y="6210"/>
                </a:lnTo>
                <a:lnTo>
                  <a:pt x="5105" y="6210"/>
                </a:lnTo>
                <a:lnTo>
                  <a:pt x="4893" y="4508"/>
                </a:lnTo>
                <a:lnTo>
                  <a:pt x="4648" y="2870"/>
                </a:lnTo>
                <a:lnTo>
                  <a:pt x="4572" y="1397"/>
                </a:lnTo>
                <a:lnTo>
                  <a:pt x="4368" y="292"/>
                </a:lnTo>
                <a:lnTo>
                  <a:pt x="1587" y="0"/>
                </a:lnTo>
                <a:close/>
              </a:path>
              <a:path w="5715" h="7620">
                <a:moveTo>
                  <a:pt x="5105" y="6210"/>
                </a:moveTo>
                <a:lnTo>
                  <a:pt x="3771" y="6210"/>
                </a:lnTo>
                <a:lnTo>
                  <a:pt x="5168" y="6731"/>
                </a:lnTo>
                <a:lnTo>
                  <a:pt x="5105" y="6210"/>
                </a:lnTo>
                <a:close/>
              </a:path>
            </a:pathLst>
          </a:custGeom>
          <a:solidFill>
            <a:srgbClr val="544F4C"/>
          </a:solidFill>
        </p:spPr>
        <p:txBody>
          <a:bodyPr wrap="square" lIns="0" tIns="0" rIns="0" bIns="0" rtlCol="0"/>
          <a:lstStyle/>
          <a:p>
            <a:endParaRPr sz="1350"/>
          </a:p>
        </p:txBody>
      </p:sp>
      <p:sp>
        <p:nvSpPr>
          <p:cNvPr id="175" name="bk object 175"/>
          <p:cNvSpPr/>
          <p:nvPr/>
        </p:nvSpPr>
        <p:spPr>
          <a:xfrm>
            <a:off x="7620524" y="4969506"/>
            <a:ext cx="3886" cy="5525"/>
          </a:xfrm>
          <a:prstGeom prst="rect">
            <a:avLst/>
          </a:prstGeom>
          <a:blipFill>
            <a:blip r:embed="rId59" cstate="print"/>
            <a:stretch>
              <a:fillRect/>
            </a:stretch>
          </a:blipFill>
        </p:spPr>
        <p:txBody>
          <a:bodyPr wrap="square" lIns="0" tIns="0" rIns="0" bIns="0" rtlCol="0"/>
          <a:lstStyle/>
          <a:p>
            <a:endParaRPr sz="1350"/>
          </a:p>
        </p:txBody>
      </p:sp>
      <p:sp>
        <p:nvSpPr>
          <p:cNvPr id="176" name="bk object 176"/>
          <p:cNvSpPr/>
          <p:nvPr/>
        </p:nvSpPr>
        <p:spPr>
          <a:xfrm>
            <a:off x="7620615" y="4967874"/>
            <a:ext cx="4286" cy="5239"/>
          </a:xfrm>
          <a:custGeom>
            <a:avLst/>
            <a:gdLst/>
            <a:ahLst/>
            <a:cxnLst/>
            <a:rect l="l" t="t" r="r" b="b"/>
            <a:pathLst>
              <a:path w="5715" h="6984">
                <a:moveTo>
                  <a:pt x="1612" y="6710"/>
                </a:moveTo>
                <a:lnTo>
                  <a:pt x="1993" y="6959"/>
                </a:lnTo>
                <a:lnTo>
                  <a:pt x="1612" y="6710"/>
                </a:lnTo>
                <a:close/>
              </a:path>
              <a:path w="5715" h="6984">
                <a:moveTo>
                  <a:pt x="5079" y="6286"/>
                </a:moveTo>
                <a:lnTo>
                  <a:pt x="3657" y="6286"/>
                </a:lnTo>
                <a:lnTo>
                  <a:pt x="5130" y="6718"/>
                </a:lnTo>
                <a:lnTo>
                  <a:pt x="5079" y="6286"/>
                </a:lnTo>
                <a:close/>
              </a:path>
              <a:path w="5715" h="6984">
                <a:moveTo>
                  <a:pt x="1587" y="0"/>
                </a:moveTo>
                <a:lnTo>
                  <a:pt x="1511" y="1587"/>
                </a:lnTo>
                <a:lnTo>
                  <a:pt x="1231" y="4368"/>
                </a:lnTo>
                <a:lnTo>
                  <a:pt x="0" y="5727"/>
                </a:lnTo>
                <a:lnTo>
                  <a:pt x="1137" y="6400"/>
                </a:lnTo>
                <a:lnTo>
                  <a:pt x="1612" y="6710"/>
                </a:lnTo>
                <a:lnTo>
                  <a:pt x="2667" y="6400"/>
                </a:lnTo>
                <a:lnTo>
                  <a:pt x="3657" y="6286"/>
                </a:lnTo>
                <a:lnTo>
                  <a:pt x="5079" y="6286"/>
                </a:lnTo>
                <a:lnTo>
                  <a:pt x="4660" y="2781"/>
                </a:lnTo>
                <a:lnTo>
                  <a:pt x="4543" y="1587"/>
                </a:lnTo>
                <a:lnTo>
                  <a:pt x="4292" y="190"/>
                </a:lnTo>
                <a:lnTo>
                  <a:pt x="1587" y="0"/>
                </a:lnTo>
                <a:close/>
              </a:path>
            </a:pathLst>
          </a:custGeom>
          <a:solidFill>
            <a:srgbClr val="544F4C"/>
          </a:solidFill>
        </p:spPr>
        <p:txBody>
          <a:bodyPr wrap="square" lIns="0" tIns="0" rIns="0" bIns="0" rtlCol="0"/>
          <a:lstStyle/>
          <a:p>
            <a:endParaRPr sz="1350"/>
          </a:p>
        </p:txBody>
      </p:sp>
      <p:sp>
        <p:nvSpPr>
          <p:cNvPr id="177" name="bk object 177"/>
          <p:cNvSpPr/>
          <p:nvPr/>
        </p:nvSpPr>
        <p:spPr>
          <a:xfrm>
            <a:off x="7620610" y="4967516"/>
            <a:ext cx="3857" cy="5486"/>
          </a:xfrm>
          <a:prstGeom prst="rect">
            <a:avLst/>
          </a:prstGeom>
          <a:blipFill>
            <a:blip r:embed="rId60" cstate="print"/>
            <a:stretch>
              <a:fillRect/>
            </a:stretch>
          </a:blipFill>
        </p:spPr>
        <p:txBody>
          <a:bodyPr wrap="square" lIns="0" tIns="0" rIns="0" bIns="0" rtlCol="0"/>
          <a:lstStyle/>
          <a:p>
            <a:endParaRPr sz="1350"/>
          </a:p>
        </p:txBody>
      </p:sp>
      <p:sp>
        <p:nvSpPr>
          <p:cNvPr id="178" name="bk object 178"/>
          <p:cNvSpPr/>
          <p:nvPr/>
        </p:nvSpPr>
        <p:spPr>
          <a:xfrm>
            <a:off x="7620523" y="4965782"/>
            <a:ext cx="4286" cy="5715"/>
          </a:xfrm>
          <a:custGeom>
            <a:avLst/>
            <a:gdLst/>
            <a:ahLst/>
            <a:cxnLst/>
            <a:rect l="l" t="t" r="r" b="b"/>
            <a:pathLst>
              <a:path w="5715" h="7620">
                <a:moveTo>
                  <a:pt x="1638" y="0"/>
                </a:moveTo>
                <a:lnTo>
                  <a:pt x="1591" y="1549"/>
                </a:lnTo>
                <a:lnTo>
                  <a:pt x="1320" y="4495"/>
                </a:lnTo>
                <a:lnTo>
                  <a:pt x="0" y="5803"/>
                </a:lnTo>
                <a:lnTo>
                  <a:pt x="1117" y="6565"/>
                </a:lnTo>
                <a:lnTo>
                  <a:pt x="1993" y="7086"/>
                </a:lnTo>
                <a:lnTo>
                  <a:pt x="1638" y="6769"/>
                </a:lnTo>
                <a:lnTo>
                  <a:pt x="2793" y="6565"/>
                </a:lnTo>
                <a:lnTo>
                  <a:pt x="3822" y="6324"/>
                </a:lnTo>
                <a:lnTo>
                  <a:pt x="5298" y="6324"/>
                </a:lnTo>
                <a:lnTo>
                  <a:pt x="5010" y="4495"/>
                </a:lnTo>
                <a:lnTo>
                  <a:pt x="4813" y="2895"/>
                </a:lnTo>
                <a:lnTo>
                  <a:pt x="4687" y="1676"/>
                </a:lnTo>
                <a:lnTo>
                  <a:pt x="4584" y="355"/>
                </a:lnTo>
                <a:lnTo>
                  <a:pt x="1638" y="0"/>
                </a:lnTo>
                <a:close/>
              </a:path>
              <a:path w="5715" h="7620">
                <a:moveTo>
                  <a:pt x="5298" y="6324"/>
                </a:moveTo>
                <a:lnTo>
                  <a:pt x="3822" y="6324"/>
                </a:lnTo>
                <a:lnTo>
                  <a:pt x="5372" y="6769"/>
                </a:lnTo>
                <a:lnTo>
                  <a:pt x="5298" y="6324"/>
                </a:lnTo>
                <a:close/>
              </a:path>
            </a:pathLst>
          </a:custGeom>
          <a:solidFill>
            <a:srgbClr val="544F4C"/>
          </a:solidFill>
        </p:spPr>
        <p:txBody>
          <a:bodyPr wrap="square" lIns="0" tIns="0" rIns="0" bIns="0" rtlCol="0"/>
          <a:lstStyle/>
          <a:p>
            <a:endParaRPr sz="1350"/>
          </a:p>
        </p:txBody>
      </p:sp>
      <p:sp>
        <p:nvSpPr>
          <p:cNvPr id="179" name="bk object 179"/>
          <p:cNvSpPr/>
          <p:nvPr/>
        </p:nvSpPr>
        <p:spPr>
          <a:xfrm>
            <a:off x="7620523" y="4965517"/>
            <a:ext cx="4029" cy="5486"/>
          </a:xfrm>
          <a:prstGeom prst="rect">
            <a:avLst/>
          </a:prstGeom>
          <a:blipFill>
            <a:blip r:embed="rId61" cstate="print"/>
            <a:stretch>
              <a:fillRect/>
            </a:stretch>
          </a:blipFill>
        </p:spPr>
        <p:txBody>
          <a:bodyPr wrap="square" lIns="0" tIns="0" rIns="0" bIns="0" rtlCol="0"/>
          <a:lstStyle/>
          <a:p>
            <a:endParaRPr sz="1350"/>
          </a:p>
        </p:txBody>
      </p:sp>
      <p:sp>
        <p:nvSpPr>
          <p:cNvPr id="180" name="bk object 180"/>
          <p:cNvSpPr/>
          <p:nvPr/>
        </p:nvSpPr>
        <p:spPr>
          <a:xfrm>
            <a:off x="7620466" y="4963817"/>
            <a:ext cx="4286" cy="5715"/>
          </a:xfrm>
          <a:custGeom>
            <a:avLst/>
            <a:gdLst/>
            <a:ahLst/>
            <a:cxnLst/>
            <a:rect l="l" t="t" r="r" b="b"/>
            <a:pathLst>
              <a:path w="5715" h="7620">
                <a:moveTo>
                  <a:pt x="1663" y="0"/>
                </a:moveTo>
                <a:lnTo>
                  <a:pt x="1549" y="1663"/>
                </a:lnTo>
                <a:lnTo>
                  <a:pt x="1282" y="4406"/>
                </a:lnTo>
                <a:lnTo>
                  <a:pt x="0" y="5765"/>
                </a:lnTo>
                <a:lnTo>
                  <a:pt x="2032" y="7073"/>
                </a:lnTo>
                <a:lnTo>
                  <a:pt x="1663" y="6718"/>
                </a:lnTo>
                <a:lnTo>
                  <a:pt x="3860" y="6324"/>
                </a:lnTo>
                <a:lnTo>
                  <a:pt x="5379" y="6324"/>
                </a:lnTo>
                <a:lnTo>
                  <a:pt x="5083" y="4406"/>
                </a:lnTo>
                <a:lnTo>
                  <a:pt x="4889" y="2895"/>
                </a:lnTo>
                <a:lnTo>
                  <a:pt x="4660" y="355"/>
                </a:lnTo>
                <a:lnTo>
                  <a:pt x="1663" y="0"/>
                </a:lnTo>
                <a:close/>
              </a:path>
              <a:path w="5715" h="7620">
                <a:moveTo>
                  <a:pt x="5379" y="6324"/>
                </a:moveTo>
                <a:lnTo>
                  <a:pt x="3860" y="6324"/>
                </a:lnTo>
                <a:lnTo>
                  <a:pt x="5448" y="6756"/>
                </a:lnTo>
                <a:lnTo>
                  <a:pt x="5379" y="6324"/>
                </a:lnTo>
                <a:close/>
              </a:path>
            </a:pathLst>
          </a:custGeom>
          <a:solidFill>
            <a:srgbClr val="544F4C"/>
          </a:solidFill>
        </p:spPr>
        <p:txBody>
          <a:bodyPr wrap="square" lIns="0" tIns="0" rIns="0" bIns="0" rtlCol="0"/>
          <a:lstStyle/>
          <a:p>
            <a:endParaRPr sz="1350"/>
          </a:p>
        </p:txBody>
      </p:sp>
      <p:sp>
        <p:nvSpPr>
          <p:cNvPr id="181" name="bk object 181"/>
          <p:cNvSpPr/>
          <p:nvPr/>
        </p:nvSpPr>
        <p:spPr>
          <a:xfrm>
            <a:off x="7620467" y="4963496"/>
            <a:ext cx="4086" cy="5534"/>
          </a:xfrm>
          <a:prstGeom prst="rect">
            <a:avLst/>
          </a:prstGeom>
          <a:blipFill>
            <a:blip r:embed="rId62" cstate="print"/>
            <a:stretch>
              <a:fillRect/>
            </a:stretch>
          </a:blipFill>
        </p:spPr>
        <p:txBody>
          <a:bodyPr wrap="square" lIns="0" tIns="0" rIns="0" bIns="0" rtlCol="0"/>
          <a:lstStyle/>
          <a:p>
            <a:endParaRPr sz="1350"/>
          </a:p>
        </p:txBody>
      </p:sp>
      <p:sp>
        <p:nvSpPr>
          <p:cNvPr id="182" name="bk object 182"/>
          <p:cNvSpPr/>
          <p:nvPr/>
        </p:nvSpPr>
        <p:spPr>
          <a:xfrm>
            <a:off x="7620162" y="4961785"/>
            <a:ext cx="4763" cy="5715"/>
          </a:xfrm>
          <a:custGeom>
            <a:avLst/>
            <a:gdLst/>
            <a:ahLst/>
            <a:cxnLst/>
            <a:rect l="l" t="t" r="r" b="b"/>
            <a:pathLst>
              <a:path w="6350" h="7620">
                <a:moveTo>
                  <a:pt x="2273" y="0"/>
                </a:moveTo>
                <a:lnTo>
                  <a:pt x="2070" y="1625"/>
                </a:lnTo>
                <a:lnTo>
                  <a:pt x="1485" y="4368"/>
                </a:lnTo>
                <a:lnTo>
                  <a:pt x="0" y="5575"/>
                </a:lnTo>
                <a:lnTo>
                  <a:pt x="1382" y="6477"/>
                </a:lnTo>
                <a:lnTo>
                  <a:pt x="2108" y="6997"/>
                </a:lnTo>
                <a:lnTo>
                  <a:pt x="1803" y="6680"/>
                </a:lnTo>
                <a:lnTo>
                  <a:pt x="3073" y="6477"/>
                </a:lnTo>
                <a:lnTo>
                  <a:pt x="4254" y="6438"/>
                </a:lnTo>
                <a:lnTo>
                  <a:pt x="5875" y="6438"/>
                </a:lnTo>
                <a:lnTo>
                  <a:pt x="5668" y="4368"/>
                </a:lnTo>
                <a:lnTo>
                  <a:pt x="5651" y="2413"/>
                </a:lnTo>
                <a:lnTo>
                  <a:pt x="5537" y="1625"/>
                </a:lnTo>
                <a:lnTo>
                  <a:pt x="5499" y="469"/>
                </a:lnTo>
                <a:lnTo>
                  <a:pt x="2273" y="0"/>
                </a:lnTo>
                <a:close/>
              </a:path>
              <a:path w="6350" h="7620">
                <a:moveTo>
                  <a:pt x="5875" y="6438"/>
                </a:moveTo>
                <a:lnTo>
                  <a:pt x="4254" y="6438"/>
                </a:lnTo>
                <a:lnTo>
                  <a:pt x="5930" y="6997"/>
                </a:lnTo>
                <a:lnTo>
                  <a:pt x="5875" y="6438"/>
                </a:lnTo>
                <a:close/>
              </a:path>
            </a:pathLst>
          </a:custGeom>
          <a:solidFill>
            <a:srgbClr val="544F4C"/>
          </a:solidFill>
        </p:spPr>
        <p:txBody>
          <a:bodyPr wrap="square" lIns="0" tIns="0" rIns="0" bIns="0" rtlCol="0"/>
          <a:lstStyle/>
          <a:p>
            <a:endParaRPr sz="1350"/>
          </a:p>
        </p:txBody>
      </p:sp>
      <p:sp>
        <p:nvSpPr>
          <p:cNvPr id="183" name="bk object 183"/>
          <p:cNvSpPr/>
          <p:nvPr/>
        </p:nvSpPr>
        <p:spPr>
          <a:xfrm>
            <a:off x="7620161" y="4961506"/>
            <a:ext cx="4419" cy="5438"/>
          </a:xfrm>
          <a:prstGeom prst="rect">
            <a:avLst/>
          </a:prstGeom>
          <a:blipFill>
            <a:blip r:embed="rId63" cstate="print"/>
            <a:stretch>
              <a:fillRect/>
            </a:stretch>
          </a:blipFill>
        </p:spPr>
        <p:txBody>
          <a:bodyPr wrap="square" lIns="0" tIns="0" rIns="0" bIns="0" rtlCol="0"/>
          <a:lstStyle/>
          <a:p>
            <a:endParaRPr sz="1350"/>
          </a:p>
        </p:txBody>
      </p:sp>
      <p:sp>
        <p:nvSpPr>
          <p:cNvPr id="184" name="bk object 184"/>
          <p:cNvSpPr/>
          <p:nvPr/>
        </p:nvSpPr>
        <p:spPr>
          <a:xfrm>
            <a:off x="7620226" y="4959751"/>
            <a:ext cx="4763" cy="5715"/>
          </a:xfrm>
          <a:custGeom>
            <a:avLst/>
            <a:gdLst/>
            <a:ahLst/>
            <a:cxnLst/>
            <a:rect l="l" t="t" r="r" b="b"/>
            <a:pathLst>
              <a:path w="6350" h="7620">
                <a:moveTo>
                  <a:pt x="2387" y="0"/>
                </a:moveTo>
                <a:lnTo>
                  <a:pt x="2131" y="1676"/>
                </a:lnTo>
                <a:lnTo>
                  <a:pt x="1600" y="4419"/>
                </a:lnTo>
                <a:lnTo>
                  <a:pt x="0" y="5575"/>
                </a:lnTo>
                <a:lnTo>
                  <a:pt x="2222" y="7086"/>
                </a:lnTo>
                <a:lnTo>
                  <a:pt x="1866" y="6718"/>
                </a:lnTo>
                <a:lnTo>
                  <a:pt x="4368" y="6413"/>
                </a:lnTo>
                <a:lnTo>
                  <a:pt x="5957" y="6413"/>
                </a:lnTo>
                <a:lnTo>
                  <a:pt x="5854" y="5016"/>
                </a:lnTo>
                <a:lnTo>
                  <a:pt x="5651" y="3098"/>
                </a:lnTo>
                <a:lnTo>
                  <a:pt x="5575" y="558"/>
                </a:lnTo>
                <a:lnTo>
                  <a:pt x="2387" y="0"/>
                </a:lnTo>
                <a:close/>
              </a:path>
              <a:path w="6350" h="7620">
                <a:moveTo>
                  <a:pt x="5957" y="6413"/>
                </a:moveTo>
                <a:lnTo>
                  <a:pt x="4368" y="6413"/>
                </a:lnTo>
                <a:lnTo>
                  <a:pt x="6007" y="7086"/>
                </a:lnTo>
                <a:lnTo>
                  <a:pt x="5957" y="6413"/>
                </a:lnTo>
                <a:close/>
              </a:path>
            </a:pathLst>
          </a:custGeom>
          <a:solidFill>
            <a:srgbClr val="544F4C"/>
          </a:solidFill>
        </p:spPr>
        <p:txBody>
          <a:bodyPr wrap="square" lIns="0" tIns="0" rIns="0" bIns="0" rtlCol="0"/>
          <a:lstStyle/>
          <a:p>
            <a:endParaRPr sz="1350"/>
          </a:p>
        </p:txBody>
      </p:sp>
      <p:sp>
        <p:nvSpPr>
          <p:cNvPr id="185" name="bk object 185"/>
          <p:cNvSpPr/>
          <p:nvPr/>
        </p:nvSpPr>
        <p:spPr>
          <a:xfrm>
            <a:off x="7620314" y="4959506"/>
            <a:ext cx="4419" cy="5381"/>
          </a:xfrm>
          <a:prstGeom prst="rect">
            <a:avLst/>
          </a:prstGeom>
          <a:blipFill>
            <a:blip r:embed="rId64" cstate="print"/>
            <a:stretch>
              <a:fillRect/>
            </a:stretch>
          </a:blipFill>
        </p:spPr>
        <p:txBody>
          <a:bodyPr wrap="square" lIns="0" tIns="0" rIns="0" bIns="0" rtlCol="0"/>
          <a:lstStyle/>
          <a:p>
            <a:endParaRPr sz="1350"/>
          </a:p>
        </p:txBody>
      </p:sp>
      <p:sp>
        <p:nvSpPr>
          <p:cNvPr id="186" name="bk object 186"/>
          <p:cNvSpPr/>
          <p:nvPr/>
        </p:nvSpPr>
        <p:spPr>
          <a:xfrm>
            <a:off x="7620521" y="4957751"/>
            <a:ext cx="4286" cy="5715"/>
          </a:xfrm>
          <a:custGeom>
            <a:avLst/>
            <a:gdLst/>
            <a:ahLst/>
            <a:cxnLst/>
            <a:rect l="l" t="t" r="r" b="b"/>
            <a:pathLst>
              <a:path w="5715" h="7620">
                <a:moveTo>
                  <a:pt x="5484" y="6413"/>
                </a:moveTo>
                <a:lnTo>
                  <a:pt x="3975" y="6413"/>
                </a:lnTo>
                <a:lnTo>
                  <a:pt x="5537" y="7048"/>
                </a:lnTo>
                <a:lnTo>
                  <a:pt x="5484" y="6413"/>
                </a:lnTo>
                <a:close/>
              </a:path>
              <a:path w="5715" h="7620">
                <a:moveTo>
                  <a:pt x="2273" y="0"/>
                </a:moveTo>
                <a:lnTo>
                  <a:pt x="1473" y="4381"/>
                </a:lnTo>
                <a:lnTo>
                  <a:pt x="0" y="5575"/>
                </a:lnTo>
                <a:lnTo>
                  <a:pt x="1993" y="7010"/>
                </a:lnTo>
                <a:lnTo>
                  <a:pt x="1638" y="6642"/>
                </a:lnTo>
                <a:lnTo>
                  <a:pt x="2832" y="6565"/>
                </a:lnTo>
                <a:lnTo>
                  <a:pt x="3975" y="6413"/>
                </a:lnTo>
                <a:lnTo>
                  <a:pt x="5484" y="6413"/>
                </a:lnTo>
                <a:lnTo>
                  <a:pt x="5372" y="5054"/>
                </a:lnTo>
                <a:lnTo>
                  <a:pt x="5257" y="558"/>
                </a:lnTo>
                <a:lnTo>
                  <a:pt x="2273" y="0"/>
                </a:lnTo>
                <a:close/>
              </a:path>
            </a:pathLst>
          </a:custGeom>
          <a:solidFill>
            <a:srgbClr val="544F4C"/>
          </a:solidFill>
        </p:spPr>
        <p:txBody>
          <a:bodyPr wrap="square" lIns="0" tIns="0" rIns="0" bIns="0" rtlCol="0"/>
          <a:lstStyle/>
          <a:p>
            <a:endParaRPr sz="1350"/>
          </a:p>
        </p:txBody>
      </p:sp>
      <p:sp>
        <p:nvSpPr>
          <p:cNvPr id="187" name="bk object 187"/>
          <p:cNvSpPr/>
          <p:nvPr/>
        </p:nvSpPr>
        <p:spPr>
          <a:xfrm>
            <a:off x="7620525" y="4957514"/>
            <a:ext cx="4133" cy="5400"/>
          </a:xfrm>
          <a:prstGeom prst="rect">
            <a:avLst/>
          </a:prstGeom>
          <a:blipFill>
            <a:blip r:embed="rId65" cstate="print"/>
            <a:stretch>
              <a:fillRect/>
            </a:stretch>
          </a:blipFill>
        </p:spPr>
        <p:txBody>
          <a:bodyPr wrap="square" lIns="0" tIns="0" rIns="0" bIns="0" rtlCol="0"/>
          <a:lstStyle/>
          <a:p>
            <a:endParaRPr sz="1350"/>
          </a:p>
        </p:txBody>
      </p:sp>
      <p:sp>
        <p:nvSpPr>
          <p:cNvPr id="188" name="bk object 188"/>
          <p:cNvSpPr/>
          <p:nvPr/>
        </p:nvSpPr>
        <p:spPr>
          <a:xfrm>
            <a:off x="7620465" y="4955791"/>
            <a:ext cx="4763" cy="5715"/>
          </a:xfrm>
          <a:custGeom>
            <a:avLst/>
            <a:gdLst/>
            <a:ahLst/>
            <a:cxnLst/>
            <a:rect l="l" t="t" r="r" b="b"/>
            <a:pathLst>
              <a:path w="6350" h="7620">
                <a:moveTo>
                  <a:pt x="2070" y="0"/>
                </a:moveTo>
                <a:lnTo>
                  <a:pt x="1905" y="1587"/>
                </a:lnTo>
                <a:lnTo>
                  <a:pt x="1511" y="4406"/>
                </a:lnTo>
                <a:lnTo>
                  <a:pt x="0" y="5638"/>
                </a:lnTo>
                <a:lnTo>
                  <a:pt x="1079" y="6400"/>
                </a:lnTo>
                <a:lnTo>
                  <a:pt x="2108" y="6997"/>
                </a:lnTo>
                <a:lnTo>
                  <a:pt x="1790" y="6680"/>
                </a:lnTo>
                <a:lnTo>
                  <a:pt x="3022" y="6553"/>
                </a:lnTo>
                <a:lnTo>
                  <a:pt x="4140" y="6400"/>
                </a:lnTo>
                <a:lnTo>
                  <a:pt x="5746" y="6400"/>
                </a:lnTo>
                <a:lnTo>
                  <a:pt x="5537" y="4965"/>
                </a:lnTo>
                <a:lnTo>
                  <a:pt x="5334" y="2895"/>
                </a:lnTo>
                <a:lnTo>
                  <a:pt x="5207" y="431"/>
                </a:lnTo>
                <a:lnTo>
                  <a:pt x="2070" y="0"/>
                </a:lnTo>
                <a:close/>
              </a:path>
              <a:path w="6350" h="7620">
                <a:moveTo>
                  <a:pt x="5746" y="6400"/>
                </a:moveTo>
                <a:lnTo>
                  <a:pt x="4140" y="6400"/>
                </a:lnTo>
                <a:lnTo>
                  <a:pt x="5816" y="6883"/>
                </a:lnTo>
                <a:lnTo>
                  <a:pt x="5746" y="6400"/>
                </a:lnTo>
                <a:close/>
              </a:path>
            </a:pathLst>
          </a:custGeom>
          <a:solidFill>
            <a:srgbClr val="544F4C"/>
          </a:solidFill>
        </p:spPr>
        <p:txBody>
          <a:bodyPr wrap="square" lIns="0" tIns="0" rIns="0" bIns="0" rtlCol="0"/>
          <a:lstStyle/>
          <a:p>
            <a:endParaRPr sz="1350"/>
          </a:p>
        </p:txBody>
      </p:sp>
      <p:sp>
        <p:nvSpPr>
          <p:cNvPr id="189" name="bk object 189"/>
          <p:cNvSpPr/>
          <p:nvPr/>
        </p:nvSpPr>
        <p:spPr>
          <a:xfrm>
            <a:off x="7620468" y="4955486"/>
            <a:ext cx="4295" cy="5438"/>
          </a:xfrm>
          <a:prstGeom prst="rect">
            <a:avLst/>
          </a:prstGeom>
          <a:blipFill>
            <a:blip r:embed="rId66" cstate="print"/>
            <a:stretch>
              <a:fillRect/>
            </a:stretch>
          </a:blipFill>
        </p:spPr>
        <p:txBody>
          <a:bodyPr wrap="square" lIns="0" tIns="0" rIns="0" bIns="0" rtlCol="0"/>
          <a:lstStyle/>
          <a:p>
            <a:endParaRPr sz="1350"/>
          </a:p>
        </p:txBody>
      </p:sp>
      <p:sp>
        <p:nvSpPr>
          <p:cNvPr id="190" name="bk object 190"/>
          <p:cNvSpPr/>
          <p:nvPr/>
        </p:nvSpPr>
        <p:spPr>
          <a:xfrm>
            <a:off x="7620521" y="4955600"/>
            <a:ext cx="4286" cy="3810"/>
          </a:xfrm>
          <a:custGeom>
            <a:avLst/>
            <a:gdLst/>
            <a:ahLst/>
            <a:cxnLst/>
            <a:rect l="l" t="t" r="r" b="b"/>
            <a:pathLst>
              <a:path w="5715" h="5079">
                <a:moveTo>
                  <a:pt x="5417" y="4102"/>
                </a:moveTo>
                <a:lnTo>
                  <a:pt x="1638" y="4102"/>
                </a:lnTo>
                <a:lnTo>
                  <a:pt x="2793" y="4190"/>
                </a:lnTo>
                <a:lnTo>
                  <a:pt x="3975" y="4190"/>
                </a:lnTo>
                <a:lnTo>
                  <a:pt x="5460" y="4711"/>
                </a:lnTo>
                <a:lnTo>
                  <a:pt x="5417" y="4102"/>
                </a:lnTo>
                <a:close/>
              </a:path>
              <a:path w="5715" h="5079">
                <a:moveTo>
                  <a:pt x="2273" y="0"/>
                </a:moveTo>
                <a:lnTo>
                  <a:pt x="1473" y="2666"/>
                </a:lnTo>
                <a:lnTo>
                  <a:pt x="0" y="3263"/>
                </a:lnTo>
                <a:lnTo>
                  <a:pt x="1993" y="4419"/>
                </a:lnTo>
                <a:lnTo>
                  <a:pt x="1638" y="4102"/>
                </a:lnTo>
                <a:lnTo>
                  <a:pt x="5417" y="4102"/>
                </a:lnTo>
                <a:lnTo>
                  <a:pt x="5295" y="2666"/>
                </a:lnTo>
                <a:lnTo>
                  <a:pt x="5257" y="685"/>
                </a:lnTo>
                <a:lnTo>
                  <a:pt x="2273" y="0"/>
                </a:lnTo>
                <a:close/>
              </a:path>
            </a:pathLst>
          </a:custGeom>
          <a:solidFill>
            <a:srgbClr val="544F4C"/>
          </a:solidFill>
        </p:spPr>
        <p:txBody>
          <a:bodyPr wrap="square" lIns="0" tIns="0" rIns="0" bIns="0" rtlCol="0"/>
          <a:lstStyle/>
          <a:p>
            <a:endParaRPr sz="1350"/>
          </a:p>
        </p:txBody>
      </p:sp>
      <p:sp>
        <p:nvSpPr>
          <p:cNvPr id="191" name="bk object 191"/>
          <p:cNvSpPr/>
          <p:nvPr/>
        </p:nvSpPr>
        <p:spPr>
          <a:xfrm>
            <a:off x="7476734" y="4847940"/>
            <a:ext cx="166459" cy="101041"/>
          </a:xfrm>
          <a:prstGeom prst="rect">
            <a:avLst/>
          </a:prstGeom>
          <a:blipFill>
            <a:blip r:embed="rId67" cstate="print"/>
            <a:stretch>
              <a:fillRect/>
            </a:stretch>
          </a:blipFill>
        </p:spPr>
        <p:txBody>
          <a:bodyPr wrap="square" lIns="0" tIns="0" rIns="0" bIns="0" rtlCol="0"/>
          <a:lstStyle/>
          <a:p>
            <a:endParaRPr sz="1350"/>
          </a:p>
        </p:txBody>
      </p:sp>
      <p:sp>
        <p:nvSpPr>
          <p:cNvPr id="192" name="bk object 192"/>
          <p:cNvSpPr/>
          <p:nvPr/>
        </p:nvSpPr>
        <p:spPr>
          <a:xfrm>
            <a:off x="7647441" y="4847939"/>
            <a:ext cx="157477" cy="101136"/>
          </a:xfrm>
          <a:prstGeom prst="rect">
            <a:avLst/>
          </a:prstGeom>
          <a:blipFill>
            <a:blip r:embed="rId68" cstate="print"/>
            <a:stretch>
              <a:fillRect/>
            </a:stretch>
          </a:blipFill>
        </p:spPr>
        <p:txBody>
          <a:bodyPr wrap="square" lIns="0" tIns="0" rIns="0" bIns="0" rtlCol="0"/>
          <a:lstStyle/>
          <a:p>
            <a:endParaRPr sz="1350"/>
          </a:p>
        </p:txBody>
      </p:sp>
      <p:sp>
        <p:nvSpPr>
          <p:cNvPr id="193" name="bk object 193"/>
          <p:cNvSpPr/>
          <p:nvPr/>
        </p:nvSpPr>
        <p:spPr>
          <a:xfrm>
            <a:off x="7620076" y="4976470"/>
            <a:ext cx="32403" cy="18964"/>
          </a:xfrm>
          <a:prstGeom prst="rect">
            <a:avLst/>
          </a:prstGeom>
          <a:blipFill>
            <a:blip r:embed="rId69" cstate="print"/>
            <a:stretch>
              <a:fillRect/>
            </a:stretch>
          </a:blipFill>
        </p:spPr>
        <p:txBody>
          <a:bodyPr wrap="square" lIns="0" tIns="0" rIns="0" bIns="0" rtlCol="0"/>
          <a:lstStyle/>
          <a:p>
            <a:endParaRPr sz="1350"/>
          </a:p>
        </p:txBody>
      </p:sp>
      <p:sp>
        <p:nvSpPr>
          <p:cNvPr id="194" name="bk object 194"/>
          <p:cNvSpPr/>
          <p:nvPr/>
        </p:nvSpPr>
        <p:spPr>
          <a:xfrm>
            <a:off x="7633631" y="4987835"/>
            <a:ext cx="18574" cy="3334"/>
          </a:xfrm>
          <a:custGeom>
            <a:avLst/>
            <a:gdLst/>
            <a:ahLst/>
            <a:cxnLst/>
            <a:rect l="l" t="t" r="r" b="b"/>
            <a:pathLst>
              <a:path w="24765" h="4445">
                <a:moveTo>
                  <a:pt x="8609" y="152"/>
                </a:moveTo>
                <a:lnTo>
                  <a:pt x="8457" y="331"/>
                </a:lnTo>
                <a:lnTo>
                  <a:pt x="11442" y="4051"/>
                </a:lnTo>
                <a:lnTo>
                  <a:pt x="11569" y="4178"/>
                </a:lnTo>
                <a:lnTo>
                  <a:pt x="11687" y="4013"/>
                </a:lnTo>
                <a:lnTo>
                  <a:pt x="11869" y="3848"/>
                </a:lnTo>
                <a:lnTo>
                  <a:pt x="11442" y="3848"/>
                </a:lnTo>
                <a:lnTo>
                  <a:pt x="8609" y="152"/>
                </a:lnTo>
                <a:close/>
              </a:path>
              <a:path w="24765" h="4445">
                <a:moveTo>
                  <a:pt x="8420" y="0"/>
                </a:moveTo>
                <a:lnTo>
                  <a:pt x="8305" y="152"/>
                </a:lnTo>
                <a:lnTo>
                  <a:pt x="6438" y="3898"/>
                </a:lnTo>
                <a:lnTo>
                  <a:pt x="6553" y="4051"/>
                </a:lnTo>
                <a:lnTo>
                  <a:pt x="6661" y="3898"/>
                </a:lnTo>
                <a:lnTo>
                  <a:pt x="8457" y="331"/>
                </a:lnTo>
                <a:lnTo>
                  <a:pt x="8343" y="190"/>
                </a:lnTo>
                <a:lnTo>
                  <a:pt x="8547" y="152"/>
                </a:lnTo>
                <a:lnTo>
                  <a:pt x="8420" y="0"/>
                </a:lnTo>
                <a:close/>
              </a:path>
              <a:path w="24765" h="4445">
                <a:moveTo>
                  <a:pt x="15932" y="152"/>
                </a:moveTo>
                <a:lnTo>
                  <a:pt x="15786" y="152"/>
                </a:lnTo>
                <a:lnTo>
                  <a:pt x="18084" y="4013"/>
                </a:lnTo>
                <a:lnTo>
                  <a:pt x="19240" y="3898"/>
                </a:lnTo>
                <a:lnTo>
                  <a:pt x="18249" y="3898"/>
                </a:lnTo>
                <a:lnTo>
                  <a:pt x="15932" y="152"/>
                </a:lnTo>
                <a:close/>
              </a:path>
              <a:path w="24765" h="4445">
                <a:moveTo>
                  <a:pt x="0" y="673"/>
                </a:moveTo>
                <a:lnTo>
                  <a:pt x="2133" y="1828"/>
                </a:lnTo>
                <a:lnTo>
                  <a:pt x="4330" y="2895"/>
                </a:lnTo>
                <a:lnTo>
                  <a:pt x="6325" y="3898"/>
                </a:lnTo>
                <a:lnTo>
                  <a:pt x="6345" y="3745"/>
                </a:lnTo>
                <a:lnTo>
                  <a:pt x="4406" y="2781"/>
                </a:lnTo>
                <a:lnTo>
                  <a:pt x="2222" y="1663"/>
                </a:lnTo>
                <a:lnTo>
                  <a:pt x="0" y="673"/>
                </a:lnTo>
                <a:close/>
              </a:path>
              <a:path w="24765" h="4445">
                <a:moveTo>
                  <a:pt x="24371" y="3175"/>
                </a:moveTo>
                <a:lnTo>
                  <a:pt x="23825" y="3251"/>
                </a:lnTo>
                <a:lnTo>
                  <a:pt x="23228" y="3378"/>
                </a:lnTo>
                <a:lnTo>
                  <a:pt x="21551" y="3454"/>
                </a:lnTo>
                <a:lnTo>
                  <a:pt x="19240" y="3771"/>
                </a:lnTo>
                <a:lnTo>
                  <a:pt x="18216" y="3845"/>
                </a:lnTo>
                <a:lnTo>
                  <a:pt x="19240" y="3898"/>
                </a:lnTo>
                <a:lnTo>
                  <a:pt x="21551" y="3568"/>
                </a:lnTo>
                <a:lnTo>
                  <a:pt x="23825" y="3378"/>
                </a:lnTo>
                <a:lnTo>
                  <a:pt x="24371" y="3175"/>
                </a:lnTo>
                <a:close/>
              </a:path>
              <a:path w="24765" h="4445">
                <a:moveTo>
                  <a:pt x="11561" y="3745"/>
                </a:moveTo>
                <a:close/>
              </a:path>
              <a:path w="24765" h="4445">
                <a:moveTo>
                  <a:pt x="15862" y="38"/>
                </a:moveTo>
                <a:lnTo>
                  <a:pt x="11764" y="3568"/>
                </a:lnTo>
                <a:lnTo>
                  <a:pt x="11645" y="3848"/>
                </a:lnTo>
                <a:lnTo>
                  <a:pt x="11869" y="3848"/>
                </a:lnTo>
                <a:lnTo>
                  <a:pt x="15745" y="331"/>
                </a:lnTo>
                <a:lnTo>
                  <a:pt x="15786" y="152"/>
                </a:lnTo>
                <a:lnTo>
                  <a:pt x="15932" y="152"/>
                </a:lnTo>
                <a:close/>
              </a:path>
            </a:pathLst>
          </a:custGeom>
          <a:solidFill>
            <a:srgbClr val="DFD8AF"/>
          </a:solidFill>
        </p:spPr>
        <p:txBody>
          <a:bodyPr wrap="square" lIns="0" tIns="0" rIns="0" bIns="0" rtlCol="0"/>
          <a:lstStyle/>
          <a:p>
            <a:endParaRPr sz="1350"/>
          </a:p>
        </p:txBody>
      </p:sp>
      <p:sp>
        <p:nvSpPr>
          <p:cNvPr id="195" name="bk object 195"/>
          <p:cNvSpPr/>
          <p:nvPr/>
        </p:nvSpPr>
        <p:spPr>
          <a:xfrm>
            <a:off x="7633628" y="4988338"/>
            <a:ext cx="18574" cy="7620"/>
          </a:xfrm>
          <a:custGeom>
            <a:avLst/>
            <a:gdLst/>
            <a:ahLst/>
            <a:cxnLst/>
            <a:rect l="l" t="t" r="r" b="b"/>
            <a:pathLst>
              <a:path w="24765" h="10159">
                <a:moveTo>
                  <a:pt x="0" y="0"/>
                </a:moveTo>
                <a:lnTo>
                  <a:pt x="1309" y="3784"/>
                </a:lnTo>
                <a:lnTo>
                  <a:pt x="2154" y="6121"/>
                </a:lnTo>
                <a:lnTo>
                  <a:pt x="3022" y="8635"/>
                </a:lnTo>
                <a:lnTo>
                  <a:pt x="19608" y="9715"/>
                </a:lnTo>
                <a:lnTo>
                  <a:pt x="19834" y="9347"/>
                </a:lnTo>
                <a:lnTo>
                  <a:pt x="19367" y="9347"/>
                </a:lnTo>
                <a:lnTo>
                  <a:pt x="11404" y="8750"/>
                </a:lnTo>
                <a:lnTo>
                  <a:pt x="4658" y="8394"/>
                </a:lnTo>
                <a:lnTo>
                  <a:pt x="3416" y="8394"/>
                </a:lnTo>
                <a:lnTo>
                  <a:pt x="3213" y="8318"/>
                </a:lnTo>
                <a:lnTo>
                  <a:pt x="3387" y="8318"/>
                </a:lnTo>
                <a:lnTo>
                  <a:pt x="2349" y="5613"/>
                </a:lnTo>
                <a:lnTo>
                  <a:pt x="0" y="0"/>
                </a:lnTo>
                <a:close/>
              </a:path>
              <a:path w="24765" h="10159">
                <a:moveTo>
                  <a:pt x="19374" y="9338"/>
                </a:moveTo>
                <a:close/>
              </a:path>
              <a:path w="24765" h="10159">
                <a:moveTo>
                  <a:pt x="24625" y="3174"/>
                </a:moveTo>
                <a:lnTo>
                  <a:pt x="24023" y="3784"/>
                </a:lnTo>
                <a:lnTo>
                  <a:pt x="19374" y="9338"/>
                </a:lnTo>
                <a:lnTo>
                  <a:pt x="19841" y="9338"/>
                </a:lnTo>
                <a:lnTo>
                  <a:pt x="22440" y="6121"/>
                </a:lnTo>
                <a:lnTo>
                  <a:pt x="23710" y="4381"/>
                </a:lnTo>
                <a:lnTo>
                  <a:pt x="24147" y="3733"/>
                </a:lnTo>
                <a:lnTo>
                  <a:pt x="24625" y="3174"/>
                </a:lnTo>
                <a:close/>
              </a:path>
              <a:path w="24765" h="10159">
                <a:moveTo>
                  <a:pt x="3213" y="8318"/>
                </a:moveTo>
                <a:lnTo>
                  <a:pt x="3416" y="8394"/>
                </a:lnTo>
                <a:lnTo>
                  <a:pt x="3213" y="8318"/>
                </a:lnTo>
                <a:close/>
              </a:path>
              <a:path w="24765" h="10159">
                <a:moveTo>
                  <a:pt x="3390" y="8327"/>
                </a:moveTo>
                <a:lnTo>
                  <a:pt x="4658" y="8394"/>
                </a:lnTo>
                <a:lnTo>
                  <a:pt x="3390" y="8327"/>
                </a:lnTo>
                <a:close/>
              </a:path>
              <a:path w="24765" h="10159">
                <a:moveTo>
                  <a:pt x="3387" y="8318"/>
                </a:moveTo>
                <a:lnTo>
                  <a:pt x="3213" y="8318"/>
                </a:lnTo>
                <a:lnTo>
                  <a:pt x="3390" y="8327"/>
                </a:lnTo>
                <a:close/>
              </a:path>
            </a:pathLst>
          </a:custGeom>
          <a:solidFill>
            <a:srgbClr val="7B4A21"/>
          </a:solidFill>
        </p:spPr>
        <p:txBody>
          <a:bodyPr wrap="square" lIns="0" tIns="0" rIns="0" bIns="0" rtlCol="0"/>
          <a:lstStyle/>
          <a:p>
            <a:endParaRPr sz="1350"/>
          </a:p>
        </p:txBody>
      </p:sp>
      <p:sp>
        <p:nvSpPr>
          <p:cNvPr id="196" name="bk object 196"/>
          <p:cNvSpPr/>
          <p:nvPr/>
        </p:nvSpPr>
        <p:spPr>
          <a:xfrm>
            <a:off x="7637325" y="5013465"/>
            <a:ext cx="8119" cy="27479"/>
          </a:xfrm>
          <a:prstGeom prst="rect">
            <a:avLst/>
          </a:prstGeom>
          <a:blipFill>
            <a:blip r:embed="rId70" cstate="print"/>
            <a:stretch>
              <a:fillRect/>
            </a:stretch>
          </a:blipFill>
        </p:spPr>
        <p:txBody>
          <a:bodyPr wrap="square" lIns="0" tIns="0" rIns="0" bIns="0" rtlCol="0"/>
          <a:lstStyle/>
          <a:p>
            <a:endParaRPr sz="1350"/>
          </a:p>
        </p:txBody>
      </p:sp>
      <p:sp>
        <p:nvSpPr>
          <p:cNvPr id="197" name="bk object 197"/>
          <p:cNvSpPr/>
          <p:nvPr/>
        </p:nvSpPr>
        <p:spPr>
          <a:xfrm>
            <a:off x="7637323" y="5014388"/>
            <a:ext cx="8096" cy="26670"/>
          </a:xfrm>
          <a:custGeom>
            <a:avLst/>
            <a:gdLst/>
            <a:ahLst/>
            <a:cxnLst/>
            <a:rect l="l" t="t" r="r" b="b"/>
            <a:pathLst>
              <a:path w="10795" h="35559">
                <a:moveTo>
                  <a:pt x="5545" y="31978"/>
                </a:moveTo>
                <a:lnTo>
                  <a:pt x="5257" y="31978"/>
                </a:lnTo>
                <a:lnTo>
                  <a:pt x="6769" y="33413"/>
                </a:lnTo>
                <a:lnTo>
                  <a:pt x="8635" y="34455"/>
                </a:lnTo>
                <a:lnTo>
                  <a:pt x="10464" y="35407"/>
                </a:lnTo>
                <a:lnTo>
                  <a:pt x="8712" y="34404"/>
                </a:lnTo>
                <a:lnTo>
                  <a:pt x="6921" y="33261"/>
                </a:lnTo>
                <a:lnTo>
                  <a:pt x="5545" y="31978"/>
                </a:lnTo>
                <a:close/>
              </a:path>
              <a:path w="10795" h="35559">
                <a:moveTo>
                  <a:pt x="0" y="0"/>
                </a:moveTo>
                <a:lnTo>
                  <a:pt x="1041" y="914"/>
                </a:lnTo>
                <a:lnTo>
                  <a:pt x="1828" y="2032"/>
                </a:lnTo>
                <a:lnTo>
                  <a:pt x="2425" y="3340"/>
                </a:lnTo>
                <a:lnTo>
                  <a:pt x="3098" y="4533"/>
                </a:lnTo>
                <a:lnTo>
                  <a:pt x="3619" y="5803"/>
                </a:lnTo>
                <a:lnTo>
                  <a:pt x="4940" y="9829"/>
                </a:lnTo>
                <a:lnTo>
                  <a:pt x="5448" y="12446"/>
                </a:lnTo>
                <a:lnTo>
                  <a:pt x="5689" y="15316"/>
                </a:lnTo>
                <a:lnTo>
                  <a:pt x="6248" y="20802"/>
                </a:lnTo>
                <a:lnTo>
                  <a:pt x="5892" y="26416"/>
                </a:lnTo>
                <a:lnTo>
                  <a:pt x="5206" y="31978"/>
                </a:lnTo>
                <a:lnTo>
                  <a:pt x="5486" y="31978"/>
                </a:lnTo>
                <a:lnTo>
                  <a:pt x="5892" y="29197"/>
                </a:lnTo>
                <a:lnTo>
                  <a:pt x="6248" y="26416"/>
                </a:lnTo>
                <a:lnTo>
                  <a:pt x="6489" y="20802"/>
                </a:lnTo>
                <a:lnTo>
                  <a:pt x="6489" y="18021"/>
                </a:lnTo>
                <a:lnTo>
                  <a:pt x="6134" y="15240"/>
                </a:lnTo>
                <a:lnTo>
                  <a:pt x="5803" y="12407"/>
                </a:lnTo>
                <a:lnTo>
                  <a:pt x="5295" y="9626"/>
                </a:lnTo>
                <a:lnTo>
                  <a:pt x="3416" y="4381"/>
                </a:lnTo>
                <a:lnTo>
                  <a:pt x="2108" y="1790"/>
                </a:lnTo>
                <a:lnTo>
                  <a:pt x="0" y="0"/>
                </a:lnTo>
                <a:close/>
              </a:path>
              <a:path w="10795" h="35559">
                <a:moveTo>
                  <a:pt x="5493" y="31930"/>
                </a:moveTo>
                <a:close/>
              </a:path>
              <a:path w="10795" h="35559">
                <a:moveTo>
                  <a:pt x="5503" y="31864"/>
                </a:moveTo>
                <a:close/>
              </a:path>
            </a:pathLst>
          </a:custGeom>
          <a:solidFill>
            <a:srgbClr val="7B4A21"/>
          </a:solidFill>
        </p:spPr>
        <p:txBody>
          <a:bodyPr wrap="square" lIns="0" tIns="0" rIns="0" bIns="0" rtlCol="0"/>
          <a:lstStyle/>
          <a:p>
            <a:endParaRPr sz="1350"/>
          </a:p>
        </p:txBody>
      </p:sp>
      <p:sp>
        <p:nvSpPr>
          <p:cNvPr id="198" name="bk object 198"/>
          <p:cNvSpPr/>
          <p:nvPr/>
        </p:nvSpPr>
        <p:spPr>
          <a:xfrm>
            <a:off x="7637323" y="5013396"/>
            <a:ext cx="8573" cy="27623"/>
          </a:xfrm>
          <a:custGeom>
            <a:avLst/>
            <a:gdLst/>
            <a:ahLst/>
            <a:cxnLst/>
            <a:rect l="l" t="t" r="r" b="b"/>
            <a:pathLst>
              <a:path w="11429" h="36829">
                <a:moveTo>
                  <a:pt x="2311" y="127"/>
                </a:moveTo>
                <a:lnTo>
                  <a:pt x="2032" y="127"/>
                </a:lnTo>
                <a:lnTo>
                  <a:pt x="2501" y="406"/>
                </a:lnTo>
                <a:lnTo>
                  <a:pt x="2667" y="647"/>
                </a:lnTo>
                <a:lnTo>
                  <a:pt x="4610" y="3073"/>
                </a:lnTo>
                <a:lnTo>
                  <a:pt x="6362" y="5702"/>
                </a:lnTo>
                <a:lnTo>
                  <a:pt x="7670" y="8636"/>
                </a:lnTo>
                <a:lnTo>
                  <a:pt x="9067" y="11468"/>
                </a:lnTo>
                <a:lnTo>
                  <a:pt x="9944" y="14528"/>
                </a:lnTo>
                <a:lnTo>
                  <a:pt x="10464" y="17716"/>
                </a:lnTo>
                <a:lnTo>
                  <a:pt x="10896" y="20891"/>
                </a:lnTo>
                <a:lnTo>
                  <a:pt x="10820" y="27178"/>
                </a:lnTo>
                <a:lnTo>
                  <a:pt x="10464" y="33578"/>
                </a:lnTo>
                <a:lnTo>
                  <a:pt x="10464" y="36728"/>
                </a:lnTo>
                <a:lnTo>
                  <a:pt x="10502" y="33578"/>
                </a:lnTo>
                <a:lnTo>
                  <a:pt x="10820" y="30365"/>
                </a:lnTo>
                <a:lnTo>
                  <a:pt x="10934" y="27178"/>
                </a:lnTo>
                <a:lnTo>
                  <a:pt x="11137" y="24079"/>
                </a:lnTo>
                <a:lnTo>
                  <a:pt x="11137" y="20891"/>
                </a:lnTo>
                <a:lnTo>
                  <a:pt x="10655" y="17716"/>
                </a:lnTo>
                <a:lnTo>
                  <a:pt x="10261" y="14528"/>
                </a:lnTo>
                <a:lnTo>
                  <a:pt x="9271" y="11379"/>
                </a:lnTo>
                <a:lnTo>
                  <a:pt x="6477" y="5651"/>
                </a:lnTo>
                <a:lnTo>
                  <a:pt x="4813" y="2946"/>
                </a:lnTo>
                <a:lnTo>
                  <a:pt x="2781" y="520"/>
                </a:lnTo>
                <a:lnTo>
                  <a:pt x="2311" y="127"/>
                </a:lnTo>
                <a:close/>
              </a:path>
              <a:path w="11429" h="36829">
                <a:moveTo>
                  <a:pt x="1714" y="0"/>
                </a:moveTo>
                <a:lnTo>
                  <a:pt x="1193" y="127"/>
                </a:lnTo>
                <a:lnTo>
                  <a:pt x="673" y="406"/>
                </a:lnTo>
                <a:lnTo>
                  <a:pt x="279" y="838"/>
                </a:lnTo>
                <a:lnTo>
                  <a:pt x="0" y="1320"/>
                </a:lnTo>
                <a:lnTo>
                  <a:pt x="317" y="838"/>
                </a:lnTo>
                <a:lnTo>
                  <a:pt x="711" y="406"/>
                </a:lnTo>
                <a:lnTo>
                  <a:pt x="1231" y="203"/>
                </a:lnTo>
                <a:lnTo>
                  <a:pt x="1714" y="50"/>
                </a:lnTo>
                <a:close/>
              </a:path>
              <a:path w="11429" h="36829">
                <a:moveTo>
                  <a:pt x="1841" y="50"/>
                </a:moveTo>
                <a:lnTo>
                  <a:pt x="2032" y="127"/>
                </a:lnTo>
                <a:lnTo>
                  <a:pt x="1841" y="50"/>
                </a:lnTo>
                <a:close/>
              </a:path>
            </a:pathLst>
          </a:custGeom>
          <a:solidFill>
            <a:srgbClr val="DFD8AF"/>
          </a:solidFill>
        </p:spPr>
        <p:txBody>
          <a:bodyPr wrap="square" lIns="0" tIns="0" rIns="0" bIns="0" rtlCol="0"/>
          <a:lstStyle/>
          <a:p>
            <a:endParaRPr sz="1350"/>
          </a:p>
        </p:txBody>
      </p:sp>
      <p:sp>
        <p:nvSpPr>
          <p:cNvPr id="199" name="bk object 199"/>
          <p:cNvSpPr/>
          <p:nvPr/>
        </p:nvSpPr>
        <p:spPr>
          <a:xfrm>
            <a:off x="7644308" y="5011435"/>
            <a:ext cx="12944" cy="16202"/>
          </a:xfrm>
          <a:prstGeom prst="rect">
            <a:avLst/>
          </a:prstGeom>
          <a:blipFill>
            <a:blip r:embed="rId71" cstate="print"/>
            <a:stretch>
              <a:fillRect/>
            </a:stretch>
          </a:blipFill>
        </p:spPr>
        <p:txBody>
          <a:bodyPr wrap="square" lIns="0" tIns="0" rIns="0" bIns="0" rtlCol="0"/>
          <a:lstStyle/>
          <a:p>
            <a:endParaRPr sz="1350"/>
          </a:p>
        </p:txBody>
      </p:sp>
      <p:sp>
        <p:nvSpPr>
          <p:cNvPr id="200" name="bk object 200"/>
          <p:cNvSpPr/>
          <p:nvPr/>
        </p:nvSpPr>
        <p:spPr>
          <a:xfrm>
            <a:off x="7644306" y="5011435"/>
            <a:ext cx="13335" cy="16669"/>
          </a:xfrm>
          <a:custGeom>
            <a:avLst/>
            <a:gdLst/>
            <a:ahLst/>
            <a:cxnLst/>
            <a:rect l="l" t="t" r="r" b="b"/>
            <a:pathLst>
              <a:path w="17779" h="22225">
                <a:moveTo>
                  <a:pt x="17259" y="0"/>
                </a:moveTo>
                <a:lnTo>
                  <a:pt x="13004" y="2298"/>
                </a:lnTo>
                <a:lnTo>
                  <a:pt x="10908" y="3733"/>
                </a:lnTo>
                <a:lnTo>
                  <a:pt x="8991" y="5003"/>
                </a:lnTo>
                <a:lnTo>
                  <a:pt x="7010" y="6362"/>
                </a:lnTo>
                <a:lnTo>
                  <a:pt x="5537" y="8318"/>
                </a:lnTo>
                <a:lnTo>
                  <a:pt x="3949" y="10185"/>
                </a:lnTo>
                <a:lnTo>
                  <a:pt x="3003" y="12534"/>
                </a:lnTo>
                <a:lnTo>
                  <a:pt x="1322" y="17068"/>
                </a:lnTo>
                <a:lnTo>
                  <a:pt x="711" y="19367"/>
                </a:lnTo>
                <a:lnTo>
                  <a:pt x="0" y="21602"/>
                </a:lnTo>
                <a:lnTo>
                  <a:pt x="774" y="19329"/>
                </a:lnTo>
                <a:lnTo>
                  <a:pt x="1544" y="16979"/>
                </a:lnTo>
                <a:lnTo>
                  <a:pt x="2349" y="14795"/>
                </a:lnTo>
                <a:lnTo>
                  <a:pt x="15113" y="1231"/>
                </a:lnTo>
                <a:lnTo>
                  <a:pt x="17259" y="0"/>
                </a:lnTo>
                <a:close/>
              </a:path>
            </a:pathLst>
          </a:custGeom>
          <a:solidFill>
            <a:srgbClr val="DFD8AF"/>
          </a:solidFill>
        </p:spPr>
        <p:txBody>
          <a:bodyPr wrap="square" lIns="0" tIns="0" rIns="0" bIns="0" rtlCol="0"/>
          <a:lstStyle/>
          <a:p>
            <a:endParaRPr sz="1350"/>
          </a:p>
        </p:txBody>
      </p:sp>
      <p:sp>
        <p:nvSpPr>
          <p:cNvPr id="201" name="bk object 201"/>
          <p:cNvSpPr/>
          <p:nvPr/>
        </p:nvSpPr>
        <p:spPr>
          <a:xfrm>
            <a:off x="7644308" y="5011434"/>
            <a:ext cx="13335" cy="16669"/>
          </a:xfrm>
          <a:custGeom>
            <a:avLst/>
            <a:gdLst/>
            <a:ahLst/>
            <a:cxnLst/>
            <a:rect l="l" t="t" r="r" b="b"/>
            <a:pathLst>
              <a:path w="17779" h="22225">
                <a:moveTo>
                  <a:pt x="17259" y="0"/>
                </a:moveTo>
                <a:lnTo>
                  <a:pt x="16125" y="4927"/>
                </a:lnTo>
                <a:lnTo>
                  <a:pt x="15223" y="7315"/>
                </a:lnTo>
                <a:lnTo>
                  <a:pt x="14374" y="9664"/>
                </a:lnTo>
                <a:lnTo>
                  <a:pt x="13487" y="11734"/>
                </a:lnTo>
                <a:lnTo>
                  <a:pt x="10655" y="15747"/>
                </a:lnTo>
                <a:lnTo>
                  <a:pt x="8864" y="17538"/>
                </a:lnTo>
                <a:lnTo>
                  <a:pt x="6794" y="18732"/>
                </a:lnTo>
                <a:lnTo>
                  <a:pt x="4737" y="20129"/>
                </a:lnTo>
                <a:lnTo>
                  <a:pt x="2387" y="20802"/>
                </a:lnTo>
                <a:lnTo>
                  <a:pt x="0" y="21602"/>
                </a:lnTo>
                <a:lnTo>
                  <a:pt x="1193" y="21323"/>
                </a:lnTo>
                <a:lnTo>
                  <a:pt x="2387" y="20954"/>
                </a:lnTo>
                <a:lnTo>
                  <a:pt x="3581" y="20688"/>
                </a:lnTo>
                <a:lnTo>
                  <a:pt x="15684" y="7162"/>
                </a:lnTo>
                <a:lnTo>
                  <a:pt x="16447" y="4851"/>
                </a:lnTo>
                <a:lnTo>
                  <a:pt x="16877" y="2387"/>
                </a:lnTo>
                <a:lnTo>
                  <a:pt x="17259" y="0"/>
                </a:lnTo>
                <a:close/>
              </a:path>
            </a:pathLst>
          </a:custGeom>
          <a:solidFill>
            <a:srgbClr val="7B4A21"/>
          </a:solidFill>
        </p:spPr>
        <p:txBody>
          <a:bodyPr wrap="square" lIns="0" tIns="0" rIns="0" bIns="0" rtlCol="0"/>
          <a:lstStyle/>
          <a:p>
            <a:endParaRPr sz="1350"/>
          </a:p>
        </p:txBody>
      </p:sp>
      <p:sp>
        <p:nvSpPr>
          <p:cNvPr id="202" name="bk object 202"/>
          <p:cNvSpPr/>
          <p:nvPr/>
        </p:nvSpPr>
        <p:spPr>
          <a:xfrm>
            <a:off x="7626820" y="5015817"/>
            <a:ext cx="16373" cy="14678"/>
          </a:xfrm>
          <a:prstGeom prst="rect">
            <a:avLst/>
          </a:prstGeom>
          <a:blipFill>
            <a:blip r:embed="rId72" cstate="print"/>
            <a:stretch>
              <a:fillRect/>
            </a:stretch>
          </a:blipFill>
        </p:spPr>
        <p:txBody>
          <a:bodyPr wrap="square" lIns="0" tIns="0" rIns="0" bIns="0" rtlCol="0"/>
          <a:lstStyle/>
          <a:p>
            <a:endParaRPr sz="1350"/>
          </a:p>
        </p:txBody>
      </p:sp>
      <p:sp>
        <p:nvSpPr>
          <p:cNvPr id="203" name="bk object 203"/>
          <p:cNvSpPr/>
          <p:nvPr/>
        </p:nvSpPr>
        <p:spPr>
          <a:xfrm>
            <a:off x="7626825" y="5015820"/>
            <a:ext cx="16669" cy="14764"/>
          </a:xfrm>
          <a:custGeom>
            <a:avLst/>
            <a:gdLst/>
            <a:ahLst/>
            <a:cxnLst/>
            <a:rect l="l" t="t" r="r" b="b"/>
            <a:pathLst>
              <a:path w="22225" h="19684">
                <a:moveTo>
                  <a:pt x="0" y="0"/>
                </a:moveTo>
                <a:lnTo>
                  <a:pt x="20599" y="17348"/>
                </a:lnTo>
                <a:lnTo>
                  <a:pt x="21831" y="19570"/>
                </a:lnTo>
                <a:lnTo>
                  <a:pt x="2425" y="787"/>
                </a:lnTo>
                <a:lnTo>
                  <a:pt x="0" y="0"/>
                </a:lnTo>
                <a:close/>
              </a:path>
            </a:pathLst>
          </a:custGeom>
          <a:solidFill>
            <a:srgbClr val="DFD8AF"/>
          </a:solidFill>
        </p:spPr>
        <p:txBody>
          <a:bodyPr wrap="square" lIns="0" tIns="0" rIns="0" bIns="0" rtlCol="0"/>
          <a:lstStyle/>
          <a:p>
            <a:endParaRPr sz="1350"/>
          </a:p>
        </p:txBody>
      </p:sp>
      <p:sp>
        <p:nvSpPr>
          <p:cNvPr id="204" name="bk object 204"/>
          <p:cNvSpPr/>
          <p:nvPr/>
        </p:nvSpPr>
        <p:spPr>
          <a:xfrm>
            <a:off x="7626823" y="5015820"/>
            <a:ext cx="16669" cy="14764"/>
          </a:xfrm>
          <a:custGeom>
            <a:avLst/>
            <a:gdLst/>
            <a:ahLst/>
            <a:cxnLst/>
            <a:rect l="l" t="t" r="r" b="b"/>
            <a:pathLst>
              <a:path w="22225" h="19684">
                <a:moveTo>
                  <a:pt x="0" y="0"/>
                </a:moveTo>
                <a:lnTo>
                  <a:pt x="21831" y="19570"/>
                </a:lnTo>
                <a:lnTo>
                  <a:pt x="16548" y="18859"/>
                </a:lnTo>
                <a:lnTo>
                  <a:pt x="14198" y="17856"/>
                </a:lnTo>
                <a:lnTo>
                  <a:pt x="952" y="2425"/>
                </a:lnTo>
                <a:lnTo>
                  <a:pt x="0" y="0"/>
                </a:lnTo>
                <a:close/>
              </a:path>
            </a:pathLst>
          </a:custGeom>
          <a:solidFill>
            <a:srgbClr val="7B4A21"/>
          </a:solidFill>
        </p:spPr>
        <p:txBody>
          <a:bodyPr wrap="square" lIns="0" tIns="0" rIns="0" bIns="0" rtlCol="0"/>
          <a:lstStyle/>
          <a:p>
            <a:endParaRPr sz="1350"/>
          </a:p>
        </p:txBody>
      </p:sp>
      <p:sp>
        <p:nvSpPr>
          <p:cNvPr id="205" name="bk object 205"/>
          <p:cNvSpPr/>
          <p:nvPr/>
        </p:nvSpPr>
        <p:spPr>
          <a:xfrm>
            <a:off x="7631449" y="4990795"/>
            <a:ext cx="18107" cy="26822"/>
          </a:xfrm>
          <a:prstGeom prst="rect">
            <a:avLst/>
          </a:prstGeom>
          <a:blipFill>
            <a:blip r:embed="rId73" cstate="print"/>
            <a:stretch>
              <a:fillRect/>
            </a:stretch>
          </a:blipFill>
        </p:spPr>
        <p:txBody>
          <a:bodyPr wrap="square" lIns="0" tIns="0" rIns="0" bIns="0" rtlCol="0"/>
          <a:lstStyle/>
          <a:p>
            <a:endParaRPr sz="1350"/>
          </a:p>
        </p:txBody>
      </p:sp>
      <p:sp>
        <p:nvSpPr>
          <p:cNvPr id="206" name="bk object 206"/>
          <p:cNvSpPr/>
          <p:nvPr/>
        </p:nvSpPr>
        <p:spPr>
          <a:xfrm>
            <a:off x="7642096" y="4995018"/>
            <a:ext cx="12859" cy="21907"/>
          </a:xfrm>
          <a:custGeom>
            <a:avLst/>
            <a:gdLst/>
            <a:ahLst/>
            <a:cxnLst/>
            <a:rect l="l" t="t" r="r" b="b"/>
            <a:pathLst>
              <a:path w="17145" h="29209">
                <a:moveTo>
                  <a:pt x="15555" y="5330"/>
                </a:moveTo>
                <a:lnTo>
                  <a:pt x="16548" y="11468"/>
                </a:lnTo>
                <a:lnTo>
                  <a:pt x="16040" y="14795"/>
                </a:lnTo>
                <a:lnTo>
                  <a:pt x="13766" y="20891"/>
                </a:lnTo>
                <a:lnTo>
                  <a:pt x="0" y="28968"/>
                </a:lnTo>
                <a:lnTo>
                  <a:pt x="3175" y="28651"/>
                </a:lnTo>
                <a:lnTo>
                  <a:pt x="6489" y="27571"/>
                </a:lnTo>
                <a:lnTo>
                  <a:pt x="9232" y="25704"/>
                </a:lnTo>
                <a:lnTo>
                  <a:pt x="12014" y="23914"/>
                </a:lnTo>
                <a:lnTo>
                  <a:pt x="16789" y="11544"/>
                </a:lnTo>
                <a:lnTo>
                  <a:pt x="16713" y="9880"/>
                </a:lnTo>
                <a:lnTo>
                  <a:pt x="16433" y="8242"/>
                </a:lnTo>
                <a:lnTo>
                  <a:pt x="16116" y="6565"/>
                </a:lnTo>
                <a:lnTo>
                  <a:pt x="15555" y="5330"/>
                </a:lnTo>
                <a:close/>
              </a:path>
              <a:path w="17145" h="29209">
                <a:moveTo>
                  <a:pt x="13217" y="1686"/>
                </a:moveTo>
                <a:lnTo>
                  <a:pt x="13728" y="2235"/>
                </a:lnTo>
                <a:lnTo>
                  <a:pt x="15430" y="5054"/>
                </a:lnTo>
                <a:lnTo>
                  <a:pt x="15555" y="5330"/>
                </a:lnTo>
                <a:lnTo>
                  <a:pt x="15489" y="5054"/>
                </a:lnTo>
                <a:lnTo>
                  <a:pt x="13728" y="2108"/>
                </a:lnTo>
                <a:lnTo>
                  <a:pt x="13217" y="1686"/>
                </a:lnTo>
                <a:close/>
              </a:path>
              <a:path w="17145" h="29209">
                <a:moveTo>
                  <a:pt x="11176" y="0"/>
                </a:moveTo>
                <a:lnTo>
                  <a:pt x="13217" y="1686"/>
                </a:lnTo>
                <a:lnTo>
                  <a:pt x="12534" y="952"/>
                </a:lnTo>
                <a:lnTo>
                  <a:pt x="11176" y="0"/>
                </a:lnTo>
                <a:close/>
              </a:path>
            </a:pathLst>
          </a:custGeom>
          <a:solidFill>
            <a:srgbClr val="7B4A21"/>
          </a:solidFill>
        </p:spPr>
        <p:txBody>
          <a:bodyPr wrap="square" lIns="0" tIns="0" rIns="0" bIns="0" rtlCol="0"/>
          <a:lstStyle/>
          <a:p>
            <a:endParaRPr sz="1350"/>
          </a:p>
        </p:txBody>
      </p:sp>
      <p:sp>
        <p:nvSpPr>
          <p:cNvPr id="207" name="bk object 207"/>
          <p:cNvSpPr/>
          <p:nvPr/>
        </p:nvSpPr>
        <p:spPr>
          <a:xfrm>
            <a:off x="7642089" y="4990872"/>
            <a:ext cx="12868" cy="25879"/>
          </a:xfrm>
          <a:prstGeom prst="rect">
            <a:avLst/>
          </a:prstGeom>
          <a:blipFill>
            <a:blip r:embed="rId74" cstate="print"/>
            <a:stretch>
              <a:fillRect/>
            </a:stretch>
          </a:blipFill>
        </p:spPr>
        <p:txBody>
          <a:bodyPr wrap="square" lIns="0" tIns="0" rIns="0" bIns="0" rtlCol="0"/>
          <a:lstStyle/>
          <a:p>
            <a:endParaRPr sz="1350"/>
          </a:p>
        </p:txBody>
      </p:sp>
      <p:sp>
        <p:nvSpPr>
          <p:cNvPr id="208" name="bk object 208"/>
          <p:cNvSpPr/>
          <p:nvPr/>
        </p:nvSpPr>
        <p:spPr>
          <a:xfrm>
            <a:off x="7642096" y="4990872"/>
            <a:ext cx="6191" cy="26194"/>
          </a:xfrm>
          <a:custGeom>
            <a:avLst/>
            <a:gdLst/>
            <a:ahLst/>
            <a:cxnLst/>
            <a:rect l="l" t="t" r="r" b="b"/>
            <a:pathLst>
              <a:path w="8254" h="34925">
                <a:moveTo>
                  <a:pt x="0" y="0"/>
                </a:moveTo>
                <a:lnTo>
                  <a:pt x="1435" y="914"/>
                </a:lnTo>
                <a:lnTo>
                  <a:pt x="2501" y="2032"/>
                </a:lnTo>
                <a:lnTo>
                  <a:pt x="3505" y="3352"/>
                </a:lnTo>
                <a:lnTo>
                  <a:pt x="4533" y="4660"/>
                </a:lnTo>
                <a:lnTo>
                  <a:pt x="5334" y="6083"/>
                </a:lnTo>
                <a:lnTo>
                  <a:pt x="7200" y="10668"/>
                </a:lnTo>
                <a:lnTo>
                  <a:pt x="7665" y="13881"/>
                </a:lnTo>
                <a:lnTo>
                  <a:pt x="7607" y="17233"/>
                </a:lnTo>
                <a:lnTo>
                  <a:pt x="0" y="34493"/>
                </a:lnTo>
                <a:lnTo>
                  <a:pt x="1473" y="33782"/>
                </a:lnTo>
                <a:lnTo>
                  <a:pt x="7886" y="17233"/>
                </a:lnTo>
                <a:lnTo>
                  <a:pt x="7886" y="13881"/>
                </a:lnTo>
                <a:lnTo>
                  <a:pt x="7365" y="10629"/>
                </a:lnTo>
                <a:lnTo>
                  <a:pt x="6083" y="7594"/>
                </a:lnTo>
                <a:lnTo>
                  <a:pt x="4851" y="4533"/>
                </a:lnTo>
                <a:lnTo>
                  <a:pt x="2794" y="1752"/>
                </a:lnTo>
                <a:lnTo>
                  <a:pt x="0" y="0"/>
                </a:lnTo>
                <a:close/>
              </a:path>
            </a:pathLst>
          </a:custGeom>
          <a:solidFill>
            <a:srgbClr val="DFD8AF"/>
          </a:solidFill>
        </p:spPr>
        <p:txBody>
          <a:bodyPr wrap="square" lIns="0" tIns="0" rIns="0" bIns="0" rtlCol="0"/>
          <a:lstStyle/>
          <a:p>
            <a:endParaRPr sz="1350"/>
          </a:p>
        </p:txBody>
      </p:sp>
      <p:sp>
        <p:nvSpPr>
          <p:cNvPr id="209" name="bk object 209"/>
          <p:cNvSpPr/>
          <p:nvPr/>
        </p:nvSpPr>
        <p:spPr>
          <a:xfrm>
            <a:off x="7627833" y="4992637"/>
            <a:ext cx="12859" cy="24288"/>
          </a:xfrm>
          <a:custGeom>
            <a:avLst/>
            <a:gdLst/>
            <a:ahLst/>
            <a:cxnLst/>
            <a:rect l="l" t="t" r="r" b="b"/>
            <a:pathLst>
              <a:path w="17145" h="32384">
                <a:moveTo>
                  <a:pt x="3890" y="4380"/>
                </a:moveTo>
                <a:lnTo>
                  <a:pt x="2946" y="5410"/>
                </a:lnTo>
                <a:lnTo>
                  <a:pt x="203" y="10452"/>
                </a:lnTo>
                <a:lnTo>
                  <a:pt x="0" y="14554"/>
                </a:lnTo>
                <a:lnTo>
                  <a:pt x="1676" y="21958"/>
                </a:lnTo>
                <a:lnTo>
                  <a:pt x="3619" y="25539"/>
                </a:lnTo>
                <a:lnTo>
                  <a:pt x="9626" y="30391"/>
                </a:lnTo>
                <a:lnTo>
                  <a:pt x="13334" y="31788"/>
                </a:lnTo>
                <a:lnTo>
                  <a:pt x="17106" y="32143"/>
                </a:lnTo>
                <a:lnTo>
                  <a:pt x="15163" y="31902"/>
                </a:lnTo>
                <a:lnTo>
                  <a:pt x="13373" y="31381"/>
                </a:lnTo>
                <a:lnTo>
                  <a:pt x="11658" y="30581"/>
                </a:lnTo>
                <a:lnTo>
                  <a:pt x="9867" y="29870"/>
                </a:lnTo>
                <a:lnTo>
                  <a:pt x="8318" y="28879"/>
                </a:lnTo>
                <a:lnTo>
                  <a:pt x="634" y="14478"/>
                </a:lnTo>
                <a:lnTo>
                  <a:pt x="1041" y="10693"/>
                </a:lnTo>
                <a:lnTo>
                  <a:pt x="1511" y="8902"/>
                </a:lnTo>
                <a:lnTo>
                  <a:pt x="2425" y="7277"/>
                </a:lnTo>
                <a:lnTo>
                  <a:pt x="3890" y="4380"/>
                </a:lnTo>
                <a:close/>
              </a:path>
              <a:path w="17145" h="32384">
                <a:moveTo>
                  <a:pt x="8398" y="1034"/>
                </a:moveTo>
                <a:lnTo>
                  <a:pt x="7315" y="1511"/>
                </a:lnTo>
                <a:lnTo>
                  <a:pt x="4140" y="3886"/>
                </a:lnTo>
                <a:lnTo>
                  <a:pt x="3890" y="4380"/>
                </a:lnTo>
                <a:lnTo>
                  <a:pt x="4343" y="3886"/>
                </a:lnTo>
                <a:lnTo>
                  <a:pt x="7315" y="1587"/>
                </a:lnTo>
                <a:lnTo>
                  <a:pt x="8398" y="1034"/>
                </a:lnTo>
                <a:close/>
              </a:path>
              <a:path w="17145" h="32384">
                <a:moveTo>
                  <a:pt x="10744" y="0"/>
                </a:moveTo>
                <a:lnTo>
                  <a:pt x="9029" y="711"/>
                </a:lnTo>
                <a:lnTo>
                  <a:pt x="8398" y="1034"/>
                </a:lnTo>
                <a:lnTo>
                  <a:pt x="10744" y="0"/>
                </a:lnTo>
                <a:close/>
              </a:path>
            </a:pathLst>
          </a:custGeom>
          <a:solidFill>
            <a:srgbClr val="7B4A21"/>
          </a:solidFill>
        </p:spPr>
        <p:txBody>
          <a:bodyPr wrap="square" lIns="0" tIns="0" rIns="0" bIns="0" rtlCol="0"/>
          <a:lstStyle/>
          <a:p>
            <a:endParaRPr sz="1350"/>
          </a:p>
        </p:txBody>
      </p:sp>
      <p:sp>
        <p:nvSpPr>
          <p:cNvPr id="210" name="bk object 210"/>
          <p:cNvSpPr/>
          <p:nvPr/>
        </p:nvSpPr>
        <p:spPr>
          <a:xfrm>
            <a:off x="7627839" y="4990872"/>
            <a:ext cx="12821" cy="25879"/>
          </a:xfrm>
          <a:prstGeom prst="rect">
            <a:avLst/>
          </a:prstGeom>
          <a:blipFill>
            <a:blip r:embed="rId75" cstate="print"/>
            <a:stretch>
              <a:fillRect/>
            </a:stretch>
          </a:blipFill>
        </p:spPr>
        <p:txBody>
          <a:bodyPr wrap="square" lIns="0" tIns="0" rIns="0" bIns="0" rtlCol="0"/>
          <a:lstStyle/>
          <a:p>
            <a:endParaRPr sz="1350"/>
          </a:p>
        </p:txBody>
      </p:sp>
      <p:sp>
        <p:nvSpPr>
          <p:cNvPr id="211" name="bk object 211"/>
          <p:cNvSpPr/>
          <p:nvPr/>
        </p:nvSpPr>
        <p:spPr>
          <a:xfrm>
            <a:off x="7634758" y="4990872"/>
            <a:ext cx="6191" cy="26194"/>
          </a:xfrm>
          <a:custGeom>
            <a:avLst/>
            <a:gdLst/>
            <a:ahLst/>
            <a:cxnLst/>
            <a:rect l="l" t="t" r="r" b="b"/>
            <a:pathLst>
              <a:path w="8254" h="34925">
                <a:moveTo>
                  <a:pt x="7874" y="0"/>
                </a:moveTo>
                <a:lnTo>
                  <a:pt x="0" y="13881"/>
                </a:lnTo>
                <a:lnTo>
                  <a:pt x="76" y="20574"/>
                </a:lnTo>
                <a:lnTo>
                  <a:pt x="7874" y="34493"/>
                </a:lnTo>
                <a:lnTo>
                  <a:pt x="6324" y="33743"/>
                </a:lnTo>
                <a:lnTo>
                  <a:pt x="5130" y="32512"/>
                </a:lnTo>
                <a:lnTo>
                  <a:pt x="4216" y="31153"/>
                </a:lnTo>
                <a:lnTo>
                  <a:pt x="3225" y="29959"/>
                </a:lnTo>
                <a:lnTo>
                  <a:pt x="2425" y="28448"/>
                </a:lnTo>
                <a:lnTo>
                  <a:pt x="723" y="23876"/>
                </a:lnTo>
                <a:lnTo>
                  <a:pt x="317" y="20574"/>
                </a:lnTo>
                <a:lnTo>
                  <a:pt x="244" y="13881"/>
                </a:lnTo>
                <a:lnTo>
                  <a:pt x="650" y="10629"/>
                </a:lnTo>
                <a:lnTo>
                  <a:pt x="2463" y="6083"/>
                </a:lnTo>
                <a:lnTo>
                  <a:pt x="3263" y="4660"/>
                </a:lnTo>
                <a:lnTo>
                  <a:pt x="4292" y="3352"/>
                </a:lnTo>
                <a:lnTo>
                  <a:pt x="5295" y="2032"/>
                </a:lnTo>
                <a:lnTo>
                  <a:pt x="6451" y="914"/>
                </a:lnTo>
                <a:lnTo>
                  <a:pt x="7874" y="0"/>
                </a:lnTo>
                <a:close/>
              </a:path>
            </a:pathLst>
          </a:custGeom>
          <a:solidFill>
            <a:srgbClr val="DFD8AF"/>
          </a:solidFill>
        </p:spPr>
        <p:txBody>
          <a:bodyPr wrap="square" lIns="0" tIns="0" rIns="0" bIns="0" rtlCol="0"/>
          <a:lstStyle/>
          <a:p>
            <a:endParaRPr sz="1350"/>
          </a:p>
        </p:txBody>
      </p:sp>
      <p:sp>
        <p:nvSpPr>
          <p:cNvPr id="212" name="bk object 212"/>
          <p:cNvSpPr/>
          <p:nvPr/>
        </p:nvSpPr>
        <p:spPr>
          <a:xfrm>
            <a:off x="7628763" y="4990755"/>
            <a:ext cx="25241" cy="9049"/>
          </a:xfrm>
          <a:custGeom>
            <a:avLst/>
            <a:gdLst/>
            <a:ahLst/>
            <a:cxnLst/>
            <a:rect l="l" t="t" r="r" b="b"/>
            <a:pathLst>
              <a:path w="33654" h="12065">
                <a:moveTo>
                  <a:pt x="20866" y="279"/>
                </a:moveTo>
                <a:lnTo>
                  <a:pt x="20281" y="279"/>
                </a:lnTo>
                <a:lnTo>
                  <a:pt x="23952" y="1511"/>
                </a:lnTo>
                <a:lnTo>
                  <a:pt x="26885" y="3505"/>
                </a:lnTo>
                <a:lnTo>
                  <a:pt x="33413" y="11772"/>
                </a:lnTo>
                <a:lnTo>
                  <a:pt x="33172" y="9982"/>
                </a:lnTo>
                <a:lnTo>
                  <a:pt x="26974" y="3340"/>
                </a:lnTo>
                <a:lnTo>
                  <a:pt x="23952" y="1308"/>
                </a:lnTo>
                <a:lnTo>
                  <a:pt x="20866" y="279"/>
                </a:lnTo>
                <a:close/>
              </a:path>
              <a:path w="33654" h="12065">
                <a:moveTo>
                  <a:pt x="16700" y="0"/>
                </a:moveTo>
                <a:lnTo>
                  <a:pt x="0" y="11658"/>
                </a:lnTo>
                <a:lnTo>
                  <a:pt x="635" y="9982"/>
                </a:lnTo>
                <a:lnTo>
                  <a:pt x="1473" y="8509"/>
                </a:lnTo>
                <a:lnTo>
                  <a:pt x="20281" y="279"/>
                </a:lnTo>
                <a:lnTo>
                  <a:pt x="20866" y="279"/>
                </a:lnTo>
                <a:lnTo>
                  <a:pt x="20370" y="114"/>
                </a:lnTo>
                <a:lnTo>
                  <a:pt x="16700" y="0"/>
                </a:lnTo>
                <a:close/>
              </a:path>
            </a:pathLst>
          </a:custGeom>
          <a:solidFill>
            <a:srgbClr val="DFD8AF"/>
          </a:solidFill>
        </p:spPr>
        <p:txBody>
          <a:bodyPr wrap="square" lIns="0" tIns="0" rIns="0" bIns="0" rtlCol="0"/>
          <a:lstStyle/>
          <a:p>
            <a:endParaRPr sz="1350"/>
          </a:p>
        </p:txBody>
      </p:sp>
      <p:sp>
        <p:nvSpPr>
          <p:cNvPr id="213" name="bk object 213"/>
          <p:cNvSpPr/>
          <p:nvPr/>
        </p:nvSpPr>
        <p:spPr>
          <a:xfrm>
            <a:off x="7657252" y="4998624"/>
            <a:ext cx="49807" cy="43500"/>
          </a:xfrm>
          <a:prstGeom prst="rect">
            <a:avLst/>
          </a:prstGeom>
          <a:blipFill>
            <a:blip r:embed="rId76" cstate="print"/>
            <a:stretch>
              <a:fillRect/>
            </a:stretch>
          </a:blipFill>
        </p:spPr>
        <p:txBody>
          <a:bodyPr wrap="square" lIns="0" tIns="0" rIns="0" bIns="0" rtlCol="0"/>
          <a:lstStyle/>
          <a:p>
            <a:endParaRPr sz="1350"/>
          </a:p>
        </p:txBody>
      </p:sp>
      <p:sp>
        <p:nvSpPr>
          <p:cNvPr id="214" name="bk object 214"/>
          <p:cNvSpPr/>
          <p:nvPr/>
        </p:nvSpPr>
        <p:spPr>
          <a:xfrm>
            <a:off x="7666608" y="5018025"/>
            <a:ext cx="12383" cy="21907"/>
          </a:xfrm>
          <a:custGeom>
            <a:avLst/>
            <a:gdLst/>
            <a:ahLst/>
            <a:cxnLst/>
            <a:rect l="l" t="t" r="r" b="b"/>
            <a:pathLst>
              <a:path w="16509" h="29209">
                <a:moveTo>
                  <a:pt x="7058" y="0"/>
                </a:moveTo>
                <a:lnTo>
                  <a:pt x="5749" y="685"/>
                </a:lnTo>
                <a:lnTo>
                  <a:pt x="3921" y="2070"/>
                </a:lnTo>
                <a:lnTo>
                  <a:pt x="3565" y="2311"/>
                </a:lnTo>
                <a:lnTo>
                  <a:pt x="0" y="12534"/>
                </a:lnTo>
                <a:lnTo>
                  <a:pt x="98" y="13322"/>
                </a:lnTo>
                <a:lnTo>
                  <a:pt x="504" y="15913"/>
                </a:lnTo>
                <a:lnTo>
                  <a:pt x="1889" y="18097"/>
                </a:lnTo>
                <a:lnTo>
                  <a:pt x="2576" y="20726"/>
                </a:lnTo>
                <a:lnTo>
                  <a:pt x="2892" y="21564"/>
                </a:lnTo>
                <a:lnTo>
                  <a:pt x="3044" y="22479"/>
                </a:lnTo>
                <a:lnTo>
                  <a:pt x="3159" y="23990"/>
                </a:lnTo>
                <a:lnTo>
                  <a:pt x="3286" y="24701"/>
                </a:lnTo>
                <a:lnTo>
                  <a:pt x="3353" y="25628"/>
                </a:lnTo>
                <a:lnTo>
                  <a:pt x="3476" y="26733"/>
                </a:lnTo>
                <a:lnTo>
                  <a:pt x="3679" y="27216"/>
                </a:lnTo>
                <a:lnTo>
                  <a:pt x="3717" y="27609"/>
                </a:lnTo>
                <a:lnTo>
                  <a:pt x="3844" y="27813"/>
                </a:lnTo>
                <a:lnTo>
                  <a:pt x="5153" y="29197"/>
                </a:lnTo>
                <a:lnTo>
                  <a:pt x="7858" y="27216"/>
                </a:lnTo>
                <a:lnTo>
                  <a:pt x="8848" y="26619"/>
                </a:lnTo>
                <a:lnTo>
                  <a:pt x="9293" y="26225"/>
                </a:lnTo>
                <a:lnTo>
                  <a:pt x="9725" y="25933"/>
                </a:lnTo>
                <a:lnTo>
                  <a:pt x="10118" y="25628"/>
                </a:lnTo>
                <a:lnTo>
                  <a:pt x="10321" y="25501"/>
                </a:lnTo>
                <a:lnTo>
                  <a:pt x="11210" y="24701"/>
                </a:lnTo>
                <a:lnTo>
                  <a:pt x="11566" y="24345"/>
                </a:lnTo>
                <a:lnTo>
                  <a:pt x="11884" y="23990"/>
                </a:lnTo>
                <a:lnTo>
                  <a:pt x="12595" y="23317"/>
                </a:lnTo>
                <a:lnTo>
                  <a:pt x="13245" y="22479"/>
                </a:lnTo>
                <a:lnTo>
                  <a:pt x="13712" y="21805"/>
                </a:lnTo>
                <a:lnTo>
                  <a:pt x="13992" y="21285"/>
                </a:lnTo>
                <a:lnTo>
                  <a:pt x="14398" y="20688"/>
                </a:lnTo>
                <a:lnTo>
                  <a:pt x="14576" y="20129"/>
                </a:lnTo>
                <a:lnTo>
                  <a:pt x="14982" y="19418"/>
                </a:lnTo>
                <a:lnTo>
                  <a:pt x="15097" y="18618"/>
                </a:lnTo>
                <a:lnTo>
                  <a:pt x="15376" y="17907"/>
                </a:lnTo>
                <a:lnTo>
                  <a:pt x="15973" y="16598"/>
                </a:lnTo>
                <a:lnTo>
                  <a:pt x="16100" y="14401"/>
                </a:lnTo>
                <a:lnTo>
                  <a:pt x="16370" y="13322"/>
                </a:lnTo>
                <a:lnTo>
                  <a:pt x="16494" y="11938"/>
                </a:lnTo>
                <a:lnTo>
                  <a:pt x="16379" y="8229"/>
                </a:lnTo>
                <a:lnTo>
                  <a:pt x="16290" y="6959"/>
                </a:lnTo>
                <a:lnTo>
                  <a:pt x="16100" y="5854"/>
                </a:lnTo>
                <a:lnTo>
                  <a:pt x="15782" y="4889"/>
                </a:lnTo>
                <a:lnTo>
                  <a:pt x="15541" y="3746"/>
                </a:lnTo>
                <a:lnTo>
                  <a:pt x="10321" y="241"/>
                </a:lnTo>
                <a:lnTo>
                  <a:pt x="10080" y="127"/>
                </a:lnTo>
                <a:lnTo>
                  <a:pt x="7058" y="0"/>
                </a:lnTo>
                <a:close/>
              </a:path>
            </a:pathLst>
          </a:custGeom>
          <a:solidFill>
            <a:srgbClr val="D33F2C"/>
          </a:solidFill>
        </p:spPr>
        <p:txBody>
          <a:bodyPr wrap="square" lIns="0" tIns="0" rIns="0" bIns="0" rtlCol="0"/>
          <a:lstStyle/>
          <a:p>
            <a:endParaRPr sz="1350"/>
          </a:p>
        </p:txBody>
      </p:sp>
      <p:sp>
        <p:nvSpPr>
          <p:cNvPr id="215" name="bk object 215"/>
          <p:cNvSpPr/>
          <p:nvPr/>
        </p:nvSpPr>
        <p:spPr>
          <a:xfrm>
            <a:off x="7647192" y="5018027"/>
            <a:ext cx="31760" cy="25479"/>
          </a:xfrm>
          <a:prstGeom prst="rect">
            <a:avLst/>
          </a:prstGeom>
          <a:blipFill>
            <a:blip r:embed="rId77" cstate="print"/>
            <a:stretch>
              <a:fillRect/>
            </a:stretch>
          </a:blipFill>
        </p:spPr>
        <p:txBody>
          <a:bodyPr wrap="square" lIns="0" tIns="0" rIns="0" bIns="0" rtlCol="0"/>
          <a:lstStyle/>
          <a:p>
            <a:endParaRPr sz="1350"/>
          </a:p>
        </p:txBody>
      </p:sp>
      <p:sp>
        <p:nvSpPr>
          <p:cNvPr id="216" name="bk object 216"/>
          <p:cNvSpPr/>
          <p:nvPr/>
        </p:nvSpPr>
        <p:spPr>
          <a:xfrm>
            <a:off x="7652875" y="5034257"/>
            <a:ext cx="2858" cy="2381"/>
          </a:xfrm>
          <a:custGeom>
            <a:avLst/>
            <a:gdLst/>
            <a:ahLst/>
            <a:cxnLst/>
            <a:rect l="l" t="t" r="r" b="b"/>
            <a:pathLst>
              <a:path w="3809" h="3175">
                <a:moveTo>
                  <a:pt x="2057" y="0"/>
                </a:moveTo>
                <a:lnTo>
                  <a:pt x="1739" y="165"/>
                </a:lnTo>
                <a:lnTo>
                  <a:pt x="1422" y="914"/>
                </a:lnTo>
                <a:lnTo>
                  <a:pt x="673" y="914"/>
                </a:lnTo>
                <a:lnTo>
                  <a:pt x="0" y="1358"/>
                </a:lnTo>
                <a:lnTo>
                  <a:pt x="152" y="1473"/>
                </a:lnTo>
                <a:lnTo>
                  <a:pt x="1219" y="1638"/>
                </a:lnTo>
                <a:lnTo>
                  <a:pt x="1135" y="1790"/>
                </a:lnTo>
                <a:lnTo>
                  <a:pt x="1028" y="3136"/>
                </a:lnTo>
                <a:lnTo>
                  <a:pt x="1346" y="2197"/>
                </a:lnTo>
                <a:lnTo>
                  <a:pt x="2057" y="2108"/>
                </a:lnTo>
                <a:lnTo>
                  <a:pt x="2768" y="1955"/>
                </a:lnTo>
                <a:lnTo>
                  <a:pt x="3337" y="1955"/>
                </a:lnTo>
                <a:lnTo>
                  <a:pt x="3378" y="1790"/>
                </a:lnTo>
                <a:lnTo>
                  <a:pt x="2768" y="1270"/>
                </a:lnTo>
                <a:lnTo>
                  <a:pt x="3251" y="965"/>
                </a:lnTo>
                <a:lnTo>
                  <a:pt x="3771" y="749"/>
                </a:lnTo>
                <a:lnTo>
                  <a:pt x="2425" y="723"/>
                </a:lnTo>
                <a:lnTo>
                  <a:pt x="2057" y="0"/>
                </a:lnTo>
                <a:close/>
              </a:path>
              <a:path w="3809" h="3175">
                <a:moveTo>
                  <a:pt x="3337" y="1955"/>
                </a:moveTo>
                <a:lnTo>
                  <a:pt x="2768" y="1955"/>
                </a:lnTo>
                <a:lnTo>
                  <a:pt x="3136" y="2514"/>
                </a:lnTo>
                <a:lnTo>
                  <a:pt x="3251" y="2311"/>
                </a:lnTo>
                <a:lnTo>
                  <a:pt x="3337" y="1955"/>
                </a:lnTo>
                <a:close/>
              </a:path>
              <a:path w="3809" h="3175">
                <a:moveTo>
                  <a:pt x="3047" y="406"/>
                </a:moveTo>
                <a:lnTo>
                  <a:pt x="2425" y="723"/>
                </a:lnTo>
                <a:lnTo>
                  <a:pt x="3718" y="723"/>
                </a:lnTo>
                <a:lnTo>
                  <a:pt x="3047" y="406"/>
                </a:lnTo>
                <a:close/>
              </a:path>
            </a:pathLst>
          </a:custGeom>
          <a:solidFill>
            <a:srgbClr val="265C2D"/>
          </a:solidFill>
        </p:spPr>
        <p:txBody>
          <a:bodyPr wrap="square" lIns="0" tIns="0" rIns="0" bIns="0" rtlCol="0"/>
          <a:lstStyle/>
          <a:p>
            <a:endParaRPr sz="1350"/>
          </a:p>
        </p:txBody>
      </p:sp>
      <p:sp>
        <p:nvSpPr>
          <p:cNvPr id="217" name="bk object 217"/>
          <p:cNvSpPr/>
          <p:nvPr/>
        </p:nvSpPr>
        <p:spPr>
          <a:xfrm>
            <a:off x="7620524" y="4955524"/>
            <a:ext cx="14649" cy="22726"/>
          </a:xfrm>
          <a:prstGeom prst="rect">
            <a:avLst/>
          </a:prstGeom>
          <a:blipFill>
            <a:blip r:embed="rId78" cstate="print"/>
            <a:stretch>
              <a:fillRect/>
            </a:stretch>
          </a:blipFill>
        </p:spPr>
        <p:txBody>
          <a:bodyPr wrap="square" lIns="0" tIns="0" rIns="0" bIns="0" rtlCol="0"/>
          <a:lstStyle/>
          <a:p>
            <a:endParaRPr sz="1350"/>
          </a:p>
        </p:txBody>
      </p:sp>
      <p:sp>
        <p:nvSpPr>
          <p:cNvPr id="218" name="bk object 218"/>
          <p:cNvSpPr/>
          <p:nvPr/>
        </p:nvSpPr>
        <p:spPr>
          <a:xfrm>
            <a:off x="7654033" y="5034976"/>
            <a:ext cx="953" cy="476"/>
          </a:xfrm>
          <a:custGeom>
            <a:avLst/>
            <a:gdLst/>
            <a:ahLst/>
            <a:cxnLst/>
            <a:rect l="l" t="t" r="r" b="b"/>
            <a:pathLst>
              <a:path w="1270" h="634">
                <a:moveTo>
                  <a:pt x="876" y="317"/>
                </a:moveTo>
                <a:lnTo>
                  <a:pt x="673" y="520"/>
                </a:lnTo>
                <a:lnTo>
                  <a:pt x="482" y="596"/>
                </a:lnTo>
                <a:lnTo>
                  <a:pt x="203" y="634"/>
                </a:lnTo>
                <a:lnTo>
                  <a:pt x="38" y="596"/>
                </a:lnTo>
                <a:lnTo>
                  <a:pt x="0" y="431"/>
                </a:lnTo>
                <a:lnTo>
                  <a:pt x="114" y="203"/>
                </a:lnTo>
                <a:lnTo>
                  <a:pt x="393" y="38"/>
                </a:lnTo>
                <a:lnTo>
                  <a:pt x="634" y="0"/>
                </a:lnTo>
                <a:lnTo>
                  <a:pt x="800" y="152"/>
                </a:lnTo>
                <a:lnTo>
                  <a:pt x="876" y="317"/>
                </a:lnTo>
                <a:close/>
              </a:path>
            </a:pathLst>
          </a:custGeom>
          <a:ln w="3175">
            <a:solidFill>
              <a:srgbClr val="4F9D46"/>
            </a:solidFill>
          </a:ln>
        </p:spPr>
        <p:txBody>
          <a:bodyPr wrap="square" lIns="0" tIns="0" rIns="0" bIns="0" rtlCol="0"/>
          <a:lstStyle/>
          <a:p>
            <a:endParaRPr sz="1350"/>
          </a:p>
        </p:txBody>
      </p:sp>
      <p:sp>
        <p:nvSpPr>
          <p:cNvPr id="219" name="bk object 219"/>
          <p:cNvSpPr/>
          <p:nvPr/>
        </p:nvSpPr>
        <p:spPr>
          <a:xfrm>
            <a:off x="7577442" y="4998624"/>
            <a:ext cx="58273" cy="43901"/>
          </a:xfrm>
          <a:prstGeom prst="rect">
            <a:avLst/>
          </a:prstGeom>
          <a:blipFill>
            <a:blip r:embed="rId79" cstate="print"/>
            <a:stretch>
              <a:fillRect/>
            </a:stretch>
          </a:blipFill>
        </p:spPr>
        <p:txBody>
          <a:bodyPr wrap="square" lIns="0" tIns="0" rIns="0" bIns="0" rtlCol="0"/>
          <a:lstStyle/>
          <a:p>
            <a:endParaRPr sz="1350"/>
          </a:p>
        </p:txBody>
      </p:sp>
      <p:sp>
        <p:nvSpPr>
          <p:cNvPr id="220" name="bk object 220"/>
          <p:cNvSpPr/>
          <p:nvPr/>
        </p:nvSpPr>
        <p:spPr>
          <a:xfrm>
            <a:off x="7643792" y="4974261"/>
            <a:ext cx="4267" cy="11306"/>
          </a:xfrm>
          <a:prstGeom prst="rect">
            <a:avLst/>
          </a:prstGeom>
          <a:blipFill>
            <a:blip r:embed="rId80" cstate="print"/>
            <a:stretch>
              <a:fillRect/>
            </a:stretch>
          </a:blipFill>
        </p:spPr>
        <p:txBody>
          <a:bodyPr wrap="square" lIns="0" tIns="0" rIns="0" bIns="0" rtlCol="0"/>
          <a:lstStyle/>
          <a:p>
            <a:endParaRPr sz="1350"/>
          </a:p>
        </p:txBody>
      </p:sp>
      <p:sp>
        <p:nvSpPr>
          <p:cNvPr id="221" name="bk object 221"/>
          <p:cNvSpPr/>
          <p:nvPr/>
        </p:nvSpPr>
        <p:spPr>
          <a:xfrm>
            <a:off x="7616437" y="4885068"/>
            <a:ext cx="0" cy="38576"/>
          </a:xfrm>
          <a:custGeom>
            <a:avLst/>
            <a:gdLst/>
            <a:ahLst/>
            <a:cxnLst/>
            <a:rect l="l" t="t" r="r" b="b"/>
            <a:pathLst>
              <a:path h="51434">
                <a:moveTo>
                  <a:pt x="0" y="51366"/>
                </a:moveTo>
                <a:lnTo>
                  <a:pt x="0" y="0"/>
                </a:lnTo>
                <a:lnTo>
                  <a:pt x="0" y="51366"/>
                </a:lnTo>
                <a:close/>
              </a:path>
            </a:pathLst>
          </a:custGeom>
          <a:solidFill>
            <a:srgbClr val="4C8D47"/>
          </a:solidFill>
        </p:spPr>
        <p:txBody>
          <a:bodyPr wrap="square" lIns="0" tIns="0" rIns="0" bIns="0" rtlCol="0"/>
          <a:lstStyle/>
          <a:p>
            <a:endParaRPr sz="1350"/>
          </a:p>
        </p:txBody>
      </p:sp>
      <p:sp>
        <p:nvSpPr>
          <p:cNvPr id="222" name="bk object 222"/>
          <p:cNvSpPr/>
          <p:nvPr/>
        </p:nvSpPr>
        <p:spPr>
          <a:xfrm>
            <a:off x="7613990" y="4885190"/>
            <a:ext cx="3810" cy="20479"/>
          </a:xfrm>
          <a:custGeom>
            <a:avLst/>
            <a:gdLst/>
            <a:ahLst/>
            <a:cxnLst/>
            <a:rect l="l" t="t" r="r" b="b"/>
            <a:pathLst>
              <a:path w="5079" h="27304">
                <a:moveTo>
                  <a:pt x="2705" y="0"/>
                </a:moveTo>
                <a:lnTo>
                  <a:pt x="914" y="152"/>
                </a:lnTo>
                <a:lnTo>
                  <a:pt x="0" y="6248"/>
                </a:lnTo>
                <a:lnTo>
                  <a:pt x="1270" y="21043"/>
                </a:lnTo>
                <a:lnTo>
                  <a:pt x="3225" y="26898"/>
                </a:lnTo>
                <a:lnTo>
                  <a:pt x="5054" y="26733"/>
                </a:lnTo>
                <a:lnTo>
                  <a:pt x="4473" y="20143"/>
                </a:lnTo>
                <a:lnTo>
                  <a:pt x="3898" y="14295"/>
                </a:lnTo>
                <a:lnTo>
                  <a:pt x="3315" y="7982"/>
                </a:lnTo>
                <a:lnTo>
                  <a:pt x="2705" y="0"/>
                </a:lnTo>
                <a:close/>
              </a:path>
            </a:pathLst>
          </a:custGeom>
          <a:solidFill>
            <a:srgbClr val="2E6337"/>
          </a:solidFill>
        </p:spPr>
        <p:txBody>
          <a:bodyPr wrap="square" lIns="0" tIns="0" rIns="0" bIns="0" rtlCol="0"/>
          <a:lstStyle/>
          <a:p>
            <a:endParaRPr sz="1350"/>
          </a:p>
        </p:txBody>
      </p:sp>
      <p:sp>
        <p:nvSpPr>
          <p:cNvPr id="223" name="bk object 223"/>
          <p:cNvSpPr/>
          <p:nvPr/>
        </p:nvSpPr>
        <p:spPr>
          <a:xfrm>
            <a:off x="7610247" y="4890952"/>
            <a:ext cx="0" cy="39052"/>
          </a:xfrm>
          <a:custGeom>
            <a:avLst/>
            <a:gdLst/>
            <a:ahLst/>
            <a:cxnLst/>
            <a:rect l="l" t="t" r="r" b="b"/>
            <a:pathLst>
              <a:path h="52070">
                <a:moveTo>
                  <a:pt x="0" y="51480"/>
                </a:moveTo>
                <a:lnTo>
                  <a:pt x="0" y="0"/>
                </a:lnTo>
                <a:lnTo>
                  <a:pt x="0" y="51480"/>
                </a:lnTo>
                <a:close/>
              </a:path>
            </a:pathLst>
          </a:custGeom>
          <a:solidFill>
            <a:srgbClr val="4C8D47"/>
          </a:solidFill>
        </p:spPr>
        <p:txBody>
          <a:bodyPr wrap="square" lIns="0" tIns="0" rIns="0" bIns="0" rtlCol="0"/>
          <a:lstStyle/>
          <a:p>
            <a:endParaRPr sz="1350"/>
          </a:p>
        </p:txBody>
      </p:sp>
      <p:sp>
        <p:nvSpPr>
          <p:cNvPr id="224" name="bk object 224"/>
          <p:cNvSpPr/>
          <p:nvPr/>
        </p:nvSpPr>
        <p:spPr>
          <a:xfrm>
            <a:off x="7607815" y="4891241"/>
            <a:ext cx="6191" cy="19526"/>
          </a:xfrm>
          <a:custGeom>
            <a:avLst/>
            <a:gdLst/>
            <a:ahLst/>
            <a:cxnLst/>
            <a:rect l="l" t="t" r="r" b="b"/>
            <a:pathLst>
              <a:path w="8254" h="26034">
                <a:moveTo>
                  <a:pt x="6489" y="0"/>
                </a:moveTo>
                <a:lnTo>
                  <a:pt x="4622" y="7510"/>
                </a:lnTo>
                <a:lnTo>
                  <a:pt x="1581" y="18902"/>
                </a:lnTo>
                <a:lnTo>
                  <a:pt x="0" y="25069"/>
                </a:lnTo>
                <a:lnTo>
                  <a:pt x="1714" y="25514"/>
                </a:lnTo>
                <a:lnTo>
                  <a:pt x="4610" y="20294"/>
                </a:lnTo>
                <a:lnTo>
                  <a:pt x="6324" y="13373"/>
                </a:lnTo>
                <a:lnTo>
                  <a:pt x="8229" y="6413"/>
                </a:lnTo>
                <a:lnTo>
                  <a:pt x="8229" y="368"/>
                </a:lnTo>
                <a:lnTo>
                  <a:pt x="6489" y="0"/>
                </a:lnTo>
                <a:close/>
              </a:path>
            </a:pathLst>
          </a:custGeom>
          <a:solidFill>
            <a:srgbClr val="2E6337"/>
          </a:solidFill>
        </p:spPr>
        <p:txBody>
          <a:bodyPr wrap="square" lIns="0" tIns="0" rIns="0" bIns="0" rtlCol="0"/>
          <a:lstStyle/>
          <a:p>
            <a:endParaRPr sz="1350"/>
          </a:p>
        </p:txBody>
      </p:sp>
      <p:sp>
        <p:nvSpPr>
          <p:cNvPr id="225" name="bk object 225"/>
          <p:cNvSpPr/>
          <p:nvPr/>
        </p:nvSpPr>
        <p:spPr>
          <a:xfrm>
            <a:off x="7612859" y="4903659"/>
            <a:ext cx="6191" cy="20003"/>
          </a:xfrm>
          <a:custGeom>
            <a:avLst/>
            <a:gdLst/>
            <a:ahLst/>
            <a:cxnLst/>
            <a:rect l="l" t="t" r="r" b="b"/>
            <a:pathLst>
              <a:path w="8254" h="26670">
                <a:moveTo>
                  <a:pt x="1752" y="0"/>
                </a:moveTo>
                <a:lnTo>
                  <a:pt x="114" y="393"/>
                </a:lnTo>
                <a:lnTo>
                  <a:pt x="0" y="6527"/>
                </a:lnTo>
                <a:lnTo>
                  <a:pt x="3263" y="20967"/>
                </a:lnTo>
                <a:lnTo>
                  <a:pt x="6007" y="26581"/>
                </a:lnTo>
                <a:lnTo>
                  <a:pt x="7797" y="26136"/>
                </a:lnTo>
                <a:lnTo>
                  <a:pt x="6294" y="19686"/>
                </a:lnTo>
                <a:lnTo>
                  <a:pt x="4922" y="13977"/>
                </a:lnTo>
                <a:lnTo>
                  <a:pt x="3477" y="7814"/>
                </a:lnTo>
                <a:lnTo>
                  <a:pt x="1752" y="0"/>
                </a:lnTo>
                <a:close/>
              </a:path>
            </a:pathLst>
          </a:custGeom>
          <a:solidFill>
            <a:srgbClr val="2E6337"/>
          </a:solidFill>
        </p:spPr>
        <p:txBody>
          <a:bodyPr wrap="square" lIns="0" tIns="0" rIns="0" bIns="0" rtlCol="0"/>
          <a:lstStyle/>
          <a:p>
            <a:endParaRPr sz="1350"/>
          </a:p>
        </p:txBody>
      </p:sp>
      <p:sp>
        <p:nvSpPr>
          <p:cNvPr id="226" name="bk object 226"/>
          <p:cNvSpPr/>
          <p:nvPr/>
        </p:nvSpPr>
        <p:spPr>
          <a:xfrm>
            <a:off x="7609457" y="4910131"/>
            <a:ext cx="4286" cy="19526"/>
          </a:xfrm>
          <a:custGeom>
            <a:avLst/>
            <a:gdLst/>
            <a:ahLst/>
            <a:cxnLst/>
            <a:rect l="l" t="t" r="r" b="b"/>
            <a:pathLst>
              <a:path w="5715" h="26034">
                <a:moveTo>
                  <a:pt x="2933" y="0"/>
                </a:moveTo>
                <a:lnTo>
                  <a:pt x="2169" y="7656"/>
                </a:lnTo>
                <a:lnTo>
                  <a:pt x="1452" y="13733"/>
                </a:lnTo>
                <a:lnTo>
                  <a:pt x="635" y="20294"/>
                </a:lnTo>
                <a:lnTo>
                  <a:pt x="0" y="25742"/>
                </a:lnTo>
                <a:lnTo>
                  <a:pt x="1866" y="25907"/>
                </a:lnTo>
                <a:lnTo>
                  <a:pt x="3937" y="20294"/>
                </a:lnTo>
                <a:lnTo>
                  <a:pt x="5537" y="6095"/>
                </a:lnTo>
                <a:lnTo>
                  <a:pt x="4762" y="126"/>
                </a:lnTo>
                <a:lnTo>
                  <a:pt x="2933" y="0"/>
                </a:lnTo>
                <a:close/>
              </a:path>
            </a:pathLst>
          </a:custGeom>
          <a:solidFill>
            <a:srgbClr val="2E6337"/>
          </a:solidFill>
        </p:spPr>
        <p:txBody>
          <a:bodyPr wrap="square" lIns="0" tIns="0" rIns="0" bIns="0" rtlCol="0"/>
          <a:lstStyle/>
          <a:p>
            <a:endParaRPr sz="1350"/>
          </a:p>
        </p:txBody>
      </p:sp>
      <p:sp>
        <p:nvSpPr>
          <p:cNvPr id="227" name="bk object 227"/>
          <p:cNvSpPr/>
          <p:nvPr/>
        </p:nvSpPr>
        <p:spPr>
          <a:xfrm>
            <a:off x="7614224" y="4919355"/>
            <a:ext cx="9525" cy="18574"/>
          </a:xfrm>
          <a:custGeom>
            <a:avLst/>
            <a:gdLst/>
            <a:ahLst/>
            <a:cxnLst/>
            <a:rect l="l" t="t" r="r" b="b"/>
            <a:pathLst>
              <a:path w="12700" h="24765">
                <a:moveTo>
                  <a:pt x="3149" y="0"/>
                </a:moveTo>
                <a:lnTo>
                  <a:pt x="1562" y="635"/>
                </a:lnTo>
                <a:lnTo>
                  <a:pt x="0" y="1231"/>
                </a:lnTo>
                <a:lnTo>
                  <a:pt x="889" y="6997"/>
                </a:lnTo>
                <a:lnTo>
                  <a:pt x="6134" y="19964"/>
                </a:lnTo>
                <a:lnTo>
                  <a:pt x="9512" y="24701"/>
                </a:lnTo>
                <a:lnTo>
                  <a:pt x="11061" y="24066"/>
                </a:lnTo>
                <a:lnTo>
                  <a:pt x="12611" y="23469"/>
                </a:lnTo>
                <a:lnTo>
                  <a:pt x="11785" y="17741"/>
                </a:lnTo>
                <a:lnTo>
                  <a:pt x="6565" y="4686"/>
                </a:lnTo>
                <a:lnTo>
                  <a:pt x="3149" y="0"/>
                </a:lnTo>
                <a:close/>
              </a:path>
            </a:pathLst>
          </a:custGeom>
          <a:solidFill>
            <a:srgbClr val="4C8D47"/>
          </a:solidFill>
        </p:spPr>
        <p:txBody>
          <a:bodyPr wrap="square" lIns="0" tIns="0" rIns="0" bIns="0" rtlCol="0"/>
          <a:lstStyle/>
          <a:p>
            <a:endParaRPr sz="1350"/>
          </a:p>
        </p:txBody>
      </p:sp>
      <p:sp>
        <p:nvSpPr>
          <p:cNvPr id="228" name="bk object 228"/>
          <p:cNvSpPr/>
          <p:nvPr/>
        </p:nvSpPr>
        <p:spPr>
          <a:xfrm>
            <a:off x="7614229" y="4919832"/>
            <a:ext cx="8573" cy="18098"/>
          </a:xfrm>
          <a:custGeom>
            <a:avLst/>
            <a:gdLst/>
            <a:ahLst/>
            <a:cxnLst/>
            <a:rect l="l" t="t" r="r" b="b"/>
            <a:pathLst>
              <a:path w="11429" h="24129">
                <a:moveTo>
                  <a:pt x="1549" y="0"/>
                </a:moveTo>
                <a:lnTo>
                  <a:pt x="0" y="596"/>
                </a:lnTo>
                <a:lnTo>
                  <a:pt x="876" y="6362"/>
                </a:lnTo>
                <a:lnTo>
                  <a:pt x="6121" y="19329"/>
                </a:lnTo>
                <a:lnTo>
                  <a:pt x="9512" y="24066"/>
                </a:lnTo>
                <a:lnTo>
                  <a:pt x="11061" y="23431"/>
                </a:lnTo>
                <a:lnTo>
                  <a:pt x="7632" y="14833"/>
                </a:lnTo>
                <a:lnTo>
                  <a:pt x="5727" y="10858"/>
                </a:lnTo>
                <a:lnTo>
                  <a:pt x="1549" y="0"/>
                </a:lnTo>
                <a:close/>
              </a:path>
            </a:pathLst>
          </a:custGeom>
          <a:solidFill>
            <a:srgbClr val="2E6337"/>
          </a:solidFill>
        </p:spPr>
        <p:txBody>
          <a:bodyPr wrap="square" lIns="0" tIns="0" rIns="0" bIns="0" rtlCol="0"/>
          <a:lstStyle/>
          <a:p>
            <a:endParaRPr sz="1350"/>
          </a:p>
        </p:txBody>
      </p:sp>
      <p:sp>
        <p:nvSpPr>
          <p:cNvPr id="229" name="bk object 229"/>
          <p:cNvSpPr/>
          <p:nvPr/>
        </p:nvSpPr>
        <p:spPr>
          <a:xfrm>
            <a:off x="7611930" y="4926126"/>
            <a:ext cx="5239" cy="18574"/>
          </a:xfrm>
          <a:custGeom>
            <a:avLst/>
            <a:gdLst/>
            <a:ahLst/>
            <a:cxnLst/>
            <a:rect l="l" t="t" r="r" b="b"/>
            <a:pathLst>
              <a:path w="6984" h="24765">
                <a:moveTo>
                  <a:pt x="4508" y="0"/>
                </a:moveTo>
                <a:lnTo>
                  <a:pt x="1155" y="165"/>
                </a:lnTo>
                <a:lnTo>
                  <a:pt x="0" y="5765"/>
                </a:lnTo>
                <a:lnTo>
                  <a:pt x="279" y="12534"/>
                </a:lnTo>
                <a:lnTo>
                  <a:pt x="596" y="19253"/>
                </a:lnTo>
                <a:lnTo>
                  <a:pt x="2235" y="24676"/>
                </a:lnTo>
                <a:lnTo>
                  <a:pt x="3949" y="24549"/>
                </a:lnTo>
                <a:lnTo>
                  <a:pt x="5575" y="24472"/>
                </a:lnTo>
                <a:lnTo>
                  <a:pt x="6769" y="18897"/>
                </a:lnTo>
                <a:lnTo>
                  <a:pt x="6489" y="12128"/>
                </a:lnTo>
                <a:lnTo>
                  <a:pt x="6172" y="5410"/>
                </a:lnTo>
                <a:lnTo>
                  <a:pt x="4508" y="0"/>
                </a:lnTo>
                <a:close/>
              </a:path>
            </a:pathLst>
          </a:custGeom>
          <a:solidFill>
            <a:srgbClr val="4C8D47"/>
          </a:solidFill>
        </p:spPr>
        <p:txBody>
          <a:bodyPr wrap="square" lIns="0" tIns="0" rIns="0" bIns="0" rtlCol="0"/>
          <a:lstStyle/>
          <a:p>
            <a:endParaRPr sz="1350"/>
          </a:p>
        </p:txBody>
      </p:sp>
      <p:sp>
        <p:nvSpPr>
          <p:cNvPr id="230" name="bk object 230"/>
          <p:cNvSpPr/>
          <p:nvPr/>
        </p:nvSpPr>
        <p:spPr>
          <a:xfrm>
            <a:off x="7614051" y="4926123"/>
            <a:ext cx="3334" cy="18574"/>
          </a:xfrm>
          <a:custGeom>
            <a:avLst/>
            <a:gdLst/>
            <a:ahLst/>
            <a:cxnLst/>
            <a:rect l="l" t="t" r="r" b="b"/>
            <a:pathLst>
              <a:path w="4445" h="24765">
                <a:moveTo>
                  <a:pt x="1676" y="0"/>
                </a:moveTo>
                <a:lnTo>
                  <a:pt x="0" y="76"/>
                </a:lnTo>
                <a:lnTo>
                  <a:pt x="761" y="11264"/>
                </a:lnTo>
                <a:lnTo>
                  <a:pt x="596" y="15557"/>
                </a:lnTo>
                <a:lnTo>
                  <a:pt x="1117" y="24549"/>
                </a:lnTo>
                <a:lnTo>
                  <a:pt x="2743" y="24472"/>
                </a:lnTo>
                <a:lnTo>
                  <a:pt x="3936" y="18910"/>
                </a:lnTo>
                <a:lnTo>
                  <a:pt x="3616" y="11264"/>
                </a:lnTo>
                <a:lnTo>
                  <a:pt x="3340" y="5410"/>
                </a:lnTo>
                <a:lnTo>
                  <a:pt x="1676" y="0"/>
                </a:lnTo>
                <a:close/>
              </a:path>
            </a:pathLst>
          </a:custGeom>
          <a:solidFill>
            <a:srgbClr val="2E6337"/>
          </a:solidFill>
        </p:spPr>
        <p:txBody>
          <a:bodyPr wrap="square" lIns="0" tIns="0" rIns="0" bIns="0" rtlCol="0"/>
          <a:lstStyle/>
          <a:p>
            <a:endParaRPr sz="1350"/>
          </a:p>
        </p:txBody>
      </p:sp>
      <p:sp>
        <p:nvSpPr>
          <p:cNvPr id="231" name="bk object 231"/>
          <p:cNvSpPr/>
          <p:nvPr/>
        </p:nvSpPr>
        <p:spPr>
          <a:xfrm>
            <a:off x="7616886" y="4936357"/>
            <a:ext cx="10953" cy="18098"/>
          </a:xfrm>
          <a:custGeom>
            <a:avLst/>
            <a:gdLst/>
            <a:ahLst/>
            <a:cxnLst/>
            <a:rect l="l" t="t" r="r" b="b"/>
            <a:pathLst>
              <a:path w="14604" h="24129">
                <a:moveTo>
                  <a:pt x="2984" y="0"/>
                </a:moveTo>
                <a:lnTo>
                  <a:pt x="1473" y="800"/>
                </a:lnTo>
                <a:lnTo>
                  <a:pt x="0" y="1511"/>
                </a:lnTo>
                <a:lnTo>
                  <a:pt x="1346" y="7251"/>
                </a:lnTo>
                <a:lnTo>
                  <a:pt x="4457" y="13449"/>
                </a:lnTo>
                <a:lnTo>
                  <a:pt x="7632" y="19697"/>
                </a:lnTo>
                <a:lnTo>
                  <a:pt x="11455" y="24117"/>
                </a:lnTo>
                <a:lnTo>
                  <a:pt x="13004" y="23431"/>
                </a:lnTo>
                <a:lnTo>
                  <a:pt x="14477" y="22567"/>
                </a:lnTo>
                <a:lnTo>
                  <a:pt x="13080" y="16954"/>
                </a:lnTo>
                <a:lnTo>
                  <a:pt x="6730" y="4457"/>
                </a:lnTo>
                <a:lnTo>
                  <a:pt x="2984" y="0"/>
                </a:lnTo>
                <a:close/>
              </a:path>
            </a:pathLst>
          </a:custGeom>
          <a:solidFill>
            <a:srgbClr val="4C8D47"/>
          </a:solidFill>
        </p:spPr>
        <p:txBody>
          <a:bodyPr wrap="square" lIns="0" tIns="0" rIns="0" bIns="0" rtlCol="0"/>
          <a:lstStyle/>
          <a:p>
            <a:endParaRPr sz="1350"/>
          </a:p>
        </p:txBody>
      </p:sp>
      <p:sp>
        <p:nvSpPr>
          <p:cNvPr id="232" name="bk object 232"/>
          <p:cNvSpPr/>
          <p:nvPr/>
        </p:nvSpPr>
        <p:spPr>
          <a:xfrm>
            <a:off x="7616888" y="4936961"/>
            <a:ext cx="10001" cy="17621"/>
          </a:xfrm>
          <a:custGeom>
            <a:avLst/>
            <a:gdLst/>
            <a:ahLst/>
            <a:cxnLst/>
            <a:rect l="l" t="t" r="r" b="b"/>
            <a:pathLst>
              <a:path w="13334" h="23495">
                <a:moveTo>
                  <a:pt x="1473" y="0"/>
                </a:moveTo>
                <a:lnTo>
                  <a:pt x="0" y="711"/>
                </a:lnTo>
                <a:lnTo>
                  <a:pt x="1346" y="6438"/>
                </a:lnTo>
                <a:lnTo>
                  <a:pt x="4457" y="12649"/>
                </a:lnTo>
                <a:lnTo>
                  <a:pt x="7632" y="18897"/>
                </a:lnTo>
                <a:lnTo>
                  <a:pt x="11455" y="23304"/>
                </a:lnTo>
                <a:lnTo>
                  <a:pt x="13004" y="22631"/>
                </a:lnTo>
                <a:lnTo>
                  <a:pt x="8826" y="14236"/>
                </a:lnTo>
                <a:lnTo>
                  <a:pt x="6565" y="10464"/>
                </a:lnTo>
                <a:lnTo>
                  <a:pt x="1473" y="0"/>
                </a:lnTo>
                <a:close/>
              </a:path>
            </a:pathLst>
          </a:custGeom>
          <a:solidFill>
            <a:srgbClr val="2E6337"/>
          </a:solidFill>
        </p:spPr>
        <p:txBody>
          <a:bodyPr wrap="square" lIns="0" tIns="0" rIns="0" bIns="0" rtlCol="0"/>
          <a:lstStyle/>
          <a:p>
            <a:endParaRPr sz="1350"/>
          </a:p>
        </p:txBody>
      </p:sp>
      <p:sp>
        <p:nvSpPr>
          <p:cNvPr id="233" name="bk object 233"/>
          <p:cNvSpPr/>
          <p:nvPr/>
        </p:nvSpPr>
        <p:spPr>
          <a:xfrm>
            <a:off x="7616110" y="4944687"/>
            <a:ext cx="7144" cy="18574"/>
          </a:xfrm>
          <a:custGeom>
            <a:avLst/>
            <a:gdLst/>
            <a:ahLst/>
            <a:cxnLst/>
            <a:rect l="l" t="t" r="r" b="b"/>
            <a:pathLst>
              <a:path w="9525" h="24765">
                <a:moveTo>
                  <a:pt x="3378" y="0"/>
                </a:moveTo>
                <a:lnTo>
                  <a:pt x="1701" y="431"/>
                </a:lnTo>
                <a:lnTo>
                  <a:pt x="0" y="838"/>
                </a:lnTo>
                <a:lnTo>
                  <a:pt x="0" y="6438"/>
                </a:lnTo>
                <a:lnTo>
                  <a:pt x="1435" y="13042"/>
                </a:lnTo>
                <a:lnTo>
                  <a:pt x="3022" y="19608"/>
                </a:lnTo>
                <a:lnTo>
                  <a:pt x="5524" y="24663"/>
                </a:lnTo>
                <a:lnTo>
                  <a:pt x="7200" y="24307"/>
                </a:lnTo>
                <a:lnTo>
                  <a:pt x="8864" y="23825"/>
                </a:lnTo>
                <a:lnTo>
                  <a:pt x="8953" y="18224"/>
                </a:lnTo>
                <a:lnTo>
                  <a:pt x="5892" y="5016"/>
                </a:lnTo>
                <a:lnTo>
                  <a:pt x="3378" y="0"/>
                </a:lnTo>
                <a:close/>
              </a:path>
            </a:pathLst>
          </a:custGeom>
          <a:solidFill>
            <a:srgbClr val="4C8D47"/>
          </a:solidFill>
        </p:spPr>
        <p:txBody>
          <a:bodyPr wrap="square" lIns="0" tIns="0" rIns="0" bIns="0" rtlCol="0"/>
          <a:lstStyle/>
          <a:p>
            <a:endParaRPr sz="1350"/>
          </a:p>
        </p:txBody>
      </p:sp>
      <p:sp>
        <p:nvSpPr>
          <p:cNvPr id="234" name="bk object 234"/>
          <p:cNvSpPr/>
          <p:nvPr/>
        </p:nvSpPr>
        <p:spPr>
          <a:xfrm>
            <a:off x="7617387" y="4944685"/>
            <a:ext cx="5715" cy="18574"/>
          </a:xfrm>
          <a:custGeom>
            <a:avLst/>
            <a:gdLst/>
            <a:ahLst/>
            <a:cxnLst/>
            <a:rect l="l" t="t" r="r" b="b"/>
            <a:pathLst>
              <a:path w="7620" h="24765">
                <a:moveTo>
                  <a:pt x="1676" y="0"/>
                </a:moveTo>
                <a:lnTo>
                  <a:pt x="0" y="444"/>
                </a:lnTo>
                <a:lnTo>
                  <a:pt x="2793" y="11341"/>
                </a:lnTo>
                <a:lnTo>
                  <a:pt x="3390" y="15595"/>
                </a:lnTo>
                <a:lnTo>
                  <a:pt x="5499" y="24307"/>
                </a:lnTo>
                <a:lnTo>
                  <a:pt x="7162" y="23825"/>
                </a:lnTo>
                <a:lnTo>
                  <a:pt x="7251" y="18224"/>
                </a:lnTo>
                <a:lnTo>
                  <a:pt x="5665" y="11341"/>
                </a:lnTo>
                <a:lnTo>
                  <a:pt x="4178" y="5016"/>
                </a:lnTo>
                <a:lnTo>
                  <a:pt x="1676" y="0"/>
                </a:lnTo>
                <a:close/>
              </a:path>
            </a:pathLst>
          </a:custGeom>
          <a:solidFill>
            <a:srgbClr val="2E6337"/>
          </a:solidFill>
        </p:spPr>
        <p:txBody>
          <a:bodyPr wrap="square" lIns="0" tIns="0" rIns="0" bIns="0" rtlCol="0"/>
          <a:lstStyle/>
          <a:p>
            <a:endParaRPr sz="1350"/>
          </a:p>
        </p:txBody>
      </p:sp>
      <p:sp>
        <p:nvSpPr>
          <p:cNvPr id="235" name="bk object 235"/>
          <p:cNvSpPr/>
          <p:nvPr/>
        </p:nvSpPr>
        <p:spPr>
          <a:xfrm>
            <a:off x="7622344" y="4952984"/>
            <a:ext cx="13335" cy="17145"/>
          </a:xfrm>
          <a:custGeom>
            <a:avLst/>
            <a:gdLst/>
            <a:ahLst/>
            <a:cxnLst/>
            <a:rect l="l" t="t" r="r" b="b"/>
            <a:pathLst>
              <a:path w="17779" h="22859">
                <a:moveTo>
                  <a:pt x="2705" y="0"/>
                </a:moveTo>
                <a:lnTo>
                  <a:pt x="1346" y="952"/>
                </a:lnTo>
                <a:lnTo>
                  <a:pt x="0" y="1981"/>
                </a:lnTo>
                <a:lnTo>
                  <a:pt x="2235" y="7391"/>
                </a:lnTo>
                <a:lnTo>
                  <a:pt x="6413" y="12928"/>
                </a:lnTo>
                <a:lnTo>
                  <a:pt x="10617" y="18605"/>
                </a:lnTo>
                <a:lnTo>
                  <a:pt x="15049" y="22275"/>
                </a:lnTo>
                <a:lnTo>
                  <a:pt x="16433" y="21247"/>
                </a:lnTo>
                <a:lnTo>
                  <a:pt x="17779" y="20320"/>
                </a:lnTo>
                <a:lnTo>
                  <a:pt x="15481" y="14947"/>
                </a:lnTo>
                <a:lnTo>
                  <a:pt x="11379" y="9347"/>
                </a:lnTo>
                <a:lnTo>
                  <a:pt x="7200" y="3733"/>
                </a:lnTo>
                <a:lnTo>
                  <a:pt x="2705" y="0"/>
                </a:lnTo>
                <a:close/>
              </a:path>
            </a:pathLst>
          </a:custGeom>
          <a:solidFill>
            <a:srgbClr val="4C8D47"/>
          </a:solidFill>
        </p:spPr>
        <p:txBody>
          <a:bodyPr wrap="square" lIns="0" tIns="0" rIns="0" bIns="0" rtlCol="0"/>
          <a:lstStyle/>
          <a:p>
            <a:endParaRPr sz="1350"/>
          </a:p>
        </p:txBody>
      </p:sp>
      <p:sp>
        <p:nvSpPr>
          <p:cNvPr id="236" name="bk object 236"/>
          <p:cNvSpPr/>
          <p:nvPr/>
        </p:nvSpPr>
        <p:spPr>
          <a:xfrm>
            <a:off x="7622342" y="4953694"/>
            <a:ext cx="12383" cy="16193"/>
          </a:xfrm>
          <a:custGeom>
            <a:avLst/>
            <a:gdLst/>
            <a:ahLst/>
            <a:cxnLst/>
            <a:rect l="l" t="t" r="r" b="b"/>
            <a:pathLst>
              <a:path w="16509" h="21590">
                <a:moveTo>
                  <a:pt x="1358" y="0"/>
                </a:moveTo>
                <a:lnTo>
                  <a:pt x="0" y="1028"/>
                </a:lnTo>
                <a:lnTo>
                  <a:pt x="2235" y="6451"/>
                </a:lnTo>
                <a:lnTo>
                  <a:pt x="6413" y="11976"/>
                </a:lnTo>
                <a:lnTo>
                  <a:pt x="10617" y="17665"/>
                </a:lnTo>
                <a:lnTo>
                  <a:pt x="15049" y="21335"/>
                </a:lnTo>
                <a:lnTo>
                  <a:pt x="16433" y="20294"/>
                </a:lnTo>
                <a:lnTo>
                  <a:pt x="11023" y="12890"/>
                </a:lnTo>
                <a:lnTo>
                  <a:pt x="8115" y="9550"/>
                </a:lnTo>
                <a:lnTo>
                  <a:pt x="1358" y="0"/>
                </a:lnTo>
                <a:close/>
              </a:path>
            </a:pathLst>
          </a:custGeom>
          <a:solidFill>
            <a:srgbClr val="2E6337"/>
          </a:solidFill>
        </p:spPr>
        <p:txBody>
          <a:bodyPr wrap="square" lIns="0" tIns="0" rIns="0" bIns="0" rtlCol="0"/>
          <a:lstStyle/>
          <a:p>
            <a:endParaRPr sz="1350"/>
          </a:p>
        </p:txBody>
      </p:sp>
      <p:sp>
        <p:nvSpPr>
          <p:cNvPr id="237" name="bk object 237"/>
          <p:cNvSpPr/>
          <p:nvPr/>
        </p:nvSpPr>
        <p:spPr>
          <a:xfrm>
            <a:off x="7622909" y="4961242"/>
            <a:ext cx="9525" cy="18098"/>
          </a:xfrm>
          <a:custGeom>
            <a:avLst/>
            <a:gdLst/>
            <a:ahLst/>
            <a:cxnLst/>
            <a:rect l="l" t="t" r="r" b="b"/>
            <a:pathLst>
              <a:path w="12700" h="24129">
                <a:moveTo>
                  <a:pt x="3149" y="0"/>
                </a:moveTo>
                <a:lnTo>
                  <a:pt x="1638" y="723"/>
                </a:lnTo>
                <a:lnTo>
                  <a:pt x="0" y="1397"/>
                </a:lnTo>
                <a:lnTo>
                  <a:pt x="888" y="6921"/>
                </a:lnTo>
                <a:lnTo>
                  <a:pt x="3543" y="13169"/>
                </a:lnTo>
                <a:lnTo>
                  <a:pt x="6045" y="19418"/>
                </a:lnTo>
                <a:lnTo>
                  <a:pt x="9397" y="23952"/>
                </a:lnTo>
                <a:lnTo>
                  <a:pt x="12534" y="22644"/>
                </a:lnTo>
                <a:lnTo>
                  <a:pt x="11696" y="16992"/>
                </a:lnTo>
                <a:lnTo>
                  <a:pt x="9080" y="10744"/>
                </a:lnTo>
                <a:lnTo>
                  <a:pt x="6565" y="4457"/>
                </a:lnTo>
                <a:lnTo>
                  <a:pt x="3149" y="0"/>
                </a:lnTo>
                <a:close/>
              </a:path>
            </a:pathLst>
          </a:custGeom>
          <a:solidFill>
            <a:srgbClr val="4C8D47"/>
          </a:solidFill>
        </p:spPr>
        <p:txBody>
          <a:bodyPr wrap="square" lIns="0" tIns="0" rIns="0" bIns="0" rtlCol="0"/>
          <a:lstStyle/>
          <a:p>
            <a:endParaRPr sz="1350"/>
          </a:p>
        </p:txBody>
      </p:sp>
      <p:sp>
        <p:nvSpPr>
          <p:cNvPr id="238" name="bk object 238"/>
          <p:cNvSpPr/>
          <p:nvPr/>
        </p:nvSpPr>
        <p:spPr>
          <a:xfrm>
            <a:off x="7624137" y="4961241"/>
            <a:ext cx="8573" cy="17621"/>
          </a:xfrm>
          <a:custGeom>
            <a:avLst/>
            <a:gdLst/>
            <a:ahLst/>
            <a:cxnLst/>
            <a:rect l="l" t="t" r="r" b="b"/>
            <a:pathLst>
              <a:path w="11429" h="23495">
                <a:moveTo>
                  <a:pt x="1511" y="0"/>
                </a:moveTo>
                <a:lnTo>
                  <a:pt x="0" y="723"/>
                </a:lnTo>
                <a:lnTo>
                  <a:pt x="4533" y="10947"/>
                </a:lnTo>
                <a:lnTo>
                  <a:pt x="5803" y="15049"/>
                </a:lnTo>
                <a:lnTo>
                  <a:pt x="9347" y="23279"/>
                </a:lnTo>
                <a:lnTo>
                  <a:pt x="10896" y="22644"/>
                </a:lnTo>
                <a:lnTo>
                  <a:pt x="10058" y="16992"/>
                </a:lnTo>
                <a:lnTo>
                  <a:pt x="7442" y="10744"/>
                </a:lnTo>
                <a:lnTo>
                  <a:pt x="4927" y="4470"/>
                </a:lnTo>
                <a:lnTo>
                  <a:pt x="1511" y="0"/>
                </a:lnTo>
                <a:close/>
              </a:path>
            </a:pathLst>
          </a:custGeom>
          <a:solidFill>
            <a:srgbClr val="2E6337"/>
          </a:solidFill>
        </p:spPr>
        <p:txBody>
          <a:bodyPr wrap="square" lIns="0" tIns="0" rIns="0" bIns="0" rtlCol="0"/>
          <a:lstStyle/>
          <a:p>
            <a:endParaRPr sz="1350"/>
          </a:p>
        </p:txBody>
      </p:sp>
      <p:sp>
        <p:nvSpPr>
          <p:cNvPr id="239" name="bk object 239"/>
          <p:cNvSpPr/>
          <p:nvPr/>
        </p:nvSpPr>
        <p:spPr>
          <a:xfrm>
            <a:off x="7630699" y="4969695"/>
            <a:ext cx="12859" cy="16669"/>
          </a:xfrm>
          <a:custGeom>
            <a:avLst/>
            <a:gdLst/>
            <a:ahLst/>
            <a:cxnLst/>
            <a:rect l="l" t="t" r="r" b="b"/>
            <a:pathLst>
              <a:path w="17145" h="22225">
                <a:moveTo>
                  <a:pt x="2705" y="0"/>
                </a:moveTo>
                <a:lnTo>
                  <a:pt x="0" y="2095"/>
                </a:lnTo>
                <a:lnTo>
                  <a:pt x="2031" y="7315"/>
                </a:lnTo>
                <a:lnTo>
                  <a:pt x="5930" y="12801"/>
                </a:lnTo>
                <a:lnTo>
                  <a:pt x="9867" y="18249"/>
                </a:lnTo>
                <a:lnTo>
                  <a:pt x="14122" y="21996"/>
                </a:lnTo>
                <a:lnTo>
                  <a:pt x="16903" y="20002"/>
                </a:lnTo>
                <a:lnTo>
                  <a:pt x="14833" y="14757"/>
                </a:lnTo>
                <a:lnTo>
                  <a:pt x="10947" y="9182"/>
                </a:lnTo>
                <a:lnTo>
                  <a:pt x="6997" y="3733"/>
                </a:lnTo>
                <a:lnTo>
                  <a:pt x="2705" y="0"/>
                </a:lnTo>
                <a:close/>
              </a:path>
            </a:pathLst>
          </a:custGeom>
          <a:solidFill>
            <a:srgbClr val="4C8D47"/>
          </a:solidFill>
        </p:spPr>
        <p:txBody>
          <a:bodyPr wrap="square" lIns="0" tIns="0" rIns="0" bIns="0" rtlCol="0"/>
          <a:lstStyle/>
          <a:p>
            <a:endParaRPr sz="1350"/>
          </a:p>
        </p:txBody>
      </p:sp>
      <p:sp>
        <p:nvSpPr>
          <p:cNvPr id="240" name="bk object 240"/>
          <p:cNvSpPr/>
          <p:nvPr/>
        </p:nvSpPr>
        <p:spPr>
          <a:xfrm>
            <a:off x="7631680" y="4969690"/>
            <a:ext cx="11906" cy="16193"/>
          </a:xfrm>
          <a:custGeom>
            <a:avLst/>
            <a:gdLst/>
            <a:ahLst/>
            <a:cxnLst/>
            <a:rect l="l" t="t" r="r" b="b"/>
            <a:pathLst>
              <a:path w="15875" h="21590">
                <a:moveTo>
                  <a:pt x="1397" y="0"/>
                </a:moveTo>
                <a:lnTo>
                  <a:pt x="0" y="1066"/>
                </a:lnTo>
                <a:lnTo>
                  <a:pt x="6769" y="10109"/>
                </a:lnTo>
                <a:lnTo>
                  <a:pt x="8953" y="13728"/>
                </a:lnTo>
                <a:lnTo>
                  <a:pt x="14211" y="21005"/>
                </a:lnTo>
                <a:lnTo>
                  <a:pt x="15595" y="20015"/>
                </a:lnTo>
                <a:lnTo>
                  <a:pt x="13525" y="14757"/>
                </a:lnTo>
                <a:lnTo>
                  <a:pt x="9639" y="9194"/>
                </a:lnTo>
                <a:lnTo>
                  <a:pt x="5702" y="3746"/>
                </a:lnTo>
                <a:lnTo>
                  <a:pt x="1397" y="0"/>
                </a:lnTo>
                <a:close/>
              </a:path>
            </a:pathLst>
          </a:custGeom>
          <a:solidFill>
            <a:srgbClr val="2E6337"/>
          </a:solidFill>
        </p:spPr>
        <p:txBody>
          <a:bodyPr wrap="square" lIns="0" tIns="0" rIns="0" bIns="0" rtlCol="0"/>
          <a:lstStyle/>
          <a:p>
            <a:endParaRPr sz="1350"/>
          </a:p>
        </p:txBody>
      </p:sp>
      <p:sp>
        <p:nvSpPr>
          <p:cNvPr id="241" name="bk object 241"/>
          <p:cNvSpPr/>
          <p:nvPr/>
        </p:nvSpPr>
        <p:spPr>
          <a:xfrm>
            <a:off x="7606322" y="4879639"/>
            <a:ext cx="9049" cy="14288"/>
          </a:xfrm>
          <a:custGeom>
            <a:avLst/>
            <a:gdLst/>
            <a:ahLst/>
            <a:cxnLst/>
            <a:rect l="l" t="t" r="r" b="b"/>
            <a:pathLst>
              <a:path w="12065" h="19050">
                <a:moveTo>
                  <a:pt x="8636" y="0"/>
                </a:moveTo>
                <a:lnTo>
                  <a:pt x="5295" y="3467"/>
                </a:lnTo>
                <a:lnTo>
                  <a:pt x="2908" y="8356"/>
                </a:lnTo>
                <a:lnTo>
                  <a:pt x="482" y="13246"/>
                </a:lnTo>
                <a:lnTo>
                  <a:pt x="0" y="17703"/>
                </a:lnTo>
                <a:lnTo>
                  <a:pt x="1676" y="18389"/>
                </a:lnTo>
                <a:lnTo>
                  <a:pt x="3302" y="18897"/>
                </a:lnTo>
                <a:lnTo>
                  <a:pt x="6604" y="15595"/>
                </a:lnTo>
                <a:lnTo>
                  <a:pt x="8953" y="10617"/>
                </a:lnTo>
                <a:lnTo>
                  <a:pt x="11417" y="5765"/>
                </a:lnTo>
                <a:lnTo>
                  <a:pt x="11976" y="1308"/>
                </a:lnTo>
                <a:lnTo>
                  <a:pt x="8636" y="0"/>
                </a:lnTo>
                <a:close/>
              </a:path>
            </a:pathLst>
          </a:custGeom>
          <a:solidFill>
            <a:srgbClr val="4C8D47"/>
          </a:solidFill>
        </p:spPr>
        <p:txBody>
          <a:bodyPr wrap="square" lIns="0" tIns="0" rIns="0" bIns="0" rtlCol="0"/>
          <a:lstStyle/>
          <a:p>
            <a:endParaRPr sz="1350"/>
          </a:p>
        </p:txBody>
      </p:sp>
      <p:sp>
        <p:nvSpPr>
          <p:cNvPr id="242" name="bk object 242"/>
          <p:cNvSpPr/>
          <p:nvPr/>
        </p:nvSpPr>
        <p:spPr>
          <a:xfrm>
            <a:off x="7607578" y="4880120"/>
            <a:ext cx="8096" cy="13811"/>
          </a:xfrm>
          <a:custGeom>
            <a:avLst/>
            <a:gdLst/>
            <a:ahLst/>
            <a:cxnLst/>
            <a:rect l="l" t="t" r="r" b="b"/>
            <a:pathLst>
              <a:path w="10795" h="18415">
                <a:moveTo>
                  <a:pt x="8547" y="0"/>
                </a:moveTo>
                <a:lnTo>
                  <a:pt x="4851" y="8229"/>
                </a:lnTo>
                <a:lnTo>
                  <a:pt x="3022" y="11175"/>
                </a:lnTo>
                <a:lnTo>
                  <a:pt x="0" y="17741"/>
                </a:lnTo>
                <a:lnTo>
                  <a:pt x="1625" y="18262"/>
                </a:lnTo>
                <a:lnTo>
                  <a:pt x="4927" y="14947"/>
                </a:lnTo>
                <a:lnTo>
                  <a:pt x="7277" y="9982"/>
                </a:lnTo>
                <a:lnTo>
                  <a:pt x="9753" y="5130"/>
                </a:lnTo>
                <a:lnTo>
                  <a:pt x="10312" y="673"/>
                </a:lnTo>
                <a:lnTo>
                  <a:pt x="8547" y="0"/>
                </a:lnTo>
                <a:close/>
              </a:path>
            </a:pathLst>
          </a:custGeom>
          <a:solidFill>
            <a:srgbClr val="2E6337"/>
          </a:solidFill>
        </p:spPr>
        <p:txBody>
          <a:bodyPr wrap="square" lIns="0" tIns="0" rIns="0" bIns="0" rtlCol="0"/>
          <a:lstStyle/>
          <a:p>
            <a:endParaRPr sz="1350"/>
          </a:p>
        </p:txBody>
      </p:sp>
      <p:sp>
        <p:nvSpPr>
          <p:cNvPr id="243" name="bk object 243"/>
          <p:cNvSpPr/>
          <p:nvPr/>
        </p:nvSpPr>
        <p:spPr>
          <a:xfrm>
            <a:off x="7625334" y="4886534"/>
            <a:ext cx="36518" cy="26460"/>
          </a:xfrm>
          <a:prstGeom prst="rect">
            <a:avLst/>
          </a:prstGeom>
          <a:blipFill>
            <a:blip r:embed="rId81" cstate="print"/>
            <a:stretch>
              <a:fillRect/>
            </a:stretch>
          </a:blipFill>
        </p:spPr>
        <p:txBody>
          <a:bodyPr wrap="square" lIns="0" tIns="0" rIns="0" bIns="0" rtlCol="0"/>
          <a:lstStyle/>
          <a:p>
            <a:endParaRPr sz="1350"/>
          </a:p>
        </p:txBody>
      </p:sp>
      <p:sp>
        <p:nvSpPr>
          <p:cNvPr id="244" name="bk object 244"/>
          <p:cNvSpPr/>
          <p:nvPr/>
        </p:nvSpPr>
        <p:spPr>
          <a:xfrm>
            <a:off x="7652124" y="4894798"/>
            <a:ext cx="6668" cy="9049"/>
          </a:xfrm>
          <a:custGeom>
            <a:avLst/>
            <a:gdLst/>
            <a:ahLst/>
            <a:cxnLst/>
            <a:rect l="l" t="t" r="r" b="b"/>
            <a:pathLst>
              <a:path w="8890" h="12065">
                <a:moveTo>
                  <a:pt x="1346" y="0"/>
                </a:moveTo>
                <a:lnTo>
                  <a:pt x="0" y="38"/>
                </a:lnTo>
                <a:lnTo>
                  <a:pt x="1346" y="114"/>
                </a:lnTo>
                <a:lnTo>
                  <a:pt x="2590" y="635"/>
                </a:lnTo>
                <a:lnTo>
                  <a:pt x="3657" y="1384"/>
                </a:lnTo>
                <a:lnTo>
                  <a:pt x="4813" y="2070"/>
                </a:lnTo>
                <a:lnTo>
                  <a:pt x="5765" y="3022"/>
                </a:lnTo>
                <a:lnTo>
                  <a:pt x="6438" y="4102"/>
                </a:lnTo>
                <a:lnTo>
                  <a:pt x="7200" y="5207"/>
                </a:lnTo>
                <a:lnTo>
                  <a:pt x="7670" y="6400"/>
                </a:lnTo>
                <a:lnTo>
                  <a:pt x="8077" y="7632"/>
                </a:lnTo>
                <a:lnTo>
                  <a:pt x="8432" y="8902"/>
                </a:lnTo>
                <a:lnTo>
                  <a:pt x="8636" y="10261"/>
                </a:lnTo>
                <a:lnTo>
                  <a:pt x="8788" y="11531"/>
                </a:lnTo>
                <a:lnTo>
                  <a:pt x="8877" y="8877"/>
                </a:lnTo>
                <a:lnTo>
                  <a:pt x="2667" y="393"/>
                </a:lnTo>
                <a:lnTo>
                  <a:pt x="1346" y="0"/>
                </a:lnTo>
                <a:close/>
              </a:path>
            </a:pathLst>
          </a:custGeom>
          <a:solidFill>
            <a:srgbClr val="DCE0DF"/>
          </a:solidFill>
        </p:spPr>
        <p:txBody>
          <a:bodyPr wrap="square" lIns="0" tIns="0" rIns="0" bIns="0" rtlCol="0"/>
          <a:lstStyle/>
          <a:p>
            <a:endParaRPr sz="1350"/>
          </a:p>
        </p:txBody>
      </p:sp>
      <p:sp>
        <p:nvSpPr>
          <p:cNvPr id="245" name="bk object 245"/>
          <p:cNvSpPr/>
          <p:nvPr/>
        </p:nvSpPr>
        <p:spPr>
          <a:xfrm>
            <a:off x="7651318" y="4895576"/>
            <a:ext cx="6668" cy="9049"/>
          </a:xfrm>
          <a:custGeom>
            <a:avLst/>
            <a:gdLst/>
            <a:ahLst/>
            <a:cxnLst/>
            <a:rect l="l" t="t" r="r" b="b"/>
            <a:pathLst>
              <a:path w="8890" h="12065">
                <a:moveTo>
                  <a:pt x="1308" y="0"/>
                </a:moveTo>
                <a:lnTo>
                  <a:pt x="0" y="0"/>
                </a:lnTo>
                <a:lnTo>
                  <a:pt x="1308" y="203"/>
                </a:lnTo>
                <a:lnTo>
                  <a:pt x="2501" y="635"/>
                </a:lnTo>
                <a:lnTo>
                  <a:pt x="3657" y="1270"/>
                </a:lnTo>
                <a:lnTo>
                  <a:pt x="4737" y="1981"/>
                </a:lnTo>
                <a:lnTo>
                  <a:pt x="5689" y="2971"/>
                </a:lnTo>
                <a:lnTo>
                  <a:pt x="6400" y="4051"/>
                </a:lnTo>
                <a:lnTo>
                  <a:pt x="7124" y="5092"/>
                </a:lnTo>
                <a:lnTo>
                  <a:pt x="7645" y="6362"/>
                </a:lnTo>
                <a:lnTo>
                  <a:pt x="8026" y="7632"/>
                </a:lnTo>
                <a:lnTo>
                  <a:pt x="8432" y="8826"/>
                </a:lnTo>
                <a:lnTo>
                  <a:pt x="8826" y="11493"/>
                </a:lnTo>
                <a:lnTo>
                  <a:pt x="8864" y="8788"/>
                </a:lnTo>
                <a:lnTo>
                  <a:pt x="8267" y="6159"/>
                </a:lnTo>
                <a:lnTo>
                  <a:pt x="6845" y="3771"/>
                </a:lnTo>
                <a:lnTo>
                  <a:pt x="6045" y="2628"/>
                </a:lnTo>
                <a:lnTo>
                  <a:pt x="5054" y="1663"/>
                </a:lnTo>
                <a:lnTo>
                  <a:pt x="2628" y="355"/>
                </a:lnTo>
                <a:lnTo>
                  <a:pt x="1308" y="0"/>
                </a:lnTo>
                <a:close/>
              </a:path>
            </a:pathLst>
          </a:custGeom>
          <a:solidFill>
            <a:srgbClr val="DCE0DF"/>
          </a:solidFill>
        </p:spPr>
        <p:txBody>
          <a:bodyPr wrap="square" lIns="0" tIns="0" rIns="0" bIns="0" rtlCol="0"/>
          <a:lstStyle/>
          <a:p>
            <a:endParaRPr sz="1350"/>
          </a:p>
        </p:txBody>
      </p:sp>
      <p:sp>
        <p:nvSpPr>
          <p:cNvPr id="246" name="bk object 246"/>
          <p:cNvSpPr/>
          <p:nvPr/>
        </p:nvSpPr>
        <p:spPr>
          <a:xfrm>
            <a:off x="7650481" y="4896287"/>
            <a:ext cx="6668" cy="9049"/>
          </a:xfrm>
          <a:custGeom>
            <a:avLst/>
            <a:gdLst/>
            <a:ahLst/>
            <a:cxnLst/>
            <a:rect l="l" t="t" r="r" b="b"/>
            <a:pathLst>
              <a:path w="8890" h="12065">
                <a:moveTo>
                  <a:pt x="1346" y="0"/>
                </a:moveTo>
                <a:lnTo>
                  <a:pt x="0" y="0"/>
                </a:lnTo>
                <a:lnTo>
                  <a:pt x="1320" y="203"/>
                </a:lnTo>
                <a:lnTo>
                  <a:pt x="2552" y="673"/>
                </a:lnTo>
                <a:lnTo>
                  <a:pt x="3619" y="1397"/>
                </a:lnTo>
                <a:lnTo>
                  <a:pt x="4775" y="2070"/>
                </a:lnTo>
                <a:lnTo>
                  <a:pt x="5727" y="2984"/>
                </a:lnTo>
                <a:lnTo>
                  <a:pt x="6438" y="4064"/>
                </a:lnTo>
                <a:lnTo>
                  <a:pt x="7162" y="5219"/>
                </a:lnTo>
                <a:lnTo>
                  <a:pt x="7645" y="6337"/>
                </a:lnTo>
                <a:lnTo>
                  <a:pt x="8001" y="7683"/>
                </a:lnTo>
                <a:lnTo>
                  <a:pt x="8394" y="8877"/>
                </a:lnTo>
                <a:lnTo>
                  <a:pt x="8636" y="10223"/>
                </a:lnTo>
                <a:lnTo>
                  <a:pt x="8750" y="11493"/>
                </a:lnTo>
                <a:lnTo>
                  <a:pt x="8877" y="8877"/>
                </a:lnTo>
                <a:lnTo>
                  <a:pt x="3860" y="1041"/>
                </a:lnTo>
                <a:lnTo>
                  <a:pt x="2667" y="317"/>
                </a:lnTo>
                <a:lnTo>
                  <a:pt x="1346" y="0"/>
                </a:lnTo>
                <a:close/>
              </a:path>
            </a:pathLst>
          </a:custGeom>
          <a:solidFill>
            <a:srgbClr val="DCE0DF"/>
          </a:solidFill>
        </p:spPr>
        <p:txBody>
          <a:bodyPr wrap="square" lIns="0" tIns="0" rIns="0" bIns="0" rtlCol="0"/>
          <a:lstStyle/>
          <a:p>
            <a:endParaRPr sz="1350"/>
          </a:p>
        </p:txBody>
      </p:sp>
      <p:sp>
        <p:nvSpPr>
          <p:cNvPr id="247" name="bk object 247"/>
          <p:cNvSpPr/>
          <p:nvPr/>
        </p:nvSpPr>
        <p:spPr>
          <a:xfrm>
            <a:off x="7649617" y="4896979"/>
            <a:ext cx="7144" cy="9049"/>
          </a:xfrm>
          <a:custGeom>
            <a:avLst/>
            <a:gdLst/>
            <a:ahLst/>
            <a:cxnLst/>
            <a:rect l="l" t="t" r="r" b="b"/>
            <a:pathLst>
              <a:path w="9525" h="12065">
                <a:moveTo>
                  <a:pt x="1397" y="0"/>
                </a:moveTo>
                <a:lnTo>
                  <a:pt x="0" y="76"/>
                </a:lnTo>
                <a:lnTo>
                  <a:pt x="1346" y="190"/>
                </a:lnTo>
                <a:lnTo>
                  <a:pt x="2667" y="711"/>
                </a:lnTo>
                <a:lnTo>
                  <a:pt x="8039" y="7708"/>
                </a:lnTo>
                <a:lnTo>
                  <a:pt x="8432" y="8940"/>
                </a:lnTo>
                <a:lnTo>
                  <a:pt x="8674" y="10223"/>
                </a:lnTo>
                <a:lnTo>
                  <a:pt x="8788" y="11569"/>
                </a:lnTo>
                <a:lnTo>
                  <a:pt x="8915" y="8902"/>
                </a:lnTo>
                <a:lnTo>
                  <a:pt x="2705" y="469"/>
                </a:lnTo>
                <a:lnTo>
                  <a:pt x="1397" y="0"/>
                </a:lnTo>
                <a:close/>
              </a:path>
            </a:pathLst>
          </a:custGeom>
          <a:solidFill>
            <a:srgbClr val="DCE0DF"/>
          </a:solidFill>
        </p:spPr>
        <p:txBody>
          <a:bodyPr wrap="square" lIns="0" tIns="0" rIns="0" bIns="0" rtlCol="0"/>
          <a:lstStyle/>
          <a:p>
            <a:endParaRPr sz="1350"/>
          </a:p>
        </p:txBody>
      </p:sp>
      <p:sp>
        <p:nvSpPr>
          <p:cNvPr id="248" name="bk object 248"/>
          <p:cNvSpPr/>
          <p:nvPr/>
        </p:nvSpPr>
        <p:spPr>
          <a:xfrm>
            <a:off x="7649561" y="4897334"/>
            <a:ext cx="5715" cy="9525"/>
          </a:xfrm>
          <a:custGeom>
            <a:avLst/>
            <a:gdLst/>
            <a:ahLst/>
            <a:cxnLst/>
            <a:rect l="l" t="t" r="r" b="b"/>
            <a:pathLst>
              <a:path w="7620" h="12700">
                <a:moveTo>
                  <a:pt x="0" y="0"/>
                </a:moveTo>
                <a:lnTo>
                  <a:pt x="1231" y="279"/>
                </a:lnTo>
                <a:lnTo>
                  <a:pt x="2413" y="952"/>
                </a:lnTo>
                <a:lnTo>
                  <a:pt x="3378" y="1828"/>
                </a:lnTo>
                <a:lnTo>
                  <a:pt x="4368" y="2667"/>
                </a:lnTo>
                <a:lnTo>
                  <a:pt x="6629" y="8826"/>
                </a:lnTo>
                <a:lnTo>
                  <a:pt x="6845" y="10058"/>
                </a:lnTo>
                <a:lnTo>
                  <a:pt x="6845" y="12687"/>
                </a:lnTo>
                <a:lnTo>
                  <a:pt x="7353" y="10058"/>
                </a:lnTo>
                <a:lnTo>
                  <a:pt x="7188" y="7238"/>
                </a:lnTo>
                <a:lnTo>
                  <a:pt x="5562" y="3543"/>
                </a:lnTo>
                <a:lnTo>
                  <a:pt x="4686" y="2349"/>
                </a:lnTo>
                <a:lnTo>
                  <a:pt x="3619" y="1587"/>
                </a:lnTo>
                <a:lnTo>
                  <a:pt x="2578" y="723"/>
                </a:lnTo>
                <a:lnTo>
                  <a:pt x="1270" y="114"/>
                </a:lnTo>
                <a:lnTo>
                  <a:pt x="0" y="0"/>
                </a:lnTo>
                <a:close/>
              </a:path>
            </a:pathLst>
          </a:custGeom>
          <a:solidFill>
            <a:srgbClr val="DCE0DF"/>
          </a:solidFill>
        </p:spPr>
        <p:txBody>
          <a:bodyPr wrap="square" lIns="0" tIns="0" rIns="0" bIns="0" rtlCol="0"/>
          <a:lstStyle/>
          <a:p>
            <a:endParaRPr sz="1350"/>
          </a:p>
        </p:txBody>
      </p:sp>
      <p:sp>
        <p:nvSpPr>
          <p:cNvPr id="249" name="bk object 249"/>
          <p:cNvSpPr/>
          <p:nvPr/>
        </p:nvSpPr>
        <p:spPr>
          <a:xfrm>
            <a:off x="7648989" y="4897753"/>
            <a:ext cx="5239" cy="10001"/>
          </a:xfrm>
          <a:custGeom>
            <a:avLst/>
            <a:gdLst/>
            <a:ahLst/>
            <a:cxnLst/>
            <a:rect l="l" t="t" r="r" b="b"/>
            <a:pathLst>
              <a:path w="6984" h="13334">
                <a:moveTo>
                  <a:pt x="0" y="0"/>
                </a:moveTo>
                <a:lnTo>
                  <a:pt x="1155" y="482"/>
                </a:lnTo>
                <a:lnTo>
                  <a:pt x="2235" y="1320"/>
                </a:lnTo>
                <a:lnTo>
                  <a:pt x="3022" y="2311"/>
                </a:lnTo>
                <a:lnTo>
                  <a:pt x="3949" y="3263"/>
                </a:lnTo>
                <a:lnTo>
                  <a:pt x="4622" y="4292"/>
                </a:lnTo>
                <a:lnTo>
                  <a:pt x="5054" y="5486"/>
                </a:lnTo>
                <a:lnTo>
                  <a:pt x="6121" y="7874"/>
                </a:lnTo>
                <a:lnTo>
                  <a:pt x="6121" y="13169"/>
                </a:lnTo>
                <a:lnTo>
                  <a:pt x="6362" y="11811"/>
                </a:lnTo>
                <a:lnTo>
                  <a:pt x="6337" y="7874"/>
                </a:lnTo>
                <a:lnTo>
                  <a:pt x="1320" y="355"/>
                </a:lnTo>
                <a:lnTo>
                  <a:pt x="0" y="0"/>
                </a:lnTo>
                <a:close/>
              </a:path>
            </a:pathLst>
          </a:custGeom>
          <a:solidFill>
            <a:srgbClr val="DCE0DF"/>
          </a:solidFill>
        </p:spPr>
        <p:txBody>
          <a:bodyPr wrap="square" lIns="0" tIns="0" rIns="0" bIns="0" rtlCol="0"/>
          <a:lstStyle/>
          <a:p>
            <a:endParaRPr sz="1350"/>
          </a:p>
        </p:txBody>
      </p:sp>
      <p:sp>
        <p:nvSpPr>
          <p:cNvPr id="250" name="bk object 250"/>
          <p:cNvSpPr/>
          <p:nvPr/>
        </p:nvSpPr>
        <p:spPr>
          <a:xfrm>
            <a:off x="7648063" y="4897753"/>
            <a:ext cx="4763" cy="10001"/>
          </a:xfrm>
          <a:custGeom>
            <a:avLst/>
            <a:gdLst/>
            <a:ahLst/>
            <a:cxnLst/>
            <a:rect l="l" t="t" r="r" b="b"/>
            <a:pathLst>
              <a:path w="6350" h="13334">
                <a:moveTo>
                  <a:pt x="0" y="0"/>
                </a:moveTo>
                <a:lnTo>
                  <a:pt x="1155" y="635"/>
                </a:lnTo>
                <a:lnTo>
                  <a:pt x="2070" y="1397"/>
                </a:lnTo>
                <a:lnTo>
                  <a:pt x="2946" y="2463"/>
                </a:lnTo>
                <a:lnTo>
                  <a:pt x="3784" y="3378"/>
                </a:lnTo>
                <a:lnTo>
                  <a:pt x="4419" y="4457"/>
                </a:lnTo>
                <a:lnTo>
                  <a:pt x="4851" y="5689"/>
                </a:lnTo>
                <a:lnTo>
                  <a:pt x="5892" y="7950"/>
                </a:lnTo>
                <a:lnTo>
                  <a:pt x="6031" y="9232"/>
                </a:lnTo>
                <a:lnTo>
                  <a:pt x="6057" y="13169"/>
                </a:lnTo>
                <a:lnTo>
                  <a:pt x="6286" y="11899"/>
                </a:lnTo>
                <a:lnTo>
                  <a:pt x="1231" y="393"/>
                </a:lnTo>
                <a:lnTo>
                  <a:pt x="0" y="0"/>
                </a:lnTo>
                <a:close/>
              </a:path>
            </a:pathLst>
          </a:custGeom>
          <a:solidFill>
            <a:srgbClr val="DCE0DF"/>
          </a:solidFill>
        </p:spPr>
        <p:txBody>
          <a:bodyPr wrap="square" lIns="0" tIns="0" rIns="0" bIns="0" rtlCol="0"/>
          <a:lstStyle/>
          <a:p>
            <a:endParaRPr sz="1350"/>
          </a:p>
        </p:txBody>
      </p:sp>
      <p:sp>
        <p:nvSpPr>
          <p:cNvPr id="251" name="bk object 251"/>
          <p:cNvSpPr/>
          <p:nvPr/>
        </p:nvSpPr>
        <p:spPr>
          <a:xfrm>
            <a:off x="7647170" y="4897753"/>
            <a:ext cx="5239" cy="10001"/>
          </a:xfrm>
          <a:custGeom>
            <a:avLst/>
            <a:gdLst/>
            <a:ahLst/>
            <a:cxnLst/>
            <a:rect l="l" t="t" r="r" b="b"/>
            <a:pathLst>
              <a:path w="6984" h="13334">
                <a:moveTo>
                  <a:pt x="0" y="0"/>
                </a:moveTo>
                <a:lnTo>
                  <a:pt x="1117" y="673"/>
                </a:lnTo>
                <a:lnTo>
                  <a:pt x="1993" y="1587"/>
                </a:lnTo>
                <a:lnTo>
                  <a:pt x="2781" y="2552"/>
                </a:lnTo>
                <a:lnTo>
                  <a:pt x="3657" y="3492"/>
                </a:lnTo>
                <a:lnTo>
                  <a:pt x="4381" y="4572"/>
                </a:lnTo>
                <a:lnTo>
                  <a:pt x="4813" y="5727"/>
                </a:lnTo>
                <a:lnTo>
                  <a:pt x="5334" y="6807"/>
                </a:lnTo>
                <a:lnTo>
                  <a:pt x="5651" y="8026"/>
                </a:lnTo>
                <a:lnTo>
                  <a:pt x="5930" y="9347"/>
                </a:lnTo>
                <a:lnTo>
                  <a:pt x="6045" y="13169"/>
                </a:lnTo>
                <a:lnTo>
                  <a:pt x="6604" y="10579"/>
                </a:lnTo>
                <a:lnTo>
                  <a:pt x="6324" y="7912"/>
                </a:lnTo>
                <a:lnTo>
                  <a:pt x="4737" y="4292"/>
                </a:lnTo>
                <a:lnTo>
                  <a:pt x="4013" y="3263"/>
                </a:lnTo>
                <a:lnTo>
                  <a:pt x="3098" y="2311"/>
                </a:lnTo>
                <a:lnTo>
                  <a:pt x="2222" y="1320"/>
                </a:lnTo>
                <a:lnTo>
                  <a:pt x="1193" y="482"/>
                </a:lnTo>
                <a:lnTo>
                  <a:pt x="0" y="0"/>
                </a:lnTo>
                <a:close/>
              </a:path>
            </a:pathLst>
          </a:custGeom>
          <a:solidFill>
            <a:srgbClr val="DCE0DF"/>
          </a:solidFill>
        </p:spPr>
        <p:txBody>
          <a:bodyPr wrap="square" lIns="0" tIns="0" rIns="0" bIns="0" rtlCol="0"/>
          <a:lstStyle/>
          <a:p>
            <a:endParaRPr sz="1350"/>
          </a:p>
        </p:txBody>
      </p:sp>
      <p:sp>
        <p:nvSpPr>
          <p:cNvPr id="252" name="bk object 252"/>
          <p:cNvSpPr/>
          <p:nvPr/>
        </p:nvSpPr>
        <p:spPr>
          <a:xfrm>
            <a:off x="7646725" y="4897542"/>
            <a:ext cx="4286" cy="10478"/>
          </a:xfrm>
          <a:custGeom>
            <a:avLst/>
            <a:gdLst/>
            <a:ahLst/>
            <a:cxnLst/>
            <a:rect l="l" t="t" r="r" b="b"/>
            <a:pathLst>
              <a:path w="5715" h="13970">
                <a:moveTo>
                  <a:pt x="0" y="0"/>
                </a:moveTo>
                <a:lnTo>
                  <a:pt x="1587" y="1943"/>
                </a:lnTo>
                <a:lnTo>
                  <a:pt x="2222" y="3022"/>
                </a:lnTo>
                <a:lnTo>
                  <a:pt x="2908" y="4102"/>
                </a:lnTo>
                <a:lnTo>
                  <a:pt x="3454" y="5168"/>
                </a:lnTo>
                <a:lnTo>
                  <a:pt x="3860" y="6248"/>
                </a:lnTo>
                <a:lnTo>
                  <a:pt x="4813" y="8636"/>
                </a:lnTo>
                <a:lnTo>
                  <a:pt x="4925" y="9817"/>
                </a:lnTo>
                <a:lnTo>
                  <a:pt x="4978" y="13601"/>
                </a:lnTo>
                <a:lnTo>
                  <a:pt x="5207" y="12407"/>
                </a:lnTo>
                <a:lnTo>
                  <a:pt x="5207" y="9817"/>
                </a:lnTo>
                <a:lnTo>
                  <a:pt x="5054" y="8636"/>
                </a:lnTo>
                <a:lnTo>
                  <a:pt x="4813" y="7404"/>
                </a:lnTo>
                <a:lnTo>
                  <a:pt x="4368" y="6083"/>
                </a:lnTo>
                <a:lnTo>
                  <a:pt x="3302" y="3771"/>
                </a:lnTo>
                <a:lnTo>
                  <a:pt x="2552" y="2832"/>
                </a:lnTo>
                <a:lnTo>
                  <a:pt x="1790" y="1676"/>
                </a:lnTo>
                <a:lnTo>
                  <a:pt x="990" y="762"/>
                </a:lnTo>
                <a:lnTo>
                  <a:pt x="0" y="0"/>
                </a:lnTo>
                <a:close/>
              </a:path>
            </a:pathLst>
          </a:custGeom>
          <a:solidFill>
            <a:srgbClr val="DCE0DF"/>
          </a:solidFill>
        </p:spPr>
        <p:txBody>
          <a:bodyPr wrap="square" lIns="0" tIns="0" rIns="0" bIns="0" rtlCol="0"/>
          <a:lstStyle/>
          <a:p>
            <a:endParaRPr sz="1350"/>
          </a:p>
        </p:txBody>
      </p:sp>
      <p:sp>
        <p:nvSpPr>
          <p:cNvPr id="253" name="bk object 253"/>
          <p:cNvSpPr/>
          <p:nvPr/>
        </p:nvSpPr>
        <p:spPr>
          <a:xfrm>
            <a:off x="7645798" y="4897929"/>
            <a:ext cx="4286" cy="10478"/>
          </a:xfrm>
          <a:custGeom>
            <a:avLst/>
            <a:gdLst/>
            <a:ahLst/>
            <a:cxnLst/>
            <a:rect l="l" t="t" r="r" b="b"/>
            <a:pathLst>
              <a:path w="5715" h="13970">
                <a:moveTo>
                  <a:pt x="0" y="0"/>
                </a:moveTo>
                <a:lnTo>
                  <a:pt x="838" y="914"/>
                </a:lnTo>
                <a:lnTo>
                  <a:pt x="1587" y="1866"/>
                </a:lnTo>
                <a:lnTo>
                  <a:pt x="2273" y="3022"/>
                </a:lnTo>
                <a:lnTo>
                  <a:pt x="2946" y="3975"/>
                </a:lnTo>
                <a:lnTo>
                  <a:pt x="3543" y="5130"/>
                </a:lnTo>
                <a:lnTo>
                  <a:pt x="3898" y="6248"/>
                </a:lnTo>
                <a:lnTo>
                  <a:pt x="4813" y="8559"/>
                </a:lnTo>
                <a:lnTo>
                  <a:pt x="5168" y="11099"/>
                </a:lnTo>
                <a:lnTo>
                  <a:pt x="5016" y="13563"/>
                </a:lnTo>
                <a:lnTo>
                  <a:pt x="5207" y="12331"/>
                </a:lnTo>
                <a:lnTo>
                  <a:pt x="3860" y="4902"/>
                </a:lnTo>
                <a:lnTo>
                  <a:pt x="3340" y="3733"/>
                </a:lnTo>
                <a:lnTo>
                  <a:pt x="2540" y="2743"/>
                </a:lnTo>
                <a:lnTo>
                  <a:pt x="1828" y="1663"/>
                </a:lnTo>
                <a:lnTo>
                  <a:pt x="1041" y="800"/>
                </a:lnTo>
                <a:lnTo>
                  <a:pt x="0" y="0"/>
                </a:lnTo>
                <a:close/>
              </a:path>
            </a:pathLst>
          </a:custGeom>
          <a:solidFill>
            <a:srgbClr val="DCE0DF"/>
          </a:solidFill>
        </p:spPr>
        <p:txBody>
          <a:bodyPr wrap="square" lIns="0" tIns="0" rIns="0" bIns="0" rtlCol="0"/>
          <a:lstStyle/>
          <a:p>
            <a:endParaRPr sz="1350"/>
          </a:p>
        </p:txBody>
      </p:sp>
      <p:sp>
        <p:nvSpPr>
          <p:cNvPr id="254" name="bk object 254"/>
          <p:cNvSpPr/>
          <p:nvPr/>
        </p:nvSpPr>
        <p:spPr>
          <a:xfrm>
            <a:off x="7645529" y="4898738"/>
            <a:ext cx="3334" cy="10953"/>
          </a:xfrm>
          <a:custGeom>
            <a:avLst/>
            <a:gdLst/>
            <a:ahLst/>
            <a:cxnLst/>
            <a:rect l="l" t="t" r="r" b="b"/>
            <a:pathLst>
              <a:path w="4445" h="14604">
                <a:moveTo>
                  <a:pt x="0" y="0"/>
                </a:moveTo>
                <a:lnTo>
                  <a:pt x="762" y="1028"/>
                </a:lnTo>
                <a:lnTo>
                  <a:pt x="1397" y="2070"/>
                </a:lnTo>
                <a:lnTo>
                  <a:pt x="1955" y="3263"/>
                </a:lnTo>
                <a:lnTo>
                  <a:pt x="2387" y="4419"/>
                </a:lnTo>
                <a:lnTo>
                  <a:pt x="2908" y="5600"/>
                </a:lnTo>
                <a:lnTo>
                  <a:pt x="3704" y="9105"/>
                </a:lnTo>
                <a:lnTo>
                  <a:pt x="3676" y="13042"/>
                </a:lnTo>
                <a:lnTo>
                  <a:pt x="3581" y="14236"/>
                </a:lnTo>
                <a:lnTo>
                  <a:pt x="3898" y="13042"/>
                </a:lnTo>
                <a:lnTo>
                  <a:pt x="4013" y="10502"/>
                </a:lnTo>
                <a:lnTo>
                  <a:pt x="4102" y="9105"/>
                </a:lnTo>
                <a:lnTo>
                  <a:pt x="3898" y="7873"/>
                </a:lnTo>
                <a:lnTo>
                  <a:pt x="3581" y="6642"/>
                </a:lnTo>
                <a:lnTo>
                  <a:pt x="3302" y="5359"/>
                </a:lnTo>
                <a:lnTo>
                  <a:pt x="2832" y="4178"/>
                </a:lnTo>
                <a:lnTo>
                  <a:pt x="2311" y="3022"/>
                </a:lnTo>
                <a:lnTo>
                  <a:pt x="1714" y="1943"/>
                </a:lnTo>
                <a:lnTo>
                  <a:pt x="914" y="825"/>
                </a:lnTo>
                <a:lnTo>
                  <a:pt x="0" y="0"/>
                </a:lnTo>
                <a:close/>
              </a:path>
            </a:pathLst>
          </a:custGeom>
          <a:solidFill>
            <a:srgbClr val="DCE0DF"/>
          </a:solidFill>
        </p:spPr>
        <p:txBody>
          <a:bodyPr wrap="square" lIns="0" tIns="0" rIns="0" bIns="0" rtlCol="0"/>
          <a:lstStyle/>
          <a:p>
            <a:endParaRPr sz="1350"/>
          </a:p>
        </p:txBody>
      </p:sp>
      <p:sp>
        <p:nvSpPr>
          <p:cNvPr id="255" name="bk object 255"/>
          <p:cNvSpPr/>
          <p:nvPr/>
        </p:nvSpPr>
        <p:spPr>
          <a:xfrm>
            <a:off x="7644393" y="4898798"/>
            <a:ext cx="3334" cy="10953"/>
          </a:xfrm>
          <a:custGeom>
            <a:avLst/>
            <a:gdLst/>
            <a:ahLst/>
            <a:cxnLst/>
            <a:rect l="l" t="t" r="r" b="b"/>
            <a:pathLst>
              <a:path w="4445" h="14604">
                <a:moveTo>
                  <a:pt x="0" y="0"/>
                </a:moveTo>
                <a:lnTo>
                  <a:pt x="723" y="1104"/>
                </a:lnTo>
                <a:lnTo>
                  <a:pt x="1320" y="2184"/>
                </a:lnTo>
                <a:lnTo>
                  <a:pt x="1828" y="3378"/>
                </a:lnTo>
                <a:lnTo>
                  <a:pt x="2425" y="4419"/>
                </a:lnTo>
                <a:lnTo>
                  <a:pt x="2832" y="5600"/>
                </a:lnTo>
                <a:lnTo>
                  <a:pt x="3111" y="6883"/>
                </a:lnTo>
                <a:lnTo>
                  <a:pt x="3708" y="9309"/>
                </a:lnTo>
                <a:lnTo>
                  <a:pt x="3708" y="11810"/>
                </a:lnTo>
                <a:lnTo>
                  <a:pt x="3467" y="14236"/>
                </a:lnTo>
                <a:lnTo>
                  <a:pt x="3822" y="13119"/>
                </a:lnTo>
                <a:lnTo>
                  <a:pt x="4013" y="11810"/>
                </a:lnTo>
                <a:lnTo>
                  <a:pt x="4013" y="9309"/>
                </a:lnTo>
                <a:lnTo>
                  <a:pt x="3822" y="7950"/>
                </a:lnTo>
                <a:lnTo>
                  <a:pt x="3505" y="6756"/>
                </a:lnTo>
                <a:lnTo>
                  <a:pt x="3225" y="5524"/>
                </a:lnTo>
                <a:lnTo>
                  <a:pt x="2832" y="4330"/>
                </a:lnTo>
                <a:lnTo>
                  <a:pt x="2235" y="3174"/>
                </a:lnTo>
                <a:lnTo>
                  <a:pt x="1562" y="2070"/>
                </a:lnTo>
                <a:lnTo>
                  <a:pt x="838" y="990"/>
                </a:lnTo>
                <a:lnTo>
                  <a:pt x="0" y="0"/>
                </a:lnTo>
                <a:close/>
              </a:path>
            </a:pathLst>
          </a:custGeom>
          <a:solidFill>
            <a:srgbClr val="DCE0DF"/>
          </a:solidFill>
        </p:spPr>
        <p:txBody>
          <a:bodyPr wrap="square" lIns="0" tIns="0" rIns="0" bIns="0" rtlCol="0"/>
          <a:lstStyle/>
          <a:p>
            <a:endParaRPr sz="1350"/>
          </a:p>
        </p:txBody>
      </p:sp>
      <p:sp>
        <p:nvSpPr>
          <p:cNvPr id="256" name="bk object 256"/>
          <p:cNvSpPr/>
          <p:nvPr/>
        </p:nvSpPr>
        <p:spPr>
          <a:xfrm>
            <a:off x="7643528" y="4898942"/>
            <a:ext cx="2858" cy="10953"/>
          </a:xfrm>
          <a:custGeom>
            <a:avLst/>
            <a:gdLst/>
            <a:ahLst/>
            <a:cxnLst/>
            <a:rect l="l" t="t" r="r" b="b"/>
            <a:pathLst>
              <a:path w="3809" h="14604">
                <a:moveTo>
                  <a:pt x="0" y="0"/>
                </a:moveTo>
                <a:lnTo>
                  <a:pt x="2870" y="8153"/>
                </a:lnTo>
                <a:lnTo>
                  <a:pt x="2832" y="13131"/>
                </a:lnTo>
                <a:lnTo>
                  <a:pt x="2628" y="14401"/>
                </a:lnTo>
                <a:lnTo>
                  <a:pt x="3429" y="12014"/>
                </a:lnTo>
                <a:lnTo>
                  <a:pt x="3581" y="9347"/>
                </a:lnTo>
                <a:lnTo>
                  <a:pt x="3111" y="6807"/>
                </a:lnTo>
                <a:lnTo>
                  <a:pt x="2946" y="5575"/>
                </a:lnTo>
                <a:lnTo>
                  <a:pt x="2552" y="4292"/>
                </a:lnTo>
                <a:lnTo>
                  <a:pt x="1993" y="3187"/>
                </a:lnTo>
                <a:lnTo>
                  <a:pt x="1473" y="1993"/>
                </a:lnTo>
                <a:lnTo>
                  <a:pt x="800" y="914"/>
                </a:lnTo>
                <a:lnTo>
                  <a:pt x="0" y="0"/>
                </a:lnTo>
                <a:close/>
              </a:path>
            </a:pathLst>
          </a:custGeom>
          <a:solidFill>
            <a:srgbClr val="DCE0DF"/>
          </a:solidFill>
        </p:spPr>
        <p:txBody>
          <a:bodyPr wrap="square" lIns="0" tIns="0" rIns="0" bIns="0" rtlCol="0"/>
          <a:lstStyle/>
          <a:p>
            <a:endParaRPr sz="1350"/>
          </a:p>
        </p:txBody>
      </p:sp>
      <p:sp>
        <p:nvSpPr>
          <p:cNvPr id="257" name="bk object 257"/>
          <p:cNvSpPr/>
          <p:nvPr/>
        </p:nvSpPr>
        <p:spPr>
          <a:xfrm>
            <a:off x="7652746" y="4893993"/>
            <a:ext cx="6668" cy="9049"/>
          </a:xfrm>
          <a:custGeom>
            <a:avLst/>
            <a:gdLst/>
            <a:ahLst/>
            <a:cxnLst/>
            <a:rect l="l" t="t" r="r" b="b"/>
            <a:pathLst>
              <a:path w="8890" h="12065">
                <a:moveTo>
                  <a:pt x="1358" y="0"/>
                </a:moveTo>
                <a:lnTo>
                  <a:pt x="0" y="76"/>
                </a:lnTo>
                <a:lnTo>
                  <a:pt x="1358" y="152"/>
                </a:lnTo>
                <a:lnTo>
                  <a:pt x="2590" y="673"/>
                </a:lnTo>
                <a:lnTo>
                  <a:pt x="3708" y="1473"/>
                </a:lnTo>
                <a:lnTo>
                  <a:pt x="4775" y="2108"/>
                </a:lnTo>
                <a:lnTo>
                  <a:pt x="5740" y="3060"/>
                </a:lnTo>
                <a:lnTo>
                  <a:pt x="6413" y="4089"/>
                </a:lnTo>
                <a:lnTo>
                  <a:pt x="7162" y="5168"/>
                </a:lnTo>
                <a:lnTo>
                  <a:pt x="7645" y="6413"/>
                </a:lnTo>
                <a:lnTo>
                  <a:pt x="8445" y="8953"/>
                </a:lnTo>
                <a:lnTo>
                  <a:pt x="8801" y="11569"/>
                </a:lnTo>
                <a:lnTo>
                  <a:pt x="8877" y="8915"/>
                </a:lnTo>
                <a:lnTo>
                  <a:pt x="8318" y="6159"/>
                </a:lnTo>
                <a:lnTo>
                  <a:pt x="6807" y="3860"/>
                </a:lnTo>
                <a:lnTo>
                  <a:pt x="6057" y="2666"/>
                </a:lnTo>
                <a:lnTo>
                  <a:pt x="5054" y="1701"/>
                </a:lnTo>
                <a:lnTo>
                  <a:pt x="3860" y="1079"/>
                </a:lnTo>
                <a:lnTo>
                  <a:pt x="2705" y="393"/>
                </a:lnTo>
                <a:lnTo>
                  <a:pt x="1358" y="0"/>
                </a:lnTo>
                <a:close/>
              </a:path>
            </a:pathLst>
          </a:custGeom>
          <a:solidFill>
            <a:srgbClr val="DCE0DF"/>
          </a:solidFill>
        </p:spPr>
        <p:txBody>
          <a:bodyPr wrap="square" lIns="0" tIns="0" rIns="0" bIns="0" rtlCol="0"/>
          <a:lstStyle/>
          <a:p>
            <a:endParaRPr sz="1350"/>
          </a:p>
        </p:txBody>
      </p:sp>
      <p:sp>
        <p:nvSpPr>
          <p:cNvPr id="258" name="bk object 258"/>
          <p:cNvSpPr/>
          <p:nvPr/>
        </p:nvSpPr>
        <p:spPr>
          <a:xfrm>
            <a:off x="7643682" y="4900259"/>
            <a:ext cx="1429" cy="9525"/>
          </a:xfrm>
          <a:custGeom>
            <a:avLst/>
            <a:gdLst/>
            <a:ahLst/>
            <a:cxnLst/>
            <a:rect l="l" t="t" r="r" b="b"/>
            <a:pathLst>
              <a:path w="1904" h="12700">
                <a:moveTo>
                  <a:pt x="0" y="0"/>
                </a:moveTo>
                <a:lnTo>
                  <a:pt x="0" y="2070"/>
                </a:lnTo>
                <a:lnTo>
                  <a:pt x="241" y="4051"/>
                </a:lnTo>
                <a:lnTo>
                  <a:pt x="393" y="6159"/>
                </a:lnTo>
                <a:lnTo>
                  <a:pt x="635" y="8191"/>
                </a:lnTo>
                <a:lnTo>
                  <a:pt x="952" y="10223"/>
                </a:lnTo>
                <a:lnTo>
                  <a:pt x="1346" y="12204"/>
                </a:lnTo>
                <a:lnTo>
                  <a:pt x="1270" y="10223"/>
                </a:lnTo>
                <a:lnTo>
                  <a:pt x="1070" y="8191"/>
                </a:lnTo>
                <a:lnTo>
                  <a:pt x="952" y="6121"/>
                </a:lnTo>
                <a:lnTo>
                  <a:pt x="393" y="2032"/>
                </a:lnTo>
                <a:lnTo>
                  <a:pt x="0" y="0"/>
                </a:lnTo>
                <a:close/>
              </a:path>
            </a:pathLst>
          </a:custGeom>
          <a:solidFill>
            <a:srgbClr val="F3FAFB"/>
          </a:solidFill>
        </p:spPr>
        <p:txBody>
          <a:bodyPr wrap="square" lIns="0" tIns="0" rIns="0" bIns="0" rtlCol="0"/>
          <a:lstStyle/>
          <a:p>
            <a:endParaRPr sz="1350"/>
          </a:p>
        </p:txBody>
      </p:sp>
      <p:sp>
        <p:nvSpPr>
          <p:cNvPr id="259" name="bk object 259"/>
          <p:cNvSpPr/>
          <p:nvPr/>
        </p:nvSpPr>
        <p:spPr>
          <a:xfrm>
            <a:off x="7642396" y="4899901"/>
            <a:ext cx="953" cy="10953"/>
          </a:xfrm>
          <a:custGeom>
            <a:avLst/>
            <a:gdLst/>
            <a:ahLst/>
            <a:cxnLst/>
            <a:rect l="l" t="t" r="r" b="b"/>
            <a:pathLst>
              <a:path w="1270" h="14604">
                <a:moveTo>
                  <a:pt x="914" y="0"/>
                </a:moveTo>
                <a:lnTo>
                  <a:pt x="558" y="1104"/>
                </a:lnTo>
                <a:lnTo>
                  <a:pt x="355" y="2273"/>
                </a:lnTo>
                <a:lnTo>
                  <a:pt x="241" y="3454"/>
                </a:lnTo>
                <a:lnTo>
                  <a:pt x="0" y="4737"/>
                </a:lnTo>
                <a:lnTo>
                  <a:pt x="0" y="7124"/>
                </a:lnTo>
                <a:lnTo>
                  <a:pt x="121" y="9512"/>
                </a:lnTo>
                <a:lnTo>
                  <a:pt x="355" y="11899"/>
                </a:lnTo>
                <a:lnTo>
                  <a:pt x="520" y="13131"/>
                </a:lnTo>
                <a:lnTo>
                  <a:pt x="711" y="14236"/>
                </a:lnTo>
                <a:lnTo>
                  <a:pt x="673" y="11861"/>
                </a:lnTo>
                <a:lnTo>
                  <a:pt x="558" y="7124"/>
                </a:lnTo>
                <a:lnTo>
                  <a:pt x="581" y="2273"/>
                </a:lnTo>
                <a:lnTo>
                  <a:pt x="914" y="0"/>
                </a:lnTo>
                <a:close/>
              </a:path>
            </a:pathLst>
          </a:custGeom>
          <a:solidFill>
            <a:srgbClr val="F3FAFB"/>
          </a:solidFill>
        </p:spPr>
        <p:txBody>
          <a:bodyPr wrap="square" lIns="0" tIns="0" rIns="0" bIns="0" rtlCol="0"/>
          <a:lstStyle/>
          <a:p>
            <a:endParaRPr sz="1350"/>
          </a:p>
        </p:txBody>
      </p:sp>
      <p:sp>
        <p:nvSpPr>
          <p:cNvPr id="260" name="bk object 260"/>
          <p:cNvSpPr/>
          <p:nvPr/>
        </p:nvSpPr>
        <p:spPr>
          <a:xfrm>
            <a:off x="7641441" y="4899663"/>
            <a:ext cx="953" cy="10953"/>
          </a:xfrm>
          <a:custGeom>
            <a:avLst/>
            <a:gdLst/>
            <a:ahLst/>
            <a:cxnLst/>
            <a:rect l="l" t="t" r="r" b="b"/>
            <a:pathLst>
              <a:path w="1270" h="14604">
                <a:moveTo>
                  <a:pt x="990" y="0"/>
                </a:moveTo>
                <a:lnTo>
                  <a:pt x="558" y="1143"/>
                </a:lnTo>
                <a:lnTo>
                  <a:pt x="317" y="2349"/>
                </a:lnTo>
                <a:lnTo>
                  <a:pt x="0" y="4737"/>
                </a:lnTo>
                <a:lnTo>
                  <a:pt x="38" y="10731"/>
                </a:lnTo>
                <a:lnTo>
                  <a:pt x="161" y="11925"/>
                </a:lnTo>
                <a:lnTo>
                  <a:pt x="241" y="13081"/>
                </a:lnTo>
                <a:lnTo>
                  <a:pt x="507" y="14287"/>
                </a:lnTo>
                <a:lnTo>
                  <a:pt x="558" y="2349"/>
                </a:lnTo>
                <a:lnTo>
                  <a:pt x="990" y="0"/>
                </a:lnTo>
                <a:close/>
              </a:path>
            </a:pathLst>
          </a:custGeom>
          <a:solidFill>
            <a:srgbClr val="F3FAFB"/>
          </a:solidFill>
        </p:spPr>
        <p:txBody>
          <a:bodyPr wrap="square" lIns="0" tIns="0" rIns="0" bIns="0" rtlCol="0"/>
          <a:lstStyle/>
          <a:p>
            <a:endParaRPr sz="1350"/>
          </a:p>
        </p:txBody>
      </p:sp>
      <p:sp>
        <p:nvSpPr>
          <p:cNvPr id="261" name="bk object 261"/>
          <p:cNvSpPr/>
          <p:nvPr/>
        </p:nvSpPr>
        <p:spPr>
          <a:xfrm>
            <a:off x="7640129" y="4899631"/>
            <a:ext cx="1429" cy="10953"/>
          </a:xfrm>
          <a:custGeom>
            <a:avLst/>
            <a:gdLst/>
            <a:ahLst/>
            <a:cxnLst/>
            <a:rect l="l" t="t" r="r" b="b"/>
            <a:pathLst>
              <a:path w="1904" h="14604">
                <a:moveTo>
                  <a:pt x="1587" y="0"/>
                </a:moveTo>
                <a:lnTo>
                  <a:pt x="0" y="14198"/>
                </a:lnTo>
                <a:lnTo>
                  <a:pt x="114" y="11811"/>
                </a:lnTo>
                <a:lnTo>
                  <a:pt x="719" y="4610"/>
                </a:lnTo>
                <a:lnTo>
                  <a:pt x="1083" y="2273"/>
                </a:lnTo>
                <a:lnTo>
                  <a:pt x="1587" y="0"/>
                </a:lnTo>
                <a:close/>
              </a:path>
            </a:pathLst>
          </a:custGeom>
          <a:solidFill>
            <a:srgbClr val="F3FAFB"/>
          </a:solidFill>
        </p:spPr>
        <p:txBody>
          <a:bodyPr wrap="square" lIns="0" tIns="0" rIns="0" bIns="0" rtlCol="0"/>
          <a:lstStyle/>
          <a:p>
            <a:endParaRPr sz="1350"/>
          </a:p>
        </p:txBody>
      </p:sp>
      <p:sp>
        <p:nvSpPr>
          <p:cNvPr id="262" name="bk object 262"/>
          <p:cNvSpPr/>
          <p:nvPr/>
        </p:nvSpPr>
        <p:spPr>
          <a:xfrm>
            <a:off x="7639239" y="4899692"/>
            <a:ext cx="1429" cy="10953"/>
          </a:xfrm>
          <a:custGeom>
            <a:avLst/>
            <a:gdLst/>
            <a:ahLst/>
            <a:cxnLst/>
            <a:rect l="l" t="t" r="r" b="b"/>
            <a:pathLst>
              <a:path w="1904" h="14604">
                <a:moveTo>
                  <a:pt x="1663" y="0"/>
                </a:moveTo>
                <a:lnTo>
                  <a:pt x="0" y="14198"/>
                </a:lnTo>
                <a:lnTo>
                  <a:pt x="228" y="11811"/>
                </a:lnTo>
                <a:lnTo>
                  <a:pt x="317" y="9423"/>
                </a:lnTo>
                <a:lnTo>
                  <a:pt x="749" y="4699"/>
                </a:lnTo>
                <a:lnTo>
                  <a:pt x="1066" y="2311"/>
                </a:lnTo>
                <a:lnTo>
                  <a:pt x="1663" y="0"/>
                </a:lnTo>
                <a:close/>
              </a:path>
            </a:pathLst>
          </a:custGeom>
          <a:solidFill>
            <a:srgbClr val="F3FAFB"/>
          </a:solidFill>
        </p:spPr>
        <p:txBody>
          <a:bodyPr wrap="square" lIns="0" tIns="0" rIns="0" bIns="0" rtlCol="0"/>
          <a:lstStyle/>
          <a:p>
            <a:endParaRPr sz="1350"/>
          </a:p>
        </p:txBody>
      </p:sp>
      <p:sp>
        <p:nvSpPr>
          <p:cNvPr id="263" name="bk object 263"/>
          <p:cNvSpPr/>
          <p:nvPr/>
        </p:nvSpPr>
        <p:spPr>
          <a:xfrm>
            <a:off x="7638307" y="4899812"/>
            <a:ext cx="1429" cy="10953"/>
          </a:xfrm>
          <a:custGeom>
            <a:avLst/>
            <a:gdLst/>
            <a:ahLst/>
            <a:cxnLst/>
            <a:rect l="l" t="t" r="r" b="b"/>
            <a:pathLst>
              <a:path w="1904" h="14604">
                <a:moveTo>
                  <a:pt x="1790" y="0"/>
                </a:moveTo>
                <a:lnTo>
                  <a:pt x="1193" y="1066"/>
                </a:lnTo>
                <a:lnTo>
                  <a:pt x="927" y="2222"/>
                </a:lnTo>
                <a:lnTo>
                  <a:pt x="685" y="3416"/>
                </a:lnTo>
                <a:lnTo>
                  <a:pt x="400" y="4610"/>
                </a:lnTo>
                <a:lnTo>
                  <a:pt x="203" y="5803"/>
                </a:lnTo>
                <a:lnTo>
                  <a:pt x="126" y="6997"/>
                </a:lnTo>
                <a:lnTo>
                  <a:pt x="0" y="12890"/>
                </a:lnTo>
                <a:lnTo>
                  <a:pt x="126" y="14160"/>
                </a:lnTo>
                <a:lnTo>
                  <a:pt x="317" y="11772"/>
                </a:lnTo>
                <a:lnTo>
                  <a:pt x="406" y="9385"/>
                </a:lnTo>
                <a:lnTo>
                  <a:pt x="685" y="7035"/>
                </a:lnTo>
                <a:lnTo>
                  <a:pt x="805" y="4572"/>
                </a:lnTo>
                <a:lnTo>
                  <a:pt x="1117" y="2222"/>
                </a:lnTo>
                <a:lnTo>
                  <a:pt x="1790" y="0"/>
                </a:lnTo>
                <a:close/>
              </a:path>
            </a:pathLst>
          </a:custGeom>
          <a:solidFill>
            <a:srgbClr val="F3FAFB"/>
          </a:solidFill>
        </p:spPr>
        <p:txBody>
          <a:bodyPr wrap="square" lIns="0" tIns="0" rIns="0" bIns="0" rtlCol="0"/>
          <a:lstStyle/>
          <a:p>
            <a:endParaRPr sz="1350"/>
          </a:p>
        </p:txBody>
      </p:sp>
      <p:sp>
        <p:nvSpPr>
          <p:cNvPr id="264" name="bk object 264"/>
          <p:cNvSpPr/>
          <p:nvPr/>
        </p:nvSpPr>
        <p:spPr>
          <a:xfrm>
            <a:off x="7637024" y="4899901"/>
            <a:ext cx="1905" cy="10953"/>
          </a:xfrm>
          <a:custGeom>
            <a:avLst/>
            <a:gdLst/>
            <a:ahLst/>
            <a:cxnLst/>
            <a:rect l="l" t="t" r="r" b="b"/>
            <a:pathLst>
              <a:path w="2540" h="14604">
                <a:moveTo>
                  <a:pt x="2273" y="0"/>
                </a:moveTo>
                <a:lnTo>
                  <a:pt x="1079" y="2032"/>
                </a:lnTo>
                <a:lnTo>
                  <a:pt x="397" y="4533"/>
                </a:lnTo>
                <a:lnTo>
                  <a:pt x="126" y="6921"/>
                </a:lnTo>
                <a:lnTo>
                  <a:pt x="0" y="9347"/>
                </a:lnTo>
                <a:lnTo>
                  <a:pt x="203" y="11772"/>
                </a:lnTo>
                <a:lnTo>
                  <a:pt x="406" y="12966"/>
                </a:lnTo>
                <a:lnTo>
                  <a:pt x="685" y="14122"/>
                </a:lnTo>
                <a:lnTo>
                  <a:pt x="482" y="11734"/>
                </a:lnTo>
                <a:lnTo>
                  <a:pt x="431" y="9309"/>
                </a:lnTo>
                <a:lnTo>
                  <a:pt x="695" y="6921"/>
                </a:lnTo>
                <a:lnTo>
                  <a:pt x="1009" y="4457"/>
                </a:lnTo>
                <a:lnTo>
                  <a:pt x="1269" y="3429"/>
                </a:lnTo>
                <a:lnTo>
                  <a:pt x="1511" y="2273"/>
                </a:lnTo>
                <a:lnTo>
                  <a:pt x="1866" y="1104"/>
                </a:lnTo>
                <a:lnTo>
                  <a:pt x="2273" y="0"/>
                </a:lnTo>
                <a:close/>
              </a:path>
            </a:pathLst>
          </a:custGeom>
          <a:solidFill>
            <a:srgbClr val="F3FAFB"/>
          </a:solidFill>
        </p:spPr>
        <p:txBody>
          <a:bodyPr wrap="square" lIns="0" tIns="0" rIns="0" bIns="0" rtlCol="0"/>
          <a:lstStyle/>
          <a:p>
            <a:endParaRPr sz="1350"/>
          </a:p>
        </p:txBody>
      </p:sp>
      <p:sp>
        <p:nvSpPr>
          <p:cNvPr id="265" name="bk object 265"/>
          <p:cNvSpPr/>
          <p:nvPr/>
        </p:nvSpPr>
        <p:spPr>
          <a:xfrm>
            <a:off x="7636014" y="4899928"/>
            <a:ext cx="1905" cy="10478"/>
          </a:xfrm>
          <a:custGeom>
            <a:avLst/>
            <a:gdLst/>
            <a:ahLst/>
            <a:cxnLst/>
            <a:rect l="l" t="t" r="r" b="b"/>
            <a:pathLst>
              <a:path w="2540" h="13970">
                <a:moveTo>
                  <a:pt x="2540" y="0"/>
                </a:moveTo>
                <a:lnTo>
                  <a:pt x="0" y="11302"/>
                </a:lnTo>
                <a:lnTo>
                  <a:pt x="152" y="12420"/>
                </a:lnTo>
                <a:lnTo>
                  <a:pt x="355" y="13601"/>
                </a:lnTo>
                <a:lnTo>
                  <a:pt x="355" y="8915"/>
                </a:lnTo>
                <a:lnTo>
                  <a:pt x="640" y="6603"/>
                </a:lnTo>
                <a:lnTo>
                  <a:pt x="1017" y="4254"/>
                </a:lnTo>
                <a:lnTo>
                  <a:pt x="1473" y="2070"/>
                </a:lnTo>
                <a:lnTo>
                  <a:pt x="2540" y="0"/>
                </a:lnTo>
                <a:close/>
              </a:path>
            </a:pathLst>
          </a:custGeom>
          <a:solidFill>
            <a:srgbClr val="F3FAFB"/>
          </a:solidFill>
        </p:spPr>
        <p:txBody>
          <a:bodyPr wrap="square" lIns="0" tIns="0" rIns="0" bIns="0" rtlCol="0"/>
          <a:lstStyle/>
          <a:p>
            <a:endParaRPr sz="1350"/>
          </a:p>
        </p:txBody>
      </p:sp>
      <p:sp>
        <p:nvSpPr>
          <p:cNvPr id="266" name="bk object 266"/>
          <p:cNvSpPr/>
          <p:nvPr/>
        </p:nvSpPr>
        <p:spPr>
          <a:xfrm>
            <a:off x="7634371" y="4899091"/>
            <a:ext cx="3334" cy="11906"/>
          </a:xfrm>
          <a:custGeom>
            <a:avLst/>
            <a:gdLst/>
            <a:ahLst/>
            <a:cxnLst/>
            <a:rect l="l" t="t" r="r" b="b"/>
            <a:pathLst>
              <a:path w="4445" h="15875">
                <a:moveTo>
                  <a:pt x="4216" y="0"/>
                </a:moveTo>
                <a:lnTo>
                  <a:pt x="3378" y="1079"/>
                </a:lnTo>
                <a:lnTo>
                  <a:pt x="2709" y="2387"/>
                </a:lnTo>
                <a:lnTo>
                  <a:pt x="2184" y="3581"/>
                </a:lnTo>
                <a:lnTo>
                  <a:pt x="1587" y="4813"/>
                </a:lnTo>
                <a:lnTo>
                  <a:pt x="1231" y="6121"/>
                </a:lnTo>
                <a:lnTo>
                  <a:pt x="879" y="7569"/>
                </a:lnTo>
                <a:lnTo>
                  <a:pt x="543" y="8839"/>
                </a:lnTo>
                <a:lnTo>
                  <a:pt x="313" y="10147"/>
                </a:lnTo>
                <a:lnTo>
                  <a:pt x="165" y="11493"/>
                </a:lnTo>
                <a:lnTo>
                  <a:pt x="0" y="15557"/>
                </a:lnTo>
                <a:lnTo>
                  <a:pt x="324" y="12814"/>
                </a:lnTo>
                <a:lnTo>
                  <a:pt x="567" y="11493"/>
                </a:lnTo>
                <a:lnTo>
                  <a:pt x="2933" y="2387"/>
                </a:lnTo>
                <a:lnTo>
                  <a:pt x="4216" y="0"/>
                </a:lnTo>
                <a:close/>
              </a:path>
            </a:pathLst>
          </a:custGeom>
          <a:solidFill>
            <a:srgbClr val="F3FAFB"/>
          </a:solidFill>
        </p:spPr>
        <p:txBody>
          <a:bodyPr wrap="square" lIns="0" tIns="0" rIns="0" bIns="0" rtlCol="0"/>
          <a:lstStyle/>
          <a:p>
            <a:endParaRPr sz="1350"/>
          </a:p>
        </p:txBody>
      </p:sp>
      <p:sp>
        <p:nvSpPr>
          <p:cNvPr id="267" name="bk object 267"/>
          <p:cNvSpPr/>
          <p:nvPr/>
        </p:nvSpPr>
        <p:spPr>
          <a:xfrm>
            <a:off x="7633122" y="4898348"/>
            <a:ext cx="4286" cy="11906"/>
          </a:xfrm>
          <a:custGeom>
            <a:avLst/>
            <a:gdLst/>
            <a:ahLst/>
            <a:cxnLst/>
            <a:rect l="l" t="t" r="r" b="b"/>
            <a:pathLst>
              <a:path w="5715" h="15875">
                <a:moveTo>
                  <a:pt x="5448" y="0"/>
                </a:moveTo>
                <a:lnTo>
                  <a:pt x="0" y="14008"/>
                </a:lnTo>
                <a:lnTo>
                  <a:pt x="266" y="15354"/>
                </a:lnTo>
                <a:lnTo>
                  <a:pt x="234" y="12534"/>
                </a:lnTo>
                <a:lnTo>
                  <a:pt x="431" y="11214"/>
                </a:lnTo>
                <a:lnTo>
                  <a:pt x="602" y="9753"/>
                </a:lnTo>
                <a:lnTo>
                  <a:pt x="928" y="8394"/>
                </a:lnTo>
                <a:lnTo>
                  <a:pt x="1384" y="7200"/>
                </a:lnTo>
                <a:lnTo>
                  <a:pt x="1828" y="5880"/>
                </a:lnTo>
                <a:lnTo>
                  <a:pt x="2463" y="4610"/>
                </a:lnTo>
                <a:lnTo>
                  <a:pt x="3136" y="3429"/>
                </a:lnTo>
                <a:lnTo>
                  <a:pt x="4610" y="1104"/>
                </a:lnTo>
                <a:lnTo>
                  <a:pt x="5448" y="0"/>
                </a:lnTo>
                <a:close/>
              </a:path>
            </a:pathLst>
          </a:custGeom>
          <a:solidFill>
            <a:srgbClr val="F3FAFB"/>
          </a:solidFill>
        </p:spPr>
        <p:txBody>
          <a:bodyPr wrap="square" lIns="0" tIns="0" rIns="0" bIns="0" rtlCol="0"/>
          <a:lstStyle/>
          <a:p>
            <a:endParaRPr sz="1350"/>
          </a:p>
        </p:txBody>
      </p:sp>
      <p:sp>
        <p:nvSpPr>
          <p:cNvPr id="268" name="bk object 268"/>
          <p:cNvSpPr/>
          <p:nvPr/>
        </p:nvSpPr>
        <p:spPr>
          <a:xfrm>
            <a:off x="7632097" y="4897873"/>
            <a:ext cx="4763" cy="10478"/>
          </a:xfrm>
          <a:custGeom>
            <a:avLst/>
            <a:gdLst/>
            <a:ahLst/>
            <a:cxnLst/>
            <a:rect l="l" t="t" r="r" b="b"/>
            <a:pathLst>
              <a:path w="6350" h="13970">
                <a:moveTo>
                  <a:pt x="5778" y="0"/>
                </a:moveTo>
                <a:lnTo>
                  <a:pt x="0" y="13919"/>
                </a:lnTo>
                <a:lnTo>
                  <a:pt x="165" y="12649"/>
                </a:lnTo>
                <a:lnTo>
                  <a:pt x="165" y="11341"/>
                </a:lnTo>
                <a:lnTo>
                  <a:pt x="406" y="10020"/>
                </a:lnTo>
                <a:lnTo>
                  <a:pt x="596" y="8788"/>
                </a:lnTo>
                <a:lnTo>
                  <a:pt x="1003" y="7594"/>
                </a:lnTo>
                <a:lnTo>
                  <a:pt x="1659" y="6159"/>
                </a:lnTo>
                <a:lnTo>
                  <a:pt x="2044" y="5207"/>
                </a:lnTo>
                <a:lnTo>
                  <a:pt x="2628" y="4127"/>
                </a:lnTo>
                <a:lnTo>
                  <a:pt x="3352" y="3098"/>
                </a:lnTo>
                <a:lnTo>
                  <a:pt x="4102" y="1943"/>
                </a:lnTo>
                <a:lnTo>
                  <a:pt x="4902" y="990"/>
                </a:lnTo>
                <a:lnTo>
                  <a:pt x="5778" y="0"/>
                </a:lnTo>
                <a:close/>
              </a:path>
            </a:pathLst>
          </a:custGeom>
          <a:solidFill>
            <a:srgbClr val="F3FAFB"/>
          </a:solidFill>
        </p:spPr>
        <p:txBody>
          <a:bodyPr wrap="square" lIns="0" tIns="0" rIns="0" bIns="0" rtlCol="0"/>
          <a:lstStyle/>
          <a:p>
            <a:endParaRPr sz="1350"/>
          </a:p>
        </p:txBody>
      </p:sp>
      <p:sp>
        <p:nvSpPr>
          <p:cNvPr id="269" name="bk object 269"/>
          <p:cNvSpPr/>
          <p:nvPr/>
        </p:nvSpPr>
        <p:spPr>
          <a:xfrm>
            <a:off x="7630734" y="4896645"/>
            <a:ext cx="6191" cy="9525"/>
          </a:xfrm>
          <a:custGeom>
            <a:avLst/>
            <a:gdLst/>
            <a:ahLst/>
            <a:cxnLst/>
            <a:rect l="l" t="t" r="r" b="b"/>
            <a:pathLst>
              <a:path w="8254" h="12700">
                <a:moveTo>
                  <a:pt x="8229" y="0"/>
                </a:moveTo>
                <a:lnTo>
                  <a:pt x="233" y="11455"/>
                </a:lnTo>
                <a:lnTo>
                  <a:pt x="0" y="12611"/>
                </a:lnTo>
                <a:lnTo>
                  <a:pt x="439" y="11417"/>
                </a:lnTo>
                <a:lnTo>
                  <a:pt x="688" y="10147"/>
                </a:lnTo>
                <a:lnTo>
                  <a:pt x="1229" y="8826"/>
                </a:lnTo>
                <a:lnTo>
                  <a:pt x="7277" y="914"/>
                </a:lnTo>
                <a:lnTo>
                  <a:pt x="8229" y="0"/>
                </a:lnTo>
                <a:close/>
              </a:path>
            </a:pathLst>
          </a:custGeom>
          <a:solidFill>
            <a:srgbClr val="F3FAFB"/>
          </a:solidFill>
        </p:spPr>
        <p:txBody>
          <a:bodyPr wrap="square" lIns="0" tIns="0" rIns="0" bIns="0" rtlCol="0"/>
          <a:lstStyle/>
          <a:p>
            <a:endParaRPr sz="1350"/>
          </a:p>
        </p:txBody>
      </p:sp>
      <p:sp>
        <p:nvSpPr>
          <p:cNvPr id="270" name="bk object 270"/>
          <p:cNvSpPr/>
          <p:nvPr/>
        </p:nvSpPr>
        <p:spPr>
          <a:xfrm>
            <a:off x="7629837" y="4896171"/>
            <a:ext cx="7144" cy="9049"/>
          </a:xfrm>
          <a:custGeom>
            <a:avLst/>
            <a:gdLst/>
            <a:ahLst/>
            <a:cxnLst/>
            <a:rect l="l" t="t" r="r" b="b"/>
            <a:pathLst>
              <a:path w="9525" h="12065">
                <a:moveTo>
                  <a:pt x="9271" y="0"/>
                </a:moveTo>
                <a:lnTo>
                  <a:pt x="6959" y="1066"/>
                </a:lnTo>
                <a:lnTo>
                  <a:pt x="4813" y="2628"/>
                </a:lnTo>
                <a:lnTo>
                  <a:pt x="3136" y="4775"/>
                </a:lnTo>
                <a:lnTo>
                  <a:pt x="2260" y="5803"/>
                </a:lnTo>
                <a:lnTo>
                  <a:pt x="1625" y="6959"/>
                </a:lnTo>
                <a:lnTo>
                  <a:pt x="1123" y="8305"/>
                </a:lnTo>
                <a:lnTo>
                  <a:pt x="649" y="9461"/>
                </a:lnTo>
                <a:lnTo>
                  <a:pt x="271" y="10693"/>
                </a:lnTo>
                <a:lnTo>
                  <a:pt x="0" y="11976"/>
                </a:lnTo>
                <a:lnTo>
                  <a:pt x="556" y="10655"/>
                </a:lnTo>
                <a:lnTo>
                  <a:pt x="876" y="9461"/>
                </a:lnTo>
                <a:lnTo>
                  <a:pt x="1505" y="8229"/>
                </a:lnTo>
                <a:lnTo>
                  <a:pt x="6159" y="2349"/>
                </a:lnTo>
                <a:lnTo>
                  <a:pt x="7124" y="1473"/>
                </a:lnTo>
                <a:lnTo>
                  <a:pt x="8229" y="762"/>
                </a:lnTo>
                <a:lnTo>
                  <a:pt x="9271" y="0"/>
                </a:lnTo>
                <a:close/>
              </a:path>
            </a:pathLst>
          </a:custGeom>
          <a:solidFill>
            <a:srgbClr val="F3FAFB"/>
          </a:solidFill>
        </p:spPr>
        <p:txBody>
          <a:bodyPr wrap="square" lIns="0" tIns="0" rIns="0" bIns="0" rtlCol="0"/>
          <a:lstStyle/>
          <a:p>
            <a:endParaRPr sz="1350"/>
          </a:p>
        </p:txBody>
      </p:sp>
      <p:sp>
        <p:nvSpPr>
          <p:cNvPr id="271" name="bk object 271"/>
          <p:cNvSpPr/>
          <p:nvPr/>
        </p:nvSpPr>
        <p:spPr>
          <a:xfrm>
            <a:off x="7629266" y="4895575"/>
            <a:ext cx="7620" cy="8573"/>
          </a:xfrm>
          <a:custGeom>
            <a:avLst/>
            <a:gdLst/>
            <a:ahLst/>
            <a:cxnLst/>
            <a:rect l="l" t="t" r="r" b="b"/>
            <a:pathLst>
              <a:path w="10159" h="11429">
                <a:moveTo>
                  <a:pt x="9944" y="0"/>
                </a:moveTo>
                <a:lnTo>
                  <a:pt x="1308" y="7670"/>
                </a:lnTo>
                <a:lnTo>
                  <a:pt x="749" y="8788"/>
                </a:lnTo>
                <a:lnTo>
                  <a:pt x="0" y="11290"/>
                </a:lnTo>
                <a:lnTo>
                  <a:pt x="558" y="10185"/>
                </a:lnTo>
                <a:lnTo>
                  <a:pt x="1041" y="8864"/>
                </a:lnTo>
                <a:lnTo>
                  <a:pt x="2235" y="6718"/>
                </a:lnTo>
                <a:lnTo>
                  <a:pt x="8788" y="558"/>
                </a:lnTo>
                <a:lnTo>
                  <a:pt x="9944" y="0"/>
                </a:lnTo>
                <a:close/>
              </a:path>
            </a:pathLst>
          </a:custGeom>
          <a:solidFill>
            <a:srgbClr val="F3FAFB"/>
          </a:solidFill>
        </p:spPr>
        <p:txBody>
          <a:bodyPr wrap="square" lIns="0" tIns="0" rIns="0" bIns="0" rtlCol="0"/>
          <a:lstStyle/>
          <a:p>
            <a:endParaRPr sz="1350"/>
          </a:p>
        </p:txBody>
      </p:sp>
      <p:sp>
        <p:nvSpPr>
          <p:cNvPr id="272" name="bk object 272"/>
          <p:cNvSpPr/>
          <p:nvPr/>
        </p:nvSpPr>
        <p:spPr>
          <a:xfrm>
            <a:off x="7628637" y="4895124"/>
            <a:ext cx="9049" cy="7620"/>
          </a:xfrm>
          <a:custGeom>
            <a:avLst/>
            <a:gdLst/>
            <a:ahLst/>
            <a:cxnLst/>
            <a:rect l="l" t="t" r="r" b="b"/>
            <a:pathLst>
              <a:path w="12065" h="10159">
                <a:moveTo>
                  <a:pt x="11582" y="0"/>
                </a:moveTo>
                <a:lnTo>
                  <a:pt x="0" y="9702"/>
                </a:lnTo>
                <a:lnTo>
                  <a:pt x="1459" y="7404"/>
                </a:lnTo>
                <a:lnTo>
                  <a:pt x="2146" y="6565"/>
                </a:lnTo>
                <a:lnTo>
                  <a:pt x="10312" y="558"/>
                </a:lnTo>
                <a:lnTo>
                  <a:pt x="11582" y="0"/>
                </a:lnTo>
                <a:close/>
              </a:path>
            </a:pathLst>
          </a:custGeom>
          <a:solidFill>
            <a:srgbClr val="F3FAFB"/>
          </a:solidFill>
        </p:spPr>
        <p:txBody>
          <a:bodyPr wrap="square" lIns="0" tIns="0" rIns="0" bIns="0" rtlCol="0"/>
          <a:lstStyle/>
          <a:p>
            <a:endParaRPr sz="1350"/>
          </a:p>
        </p:txBody>
      </p:sp>
      <p:sp>
        <p:nvSpPr>
          <p:cNvPr id="273" name="bk object 273"/>
          <p:cNvSpPr/>
          <p:nvPr/>
        </p:nvSpPr>
        <p:spPr>
          <a:xfrm>
            <a:off x="7628070" y="4894710"/>
            <a:ext cx="9049" cy="7620"/>
          </a:xfrm>
          <a:custGeom>
            <a:avLst/>
            <a:gdLst/>
            <a:ahLst/>
            <a:cxnLst/>
            <a:rect l="l" t="t" r="r" b="b"/>
            <a:pathLst>
              <a:path w="12065" h="10159">
                <a:moveTo>
                  <a:pt x="11582" y="0"/>
                </a:moveTo>
                <a:lnTo>
                  <a:pt x="0" y="9740"/>
                </a:lnTo>
                <a:lnTo>
                  <a:pt x="762" y="8636"/>
                </a:lnTo>
                <a:lnTo>
                  <a:pt x="1358" y="7518"/>
                </a:lnTo>
                <a:lnTo>
                  <a:pt x="2197" y="6515"/>
                </a:lnTo>
                <a:lnTo>
                  <a:pt x="10388" y="520"/>
                </a:lnTo>
                <a:lnTo>
                  <a:pt x="11582" y="0"/>
                </a:lnTo>
                <a:close/>
              </a:path>
            </a:pathLst>
          </a:custGeom>
          <a:solidFill>
            <a:srgbClr val="F3FAFB"/>
          </a:solidFill>
        </p:spPr>
        <p:txBody>
          <a:bodyPr wrap="square" lIns="0" tIns="0" rIns="0" bIns="0" rtlCol="0"/>
          <a:lstStyle/>
          <a:p>
            <a:endParaRPr sz="1350"/>
          </a:p>
        </p:txBody>
      </p:sp>
      <p:sp>
        <p:nvSpPr>
          <p:cNvPr id="274" name="bk object 274"/>
          <p:cNvSpPr/>
          <p:nvPr/>
        </p:nvSpPr>
        <p:spPr>
          <a:xfrm>
            <a:off x="7627564" y="4894292"/>
            <a:ext cx="9049" cy="7620"/>
          </a:xfrm>
          <a:custGeom>
            <a:avLst/>
            <a:gdLst/>
            <a:ahLst/>
            <a:cxnLst/>
            <a:rect l="l" t="t" r="r" b="b"/>
            <a:pathLst>
              <a:path w="12065" h="10159">
                <a:moveTo>
                  <a:pt x="11582" y="0"/>
                </a:moveTo>
                <a:lnTo>
                  <a:pt x="1828" y="6286"/>
                </a:lnTo>
                <a:lnTo>
                  <a:pt x="1079" y="7365"/>
                </a:lnTo>
                <a:lnTo>
                  <a:pt x="539" y="8585"/>
                </a:lnTo>
                <a:lnTo>
                  <a:pt x="0" y="9626"/>
                </a:lnTo>
                <a:lnTo>
                  <a:pt x="820" y="8547"/>
                </a:lnTo>
                <a:lnTo>
                  <a:pt x="1397" y="7480"/>
                </a:lnTo>
                <a:lnTo>
                  <a:pt x="2197" y="6515"/>
                </a:lnTo>
                <a:lnTo>
                  <a:pt x="2908" y="5486"/>
                </a:lnTo>
                <a:lnTo>
                  <a:pt x="8001" y="1663"/>
                </a:lnTo>
                <a:lnTo>
                  <a:pt x="10388" y="482"/>
                </a:lnTo>
                <a:lnTo>
                  <a:pt x="11582" y="0"/>
                </a:lnTo>
                <a:close/>
              </a:path>
            </a:pathLst>
          </a:custGeom>
          <a:solidFill>
            <a:srgbClr val="F3FAFB"/>
          </a:solidFill>
        </p:spPr>
        <p:txBody>
          <a:bodyPr wrap="square" lIns="0" tIns="0" rIns="0" bIns="0" rtlCol="0"/>
          <a:lstStyle/>
          <a:p>
            <a:endParaRPr sz="1350"/>
          </a:p>
        </p:txBody>
      </p:sp>
      <p:sp>
        <p:nvSpPr>
          <p:cNvPr id="275" name="bk object 275"/>
          <p:cNvSpPr/>
          <p:nvPr/>
        </p:nvSpPr>
        <p:spPr>
          <a:xfrm>
            <a:off x="7627025" y="4893812"/>
            <a:ext cx="9049" cy="7620"/>
          </a:xfrm>
          <a:custGeom>
            <a:avLst/>
            <a:gdLst/>
            <a:ahLst/>
            <a:cxnLst/>
            <a:rect l="l" t="t" r="r" b="b"/>
            <a:pathLst>
              <a:path w="12065" h="10159">
                <a:moveTo>
                  <a:pt x="11544" y="0"/>
                </a:moveTo>
                <a:lnTo>
                  <a:pt x="1879" y="6362"/>
                </a:lnTo>
                <a:lnTo>
                  <a:pt x="1117" y="7404"/>
                </a:lnTo>
                <a:lnTo>
                  <a:pt x="0" y="9791"/>
                </a:lnTo>
                <a:lnTo>
                  <a:pt x="723" y="8712"/>
                </a:lnTo>
                <a:lnTo>
                  <a:pt x="1396" y="7594"/>
                </a:lnTo>
                <a:lnTo>
                  <a:pt x="2158" y="6565"/>
                </a:lnTo>
                <a:lnTo>
                  <a:pt x="2946" y="5562"/>
                </a:lnTo>
                <a:lnTo>
                  <a:pt x="3784" y="4571"/>
                </a:lnTo>
                <a:lnTo>
                  <a:pt x="4825" y="3771"/>
                </a:lnTo>
                <a:lnTo>
                  <a:pt x="5816" y="2908"/>
                </a:lnTo>
                <a:lnTo>
                  <a:pt x="6934" y="2349"/>
                </a:lnTo>
                <a:lnTo>
                  <a:pt x="8000" y="1714"/>
                </a:lnTo>
                <a:lnTo>
                  <a:pt x="10350" y="520"/>
                </a:lnTo>
                <a:lnTo>
                  <a:pt x="11544" y="0"/>
                </a:lnTo>
                <a:close/>
              </a:path>
            </a:pathLst>
          </a:custGeom>
          <a:solidFill>
            <a:srgbClr val="F3FAFB"/>
          </a:solidFill>
        </p:spPr>
        <p:txBody>
          <a:bodyPr wrap="square" lIns="0" tIns="0" rIns="0" bIns="0" rtlCol="0"/>
          <a:lstStyle/>
          <a:p>
            <a:endParaRPr sz="1350"/>
          </a:p>
        </p:txBody>
      </p:sp>
      <p:sp>
        <p:nvSpPr>
          <p:cNvPr id="276" name="bk object 276"/>
          <p:cNvSpPr/>
          <p:nvPr/>
        </p:nvSpPr>
        <p:spPr>
          <a:xfrm>
            <a:off x="7626489" y="4893454"/>
            <a:ext cx="9049" cy="7620"/>
          </a:xfrm>
          <a:custGeom>
            <a:avLst/>
            <a:gdLst/>
            <a:ahLst/>
            <a:cxnLst/>
            <a:rect l="l" t="t" r="r" b="b"/>
            <a:pathLst>
              <a:path w="12065" h="10159">
                <a:moveTo>
                  <a:pt x="11544" y="0"/>
                </a:moveTo>
                <a:lnTo>
                  <a:pt x="596" y="8508"/>
                </a:lnTo>
                <a:lnTo>
                  <a:pt x="0" y="9702"/>
                </a:lnTo>
                <a:lnTo>
                  <a:pt x="1396" y="7518"/>
                </a:lnTo>
                <a:lnTo>
                  <a:pt x="2235" y="6451"/>
                </a:lnTo>
                <a:lnTo>
                  <a:pt x="2984" y="5448"/>
                </a:lnTo>
                <a:lnTo>
                  <a:pt x="10426" y="444"/>
                </a:lnTo>
                <a:lnTo>
                  <a:pt x="11544" y="0"/>
                </a:lnTo>
                <a:close/>
              </a:path>
            </a:pathLst>
          </a:custGeom>
          <a:solidFill>
            <a:srgbClr val="F3FAFB"/>
          </a:solidFill>
        </p:spPr>
        <p:txBody>
          <a:bodyPr wrap="square" lIns="0" tIns="0" rIns="0" bIns="0" rtlCol="0"/>
          <a:lstStyle/>
          <a:p>
            <a:endParaRPr sz="1350"/>
          </a:p>
        </p:txBody>
      </p:sp>
      <p:sp>
        <p:nvSpPr>
          <p:cNvPr id="277" name="bk object 277"/>
          <p:cNvSpPr/>
          <p:nvPr/>
        </p:nvSpPr>
        <p:spPr>
          <a:xfrm>
            <a:off x="7626995" y="4892706"/>
            <a:ext cx="9049" cy="5715"/>
          </a:xfrm>
          <a:custGeom>
            <a:avLst/>
            <a:gdLst/>
            <a:ahLst/>
            <a:cxnLst/>
            <a:rect l="l" t="t" r="r" b="b"/>
            <a:pathLst>
              <a:path w="12065" h="7620">
                <a:moveTo>
                  <a:pt x="11620" y="0"/>
                </a:moveTo>
                <a:lnTo>
                  <a:pt x="9232" y="241"/>
                </a:lnTo>
                <a:lnTo>
                  <a:pt x="6845" y="838"/>
                </a:lnTo>
                <a:lnTo>
                  <a:pt x="4775" y="2184"/>
                </a:lnTo>
                <a:lnTo>
                  <a:pt x="3670" y="2832"/>
                </a:lnTo>
                <a:lnTo>
                  <a:pt x="2793" y="3619"/>
                </a:lnTo>
                <a:lnTo>
                  <a:pt x="1206" y="5575"/>
                </a:lnTo>
                <a:lnTo>
                  <a:pt x="647" y="6565"/>
                </a:lnTo>
                <a:lnTo>
                  <a:pt x="0" y="7607"/>
                </a:lnTo>
                <a:lnTo>
                  <a:pt x="1659" y="5575"/>
                </a:lnTo>
                <a:lnTo>
                  <a:pt x="2311" y="4813"/>
                </a:lnTo>
                <a:lnTo>
                  <a:pt x="4025" y="3187"/>
                </a:lnTo>
                <a:lnTo>
                  <a:pt x="4978" y="2590"/>
                </a:lnTo>
                <a:lnTo>
                  <a:pt x="6019" y="1866"/>
                </a:lnTo>
                <a:lnTo>
                  <a:pt x="7086" y="1435"/>
                </a:lnTo>
                <a:lnTo>
                  <a:pt x="8166" y="1041"/>
                </a:lnTo>
                <a:lnTo>
                  <a:pt x="9270" y="596"/>
                </a:lnTo>
                <a:lnTo>
                  <a:pt x="10426" y="355"/>
                </a:lnTo>
                <a:lnTo>
                  <a:pt x="11620" y="0"/>
                </a:lnTo>
                <a:close/>
              </a:path>
            </a:pathLst>
          </a:custGeom>
          <a:solidFill>
            <a:srgbClr val="F3FAFB"/>
          </a:solidFill>
        </p:spPr>
        <p:txBody>
          <a:bodyPr wrap="square" lIns="0" tIns="0" rIns="0" bIns="0" rtlCol="0"/>
          <a:lstStyle/>
          <a:p>
            <a:endParaRPr sz="1350"/>
          </a:p>
        </p:txBody>
      </p:sp>
      <p:sp>
        <p:nvSpPr>
          <p:cNvPr id="278" name="bk object 278"/>
          <p:cNvSpPr/>
          <p:nvPr/>
        </p:nvSpPr>
        <p:spPr>
          <a:xfrm>
            <a:off x="7627779" y="4891993"/>
            <a:ext cx="9049" cy="4286"/>
          </a:xfrm>
          <a:custGeom>
            <a:avLst/>
            <a:gdLst/>
            <a:ahLst/>
            <a:cxnLst/>
            <a:rect l="l" t="t" r="r" b="b"/>
            <a:pathLst>
              <a:path w="12065" h="5715">
                <a:moveTo>
                  <a:pt x="9588" y="0"/>
                </a:moveTo>
                <a:lnTo>
                  <a:pt x="2235" y="2819"/>
                </a:lnTo>
                <a:lnTo>
                  <a:pt x="1346" y="3543"/>
                </a:lnTo>
                <a:lnTo>
                  <a:pt x="673" y="4368"/>
                </a:lnTo>
                <a:lnTo>
                  <a:pt x="0" y="5245"/>
                </a:lnTo>
                <a:lnTo>
                  <a:pt x="787" y="4572"/>
                </a:lnTo>
                <a:lnTo>
                  <a:pt x="1587" y="3771"/>
                </a:lnTo>
                <a:lnTo>
                  <a:pt x="3302" y="2387"/>
                </a:lnTo>
                <a:lnTo>
                  <a:pt x="4216" y="1828"/>
                </a:lnTo>
                <a:lnTo>
                  <a:pt x="6324" y="1028"/>
                </a:lnTo>
                <a:lnTo>
                  <a:pt x="7391" y="762"/>
                </a:lnTo>
                <a:lnTo>
                  <a:pt x="8509" y="596"/>
                </a:lnTo>
                <a:lnTo>
                  <a:pt x="9588" y="355"/>
                </a:lnTo>
                <a:lnTo>
                  <a:pt x="10617" y="355"/>
                </a:lnTo>
                <a:lnTo>
                  <a:pt x="11772" y="317"/>
                </a:lnTo>
                <a:lnTo>
                  <a:pt x="9588" y="0"/>
                </a:lnTo>
                <a:close/>
              </a:path>
            </a:pathLst>
          </a:custGeom>
          <a:solidFill>
            <a:srgbClr val="F3FAFB"/>
          </a:solidFill>
        </p:spPr>
        <p:txBody>
          <a:bodyPr wrap="square" lIns="0" tIns="0" rIns="0" bIns="0" rtlCol="0"/>
          <a:lstStyle/>
          <a:p>
            <a:endParaRPr sz="1350"/>
          </a:p>
        </p:txBody>
      </p:sp>
      <p:sp>
        <p:nvSpPr>
          <p:cNvPr id="279" name="bk object 279"/>
          <p:cNvSpPr/>
          <p:nvPr/>
        </p:nvSpPr>
        <p:spPr>
          <a:xfrm>
            <a:off x="7628457" y="4891365"/>
            <a:ext cx="9049" cy="3334"/>
          </a:xfrm>
          <a:custGeom>
            <a:avLst/>
            <a:gdLst/>
            <a:ahLst/>
            <a:cxnLst/>
            <a:rect l="l" t="t" r="r" b="b"/>
            <a:pathLst>
              <a:path w="12065" h="4445">
                <a:moveTo>
                  <a:pt x="7277" y="0"/>
                </a:moveTo>
                <a:lnTo>
                  <a:pt x="5219" y="596"/>
                </a:lnTo>
                <a:lnTo>
                  <a:pt x="4216" y="838"/>
                </a:lnTo>
                <a:lnTo>
                  <a:pt x="3225" y="1270"/>
                </a:lnTo>
                <a:lnTo>
                  <a:pt x="2311" y="1943"/>
                </a:lnTo>
                <a:lnTo>
                  <a:pt x="673" y="3225"/>
                </a:lnTo>
                <a:lnTo>
                  <a:pt x="0" y="4051"/>
                </a:lnTo>
                <a:lnTo>
                  <a:pt x="838" y="3467"/>
                </a:lnTo>
                <a:lnTo>
                  <a:pt x="1638" y="2781"/>
                </a:lnTo>
                <a:lnTo>
                  <a:pt x="3428" y="1663"/>
                </a:lnTo>
                <a:lnTo>
                  <a:pt x="4305" y="1270"/>
                </a:lnTo>
                <a:lnTo>
                  <a:pt x="5295" y="1079"/>
                </a:lnTo>
                <a:lnTo>
                  <a:pt x="6337" y="800"/>
                </a:lnTo>
                <a:lnTo>
                  <a:pt x="7327" y="723"/>
                </a:lnTo>
                <a:lnTo>
                  <a:pt x="8394" y="723"/>
                </a:lnTo>
                <a:lnTo>
                  <a:pt x="9359" y="635"/>
                </a:lnTo>
                <a:lnTo>
                  <a:pt x="10855" y="635"/>
                </a:lnTo>
                <a:lnTo>
                  <a:pt x="9474" y="203"/>
                </a:lnTo>
                <a:lnTo>
                  <a:pt x="7277" y="0"/>
                </a:lnTo>
                <a:close/>
              </a:path>
              <a:path w="12065" h="4445">
                <a:moveTo>
                  <a:pt x="10855" y="635"/>
                </a:moveTo>
                <a:lnTo>
                  <a:pt x="9359" y="635"/>
                </a:lnTo>
                <a:lnTo>
                  <a:pt x="11506" y="838"/>
                </a:lnTo>
                <a:lnTo>
                  <a:pt x="10855" y="635"/>
                </a:lnTo>
                <a:close/>
              </a:path>
            </a:pathLst>
          </a:custGeom>
          <a:solidFill>
            <a:srgbClr val="F3FAFB"/>
          </a:solidFill>
        </p:spPr>
        <p:txBody>
          <a:bodyPr wrap="square" lIns="0" tIns="0" rIns="0" bIns="0" rtlCol="0"/>
          <a:lstStyle/>
          <a:p>
            <a:endParaRPr sz="1350"/>
          </a:p>
        </p:txBody>
      </p:sp>
      <p:sp>
        <p:nvSpPr>
          <p:cNvPr id="280" name="bk object 280"/>
          <p:cNvSpPr/>
          <p:nvPr/>
        </p:nvSpPr>
        <p:spPr>
          <a:xfrm>
            <a:off x="7628429" y="4890740"/>
            <a:ext cx="9049" cy="2381"/>
          </a:xfrm>
          <a:custGeom>
            <a:avLst/>
            <a:gdLst/>
            <a:ahLst/>
            <a:cxnLst/>
            <a:rect l="l" t="t" r="r" b="b"/>
            <a:pathLst>
              <a:path w="12065" h="3175">
                <a:moveTo>
                  <a:pt x="7569" y="0"/>
                </a:moveTo>
                <a:lnTo>
                  <a:pt x="4419" y="355"/>
                </a:lnTo>
                <a:lnTo>
                  <a:pt x="3340" y="673"/>
                </a:lnTo>
                <a:lnTo>
                  <a:pt x="2514" y="1269"/>
                </a:lnTo>
                <a:lnTo>
                  <a:pt x="1511" y="1676"/>
                </a:lnTo>
                <a:lnTo>
                  <a:pt x="711" y="2387"/>
                </a:lnTo>
                <a:lnTo>
                  <a:pt x="0" y="3060"/>
                </a:lnTo>
                <a:lnTo>
                  <a:pt x="876" y="2590"/>
                </a:lnTo>
                <a:lnTo>
                  <a:pt x="1714" y="1993"/>
                </a:lnTo>
                <a:lnTo>
                  <a:pt x="2666" y="1549"/>
                </a:lnTo>
                <a:lnTo>
                  <a:pt x="3543" y="1193"/>
                </a:lnTo>
                <a:lnTo>
                  <a:pt x="4546" y="838"/>
                </a:lnTo>
                <a:lnTo>
                  <a:pt x="5537" y="749"/>
                </a:lnTo>
                <a:lnTo>
                  <a:pt x="6527" y="596"/>
                </a:lnTo>
                <a:lnTo>
                  <a:pt x="9948" y="596"/>
                </a:lnTo>
                <a:lnTo>
                  <a:pt x="9677" y="482"/>
                </a:lnTo>
                <a:lnTo>
                  <a:pt x="7569" y="0"/>
                </a:lnTo>
                <a:close/>
              </a:path>
              <a:path w="12065" h="3175">
                <a:moveTo>
                  <a:pt x="9948" y="596"/>
                </a:moveTo>
                <a:lnTo>
                  <a:pt x="7531" y="596"/>
                </a:lnTo>
                <a:lnTo>
                  <a:pt x="8521" y="787"/>
                </a:lnTo>
                <a:lnTo>
                  <a:pt x="9512" y="838"/>
                </a:lnTo>
                <a:lnTo>
                  <a:pt x="10591" y="1028"/>
                </a:lnTo>
                <a:lnTo>
                  <a:pt x="11544" y="1269"/>
                </a:lnTo>
                <a:lnTo>
                  <a:pt x="9948" y="596"/>
                </a:lnTo>
                <a:close/>
              </a:path>
            </a:pathLst>
          </a:custGeom>
          <a:solidFill>
            <a:srgbClr val="F3FAFB"/>
          </a:solidFill>
        </p:spPr>
        <p:txBody>
          <a:bodyPr wrap="square" lIns="0" tIns="0" rIns="0" bIns="0" rtlCol="0"/>
          <a:lstStyle/>
          <a:p>
            <a:endParaRPr sz="1350"/>
          </a:p>
        </p:txBody>
      </p:sp>
      <p:sp>
        <p:nvSpPr>
          <p:cNvPr id="281" name="bk object 281"/>
          <p:cNvSpPr/>
          <p:nvPr/>
        </p:nvSpPr>
        <p:spPr>
          <a:xfrm>
            <a:off x="7632730" y="4889870"/>
            <a:ext cx="4763" cy="1905"/>
          </a:xfrm>
          <a:custGeom>
            <a:avLst/>
            <a:gdLst/>
            <a:ahLst/>
            <a:cxnLst/>
            <a:rect l="l" t="t" r="r" b="b"/>
            <a:pathLst>
              <a:path w="6350" h="2540">
                <a:moveTo>
                  <a:pt x="3223" y="406"/>
                </a:moveTo>
                <a:lnTo>
                  <a:pt x="1104" y="406"/>
                </a:lnTo>
                <a:lnTo>
                  <a:pt x="1625" y="482"/>
                </a:lnTo>
                <a:lnTo>
                  <a:pt x="2108" y="596"/>
                </a:lnTo>
                <a:lnTo>
                  <a:pt x="2578" y="647"/>
                </a:lnTo>
                <a:lnTo>
                  <a:pt x="4013" y="1244"/>
                </a:lnTo>
                <a:lnTo>
                  <a:pt x="4927" y="1752"/>
                </a:lnTo>
                <a:lnTo>
                  <a:pt x="5969" y="2070"/>
                </a:lnTo>
                <a:lnTo>
                  <a:pt x="5524" y="1752"/>
                </a:lnTo>
                <a:lnTo>
                  <a:pt x="5130" y="1435"/>
                </a:lnTo>
                <a:lnTo>
                  <a:pt x="4216" y="876"/>
                </a:lnTo>
                <a:lnTo>
                  <a:pt x="3656" y="596"/>
                </a:lnTo>
                <a:lnTo>
                  <a:pt x="3223" y="406"/>
                </a:lnTo>
                <a:close/>
              </a:path>
              <a:path w="6350" h="2540">
                <a:moveTo>
                  <a:pt x="2298" y="0"/>
                </a:moveTo>
                <a:lnTo>
                  <a:pt x="1028" y="0"/>
                </a:lnTo>
                <a:lnTo>
                  <a:pt x="0" y="482"/>
                </a:lnTo>
                <a:lnTo>
                  <a:pt x="635" y="482"/>
                </a:lnTo>
                <a:lnTo>
                  <a:pt x="1104" y="406"/>
                </a:lnTo>
                <a:lnTo>
                  <a:pt x="3223" y="406"/>
                </a:lnTo>
                <a:lnTo>
                  <a:pt x="2298" y="0"/>
                </a:lnTo>
                <a:close/>
              </a:path>
            </a:pathLst>
          </a:custGeom>
          <a:solidFill>
            <a:srgbClr val="F3FAFB"/>
          </a:solidFill>
        </p:spPr>
        <p:txBody>
          <a:bodyPr wrap="square" lIns="0" tIns="0" rIns="0" bIns="0" rtlCol="0"/>
          <a:lstStyle/>
          <a:p>
            <a:endParaRPr sz="1350"/>
          </a:p>
        </p:txBody>
      </p:sp>
      <p:sp>
        <p:nvSpPr>
          <p:cNvPr id="282" name="bk object 282"/>
          <p:cNvSpPr/>
          <p:nvPr/>
        </p:nvSpPr>
        <p:spPr>
          <a:xfrm>
            <a:off x="7633869" y="4889218"/>
            <a:ext cx="3334" cy="1905"/>
          </a:xfrm>
          <a:custGeom>
            <a:avLst/>
            <a:gdLst/>
            <a:ahLst/>
            <a:cxnLst/>
            <a:rect l="l" t="t" r="r" b="b"/>
            <a:pathLst>
              <a:path w="4445" h="2540">
                <a:moveTo>
                  <a:pt x="787" y="0"/>
                </a:moveTo>
                <a:lnTo>
                  <a:pt x="304" y="76"/>
                </a:lnTo>
                <a:lnTo>
                  <a:pt x="0" y="279"/>
                </a:lnTo>
                <a:lnTo>
                  <a:pt x="787" y="279"/>
                </a:lnTo>
                <a:lnTo>
                  <a:pt x="1066" y="431"/>
                </a:lnTo>
                <a:lnTo>
                  <a:pt x="1460" y="520"/>
                </a:lnTo>
                <a:lnTo>
                  <a:pt x="2654" y="1269"/>
                </a:lnTo>
                <a:lnTo>
                  <a:pt x="3251" y="1752"/>
                </a:lnTo>
                <a:lnTo>
                  <a:pt x="4013" y="2070"/>
                </a:lnTo>
                <a:lnTo>
                  <a:pt x="3492" y="1473"/>
                </a:lnTo>
                <a:lnTo>
                  <a:pt x="2933" y="876"/>
                </a:lnTo>
                <a:lnTo>
                  <a:pt x="2190" y="431"/>
                </a:lnTo>
                <a:lnTo>
                  <a:pt x="1981" y="279"/>
                </a:lnTo>
                <a:lnTo>
                  <a:pt x="1587" y="76"/>
                </a:lnTo>
                <a:lnTo>
                  <a:pt x="787" y="0"/>
                </a:lnTo>
                <a:close/>
              </a:path>
            </a:pathLst>
          </a:custGeom>
          <a:solidFill>
            <a:srgbClr val="F3FAFB"/>
          </a:solidFill>
        </p:spPr>
        <p:txBody>
          <a:bodyPr wrap="square" lIns="0" tIns="0" rIns="0" bIns="0" rtlCol="0"/>
          <a:lstStyle/>
          <a:p>
            <a:endParaRPr sz="1350"/>
          </a:p>
        </p:txBody>
      </p:sp>
      <p:sp>
        <p:nvSpPr>
          <p:cNvPr id="283" name="bk object 283"/>
          <p:cNvSpPr/>
          <p:nvPr/>
        </p:nvSpPr>
        <p:spPr>
          <a:xfrm>
            <a:off x="7652691" y="4893368"/>
            <a:ext cx="7144" cy="7620"/>
          </a:xfrm>
          <a:custGeom>
            <a:avLst/>
            <a:gdLst/>
            <a:ahLst/>
            <a:cxnLst/>
            <a:rect l="l" t="t" r="r" b="b"/>
            <a:pathLst>
              <a:path w="9525" h="10159">
                <a:moveTo>
                  <a:pt x="1270" y="0"/>
                </a:moveTo>
                <a:lnTo>
                  <a:pt x="0" y="114"/>
                </a:lnTo>
                <a:lnTo>
                  <a:pt x="1270" y="152"/>
                </a:lnTo>
                <a:lnTo>
                  <a:pt x="2463" y="507"/>
                </a:lnTo>
                <a:lnTo>
                  <a:pt x="8509" y="6197"/>
                </a:lnTo>
                <a:lnTo>
                  <a:pt x="9029" y="7238"/>
                </a:lnTo>
                <a:lnTo>
                  <a:pt x="9347" y="8585"/>
                </a:lnTo>
                <a:lnTo>
                  <a:pt x="9512" y="9817"/>
                </a:lnTo>
                <a:lnTo>
                  <a:pt x="9512" y="8585"/>
                </a:lnTo>
                <a:lnTo>
                  <a:pt x="9347" y="7238"/>
                </a:lnTo>
                <a:lnTo>
                  <a:pt x="8915" y="6083"/>
                </a:lnTo>
                <a:lnTo>
                  <a:pt x="8509" y="4813"/>
                </a:lnTo>
                <a:lnTo>
                  <a:pt x="2590" y="152"/>
                </a:lnTo>
                <a:lnTo>
                  <a:pt x="1270" y="0"/>
                </a:lnTo>
                <a:close/>
              </a:path>
            </a:pathLst>
          </a:custGeom>
          <a:solidFill>
            <a:srgbClr val="DCE0DF"/>
          </a:solidFill>
        </p:spPr>
        <p:txBody>
          <a:bodyPr wrap="square" lIns="0" tIns="0" rIns="0" bIns="0" rtlCol="0"/>
          <a:lstStyle/>
          <a:p>
            <a:endParaRPr sz="1350"/>
          </a:p>
        </p:txBody>
      </p:sp>
      <p:sp>
        <p:nvSpPr>
          <p:cNvPr id="284" name="bk object 284"/>
          <p:cNvSpPr/>
          <p:nvPr/>
        </p:nvSpPr>
        <p:spPr>
          <a:xfrm>
            <a:off x="7651677" y="4892585"/>
            <a:ext cx="9049" cy="5715"/>
          </a:xfrm>
          <a:custGeom>
            <a:avLst/>
            <a:gdLst/>
            <a:ahLst/>
            <a:cxnLst/>
            <a:rect l="l" t="t" r="r" b="b"/>
            <a:pathLst>
              <a:path w="12065" h="7620">
                <a:moveTo>
                  <a:pt x="5016" y="317"/>
                </a:moveTo>
                <a:lnTo>
                  <a:pt x="2540" y="317"/>
                </a:lnTo>
                <a:lnTo>
                  <a:pt x="3733" y="558"/>
                </a:lnTo>
                <a:lnTo>
                  <a:pt x="4978" y="723"/>
                </a:lnTo>
                <a:lnTo>
                  <a:pt x="6159" y="1155"/>
                </a:lnTo>
                <a:lnTo>
                  <a:pt x="7162" y="1841"/>
                </a:lnTo>
                <a:lnTo>
                  <a:pt x="8229" y="2425"/>
                </a:lnTo>
                <a:lnTo>
                  <a:pt x="9867" y="4254"/>
                </a:lnTo>
                <a:lnTo>
                  <a:pt x="10579" y="5257"/>
                </a:lnTo>
                <a:lnTo>
                  <a:pt x="11099" y="6451"/>
                </a:lnTo>
                <a:lnTo>
                  <a:pt x="11620" y="7569"/>
                </a:lnTo>
                <a:lnTo>
                  <a:pt x="7429" y="1397"/>
                </a:lnTo>
                <a:lnTo>
                  <a:pt x="6324" y="723"/>
                </a:lnTo>
                <a:lnTo>
                  <a:pt x="5016" y="317"/>
                </a:lnTo>
                <a:close/>
              </a:path>
              <a:path w="12065" h="7620">
                <a:moveTo>
                  <a:pt x="2540" y="0"/>
                </a:moveTo>
                <a:lnTo>
                  <a:pt x="1193" y="165"/>
                </a:lnTo>
                <a:lnTo>
                  <a:pt x="0" y="520"/>
                </a:lnTo>
                <a:lnTo>
                  <a:pt x="1231" y="317"/>
                </a:lnTo>
                <a:lnTo>
                  <a:pt x="5016" y="317"/>
                </a:lnTo>
                <a:lnTo>
                  <a:pt x="2540" y="0"/>
                </a:lnTo>
                <a:close/>
              </a:path>
            </a:pathLst>
          </a:custGeom>
          <a:solidFill>
            <a:srgbClr val="DCE0DF"/>
          </a:solidFill>
        </p:spPr>
        <p:txBody>
          <a:bodyPr wrap="square" lIns="0" tIns="0" rIns="0" bIns="0" rtlCol="0"/>
          <a:lstStyle/>
          <a:p>
            <a:endParaRPr sz="1350"/>
          </a:p>
        </p:txBody>
      </p:sp>
      <p:sp>
        <p:nvSpPr>
          <p:cNvPr id="285" name="bk object 285"/>
          <p:cNvSpPr/>
          <p:nvPr/>
        </p:nvSpPr>
        <p:spPr>
          <a:xfrm>
            <a:off x="7651226" y="4891817"/>
            <a:ext cx="10001" cy="4286"/>
          </a:xfrm>
          <a:custGeom>
            <a:avLst/>
            <a:gdLst/>
            <a:ahLst/>
            <a:cxnLst/>
            <a:rect l="l" t="t" r="r" b="b"/>
            <a:pathLst>
              <a:path w="13334" h="5715">
                <a:moveTo>
                  <a:pt x="7156" y="469"/>
                </a:moveTo>
                <a:lnTo>
                  <a:pt x="4813" y="469"/>
                </a:lnTo>
                <a:lnTo>
                  <a:pt x="6057" y="584"/>
                </a:lnTo>
                <a:lnTo>
                  <a:pt x="7238" y="990"/>
                </a:lnTo>
                <a:lnTo>
                  <a:pt x="12890" y="5575"/>
                </a:lnTo>
                <a:lnTo>
                  <a:pt x="12255" y="4495"/>
                </a:lnTo>
                <a:lnTo>
                  <a:pt x="11544" y="3454"/>
                </a:lnTo>
                <a:lnTo>
                  <a:pt x="9753" y="1663"/>
                </a:lnTo>
                <a:lnTo>
                  <a:pt x="8597" y="990"/>
                </a:lnTo>
                <a:lnTo>
                  <a:pt x="7156" y="469"/>
                </a:lnTo>
                <a:close/>
              </a:path>
              <a:path w="13334" h="5715">
                <a:moveTo>
                  <a:pt x="4813" y="0"/>
                </a:moveTo>
                <a:lnTo>
                  <a:pt x="2311" y="241"/>
                </a:lnTo>
                <a:lnTo>
                  <a:pt x="1041" y="673"/>
                </a:lnTo>
                <a:lnTo>
                  <a:pt x="0" y="1346"/>
                </a:lnTo>
                <a:lnTo>
                  <a:pt x="1155" y="825"/>
                </a:lnTo>
                <a:lnTo>
                  <a:pt x="2387" y="584"/>
                </a:lnTo>
                <a:lnTo>
                  <a:pt x="3619" y="558"/>
                </a:lnTo>
                <a:lnTo>
                  <a:pt x="4813" y="469"/>
                </a:lnTo>
                <a:lnTo>
                  <a:pt x="7156" y="469"/>
                </a:lnTo>
                <a:lnTo>
                  <a:pt x="6172" y="114"/>
                </a:lnTo>
                <a:lnTo>
                  <a:pt x="4813" y="0"/>
                </a:lnTo>
                <a:close/>
              </a:path>
            </a:pathLst>
          </a:custGeom>
          <a:solidFill>
            <a:srgbClr val="DCE0DF"/>
          </a:solidFill>
        </p:spPr>
        <p:txBody>
          <a:bodyPr wrap="square" lIns="0" tIns="0" rIns="0" bIns="0" rtlCol="0"/>
          <a:lstStyle/>
          <a:p>
            <a:endParaRPr sz="1350"/>
          </a:p>
        </p:txBody>
      </p:sp>
      <p:sp>
        <p:nvSpPr>
          <p:cNvPr id="286" name="bk object 286"/>
          <p:cNvSpPr/>
          <p:nvPr/>
        </p:nvSpPr>
        <p:spPr>
          <a:xfrm>
            <a:off x="7651226" y="4890888"/>
            <a:ext cx="7144" cy="1429"/>
          </a:xfrm>
          <a:custGeom>
            <a:avLst/>
            <a:gdLst/>
            <a:ahLst/>
            <a:cxnLst/>
            <a:rect l="l" t="t" r="r" b="b"/>
            <a:pathLst>
              <a:path w="9525" h="1904">
                <a:moveTo>
                  <a:pt x="7503" y="482"/>
                </a:moveTo>
                <a:lnTo>
                  <a:pt x="5334" y="482"/>
                </a:lnTo>
                <a:lnTo>
                  <a:pt x="6921" y="711"/>
                </a:lnTo>
                <a:lnTo>
                  <a:pt x="7645" y="1003"/>
                </a:lnTo>
                <a:lnTo>
                  <a:pt x="8453" y="1269"/>
                </a:lnTo>
                <a:lnTo>
                  <a:pt x="9067" y="1511"/>
                </a:lnTo>
                <a:lnTo>
                  <a:pt x="7835" y="596"/>
                </a:lnTo>
                <a:lnTo>
                  <a:pt x="7503" y="482"/>
                </a:lnTo>
                <a:close/>
              </a:path>
              <a:path w="9525" h="1904">
                <a:moveTo>
                  <a:pt x="3784" y="0"/>
                </a:moveTo>
                <a:lnTo>
                  <a:pt x="2946" y="76"/>
                </a:lnTo>
                <a:lnTo>
                  <a:pt x="635" y="838"/>
                </a:lnTo>
                <a:lnTo>
                  <a:pt x="0" y="1269"/>
                </a:lnTo>
                <a:lnTo>
                  <a:pt x="1435" y="711"/>
                </a:lnTo>
                <a:lnTo>
                  <a:pt x="2984" y="482"/>
                </a:lnTo>
                <a:lnTo>
                  <a:pt x="7503" y="482"/>
                </a:lnTo>
                <a:lnTo>
                  <a:pt x="6210" y="38"/>
                </a:lnTo>
                <a:lnTo>
                  <a:pt x="3784" y="0"/>
                </a:lnTo>
                <a:close/>
              </a:path>
            </a:pathLst>
          </a:custGeom>
          <a:solidFill>
            <a:srgbClr val="DCE0DF"/>
          </a:solidFill>
        </p:spPr>
        <p:txBody>
          <a:bodyPr wrap="square" lIns="0" tIns="0" rIns="0" bIns="0" rtlCol="0"/>
          <a:lstStyle/>
          <a:p>
            <a:endParaRPr sz="1350"/>
          </a:p>
        </p:txBody>
      </p:sp>
      <p:sp>
        <p:nvSpPr>
          <p:cNvPr id="287" name="bk object 287"/>
          <p:cNvSpPr/>
          <p:nvPr/>
        </p:nvSpPr>
        <p:spPr>
          <a:xfrm>
            <a:off x="7651225" y="4889871"/>
            <a:ext cx="6668" cy="1905"/>
          </a:xfrm>
          <a:custGeom>
            <a:avLst/>
            <a:gdLst/>
            <a:ahLst/>
            <a:cxnLst/>
            <a:rect l="l" t="t" r="r" b="b"/>
            <a:pathLst>
              <a:path w="8890" h="2540">
                <a:moveTo>
                  <a:pt x="5448" y="0"/>
                </a:moveTo>
                <a:lnTo>
                  <a:pt x="4025" y="241"/>
                </a:lnTo>
                <a:lnTo>
                  <a:pt x="2552" y="558"/>
                </a:lnTo>
                <a:lnTo>
                  <a:pt x="1841" y="800"/>
                </a:lnTo>
                <a:lnTo>
                  <a:pt x="1193" y="1155"/>
                </a:lnTo>
                <a:lnTo>
                  <a:pt x="558" y="1435"/>
                </a:lnTo>
                <a:lnTo>
                  <a:pt x="0" y="1993"/>
                </a:lnTo>
                <a:lnTo>
                  <a:pt x="1282" y="1397"/>
                </a:lnTo>
                <a:lnTo>
                  <a:pt x="2628" y="952"/>
                </a:lnTo>
                <a:lnTo>
                  <a:pt x="4025" y="711"/>
                </a:lnTo>
                <a:lnTo>
                  <a:pt x="4775" y="647"/>
                </a:lnTo>
                <a:lnTo>
                  <a:pt x="7645" y="647"/>
                </a:lnTo>
                <a:lnTo>
                  <a:pt x="7010" y="330"/>
                </a:lnTo>
                <a:lnTo>
                  <a:pt x="5448" y="0"/>
                </a:lnTo>
                <a:close/>
              </a:path>
              <a:path w="8890" h="2540">
                <a:moveTo>
                  <a:pt x="7645" y="647"/>
                </a:moveTo>
                <a:lnTo>
                  <a:pt x="6921" y="647"/>
                </a:lnTo>
                <a:lnTo>
                  <a:pt x="7607" y="800"/>
                </a:lnTo>
                <a:lnTo>
                  <a:pt x="8356" y="1003"/>
                </a:lnTo>
                <a:lnTo>
                  <a:pt x="7645" y="647"/>
                </a:lnTo>
                <a:close/>
              </a:path>
            </a:pathLst>
          </a:custGeom>
          <a:solidFill>
            <a:srgbClr val="DCE0DF"/>
          </a:solidFill>
        </p:spPr>
        <p:txBody>
          <a:bodyPr wrap="square" lIns="0" tIns="0" rIns="0" bIns="0" rtlCol="0"/>
          <a:lstStyle/>
          <a:p>
            <a:endParaRPr sz="1350"/>
          </a:p>
        </p:txBody>
      </p:sp>
      <p:sp>
        <p:nvSpPr>
          <p:cNvPr id="288" name="bk object 288"/>
          <p:cNvSpPr/>
          <p:nvPr/>
        </p:nvSpPr>
        <p:spPr>
          <a:xfrm>
            <a:off x="7650719" y="4888828"/>
            <a:ext cx="6191" cy="2381"/>
          </a:xfrm>
          <a:custGeom>
            <a:avLst/>
            <a:gdLst/>
            <a:ahLst/>
            <a:cxnLst/>
            <a:rect l="l" t="t" r="r" b="b"/>
            <a:pathLst>
              <a:path w="8254" h="3175">
                <a:moveTo>
                  <a:pt x="5219" y="0"/>
                </a:moveTo>
                <a:lnTo>
                  <a:pt x="0" y="2628"/>
                </a:lnTo>
                <a:lnTo>
                  <a:pt x="1282" y="1866"/>
                </a:lnTo>
                <a:lnTo>
                  <a:pt x="2514" y="1308"/>
                </a:lnTo>
                <a:lnTo>
                  <a:pt x="3898" y="914"/>
                </a:lnTo>
                <a:lnTo>
                  <a:pt x="5295" y="558"/>
                </a:lnTo>
                <a:lnTo>
                  <a:pt x="6007" y="520"/>
                </a:lnTo>
                <a:lnTo>
                  <a:pt x="7893" y="520"/>
                </a:lnTo>
                <a:lnTo>
                  <a:pt x="6731" y="38"/>
                </a:lnTo>
                <a:lnTo>
                  <a:pt x="5219" y="0"/>
                </a:lnTo>
                <a:close/>
              </a:path>
              <a:path w="8254" h="3175">
                <a:moveTo>
                  <a:pt x="7893" y="520"/>
                </a:moveTo>
                <a:lnTo>
                  <a:pt x="7442" y="520"/>
                </a:lnTo>
                <a:lnTo>
                  <a:pt x="8077" y="596"/>
                </a:lnTo>
                <a:lnTo>
                  <a:pt x="7893" y="520"/>
                </a:lnTo>
                <a:close/>
              </a:path>
            </a:pathLst>
          </a:custGeom>
          <a:solidFill>
            <a:srgbClr val="DCE0DF"/>
          </a:solidFill>
        </p:spPr>
        <p:txBody>
          <a:bodyPr wrap="square" lIns="0" tIns="0" rIns="0" bIns="0" rtlCol="0"/>
          <a:lstStyle/>
          <a:p>
            <a:endParaRPr sz="1350"/>
          </a:p>
        </p:txBody>
      </p:sp>
      <p:sp>
        <p:nvSpPr>
          <p:cNvPr id="289" name="bk object 289"/>
          <p:cNvSpPr/>
          <p:nvPr/>
        </p:nvSpPr>
        <p:spPr>
          <a:xfrm>
            <a:off x="7650455" y="4888054"/>
            <a:ext cx="6191" cy="2381"/>
          </a:xfrm>
          <a:custGeom>
            <a:avLst/>
            <a:gdLst/>
            <a:ahLst/>
            <a:cxnLst/>
            <a:rect l="l" t="t" r="r" b="b"/>
            <a:pathLst>
              <a:path w="8254" h="3175">
                <a:moveTo>
                  <a:pt x="6604" y="0"/>
                </a:moveTo>
                <a:lnTo>
                  <a:pt x="4978" y="38"/>
                </a:lnTo>
                <a:lnTo>
                  <a:pt x="3619" y="558"/>
                </a:lnTo>
                <a:lnTo>
                  <a:pt x="2870" y="749"/>
                </a:lnTo>
                <a:lnTo>
                  <a:pt x="2222" y="1079"/>
                </a:lnTo>
                <a:lnTo>
                  <a:pt x="1625" y="1549"/>
                </a:lnTo>
                <a:lnTo>
                  <a:pt x="1028" y="1943"/>
                </a:lnTo>
                <a:lnTo>
                  <a:pt x="431" y="2387"/>
                </a:lnTo>
                <a:lnTo>
                  <a:pt x="0" y="2984"/>
                </a:lnTo>
                <a:lnTo>
                  <a:pt x="1193" y="2146"/>
                </a:lnTo>
                <a:lnTo>
                  <a:pt x="2425" y="1422"/>
                </a:lnTo>
                <a:lnTo>
                  <a:pt x="3771" y="1041"/>
                </a:lnTo>
                <a:lnTo>
                  <a:pt x="4457" y="749"/>
                </a:lnTo>
                <a:lnTo>
                  <a:pt x="5168" y="596"/>
                </a:lnTo>
                <a:lnTo>
                  <a:pt x="5803" y="558"/>
                </a:lnTo>
                <a:lnTo>
                  <a:pt x="6477" y="393"/>
                </a:lnTo>
                <a:lnTo>
                  <a:pt x="7621" y="393"/>
                </a:lnTo>
                <a:lnTo>
                  <a:pt x="6604" y="0"/>
                </a:lnTo>
                <a:close/>
              </a:path>
              <a:path w="8254" h="3175">
                <a:moveTo>
                  <a:pt x="7621" y="393"/>
                </a:moveTo>
                <a:lnTo>
                  <a:pt x="7238" y="393"/>
                </a:lnTo>
                <a:lnTo>
                  <a:pt x="7950" y="520"/>
                </a:lnTo>
                <a:lnTo>
                  <a:pt x="7621" y="393"/>
                </a:lnTo>
                <a:close/>
              </a:path>
            </a:pathLst>
          </a:custGeom>
          <a:solidFill>
            <a:srgbClr val="DCE0DF"/>
          </a:solidFill>
        </p:spPr>
        <p:txBody>
          <a:bodyPr wrap="square" lIns="0" tIns="0" rIns="0" bIns="0" rtlCol="0"/>
          <a:lstStyle/>
          <a:p>
            <a:endParaRPr sz="1350"/>
          </a:p>
        </p:txBody>
      </p:sp>
      <p:sp>
        <p:nvSpPr>
          <p:cNvPr id="290" name="bk object 290"/>
          <p:cNvSpPr/>
          <p:nvPr/>
        </p:nvSpPr>
        <p:spPr>
          <a:xfrm>
            <a:off x="7649435" y="4887371"/>
            <a:ext cx="5715" cy="3810"/>
          </a:xfrm>
          <a:custGeom>
            <a:avLst/>
            <a:gdLst/>
            <a:ahLst/>
            <a:cxnLst/>
            <a:rect l="l" t="t" r="r" b="b"/>
            <a:pathLst>
              <a:path w="7620" h="5079">
                <a:moveTo>
                  <a:pt x="5740" y="0"/>
                </a:moveTo>
                <a:lnTo>
                  <a:pt x="4178" y="508"/>
                </a:lnTo>
                <a:lnTo>
                  <a:pt x="2946" y="1308"/>
                </a:lnTo>
                <a:lnTo>
                  <a:pt x="2267" y="1701"/>
                </a:lnTo>
                <a:lnTo>
                  <a:pt x="1752" y="2146"/>
                </a:lnTo>
                <a:lnTo>
                  <a:pt x="1231" y="2743"/>
                </a:lnTo>
                <a:lnTo>
                  <a:pt x="355" y="3810"/>
                </a:lnTo>
                <a:lnTo>
                  <a:pt x="0" y="4533"/>
                </a:lnTo>
                <a:lnTo>
                  <a:pt x="1003" y="3454"/>
                </a:lnTo>
                <a:lnTo>
                  <a:pt x="1993" y="2463"/>
                </a:lnTo>
                <a:lnTo>
                  <a:pt x="3822" y="1308"/>
                </a:lnTo>
                <a:lnTo>
                  <a:pt x="5092" y="749"/>
                </a:lnTo>
                <a:lnTo>
                  <a:pt x="6413" y="304"/>
                </a:lnTo>
                <a:lnTo>
                  <a:pt x="7162" y="152"/>
                </a:lnTo>
                <a:lnTo>
                  <a:pt x="5740" y="0"/>
                </a:lnTo>
                <a:close/>
              </a:path>
            </a:pathLst>
          </a:custGeom>
          <a:solidFill>
            <a:srgbClr val="DCE0DF"/>
          </a:solidFill>
        </p:spPr>
        <p:txBody>
          <a:bodyPr wrap="square" lIns="0" tIns="0" rIns="0" bIns="0" rtlCol="0"/>
          <a:lstStyle/>
          <a:p>
            <a:endParaRPr sz="1350"/>
          </a:p>
        </p:txBody>
      </p:sp>
      <p:sp>
        <p:nvSpPr>
          <p:cNvPr id="291" name="bk object 291"/>
          <p:cNvSpPr/>
          <p:nvPr/>
        </p:nvSpPr>
        <p:spPr>
          <a:xfrm>
            <a:off x="7648928" y="4887005"/>
            <a:ext cx="3334" cy="4286"/>
          </a:xfrm>
          <a:custGeom>
            <a:avLst/>
            <a:gdLst/>
            <a:ahLst/>
            <a:cxnLst/>
            <a:rect l="l" t="t" r="r" b="b"/>
            <a:pathLst>
              <a:path w="4445" h="5715">
                <a:moveTo>
                  <a:pt x="4254" y="0"/>
                </a:moveTo>
                <a:lnTo>
                  <a:pt x="355" y="3632"/>
                </a:lnTo>
                <a:lnTo>
                  <a:pt x="76" y="4305"/>
                </a:lnTo>
                <a:lnTo>
                  <a:pt x="0" y="5499"/>
                </a:lnTo>
                <a:lnTo>
                  <a:pt x="355" y="4305"/>
                </a:lnTo>
                <a:lnTo>
                  <a:pt x="876" y="3225"/>
                </a:lnTo>
                <a:lnTo>
                  <a:pt x="1638" y="2349"/>
                </a:lnTo>
                <a:lnTo>
                  <a:pt x="2311" y="1396"/>
                </a:lnTo>
                <a:lnTo>
                  <a:pt x="3225" y="647"/>
                </a:lnTo>
                <a:lnTo>
                  <a:pt x="4254" y="0"/>
                </a:lnTo>
                <a:close/>
              </a:path>
            </a:pathLst>
          </a:custGeom>
          <a:solidFill>
            <a:srgbClr val="DCE0DF"/>
          </a:solidFill>
        </p:spPr>
        <p:txBody>
          <a:bodyPr wrap="square" lIns="0" tIns="0" rIns="0" bIns="0" rtlCol="0"/>
          <a:lstStyle/>
          <a:p>
            <a:endParaRPr sz="1350"/>
          </a:p>
        </p:txBody>
      </p:sp>
      <p:sp>
        <p:nvSpPr>
          <p:cNvPr id="292" name="bk object 292"/>
          <p:cNvSpPr/>
          <p:nvPr/>
        </p:nvSpPr>
        <p:spPr>
          <a:xfrm>
            <a:off x="7648330" y="4887011"/>
            <a:ext cx="1905" cy="4286"/>
          </a:xfrm>
          <a:custGeom>
            <a:avLst/>
            <a:gdLst/>
            <a:ahLst/>
            <a:cxnLst/>
            <a:rect l="l" t="t" r="r" b="b"/>
            <a:pathLst>
              <a:path w="2540" h="5715">
                <a:moveTo>
                  <a:pt x="2235" y="0"/>
                </a:moveTo>
                <a:lnTo>
                  <a:pt x="1231" y="469"/>
                </a:lnTo>
                <a:lnTo>
                  <a:pt x="647" y="1397"/>
                </a:lnTo>
                <a:lnTo>
                  <a:pt x="279" y="2349"/>
                </a:lnTo>
                <a:lnTo>
                  <a:pt x="165" y="2857"/>
                </a:lnTo>
                <a:lnTo>
                  <a:pt x="0" y="3378"/>
                </a:lnTo>
                <a:lnTo>
                  <a:pt x="0" y="4965"/>
                </a:lnTo>
                <a:lnTo>
                  <a:pt x="165" y="5448"/>
                </a:lnTo>
                <a:lnTo>
                  <a:pt x="279" y="4406"/>
                </a:lnTo>
                <a:lnTo>
                  <a:pt x="459" y="3378"/>
                </a:lnTo>
                <a:lnTo>
                  <a:pt x="800" y="2540"/>
                </a:lnTo>
                <a:lnTo>
                  <a:pt x="876" y="2070"/>
                </a:lnTo>
                <a:lnTo>
                  <a:pt x="1155" y="1638"/>
                </a:lnTo>
                <a:lnTo>
                  <a:pt x="1638" y="749"/>
                </a:lnTo>
                <a:lnTo>
                  <a:pt x="1955" y="431"/>
                </a:lnTo>
                <a:lnTo>
                  <a:pt x="2235" y="0"/>
                </a:lnTo>
                <a:close/>
              </a:path>
            </a:pathLst>
          </a:custGeom>
          <a:solidFill>
            <a:srgbClr val="DCE0DF"/>
          </a:solidFill>
        </p:spPr>
        <p:txBody>
          <a:bodyPr wrap="square" lIns="0" tIns="0" rIns="0" bIns="0" rtlCol="0"/>
          <a:lstStyle/>
          <a:p>
            <a:endParaRPr sz="1350"/>
          </a:p>
        </p:txBody>
      </p:sp>
      <p:sp>
        <p:nvSpPr>
          <p:cNvPr id="293" name="bk object 293"/>
          <p:cNvSpPr/>
          <p:nvPr/>
        </p:nvSpPr>
        <p:spPr>
          <a:xfrm>
            <a:off x="7647554" y="4887005"/>
            <a:ext cx="1429" cy="3334"/>
          </a:xfrm>
          <a:custGeom>
            <a:avLst/>
            <a:gdLst/>
            <a:ahLst/>
            <a:cxnLst/>
            <a:rect l="l" t="t" r="r" b="b"/>
            <a:pathLst>
              <a:path w="1904" h="4445">
                <a:moveTo>
                  <a:pt x="1473" y="0"/>
                </a:moveTo>
                <a:lnTo>
                  <a:pt x="800" y="444"/>
                </a:lnTo>
                <a:lnTo>
                  <a:pt x="330" y="1206"/>
                </a:lnTo>
                <a:lnTo>
                  <a:pt x="88" y="1993"/>
                </a:lnTo>
                <a:lnTo>
                  <a:pt x="0" y="4025"/>
                </a:lnTo>
                <a:lnTo>
                  <a:pt x="126" y="4419"/>
                </a:lnTo>
                <a:lnTo>
                  <a:pt x="330" y="3632"/>
                </a:lnTo>
                <a:lnTo>
                  <a:pt x="406" y="2832"/>
                </a:lnTo>
                <a:lnTo>
                  <a:pt x="609" y="2146"/>
                </a:lnTo>
                <a:lnTo>
                  <a:pt x="673" y="1790"/>
                </a:lnTo>
                <a:lnTo>
                  <a:pt x="914" y="1041"/>
                </a:lnTo>
                <a:lnTo>
                  <a:pt x="1079" y="647"/>
                </a:lnTo>
                <a:lnTo>
                  <a:pt x="1282" y="368"/>
                </a:lnTo>
                <a:lnTo>
                  <a:pt x="1473" y="0"/>
                </a:lnTo>
                <a:close/>
              </a:path>
            </a:pathLst>
          </a:custGeom>
          <a:solidFill>
            <a:srgbClr val="DCE0DF"/>
          </a:solidFill>
        </p:spPr>
        <p:txBody>
          <a:bodyPr wrap="square" lIns="0" tIns="0" rIns="0" bIns="0" rtlCol="0"/>
          <a:lstStyle/>
          <a:p>
            <a:endParaRPr sz="1350"/>
          </a:p>
        </p:txBody>
      </p:sp>
      <p:sp>
        <p:nvSpPr>
          <p:cNvPr id="294" name="bk object 294"/>
          <p:cNvSpPr/>
          <p:nvPr/>
        </p:nvSpPr>
        <p:spPr>
          <a:xfrm>
            <a:off x="7646988" y="4887005"/>
            <a:ext cx="953" cy="2381"/>
          </a:xfrm>
          <a:custGeom>
            <a:avLst/>
            <a:gdLst/>
            <a:ahLst/>
            <a:cxnLst/>
            <a:rect l="l" t="t" r="r" b="b"/>
            <a:pathLst>
              <a:path w="1270" h="3175">
                <a:moveTo>
                  <a:pt x="952" y="0"/>
                </a:moveTo>
                <a:lnTo>
                  <a:pt x="444" y="241"/>
                </a:lnTo>
                <a:lnTo>
                  <a:pt x="38" y="1282"/>
                </a:lnTo>
                <a:lnTo>
                  <a:pt x="0" y="2438"/>
                </a:lnTo>
                <a:lnTo>
                  <a:pt x="241" y="2870"/>
                </a:lnTo>
                <a:lnTo>
                  <a:pt x="368" y="2438"/>
                </a:lnTo>
                <a:lnTo>
                  <a:pt x="579" y="1282"/>
                </a:lnTo>
                <a:lnTo>
                  <a:pt x="762" y="558"/>
                </a:lnTo>
                <a:lnTo>
                  <a:pt x="952" y="0"/>
                </a:lnTo>
                <a:close/>
              </a:path>
            </a:pathLst>
          </a:custGeom>
          <a:solidFill>
            <a:srgbClr val="DCE0DF"/>
          </a:solidFill>
        </p:spPr>
        <p:txBody>
          <a:bodyPr wrap="square" lIns="0" tIns="0" rIns="0" bIns="0" rtlCol="0"/>
          <a:lstStyle/>
          <a:p>
            <a:endParaRPr sz="1350"/>
          </a:p>
        </p:txBody>
      </p:sp>
      <p:sp>
        <p:nvSpPr>
          <p:cNvPr id="295" name="bk object 295"/>
          <p:cNvSpPr/>
          <p:nvPr/>
        </p:nvSpPr>
        <p:spPr>
          <a:xfrm>
            <a:off x="7637559" y="4894581"/>
            <a:ext cx="21907" cy="13335"/>
          </a:xfrm>
          <a:custGeom>
            <a:avLst/>
            <a:gdLst/>
            <a:ahLst/>
            <a:cxnLst/>
            <a:rect l="l" t="t" r="r" b="b"/>
            <a:pathLst>
              <a:path w="29209" h="17779">
                <a:moveTo>
                  <a:pt x="10185" y="14604"/>
                </a:moveTo>
                <a:lnTo>
                  <a:pt x="9829" y="14604"/>
                </a:lnTo>
                <a:lnTo>
                  <a:pt x="9878" y="15874"/>
                </a:lnTo>
                <a:lnTo>
                  <a:pt x="9753" y="17398"/>
                </a:lnTo>
                <a:lnTo>
                  <a:pt x="10123" y="16636"/>
                </a:lnTo>
                <a:lnTo>
                  <a:pt x="10185" y="14604"/>
                </a:lnTo>
                <a:close/>
              </a:path>
              <a:path w="29209" h="17779">
                <a:moveTo>
                  <a:pt x="10477" y="14096"/>
                </a:moveTo>
                <a:lnTo>
                  <a:pt x="8953" y="14096"/>
                </a:lnTo>
                <a:lnTo>
                  <a:pt x="8991" y="17271"/>
                </a:lnTo>
                <a:lnTo>
                  <a:pt x="9112" y="16890"/>
                </a:lnTo>
                <a:lnTo>
                  <a:pt x="9194" y="15239"/>
                </a:lnTo>
                <a:lnTo>
                  <a:pt x="9829" y="14604"/>
                </a:lnTo>
                <a:lnTo>
                  <a:pt x="10185" y="14604"/>
                </a:lnTo>
                <a:lnTo>
                  <a:pt x="10185" y="14223"/>
                </a:lnTo>
                <a:lnTo>
                  <a:pt x="10477" y="14096"/>
                </a:lnTo>
                <a:close/>
              </a:path>
              <a:path w="29209" h="17779">
                <a:moveTo>
                  <a:pt x="12995" y="13969"/>
                </a:moveTo>
                <a:lnTo>
                  <a:pt x="12496" y="13969"/>
                </a:lnTo>
                <a:lnTo>
                  <a:pt x="12576" y="14223"/>
                </a:lnTo>
                <a:lnTo>
                  <a:pt x="12685" y="15366"/>
                </a:lnTo>
                <a:lnTo>
                  <a:pt x="12573" y="16890"/>
                </a:lnTo>
                <a:lnTo>
                  <a:pt x="12674" y="16382"/>
                </a:lnTo>
                <a:lnTo>
                  <a:pt x="12799" y="14858"/>
                </a:lnTo>
                <a:lnTo>
                  <a:pt x="12918" y="14078"/>
                </a:lnTo>
                <a:close/>
              </a:path>
              <a:path w="29209" h="17779">
                <a:moveTo>
                  <a:pt x="7124" y="13461"/>
                </a:moveTo>
                <a:lnTo>
                  <a:pt x="4775" y="13461"/>
                </a:lnTo>
                <a:lnTo>
                  <a:pt x="5254" y="14223"/>
                </a:lnTo>
                <a:lnTo>
                  <a:pt x="5337" y="14477"/>
                </a:lnTo>
                <a:lnTo>
                  <a:pt x="5461" y="15874"/>
                </a:lnTo>
                <a:lnTo>
                  <a:pt x="5727" y="16636"/>
                </a:lnTo>
                <a:lnTo>
                  <a:pt x="6045" y="15874"/>
                </a:lnTo>
                <a:lnTo>
                  <a:pt x="6286" y="14477"/>
                </a:lnTo>
                <a:lnTo>
                  <a:pt x="6845" y="14223"/>
                </a:lnTo>
                <a:lnTo>
                  <a:pt x="7478" y="14223"/>
                </a:lnTo>
                <a:lnTo>
                  <a:pt x="7505" y="13842"/>
                </a:lnTo>
                <a:lnTo>
                  <a:pt x="7124" y="13461"/>
                </a:lnTo>
                <a:close/>
              </a:path>
              <a:path w="29209" h="17779">
                <a:moveTo>
                  <a:pt x="11827" y="11614"/>
                </a:moveTo>
                <a:lnTo>
                  <a:pt x="12496" y="13207"/>
                </a:lnTo>
                <a:lnTo>
                  <a:pt x="11266" y="13969"/>
                </a:lnTo>
                <a:lnTo>
                  <a:pt x="11156" y="14604"/>
                </a:lnTo>
                <a:lnTo>
                  <a:pt x="11270" y="15239"/>
                </a:lnTo>
                <a:lnTo>
                  <a:pt x="11379" y="16636"/>
                </a:lnTo>
                <a:lnTo>
                  <a:pt x="11590" y="16128"/>
                </a:lnTo>
                <a:lnTo>
                  <a:pt x="11710" y="15620"/>
                </a:lnTo>
                <a:lnTo>
                  <a:pt x="11772" y="14477"/>
                </a:lnTo>
                <a:lnTo>
                  <a:pt x="12496" y="13969"/>
                </a:lnTo>
                <a:lnTo>
                  <a:pt x="12995" y="13969"/>
                </a:lnTo>
                <a:lnTo>
                  <a:pt x="13449" y="13334"/>
                </a:lnTo>
                <a:lnTo>
                  <a:pt x="13931" y="13334"/>
                </a:lnTo>
                <a:lnTo>
                  <a:pt x="14073" y="13080"/>
                </a:lnTo>
                <a:lnTo>
                  <a:pt x="13131" y="13080"/>
                </a:lnTo>
                <a:lnTo>
                  <a:pt x="11827" y="11614"/>
                </a:lnTo>
                <a:close/>
              </a:path>
              <a:path w="29209" h="17779">
                <a:moveTo>
                  <a:pt x="7478" y="14223"/>
                </a:moveTo>
                <a:lnTo>
                  <a:pt x="6845" y="14223"/>
                </a:lnTo>
                <a:lnTo>
                  <a:pt x="6845" y="16382"/>
                </a:lnTo>
                <a:lnTo>
                  <a:pt x="7191" y="15239"/>
                </a:lnTo>
                <a:lnTo>
                  <a:pt x="7307" y="14731"/>
                </a:lnTo>
                <a:lnTo>
                  <a:pt x="7422" y="14350"/>
                </a:lnTo>
                <a:lnTo>
                  <a:pt x="7478" y="14223"/>
                </a:lnTo>
                <a:close/>
              </a:path>
              <a:path w="29209" h="17779">
                <a:moveTo>
                  <a:pt x="8242" y="11937"/>
                </a:moveTo>
                <a:lnTo>
                  <a:pt x="8084" y="13588"/>
                </a:lnTo>
                <a:lnTo>
                  <a:pt x="7922" y="13842"/>
                </a:lnTo>
                <a:lnTo>
                  <a:pt x="7905" y="15620"/>
                </a:lnTo>
                <a:lnTo>
                  <a:pt x="8001" y="16382"/>
                </a:lnTo>
                <a:lnTo>
                  <a:pt x="8559" y="15874"/>
                </a:lnTo>
                <a:lnTo>
                  <a:pt x="8636" y="14858"/>
                </a:lnTo>
                <a:lnTo>
                  <a:pt x="8953" y="14096"/>
                </a:lnTo>
                <a:lnTo>
                  <a:pt x="10477" y="14096"/>
                </a:lnTo>
                <a:lnTo>
                  <a:pt x="10836" y="13941"/>
                </a:lnTo>
                <a:lnTo>
                  <a:pt x="9156" y="13842"/>
                </a:lnTo>
                <a:lnTo>
                  <a:pt x="8801" y="13080"/>
                </a:lnTo>
                <a:lnTo>
                  <a:pt x="8559" y="12445"/>
                </a:lnTo>
                <a:lnTo>
                  <a:pt x="8242" y="11937"/>
                </a:lnTo>
                <a:close/>
              </a:path>
              <a:path w="29209" h="17779">
                <a:moveTo>
                  <a:pt x="13931" y="13334"/>
                </a:moveTo>
                <a:lnTo>
                  <a:pt x="13449" y="13334"/>
                </a:lnTo>
                <a:lnTo>
                  <a:pt x="13335" y="16128"/>
                </a:lnTo>
                <a:lnTo>
                  <a:pt x="13843" y="15112"/>
                </a:lnTo>
                <a:lnTo>
                  <a:pt x="13931" y="13334"/>
                </a:lnTo>
                <a:close/>
              </a:path>
              <a:path w="29209" h="17779">
                <a:moveTo>
                  <a:pt x="3441" y="13080"/>
                </a:moveTo>
                <a:lnTo>
                  <a:pt x="2197" y="13080"/>
                </a:lnTo>
                <a:lnTo>
                  <a:pt x="2590" y="13842"/>
                </a:lnTo>
                <a:lnTo>
                  <a:pt x="2590" y="16001"/>
                </a:lnTo>
                <a:lnTo>
                  <a:pt x="3022" y="15112"/>
                </a:lnTo>
                <a:lnTo>
                  <a:pt x="3390" y="13969"/>
                </a:lnTo>
                <a:lnTo>
                  <a:pt x="3762" y="13318"/>
                </a:lnTo>
                <a:lnTo>
                  <a:pt x="3441" y="13080"/>
                </a:lnTo>
                <a:close/>
              </a:path>
              <a:path w="29209" h="17779">
                <a:moveTo>
                  <a:pt x="3302" y="10667"/>
                </a:moveTo>
                <a:lnTo>
                  <a:pt x="2984" y="11048"/>
                </a:lnTo>
                <a:lnTo>
                  <a:pt x="2717" y="12826"/>
                </a:lnTo>
                <a:lnTo>
                  <a:pt x="1320" y="12826"/>
                </a:lnTo>
                <a:lnTo>
                  <a:pt x="1121" y="13842"/>
                </a:lnTo>
                <a:lnTo>
                  <a:pt x="1003" y="15620"/>
                </a:lnTo>
                <a:lnTo>
                  <a:pt x="1458" y="13588"/>
                </a:lnTo>
                <a:lnTo>
                  <a:pt x="1554" y="13318"/>
                </a:lnTo>
                <a:lnTo>
                  <a:pt x="2197" y="13080"/>
                </a:lnTo>
                <a:lnTo>
                  <a:pt x="3441" y="13080"/>
                </a:lnTo>
                <a:lnTo>
                  <a:pt x="3098" y="12826"/>
                </a:lnTo>
                <a:lnTo>
                  <a:pt x="3209" y="12064"/>
                </a:lnTo>
                <a:lnTo>
                  <a:pt x="3302" y="10667"/>
                </a:lnTo>
                <a:close/>
              </a:path>
              <a:path w="29209" h="17779">
                <a:moveTo>
                  <a:pt x="4495" y="11048"/>
                </a:moveTo>
                <a:lnTo>
                  <a:pt x="4089" y="11556"/>
                </a:lnTo>
                <a:lnTo>
                  <a:pt x="4000" y="15112"/>
                </a:lnTo>
                <a:lnTo>
                  <a:pt x="4102" y="15620"/>
                </a:lnTo>
                <a:lnTo>
                  <a:pt x="4203" y="15239"/>
                </a:lnTo>
                <a:lnTo>
                  <a:pt x="4324" y="14477"/>
                </a:lnTo>
                <a:lnTo>
                  <a:pt x="4449" y="13941"/>
                </a:lnTo>
                <a:lnTo>
                  <a:pt x="4775" y="13461"/>
                </a:lnTo>
                <a:lnTo>
                  <a:pt x="7124" y="13461"/>
                </a:lnTo>
                <a:lnTo>
                  <a:pt x="7205" y="12953"/>
                </a:lnTo>
                <a:lnTo>
                  <a:pt x="4622" y="12953"/>
                </a:lnTo>
                <a:lnTo>
                  <a:pt x="4495" y="11048"/>
                </a:lnTo>
                <a:close/>
              </a:path>
              <a:path w="29209" h="17779">
                <a:moveTo>
                  <a:pt x="1986" y="9553"/>
                </a:moveTo>
                <a:lnTo>
                  <a:pt x="1562" y="10032"/>
                </a:lnTo>
                <a:lnTo>
                  <a:pt x="596" y="10540"/>
                </a:lnTo>
                <a:lnTo>
                  <a:pt x="389" y="11429"/>
                </a:lnTo>
                <a:lnTo>
                  <a:pt x="279" y="12699"/>
                </a:lnTo>
                <a:lnTo>
                  <a:pt x="123" y="13080"/>
                </a:lnTo>
                <a:lnTo>
                  <a:pt x="0" y="14858"/>
                </a:lnTo>
                <a:lnTo>
                  <a:pt x="558" y="12953"/>
                </a:lnTo>
                <a:lnTo>
                  <a:pt x="1320" y="12826"/>
                </a:lnTo>
                <a:lnTo>
                  <a:pt x="2717" y="12826"/>
                </a:lnTo>
                <a:lnTo>
                  <a:pt x="1320" y="11937"/>
                </a:lnTo>
                <a:lnTo>
                  <a:pt x="1986" y="9553"/>
                </a:lnTo>
                <a:close/>
              </a:path>
              <a:path w="29209" h="17779">
                <a:moveTo>
                  <a:pt x="16804" y="12064"/>
                </a:moveTo>
                <a:lnTo>
                  <a:pt x="15684" y="12064"/>
                </a:lnTo>
                <a:lnTo>
                  <a:pt x="16319" y="12826"/>
                </a:lnTo>
                <a:lnTo>
                  <a:pt x="17195" y="14858"/>
                </a:lnTo>
                <a:lnTo>
                  <a:pt x="16954" y="13588"/>
                </a:lnTo>
                <a:lnTo>
                  <a:pt x="16830" y="12826"/>
                </a:lnTo>
                <a:lnTo>
                  <a:pt x="16804" y="12064"/>
                </a:lnTo>
                <a:close/>
              </a:path>
              <a:path w="29209" h="17779">
                <a:moveTo>
                  <a:pt x="7759" y="13588"/>
                </a:moveTo>
                <a:lnTo>
                  <a:pt x="7632" y="13969"/>
                </a:lnTo>
                <a:lnTo>
                  <a:pt x="7759" y="14096"/>
                </a:lnTo>
                <a:lnTo>
                  <a:pt x="7759" y="13588"/>
                </a:lnTo>
                <a:close/>
              </a:path>
              <a:path w="29209" h="17779">
                <a:moveTo>
                  <a:pt x="9232" y="11937"/>
                </a:moveTo>
                <a:lnTo>
                  <a:pt x="9156" y="13842"/>
                </a:lnTo>
                <a:lnTo>
                  <a:pt x="10952" y="13842"/>
                </a:lnTo>
                <a:lnTo>
                  <a:pt x="10733" y="13334"/>
                </a:lnTo>
                <a:lnTo>
                  <a:pt x="9944" y="13334"/>
                </a:lnTo>
                <a:lnTo>
                  <a:pt x="9550" y="12953"/>
                </a:lnTo>
                <a:lnTo>
                  <a:pt x="9436" y="12318"/>
                </a:lnTo>
                <a:lnTo>
                  <a:pt x="9232" y="11937"/>
                </a:lnTo>
                <a:close/>
              </a:path>
              <a:path w="29209" h="17779">
                <a:moveTo>
                  <a:pt x="15643" y="12191"/>
                </a:moveTo>
                <a:lnTo>
                  <a:pt x="14566" y="12191"/>
                </a:lnTo>
                <a:lnTo>
                  <a:pt x="14884" y="12699"/>
                </a:lnTo>
                <a:lnTo>
                  <a:pt x="15156" y="13318"/>
                </a:lnTo>
                <a:lnTo>
                  <a:pt x="15519" y="13842"/>
                </a:lnTo>
                <a:lnTo>
                  <a:pt x="15643" y="12191"/>
                </a:lnTo>
                <a:close/>
              </a:path>
              <a:path w="29209" h="17779">
                <a:moveTo>
                  <a:pt x="9994" y="11556"/>
                </a:moveTo>
                <a:lnTo>
                  <a:pt x="9944" y="13334"/>
                </a:lnTo>
                <a:lnTo>
                  <a:pt x="10733" y="13334"/>
                </a:lnTo>
                <a:lnTo>
                  <a:pt x="9994" y="11556"/>
                </a:lnTo>
                <a:close/>
              </a:path>
              <a:path w="29209" h="17779">
                <a:moveTo>
                  <a:pt x="12852" y="11175"/>
                </a:moveTo>
                <a:lnTo>
                  <a:pt x="13017" y="12445"/>
                </a:lnTo>
                <a:lnTo>
                  <a:pt x="13131" y="13080"/>
                </a:lnTo>
                <a:lnTo>
                  <a:pt x="14073" y="13080"/>
                </a:lnTo>
                <a:lnTo>
                  <a:pt x="14284" y="12699"/>
                </a:lnTo>
                <a:lnTo>
                  <a:pt x="13728" y="12699"/>
                </a:lnTo>
                <a:lnTo>
                  <a:pt x="13411" y="12191"/>
                </a:lnTo>
                <a:lnTo>
                  <a:pt x="13169" y="11683"/>
                </a:lnTo>
                <a:lnTo>
                  <a:pt x="12852" y="11175"/>
                </a:lnTo>
                <a:close/>
              </a:path>
              <a:path w="29209" h="17779">
                <a:moveTo>
                  <a:pt x="17596" y="11302"/>
                </a:moveTo>
                <a:lnTo>
                  <a:pt x="16827" y="11302"/>
                </a:lnTo>
                <a:lnTo>
                  <a:pt x="17475" y="11556"/>
                </a:lnTo>
                <a:lnTo>
                  <a:pt x="17830" y="12445"/>
                </a:lnTo>
                <a:lnTo>
                  <a:pt x="18224" y="13080"/>
                </a:lnTo>
                <a:lnTo>
                  <a:pt x="17741" y="12064"/>
                </a:lnTo>
                <a:lnTo>
                  <a:pt x="17596" y="11302"/>
                </a:lnTo>
                <a:close/>
              </a:path>
              <a:path w="29209" h="17779">
                <a:moveTo>
                  <a:pt x="5219" y="10921"/>
                </a:moveTo>
                <a:lnTo>
                  <a:pt x="4955" y="11429"/>
                </a:lnTo>
                <a:lnTo>
                  <a:pt x="4860" y="12572"/>
                </a:lnTo>
                <a:lnTo>
                  <a:pt x="4622" y="12953"/>
                </a:lnTo>
                <a:lnTo>
                  <a:pt x="7205" y="12953"/>
                </a:lnTo>
                <a:lnTo>
                  <a:pt x="7266" y="12572"/>
                </a:lnTo>
                <a:lnTo>
                  <a:pt x="5892" y="12572"/>
                </a:lnTo>
                <a:lnTo>
                  <a:pt x="5654" y="12191"/>
                </a:lnTo>
                <a:lnTo>
                  <a:pt x="5542" y="11937"/>
                </a:lnTo>
                <a:lnTo>
                  <a:pt x="5362" y="11302"/>
                </a:lnTo>
                <a:lnTo>
                  <a:pt x="5219" y="10921"/>
                </a:lnTo>
                <a:close/>
              </a:path>
              <a:path w="29209" h="17779">
                <a:moveTo>
                  <a:pt x="279" y="11810"/>
                </a:moveTo>
                <a:lnTo>
                  <a:pt x="179" y="12699"/>
                </a:lnTo>
                <a:lnTo>
                  <a:pt x="279" y="11810"/>
                </a:lnTo>
                <a:close/>
              </a:path>
              <a:path w="29209" h="17779">
                <a:moveTo>
                  <a:pt x="13778" y="11064"/>
                </a:moveTo>
                <a:lnTo>
                  <a:pt x="13921" y="12191"/>
                </a:lnTo>
                <a:lnTo>
                  <a:pt x="13728" y="12699"/>
                </a:lnTo>
                <a:lnTo>
                  <a:pt x="14284" y="12699"/>
                </a:lnTo>
                <a:lnTo>
                  <a:pt x="14566" y="12191"/>
                </a:lnTo>
                <a:lnTo>
                  <a:pt x="15643" y="12191"/>
                </a:lnTo>
                <a:lnTo>
                  <a:pt x="15684" y="12064"/>
                </a:lnTo>
                <a:lnTo>
                  <a:pt x="16804" y="12064"/>
                </a:lnTo>
                <a:lnTo>
                  <a:pt x="16808" y="11937"/>
                </a:lnTo>
                <a:lnTo>
                  <a:pt x="14566" y="11937"/>
                </a:lnTo>
                <a:lnTo>
                  <a:pt x="14135" y="11556"/>
                </a:lnTo>
                <a:lnTo>
                  <a:pt x="13778" y="11064"/>
                </a:lnTo>
                <a:close/>
              </a:path>
              <a:path w="29209" h="17779">
                <a:moveTo>
                  <a:pt x="18564" y="10579"/>
                </a:moveTo>
                <a:lnTo>
                  <a:pt x="18840" y="11614"/>
                </a:lnTo>
                <a:lnTo>
                  <a:pt x="19253" y="12699"/>
                </a:lnTo>
                <a:lnTo>
                  <a:pt x="19062" y="11556"/>
                </a:lnTo>
                <a:lnTo>
                  <a:pt x="18564" y="10579"/>
                </a:lnTo>
                <a:close/>
              </a:path>
              <a:path w="29209" h="17779">
                <a:moveTo>
                  <a:pt x="6451" y="10413"/>
                </a:moveTo>
                <a:lnTo>
                  <a:pt x="6283" y="10794"/>
                </a:lnTo>
                <a:lnTo>
                  <a:pt x="6207" y="12064"/>
                </a:lnTo>
                <a:lnTo>
                  <a:pt x="5892" y="12572"/>
                </a:lnTo>
                <a:lnTo>
                  <a:pt x="6845" y="12572"/>
                </a:lnTo>
                <a:lnTo>
                  <a:pt x="6743" y="12064"/>
                </a:lnTo>
                <a:lnTo>
                  <a:pt x="6644" y="10921"/>
                </a:lnTo>
                <a:lnTo>
                  <a:pt x="6451" y="10413"/>
                </a:lnTo>
                <a:close/>
              </a:path>
              <a:path w="29209" h="17779">
                <a:moveTo>
                  <a:pt x="7086" y="11302"/>
                </a:moveTo>
                <a:lnTo>
                  <a:pt x="6957" y="11614"/>
                </a:lnTo>
                <a:lnTo>
                  <a:pt x="6845" y="12572"/>
                </a:lnTo>
                <a:lnTo>
                  <a:pt x="7266" y="12572"/>
                </a:lnTo>
                <a:lnTo>
                  <a:pt x="7155" y="11556"/>
                </a:lnTo>
                <a:lnTo>
                  <a:pt x="7086" y="11302"/>
                </a:lnTo>
                <a:close/>
              </a:path>
              <a:path w="29209" h="17779">
                <a:moveTo>
                  <a:pt x="14046" y="10032"/>
                </a:moveTo>
                <a:lnTo>
                  <a:pt x="14233" y="10500"/>
                </a:lnTo>
                <a:lnTo>
                  <a:pt x="14325" y="11048"/>
                </a:lnTo>
                <a:lnTo>
                  <a:pt x="14444" y="11556"/>
                </a:lnTo>
                <a:lnTo>
                  <a:pt x="14566" y="11937"/>
                </a:lnTo>
                <a:lnTo>
                  <a:pt x="16808" y="11937"/>
                </a:lnTo>
                <a:lnTo>
                  <a:pt x="16827" y="11302"/>
                </a:lnTo>
                <a:lnTo>
                  <a:pt x="17596" y="11302"/>
                </a:lnTo>
                <a:lnTo>
                  <a:pt x="17547" y="11048"/>
                </a:lnTo>
                <a:lnTo>
                  <a:pt x="14808" y="11048"/>
                </a:lnTo>
                <a:lnTo>
                  <a:pt x="14325" y="10540"/>
                </a:lnTo>
                <a:lnTo>
                  <a:pt x="14046" y="10032"/>
                </a:lnTo>
                <a:close/>
              </a:path>
              <a:path w="29209" h="17779">
                <a:moveTo>
                  <a:pt x="11303" y="10794"/>
                </a:moveTo>
                <a:lnTo>
                  <a:pt x="11772" y="11556"/>
                </a:lnTo>
                <a:lnTo>
                  <a:pt x="11696" y="11302"/>
                </a:lnTo>
                <a:lnTo>
                  <a:pt x="11303" y="10794"/>
                </a:lnTo>
                <a:close/>
              </a:path>
              <a:path w="29209" h="17779">
                <a:moveTo>
                  <a:pt x="20977" y="9496"/>
                </a:moveTo>
                <a:lnTo>
                  <a:pt x="21209" y="10921"/>
                </a:lnTo>
                <a:lnTo>
                  <a:pt x="21412" y="11429"/>
                </a:lnTo>
                <a:lnTo>
                  <a:pt x="21214" y="10413"/>
                </a:lnTo>
                <a:lnTo>
                  <a:pt x="20977" y="9496"/>
                </a:lnTo>
                <a:close/>
              </a:path>
              <a:path w="29209" h="17779">
                <a:moveTo>
                  <a:pt x="15163" y="8254"/>
                </a:moveTo>
                <a:lnTo>
                  <a:pt x="15641" y="8762"/>
                </a:lnTo>
                <a:lnTo>
                  <a:pt x="15688" y="9270"/>
                </a:lnTo>
                <a:lnTo>
                  <a:pt x="15567" y="9905"/>
                </a:lnTo>
                <a:lnTo>
                  <a:pt x="15443" y="11048"/>
                </a:lnTo>
                <a:lnTo>
                  <a:pt x="17547" y="11048"/>
                </a:lnTo>
                <a:lnTo>
                  <a:pt x="17538" y="10032"/>
                </a:lnTo>
                <a:lnTo>
                  <a:pt x="17195" y="10032"/>
                </a:lnTo>
                <a:lnTo>
                  <a:pt x="16357" y="9778"/>
                </a:lnTo>
                <a:lnTo>
                  <a:pt x="15836" y="8889"/>
                </a:lnTo>
                <a:lnTo>
                  <a:pt x="15163" y="8254"/>
                </a:lnTo>
                <a:close/>
              </a:path>
              <a:path w="29209" h="17779">
                <a:moveTo>
                  <a:pt x="18543" y="9524"/>
                </a:moveTo>
                <a:lnTo>
                  <a:pt x="17589" y="9524"/>
                </a:lnTo>
                <a:lnTo>
                  <a:pt x="18351" y="10159"/>
                </a:lnTo>
                <a:lnTo>
                  <a:pt x="18564" y="10579"/>
                </a:lnTo>
                <a:lnTo>
                  <a:pt x="18453" y="10159"/>
                </a:lnTo>
                <a:lnTo>
                  <a:pt x="18543" y="9524"/>
                </a:lnTo>
                <a:close/>
              </a:path>
              <a:path w="29209" h="17779">
                <a:moveTo>
                  <a:pt x="22341" y="9143"/>
                </a:moveTo>
                <a:lnTo>
                  <a:pt x="22009" y="9143"/>
                </a:lnTo>
                <a:lnTo>
                  <a:pt x="22434" y="10500"/>
                </a:lnTo>
                <a:lnTo>
                  <a:pt x="22313" y="9778"/>
                </a:lnTo>
                <a:lnTo>
                  <a:pt x="22341" y="9143"/>
                </a:lnTo>
                <a:close/>
              </a:path>
              <a:path w="29209" h="17779">
                <a:moveTo>
                  <a:pt x="18465" y="6349"/>
                </a:moveTo>
                <a:lnTo>
                  <a:pt x="19420" y="7873"/>
                </a:lnTo>
                <a:lnTo>
                  <a:pt x="19494" y="8889"/>
                </a:lnTo>
                <a:lnTo>
                  <a:pt x="19024" y="8889"/>
                </a:lnTo>
                <a:lnTo>
                  <a:pt x="19494" y="9143"/>
                </a:lnTo>
                <a:lnTo>
                  <a:pt x="19789" y="9651"/>
                </a:lnTo>
                <a:lnTo>
                  <a:pt x="19893" y="9905"/>
                </a:lnTo>
                <a:lnTo>
                  <a:pt x="20015" y="10413"/>
                </a:lnTo>
                <a:lnTo>
                  <a:pt x="19893" y="9778"/>
                </a:lnTo>
                <a:lnTo>
                  <a:pt x="19900" y="8762"/>
                </a:lnTo>
                <a:lnTo>
                  <a:pt x="22477" y="8762"/>
                </a:lnTo>
                <a:lnTo>
                  <a:pt x="22567" y="8508"/>
                </a:lnTo>
                <a:lnTo>
                  <a:pt x="22009" y="8508"/>
                </a:lnTo>
                <a:lnTo>
                  <a:pt x="21037" y="7365"/>
                </a:lnTo>
                <a:lnTo>
                  <a:pt x="19494" y="7365"/>
                </a:lnTo>
                <a:lnTo>
                  <a:pt x="18859" y="6857"/>
                </a:lnTo>
                <a:lnTo>
                  <a:pt x="18465" y="6349"/>
                </a:lnTo>
                <a:close/>
              </a:path>
              <a:path w="29209" h="17779">
                <a:moveTo>
                  <a:pt x="21488" y="6095"/>
                </a:moveTo>
                <a:lnTo>
                  <a:pt x="21656" y="6916"/>
                </a:lnTo>
                <a:lnTo>
                  <a:pt x="21891" y="7873"/>
                </a:lnTo>
                <a:lnTo>
                  <a:pt x="22009" y="8508"/>
                </a:lnTo>
                <a:lnTo>
                  <a:pt x="22567" y="8508"/>
                </a:lnTo>
                <a:lnTo>
                  <a:pt x="23190" y="8762"/>
                </a:lnTo>
                <a:lnTo>
                  <a:pt x="23389" y="9496"/>
                </a:lnTo>
                <a:lnTo>
                  <a:pt x="23510" y="9778"/>
                </a:lnTo>
                <a:lnTo>
                  <a:pt x="23749" y="10159"/>
                </a:lnTo>
                <a:lnTo>
                  <a:pt x="23799" y="8000"/>
                </a:lnTo>
                <a:lnTo>
                  <a:pt x="24028" y="8000"/>
                </a:lnTo>
                <a:lnTo>
                  <a:pt x="24752" y="7873"/>
                </a:lnTo>
                <a:lnTo>
                  <a:pt x="25273" y="7873"/>
                </a:lnTo>
                <a:lnTo>
                  <a:pt x="25298" y="7619"/>
                </a:lnTo>
                <a:lnTo>
                  <a:pt x="22758" y="7619"/>
                </a:lnTo>
                <a:lnTo>
                  <a:pt x="21844" y="6349"/>
                </a:lnTo>
                <a:lnTo>
                  <a:pt x="21488" y="6095"/>
                </a:lnTo>
                <a:close/>
              </a:path>
              <a:path w="29209" h="17779">
                <a:moveTo>
                  <a:pt x="15240" y="6730"/>
                </a:moveTo>
                <a:lnTo>
                  <a:pt x="15972" y="7558"/>
                </a:lnTo>
                <a:lnTo>
                  <a:pt x="16789" y="9016"/>
                </a:lnTo>
                <a:lnTo>
                  <a:pt x="17195" y="10032"/>
                </a:lnTo>
                <a:lnTo>
                  <a:pt x="17538" y="10032"/>
                </a:lnTo>
                <a:lnTo>
                  <a:pt x="17589" y="9524"/>
                </a:lnTo>
                <a:lnTo>
                  <a:pt x="18543" y="9524"/>
                </a:lnTo>
                <a:lnTo>
                  <a:pt x="18639" y="9397"/>
                </a:lnTo>
                <a:lnTo>
                  <a:pt x="18072" y="9397"/>
                </a:lnTo>
                <a:lnTo>
                  <a:pt x="16319" y="7492"/>
                </a:lnTo>
                <a:lnTo>
                  <a:pt x="15240" y="6730"/>
                </a:lnTo>
                <a:close/>
              </a:path>
              <a:path w="29209" h="17779">
                <a:moveTo>
                  <a:pt x="25273" y="7873"/>
                </a:moveTo>
                <a:lnTo>
                  <a:pt x="24752" y="7873"/>
                </a:lnTo>
                <a:lnTo>
                  <a:pt x="25136" y="8889"/>
                </a:lnTo>
                <a:lnTo>
                  <a:pt x="25234" y="9651"/>
                </a:lnTo>
                <a:lnTo>
                  <a:pt x="25273" y="7873"/>
                </a:lnTo>
                <a:close/>
              </a:path>
              <a:path w="29209" h="17779">
                <a:moveTo>
                  <a:pt x="22477" y="8762"/>
                </a:moveTo>
                <a:lnTo>
                  <a:pt x="19900" y="8762"/>
                </a:lnTo>
                <a:lnTo>
                  <a:pt x="20853" y="9016"/>
                </a:lnTo>
                <a:lnTo>
                  <a:pt x="20977" y="9496"/>
                </a:lnTo>
                <a:lnTo>
                  <a:pt x="21412" y="9397"/>
                </a:lnTo>
                <a:lnTo>
                  <a:pt x="22009" y="9143"/>
                </a:lnTo>
                <a:lnTo>
                  <a:pt x="22341" y="9143"/>
                </a:lnTo>
                <a:lnTo>
                  <a:pt x="22477" y="8762"/>
                </a:lnTo>
                <a:close/>
              </a:path>
              <a:path w="29209" h="17779">
                <a:moveTo>
                  <a:pt x="17830" y="7492"/>
                </a:moveTo>
                <a:lnTo>
                  <a:pt x="17856" y="8381"/>
                </a:lnTo>
                <a:lnTo>
                  <a:pt x="17951" y="8762"/>
                </a:lnTo>
                <a:lnTo>
                  <a:pt x="18072" y="9397"/>
                </a:lnTo>
                <a:lnTo>
                  <a:pt x="18639" y="9397"/>
                </a:lnTo>
                <a:lnTo>
                  <a:pt x="19024" y="8889"/>
                </a:lnTo>
                <a:lnTo>
                  <a:pt x="19494" y="8889"/>
                </a:lnTo>
                <a:lnTo>
                  <a:pt x="18859" y="8635"/>
                </a:lnTo>
                <a:lnTo>
                  <a:pt x="17830" y="7492"/>
                </a:lnTo>
                <a:close/>
              </a:path>
              <a:path w="29209" h="17779">
                <a:moveTo>
                  <a:pt x="24144" y="8626"/>
                </a:moveTo>
                <a:lnTo>
                  <a:pt x="24261" y="9016"/>
                </a:lnTo>
                <a:lnTo>
                  <a:pt x="24396" y="9270"/>
                </a:lnTo>
                <a:lnTo>
                  <a:pt x="24144" y="8626"/>
                </a:lnTo>
                <a:close/>
              </a:path>
              <a:path w="29209" h="17779">
                <a:moveTo>
                  <a:pt x="25350" y="7558"/>
                </a:moveTo>
                <a:lnTo>
                  <a:pt x="25628" y="8635"/>
                </a:lnTo>
                <a:lnTo>
                  <a:pt x="25504" y="7873"/>
                </a:lnTo>
                <a:lnTo>
                  <a:pt x="25350" y="7558"/>
                </a:lnTo>
                <a:close/>
              </a:path>
              <a:path w="29209" h="17779">
                <a:moveTo>
                  <a:pt x="26238" y="6916"/>
                </a:moveTo>
                <a:lnTo>
                  <a:pt x="26203" y="7365"/>
                </a:lnTo>
                <a:lnTo>
                  <a:pt x="26413" y="8095"/>
                </a:lnTo>
                <a:lnTo>
                  <a:pt x="26619" y="8635"/>
                </a:lnTo>
                <a:lnTo>
                  <a:pt x="26238" y="6916"/>
                </a:lnTo>
                <a:close/>
              </a:path>
              <a:path w="29209" h="17779">
                <a:moveTo>
                  <a:pt x="24028" y="8000"/>
                </a:moveTo>
                <a:lnTo>
                  <a:pt x="23799" y="8000"/>
                </a:lnTo>
                <a:lnTo>
                  <a:pt x="24028" y="8381"/>
                </a:lnTo>
                <a:lnTo>
                  <a:pt x="24144" y="8626"/>
                </a:lnTo>
                <a:lnTo>
                  <a:pt x="24028" y="8000"/>
                </a:lnTo>
                <a:close/>
              </a:path>
              <a:path w="29209" h="17779">
                <a:moveTo>
                  <a:pt x="26897" y="6730"/>
                </a:moveTo>
                <a:lnTo>
                  <a:pt x="26619" y="6730"/>
                </a:lnTo>
                <a:lnTo>
                  <a:pt x="26860" y="7365"/>
                </a:lnTo>
                <a:lnTo>
                  <a:pt x="27274" y="8095"/>
                </a:lnTo>
                <a:lnTo>
                  <a:pt x="27213" y="7238"/>
                </a:lnTo>
                <a:lnTo>
                  <a:pt x="26897" y="6730"/>
                </a:lnTo>
                <a:close/>
              </a:path>
              <a:path w="29209" h="17779">
                <a:moveTo>
                  <a:pt x="22250" y="5968"/>
                </a:moveTo>
                <a:lnTo>
                  <a:pt x="22606" y="6349"/>
                </a:lnTo>
                <a:lnTo>
                  <a:pt x="22654" y="6476"/>
                </a:lnTo>
                <a:lnTo>
                  <a:pt x="22758" y="7619"/>
                </a:lnTo>
                <a:lnTo>
                  <a:pt x="25298" y="7619"/>
                </a:lnTo>
                <a:lnTo>
                  <a:pt x="25333" y="7492"/>
                </a:lnTo>
                <a:lnTo>
                  <a:pt x="25300" y="7365"/>
                </a:lnTo>
                <a:lnTo>
                  <a:pt x="23406" y="7365"/>
                </a:lnTo>
                <a:lnTo>
                  <a:pt x="22758" y="6476"/>
                </a:lnTo>
                <a:lnTo>
                  <a:pt x="22250" y="5968"/>
                </a:lnTo>
                <a:close/>
              </a:path>
              <a:path w="29209" h="17779">
                <a:moveTo>
                  <a:pt x="25333" y="7492"/>
                </a:moveTo>
                <a:close/>
              </a:path>
              <a:path w="29209" h="17779">
                <a:moveTo>
                  <a:pt x="18351" y="5079"/>
                </a:moveTo>
                <a:lnTo>
                  <a:pt x="19862" y="6603"/>
                </a:lnTo>
                <a:lnTo>
                  <a:pt x="20180" y="7365"/>
                </a:lnTo>
                <a:lnTo>
                  <a:pt x="21037" y="7365"/>
                </a:lnTo>
                <a:lnTo>
                  <a:pt x="20929" y="7238"/>
                </a:lnTo>
                <a:lnTo>
                  <a:pt x="19494" y="6222"/>
                </a:lnTo>
                <a:lnTo>
                  <a:pt x="18351" y="5079"/>
                </a:lnTo>
                <a:close/>
              </a:path>
              <a:path w="29209" h="17779">
                <a:moveTo>
                  <a:pt x="24005" y="6216"/>
                </a:moveTo>
                <a:lnTo>
                  <a:pt x="24117" y="7365"/>
                </a:lnTo>
                <a:lnTo>
                  <a:pt x="25300" y="7365"/>
                </a:lnTo>
                <a:lnTo>
                  <a:pt x="25406" y="6730"/>
                </a:lnTo>
                <a:lnTo>
                  <a:pt x="25463" y="6603"/>
                </a:lnTo>
                <a:lnTo>
                  <a:pt x="26818" y="6603"/>
                </a:lnTo>
                <a:lnTo>
                  <a:pt x="26660" y="6349"/>
                </a:lnTo>
                <a:lnTo>
                  <a:pt x="24231" y="6349"/>
                </a:lnTo>
                <a:lnTo>
                  <a:pt x="24005" y="6216"/>
                </a:lnTo>
                <a:close/>
              </a:path>
              <a:path w="29209" h="17779">
                <a:moveTo>
                  <a:pt x="26818" y="6603"/>
                </a:moveTo>
                <a:lnTo>
                  <a:pt x="25463" y="6603"/>
                </a:lnTo>
                <a:lnTo>
                  <a:pt x="26225" y="6857"/>
                </a:lnTo>
                <a:lnTo>
                  <a:pt x="26619" y="6730"/>
                </a:lnTo>
                <a:lnTo>
                  <a:pt x="26897" y="6730"/>
                </a:lnTo>
                <a:lnTo>
                  <a:pt x="26818" y="6603"/>
                </a:lnTo>
                <a:close/>
              </a:path>
              <a:path w="29209" h="17779">
                <a:moveTo>
                  <a:pt x="24511" y="4444"/>
                </a:moveTo>
                <a:lnTo>
                  <a:pt x="24704" y="4952"/>
                </a:lnTo>
                <a:lnTo>
                  <a:pt x="24752" y="6349"/>
                </a:lnTo>
                <a:lnTo>
                  <a:pt x="26660" y="6349"/>
                </a:lnTo>
                <a:lnTo>
                  <a:pt x="26609" y="5079"/>
                </a:lnTo>
                <a:lnTo>
                  <a:pt x="25463" y="5079"/>
                </a:lnTo>
                <a:lnTo>
                  <a:pt x="25019" y="4698"/>
                </a:lnTo>
                <a:lnTo>
                  <a:pt x="24511" y="4444"/>
                </a:lnTo>
                <a:close/>
              </a:path>
              <a:path w="29209" h="17779">
                <a:moveTo>
                  <a:pt x="23558" y="5587"/>
                </a:moveTo>
                <a:lnTo>
                  <a:pt x="23799" y="6095"/>
                </a:lnTo>
                <a:lnTo>
                  <a:pt x="24005" y="6216"/>
                </a:lnTo>
                <a:lnTo>
                  <a:pt x="23558" y="5587"/>
                </a:lnTo>
                <a:close/>
              </a:path>
              <a:path w="29209" h="17779">
                <a:moveTo>
                  <a:pt x="28501" y="4063"/>
                </a:moveTo>
                <a:lnTo>
                  <a:pt x="26822" y="4063"/>
                </a:lnTo>
                <a:lnTo>
                  <a:pt x="27368" y="4952"/>
                </a:lnTo>
                <a:lnTo>
                  <a:pt x="28206" y="5841"/>
                </a:lnTo>
                <a:lnTo>
                  <a:pt x="28295" y="6165"/>
                </a:lnTo>
                <a:lnTo>
                  <a:pt x="28295" y="4952"/>
                </a:lnTo>
                <a:lnTo>
                  <a:pt x="28876" y="4952"/>
                </a:lnTo>
                <a:lnTo>
                  <a:pt x="28501" y="4063"/>
                </a:lnTo>
                <a:close/>
              </a:path>
              <a:path w="29209" h="17779">
                <a:moveTo>
                  <a:pt x="26684" y="4745"/>
                </a:moveTo>
                <a:lnTo>
                  <a:pt x="27025" y="5333"/>
                </a:lnTo>
                <a:lnTo>
                  <a:pt x="27178" y="5841"/>
                </a:lnTo>
                <a:lnTo>
                  <a:pt x="27127" y="5333"/>
                </a:lnTo>
                <a:lnTo>
                  <a:pt x="26974" y="4952"/>
                </a:lnTo>
                <a:lnTo>
                  <a:pt x="26684" y="4745"/>
                </a:lnTo>
                <a:close/>
              </a:path>
              <a:path w="29209" h="17779">
                <a:moveTo>
                  <a:pt x="28876" y="4952"/>
                </a:moveTo>
                <a:lnTo>
                  <a:pt x="28295" y="4952"/>
                </a:lnTo>
                <a:lnTo>
                  <a:pt x="29191" y="5699"/>
                </a:lnTo>
                <a:lnTo>
                  <a:pt x="28876" y="4952"/>
                </a:lnTo>
                <a:close/>
              </a:path>
              <a:path w="29209" h="17779">
                <a:moveTo>
                  <a:pt x="25011" y="2785"/>
                </a:moveTo>
                <a:lnTo>
                  <a:pt x="25704" y="3936"/>
                </a:lnTo>
                <a:lnTo>
                  <a:pt x="25984" y="5079"/>
                </a:lnTo>
                <a:lnTo>
                  <a:pt x="26609" y="5079"/>
                </a:lnTo>
                <a:lnTo>
                  <a:pt x="26657" y="4698"/>
                </a:lnTo>
                <a:lnTo>
                  <a:pt x="26822" y="4063"/>
                </a:lnTo>
                <a:lnTo>
                  <a:pt x="28501" y="4063"/>
                </a:lnTo>
                <a:lnTo>
                  <a:pt x="28086" y="3047"/>
                </a:lnTo>
                <a:lnTo>
                  <a:pt x="25628" y="3047"/>
                </a:lnTo>
                <a:lnTo>
                  <a:pt x="25011" y="2785"/>
                </a:lnTo>
                <a:close/>
              </a:path>
              <a:path w="29209" h="17779">
                <a:moveTo>
                  <a:pt x="26657" y="4698"/>
                </a:moveTo>
                <a:close/>
              </a:path>
              <a:path w="29209" h="17779">
                <a:moveTo>
                  <a:pt x="25893" y="1661"/>
                </a:moveTo>
                <a:lnTo>
                  <a:pt x="26060" y="2158"/>
                </a:lnTo>
                <a:lnTo>
                  <a:pt x="25628" y="3047"/>
                </a:lnTo>
                <a:lnTo>
                  <a:pt x="28086" y="3047"/>
                </a:lnTo>
                <a:lnTo>
                  <a:pt x="27622" y="1904"/>
                </a:lnTo>
                <a:lnTo>
                  <a:pt x="25893" y="1661"/>
                </a:lnTo>
                <a:close/>
              </a:path>
              <a:path w="29209" h="17779">
                <a:moveTo>
                  <a:pt x="24231" y="1904"/>
                </a:moveTo>
                <a:lnTo>
                  <a:pt x="24434" y="2539"/>
                </a:lnTo>
                <a:lnTo>
                  <a:pt x="25011" y="2785"/>
                </a:lnTo>
                <a:lnTo>
                  <a:pt x="24231" y="1904"/>
                </a:lnTo>
                <a:close/>
              </a:path>
              <a:path w="29209" h="17779">
                <a:moveTo>
                  <a:pt x="24511" y="0"/>
                </a:moveTo>
                <a:lnTo>
                  <a:pt x="25819" y="1650"/>
                </a:lnTo>
                <a:lnTo>
                  <a:pt x="25463" y="380"/>
                </a:lnTo>
                <a:lnTo>
                  <a:pt x="24511" y="0"/>
                </a:lnTo>
                <a:close/>
              </a:path>
            </a:pathLst>
          </a:custGeom>
          <a:solidFill>
            <a:srgbClr val="FFFFFF"/>
          </a:solidFill>
        </p:spPr>
        <p:txBody>
          <a:bodyPr wrap="square" lIns="0" tIns="0" rIns="0" bIns="0" rtlCol="0"/>
          <a:lstStyle/>
          <a:p>
            <a:endParaRPr sz="1350"/>
          </a:p>
        </p:txBody>
      </p:sp>
      <p:sp>
        <p:nvSpPr>
          <p:cNvPr id="296" name="bk object 296"/>
          <p:cNvSpPr/>
          <p:nvPr/>
        </p:nvSpPr>
        <p:spPr>
          <a:xfrm>
            <a:off x="7612742" y="4866970"/>
            <a:ext cx="37024" cy="32604"/>
          </a:xfrm>
          <a:prstGeom prst="rect">
            <a:avLst/>
          </a:prstGeom>
          <a:blipFill>
            <a:blip r:embed="rId82" cstate="print"/>
            <a:stretch>
              <a:fillRect/>
            </a:stretch>
          </a:blipFill>
        </p:spPr>
        <p:txBody>
          <a:bodyPr wrap="square" lIns="0" tIns="0" rIns="0" bIns="0" rtlCol="0"/>
          <a:lstStyle/>
          <a:p>
            <a:endParaRPr sz="1350"/>
          </a:p>
        </p:txBody>
      </p:sp>
      <p:sp>
        <p:nvSpPr>
          <p:cNvPr id="297" name="bk object 297"/>
          <p:cNvSpPr/>
          <p:nvPr/>
        </p:nvSpPr>
        <p:spPr>
          <a:xfrm>
            <a:off x="7643859" y="4895576"/>
            <a:ext cx="9525" cy="4763"/>
          </a:xfrm>
          <a:custGeom>
            <a:avLst/>
            <a:gdLst/>
            <a:ahLst/>
            <a:cxnLst/>
            <a:rect l="l" t="t" r="r" b="b"/>
            <a:pathLst>
              <a:path w="12700" h="6350">
                <a:moveTo>
                  <a:pt x="12700" y="0"/>
                </a:moveTo>
                <a:lnTo>
                  <a:pt x="10337" y="76"/>
                </a:lnTo>
                <a:lnTo>
                  <a:pt x="7924" y="558"/>
                </a:lnTo>
                <a:lnTo>
                  <a:pt x="5727" y="1549"/>
                </a:lnTo>
                <a:lnTo>
                  <a:pt x="3543" y="2463"/>
                </a:lnTo>
                <a:lnTo>
                  <a:pt x="1549" y="3937"/>
                </a:lnTo>
                <a:lnTo>
                  <a:pt x="0" y="5765"/>
                </a:lnTo>
                <a:lnTo>
                  <a:pt x="1866" y="4292"/>
                </a:lnTo>
                <a:lnTo>
                  <a:pt x="3822" y="3060"/>
                </a:lnTo>
                <a:lnTo>
                  <a:pt x="5969" y="2095"/>
                </a:lnTo>
                <a:lnTo>
                  <a:pt x="8153" y="1231"/>
                </a:lnTo>
                <a:lnTo>
                  <a:pt x="10375" y="749"/>
                </a:lnTo>
                <a:lnTo>
                  <a:pt x="12700" y="0"/>
                </a:lnTo>
                <a:close/>
              </a:path>
            </a:pathLst>
          </a:custGeom>
          <a:solidFill>
            <a:srgbClr val="FFFFFF"/>
          </a:solidFill>
        </p:spPr>
        <p:txBody>
          <a:bodyPr wrap="square" lIns="0" tIns="0" rIns="0" bIns="0" rtlCol="0"/>
          <a:lstStyle/>
          <a:p>
            <a:endParaRPr sz="1350"/>
          </a:p>
        </p:txBody>
      </p:sp>
      <p:sp>
        <p:nvSpPr>
          <p:cNvPr id="298" name="bk object 298"/>
          <p:cNvSpPr/>
          <p:nvPr/>
        </p:nvSpPr>
        <p:spPr>
          <a:xfrm>
            <a:off x="7638399" y="4898583"/>
            <a:ext cx="6191" cy="1429"/>
          </a:xfrm>
          <a:custGeom>
            <a:avLst/>
            <a:gdLst/>
            <a:ahLst/>
            <a:cxnLst/>
            <a:rect l="l" t="t" r="r" b="b"/>
            <a:pathLst>
              <a:path w="8254" h="1904">
                <a:moveTo>
                  <a:pt x="6692" y="482"/>
                </a:moveTo>
                <a:lnTo>
                  <a:pt x="4699" y="482"/>
                </a:lnTo>
                <a:lnTo>
                  <a:pt x="6642" y="965"/>
                </a:lnTo>
                <a:lnTo>
                  <a:pt x="7277" y="1282"/>
                </a:lnTo>
                <a:lnTo>
                  <a:pt x="7874" y="1638"/>
                </a:lnTo>
                <a:lnTo>
                  <a:pt x="6883" y="558"/>
                </a:lnTo>
                <a:lnTo>
                  <a:pt x="6692" y="482"/>
                </a:lnTo>
                <a:close/>
              </a:path>
              <a:path w="8254" h="1904">
                <a:moveTo>
                  <a:pt x="5486" y="0"/>
                </a:moveTo>
                <a:lnTo>
                  <a:pt x="2590" y="0"/>
                </a:lnTo>
                <a:lnTo>
                  <a:pt x="1066" y="558"/>
                </a:lnTo>
                <a:lnTo>
                  <a:pt x="0" y="1396"/>
                </a:lnTo>
                <a:lnTo>
                  <a:pt x="673" y="1079"/>
                </a:lnTo>
                <a:lnTo>
                  <a:pt x="1346" y="838"/>
                </a:lnTo>
                <a:lnTo>
                  <a:pt x="1981" y="673"/>
                </a:lnTo>
                <a:lnTo>
                  <a:pt x="2654" y="558"/>
                </a:lnTo>
                <a:lnTo>
                  <a:pt x="3378" y="482"/>
                </a:lnTo>
                <a:lnTo>
                  <a:pt x="6692" y="482"/>
                </a:lnTo>
                <a:lnTo>
                  <a:pt x="5486" y="0"/>
                </a:lnTo>
                <a:close/>
              </a:path>
            </a:pathLst>
          </a:custGeom>
          <a:solidFill>
            <a:srgbClr val="FFFFFF"/>
          </a:solidFill>
        </p:spPr>
        <p:txBody>
          <a:bodyPr wrap="square" lIns="0" tIns="0" rIns="0" bIns="0" rtlCol="0"/>
          <a:lstStyle/>
          <a:p>
            <a:endParaRPr sz="1350"/>
          </a:p>
        </p:txBody>
      </p:sp>
      <p:sp>
        <p:nvSpPr>
          <p:cNvPr id="299" name="bk object 299"/>
          <p:cNvSpPr/>
          <p:nvPr/>
        </p:nvSpPr>
        <p:spPr>
          <a:xfrm>
            <a:off x="7625211" y="4871169"/>
            <a:ext cx="5239" cy="4286"/>
          </a:xfrm>
          <a:custGeom>
            <a:avLst/>
            <a:gdLst/>
            <a:ahLst/>
            <a:cxnLst/>
            <a:rect l="l" t="t" r="r" b="b"/>
            <a:pathLst>
              <a:path w="6984" h="5714">
                <a:moveTo>
                  <a:pt x="5651" y="0"/>
                </a:moveTo>
                <a:lnTo>
                  <a:pt x="3098" y="1193"/>
                </a:lnTo>
                <a:lnTo>
                  <a:pt x="520" y="2311"/>
                </a:lnTo>
                <a:lnTo>
                  <a:pt x="0" y="2501"/>
                </a:lnTo>
                <a:lnTo>
                  <a:pt x="1322" y="4648"/>
                </a:lnTo>
                <a:lnTo>
                  <a:pt x="1905" y="5486"/>
                </a:lnTo>
                <a:lnTo>
                  <a:pt x="4775" y="5486"/>
                </a:lnTo>
                <a:lnTo>
                  <a:pt x="5651" y="4648"/>
                </a:lnTo>
                <a:lnTo>
                  <a:pt x="5969" y="3657"/>
                </a:lnTo>
                <a:lnTo>
                  <a:pt x="6832" y="1308"/>
                </a:lnTo>
                <a:lnTo>
                  <a:pt x="5651" y="0"/>
                </a:lnTo>
                <a:close/>
              </a:path>
            </a:pathLst>
          </a:custGeom>
          <a:solidFill>
            <a:srgbClr val="BBB4B5"/>
          </a:solidFill>
        </p:spPr>
        <p:txBody>
          <a:bodyPr wrap="square" lIns="0" tIns="0" rIns="0" bIns="0" rtlCol="0"/>
          <a:lstStyle/>
          <a:p>
            <a:endParaRPr sz="1350"/>
          </a:p>
        </p:txBody>
      </p:sp>
      <p:sp>
        <p:nvSpPr>
          <p:cNvPr id="300" name="bk object 300"/>
          <p:cNvSpPr/>
          <p:nvPr/>
        </p:nvSpPr>
        <p:spPr>
          <a:xfrm>
            <a:off x="7625363" y="4871702"/>
            <a:ext cx="4763" cy="3810"/>
          </a:xfrm>
          <a:custGeom>
            <a:avLst/>
            <a:gdLst/>
            <a:ahLst/>
            <a:cxnLst/>
            <a:rect l="l" t="t" r="r" b="b"/>
            <a:pathLst>
              <a:path w="6350" h="5079">
                <a:moveTo>
                  <a:pt x="4800" y="0"/>
                </a:moveTo>
                <a:lnTo>
                  <a:pt x="4178" y="0"/>
                </a:lnTo>
                <a:lnTo>
                  <a:pt x="3492" y="76"/>
                </a:lnTo>
                <a:lnTo>
                  <a:pt x="2895" y="393"/>
                </a:lnTo>
                <a:lnTo>
                  <a:pt x="2184" y="596"/>
                </a:lnTo>
                <a:lnTo>
                  <a:pt x="1587" y="914"/>
                </a:lnTo>
                <a:lnTo>
                  <a:pt x="914" y="1155"/>
                </a:lnTo>
                <a:lnTo>
                  <a:pt x="355" y="1600"/>
                </a:lnTo>
                <a:lnTo>
                  <a:pt x="114" y="1955"/>
                </a:lnTo>
                <a:lnTo>
                  <a:pt x="0" y="2349"/>
                </a:lnTo>
                <a:lnTo>
                  <a:pt x="266" y="2743"/>
                </a:lnTo>
                <a:lnTo>
                  <a:pt x="355" y="3060"/>
                </a:lnTo>
                <a:lnTo>
                  <a:pt x="787" y="3581"/>
                </a:lnTo>
                <a:lnTo>
                  <a:pt x="1193" y="4178"/>
                </a:lnTo>
                <a:lnTo>
                  <a:pt x="1790" y="4699"/>
                </a:lnTo>
                <a:lnTo>
                  <a:pt x="2501" y="4775"/>
                </a:lnTo>
                <a:lnTo>
                  <a:pt x="3174" y="4978"/>
                </a:lnTo>
                <a:lnTo>
                  <a:pt x="3898" y="4902"/>
                </a:lnTo>
                <a:lnTo>
                  <a:pt x="3174" y="4902"/>
                </a:lnTo>
                <a:lnTo>
                  <a:pt x="2501" y="4699"/>
                </a:lnTo>
                <a:lnTo>
                  <a:pt x="1828" y="4533"/>
                </a:lnTo>
                <a:lnTo>
                  <a:pt x="1308" y="4013"/>
                </a:lnTo>
                <a:lnTo>
                  <a:pt x="749" y="3187"/>
                </a:lnTo>
                <a:lnTo>
                  <a:pt x="546" y="2946"/>
                </a:lnTo>
                <a:lnTo>
                  <a:pt x="355" y="2667"/>
                </a:lnTo>
                <a:lnTo>
                  <a:pt x="365" y="1955"/>
                </a:lnTo>
                <a:lnTo>
                  <a:pt x="507" y="1790"/>
                </a:lnTo>
                <a:lnTo>
                  <a:pt x="1066" y="1397"/>
                </a:lnTo>
                <a:lnTo>
                  <a:pt x="1701" y="1155"/>
                </a:lnTo>
                <a:lnTo>
                  <a:pt x="2933" y="558"/>
                </a:lnTo>
                <a:lnTo>
                  <a:pt x="3530" y="203"/>
                </a:lnTo>
                <a:lnTo>
                  <a:pt x="4178" y="127"/>
                </a:lnTo>
                <a:lnTo>
                  <a:pt x="4800" y="0"/>
                </a:lnTo>
                <a:close/>
              </a:path>
              <a:path w="6350" h="5079">
                <a:moveTo>
                  <a:pt x="4533" y="4495"/>
                </a:moveTo>
                <a:lnTo>
                  <a:pt x="3898" y="4775"/>
                </a:lnTo>
                <a:lnTo>
                  <a:pt x="3174" y="4902"/>
                </a:lnTo>
                <a:lnTo>
                  <a:pt x="3898" y="4902"/>
                </a:lnTo>
                <a:lnTo>
                  <a:pt x="4533" y="4495"/>
                </a:lnTo>
                <a:close/>
              </a:path>
              <a:path w="6350" h="5079">
                <a:moveTo>
                  <a:pt x="5711" y="452"/>
                </a:moveTo>
                <a:lnTo>
                  <a:pt x="5918" y="914"/>
                </a:lnTo>
                <a:lnTo>
                  <a:pt x="6044" y="1955"/>
                </a:lnTo>
                <a:lnTo>
                  <a:pt x="5765" y="2946"/>
                </a:lnTo>
                <a:lnTo>
                  <a:pt x="5979" y="2349"/>
                </a:lnTo>
                <a:lnTo>
                  <a:pt x="6090" y="1955"/>
                </a:lnTo>
                <a:lnTo>
                  <a:pt x="6041" y="1155"/>
                </a:lnTo>
                <a:lnTo>
                  <a:pt x="5819" y="596"/>
                </a:lnTo>
                <a:lnTo>
                  <a:pt x="5711" y="452"/>
                </a:lnTo>
                <a:close/>
              </a:path>
              <a:path w="6350" h="5079">
                <a:moveTo>
                  <a:pt x="5029" y="58"/>
                </a:moveTo>
                <a:lnTo>
                  <a:pt x="5562" y="279"/>
                </a:lnTo>
                <a:lnTo>
                  <a:pt x="5711" y="452"/>
                </a:lnTo>
                <a:lnTo>
                  <a:pt x="5600" y="203"/>
                </a:lnTo>
                <a:lnTo>
                  <a:pt x="5029" y="58"/>
                </a:lnTo>
                <a:close/>
              </a:path>
              <a:path w="6350" h="5079">
                <a:moveTo>
                  <a:pt x="4889" y="0"/>
                </a:moveTo>
                <a:lnTo>
                  <a:pt x="5029" y="58"/>
                </a:lnTo>
                <a:lnTo>
                  <a:pt x="4889" y="0"/>
                </a:lnTo>
                <a:close/>
              </a:path>
            </a:pathLst>
          </a:custGeom>
          <a:solidFill>
            <a:srgbClr val="80574C"/>
          </a:solidFill>
        </p:spPr>
        <p:txBody>
          <a:bodyPr wrap="square" lIns="0" tIns="0" rIns="0" bIns="0" rtlCol="0"/>
          <a:lstStyle/>
          <a:p>
            <a:endParaRPr sz="1350"/>
          </a:p>
        </p:txBody>
      </p:sp>
      <p:sp>
        <p:nvSpPr>
          <p:cNvPr id="301" name="bk object 301"/>
          <p:cNvSpPr/>
          <p:nvPr/>
        </p:nvSpPr>
        <p:spPr>
          <a:xfrm>
            <a:off x="7625330" y="4873764"/>
            <a:ext cx="3334" cy="2381"/>
          </a:xfrm>
          <a:custGeom>
            <a:avLst/>
            <a:gdLst/>
            <a:ahLst/>
            <a:cxnLst/>
            <a:rect l="l" t="t" r="r" b="b"/>
            <a:pathLst>
              <a:path w="4445" h="3175">
                <a:moveTo>
                  <a:pt x="0" y="0"/>
                </a:moveTo>
                <a:lnTo>
                  <a:pt x="2870" y="2590"/>
                </a:lnTo>
                <a:lnTo>
                  <a:pt x="3340" y="2590"/>
                </a:lnTo>
                <a:lnTo>
                  <a:pt x="3784" y="2540"/>
                </a:lnTo>
                <a:lnTo>
                  <a:pt x="3981" y="2463"/>
                </a:lnTo>
                <a:lnTo>
                  <a:pt x="3340" y="2463"/>
                </a:lnTo>
                <a:lnTo>
                  <a:pt x="2425" y="2425"/>
                </a:lnTo>
                <a:lnTo>
                  <a:pt x="1625" y="1943"/>
                </a:lnTo>
                <a:lnTo>
                  <a:pt x="990" y="1511"/>
                </a:lnTo>
                <a:lnTo>
                  <a:pt x="723" y="1117"/>
                </a:lnTo>
                <a:lnTo>
                  <a:pt x="393" y="787"/>
                </a:lnTo>
                <a:lnTo>
                  <a:pt x="165" y="393"/>
                </a:lnTo>
                <a:lnTo>
                  <a:pt x="0" y="0"/>
                </a:lnTo>
                <a:close/>
              </a:path>
              <a:path w="4445" h="3175">
                <a:moveTo>
                  <a:pt x="4178" y="2387"/>
                </a:moveTo>
                <a:lnTo>
                  <a:pt x="3340" y="2463"/>
                </a:lnTo>
                <a:lnTo>
                  <a:pt x="3981" y="2463"/>
                </a:lnTo>
                <a:lnTo>
                  <a:pt x="4178" y="2387"/>
                </a:lnTo>
                <a:close/>
              </a:path>
            </a:pathLst>
          </a:custGeom>
          <a:solidFill>
            <a:srgbClr val="DEB0A1"/>
          </a:solidFill>
        </p:spPr>
        <p:txBody>
          <a:bodyPr wrap="square" lIns="0" tIns="0" rIns="0" bIns="0" rtlCol="0"/>
          <a:lstStyle/>
          <a:p>
            <a:endParaRPr sz="1350"/>
          </a:p>
        </p:txBody>
      </p:sp>
      <p:sp>
        <p:nvSpPr>
          <p:cNvPr id="302" name="bk object 302"/>
          <p:cNvSpPr/>
          <p:nvPr/>
        </p:nvSpPr>
        <p:spPr>
          <a:xfrm>
            <a:off x="7609428" y="4873533"/>
            <a:ext cx="11096" cy="10858"/>
          </a:xfrm>
          <a:prstGeom prst="rect">
            <a:avLst/>
          </a:prstGeom>
          <a:blipFill>
            <a:blip r:embed="rId83" cstate="print"/>
            <a:stretch>
              <a:fillRect/>
            </a:stretch>
          </a:blipFill>
        </p:spPr>
        <p:txBody>
          <a:bodyPr wrap="square" lIns="0" tIns="0" rIns="0" bIns="0" rtlCol="0"/>
          <a:lstStyle/>
          <a:p>
            <a:endParaRPr sz="1350"/>
          </a:p>
        </p:txBody>
      </p:sp>
      <p:sp>
        <p:nvSpPr>
          <p:cNvPr id="303" name="bk object 303"/>
          <p:cNvSpPr/>
          <p:nvPr/>
        </p:nvSpPr>
        <p:spPr>
          <a:xfrm>
            <a:off x="7620168" y="4878924"/>
            <a:ext cx="476" cy="2858"/>
          </a:xfrm>
          <a:custGeom>
            <a:avLst/>
            <a:gdLst/>
            <a:ahLst/>
            <a:cxnLst/>
            <a:rect l="l" t="t" r="r" b="b"/>
            <a:pathLst>
              <a:path w="634" h="3809">
                <a:moveTo>
                  <a:pt x="76" y="0"/>
                </a:moveTo>
                <a:lnTo>
                  <a:pt x="0" y="3543"/>
                </a:lnTo>
                <a:lnTo>
                  <a:pt x="279" y="3060"/>
                </a:lnTo>
                <a:lnTo>
                  <a:pt x="482" y="2425"/>
                </a:lnTo>
                <a:lnTo>
                  <a:pt x="482" y="558"/>
                </a:lnTo>
                <a:lnTo>
                  <a:pt x="76" y="0"/>
                </a:lnTo>
                <a:close/>
              </a:path>
            </a:pathLst>
          </a:custGeom>
          <a:solidFill>
            <a:srgbClr val="DEB0A1"/>
          </a:solidFill>
        </p:spPr>
        <p:txBody>
          <a:bodyPr wrap="square" lIns="0" tIns="0" rIns="0" bIns="0" rtlCol="0"/>
          <a:lstStyle/>
          <a:p>
            <a:endParaRPr sz="1350"/>
          </a:p>
        </p:txBody>
      </p:sp>
      <p:sp>
        <p:nvSpPr>
          <p:cNvPr id="304" name="bk object 304"/>
          <p:cNvSpPr/>
          <p:nvPr/>
        </p:nvSpPr>
        <p:spPr>
          <a:xfrm>
            <a:off x="7617303" y="4873319"/>
            <a:ext cx="3334" cy="5715"/>
          </a:xfrm>
          <a:custGeom>
            <a:avLst/>
            <a:gdLst/>
            <a:ahLst/>
            <a:cxnLst/>
            <a:rect l="l" t="t" r="r" b="b"/>
            <a:pathLst>
              <a:path w="4445" h="7620">
                <a:moveTo>
                  <a:pt x="787" y="0"/>
                </a:moveTo>
                <a:lnTo>
                  <a:pt x="0" y="114"/>
                </a:lnTo>
                <a:lnTo>
                  <a:pt x="787" y="190"/>
                </a:lnTo>
                <a:lnTo>
                  <a:pt x="1511" y="596"/>
                </a:lnTo>
                <a:lnTo>
                  <a:pt x="3898" y="7480"/>
                </a:lnTo>
                <a:lnTo>
                  <a:pt x="4064" y="6718"/>
                </a:lnTo>
                <a:lnTo>
                  <a:pt x="4064" y="4368"/>
                </a:lnTo>
                <a:lnTo>
                  <a:pt x="3898" y="3568"/>
                </a:lnTo>
                <a:lnTo>
                  <a:pt x="3378" y="2095"/>
                </a:lnTo>
                <a:lnTo>
                  <a:pt x="2908" y="1346"/>
                </a:lnTo>
                <a:lnTo>
                  <a:pt x="2273" y="825"/>
                </a:lnTo>
                <a:lnTo>
                  <a:pt x="1625" y="355"/>
                </a:lnTo>
                <a:lnTo>
                  <a:pt x="787" y="0"/>
                </a:lnTo>
                <a:close/>
              </a:path>
            </a:pathLst>
          </a:custGeom>
          <a:solidFill>
            <a:srgbClr val="DEB0A1"/>
          </a:solidFill>
        </p:spPr>
        <p:txBody>
          <a:bodyPr wrap="square" lIns="0" tIns="0" rIns="0" bIns="0" rtlCol="0"/>
          <a:lstStyle/>
          <a:p>
            <a:endParaRPr sz="1350"/>
          </a:p>
        </p:txBody>
      </p:sp>
      <p:sp>
        <p:nvSpPr>
          <p:cNvPr id="305" name="bk object 305"/>
          <p:cNvSpPr/>
          <p:nvPr/>
        </p:nvSpPr>
        <p:spPr>
          <a:xfrm>
            <a:off x="7626638" y="4872358"/>
            <a:ext cx="2381" cy="2381"/>
          </a:xfrm>
          <a:custGeom>
            <a:avLst/>
            <a:gdLst/>
            <a:ahLst/>
            <a:cxnLst/>
            <a:rect l="l" t="t" r="r" b="b"/>
            <a:pathLst>
              <a:path w="3175" h="3175">
                <a:moveTo>
                  <a:pt x="2832" y="1397"/>
                </a:moveTo>
                <a:lnTo>
                  <a:pt x="2832" y="2184"/>
                </a:lnTo>
                <a:lnTo>
                  <a:pt x="2197" y="2832"/>
                </a:lnTo>
                <a:lnTo>
                  <a:pt x="1320" y="2832"/>
                </a:lnTo>
                <a:lnTo>
                  <a:pt x="596" y="2832"/>
                </a:lnTo>
                <a:lnTo>
                  <a:pt x="0" y="2184"/>
                </a:lnTo>
                <a:lnTo>
                  <a:pt x="0" y="1397"/>
                </a:lnTo>
                <a:lnTo>
                  <a:pt x="0" y="635"/>
                </a:lnTo>
                <a:lnTo>
                  <a:pt x="596" y="0"/>
                </a:lnTo>
                <a:lnTo>
                  <a:pt x="1320" y="0"/>
                </a:lnTo>
                <a:lnTo>
                  <a:pt x="2197" y="0"/>
                </a:lnTo>
                <a:lnTo>
                  <a:pt x="2832" y="635"/>
                </a:lnTo>
                <a:lnTo>
                  <a:pt x="2832" y="1397"/>
                </a:lnTo>
                <a:close/>
              </a:path>
            </a:pathLst>
          </a:custGeom>
          <a:ln w="3175">
            <a:solidFill>
              <a:srgbClr val="4A2913"/>
            </a:solidFill>
          </a:ln>
        </p:spPr>
        <p:txBody>
          <a:bodyPr wrap="square" lIns="0" tIns="0" rIns="0" bIns="0" rtlCol="0"/>
          <a:lstStyle/>
          <a:p>
            <a:endParaRPr sz="1350"/>
          </a:p>
        </p:txBody>
      </p:sp>
      <p:sp>
        <p:nvSpPr>
          <p:cNvPr id="306" name="bk object 306"/>
          <p:cNvSpPr/>
          <p:nvPr/>
        </p:nvSpPr>
        <p:spPr>
          <a:xfrm>
            <a:off x="7626643" y="4872446"/>
            <a:ext cx="2381" cy="2381"/>
          </a:xfrm>
          <a:custGeom>
            <a:avLst/>
            <a:gdLst/>
            <a:ahLst/>
            <a:cxnLst/>
            <a:rect l="l" t="t" r="r" b="b"/>
            <a:pathLst>
              <a:path w="3175" h="3175">
                <a:moveTo>
                  <a:pt x="2031" y="0"/>
                </a:moveTo>
                <a:lnTo>
                  <a:pt x="507" y="0"/>
                </a:lnTo>
                <a:lnTo>
                  <a:pt x="0" y="596"/>
                </a:lnTo>
                <a:lnTo>
                  <a:pt x="0" y="2108"/>
                </a:lnTo>
                <a:lnTo>
                  <a:pt x="507" y="2705"/>
                </a:lnTo>
                <a:lnTo>
                  <a:pt x="2031" y="2705"/>
                </a:lnTo>
                <a:lnTo>
                  <a:pt x="2628" y="2108"/>
                </a:lnTo>
                <a:lnTo>
                  <a:pt x="2628" y="596"/>
                </a:lnTo>
                <a:lnTo>
                  <a:pt x="2031" y="0"/>
                </a:lnTo>
                <a:close/>
              </a:path>
            </a:pathLst>
          </a:custGeom>
          <a:solidFill>
            <a:srgbClr val="000001"/>
          </a:solidFill>
        </p:spPr>
        <p:txBody>
          <a:bodyPr wrap="square" lIns="0" tIns="0" rIns="0" bIns="0" rtlCol="0"/>
          <a:lstStyle/>
          <a:p>
            <a:endParaRPr sz="1350"/>
          </a:p>
        </p:txBody>
      </p:sp>
      <p:sp>
        <p:nvSpPr>
          <p:cNvPr id="307" name="bk object 307"/>
          <p:cNvSpPr/>
          <p:nvPr/>
        </p:nvSpPr>
        <p:spPr>
          <a:xfrm>
            <a:off x="7626643" y="4872446"/>
            <a:ext cx="2381" cy="2381"/>
          </a:xfrm>
          <a:custGeom>
            <a:avLst/>
            <a:gdLst/>
            <a:ahLst/>
            <a:cxnLst/>
            <a:rect l="l" t="t" r="r" b="b"/>
            <a:pathLst>
              <a:path w="3175" h="3175">
                <a:moveTo>
                  <a:pt x="2628" y="1358"/>
                </a:moveTo>
                <a:lnTo>
                  <a:pt x="2628" y="2108"/>
                </a:lnTo>
                <a:lnTo>
                  <a:pt x="2031" y="2705"/>
                </a:lnTo>
                <a:lnTo>
                  <a:pt x="1269" y="2705"/>
                </a:lnTo>
                <a:lnTo>
                  <a:pt x="507" y="2705"/>
                </a:lnTo>
                <a:lnTo>
                  <a:pt x="0" y="2108"/>
                </a:lnTo>
                <a:lnTo>
                  <a:pt x="0" y="1358"/>
                </a:lnTo>
                <a:lnTo>
                  <a:pt x="0" y="596"/>
                </a:lnTo>
                <a:lnTo>
                  <a:pt x="507" y="0"/>
                </a:lnTo>
                <a:lnTo>
                  <a:pt x="1269" y="0"/>
                </a:lnTo>
                <a:lnTo>
                  <a:pt x="2031" y="0"/>
                </a:lnTo>
                <a:lnTo>
                  <a:pt x="2628" y="596"/>
                </a:lnTo>
                <a:lnTo>
                  <a:pt x="2628" y="1358"/>
                </a:lnTo>
                <a:close/>
              </a:path>
            </a:pathLst>
          </a:custGeom>
          <a:ln w="3175">
            <a:solidFill>
              <a:srgbClr val="C9522D"/>
            </a:solidFill>
          </a:ln>
        </p:spPr>
        <p:txBody>
          <a:bodyPr wrap="square" lIns="0" tIns="0" rIns="0" bIns="0" rtlCol="0"/>
          <a:lstStyle/>
          <a:p>
            <a:endParaRPr sz="1350"/>
          </a:p>
        </p:txBody>
      </p:sp>
      <p:sp>
        <p:nvSpPr>
          <p:cNvPr id="308" name="bk object 308"/>
          <p:cNvSpPr/>
          <p:nvPr/>
        </p:nvSpPr>
        <p:spPr>
          <a:xfrm>
            <a:off x="7627590" y="4872814"/>
            <a:ext cx="1429" cy="476"/>
          </a:xfrm>
          <a:custGeom>
            <a:avLst/>
            <a:gdLst/>
            <a:ahLst/>
            <a:cxnLst/>
            <a:rect l="l" t="t" r="r" b="b"/>
            <a:pathLst>
              <a:path w="1904" h="635">
                <a:moveTo>
                  <a:pt x="965" y="0"/>
                </a:moveTo>
                <a:lnTo>
                  <a:pt x="330" y="0"/>
                </a:lnTo>
                <a:lnTo>
                  <a:pt x="0" y="63"/>
                </a:lnTo>
                <a:lnTo>
                  <a:pt x="0" y="469"/>
                </a:lnTo>
                <a:lnTo>
                  <a:pt x="330" y="584"/>
                </a:lnTo>
                <a:lnTo>
                  <a:pt x="965" y="584"/>
                </a:lnTo>
                <a:lnTo>
                  <a:pt x="1282" y="469"/>
                </a:lnTo>
                <a:lnTo>
                  <a:pt x="1282" y="63"/>
                </a:lnTo>
                <a:lnTo>
                  <a:pt x="965" y="0"/>
                </a:lnTo>
                <a:close/>
              </a:path>
            </a:pathLst>
          </a:custGeom>
          <a:solidFill>
            <a:srgbClr val="F8F7F7"/>
          </a:solidFill>
        </p:spPr>
        <p:txBody>
          <a:bodyPr wrap="square" lIns="0" tIns="0" rIns="0" bIns="0" rtlCol="0"/>
          <a:lstStyle/>
          <a:p>
            <a:endParaRPr sz="1350"/>
          </a:p>
        </p:txBody>
      </p:sp>
      <p:sp>
        <p:nvSpPr>
          <p:cNvPr id="309" name="bk object 309"/>
          <p:cNvSpPr/>
          <p:nvPr/>
        </p:nvSpPr>
        <p:spPr>
          <a:xfrm>
            <a:off x="7626642" y="4873763"/>
            <a:ext cx="1905" cy="953"/>
          </a:xfrm>
          <a:custGeom>
            <a:avLst/>
            <a:gdLst/>
            <a:ahLst/>
            <a:cxnLst/>
            <a:rect l="l" t="t" r="r" b="b"/>
            <a:pathLst>
              <a:path w="2540" h="1270">
                <a:moveTo>
                  <a:pt x="0" y="0"/>
                </a:moveTo>
                <a:lnTo>
                  <a:pt x="38" y="241"/>
                </a:lnTo>
                <a:lnTo>
                  <a:pt x="279" y="762"/>
                </a:lnTo>
                <a:lnTo>
                  <a:pt x="482" y="825"/>
                </a:lnTo>
                <a:lnTo>
                  <a:pt x="685" y="1041"/>
                </a:lnTo>
                <a:lnTo>
                  <a:pt x="1003" y="1117"/>
                </a:lnTo>
                <a:lnTo>
                  <a:pt x="1587" y="1117"/>
                </a:lnTo>
                <a:lnTo>
                  <a:pt x="2032" y="825"/>
                </a:lnTo>
                <a:lnTo>
                  <a:pt x="2184" y="762"/>
                </a:lnTo>
                <a:lnTo>
                  <a:pt x="1435" y="762"/>
                </a:lnTo>
                <a:lnTo>
                  <a:pt x="393" y="317"/>
                </a:lnTo>
                <a:lnTo>
                  <a:pt x="0" y="0"/>
                </a:lnTo>
                <a:close/>
              </a:path>
              <a:path w="2540" h="1270">
                <a:moveTo>
                  <a:pt x="2222" y="444"/>
                </a:moveTo>
                <a:lnTo>
                  <a:pt x="1828" y="635"/>
                </a:lnTo>
                <a:lnTo>
                  <a:pt x="1435" y="762"/>
                </a:lnTo>
                <a:lnTo>
                  <a:pt x="2184" y="762"/>
                </a:lnTo>
                <a:lnTo>
                  <a:pt x="2222" y="444"/>
                </a:lnTo>
                <a:close/>
              </a:path>
            </a:pathLst>
          </a:custGeom>
          <a:solidFill>
            <a:srgbClr val="BD7345"/>
          </a:solidFill>
        </p:spPr>
        <p:txBody>
          <a:bodyPr wrap="square" lIns="0" tIns="0" rIns="0" bIns="0" rtlCol="0"/>
          <a:lstStyle/>
          <a:p>
            <a:endParaRPr sz="1350"/>
          </a:p>
        </p:txBody>
      </p:sp>
      <p:sp>
        <p:nvSpPr>
          <p:cNvPr id="310" name="bk object 310"/>
          <p:cNvSpPr/>
          <p:nvPr/>
        </p:nvSpPr>
        <p:spPr>
          <a:xfrm>
            <a:off x="7624464" y="4871525"/>
            <a:ext cx="5715" cy="2381"/>
          </a:xfrm>
          <a:custGeom>
            <a:avLst/>
            <a:gdLst/>
            <a:ahLst/>
            <a:cxnLst/>
            <a:rect l="l" t="t" r="r" b="b"/>
            <a:pathLst>
              <a:path w="7620" h="3175">
                <a:moveTo>
                  <a:pt x="4699" y="0"/>
                </a:moveTo>
                <a:lnTo>
                  <a:pt x="3975" y="241"/>
                </a:lnTo>
                <a:lnTo>
                  <a:pt x="3302" y="431"/>
                </a:lnTo>
                <a:lnTo>
                  <a:pt x="2590" y="838"/>
                </a:lnTo>
                <a:lnTo>
                  <a:pt x="2032" y="1193"/>
                </a:lnTo>
                <a:lnTo>
                  <a:pt x="1511" y="1638"/>
                </a:lnTo>
                <a:lnTo>
                  <a:pt x="990" y="1981"/>
                </a:lnTo>
                <a:lnTo>
                  <a:pt x="482" y="2425"/>
                </a:lnTo>
                <a:lnTo>
                  <a:pt x="0" y="2984"/>
                </a:lnTo>
                <a:lnTo>
                  <a:pt x="1320" y="2590"/>
                </a:lnTo>
                <a:lnTo>
                  <a:pt x="1943" y="2311"/>
                </a:lnTo>
                <a:lnTo>
                  <a:pt x="3149" y="1638"/>
                </a:lnTo>
                <a:lnTo>
                  <a:pt x="4328" y="1117"/>
                </a:lnTo>
                <a:lnTo>
                  <a:pt x="4813" y="952"/>
                </a:lnTo>
                <a:lnTo>
                  <a:pt x="5372" y="838"/>
                </a:lnTo>
                <a:lnTo>
                  <a:pt x="6007" y="800"/>
                </a:lnTo>
                <a:lnTo>
                  <a:pt x="7071" y="800"/>
                </a:lnTo>
                <a:lnTo>
                  <a:pt x="6921" y="431"/>
                </a:lnTo>
                <a:lnTo>
                  <a:pt x="6159" y="152"/>
                </a:lnTo>
                <a:lnTo>
                  <a:pt x="5372" y="38"/>
                </a:lnTo>
                <a:lnTo>
                  <a:pt x="4699" y="0"/>
                </a:lnTo>
                <a:close/>
              </a:path>
              <a:path w="7620" h="3175">
                <a:moveTo>
                  <a:pt x="7071" y="800"/>
                </a:moveTo>
                <a:lnTo>
                  <a:pt x="6007" y="800"/>
                </a:lnTo>
                <a:lnTo>
                  <a:pt x="6642" y="838"/>
                </a:lnTo>
                <a:lnTo>
                  <a:pt x="7200" y="1117"/>
                </a:lnTo>
                <a:lnTo>
                  <a:pt x="7071" y="800"/>
                </a:lnTo>
                <a:close/>
              </a:path>
            </a:pathLst>
          </a:custGeom>
          <a:solidFill>
            <a:srgbClr val="673B35"/>
          </a:solidFill>
        </p:spPr>
        <p:txBody>
          <a:bodyPr wrap="square" lIns="0" tIns="0" rIns="0" bIns="0" rtlCol="0"/>
          <a:lstStyle/>
          <a:p>
            <a:endParaRPr sz="1350"/>
          </a:p>
        </p:txBody>
      </p:sp>
      <p:sp>
        <p:nvSpPr>
          <p:cNvPr id="311" name="bk object 311"/>
          <p:cNvSpPr/>
          <p:nvPr/>
        </p:nvSpPr>
        <p:spPr>
          <a:xfrm>
            <a:off x="7619066" y="4873493"/>
            <a:ext cx="1905" cy="5239"/>
          </a:xfrm>
          <a:custGeom>
            <a:avLst/>
            <a:gdLst/>
            <a:ahLst/>
            <a:cxnLst/>
            <a:rect l="l" t="t" r="r" b="b"/>
            <a:pathLst>
              <a:path w="2540" h="6984">
                <a:moveTo>
                  <a:pt x="0" y="0"/>
                </a:moveTo>
                <a:lnTo>
                  <a:pt x="1981" y="6845"/>
                </a:lnTo>
                <a:lnTo>
                  <a:pt x="2184" y="5600"/>
                </a:lnTo>
                <a:lnTo>
                  <a:pt x="558" y="355"/>
                </a:lnTo>
                <a:lnTo>
                  <a:pt x="0" y="0"/>
                </a:lnTo>
                <a:close/>
              </a:path>
            </a:pathLst>
          </a:custGeom>
          <a:solidFill>
            <a:srgbClr val="895A4C"/>
          </a:solidFill>
        </p:spPr>
        <p:txBody>
          <a:bodyPr wrap="square" lIns="0" tIns="0" rIns="0" bIns="0" rtlCol="0"/>
          <a:lstStyle/>
          <a:p>
            <a:endParaRPr sz="1350"/>
          </a:p>
        </p:txBody>
      </p:sp>
      <p:sp>
        <p:nvSpPr>
          <p:cNvPr id="312" name="bk object 312"/>
          <p:cNvSpPr/>
          <p:nvPr/>
        </p:nvSpPr>
        <p:spPr>
          <a:xfrm>
            <a:off x="7617065" y="4885306"/>
            <a:ext cx="10953" cy="19050"/>
          </a:xfrm>
          <a:custGeom>
            <a:avLst/>
            <a:gdLst/>
            <a:ahLst/>
            <a:cxnLst/>
            <a:rect l="l" t="t" r="r" b="b"/>
            <a:pathLst>
              <a:path w="14604" h="25400">
                <a:moveTo>
                  <a:pt x="3340" y="0"/>
                </a:moveTo>
                <a:lnTo>
                  <a:pt x="1625" y="673"/>
                </a:lnTo>
                <a:lnTo>
                  <a:pt x="0" y="1435"/>
                </a:lnTo>
                <a:lnTo>
                  <a:pt x="1231" y="7442"/>
                </a:lnTo>
                <a:lnTo>
                  <a:pt x="7238" y="20688"/>
                </a:lnTo>
                <a:lnTo>
                  <a:pt x="11023" y="25387"/>
                </a:lnTo>
                <a:lnTo>
                  <a:pt x="12649" y="24752"/>
                </a:lnTo>
                <a:lnTo>
                  <a:pt x="14274" y="23990"/>
                </a:lnTo>
                <a:lnTo>
                  <a:pt x="13169" y="17995"/>
                </a:lnTo>
                <a:lnTo>
                  <a:pt x="10058" y="11506"/>
                </a:lnTo>
                <a:lnTo>
                  <a:pt x="7124" y="4813"/>
                </a:lnTo>
                <a:lnTo>
                  <a:pt x="3340" y="0"/>
                </a:lnTo>
                <a:close/>
              </a:path>
            </a:pathLst>
          </a:custGeom>
          <a:solidFill>
            <a:srgbClr val="4C8D47"/>
          </a:solidFill>
        </p:spPr>
        <p:txBody>
          <a:bodyPr wrap="square" lIns="0" tIns="0" rIns="0" bIns="0" rtlCol="0"/>
          <a:lstStyle/>
          <a:p>
            <a:endParaRPr sz="1350"/>
          </a:p>
        </p:txBody>
      </p:sp>
      <p:sp>
        <p:nvSpPr>
          <p:cNvPr id="313" name="bk object 313"/>
          <p:cNvSpPr/>
          <p:nvPr/>
        </p:nvSpPr>
        <p:spPr>
          <a:xfrm>
            <a:off x="7618286" y="4885304"/>
            <a:ext cx="9525" cy="18574"/>
          </a:xfrm>
          <a:custGeom>
            <a:avLst/>
            <a:gdLst/>
            <a:ahLst/>
            <a:cxnLst/>
            <a:rect l="l" t="t" r="r" b="b"/>
            <a:pathLst>
              <a:path w="12700" h="24765">
                <a:moveTo>
                  <a:pt x="1714" y="0"/>
                </a:moveTo>
                <a:lnTo>
                  <a:pt x="0" y="673"/>
                </a:lnTo>
                <a:lnTo>
                  <a:pt x="3352" y="7844"/>
                </a:lnTo>
                <a:lnTo>
                  <a:pt x="8277" y="18859"/>
                </a:lnTo>
                <a:lnTo>
                  <a:pt x="11023" y="24752"/>
                </a:lnTo>
                <a:lnTo>
                  <a:pt x="12649" y="23990"/>
                </a:lnTo>
                <a:lnTo>
                  <a:pt x="11544" y="17995"/>
                </a:lnTo>
                <a:lnTo>
                  <a:pt x="8432" y="11506"/>
                </a:lnTo>
                <a:lnTo>
                  <a:pt x="5486" y="4826"/>
                </a:lnTo>
                <a:lnTo>
                  <a:pt x="1714" y="0"/>
                </a:lnTo>
                <a:close/>
              </a:path>
            </a:pathLst>
          </a:custGeom>
          <a:solidFill>
            <a:srgbClr val="2E6337"/>
          </a:solidFill>
        </p:spPr>
        <p:txBody>
          <a:bodyPr wrap="square" lIns="0" tIns="0" rIns="0" bIns="0" rtlCol="0"/>
          <a:lstStyle/>
          <a:p>
            <a:endParaRPr sz="1350"/>
          </a:p>
        </p:txBody>
      </p:sp>
      <p:sp>
        <p:nvSpPr>
          <p:cNvPr id="314" name="bk object 314"/>
          <p:cNvSpPr/>
          <p:nvPr/>
        </p:nvSpPr>
        <p:spPr>
          <a:xfrm>
            <a:off x="7623211" y="4888529"/>
            <a:ext cx="15716" cy="15716"/>
          </a:xfrm>
          <a:custGeom>
            <a:avLst/>
            <a:gdLst/>
            <a:ahLst/>
            <a:cxnLst/>
            <a:rect l="l" t="t" r="r" b="b"/>
            <a:pathLst>
              <a:path w="20954" h="20954">
                <a:moveTo>
                  <a:pt x="2667" y="0"/>
                </a:moveTo>
                <a:lnTo>
                  <a:pt x="17907" y="20853"/>
                </a:lnTo>
                <a:lnTo>
                  <a:pt x="20535" y="18503"/>
                </a:lnTo>
                <a:lnTo>
                  <a:pt x="17551" y="13373"/>
                </a:lnTo>
                <a:lnTo>
                  <a:pt x="12611" y="8242"/>
                </a:lnTo>
                <a:lnTo>
                  <a:pt x="7670" y="3187"/>
                </a:lnTo>
                <a:lnTo>
                  <a:pt x="2667" y="0"/>
                </a:lnTo>
                <a:close/>
              </a:path>
            </a:pathLst>
          </a:custGeom>
          <a:solidFill>
            <a:srgbClr val="4C8D47"/>
          </a:solidFill>
        </p:spPr>
        <p:txBody>
          <a:bodyPr wrap="square" lIns="0" tIns="0" rIns="0" bIns="0" rtlCol="0"/>
          <a:lstStyle/>
          <a:p>
            <a:endParaRPr sz="1350"/>
          </a:p>
        </p:txBody>
      </p:sp>
      <p:sp>
        <p:nvSpPr>
          <p:cNvPr id="315" name="bk object 315"/>
          <p:cNvSpPr/>
          <p:nvPr/>
        </p:nvSpPr>
        <p:spPr>
          <a:xfrm>
            <a:off x="7623210" y="4889428"/>
            <a:ext cx="14764" cy="14764"/>
          </a:xfrm>
          <a:custGeom>
            <a:avLst/>
            <a:gdLst/>
            <a:ahLst/>
            <a:cxnLst/>
            <a:rect l="l" t="t" r="r" b="b"/>
            <a:pathLst>
              <a:path w="19684" h="19684">
                <a:moveTo>
                  <a:pt x="1358" y="0"/>
                </a:moveTo>
                <a:lnTo>
                  <a:pt x="17906" y="19646"/>
                </a:lnTo>
                <a:lnTo>
                  <a:pt x="19253" y="18453"/>
                </a:lnTo>
                <a:lnTo>
                  <a:pt x="14815" y="13880"/>
                </a:lnTo>
                <a:lnTo>
                  <a:pt x="10853" y="9883"/>
                </a:lnTo>
                <a:lnTo>
                  <a:pt x="6617" y="5558"/>
                </a:lnTo>
                <a:lnTo>
                  <a:pt x="1358" y="0"/>
                </a:lnTo>
                <a:close/>
              </a:path>
            </a:pathLst>
          </a:custGeom>
          <a:solidFill>
            <a:srgbClr val="2E6337"/>
          </a:solidFill>
        </p:spPr>
        <p:txBody>
          <a:bodyPr wrap="square" lIns="0" tIns="0" rIns="0" bIns="0" rtlCol="0"/>
          <a:lstStyle/>
          <a:p>
            <a:endParaRPr sz="1350"/>
          </a:p>
        </p:txBody>
      </p:sp>
      <p:sp>
        <p:nvSpPr>
          <p:cNvPr id="316" name="bk object 316"/>
          <p:cNvSpPr/>
          <p:nvPr/>
        </p:nvSpPr>
        <p:spPr>
          <a:xfrm>
            <a:off x="7627595" y="4900431"/>
            <a:ext cx="8573" cy="20003"/>
          </a:xfrm>
          <a:custGeom>
            <a:avLst/>
            <a:gdLst/>
            <a:ahLst/>
            <a:cxnLst/>
            <a:rect l="l" t="t" r="r" b="b"/>
            <a:pathLst>
              <a:path w="11429" h="26670">
                <a:moveTo>
                  <a:pt x="3428" y="0"/>
                </a:moveTo>
                <a:lnTo>
                  <a:pt x="0" y="1003"/>
                </a:lnTo>
                <a:lnTo>
                  <a:pt x="317" y="7010"/>
                </a:lnTo>
                <a:lnTo>
                  <a:pt x="2387" y="14008"/>
                </a:lnTo>
                <a:lnTo>
                  <a:pt x="4419" y="20967"/>
                </a:lnTo>
                <a:lnTo>
                  <a:pt x="7480" y="26174"/>
                </a:lnTo>
                <a:lnTo>
                  <a:pt x="10858" y="25273"/>
                </a:lnTo>
                <a:lnTo>
                  <a:pt x="10617" y="19227"/>
                </a:lnTo>
                <a:lnTo>
                  <a:pt x="8559" y="12255"/>
                </a:lnTo>
                <a:lnTo>
                  <a:pt x="6451" y="5219"/>
                </a:lnTo>
                <a:lnTo>
                  <a:pt x="3428" y="0"/>
                </a:lnTo>
                <a:close/>
              </a:path>
            </a:pathLst>
          </a:custGeom>
          <a:solidFill>
            <a:srgbClr val="4C8D47"/>
          </a:solidFill>
        </p:spPr>
        <p:txBody>
          <a:bodyPr wrap="square" lIns="0" tIns="0" rIns="0" bIns="0" rtlCol="0"/>
          <a:lstStyle/>
          <a:p>
            <a:endParaRPr sz="1350"/>
          </a:p>
        </p:txBody>
      </p:sp>
      <p:sp>
        <p:nvSpPr>
          <p:cNvPr id="317" name="bk object 317"/>
          <p:cNvSpPr/>
          <p:nvPr/>
        </p:nvSpPr>
        <p:spPr>
          <a:xfrm>
            <a:off x="7628853" y="4900439"/>
            <a:ext cx="7144" cy="19526"/>
          </a:xfrm>
          <a:custGeom>
            <a:avLst/>
            <a:gdLst/>
            <a:ahLst/>
            <a:cxnLst/>
            <a:rect l="l" t="t" r="r" b="b"/>
            <a:pathLst>
              <a:path w="9525" h="26034">
                <a:moveTo>
                  <a:pt x="1739" y="0"/>
                </a:moveTo>
                <a:lnTo>
                  <a:pt x="0" y="520"/>
                </a:lnTo>
                <a:lnTo>
                  <a:pt x="2335" y="8000"/>
                </a:lnTo>
                <a:lnTo>
                  <a:pt x="4083" y="13944"/>
                </a:lnTo>
                <a:lnTo>
                  <a:pt x="5668" y="19469"/>
                </a:lnTo>
                <a:lnTo>
                  <a:pt x="7518" y="25692"/>
                </a:lnTo>
                <a:lnTo>
                  <a:pt x="9182" y="25260"/>
                </a:lnTo>
                <a:lnTo>
                  <a:pt x="8940" y="19215"/>
                </a:lnTo>
                <a:lnTo>
                  <a:pt x="6883" y="12242"/>
                </a:lnTo>
                <a:lnTo>
                  <a:pt x="4775" y="5206"/>
                </a:lnTo>
                <a:lnTo>
                  <a:pt x="1739" y="0"/>
                </a:lnTo>
                <a:close/>
              </a:path>
            </a:pathLst>
          </a:custGeom>
          <a:solidFill>
            <a:srgbClr val="2E6337"/>
          </a:solidFill>
        </p:spPr>
        <p:txBody>
          <a:bodyPr wrap="square" lIns="0" tIns="0" rIns="0" bIns="0" rtlCol="0"/>
          <a:lstStyle/>
          <a:p>
            <a:endParaRPr sz="1350"/>
          </a:p>
        </p:txBody>
      </p:sp>
      <p:sp>
        <p:nvSpPr>
          <p:cNvPr id="318" name="bk object 318"/>
          <p:cNvSpPr/>
          <p:nvPr/>
        </p:nvSpPr>
        <p:spPr>
          <a:xfrm>
            <a:off x="7633125" y="4904351"/>
            <a:ext cx="13811" cy="17145"/>
          </a:xfrm>
          <a:custGeom>
            <a:avLst/>
            <a:gdLst/>
            <a:ahLst/>
            <a:cxnLst/>
            <a:rect l="l" t="t" r="r" b="b"/>
            <a:pathLst>
              <a:path w="18415" h="22859">
                <a:moveTo>
                  <a:pt x="2895" y="0"/>
                </a:moveTo>
                <a:lnTo>
                  <a:pt x="0" y="2108"/>
                </a:lnTo>
                <a:lnTo>
                  <a:pt x="2171" y="7505"/>
                </a:lnTo>
                <a:lnTo>
                  <a:pt x="10541" y="18973"/>
                </a:lnTo>
                <a:lnTo>
                  <a:pt x="15100" y="22796"/>
                </a:lnTo>
                <a:lnTo>
                  <a:pt x="16535" y="21755"/>
                </a:lnTo>
                <a:lnTo>
                  <a:pt x="18046" y="20764"/>
                </a:lnTo>
                <a:lnTo>
                  <a:pt x="15862" y="15227"/>
                </a:lnTo>
                <a:lnTo>
                  <a:pt x="11645" y="9575"/>
                </a:lnTo>
                <a:lnTo>
                  <a:pt x="7467" y="3809"/>
                </a:lnTo>
                <a:lnTo>
                  <a:pt x="2895" y="0"/>
                </a:lnTo>
                <a:close/>
              </a:path>
            </a:pathLst>
          </a:custGeom>
          <a:solidFill>
            <a:srgbClr val="4C8D47"/>
          </a:solidFill>
        </p:spPr>
        <p:txBody>
          <a:bodyPr wrap="square" lIns="0" tIns="0" rIns="0" bIns="0" rtlCol="0"/>
          <a:lstStyle/>
          <a:p>
            <a:endParaRPr sz="1350"/>
          </a:p>
        </p:txBody>
      </p:sp>
      <p:sp>
        <p:nvSpPr>
          <p:cNvPr id="319" name="bk object 319"/>
          <p:cNvSpPr/>
          <p:nvPr/>
        </p:nvSpPr>
        <p:spPr>
          <a:xfrm>
            <a:off x="7633118" y="4905151"/>
            <a:ext cx="12859" cy="16669"/>
          </a:xfrm>
          <a:custGeom>
            <a:avLst/>
            <a:gdLst/>
            <a:ahLst/>
            <a:cxnLst/>
            <a:rect l="l" t="t" r="r" b="b"/>
            <a:pathLst>
              <a:path w="17145" h="22225">
                <a:moveTo>
                  <a:pt x="1435" y="0"/>
                </a:moveTo>
                <a:lnTo>
                  <a:pt x="0" y="1041"/>
                </a:lnTo>
                <a:lnTo>
                  <a:pt x="2184" y="6438"/>
                </a:lnTo>
                <a:lnTo>
                  <a:pt x="10540" y="17907"/>
                </a:lnTo>
                <a:lnTo>
                  <a:pt x="15112" y="21729"/>
                </a:lnTo>
                <a:lnTo>
                  <a:pt x="16548" y="20688"/>
                </a:lnTo>
                <a:lnTo>
                  <a:pt x="12832" y="15589"/>
                </a:lnTo>
                <a:lnTo>
                  <a:pt x="9467" y="11101"/>
                </a:lnTo>
                <a:lnTo>
                  <a:pt x="5864" y="6234"/>
                </a:lnTo>
                <a:lnTo>
                  <a:pt x="1435" y="0"/>
                </a:lnTo>
                <a:close/>
              </a:path>
            </a:pathLst>
          </a:custGeom>
          <a:solidFill>
            <a:srgbClr val="2E6337"/>
          </a:solidFill>
        </p:spPr>
        <p:txBody>
          <a:bodyPr wrap="square" lIns="0" tIns="0" rIns="0" bIns="0" rtlCol="0"/>
          <a:lstStyle/>
          <a:p>
            <a:endParaRPr sz="1350"/>
          </a:p>
        </p:txBody>
      </p:sp>
      <p:sp>
        <p:nvSpPr>
          <p:cNvPr id="320" name="bk object 320"/>
          <p:cNvSpPr/>
          <p:nvPr/>
        </p:nvSpPr>
        <p:spPr>
          <a:xfrm>
            <a:off x="7633951" y="4915030"/>
            <a:ext cx="6191" cy="19050"/>
          </a:xfrm>
          <a:custGeom>
            <a:avLst/>
            <a:gdLst/>
            <a:ahLst/>
            <a:cxnLst/>
            <a:rect l="l" t="t" r="r" b="b"/>
            <a:pathLst>
              <a:path w="8254" h="25400">
                <a:moveTo>
                  <a:pt x="3987" y="0"/>
                </a:moveTo>
                <a:lnTo>
                  <a:pt x="2311" y="317"/>
                </a:lnTo>
                <a:lnTo>
                  <a:pt x="673" y="431"/>
                </a:lnTo>
                <a:lnTo>
                  <a:pt x="0" y="6159"/>
                </a:lnTo>
                <a:lnTo>
                  <a:pt x="876" y="12966"/>
                </a:lnTo>
                <a:lnTo>
                  <a:pt x="1714" y="19812"/>
                </a:lnTo>
                <a:lnTo>
                  <a:pt x="3784" y="25095"/>
                </a:lnTo>
                <a:lnTo>
                  <a:pt x="5410" y="24980"/>
                </a:lnTo>
                <a:lnTo>
                  <a:pt x="7124" y="24663"/>
                </a:lnTo>
                <a:lnTo>
                  <a:pt x="7797" y="19050"/>
                </a:lnTo>
                <a:lnTo>
                  <a:pt x="6921" y="12242"/>
                </a:lnTo>
                <a:lnTo>
                  <a:pt x="6007" y="5448"/>
                </a:lnTo>
                <a:lnTo>
                  <a:pt x="3987" y="0"/>
                </a:lnTo>
                <a:close/>
              </a:path>
            </a:pathLst>
          </a:custGeom>
          <a:solidFill>
            <a:srgbClr val="4C8D47"/>
          </a:solidFill>
        </p:spPr>
        <p:txBody>
          <a:bodyPr wrap="square" lIns="0" tIns="0" rIns="0" bIns="0" rtlCol="0"/>
          <a:lstStyle/>
          <a:p>
            <a:endParaRPr sz="1350"/>
          </a:p>
        </p:txBody>
      </p:sp>
      <p:sp>
        <p:nvSpPr>
          <p:cNvPr id="321" name="bk object 321"/>
          <p:cNvSpPr/>
          <p:nvPr/>
        </p:nvSpPr>
        <p:spPr>
          <a:xfrm>
            <a:off x="7635684" y="4915028"/>
            <a:ext cx="4286" cy="19050"/>
          </a:xfrm>
          <a:custGeom>
            <a:avLst/>
            <a:gdLst/>
            <a:ahLst/>
            <a:cxnLst/>
            <a:rect l="l" t="t" r="r" b="b"/>
            <a:pathLst>
              <a:path w="5715" h="25400">
                <a:moveTo>
                  <a:pt x="1676" y="0"/>
                </a:moveTo>
                <a:lnTo>
                  <a:pt x="0" y="317"/>
                </a:lnTo>
                <a:lnTo>
                  <a:pt x="1676" y="11569"/>
                </a:lnTo>
                <a:lnTo>
                  <a:pt x="1866" y="15951"/>
                </a:lnTo>
                <a:lnTo>
                  <a:pt x="3098" y="24980"/>
                </a:lnTo>
                <a:lnTo>
                  <a:pt x="4813" y="24663"/>
                </a:lnTo>
                <a:lnTo>
                  <a:pt x="5486" y="19062"/>
                </a:lnTo>
                <a:lnTo>
                  <a:pt x="4517" y="11569"/>
                </a:lnTo>
                <a:lnTo>
                  <a:pt x="3695" y="5448"/>
                </a:lnTo>
                <a:lnTo>
                  <a:pt x="1676" y="0"/>
                </a:lnTo>
                <a:close/>
              </a:path>
            </a:pathLst>
          </a:custGeom>
          <a:solidFill>
            <a:srgbClr val="2E6337"/>
          </a:solidFill>
        </p:spPr>
        <p:txBody>
          <a:bodyPr wrap="square" lIns="0" tIns="0" rIns="0" bIns="0" rtlCol="0"/>
          <a:lstStyle/>
          <a:p>
            <a:endParaRPr sz="1350"/>
          </a:p>
        </p:txBody>
      </p:sp>
      <p:sp>
        <p:nvSpPr>
          <p:cNvPr id="322" name="bk object 322"/>
          <p:cNvSpPr/>
          <p:nvPr/>
        </p:nvSpPr>
        <p:spPr>
          <a:xfrm>
            <a:off x="7638847" y="4919506"/>
            <a:ext cx="10478" cy="17621"/>
          </a:xfrm>
          <a:custGeom>
            <a:avLst/>
            <a:gdLst/>
            <a:ahLst/>
            <a:cxnLst/>
            <a:rect l="l" t="t" r="r" b="b"/>
            <a:pathLst>
              <a:path w="13970" h="23495">
                <a:moveTo>
                  <a:pt x="3022" y="0"/>
                </a:moveTo>
                <a:lnTo>
                  <a:pt x="1473" y="749"/>
                </a:lnTo>
                <a:lnTo>
                  <a:pt x="0" y="1422"/>
                </a:lnTo>
                <a:lnTo>
                  <a:pt x="1193" y="6832"/>
                </a:lnTo>
                <a:lnTo>
                  <a:pt x="4216" y="12801"/>
                </a:lnTo>
                <a:lnTo>
                  <a:pt x="7239" y="18694"/>
                </a:lnTo>
                <a:lnTo>
                  <a:pt x="10896" y="22948"/>
                </a:lnTo>
                <a:lnTo>
                  <a:pt x="12496" y="22237"/>
                </a:lnTo>
                <a:lnTo>
                  <a:pt x="13957" y="21513"/>
                </a:lnTo>
                <a:lnTo>
                  <a:pt x="12814" y="16103"/>
                </a:lnTo>
                <a:lnTo>
                  <a:pt x="9702" y="10223"/>
                </a:lnTo>
                <a:lnTo>
                  <a:pt x="6718" y="4254"/>
                </a:lnTo>
                <a:lnTo>
                  <a:pt x="3022" y="0"/>
                </a:lnTo>
                <a:close/>
              </a:path>
            </a:pathLst>
          </a:custGeom>
          <a:solidFill>
            <a:srgbClr val="4C8D47"/>
          </a:solidFill>
        </p:spPr>
        <p:txBody>
          <a:bodyPr wrap="square" lIns="0" tIns="0" rIns="0" bIns="0" rtlCol="0"/>
          <a:lstStyle/>
          <a:p>
            <a:endParaRPr sz="1350"/>
          </a:p>
        </p:txBody>
      </p:sp>
      <p:sp>
        <p:nvSpPr>
          <p:cNvPr id="323" name="bk object 323"/>
          <p:cNvSpPr/>
          <p:nvPr/>
        </p:nvSpPr>
        <p:spPr>
          <a:xfrm>
            <a:off x="7638844" y="4920066"/>
            <a:ext cx="9525" cy="16669"/>
          </a:xfrm>
          <a:custGeom>
            <a:avLst/>
            <a:gdLst/>
            <a:ahLst/>
            <a:cxnLst/>
            <a:rect l="l" t="t" r="r" b="b"/>
            <a:pathLst>
              <a:path w="12700" h="22225">
                <a:moveTo>
                  <a:pt x="1473" y="0"/>
                </a:moveTo>
                <a:lnTo>
                  <a:pt x="0" y="673"/>
                </a:lnTo>
                <a:lnTo>
                  <a:pt x="1193" y="6095"/>
                </a:lnTo>
                <a:lnTo>
                  <a:pt x="4216" y="12052"/>
                </a:lnTo>
                <a:lnTo>
                  <a:pt x="7239" y="17945"/>
                </a:lnTo>
                <a:lnTo>
                  <a:pt x="10909" y="22212"/>
                </a:lnTo>
                <a:lnTo>
                  <a:pt x="12496" y="21488"/>
                </a:lnTo>
                <a:lnTo>
                  <a:pt x="8483" y="13538"/>
                </a:lnTo>
                <a:lnTo>
                  <a:pt x="6286" y="10032"/>
                </a:lnTo>
                <a:lnTo>
                  <a:pt x="1473" y="0"/>
                </a:lnTo>
                <a:close/>
              </a:path>
            </a:pathLst>
          </a:custGeom>
          <a:solidFill>
            <a:srgbClr val="2E6337"/>
          </a:solidFill>
        </p:spPr>
        <p:txBody>
          <a:bodyPr wrap="square" lIns="0" tIns="0" rIns="0" bIns="0" rtlCol="0"/>
          <a:lstStyle/>
          <a:p>
            <a:endParaRPr sz="1350"/>
          </a:p>
        </p:txBody>
      </p:sp>
      <p:sp>
        <p:nvSpPr>
          <p:cNvPr id="324" name="bk object 324"/>
          <p:cNvSpPr/>
          <p:nvPr/>
        </p:nvSpPr>
        <p:spPr>
          <a:xfrm>
            <a:off x="7639650" y="4931109"/>
            <a:ext cx="5239" cy="19050"/>
          </a:xfrm>
          <a:custGeom>
            <a:avLst/>
            <a:gdLst/>
            <a:ahLst/>
            <a:cxnLst/>
            <a:rect l="l" t="t" r="r" b="b"/>
            <a:pathLst>
              <a:path w="6984" h="25400">
                <a:moveTo>
                  <a:pt x="4533" y="0"/>
                </a:moveTo>
                <a:lnTo>
                  <a:pt x="2895" y="38"/>
                </a:lnTo>
                <a:lnTo>
                  <a:pt x="1155" y="165"/>
                </a:lnTo>
                <a:lnTo>
                  <a:pt x="0" y="5765"/>
                </a:lnTo>
                <a:lnTo>
                  <a:pt x="241" y="12611"/>
                </a:lnTo>
                <a:lnTo>
                  <a:pt x="520" y="19456"/>
                </a:lnTo>
                <a:lnTo>
                  <a:pt x="2108" y="24904"/>
                </a:lnTo>
                <a:lnTo>
                  <a:pt x="3784" y="24904"/>
                </a:lnTo>
                <a:lnTo>
                  <a:pt x="5448" y="24752"/>
                </a:lnTo>
                <a:lnTo>
                  <a:pt x="6604" y="19253"/>
                </a:lnTo>
                <a:lnTo>
                  <a:pt x="6121" y="5486"/>
                </a:lnTo>
                <a:lnTo>
                  <a:pt x="4533" y="0"/>
                </a:lnTo>
                <a:close/>
              </a:path>
            </a:pathLst>
          </a:custGeom>
          <a:solidFill>
            <a:srgbClr val="4C8D47"/>
          </a:solidFill>
        </p:spPr>
        <p:txBody>
          <a:bodyPr wrap="square" lIns="0" tIns="0" rIns="0" bIns="0" rtlCol="0"/>
          <a:lstStyle/>
          <a:p>
            <a:endParaRPr sz="1350"/>
          </a:p>
        </p:txBody>
      </p:sp>
      <p:sp>
        <p:nvSpPr>
          <p:cNvPr id="325" name="bk object 325"/>
          <p:cNvSpPr/>
          <p:nvPr/>
        </p:nvSpPr>
        <p:spPr>
          <a:xfrm>
            <a:off x="7641829" y="4931108"/>
            <a:ext cx="2858" cy="19050"/>
          </a:xfrm>
          <a:custGeom>
            <a:avLst/>
            <a:gdLst/>
            <a:ahLst/>
            <a:cxnLst/>
            <a:rect l="l" t="t" r="r" b="b"/>
            <a:pathLst>
              <a:path w="3809" h="25400">
                <a:moveTo>
                  <a:pt x="1638" y="0"/>
                </a:moveTo>
                <a:lnTo>
                  <a:pt x="0" y="38"/>
                </a:lnTo>
                <a:lnTo>
                  <a:pt x="596" y="11455"/>
                </a:lnTo>
                <a:lnTo>
                  <a:pt x="431" y="15798"/>
                </a:lnTo>
                <a:lnTo>
                  <a:pt x="876" y="24904"/>
                </a:lnTo>
                <a:lnTo>
                  <a:pt x="2539" y="24752"/>
                </a:lnTo>
                <a:lnTo>
                  <a:pt x="3695" y="19253"/>
                </a:lnTo>
                <a:lnTo>
                  <a:pt x="3225" y="5486"/>
                </a:lnTo>
                <a:lnTo>
                  <a:pt x="1638" y="0"/>
                </a:lnTo>
                <a:close/>
              </a:path>
            </a:pathLst>
          </a:custGeom>
          <a:solidFill>
            <a:srgbClr val="2E6337"/>
          </a:solidFill>
        </p:spPr>
        <p:txBody>
          <a:bodyPr wrap="square" lIns="0" tIns="0" rIns="0" bIns="0" rtlCol="0"/>
          <a:lstStyle/>
          <a:p>
            <a:endParaRPr sz="1350"/>
          </a:p>
        </p:txBody>
      </p:sp>
      <p:sp>
        <p:nvSpPr>
          <p:cNvPr id="326" name="bk object 326"/>
          <p:cNvSpPr/>
          <p:nvPr/>
        </p:nvSpPr>
        <p:spPr>
          <a:xfrm>
            <a:off x="7645017" y="4937408"/>
            <a:ext cx="7620" cy="18098"/>
          </a:xfrm>
          <a:custGeom>
            <a:avLst/>
            <a:gdLst/>
            <a:ahLst/>
            <a:cxnLst/>
            <a:rect l="l" t="t" r="r" b="b"/>
            <a:pathLst>
              <a:path w="10159" h="24129">
                <a:moveTo>
                  <a:pt x="3225" y="0"/>
                </a:moveTo>
                <a:lnTo>
                  <a:pt x="1600" y="469"/>
                </a:lnTo>
                <a:lnTo>
                  <a:pt x="0" y="876"/>
                </a:lnTo>
                <a:lnTo>
                  <a:pt x="165" y="6438"/>
                </a:lnTo>
                <a:lnTo>
                  <a:pt x="2082" y="12801"/>
                </a:lnTo>
                <a:lnTo>
                  <a:pt x="3987" y="19215"/>
                </a:lnTo>
                <a:lnTo>
                  <a:pt x="6769" y="23939"/>
                </a:lnTo>
                <a:lnTo>
                  <a:pt x="10033" y="23075"/>
                </a:lnTo>
                <a:lnTo>
                  <a:pt x="9829" y="17614"/>
                </a:lnTo>
                <a:lnTo>
                  <a:pt x="7924" y="11214"/>
                </a:lnTo>
                <a:lnTo>
                  <a:pt x="6057" y="4851"/>
                </a:lnTo>
                <a:lnTo>
                  <a:pt x="3225" y="0"/>
                </a:lnTo>
                <a:close/>
              </a:path>
            </a:pathLst>
          </a:custGeom>
          <a:solidFill>
            <a:srgbClr val="4C8D47"/>
          </a:solidFill>
        </p:spPr>
        <p:txBody>
          <a:bodyPr wrap="square" lIns="0" tIns="0" rIns="0" bIns="0" rtlCol="0"/>
          <a:lstStyle/>
          <a:p>
            <a:endParaRPr sz="1350"/>
          </a:p>
        </p:txBody>
      </p:sp>
      <p:sp>
        <p:nvSpPr>
          <p:cNvPr id="327" name="bk object 327"/>
          <p:cNvSpPr/>
          <p:nvPr/>
        </p:nvSpPr>
        <p:spPr>
          <a:xfrm>
            <a:off x="7645022" y="4937764"/>
            <a:ext cx="6668" cy="17621"/>
          </a:xfrm>
          <a:custGeom>
            <a:avLst/>
            <a:gdLst/>
            <a:ahLst/>
            <a:cxnLst/>
            <a:rect l="l" t="t" r="r" b="b"/>
            <a:pathLst>
              <a:path w="8890" h="23495">
                <a:moveTo>
                  <a:pt x="1587" y="0"/>
                </a:moveTo>
                <a:lnTo>
                  <a:pt x="0" y="393"/>
                </a:lnTo>
                <a:lnTo>
                  <a:pt x="165" y="5969"/>
                </a:lnTo>
                <a:lnTo>
                  <a:pt x="3975" y="18745"/>
                </a:lnTo>
                <a:lnTo>
                  <a:pt x="6769" y="23469"/>
                </a:lnTo>
                <a:lnTo>
                  <a:pt x="8394" y="23037"/>
                </a:lnTo>
                <a:lnTo>
                  <a:pt x="5968" y="14592"/>
                </a:lnTo>
                <a:lnTo>
                  <a:pt x="4457" y="10617"/>
                </a:lnTo>
                <a:lnTo>
                  <a:pt x="1587" y="0"/>
                </a:lnTo>
                <a:close/>
              </a:path>
            </a:pathLst>
          </a:custGeom>
          <a:solidFill>
            <a:srgbClr val="2E6337"/>
          </a:solidFill>
        </p:spPr>
        <p:txBody>
          <a:bodyPr wrap="square" lIns="0" tIns="0" rIns="0" bIns="0" rtlCol="0"/>
          <a:lstStyle/>
          <a:p>
            <a:endParaRPr sz="1350"/>
          </a:p>
        </p:txBody>
      </p:sp>
      <p:sp>
        <p:nvSpPr>
          <p:cNvPr id="328" name="bk object 328"/>
          <p:cNvSpPr/>
          <p:nvPr/>
        </p:nvSpPr>
        <p:spPr>
          <a:xfrm>
            <a:off x="7641024" y="4947884"/>
            <a:ext cx="6191" cy="19050"/>
          </a:xfrm>
          <a:custGeom>
            <a:avLst/>
            <a:gdLst/>
            <a:ahLst/>
            <a:cxnLst/>
            <a:rect l="l" t="t" r="r" b="b"/>
            <a:pathLst>
              <a:path w="8254" h="25400">
                <a:moveTo>
                  <a:pt x="3937" y="0"/>
                </a:moveTo>
                <a:lnTo>
                  <a:pt x="1828" y="5359"/>
                </a:lnTo>
                <a:lnTo>
                  <a:pt x="842" y="12953"/>
                </a:lnTo>
                <a:lnTo>
                  <a:pt x="0" y="18973"/>
                </a:lnTo>
                <a:lnTo>
                  <a:pt x="685" y="24663"/>
                </a:lnTo>
                <a:lnTo>
                  <a:pt x="2349" y="24815"/>
                </a:lnTo>
                <a:lnTo>
                  <a:pt x="3937" y="25057"/>
                </a:lnTo>
                <a:lnTo>
                  <a:pt x="6045" y="19723"/>
                </a:lnTo>
                <a:lnTo>
                  <a:pt x="7099" y="12166"/>
                </a:lnTo>
                <a:lnTo>
                  <a:pt x="7874" y="6159"/>
                </a:lnTo>
                <a:lnTo>
                  <a:pt x="7315" y="469"/>
                </a:lnTo>
                <a:lnTo>
                  <a:pt x="5575" y="266"/>
                </a:lnTo>
                <a:lnTo>
                  <a:pt x="3937" y="0"/>
                </a:lnTo>
                <a:close/>
              </a:path>
            </a:pathLst>
          </a:custGeom>
          <a:solidFill>
            <a:srgbClr val="4C8D47"/>
          </a:solidFill>
        </p:spPr>
        <p:txBody>
          <a:bodyPr wrap="square" lIns="0" tIns="0" rIns="0" bIns="0" rtlCol="0"/>
          <a:lstStyle/>
          <a:p>
            <a:endParaRPr sz="1350"/>
          </a:p>
        </p:txBody>
      </p:sp>
      <p:sp>
        <p:nvSpPr>
          <p:cNvPr id="329" name="bk object 329"/>
          <p:cNvSpPr/>
          <p:nvPr/>
        </p:nvSpPr>
        <p:spPr>
          <a:xfrm>
            <a:off x="7642785" y="4948085"/>
            <a:ext cx="4286" cy="19050"/>
          </a:xfrm>
          <a:custGeom>
            <a:avLst/>
            <a:gdLst/>
            <a:ahLst/>
            <a:cxnLst/>
            <a:rect l="l" t="t" r="r" b="b"/>
            <a:pathLst>
              <a:path w="5715" h="25400">
                <a:moveTo>
                  <a:pt x="3225" y="0"/>
                </a:moveTo>
                <a:lnTo>
                  <a:pt x="1993" y="11302"/>
                </a:lnTo>
                <a:lnTo>
                  <a:pt x="1041" y="15557"/>
                </a:lnTo>
                <a:lnTo>
                  <a:pt x="0" y="24549"/>
                </a:lnTo>
                <a:lnTo>
                  <a:pt x="1587" y="24790"/>
                </a:lnTo>
                <a:lnTo>
                  <a:pt x="3708" y="19456"/>
                </a:lnTo>
                <a:lnTo>
                  <a:pt x="4648" y="12687"/>
                </a:lnTo>
                <a:lnTo>
                  <a:pt x="5537" y="5892"/>
                </a:lnTo>
                <a:lnTo>
                  <a:pt x="4978" y="203"/>
                </a:lnTo>
                <a:lnTo>
                  <a:pt x="3225" y="0"/>
                </a:lnTo>
                <a:close/>
              </a:path>
            </a:pathLst>
          </a:custGeom>
          <a:solidFill>
            <a:srgbClr val="2E6337"/>
          </a:solidFill>
        </p:spPr>
        <p:txBody>
          <a:bodyPr wrap="square" lIns="0" tIns="0" rIns="0" bIns="0" rtlCol="0"/>
          <a:lstStyle/>
          <a:p>
            <a:endParaRPr sz="1350"/>
          </a:p>
        </p:txBody>
      </p:sp>
      <p:sp>
        <p:nvSpPr>
          <p:cNvPr id="330" name="bk object 330"/>
          <p:cNvSpPr/>
          <p:nvPr/>
        </p:nvSpPr>
        <p:spPr>
          <a:xfrm>
            <a:off x="7646664" y="4955193"/>
            <a:ext cx="6191" cy="18574"/>
          </a:xfrm>
          <a:custGeom>
            <a:avLst/>
            <a:gdLst/>
            <a:ahLst/>
            <a:cxnLst/>
            <a:rect l="l" t="t" r="r" b="b"/>
            <a:pathLst>
              <a:path w="8254" h="24765">
                <a:moveTo>
                  <a:pt x="4051" y="0"/>
                </a:moveTo>
                <a:lnTo>
                  <a:pt x="2425" y="152"/>
                </a:lnTo>
                <a:lnTo>
                  <a:pt x="711" y="355"/>
                </a:lnTo>
                <a:lnTo>
                  <a:pt x="0" y="5842"/>
                </a:lnTo>
                <a:lnTo>
                  <a:pt x="1587" y="18973"/>
                </a:lnTo>
                <a:lnTo>
                  <a:pt x="3454" y="24231"/>
                </a:lnTo>
                <a:lnTo>
                  <a:pt x="6883" y="23863"/>
                </a:lnTo>
                <a:lnTo>
                  <a:pt x="7645" y="18300"/>
                </a:lnTo>
                <a:lnTo>
                  <a:pt x="6121" y="5207"/>
                </a:lnTo>
                <a:lnTo>
                  <a:pt x="4051" y="0"/>
                </a:lnTo>
                <a:close/>
              </a:path>
            </a:pathLst>
          </a:custGeom>
          <a:solidFill>
            <a:srgbClr val="4C8D47"/>
          </a:solidFill>
        </p:spPr>
        <p:txBody>
          <a:bodyPr wrap="square" lIns="0" tIns="0" rIns="0" bIns="0" rtlCol="0"/>
          <a:lstStyle/>
          <a:p>
            <a:endParaRPr sz="1350"/>
          </a:p>
        </p:txBody>
      </p:sp>
      <p:sp>
        <p:nvSpPr>
          <p:cNvPr id="331" name="bk object 331"/>
          <p:cNvSpPr/>
          <p:nvPr/>
        </p:nvSpPr>
        <p:spPr>
          <a:xfrm>
            <a:off x="7646659" y="4955306"/>
            <a:ext cx="4286" cy="18098"/>
          </a:xfrm>
          <a:custGeom>
            <a:avLst/>
            <a:gdLst/>
            <a:ahLst/>
            <a:cxnLst/>
            <a:rect l="l" t="t" r="r" b="b"/>
            <a:pathLst>
              <a:path w="5715" h="24129">
                <a:moveTo>
                  <a:pt x="2425" y="0"/>
                </a:moveTo>
                <a:lnTo>
                  <a:pt x="723" y="203"/>
                </a:lnTo>
                <a:lnTo>
                  <a:pt x="0" y="5689"/>
                </a:lnTo>
                <a:lnTo>
                  <a:pt x="1600" y="18821"/>
                </a:lnTo>
                <a:lnTo>
                  <a:pt x="3467" y="24079"/>
                </a:lnTo>
                <a:lnTo>
                  <a:pt x="5295" y="23876"/>
                </a:lnTo>
                <a:lnTo>
                  <a:pt x="4343" y="15087"/>
                </a:lnTo>
                <a:lnTo>
                  <a:pt x="3467" y="11061"/>
                </a:lnTo>
                <a:lnTo>
                  <a:pt x="2425" y="0"/>
                </a:lnTo>
                <a:close/>
              </a:path>
            </a:pathLst>
          </a:custGeom>
          <a:solidFill>
            <a:srgbClr val="2E6337"/>
          </a:solidFill>
        </p:spPr>
        <p:txBody>
          <a:bodyPr wrap="square" lIns="0" tIns="0" rIns="0" bIns="0" rtlCol="0"/>
          <a:lstStyle/>
          <a:p>
            <a:endParaRPr sz="1350"/>
          </a:p>
        </p:txBody>
      </p:sp>
      <p:sp>
        <p:nvSpPr>
          <p:cNvPr id="332" name="bk object 332"/>
          <p:cNvSpPr/>
          <p:nvPr/>
        </p:nvSpPr>
        <p:spPr>
          <a:xfrm>
            <a:off x="7642216" y="4966285"/>
            <a:ext cx="5715" cy="18574"/>
          </a:xfrm>
          <a:custGeom>
            <a:avLst/>
            <a:gdLst/>
            <a:ahLst/>
            <a:cxnLst/>
            <a:rect l="l" t="t" r="r" b="b"/>
            <a:pathLst>
              <a:path w="7620" h="24765">
                <a:moveTo>
                  <a:pt x="3505" y="0"/>
                </a:moveTo>
                <a:lnTo>
                  <a:pt x="1549" y="5130"/>
                </a:lnTo>
                <a:lnTo>
                  <a:pt x="698" y="12534"/>
                </a:lnTo>
                <a:lnTo>
                  <a:pt x="0" y="18313"/>
                </a:lnTo>
                <a:lnTo>
                  <a:pt x="800" y="23875"/>
                </a:lnTo>
                <a:lnTo>
                  <a:pt x="2501" y="23990"/>
                </a:lnTo>
                <a:lnTo>
                  <a:pt x="4140" y="24193"/>
                </a:lnTo>
                <a:lnTo>
                  <a:pt x="6134" y="19062"/>
                </a:lnTo>
                <a:lnTo>
                  <a:pt x="6921" y="12534"/>
                </a:lnTo>
                <a:lnTo>
                  <a:pt x="7594" y="5892"/>
                </a:lnTo>
                <a:lnTo>
                  <a:pt x="6921" y="393"/>
                </a:lnTo>
                <a:lnTo>
                  <a:pt x="3505" y="0"/>
                </a:lnTo>
                <a:close/>
              </a:path>
            </a:pathLst>
          </a:custGeom>
          <a:solidFill>
            <a:srgbClr val="4C8D47"/>
          </a:solidFill>
        </p:spPr>
        <p:txBody>
          <a:bodyPr wrap="square" lIns="0" tIns="0" rIns="0" bIns="0" rtlCol="0"/>
          <a:lstStyle/>
          <a:p>
            <a:endParaRPr sz="1350"/>
          </a:p>
        </p:txBody>
      </p:sp>
      <p:sp>
        <p:nvSpPr>
          <p:cNvPr id="333" name="bk object 333"/>
          <p:cNvSpPr/>
          <p:nvPr/>
        </p:nvSpPr>
        <p:spPr>
          <a:xfrm>
            <a:off x="7642220" y="4966289"/>
            <a:ext cx="4286" cy="18098"/>
          </a:xfrm>
          <a:custGeom>
            <a:avLst/>
            <a:gdLst/>
            <a:ahLst/>
            <a:cxnLst/>
            <a:rect l="l" t="t" r="r" b="b"/>
            <a:pathLst>
              <a:path w="5715" h="24129">
                <a:moveTo>
                  <a:pt x="3505" y="0"/>
                </a:moveTo>
                <a:lnTo>
                  <a:pt x="1549" y="5130"/>
                </a:lnTo>
                <a:lnTo>
                  <a:pt x="800" y="11696"/>
                </a:lnTo>
                <a:lnTo>
                  <a:pt x="0" y="18300"/>
                </a:lnTo>
                <a:lnTo>
                  <a:pt x="800" y="23876"/>
                </a:lnTo>
                <a:lnTo>
                  <a:pt x="2501" y="23990"/>
                </a:lnTo>
                <a:lnTo>
                  <a:pt x="3543" y="15265"/>
                </a:lnTo>
                <a:lnTo>
                  <a:pt x="3733" y="11099"/>
                </a:lnTo>
                <a:lnTo>
                  <a:pt x="5168" y="190"/>
                </a:lnTo>
                <a:lnTo>
                  <a:pt x="3505" y="0"/>
                </a:lnTo>
                <a:close/>
              </a:path>
            </a:pathLst>
          </a:custGeom>
          <a:solidFill>
            <a:srgbClr val="2E6337"/>
          </a:solidFill>
        </p:spPr>
        <p:txBody>
          <a:bodyPr wrap="square" lIns="0" tIns="0" rIns="0" bIns="0" rtlCol="0"/>
          <a:lstStyle/>
          <a:p>
            <a:endParaRPr sz="1350"/>
          </a:p>
        </p:txBody>
      </p:sp>
      <p:sp>
        <p:nvSpPr>
          <p:cNvPr id="334" name="bk object 334"/>
          <p:cNvSpPr/>
          <p:nvPr/>
        </p:nvSpPr>
        <p:spPr>
          <a:xfrm>
            <a:off x="7616703" y="4879519"/>
            <a:ext cx="14288" cy="10478"/>
          </a:xfrm>
          <a:custGeom>
            <a:avLst/>
            <a:gdLst/>
            <a:ahLst/>
            <a:cxnLst/>
            <a:rect l="l" t="t" r="r" b="b"/>
            <a:pathLst>
              <a:path w="19050" h="13970">
                <a:moveTo>
                  <a:pt x="2311" y="0"/>
                </a:moveTo>
                <a:lnTo>
                  <a:pt x="1138" y="1473"/>
                </a:lnTo>
                <a:lnTo>
                  <a:pt x="0" y="2743"/>
                </a:lnTo>
                <a:lnTo>
                  <a:pt x="2705" y="6248"/>
                </a:lnTo>
                <a:lnTo>
                  <a:pt x="7200" y="9309"/>
                </a:lnTo>
                <a:lnTo>
                  <a:pt x="11658" y="12420"/>
                </a:lnTo>
                <a:lnTo>
                  <a:pt x="16154" y="13766"/>
                </a:lnTo>
                <a:lnTo>
                  <a:pt x="17334" y="12420"/>
                </a:lnTo>
                <a:lnTo>
                  <a:pt x="18542" y="11137"/>
                </a:lnTo>
                <a:lnTo>
                  <a:pt x="15798" y="7556"/>
                </a:lnTo>
                <a:lnTo>
                  <a:pt x="6883" y="1473"/>
                </a:lnTo>
                <a:lnTo>
                  <a:pt x="2311" y="0"/>
                </a:lnTo>
                <a:close/>
              </a:path>
            </a:pathLst>
          </a:custGeom>
          <a:solidFill>
            <a:srgbClr val="4C8D47"/>
          </a:solidFill>
        </p:spPr>
        <p:txBody>
          <a:bodyPr wrap="square" lIns="0" tIns="0" rIns="0" bIns="0" rtlCol="0"/>
          <a:lstStyle/>
          <a:p>
            <a:endParaRPr sz="1350"/>
          </a:p>
        </p:txBody>
      </p:sp>
      <p:sp>
        <p:nvSpPr>
          <p:cNvPr id="335" name="bk object 335"/>
          <p:cNvSpPr/>
          <p:nvPr/>
        </p:nvSpPr>
        <p:spPr>
          <a:xfrm>
            <a:off x="7616705" y="4880563"/>
            <a:ext cx="13335" cy="9525"/>
          </a:xfrm>
          <a:custGeom>
            <a:avLst/>
            <a:gdLst/>
            <a:ahLst/>
            <a:cxnLst/>
            <a:rect l="l" t="t" r="r" b="b"/>
            <a:pathLst>
              <a:path w="17779" h="12700">
                <a:moveTo>
                  <a:pt x="1193" y="0"/>
                </a:moveTo>
                <a:lnTo>
                  <a:pt x="0" y="1358"/>
                </a:lnTo>
                <a:lnTo>
                  <a:pt x="2705" y="4851"/>
                </a:lnTo>
                <a:lnTo>
                  <a:pt x="7200" y="7912"/>
                </a:lnTo>
                <a:lnTo>
                  <a:pt x="11658" y="11023"/>
                </a:lnTo>
                <a:lnTo>
                  <a:pt x="16154" y="12382"/>
                </a:lnTo>
                <a:lnTo>
                  <a:pt x="17310" y="11061"/>
                </a:lnTo>
                <a:lnTo>
                  <a:pt x="11493" y="6921"/>
                </a:lnTo>
                <a:lnTo>
                  <a:pt x="8483" y="5245"/>
                </a:lnTo>
                <a:lnTo>
                  <a:pt x="1193" y="0"/>
                </a:lnTo>
                <a:close/>
              </a:path>
            </a:pathLst>
          </a:custGeom>
          <a:solidFill>
            <a:srgbClr val="2E6337"/>
          </a:solidFill>
        </p:spPr>
        <p:txBody>
          <a:bodyPr wrap="square" lIns="0" tIns="0" rIns="0" bIns="0" rtlCol="0"/>
          <a:lstStyle/>
          <a:p>
            <a:endParaRPr sz="1350"/>
          </a:p>
        </p:txBody>
      </p:sp>
      <p:sp>
        <p:nvSpPr>
          <p:cNvPr id="336" name="bk object 336"/>
          <p:cNvSpPr/>
          <p:nvPr/>
        </p:nvSpPr>
        <p:spPr>
          <a:xfrm>
            <a:off x="7925639" y="4766823"/>
            <a:ext cx="2099224" cy="560470"/>
          </a:xfrm>
          <a:prstGeom prst="rect">
            <a:avLst/>
          </a:prstGeom>
          <a:blipFill>
            <a:blip r:embed="rId84" cstate="print"/>
            <a:stretch>
              <a:fillRect/>
            </a:stretch>
          </a:blipFill>
        </p:spPr>
        <p:txBody>
          <a:bodyPr wrap="square" lIns="0" tIns="0" rIns="0" bIns="0" rtlCol="0"/>
          <a:lstStyle/>
          <a:p>
            <a:endParaRPr sz="1350"/>
          </a:p>
        </p:txBody>
      </p:sp>
      <p:sp>
        <p:nvSpPr>
          <p:cNvPr id="2" name="Holder 2"/>
          <p:cNvSpPr>
            <a:spLocks noGrp="1"/>
          </p:cNvSpPr>
          <p:nvPr>
            <p:ph type="ctrTitle"/>
          </p:nvPr>
        </p:nvSpPr>
        <p:spPr>
          <a:xfrm>
            <a:off x="860209" y="2658949"/>
            <a:ext cx="10471580" cy="769441"/>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534929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bk object 16"/>
          <p:cNvSpPr/>
          <p:nvPr/>
        </p:nvSpPr>
        <p:spPr>
          <a:xfrm>
            <a:off x="10731215" y="413248"/>
            <a:ext cx="584835" cy="584835"/>
          </a:xfrm>
          <a:custGeom>
            <a:avLst/>
            <a:gdLst/>
            <a:ahLst/>
            <a:cxnLst/>
            <a:rect l="l" t="t" r="r" b="b"/>
            <a:pathLst>
              <a:path w="779780" h="779780">
                <a:moveTo>
                  <a:pt x="365533" y="0"/>
                </a:moveTo>
                <a:lnTo>
                  <a:pt x="317887" y="5867"/>
                </a:lnTo>
                <a:lnTo>
                  <a:pt x="272071" y="17337"/>
                </a:lnTo>
                <a:lnTo>
                  <a:pt x="228473" y="34070"/>
                </a:lnTo>
                <a:lnTo>
                  <a:pt x="187481" y="55722"/>
                </a:lnTo>
                <a:lnTo>
                  <a:pt x="149486" y="81951"/>
                </a:lnTo>
                <a:lnTo>
                  <a:pt x="114873" y="112416"/>
                </a:lnTo>
                <a:lnTo>
                  <a:pt x="84033" y="146775"/>
                </a:lnTo>
                <a:lnTo>
                  <a:pt x="57353" y="184685"/>
                </a:lnTo>
                <a:lnTo>
                  <a:pt x="35222" y="225804"/>
                </a:lnTo>
                <a:lnTo>
                  <a:pt x="18028" y="269791"/>
                </a:lnTo>
                <a:lnTo>
                  <a:pt x="6159" y="316304"/>
                </a:lnTo>
                <a:lnTo>
                  <a:pt x="5" y="365000"/>
                </a:lnTo>
                <a:lnTo>
                  <a:pt x="0" y="414682"/>
                </a:lnTo>
                <a:lnTo>
                  <a:pt x="5793" y="461729"/>
                </a:lnTo>
                <a:lnTo>
                  <a:pt x="17263" y="507544"/>
                </a:lnTo>
                <a:lnTo>
                  <a:pt x="33994" y="551140"/>
                </a:lnTo>
                <a:lnTo>
                  <a:pt x="55645" y="592130"/>
                </a:lnTo>
                <a:lnTo>
                  <a:pt x="81874" y="630125"/>
                </a:lnTo>
                <a:lnTo>
                  <a:pt x="112338" y="664737"/>
                </a:lnTo>
                <a:lnTo>
                  <a:pt x="146696" y="695576"/>
                </a:lnTo>
                <a:lnTo>
                  <a:pt x="184606" y="722256"/>
                </a:lnTo>
                <a:lnTo>
                  <a:pt x="225726" y="744387"/>
                </a:lnTo>
                <a:lnTo>
                  <a:pt x="269714" y="761581"/>
                </a:lnTo>
                <a:lnTo>
                  <a:pt x="316228" y="773449"/>
                </a:lnTo>
                <a:lnTo>
                  <a:pt x="364926" y="779604"/>
                </a:lnTo>
                <a:lnTo>
                  <a:pt x="414012" y="779682"/>
                </a:lnTo>
                <a:lnTo>
                  <a:pt x="461657" y="773815"/>
                </a:lnTo>
                <a:lnTo>
                  <a:pt x="507472" y="762344"/>
                </a:lnTo>
                <a:lnTo>
                  <a:pt x="551069" y="745612"/>
                </a:lnTo>
                <a:lnTo>
                  <a:pt x="592060" y="723960"/>
                </a:lnTo>
                <a:lnTo>
                  <a:pt x="630056" y="697731"/>
                </a:lnTo>
                <a:lnTo>
                  <a:pt x="664668" y="667266"/>
                </a:lnTo>
                <a:lnTo>
                  <a:pt x="695509" y="632907"/>
                </a:lnTo>
                <a:lnTo>
                  <a:pt x="722188" y="594997"/>
                </a:lnTo>
                <a:lnTo>
                  <a:pt x="744319" y="553877"/>
                </a:lnTo>
                <a:lnTo>
                  <a:pt x="761512" y="509890"/>
                </a:lnTo>
                <a:lnTo>
                  <a:pt x="773379" y="463378"/>
                </a:lnTo>
                <a:lnTo>
                  <a:pt x="779531" y="414682"/>
                </a:lnTo>
                <a:lnTo>
                  <a:pt x="779535" y="365000"/>
                </a:lnTo>
                <a:lnTo>
                  <a:pt x="773743" y="317957"/>
                </a:lnTo>
                <a:lnTo>
                  <a:pt x="762273" y="272143"/>
                </a:lnTo>
                <a:lnTo>
                  <a:pt x="745542" y="228547"/>
                </a:lnTo>
                <a:lnTo>
                  <a:pt x="723891" y="187557"/>
                </a:lnTo>
                <a:lnTo>
                  <a:pt x="697663" y="149562"/>
                </a:lnTo>
                <a:lnTo>
                  <a:pt x="667199" y="114950"/>
                </a:lnTo>
                <a:lnTo>
                  <a:pt x="632842" y="84109"/>
                </a:lnTo>
                <a:lnTo>
                  <a:pt x="594934" y="57428"/>
                </a:lnTo>
                <a:lnTo>
                  <a:pt x="553815" y="35296"/>
                </a:lnTo>
                <a:lnTo>
                  <a:pt x="509829" y="18102"/>
                </a:lnTo>
                <a:lnTo>
                  <a:pt x="463317" y="6233"/>
                </a:lnTo>
                <a:lnTo>
                  <a:pt x="414622" y="78"/>
                </a:lnTo>
                <a:lnTo>
                  <a:pt x="365533" y="0"/>
                </a:lnTo>
                <a:close/>
              </a:path>
            </a:pathLst>
          </a:custGeom>
          <a:solidFill>
            <a:srgbClr val="E7F1D6"/>
          </a:solidFill>
        </p:spPr>
        <p:txBody>
          <a:bodyPr wrap="square" lIns="0" tIns="0" rIns="0" bIns="0" rtlCol="0"/>
          <a:lstStyle/>
          <a:p>
            <a:endParaRPr sz="1350"/>
          </a:p>
        </p:txBody>
      </p:sp>
      <p:sp>
        <p:nvSpPr>
          <p:cNvPr id="17" name="bk object 17"/>
          <p:cNvSpPr/>
          <p:nvPr/>
        </p:nvSpPr>
        <p:spPr>
          <a:xfrm>
            <a:off x="11260359" y="1028472"/>
            <a:ext cx="313849" cy="313849"/>
          </a:xfrm>
          <a:custGeom>
            <a:avLst/>
            <a:gdLst/>
            <a:ahLst/>
            <a:cxnLst/>
            <a:rect l="l" t="t" r="r" b="b"/>
            <a:pathLst>
              <a:path w="418465" h="418464">
                <a:moveTo>
                  <a:pt x="222402" y="0"/>
                </a:moveTo>
                <a:lnTo>
                  <a:pt x="174111" y="2464"/>
                </a:lnTo>
                <a:lnTo>
                  <a:pt x="129100" y="15388"/>
                </a:lnTo>
                <a:lnTo>
                  <a:pt x="88706" y="37596"/>
                </a:lnTo>
                <a:lnTo>
                  <a:pt x="54264" y="67912"/>
                </a:lnTo>
                <a:lnTo>
                  <a:pt x="27108" y="105159"/>
                </a:lnTo>
                <a:lnTo>
                  <a:pt x="8575" y="148162"/>
                </a:lnTo>
                <a:lnTo>
                  <a:pt x="0" y="195745"/>
                </a:lnTo>
                <a:lnTo>
                  <a:pt x="2464" y="244040"/>
                </a:lnTo>
                <a:lnTo>
                  <a:pt x="15386" y="289052"/>
                </a:lnTo>
                <a:lnTo>
                  <a:pt x="37592" y="329446"/>
                </a:lnTo>
                <a:lnTo>
                  <a:pt x="67906" y="363887"/>
                </a:lnTo>
                <a:lnTo>
                  <a:pt x="105153" y="391041"/>
                </a:lnTo>
                <a:lnTo>
                  <a:pt x="148158" y="409572"/>
                </a:lnTo>
                <a:lnTo>
                  <a:pt x="195745" y="418147"/>
                </a:lnTo>
                <a:lnTo>
                  <a:pt x="244036" y="415683"/>
                </a:lnTo>
                <a:lnTo>
                  <a:pt x="289046" y="402760"/>
                </a:lnTo>
                <a:lnTo>
                  <a:pt x="329440" y="380554"/>
                </a:lnTo>
                <a:lnTo>
                  <a:pt x="363883" y="350240"/>
                </a:lnTo>
                <a:lnTo>
                  <a:pt x="391038" y="312993"/>
                </a:lnTo>
                <a:lnTo>
                  <a:pt x="409572" y="269989"/>
                </a:lnTo>
                <a:lnTo>
                  <a:pt x="418147" y="222402"/>
                </a:lnTo>
                <a:lnTo>
                  <a:pt x="415683" y="174111"/>
                </a:lnTo>
                <a:lnTo>
                  <a:pt x="402760" y="129100"/>
                </a:lnTo>
                <a:lnTo>
                  <a:pt x="380554" y="88706"/>
                </a:lnTo>
                <a:lnTo>
                  <a:pt x="350240" y="54264"/>
                </a:lnTo>
                <a:lnTo>
                  <a:pt x="312993" y="27108"/>
                </a:lnTo>
                <a:lnTo>
                  <a:pt x="269989" y="8575"/>
                </a:lnTo>
                <a:lnTo>
                  <a:pt x="222402" y="0"/>
                </a:lnTo>
                <a:close/>
              </a:path>
            </a:pathLst>
          </a:custGeom>
          <a:solidFill>
            <a:srgbClr val="E7F1D6"/>
          </a:solidFill>
        </p:spPr>
        <p:txBody>
          <a:bodyPr wrap="square" lIns="0" tIns="0" rIns="0" bIns="0" rtlCol="0"/>
          <a:lstStyle/>
          <a:p>
            <a:endParaRPr sz="1350"/>
          </a:p>
        </p:txBody>
      </p:sp>
      <p:sp>
        <p:nvSpPr>
          <p:cNvPr id="18" name="bk object 18"/>
          <p:cNvSpPr/>
          <p:nvPr/>
        </p:nvSpPr>
        <p:spPr>
          <a:xfrm>
            <a:off x="0" y="6623562"/>
            <a:ext cx="2449353" cy="234791"/>
          </a:xfrm>
          <a:custGeom>
            <a:avLst/>
            <a:gdLst/>
            <a:ahLst/>
            <a:cxnLst/>
            <a:rect l="l" t="t" r="r" b="b"/>
            <a:pathLst>
              <a:path w="3265804" h="313054">
                <a:moveTo>
                  <a:pt x="3265474" y="312585"/>
                </a:moveTo>
                <a:lnTo>
                  <a:pt x="0" y="312585"/>
                </a:lnTo>
                <a:lnTo>
                  <a:pt x="0" y="0"/>
                </a:lnTo>
                <a:lnTo>
                  <a:pt x="3265474" y="0"/>
                </a:lnTo>
                <a:lnTo>
                  <a:pt x="3265474" y="312585"/>
                </a:lnTo>
                <a:close/>
              </a:path>
            </a:pathLst>
          </a:custGeom>
          <a:solidFill>
            <a:srgbClr val="F8BE2A"/>
          </a:solidFill>
        </p:spPr>
        <p:txBody>
          <a:bodyPr wrap="square" lIns="0" tIns="0" rIns="0" bIns="0" rtlCol="0"/>
          <a:lstStyle/>
          <a:p>
            <a:endParaRPr sz="1350"/>
          </a:p>
        </p:txBody>
      </p:sp>
      <p:sp>
        <p:nvSpPr>
          <p:cNvPr id="19" name="bk object 19"/>
          <p:cNvSpPr/>
          <p:nvPr/>
        </p:nvSpPr>
        <p:spPr>
          <a:xfrm>
            <a:off x="2435714" y="6625847"/>
            <a:ext cx="2449353" cy="232410"/>
          </a:xfrm>
          <a:custGeom>
            <a:avLst/>
            <a:gdLst/>
            <a:ahLst/>
            <a:cxnLst/>
            <a:rect l="l" t="t" r="r" b="b"/>
            <a:pathLst>
              <a:path w="3265804" h="309879">
                <a:moveTo>
                  <a:pt x="3265487" y="309537"/>
                </a:moveTo>
                <a:lnTo>
                  <a:pt x="0" y="309537"/>
                </a:lnTo>
                <a:lnTo>
                  <a:pt x="0" y="0"/>
                </a:lnTo>
                <a:lnTo>
                  <a:pt x="3265487" y="0"/>
                </a:lnTo>
                <a:lnTo>
                  <a:pt x="3265487" y="309537"/>
                </a:lnTo>
                <a:close/>
              </a:path>
            </a:pathLst>
          </a:custGeom>
          <a:solidFill>
            <a:srgbClr val="6BB8E4"/>
          </a:solidFill>
        </p:spPr>
        <p:txBody>
          <a:bodyPr wrap="square" lIns="0" tIns="0" rIns="0" bIns="0" rtlCol="0"/>
          <a:lstStyle/>
          <a:p>
            <a:endParaRPr sz="1350"/>
          </a:p>
        </p:txBody>
      </p:sp>
      <p:sp>
        <p:nvSpPr>
          <p:cNvPr id="20" name="bk object 20"/>
          <p:cNvSpPr/>
          <p:nvPr/>
        </p:nvSpPr>
        <p:spPr>
          <a:xfrm>
            <a:off x="4871447" y="6625847"/>
            <a:ext cx="2449353" cy="232410"/>
          </a:xfrm>
          <a:custGeom>
            <a:avLst/>
            <a:gdLst/>
            <a:ahLst/>
            <a:cxnLst/>
            <a:rect l="l" t="t" r="r" b="b"/>
            <a:pathLst>
              <a:path w="3265804" h="309879">
                <a:moveTo>
                  <a:pt x="3265474" y="309537"/>
                </a:moveTo>
                <a:lnTo>
                  <a:pt x="0" y="309537"/>
                </a:lnTo>
                <a:lnTo>
                  <a:pt x="0" y="0"/>
                </a:lnTo>
                <a:lnTo>
                  <a:pt x="3265474" y="0"/>
                </a:lnTo>
                <a:lnTo>
                  <a:pt x="3265474" y="309537"/>
                </a:lnTo>
                <a:close/>
              </a:path>
            </a:pathLst>
          </a:custGeom>
          <a:solidFill>
            <a:srgbClr val="7E418A"/>
          </a:solidFill>
        </p:spPr>
        <p:txBody>
          <a:bodyPr wrap="square" lIns="0" tIns="0" rIns="0" bIns="0" rtlCol="0"/>
          <a:lstStyle/>
          <a:p>
            <a:endParaRPr sz="1350"/>
          </a:p>
        </p:txBody>
      </p:sp>
      <p:sp>
        <p:nvSpPr>
          <p:cNvPr id="21" name="bk object 21"/>
          <p:cNvSpPr/>
          <p:nvPr/>
        </p:nvSpPr>
        <p:spPr>
          <a:xfrm>
            <a:off x="7307170" y="6625847"/>
            <a:ext cx="2449353" cy="232410"/>
          </a:xfrm>
          <a:custGeom>
            <a:avLst/>
            <a:gdLst/>
            <a:ahLst/>
            <a:cxnLst/>
            <a:rect l="l" t="t" r="r" b="b"/>
            <a:pathLst>
              <a:path w="3265805" h="309879">
                <a:moveTo>
                  <a:pt x="3265474" y="309537"/>
                </a:moveTo>
                <a:lnTo>
                  <a:pt x="0" y="309537"/>
                </a:lnTo>
                <a:lnTo>
                  <a:pt x="0" y="0"/>
                </a:lnTo>
                <a:lnTo>
                  <a:pt x="3265474" y="0"/>
                </a:lnTo>
                <a:lnTo>
                  <a:pt x="3265474" y="309537"/>
                </a:lnTo>
                <a:close/>
              </a:path>
            </a:pathLst>
          </a:custGeom>
          <a:solidFill>
            <a:srgbClr val="F08342"/>
          </a:solidFill>
        </p:spPr>
        <p:txBody>
          <a:bodyPr wrap="square" lIns="0" tIns="0" rIns="0" bIns="0" rtlCol="0"/>
          <a:lstStyle/>
          <a:p>
            <a:endParaRPr sz="1350"/>
          </a:p>
        </p:txBody>
      </p:sp>
      <p:sp>
        <p:nvSpPr>
          <p:cNvPr id="22" name="bk object 22"/>
          <p:cNvSpPr/>
          <p:nvPr/>
        </p:nvSpPr>
        <p:spPr>
          <a:xfrm>
            <a:off x="9742904" y="6625847"/>
            <a:ext cx="2449353" cy="232410"/>
          </a:xfrm>
          <a:custGeom>
            <a:avLst/>
            <a:gdLst/>
            <a:ahLst/>
            <a:cxnLst/>
            <a:rect l="l" t="t" r="r" b="b"/>
            <a:pathLst>
              <a:path w="3265805" h="309879">
                <a:moveTo>
                  <a:pt x="3265462" y="309537"/>
                </a:moveTo>
                <a:lnTo>
                  <a:pt x="0" y="309537"/>
                </a:lnTo>
                <a:lnTo>
                  <a:pt x="0" y="0"/>
                </a:lnTo>
                <a:lnTo>
                  <a:pt x="3265462" y="0"/>
                </a:lnTo>
                <a:lnTo>
                  <a:pt x="3265462" y="309537"/>
                </a:lnTo>
                <a:close/>
              </a:path>
            </a:pathLst>
          </a:custGeom>
          <a:solidFill>
            <a:srgbClr val="69B854"/>
          </a:solidFill>
        </p:spPr>
        <p:txBody>
          <a:bodyPr wrap="square" lIns="0" tIns="0" rIns="0" bIns="0" rtlCol="0"/>
          <a:lstStyle/>
          <a:p>
            <a:endParaRPr sz="1350"/>
          </a:p>
        </p:txBody>
      </p:sp>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type="body" idx="1"/>
          </p:nvPr>
        </p:nvSpPr>
        <p:spPr>
          <a:xfrm>
            <a:off x="2423303" y="1722691"/>
            <a:ext cx="7345394" cy="253916"/>
          </a:xfrm>
        </p:spPr>
        <p:txBody>
          <a:bodyPr lIns="0" tIns="0" rIns="0" bIns="0"/>
          <a:lstStyle>
            <a:lvl1pPr>
              <a:defRPr sz="1650" b="0" i="0">
                <a:solidFill>
                  <a:srgbClr val="18214C"/>
                </a:solidFill>
                <a:latin typeface="Lato"/>
                <a:cs typeface="Lat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877330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sz="half" idx="2"/>
          </p:nvPr>
        </p:nvSpPr>
        <p:spPr>
          <a:xfrm>
            <a:off x="609600" y="1577340"/>
            <a:ext cx="530352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385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955842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329133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54197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71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CD98-496C-9640-AB59-A1DB214D795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02C7B2-6AF4-2443-855D-6F3E03290B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2A95031-E9C6-EF48-8A08-4CA4EAF06D1F}"/>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06FB7268-7E80-2F45-B0EC-4111759B6F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42836BB-8123-4C41-BC97-617AACCD22C9}"/>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302128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E0CB3-92D9-6849-8233-D6B01DEF9629}"/>
              </a:ext>
            </a:extLst>
          </p:cNvPr>
          <p:cNvSpPr>
            <a:spLocks noGrp="1"/>
          </p:cNvSpPr>
          <p:nvPr>
            <p:ph type="ctrTitle"/>
          </p:nvPr>
        </p:nvSpPr>
        <p:spPr>
          <a:xfrm>
            <a:off x="1524000" y="739975"/>
            <a:ext cx="9144000" cy="2769989"/>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4A7BCB79-3FA7-C045-BDEB-986D0B01E431}"/>
              </a:ext>
            </a:extLst>
          </p:cNvPr>
          <p:cNvSpPr>
            <a:spLocks noGrp="1"/>
          </p:cNvSpPr>
          <p:nvPr>
            <p:ph type="subTitle" idx="1"/>
          </p:nvPr>
        </p:nvSpPr>
        <p:spPr>
          <a:xfrm>
            <a:off x="1524000" y="3602038"/>
            <a:ext cx="9144000" cy="369332"/>
          </a:xfrm>
        </p:spPr>
        <p:txBody>
          <a:bodyPr/>
          <a:lstStyle>
            <a:lvl1pPr marL="0" indent="0" algn="ctr">
              <a:buNone/>
              <a:defRPr sz="2400"/>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572A20F6-366C-464E-9104-2A28ECAAAE06}"/>
              </a:ext>
            </a:extLst>
          </p:cNvPr>
          <p:cNvSpPr>
            <a:spLocks noGrp="1"/>
          </p:cNvSpPr>
          <p:nvPr>
            <p:ph type="dt" sz="half" idx="10"/>
          </p:nvPr>
        </p:nvSpPr>
        <p:spPr>
          <a:xfrm>
            <a:off x="609600" y="6377941"/>
            <a:ext cx="2804160" cy="276999"/>
          </a:xfrm>
        </p:spPr>
        <p:txBody>
          <a:bodyPr/>
          <a:lstStyle/>
          <a:p>
            <a:fld id="{F62CE68D-CF43-3A46-8EAF-A9CA4608B997}" type="datetimeFigureOut">
              <a:rPr lang="es-ES_tradnl" smtClean="0"/>
              <a:t>15/10/2020</a:t>
            </a:fld>
            <a:endParaRPr lang="es-ES_tradnl"/>
          </a:p>
        </p:txBody>
      </p:sp>
      <p:sp>
        <p:nvSpPr>
          <p:cNvPr id="5" name="Marcador de pie de página 4">
            <a:extLst>
              <a:ext uri="{FF2B5EF4-FFF2-40B4-BE49-F238E27FC236}">
                <a16:creationId xmlns:a16="http://schemas.microsoft.com/office/drawing/2014/main" id="{24D6B544-49DB-8149-B60F-A32EF11A9BC5}"/>
              </a:ext>
            </a:extLst>
          </p:cNvPr>
          <p:cNvSpPr>
            <a:spLocks noGrp="1"/>
          </p:cNvSpPr>
          <p:nvPr>
            <p:ph type="ftr" sz="quarter" idx="11"/>
          </p:nvPr>
        </p:nvSpPr>
        <p:spPr>
          <a:xfrm>
            <a:off x="4145280" y="6377941"/>
            <a:ext cx="3901440" cy="276999"/>
          </a:xfrm>
        </p:spPr>
        <p:txBody>
          <a:bodyPr/>
          <a:lstStyle/>
          <a:p>
            <a:endParaRPr lang="es-ES_tradnl"/>
          </a:p>
        </p:txBody>
      </p:sp>
      <p:sp>
        <p:nvSpPr>
          <p:cNvPr id="6" name="Marcador de número de diapositiva 5">
            <a:extLst>
              <a:ext uri="{FF2B5EF4-FFF2-40B4-BE49-F238E27FC236}">
                <a16:creationId xmlns:a16="http://schemas.microsoft.com/office/drawing/2014/main" id="{82542E03-5CAB-E940-B93D-E5A85053726E}"/>
              </a:ext>
            </a:extLst>
          </p:cNvPr>
          <p:cNvSpPr>
            <a:spLocks noGrp="1"/>
          </p:cNvSpPr>
          <p:nvPr>
            <p:ph type="sldNum" sz="quarter" idx="12"/>
          </p:nvPr>
        </p:nvSpPr>
        <p:spPr>
          <a:xfrm>
            <a:off x="8778240" y="6377941"/>
            <a:ext cx="2804160" cy="276999"/>
          </a:xfrm>
        </p:spPr>
        <p:txBody>
          <a:bodyPr/>
          <a:lstStyle/>
          <a:p>
            <a:fld id="{2B3551E7-847A-B946-8881-AAEA44B76957}" type="slidenum">
              <a:rPr lang="es-ES_tradnl" smtClean="0"/>
              <a:t>‹Nº›</a:t>
            </a:fld>
            <a:endParaRPr lang="es-ES_tradnl"/>
          </a:p>
        </p:txBody>
      </p:sp>
    </p:spTree>
    <p:extLst>
      <p:ext uri="{BB962C8B-B14F-4D97-AF65-F5344CB8AC3E}">
        <p14:creationId xmlns:p14="http://schemas.microsoft.com/office/powerpoint/2010/main" val="2754624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711C7-4BE9-8B4A-A99B-143952ACB1E9}"/>
              </a:ext>
            </a:extLst>
          </p:cNvPr>
          <p:cNvSpPr>
            <a:spLocks noGrp="1"/>
          </p:cNvSpPr>
          <p:nvPr>
            <p:ph type="title"/>
          </p:nvPr>
        </p:nvSpPr>
        <p:spPr>
          <a:xfrm>
            <a:off x="838200" y="365128"/>
            <a:ext cx="10515600" cy="1538883"/>
          </a:xfrm>
          <a:prstGeom prst="rect">
            <a:avLst/>
          </a:prstGeom>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4D1D02A8-C69A-3D4D-B9E3-56FD30BA1A5B}"/>
              </a:ext>
            </a:extLst>
          </p:cNvPr>
          <p:cNvSpPr>
            <a:spLocks noGrp="1"/>
          </p:cNvSpPr>
          <p:nvPr>
            <p:ph type="dt" sz="half" idx="10"/>
          </p:nvPr>
        </p:nvSpPr>
        <p:spPr>
          <a:xfrm>
            <a:off x="838200" y="6356353"/>
            <a:ext cx="2743200" cy="276999"/>
          </a:xfrm>
          <a:prstGeom prst="rect">
            <a:avLst/>
          </a:prstGeom>
        </p:spPr>
        <p:txBody>
          <a:bodyPr/>
          <a:lstStyle/>
          <a:p>
            <a:fld id="{F62CE68D-CF43-3A46-8EAF-A9CA4608B997}" type="datetimeFigureOut">
              <a:rPr lang="es-ES_tradnl" smtClean="0"/>
              <a:t>15/10/2020</a:t>
            </a:fld>
            <a:endParaRPr lang="es-ES_tradnl"/>
          </a:p>
        </p:txBody>
      </p:sp>
      <p:sp>
        <p:nvSpPr>
          <p:cNvPr id="4" name="Marcador de pie de página 3">
            <a:extLst>
              <a:ext uri="{FF2B5EF4-FFF2-40B4-BE49-F238E27FC236}">
                <a16:creationId xmlns:a16="http://schemas.microsoft.com/office/drawing/2014/main" id="{19AC7CA7-13C9-0341-92E4-9785B8AB31D5}"/>
              </a:ext>
            </a:extLst>
          </p:cNvPr>
          <p:cNvSpPr>
            <a:spLocks noGrp="1"/>
          </p:cNvSpPr>
          <p:nvPr>
            <p:ph type="ftr" sz="quarter" idx="11"/>
          </p:nvPr>
        </p:nvSpPr>
        <p:spPr>
          <a:xfrm>
            <a:off x="4038600" y="6356353"/>
            <a:ext cx="4114800" cy="276999"/>
          </a:xfrm>
          <a:prstGeom prst="rect">
            <a:avLst/>
          </a:prstGeom>
        </p:spPr>
        <p:txBody>
          <a:bodyPr/>
          <a:lstStyle/>
          <a:p>
            <a:endParaRPr lang="es-ES_tradnl"/>
          </a:p>
        </p:txBody>
      </p:sp>
      <p:sp>
        <p:nvSpPr>
          <p:cNvPr id="5" name="Marcador de número de diapositiva 4">
            <a:extLst>
              <a:ext uri="{FF2B5EF4-FFF2-40B4-BE49-F238E27FC236}">
                <a16:creationId xmlns:a16="http://schemas.microsoft.com/office/drawing/2014/main" id="{813F7345-4024-9D48-862A-201EDD79AE10}"/>
              </a:ext>
            </a:extLst>
          </p:cNvPr>
          <p:cNvSpPr>
            <a:spLocks noGrp="1"/>
          </p:cNvSpPr>
          <p:nvPr>
            <p:ph type="sldNum" sz="quarter" idx="12"/>
          </p:nvPr>
        </p:nvSpPr>
        <p:spPr>
          <a:xfrm>
            <a:off x="8610600" y="6356353"/>
            <a:ext cx="2743200" cy="276999"/>
          </a:xfrm>
          <a:prstGeom prst="rect">
            <a:avLst/>
          </a:prstGeom>
        </p:spPr>
        <p:txBody>
          <a:bodyPr/>
          <a:lstStyle/>
          <a:p>
            <a:fld id="{2B3551E7-847A-B946-8881-AAEA44B76957}" type="slidenum">
              <a:rPr lang="es-ES_tradnl" smtClean="0"/>
              <a:t>‹Nº›</a:t>
            </a:fld>
            <a:endParaRPr lang="es-ES_tradnl"/>
          </a:p>
        </p:txBody>
      </p:sp>
    </p:spTree>
    <p:extLst>
      <p:ext uri="{BB962C8B-B14F-4D97-AF65-F5344CB8AC3E}">
        <p14:creationId xmlns:p14="http://schemas.microsoft.com/office/powerpoint/2010/main" val="1513543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C136F-1C95-7E41-9321-076715A4A90F}"/>
              </a:ext>
            </a:extLst>
          </p:cNvPr>
          <p:cNvSpPr>
            <a:spLocks noGrp="1"/>
          </p:cNvSpPr>
          <p:nvPr>
            <p:ph type="title"/>
          </p:nvPr>
        </p:nvSpPr>
        <p:spPr>
          <a:xfrm>
            <a:off x="831850" y="2715818"/>
            <a:ext cx="10515600" cy="1846660"/>
          </a:xfrm>
          <a:prstGeom prst="rect">
            <a:avLst/>
          </a:prstGeo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F6EAD233-03B4-0448-B1F4-BC6EBCFD6799}"/>
              </a:ext>
            </a:extLst>
          </p:cNvPr>
          <p:cNvSpPr>
            <a:spLocks noGrp="1"/>
          </p:cNvSpPr>
          <p:nvPr>
            <p:ph type="body" idx="1"/>
          </p:nvPr>
        </p:nvSpPr>
        <p:spPr>
          <a:xfrm>
            <a:off x="831850" y="4589465"/>
            <a:ext cx="10515600" cy="1846660"/>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2117FDF7-EAEB-B542-911F-AFC2A85F0250}"/>
              </a:ext>
            </a:extLst>
          </p:cNvPr>
          <p:cNvSpPr>
            <a:spLocks noGrp="1"/>
          </p:cNvSpPr>
          <p:nvPr>
            <p:ph type="dt" sz="half" idx="10"/>
          </p:nvPr>
        </p:nvSpPr>
        <p:spPr>
          <a:xfrm>
            <a:off x="838200" y="6356353"/>
            <a:ext cx="2743200" cy="276999"/>
          </a:xfrm>
          <a:prstGeom prst="rect">
            <a:avLst/>
          </a:prstGeom>
        </p:spPr>
        <p:txBody>
          <a:bodyPr/>
          <a:lstStyle/>
          <a:p>
            <a:fld id="{F62CE68D-CF43-3A46-8EAF-A9CA4608B997}" type="datetimeFigureOut">
              <a:rPr lang="es-ES_tradnl" smtClean="0"/>
              <a:t>15/10/2020</a:t>
            </a:fld>
            <a:endParaRPr lang="es-ES_tradnl"/>
          </a:p>
        </p:txBody>
      </p:sp>
      <p:sp>
        <p:nvSpPr>
          <p:cNvPr id="5" name="Marcador de pie de página 4">
            <a:extLst>
              <a:ext uri="{FF2B5EF4-FFF2-40B4-BE49-F238E27FC236}">
                <a16:creationId xmlns:a16="http://schemas.microsoft.com/office/drawing/2014/main" id="{8C61B101-C057-9048-B1A5-2E0AE6FCF15B}"/>
              </a:ext>
            </a:extLst>
          </p:cNvPr>
          <p:cNvSpPr>
            <a:spLocks noGrp="1"/>
          </p:cNvSpPr>
          <p:nvPr>
            <p:ph type="ftr" sz="quarter" idx="11"/>
          </p:nvPr>
        </p:nvSpPr>
        <p:spPr>
          <a:xfrm>
            <a:off x="4038600" y="6356353"/>
            <a:ext cx="4114800" cy="276999"/>
          </a:xfrm>
          <a:prstGeom prst="rect">
            <a:avLst/>
          </a:prstGeom>
        </p:spPr>
        <p:txBody>
          <a:bodyPr/>
          <a:lstStyle/>
          <a:p>
            <a:endParaRPr lang="es-ES_tradnl"/>
          </a:p>
        </p:txBody>
      </p:sp>
      <p:sp>
        <p:nvSpPr>
          <p:cNvPr id="6" name="Marcador de número de diapositiva 5">
            <a:extLst>
              <a:ext uri="{FF2B5EF4-FFF2-40B4-BE49-F238E27FC236}">
                <a16:creationId xmlns:a16="http://schemas.microsoft.com/office/drawing/2014/main" id="{9A6AA425-200B-6B4E-9089-7F5BA5226C44}"/>
              </a:ext>
            </a:extLst>
          </p:cNvPr>
          <p:cNvSpPr>
            <a:spLocks noGrp="1"/>
          </p:cNvSpPr>
          <p:nvPr>
            <p:ph type="sldNum" sz="quarter" idx="12"/>
          </p:nvPr>
        </p:nvSpPr>
        <p:spPr>
          <a:xfrm>
            <a:off x="8610600" y="6356353"/>
            <a:ext cx="2743200" cy="276999"/>
          </a:xfrm>
          <a:prstGeom prst="rect">
            <a:avLst/>
          </a:prstGeom>
        </p:spPr>
        <p:txBody>
          <a:bodyPr/>
          <a:lstStyle/>
          <a:p>
            <a:fld id="{2B3551E7-847A-B946-8881-AAEA44B76957}" type="slidenum">
              <a:rPr lang="es-ES_tradnl" smtClean="0"/>
              <a:t>‹Nº›</a:t>
            </a:fld>
            <a:endParaRPr lang="es-ES_tradnl"/>
          </a:p>
        </p:txBody>
      </p:sp>
    </p:spTree>
    <p:extLst>
      <p:ext uri="{BB962C8B-B14F-4D97-AF65-F5344CB8AC3E}">
        <p14:creationId xmlns:p14="http://schemas.microsoft.com/office/powerpoint/2010/main" val="3972116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447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09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A71E9C-6F93-084E-974A-3468C6DC93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F68D444-3B07-4E4C-824F-15EAAC2F0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30C2926-75E8-6447-BDB2-F85F22328500}"/>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58F6C1E9-270A-F043-83AA-8DB3AFBEAAF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91BF48B-90AC-2F4B-84BF-DDD5939450C7}"/>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121844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0EF9F-4963-3244-9A96-C33136F88DA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70AC0C3-BF88-934C-847C-F2C906F2B2D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76623BEC-92BD-434D-8AE3-34B02B5B25D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8F08A4DD-3874-DA4D-BA7B-9B385387CE6E}"/>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6" name="Marcador de pie de página 5">
            <a:extLst>
              <a:ext uri="{FF2B5EF4-FFF2-40B4-BE49-F238E27FC236}">
                <a16:creationId xmlns:a16="http://schemas.microsoft.com/office/drawing/2014/main" id="{F9043BFC-CD98-4C4B-A3F4-1E7AEFFCB87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A7EC0DF-6222-974F-B1AD-D9051B996CE7}"/>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47398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AAC8D2-94DA-F14A-85D1-3F6002FA617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B15B709-3F55-7F40-9E07-1D412635A6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A19DE5A-6FAC-264B-82EF-CC2ECF614C0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BE121808-E4EF-BB4E-A748-2E92B0DCB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6479D7-1ECA-DF45-8004-F3EA7F07D61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F0442B5C-26A4-4E4F-9109-299667761002}"/>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8" name="Marcador de pie de página 7">
            <a:extLst>
              <a:ext uri="{FF2B5EF4-FFF2-40B4-BE49-F238E27FC236}">
                <a16:creationId xmlns:a16="http://schemas.microsoft.com/office/drawing/2014/main" id="{A71C5043-5754-664D-A39A-F554B1FBF639}"/>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09F63B2-DCF8-DC42-82DF-4A8DB8E8AA7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421994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1C96CC-C1D2-C446-983B-5C9D53E8F4F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E2CAEEA-39DA-A64E-9BF6-36EB90D9423D}"/>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4" name="Marcador de pie de página 3">
            <a:extLst>
              <a:ext uri="{FF2B5EF4-FFF2-40B4-BE49-F238E27FC236}">
                <a16:creationId xmlns:a16="http://schemas.microsoft.com/office/drawing/2014/main" id="{96637C73-9E6D-B648-A234-B0262C247AE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65630B89-0FA8-0843-8B4F-C5E9D52D44FF}"/>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303383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60CB1C-A799-E244-AA42-08A70CFE2F11}"/>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3" name="Marcador de pie de página 2">
            <a:extLst>
              <a:ext uri="{FF2B5EF4-FFF2-40B4-BE49-F238E27FC236}">
                <a16:creationId xmlns:a16="http://schemas.microsoft.com/office/drawing/2014/main" id="{636DC0D7-F459-CE45-B344-169204E5935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F4DF1DEE-CB48-3147-9878-6044C4E6E56B}"/>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3939511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739F1-320C-3846-9128-36357B78FF1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847FC9A-F23D-3842-8D2E-A8F45712F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46993D9D-FE57-AB4F-B7F0-6F8876535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F729A9-49C6-F240-9FC7-22A9C1DB34E8}"/>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6" name="Marcador de pie de página 5">
            <a:extLst>
              <a:ext uri="{FF2B5EF4-FFF2-40B4-BE49-F238E27FC236}">
                <a16:creationId xmlns:a16="http://schemas.microsoft.com/office/drawing/2014/main" id="{870104E7-70A5-FC4E-9B4B-2ED6489BE6B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5862B05-6C89-6F43-9BF2-F327A73955A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64265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173B4-BAE2-E146-BE58-1EB32077733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12CD015D-41C7-AE49-8342-B894C2202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6D5A05D8-DF2B-084B-9EAD-490769A18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89E8CC-FC09-8D4B-AD02-6612E01248D3}"/>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6" name="Marcador de pie de página 5">
            <a:extLst>
              <a:ext uri="{FF2B5EF4-FFF2-40B4-BE49-F238E27FC236}">
                <a16:creationId xmlns:a16="http://schemas.microsoft.com/office/drawing/2014/main" id="{9381387E-9611-7A48-9BE2-C6CB38C8234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EDDCB9F-C280-E94D-88FB-6D551A53DCD1}"/>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695831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453FAE-0601-B54C-BE51-C696876E2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59064F8-E8DE-0842-9438-D5E61A389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9F59C11-9CBF-354E-B253-DA0D8FCBC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0FF3C495-0AEF-4642-A426-D1B52413D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AEDCB6F-52E3-7F4C-8BEC-8741D3BA9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168C0-A964-FB46-822E-1507DCEEEB8F}" type="slidenum">
              <a:rPr lang="es-CO" smtClean="0"/>
              <a:t>‹Nº›</a:t>
            </a:fld>
            <a:endParaRPr lang="es-CO"/>
          </a:p>
        </p:txBody>
      </p:sp>
    </p:spTree>
    <p:extLst>
      <p:ext uri="{BB962C8B-B14F-4D97-AF65-F5344CB8AC3E}">
        <p14:creationId xmlns:p14="http://schemas.microsoft.com/office/powerpoint/2010/main" val="566129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453FAE-0601-B54C-BE51-C696876E2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59064F8-E8DE-0842-9438-D5E61A389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9F59C11-9CBF-354E-B253-DA0D8FCBC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0FF3C495-0AEF-4642-A426-D1B52413D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AEDCB6F-52E3-7F4C-8BEC-8741D3BA9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168C0-A964-FB46-822E-1507DCEEEB8F}" type="slidenum">
              <a:rPr lang="es-CO" smtClean="0"/>
              <a:t>‹Nº›</a:t>
            </a:fld>
            <a:endParaRPr lang="es-CO"/>
          </a:p>
        </p:txBody>
      </p:sp>
    </p:spTree>
    <p:extLst>
      <p:ext uri="{BB962C8B-B14F-4D97-AF65-F5344CB8AC3E}">
        <p14:creationId xmlns:p14="http://schemas.microsoft.com/office/powerpoint/2010/main" val="566129995"/>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6" name="bk object 16"/>
          <p:cNvSpPr/>
          <p:nvPr/>
        </p:nvSpPr>
        <p:spPr>
          <a:xfrm>
            <a:off x="10731215" y="413248"/>
            <a:ext cx="584835" cy="584835"/>
          </a:xfrm>
          <a:custGeom>
            <a:avLst/>
            <a:gdLst/>
            <a:ahLst/>
            <a:cxnLst/>
            <a:rect l="l" t="t" r="r" b="b"/>
            <a:pathLst>
              <a:path w="779780" h="779780">
                <a:moveTo>
                  <a:pt x="365533" y="0"/>
                </a:moveTo>
                <a:lnTo>
                  <a:pt x="317887" y="5867"/>
                </a:lnTo>
                <a:lnTo>
                  <a:pt x="272071" y="17337"/>
                </a:lnTo>
                <a:lnTo>
                  <a:pt x="228473" y="34070"/>
                </a:lnTo>
                <a:lnTo>
                  <a:pt x="187481" y="55722"/>
                </a:lnTo>
                <a:lnTo>
                  <a:pt x="149486" y="81951"/>
                </a:lnTo>
                <a:lnTo>
                  <a:pt x="114873" y="112416"/>
                </a:lnTo>
                <a:lnTo>
                  <a:pt x="84033" y="146775"/>
                </a:lnTo>
                <a:lnTo>
                  <a:pt x="57353" y="184685"/>
                </a:lnTo>
                <a:lnTo>
                  <a:pt x="35222" y="225804"/>
                </a:lnTo>
                <a:lnTo>
                  <a:pt x="18028" y="269791"/>
                </a:lnTo>
                <a:lnTo>
                  <a:pt x="6159" y="316304"/>
                </a:lnTo>
                <a:lnTo>
                  <a:pt x="5" y="365000"/>
                </a:lnTo>
                <a:lnTo>
                  <a:pt x="0" y="414682"/>
                </a:lnTo>
                <a:lnTo>
                  <a:pt x="5793" y="461729"/>
                </a:lnTo>
                <a:lnTo>
                  <a:pt x="17263" y="507544"/>
                </a:lnTo>
                <a:lnTo>
                  <a:pt x="33994" y="551140"/>
                </a:lnTo>
                <a:lnTo>
                  <a:pt x="55645" y="592130"/>
                </a:lnTo>
                <a:lnTo>
                  <a:pt x="81874" y="630125"/>
                </a:lnTo>
                <a:lnTo>
                  <a:pt x="112338" y="664737"/>
                </a:lnTo>
                <a:lnTo>
                  <a:pt x="146696" y="695576"/>
                </a:lnTo>
                <a:lnTo>
                  <a:pt x="184606" y="722256"/>
                </a:lnTo>
                <a:lnTo>
                  <a:pt x="225726" y="744387"/>
                </a:lnTo>
                <a:lnTo>
                  <a:pt x="269714" y="761581"/>
                </a:lnTo>
                <a:lnTo>
                  <a:pt x="316228" y="773449"/>
                </a:lnTo>
                <a:lnTo>
                  <a:pt x="364926" y="779604"/>
                </a:lnTo>
                <a:lnTo>
                  <a:pt x="414012" y="779682"/>
                </a:lnTo>
                <a:lnTo>
                  <a:pt x="461657" y="773815"/>
                </a:lnTo>
                <a:lnTo>
                  <a:pt x="507472" y="762344"/>
                </a:lnTo>
                <a:lnTo>
                  <a:pt x="551069" y="745612"/>
                </a:lnTo>
                <a:lnTo>
                  <a:pt x="592060" y="723960"/>
                </a:lnTo>
                <a:lnTo>
                  <a:pt x="630056" y="697731"/>
                </a:lnTo>
                <a:lnTo>
                  <a:pt x="664668" y="667266"/>
                </a:lnTo>
                <a:lnTo>
                  <a:pt x="695509" y="632907"/>
                </a:lnTo>
                <a:lnTo>
                  <a:pt x="722188" y="594997"/>
                </a:lnTo>
                <a:lnTo>
                  <a:pt x="744319" y="553877"/>
                </a:lnTo>
                <a:lnTo>
                  <a:pt x="761512" y="509890"/>
                </a:lnTo>
                <a:lnTo>
                  <a:pt x="773379" y="463378"/>
                </a:lnTo>
                <a:lnTo>
                  <a:pt x="779531" y="414682"/>
                </a:lnTo>
                <a:lnTo>
                  <a:pt x="779535" y="365000"/>
                </a:lnTo>
                <a:lnTo>
                  <a:pt x="773743" y="317957"/>
                </a:lnTo>
                <a:lnTo>
                  <a:pt x="762273" y="272143"/>
                </a:lnTo>
                <a:lnTo>
                  <a:pt x="745542" y="228547"/>
                </a:lnTo>
                <a:lnTo>
                  <a:pt x="723891" y="187557"/>
                </a:lnTo>
                <a:lnTo>
                  <a:pt x="697663" y="149562"/>
                </a:lnTo>
                <a:lnTo>
                  <a:pt x="667199" y="114950"/>
                </a:lnTo>
                <a:lnTo>
                  <a:pt x="632842" y="84109"/>
                </a:lnTo>
                <a:lnTo>
                  <a:pt x="594934" y="57428"/>
                </a:lnTo>
                <a:lnTo>
                  <a:pt x="553815" y="35296"/>
                </a:lnTo>
                <a:lnTo>
                  <a:pt x="509829" y="18102"/>
                </a:lnTo>
                <a:lnTo>
                  <a:pt x="463317" y="6233"/>
                </a:lnTo>
                <a:lnTo>
                  <a:pt x="414622" y="78"/>
                </a:lnTo>
                <a:lnTo>
                  <a:pt x="365533" y="0"/>
                </a:lnTo>
                <a:close/>
              </a:path>
            </a:pathLst>
          </a:custGeom>
          <a:solidFill>
            <a:srgbClr val="E7F1D6"/>
          </a:solidFill>
        </p:spPr>
        <p:txBody>
          <a:bodyPr wrap="square" lIns="0" tIns="0" rIns="0" bIns="0" rtlCol="0"/>
          <a:lstStyle/>
          <a:p>
            <a:endParaRPr sz="1350"/>
          </a:p>
        </p:txBody>
      </p:sp>
      <p:sp>
        <p:nvSpPr>
          <p:cNvPr id="17" name="bk object 17"/>
          <p:cNvSpPr/>
          <p:nvPr/>
        </p:nvSpPr>
        <p:spPr>
          <a:xfrm>
            <a:off x="11260359" y="1028472"/>
            <a:ext cx="313849" cy="313849"/>
          </a:xfrm>
          <a:custGeom>
            <a:avLst/>
            <a:gdLst/>
            <a:ahLst/>
            <a:cxnLst/>
            <a:rect l="l" t="t" r="r" b="b"/>
            <a:pathLst>
              <a:path w="418465" h="418464">
                <a:moveTo>
                  <a:pt x="222402" y="0"/>
                </a:moveTo>
                <a:lnTo>
                  <a:pt x="174111" y="2464"/>
                </a:lnTo>
                <a:lnTo>
                  <a:pt x="129100" y="15388"/>
                </a:lnTo>
                <a:lnTo>
                  <a:pt x="88706" y="37596"/>
                </a:lnTo>
                <a:lnTo>
                  <a:pt x="54264" y="67912"/>
                </a:lnTo>
                <a:lnTo>
                  <a:pt x="27108" y="105159"/>
                </a:lnTo>
                <a:lnTo>
                  <a:pt x="8575" y="148162"/>
                </a:lnTo>
                <a:lnTo>
                  <a:pt x="0" y="195745"/>
                </a:lnTo>
                <a:lnTo>
                  <a:pt x="2464" y="244040"/>
                </a:lnTo>
                <a:lnTo>
                  <a:pt x="15386" y="289052"/>
                </a:lnTo>
                <a:lnTo>
                  <a:pt x="37592" y="329446"/>
                </a:lnTo>
                <a:lnTo>
                  <a:pt x="67906" y="363887"/>
                </a:lnTo>
                <a:lnTo>
                  <a:pt x="105153" y="391041"/>
                </a:lnTo>
                <a:lnTo>
                  <a:pt x="148158" y="409572"/>
                </a:lnTo>
                <a:lnTo>
                  <a:pt x="195745" y="418147"/>
                </a:lnTo>
                <a:lnTo>
                  <a:pt x="244036" y="415683"/>
                </a:lnTo>
                <a:lnTo>
                  <a:pt x="289046" y="402760"/>
                </a:lnTo>
                <a:lnTo>
                  <a:pt x="329440" y="380554"/>
                </a:lnTo>
                <a:lnTo>
                  <a:pt x="363883" y="350240"/>
                </a:lnTo>
                <a:lnTo>
                  <a:pt x="391038" y="312993"/>
                </a:lnTo>
                <a:lnTo>
                  <a:pt x="409572" y="269989"/>
                </a:lnTo>
                <a:lnTo>
                  <a:pt x="418147" y="222402"/>
                </a:lnTo>
                <a:lnTo>
                  <a:pt x="415683" y="174111"/>
                </a:lnTo>
                <a:lnTo>
                  <a:pt x="402760" y="129100"/>
                </a:lnTo>
                <a:lnTo>
                  <a:pt x="380554" y="88706"/>
                </a:lnTo>
                <a:lnTo>
                  <a:pt x="350240" y="54264"/>
                </a:lnTo>
                <a:lnTo>
                  <a:pt x="312993" y="27108"/>
                </a:lnTo>
                <a:lnTo>
                  <a:pt x="269989" y="8575"/>
                </a:lnTo>
                <a:lnTo>
                  <a:pt x="222402" y="0"/>
                </a:lnTo>
                <a:close/>
              </a:path>
            </a:pathLst>
          </a:custGeom>
          <a:solidFill>
            <a:srgbClr val="E7F1D6"/>
          </a:solidFill>
        </p:spPr>
        <p:txBody>
          <a:bodyPr wrap="square" lIns="0" tIns="0" rIns="0" bIns="0" rtlCol="0"/>
          <a:lstStyle/>
          <a:p>
            <a:endParaRPr sz="1350"/>
          </a:p>
        </p:txBody>
      </p:sp>
      <p:sp>
        <p:nvSpPr>
          <p:cNvPr id="2" name="Holder 2"/>
          <p:cNvSpPr>
            <a:spLocks noGrp="1"/>
          </p:cNvSpPr>
          <p:nvPr>
            <p:ph type="title"/>
          </p:nvPr>
        </p:nvSpPr>
        <p:spPr>
          <a:xfrm>
            <a:off x="2617666" y="1147683"/>
            <a:ext cx="6956666" cy="769441"/>
          </a:xfrm>
          <a:prstGeom prst="rect">
            <a:avLst/>
          </a:prstGeom>
        </p:spPr>
        <p:txBody>
          <a:bodyPr wrap="square" lIns="0" tIns="0" rIns="0" bIns="0">
            <a:spAutoFit/>
          </a:bodyPr>
          <a:lstStyle>
            <a:lvl1pPr>
              <a:defRPr sz="5000" b="1" i="0">
                <a:solidFill>
                  <a:srgbClr val="18214C"/>
                </a:solidFill>
                <a:latin typeface="Lato"/>
                <a:cs typeface="Lato"/>
              </a:defRPr>
            </a:lvl1pPr>
          </a:lstStyle>
          <a:p>
            <a:endParaRPr/>
          </a:p>
        </p:txBody>
      </p:sp>
      <p:sp>
        <p:nvSpPr>
          <p:cNvPr id="3" name="Holder 3"/>
          <p:cNvSpPr>
            <a:spLocks noGrp="1"/>
          </p:cNvSpPr>
          <p:nvPr>
            <p:ph type="body" idx="1"/>
          </p:nvPr>
        </p:nvSpPr>
        <p:spPr>
          <a:xfrm>
            <a:off x="2423303" y="1722691"/>
            <a:ext cx="7345394" cy="338554"/>
          </a:xfrm>
          <a:prstGeom prst="rect">
            <a:avLst/>
          </a:prstGeom>
        </p:spPr>
        <p:txBody>
          <a:bodyPr wrap="square" lIns="0" tIns="0" rIns="0" bIns="0">
            <a:spAutoFit/>
          </a:bodyPr>
          <a:lstStyle>
            <a:lvl1pPr>
              <a:defRPr sz="2200" b="0" i="0">
                <a:solidFill>
                  <a:srgbClr val="18214C"/>
                </a:solidFill>
                <a:latin typeface="Lato"/>
                <a:cs typeface="Lato"/>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10/15/2020</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0517903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www.icbf.gov.co/"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57EB8E5-9E2A-BB47-BB32-4F133EA7FF49}"/>
              </a:ext>
            </a:extLst>
          </p:cNvPr>
          <p:cNvSpPr txBox="1"/>
          <p:nvPr/>
        </p:nvSpPr>
        <p:spPr>
          <a:xfrm>
            <a:off x="4822723" y="749508"/>
            <a:ext cx="7089192" cy="4311437"/>
          </a:xfrm>
          <a:prstGeom prst="rect">
            <a:avLst/>
          </a:prstGeom>
          <a:noFill/>
        </p:spPr>
        <p:txBody>
          <a:bodyPr wrap="square" rtlCol="0">
            <a:spAutoFit/>
          </a:bodyPr>
          <a:lstStyle/>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rPr>
              <a:t>MESA PÚBLICA</a:t>
            </a: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rPr>
              <a:t> </a:t>
            </a: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rPr>
              <a:t>REGIONAL ANTIOQUIA</a:t>
            </a: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rPr>
              <a:t> </a:t>
            </a: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rPr>
              <a:t>CENTRO ZONAL</a:t>
            </a:r>
          </a:p>
          <a:p>
            <a:pPr marL="0" marR="10782" lvl="0" indent="0" algn="ctr" defTabSz="914400" rtl="0" eaLnBrk="1" fontAlgn="auto" latinLnBrk="0" hangingPunct="1">
              <a:lnSpc>
                <a:spcPts val="2860"/>
              </a:lnSpc>
              <a:spcBef>
                <a:spcPts val="67"/>
              </a:spcBef>
              <a:spcAft>
                <a:spcPts val="0"/>
              </a:spcAft>
              <a:buClrTx/>
              <a:buSzTx/>
              <a:buFontTx/>
              <a:buNone/>
              <a:tabLst/>
              <a:defRPr/>
            </a:pPr>
            <a:endPar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endParaRP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rgbClr val="242758"/>
                </a:solidFill>
                <a:effectLst/>
                <a:uLnTx/>
                <a:uFillTx/>
                <a:latin typeface="Calibri" panose="020F0502020204030204"/>
                <a:ea typeface="+mn-ea"/>
                <a:cs typeface="+mn-cs"/>
              </a:rPr>
              <a:t> </a:t>
            </a:r>
            <a:r>
              <a:rPr lang="es-CO" sz="5400" b="1" dirty="0">
                <a:solidFill>
                  <a:srgbClr val="242758"/>
                </a:solidFill>
                <a:latin typeface="Calibri" panose="020F0502020204030204"/>
              </a:rPr>
              <a:t>NORORIENTAL</a:t>
            </a:r>
            <a:endParaRPr kumimoji="0" lang="es-CO" sz="5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10782" lvl="0" indent="0" algn="ctr" defTabSz="914400" rtl="0" eaLnBrk="1" fontAlgn="auto" latinLnBrk="0" hangingPunct="1">
              <a:lnSpc>
                <a:spcPts val="2860"/>
              </a:lnSpc>
              <a:spcBef>
                <a:spcPts val="67"/>
              </a:spcBef>
              <a:spcAft>
                <a:spcPts val="0"/>
              </a:spcAft>
              <a:buClrTx/>
              <a:buSzTx/>
              <a:buFontTx/>
              <a:buNone/>
              <a:tabLst/>
              <a:defRPr/>
            </a:pPr>
            <a:endParaRPr kumimoji="0" lang="es-CO" sz="5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chemeClr val="accent2"/>
                </a:solidFill>
                <a:effectLst/>
                <a:uLnTx/>
                <a:uFillTx/>
                <a:latin typeface="Calibri" panose="020F0502020204030204"/>
                <a:ea typeface="+mn-ea"/>
                <a:cs typeface="+mn-cs"/>
              </a:rPr>
              <a:t>Coordinadora</a:t>
            </a: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chemeClr val="accent2"/>
                </a:solidFill>
                <a:effectLst/>
                <a:uLnTx/>
                <a:uFillTx/>
                <a:latin typeface="Calibri" panose="020F0502020204030204"/>
                <a:ea typeface="+mn-ea"/>
                <a:cs typeface="+mn-cs"/>
              </a:rPr>
              <a:t> </a:t>
            </a:r>
          </a:p>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dirty="0">
                <a:ln>
                  <a:noFill/>
                </a:ln>
                <a:solidFill>
                  <a:schemeClr val="accent2"/>
                </a:solidFill>
                <a:effectLst/>
                <a:uLnTx/>
                <a:uFillTx/>
                <a:latin typeface="Calibri" panose="020F0502020204030204"/>
                <a:ea typeface="+mn-ea"/>
                <a:cs typeface="+mn-cs"/>
              </a:rPr>
              <a:t>DANIS MUÑOZ</a:t>
            </a:r>
          </a:p>
        </p:txBody>
      </p:sp>
      <p:sp>
        <p:nvSpPr>
          <p:cNvPr id="7" name="CuadroTexto 6">
            <a:extLst>
              <a:ext uri="{FF2B5EF4-FFF2-40B4-BE49-F238E27FC236}">
                <a16:creationId xmlns:a16="http://schemas.microsoft.com/office/drawing/2014/main" id="{F94B5266-F310-D349-A88F-32F34A29213D}"/>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3880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576181"/>
            <a:ext cx="10515600" cy="829944"/>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5080" algn="ctr">
              <a:lnSpc>
                <a:spcPct val="102699"/>
              </a:lnSpc>
              <a:spcBef>
                <a:spcPts val="20"/>
              </a:spcBef>
              <a:tabLst>
                <a:tab pos="619125" algn="l"/>
              </a:tabLst>
            </a:pPr>
            <a:r>
              <a:rPr lang="es-CO" sz="2600" b="1" dirty="0">
                <a:cs typeface="Roboto"/>
              </a:rPr>
              <a:t>El </a:t>
            </a:r>
            <a:r>
              <a:rPr lang="es-CO" sz="2600" b="1" spc="-5" dirty="0">
                <a:cs typeface="Roboto"/>
              </a:rPr>
              <a:t>Instituto </a:t>
            </a:r>
            <a:r>
              <a:rPr lang="es-CO" sz="2600" b="1" dirty="0">
                <a:cs typeface="Roboto"/>
              </a:rPr>
              <a:t>Colombiano de Bienestar </a:t>
            </a:r>
            <a:r>
              <a:rPr lang="es-CO" sz="2600" b="1" spc="-5" dirty="0">
                <a:cs typeface="Roboto"/>
              </a:rPr>
              <a:t>Familiar </a:t>
            </a:r>
            <a:r>
              <a:rPr lang="es-CO" sz="2600" b="1" dirty="0">
                <a:cs typeface="Roboto"/>
              </a:rPr>
              <a:t>– ICBF en el </a:t>
            </a:r>
            <a:r>
              <a:rPr lang="es-CO" sz="2600" b="1" spc="-5" dirty="0">
                <a:cs typeface="Roboto"/>
              </a:rPr>
              <a:t>marco  </a:t>
            </a:r>
            <a:r>
              <a:rPr lang="es-CO" sz="2600" b="1" dirty="0">
                <a:cs typeface="Roboto"/>
              </a:rPr>
              <a:t>del	</a:t>
            </a:r>
            <a:r>
              <a:rPr lang="es-CO" sz="2600" b="1" spc="-5" dirty="0">
                <a:cs typeface="Roboto"/>
              </a:rPr>
              <a:t>Covid-19 </a:t>
            </a:r>
            <a:r>
              <a:rPr lang="es-CO" sz="2600" b="1" dirty="0">
                <a:cs typeface="Roboto"/>
              </a:rPr>
              <a:t>ha </a:t>
            </a:r>
            <a:r>
              <a:rPr lang="es-CO" sz="2600" b="1" spc="-5" dirty="0">
                <a:cs typeface="Roboto"/>
              </a:rPr>
              <a:t>puesto </a:t>
            </a:r>
            <a:r>
              <a:rPr lang="es-CO" sz="2600" b="1" dirty="0">
                <a:cs typeface="Roboto"/>
              </a:rPr>
              <a:t>a los niños, niñas en el </a:t>
            </a:r>
            <a:r>
              <a:rPr lang="es-CO" sz="2600" b="1" spc="-5" dirty="0">
                <a:cs typeface="Roboto"/>
              </a:rPr>
              <a:t>centro </a:t>
            </a:r>
            <a:r>
              <a:rPr lang="es-CO" sz="2600" b="1" dirty="0">
                <a:cs typeface="Roboto"/>
              </a:rPr>
              <a:t>en tres</a:t>
            </a:r>
            <a:r>
              <a:rPr lang="es-CO" sz="2600" b="1" spc="45" dirty="0">
                <a:cs typeface="Roboto"/>
              </a:rPr>
              <a:t> </a:t>
            </a:r>
            <a:r>
              <a:rPr lang="es-CO" sz="2600" b="1" spc="-5" dirty="0">
                <a:cs typeface="Roboto"/>
              </a:rPr>
              <a:t>pilares:</a:t>
            </a:r>
            <a:endParaRPr lang="es-CO" sz="2600" b="1" dirty="0">
              <a:cs typeface="Roboto"/>
            </a:endParaRPr>
          </a:p>
        </p:txBody>
      </p:sp>
      <p:sp>
        <p:nvSpPr>
          <p:cNvPr id="9" name="object 5">
            <a:extLst>
              <a:ext uri="{FF2B5EF4-FFF2-40B4-BE49-F238E27FC236}">
                <a16:creationId xmlns:a16="http://schemas.microsoft.com/office/drawing/2014/main" id="{B92EB4E3-052C-47F9-A28F-2C54FB8FBFAA}"/>
              </a:ext>
            </a:extLst>
          </p:cNvPr>
          <p:cNvSpPr txBox="1">
            <a:spLocks noGrp="1"/>
          </p:cNvSpPr>
          <p:nvPr>
            <p:ph idx="1"/>
          </p:nvPr>
        </p:nvSpPr>
        <p:spPr>
          <a:xfrm>
            <a:off x="838200" y="1825625"/>
            <a:ext cx="10515600" cy="3749103"/>
          </a:xfrm>
          <a:prstGeom prst="rect">
            <a:avLst/>
          </a:prstGeom>
        </p:spPr>
        <p:txBody>
          <a:bodyPr vert="horz" wrap="square" lIns="0" tIns="106045" rIns="0" bIns="0" rtlCol="0">
            <a:spAutoFit/>
          </a:bodyPr>
          <a:lstStyle/>
          <a:p>
            <a:pPr algn="ctr">
              <a:lnSpc>
                <a:spcPct val="100000"/>
              </a:lnSpc>
              <a:spcBef>
                <a:spcPts val="835"/>
              </a:spcBef>
              <a:buClr>
                <a:srgbClr val="72BB45"/>
              </a:buClr>
              <a:buAutoNum type="arabicPeriod"/>
              <a:tabLst>
                <a:tab pos="2216150" algn="l"/>
              </a:tabLst>
            </a:pPr>
            <a:r>
              <a:rPr sz="4250" spc="5" dirty="0" err="1">
                <a:solidFill>
                  <a:srgbClr val="21295D"/>
                </a:solidFill>
                <a:latin typeface="+mj-lt"/>
                <a:cs typeface="VAG Round"/>
              </a:rPr>
              <a:t>Seguridad</a:t>
            </a:r>
            <a:r>
              <a:rPr sz="4250" spc="-10" dirty="0">
                <a:solidFill>
                  <a:srgbClr val="21295D"/>
                </a:solidFill>
                <a:latin typeface="+mj-lt"/>
                <a:cs typeface="VAG Round"/>
              </a:rPr>
              <a:t> </a:t>
            </a:r>
            <a:r>
              <a:rPr sz="4250" spc="5" dirty="0" err="1">
                <a:solidFill>
                  <a:srgbClr val="21295D"/>
                </a:solidFill>
                <a:latin typeface="+mj-lt"/>
                <a:cs typeface="VAG Round"/>
              </a:rPr>
              <a:t>Alimentaria</a:t>
            </a:r>
            <a:endParaRPr lang="es-MX" sz="4250" spc="5" dirty="0">
              <a:solidFill>
                <a:srgbClr val="21295D"/>
              </a:solidFill>
              <a:latin typeface="+mj-lt"/>
              <a:cs typeface="VAG Round"/>
            </a:endParaRPr>
          </a:p>
          <a:p>
            <a:pPr algn="ctr">
              <a:lnSpc>
                <a:spcPct val="100000"/>
              </a:lnSpc>
              <a:spcBef>
                <a:spcPts val="835"/>
              </a:spcBef>
              <a:buClr>
                <a:srgbClr val="72BB45"/>
              </a:buClr>
              <a:buAutoNum type="arabicPeriod"/>
              <a:tabLst>
                <a:tab pos="2216150" algn="l"/>
              </a:tabLst>
            </a:pPr>
            <a:endParaRPr sz="4250" dirty="0">
              <a:latin typeface="+mj-lt"/>
              <a:cs typeface="VAG Round"/>
            </a:endParaRPr>
          </a:p>
          <a:p>
            <a:pPr algn="ctr">
              <a:lnSpc>
                <a:spcPct val="100000"/>
              </a:lnSpc>
              <a:spcBef>
                <a:spcPts val="740"/>
              </a:spcBef>
              <a:buClr>
                <a:srgbClr val="F08342"/>
              </a:buClr>
              <a:buAutoNum type="arabicPeriod"/>
              <a:tabLst>
                <a:tab pos="631190" algn="l"/>
              </a:tabLst>
            </a:pPr>
            <a:r>
              <a:rPr sz="4250" spc="-5" dirty="0">
                <a:solidFill>
                  <a:srgbClr val="21295D"/>
                </a:solidFill>
                <a:latin typeface="+mj-lt"/>
                <a:cs typeface="VAG Round"/>
              </a:rPr>
              <a:t>Ecosistema </a:t>
            </a:r>
            <a:r>
              <a:rPr sz="4250" spc="-10" dirty="0">
                <a:solidFill>
                  <a:srgbClr val="21295D"/>
                </a:solidFill>
                <a:latin typeface="+mj-lt"/>
                <a:cs typeface="VAG Round"/>
              </a:rPr>
              <a:t>Pedagógico </a:t>
            </a:r>
            <a:r>
              <a:rPr sz="4250" spc="5" dirty="0">
                <a:solidFill>
                  <a:srgbClr val="21295D"/>
                </a:solidFill>
                <a:latin typeface="+mj-lt"/>
                <a:cs typeface="VAG Round"/>
              </a:rPr>
              <a:t>y</a:t>
            </a:r>
            <a:r>
              <a:rPr sz="4250" spc="25" dirty="0">
                <a:solidFill>
                  <a:srgbClr val="21295D"/>
                </a:solidFill>
                <a:latin typeface="+mj-lt"/>
                <a:cs typeface="VAG Round"/>
              </a:rPr>
              <a:t> </a:t>
            </a:r>
            <a:r>
              <a:rPr sz="4250" spc="-10" dirty="0" err="1">
                <a:solidFill>
                  <a:srgbClr val="21295D"/>
                </a:solidFill>
                <a:latin typeface="+mj-lt"/>
                <a:cs typeface="VAG Round"/>
              </a:rPr>
              <a:t>Educativo</a:t>
            </a:r>
            <a:endParaRPr lang="es-MX" sz="4250" spc="-10" dirty="0">
              <a:solidFill>
                <a:srgbClr val="21295D"/>
              </a:solidFill>
              <a:latin typeface="+mj-lt"/>
              <a:cs typeface="VAG Round"/>
            </a:endParaRPr>
          </a:p>
          <a:p>
            <a:pPr algn="ctr">
              <a:lnSpc>
                <a:spcPct val="100000"/>
              </a:lnSpc>
              <a:spcBef>
                <a:spcPts val="740"/>
              </a:spcBef>
              <a:buClr>
                <a:srgbClr val="F08342"/>
              </a:buClr>
              <a:buAutoNum type="arabicPeriod"/>
              <a:tabLst>
                <a:tab pos="631190" algn="l"/>
              </a:tabLst>
            </a:pPr>
            <a:endParaRPr sz="4250" dirty="0">
              <a:latin typeface="+mj-lt"/>
              <a:cs typeface="VAG Round"/>
            </a:endParaRPr>
          </a:p>
          <a:p>
            <a:pPr algn="ctr">
              <a:lnSpc>
                <a:spcPct val="100000"/>
              </a:lnSpc>
              <a:spcBef>
                <a:spcPts val="745"/>
              </a:spcBef>
              <a:buClr>
                <a:srgbClr val="0089CD"/>
              </a:buClr>
              <a:buAutoNum type="arabicPeriod"/>
              <a:tabLst>
                <a:tab pos="1984375" algn="l"/>
              </a:tabLst>
            </a:pPr>
            <a:r>
              <a:rPr sz="4250" spc="-45" dirty="0">
                <a:solidFill>
                  <a:srgbClr val="21295D"/>
                </a:solidFill>
                <a:latin typeface="+mj-lt"/>
                <a:cs typeface="VAG Round"/>
              </a:rPr>
              <a:t>Prevención </a:t>
            </a:r>
            <a:r>
              <a:rPr sz="4250" spc="5" dirty="0">
                <a:solidFill>
                  <a:srgbClr val="21295D"/>
                </a:solidFill>
                <a:latin typeface="+mj-lt"/>
                <a:cs typeface="VAG Round"/>
              </a:rPr>
              <a:t>de</a:t>
            </a:r>
            <a:r>
              <a:rPr sz="4250" spc="35" dirty="0">
                <a:solidFill>
                  <a:srgbClr val="21295D"/>
                </a:solidFill>
                <a:latin typeface="+mj-lt"/>
                <a:cs typeface="VAG Round"/>
              </a:rPr>
              <a:t> </a:t>
            </a:r>
            <a:r>
              <a:rPr sz="4250" spc="5" dirty="0">
                <a:solidFill>
                  <a:srgbClr val="21295D"/>
                </a:solidFill>
                <a:latin typeface="+mj-lt"/>
                <a:cs typeface="VAG Round"/>
              </a:rPr>
              <a:t>violencias</a:t>
            </a:r>
            <a:endParaRPr sz="4250" dirty="0">
              <a:latin typeface="+mj-lt"/>
              <a:cs typeface="VAG Round"/>
            </a:endParaRPr>
          </a:p>
        </p:txBody>
      </p:sp>
    </p:spTree>
    <p:extLst>
      <p:ext uri="{BB962C8B-B14F-4D97-AF65-F5344CB8AC3E}">
        <p14:creationId xmlns:p14="http://schemas.microsoft.com/office/powerpoint/2010/main" val="206517410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485423" y="475811"/>
            <a:ext cx="10190346" cy="741229"/>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835"/>
              </a:spcBef>
              <a:buClr>
                <a:srgbClr val="72BB45"/>
              </a:buClr>
              <a:buAutoNum type="arabicPeriod"/>
              <a:tabLst>
                <a:tab pos="2216150" algn="l"/>
              </a:tabLst>
            </a:pPr>
            <a:r>
              <a:rPr lang="es-CO" sz="4800" b="1" spc="5" dirty="0">
                <a:solidFill>
                  <a:srgbClr val="21295D"/>
                </a:solidFill>
                <a:latin typeface="+mj-lt"/>
                <a:cs typeface="VAG Round"/>
              </a:rPr>
              <a:t>Seguridad</a:t>
            </a:r>
            <a:r>
              <a:rPr lang="es-CO" sz="4800" b="1" spc="-10" dirty="0">
                <a:solidFill>
                  <a:srgbClr val="21295D"/>
                </a:solidFill>
                <a:latin typeface="+mj-lt"/>
                <a:cs typeface="VAG Round"/>
              </a:rPr>
              <a:t> </a:t>
            </a:r>
            <a:r>
              <a:rPr lang="es-CO" sz="4800" b="1" spc="5" dirty="0">
                <a:solidFill>
                  <a:srgbClr val="21295D"/>
                </a:solidFill>
                <a:latin typeface="+mj-lt"/>
                <a:cs typeface="VAG Round"/>
              </a:rPr>
              <a:t>Alimentaria</a:t>
            </a:r>
            <a:endParaRPr lang="es-CO" sz="4800" b="1" dirty="0">
              <a:latin typeface="+mj-lt"/>
              <a:cs typeface="VAG Round"/>
            </a:endParaRPr>
          </a:p>
        </p:txBody>
      </p:sp>
      <p:sp>
        <p:nvSpPr>
          <p:cNvPr id="3" name="Marcador de contenido 2">
            <a:extLst>
              <a:ext uri="{FF2B5EF4-FFF2-40B4-BE49-F238E27FC236}">
                <a16:creationId xmlns:a16="http://schemas.microsoft.com/office/drawing/2014/main" id="{DC7C06F5-5487-48C9-9A27-3FC3E7456B54}"/>
              </a:ext>
            </a:extLst>
          </p:cNvPr>
          <p:cNvSpPr>
            <a:spLocks noGrp="1"/>
          </p:cNvSpPr>
          <p:nvPr>
            <p:ph idx="1"/>
          </p:nvPr>
        </p:nvSpPr>
        <p:spPr>
          <a:xfrm>
            <a:off x="838200" y="1361768"/>
            <a:ext cx="10515600" cy="4815195"/>
          </a:xfrm>
        </p:spPr>
        <p:txBody>
          <a:bodyPr>
            <a:normAutofit fontScale="92500" lnSpcReduction="20000"/>
          </a:bodyPr>
          <a:lstStyle/>
          <a:p>
            <a:pPr algn="just"/>
            <a:r>
              <a:rPr lang="es-CO" b="1" dirty="0"/>
              <a:t>Logros:</a:t>
            </a:r>
          </a:p>
          <a:p>
            <a:pPr algn="just">
              <a:buFontTx/>
              <a:buChar char="-"/>
            </a:pPr>
            <a:r>
              <a:rPr lang="es-CO" dirty="0"/>
              <a:t>Entrega mensual de la Ración Para Preparar –RPP, acorde a la minuta patrón de emergencia del ICBF, cubre requerimiento de calorías y nutrientes para la familia.</a:t>
            </a:r>
          </a:p>
          <a:p>
            <a:pPr algn="just">
              <a:buFontTx/>
              <a:buChar char="-"/>
            </a:pPr>
            <a:r>
              <a:rPr lang="es-CO" dirty="0"/>
              <a:t>Complementación alimentaria – Bienestarina como Alimento de Alto Valor Nutricional - AAVN.</a:t>
            </a:r>
          </a:p>
          <a:p>
            <a:pPr algn="just">
              <a:buFontTx/>
              <a:buChar char="-"/>
            </a:pPr>
            <a:r>
              <a:rPr lang="es-CO" dirty="0"/>
              <a:t>Seguimiento al Estado de Salud de los beneficiarios de las modalidades de atención a la Primera Infancia.</a:t>
            </a:r>
          </a:p>
          <a:p>
            <a:pPr algn="just">
              <a:buFontTx/>
              <a:buChar char="-"/>
            </a:pPr>
            <a:r>
              <a:rPr lang="es-CO" dirty="0"/>
              <a:t>Seguimiento a los casos identificados en el último trimestre de 2019 y primer trimestre de 2020 con desnutrición aguda.</a:t>
            </a:r>
          </a:p>
          <a:p>
            <a:pPr algn="just">
              <a:buFontTx/>
              <a:buChar char="-"/>
            </a:pPr>
            <a:r>
              <a:rPr lang="es-CO" dirty="0"/>
              <a:t>Desarrollo de las prácticas de Cuidado y Crianza.</a:t>
            </a:r>
          </a:p>
          <a:p>
            <a:pPr algn="just">
              <a:buFontTx/>
              <a:buChar char="-"/>
            </a:pPr>
            <a:r>
              <a:rPr lang="es-CO" dirty="0"/>
              <a:t>Educación y formación en estilos de vida saludables.</a:t>
            </a:r>
          </a:p>
          <a:p>
            <a:pPr algn="just">
              <a:buFontTx/>
              <a:buChar char="-"/>
            </a:pPr>
            <a:r>
              <a:rPr lang="es-CO" dirty="0"/>
              <a:t>Autocuidado, protocolos de bioseguridad y entrega de alimentos seguros.</a:t>
            </a:r>
          </a:p>
          <a:p>
            <a:pPr algn="just">
              <a:buFontTx/>
              <a:buChar char="-"/>
            </a:pPr>
            <a:endParaRPr lang="es-CO" dirty="0"/>
          </a:p>
          <a:p>
            <a:pPr algn="just">
              <a:buFontTx/>
              <a:buChar char="-"/>
            </a:pPr>
            <a:endParaRPr lang="es-CO" dirty="0"/>
          </a:p>
        </p:txBody>
      </p:sp>
    </p:spTree>
    <p:extLst>
      <p:ext uri="{BB962C8B-B14F-4D97-AF65-F5344CB8AC3E}">
        <p14:creationId xmlns:p14="http://schemas.microsoft.com/office/powerpoint/2010/main" val="1556923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651317"/>
            <a:ext cx="10878828" cy="679673"/>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740"/>
              </a:spcBef>
              <a:buClr>
                <a:srgbClr val="F08342"/>
              </a:buClr>
              <a:tabLst>
                <a:tab pos="631190" algn="l"/>
              </a:tabLst>
            </a:pPr>
            <a:r>
              <a:rPr lang="es-CO" b="1" spc="-5" dirty="0">
                <a:solidFill>
                  <a:schemeClr val="accent2"/>
                </a:solidFill>
                <a:latin typeface="+mj-lt"/>
                <a:cs typeface="VAG Round"/>
              </a:rPr>
              <a:t>2</a:t>
            </a:r>
            <a:r>
              <a:rPr lang="es-CO" spc="-5" dirty="0">
                <a:solidFill>
                  <a:srgbClr val="21295D"/>
                </a:solidFill>
                <a:latin typeface="+mj-lt"/>
                <a:cs typeface="VAG Round"/>
              </a:rPr>
              <a:t>. </a:t>
            </a:r>
            <a:r>
              <a:rPr lang="es-CO" b="1" spc="-5" dirty="0">
                <a:solidFill>
                  <a:srgbClr val="21295D"/>
                </a:solidFill>
                <a:latin typeface="+mj-lt"/>
                <a:cs typeface="VAG Round"/>
              </a:rPr>
              <a:t>Ecosistema </a:t>
            </a:r>
            <a:r>
              <a:rPr lang="es-CO" b="1" spc="-10" dirty="0">
                <a:solidFill>
                  <a:srgbClr val="21295D"/>
                </a:solidFill>
                <a:latin typeface="+mj-lt"/>
                <a:cs typeface="VAG Round"/>
              </a:rPr>
              <a:t>Pedagógico </a:t>
            </a:r>
            <a:r>
              <a:rPr lang="es-CO" b="1" spc="5" dirty="0">
                <a:solidFill>
                  <a:srgbClr val="21295D"/>
                </a:solidFill>
                <a:latin typeface="+mj-lt"/>
                <a:cs typeface="VAG Round"/>
              </a:rPr>
              <a:t>y</a:t>
            </a:r>
            <a:r>
              <a:rPr lang="es-CO" b="1" spc="25" dirty="0">
                <a:solidFill>
                  <a:srgbClr val="21295D"/>
                </a:solidFill>
                <a:latin typeface="+mj-lt"/>
                <a:cs typeface="VAG Round"/>
              </a:rPr>
              <a:t> </a:t>
            </a:r>
            <a:r>
              <a:rPr lang="es-CO" b="1" spc="-10" dirty="0">
                <a:solidFill>
                  <a:srgbClr val="21295D"/>
                </a:solidFill>
                <a:latin typeface="+mj-lt"/>
                <a:cs typeface="VAG Round"/>
              </a:rPr>
              <a:t>Educativo</a:t>
            </a:r>
            <a:endParaRPr lang="es-CO" b="1" dirty="0">
              <a:latin typeface="+mj-lt"/>
              <a:cs typeface="VAG Round"/>
            </a:endParaRPr>
          </a:p>
        </p:txBody>
      </p:sp>
      <p:sp>
        <p:nvSpPr>
          <p:cNvPr id="3" name="Marcador de contenido 2">
            <a:extLst>
              <a:ext uri="{FF2B5EF4-FFF2-40B4-BE49-F238E27FC236}">
                <a16:creationId xmlns:a16="http://schemas.microsoft.com/office/drawing/2014/main" id="{B2DD482E-2992-4289-818C-A7C4FAA2B881}"/>
              </a:ext>
            </a:extLst>
          </p:cNvPr>
          <p:cNvSpPr>
            <a:spLocks noGrp="1"/>
          </p:cNvSpPr>
          <p:nvPr>
            <p:ph idx="1"/>
          </p:nvPr>
        </p:nvSpPr>
        <p:spPr>
          <a:xfrm>
            <a:off x="776288" y="2274822"/>
            <a:ext cx="10515600" cy="3162011"/>
          </a:xfrm>
        </p:spPr>
        <p:txBody>
          <a:bodyPr/>
          <a:lstStyle/>
          <a:p>
            <a:pPr marL="0" indent="0" algn="just">
              <a:buNone/>
            </a:pPr>
            <a:r>
              <a:rPr lang="es-CO" b="1" dirty="0"/>
              <a:t>Logros</a:t>
            </a:r>
          </a:p>
          <a:p>
            <a:pPr algn="just"/>
            <a:r>
              <a:rPr lang="es-ES" dirty="0"/>
              <a:t>A partir de la Estrategia </a:t>
            </a:r>
            <a:r>
              <a:rPr lang="es-ES" b="1" dirty="0">
                <a:solidFill>
                  <a:srgbClr val="E76C30"/>
                </a:solidFill>
              </a:rPr>
              <a:t>“Mis Manos Te Enseñan”</a:t>
            </a:r>
            <a:r>
              <a:rPr lang="es-ES" dirty="0"/>
              <a:t>:  Experiencias de Cuidado y Crianza en el Hogar, se brinda herramientas a las familias para potenciar el desarrollo integral de la primera infancia, en el entorno hogar, a través de experiencias significativas, promoviendo y fortaleciendo prácticas de cuidado y crianza de niñas y niños desde la gestación hasta los 5 años. </a:t>
            </a:r>
            <a:endParaRPr lang="es-CO" dirty="0"/>
          </a:p>
        </p:txBody>
      </p:sp>
    </p:spTree>
    <p:extLst>
      <p:ext uri="{BB962C8B-B14F-4D97-AF65-F5344CB8AC3E}">
        <p14:creationId xmlns:p14="http://schemas.microsoft.com/office/powerpoint/2010/main" val="17519203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B92EB4E3-052C-47F9-A28F-2C54FB8FBFAA}"/>
              </a:ext>
            </a:extLst>
          </p:cNvPr>
          <p:cNvSpPr txBox="1">
            <a:spLocks noGrp="1"/>
          </p:cNvSpPr>
          <p:nvPr>
            <p:ph idx="1"/>
          </p:nvPr>
        </p:nvSpPr>
        <p:spPr>
          <a:xfrm>
            <a:off x="858576" y="290061"/>
            <a:ext cx="10515600" cy="845744"/>
          </a:xfrm>
          <a:prstGeom prst="rect">
            <a:avLst/>
          </a:prstGeom>
        </p:spPr>
        <p:txBody>
          <a:bodyPr vert="horz" wrap="square" lIns="0" tIns="106045" rIns="0" bIns="0" rtlCol="0">
            <a:spAutoFit/>
          </a:bodyPr>
          <a:lstStyle/>
          <a:p>
            <a:pPr marL="0" indent="0">
              <a:lnSpc>
                <a:spcPct val="100000"/>
              </a:lnSpc>
              <a:spcBef>
                <a:spcPts val="745"/>
              </a:spcBef>
              <a:buClr>
                <a:srgbClr val="0089CD"/>
              </a:buClr>
              <a:buNone/>
              <a:tabLst>
                <a:tab pos="1984375" algn="l"/>
              </a:tabLst>
            </a:pPr>
            <a:r>
              <a:rPr lang="es-CO" sz="4800" spc="-45" dirty="0">
                <a:solidFill>
                  <a:srgbClr val="00B0F0"/>
                </a:solidFill>
                <a:latin typeface="+mj-lt"/>
                <a:cs typeface="VAG Round"/>
              </a:rPr>
              <a:t>3</a:t>
            </a:r>
            <a:r>
              <a:rPr lang="es-CO" sz="4800" spc="-45" dirty="0">
                <a:solidFill>
                  <a:srgbClr val="21295D"/>
                </a:solidFill>
                <a:latin typeface="+mj-lt"/>
                <a:cs typeface="VAG Round"/>
              </a:rPr>
              <a:t>.  </a:t>
            </a:r>
            <a:r>
              <a:rPr sz="4800" b="1" spc="-45" dirty="0" err="1">
                <a:solidFill>
                  <a:srgbClr val="21295D"/>
                </a:solidFill>
                <a:latin typeface="+mj-lt"/>
                <a:cs typeface="VAG Round"/>
              </a:rPr>
              <a:t>Prevención</a:t>
            </a:r>
            <a:r>
              <a:rPr sz="4800" b="1" spc="-45" dirty="0">
                <a:solidFill>
                  <a:srgbClr val="21295D"/>
                </a:solidFill>
                <a:latin typeface="+mj-lt"/>
                <a:cs typeface="VAG Round"/>
              </a:rPr>
              <a:t> </a:t>
            </a:r>
            <a:r>
              <a:rPr sz="4800" b="1" spc="5" dirty="0">
                <a:solidFill>
                  <a:srgbClr val="21295D"/>
                </a:solidFill>
                <a:latin typeface="+mj-lt"/>
                <a:cs typeface="VAG Round"/>
              </a:rPr>
              <a:t>de</a:t>
            </a:r>
            <a:r>
              <a:rPr sz="4800" b="1" spc="35" dirty="0">
                <a:solidFill>
                  <a:srgbClr val="21295D"/>
                </a:solidFill>
                <a:latin typeface="+mj-lt"/>
                <a:cs typeface="VAG Round"/>
              </a:rPr>
              <a:t> </a:t>
            </a:r>
            <a:r>
              <a:rPr sz="4800" b="1" spc="5" dirty="0">
                <a:solidFill>
                  <a:srgbClr val="21295D"/>
                </a:solidFill>
                <a:latin typeface="+mj-lt"/>
                <a:cs typeface="VAG Round"/>
              </a:rPr>
              <a:t>violencias</a:t>
            </a:r>
            <a:endParaRPr sz="4800" b="1" dirty="0">
              <a:latin typeface="+mj-lt"/>
              <a:cs typeface="VAG Round"/>
            </a:endParaRPr>
          </a:p>
        </p:txBody>
      </p:sp>
      <p:sp>
        <p:nvSpPr>
          <p:cNvPr id="5" name="CuadroTexto 4">
            <a:extLst>
              <a:ext uri="{FF2B5EF4-FFF2-40B4-BE49-F238E27FC236}">
                <a16:creationId xmlns:a16="http://schemas.microsoft.com/office/drawing/2014/main" id="{370A6880-F92A-46E1-9746-9FD10DA7BD28}"/>
              </a:ext>
            </a:extLst>
          </p:cNvPr>
          <p:cNvSpPr txBox="1"/>
          <p:nvPr/>
        </p:nvSpPr>
        <p:spPr>
          <a:xfrm>
            <a:off x="595300" y="1302363"/>
            <a:ext cx="10515600" cy="5262980"/>
          </a:xfrm>
          <a:prstGeom prst="rect">
            <a:avLst/>
          </a:prstGeom>
          <a:noFill/>
        </p:spPr>
        <p:txBody>
          <a:bodyPr wrap="square">
            <a:spAutoFit/>
          </a:bodyPr>
          <a:lstStyle/>
          <a:p>
            <a:pPr algn="just"/>
            <a:r>
              <a:rPr lang="es-ES" sz="2800" b="1" dirty="0"/>
              <a:t>Logros:  </a:t>
            </a:r>
          </a:p>
          <a:p>
            <a:pPr algn="just"/>
            <a:endParaRPr lang="es-ES" sz="2800" dirty="0"/>
          </a:p>
          <a:p>
            <a:pPr marL="457200" indent="-457200" algn="just">
              <a:buFont typeface="Arial"/>
              <a:buChar char="•"/>
            </a:pPr>
            <a:r>
              <a:rPr lang="es-ES" sz="2800" dirty="0"/>
              <a:t>Fortalecer el rol de las familias, para garantizar que el hogar sea un  verdadero ambiente protector y para construir confianza de cara a los nuevos retos que se presentan durante y después de la pandemia.</a:t>
            </a:r>
          </a:p>
          <a:p>
            <a:pPr marL="457200" indent="-457200" algn="just">
              <a:buFont typeface="Arial"/>
              <a:buChar char="•"/>
            </a:pPr>
            <a:endParaRPr lang="es-ES" sz="2800" dirty="0"/>
          </a:p>
          <a:p>
            <a:pPr marL="457200" indent="-457200" algn="just">
              <a:buFont typeface="Arial"/>
              <a:buChar char="•"/>
            </a:pPr>
            <a:r>
              <a:rPr lang="es-ES" sz="2800" dirty="0"/>
              <a:t>Implementación de Sistema de Información Plan Emergencias para registro y seguimiento a hechos de violencia, fallecimientos y condiciones de salud a causa de la Covid-19.</a:t>
            </a:r>
          </a:p>
          <a:p>
            <a:pPr marL="457200" indent="-457200" algn="just">
              <a:buFont typeface="Arial"/>
              <a:buChar char="•"/>
            </a:pPr>
            <a:endParaRPr lang="es-ES" sz="2800" dirty="0"/>
          </a:p>
          <a:p>
            <a:pPr marL="457200" indent="-457200" algn="just">
              <a:buFont typeface="Arial"/>
              <a:buChar char="•"/>
            </a:pPr>
            <a:r>
              <a:rPr lang="es-ES" sz="2800" dirty="0"/>
              <a:t>Acompañamiento psicosocial priorizado</a:t>
            </a:r>
            <a:endParaRPr lang="es-CO" sz="2800" dirty="0"/>
          </a:p>
        </p:txBody>
      </p:sp>
    </p:spTree>
    <p:extLst>
      <p:ext uri="{BB962C8B-B14F-4D97-AF65-F5344CB8AC3E}">
        <p14:creationId xmlns:p14="http://schemas.microsoft.com/office/powerpoint/2010/main" val="1647523654"/>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956313" y="2796206"/>
            <a:ext cx="6877878" cy="1026820"/>
          </a:xfrm>
          <a:prstGeom prst="rect">
            <a:avLst/>
          </a:prstGeom>
          <a:noFill/>
        </p:spPr>
        <p:txBody>
          <a:bodyPr wrap="square" rtlCol="0">
            <a:spAutoFit/>
          </a:bodyPr>
          <a:lstStyle/>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8000" b="1" i="0" u="none" strike="noStrike" kern="1200" cap="none" spc="0" normalizeH="0" baseline="0" noProof="0" dirty="0">
                <a:ln>
                  <a:noFill/>
                </a:ln>
                <a:solidFill>
                  <a:srgbClr val="242758"/>
                </a:solidFill>
                <a:effectLst/>
                <a:uLnTx/>
                <a:uFillTx/>
                <a:latin typeface="Calibri" panose="020F0502020204030204"/>
                <a:ea typeface="+mn-ea"/>
                <a:cs typeface="+mn-cs"/>
              </a:rPr>
              <a:t>3. Metodología  </a:t>
            </a:r>
          </a:p>
          <a:p>
            <a:pPr marL="0" marR="10782" lvl="0" indent="0" algn="ctr" defTabSz="914400" rtl="0" eaLnBrk="1" fontAlgn="auto" latinLnBrk="0" hangingPunct="1">
              <a:lnSpc>
                <a:spcPts val="2860"/>
              </a:lnSpc>
              <a:spcBef>
                <a:spcPts val="67"/>
              </a:spcBef>
              <a:spcAft>
                <a:spcPts val="0"/>
              </a:spcAft>
              <a:buClrTx/>
              <a:buSzTx/>
              <a:buFontTx/>
              <a:buNone/>
              <a:tabLst/>
              <a:defRPr/>
            </a:pPr>
            <a:endParaRPr kumimoji="0" lang="es-CO" sz="8000" b="1" i="0" u="none" strike="noStrike" kern="1200" cap="none" spc="0" normalizeH="0" baseline="0" noProof="0" dirty="0">
              <a:ln>
                <a:noFill/>
              </a:ln>
              <a:solidFill>
                <a:srgbClr val="242758"/>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582151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530EB3-8AC9-4266-AA88-A1FA4EEC2E7B}"/>
              </a:ext>
            </a:extLst>
          </p:cNvPr>
          <p:cNvSpPr>
            <a:spLocks noGrp="1"/>
          </p:cNvSpPr>
          <p:nvPr>
            <p:ph type="title"/>
          </p:nvPr>
        </p:nvSpPr>
        <p:spPr/>
        <p:txBody>
          <a:bodyPr/>
          <a:lstStyle/>
          <a:p>
            <a:r>
              <a:rPr lang="es-CO" b="1" dirty="0"/>
              <a:t>METODOLOGÍA PARA EL DESARROLLO DE LA MESA PÚBLICA</a:t>
            </a:r>
          </a:p>
        </p:txBody>
      </p:sp>
      <p:sp>
        <p:nvSpPr>
          <p:cNvPr id="3" name="Marcador de contenido 2">
            <a:extLst>
              <a:ext uri="{FF2B5EF4-FFF2-40B4-BE49-F238E27FC236}">
                <a16:creationId xmlns:a16="http://schemas.microsoft.com/office/drawing/2014/main" id="{A49F2AEA-850F-423F-B16F-687E4B10EBB6}"/>
              </a:ext>
            </a:extLst>
          </p:cNvPr>
          <p:cNvSpPr>
            <a:spLocks noGrp="1"/>
          </p:cNvSpPr>
          <p:nvPr>
            <p:ph idx="1"/>
          </p:nvPr>
        </p:nvSpPr>
        <p:spPr>
          <a:xfrm>
            <a:off x="838200" y="2553634"/>
            <a:ext cx="10515600" cy="2836731"/>
          </a:xfrm>
        </p:spPr>
        <p:txBody>
          <a:bodyPr/>
          <a:lstStyle/>
          <a:p>
            <a:pPr marL="0" indent="0" algn="just">
              <a:buNone/>
            </a:pPr>
            <a:r>
              <a:rPr lang="es-CO" dirty="0"/>
              <a:t>*AUDIENCIA VIRTUAL</a:t>
            </a:r>
          </a:p>
          <a:p>
            <a:pPr algn="just"/>
            <a:r>
              <a:rPr lang="es-CO" dirty="0"/>
              <a:t>Ejemplo:   Exposición inicial de la administración</a:t>
            </a:r>
          </a:p>
          <a:p>
            <a:pPr algn="just"/>
            <a:r>
              <a:rPr lang="es-CO" dirty="0"/>
              <a:t>Preguntas al final de la exposición que deben además se escritas en el chat de la reunión</a:t>
            </a:r>
          </a:p>
          <a:p>
            <a:pPr algn="just"/>
            <a:r>
              <a:rPr lang="es-CO" dirty="0"/>
              <a:t>Para participar deben levantar la mano y el moderador otorgará </a:t>
            </a:r>
          </a:p>
        </p:txBody>
      </p:sp>
    </p:spTree>
    <p:extLst>
      <p:ext uri="{BB962C8B-B14F-4D97-AF65-F5344CB8AC3E}">
        <p14:creationId xmlns:p14="http://schemas.microsoft.com/office/powerpoint/2010/main" val="2844158574"/>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0" algn="ctr"/>
            <a:r>
              <a:rPr lang="es-CO" b="1" dirty="0">
                <a:solidFill>
                  <a:srgbClr val="242758"/>
                </a:solidFill>
                <a:latin typeface="+mn-lt"/>
                <a:ea typeface="+mn-ea"/>
                <a:cs typeface="+mn-cs"/>
              </a:rPr>
              <a:t>MESA PÚBLICA</a:t>
            </a:r>
            <a:br>
              <a:rPr lang="es-CO" b="1" dirty="0">
                <a:solidFill>
                  <a:srgbClr val="346232"/>
                </a:solidFill>
                <a:latin typeface="Calibri" panose="020F0502020204030204" pitchFamily="34" charset="0"/>
                <a:cs typeface="Calibri" panose="020F0502020204030204" pitchFamily="34" charset="0"/>
              </a:rPr>
            </a:br>
            <a:endParaRPr lang="es-CO" dirty="0"/>
          </a:p>
        </p:txBody>
      </p:sp>
      <p:sp>
        <p:nvSpPr>
          <p:cNvPr id="3" name="2 Marcador de contenido"/>
          <p:cNvSpPr>
            <a:spLocks noGrp="1"/>
          </p:cNvSpPr>
          <p:nvPr>
            <p:ph idx="1"/>
          </p:nvPr>
        </p:nvSpPr>
        <p:spPr>
          <a:xfrm>
            <a:off x="788775" y="1413969"/>
            <a:ext cx="4882978" cy="4351338"/>
          </a:xfrm>
        </p:spPr>
        <p:txBody>
          <a:bodyPr>
            <a:normAutofit fontScale="85000" lnSpcReduction="10000"/>
          </a:bodyPr>
          <a:lstStyle/>
          <a:p>
            <a:pPr marL="0" indent="0">
              <a:buNone/>
            </a:pPr>
            <a:r>
              <a:rPr lang="es-CO" b="1" kern="0" dirty="0">
                <a:solidFill>
                  <a:schemeClr val="tx1">
                    <a:lumMod val="65000"/>
                    <a:lumOff val="35000"/>
                  </a:schemeClr>
                </a:solidFill>
                <a:latin typeface="Calibri" panose="020F0502020204030204" pitchFamily="34" charset="0"/>
                <a:cs typeface="Calibri" panose="020F0502020204030204" pitchFamily="34" charset="0"/>
              </a:rPr>
              <a:t>Mesas Públicas (MP)</a:t>
            </a:r>
          </a:p>
          <a:p>
            <a:pPr algn="just"/>
            <a:r>
              <a:rPr lang="es-CO" kern="0" dirty="0">
                <a:solidFill>
                  <a:schemeClr val="tx1">
                    <a:lumMod val="65000"/>
                    <a:lumOff val="35000"/>
                  </a:schemeClr>
                </a:solidFill>
                <a:latin typeface="Calibri" panose="020F0502020204030204" pitchFamily="34" charset="0"/>
                <a:cs typeface="Calibri" panose="020F0502020204030204" pitchFamily="34" charset="0"/>
              </a:rPr>
              <a:t>En el nivel Zonal, son encuentros de interlocución, diálogo abierto y comunicación de doble vía en la región con las partes interesadas, para tratar temas puntuales que tienen que ver con el cabal funcionamiento del servicio público de bienestar familiar (SPBF), detectando anomalías, proponiendo correctivos y propiciando escenarios de prevención, cualificación y mejoramiento del mismo.</a:t>
            </a:r>
          </a:p>
          <a:p>
            <a:endParaRPr lang="es-CO" dirty="0"/>
          </a:p>
        </p:txBody>
      </p:sp>
      <p:sp>
        <p:nvSpPr>
          <p:cNvPr id="4" name="3 CuadroTexto"/>
          <p:cNvSpPr txBox="1"/>
          <p:nvPr/>
        </p:nvSpPr>
        <p:spPr>
          <a:xfrm>
            <a:off x="6858000" y="2520778"/>
            <a:ext cx="3039762" cy="369332"/>
          </a:xfrm>
          <a:prstGeom prst="rect">
            <a:avLst/>
          </a:prstGeom>
          <a:noFill/>
        </p:spPr>
        <p:txBody>
          <a:bodyPr wrap="square" rtlCol="0">
            <a:spAutoFit/>
          </a:bodyPr>
          <a:lstStyle/>
          <a:p>
            <a:endParaRPr lang="es-CO" dirty="0"/>
          </a:p>
        </p:txBody>
      </p:sp>
      <p:pic>
        <p:nvPicPr>
          <p:cNvPr id="6" name="Imagen 5" descr="Imagen que contiene interior, techo, cocina, tabla&#10;&#10;Descripción generada automáticamente">
            <a:extLst>
              <a:ext uri="{FF2B5EF4-FFF2-40B4-BE49-F238E27FC236}">
                <a16:creationId xmlns:a16="http://schemas.microsoft.com/office/drawing/2014/main" id="{79212F94-6A33-4671-A663-9FF1DD5346F8}"/>
              </a:ext>
            </a:extLst>
          </p:cNvPr>
          <p:cNvPicPr>
            <a:picLocks noChangeAspect="1"/>
          </p:cNvPicPr>
          <p:nvPr/>
        </p:nvPicPr>
        <p:blipFill>
          <a:blip r:embed="rId2"/>
          <a:stretch>
            <a:fillRect/>
          </a:stretch>
        </p:blipFill>
        <p:spPr>
          <a:xfrm>
            <a:off x="6596365" y="1827766"/>
            <a:ext cx="4892848" cy="3572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06821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45352"/>
            <a:ext cx="71236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8000" b="1" i="0" u="none" strike="noStrike" kern="1200" cap="none" spc="0" normalizeH="0" baseline="0" noProof="0" dirty="0">
                <a:ln>
                  <a:noFill/>
                </a:ln>
                <a:solidFill>
                  <a:srgbClr val="242758"/>
                </a:solidFill>
                <a:effectLst/>
                <a:uLnTx/>
                <a:uFillTx/>
                <a:latin typeface="Calibri" panose="020F0502020204030204"/>
                <a:ea typeface="+mn-ea"/>
                <a:cs typeface="+mn-cs"/>
              </a:rPr>
              <a:t>4. Diagnóstico</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998015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6875" y="208697"/>
            <a:ext cx="10515600" cy="1325563"/>
          </a:xfrm>
        </p:spPr>
        <p:txBody>
          <a:bodyPr/>
          <a:lstStyle/>
          <a:p>
            <a:pPr lvl="0" algn="ctr"/>
            <a:r>
              <a:rPr lang="es-CO" b="1" dirty="0">
                <a:solidFill>
                  <a:schemeClr val="tx2"/>
                </a:solidFill>
                <a:cs typeface="Arial" panose="020B0604020202020204" pitchFamily="34" charset="0"/>
              </a:rPr>
              <a:t>CENTRO </a:t>
            </a:r>
            <a:r>
              <a:rPr lang="es-CO" b="1" dirty="0">
                <a:solidFill>
                  <a:schemeClr val="tx2"/>
                </a:solidFill>
                <a:cs typeface="Calibri" panose="020F0502020204030204" pitchFamily="34" charset="0"/>
              </a:rPr>
              <a:t>ZONAL NORORIENTAL</a:t>
            </a:r>
            <a:endParaRPr lang="es-CO" dirty="0">
              <a:solidFill>
                <a:schemeClr val="tx2"/>
              </a:solidFill>
            </a:endParaRPr>
          </a:p>
        </p:txBody>
      </p:sp>
      <p:sp>
        <p:nvSpPr>
          <p:cNvPr id="4" name="Rectángulo 1"/>
          <p:cNvSpPr>
            <a:spLocks noGrp="1"/>
          </p:cNvSpPr>
          <p:nvPr>
            <p:ph idx="1"/>
          </p:nvPr>
        </p:nvSpPr>
        <p:spPr>
          <a:xfrm>
            <a:off x="541637" y="1668151"/>
            <a:ext cx="3461951" cy="2794815"/>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Imagen cobertura CZ</a:t>
            </a:r>
          </a:p>
        </p:txBody>
      </p:sp>
      <p:graphicFrame>
        <p:nvGraphicFramePr>
          <p:cNvPr id="7" name="Group 143"/>
          <p:cNvGraphicFramePr>
            <a:graphicFrameLocks/>
          </p:cNvGraphicFramePr>
          <p:nvPr>
            <p:extLst>
              <p:ext uri="{D42A27DB-BD31-4B8C-83A1-F6EECF244321}">
                <p14:modId xmlns:p14="http://schemas.microsoft.com/office/powerpoint/2010/main" val="2533575250"/>
              </p:ext>
            </p:extLst>
          </p:nvPr>
        </p:nvGraphicFramePr>
        <p:xfrm>
          <a:off x="5795492" y="2485595"/>
          <a:ext cx="5293218" cy="1852900"/>
        </p:xfrm>
        <a:graphic>
          <a:graphicData uri="http://schemas.openxmlformats.org/drawingml/2006/table">
            <a:tbl>
              <a:tblPr/>
              <a:tblGrid>
                <a:gridCol w="2423566">
                  <a:extLst>
                    <a:ext uri="{9D8B030D-6E8A-4147-A177-3AD203B41FA5}">
                      <a16:colId xmlns:a16="http://schemas.microsoft.com/office/drawing/2014/main" val="20000"/>
                    </a:ext>
                  </a:extLst>
                </a:gridCol>
                <a:gridCol w="1434826">
                  <a:extLst>
                    <a:ext uri="{9D8B030D-6E8A-4147-A177-3AD203B41FA5}">
                      <a16:colId xmlns:a16="http://schemas.microsoft.com/office/drawing/2014/main" val="20001"/>
                    </a:ext>
                  </a:extLst>
                </a:gridCol>
                <a:gridCol w="1434826">
                  <a:extLst>
                    <a:ext uri="{9D8B030D-6E8A-4147-A177-3AD203B41FA5}">
                      <a16:colId xmlns:a16="http://schemas.microsoft.com/office/drawing/2014/main" val="1605385896"/>
                    </a:ext>
                  </a:extLst>
                </a:gridCol>
              </a:tblGrid>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bg1"/>
                          </a:solidFill>
                          <a:effectLst/>
                          <a:latin typeface="+mn-lt"/>
                          <a:cs typeface="Arial" panose="020B0604020202020204" pitchFamily="34" charset="0"/>
                        </a:rPr>
                        <a:t>Funcionarios</a:t>
                      </a: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Dic - 2019</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Agosto– 2020</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2240354166"/>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dirty="0">
                          <a:ln>
                            <a:noFill/>
                          </a:ln>
                          <a:solidFill>
                            <a:schemeClr val="tx1"/>
                          </a:solidFill>
                          <a:effectLst/>
                          <a:latin typeface="+mn-lt"/>
                          <a:cs typeface="Arial" panose="020B0604020202020204" pitchFamily="34" charset="0"/>
                        </a:rPr>
                        <a:t>Personal de Planta</a:t>
                      </a:r>
                      <a:endParaRPr kumimoji="0" lang="es-ES" sz="1600" b="0" i="0" u="none" strike="noStrike" cap="none" normalizeH="0" baseline="0" dirty="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71</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73</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54916986"/>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dirty="0">
                          <a:ln>
                            <a:noFill/>
                          </a:ln>
                          <a:solidFill>
                            <a:schemeClr val="tx1"/>
                          </a:solidFill>
                          <a:effectLst/>
                          <a:latin typeface="+mn-lt"/>
                          <a:cs typeface="Arial" panose="020B0604020202020204" pitchFamily="34" charset="0"/>
                        </a:rPr>
                        <a:t>Contratistas</a:t>
                      </a:r>
                      <a:endParaRPr kumimoji="0" lang="es-ES" sz="1600" b="0" i="0" u="none" strike="noStrike" cap="none" normalizeH="0" baseline="0" dirty="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20</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a:ln>
                            <a:noFill/>
                          </a:ln>
                          <a:solidFill>
                            <a:schemeClr val="tx1"/>
                          </a:solidFill>
                          <a:effectLst/>
                          <a:latin typeface="Athelas" panose="02000503000000020003"/>
                          <a:cs typeface="Arial" panose="020B0604020202020204" pitchFamily="34" charset="0"/>
                        </a:rPr>
                        <a:t>18</a:t>
                      </a:r>
                      <a:endPar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endParaRP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2715133677"/>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dirty="0">
                          <a:ln>
                            <a:noFill/>
                          </a:ln>
                          <a:solidFill>
                            <a:schemeClr val="tx1"/>
                          </a:solidFill>
                          <a:effectLst/>
                          <a:latin typeface="+mn-lt"/>
                          <a:cs typeface="Arial" panose="020B0604020202020204" pitchFamily="34" charset="0"/>
                        </a:rPr>
                        <a:t>Vacantes</a:t>
                      </a:r>
                      <a:endParaRPr kumimoji="0" lang="es-ES" sz="1600" b="0" i="0" u="none" strike="noStrike" cap="none" normalizeH="0" baseline="0" dirty="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3</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dirty="0">
                          <a:ln>
                            <a:noFill/>
                          </a:ln>
                          <a:solidFill>
                            <a:schemeClr val="tx1"/>
                          </a:solidFill>
                          <a:effectLst/>
                          <a:latin typeface="Athelas" panose="02000503000000020003"/>
                          <a:cs typeface="Arial" panose="020B0604020202020204" pitchFamily="34" charset="0"/>
                        </a:rPr>
                        <a:t>3</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491" y="1627200"/>
            <a:ext cx="5293217" cy="920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FB9767B0-D635-44AD-967E-76A351AF9770}"/>
              </a:ext>
            </a:extLst>
          </p:cNvPr>
          <p:cNvSpPr txBox="1"/>
          <p:nvPr/>
        </p:nvSpPr>
        <p:spPr>
          <a:xfrm>
            <a:off x="10183641" y="4755911"/>
            <a:ext cx="1810138" cy="1015663"/>
          </a:xfrm>
          <a:prstGeom prst="rect">
            <a:avLst/>
          </a:prstGeom>
          <a:noFill/>
        </p:spPr>
        <p:txBody>
          <a:bodyPr wrap="square" rtlCol="0">
            <a:spAutoFit/>
          </a:bodyPr>
          <a:lstStyle/>
          <a:p>
            <a:r>
              <a:rPr lang="es-CO" sz="1200" dirty="0"/>
              <a:t>Fuente: https://intranet.icbf.gov.co/estadisticas-institucionales/fichas-oferta-institucional</a:t>
            </a:r>
          </a:p>
        </p:txBody>
      </p:sp>
      <p:pic>
        <p:nvPicPr>
          <p:cNvPr id="8" name="Imagen 7">
            <a:extLst>
              <a:ext uri="{FF2B5EF4-FFF2-40B4-BE49-F238E27FC236}">
                <a16:creationId xmlns:a16="http://schemas.microsoft.com/office/drawing/2014/main" id="{C625829E-2B13-4A37-97EC-8F3BFAC75E82}"/>
              </a:ext>
            </a:extLst>
          </p:cNvPr>
          <p:cNvPicPr>
            <a:picLocks noChangeAspect="1"/>
          </p:cNvPicPr>
          <p:nvPr/>
        </p:nvPicPr>
        <p:blipFill>
          <a:blip r:embed="rId4"/>
          <a:stretch>
            <a:fillRect/>
          </a:stretch>
        </p:blipFill>
        <p:spPr>
          <a:xfrm>
            <a:off x="474391" y="1365160"/>
            <a:ext cx="3529198" cy="3178265"/>
          </a:xfrm>
          <a:prstGeom prst="rect">
            <a:avLst/>
          </a:prstGeom>
        </p:spPr>
      </p:pic>
      <p:graphicFrame>
        <p:nvGraphicFramePr>
          <p:cNvPr id="5" name="Tabla 4">
            <a:extLst>
              <a:ext uri="{FF2B5EF4-FFF2-40B4-BE49-F238E27FC236}">
                <a16:creationId xmlns:a16="http://schemas.microsoft.com/office/drawing/2014/main" id="{E1849190-91BC-4523-BE7E-2C2C9BB0D490}"/>
              </a:ext>
            </a:extLst>
          </p:cNvPr>
          <p:cNvGraphicFramePr>
            <a:graphicFrameLocks noGrp="1"/>
          </p:cNvGraphicFramePr>
          <p:nvPr>
            <p:extLst>
              <p:ext uri="{D42A27DB-BD31-4B8C-83A1-F6EECF244321}">
                <p14:modId xmlns:p14="http://schemas.microsoft.com/office/powerpoint/2010/main" val="3621781804"/>
              </p:ext>
            </p:extLst>
          </p:nvPr>
        </p:nvGraphicFramePr>
        <p:xfrm>
          <a:off x="541637" y="4837158"/>
          <a:ext cx="9401387" cy="1278255"/>
        </p:xfrm>
        <a:graphic>
          <a:graphicData uri="http://schemas.openxmlformats.org/drawingml/2006/table">
            <a:tbl>
              <a:tblPr firstRow="1" bandRow="1">
                <a:tableStyleId>{5C22544A-7EE6-4342-B048-85BDC9FD1C3A}</a:tableStyleId>
              </a:tblPr>
              <a:tblGrid>
                <a:gridCol w="3473123">
                  <a:extLst>
                    <a:ext uri="{9D8B030D-6E8A-4147-A177-3AD203B41FA5}">
                      <a16:colId xmlns:a16="http://schemas.microsoft.com/office/drawing/2014/main" val="1832329143"/>
                    </a:ext>
                  </a:extLst>
                </a:gridCol>
                <a:gridCol w="1976088">
                  <a:extLst>
                    <a:ext uri="{9D8B030D-6E8A-4147-A177-3AD203B41FA5}">
                      <a16:colId xmlns:a16="http://schemas.microsoft.com/office/drawing/2014/main" val="879618611"/>
                    </a:ext>
                  </a:extLst>
                </a:gridCol>
                <a:gridCol w="1976088">
                  <a:extLst>
                    <a:ext uri="{9D8B030D-6E8A-4147-A177-3AD203B41FA5}">
                      <a16:colId xmlns:a16="http://schemas.microsoft.com/office/drawing/2014/main" val="2441961383"/>
                    </a:ext>
                  </a:extLst>
                </a:gridCol>
                <a:gridCol w="1976088">
                  <a:extLst>
                    <a:ext uri="{9D8B030D-6E8A-4147-A177-3AD203B41FA5}">
                      <a16:colId xmlns:a16="http://schemas.microsoft.com/office/drawing/2014/main" val="1085782269"/>
                    </a:ext>
                  </a:extLst>
                </a:gridCol>
              </a:tblGrid>
              <a:tr h="3522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0" i="0" u="none" strike="noStrike" dirty="0">
                          <a:solidFill>
                            <a:schemeClr val="bg1"/>
                          </a:solidFill>
                          <a:effectLst/>
                          <a:latin typeface="+mn-lt"/>
                        </a:rPr>
                        <a:t>Cifras poblacionales</a:t>
                      </a:r>
                      <a:endParaRPr lang="es-CO" sz="1600" b="0" dirty="0">
                        <a:solidFill>
                          <a:schemeClr val="bg1"/>
                        </a:solidFill>
                        <a:latin typeface="+mn-lt"/>
                      </a:endParaRP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0" i="0" u="none" strike="noStrike" dirty="0">
                          <a:solidFill>
                            <a:schemeClr val="bg1"/>
                          </a:solidFill>
                          <a:effectLst/>
                          <a:latin typeface="+mn-lt"/>
                        </a:rPr>
                        <a:t>Primera Infancia</a:t>
                      </a:r>
                      <a:br>
                        <a:rPr lang="es-CO" sz="1600" b="0" i="0" u="none" strike="noStrike" dirty="0">
                          <a:solidFill>
                            <a:schemeClr val="bg1"/>
                          </a:solidFill>
                          <a:effectLst/>
                          <a:latin typeface="+mn-lt"/>
                        </a:rPr>
                      </a:br>
                      <a:r>
                        <a:rPr lang="es-CO" sz="1600" b="0" i="0" u="none" strike="noStrike" dirty="0">
                          <a:solidFill>
                            <a:schemeClr val="bg1"/>
                          </a:solidFill>
                          <a:effectLst/>
                          <a:latin typeface="+mn-lt"/>
                        </a:rPr>
                        <a:t> (0 - 5 años)</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0" i="0" u="none" strike="noStrike" dirty="0">
                          <a:solidFill>
                            <a:schemeClr val="bg1"/>
                          </a:solidFill>
                          <a:effectLst/>
                          <a:latin typeface="+mn-lt"/>
                        </a:rPr>
                        <a:t> Niñez y Adolescencia </a:t>
                      </a:r>
                      <a:br>
                        <a:rPr lang="es-CO" sz="1600" b="0" i="0" u="none" strike="noStrike" dirty="0">
                          <a:solidFill>
                            <a:schemeClr val="bg1"/>
                          </a:solidFill>
                          <a:effectLst/>
                          <a:latin typeface="+mn-lt"/>
                        </a:rPr>
                      </a:br>
                      <a:r>
                        <a:rPr lang="es-CO" sz="1600" b="0" i="0" u="none" strike="noStrike" dirty="0">
                          <a:solidFill>
                            <a:schemeClr val="bg1"/>
                          </a:solidFill>
                          <a:effectLst/>
                          <a:latin typeface="+mn-lt"/>
                        </a:rPr>
                        <a:t>(6 - 17 años)</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0" i="0" u="none" strike="noStrike" dirty="0">
                          <a:solidFill>
                            <a:schemeClr val="bg1"/>
                          </a:solidFill>
                          <a:effectLst/>
                          <a:latin typeface="+mn-lt"/>
                        </a:rPr>
                        <a:t>Total población</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extLst>
                  <a:ext uri="{0D108BD9-81ED-4DB2-BD59-A6C34878D82A}">
                    <a16:rowId xmlns:a16="http://schemas.microsoft.com/office/drawing/2014/main" val="110076792"/>
                  </a:ext>
                </a:extLst>
              </a:tr>
              <a:tr h="352237">
                <a:tc>
                  <a:txBody>
                    <a:bodyPr/>
                    <a:lstStyle/>
                    <a:p>
                      <a:pPr algn="ctr" fontAlgn="ctr"/>
                      <a:r>
                        <a:rPr lang="es-CO" sz="1600" b="0" i="0" u="none" strike="noStrike" dirty="0">
                          <a:solidFill>
                            <a:schemeClr val="tx1"/>
                          </a:solidFill>
                          <a:effectLst/>
                          <a:latin typeface="+mn-lt"/>
                        </a:rPr>
                        <a:t>Proyección de población</a:t>
                      </a:r>
                      <a:br>
                        <a:rPr lang="es-CO" sz="1600" b="0" i="0" u="none" strike="noStrike" dirty="0">
                          <a:solidFill>
                            <a:schemeClr val="tx1"/>
                          </a:solidFill>
                          <a:effectLst/>
                          <a:latin typeface="+mn-lt"/>
                        </a:rPr>
                      </a:br>
                      <a:r>
                        <a:rPr lang="es-CO" sz="1600" b="0" i="0" u="none" strike="noStrike" dirty="0">
                          <a:solidFill>
                            <a:schemeClr val="tx1"/>
                          </a:solidFill>
                          <a:effectLst/>
                          <a:latin typeface="+mn-lt"/>
                        </a:rPr>
                        <a:t> 2020- DANE</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noFill/>
                  </a:tcPr>
                </a:tc>
                <a:tc>
                  <a:txBody>
                    <a:bodyPr/>
                    <a:lstStyle/>
                    <a:p>
                      <a:pPr algn="l" fontAlgn="b"/>
                      <a:r>
                        <a:rPr lang="es-ES" sz="1800" b="0" i="0" u="none" strike="noStrike" dirty="0">
                          <a:solidFill>
                            <a:srgbClr val="000000"/>
                          </a:solidFill>
                          <a:effectLst/>
                          <a:latin typeface="Calibri" panose="020F0502020204030204" pitchFamily="34" charset="0"/>
                        </a:rPr>
                        <a:t>          178.495</a:t>
                      </a:r>
                    </a:p>
                  </a:txBody>
                  <a:tcPr marL="9525" marR="9525" marT="9525" marB="0" anchor="b">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noFill/>
                  </a:tcPr>
                </a:tc>
                <a:tc>
                  <a:txBody>
                    <a:bodyPr/>
                    <a:lstStyle/>
                    <a:p>
                      <a:pPr algn="l" fontAlgn="b"/>
                      <a:r>
                        <a:rPr lang="es-ES" sz="1800" b="0" i="0" u="none" strike="noStrike" dirty="0">
                          <a:solidFill>
                            <a:srgbClr val="000000"/>
                          </a:solidFill>
                          <a:effectLst/>
                          <a:latin typeface="Calibri" panose="020F0502020204030204" pitchFamily="34" charset="0"/>
                        </a:rPr>
                        <a:t>       389.482</a:t>
                      </a:r>
                    </a:p>
                  </a:txBody>
                  <a:tcPr marL="9525" marR="9525" marT="9525" marB="0" anchor="b">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l" fontAlgn="b"/>
                      <a:r>
                        <a:rPr lang="es-ES" sz="1800" b="0" i="0" u="none" strike="noStrike" dirty="0">
                          <a:solidFill>
                            <a:srgbClr val="000000"/>
                          </a:solidFill>
                          <a:effectLst/>
                          <a:latin typeface="Calibri" panose="020F0502020204030204" pitchFamily="34" charset="0"/>
                        </a:rPr>
                        <a:t>       2.533.424</a:t>
                      </a:r>
                    </a:p>
                  </a:txBody>
                  <a:tcPr marL="9525" marR="9525" marT="9525" marB="0" anchor="b">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3171931193"/>
                  </a:ext>
                </a:extLst>
              </a:tr>
              <a:tr h="251411">
                <a:tc>
                  <a:txBody>
                    <a:bodyPr/>
                    <a:lstStyle/>
                    <a:p>
                      <a:pPr algn="ctr" fontAlgn="ctr"/>
                      <a:r>
                        <a:rPr lang="es-CO" sz="1600" b="0" i="0" u="none" strike="noStrike" dirty="0">
                          <a:solidFill>
                            <a:schemeClr val="tx1"/>
                          </a:solidFill>
                          <a:effectLst/>
                          <a:latin typeface="+mn-lt"/>
                        </a:rPr>
                        <a:t>Población </a:t>
                      </a:r>
                      <a:r>
                        <a:rPr lang="es-CO" sz="1600" b="0" i="0" u="none" strike="noStrike" dirty="0" err="1">
                          <a:solidFill>
                            <a:schemeClr val="tx1"/>
                          </a:solidFill>
                          <a:effectLst/>
                          <a:latin typeface="+mn-lt"/>
                        </a:rPr>
                        <a:t>Sisbén</a:t>
                      </a:r>
                      <a:r>
                        <a:rPr lang="es-CO" sz="1600" b="0" i="0" u="none" strike="noStrike" baseline="0" dirty="0">
                          <a:solidFill>
                            <a:schemeClr val="tx1"/>
                          </a:solidFill>
                          <a:effectLst/>
                          <a:latin typeface="+mn-lt"/>
                        </a:rPr>
                        <a:t> </a:t>
                      </a:r>
                      <a:r>
                        <a:rPr lang="es-CO" sz="1600" b="0" i="0" u="none" strike="noStrike" dirty="0">
                          <a:solidFill>
                            <a:schemeClr val="tx1"/>
                          </a:solidFill>
                          <a:effectLst/>
                          <a:latin typeface="+mn-lt"/>
                        </a:rPr>
                        <a:t>Por Debajo del Corte</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noFill/>
                  </a:tcPr>
                </a:tc>
                <a:tc>
                  <a:txBody>
                    <a:bodyPr/>
                    <a:lstStyle/>
                    <a:p>
                      <a:pPr algn="l" fontAlgn="b"/>
                      <a:r>
                        <a:rPr lang="es-ES" sz="1800" b="0" i="0" u="none" strike="noStrike" dirty="0">
                          <a:solidFill>
                            <a:srgbClr val="000000"/>
                          </a:solidFill>
                          <a:effectLst/>
                          <a:latin typeface="Calibri" panose="020F0502020204030204" pitchFamily="34" charset="0"/>
                        </a:rPr>
                        <a:t>           </a:t>
                      </a:r>
                      <a:r>
                        <a:rPr lang="es-ES" sz="1800" b="0" i="0" u="none" strike="noStrike" baseline="0" dirty="0">
                          <a:solidFill>
                            <a:srgbClr val="000000"/>
                          </a:solidFill>
                          <a:effectLst/>
                          <a:latin typeface="Calibri" panose="020F0502020204030204" pitchFamily="34" charset="0"/>
                        </a:rPr>
                        <a:t> </a:t>
                      </a:r>
                      <a:r>
                        <a:rPr lang="es-ES" sz="1800" b="0" i="0" u="none" strike="noStrike" dirty="0">
                          <a:solidFill>
                            <a:srgbClr val="000000"/>
                          </a:solidFill>
                          <a:effectLst/>
                          <a:latin typeface="Calibri" panose="020F0502020204030204" pitchFamily="34" charset="0"/>
                        </a:rPr>
                        <a:t>87.422</a:t>
                      </a:r>
                    </a:p>
                  </a:txBody>
                  <a:tcPr marL="9525" marR="9525" marT="9525" marB="0" anchor="b">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l" fontAlgn="b"/>
                      <a:r>
                        <a:rPr lang="es-ES" sz="1800" b="0" i="0" u="none" strike="noStrike" dirty="0">
                          <a:solidFill>
                            <a:srgbClr val="000000"/>
                          </a:solidFill>
                          <a:effectLst/>
                          <a:latin typeface="Calibri" panose="020F0502020204030204" pitchFamily="34" charset="0"/>
                        </a:rPr>
                        <a:t>       292.473</a:t>
                      </a:r>
                    </a:p>
                  </a:txBody>
                  <a:tcPr marL="9525" marR="9525" marT="9525" marB="0" anchor="b">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l" fontAlgn="b"/>
                      <a:r>
                        <a:rPr lang="es-ES" sz="1800" b="0" i="0" u="none" strike="noStrike" dirty="0">
                          <a:solidFill>
                            <a:srgbClr val="000000"/>
                          </a:solidFill>
                          <a:effectLst/>
                          <a:latin typeface="Calibri" panose="020F0502020204030204" pitchFamily="34" charset="0"/>
                        </a:rPr>
                        <a:t>       2.026.290</a:t>
                      </a:r>
                    </a:p>
                  </a:txBody>
                  <a:tcPr marL="9525" marR="9525" marT="9525" marB="0" anchor="b">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6751077"/>
                  </a:ext>
                </a:extLst>
              </a:tr>
            </a:tbl>
          </a:graphicData>
        </a:graphic>
      </p:graphicFrame>
      <p:sp>
        <p:nvSpPr>
          <p:cNvPr id="6" name="CuadroTexto 5">
            <a:extLst>
              <a:ext uri="{FF2B5EF4-FFF2-40B4-BE49-F238E27FC236}">
                <a16:creationId xmlns:a16="http://schemas.microsoft.com/office/drawing/2014/main" id="{70BDAD72-9356-459F-8B01-25CE2C92423F}"/>
              </a:ext>
            </a:extLst>
          </p:cNvPr>
          <p:cNvSpPr txBox="1"/>
          <p:nvPr/>
        </p:nvSpPr>
        <p:spPr>
          <a:xfrm>
            <a:off x="7200900" y="1935851"/>
            <a:ext cx="3295650" cy="369332"/>
          </a:xfrm>
          <a:prstGeom prst="rect">
            <a:avLst/>
          </a:prstGeom>
          <a:noFill/>
        </p:spPr>
        <p:txBody>
          <a:bodyPr wrap="square" rtlCol="0">
            <a:spAutoFit/>
          </a:bodyPr>
          <a:lstStyle/>
          <a:p>
            <a:r>
              <a:rPr lang="es-CO" b="1" dirty="0"/>
              <a:t>Medellín, comunas: 1,2,3 y </a:t>
            </a:r>
            <a:r>
              <a:rPr lang="es-CO" dirty="0"/>
              <a:t>4</a:t>
            </a:r>
          </a:p>
        </p:txBody>
      </p:sp>
    </p:spTree>
    <p:extLst>
      <p:ext uri="{BB962C8B-B14F-4D97-AF65-F5344CB8AC3E}">
        <p14:creationId xmlns:p14="http://schemas.microsoft.com/office/powerpoint/2010/main" val="2705754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625829E-2B13-4A37-97EC-8F3BFAC75E82}"/>
              </a:ext>
            </a:extLst>
          </p:cNvPr>
          <p:cNvPicPr>
            <a:picLocks noChangeAspect="1"/>
          </p:cNvPicPr>
          <p:nvPr/>
        </p:nvPicPr>
        <p:blipFill>
          <a:blip r:embed="rId2"/>
          <a:stretch>
            <a:fillRect/>
          </a:stretch>
        </p:blipFill>
        <p:spPr>
          <a:xfrm>
            <a:off x="474390" y="412123"/>
            <a:ext cx="10137802" cy="5563673"/>
          </a:xfrm>
          <a:prstGeom prst="rect">
            <a:avLst/>
          </a:prstGeom>
        </p:spPr>
      </p:pic>
    </p:spTree>
    <p:extLst>
      <p:ext uri="{BB962C8B-B14F-4D97-AF65-F5344CB8AC3E}">
        <p14:creationId xmlns:p14="http://schemas.microsoft.com/office/powerpoint/2010/main" val="25861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6541B9-604A-9D49-A65B-1C831ED4C9D4}"/>
              </a:ext>
            </a:extLst>
          </p:cNvPr>
          <p:cNvSpPr txBox="1"/>
          <p:nvPr/>
        </p:nvSpPr>
        <p:spPr>
          <a:xfrm>
            <a:off x="0" y="524860"/>
            <a:ext cx="71236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1" i="0" u="none" strike="noStrike" kern="1200" cap="none" spc="0" normalizeH="0" baseline="0" noProof="0" dirty="0">
                <a:ln>
                  <a:noFill/>
                </a:ln>
                <a:solidFill>
                  <a:srgbClr val="242758"/>
                </a:solidFill>
                <a:effectLst/>
                <a:uLnTx/>
                <a:uFillTx/>
                <a:latin typeface="Calibri" panose="020F0502020204030204"/>
                <a:ea typeface="+mn-ea"/>
                <a:cs typeface="+mn-cs"/>
              </a:rPr>
              <a:t>Agenda</a:t>
            </a:r>
          </a:p>
        </p:txBody>
      </p:sp>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PÚBLICA</a:t>
            </a:r>
          </a:p>
        </p:txBody>
      </p:sp>
      <p:sp>
        <p:nvSpPr>
          <p:cNvPr id="5" name="CuadroTexto 4">
            <a:extLst>
              <a:ext uri="{FF2B5EF4-FFF2-40B4-BE49-F238E27FC236}">
                <a16:creationId xmlns:a16="http://schemas.microsoft.com/office/drawing/2014/main" id="{8D658A15-7526-4802-AA55-846942D1BE06}"/>
              </a:ext>
            </a:extLst>
          </p:cNvPr>
          <p:cNvSpPr txBox="1"/>
          <p:nvPr/>
        </p:nvSpPr>
        <p:spPr>
          <a:xfrm>
            <a:off x="1916508" y="1853246"/>
            <a:ext cx="8388168" cy="34470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Calibri" panose="020F0502020204030204" pitchFamily="34" charset="0"/>
              </a:rPr>
              <a:t>Instalación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Calibri" panose="020F0502020204030204" pitchFamily="34" charset="0"/>
              </a:rPr>
              <a:t>Contexto Participación, transparencia institucional y ley anticorrupción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Calibri" panose="020F0502020204030204" pitchFamily="34" charset="0"/>
              </a:rPr>
              <a:t>Metodología desarrollo Mesa Pública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Calibri" panose="020F0502020204030204" pitchFamily="34" charset="0"/>
              </a:rPr>
              <a:t>Centro Zonal Nororiental – Diagnóstico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Calibri" panose="020F0502020204030204" pitchFamily="34" charset="0"/>
              </a:rPr>
              <a:t>Temática Consulta Previa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dirty="0">
                <a:ln>
                  <a:noFill/>
                </a:ln>
                <a:solidFill>
                  <a:prstClr val="black">
                    <a:lumMod val="65000"/>
                    <a:lumOff val="35000"/>
                  </a:prstClr>
                </a:solidFill>
                <a:effectLst/>
                <a:uLnTx/>
                <a:uFillTx/>
                <a:latin typeface="Athelas" panose="02000503000000020003"/>
                <a:ea typeface="+mn-ea"/>
                <a:cs typeface="+mn-cs"/>
              </a:rPr>
              <a:t>Informe de la implementación del acuerdo de paz</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Calibri" panose="020F0502020204030204" pitchFamily="34" charset="0"/>
              </a:rPr>
              <a:t>Informe  Peticiones, quejas, reclamos, sugerencias y denuncias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Calibri" panose="020F0502020204030204" pitchFamily="34" charset="0"/>
              </a:rPr>
              <a:t>Resultados Compromisos adquiridos  mesa anterior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Calibri" panose="020F0502020204030204" pitchFamily="34" charset="0"/>
              </a:rPr>
              <a:t>Canales y medios para atención a la ciudadanía e informe PQRS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Calibri" panose="020F0502020204030204" pitchFamily="34" charset="0"/>
              </a:rPr>
              <a:t>Evaluación de la Mesa Pública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Calibri" panose="020F0502020204030204" pitchFamily="34" charset="0"/>
              </a:rPr>
              <a:t>Cierre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64641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815" y="256696"/>
            <a:ext cx="11692549" cy="948520"/>
          </a:xfrm>
        </p:spPr>
        <p:txBody>
          <a:bodyPr>
            <a:noAutofit/>
          </a:bodyPr>
          <a:lstStyle/>
          <a:p>
            <a:r>
              <a:rPr lang="es-CO" sz="2800" b="1" dirty="0">
                <a:solidFill>
                  <a:srgbClr val="548235"/>
                </a:solidFill>
              </a:rPr>
              <a:t>FICHA  DE INDICADORES DE LA NIÑEZ – REGIONAL ANTIOQUIA</a:t>
            </a:r>
            <a:br>
              <a:rPr lang="es-CO" sz="3600" b="1" dirty="0">
                <a:solidFill>
                  <a:srgbClr val="548235"/>
                </a:solidFill>
              </a:rPr>
            </a:br>
            <a:endParaRPr lang="es-CO" sz="3600" dirty="0"/>
          </a:p>
        </p:txBody>
      </p:sp>
      <p:pic>
        <p:nvPicPr>
          <p:cNvPr id="3" name="Imagen 2"/>
          <p:cNvPicPr>
            <a:picLocks noChangeAspect="1"/>
          </p:cNvPicPr>
          <p:nvPr/>
        </p:nvPicPr>
        <p:blipFill>
          <a:blip r:embed="rId2"/>
          <a:stretch>
            <a:fillRect/>
          </a:stretch>
        </p:blipFill>
        <p:spPr>
          <a:xfrm>
            <a:off x="2044260" y="959395"/>
            <a:ext cx="8285602" cy="5459736"/>
          </a:xfrm>
          <a:prstGeom prst="rect">
            <a:avLst/>
          </a:prstGeom>
        </p:spPr>
      </p:pic>
    </p:spTree>
    <p:extLst>
      <p:ext uri="{BB962C8B-B14F-4D97-AF65-F5344CB8AC3E}">
        <p14:creationId xmlns:p14="http://schemas.microsoft.com/office/powerpoint/2010/main" val="3357683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858190" y="524656"/>
            <a:ext cx="1066400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EBC44"/>
                </a:solidFill>
                <a:effectLst/>
                <a:uLnTx/>
                <a:uFillTx/>
                <a:latin typeface="Arial Rounded MT Bold" panose="020F0704030504030204" pitchFamily="34" charset="0"/>
                <a:cs typeface="Asap Bold"/>
              </a:rPr>
              <a:t>OFERTA DEL ICBF EL EN</a:t>
            </a:r>
            <a:r>
              <a:rPr lang="en-US" sz="2800" b="1" dirty="0">
                <a:solidFill>
                  <a:srgbClr val="002060"/>
                </a:solidFill>
                <a:latin typeface="Arial Rounded MT Bold" panose="020F0704030504030204" pitchFamily="34" charset="0"/>
                <a:cs typeface="Asap Bold"/>
              </a:rPr>
              <a:t>  CENTRO ZONAL NORORIENTAL</a:t>
            </a:r>
            <a:endParaRPr lang="es-CO" sz="2800" dirty="0"/>
          </a:p>
        </p:txBody>
      </p:sp>
      <p:graphicFrame>
        <p:nvGraphicFramePr>
          <p:cNvPr id="2" name="Tabla 1">
            <a:extLst>
              <a:ext uri="{FF2B5EF4-FFF2-40B4-BE49-F238E27FC236}">
                <a16:creationId xmlns:a16="http://schemas.microsoft.com/office/drawing/2014/main" id="{A03881F5-E7A3-4835-A41B-70B9C906EED5}"/>
              </a:ext>
            </a:extLst>
          </p:cNvPr>
          <p:cNvGraphicFramePr>
            <a:graphicFrameLocks noGrp="1"/>
          </p:cNvGraphicFramePr>
          <p:nvPr>
            <p:extLst>
              <p:ext uri="{D42A27DB-BD31-4B8C-83A1-F6EECF244321}">
                <p14:modId xmlns:p14="http://schemas.microsoft.com/office/powerpoint/2010/main" val="3841519665"/>
              </p:ext>
            </p:extLst>
          </p:nvPr>
        </p:nvGraphicFramePr>
        <p:xfrm>
          <a:off x="676275" y="1577250"/>
          <a:ext cx="9563099" cy="3558801"/>
        </p:xfrm>
        <a:graphic>
          <a:graphicData uri="http://schemas.openxmlformats.org/drawingml/2006/table">
            <a:tbl>
              <a:tblPr>
                <a:tableStyleId>{69C7853C-536D-4A76-A0AE-DD22124D55A5}</a:tableStyleId>
              </a:tblPr>
              <a:tblGrid>
                <a:gridCol w="3226404">
                  <a:extLst>
                    <a:ext uri="{9D8B030D-6E8A-4147-A177-3AD203B41FA5}">
                      <a16:colId xmlns:a16="http://schemas.microsoft.com/office/drawing/2014/main" val="3993239372"/>
                    </a:ext>
                  </a:extLst>
                </a:gridCol>
                <a:gridCol w="913722">
                  <a:extLst>
                    <a:ext uri="{9D8B030D-6E8A-4147-A177-3AD203B41FA5}">
                      <a16:colId xmlns:a16="http://schemas.microsoft.com/office/drawing/2014/main" val="2879131285"/>
                    </a:ext>
                  </a:extLst>
                </a:gridCol>
                <a:gridCol w="805315">
                  <a:extLst>
                    <a:ext uri="{9D8B030D-6E8A-4147-A177-3AD203B41FA5}">
                      <a16:colId xmlns:a16="http://schemas.microsoft.com/office/drawing/2014/main" val="3542967091"/>
                    </a:ext>
                  </a:extLst>
                </a:gridCol>
                <a:gridCol w="1564169">
                  <a:extLst>
                    <a:ext uri="{9D8B030D-6E8A-4147-A177-3AD203B41FA5}">
                      <a16:colId xmlns:a16="http://schemas.microsoft.com/office/drawing/2014/main" val="3426887002"/>
                    </a:ext>
                  </a:extLst>
                </a:gridCol>
                <a:gridCol w="743367">
                  <a:extLst>
                    <a:ext uri="{9D8B030D-6E8A-4147-A177-3AD203B41FA5}">
                      <a16:colId xmlns:a16="http://schemas.microsoft.com/office/drawing/2014/main" val="1238603232"/>
                    </a:ext>
                  </a:extLst>
                </a:gridCol>
                <a:gridCol w="743368">
                  <a:extLst>
                    <a:ext uri="{9D8B030D-6E8A-4147-A177-3AD203B41FA5}">
                      <a16:colId xmlns:a16="http://schemas.microsoft.com/office/drawing/2014/main" val="4003004202"/>
                    </a:ext>
                  </a:extLst>
                </a:gridCol>
                <a:gridCol w="1566754">
                  <a:extLst>
                    <a:ext uri="{9D8B030D-6E8A-4147-A177-3AD203B41FA5}">
                      <a16:colId xmlns:a16="http://schemas.microsoft.com/office/drawing/2014/main" val="3281715560"/>
                    </a:ext>
                  </a:extLst>
                </a:gridCol>
              </a:tblGrid>
              <a:tr h="273269">
                <a:tc rowSpan="2">
                  <a:txBody>
                    <a:bodyPr/>
                    <a:lstStyle/>
                    <a:p>
                      <a:pPr algn="ctr" fontAlgn="ctr"/>
                      <a:r>
                        <a:rPr lang="es-CO" sz="1400" u="none" strike="noStrike" dirty="0">
                          <a:effectLst/>
                        </a:rPr>
                        <a:t>Servicio</a:t>
                      </a:r>
                      <a:endParaRPr lang="es-CO" sz="1400" b="1" i="0" u="none" strike="noStrike" dirty="0">
                        <a:solidFill>
                          <a:srgbClr val="FFFFFF"/>
                        </a:solidFill>
                        <a:effectLst/>
                        <a:latin typeface="Tahoma" panose="020B0604030504040204" pitchFamily="34" charset="0"/>
                      </a:endParaRPr>
                    </a:p>
                  </a:txBody>
                  <a:tcPr marL="7620" marR="7620" marT="7620" marB="0" anchor="ctr"/>
                </a:tc>
                <a:tc gridSpan="3">
                  <a:txBody>
                    <a:bodyPr/>
                    <a:lstStyle/>
                    <a:p>
                      <a:pPr algn="ctr" fontAlgn="ctr"/>
                      <a:r>
                        <a:rPr lang="es-CO" sz="1200" u="none" strike="noStrike" dirty="0">
                          <a:effectLst/>
                        </a:rPr>
                        <a:t>Programación vigente 2019</a:t>
                      </a:r>
                      <a:endParaRPr lang="es-CO" sz="1200" b="1" i="0" u="none" strike="noStrike" dirty="0">
                        <a:solidFill>
                          <a:srgbClr val="FFFFFF"/>
                        </a:solidFill>
                        <a:effectLst/>
                        <a:latin typeface="Tahoma" panose="020B0604030504040204" pitchFamily="34" charset="0"/>
                      </a:endParaRPr>
                    </a:p>
                  </a:txBody>
                  <a:tcPr marL="7620" marR="7620" marT="7620" marB="0" anchor="ctr"/>
                </a:tc>
                <a:tc hMerge="1">
                  <a:txBody>
                    <a:bodyPr/>
                    <a:lstStyle/>
                    <a:p>
                      <a:endParaRPr lang="es-CO"/>
                    </a:p>
                  </a:txBody>
                  <a:tcPr/>
                </a:tc>
                <a:tc hMerge="1">
                  <a:txBody>
                    <a:bodyPr/>
                    <a:lstStyle/>
                    <a:p>
                      <a:endParaRPr lang="es-CO"/>
                    </a:p>
                  </a:txBody>
                  <a:tcPr/>
                </a:tc>
                <a:tc gridSpan="3">
                  <a:txBody>
                    <a:bodyPr/>
                    <a:lstStyle/>
                    <a:p>
                      <a:pPr algn="ctr" fontAlgn="ctr"/>
                      <a:r>
                        <a:rPr lang="es-CO" sz="1400" b="1" u="none" strike="noStrike" dirty="0">
                          <a:effectLst/>
                        </a:rPr>
                        <a:t>Ejecución 2019</a:t>
                      </a:r>
                      <a:endParaRPr lang="es-CO" sz="1400" b="1" i="0" u="none" strike="noStrike" dirty="0">
                        <a:solidFill>
                          <a:srgbClr val="FFFFFF"/>
                        </a:solidFill>
                        <a:effectLst/>
                        <a:latin typeface="Tahoma" panose="020B0604030504040204" pitchFamily="34" charset="0"/>
                      </a:endParaRPr>
                    </a:p>
                  </a:txBody>
                  <a:tcPr marL="7620" marR="7620" marT="7620" marB="0"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67439029"/>
                  </a:ext>
                </a:extLst>
              </a:tr>
              <a:tr h="1309412">
                <a:tc vMerge="1">
                  <a:txBody>
                    <a:bodyPr/>
                    <a:lstStyle/>
                    <a:p>
                      <a:endParaRPr lang="es-CO"/>
                    </a:p>
                  </a:txBody>
                  <a:tcPr/>
                </a:tc>
                <a:tc>
                  <a:txBody>
                    <a:bodyPr/>
                    <a:lstStyle/>
                    <a:p>
                      <a:pPr algn="ctr" fontAlgn="ctr"/>
                      <a:r>
                        <a:rPr lang="es-CO" sz="1400" u="none" strike="noStrike" dirty="0">
                          <a:effectLst/>
                        </a:rPr>
                        <a:t>Unidades</a:t>
                      </a:r>
                      <a:endParaRPr lang="es-CO" sz="1400" b="1" i="0" u="none" strike="noStrike" dirty="0">
                        <a:solidFill>
                          <a:srgbClr val="FFFFFF"/>
                        </a:solidFill>
                        <a:effectLst/>
                        <a:latin typeface="Tahoma" panose="020B0604030504040204" pitchFamily="34" charset="0"/>
                      </a:endParaRPr>
                    </a:p>
                  </a:txBody>
                  <a:tcPr marL="7620" marR="7620" marT="7620" marB="0" anchor="ctr"/>
                </a:tc>
                <a:tc>
                  <a:txBody>
                    <a:bodyPr/>
                    <a:lstStyle/>
                    <a:p>
                      <a:pPr algn="ctr" fontAlgn="ctr"/>
                      <a:r>
                        <a:rPr lang="es-CO" sz="1400" u="none" strike="noStrike" dirty="0">
                          <a:effectLst/>
                        </a:rPr>
                        <a:t>Cupos</a:t>
                      </a:r>
                      <a:endParaRPr lang="es-CO" sz="1400" b="1" i="0" u="none" strike="noStrike" dirty="0">
                        <a:solidFill>
                          <a:srgbClr val="FFFFFF"/>
                        </a:solidFill>
                        <a:effectLst/>
                        <a:latin typeface="Tahoma" panose="020B0604030504040204" pitchFamily="34" charset="0"/>
                      </a:endParaRPr>
                    </a:p>
                  </a:txBody>
                  <a:tcPr marL="7620" marR="7620" marT="7620" marB="0" anchor="ctr"/>
                </a:tc>
                <a:tc>
                  <a:txBody>
                    <a:bodyPr/>
                    <a:lstStyle/>
                    <a:p>
                      <a:pPr algn="ctr" fontAlgn="ctr"/>
                      <a:r>
                        <a:rPr lang="es-CO" sz="1400" u="none" strike="noStrike" dirty="0">
                          <a:effectLst/>
                        </a:rPr>
                        <a:t>Presupuesto </a:t>
                      </a:r>
                      <a:br>
                        <a:rPr lang="es-CO" sz="1400" u="none" strike="noStrike" dirty="0">
                          <a:effectLst/>
                        </a:rPr>
                      </a:br>
                      <a:r>
                        <a:rPr lang="es-CO" sz="1400" u="none" strike="noStrike" dirty="0">
                          <a:effectLst/>
                        </a:rPr>
                        <a:t>asignado </a:t>
                      </a:r>
                      <a:br>
                        <a:rPr lang="es-CO" sz="1400" u="none" strike="noStrike" dirty="0">
                          <a:effectLst/>
                        </a:rPr>
                      </a:br>
                      <a:endParaRPr lang="es-CO" sz="1400" b="1" i="0" u="none" strike="noStrike" dirty="0">
                        <a:solidFill>
                          <a:srgbClr val="FFFFFF"/>
                        </a:solidFill>
                        <a:effectLst/>
                        <a:latin typeface="Tahoma" panose="020B0604030504040204" pitchFamily="34" charset="0"/>
                      </a:endParaRPr>
                    </a:p>
                  </a:txBody>
                  <a:tcPr marL="7620" marR="7620" marT="7620" marB="0" anchor="ctr"/>
                </a:tc>
                <a:tc>
                  <a:txBody>
                    <a:bodyPr/>
                    <a:lstStyle/>
                    <a:p>
                      <a:pPr algn="ctr" fontAlgn="ctr"/>
                      <a:r>
                        <a:rPr lang="es-CO" sz="1400" u="none" strike="noStrike" dirty="0">
                          <a:effectLst/>
                        </a:rPr>
                        <a:t>Unidades</a:t>
                      </a:r>
                      <a:endParaRPr lang="es-CO" sz="1400" b="1" i="0" u="none" strike="noStrike" dirty="0">
                        <a:solidFill>
                          <a:srgbClr val="FFFFFF"/>
                        </a:solidFill>
                        <a:effectLst/>
                        <a:latin typeface="Tahoma" panose="020B0604030504040204" pitchFamily="34" charset="0"/>
                      </a:endParaRPr>
                    </a:p>
                  </a:txBody>
                  <a:tcPr marL="7620" marR="7620" marT="7620" marB="0" anchor="ctr"/>
                </a:tc>
                <a:tc>
                  <a:txBody>
                    <a:bodyPr/>
                    <a:lstStyle/>
                    <a:p>
                      <a:pPr algn="ctr" fontAlgn="ctr"/>
                      <a:r>
                        <a:rPr lang="es-CO" sz="1400" u="none" strike="noStrike">
                          <a:effectLst/>
                        </a:rPr>
                        <a:t>Cupos</a:t>
                      </a:r>
                      <a:endParaRPr lang="es-CO" sz="1400" b="1" i="0" u="none" strike="noStrike">
                        <a:solidFill>
                          <a:srgbClr val="FFFFFF"/>
                        </a:solidFill>
                        <a:effectLst/>
                        <a:latin typeface="Tahoma" panose="020B0604030504040204" pitchFamily="34" charset="0"/>
                      </a:endParaRPr>
                    </a:p>
                  </a:txBody>
                  <a:tcPr marL="7620" marR="7620" marT="7620" marB="0" anchor="ctr"/>
                </a:tc>
                <a:tc>
                  <a:txBody>
                    <a:bodyPr/>
                    <a:lstStyle/>
                    <a:p>
                      <a:pPr algn="ctr" fontAlgn="ctr"/>
                      <a:r>
                        <a:rPr lang="es-CO" sz="1400" u="none" strike="noStrike" dirty="0">
                          <a:effectLst/>
                        </a:rPr>
                        <a:t>Presupuesto</a:t>
                      </a:r>
                      <a:br>
                        <a:rPr lang="es-CO" sz="1400" u="none" strike="noStrike" dirty="0">
                          <a:effectLst/>
                        </a:rPr>
                      </a:br>
                      <a:r>
                        <a:rPr lang="es-CO" sz="1400" u="none" strike="noStrike" dirty="0">
                          <a:effectLst/>
                        </a:rPr>
                        <a:t>comprometido</a:t>
                      </a:r>
                      <a:br>
                        <a:rPr lang="es-CO" sz="1400" u="none" strike="noStrike" dirty="0">
                          <a:effectLst/>
                        </a:rPr>
                      </a:br>
                      <a:endParaRPr lang="es-CO" sz="1400" b="1" i="0" u="none" strike="noStrike" dirty="0">
                        <a:solidFill>
                          <a:srgbClr val="FFFFFF"/>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2959677531"/>
                  </a:ext>
                </a:extLst>
              </a:tr>
              <a:tr h="273269">
                <a:tc>
                  <a:txBody>
                    <a:bodyPr/>
                    <a:lstStyle/>
                    <a:p>
                      <a:pPr algn="ctr" fontAlgn="ctr"/>
                      <a:r>
                        <a:rPr lang="es-CO" sz="1400" u="none" strike="noStrike" dirty="0">
                          <a:effectLst/>
                        </a:rPr>
                        <a:t>FAMILIA Y COMUNIDADES</a:t>
                      </a:r>
                      <a:endParaRPr lang="es-CO" sz="1400" b="1" i="0" u="none" strike="noStrike" dirty="0">
                        <a:solidFill>
                          <a:srgbClr val="FFFFFF"/>
                        </a:solidFill>
                        <a:effectLst/>
                        <a:latin typeface="Tahoma" panose="020B0604030504040204" pitchFamily="34" charset="0"/>
                      </a:endParaRPr>
                    </a:p>
                  </a:txBody>
                  <a:tcPr marL="7620" marR="7620" marT="7620" marB="0" anchor="ctr"/>
                </a:tc>
                <a:tc>
                  <a:txBody>
                    <a:bodyPr/>
                    <a:lstStyle/>
                    <a:p>
                      <a:pPr algn="l" fontAlgn="b"/>
                      <a:r>
                        <a:rPr lang="es-CO" sz="1600" b="0" u="none" strike="noStrike" dirty="0">
                          <a:solidFill>
                            <a:srgbClr val="000000"/>
                          </a:solidFill>
                          <a:effectLst/>
                        </a:rPr>
                        <a:t>                                                  -   </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l" fontAlgn="b"/>
                      <a:r>
                        <a:rPr lang="es-CO" sz="1600" b="0" u="none" strike="noStrike" dirty="0">
                          <a:solidFill>
                            <a:srgbClr val="000000"/>
                          </a:solidFill>
                          <a:effectLst/>
                        </a:rPr>
                        <a:t>                                             -   </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r" fontAlgn="b"/>
                      <a:r>
                        <a:rPr lang="es-CO" sz="1600" b="0" u="none" strike="noStrike" dirty="0">
                          <a:solidFill>
                            <a:srgbClr val="000000"/>
                          </a:solidFill>
                          <a:effectLst/>
                        </a:rPr>
                        <a:t>$ 30.596.557</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ctr" fontAlgn="b"/>
                      <a:r>
                        <a:rPr lang="es-CO" sz="1600" b="0" u="none" strike="noStrike" dirty="0">
                          <a:solidFill>
                            <a:srgbClr val="000000"/>
                          </a:solidFill>
                          <a:effectLst/>
                        </a:rPr>
                        <a:t>                                               -   </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l" fontAlgn="b"/>
                      <a:r>
                        <a:rPr lang="es-CO" sz="1600" b="0" u="none" strike="noStrike">
                          <a:solidFill>
                            <a:srgbClr val="000000"/>
                          </a:solidFill>
                          <a:effectLst/>
                        </a:rPr>
                        <a:t>                                          -   </a:t>
                      </a:r>
                      <a:endParaRPr lang="es-CO" sz="1600" b="0" i="0" u="none" strike="noStrike">
                        <a:solidFill>
                          <a:srgbClr val="000000"/>
                        </a:solidFill>
                        <a:effectLst/>
                        <a:latin typeface="Verdana" panose="020B0604030504040204" pitchFamily="34" charset="0"/>
                      </a:endParaRPr>
                    </a:p>
                  </a:txBody>
                  <a:tcPr marL="6350" marR="6350" marT="6350" marB="0" anchor="b"/>
                </a:tc>
                <a:tc>
                  <a:txBody>
                    <a:bodyPr/>
                    <a:lstStyle/>
                    <a:p>
                      <a:pPr algn="r" fontAlgn="b"/>
                      <a:r>
                        <a:rPr lang="es-CO" sz="1600" b="0" u="none" strike="noStrike">
                          <a:solidFill>
                            <a:srgbClr val="000000"/>
                          </a:solidFill>
                          <a:effectLst/>
                        </a:rPr>
                        <a:t>$ 30.596.557</a:t>
                      </a:r>
                      <a:endParaRPr lang="es-CO" sz="1600" b="0" i="0" u="none" strike="noStrike">
                        <a:solidFill>
                          <a:srgbClr val="000000"/>
                        </a:solidFill>
                        <a:effectLst/>
                        <a:latin typeface="Verdana" panose="020B0604030504040204" pitchFamily="34" charset="0"/>
                      </a:endParaRPr>
                    </a:p>
                  </a:txBody>
                  <a:tcPr marL="6350" marR="6350" marT="6350" marB="0" anchor="b"/>
                </a:tc>
                <a:extLst>
                  <a:ext uri="{0D108BD9-81ED-4DB2-BD59-A6C34878D82A}">
                    <a16:rowId xmlns:a16="http://schemas.microsoft.com/office/drawing/2014/main" val="2410048977"/>
                  </a:ext>
                </a:extLst>
              </a:tr>
              <a:tr h="273269">
                <a:tc>
                  <a:txBody>
                    <a:bodyPr/>
                    <a:lstStyle/>
                    <a:p>
                      <a:pPr algn="ctr" fontAlgn="ctr"/>
                      <a:r>
                        <a:rPr lang="es-CO" sz="1400" u="none" strike="noStrike">
                          <a:effectLst/>
                        </a:rPr>
                        <a:t>NIÑEZ Y ADOLESCENCIA</a:t>
                      </a:r>
                      <a:endParaRPr lang="es-CO" sz="1400" b="1" i="0" u="none" strike="noStrike">
                        <a:solidFill>
                          <a:srgbClr val="FFFFFF"/>
                        </a:solidFill>
                        <a:effectLst/>
                        <a:latin typeface="Tahoma" panose="020B0604030504040204" pitchFamily="34" charset="0"/>
                      </a:endParaRPr>
                    </a:p>
                  </a:txBody>
                  <a:tcPr marL="7620" marR="7620" marT="7620" marB="0" anchor="ctr"/>
                </a:tc>
                <a:tc>
                  <a:txBody>
                    <a:bodyPr/>
                    <a:lstStyle/>
                    <a:p>
                      <a:pPr algn="l" fontAlgn="b"/>
                      <a:r>
                        <a:rPr lang="es-CO" sz="1600" b="0" u="none" strike="noStrike" dirty="0">
                          <a:solidFill>
                            <a:srgbClr val="000000"/>
                          </a:solidFill>
                          <a:effectLst/>
                        </a:rPr>
                        <a:t>                                                   2 </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l" fontAlgn="b"/>
                      <a:r>
                        <a:rPr lang="es-CO" sz="1600" b="0" u="none" strike="noStrike" dirty="0">
                          <a:solidFill>
                            <a:srgbClr val="000000"/>
                          </a:solidFill>
                          <a:effectLst/>
                        </a:rPr>
                        <a:t>                                          550 </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r" fontAlgn="b"/>
                      <a:r>
                        <a:rPr lang="es-CO" sz="1600" b="0" u="none" strike="noStrike" dirty="0">
                          <a:solidFill>
                            <a:srgbClr val="000000"/>
                          </a:solidFill>
                          <a:effectLst/>
                        </a:rPr>
                        <a:t>$ 338.264.650</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ctr" fontAlgn="b"/>
                      <a:r>
                        <a:rPr lang="es-CO" sz="1600" b="0" u="none" strike="noStrike" dirty="0">
                          <a:solidFill>
                            <a:srgbClr val="000000"/>
                          </a:solidFill>
                          <a:effectLst/>
                        </a:rPr>
                        <a:t>                                                 1 </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l" fontAlgn="b"/>
                      <a:r>
                        <a:rPr lang="es-CO" sz="1600" b="0" u="none" strike="noStrike">
                          <a:solidFill>
                            <a:srgbClr val="000000"/>
                          </a:solidFill>
                          <a:effectLst/>
                        </a:rPr>
                        <a:t>                                        222 </a:t>
                      </a:r>
                      <a:endParaRPr lang="es-CO" sz="1600" b="0" i="0" u="none" strike="noStrike">
                        <a:solidFill>
                          <a:srgbClr val="000000"/>
                        </a:solidFill>
                        <a:effectLst/>
                        <a:latin typeface="Verdana" panose="020B0604030504040204" pitchFamily="34" charset="0"/>
                      </a:endParaRPr>
                    </a:p>
                  </a:txBody>
                  <a:tcPr marL="6350" marR="6350" marT="6350" marB="0" anchor="b"/>
                </a:tc>
                <a:tc>
                  <a:txBody>
                    <a:bodyPr/>
                    <a:lstStyle/>
                    <a:p>
                      <a:pPr algn="r" fontAlgn="b"/>
                      <a:r>
                        <a:rPr lang="es-CO" sz="1600" b="0" u="none" strike="noStrike">
                          <a:solidFill>
                            <a:srgbClr val="000000"/>
                          </a:solidFill>
                          <a:effectLst/>
                        </a:rPr>
                        <a:t>$ 164.152.051</a:t>
                      </a:r>
                      <a:endParaRPr lang="es-CO" sz="1600" b="0" i="0" u="none" strike="noStrike">
                        <a:solidFill>
                          <a:srgbClr val="000000"/>
                        </a:solidFill>
                        <a:effectLst/>
                        <a:latin typeface="Verdana" panose="020B0604030504040204" pitchFamily="34" charset="0"/>
                      </a:endParaRPr>
                    </a:p>
                  </a:txBody>
                  <a:tcPr marL="6350" marR="6350" marT="6350" marB="0" anchor="b"/>
                </a:tc>
                <a:extLst>
                  <a:ext uri="{0D108BD9-81ED-4DB2-BD59-A6C34878D82A}">
                    <a16:rowId xmlns:a16="http://schemas.microsoft.com/office/drawing/2014/main" val="3967702818"/>
                  </a:ext>
                </a:extLst>
              </a:tr>
              <a:tr h="273269">
                <a:tc>
                  <a:txBody>
                    <a:bodyPr/>
                    <a:lstStyle/>
                    <a:p>
                      <a:pPr algn="ctr" fontAlgn="ctr"/>
                      <a:r>
                        <a:rPr lang="es-CO" sz="1400" u="none" strike="noStrike" dirty="0">
                          <a:effectLst/>
                        </a:rPr>
                        <a:t>PRIMERA INFANCIA</a:t>
                      </a:r>
                      <a:endParaRPr lang="es-CO" sz="1400" b="1" i="0" u="none" strike="noStrike" dirty="0">
                        <a:solidFill>
                          <a:srgbClr val="FFFFFF"/>
                        </a:solidFill>
                        <a:effectLst/>
                        <a:latin typeface="Tahoma" panose="020B0604030504040204" pitchFamily="34" charset="0"/>
                      </a:endParaRPr>
                    </a:p>
                  </a:txBody>
                  <a:tcPr marL="7620" marR="7620" marT="7620" marB="0" anchor="ctr"/>
                </a:tc>
                <a:tc>
                  <a:txBody>
                    <a:bodyPr/>
                    <a:lstStyle/>
                    <a:p>
                      <a:pPr algn="l" fontAlgn="b"/>
                      <a:r>
                        <a:rPr lang="es-CO" sz="1600" b="0" u="none" strike="noStrike" dirty="0">
                          <a:solidFill>
                            <a:srgbClr val="000000"/>
                          </a:solidFill>
                          <a:effectLst/>
                        </a:rPr>
                        <a:t>                                               759 </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l" fontAlgn="b"/>
                      <a:r>
                        <a:rPr lang="es-CO" sz="1600" b="0" u="none" strike="noStrike" dirty="0">
                          <a:solidFill>
                            <a:srgbClr val="000000"/>
                          </a:solidFill>
                          <a:effectLst/>
                        </a:rPr>
                        <a:t>                                      22.089 </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r" fontAlgn="b"/>
                      <a:r>
                        <a:rPr lang="es-CO" sz="1600" b="0" u="none" strike="noStrike" dirty="0">
                          <a:solidFill>
                            <a:srgbClr val="000000"/>
                          </a:solidFill>
                          <a:effectLst/>
                        </a:rPr>
                        <a:t>$ 38.291.686.392</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ctr" fontAlgn="b"/>
                      <a:r>
                        <a:rPr lang="es-CO" sz="1600" b="0" u="none" strike="noStrike" dirty="0">
                          <a:solidFill>
                            <a:srgbClr val="000000"/>
                          </a:solidFill>
                          <a:effectLst/>
                        </a:rPr>
                        <a:t>                                             759 </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l" fontAlgn="b"/>
                      <a:r>
                        <a:rPr lang="es-CO" sz="1600" b="0" u="none" strike="noStrike" dirty="0">
                          <a:solidFill>
                            <a:srgbClr val="000000"/>
                          </a:solidFill>
                          <a:effectLst/>
                        </a:rPr>
                        <a:t>                                   21.983 </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r" fontAlgn="b"/>
                      <a:r>
                        <a:rPr lang="es-CO" sz="1600" b="0" u="none" strike="noStrike">
                          <a:solidFill>
                            <a:srgbClr val="000000"/>
                          </a:solidFill>
                          <a:effectLst/>
                        </a:rPr>
                        <a:t>$ 38.139.032.775</a:t>
                      </a:r>
                      <a:endParaRPr lang="es-CO" sz="1600" b="0" i="0" u="none" strike="noStrike">
                        <a:solidFill>
                          <a:srgbClr val="000000"/>
                        </a:solidFill>
                        <a:effectLst/>
                        <a:latin typeface="Verdana" panose="020B0604030504040204" pitchFamily="34" charset="0"/>
                      </a:endParaRPr>
                    </a:p>
                  </a:txBody>
                  <a:tcPr marL="6350" marR="6350" marT="6350" marB="0" anchor="b"/>
                </a:tc>
                <a:extLst>
                  <a:ext uri="{0D108BD9-81ED-4DB2-BD59-A6C34878D82A}">
                    <a16:rowId xmlns:a16="http://schemas.microsoft.com/office/drawing/2014/main" val="97334221"/>
                  </a:ext>
                </a:extLst>
              </a:tr>
              <a:tr h="273269">
                <a:tc>
                  <a:txBody>
                    <a:bodyPr/>
                    <a:lstStyle/>
                    <a:p>
                      <a:pPr algn="ctr" fontAlgn="ctr"/>
                      <a:r>
                        <a:rPr lang="es-CO" sz="1400" u="none" strike="noStrike" dirty="0">
                          <a:effectLst/>
                        </a:rPr>
                        <a:t>PROTECCION</a:t>
                      </a:r>
                      <a:endParaRPr lang="es-CO" sz="1400" b="1" i="0" u="none" strike="noStrike" dirty="0">
                        <a:solidFill>
                          <a:srgbClr val="FFFFFF"/>
                        </a:solidFill>
                        <a:effectLst/>
                        <a:latin typeface="Tahoma" panose="020B0604030504040204" pitchFamily="34" charset="0"/>
                      </a:endParaRPr>
                    </a:p>
                  </a:txBody>
                  <a:tcPr marL="7620" marR="7620" marT="7620" marB="0" anchor="ctr"/>
                </a:tc>
                <a:tc>
                  <a:txBody>
                    <a:bodyPr/>
                    <a:lstStyle/>
                    <a:p>
                      <a:pPr algn="l" fontAlgn="b"/>
                      <a:r>
                        <a:rPr lang="es-CO" sz="1600" b="0" u="none" strike="noStrike">
                          <a:solidFill>
                            <a:srgbClr val="000000"/>
                          </a:solidFill>
                          <a:effectLst/>
                        </a:rPr>
                        <a:t>                                                 91 </a:t>
                      </a:r>
                      <a:endParaRPr lang="es-CO" sz="1600" b="0" i="0" u="none" strike="noStrike">
                        <a:solidFill>
                          <a:srgbClr val="000000"/>
                        </a:solidFill>
                        <a:effectLst/>
                        <a:latin typeface="Verdana" panose="020B0604030504040204" pitchFamily="34" charset="0"/>
                      </a:endParaRPr>
                    </a:p>
                  </a:txBody>
                  <a:tcPr marL="6350" marR="6350" marT="6350" marB="0" anchor="b"/>
                </a:tc>
                <a:tc>
                  <a:txBody>
                    <a:bodyPr/>
                    <a:lstStyle/>
                    <a:p>
                      <a:pPr algn="l" fontAlgn="b"/>
                      <a:r>
                        <a:rPr lang="es-CO" sz="1600" b="0" u="none" strike="noStrike" dirty="0">
                          <a:solidFill>
                            <a:srgbClr val="000000"/>
                          </a:solidFill>
                          <a:effectLst/>
                        </a:rPr>
                        <a:t>                                          601 </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r" fontAlgn="b"/>
                      <a:r>
                        <a:rPr lang="es-CO" sz="1600" b="0" u="none" strike="noStrike" dirty="0">
                          <a:solidFill>
                            <a:srgbClr val="000000"/>
                          </a:solidFill>
                          <a:effectLst/>
                        </a:rPr>
                        <a:t>$ 10.275.304.564</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ctr" fontAlgn="b"/>
                      <a:r>
                        <a:rPr lang="es-CO" sz="1600" b="0" u="none" strike="noStrike" dirty="0">
                          <a:solidFill>
                            <a:srgbClr val="000000"/>
                          </a:solidFill>
                          <a:effectLst/>
                        </a:rPr>
                        <a:t>                                               90 </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l" fontAlgn="b"/>
                      <a:r>
                        <a:rPr lang="es-CO" sz="1600" b="0" u="none" strike="noStrike" dirty="0">
                          <a:solidFill>
                            <a:srgbClr val="000000"/>
                          </a:solidFill>
                          <a:effectLst/>
                        </a:rPr>
                        <a:t>                                        789 </a:t>
                      </a:r>
                      <a:endParaRPr lang="es-CO" sz="1600" b="0" i="0" u="none" strike="noStrike" dirty="0">
                        <a:solidFill>
                          <a:srgbClr val="000000"/>
                        </a:solidFill>
                        <a:effectLst/>
                        <a:latin typeface="Verdana" panose="020B0604030504040204" pitchFamily="34" charset="0"/>
                      </a:endParaRPr>
                    </a:p>
                  </a:txBody>
                  <a:tcPr marL="6350" marR="6350" marT="6350" marB="0" anchor="b"/>
                </a:tc>
                <a:tc>
                  <a:txBody>
                    <a:bodyPr/>
                    <a:lstStyle/>
                    <a:p>
                      <a:pPr algn="r" fontAlgn="b"/>
                      <a:r>
                        <a:rPr lang="es-CO" sz="1600" b="0" u="none" strike="noStrike" dirty="0">
                          <a:solidFill>
                            <a:srgbClr val="000000"/>
                          </a:solidFill>
                          <a:effectLst/>
                        </a:rPr>
                        <a:t>$ 9.905.470.073</a:t>
                      </a:r>
                      <a:endParaRPr lang="es-CO" sz="1600" b="0" i="0" u="none" strike="noStrike" dirty="0">
                        <a:solidFill>
                          <a:srgbClr val="000000"/>
                        </a:solidFill>
                        <a:effectLst/>
                        <a:latin typeface="Verdana" panose="020B0604030504040204" pitchFamily="34" charset="0"/>
                      </a:endParaRPr>
                    </a:p>
                  </a:txBody>
                  <a:tcPr marL="6350" marR="6350" marT="6350" marB="0" anchor="b"/>
                </a:tc>
                <a:extLst>
                  <a:ext uri="{0D108BD9-81ED-4DB2-BD59-A6C34878D82A}">
                    <a16:rowId xmlns:a16="http://schemas.microsoft.com/office/drawing/2014/main" val="3341556321"/>
                  </a:ext>
                </a:extLst>
              </a:tr>
            </a:tbl>
          </a:graphicData>
        </a:graphic>
      </p:graphicFrame>
      <p:sp>
        <p:nvSpPr>
          <p:cNvPr id="6" name="CuadroTexto 5">
            <a:extLst>
              <a:ext uri="{FF2B5EF4-FFF2-40B4-BE49-F238E27FC236}">
                <a16:creationId xmlns:a16="http://schemas.microsoft.com/office/drawing/2014/main" id="{1F212A91-F169-4052-B531-B274791526B3}"/>
              </a:ext>
            </a:extLst>
          </p:cNvPr>
          <p:cNvSpPr txBox="1"/>
          <p:nvPr/>
        </p:nvSpPr>
        <p:spPr>
          <a:xfrm>
            <a:off x="10356365" y="2328855"/>
            <a:ext cx="1810138" cy="1015663"/>
          </a:xfrm>
          <a:prstGeom prst="rect">
            <a:avLst/>
          </a:prstGeom>
          <a:noFill/>
        </p:spPr>
        <p:txBody>
          <a:bodyPr wrap="square" rtlCol="0">
            <a:spAutoFit/>
          </a:bodyPr>
          <a:lstStyle/>
          <a:p>
            <a:r>
              <a:rPr lang="es-CO" sz="1200" dirty="0"/>
              <a:t>Fuente: https://intranet.icbf.gov.co/estadisticas-institucionales/fichas-oferta-institucional</a:t>
            </a:r>
          </a:p>
        </p:txBody>
      </p:sp>
    </p:spTree>
    <p:extLst>
      <p:ext uri="{BB962C8B-B14F-4D97-AF65-F5344CB8AC3E}">
        <p14:creationId xmlns:p14="http://schemas.microsoft.com/office/powerpoint/2010/main" val="4257754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858190" y="524656"/>
            <a:ext cx="10540110" cy="461665"/>
          </a:xfrm>
          <a:prstGeom prst="rect">
            <a:avLst/>
          </a:prstGeom>
          <a:noFill/>
        </p:spPr>
        <p:txBody>
          <a:bodyPr wrap="square">
            <a:spAutoFit/>
          </a:bodyPr>
          <a:lstStyle/>
          <a:p>
            <a:r>
              <a:rPr kumimoji="0" lang="en-US" sz="2400" b="1" i="0" u="none" strike="noStrike" kern="1200" cap="none" spc="0" normalizeH="0" baseline="0" noProof="0" dirty="0">
                <a:ln>
                  <a:noFill/>
                </a:ln>
                <a:solidFill>
                  <a:srgbClr val="6EBC44"/>
                </a:solidFill>
                <a:effectLst/>
                <a:uLnTx/>
                <a:uFillTx/>
                <a:latin typeface="Arial Rounded MT Bold" panose="020F0704030504030204" pitchFamily="34" charset="0"/>
                <a:cs typeface="Asap Bold"/>
              </a:rPr>
              <a:t>OFERTA DEL ICBF EL EN</a:t>
            </a:r>
            <a:r>
              <a:rPr lang="en-US" sz="2400" b="1" dirty="0">
                <a:solidFill>
                  <a:srgbClr val="002060"/>
                </a:solidFill>
                <a:latin typeface="Arial Rounded MT Bold" panose="020F0704030504030204" pitchFamily="34" charset="0"/>
                <a:cs typeface="Asap Bold"/>
              </a:rPr>
              <a:t>  CENTRO ZONAL NORORIENTAL</a:t>
            </a:r>
            <a:endParaRPr lang="es-CO" sz="2400" dirty="0"/>
          </a:p>
        </p:txBody>
      </p:sp>
      <p:graphicFrame>
        <p:nvGraphicFramePr>
          <p:cNvPr id="2" name="Tabla 1">
            <a:extLst>
              <a:ext uri="{FF2B5EF4-FFF2-40B4-BE49-F238E27FC236}">
                <a16:creationId xmlns:a16="http://schemas.microsoft.com/office/drawing/2014/main" id="{A03881F5-E7A3-4835-A41B-70B9C906EED5}"/>
              </a:ext>
            </a:extLst>
          </p:cNvPr>
          <p:cNvGraphicFramePr>
            <a:graphicFrameLocks noGrp="1"/>
          </p:cNvGraphicFramePr>
          <p:nvPr>
            <p:extLst>
              <p:ext uri="{D42A27DB-BD31-4B8C-83A1-F6EECF244321}">
                <p14:modId xmlns:p14="http://schemas.microsoft.com/office/powerpoint/2010/main" val="2063551636"/>
              </p:ext>
            </p:extLst>
          </p:nvPr>
        </p:nvGraphicFramePr>
        <p:xfrm>
          <a:off x="242315" y="1438862"/>
          <a:ext cx="10325102" cy="3323632"/>
        </p:xfrm>
        <a:graphic>
          <a:graphicData uri="http://schemas.openxmlformats.org/drawingml/2006/table">
            <a:tbl>
              <a:tblPr>
                <a:tableStyleId>{69C7853C-536D-4A76-A0AE-DD22124D55A5}</a:tableStyleId>
              </a:tblPr>
              <a:tblGrid>
                <a:gridCol w="3937134">
                  <a:extLst>
                    <a:ext uri="{9D8B030D-6E8A-4147-A177-3AD203B41FA5}">
                      <a16:colId xmlns:a16="http://schemas.microsoft.com/office/drawing/2014/main" val="3993239372"/>
                    </a:ext>
                  </a:extLst>
                </a:gridCol>
                <a:gridCol w="984286">
                  <a:extLst>
                    <a:ext uri="{9D8B030D-6E8A-4147-A177-3AD203B41FA5}">
                      <a16:colId xmlns:a16="http://schemas.microsoft.com/office/drawing/2014/main" val="2879131285"/>
                    </a:ext>
                  </a:extLst>
                </a:gridCol>
                <a:gridCol w="1225413">
                  <a:extLst>
                    <a:ext uri="{9D8B030D-6E8A-4147-A177-3AD203B41FA5}">
                      <a16:colId xmlns:a16="http://schemas.microsoft.com/office/drawing/2014/main" val="3542967091"/>
                    </a:ext>
                  </a:extLst>
                </a:gridCol>
                <a:gridCol w="1407198">
                  <a:extLst>
                    <a:ext uri="{9D8B030D-6E8A-4147-A177-3AD203B41FA5}">
                      <a16:colId xmlns:a16="http://schemas.microsoft.com/office/drawing/2014/main" val="3426887002"/>
                    </a:ext>
                  </a:extLst>
                </a:gridCol>
                <a:gridCol w="851658">
                  <a:extLst>
                    <a:ext uri="{9D8B030D-6E8A-4147-A177-3AD203B41FA5}">
                      <a16:colId xmlns:a16="http://schemas.microsoft.com/office/drawing/2014/main" val="1238603232"/>
                    </a:ext>
                  </a:extLst>
                </a:gridCol>
                <a:gridCol w="566655">
                  <a:extLst>
                    <a:ext uri="{9D8B030D-6E8A-4147-A177-3AD203B41FA5}">
                      <a16:colId xmlns:a16="http://schemas.microsoft.com/office/drawing/2014/main" val="4003004202"/>
                    </a:ext>
                  </a:extLst>
                </a:gridCol>
                <a:gridCol w="1352758">
                  <a:extLst>
                    <a:ext uri="{9D8B030D-6E8A-4147-A177-3AD203B41FA5}">
                      <a16:colId xmlns:a16="http://schemas.microsoft.com/office/drawing/2014/main" val="3281715560"/>
                    </a:ext>
                  </a:extLst>
                </a:gridCol>
              </a:tblGrid>
              <a:tr h="273269">
                <a:tc rowSpan="2">
                  <a:txBody>
                    <a:bodyPr/>
                    <a:lstStyle/>
                    <a:p>
                      <a:pPr algn="ctr" fontAlgn="ctr"/>
                      <a:r>
                        <a:rPr lang="es-CO" sz="2000" u="none" strike="noStrike" dirty="0">
                          <a:effectLst/>
                        </a:rPr>
                        <a:t>Servicio</a:t>
                      </a:r>
                      <a:endParaRPr lang="es-CO" sz="2000" b="1" i="0" u="none" strike="noStrike" dirty="0">
                        <a:solidFill>
                          <a:srgbClr val="FFFFFF"/>
                        </a:solidFill>
                        <a:effectLst/>
                        <a:latin typeface="Tahoma" panose="020B0604030504040204" pitchFamily="34" charset="0"/>
                      </a:endParaRPr>
                    </a:p>
                  </a:txBody>
                  <a:tcPr marL="7620" marR="7620" marT="7620" marB="0" anchor="ctr"/>
                </a:tc>
                <a:tc gridSpan="3">
                  <a:txBody>
                    <a:bodyPr/>
                    <a:lstStyle/>
                    <a:p>
                      <a:pPr algn="ctr" fontAlgn="ctr"/>
                      <a:r>
                        <a:rPr lang="es-CO" sz="1800" u="none" strike="noStrike" dirty="0">
                          <a:effectLst/>
                        </a:rPr>
                        <a:t>Programación vigente 2020</a:t>
                      </a:r>
                      <a:endParaRPr lang="es-CO" sz="1800" b="1" i="0" u="none" strike="noStrike" dirty="0">
                        <a:solidFill>
                          <a:srgbClr val="FFFFFF"/>
                        </a:solidFill>
                        <a:effectLst/>
                        <a:latin typeface="Tahoma" panose="020B0604030504040204" pitchFamily="34" charset="0"/>
                      </a:endParaRPr>
                    </a:p>
                  </a:txBody>
                  <a:tcPr marL="7620" marR="7620" marT="7620" marB="0" anchor="ctr"/>
                </a:tc>
                <a:tc hMerge="1">
                  <a:txBody>
                    <a:bodyPr/>
                    <a:lstStyle/>
                    <a:p>
                      <a:endParaRPr lang="es-CO"/>
                    </a:p>
                  </a:txBody>
                  <a:tcPr/>
                </a:tc>
                <a:tc hMerge="1">
                  <a:txBody>
                    <a:bodyPr/>
                    <a:lstStyle/>
                    <a:p>
                      <a:endParaRPr lang="es-CO"/>
                    </a:p>
                  </a:txBody>
                  <a:tcPr/>
                </a:tc>
                <a:tc gridSpan="3">
                  <a:txBody>
                    <a:bodyPr/>
                    <a:lstStyle/>
                    <a:p>
                      <a:pPr algn="ctr" fontAlgn="ctr"/>
                      <a:r>
                        <a:rPr lang="es-CO" sz="1800" b="1" u="none" strike="noStrike" dirty="0">
                          <a:effectLst/>
                        </a:rPr>
                        <a:t>Ejecución 2020</a:t>
                      </a:r>
                      <a:endParaRPr lang="es-CO" sz="1800" b="1" i="0" u="none" strike="noStrike" dirty="0">
                        <a:solidFill>
                          <a:srgbClr val="FFFFFF"/>
                        </a:solidFill>
                        <a:effectLst/>
                        <a:latin typeface="Tahoma" panose="020B0604030504040204" pitchFamily="34" charset="0"/>
                      </a:endParaRPr>
                    </a:p>
                  </a:txBody>
                  <a:tcPr marL="7620" marR="7620" marT="7620" marB="0"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67439029"/>
                  </a:ext>
                </a:extLst>
              </a:tr>
              <a:tr h="1309412">
                <a:tc vMerge="1">
                  <a:txBody>
                    <a:bodyPr/>
                    <a:lstStyle/>
                    <a:p>
                      <a:endParaRPr lang="es-CO"/>
                    </a:p>
                  </a:txBody>
                  <a:tcPr/>
                </a:tc>
                <a:tc>
                  <a:txBody>
                    <a:bodyPr/>
                    <a:lstStyle/>
                    <a:p>
                      <a:pPr algn="ctr" fontAlgn="ctr"/>
                      <a:r>
                        <a:rPr lang="es-CO" sz="1600" u="none" strike="noStrike" dirty="0">
                          <a:effectLst/>
                        </a:rPr>
                        <a:t>Unidades</a:t>
                      </a:r>
                      <a:endParaRPr lang="es-CO" sz="1600" b="1" i="0" u="none" strike="noStrike" dirty="0">
                        <a:solidFill>
                          <a:srgbClr val="FFFFFF"/>
                        </a:solidFill>
                        <a:effectLst/>
                        <a:latin typeface="Tahoma" panose="020B0604030504040204" pitchFamily="34" charset="0"/>
                      </a:endParaRPr>
                    </a:p>
                  </a:txBody>
                  <a:tcPr marL="7620" marR="7620" marT="7620" marB="0" anchor="ctr"/>
                </a:tc>
                <a:tc>
                  <a:txBody>
                    <a:bodyPr/>
                    <a:lstStyle/>
                    <a:p>
                      <a:pPr algn="ctr" fontAlgn="ctr"/>
                      <a:r>
                        <a:rPr lang="es-CO" sz="1600" u="none" strike="noStrike" dirty="0">
                          <a:effectLst/>
                        </a:rPr>
                        <a:t>Cupos</a:t>
                      </a:r>
                      <a:endParaRPr lang="es-CO" sz="1600" b="1" i="0" u="none" strike="noStrike" dirty="0">
                        <a:solidFill>
                          <a:srgbClr val="FFFFFF"/>
                        </a:solidFill>
                        <a:effectLst/>
                        <a:latin typeface="Tahoma" panose="020B0604030504040204" pitchFamily="34" charset="0"/>
                      </a:endParaRPr>
                    </a:p>
                  </a:txBody>
                  <a:tcPr marL="7620" marR="7620" marT="7620" marB="0" anchor="ctr"/>
                </a:tc>
                <a:tc>
                  <a:txBody>
                    <a:bodyPr/>
                    <a:lstStyle/>
                    <a:p>
                      <a:pPr algn="ctr" fontAlgn="ctr"/>
                      <a:r>
                        <a:rPr lang="es-CO" sz="1600" u="none" strike="noStrike" dirty="0">
                          <a:effectLst/>
                        </a:rPr>
                        <a:t>Presupuesto </a:t>
                      </a:r>
                      <a:br>
                        <a:rPr lang="es-CO" sz="1600" u="none" strike="noStrike" dirty="0">
                          <a:effectLst/>
                        </a:rPr>
                      </a:br>
                      <a:r>
                        <a:rPr lang="es-CO" sz="1600" u="none" strike="noStrike" dirty="0">
                          <a:effectLst/>
                        </a:rPr>
                        <a:t>asignado </a:t>
                      </a:r>
                      <a:br>
                        <a:rPr lang="es-CO" sz="1600" u="none" strike="noStrike" dirty="0">
                          <a:effectLst/>
                        </a:rPr>
                      </a:br>
                      <a:endParaRPr lang="es-CO" sz="1600" b="1" i="0" u="none" strike="noStrike" dirty="0">
                        <a:solidFill>
                          <a:srgbClr val="FFFFFF"/>
                        </a:solidFill>
                        <a:effectLst/>
                        <a:latin typeface="Tahoma" panose="020B0604030504040204" pitchFamily="34" charset="0"/>
                      </a:endParaRPr>
                    </a:p>
                  </a:txBody>
                  <a:tcPr marL="7620" marR="7620" marT="7620" marB="0" anchor="ctr"/>
                </a:tc>
                <a:tc>
                  <a:txBody>
                    <a:bodyPr/>
                    <a:lstStyle/>
                    <a:p>
                      <a:pPr algn="ctr" fontAlgn="ctr"/>
                      <a:r>
                        <a:rPr lang="es-CO" sz="1600" u="none" strike="noStrike" dirty="0">
                          <a:effectLst/>
                        </a:rPr>
                        <a:t>Unidades</a:t>
                      </a:r>
                      <a:endParaRPr lang="es-CO" sz="1600" b="1" i="0" u="none" strike="noStrike" dirty="0">
                        <a:solidFill>
                          <a:srgbClr val="FFFFFF"/>
                        </a:solidFill>
                        <a:effectLst/>
                        <a:latin typeface="Tahoma" panose="020B0604030504040204" pitchFamily="34" charset="0"/>
                      </a:endParaRPr>
                    </a:p>
                  </a:txBody>
                  <a:tcPr marL="7620" marR="7620" marT="7620" marB="0" anchor="ctr"/>
                </a:tc>
                <a:tc>
                  <a:txBody>
                    <a:bodyPr/>
                    <a:lstStyle/>
                    <a:p>
                      <a:pPr algn="ctr" fontAlgn="ctr"/>
                      <a:r>
                        <a:rPr lang="es-CO" sz="1600" u="none" strike="noStrike" dirty="0">
                          <a:effectLst/>
                        </a:rPr>
                        <a:t>Cupos</a:t>
                      </a:r>
                      <a:endParaRPr lang="es-CO" sz="1600" b="1" i="0" u="none" strike="noStrike" dirty="0">
                        <a:solidFill>
                          <a:srgbClr val="FFFFFF"/>
                        </a:solidFill>
                        <a:effectLst/>
                        <a:latin typeface="Tahoma" panose="020B0604030504040204" pitchFamily="34" charset="0"/>
                      </a:endParaRPr>
                    </a:p>
                  </a:txBody>
                  <a:tcPr marL="7620" marR="7620" marT="7620" marB="0" anchor="ctr"/>
                </a:tc>
                <a:tc>
                  <a:txBody>
                    <a:bodyPr/>
                    <a:lstStyle/>
                    <a:p>
                      <a:pPr algn="ctr" fontAlgn="ctr"/>
                      <a:r>
                        <a:rPr lang="es-CO" sz="1600" u="none" strike="noStrike" dirty="0">
                          <a:effectLst/>
                        </a:rPr>
                        <a:t>Presupuesto</a:t>
                      </a:r>
                      <a:br>
                        <a:rPr lang="es-CO" sz="1600" u="none" strike="noStrike" dirty="0">
                          <a:effectLst/>
                        </a:rPr>
                      </a:br>
                      <a:r>
                        <a:rPr lang="es-CO" sz="1600" u="none" strike="noStrike" dirty="0">
                          <a:effectLst/>
                        </a:rPr>
                        <a:t>comprometido</a:t>
                      </a:r>
                      <a:br>
                        <a:rPr lang="es-CO" sz="1600" u="none" strike="noStrike" dirty="0">
                          <a:effectLst/>
                        </a:rPr>
                      </a:br>
                      <a:endParaRPr lang="es-CO" sz="1600" b="1" i="0" u="none" strike="noStrike" dirty="0">
                        <a:solidFill>
                          <a:srgbClr val="FFFFFF"/>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2959677531"/>
                  </a:ext>
                </a:extLst>
              </a:tr>
              <a:tr h="273269">
                <a:tc>
                  <a:txBody>
                    <a:bodyPr/>
                    <a:lstStyle/>
                    <a:p>
                      <a:pPr algn="ctr" fontAlgn="ctr"/>
                      <a:r>
                        <a:rPr lang="es-CO" sz="2000" u="none" strike="noStrike" dirty="0">
                          <a:effectLst/>
                        </a:rPr>
                        <a:t>FAMILIA Y COMUNIDADES</a:t>
                      </a:r>
                      <a:endParaRPr lang="es-CO" sz="2000" b="1" i="0" u="none" strike="noStrike" dirty="0">
                        <a:solidFill>
                          <a:srgbClr val="FFFFFF"/>
                        </a:solidFill>
                        <a:effectLst/>
                        <a:latin typeface="Tahoma" panose="020B0604030504040204" pitchFamily="34" charset="0"/>
                      </a:endParaRPr>
                    </a:p>
                  </a:txBody>
                  <a:tcPr marL="7620" marR="7620" marT="7620" marB="0" anchor="ctr"/>
                </a:tc>
                <a:tc>
                  <a:txBody>
                    <a:bodyPr/>
                    <a:lstStyle/>
                    <a:p>
                      <a:pPr algn="l" fontAlgn="b"/>
                      <a:r>
                        <a:rPr lang="es-CO" sz="1400" b="0" i="0" u="none" strike="noStrike" dirty="0">
                          <a:solidFill>
                            <a:srgbClr val="000000"/>
                          </a:solidFill>
                          <a:effectLst/>
                          <a:latin typeface="Calibri" panose="020F0502020204030204" pitchFamily="34" charset="0"/>
                        </a:rPr>
                        <a:t>                                                         -   </a:t>
                      </a:r>
                    </a:p>
                  </a:txBody>
                  <a:tcPr marL="6350" marR="6350" marT="6350" marB="0" anchor="b"/>
                </a:tc>
                <a:tc>
                  <a:txBody>
                    <a:bodyPr/>
                    <a:lstStyle/>
                    <a:p>
                      <a:pPr algn="l" fontAlgn="b"/>
                      <a:r>
                        <a:rPr lang="es-CO" sz="1400" b="0" i="0" u="none" strike="noStrike" dirty="0">
                          <a:solidFill>
                            <a:srgbClr val="000000"/>
                          </a:solidFill>
                          <a:effectLst/>
                          <a:latin typeface="Calibri" panose="020F0502020204030204" pitchFamily="34" charset="0"/>
                        </a:rPr>
                        <a:t>                                                220 </a:t>
                      </a:r>
                    </a:p>
                  </a:txBody>
                  <a:tcPr marL="6350" marR="6350" marT="6350" marB="0" anchor="b"/>
                </a:tc>
                <a:tc>
                  <a:txBody>
                    <a:bodyPr/>
                    <a:lstStyle/>
                    <a:p>
                      <a:pPr algn="r" fontAlgn="b"/>
                      <a:r>
                        <a:rPr lang="es-CO" sz="1400" b="0" i="0" u="none" strike="noStrike" dirty="0">
                          <a:solidFill>
                            <a:srgbClr val="000000"/>
                          </a:solidFill>
                          <a:effectLst/>
                          <a:latin typeface="Calibri" panose="020F0502020204030204" pitchFamily="34" charset="0"/>
                        </a:rPr>
                        <a:t>$ 377.139.123</a:t>
                      </a:r>
                    </a:p>
                  </a:txBody>
                  <a:tcPr marL="6350" marR="6350" marT="6350" marB="0" anchor="b"/>
                </a:tc>
                <a:tc>
                  <a:txBody>
                    <a:bodyPr/>
                    <a:lstStyle/>
                    <a:p>
                      <a:pPr algn="ctr" fontAlgn="b"/>
                      <a:r>
                        <a:rPr lang="es-CO" sz="1400" b="0" i="0" u="none" strike="noStrike" dirty="0">
                          <a:solidFill>
                            <a:srgbClr val="000000"/>
                          </a:solidFill>
                          <a:effectLst/>
                          <a:latin typeface="Calibri" panose="020F0502020204030204" pitchFamily="34" charset="0"/>
                        </a:rPr>
                        <a:t>                                                        -   </a:t>
                      </a:r>
                    </a:p>
                  </a:txBody>
                  <a:tcPr marL="6350" marR="6350" marT="6350" marB="0" anchor="b"/>
                </a:tc>
                <a:tc>
                  <a:txBody>
                    <a:bodyPr/>
                    <a:lstStyle/>
                    <a:p>
                      <a:pPr algn="l" fontAlgn="b"/>
                      <a:r>
                        <a:rPr lang="es-CO" sz="1400" b="0" i="0" u="none" strike="noStrike" dirty="0">
                          <a:solidFill>
                            <a:srgbClr val="000000"/>
                          </a:solidFill>
                          <a:effectLst/>
                          <a:latin typeface="Calibri" panose="020F0502020204030204" pitchFamily="34" charset="0"/>
                        </a:rPr>
                        <a:t>                                             220 </a:t>
                      </a:r>
                    </a:p>
                  </a:txBody>
                  <a:tcPr marL="6350" marR="6350" marT="6350" marB="0" anchor="b"/>
                </a:tc>
                <a:tc>
                  <a:txBody>
                    <a:bodyPr/>
                    <a:lstStyle/>
                    <a:p>
                      <a:pPr algn="r" fontAlgn="b"/>
                      <a:r>
                        <a:rPr lang="es-CO" sz="1400" b="0" i="0" u="none" strike="noStrike">
                          <a:solidFill>
                            <a:srgbClr val="000000"/>
                          </a:solidFill>
                          <a:effectLst/>
                          <a:latin typeface="Calibri" panose="020F0502020204030204" pitchFamily="34" charset="0"/>
                        </a:rPr>
                        <a:t>$ 307.475.679</a:t>
                      </a:r>
                    </a:p>
                  </a:txBody>
                  <a:tcPr marL="6350" marR="6350" marT="6350" marB="0" anchor="b"/>
                </a:tc>
                <a:extLst>
                  <a:ext uri="{0D108BD9-81ED-4DB2-BD59-A6C34878D82A}">
                    <a16:rowId xmlns:a16="http://schemas.microsoft.com/office/drawing/2014/main" val="2410048977"/>
                  </a:ext>
                </a:extLst>
              </a:tr>
              <a:tr h="273269">
                <a:tc>
                  <a:txBody>
                    <a:bodyPr/>
                    <a:lstStyle/>
                    <a:p>
                      <a:pPr algn="ctr" fontAlgn="ctr"/>
                      <a:r>
                        <a:rPr lang="es-CO" sz="2000" u="none" strike="noStrike">
                          <a:effectLst/>
                        </a:rPr>
                        <a:t>NIÑEZ Y ADOLESCENCIA</a:t>
                      </a:r>
                      <a:endParaRPr lang="es-CO" sz="2000" b="1" i="0" u="none" strike="noStrike">
                        <a:solidFill>
                          <a:srgbClr val="FFFFFF"/>
                        </a:solidFill>
                        <a:effectLst/>
                        <a:latin typeface="Tahoma" panose="020B0604030504040204" pitchFamily="34" charset="0"/>
                      </a:endParaRPr>
                    </a:p>
                  </a:txBody>
                  <a:tcPr marL="7620" marR="7620" marT="7620" marB="0" anchor="ctr"/>
                </a:tc>
                <a:tc>
                  <a:txBody>
                    <a:bodyPr/>
                    <a:lstStyle/>
                    <a:p>
                      <a:pPr algn="l" fontAlgn="b"/>
                      <a:r>
                        <a:rPr lang="es-CO" sz="1400" b="0" i="0" u="none" strike="noStrike" dirty="0">
                          <a:solidFill>
                            <a:srgbClr val="000000"/>
                          </a:solidFill>
                          <a:effectLst/>
                          <a:latin typeface="Calibri" panose="020F0502020204030204" pitchFamily="34" charset="0"/>
                        </a:rPr>
                        <a:t>                                                          1 </a:t>
                      </a:r>
                    </a:p>
                  </a:txBody>
                  <a:tcPr marL="6350" marR="6350" marT="6350" marB="0" anchor="b"/>
                </a:tc>
                <a:tc>
                  <a:txBody>
                    <a:bodyPr/>
                    <a:lstStyle/>
                    <a:p>
                      <a:pPr algn="l" fontAlgn="b"/>
                      <a:r>
                        <a:rPr lang="es-CO" sz="1400" b="0" i="0" u="none" strike="noStrike" dirty="0">
                          <a:solidFill>
                            <a:srgbClr val="000000"/>
                          </a:solidFill>
                          <a:effectLst/>
                          <a:latin typeface="Calibri" panose="020F0502020204030204" pitchFamily="34" charset="0"/>
                        </a:rPr>
                        <a:t>                                             1.850 </a:t>
                      </a:r>
                    </a:p>
                  </a:txBody>
                  <a:tcPr marL="6350" marR="6350" marT="6350" marB="0" anchor="b"/>
                </a:tc>
                <a:tc>
                  <a:txBody>
                    <a:bodyPr/>
                    <a:lstStyle/>
                    <a:p>
                      <a:pPr algn="r" fontAlgn="b"/>
                      <a:r>
                        <a:rPr lang="es-CO" sz="1400" b="0" i="0" u="none" strike="noStrike" dirty="0">
                          <a:solidFill>
                            <a:srgbClr val="000000"/>
                          </a:solidFill>
                          <a:effectLst/>
                          <a:latin typeface="Calibri" panose="020F0502020204030204" pitchFamily="34" charset="0"/>
                        </a:rPr>
                        <a:t>$ 2.379.609.750</a:t>
                      </a:r>
                    </a:p>
                  </a:txBody>
                  <a:tcPr marL="6350" marR="6350" marT="6350" marB="0" anchor="b"/>
                </a:tc>
                <a:tc>
                  <a:txBody>
                    <a:bodyPr/>
                    <a:lstStyle/>
                    <a:p>
                      <a:pPr algn="ctr" fontAlgn="b"/>
                      <a:r>
                        <a:rPr lang="es-CO" sz="1400" b="0" i="0" u="none" strike="noStrike" dirty="0">
                          <a:solidFill>
                            <a:srgbClr val="000000"/>
                          </a:solidFill>
                          <a:effectLst/>
                          <a:latin typeface="Calibri" panose="020F0502020204030204" pitchFamily="34" charset="0"/>
                        </a:rPr>
                        <a:t>                                                         1 </a:t>
                      </a:r>
                    </a:p>
                  </a:txBody>
                  <a:tcPr marL="6350" marR="6350" marT="6350" marB="0" anchor="b"/>
                </a:tc>
                <a:tc>
                  <a:txBody>
                    <a:bodyPr/>
                    <a:lstStyle/>
                    <a:p>
                      <a:pPr algn="l" fontAlgn="b"/>
                      <a:r>
                        <a:rPr lang="es-CO" sz="1400" b="0" i="0" u="none" strike="noStrike" dirty="0">
                          <a:solidFill>
                            <a:srgbClr val="000000"/>
                          </a:solidFill>
                          <a:effectLst/>
                          <a:latin typeface="Calibri" panose="020F0502020204030204" pitchFamily="34" charset="0"/>
                        </a:rPr>
                        <a:t>                                             167 </a:t>
                      </a:r>
                    </a:p>
                  </a:txBody>
                  <a:tcPr marL="6350" marR="6350" marT="6350" marB="0" anchor="b"/>
                </a:tc>
                <a:tc>
                  <a:txBody>
                    <a:bodyPr/>
                    <a:lstStyle/>
                    <a:p>
                      <a:pPr algn="r" fontAlgn="b"/>
                      <a:r>
                        <a:rPr lang="es-CO" sz="1400" b="0" i="0" u="none" strike="noStrike" dirty="0">
                          <a:solidFill>
                            <a:srgbClr val="000000"/>
                          </a:solidFill>
                          <a:effectLst/>
                          <a:latin typeface="Calibri" panose="020F0502020204030204" pitchFamily="34" charset="0"/>
                        </a:rPr>
                        <a:t>$ 1.180.672.581</a:t>
                      </a:r>
                    </a:p>
                  </a:txBody>
                  <a:tcPr marL="6350" marR="6350" marT="6350" marB="0" anchor="b"/>
                </a:tc>
                <a:extLst>
                  <a:ext uri="{0D108BD9-81ED-4DB2-BD59-A6C34878D82A}">
                    <a16:rowId xmlns:a16="http://schemas.microsoft.com/office/drawing/2014/main" val="3967702818"/>
                  </a:ext>
                </a:extLst>
              </a:tr>
              <a:tr h="273269">
                <a:tc>
                  <a:txBody>
                    <a:bodyPr/>
                    <a:lstStyle/>
                    <a:p>
                      <a:pPr algn="ctr" fontAlgn="ctr"/>
                      <a:r>
                        <a:rPr lang="es-CO" sz="2000" u="none" strike="noStrike" dirty="0">
                          <a:effectLst/>
                        </a:rPr>
                        <a:t>PRIMERA INFANCIA</a:t>
                      </a:r>
                      <a:endParaRPr lang="es-CO" sz="2000" b="1" i="0" u="none" strike="noStrike" dirty="0">
                        <a:solidFill>
                          <a:srgbClr val="FFFFFF"/>
                        </a:solidFill>
                        <a:effectLst/>
                        <a:latin typeface="Tahoma" panose="020B0604030504040204" pitchFamily="34" charset="0"/>
                      </a:endParaRPr>
                    </a:p>
                  </a:txBody>
                  <a:tcPr marL="7620" marR="7620" marT="7620" marB="0" anchor="ctr"/>
                </a:tc>
                <a:tc>
                  <a:txBody>
                    <a:bodyPr/>
                    <a:lstStyle/>
                    <a:p>
                      <a:pPr algn="l" fontAlgn="b"/>
                      <a:r>
                        <a:rPr lang="es-CO" sz="1400" b="0" i="0" u="none" strike="noStrike">
                          <a:solidFill>
                            <a:srgbClr val="000000"/>
                          </a:solidFill>
                          <a:effectLst/>
                          <a:latin typeface="Calibri" panose="020F0502020204030204" pitchFamily="34" charset="0"/>
                        </a:rPr>
                        <a:t>                                                      745 </a:t>
                      </a:r>
                    </a:p>
                  </a:txBody>
                  <a:tcPr marL="6350" marR="6350" marT="6350" marB="0" anchor="b"/>
                </a:tc>
                <a:tc>
                  <a:txBody>
                    <a:bodyPr/>
                    <a:lstStyle/>
                    <a:p>
                      <a:pPr algn="l" fontAlgn="b"/>
                      <a:r>
                        <a:rPr lang="es-CO" sz="1400" b="0" i="0" u="none" strike="noStrike" dirty="0">
                          <a:solidFill>
                            <a:srgbClr val="000000"/>
                          </a:solidFill>
                          <a:effectLst/>
                          <a:latin typeface="Calibri" panose="020F0502020204030204" pitchFamily="34" charset="0"/>
                        </a:rPr>
                        <a:t>                                          25.400 </a:t>
                      </a:r>
                    </a:p>
                  </a:txBody>
                  <a:tcPr marL="6350" marR="6350" marT="6350" marB="0" anchor="b"/>
                </a:tc>
                <a:tc>
                  <a:txBody>
                    <a:bodyPr/>
                    <a:lstStyle/>
                    <a:p>
                      <a:pPr algn="r" fontAlgn="b"/>
                      <a:r>
                        <a:rPr lang="es-CO" sz="1400" b="0" i="0" u="none" strike="noStrike" dirty="0">
                          <a:solidFill>
                            <a:srgbClr val="000000"/>
                          </a:solidFill>
                          <a:effectLst/>
                          <a:latin typeface="Calibri" panose="020F0502020204030204" pitchFamily="34" charset="0"/>
                        </a:rPr>
                        <a:t>$ 38.725.209.266</a:t>
                      </a:r>
                    </a:p>
                  </a:txBody>
                  <a:tcPr marL="6350" marR="6350" marT="6350" marB="0" anchor="b"/>
                </a:tc>
                <a:tc>
                  <a:txBody>
                    <a:bodyPr/>
                    <a:lstStyle/>
                    <a:p>
                      <a:pPr algn="ctr" fontAlgn="b"/>
                      <a:r>
                        <a:rPr lang="es-CO" sz="1400" b="0" i="0" u="none" strike="noStrike" dirty="0">
                          <a:solidFill>
                            <a:srgbClr val="000000"/>
                          </a:solidFill>
                          <a:effectLst/>
                          <a:latin typeface="Calibri" panose="020F0502020204030204" pitchFamily="34" charset="0"/>
                        </a:rPr>
                        <a:t>                                                    713 </a:t>
                      </a:r>
                    </a:p>
                  </a:txBody>
                  <a:tcPr marL="6350" marR="6350" marT="6350" marB="0" anchor="b"/>
                </a:tc>
                <a:tc>
                  <a:txBody>
                    <a:bodyPr/>
                    <a:lstStyle/>
                    <a:p>
                      <a:pPr algn="l" fontAlgn="b"/>
                      <a:r>
                        <a:rPr lang="es-CO" sz="1400" b="0" i="0" u="none" strike="noStrike" dirty="0">
                          <a:solidFill>
                            <a:srgbClr val="000000"/>
                          </a:solidFill>
                          <a:effectLst/>
                          <a:latin typeface="Calibri" panose="020F0502020204030204" pitchFamily="34" charset="0"/>
                        </a:rPr>
                        <a:t>                                       24.272 </a:t>
                      </a:r>
                    </a:p>
                  </a:txBody>
                  <a:tcPr marL="6350" marR="6350" marT="6350" marB="0" anchor="b"/>
                </a:tc>
                <a:tc>
                  <a:txBody>
                    <a:bodyPr/>
                    <a:lstStyle/>
                    <a:p>
                      <a:pPr algn="r" fontAlgn="b"/>
                      <a:r>
                        <a:rPr lang="es-CO" sz="1400" b="0" i="0" u="none" strike="noStrike" dirty="0">
                          <a:solidFill>
                            <a:srgbClr val="000000"/>
                          </a:solidFill>
                          <a:effectLst/>
                          <a:latin typeface="Calibri" panose="020F0502020204030204" pitchFamily="34" charset="0"/>
                        </a:rPr>
                        <a:t>$ 22.470.584.539</a:t>
                      </a:r>
                    </a:p>
                  </a:txBody>
                  <a:tcPr marL="6350" marR="6350" marT="6350" marB="0" anchor="b"/>
                </a:tc>
                <a:extLst>
                  <a:ext uri="{0D108BD9-81ED-4DB2-BD59-A6C34878D82A}">
                    <a16:rowId xmlns:a16="http://schemas.microsoft.com/office/drawing/2014/main" val="97334221"/>
                  </a:ext>
                </a:extLst>
              </a:tr>
              <a:tr h="273269">
                <a:tc>
                  <a:txBody>
                    <a:bodyPr/>
                    <a:lstStyle/>
                    <a:p>
                      <a:pPr algn="ctr" fontAlgn="ctr"/>
                      <a:r>
                        <a:rPr lang="es-CO" sz="2000" u="none" strike="noStrike" dirty="0">
                          <a:effectLst/>
                        </a:rPr>
                        <a:t>PROTECCION</a:t>
                      </a:r>
                      <a:endParaRPr lang="es-CO" sz="2000" b="1" i="0" u="none" strike="noStrike" dirty="0">
                        <a:solidFill>
                          <a:srgbClr val="FFFFFF"/>
                        </a:solidFill>
                        <a:effectLst/>
                        <a:latin typeface="Tahoma" panose="020B0604030504040204" pitchFamily="34" charset="0"/>
                      </a:endParaRPr>
                    </a:p>
                  </a:txBody>
                  <a:tcPr marL="7620" marR="7620" marT="7620" marB="0" anchor="ctr"/>
                </a:tc>
                <a:tc>
                  <a:txBody>
                    <a:bodyPr/>
                    <a:lstStyle/>
                    <a:p>
                      <a:pPr algn="l" fontAlgn="b"/>
                      <a:r>
                        <a:rPr lang="es-CO" sz="1400" b="0" i="0" u="none" strike="noStrike">
                          <a:solidFill>
                            <a:srgbClr val="000000"/>
                          </a:solidFill>
                          <a:effectLst/>
                          <a:latin typeface="Calibri" panose="020F0502020204030204" pitchFamily="34" charset="0"/>
                        </a:rPr>
                        <a:t>                                                        89 </a:t>
                      </a:r>
                    </a:p>
                  </a:txBody>
                  <a:tcPr marL="6350" marR="6350" marT="6350" marB="0" anchor="b"/>
                </a:tc>
                <a:tc>
                  <a:txBody>
                    <a:bodyPr/>
                    <a:lstStyle/>
                    <a:p>
                      <a:pPr algn="l" fontAlgn="b"/>
                      <a:r>
                        <a:rPr lang="es-CO" sz="1400" b="0" i="0" u="none" strike="noStrike">
                          <a:solidFill>
                            <a:srgbClr val="000000"/>
                          </a:solidFill>
                          <a:effectLst/>
                          <a:latin typeface="Calibri" panose="020F0502020204030204" pitchFamily="34" charset="0"/>
                        </a:rPr>
                        <a:t>                                                218 </a:t>
                      </a:r>
                    </a:p>
                  </a:txBody>
                  <a:tcPr marL="6350" marR="6350" marT="6350" marB="0" anchor="b"/>
                </a:tc>
                <a:tc>
                  <a:txBody>
                    <a:bodyPr/>
                    <a:lstStyle/>
                    <a:p>
                      <a:pPr algn="r" fontAlgn="b"/>
                      <a:r>
                        <a:rPr lang="es-CO" sz="1400" b="0" i="0" u="none" strike="noStrike">
                          <a:solidFill>
                            <a:srgbClr val="000000"/>
                          </a:solidFill>
                          <a:effectLst/>
                          <a:latin typeface="Calibri" panose="020F0502020204030204" pitchFamily="34" charset="0"/>
                        </a:rPr>
                        <a:t>$ 2.855.455.602</a:t>
                      </a:r>
                    </a:p>
                  </a:txBody>
                  <a:tcPr marL="6350" marR="6350" marT="6350" marB="0" anchor="b"/>
                </a:tc>
                <a:tc>
                  <a:txBody>
                    <a:bodyPr/>
                    <a:lstStyle/>
                    <a:p>
                      <a:pPr algn="ctr" fontAlgn="b"/>
                      <a:r>
                        <a:rPr lang="es-CO" sz="1400" b="0" i="0" u="none" strike="noStrike" dirty="0">
                          <a:solidFill>
                            <a:srgbClr val="000000"/>
                          </a:solidFill>
                          <a:effectLst/>
                          <a:latin typeface="Calibri" panose="020F0502020204030204" pitchFamily="34" charset="0"/>
                        </a:rPr>
                        <a:t>                                                       77 </a:t>
                      </a:r>
                    </a:p>
                  </a:txBody>
                  <a:tcPr marL="6350" marR="6350" marT="6350" marB="0" anchor="b"/>
                </a:tc>
                <a:tc>
                  <a:txBody>
                    <a:bodyPr/>
                    <a:lstStyle/>
                    <a:p>
                      <a:pPr algn="l" fontAlgn="b"/>
                      <a:r>
                        <a:rPr lang="es-CO" sz="1400" b="0" i="0" u="none" strike="noStrike" dirty="0">
                          <a:solidFill>
                            <a:srgbClr val="000000"/>
                          </a:solidFill>
                          <a:effectLst/>
                          <a:latin typeface="Calibri" panose="020F0502020204030204" pitchFamily="34" charset="0"/>
                        </a:rPr>
                        <a:t>                                             201 </a:t>
                      </a:r>
                    </a:p>
                  </a:txBody>
                  <a:tcPr marL="6350" marR="6350" marT="6350" marB="0" anchor="b"/>
                </a:tc>
                <a:tc>
                  <a:txBody>
                    <a:bodyPr/>
                    <a:lstStyle/>
                    <a:p>
                      <a:pPr algn="r" fontAlgn="b"/>
                      <a:r>
                        <a:rPr lang="es-CO" sz="1400" b="0" i="0" u="none" strike="noStrike" dirty="0">
                          <a:solidFill>
                            <a:srgbClr val="000000"/>
                          </a:solidFill>
                          <a:effectLst/>
                          <a:latin typeface="Calibri" panose="020F0502020204030204" pitchFamily="34" charset="0"/>
                        </a:rPr>
                        <a:t>$ 1.415.345.500</a:t>
                      </a:r>
                    </a:p>
                  </a:txBody>
                  <a:tcPr marL="6350" marR="6350" marT="6350" marB="0" anchor="b"/>
                </a:tc>
                <a:extLst>
                  <a:ext uri="{0D108BD9-81ED-4DB2-BD59-A6C34878D82A}">
                    <a16:rowId xmlns:a16="http://schemas.microsoft.com/office/drawing/2014/main" val="3341556321"/>
                  </a:ext>
                </a:extLst>
              </a:tr>
            </a:tbl>
          </a:graphicData>
        </a:graphic>
      </p:graphicFrame>
      <p:sp>
        <p:nvSpPr>
          <p:cNvPr id="6" name="CuadroTexto 5">
            <a:extLst>
              <a:ext uri="{FF2B5EF4-FFF2-40B4-BE49-F238E27FC236}">
                <a16:creationId xmlns:a16="http://schemas.microsoft.com/office/drawing/2014/main" id="{1F212A91-F169-4052-B531-B274791526B3}"/>
              </a:ext>
            </a:extLst>
          </p:cNvPr>
          <p:cNvSpPr txBox="1"/>
          <p:nvPr/>
        </p:nvSpPr>
        <p:spPr>
          <a:xfrm>
            <a:off x="10675824" y="3718015"/>
            <a:ext cx="1810138" cy="1015663"/>
          </a:xfrm>
          <a:prstGeom prst="rect">
            <a:avLst/>
          </a:prstGeom>
          <a:noFill/>
        </p:spPr>
        <p:txBody>
          <a:bodyPr wrap="square" rtlCol="0">
            <a:spAutoFit/>
          </a:bodyPr>
          <a:lstStyle/>
          <a:p>
            <a:r>
              <a:rPr lang="es-CO" sz="1200" dirty="0"/>
              <a:t>Fuente: https://intranet.icbf.gov.co/estadisticas-institucionales/fichas-oferta-institucional</a:t>
            </a:r>
          </a:p>
        </p:txBody>
      </p:sp>
    </p:spTree>
    <p:extLst>
      <p:ext uri="{BB962C8B-B14F-4D97-AF65-F5344CB8AC3E}">
        <p14:creationId xmlns:p14="http://schemas.microsoft.com/office/powerpoint/2010/main" val="2907398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911626"/>
            <a:ext cx="712363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8000" b="1" i="0" u="none" strike="noStrike" kern="1200" cap="none" spc="0" normalizeH="0" baseline="0" noProof="0" dirty="0">
                <a:ln>
                  <a:noFill/>
                </a:ln>
                <a:solidFill>
                  <a:srgbClr val="242758"/>
                </a:solidFill>
                <a:effectLst/>
                <a:uLnTx/>
                <a:uFillTx/>
                <a:latin typeface="Calibri" panose="020F0502020204030204"/>
                <a:ea typeface="+mn-ea"/>
                <a:cs typeface="+mn-cs"/>
              </a:rPr>
              <a:t>5. Temática Consulta Previa</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411699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9AA09B0-E1EC-3E42-A041-AB2CFE218E81}"/>
              </a:ext>
            </a:extLst>
          </p:cNvPr>
          <p:cNvSpPr txBox="1"/>
          <p:nvPr/>
        </p:nvSpPr>
        <p:spPr>
          <a:xfrm>
            <a:off x="975984" y="756479"/>
            <a:ext cx="10416478" cy="5509200"/>
          </a:xfrm>
          <a:prstGeom prst="rect">
            <a:avLst/>
          </a:prstGeom>
          <a:noFill/>
          <a:ln>
            <a:solidFill>
              <a:srgbClr val="FF0000"/>
            </a:solidFill>
          </a:ln>
        </p:spPr>
        <p:txBody>
          <a:bodyPr wrap="square" rtlCol="0">
            <a:spAutoFit/>
          </a:bodyPr>
          <a:lstStyle/>
          <a:p>
            <a:pPr algn="ctr"/>
            <a:r>
              <a:rPr lang="es-CO" sz="4400" b="1" dirty="0">
                <a:solidFill>
                  <a:srgbClr val="242758"/>
                </a:solidFill>
              </a:rPr>
              <a:t>A través de una encuesta virtual se realizo un sondeo sobre el tema de interés para las partes interesas con un</a:t>
            </a:r>
          </a:p>
          <a:p>
            <a:pPr algn="ctr"/>
            <a:r>
              <a:rPr lang="es-CO" sz="4400" b="1" dirty="0">
                <a:solidFill>
                  <a:srgbClr val="242758"/>
                </a:solidFill>
              </a:rPr>
              <a:t>No. de encuestas </a:t>
            </a:r>
            <a:r>
              <a:rPr lang="es-CO" sz="4400" b="1" dirty="0">
                <a:solidFill>
                  <a:srgbClr val="E76C30"/>
                </a:solidFill>
              </a:rPr>
              <a:t>236</a:t>
            </a:r>
          </a:p>
          <a:p>
            <a:pPr algn="ctr"/>
            <a:r>
              <a:rPr lang="es-CO" sz="4400" b="1" dirty="0">
                <a:solidFill>
                  <a:srgbClr val="242758"/>
                </a:solidFill>
              </a:rPr>
              <a:t>Tema elegido por las partes interesadas </a:t>
            </a:r>
            <a:r>
              <a:rPr lang="es-CO" sz="4400" b="1" dirty="0">
                <a:solidFill>
                  <a:srgbClr val="E76C30"/>
                </a:solidFill>
              </a:rPr>
              <a:t>Atención a niños y niñas  menores de 5 años y 11 meses, 29 días  en las modalidades de primera infancia</a:t>
            </a:r>
            <a:endParaRPr lang="x-none" sz="4400" b="1" dirty="0">
              <a:solidFill>
                <a:srgbClr val="E76C30"/>
              </a:solidFill>
            </a:endParaRPr>
          </a:p>
        </p:txBody>
      </p:sp>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600952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6988" y="308918"/>
            <a:ext cx="10515600" cy="531341"/>
          </a:xfrm>
        </p:spPr>
        <p:txBody>
          <a:bodyPr>
            <a:noAutofit/>
          </a:bodyPr>
          <a:lstStyle/>
          <a:p>
            <a:pPr algn="ctr"/>
            <a:br>
              <a:rPr lang="es-CO" b="1" dirty="0">
                <a:solidFill>
                  <a:srgbClr val="242758"/>
                </a:solidFill>
                <a:latin typeface="+mn-lt"/>
                <a:ea typeface="+mn-ea"/>
                <a:cs typeface="+mn-cs"/>
              </a:rPr>
            </a:br>
            <a:br>
              <a:rPr lang="es-CO" b="1" dirty="0">
                <a:solidFill>
                  <a:srgbClr val="242758"/>
                </a:solidFill>
                <a:latin typeface="+mn-lt"/>
                <a:ea typeface="+mn-ea"/>
                <a:cs typeface="+mn-cs"/>
              </a:rPr>
            </a:br>
            <a:r>
              <a:rPr lang="es-CO" b="1" dirty="0">
                <a:solidFill>
                  <a:srgbClr val="242758"/>
                </a:solidFill>
                <a:latin typeface="+mn-lt"/>
                <a:ea typeface="+mn-ea"/>
                <a:cs typeface="+mn-cs"/>
              </a:rPr>
              <a:t>PRIMERA INFANCIA</a:t>
            </a:r>
            <a:br>
              <a:rPr lang="es-CO" b="1" dirty="0">
                <a:solidFill>
                  <a:srgbClr val="242758"/>
                </a:solidFill>
                <a:latin typeface="+mn-lt"/>
                <a:ea typeface="+mn-ea"/>
                <a:cs typeface="+mn-cs"/>
              </a:rPr>
            </a:br>
            <a:br>
              <a:rPr lang="es-CO" b="1" dirty="0">
                <a:solidFill>
                  <a:srgbClr val="242758"/>
                </a:solidFill>
                <a:latin typeface="+mn-lt"/>
                <a:ea typeface="+mn-ea"/>
                <a:cs typeface="+mn-cs"/>
              </a:rPr>
            </a:br>
            <a:endParaRPr lang="es-CO" b="1" dirty="0">
              <a:solidFill>
                <a:srgbClr val="242758"/>
              </a:solidFill>
              <a:latin typeface="+mn-lt"/>
              <a:ea typeface="+mn-ea"/>
              <a:cs typeface="+mn-cs"/>
            </a:endParaRPr>
          </a:p>
        </p:txBody>
      </p:sp>
      <p:sp>
        <p:nvSpPr>
          <p:cNvPr id="4" name="Rectángulo: esquinas redondeadas 1"/>
          <p:cNvSpPr>
            <a:spLocks noGrp="1"/>
          </p:cNvSpPr>
          <p:nvPr>
            <p:ph idx="1"/>
          </p:nvPr>
        </p:nvSpPr>
        <p:spPr>
          <a:xfrm>
            <a:off x="726988" y="1575088"/>
            <a:ext cx="4522573" cy="4791119"/>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s-CO" sz="2400" b="1" dirty="0">
                <a:solidFill>
                  <a:srgbClr val="242758"/>
                </a:solidFill>
                <a:latin typeface="Arial"/>
              </a:rPr>
              <a:t>Logros: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a:p>
            <a:pPr algn="just">
              <a:lnSpc>
                <a:spcPct val="100000"/>
              </a:lnSpc>
              <a:spcBef>
                <a:spcPts val="0"/>
              </a:spcBef>
              <a:defRPr/>
            </a:pPr>
            <a:r>
              <a:rPr kumimoji="0" lang="es-ES" sz="1600" b="0" i="0" u="none" strike="noStrike" kern="0" cap="none" spc="0" normalizeH="0" baseline="0" noProof="0" dirty="0">
                <a:ln>
                  <a:noFill/>
                </a:ln>
                <a:solidFill>
                  <a:schemeClr val="tx1"/>
                </a:solidFill>
                <a:effectLst/>
                <a:uLnTx/>
                <a:uFillTx/>
                <a:latin typeface="Arial"/>
              </a:rPr>
              <a:t>Realizar acompañamientos pedagógicos y de seguimiento al desarrollo de los niños y niñas</a:t>
            </a:r>
            <a:r>
              <a:rPr lang="es-ES" sz="1600" kern="0" noProof="0" dirty="0">
                <a:solidFill>
                  <a:schemeClr val="tx1"/>
                </a:solidFill>
                <a:latin typeface="Arial"/>
              </a:rPr>
              <a:t> </a:t>
            </a:r>
            <a:r>
              <a:rPr kumimoji="0" lang="es-ES" sz="1600" b="0" i="0" u="none" strike="noStrike" kern="0" cap="none" spc="0" normalizeH="0" baseline="0" noProof="0" dirty="0">
                <a:ln>
                  <a:noFill/>
                </a:ln>
                <a:solidFill>
                  <a:schemeClr val="tx1"/>
                </a:solidFill>
                <a:effectLst/>
                <a:uLnTx/>
                <a:uFillTx/>
                <a:latin typeface="Arial"/>
              </a:rPr>
              <a:t>vinculados a las modalidades de atención.</a:t>
            </a:r>
          </a:p>
          <a:p>
            <a:pPr algn="just">
              <a:lnSpc>
                <a:spcPct val="100000"/>
              </a:lnSpc>
              <a:spcBef>
                <a:spcPts val="0"/>
              </a:spcBef>
              <a:defRPr/>
            </a:pPr>
            <a:r>
              <a:rPr lang="es-ES" sz="1600" kern="0" dirty="0">
                <a:solidFill>
                  <a:schemeClr val="tx1"/>
                </a:solidFill>
                <a:latin typeface="Arial"/>
              </a:rPr>
              <a:t>Movilizar procesos asociados a la Educación Inicial en el Hogar, basados en arte, juego, exploración, literatura y construcción de vínculos por medio del afecto.</a:t>
            </a:r>
          </a:p>
          <a:p>
            <a:pPr algn="just">
              <a:lnSpc>
                <a:spcPct val="100000"/>
              </a:lnSpc>
              <a:spcBef>
                <a:spcPts val="0"/>
              </a:spcBef>
              <a:defRPr/>
            </a:pPr>
            <a:r>
              <a:rPr kumimoji="0" lang="es-ES" sz="1600" b="0" i="0" u="none" strike="noStrike" kern="0" cap="none" spc="0" normalizeH="0" baseline="0" noProof="0" dirty="0">
                <a:ln>
                  <a:noFill/>
                </a:ln>
                <a:solidFill>
                  <a:schemeClr val="tx1"/>
                </a:solidFill>
                <a:effectLst/>
                <a:uLnTx/>
                <a:uFillTx/>
                <a:latin typeface="Arial"/>
              </a:rPr>
              <a:t>Propiciar encuentros con las familias de las niñas y niños usuarios de las modalidades y servicios de P.I, a través de medios virtuales, radiales u otros medios alternativos de comunicación para fortalecer sus capacidades en el rol de cuidado y crianza. </a:t>
            </a:r>
            <a:endParaRPr kumimoji="0" lang="es-CO" sz="1600" b="0" i="0" u="none" strike="noStrike" kern="0" cap="none" spc="0" normalizeH="0" baseline="0" noProof="0" dirty="0">
              <a:ln>
                <a:noFill/>
              </a:ln>
              <a:solidFill>
                <a:schemeClr val="tx1"/>
              </a:solidFill>
              <a:effectLst/>
              <a:uLnTx/>
              <a:uFillTx/>
              <a:latin typeface="Arial"/>
            </a:endParaRPr>
          </a:p>
        </p:txBody>
      </p:sp>
      <p:sp>
        <p:nvSpPr>
          <p:cNvPr id="5" name="Rectángulo: esquinas redondeadas 1"/>
          <p:cNvSpPr txBox="1">
            <a:spLocks/>
          </p:cNvSpPr>
          <p:nvPr/>
        </p:nvSpPr>
        <p:spPr>
          <a:xfrm>
            <a:off x="6752899" y="1575088"/>
            <a:ext cx="4691862" cy="4791119"/>
          </a:xfrm>
          <a:prstGeom prst="roundRect">
            <a:avLst/>
          </a:prstGeom>
          <a:noFill/>
          <a:ln w="12700" cap="flat" cmpd="sng" algn="ctr">
            <a:solidFill>
              <a:schemeClr val="accent6">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just">
              <a:lnSpc>
                <a:spcPct val="100000"/>
              </a:lnSpc>
              <a:spcBef>
                <a:spcPts val="0"/>
              </a:spcBef>
              <a:buNone/>
              <a:defRPr/>
            </a:pPr>
            <a:r>
              <a:rPr lang="es-CO" sz="2400" b="1" dirty="0">
                <a:solidFill>
                  <a:srgbClr val="242758"/>
                </a:solidFill>
                <a:latin typeface="Arial"/>
              </a:rPr>
              <a:t>Retos:</a:t>
            </a:r>
          </a:p>
          <a:p>
            <a:pPr marL="0" indent="0" algn="just">
              <a:lnSpc>
                <a:spcPct val="100000"/>
              </a:lnSpc>
              <a:spcBef>
                <a:spcPts val="0"/>
              </a:spcBef>
              <a:buFontTx/>
              <a:buNone/>
              <a:defRPr/>
            </a:pPr>
            <a:endParaRPr lang="es-CO" sz="1600" kern="0" dirty="0">
              <a:solidFill>
                <a:schemeClr val="tx1"/>
              </a:solidFill>
              <a:latin typeface="Arial"/>
            </a:endParaRPr>
          </a:p>
          <a:p>
            <a:pPr algn="just">
              <a:lnSpc>
                <a:spcPct val="100000"/>
              </a:lnSpc>
              <a:spcBef>
                <a:spcPts val="0"/>
              </a:spcBef>
              <a:defRPr/>
            </a:pPr>
            <a:r>
              <a:rPr lang="es-ES" sz="1600" kern="0" dirty="0">
                <a:solidFill>
                  <a:schemeClr val="tx1"/>
                </a:solidFill>
                <a:latin typeface="Arial"/>
              </a:rPr>
              <a:t>Construir con las niñas y niños de primera infancia su identidad y autonomía de manera divertida, afectuosa, segura, saludable y en familia.</a:t>
            </a:r>
          </a:p>
          <a:p>
            <a:pPr algn="just">
              <a:lnSpc>
                <a:spcPct val="100000"/>
              </a:lnSpc>
              <a:spcBef>
                <a:spcPts val="0"/>
              </a:spcBef>
              <a:defRPr/>
            </a:pPr>
            <a:r>
              <a:rPr lang="es-ES" sz="1600" kern="0" dirty="0">
                <a:solidFill>
                  <a:schemeClr val="tx1"/>
                </a:solidFill>
                <a:latin typeface="Arial"/>
              </a:rPr>
              <a:t>Fortalecer el rol de las familias para entender y promover la Educación Inicial en casa, para garantizar que el hogar sea un verdadero ambiente protector y para construir confianza de cara a los nuevos retos que se presentan durante y después de la pandemia. </a:t>
            </a:r>
          </a:p>
          <a:p>
            <a:pPr algn="just">
              <a:lnSpc>
                <a:spcPct val="100000"/>
              </a:lnSpc>
              <a:spcBef>
                <a:spcPts val="0"/>
              </a:spcBef>
              <a:defRPr/>
            </a:pPr>
            <a:r>
              <a:rPr lang="es-ES" sz="1600" kern="0" dirty="0">
                <a:solidFill>
                  <a:schemeClr val="tx1"/>
                </a:solidFill>
                <a:latin typeface="Arial"/>
              </a:rPr>
              <a:t>Empoderar a los padres de familia en los procesos de participación ciudadana y control social en los servicios y modalidades de atención.</a:t>
            </a:r>
            <a:endParaRPr lang="es-CO" sz="1600" kern="0" dirty="0">
              <a:solidFill>
                <a:schemeClr val="tx1"/>
              </a:solidFill>
              <a:latin typeface="Arial"/>
            </a:endParaRPr>
          </a:p>
        </p:txBody>
      </p:sp>
    </p:spTree>
    <p:extLst>
      <p:ext uri="{BB962C8B-B14F-4D97-AF65-F5344CB8AC3E}">
        <p14:creationId xmlns:p14="http://schemas.microsoft.com/office/powerpoint/2010/main" val="498447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28339" y="1023937"/>
            <a:ext cx="10327341" cy="4810125"/>
          </a:xfrm>
          <a:prstGeom prst="rect">
            <a:avLst/>
          </a:prstGeom>
        </p:spPr>
      </p:pic>
    </p:spTree>
    <p:extLst>
      <p:ext uri="{BB962C8B-B14F-4D97-AF65-F5344CB8AC3E}">
        <p14:creationId xmlns:p14="http://schemas.microsoft.com/office/powerpoint/2010/main" val="2660789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4966" t="5971" r="3746" b="5564"/>
          <a:stretch/>
        </p:blipFill>
        <p:spPr>
          <a:xfrm>
            <a:off x="484702" y="820945"/>
            <a:ext cx="10835199" cy="4987637"/>
          </a:xfrm>
          <a:prstGeom prst="rect">
            <a:avLst/>
          </a:prstGeom>
        </p:spPr>
      </p:pic>
    </p:spTree>
    <p:extLst>
      <p:ext uri="{BB962C8B-B14F-4D97-AF65-F5344CB8AC3E}">
        <p14:creationId xmlns:p14="http://schemas.microsoft.com/office/powerpoint/2010/main" val="287762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961" b="2199"/>
          <a:stretch/>
        </p:blipFill>
        <p:spPr>
          <a:xfrm>
            <a:off x="421745" y="327617"/>
            <a:ext cx="11379213" cy="6239953"/>
          </a:xfrm>
          <a:prstGeom prst="rect">
            <a:avLst/>
          </a:prstGeom>
        </p:spPr>
      </p:pic>
    </p:spTree>
    <p:extLst>
      <p:ext uri="{BB962C8B-B14F-4D97-AF65-F5344CB8AC3E}">
        <p14:creationId xmlns:p14="http://schemas.microsoft.com/office/powerpoint/2010/main" val="761961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2920"/>
          <a:stretch/>
        </p:blipFill>
        <p:spPr>
          <a:xfrm>
            <a:off x="339609" y="263322"/>
            <a:ext cx="11664855" cy="6273269"/>
          </a:xfrm>
          <a:prstGeom prst="rect">
            <a:avLst/>
          </a:prstGeom>
        </p:spPr>
      </p:pic>
    </p:spTree>
    <p:extLst>
      <p:ext uri="{BB962C8B-B14F-4D97-AF65-F5344CB8AC3E}">
        <p14:creationId xmlns:p14="http://schemas.microsoft.com/office/powerpoint/2010/main" val="2253785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9600" b="1" i="0" u="none" strike="noStrike" kern="1200" cap="none" spc="0" normalizeH="0" baseline="0" noProof="0" dirty="0">
                <a:ln>
                  <a:noFill/>
                </a:ln>
                <a:solidFill>
                  <a:srgbClr val="242758"/>
                </a:solidFill>
                <a:effectLst/>
                <a:uLnTx/>
                <a:uFillTx/>
                <a:latin typeface="Calibri" panose="020F0502020204030204"/>
                <a:ea typeface="+mn-ea"/>
                <a:cs typeface="+mn-cs"/>
              </a:rPr>
              <a:t>Instalación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742980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110" b="2649"/>
          <a:stretch/>
        </p:blipFill>
        <p:spPr>
          <a:xfrm>
            <a:off x="774341" y="372264"/>
            <a:ext cx="11093945" cy="6133349"/>
          </a:xfrm>
          <a:prstGeom prst="rect">
            <a:avLst/>
          </a:prstGeom>
        </p:spPr>
      </p:pic>
    </p:spTree>
    <p:extLst>
      <p:ext uri="{BB962C8B-B14F-4D97-AF65-F5344CB8AC3E}">
        <p14:creationId xmlns:p14="http://schemas.microsoft.com/office/powerpoint/2010/main" val="1236618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249" b="3112"/>
          <a:stretch/>
        </p:blipFill>
        <p:spPr>
          <a:xfrm>
            <a:off x="272524" y="123917"/>
            <a:ext cx="11608459" cy="5328406"/>
          </a:xfrm>
          <a:prstGeom prst="rect">
            <a:avLst/>
          </a:prstGeom>
        </p:spPr>
      </p:pic>
      <p:sp>
        <p:nvSpPr>
          <p:cNvPr id="2" name="Rectángulo 1"/>
          <p:cNvSpPr/>
          <p:nvPr/>
        </p:nvSpPr>
        <p:spPr>
          <a:xfrm>
            <a:off x="11119538" y="4770783"/>
            <a:ext cx="882748" cy="86741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26604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54000" y="431800"/>
            <a:ext cx="10842467" cy="5562657"/>
          </a:xfrm>
          <a:prstGeom prst="rect">
            <a:avLst/>
          </a:prstGeom>
        </p:spPr>
      </p:pic>
    </p:spTree>
    <p:extLst>
      <p:ext uri="{BB962C8B-B14F-4D97-AF65-F5344CB8AC3E}">
        <p14:creationId xmlns:p14="http://schemas.microsoft.com/office/powerpoint/2010/main" val="3317307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11213057" y="5982788"/>
            <a:ext cx="805380" cy="875212"/>
          </a:xfrm>
          <a:prstGeom prst="rect">
            <a:avLst/>
          </a:prstGeom>
        </p:spPr>
      </p:pic>
      <p:sp>
        <p:nvSpPr>
          <p:cNvPr id="6" name="Rectángulo 5"/>
          <p:cNvSpPr/>
          <p:nvPr/>
        </p:nvSpPr>
        <p:spPr>
          <a:xfrm>
            <a:off x="0" y="0"/>
            <a:ext cx="173563" cy="6858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6"/>
          <p:cNvSpPr/>
          <p:nvPr/>
        </p:nvSpPr>
        <p:spPr>
          <a:xfrm>
            <a:off x="12018437" y="0"/>
            <a:ext cx="173563" cy="68580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ector recto 8"/>
          <p:cNvCxnSpPr/>
          <p:nvPr/>
        </p:nvCxnSpPr>
        <p:spPr>
          <a:xfrm flipV="1">
            <a:off x="686942" y="1201784"/>
            <a:ext cx="10808983" cy="39190"/>
          </a:xfrm>
          <a:prstGeom prst="line">
            <a:avLst/>
          </a:prstGeom>
          <a:ln>
            <a:solidFill>
              <a:srgbClr val="5F953F"/>
            </a:solidFill>
          </a:ln>
        </p:spPr>
        <p:style>
          <a:lnRef idx="1">
            <a:schemeClr val="accent1"/>
          </a:lnRef>
          <a:fillRef idx="0">
            <a:schemeClr val="accent1"/>
          </a:fillRef>
          <a:effectRef idx="0">
            <a:schemeClr val="accent1"/>
          </a:effectRef>
          <a:fontRef idx="minor">
            <a:schemeClr val="tx1"/>
          </a:fontRef>
        </p:style>
      </p:cxnSp>
      <p:graphicFrame>
        <p:nvGraphicFramePr>
          <p:cNvPr id="3" name="Tabla 2">
            <a:extLst>
              <a:ext uri="{FF2B5EF4-FFF2-40B4-BE49-F238E27FC236}">
                <a16:creationId xmlns:a16="http://schemas.microsoft.com/office/drawing/2014/main" id="{FDF6B8FA-C819-5945-9555-0430B4F77695}"/>
              </a:ext>
            </a:extLst>
          </p:cNvPr>
          <p:cNvGraphicFramePr>
            <a:graphicFrameLocks noGrp="1"/>
          </p:cNvGraphicFramePr>
          <p:nvPr>
            <p:extLst>
              <p:ext uri="{D42A27DB-BD31-4B8C-83A1-F6EECF244321}">
                <p14:modId xmlns:p14="http://schemas.microsoft.com/office/powerpoint/2010/main" val="1750350547"/>
              </p:ext>
            </p:extLst>
          </p:nvPr>
        </p:nvGraphicFramePr>
        <p:xfrm>
          <a:off x="502276" y="553794"/>
          <a:ext cx="11327775" cy="5024043"/>
        </p:xfrm>
        <a:graphic>
          <a:graphicData uri="http://schemas.openxmlformats.org/drawingml/2006/table">
            <a:tbl>
              <a:tblPr/>
              <a:tblGrid>
                <a:gridCol w="744522">
                  <a:extLst>
                    <a:ext uri="{9D8B030D-6E8A-4147-A177-3AD203B41FA5}">
                      <a16:colId xmlns:a16="http://schemas.microsoft.com/office/drawing/2014/main" val="2136872308"/>
                    </a:ext>
                  </a:extLst>
                </a:gridCol>
                <a:gridCol w="759063">
                  <a:extLst>
                    <a:ext uri="{9D8B030D-6E8A-4147-A177-3AD203B41FA5}">
                      <a16:colId xmlns:a16="http://schemas.microsoft.com/office/drawing/2014/main" val="2913740183"/>
                    </a:ext>
                  </a:extLst>
                </a:gridCol>
                <a:gridCol w="2268463">
                  <a:extLst>
                    <a:ext uri="{9D8B030D-6E8A-4147-A177-3AD203B41FA5}">
                      <a16:colId xmlns:a16="http://schemas.microsoft.com/office/drawing/2014/main" val="814513114"/>
                    </a:ext>
                  </a:extLst>
                </a:gridCol>
                <a:gridCol w="1269958">
                  <a:extLst>
                    <a:ext uri="{9D8B030D-6E8A-4147-A177-3AD203B41FA5}">
                      <a16:colId xmlns:a16="http://schemas.microsoft.com/office/drawing/2014/main" val="839206993"/>
                    </a:ext>
                  </a:extLst>
                </a:gridCol>
                <a:gridCol w="1300893">
                  <a:extLst>
                    <a:ext uri="{9D8B030D-6E8A-4147-A177-3AD203B41FA5}">
                      <a16:colId xmlns:a16="http://schemas.microsoft.com/office/drawing/2014/main" val="1784588555"/>
                    </a:ext>
                  </a:extLst>
                </a:gridCol>
                <a:gridCol w="1393814">
                  <a:extLst>
                    <a:ext uri="{9D8B030D-6E8A-4147-A177-3AD203B41FA5}">
                      <a16:colId xmlns:a16="http://schemas.microsoft.com/office/drawing/2014/main" val="2358794130"/>
                    </a:ext>
                  </a:extLst>
                </a:gridCol>
                <a:gridCol w="1347353">
                  <a:extLst>
                    <a:ext uri="{9D8B030D-6E8A-4147-A177-3AD203B41FA5}">
                      <a16:colId xmlns:a16="http://schemas.microsoft.com/office/drawing/2014/main" val="1489631867"/>
                    </a:ext>
                  </a:extLst>
                </a:gridCol>
                <a:gridCol w="1484646">
                  <a:extLst>
                    <a:ext uri="{9D8B030D-6E8A-4147-A177-3AD203B41FA5}">
                      <a16:colId xmlns:a16="http://schemas.microsoft.com/office/drawing/2014/main" val="2740615403"/>
                    </a:ext>
                  </a:extLst>
                </a:gridCol>
                <a:gridCol w="759063">
                  <a:extLst>
                    <a:ext uri="{9D8B030D-6E8A-4147-A177-3AD203B41FA5}">
                      <a16:colId xmlns:a16="http://schemas.microsoft.com/office/drawing/2014/main" val="4222941913"/>
                    </a:ext>
                  </a:extLst>
                </a:gridCol>
              </a:tblGrid>
              <a:tr h="436753">
                <a:tc gridSpan="9">
                  <a:txBody>
                    <a:bodyPr/>
                    <a:lstStyle/>
                    <a:p>
                      <a:pPr algn="ctr" fontAlgn="b"/>
                      <a:r>
                        <a:rPr lang="es-CO" sz="1800" b="1" i="0" u="none" strike="noStrike" dirty="0">
                          <a:solidFill>
                            <a:srgbClr val="000000"/>
                          </a:solidFill>
                          <a:effectLst/>
                          <a:latin typeface="Calibri" panose="020F0502020204030204" pitchFamily="34" charset="0"/>
                        </a:rPr>
                        <a:t>CENTRO ZONAL NORORIENTAL</a:t>
                      </a:r>
                    </a:p>
                  </a:txBody>
                  <a:tcPr marL="8106" marR="8106" marT="81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92995258"/>
                  </a:ext>
                </a:extLst>
              </a:tr>
              <a:tr h="436753">
                <a:tc gridSpan="9">
                  <a:txBody>
                    <a:bodyPr/>
                    <a:lstStyle/>
                    <a:p>
                      <a:pPr algn="ctr" fontAlgn="b"/>
                      <a:r>
                        <a:rPr lang="es-CO" sz="1200" b="1" i="0" u="none" strike="noStrike" dirty="0">
                          <a:solidFill>
                            <a:srgbClr val="000000"/>
                          </a:solidFill>
                          <a:effectLst/>
                          <a:latin typeface="Calibri" panose="020F0502020204030204" pitchFamily="34" charset="0"/>
                        </a:rPr>
                        <a:t>MODALIDAD COMUNITARIA</a:t>
                      </a:r>
                    </a:p>
                  </a:txBody>
                  <a:tcPr marL="8106" marR="8106" marT="810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00762836"/>
                  </a:ext>
                </a:extLst>
              </a:tr>
              <a:tr h="1101443">
                <a:tc>
                  <a:txBody>
                    <a:bodyPr/>
                    <a:lstStyle/>
                    <a:p>
                      <a:pPr algn="ctr" fontAlgn="ctr"/>
                      <a:r>
                        <a:rPr lang="es-CO" sz="1200" b="0" i="0" u="none" strike="noStrike">
                          <a:solidFill>
                            <a:srgbClr val="000000"/>
                          </a:solidFill>
                          <a:effectLst/>
                          <a:latin typeface="Calibri" panose="020F0502020204030204" pitchFamily="34" charset="0"/>
                        </a:rPr>
                        <a:t>CONTRATO</a:t>
                      </a:r>
                    </a:p>
                  </a:txBody>
                  <a:tcPr marL="8106" marR="8106" marT="810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Calibri" panose="020F0502020204030204" pitchFamily="34" charset="0"/>
                        </a:rPr>
                        <a:t>NIT</a:t>
                      </a:r>
                    </a:p>
                  </a:txBody>
                  <a:tcPr marL="8106" marR="8106" marT="8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Calibri" panose="020F0502020204030204" pitchFamily="34" charset="0"/>
                        </a:rPr>
                        <a:t>EAS</a:t>
                      </a:r>
                    </a:p>
                  </a:txBody>
                  <a:tcPr marL="8106" marR="8106" marT="8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Calibri" panose="020F0502020204030204" pitchFamily="34" charset="0"/>
                        </a:rPr>
                        <a:t>UNIDADES TRADICIONAL CONTRATADAS</a:t>
                      </a:r>
                    </a:p>
                  </a:txBody>
                  <a:tcPr marL="8106" marR="8106" marT="8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200" b="0" i="0" u="none" strike="noStrike">
                          <a:solidFill>
                            <a:srgbClr val="000000"/>
                          </a:solidFill>
                          <a:effectLst/>
                          <a:latin typeface="Calibri" panose="020F0502020204030204" pitchFamily="34" charset="0"/>
                        </a:rPr>
                        <a:t>UNIDADES TRADICIONAL EJECUTADO</a:t>
                      </a:r>
                    </a:p>
                  </a:txBody>
                  <a:tcPr marL="8106" marR="8106" marT="810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solidFill>
                            <a:srgbClr val="000000"/>
                          </a:solidFill>
                          <a:effectLst/>
                          <a:latin typeface="Calibri" panose="020F0502020204030204" pitchFamily="34" charset="0"/>
                        </a:rPr>
                        <a:t>VALOR DEL CONTRATO</a:t>
                      </a:r>
                    </a:p>
                  </a:txBody>
                  <a:tcPr marL="8106" marR="8106" marT="81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solidFill>
                            <a:srgbClr val="000000"/>
                          </a:solidFill>
                          <a:effectLst/>
                          <a:latin typeface="Calibri" panose="020F0502020204030204" pitchFamily="34" charset="0"/>
                        </a:rPr>
                        <a:t>VALOR CONTRAPARTIDA Y VTA</a:t>
                      </a:r>
                    </a:p>
                  </a:txBody>
                  <a:tcPr marL="8106" marR="8106" marT="81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solidFill>
                            <a:srgbClr val="000000"/>
                          </a:solidFill>
                          <a:effectLst/>
                          <a:latin typeface="Calibri" panose="020F0502020204030204" pitchFamily="34" charset="0"/>
                        </a:rPr>
                        <a:t> VALOR EJECUTADO A AGOSTO 2020 </a:t>
                      </a:r>
                    </a:p>
                  </a:txBody>
                  <a:tcPr marL="8106" marR="8106" marT="81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a:solidFill>
                            <a:srgbClr val="000000"/>
                          </a:solidFill>
                          <a:effectLst/>
                          <a:latin typeface="Calibri" panose="020F0502020204030204" pitchFamily="34" charset="0"/>
                        </a:rPr>
                        <a:t>% DE EJECUCION</a:t>
                      </a:r>
                    </a:p>
                  </a:txBody>
                  <a:tcPr marL="8106" marR="8106" marT="81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026692"/>
                  </a:ext>
                </a:extLst>
              </a:tr>
              <a:tr h="409457">
                <a:tc>
                  <a:txBody>
                    <a:bodyPr/>
                    <a:lstStyle/>
                    <a:p>
                      <a:pPr algn="l" fontAlgn="b"/>
                      <a:r>
                        <a:rPr lang="es-CO" sz="1200" b="0" i="0" u="none" strike="noStrike">
                          <a:solidFill>
                            <a:srgbClr val="000000"/>
                          </a:solidFill>
                          <a:effectLst/>
                          <a:latin typeface="Calibri" panose="020F0502020204030204" pitchFamily="34" charset="0"/>
                        </a:rPr>
                        <a:t>0528</a:t>
                      </a:r>
                    </a:p>
                  </a:txBody>
                  <a:tcPr marL="8106" marR="8106" marT="81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effectLst/>
                          <a:latin typeface="Calibri" panose="020F0502020204030204" pitchFamily="34" charset="0"/>
                        </a:rPr>
                        <a:t>823003096</a:t>
                      </a:r>
                    </a:p>
                  </a:txBody>
                  <a:tcPr marL="8106" marR="8106" marT="81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FUNDACION ALTOS DEL ROSARIO</a:t>
                      </a:r>
                    </a:p>
                  </a:txBody>
                  <a:tcPr marL="8106" marR="8106" marT="81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effectLst/>
                          <a:latin typeface="Calibri" panose="020F0502020204030204" pitchFamily="34" charset="0"/>
                        </a:rPr>
                        <a:t>220</a:t>
                      </a:r>
                    </a:p>
                  </a:txBody>
                  <a:tcPr marL="8106" marR="8106" marT="81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effectLst/>
                          <a:latin typeface="Calibri" panose="020F0502020204030204" pitchFamily="34" charset="0"/>
                        </a:rPr>
                        <a:t>219</a:t>
                      </a:r>
                    </a:p>
                  </a:txBody>
                  <a:tcPr marL="8106" marR="8106" marT="81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 $      4.359.587.889 </a:t>
                      </a:r>
                    </a:p>
                  </a:txBody>
                  <a:tcPr marL="8106" marR="8106" marT="81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 $          167.676.457 </a:t>
                      </a:r>
                    </a:p>
                  </a:txBody>
                  <a:tcPr marL="8106" marR="8106" marT="81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 $            3.154.114.862 </a:t>
                      </a:r>
                    </a:p>
                  </a:txBody>
                  <a:tcPr marL="8106" marR="8106" marT="81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effectLst/>
                          <a:latin typeface="Calibri" panose="020F0502020204030204" pitchFamily="34" charset="0"/>
                        </a:rPr>
                        <a:t>70%</a:t>
                      </a:r>
                    </a:p>
                  </a:txBody>
                  <a:tcPr marL="8106" marR="8106" marT="81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5356715"/>
                  </a:ext>
                </a:extLst>
              </a:tr>
              <a:tr h="1461766">
                <a:tc>
                  <a:txBody>
                    <a:bodyPr/>
                    <a:lstStyle/>
                    <a:p>
                      <a:pPr algn="l" fontAlgn="b"/>
                      <a:r>
                        <a:rPr lang="es-CO" sz="1200" b="0" i="0" u="none" strike="noStrike">
                          <a:solidFill>
                            <a:srgbClr val="000000"/>
                          </a:solidFill>
                          <a:effectLst/>
                          <a:latin typeface="Calibri" panose="020F0502020204030204" pitchFamily="34" charset="0"/>
                        </a:rPr>
                        <a:t>0532</a:t>
                      </a:r>
                    </a:p>
                  </a:txBody>
                  <a:tcPr marL="8106" marR="8106" marT="81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effectLst/>
                          <a:latin typeface="Calibri" panose="020F0502020204030204" pitchFamily="34" charset="0"/>
                        </a:rPr>
                        <a:t>800066385</a:t>
                      </a:r>
                    </a:p>
                  </a:txBody>
                  <a:tcPr marL="8106" marR="8106" marT="81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ASOCIACION DE PADRES USUARIOS Y MADRES COMUNITARIAS DE HOGARES DE BIENESTAR FAMILIAR FRESITAS DEL BOSQUE</a:t>
                      </a:r>
                    </a:p>
                  </a:txBody>
                  <a:tcPr marL="8106" marR="8106" marT="81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effectLst/>
                          <a:latin typeface="Calibri" panose="020F0502020204030204" pitchFamily="34" charset="0"/>
                        </a:rPr>
                        <a:t>25</a:t>
                      </a:r>
                    </a:p>
                  </a:txBody>
                  <a:tcPr marL="8106" marR="8106" marT="81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effectLst/>
                          <a:latin typeface="Calibri" panose="020F0502020204030204" pitchFamily="34" charset="0"/>
                        </a:rPr>
                        <a:t>23</a:t>
                      </a:r>
                    </a:p>
                  </a:txBody>
                  <a:tcPr marL="8106" marR="8106" marT="81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 $           470.670.515 </a:t>
                      </a:r>
                    </a:p>
                  </a:txBody>
                  <a:tcPr marL="8106" marR="8106" marT="81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 $                                    -   </a:t>
                      </a:r>
                    </a:p>
                  </a:txBody>
                  <a:tcPr marL="8106" marR="8106" marT="81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 $                354.407.015 </a:t>
                      </a:r>
                    </a:p>
                  </a:txBody>
                  <a:tcPr marL="8106" marR="8106" marT="81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effectLst/>
                          <a:latin typeface="Calibri" panose="020F0502020204030204" pitchFamily="34" charset="0"/>
                        </a:rPr>
                        <a:t>75%</a:t>
                      </a:r>
                    </a:p>
                  </a:txBody>
                  <a:tcPr marL="8106" marR="8106" marT="81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4183332"/>
                  </a:ext>
                </a:extLst>
              </a:tr>
              <a:tr h="741118">
                <a:tc>
                  <a:txBody>
                    <a:bodyPr/>
                    <a:lstStyle/>
                    <a:p>
                      <a:pPr algn="l" fontAlgn="b"/>
                      <a:r>
                        <a:rPr lang="es-CO" sz="1200" b="0" i="0" u="none" strike="noStrike">
                          <a:solidFill>
                            <a:srgbClr val="000000"/>
                          </a:solidFill>
                          <a:effectLst/>
                          <a:latin typeface="Calibri" panose="020F0502020204030204" pitchFamily="34" charset="0"/>
                        </a:rPr>
                        <a:t>0534</a:t>
                      </a:r>
                    </a:p>
                  </a:txBody>
                  <a:tcPr marL="8106" marR="8106" marT="81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effectLst/>
                          <a:latin typeface="Calibri" panose="020F0502020204030204" pitchFamily="34" charset="0"/>
                        </a:rPr>
                        <a:t>890984938</a:t>
                      </a:r>
                    </a:p>
                  </a:txBody>
                  <a:tcPr marL="8106" marR="8106" marT="81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PRESENCIA COLOMBO SUIZA</a:t>
                      </a:r>
                    </a:p>
                  </a:txBody>
                  <a:tcPr marL="8106" marR="8106" marT="81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effectLst/>
                          <a:latin typeface="Calibri" panose="020F0502020204030204" pitchFamily="34" charset="0"/>
                        </a:rPr>
                        <a:t>272</a:t>
                      </a:r>
                    </a:p>
                  </a:txBody>
                  <a:tcPr marL="8106" marR="8106" marT="81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effectLst/>
                          <a:latin typeface="Calibri" panose="020F0502020204030204" pitchFamily="34" charset="0"/>
                        </a:rPr>
                        <a:t>244</a:t>
                      </a:r>
                    </a:p>
                  </a:txBody>
                  <a:tcPr marL="8106" marR="8106" marT="81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 $      5.128.246.032 </a:t>
                      </a:r>
                    </a:p>
                  </a:txBody>
                  <a:tcPr marL="8106" marR="8106" marT="81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 $                                    -   </a:t>
                      </a:r>
                    </a:p>
                  </a:txBody>
                  <a:tcPr marL="8106" marR="8106" marT="81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 $            3.849.194.340 </a:t>
                      </a:r>
                    </a:p>
                  </a:txBody>
                  <a:tcPr marL="8106" marR="8106" marT="81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effectLst/>
                          <a:latin typeface="Calibri" panose="020F0502020204030204" pitchFamily="34" charset="0"/>
                        </a:rPr>
                        <a:t>75%</a:t>
                      </a:r>
                    </a:p>
                  </a:txBody>
                  <a:tcPr marL="8106" marR="8106" marT="81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2952790"/>
                  </a:ext>
                </a:extLst>
              </a:tr>
              <a:tr h="436753">
                <a:tc gridSpan="3">
                  <a:txBody>
                    <a:bodyPr/>
                    <a:lstStyle/>
                    <a:p>
                      <a:pPr algn="ctr" fontAlgn="b"/>
                      <a:r>
                        <a:rPr lang="es-CO" sz="1200" b="0" i="0" u="none" strike="noStrike">
                          <a:solidFill>
                            <a:srgbClr val="000000"/>
                          </a:solidFill>
                          <a:effectLst/>
                          <a:latin typeface="Calibri" panose="020F0502020204030204" pitchFamily="34" charset="0"/>
                        </a:rPr>
                        <a:t>TOTAL</a:t>
                      </a:r>
                    </a:p>
                  </a:txBody>
                  <a:tcPr marL="8106" marR="8106" marT="81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a:txBody>
                    <a:bodyPr/>
                    <a:lstStyle/>
                    <a:p>
                      <a:pPr algn="r" fontAlgn="b"/>
                      <a:r>
                        <a:rPr lang="es-CO" sz="1200" b="0" i="0" u="none" strike="noStrike" dirty="0">
                          <a:solidFill>
                            <a:srgbClr val="000000"/>
                          </a:solidFill>
                          <a:effectLst/>
                          <a:latin typeface="Calibri" panose="020F0502020204030204" pitchFamily="34" charset="0"/>
                        </a:rPr>
                        <a:t>517</a:t>
                      </a:r>
                    </a:p>
                  </a:txBody>
                  <a:tcPr marL="8106" marR="8106" marT="81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200" b="0" i="0" u="none" strike="noStrike">
                          <a:solidFill>
                            <a:srgbClr val="000000"/>
                          </a:solidFill>
                          <a:effectLst/>
                          <a:latin typeface="Calibri" panose="020F0502020204030204" pitchFamily="34" charset="0"/>
                        </a:rPr>
                        <a:t>486</a:t>
                      </a:r>
                    </a:p>
                  </a:txBody>
                  <a:tcPr marL="8106" marR="8106" marT="810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 $      9.958.504.436 </a:t>
                      </a:r>
                    </a:p>
                  </a:txBody>
                  <a:tcPr marL="8106" marR="8106" marT="81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 $          167.676.457 </a:t>
                      </a:r>
                    </a:p>
                  </a:txBody>
                  <a:tcPr marL="8106" marR="8106" marT="81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panose="020F0502020204030204" pitchFamily="34" charset="0"/>
                        </a:rPr>
                        <a:t> $            7.357.716.217 </a:t>
                      </a:r>
                    </a:p>
                  </a:txBody>
                  <a:tcPr marL="8106" marR="8106" marT="81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200" b="0" i="0" u="none" strike="noStrike" dirty="0">
                          <a:solidFill>
                            <a:srgbClr val="000000"/>
                          </a:solidFill>
                          <a:effectLst/>
                          <a:latin typeface="Calibri" panose="020F0502020204030204" pitchFamily="34" charset="0"/>
                        </a:rPr>
                        <a:t>73%</a:t>
                      </a:r>
                    </a:p>
                  </a:txBody>
                  <a:tcPr marL="8106" marR="8106" marT="81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8316972"/>
                  </a:ext>
                </a:extLst>
              </a:tr>
            </a:tbl>
          </a:graphicData>
        </a:graphic>
      </p:graphicFrame>
    </p:spTree>
    <p:extLst>
      <p:ext uri="{BB962C8B-B14F-4D97-AF65-F5344CB8AC3E}">
        <p14:creationId xmlns:p14="http://schemas.microsoft.com/office/powerpoint/2010/main" val="3978879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0"/>
            <a:ext cx="173563" cy="6858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6"/>
          <p:cNvSpPr/>
          <p:nvPr/>
        </p:nvSpPr>
        <p:spPr>
          <a:xfrm>
            <a:off x="12018437" y="0"/>
            <a:ext cx="173563" cy="68580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ector recto 8"/>
          <p:cNvCxnSpPr/>
          <p:nvPr/>
        </p:nvCxnSpPr>
        <p:spPr>
          <a:xfrm flipV="1">
            <a:off x="686942" y="1201784"/>
            <a:ext cx="10808983" cy="39190"/>
          </a:xfrm>
          <a:prstGeom prst="line">
            <a:avLst/>
          </a:prstGeom>
          <a:ln>
            <a:solidFill>
              <a:srgbClr val="5F953F"/>
            </a:solidFill>
          </a:ln>
        </p:spPr>
        <p:style>
          <a:lnRef idx="1">
            <a:schemeClr val="accent1"/>
          </a:lnRef>
          <a:fillRef idx="0">
            <a:schemeClr val="accent1"/>
          </a:fillRef>
          <a:effectRef idx="0">
            <a:schemeClr val="accent1"/>
          </a:effectRef>
          <a:fontRef idx="minor">
            <a:schemeClr val="tx1"/>
          </a:fontRef>
        </p:style>
      </p:cxnSp>
      <p:graphicFrame>
        <p:nvGraphicFramePr>
          <p:cNvPr id="5" name="Tabla 4">
            <a:extLst>
              <a:ext uri="{FF2B5EF4-FFF2-40B4-BE49-F238E27FC236}">
                <a16:creationId xmlns:a16="http://schemas.microsoft.com/office/drawing/2014/main" id="{853D306E-9B66-6D49-A262-6151794B94B6}"/>
              </a:ext>
            </a:extLst>
          </p:cNvPr>
          <p:cNvGraphicFramePr>
            <a:graphicFrameLocks noGrp="1"/>
          </p:cNvGraphicFramePr>
          <p:nvPr>
            <p:extLst>
              <p:ext uri="{D42A27DB-BD31-4B8C-83A1-F6EECF244321}">
                <p14:modId xmlns:p14="http://schemas.microsoft.com/office/powerpoint/2010/main" val="1734318062"/>
              </p:ext>
            </p:extLst>
          </p:nvPr>
        </p:nvGraphicFramePr>
        <p:xfrm>
          <a:off x="489396" y="412123"/>
          <a:ext cx="11340654" cy="4932608"/>
        </p:xfrm>
        <a:graphic>
          <a:graphicData uri="http://schemas.openxmlformats.org/drawingml/2006/table">
            <a:tbl>
              <a:tblPr/>
              <a:tblGrid>
                <a:gridCol w="796709">
                  <a:extLst>
                    <a:ext uri="{9D8B030D-6E8A-4147-A177-3AD203B41FA5}">
                      <a16:colId xmlns:a16="http://schemas.microsoft.com/office/drawing/2014/main" val="1004746065"/>
                    </a:ext>
                  </a:extLst>
                </a:gridCol>
                <a:gridCol w="812270">
                  <a:extLst>
                    <a:ext uri="{9D8B030D-6E8A-4147-A177-3AD203B41FA5}">
                      <a16:colId xmlns:a16="http://schemas.microsoft.com/office/drawing/2014/main" val="613540120"/>
                    </a:ext>
                  </a:extLst>
                </a:gridCol>
                <a:gridCol w="1773330">
                  <a:extLst>
                    <a:ext uri="{9D8B030D-6E8A-4147-A177-3AD203B41FA5}">
                      <a16:colId xmlns:a16="http://schemas.microsoft.com/office/drawing/2014/main" val="3184083425"/>
                    </a:ext>
                  </a:extLst>
                </a:gridCol>
                <a:gridCol w="1176999">
                  <a:extLst>
                    <a:ext uri="{9D8B030D-6E8A-4147-A177-3AD203B41FA5}">
                      <a16:colId xmlns:a16="http://schemas.microsoft.com/office/drawing/2014/main" val="1662040994"/>
                    </a:ext>
                  </a:extLst>
                </a:gridCol>
                <a:gridCol w="882749">
                  <a:extLst>
                    <a:ext uri="{9D8B030D-6E8A-4147-A177-3AD203B41FA5}">
                      <a16:colId xmlns:a16="http://schemas.microsoft.com/office/drawing/2014/main" val="3059189307"/>
                    </a:ext>
                  </a:extLst>
                </a:gridCol>
                <a:gridCol w="1548682">
                  <a:extLst>
                    <a:ext uri="{9D8B030D-6E8A-4147-A177-3AD203B41FA5}">
                      <a16:colId xmlns:a16="http://schemas.microsoft.com/office/drawing/2014/main" val="1898361663"/>
                    </a:ext>
                  </a:extLst>
                </a:gridCol>
                <a:gridCol w="1548682">
                  <a:extLst>
                    <a:ext uri="{9D8B030D-6E8A-4147-A177-3AD203B41FA5}">
                      <a16:colId xmlns:a16="http://schemas.microsoft.com/office/drawing/2014/main" val="1151675311"/>
                    </a:ext>
                  </a:extLst>
                </a:gridCol>
                <a:gridCol w="1811958">
                  <a:extLst>
                    <a:ext uri="{9D8B030D-6E8A-4147-A177-3AD203B41FA5}">
                      <a16:colId xmlns:a16="http://schemas.microsoft.com/office/drawing/2014/main" val="4151351276"/>
                    </a:ext>
                  </a:extLst>
                </a:gridCol>
                <a:gridCol w="989275">
                  <a:extLst>
                    <a:ext uri="{9D8B030D-6E8A-4147-A177-3AD203B41FA5}">
                      <a16:colId xmlns:a16="http://schemas.microsoft.com/office/drawing/2014/main" val="2312428450"/>
                    </a:ext>
                  </a:extLst>
                </a:gridCol>
              </a:tblGrid>
              <a:tr h="704659">
                <a:tc gridSpan="9">
                  <a:txBody>
                    <a:bodyPr/>
                    <a:lstStyle/>
                    <a:p>
                      <a:pPr algn="ctr" fontAlgn="b"/>
                      <a:r>
                        <a:rPr lang="es-CO" sz="1800" b="1" i="0" u="none" strike="noStrike" dirty="0">
                          <a:solidFill>
                            <a:srgbClr val="000000"/>
                          </a:solidFill>
                          <a:effectLst/>
                          <a:latin typeface="Calibri" panose="020F0502020204030204" pitchFamily="34" charset="0"/>
                        </a:rPr>
                        <a:t>CENTRO ZONAL NORORIENTAL</a:t>
                      </a:r>
                    </a:p>
                  </a:txBody>
                  <a:tcPr marL="8667" marR="8667" marT="86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741938591"/>
                  </a:ext>
                </a:extLst>
              </a:tr>
              <a:tr h="704659">
                <a:tc gridSpan="9">
                  <a:txBody>
                    <a:bodyPr/>
                    <a:lstStyle/>
                    <a:p>
                      <a:pPr algn="ctr" fontAlgn="b"/>
                      <a:r>
                        <a:rPr lang="es-CO" sz="1400" b="1" i="0" u="none" strike="noStrike" dirty="0">
                          <a:solidFill>
                            <a:srgbClr val="000000"/>
                          </a:solidFill>
                          <a:effectLst/>
                          <a:latin typeface="Calibri" panose="020F0502020204030204" pitchFamily="34" charset="0"/>
                        </a:rPr>
                        <a:t>MODALIDAD FAMILIAR</a:t>
                      </a:r>
                    </a:p>
                  </a:txBody>
                  <a:tcPr marL="8667" marR="8667" marT="866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725776104"/>
                  </a:ext>
                </a:extLst>
              </a:tr>
              <a:tr h="2113972">
                <a:tc>
                  <a:txBody>
                    <a:bodyPr/>
                    <a:lstStyle/>
                    <a:p>
                      <a:pPr algn="ctr" fontAlgn="ctr"/>
                      <a:r>
                        <a:rPr lang="es-CO" sz="1400" b="0" i="0" u="none" strike="noStrike">
                          <a:solidFill>
                            <a:srgbClr val="000000"/>
                          </a:solidFill>
                          <a:effectLst/>
                          <a:latin typeface="Calibri" panose="020F0502020204030204" pitchFamily="34" charset="0"/>
                        </a:rPr>
                        <a:t>CONTRATO</a:t>
                      </a:r>
                    </a:p>
                  </a:txBody>
                  <a:tcPr marL="8667" marR="8667" marT="866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NIT</a:t>
                      </a:r>
                    </a:p>
                  </a:txBody>
                  <a:tcPr marL="8667" marR="8667" marT="86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EAS</a:t>
                      </a:r>
                    </a:p>
                  </a:txBody>
                  <a:tcPr marL="8667" marR="8667" marT="86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Calibri" panose="020F0502020204030204" pitchFamily="34" charset="0"/>
                        </a:rPr>
                        <a:t>UNIDADES FAMI CONTRATADAS</a:t>
                      </a:r>
                    </a:p>
                  </a:txBody>
                  <a:tcPr marL="8667" marR="8667" marT="86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UNIDADES FAMI EJECUTADO</a:t>
                      </a:r>
                    </a:p>
                  </a:txBody>
                  <a:tcPr marL="8667" marR="8667" marT="866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VALOR DEL CONTRATO</a:t>
                      </a:r>
                    </a:p>
                  </a:txBody>
                  <a:tcPr marL="8667" marR="8667" marT="86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VALOR CONTRAPARTIDA Y VTA</a:t>
                      </a:r>
                    </a:p>
                  </a:txBody>
                  <a:tcPr marL="8667" marR="8667" marT="86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 VALOR EJECUTADO A AGOSTO 2020 </a:t>
                      </a:r>
                    </a:p>
                  </a:txBody>
                  <a:tcPr marL="8667" marR="8667" marT="866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 DE EJECUCION</a:t>
                      </a:r>
                    </a:p>
                  </a:txBody>
                  <a:tcPr marL="8667" marR="8667" marT="86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7876266"/>
                  </a:ext>
                </a:extLst>
              </a:tr>
              <a:tr h="704659">
                <a:tc>
                  <a:txBody>
                    <a:bodyPr/>
                    <a:lstStyle/>
                    <a:p>
                      <a:pPr algn="l" fontAlgn="b"/>
                      <a:r>
                        <a:rPr lang="es-CO" sz="1400" b="0" i="0" u="none" strike="noStrike">
                          <a:solidFill>
                            <a:srgbClr val="000000"/>
                          </a:solidFill>
                          <a:effectLst/>
                          <a:latin typeface="Calibri" panose="020F0502020204030204" pitchFamily="34" charset="0"/>
                        </a:rPr>
                        <a:t>0484</a:t>
                      </a:r>
                    </a:p>
                  </a:txBody>
                  <a:tcPr marL="8667" marR="8667" marT="86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Calibri" panose="020F0502020204030204" pitchFamily="34" charset="0"/>
                        </a:rPr>
                        <a:t>811026258</a:t>
                      </a:r>
                    </a:p>
                  </a:txBody>
                  <a:tcPr marL="8667" marR="8667" marT="86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CORPORACION LATINA</a:t>
                      </a:r>
                    </a:p>
                  </a:txBody>
                  <a:tcPr marL="8667" marR="8667" marT="86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Calibri" panose="020F0502020204030204" pitchFamily="34" charset="0"/>
                        </a:rPr>
                        <a:t>97</a:t>
                      </a:r>
                    </a:p>
                  </a:txBody>
                  <a:tcPr marL="8667" marR="8667" marT="86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Calibri" panose="020F0502020204030204" pitchFamily="34" charset="0"/>
                        </a:rPr>
                        <a:t>96</a:t>
                      </a:r>
                    </a:p>
                  </a:txBody>
                  <a:tcPr marL="8667" marR="8667" marT="866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      1.764.969.243 </a:t>
                      </a:r>
                    </a:p>
                  </a:txBody>
                  <a:tcPr marL="8667" marR="8667" marT="86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             84.046.155 </a:t>
                      </a:r>
                    </a:p>
                  </a:txBody>
                  <a:tcPr marL="8667" marR="8667" marT="86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            1.262.794.500 </a:t>
                      </a:r>
                    </a:p>
                  </a:txBody>
                  <a:tcPr marL="8667" marR="8667" marT="866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Calibri" panose="020F0502020204030204" pitchFamily="34" charset="0"/>
                        </a:rPr>
                        <a:t>68%</a:t>
                      </a:r>
                    </a:p>
                  </a:txBody>
                  <a:tcPr marL="8667" marR="8667" marT="86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901942"/>
                  </a:ext>
                </a:extLst>
              </a:tr>
              <a:tr h="704659">
                <a:tc gridSpan="3">
                  <a:txBody>
                    <a:bodyPr/>
                    <a:lstStyle/>
                    <a:p>
                      <a:pPr algn="ctr" fontAlgn="b"/>
                      <a:r>
                        <a:rPr lang="es-CO" sz="1400" b="0" i="0" u="none" strike="noStrike">
                          <a:solidFill>
                            <a:srgbClr val="000000"/>
                          </a:solidFill>
                          <a:effectLst/>
                          <a:latin typeface="Calibri" panose="020F0502020204030204" pitchFamily="34" charset="0"/>
                        </a:rPr>
                        <a:t>TOTAL</a:t>
                      </a:r>
                    </a:p>
                  </a:txBody>
                  <a:tcPr marL="8667" marR="8667" marT="866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a:txBody>
                    <a:bodyPr/>
                    <a:lstStyle/>
                    <a:p>
                      <a:pPr algn="r" fontAlgn="b"/>
                      <a:r>
                        <a:rPr lang="es-CO" sz="1400" b="0" i="0" u="none" strike="noStrike">
                          <a:solidFill>
                            <a:srgbClr val="000000"/>
                          </a:solidFill>
                          <a:effectLst/>
                          <a:latin typeface="Calibri" panose="020F0502020204030204" pitchFamily="34" charset="0"/>
                        </a:rPr>
                        <a:t>97</a:t>
                      </a:r>
                    </a:p>
                  </a:txBody>
                  <a:tcPr marL="8667" marR="8667" marT="86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Calibri" panose="020F0502020204030204" pitchFamily="34" charset="0"/>
                        </a:rPr>
                        <a:t>96</a:t>
                      </a:r>
                    </a:p>
                  </a:txBody>
                  <a:tcPr marL="8667" marR="8667" marT="866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      1.764.969.243 </a:t>
                      </a:r>
                    </a:p>
                  </a:txBody>
                  <a:tcPr marL="8667" marR="8667" marT="86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             84.046.155 </a:t>
                      </a:r>
                    </a:p>
                  </a:txBody>
                  <a:tcPr marL="8667" marR="8667" marT="86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            1.262.794.500 </a:t>
                      </a:r>
                    </a:p>
                  </a:txBody>
                  <a:tcPr marL="8667" marR="8667" marT="86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Calibri" panose="020F0502020204030204" pitchFamily="34" charset="0"/>
                        </a:rPr>
                        <a:t>68%</a:t>
                      </a:r>
                    </a:p>
                  </a:txBody>
                  <a:tcPr marL="8667" marR="8667" marT="866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5787504"/>
                  </a:ext>
                </a:extLst>
              </a:tr>
            </a:tbl>
          </a:graphicData>
        </a:graphic>
      </p:graphicFrame>
    </p:spTree>
    <p:extLst>
      <p:ext uri="{BB962C8B-B14F-4D97-AF65-F5344CB8AC3E}">
        <p14:creationId xmlns:p14="http://schemas.microsoft.com/office/powerpoint/2010/main" val="1205186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0"/>
            <a:ext cx="173563" cy="6858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6"/>
          <p:cNvSpPr/>
          <p:nvPr/>
        </p:nvSpPr>
        <p:spPr>
          <a:xfrm>
            <a:off x="12018437" y="0"/>
            <a:ext cx="173563" cy="68580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ector recto 8"/>
          <p:cNvCxnSpPr/>
          <p:nvPr/>
        </p:nvCxnSpPr>
        <p:spPr>
          <a:xfrm flipV="1">
            <a:off x="686942" y="1201784"/>
            <a:ext cx="10808983" cy="39190"/>
          </a:xfrm>
          <a:prstGeom prst="line">
            <a:avLst/>
          </a:prstGeom>
          <a:ln>
            <a:solidFill>
              <a:srgbClr val="5F953F"/>
            </a:solidFill>
          </a:ln>
        </p:spPr>
        <p:style>
          <a:lnRef idx="1">
            <a:schemeClr val="accent1"/>
          </a:lnRef>
          <a:fillRef idx="0">
            <a:schemeClr val="accent1"/>
          </a:fillRef>
          <a:effectRef idx="0">
            <a:schemeClr val="accent1"/>
          </a:effectRef>
          <a:fontRef idx="minor">
            <a:schemeClr val="tx1"/>
          </a:fontRef>
        </p:style>
      </p:cxnSp>
      <p:graphicFrame>
        <p:nvGraphicFramePr>
          <p:cNvPr id="3" name="Tabla 2">
            <a:extLst>
              <a:ext uri="{FF2B5EF4-FFF2-40B4-BE49-F238E27FC236}">
                <a16:creationId xmlns:a16="http://schemas.microsoft.com/office/drawing/2014/main" id="{5F5671B5-E123-5746-9FBC-92FD15463B34}"/>
              </a:ext>
            </a:extLst>
          </p:cNvPr>
          <p:cNvGraphicFramePr>
            <a:graphicFrameLocks noGrp="1"/>
          </p:cNvGraphicFramePr>
          <p:nvPr>
            <p:extLst>
              <p:ext uri="{D42A27DB-BD31-4B8C-83A1-F6EECF244321}">
                <p14:modId xmlns:p14="http://schemas.microsoft.com/office/powerpoint/2010/main" val="1521348470"/>
              </p:ext>
            </p:extLst>
          </p:nvPr>
        </p:nvGraphicFramePr>
        <p:xfrm>
          <a:off x="335280" y="943817"/>
          <a:ext cx="11506200" cy="4464318"/>
        </p:xfrm>
        <a:graphic>
          <a:graphicData uri="http://schemas.openxmlformats.org/drawingml/2006/table">
            <a:tbl>
              <a:tblPr/>
              <a:tblGrid>
                <a:gridCol w="866451">
                  <a:extLst>
                    <a:ext uri="{9D8B030D-6E8A-4147-A177-3AD203B41FA5}">
                      <a16:colId xmlns:a16="http://schemas.microsoft.com/office/drawing/2014/main" val="2608701322"/>
                    </a:ext>
                  </a:extLst>
                </a:gridCol>
                <a:gridCol w="866451">
                  <a:extLst>
                    <a:ext uri="{9D8B030D-6E8A-4147-A177-3AD203B41FA5}">
                      <a16:colId xmlns:a16="http://schemas.microsoft.com/office/drawing/2014/main" val="3710123138"/>
                    </a:ext>
                  </a:extLst>
                </a:gridCol>
                <a:gridCol w="2121310">
                  <a:extLst>
                    <a:ext uri="{9D8B030D-6E8A-4147-A177-3AD203B41FA5}">
                      <a16:colId xmlns:a16="http://schemas.microsoft.com/office/drawing/2014/main" val="3149264582"/>
                    </a:ext>
                  </a:extLst>
                </a:gridCol>
                <a:gridCol w="1802616">
                  <a:extLst>
                    <a:ext uri="{9D8B030D-6E8A-4147-A177-3AD203B41FA5}">
                      <a16:colId xmlns:a16="http://schemas.microsoft.com/office/drawing/2014/main" val="1922013571"/>
                    </a:ext>
                  </a:extLst>
                </a:gridCol>
                <a:gridCol w="1751303">
                  <a:extLst>
                    <a:ext uri="{9D8B030D-6E8A-4147-A177-3AD203B41FA5}">
                      <a16:colId xmlns:a16="http://schemas.microsoft.com/office/drawing/2014/main" val="3161869906"/>
                    </a:ext>
                  </a:extLst>
                </a:gridCol>
                <a:gridCol w="1703550">
                  <a:extLst>
                    <a:ext uri="{9D8B030D-6E8A-4147-A177-3AD203B41FA5}">
                      <a16:colId xmlns:a16="http://schemas.microsoft.com/office/drawing/2014/main" val="3939152731"/>
                    </a:ext>
                  </a:extLst>
                </a:gridCol>
                <a:gridCol w="1564169">
                  <a:extLst>
                    <a:ext uri="{9D8B030D-6E8A-4147-A177-3AD203B41FA5}">
                      <a16:colId xmlns:a16="http://schemas.microsoft.com/office/drawing/2014/main" val="2851126929"/>
                    </a:ext>
                  </a:extLst>
                </a:gridCol>
                <a:gridCol w="830350">
                  <a:extLst>
                    <a:ext uri="{9D8B030D-6E8A-4147-A177-3AD203B41FA5}">
                      <a16:colId xmlns:a16="http://schemas.microsoft.com/office/drawing/2014/main" val="2126487107"/>
                    </a:ext>
                  </a:extLst>
                </a:gridCol>
              </a:tblGrid>
              <a:tr h="432682">
                <a:tc gridSpan="8">
                  <a:txBody>
                    <a:bodyPr/>
                    <a:lstStyle/>
                    <a:p>
                      <a:pPr algn="ctr" fontAlgn="b"/>
                      <a:r>
                        <a:rPr lang="es-CO" sz="1800" b="1" i="0" u="none" strike="noStrike" dirty="0">
                          <a:solidFill>
                            <a:srgbClr val="000000"/>
                          </a:solidFill>
                          <a:effectLst/>
                          <a:latin typeface="Calibri" panose="020F0502020204030204" pitchFamily="34" charset="0"/>
                        </a:rPr>
                        <a:t>CENTRO ZONAL NORORIENTAL</a:t>
                      </a:r>
                    </a:p>
                  </a:txBody>
                  <a:tcPr marL="9107" marR="9107" marT="91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072304388"/>
                  </a:ext>
                </a:extLst>
              </a:tr>
              <a:tr h="432682">
                <a:tc gridSpan="8">
                  <a:txBody>
                    <a:bodyPr/>
                    <a:lstStyle/>
                    <a:p>
                      <a:pPr algn="ctr" fontAlgn="b"/>
                      <a:r>
                        <a:rPr lang="es-CO" sz="1400" b="1" i="0" u="none" strike="noStrike" dirty="0">
                          <a:solidFill>
                            <a:srgbClr val="000000"/>
                          </a:solidFill>
                          <a:effectLst/>
                          <a:latin typeface="Calibri" panose="020F0502020204030204" pitchFamily="34" charset="0"/>
                        </a:rPr>
                        <a:t>MODALIDAD COMUNITARIA (INTEGRAL)</a:t>
                      </a:r>
                    </a:p>
                  </a:txBody>
                  <a:tcPr marL="9107" marR="9107" marT="91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502186940"/>
                  </a:ext>
                </a:extLst>
              </a:tr>
              <a:tr h="1298044">
                <a:tc>
                  <a:txBody>
                    <a:bodyPr/>
                    <a:lstStyle/>
                    <a:p>
                      <a:pPr algn="ctr" fontAlgn="ctr"/>
                      <a:r>
                        <a:rPr lang="es-CO" sz="1400" b="0" i="0" u="none" strike="noStrike">
                          <a:solidFill>
                            <a:srgbClr val="000000"/>
                          </a:solidFill>
                          <a:effectLst/>
                          <a:latin typeface="Calibri" panose="020F0502020204030204" pitchFamily="34" charset="0"/>
                        </a:rPr>
                        <a:t>CONTRATO</a:t>
                      </a:r>
                    </a:p>
                  </a:txBody>
                  <a:tcPr marL="9107" marR="9107" marT="91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NIT</a:t>
                      </a:r>
                    </a:p>
                  </a:txBody>
                  <a:tcPr marL="9107" marR="9107" marT="9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EAS</a:t>
                      </a:r>
                    </a:p>
                  </a:txBody>
                  <a:tcPr marL="9107" marR="9107" marT="9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UNIDADES CONTRATADAS</a:t>
                      </a:r>
                    </a:p>
                  </a:txBody>
                  <a:tcPr marL="9107" marR="9107" marT="9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VALOR DEL CONTRATO</a:t>
                      </a:r>
                    </a:p>
                  </a:txBody>
                  <a:tcPr marL="9107" marR="9107" marT="9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dirty="0">
                          <a:solidFill>
                            <a:srgbClr val="000000"/>
                          </a:solidFill>
                          <a:effectLst/>
                          <a:latin typeface="Calibri" panose="020F0502020204030204" pitchFamily="34" charset="0"/>
                        </a:rPr>
                        <a:t>VALOR CONTRAPARTIDA</a:t>
                      </a:r>
                    </a:p>
                  </a:txBody>
                  <a:tcPr marL="9107" marR="9107" marT="9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VALOR EJECUTADO A AGOSTO 2020</a:t>
                      </a:r>
                    </a:p>
                  </a:txBody>
                  <a:tcPr marL="9107" marR="9107" marT="910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DE EJECUCION</a:t>
                      </a:r>
                    </a:p>
                  </a:txBody>
                  <a:tcPr marL="9107" marR="9107" marT="91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3665235"/>
                  </a:ext>
                </a:extLst>
              </a:tr>
              <a:tr h="766970">
                <a:tc>
                  <a:txBody>
                    <a:bodyPr/>
                    <a:lstStyle/>
                    <a:p>
                      <a:pPr algn="l" fontAlgn="b"/>
                      <a:r>
                        <a:rPr lang="es-CO" sz="1400" b="0" i="0" u="none" strike="noStrike">
                          <a:solidFill>
                            <a:srgbClr val="000000"/>
                          </a:solidFill>
                          <a:effectLst/>
                          <a:latin typeface="Calibri" panose="020F0502020204030204" pitchFamily="34" charset="0"/>
                        </a:rPr>
                        <a:t>0452</a:t>
                      </a:r>
                    </a:p>
                  </a:txBody>
                  <a:tcPr marL="9107" marR="9107" marT="910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800090906</a:t>
                      </a:r>
                    </a:p>
                  </a:txBody>
                  <a:tcPr marL="9107" marR="9107" marT="9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FUNDACION LAS GOLONDRINAS</a:t>
                      </a:r>
                    </a:p>
                  </a:txBody>
                  <a:tcPr marL="9107" marR="9107" marT="9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243</a:t>
                      </a:r>
                    </a:p>
                  </a:txBody>
                  <a:tcPr marL="9107" marR="9107" marT="91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                 1.171.482.034 </a:t>
                      </a:r>
                    </a:p>
                  </a:txBody>
                  <a:tcPr marL="9107" marR="9107" marT="91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400" b="0" i="0" u="none" strike="noStrike" dirty="0">
                          <a:solidFill>
                            <a:srgbClr val="000000"/>
                          </a:solidFill>
                          <a:effectLst/>
                          <a:latin typeface="Calibri" panose="020F0502020204030204" pitchFamily="34" charset="0"/>
                        </a:rPr>
                        <a:t> $                 22.970.236 </a:t>
                      </a:r>
                    </a:p>
                  </a:txBody>
                  <a:tcPr marL="9107" marR="9107" marT="91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Calibri" panose="020F0502020204030204" pitchFamily="34" charset="0"/>
                        </a:rPr>
                        <a:t>$556.369.155</a:t>
                      </a:r>
                    </a:p>
                  </a:txBody>
                  <a:tcPr marL="9107" marR="9107" marT="910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Calibri" panose="020F0502020204030204" pitchFamily="34" charset="0"/>
                        </a:rPr>
                        <a:t>47%</a:t>
                      </a:r>
                    </a:p>
                  </a:txBody>
                  <a:tcPr marL="9107" marR="9107" marT="91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5693545"/>
                  </a:ext>
                </a:extLst>
              </a:tr>
              <a:tr h="766970">
                <a:tc>
                  <a:txBody>
                    <a:bodyPr/>
                    <a:lstStyle/>
                    <a:p>
                      <a:pPr algn="l" fontAlgn="b"/>
                      <a:r>
                        <a:rPr lang="es-CO" sz="1400" b="0" i="0" u="none" strike="noStrike">
                          <a:solidFill>
                            <a:srgbClr val="000000"/>
                          </a:solidFill>
                          <a:effectLst/>
                          <a:latin typeface="Calibri" panose="020F0502020204030204" pitchFamily="34" charset="0"/>
                        </a:rPr>
                        <a:t>0455</a:t>
                      </a:r>
                    </a:p>
                  </a:txBody>
                  <a:tcPr marL="9107" marR="9107" marT="910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800090906</a:t>
                      </a:r>
                    </a:p>
                  </a:txBody>
                  <a:tcPr marL="9107" marR="9107" marT="9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FUNDACION LAS GOLONDRINAS</a:t>
                      </a:r>
                    </a:p>
                  </a:txBody>
                  <a:tcPr marL="9107" marR="9107" marT="91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Calibri" panose="020F0502020204030204" pitchFamily="34" charset="0"/>
                        </a:rPr>
                        <a:t>275</a:t>
                      </a:r>
                    </a:p>
                  </a:txBody>
                  <a:tcPr marL="9107" marR="9107" marT="91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                 1.325.751.273 </a:t>
                      </a:r>
                    </a:p>
                  </a:txBody>
                  <a:tcPr marL="9107" marR="9107" marT="91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                 25.995.123 </a:t>
                      </a:r>
                    </a:p>
                  </a:txBody>
                  <a:tcPr marL="9107" marR="9107" marT="91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      633.660.242 </a:t>
                      </a:r>
                    </a:p>
                  </a:txBody>
                  <a:tcPr marL="9107" marR="9107" marT="910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Calibri" panose="020F0502020204030204" pitchFamily="34" charset="0"/>
                        </a:rPr>
                        <a:t>47%</a:t>
                      </a:r>
                    </a:p>
                  </a:txBody>
                  <a:tcPr marL="9107" marR="9107" marT="91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713477"/>
                  </a:ext>
                </a:extLst>
              </a:tr>
              <a:tr h="766970">
                <a:tc gridSpan="3">
                  <a:txBody>
                    <a:bodyPr/>
                    <a:lstStyle/>
                    <a:p>
                      <a:pPr algn="ctr" fontAlgn="b"/>
                      <a:r>
                        <a:rPr lang="es-CO" sz="1400" b="0" i="0" u="none" strike="noStrike" dirty="0">
                          <a:solidFill>
                            <a:srgbClr val="000000"/>
                          </a:solidFill>
                          <a:effectLst/>
                          <a:latin typeface="Calibri" panose="020F0502020204030204" pitchFamily="34" charset="0"/>
                        </a:rPr>
                        <a:t>TOTAL</a:t>
                      </a:r>
                    </a:p>
                  </a:txBody>
                  <a:tcPr marL="9107" marR="9107" marT="910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a:txBody>
                    <a:bodyPr/>
                    <a:lstStyle/>
                    <a:p>
                      <a:pPr algn="ctr" fontAlgn="b"/>
                      <a:r>
                        <a:rPr lang="es-CO" sz="1400" b="0" i="0" u="none" strike="noStrike" dirty="0">
                          <a:solidFill>
                            <a:srgbClr val="000000"/>
                          </a:solidFill>
                          <a:effectLst/>
                          <a:latin typeface="Calibri" panose="020F0502020204030204" pitchFamily="34" charset="0"/>
                        </a:rPr>
                        <a:t>518</a:t>
                      </a:r>
                    </a:p>
                  </a:txBody>
                  <a:tcPr marL="9107" marR="9107" marT="91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                 2.497.233.307 </a:t>
                      </a:r>
                    </a:p>
                  </a:txBody>
                  <a:tcPr marL="9107" marR="9107" marT="91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                 48.965.359 </a:t>
                      </a:r>
                    </a:p>
                  </a:txBody>
                  <a:tcPr marL="9107" marR="9107" marT="91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  1.190.029.397 </a:t>
                      </a:r>
                    </a:p>
                  </a:txBody>
                  <a:tcPr marL="9107" marR="9107" marT="910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s-CO" sz="1400" b="0" i="0" u="none" strike="noStrike" dirty="0">
                          <a:solidFill>
                            <a:srgbClr val="000000"/>
                          </a:solidFill>
                          <a:effectLst/>
                          <a:latin typeface="Calibri" panose="020F0502020204030204" pitchFamily="34" charset="0"/>
                        </a:rPr>
                        <a:t> </a:t>
                      </a:r>
                      <a:r>
                        <a:rPr kumimoji="0" 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47%</a:t>
                      </a:r>
                    </a:p>
                    <a:p>
                      <a:pPr marL="0" marR="0" lvl="0" indent="0" algn="l" defTabSz="914400" rtl="0" eaLnBrk="1" fontAlgn="b" latinLnBrk="0" hangingPunct="1">
                        <a:lnSpc>
                          <a:spcPct val="100000"/>
                        </a:lnSpc>
                        <a:spcBef>
                          <a:spcPts val="0"/>
                        </a:spcBef>
                        <a:spcAft>
                          <a:spcPts val="0"/>
                        </a:spcAft>
                        <a:buClrTx/>
                        <a:buSzTx/>
                        <a:buFontTx/>
                        <a:buNone/>
                        <a:tabLst/>
                        <a:defRPr/>
                      </a:pPr>
                      <a:endParaRPr lang="es-CO" sz="1400" b="0" i="0" u="none" strike="noStrike" dirty="0">
                        <a:solidFill>
                          <a:srgbClr val="000000"/>
                        </a:solidFill>
                        <a:effectLst/>
                        <a:latin typeface="Calibri" panose="020F0502020204030204" pitchFamily="34" charset="0"/>
                      </a:endParaRPr>
                    </a:p>
                  </a:txBody>
                  <a:tcPr marL="9107" marR="9107" marT="91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334577"/>
                  </a:ext>
                </a:extLst>
              </a:tr>
            </a:tbl>
          </a:graphicData>
        </a:graphic>
      </p:graphicFrame>
    </p:spTree>
    <p:extLst>
      <p:ext uri="{BB962C8B-B14F-4D97-AF65-F5344CB8AC3E}">
        <p14:creationId xmlns:p14="http://schemas.microsoft.com/office/powerpoint/2010/main" val="2075244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BD65E6-ACB4-1C4D-B3D4-717732740C46}"/>
              </a:ext>
            </a:extLst>
          </p:cNvPr>
          <p:cNvSpPr txBox="1"/>
          <p:nvPr/>
        </p:nvSpPr>
        <p:spPr>
          <a:xfrm>
            <a:off x="6607175" y="1929693"/>
            <a:ext cx="5426085" cy="2677656"/>
          </a:xfrm>
          <a:prstGeom prst="rect">
            <a:avLst/>
          </a:prstGeom>
          <a:noFill/>
        </p:spPr>
        <p:txBody>
          <a:bodyPr wrap="square" rtlCol="0">
            <a:spAutoFit/>
          </a:bodyPr>
          <a:lstStyle/>
          <a:p>
            <a:pPr algn="ctr"/>
            <a:r>
              <a:rPr lang="es-CO" sz="6000" b="1" dirty="0">
                <a:solidFill>
                  <a:srgbClr val="242758"/>
                </a:solidFill>
              </a:rPr>
              <a:t>FAMILIAS Y COMUNIDADES</a:t>
            </a:r>
          </a:p>
          <a:p>
            <a:pPr lvl="0" algn="ctr"/>
            <a:endParaRPr lang="x-none" sz="4800" dirty="0">
              <a:solidFill>
                <a:srgbClr val="76B52D"/>
              </a:solidFill>
              <a:latin typeface="Calibri Light" panose="020F0302020204030204"/>
            </a:endParaRPr>
          </a:p>
        </p:txBody>
      </p:sp>
      <p:sp>
        <p:nvSpPr>
          <p:cNvPr id="5" name="CuadroTexto 4">
            <a:extLst>
              <a:ext uri="{FF2B5EF4-FFF2-40B4-BE49-F238E27FC236}">
                <a16:creationId xmlns:a16="http://schemas.microsoft.com/office/drawing/2014/main" id="{2DC9F5CB-BD27-C245-A20F-3A181FF5B702}"/>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4" name="Picture 2" descr="Niños jugando en el jardín de infantes con juego de torre. Foto gra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951" y="1223675"/>
            <a:ext cx="5252866" cy="4106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91709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62B12A7-2643-E842-ACFE-0D945A2A248A}"/>
              </a:ext>
            </a:extLst>
          </p:cNvPr>
          <p:cNvSpPr txBox="1"/>
          <p:nvPr/>
        </p:nvSpPr>
        <p:spPr>
          <a:xfrm>
            <a:off x="6659333" y="2519349"/>
            <a:ext cx="5160983" cy="1015663"/>
          </a:xfrm>
          <a:prstGeom prst="rect">
            <a:avLst/>
          </a:prstGeom>
          <a:noFill/>
        </p:spPr>
        <p:txBody>
          <a:bodyPr wrap="square" rtlCol="0">
            <a:spAutoFit/>
          </a:bodyPr>
          <a:lstStyle/>
          <a:p>
            <a:pPr algn="ctr"/>
            <a:r>
              <a:rPr lang="x-none" sz="6000" b="1" dirty="0">
                <a:solidFill>
                  <a:srgbClr val="242758"/>
                </a:solidFill>
              </a:rPr>
              <a:t>NUTRICIÓN</a:t>
            </a:r>
          </a:p>
        </p:txBody>
      </p:sp>
      <p:sp>
        <p:nvSpPr>
          <p:cNvPr id="5" name="CuadroTexto 4">
            <a:extLst>
              <a:ext uri="{FF2B5EF4-FFF2-40B4-BE49-F238E27FC236}">
                <a16:creationId xmlns:a16="http://schemas.microsoft.com/office/drawing/2014/main" id="{34AE72CB-3197-0F4A-93F0-2C4B15A094A4}"/>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4" name="Picture 2" descr="Niña jugando con naranja Foto gra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93" y="1338356"/>
            <a:ext cx="5098031" cy="37319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72933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597007"/>
            <a:ext cx="8915880" cy="43642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ea typeface="+mn-ea"/>
                <a:cs typeface="+mn-cs"/>
              </a:rPr>
              <a:t>NUTRICIÓN</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1085317" y="1535289"/>
            <a:ext cx="4320000" cy="448168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algn="just" fontAlgn="auto">
              <a:lnSpc>
                <a:spcPct val="100000"/>
              </a:lnSpc>
              <a:spcBef>
                <a:spcPts val="0"/>
              </a:spcBef>
              <a:spcAft>
                <a:spcPts val="0"/>
              </a:spcAft>
              <a:buClrTx/>
              <a:buSzTx/>
              <a:buFontTx/>
              <a:buNone/>
              <a:tabLst/>
              <a:defRPr/>
            </a:pPr>
            <a:r>
              <a:rPr lang="es-CO" sz="2400" b="1" dirty="0">
                <a:solidFill>
                  <a:srgbClr val="242758"/>
                </a:solidFill>
                <a:latin typeface="Arial"/>
              </a:rPr>
              <a:t>Logros:</a:t>
            </a:r>
          </a:p>
          <a:p>
            <a:pPr marL="285750" marR="0" lvl="0" indent="-285750" algn="just" fontAlgn="auto">
              <a:lnSpc>
                <a:spcPct val="100000"/>
              </a:lnSpc>
              <a:spcBef>
                <a:spcPts val="0"/>
              </a:spcBef>
              <a:spcAft>
                <a:spcPts val="0"/>
              </a:spcAft>
              <a:buClrTx/>
              <a:buSzTx/>
              <a:buFontTx/>
              <a:buChar char="-"/>
              <a:tabLst/>
              <a:defRPr/>
            </a:pPr>
            <a:r>
              <a:rPr lang="es-CO" sz="1500" b="1" dirty="0">
                <a:solidFill>
                  <a:srgbClr val="242758"/>
                </a:solidFill>
                <a:latin typeface="Arial"/>
              </a:rPr>
              <a:t>Garantizar la seguridad alimentaria y nutricional a la familias beneficiarias de las modalidades de atención del ICBF.</a:t>
            </a:r>
          </a:p>
          <a:p>
            <a:pPr marL="285750" marR="0" lvl="0" indent="-285750" algn="just" fontAlgn="auto">
              <a:lnSpc>
                <a:spcPct val="100000"/>
              </a:lnSpc>
              <a:spcBef>
                <a:spcPts val="0"/>
              </a:spcBef>
              <a:spcAft>
                <a:spcPts val="0"/>
              </a:spcAft>
              <a:buClrTx/>
              <a:buSzTx/>
              <a:buFontTx/>
              <a:buChar char="-"/>
              <a:tabLst/>
              <a:defRPr/>
            </a:pPr>
            <a:endParaRPr lang="es-CO" sz="1500" b="1" dirty="0">
              <a:solidFill>
                <a:srgbClr val="242758"/>
              </a:solidFill>
              <a:latin typeface="Arial"/>
            </a:endParaRPr>
          </a:p>
          <a:p>
            <a:pPr marL="285750" marR="0" lvl="0" indent="-285750" algn="just" fontAlgn="auto">
              <a:lnSpc>
                <a:spcPct val="100000"/>
              </a:lnSpc>
              <a:spcBef>
                <a:spcPts val="0"/>
              </a:spcBef>
              <a:spcAft>
                <a:spcPts val="0"/>
              </a:spcAft>
              <a:buClrTx/>
              <a:buSzTx/>
              <a:buFontTx/>
              <a:buChar char="-"/>
              <a:tabLst/>
              <a:defRPr/>
            </a:pPr>
            <a:r>
              <a:rPr lang="es-CO" sz="1500" b="1" dirty="0">
                <a:solidFill>
                  <a:srgbClr val="242758"/>
                </a:solidFill>
                <a:latin typeface="Arial"/>
              </a:rPr>
              <a:t>Desarrollar el componente de Nutrición y Salud a través del acompañamiento telefónico a las familias y por medios virtuales.</a:t>
            </a:r>
          </a:p>
          <a:p>
            <a:pPr marL="285750" marR="0" lvl="0" indent="-285750" algn="just" fontAlgn="auto">
              <a:lnSpc>
                <a:spcPct val="100000"/>
              </a:lnSpc>
              <a:spcBef>
                <a:spcPts val="0"/>
              </a:spcBef>
              <a:spcAft>
                <a:spcPts val="0"/>
              </a:spcAft>
              <a:buClrTx/>
              <a:buSzTx/>
              <a:buFontTx/>
              <a:buChar char="-"/>
              <a:tabLst/>
              <a:defRPr/>
            </a:pPr>
            <a:endParaRPr lang="es-CO" sz="1500" b="1" dirty="0">
              <a:solidFill>
                <a:srgbClr val="242758"/>
              </a:solidFill>
              <a:latin typeface="Arial"/>
            </a:endParaRPr>
          </a:p>
          <a:p>
            <a:pPr marL="285750" marR="0" lvl="0" indent="-285750" algn="just" fontAlgn="auto">
              <a:lnSpc>
                <a:spcPct val="100000"/>
              </a:lnSpc>
              <a:spcBef>
                <a:spcPts val="0"/>
              </a:spcBef>
              <a:spcAft>
                <a:spcPts val="0"/>
              </a:spcAft>
              <a:buClrTx/>
              <a:buSzTx/>
              <a:buFontTx/>
              <a:buChar char="-"/>
              <a:tabLst/>
              <a:defRPr/>
            </a:pPr>
            <a:r>
              <a:rPr lang="es-CO" sz="1500" b="1" dirty="0">
                <a:solidFill>
                  <a:srgbClr val="242758"/>
                </a:solidFill>
                <a:latin typeface="Arial"/>
              </a:rPr>
              <a:t>Identificar a los niños y las niñas beneficiarios que presentan desnutrición aguda y realizar en alianza con las Entidades Administradoras del Servicio, el seguimiento al estado de salud y detección de signos físicos de alarma.</a:t>
            </a:r>
          </a:p>
        </p:txBody>
      </p:sp>
      <p:sp>
        <p:nvSpPr>
          <p:cNvPr id="6" name="Rectángulo: esquinas redondeadas 5"/>
          <p:cNvSpPr/>
          <p:nvPr/>
        </p:nvSpPr>
        <p:spPr>
          <a:xfrm>
            <a:off x="6425488" y="1535289"/>
            <a:ext cx="4320000" cy="448168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defRPr/>
            </a:pPr>
            <a:r>
              <a:rPr lang="es-CO" sz="2400" b="1" dirty="0">
                <a:solidFill>
                  <a:srgbClr val="242758"/>
                </a:solidFill>
                <a:latin typeface="Arial"/>
              </a:rPr>
              <a:t>Retos:</a:t>
            </a:r>
          </a:p>
          <a:p>
            <a:pPr marL="285750" indent="-285750" algn="just">
              <a:buFontTx/>
              <a:buChar char="-"/>
              <a:defRPr/>
            </a:pPr>
            <a:r>
              <a:rPr lang="es-CO" sz="1500" b="1" dirty="0">
                <a:solidFill>
                  <a:srgbClr val="242758"/>
                </a:solidFill>
                <a:latin typeface="Arial"/>
              </a:rPr>
              <a:t>Implementación de la estrategia </a:t>
            </a:r>
            <a:r>
              <a:rPr lang="es-CO" sz="1500" b="1" dirty="0">
                <a:solidFill>
                  <a:srgbClr val="E76C30"/>
                </a:solidFill>
                <a:latin typeface="Arial"/>
              </a:rPr>
              <a:t>“Mis Manos Te Enseñan”</a:t>
            </a:r>
            <a:r>
              <a:rPr lang="es-CO" sz="1500" b="1" dirty="0">
                <a:solidFill>
                  <a:srgbClr val="242758"/>
                </a:solidFill>
                <a:latin typeface="Arial"/>
              </a:rPr>
              <a:t>, durante el periodo de la emergencia sanitaria.</a:t>
            </a:r>
          </a:p>
          <a:p>
            <a:pPr marL="285750" indent="-285750" algn="just">
              <a:buFontTx/>
              <a:buChar char="-"/>
              <a:defRPr/>
            </a:pPr>
            <a:endParaRPr lang="es-CO" sz="1500" b="1" dirty="0">
              <a:solidFill>
                <a:srgbClr val="242758"/>
              </a:solidFill>
              <a:latin typeface="Arial"/>
            </a:endParaRPr>
          </a:p>
          <a:p>
            <a:pPr marL="285750" indent="-285750" algn="just">
              <a:buFontTx/>
              <a:buChar char="-"/>
              <a:defRPr/>
            </a:pPr>
            <a:r>
              <a:rPr lang="es-CO" sz="1500" b="1" dirty="0">
                <a:solidFill>
                  <a:srgbClr val="242758"/>
                </a:solidFill>
                <a:latin typeface="Arial"/>
              </a:rPr>
              <a:t>Disminuir las cifras de desnutrición aguda entre la población atendida en las modalidades de atención del ICBF.</a:t>
            </a:r>
          </a:p>
          <a:p>
            <a:pPr marL="285750" indent="-285750" algn="just">
              <a:buFontTx/>
              <a:buChar char="-"/>
              <a:defRPr/>
            </a:pPr>
            <a:endParaRPr lang="es-CO" sz="1500" b="1" dirty="0">
              <a:solidFill>
                <a:srgbClr val="242758"/>
              </a:solidFill>
              <a:latin typeface="Arial"/>
            </a:endParaRPr>
          </a:p>
          <a:p>
            <a:pPr marL="285750" indent="-285750" algn="just">
              <a:buFontTx/>
              <a:buChar char="-"/>
              <a:defRPr/>
            </a:pPr>
            <a:r>
              <a:rPr lang="es-CO" sz="1500" b="1" dirty="0">
                <a:solidFill>
                  <a:srgbClr val="242758"/>
                </a:solidFill>
                <a:latin typeface="Arial"/>
              </a:rPr>
              <a:t>Impulsar el desarrollo de la estrategia Información, Educación y Comunicación en Seguridad Alimentaria y Nutricional.</a:t>
            </a: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4142794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sp>
        <p:nvSpPr>
          <p:cNvPr id="5" name="Rectángulo 4"/>
          <p:cNvSpPr/>
          <p:nvPr/>
        </p:nvSpPr>
        <p:spPr>
          <a:xfrm>
            <a:off x="3449076" y="623029"/>
            <a:ext cx="4940840" cy="701731"/>
          </a:xfrm>
          <a:prstGeom prst="rect">
            <a:avLst/>
          </a:prstGeom>
        </p:spPr>
        <p:txBody>
          <a:bodyPr wrap="none">
            <a:spAutoFit/>
          </a:bodyPr>
          <a:lstStyle/>
          <a:p>
            <a:pPr lvl="0">
              <a:lnSpc>
                <a:spcPct val="90000"/>
              </a:lnSpc>
            </a:pPr>
            <a:r>
              <a:rPr lang="es-CO" sz="4400" b="1" dirty="0">
                <a:solidFill>
                  <a:srgbClr val="242758"/>
                </a:solidFill>
              </a:rPr>
              <a:t>Objetivo producción</a:t>
            </a:r>
          </a:p>
        </p:txBody>
      </p:sp>
      <p:sp>
        <p:nvSpPr>
          <p:cNvPr id="6" name="Rectángulo 5"/>
          <p:cNvSpPr/>
          <p:nvPr/>
        </p:nvSpPr>
        <p:spPr>
          <a:xfrm>
            <a:off x="5089301" y="2059537"/>
            <a:ext cx="6096000" cy="3046988"/>
          </a:xfrm>
          <a:prstGeom prst="rect">
            <a:avLst/>
          </a:prstGeom>
        </p:spPr>
        <p:txBody>
          <a:bodyPr>
            <a:spAutoFit/>
          </a:bodyPr>
          <a:lstStyle/>
          <a:p>
            <a:pPr algn="just"/>
            <a:r>
              <a:rPr lang="es-ES" sz="2400" i="1" dirty="0">
                <a:solidFill>
                  <a:prstClr val="black"/>
                </a:solidFill>
                <a:cs typeface="Arial" panose="020B0604020202020204" pitchFamily="34" charset="0"/>
              </a:rPr>
              <a:t>Producir un alimento de alto valor nutricional, de fácil preparación y a bajo costo, que se distribuya gratuitamente como complemento nutricional a la </a:t>
            </a:r>
            <a:r>
              <a:rPr lang="es-ES" sz="2400" b="1" i="1" u="sng" dirty="0">
                <a:solidFill>
                  <a:prstClr val="black"/>
                </a:solidFill>
                <a:cs typeface="Arial" panose="020B0604020202020204" pitchFamily="34" charset="0"/>
              </a:rPr>
              <a:t>población más vulnerable</a:t>
            </a:r>
            <a:r>
              <a:rPr lang="es-ES" sz="2400" b="1" i="1" dirty="0">
                <a:solidFill>
                  <a:prstClr val="black"/>
                </a:solidFill>
                <a:cs typeface="Arial" panose="020B0604020202020204" pitchFamily="34" charset="0"/>
              </a:rPr>
              <a:t> </a:t>
            </a:r>
            <a:r>
              <a:rPr lang="es-ES" sz="2400" i="1" dirty="0">
                <a:solidFill>
                  <a:prstClr val="black"/>
                </a:solidFill>
                <a:cs typeface="Arial" panose="020B0604020202020204" pitchFamily="34" charset="0"/>
              </a:rPr>
              <a:t>a saber:  Niños, Niñas y Adolescentes beneficiarios de los programas del ICBF, mujeres embarazadas, madres en período de lactancia y personas en estado de desnutrición</a:t>
            </a:r>
            <a:endParaRPr lang="es-CO" dirty="0"/>
          </a:p>
        </p:txBody>
      </p:sp>
      <p:pic>
        <p:nvPicPr>
          <p:cNvPr id="7" name="Imagen 6"/>
          <p:cNvPicPr>
            <a:picLocks noChangeAspect="1"/>
          </p:cNvPicPr>
          <p:nvPr/>
        </p:nvPicPr>
        <p:blipFill>
          <a:blip r:embed="rId2"/>
          <a:stretch>
            <a:fillRect/>
          </a:stretch>
        </p:blipFill>
        <p:spPr>
          <a:xfrm>
            <a:off x="759854" y="1950709"/>
            <a:ext cx="3418158" cy="32646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3293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666927" y="132295"/>
            <a:ext cx="7123637" cy="4708981"/>
          </a:xfrm>
          <a:prstGeom prst="rect">
            <a:avLst/>
          </a:prstGeom>
          <a:noFill/>
        </p:spPr>
        <p:txBody>
          <a:bodyPr wrap="square" rtlCol="0">
            <a:spAutoFit/>
          </a:bodyPr>
          <a:lstStyle/>
          <a:p>
            <a:pPr algn="ctr"/>
            <a:r>
              <a:rPr lang="x-none" sz="6000" b="1" dirty="0">
                <a:solidFill>
                  <a:srgbClr val="242758"/>
                </a:solidFill>
              </a:rPr>
              <a:t>2. Contexto Participación, Transparencia Institucional y Ley Anticorrupción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3459066603"/>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51BF00F0-280B-314C-BE36-6B557B3C8232}"/>
              </a:ext>
            </a:extLst>
          </p:cNvPr>
          <p:cNvSpPr/>
          <p:nvPr/>
        </p:nvSpPr>
        <p:spPr>
          <a:xfrm>
            <a:off x="1617457" y="382833"/>
            <a:ext cx="8449056" cy="590931"/>
          </a:xfrm>
          <a:prstGeom prst="rect">
            <a:avLst/>
          </a:prstGeom>
        </p:spPr>
        <p:txBody>
          <a:bodyPr wrap="square">
            <a:spAutoFit/>
          </a:bodyPr>
          <a:lstStyle/>
          <a:p>
            <a:pPr lvl="0" algn="ctr">
              <a:lnSpc>
                <a:spcPct val="90000"/>
              </a:lnSpc>
            </a:pPr>
            <a:r>
              <a:rPr lang="es-CO" sz="3600" b="1" dirty="0">
                <a:solidFill>
                  <a:srgbClr val="242758"/>
                </a:solidFill>
              </a:rPr>
              <a:t>Qué es la Bienestarina® Más</a:t>
            </a:r>
          </a:p>
        </p:txBody>
      </p:sp>
      <p:pic>
        <p:nvPicPr>
          <p:cNvPr id="10" name="Imagen 9"/>
          <p:cNvPicPr>
            <a:picLocks noChangeAspect="1"/>
          </p:cNvPicPr>
          <p:nvPr/>
        </p:nvPicPr>
        <p:blipFill>
          <a:blip r:embed="rId2"/>
          <a:stretch>
            <a:fillRect/>
          </a:stretch>
        </p:blipFill>
        <p:spPr>
          <a:xfrm>
            <a:off x="4427943" y="1503284"/>
            <a:ext cx="7029297" cy="4511431"/>
          </a:xfrm>
          <a:prstGeom prst="rect">
            <a:avLst/>
          </a:prstGeom>
        </p:spPr>
      </p:pic>
      <p:pic>
        <p:nvPicPr>
          <p:cNvPr id="11" name="Imagen 10"/>
          <p:cNvPicPr>
            <a:picLocks noChangeAspect="1"/>
          </p:cNvPicPr>
          <p:nvPr/>
        </p:nvPicPr>
        <p:blipFill>
          <a:blip r:embed="rId3"/>
          <a:stretch>
            <a:fillRect/>
          </a:stretch>
        </p:blipFill>
        <p:spPr>
          <a:xfrm>
            <a:off x="489397" y="869515"/>
            <a:ext cx="1616811" cy="2458977"/>
          </a:xfrm>
          <a:prstGeom prst="rect">
            <a:avLst/>
          </a:prstGeom>
        </p:spPr>
      </p:pic>
      <p:pic>
        <p:nvPicPr>
          <p:cNvPr id="12" name="Imagen 11"/>
          <p:cNvPicPr>
            <a:picLocks noChangeAspect="1"/>
          </p:cNvPicPr>
          <p:nvPr/>
        </p:nvPicPr>
        <p:blipFill>
          <a:blip r:embed="rId4"/>
          <a:stretch>
            <a:fillRect/>
          </a:stretch>
        </p:blipFill>
        <p:spPr>
          <a:xfrm>
            <a:off x="2574878" y="2367354"/>
            <a:ext cx="1714971" cy="2550290"/>
          </a:xfrm>
          <a:prstGeom prst="rect">
            <a:avLst/>
          </a:prstGeom>
        </p:spPr>
      </p:pic>
      <p:pic>
        <p:nvPicPr>
          <p:cNvPr id="13" name="Imagen 12"/>
          <p:cNvPicPr>
            <a:picLocks noChangeAspect="1"/>
          </p:cNvPicPr>
          <p:nvPr/>
        </p:nvPicPr>
        <p:blipFill>
          <a:blip r:embed="rId5"/>
          <a:stretch>
            <a:fillRect/>
          </a:stretch>
        </p:blipFill>
        <p:spPr>
          <a:xfrm>
            <a:off x="456516" y="4144557"/>
            <a:ext cx="1649692" cy="2321407"/>
          </a:xfrm>
          <a:prstGeom prst="rect">
            <a:avLst/>
          </a:prstGeom>
        </p:spPr>
      </p:pic>
      <p:sp>
        <p:nvSpPr>
          <p:cNvPr id="14" name="CuadroTexto 13"/>
          <p:cNvSpPr txBox="1"/>
          <p:nvPr/>
        </p:nvSpPr>
        <p:spPr>
          <a:xfrm>
            <a:off x="4610635" y="1814722"/>
            <a:ext cx="525645" cy="461665"/>
          </a:xfrm>
          <a:prstGeom prst="rect">
            <a:avLst/>
          </a:prstGeom>
          <a:noFill/>
        </p:spPr>
        <p:txBody>
          <a:bodyPr wrap="square" rtlCol="0">
            <a:spAutoFit/>
          </a:bodyPr>
          <a:lstStyle/>
          <a:p>
            <a:pPr algn="ctr"/>
            <a:r>
              <a:rPr lang="es-CO" sz="2400" dirty="0">
                <a:solidFill>
                  <a:srgbClr val="FF0000"/>
                </a:solidFill>
                <a:effectLst>
                  <a:outerShdw blurRad="38100" dist="38100" dir="2700000" algn="tl">
                    <a:srgbClr val="000000">
                      <a:alpha val="43137"/>
                    </a:srgbClr>
                  </a:outerShdw>
                </a:effectLst>
              </a:rPr>
              <a:t>1</a:t>
            </a:r>
          </a:p>
        </p:txBody>
      </p:sp>
      <p:sp>
        <p:nvSpPr>
          <p:cNvPr id="15" name="CuadroTexto 14"/>
          <p:cNvSpPr txBox="1"/>
          <p:nvPr/>
        </p:nvSpPr>
        <p:spPr>
          <a:xfrm>
            <a:off x="5011065" y="2649806"/>
            <a:ext cx="525645" cy="461665"/>
          </a:xfrm>
          <a:prstGeom prst="rect">
            <a:avLst/>
          </a:prstGeom>
          <a:noFill/>
        </p:spPr>
        <p:txBody>
          <a:bodyPr wrap="square" rtlCol="0">
            <a:spAutoFit/>
          </a:bodyPr>
          <a:lstStyle/>
          <a:p>
            <a:pPr algn="ctr"/>
            <a:r>
              <a:rPr lang="es-CO" sz="2400" dirty="0">
                <a:solidFill>
                  <a:srgbClr val="FF0000"/>
                </a:solidFill>
                <a:effectLst>
                  <a:outerShdw blurRad="38100" dist="38100" dir="2700000" algn="tl">
                    <a:srgbClr val="000000">
                      <a:alpha val="43137"/>
                    </a:srgbClr>
                  </a:outerShdw>
                </a:effectLst>
              </a:rPr>
              <a:t>2</a:t>
            </a:r>
          </a:p>
        </p:txBody>
      </p:sp>
      <p:sp>
        <p:nvSpPr>
          <p:cNvPr id="16" name="CuadroTexto 15"/>
          <p:cNvSpPr txBox="1"/>
          <p:nvPr/>
        </p:nvSpPr>
        <p:spPr>
          <a:xfrm>
            <a:off x="5109326" y="3524191"/>
            <a:ext cx="525645" cy="461665"/>
          </a:xfrm>
          <a:prstGeom prst="rect">
            <a:avLst/>
          </a:prstGeom>
          <a:noFill/>
        </p:spPr>
        <p:txBody>
          <a:bodyPr wrap="square" rtlCol="0">
            <a:spAutoFit/>
          </a:bodyPr>
          <a:lstStyle/>
          <a:p>
            <a:pPr algn="ctr"/>
            <a:r>
              <a:rPr lang="es-CO" sz="2400" dirty="0">
                <a:solidFill>
                  <a:srgbClr val="FF0000"/>
                </a:solidFill>
                <a:effectLst>
                  <a:outerShdw blurRad="38100" dist="38100" dir="2700000" algn="tl">
                    <a:srgbClr val="000000">
                      <a:alpha val="43137"/>
                    </a:srgbClr>
                  </a:outerShdw>
                </a:effectLst>
              </a:rPr>
              <a:t>3</a:t>
            </a:r>
          </a:p>
        </p:txBody>
      </p:sp>
      <p:sp>
        <p:nvSpPr>
          <p:cNvPr id="17" name="CuadroTexto 16"/>
          <p:cNvSpPr txBox="1"/>
          <p:nvPr/>
        </p:nvSpPr>
        <p:spPr>
          <a:xfrm>
            <a:off x="5019174" y="4328481"/>
            <a:ext cx="525645" cy="461665"/>
          </a:xfrm>
          <a:prstGeom prst="rect">
            <a:avLst/>
          </a:prstGeom>
          <a:noFill/>
        </p:spPr>
        <p:txBody>
          <a:bodyPr wrap="square" rtlCol="0">
            <a:spAutoFit/>
          </a:bodyPr>
          <a:lstStyle/>
          <a:p>
            <a:pPr algn="ctr"/>
            <a:r>
              <a:rPr lang="es-CO" sz="2400" dirty="0">
                <a:solidFill>
                  <a:srgbClr val="FF0000"/>
                </a:solidFill>
                <a:effectLst>
                  <a:outerShdw blurRad="38100" dist="38100" dir="2700000" algn="tl">
                    <a:srgbClr val="000000">
                      <a:alpha val="43137"/>
                    </a:srgbClr>
                  </a:outerShdw>
                </a:effectLst>
              </a:rPr>
              <a:t>4</a:t>
            </a:r>
          </a:p>
        </p:txBody>
      </p:sp>
      <p:sp>
        <p:nvSpPr>
          <p:cNvPr id="18" name="CuadroTexto 17"/>
          <p:cNvSpPr txBox="1"/>
          <p:nvPr/>
        </p:nvSpPr>
        <p:spPr>
          <a:xfrm>
            <a:off x="4583681" y="5229327"/>
            <a:ext cx="525645" cy="461665"/>
          </a:xfrm>
          <a:prstGeom prst="rect">
            <a:avLst/>
          </a:prstGeom>
          <a:noFill/>
        </p:spPr>
        <p:txBody>
          <a:bodyPr wrap="square" rtlCol="0">
            <a:spAutoFit/>
          </a:bodyPr>
          <a:lstStyle/>
          <a:p>
            <a:pPr algn="ctr"/>
            <a:r>
              <a:rPr lang="es-CO" sz="2400" dirty="0">
                <a:solidFill>
                  <a:srgbClr val="FF0000"/>
                </a:solidFill>
                <a:effectLst>
                  <a:outerShdw blurRad="38100" dist="38100" dir="2700000" algn="tl">
                    <a:srgbClr val="000000">
                      <a:alpha val="43137"/>
                    </a:srgbClr>
                  </a:outerShdw>
                </a:effectLst>
              </a:rPr>
              <a:t>5</a:t>
            </a:r>
          </a:p>
        </p:txBody>
      </p:sp>
    </p:spTree>
    <p:extLst>
      <p:ext uri="{BB962C8B-B14F-4D97-AF65-F5344CB8AC3E}">
        <p14:creationId xmlns:p14="http://schemas.microsoft.com/office/powerpoint/2010/main" val="3557167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sp>
        <p:nvSpPr>
          <p:cNvPr id="9" name="Rectángulo 8"/>
          <p:cNvSpPr/>
          <p:nvPr/>
        </p:nvSpPr>
        <p:spPr>
          <a:xfrm>
            <a:off x="1403797" y="241820"/>
            <a:ext cx="9175811" cy="1144929"/>
          </a:xfrm>
          <a:prstGeom prst="rect">
            <a:avLst/>
          </a:prstGeom>
        </p:spPr>
        <p:txBody>
          <a:bodyPr wrap="square">
            <a:spAutoFit/>
          </a:bodyPr>
          <a:lstStyle/>
          <a:p>
            <a:pPr>
              <a:lnSpc>
                <a:spcPct val="90000"/>
              </a:lnSpc>
            </a:pPr>
            <a:endParaRPr lang="es-CO" sz="2400" b="1" kern="0" dirty="0">
              <a:solidFill>
                <a:srgbClr val="006600"/>
              </a:solidFill>
              <a:cs typeface="Asap Bold"/>
            </a:endParaRPr>
          </a:p>
          <a:p>
            <a:pPr algn="ctr">
              <a:lnSpc>
                <a:spcPct val="90000"/>
              </a:lnSpc>
            </a:pPr>
            <a:r>
              <a:rPr lang="es-CO" sz="2800" b="1" dirty="0">
                <a:solidFill>
                  <a:srgbClr val="242758"/>
                </a:solidFill>
              </a:rPr>
              <a:t>Cuáles son los Alimentos de Alto Valor Nutricional – AAVN </a:t>
            </a:r>
          </a:p>
          <a:p>
            <a:pPr lvl="0">
              <a:lnSpc>
                <a:spcPct val="90000"/>
              </a:lnSpc>
            </a:pPr>
            <a:endParaRPr lang="es-CO" sz="2400" b="1" kern="0" dirty="0">
              <a:solidFill>
                <a:srgbClr val="006600"/>
              </a:solidFill>
              <a:cs typeface="Asap Bold"/>
            </a:endParaRPr>
          </a:p>
        </p:txBody>
      </p:sp>
      <p:pic>
        <p:nvPicPr>
          <p:cNvPr id="10" name="Imagen 9"/>
          <p:cNvPicPr>
            <a:picLocks noChangeAspect="1"/>
          </p:cNvPicPr>
          <p:nvPr/>
        </p:nvPicPr>
        <p:blipFill>
          <a:blip r:embed="rId2"/>
          <a:stretch>
            <a:fillRect/>
          </a:stretch>
        </p:blipFill>
        <p:spPr>
          <a:xfrm>
            <a:off x="5043882" y="1331349"/>
            <a:ext cx="6379679" cy="4625260"/>
          </a:xfrm>
          <a:prstGeom prst="rect">
            <a:avLst/>
          </a:prstGeom>
        </p:spPr>
      </p:pic>
      <p:pic>
        <p:nvPicPr>
          <p:cNvPr id="11" name="Imagen 10"/>
          <p:cNvPicPr>
            <a:picLocks noChangeAspect="1"/>
          </p:cNvPicPr>
          <p:nvPr/>
        </p:nvPicPr>
        <p:blipFill>
          <a:blip r:embed="rId3"/>
          <a:stretch>
            <a:fillRect/>
          </a:stretch>
        </p:blipFill>
        <p:spPr>
          <a:xfrm>
            <a:off x="782083" y="1320145"/>
            <a:ext cx="4127350" cy="5017443"/>
          </a:xfrm>
          <a:prstGeom prst="rect">
            <a:avLst/>
          </a:prstGeom>
        </p:spPr>
      </p:pic>
    </p:spTree>
    <p:extLst>
      <p:ext uri="{BB962C8B-B14F-4D97-AF65-F5344CB8AC3E}">
        <p14:creationId xmlns:p14="http://schemas.microsoft.com/office/powerpoint/2010/main" val="1026605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sp>
        <p:nvSpPr>
          <p:cNvPr id="5" name="Rectángulo 4">
            <a:extLst>
              <a:ext uri="{FF2B5EF4-FFF2-40B4-BE49-F238E27FC236}">
                <a16:creationId xmlns:a16="http://schemas.microsoft.com/office/drawing/2014/main" id="{51BF00F0-280B-314C-BE36-6B557B3C8232}"/>
              </a:ext>
            </a:extLst>
          </p:cNvPr>
          <p:cNvSpPr/>
          <p:nvPr/>
        </p:nvSpPr>
        <p:spPr>
          <a:xfrm>
            <a:off x="2018196" y="276170"/>
            <a:ext cx="8449056" cy="2152577"/>
          </a:xfrm>
          <a:prstGeom prst="rect">
            <a:avLst/>
          </a:prstGeom>
        </p:spPr>
        <p:txBody>
          <a:bodyPr wrap="square">
            <a:spAutoFit/>
          </a:bodyPr>
          <a:lstStyle/>
          <a:p>
            <a:pPr lvl="0" algn="ctr">
              <a:lnSpc>
                <a:spcPct val="90000"/>
              </a:lnSpc>
            </a:pPr>
            <a:r>
              <a:rPr lang="es-CO" sz="4400" b="1" dirty="0">
                <a:solidFill>
                  <a:srgbClr val="242758"/>
                </a:solidFill>
              </a:rPr>
              <a:t>Beneficios del consumo de la Bienestarina </a:t>
            </a:r>
          </a:p>
          <a:p>
            <a:pPr lvl="0" algn="ctr">
              <a:lnSpc>
                <a:spcPts val="7200"/>
              </a:lnSpc>
              <a:defRPr/>
            </a:pPr>
            <a:endParaRPr kumimoji="0" lang="es-MX" sz="4400" b="1" i="0" u="none" strike="noStrike" kern="1200" cap="none" spc="0" normalizeH="0" baseline="0" noProof="0" dirty="0">
              <a:ln>
                <a:noFill/>
              </a:ln>
              <a:solidFill>
                <a:srgbClr val="70AD47">
                  <a:lumMod val="75000"/>
                </a:srgbClr>
              </a:solidFill>
              <a:effectLst/>
              <a:uLnTx/>
              <a:uFillTx/>
              <a:cs typeface="Arial" panose="020B0604020202020204" pitchFamily="34" charset="0"/>
            </a:endParaRPr>
          </a:p>
        </p:txBody>
      </p:sp>
      <p:pic>
        <p:nvPicPr>
          <p:cNvPr id="6" name="Imagen 5"/>
          <p:cNvPicPr>
            <a:picLocks noChangeAspect="1"/>
          </p:cNvPicPr>
          <p:nvPr/>
        </p:nvPicPr>
        <p:blipFill>
          <a:blip r:embed="rId2"/>
          <a:stretch>
            <a:fillRect/>
          </a:stretch>
        </p:blipFill>
        <p:spPr>
          <a:xfrm>
            <a:off x="1767118" y="1584101"/>
            <a:ext cx="8951212" cy="4600476"/>
          </a:xfrm>
          <a:prstGeom prst="rect">
            <a:avLst/>
          </a:prstGeom>
        </p:spPr>
      </p:pic>
    </p:spTree>
    <p:extLst>
      <p:ext uri="{BB962C8B-B14F-4D97-AF65-F5344CB8AC3E}">
        <p14:creationId xmlns:p14="http://schemas.microsoft.com/office/powerpoint/2010/main" val="2701647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pic>
        <p:nvPicPr>
          <p:cNvPr id="10" name="Imagen 9"/>
          <p:cNvPicPr>
            <a:picLocks noChangeAspect="1"/>
          </p:cNvPicPr>
          <p:nvPr/>
        </p:nvPicPr>
        <p:blipFill>
          <a:blip r:embed="rId2"/>
          <a:stretch>
            <a:fillRect/>
          </a:stretch>
        </p:blipFill>
        <p:spPr>
          <a:xfrm flipH="1">
            <a:off x="3724357" y="3006941"/>
            <a:ext cx="1909163" cy="3461452"/>
          </a:xfrm>
          <a:prstGeom prst="rect">
            <a:avLst/>
          </a:prstGeom>
        </p:spPr>
      </p:pic>
      <p:pic>
        <p:nvPicPr>
          <p:cNvPr id="11" name="Imagen 10"/>
          <p:cNvPicPr>
            <a:picLocks noChangeAspect="1"/>
          </p:cNvPicPr>
          <p:nvPr/>
        </p:nvPicPr>
        <p:blipFill>
          <a:blip r:embed="rId3"/>
          <a:stretch>
            <a:fillRect/>
          </a:stretch>
        </p:blipFill>
        <p:spPr>
          <a:xfrm>
            <a:off x="5389304" y="347729"/>
            <a:ext cx="6061055" cy="5362777"/>
          </a:xfrm>
          <a:prstGeom prst="rect">
            <a:avLst/>
          </a:prstGeom>
        </p:spPr>
      </p:pic>
      <p:pic>
        <p:nvPicPr>
          <p:cNvPr id="9" name="Imagen 8"/>
          <p:cNvPicPr>
            <a:picLocks noChangeAspect="1"/>
          </p:cNvPicPr>
          <p:nvPr/>
        </p:nvPicPr>
        <p:blipFill>
          <a:blip r:embed="rId4"/>
          <a:stretch>
            <a:fillRect/>
          </a:stretch>
        </p:blipFill>
        <p:spPr>
          <a:xfrm>
            <a:off x="249691" y="2125013"/>
            <a:ext cx="3718882" cy="2377646"/>
          </a:xfrm>
          <a:prstGeom prst="rect">
            <a:avLst/>
          </a:prstGeom>
        </p:spPr>
      </p:pic>
      <p:sp>
        <p:nvSpPr>
          <p:cNvPr id="2" name="CuadroTexto 1"/>
          <p:cNvSpPr txBox="1"/>
          <p:nvPr/>
        </p:nvSpPr>
        <p:spPr>
          <a:xfrm>
            <a:off x="5633520" y="2705951"/>
            <a:ext cx="1359708" cy="923330"/>
          </a:xfrm>
          <a:prstGeom prst="rect">
            <a:avLst/>
          </a:prstGeom>
          <a:noFill/>
        </p:spPr>
        <p:txBody>
          <a:bodyPr wrap="square" rtlCol="0">
            <a:spAutoFit/>
          </a:bodyPr>
          <a:lstStyle/>
          <a:p>
            <a:pPr algn="ctr"/>
            <a:r>
              <a:rPr lang="es-CO" b="1" dirty="0">
                <a:solidFill>
                  <a:srgbClr val="C00000"/>
                </a:solidFill>
              </a:rPr>
              <a:t>¿A quién está dirigido?</a:t>
            </a:r>
          </a:p>
        </p:txBody>
      </p:sp>
      <p:sp>
        <p:nvSpPr>
          <p:cNvPr id="12" name="CuadroTexto 11"/>
          <p:cNvSpPr txBox="1"/>
          <p:nvPr/>
        </p:nvSpPr>
        <p:spPr>
          <a:xfrm>
            <a:off x="466088" y="1424288"/>
            <a:ext cx="2974933" cy="523220"/>
          </a:xfrm>
          <a:prstGeom prst="rect">
            <a:avLst/>
          </a:prstGeom>
          <a:noFill/>
        </p:spPr>
        <p:txBody>
          <a:bodyPr wrap="square" rtlCol="0">
            <a:spAutoFit/>
          </a:bodyPr>
          <a:lstStyle/>
          <a:p>
            <a:pPr algn="ctr"/>
            <a:r>
              <a:rPr lang="es-CO" sz="2800" b="1" dirty="0">
                <a:solidFill>
                  <a:srgbClr val="C00000"/>
                </a:solidFill>
              </a:rPr>
              <a:t>Recuerda que…</a:t>
            </a:r>
          </a:p>
        </p:txBody>
      </p:sp>
    </p:spTree>
    <p:extLst>
      <p:ext uri="{BB962C8B-B14F-4D97-AF65-F5344CB8AC3E}">
        <p14:creationId xmlns:p14="http://schemas.microsoft.com/office/powerpoint/2010/main" val="1869008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6541B9-604A-9D49-A65B-1C831ED4C9D4}"/>
              </a:ext>
            </a:extLst>
          </p:cNvPr>
          <p:cNvSpPr txBox="1"/>
          <p:nvPr/>
        </p:nvSpPr>
        <p:spPr>
          <a:xfrm>
            <a:off x="2534181" y="368743"/>
            <a:ext cx="7123637" cy="769441"/>
          </a:xfrm>
          <a:prstGeom prst="rect">
            <a:avLst/>
          </a:prstGeom>
          <a:noFill/>
        </p:spPr>
        <p:txBody>
          <a:bodyPr wrap="square" rtlCol="0">
            <a:spAutoFit/>
          </a:bodyPr>
          <a:lstStyle/>
          <a:p>
            <a:pPr algn="ctr"/>
            <a:r>
              <a:rPr lang="x-none" sz="4400" b="1" dirty="0">
                <a:solidFill>
                  <a:srgbClr val="242758"/>
                </a:solidFill>
              </a:rPr>
              <a:t>Cobertura AAVN</a:t>
            </a:r>
          </a:p>
        </p:txBody>
      </p:sp>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graphicFrame>
        <p:nvGraphicFramePr>
          <p:cNvPr id="6" name="5 Tabla"/>
          <p:cNvGraphicFramePr>
            <a:graphicFrameLocks noGrp="1"/>
          </p:cNvGraphicFramePr>
          <p:nvPr>
            <p:extLst>
              <p:ext uri="{D42A27DB-BD31-4B8C-83A1-F6EECF244321}">
                <p14:modId xmlns:p14="http://schemas.microsoft.com/office/powerpoint/2010/main" val="2709469775"/>
              </p:ext>
            </p:extLst>
          </p:nvPr>
        </p:nvGraphicFramePr>
        <p:xfrm>
          <a:off x="2515246" y="1342664"/>
          <a:ext cx="7061891" cy="4618916"/>
        </p:xfrm>
        <a:graphic>
          <a:graphicData uri="http://schemas.openxmlformats.org/drawingml/2006/table">
            <a:tbl>
              <a:tblPr/>
              <a:tblGrid>
                <a:gridCol w="1508304">
                  <a:extLst>
                    <a:ext uri="{9D8B030D-6E8A-4147-A177-3AD203B41FA5}">
                      <a16:colId xmlns:a16="http://schemas.microsoft.com/office/drawing/2014/main" val="20000"/>
                    </a:ext>
                  </a:extLst>
                </a:gridCol>
                <a:gridCol w="2702103">
                  <a:extLst>
                    <a:ext uri="{9D8B030D-6E8A-4147-A177-3AD203B41FA5}">
                      <a16:colId xmlns:a16="http://schemas.microsoft.com/office/drawing/2014/main" val="20001"/>
                    </a:ext>
                  </a:extLst>
                </a:gridCol>
                <a:gridCol w="2851484">
                  <a:extLst>
                    <a:ext uri="{9D8B030D-6E8A-4147-A177-3AD203B41FA5}">
                      <a16:colId xmlns:a16="http://schemas.microsoft.com/office/drawing/2014/main" val="20002"/>
                    </a:ext>
                  </a:extLst>
                </a:gridCol>
              </a:tblGrid>
              <a:tr h="289366">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400" b="1" i="0" u="none" strike="noStrike" dirty="0">
                          <a:solidFill>
                            <a:schemeClr val="bg1"/>
                          </a:solidFill>
                          <a:effectLst/>
                          <a:latin typeface="+mn-lt"/>
                        </a:rPr>
                        <a:t>Cobertura</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354216">
                <a:tc gridSpan="2">
                  <a:txBody>
                    <a:bodyPr/>
                    <a:lstStyle/>
                    <a:p>
                      <a:pPr algn="ctr" rtl="0" fontAlgn="b"/>
                      <a:r>
                        <a:rPr lang="es-CO" sz="2400" b="1" i="0" u="none" strike="noStrike" dirty="0">
                          <a:solidFill>
                            <a:schemeClr val="bg1"/>
                          </a:solidFill>
                          <a:effectLst/>
                          <a:latin typeface="+mn-lt"/>
                        </a:rPr>
                        <a:t>                     2019</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tc hMerge="1">
                  <a:txBody>
                    <a:bodyPr/>
                    <a:lstStyle/>
                    <a:p>
                      <a:endParaRPr lang="es-CO"/>
                    </a:p>
                  </a:txBody>
                  <a:tcPr/>
                </a:tc>
                <a:tc>
                  <a:txBody>
                    <a:bodyPr/>
                    <a:lstStyle/>
                    <a:p>
                      <a:pPr algn="ctr" rtl="0" fontAlgn="b"/>
                      <a:r>
                        <a:rPr lang="es-CO" sz="2400" b="1" i="0" u="none" strike="noStrike" dirty="0">
                          <a:solidFill>
                            <a:schemeClr val="bg1"/>
                          </a:solidFill>
                          <a:effectLst/>
                          <a:latin typeface="+mn-lt"/>
                        </a:rPr>
                        <a:t>2020*</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1"/>
                  </a:ext>
                </a:extLst>
              </a:tr>
              <a:tr h="1097535">
                <a:tc>
                  <a:txBody>
                    <a:bodyPr/>
                    <a:lstStyle/>
                    <a:p>
                      <a:pPr algn="ctr" rtl="0" fontAlgn="ctr"/>
                      <a:r>
                        <a:rPr lang="es-CO" sz="1800" b="1" i="0" u="none" strike="noStrike" dirty="0">
                          <a:solidFill>
                            <a:srgbClr val="000000"/>
                          </a:solidFill>
                          <a:latin typeface="+mn-lt"/>
                        </a:rPr>
                        <a:t>  PUNTOS DE ENTREGA</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800" b="0" i="0" u="none" strike="noStrike" dirty="0">
                          <a:solidFill>
                            <a:schemeClr val="tx1"/>
                          </a:solidFill>
                          <a:latin typeface="+mn-lt"/>
                        </a:rPr>
                        <a:t>86</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800" b="0" i="0" u="none" strike="noStrike" dirty="0">
                          <a:solidFill>
                            <a:schemeClr val="tx1"/>
                          </a:solidFill>
                          <a:latin typeface="+mn-lt"/>
                        </a:rPr>
                        <a:t>86</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70817">
                <a:tc>
                  <a:txBody>
                    <a:bodyPr/>
                    <a:lstStyle/>
                    <a:p>
                      <a:pPr algn="ctr" rtl="0" fontAlgn="ctr"/>
                      <a:r>
                        <a:rPr lang="es-CO" sz="1800" b="1" i="0" u="none" strike="noStrike" dirty="0">
                          <a:solidFill>
                            <a:srgbClr val="000000"/>
                          </a:solidFill>
                          <a:latin typeface="+mn-lt"/>
                        </a:rPr>
                        <a:t>  MODALIDADES</a:t>
                      </a:r>
                      <a:r>
                        <a:rPr lang="es-CO" sz="1800" b="1" i="0" u="none" strike="noStrike" baseline="0" dirty="0">
                          <a:solidFill>
                            <a:srgbClr val="000000"/>
                          </a:solidFill>
                          <a:latin typeface="+mn-lt"/>
                        </a:rPr>
                        <a:t> DE ATENCIÓN Y/O PROGRAMAS</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rtl="0" fontAlgn="ctr">
                        <a:buFont typeface="Wingdings" panose="05000000000000000000" pitchFamily="2" charset="2"/>
                        <a:buNone/>
                      </a:pPr>
                      <a:r>
                        <a:rPr lang="es-CO" sz="1200" b="1" i="0" u="none" strike="noStrike" dirty="0">
                          <a:solidFill>
                            <a:schemeClr val="tx1"/>
                          </a:solidFill>
                          <a:effectLst/>
                          <a:latin typeface="Calibri" panose="020F0502020204030204" pitchFamily="34" charset="0"/>
                        </a:rPr>
                        <a:t>MODALIDAD COMUNITARIA:  HCB</a:t>
                      </a:r>
                    </a:p>
                    <a:p>
                      <a:pPr marL="0" indent="0" algn="l" rtl="0" fontAlgn="ctr">
                        <a:buFont typeface="Wingdings" panose="05000000000000000000" pitchFamily="2" charset="2"/>
                        <a:buNone/>
                      </a:pPr>
                      <a:endParaRPr lang="es-CO" sz="1200" b="1" i="0" u="none" strike="noStrike" dirty="0">
                        <a:solidFill>
                          <a:schemeClr val="tx1"/>
                        </a:solidFill>
                        <a:effectLst/>
                        <a:latin typeface="Calibri" panose="020F0502020204030204" pitchFamily="34" charset="0"/>
                      </a:endParaRPr>
                    </a:p>
                    <a:p>
                      <a:pPr marL="0" indent="0" algn="l" rtl="0" fontAlgn="ctr">
                        <a:buFont typeface="Wingdings" panose="05000000000000000000" pitchFamily="2" charset="2"/>
                        <a:buNone/>
                      </a:pPr>
                      <a:r>
                        <a:rPr lang="es-CO" sz="1200" b="1" i="0" u="none" strike="noStrike" dirty="0">
                          <a:solidFill>
                            <a:schemeClr val="tx1"/>
                          </a:solidFill>
                          <a:effectLst/>
                          <a:latin typeface="Calibri" panose="020F0502020204030204" pitchFamily="34" charset="0"/>
                        </a:rPr>
                        <a:t>MODALIDAD FAMILIAS: HCB FAMI</a:t>
                      </a:r>
                    </a:p>
                    <a:p>
                      <a:pPr marL="0" indent="0" algn="l" rtl="0" fontAlgn="ctr">
                        <a:buFont typeface="Wingdings" panose="05000000000000000000" pitchFamily="2" charset="2"/>
                        <a:buNone/>
                      </a:pPr>
                      <a:endParaRPr lang="es-CO" sz="1200" b="1" i="0" u="none" strike="noStrike" dirty="0">
                        <a:solidFill>
                          <a:schemeClr val="tx1"/>
                        </a:solidFill>
                        <a:effectLst/>
                        <a:latin typeface="Calibri" panose="020F0502020204030204" pitchFamily="34" charset="0"/>
                      </a:endParaRPr>
                    </a:p>
                    <a:p>
                      <a:pPr marL="0" indent="0" algn="l" rtl="0" fontAlgn="ctr">
                        <a:buFont typeface="Wingdings" panose="05000000000000000000" pitchFamily="2" charset="2"/>
                        <a:buNone/>
                      </a:pPr>
                      <a:r>
                        <a:rPr lang="es-CO" sz="1200" b="1" i="0" u="none" strike="noStrike" dirty="0">
                          <a:solidFill>
                            <a:schemeClr val="tx1"/>
                          </a:solidFill>
                          <a:effectLst/>
                          <a:latin typeface="Calibri" panose="020F0502020204030204" pitchFamily="34" charset="0"/>
                        </a:rPr>
                        <a:t>MODALIDAD INSTITUCIONAL: HI Y JARDINES SOCIALES</a:t>
                      </a:r>
                    </a:p>
                    <a:p>
                      <a:pPr marL="0" indent="0" algn="l" rtl="0" fontAlgn="ctr">
                        <a:buFont typeface="Wingdings" panose="05000000000000000000" pitchFamily="2" charset="2"/>
                        <a:buNone/>
                      </a:pPr>
                      <a:endParaRPr lang="es-CO" sz="1200" b="1" i="0" u="none" strike="noStrike" dirty="0">
                        <a:solidFill>
                          <a:schemeClr val="tx1"/>
                        </a:solidFill>
                        <a:effectLst/>
                        <a:latin typeface="Calibri" panose="020F0502020204030204" pitchFamily="34" charset="0"/>
                      </a:endParaRPr>
                    </a:p>
                    <a:p>
                      <a:pPr marL="0" indent="0" algn="l" rtl="0" fontAlgn="ctr">
                        <a:buFont typeface="Wingdings" panose="05000000000000000000" pitchFamily="2" charset="2"/>
                        <a:buNone/>
                      </a:pPr>
                      <a:r>
                        <a:rPr lang="es-CO" sz="1200" b="1" i="0" u="none" strike="noStrike" dirty="0">
                          <a:solidFill>
                            <a:schemeClr val="tx1"/>
                          </a:solidFill>
                          <a:effectLst/>
                          <a:latin typeface="Calibri" panose="020F0502020204030204" pitchFamily="34" charset="0"/>
                        </a:rPr>
                        <a:t>PROCESO DE PROTECCIÓN: Hogares sustitutos, Internados, Hogares gestores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rtl="0" fontAlgn="ctr">
                        <a:buFont typeface="Wingdings" panose="05000000000000000000" pitchFamily="2" charset="2"/>
                        <a:buNone/>
                      </a:pPr>
                      <a:r>
                        <a:rPr lang="es-CO" sz="1200" b="1" i="0" u="none" strike="noStrike" dirty="0">
                          <a:solidFill>
                            <a:schemeClr val="tx1"/>
                          </a:solidFill>
                          <a:effectLst/>
                          <a:latin typeface="Calibri" panose="020F0502020204030204" pitchFamily="34" charset="0"/>
                        </a:rPr>
                        <a:t>MODALIDAD COMUNITARIA:  HCB</a:t>
                      </a:r>
                    </a:p>
                    <a:p>
                      <a:pPr marL="0" indent="0" algn="l" rtl="0" fontAlgn="ctr">
                        <a:buFont typeface="Wingdings" panose="05000000000000000000" pitchFamily="2" charset="2"/>
                        <a:buNone/>
                      </a:pPr>
                      <a:endParaRPr lang="es-CO" sz="1200" b="1" i="0" u="none" strike="noStrike" dirty="0">
                        <a:solidFill>
                          <a:schemeClr val="tx1"/>
                        </a:solidFill>
                        <a:effectLst/>
                        <a:latin typeface="Calibri" panose="020F0502020204030204" pitchFamily="34" charset="0"/>
                      </a:endParaRPr>
                    </a:p>
                    <a:p>
                      <a:pPr marL="0" indent="0" algn="l" rtl="0" fontAlgn="ctr">
                        <a:buFont typeface="Wingdings" panose="05000000000000000000" pitchFamily="2" charset="2"/>
                        <a:buNone/>
                      </a:pPr>
                      <a:r>
                        <a:rPr lang="es-CO" sz="1200" b="1" i="0" u="none" strike="noStrike" dirty="0">
                          <a:solidFill>
                            <a:schemeClr val="tx1"/>
                          </a:solidFill>
                          <a:effectLst/>
                          <a:latin typeface="Calibri" panose="020F0502020204030204" pitchFamily="34" charset="0"/>
                        </a:rPr>
                        <a:t>MODALIDAD FAMILIAS: HCB FAMI</a:t>
                      </a:r>
                    </a:p>
                    <a:p>
                      <a:pPr marL="0" indent="0" algn="l" rtl="0" fontAlgn="ctr">
                        <a:buFont typeface="Wingdings" panose="05000000000000000000" pitchFamily="2" charset="2"/>
                        <a:buNone/>
                      </a:pPr>
                      <a:endParaRPr lang="es-CO" sz="1200" b="1" i="0" u="none" strike="noStrike" dirty="0">
                        <a:solidFill>
                          <a:schemeClr val="tx1"/>
                        </a:solidFill>
                        <a:effectLst/>
                        <a:latin typeface="Calibri" panose="020F0502020204030204" pitchFamily="34" charset="0"/>
                      </a:endParaRPr>
                    </a:p>
                    <a:p>
                      <a:pPr marL="0" indent="0" algn="l" rtl="0" fontAlgn="ctr">
                        <a:buFont typeface="Wingdings" panose="05000000000000000000" pitchFamily="2" charset="2"/>
                        <a:buNone/>
                      </a:pPr>
                      <a:r>
                        <a:rPr lang="es-CO" sz="1200" b="1" i="0" u="none" strike="noStrike" dirty="0">
                          <a:solidFill>
                            <a:schemeClr val="tx1"/>
                          </a:solidFill>
                          <a:effectLst/>
                          <a:latin typeface="Calibri" panose="020F0502020204030204" pitchFamily="34" charset="0"/>
                        </a:rPr>
                        <a:t>MODALIDAD INSTITUCIONAL: HI Y JARDINES SOCIALES</a:t>
                      </a:r>
                    </a:p>
                    <a:p>
                      <a:pPr marL="0" indent="0" algn="l" rtl="0" fontAlgn="ctr">
                        <a:buFont typeface="Wingdings" panose="05000000000000000000" pitchFamily="2" charset="2"/>
                        <a:buNone/>
                      </a:pPr>
                      <a:endParaRPr lang="es-CO" sz="1200" b="1" i="0" u="none" strike="noStrike" dirty="0">
                        <a:solidFill>
                          <a:schemeClr val="tx1"/>
                        </a:solidFill>
                        <a:effectLst/>
                        <a:latin typeface="Calibri" panose="020F0502020204030204" pitchFamily="34" charset="0"/>
                      </a:endParaRPr>
                    </a:p>
                    <a:p>
                      <a:pPr marL="0" indent="0" algn="l" rtl="0" fontAlgn="ctr">
                        <a:buFont typeface="Wingdings" panose="05000000000000000000" pitchFamily="2" charset="2"/>
                        <a:buNone/>
                      </a:pPr>
                      <a:r>
                        <a:rPr lang="es-CO" sz="1200" b="1" i="0" u="none" strike="noStrike" dirty="0">
                          <a:solidFill>
                            <a:schemeClr val="tx1"/>
                          </a:solidFill>
                          <a:effectLst/>
                          <a:latin typeface="Calibri" panose="020F0502020204030204" pitchFamily="34" charset="0"/>
                        </a:rPr>
                        <a:t>PROCESO DE PROTECCIÓN: </a:t>
                      </a:r>
                    </a:p>
                    <a:p>
                      <a:pPr marL="171450" indent="-171450" algn="l" rtl="0" fontAlgn="ctr">
                        <a:buFont typeface="Wingdings" panose="05000000000000000000" pitchFamily="2" charset="2"/>
                        <a:buChar char="§"/>
                      </a:pPr>
                      <a:endParaRPr lang="es-CO" sz="1200" b="1" i="0" u="none" strike="noStrike" dirty="0">
                        <a:solidFill>
                          <a:schemeClr val="tx1"/>
                        </a:solidFill>
                        <a:effectLst/>
                        <a:latin typeface="Calibri" panose="020F0502020204030204" pitchFamily="34" charset="0"/>
                      </a:endParaRPr>
                    </a:p>
                    <a:p>
                      <a:pPr marL="171450" indent="-171450" algn="l" rtl="0" fontAlgn="ctr">
                        <a:buFont typeface="Wingdings" panose="05000000000000000000" pitchFamily="2" charset="2"/>
                        <a:buChar char="§"/>
                      </a:pPr>
                      <a:endParaRPr lang="es-CO" sz="1200" b="1" i="0" u="none" strike="noStrike" dirty="0">
                        <a:solidFill>
                          <a:schemeClr val="tx1"/>
                        </a:solidFill>
                        <a:effectLst/>
                        <a:latin typeface="Calibri" panose="020F0502020204030204" pitchFamily="34" charset="0"/>
                      </a:endParaRPr>
                    </a:p>
                    <a:p>
                      <a:pPr marL="0" indent="0" algn="l" rtl="0" fontAlgn="ctr">
                        <a:buFont typeface="Wingdings" panose="05000000000000000000" pitchFamily="2" charset="2"/>
                        <a:buNone/>
                      </a:pPr>
                      <a:br>
                        <a:rPr lang="es-CO" sz="1200" b="1" i="0" u="none" strike="noStrike" kern="1200" dirty="0">
                          <a:solidFill>
                            <a:schemeClr val="tx1"/>
                          </a:solidFill>
                          <a:effectLst/>
                          <a:latin typeface="Calibri" panose="020F0502020204030204" pitchFamily="34" charset="0"/>
                          <a:ea typeface="+mn-ea"/>
                          <a:cs typeface="+mn-cs"/>
                        </a:rPr>
                      </a:br>
                      <a:endParaRPr lang="es-CO" sz="1200" b="1" i="0" u="none" strike="noStrike" kern="1200" dirty="0">
                        <a:solidFill>
                          <a:schemeClr val="tx1"/>
                        </a:solidFill>
                        <a:effectLst/>
                        <a:latin typeface="Calibri" panose="020F0502020204030204" pitchFamily="34" charset="0"/>
                        <a:ea typeface="+mn-ea"/>
                        <a:cs typeface="+mn-cs"/>
                      </a:endParaRP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Rectángulo 2">
            <a:extLst>
              <a:ext uri="{FF2B5EF4-FFF2-40B4-BE49-F238E27FC236}">
                <a16:creationId xmlns:a16="http://schemas.microsoft.com/office/drawing/2014/main" id="{E3E8CFD3-DEF5-403A-9E3D-CF1190E47089}"/>
              </a:ext>
            </a:extLst>
          </p:cNvPr>
          <p:cNvSpPr/>
          <p:nvPr/>
        </p:nvSpPr>
        <p:spPr>
          <a:xfrm>
            <a:off x="996960" y="6175809"/>
            <a:ext cx="3414898" cy="338554"/>
          </a:xfrm>
          <a:prstGeom prst="rect">
            <a:avLst/>
          </a:prstGeom>
        </p:spPr>
        <p:txBody>
          <a:bodyPr wrap="square">
            <a:spAutoFit/>
          </a:bodyPr>
          <a:lstStyle/>
          <a:p>
            <a:pPr lvl="0"/>
            <a:r>
              <a:rPr lang="es-CO" sz="1600" dirty="0">
                <a:solidFill>
                  <a:prstClr val="black"/>
                </a:solidFill>
              </a:rPr>
              <a:t>*Cifras con corte </a:t>
            </a:r>
            <a:r>
              <a:rPr lang="es-CO" sz="1600" dirty="0" err="1">
                <a:solidFill>
                  <a:srgbClr val="FF0000"/>
                </a:solidFill>
              </a:rPr>
              <a:t>xxxx</a:t>
            </a:r>
            <a:r>
              <a:rPr lang="es-CO" sz="1600" dirty="0">
                <a:solidFill>
                  <a:srgbClr val="FF0000"/>
                </a:solidFill>
              </a:rPr>
              <a:t> </a:t>
            </a:r>
            <a:r>
              <a:rPr lang="es-CO" sz="1600" dirty="0">
                <a:solidFill>
                  <a:prstClr val="black"/>
                </a:solidFill>
              </a:rPr>
              <a:t>de 2020</a:t>
            </a:r>
          </a:p>
        </p:txBody>
      </p:sp>
    </p:spTree>
    <p:extLst>
      <p:ext uri="{BB962C8B-B14F-4D97-AF65-F5344CB8AC3E}">
        <p14:creationId xmlns:p14="http://schemas.microsoft.com/office/powerpoint/2010/main" val="929617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6541B9-604A-9D49-A65B-1C831ED4C9D4}"/>
              </a:ext>
            </a:extLst>
          </p:cNvPr>
          <p:cNvSpPr txBox="1"/>
          <p:nvPr/>
        </p:nvSpPr>
        <p:spPr>
          <a:xfrm>
            <a:off x="2534181" y="368743"/>
            <a:ext cx="7123637" cy="769441"/>
          </a:xfrm>
          <a:prstGeom prst="rect">
            <a:avLst/>
          </a:prstGeom>
          <a:noFill/>
        </p:spPr>
        <p:txBody>
          <a:bodyPr wrap="square" rtlCol="0">
            <a:spAutoFit/>
          </a:bodyPr>
          <a:lstStyle/>
          <a:p>
            <a:pPr algn="ctr"/>
            <a:r>
              <a:rPr lang="x-none" sz="4400" b="1" dirty="0">
                <a:solidFill>
                  <a:srgbClr val="242758"/>
                </a:solidFill>
              </a:rPr>
              <a:t>Visitas de Interventoría</a:t>
            </a:r>
          </a:p>
        </p:txBody>
      </p:sp>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schemeClr val="tx1">
                    <a:lumMod val="65000"/>
                    <a:lumOff val="35000"/>
                  </a:schemeClr>
                </a:solidFill>
                <a:latin typeface="Arial" panose="020B0604020202020204" pitchFamily="34" charset="0"/>
                <a:cs typeface="Arial" panose="020B0604020202020204" pitchFamily="34" charset="0"/>
              </a:rPr>
              <a:t>PÚBLICA</a:t>
            </a:r>
          </a:p>
        </p:txBody>
      </p:sp>
      <p:graphicFrame>
        <p:nvGraphicFramePr>
          <p:cNvPr id="6" name="16 Tabla"/>
          <p:cNvGraphicFramePr>
            <a:graphicFrameLocks noGrp="1"/>
          </p:cNvGraphicFramePr>
          <p:nvPr>
            <p:extLst>
              <p:ext uri="{D42A27DB-BD31-4B8C-83A1-F6EECF244321}">
                <p14:modId xmlns:p14="http://schemas.microsoft.com/office/powerpoint/2010/main" val="3179257167"/>
              </p:ext>
            </p:extLst>
          </p:nvPr>
        </p:nvGraphicFramePr>
        <p:xfrm>
          <a:off x="2364900" y="1611824"/>
          <a:ext cx="7499535" cy="4131914"/>
        </p:xfrm>
        <a:graphic>
          <a:graphicData uri="http://schemas.openxmlformats.org/drawingml/2006/table">
            <a:tbl>
              <a:tblPr/>
              <a:tblGrid>
                <a:gridCol w="1376588">
                  <a:extLst>
                    <a:ext uri="{9D8B030D-6E8A-4147-A177-3AD203B41FA5}">
                      <a16:colId xmlns:a16="http://schemas.microsoft.com/office/drawing/2014/main" val="20000"/>
                    </a:ext>
                  </a:extLst>
                </a:gridCol>
                <a:gridCol w="2974266">
                  <a:extLst>
                    <a:ext uri="{9D8B030D-6E8A-4147-A177-3AD203B41FA5}">
                      <a16:colId xmlns:a16="http://schemas.microsoft.com/office/drawing/2014/main" val="20001"/>
                    </a:ext>
                  </a:extLst>
                </a:gridCol>
                <a:gridCol w="3148681">
                  <a:extLst>
                    <a:ext uri="{9D8B030D-6E8A-4147-A177-3AD203B41FA5}">
                      <a16:colId xmlns:a16="http://schemas.microsoft.com/office/drawing/2014/main" val="20002"/>
                    </a:ext>
                  </a:extLst>
                </a:gridCol>
              </a:tblGrid>
              <a:tr h="258416">
                <a:tc gridSpan="3">
                  <a:txBody>
                    <a:bodyPr/>
                    <a:lstStyle>
                      <a:lvl1pPr marL="0" algn="l" defTabSz="685800" rtl="0" eaLnBrk="1" latinLnBrk="0" hangingPunct="1">
                        <a:defRPr sz="1350" kern="1200">
                          <a:solidFill>
                            <a:schemeClr val="tx1"/>
                          </a:solidFill>
                          <a:latin typeface="Calibri"/>
                          <a:ea typeface=""/>
                          <a:cs typeface=""/>
                        </a:defRPr>
                      </a:lvl1pPr>
                      <a:lvl2pPr marL="342900" algn="l" defTabSz="685800" rtl="0" eaLnBrk="1" latinLnBrk="0" hangingPunct="1">
                        <a:defRPr sz="1350" kern="1200">
                          <a:solidFill>
                            <a:schemeClr val="tx1"/>
                          </a:solidFill>
                          <a:latin typeface="Calibri"/>
                          <a:ea typeface=""/>
                          <a:cs typeface=""/>
                        </a:defRPr>
                      </a:lvl2pPr>
                      <a:lvl3pPr marL="685800" algn="l" defTabSz="685800" rtl="0" eaLnBrk="1" latinLnBrk="0" hangingPunct="1">
                        <a:defRPr sz="1350" kern="1200">
                          <a:solidFill>
                            <a:schemeClr val="tx1"/>
                          </a:solidFill>
                          <a:latin typeface="Calibri"/>
                          <a:ea typeface=""/>
                          <a:cs typeface=""/>
                        </a:defRPr>
                      </a:lvl3pPr>
                      <a:lvl4pPr marL="1028700" algn="l" defTabSz="685800" rtl="0" eaLnBrk="1" latinLnBrk="0" hangingPunct="1">
                        <a:defRPr sz="1350" kern="1200">
                          <a:solidFill>
                            <a:schemeClr val="tx1"/>
                          </a:solidFill>
                          <a:latin typeface="Calibri"/>
                          <a:ea typeface=""/>
                          <a:cs typeface=""/>
                        </a:defRPr>
                      </a:lvl4pPr>
                      <a:lvl5pPr marL="1371600" algn="l" defTabSz="685800" rtl="0" eaLnBrk="1" latinLnBrk="0" hangingPunct="1">
                        <a:defRPr sz="1350" kern="1200">
                          <a:solidFill>
                            <a:schemeClr val="tx1"/>
                          </a:solidFill>
                          <a:latin typeface="Calibri"/>
                          <a:ea typeface=""/>
                          <a:cs typeface=""/>
                        </a:defRPr>
                      </a:lvl5pPr>
                      <a:lvl6pPr marL="1714500" algn="l" defTabSz="685800" rtl="0" eaLnBrk="1" latinLnBrk="0" hangingPunct="1">
                        <a:defRPr sz="1350" kern="1200">
                          <a:solidFill>
                            <a:schemeClr val="tx1"/>
                          </a:solidFill>
                          <a:latin typeface="Calibri"/>
                          <a:ea typeface=""/>
                          <a:cs typeface=""/>
                        </a:defRPr>
                      </a:lvl6pPr>
                      <a:lvl7pPr marL="2057400" algn="l" defTabSz="685800" rtl="0" eaLnBrk="1" latinLnBrk="0" hangingPunct="1">
                        <a:defRPr sz="1350" kern="1200">
                          <a:solidFill>
                            <a:schemeClr val="tx1"/>
                          </a:solidFill>
                          <a:latin typeface="Calibri"/>
                          <a:ea typeface=""/>
                          <a:cs typeface=""/>
                        </a:defRPr>
                      </a:lvl7pPr>
                      <a:lvl8pPr marL="2400300" algn="l" defTabSz="685800" rtl="0" eaLnBrk="1" latinLnBrk="0" hangingPunct="1">
                        <a:defRPr sz="1350" kern="1200">
                          <a:solidFill>
                            <a:schemeClr val="tx1"/>
                          </a:solidFill>
                          <a:latin typeface="Calibri"/>
                          <a:ea typeface=""/>
                          <a:cs typeface=""/>
                        </a:defRPr>
                      </a:lvl8pPr>
                      <a:lvl9pPr marL="2743200" algn="l" defTabSz="685800" rtl="0" eaLnBrk="1" latinLnBrk="0" hangingPunct="1">
                        <a:defRPr sz="1350" kern="1200">
                          <a:solidFill>
                            <a:schemeClr val="tx1"/>
                          </a:solidFill>
                          <a:latin typeface="Calibri"/>
                          <a:ea typeface=""/>
                          <a:cs typeface=""/>
                        </a:defRPr>
                      </a:lvl9pPr>
                    </a:lstStyle>
                    <a:p>
                      <a:pPr marL="0" marR="0" indent="0" algn="ctr" defTabSz="457200" rtl="0" eaLnBrk="1" fontAlgn="b" latinLnBrk="0" hangingPunct="1">
                        <a:lnSpc>
                          <a:spcPct val="100000"/>
                        </a:lnSpc>
                        <a:spcBef>
                          <a:spcPts val="0"/>
                        </a:spcBef>
                        <a:spcAft>
                          <a:spcPts val="0"/>
                        </a:spcAft>
                        <a:buClrTx/>
                        <a:buSzTx/>
                        <a:buFontTx/>
                        <a:buNone/>
                        <a:tabLst/>
                        <a:defRPr/>
                      </a:pPr>
                      <a:r>
                        <a:rPr lang="es-CO" sz="1800" b="1" i="0" u="none" strike="noStrike" dirty="0">
                          <a:solidFill>
                            <a:schemeClr val="bg1"/>
                          </a:solidFill>
                          <a:effectLst/>
                          <a:latin typeface="+mn-lt"/>
                        </a:rPr>
                        <a:t>Visitas</a:t>
                      </a:r>
                      <a:r>
                        <a:rPr lang="es-CO" sz="1800" b="1" i="0" u="none" strike="noStrike" baseline="0" dirty="0">
                          <a:solidFill>
                            <a:schemeClr val="bg1"/>
                          </a:solidFill>
                          <a:effectLst/>
                          <a:latin typeface="+mn-lt"/>
                        </a:rPr>
                        <a:t> realizadas por parte de la interventoría</a:t>
                      </a:r>
                      <a:endParaRPr lang="es-CO" sz="1800" b="1" i="0" u="none" strike="noStrike" dirty="0">
                        <a:solidFill>
                          <a:schemeClr val="bg1"/>
                        </a:solidFill>
                        <a:effectLst/>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330795">
                <a:tc>
                  <a:txBody>
                    <a:bodyPr/>
                    <a:lstStyle>
                      <a:lvl1pPr marL="0" algn="l" defTabSz="685800" rtl="0" eaLnBrk="1" latinLnBrk="0" hangingPunct="1">
                        <a:defRPr sz="1350" kern="1200">
                          <a:solidFill>
                            <a:schemeClr val="tx1"/>
                          </a:solidFill>
                          <a:latin typeface="Calibri"/>
                          <a:ea typeface=""/>
                          <a:cs typeface=""/>
                        </a:defRPr>
                      </a:lvl1pPr>
                      <a:lvl2pPr marL="342900" algn="l" defTabSz="685800" rtl="0" eaLnBrk="1" latinLnBrk="0" hangingPunct="1">
                        <a:defRPr sz="1350" kern="1200">
                          <a:solidFill>
                            <a:schemeClr val="tx1"/>
                          </a:solidFill>
                          <a:latin typeface="Calibri"/>
                          <a:ea typeface=""/>
                          <a:cs typeface=""/>
                        </a:defRPr>
                      </a:lvl2pPr>
                      <a:lvl3pPr marL="685800" algn="l" defTabSz="685800" rtl="0" eaLnBrk="1" latinLnBrk="0" hangingPunct="1">
                        <a:defRPr sz="1350" kern="1200">
                          <a:solidFill>
                            <a:schemeClr val="tx1"/>
                          </a:solidFill>
                          <a:latin typeface="Calibri"/>
                          <a:ea typeface=""/>
                          <a:cs typeface=""/>
                        </a:defRPr>
                      </a:lvl3pPr>
                      <a:lvl4pPr marL="1028700" algn="l" defTabSz="685800" rtl="0" eaLnBrk="1" latinLnBrk="0" hangingPunct="1">
                        <a:defRPr sz="1350" kern="1200">
                          <a:solidFill>
                            <a:schemeClr val="tx1"/>
                          </a:solidFill>
                          <a:latin typeface="Calibri"/>
                          <a:ea typeface=""/>
                          <a:cs typeface=""/>
                        </a:defRPr>
                      </a:lvl4pPr>
                      <a:lvl5pPr marL="1371600" algn="l" defTabSz="685800" rtl="0" eaLnBrk="1" latinLnBrk="0" hangingPunct="1">
                        <a:defRPr sz="1350" kern="1200">
                          <a:solidFill>
                            <a:schemeClr val="tx1"/>
                          </a:solidFill>
                          <a:latin typeface="Calibri"/>
                          <a:ea typeface=""/>
                          <a:cs typeface=""/>
                        </a:defRPr>
                      </a:lvl5pPr>
                      <a:lvl6pPr marL="1714500" algn="l" defTabSz="685800" rtl="0" eaLnBrk="1" latinLnBrk="0" hangingPunct="1">
                        <a:defRPr sz="1350" kern="1200">
                          <a:solidFill>
                            <a:schemeClr val="tx1"/>
                          </a:solidFill>
                          <a:latin typeface="Calibri"/>
                          <a:ea typeface=""/>
                          <a:cs typeface=""/>
                        </a:defRPr>
                      </a:lvl6pPr>
                      <a:lvl7pPr marL="2057400" algn="l" defTabSz="685800" rtl="0" eaLnBrk="1" latinLnBrk="0" hangingPunct="1">
                        <a:defRPr sz="1350" kern="1200">
                          <a:solidFill>
                            <a:schemeClr val="tx1"/>
                          </a:solidFill>
                          <a:latin typeface="Calibri"/>
                          <a:ea typeface=""/>
                          <a:cs typeface=""/>
                        </a:defRPr>
                      </a:lvl7pPr>
                      <a:lvl8pPr marL="2400300" algn="l" defTabSz="685800" rtl="0" eaLnBrk="1" latinLnBrk="0" hangingPunct="1">
                        <a:defRPr sz="1350" kern="1200">
                          <a:solidFill>
                            <a:schemeClr val="tx1"/>
                          </a:solidFill>
                          <a:latin typeface="Calibri"/>
                          <a:ea typeface=""/>
                          <a:cs typeface=""/>
                        </a:defRPr>
                      </a:lvl8pPr>
                      <a:lvl9pPr marL="2743200" algn="l" defTabSz="685800" rtl="0" eaLnBrk="1" latinLnBrk="0" hangingPunct="1">
                        <a:defRPr sz="1350" kern="1200">
                          <a:solidFill>
                            <a:schemeClr val="tx1"/>
                          </a:solidFill>
                          <a:latin typeface="Calibri"/>
                          <a:ea typeface=""/>
                          <a:cs typeface=""/>
                        </a:defRPr>
                      </a:lvl9pPr>
                    </a:lstStyle>
                    <a:p>
                      <a:pPr algn="ctr" rtl="0" fontAlgn="b"/>
                      <a:r>
                        <a:rPr lang="es-CO" sz="1400" b="1" i="0" u="none" strike="noStrike" dirty="0">
                          <a:solidFill>
                            <a:schemeClr val="bg1"/>
                          </a:solidFill>
                          <a:effectLst/>
                          <a:latin typeface="+mn-lt"/>
                        </a:rPr>
                        <a:t>                                          </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685800" rtl="0" eaLnBrk="1" latinLnBrk="0" hangingPunct="1">
                        <a:defRPr sz="1350" kern="1200">
                          <a:solidFill>
                            <a:schemeClr val="tx1"/>
                          </a:solidFill>
                          <a:latin typeface="Calibri"/>
                          <a:ea typeface=""/>
                          <a:cs typeface=""/>
                        </a:defRPr>
                      </a:lvl1pPr>
                      <a:lvl2pPr marL="342900" algn="l" defTabSz="685800" rtl="0" eaLnBrk="1" latinLnBrk="0" hangingPunct="1">
                        <a:defRPr sz="1350" kern="1200">
                          <a:solidFill>
                            <a:schemeClr val="tx1"/>
                          </a:solidFill>
                          <a:latin typeface="Calibri"/>
                          <a:ea typeface=""/>
                          <a:cs typeface=""/>
                        </a:defRPr>
                      </a:lvl2pPr>
                      <a:lvl3pPr marL="685800" algn="l" defTabSz="685800" rtl="0" eaLnBrk="1" latinLnBrk="0" hangingPunct="1">
                        <a:defRPr sz="1350" kern="1200">
                          <a:solidFill>
                            <a:schemeClr val="tx1"/>
                          </a:solidFill>
                          <a:latin typeface="Calibri"/>
                          <a:ea typeface=""/>
                          <a:cs typeface=""/>
                        </a:defRPr>
                      </a:lvl3pPr>
                      <a:lvl4pPr marL="1028700" algn="l" defTabSz="685800" rtl="0" eaLnBrk="1" latinLnBrk="0" hangingPunct="1">
                        <a:defRPr sz="1350" kern="1200">
                          <a:solidFill>
                            <a:schemeClr val="tx1"/>
                          </a:solidFill>
                          <a:latin typeface="Calibri"/>
                          <a:ea typeface=""/>
                          <a:cs typeface=""/>
                        </a:defRPr>
                      </a:lvl4pPr>
                      <a:lvl5pPr marL="1371600" algn="l" defTabSz="685800" rtl="0" eaLnBrk="1" latinLnBrk="0" hangingPunct="1">
                        <a:defRPr sz="1350" kern="1200">
                          <a:solidFill>
                            <a:schemeClr val="tx1"/>
                          </a:solidFill>
                          <a:latin typeface="Calibri"/>
                          <a:ea typeface=""/>
                          <a:cs typeface=""/>
                        </a:defRPr>
                      </a:lvl5pPr>
                      <a:lvl6pPr marL="1714500" algn="l" defTabSz="685800" rtl="0" eaLnBrk="1" latinLnBrk="0" hangingPunct="1">
                        <a:defRPr sz="1350" kern="1200">
                          <a:solidFill>
                            <a:schemeClr val="tx1"/>
                          </a:solidFill>
                          <a:latin typeface="Calibri"/>
                          <a:ea typeface=""/>
                          <a:cs typeface=""/>
                        </a:defRPr>
                      </a:lvl6pPr>
                      <a:lvl7pPr marL="2057400" algn="l" defTabSz="685800" rtl="0" eaLnBrk="1" latinLnBrk="0" hangingPunct="1">
                        <a:defRPr sz="1350" kern="1200">
                          <a:solidFill>
                            <a:schemeClr val="tx1"/>
                          </a:solidFill>
                          <a:latin typeface="Calibri"/>
                          <a:ea typeface=""/>
                          <a:cs typeface=""/>
                        </a:defRPr>
                      </a:lvl7pPr>
                      <a:lvl8pPr marL="2400300" algn="l" defTabSz="685800" rtl="0" eaLnBrk="1" latinLnBrk="0" hangingPunct="1">
                        <a:defRPr sz="1350" kern="1200">
                          <a:solidFill>
                            <a:schemeClr val="tx1"/>
                          </a:solidFill>
                          <a:latin typeface="Calibri"/>
                          <a:ea typeface=""/>
                          <a:cs typeface=""/>
                        </a:defRPr>
                      </a:lvl8pPr>
                      <a:lvl9pPr marL="2743200" algn="l" defTabSz="685800" rtl="0" eaLnBrk="1" latinLnBrk="0" hangingPunct="1">
                        <a:defRPr sz="1350" kern="1200">
                          <a:solidFill>
                            <a:schemeClr val="tx1"/>
                          </a:solidFill>
                          <a:latin typeface="Calibri"/>
                          <a:ea typeface=""/>
                          <a:cs typeface=""/>
                        </a:defRPr>
                      </a:lvl9pPr>
                    </a:lstStyle>
                    <a:p>
                      <a:pPr algn="ctr" rtl="0" fontAlgn="b"/>
                      <a:r>
                        <a:rPr lang="es-CO" sz="1800" b="1" i="0" u="none" strike="noStrike" dirty="0">
                          <a:solidFill>
                            <a:schemeClr val="bg1"/>
                          </a:solidFill>
                          <a:effectLst/>
                          <a:latin typeface="+mn-lt"/>
                        </a:rPr>
                        <a:t>2019</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685800" rtl="0" eaLnBrk="1" latinLnBrk="0" hangingPunct="1">
                        <a:defRPr sz="1350" kern="1200">
                          <a:solidFill>
                            <a:schemeClr val="tx1"/>
                          </a:solidFill>
                          <a:latin typeface="Calibri"/>
                          <a:ea typeface=""/>
                          <a:cs typeface=""/>
                        </a:defRPr>
                      </a:lvl1pPr>
                      <a:lvl2pPr marL="342900" algn="l" defTabSz="685800" rtl="0" eaLnBrk="1" latinLnBrk="0" hangingPunct="1">
                        <a:defRPr sz="1350" kern="1200">
                          <a:solidFill>
                            <a:schemeClr val="tx1"/>
                          </a:solidFill>
                          <a:latin typeface="Calibri"/>
                          <a:ea typeface=""/>
                          <a:cs typeface=""/>
                        </a:defRPr>
                      </a:lvl2pPr>
                      <a:lvl3pPr marL="685800" algn="l" defTabSz="685800" rtl="0" eaLnBrk="1" latinLnBrk="0" hangingPunct="1">
                        <a:defRPr sz="1350" kern="1200">
                          <a:solidFill>
                            <a:schemeClr val="tx1"/>
                          </a:solidFill>
                          <a:latin typeface="Calibri"/>
                          <a:ea typeface=""/>
                          <a:cs typeface=""/>
                        </a:defRPr>
                      </a:lvl3pPr>
                      <a:lvl4pPr marL="1028700" algn="l" defTabSz="685800" rtl="0" eaLnBrk="1" latinLnBrk="0" hangingPunct="1">
                        <a:defRPr sz="1350" kern="1200">
                          <a:solidFill>
                            <a:schemeClr val="tx1"/>
                          </a:solidFill>
                          <a:latin typeface="Calibri"/>
                          <a:ea typeface=""/>
                          <a:cs typeface=""/>
                        </a:defRPr>
                      </a:lvl4pPr>
                      <a:lvl5pPr marL="1371600" algn="l" defTabSz="685800" rtl="0" eaLnBrk="1" latinLnBrk="0" hangingPunct="1">
                        <a:defRPr sz="1350" kern="1200">
                          <a:solidFill>
                            <a:schemeClr val="tx1"/>
                          </a:solidFill>
                          <a:latin typeface="Calibri"/>
                          <a:ea typeface=""/>
                          <a:cs typeface=""/>
                        </a:defRPr>
                      </a:lvl5pPr>
                      <a:lvl6pPr marL="1714500" algn="l" defTabSz="685800" rtl="0" eaLnBrk="1" latinLnBrk="0" hangingPunct="1">
                        <a:defRPr sz="1350" kern="1200">
                          <a:solidFill>
                            <a:schemeClr val="tx1"/>
                          </a:solidFill>
                          <a:latin typeface="Calibri"/>
                          <a:ea typeface=""/>
                          <a:cs typeface=""/>
                        </a:defRPr>
                      </a:lvl6pPr>
                      <a:lvl7pPr marL="2057400" algn="l" defTabSz="685800" rtl="0" eaLnBrk="1" latinLnBrk="0" hangingPunct="1">
                        <a:defRPr sz="1350" kern="1200">
                          <a:solidFill>
                            <a:schemeClr val="tx1"/>
                          </a:solidFill>
                          <a:latin typeface="Calibri"/>
                          <a:ea typeface=""/>
                          <a:cs typeface=""/>
                        </a:defRPr>
                      </a:lvl7pPr>
                      <a:lvl8pPr marL="2400300" algn="l" defTabSz="685800" rtl="0" eaLnBrk="1" latinLnBrk="0" hangingPunct="1">
                        <a:defRPr sz="1350" kern="1200">
                          <a:solidFill>
                            <a:schemeClr val="tx1"/>
                          </a:solidFill>
                          <a:latin typeface="Calibri"/>
                          <a:ea typeface=""/>
                          <a:cs typeface=""/>
                        </a:defRPr>
                      </a:lvl8pPr>
                      <a:lvl9pPr marL="2743200" algn="l" defTabSz="685800" rtl="0" eaLnBrk="1" latinLnBrk="0" hangingPunct="1">
                        <a:defRPr sz="1350" kern="1200">
                          <a:solidFill>
                            <a:schemeClr val="tx1"/>
                          </a:solidFill>
                          <a:latin typeface="Calibri"/>
                          <a:ea typeface=""/>
                          <a:cs typeface=""/>
                        </a:defRPr>
                      </a:lvl9pPr>
                    </a:lstStyle>
                    <a:p>
                      <a:pPr algn="ctr" rtl="0" fontAlgn="b"/>
                      <a:r>
                        <a:rPr lang="es-CO" sz="1800" b="1" i="0" u="none" strike="noStrike" dirty="0">
                          <a:solidFill>
                            <a:schemeClr val="bg1"/>
                          </a:solidFill>
                          <a:effectLst/>
                          <a:latin typeface="+mn-lt"/>
                        </a:rPr>
                        <a:t>2020*</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0001"/>
                  </a:ext>
                </a:extLst>
              </a:tr>
              <a:tr h="258416">
                <a:tc>
                  <a:txBody>
                    <a:bodyPr/>
                    <a:lstStyle>
                      <a:lvl1pPr marL="0" algn="l" defTabSz="685800" rtl="0" eaLnBrk="1" latinLnBrk="0" hangingPunct="1">
                        <a:defRPr sz="1350" kern="1200">
                          <a:solidFill>
                            <a:schemeClr val="tx1"/>
                          </a:solidFill>
                          <a:latin typeface="Calibri"/>
                          <a:ea typeface=""/>
                          <a:cs typeface=""/>
                        </a:defRPr>
                      </a:lvl1pPr>
                      <a:lvl2pPr marL="342900" algn="l" defTabSz="685800" rtl="0" eaLnBrk="1" latinLnBrk="0" hangingPunct="1">
                        <a:defRPr sz="1350" kern="1200">
                          <a:solidFill>
                            <a:schemeClr val="tx1"/>
                          </a:solidFill>
                          <a:latin typeface="Calibri"/>
                          <a:ea typeface=""/>
                          <a:cs typeface=""/>
                        </a:defRPr>
                      </a:lvl2pPr>
                      <a:lvl3pPr marL="685800" algn="l" defTabSz="685800" rtl="0" eaLnBrk="1" latinLnBrk="0" hangingPunct="1">
                        <a:defRPr sz="1350" kern="1200">
                          <a:solidFill>
                            <a:schemeClr val="tx1"/>
                          </a:solidFill>
                          <a:latin typeface="Calibri"/>
                          <a:ea typeface=""/>
                          <a:cs typeface=""/>
                        </a:defRPr>
                      </a:lvl3pPr>
                      <a:lvl4pPr marL="1028700" algn="l" defTabSz="685800" rtl="0" eaLnBrk="1" latinLnBrk="0" hangingPunct="1">
                        <a:defRPr sz="1350" kern="1200">
                          <a:solidFill>
                            <a:schemeClr val="tx1"/>
                          </a:solidFill>
                          <a:latin typeface="Calibri"/>
                          <a:ea typeface=""/>
                          <a:cs typeface=""/>
                        </a:defRPr>
                      </a:lvl4pPr>
                      <a:lvl5pPr marL="1371600" algn="l" defTabSz="685800" rtl="0" eaLnBrk="1" latinLnBrk="0" hangingPunct="1">
                        <a:defRPr sz="1350" kern="1200">
                          <a:solidFill>
                            <a:schemeClr val="tx1"/>
                          </a:solidFill>
                          <a:latin typeface="Calibri"/>
                          <a:ea typeface=""/>
                          <a:cs typeface=""/>
                        </a:defRPr>
                      </a:lvl5pPr>
                      <a:lvl6pPr marL="1714500" algn="l" defTabSz="685800" rtl="0" eaLnBrk="1" latinLnBrk="0" hangingPunct="1">
                        <a:defRPr sz="1350" kern="1200">
                          <a:solidFill>
                            <a:schemeClr val="tx1"/>
                          </a:solidFill>
                          <a:latin typeface="Calibri"/>
                          <a:ea typeface=""/>
                          <a:cs typeface=""/>
                        </a:defRPr>
                      </a:lvl6pPr>
                      <a:lvl7pPr marL="2057400" algn="l" defTabSz="685800" rtl="0" eaLnBrk="1" latinLnBrk="0" hangingPunct="1">
                        <a:defRPr sz="1350" kern="1200">
                          <a:solidFill>
                            <a:schemeClr val="tx1"/>
                          </a:solidFill>
                          <a:latin typeface="Calibri"/>
                          <a:ea typeface=""/>
                          <a:cs typeface=""/>
                        </a:defRPr>
                      </a:lvl7pPr>
                      <a:lvl8pPr marL="2400300" algn="l" defTabSz="685800" rtl="0" eaLnBrk="1" latinLnBrk="0" hangingPunct="1">
                        <a:defRPr sz="1350" kern="1200">
                          <a:solidFill>
                            <a:schemeClr val="tx1"/>
                          </a:solidFill>
                          <a:latin typeface="Calibri"/>
                          <a:ea typeface=""/>
                          <a:cs typeface=""/>
                        </a:defRPr>
                      </a:lvl8pPr>
                      <a:lvl9pPr marL="2743200" algn="l" defTabSz="685800" rtl="0" eaLnBrk="1" latinLnBrk="0" hangingPunct="1">
                        <a:defRPr sz="1350" kern="1200">
                          <a:solidFill>
                            <a:schemeClr val="tx1"/>
                          </a:solidFill>
                          <a:latin typeface="Calibri"/>
                          <a:ea typeface=""/>
                          <a:cs typeface=""/>
                        </a:defRPr>
                      </a:lvl9pPr>
                    </a:lstStyle>
                    <a:p>
                      <a:pPr algn="ctr" rtl="0" fontAlgn="ctr"/>
                      <a:r>
                        <a:rPr lang="es-CO" sz="1800" b="1" i="0" u="none" strike="noStrike" dirty="0">
                          <a:solidFill>
                            <a:srgbClr val="000000"/>
                          </a:solidFill>
                          <a:latin typeface="+mn-lt"/>
                        </a:rPr>
                        <a:t> No.</a:t>
                      </a:r>
                      <a:r>
                        <a:rPr lang="es-CO" sz="1800" b="1" i="0" u="none" strike="noStrike" baseline="0" dirty="0">
                          <a:solidFill>
                            <a:srgbClr val="000000"/>
                          </a:solidFill>
                          <a:latin typeface="+mn-lt"/>
                        </a:rPr>
                        <a:t> Visitas</a:t>
                      </a:r>
                      <a:endParaRPr lang="es-CO" sz="1800" b="1" i="0" u="none" strike="noStrike" dirty="0">
                        <a:solidFill>
                          <a:srgbClr val="000000"/>
                        </a:solidFill>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
                          <a:cs typeface=""/>
                        </a:defRPr>
                      </a:lvl1pPr>
                      <a:lvl2pPr marL="342900" algn="l" defTabSz="685800" rtl="0" eaLnBrk="1" latinLnBrk="0" hangingPunct="1">
                        <a:defRPr sz="1350" kern="1200">
                          <a:solidFill>
                            <a:schemeClr val="tx1"/>
                          </a:solidFill>
                          <a:latin typeface="Calibri"/>
                          <a:ea typeface=""/>
                          <a:cs typeface=""/>
                        </a:defRPr>
                      </a:lvl2pPr>
                      <a:lvl3pPr marL="685800" algn="l" defTabSz="685800" rtl="0" eaLnBrk="1" latinLnBrk="0" hangingPunct="1">
                        <a:defRPr sz="1350" kern="1200">
                          <a:solidFill>
                            <a:schemeClr val="tx1"/>
                          </a:solidFill>
                          <a:latin typeface="Calibri"/>
                          <a:ea typeface=""/>
                          <a:cs typeface=""/>
                        </a:defRPr>
                      </a:lvl3pPr>
                      <a:lvl4pPr marL="1028700" algn="l" defTabSz="685800" rtl="0" eaLnBrk="1" latinLnBrk="0" hangingPunct="1">
                        <a:defRPr sz="1350" kern="1200">
                          <a:solidFill>
                            <a:schemeClr val="tx1"/>
                          </a:solidFill>
                          <a:latin typeface="Calibri"/>
                          <a:ea typeface=""/>
                          <a:cs typeface=""/>
                        </a:defRPr>
                      </a:lvl4pPr>
                      <a:lvl5pPr marL="1371600" algn="l" defTabSz="685800" rtl="0" eaLnBrk="1" latinLnBrk="0" hangingPunct="1">
                        <a:defRPr sz="1350" kern="1200">
                          <a:solidFill>
                            <a:schemeClr val="tx1"/>
                          </a:solidFill>
                          <a:latin typeface="Calibri"/>
                          <a:ea typeface=""/>
                          <a:cs typeface=""/>
                        </a:defRPr>
                      </a:lvl5pPr>
                      <a:lvl6pPr marL="1714500" algn="l" defTabSz="685800" rtl="0" eaLnBrk="1" latinLnBrk="0" hangingPunct="1">
                        <a:defRPr sz="1350" kern="1200">
                          <a:solidFill>
                            <a:schemeClr val="tx1"/>
                          </a:solidFill>
                          <a:latin typeface="Calibri"/>
                          <a:ea typeface=""/>
                          <a:cs typeface=""/>
                        </a:defRPr>
                      </a:lvl6pPr>
                      <a:lvl7pPr marL="2057400" algn="l" defTabSz="685800" rtl="0" eaLnBrk="1" latinLnBrk="0" hangingPunct="1">
                        <a:defRPr sz="1350" kern="1200">
                          <a:solidFill>
                            <a:schemeClr val="tx1"/>
                          </a:solidFill>
                          <a:latin typeface="Calibri"/>
                          <a:ea typeface=""/>
                          <a:cs typeface=""/>
                        </a:defRPr>
                      </a:lvl7pPr>
                      <a:lvl8pPr marL="2400300" algn="l" defTabSz="685800" rtl="0" eaLnBrk="1" latinLnBrk="0" hangingPunct="1">
                        <a:defRPr sz="1350" kern="1200">
                          <a:solidFill>
                            <a:schemeClr val="tx1"/>
                          </a:solidFill>
                          <a:latin typeface="Calibri"/>
                          <a:ea typeface=""/>
                          <a:cs typeface=""/>
                        </a:defRPr>
                      </a:lvl8pPr>
                      <a:lvl9pPr marL="2743200" algn="l" defTabSz="685800" rtl="0" eaLnBrk="1" latinLnBrk="0" hangingPunct="1">
                        <a:defRPr sz="1350" kern="1200">
                          <a:solidFill>
                            <a:schemeClr val="tx1"/>
                          </a:solidFill>
                          <a:latin typeface="Calibri"/>
                          <a:ea typeface=""/>
                          <a:cs typeface=""/>
                        </a:defRPr>
                      </a:lvl9pPr>
                    </a:lstStyle>
                    <a:p>
                      <a:pPr marL="0" marR="0" indent="0" algn="ctr" defTabSz="457200" rtl="0" eaLnBrk="1" fontAlgn="b" latinLnBrk="0" hangingPunct="1">
                        <a:lnSpc>
                          <a:spcPct val="100000"/>
                        </a:lnSpc>
                        <a:spcBef>
                          <a:spcPts val="0"/>
                        </a:spcBef>
                        <a:spcAft>
                          <a:spcPts val="0"/>
                        </a:spcAft>
                        <a:buClrTx/>
                        <a:buSzTx/>
                        <a:buFont typeface="Arial" panose="020B0604020202020204" pitchFamily="34" charset="0"/>
                        <a:buNone/>
                        <a:tabLst/>
                        <a:defRPr/>
                      </a:pPr>
                      <a:r>
                        <a:rPr lang="es-ES" sz="1800" b="0" i="0" u="none" strike="noStrike" kern="1200" dirty="0">
                          <a:solidFill>
                            <a:schemeClr val="tx1"/>
                          </a:solidFill>
                          <a:latin typeface="+mn-lt"/>
                          <a:ea typeface="+mn-ea"/>
                          <a:cs typeface="+mn-cs"/>
                        </a:rPr>
                        <a:t>180</a:t>
                      </a:r>
                      <a:endParaRPr lang="es-CO" sz="1800" b="0" i="0" u="none" strike="noStrike" kern="1200" dirty="0">
                        <a:solidFill>
                          <a:schemeClr val="tx1"/>
                        </a:solidFill>
                        <a:latin typeface="+mn-lt"/>
                        <a:ea typeface="+mn-ea"/>
                        <a:cs typeface="+mn-cs"/>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
                          <a:cs typeface=""/>
                        </a:defRPr>
                      </a:lvl1pPr>
                      <a:lvl2pPr marL="342900" algn="l" defTabSz="685800" rtl="0" eaLnBrk="1" latinLnBrk="0" hangingPunct="1">
                        <a:defRPr sz="1350" kern="1200">
                          <a:solidFill>
                            <a:schemeClr val="tx1"/>
                          </a:solidFill>
                          <a:latin typeface="Calibri"/>
                          <a:ea typeface=""/>
                          <a:cs typeface=""/>
                        </a:defRPr>
                      </a:lvl2pPr>
                      <a:lvl3pPr marL="685800" algn="l" defTabSz="685800" rtl="0" eaLnBrk="1" latinLnBrk="0" hangingPunct="1">
                        <a:defRPr sz="1350" kern="1200">
                          <a:solidFill>
                            <a:schemeClr val="tx1"/>
                          </a:solidFill>
                          <a:latin typeface="Calibri"/>
                          <a:ea typeface=""/>
                          <a:cs typeface=""/>
                        </a:defRPr>
                      </a:lvl3pPr>
                      <a:lvl4pPr marL="1028700" algn="l" defTabSz="685800" rtl="0" eaLnBrk="1" latinLnBrk="0" hangingPunct="1">
                        <a:defRPr sz="1350" kern="1200">
                          <a:solidFill>
                            <a:schemeClr val="tx1"/>
                          </a:solidFill>
                          <a:latin typeface="Calibri"/>
                          <a:ea typeface=""/>
                          <a:cs typeface=""/>
                        </a:defRPr>
                      </a:lvl4pPr>
                      <a:lvl5pPr marL="1371600" algn="l" defTabSz="685800" rtl="0" eaLnBrk="1" latinLnBrk="0" hangingPunct="1">
                        <a:defRPr sz="1350" kern="1200">
                          <a:solidFill>
                            <a:schemeClr val="tx1"/>
                          </a:solidFill>
                          <a:latin typeface="Calibri"/>
                          <a:ea typeface=""/>
                          <a:cs typeface=""/>
                        </a:defRPr>
                      </a:lvl5pPr>
                      <a:lvl6pPr marL="1714500" algn="l" defTabSz="685800" rtl="0" eaLnBrk="1" latinLnBrk="0" hangingPunct="1">
                        <a:defRPr sz="1350" kern="1200">
                          <a:solidFill>
                            <a:schemeClr val="tx1"/>
                          </a:solidFill>
                          <a:latin typeface="Calibri"/>
                          <a:ea typeface=""/>
                          <a:cs typeface=""/>
                        </a:defRPr>
                      </a:lvl6pPr>
                      <a:lvl7pPr marL="2057400" algn="l" defTabSz="685800" rtl="0" eaLnBrk="1" latinLnBrk="0" hangingPunct="1">
                        <a:defRPr sz="1350" kern="1200">
                          <a:solidFill>
                            <a:schemeClr val="tx1"/>
                          </a:solidFill>
                          <a:latin typeface="Calibri"/>
                          <a:ea typeface=""/>
                          <a:cs typeface=""/>
                        </a:defRPr>
                      </a:lvl7pPr>
                      <a:lvl8pPr marL="2400300" algn="l" defTabSz="685800" rtl="0" eaLnBrk="1" latinLnBrk="0" hangingPunct="1">
                        <a:defRPr sz="1350" kern="1200">
                          <a:solidFill>
                            <a:schemeClr val="tx1"/>
                          </a:solidFill>
                          <a:latin typeface="Calibri"/>
                          <a:ea typeface=""/>
                          <a:cs typeface=""/>
                        </a:defRPr>
                      </a:lvl8pPr>
                      <a:lvl9pPr marL="2743200" algn="l" defTabSz="685800" rtl="0" eaLnBrk="1" latinLnBrk="0" hangingPunct="1">
                        <a:defRPr sz="1350" kern="1200">
                          <a:solidFill>
                            <a:schemeClr val="tx1"/>
                          </a:solidFill>
                          <a:latin typeface="Calibri"/>
                          <a:ea typeface=""/>
                          <a:cs typeface=""/>
                        </a:defRPr>
                      </a:lvl9pPr>
                    </a:lstStyle>
                    <a:p>
                      <a:pPr marL="0" indent="0" algn="ctr" rtl="0" fontAlgn="b">
                        <a:buFont typeface="Arial" panose="020B0604020202020204" pitchFamily="34" charset="0"/>
                        <a:buNone/>
                      </a:pPr>
                      <a:r>
                        <a:rPr lang="es-ES" sz="1800" b="0" i="0" u="none" strike="noStrike" kern="1200" dirty="0">
                          <a:solidFill>
                            <a:schemeClr val="tx1"/>
                          </a:solidFill>
                          <a:latin typeface="+mn-lt"/>
                          <a:ea typeface="+mn-ea"/>
                          <a:cs typeface="+mn-cs"/>
                        </a:rPr>
                        <a:t>100</a:t>
                      </a:r>
                      <a:endParaRPr lang="es-CO" sz="1800" b="0" i="0" u="none" strike="noStrike" kern="1200" dirty="0">
                        <a:solidFill>
                          <a:schemeClr val="tx1"/>
                        </a:solidFill>
                        <a:latin typeface="+mn-lt"/>
                        <a:ea typeface="+mn-ea"/>
                        <a:cs typeface="+mn-cs"/>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26779">
                <a:tc>
                  <a:txBody>
                    <a:bodyPr/>
                    <a:lstStyle>
                      <a:lvl1pPr marL="0" algn="l" defTabSz="685800" rtl="0" eaLnBrk="1" latinLnBrk="0" hangingPunct="1">
                        <a:defRPr sz="1350" kern="1200">
                          <a:solidFill>
                            <a:schemeClr val="tx1"/>
                          </a:solidFill>
                          <a:latin typeface="Calibri"/>
                          <a:ea typeface=""/>
                          <a:cs typeface=""/>
                        </a:defRPr>
                      </a:lvl1pPr>
                      <a:lvl2pPr marL="342900" algn="l" defTabSz="685800" rtl="0" eaLnBrk="1" latinLnBrk="0" hangingPunct="1">
                        <a:defRPr sz="1350" kern="1200">
                          <a:solidFill>
                            <a:schemeClr val="tx1"/>
                          </a:solidFill>
                          <a:latin typeface="Calibri"/>
                          <a:ea typeface=""/>
                          <a:cs typeface=""/>
                        </a:defRPr>
                      </a:lvl2pPr>
                      <a:lvl3pPr marL="685800" algn="l" defTabSz="685800" rtl="0" eaLnBrk="1" latinLnBrk="0" hangingPunct="1">
                        <a:defRPr sz="1350" kern="1200">
                          <a:solidFill>
                            <a:schemeClr val="tx1"/>
                          </a:solidFill>
                          <a:latin typeface="Calibri"/>
                          <a:ea typeface=""/>
                          <a:cs typeface=""/>
                        </a:defRPr>
                      </a:lvl3pPr>
                      <a:lvl4pPr marL="1028700" algn="l" defTabSz="685800" rtl="0" eaLnBrk="1" latinLnBrk="0" hangingPunct="1">
                        <a:defRPr sz="1350" kern="1200">
                          <a:solidFill>
                            <a:schemeClr val="tx1"/>
                          </a:solidFill>
                          <a:latin typeface="Calibri"/>
                          <a:ea typeface=""/>
                          <a:cs typeface=""/>
                        </a:defRPr>
                      </a:lvl4pPr>
                      <a:lvl5pPr marL="1371600" algn="l" defTabSz="685800" rtl="0" eaLnBrk="1" latinLnBrk="0" hangingPunct="1">
                        <a:defRPr sz="1350" kern="1200">
                          <a:solidFill>
                            <a:schemeClr val="tx1"/>
                          </a:solidFill>
                          <a:latin typeface="Calibri"/>
                          <a:ea typeface=""/>
                          <a:cs typeface=""/>
                        </a:defRPr>
                      </a:lvl5pPr>
                      <a:lvl6pPr marL="1714500" algn="l" defTabSz="685800" rtl="0" eaLnBrk="1" latinLnBrk="0" hangingPunct="1">
                        <a:defRPr sz="1350" kern="1200">
                          <a:solidFill>
                            <a:schemeClr val="tx1"/>
                          </a:solidFill>
                          <a:latin typeface="Calibri"/>
                          <a:ea typeface=""/>
                          <a:cs typeface=""/>
                        </a:defRPr>
                      </a:lvl6pPr>
                      <a:lvl7pPr marL="2057400" algn="l" defTabSz="685800" rtl="0" eaLnBrk="1" latinLnBrk="0" hangingPunct="1">
                        <a:defRPr sz="1350" kern="1200">
                          <a:solidFill>
                            <a:schemeClr val="tx1"/>
                          </a:solidFill>
                          <a:latin typeface="Calibri"/>
                          <a:ea typeface=""/>
                          <a:cs typeface=""/>
                        </a:defRPr>
                      </a:lvl7pPr>
                      <a:lvl8pPr marL="2400300" algn="l" defTabSz="685800" rtl="0" eaLnBrk="1" latinLnBrk="0" hangingPunct="1">
                        <a:defRPr sz="1350" kern="1200">
                          <a:solidFill>
                            <a:schemeClr val="tx1"/>
                          </a:solidFill>
                          <a:latin typeface="Calibri"/>
                          <a:ea typeface=""/>
                          <a:cs typeface=""/>
                        </a:defRPr>
                      </a:lvl8pPr>
                      <a:lvl9pPr marL="2743200" algn="l" defTabSz="685800" rtl="0" eaLnBrk="1" latinLnBrk="0" hangingPunct="1">
                        <a:defRPr sz="1350" kern="1200">
                          <a:solidFill>
                            <a:schemeClr val="tx1"/>
                          </a:solidFill>
                          <a:latin typeface="Calibri"/>
                          <a:ea typeface=""/>
                          <a:cs typeface=""/>
                        </a:defRPr>
                      </a:lvl9pPr>
                    </a:lstStyle>
                    <a:p>
                      <a:pPr algn="ctr" rtl="0" fontAlgn="ctr"/>
                      <a:r>
                        <a:rPr lang="es-CO" sz="1800" b="1" i="0" u="none" strike="noStrike" dirty="0">
                          <a:solidFill>
                            <a:srgbClr val="000000"/>
                          </a:solidFill>
                          <a:latin typeface="+mn-lt"/>
                        </a:rPr>
                        <a:t>Principales</a:t>
                      </a:r>
                      <a:r>
                        <a:rPr lang="es-CO" sz="1800" b="1" i="0" u="none" strike="noStrike" baseline="0" dirty="0">
                          <a:solidFill>
                            <a:srgbClr val="000000"/>
                          </a:solidFill>
                          <a:latin typeface="+mn-lt"/>
                        </a:rPr>
                        <a:t>   Novedades</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
                          <a:cs typeface=""/>
                        </a:defRPr>
                      </a:lvl1pPr>
                      <a:lvl2pPr marL="342900" algn="l" defTabSz="685800" rtl="0" eaLnBrk="1" latinLnBrk="0" hangingPunct="1">
                        <a:defRPr sz="1350" kern="1200">
                          <a:solidFill>
                            <a:schemeClr val="tx1"/>
                          </a:solidFill>
                          <a:latin typeface="Calibri"/>
                          <a:ea typeface=""/>
                          <a:cs typeface=""/>
                        </a:defRPr>
                      </a:lvl2pPr>
                      <a:lvl3pPr marL="685800" algn="l" defTabSz="685800" rtl="0" eaLnBrk="1" latinLnBrk="0" hangingPunct="1">
                        <a:defRPr sz="1350" kern="1200">
                          <a:solidFill>
                            <a:schemeClr val="tx1"/>
                          </a:solidFill>
                          <a:latin typeface="Calibri"/>
                          <a:ea typeface=""/>
                          <a:cs typeface=""/>
                        </a:defRPr>
                      </a:lvl3pPr>
                      <a:lvl4pPr marL="1028700" algn="l" defTabSz="685800" rtl="0" eaLnBrk="1" latinLnBrk="0" hangingPunct="1">
                        <a:defRPr sz="1350" kern="1200">
                          <a:solidFill>
                            <a:schemeClr val="tx1"/>
                          </a:solidFill>
                          <a:latin typeface="Calibri"/>
                          <a:ea typeface=""/>
                          <a:cs typeface=""/>
                        </a:defRPr>
                      </a:lvl4pPr>
                      <a:lvl5pPr marL="1371600" algn="l" defTabSz="685800" rtl="0" eaLnBrk="1" latinLnBrk="0" hangingPunct="1">
                        <a:defRPr sz="1350" kern="1200">
                          <a:solidFill>
                            <a:schemeClr val="tx1"/>
                          </a:solidFill>
                          <a:latin typeface="Calibri"/>
                          <a:ea typeface=""/>
                          <a:cs typeface=""/>
                        </a:defRPr>
                      </a:lvl5pPr>
                      <a:lvl6pPr marL="1714500" algn="l" defTabSz="685800" rtl="0" eaLnBrk="1" latinLnBrk="0" hangingPunct="1">
                        <a:defRPr sz="1350" kern="1200">
                          <a:solidFill>
                            <a:schemeClr val="tx1"/>
                          </a:solidFill>
                          <a:latin typeface="Calibri"/>
                          <a:ea typeface=""/>
                          <a:cs typeface=""/>
                        </a:defRPr>
                      </a:lvl6pPr>
                      <a:lvl7pPr marL="2057400" algn="l" defTabSz="685800" rtl="0" eaLnBrk="1" latinLnBrk="0" hangingPunct="1">
                        <a:defRPr sz="1350" kern="1200">
                          <a:solidFill>
                            <a:schemeClr val="tx1"/>
                          </a:solidFill>
                          <a:latin typeface="Calibri"/>
                          <a:ea typeface=""/>
                          <a:cs typeface=""/>
                        </a:defRPr>
                      </a:lvl7pPr>
                      <a:lvl8pPr marL="2400300" algn="l" defTabSz="685800" rtl="0" eaLnBrk="1" latinLnBrk="0" hangingPunct="1">
                        <a:defRPr sz="1350" kern="1200">
                          <a:solidFill>
                            <a:schemeClr val="tx1"/>
                          </a:solidFill>
                          <a:latin typeface="Calibri"/>
                          <a:ea typeface=""/>
                          <a:cs typeface=""/>
                        </a:defRPr>
                      </a:lvl8pPr>
                      <a:lvl9pPr marL="2743200" algn="l" defTabSz="685800" rtl="0" eaLnBrk="1" latinLnBrk="0" hangingPunct="1">
                        <a:defRPr sz="1350" kern="1200">
                          <a:solidFill>
                            <a:schemeClr val="tx1"/>
                          </a:solidFill>
                          <a:latin typeface="Calibri"/>
                          <a:ea typeface=""/>
                          <a:cs typeface=""/>
                        </a:defRPr>
                      </a:lvl9pPr>
                    </a:lstStyle>
                    <a:p>
                      <a:pPr marL="285750" indent="-285750" algn="l" rtl="0" fontAlgn="b">
                        <a:buFont typeface="Arial" panose="020B0604020202020204" pitchFamily="34" charset="0"/>
                        <a:buChar char="•"/>
                      </a:pPr>
                      <a:r>
                        <a:rPr lang="es-CO" sz="1000" b="0" i="0" u="none" strike="noStrike" dirty="0">
                          <a:solidFill>
                            <a:schemeClr val="tx1"/>
                          </a:solidFill>
                          <a:latin typeface="+mn-lt"/>
                        </a:rPr>
                        <a:t>Información del punto de entrega desactualizada.</a:t>
                      </a:r>
                    </a:p>
                    <a:p>
                      <a:pPr marL="285750" indent="-285750" algn="l" rtl="0" fontAlgn="b">
                        <a:buFont typeface="Arial" panose="020B0604020202020204" pitchFamily="34" charset="0"/>
                        <a:buChar char="•"/>
                      </a:pPr>
                      <a:r>
                        <a:rPr lang="es-CO" sz="1000" b="0" i="0" u="none" strike="noStrike" dirty="0">
                          <a:solidFill>
                            <a:schemeClr val="tx1"/>
                          </a:solidFill>
                          <a:latin typeface="+mn-lt"/>
                        </a:rPr>
                        <a:t>Incorrecto diligenciamiento de los formatos de control de entrega de AAVN.</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rtl="0" fontAlgn="b">
                        <a:buFont typeface="Arial" panose="020B0604020202020204" pitchFamily="34" charset="0"/>
                        <a:buChar char="•"/>
                      </a:pPr>
                      <a:endParaRPr lang="es-CO" sz="1000" b="0" i="0" u="none" strike="noStrike" dirty="0">
                        <a:solidFill>
                          <a:schemeClr val="tx1"/>
                        </a:solidFill>
                        <a:latin typeface="+mn-lt"/>
                      </a:endParaRPr>
                    </a:p>
                    <a:p>
                      <a:pPr marL="285750" indent="-285750" algn="l" rtl="0" fontAlgn="b">
                        <a:buFont typeface="Arial" panose="020B0604020202020204" pitchFamily="34" charset="0"/>
                        <a:buChar char="•"/>
                      </a:pPr>
                      <a:r>
                        <a:rPr lang="es-CO" sz="1000" b="0" i="0" u="none" strike="noStrike" dirty="0">
                          <a:solidFill>
                            <a:schemeClr val="tx1"/>
                          </a:solidFill>
                          <a:latin typeface="+mn-lt"/>
                        </a:rPr>
                        <a:t>Información del punto de entrega desactualizada.</a:t>
                      </a:r>
                    </a:p>
                    <a:p>
                      <a:pPr marL="285750" indent="-285750" algn="l" rtl="0" fontAlgn="b">
                        <a:buFont typeface="Arial" panose="020B0604020202020204" pitchFamily="34" charset="0"/>
                        <a:buChar char="•"/>
                      </a:pPr>
                      <a:r>
                        <a:rPr lang="es-CO" sz="1000" b="0" i="0" u="none" strike="noStrike" dirty="0">
                          <a:solidFill>
                            <a:schemeClr val="tx1"/>
                          </a:solidFill>
                          <a:latin typeface="+mn-lt"/>
                        </a:rPr>
                        <a:t>Incorrecto diligenciamiento de los formatos de control de entrega de AAVN.</a:t>
                      </a:r>
                    </a:p>
                    <a:p>
                      <a:pPr algn="l" fontAlgn="b"/>
                      <a:endParaRPr lang="es-CO" sz="1000" b="0" i="0" u="none" strike="noStrike" dirty="0">
                        <a:solidFill>
                          <a:srgbClr val="000000"/>
                        </a:solidFill>
                        <a:effectLst/>
                        <a:latin typeface="Calibri" panose="020F0502020204030204" pitchFamily="34" charset="0"/>
                      </a:endParaRPr>
                    </a:p>
                    <a:p>
                      <a:pPr algn="l" fontAlgn="b"/>
                      <a:endParaRPr lang="es-CO" sz="10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863800"/>
                  </a:ext>
                </a:extLst>
              </a:tr>
              <a:tr h="2006662">
                <a:tc>
                  <a:txBody>
                    <a:bodyPr/>
                    <a:lstStyle>
                      <a:lvl1pPr marL="0" algn="l" defTabSz="685800" rtl="0" eaLnBrk="1" latinLnBrk="0" hangingPunct="1">
                        <a:defRPr sz="1350" kern="1200">
                          <a:solidFill>
                            <a:schemeClr val="tx1"/>
                          </a:solidFill>
                          <a:latin typeface="Calibri"/>
                          <a:ea typeface=""/>
                          <a:cs typeface=""/>
                        </a:defRPr>
                      </a:lvl1pPr>
                      <a:lvl2pPr marL="342900" algn="l" defTabSz="685800" rtl="0" eaLnBrk="1" latinLnBrk="0" hangingPunct="1">
                        <a:defRPr sz="1350" kern="1200">
                          <a:solidFill>
                            <a:schemeClr val="tx1"/>
                          </a:solidFill>
                          <a:latin typeface="Calibri"/>
                          <a:ea typeface=""/>
                          <a:cs typeface=""/>
                        </a:defRPr>
                      </a:lvl2pPr>
                      <a:lvl3pPr marL="685800" algn="l" defTabSz="685800" rtl="0" eaLnBrk="1" latinLnBrk="0" hangingPunct="1">
                        <a:defRPr sz="1350" kern="1200">
                          <a:solidFill>
                            <a:schemeClr val="tx1"/>
                          </a:solidFill>
                          <a:latin typeface="Calibri"/>
                          <a:ea typeface=""/>
                          <a:cs typeface=""/>
                        </a:defRPr>
                      </a:lvl3pPr>
                      <a:lvl4pPr marL="1028700" algn="l" defTabSz="685800" rtl="0" eaLnBrk="1" latinLnBrk="0" hangingPunct="1">
                        <a:defRPr sz="1350" kern="1200">
                          <a:solidFill>
                            <a:schemeClr val="tx1"/>
                          </a:solidFill>
                          <a:latin typeface="Calibri"/>
                          <a:ea typeface=""/>
                          <a:cs typeface=""/>
                        </a:defRPr>
                      </a:lvl4pPr>
                      <a:lvl5pPr marL="1371600" algn="l" defTabSz="685800" rtl="0" eaLnBrk="1" latinLnBrk="0" hangingPunct="1">
                        <a:defRPr sz="1350" kern="1200">
                          <a:solidFill>
                            <a:schemeClr val="tx1"/>
                          </a:solidFill>
                          <a:latin typeface="Calibri"/>
                          <a:ea typeface=""/>
                          <a:cs typeface=""/>
                        </a:defRPr>
                      </a:lvl5pPr>
                      <a:lvl6pPr marL="1714500" algn="l" defTabSz="685800" rtl="0" eaLnBrk="1" latinLnBrk="0" hangingPunct="1">
                        <a:defRPr sz="1350" kern="1200">
                          <a:solidFill>
                            <a:schemeClr val="tx1"/>
                          </a:solidFill>
                          <a:latin typeface="Calibri"/>
                          <a:ea typeface=""/>
                          <a:cs typeface=""/>
                        </a:defRPr>
                      </a:lvl6pPr>
                      <a:lvl7pPr marL="2057400" algn="l" defTabSz="685800" rtl="0" eaLnBrk="1" latinLnBrk="0" hangingPunct="1">
                        <a:defRPr sz="1350" kern="1200">
                          <a:solidFill>
                            <a:schemeClr val="tx1"/>
                          </a:solidFill>
                          <a:latin typeface="Calibri"/>
                          <a:ea typeface=""/>
                          <a:cs typeface=""/>
                        </a:defRPr>
                      </a:lvl7pPr>
                      <a:lvl8pPr marL="2400300" algn="l" defTabSz="685800" rtl="0" eaLnBrk="1" latinLnBrk="0" hangingPunct="1">
                        <a:defRPr sz="1350" kern="1200">
                          <a:solidFill>
                            <a:schemeClr val="tx1"/>
                          </a:solidFill>
                          <a:latin typeface="Calibri"/>
                          <a:ea typeface=""/>
                          <a:cs typeface=""/>
                        </a:defRPr>
                      </a:lvl8pPr>
                      <a:lvl9pPr marL="2743200" algn="l" defTabSz="685800" rtl="0" eaLnBrk="1" latinLnBrk="0" hangingPunct="1">
                        <a:defRPr sz="1350" kern="1200">
                          <a:solidFill>
                            <a:schemeClr val="tx1"/>
                          </a:solidFill>
                          <a:latin typeface="Calibri"/>
                          <a:ea typeface=""/>
                          <a:cs typeface=""/>
                        </a:defRPr>
                      </a:lvl9pPr>
                    </a:lstStyle>
                    <a:p>
                      <a:pPr algn="ctr" rtl="0" fontAlgn="ctr"/>
                      <a:r>
                        <a:rPr lang="es-CO" sz="1800" b="1" i="0" u="none" strike="noStrike" dirty="0">
                          <a:solidFill>
                            <a:srgbClr val="000000"/>
                          </a:solidFill>
                          <a:latin typeface="+mn-lt"/>
                        </a:rPr>
                        <a:t>Acciones</a:t>
                      </a:r>
                      <a:r>
                        <a:rPr lang="es-CO" sz="1800" b="1" i="0" u="none" strike="noStrike" baseline="0" dirty="0">
                          <a:solidFill>
                            <a:srgbClr val="000000"/>
                          </a:solidFill>
                          <a:latin typeface="+mn-lt"/>
                        </a:rPr>
                        <a:t> Correctivas Adelantadas frente a las Novedades.</a:t>
                      </a:r>
                      <a:endParaRPr lang="es-CO" sz="1800" b="1" i="0" u="none" strike="noStrike" dirty="0">
                        <a:solidFill>
                          <a:srgbClr val="000000"/>
                        </a:solidFill>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
                          <a:cs typeface=""/>
                        </a:defRPr>
                      </a:lvl1pPr>
                      <a:lvl2pPr marL="342900" algn="l" defTabSz="685800" rtl="0" eaLnBrk="1" latinLnBrk="0" hangingPunct="1">
                        <a:defRPr sz="1350" kern="1200">
                          <a:solidFill>
                            <a:schemeClr val="tx1"/>
                          </a:solidFill>
                          <a:latin typeface="Calibri"/>
                          <a:ea typeface=""/>
                          <a:cs typeface=""/>
                        </a:defRPr>
                      </a:lvl2pPr>
                      <a:lvl3pPr marL="685800" algn="l" defTabSz="685800" rtl="0" eaLnBrk="1" latinLnBrk="0" hangingPunct="1">
                        <a:defRPr sz="1350" kern="1200">
                          <a:solidFill>
                            <a:schemeClr val="tx1"/>
                          </a:solidFill>
                          <a:latin typeface="Calibri"/>
                          <a:ea typeface=""/>
                          <a:cs typeface=""/>
                        </a:defRPr>
                      </a:lvl3pPr>
                      <a:lvl4pPr marL="1028700" algn="l" defTabSz="685800" rtl="0" eaLnBrk="1" latinLnBrk="0" hangingPunct="1">
                        <a:defRPr sz="1350" kern="1200">
                          <a:solidFill>
                            <a:schemeClr val="tx1"/>
                          </a:solidFill>
                          <a:latin typeface="Calibri"/>
                          <a:ea typeface=""/>
                          <a:cs typeface=""/>
                        </a:defRPr>
                      </a:lvl4pPr>
                      <a:lvl5pPr marL="1371600" algn="l" defTabSz="685800" rtl="0" eaLnBrk="1" latinLnBrk="0" hangingPunct="1">
                        <a:defRPr sz="1350" kern="1200">
                          <a:solidFill>
                            <a:schemeClr val="tx1"/>
                          </a:solidFill>
                          <a:latin typeface="Calibri"/>
                          <a:ea typeface=""/>
                          <a:cs typeface=""/>
                        </a:defRPr>
                      </a:lvl5pPr>
                      <a:lvl6pPr marL="1714500" algn="l" defTabSz="685800" rtl="0" eaLnBrk="1" latinLnBrk="0" hangingPunct="1">
                        <a:defRPr sz="1350" kern="1200">
                          <a:solidFill>
                            <a:schemeClr val="tx1"/>
                          </a:solidFill>
                          <a:latin typeface="Calibri"/>
                          <a:ea typeface=""/>
                          <a:cs typeface=""/>
                        </a:defRPr>
                      </a:lvl6pPr>
                      <a:lvl7pPr marL="2057400" algn="l" defTabSz="685800" rtl="0" eaLnBrk="1" latinLnBrk="0" hangingPunct="1">
                        <a:defRPr sz="1350" kern="1200">
                          <a:solidFill>
                            <a:schemeClr val="tx1"/>
                          </a:solidFill>
                          <a:latin typeface="Calibri"/>
                          <a:ea typeface=""/>
                          <a:cs typeface=""/>
                        </a:defRPr>
                      </a:lvl7pPr>
                      <a:lvl8pPr marL="2400300" algn="l" defTabSz="685800" rtl="0" eaLnBrk="1" latinLnBrk="0" hangingPunct="1">
                        <a:defRPr sz="1350" kern="1200">
                          <a:solidFill>
                            <a:schemeClr val="tx1"/>
                          </a:solidFill>
                          <a:latin typeface="Calibri"/>
                          <a:ea typeface=""/>
                          <a:cs typeface=""/>
                        </a:defRPr>
                      </a:lvl8pPr>
                      <a:lvl9pPr marL="2743200" algn="l" defTabSz="685800" rtl="0" eaLnBrk="1" latinLnBrk="0" hangingPunct="1">
                        <a:defRPr sz="1350" kern="1200">
                          <a:solidFill>
                            <a:schemeClr val="tx1"/>
                          </a:solidFill>
                          <a:latin typeface="Calibri"/>
                          <a:ea typeface=""/>
                          <a:cs typeface=""/>
                        </a:defRPr>
                      </a:lvl9pPr>
                    </a:lstStyle>
                    <a:p>
                      <a:pPr marL="285750" marR="0" indent="-2857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dirty="0">
                          <a:solidFill>
                            <a:schemeClr val="tx1"/>
                          </a:solidFill>
                          <a:latin typeface="+mn-lt"/>
                        </a:rPr>
                        <a:t>Asistencia técnica en forma presencial dirigida a los responsables de los puntos de entrega de Bienestarina.</a:t>
                      </a:r>
                    </a:p>
                    <a:p>
                      <a:pPr marL="285750" marR="0" indent="-2857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dirty="0">
                          <a:solidFill>
                            <a:schemeClr val="tx1"/>
                          </a:solidFill>
                          <a:latin typeface="+mn-lt"/>
                        </a:rPr>
                        <a:t> Actualización de la información de los puntos  de entrega en el Sistema de Información del ICBF – SIM.</a:t>
                      </a:r>
                    </a:p>
                    <a:p>
                      <a:pPr marL="285750" marR="0" indent="-2857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dirty="0">
                          <a:solidFill>
                            <a:schemeClr val="tx1"/>
                          </a:solidFill>
                          <a:latin typeface="+mn-lt"/>
                        </a:rPr>
                        <a:t>Talleres  para la capacitación en el diligenciamiento correcto de los formatos de control de entrega de los AAVN. </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
                          <a:cs typeface=""/>
                        </a:defRPr>
                      </a:lvl1pPr>
                      <a:lvl2pPr marL="342900" algn="l" defTabSz="685800" rtl="0" eaLnBrk="1" latinLnBrk="0" hangingPunct="1">
                        <a:defRPr sz="1350" kern="1200">
                          <a:solidFill>
                            <a:schemeClr val="tx1"/>
                          </a:solidFill>
                          <a:latin typeface="Calibri"/>
                          <a:ea typeface=""/>
                          <a:cs typeface=""/>
                        </a:defRPr>
                      </a:lvl2pPr>
                      <a:lvl3pPr marL="685800" algn="l" defTabSz="685800" rtl="0" eaLnBrk="1" latinLnBrk="0" hangingPunct="1">
                        <a:defRPr sz="1350" kern="1200">
                          <a:solidFill>
                            <a:schemeClr val="tx1"/>
                          </a:solidFill>
                          <a:latin typeface="Calibri"/>
                          <a:ea typeface=""/>
                          <a:cs typeface=""/>
                        </a:defRPr>
                      </a:lvl3pPr>
                      <a:lvl4pPr marL="1028700" algn="l" defTabSz="685800" rtl="0" eaLnBrk="1" latinLnBrk="0" hangingPunct="1">
                        <a:defRPr sz="1350" kern="1200">
                          <a:solidFill>
                            <a:schemeClr val="tx1"/>
                          </a:solidFill>
                          <a:latin typeface="Calibri"/>
                          <a:ea typeface=""/>
                          <a:cs typeface=""/>
                        </a:defRPr>
                      </a:lvl4pPr>
                      <a:lvl5pPr marL="1371600" algn="l" defTabSz="685800" rtl="0" eaLnBrk="1" latinLnBrk="0" hangingPunct="1">
                        <a:defRPr sz="1350" kern="1200">
                          <a:solidFill>
                            <a:schemeClr val="tx1"/>
                          </a:solidFill>
                          <a:latin typeface="Calibri"/>
                          <a:ea typeface=""/>
                          <a:cs typeface=""/>
                        </a:defRPr>
                      </a:lvl5pPr>
                      <a:lvl6pPr marL="1714500" algn="l" defTabSz="685800" rtl="0" eaLnBrk="1" latinLnBrk="0" hangingPunct="1">
                        <a:defRPr sz="1350" kern="1200">
                          <a:solidFill>
                            <a:schemeClr val="tx1"/>
                          </a:solidFill>
                          <a:latin typeface="Calibri"/>
                          <a:ea typeface=""/>
                          <a:cs typeface=""/>
                        </a:defRPr>
                      </a:lvl6pPr>
                      <a:lvl7pPr marL="2057400" algn="l" defTabSz="685800" rtl="0" eaLnBrk="1" latinLnBrk="0" hangingPunct="1">
                        <a:defRPr sz="1350" kern="1200">
                          <a:solidFill>
                            <a:schemeClr val="tx1"/>
                          </a:solidFill>
                          <a:latin typeface="Calibri"/>
                          <a:ea typeface=""/>
                          <a:cs typeface=""/>
                        </a:defRPr>
                      </a:lvl7pPr>
                      <a:lvl8pPr marL="2400300" algn="l" defTabSz="685800" rtl="0" eaLnBrk="1" latinLnBrk="0" hangingPunct="1">
                        <a:defRPr sz="1350" kern="1200">
                          <a:solidFill>
                            <a:schemeClr val="tx1"/>
                          </a:solidFill>
                          <a:latin typeface="Calibri"/>
                          <a:ea typeface=""/>
                          <a:cs typeface=""/>
                        </a:defRPr>
                      </a:lvl8pPr>
                      <a:lvl9pPr marL="2743200" algn="l" defTabSz="685800" rtl="0" eaLnBrk="1" latinLnBrk="0" hangingPunct="1">
                        <a:defRPr sz="1350" kern="1200">
                          <a:solidFill>
                            <a:schemeClr val="tx1"/>
                          </a:solidFill>
                          <a:latin typeface="Calibri"/>
                          <a:ea typeface=""/>
                          <a:cs typeface=""/>
                        </a:defRPr>
                      </a:lvl9pPr>
                    </a:lstStyle>
                    <a:p>
                      <a:pPr marL="285750" marR="0" indent="-2857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kern="1200" dirty="0">
                          <a:solidFill>
                            <a:schemeClr val="tx1"/>
                          </a:solidFill>
                          <a:latin typeface="Calibri"/>
                          <a:ea typeface=""/>
                          <a:cs typeface=""/>
                        </a:rPr>
                        <a:t>Asistencia técnica en forma virtual dirigida a los responsables de los puntos de entrega de Bienestarina.</a:t>
                      </a:r>
                    </a:p>
                    <a:p>
                      <a:pPr marL="285750" marR="0" indent="-2857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kern="1200" dirty="0">
                          <a:solidFill>
                            <a:schemeClr val="tx1"/>
                          </a:solidFill>
                          <a:latin typeface="Calibri"/>
                          <a:ea typeface=""/>
                          <a:cs typeface=""/>
                        </a:rPr>
                        <a:t> Actualización de la información de los puntos  de entrega en el Sistema de Información Misional del ICBF – SIM.</a:t>
                      </a:r>
                    </a:p>
                    <a:p>
                      <a:pPr marL="285750" marR="0" indent="-2857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r>
                        <a:rPr lang="es-CO" sz="1000" b="0" i="0" u="none" strike="noStrike" kern="1200" dirty="0">
                          <a:solidFill>
                            <a:schemeClr val="tx1"/>
                          </a:solidFill>
                          <a:latin typeface="Calibri"/>
                          <a:ea typeface=""/>
                          <a:cs typeface=""/>
                        </a:rPr>
                        <a:t>Socialización de los videos tutoriales para la capacitación en el diligenciamiento correcto de los formatos de control de entrega de los AAVN. </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7" name="Rectángulo 6"/>
          <p:cNvSpPr/>
          <p:nvPr/>
        </p:nvSpPr>
        <p:spPr>
          <a:xfrm>
            <a:off x="2338112" y="6032604"/>
            <a:ext cx="3695371" cy="369332"/>
          </a:xfrm>
          <a:prstGeom prst="rect">
            <a:avLst/>
          </a:prstGeom>
        </p:spPr>
        <p:txBody>
          <a:bodyPr wrap="none">
            <a:spAutoFit/>
          </a:bodyPr>
          <a:lstStyle/>
          <a:p>
            <a:r>
              <a:rPr lang="es-CO" dirty="0"/>
              <a:t>Cifras con corte xxx de </a:t>
            </a:r>
            <a:r>
              <a:rPr lang="es-CO" dirty="0" err="1">
                <a:solidFill>
                  <a:srgbClr val="FF0000"/>
                </a:solidFill>
              </a:rPr>
              <a:t>xxxxx</a:t>
            </a:r>
            <a:r>
              <a:rPr lang="es-CO" dirty="0">
                <a:solidFill>
                  <a:srgbClr val="FF0000"/>
                </a:solidFill>
              </a:rPr>
              <a:t> </a:t>
            </a:r>
            <a:r>
              <a:rPr lang="es-CO" dirty="0"/>
              <a:t>del 2020</a:t>
            </a:r>
          </a:p>
        </p:txBody>
      </p:sp>
    </p:spTree>
    <p:extLst>
      <p:ext uri="{BB962C8B-B14F-4D97-AF65-F5344CB8AC3E}">
        <p14:creationId xmlns:p14="http://schemas.microsoft.com/office/powerpoint/2010/main" val="873254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6597385" y="2066986"/>
            <a:ext cx="5354769" cy="1938992"/>
          </a:xfrm>
          <a:prstGeom prst="rect">
            <a:avLst/>
          </a:prstGeom>
          <a:noFill/>
        </p:spPr>
        <p:txBody>
          <a:bodyPr wrap="square" rtlCol="0">
            <a:spAutoFit/>
          </a:bodyPr>
          <a:lstStyle/>
          <a:p>
            <a:pPr algn="ctr"/>
            <a:r>
              <a:rPr lang="es-CO" sz="6000" b="1" dirty="0">
                <a:solidFill>
                  <a:srgbClr val="242758"/>
                </a:solidFill>
              </a:rPr>
              <a:t>NIÑEZ Y ADOLESCENCIA</a:t>
            </a:r>
            <a:endParaRPr lang="x-none" sz="6000" b="1" dirty="0">
              <a:solidFill>
                <a:srgbClr val="242758"/>
              </a:solidFill>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3" name="Imagen 2" descr="micrositio-direccion-de-adolescencia-y-juventud_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10" y="1564961"/>
            <a:ext cx="5642377" cy="3081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67312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85902" y="554737"/>
            <a:ext cx="8915880" cy="43642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rPr>
              <a:t>NIÑEZ Y ADOLESCENCIA</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446580" y="1084082"/>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114300" y="1595424"/>
            <a:ext cx="6867525" cy="443701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a:lnSpc>
                <a:spcPct val="115000"/>
              </a:lnSpc>
              <a:spcAft>
                <a:spcPts val="0"/>
              </a:spcAft>
            </a:pPr>
            <a:r>
              <a:rPr lang="es-CO" sz="4400" b="1" dirty="0">
                <a:solidFill>
                  <a:srgbClr val="242758"/>
                </a:solidFill>
              </a:rPr>
              <a:t>Logros: </a:t>
            </a:r>
          </a:p>
          <a:p>
            <a:pPr marL="342900" lvl="0" indent="-342900" algn="just">
              <a:lnSpc>
                <a:spcPct val="115000"/>
              </a:lnSpc>
              <a:spcAft>
                <a:spcPts val="0"/>
              </a:spcAft>
              <a:buFont typeface="Symbol" panose="05050102010706020507" pitchFamily="18" charset="2"/>
              <a:buChar char=""/>
            </a:pPr>
            <a:r>
              <a:rPr lang="es-CO" sz="1800" dirty="0">
                <a:effectLst/>
                <a:latin typeface="Arial" panose="020B0604020202020204" pitchFamily="34" charset="0"/>
                <a:ea typeface="Calibri" panose="020F0502020204030204" pitchFamily="34" charset="0"/>
              </a:rPr>
              <a:t>A través de la asistencia técnica y posterior aprobación de los planes de acción de los operadores de la Modalidad de Generaciones 2.0, se ha logrado la adecuada implementación de los mismos y una atención acorde a la población objeto.</a:t>
            </a:r>
            <a:endParaRPr lang="es-CO" sz="1800" dirty="0">
              <a:effectLst/>
              <a:latin typeface="Times New Roman" panose="02020603050405020304" pitchFamily="18" charset="0"/>
              <a:ea typeface="Calibri" panose="020F0502020204030204" pitchFamily="34" charset="0"/>
            </a:endParaRPr>
          </a:p>
          <a:p>
            <a:pPr marL="342900" lvl="0" indent="-342900" algn="just">
              <a:lnSpc>
                <a:spcPct val="115000"/>
              </a:lnSpc>
              <a:spcAft>
                <a:spcPts val="0"/>
              </a:spcAft>
              <a:buFont typeface="Symbol" panose="05050102010706020507" pitchFamily="18" charset="2"/>
              <a:buChar char=""/>
            </a:pPr>
            <a:r>
              <a:rPr lang="es-CO" sz="1800" dirty="0">
                <a:effectLst/>
                <a:latin typeface="Arial" panose="020B0604020202020204" pitchFamily="34" charset="0"/>
                <a:ea typeface="Calibri" panose="020F0502020204030204" pitchFamily="34" charset="0"/>
              </a:rPr>
              <a:t>A través de la asistencia técnica y posterior aprobación de las propuestas metodológicas de la Modalidad para el Fortalecimiento de Capacidades de NNA con Discapacidad y sus Familias, se ha logrado la atención adecuada y oportuna de la población objeto.</a:t>
            </a:r>
            <a:endParaRPr lang="es-CO" sz="1800" dirty="0">
              <a:effectLst/>
              <a:latin typeface="Times New Roman" panose="02020603050405020304" pitchFamily="18" charset="0"/>
              <a:ea typeface="Calibri" panose="020F0502020204030204" pitchFamily="34" charset="0"/>
            </a:endParaRPr>
          </a:p>
          <a:p>
            <a:pPr>
              <a:defRPr/>
            </a:pPr>
            <a:endParaRPr lang="es-CO" sz="4400" b="1" dirty="0">
              <a:solidFill>
                <a:srgbClr val="242758"/>
              </a:solidFill>
            </a:endParaRPr>
          </a:p>
        </p:txBody>
      </p:sp>
      <p:sp>
        <p:nvSpPr>
          <p:cNvPr id="6" name="Rectángulo: esquinas redondeadas 5"/>
          <p:cNvSpPr/>
          <p:nvPr/>
        </p:nvSpPr>
        <p:spPr>
          <a:xfrm>
            <a:off x="7215232" y="1471508"/>
            <a:ext cx="4320000" cy="456093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algn="just" fontAlgn="auto">
              <a:lnSpc>
                <a:spcPct val="100000"/>
              </a:lnSpc>
              <a:spcBef>
                <a:spcPts val="0"/>
              </a:spcBef>
              <a:spcAft>
                <a:spcPts val="0"/>
              </a:spcAft>
              <a:buClrTx/>
              <a:buSzTx/>
              <a:buFontTx/>
              <a:buNone/>
              <a:tabLst/>
              <a:defRPr/>
            </a:pPr>
            <a:r>
              <a:rPr lang="es-CO" sz="4400" b="1" dirty="0">
                <a:solidFill>
                  <a:srgbClr val="242758"/>
                </a:solidFill>
              </a:rPr>
              <a:t>Retos:</a:t>
            </a:r>
          </a:p>
          <a:p>
            <a:pPr algn="just">
              <a:defRPr/>
            </a:pPr>
            <a:r>
              <a:rPr lang="es-CO" sz="1800" dirty="0">
                <a:effectLst/>
                <a:latin typeface="Arial" panose="020B0604020202020204" pitchFamily="34" charset="0"/>
                <a:ea typeface="Calibri" panose="020F0502020204030204" pitchFamily="34" charset="0"/>
              </a:rPr>
              <a:t>Modificar los escenarios presenciales a virtuales de las actividades que actualmente no se pueden realizar de esta manera por </a:t>
            </a:r>
            <a:r>
              <a:rPr lang="es-CO" sz="1800" dirty="0">
                <a:solidFill>
                  <a:srgbClr val="000000"/>
                </a:solidFill>
                <a:effectLst/>
                <a:latin typeface="Arial" panose="020B0604020202020204" pitchFamily="34" charset="0"/>
                <a:ea typeface="Times New Roman" panose="02020603050405020304" pitchFamily="18" charset="0"/>
              </a:rPr>
              <a:t>la contingencia de salud (Covid-19).</a:t>
            </a:r>
            <a:endParaRPr lang="es-CO" sz="1800" dirty="0">
              <a:effectLst/>
              <a:latin typeface="Times New Roman" panose="02020603050405020304" pitchFamily="18" charset="0"/>
              <a:ea typeface="Calibri" panose="020F0502020204030204" pitchFamily="34" charset="0"/>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4248006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6318623" y="2252866"/>
            <a:ext cx="5633532" cy="1938992"/>
          </a:xfrm>
          <a:prstGeom prst="rect">
            <a:avLst/>
          </a:prstGeom>
          <a:noFill/>
        </p:spPr>
        <p:txBody>
          <a:bodyPr wrap="square" rtlCol="0">
            <a:spAutoFit/>
          </a:bodyPr>
          <a:lstStyle/>
          <a:p>
            <a:pPr algn="ctr"/>
            <a:r>
              <a:rPr lang="es-CO" sz="6000" b="1" dirty="0">
                <a:solidFill>
                  <a:srgbClr val="242758"/>
                </a:solidFill>
              </a:rPr>
              <a:t>FAMILIA Y COMUNIDADES</a:t>
            </a:r>
            <a:endParaRPr lang="x-none" sz="6000" b="1" dirty="0">
              <a:solidFill>
                <a:srgbClr val="242758"/>
              </a:solidFill>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3" name="Imagen 2" descr="familias-y-comunidades-v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37" y="1611429"/>
            <a:ext cx="5585662" cy="3050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5323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85902" y="582726"/>
            <a:ext cx="8915880"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rPr>
              <a:t>FAMILIAS Y COMUNIDADES</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446580" y="1084082"/>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114300" y="1084082"/>
            <a:ext cx="6867525" cy="494835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defRPr/>
            </a:pPr>
            <a:r>
              <a:rPr lang="es-CO" sz="2400" b="1" dirty="0">
                <a:solidFill>
                  <a:srgbClr val="242758"/>
                </a:solidFill>
                <a:latin typeface="Arial"/>
              </a:rPr>
              <a:t>   Logros:</a:t>
            </a:r>
          </a:p>
          <a:p>
            <a:pPr marL="285750" indent="-285750" algn="just">
              <a:buFontTx/>
              <a:buChar char="-"/>
              <a:defRPr/>
            </a:pPr>
            <a:r>
              <a:rPr lang="es-MX" sz="1600" dirty="0">
                <a:latin typeface="Arial"/>
                <a:cs typeface="Arial" panose="020B0604020202020204" pitchFamily="34" charset="0"/>
              </a:rPr>
              <a:t>La oferta de servicios que existen en los municipios, se ajusta a las necesidades de las familias para el acceso a las mismas.</a:t>
            </a:r>
          </a:p>
          <a:p>
            <a:pPr marL="285750" indent="-285750" algn="just">
              <a:buFontTx/>
              <a:buChar char="-"/>
              <a:defRPr/>
            </a:pPr>
            <a:r>
              <a:rPr lang="es-MX" sz="1600" b="1" dirty="0">
                <a:solidFill>
                  <a:srgbClr val="FF6600"/>
                </a:solidFill>
                <a:latin typeface="Arial"/>
                <a:cs typeface="Arial" panose="020B0604020202020204" pitchFamily="34" charset="0"/>
              </a:rPr>
              <a:t>Mi familia </a:t>
            </a:r>
            <a:r>
              <a:rPr lang="es-MX" sz="1600" dirty="0">
                <a:latin typeface="Arial"/>
                <a:cs typeface="Arial" panose="020B0604020202020204" pitchFamily="34" charset="0"/>
              </a:rPr>
              <a:t>interviene desde la prevención y promoción, los profesionales, a través del contacto permanente con las familias logran identificar los casos que requieren especial atención para la activación y articulación de rutas, programas o servicios del municipio, ello con el objetivo de garantizar los derechos de las familias en articulación con las Defensorías y Centros Zonales.</a:t>
            </a:r>
          </a:p>
          <a:p>
            <a:pPr marL="285750" indent="-285750" algn="just">
              <a:buFontTx/>
              <a:buChar char="-"/>
              <a:defRPr/>
            </a:pPr>
            <a:r>
              <a:rPr lang="es-MX" sz="1600" dirty="0">
                <a:latin typeface="Arial"/>
                <a:cs typeface="Arial" panose="020B0604020202020204" pitchFamily="34" charset="0"/>
              </a:rPr>
              <a:t>Compromiso por parte de la mayoría de familias en la continuidad de la modalidad y la realización de las actividades. </a:t>
            </a:r>
          </a:p>
          <a:p>
            <a:pPr marL="285750" indent="-285750" algn="just">
              <a:buFontTx/>
              <a:buChar char="-"/>
              <a:defRPr/>
            </a:pPr>
            <a:r>
              <a:rPr lang="es-MX" sz="1600" dirty="0">
                <a:latin typeface="Arial"/>
                <a:cs typeface="Arial" panose="020B0604020202020204" pitchFamily="34" charset="0"/>
              </a:rPr>
              <a:t>Capacidades de autogestión para la activación de rutas frente a futuros fortalecimientos y apoyos necesarios en las dinámicas familiares.</a:t>
            </a:r>
          </a:p>
          <a:p>
            <a:pPr marL="285750" indent="-285750" algn="just">
              <a:buFontTx/>
              <a:buChar char="-"/>
              <a:defRPr/>
            </a:pPr>
            <a:r>
              <a:rPr lang="es-MX" sz="1600" dirty="0">
                <a:latin typeface="Arial"/>
                <a:cs typeface="Arial" panose="020B0604020202020204" pitchFamily="34" charset="0"/>
              </a:rPr>
              <a:t>Multidisciplinariedad para la atención a las familias y de manera personalizada.</a:t>
            </a:r>
          </a:p>
          <a:p>
            <a:pPr marL="285750" indent="-285750" algn="just">
              <a:buFontTx/>
              <a:buChar char="-"/>
              <a:defRPr/>
            </a:pPr>
            <a:r>
              <a:rPr lang="es-MX" sz="1600" dirty="0">
                <a:latin typeface="Arial"/>
                <a:cs typeface="Arial" panose="020B0604020202020204" pitchFamily="34" charset="0"/>
              </a:rPr>
              <a:t>Uso de las herramientas tecnológicas TICS como estrategia de apoyo, han propiciado un trabajo conjunto y colaborativo</a:t>
            </a:r>
            <a:r>
              <a:rPr lang="es-CO" sz="1600" dirty="0">
                <a:latin typeface="Arial"/>
                <a:cs typeface="Arial" panose="020B0604020202020204" pitchFamily="34" charset="0"/>
              </a:rPr>
              <a:t>.</a:t>
            </a:r>
            <a:endParaRPr kumimoji="0" lang="es-CO" sz="1600" b="0" i="0" u="none" strike="noStrike" kern="0" cap="none" spc="0" normalizeH="0" baseline="0" noProof="0" dirty="0">
              <a:ln>
                <a:noFill/>
              </a:ln>
              <a:solidFill>
                <a:schemeClr val="tx1"/>
              </a:solidFill>
              <a:effectLst/>
              <a:uLnTx/>
              <a:uFillTx/>
              <a:latin typeface="Arial"/>
              <a:cs typeface="Arial" panose="020B0604020202020204" pitchFamily="34" charset="0"/>
            </a:endParaRPr>
          </a:p>
        </p:txBody>
      </p:sp>
      <p:sp>
        <p:nvSpPr>
          <p:cNvPr id="6" name="Rectángulo: esquinas redondeadas 5"/>
          <p:cNvSpPr/>
          <p:nvPr/>
        </p:nvSpPr>
        <p:spPr>
          <a:xfrm>
            <a:off x="7215232" y="1084082"/>
            <a:ext cx="4320000" cy="494835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algn="just" fontAlgn="auto">
              <a:lnSpc>
                <a:spcPct val="100000"/>
              </a:lnSpc>
              <a:spcBef>
                <a:spcPts val="0"/>
              </a:spcBef>
              <a:spcAft>
                <a:spcPts val="0"/>
              </a:spcAft>
              <a:buClrTx/>
              <a:buSzTx/>
              <a:buFontTx/>
              <a:buNone/>
              <a:tabLst/>
              <a:defRPr/>
            </a:pPr>
            <a:r>
              <a:rPr lang="es-CO" sz="2200" b="1" dirty="0">
                <a:solidFill>
                  <a:srgbClr val="242758"/>
                </a:solidFill>
                <a:latin typeface="Arial"/>
              </a:rPr>
              <a:t>    Retos:</a:t>
            </a:r>
          </a:p>
          <a:p>
            <a:pPr marL="285750" marR="0" lvl="0" indent="-285750" algn="just" fontAlgn="auto">
              <a:lnSpc>
                <a:spcPct val="100000"/>
              </a:lnSpc>
              <a:spcBef>
                <a:spcPts val="0"/>
              </a:spcBef>
              <a:spcAft>
                <a:spcPts val="0"/>
              </a:spcAft>
              <a:buClrTx/>
              <a:buSzTx/>
              <a:buFontTx/>
              <a:buChar char="-"/>
              <a:tabLst/>
              <a:defRPr/>
            </a:pPr>
            <a:r>
              <a:rPr lang="es-MX" sz="1600" dirty="0">
                <a:latin typeface="Arial"/>
              </a:rPr>
              <a:t>Integralidad en la atención, desde la promoción hasta el restablecimiento de derechos.</a:t>
            </a:r>
          </a:p>
          <a:p>
            <a:pPr marL="285750" indent="-285750" algn="just">
              <a:buFontTx/>
              <a:buChar char="-"/>
            </a:pPr>
            <a:r>
              <a:rPr lang="es-MX" sz="1600" dirty="0">
                <a:latin typeface="Arial"/>
              </a:rPr>
              <a:t>Necesidad de contar con bases de datos actualizadas de parte de los centros zonales y los defensores de familia, las cuales puedan ser validadas toda vez que durante el proceso de acompañamiento se han encontrado familias con NNA que ya no hacen parte de los PARD o SRPA dado que ya cumplieron la mayoría de edad, dificultando la articulación para fortalecer el proceso, ya que no hacen parte de ninguna entidad.</a:t>
            </a:r>
          </a:p>
          <a:p>
            <a:pPr marL="285750" indent="-285750" algn="just">
              <a:buFontTx/>
              <a:buChar char="-"/>
            </a:pPr>
            <a:r>
              <a:rPr kumimoji="0" lang="es-MX" sz="1600" b="0" i="0" u="none" strike="noStrike" kern="0" cap="none" spc="0" normalizeH="0" baseline="0" noProof="0" dirty="0">
                <a:ln>
                  <a:noFill/>
                </a:ln>
                <a:solidFill>
                  <a:schemeClr val="tx1"/>
                </a:solidFill>
                <a:effectLst/>
                <a:uLnTx/>
                <a:uFillTx/>
                <a:latin typeface="Arial"/>
              </a:rPr>
              <a:t>La virtualidad continúa siendo un medio no tan formal que limita el contacto directo y la articulación</a:t>
            </a:r>
            <a:r>
              <a:rPr kumimoji="0" lang="es-MX" sz="1400" b="0" i="0" u="none" strike="noStrike" kern="0" cap="none" spc="0" normalizeH="0" baseline="0" noProof="0" dirty="0">
                <a:ln>
                  <a:noFill/>
                </a:ln>
                <a:solidFill>
                  <a:schemeClr val="tx1"/>
                </a:solidFill>
                <a:effectLst/>
                <a:uLnTx/>
                <a:uFillTx/>
                <a:latin typeface="Arial"/>
              </a:rPr>
              <a:t>.</a:t>
            </a:r>
          </a:p>
          <a:p>
            <a:pPr marL="285750" indent="-285750" algn="just">
              <a:buFontTx/>
              <a:buChar char="-"/>
            </a:pPr>
            <a:endParaRPr kumimoji="0" lang="es-CO" sz="1800" b="0" i="0" u="none" strike="noStrike" kern="0" cap="none" spc="0" normalizeH="0" baseline="0" noProof="0" dirty="0">
              <a:ln>
                <a:noFill/>
              </a:ln>
              <a:solidFill>
                <a:schemeClr val="tx1"/>
              </a:solidFill>
              <a:effectLst/>
              <a:uLnTx/>
              <a:uFillTx/>
              <a:latin typeface="Arial"/>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778436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16D6C64-EB15-4C73-942D-74BD2535F731}"/>
              </a:ext>
            </a:extLst>
          </p:cNvPr>
          <p:cNvSpPr/>
          <p:nvPr/>
        </p:nvSpPr>
        <p:spPr>
          <a:xfrm>
            <a:off x="5627072" y="1484418"/>
            <a:ext cx="5519894" cy="4247317"/>
          </a:xfrm>
          <a:prstGeom prst="rect">
            <a:avLst/>
          </a:prstGeom>
        </p:spPr>
        <p:txBody>
          <a:bodyPr wrap="square">
            <a:spAutoFit/>
          </a:bodyPr>
          <a:lstStyle/>
          <a:p>
            <a:pPr algn="just"/>
            <a:r>
              <a:rPr lang="es-CO" kern="0" dirty="0">
                <a:solidFill>
                  <a:schemeClr val="tx1">
                    <a:lumMod val="65000"/>
                    <a:lumOff val="35000"/>
                  </a:schemeClr>
                </a:solidFill>
              </a:rPr>
              <a:t>Establecimiento público descentralizado creado por la Ley 75 de 1968, reorganizado conforme a lo dispuesto por la Ley 7 de 1979 y en el Decreto 1084 de 2015</a:t>
            </a:r>
          </a:p>
          <a:p>
            <a:pPr algn="just"/>
            <a:endParaRPr lang="es-CO" kern="0" dirty="0">
              <a:solidFill>
                <a:schemeClr val="tx1">
                  <a:lumMod val="65000"/>
                  <a:lumOff val="35000"/>
                </a:schemeClr>
              </a:solidFill>
            </a:endParaRPr>
          </a:p>
          <a:p>
            <a:pPr algn="just"/>
            <a:r>
              <a:rPr lang="es-CO" b="0" i="0" dirty="0">
                <a:solidFill>
                  <a:srgbClr val="006229"/>
                </a:solidFill>
                <a:effectLst/>
                <a:latin typeface="Montserrat"/>
              </a:rPr>
              <a:t>Misión:</a:t>
            </a:r>
          </a:p>
          <a:p>
            <a:pPr algn="just">
              <a:buFont typeface="Arial" panose="020B0604020202020204" pitchFamily="34" charset="0"/>
              <a:buChar char="•"/>
            </a:pPr>
            <a:r>
              <a:rPr lang="es-CO" b="0" i="0" dirty="0">
                <a:solidFill>
                  <a:srgbClr val="6B6B6B"/>
                </a:solidFill>
                <a:effectLst/>
                <a:latin typeface="Montserrat"/>
              </a:rPr>
              <a:t>Promover el desarrollo y la protección integral de los niños, niñas y adolescentes, fortaleciendo las capacidades de las familias como entornos protectores y principales agentes de transformación social.</a:t>
            </a:r>
          </a:p>
          <a:p>
            <a:pPr algn="just"/>
            <a:endParaRPr lang="es-CO" kern="0" dirty="0">
              <a:solidFill>
                <a:schemeClr val="tx1">
                  <a:lumMod val="65000"/>
                  <a:lumOff val="35000"/>
                </a:schemeClr>
              </a:solidFill>
            </a:endParaRPr>
          </a:p>
          <a:p>
            <a:pPr algn="just"/>
            <a:r>
              <a:rPr lang="es-CO" b="0" i="0" dirty="0">
                <a:solidFill>
                  <a:srgbClr val="006229"/>
                </a:solidFill>
                <a:effectLst/>
                <a:latin typeface="Montserrat"/>
              </a:rPr>
              <a:t>Visión</a:t>
            </a:r>
          </a:p>
          <a:p>
            <a:pPr algn="just">
              <a:buFont typeface="Arial" panose="020B0604020202020204" pitchFamily="34" charset="0"/>
              <a:buChar char="•"/>
            </a:pPr>
            <a:r>
              <a:rPr lang="es-CO" b="0" i="0" dirty="0">
                <a:solidFill>
                  <a:srgbClr val="6B6B6B"/>
                </a:solidFill>
                <a:effectLst/>
                <a:latin typeface="Montserrat"/>
              </a:rPr>
              <a:t>Lideraremos la construcción de un país en el que los niños, niñas y adolescentes se desarrollen en condiciones de equidad y libres de violencias</a:t>
            </a:r>
          </a:p>
        </p:txBody>
      </p:sp>
      <p:pic>
        <p:nvPicPr>
          <p:cNvPr id="10" name="Marcador de contenido 9">
            <a:extLst>
              <a:ext uri="{FF2B5EF4-FFF2-40B4-BE49-F238E27FC236}">
                <a16:creationId xmlns:a16="http://schemas.microsoft.com/office/drawing/2014/main" id="{468F14D0-7139-4049-9F26-39BFE734A58F}"/>
              </a:ext>
            </a:extLst>
          </p:cNvPr>
          <p:cNvPicPr>
            <a:picLocks noGrp="1"/>
          </p:cNvPicPr>
          <p:nvPr>
            <p:ph idx="1"/>
          </p:nvPr>
        </p:nvPicPr>
        <p:blipFill rotWithShape="1">
          <a:blip r:embed="rId2"/>
          <a:srcRect l="3498" t="3817" b="23812"/>
          <a:stretch/>
        </p:blipFill>
        <p:spPr bwMode="auto">
          <a:xfrm>
            <a:off x="862468" y="1517268"/>
            <a:ext cx="4151314" cy="4351338"/>
          </a:xfrm>
          <a:prstGeom prst="rect">
            <a:avLst/>
          </a:prstGeom>
          <a:ln>
            <a:noFill/>
          </a:ln>
          <a:extLst>
            <a:ext uri="{53640926-AAD7-44d8-BBD7-CCE9431645EC}">
              <a14:shadowObscured xmlns="" xmlns:a14="http://schemas.microsoft.com/office/drawing/2010/main"/>
            </a:ext>
          </a:extLst>
        </p:spPr>
      </p:pic>
      <p:sp>
        <p:nvSpPr>
          <p:cNvPr id="12" name="CuadroTexto 11">
            <a:extLst>
              <a:ext uri="{FF2B5EF4-FFF2-40B4-BE49-F238E27FC236}">
                <a16:creationId xmlns:a16="http://schemas.microsoft.com/office/drawing/2014/main" id="{5A8077D7-D975-4126-B062-82E722CC6E64}"/>
              </a:ext>
            </a:extLst>
          </p:cNvPr>
          <p:cNvSpPr txBox="1"/>
          <p:nvPr/>
        </p:nvSpPr>
        <p:spPr>
          <a:xfrm>
            <a:off x="2175981" y="511632"/>
            <a:ext cx="7874968" cy="461665"/>
          </a:xfrm>
          <a:prstGeom prst="rect">
            <a:avLst/>
          </a:prstGeom>
          <a:noFill/>
        </p:spPr>
        <p:txBody>
          <a:bodyPr wrap="square">
            <a:spAutoFit/>
          </a:bodyPr>
          <a:lstStyle/>
          <a:p>
            <a:pPr algn="l"/>
            <a:r>
              <a:rPr lang="es-CO" sz="2400" b="1" i="0" dirty="0">
                <a:solidFill>
                  <a:srgbClr val="555555"/>
                </a:solidFill>
                <a:effectLst/>
                <a:latin typeface="Montserrat"/>
              </a:rPr>
              <a:t>El Instituto Colombiano de Bienestar Familiar - ICBF</a:t>
            </a:r>
          </a:p>
        </p:txBody>
      </p:sp>
    </p:spTree>
    <p:extLst>
      <p:ext uri="{BB962C8B-B14F-4D97-AF65-F5344CB8AC3E}">
        <p14:creationId xmlns:p14="http://schemas.microsoft.com/office/powerpoint/2010/main" val="3240325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6674818" y="2252866"/>
            <a:ext cx="5091493" cy="1015663"/>
          </a:xfrm>
          <a:prstGeom prst="rect">
            <a:avLst/>
          </a:prstGeom>
          <a:noFill/>
        </p:spPr>
        <p:txBody>
          <a:bodyPr wrap="square" rtlCol="0">
            <a:spAutoFit/>
          </a:bodyPr>
          <a:lstStyle/>
          <a:p>
            <a:pPr algn="ctr"/>
            <a:r>
              <a:rPr lang="x-none" sz="6000" b="1" dirty="0">
                <a:solidFill>
                  <a:srgbClr val="242758"/>
                </a:solidFill>
              </a:rPr>
              <a:t>PROTECCIÓN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5" name="Picture 2" descr="Padre feliz viendo a los niños pequeños tirados en el piso en la sala de estar y usando aparatos digitales juntos. Foto gra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758" y="966988"/>
            <a:ext cx="5538712" cy="42220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47305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418954"/>
            <a:ext cx="8915880" cy="396267"/>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CO" sz="3200" b="1" dirty="0">
                <a:solidFill>
                  <a:srgbClr val="346232"/>
                </a:solidFill>
                <a:latin typeface="Arial"/>
                <a:cs typeface="Arial" panose="020B0604020202020204" pitchFamily="34" charset="0"/>
              </a:rPr>
              <a:t>PROTECCIÓN</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1164934" y="1681079"/>
            <a:ext cx="4320000" cy="4320000"/>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346232"/>
                </a:solidFill>
                <a:effectLst/>
                <a:uLnTx/>
                <a:uFillTx/>
                <a:latin typeface="Arial"/>
                <a:ea typeface="+mj-ea"/>
                <a:cs typeface="Arial" panose="020B0604020202020204" pitchFamily="34" charset="0"/>
              </a:rPr>
              <a:t>Logros</a:t>
            </a:r>
            <a:r>
              <a:rPr kumimoji="0" lang="es-CO" sz="2400" b="0" i="0" u="none" strike="noStrike" kern="0" cap="none" spc="0" normalizeH="0" baseline="0" noProof="0" dirty="0">
                <a:ln>
                  <a:noFill/>
                </a:ln>
                <a:solidFill>
                  <a:schemeClr val="tx1"/>
                </a:solidFill>
                <a:effectLst/>
                <a:uLnTx/>
                <a:uFillTx/>
                <a:latin typeface="Arial"/>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a:p>
            <a:pPr marL="285750" lvl="0" indent="-285750" algn="just">
              <a:buFont typeface="Arial"/>
              <a:buChar char="•"/>
              <a:defRPr/>
            </a:pPr>
            <a:r>
              <a:rPr lang="es-MX" sz="1600" kern="0" dirty="0">
                <a:solidFill>
                  <a:schemeClr val="tx1"/>
                </a:solidFill>
                <a:latin typeface="Arial"/>
              </a:rPr>
              <a:t>Se evidencia las comunas del sector Nororiental de Medellin, como una comunidad que denuncia y constantemente utiliza los servicios del ICBF, entre julio de 2019 y julio de 2020 se recibieron en el CZ Nororiental </a:t>
            </a:r>
            <a:r>
              <a:rPr lang="es-MX" sz="1600" b="1" kern="0" dirty="0">
                <a:solidFill>
                  <a:srgbClr val="FF6600"/>
                </a:solidFill>
                <a:latin typeface="Arial"/>
              </a:rPr>
              <a:t>3.444</a:t>
            </a:r>
            <a:r>
              <a:rPr lang="es-MX" sz="1600" kern="0" dirty="0">
                <a:solidFill>
                  <a:schemeClr val="tx1"/>
                </a:solidFill>
                <a:latin typeface="Arial"/>
              </a:rPr>
              <a:t>  peticiones para diferentes tramites por parte de la comunidad de las comunas 1, 2, 3 y 4 .</a:t>
            </a:r>
          </a:p>
          <a:p>
            <a:pPr marL="285750" lvl="0" indent="-285750" algn="just">
              <a:buFont typeface="Arial"/>
              <a:buChar char="•"/>
              <a:defRPr/>
            </a:pPr>
            <a:endParaRPr lang="es-MX" sz="1600" kern="0" dirty="0">
              <a:solidFill>
                <a:schemeClr val="tx1"/>
              </a:solidFill>
              <a:latin typeface="Arial"/>
            </a:endParaRPr>
          </a:p>
          <a:p>
            <a:pPr marL="285750" lvl="0" indent="-285750" algn="just">
              <a:buFont typeface="Arial"/>
              <a:buChar char="•"/>
              <a:defRPr/>
            </a:pPr>
            <a:r>
              <a:rPr lang="es-MX" sz="1600" kern="0" dirty="0">
                <a:solidFill>
                  <a:schemeClr val="tx1"/>
                </a:solidFill>
                <a:latin typeface="Arial"/>
              </a:rPr>
              <a:t>Se cuenta con aliados estratégicos en nuestra oferta Institucional que impacta a la comunidad desde ciclos de vida y protección.</a:t>
            </a:r>
          </a:p>
        </p:txBody>
      </p:sp>
      <p:sp>
        <p:nvSpPr>
          <p:cNvPr id="6" name="Rectángulo: esquinas redondeadas 5"/>
          <p:cNvSpPr/>
          <p:nvPr/>
        </p:nvSpPr>
        <p:spPr>
          <a:xfrm>
            <a:off x="6425488" y="1682083"/>
            <a:ext cx="4320000" cy="4320000"/>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1" i="0" u="none" strike="noStrike" kern="0" cap="none" spc="0" normalizeH="0" baseline="0" noProof="0" dirty="0">
              <a:ln>
                <a:noFill/>
              </a:ln>
              <a:solidFill>
                <a:srgbClr val="346232"/>
              </a:solidFill>
              <a:effectLst/>
              <a:uLnTx/>
              <a:uFillTx/>
              <a:latin typeface="Arial"/>
              <a:ea typeface="+mj-ea"/>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es-CO" sz="1600" b="1" kern="0" dirty="0">
              <a:solidFill>
                <a:srgbClr val="346232"/>
              </a:solidFill>
              <a:latin typeface="Arial"/>
              <a:ea typeface="+mj-ea"/>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1" i="0" u="none" strike="noStrike" kern="0" cap="none" spc="0" normalizeH="0" baseline="0" noProof="0" dirty="0">
              <a:ln>
                <a:noFill/>
              </a:ln>
              <a:solidFill>
                <a:srgbClr val="346232"/>
              </a:solidFill>
              <a:effectLst/>
              <a:uLnTx/>
              <a:uFillTx/>
              <a:latin typeface="Arial"/>
              <a:ea typeface="+mj-ea"/>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es-CO" sz="1600" b="1" kern="0" dirty="0">
              <a:solidFill>
                <a:srgbClr val="346232"/>
              </a:solidFill>
              <a:latin typeface="Arial"/>
              <a:ea typeface="+mj-ea"/>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1" i="0" u="none" strike="noStrike" kern="0" cap="none" spc="0" normalizeH="0" baseline="0" noProof="0" dirty="0">
              <a:ln>
                <a:noFill/>
              </a:ln>
              <a:solidFill>
                <a:srgbClr val="346232"/>
              </a:solidFill>
              <a:effectLst/>
              <a:uLnTx/>
              <a:uFillTx/>
              <a:latin typeface="Arial"/>
              <a:ea typeface="+mj-ea"/>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es-CO" sz="1600" b="1" kern="0" dirty="0">
              <a:solidFill>
                <a:srgbClr val="346232"/>
              </a:solidFill>
              <a:latin typeface="Arial"/>
              <a:ea typeface="+mj-ea"/>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1" i="0" u="none" strike="noStrike" kern="0" cap="none" spc="0" normalizeH="0" baseline="0" noProof="0" dirty="0">
              <a:ln>
                <a:noFill/>
              </a:ln>
              <a:solidFill>
                <a:srgbClr val="346232"/>
              </a:solidFill>
              <a:effectLst/>
              <a:uLnTx/>
              <a:uFillTx/>
              <a:latin typeface="Arial"/>
              <a:ea typeface="+mj-ea"/>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lang="es-CO" sz="1600" b="1" kern="0" dirty="0">
              <a:solidFill>
                <a:srgbClr val="346232"/>
              </a:solidFill>
              <a:latin typeface="Arial"/>
              <a:ea typeface="+mj-ea"/>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rial"/>
              <a:ea typeface="+mj-ea"/>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346232"/>
                </a:solidFill>
                <a:effectLst/>
                <a:uLnTx/>
                <a:uFillTx/>
                <a:latin typeface="Arial"/>
                <a:ea typeface="+mj-ea"/>
                <a:cs typeface="Arial" panose="020B0604020202020204" pitchFamily="34" charset="0"/>
              </a:rPr>
              <a:t>Retos</a:t>
            </a:r>
            <a:r>
              <a:rPr kumimoji="0" lang="es-CO" sz="2400" b="0" i="0" u="none" strike="noStrike" kern="0" cap="none" spc="0" normalizeH="0" baseline="0" noProof="0" dirty="0">
                <a:ln>
                  <a:noFill/>
                </a:ln>
                <a:solidFill>
                  <a:schemeClr val="tx1"/>
                </a:solidFill>
                <a:effectLst/>
                <a:uLnTx/>
                <a:uFillTx/>
                <a:latin typeface="Arial"/>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a:p>
            <a:pPr marL="285750" lvl="0" indent="-285750" algn="just">
              <a:buFont typeface="Arial"/>
              <a:buChar char="•"/>
              <a:defRPr/>
            </a:pPr>
            <a:r>
              <a:rPr lang="es-CO" sz="1600" kern="0" dirty="0">
                <a:solidFill>
                  <a:schemeClr val="tx1"/>
                </a:solidFill>
                <a:latin typeface="Arial"/>
              </a:rPr>
              <a:t>Mejorar cada día la articulación con las comisarias de familia para que desde cada Institución, se cumpla con la misión y responder así a las necesidades de la comunidad.</a:t>
            </a:r>
          </a:p>
          <a:p>
            <a:pPr marL="285750" lvl="0" indent="-285750" algn="just">
              <a:buFont typeface="Arial"/>
              <a:buChar char="•"/>
              <a:defRPr/>
            </a:pPr>
            <a:endParaRPr lang="es-CO" sz="1600" kern="0" dirty="0">
              <a:solidFill>
                <a:schemeClr val="tx1"/>
              </a:solidFill>
              <a:latin typeface="Arial"/>
            </a:endParaRPr>
          </a:p>
          <a:p>
            <a:pPr marL="285750" lvl="0" indent="-285750" algn="just">
              <a:buFont typeface="Arial"/>
              <a:buChar char="•"/>
              <a:defRPr/>
            </a:pPr>
            <a:r>
              <a:rPr lang="es-CO" sz="1600" kern="0" dirty="0">
                <a:solidFill>
                  <a:schemeClr val="tx1"/>
                </a:solidFill>
                <a:latin typeface="Arial"/>
              </a:rPr>
              <a:t>Se dio cumplimiento en su totalidad a todas las actividades establecidas en el Plan de Asistencia Técnica del 2019 y al corte de julio de 2020 se ha cumplido todo lo programado.</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600" b="0" i="0" u="none" strike="noStrike" kern="0" cap="none" spc="0" normalizeH="0" baseline="0" noProof="0" dirty="0">
              <a:ln>
                <a:noFill/>
              </a:ln>
              <a:solidFill>
                <a:schemeClr val="tx1"/>
              </a:solidFill>
              <a:effectLst/>
              <a:uLnTx/>
              <a:uFillTx/>
              <a:latin typeface="Arial"/>
            </a:endParaRPr>
          </a:p>
        </p:txBody>
      </p:sp>
      <p:sp>
        <p:nvSpPr>
          <p:cNvPr id="9" name="CuadroTexto 8"/>
          <p:cNvSpPr txBox="1"/>
          <p:nvPr/>
        </p:nvSpPr>
        <p:spPr>
          <a:xfrm>
            <a:off x="0" y="6519446"/>
            <a:ext cx="1085317" cy="338554"/>
          </a:xfrm>
          <a:prstGeom prst="rect">
            <a:avLst/>
          </a:prstGeom>
          <a:noFill/>
        </p:spPr>
        <p:txBody>
          <a:bodyPr wrap="square" rtlCol="0">
            <a:spAutoFit/>
          </a:bodyPr>
          <a:lstStyle/>
          <a:p>
            <a:pPr algn="just"/>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830067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9600" b="1" i="0" u="none" strike="noStrike" kern="1200" cap="none" spc="0" normalizeH="0" baseline="0" noProof="0" dirty="0">
                <a:ln>
                  <a:noFill/>
                </a:ln>
                <a:solidFill>
                  <a:srgbClr val="242758"/>
                </a:solidFill>
                <a:effectLst/>
                <a:uLnTx/>
                <a:uFillTx/>
                <a:latin typeface="Calibri" panose="020F0502020204030204"/>
                <a:ea typeface="+mn-ea"/>
                <a:cs typeface="+mn-cs"/>
              </a:rPr>
              <a:t>7. Informe</a:t>
            </a:r>
          </a:p>
        </p:txBody>
      </p:sp>
      <p:sp>
        <p:nvSpPr>
          <p:cNvPr id="5" name="CuadroTexto 4">
            <a:extLst>
              <a:ext uri="{FF2B5EF4-FFF2-40B4-BE49-F238E27FC236}">
                <a16:creationId xmlns:a16="http://schemas.microsoft.com/office/drawing/2014/main" id="{9016AA2D-A1CC-FB4C-A7E8-878DA257C22F}"/>
              </a:ext>
            </a:extLst>
          </p:cNvPr>
          <p:cNvSpPr txBox="1"/>
          <p:nvPr/>
        </p:nvSpPr>
        <p:spPr>
          <a:xfrm>
            <a:off x="5068363" y="3164527"/>
            <a:ext cx="71236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800" b="0" i="0" u="none" strike="noStrike" kern="1200" cap="none" spc="0" normalizeH="0" baseline="0" noProof="0" dirty="0">
                <a:ln>
                  <a:noFill/>
                </a:ln>
                <a:solidFill>
                  <a:srgbClr val="76B52D"/>
                </a:solidFill>
                <a:effectLst/>
                <a:uLnTx/>
                <a:uFillTx/>
                <a:latin typeface="Calibri Light" panose="020F0302020204030204"/>
                <a:ea typeface="+mn-ea"/>
                <a:cs typeface="+mn-cs"/>
              </a:rPr>
              <a:t>P.Q.R.S.</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1642242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625941" y="358147"/>
            <a:ext cx="9957816" cy="808324"/>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CO" b="1" dirty="0">
                <a:solidFill>
                  <a:schemeClr val="tx2"/>
                </a:solidFill>
                <a:latin typeface="+mn-lt"/>
                <a:cs typeface="Arial" panose="020B0604020202020204" pitchFamily="34" charset="0"/>
              </a:rPr>
              <a:t>En el marco  de la Mesa Pública Peticiones, quejas, reclamos, sugerencias</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Rectángulo: esquinas redondeadas 4"/>
          <p:cNvSpPr/>
          <p:nvPr/>
        </p:nvSpPr>
        <p:spPr>
          <a:xfrm>
            <a:off x="625941" y="1629622"/>
            <a:ext cx="4858993" cy="428140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s-ES" sz="2400" b="1" dirty="0">
                <a:solidFill>
                  <a:prstClr val="black"/>
                </a:solidFill>
                <a:latin typeface="Arial"/>
              </a:rPr>
              <a:t>LOGROS</a:t>
            </a:r>
          </a:p>
          <a:p>
            <a:pPr lvl="0" algn="just">
              <a:defRPr/>
            </a:pPr>
            <a:endParaRPr lang="es-ES" sz="1400" dirty="0">
              <a:solidFill>
                <a:prstClr val="black"/>
              </a:solidFill>
              <a:latin typeface="Arial"/>
            </a:endParaRPr>
          </a:p>
          <a:p>
            <a:pPr marL="285750" lvl="0" indent="-285750" algn="just">
              <a:buFont typeface="Arial"/>
              <a:buChar char="•"/>
              <a:defRPr/>
            </a:pPr>
            <a:r>
              <a:rPr lang="es-ES" sz="1600" dirty="0">
                <a:solidFill>
                  <a:prstClr val="black"/>
                </a:solidFill>
                <a:latin typeface="Arial"/>
              </a:rPr>
              <a:t>En la Mesa Pública de 2019, se obtuvieron 4 PQRS las cuales fueron tramitadas en los tiempos establecidos.</a:t>
            </a:r>
          </a:p>
          <a:p>
            <a:pPr marL="285750" lvl="0" indent="-285750" algn="just">
              <a:buFont typeface="Arial"/>
              <a:buChar char="•"/>
              <a:defRPr/>
            </a:pPr>
            <a:r>
              <a:rPr lang="es-ES" sz="1600" dirty="0">
                <a:solidFill>
                  <a:prstClr val="black"/>
                </a:solidFill>
                <a:latin typeface="Arial"/>
              </a:rPr>
              <a:t>Es una herramienta que nos permite conocer las inquietudes y manifestaciones que tiene cualquier ciudadano.  </a:t>
            </a:r>
          </a:p>
          <a:p>
            <a:pPr marL="285750" lvl="0" indent="-285750" algn="just">
              <a:buFont typeface="Arial"/>
              <a:buChar char="•"/>
              <a:defRPr/>
            </a:pPr>
            <a:r>
              <a:rPr lang="es-ES" sz="1600" dirty="0">
                <a:solidFill>
                  <a:prstClr val="black"/>
                </a:solidFill>
                <a:latin typeface="Arial"/>
              </a:rPr>
              <a:t>Las respuestas se estructuran con bases de calidad y satisfacción para todos nuestros usuarios.</a:t>
            </a:r>
          </a:p>
          <a:p>
            <a:pPr marL="285750" lvl="0" indent="-285750" algn="just">
              <a:buFont typeface="Arial"/>
              <a:buChar char="•"/>
              <a:defRPr/>
            </a:pPr>
            <a:r>
              <a:rPr lang="es-ES" sz="1600" dirty="0">
                <a:solidFill>
                  <a:prstClr val="black"/>
                </a:solidFill>
                <a:latin typeface="Arial"/>
              </a:rPr>
              <a:t>Busca dar respuestas en términos de ley y oportunidad, por los diferentes canales de recepción o por aquel que autorice la persona que realizó la solicitud.</a:t>
            </a:r>
          </a:p>
        </p:txBody>
      </p:sp>
      <p:sp>
        <p:nvSpPr>
          <p:cNvPr id="6" name="Rectángulo: esquinas redondeadas 5"/>
          <p:cNvSpPr/>
          <p:nvPr/>
        </p:nvSpPr>
        <p:spPr>
          <a:xfrm>
            <a:off x="6550924" y="1591029"/>
            <a:ext cx="4800915" cy="4320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chemeClr val="tx2"/>
                </a:solidFill>
                <a:effectLst/>
                <a:uLnTx/>
                <a:uFillTx/>
                <a:latin typeface="Arial"/>
                <a:ea typeface="+mj-ea"/>
                <a:cs typeface="Arial" panose="020B0604020202020204" pitchFamily="34" charset="0"/>
              </a:rPr>
              <a:t>Retos</a:t>
            </a:r>
            <a:r>
              <a:rPr kumimoji="0" lang="es-CO" sz="2400" b="0" i="0" u="none" strike="noStrike" kern="0" cap="none" spc="0" normalizeH="0" baseline="0" noProof="0" dirty="0">
                <a:ln>
                  <a:noFill/>
                </a:ln>
                <a:solidFill>
                  <a:schemeClr val="tx1"/>
                </a:solidFill>
                <a:effectLst/>
                <a:uLnTx/>
                <a:uFillTx/>
                <a:latin typeface="Arial"/>
              </a:rPr>
              <a:t>:</a:t>
            </a:r>
          </a:p>
          <a:p>
            <a:pPr marL="285750" lvl="0" indent="-285750" algn="just">
              <a:buFont typeface="Arial"/>
              <a:buChar char="•"/>
              <a:defRPr/>
            </a:pPr>
            <a:r>
              <a:rPr lang="es-CO" sz="1600" kern="0" dirty="0">
                <a:solidFill>
                  <a:schemeClr val="tx1"/>
                </a:solidFill>
                <a:latin typeface="Arial"/>
              </a:rPr>
              <a:t>Es una herramienta que nos permite conocer las inquietudes y manifestaciones que tiene cualquier ciudadano.</a:t>
            </a:r>
          </a:p>
          <a:p>
            <a:pPr marL="285750" lvl="0" indent="-285750" algn="just">
              <a:buFont typeface="Arial"/>
              <a:buChar char="•"/>
              <a:defRPr/>
            </a:pPr>
            <a:r>
              <a:rPr lang="es-CO" sz="1600" kern="0" dirty="0">
                <a:solidFill>
                  <a:schemeClr val="tx1"/>
                </a:solidFill>
                <a:latin typeface="Arial"/>
              </a:rPr>
              <a:t>Cuya respuesta se estructura con bases de calidad y satisfacción para todos nuestros usuarios.</a:t>
            </a:r>
          </a:p>
          <a:p>
            <a:pPr marL="285750" lvl="0" indent="-285750" algn="just">
              <a:buFont typeface="Arial"/>
              <a:buChar char="•"/>
              <a:defRPr/>
            </a:pPr>
            <a:r>
              <a:rPr lang="es-CO" sz="1600" kern="0" dirty="0">
                <a:solidFill>
                  <a:schemeClr val="tx1"/>
                </a:solidFill>
                <a:latin typeface="Arial"/>
              </a:rPr>
              <a:t>La cual busca dar respuestas en términos de ley y oportunidad. Por los diferentes canales de recepción o por aquel que autorice la persona que realizó la solicitud.</a:t>
            </a: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2926188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B56DE7B2-1E38-46C1-BFD2-ECED9FC3CAE2}"/>
              </a:ext>
            </a:extLst>
          </p:cNvPr>
          <p:cNvCxnSpPr/>
          <p:nvPr/>
        </p:nvCxnSpPr>
        <p:spPr>
          <a:xfrm>
            <a:off x="1117091" y="1015917"/>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3" name="Tabla 2"/>
          <p:cNvGraphicFramePr>
            <a:graphicFrameLocks noGrp="1"/>
          </p:cNvGraphicFramePr>
          <p:nvPr>
            <p:extLst>
              <p:ext uri="{D42A27DB-BD31-4B8C-83A1-F6EECF244321}">
                <p14:modId xmlns:p14="http://schemas.microsoft.com/office/powerpoint/2010/main" val="37690945"/>
              </p:ext>
            </p:extLst>
          </p:nvPr>
        </p:nvGraphicFramePr>
        <p:xfrm>
          <a:off x="365760" y="152364"/>
          <a:ext cx="10676348" cy="6514502"/>
        </p:xfrm>
        <a:graphic>
          <a:graphicData uri="http://schemas.openxmlformats.org/drawingml/2006/table">
            <a:tbl>
              <a:tblPr firstRow="1" bandRow="1">
                <a:tableStyleId>{5C22544A-7EE6-4342-B048-85BDC9FD1C3A}</a:tableStyleId>
              </a:tblPr>
              <a:tblGrid>
                <a:gridCol w="2346960">
                  <a:extLst>
                    <a:ext uri="{9D8B030D-6E8A-4147-A177-3AD203B41FA5}">
                      <a16:colId xmlns:a16="http://schemas.microsoft.com/office/drawing/2014/main" val="2816210470"/>
                    </a:ext>
                  </a:extLst>
                </a:gridCol>
                <a:gridCol w="2508091">
                  <a:extLst>
                    <a:ext uri="{9D8B030D-6E8A-4147-A177-3AD203B41FA5}">
                      <a16:colId xmlns:a16="http://schemas.microsoft.com/office/drawing/2014/main" val="1699179223"/>
                    </a:ext>
                  </a:extLst>
                </a:gridCol>
                <a:gridCol w="1946529">
                  <a:extLst>
                    <a:ext uri="{9D8B030D-6E8A-4147-A177-3AD203B41FA5}">
                      <a16:colId xmlns:a16="http://schemas.microsoft.com/office/drawing/2014/main" val="700661487"/>
                    </a:ext>
                  </a:extLst>
                </a:gridCol>
                <a:gridCol w="1946529">
                  <a:extLst>
                    <a:ext uri="{9D8B030D-6E8A-4147-A177-3AD203B41FA5}">
                      <a16:colId xmlns:a16="http://schemas.microsoft.com/office/drawing/2014/main" val="26833900"/>
                    </a:ext>
                  </a:extLst>
                </a:gridCol>
                <a:gridCol w="1928239">
                  <a:extLst>
                    <a:ext uri="{9D8B030D-6E8A-4147-A177-3AD203B41FA5}">
                      <a16:colId xmlns:a16="http://schemas.microsoft.com/office/drawing/2014/main" val="2899626690"/>
                    </a:ext>
                  </a:extLst>
                </a:gridCol>
              </a:tblGrid>
              <a:tr h="565143">
                <a:tc>
                  <a:txBody>
                    <a:bodyPr/>
                    <a:lstStyle/>
                    <a:p>
                      <a:pPr algn="ctr"/>
                      <a:r>
                        <a:rPr lang="es-CO" sz="1600" dirty="0">
                          <a:latin typeface="+mn-lt"/>
                        </a:rPr>
                        <a:t>Tipo</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dirty="0">
                          <a:latin typeface="+mn-lt"/>
                        </a:rPr>
                        <a:t>Principales</a:t>
                      </a:r>
                      <a:r>
                        <a:rPr lang="es-CO" sz="1600" baseline="0" dirty="0">
                          <a:latin typeface="+mn-lt"/>
                        </a:rPr>
                        <a:t>  m</a:t>
                      </a:r>
                      <a:r>
                        <a:rPr lang="es-CO" sz="1600" dirty="0">
                          <a:latin typeface="+mn-lt"/>
                        </a:rPr>
                        <a:t>otivos</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dirty="0">
                          <a:latin typeface="+mn-lt"/>
                        </a:rPr>
                        <a:t>2019-I</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dirty="0">
                          <a:latin typeface="+mn-lt"/>
                        </a:rPr>
                        <a:t>2020-II</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sz="1600" dirty="0">
                          <a:latin typeface="+mn-lt"/>
                        </a:rPr>
                        <a:t>Oportunidad Respuesta</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2289890119"/>
                  </a:ext>
                </a:extLst>
              </a:tr>
              <a:tr h="467244">
                <a:tc rowSpan="3">
                  <a:txBody>
                    <a:bodyPr/>
                    <a:lstStyle/>
                    <a:p>
                      <a:pPr algn="ctr"/>
                      <a:r>
                        <a:rPr lang="es-CO" sz="1100" b="0" dirty="0">
                          <a:latin typeface="+mn-lt"/>
                        </a:rPr>
                        <a:t>Solicitud de Restablecimiento de Derechos (SRD)</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l"/>
                      <a:r>
                        <a:rPr lang="es-CO" sz="1100" b="0" dirty="0">
                          <a:latin typeface="+mn-lt"/>
                        </a:rPr>
                        <a:t>Violencia física, psicológica y/o negligencia</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560</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522</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Atendidas</a:t>
                      </a:r>
                      <a:r>
                        <a:rPr lang="es-CO" sz="1100" b="0" baseline="0" dirty="0">
                          <a:latin typeface="+mn-lt"/>
                        </a:rPr>
                        <a:t> y Cerradas </a:t>
                      </a:r>
                      <a:endParaRPr lang="es-CO" sz="1100" b="0"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83009605"/>
                  </a:ext>
                </a:extLst>
              </a:tr>
              <a:tr h="547978">
                <a:tc vMerge="1">
                  <a:txBody>
                    <a:bodyPr/>
                    <a:lstStyle/>
                    <a:p>
                      <a:endParaRPr lang="es-CO" dirty="0"/>
                    </a:p>
                  </a:txBody>
                  <a:tcPr/>
                </a:tc>
                <a:tc>
                  <a:txBody>
                    <a:bodyPr/>
                    <a:lstStyle/>
                    <a:p>
                      <a:pPr algn="l"/>
                      <a:r>
                        <a:rPr lang="es-CO" sz="1100" b="0" dirty="0">
                          <a:latin typeface="+mn-lt"/>
                        </a:rPr>
                        <a:t>Abuso Sexual/Violencia Sexual</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256</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100" b="0" dirty="0">
                        <a:latin typeface="+mn-lt"/>
                      </a:endParaRPr>
                    </a:p>
                    <a:p>
                      <a:pPr algn="ctr"/>
                      <a:r>
                        <a:rPr lang="es-CO" sz="1100" b="0" dirty="0">
                          <a:latin typeface="+mn-lt"/>
                        </a:rPr>
                        <a:t>Atendidas y Cerradas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64586129"/>
                  </a:ext>
                </a:extLst>
              </a:tr>
              <a:tr h="305775">
                <a:tc vMerge="1">
                  <a:txBody>
                    <a:bodyPr/>
                    <a:lstStyle/>
                    <a:p>
                      <a:endParaRPr lang="es-CO" dirty="0"/>
                    </a:p>
                  </a:txBody>
                  <a:tcPr/>
                </a:tc>
                <a:tc>
                  <a:txBody>
                    <a:bodyPr/>
                    <a:lstStyle/>
                    <a:p>
                      <a:pPr algn="l"/>
                      <a:r>
                        <a:rPr lang="es-CO" sz="1100" b="0" dirty="0">
                          <a:latin typeface="+mn-lt"/>
                        </a:rPr>
                        <a:t>Violencia Sexual</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160</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343</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endParaRPr lang="es-CO" sz="1100" b="0"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48956166"/>
                  </a:ext>
                </a:extLst>
              </a:tr>
              <a:tr h="332686">
                <a:tc rowSpan="3">
                  <a:txBody>
                    <a:bodyPr/>
                    <a:lstStyle/>
                    <a:p>
                      <a:pPr algn="l" fontAlgn="b"/>
                      <a:r>
                        <a:rPr lang="es-CO" sz="1100" b="0" i="0" u="none" strike="noStrike" dirty="0">
                          <a:effectLst/>
                          <a:latin typeface="+mn-lt"/>
                        </a:rPr>
                        <a:t>Trámite de atención Extraprocesal (TAE)</a:t>
                      </a:r>
                    </a:p>
                    <a:p>
                      <a:pPr algn="l" fontAlgn="b"/>
                      <a:r>
                        <a:rPr lang="es-CO" sz="1100" b="0" i="0" u="none" strike="noStrike" dirty="0">
                          <a:effectLst/>
                          <a:latin typeface="+mn-lt"/>
                        </a:rPr>
                        <a:t>Trámite de atención Extraprocesal (TAE)</a:t>
                      </a:r>
                    </a:p>
                    <a:p>
                      <a:pPr algn="l" fontAlgn="b"/>
                      <a:r>
                        <a:rPr lang="es-CO" sz="1100" b="0" i="0" u="none" strike="noStrike" dirty="0">
                          <a:effectLst/>
                          <a:latin typeface="+mn-lt"/>
                        </a:rPr>
                        <a:t>Trámite de atención Extraprocesal (TAE)</a:t>
                      </a:r>
                    </a:p>
                  </a:txBody>
                  <a:tcPr marL="6350" marR="6350" marT="6350"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solidFill>
                      <a:schemeClr val="accent2">
                        <a:lumMod val="20000"/>
                        <a:lumOff val="80000"/>
                      </a:schemeClr>
                    </a:solidFill>
                  </a:tcPr>
                </a:tc>
                <a:tc>
                  <a:txBody>
                    <a:bodyPr/>
                    <a:lstStyle/>
                    <a:p>
                      <a:pPr algn="l" fontAlgn="b"/>
                      <a:r>
                        <a:rPr lang="es-CO" sz="1100" b="0" i="0" u="none" strike="noStrike" dirty="0">
                          <a:effectLst/>
                          <a:latin typeface="+mn-lt"/>
                        </a:rPr>
                        <a:t>Conciliable - Fijación de custodia y cuidado personal</a:t>
                      </a:r>
                    </a:p>
                  </a:txBody>
                  <a:tcPr marL="95250" marR="6350" marT="6350"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134</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21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dirty="0">
                          <a:latin typeface="+mn-lt"/>
                        </a:rPr>
                        <a:t>Atendidas y Cerradas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50611289"/>
                  </a:ext>
                </a:extLst>
              </a:tr>
              <a:tr h="305775">
                <a:tc vMerge="1">
                  <a:txBody>
                    <a:bodyPr/>
                    <a:lstStyle/>
                    <a:p>
                      <a:pPr algn="l" fontAlgn="b"/>
                      <a:endParaRPr lang="es-CO" sz="1100" b="1" i="0" u="none" strike="noStrike" dirty="0">
                        <a:effectLst/>
                        <a:latin typeface="Calibri" panose="020F0502020204030204" pitchFamily="34" charset="0"/>
                      </a:endParaRPr>
                    </a:p>
                  </a:txBody>
                  <a:tcPr marL="6350" marR="6350" marT="6350" marB="0" anchor="b"/>
                </a:tc>
                <a:tc>
                  <a:txBody>
                    <a:bodyPr/>
                    <a:lstStyle/>
                    <a:p>
                      <a:pPr algn="l"/>
                      <a:r>
                        <a:rPr lang="es-CO" sz="1100" b="0" dirty="0">
                          <a:latin typeface="+mn-lt"/>
                        </a:rPr>
                        <a:t>Reconocimiento voluntario de Paternidad/Maternidad</a:t>
                      </a:r>
                    </a:p>
                  </a:txBody>
                  <a:tcPr marL="36000" marR="36000" marT="36000" marB="36000" anchor="ctr">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76</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9</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mn-lt"/>
                        </a:rPr>
                        <a:t>Atendidas y Cerradas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93856997"/>
                  </a:ext>
                </a:extLst>
              </a:tr>
              <a:tr h="305775">
                <a:tc vMerge="1">
                  <a:txBody>
                    <a:bodyPr/>
                    <a:lstStyle/>
                    <a:p>
                      <a:pPr algn="l" fontAlgn="b"/>
                      <a:endParaRPr lang="es-CO" sz="1100" b="1" i="0" u="none" strike="noStrike" dirty="0">
                        <a:effectLst/>
                        <a:latin typeface="Calibri" panose="020F0502020204030204" pitchFamily="34" charset="0"/>
                      </a:endParaRPr>
                    </a:p>
                  </a:txBody>
                  <a:tcPr marL="6350" marR="6350" marT="6350" marB="0" anchor="b"/>
                </a:tc>
                <a:tc>
                  <a:txBody>
                    <a:bodyPr/>
                    <a:lstStyle/>
                    <a:p>
                      <a:pPr algn="l"/>
                      <a:r>
                        <a:rPr lang="es-CO" sz="1100" b="0" dirty="0">
                          <a:latin typeface="+mn-lt"/>
                        </a:rPr>
                        <a:t>Solicitud Concepto de Divorcio – Notaria</a:t>
                      </a:r>
                    </a:p>
                  </a:txBody>
                  <a:tcPr marL="36000" marR="36000" marT="36000" marB="36000" anchor="ctr">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442</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38</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Atendidas y Cerradas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68511394"/>
                  </a:ext>
                </a:extLst>
              </a:tr>
              <a:tr h="547978">
                <a:tc rowSpan="3">
                  <a:txBody>
                    <a:bodyPr/>
                    <a:lstStyle/>
                    <a:p>
                      <a:pPr algn="ctr"/>
                      <a:r>
                        <a:rPr lang="es-CO" sz="1100" b="0" dirty="0">
                          <a:latin typeface="+mn-lt"/>
                        </a:rPr>
                        <a:t>Derecho de Petición - Información y Orientación</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l"/>
                      <a:r>
                        <a:rPr lang="es-CO" sz="1100" b="0" dirty="0">
                          <a:latin typeface="+mn-lt"/>
                        </a:rPr>
                        <a:t>Otras Instituciones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199</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0</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100" b="0" dirty="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mn-lt"/>
                        </a:rPr>
                        <a:t>Atendidas y Cerradas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542670799"/>
                  </a:ext>
                </a:extLst>
              </a:tr>
              <a:tr h="524496">
                <a:tc vMerge="1">
                  <a:txBody>
                    <a:bodyPr/>
                    <a:lstStyle/>
                    <a:p>
                      <a:endParaRPr lang="es-CO" dirty="0"/>
                    </a:p>
                  </a:txBody>
                  <a:tcPr/>
                </a:tc>
                <a:tc>
                  <a:txBody>
                    <a:bodyPr/>
                    <a:lstStyle/>
                    <a:p>
                      <a:pPr algn="l"/>
                      <a:r>
                        <a:rPr lang="es-CO" sz="1100" b="0" dirty="0">
                          <a:latin typeface="+mn-lt"/>
                        </a:rPr>
                        <a:t>Servicio al Ciudadano</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101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53</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a:ln>
                            <a:noFill/>
                          </a:ln>
                          <a:solidFill>
                            <a:prstClr val="black"/>
                          </a:solidFill>
                          <a:effectLst/>
                          <a:uLnTx/>
                          <a:uFillTx/>
                          <a:latin typeface="+mn-lt"/>
                          <a:ea typeface="+mn-ea"/>
                          <a:cs typeface="+mn-cs"/>
                        </a:rPr>
                        <a:t>Atendidas y Cerrada</a:t>
                      </a:r>
                      <a:endParaRPr lang="es-CO" sz="1100" b="0"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17372771"/>
                  </a:ext>
                </a:extLst>
              </a:tr>
              <a:tr h="524496">
                <a:tc vMerge="1">
                  <a:txBody>
                    <a:bodyPr/>
                    <a:lstStyle/>
                    <a:p>
                      <a:endParaRPr lang="es-CO" dirty="0"/>
                    </a:p>
                  </a:txBody>
                  <a:tcPr/>
                </a:tc>
                <a:tc>
                  <a:txBody>
                    <a:bodyPr/>
                    <a:lstStyle/>
                    <a:p>
                      <a:pPr algn="l"/>
                      <a:r>
                        <a:rPr lang="es-CO" sz="1100" b="0" dirty="0">
                          <a:latin typeface="+mn-lt"/>
                        </a:rPr>
                        <a:t>Alimentos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95</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102</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mn-lt"/>
                          <a:ea typeface="+mn-ea"/>
                          <a:cs typeface="+mn-cs"/>
                        </a:rPr>
                        <a:t>Atendidas y Cerrada</a:t>
                      </a:r>
                      <a:endParaRPr lang="es-CO" sz="1100" b="0"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856118857"/>
                  </a:ext>
                </a:extLst>
              </a:tr>
              <a:tr h="547978">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b="0" dirty="0">
                          <a:latin typeface="+mn-lt"/>
                        </a:rPr>
                        <a:t>Derecho de Petición - Información y Orientación con Trámite</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l"/>
                      <a:r>
                        <a:rPr lang="es-CO" sz="1100" b="0" dirty="0">
                          <a:latin typeface="+mn-lt"/>
                        </a:rPr>
                        <a:t>Solicitud de Copias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96</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23</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100" b="0" dirty="0">
                        <a:latin typeface="+mn-lt"/>
                      </a:endParaRPr>
                    </a:p>
                    <a:p>
                      <a:pPr algn="ctr"/>
                      <a:r>
                        <a:rPr lang="es-CO" sz="1100" b="0" dirty="0">
                          <a:latin typeface="+mn-lt"/>
                        </a:rPr>
                        <a:t>Atendidas y Cerradas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05802089"/>
                  </a:ext>
                </a:extLst>
              </a:tr>
              <a:tr h="524496">
                <a:tc vMerge="1">
                  <a:txBody>
                    <a:bodyPr/>
                    <a:lstStyle/>
                    <a:p>
                      <a:endParaRPr lang="es-CO" dirty="0"/>
                    </a:p>
                  </a:txBody>
                  <a:tcPr/>
                </a:tc>
                <a:tc>
                  <a:txBody>
                    <a:bodyPr/>
                    <a:lstStyle/>
                    <a:p>
                      <a:pPr algn="l"/>
                      <a:r>
                        <a:rPr lang="es-CO" sz="1100" b="0" dirty="0">
                          <a:latin typeface="+mn-lt"/>
                        </a:rPr>
                        <a:t>Proceso Restablecimiento de Derechos de NNA</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64</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17</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mn-lt"/>
                          <a:ea typeface="+mn-ea"/>
                          <a:cs typeface="+mn-cs"/>
                        </a:rPr>
                        <a:t>Atendidas y Cerrada</a:t>
                      </a:r>
                      <a:endParaRPr lang="es-CO" sz="1100" b="0"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357767563"/>
                  </a:ext>
                </a:extLst>
              </a:tr>
              <a:tr h="524496">
                <a:tc vMerge="1">
                  <a:txBody>
                    <a:bodyPr/>
                    <a:lstStyle/>
                    <a:p>
                      <a:endParaRPr lang="es-CO" dirty="0"/>
                    </a:p>
                  </a:txBody>
                  <a:tcPr/>
                </a:tc>
                <a:tc>
                  <a:txBody>
                    <a:bodyPr/>
                    <a:lstStyle/>
                    <a:p>
                      <a:pPr algn="l"/>
                      <a:r>
                        <a:rPr lang="es-CO" sz="1100" b="0" dirty="0">
                          <a:latin typeface="+mn-lt"/>
                        </a:rPr>
                        <a:t>Servicio al Ciudadano</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30</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53</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1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mn-lt"/>
                          <a:ea typeface="+mn-ea"/>
                          <a:cs typeface="+mn-cs"/>
                        </a:rPr>
                        <a:t>Atendidas y Cerrada</a:t>
                      </a:r>
                      <a:endParaRPr lang="es-CO" sz="1100" b="0"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34746175"/>
                  </a:ext>
                </a:extLst>
              </a:tr>
              <a:tr h="3427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CO" dirty="0">
                        <a:latin typeface="Athelas" panose="02000503000000020003"/>
                      </a:endParaRP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l"/>
                      <a:endParaRPr lang="es-CO"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endParaRPr lang="es-CO"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endParaRPr lang="es-CO"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endParaRPr lang="es-CO"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3297304555"/>
                  </a:ext>
                </a:extLst>
              </a:tr>
            </a:tbl>
          </a:graphicData>
        </a:graphic>
      </p:graphicFrame>
      <p:sp>
        <p:nvSpPr>
          <p:cNvPr id="5" name="CuadroTexto 4"/>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806133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B56DE7B2-1E38-46C1-BFD2-ECED9FC3CAE2}"/>
              </a:ext>
            </a:extLst>
          </p:cNvPr>
          <p:cNvCxnSpPr/>
          <p:nvPr/>
        </p:nvCxnSpPr>
        <p:spPr>
          <a:xfrm>
            <a:off x="1117091" y="1015917"/>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graphicFrame>
        <p:nvGraphicFramePr>
          <p:cNvPr id="3" name="Tabla 2">
            <a:extLst>
              <a:ext uri="{FF2B5EF4-FFF2-40B4-BE49-F238E27FC236}">
                <a16:creationId xmlns:a16="http://schemas.microsoft.com/office/drawing/2014/main" id="{D2512953-B595-445F-9516-6F736633550C}"/>
              </a:ext>
            </a:extLst>
          </p:cNvPr>
          <p:cNvGraphicFramePr>
            <a:graphicFrameLocks noGrp="1"/>
          </p:cNvGraphicFramePr>
          <p:nvPr>
            <p:extLst>
              <p:ext uri="{D42A27DB-BD31-4B8C-83A1-F6EECF244321}">
                <p14:modId xmlns:p14="http://schemas.microsoft.com/office/powerpoint/2010/main" val="2483966719"/>
              </p:ext>
            </p:extLst>
          </p:nvPr>
        </p:nvGraphicFramePr>
        <p:xfrm>
          <a:off x="85724" y="152364"/>
          <a:ext cx="11461233" cy="6028167"/>
        </p:xfrm>
        <a:graphic>
          <a:graphicData uri="http://schemas.openxmlformats.org/drawingml/2006/table">
            <a:tbl>
              <a:tblPr firstRow="1" bandRow="1">
                <a:tableStyleId>{5C22544A-7EE6-4342-B048-85BDC9FD1C3A}</a:tableStyleId>
              </a:tblPr>
              <a:tblGrid>
                <a:gridCol w="1743076">
                  <a:extLst>
                    <a:ext uri="{9D8B030D-6E8A-4147-A177-3AD203B41FA5}">
                      <a16:colId xmlns:a16="http://schemas.microsoft.com/office/drawing/2014/main" val="2816210470"/>
                    </a:ext>
                  </a:extLst>
                </a:gridCol>
                <a:gridCol w="3232389">
                  <a:extLst>
                    <a:ext uri="{9D8B030D-6E8A-4147-A177-3AD203B41FA5}">
                      <a16:colId xmlns:a16="http://schemas.microsoft.com/office/drawing/2014/main" val="1699179223"/>
                    </a:ext>
                  </a:extLst>
                </a:gridCol>
                <a:gridCol w="2168715">
                  <a:extLst>
                    <a:ext uri="{9D8B030D-6E8A-4147-A177-3AD203B41FA5}">
                      <a16:colId xmlns:a16="http://schemas.microsoft.com/office/drawing/2014/main" val="700661487"/>
                    </a:ext>
                  </a:extLst>
                </a:gridCol>
                <a:gridCol w="2168715">
                  <a:extLst>
                    <a:ext uri="{9D8B030D-6E8A-4147-A177-3AD203B41FA5}">
                      <a16:colId xmlns:a16="http://schemas.microsoft.com/office/drawing/2014/main" val="26833900"/>
                    </a:ext>
                  </a:extLst>
                </a:gridCol>
                <a:gridCol w="2148338">
                  <a:extLst>
                    <a:ext uri="{9D8B030D-6E8A-4147-A177-3AD203B41FA5}">
                      <a16:colId xmlns:a16="http://schemas.microsoft.com/office/drawing/2014/main" val="2899626690"/>
                    </a:ext>
                  </a:extLst>
                </a:gridCol>
              </a:tblGrid>
              <a:tr h="603054">
                <a:tc>
                  <a:txBody>
                    <a:bodyPr/>
                    <a:lstStyle/>
                    <a:p>
                      <a:pPr algn="ctr"/>
                      <a:r>
                        <a:rPr lang="es-CO" dirty="0">
                          <a:latin typeface="+mn-lt"/>
                        </a:rPr>
                        <a:t>Tipo</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dirty="0">
                          <a:latin typeface="+mn-lt"/>
                        </a:rPr>
                        <a:t>Principales</a:t>
                      </a:r>
                      <a:r>
                        <a:rPr lang="es-CO" baseline="0" dirty="0">
                          <a:latin typeface="+mn-lt"/>
                        </a:rPr>
                        <a:t>  m</a:t>
                      </a:r>
                      <a:r>
                        <a:rPr lang="es-CO" dirty="0">
                          <a:latin typeface="+mn-lt"/>
                        </a:rPr>
                        <a:t>otivos</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dirty="0">
                          <a:latin typeface="+mn-lt"/>
                        </a:rPr>
                        <a:t>2019-I</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dirty="0">
                          <a:latin typeface="+mn-lt"/>
                        </a:rPr>
                        <a:t>2020-II</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dirty="0">
                          <a:latin typeface="+mn-lt"/>
                        </a:rPr>
                        <a:t>Oportunidad Respuesta</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2289890119"/>
                  </a:ext>
                </a:extLst>
              </a:tr>
              <a:tr h="498588">
                <a:tc rowSpan="3">
                  <a:txBody>
                    <a:bodyPr/>
                    <a:lstStyle/>
                    <a:p>
                      <a:pPr algn="l" fontAlgn="b"/>
                      <a:r>
                        <a:rPr lang="es-CO" sz="1100" b="0" i="0" u="none" strike="noStrike" dirty="0">
                          <a:effectLst/>
                          <a:latin typeface="+mn-lt"/>
                        </a:rPr>
                        <a:t>Reporte de Amenaza o Vulneración de derechos</a:t>
                      </a:r>
                    </a:p>
                    <a:p>
                      <a:pPr algn="l" fontAlgn="b"/>
                      <a:r>
                        <a:rPr lang="es-CO" sz="1100" b="0" i="0" u="none" strike="noStrike" dirty="0">
                          <a:effectLst/>
                          <a:latin typeface="+mn-lt"/>
                        </a:rPr>
                        <a:t>Reporte de Amenaza o Vulneración de derechos</a:t>
                      </a:r>
                    </a:p>
                    <a:p>
                      <a:pPr algn="l" fontAlgn="b"/>
                      <a:r>
                        <a:rPr lang="es-CO" sz="1100" b="0" i="0" u="none" strike="noStrike" dirty="0">
                          <a:effectLst/>
                          <a:latin typeface="+mn-lt"/>
                        </a:rPr>
                        <a:t>Reporte de Amenaza o Vulneración de derechos</a:t>
                      </a:r>
                    </a:p>
                  </a:txBody>
                  <a:tcPr marL="6350" marR="6350" marT="6350" marB="0" anchor="b">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solidFill>
                      <a:schemeClr val="bg1"/>
                    </a:solidFill>
                  </a:tcPr>
                </a:tc>
                <a:tc>
                  <a:txBody>
                    <a:bodyPr/>
                    <a:lstStyle/>
                    <a:p>
                      <a:pPr algn="l"/>
                      <a:r>
                        <a:rPr lang="es-CO" sz="1100" b="0" dirty="0">
                          <a:latin typeface="+mn-lt"/>
                        </a:rPr>
                        <a:t>Violencia física, psicológica y/o negligencia</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374</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417</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Atendidas</a:t>
                      </a:r>
                      <a:r>
                        <a:rPr lang="es-CO" sz="1100" b="0" baseline="0" dirty="0">
                          <a:latin typeface="+mn-lt"/>
                        </a:rPr>
                        <a:t> y Cerradas </a:t>
                      </a:r>
                      <a:endParaRPr lang="es-CO" sz="1100" b="0"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83009605"/>
                  </a:ext>
                </a:extLst>
              </a:tr>
              <a:tr h="584738">
                <a:tc vMerge="1">
                  <a:txBody>
                    <a:bodyPr/>
                    <a:lstStyle/>
                    <a:p>
                      <a:pPr algn="l" fontAlgn="b"/>
                      <a:endParaRPr lang="es-CO" sz="1100" b="1" i="0" u="none" strike="noStrike" dirty="0">
                        <a:effectLst/>
                        <a:latin typeface="Calibri" panose="020F0502020204030204" pitchFamily="34" charset="0"/>
                      </a:endParaRPr>
                    </a:p>
                  </a:txBody>
                  <a:tcPr marL="6350" marR="6350" marT="6350" marB="0" anchor="b"/>
                </a:tc>
                <a:tc>
                  <a:txBody>
                    <a:bodyPr/>
                    <a:lstStyle/>
                    <a:p>
                      <a:pPr algn="l"/>
                      <a:r>
                        <a:rPr lang="es-CO" sz="1100" b="0" dirty="0">
                          <a:latin typeface="+mn-lt"/>
                        </a:rPr>
                        <a:t>Situación de trabajo infantil</a:t>
                      </a:r>
                    </a:p>
                  </a:txBody>
                  <a:tcPr marL="36000" marR="36000" marT="36000" marB="36000" anchor="ctr">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18</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100" b="0" dirty="0">
                        <a:latin typeface="+mn-lt"/>
                      </a:endParaRPr>
                    </a:p>
                    <a:p>
                      <a:pPr algn="ctr"/>
                      <a:r>
                        <a:rPr lang="es-CO" sz="1100" b="0" dirty="0">
                          <a:latin typeface="+mn-lt"/>
                        </a:rPr>
                        <a:t>Atendidas y Cerradas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64586129"/>
                  </a:ext>
                </a:extLst>
              </a:tr>
              <a:tr h="326287">
                <a:tc vMerge="1">
                  <a:txBody>
                    <a:bodyPr/>
                    <a:lstStyle/>
                    <a:p>
                      <a:pPr algn="l" fontAlgn="b"/>
                      <a:endParaRPr lang="es-CO" sz="1100" b="1" i="0" u="none" strike="noStrike" dirty="0">
                        <a:effectLst/>
                        <a:latin typeface="Calibri" panose="020F0502020204030204" pitchFamily="34" charset="0"/>
                      </a:endParaRPr>
                    </a:p>
                  </a:txBody>
                  <a:tcPr marL="6350" marR="6350" marT="6350" marB="0" anchor="b"/>
                </a:tc>
                <a:tc>
                  <a:txBody>
                    <a:bodyPr/>
                    <a:lstStyle/>
                    <a:p>
                      <a:pPr algn="l"/>
                      <a:r>
                        <a:rPr lang="es-CO" sz="1100" b="0" dirty="0">
                          <a:latin typeface="+mn-lt"/>
                        </a:rPr>
                        <a:t>Víctima de uso, porte, manipulación o lesión por pólvora</a:t>
                      </a:r>
                    </a:p>
                  </a:txBody>
                  <a:tcPr marL="36000" marR="36000" marT="36000" marB="36000" anchor="ctr">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4</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0</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b="0" dirty="0">
                          <a:latin typeface="+mn-lt"/>
                        </a:rPr>
                        <a:t>Atendidas y Cerradas </a:t>
                      </a:r>
                    </a:p>
                    <a:p>
                      <a:pPr algn="ctr"/>
                      <a:endParaRPr lang="es-CO" sz="1100" b="0"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48956166"/>
                  </a:ext>
                </a:extLst>
              </a:tr>
              <a:tr h="355003">
                <a:tc rowSpan="3">
                  <a:txBody>
                    <a:bodyPr/>
                    <a:lstStyle/>
                    <a:p>
                      <a:pPr algn="ctr"/>
                      <a:r>
                        <a:rPr lang="es-CO" sz="1100" b="0" dirty="0">
                          <a:latin typeface="+mn-lt"/>
                        </a:rPr>
                        <a:t>Quejas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l"/>
                      <a:r>
                        <a:rPr lang="es-CO" sz="1100" b="0" dirty="0">
                          <a:latin typeface="+mn-lt"/>
                        </a:rPr>
                        <a:t>Maltrato al Ciudadano</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4</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11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100" b="0" dirty="0">
                          <a:latin typeface="+mn-lt"/>
                        </a:rPr>
                        <a:t>Atendidas y Cerradas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50611289"/>
                  </a:ext>
                </a:extLst>
              </a:tr>
              <a:tr h="326287">
                <a:tc vMerge="1">
                  <a:txBody>
                    <a:bodyPr/>
                    <a:lstStyle/>
                    <a:p>
                      <a:endParaRPr lang="es-CO" dirty="0"/>
                    </a:p>
                  </a:txBody>
                  <a:tcPr/>
                </a:tc>
                <a:tc>
                  <a:txBody>
                    <a:bodyPr/>
                    <a:lstStyle/>
                    <a:p>
                      <a:pPr algn="l"/>
                      <a:r>
                        <a:rPr lang="es-CO" sz="1100" b="0" dirty="0">
                          <a:latin typeface="+mn-lt"/>
                        </a:rPr>
                        <a:t>Incumplimiento, abuso o extralimitación de deberes o funciones.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2</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mn-lt"/>
                        </a:rPr>
                        <a:t>Atendidas y Cerradas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93856997"/>
                  </a:ext>
                </a:extLst>
              </a:tr>
              <a:tr h="326287">
                <a:tc vMerge="1">
                  <a:txBody>
                    <a:bodyPr/>
                    <a:lstStyle/>
                    <a:p>
                      <a:endParaRPr lang="es-CO" dirty="0"/>
                    </a:p>
                  </a:txBody>
                  <a:tcPr/>
                </a:tc>
                <a:tc>
                  <a:txBody>
                    <a:bodyPr/>
                    <a:lstStyle/>
                    <a:p>
                      <a:pPr algn="l"/>
                      <a:r>
                        <a:rPr lang="es-CO" sz="1100" b="0" dirty="0">
                          <a:latin typeface="+mn-lt"/>
                        </a:rPr>
                        <a:t>Demora en la atención (omitir, negar, retardar o entrabar asuntos a su cargo o prestación del servicio)</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2</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14</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Atendidas y Cerradas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68511394"/>
                  </a:ext>
                </a:extLst>
              </a:tr>
              <a:tr h="584738">
                <a:tc rowSpan="3">
                  <a:txBody>
                    <a:bodyPr/>
                    <a:lstStyle/>
                    <a:p>
                      <a:pPr algn="ctr"/>
                      <a:r>
                        <a:rPr lang="es-CO" sz="1100" b="0" dirty="0">
                          <a:latin typeface="+mn-lt"/>
                        </a:rPr>
                        <a:t>Reclamos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l"/>
                      <a:r>
                        <a:rPr lang="es-CO" sz="1100" b="0" dirty="0">
                          <a:latin typeface="+mn-lt"/>
                        </a:rPr>
                        <a:t>Maltrato a Niños, Niñas y Adolescentes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11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48</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100" b="0" dirty="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mn-lt"/>
                        </a:rPr>
                        <a:t>Atendidas y Cerradas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542670799"/>
                  </a:ext>
                </a:extLst>
              </a:tr>
              <a:tr h="326287">
                <a:tc vMerge="1">
                  <a:txBody>
                    <a:bodyPr/>
                    <a:lstStyle/>
                    <a:p>
                      <a:endParaRPr lang="es-CO" dirty="0"/>
                    </a:p>
                  </a:txBody>
                  <a:tcPr/>
                </a:tc>
                <a:tc>
                  <a:txBody>
                    <a:bodyPr/>
                    <a:lstStyle/>
                    <a:p>
                      <a:pPr algn="l"/>
                      <a:r>
                        <a:rPr lang="es-CO" sz="1100" b="0" dirty="0">
                          <a:latin typeface="+mn-lt"/>
                        </a:rPr>
                        <a:t>Incumplimiento de Obligaciones Contractuales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10</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240</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mn-lt"/>
                          <a:ea typeface="+mn-ea"/>
                          <a:cs typeface="+mn-cs"/>
                        </a:rPr>
                        <a:t>Atendidas y Cerradas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17372771"/>
                  </a:ext>
                </a:extLst>
              </a:tr>
              <a:tr h="326287">
                <a:tc vMerge="1">
                  <a:txBody>
                    <a:bodyPr/>
                    <a:lstStyle/>
                    <a:p>
                      <a:endParaRPr lang="es-CO" dirty="0"/>
                    </a:p>
                  </a:txBody>
                  <a:tcPr/>
                </a:tc>
                <a:tc>
                  <a:txBody>
                    <a:bodyPr/>
                    <a:lstStyle/>
                    <a:p>
                      <a:pPr algn="l"/>
                      <a:r>
                        <a:rPr lang="es-CO" sz="1100" b="0" dirty="0">
                          <a:latin typeface="+mn-lt"/>
                        </a:rPr>
                        <a:t>Incumplimiento de Obligaciones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9</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mn-lt"/>
                          <a:ea typeface="+mn-ea"/>
                          <a:cs typeface="+mn-cs"/>
                        </a:rPr>
                        <a:t>Atendidas y Cerradas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856118857"/>
                  </a:ext>
                </a:extLst>
              </a:tr>
              <a:tr h="584738">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100" b="0" dirty="0">
                          <a:latin typeface="+mn-lt"/>
                        </a:rPr>
                        <a:t>Sugerencias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l"/>
                      <a:r>
                        <a:rPr lang="es-CO" sz="1100" b="0" dirty="0">
                          <a:latin typeface="+mn-lt"/>
                        </a:rPr>
                        <a:t>Felicitaciones y Agradecimientos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3</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4</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100" b="0" dirty="0">
                        <a:latin typeface="+mn-lt"/>
                      </a:endParaRPr>
                    </a:p>
                    <a:p>
                      <a:pPr algn="ctr"/>
                      <a:r>
                        <a:rPr lang="es-CO" sz="1100" b="0" dirty="0">
                          <a:latin typeface="+mn-lt"/>
                        </a:rPr>
                        <a:t>Atendidas y Cerradas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05802089"/>
                  </a:ext>
                </a:extLst>
              </a:tr>
              <a:tr h="498588">
                <a:tc vMerge="1">
                  <a:txBody>
                    <a:bodyPr/>
                    <a:lstStyle/>
                    <a:p>
                      <a:endParaRPr lang="es-CO" dirty="0"/>
                    </a:p>
                  </a:txBody>
                  <a:tcPr/>
                </a:tc>
                <a:tc>
                  <a:txBody>
                    <a:bodyPr/>
                    <a:lstStyle/>
                    <a:p>
                      <a:pPr algn="l"/>
                      <a:r>
                        <a:rPr lang="es-CO" sz="1100" b="0" dirty="0">
                          <a:latin typeface="+mn-lt"/>
                        </a:rPr>
                        <a:t>Procesos y procedimientos de los servicios, modalidades y trámites del ICBF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1100" b="0" dirty="0">
                          <a:latin typeface="+mn-lt"/>
                        </a:rPr>
                        <a:t>4</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mn-lt"/>
                        </a:rPr>
                        <a:t>Atendidas y Cerradas </a:t>
                      </a:r>
                    </a:p>
                    <a:p>
                      <a:pPr algn="ctr"/>
                      <a:endParaRPr lang="es-CO" sz="1100" b="0"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357767563"/>
                  </a:ext>
                </a:extLst>
              </a:tr>
              <a:tr h="326287">
                <a:tc vMerge="1">
                  <a:txBody>
                    <a:bodyPr/>
                    <a:lstStyle/>
                    <a:p>
                      <a:endParaRPr lang="es-CO" dirty="0"/>
                    </a:p>
                  </a:txBody>
                  <a:tcPr/>
                </a:tc>
                <a:tc>
                  <a:txBody>
                    <a:bodyPr/>
                    <a:lstStyle/>
                    <a:p>
                      <a:pPr algn="l"/>
                      <a:r>
                        <a:rPr lang="es-CO" sz="1100" b="0" dirty="0">
                          <a:latin typeface="+mn-lt"/>
                        </a:rPr>
                        <a:t>Recurso Humano</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1100" b="0" dirty="0">
                          <a:latin typeface="+mn-lt"/>
                        </a:rPr>
                        <a:t>4</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mn-lt"/>
                        </a:rPr>
                        <a:t>Atendidas y Cerradas </a:t>
                      </a:r>
                    </a:p>
                    <a:p>
                      <a:pPr algn="ctr"/>
                      <a:endParaRPr lang="es-CO" sz="1100" b="0"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34746175"/>
                  </a:ext>
                </a:extLst>
              </a:tr>
            </a:tbl>
          </a:graphicData>
        </a:graphic>
      </p:graphicFrame>
    </p:spTree>
    <p:extLst>
      <p:ext uri="{BB962C8B-B14F-4D97-AF65-F5344CB8AC3E}">
        <p14:creationId xmlns:p14="http://schemas.microsoft.com/office/powerpoint/2010/main" val="1518429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850297" y="1497496"/>
            <a:ext cx="73417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9600" b="1" i="0" u="none" strike="noStrike" kern="1200" cap="none" spc="0" normalizeH="0" baseline="0" noProof="0" dirty="0">
                <a:ln>
                  <a:noFill/>
                </a:ln>
                <a:solidFill>
                  <a:srgbClr val="242758"/>
                </a:solidFill>
                <a:effectLst/>
                <a:uLnTx/>
                <a:uFillTx/>
                <a:latin typeface="Calibri" panose="020F0502020204030204"/>
                <a:ea typeface="+mn-ea"/>
                <a:cs typeface="+mn-cs"/>
              </a:rPr>
              <a:t>8. </a:t>
            </a:r>
            <a:r>
              <a:rPr kumimoji="0" lang="es-CO" sz="9600" b="1" i="0" u="none" strike="noStrike" kern="1200" cap="none" spc="0" normalizeH="0" baseline="0" noProof="0" dirty="0">
                <a:ln>
                  <a:noFill/>
                </a:ln>
                <a:solidFill>
                  <a:srgbClr val="242758"/>
                </a:solidFill>
                <a:effectLst/>
                <a:uLnTx/>
                <a:uFillTx/>
                <a:latin typeface="Calibri" panose="020F0502020204030204"/>
                <a:ea typeface="+mn-ea"/>
                <a:cs typeface="+mn-cs"/>
              </a:rPr>
              <a:t>Resultados Compromisos</a:t>
            </a:r>
            <a:endParaRPr kumimoji="0" lang="x-none" sz="9600" b="1" i="0" u="none" strike="noStrike" kern="1200" cap="none" spc="0" normalizeH="0" baseline="0" noProof="0" dirty="0">
              <a:ln>
                <a:noFill/>
              </a:ln>
              <a:solidFill>
                <a:srgbClr val="242758"/>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13342735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603773"/>
            <a:ext cx="8915880" cy="42289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indent="0" algn="ctr" defTabSz="914400" rtl="0" eaLnBrk="1" fontAlgn="auto" latinLnBrk="0" hangingPunct="1">
              <a:lnSpc>
                <a:spcPts val="2860"/>
              </a:lnSpc>
              <a:spcBef>
                <a:spcPts val="67"/>
              </a:spcBef>
              <a:spcAft>
                <a:spcPts val="0"/>
              </a:spcAft>
              <a:buClrTx/>
              <a:buSzTx/>
              <a:buFontTx/>
              <a:buNone/>
              <a:tabLst/>
              <a:defRPr/>
            </a:pPr>
            <a:r>
              <a:rPr lang="es-CO" sz="4000" b="1" dirty="0">
                <a:solidFill>
                  <a:schemeClr val="tx2"/>
                </a:solidFill>
                <a:latin typeface="+mn-lt"/>
                <a:cs typeface="Arial" panose="020B0604020202020204" pitchFamily="34" charset="0"/>
              </a:rPr>
              <a:t>COMPROMISOS ADQUIRIDOS </a:t>
            </a:r>
            <a:endParaRPr kumimoji="0" lang="es-CO" sz="4000" b="1" i="0" u="none" strike="noStrike" kern="1200" cap="none" spc="0" normalizeH="0" baseline="0" noProof="0" dirty="0">
              <a:ln>
                <a:noFill/>
              </a:ln>
              <a:solidFill>
                <a:schemeClr val="tx2"/>
              </a:solidFill>
              <a:effectLst/>
              <a:uLnTx/>
              <a:uFillTx/>
              <a:latin typeface="+mn-lt"/>
              <a:cs typeface="Arial" panose="020B0604020202020204" pitchFamily="34" charset="0"/>
            </a:endParaRP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 name="Tabla 1"/>
          <p:cNvGraphicFramePr>
            <a:graphicFrameLocks noGrp="1"/>
          </p:cNvGraphicFramePr>
          <p:nvPr>
            <p:extLst>
              <p:ext uri="{D42A27DB-BD31-4B8C-83A1-F6EECF244321}">
                <p14:modId xmlns:p14="http://schemas.microsoft.com/office/powerpoint/2010/main" val="2541570292"/>
              </p:ext>
            </p:extLst>
          </p:nvPr>
        </p:nvGraphicFramePr>
        <p:xfrm>
          <a:off x="508122" y="1778053"/>
          <a:ext cx="11109881" cy="2420293"/>
        </p:xfrm>
        <a:graphic>
          <a:graphicData uri="http://schemas.openxmlformats.org/drawingml/2006/table">
            <a:tbl>
              <a:tblPr>
                <a:tableStyleId>{5C22544A-7EE6-4342-B048-85BDC9FD1C3A}</a:tableStyleId>
              </a:tblPr>
              <a:tblGrid>
                <a:gridCol w="6441743">
                  <a:extLst>
                    <a:ext uri="{9D8B030D-6E8A-4147-A177-3AD203B41FA5}">
                      <a16:colId xmlns:a16="http://schemas.microsoft.com/office/drawing/2014/main" val="3324366891"/>
                    </a:ext>
                  </a:extLst>
                </a:gridCol>
                <a:gridCol w="2634018">
                  <a:extLst>
                    <a:ext uri="{9D8B030D-6E8A-4147-A177-3AD203B41FA5}">
                      <a16:colId xmlns:a16="http://schemas.microsoft.com/office/drawing/2014/main" val="1119426336"/>
                    </a:ext>
                  </a:extLst>
                </a:gridCol>
                <a:gridCol w="2034120">
                  <a:extLst>
                    <a:ext uri="{9D8B030D-6E8A-4147-A177-3AD203B41FA5}">
                      <a16:colId xmlns:a16="http://schemas.microsoft.com/office/drawing/2014/main" val="2766122004"/>
                    </a:ext>
                  </a:extLst>
                </a:gridCol>
              </a:tblGrid>
              <a:tr h="1236848">
                <a:tc>
                  <a:txBody>
                    <a:bodyPr/>
                    <a:lstStyle/>
                    <a:p>
                      <a:pPr algn="ctr" fontAlgn="ctr"/>
                      <a:r>
                        <a:rPr lang="es-CO" sz="2400" b="1" u="none" strike="noStrike" dirty="0">
                          <a:solidFill>
                            <a:schemeClr val="bg1"/>
                          </a:solidFill>
                          <a:effectLst/>
                          <a:latin typeface="+mn-lt"/>
                        </a:rPr>
                        <a:t>Compromiso</a:t>
                      </a:r>
                      <a:endParaRPr lang="es-CO" sz="2400" b="1" i="0" u="none" strike="noStrike" dirty="0">
                        <a:solidFill>
                          <a:schemeClr val="bg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2400" b="1" u="none" strike="noStrike" dirty="0">
                          <a:solidFill>
                            <a:schemeClr val="bg1"/>
                          </a:solidFill>
                          <a:effectLst/>
                          <a:latin typeface="+mn-lt"/>
                        </a:rPr>
                        <a:t>Responsable</a:t>
                      </a:r>
                      <a:endParaRPr lang="es-CO" sz="2400" b="1" i="0" u="none" strike="noStrike" dirty="0">
                        <a:solidFill>
                          <a:schemeClr val="bg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2400" b="1" u="none" strike="noStrike" dirty="0">
                          <a:solidFill>
                            <a:schemeClr val="bg1"/>
                          </a:solidFill>
                          <a:effectLst/>
                          <a:latin typeface="+mn-lt"/>
                        </a:rPr>
                        <a:t>Fecha de cumplimiento</a:t>
                      </a:r>
                      <a:endParaRPr lang="es-CO" sz="2400" b="1" i="0" u="none" strike="noStrike" dirty="0">
                        <a:solidFill>
                          <a:schemeClr val="bg1"/>
                        </a:solidFill>
                        <a:effectLst/>
                        <a:latin typeface="+mn-lt"/>
                      </a:endParaRPr>
                    </a:p>
                    <a:p>
                      <a:pPr algn="ctr" fontAlgn="ctr"/>
                      <a:r>
                        <a:rPr lang="es-CO" sz="1600" b="0" i="0" u="none" strike="noStrike" dirty="0">
                          <a:solidFill>
                            <a:schemeClr val="bg1"/>
                          </a:solidFill>
                          <a:effectLst/>
                          <a:latin typeface="+mn-lt"/>
                        </a:rPr>
                        <a:t>(Dentro</a:t>
                      </a:r>
                      <a:r>
                        <a:rPr lang="es-CO" sz="1600" b="0" i="0" u="none" strike="noStrike" baseline="0" dirty="0">
                          <a:solidFill>
                            <a:schemeClr val="bg1"/>
                          </a:solidFill>
                          <a:effectLst/>
                          <a:latin typeface="+mn-lt"/>
                        </a:rPr>
                        <a:t> de la vigencia)</a:t>
                      </a:r>
                      <a:endParaRPr lang="es-CO" sz="1600" b="0" u="none" strike="noStrike" dirty="0">
                        <a:solidFill>
                          <a:schemeClr val="bg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extLst>
                  <a:ext uri="{0D108BD9-81ED-4DB2-BD59-A6C34878D82A}">
                    <a16:rowId xmlns:a16="http://schemas.microsoft.com/office/drawing/2014/main" val="3286938103"/>
                  </a:ext>
                </a:extLst>
              </a:tr>
              <a:tr h="451925">
                <a:tc>
                  <a:txBody>
                    <a:bodyPr/>
                    <a:lstStyle/>
                    <a:p>
                      <a:pPr algn="ctr" fontAlgn="ctr"/>
                      <a:r>
                        <a:rPr lang="es-CO" sz="2400" b="1" i="0" u="none" strike="noStrike" dirty="0">
                          <a:solidFill>
                            <a:srgbClr val="4F6228"/>
                          </a:solidFill>
                          <a:effectLst/>
                          <a:latin typeface="Athelas" panose="02000503000000020003"/>
                        </a:rPr>
                        <a:t>En la Mesa Publica de 2019 no se generaron compromisos</a:t>
                      </a: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fontAlgn="ctr"/>
                      <a:endParaRPr lang="es-CO" sz="2400" b="1" i="0" u="none" strike="noStrike" dirty="0">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fontAlgn="ctr"/>
                      <a:endParaRPr lang="es-CO" sz="2400" b="1" i="0" u="none" strike="noStrike" dirty="0">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r h="451925">
                <a:tc>
                  <a:txBody>
                    <a:bodyPr/>
                    <a:lstStyle/>
                    <a:p>
                      <a:pPr algn="ctr" fontAlgn="ctr"/>
                      <a:endParaRPr lang="es-CO" sz="2400" b="1" i="0" u="none" strike="noStrike" dirty="0">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endParaRPr lang="es-CO" sz="2400" b="1" i="0" u="none" strike="noStrike" dirty="0">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endParaRPr lang="es-CO" sz="2400" b="1" i="0" u="none" strike="noStrike" dirty="0">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00638047"/>
                  </a:ext>
                </a:extLst>
              </a:tr>
            </a:tbl>
          </a:graphicData>
        </a:graphic>
      </p:graphicFrame>
      <p:sp>
        <p:nvSpPr>
          <p:cNvPr id="5" name="CuadroTexto 4"/>
          <p:cNvSpPr txBox="1"/>
          <p:nvPr/>
        </p:nvSpPr>
        <p:spPr>
          <a:xfrm>
            <a:off x="0" y="6519446"/>
            <a:ext cx="1085317" cy="338554"/>
          </a:xfrm>
          <a:prstGeom prst="rect">
            <a:avLst/>
          </a:prstGeom>
          <a:noFill/>
        </p:spPr>
        <p:txBody>
          <a:bodyPr wrap="square" rtlCol="0">
            <a:spAutoFit/>
          </a:bodyPr>
          <a:lstStyle/>
          <a:p>
            <a:r>
              <a:rPr lang="es-CO" sz="1600" b="1" dirty="0">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40951630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9600" b="1" i="0" u="none" strike="noStrike" kern="1200" cap="none" spc="0" normalizeH="0" baseline="0" noProof="0" dirty="0">
                <a:ln>
                  <a:noFill/>
                </a:ln>
                <a:solidFill>
                  <a:srgbClr val="242758"/>
                </a:solidFill>
                <a:effectLst/>
                <a:uLnTx/>
                <a:uFillTx/>
                <a:latin typeface="Calibri" panose="020F0502020204030204"/>
                <a:ea typeface="+mn-ea"/>
                <a:cs typeface="+mn-cs"/>
              </a:rPr>
              <a:t>9. Canales de Atención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1053507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93748" y="1058632"/>
            <a:ext cx="11500188" cy="4044709"/>
          </a:xfrm>
          <a:prstGeom prst="rect">
            <a:avLst/>
          </a:prstGeom>
        </p:spPr>
      </p:pic>
      <p:sp>
        <p:nvSpPr>
          <p:cNvPr id="5" name="CuadroTexto 4"/>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3204400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DD70663A-8023-4B65-8823-03F851520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8" y="-7296"/>
            <a:ext cx="12208618" cy="6865296"/>
          </a:xfrm>
          <a:prstGeom prst="rect">
            <a:avLst/>
          </a:prstGeom>
        </p:spPr>
      </p:pic>
      <p:pic>
        <p:nvPicPr>
          <p:cNvPr id="6" name="Imagen 5">
            <a:extLst>
              <a:ext uri="{FF2B5EF4-FFF2-40B4-BE49-F238E27FC236}">
                <a16:creationId xmlns:a16="http://schemas.microsoft.com/office/drawing/2014/main" id="{20326680-2334-47B3-8F78-4A855219CA09}"/>
              </a:ext>
            </a:extLst>
          </p:cNvPr>
          <p:cNvPicPr/>
          <p:nvPr/>
        </p:nvPicPr>
        <p:blipFill rotWithShape="1">
          <a:blip r:embed="rId3"/>
          <a:srcRect l="9085" t="7720" r="7206" b="7732"/>
          <a:stretch/>
        </p:blipFill>
        <p:spPr bwMode="auto">
          <a:xfrm>
            <a:off x="1010865" y="545180"/>
            <a:ext cx="10153650" cy="5471799"/>
          </a:xfrm>
          <a:prstGeom prst="rect">
            <a:avLst/>
          </a:prstGeom>
          <a:ln>
            <a:noFill/>
          </a:ln>
          <a:extLst>
            <a:ext uri="{53640926-AAD7-44d8-BBD7-CCE9431645EC}">
              <a14:shadowObscured xmlns="" xmlns:a14="http://schemas.microsoft.com/office/drawing/2010/main"/>
            </a:ext>
          </a:extLst>
        </p:spPr>
      </p:pic>
      <p:sp>
        <p:nvSpPr>
          <p:cNvPr id="2" name="Título 1">
            <a:extLst>
              <a:ext uri="{FF2B5EF4-FFF2-40B4-BE49-F238E27FC236}">
                <a16:creationId xmlns:a16="http://schemas.microsoft.com/office/drawing/2014/main" id="{43064ED6-9CBF-4244-9559-0B271DD06051}"/>
              </a:ext>
            </a:extLst>
          </p:cNvPr>
          <p:cNvSpPr>
            <a:spLocks noGrp="1"/>
          </p:cNvSpPr>
          <p:nvPr>
            <p:ph type="title"/>
          </p:nvPr>
        </p:nvSpPr>
        <p:spPr>
          <a:xfrm>
            <a:off x="1060001" y="120640"/>
            <a:ext cx="10515600" cy="415498"/>
          </a:xfrm>
        </p:spPr>
        <p:txBody>
          <a:bodyPr/>
          <a:lstStyle/>
          <a:p>
            <a:pPr algn="ctr" defTabSz="914355" rtl="0">
              <a:spcBef>
                <a:spcPct val="20000"/>
              </a:spcBef>
              <a:defRPr/>
            </a:pPr>
            <a:r>
              <a:rPr lang="es-CO" sz="2700" kern="1200" dirty="0">
                <a:solidFill>
                  <a:srgbClr val="242858"/>
                </a:solidFill>
                <a:latin typeface="+mj-lt"/>
                <a:ea typeface="+mn-ea"/>
                <a:cs typeface="+mn-cs"/>
              </a:rPr>
              <a:t>Modelo de Transparencia</a:t>
            </a:r>
          </a:p>
        </p:txBody>
      </p:sp>
      <p:sp>
        <p:nvSpPr>
          <p:cNvPr id="4" name="CuadroTexto 3">
            <a:extLst>
              <a:ext uri="{FF2B5EF4-FFF2-40B4-BE49-F238E27FC236}">
                <a16:creationId xmlns:a16="http://schemas.microsoft.com/office/drawing/2014/main" id="{9AB7DE30-F699-4B23-A454-88778B2B9675}"/>
              </a:ext>
            </a:extLst>
          </p:cNvPr>
          <p:cNvSpPr txBox="1"/>
          <p:nvPr/>
        </p:nvSpPr>
        <p:spPr>
          <a:xfrm>
            <a:off x="741736" y="5949003"/>
            <a:ext cx="10554914" cy="646331"/>
          </a:xfrm>
          <a:prstGeom prst="rect">
            <a:avLst/>
          </a:prstGeom>
          <a:noFill/>
        </p:spPr>
        <p:txBody>
          <a:bodyPr wrap="square" rtlCol="0">
            <a:spAutoFit/>
          </a:bodyPr>
          <a:lstStyle/>
          <a:p>
            <a:pPr defTabSz="914378">
              <a:defRPr/>
            </a:pPr>
            <a:r>
              <a:rPr lang="es-CO" b="1" dirty="0">
                <a:solidFill>
                  <a:srgbClr val="C00000"/>
                </a:solidFill>
                <a:latin typeface="Calibri" panose="020F0502020204030204"/>
              </a:rPr>
              <a:t>PROCURADURIA: RESULTADO DEL INDICE DE TRANSPARENCIA Y ACCESO A LA INFORMACIÓN- ITA 2019: 97%</a:t>
            </a:r>
          </a:p>
          <a:p>
            <a:pPr algn="ctr" defTabSz="914378">
              <a:defRPr/>
            </a:pPr>
            <a:r>
              <a:rPr lang="es-CO" dirty="0">
                <a:solidFill>
                  <a:prstClr val="black"/>
                </a:solidFill>
                <a:latin typeface="Calibri" panose="020F0502020204030204"/>
              </a:rPr>
              <a:t>Pendiente publicar el ejecución de contratos para lograr 100%</a:t>
            </a:r>
          </a:p>
        </p:txBody>
      </p:sp>
      <p:sp>
        <p:nvSpPr>
          <p:cNvPr id="7" name="CuadroTexto 6">
            <a:extLst>
              <a:ext uri="{FF2B5EF4-FFF2-40B4-BE49-F238E27FC236}">
                <a16:creationId xmlns:a16="http://schemas.microsoft.com/office/drawing/2014/main" id="{BC9FC69D-F2AD-4F98-A0D1-04EAAE8F8887}"/>
              </a:ext>
            </a:extLst>
          </p:cNvPr>
          <p:cNvSpPr txBox="1"/>
          <p:nvPr/>
        </p:nvSpPr>
        <p:spPr>
          <a:xfrm>
            <a:off x="123342" y="6401937"/>
            <a:ext cx="1288016" cy="338554"/>
          </a:xfrm>
          <a:prstGeom prst="rect">
            <a:avLst/>
          </a:prstGeom>
          <a:solidFill>
            <a:schemeClr val="bg1">
              <a:alpha val="34000"/>
            </a:schemeClr>
          </a:solidFill>
        </p:spPr>
        <p:txBody>
          <a:bodyPr wrap="square" rtlCol="0">
            <a:spAutoFit/>
          </a:bodyPr>
          <a:lstStyle/>
          <a:p>
            <a:pPr algn="ctr" defTabSz="914378">
              <a:defRPr/>
            </a:pPr>
            <a:r>
              <a:rPr lang="es-CO" sz="1600" b="1" dirty="0">
                <a:solidFill>
                  <a:prstClr val="black"/>
                </a:solidFill>
                <a:latin typeface="Arial" panose="020B0604020202020204" pitchFamily="34" charset="0"/>
                <a:cs typeface="Arial" panose="020B0604020202020204" pitchFamily="34" charset="0"/>
              </a:rPr>
              <a:t>PÚBLICA</a:t>
            </a:r>
          </a:p>
        </p:txBody>
      </p:sp>
      <p:cxnSp>
        <p:nvCxnSpPr>
          <p:cNvPr id="8" name="Conector recto 7">
            <a:extLst>
              <a:ext uri="{FF2B5EF4-FFF2-40B4-BE49-F238E27FC236}">
                <a16:creationId xmlns:a16="http://schemas.microsoft.com/office/drawing/2014/main" id="{351768DF-D6BC-4267-8DE0-19369E33E460}"/>
              </a:ext>
            </a:extLst>
          </p:cNvPr>
          <p:cNvCxnSpPr>
            <a:cxnSpLocks/>
          </p:cNvCxnSpPr>
          <p:nvPr/>
        </p:nvCxnSpPr>
        <p:spPr>
          <a:xfrm>
            <a:off x="2152650" y="600737"/>
            <a:ext cx="81534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5946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164935" y="427077"/>
            <a:ext cx="10112816" cy="395839"/>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indent="0" algn="ctr" defTabSz="914400" rtl="0" eaLnBrk="1" fontAlgn="auto" latinLnBrk="0" hangingPunct="1">
              <a:lnSpc>
                <a:spcPts val="2860"/>
              </a:lnSpc>
              <a:spcBef>
                <a:spcPts val="67"/>
              </a:spcBef>
              <a:spcAft>
                <a:spcPts val="0"/>
              </a:spcAft>
              <a:buClrTx/>
              <a:buSzTx/>
              <a:buFontTx/>
              <a:buNone/>
              <a:tabLst/>
              <a:defRPr/>
            </a:pPr>
            <a:r>
              <a:rPr kumimoji="0" lang="es-CO" sz="3200" b="1" i="0" u="none" strike="noStrike" kern="1200" cap="none" spc="0" normalizeH="0" baseline="0" noProof="0" dirty="0">
                <a:ln>
                  <a:noFill/>
                </a:ln>
                <a:solidFill>
                  <a:schemeClr val="tx2"/>
                </a:solidFill>
                <a:effectLst/>
                <a:uLnTx/>
                <a:uFillTx/>
                <a:latin typeface="+mn-lt"/>
                <a:ea typeface="+mj-ea"/>
                <a:cs typeface="Arial" panose="020B0604020202020204" pitchFamily="34" charset="0"/>
              </a:rPr>
              <a:t>LÍNEA ANTICORRUPCIÓN Y PÁGINA WEB</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3"/>
          <a:stretch>
            <a:fillRect/>
          </a:stretch>
        </p:blipFill>
        <p:spPr>
          <a:xfrm>
            <a:off x="1507507" y="1912275"/>
            <a:ext cx="2641411" cy="4272458"/>
          </a:xfrm>
          <a:prstGeom prst="rect">
            <a:avLst/>
          </a:prstGeom>
        </p:spPr>
      </p:pic>
      <p:sp>
        <p:nvSpPr>
          <p:cNvPr id="9" name="Rectángulo 8"/>
          <p:cNvSpPr/>
          <p:nvPr/>
        </p:nvSpPr>
        <p:spPr>
          <a:xfrm>
            <a:off x="4979005" y="1211628"/>
            <a:ext cx="6188715" cy="523220"/>
          </a:xfrm>
          <a:prstGeom prst="rect">
            <a:avLst/>
          </a:prstGeom>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800" b="1" i="0" u="none" strike="noStrike" kern="0" cap="none" spc="0" normalizeH="0" baseline="0" noProof="0" dirty="0">
                <a:ln>
                  <a:noFill/>
                </a:ln>
                <a:solidFill>
                  <a:schemeClr val="tx2"/>
                </a:solidFill>
                <a:effectLst/>
                <a:uLnTx/>
                <a:uFillTx/>
              </a:rPr>
              <a:t>Página web: </a:t>
            </a:r>
            <a:r>
              <a:rPr kumimoji="0" lang="es-CO" sz="2800" b="1" i="0" u="none" strike="noStrike" kern="0" cap="none" spc="0" normalizeH="0" baseline="0" noProof="0" dirty="0">
                <a:ln>
                  <a:noFill/>
                </a:ln>
                <a:solidFill>
                  <a:schemeClr val="tx2"/>
                </a:solidFill>
                <a:effectLst/>
                <a:uLnTx/>
                <a:uFillTx/>
                <a:hlinkClick r:id="rId4"/>
              </a:rPr>
              <a:t>www.icbf.gov.co</a:t>
            </a:r>
            <a:endParaRPr kumimoji="0" lang="es-CO" sz="2800" b="1" i="0" u="none" strike="noStrike" kern="0" cap="none" spc="0" normalizeH="0" baseline="0" noProof="0" dirty="0">
              <a:ln>
                <a:noFill/>
              </a:ln>
              <a:solidFill>
                <a:schemeClr val="tx2"/>
              </a:solidFill>
              <a:effectLst/>
              <a:uLnTx/>
              <a:uFillTx/>
            </a:endParaRPr>
          </a:p>
        </p:txBody>
      </p:sp>
      <p:sp>
        <p:nvSpPr>
          <p:cNvPr id="10" name="Rectángulo 9"/>
          <p:cNvSpPr/>
          <p:nvPr/>
        </p:nvSpPr>
        <p:spPr>
          <a:xfrm>
            <a:off x="1208216" y="1242104"/>
            <a:ext cx="3249608" cy="523220"/>
          </a:xfrm>
          <a:prstGeom prst="rect">
            <a:avLst/>
          </a:prstGeom>
        </p:spPr>
        <p:txBody>
          <a:bodyPr wrap="non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800" b="1" i="0" u="none" strike="noStrike" kern="0" cap="none" spc="0" normalizeH="0" baseline="0" noProof="0" dirty="0">
                <a:ln>
                  <a:noFill/>
                </a:ln>
                <a:solidFill>
                  <a:schemeClr val="tx2"/>
                </a:solidFill>
                <a:effectLst/>
                <a:uLnTx/>
                <a:uFillTx/>
              </a:rPr>
              <a:t>Línea anticorrupción</a:t>
            </a:r>
          </a:p>
        </p:txBody>
      </p:sp>
      <p:sp>
        <p:nvSpPr>
          <p:cNvPr id="11" name="Rectángulo 10"/>
          <p:cNvSpPr/>
          <p:nvPr/>
        </p:nvSpPr>
        <p:spPr>
          <a:xfrm>
            <a:off x="5872911" y="3930308"/>
            <a:ext cx="6096000" cy="2308324"/>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Programas, estrategias y servicios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Trámites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Espacios de participación en línea</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Oferta de información en canal electrónico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Conjuntos de datos abiertos disponibles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Avances y resultados de la gestión institucional</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El Plan anticorrupción y de atención al ciudadano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Informes de Rendición de Cuentas y Mesas Públicas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solidFill>
                  <a:schemeClr val="tx1">
                    <a:lumMod val="65000"/>
                    <a:lumOff val="35000"/>
                  </a:schemeClr>
                </a:solidFill>
                <a:effectLst/>
                <a:uLnTx/>
                <a:uFillTx/>
              </a:rPr>
              <a:t>Y más…</a:t>
            </a:r>
          </a:p>
        </p:txBody>
      </p:sp>
      <p:sp>
        <p:nvSpPr>
          <p:cNvPr id="12" name="CuadroTexto 11"/>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3673199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2348938"/>
            <a:ext cx="71236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8000" b="1" i="0" u="none" strike="noStrike" kern="1200" cap="none" spc="0" normalizeH="0" baseline="0" noProof="0" dirty="0">
                <a:ln>
                  <a:noFill/>
                </a:ln>
                <a:solidFill>
                  <a:srgbClr val="242758"/>
                </a:solidFill>
                <a:effectLst/>
                <a:uLnTx/>
                <a:uFillTx/>
                <a:latin typeface="Calibri" panose="020F0502020204030204"/>
                <a:ea typeface="+mn-ea"/>
                <a:cs typeface="+mn-cs"/>
              </a:rPr>
              <a:t>10. Evaluación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460067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624997"/>
            <a:ext cx="8915880"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indent="0" algn="ctr" fontAlgn="auto">
              <a:lnSpc>
                <a:spcPts val="2860"/>
              </a:lnSpc>
              <a:spcBef>
                <a:spcPts val="67"/>
              </a:spcBef>
              <a:spcAft>
                <a:spcPts val="0"/>
              </a:spcAft>
              <a:buClrTx/>
              <a:buSzTx/>
              <a:buFontTx/>
              <a:buNone/>
              <a:tabLst/>
              <a:defRPr/>
            </a:pPr>
            <a:r>
              <a:rPr lang="es-CO" b="1" dirty="0">
                <a:solidFill>
                  <a:srgbClr val="242758"/>
                </a:solidFill>
                <a:latin typeface="+mn-lt"/>
                <a:ea typeface="+mn-ea"/>
                <a:cs typeface="+mn-cs"/>
              </a:rPr>
              <a:t>EVALUACIÓN MESA PÚBLICA</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050807" y="2398382"/>
            <a:ext cx="6096000" cy="2246769"/>
          </a:xfrm>
          <a:prstGeom prst="rect">
            <a:avLst/>
          </a:prstGeom>
        </p:spPr>
        <p:txBody>
          <a:bodyPr>
            <a:spAutoFit/>
          </a:bodyPr>
          <a:lstStyle/>
          <a:p>
            <a:pPr algn="ctr"/>
            <a:r>
              <a:rPr lang="es-CO" sz="2800" kern="0" dirty="0">
                <a:solidFill>
                  <a:schemeClr val="tx1">
                    <a:lumMod val="65000"/>
                    <a:lumOff val="35000"/>
                  </a:schemeClr>
                </a:solidFill>
              </a:rPr>
              <a:t>Con el objetivo de conocer la percepción de los participantes acerca de la Mesa Pública realizada por el ICBF, se les solicita diligenciar una evaluación de la misma</a:t>
            </a:r>
          </a:p>
        </p:txBody>
      </p:sp>
      <p:pic>
        <p:nvPicPr>
          <p:cNvPr id="2" name="Imagen 1"/>
          <p:cNvPicPr>
            <a:picLocks noChangeAspect="1"/>
          </p:cNvPicPr>
          <p:nvPr/>
        </p:nvPicPr>
        <p:blipFill>
          <a:blip r:embed="rId3"/>
          <a:stretch>
            <a:fillRect/>
          </a:stretch>
        </p:blipFill>
        <p:spPr>
          <a:xfrm>
            <a:off x="9321360" y="2416150"/>
            <a:ext cx="2246769" cy="2246769"/>
          </a:xfrm>
          <a:prstGeom prst="rect">
            <a:avLst/>
          </a:prstGeom>
        </p:spPr>
      </p:pic>
      <p:pic>
        <p:nvPicPr>
          <p:cNvPr id="3" name="Imagen 2"/>
          <p:cNvPicPr>
            <a:picLocks noChangeAspect="1"/>
          </p:cNvPicPr>
          <p:nvPr/>
        </p:nvPicPr>
        <p:blipFill>
          <a:blip r:embed="rId4"/>
          <a:stretch>
            <a:fillRect/>
          </a:stretch>
        </p:blipFill>
        <p:spPr>
          <a:xfrm>
            <a:off x="629486" y="2416150"/>
            <a:ext cx="2246769" cy="2246769"/>
          </a:xfrm>
          <a:prstGeom prst="rect">
            <a:avLst/>
          </a:prstGeom>
        </p:spPr>
      </p:pic>
      <p:sp>
        <p:nvSpPr>
          <p:cNvPr id="9" name="CuadroTexto 8"/>
          <p:cNvSpPr txBox="1"/>
          <p:nvPr/>
        </p:nvSpPr>
        <p:spPr>
          <a:xfrm>
            <a:off x="0" y="6519446"/>
            <a:ext cx="1085317" cy="338554"/>
          </a:xfrm>
          <a:prstGeom prst="rect">
            <a:avLst/>
          </a:prstGeom>
          <a:noFill/>
        </p:spPr>
        <p:txBody>
          <a:bodyPr wrap="square" rtlCol="0">
            <a:spAutoFit/>
          </a:bodyPr>
          <a:lstStyle/>
          <a:p>
            <a:r>
              <a:rPr lang="es-CO" sz="1600" b="1" dirty="0">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273509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1569660"/>
          </a:xfrm>
          <a:prstGeom prst="rect">
            <a:avLst/>
          </a:prstGeom>
          <a:noFill/>
        </p:spPr>
        <p:txBody>
          <a:bodyPr wrap="square" rtlCol="0">
            <a:spAutoFit/>
          </a:bodyPr>
          <a:lstStyle/>
          <a:p>
            <a:pPr algn="ctr"/>
            <a:r>
              <a:rPr lang="x-none" sz="9600" b="1" dirty="0">
                <a:solidFill>
                  <a:srgbClr val="242758"/>
                </a:solidFill>
              </a:rPr>
              <a:t>Gracias</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5" name="Imagen 4" descr="Imagen que contiene persona, niño, pequeño, niña&#10;&#10;Descripción generada automáticamente">
            <a:extLst>
              <a:ext uri="{FF2B5EF4-FFF2-40B4-BE49-F238E27FC236}">
                <a16:creationId xmlns:a16="http://schemas.microsoft.com/office/drawing/2014/main" id="{4F77094D-EF9D-44D5-95FF-05E0E6248C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2040454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dirty="0">
                <a:solidFill>
                  <a:prstClr val="black">
                    <a:lumMod val="65000"/>
                    <a:lumOff val="35000"/>
                  </a:prstClr>
                </a:solidFill>
                <a:latin typeface="Arial" panose="020B0604020202020204" pitchFamily="34" charset="0"/>
                <a:cs typeface="Arial" panose="020B0604020202020204" pitchFamily="34" charset="0"/>
              </a:rPr>
              <a:t>PÚBLICA</a:t>
            </a:r>
          </a:p>
        </p:txBody>
      </p:sp>
      <p:grpSp>
        <p:nvGrpSpPr>
          <p:cNvPr id="5" name="Grupo 4">
            <a:extLst>
              <a:ext uri="{FF2B5EF4-FFF2-40B4-BE49-F238E27FC236}">
                <a16:creationId xmlns:a16="http://schemas.microsoft.com/office/drawing/2014/main" id="{E0FFEFB6-BD4E-4995-A1EA-52E0E1949668}"/>
              </a:ext>
            </a:extLst>
          </p:cNvPr>
          <p:cNvGrpSpPr/>
          <p:nvPr/>
        </p:nvGrpSpPr>
        <p:grpSpPr>
          <a:xfrm>
            <a:off x="1621550" y="1120764"/>
            <a:ext cx="8588234" cy="5073630"/>
            <a:chOff x="1829996" y="1652853"/>
            <a:chExt cx="8588234" cy="5073630"/>
          </a:xfrm>
        </p:grpSpPr>
        <p:grpSp>
          <p:nvGrpSpPr>
            <p:cNvPr id="6" name="Grupo 5">
              <a:extLst>
                <a:ext uri="{FF2B5EF4-FFF2-40B4-BE49-F238E27FC236}">
                  <a16:creationId xmlns:a16="http://schemas.microsoft.com/office/drawing/2014/main" id="{F3AB6431-2D67-49EB-A797-230C2EBBB25A}"/>
                </a:ext>
              </a:extLst>
            </p:cNvPr>
            <p:cNvGrpSpPr/>
            <p:nvPr/>
          </p:nvGrpSpPr>
          <p:grpSpPr>
            <a:xfrm>
              <a:off x="1873017" y="1711266"/>
              <a:ext cx="3234514" cy="583492"/>
              <a:chOff x="0" y="645746"/>
              <a:chExt cx="3234514" cy="583492"/>
            </a:xfrm>
          </p:grpSpPr>
          <p:sp>
            <p:nvSpPr>
              <p:cNvPr id="53" name="Rectángulo: esquinas redondeadas 52">
                <a:extLst>
                  <a:ext uri="{FF2B5EF4-FFF2-40B4-BE49-F238E27FC236}">
                    <a16:creationId xmlns:a16="http://schemas.microsoft.com/office/drawing/2014/main" id="{EBA89F98-0AE9-4D39-9D84-D53D45903728}"/>
                  </a:ext>
                </a:extLst>
              </p:cNvPr>
              <p:cNvSpPr/>
              <p:nvPr/>
            </p:nvSpPr>
            <p:spPr>
              <a:xfrm>
                <a:off x="0" y="645746"/>
                <a:ext cx="3234514" cy="583492"/>
              </a:xfrm>
              <a:prstGeom prst="roundRect">
                <a:avLst/>
              </a:prstGeom>
            </p:spPr>
            <p:style>
              <a:lnRef idx="2">
                <a:schemeClr val="lt1">
                  <a:hueOff val="0"/>
                  <a:satOff val="0"/>
                  <a:lumOff val="0"/>
                  <a:alphaOff val="0"/>
                </a:schemeClr>
              </a:lnRef>
              <a:fillRef idx="1">
                <a:schemeClr val="accent5">
                  <a:hueOff val="-1225557"/>
                  <a:satOff val="-1705"/>
                  <a:lumOff val="-654"/>
                  <a:alphaOff val="0"/>
                </a:schemeClr>
              </a:fillRef>
              <a:effectRef idx="0">
                <a:schemeClr val="accent5">
                  <a:hueOff val="-1225557"/>
                  <a:satOff val="-1705"/>
                  <a:lumOff val="-654"/>
                  <a:alphaOff val="0"/>
                </a:schemeClr>
              </a:effectRef>
              <a:fontRef idx="minor">
                <a:schemeClr val="lt1"/>
              </a:fontRef>
            </p:style>
          </p:sp>
          <p:sp>
            <p:nvSpPr>
              <p:cNvPr id="54" name="Rectángulo: esquinas redondeadas 4">
                <a:extLst>
                  <a:ext uri="{FF2B5EF4-FFF2-40B4-BE49-F238E27FC236}">
                    <a16:creationId xmlns:a16="http://schemas.microsoft.com/office/drawing/2014/main" id="{FDAC6208-D292-4B0F-8866-5EC15A1C2AA2}"/>
                  </a:ext>
                </a:extLst>
              </p:cNvPr>
              <p:cNvSpPr txBox="1"/>
              <p:nvPr/>
            </p:nvSpPr>
            <p:spPr>
              <a:xfrm>
                <a:off x="28484" y="674230"/>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Calibri" panose="020F0502020204030204"/>
                    <a:ea typeface="+mn-ea"/>
                    <a:cs typeface="+mn-cs"/>
                  </a:rPr>
                  <a:t>Ley 1712 de 2014  </a:t>
                </a:r>
              </a:p>
            </p:txBody>
          </p:sp>
        </p:grpSp>
        <p:grpSp>
          <p:nvGrpSpPr>
            <p:cNvPr id="7" name="Grupo 6">
              <a:extLst>
                <a:ext uri="{FF2B5EF4-FFF2-40B4-BE49-F238E27FC236}">
                  <a16:creationId xmlns:a16="http://schemas.microsoft.com/office/drawing/2014/main" id="{2D1502AE-46F6-45EE-9385-8BD35148E359}"/>
                </a:ext>
              </a:extLst>
            </p:cNvPr>
            <p:cNvGrpSpPr/>
            <p:nvPr/>
          </p:nvGrpSpPr>
          <p:grpSpPr>
            <a:xfrm>
              <a:off x="1844533" y="2313860"/>
              <a:ext cx="3234514" cy="583492"/>
              <a:chOff x="0" y="1287588"/>
              <a:chExt cx="3234514" cy="583492"/>
            </a:xfrm>
          </p:grpSpPr>
          <p:sp>
            <p:nvSpPr>
              <p:cNvPr id="51" name="Rectángulo: esquinas redondeadas 50">
                <a:extLst>
                  <a:ext uri="{FF2B5EF4-FFF2-40B4-BE49-F238E27FC236}">
                    <a16:creationId xmlns:a16="http://schemas.microsoft.com/office/drawing/2014/main" id="{0546BE59-FA7E-4A36-AB1C-9562DD4124C2}"/>
                  </a:ext>
                </a:extLst>
              </p:cNvPr>
              <p:cNvSpPr/>
              <p:nvPr/>
            </p:nvSpPr>
            <p:spPr>
              <a:xfrm>
                <a:off x="0" y="1287588"/>
                <a:ext cx="3234514" cy="583492"/>
              </a:xfrm>
              <a:prstGeom prst="roundRect">
                <a:avLst/>
              </a:prstGeom>
            </p:spPr>
            <p:style>
              <a:lnRef idx="2">
                <a:schemeClr val="lt1">
                  <a:hueOff val="0"/>
                  <a:satOff val="0"/>
                  <a:lumOff val="0"/>
                  <a:alphaOff val="0"/>
                </a:schemeClr>
              </a:lnRef>
              <a:fillRef idx="1">
                <a:schemeClr val="accent5">
                  <a:hueOff val="-2451115"/>
                  <a:satOff val="-3409"/>
                  <a:lumOff val="-1307"/>
                  <a:alphaOff val="0"/>
                </a:schemeClr>
              </a:fillRef>
              <a:effectRef idx="0">
                <a:schemeClr val="accent5">
                  <a:hueOff val="-2451115"/>
                  <a:satOff val="-3409"/>
                  <a:lumOff val="-1307"/>
                  <a:alphaOff val="0"/>
                </a:schemeClr>
              </a:effectRef>
              <a:fontRef idx="minor">
                <a:schemeClr val="lt1"/>
              </a:fontRef>
            </p:style>
          </p:sp>
          <p:sp>
            <p:nvSpPr>
              <p:cNvPr id="52" name="Rectángulo: esquinas redondeadas 4">
                <a:extLst>
                  <a:ext uri="{FF2B5EF4-FFF2-40B4-BE49-F238E27FC236}">
                    <a16:creationId xmlns:a16="http://schemas.microsoft.com/office/drawing/2014/main" id="{9945EDFE-B0E8-4C04-AB6E-A1C03989BD64}"/>
                  </a:ext>
                </a:extLst>
              </p:cNvPr>
              <p:cNvSpPr txBox="1"/>
              <p:nvPr/>
            </p:nvSpPr>
            <p:spPr>
              <a:xfrm>
                <a:off x="28484" y="1316072"/>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Calibri" panose="020F0502020204030204"/>
                    <a:ea typeface="+mn-ea"/>
                    <a:cs typeface="+mn-cs"/>
                  </a:rPr>
                  <a:t>Ley 1755 de 2015</a:t>
                </a:r>
              </a:p>
            </p:txBody>
          </p:sp>
        </p:grpSp>
        <p:grpSp>
          <p:nvGrpSpPr>
            <p:cNvPr id="8" name="Grupo 7">
              <a:extLst>
                <a:ext uri="{FF2B5EF4-FFF2-40B4-BE49-F238E27FC236}">
                  <a16:creationId xmlns:a16="http://schemas.microsoft.com/office/drawing/2014/main" id="{0655C034-3B80-4F1D-8B5E-2C086941209F}"/>
                </a:ext>
              </a:extLst>
            </p:cNvPr>
            <p:cNvGrpSpPr/>
            <p:nvPr/>
          </p:nvGrpSpPr>
          <p:grpSpPr>
            <a:xfrm>
              <a:off x="1844533" y="2907426"/>
              <a:ext cx="3234514" cy="598648"/>
              <a:chOff x="0" y="1914275"/>
              <a:chExt cx="3234514" cy="598648"/>
            </a:xfrm>
          </p:grpSpPr>
          <p:sp>
            <p:nvSpPr>
              <p:cNvPr id="49" name="Rectángulo: esquinas redondeadas 48">
                <a:extLst>
                  <a:ext uri="{FF2B5EF4-FFF2-40B4-BE49-F238E27FC236}">
                    <a16:creationId xmlns:a16="http://schemas.microsoft.com/office/drawing/2014/main" id="{3E43864E-C767-4AF5-A3CC-E29EAFBB6678}"/>
                  </a:ext>
                </a:extLst>
              </p:cNvPr>
              <p:cNvSpPr/>
              <p:nvPr/>
            </p:nvSpPr>
            <p:spPr>
              <a:xfrm>
                <a:off x="0" y="1929431"/>
                <a:ext cx="3234514" cy="583492"/>
              </a:xfrm>
              <a:prstGeom prst="roundRect">
                <a:avLst/>
              </a:prstGeom>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sp>
          <p:sp>
            <p:nvSpPr>
              <p:cNvPr id="50" name="Rectángulo: esquinas redondeadas 4">
                <a:extLst>
                  <a:ext uri="{FF2B5EF4-FFF2-40B4-BE49-F238E27FC236}">
                    <a16:creationId xmlns:a16="http://schemas.microsoft.com/office/drawing/2014/main" id="{10EA283D-1C3B-4CEA-98FA-B915C5384535}"/>
                  </a:ext>
                </a:extLst>
              </p:cNvPr>
              <p:cNvSpPr txBox="1"/>
              <p:nvPr/>
            </p:nvSpPr>
            <p:spPr>
              <a:xfrm>
                <a:off x="39000" y="1914275"/>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MX" altLang="es-MX"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Decreto 1081 de 2015</a:t>
                </a:r>
                <a:endParaRPr kumimoji="0" lang="es-CO"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upo 8">
              <a:extLst>
                <a:ext uri="{FF2B5EF4-FFF2-40B4-BE49-F238E27FC236}">
                  <a16:creationId xmlns:a16="http://schemas.microsoft.com/office/drawing/2014/main" id="{CD9E2D78-7719-452F-93FC-A48EC86AAD6D}"/>
                </a:ext>
              </a:extLst>
            </p:cNvPr>
            <p:cNvGrpSpPr/>
            <p:nvPr/>
          </p:nvGrpSpPr>
          <p:grpSpPr>
            <a:xfrm>
              <a:off x="1833571" y="3550789"/>
              <a:ext cx="3234514" cy="583492"/>
              <a:chOff x="0" y="3854957"/>
              <a:chExt cx="3234514" cy="583492"/>
            </a:xfrm>
          </p:grpSpPr>
          <p:sp>
            <p:nvSpPr>
              <p:cNvPr id="47" name="Rectángulo: esquinas redondeadas 46">
                <a:extLst>
                  <a:ext uri="{FF2B5EF4-FFF2-40B4-BE49-F238E27FC236}">
                    <a16:creationId xmlns:a16="http://schemas.microsoft.com/office/drawing/2014/main" id="{6B72507D-55A8-446C-88A7-41326F1C7C52}"/>
                  </a:ext>
                </a:extLst>
              </p:cNvPr>
              <p:cNvSpPr/>
              <p:nvPr/>
            </p:nvSpPr>
            <p:spPr>
              <a:xfrm>
                <a:off x="0" y="3854957"/>
                <a:ext cx="3234514" cy="583492"/>
              </a:xfrm>
              <a:prstGeom prst="roundRect">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48" name="Rectángulo: esquinas redondeadas 4">
                <a:extLst>
                  <a:ext uri="{FF2B5EF4-FFF2-40B4-BE49-F238E27FC236}">
                    <a16:creationId xmlns:a16="http://schemas.microsoft.com/office/drawing/2014/main" id="{4FCE2F13-5223-44FF-A71A-9F9E40D4FB71}"/>
                  </a:ext>
                </a:extLst>
              </p:cNvPr>
              <p:cNvSpPr txBox="1"/>
              <p:nvPr/>
            </p:nvSpPr>
            <p:spPr>
              <a:xfrm>
                <a:off x="28484" y="3883441"/>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Documento CONPES 167 de 2013 </a:t>
                </a:r>
                <a:endParaRPr kumimoji="0" lang="es-MX" altLang="es-MX"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 name="Grupo 9">
              <a:extLst>
                <a:ext uri="{FF2B5EF4-FFF2-40B4-BE49-F238E27FC236}">
                  <a16:creationId xmlns:a16="http://schemas.microsoft.com/office/drawing/2014/main" id="{10693678-F663-46EF-948E-2A560951FE11}"/>
                </a:ext>
              </a:extLst>
            </p:cNvPr>
            <p:cNvGrpSpPr/>
            <p:nvPr/>
          </p:nvGrpSpPr>
          <p:grpSpPr>
            <a:xfrm>
              <a:off x="5169105" y="1652853"/>
              <a:ext cx="5160840" cy="583492"/>
              <a:chOff x="3234514" y="645746"/>
              <a:chExt cx="4851771" cy="583492"/>
            </a:xfrm>
          </p:grpSpPr>
          <p:sp>
            <p:nvSpPr>
              <p:cNvPr id="45" name="Flecha: a la derecha 44">
                <a:extLst>
                  <a:ext uri="{FF2B5EF4-FFF2-40B4-BE49-F238E27FC236}">
                    <a16:creationId xmlns:a16="http://schemas.microsoft.com/office/drawing/2014/main" id="{693A0058-B211-476F-A2CA-D85547A5E46A}"/>
                  </a:ext>
                </a:extLst>
              </p:cNvPr>
              <p:cNvSpPr/>
              <p:nvPr/>
            </p:nvSpPr>
            <p:spPr>
              <a:xfrm>
                <a:off x="3234514" y="645746"/>
                <a:ext cx="4851771" cy="583492"/>
              </a:xfrm>
              <a:prstGeom prst="rightArrow">
                <a:avLst>
                  <a:gd name="adj1" fmla="val 75000"/>
                  <a:gd name="adj2" fmla="val 50000"/>
                </a:avLst>
              </a:prstGeom>
            </p:spPr>
            <p:style>
              <a:lnRef idx="2">
                <a:schemeClr val="accent5">
                  <a:tint val="40000"/>
                  <a:alpha val="90000"/>
                  <a:hueOff val="-1231959"/>
                  <a:satOff val="-2136"/>
                  <a:lumOff val="-215"/>
                  <a:alphaOff val="0"/>
                </a:schemeClr>
              </a:lnRef>
              <a:fillRef idx="1">
                <a:schemeClr val="accent5">
                  <a:tint val="40000"/>
                  <a:alpha val="90000"/>
                  <a:hueOff val="-1231959"/>
                  <a:satOff val="-2136"/>
                  <a:lumOff val="-215"/>
                  <a:alphaOff val="0"/>
                </a:schemeClr>
              </a:fillRef>
              <a:effectRef idx="0">
                <a:schemeClr val="accent5">
                  <a:tint val="40000"/>
                  <a:alpha val="90000"/>
                  <a:hueOff val="-1231959"/>
                  <a:satOff val="-2136"/>
                  <a:lumOff val="-215"/>
                  <a:alphaOff val="0"/>
                </a:schemeClr>
              </a:effectRef>
              <a:fontRef idx="minor">
                <a:schemeClr val="dk1">
                  <a:hueOff val="0"/>
                  <a:satOff val="0"/>
                  <a:lumOff val="0"/>
                  <a:alphaOff val="0"/>
                </a:schemeClr>
              </a:fontRef>
            </p:style>
          </p:sp>
          <p:sp>
            <p:nvSpPr>
              <p:cNvPr id="46" name="Flecha: a la derecha 4">
                <a:extLst>
                  <a:ext uri="{FF2B5EF4-FFF2-40B4-BE49-F238E27FC236}">
                    <a16:creationId xmlns:a16="http://schemas.microsoft.com/office/drawing/2014/main" id="{C046DB08-48B9-4925-BCC5-0415C163D0B8}"/>
                  </a:ext>
                </a:extLst>
              </p:cNvPr>
              <p:cNvSpPr txBox="1"/>
              <p:nvPr/>
            </p:nvSpPr>
            <p:spPr>
              <a:xfrm>
                <a:off x="3234514" y="718683"/>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Ley de Transparencia y Acceso a la Información Pública</a:t>
                </a:r>
              </a:p>
            </p:txBody>
          </p:sp>
        </p:grpSp>
        <p:grpSp>
          <p:nvGrpSpPr>
            <p:cNvPr id="11" name="Grupo 10">
              <a:extLst>
                <a:ext uri="{FF2B5EF4-FFF2-40B4-BE49-F238E27FC236}">
                  <a16:creationId xmlns:a16="http://schemas.microsoft.com/office/drawing/2014/main" id="{4D518BA4-A65A-4385-854D-B6791ADF3F8D}"/>
                </a:ext>
              </a:extLst>
            </p:cNvPr>
            <p:cNvGrpSpPr/>
            <p:nvPr/>
          </p:nvGrpSpPr>
          <p:grpSpPr>
            <a:xfrm>
              <a:off x="5170590" y="2257879"/>
              <a:ext cx="5160840" cy="583492"/>
              <a:chOff x="3234514" y="1287588"/>
              <a:chExt cx="4851771" cy="583492"/>
            </a:xfrm>
          </p:grpSpPr>
          <p:sp>
            <p:nvSpPr>
              <p:cNvPr id="43" name="Flecha: a la derecha 42">
                <a:extLst>
                  <a:ext uri="{FF2B5EF4-FFF2-40B4-BE49-F238E27FC236}">
                    <a16:creationId xmlns:a16="http://schemas.microsoft.com/office/drawing/2014/main" id="{94745676-E142-4B56-A74D-0E400E105031}"/>
                  </a:ext>
                </a:extLst>
              </p:cNvPr>
              <p:cNvSpPr/>
              <p:nvPr/>
            </p:nvSpPr>
            <p:spPr>
              <a:xfrm>
                <a:off x="3234514" y="1287588"/>
                <a:ext cx="4851771" cy="583492"/>
              </a:xfrm>
              <a:prstGeom prst="rightArrow">
                <a:avLst>
                  <a:gd name="adj1" fmla="val 75000"/>
                  <a:gd name="adj2" fmla="val 50000"/>
                </a:avLst>
              </a:prstGeom>
            </p:spPr>
            <p:style>
              <a:lnRef idx="2">
                <a:schemeClr val="accent5">
                  <a:tint val="40000"/>
                  <a:alpha val="90000"/>
                  <a:hueOff val="-2463918"/>
                  <a:satOff val="-4272"/>
                  <a:lumOff val="-430"/>
                  <a:alphaOff val="0"/>
                </a:schemeClr>
              </a:lnRef>
              <a:fillRef idx="1">
                <a:schemeClr val="accent5">
                  <a:tint val="40000"/>
                  <a:alpha val="90000"/>
                  <a:hueOff val="-2463918"/>
                  <a:satOff val="-4272"/>
                  <a:lumOff val="-430"/>
                  <a:alphaOff val="0"/>
                </a:schemeClr>
              </a:fillRef>
              <a:effectRef idx="0">
                <a:schemeClr val="accent5">
                  <a:tint val="40000"/>
                  <a:alpha val="90000"/>
                  <a:hueOff val="-2463918"/>
                  <a:satOff val="-4272"/>
                  <a:lumOff val="-430"/>
                  <a:alphaOff val="0"/>
                </a:schemeClr>
              </a:effectRef>
              <a:fontRef idx="minor">
                <a:schemeClr val="dk1">
                  <a:hueOff val="0"/>
                  <a:satOff val="0"/>
                  <a:lumOff val="0"/>
                  <a:alphaOff val="0"/>
                </a:schemeClr>
              </a:fontRef>
            </p:style>
          </p:sp>
          <p:sp>
            <p:nvSpPr>
              <p:cNvPr id="44" name="Flecha: a la derecha 4">
                <a:extLst>
                  <a:ext uri="{FF2B5EF4-FFF2-40B4-BE49-F238E27FC236}">
                    <a16:creationId xmlns:a16="http://schemas.microsoft.com/office/drawing/2014/main" id="{BEE111A1-6A6F-463C-AA75-81AC8FE453E5}"/>
                  </a:ext>
                </a:extLst>
              </p:cNvPr>
              <p:cNvSpPr txBox="1"/>
              <p:nvPr/>
            </p:nvSpPr>
            <p:spPr>
              <a:xfrm>
                <a:off x="3234514" y="1360525"/>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Ley que regula Derecho fundamental de petición</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Ley de Promoción y protección al D. a la Participación ciudadana</a:t>
                </a:r>
              </a:p>
            </p:txBody>
          </p:sp>
        </p:grpSp>
        <p:grpSp>
          <p:nvGrpSpPr>
            <p:cNvPr id="12" name="Grupo 11">
              <a:extLst>
                <a:ext uri="{FF2B5EF4-FFF2-40B4-BE49-F238E27FC236}">
                  <a16:creationId xmlns:a16="http://schemas.microsoft.com/office/drawing/2014/main" id="{8B840118-2A35-416C-B934-13856D3D46F9}"/>
                </a:ext>
              </a:extLst>
            </p:cNvPr>
            <p:cNvGrpSpPr/>
            <p:nvPr/>
          </p:nvGrpSpPr>
          <p:grpSpPr>
            <a:xfrm>
              <a:off x="5169105" y="2890992"/>
              <a:ext cx="5160840" cy="583491"/>
              <a:chOff x="3234514" y="1929431"/>
              <a:chExt cx="4851771" cy="583492"/>
            </a:xfrm>
          </p:grpSpPr>
          <p:sp>
            <p:nvSpPr>
              <p:cNvPr id="41" name="Flecha: a la derecha 40">
                <a:extLst>
                  <a:ext uri="{FF2B5EF4-FFF2-40B4-BE49-F238E27FC236}">
                    <a16:creationId xmlns:a16="http://schemas.microsoft.com/office/drawing/2014/main" id="{878B54D6-A231-4579-BC50-9CF6B30A5425}"/>
                  </a:ext>
                </a:extLst>
              </p:cNvPr>
              <p:cNvSpPr/>
              <p:nvPr/>
            </p:nvSpPr>
            <p:spPr>
              <a:xfrm>
                <a:off x="3234514" y="1929431"/>
                <a:ext cx="4851771" cy="583492"/>
              </a:xfrm>
              <a:prstGeom prst="rightArrow">
                <a:avLst>
                  <a:gd name="adj1" fmla="val 75000"/>
                  <a:gd name="adj2" fmla="val 50000"/>
                </a:avLst>
              </a:prstGeom>
            </p:spPr>
            <p:style>
              <a:lnRef idx="2">
                <a:schemeClr val="accent5">
                  <a:tint val="40000"/>
                  <a:alpha val="90000"/>
                  <a:hueOff val="-3695877"/>
                  <a:satOff val="-6408"/>
                  <a:lumOff val="-644"/>
                  <a:alphaOff val="0"/>
                </a:schemeClr>
              </a:lnRef>
              <a:fillRef idx="1">
                <a:schemeClr val="accent5">
                  <a:tint val="40000"/>
                  <a:alpha val="90000"/>
                  <a:hueOff val="-3695877"/>
                  <a:satOff val="-6408"/>
                  <a:lumOff val="-644"/>
                  <a:alphaOff val="0"/>
                </a:schemeClr>
              </a:fillRef>
              <a:effectRef idx="0">
                <a:schemeClr val="accent5">
                  <a:tint val="40000"/>
                  <a:alpha val="90000"/>
                  <a:hueOff val="-3695877"/>
                  <a:satOff val="-6408"/>
                  <a:lumOff val="-644"/>
                  <a:alphaOff val="0"/>
                </a:schemeClr>
              </a:effectRef>
              <a:fontRef idx="minor">
                <a:schemeClr val="dk1">
                  <a:hueOff val="0"/>
                  <a:satOff val="0"/>
                  <a:lumOff val="0"/>
                  <a:alphaOff val="0"/>
                </a:schemeClr>
              </a:fontRef>
            </p:style>
          </p:sp>
          <p:sp>
            <p:nvSpPr>
              <p:cNvPr id="42" name="Flecha: a la derecha 4">
                <a:extLst>
                  <a:ext uri="{FF2B5EF4-FFF2-40B4-BE49-F238E27FC236}">
                    <a16:creationId xmlns:a16="http://schemas.microsoft.com/office/drawing/2014/main" id="{40F5A37C-B71C-48E9-B7AC-508B54275481}"/>
                  </a:ext>
                </a:extLst>
              </p:cNvPr>
              <p:cNvSpPr txBox="1"/>
              <p:nvPr/>
            </p:nvSpPr>
            <p:spPr>
              <a:xfrm>
                <a:off x="3260942" y="2002368"/>
                <a:ext cx="4685920" cy="2948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50" tIns="6350" rIns="6350" bIns="6350" numCol="1" spcCol="1270" anchor="t" anchorCtr="0">
                <a:noAutofit/>
              </a:bodyPr>
              <a:lstStyle/>
              <a:p>
                <a:pPr marL="57150" marR="0" lvl="1" indent="-57150" algn="l" defTabSz="444500" rtl="0" eaLnBrk="1" fontAlgn="auto" latinLnBrk="0" hangingPunct="1">
                  <a:lnSpc>
                    <a:spcPct val="90000"/>
                  </a:lnSpc>
                  <a:spcBef>
                    <a:spcPct val="0"/>
                  </a:spcBef>
                  <a:spcAft>
                    <a:spcPct val="15000"/>
                  </a:spcAft>
                  <a:buClrTx/>
                  <a:buSzTx/>
                  <a:buFontTx/>
                  <a:buChar char="•"/>
                  <a:tabLst/>
                  <a:defRPr/>
                </a:pPr>
                <a:r>
                  <a:rPr kumimoji="0" lang="es-MX" altLang="es-MX" sz="1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Metodología y Estándares, que deben cumplir las entidades publicas:</a:t>
                </a:r>
                <a:endParaRPr kumimoji="0" lang="es-CO" sz="1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57150" marR="0" lvl="1" indent="-57150" algn="l" defTabSz="444500" rtl="0" eaLnBrk="1" fontAlgn="auto" latinLnBrk="0" hangingPunct="1">
                  <a:lnSpc>
                    <a:spcPct val="90000"/>
                  </a:lnSpc>
                  <a:spcBef>
                    <a:spcPct val="0"/>
                  </a:spcBef>
                  <a:spcAft>
                    <a:spcPct val="15000"/>
                  </a:spcAft>
                  <a:buClrTx/>
                  <a:buSzTx/>
                  <a:buFontTx/>
                  <a:buChar char="•"/>
                  <a:tabLst/>
                  <a:defRPr/>
                </a:pPr>
                <a:r>
                  <a:rPr kumimoji="0" lang="es-MX" altLang="es-MX" sz="1100" b="0"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«Estrategias para la Construcción del Plan Anticorrupción y de Atención al Ciudadano V2 2015»</a:t>
                </a:r>
                <a:endParaRPr kumimoji="0" lang="es-MX" altLang="es-MX" sz="1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3" name="Grupo 12">
              <a:extLst>
                <a:ext uri="{FF2B5EF4-FFF2-40B4-BE49-F238E27FC236}">
                  <a16:creationId xmlns:a16="http://schemas.microsoft.com/office/drawing/2014/main" id="{DC27286C-4ED8-4232-AC87-40A474D864F5}"/>
                </a:ext>
              </a:extLst>
            </p:cNvPr>
            <p:cNvGrpSpPr/>
            <p:nvPr/>
          </p:nvGrpSpPr>
          <p:grpSpPr>
            <a:xfrm>
              <a:off x="5156609" y="3506074"/>
              <a:ext cx="5160841" cy="583492"/>
              <a:chOff x="3234514" y="3854957"/>
              <a:chExt cx="4851771" cy="583492"/>
            </a:xfrm>
          </p:grpSpPr>
          <p:sp>
            <p:nvSpPr>
              <p:cNvPr id="39" name="Flecha: a la derecha 38">
                <a:extLst>
                  <a:ext uri="{FF2B5EF4-FFF2-40B4-BE49-F238E27FC236}">
                    <a16:creationId xmlns:a16="http://schemas.microsoft.com/office/drawing/2014/main" id="{56DE674B-F219-4EF5-A038-C81C754536EE}"/>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40" name="Flecha: a la derecha 4">
                <a:extLst>
                  <a:ext uri="{FF2B5EF4-FFF2-40B4-BE49-F238E27FC236}">
                    <a16:creationId xmlns:a16="http://schemas.microsoft.com/office/drawing/2014/main" id="{A51FBE72-F4D6-4E6D-8B53-7C1C79A83504}"/>
                  </a:ext>
                </a:extLst>
              </p:cNvPr>
              <p:cNvSpPr txBox="1"/>
              <p:nvPr/>
            </p:nvSpPr>
            <p:spPr>
              <a:xfrm>
                <a:off x="3234514" y="3927894"/>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“Estrategia Nacional de la Política Pública Integral Anticorrupción</a:t>
                </a: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s-MX" altLang="es-MX"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4" name="Grupo 13">
              <a:extLst>
                <a:ext uri="{FF2B5EF4-FFF2-40B4-BE49-F238E27FC236}">
                  <a16:creationId xmlns:a16="http://schemas.microsoft.com/office/drawing/2014/main" id="{C8F3308F-E612-4A83-80DF-34B67BCDD163}"/>
                </a:ext>
              </a:extLst>
            </p:cNvPr>
            <p:cNvGrpSpPr/>
            <p:nvPr/>
          </p:nvGrpSpPr>
          <p:grpSpPr>
            <a:xfrm>
              <a:off x="1829996" y="4176519"/>
              <a:ext cx="3234514" cy="583492"/>
              <a:chOff x="0" y="3854957"/>
              <a:chExt cx="3234514" cy="583492"/>
            </a:xfrm>
          </p:grpSpPr>
          <p:sp>
            <p:nvSpPr>
              <p:cNvPr id="37" name="Rectángulo: esquinas redondeadas 36">
                <a:extLst>
                  <a:ext uri="{FF2B5EF4-FFF2-40B4-BE49-F238E27FC236}">
                    <a16:creationId xmlns:a16="http://schemas.microsoft.com/office/drawing/2014/main" id="{96896C4F-A1AC-4159-865A-6ACA2BE729D6}"/>
                  </a:ext>
                </a:extLst>
              </p:cNvPr>
              <p:cNvSpPr/>
              <p:nvPr/>
            </p:nvSpPr>
            <p:spPr>
              <a:xfrm>
                <a:off x="0" y="3854957"/>
                <a:ext cx="3234514" cy="583492"/>
              </a:xfrm>
              <a:prstGeom prst="roundRect">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38" name="Rectángulo: esquinas redondeadas 4">
                <a:extLst>
                  <a:ext uri="{FF2B5EF4-FFF2-40B4-BE49-F238E27FC236}">
                    <a16:creationId xmlns:a16="http://schemas.microsoft.com/office/drawing/2014/main" id="{C45A5B52-4CFE-41F2-A7C8-A0F822163ACF}"/>
                  </a:ext>
                </a:extLst>
              </p:cNvPr>
              <p:cNvSpPr txBox="1"/>
              <p:nvPr/>
            </p:nvSpPr>
            <p:spPr>
              <a:xfrm>
                <a:off x="28484" y="3883441"/>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Decreto 183 de 2015 </a:t>
                </a:r>
                <a:endParaRPr kumimoji="0" lang="es-MX" altLang="es-MX"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5" name="Grupo 14">
              <a:extLst>
                <a:ext uri="{FF2B5EF4-FFF2-40B4-BE49-F238E27FC236}">
                  <a16:creationId xmlns:a16="http://schemas.microsoft.com/office/drawing/2014/main" id="{4EFD5D2C-15E1-4C9E-A331-B91C5C10B301}"/>
                </a:ext>
              </a:extLst>
            </p:cNvPr>
            <p:cNvGrpSpPr/>
            <p:nvPr/>
          </p:nvGrpSpPr>
          <p:grpSpPr>
            <a:xfrm>
              <a:off x="5169105" y="4105797"/>
              <a:ext cx="5192899" cy="749528"/>
              <a:chOff x="3234514" y="3854957"/>
              <a:chExt cx="4851771" cy="583492"/>
            </a:xfrm>
          </p:grpSpPr>
          <p:sp>
            <p:nvSpPr>
              <p:cNvPr id="35" name="Flecha: a la derecha 34">
                <a:extLst>
                  <a:ext uri="{FF2B5EF4-FFF2-40B4-BE49-F238E27FC236}">
                    <a16:creationId xmlns:a16="http://schemas.microsoft.com/office/drawing/2014/main" id="{2B4FB1B8-BF7D-40CD-9D97-E3D5AEB93B88}"/>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36" name="Flecha: a la derecha 4">
                <a:extLst>
                  <a:ext uri="{FF2B5EF4-FFF2-40B4-BE49-F238E27FC236}">
                    <a16:creationId xmlns:a16="http://schemas.microsoft.com/office/drawing/2014/main" id="{C7C7C58F-13BF-437E-8867-EC6D4C142D1C}"/>
                  </a:ext>
                </a:extLst>
              </p:cNvPr>
              <p:cNvSpPr txBox="1"/>
              <p:nvPr/>
            </p:nvSpPr>
            <p:spPr>
              <a:xfrm>
                <a:off x="3234514" y="3927894"/>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Único de la Función Pública, en el Art. 2.2.22.1 y siguientes, estableció que el Plan Anticorrupción y de Atención al Ciudadano hace parte del Modelo Integrado de Planeación y Gestión del Decreto 2482 de 2012. </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endParaRPr kumimoji="0" lang="es-MX" altLang="es-MX"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6" name="Grupo 15">
              <a:extLst>
                <a:ext uri="{FF2B5EF4-FFF2-40B4-BE49-F238E27FC236}">
                  <a16:creationId xmlns:a16="http://schemas.microsoft.com/office/drawing/2014/main" id="{248FB0D6-EC93-4CB4-8E9A-C83F0A51FEE3}"/>
                </a:ext>
              </a:extLst>
            </p:cNvPr>
            <p:cNvGrpSpPr/>
            <p:nvPr/>
          </p:nvGrpSpPr>
          <p:grpSpPr>
            <a:xfrm>
              <a:off x="1844533" y="5429778"/>
              <a:ext cx="3234514" cy="583492"/>
              <a:chOff x="0" y="3213115"/>
              <a:chExt cx="3234514" cy="583492"/>
            </a:xfrm>
          </p:grpSpPr>
          <p:sp>
            <p:nvSpPr>
              <p:cNvPr id="33" name="Rectángulo: esquinas redondeadas 32">
                <a:extLst>
                  <a:ext uri="{FF2B5EF4-FFF2-40B4-BE49-F238E27FC236}">
                    <a16:creationId xmlns:a16="http://schemas.microsoft.com/office/drawing/2014/main" id="{B2BA6346-B0F0-49F3-863D-6A24580621AB}"/>
                  </a:ext>
                </a:extLst>
              </p:cNvPr>
              <p:cNvSpPr/>
              <p:nvPr/>
            </p:nvSpPr>
            <p:spPr>
              <a:xfrm>
                <a:off x="0" y="3213115"/>
                <a:ext cx="3234514" cy="583492"/>
              </a:xfrm>
              <a:prstGeom prst="roundRect">
                <a:avLst/>
              </a:prstGeom>
            </p:spPr>
            <p:style>
              <a:lnRef idx="2">
                <a:schemeClr val="lt1">
                  <a:hueOff val="0"/>
                  <a:satOff val="0"/>
                  <a:lumOff val="0"/>
                  <a:alphaOff val="0"/>
                </a:schemeClr>
              </a:lnRef>
              <a:fillRef idx="1">
                <a:schemeClr val="accent5">
                  <a:hueOff val="-6127787"/>
                  <a:satOff val="-8523"/>
                  <a:lumOff val="-3268"/>
                  <a:alphaOff val="0"/>
                </a:schemeClr>
              </a:fillRef>
              <a:effectRef idx="0">
                <a:schemeClr val="accent5">
                  <a:hueOff val="-6127787"/>
                  <a:satOff val="-8523"/>
                  <a:lumOff val="-3268"/>
                  <a:alphaOff val="0"/>
                </a:schemeClr>
              </a:effectRef>
              <a:fontRef idx="minor">
                <a:schemeClr val="lt1"/>
              </a:fontRef>
            </p:style>
          </p:sp>
          <p:sp>
            <p:nvSpPr>
              <p:cNvPr id="34" name="Rectángulo: esquinas redondeadas 4">
                <a:extLst>
                  <a:ext uri="{FF2B5EF4-FFF2-40B4-BE49-F238E27FC236}">
                    <a16:creationId xmlns:a16="http://schemas.microsoft.com/office/drawing/2014/main" id="{7F62FE1F-9829-49C9-804A-16A179E298E1}"/>
                  </a:ext>
                </a:extLst>
              </p:cNvPr>
              <p:cNvSpPr txBox="1"/>
              <p:nvPr/>
            </p:nvSpPr>
            <p:spPr>
              <a:xfrm>
                <a:off x="28484" y="3241599"/>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45720" bIns="2286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s-CO" sz="12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Bases del Plan Nacional de Desarrollo (2018–2022 “Pacto por Colombia pacto por la equidad”)</a:t>
                </a:r>
                <a:endParaRPr kumimoji="0" lang="es-MX" altLang="es-MX"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upo 16">
              <a:extLst>
                <a:ext uri="{FF2B5EF4-FFF2-40B4-BE49-F238E27FC236}">
                  <a16:creationId xmlns:a16="http://schemas.microsoft.com/office/drawing/2014/main" id="{624B19BF-92AC-419A-945F-C3C7F45A528B}"/>
                </a:ext>
              </a:extLst>
            </p:cNvPr>
            <p:cNvGrpSpPr/>
            <p:nvPr/>
          </p:nvGrpSpPr>
          <p:grpSpPr>
            <a:xfrm>
              <a:off x="5176115" y="5426784"/>
              <a:ext cx="5221013" cy="749520"/>
              <a:chOff x="3234514" y="3854957"/>
              <a:chExt cx="4851771" cy="583492"/>
            </a:xfrm>
          </p:grpSpPr>
          <p:sp>
            <p:nvSpPr>
              <p:cNvPr id="31" name="Flecha: a la derecha 30">
                <a:extLst>
                  <a:ext uri="{FF2B5EF4-FFF2-40B4-BE49-F238E27FC236}">
                    <a16:creationId xmlns:a16="http://schemas.microsoft.com/office/drawing/2014/main" id="{027BF638-357F-4E44-B227-1217FC47AB42}"/>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32" name="Flecha: a la derecha 4">
                <a:extLst>
                  <a:ext uri="{FF2B5EF4-FFF2-40B4-BE49-F238E27FC236}">
                    <a16:creationId xmlns:a16="http://schemas.microsoft.com/office/drawing/2014/main" id="{7D6998D4-5137-499A-8338-60C6CDC0AE49}"/>
                  </a:ext>
                </a:extLst>
              </p:cNvPr>
              <p:cNvSpPr txBox="1"/>
              <p:nvPr/>
            </p:nvSpPr>
            <p:spPr>
              <a:xfrm>
                <a:off x="3234514" y="3927894"/>
                <a:ext cx="4632962" cy="313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Se articula con el pacto por la legalidad que señala, una </a:t>
                </a:r>
                <a:r>
                  <a:rPr kumimoji="0" lang="es-CO" sz="1200" b="0"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“justicia transparente y seguridad efectiva para que todos vivamos con libertad y en democracia” </a:t>
                </a: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s-MX" altLang="es-MX"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8" name="Grupo 17">
              <a:extLst>
                <a:ext uri="{FF2B5EF4-FFF2-40B4-BE49-F238E27FC236}">
                  <a16:creationId xmlns:a16="http://schemas.microsoft.com/office/drawing/2014/main" id="{59875287-1CFE-40D6-AEBF-7BF0C3B0F788}"/>
                </a:ext>
              </a:extLst>
            </p:cNvPr>
            <p:cNvGrpSpPr/>
            <p:nvPr/>
          </p:nvGrpSpPr>
          <p:grpSpPr>
            <a:xfrm>
              <a:off x="1831484" y="6097706"/>
              <a:ext cx="3234514" cy="583492"/>
              <a:chOff x="0" y="3213115"/>
              <a:chExt cx="3234514" cy="583492"/>
            </a:xfrm>
          </p:grpSpPr>
          <p:sp>
            <p:nvSpPr>
              <p:cNvPr id="29" name="Rectángulo: esquinas redondeadas 28">
                <a:extLst>
                  <a:ext uri="{FF2B5EF4-FFF2-40B4-BE49-F238E27FC236}">
                    <a16:creationId xmlns:a16="http://schemas.microsoft.com/office/drawing/2014/main" id="{2C1C1911-2F0D-479D-A315-D1F0B051BC01}"/>
                  </a:ext>
                </a:extLst>
              </p:cNvPr>
              <p:cNvSpPr/>
              <p:nvPr/>
            </p:nvSpPr>
            <p:spPr>
              <a:xfrm>
                <a:off x="0" y="3213115"/>
                <a:ext cx="3234514" cy="583492"/>
              </a:xfrm>
              <a:prstGeom prst="roundRect">
                <a:avLst/>
              </a:prstGeom>
            </p:spPr>
            <p:style>
              <a:lnRef idx="2">
                <a:schemeClr val="lt1">
                  <a:hueOff val="0"/>
                  <a:satOff val="0"/>
                  <a:lumOff val="0"/>
                  <a:alphaOff val="0"/>
                </a:schemeClr>
              </a:lnRef>
              <a:fillRef idx="1">
                <a:schemeClr val="accent5">
                  <a:hueOff val="-6127787"/>
                  <a:satOff val="-8523"/>
                  <a:lumOff val="-3268"/>
                  <a:alphaOff val="0"/>
                </a:schemeClr>
              </a:fillRef>
              <a:effectRef idx="0">
                <a:schemeClr val="accent5">
                  <a:hueOff val="-6127787"/>
                  <a:satOff val="-8523"/>
                  <a:lumOff val="-3268"/>
                  <a:alphaOff val="0"/>
                </a:schemeClr>
              </a:effectRef>
              <a:fontRef idx="minor">
                <a:schemeClr val="lt1"/>
              </a:fontRef>
            </p:style>
          </p:sp>
          <p:sp>
            <p:nvSpPr>
              <p:cNvPr id="30" name="Rectángulo: esquinas redondeadas 4">
                <a:extLst>
                  <a:ext uri="{FF2B5EF4-FFF2-40B4-BE49-F238E27FC236}">
                    <a16:creationId xmlns:a16="http://schemas.microsoft.com/office/drawing/2014/main" id="{E908AD45-C9C3-4185-B3FC-CEA208C0E7E2}"/>
                  </a:ext>
                </a:extLst>
              </p:cNvPr>
              <p:cNvSpPr txBox="1"/>
              <p:nvPr/>
            </p:nvSpPr>
            <p:spPr>
              <a:xfrm>
                <a:off x="28484" y="3241599"/>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45720" bIns="2286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lang="es-CO" altLang="es-MX" sz="1600" b="1" dirty="0">
                    <a:solidFill>
                      <a:prstClr val="white"/>
                    </a:solidFill>
                    <a:latin typeface="Calibri" panose="020F0502020204030204"/>
                    <a:cs typeface="Times New Roman" panose="02020603050405020304" pitchFamily="18" charset="0"/>
                  </a:rPr>
                  <a:t>Ley 1952 de 2019</a:t>
                </a:r>
                <a:endParaRPr kumimoji="0" lang="es-MX" altLang="es-MX"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upo 18">
              <a:extLst>
                <a:ext uri="{FF2B5EF4-FFF2-40B4-BE49-F238E27FC236}">
                  <a16:creationId xmlns:a16="http://schemas.microsoft.com/office/drawing/2014/main" id="{912E737A-AE3E-4DB6-B6C0-0BB15EA82728}"/>
                </a:ext>
              </a:extLst>
            </p:cNvPr>
            <p:cNvGrpSpPr/>
            <p:nvPr/>
          </p:nvGrpSpPr>
          <p:grpSpPr>
            <a:xfrm>
              <a:off x="5156609" y="6097706"/>
              <a:ext cx="5160840" cy="628777"/>
              <a:chOff x="3234514" y="3854957"/>
              <a:chExt cx="4851771" cy="583492"/>
            </a:xfrm>
          </p:grpSpPr>
          <p:sp>
            <p:nvSpPr>
              <p:cNvPr id="27" name="Flecha: a la derecha 26">
                <a:extLst>
                  <a:ext uri="{FF2B5EF4-FFF2-40B4-BE49-F238E27FC236}">
                    <a16:creationId xmlns:a16="http://schemas.microsoft.com/office/drawing/2014/main" id="{F1AAA2EA-243C-41DA-9819-87E4ED140558}"/>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28" name="Flecha: a la derecha 4">
                <a:extLst>
                  <a:ext uri="{FF2B5EF4-FFF2-40B4-BE49-F238E27FC236}">
                    <a16:creationId xmlns:a16="http://schemas.microsoft.com/office/drawing/2014/main" id="{C8ECEFCB-EBE5-4879-A0BE-93CECB593652}"/>
                  </a:ext>
                </a:extLst>
              </p:cNvPr>
              <p:cNvSpPr txBox="1"/>
              <p:nvPr/>
            </p:nvSpPr>
            <p:spPr>
              <a:xfrm>
                <a:off x="3234514" y="3927894"/>
                <a:ext cx="4632962" cy="313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Por la cual se expide el nuevo Código General Disciplinario </a:t>
                </a:r>
                <a:r>
                  <a:rPr kumimoji="0" lang="es-CO" sz="1400" b="0"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r>
                  <a:rPr kumimoji="0" lang="es-CO"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s-MX" altLang="es-MX"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20" name="Grupo 19">
              <a:extLst>
                <a:ext uri="{FF2B5EF4-FFF2-40B4-BE49-F238E27FC236}">
                  <a16:creationId xmlns:a16="http://schemas.microsoft.com/office/drawing/2014/main" id="{C3207BF5-792E-43F2-8DBB-257F9BCEA688}"/>
                </a:ext>
              </a:extLst>
            </p:cNvPr>
            <p:cNvGrpSpPr/>
            <p:nvPr/>
          </p:nvGrpSpPr>
          <p:grpSpPr>
            <a:xfrm>
              <a:off x="1833571" y="4785909"/>
              <a:ext cx="3234514" cy="583492"/>
              <a:chOff x="0" y="3854957"/>
              <a:chExt cx="3234514" cy="583492"/>
            </a:xfrm>
          </p:grpSpPr>
          <p:sp>
            <p:nvSpPr>
              <p:cNvPr id="25" name="Rectángulo: esquinas redondeadas 24">
                <a:extLst>
                  <a:ext uri="{FF2B5EF4-FFF2-40B4-BE49-F238E27FC236}">
                    <a16:creationId xmlns:a16="http://schemas.microsoft.com/office/drawing/2014/main" id="{62EB4C5C-6773-4B6B-B7C3-DD747B45E2DC}"/>
                  </a:ext>
                </a:extLst>
              </p:cNvPr>
              <p:cNvSpPr/>
              <p:nvPr/>
            </p:nvSpPr>
            <p:spPr>
              <a:xfrm>
                <a:off x="0" y="3854957"/>
                <a:ext cx="3234514" cy="583492"/>
              </a:xfrm>
              <a:prstGeom prst="roundRect">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26" name="Rectángulo: esquinas redondeadas 4">
                <a:extLst>
                  <a:ext uri="{FF2B5EF4-FFF2-40B4-BE49-F238E27FC236}">
                    <a16:creationId xmlns:a16="http://schemas.microsoft.com/office/drawing/2014/main" id="{5A9D966F-EA75-4A76-B786-07F0A5CCD9CC}"/>
                  </a:ext>
                </a:extLst>
              </p:cNvPr>
              <p:cNvSpPr txBox="1"/>
              <p:nvPr/>
            </p:nvSpPr>
            <p:spPr>
              <a:xfrm>
                <a:off x="28484" y="3883441"/>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Decreto 1499 de 2017 </a:t>
                </a:r>
                <a:endParaRPr kumimoji="0" lang="es-MX" altLang="es-MX"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F00D49D-BDFE-427F-9161-BE46398EB777}"/>
                </a:ext>
              </a:extLst>
            </p:cNvPr>
            <p:cNvGrpSpPr/>
            <p:nvPr/>
          </p:nvGrpSpPr>
          <p:grpSpPr>
            <a:xfrm>
              <a:off x="5197217" y="4731527"/>
              <a:ext cx="5221013" cy="749520"/>
              <a:chOff x="3234514" y="3854957"/>
              <a:chExt cx="4851771" cy="583492"/>
            </a:xfrm>
          </p:grpSpPr>
          <p:sp>
            <p:nvSpPr>
              <p:cNvPr id="23" name="Flecha: a la derecha 22">
                <a:extLst>
                  <a:ext uri="{FF2B5EF4-FFF2-40B4-BE49-F238E27FC236}">
                    <a16:creationId xmlns:a16="http://schemas.microsoft.com/office/drawing/2014/main" id="{4F3804E1-9ED1-4B48-92C1-1476964952E3}"/>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24" name="Flecha: a la derecha 4">
                <a:extLst>
                  <a:ext uri="{FF2B5EF4-FFF2-40B4-BE49-F238E27FC236}">
                    <a16:creationId xmlns:a16="http://schemas.microsoft.com/office/drawing/2014/main" id="{6E831FB6-00D8-4561-8B09-1AE24F32E29E}"/>
                  </a:ext>
                </a:extLst>
              </p:cNvPr>
              <p:cNvSpPr txBox="1"/>
              <p:nvPr/>
            </p:nvSpPr>
            <p:spPr>
              <a:xfrm>
                <a:off x="3234514" y="3958689"/>
                <a:ext cx="4632962" cy="313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endParaRPr kumimoji="0" lang="es-MX" altLang="es-MX"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22" name="Rectángulo 21">
              <a:extLst>
                <a:ext uri="{FF2B5EF4-FFF2-40B4-BE49-F238E27FC236}">
                  <a16:creationId xmlns:a16="http://schemas.microsoft.com/office/drawing/2014/main" id="{6804F487-726B-4BEA-9CCF-A0A500F989C7}"/>
                </a:ext>
              </a:extLst>
            </p:cNvPr>
            <p:cNvSpPr/>
            <p:nvPr/>
          </p:nvSpPr>
          <p:spPr>
            <a:xfrm>
              <a:off x="5156609" y="4815600"/>
              <a:ext cx="4985552" cy="430887"/>
            </a:xfrm>
            <a:prstGeom prst="rect">
              <a:avLst/>
            </a:prstGeom>
          </p:spPr>
          <p:txBody>
            <a:bodyPr wrap="square">
              <a:spAutoFit/>
            </a:bodyPr>
            <a:lstStyle/>
            <a:p>
              <a:r>
                <a:rPr lang="es-ES" sz="1100" dirty="0"/>
                <a:t> por el cual se actualizó el MIPG para el orden nacional e hizo extensiva su implementación diferencial a las entidades territoriales. </a:t>
              </a:r>
              <a:endParaRPr lang="es-CO" sz="1100" dirty="0"/>
            </a:p>
          </p:txBody>
        </p:sp>
      </p:grpSp>
      <p:sp>
        <p:nvSpPr>
          <p:cNvPr id="55" name="Rectángulo: esquinas redondeadas 54">
            <a:extLst>
              <a:ext uri="{FF2B5EF4-FFF2-40B4-BE49-F238E27FC236}">
                <a16:creationId xmlns:a16="http://schemas.microsoft.com/office/drawing/2014/main" id="{C7E1B9D0-06A8-48E5-AD90-A755B53DF604}"/>
              </a:ext>
            </a:extLst>
          </p:cNvPr>
          <p:cNvSpPr/>
          <p:nvPr/>
        </p:nvSpPr>
        <p:spPr>
          <a:xfrm>
            <a:off x="316097" y="119646"/>
            <a:ext cx="11256309" cy="834512"/>
          </a:xfrm>
          <a:prstGeom prst="roundRect">
            <a:avLst/>
          </a:prstGeom>
          <a:solidFill>
            <a:schemeClr val="accent2"/>
          </a:solidFill>
          <a:effectLst>
            <a:outerShdw blurRad="50800" dist="38100" dir="2700000" algn="tl" rotWithShape="0">
              <a:prstClr val="black">
                <a:alpha val="40000"/>
              </a:prstClr>
            </a:outerShdw>
          </a:effectLst>
        </p:spPr>
        <p:txBody>
          <a:bodyPr vert="horz" lIns="91440" tIns="45720" rIns="91440" bIns="45720" rtlCol="0" anchor="ctr">
            <a:noAutofit/>
          </a:bodyPr>
          <a:lstStyle/>
          <a:p>
            <a:pPr defTabSz="342900">
              <a:spcBef>
                <a:spcPct val="0"/>
              </a:spcBef>
            </a:pPr>
            <a:r>
              <a:rPr lang="es-CO" sz="2800" b="1" i="1" dirty="0">
                <a:solidFill>
                  <a:schemeClr val="bg1"/>
                </a:solidFill>
                <a:effectLst>
                  <a:outerShdw blurRad="50800" dist="38100" dir="2700000" algn="tl" rotWithShape="0">
                    <a:prstClr val="black">
                      <a:alpha val="40000"/>
                    </a:prstClr>
                  </a:outerShdw>
                </a:effectLst>
              </a:rPr>
              <a:t>   </a:t>
            </a:r>
            <a:r>
              <a:rPr lang="es-CO" sz="2800" kern="0" dirty="0">
                <a:solidFill>
                  <a:schemeClr val="bg1"/>
                </a:solidFill>
                <a:cs typeface="Calibri" panose="020F0502020204030204" pitchFamily="34" charset="0"/>
              </a:rPr>
              <a:t>Marco Normativo</a:t>
            </a:r>
            <a:endParaRPr lang="es-CO" sz="2800" b="1" i="1"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594139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C9FC69D-F2AD-4F98-A0D1-04EAAE8F8887}"/>
              </a:ext>
            </a:extLst>
          </p:cNvPr>
          <p:cNvSpPr txBox="1"/>
          <p:nvPr/>
        </p:nvSpPr>
        <p:spPr>
          <a:xfrm>
            <a:off x="123343" y="6401938"/>
            <a:ext cx="1288016" cy="338554"/>
          </a:xfrm>
          <a:prstGeom prst="rect">
            <a:avLst/>
          </a:prstGeom>
          <a:solidFill>
            <a:schemeClr val="bg1">
              <a:alpha val="34000"/>
            </a:schemeClr>
          </a:solidFill>
        </p:spPr>
        <p:txBody>
          <a:bodyPr wrap="square" rtlCol="0">
            <a:spAutoFit/>
          </a:bodyPr>
          <a:lstStyle/>
          <a:p>
            <a:pPr algn="ctr" defTabSz="914355">
              <a:defRPr/>
            </a:pPr>
            <a:r>
              <a:rPr lang="es-CO" sz="1600" b="1" dirty="0">
                <a:solidFill>
                  <a:prstClr val="black"/>
                </a:solidFill>
                <a:latin typeface="Arial" panose="020B0604020202020204" pitchFamily="34" charset="0"/>
                <a:cs typeface="Arial" panose="020B0604020202020204" pitchFamily="34" charset="0"/>
              </a:rPr>
              <a:t>PÚBLICA</a:t>
            </a:r>
          </a:p>
        </p:txBody>
      </p:sp>
      <p:sp>
        <p:nvSpPr>
          <p:cNvPr id="12" name="CuadroTexto 11">
            <a:extLst>
              <a:ext uri="{FF2B5EF4-FFF2-40B4-BE49-F238E27FC236}">
                <a16:creationId xmlns:a16="http://schemas.microsoft.com/office/drawing/2014/main" id="{1AA6E940-F546-44CE-A740-3DFC095D379C}"/>
              </a:ext>
            </a:extLst>
          </p:cNvPr>
          <p:cNvSpPr txBox="1"/>
          <p:nvPr/>
        </p:nvSpPr>
        <p:spPr>
          <a:xfrm>
            <a:off x="9333272" y="1486819"/>
            <a:ext cx="1430593" cy="369332"/>
          </a:xfrm>
          <a:prstGeom prst="rect">
            <a:avLst/>
          </a:prstGeom>
          <a:noFill/>
        </p:spPr>
        <p:txBody>
          <a:bodyPr wrap="square" rtlCol="0">
            <a:spAutoFit/>
          </a:bodyPr>
          <a:lstStyle/>
          <a:p>
            <a:pPr defTabSz="685800"/>
            <a:endParaRPr lang="es-CO" dirty="0">
              <a:solidFill>
                <a:prstClr val="black"/>
              </a:solidFill>
              <a:latin typeface="Calibri"/>
            </a:endParaRPr>
          </a:p>
        </p:txBody>
      </p:sp>
      <p:sp>
        <p:nvSpPr>
          <p:cNvPr id="13" name="CuadroTexto 12">
            <a:extLst>
              <a:ext uri="{FF2B5EF4-FFF2-40B4-BE49-F238E27FC236}">
                <a16:creationId xmlns:a16="http://schemas.microsoft.com/office/drawing/2014/main" id="{9727ADB7-AE10-41A5-AF7A-A6843F5A4789}"/>
              </a:ext>
            </a:extLst>
          </p:cNvPr>
          <p:cNvSpPr txBox="1"/>
          <p:nvPr/>
        </p:nvSpPr>
        <p:spPr>
          <a:xfrm>
            <a:off x="6474543" y="1553950"/>
            <a:ext cx="1430593" cy="369332"/>
          </a:xfrm>
          <a:prstGeom prst="rect">
            <a:avLst/>
          </a:prstGeom>
          <a:noFill/>
        </p:spPr>
        <p:txBody>
          <a:bodyPr wrap="square" rtlCol="0">
            <a:spAutoFit/>
          </a:bodyPr>
          <a:lstStyle/>
          <a:p>
            <a:pPr defTabSz="685800"/>
            <a:endParaRPr lang="es-CO" dirty="0">
              <a:solidFill>
                <a:prstClr val="black"/>
              </a:solidFill>
              <a:latin typeface="Calibri"/>
            </a:endParaRPr>
          </a:p>
        </p:txBody>
      </p:sp>
      <p:sp>
        <p:nvSpPr>
          <p:cNvPr id="17" name="object 2">
            <a:extLst>
              <a:ext uri="{FF2B5EF4-FFF2-40B4-BE49-F238E27FC236}">
                <a16:creationId xmlns:a16="http://schemas.microsoft.com/office/drawing/2014/main" id="{67D65363-9370-42BA-AFF6-9264B569C1CB}"/>
              </a:ext>
            </a:extLst>
          </p:cNvPr>
          <p:cNvSpPr txBox="1">
            <a:spLocks/>
          </p:cNvSpPr>
          <p:nvPr/>
        </p:nvSpPr>
        <p:spPr>
          <a:xfrm>
            <a:off x="360728" y="350394"/>
            <a:ext cx="11384655"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algn="ctr" defTabSz="914333">
              <a:lnSpc>
                <a:spcPts val="2860"/>
              </a:lnSpc>
              <a:spcBef>
                <a:spcPct val="20000"/>
              </a:spcBef>
              <a:defRPr/>
            </a:pPr>
            <a:r>
              <a:rPr lang="es-CO" sz="2700" b="1" dirty="0">
                <a:solidFill>
                  <a:srgbClr val="242858"/>
                </a:solidFill>
                <a:latin typeface="Calibri"/>
              </a:rPr>
              <a:t>MICROSITIO DE TRANSPARENCIA - PÁGINA WEB</a:t>
            </a:r>
          </a:p>
        </p:txBody>
      </p:sp>
      <p:sp>
        <p:nvSpPr>
          <p:cNvPr id="2" name="Rectángulo 1">
            <a:extLst>
              <a:ext uri="{FF2B5EF4-FFF2-40B4-BE49-F238E27FC236}">
                <a16:creationId xmlns:a16="http://schemas.microsoft.com/office/drawing/2014/main" id="{FA8A52D2-2EFE-4E90-874D-C8CA00CD411C}"/>
              </a:ext>
            </a:extLst>
          </p:cNvPr>
          <p:cNvSpPr/>
          <p:nvPr/>
        </p:nvSpPr>
        <p:spPr>
          <a:xfrm>
            <a:off x="601068" y="906830"/>
            <a:ext cx="10903975" cy="754053"/>
          </a:xfrm>
          <a:prstGeom prst="rect">
            <a:avLst/>
          </a:prstGeom>
        </p:spPr>
        <p:txBody>
          <a:bodyPr wrap="square">
            <a:spAutoFit/>
          </a:bodyPr>
          <a:lstStyle/>
          <a:p>
            <a:pPr defTabSz="685800"/>
            <a:r>
              <a:rPr lang="es-ES" sz="1500" b="1" dirty="0">
                <a:solidFill>
                  <a:prstClr val="black"/>
                </a:solidFill>
                <a:latin typeface="Arial" panose="020B0604020202020204" pitchFamily="34" charset="0"/>
                <a:cs typeface="Arial" panose="020B0604020202020204" pitchFamily="34" charset="0"/>
              </a:rPr>
              <a:t>Transparencia y Acceso a la Información Pública con 14 espacios</a:t>
            </a:r>
          </a:p>
          <a:p>
            <a:pPr defTabSz="685800"/>
            <a:r>
              <a:rPr lang="es-ES" sz="1400" dirty="0">
                <a:solidFill>
                  <a:prstClr val="black"/>
                </a:solidFill>
                <a:latin typeface="Arial" panose="020B0604020202020204" pitchFamily="34" charset="0"/>
                <a:cs typeface="Arial" panose="020B0604020202020204" pitchFamily="34" charset="0"/>
              </a:rPr>
              <a:t>En cumplimiento de la </a:t>
            </a:r>
            <a:r>
              <a:rPr lang="es-ES" sz="1400" b="1" u="sng" dirty="0">
                <a:solidFill>
                  <a:prstClr val="black"/>
                </a:solidFill>
                <a:latin typeface="Arial" panose="020B0604020202020204" pitchFamily="34" charset="0"/>
                <a:cs typeface="Arial" panose="020B0604020202020204" pitchFamily="34" charset="0"/>
              </a:rPr>
              <a:t>Ley 1712 de 2014 (Decreto No. 1081 de 2015 y Resolución No. 3564 de 2015), </a:t>
            </a:r>
            <a:r>
              <a:rPr lang="es-ES" sz="1400" dirty="0">
                <a:solidFill>
                  <a:prstClr val="black"/>
                </a:solidFill>
                <a:latin typeface="Arial" panose="020B0604020202020204" pitchFamily="34" charset="0"/>
                <a:cs typeface="Arial" panose="020B0604020202020204" pitchFamily="34" charset="0"/>
              </a:rPr>
              <a:t>el ICBF pone a disposición de la ciudadanía la siguiente información.</a:t>
            </a:r>
          </a:p>
        </p:txBody>
      </p:sp>
      <p:pic>
        <p:nvPicPr>
          <p:cNvPr id="3" name="Imagen 2">
            <a:extLst>
              <a:ext uri="{FF2B5EF4-FFF2-40B4-BE49-F238E27FC236}">
                <a16:creationId xmlns:a16="http://schemas.microsoft.com/office/drawing/2014/main" id="{A7F49813-C8E5-43ED-ABEA-5760DC38CF50}"/>
              </a:ext>
            </a:extLst>
          </p:cNvPr>
          <p:cNvPicPr>
            <a:picLocks noChangeAspect="1"/>
          </p:cNvPicPr>
          <p:nvPr/>
        </p:nvPicPr>
        <p:blipFill>
          <a:blip r:embed="rId2"/>
          <a:stretch>
            <a:fillRect/>
          </a:stretch>
        </p:blipFill>
        <p:spPr>
          <a:xfrm>
            <a:off x="683988" y="1856150"/>
            <a:ext cx="5680830" cy="4038663"/>
          </a:xfrm>
          <a:prstGeom prst="rect">
            <a:avLst/>
          </a:prstGeom>
        </p:spPr>
      </p:pic>
      <p:pic>
        <p:nvPicPr>
          <p:cNvPr id="4" name="Imagen 3">
            <a:extLst>
              <a:ext uri="{FF2B5EF4-FFF2-40B4-BE49-F238E27FC236}">
                <a16:creationId xmlns:a16="http://schemas.microsoft.com/office/drawing/2014/main" id="{0DFE522A-4A28-4723-B546-76287E88A413}"/>
              </a:ext>
            </a:extLst>
          </p:cNvPr>
          <p:cNvPicPr>
            <a:picLocks noChangeAspect="1"/>
          </p:cNvPicPr>
          <p:nvPr/>
        </p:nvPicPr>
        <p:blipFill>
          <a:blip r:embed="rId3"/>
          <a:stretch>
            <a:fillRect/>
          </a:stretch>
        </p:blipFill>
        <p:spPr>
          <a:xfrm>
            <a:off x="6474543" y="1856151"/>
            <a:ext cx="4935856" cy="2274986"/>
          </a:xfrm>
          <a:prstGeom prst="rect">
            <a:avLst/>
          </a:prstGeom>
        </p:spPr>
      </p:pic>
      <p:sp>
        <p:nvSpPr>
          <p:cNvPr id="11" name="CuadroTexto 10">
            <a:extLst>
              <a:ext uri="{FF2B5EF4-FFF2-40B4-BE49-F238E27FC236}">
                <a16:creationId xmlns:a16="http://schemas.microsoft.com/office/drawing/2014/main" id="{02B8E4F3-8A50-4D37-846F-71C147D829BC}"/>
              </a:ext>
            </a:extLst>
          </p:cNvPr>
          <p:cNvSpPr txBox="1"/>
          <p:nvPr/>
        </p:nvSpPr>
        <p:spPr>
          <a:xfrm>
            <a:off x="6522796" y="4711712"/>
            <a:ext cx="5096726" cy="1169551"/>
          </a:xfrm>
          <a:prstGeom prst="rect">
            <a:avLst/>
          </a:prstGeom>
          <a:noFill/>
        </p:spPr>
        <p:txBody>
          <a:bodyPr wrap="square" rtlCol="0">
            <a:spAutoFit/>
          </a:bodyPr>
          <a:lstStyle/>
          <a:p>
            <a:pPr algn="just" defTabSz="685800"/>
            <a:r>
              <a:rPr lang="es-CO" sz="1400" dirty="0">
                <a:solidFill>
                  <a:prstClr val="black"/>
                </a:solidFill>
                <a:latin typeface="Arial" panose="020B0604020202020204" pitchFamily="34" charset="0"/>
                <a:cs typeface="Arial" panose="020B0604020202020204" pitchFamily="34" charset="0"/>
              </a:rPr>
              <a:t>En este micrositio se encuentra disponible a partes interesadas toda la información de la entidad relacionada principalmente con presupuesto, recursos humanos, planes institucionales, informes de gestión ejercer una partición y control social</a:t>
            </a:r>
            <a:endParaRPr lang="es-CO" dirty="0">
              <a:solidFill>
                <a:prstClr val="black"/>
              </a:solidFill>
              <a:latin typeface="Calibri"/>
            </a:endParaRPr>
          </a:p>
        </p:txBody>
      </p:sp>
    </p:spTree>
    <p:extLst>
      <p:ext uri="{BB962C8B-B14F-4D97-AF65-F5344CB8AC3E}">
        <p14:creationId xmlns:p14="http://schemas.microsoft.com/office/powerpoint/2010/main" val="1266117914"/>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64827F3-25D6-4934-A69E-91B578C73926}"/>
              </a:ext>
            </a:extLst>
          </p:cNvPr>
          <p:cNvSpPr txBox="1"/>
          <p:nvPr/>
        </p:nvSpPr>
        <p:spPr>
          <a:xfrm>
            <a:off x="173563" y="6401936"/>
            <a:ext cx="1288016" cy="338554"/>
          </a:xfrm>
          <a:prstGeom prst="rect">
            <a:avLst/>
          </a:prstGeom>
          <a:noFill/>
        </p:spPr>
        <p:txBody>
          <a:bodyPr wrap="square" rtlCol="0">
            <a:spAutoFit/>
          </a:bodyPr>
          <a:lstStyle/>
          <a:p>
            <a:pPr algn="ctr"/>
            <a:r>
              <a:rPr lang="es-CO" sz="1600" b="1" dirty="0">
                <a:latin typeface="Arial" panose="020B0604020202020204" pitchFamily="34" charset="0"/>
                <a:cs typeface="Arial" panose="020B0604020202020204" pitchFamily="34" charset="0"/>
              </a:rPr>
              <a:t>PÚBLICA</a:t>
            </a:r>
          </a:p>
        </p:txBody>
      </p:sp>
      <p:cxnSp>
        <p:nvCxnSpPr>
          <p:cNvPr id="3" name="Conector recto 2">
            <a:extLst>
              <a:ext uri="{FF2B5EF4-FFF2-40B4-BE49-F238E27FC236}">
                <a16:creationId xmlns:a16="http://schemas.microsoft.com/office/drawing/2014/main" id="{93DB6EA5-4EAD-4206-A922-70AD32057DB0}"/>
              </a:ext>
            </a:extLst>
          </p:cNvPr>
          <p:cNvCxnSpPr/>
          <p:nvPr/>
        </p:nvCxnSpPr>
        <p:spPr>
          <a:xfrm>
            <a:off x="1981200" y="1018295"/>
            <a:ext cx="8229600"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A3C5D7A2-B4BB-402A-88E7-36C55B4AC22B}"/>
              </a:ext>
            </a:extLst>
          </p:cNvPr>
          <p:cNvSpPr/>
          <p:nvPr/>
        </p:nvSpPr>
        <p:spPr>
          <a:xfrm>
            <a:off x="5764821" y="2637010"/>
            <a:ext cx="6096000" cy="3067506"/>
          </a:xfrm>
          <a:prstGeom prst="rect">
            <a:avLst/>
          </a:prstGeom>
        </p:spPr>
        <p:txBody>
          <a:bodyPr>
            <a:spAutoFit/>
          </a:bodyPr>
          <a:lstStyle/>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Los derechos humanos a cargo de la entidad.</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Los resultados y procesos para el cumplimiento de su misión</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Las medidas frente a situaciones que pueden afectar la garantía de derechos en su entidad.</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El cumplimiento de las condiciones (cantidad, calidad, pertinencia de los bienes y servicios mediante los cuales se da garantía de los derechos).</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dirty="0">
                <a:ln>
                  <a:noFill/>
                </a:ln>
                <a:solidFill>
                  <a:prstClr val="black"/>
                </a:solidFill>
                <a:effectLst/>
                <a:uLnTx/>
                <a:uFillTx/>
                <a:ea typeface="+mn-ea"/>
                <a:cs typeface="+mn-cs"/>
              </a:rPr>
              <a:t>La lucha contra la desigualdad o la discriminación.</a:t>
            </a:r>
          </a:p>
        </p:txBody>
      </p:sp>
      <p:sp>
        <p:nvSpPr>
          <p:cNvPr id="6" name="Rectángulo 5">
            <a:extLst>
              <a:ext uri="{FF2B5EF4-FFF2-40B4-BE49-F238E27FC236}">
                <a16:creationId xmlns:a16="http://schemas.microsoft.com/office/drawing/2014/main" id="{76B72C03-C2E4-4751-BDCF-B3F0B16E4E41}"/>
              </a:ext>
            </a:extLst>
          </p:cNvPr>
          <p:cNvSpPr/>
          <p:nvPr/>
        </p:nvSpPr>
        <p:spPr>
          <a:xfrm>
            <a:off x="606881" y="4845382"/>
            <a:ext cx="4939535" cy="193899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lumMod val="50000"/>
                    <a:lumOff val="50000"/>
                  </a:prstClr>
                </a:solidFill>
                <a:effectLst/>
                <a:uLnTx/>
                <a:uFillTx/>
                <a:ea typeface="+mn-ea"/>
                <a:cs typeface="+mn-cs"/>
              </a:rPr>
              <a:t>Es muy importante poder evidenciar cómo la gestión pública mejoró, respetó, protegió y garantizó los derechos humanos en las condiciones de vida las de las comunidades, especialmente, de los sectores más vulnerables</a:t>
            </a:r>
            <a:r>
              <a:rPr kumimoji="0" lang="es-CO" sz="2000" b="0" i="0" u="none" strike="noStrike" kern="1200" cap="none" spc="0" normalizeH="0" baseline="0" noProof="0" dirty="0">
                <a:ln>
                  <a:noFill/>
                </a:ln>
                <a:solidFill>
                  <a:prstClr val="black">
                    <a:lumMod val="50000"/>
                    <a:lumOff val="50000"/>
                  </a:prstClr>
                </a:solidFill>
                <a:effectLst/>
                <a:uLnTx/>
                <a:uFillTx/>
                <a:latin typeface="Athelas" panose="02000503000000020003"/>
                <a:ea typeface="+mn-ea"/>
                <a:cs typeface="+mn-cs"/>
              </a:rPr>
              <a:t>.</a:t>
            </a:r>
          </a:p>
        </p:txBody>
      </p:sp>
      <p:sp>
        <p:nvSpPr>
          <p:cNvPr id="7" name="Rectángulo 6">
            <a:extLst>
              <a:ext uri="{FF2B5EF4-FFF2-40B4-BE49-F238E27FC236}">
                <a16:creationId xmlns:a16="http://schemas.microsoft.com/office/drawing/2014/main" id="{EA98E10C-CFD8-4E83-8BA3-BB4D4BA7543C}"/>
              </a:ext>
            </a:extLst>
          </p:cNvPr>
          <p:cNvSpPr/>
          <p:nvPr/>
        </p:nvSpPr>
        <p:spPr>
          <a:xfrm>
            <a:off x="5764821" y="1226249"/>
            <a:ext cx="6096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346232"/>
                </a:solidFill>
                <a:effectLst/>
                <a:uLnTx/>
                <a:uFillTx/>
                <a:ea typeface="+mn-ea"/>
                <a:cs typeface="+mn-cs"/>
              </a:rPr>
              <a:t>¿Sobre qué se rinde cuentas con enfoque basado en derechos humanos?</a:t>
            </a:r>
          </a:p>
        </p:txBody>
      </p:sp>
      <p:sp>
        <p:nvSpPr>
          <p:cNvPr id="9" name="CuadroTexto 8">
            <a:extLst>
              <a:ext uri="{FF2B5EF4-FFF2-40B4-BE49-F238E27FC236}">
                <a16:creationId xmlns:a16="http://schemas.microsoft.com/office/drawing/2014/main" id="{8869C1D5-FE7C-41D4-9998-A0525B31D133}"/>
              </a:ext>
            </a:extLst>
          </p:cNvPr>
          <p:cNvSpPr txBox="1"/>
          <p:nvPr/>
        </p:nvSpPr>
        <p:spPr>
          <a:xfrm>
            <a:off x="606881" y="4558139"/>
            <a:ext cx="435751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dirty="0">
                <a:ln>
                  <a:noFill/>
                </a:ln>
                <a:solidFill>
                  <a:prstClr val="black">
                    <a:lumMod val="50000"/>
                    <a:lumOff val="50000"/>
                  </a:prstClr>
                </a:solidFill>
                <a:effectLst/>
                <a:uLnTx/>
                <a:uFillTx/>
                <a:latin typeface="Athelas" panose="02000503000000020003"/>
                <a:ea typeface="+mn-ea"/>
                <a:cs typeface="+mn-cs"/>
              </a:rPr>
              <a:t>Mesa. Foto regional </a:t>
            </a:r>
          </a:p>
        </p:txBody>
      </p:sp>
      <p:sp>
        <p:nvSpPr>
          <p:cNvPr id="10" name="Rectángulo: esquinas redondeadas 9">
            <a:extLst>
              <a:ext uri="{FF2B5EF4-FFF2-40B4-BE49-F238E27FC236}">
                <a16:creationId xmlns:a16="http://schemas.microsoft.com/office/drawing/2014/main" id="{CB6E035B-1258-45A2-9F8A-11EC5DACBE29}"/>
              </a:ext>
            </a:extLst>
          </p:cNvPr>
          <p:cNvSpPr/>
          <p:nvPr/>
        </p:nvSpPr>
        <p:spPr>
          <a:xfrm>
            <a:off x="510364" y="265817"/>
            <a:ext cx="10239152" cy="498146"/>
          </a:xfrm>
          <a:prstGeom prst="roundRect">
            <a:avLst/>
          </a:prstGeom>
          <a:solidFill>
            <a:schemeClr val="accent6">
              <a:lumMod val="50000"/>
            </a:schemeClr>
          </a:solidFill>
          <a:effectLst>
            <a:outerShdw blurRad="50800" dist="38100" dir="2700000" algn="tl" rotWithShape="0">
              <a:prstClr val="black">
                <a:alpha val="40000"/>
              </a:prstClr>
            </a:outerShdw>
          </a:effectLst>
        </p:spPr>
        <p:txBody>
          <a:bodyPr vert="horz" lIns="91440" tIns="45720" rIns="91440" bIns="45720" rtlCol="0" anchor="ctr">
            <a:noAutofit/>
          </a:body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s-CO" sz="2400" b="1" i="1"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RENDICIÓN DE CUENTAS ENFOQUE BASADO EN DERECHOS HUMANOS Y PAZ *</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56" y="1059318"/>
            <a:ext cx="5275961" cy="3531731"/>
          </a:xfrm>
          <a:prstGeom prst="rect">
            <a:avLst/>
          </a:prstGeom>
        </p:spPr>
      </p:pic>
    </p:spTree>
    <p:extLst>
      <p:ext uri="{BB962C8B-B14F-4D97-AF65-F5344CB8AC3E}">
        <p14:creationId xmlns:p14="http://schemas.microsoft.com/office/powerpoint/2010/main" val="338188060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2104</TotalTime>
  <Words>4889</Words>
  <Application>Microsoft Office PowerPoint</Application>
  <PresentationFormat>Panorámica</PresentationFormat>
  <Paragraphs>723</Paragraphs>
  <Slides>63</Slides>
  <Notes>13</Notes>
  <HiddenSlides>2</HiddenSlides>
  <MMClips>0</MMClips>
  <ScaleCrop>false</ScaleCrop>
  <HeadingPairs>
    <vt:vector size="6" baseType="variant">
      <vt:variant>
        <vt:lpstr>Fuentes usadas</vt:lpstr>
      </vt:variant>
      <vt:variant>
        <vt:i4>12</vt:i4>
      </vt:variant>
      <vt:variant>
        <vt:lpstr>Tema</vt:lpstr>
      </vt:variant>
      <vt:variant>
        <vt:i4>3</vt:i4>
      </vt:variant>
      <vt:variant>
        <vt:lpstr>Títulos de diapositiva</vt:lpstr>
      </vt:variant>
      <vt:variant>
        <vt:i4>63</vt:i4>
      </vt:variant>
    </vt:vector>
  </HeadingPairs>
  <TitlesOfParts>
    <vt:vector size="78" baseType="lpstr">
      <vt:lpstr>Arial</vt:lpstr>
      <vt:lpstr>Arial Rounded MT Bold</vt:lpstr>
      <vt:lpstr>Athelas</vt:lpstr>
      <vt:lpstr>Calibri</vt:lpstr>
      <vt:lpstr>Calibri Light</vt:lpstr>
      <vt:lpstr>Lato</vt:lpstr>
      <vt:lpstr>Montserrat</vt:lpstr>
      <vt:lpstr>Symbol</vt:lpstr>
      <vt:lpstr>Tahoma</vt:lpstr>
      <vt:lpstr>Times New Roman</vt:lpstr>
      <vt:lpstr>Verdana</vt:lpstr>
      <vt:lpstr>Wingdings</vt:lpstr>
      <vt:lpstr>Tema de Office</vt:lpstr>
      <vt:lpstr>Tema de Office</vt:lpstr>
      <vt:lpstr>Office Theme</vt:lpstr>
      <vt:lpstr>Presentación de PowerPoint</vt:lpstr>
      <vt:lpstr>Presentación de PowerPoint</vt:lpstr>
      <vt:lpstr>Presentación de PowerPoint</vt:lpstr>
      <vt:lpstr>Presentación de PowerPoint</vt:lpstr>
      <vt:lpstr>Presentación de PowerPoint</vt:lpstr>
      <vt:lpstr>Modelo de Transparencia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METODOLOGÍA PARA EL DESARROLLO DE LA MESA PÚBLICA</vt:lpstr>
      <vt:lpstr>MESA PÚBLICA </vt:lpstr>
      <vt:lpstr>Presentación de PowerPoint</vt:lpstr>
      <vt:lpstr>CENTRO ZONAL NORORIENTAL</vt:lpstr>
      <vt:lpstr>Presentación de PowerPoint</vt:lpstr>
      <vt:lpstr>FICHA  DE INDICADORES DE LA NIÑEZ – REGIONAL ANTIOQUIA </vt:lpstr>
      <vt:lpstr>Presentación de PowerPoint</vt:lpstr>
      <vt:lpstr>Presentación de PowerPoint</vt:lpstr>
      <vt:lpstr>Presentación de PowerPoint</vt:lpstr>
      <vt:lpstr>Presentación de PowerPoint</vt:lpstr>
      <vt:lpstr>  PRIMERA INFANCIA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Yohan Andres Pinzon Pinilla</dc:creator>
  <cp:lastModifiedBy>Marisol Jaimes Calderon</cp:lastModifiedBy>
  <cp:revision>161</cp:revision>
  <dcterms:created xsi:type="dcterms:W3CDTF">2020-06-04T22:15:26Z</dcterms:created>
  <dcterms:modified xsi:type="dcterms:W3CDTF">2020-10-15T23:56:42Z</dcterms:modified>
</cp:coreProperties>
</file>