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147374885" r:id="rId3"/>
    <p:sldId id="2147374883" r:id="rId4"/>
    <p:sldId id="2147374884" r:id="rId5"/>
    <p:sldId id="2147374886" r:id="rId6"/>
    <p:sldId id="2147374890" r:id="rId7"/>
    <p:sldId id="2147374970" r:id="rId8"/>
    <p:sldId id="2147374930" r:id="rId9"/>
    <p:sldId id="2147374931" r:id="rId10"/>
    <p:sldId id="2147374888" r:id="rId11"/>
    <p:sldId id="2147374891" r:id="rId12"/>
    <p:sldId id="2147374922" r:id="rId13"/>
    <p:sldId id="2147374923" r:id="rId14"/>
    <p:sldId id="2147374924" r:id="rId15"/>
    <p:sldId id="2147374893" r:id="rId16"/>
    <p:sldId id="2147374925" r:id="rId17"/>
    <p:sldId id="2147374926" r:id="rId18"/>
    <p:sldId id="2147374927" r:id="rId19"/>
    <p:sldId id="2147374928" r:id="rId20"/>
    <p:sldId id="2147374929" r:id="rId21"/>
    <p:sldId id="2147374932" r:id="rId22"/>
    <p:sldId id="2147374933" r:id="rId23"/>
    <p:sldId id="2147374934" r:id="rId24"/>
    <p:sldId id="2147374935" r:id="rId25"/>
    <p:sldId id="2147374936" r:id="rId26"/>
    <p:sldId id="2147374937" r:id="rId27"/>
    <p:sldId id="2147374938" r:id="rId28"/>
    <p:sldId id="2147374939" r:id="rId29"/>
    <p:sldId id="2147374940" r:id="rId30"/>
    <p:sldId id="2147374941" r:id="rId31"/>
    <p:sldId id="2147374942" r:id="rId32"/>
    <p:sldId id="2147374943" r:id="rId33"/>
    <p:sldId id="2147374944" r:id="rId34"/>
    <p:sldId id="2147374945" r:id="rId35"/>
    <p:sldId id="2147374946" r:id="rId36"/>
    <p:sldId id="2147374947" r:id="rId37"/>
    <p:sldId id="2147374948" r:id="rId38"/>
    <p:sldId id="2147374949" r:id="rId39"/>
    <p:sldId id="2147374950" r:id="rId40"/>
    <p:sldId id="2147374951" r:id="rId41"/>
    <p:sldId id="2147374952" r:id="rId42"/>
    <p:sldId id="2147374953" r:id="rId43"/>
    <p:sldId id="2147374954" r:id="rId44"/>
    <p:sldId id="2147374955" r:id="rId45"/>
    <p:sldId id="2147374956" r:id="rId46"/>
    <p:sldId id="2147374957" r:id="rId47"/>
    <p:sldId id="2147374958" r:id="rId48"/>
    <p:sldId id="2147374959" r:id="rId49"/>
    <p:sldId id="2147374960" r:id="rId50"/>
    <p:sldId id="2147374961" r:id="rId51"/>
    <p:sldId id="2147374962" r:id="rId52"/>
    <p:sldId id="2147374963" r:id="rId53"/>
    <p:sldId id="2147374964" r:id="rId54"/>
    <p:sldId id="2147374965" r:id="rId55"/>
    <p:sldId id="2147374966" r:id="rId56"/>
    <p:sldId id="2147374967" r:id="rId57"/>
    <p:sldId id="2147374968" r:id="rId58"/>
    <p:sldId id="2147374969" r:id="rId59"/>
    <p:sldId id="2147374889" r:id="rId6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02A"/>
    <a:srgbClr val="CC4F18"/>
    <a:srgbClr val="DD9000"/>
    <a:srgbClr val="506D31"/>
    <a:srgbClr val="8AB731"/>
    <a:srgbClr val="A41A21"/>
    <a:srgbClr val="5A2481"/>
    <a:srgbClr val="426EB5"/>
    <a:srgbClr val="009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660"/>
  </p:normalViewPr>
  <p:slideViewPr>
    <p:cSldViewPr>
      <p:cViewPr>
        <p:scale>
          <a:sx n="66" d="100"/>
          <a:sy n="66" d="100"/>
        </p:scale>
        <p:origin x="660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liana.caro\Desktop\2025\Cuentas\Agosto\Trabajo\Consulta%20previa%20-%20env&#237;o%201808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liana.caro\Desktop\2024\Cuentas\2024\Agosto\Trabajo\Consulta%20previa\CONSULTA%20PREVIA%202024&#160;-%20TEMAS%20PARA%20MESAS%20P&#218;BLICAS%20ICB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liliana.caro\Desktop\2025\Cuentas\Agosto\Trabajo\Consulta%20previa%20-%20env&#237;o%20180820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Mesas</a:t>
            </a:r>
            <a:r>
              <a:rPr lang="es-CO" sz="25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Públicas a través</a:t>
            </a:r>
            <a:r>
              <a:rPr lang="es-CO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el tiempo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strRef>
              <c:f>Hoja1!$A$4:$A$36</c:f>
              <c:strCache>
                <c:ptCount val="33"/>
                <c:pt idx="0">
                  <c:v>Amazonas</c:v>
                </c:pt>
                <c:pt idx="1">
                  <c:v>Antioquia</c:v>
                </c:pt>
                <c:pt idx="2">
                  <c:v>Arauca</c:v>
                </c:pt>
                <c:pt idx="3">
                  <c:v>Atlántico</c:v>
                </c:pt>
                <c:pt idx="4">
                  <c:v>Bogotá</c:v>
                </c:pt>
                <c:pt idx="5">
                  <c:v>Bolívar </c:v>
                </c:pt>
                <c:pt idx="6">
                  <c:v>Boyacá</c:v>
                </c:pt>
                <c:pt idx="7">
                  <c:v>Caldas</c:v>
                </c:pt>
                <c:pt idx="8">
                  <c:v>Caquetá</c:v>
                </c:pt>
                <c:pt idx="9">
                  <c:v>Casanare</c:v>
                </c:pt>
                <c:pt idx="10">
                  <c:v>Cauca</c:v>
                </c:pt>
                <c:pt idx="11">
                  <c:v>Cesar</c:v>
                </c:pt>
                <c:pt idx="12">
                  <c:v>Chocó</c:v>
                </c:pt>
                <c:pt idx="13">
                  <c:v>Córdoba</c:v>
                </c:pt>
                <c:pt idx="14">
                  <c:v>Cundinamarca</c:v>
                </c:pt>
                <c:pt idx="15">
                  <c:v>Guainia</c:v>
                </c:pt>
                <c:pt idx="16">
                  <c:v>Guaviare</c:v>
                </c:pt>
                <c:pt idx="17">
                  <c:v>Huila</c:v>
                </c:pt>
                <c:pt idx="18">
                  <c:v>La Guajira </c:v>
                </c:pt>
                <c:pt idx="19">
                  <c:v>Magdalena </c:v>
                </c:pt>
                <c:pt idx="20">
                  <c:v>Meta</c:v>
                </c:pt>
                <c:pt idx="21">
                  <c:v>Nariño</c:v>
                </c:pt>
                <c:pt idx="22">
                  <c:v>Norte de Santander</c:v>
                </c:pt>
                <c:pt idx="23">
                  <c:v>Putumayo</c:v>
                </c:pt>
                <c:pt idx="24">
                  <c:v>Quindío</c:v>
                </c:pt>
                <c:pt idx="25">
                  <c:v>Risaralda</c:v>
                </c:pt>
                <c:pt idx="26">
                  <c:v>San Andrés</c:v>
                </c:pt>
                <c:pt idx="27">
                  <c:v>Santander</c:v>
                </c:pt>
                <c:pt idx="28">
                  <c:v>Sucre</c:v>
                </c:pt>
                <c:pt idx="29">
                  <c:v>Tolima</c:v>
                </c:pt>
                <c:pt idx="30">
                  <c:v>Valle</c:v>
                </c:pt>
                <c:pt idx="31">
                  <c:v>Vaupés</c:v>
                </c:pt>
                <c:pt idx="32">
                  <c:v>Vichada</c:v>
                </c:pt>
              </c:strCache>
            </c:strRef>
          </c:cat>
          <c:val>
            <c:numRef>
              <c:f>Hoja1!$B$4:$B$36</c:f>
              <c:numCache>
                <c:formatCode>General</c:formatCode>
                <c:ptCount val="33"/>
                <c:pt idx="0">
                  <c:v>128</c:v>
                </c:pt>
                <c:pt idx="1">
                  <c:v>7379</c:v>
                </c:pt>
                <c:pt idx="2">
                  <c:v>473</c:v>
                </c:pt>
                <c:pt idx="3">
                  <c:v>11184</c:v>
                </c:pt>
                <c:pt idx="4">
                  <c:v>23411</c:v>
                </c:pt>
                <c:pt idx="5">
                  <c:v>3244</c:v>
                </c:pt>
                <c:pt idx="6">
                  <c:v>9599</c:v>
                </c:pt>
                <c:pt idx="7">
                  <c:v>3602</c:v>
                </c:pt>
                <c:pt idx="8">
                  <c:v>1852</c:v>
                </c:pt>
                <c:pt idx="9">
                  <c:v>3564</c:v>
                </c:pt>
                <c:pt idx="10">
                  <c:v>2336</c:v>
                </c:pt>
                <c:pt idx="11">
                  <c:v>3218</c:v>
                </c:pt>
                <c:pt idx="12">
                  <c:v>1933</c:v>
                </c:pt>
                <c:pt idx="13">
                  <c:v>5655</c:v>
                </c:pt>
                <c:pt idx="14">
                  <c:v>7920</c:v>
                </c:pt>
                <c:pt idx="15">
                  <c:v>102</c:v>
                </c:pt>
                <c:pt idx="16">
                  <c:v>558</c:v>
                </c:pt>
                <c:pt idx="17">
                  <c:v>2720</c:v>
                </c:pt>
                <c:pt idx="18">
                  <c:v>5469</c:v>
                </c:pt>
                <c:pt idx="19">
                  <c:v>3544</c:v>
                </c:pt>
                <c:pt idx="20">
                  <c:v>3186</c:v>
                </c:pt>
                <c:pt idx="21">
                  <c:v>2465</c:v>
                </c:pt>
                <c:pt idx="22">
                  <c:v>4354</c:v>
                </c:pt>
                <c:pt idx="23">
                  <c:v>8035</c:v>
                </c:pt>
                <c:pt idx="24">
                  <c:v>1068</c:v>
                </c:pt>
                <c:pt idx="25">
                  <c:v>2216</c:v>
                </c:pt>
                <c:pt idx="26">
                  <c:v>94</c:v>
                </c:pt>
                <c:pt idx="27">
                  <c:v>4617</c:v>
                </c:pt>
                <c:pt idx="28">
                  <c:v>10196</c:v>
                </c:pt>
                <c:pt idx="29">
                  <c:v>5263</c:v>
                </c:pt>
                <c:pt idx="30">
                  <c:v>7670</c:v>
                </c:pt>
                <c:pt idx="31">
                  <c:v>128</c:v>
                </c:pt>
                <c:pt idx="32">
                  <c:v>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C2-42CD-9D7D-E731732CFFD9}"/>
            </c:ext>
          </c:extLst>
        </c:ser>
        <c:ser>
          <c:idx val="1"/>
          <c:order val="1"/>
          <c:tx>
            <c:strRef>
              <c:f>Hoja1!$C$3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Hoja1!$A$4:$A$36</c:f>
              <c:strCache>
                <c:ptCount val="33"/>
                <c:pt idx="0">
                  <c:v>Amazonas</c:v>
                </c:pt>
                <c:pt idx="1">
                  <c:v>Antioquia</c:v>
                </c:pt>
                <c:pt idx="2">
                  <c:v>Arauca</c:v>
                </c:pt>
                <c:pt idx="3">
                  <c:v>Atlántico</c:v>
                </c:pt>
                <c:pt idx="4">
                  <c:v>Bogotá</c:v>
                </c:pt>
                <c:pt idx="5">
                  <c:v>Bolívar </c:v>
                </c:pt>
                <c:pt idx="6">
                  <c:v>Boyacá</c:v>
                </c:pt>
                <c:pt idx="7">
                  <c:v>Caldas</c:v>
                </c:pt>
                <c:pt idx="8">
                  <c:v>Caquetá</c:v>
                </c:pt>
                <c:pt idx="9">
                  <c:v>Casanare</c:v>
                </c:pt>
                <c:pt idx="10">
                  <c:v>Cauca</c:v>
                </c:pt>
                <c:pt idx="11">
                  <c:v>Cesar</c:v>
                </c:pt>
                <c:pt idx="12">
                  <c:v>Chocó</c:v>
                </c:pt>
                <c:pt idx="13">
                  <c:v>Córdoba</c:v>
                </c:pt>
                <c:pt idx="14">
                  <c:v>Cundinamarca</c:v>
                </c:pt>
                <c:pt idx="15">
                  <c:v>Guainia</c:v>
                </c:pt>
                <c:pt idx="16">
                  <c:v>Guaviare</c:v>
                </c:pt>
                <c:pt idx="17">
                  <c:v>Huila</c:v>
                </c:pt>
                <c:pt idx="18">
                  <c:v>La Guajira </c:v>
                </c:pt>
                <c:pt idx="19">
                  <c:v>Magdalena </c:v>
                </c:pt>
                <c:pt idx="20">
                  <c:v>Meta</c:v>
                </c:pt>
                <c:pt idx="21">
                  <c:v>Nariño</c:v>
                </c:pt>
                <c:pt idx="22">
                  <c:v>Norte de Santander</c:v>
                </c:pt>
                <c:pt idx="23">
                  <c:v>Putumayo</c:v>
                </c:pt>
                <c:pt idx="24">
                  <c:v>Quindío</c:v>
                </c:pt>
                <c:pt idx="25">
                  <c:v>Risaralda</c:v>
                </c:pt>
                <c:pt idx="26">
                  <c:v>San Andrés</c:v>
                </c:pt>
                <c:pt idx="27">
                  <c:v>Santander</c:v>
                </c:pt>
                <c:pt idx="28">
                  <c:v>Sucre</c:v>
                </c:pt>
                <c:pt idx="29">
                  <c:v>Tolima</c:v>
                </c:pt>
                <c:pt idx="30">
                  <c:v>Valle</c:v>
                </c:pt>
                <c:pt idx="31">
                  <c:v>Vaupés</c:v>
                </c:pt>
                <c:pt idx="32">
                  <c:v>Vichada</c:v>
                </c:pt>
              </c:strCache>
            </c:strRef>
          </c:cat>
          <c:val>
            <c:numRef>
              <c:f>Hoja1!$C$4:$C$36</c:f>
              <c:numCache>
                <c:formatCode>General</c:formatCode>
                <c:ptCount val="33"/>
                <c:pt idx="0">
                  <c:v>157</c:v>
                </c:pt>
                <c:pt idx="1">
                  <c:v>5352</c:v>
                </c:pt>
                <c:pt idx="2">
                  <c:v>1328</c:v>
                </c:pt>
                <c:pt idx="3">
                  <c:v>2762</c:v>
                </c:pt>
                <c:pt idx="4">
                  <c:v>11543</c:v>
                </c:pt>
                <c:pt idx="5">
                  <c:v>2324</c:v>
                </c:pt>
                <c:pt idx="6">
                  <c:v>5539</c:v>
                </c:pt>
                <c:pt idx="7">
                  <c:v>1081</c:v>
                </c:pt>
                <c:pt idx="8">
                  <c:v>979</c:v>
                </c:pt>
                <c:pt idx="9">
                  <c:v>814</c:v>
                </c:pt>
                <c:pt idx="10">
                  <c:v>1331</c:v>
                </c:pt>
                <c:pt idx="11">
                  <c:v>1043</c:v>
                </c:pt>
                <c:pt idx="12">
                  <c:v>930</c:v>
                </c:pt>
                <c:pt idx="13">
                  <c:v>1453</c:v>
                </c:pt>
                <c:pt idx="14">
                  <c:v>8614</c:v>
                </c:pt>
                <c:pt idx="15">
                  <c:v>40</c:v>
                </c:pt>
                <c:pt idx="16">
                  <c:v>1345</c:v>
                </c:pt>
                <c:pt idx="17">
                  <c:v>3165</c:v>
                </c:pt>
                <c:pt idx="18">
                  <c:v>2809</c:v>
                </c:pt>
                <c:pt idx="19">
                  <c:v>4324</c:v>
                </c:pt>
                <c:pt idx="20">
                  <c:v>4028</c:v>
                </c:pt>
                <c:pt idx="21">
                  <c:v>2416</c:v>
                </c:pt>
                <c:pt idx="22">
                  <c:v>2534</c:v>
                </c:pt>
                <c:pt idx="23">
                  <c:v>2072</c:v>
                </c:pt>
                <c:pt idx="24">
                  <c:v>1392</c:v>
                </c:pt>
                <c:pt idx="25">
                  <c:v>989</c:v>
                </c:pt>
                <c:pt idx="26">
                  <c:v>130</c:v>
                </c:pt>
                <c:pt idx="27">
                  <c:v>4171</c:v>
                </c:pt>
                <c:pt idx="28">
                  <c:v>5379</c:v>
                </c:pt>
                <c:pt idx="29">
                  <c:v>4301</c:v>
                </c:pt>
                <c:pt idx="30">
                  <c:v>5863</c:v>
                </c:pt>
                <c:pt idx="31">
                  <c:v>102</c:v>
                </c:pt>
                <c:pt idx="32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C2-42CD-9D7D-E731732CFFD9}"/>
            </c:ext>
          </c:extLst>
        </c:ser>
        <c:ser>
          <c:idx val="2"/>
          <c:order val="2"/>
          <c:tx>
            <c:strRef>
              <c:f>Hoja1!$D$3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cat>
            <c:strRef>
              <c:f>Hoja1!$A$4:$A$36</c:f>
              <c:strCache>
                <c:ptCount val="33"/>
                <c:pt idx="0">
                  <c:v>Amazonas</c:v>
                </c:pt>
                <c:pt idx="1">
                  <c:v>Antioquia</c:v>
                </c:pt>
                <c:pt idx="2">
                  <c:v>Arauca</c:v>
                </c:pt>
                <c:pt idx="3">
                  <c:v>Atlántico</c:v>
                </c:pt>
                <c:pt idx="4">
                  <c:v>Bogotá</c:v>
                </c:pt>
                <c:pt idx="5">
                  <c:v>Bolívar </c:v>
                </c:pt>
                <c:pt idx="6">
                  <c:v>Boyacá</c:v>
                </c:pt>
                <c:pt idx="7">
                  <c:v>Caldas</c:v>
                </c:pt>
                <c:pt idx="8">
                  <c:v>Caquetá</c:v>
                </c:pt>
                <c:pt idx="9">
                  <c:v>Casanare</c:v>
                </c:pt>
                <c:pt idx="10">
                  <c:v>Cauca</c:v>
                </c:pt>
                <c:pt idx="11">
                  <c:v>Cesar</c:v>
                </c:pt>
                <c:pt idx="12">
                  <c:v>Chocó</c:v>
                </c:pt>
                <c:pt idx="13">
                  <c:v>Córdoba</c:v>
                </c:pt>
                <c:pt idx="14">
                  <c:v>Cundinamarca</c:v>
                </c:pt>
                <c:pt idx="15">
                  <c:v>Guainia</c:v>
                </c:pt>
                <c:pt idx="16">
                  <c:v>Guaviare</c:v>
                </c:pt>
                <c:pt idx="17">
                  <c:v>Huila</c:v>
                </c:pt>
                <c:pt idx="18">
                  <c:v>La Guajira </c:v>
                </c:pt>
                <c:pt idx="19">
                  <c:v>Magdalena </c:v>
                </c:pt>
                <c:pt idx="20">
                  <c:v>Meta</c:v>
                </c:pt>
                <c:pt idx="21">
                  <c:v>Nariño</c:v>
                </c:pt>
                <c:pt idx="22">
                  <c:v>Norte de Santander</c:v>
                </c:pt>
                <c:pt idx="23">
                  <c:v>Putumayo</c:v>
                </c:pt>
                <c:pt idx="24">
                  <c:v>Quindío</c:v>
                </c:pt>
                <c:pt idx="25">
                  <c:v>Risaralda</c:v>
                </c:pt>
                <c:pt idx="26">
                  <c:v>San Andrés</c:v>
                </c:pt>
                <c:pt idx="27">
                  <c:v>Santander</c:v>
                </c:pt>
                <c:pt idx="28">
                  <c:v>Sucre</c:v>
                </c:pt>
                <c:pt idx="29">
                  <c:v>Tolima</c:v>
                </c:pt>
                <c:pt idx="30">
                  <c:v>Valle</c:v>
                </c:pt>
                <c:pt idx="31">
                  <c:v>Vaupés</c:v>
                </c:pt>
                <c:pt idx="32">
                  <c:v>Vichada</c:v>
                </c:pt>
              </c:strCache>
            </c:strRef>
          </c:cat>
          <c:val>
            <c:numRef>
              <c:f>Hoja1!$D$4:$D$36</c:f>
              <c:numCache>
                <c:formatCode>General</c:formatCode>
                <c:ptCount val="33"/>
                <c:pt idx="0">
                  <c:v>157</c:v>
                </c:pt>
                <c:pt idx="1">
                  <c:v>5352</c:v>
                </c:pt>
                <c:pt idx="2">
                  <c:v>1328</c:v>
                </c:pt>
                <c:pt idx="3">
                  <c:v>2762</c:v>
                </c:pt>
                <c:pt idx="4">
                  <c:v>11543</c:v>
                </c:pt>
                <c:pt idx="5">
                  <c:v>2324</c:v>
                </c:pt>
                <c:pt idx="6">
                  <c:v>5539</c:v>
                </c:pt>
                <c:pt idx="7">
                  <c:v>1081</c:v>
                </c:pt>
                <c:pt idx="8">
                  <c:v>979</c:v>
                </c:pt>
                <c:pt idx="9">
                  <c:v>814</c:v>
                </c:pt>
                <c:pt idx="10">
                  <c:v>1331</c:v>
                </c:pt>
                <c:pt idx="11">
                  <c:v>1043</c:v>
                </c:pt>
                <c:pt idx="12">
                  <c:v>930</c:v>
                </c:pt>
                <c:pt idx="13">
                  <c:v>1453</c:v>
                </c:pt>
                <c:pt idx="14">
                  <c:v>8614</c:v>
                </c:pt>
                <c:pt idx="15">
                  <c:v>40</c:v>
                </c:pt>
                <c:pt idx="16">
                  <c:v>1345</c:v>
                </c:pt>
                <c:pt idx="17">
                  <c:v>3165</c:v>
                </c:pt>
                <c:pt idx="18">
                  <c:v>2809</c:v>
                </c:pt>
                <c:pt idx="19">
                  <c:v>4324</c:v>
                </c:pt>
                <c:pt idx="20">
                  <c:v>4028</c:v>
                </c:pt>
                <c:pt idx="21">
                  <c:v>2416</c:v>
                </c:pt>
                <c:pt idx="22">
                  <c:v>2534</c:v>
                </c:pt>
                <c:pt idx="23">
                  <c:v>2072</c:v>
                </c:pt>
                <c:pt idx="24">
                  <c:v>1392</c:v>
                </c:pt>
                <c:pt idx="25">
                  <c:v>989</c:v>
                </c:pt>
                <c:pt idx="26">
                  <c:v>130</c:v>
                </c:pt>
                <c:pt idx="27">
                  <c:v>4171</c:v>
                </c:pt>
                <c:pt idx="28">
                  <c:v>5379</c:v>
                </c:pt>
                <c:pt idx="29">
                  <c:v>4301</c:v>
                </c:pt>
                <c:pt idx="30">
                  <c:v>5863</c:v>
                </c:pt>
                <c:pt idx="31">
                  <c:v>102</c:v>
                </c:pt>
                <c:pt idx="32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C2-42CD-9D7D-E731732CFFD9}"/>
            </c:ext>
          </c:extLst>
        </c:ser>
        <c:ser>
          <c:idx val="3"/>
          <c:order val="3"/>
          <c:tx>
            <c:strRef>
              <c:f>Hoja1!$E$3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Hoja1!$A$4:$A$36</c:f>
              <c:strCache>
                <c:ptCount val="33"/>
                <c:pt idx="0">
                  <c:v>Amazonas</c:v>
                </c:pt>
                <c:pt idx="1">
                  <c:v>Antioquia</c:v>
                </c:pt>
                <c:pt idx="2">
                  <c:v>Arauca</c:v>
                </c:pt>
                <c:pt idx="3">
                  <c:v>Atlántico</c:v>
                </c:pt>
                <c:pt idx="4">
                  <c:v>Bogotá</c:v>
                </c:pt>
                <c:pt idx="5">
                  <c:v>Bolívar </c:v>
                </c:pt>
                <c:pt idx="6">
                  <c:v>Boyacá</c:v>
                </c:pt>
                <c:pt idx="7">
                  <c:v>Caldas</c:v>
                </c:pt>
                <c:pt idx="8">
                  <c:v>Caquetá</c:v>
                </c:pt>
                <c:pt idx="9">
                  <c:v>Casanare</c:v>
                </c:pt>
                <c:pt idx="10">
                  <c:v>Cauca</c:v>
                </c:pt>
                <c:pt idx="11">
                  <c:v>Cesar</c:v>
                </c:pt>
                <c:pt idx="12">
                  <c:v>Chocó</c:v>
                </c:pt>
                <c:pt idx="13">
                  <c:v>Córdoba</c:v>
                </c:pt>
                <c:pt idx="14">
                  <c:v>Cundinamarca</c:v>
                </c:pt>
                <c:pt idx="15">
                  <c:v>Guainia</c:v>
                </c:pt>
                <c:pt idx="16">
                  <c:v>Guaviare</c:v>
                </c:pt>
                <c:pt idx="17">
                  <c:v>Huila</c:v>
                </c:pt>
                <c:pt idx="18">
                  <c:v>La Guajira </c:v>
                </c:pt>
                <c:pt idx="19">
                  <c:v>Magdalena </c:v>
                </c:pt>
                <c:pt idx="20">
                  <c:v>Meta</c:v>
                </c:pt>
                <c:pt idx="21">
                  <c:v>Nariño</c:v>
                </c:pt>
                <c:pt idx="22">
                  <c:v>Norte de Santander</c:v>
                </c:pt>
                <c:pt idx="23">
                  <c:v>Putumayo</c:v>
                </c:pt>
                <c:pt idx="24">
                  <c:v>Quindío</c:v>
                </c:pt>
                <c:pt idx="25">
                  <c:v>Risaralda</c:v>
                </c:pt>
                <c:pt idx="26">
                  <c:v>San Andrés</c:v>
                </c:pt>
                <c:pt idx="27">
                  <c:v>Santander</c:v>
                </c:pt>
                <c:pt idx="28">
                  <c:v>Sucre</c:v>
                </c:pt>
                <c:pt idx="29">
                  <c:v>Tolima</c:v>
                </c:pt>
                <c:pt idx="30">
                  <c:v>Valle</c:v>
                </c:pt>
                <c:pt idx="31">
                  <c:v>Vaupés</c:v>
                </c:pt>
                <c:pt idx="32">
                  <c:v>Vichada</c:v>
                </c:pt>
              </c:strCache>
            </c:strRef>
          </c:cat>
          <c:val>
            <c:numRef>
              <c:f>Hoja1!$E$4:$E$36</c:f>
              <c:numCache>
                <c:formatCode>General</c:formatCode>
                <c:ptCount val="33"/>
                <c:pt idx="0">
                  <c:v>64</c:v>
                </c:pt>
                <c:pt idx="1">
                  <c:v>5266</c:v>
                </c:pt>
                <c:pt idx="2">
                  <c:v>328</c:v>
                </c:pt>
                <c:pt idx="3">
                  <c:v>679</c:v>
                </c:pt>
                <c:pt idx="4">
                  <c:v>18117</c:v>
                </c:pt>
                <c:pt idx="5">
                  <c:v>523</c:v>
                </c:pt>
                <c:pt idx="6">
                  <c:v>3394</c:v>
                </c:pt>
                <c:pt idx="7">
                  <c:v>2447</c:v>
                </c:pt>
                <c:pt idx="8">
                  <c:v>327</c:v>
                </c:pt>
                <c:pt idx="9">
                  <c:v>357</c:v>
                </c:pt>
                <c:pt idx="10">
                  <c:v>1496</c:v>
                </c:pt>
                <c:pt idx="11">
                  <c:v>1804</c:v>
                </c:pt>
                <c:pt idx="12">
                  <c:v>360</c:v>
                </c:pt>
                <c:pt idx="13">
                  <c:v>1985</c:v>
                </c:pt>
                <c:pt idx="14">
                  <c:v>5810</c:v>
                </c:pt>
                <c:pt idx="15">
                  <c:v>61</c:v>
                </c:pt>
                <c:pt idx="16">
                  <c:v>642</c:v>
                </c:pt>
                <c:pt idx="17">
                  <c:v>774</c:v>
                </c:pt>
                <c:pt idx="18">
                  <c:v>1778</c:v>
                </c:pt>
                <c:pt idx="19">
                  <c:v>1488</c:v>
                </c:pt>
                <c:pt idx="20">
                  <c:v>2060</c:v>
                </c:pt>
                <c:pt idx="21">
                  <c:v>3124</c:v>
                </c:pt>
                <c:pt idx="22">
                  <c:v>1770</c:v>
                </c:pt>
                <c:pt idx="23">
                  <c:v>3485</c:v>
                </c:pt>
                <c:pt idx="24">
                  <c:v>710</c:v>
                </c:pt>
                <c:pt idx="25">
                  <c:v>1369</c:v>
                </c:pt>
                <c:pt idx="26">
                  <c:v>78</c:v>
                </c:pt>
                <c:pt idx="27">
                  <c:v>3972</c:v>
                </c:pt>
                <c:pt idx="28">
                  <c:v>2747</c:v>
                </c:pt>
                <c:pt idx="29">
                  <c:v>1941</c:v>
                </c:pt>
                <c:pt idx="30">
                  <c:v>7955</c:v>
                </c:pt>
                <c:pt idx="31">
                  <c:v>64</c:v>
                </c:pt>
                <c:pt idx="3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C2-42CD-9D7D-E731732CFFD9}"/>
            </c:ext>
          </c:extLst>
        </c:ser>
        <c:ser>
          <c:idx val="4"/>
          <c:order val="4"/>
          <c:tx>
            <c:strRef>
              <c:f>Hoja1!$F$3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Hoja1!$A$4:$A$36</c:f>
              <c:strCache>
                <c:ptCount val="33"/>
                <c:pt idx="0">
                  <c:v>Amazonas</c:v>
                </c:pt>
                <c:pt idx="1">
                  <c:v>Antioquia</c:v>
                </c:pt>
                <c:pt idx="2">
                  <c:v>Arauca</c:v>
                </c:pt>
                <c:pt idx="3">
                  <c:v>Atlántico</c:v>
                </c:pt>
                <c:pt idx="4">
                  <c:v>Bogotá</c:v>
                </c:pt>
                <c:pt idx="5">
                  <c:v>Bolívar </c:v>
                </c:pt>
                <c:pt idx="6">
                  <c:v>Boyacá</c:v>
                </c:pt>
                <c:pt idx="7">
                  <c:v>Caldas</c:v>
                </c:pt>
                <c:pt idx="8">
                  <c:v>Caquetá</c:v>
                </c:pt>
                <c:pt idx="9">
                  <c:v>Casanare</c:v>
                </c:pt>
                <c:pt idx="10">
                  <c:v>Cauca</c:v>
                </c:pt>
                <c:pt idx="11">
                  <c:v>Cesar</c:v>
                </c:pt>
                <c:pt idx="12">
                  <c:v>Chocó</c:v>
                </c:pt>
                <c:pt idx="13">
                  <c:v>Córdoba</c:v>
                </c:pt>
                <c:pt idx="14">
                  <c:v>Cundinamarca</c:v>
                </c:pt>
                <c:pt idx="15">
                  <c:v>Guainia</c:v>
                </c:pt>
                <c:pt idx="16">
                  <c:v>Guaviare</c:v>
                </c:pt>
                <c:pt idx="17">
                  <c:v>Huila</c:v>
                </c:pt>
                <c:pt idx="18">
                  <c:v>La Guajira </c:v>
                </c:pt>
                <c:pt idx="19">
                  <c:v>Magdalena </c:v>
                </c:pt>
                <c:pt idx="20">
                  <c:v>Meta</c:v>
                </c:pt>
                <c:pt idx="21">
                  <c:v>Nariño</c:v>
                </c:pt>
                <c:pt idx="22">
                  <c:v>Norte de Santander</c:v>
                </c:pt>
                <c:pt idx="23">
                  <c:v>Putumayo</c:v>
                </c:pt>
                <c:pt idx="24">
                  <c:v>Quindío</c:v>
                </c:pt>
                <c:pt idx="25">
                  <c:v>Risaralda</c:v>
                </c:pt>
                <c:pt idx="26">
                  <c:v>San Andrés</c:v>
                </c:pt>
                <c:pt idx="27">
                  <c:v>Santander</c:v>
                </c:pt>
                <c:pt idx="28">
                  <c:v>Sucre</c:v>
                </c:pt>
                <c:pt idx="29">
                  <c:v>Tolima</c:v>
                </c:pt>
                <c:pt idx="30">
                  <c:v>Valle</c:v>
                </c:pt>
                <c:pt idx="31">
                  <c:v>Vaupés</c:v>
                </c:pt>
                <c:pt idx="32">
                  <c:v>Vichada</c:v>
                </c:pt>
              </c:strCache>
            </c:strRef>
          </c:cat>
          <c:val>
            <c:numRef>
              <c:f>Hoja1!$F$4:$F$36</c:f>
              <c:numCache>
                <c:formatCode>General</c:formatCode>
                <c:ptCount val="33"/>
                <c:pt idx="0">
                  <c:v>223</c:v>
                </c:pt>
                <c:pt idx="1">
                  <c:v>1850</c:v>
                </c:pt>
                <c:pt idx="2">
                  <c:v>666</c:v>
                </c:pt>
                <c:pt idx="3">
                  <c:v>1685</c:v>
                </c:pt>
                <c:pt idx="4">
                  <c:v>7101</c:v>
                </c:pt>
                <c:pt idx="5">
                  <c:v>980</c:v>
                </c:pt>
                <c:pt idx="6">
                  <c:v>1406</c:v>
                </c:pt>
                <c:pt idx="7">
                  <c:v>1871</c:v>
                </c:pt>
                <c:pt idx="8">
                  <c:v>360</c:v>
                </c:pt>
                <c:pt idx="9">
                  <c:v>573</c:v>
                </c:pt>
                <c:pt idx="10">
                  <c:v>1349</c:v>
                </c:pt>
                <c:pt idx="11">
                  <c:v>587</c:v>
                </c:pt>
                <c:pt idx="12">
                  <c:v>193</c:v>
                </c:pt>
                <c:pt idx="13">
                  <c:v>819</c:v>
                </c:pt>
                <c:pt idx="14">
                  <c:v>1904</c:v>
                </c:pt>
                <c:pt idx="15">
                  <c:v>76</c:v>
                </c:pt>
                <c:pt idx="16">
                  <c:v>139</c:v>
                </c:pt>
                <c:pt idx="17">
                  <c:v>1311</c:v>
                </c:pt>
                <c:pt idx="18">
                  <c:v>3275</c:v>
                </c:pt>
                <c:pt idx="19">
                  <c:v>725</c:v>
                </c:pt>
                <c:pt idx="20">
                  <c:v>2254</c:v>
                </c:pt>
                <c:pt idx="21">
                  <c:v>1445</c:v>
                </c:pt>
                <c:pt idx="22">
                  <c:v>784</c:v>
                </c:pt>
                <c:pt idx="23">
                  <c:v>1535</c:v>
                </c:pt>
                <c:pt idx="24">
                  <c:v>359</c:v>
                </c:pt>
                <c:pt idx="25">
                  <c:v>1194</c:v>
                </c:pt>
                <c:pt idx="26">
                  <c:v>130</c:v>
                </c:pt>
                <c:pt idx="27">
                  <c:v>2743</c:v>
                </c:pt>
                <c:pt idx="28">
                  <c:v>610</c:v>
                </c:pt>
                <c:pt idx="29">
                  <c:v>2208</c:v>
                </c:pt>
                <c:pt idx="30">
                  <c:v>2411</c:v>
                </c:pt>
                <c:pt idx="31">
                  <c:v>134</c:v>
                </c:pt>
                <c:pt idx="32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C2-42CD-9D7D-E731732CFFD9}"/>
            </c:ext>
          </c:extLst>
        </c:ser>
        <c:ser>
          <c:idx val="5"/>
          <c:order val="5"/>
          <c:tx>
            <c:strRef>
              <c:f>Hoja1!$G$3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2EE44"/>
            </a:solidFill>
            <a:ln>
              <a:noFill/>
            </a:ln>
            <a:effectLst/>
          </c:spPr>
          <c:cat>
            <c:strRef>
              <c:f>Hoja1!$A$4:$A$36</c:f>
              <c:strCache>
                <c:ptCount val="33"/>
                <c:pt idx="0">
                  <c:v>Amazonas</c:v>
                </c:pt>
                <c:pt idx="1">
                  <c:v>Antioquia</c:v>
                </c:pt>
                <c:pt idx="2">
                  <c:v>Arauca</c:v>
                </c:pt>
                <c:pt idx="3">
                  <c:v>Atlántico</c:v>
                </c:pt>
                <c:pt idx="4">
                  <c:v>Bogotá</c:v>
                </c:pt>
                <c:pt idx="5">
                  <c:v>Bolívar </c:v>
                </c:pt>
                <c:pt idx="6">
                  <c:v>Boyacá</c:v>
                </c:pt>
                <c:pt idx="7">
                  <c:v>Caldas</c:v>
                </c:pt>
                <c:pt idx="8">
                  <c:v>Caquetá</c:v>
                </c:pt>
                <c:pt idx="9">
                  <c:v>Casanare</c:v>
                </c:pt>
                <c:pt idx="10">
                  <c:v>Cauca</c:v>
                </c:pt>
                <c:pt idx="11">
                  <c:v>Cesar</c:v>
                </c:pt>
                <c:pt idx="12">
                  <c:v>Chocó</c:v>
                </c:pt>
                <c:pt idx="13">
                  <c:v>Córdoba</c:v>
                </c:pt>
                <c:pt idx="14">
                  <c:v>Cundinamarca</c:v>
                </c:pt>
                <c:pt idx="15">
                  <c:v>Guainia</c:v>
                </c:pt>
                <c:pt idx="16">
                  <c:v>Guaviare</c:v>
                </c:pt>
                <c:pt idx="17">
                  <c:v>Huila</c:v>
                </c:pt>
                <c:pt idx="18">
                  <c:v>La Guajira </c:v>
                </c:pt>
                <c:pt idx="19">
                  <c:v>Magdalena </c:v>
                </c:pt>
                <c:pt idx="20">
                  <c:v>Meta</c:v>
                </c:pt>
                <c:pt idx="21">
                  <c:v>Nariño</c:v>
                </c:pt>
                <c:pt idx="22">
                  <c:v>Norte de Santander</c:v>
                </c:pt>
                <c:pt idx="23">
                  <c:v>Putumayo</c:v>
                </c:pt>
                <c:pt idx="24">
                  <c:v>Quindío</c:v>
                </c:pt>
                <c:pt idx="25">
                  <c:v>Risaralda</c:v>
                </c:pt>
                <c:pt idx="26">
                  <c:v>San Andrés</c:v>
                </c:pt>
                <c:pt idx="27">
                  <c:v>Santander</c:v>
                </c:pt>
                <c:pt idx="28">
                  <c:v>Sucre</c:v>
                </c:pt>
                <c:pt idx="29">
                  <c:v>Tolima</c:v>
                </c:pt>
                <c:pt idx="30">
                  <c:v>Valle</c:v>
                </c:pt>
                <c:pt idx="31">
                  <c:v>Vaupés</c:v>
                </c:pt>
                <c:pt idx="32">
                  <c:v>Vichada</c:v>
                </c:pt>
              </c:strCache>
            </c:strRef>
          </c:cat>
          <c:val>
            <c:numRef>
              <c:f>Hoja1!$G$4:$G$36</c:f>
              <c:numCache>
                <c:formatCode>General</c:formatCode>
                <c:ptCount val="33"/>
                <c:pt idx="0">
                  <c:v>189</c:v>
                </c:pt>
                <c:pt idx="1">
                  <c:v>3298</c:v>
                </c:pt>
                <c:pt idx="2">
                  <c:v>950</c:v>
                </c:pt>
                <c:pt idx="3">
                  <c:v>2246</c:v>
                </c:pt>
                <c:pt idx="4">
                  <c:v>7292</c:v>
                </c:pt>
                <c:pt idx="5">
                  <c:v>454</c:v>
                </c:pt>
                <c:pt idx="6">
                  <c:v>2615</c:v>
                </c:pt>
                <c:pt idx="7">
                  <c:v>941</c:v>
                </c:pt>
                <c:pt idx="8">
                  <c:v>599</c:v>
                </c:pt>
                <c:pt idx="9">
                  <c:v>1190</c:v>
                </c:pt>
                <c:pt idx="10">
                  <c:v>1503</c:v>
                </c:pt>
                <c:pt idx="11">
                  <c:v>321</c:v>
                </c:pt>
                <c:pt idx="12">
                  <c:v>142</c:v>
                </c:pt>
                <c:pt idx="13">
                  <c:v>1322</c:v>
                </c:pt>
                <c:pt idx="14">
                  <c:v>4179</c:v>
                </c:pt>
                <c:pt idx="15">
                  <c:v>73</c:v>
                </c:pt>
                <c:pt idx="16">
                  <c:v>223</c:v>
                </c:pt>
                <c:pt idx="17">
                  <c:v>2426</c:v>
                </c:pt>
                <c:pt idx="18">
                  <c:v>1459</c:v>
                </c:pt>
                <c:pt idx="19">
                  <c:v>922</c:v>
                </c:pt>
                <c:pt idx="20">
                  <c:v>2131</c:v>
                </c:pt>
                <c:pt idx="21">
                  <c:v>1262</c:v>
                </c:pt>
                <c:pt idx="22">
                  <c:v>985</c:v>
                </c:pt>
                <c:pt idx="23">
                  <c:v>1226</c:v>
                </c:pt>
                <c:pt idx="24">
                  <c:v>640</c:v>
                </c:pt>
                <c:pt idx="25">
                  <c:v>1261</c:v>
                </c:pt>
                <c:pt idx="26">
                  <c:v>245</c:v>
                </c:pt>
                <c:pt idx="27">
                  <c:v>2329</c:v>
                </c:pt>
                <c:pt idx="28">
                  <c:v>589</c:v>
                </c:pt>
                <c:pt idx="29">
                  <c:v>2695</c:v>
                </c:pt>
                <c:pt idx="30">
                  <c:v>2110</c:v>
                </c:pt>
                <c:pt idx="31">
                  <c:v>130</c:v>
                </c:pt>
                <c:pt idx="32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C2-42CD-9D7D-E731732CF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587951"/>
        <c:axId val="91583151"/>
      </c:areaChart>
      <c:catAx>
        <c:axId val="915879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CO"/>
          </a:p>
        </c:txPr>
        <c:crossAx val="91583151"/>
        <c:crosses val="autoZero"/>
        <c:auto val="1"/>
        <c:lblAlgn val="ctr"/>
        <c:lblOffset val="100"/>
        <c:noMultiLvlLbl val="0"/>
      </c:catAx>
      <c:valAx>
        <c:axId val="91583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158795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s-CO" sz="2200" b="1" dirty="0"/>
              <a:t>Evolución 2024-2025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Hoja7!$C$2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Hoja7!$B$3:$B$14</c:f>
              <c:strCache>
                <c:ptCount val="12"/>
                <c:pt idx="0">
                  <c:v>Efectividad denuncia: Línea 141</c:v>
                </c:pt>
                <c:pt idx="1">
                  <c:v>Otro, especifique su respuesta</c:v>
                </c:pt>
                <c:pt idx="2">
                  <c:v>Implementación del acuerdo de PAZ</c:v>
                </c:pt>
                <c:pt idx="3">
                  <c:v>Servicios y estrategias para Adolescentes en conflicto con la ley</c:v>
                </c:pt>
                <c:pt idx="4">
                  <c:v>Adopciones</c:v>
                </c:pt>
                <c:pt idx="5">
                  <c:v>Transparencia: Contratación y Lucha Contra la Corrupción</c:v>
                </c:pt>
                <c:pt idx="6">
                  <c:v>Tejiendo interculturalidad: garantía derechos de niños, niñas y adolescentes de comunidades étnicas</c:v>
                </c:pt>
                <c:pt idx="7">
                  <c:v>Servicios y estrategias para el Restablecimiento de Derechos para la Infancia y la Adolescencia: Hogares sustitutos, Centros de Emergencia, Centros transitorios</c:v>
                </c:pt>
                <c:pt idx="8">
                  <c:v>Acompañamiento Familiar y Comunitario</c:v>
                </c:pt>
                <c:pt idx="9">
                  <c:v>Acciones y estrategias de prevención de riesgos en la Infancia y la Adolescencia: Atrapasueños, Experiencias Comunitarias</c:v>
                </c:pt>
                <c:pt idx="10">
                  <c:v>Acciones y estrategias para la prevención y atención de los riesgos y la desnutrición infantil:  1.000 días para cambiar el mundo, canastas alimentarias, unidades de búsqueda activa.</c:v>
                </c:pt>
                <c:pt idx="11">
                  <c:v>Atención Integral Niños, Niñas de 0 a 5 Años: educación inicial</c:v>
                </c:pt>
              </c:strCache>
            </c:strRef>
          </c:cat>
          <c:val>
            <c:numRef>
              <c:f>Hoja7!$C$3:$C$14</c:f>
              <c:numCache>
                <c:formatCode>General</c:formatCode>
                <c:ptCount val="12"/>
                <c:pt idx="0">
                  <c:v>871</c:v>
                </c:pt>
                <c:pt idx="1">
                  <c:v>937</c:v>
                </c:pt>
                <c:pt idx="2">
                  <c:v>1085</c:v>
                </c:pt>
                <c:pt idx="3">
                  <c:v>1925</c:v>
                </c:pt>
                <c:pt idx="4">
                  <c:v>2311</c:v>
                </c:pt>
                <c:pt idx="5">
                  <c:v>3612</c:v>
                </c:pt>
                <c:pt idx="6">
                  <c:v>5015</c:v>
                </c:pt>
                <c:pt idx="7">
                  <c:v>10929</c:v>
                </c:pt>
                <c:pt idx="8">
                  <c:v>17642</c:v>
                </c:pt>
                <c:pt idx="9">
                  <c:v>19042</c:v>
                </c:pt>
                <c:pt idx="10">
                  <c:v>25489</c:v>
                </c:pt>
                <c:pt idx="11">
                  <c:v>34642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B7-4630-8431-65187D128737}"/>
            </c:ext>
          </c:extLst>
        </c:ser>
        <c:ser>
          <c:idx val="1"/>
          <c:order val="1"/>
          <c:tx>
            <c:strRef>
              <c:f>Hoja7!$D$2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Hoja7!$B$3:$B$14</c:f>
              <c:strCache>
                <c:ptCount val="12"/>
                <c:pt idx="0">
                  <c:v>Efectividad denuncia: Línea 141</c:v>
                </c:pt>
                <c:pt idx="1">
                  <c:v>Otro, especifique su respuesta</c:v>
                </c:pt>
                <c:pt idx="2">
                  <c:v>Implementación del acuerdo de PAZ</c:v>
                </c:pt>
                <c:pt idx="3">
                  <c:v>Servicios y estrategias para Adolescentes en conflicto con la ley</c:v>
                </c:pt>
                <c:pt idx="4">
                  <c:v>Adopciones</c:v>
                </c:pt>
                <c:pt idx="5">
                  <c:v>Transparencia: Contratación y Lucha Contra la Corrupción</c:v>
                </c:pt>
                <c:pt idx="6">
                  <c:v>Tejiendo interculturalidad: garantía derechos de niños, niñas y adolescentes de comunidades étnicas</c:v>
                </c:pt>
                <c:pt idx="7">
                  <c:v>Servicios y estrategias para el Restablecimiento de Derechos para la Infancia y la Adolescencia: Hogares sustitutos, Centros de Emergencia, Centros transitorios</c:v>
                </c:pt>
                <c:pt idx="8">
                  <c:v>Acompañamiento Familiar y Comunitario</c:v>
                </c:pt>
                <c:pt idx="9">
                  <c:v>Acciones y estrategias de prevención de riesgos en la Infancia y la Adolescencia: Atrapasueños, Experiencias Comunitarias</c:v>
                </c:pt>
                <c:pt idx="10">
                  <c:v>Acciones y estrategias para la prevención y atención de los riesgos y la desnutrición infantil:  1.000 días para cambiar el mundo, canastas alimentarias, unidades de búsqueda activa.</c:v>
                </c:pt>
                <c:pt idx="11">
                  <c:v>Atención Integral Niños, Niñas de 0 a 5 Años: educación inicial</c:v>
                </c:pt>
              </c:strCache>
            </c:strRef>
          </c:cat>
          <c:val>
            <c:numRef>
              <c:f>Hoja7!$D$3:$D$14</c:f>
              <c:numCache>
                <c:formatCode>General</c:formatCode>
                <c:ptCount val="12"/>
                <c:pt idx="0">
                  <c:v>1409</c:v>
                </c:pt>
                <c:pt idx="1">
                  <c:v>2981</c:v>
                </c:pt>
                <c:pt idx="2">
                  <c:v>1202</c:v>
                </c:pt>
                <c:pt idx="3">
                  <c:v>2456</c:v>
                </c:pt>
                <c:pt idx="4">
                  <c:v>1631</c:v>
                </c:pt>
                <c:pt idx="5">
                  <c:v>3704</c:v>
                </c:pt>
                <c:pt idx="6">
                  <c:v>5922</c:v>
                </c:pt>
                <c:pt idx="7">
                  <c:v>10869</c:v>
                </c:pt>
                <c:pt idx="8">
                  <c:v>19264</c:v>
                </c:pt>
                <c:pt idx="9">
                  <c:v>21439</c:v>
                </c:pt>
                <c:pt idx="10">
                  <c:v>37183</c:v>
                </c:pt>
                <c:pt idx="11">
                  <c:v>39307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B7-4630-8431-65187D128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6682735"/>
        <c:axId val="286683215"/>
      </c:barChart>
      <c:catAx>
        <c:axId val="286682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CO"/>
          </a:p>
        </c:txPr>
        <c:crossAx val="286683215"/>
        <c:crosses val="autoZero"/>
        <c:auto val="1"/>
        <c:lblAlgn val="ctr"/>
        <c:lblOffset val="100"/>
        <c:noMultiLvlLbl val="0"/>
      </c:catAx>
      <c:valAx>
        <c:axId val="28668321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6682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s-CO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Hoja3!$E$4:$E$15</cx:f>
        <cx:lvl ptCount="12">
          <cx:pt idx="0">Acciones y estrategias de prevención de riesgos en la Infancia y la Adolescencia: Atrapasueños, Experiencias Comunitarias</cx:pt>
          <cx:pt idx="1">Acciones y estrategias para la prevención y atención de los riesgos y la desnutrición infantil:  1.000 días para cambiar el mundo, canastas alimentarias, unidades de búsqueda activa.</cx:pt>
          <cx:pt idx="2">Acompañamiento Familiar y Comunitario</cx:pt>
          <cx:pt idx="3">Adopciones</cx:pt>
          <cx:pt idx="4">Atención Integral Niños, Niñas de 0 a 5 Años: educación inicial</cx:pt>
          <cx:pt idx="5">Efectividad denuncia: Línea 141</cx:pt>
          <cx:pt idx="6">Implementación del acuerdo de PAZ</cx:pt>
          <cx:pt idx="7">Otro, especifique su respuesta</cx:pt>
          <cx:pt idx="8">Servicios y estrategias para Adolescentes en conflicto con la ley</cx:pt>
          <cx:pt idx="9">Servicios y estrategias para el Restablecimiento de Derechos para la Infancia y la Adolescencia: Hogares sustitutos, Centros de Emergencia, Centros transitorios</cx:pt>
          <cx:pt idx="10">Tejiendo interculturalidad: garantía derechos de niños, niñas y adolescentes de comunidades étnicas</cx:pt>
          <cx:pt idx="11">Transparencia: Contratación y Lucha Contra la Corrupción</cx:pt>
        </cx:lvl>
      </cx:strDim>
      <cx:numDim type="size">
        <cx:f>Hoja3!$F$4:$F$15</cx:f>
        <cx:lvl ptCount="12" formatCode="_-* #.##0_-;\-* #.##0_-;_-* &quot;-&quot;??_-;_-@_-">
          <cx:pt idx="0">21439</cx:pt>
          <cx:pt idx="1">37183</cx:pt>
          <cx:pt idx="2">19264</cx:pt>
          <cx:pt idx="3">1631</cx:pt>
          <cx:pt idx="4">39307</cx:pt>
          <cx:pt idx="5">1409</cx:pt>
          <cx:pt idx="6">1202</cx:pt>
          <cx:pt idx="7">2981</cx:pt>
          <cx:pt idx="8">2456</cx:pt>
          <cx:pt idx="9">10869</cx:pt>
          <cx:pt idx="10">5922</cx:pt>
          <cx:pt idx="11">3704</cx:pt>
        </cx:lvl>
      </cx:numDim>
    </cx:data>
  </cx:chartData>
  <cx:chart>
    <cx:plotArea>
      <cx:plotAreaRegion>
        <cx:series layoutId="treemap" uniqueId="{3C85C17A-FDA3-46C4-842C-DAD14DC248D8}">
          <cx:tx>
            <cx:txData>
              <cx:f>Hoja3!$F$3</cx:f>
              <cx:v>Total</cx:v>
            </cx:txData>
          </cx:tx>
          <cx:dataPt idx="1">
            <cx:spPr>
              <a:solidFill>
                <a:srgbClr val="FFC000"/>
              </a:solidFill>
            </cx:spPr>
          </cx:dataPt>
          <cx:dataPt idx="2">
            <cx:spPr>
              <a:solidFill>
                <a:srgbClr val="CC4F18"/>
              </a:solidFill>
            </cx:spPr>
          </cx:dataPt>
          <cx:dataPt idx="4">
            <cx:spPr>
              <a:solidFill>
                <a:srgbClr val="76B02A"/>
              </a:solidFill>
            </cx:spPr>
          </cx:dataPt>
          <cx:dataPt idx="7">
            <cx:spPr>
              <a:solidFill>
                <a:prstClr val="white">
                  <a:lumMod val="65000"/>
                </a:prstClr>
              </a:solidFill>
            </cx:spPr>
          </cx:dataPt>
          <cx:dataLabels pos="inEnd">
            <cx:txPr>
              <a:bodyPr vertOverflow="overflow" horzOverflow="overflow" wrap="square" lIns="0" tIns="0" rIns="0" bIns="0"/>
              <a:lstStyle/>
              <a:p>
                <a:pPr algn="ctr" rtl="0">
                  <a:defRPr sz="1100" b="0" i="0">
                    <a:solidFill>
                      <a:srgbClr val="FFFFFF"/>
                    </a:solidFill>
                    <a:latin typeface="+mj-lt"/>
                    <a:ea typeface="Aptos Narrow" panose="020B0004020202020204" pitchFamily="34" charset="0"/>
                    <a:cs typeface="Aptos Narrow" panose="020B0004020202020204" pitchFamily="34" charset="0"/>
                  </a:defRPr>
                </a:pPr>
                <a:endParaRPr lang="es-CO" sz="1100">
                  <a:latin typeface="+mj-lt"/>
                </a:endParaRPr>
              </a:p>
            </cx:txPr>
            <cx:visibility seriesName="0" categoryName="1" value="0"/>
          </cx:dataLabels>
          <cx:dataId val="0"/>
          <cx:layoutPr>
            <cx:parentLabelLayout val="banner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13">
  <cs:axisTitle>
    <cs:lnRef idx="0"/>
    <cs:fillRef idx="0"/>
    <cs:effectRef idx="0"/>
    <cs:fontRef idx="minor">
      <a:schemeClr val="tx2"/>
    </cs:fontRef>
    <cs:spPr>
      <a:solidFill>
        <a:schemeClr val="bg1">
          <a:lumMod val="65000"/>
        </a:schemeClr>
      </a:solidFill>
      <a:ln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2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  <a:ln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2"/>
    </cs:fontRef>
    <cs:defRPr sz="9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2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2"/>
    </cs:fontRef>
    <cs:defRPr sz="1600" b="1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3839"/>
            <a:ext cx="12192000" cy="661415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6021" y="6350"/>
            <a:ext cx="5685978" cy="65278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0"/>
            <a:ext cx="73152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483A49-71D8-E949-4BCF-1E0988707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8CB43E-0597-971A-B250-B1C1A4754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DBFD07-363C-68B0-E4BA-C11469748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61ED-93E0-CE44-BAB2-0EE580BABF22}" type="datetimeFigureOut">
              <a:rPr lang="es-ES_tradnl" smtClean="0"/>
              <a:t>20/08/2025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6EF2E1-F71A-DA5E-504D-EA15C30A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81A250-6265-99F1-9CC6-FF6C41B17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55D0-2903-0648-8BA0-7A323A2A7B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026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43839"/>
            <a:ext cx="12192000" cy="66141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04594" y="119761"/>
            <a:ext cx="9140825" cy="1043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5251" y="1885569"/>
            <a:ext cx="11293475" cy="3879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632549"/>
            <a:ext cx="5613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A6A6A6"/>
                </a:solidFill>
                <a:latin typeface="Arial"/>
                <a:cs typeface="Arial"/>
              </a:rPr>
              <a:t>PÚBLICA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1111" y="4939316"/>
            <a:ext cx="9641132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MX" sz="8000" b="1" dirty="0">
                <a:solidFill>
                  <a:srgbClr val="76B02A"/>
                </a:solidFill>
                <a:latin typeface="Aptos Black" panose="020B0004020202020204" pitchFamily="34" charset="0"/>
                <a:cs typeface="Verdana"/>
              </a:rPr>
              <a:t>Segundo informe</a:t>
            </a:r>
            <a:endParaRPr lang="es-MX" sz="8000" dirty="0">
              <a:latin typeface="Aptos Black" panose="020B0004020202020204" pitchFamily="34" charset="0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9814" y="1160844"/>
            <a:ext cx="1295411" cy="1587727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F4809D3B-5023-7FEB-C84F-2D2BF5790C3A}"/>
              </a:ext>
            </a:extLst>
          </p:cNvPr>
          <p:cNvSpPr txBox="1"/>
          <p:nvPr/>
        </p:nvSpPr>
        <p:spPr>
          <a:xfrm>
            <a:off x="2057400" y="5819333"/>
            <a:ext cx="66097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100" b="1" dirty="0">
                <a:solidFill>
                  <a:srgbClr val="76B02A"/>
                </a:solidFill>
                <a:latin typeface="Aptos Black" panose="020B0004020202020204" pitchFamily="34" charset="0"/>
                <a:cs typeface="Verdana"/>
              </a:rPr>
              <a:t>rendición pública de cuentas</a:t>
            </a:r>
            <a:endParaRPr sz="3100" dirty="0">
              <a:latin typeface="Aptos Black" panose="020B0004020202020204" pitchFamily="34" charset="0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A1065-CF11-F99D-06CD-9EE76B19F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66973E71-2DF0-C864-E276-A39B3BED45A0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663FC58-BED5-0C07-62A6-A6B639A8015F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Amazonas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FEAD22D1-26D6-B783-6D1D-067D56080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905422"/>
              </p:ext>
            </p:extLst>
          </p:nvPr>
        </p:nvGraphicFramePr>
        <p:xfrm>
          <a:off x="1676400" y="1295400"/>
          <a:ext cx="8204200" cy="4888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64788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939412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Amazonas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u="none" strike="noStrike" dirty="0">
                          <a:effectLst/>
                          <a:latin typeface="Aptos" panose="020B0004020202020204" pitchFamily="34" charset="0"/>
                        </a:rPr>
                        <a:t>CZ Leticia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600" u="none" strike="noStrike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u="none" strike="noStrike" dirty="0">
                          <a:effectLst/>
                          <a:latin typeface="Aptos" panose="020B0004020202020204" pitchFamily="34" charset="0"/>
                        </a:rPr>
                        <a:t>10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600" u="none" strike="noStrike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u="none" strike="noStrike">
                          <a:effectLst/>
                          <a:latin typeface="Aptos" panose="020B0004020202020204" pitchFamily="34" charset="0"/>
                        </a:rPr>
                        <a:t>19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6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u="none" strike="noStrike">
                          <a:effectLst/>
                          <a:latin typeface="Aptos" panose="020B0004020202020204" pitchFamily="34" charset="0"/>
                        </a:rPr>
                        <a:t>21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6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u="none" strike="noStrike" dirty="0">
                          <a:effectLst/>
                          <a:latin typeface="Aptos" panose="020B0004020202020204" pitchFamily="34" charset="0"/>
                        </a:rPr>
                        <a:t>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600" u="none" strike="noStrike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u="none" strike="noStrike">
                          <a:effectLst/>
                          <a:latin typeface="Aptos" panose="020B0004020202020204" pitchFamily="34" charset="0"/>
                        </a:rPr>
                        <a:t>21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6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u="none" strike="noStrike" dirty="0">
                          <a:effectLst/>
                          <a:latin typeface="Aptos" panose="020B0004020202020204" pitchFamily="34" charset="0"/>
                        </a:rPr>
                        <a:t>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6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u="none" strike="noStrike">
                          <a:effectLst/>
                          <a:latin typeface="Aptos" panose="020B0004020202020204" pitchFamily="34" charset="0"/>
                        </a:rPr>
                        <a:t>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6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u="none" strike="noStrike" dirty="0">
                          <a:effectLst/>
                          <a:latin typeface="Aptos" panose="020B0004020202020204" pitchFamily="34" charset="0"/>
                        </a:rPr>
                        <a:t> 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6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u="none" strike="noStrike" dirty="0">
                          <a:effectLst/>
                          <a:latin typeface="Aptos" panose="020B0004020202020204" pitchFamily="34" charset="0"/>
                        </a:rPr>
                        <a:t>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600" u="none" strike="noStrike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u="none" strike="noStrike" dirty="0">
                          <a:effectLst/>
                          <a:latin typeface="Aptos" panose="020B0004020202020204" pitchFamily="34" charset="0"/>
                        </a:rPr>
                        <a:t>16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600" u="none" strike="noStrike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u="none" strike="noStrike" dirty="0">
                          <a:effectLst/>
                          <a:latin typeface="Aptos" panose="020B0004020202020204" pitchFamily="34" charset="0"/>
                        </a:rPr>
                        <a:t>15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6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u="none" strike="noStrike" dirty="0">
                          <a:effectLst/>
                          <a:latin typeface="Aptos" panose="020B0004020202020204" pitchFamily="34" charset="0"/>
                        </a:rPr>
                        <a:t>9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125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699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D2FEE-29E6-4900-6CD2-8F90C30E7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8E69BF61-7647-DF24-1D9D-AB73B015D3D8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09D5EB1-B0E2-FF81-6753-1BD5503D1590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Antioquia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6D8758E8-D567-57C0-C56D-4D101C131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420825"/>
              </p:ext>
            </p:extLst>
          </p:nvPr>
        </p:nvGraphicFramePr>
        <p:xfrm>
          <a:off x="228600" y="1283970"/>
          <a:ext cx="11653538" cy="4979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7543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218849578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Antioquia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Aburra Norte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Aburra Sur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Bajo Cauca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Floresta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Integral Noroccidental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561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C06FC-DE78-35E7-F269-3EFDA21BF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E86DAB94-A18C-E932-D349-A2F3097C43DD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9CA49F9-4151-D14C-2664-F7D53FF86B67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Antioquia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5644B9FA-87BE-E560-5C43-4C3531C3F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294605"/>
              </p:ext>
            </p:extLst>
          </p:nvPr>
        </p:nvGraphicFramePr>
        <p:xfrm>
          <a:off x="228600" y="1447800"/>
          <a:ext cx="11653538" cy="4659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7543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218849578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Antioquia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Integral Nororiental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La Floresta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La Meseta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La Meseta</a:t>
                      </a:r>
                      <a:b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Magdalena 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780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EE17B-FCD4-78F5-34D3-FC8111CCE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B08EB1F6-07E6-B5D9-BEB8-226BABAF5213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C8912F3-CC94-3DD1-49D1-527D80856D9E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Antioquia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5C00256-7FAF-128D-69C8-50ED28704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913848"/>
              </p:ext>
            </p:extLst>
          </p:nvPr>
        </p:nvGraphicFramePr>
        <p:xfrm>
          <a:off x="228600" y="1283970"/>
          <a:ext cx="11653538" cy="4705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7543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218849578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Antioquia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Occidente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Occidente 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Oriente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Oriente 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Penderisco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12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1EE13-43A0-0AE6-CCB7-A3696CBED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ECF04653-ED1E-847F-B2A9-74B39BAFC777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6986C55-8114-64CD-F27F-207888CA28BD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Antioquia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F5247F21-3C82-6E23-63EF-26F60A0D0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221302"/>
              </p:ext>
            </p:extLst>
          </p:nvPr>
        </p:nvGraphicFramePr>
        <p:xfrm>
          <a:off x="228600" y="1447800"/>
          <a:ext cx="11653538" cy="4552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7543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218849578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Antioquia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Porce </a:t>
                      </a:r>
                      <a:r>
                        <a:rPr lang="es-CO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Nus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Rosales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Sur Oriente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Suroeste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Urabá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515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ECA34-A227-2823-2D54-140E9080F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C2D6CF43-53E4-EB9F-2A57-32B7AC3229A2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0CA3915-2D26-7F42-1EC5-2841D57832B7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Arauca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C404804-ABFD-42E7-07E9-12DBC3313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364717"/>
              </p:ext>
            </p:extLst>
          </p:nvPr>
        </p:nvGraphicFramePr>
        <p:xfrm>
          <a:off x="1184430" y="1441425"/>
          <a:ext cx="9823140" cy="4552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7543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Arauca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Arauca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Saravena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Tame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185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C4068-8DA3-942B-9913-693C59700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681DE6F3-BF09-B15D-FDDD-3BC14B6B0E54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AF167FB-4ECD-CDAF-168A-D2574DC738F1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Atlántico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2F150F84-8D83-03C1-AEA7-735878BA2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612158"/>
              </p:ext>
            </p:extLst>
          </p:nvPr>
        </p:nvGraphicFramePr>
        <p:xfrm>
          <a:off x="228600" y="1283970"/>
          <a:ext cx="11653539" cy="4949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16791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2188495782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3305967122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176109442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Atlántico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Baranoa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Hipódromo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Norte Centro Histórico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Sabanagrande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Sabanalarga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Suroccidente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Suroriente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2281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87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2B57C-4AFC-A6B5-BB49-DD2547651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29524408-79EA-A196-2679-1276B01D71CE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4A30AA5-406C-E266-97FD-9886F2C6274C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Bogotá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80454D6E-48A5-F818-8B00-CCBFF980C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653706"/>
              </p:ext>
            </p:extLst>
          </p:nvPr>
        </p:nvGraphicFramePr>
        <p:xfrm>
          <a:off x="228600" y="1447800"/>
          <a:ext cx="11653538" cy="4751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7543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218849578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Bogotá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Barrios Unidos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Bosa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Ciudad Bolivar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Creer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Engativá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58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D14B9-9EB4-DBB0-D26F-32F7FBF5A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D2AEBBCA-D8B7-7306-B072-336E990BC1F1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FA46FD9-2668-A799-BCEC-565672B39263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Bogotá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FE363B86-DB2D-2653-91C2-EC3EC1B90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739021"/>
              </p:ext>
            </p:extLst>
          </p:nvPr>
        </p:nvGraphicFramePr>
        <p:xfrm>
          <a:off x="228600" y="1447800"/>
          <a:ext cx="11653538" cy="4705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7543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218849578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Bogotá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Fontibón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Kennedy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Kennedy Central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Mártires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Puente Aranda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724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6AC7C-54E1-CCBA-1933-9A83465F3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AE538F68-A10D-B1FC-9BB8-DBF175FF92BA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FA21A99-4BAB-5954-6F91-FC29DDB78444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Bogotá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92E69E0A-1EF6-BF58-3637-B08C0A3E0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376504"/>
              </p:ext>
            </p:extLst>
          </p:nvPr>
        </p:nvGraphicFramePr>
        <p:xfrm>
          <a:off x="228600" y="1447800"/>
          <a:ext cx="11653538" cy="4552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7543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218849578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Bogotá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Rafael Uribe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Revivir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San Cristóbal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Santa Fe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Suba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20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3EEFCD15-1B43-B721-9585-97FBF5EA9462}"/>
              </a:ext>
            </a:extLst>
          </p:cNvPr>
          <p:cNvGrpSpPr/>
          <p:nvPr/>
        </p:nvGrpSpPr>
        <p:grpSpPr>
          <a:xfrm>
            <a:off x="762000" y="1752600"/>
            <a:ext cx="2398539" cy="1932480"/>
            <a:chOff x="228600" y="1536030"/>
            <a:chExt cx="2859261" cy="2350948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14B4F25-C411-1665-8B52-0D5027C52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0000" t="25543" r="21875" b="33325"/>
            <a:stretch/>
          </p:blipFill>
          <p:spPr>
            <a:xfrm>
              <a:off x="228600" y="1536030"/>
              <a:ext cx="2859261" cy="2350948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9383293-6857-2F7B-91F6-362C7ED535D6}"/>
                </a:ext>
              </a:extLst>
            </p:cNvPr>
            <p:cNvSpPr/>
            <p:nvPr/>
          </p:nvSpPr>
          <p:spPr>
            <a:xfrm>
              <a:off x="2895600" y="2781300"/>
              <a:ext cx="192260" cy="304800"/>
            </a:xfrm>
            <a:prstGeom prst="rect">
              <a:avLst/>
            </a:prstGeom>
            <a:solidFill>
              <a:srgbClr val="0095B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D35F5073-B61C-CB3D-1FEB-751ED6C7C981}"/>
              </a:ext>
            </a:extLst>
          </p:cNvPr>
          <p:cNvGrpSpPr/>
          <p:nvPr/>
        </p:nvGrpSpPr>
        <p:grpSpPr>
          <a:xfrm>
            <a:off x="3429000" y="1752600"/>
            <a:ext cx="2398539" cy="1932480"/>
            <a:chOff x="3167940" y="1536030"/>
            <a:chExt cx="2859261" cy="235094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D44E7CD-2F62-BB9A-AFBE-11B0194CA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0000" t="25543" r="21875" b="33325"/>
            <a:stretch/>
          </p:blipFill>
          <p:spPr>
            <a:xfrm>
              <a:off x="3167940" y="1536030"/>
              <a:ext cx="2859261" cy="2350948"/>
            </a:xfrm>
            <a:prstGeom prst="rect">
              <a:avLst/>
            </a:prstGeom>
          </p:spPr>
        </p:pic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0CE6C247-7A51-916A-6B8A-5F108F28D41D}"/>
                </a:ext>
              </a:extLst>
            </p:cNvPr>
            <p:cNvSpPr/>
            <p:nvPr/>
          </p:nvSpPr>
          <p:spPr>
            <a:xfrm>
              <a:off x="5834941" y="2781300"/>
              <a:ext cx="192260" cy="304800"/>
            </a:xfrm>
            <a:prstGeom prst="rect">
              <a:avLst/>
            </a:prstGeom>
            <a:solidFill>
              <a:srgbClr val="426EB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EFAE92CA-C8B2-171F-B0F1-007FE635194B}"/>
              </a:ext>
            </a:extLst>
          </p:cNvPr>
          <p:cNvGrpSpPr/>
          <p:nvPr/>
        </p:nvGrpSpPr>
        <p:grpSpPr>
          <a:xfrm>
            <a:off x="6096000" y="1752600"/>
            <a:ext cx="2398539" cy="1932480"/>
            <a:chOff x="6083300" y="1536030"/>
            <a:chExt cx="2859261" cy="2350948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3AEDC17-3E8B-4C92-AB18-7A6A6AC45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0000" t="25543" r="21875" b="33325"/>
            <a:stretch/>
          </p:blipFill>
          <p:spPr>
            <a:xfrm>
              <a:off x="6083300" y="1536030"/>
              <a:ext cx="2859261" cy="2350948"/>
            </a:xfrm>
            <a:prstGeom prst="rect">
              <a:avLst/>
            </a:prstGeom>
          </p:spPr>
        </p:pic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050DB75D-EC6F-81CC-5A3B-92FEFA5BBB4A}"/>
                </a:ext>
              </a:extLst>
            </p:cNvPr>
            <p:cNvSpPr/>
            <p:nvPr/>
          </p:nvSpPr>
          <p:spPr>
            <a:xfrm>
              <a:off x="8750301" y="2781300"/>
              <a:ext cx="192260" cy="304800"/>
            </a:xfrm>
            <a:prstGeom prst="rect">
              <a:avLst/>
            </a:prstGeom>
            <a:solidFill>
              <a:srgbClr val="5A248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667B9C8B-9DC1-0BBA-E535-592679710D45}"/>
              </a:ext>
            </a:extLst>
          </p:cNvPr>
          <p:cNvGrpSpPr/>
          <p:nvPr/>
        </p:nvGrpSpPr>
        <p:grpSpPr>
          <a:xfrm>
            <a:off x="8793574" y="1752600"/>
            <a:ext cx="2398539" cy="1932480"/>
            <a:chOff x="9031461" y="1524000"/>
            <a:chExt cx="2859261" cy="2350948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D6E200F-0627-38D3-5D57-5F5B17037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0000" t="25543" r="21875" b="33325"/>
            <a:stretch/>
          </p:blipFill>
          <p:spPr>
            <a:xfrm>
              <a:off x="9031461" y="1524000"/>
              <a:ext cx="2859261" cy="2350948"/>
            </a:xfrm>
            <a:prstGeom prst="rect">
              <a:avLst/>
            </a:prstGeom>
          </p:spPr>
        </p:pic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F3C00627-F2BE-69CC-872E-89D1D02D88A2}"/>
                </a:ext>
              </a:extLst>
            </p:cNvPr>
            <p:cNvSpPr/>
            <p:nvPr/>
          </p:nvSpPr>
          <p:spPr>
            <a:xfrm>
              <a:off x="11698462" y="2776537"/>
              <a:ext cx="192260" cy="304800"/>
            </a:xfrm>
            <a:prstGeom prst="rect">
              <a:avLst/>
            </a:prstGeom>
            <a:solidFill>
              <a:srgbClr val="A41A2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CA216BCA-CEB1-0D25-83CE-7B7503F55F2C}"/>
              </a:ext>
            </a:extLst>
          </p:cNvPr>
          <p:cNvGrpSpPr/>
          <p:nvPr/>
        </p:nvGrpSpPr>
        <p:grpSpPr>
          <a:xfrm>
            <a:off x="8771800" y="3925125"/>
            <a:ext cx="2398539" cy="1828022"/>
            <a:chOff x="9031461" y="3963178"/>
            <a:chExt cx="2859262" cy="2223870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6FF5143B-6834-8D9C-F1E2-B4AE971D8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0000" t="26655" r="21875" b="34437"/>
            <a:stretch/>
          </p:blipFill>
          <p:spPr>
            <a:xfrm>
              <a:off x="9031461" y="3963178"/>
              <a:ext cx="2859261" cy="2223870"/>
            </a:xfrm>
            <a:prstGeom prst="rect">
              <a:avLst/>
            </a:prstGeom>
          </p:spPr>
        </p:pic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20FD540C-5FA9-B13B-D9A4-6A1D505AE5EE}"/>
                </a:ext>
              </a:extLst>
            </p:cNvPr>
            <p:cNvSpPr/>
            <p:nvPr/>
          </p:nvSpPr>
          <p:spPr>
            <a:xfrm>
              <a:off x="11734801" y="5105400"/>
              <a:ext cx="155922" cy="381000"/>
            </a:xfrm>
            <a:prstGeom prst="rect">
              <a:avLst/>
            </a:prstGeom>
            <a:solidFill>
              <a:srgbClr val="8AB7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ECA140A8-1194-C32A-B60E-3FCCAF5BA300}"/>
                </a:ext>
              </a:extLst>
            </p:cNvPr>
            <p:cNvSpPr/>
            <p:nvPr/>
          </p:nvSpPr>
          <p:spPr>
            <a:xfrm>
              <a:off x="11682412" y="5226844"/>
              <a:ext cx="76200" cy="183356"/>
            </a:xfrm>
            <a:prstGeom prst="rect">
              <a:avLst/>
            </a:prstGeom>
            <a:solidFill>
              <a:srgbClr val="8AB7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6263672A-E3B9-F236-4E8B-B45F19971AB7}"/>
              </a:ext>
            </a:extLst>
          </p:cNvPr>
          <p:cNvGrpSpPr/>
          <p:nvPr/>
        </p:nvGrpSpPr>
        <p:grpSpPr>
          <a:xfrm>
            <a:off x="6086929" y="3913095"/>
            <a:ext cx="2398539" cy="1828022"/>
            <a:chOff x="6096000" y="3963178"/>
            <a:chExt cx="2859261" cy="2223870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E774B92C-A346-3DC7-A32C-51D1F1AF7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50000" t="25542" r="21875" b="35549"/>
            <a:stretch/>
          </p:blipFill>
          <p:spPr>
            <a:xfrm>
              <a:off x="6096000" y="3963178"/>
              <a:ext cx="2859261" cy="2223870"/>
            </a:xfrm>
            <a:prstGeom prst="rect">
              <a:avLst/>
            </a:prstGeom>
          </p:spPr>
        </p:pic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C5FAD88D-BD56-124B-41AD-418049A4524A}"/>
                </a:ext>
              </a:extLst>
            </p:cNvPr>
            <p:cNvSpPr/>
            <p:nvPr/>
          </p:nvSpPr>
          <p:spPr>
            <a:xfrm>
              <a:off x="8747137" y="5181600"/>
              <a:ext cx="208124" cy="381000"/>
            </a:xfrm>
            <a:prstGeom prst="rect">
              <a:avLst/>
            </a:prstGeom>
            <a:solidFill>
              <a:srgbClr val="CC4F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E28692A9-C8B6-A009-2CF9-C0C831F4C94B}"/>
              </a:ext>
            </a:extLst>
          </p:cNvPr>
          <p:cNvGrpSpPr/>
          <p:nvPr/>
        </p:nvGrpSpPr>
        <p:grpSpPr>
          <a:xfrm>
            <a:off x="3423826" y="3913095"/>
            <a:ext cx="2398539" cy="1828022"/>
            <a:chOff x="3184537" y="3963178"/>
            <a:chExt cx="2859261" cy="2223870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AB1650BC-F79F-F574-D93C-5504331B7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50000" t="25542" r="21875" b="35549"/>
            <a:stretch/>
          </p:blipFill>
          <p:spPr>
            <a:xfrm>
              <a:off x="3184537" y="3963178"/>
              <a:ext cx="2859261" cy="2223870"/>
            </a:xfrm>
            <a:prstGeom prst="rect">
              <a:avLst/>
            </a:prstGeom>
          </p:spPr>
        </p:pic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0D047327-E725-F368-8DBD-A7A40E04CC20}"/>
                </a:ext>
              </a:extLst>
            </p:cNvPr>
            <p:cNvSpPr/>
            <p:nvPr/>
          </p:nvSpPr>
          <p:spPr>
            <a:xfrm>
              <a:off x="5835674" y="5181600"/>
              <a:ext cx="208124" cy="381000"/>
            </a:xfrm>
            <a:prstGeom prst="rect">
              <a:avLst/>
            </a:prstGeom>
            <a:solidFill>
              <a:srgbClr val="DD9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E144F8C6-2BD6-1691-9228-27FC01BE1905}"/>
              </a:ext>
            </a:extLst>
          </p:cNvPr>
          <p:cNvGrpSpPr/>
          <p:nvPr/>
        </p:nvGrpSpPr>
        <p:grpSpPr>
          <a:xfrm>
            <a:off x="740229" y="3913095"/>
            <a:ext cx="2398539" cy="1828022"/>
            <a:chOff x="228600" y="3963178"/>
            <a:chExt cx="2859261" cy="2223870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6A19DB2E-AEBA-44F2-84D3-38378851B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50000" t="25542" r="21875" b="35549"/>
            <a:stretch/>
          </p:blipFill>
          <p:spPr>
            <a:xfrm>
              <a:off x="228600" y="3963178"/>
              <a:ext cx="2859261" cy="2223870"/>
            </a:xfrm>
            <a:prstGeom prst="rect">
              <a:avLst/>
            </a:prstGeom>
          </p:spPr>
        </p:pic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06452A62-78D1-5F7B-CD99-5CBBA3E83C72}"/>
                </a:ext>
              </a:extLst>
            </p:cNvPr>
            <p:cNvSpPr/>
            <p:nvPr/>
          </p:nvSpPr>
          <p:spPr>
            <a:xfrm>
              <a:off x="2971800" y="5132248"/>
              <a:ext cx="116060" cy="468452"/>
            </a:xfrm>
            <a:prstGeom prst="rect">
              <a:avLst/>
            </a:prstGeom>
            <a:solidFill>
              <a:srgbClr val="506D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" name="TextBox 5">
            <a:extLst>
              <a:ext uri="{FF2B5EF4-FFF2-40B4-BE49-F238E27FC236}">
                <a16:creationId xmlns:a16="http://schemas.microsoft.com/office/drawing/2014/main" id="{437E1EEA-A5F4-26A5-0CA1-11D2ACDA586A}"/>
              </a:ext>
            </a:extLst>
          </p:cNvPr>
          <p:cNvSpPr txBox="1"/>
          <p:nvPr/>
        </p:nvSpPr>
        <p:spPr>
          <a:xfrm>
            <a:off x="497831" y="401406"/>
            <a:ext cx="10703569" cy="838563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>
              <a:lnSpc>
                <a:spcPts val="7487"/>
              </a:lnSpc>
            </a:pPr>
            <a:r>
              <a:rPr lang="en-US" sz="3300" b="1" spc="25" dirty="0" err="1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Rendición</a:t>
            </a:r>
            <a:r>
              <a:rPr lang="en-US" sz="33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 Pública de Cuentas y Mesas </a:t>
            </a:r>
            <a:r>
              <a:rPr lang="en-US" sz="3300" b="1" spc="25" dirty="0" err="1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Públicas</a:t>
            </a:r>
            <a:endParaRPr lang="en-US" sz="3300" b="1" spc="25" dirty="0">
              <a:solidFill>
                <a:srgbClr val="65B443"/>
              </a:solidFill>
              <a:latin typeface="Aptos" panose="020B0004020202020204" pitchFamily="34" charset="0"/>
              <a:ea typeface="Loyola"/>
              <a:cs typeface="Loyola"/>
              <a:sym typeface="Loyola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A70D3BC9-6AE1-759B-453C-996DF0F93F60}"/>
              </a:ext>
            </a:extLst>
          </p:cNvPr>
          <p:cNvSpPr txBox="1"/>
          <p:nvPr/>
        </p:nvSpPr>
        <p:spPr>
          <a:xfrm>
            <a:off x="484090" y="-76200"/>
            <a:ext cx="10703569" cy="838563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>
              <a:lnSpc>
                <a:spcPts val="7487"/>
              </a:lnSpc>
            </a:pPr>
            <a:r>
              <a:rPr lang="en-US" sz="33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Partes </a:t>
            </a:r>
            <a:r>
              <a:rPr lang="en-US" sz="3300" b="1" spc="25" dirty="0" err="1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interesadas</a:t>
            </a:r>
            <a:endParaRPr lang="en-US" sz="3300" b="1" spc="25" dirty="0">
              <a:solidFill>
                <a:srgbClr val="65B443"/>
              </a:solidFill>
              <a:latin typeface="Aptos" panose="020B0004020202020204" pitchFamily="34" charset="0"/>
              <a:ea typeface="Loyola"/>
              <a:cs typeface="Loyola"/>
              <a:sym typeface="Loyola"/>
            </a:endParaRPr>
          </a:p>
        </p:txBody>
      </p:sp>
    </p:spTree>
    <p:extLst>
      <p:ext uri="{BB962C8B-B14F-4D97-AF65-F5344CB8AC3E}">
        <p14:creationId xmlns:p14="http://schemas.microsoft.com/office/powerpoint/2010/main" val="1833229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924B5-6FF4-BFC1-212F-DD520E742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EED63B5C-A223-83CC-038C-86B9B6C86781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5F1735D-4B89-0AB7-467E-F77AF5739873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Bogotá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C05DF43-D1FA-705C-CD11-652E9E82C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822424"/>
              </p:ext>
            </p:extLst>
          </p:nvPr>
        </p:nvGraphicFramePr>
        <p:xfrm>
          <a:off x="228600" y="1447800"/>
          <a:ext cx="11734802" cy="4796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4302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Bogotá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Tunjuelito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Usaquén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Usme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Sede Dirección General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16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6DA03-2E55-E78E-C7E6-7FCF65AA8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F0ED7F8C-EEB5-F111-D111-7BA34A9F40C5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DB138DA-74AF-3CA8-5048-5C85364EF472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Bolívar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A09271A8-6653-A4D2-9DF2-89E996E16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862708"/>
              </p:ext>
            </p:extLst>
          </p:nvPr>
        </p:nvGraphicFramePr>
        <p:xfrm>
          <a:off x="228600" y="1447800"/>
          <a:ext cx="11734802" cy="4918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4302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Bolívar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De la Virgen y Turístico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El Carmen de Bolivar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Histórico y del Caribe Norte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Industrial de la Bahía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882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33108-875F-1EC8-9BF5-8F9C0AECB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A823E411-4188-4B65-460B-C0BF4DE08AEF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7A7C480-D452-5A53-C5F9-F0915A0A547A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Bolívar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A67DFA62-4155-B4F4-8926-69FBCFAF6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740538"/>
              </p:ext>
            </p:extLst>
          </p:nvPr>
        </p:nvGraphicFramePr>
        <p:xfrm>
          <a:off x="228600" y="1447800"/>
          <a:ext cx="11734802" cy="4552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4302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Bolívar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Magangué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Mompox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Simití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Turbaco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0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DE10D-6D1E-504C-6129-3ACBD5E21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2F293318-47F6-BAF4-D980-204D41B12F65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FB23700-8DFB-F447-5F64-35142366F818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Boyacá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B1BB4D88-8F66-43AF-8B3C-CFB5FB5FB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738486"/>
              </p:ext>
            </p:extLst>
          </p:nvPr>
        </p:nvGraphicFramePr>
        <p:xfrm>
          <a:off x="228600" y="1436370"/>
          <a:ext cx="11658600" cy="4705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5038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2188495782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330596712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Boyacá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Chiquinquirá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Duitama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El Cocuy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Garagoa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Miraflores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Moniquirá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 dirty="0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099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9B7AF-686B-FBB3-0C54-951FE3CAD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5CD6FE3D-45F1-096E-438E-939DC8107045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2214CF3-B650-334C-19CC-436EABF13450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Boyacá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52FA4B7-81E7-84B2-85CB-46F30CD71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611288"/>
              </p:ext>
            </p:extLst>
          </p:nvPr>
        </p:nvGraphicFramePr>
        <p:xfrm>
          <a:off x="228600" y="1436370"/>
          <a:ext cx="11658600" cy="4674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5038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2188495782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330596712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Boyacá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Otanche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Puerto Boyacá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Soata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Sogamoso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Tunja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Tunja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 dirty="0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953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FA08C-4EBF-F0CA-0D12-55A898B7A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5F41113-A1A3-1DFC-8D7E-8CCC5AD236BC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DFEE1A2-7A9E-60D9-4B14-DFED897F1B9E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Caldas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FE1E1727-C739-ED86-AA0F-1761DB7CC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18689"/>
              </p:ext>
            </p:extLst>
          </p:nvPr>
        </p:nvGraphicFramePr>
        <p:xfrm>
          <a:off x="228600" y="1283970"/>
          <a:ext cx="11653539" cy="5132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16791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2188495782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3305967122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176109442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Caldas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Del Café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Manizales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Manizales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Norte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Occidente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Oriente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Sur Oriente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339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56430-92A2-ECB6-3AD0-F3BF72787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5DEC4C7E-2055-0CEC-D579-73882F343421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B065FCF-E9EF-56FC-3DF9-752CF5615AF2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Caquetá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922834E8-A2CD-A55E-6248-D6CE67719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926767"/>
              </p:ext>
            </p:extLst>
          </p:nvPr>
        </p:nvGraphicFramePr>
        <p:xfrm>
          <a:off x="228600" y="1447800"/>
          <a:ext cx="11734802" cy="4705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4302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Caquetá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Belén de los Andaquíes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Florencia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Florencia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Puerto Rico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717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6A044-8548-7ACF-2D3F-DCB9A98BC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07FEBAA4-68E4-8805-90C9-115C4270F084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65EFD99-61F9-F18A-1D04-09528012DFE2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Casanare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6D91B5F-7800-CDD3-3E9D-D52476FF8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435719"/>
              </p:ext>
            </p:extLst>
          </p:nvPr>
        </p:nvGraphicFramePr>
        <p:xfrm>
          <a:off x="1184430" y="1441425"/>
          <a:ext cx="9823140" cy="4491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7543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Casanare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Paz de Ariporo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Villanueva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Yopal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086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54189-3B26-D4E7-5106-B21290E33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2EA01752-0ED6-625F-1F53-27DA1B1B029B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44558A5-AAE8-5190-ED68-79AA4A759306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Cauca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914A5FF0-4693-7FBA-7A8F-A38618A79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546509"/>
              </p:ext>
            </p:extLst>
          </p:nvPr>
        </p:nvGraphicFramePr>
        <p:xfrm>
          <a:off x="228600" y="1283970"/>
          <a:ext cx="11653539" cy="5040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16791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2188495782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3305967122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176109442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Cauca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Centro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Costa Pacifica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Indígena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Macizo Colombiano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Norte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Popayán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Sur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303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97816-1A67-7C6F-EBD6-DCC64BA83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2C98F71C-7C01-F583-7BAA-BACD5A0A988F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0E071A9-F496-3929-EEB2-D93B496B77CD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Cesar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675EC725-B423-F81B-F2D4-2F58B1B03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189635"/>
              </p:ext>
            </p:extLst>
          </p:nvPr>
        </p:nvGraphicFramePr>
        <p:xfrm>
          <a:off x="228600" y="1447800"/>
          <a:ext cx="11653538" cy="4431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7543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218849578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Cesar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Aguachica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Agustín Codazzi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Chiriguana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Valledupar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Valledupar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2179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85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222B4-2B74-9FFC-BEC8-ABAC8876B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FF09713-8561-1AB9-6AAA-FD22E817EF1E}"/>
              </a:ext>
            </a:extLst>
          </p:cNvPr>
          <p:cNvSpPr txBox="1"/>
          <p:nvPr/>
        </p:nvSpPr>
        <p:spPr>
          <a:xfrm>
            <a:off x="0" y="6627168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dirty="0">
                <a:solidFill>
                  <a:schemeClr val="bg1"/>
                </a:solidFill>
                <a:latin typeface="Nunito Sans Normal Light" pitchFamily="2" charset="77"/>
              </a:rPr>
              <a:t>PÚBLICA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97FB3B57-7346-4F2E-AAFD-13F6261592ED}"/>
              </a:ext>
            </a:extLst>
          </p:cNvPr>
          <p:cNvSpPr txBox="1"/>
          <p:nvPr/>
        </p:nvSpPr>
        <p:spPr>
          <a:xfrm>
            <a:off x="12081" y="-254819"/>
            <a:ext cx="9284319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9000" b="1" dirty="0">
                <a:solidFill>
                  <a:schemeClr val="bg1"/>
                </a:solidFill>
                <a:latin typeface="Verdana"/>
                <a:cs typeface="Verdana"/>
              </a:rPr>
              <a:t>estrategia</a:t>
            </a:r>
            <a:endParaRPr sz="9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6" name="TextBox 40">
            <a:extLst>
              <a:ext uri="{FF2B5EF4-FFF2-40B4-BE49-F238E27FC236}">
                <a16:creationId xmlns:a16="http://schemas.microsoft.com/office/drawing/2014/main" id="{9687F6EA-60BB-6EAF-1F81-DB0712B89580}"/>
              </a:ext>
            </a:extLst>
          </p:cNvPr>
          <p:cNvSpPr txBox="1"/>
          <p:nvPr/>
        </p:nvSpPr>
        <p:spPr>
          <a:xfrm>
            <a:off x="609600" y="3356965"/>
            <a:ext cx="10896600" cy="542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14"/>
              </a:lnSpc>
            </a:pPr>
            <a:r>
              <a:rPr lang="en-US" sz="2100" spc="625" dirty="0">
                <a:solidFill>
                  <a:srgbClr val="000000"/>
                </a:solidFill>
                <a:latin typeface="Loyola"/>
                <a:ea typeface="Loyola"/>
                <a:cs typeface="Loyola"/>
                <a:sym typeface="Loyola"/>
              </a:rPr>
              <a:t> </a:t>
            </a:r>
            <a:r>
              <a:rPr lang="en-US" sz="2100" spc="625" dirty="0" err="1">
                <a:solidFill>
                  <a:srgbClr val="000000"/>
                </a:solidFill>
                <a:latin typeface="Loyola"/>
                <a:ea typeface="Loyola"/>
                <a:cs typeface="Loyola"/>
                <a:sym typeface="Loyola"/>
              </a:rPr>
              <a:t>Rendición</a:t>
            </a:r>
            <a:r>
              <a:rPr lang="en-US" sz="2100" spc="625" dirty="0">
                <a:solidFill>
                  <a:srgbClr val="000000"/>
                </a:solidFill>
                <a:latin typeface="Loyola"/>
                <a:ea typeface="Loyola"/>
                <a:cs typeface="Loyola"/>
                <a:sym typeface="Loyola"/>
              </a:rPr>
              <a:t> Pública de Cuentas y Mesas </a:t>
            </a:r>
            <a:r>
              <a:rPr lang="en-US" sz="2100" spc="625" dirty="0" err="1">
                <a:solidFill>
                  <a:srgbClr val="000000"/>
                </a:solidFill>
                <a:latin typeface="Loyola"/>
                <a:ea typeface="Loyola"/>
                <a:cs typeface="Loyola"/>
                <a:sym typeface="Loyola"/>
              </a:rPr>
              <a:t>Públicas</a:t>
            </a:r>
            <a:r>
              <a:rPr lang="en-US" sz="2100" spc="625" dirty="0">
                <a:solidFill>
                  <a:srgbClr val="000000"/>
                </a:solidFill>
                <a:latin typeface="Loyola"/>
                <a:ea typeface="Loyola"/>
                <a:cs typeface="Loyola"/>
                <a:sym typeface="Loyola"/>
              </a:rPr>
              <a:t> 2.025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A9D39C7D-D405-76FE-85F9-009F5294FAF2}"/>
              </a:ext>
            </a:extLst>
          </p:cNvPr>
          <p:cNvSpPr txBox="1"/>
          <p:nvPr/>
        </p:nvSpPr>
        <p:spPr>
          <a:xfrm>
            <a:off x="1249281" y="2011326"/>
            <a:ext cx="9641132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s-MX" sz="12000" b="1" dirty="0">
                <a:solidFill>
                  <a:srgbClr val="76B02A"/>
                </a:solidFill>
                <a:latin typeface="Aptos Black" panose="020B0004020202020204" pitchFamily="34" charset="0"/>
                <a:cs typeface="Verdana"/>
              </a:rPr>
              <a:t>como vamos</a:t>
            </a:r>
            <a:endParaRPr lang="es-MX" sz="12000" dirty="0">
              <a:latin typeface="Aptos Black" panose="020B0004020202020204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41906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E0298-7FDE-2BE8-46F4-329A47225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E91A95AA-CF46-239B-2752-6B429014FFEC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7CCD3C4-2DAF-7F44-DF9C-DAB7A79421C1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Chocó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6B853DA-30D7-D5FB-CE85-928494F7A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254768"/>
              </p:ext>
            </p:extLst>
          </p:nvPr>
        </p:nvGraphicFramePr>
        <p:xfrm>
          <a:off x="228600" y="1436370"/>
          <a:ext cx="11658600" cy="4705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5038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2188495782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330596712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Chocó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Bahía Solano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Baudó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Istmina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Quibdó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Riosucio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Tadó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 dirty="0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62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126DD-214A-722F-2922-05EBCEA12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DF238B38-0FDF-306A-5C3B-1C8103003BFE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76A7C90-73C1-8F8C-45BD-A6E9E41EDE89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Cordoba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792F0C20-AA6F-F1B8-5A87-9F4FA2E91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241130"/>
              </p:ext>
            </p:extLst>
          </p:nvPr>
        </p:nvGraphicFramePr>
        <p:xfrm>
          <a:off x="228600" y="1447800"/>
          <a:ext cx="11734802" cy="4491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4302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</a:t>
                      </a:r>
                      <a:r>
                        <a:rPr lang="es-CO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ordoba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1 Montería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Cerete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Lorica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Montelíbano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1633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1362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486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FC7EE-BFB4-55D3-6ABD-E3C6B437B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BC11B7C1-58C4-DC50-3EF0-A9F9F5BC888D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817BFD1-9A2E-7492-5065-94F39D52A794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Cordoba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4F58A37-16D0-DC7A-849D-B46B3A9DA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697928"/>
              </p:ext>
            </p:extLst>
          </p:nvPr>
        </p:nvGraphicFramePr>
        <p:xfrm>
          <a:off x="228600" y="1447800"/>
          <a:ext cx="11734802" cy="4751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4302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Cordoba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</a:t>
                      </a:r>
                      <a:r>
                        <a:rPr lang="es-CO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Planetarica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Sahagún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San Andres de Sotavento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Tierralta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084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88E16-FF00-E4BE-0F40-8F3BF4BD3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1A1A3928-6D9E-7742-66D1-C32F3B37002C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702A80D-7B0A-4BEB-574F-8D0FA2A549BD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Cundinamarca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62C3534C-B5DE-9045-E98D-31EF01242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337371"/>
              </p:ext>
            </p:extLst>
          </p:nvPr>
        </p:nvGraphicFramePr>
        <p:xfrm>
          <a:off x="228600" y="1283970"/>
          <a:ext cx="11653539" cy="4918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16791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2188495782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3305967122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176109442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Cundinamarca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Cáqueza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Chocontá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Facatativa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Fusagasugá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Gachetá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Girardot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La Mesa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83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BBFF9-C738-45E9-49FC-540482E7C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A34E25ED-9BDB-DF29-9FE1-69AD978FB50D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4D39E5A-B7B3-5A57-8D4C-60F10FAFFBF4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Cundinamarca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DA9229B3-7904-C00E-F27E-63BE7433D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455997"/>
              </p:ext>
            </p:extLst>
          </p:nvPr>
        </p:nvGraphicFramePr>
        <p:xfrm>
          <a:off x="228600" y="1283970"/>
          <a:ext cx="11653539" cy="5132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16791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2188495782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3305967122"/>
                    </a:ext>
                  </a:extLst>
                </a:gridCol>
                <a:gridCol w="790964">
                  <a:extLst>
                    <a:ext uri="{9D8B030D-6E8A-4147-A177-3AD203B41FA5}">
                      <a16:colId xmlns:a16="http://schemas.microsoft.com/office/drawing/2014/main" val="176109442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Cundinamarca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Pacho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San Juan de Rioseco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Soacha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Soacha Centro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Ubaté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Villeta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Zipaquirá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986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9C8EA-C765-5308-735E-558185675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2A441182-A58E-AA8D-A428-1AD2A647C630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D1E2A5D-23D5-262A-7DFA-8E67613A917F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Guainía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629B1FAF-9088-C849-B3C7-A06A77EB6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959399"/>
              </p:ext>
            </p:extLst>
          </p:nvPr>
        </p:nvGraphicFramePr>
        <p:xfrm>
          <a:off x="1676400" y="1295400"/>
          <a:ext cx="8204200" cy="4888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64788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939412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Guainía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Inírida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600" u="none" strike="noStrike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600" u="none" strike="noStrike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6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6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600" u="none" strike="noStrike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6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6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6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6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600" u="none" strike="noStrike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600" u="none" strike="noStrike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6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713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D7DC2-DE37-0248-ADAC-4A15F4048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DD48E2B9-764D-F9E1-67EE-C689652405BE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ED787C8-BE90-D305-8906-3EA0EA9A4311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La Guajira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C7C857BC-EBAE-AC8C-48EA-D5FCCF151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963182"/>
              </p:ext>
            </p:extLst>
          </p:nvPr>
        </p:nvGraphicFramePr>
        <p:xfrm>
          <a:off x="228600" y="1283970"/>
          <a:ext cx="11819333" cy="5040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3814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802217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802217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802217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802217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  <a:gridCol w="802217">
                  <a:extLst>
                    <a:ext uri="{9D8B030D-6E8A-4147-A177-3AD203B41FA5}">
                      <a16:colId xmlns:a16="http://schemas.microsoft.com/office/drawing/2014/main" val="2188495782"/>
                    </a:ext>
                  </a:extLst>
                </a:gridCol>
                <a:gridCol w="802217">
                  <a:extLst>
                    <a:ext uri="{9D8B030D-6E8A-4147-A177-3AD203B41FA5}">
                      <a16:colId xmlns:a16="http://schemas.microsoft.com/office/drawing/2014/main" val="3305967122"/>
                    </a:ext>
                  </a:extLst>
                </a:gridCol>
                <a:gridCol w="802217">
                  <a:extLst>
                    <a:ext uri="{9D8B030D-6E8A-4147-A177-3AD203B41FA5}">
                      <a16:colId xmlns:a16="http://schemas.microsoft.com/office/drawing/2014/main" val="176109442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Guajira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Fonseca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Ichitki Wayuuwaapule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Maicao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Manaure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Nazaret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Riohacha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Riohacha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3561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387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D02E1-9708-C4F2-1F80-BE675CA0D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7B1DA90E-71F2-C94D-8152-73AFE5E136F9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DD0B201-C609-36F2-5F90-5632FC8DA600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Guaviare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136CC8D-295B-7A8E-8AE8-F1B926B2F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965255"/>
              </p:ext>
            </p:extLst>
          </p:nvPr>
        </p:nvGraphicFramePr>
        <p:xfrm>
          <a:off x="1447800" y="1295400"/>
          <a:ext cx="9296400" cy="4796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53400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Guainía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San Jose del Guaviare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600" u="none" strike="noStrike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600" u="none" strike="noStrike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6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6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600" u="none" strike="noStrike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6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6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6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6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600" u="none" strike="noStrike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600" u="none" strike="noStrike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6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5317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901AF-2816-0799-A163-AFEC4F06B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C75FDD4B-6038-56E1-4535-759FEF5F54D0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1B70799-14FF-4392-969F-5CAAC445A8F5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Huila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6599AA3-52A4-D88E-065B-387A1C778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233591"/>
              </p:ext>
            </p:extLst>
          </p:nvPr>
        </p:nvGraphicFramePr>
        <p:xfrm>
          <a:off x="228600" y="1436370"/>
          <a:ext cx="11658600" cy="4766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5038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2188495782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330596712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H</a:t>
                      </a:r>
                      <a:r>
                        <a:rPr lang="es-CO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uila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Garzon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Garzón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La Gaitana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La Plata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Neiva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Pitalito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 dirty="0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7769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DBB51-A692-3C67-6669-1DC187876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5F288F0E-D3DC-3AE8-8E68-4CC523E024F8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A12C792-DE47-67CC-618D-FA5B90145291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Magdalena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FB2675C4-4872-6E56-5B9E-BE4CA0481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472169"/>
              </p:ext>
            </p:extLst>
          </p:nvPr>
        </p:nvGraphicFramePr>
        <p:xfrm>
          <a:off x="228600" y="1447800"/>
          <a:ext cx="11734802" cy="4400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4302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Magdalena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Ciénaga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Del 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El Banco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Fundación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35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FCF0D-3BD9-FC0D-863F-91C3A5D33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>
            <a:extLst>
              <a:ext uri="{FF2B5EF4-FFF2-40B4-BE49-F238E27FC236}">
                <a16:creationId xmlns:a16="http://schemas.microsoft.com/office/drawing/2014/main" id="{ED69427B-E5CF-C32E-8780-576AD246A973}"/>
              </a:ext>
            </a:extLst>
          </p:cNvPr>
          <p:cNvSpPr txBox="1"/>
          <p:nvPr/>
        </p:nvSpPr>
        <p:spPr>
          <a:xfrm>
            <a:off x="251480" y="151656"/>
            <a:ext cx="10703569" cy="769441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 err="1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Rendición</a:t>
            </a:r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 </a:t>
            </a:r>
            <a:r>
              <a:rPr lang="en-US" sz="5000" b="1" spc="25" dirty="0" err="1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pública</a:t>
            </a:r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 de </a:t>
            </a:r>
            <a:r>
              <a:rPr lang="en-US" sz="5000" b="1" spc="25" dirty="0" err="1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cuentas</a:t>
            </a:r>
            <a:endParaRPr lang="en-US" sz="5000" b="1" spc="25" dirty="0">
              <a:solidFill>
                <a:srgbClr val="65B443"/>
              </a:solidFill>
              <a:latin typeface="Aptos" panose="020B0004020202020204" pitchFamily="34" charset="0"/>
              <a:ea typeface="Loyola"/>
              <a:cs typeface="Loyola"/>
              <a:sym typeface="Loyola"/>
            </a:endParaRPr>
          </a:p>
        </p:txBody>
      </p:sp>
      <p:grpSp>
        <p:nvGrpSpPr>
          <p:cNvPr id="12" name="Group 7">
            <a:extLst>
              <a:ext uri="{FF2B5EF4-FFF2-40B4-BE49-F238E27FC236}">
                <a16:creationId xmlns:a16="http://schemas.microsoft.com/office/drawing/2014/main" id="{1EDBDB41-2D90-DEDA-51AD-5B1BE0C0862A}"/>
              </a:ext>
            </a:extLst>
          </p:cNvPr>
          <p:cNvGrpSpPr>
            <a:grpSpLocks noChangeAspect="1"/>
          </p:cNvGrpSpPr>
          <p:nvPr/>
        </p:nvGrpSpPr>
        <p:grpSpPr>
          <a:xfrm>
            <a:off x="2579680" y="2116168"/>
            <a:ext cx="2190896" cy="2190896"/>
            <a:chOff x="0" y="0"/>
            <a:chExt cx="4572000" cy="4572000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B053916-F4FF-422F-CCB1-EF8F2D3B6FB8}"/>
                </a:ext>
              </a:extLst>
            </p:cNvPr>
            <p:cNvSpPr/>
            <p:nvPr/>
          </p:nvSpPr>
          <p:spPr>
            <a:xfrm>
              <a:off x="-1524" y="0"/>
              <a:ext cx="4572000" cy="4572000"/>
            </a:xfrm>
            <a:custGeom>
              <a:avLst/>
              <a:gdLst/>
              <a:ahLst/>
              <a:cxnLst/>
              <a:rect l="l" t="t" r="r" b="b"/>
              <a:pathLst>
                <a:path w="4572000" h="4572000">
                  <a:moveTo>
                    <a:pt x="4572000" y="2286000"/>
                  </a:moveTo>
                  <a:cubicBezTo>
                    <a:pt x="4572000" y="3548507"/>
                    <a:pt x="3548507" y="4572000"/>
                    <a:pt x="2286000" y="4572000"/>
                  </a:cubicBezTo>
                  <a:cubicBezTo>
                    <a:pt x="1023493" y="4572000"/>
                    <a:pt x="0" y="3548507"/>
                    <a:pt x="0" y="2286000"/>
                  </a:cubicBezTo>
                  <a:cubicBezTo>
                    <a:pt x="0" y="1023493"/>
                    <a:pt x="1023493" y="0"/>
                    <a:pt x="2286000" y="0"/>
                  </a:cubicBezTo>
                  <a:cubicBezTo>
                    <a:pt x="3548507" y="0"/>
                    <a:pt x="4572000" y="1023493"/>
                    <a:pt x="4572000" y="2286000"/>
                  </a:cubicBezTo>
                  <a:close/>
                </a:path>
              </a:pathLst>
            </a:custGeom>
            <a:blipFill>
              <a:blip r:embed="rId2"/>
              <a:stretch>
                <a:fillRect l="-5401" r="-5401"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08976F4-0C83-3328-C025-9F099EF18681}"/>
                </a:ext>
              </a:extLst>
            </p:cNvPr>
            <p:cNvSpPr/>
            <p:nvPr/>
          </p:nvSpPr>
          <p:spPr>
            <a:xfrm>
              <a:off x="0" y="0"/>
              <a:ext cx="4570476" cy="4572000"/>
            </a:xfrm>
            <a:custGeom>
              <a:avLst/>
              <a:gdLst/>
              <a:ahLst/>
              <a:cxnLst/>
              <a:rect l="l" t="t" r="r" b="b"/>
              <a:pathLst>
                <a:path w="4570476" h="4572000">
                  <a:moveTo>
                    <a:pt x="4570476" y="4572000"/>
                  </a:moveTo>
                  <a:lnTo>
                    <a:pt x="0" y="4572000"/>
                  </a:lnTo>
                  <a:lnTo>
                    <a:pt x="0" y="0"/>
                  </a:lnTo>
                  <a:lnTo>
                    <a:pt x="4570476" y="0"/>
                  </a:lnTo>
                  <a:lnTo>
                    <a:pt x="4570476" y="4572000"/>
                  </a:lnTo>
                  <a:close/>
                </a:path>
              </a:pathLst>
            </a:custGeom>
            <a:blipFill>
              <a:blip r:embed="rId3"/>
              <a:stretch>
                <a:fillRect r="-3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E799D800-D19E-4CB3-C964-3FF1CEFE3ADD}"/>
              </a:ext>
            </a:extLst>
          </p:cNvPr>
          <p:cNvGrpSpPr>
            <a:grpSpLocks noChangeAspect="1"/>
          </p:cNvGrpSpPr>
          <p:nvPr/>
        </p:nvGrpSpPr>
        <p:grpSpPr>
          <a:xfrm>
            <a:off x="5006168" y="2116168"/>
            <a:ext cx="2190896" cy="2190896"/>
            <a:chOff x="0" y="0"/>
            <a:chExt cx="4572000" cy="457200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3B77A9D-5653-E43A-C49A-84488E33E5F7}"/>
                </a:ext>
              </a:extLst>
            </p:cNvPr>
            <p:cNvSpPr/>
            <p:nvPr/>
          </p:nvSpPr>
          <p:spPr>
            <a:xfrm rot="-30000">
              <a:off x="-12454" y="-10930"/>
              <a:ext cx="4593861" cy="4593861"/>
            </a:xfrm>
            <a:custGeom>
              <a:avLst/>
              <a:gdLst/>
              <a:ahLst/>
              <a:cxnLst/>
              <a:rect l="l" t="t" r="r" b="b"/>
              <a:pathLst>
                <a:path w="4593861" h="4593861">
                  <a:moveTo>
                    <a:pt x="4582843" y="2316879"/>
                  </a:moveTo>
                  <a:cubicBezTo>
                    <a:pt x="4571826" y="3579338"/>
                    <a:pt x="3539440" y="4593860"/>
                    <a:pt x="2276981" y="4582843"/>
                  </a:cubicBezTo>
                  <a:cubicBezTo>
                    <a:pt x="1014522" y="4571826"/>
                    <a:pt x="0" y="3539440"/>
                    <a:pt x="11017" y="2276981"/>
                  </a:cubicBezTo>
                  <a:cubicBezTo>
                    <a:pt x="22034" y="1014522"/>
                    <a:pt x="1054420" y="0"/>
                    <a:pt x="2316879" y="11017"/>
                  </a:cubicBezTo>
                  <a:cubicBezTo>
                    <a:pt x="3579338" y="22034"/>
                    <a:pt x="4593860" y="1054420"/>
                    <a:pt x="4582843" y="2316879"/>
                  </a:cubicBezTo>
                  <a:close/>
                </a:path>
              </a:pathLst>
            </a:custGeom>
            <a:blipFill>
              <a:blip r:embed="rId4"/>
              <a:stretch>
                <a:fillRect l="-66359" t="-4598"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B8143FA-9E50-DB05-64A5-A475C05868C5}"/>
                </a:ext>
              </a:extLst>
            </p:cNvPr>
            <p:cNvSpPr/>
            <p:nvPr/>
          </p:nvSpPr>
          <p:spPr>
            <a:xfrm>
              <a:off x="0" y="0"/>
              <a:ext cx="4570476" cy="4572000"/>
            </a:xfrm>
            <a:custGeom>
              <a:avLst/>
              <a:gdLst/>
              <a:ahLst/>
              <a:cxnLst/>
              <a:rect l="l" t="t" r="r" b="b"/>
              <a:pathLst>
                <a:path w="4570476" h="4572000">
                  <a:moveTo>
                    <a:pt x="4570476" y="4572000"/>
                  </a:moveTo>
                  <a:lnTo>
                    <a:pt x="0" y="4572000"/>
                  </a:lnTo>
                  <a:lnTo>
                    <a:pt x="0" y="0"/>
                  </a:lnTo>
                  <a:lnTo>
                    <a:pt x="4570476" y="0"/>
                  </a:lnTo>
                  <a:lnTo>
                    <a:pt x="4570476" y="4572000"/>
                  </a:lnTo>
                  <a:close/>
                </a:path>
              </a:pathLst>
            </a:custGeom>
            <a:blipFill>
              <a:blip r:embed="rId3"/>
              <a:stretch>
                <a:fillRect r="-3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4" name="Group 13">
            <a:extLst>
              <a:ext uri="{FF2B5EF4-FFF2-40B4-BE49-F238E27FC236}">
                <a16:creationId xmlns:a16="http://schemas.microsoft.com/office/drawing/2014/main" id="{DD406011-0006-D2EA-925E-FF4AC21360C8}"/>
              </a:ext>
            </a:extLst>
          </p:cNvPr>
          <p:cNvGrpSpPr>
            <a:grpSpLocks noChangeAspect="1"/>
          </p:cNvGrpSpPr>
          <p:nvPr/>
        </p:nvGrpSpPr>
        <p:grpSpPr>
          <a:xfrm>
            <a:off x="7432656" y="2115772"/>
            <a:ext cx="2191688" cy="2191688"/>
            <a:chOff x="0" y="0"/>
            <a:chExt cx="4572000" cy="4572000"/>
          </a:xfrm>
        </p:grpSpPr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9707442D-DF4C-6A6B-BEAB-05523C40A67A}"/>
                </a:ext>
              </a:extLst>
            </p:cNvPr>
            <p:cNvSpPr/>
            <p:nvPr/>
          </p:nvSpPr>
          <p:spPr>
            <a:xfrm>
              <a:off x="-1524" y="0"/>
              <a:ext cx="4572000" cy="4572000"/>
            </a:xfrm>
            <a:custGeom>
              <a:avLst/>
              <a:gdLst/>
              <a:ahLst/>
              <a:cxnLst/>
              <a:rect l="l" t="t" r="r" b="b"/>
              <a:pathLst>
                <a:path w="4572000" h="4572000">
                  <a:moveTo>
                    <a:pt x="4572000" y="2286000"/>
                  </a:moveTo>
                  <a:cubicBezTo>
                    <a:pt x="4572000" y="3548507"/>
                    <a:pt x="3548507" y="4572000"/>
                    <a:pt x="2286000" y="4572000"/>
                  </a:cubicBezTo>
                  <a:cubicBezTo>
                    <a:pt x="1023493" y="4572000"/>
                    <a:pt x="0" y="3548507"/>
                    <a:pt x="0" y="2286000"/>
                  </a:cubicBezTo>
                  <a:cubicBezTo>
                    <a:pt x="0" y="1023493"/>
                    <a:pt x="1023493" y="0"/>
                    <a:pt x="2286000" y="0"/>
                  </a:cubicBezTo>
                  <a:cubicBezTo>
                    <a:pt x="3548507" y="0"/>
                    <a:pt x="4572000" y="1023493"/>
                    <a:pt x="4572000" y="2286000"/>
                  </a:cubicBezTo>
                  <a:close/>
                </a:path>
              </a:pathLst>
            </a:custGeom>
            <a:blipFill>
              <a:blip r:embed="rId5"/>
              <a:stretch>
                <a:fillRect l="-11255" r="-11255"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D7438A2-A12E-342F-5463-8ADC6A3DD9A0}"/>
                </a:ext>
              </a:extLst>
            </p:cNvPr>
            <p:cNvSpPr/>
            <p:nvPr/>
          </p:nvSpPr>
          <p:spPr>
            <a:xfrm>
              <a:off x="0" y="0"/>
              <a:ext cx="4570476" cy="4572000"/>
            </a:xfrm>
            <a:custGeom>
              <a:avLst/>
              <a:gdLst/>
              <a:ahLst/>
              <a:cxnLst/>
              <a:rect l="l" t="t" r="r" b="b"/>
              <a:pathLst>
                <a:path w="4570476" h="4572000">
                  <a:moveTo>
                    <a:pt x="4570476" y="4572000"/>
                  </a:moveTo>
                  <a:lnTo>
                    <a:pt x="0" y="4572000"/>
                  </a:lnTo>
                  <a:lnTo>
                    <a:pt x="0" y="0"/>
                  </a:lnTo>
                  <a:lnTo>
                    <a:pt x="4570476" y="0"/>
                  </a:lnTo>
                  <a:lnTo>
                    <a:pt x="4570476" y="4572000"/>
                  </a:lnTo>
                  <a:close/>
                </a:path>
              </a:pathLst>
            </a:custGeom>
            <a:blipFill>
              <a:blip r:embed="rId3"/>
              <a:stretch>
                <a:fillRect r="-3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27" name="Group 16">
            <a:extLst>
              <a:ext uri="{FF2B5EF4-FFF2-40B4-BE49-F238E27FC236}">
                <a16:creationId xmlns:a16="http://schemas.microsoft.com/office/drawing/2014/main" id="{1D75D0CA-826E-6B1B-8555-9DF79DCE63A4}"/>
              </a:ext>
            </a:extLst>
          </p:cNvPr>
          <p:cNvGrpSpPr>
            <a:grpSpLocks noChangeAspect="1"/>
          </p:cNvGrpSpPr>
          <p:nvPr/>
        </p:nvGrpSpPr>
        <p:grpSpPr>
          <a:xfrm>
            <a:off x="9859936" y="2115772"/>
            <a:ext cx="2191688" cy="2191688"/>
            <a:chOff x="0" y="0"/>
            <a:chExt cx="4572000" cy="4572000"/>
          </a:xfrm>
        </p:grpSpPr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74F78258-E0E2-43CD-F625-8CD74EC89298}"/>
                </a:ext>
              </a:extLst>
            </p:cNvPr>
            <p:cNvSpPr/>
            <p:nvPr/>
          </p:nvSpPr>
          <p:spPr>
            <a:xfrm>
              <a:off x="-1524" y="0"/>
              <a:ext cx="4572000" cy="4572000"/>
            </a:xfrm>
            <a:custGeom>
              <a:avLst/>
              <a:gdLst/>
              <a:ahLst/>
              <a:cxnLst/>
              <a:rect l="l" t="t" r="r" b="b"/>
              <a:pathLst>
                <a:path w="4572000" h="4572000">
                  <a:moveTo>
                    <a:pt x="4572000" y="2286000"/>
                  </a:moveTo>
                  <a:cubicBezTo>
                    <a:pt x="4572000" y="3548507"/>
                    <a:pt x="3548507" y="4572000"/>
                    <a:pt x="2286000" y="4572000"/>
                  </a:cubicBezTo>
                  <a:cubicBezTo>
                    <a:pt x="1023493" y="4572000"/>
                    <a:pt x="0" y="3548507"/>
                    <a:pt x="0" y="2286000"/>
                  </a:cubicBezTo>
                  <a:cubicBezTo>
                    <a:pt x="0" y="1023493"/>
                    <a:pt x="1023493" y="0"/>
                    <a:pt x="2286000" y="0"/>
                  </a:cubicBezTo>
                  <a:cubicBezTo>
                    <a:pt x="3548507" y="0"/>
                    <a:pt x="4572000" y="1023493"/>
                    <a:pt x="4572000" y="2286000"/>
                  </a:cubicBezTo>
                  <a:close/>
                </a:path>
              </a:pathLst>
            </a:custGeom>
            <a:blipFill>
              <a:blip r:embed="rId6"/>
              <a:stretch>
                <a:fillRect t="-1679" b="-1679"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E75CC202-28FC-E8D1-8CC8-0343D0D3A401}"/>
                </a:ext>
              </a:extLst>
            </p:cNvPr>
            <p:cNvSpPr/>
            <p:nvPr/>
          </p:nvSpPr>
          <p:spPr>
            <a:xfrm>
              <a:off x="0" y="0"/>
              <a:ext cx="4570476" cy="4572000"/>
            </a:xfrm>
            <a:custGeom>
              <a:avLst/>
              <a:gdLst/>
              <a:ahLst/>
              <a:cxnLst/>
              <a:rect l="l" t="t" r="r" b="b"/>
              <a:pathLst>
                <a:path w="4570476" h="4572000">
                  <a:moveTo>
                    <a:pt x="4570476" y="4572000"/>
                  </a:moveTo>
                  <a:lnTo>
                    <a:pt x="0" y="4572000"/>
                  </a:lnTo>
                  <a:lnTo>
                    <a:pt x="0" y="0"/>
                  </a:lnTo>
                  <a:lnTo>
                    <a:pt x="4570476" y="0"/>
                  </a:lnTo>
                  <a:lnTo>
                    <a:pt x="4570476" y="4572000"/>
                  </a:lnTo>
                  <a:close/>
                </a:path>
              </a:pathLst>
            </a:custGeom>
            <a:blipFill>
              <a:blip r:embed="rId3"/>
              <a:stretch>
                <a:fillRect r="-3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31" name="Group 19">
            <a:extLst>
              <a:ext uri="{FF2B5EF4-FFF2-40B4-BE49-F238E27FC236}">
                <a16:creationId xmlns:a16="http://schemas.microsoft.com/office/drawing/2014/main" id="{2B71174E-E040-0328-8635-0E82EE4F8313}"/>
              </a:ext>
            </a:extLst>
          </p:cNvPr>
          <p:cNvGrpSpPr>
            <a:grpSpLocks noChangeAspect="1"/>
          </p:cNvGrpSpPr>
          <p:nvPr/>
        </p:nvGrpSpPr>
        <p:grpSpPr>
          <a:xfrm>
            <a:off x="152400" y="2115772"/>
            <a:ext cx="2191688" cy="2191688"/>
            <a:chOff x="0" y="0"/>
            <a:chExt cx="4572000" cy="4572000"/>
          </a:xfrm>
        </p:grpSpPr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982F567A-A9AD-D1E6-0F83-BD2CE668D0B5}"/>
                </a:ext>
              </a:extLst>
            </p:cNvPr>
            <p:cNvSpPr/>
            <p:nvPr/>
          </p:nvSpPr>
          <p:spPr>
            <a:xfrm>
              <a:off x="-1524" y="0"/>
              <a:ext cx="4572000" cy="4572000"/>
            </a:xfrm>
            <a:custGeom>
              <a:avLst/>
              <a:gdLst/>
              <a:ahLst/>
              <a:cxnLst/>
              <a:rect l="l" t="t" r="r" b="b"/>
              <a:pathLst>
                <a:path w="4572000" h="4572000">
                  <a:moveTo>
                    <a:pt x="4572000" y="2286000"/>
                  </a:moveTo>
                  <a:cubicBezTo>
                    <a:pt x="4572000" y="3548507"/>
                    <a:pt x="3548507" y="4572000"/>
                    <a:pt x="2286000" y="4572000"/>
                  </a:cubicBezTo>
                  <a:cubicBezTo>
                    <a:pt x="1023493" y="4572000"/>
                    <a:pt x="0" y="3548507"/>
                    <a:pt x="0" y="2286000"/>
                  </a:cubicBezTo>
                  <a:cubicBezTo>
                    <a:pt x="0" y="1023493"/>
                    <a:pt x="1023493" y="0"/>
                    <a:pt x="2286000" y="0"/>
                  </a:cubicBezTo>
                  <a:cubicBezTo>
                    <a:pt x="3548507" y="0"/>
                    <a:pt x="4572000" y="1023493"/>
                    <a:pt x="4572000" y="2286000"/>
                  </a:cubicBezTo>
                  <a:close/>
                </a:path>
              </a:pathLst>
            </a:custGeom>
            <a:blipFill>
              <a:blip r:embed="rId7"/>
              <a:stretch>
                <a:fillRect t="-1546" b="-1546"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D5BD9773-3924-24A5-E1AE-6EA9B5F47F22}"/>
                </a:ext>
              </a:extLst>
            </p:cNvPr>
            <p:cNvSpPr/>
            <p:nvPr/>
          </p:nvSpPr>
          <p:spPr>
            <a:xfrm>
              <a:off x="0" y="0"/>
              <a:ext cx="4570476" cy="4572000"/>
            </a:xfrm>
            <a:custGeom>
              <a:avLst/>
              <a:gdLst/>
              <a:ahLst/>
              <a:cxnLst/>
              <a:rect l="l" t="t" r="r" b="b"/>
              <a:pathLst>
                <a:path w="4570476" h="4572000">
                  <a:moveTo>
                    <a:pt x="4570476" y="4572000"/>
                  </a:moveTo>
                  <a:lnTo>
                    <a:pt x="0" y="4572000"/>
                  </a:lnTo>
                  <a:lnTo>
                    <a:pt x="0" y="0"/>
                  </a:lnTo>
                  <a:lnTo>
                    <a:pt x="4570476" y="0"/>
                  </a:lnTo>
                  <a:lnTo>
                    <a:pt x="4570476" y="4572000"/>
                  </a:lnTo>
                  <a:close/>
                </a:path>
              </a:pathLst>
            </a:custGeom>
            <a:blipFill>
              <a:blip r:embed="rId3"/>
              <a:stretch>
                <a:fillRect r="-33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34" name="TextBox 23">
            <a:extLst>
              <a:ext uri="{FF2B5EF4-FFF2-40B4-BE49-F238E27FC236}">
                <a16:creationId xmlns:a16="http://schemas.microsoft.com/office/drawing/2014/main" id="{03F110BE-B7D1-8918-E20E-DD83A38DEFB4}"/>
              </a:ext>
            </a:extLst>
          </p:cNvPr>
          <p:cNvSpPr txBox="1"/>
          <p:nvPr/>
        </p:nvSpPr>
        <p:spPr>
          <a:xfrm>
            <a:off x="7432290" y="4648200"/>
            <a:ext cx="219095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227" dirty="0">
                <a:solidFill>
                  <a:srgbClr val="000000"/>
                </a:solidFill>
                <a:latin typeface="Aptos" panose="020B0004020202020204" pitchFamily="34" charset="0"/>
                <a:ea typeface="Clear Sans Bold"/>
                <a:cs typeface="Clear Sans Bold"/>
                <a:sym typeface="Clear Sans Bold"/>
              </a:rPr>
              <a:t>9,476</a:t>
            </a:r>
          </a:p>
          <a:p>
            <a:pPr algn="ctr"/>
            <a:r>
              <a:rPr lang="en-US" sz="2000" spc="227" dirty="0" err="1">
                <a:solidFill>
                  <a:srgbClr val="000000"/>
                </a:solidFill>
                <a:latin typeface="Aptos" panose="020B0004020202020204" pitchFamily="34" charset="0"/>
                <a:ea typeface="Clear Sans"/>
                <a:cs typeface="Clear Sans"/>
                <a:sym typeface="Clear Sans"/>
              </a:rPr>
              <a:t>asistentes</a:t>
            </a:r>
            <a:endParaRPr lang="en-US" sz="2000" spc="227" dirty="0">
              <a:solidFill>
                <a:srgbClr val="000000"/>
              </a:solidFill>
              <a:latin typeface="Aptos" panose="020B0004020202020204" pitchFamily="34" charset="0"/>
              <a:ea typeface="Clear Sans"/>
              <a:cs typeface="Clear Sans"/>
              <a:sym typeface="Clear Sans"/>
            </a:endParaRP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29567DAA-E43E-DA75-5A9D-22F895DAA8E4}"/>
              </a:ext>
            </a:extLst>
          </p:cNvPr>
          <p:cNvSpPr txBox="1"/>
          <p:nvPr/>
        </p:nvSpPr>
        <p:spPr>
          <a:xfrm>
            <a:off x="9835650" y="4648200"/>
            <a:ext cx="2190167" cy="1277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227" dirty="0">
                <a:solidFill>
                  <a:srgbClr val="000000"/>
                </a:solidFill>
                <a:latin typeface="Aptos" panose="020B0004020202020204" pitchFamily="34" charset="0"/>
                <a:ea typeface="Clear Sans Bold"/>
                <a:cs typeface="Clear Sans Bold"/>
                <a:sym typeface="Clear Sans Bold"/>
              </a:rPr>
              <a:t>149,425 </a:t>
            </a:r>
            <a:r>
              <a:rPr lang="en-US" sz="2000" spc="227" dirty="0" err="1">
                <a:solidFill>
                  <a:srgbClr val="000000"/>
                </a:solidFill>
                <a:latin typeface="Aptos" panose="020B0004020202020204" pitchFamily="34" charset="0"/>
                <a:ea typeface="Clear Sans"/>
                <a:cs typeface="Clear Sans"/>
                <a:sym typeface="Clear Sans"/>
              </a:rPr>
              <a:t>Respuestas</a:t>
            </a:r>
            <a:r>
              <a:rPr lang="en-US" sz="2000" spc="227" dirty="0">
                <a:solidFill>
                  <a:srgbClr val="000000"/>
                </a:solidFill>
                <a:latin typeface="Aptos" panose="020B0004020202020204" pitchFamily="34" charset="0"/>
                <a:ea typeface="Clear Sans"/>
                <a:cs typeface="Clear Sans"/>
                <a:sym typeface="Clear Sans"/>
              </a:rPr>
              <a:t> </a:t>
            </a:r>
            <a:r>
              <a:rPr lang="en-US" sz="2000" spc="227" dirty="0" err="1">
                <a:solidFill>
                  <a:srgbClr val="000000"/>
                </a:solidFill>
                <a:latin typeface="Aptos" panose="020B0004020202020204" pitchFamily="34" charset="0"/>
                <a:ea typeface="Clear Sans"/>
                <a:cs typeface="Clear Sans"/>
                <a:sym typeface="Clear Sans"/>
              </a:rPr>
              <a:t>en</a:t>
            </a:r>
            <a:r>
              <a:rPr lang="en-US" sz="2000" spc="227" dirty="0">
                <a:solidFill>
                  <a:srgbClr val="000000"/>
                </a:solidFill>
                <a:latin typeface="Aptos" panose="020B0004020202020204" pitchFamily="34" charset="0"/>
                <a:ea typeface="Clear Sans"/>
                <a:cs typeface="Clear Sans"/>
                <a:sym typeface="Clear Sans"/>
              </a:rPr>
              <a:t> la Consulta previa</a:t>
            </a:r>
          </a:p>
        </p:txBody>
      </p:sp>
      <p:sp>
        <p:nvSpPr>
          <p:cNvPr id="44" name="TextBox 26">
            <a:extLst>
              <a:ext uri="{FF2B5EF4-FFF2-40B4-BE49-F238E27FC236}">
                <a16:creationId xmlns:a16="http://schemas.microsoft.com/office/drawing/2014/main" id="{869079B0-8345-C2BE-04FE-677DBBC14565}"/>
              </a:ext>
            </a:extLst>
          </p:cNvPr>
          <p:cNvSpPr txBox="1"/>
          <p:nvPr/>
        </p:nvSpPr>
        <p:spPr>
          <a:xfrm>
            <a:off x="5004710" y="4667250"/>
            <a:ext cx="219016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227" dirty="0">
                <a:solidFill>
                  <a:srgbClr val="000000"/>
                </a:solidFill>
                <a:latin typeface="Aptos" panose="020B0004020202020204" pitchFamily="34" charset="0"/>
                <a:ea typeface="Clear Sans Bold"/>
                <a:cs typeface="Clear Sans Bold"/>
                <a:sym typeface="Clear Sans Bold"/>
              </a:rPr>
              <a:t>36</a:t>
            </a:r>
          </a:p>
          <a:p>
            <a:pPr algn="ctr"/>
            <a:r>
              <a:rPr lang="en-US" sz="2000" spc="227" dirty="0" err="1">
                <a:solidFill>
                  <a:srgbClr val="000000"/>
                </a:solidFill>
                <a:latin typeface="Aptos" panose="020B0004020202020204" pitchFamily="34" charset="0"/>
                <a:ea typeface="Clear Sans"/>
                <a:cs typeface="Clear Sans"/>
                <a:sym typeface="Clear Sans"/>
              </a:rPr>
              <a:t>Compromisos</a:t>
            </a:r>
            <a:r>
              <a:rPr lang="en-US" sz="2000" spc="227" dirty="0">
                <a:solidFill>
                  <a:srgbClr val="000000"/>
                </a:solidFill>
                <a:latin typeface="Aptos" panose="020B0004020202020204" pitchFamily="34" charset="0"/>
                <a:ea typeface="Clear Sans"/>
                <a:cs typeface="Clear Sans"/>
                <a:sym typeface="Clear Sans"/>
              </a:rPr>
              <a:t> </a:t>
            </a:r>
            <a:r>
              <a:rPr lang="en-US" sz="2000" spc="227" dirty="0" err="1">
                <a:solidFill>
                  <a:srgbClr val="000000"/>
                </a:solidFill>
                <a:latin typeface="Aptos" panose="020B0004020202020204" pitchFamily="34" charset="0"/>
                <a:ea typeface="Clear Sans"/>
                <a:cs typeface="Clear Sans"/>
                <a:sym typeface="Clear Sans"/>
              </a:rPr>
              <a:t>cargados</a:t>
            </a:r>
            <a:r>
              <a:rPr lang="en-US" sz="2000" spc="227" dirty="0">
                <a:solidFill>
                  <a:srgbClr val="000000"/>
                </a:solidFill>
                <a:latin typeface="Aptos" panose="020B0004020202020204" pitchFamily="34" charset="0"/>
                <a:ea typeface="Clear Sans"/>
                <a:cs typeface="Clear Sans"/>
                <a:sym typeface="Clear Sans"/>
              </a:rPr>
              <a:t> </a:t>
            </a:r>
            <a:r>
              <a:rPr lang="en-US" sz="2000" spc="227" dirty="0" err="1">
                <a:solidFill>
                  <a:srgbClr val="000000"/>
                </a:solidFill>
                <a:latin typeface="Aptos" panose="020B0004020202020204" pitchFamily="34" charset="0"/>
                <a:ea typeface="Clear Sans"/>
                <a:cs typeface="Clear Sans"/>
                <a:sym typeface="Clear Sans"/>
              </a:rPr>
              <a:t>en</a:t>
            </a:r>
            <a:r>
              <a:rPr lang="en-US" sz="2000" spc="227" dirty="0">
                <a:solidFill>
                  <a:srgbClr val="000000"/>
                </a:solidFill>
                <a:latin typeface="Aptos" panose="020B0004020202020204" pitchFamily="34" charset="0"/>
                <a:ea typeface="Clear Sans"/>
                <a:cs typeface="Clear Sans"/>
                <a:sym typeface="Clear Sans"/>
              </a:rPr>
              <a:t> SIMEI</a:t>
            </a:r>
          </a:p>
        </p:txBody>
      </p:sp>
      <p:sp>
        <p:nvSpPr>
          <p:cNvPr id="45" name="TextBox 27">
            <a:extLst>
              <a:ext uri="{FF2B5EF4-FFF2-40B4-BE49-F238E27FC236}">
                <a16:creationId xmlns:a16="http://schemas.microsoft.com/office/drawing/2014/main" id="{4D4C6291-391B-D000-5D19-4B5AA58DECB1}"/>
              </a:ext>
            </a:extLst>
          </p:cNvPr>
          <p:cNvSpPr txBox="1"/>
          <p:nvPr/>
        </p:nvSpPr>
        <p:spPr>
          <a:xfrm>
            <a:off x="2578951" y="4802088"/>
            <a:ext cx="219016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227" dirty="0">
                <a:solidFill>
                  <a:srgbClr val="000000"/>
                </a:solidFill>
                <a:latin typeface="Aptos" panose="020B0004020202020204" pitchFamily="34" charset="0"/>
                <a:ea typeface="Clear Sans Bold"/>
                <a:cs typeface="Clear Sans Bold"/>
                <a:sym typeface="Clear Sans Bold"/>
              </a:rPr>
              <a:t>2 </a:t>
            </a:r>
            <a:r>
              <a:rPr lang="en-US" sz="2000" spc="227" dirty="0" err="1">
                <a:solidFill>
                  <a:srgbClr val="000000"/>
                </a:solidFill>
                <a:latin typeface="Aptos" panose="020B0004020202020204" pitchFamily="34" charset="0"/>
                <a:ea typeface="Clear Sans"/>
                <a:cs typeface="Clear Sans"/>
                <a:sym typeface="Clear Sans"/>
              </a:rPr>
              <a:t>mixtas</a:t>
            </a:r>
            <a:endParaRPr lang="en-US" sz="2000" spc="227" dirty="0">
              <a:solidFill>
                <a:srgbClr val="000000"/>
              </a:solidFill>
              <a:latin typeface="Aptos" panose="020B0004020202020204" pitchFamily="34" charset="0"/>
              <a:ea typeface="Clear Sans"/>
              <a:cs typeface="Clear Sans"/>
              <a:sym typeface="Clear Sans"/>
            </a:endParaRPr>
          </a:p>
          <a:p>
            <a:pPr algn="ctr"/>
            <a:r>
              <a:rPr lang="en-US" sz="2000" b="1" spc="227" dirty="0">
                <a:solidFill>
                  <a:srgbClr val="000000"/>
                </a:solidFill>
                <a:latin typeface="Aptos" panose="020B0004020202020204" pitchFamily="34" charset="0"/>
                <a:ea typeface="Clear Sans Bold"/>
                <a:cs typeface="Clear Sans Bold"/>
                <a:sym typeface="Clear Sans Bold"/>
              </a:rPr>
              <a:t>3 </a:t>
            </a:r>
            <a:r>
              <a:rPr lang="en-US" sz="2000" spc="227" dirty="0" err="1">
                <a:solidFill>
                  <a:srgbClr val="000000"/>
                </a:solidFill>
                <a:latin typeface="Aptos" panose="020B0004020202020204" pitchFamily="34" charset="0"/>
                <a:ea typeface="Clear Sans"/>
                <a:cs typeface="Clear Sans"/>
                <a:sym typeface="Clear Sans"/>
              </a:rPr>
              <a:t>virtuales</a:t>
            </a:r>
            <a:endParaRPr lang="en-US" sz="2000" spc="227" dirty="0">
              <a:solidFill>
                <a:srgbClr val="000000"/>
              </a:solidFill>
              <a:latin typeface="Aptos" panose="020B0004020202020204" pitchFamily="34" charset="0"/>
              <a:ea typeface="Clear Sans"/>
              <a:cs typeface="Clear Sans"/>
              <a:sym typeface="Clear Sans"/>
            </a:endParaRPr>
          </a:p>
          <a:p>
            <a:pPr algn="ctr"/>
            <a:r>
              <a:rPr lang="en-US" sz="2000" b="1" spc="227" dirty="0">
                <a:solidFill>
                  <a:srgbClr val="000000"/>
                </a:solidFill>
                <a:latin typeface="Aptos" panose="020B0004020202020204" pitchFamily="34" charset="0"/>
                <a:ea typeface="Clear Sans Bold"/>
                <a:cs typeface="Clear Sans Bold"/>
                <a:sym typeface="Clear Sans Bold"/>
              </a:rPr>
              <a:t>28 </a:t>
            </a:r>
            <a:r>
              <a:rPr lang="en-US" sz="2000" spc="227" dirty="0" err="1">
                <a:solidFill>
                  <a:srgbClr val="000000"/>
                </a:solidFill>
                <a:latin typeface="Aptos" panose="020B0004020202020204" pitchFamily="34" charset="0"/>
                <a:ea typeface="Clear Sans"/>
                <a:cs typeface="Clear Sans"/>
                <a:sym typeface="Clear Sans"/>
              </a:rPr>
              <a:t>presenciales</a:t>
            </a:r>
            <a:endParaRPr lang="en-US" sz="2000" spc="227" dirty="0">
              <a:solidFill>
                <a:srgbClr val="000000"/>
              </a:solidFill>
              <a:latin typeface="Aptos" panose="020B0004020202020204" pitchFamily="34" charset="0"/>
              <a:ea typeface="Clear Sans"/>
              <a:cs typeface="Clear Sans"/>
              <a:sym typeface="Clear Sans"/>
            </a:endParaRPr>
          </a:p>
        </p:txBody>
      </p:sp>
      <p:sp>
        <p:nvSpPr>
          <p:cNvPr id="46" name="TextBox 28">
            <a:extLst>
              <a:ext uri="{FF2B5EF4-FFF2-40B4-BE49-F238E27FC236}">
                <a16:creationId xmlns:a16="http://schemas.microsoft.com/office/drawing/2014/main" id="{334CBD4B-53A7-E91E-78BD-85C4074A66DA}"/>
              </a:ext>
            </a:extLst>
          </p:cNvPr>
          <p:cNvSpPr txBox="1"/>
          <p:nvPr/>
        </p:nvSpPr>
        <p:spPr>
          <a:xfrm>
            <a:off x="151669" y="4648200"/>
            <a:ext cx="219168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spc="227" dirty="0">
                <a:solidFill>
                  <a:srgbClr val="000000"/>
                </a:solidFill>
                <a:latin typeface="Aptos" panose="020B0004020202020204" pitchFamily="34" charset="0"/>
                <a:ea typeface="Clear Sans Bold"/>
                <a:cs typeface="Clear Sans Bold"/>
                <a:sym typeface="Clear Sans Bold"/>
              </a:rPr>
              <a:t>33</a:t>
            </a:r>
          </a:p>
          <a:p>
            <a:pPr algn="ctr"/>
            <a:r>
              <a:rPr lang="en-US" sz="2000" spc="227" dirty="0" err="1">
                <a:solidFill>
                  <a:srgbClr val="000000"/>
                </a:solidFill>
                <a:latin typeface="Aptos" panose="020B0004020202020204" pitchFamily="34" charset="0"/>
                <a:ea typeface="Clear Sans"/>
                <a:cs typeface="Clear Sans"/>
                <a:sym typeface="Clear Sans"/>
              </a:rPr>
              <a:t>Rendiciones</a:t>
            </a:r>
            <a:r>
              <a:rPr lang="en-US" sz="2000" spc="227" dirty="0">
                <a:solidFill>
                  <a:srgbClr val="000000"/>
                </a:solidFill>
                <a:latin typeface="Aptos" panose="020B0004020202020204" pitchFamily="34" charset="0"/>
                <a:ea typeface="Clear Sans"/>
                <a:cs typeface="Clear Sans"/>
                <a:sym typeface="Clear Sans"/>
              </a:rPr>
              <a:t> de Cuentas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8FD46849-54C4-D11B-E347-3C390C2E7F38}"/>
              </a:ext>
            </a:extLst>
          </p:cNvPr>
          <p:cNvSpPr txBox="1"/>
          <p:nvPr/>
        </p:nvSpPr>
        <p:spPr>
          <a:xfrm>
            <a:off x="251480" y="734389"/>
            <a:ext cx="10703569" cy="769441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Mesas </a:t>
            </a:r>
            <a:r>
              <a:rPr lang="en-US" sz="5000" b="1" spc="25" dirty="0" err="1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públicas</a:t>
            </a:r>
            <a:endParaRPr lang="en-US" sz="5000" b="1" spc="25" dirty="0">
              <a:solidFill>
                <a:srgbClr val="65B443"/>
              </a:solidFill>
              <a:latin typeface="Aptos" panose="020B0004020202020204" pitchFamily="34" charset="0"/>
              <a:ea typeface="Loyola"/>
              <a:cs typeface="Loyola"/>
              <a:sym typeface="Loyola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9BD3ECD-87D4-3DEE-D9C6-270CFF6F12F1}"/>
              </a:ext>
            </a:extLst>
          </p:cNvPr>
          <p:cNvSpPr txBox="1"/>
          <p:nvPr/>
        </p:nvSpPr>
        <p:spPr>
          <a:xfrm>
            <a:off x="4990636" y="569339"/>
            <a:ext cx="2895600" cy="1384995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9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531886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DA901-E477-3AAD-4D63-C35C5E263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27D30279-3CCF-5400-F3F8-0F89D773F58E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7EA66C7-4A9B-33D2-7380-B00628B7B696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Magdalena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2B7C3EB1-D483-DAC8-5C23-334DACA69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782109"/>
              </p:ext>
            </p:extLst>
          </p:nvPr>
        </p:nvGraphicFramePr>
        <p:xfrm>
          <a:off x="228600" y="1447800"/>
          <a:ext cx="11734802" cy="4522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4302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Magdalena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Plato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Santa Ana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Santa Marta Norte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Santa Marta Sur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 dirty="0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6740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C413B-BF64-BBEA-2FD8-C037D9618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B15D1E9D-B2F2-E116-DAC4-6A180F726DB4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90BF295-EFC2-4AF7-B8E1-C4224CD046F6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Meta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C23426BD-3F6F-6868-ABC4-4ED66308A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296765"/>
              </p:ext>
            </p:extLst>
          </p:nvPr>
        </p:nvGraphicFramePr>
        <p:xfrm>
          <a:off x="228600" y="1447800"/>
          <a:ext cx="11653538" cy="4659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7543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218849578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</a:t>
                      </a:r>
                      <a:r>
                        <a:rPr lang="es-CO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Acacias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Granada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Puerto Lopez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Villavicencio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Villavicencio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500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AF864-8445-D733-0F34-1C64B8ED4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E94FB03F-0DEE-BCFD-A1B9-DCFAFE1AE9E6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DC7C641-6AF7-23D9-2C39-B8BB8475EE88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Nariño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69EB3E63-CA49-6D27-B7D7-2280D3C60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83624"/>
              </p:ext>
            </p:extLst>
          </p:nvPr>
        </p:nvGraphicFramePr>
        <p:xfrm>
          <a:off x="228600" y="1447800"/>
          <a:ext cx="11653538" cy="4522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7543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218849578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Nariño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Barbacoas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Costa Pacífica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Ipiales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La Unión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Pasto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5885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92D07-B984-CBD3-1E1C-C6F3D3B4B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0B69674C-F006-2312-70E0-65FCFF491642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4579D55-FFA2-ED34-BBBD-AD13250ACF1E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Nariño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50459B64-F174-865D-5BD8-173987219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970911"/>
              </p:ext>
            </p:extLst>
          </p:nvPr>
        </p:nvGraphicFramePr>
        <p:xfrm>
          <a:off x="228600" y="1447800"/>
          <a:ext cx="11734802" cy="4522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4302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Nariño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Pasto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Remolino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Tumaco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Túquerres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 dirty="0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7113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582F6-7DF8-DB88-E133-E59F87758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F599518E-3071-A3BD-1DEF-8716B63BF9BE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4D4C1B3-2EB6-F304-82AA-446FEB9DE84C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N de Santander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6938AB02-0734-EDA9-2E26-F123E01DD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559534"/>
              </p:ext>
            </p:extLst>
          </p:nvPr>
        </p:nvGraphicFramePr>
        <p:xfrm>
          <a:off x="228600" y="1436370"/>
          <a:ext cx="11658600" cy="4522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5038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2188495782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330596712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Norte de Santander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Cúcuta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Cúcuta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Cúcuta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Ocaña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Pamplona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Tibú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 dirty="0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2547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F74A5-1E3E-C77F-C482-76101007B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588CACF-5FD0-98D3-37C3-674E3D9621AF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193878E-74C5-264E-D272-48DE0D1AE38E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Putumayo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C57BB985-3BC0-9852-55C8-87811C691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494087"/>
              </p:ext>
            </p:extLst>
          </p:nvPr>
        </p:nvGraphicFramePr>
        <p:xfrm>
          <a:off x="228600" y="1447800"/>
          <a:ext cx="11734802" cy="4491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4302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Putumayo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La Hormiga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Mocoa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Puerto Asís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Sibundoy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 dirty="0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 dirty="0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4567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E7062-6709-DC03-3F9B-C5DA6FCD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5BEC767-31DF-CC0F-323F-E58051449E57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5455FAF-1574-3514-108D-205EB18B1EA3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Quindío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3141312-5D0B-EBC8-5946-57B838925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209739"/>
              </p:ext>
            </p:extLst>
          </p:nvPr>
        </p:nvGraphicFramePr>
        <p:xfrm>
          <a:off x="1184430" y="1441425"/>
          <a:ext cx="9823140" cy="4491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7543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 err="1">
                          <a:effectLst/>
                          <a:latin typeface="Aptos" panose="020B0004020202020204" pitchFamily="34" charset="0"/>
                        </a:rPr>
                        <a:t>Quindio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Paz de Ariporo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Villanueva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CZ Yopal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535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7807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8C7DA-CD2F-FE4B-5DCA-F70D88BC5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FCE006FF-E7A4-F6DC-6C89-C6F1FC80D6E9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DD31374-B01B-11F0-0197-BAFA6A70C5E9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N de Santander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F3D375D7-D317-8402-D520-738DF1290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991516"/>
              </p:ext>
            </p:extLst>
          </p:nvPr>
        </p:nvGraphicFramePr>
        <p:xfrm>
          <a:off x="228600" y="1436370"/>
          <a:ext cx="11506200" cy="4872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8060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903628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903628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903628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903628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  <a:gridCol w="903628">
                  <a:extLst>
                    <a:ext uri="{9D8B030D-6E8A-4147-A177-3AD203B41FA5}">
                      <a16:colId xmlns:a16="http://schemas.microsoft.com/office/drawing/2014/main" val="218849578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Norte de Santander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Belén de Umbría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Dos Quebradas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La Virginia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Pereira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Santa Rosa de Cabal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 dirty="0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 dirty="0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1743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AC504-872A-A93D-83AF-121B38154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C8DD83B1-2B08-0981-BFB0-F2B3C7015712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99F4A44-4488-1E25-91C6-1264CC62D2D5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San Andres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A896869-4664-A8AD-E663-4DB226D8F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941067"/>
              </p:ext>
            </p:extLst>
          </p:nvPr>
        </p:nvGraphicFramePr>
        <p:xfrm>
          <a:off x="1184430" y="1441425"/>
          <a:ext cx="9635969" cy="4491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55977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989996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989996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San Andres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Los Almendros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Old Providence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830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126F7-B399-BDE3-376B-730DB1020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5324EC20-1F53-3B31-856D-2AFDA6B0B5A9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5ECBA21-8A00-D7A5-94D6-AB1946CAC857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Santander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25DC2AC0-8414-19A1-81ED-5F8CB1573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541151"/>
              </p:ext>
            </p:extLst>
          </p:nvPr>
        </p:nvGraphicFramePr>
        <p:xfrm>
          <a:off x="228600" y="1436370"/>
          <a:ext cx="11506200" cy="4827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8060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903628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903628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903628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903628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  <a:gridCol w="903628">
                  <a:extLst>
                    <a:ext uri="{9D8B030D-6E8A-4147-A177-3AD203B41FA5}">
                      <a16:colId xmlns:a16="http://schemas.microsoft.com/office/drawing/2014/main" val="218849578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Santander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Antonia Santos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Bucaramanga Sur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Carlos Lleras Restrepo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La Floresta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Luis Carlos Galán Sarmiento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 dirty="0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 dirty="0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1748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330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6B1BB-1EEF-3D60-2281-D3A6C740F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n 53">
            <a:extLst>
              <a:ext uri="{FF2B5EF4-FFF2-40B4-BE49-F238E27FC236}">
                <a16:creationId xmlns:a16="http://schemas.microsoft.com/office/drawing/2014/main" id="{950D650E-A2FA-9CF8-61E2-DBAA4E94E0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4400" y="0"/>
            <a:ext cx="10649442" cy="6586699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C7A7EF5B-D42A-B37E-40DB-072D8F0E20C0}"/>
              </a:ext>
            </a:extLst>
          </p:cNvPr>
          <p:cNvSpPr txBox="1"/>
          <p:nvPr/>
        </p:nvSpPr>
        <p:spPr>
          <a:xfrm rot="16200000">
            <a:off x="-1565629" y="1711153"/>
            <a:ext cx="4114801" cy="692497"/>
          </a:xfrm>
          <a:prstGeom prst="rect">
            <a:avLst/>
          </a:prstGeom>
          <a:solidFill>
            <a:srgbClr val="76B02A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4500" b="1" spc="25" dirty="0" err="1">
                <a:solidFill>
                  <a:schemeClr val="bg1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Cronograma</a:t>
            </a:r>
            <a:endParaRPr lang="en-US" sz="4500" b="1" spc="25" dirty="0">
              <a:solidFill>
                <a:schemeClr val="bg1"/>
              </a:solidFill>
              <a:latin typeface="Aptos" panose="020B0004020202020204" pitchFamily="34" charset="0"/>
              <a:ea typeface="Loyola"/>
              <a:cs typeface="Loyola"/>
              <a:sym typeface="Loyola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561D51-90A4-7B3E-F1CD-898A01971A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246" r="67799" b="26832"/>
          <a:stretch>
            <a:fillRect/>
          </a:stretch>
        </p:blipFill>
        <p:spPr>
          <a:xfrm>
            <a:off x="914400" y="2895600"/>
            <a:ext cx="3429179" cy="1905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F1A769F-42CB-72A1-52AB-0CC3847E03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442"/>
          <a:stretch>
            <a:fillRect/>
          </a:stretch>
        </p:blipFill>
        <p:spPr>
          <a:xfrm>
            <a:off x="914400" y="3962400"/>
            <a:ext cx="10649442" cy="260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729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47958-83D3-9B03-7C6C-636A5257B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C9BE06E6-A50B-E94C-28A9-1990FD3F2BE4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B0E4741-9454-0FDD-F8D9-5DA3A031FEEE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Santander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ACE96265-889C-577A-6D5D-147D5C105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883149"/>
              </p:ext>
            </p:extLst>
          </p:nvPr>
        </p:nvGraphicFramePr>
        <p:xfrm>
          <a:off x="228600" y="1436370"/>
          <a:ext cx="11658600" cy="4705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5038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2188495782"/>
                    </a:ext>
                  </a:extLst>
                </a:gridCol>
                <a:gridCol w="848927">
                  <a:extLst>
                    <a:ext uri="{9D8B030D-6E8A-4147-A177-3AD203B41FA5}">
                      <a16:colId xmlns:a16="http://schemas.microsoft.com/office/drawing/2014/main" val="330596712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Santander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Málaga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Resurgir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San Gil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Socorro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Vélez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</a:t>
                      </a:r>
                      <a:r>
                        <a:rPr lang="es-CO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Yariquíes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 dirty="0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6991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27BEB-932D-9FE4-BCE6-808D87799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1CA11B09-4FEB-F09D-B2DA-FA9F48C81257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CDFBA15-1B31-95CF-D997-5EEA59E162F3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Sucre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528E845D-38B8-0EDD-5A72-0B911F979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448723"/>
              </p:ext>
            </p:extLst>
          </p:nvPr>
        </p:nvGraphicFramePr>
        <p:xfrm>
          <a:off x="228600" y="1447800"/>
          <a:ext cx="11734802" cy="4552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4302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Sucre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Boston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La Mojana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Norte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Sincelejo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2248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 dirty="0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1749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 dirty="0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7356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7678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DA25A-0757-CF9F-3896-A4704856E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0154EB3F-010D-3E6E-3246-3056317096FF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7CB759F-E74C-EB59-F4FF-B0F770EA88CA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Tolima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A10FCD0F-7279-97B4-0CB8-33D287A19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951620"/>
              </p:ext>
            </p:extLst>
          </p:nvPr>
        </p:nvGraphicFramePr>
        <p:xfrm>
          <a:off x="228600" y="1436370"/>
          <a:ext cx="11506200" cy="4705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8060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903628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903628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903628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903628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  <a:gridCol w="903628">
                  <a:extLst>
                    <a:ext uri="{9D8B030D-6E8A-4147-A177-3AD203B41FA5}">
                      <a16:colId xmlns:a16="http://schemas.microsoft.com/office/drawing/2014/main" val="218849578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Tolima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Chaparral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Espinal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Galán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Honda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Ibagué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 dirty="0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 dirty="0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2523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B6200-1155-9054-805B-3344BE8EA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93025BA7-C6E4-FF4D-FD16-D5476E7525E6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08439FF-19DB-37C4-B217-A38624332476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Tolima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D5942B57-A4EB-56BD-0D79-E5826F7B2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420133"/>
              </p:ext>
            </p:extLst>
          </p:nvPr>
        </p:nvGraphicFramePr>
        <p:xfrm>
          <a:off x="228600" y="1436370"/>
          <a:ext cx="11506200" cy="4674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8060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903628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903628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903628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903628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  <a:gridCol w="903628">
                  <a:extLst>
                    <a:ext uri="{9D8B030D-6E8A-4147-A177-3AD203B41FA5}">
                      <a16:colId xmlns:a16="http://schemas.microsoft.com/office/drawing/2014/main" val="218849578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Tolima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Jordán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Lérida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Líbano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Melgar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Purificación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 dirty="0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 dirty="0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3344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8703E-C5C9-1ACD-85F0-69ADC8ACE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8E2977B2-B245-09A3-03B3-2F5254E521C8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F763D94-0749-4E70-6BC0-04F78C04E1CC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Valle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2D82AFF1-7EDF-6516-793C-0627F16DD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549021"/>
              </p:ext>
            </p:extLst>
          </p:nvPr>
        </p:nvGraphicFramePr>
        <p:xfrm>
          <a:off x="228600" y="1447800"/>
          <a:ext cx="11653538" cy="4400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7543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218849578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Valle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Buenaventura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Buga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Cartago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Centro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Jamundí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4549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91A35-AD10-BC4F-23C8-A55D8F69B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270BCBE4-191E-BA0A-CA59-B8E292818D22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EA38171-8E6A-7527-E6E8-9F029C82655C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Valle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14A67CB7-2AE7-E06A-FB91-2985AE531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696287"/>
              </p:ext>
            </p:extLst>
          </p:nvPr>
        </p:nvGraphicFramePr>
        <p:xfrm>
          <a:off x="228600" y="1447800"/>
          <a:ext cx="11653538" cy="4491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7543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218849578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Valle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Ladera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Nororiental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Palmira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Restaurar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Roldanillo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6944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5E230-7BCC-4098-EDD4-1128197D6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C227B395-0734-8714-3FD5-7B29271CC91E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2C37E3F-7822-26AB-91CC-E9F8DB9B1147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Valle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625E77BE-4EF6-6025-0425-AF00FC37E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777398"/>
              </p:ext>
            </p:extLst>
          </p:nvPr>
        </p:nvGraphicFramePr>
        <p:xfrm>
          <a:off x="228600" y="1447800"/>
          <a:ext cx="11653538" cy="4491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7543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908269036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356405293"/>
                    </a:ext>
                  </a:extLst>
                </a:gridCol>
                <a:gridCol w="915199">
                  <a:extLst>
                    <a:ext uri="{9D8B030D-6E8A-4147-A177-3AD203B41FA5}">
                      <a16:colId xmlns:a16="http://schemas.microsoft.com/office/drawing/2014/main" val="218849578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Valle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Sevilla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Sur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Sur Oriental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Tulua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Yumbo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9095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4AA62-036D-4F8B-AD68-3145344BA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CBB4D9D3-1CDD-F2A8-3397-ACC281FB3819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86B58F4-42CA-BAE7-4A08-ABC84F26215D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Mitu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5B5C027-9D0C-98F9-35A6-61625C1A9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01279"/>
              </p:ext>
            </p:extLst>
          </p:nvPr>
        </p:nvGraphicFramePr>
        <p:xfrm>
          <a:off x="1773013" y="1441425"/>
          <a:ext cx="8645973" cy="4400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55977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989996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 err="1">
                          <a:effectLst/>
                          <a:latin typeface="Aptos" panose="020B0004020202020204" pitchFamily="34" charset="0"/>
                        </a:rPr>
                        <a:t>Mitu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Mitú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6197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5DB61-ADA7-3C2C-5DDD-F579CFFB2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9F9DE734-DFD8-F8D8-C0E5-5770B98342C1}"/>
              </a:ext>
            </a:extLst>
          </p:cNvPr>
          <p:cNvSpPr/>
          <p:nvPr/>
        </p:nvSpPr>
        <p:spPr>
          <a:xfrm>
            <a:off x="144068" y="139650"/>
            <a:ext cx="1913332" cy="2603550"/>
          </a:xfrm>
          <a:custGeom>
            <a:avLst/>
            <a:gdLst/>
            <a:ahLst/>
            <a:cxnLst/>
            <a:rect l="l" t="t" r="r" b="b"/>
            <a:pathLst>
              <a:path w="9281807" h="13189069">
                <a:moveTo>
                  <a:pt x="0" y="0"/>
                </a:moveTo>
                <a:lnTo>
                  <a:pt x="9281808" y="0"/>
                </a:lnTo>
                <a:lnTo>
                  <a:pt x="9281808" y="13189069"/>
                </a:lnTo>
                <a:lnTo>
                  <a:pt x="0" y="1318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E83019A-B077-C7C9-6162-9D01911E6B88}"/>
              </a:ext>
            </a:extLst>
          </p:cNvPr>
          <p:cNvSpPr txBox="1"/>
          <p:nvPr/>
        </p:nvSpPr>
        <p:spPr>
          <a:xfrm>
            <a:off x="269231" y="138906"/>
            <a:ext cx="10703569" cy="923330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 </a:t>
            </a:r>
            <a:r>
              <a:rPr lang="en-US" sz="6000" b="1" spc="25" dirty="0">
                <a:solidFill>
                  <a:srgbClr val="DD9000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Vichada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ECFF590-A076-55A9-CCF3-AC2B214FD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431128"/>
              </p:ext>
            </p:extLst>
          </p:nvPr>
        </p:nvGraphicFramePr>
        <p:xfrm>
          <a:off x="1184430" y="1441425"/>
          <a:ext cx="9635969" cy="4522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55977">
                  <a:extLst>
                    <a:ext uri="{9D8B030D-6E8A-4147-A177-3AD203B41FA5}">
                      <a16:colId xmlns:a16="http://schemas.microsoft.com/office/drawing/2014/main" val="2434876373"/>
                    </a:ext>
                  </a:extLst>
                </a:gridCol>
                <a:gridCol w="989996">
                  <a:extLst>
                    <a:ext uri="{9D8B030D-6E8A-4147-A177-3AD203B41FA5}">
                      <a16:colId xmlns:a16="http://schemas.microsoft.com/office/drawing/2014/main" val="2992191309"/>
                    </a:ext>
                  </a:extLst>
                </a:gridCol>
                <a:gridCol w="989996">
                  <a:extLst>
                    <a:ext uri="{9D8B030D-6E8A-4147-A177-3AD203B41FA5}">
                      <a16:colId xmlns:a16="http://schemas.microsoft.com/office/drawing/2014/main" val="322650087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2200" b="1" u="none" strike="noStrike" dirty="0">
                          <a:effectLst/>
                          <a:latin typeface="Aptos" panose="020B0004020202020204" pitchFamily="34" charset="0"/>
                        </a:rPr>
                        <a:t>Vichada</a:t>
                      </a:r>
                      <a:endParaRPr lang="es-CO" sz="22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Puerto Carreño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CZ Vichada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05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841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6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7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1494"/>
                  </a:ext>
                </a:extLst>
              </a:tr>
              <a:tr h="21411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6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1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4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68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90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626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69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MX" sz="1400" u="none" strike="noStrike" dirty="0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9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 TOTAL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64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2287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C9FBD-27DE-E334-AB72-D8D360976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50996B8-2BE6-3B65-97A1-6F191842BC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2266502"/>
            <a:ext cx="8119110" cy="23249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CO" sz="15000" spc="-65" dirty="0">
                <a:solidFill>
                  <a:srgbClr val="76B02A"/>
                </a:solidFill>
              </a:rPr>
              <a:t>gracias</a:t>
            </a:r>
            <a:endParaRPr lang="es-CO" sz="15000" dirty="0"/>
          </a:p>
        </p:txBody>
      </p:sp>
    </p:spTree>
    <p:extLst>
      <p:ext uri="{BB962C8B-B14F-4D97-AF65-F5344CB8AC3E}">
        <p14:creationId xmlns:p14="http://schemas.microsoft.com/office/powerpoint/2010/main" val="180502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F4304-A69D-8639-D0D1-C022D8BA0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4E15FE07-425E-9497-E874-A361639E2DC0}"/>
              </a:ext>
            </a:extLst>
          </p:cNvPr>
          <p:cNvSpPr txBox="1"/>
          <p:nvPr/>
        </p:nvSpPr>
        <p:spPr>
          <a:xfrm>
            <a:off x="227869" y="215850"/>
            <a:ext cx="10703569" cy="769441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Mesas </a:t>
            </a:r>
            <a:r>
              <a:rPr lang="en-US" sz="5000" b="1" spc="25" dirty="0" err="1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públicas</a:t>
            </a:r>
            <a:endParaRPr lang="en-US" sz="5000" b="1" spc="25" dirty="0">
              <a:solidFill>
                <a:srgbClr val="65B443"/>
              </a:solidFill>
              <a:latin typeface="Aptos" panose="020B0004020202020204" pitchFamily="34" charset="0"/>
              <a:ea typeface="Loyola"/>
              <a:cs typeface="Loyola"/>
              <a:sym typeface="Loyola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1D5914A1-7058-AD28-950F-6DA244F5CC43}"/>
              </a:ext>
            </a:extLst>
          </p:cNvPr>
          <p:cNvSpPr txBox="1"/>
          <p:nvPr/>
        </p:nvSpPr>
        <p:spPr>
          <a:xfrm>
            <a:off x="4876800" y="-152400"/>
            <a:ext cx="2895600" cy="1231106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8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2025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020CA33-7F60-2025-20B7-BE05EF35B5CC}"/>
              </a:ext>
            </a:extLst>
          </p:cNvPr>
          <p:cNvSpPr txBox="1"/>
          <p:nvPr/>
        </p:nvSpPr>
        <p:spPr>
          <a:xfrm>
            <a:off x="269231" y="756047"/>
            <a:ext cx="10703569" cy="615553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4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E112284-552A-DC9D-738E-522739CA4C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276877"/>
              </p:ext>
            </p:extLst>
          </p:nvPr>
        </p:nvGraphicFramePr>
        <p:xfrm>
          <a:off x="350157" y="1875511"/>
          <a:ext cx="9596253" cy="4512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25">
            <a:extLst>
              <a:ext uri="{FF2B5EF4-FFF2-40B4-BE49-F238E27FC236}">
                <a16:creationId xmlns:a16="http://schemas.microsoft.com/office/drawing/2014/main" id="{A11977CC-1257-DBFC-83A4-6D00CA53FDEC}"/>
              </a:ext>
            </a:extLst>
          </p:cNvPr>
          <p:cNvSpPr txBox="1"/>
          <p:nvPr/>
        </p:nvSpPr>
        <p:spPr>
          <a:xfrm>
            <a:off x="8991600" y="1265634"/>
            <a:ext cx="2705100" cy="28315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300" b="1" spc="227" dirty="0" err="1">
                <a:solidFill>
                  <a:srgbClr val="000000"/>
                </a:solidFill>
                <a:latin typeface="Aptos" panose="020B0004020202020204" pitchFamily="34" charset="0"/>
                <a:ea typeface="Clear Sans Bold"/>
                <a:cs typeface="Clear Sans Bold"/>
                <a:sym typeface="Clear Sans Bold"/>
              </a:rPr>
              <a:t>históricos</a:t>
            </a:r>
            <a:endParaRPr lang="en-US" sz="2300" b="1" spc="227" dirty="0">
              <a:solidFill>
                <a:srgbClr val="000000"/>
              </a:solidFill>
              <a:latin typeface="Aptos" panose="020B0004020202020204" pitchFamily="34" charset="0"/>
              <a:ea typeface="Clear Sans Bold"/>
              <a:cs typeface="Clear Sans Bold"/>
              <a:sym typeface="Clear Sans Bold"/>
            </a:endParaRPr>
          </a:p>
          <a:p>
            <a:pPr algn="ctr"/>
            <a:r>
              <a:rPr lang="en-US" sz="2300" b="1" spc="227" dirty="0">
                <a:solidFill>
                  <a:srgbClr val="000000"/>
                </a:solidFill>
                <a:latin typeface="Aptos" panose="020B0004020202020204" pitchFamily="34" charset="0"/>
                <a:ea typeface="Clear Sans Bold"/>
                <a:cs typeface="Clear Sans Bold"/>
                <a:sym typeface="Clear Sans Bold"/>
              </a:rPr>
              <a:t>--------------------</a:t>
            </a:r>
          </a:p>
          <a:p>
            <a:pPr algn="ctr"/>
            <a:r>
              <a:rPr lang="en-US" sz="2300" b="1" spc="227" dirty="0">
                <a:solidFill>
                  <a:srgbClr val="000000"/>
                </a:solidFill>
                <a:latin typeface="Aptos" panose="020B0004020202020204" pitchFamily="34" charset="0"/>
                <a:ea typeface="Clear Sans Bold"/>
                <a:cs typeface="Clear Sans Bold"/>
                <a:sym typeface="Clear Sans Bold"/>
              </a:rPr>
              <a:t>50,059    |  </a:t>
            </a:r>
            <a:r>
              <a:rPr lang="en-US" sz="2300" spc="227" dirty="0">
                <a:solidFill>
                  <a:srgbClr val="000000"/>
                </a:solidFill>
                <a:latin typeface="Aptos" panose="020B0004020202020204" pitchFamily="34" charset="0"/>
                <a:ea typeface="Clear Sans"/>
                <a:cs typeface="Clear Sans"/>
                <a:sym typeface="Clear Sans"/>
              </a:rPr>
              <a:t>2020</a:t>
            </a:r>
            <a:endParaRPr lang="en-US" sz="2300" b="1" spc="227" dirty="0">
              <a:solidFill>
                <a:srgbClr val="000000"/>
              </a:solidFill>
              <a:latin typeface="Aptos" panose="020B0004020202020204" pitchFamily="34" charset="0"/>
              <a:ea typeface="Clear Sans Bold"/>
              <a:cs typeface="Clear Sans Bold"/>
              <a:sym typeface="Clear Sans Bold"/>
            </a:endParaRPr>
          </a:p>
          <a:p>
            <a:pPr algn="ctr"/>
            <a:r>
              <a:rPr lang="en-US" sz="2300" b="1" spc="227" dirty="0">
                <a:solidFill>
                  <a:srgbClr val="000000"/>
                </a:solidFill>
                <a:latin typeface="Aptos" panose="020B0004020202020204" pitchFamily="34" charset="0"/>
                <a:ea typeface="Clear Sans Bold"/>
                <a:cs typeface="Clear Sans Bold"/>
                <a:sym typeface="Clear Sans Bold"/>
              </a:rPr>
              <a:t>45,110    |  </a:t>
            </a:r>
            <a:r>
              <a:rPr lang="en-US" sz="2300" spc="227" dirty="0">
                <a:solidFill>
                  <a:srgbClr val="000000"/>
                </a:solidFill>
                <a:latin typeface="Aptos" panose="020B0004020202020204" pitchFamily="34" charset="0"/>
                <a:ea typeface="Clear Sans"/>
                <a:cs typeface="Clear Sans"/>
                <a:sym typeface="Clear Sans"/>
              </a:rPr>
              <a:t>2021</a:t>
            </a:r>
          </a:p>
          <a:p>
            <a:pPr algn="ctr"/>
            <a:r>
              <a:rPr lang="en-US" sz="2300" b="1" spc="227" dirty="0">
                <a:solidFill>
                  <a:srgbClr val="000000"/>
                </a:solidFill>
                <a:latin typeface="Aptos" panose="020B0004020202020204" pitchFamily="34" charset="0"/>
                <a:ea typeface="Clear Sans Bold"/>
                <a:cs typeface="Clear Sans Bold"/>
                <a:sym typeface="Clear Sans Bold"/>
              </a:rPr>
              <a:t>79,018    |  </a:t>
            </a:r>
            <a:r>
              <a:rPr lang="en-US" sz="2300" spc="227" dirty="0">
                <a:solidFill>
                  <a:srgbClr val="000000"/>
                </a:solidFill>
                <a:latin typeface="Aptos" panose="020B0004020202020204" pitchFamily="34" charset="0"/>
                <a:ea typeface="Clear Sans"/>
                <a:cs typeface="Clear Sans"/>
                <a:sym typeface="Clear Sans"/>
              </a:rPr>
              <a:t>2022</a:t>
            </a:r>
          </a:p>
          <a:p>
            <a:pPr algn="ctr"/>
            <a:r>
              <a:rPr lang="en-US" sz="2300" b="1" spc="227" dirty="0">
                <a:solidFill>
                  <a:srgbClr val="000000"/>
                </a:solidFill>
                <a:latin typeface="Aptos" panose="020B0004020202020204" pitchFamily="34" charset="0"/>
                <a:ea typeface="Clear Sans Bold"/>
                <a:cs typeface="Clear Sans Bold"/>
                <a:sym typeface="Clear Sans Bold"/>
              </a:rPr>
              <a:t>92,492    |  </a:t>
            </a:r>
            <a:r>
              <a:rPr lang="en-US" sz="2300" spc="227" dirty="0">
                <a:solidFill>
                  <a:srgbClr val="000000"/>
                </a:solidFill>
                <a:latin typeface="Aptos" panose="020B0004020202020204" pitchFamily="34" charset="0"/>
                <a:ea typeface="Clear Sans"/>
                <a:cs typeface="Clear Sans"/>
                <a:sym typeface="Clear Sans"/>
              </a:rPr>
              <a:t>2023</a:t>
            </a:r>
          </a:p>
          <a:p>
            <a:pPr algn="ctr"/>
            <a:r>
              <a:rPr lang="en-US" sz="2300" b="1" spc="227" dirty="0">
                <a:solidFill>
                  <a:srgbClr val="000000"/>
                </a:solidFill>
                <a:latin typeface="Aptos" panose="020B0004020202020204" pitchFamily="34" charset="0"/>
                <a:ea typeface="Clear Sans Bold"/>
                <a:cs typeface="Clear Sans Bold"/>
                <a:sym typeface="Clear Sans Bold"/>
              </a:rPr>
              <a:t>149,392  |  </a:t>
            </a:r>
            <a:r>
              <a:rPr lang="en-US" sz="2300" spc="227" dirty="0">
                <a:solidFill>
                  <a:srgbClr val="000000"/>
                </a:solidFill>
                <a:latin typeface="Aptos" panose="020B0004020202020204" pitchFamily="34" charset="0"/>
                <a:ea typeface="Clear Sans"/>
                <a:cs typeface="Clear Sans"/>
                <a:sym typeface="Clear Sans"/>
              </a:rPr>
              <a:t>2024</a:t>
            </a:r>
          </a:p>
          <a:p>
            <a:pPr algn="ctr"/>
            <a:r>
              <a:rPr lang="en-US" sz="2300" b="1" spc="227" dirty="0">
                <a:solidFill>
                  <a:srgbClr val="000000"/>
                </a:solidFill>
                <a:latin typeface="Aptos" panose="020B0004020202020204" pitchFamily="34" charset="0"/>
                <a:ea typeface="Clear Sans Bold"/>
                <a:cs typeface="Clear Sans Bold"/>
                <a:sym typeface="Clear Sans Bold"/>
              </a:rPr>
              <a:t>149,425  |  </a:t>
            </a:r>
            <a:r>
              <a:rPr lang="en-US" sz="2300" spc="227" dirty="0">
                <a:solidFill>
                  <a:srgbClr val="000000"/>
                </a:solidFill>
                <a:latin typeface="Aptos" panose="020B0004020202020204" pitchFamily="34" charset="0"/>
                <a:ea typeface="Clear Sans"/>
                <a:cs typeface="Clear Sans"/>
                <a:sym typeface="Clear Sans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3981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C256B-5608-E71C-1B5B-42B348E54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B0BDD791-0FF7-44E5-A94A-3326D23FAA0B}"/>
              </a:ext>
            </a:extLst>
          </p:cNvPr>
          <p:cNvSpPr txBox="1"/>
          <p:nvPr/>
        </p:nvSpPr>
        <p:spPr>
          <a:xfrm>
            <a:off x="227869" y="215850"/>
            <a:ext cx="10703569" cy="769441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Mesas </a:t>
            </a:r>
            <a:r>
              <a:rPr lang="en-US" sz="5000" b="1" spc="25" dirty="0" err="1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públicas</a:t>
            </a:r>
            <a:endParaRPr lang="en-US" sz="5000" b="1" spc="25" dirty="0">
              <a:solidFill>
                <a:srgbClr val="65B443"/>
              </a:solidFill>
              <a:latin typeface="Aptos" panose="020B0004020202020204" pitchFamily="34" charset="0"/>
              <a:ea typeface="Loyola"/>
              <a:cs typeface="Loyola"/>
              <a:sym typeface="Loyola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E0964EEC-0E40-F081-AE82-55D6F206BF9A}"/>
              </a:ext>
            </a:extLst>
          </p:cNvPr>
          <p:cNvSpPr txBox="1"/>
          <p:nvPr/>
        </p:nvSpPr>
        <p:spPr>
          <a:xfrm>
            <a:off x="4876800" y="-152400"/>
            <a:ext cx="2895600" cy="1231106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8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2025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251A66B6-FF2F-302D-FAA3-12E959A9275D}"/>
              </a:ext>
            </a:extLst>
          </p:cNvPr>
          <p:cNvSpPr txBox="1"/>
          <p:nvPr/>
        </p:nvSpPr>
        <p:spPr>
          <a:xfrm>
            <a:off x="269231" y="756047"/>
            <a:ext cx="10703569" cy="615553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4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E850B77-F06B-EB35-A087-91FBC089B8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614279"/>
              </p:ext>
            </p:extLst>
          </p:nvPr>
        </p:nvGraphicFramePr>
        <p:xfrm>
          <a:off x="457200" y="1446956"/>
          <a:ext cx="11277600" cy="4877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085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EA31B-0A2D-DD3A-EECC-379BCA7AE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15ACCFC9-A412-E19C-DA99-A5B28516DB1F}"/>
              </a:ext>
            </a:extLst>
          </p:cNvPr>
          <p:cNvSpPr txBox="1"/>
          <p:nvPr/>
        </p:nvSpPr>
        <p:spPr>
          <a:xfrm>
            <a:off x="227869" y="-7441"/>
            <a:ext cx="10703569" cy="769441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Mesas </a:t>
            </a:r>
            <a:r>
              <a:rPr lang="en-US" sz="5000" b="1" spc="25" dirty="0" err="1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públicas</a:t>
            </a:r>
            <a:endParaRPr lang="en-US" sz="5000" b="1" spc="25" dirty="0">
              <a:solidFill>
                <a:srgbClr val="65B443"/>
              </a:solidFill>
              <a:latin typeface="Aptos" panose="020B0004020202020204" pitchFamily="34" charset="0"/>
              <a:ea typeface="Loyola"/>
              <a:cs typeface="Loyola"/>
              <a:sym typeface="Loyola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A182E40A-E4D4-DB33-4C88-C0703124C1CD}"/>
              </a:ext>
            </a:extLst>
          </p:cNvPr>
          <p:cNvSpPr txBox="1"/>
          <p:nvPr/>
        </p:nvSpPr>
        <p:spPr>
          <a:xfrm>
            <a:off x="4876800" y="-152400"/>
            <a:ext cx="2895600" cy="1231106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8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2025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FF27BDD6-25D9-84E4-4EDB-00A8CE4E3BCA}"/>
              </a:ext>
            </a:extLst>
          </p:cNvPr>
          <p:cNvSpPr txBox="1"/>
          <p:nvPr/>
        </p:nvSpPr>
        <p:spPr>
          <a:xfrm>
            <a:off x="269231" y="533400"/>
            <a:ext cx="10703569" cy="615553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4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26ADFCF-54FB-DAB7-F898-B01811282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284112"/>
              </p:ext>
            </p:extLst>
          </p:nvPr>
        </p:nvGraphicFramePr>
        <p:xfrm>
          <a:off x="1620515" y="1371600"/>
          <a:ext cx="8950969" cy="49087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99111">
                  <a:extLst>
                    <a:ext uri="{9D8B030D-6E8A-4147-A177-3AD203B41FA5}">
                      <a16:colId xmlns:a16="http://schemas.microsoft.com/office/drawing/2014/main" val="3190531987"/>
                    </a:ext>
                  </a:extLst>
                </a:gridCol>
                <a:gridCol w="1251858">
                  <a:extLst>
                    <a:ext uri="{9D8B030D-6E8A-4147-A177-3AD203B41FA5}">
                      <a16:colId xmlns:a16="http://schemas.microsoft.com/office/drawing/2014/main" val="3337803537"/>
                    </a:ext>
                  </a:extLst>
                </a:gridCol>
              </a:tblGrid>
              <a:tr h="1939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2000" b="1" u="none" strike="noStrike" dirty="0">
                          <a:effectLst/>
                          <a:latin typeface="Aptos" panose="020B0004020202020204" pitchFamily="34" charset="0"/>
                        </a:rPr>
                        <a:t>Tema consulta previa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928" marR="6928" marT="6928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2000" b="1" u="none" strike="noStrike" dirty="0">
                          <a:effectLst/>
                          <a:latin typeface="Aptos" panose="020B0004020202020204" pitchFamily="34" charset="0"/>
                        </a:rPr>
                        <a:t>Total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928" marR="6928" marT="6928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17882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600" u="none" strike="noStrike" dirty="0">
                          <a:effectLst/>
                          <a:latin typeface="Aptos" panose="020B0004020202020204" pitchFamily="34" charset="0"/>
                        </a:rPr>
                        <a:t>Acciones y estrategias de prevención de riesgos en la Infancia y la Adolescencia: Atrapasueños, Experiencias Comunitarias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928" marR="6928" marT="69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600" u="none" strike="noStrike" dirty="0">
                          <a:effectLst/>
                          <a:latin typeface="Aptos" panose="020B0004020202020204" pitchFamily="34" charset="0"/>
                        </a:rPr>
                        <a:t>          21.439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928" marR="6928" marT="69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44427"/>
                  </a:ext>
                </a:extLst>
              </a:tr>
              <a:tr h="5819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600" u="none" strike="noStrike">
                          <a:effectLst/>
                          <a:latin typeface="Aptos" panose="020B0004020202020204" pitchFamily="34" charset="0"/>
                        </a:rPr>
                        <a:t>Acciones y estrategias para la prevención y atención de los riesgos y la desnutrición infantil:  1.000 días para cambiar el mundo, canastas alimentarias, unidades de búsqueda activa.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928" marR="6928" marT="69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600" u="none" strike="noStrike" dirty="0">
                          <a:effectLst/>
                          <a:latin typeface="Aptos" panose="020B0004020202020204" pitchFamily="34" charset="0"/>
                        </a:rPr>
                        <a:t>          37.183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928" marR="6928" marT="69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26189"/>
                  </a:ext>
                </a:extLst>
              </a:tr>
              <a:tr h="1939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600" u="none" strike="noStrike">
                          <a:effectLst/>
                          <a:latin typeface="Aptos" panose="020B0004020202020204" pitchFamily="34" charset="0"/>
                        </a:rPr>
                        <a:t>Acompañamiento Familiar y Comunitario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928" marR="6928" marT="69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600" u="none" strike="noStrike" dirty="0">
                          <a:effectLst/>
                          <a:latin typeface="Aptos" panose="020B0004020202020204" pitchFamily="34" charset="0"/>
                        </a:rPr>
                        <a:t>          19.264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928" marR="6928" marT="69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740919"/>
                  </a:ext>
                </a:extLst>
              </a:tr>
              <a:tr h="1939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600" u="none" strike="noStrike">
                          <a:effectLst/>
                          <a:latin typeface="Aptos" panose="020B0004020202020204" pitchFamily="34" charset="0"/>
                        </a:rPr>
                        <a:t>Adopciones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928" marR="6928" marT="69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600" u="none" strike="noStrike">
                          <a:effectLst/>
                          <a:latin typeface="Aptos" panose="020B0004020202020204" pitchFamily="34" charset="0"/>
                        </a:rPr>
                        <a:t>            1.631 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928" marR="6928" marT="69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921041"/>
                  </a:ext>
                </a:extLst>
              </a:tr>
              <a:tr h="1939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600" u="none" strike="noStrike" dirty="0">
                          <a:effectLst/>
                          <a:latin typeface="Aptos" panose="020B0004020202020204" pitchFamily="34" charset="0"/>
                        </a:rPr>
                        <a:t>Atención Integral Niños, Niñas de 0 a 5 Años: educación inicial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928" marR="6928" marT="69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600" u="none" strike="noStrike" dirty="0">
                          <a:effectLst/>
                          <a:latin typeface="Aptos" panose="020B0004020202020204" pitchFamily="34" charset="0"/>
                        </a:rPr>
                        <a:t>          39.307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928" marR="6928" marT="69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271828"/>
                  </a:ext>
                </a:extLst>
              </a:tr>
              <a:tr h="1939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600" u="none" strike="noStrike">
                          <a:effectLst/>
                          <a:latin typeface="Aptos" panose="020B0004020202020204" pitchFamily="34" charset="0"/>
                        </a:rPr>
                        <a:t>Efectividad denuncia: Línea 141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928" marR="6928" marT="69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600" u="none" strike="noStrike" dirty="0">
                          <a:effectLst/>
                          <a:latin typeface="Aptos" panose="020B0004020202020204" pitchFamily="34" charset="0"/>
                        </a:rPr>
                        <a:t>            1.409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928" marR="6928" marT="69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390862"/>
                  </a:ext>
                </a:extLst>
              </a:tr>
              <a:tr h="1939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600" u="none" strike="noStrike">
                          <a:effectLst/>
                          <a:latin typeface="Aptos" panose="020B0004020202020204" pitchFamily="34" charset="0"/>
                        </a:rPr>
                        <a:t>Implementación del acuerdo de PAZ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928" marR="6928" marT="69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600" u="none" strike="noStrike" dirty="0">
                          <a:effectLst/>
                          <a:latin typeface="Aptos" panose="020B0004020202020204" pitchFamily="34" charset="0"/>
                        </a:rPr>
                        <a:t>            1.202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928" marR="6928" marT="69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676734"/>
                  </a:ext>
                </a:extLst>
              </a:tr>
              <a:tr h="1939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600" u="none" strike="noStrike">
                          <a:effectLst/>
                          <a:latin typeface="Aptos" panose="020B0004020202020204" pitchFamily="34" charset="0"/>
                        </a:rPr>
                        <a:t>Otro, especifique su respuesta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928" marR="6928" marT="69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600" u="none" strike="noStrike">
                          <a:effectLst/>
                          <a:latin typeface="Aptos" panose="020B0004020202020204" pitchFamily="34" charset="0"/>
                        </a:rPr>
                        <a:t>            2.981 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928" marR="6928" marT="69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398668"/>
                  </a:ext>
                </a:extLst>
              </a:tr>
              <a:tr h="1939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600" u="none" strike="noStrike">
                          <a:effectLst/>
                          <a:latin typeface="Aptos" panose="020B0004020202020204" pitchFamily="34" charset="0"/>
                        </a:rPr>
                        <a:t>Servicios y estrategias para Adolescentes en conflicto con la ley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928" marR="6928" marT="69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600" u="none" strike="noStrike">
                          <a:effectLst/>
                          <a:latin typeface="Aptos" panose="020B0004020202020204" pitchFamily="34" charset="0"/>
                        </a:rPr>
                        <a:t>            2.456 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928" marR="6928" marT="69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029050"/>
                  </a:ext>
                </a:extLst>
              </a:tr>
              <a:tr h="5819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600" u="none" strike="noStrike">
                          <a:effectLst/>
                          <a:latin typeface="Aptos" panose="020B0004020202020204" pitchFamily="34" charset="0"/>
                        </a:rPr>
                        <a:t>Servicios y estrategias para el Restablecimiento de Derechos para la Infancia y la Adolescencia: Hogares sustitutos, Centros de Emergencia, Centros transitorios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928" marR="6928" marT="69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600" u="none" strike="noStrike" dirty="0">
                          <a:effectLst/>
                          <a:latin typeface="Aptos" panose="020B0004020202020204" pitchFamily="34" charset="0"/>
                        </a:rPr>
                        <a:t>          10.869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928" marR="6928" marT="69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162852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600" u="none" strike="noStrike">
                          <a:effectLst/>
                          <a:latin typeface="Aptos" panose="020B0004020202020204" pitchFamily="34" charset="0"/>
                        </a:rPr>
                        <a:t>Tejiendo interculturalidad: garantía derechos de niños, niñas y adolescentes de comunidades étnicas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928" marR="6928" marT="69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600" u="none" strike="noStrike">
                          <a:effectLst/>
                          <a:latin typeface="Aptos" panose="020B0004020202020204" pitchFamily="34" charset="0"/>
                        </a:rPr>
                        <a:t>            5.922 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928" marR="6928" marT="69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787912"/>
                  </a:ext>
                </a:extLst>
              </a:tr>
              <a:tr h="1939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600" u="none" strike="noStrike">
                          <a:effectLst/>
                          <a:latin typeface="Aptos" panose="020B0004020202020204" pitchFamily="34" charset="0"/>
                        </a:rPr>
                        <a:t>Transparencia: Contratación y Lucha Contra la Corrupción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928" marR="6928" marT="69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600" u="none" strike="noStrike">
                          <a:effectLst/>
                          <a:latin typeface="Aptos" panose="020B0004020202020204" pitchFamily="34" charset="0"/>
                        </a:rPr>
                        <a:t>            3.704 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928" marR="6928" marT="69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027506"/>
                  </a:ext>
                </a:extLst>
              </a:tr>
              <a:tr h="193992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Respuestas consulta previa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928" marR="6928" marT="69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800" b="1" u="none" strike="noStrike" dirty="0">
                          <a:effectLst/>
                          <a:latin typeface="Aptos" panose="020B0004020202020204" pitchFamily="34" charset="0"/>
                        </a:rPr>
                        <a:t>      149,425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928" marR="6928" marT="692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621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993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D7FB5-8465-7F32-72BB-157ADA5BC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5829D461-57D8-2DDB-34CF-AF24D62BF148}"/>
              </a:ext>
            </a:extLst>
          </p:cNvPr>
          <p:cNvSpPr txBox="1"/>
          <p:nvPr/>
        </p:nvSpPr>
        <p:spPr>
          <a:xfrm>
            <a:off x="227869" y="-7441"/>
            <a:ext cx="10703569" cy="769441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5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Mesas </a:t>
            </a:r>
            <a:r>
              <a:rPr lang="en-US" sz="5000" b="1" spc="25" dirty="0" err="1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públicas</a:t>
            </a:r>
            <a:endParaRPr lang="en-US" sz="5000" b="1" spc="25" dirty="0">
              <a:solidFill>
                <a:srgbClr val="65B443"/>
              </a:solidFill>
              <a:latin typeface="Aptos" panose="020B0004020202020204" pitchFamily="34" charset="0"/>
              <a:ea typeface="Loyola"/>
              <a:cs typeface="Loyola"/>
              <a:sym typeface="Loyola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76FB9C9D-282D-1D2D-9723-611CB85D2689}"/>
              </a:ext>
            </a:extLst>
          </p:cNvPr>
          <p:cNvSpPr txBox="1"/>
          <p:nvPr/>
        </p:nvSpPr>
        <p:spPr>
          <a:xfrm>
            <a:off x="4876800" y="-152400"/>
            <a:ext cx="2895600" cy="1231106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8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2025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76649E9-6416-416D-14C4-6DC726E88CD2}"/>
              </a:ext>
            </a:extLst>
          </p:cNvPr>
          <p:cNvSpPr txBox="1"/>
          <p:nvPr/>
        </p:nvSpPr>
        <p:spPr>
          <a:xfrm>
            <a:off x="269231" y="533400"/>
            <a:ext cx="10703569" cy="615553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4000" b="1" spc="25" dirty="0">
                <a:solidFill>
                  <a:srgbClr val="65B443"/>
                </a:solidFill>
                <a:latin typeface="Aptos" panose="020B0004020202020204" pitchFamily="34" charset="0"/>
                <a:ea typeface="Loyola"/>
                <a:cs typeface="Loyola"/>
                <a:sym typeface="Loyola"/>
              </a:rPr>
              <a:t>consulta previa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5" name="Gráfico 4">
                <a:extLst>
                  <a:ext uri="{FF2B5EF4-FFF2-40B4-BE49-F238E27FC236}">
                    <a16:creationId xmlns:a16="http://schemas.microsoft.com/office/drawing/2014/main" id="{2A61586F-5937-A1C9-555B-7CF815C316E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23362207"/>
                  </p:ext>
                </p:extLst>
              </p:nvPr>
            </p:nvGraphicFramePr>
            <p:xfrm>
              <a:off x="227869" y="1302840"/>
              <a:ext cx="11811731" cy="502175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Gráfico 4">
                <a:extLst>
                  <a:ext uri="{FF2B5EF4-FFF2-40B4-BE49-F238E27FC236}">
                    <a16:creationId xmlns:a16="http://schemas.microsoft.com/office/drawing/2014/main" id="{2A61586F-5937-A1C9-555B-7CF815C316E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869" y="1302840"/>
                <a:ext cx="11811731" cy="50217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5512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20937</TotalTime>
  <Words>10963</Words>
  <Application>Microsoft Office PowerPoint</Application>
  <PresentationFormat>Panorámica</PresentationFormat>
  <Paragraphs>3944</Paragraphs>
  <Slides>59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8" baseType="lpstr">
      <vt:lpstr>Aptos</vt:lpstr>
      <vt:lpstr>Aptos Black</vt:lpstr>
      <vt:lpstr>Aptos Display</vt:lpstr>
      <vt:lpstr>Arial</vt:lpstr>
      <vt:lpstr>Calibri</vt:lpstr>
      <vt:lpstr>Loyola</vt:lpstr>
      <vt:lpstr>Nunito Sans Normal Light</vt:lpstr>
      <vt:lpstr>Verdana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Yohan Andres Pinzon Pinilla</dc:creator>
  <cp:lastModifiedBy>Jeaneth Liliana Caro Cardenas</cp:lastModifiedBy>
  <cp:revision>138</cp:revision>
  <dcterms:created xsi:type="dcterms:W3CDTF">2025-01-13T16:10:57Z</dcterms:created>
  <dcterms:modified xsi:type="dcterms:W3CDTF">2025-09-02T20:02:57Z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2024-12-31T00:00:00Z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2025-01-13T00:00:00Z</vt:filetime>
  </property>
  <property fmtid="{D5CDD505-2E9C-101B-9397-08002B2CF9AE}" pid="5" name="Producer">
    <vt:lpwstr>Microsoft® PowerPoint® para Microsoft 365</vt:lpwstr>
  </property>
</Properties>
</file>