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1951" r:id="rId6"/>
    <p:sldId id="1952" r:id="rId7"/>
    <p:sldId id="288" r:id="rId8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ol Jaimes Calderon" initials="MJC" lastIdx="1" clrIdx="0">
    <p:extLst>
      <p:ext uri="{19B8F6BF-5375-455C-9EA6-DF929625EA0E}">
        <p15:presenceInfo xmlns:p15="http://schemas.microsoft.com/office/powerpoint/2012/main" userId="S::Marisol.Jaimes@icbf.gov.co::20b87514-fda7-437a-9673-6c07fb24d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1EA"/>
    <a:srgbClr val="94DBD2"/>
    <a:srgbClr val="E1BBDC"/>
    <a:srgbClr val="F1E3FC"/>
    <a:srgbClr val="A7B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2"/>
    <p:restoredTop sz="94221"/>
  </p:normalViewPr>
  <p:slideViewPr>
    <p:cSldViewPr snapToGrid="0">
      <p:cViewPr varScale="1">
        <p:scale>
          <a:sx n="68" d="100"/>
          <a:sy n="68" d="100"/>
        </p:scale>
        <p:origin x="10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59B5-99A6-4C47-8050-26D28ABF1E5E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BE99B-2F30-3140-9F3D-D89B1F20C4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474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0AB5-3198-49CE-8582-4554325317E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4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B0AB5-3198-49CE-8582-4554325317E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4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9EDB5-C1A7-1444-AE91-2C7E7CCF3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167EE-D878-2A49-A64A-E9D4BD37E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FEAF28-55A7-5A48-AA51-A05CB071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75E01-07A1-5841-8AA6-647CC8A5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736EF-621D-FC42-B2E9-3F6EE482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6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8D509-B849-3240-82F5-F330B23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1E299-13EF-0940-AECF-5C1EA452F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4B219C-D15D-764E-AD66-ADC8118E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BCE7E-0257-8B44-AF6B-587146DC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7E3D0-09F3-9746-8D83-C90E3D2E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69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65FD3C-113B-EB40-B146-19D932085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A8A6EF-7814-084E-8C4B-0DD53634B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9557E-CBC5-D649-9CAE-28E87081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3427A-060B-2442-B230-70DA0EC9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2F48D-06C6-8E44-A0A1-785BE401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459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BCD98-496C-9640-AB59-A1DB214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2C7B2-6AF4-2443-855D-6F3E0329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95031-E9C6-EF48-8A08-4CA4EAF0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7268-7E80-2F45-B0EC-4111759B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836BB-8123-4C41-BC97-617AACCD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1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71E9C-6F93-084E-974A-3468C6DC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8D444-3B07-4E4C-824F-15EAAC2F0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C2926-75E8-6447-BDB2-F85F2232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F6C1E9-270A-F043-83AA-8DB3AFBE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BF48B-90AC-2F4B-84BF-DDD59394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44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0EF9F-4963-3244-9A96-C33136F8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AC0C3-BF88-934C-847C-F2C906F2B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623BEC-92BD-434D-8AE3-34B02B5B2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08A4DD-3874-DA4D-BA7B-9B385387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043BFC-CD98-4C4B-A3F4-1E7AEFFC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EC0DF-6222-974F-B1AD-D9051B99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398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AC8D2-94DA-F14A-85D1-3F6002FA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15B709-3F55-7F40-9E07-1D412635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9DE5A-6FAC-264B-82EF-CC2ECF61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121808-E4EF-BB4E-A748-2E92B0DCB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6479D7-1ECA-DF45-8004-F3EA7F07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42B5C-26A4-4E4F-9109-29966776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1C5043-5754-664D-A39A-F554B1FB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9F63B2-DCF8-DC42-82DF-4A8DB8E8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9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C96CC-C1D2-C446-983B-5C9D53E8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CAEEA-39DA-A64E-9BF6-36EB90D9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637C73-9E6D-B648-A234-B0262C24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630B89-0FA8-0843-8B4F-C5E9D52D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83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60CB1C-A799-E244-AA42-08A70CFE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6DC0D7-F459-CE45-B344-169204E5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DF1DEE-CB48-3147-9878-6044C4E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51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739F1-320C-3846-9128-36357B78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7FC9A-F23D-3842-8D2E-A8F45712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93D9D-FE57-AB4F-B7F0-6F887653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729A9-49C6-F240-9FC7-22A9C1DB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0104E7-70A5-FC4E-9B4B-2ED6489B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862B05-6C89-6F43-9BF2-F327A739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6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173B4-BAE2-E146-BE58-1EB32077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D015D-41C7-AE49-8342-B894C220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5A05D8-DF2B-084B-9EAD-490769A1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89E8CC-FC09-8D4B-AD02-6612E012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1387E-9611-7A48-9BE2-C6CB38C8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DDCB9F-C280-E94D-88FB-6D551A53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583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453FAE-0601-B54C-BE51-C696876E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9064F8-E8DE-0842-9438-D5E61A38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59C11-9CBF-354E-B253-DA0D8FCBC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0A5F-8A61-1440-8CF1-78463D190B9B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F3C495-0AEF-4642-A426-D1B52413D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DCB6F-52E3-7F4C-8BEC-8741D3BA9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1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office.com/Pages/ResponsePage.aspx?id=86WSPXq8eUqMXl5IP3eJvxR1uCCn_XpDlnNsB_sk0jdUOTRUVzVBQkRDUVVUM0tXQzUxM1VOWUo1Vy4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2BD2CCD-E609-4A90-957D-57E5F0D2B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903DA28B-CC42-4FCA-91E8-F5B62538FA0D}"/>
              </a:ext>
            </a:extLst>
          </p:cNvPr>
          <p:cNvSpPr txBox="1">
            <a:spLocks/>
          </p:cNvSpPr>
          <p:nvPr/>
        </p:nvSpPr>
        <p:spPr>
          <a:xfrm>
            <a:off x="5551623" y="1566819"/>
            <a:ext cx="5829300" cy="3511346"/>
          </a:xfrm>
          <a:prstGeom prst="rect">
            <a:avLst/>
          </a:prstGeom>
        </p:spPr>
        <p:txBody>
          <a:bodyPr vert="horz" wrap="square" lIns="0" tIns="502920" rIns="0" bIns="0" rtlCol="0">
            <a:spAutoFit/>
          </a:bodyPr>
          <a:lstStyle>
            <a:lvl1pPr marL="0">
              <a:defRPr sz="9400" b="1" i="0">
                <a:solidFill>
                  <a:srgbClr val="76B72A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0" algn="ctr" defTabSz="914400" eaLnBrk="1" fontAlgn="auto" latinLnBrk="0" hangingPunct="1">
              <a:lnSpc>
                <a:spcPct val="66000"/>
              </a:lnSpc>
              <a:spcBef>
                <a:spcPts val="3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400" b="1" i="0" u="none" strike="noStrike" kern="0" cap="none" spc="150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ICBF</a:t>
            </a:r>
            <a:r>
              <a:rPr kumimoji="0" lang="es-CO" sz="9400" b="1" i="0" u="none" strike="noStrike" kern="0" cap="none" spc="305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O" sz="9400" b="1" i="0" u="none" strike="noStrike" kern="0" cap="none" spc="195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RINDE </a:t>
            </a:r>
            <a:r>
              <a:rPr kumimoji="0" lang="es-CO" sz="9400" b="1" i="0" u="none" strike="noStrike" kern="0" cap="none" spc="-2110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O" sz="9400" b="1" i="0" u="none" strike="noStrike" kern="0" cap="none" spc="90" normalizeH="0" baseline="0" noProof="0" dirty="0">
                <a:ln>
                  <a:noFill/>
                </a:ln>
                <a:solidFill>
                  <a:srgbClr val="76B7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CUENTAS</a:t>
            </a:r>
          </a:p>
          <a:p>
            <a:pPr marL="0" marR="0" lvl="0" indent="0" algn="ctr" defTabSz="914400" eaLnBrk="1" fontAlgn="auto" latinLnBrk="0" hangingPunct="1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500" kern="0" spc="30" dirty="0">
                <a:solidFill>
                  <a:srgbClr val="003D7E"/>
                </a:solidFill>
              </a:rPr>
              <a:t>CRONOGRAMA</a:t>
            </a:r>
          </a:p>
          <a:p>
            <a:pPr marL="0" marR="0" lvl="0" indent="0" algn="ctr" defTabSz="914400" eaLnBrk="1" fontAlgn="auto" latinLnBrk="0" hangingPunct="1">
              <a:lnSpc>
                <a:spcPts val="288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500" kern="0" spc="30" dirty="0">
                <a:solidFill>
                  <a:srgbClr val="003D7E"/>
                </a:solidFill>
              </a:rPr>
              <a:t> </a:t>
            </a:r>
            <a:r>
              <a:rPr lang="es-CO" sz="3200" kern="0" spc="30" dirty="0">
                <a:solidFill>
                  <a:srgbClr val="003D7E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45906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D198DA5-DE04-0B42-941F-EFE3CA4BD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18" y="2233083"/>
            <a:ext cx="10287088" cy="126704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44A2B87-2CC9-4612-A17F-E695E748D387}"/>
              </a:ext>
            </a:extLst>
          </p:cNvPr>
          <p:cNvSpPr txBox="1"/>
          <p:nvPr/>
        </p:nvSpPr>
        <p:spPr>
          <a:xfrm>
            <a:off x="1162384" y="1051896"/>
            <a:ext cx="11436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ICBF: PROCEDIMIENTO INTERNO P2.MS. “RENDICIÓN PÚBLICA DE CUENTAS Y MESAS PÚBLICAS”</a:t>
            </a:r>
          </a:p>
          <a:p>
            <a:pPr algn="ctr"/>
            <a:endParaRPr lang="es-CO" sz="1000" b="1" dirty="0">
              <a:solidFill>
                <a:srgbClr val="002060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Lideres del procedimiento</a:t>
            </a:r>
            <a:r>
              <a:rPr lang="es-CO" sz="1400" dirty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: DPCG - Subdirección y Monitoreo y Evaluación (asesoría y acompañamiento)</a:t>
            </a:r>
          </a:p>
          <a:p>
            <a:pPr algn="ctr"/>
            <a:r>
              <a:rPr lang="es-CO" sz="1400" b="1" dirty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Áreas de apoyo: </a:t>
            </a:r>
            <a:r>
              <a:rPr lang="es-CO" sz="1400" dirty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Oficina de Comunicaciones, DIT, Dirección de Abastecimiento y Oficina de Gestión Regional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5E79959-C699-4B78-B02D-E06F621D31CC}"/>
              </a:ext>
            </a:extLst>
          </p:cNvPr>
          <p:cNvSpPr txBox="1"/>
          <p:nvPr/>
        </p:nvSpPr>
        <p:spPr>
          <a:xfrm>
            <a:off x="1705573" y="4419544"/>
            <a:ext cx="2023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buClr>
                <a:schemeClr val="accent4"/>
              </a:buClr>
              <a:buFont typeface="Wingdings" pitchFamily="2" charset="2"/>
              <a:buNone/>
            </a:pPr>
            <a:r>
              <a:rPr lang="es-CO" sz="1200" b="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Memorando de directrices </a:t>
            </a:r>
          </a:p>
          <a:p>
            <a:pPr algn="l">
              <a:buClr>
                <a:schemeClr val="accent4"/>
              </a:buClr>
              <a:buFont typeface="Wingdings" pitchFamily="2" charset="2"/>
              <a:buNone/>
            </a:pPr>
            <a:r>
              <a:rPr lang="es-CO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Reunión de apertura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00C43CD-514E-5842-85D0-4CFA3BA31A72}"/>
              </a:ext>
            </a:extLst>
          </p:cNvPr>
          <p:cNvSpPr txBox="1"/>
          <p:nvPr/>
        </p:nvSpPr>
        <p:spPr>
          <a:xfrm>
            <a:off x="0" y="-14372"/>
            <a:ext cx="12192000" cy="106626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 lvl="0">
              <a:defRPr lang="es-CO"/>
            </a:defPPr>
            <a:lvl1pPr algn="ctr">
              <a:defRPr sz="3200" b="1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</a:lstStyle>
          <a:p>
            <a:endParaRPr lang="es-ES" sz="6000" dirty="0"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97A4005-C76C-A047-A075-089ADA5E6A71}"/>
              </a:ext>
            </a:extLst>
          </p:cNvPr>
          <p:cNvCxnSpPr>
            <a:cxnSpLocks/>
            <a:endCxn id="73" idx="6"/>
          </p:cNvCxnSpPr>
          <p:nvPr/>
        </p:nvCxnSpPr>
        <p:spPr>
          <a:xfrm>
            <a:off x="629891" y="3838794"/>
            <a:ext cx="11562109" cy="4979"/>
          </a:xfrm>
          <a:prstGeom prst="line">
            <a:avLst/>
          </a:prstGeom>
          <a:ln w="28575">
            <a:solidFill>
              <a:srgbClr val="6DB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1D030AD-1768-3048-93C0-78E36A8992F8}"/>
              </a:ext>
            </a:extLst>
          </p:cNvPr>
          <p:cNvSpPr txBox="1"/>
          <p:nvPr/>
        </p:nvSpPr>
        <p:spPr>
          <a:xfrm>
            <a:off x="1711774" y="4109335"/>
            <a:ext cx="202303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s-CO" sz="1200" b="1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marzo 2022</a:t>
            </a:r>
            <a:endParaRPr lang="es-CO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097B29E-C06C-B947-B5AD-F1E8481D4480}"/>
              </a:ext>
            </a:extLst>
          </p:cNvPr>
          <p:cNvSpPr txBox="1"/>
          <p:nvPr/>
        </p:nvSpPr>
        <p:spPr>
          <a:xfrm>
            <a:off x="-38975" y="3688636"/>
            <a:ext cx="242944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4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2022*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53EAA7CC-E3C3-F84E-A622-2266F34C9410}"/>
              </a:ext>
            </a:extLst>
          </p:cNvPr>
          <p:cNvCxnSpPr>
            <a:cxnSpLocks/>
          </p:cNvCxnSpPr>
          <p:nvPr/>
        </p:nvCxnSpPr>
        <p:spPr>
          <a:xfrm>
            <a:off x="2729192" y="3691024"/>
            <a:ext cx="0" cy="327586"/>
          </a:xfrm>
          <a:prstGeom prst="line">
            <a:avLst/>
          </a:prstGeom>
          <a:ln w="28575">
            <a:solidFill>
              <a:srgbClr val="6DB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43E87D9-77C1-3241-9398-D85EB99F44FC}"/>
              </a:ext>
            </a:extLst>
          </p:cNvPr>
          <p:cNvCxnSpPr>
            <a:cxnSpLocks/>
          </p:cNvCxnSpPr>
          <p:nvPr/>
        </p:nvCxnSpPr>
        <p:spPr>
          <a:xfrm>
            <a:off x="4859769" y="3681065"/>
            <a:ext cx="0" cy="327586"/>
          </a:xfrm>
          <a:prstGeom prst="line">
            <a:avLst/>
          </a:prstGeom>
          <a:ln w="28575">
            <a:solidFill>
              <a:srgbClr val="6DB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6659F8A1-13AA-AC41-B032-5124AD0DE231}"/>
              </a:ext>
            </a:extLst>
          </p:cNvPr>
          <p:cNvCxnSpPr>
            <a:cxnSpLocks/>
          </p:cNvCxnSpPr>
          <p:nvPr/>
        </p:nvCxnSpPr>
        <p:spPr>
          <a:xfrm>
            <a:off x="6793163" y="3691024"/>
            <a:ext cx="0" cy="327586"/>
          </a:xfrm>
          <a:prstGeom prst="line">
            <a:avLst/>
          </a:prstGeom>
          <a:ln w="28575">
            <a:solidFill>
              <a:srgbClr val="6DB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DA7840A8-670E-F842-BD44-6426E4F73FB4}"/>
              </a:ext>
            </a:extLst>
          </p:cNvPr>
          <p:cNvCxnSpPr>
            <a:cxnSpLocks/>
          </p:cNvCxnSpPr>
          <p:nvPr/>
        </p:nvCxnSpPr>
        <p:spPr>
          <a:xfrm>
            <a:off x="8969874" y="3694700"/>
            <a:ext cx="0" cy="327586"/>
          </a:xfrm>
          <a:prstGeom prst="line">
            <a:avLst/>
          </a:prstGeom>
          <a:ln w="28575">
            <a:solidFill>
              <a:srgbClr val="6DB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153354C-E343-E947-A687-8F976A3C3826}"/>
              </a:ext>
            </a:extLst>
          </p:cNvPr>
          <p:cNvSpPr txBox="1"/>
          <p:nvPr/>
        </p:nvSpPr>
        <p:spPr>
          <a:xfrm>
            <a:off x="3870743" y="4108762"/>
            <a:ext cx="205714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marzo al 03 de abril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2D46C48-80FE-F545-B7EC-9E15CA066497}"/>
              </a:ext>
            </a:extLst>
          </p:cNvPr>
          <p:cNvSpPr txBox="1"/>
          <p:nvPr/>
        </p:nvSpPr>
        <p:spPr>
          <a:xfrm>
            <a:off x="5962813" y="4108763"/>
            <a:ext cx="202303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abril al 13 de abril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55738B1-49B2-FF46-8534-012C15A4B68B}"/>
              </a:ext>
            </a:extLst>
          </p:cNvPr>
          <p:cNvSpPr/>
          <p:nvPr/>
        </p:nvSpPr>
        <p:spPr>
          <a:xfrm>
            <a:off x="2646293" y="3753827"/>
            <a:ext cx="172528" cy="172528"/>
          </a:xfrm>
          <a:prstGeom prst="ellipse">
            <a:avLst/>
          </a:prstGeom>
          <a:solidFill>
            <a:srgbClr val="6DB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74E8B243-7F91-C144-992D-00C04CD68746}"/>
              </a:ext>
            </a:extLst>
          </p:cNvPr>
          <p:cNvSpPr/>
          <p:nvPr/>
        </p:nvSpPr>
        <p:spPr>
          <a:xfrm>
            <a:off x="4782359" y="3768416"/>
            <a:ext cx="172528" cy="172528"/>
          </a:xfrm>
          <a:prstGeom prst="ellipse">
            <a:avLst/>
          </a:prstGeom>
          <a:solidFill>
            <a:srgbClr val="6DB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CAA7C484-5225-214D-9485-21ECCE28BA76}"/>
              </a:ext>
            </a:extLst>
          </p:cNvPr>
          <p:cNvSpPr/>
          <p:nvPr/>
        </p:nvSpPr>
        <p:spPr>
          <a:xfrm>
            <a:off x="6706898" y="3756342"/>
            <a:ext cx="172528" cy="172528"/>
          </a:xfrm>
          <a:prstGeom prst="ellipse">
            <a:avLst/>
          </a:prstGeom>
          <a:solidFill>
            <a:srgbClr val="6DB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D49B2D54-EDDC-0749-9507-EC15B7E2CB09}"/>
              </a:ext>
            </a:extLst>
          </p:cNvPr>
          <p:cNvSpPr/>
          <p:nvPr/>
        </p:nvSpPr>
        <p:spPr>
          <a:xfrm>
            <a:off x="8883609" y="3753827"/>
            <a:ext cx="172528" cy="172528"/>
          </a:xfrm>
          <a:prstGeom prst="ellipse">
            <a:avLst/>
          </a:prstGeom>
          <a:solidFill>
            <a:srgbClr val="6DB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F629A7FB-72BD-1D4C-995D-89C9924FA163}"/>
              </a:ext>
            </a:extLst>
          </p:cNvPr>
          <p:cNvSpPr/>
          <p:nvPr/>
        </p:nvSpPr>
        <p:spPr>
          <a:xfrm>
            <a:off x="12019472" y="3757509"/>
            <a:ext cx="172528" cy="172528"/>
          </a:xfrm>
          <a:prstGeom prst="ellipse">
            <a:avLst/>
          </a:prstGeom>
          <a:solidFill>
            <a:srgbClr val="6DB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B445205F-6D4B-C34E-9797-1FB2DE53E1A9}"/>
              </a:ext>
            </a:extLst>
          </p:cNvPr>
          <p:cNvSpPr txBox="1"/>
          <p:nvPr/>
        </p:nvSpPr>
        <p:spPr>
          <a:xfrm>
            <a:off x="-41383" y="6281827"/>
            <a:ext cx="1087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92218850-FB2A-DD49-A15D-DEDF524B4693}"/>
              </a:ext>
            </a:extLst>
          </p:cNvPr>
          <p:cNvSpPr txBox="1"/>
          <p:nvPr/>
        </p:nvSpPr>
        <p:spPr>
          <a:xfrm>
            <a:off x="3887799" y="4422590"/>
            <a:ext cx="2023032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previa y difusión masiva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CBB0268-945E-3446-ACA4-076C0534140C}"/>
              </a:ext>
            </a:extLst>
          </p:cNvPr>
          <p:cNvSpPr txBox="1"/>
          <p:nvPr/>
        </p:nvSpPr>
        <p:spPr>
          <a:xfrm>
            <a:off x="3878945" y="4945589"/>
            <a:ext cx="202303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de abril al 13 de abril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267690D-49AD-3649-B0EE-A163567A5259}"/>
              </a:ext>
            </a:extLst>
          </p:cNvPr>
          <p:cNvSpPr txBox="1"/>
          <p:nvPr/>
        </p:nvSpPr>
        <p:spPr>
          <a:xfrm>
            <a:off x="3887799" y="5259417"/>
            <a:ext cx="202303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 de información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5C2F6A73-C682-3F40-A301-3D3496C84D64}"/>
              </a:ext>
            </a:extLst>
          </p:cNvPr>
          <p:cNvSpPr txBox="1"/>
          <p:nvPr/>
        </p:nvSpPr>
        <p:spPr>
          <a:xfrm>
            <a:off x="8046681" y="4108762"/>
            <a:ext cx="202303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mayo al 23 mayo 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F21837C3-4556-E240-86C8-7E9BDD6E8599}"/>
              </a:ext>
            </a:extLst>
          </p:cNvPr>
          <p:cNvSpPr txBox="1"/>
          <p:nvPr/>
        </p:nvSpPr>
        <p:spPr>
          <a:xfrm>
            <a:off x="10094809" y="4108917"/>
            <a:ext cx="202303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agosto de 2022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0AC30549-A2C8-8E42-A8AD-730342CBD2F6}"/>
              </a:ext>
            </a:extLst>
          </p:cNvPr>
          <p:cNvCxnSpPr>
            <a:cxnSpLocks/>
          </p:cNvCxnSpPr>
          <p:nvPr/>
        </p:nvCxnSpPr>
        <p:spPr>
          <a:xfrm>
            <a:off x="10962651" y="3708203"/>
            <a:ext cx="0" cy="327586"/>
          </a:xfrm>
          <a:prstGeom prst="line">
            <a:avLst/>
          </a:prstGeom>
          <a:ln w="28575">
            <a:solidFill>
              <a:srgbClr val="6DB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ipse 80">
            <a:extLst>
              <a:ext uri="{FF2B5EF4-FFF2-40B4-BE49-F238E27FC236}">
                <a16:creationId xmlns:a16="http://schemas.microsoft.com/office/drawing/2014/main" id="{2CCB6136-E906-4D4A-8D03-36A196E3F6EB}"/>
              </a:ext>
            </a:extLst>
          </p:cNvPr>
          <p:cNvSpPr/>
          <p:nvPr/>
        </p:nvSpPr>
        <p:spPr>
          <a:xfrm>
            <a:off x="10876386" y="3767330"/>
            <a:ext cx="172528" cy="172528"/>
          </a:xfrm>
          <a:prstGeom prst="ellipse">
            <a:avLst/>
          </a:prstGeom>
          <a:solidFill>
            <a:srgbClr val="6DB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8942E27-871F-C54F-816B-FE68BBFE4326}"/>
              </a:ext>
            </a:extLst>
          </p:cNvPr>
          <p:cNvSpPr txBox="1"/>
          <p:nvPr/>
        </p:nvSpPr>
        <p:spPr>
          <a:xfrm>
            <a:off x="5971667" y="4434564"/>
            <a:ext cx="2023032" cy="39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C000"/>
              </a:buClr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trabajo territoriales  - Metodología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6DF897F1-62C7-FF4F-91B6-EC6A615B8EC0}"/>
              </a:ext>
            </a:extLst>
          </p:cNvPr>
          <p:cNvSpPr txBox="1"/>
          <p:nvPr/>
        </p:nvSpPr>
        <p:spPr>
          <a:xfrm>
            <a:off x="5989317" y="4957563"/>
            <a:ext cx="202303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días previos MP - RPC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BB73058F-AFB7-7B43-8EEE-0A661A4C0B04}"/>
              </a:ext>
            </a:extLst>
          </p:cNvPr>
          <p:cNvSpPr txBox="1"/>
          <p:nvPr/>
        </p:nvSpPr>
        <p:spPr>
          <a:xfrm>
            <a:off x="5971667" y="5271391"/>
            <a:ext cx="202303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Invitación. </a:t>
            </a:r>
            <a:r>
              <a:rPr lang="es-CO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de abril. </a:t>
            </a:r>
            <a:endParaRPr lang="es-CO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384BCA8E-3E6A-6746-9166-70D51A1586A3}"/>
              </a:ext>
            </a:extLst>
          </p:cNvPr>
          <p:cNvSpPr txBox="1"/>
          <p:nvPr/>
        </p:nvSpPr>
        <p:spPr>
          <a:xfrm>
            <a:off x="8048836" y="4434564"/>
            <a:ext cx="2023032" cy="39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C000"/>
              </a:buClr>
            </a:pPr>
            <a:r>
              <a:rPr lang="es-CO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Mesas Públicas Centros Zonales ICBF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97B56228-FCAA-D54B-81A3-3DFD7B7C514B}"/>
              </a:ext>
            </a:extLst>
          </p:cNvPr>
          <p:cNvSpPr txBox="1"/>
          <p:nvPr/>
        </p:nvSpPr>
        <p:spPr>
          <a:xfrm>
            <a:off x="8039982" y="4957563"/>
            <a:ext cx="202303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 julio al 22 de julio 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6863638C-AA82-CB4B-84DA-EAF21784C9B2}"/>
              </a:ext>
            </a:extLst>
          </p:cNvPr>
          <p:cNvSpPr txBox="1"/>
          <p:nvPr/>
        </p:nvSpPr>
        <p:spPr>
          <a:xfrm>
            <a:off x="8048836" y="5271391"/>
            <a:ext cx="2023032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s-CO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Pública de Cuentas  de Direcciones Regionales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2A1FA682-82DE-8342-88D9-BBF370B415B5}"/>
              </a:ext>
            </a:extLst>
          </p:cNvPr>
          <p:cNvSpPr txBox="1"/>
          <p:nvPr/>
        </p:nvSpPr>
        <p:spPr>
          <a:xfrm>
            <a:off x="10107446" y="4436521"/>
            <a:ext cx="2023032" cy="244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C000"/>
              </a:buClr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entes de control 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59E72CCF-3BA0-46FC-BE1C-1360CB430F53}"/>
              </a:ext>
            </a:extLst>
          </p:cNvPr>
          <p:cNvSpPr/>
          <p:nvPr/>
        </p:nvSpPr>
        <p:spPr>
          <a:xfrm>
            <a:off x="728285" y="4108762"/>
            <a:ext cx="157932" cy="1125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351D958-9FBA-4398-AC80-6218131DFD40}"/>
              </a:ext>
            </a:extLst>
          </p:cNvPr>
          <p:cNvSpPr txBox="1"/>
          <p:nvPr/>
        </p:nvSpPr>
        <p:spPr>
          <a:xfrm>
            <a:off x="85667" y="5346911"/>
            <a:ext cx="2437734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 Periodo de Gestión:</a:t>
            </a:r>
          </a:p>
          <a:p>
            <a:r>
              <a:rPr lang="es-CO" sz="1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enero 2021 a 31 dic 2021</a:t>
            </a:r>
            <a:endParaRPr lang="es-CO" sz="1400" u="sng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5CB4063-D50F-4A6E-B8FC-56BFEFADDA4C}"/>
              </a:ext>
            </a:extLst>
          </p:cNvPr>
          <p:cNvSpPr txBox="1"/>
          <p:nvPr/>
        </p:nvSpPr>
        <p:spPr>
          <a:xfrm>
            <a:off x="365642" y="207114"/>
            <a:ext cx="1124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lang="es-CO" sz="2800" b="1" dirty="0">
                <a:solidFill>
                  <a:prstClr val="white"/>
                </a:solidFill>
                <a:ea typeface="Arial Unicode MS" panose="020B0604020202020204" pitchFamily="34" charset="-128"/>
              </a:rPr>
              <a:t>Directrices Rendición Publica de Cuentas y Mesas Públicas 2022</a:t>
            </a:r>
          </a:p>
        </p:txBody>
      </p:sp>
    </p:spTree>
    <p:extLst>
      <p:ext uri="{BB962C8B-B14F-4D97-AF65-F5344CB8AC3E}">
        <p14:creationId xmlns:p14="http://schemas.microsoft.com/office/powerpoint/2010/main" val="243034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70547A-91C4-D648-A7B8-E7CEBDCAD34C}"/>
              </a:ext>
            </a:extLst>
          </p:cNvPr>
          <p:cNvSpPr txBox="1"/>
          <p:nvPr/>
        </p:nvSpPr>
        <p:spPr>
          <a:xfrm>
            <a:off x="1396262" y="6754249"/>
            <a:ext cx="1288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B73320-A9D8-4CE9-AD6B-83307CAEC140}"/>
              </a:ext>
            </a:extLst>
          </p:cNvPr>
          <p:cNvSpPr txBox="1"/>
          <p:nvPr/>
        </p:nvSpPr>
        <p:spPr>
          <a:xfrm>
            <a:off x="138907" y="401664"/>
            <a:ext cx="4088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600884-7862-D545-A10C-4F406A0E2483}"/>
              </a:ext>
            </a:extLst>
          </p:cNvPr>
          <p:cNvSpPr txBox="1"/>
          <p:nvPr/>
        </p:nvSpPr>
        <p:spPr>
          <a:xfrm>
            <a:off x="0" y="251505"/>
            <a:ext cx="1219199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 lvl="0">
              <a:defRPr lang="es-CO"/>
            </a:defPPr>
            <a:lvl1pPr algn="ctr">
              <a:defRPr sz="3200" b="1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    Realización de la Actividad Encuesta de Consulta Previa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8F4370-D8F6-4FDB-9E81-82F686258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8" t="16834" r="11039" b="10134"/>
          <a:stretch/>
        </p:blipFill>
        <p:spPr>
          <a:xfrm>
            <a:off x="1223888" y="935964"/>
            <a:ext cx="9115866" cy="474255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510F8D4-6E60-49C9-904C-57E94BCBE674}"/>
              </a:ext>
            </a:extLst>
          </p:cNvPr>
          <p:cNvSpPr txBox="1"/>
          <p:nvPr/>
        </p:nvSpPr>
        <p:spPr>
          <a:xfrm>
            <a:off x="805373" y="5857909"/>
            <a:ext cx="9956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https://forms.office.com/Pages/ResponsePage.aspx?id=86WSPXq8eUqMXl5IP3eJvxR1uCCn_XpDlnNsB_sk0jdUOTRUVzVBQkRDUVVUM0tXQzUxM1VOWUo1Vy4u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885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944D65-19DD-4B22-8632-4679CEB5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A7E4877-1BB0-9F4E-A422-04C6D6F657A0}"/>
              </a:ext>
            </a:extLst>
          </p:cNvPr>
          <p:cNvSpPr/>
          <p:nvPr/>
        </p:nvSpPr>
        <p:spPr>
          <a:xfrm>
            <a:off x="4784436" y="2542670"/>
            <a:ext cx="740485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419" sz="8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GRACIAS</a:t>
            </a:r>
            <a:endParaRPr lang="es-CO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54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273EB0DA40E64C8D9B29584187E4D7" ma:contentTypeVersion="13" ma:contentTypeDescription="Crear nuevo documento." ma:contentTypeScope="" ma:versionID="29aa89bb7e4f6046d3badb63ead7537c">
  <xsd:schema xmlns:xsd="http://www.w3.org/2001/XMLSchema" xmlns:xs="http://www.w3.org/2001/XMLSchema" xmlns:p="http://schemas.microsoft.com/office/2006/metadata/properties" xmlns:ns3="5d9e058c-a11d-4d86-9106-035c142a5f07" xmlns:ns4="7323dd76-abd1-4a0f-a7d2-ebe0b5c7418e" targetNamespace="http://schemas.microsoft.com/office/2006/metadata/properties" ma:root="true" ma:fieldsID="42e127f96c2d92f6918f96fb83928a9b" ns3:_="" ns4:_="">
    <xsd:import namespace="5d9e058c-a11d-4d86-9106-035c142a5f07"/>
    <xsd:import namespace="7323dd76-abd1-4a0f-a7d2-ebe0b5c741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e058c-a11d-4d86-9106-035c142a5f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3dd76-abd1-4a0f-a7d2-ebe0b5c74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603FA-00BE-466F-938C-42FB76EA59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F4A017-AFBE-4B6D-BB36-2AB775C5BF7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323dd76-abd1-4a0f-a7d2-ebe0b5c7418e"/>
    <ds:schemaRef ds:uri="5d9e058c-a11d-4d86-9106-035c142a5f07"/>
  </ds:schemaRefs>
</ds:datastoreItem>
</file>

<file path=customXml/itemProps3.xml><?xml version="1.0" encoding="utf-8"?>
<ds:datastoreItem xmlns:ds="http://schemas.openxmlformats.org/officeDocument/2006/customXml" ds:itemID="{8480E0BE-A3AD-41A1-9917-7DA12565B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9e058c-a11d-4d86-9106-035c142a5f07"/>
    <ds:schemaRef ds:uri="7323dd76-abd1-4a0f-a7d2-ebe0b5c74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211</Words>
  <Application>Microsoft Office PowerPoint</Application>
  <PresentationFormat>Panorámica</PresentationFormat>
  <Paragraphs>35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Eugenia Garcia Gomez</dc:creator>
  <cp:lastModifiedBy>Marisol Jaimes Calderon</cp:lastModifiedBy>
  <cp:revision>87</cp:revision>
  <dcterms:modified xsi:type="dcterms:W3CDTF">2022-04-01T02:25:20Z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0x01010066273EB0DA40E64C8D9B29584187E4D7</vt:lpwstr>
  </property>
</Properties>
</file>