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3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63" r:id="rId6"/>
  </p:sldMasterIdLst>
  <p:notesMasterIdLst>
    <p:notesMasterId r:id="rId85"/>
  </p:notesMasterIdLst>
  <p:sldIdLst>
    <p:sldId id="1931" r:id="rId7"/>
    <p:sldId id="1933" r:id="rId8"/>
    <p:sldId id="1936" r:id="rId9"/>
    <p:sldId id="256" r:id="rId10"/>
    <p:sldId id="1907" r:id="rId11"/>
    <p:sldId id="1951" r:id="rId12"/>
    <p:sldId id="1899" r:id="rId13"/>
    <p:sldId id="1952" r:id="rId14"/>
    <p:sldId id="1024" r:id="rId15"/>
    <p:sldId id="1954" r:id="rId16"/>
    <p:sldId id="1988" r:id="rId17"/>
    <p:sldId id="1989" r:id="rId18"/>
    <p:sldId id="1961" r:id="rId19"/>
    <p:sldId id="1987" r:id="rId20"/>
    <p:sldId id="264" r:id="rId21"/>
    <p:sldId id="265" r:id="rId22"/>
    <p:sldId id="1975" r:id="rId23"/>
    <p:sldId id="1958" r:id="rId24"/>
    <p:sldId id="1993" r:id="rId25"/>
    <p:sldId id="1994" r:id="rId26"/>
    <p:sldId id="2008" r:id="rId27"/>
    <p:sldId id="1938" r:id="rId28"/>
    <p:sldId id="1953" r:id="rId29"/>
    <p:sldId id="2000" r:id="rId30"/>
    <p:sldId id="1939" r:id="rId31"/>
    <p:sldId id="1909" r:id="rId32"/>
    <p:sldId id="2009" r:id="rId33"/>
    <p:sldId id="1900" r:id="rId34"/>
    <p:sldId id="1940" r:id="rId35"/>
    <p:sldId id="1901" r:id="rId36"/>
    <p:sldId id="257" r:id="rId37"/>
    <p:sldId id="281" r:id="rId38"/>
    <p:sldId id="282" r:id="rId39"/>
    <p:sldId id="283" r:id="rId40"/>
    <p:sldId id="284" r:id="rId41"/>
    <p:sldId id="285" r:id="rId42"/>
    <p:sldId id="286" r:id="rId43"/>
    <p:sldId id="287" r:id="rId44"/>
    <p:sldId id="288" r:id="rId45"/>
    <p:sldId id="289" r:id="rId46"/>
    <p:sldId id="290" r:id="rId47"/>
    <p:sldId id="293" r:id="rId48"/>
    <p:sldId id="292" r:id="rId49"/>
    <p:sldId id="295" r:id="rId50"/>
    <p:sldId id="296" r:id="rId51"/>
    <p:sldId id="297" r:id="rId52"/>
    <p:sldId id="298" r:id="rId53"/>
    <p:sldId id="299" r:id="rId54"/>
    <p:sldId id="300" r:id="rId55"/>
    <p:sldId id="271" r:id="rId56"/>
    <p:sldId id="301" r:id="rId57"/>
    <p:sldId id="2005" r:id="rId58"/>
    <p:sldId id="2006" r:id="rId59"/>
    <p:sldId id="306" r:id="rId60"/>
    <p:sldId id="304" r:id="rId61"/>
    <p:sldId id="273" r:id="rId62"/>
    <p:sldId id="2001" r:id="rId63"/>
    <p:sldId id="1914" r:id="rId64"/>
    <p:sldId id="1916" r:id="rId65"/>
    <p:sldId id="330" r:id="rId66"/>
    <p:sldId id="1917" r:id="rId67"/>
    <p:sldId id="332" r:id="rId68"/>
    <p:sldId id="337" r:id="rId69"/>
    <p:sldId id="1991" r:id="rId70"/>
    <p:sldId id="342" r:id="rId71"/>
    <p:sldId id="317" r:id="rId72"/>
    <p:sldId id="2007" r:id="rId73"/>
    <p:sldId id="1947" r:id="rId74"/>
    <p:sldId id="320" r:id="rId75"/>
    <p:sldId id="319" r:id="rId76"/>
    <p:sldId id="1948" r:id="rId77"/>
    <p:sldId id="325" r:id="rId78"/>
    <p:sldId id="1949" r:id="rId79"/>
    <p:sldId id="326" r:id="rId80"/>
    <p:sldId id="327" r:id="rId81"/>
    <p:sldId id="1950" r:id="rId82"/>
    <p:sldId id="328" r:id="rId83"/>
    <p:sldId id="274" r:id="rId8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202F9F-C1EE-47CC-A7B5-1A95CFDBFC0B}" v="14" dt="2020-09-15T23:54:38.44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668"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E67CB1-2278-4E7E-A75B-1D661FB9D44A}" type="doc">
      <dgm:prSet loTypeId="urn:microsoft.com/office/officeart/2005/8/layout/lProcess2" loCatId="relationship" qsTypeId="urn:microsoft.com/office/officeart/2005/8/quickstyle/simple1" qsCatId="simple" csTypeId="urn:microsoft.com/office/officeart/2005/8/colors/accent3_4" csCatId="accent3" phldr="1"/>
      <dgm:spPr/>
      <dgm:t>
        <a:bodyPr/>
        <a:lstStyle/>
        <a:p>
          <a:endParaRPr lang="es-CO"/>
        </a:p>
      </dgm:t>
    </dgm:pt>
    <dgm:pt modelId="{B1F6A923-B7CD-44BF-B942-7196CAE7BEE7}">
      <dgm:prSet phldrT="[Texto]" custT="1"/>
      <dgm:spPr/>
      <dgm:t>
        <a:bodyPr/>
        <a:lstStyle/>
        <a:p>
          <a:r>
            <a:rPr lang="es-CO" sz="3200" b="1" dirty="0"/>
            <a:t>Salud</a:t>
          </a:r>
        </a:p>
      </dgm:t>
    </dgm:pt>
    <dgm:pt modelId="{138B9053-87FC-449F-90A6-1C5B60D6956C}" type="parTrans" cxnId="{A58094D1-20DF-4489-A211-9619645E2457}">
      <dgm:prSet/>
      <dgm:spPr/>
      <dgm:t>
        <a:bodyPr/>
        <a:lstStyle/>
        <a:p>
          <a:endParaRPr lang="es-CO" sz="2400"/>
        </a:p>
      </dgm:t>
    </dgm:pt>
    <dgm:pt modelId="{1D79ECC5-4C1A-4180-91C3-1ADA1CA36212}" type="sibTrans" cxnId="{A58094D1-20DF-4489-A211-9619645E2457}">
      <dgm:prSet/>
      <dgm:spPr/>
      <dgm:t>
        <a:bodyPr/>
        <a:lstStyle/>
        <a:p>
          <a:endParaRPr lang="es-CO" sz="2400"/>
        </a:p>
      </dgm:t>
    </dgm:pt>
    <dgm:pt modelId="{44BFDFC5-8267-4F54-BC15-4A3D7F1B9E1C}">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CO" sz="1100" dirty="0"/>
            <a:t>  Garantiza el ejercicio efectivo del derecho a la salud física y mental.</a:t>
          </a:r>
        </a:p>
        <a:p>
          <a:r>
            <a:rPr lang="es-CO" sz="1100" dirty="0"/>
            <a:t>Resolución 459 de 2012. Protocolo y Modelo de Atención Integral en Salud para Víctimas de Violencia Sexual.</a:t>
          </a:r>
          <a:endParaRPr lang="es-CO" sz="1100" i="1" dirty="0"/>
        </a:p>
      </dgm:t>
    </dgm:pt>
    <dgm:pt modelId="{C12211ED-4ACF-4FA0-9585-43DCF8980FE4}" type="parTrans" cxnId="{B9423343-0A9A-4465-8A8F-AB2B644AD8B5}">
      <dgm:prSet/>
      <dgm:spPr/>
      <dgm:t>
        <a:bodyPr/>
        <a:lstStyle/>
        <a:p>
          <a:endParaRPr lang="es-CO" sz="2400"/>
        </a:p>
      </dgm:t>
    </dgm:pt>
    <dgm:pt modelId="{7A7E2E1F-FC5E-489C-8D90-199398B880AE}" type="sibTrans" cxnId="{B9423343-0A9A-4465-8A8F-AB2B644AD8B5}">
      <dgm:prSet/>
      <dgm:spPr/>
      <dgm:t>
        <a:bodyPr/>
        <a:lstStyle/>
        <a:p>
          <a:endParaRPr lang="es-CO" sz="2400"/>
        </a:p>
      </dgm:t>
    </dgm:pt>
    <dgm:pt modelId="{7CC3AF0E-59ED-4D16-A2F3-08D3A4D8424E}">
      <dgm:prSet phldrT="[Texto]" custT="1"/>
      <dgm:spPr/>
      <dgm:t>
        <a:bodyPr/>
        <a:lstStyle/>
        <a:p>
          <a:r>
            <a:rPr lang="es-CO" sz="3200" b="1" dirty="0"/>
            <a:t>Protección</a:t>
          </a:r>
        </a:p>
      </dgm:t>
    </dgm:pt>
    <dgm:pt modelId="{520C03BE-DFF5-47A0-861F-614268EEDB01}" type="parTrans" cxnId="{86E40F63-7920-415F-B863-C8CA1709A4DB}">
      <dgm:prSet/>
      <dgm:spPr/>
      <dgm:t>
        <a:bodyPr/>
        <a:lstStyle/>
        <a:p>
          <a:endParaRPr lang="es-CO" sz="2400"/>
        </a:p>
      </dgm:t>
    </dgm:pt>
    <dgm:pt modelId="{C158FDD5-A4A4-46F5-9049-1711416781F4}" type="sibTrans" cxnId="{86E40F63-7920-415F-B863-C8CA1709A4DB}">
      <dgm:prSet/>
      <dgm:spPr/>
      <dgm:t>
        <a:bodyPr/>
        <a:lstStyle/>
        <a:p>
          <a:endParaRPr lang="es-CO" sz="2400"/>
        </a:p>
      </dgm:t>
    </dgm:pt>
    <dgm:pt modelId="{61F98C8B-A436-4C64-AC97-B24664001EC5}">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ES" sz="1000" dirty="0"/>
            <a:t> Adopta medidas de Proteccion y Restablecimiento de los derechos de niñas, niños y adolescentes, cuando se encuentran amenazados, inobservados o vulnerados. </a:t>
          </a:r>
        </a:p>
        <a:p>
          <a:r>
            <a:rPr lang="es-ES" sz="1000" dirty="0"/>
            <a:t>Atendiendo a los principios de interés superior y prevalencia de los derechos del niño, niña o adolescente. </a:t>
          </a:r>
        </a:p>
        <a:p>
          <a:r>
            <a:rPr lang="es-ES_tradnl" sz="1000" dirty="0"/>
            <a:t>Ley 1098 del 2006.</a:t>
          </a:r>
          <a:endParaRPr lang="es-CO" sz="1000" dirty="0"/>
        </a:p>
      </dgm:t>
    </dgm:pt>
    <dgm:pt modelId="{039A6A3A-66E0-4008-86B3-D82F03E75F90}" type="parTrans" cxnId="{A40B683C-212F-4292-9346-01F01A5619DB}">
      <dgm:prSet/>
      <dgm:spPr/>
      <dgm:t>
        <a:bodyPr/>
        <a:lstStyle/>
        <a:p>
          <a:endParaRPr lang="es-CO" sz="2400"/>
        </a:p>
      </dgm:t>
    </dgm:pt>
    <dgm:pt modelId="{92DA178F-8951-4A32-861D-4EAF7E4D95ED}" type="sibTrans" cxnId="{A40B683C-212F-4292-9346-01F01A5619DB}">
      <dgm:prSet/>
      <dgm:spPr/>
      <dgm:t>
        <a:bodyPr/>
        <a:lstStyle/>
        <a:p>
          <a:endParaRPr lang="es-CO" sz="2400"/>
        </a:p>
      </dgm:t>
    </dgm:pt>
    <dgm:pt modelId="{62B32C39-EEE5-44ED-8BDE-FAB96585F3D3}">
      <dgm:prSet phldrT="[Texto]" custT="1"/>
      <dgm:spPr/>
      <dgm:t>
        <a:bodyPr/>
        <a:lstStyle/>
        <a:p>
          <a:r>
            <a:rPr lang="es-CO" sz="3200" b="1" dirty="0"/>
            <a:t>Justicia</a:t>
          </a:r>
        </a:p>
      </dgm:t>
    </dgm:pt>
    <dgm:pt modelId="{E01D7791-45FA-461A-8B99-75971E92D290}" type="parTrans" cxnId="{4C05A110-7292-42F1-856E-3128FFEF8EA0}">
      <dgm:prSet/>
      <dgm:spPr/>
      <dgm:t>
        <a:bodyPr/>
        <a:lstStyle/>
        <a:p>
          <a:endParaRPr lang="es-CO" sz="2400"/>
        </a:p>
      </dgm:t>
    </dgm:pt>
    <dgm:pt modelId="{0DF625BC-3307-49C2-A0CC-B9D971DA4CD9}" type="sibTrans" cxnId="{4C05A110-7292-42F1-856E-3128FFEF8EA0}">
      <dgm:prSet/>
      <dgm:spPr/>
      <dgm:t>
        <a:bodyPr/>
        <a:lstStyle/>
        <a:p>
          <a:endParaRPr lang="es-CO" sz="2400"/>
        </a:p>
      </dgm:t>
    </dgm:pt>
    <dgm:pt modelId="{2B2CF8B3-D733-4A31-8EC1-96BC0638B002}">
      <dgm:prSet phldrT="[Texto]" custT="1">
        <dgm:style>
          <a:lnRef idx="0">
            <a:schemeClr val="accent3"/>
          </a:lnRef>
          <a:fillRef idx="3">
            <a:schemeClr val="accent3"/>
          </a:fillRef>
          <a:effectRef idx="3">
            <a:schemeClr val="accent3"/>
          </a:effectRef>
          <a:fontRef idx="minor">
            <a:schemeClr val="lt1"/>
          </a:fontRef>
        </dgm:style>
      </dgm:prSet>
      <dgm:spPr/>
      <dgm:t>
        <a:bodyPr/>
        <a:lstStyle/>
        <a:p>
          <a:r>
            <a:rPr lang="es-CO" sz="1000" b="0" i="0" dirty="0"/>
            <a:t>Garantiza el acceso efectivo a la justicia, la verdad y la reparación de las víctimas.</a:t>
          </a:r>
        </a:p>
        <a:p>
          <a:r>
            <a:rPr lang="es-CO" sz="1000" dirty="0" err="1"/>
            <a:t>Recepciona</a:t>
          </a:r>
          <a:r>
            <a:rPr lang="es-CO" sz="1000" dirty="0"/>
            <a:t> la denuncia</a:t>
          </a:r>
        </a:p>
        <a:p>
          <a:r>
            <a:rPr lang="es-CO" sz="1000" dirty="0"/>
            <a:t>Adelanta procesos de investigación penal.</a:t>
          </a:r>
        </a:p>
        <a:p>
          <a:r>
            <a:rPr lang="es-CO" sz="1000" b="0" i="0" dirty="0"/>
            <a:t>Acusa a la presunta persona agresora.</a:t>
          </a:r>
        </a:p>
        <a:p>
          <a:r>
            <a:rPr lang="es-CO" sz="1000" b="0" i="0" dirty="0"/>
            <a:t>Brinda protección de las víctimas y testigos.</a:t>
          </a:r>
          <a:endParaRPr lang="es-CO" sz="1000" dirty="0"/>
        </a:p>
      </dgm:t>
    </dgm:pt>
    <dgm:pt modelId="{76D399BC-8230-45EE-84E2-1F63BF950EEF}" type="parTrans" cxnId="{05D51C01-E9E7-4E6F-931E-5FB51B41B311}">
      <dgm:prSet/>
      <dgm:spPr/>
      <dgm:t>
        <a:bodyPr/>
        <a:lstStyle/>
        <a:p>
          <a:endParaRPr lang="es-CO" sz="2400"/>
        </a:p>
      </dgm:t>
    </dgm:pt>
    <dgm:pt modelId="{8D54A211-5C48-4667-A0F0-A8CC3B4ED91F}" type="sibTrans" cxnId="{05D51C01-E9E7-4E6F-931E-5FB51B41B311}">
      <dgm:prSet/>
      <dgm:spPr/>
      <dgm:t>
        <a:bodyPr/>
        <a:lstStyle/>
        <a:p>
          <a:endParaRPr lang="es-CO" sz="2400"/>
        </a:p>
      </dgm:t>
    </dgm:pt>
    <dgm:pt modelId="{2A035EEC-2903-4EEB-B892-246051171E1A}" type="pres">
      <dgm:prSet presAssocID="{58E67CB1-2278-4E7E-A75B-1D661FB9D44A}" presName="theList" presStyleCnt="0">
        <dgm:presLayoutVars>
          <dgm:dir/>
          <dgm:animLvl val="lvl"/>
          <dgm:resizeHandles val="exact"/>
        </dgm:presLayoutVars>
      </dgm:prSet>
      <dgm:spPr/>
    </dgm:pt>
    <dgm:pt modelId="{95ED8F12-1C17-4D0D-9D7A-414BBFFEC20E}" type="pres">
      <dgm:prSet presAssocID="{B1F6A923-B7CD-44BF-B942-7196CAE7BEE7}" presName="compNode" presStyleCnt="0"/>
      <dgm:spPr/>
    </dgm:pt>
    <dgm:pt modelId="{0F65D692-1C7D-412A-9A97-734BD8199C95}" type="pres">
      <dgm:prSet presAssocID="{B1F6A923-B7CD-44BF-B942-7196CAE7BEE7}" presName="aNode" presStyleLbl="bgShp" presStyleIdx="0" presStyleCnt="3" custLinFactNeighborX="-2958" custLinFactNeighborY="11513"/>
      <dgm:spPr/>
    </dgm:pt>
    <dgm:pt modelId="{0071E4A1-D243-4B39-8711-70F0A4562F30}" type="pres">
      <dgm:prSet presAssocID="{B1F6A923-B7CD-44BF-B942-7196CAE7BEE7}" presName="textNode" presStyleLbl="bgShp" presStyleIdx="0" presStyleCnt="3"/>
      <dgm:spPr/>
    </dgm:pt>
    <dgm:pt modelId="{5BE7EBC0-049F-4151-AAFE-7E16341BC669}" type="pres">
      <dgm:prSet presAssocID="{B1F6A923-B7CD-44BF-B942-7196CAE7BEE7}" presName="compChildNode" presStyleCnt="0"/>
      <dgm:spPr/>
    </dgm:pt>
    <dgm:pt modelId="{2C051220-2D33-4B44-ADC7-8485ABC285A6}" type="pres">
      <dgm:prSet presAssocID="{B1F6A923-B7CD-44BF-B942-7196CAE7BEE7}" presName="theInnerList" presStyleCnt="0"/>
      <dgm:spPr/>
    </dgm:pt>
    <dgm:pt modelId="{65BFF61E-A29E-46E7-A824-72A0A128CD07}" type="pres">
      <dgm:prSet presAssocID="{44BFDFC5-8267-4F54-BC15-4A3D7F1B9E1C}" presName="childNode" presStyleLbl="node1" presStyleIdx="0" presStyleCnt="3" custLinFactNeighborX="189" custLinFactNeighborY="-7732">
        <dgm:presLayoutVars>
          <dgm:bulletEnabled val="1"/>
        </dgm:presLayoutVars>
      </dgm:prSet>
      <dgm:spPr/>
    </dgm:pt>
    <dgm:pt modelId="{C528C333-FB5A-44CB-A690-226B5148485B}" type="pres">
      <dgm:prSet presAssocID="{B1F6A923-B7CD-44BF-B942-7196CAE7BEE7}" presName="aSpace" presStyleCnt="0"/>
      <dgm:spPr/>
    </dgm:pt>
    <dgm:pt modelId="{7D8A4053-07C2-4017-9867-4A32ED5F1EB1}" type="pres">
      <dgm:prSet presAssocID="{7CC3AF0E-59ED-4D16-A2F3-08D3A4D8424E}" presName="compNode" presStyleCnt="0"/>
      <dgm:spPr/>
    </dgm:pt>
    <dgm:pt modelId="{2DC03F16-C13D-4275-83A2-125560ACE8CE}" type="pres">
      <dgm:prSet presAssocID="{7CC3AF0E-59ED-4D16-A2F3-08D3A4D8424E}" presName="aNode" presStyleLbl="bgShp" presStyleIdx="1" presStyleCnt="3"/>
      <dgm:spPr/>
    </dgm:pt>
    <dgm:pt modelId="{6C2A038A-4DA1-46B9-AAE1-D046785A6497}" type="pres">
      <dgm:prSet presAssocID="{7CC3AF0E-59ED-4D16-A2F3-08D3A4D8424E}" presName="textNode" presStyleLbl="bgShp" presStyleIdx="1" presStyleCnt="3"/>
      <dgm:spPr/>
    </dgm:pt>
    <dgm:pt modelId="{7D0843CC-52EE-4596-A556-85A5ABD899A5}" type="pres">
      <dgm:prSet presAssocID="{7CC3AF0E-59ED-4D16-A2F3-08D3A4D8424E}" presName="compChildNode" presStyleCnt="0"/>
      <dgm:spPr/>
    </dgm:pt>
    <dgm:pt modelId="{5BC49C97-581F-4589-BC30-9CF0BDB4B714}" type="pres">
      <dgm:prSet presAssocID="{7CC3AF0E-59ED-4D16-A2F3-08D3A4D8424E}" presName="theInnerList" presStyleCnt="0"/>
      <dgm:spPr/>
    </dgm:pt>
    <dgm:pt modelId="{923ED100-0D91-4A55-82CE-EFD80C7FEB92}" type="pres">
      <dgm:prSet presAssocID="{61F98C8B-A436-4C64-AC97-B24664001EC5}" presName="childNode" presStyleLbl="node1" presStyleIdx="1" presStyleCnt="3" custLinFactNeighborX="0" custLinFactNeighborY="-7669">
        <dgm:presLayoutVars>
          <dgm:bulletEnabled val="1"/>
        </dgm:presLayoutVars>
      </dgm:prSet>
      <dgm:spPr/>
    </dgm:pt>
    <dgm:pt modelId="{4E1B6898-C7FA-43FE-A475-2B7FDD8248AF}" type="pres">
      <dgm:prSet presAssocID="{7CC3AF0E-59ED-4D16-A2F3-08D3A4D8424E}" presName="aSpace" presStyleCnt="0"/>
      <dgm:spPr/>
    </dgm:pt>
    <dgm:pt modelId="{50978D6D-364D-4E59-9E65-6FFF345E2642}" type="pres">
      <dgm:prSet presAssocID="{62B32C39-EEE5-44ED-8BDE-FAB96585F3D3}" presName="compNode" presStyleCnt="0"/>
      <dgm:spPr/>
    </dgm:pt>
    <dgm:pt modelId="{83266C4F-974D-48AF-8C1D-1DAB2CB61A74}" type="pres">
      <dgm:prSet presAssocID="{62B32C39-EEE5-44ED-8BDE-FAB96585F3D3}" presName="aNode" presStyleLbl="bgShp" presStyleIdx="2" presStyleCnt="3"/>
      <dgm:spPr/>
    </dgm:pt>
    <dgm:pt modelId="{B1BFBA07-C7CD-41F9-B586-523ABEFDAFDD}" type="pres">
      <dgm:prSet presAssocID="{62B32C39-EEE5-44ED-8BDE-FAB96585F3D3}" presName="textNode" presStyleLbl="bgShp" presStyleIdx="2" presStyleCnt="3"/>
      <dgm:spPr/>
    </dgm:pt>
    <dgm:pt modelId="{0F7FEAE8-8A15-472E-AA67-E55E2F491E9D}" type="pres">
      <dgm:prSet presAssocID="{62B32C39-EEE5-44ED-8BDE-FAB96585F3D3}" presName="compChildNode" presStyleCnt="0"/>
      <dgm:spPr/>
    </dgm:pt>
    <dgm:pt modelId="{F436904F-C97E-4867-B885-51DFB56DD97B}" type="pres">
      <dgm:prSet presAssocID="{62B32C39-EEE5-44ED-8BDE-FAB96585F3D3}" presName="theInnerList" presStyleCnt="0"/>
      <dgm:spPr/>
    </dgm:pt>
    <dgm:pt modelId="{E12248F0-9A92-4C70-9629-096B3A5C29F5}" type="pres">
      <dgm:prSet presAssocID="{2B2CF8B3-D733-4A31-8EC1-96BC0638B002}" presName="childNode" presStyleLbl="node1" presStyleIdx="2" presStyleCnt="3" custLinFactNeighborX="153" custLinFactNeighborY="-7777">
        <dgm:presLayoutVars>
          <dgm:bulletEnabled val="1"/>
        </dgm:presLayoutVars>
      </dgm:prSet>
      <dgm:spPr/>
    </dgm:pt>
  </dgm:ptLst>
  <dgm:cxnLst>
    <dgm:cxn modelId="{05D51C01-E9E7-4E6F-931E-5FB51B41B311}" srcId="{62B32C39-EEE5-44ED-8BDE-FAB96585F3D3}" destId="{2B2CF8B3-D733-4A31-8EC1-96BC0638B002}" srcOrd="0" destOrd="0" parTransId="{76D399BC-8230-45EE-84E2-1F63BF950EEF}" sibTransId="{8D54A211-5C48-4667-A0F0-A8CC3B4ED91F}"/>
    <dgm:cxn modelId="{4C05A110-7292-42F1-856E-3128FFEF8EA0}" srcId="{58E67CB1-2278-4E7E-A75B-1D661FB9D44A}" destId="{62B32C39-EEE5-44ED-8BDE-FAB96585F3D3}" srcOrd="2" destOrd="0" parTransId="{E01D7791-45FA-461A-8B99-75971E92D290}" sibTransId="{0DF625BC-3307-49C2-A0CC-B9D971DA4CD9}"/>
    <dgm:cxn modelId="{A40B683C-212F-4292-9346-01F01A5619DB}" srcId="{7CC3AF0E-59ED-4D16-A2F3-08D3A4D8424E}" destId="{61F98C8B-A436-4C64-AC97-B24664001EC5}" srcOrd="0" destOrd="0" parTransId="{039A6A3A-66E0-4008-86B3-D82F03E75F90}" sibTransId="{92DA178F-8951-4A32-861D-4EAF7E4D95ED}"/>
    <dgm:cxn modelId="{86E40F63-7920-415F-B863-C8CA1709A4DB}" srcId="{58E67CB1-2278-4E7E-A75B-1D661FB9D44A}" destId="{7CC3AF0E-59ED-4D16-A2F3-08D3A4D8424E}" srcOrd="1" destOrd="0" parTransId="{520C03BE-DFF5-47A0-861F-614268EEDB01}" sibTransId="{C158FDD5-A4A4-46F5-9049-1711416781F4}"/>
    <dgm:cxn modelId="{B9423343-0A9A-4465-8A8F-AB2B644AD8B5}" srcId="{B1F6A923-B7CD-44BF-B942-7196CAE7BEE7}" destId="{44BFDFC5-8267-4F54-BC15-4A3D7F1B9E1C}" srcOrd="0" destOrd="0" parTransId="{C12211ED-4ACF-4FA0-9585-43DCF8980FE4}" sibTransId="{7A7E2E1F-FC5E-489C-8D90-199398B880AE}"/>
    <dgm:cxn modelId="{A31B396C-194D-4345-8E1A-5DB4C00A8EF0}" type="presOf" srcId="{B1F6A923-B7CD-44BF-B942-7196CAE7BEE7}" destId="{0F65D692-1C7D-412A-9A97-734BD8199C95}" srcOrd="0" destOrd="0" presId="urn:microsoft.com/office/officeart/2005/8/layout/lProcess2"/>
    <dgm:cxn modelId="{60F07A59-AABE-4440-A441-9D7F5402A822}" type="presOf" srcId="{62B32C39-EEE5-44ED-8BDE-FAB96585F3D3}" destId="{83266C4F-974D-48AF-8C1D-1DAB2CB61A74}" srcOrd="0" destOrd="0" presId="urn:microsoft.com/office/officeart/2005/8/layout/lProcess2"/>
    <dgm:cxn modelId="{0825FC85-AFFF-4054-AB1B-637940B8E6BE}" type="presOf" srcId="{2B2CF8B3-D733-4A31-8EC1-96BC0638B002}" destId="{E12248F0-9A92-4C70-9629-096B3A5C29F5}" srcOrd="0" destOrd="0" presId="urn:microsoft.com/office/officeart/2005/8/layout/lProcess2"/>
    <dgm:cxn modelId="{AAEFC08A-A2FD-4756-9A19-194CA6422541}" type="presOf" srcId="{44BFDFC5-8267-4F54-BC15-4A3D7F1B9E1C}" destId="{65BFF61E-A29E-46E7-A824-72A0A128CD07}" srcOrd="0" destOrd="0" presId="urn:microsoft.com/office/officeart/2005/8/layout/lProcess2"/>
    <dgm:cxn modelId="{650761A2-71CC-4EE9-9ACF-CD2676F1FF2A}" type="presOf" srcId="{58E67CB1-2278-4E7E-A75B-1D661FB9D44A}" destId="{2A035EEC-2903-4EEB-B892-246051171E1A}" srcOrd="0" destOrd="0" presId="urn:microsoft.com/office/officeart/2005/8/layout/lProcess2"/>
    <dgm:cxn modelId="{B134BDBE-639D-4DE9-8715-3F0B710504DC}" type="presOf" srcId="{62B32C39-EEE5-44ED-8BDE-FAB96585F3D3}" destId="{B1BFBA07-C7CD-41F9-B586-523ABEFDAFDD}" srcOrd="1" destOrd="0" presId="urn:microsoft.com/office/officeart/2005/8/layout/lProcess2"/>
    <dgm:cxn modelId="{0AAFF5C0-765D-4411-AADA-3A162A3BECBA}" type="presOf" srcId="{B1F6A923-B7CD-44BF-B942-7196CAE7BEE7}" destId="{0071E4A1-D243-4B39-8711-70F0A4562F30}" srcOrd="1" destOrd="0" presId="urn:microsoft.com/office/officeart/2005/8/layout/lProcess2"/>
    <dgm:cxn modelId="{A58094D1-20DF-4489-A211-9619645E2457}" srcId="{58E67CB1-2278-4E7E-A75B-1D661FB9D44A}" destId="{B1F6A923-B7CD-44BF-B942-7196CAE7BEE7}" srcOrd="0" destOrd="0" parTransId="{138B9053-87FC-449F-90A6-1C5B60D6956C}" sibTransId="{1D79ECC5-4C1A-4180-91C3-1ADA1CA36212}"/>
    <dgm:cxn modelId="{79F864E9-2D8F-4EC9-946B-84D0A27594EE}" type="presOf" srcId="{7CC3AF0E-59ED-4D16-A2F3-08D3A4D8424E}" destId="{2DC03F16-C13D-4275-83A2-125560ACE8CE}" srcOrd="0" destOrd="0" presId="urn:microsoft.com/office/officeart/2005/8/layout/lProcess2"/>
    <dgm:cxn modelId="{04AF20EC-A056-4A6C-B28E-13DE1359ECBC}" type="presOf" srcId="{7CC3AF0E-59ED-4D16-A2F3-08D3A4D8424E}" destId="{6C2A038A-4DA1-46B9-AAE1-D046785A6497}" srcOrd="1" destOrd="0" presId="urn:microsoft.com/office/officeart/2005/8/layout/lProcess2"/>
    <dgm:cxn modelId="{FC4AB8F0-445D-473F-B297-D8DC99F2B3A0}" type="presOf" srcId="{61F98C8B-A436-4C64-AC97-B24664001EC5}" destId="{923ED100-0D91-4A55-82CE-EFD80C7FEB92}" srcOrd="0" destOrd="0" presId="urn:microsoft.com/office/officeart/2005/8/layout/lProcess2"/>
    <dgm:cxn modelId="{961BF6E8-4B68-445B-9674-2290FDC45764}" type="presParOf" srcId="{2A035EEC-2903-4EEB-B892-246051171E1A}" destId="{95ED8F12-1C17-4D0D-9D7A-414BBFFEC20E}" srcOrd="0" destOrd="0" presId="urn:microsoft.com/office/officeart/2005/8/layout/lProcess2"/>
    <dgm:cxn modelId="{7D242C0C-5FF5-45CD-A61B-A2B43C9C7194}" type="presParOf" srcId="{95ED8F12-1C17-4D0D-9D7A-414BBFFEC20E}" destId="{0F65D692-1C7D-412A-9A97-734BD8199C95}" srcOrd="0" destOrd="0" presId="urn:microsoft.com/office/officeart/2005/8/layout/lProcess2"/>
    <dgm:cxn modelId="{F1B4BB19-7C4A-48A9-89BF-9F72B372E568}" type="presParOf" srcId="{95ED8F12-1C17-4D0D-9D7A-414BBFFEC20E}" destId="{0071E4A1-D243-4B39-8711-70F0A4562F30}" srcOrd="1" destOrd="0" presId="urn:microsoft.com/office/officeart/2005/8/layout/lProcess2"/>
    <dgm:cxn modelId="{2F12FB49-93CA-44B4-956F-E50EE5816BC8}" type="presParOf" srcId="{95ED8F12-1C17-4D0D-9D7A-414BBFFEC20E}" destId="{5BE7EBC0-049F-4151-AAFE-7E16341BC669}" srcOrd="2" destOrd="0" presId="urn:microsoft.com/office/officeart/2005/8/layout/lProcess2"/>
    <dgm:cxn modelId="{EDD7DC89-AE1C-4BC1-87E7-5971361E5E30}" type="presParOf" srcId="{5BE7EBC0-049F-4151-AAFE-7E16341BC669}" destId="{2C051220-2D33-4B44-ADC7-8485ABC285A6}" srcOrd="0" destOrd="0" presId="urn:microsoft.com/office/officeart/2005/8/layout/lProcess2"/>
    <dgm:cxn modelId="{AB84C37D-964E-44A3-BC2F-9F32981879E7}" type="presParOf" srcId="{2C051220-2D33-4B44-ADC7-8485ABC285A6}" destId="{65BFF61E-A29E-46E7-A824-72A0A128CD07}" srcOrd="0" destOrd="0" presId="urn:microsoft.com/office/officeart/2005/8/layout/lProcess2"/>
    <dgm:cxn modelId="{686A91F5-49DE-4353-A175-E2B083BB8644}" type="presParOf" srcId="{2A035EEC-2903-4EEB-B892-246051171E1A}" destId="{C528C333-FB5A-44CB-A690-226B5148485B}" srcOrd="1" destOrd="0" presId="urn:microsoft.com/office/officeart/2005/8/layout/lProcess2"/>
    <dgm:cxn modelId="{7C7AF50A-30A5-44FE-9AB4-4735B7A45DE6}" type="presParOf" srcId="{2A035EEC-2903-4EEB-B892-246051171E1A}" destId="{7D8A4053-07C2-4017-9867-4A32ED5F1EB1}" srcOrd="2" destOrd="0" presId="urn:microsoft.com/office/officeart/2005/8/layout/lProcess2"/>
    <dgm:cxn modelId="{352FCAE4-D9DD-4FE1-800B-F3EE60798302}" type="presParOf" srcId="{7D8A4053-07C2-4017-9867-4A32ED5F1EB1}" destId="{2DC03F16-C13D-4275-83A2-125560ACE8CE}" srcOrd="0" destOrd="0" presId="urn:microsoft.com/office/officeart/2005/8/layout/lProcess2"/>
    <dgm:cxn modelId="{0FA26134-EB49-4951-A514-9CDF632E17B1}" type="presParOf" srcId="{7D8A4053-07C2-4017-9867-4A32ED5F1EB1}" destId="{6C2A038A-4DA1-46B9-AAE1-D046785A6497}" srcOrd="1" destOrd="0" presId="urn:microsoft.com/office/officeart/2005/8/layout/lProcess2"/>
    <dgm:cxn modelId="{A8C32407-1A23-4B4C-8202-A6D1F52628BC}" type="presParOf" srcId="{7D8A4053-07C2-4017-9867-4A32ED5F1EB1}" destId="{7D0843CC-52EE-4596-A556-85A5ABD899A5}" srcOrd="2" destOrd="0" presId="urn:microsoft.com/office/officeart/2005/8/layout/lProcess2"/>
    <dgm:cxn modelId="{E103F460-C3FB-493F-ACA5-CC8F9F62ECA6}" type="presParOf" srcId="{7D0843CC-52EE-4596-A556-85A5ABD899A5}" destId="{5BC49C97-581F-4589-BC30-9CF0BDB4B714}" srcOrd="0" destOrd="0" presId="urn:microsoft.com/office/officeart/2005/8/layout/lProcess2"/>
    <dgm:cxn modelId="{3B78C6DB-1D19-43AF-8F8A-7387236E2E34}" type="presParOf" srcId="{5BC49C97-581F-4589-BC30-9CF0BDB4B714}" destId="{923ED100-0D91-4A55-82CE-EFD80C7FEB92}" srcOrd="0" destOrd="0" presId="urn:microsoft.com/office/officeart/2005/8/layout/lProcess2"/>
    <dgm:cxn modelId="{2D8E4AAF-DF52-4A47-A81F-7CF061F95AC7}" type="presParOf" srcId="{2A035EEC-2903-4EEB-B892-246051171E1A}" destId="{4E1B6898-C7FA-43FE-A475-2B7FDD8248AF}" srcOrd="3" destOrd="0" presId="urn:microsoft.com/office/officeart/2005/8/layout/lProcess2"/>
    <dgm:cxn modelId="{74806006-5FD2-4566-B93D-1DCDDB0F1F2F}" type="presParOf" srcId="{2A035EEC-2903-4EEB-B892-246051171E1A}" destId="{50978D6D-364D-4E59-9E65-6FFF345E2642}" srcOrd="4" destOrd="0" presId="urn:microsoft.com/office/officeart/2005/8/layout/lProcess2"/>
    <dgm:cxn modelId="{3D4B2150-4197-4BA8-AD7C-C4C8C561C476}" type="presParOf" srcId="{50978D6D-364D-4E59-9E65-6FFF345E2642}" destId="{83266C4F-974D-48AF-8C1D-1DAB2CB61A74}" srcOrd="0" destOrd="0" presId="urn:microsoft.com/office/officeart/2005/8/layout/lProcess2"/>
    <dgm:cxn modelId="{0E18062F-13B4-4373-A4C0-6F819413E575}" type="presParOf" srcId="{50978D6D-364D-4E59-9E65-6FFF345E2642}" destId="{B1BFBA07-C7CD-41F9-B586-523ABEFDAFDD}" srcOrd="1" destOrd="0" presId="urn:microsoft.com/office/officeart/2005/8/layout/lProcess2"/>
    <dgm:cxn modelId="{440BF9C8-FB2E-4831-BDDD-F39370F589C2}" type="presParOf" srcId="{50978D6D-364D-4E59-9E65-6FFF345E2642}" destId="{0F7FEAE8-8A15-472E-AA67-E55E2F491E9D}" srcOrd="2" destOrd="0" presId="urn:microsoft.com/office/officeart/2005/8/layout/lProcess2"/>
    <dgm:cxn modelId="{259A45C3-017B-4F80-9830-26CC762DD875}" type="presParOf" srcId="{0F7FEAE8-8A15-472E-AA67-E55E2F491E9D}" destId="{F436904F-C97E-4867-B885-51DFB56DD97B}" srcOrd="0" destOrd="0" presId="urn:microsoft.com/office/officeart/2005/8/layout/lProcess2"/>
    <dgm:cxn modelId="{33BFC590-48B8-4F5F-930B-0EA6624BE0B6}" type="presParOf" srcId="{F436904F-C97E-4867-B885-51DFB56DD97B}" destId="{E12248F0-9A92-4C70-9629-096B3A5C29F5}"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36980-AC74-4834-9547-AE7E64F8B4E8}" type="doc">
      <dgm:prSet loTypeId="urn:microsoft.com/office/officeart/2005/8/layout/chevron1" loCatId="process" qsTypeId="urn:microsoft.com/office/officeart/2005/8/quickstyle/simple3" qsCatId="simple" csTypeId="urn:microsoft.com/office/officeart/2005/8/colors/accent1_3" csCatId="accent1" phldr="1"/>
      <dgm:spPr/>
    </dgm:pt>
    <dgm:pt modelId="{65775BBE-2306-4EE7-92BD-0973594989A0}">
      <dgm:prSet phldrT="[Texto]" custT="1">
        <dgm:style>
          <a:lnRef idx="3">
            <a:schemeClr val="lt1"/>
          </a:lnRef>
          <a:fillRef idx="1">
            <a:schemeClr val="accent3"/>
          </a:fillRef>
          <a:effectRef idx="1">
            <a:schemeClr val="accent3"/>
          </a:effectRef>
          <a:fontRef idx="minor">
            <a:schemeClr val="lt1"/>
          </a:fontRef>
        </dgm:style>
      </dgm:prSet>
      <dgm:spPr/>
      <dgm:t>
        <a:bodyPr/>
        <a:lstStyle/>
        <a:p>
          <a:r>
            <a:rPr lang="es-ES" sz="1800" b="1" dirty="0">
              <a:latin typeface="+mn-lt"/>
            </a:rPr>
            <a:t>1. Detección e Identificación</a:t>
          </a:r>
        </a:p>
      </dgm:t>
    </dgm:pt>
    <dgm:pt modelId="{DE8CBB12-3CA5-486E-A1B2-2B5E8D14A916}" type="parTrans" cxnId="{44E62A55-59FE-4FAC-B419-9B6FE224A943}">
      <dgm:prSet/>
      <dgm:spPr/>
      <dgm:t>
        <a:bodyPr/>
        <a:lstStyle/>
        <a:p>
          <a:endParaRPr lang="es-ES" sz="2800"/>
        </a:p>
      </dgm:t>
    </dgm:pt>
    <dgm:pt modelId="{BA75EA4C-7ECE-4DE3-A22F-ED7B9D7EF7F1}" type="sibTrans" cxnId="{44E62A55-59FE-4FAC-B419-9B6FE224A943}">
      <dgm:prSet/>
      <dgm:spPr/>
      <dgm:t>
        <a:bodyPr/>
        <a:lstStyle/>
        <a:p>
          <a:endParaRPr lang="es-ES" sz="2800"/>
        </a:p>
      </dgm:t>
    </dgm:pt>
    <dgm:pt modelId="{79A5AA1A-6EA7-4B40-B37C-24107C70461B}">
      <dgm:prSet phldrT="[Texto]" custT="1">
        <dgm:style>
          <a:lnRef idx="3">
            <a:schemeClr val="lt1"/>
          </a:lnRef>
          <a:fillRef idx="1">
            <a:schemeClr val="accent3"/>
          </a:fillRef>
          <a:effectRef idx="1">
            <a:schemeClr val="accent3"/>
          </a:effectRef>
          <a:fontRef idx="minor">
            <a:schemeClr val="lt1"/>
          </a:fontRef>
        </dgm:style>
      </dgm:prSet>
      <dgm:spPr/>
      <dgm:t>
        <a:bodyPr/>
        <a:lstStyle/>
        <a:p>
          <a:r>
            <a:rPr lang="es-ES" sz="1800" b="1" dirty="0">
              <a:latin typeface="+mj-lt"/>
            </a:rPr>
            <a:t>2. Atención Integral</a:t>
          </a:r>
        </a:p>
      </dgm:t>
    </dgm:pt>
    <dgm:pt modelId="{EDD8E5A3-3948-4FA0-9177-0FE5165AA15A}" type="parTrans" cxnId="{8D565191-EA43-4938-A4E5-6EB7FE99658C}">
      <dgm:prSet/>
      <dgm:spPr/>
      <dgm:t>
        <a:bodyPr/>
        <a:lstStyle/>
        <a:p>
          <a:endParaRPr lang="es-ES" sz="2800"/>
        </a:p>
      </dgm:t>
    </dgm:pt>
    <dgm:pt modelId="{4F9F3CD0-5BE7-4E99-9C41-E20C936AA115}" type="sibTrans" cxnId="{8D565191-EA43-4938-A4E5-6EB7FE99658C}">
      <dgm:prSet/>
      <dgm:spPr/>
      <dgm:t>
        <a:bodyPr/>
        <a:lstStyle/>
        <a:p>
          <a:endParaRPr lang="es-ES" sz="2800"/>
        </a:p>
      </dgm:t>
    </dgm:pt>
    <dgm:pt modelId="{41BCC89A-BCCE-482D-A16B-640A49E1874D}">
      <dgm:prSet phldrT="[Texto]" custT="1">
        <dgm:style>
          <a:lnRef idx="3">
            <a:schemeClr val="lt1"/>
          </a:lnRef>
          <a:fillRef idx="1">
            <a:schemeClr val="accent3"/>
          </a:fillRef>
          <a:effectRef idx="1">
            <a:schemeClr val="accent3"/>
          </a:effectRef>
          <a:fontRef idx="minor">
            <a:schemeClr val="lt1"/>
          </a:fontRef>
        </dgm:style>
      </dgm:prSet>
      <dgm:spPr/>
      <dgm:t>
        <a:bodyPr/>
        <a:lstStyle/>
        <a:p>
          <a:r>
            <a:rPr lang="es-ES" sz="1800" b="1" dirty="0"/>
            <a:t>3. Seguimiento</a:t>
          </a:r>
        </a:p>
      </dgm:t>
    </dgm:pt>
    <dgm:pt modelId="{A435F4D2-32EF-4C9A-938F-F0BEE40B1F11}" type="parTrans" cxnId="{7F0C70CA-BB8E-4E5B-9813-DC7E38E32832}">
      <dgm:prSet/>
      <dgm:spPr/>
      <dgm:t>
        <a:bodyPr/>
        <a:lstStyle/>
        <a:p>
          <a:endParaRPr lang="es-ES" sz="2800"/>
        </a:p>
      </dgm:t>
    </dgm:pt>
    <dgm:pt modelId="{F12ADBDB-D507-4850-AB36-283CCEBAF0ED}" type="sibTrans" cxnId="{7F0C70CA-BB8E-4E5B-9813-DC7E38E32832}">
      <dgm:prSet/>
      <dgm:spPr/>
      <dgm:t>
        <a:bodyPr/>
        <a:lstStyle/>
        <a:p>
          <a:endParaRPr lang="es-ES" sz="2800"/>
        </a:p>
      </dgm:t>
    </dgm:pt>
    <dgm:pt modelId="{9B92575B-223F-406E-86A8-2C25B3D1ECBA}" type="pres">
      <dgm:prSet presAssocID="{AF736980-AC74-4834-9547-AE7E64F8B4E8}" presName="Name0" presStyleCnt="0">
        <dgm:presLayoutVars>
          <dgm:dir/>
          <dgm:animLvl val="lvl"/>
          <dgm:resizeHandles val="exact"/>
        </dgm:presLayoutVars>
      </dgm:prSet>
      <dgm:spPr/>
    </dgm:pt>
    <dgm:pt modelId="{F9CF9BFE-3C0D-4B72-86F8-675A2F82B8E0}" type="pres">
      <dgm:prSet presAssocID="{65775BBE-2306-4EE7-92BD-0973594989A0}" presName="parTxOnly" presStyleLbl="node1" presStyleIdx="0" presStyleCnt="3" custLinFactX="-17616" custLinFactY="100000" custLinFactNeighborX="-100000" custLinFactNeighborY="103220">
        <dgm:presLayoutVars>
          <dgm:chMax val="0"/>
          <dgm:chPref val="0"/>
          <dgm:bulletEnabled val="1"/>
        </dgm:presLayoutVars>
      </dgm:prSet>
      <dgm:spPr/>
    </dgm:pt>
    <dgm:pt modelId="{9E7340D9-168D-4AEC-9280-30AD4A534D80}" type="pres">
      <dgm:prSet presAssocID="{BA75EA4C-7ECE-4DE3-A22F-ED7B9D7EF7F1}" presName="parTxOnlySpace" presStyleCnt="0"/>
      <dgm:spPr/>
    </dgm:pt>
    <dgm:pt modelId="{3CDB56BE-98FE-4264-B0B8-46E19DD99CFD}" type="pres">
      <dgm:prSet presAssocID="{79A5AA1A-6EA7-4B40-B37C-24107C70461B}" presName="parTxOnly" presStyleLbl="node1" presStyleIdx="1" presStyleCnt="3">
        <dgm:presLayoutVars>
          <dgm:chMax val="0"/>
          <dgm:chPref val="0"/>
          <dgm:bulletEnabled val="1"/>
        </dgm:presLayoutVars>
      </dgm:prSet>
      <dgm:spPr/>
    </dgm:pt>
    <dgm:pt modelId="{64D88762-DA77-4B52-B9BB-A212F1B08BBA}" type="pres">
      <dgm:prSet presAssocID="{4F9F3CD0-5BE7-4E99-9C41-E20C936AA115}" presName="parTxOnlySpace" presStyleCnt="0"/>
      <dgm:spPr/>
    </dgm:pt>
    <dgm:pt modelId="{2BD931D9-6266-499A-87F8-60E869E38E3A}" type="pres">
      <dgm:prSet presAssocID="{41BCC89A-BCCE-482D-A16B-640A49E1874D}" presName="parTxOnly" presStyleLbl="node1" presStyleIdx="2" presStyleCnt="3">
        <dgm:presLayoutVars>
          <dgm:chMax val="0"/>
          <dgm:chPref val="0"/>
          <dgm:bulletEnabled val="1"/>
        </dgm:presLayoutVars>
      </dgm:prSet>
      <dgm:spPr/>
    </dgm:pt>
  </dgm:ptLst>
  <dgm:cxnLst>
    <dgm:cxn modelId="{7005C11B-1C98-4AAF-8A4A-821D85B610FE}" type="presOf" srcId="{79A5AA1A-6EA7-4B40-B37C-24107C70461B}" destId="{3CDB56BE-98FE-4264-B0B8-46E19DD99CFD}" srcOrd="0" destOrd="0" presId="urn:microsoft.com/office/officeart/2005/8/layout/chevron1"/>
    <dgm:cxn modelId="{697E8F60-8DFF-48B8-9E2D-CF1638095337}" type="presOf" srcId="{41BCC89A-BCCE-482D-A16B-640A49E1874D}" destId="{2BD931D9-6266-499A-87F8-60E869E38E3A}" srcOrd="0" destOrd="0" presId="urn:microsoft.com/office/officeart/2005/8/layout/chevron1"/>
    <dgm:cxn modelId="{8D565F64-DC16-4AB8-AFCA-C370C13C74B8}" type="presOf" srcId="{65775BBE-2306-4EE7-92BD-0973594989A0}" destId="{F9CF9BFE-3C0D-4B72-86F8-675A2F82B8E0}" srcOrd="0" destOrd="0" presId="urn:microsoft.com/office/officeart/2005/8/layout/chevron1"/>
    <dgm:cxn modelId="{44E62A55-59FE-4FAC-B419-9B6FE224A943}" srcId="{AF736980-AC74-4834-9547-AE7E64F8B4E8}" destId="{65775BBE-2306-4EE7-92BD-0973594989A0}" srcOrd="0" destOrd="0" parTransId="{DE8CBB12-3CA5-486E-A1B2-2B5E8D14A916}" sibTransId="{BA75EA4C-7ECE-4DE3-A22F-ED7B9D7EF7F1}"/>
    <dgm:cxn modelId="{8D565191-EA43-4938-A4E5-6EB7FE99658C}" srcId="{AF736980-AC74-4834-9547-AE7E64F8B4E8}" destId="{79A5AA1A-6EA7-4B40-B37C-24107C70461B}" srcOrd="1" destOrd="0" parTransId="{EDD8E5A3-3948-4FA0-9177-0FE5165AA15A}" sibTransId="{4F9F3CD0-5BE7-4E99-9C41-E20C936AA115}"/>
    <dgm:cxn modelId="{FA9948AC-75C1-4684-B6F2-9CBC8007D67F}" type="presOf" srcId="{AF736980-AC74-4834-9547-AE7E64F8B4E8}" destId="{9B92575B-223F-406E-86A8-2C25B3D1ECBA}" srcOrd="0" destOrd="0" presId="urn:microsoft.com/office/officeart/2005/8/layout/chevron1"/>
    <dgm:cxn modelId="{7F0C70CA-BB8E-4E5B-9813-DC7E38E32832}" srcId="{AF736980-AC74-4834-9547-AE7E64F8B4E8}" destId="{41BCC89A-BCCE-482D-A16B-640A49E1874D}" srcOrd="2" destOrd="0" parTransId="{A435F4D2-32EF-4C9A-938F-F0BEE40B1F11}" sibTransId="{F12ADBDB-D507-4850-AB36-283CCEBAF0ED}"/>
    <dgm:cxn modelId="{80EA2F5E-53D5-42A0-9F3C-E66B3211D868}" type="presParOf" srcId="{9B92575B-223F-406E-86A8-2C25B3D1ECBA}" destId="{F9CF9BFE-3C0D-4B72-86F8-675A2F82B8E0}" srcOrd="0" destOrd="0" presId="urn:microsoft.com/office/officeart/2005/8/layout/chevron1"/>
    <dgm:cxn modelId="{57DEB794-9126-412C-AB55-99E94E16AA86}" type="presParOf" srcId="{9B92575B-223F-406E-86A8-2C25B3D1ECBA}" destId="{9E7340D9-168D-4AEC-9280-30AD4A534D80}" srcOrd="1" destOrd="0" presId="urn:microsoft.com/office/officeart/2005/8/layout/chevron1"/>
    <dgm:cxn modelId="{92260C1D-FDBA-4408-BCC1-9401BBE071A2}" type="presParOf" srcId="{9B92575B-223F-406E-86A8-2C25B3D1ECBA}" destId="{3CDB56BE-98FE-4264-B0B8-46E19DD99CFD}" srcOrd="2" destOrd="0" presId="urn:microsoft.com/office/officeart/2005/8/layout/chevron1"/>
    <dgm:cxn modelId="{13659A99-528D-45A3-990B-F9398E901DE4}" type="presParOf" srcId="{9B92575B-223F-406E-86A8-2C25B3D1ECBA}" destId="{64D88762-DA77-4B52-B9BB-A212F1B08BBA}" srcOrd="3" destOrd="0" presId="urn:microsoft.com/office/officeart/2005/8/layout/chevron1"/>
    <dgm:cxn modelId="{9825D694-4CD8-44F9-A039-5FA41A31F295}" type="presParOf" srcId="{9B92575B-223F-406E-86A8-2C25B3D1ECBA}" destId="{2BD931D9-6266-499A-87F8-60E869E38E3A}"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5D692-1C7D-412A-9A97-734BD8199C95}">
      <dsp:nvSpPr>
        <dsp:cNvPr id="0" name=""/>
        <dsp:cNvSpPr/>
      </dsp:nvSpPr>
      <dsp:spPr>
        <a:xfrm>
          <a:off x="0" y="0"/>
          <a:ext cx="3110021" cy="1800200"/>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t>Salud</a:t>
          </a:r>
        </a:p>
      </dsp:txBody>
      <dsp:txXfrm>
        <a:off x="0" y="0"/>
        <a:ext cx="3110021" cy="540060"/>
      </dsp:txXfrm>
    </dsp:sp>
    <dsp:sp modelId="{65BFF61E-A29E-46E7-A824-72A0A128CD07}">
      <dsp:nvSpPr>
        <dsp:cNvPr id="0" name=""/>
        <dsp:cNvSpPr/>
      </dsp:nvSpPr>
      <dsp:spPr>
        <a:xfrm>
          <a:off x="316900" y="449585"/>
          <a:ext cx="2488017" cy="1170130"/>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CO" sz="1100" kern="1200" dirty="0"/>
            <a:t>  Garantiza el ejercicio efectivo del derecho a la salud física y mental.</a:t>
          </a:r>
        </a:p>
        <a:p>
          <a:pPr marL="0" lvl="0" indent="0" algn="ctr" defTabSz="488950">
            <a:lnSpc>
              <a:spcPct val="90000"/>
            </a:lnSpc>
            <a:spcBef>
              <a:spcPct val="0"/>
            </a:spcBef>
            <a:spcAft>
              <a:spcPct val="35000"/>
            </a:spcAft>
            <a:buNone/>
          </a:pPr>
          <a:r>
            <a:rPr lang="es-CO" sz="1100" kern="1200" dirty="0"/>
            <a:t>Resolución 459 de 2012. Protocolo y Modelo de Atención Integral en Salud para Víctimas de Violencia Sexual.</a:t>
          </a:r>
          <a:endParaRPr lang="es-CO" sz="1100" i="1" kern="1200" dirty="0"/>
        </a:p>
      </dsp:txBody>
      <dsp:txXfrm>
        <a:off x="351172" y="483857"/>
        <a:ext cx="2419473" cy="1101586"/>
      </dsp:txXfrm>
    </dsp:sp>
    <dsp:sp modelId="{2DC03F16-C13D-4275-83A2-125560ACE8CE}">
      <dsp:nvSpPr>
        <dsp:cNvPr id="0" name=""/>
        <dsp:cNvSpPr/>
      </dsp:nvSpPr>
      <dsp:spPr>
        <a:xfrm>
          <a:off x="3344469" y="0"/>
          <a:ext cx="3110021" cy="1800200"/>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t>Protección</a:t>
          </a:r>
        </a:p>
      </dsp:txBody>
      <dsp:txXfrm>
        <a:off x="3344469" y="0"/>
        <a:ext cx="3110021" cy="540060"/>
      </dsp:txXfrm>
    </dsp:sp>
    <dsp:sp modelId="{923ED100-0D91-4A55-82CE-EFD80C7FEB92}">
      <dsp:nvSpPr>
        <dsp:cNvPr id="0" name=""/>
        <dsp:cNvSpPr/>
      </dsp:nvSpPr>
      <dsp:spPr>
        <a:xfrm>
          <a:off x="3655471" y="450322"/>
          <a:ext cx="2488017" cy="1170130"/>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s-ES" sz="1000" kern="1200" dirty="0"/>
            <a:t> Adopta medidas de Proteccion y Restablecimiento de los derechos de niñas, niños y adolescentes, cuando se encuentran amenazados, inobservados o vulnerados. </a:t>
          </a:r>
        </a:p>
        <a:p>
          <a:pPr marL="0" lvl="0" indent="0" algn="ctr" defTabSz="444500">
            <a:lnSpc>
              <a:spcPct val="90000"/>
            </a:lnSpc>
            <a:spcBef>
              <a:spcPct val="0"/>
            </a:spcBef>
            <a:spcAft>
              <a:spcPct val="35000"/>
            </a:spcAft>
            <a:buNone/>
          </a:pPr>
          <a:r>
            <a:rPr lang="es-ES" sz="1000" kern="1200" dirty="0"/>
            <a:t>Atendiendo a los principios de interés superior y prevalencia de los derechos del niño, niña o adolescente. </a:t>
          </a:r>
        </a:p>
        <a:p>
          <a:pPr marL="0" lvl="0" indent="0" algn="ctr" defTabSz="444500">
            <a:lnSpc>
              <a:spcPct val="90000"/>
            </a:lnSpc>
            <a:spcBef>
              <a:spcPct val="0"/>
            </a:spcBef>
            <a:spcAft>
              <a:spcPct val="35000"/>
            </a:spcAft>
            <a:buNone/>
          </a:pPr>
          <a:r>
            <a:rPr lang="es-ES_tradnl" sz="1000" kern="1200" dirty="0"/>
            <a:t>Ley 1098 del 2006.</a:t>
          </a:r>
          <a:endParaRPr lang="es-CO" sz="1000" kern="1200" dirty="0"/>
        </a:p>
      </dsp:txBody>
      <dsp:txXfrm>
        <a:off x="3689743" y="484594"/>
        <a:ext cx="2419473" cy="1101586"/>
      </dsp:txXfrm>
    </dsp:sp>
    <dsp:sp modelId="{83266C4F-974D-48AF-8C1D-1DAB2CB61A74}">
      <dsp:nvSpPr>
        <dsp:cNvPr id="0" name=""/>
        <dsp:cNvSpPr/>
      </dsp:nvSpPr>
      <dsp:spPr>
        <a:xfrm>
          <a:off x="6687742" y="0"/>
          <a:ext cx="3110021" cy="1800200"/>
        </a:xfrm>
        <a:prstGeom prst="roundRect">
          <a:avLst>
            <a:gd name="adj" fmla="val 10000"/>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t>Justicia</a:t>
          </a:r>
        </a:p>
      </dsp:txBody>
      <dsp:txXfrm>
        <a:off x="6687742" y="0"/>
        <a:ext cx="3110021" cy="540060"/>
      </dsp:txXfrm>
    </dsp:sp>
    <dsp:sp modelId="{E12248F0-9A92-4C70-9629-096B3A5C29F5}">
      <dsp:nvSpPr>
        <dsp:cNvPr id="0" name=""/>
        <dsp:cNvSpPr/>
      </dsp:nvSpPr>
      <dsp:spPr>
        <a:xfrm>
          <a:off x="7002551" y="449058"/>
          <a:ext cx="2488017" cy="1170130"/>
        </a:xfrm>
        <a:prstGeom prst="roundRect">
          <a:avLst>
            <a:gd name="adj" fmla="val 10000"/>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3"/>
        </a:lnRef>
        <a:fillRef idx="3">
          <a:schemeClr val="accent3"/>
        </a:fillRef>
        <a:effectRef idx="3">
          <a:schemeClr val="accent3"/>
        </a:effectRef>
        <a:fontRef idx="minor">
          <a:schemeClr val="lt1"/>
        </a:fontRef>
      </dsp:style>
      <dsp:txBody>
        <a:bodyPr spcFirstLastPara="0" vert="horz" wrap="square" lIns="25400" tIns="19050" rIns="25400" bIns="19050" numCol="1" spcCol="1270" anchor="ctr" anchorCtr="0">
          <a:noAutofit/>
        </a:bodyPr>
        <a:lstStyle/>
        <a:p>
          <a:pPr marL="0" lvl="0" indent="0" algn="ctr" defTabSz="444500">
            <a:lnSpc>
              <a:spcPct val="90000"/>
            </a:lnSpc>
            <a:spcBef>
              <a:spcPct val="0"/>
            </a:spcBef>
            <a:spcAft>
              <a:spcPct val="35000"/>
            </a:spcAft>
            <a:buNone/>
          </a:pPr>
          <a:r>
            <a:rPr lang="es-CO" sz="1000" b="0" i="0" kern="1200" dirty="0"/>
            <a:t>Garantiza el acceso efectivo a la justicia, la verdad y la reparación de las víctimas.</a:t>
          </a:r>
        </a:p>
        <a:p>
          <a:pPr marL="0" lvl="0" indent="0" algn="ctr" defTabSz="444500">
            <a:lnSpc>
              <a:spcPct val="90000"/>
            </a:lnSpc>
            <a:spcBef>
              <a:spcPct val="0"/>
            </a:spcBef>
            <a:spcAft>
              <a:spcPct val="35000"/>
            </a:spcAft>
            <a:buNone/>
          </a:pPr>
          <a:r>
            <a:rPr lang="es-CO" sz="1000" kern="1200" dirty="0" err="1"/>
            <a:t>Recepciona</a:t>
          </a:r>
          <a:r>
            <a:rPr lang="es-CO" sz="1000" kern="1200" dirty="0"/>
            <a:t> la denuncia</a:t>
          </a:r>
        </a:p>
        <a:p>
          <a:pPr marL="0" lvl="0" indent="0" algn="ctr" defTabSz="444500">
            <a:lnSpc>
              <a:spcPct val="90000"/>
            </a:lnSpc>
            <a:spcBef>
              <a:spcPct val="0"/>
            </a:spcBef>
            <a:spcAft>
              <a:spcPct val="35000"/>
            </a:spcAft>
            <a:buNone/>
          </a:pPr>
          <a:r>
            <a:rPr lang="es-CO" sz="1000" kern="1200" dirty="0"/>
            <a:t>Adelanta procesos de investigación penal.</a:t>
          </a:r>
        </a:p>
        <a:p>
          <a:pPr marL="0" lvl="0" indent="0" algn="ctr" defTabSz="444500">
            <a:lnSpc>
              <a:spcPct val="90000"/>
            </a:lnSpc>
            <a:spcBef>
              <a:spcPct val="0"/>
            </a:spcBef>
            <a:spcAft>
              <a:spcPct val="35000"/>
            </a:spcAft>
            <a:buNone/>
          </a:pPr>
          <a:r>
            <a:rPr lang="es-CO" sz="1000" b="0" i="0" kern="1200" dirty="0"/>
            <a:t>Acusa a la presunta persona agresora.</a:t>
          </a:r>
        </a:p>
        <a:p>
          <a:pPr marL="0" lvl="0" indent="0" algn="ctr" defTabSz="444500">
            <a:lnSpc>
              <a:spcPct val="90000"/>
            </a:lnSpc>
            <a:spcBef>
              <a:spcPct val="0"/>
            </a:spcBef>
            <a:spcAft>
              <a:spcPct val="35000"/>
            </a:spcAft>
            <a:buNone/>
          </a:pPr>
          <a:r>
            <a:rPr lang="es-CO" sz="1000" b="0" i="0" kern="1200" dirty="0"/>
            <a:t>Brinda protección de las víctimas y testigos.</a:t>
          </a:r>
          <a:endParaRPr lang="es-CO" sz="1000" kern="1200" dirty="0"/>
        </a:p>
      </dsp:txBody>
      <dsp:txXfrm>
        <a:off x="7036823" y="483330"/>
        <a:ext cx="2419473" cy="1101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F9BFE-3C0D-4B72-86F8-675A2F82B8E0}">
      <dsp:nvSpPr>
        <dsp:cNvPr id="0" name=""/>
        <dsp:cNvSpPr/>
      </dsp:nvSpPr>
      <dsp:spPr>
        <a:xfrm>
          <a:off x="0" y="0"/>
          <a:ext cx="2743198" cy="447824"/>
        </a:xfrm>
        <a:prstGeom prst="chevron">
          <a:avLst/>
        </a:prstGeom>
        <a:solidFill>
          <a:schemeClr val="accent3"/>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3"/>
        </a:fillRef>
        <a:effectRef idx="1">
          <a:schemeClr val="accent3"/>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mn-lt"/>
            </a:rPr>
            <a:t>1. Detección e Identificación</a:t>
          </a:r>
        </a:p>
      </dsp:txBody>
      <dsp:txXfrm>
        <a:off x="223912" y="0"/>
        <a:ext cx="2295374" cy="447824"/>
      </dsp:txXfrm>
    </dsp:sp>
    <dsp:sp modelId="{3CDB56BE-98FE-4264-B0B8-46E19DD99CFD}">
      <dsp:nvSpPr>
        <dsp:cNvPr id="0" name=""/>
        <dsp:cNvSpPr/>
      </dsp:nvSpPr>
      <dsp:spPr>
        <a:xfrm>
          <a:off x="2471130" y="0"/>
          <a:ext cx="2743198" cy="447824"/>
        </a:xfrm>
        <a:prstGeom prst="chevron">
          <a:avLst/>
        </a:prstGeom>
        <a:solidFill>
          <a:schemeClr val="accent3"/>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3"/>
        </a:fillRef>
        <a:effectRef idx="1">
          <a:schemeClr val="accent3"/>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mj-lt"/>
            </a:rPr>
            <a:t>2. Atención Integral</a:t>
          </a:r>
        </a:p>
      </dsp:txBody>
      <dsp:txXfrm>
        <a:off x="2695042" y="0"/>
        <a:ext cx="2295374" cy="447824"/>
      </dsp:txXfrm>
    </dsp:sp>
    <dsp:sp modelId="{2BD931D9-6266-499A-87F8-60E869E38E3A}">
      <dsp:nvSpPr>
        <dsp:cNvPr id="0" name=""/>
        <dsp:cNvSpPr/>
      </dsp:nvSpPr>
      <dsp:spPr>
        <a:xfrm>
          <a:off x="4940008" y="0"/>
          <a:ext cx="2743198" cy="447824"/>
        </a:xfrm>
        <a:prstGeom prst="chevron">
          <a:avLst/>
        </a:prstGeom>
        <a:solidFill>
          <a:schemeClr val="accent3"/>
        </a:solidFill>
        <a:ln w="19050" cap="flat" cmpd="sng" algn="ctr">
          <a:solidFill>
            <a:schemeClr val="lt1"/>
          </a:solidFill>
          <a:prstDash val="solid"/>
          <a:miter lim="800000"/>
        </a:ln>
        <a:effectLst/>
        <a:scene3d>
          <a:camera prst="orthographicFront"/>
          <a:lightRig rig="flat" dir="t"/>
        </a:scene3d>
        <a:sp3d/>
      </dsp:spPr>
      <dsp:style>
        <a:lnRef idx="3">
          <a:schemeClr val="lt1"/>
        </a:lnRef>
        <a:fillRef idx="1">
          <a:schemeClr val="accent3"/>
        </a:fillRef>
        <a:effectRef idx="1">
          <a:schemeClr val="accent3"/>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s-ES" sz="1800" b="1" kern="1200" dirty="0"/>
            <a:t>3. Seguimiento</a:t>
          </a:r>
        </a:p>
      </dsp:txBody>
      <dsp:txXfrm>
        <a:off x="5163920" y="0"/>
        <a:ext cx="2295374" cy="4478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EB5A0-ADB4-43C8-805C-B3F8D4F5566C}" type="datetimeFigureOut">
              <a:rPr lang="es-CO" smtClean="0"/>
              <a:t>15/10/2020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7AF828-A18B-4143-8F73-E3D4FC45DDC9}" type="slidenum">
              <a:rPr lang="es-CO" smtClean="0"/>
              <a:t>‹Nº›</a:t>
            </a:fld>
            <a:endParaRPr lang="es-CO"/>
          </a:p>
        </p:txBody>
      </p:sp>
    </p:spTree>
    <p:extLst>
      <p:ext uri="{BB962C8B-B14F-4D97-AF65-F5344CB8AC3E}">
        <p14:creationId xmlns:p14="http://schemas.microsoft.com/office/powerpoint/2010/main" val="4131908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AF828-A18B-4143-8F73-E3D4FC45DDC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347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a:t>Requisitos a </a:t>
            </a:r>
            <a:r>
              <a:rPr lang="es-CO" baseline="0"/>
              <a:t>los cuales la información de la diapositiva da respuesta:</a:t>
            </a:r>
          </a:p>
          <a:p>
            <a:pPr marL="168244" indent="-168244">
              <a:buFont typeface="Arial" panose="020B0604020202020204" pitchFamily="34" charset="0"/>
              <a:buChar char="•"/>
            </a:pPr>
            <a:r>
              <a:rPr lang="es-CO"/>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a:t>Información sobre acciones de mejoramiento de la entidad (Planes de mejora) asociados a la gestión realizada, verificando la calidad de la misma.</a:t>
            </a:r>
          </a:p>
          <a:p>
            <a:pPr marL="168244" indent="-168244">
              <a:buFont typeface="Arial" panose="020B0604020202020204" pitchFamily="34" charset="0"/>
              <a:buChar char="•"/>
            </a:pPr>
            <a:r>
              <a:rPr lang="es-CO"/>
              <a:t>Información sobre la gestión realizada frente a los temas recurrentes de las peticiones, quejas, reclamos o denuncias recibidas por la entidad.</a:t>
            </a:r>
          </a:p>
          <a:p>
            <a:pPr marL="168244" indent="-168244">
              <a:buFont typeface="Arial" panose="020B0604020202020204" pitchFamily="34" charset="0"/>
              <a:buChar char="•"/>
            </a:pPr>
            <a:endParaRPr lang="es-CO"/>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69</a:t>
            </a:fld>
            <a:endParaRPr lang="es-CO" sz="1300">
              <a:solidFill>
                <a:prstClr val="black"/>
              </a:solidFill>
              <a:latin typeface="Calibri"/>
            </a:endParaRPr>
          </a:p>
        </p:txBody>
      </p:sp>
    </p:spTree>
    <p:extLst>
      <p:ext uri="{BB962C8B-B14F-4D97-AF65-F5344CB8AC3E}">
        <p14:creationId xmlns:p14="http://schemas.microsoft.com/office/powerpoint/2010/main" val="3378167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a:t>Requisitos a </a:t>
            </a:r>
            <a:r>
              <a:rPr lang="es-CO" baseline="0"/>
              <a:t>los cuales la información de la diapositiva da respuesta:</a:t>
            </a:r>
          </a:p>
          <a:p>
            <a:pPr marL="168244" indent="-168244">
              <a:buFont typeface="Arial" panose="020B0604020202020204" pitchFamily="34" charset="0"/>
              <a:buChar char="•"/>
            </a:pPr>
            <a:r>
              <a:rPr lang="es-CO"/>
              <a:t>Información</a:t>
            </a:r>
            <a:r>
              <a:rPr lang="es-CO" baseline="0"/>
              <a:t> s</a:t>
            </a:r>
            <a:r>
              <a:rPr lang="es-CO"/>
              <a:t>obre la gestión realizada frente a los temas recurrentes de las peticiones, quejas, reclamos o denuncias recibidas por la entidad.</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70</a:t>
            </a:fld>
            <a:endParaRPr lang="es-CO" sz="1300">
              <a:solidFill>
                <a:prstClr val="black"/>
              </a:solidFill>
              <a:latin typeface="Calibri"/>
            </a:endParaRPr>
          </a:p>
        </p:txBody>
      </p:sp>
    </p:spTree>
    <p:extLst>
      <p:ext uri="{BB962C8B-B14F-4D97-AF65-F5344CB8AC3E}">
        <p14:creationId xmlns:p14="http://schemas.microsoft.com/office/powerpoint/2010/main" val="218421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a:t>Requisitos a los cuales la información de la diapositiva da respuesta:</a:t>
            </a:r>
          </a:p>
          <a:p>
            <a:pPr marL="168244" indent="-168244">
              <a:buFont typeface="Arial" panose="020B0604020202020204" pitchFamily="34" charset="0"/>
              <a:buChar char="•"/>
            </a:pPr>
            <a:r>
              <a:rPr lang="es-CO"/>
              <a:t>Analizar las recomendaciones realizadas por los órganos de control frente a los informes de rendición de cuentas y establecer correctivos que optimicen la gestión y faciliten el cumplimiento de las metas del plan institucional.</a:t>
            </a:r>
          </a:p>
          <a:p>
            <a:pPr marL="168244" indent="-168244">
              <a:buFont typeface="Arial" panose="020B0604020202020204" pitchFamily="34" charset="0"/>
              <a:buChar char="•"/>
            </a:pPr>
            <a:r>
              <a:rPr lang="es-CO"/>
              <a:t>Analizar las recomendaciones derivadas de cada espacio de diálogo y establecer correctivos que optimicen la gestión y faciliten el cumplimiento de las metas del plan institucional.</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72</a:t>
            </a:fld>
            <a:endParaRPr lang="es-CO" sz="1300">
              <a:solidFill>
                <a:prstClr val="black"/>
              </a:solidFill>
              <a:latin typeface="Calibri"/>
            </a:endParaRPr>
          </a:p>
        </p:txBody>
      </p:sp>
    </p:spTree>
    <p:extLst>
      <p:ext uri="{BB962C8B-B14F-4D97-AF65-F5344CB8AC3E}">
        <p14:creationId xmlns:p14="http://schemas.microsoft.com/office/powerpoint/2010/main" val="174053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a:t>Requisitos a los cuales la información de la diapositiva da respuesta:</a:t>
            </a:r>
          </a:p>
          <a:p>
            <a:pPr marL="168244" indent="-168244">
              <a:buFont typeface="Arial" panose="020B0604020202020204" pitchFamily="34" charset="0"/>
              <a:buChar char="•"/>
            </a:pPr>
            <a:r>
              <a:rPr lang="es-CO"/>
              <a:t>Temas sobre los cuáles la entidad divulga información en el proceso de rendición de 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74</a:t>
            </a:fld>
            <a:endParaRPr lang="es-CO" sz="1300">
              <a:solidFill>
                <a:prstClr val="black"/>
              </a:solidFill>
              <a:latin typeface="Calibri"/>
            </a:endParaRPr>
          </a:p>
        </p:txBody>
      </p:sp>
    </p:spTree>
    <p:extLst>
      <p:ext uri="{BB962C8B-B14F-4D97-AF65-F5344CB8AC3E}">
        <p14:creationId xmlns:p14="http://schemas.microsoft.com/office/powerpoint/2010/main" val="3285823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a:t>Requisitos a los cuales la información de la diapositiva da respuesta:</a:t>
            </a:r>
          </a:p>
          <a:p>
            <a:pPr marL="168244" indent="-168244">
              <a:buFont typeface="Arial" panose="020B0604020202020204" pitchFamily="34" charset="0"/>
              <a:buChar char="•"/>
            </a:pPr>
            <a:r>
              <a:rPr lang="es-CO"/>
              <a:t>Temas sobre los cuáles la entidad divulga información en el proceso de rendición de</a:t>
            </a:r>
            <a:r>
              <a:rPr lang="es-CO" baseline="0"/>
              <a:t> </a:t>
            </a:r>
            <a:r>
              <a:rPr lang="es-CO"/>
              <a:t>cuentas.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75</a:t>
            </a:fld>
            <a:endParaRPr lang="es-CO" sz="1300">
              <a:solidFill>
                <a:prstClr val="black"/>
              </a:solidFill>
              <a:latin typeface="Calibri"/>
            </a:endParaRPr>
          </a:p>
        </p:txBody>
      </p:sp>
    </p:spTree>
    <p:extLst>
      <p:ext uri="{BB962C8B-B14F-4D97-AF65-F5344CB8AC3E}">
        <p14:creationId xmlns:p14="http://schemas.microsoft.com/office/powerpoint/2010/main" val="294528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a:t>Requisitos a los cuales la información de la diapositiva da respuesta:</a:t>
            </a:r>
          </a:p>
          <a:p>
            <a:pPr marL="168244" indent="-168244">
              <a:buFont typeface="Arial" panose="020B0604020202020204" pitchFamily="34" charset="0"/>
              <a:buChar char="•"/>
            </a:pPr>
            <a:r>
              <a:rPr lang="es-CO"/>
              <a:t>Analizar las evaluaciones, recomendaciones u objeciones recibidas en el espacio de diálogo para la rendición de cuentas.</a:t>
            </a:r>
          </a:p>
          <a:p>
            <a:pPr marL="168244" indent="-168244">
              <a:buFont typeface="Arial" panose="020B0604020202020204" pitchFamily="34" charset="0"/>
              <a:buChar char="•"/>
            </a:pPr>
            <a:r>
              <a:rPr lang="es-CO"/>
              <a:t>Diligenciar el formato interno de reporte definido con los resultados obtenidos en el ejercicio.</a:t>
            </a:r>
          </a:p>
          <a:p>
            <a:pPr marL="168244" indent="-168244">
              <a:buFont typeface="Arial" panose="020B0604020202020204" pitchFamily="34" charset="0"/>
              <a:buChar char="•"/>
            </a:pPr>
            <a:r>
              <a:rPr lang="es-CO"/>
              <a:t>Recopilar recomendaciones y sugerencias de los servidores públicos y ciudadanía a las actividades de capacitación, garantizando la cualificación de futuras actividades.</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77</a:t>
            </a:fld>
            <a:endParaRPr lang="es-CO" sz="1300">
              <a:solidFill>
                <a:prstClr val="black"/>
              </a:solidFill>
              <a:latin typeface="Calibri"/>
            </a:endParaRPr>
          </a:p>
        </p:txBody>
      </p:sp>
    </p:spTree>
    <p:extLst>
      <p:ext uri="{BB962C8B-B14F-4D97-AF65-F5344CB8AC3E}">
        <p14:creationId xmlns:p14="http://schemas.microsoft.com/office/powerpoint/2010/main" val="49920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7AF828-A18B-4143-8F73-E3D4FC45DDC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446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a:t>Requisitos a </a:t>
            </a:r>
            <a:r>
              <a:rPr lang="es-CO" baseline="0"/>
              <a:t>los cuales la información de la diapositiva da respuesta:</a:t>
            </a:r>
          </a:p>
          <a:p>
            <a:pPr marL="171450" indent="-171450">
              <a:buFont typeface="Arial" panose="020B0604020202020204" pitchFamily="34" charset="0"/>
              <a:buChar char="•"/>
            </a:pPr>
            <a:r>
              <a:rPr lang="es-CO"/>
              <a:t>Información para evidenciar la identificación de las condiciones de entorno social, económico, político, ambiental y cultural para afectan el desarrollo de la rendición de cuentas.</a:t>
            </a:r>
          </a:p>
          <a:p>
            <a:pPr marL="171450" indent="-171450">
              <a:buFont typeface="Arial" panose="020B0604020202020204" pitchFamily="34" charset="0"/>
              <a:buChar char="•"/>
            </a:pPr>
            <a:r>
              <a:rPr lang="es-CO"/>
              <a:t>Cifras poblacionales: https://intranet.icbf.gov.co/estadisticas-institucionales/fichas-oferta-institucional</a:t>
            </a:r>
          </a:p>
          <a:p>
            <a:endParaRPr lang="es-CO"/>
          </a:p>
        </p:txBody>
      </p:sp>
      <p:sp>
        <p:nvSpPr>
          <p:cNvPr id="4" name="3 Marcador de número de diapositiva"/>
          <p:cNvSpPr>
            <a:spLocks noGrp="1"/>
          </p:cNvSpPr>
          <p:nvPr>
            <p:ph type="sldNum" sz="quarter" idx="10"/>
          </p:nvPr>
        </p:nvSpPr>
        <p:spPr/>
        <p:txBody>
          <a:bodyPr/>
          <a:lstStyle/>
          <a:p>
            <a:fld id="{ADDBC0DD-5682-43AD-8B9A-82CBDE321FB4}" type="slidenum">
              <a:rPr lang="es-CO" smtClean="0"/>
              <a:t>26</a:t>
            </a:fld>
            <a:endParaRPr lang="es-CO"/>
          </a:p>
        </p:txBody>
      </p:sp>
    </p:spTree>
    <p:extLst>
      <p:ext uri="{BB962C8B-B14F-4D97-AF65-F5344CB8AC3E}">
        <p14:creationId xmlns:p14="http://schemas.microsoft.com/office/powerpoint/2010/main" val="378581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a:t>Requisitos a los cuales la información de la diapositiva da respuesta:</a:t>
            </a:r>
          </a:p>
          <a:p>
            <a:pPr marL="171450" indent="-171450">
              <a:buFont typeface="Arial" panose="020B0604020202020204" pitchFamily="34" charset="0"/>
              <a:buChar char="•"/>
            </a:pPr>
            <a:r>
              <a:rPr lang="es-CO"/>
              <a:t>Información</a:t>
            </a:r>
            <a:r>
              <a:rPr lang="es-CO" baseline="0"/>
              <a:t> s</a:t>
            </a:r>
            <a:r>
              <a:rPr lang="es-CO"/>
              <a:t>obre la gestión (Informes de Gestión, Metas e Indicadores de Gestión, Informes de los entes de Control que vigilan a la entidad) de los programas, proyectos y servicios implementados, verificando la calidad de la misma.</a:t>
            </a:r>
          </a:p>
          <a:p>
            <a:pPr marL="171450" indent="-171450">
              <a:buFont typeface="Arial" panose="020B0604020202020204" pitchFamily="34" charset="0"/>
              <a:buChar char="•"/>
            </a:pPr>
            <a:r>
              <a:rPr lang="es-CO"/>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71450" indent="-171450">
              <a:buFont typeface="Arial" panose="020B0604020202020204" pitchFamily="34" charset="0"/>
              <a:buChar char="•"/>
            </a:pPr>
            <a:r>
              <a:rPr lang="es-CO"/>
              <a:t>Información</a:t>
            </a:r>
            <a:r>
              <a:rPr lang="es-CO" baseline="0"/>
              <a:t> s</a:t>
            </a:r>
            <a:r>
              <a:rPr lang="es-CO"/>
              <a:t>obre impactos de la Gestión (Cambios en el sector o en la población beneficiaria) a través de los programas, proyectos y servicios implementados, con sus respectivos indicadores y verificando la calidad de la misma.</a:t>
            </a:r>
          </a:p>
          <a:p>
            <a:pPr marL="171450" indent="-171450">
              <a:buFont typeface="Arial" panose="020B0604020202020204" pitchFamily="34" charset="0"/>
              <a:buChar char="•"/>
            </a:pPr>
            <a:r>
              <a:rPr lang="es-CO"/>
              <a:t>Información</a:t>
            </a:r>
            <a:r>
              <a:rPr lang="es-CO" baseline="0"/>
              <a:t> s</a:t>
            </a:r>
            <a:r>
              <a:rPr lang="es-CO"/>
              <a:t>obre acciones de mejoramiento de la entidad (Planes de mejora) asociados a la gestión realizada, verificando la calidad de la misma.</a:t>
            </a:r>
          </a:p>
          <a:p>
            <a:endParaRPr lang="es-CO"/>
          </a:p>
        </p:txBody>
      </p:sp>
      <p:sp>
        <p:nvSpPr>
          <p:cNvPr id="4" name="3 Marcador de número de diapositiva"/>
          <p:cNvSpPr>
            <a:spLocks noGrp="1"/>
          </p:cNvSpPr>
          <p:nvPr>
            <p:ph type="sldNum" sz="quarter" idx="10"/>
          </p:nvPr>
        </p:nvSpPr>
        <p:spPr/>
        <p:txBody>
          <a:bodyPr/>
          <a:lstStyle/>
          <a:p>
            <a:fld id="{ADDBC0DD-5682-43AD-8B9A-82CBDE321FB4}" type="slidenum">
              <a:rPr lang="es-CO" smtClean="0"/>
              <a:t>58</a:t>
            </a:fld>
            <a:endParaRPr lang="es-CO"/>
          </a:p>
        </p:txBody>
      </p:sp>
    </p:spTree>
    <p:extLst>
      <p:ext uri="{BB962C8B-B14F-4D97-AF65-F5344CB8AC3E}">
        <p14:creationId xmlns:p14="http://schemas.microsoft.com/office/powerpoint/2010/main" val="224051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a:t>Requisitos a los cuales la información de la diapositiva da respuesta:</a:t>
            </a:r>
          </a:p>
          <a:p>
            <a:pPr marL="168244" indent="-168244">
              <a:buFont typeface="Arial" panose="020B0604020202020204" pitchFamily="34" charset="0"/>
              <a:buChar char="•"/>
            </a:pPr>
            <a:r>
              <a:rPr lang="es-CO"/>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60</a:t>
            </a:fld>
            <a:endParaRPr lang="es-CO" sz="1300">
              <a:solidFill>
                <a:prstClr val="black"/>
              </a:solidFill>
              <a:latin typeface="Calibri"/>
            </a:endParaRPr>
          </a:p>
        </p:txBody>
      </p:sp>
    </p:spTree>
    <p:extLst>
      <p:ext uri="{BB962C8B-B14F-4D97-AF65-F5344CB8AC3E}">
        <p14:creationId xmlns:p14="http://schemas.microsoft.com/office/powerpoint/2010/main" val="2173823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r>
              <a:rPr lang="es-CO"/>
              <a:t>Requisitos a los cuales la información de la diapositiva da respuesta:</a:t>
            </a:r>
          </a:p>
          <a:p>
            <a:pPr marL="168244" indent="-168244">
              <a:buFont typeface="Arial" panose="020B0604020202020204" pitchFamily="34" charset="0"/>
              <a:buChar char="•"/>
            </a:pPr>
            <a:r>
              <a:rPr lang="es-CO"/>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a:t>Información sobre acciones de mejoramiento de la entidad (Planes de mejora) asociados a la gestión realizada, verificando la calidad de la misma.</a:t>
            </a:r>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62</a:t>
            </a:fld>
            <a:endParaRPr lang="es-CO" sz="1300">
              <a:solidFill>
                <a:prstClr val="black"/>
              </a:solidFill>
              <a:latin typeface="Calibri"/>
            </a:endParaRPr>
          </a:p>
        </p:txBody>
      </p:sp>
    </p:spTree>
    <p:extLst>
      <p:ext uri="{BB962C8B-B14F-4D97-AF65-F5344CB8AC3E}">
        <p14:creationId xmlns:p14="http://schemas.microsoft.com/office/powerpoint/2010/main" val="217382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a:t>Requisitos a </a:t>
            </a:r>
            <a:r>
              <a:rPr lang="es-CO" baseline="0"/>
              <a:t>los cuales la información de la diapositiva da respuesta:</a:t>
            </a:r>
          </a:p>
          <a:p>
            <a:pPr marL="168244" indent="-168244">
              <a:buFont typeface="Arial" panose="020B0604020202020204" pitchFamily="34" charset="0"/>
              <a:buChar char="•"/>
            </a:pPr>
            <a:r>
              <a:rPr lang="es-CO"/>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64</a:t>
            </a:fld>
            <a:endParaRPr lang="es-CO" sz="1300">
              <a:solidFill>
                <a:prstClr val="black"/>
              </a:solidFill>
              <a:latin typeface="Calibri"/>
            </a:endParaRPr>
          </a:p>
        </p:txBody>
      </p:sp>
    </p:spTree>
    <p:extLst>
      <p:ext uri="{BB962C8B-B14F-4D97-AF65-F5344CB8AC3E}">
        <p14:creationId xmlns:p14="http://schemas.microsoft.com/office/powerpoint/2010/main" val="7431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a:t>Requisitos a </a:t>
            </a:r>
            <a:r>
              <a:rPr lang="es-CO" baseline="0"/>
              <a:t>los cuales la información de la diapositiva da respuesta:</a:t>
            </a:r>
          </a:p>
          <a:p>
            <a:pPr marL="168244" indent="-168244">
              <a:buFont typeface="Arial" panose="020B0604020202020204" pitchFamily="34" charset="0"/>
              <a:buChar char="•"/>
            </a:pPr>
            <a:r>
              <a:rPr lang="es-CO"/>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a:p>
          <a:p>
            <a:pPr marL="168244" indent="-168244">
              <a:buFont typeface="Arial" panose="020B0604020202020204" pitchFamily="34" charset="0"/>
              <a:buChar char="•"/>
            </a:pPr>
            <a:endParaRPr lang="es-CO"/>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66</a:t>
            </a:fld>
            <a:endParaRPr lang="es-CO" sz="1300">
              <a:solidFill>
                <a:prstClr val="black"/>
              </a:solidFill>
              <a:latin typeface="Calibri"/>
            </a:endParaRPr>
          </a:p>
        </p:txBody>
      </p:sp>
    </p:spTree>
    <p:extLst>
      <p:ext uri="{BB962C8B-B14F-4D97-AF65-F5344CB8AC3E}">
        <p14:creationId xmlns:p14="http://schemas.microsoft.com/office/powerpoint/2010/main" val="3709559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6" name="1 Marcador de imagen de diapositiva"/>
          <p:cNvSpPr>
            <a:spLocks noGrp="1" noRot="1" noChangeAspect="1"/>
          </p:cNvSpPr>
          <p:nvPr>
            <p:ph type="sldImg"/>
          </p:nvPr>
        </p:nvSpPr>
        <p:spPr/>
      </p:sp>
      <p:sp>
        <p:nvSpPr>
          <p:cNvPr id="1049017" name="2 Marcador de notas"/>
          <p:cNvSpPr>
            <a:spLocks noGrp="1"/>
          </p:cNvSpPr>
          <p:nvPr>
            <p:ph type="body" idx="1"/>
          </p:nvPr>
        </p:nvSpPr>
        <p:spPr/>
        <p:txBody>
          <a:bodyPr/>
          <a:lstStyle/>
          <a:p>
            <a:pPr defTabSz="897301">
              <a:defRPr/>
            </a:pPr>
            <a:r>
              <a:rPr lang="es-CO"/>
              <a:t>Requisitos a </a:t>
            </a:r>
            <a:r>
              <a:rPr lang="es-CO" baseline="0"/>
              <a:t>los cuales la información de la diapositiva da respuesta:</a:t>
            </a:r>
          </a:p>
          <a:p>
            <a:pPr marL="168244" indent="-168244">
              <a:buFont typeface="Arial" panose="020B0604020202020204" pitchFamily="34" charset="0"/>
              <a:buChar char="•"/>
            </a:pPr>
            <a:r>
              <a:rPr lang="es-CO"/>
              <a:t>Información sobre la gestión (Informes de Gestión, Metas e Indicadores de Gestión, Informes de los entes de Control que vigilan a la entidad) de los programas, proyectos y servicios implementados, verificando la calidad de la misma.</a:t>
            </a:r>
          </a:p>
          <a:p>
            <a:pPr marL="168244" indent="-168244">
              <a:buFont typeface="Arial" panose="020B0604020202020204" pitchFamily="34" charset="0"/>
              <a:buChar char="•"/>
            </a:pPr>
            <a:r>
              <a:rPr lang="es-CO"/>
              <a:t>Información sobre la garantía de derechos humanos y compromisos frente a la construcción de paz, materializada en los programas, proyectos y servicios implementados, con sus respectivos indicadores y verificando la accesibilidad, asequibilidad, adaptabilidad y calidad de los bienes y servicios.</a:t>
            </a:r>
          </a:p>
          <a:p>
            <a:pPr marL="168244" indent="-168244">
              <a:buFont typeface="Arial" panose="020B0604020202020204" pitchFamily="34" charset="0"/>
              <a:buChar char="•"/>
            </a:pPr>
            <a:r>
              <a:rPr lang="es-CO"/>
              <a:t>Información sobre impactos de la Gestión (Cambios en el sector o en la población beneficiaria) a través de los programas, proyectos y servicios implementados, con sus respectivos indicadores y verificando la calidad de la misma.</a:t>
            </a:r>
          </a:p>
          <a:p>
            <a:pPr marL="168244" indent="-168244">
              <a:buFont typeface="Arial" panose="020B0604020202020204" pitchFamily="34" charset="0"/>
              <a:buChar char="•"/>
            </a:pPr>
            <a:r>
              <a:rPr lang="es-CO"/>
              <a:t>Información sobre acciones de mejoramiento de la entidad (Planes de mejora) asociados a la gestión realizada, verificando la calidad de la misma.</a:t>
            </a:r>
          </a:p>
          <a:p>
            <a:pPr marL="168244" indent="-168244">
              <a:buFont typeface="Arial" panose="020B0604020202020204" pitchFamily="34" charset="0"/>
              <a:buChar char="•"/>
            </a:pPr>
            <a:endParaRPr lang="es-CO"/>
          </a:p>
          <a:p>
            <a:pPr marL="168244" indent="-168244">
              <a:buFont typeface="Arial" panose="020B0604020202020204" pitchFamily="34" charset="0"/>
              <a:buChar char="•"/>
            </a:pPr>
            <a:endParaRPr lang="es-CO"/>
          </a:p>
        </p:txBody>
      </p:sp>
      <p:sp>
        <p:nvSpPr>
          <p:cNvPr id="1049018" name="3 Marcador de número de diapositiva"/>
          <p:cNvSpPr>
            <a:spLocks noGrp="1"/>
          </p:cNvSpPr>
          <p:nvPr>
            <p:ph type="sldNum" sz="quarter" idx="10"/>
          </p:nvPr>
        </p:nvSpPr>
        <p:spPr/>
        <p:txBody>
          <a:bodyPr/>
          <a:lstStyle/>
          <a:p>
            <a:pPr defTabSz="925055">
              <a:defRPr/>
            </a:pPr>
            <a:fld id="{151AD215-C1A9-4074-A622-E2239C739F0D}" type="slidenum">
              <a:rPr lang="es-CO" sz="1300">
                <a:solidFill>
                  <a:prstClr val="black"/>
                </a:solidFill>
                <a:latin typeface="Calibri"/>
              </a:rPr>
              <a:pPr defTabSz="925055">
                <a:defRPr/>
              </a:pPr>
              <a:t>67</a:t>
            </a:fld>
            <a:endParaRPr lang="es-CO" sz="1300">
              <a:solidFill>
                <a:prstClr val="black"/>
              </a:solidFill>
              <a:latin typeface="Calibri"/>
            </a:endParaRPr>
          </a:p>
        </p:txBody>
      </p:sp>
    </p:spTree>
    <p:extLst>
      <p:ext uri="{BB962C8B-B14F-4D97-AF65-F5344CB8AC3E}">
        <p14:creationId xmlns:p14="http://schemas.microsoft.com/office/powerpoint/2010/main" val="4275003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6" Type="http://schemas.openxmlformats.org/officeDocument/2006/relationships/image" Target="../media/image28.png"/><Relationship Id="rId21" Type="http://schemas.openxmlformats.org/officeDocument/2006/relationships/image" Target="../media/image23.png"/><Relationship Id="rId42" Type="http://schemas.openxmlformats.org/officeDocument/2006/relationships/image" Target="../media/image44.png"/><Relationship Id="rId47" Type="http://schemas.openxmlformats.org/officeDocument/2006/relationships/image" Target="../media/image49.png"/><Relationship Id="rId63" Type="http://schemas.openxmlformats.org/officeDocument/2006/relationships/image" Target="../media/image65.png"/><Relationship Id="rId68" Type="http://schemas.openxmlformats.org/officeDocument/2006/relationships/image" Target="../media/image70.png"/><Relationship Id="rId84" Type="http://schemas.openxmlformats.org/officeDocument/2006/relationships/image" Target="../media/image86.png"/><Relationship Id="rId16" Type="http://schemas.openxmlformats.org/officeDocument/2006/relationships/image" Target="../media/image18.png"/><Relationship Id="rId11" Type="http://schemas.openxmlformats.org/officeDocument/2006/relationships/image" Target="../media/image13.png"/><Relationship Id="rId32" Type="http://schemas.openxmlformats.org/officeDocument/2006/relationships/image" Target="../media/image34.png"/><Relationship Id="rId37" Type="http://schemas.openxmlformats.org/officeDocument/2006/relationships/image" Target="../media/image39.png"/><Relationship Id="rId53" Type="http://schemas.openxmlformats.org/officeDocument/2006/relationships/image" Target="../media/image55.png"/><Relationship Id="rId58" Type="http://schemas.openxmlformats.org/officeDocument/2006/relationships/image" Target="../media/image60.png"/><Relationship Id="rId74" Type="http://schemas.openxmlformats.org/officeDocument/2006/relationships/image" Target="../media/image76.png"/><Relationship Id="rId79" Type="http://schemas.openxmlformats.org/officeDocument/2006/relationships/image" Target="../media/image81.png"/><Relationship Id="rId5" Type="http://schemas.openxmlformats.org/officeDocument/2006/relationships/image" Target="../media/image7.png"/><Relationship Id="rId61" Type="http://schemas.openxmlformats.org/officeDocument/2006/relationships/image" Target="../media/image63.png"/><Relationship Id="rId82" Type="http://schemas.openxmlformats.org/officeDocument/2006/relationships/image" Target="../media/image84.png"/><Relationship Id="rId19" Type="http://schemas.openxmlformats.org/officeDocument/2006/relationships/image" Target="../media/image2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43" Type="http://schemas.openxmlformats.org/officeDocument/2006/relationships/image" Target="../media/image45.png"/><Relationship Id="rId48" Type="http://schemas.openxmlformats.org/officeDocument/2006/relationships/image" Target="../media/image50.png"/><Relationship Id="rId56" Type="http://schemas.openxmlformats.org/officeDocument/2006/relationships/image" Target="../media/image58.png"/><Relationship Id="rId64" Type="http://schemas.openxmlformats.org/officeDocument/2006/relationships/image" Target="../media/image66.png"/><Relationship Id="rId69" Type="http://schemas.openxmlformats.org/officeDocument/2006/relationships/image" Target="../media/image71.png"/><Relationship Id="rId77" Type="http://schemas.openxmlformats.org/officeDocument/2006/relationships/image" Target="../media/image79.png"/><Relationship Id="rId8" Type="http://schemas.openxmlformats.org/officeDocument/2006/relationships/image" Target="../media/image10.png"/><Relationship Id="rId51" Type="http://schemas.openxmlformats.org/officeDocument/2006/relationships/image" Target="../media/image53.png"/><Relationship Id="rId72" Type="http://schemas.openxmlformats.org/officeDocument/2006/relationships/image" Target="../media/image74.png"/><Relationship Id="rId80" Type="http://schemas.openxmlformats.org/officeDocument/2006/relationships/image" Target="../media/image82.pn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67" Type="http://schemas.openxmlformats.org/officeDocument/2006/relationships/image" Target="../media/image69.png"/><Relationship Id="rId20" Type="http://schemas.openxmlformats.org/officeDocument/2006/relationships/image" Target="../media/image22.png"/><Relationship Id="rId41" Type="http://schemas.openxmlformats.org/officeDocument/2006/relationships/image" Target="../media/image43.png"/><Relationship Id="rId54" Type="http://schemas.openxmlformats.org/officeDocument/2006/relationships/image" Target="../media/image56.png"/><Relationship Id="rId62" Type="http://schemas.openxmlformats.org/officeDocument/2006/relationships/image" Target="../media/image64.png"/><Relationship Id="rId70" Type="http://schemas.openxmlformats.org/officeDocument/2006/relationships/image" Target="../media/image72.png"/><Relationship Id="rId75" Type="http://schemas.openxmlformats.org/officeDocument/2006/relationships/image" Target="../media/image77.png"/><Relationship Id="rId83" Type="http://schemas.openxmlformats.org/officeDocument/2006/relationships/image" Target="../media/image85.png"/><Relationship Id="rId1" Type="http://schemas.openxmlformats.org/officeDocument/2006/relationships/slideMaster" Target="../slideMasters/slideMaster3.xml"/><Relationship Id="rId6"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png"/><Relationship Id="rId49" Type="http://schemas.openxmlformats.org/officeDocument/2006/relationships/image" Target="../media/image51.png"/><Relationship Id="rId57" Type="http://schemas.openxmlformats.org/officeDocument/2006/relationships/image" Target="../media/image59.png"/><Relationship Id="rId10" Type="http://schemas.openxmlformats.org/officeDocument/2006/relationships/image" Target="../media/image12.pn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png"/><Relationship Id="rId65" Type="http://schemas.openxmlformats.org/officeDocument/2006/relationships/image" Target="../media/image67.png"/><Relationship Id="rId73" Type="http://schemas.openxmlformats.org/officeDocument/2006/relationships/image" Target="../media/image75.png"/><Relationship Id="rId78" Type="http://schemas.openxmlformats.org/officeDocument/2006/relationships/image" Target="../media/image80.png"/><Relationship Id="rId81" Type="http://schemas.openxmlformats.org/officeDocument/2006/relationships/image" Target="../media/image83.png"/><Relationship Id="rId4" Type="http://schemas.openxmlformats.org/officeDocument/2006/relationships/image" Target="../media/image6.png"/><Relationship Id="rId9"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9" Type="http://schemas.openxmlformats.org/officeDocument/2006/relationships/image" Target="../media/image41.png"/><Relationship Id="rId34" Type="http://schemas.openxmlformats.org/officeDocument/2006/relationships/image" Target="../media/image36.png"/><Relationship Id="rId50" Type="http://schemas.openxmlformats.org/officeDocument/2006/relationships/image" Target="../media/image52.png"/><Relationship Id="rId55" Type="http://schemas.openxmlformats.org/officeDocument/2006/relationships/image" Target="../media/image57.png"/><Relationship Id="rId76" Type="http://schemas.openxmlformats.org/officeDocument/2006/relationships/image" Target="../media/image78.png"/><Relationship Id="rId7" Type="http://schemas.openxmlformats.org/officeDocument/2006/relationships/image" Target="../media/image9.png"/><Relationship Id="rId71" Type="http://schemas.openxmlformats.org/officeDocument/2006/relationships/image" Target="../media/image73.png"/><Relationship Id="rId2" Type="http://schemas.openxmlformats.org/officeDocument/2006/relationships/image" Target="../media/image4.png"/><Relationship Id="rId29" Type="http://schemas.openxmlformats.org/officeDocument/2006/relationships/image" Target="../media/image31.png"/><Relationship Id="rId24" Type="http://schemas.openxmlformats.org/officeDocument/2006/relationships/image" Target="../media/image26.png"/><Relationship Id="rId40" Type="http://schemas.openxmlformats.org/officeDocument/2006/relationships/image" Target="../media/image42.png"/><Relationship Id="rId45" Type="http://schemas.openxmlformats.org/officeDocument/2006/relationships/image" Target="../media/image47.png"/><Relationship Id="rId66" Type="http://schemas.openxmlformats.org/officeDocument/2006/relationships/image" Target="../media/image6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69EDB5-C1A7-1444-AE91-2C7E7CCF3CB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F167EE-D878-2A49-A64A-E9D4BD37E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EFEAF28-55A7-5A48-AA51-A05CB07133A8}"/>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A9A75E01-07A1-5841-8AA6-647CC8A55CC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B9736EF-621D-FC42-B2E9-3F6EE4825A38}"/>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869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8D509-B849-3240-82F5-F330B237DD5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9A1E299-13EF-0940-AECF-5C1EA452F48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B4B219C-D15D-764E-AD66-ADC8118E1960}"/>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62CBCE7E-0257-8B44-AF6B-587146DCED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517E3D0-09F3-9746-8D83-C90E3D2E8595}"/>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962695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B65FD3C-113B-EB40-B146-19D9320857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E6A8A6EF-7814-084E-8C4B-0DD53634B08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9557E-CBC5-D649-9CAE-28E870816845}"/>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C6C3427A-060B-2442-B230-70DA0EC9BE9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2F48D-06C6-8E44-A0A1-785BE401766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434591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9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83501" y="121411"/>
            <a:ext cx="9624997" cy="574040"/>
          </a:xfrm>
          <a:prstGeom prst="rect">
            <a:avLst/>
          </a:prstGeom>
        </p:spPr>
        <p:txBody>
          <a:bodyPr wrap="square" lIns="0" tIns="0" rIns="0" bIns="0">
            <a:spAutoFit/>
          </a:bodyPr>
          <a:lstStyle>
            <a:lvl1pPr>
              <a:defRPr sz="3600" b="1" i="0">
                <a:solidFill>
                  <a:srgbClr val="0F114D"/>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753332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16" name="bk object 16"/>
          <p:cNvSpPr/>
          <p:nvPr/>
        </p:nvSpPr>
        <p:spPr>
          <a:xfrm>
            <a:off x="0" y="581025"/>
            <a:ext cx="6597968" cy="6276975"/>
          </a:xfrm>
          <a:custGeom>
            <a:avLst/>
            <a:gdLst/>
            <a:ahLst/>
            <a:cxnLst/>
            <a:rect l="l" t="t" r="r" b="b"/>
            <a:pathLst>
              <a:path w="8797290" h="8369300">
                <a:moveTo>
                  <a:pt x="4530484" y="139700"/>
                </a:moveTo>
                <a:lnTo>
                  <a:pt x="1989306" y="139700"/>
                </a:lnTo>
                <a:lnTo>
                  <a:pt x="1746417" y="203200"/>
                </a:lnTo>
                <a:lnTo>
                  <a:pt x="1698365" y="228600"/>
                </a:lnTo>
                <a:lnTo>
                  <a:pt x="1507980" y="279400"/>
                </a:lnTo>
                <a:lnTo>
                  <a:pt x="1460850" y="304800"/>
                </a:lnTo>
                <a:lnTo>
                  <a:pt x="1320616" y="342900"/>
                </a:lnTo>
                <a:lnTo>
                  <a:pt x="1274263" y="368300"/>
                </a:lnTo>
                <a:lnTo>
                  <a:pt x="1228110" y="381000"/>
                </a:lnTo>
                <a:lnTo>
                  <a:pt x="1182158" y="406400"/>
                </a:lnTo>
                <a:lnTo>
                  <a:pt x="1136410" y="419100"/>
                </a:lnTo>
                <a:lnTo>
                  <a:pt x="1090868" y="444500"/>
                </a:lnTo>
                <a:lnTo>
                  <a:pt x="1045533" y="457200"/>
                </a:lnTo>
                <a:lnTo>
                  <a:pt x="1000409" y="482600"/>
                </a:lnTo>
                <a:lnTo>
                  <a:pt x="955498" y="495300"/>
                </a:lnTo>
                <a:lnTo>
                  <a:pt x="866320" y="546100"/>
                </a:lnTo>
                <a:lnTo>
                  <a:pt x="822058" y="558800"/>
                </a:lnTo>
                <a:lnTo>
                  <a:pt x="647241" y="660400"/>
                </a:lnTo>
                <a:lnTo>
                  <a:pt x="604105" y="673100"/>
                </a:lnTo>
                <a:lnTo>
                  <a:pt x="350226" y="825500"/>
                </a:lnTo>
                <a:lnTo>
                  <a:pt x="145361" y="952500"/>
                </a:lnTo>
                <a:lnTo>
                  <a:pt x="105145" y="990600"/>
                </a:lnTo>
                <a:lnTo>
                  <a:pt x="25487" y="1041400"/>
                </a:lnTo>
                <a:lnTo>
                  <a:pt x="0" y="1066800"/>
                </a:lnTo>
                <a:lnTo>
                  <a:pt x="0" y="8369300"/>
                </a:lnTo>
                <a:lnTo>
                  <a:pt x="8014904" y="8369300"/>
                </a:lnTo>
                <a:lnTo>
                  <a:pt x="8039972" y="8331200"/>
                </a:lnTo>
                <a:lnTo>
                  <a:pt x="8064675" y="8293100"/>
                </a:lnTo>
                <a:lnTo>
                  <a:pt x="8089009" y="8242300"/>
                </a:lnTo>
                <a:lnTo>
                  <a:pt x="8112972" y="8204200"/>
                </a:lnTo>
                <a:lnTo>
                  <a:pt x="8136563" y="8153400"/>
                </a:lnTo>
                <a:lnTo>
                  <a:pt x="8159779" y="8115300"/>
                </a:lnTo>
                <a:lnTo>
                  <a:pt x="8182619" y="8077200"/>
                </a:lnTo>
                <a:lnTo>
                  <a:pt x="8205079" y="8026400"/>
                </a:lnTo>
                <a:lnTo>
                  <a:pt x="8227157" y="7988300"/>
                </a:lnTo>
                <a:lnTo>
                  <a:pt x="8248852" y="7937500"/>
                </a:lnTo>
                <a:lnTo>
                  <a:pt x="8270162" y="7899400"/>
                </a:lnTo>
                <a:lnTo>
                  <a:pt x="8291084" y="7848600"/>
                </a:lnTo>
                <a:lnTo>
                  <a:pt x="8311615" y="7810500"/>
                </a:lnTo>
                <a:lnTo>
                  <a:pt x="8331755" y="7759700"/>
                </a:lnTo>
                <a:lnTo>
                  <a:pt x="8351500" y="7708900"/>
                </a:lnTo>
                <a:lnTo>
                  <a:pt x="8370848" y="7670800"/>
                </a:lnTo>
                <a:lnTo>
                  <a:pt x="8389798" y="7620000"/>
                </a:lnTo>
                <a:lnTo>
                  <a:pt x="8408347" y="7581900"/>
                </a:lnTo>
                <a:lnTo>
                  <a:pt x="8426493" y="7531100"/>
                </a:lnTo>
                <a:lnTo>
                  <a:pt x="8444234" y="7480300"/>
                </a:lnTo>
                <a:lnTo>
                  <a:pt x="8461567" y="7442200"/>
                </a:lnTo>
                <a:lnTo>
                  <a:pt x="8478491" y="7391400"/>
                </a:lnTo>
                <a:lnTo>
                  <a:pt x="8495004" y="7340600"/>
                </a:lnTo>
                <a:lnTo>
                  <a:pt x="8511102" y="7289800"/>
                </a:lnTo>
                <a:lnTo>
                  <a:pt x="8526784" y="7251700"/>
                </a:lnTo>
                <a:lnTo>
                  <a:pt x="8542048" y="7200900"/>
                </a:lnTo>
                <a:lnTo>
                  <a:pt x="8556892" y="7150100"/>
                </a:lnTo>
                <a:lnTo>
                  <a:pt x="8571313" y="7099300"/>
                </a:lnTo>
                <a:lnTo>
                  <a:pt x="8585309" y="7061200"/>
                </a:lnTo>
                <a:lnTo>
                  <a:pt x="8598879" y="7010400"/>
                </a:lnTo>
                <a:lnTo>
                  <a:pt x="8612019" y="6959600"/>
                </a:lnTo>
                <a:lnTo>
                  <a:pt x="8624728" y="6908800"/>
                </a:lnTo>
                <a:lnTo>
                  <a:pt x="8637004" y="6858000"/>
                </a:lnTo>
                <a:lnTo>
                  <a:pt x="8648844" y="6807200"/>
                </a:lnTo>
                <a:lnTo>
                  <a:pt x="8660247" y="6769100"/>
                </a:lnTo>
                <a:lnTo>
                  <a:pt x="8671209" y="6718300"/>
                </a:lnTo>
                <a:lnTo>
                  <a:pt x="8681730" y="6667500"/>
                </a:lnTo>
                <a:lnTo>
                  <a:pt x="8691806" y="6616700"/>
                </a:lnTo>
                <a:lnTo>
                  <a:pt x="8701435" y="6565900"/>
                </a:lnTo>
                <a:lnTo>
                  <a:pt x="8710617" y="6515100"/>
                </a:lnTo>
                <a:lnTo>
                  <a:pt x="8719347" y="6464300"/>
                </a:lnTo>
                <a:lnTo>
                  <a:pt x="8727624" y="6413500"/>
                </a:lnTo>
                <a:lnTo>
                  <a:pt x="8735447" y="6362700"/>
                </a:lnTo>
                <a:lnTo>
                  <a:pt x="8742812" y="6311900"/>
                </a:lnTo>
                <a:lnTo>
                  <a:pt x="8749718" y="6261100"/>
                </a:lnTo>
                <a:lnTo>
                  <a:pt x="8756162" y="6210300"/>
                </a:lnTo>
                <a:lnTo>
                  <a:pt x="8762142" y="6159500"/>
                </a:lnTo>
                <a:lnTo>
                  <a:pt x="8767656" y="6108700"/>
                </a:lnTo>
                <a:lnTo>
                  <a:pt x="8772702" y="6057900"/>
                </a:lnTo>
                <a:lnTo>
                  <a:pt x="8777278" y="6007100"/>
                </a:lnTo>
                <a:lnTo>
                  <a:pt x="8781382" y="5956300"/>
                </a:lnTo>
                <a:lnTo>
                  <a:pt x="8785010" y="5905500"/>
                </a:lnTo>
                <a:lnTo>
                  <a:pt x="8788162" y="5854700"/>
                </a:lnTo>
                <a:lnTo>
                  <a:pt x="8790835" y="5791200"/>
                </a:lnTo>
                <a:lnTo>
                  <a:pt x="8793027" y="5740400"/>
                </a:lnTo>
                <a:lnTo>
                  <a:pt x="8794736" y="5689600"/>
                </a:lnTo>
                <a:lnTo>
                  <a:pt x="8795959" y="5638800"/>
                </a:lnTo>
                <a:lnTo>
                  <a:pt x="8796694" y="5588000"/>
                </a:lnTo>
                <a:lnTo>
                  <a:pt x="8796940" y="5537200"/>
                </a:lnTo>
                <a:lnTo>
                  <a:pt x="8796732" y="5486400"/>
                </a:lnTo>
                <a:lnTo>
                  <a:pt x="8796110" y="5435600"/>
                </a:lnTo>
                <a:lnTo>
                  <a:pt x="8795074" y="5384800"/>
                </a:lnTo>
                <a:lnTo>
                  <a:pt x="8793628" y="5346700"/>
                </a:lnTo>
                <a:lnTo>
                  <a:pt x="8791771" y="5295900"/>
                </a:lnTo>
                <a:lnTo>
                  <a:pt x="8789507" y="5245100"/>
                </a:lnTo>
                <a:lnTo>
                  <a:pt x="8786837" y="5194300"/>
                </a:lnTo>
                <a:lnTo>
                  <a:pt x="8783763" y="5156200"/>
                </a:lnTo>
                <a:lnTo>
                  <a:pt x="8780285" y="5105400"/>
                </a:lnTo>
                <a:lnTo>
                  <a:pt x="8776406" y="5054600"/>
                </a:lnTo>
                <a:lnTo>
                  <a:pt x="8772128" y="5003800"/>
                </a:lnTo>
                <a:lnTo>
                  <a:pt x="8767453" y="4965700"/>
                </a:lnTo>
                <a:lnTo>
                  <a:pt x="8762381" y="4914900"/>
                </a:lnTo>
                <a:lnTo>
                  <a:pt x="8756915" y="4864100"/>
                </a:lnTo>
                <a:lnTo>
                  <a:pt x="8751056" y="4813300"/>
                </a:lnTo>
                <a:lnTo>
                  <a:pt x="8744806" y="4775200"/>
                </a:lnTo>
                <a:lnTo>
                  <a:pt x="8738167" y="4724400"/>
                </a:lnTo>
                <a:lnTo>
                  <a:pt x="8731140" y="4673600"/>
                </a:lnTo>
                <a:lnTo>
                  <a:pt x="8723728" y="4635500"/>
                </a:lnTo>
                <a:lnTo>
                  <a:pt x="8715931" y="4584700"/>
                </a:lnTo>
                <a:lnTo>
                  <a:pt x="8707752" y="4533900"/>
                </a:lnTo>
                <a:lnTo>
                  <a:pt x="8699191" y="4495800"/>
                </a:lnTo>
                <a:lnTo>
                  <a:pt x="8690252" y="4445000"/>
                </a:lnTo>
                <a:lnTo>
                  <a:pt x="8680935" y="4406900"/>
                </a:lnTo>
                <a:lnTo>
                  <a:pt x="8671243" y="4356100"/>
                </a:lnTo>
                <a:lnTo>
                  <a:pt x="8661176" y="4305300"/>
                </a:lnTo>
                <a:lnTo>
                  <a:pt x="8650737" y="4267200"/>
                </a:lnTo>
                <a:lnTo>
                  <a:pt x="8639927" y="4216400"/>
                </a:lnTo>
                <a:lnTo>
                  <a:pt x="8628748" y="4178300"/>
                </a:lnTo>
                <a:lnTo>
                  <a:pt x="8617202" y="4127500"/>
                </a:lnTo>
                <a:lnTo>
                  <a:pt x="8605290" y="4089400"/>
                </a:lnTo>
                <a:lnTo>
                  <a:pt x="8593014" y="4038600"/>
                </a:lnTo>
                <a:lnTo>
                  <a:pt x="8580376" y="4000500"/>
                </a:lnTo>
                <a:lnTo>
                  <a:pt x="8567377" y="3949700"/>
                </a:lnTo>
                <a:lnTo>
                  <a:pt x="8554020" y="3911600"/>
                </a:lnTo>
                <a:lnTo>
                  <a:pt x="8540305" y="3860800"/>
                </a:lnTo>
                <a:lnTo>
                  <a:pt x="8526235" y="3822700"/>
                </a:lnTo>
                <a:lnTo>
                  <a:pt x="8511810" y="3771900"/>
                </a:lnTo>
                <a:lnTo>
                  <a:pt x="8497034" y="3733800"/>
                </a:lnTo>
                <a:lnTo>
                  <a:pt x="8481907" y="3695700"/>
                </a:lnTo>
                <a:lnTo>
                  <a:pt x="8466432" y="3644900"/>
                </a:lnTo>
                <a:lnTo>
                  <a:pt x="8450609" y="3606800"/>
                </a:lnTo>
                <a:lnTo>
                  <a:pt x="8434441" y="3556000"/>
                </a:lnTo>
                <a:lnTo>
                  <a:pt x="8417929" y="3517900"/>
                </a:lnTo>
                <a:lnTo>
                  <a:pt x="8401076" y="3479800"/>
                </a:lnTo>
                <a:lnTo>
                  <a:pt x="8383882" y="3429000"/>
                </a:lnTo>
                <a:lnTo>
                  <a:pt x="8366349" y="3390900"/>
                </a:lnTo>
                <a:lnTo>
                  <a:pt x="8348479" y="3352800"/>
                </a:lnTo>
                <a:lnTo>
                  <a:pt x="8330274" y="3302000"/>
                </a:lnTo>
                <a:lnTo>
                  <a:pt x="8311736" y="3263900"/>
                </a:lnTo>
                <a:lnTo>
                  <a:pt x="8292865" y="3225800"/>
                </a:lnTo>
                <a:lnTo>
                  <a:pt x="8273665" y="3187700"/>
                </a:lnTo>
                <a:lnTo>
                  <a:pt x="8254135" y="3136900"/>
                </a:lnTo>
                <a:lnTo>
                  <a:pt x="8234279" y="3098800"/>
                </a:lnTo>
                <a:lnTo>
                  <a:pt x="8214098" y="3060700"/>
                </a:lnTo>
                <a:lnTo>
                  <a:pt x="8193594" y="3022600"/>
                </a:lnTo>
                <a:lnTo>
                  <a:pt x="8172767" y="2984500"/>
                </a:lnTo>
                <a:lnTo>
                  <a:pt x="8151621" y="2933700"/>
                </a:lnTo>
                <a:lnTo>
                  <a:pt x="8130156" y="2895600"/>
                </a:lnTo>
                <a:lnTo>
                  <a:pt x="8108375" y="2857500"/>
                </a:lnTo>
                <a:lnTo>
                  <a:pt x="8086278" y="2819400"/>
                </a:lnTo>
                <a:lnTo>
                  <a:pt x="8063869" y="2781300"/>
                </a:lnTo>
                <a:lnTo>
                  <a:pt x="8041147" y="2743200"/>
                </a:lnTo>
                <a:lnTo>
                  <a:pt x="8018116" y="2705100"/>
                </a:lnTo>
                <a:lnTo>
                  <a:pt x="7994776" y="2667000"/>
                </a:lnTo>
                <a:lnTo>
                  <a:pt x="7971130" y="2628900"/>
                </a:lnTo>
                <a:lnTo>
                  <a:pt x="7947179" y="2590800"/>
                </a:lnTo>
                <a:lnTo>
                  <a:pt x="7922925" y="2552700"/>
                </a:lnTo>
                <a:lnTo>
                  <a:pt x="7898369" y="2514600"/>
                </a:lnTo>
                <a:lnTo>
                  <a:pt x="7873513" y="2476500"/>
                </a:lnTo>
                <a:lnTo>
                  <a:pt x="7848359" y="2438400"/>
                </a:lnTo>
                <a:lnTo>
                  <a:pt x="7822909" y="2400300"/>
                </a:lnTo>
                <a:lnTo>
                  <a:pt x="7797164" y="2362200"/>
                </a:lnTo>
                <a:lnTo>
                  <a:pt x="7771126" y="2324100"/>
                </a:lnTo>
                <a:lnTo>
                  <a:pt x="7744797" y="2286000"/>
                </a:lnTo>
                <a:lnTo>
                  <a:pt x="7718178" y="2247900"/>
                </a:lnTo>
                <a:lnTo>
                  <a:pt x="7691271" y="2209800"/>
                </a:lnTo>
                <a:lnTo>
                  <a:pt x="7664078" y="2184400"/>
                </a:lnTo>
                <a:lnTo>
                  <a:pt x="7636600" y="2146300"/>
                </a:lnTo>
                <a:lnTo>
                  <a:pt x="7608839" y="2108200"/>
                </a:lnTo>
                <a:lnTo>
                  <a:pt x="7580797" y="2070100"/>
                </a:lnTo>
                <a:lnTo>
                  <a:pt x="7552475" y="2032000"/>
                </a:lnTo>
                <a:lnTo>
                  <a:pt x="7523875" y="2006600"/>
                </a:lnTo>
                <a:lnTo>
                  <a:pt x="7495000" y="1968500"/>
                </a:lnTo>
                <a:lnTo>
                  <a:pt x="7465850" y="1930400"/>
                </a:lnTo>
                <a:lnTo>
                  <a:pt x="7436427" y="1905000"/>
                </a:lnTo>
                <a:lnTo>
                  <a:pt x="7406732" y="1866900"/>
                </a:lnTo>
                <a:lnTo>
                  <a:pt x="7376769" y="1828800"/>
                </a:lnTo>
                <a:lnTo>
                  <a:pt x="7346537" y="1803400"/>
                </a:lnTo>
                <a:lnTo>
                  <a:pt x="7316040" y="1765300"/>
                </a:lnTo>
                <a:lnTo>
                  <a:pt x="7285278" y="1727200"/>
                </a:lnTo>
                <a:lnTo>
                  <a:pt x="7254254" y="1701800"/>
                </a:lnTo>
                <a:lnTo>
                  <a:pt x="7222969" y="1663700"/>
                </a:lnTo>
                <a:lnTo>
                  <a:pt x="7191424" y="1638300"/>
                </a:lnTo>
                <a:lnTo>
                  <a:pt x="7159622" y="1600200"/>
                </a:lnTo>
                <a:lnTo>
                  <a:pt x="7127563" y="1574800"/>
                </a:lnTo>
                <a:lnTo>
                  <a:pt x="7095251" y="1536700"/>
                </a:lnTo>
                <a:lnTo>
                  <a:pt x="7029870" y="1485900"/>
                </a:lnTo>
                <a:lnTo>
                  <a:pt x="6996805" y="1447800"/>
                </a:lnTo>
                <a:lnTo>
                  <a:pt x="6963493" y="1422400"/>
                </a:lnTo>
                <a:lnTo>
                  <a:pt x="6929934" y="1384300"/>
                </a:lnTo>
                <a:lnTo>
                  <a:pt x="6862087" y="1333500"/>
                </a:lnTo>
                <a:lnTo>
                  <a:pt x="6827802" y="1295400"/>
                </a:lnTo>
                <a:lnTo>
                  <a:pt x="6723517" y="1219200"/>
                </a:lnTo>
                <a:lnTo>
                  <a:pt x="6688286" y="1181100"/>
                </a:lnTo>
                <a:lnTo>
                  <a:pt x="6545054" y="1079500"/>
                </a:lnTo>
                <a:lnTo>
                  <a:pt x="6398213" y="977900"/>
                </a:lnTo>
                <a:lnTo>
                  <a:pt x="6209752" y="850900"/>
                </a:lnTo>
                <a:lnTo>
                  <a:pt x="6055187" y="749300"/>
                </a:lnTo>
                <a:lnTo>
                  <a:pt x="6016032" y="736600"/>
                </a:lnTo>
                <a:lnTo>
                  <a:pt x="5897365" y="660400"/>
                </a:lnTo>
                <a:lnTo>
                  <a:pt x="5857413" y="647700"/>
                </a:lnTo>
                <a:lnTo>
                  <a:pt x="5776925" y="596900"/>
                </a:lnTo>
                <a:lnTo>
                  <a:pt x="5736393" y="584200"/>
                </a:lnTo>
                <a:lnTo>
                  <a:pt x="5695670" y="558800"/>
                </a:lnTo>
                <a:lnTo>
                  <a:pt x="5654760" y="546100"/>
                </a:lnTo>
                <a:lnTo>
                  <a:pt x="5613662" y="520700"/>
                </a:lnTo>
                <a:lnTo>
                  <a:pt x="5572380" y="508000"/>
                </a:lnTo>
                <a:lnTo>
                  <a:pt x="5530914" y="482600"/>
                </a:lnTo>
                <a:lnTo>
                  <a:pt x="5489266" y="469900"/>
                </a:lnTo>
                <a:lnTo>
                  <a:pt x="5447439" y="444500"/>
                </a:lnTo>
                <a:lnTo>
                  <a:pt x="5405433" y="431800"/>
                </a:lnTo>
                <a:lnTo>
                  <a:pt x="5363251" y="406400"/>
                </a:lnTo>
                <a:lnTo>
                  <a:pt x="5278364" y="381000"/>
                </a:lnTo>
                <a:lnTo>
                  <a:pt x="5235662" y="355600"/>
                </a:lnTo>
                <a:lnTo>
                  <a:pt x="5063173" y="304800"/>
                </a:lnTo>
                <a:lnTo>
                  <a:pt x="5019639" y="279400"/>
                </a:lnTo>
                <a:lnTo>
                  <a:pt x="4530484" y="139700"/>
                </a:lnTo>
                <a:close/>
              </a:path>
              <a:path w="8797290" h="8369300">
                <a:moveTo>
                  <a:pt x="4117312" y="63500"/>
                </a:moveTo>
                <a:lnTo>
                  <a:pt x="2386523" y="63500"/>
                </a:lnTo>
                <a:lnTo>
                  <a:pt x="2286274" y="88900"/>
                </a:lnTo>
                <a:lnTo>
                  <a:pt x="2236381" y="88900"/>
                </a:lnTo>
                <a:lnTo>
                  <a:pt x="2038395" y="139700"/>
                </a:lnTo>
                <a:lnTo>
                  <a:pt x="4485125" y="139700"/>
                </a:lnTo>
                <a:lnTo>
                  <a:pt x="4348207" y="101600"/>
                </a:lnTo>
                <a:lnTo>
                  <a:pt x="4302294" y="101600"/>
                </a:lnTo>
                <a:lnTo>
                  <a:pt x="4210065" y="76200"/>
                </a:lnTo>
                <a:lnTo>
                  <a:pt x="4163753" y="76200"/>
                </a:lnTo>
                <a:lnTo>
                  <a:pt x="4117312" y="63500"/>
                </a:lnTo>
                <a:close/>
              </a:path>
              <a:path w="8797290" h="8369300">
                <a:moveTo>
                  <a:pt x="4024049" y="50800"/>
                </a:moveTo>
                <a:lnTo>
                  <a:pt x="2487374" y="50800"/>
                </a:lnTo>
                <a:lnTo>
                  <a:pt x="2436874" y="63500"/>
                </a:lnTo>
                <a:lnTo>
                  <a:pt x="4070744" y="63500"/>
                </a:lnTo>
                <a:lnTo>
                  <a:pt x="4024049" y="50800"/>
                </a:lnTo>
                <a:close/>
              </a:path>
              <a:path w="8797290" h="8369300">
                <a:moveTo>
                  <a:pt x="3930289" y="38100"/>
                </a:moveTo>
                <a:lnTo>
                  <a:pt x="2588808" y="38100"/>
                </a:lnTo>
                <a:lnTo>
                  <a:pt x="2538019" y="50800"/>
                </a:lnTo>
                <a:lnTo>
                  <a:pt x="3977230" y="50800"/>
                </a:lnTo>
                <a:lnTo>
                  <a:pt x="3930289" y="38100"/>
                </a:lnTo>
                <a:close/>
              </a:path>
              <a:path w="8797290" h="8369300">
                <a:moveTo>
                  <a:pt x="3836046" y="25400"/>
                </a:moveTo>
                <a:lnTo>
                  <a:pt x="2690809" y="25400"/>
                </a:lnTo>
                <a:lnTo>
                  <a:pt x="2639739" y="38100"/>
                </a:lnTo>
                <a:lnTo>
                  <a:pt x="3883227" y="38100"/>
                </a:lnTo>
                <a:lnTo>
                  <a:pt x="3836046" y="25400"/>
                </a:lnTo>
                <a:close/>
              </a:path>
              <a:path w="8797290" h="8369300">
                <a:moveTo>
                  <a:pt x="3693803" y="12700"/>
                </a:moveTo>
                <a:lnTo>
                  <a:pt x="2793361" y="12700"/>
                </a:lnTo>
                <a:lnTo>
                  <a:pt x="2742017" y="25400"/>
                </a:lnTo>
                <a:lnTo>
                  <a:pt x="3741332" y="25400"/>
                </a:lnTo>
                <a:lnTo>
                  <a:pt x="3693803" y="12700"/>
                </a:lnTo>
                <a:close/>
              </a:path>
              <a:path w="8797290" h="8369300">
                <a:moveTo>
                  <a:pt x="3502581" y="0"/>
                </a:moveTo>
                <a:lnTo>
                  <a:pt x="3000044" y="0"/>
                </a:lnTo>
                <a:lnTo>
                  <a:pt x="2948181" y="12700"/>
                </a:lnTo>
                <a:lnTo>
                  <a:pt x="3550549" y="12700"/>
                </a:lnTo>
                <a:lnTo>
                  <a:pt x="3502581" y="0"/>
                </a:lnTo>
                <a:close/>
              </a:path>
            </a:pathLst>
          </a:custGeom>
          <a:solidFill>
            <a:srgbClr val="E7F1D6"/>
          </a:solidFill>
        </p:spPr>
        <p:txBody>
          <a:bodyPr wrap="square" lIns="0" tIns="0" rIns="0" bIns="0" rtlCol="0"/>
          <a:lstStyle/>
          <a:p>
            <a:endParaRPr sz="1350"/>
          </a:p>
        </p:txBody>
      </p:sp>
      <p:sp>
        <p:nvSpPr>
          <p:cNvPr id="17" name="bk object 17"/>
          <p:cNvSpPr/>
          <p:nvPr/>
        </p:nvSpPr>
        <p:spPr>
          <a:xfrm>
            <a:off x="0" y="215806"/>
            <a:ext cx="9536753" cy="6015773"/>
          </a:xfrm>
          <a:prstGeom prst="rect">
            <a:avLst/>
          </a:prstGeom>
          <a:blipFill>
            <a:blip r:embed="rId2" cstate="print"/>
            <a:stretch>
              <a:fillRect/>
            </a:stretch>
          </a:blipFill>
        </p:spPr>
        <p:txBody>
          <a:bodyPr wrap="square" lIns="0" tIns="0" rIns="0" bIns="0" rtlCol="0"/>
          <a:lstStyle/>
          <a:p>
            <a:endParaRPr sz="1350"/>
          </a:p>
        </p:txBody>
      </p:sp>
      <p:sp>
        <p:nvSpPr>
          <p:cNvPr id="18" name="bk object 18"/>
          <p:cNvSpPr/>
          <p:nvPr/>
        </p:nvSpPr>
        <p:spPr>
          <a:xfrm>
            <a:off x="0" y="6226959"/>
            <a:ext cx="2449353" cy="631508"/>
          </a:xfrm>
          <a:custGeom>
            <a:avLst/>
            <a:gdLst/>
            <a:ahLst/>
            <a:cxnLst/>
            <a:rect l="l" t="t" r="r" b="b"/>
            <a:pathLst>
              <a:path w="3265804" h="842009">
                <a:moveTo>
                  <a:pt x="3265474" y="841387"/>
                </a:moveTo>
                <a:lnTo>
                  <a:pt x="0" y="841387"/>
                </a:lnTo>
                <a:lnTo>
                  <a:pt x="0" y="0"/>
                </a:lnTo>
                <a:lnTo>
                  <a:pt x="3265474" y="0"/>
                </a:lnTo>
                <a:lnTo>
                  <a:pt x="3265474" y="841387"/>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6BB8E4"/>
          </a:solidFill>
        </p:spPr>
        <p:txBody>
          <a:bodyPr wrap="square" lIns="0" tIns="0" rIns="0" bIns="0" rtlCol="0"/>
          <a:lstStyle/>
          <a:p>
            <a:endParaRPr sz="1350"/>
          </a:p>
        </p:txBody>
      </p:sp>
      <p:sp>
        <p:nvSpPr>
          <p:cNvPr id="20" name="bk object 20"/>
          <p:cNvSpPr/>
          <p:nvPr/>
        </p:nvSpPr>
        <p:spPr>
          <a:xfrm>
            <a:off x="4871438" y="6233122"/>
            <a:ext cx="2449353" cy="625316"/>
          </a:xfrm>
          <a:custGeom>
            <a:avLst/>
            <a:gdLst/>
            <a:ahLst/>
            <a:cxnLst/>
            <a:rect l="l" t="t" r="r" b="b"/>
            <a:pathLst>
              <a:path w="3265804" h="833754">
                <a:moveTo>
                  <a:pt x="3265487" y="833170"/>
                </a:moveTo>
                <a:lnTo>
                  <a:pt x="0" y="833170"/>
                </a:lnTo>
                <a:lnTo>
                  <a:pt x="0" y="0"/>
                </a:lnTo>
                <a:lnTo>
                  <a:pt x="3265487" y="0"/>
                </a:lnTo>
                <a:lnTo>
                  <a:pt x="3265487" y="833170"/>
                </a:lnTo>
                <a:close/>
              </a:path>
            </a:pathLst>
          </a:custGeom>
          <a:solidFill>
            <a:srgbClr val="7E418A"/>
          </a:solidFill>
        </p:spPr>
        <p:txBody>
          <a:bodyPr wrap="square" lIns="0" tIns="0" rIns="0" bIns="0" rtlCol="0"/>
          <a:lstStyle/>
          <a:p>
            <a:endParaRPr sz="1350"/>
          </a:p>
        </p:txBody>
      </p:sp>
      <p:sp>
        <p:nvSpPr>
          <p:cNvPr id="21" name="bk object 21"/>
          <p:cNvSpPr/>
          <p:nvPr/>
        </p:nvSpPr>
        <p:spPr>
          <a:xfrm>
            <a:off x="7307161" y="6233122"/>
            <a:ext cx="2449353" cy="625316"/>
          </a:xfrm>
          <a:custGeom>
            <a:avLst/>
            <a:gdLst/>
            <a:ahLst/>
            <a:cxnLst/>
            <a:rect l="l" t="t" r="r" b="b"/>
            <a:pathLst>
              <a:path w="3265805" h="833754">
                <a:moveTo>
                  <a:pt x="3265487" y="833170"/>
                </a:moveTo>
                <a:lnTo>
                  <a:pt x="0" y="833170"/>
                </a:lnTo>
                <a:lnTo>
                  <a:pt x="0" y="0"/>
                </a:lnTo>
                <a:lnTo>
                  <a:pt x="3265487" y="0"/>
                </a:lnTo>
                <a:lnTo>
                  <a:pt x="3265487" y="833170"/>
                </a:lnTo>
                <a:close/>
              </a:path>
            </a:pathLst>
          </a:custGeom>
          <a:solidFill>
            <a:srgbClr val="F08342"/>
          </a:solidFill>
        </p:spPr>
        <p:txBody>
          <a:bodyPr wrap="square" lIns="0" tIns="0" rIns="0" bIns="0" rtlCol="0"/>
          <a:lstStyle/>
          <a:p>
            <a:endParaRPr sz="1350"/>
          </a:p>
        </p:txBody>
      </p:sp>
      <p:sp>
        <p:nvSpPr>
          <p:cNvPr id="22" name="bk object 22"/>
          <p:cNvSpPr/>
          <p:nvPr/>
        </p:nvSpPr>
        <p:spPr>
          <a:xfrm>
            <a:off x="9742893" y="6233122"/>
            <a:ext cx="2449353" cy="625316"/>
          </a:xfrm>
          <a:custGeom>
            <a:avLst/>
            <a:gdLst/>
            <a:ahLst/>
            <a:cxnLst/>
            <a:rect l="l" t="t" r="r" b="b"/>
            <a:pathLst>
              <a:path w="3265805" h="833754">
                <a:moveTo>
                  <a:pt x="3265474" y="833170"/>
                </a:moveTo>
                <a:lnTo>
                  <a:pt x="0" y="833170"/>
                </a:lnTo>
                <a:lnTo>
                  <a:pt x="0" y="0"/>
                </a:lnTo>
                <a:lnTo>
                  <a:pt x="3265474" y="0"/>
                </a:lnTo>
                <a:lnTo>
                  <a:pt x="3265474" y="833170"/>
                </a:lnTo>
                <a:close/>
              </a:path>
            </a:pathLst>
          </a:custGeom>
          <a:solidFill>
            <a:srgbClr val="69B854"/>
          </a:solidFill>
        </p:spPr>
        <p:txBody>
          <a:bodyPr wrap="square" lIns="0" tIns="0" rIns="0" bIns="0" rtlCol="0"/>
          <a:lstStyle/>
          <a:p>
            <a:endParaRPr sz="1350"/>
          </a:p>
        </p:txBody>
      </p:sp>
      <p:sp>
        <p:nvSpPr>
          <p:cNvPr id="23" name="bk object 23"/>
          <p:cNvSpPr/>
          <p:nvPr/>
        </p:nvSpPr>
        <p:spPr>
          <a:xfrm>
            <a:off x="10606678" y="5226392"/>
            <a:ext cx="732193" cy="276304"/>
          </a:xfrm>
          <a:prstGeom prst="rect">
            <a:avLst/>
          </a:prstGeom>
          <a:blipFill>
            <a:blip r:embed="rId3" cstate="print"/>
            <a:stretch>
              <a:fillRect/>
            </a:stretch>
          </a:blipFill>
        </p:spPr>
        <p:txBody>
          <a:bodyPr wrap="square" lIns="0" tIns="0" rIns="0" bIns="0" rtlCol="0"/>
          <a:lstStyle/>
          <a:p>
            <a:endParaRPr sz="1350"/>
          </a:p>
        </p:txBody>
      </p:sp>
      <p:sp>
        <p:nvSpPr>
          <p:cNvPr id="24" name="bk object 24"/>
          <p:cNvSpPr/>
          <p:nvPr/>
        </p:nvSpPr>
        <p:spPr>
          <a:xfrm>
            <a:off x="10645602" y="4655698"/>
            <a:ext cx="316230" cy="533876"/>
          </a:xfrm>
          <a:custGeom>
            <a:avLst/>
            <a:gdLst/>
            <a:ahLst/>
            <a:cxnLst/>
            <a:rect l="l" t="t" r="r" b="b"/>
            <a:pathLst>
              <a:path w="421640" h="711834">
                <a:moveTo>
                  <a:pt x="108431" y="0"/>
                </a:moveTo>
                <a:lnTo>
                  <a:pt x="51782" y="140754"/>
                </a:lnTo>
                <a:lnTo>
                  <a:pt x="21901" y="215490"/>
                </a:lnTo>
                <a:lnTo>
                  <a:pt x="2856" y="267055"/>
                </a:lnTo>
                <a:lnTo>
                  <a:pt x="0" y="315091"/>
                </a:lnTo>
                <a:lnTo>
                  <a:pt x="14208" y="357138"/>
                </a:lnTo>
                <a:lnTo>
                  <a:pt x="32358" y="386947"/>
                </a:lnTo>
                <a:lnTo>
                  <a:pt x="41324" y="398272"/>
                </a:lnTo>
                <a:lnTo>
                  <a:pt x="50072" y="407034"/>
                </a:lnTo>
                <a:lnTo>
                  <a:pt x="72794" y="431006"/>
                </a:lnTo>
                <a:lnTo>
                  <a:pt x="105128" y="467209"/>
                </a:lnTo>
                <a:lnTo>
                  <a:pt x="142212" y="512132"/>
                </a:lnTo>
                <a:lnTo>
                  <a:pt x="179303" y="562398"/>
                </a:lnTo>
                <a:lnTo>
                  <a:pt x="211665" y="614629"/>
                </a:lnTo>
                <a:lnTo>
                  <a:pt x="234558" y="665448"/>
                </a:lnTo>
                <a:lnTo>
                  <a:pt x="243242" y="711479"/>
                </a:lnTo>
                <a:lnTo>
                  <a:pt x="421550" y="711479"/>
                </a:lnTo>
                <a:lnTo>
                  <a:pt x="420261" y="609139"/>
                </a:lnTo>
                <a:lnTo>
                  <a:pt x="419622" y="556560"/>
                </a:lnTo>
                <a:lnTo>
                  <a:pt x="419543" y="534200"/>
                </a:lnTo>
                <a:lnTo>
                  <a:pt x="416225" y="498712"/>
                </a:lnTo>
                <a:lnTo>
                  <a:pt x="400375" y="455883"/>
                </a:lnTo>
                <a:lnTo>
                  <a:pt x="369409" y="417626"/>
                </a:lnTo>
                <a:lnTo>
                  <a:pt x="222668" y="417626"/>
                </a:lnTo>
                <a:lnTo>
                  <a:pt x="216572" y="411886"/>
                </a:lnTo>
                <a:lnTo>
                  <a:pt x="212460" y="406901"/>
                </a:lnTo>
                <a:lnTo>
                  <a:pt x="124003" y="301023"/>
                </a:lnTo>
                <a:lnTo>
                  <a:pt x="111771" y="286600"/>
                </a:lnTo>
                <a:lnTo>
                  <a:pt x="102209" y="268092"/>
                </a:lnTo>
                <a:lnTo>
                  <a:pt x="102280" y="247661"/>
                </a:lnTo>
                <a:lnTo>
                  <a:pt x="106412" y="231135"/>
                </a:lnTo>
                <a:lnTo>
                  <a:pt x="109028" y="224332"/>
                </a:lnTo>
                <a:lnTo>
                  <a:pt x="137220" y="146755"/>
                </a:lnTo>
                <a:lnTo>
                  <a:pt x="151921" y="105632"/>
                </a:lnTo>
                <a:lnTo>
                  <a:pt x="157904" y="87226"/>
                </a:lnTo>
                <a:lnTo>
                  <a:pt x="159942" y="77800"/>
                </a:lnTo>
                <a:lnTo>
                  <a:pt x="161581" y="67602"/>
                </a:lnTo>
                <a:lnTo>
                  <a:pt x="161276" y="63741"/>
                </a:lnTo>
                <a:lnTo>
                  <a:pt x="157326" y="58585"/>
                </a:lnTo>
                <a:lnTo>
                  <a:pt x="153300" y="52920"/>
                </a:lnTo>
                <a:lnTo>
                  <a:pt x="141743" y="49530"/>
                </a:lnTo>
                <a:lnTo>
                  <a:pt x="144271" y="36957"/>
                </a:lnTo>
                <a:lnTo>
                  <a:pt x="144530" y="34491"/>
                </a:lnTo>
                <a:lnTo>
                  <a:pt x="117982" y="3252"/>
                </a:lnTo>
                <a:lnTo>
                  <a:pt x="111163" y="820"/>
                </a:lnTo>
                <a:lnTo>
                  <a:pt x="108431" y="0"/>
                </a:lnTo>
                <a:close/>
              </a:path>
              <a:path w="421640" h="711834">
                <a:moveTo>
                  <a:pt x="154925" y="225295"/>
                </a:moveTo>
                <a:lnTo>
                  <a:pt x="138314" y="234086"/>
                </a:lnTo>
                <a:lnTo>
                  <a:pt x="131301" y="250823"/>
                </a:lnTo>
                <a:lnTo>
                  <a:pt x="133603" y="268092"/>
                </a:lnTo>
                <a:lnTo>
                  <a:pt x="139314" y="281601"/>
                </a:lnTo>
                <a:lnTo>
                  <a:pt x="142531" y="287058"/>
                </a:lnTo>
                <a:lnTo>
                  <a:pt x="228129" y="394055"/>
                </a:lnTo>
                <a:lnTo>
                  <a:pt x="237463" y="405345"/>
                </a:lnTo>
                <a:lnTo>
                  <a:pt x="229932" y="411708"/>
                </a:lnTo>
                <a:lnTo>
                  <a:pt x="222668" y="417626"/>
                </a:lnTo>
                <a:lnTo>
                  <a:pt x="369409" y="417626"/>
                </a:lnTo>
                <a:lnTo>
                  <a:pt x="333145" y="380555"/>
                </a:lnTo>
                <a:lnTo>
                  <a:pt x="217013" y="265155"/>
                </a:lnTo>
                <a:lnTo>
                  <a:pt x="187808" y="238220"/>
                </a:lnTo>
                <a:lnTo>
                  <a:pt x="172253" y="228706"/>
                </a:lnTo>
                <a:lnTo>
                  <a:pt x="154925" y="225295"/>
                </a:lnTo>
                <a:close/>
              </a:path>
            </a:pathLst>
          </a:custGeom>
          <a:solidFill>
            <a:srgbClr val="72BF44"/>
          </a:solidFill>
        </p:spPr>
        <p:txBody>
          <a:bodyPr wrap="square" lIns="0" tIns="0" rIns="0" bIns="0" rtlCol="0"/>
          <a:lstStyle/>
          <a:p>
            <a:endParaRPr sz="1350"/>
          </a:p>
        </p:txBody>
      </p:sp>
      <p:sp>
        <p:nvSpPr>
          <p:cNvPr id="25" name="bk object 25"/>
          <p:cNvSpPr/>
          <p:nvPr/>
        </p:nvSpPr>
        <p:spPr>
          <a:xfrm>
            <a:off x="10978736" y="4655698"/>
            <a:ext cx="316230" cy="533876"/>
          </a:xfrm>
          <a:custGeom>
            <a:avLst/>
            <a:gdLst/>
            <a:ahLst/>
            <a:cxnLst/>
            <a:rect l="l" t="t" r="r" b="b"/>
            <a:pathLst>
              <a:path w="421640" h="711834">
                <a:moveTo>
                  <a:pt x="266594" y="225295"/>
                </a:moveTo>
                <a:lnTo>
                  <a:pt x="222427" y="247738"/>
                </a:lnTo>
                <a:lnTo>
                  <a:pt x="73479" y="395438"/>
                </a:lnTo>
                <a:lnTo>
                  <a:pt x="43790" y="426471"/>
                </a:lnTo>
                <a:lnTo>
                  <a:pt x="11631" y="474516"/>
                </a:lnTo>
                <a:lnTo>
                  <a:pt x="2070" y="534200"/>
                </a:lnTo>
                <a:lnTo>
                  <a:pt x="2102" y="537120"/>
                </a:lnTo>
                <a:lnTo>
                  <a:pt x="1825" y="562398"/>
                </a:lnTo>
                <a:lnTo>
                  <a:pt x="0" y="711479"/>
                </a:lnTo>
                <a:lnTo>
                  <a:pt x="178384" y="711479"/>
                </a:lnTo>
                <a:lnTo>
                  <a:pt x="187066" y="665448"/>
                </a:lnTo>
                <a:lnTo>
                  <a:pt x="209953" y="614629"/>
                </a:lnTo>
                <a:lnTo>
                  <a:pt x="242307" y="562398"/>
                </a:lnTo>
                <a:lnTo>
                  <a:pt x="279388" y="512132"/>
                </a:lnTo>
                <a:lnTo>
                  <a:pt x="316458" y="467209"/>
                </a:lnTo>
                <a:lnTo>
                  <a:pt x="348778" y="431006"/>
                </a:lnTo>
                <a:lnTo>
                  <a:pt x="361451" y="417626"/>
                </a:lnTo>
                <a:lnTo>
                  <a:pt x="198767" y="417626"/>
                </a:lnTo>
                <a:lnTo>
                  <a:pt x="191466" y="411667"/>
                </a:lnTo>
                <a:lnTo>
                  <a:pt x="183908" y="405345"/>
                </a:lnTo>
                <a:lnTo>
                  <a:pt x="193420" y="394055"/>
                </a:lnTo>
                <a:lnTo>
                  <a:pt x="278980" y="287058"/>
                </a:lnTo>
                <a:lnTo>
                  <a:pt x="282180" y="281601"/>
                </a:lnTo>
                <a:lnTo>
                  <a:pt x="287863" y="268090"/>
                </a:lnTo>
                <a:lnTo>
                  <a:pt x="290151" y="250823"/>
                </a:lnTo>
                <a:lnTo>
                  <a:pt x="283171" y="234086"/>
                </a:lnTo>
                <a:lnTo>
                  <a:pt x="266594" y="225295"/>
                </a:lnTo>
                <a:close/>
              </a:path>
              <a:path w="421640" h="711834">
                <a:moveTo>
                  <a:pt x="313131" y="0"/>
                </a:moveTo>
                <a:lnTo>
                  <a:pt x="279468" y="20644"/>
                </a:lnTo>
                <a:lnTo>
                  <a:pt x="276911" y="34491"/>
                </a:lnTo>
                <a:lnTo>
                  <a:pt x="277126" y="36957"/>
                </a:lnTo>
                <a:lnTo>
                  <a:pt x="279768" y="49530"/>
                </a:lnTo>
                <a:lnTo>
                  <a:pt x="268173" y="52920"/>
                </a:lnTo>
                <a:lnTo>
                  <a:pt x="264096" y="58585"/>
                </a:lnTo>
                <a:lnTo>
                  <a:pt x="260172" y="63741"/>
                </a:lnTo>
                <a:lnTo>
                  <a:pt x="259880" y="67602"/>
                </a:lnTo>
                <a:lnTo>
                  <a:pt x="269592" y="105632"/>
                </a:lnTo>
                <a:lnTo>
                  <a:pt x="284261" y="146755"/>
                </a:lnTo>
                <a:lnTo>
                  <a:pt x="312394" y="224332"/>
                </a:lnTo>
                <a:lnTo>
                  <a:pt x="315026" y="231135"/>
                </a:lnTo>
                <a:lnTo>
                  <a:pt x="319182" y="247661"/>
                </a:lnTo>
                <a:lnTo>
                  <a:pt x="319251" y="268092"/>
                </a:lnTo>
                <a:lnTo>
                  <a:pt x="309625" y="286600"/>
                </a:lnTo>
                <a:lnTo>
                  <a:pt x="208800" y="407034"/>
                </a:lnTo>
                <a:lnTo>
                  <a:pt x="204914" y="411886"/>
                </a:lnTo>
                <a:lnTo>
                  <a:pt x="198767" y="417626"/>
                </a:lnTo>
                <a:lnTo>
                  <a:pt x="361451" y="417626"/>
                </a:lnTo>
                <a:lnTo>
                  <a:pt x="371609" y="406901"/>
                </a:lnTo>
                <a:lnTo>
                  <a:pt x="380212" y="398272"/>
                </a:lnTo>
                <a:lnTo>
                  <a:pt x="389191" y="386947"/>
                </a:lnTo>
                <a:lnTo>
                  <a:pt x="407368" y="357138"/>
                </a:lnTo>
                <a:lnTo>
                  <a:pt x="421607" y="315091"/>
                </a:lnTo>
                <a:lnTo>
                  <a:pt x="418769" y="267055"/>
                </a:lnTo>
                <a:lnTo>
                  <a:pt x="412754" y="249245"/>
                </a:lnTo>
                <a:lnTo>
                  <a:pt x="399745" y="215490"/>
                </a:lnTo>
                <a:lnTo>
                  <a:pt x="369838" y="140754"/>
                </a:lnTo>
                <a:lnTo>
                  <a:pt x="313131" y="0"/>
                </a:lnTo>
                <a:close/>
              </a:path>
            </a:pathLst>
          </a:custGeom>
          <a:solidFill>
            <a:srgbClr val="72BF44"/>
          </a:solidFill>
        </p:spPr>
        <p:txBody>
          <a:bodyPr wrap="square" lIns="0" tIns="0" rIns="0" bIns="0" rtlCol="0"/>
          <a:lstStyle/>
          <a:p>
            <a:endParaRPr sz="1350"/>
          </a:p>
        </p:txBody>
      </p:sp>
      <p:sp>
        <p:nvSpPr>
          <p:cNvPr id="26" name="bk object 26"/>
          <p:cNvSpPr/>
          <p:nvPr/>
        </p:nvSpPr>
        <p:spPr>
          <a:xfrm>
            <a:off x="10818052" y="4591426"/>
            <a:ext cx="303371" cy="413861"/>
          </a:xfrm>
          <a:custGeom>
            <a:avLst/>
            <a:gdLst/>
            <a:ahLst/>
            <a:cxnLst/>
            <a:rect l="l" t="t" r="r" b="b"/>
            <a:pathLst>
              <a:path w="404494" h="551815">
                <a:moveTo>
                  <a:pt x="179958" y="134124"/>
                </a:moveTo>
                <a:lnTo>
                  <a:pt x="162733" y="136610"/>
                </a:lnTo>
                <a:lnTo>
                  <a:pt x="146411" y="143789"/>
                </a:lnTo>
                <a:lnTo>
                  <a:pt x="131195" y="155245"/>
                </a:lnTo>
                <a:lnTo>
                  <a:pt x="117284" y="170561"/>
                </a:lnTo>
                <a:lnTo>
                  <a:pt x="146508" y="196868"/>
                </a:lnTo>
                <a:lnTo>
                  <a:pt x="167709" y="235210"/>
                </a:lnTo>
                <a:lnTo>
                  <a:pt x="180624" y="280867"/>
                </a:lnTo>
                <a:lnTo>
                  <a:pt x="184988" y="329120"/>
                </a:lnTo>
                <a:lnTo>
                  <a:pt x="184988" y="337337"/>
                </a:lnTo>
                <a:lnTo>
                  <a:pt x="184721" y="341147"/>
                </a:lnTo>
                <a:lnTo>
                  <a:pt x="185037" y="358055"/>
                </a:lnTo>
                <a:lnTo>
                  <a:pt x="185527" y="397181"/>
                </a:lnTo>
                <a:lnTo>
                  <a:pt x="186103" y="453559"/>
                </a:lnTo>
                <a:lnTo>
                  <a:pt x="186677" y="522224"/>
                </a:lnTo>
                <a:lnTo>
                  <a:pt x="191407" y="529139"/>
                </a:lnTo>
                <a:lnTo>
                  <a:pt x="195664" y="536360"/>
                </a:lnTo>
                <a:lnTo>
                  <a:pt x="199494" y="543860"/>
                </a:lnTo>
                <a:lnTo>
                  <a:pt x="202945" y="551611"/>
                </a:lnTo>
                <a:lnTo>
                  <a:pt x="207771" y="541422"/>
                </a:lnTo>
                <a:lnTo>
                  <a:pt x="238220" y="498504"/>
                </a:lnTo>
                <a:lnTo>
                  <a:pt x="268511" y="467032"/>
                </a:lnTo>
                <a:lnTo>
                  <a:pt x="286321" y="449503"/>
                </a:lnTo>
                <a:lnTo>
                  <a:pt x="289382" y="446214"/>
                </a:lnTo>
                <a:lnTo>
                  <a:pt x="288517" y="409387"/>
                </a:lnTo>
                <a:lnTo>
                  <a:pt x="287880" y="384868"/>
                </a:lnTo>
                <a:lnTo>
                  <a:pt x="287349" y="367427"/>
                </a:lnTo>
                <a:lnTo>
                  <a:pt x="286462" y="341147"/>
                </a:lnTo>
                <a:lnTo>
                  <a:pt x="286727" y="333095"/>
                </a:lnTo>
                <a:lnTo>
                  <a:pt x="281348" y="264809"/>
                </a:lnTo>
                <a:lnTo>
                  <a:pt x="266137" y="212355"/>
                </a:lnTo>
                <a:lnTo>
                  <a:pt x="242974" y="170991"/>
                </a:lnTo>
                <a:lnTo>
                  <a:pt x="213651" y="143865"/>
                </a:lnTo>
                <a:lnTo>
                  <a:pt x="179958" y="134124"/>
                </a:lnTo>
                <a:close/>
              </a:path>
              <a:path w="404494" h="551815">
                <a:moveTo>
                  <a:pt x="81216" y="183680"/>
                </a:moveTo>
                <a:lnTo>
                  <a:pt x="49554" y="195098"/>
                </a:lnTo>
                <a:lnTo>
                  <a:pt x="23744" y="226248"/>
                </a:lnTo>
                <a:lnTo>
                  <a:pt x="6366" y="272475"/>
                </a:lnTo>
                <a:lnTo>
                  <a:pt x="0" y="329120"/>
                </a:lnTo>
                <a:lnTo>
                  <a:pt x="0" y="330708"/>
                </a:lnTo>
                <a:lnTo>
                  <a:pt x="56753" y="387238"/>
                </a:lnTo>
                <a:lnTo>
                  <a:pt x="143486" y="473049"/>
                </a:lnTo>
                <a:lnTo>
                  <a:pt x="154035" y="483722"/>
                </a:lnTo>
                <a:lnTo>
                  <a:pt x="163664" y="494080"/>
                </a:lnTo>
                <a:lnTo>
                  <a:pt x="163335" y="442512"/>
                </a:lnTo>
                <a:lnTo>
                  <a:pt x="163080" y="409387"/>
                </a:lnTo>
                <a:lnTo>
                  <a:pt x="162738" y="378053"/>
                </a:lnTo>
                <a:lnTo>
                  <a:pt x="162268" y="341147"/>
                </a:lnTo>
                <a:lnTo>
                  <a:pt x="162356" y="329120"/>
                </a:lnTo>
                <a:lnTo>
                  <a:pt x="155995" y="272475"/>
                </a:lnTo>
                <a:lnTo>
                  <a:pt x="138631" y="226248"/>
                </a:lnTo>
                <a:lnTo>
                  <a:pt x="112845" y="195098"/>
                </a:lnTo>
                <a:lnTo>
                  <a:pt x="81216" y="183680"/>
                </a:lnTo>
                <a:close/>
              </a:path>
              <a:path w="404494" h="551815">
                <a:moveTo>
                  <a:pt x="307365" y="152679"/>
                </a:moveTo>
                <a:lnTo>
                  <a:pt x="297076" y="153628"/>
                </a:lnTo>
                <a:lnTo>
                  <a:pt x="287073" y="156435"/>
                </a:lnTo>
                <a:lnTo>
                  <a:pt x="277418" y="161037"/>
                </a:lnTo>
                <a:lnTo>
                  <a:pt x="268173" y="167373"/>
                </a:lnTo>
                <a:lnTo>
                  <a:pt x="285860" y="201329"/>
                </a:lnTo>
                <a:lnTo>
                  <a:pt x="298745" y="240157"/>
                </a:lnTo>
                <a:lnTo>
                  <a:pt x="306624" y="282051"/>
                </a:lnTo>
                <a:lnTo>
                  <a:pt x="309295" y="325208"/>
                </a:lnTo>
                <a:lnTo>
                  <a:pt x="310488" y="387238"/>
                </a:lnTo>
                <a:lnTo>
                  <a:pt x="311124" y="423849"/>
                </a:lnTo>
                <a:lnTo>
                  <a:pt x="331649" y="402218"/>
                </a:lnTo>
                <a:lnTo>
                  <a:pt x="355115" y="378053"/>
                </a:lnTo>
                <a:lnTo>
                  <a:pt x="379884" y="353412"/>
                </a:lnTo>
                <a:lnTo>
                  <a:pt x="404317" y="330352"/>
                </a:lnTo>
                <a:lnTo>
                  <a:pt x="404431" y="326732"/>
                </a:lnTo>
                <a:lnTo>
                  <a:pt x="399503" y="271713"/>
                </a:lnTo>
                <a:lnTo>
                  <a:pt x="385765" y="223934"/>
                </a:lnTo>
                <a:lnTo>
                  <a:pt x="364784" y="186258"/>
                </a:lnTo>
                <a:lnTo>
                  <a:pt x="338128" y="161551"/>
                </a:lnTo>
                <a:lnTo>
                  <a:pt x="307365" y="152679"/>
                </a:lnTo>
                <a:close/>
              </a:path>
              <a:path w="404494" h="551815">
                <a:moveTo>
                  <a:pt x="81216" y="81419"/>
                </a:moveTo>
                <a:lnTo>
                  <a:pt x="63540" y="85013"/>
                </a:lnTo>
                <a:lnTo>
                  <a:pt x="49072" y="94805"/>
                </a:lnTo>
                <a:lnTo>
                  <a:pt x="39300" y="109312"/>
                </a:lnTo>
                <a:lnTo>
                  <a:pt x="35712" y="127050"/>
                </a:lnTo>
                <a:lnTo>
                  <a:pt x="39300" y="144873"/>
                </a:lnTo>
                <a:lnTo>
                  <a:pt x="49072" y="159380"/>
                </a:lnTo>
                <a:lnTo>
                  <a:pt x="63540" y="169136"/>
                </a:lnTo>
                <a:lnTo>
                  <a:pt x="81216" y="172707"/>
                </a:lnTo>
                <a:lnTo>
                  <a:pt x="99012" y="169136"/>
                </a:lnTo>
                <a:lnTo>
                  <a:pt x="113522" y="159380"/>
                </a:lnTo>
                <a:lnTo>
                  <a:pt x="123293" y="144873"/>
                </a:lnTo>
                <a:lnTo>
                  <a:pt x="126872" y="127050"/>
                </a:lnTo>
                <a:lnTo>
                  <a:pt x="123293" y="109312"/>
                </a:lnTo>
                <a:lnTo>
                  <a:pt x="113522" y="94805"/>
                </a:lnTo>
                <a:lnTo>
                  <a:pt x="99012" y="85013"/>
                </a:lnTo>
                <a:lnTo>
                  <a:pt x="81216" y="81419"/>
                </a:lnTo>
                <a:close/>
              </a:path>
              <a:path w="404494" h="551815">
                <a:moveTo>
                  <a:pt x="307365" y="30530"/>
                </a:moveTo>
                <a:lnTo>
                  <a:pt x="286135" y="34841"/>
                </a:lnTo>
                <a:lnTo>
                  <a:pt x="268751" y="46564"/>
                </a:lnTo>
                <a:lnTo>
                  <a:pt x="257005" y="63888"/>
                </a:lnTo>
                <a:lnTo>
                  <a:pt x="252694" y="85013"/>
                </a:lnTo>
                <a:lnTo>
                  <a:pt x="257005" y="106315"/>
                </a:lnTo>
                <a:lnTo>
                  <a:pt x="268751" y="123699"/>
                </a:lnTo>
                <a:lnTo>
                  <a:pt x="286135" y="135409"/>
                </a:lnTo>
                <a:lnTo>
                  <a:pt x="307365" y="139700"/>
                </a:lnTo>
                <a:lnTo>
                  <a:pt x="328659" y="135409"/>
                </a:lnTo>
                <a:lnTo>
                  <a:pt x="345986" y="123699"/>
                </a:lnTo>
                <a:lnTo>
                  <a:pt x="357635" y="106315"/>
                </a:lnTo>
                <a:lnTo>
                  <a:pt x="361899" y="85001"/>
                </a:lnTo>
                <a:lnTo>
                  <a:pt x="357635" y="63888"/>
                </a:lnTo>
                <a:lnTo>
                  <a:pt x="345986" y="46564"/>
                </a:lnTo>
                <a:lnTo>
                  <a:pt x="328659" y="34841"/>
                </a:lnTo>
                <a:lnTo>
                  <a:pt x="307365" y="30530"/>
                </a:lnTo>
                <a:close/>
              </a:path>
              <a:path w="404494" h="551815">
                <a:moveTo>
                  <a:pt x="179958" y="0"/>
                </a:moveTo>
                <a:lnTo>
                  <a:pt x="156715" y="4711"/>
                </a:lnTo>
                <a:lnTo>
                  <a:pt x="137688" y="17549"/>
                </a:lnTo>
                <a:lnTo>
                  <a:pt x="124836" y="36567"/>
                </a:lnTo>
                <a:lnTo>
                  <a:pt x="120116" y="59817"/>
                </a:lnTo>
                <a:lnTo>
                  <a:pt x="124836" y="83180"/>
                </a:lnTo>
                <a:lnTo>
                  <a:pt x="137688" y="102249"/>
                </a:lnTo>
                <a:lnTo>
                  <a:pt x="156715" y="115100"/>
                </a:lnTo>
                <a:lnTo>
                  <a:pt x="179958" y="119811"/>
                </a:lnTo>
                <a:lnTo>
                  <a:pt x="203321" y="115100"/>
                </a:lnTo>
                <a:lnTo>
                  <a:pt x="222399" y="102249"/>
                </a:lnTo>
                <a:lnTo>
                  <a:pt x="235262" y="83180"/>
                </a:lnTo>
                <a:lnTo>
                  <a:pt x="239979" y="59817"/>
                </a:lnTo>
                <a:lnTo>
                  <a:pt x="235262" y="36567"/>
                </a:lnTo>
                <a:lnTo>
                  <a:pt x="222399" y="17549"/>
                </a:lnTo>
                <a:lnTo>
                  <a:pt x="203321" y="4711"/>
                </a:lnTo>
                <a:lnTo>
                  <a:pt x="179958" y="0"/>
                </a:lnTo>
                <a:close/>
              </a:path>
            </a:pathLst>
          </a:custGeom>
          <a:solidFill>
            <a:srgbClr val="231F20"/>
          </a:solidFill>
        </p:spPr>
        <p:txBody>
          <a:bodyPr wrap="square" lIns="0" tIns="0" rIns="0" bIns="0" rtlCol="0"/>
          <a:lstStyle/>
          <a:p>
            <a:endParaRPr sz="1350"/>
          </a:p>
        </p:txBody>
      </p:sp>
      <p:sp>
        <p:nvSpPr>
          <p:cNvPr id="27" name="bk object 27"/>
          <p:cNvSpPr/>
          <p:nvPr/>
        </p:nvSpPr>
        <p:spPr>
          <a:xfrm>
            <a:off x="7364974" y="4770949"/>
            <a:ext cx="554831" cy="554831"/>
          </a:xfrm>
          <a:custGeom>
            <a:avLst/>
            <a:gdLst/>
            <a:ahLst/>
            <a:cxnLst/>
            <a:rect l="l" t="t" r="r" b="b"/>
            <a:pathLst>
              <a:path w="739775" h="739775">
                <a:moveTo>
                  <a:pt x="739305" y="739368"/>
                </a:moveTo>
                <a:lnTo>
                  <a:pt x="0" y="739368"/>
                </a:lnTo>
                <a:lnTo>
                  <a:pt x="63" y="0"/>
                </a:lnTo>
                <a:lnTo>
                  <a:pt x="739368" y="12"/>
                </a:lnTo>
                <a:lnTo>
                  <a:pt x="739305" y="739368"/>
                </a:lnTo>
                <a:close/>
              </a:path>
            </a:pathLst>
          </a:custGeom>
          <a:solidFill>
            <a:srgbClr val="D7E3EE"/>
          </a:solidFill>
        </p:spPr>
        <p:txBody>
          <a:bodyPr wrap="square" lIns="0" tIns="0" rIns="0" bIns="0" rtlCol="0"/>
          <a:lstStyle/>
          <a:p>
            <a:endParaRPr sz="1350"/>
          </a:p>
        </p:txBody>
      </p:sp>
      <p:sp>
        <p:nvSpPr>
          <p:cNvPr id="28" name="bk object 28"/>
          <p:cNvSpPr/>
          <p:nvPr/>
        </p:nvSpPr>
        <p:spPr>
          <a:xfrm>
            <a:off x="7620029" y="4932568"/>
            <a:ext cx="22803" cy="56312"/>
          </a:xfrm>
          <a:prstGeom prst="rect">
            <a:avLst/>
          </a:prstGeom>
          <a:blipFill>
            <a:blip r:embed="rId4" cstate="print"/>
            <a:stretch>
              <a:fillRect/>
            </a:stretch>
          </a:blipFill>
        </p:spPr>
        <p:txBody>
          <a:bodyPr wrap="square" lIns="0" tIns="0" rIns="0" bIns="0" rtlCol="0"/>
          <a:lstStyle/>
          <a:p>
            <a:endParaRPr sz="1350"/>
          </a:p>
        </p:txBody>
      </p:sp>
      <p:sp>
        <p:nvSpPr>
          <p:cNvPr id="29" name="bk object 2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30" name="bk object 3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31" name="bk object 3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32" name="bk object 3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33" name="bk object 3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34" name="bk object 3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35" name="bk object 3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36" name="bk object 36"/>
          <p:cNvSpPr/>
          <p:nvPr/>
        </p:nvSpPr>
        <p:spPr>
          <a:xfrm>
            <a:off x="7601116" y="4935522"/>
            <a:ext cx="45401" cy="50396"/>
          </a:xfrm>
          <a:prstGeom prst="rect">
            <a:avLst/>
          </a:prstGeom>
          <a:blipFill>
            <a:blip r:embed="rId5" cstate="print"/>
            <a:stretch>
              <a:fillRect/>
            </a:stretch>
          </a:blipFill>
        </p:spPr>
        <p:txBody>
          <a:bodyPr wrap="square" lIns="0" tIns="0" rIns="0" bIns="0" rtlCol="0"/>
          <a:lstStyle/>
          <a:p>
            <a:endParaRPr sz="1350"/>
          </a:p>
        </p:txBody>
      </p:sp>
      <p:sp>
        <p:nvSpPr>
          <p:cNvPr id="37" name="bk object 37"/>
          <p:cNvSpPr/>
          <p:nvPr/>
        </p:nvSpPr>
        <p:spPr>
          <a:xfrm>
            <a:off x="7622819" y="4934064"/>
            <a:ext cx="20859" cy="15097"/>
          </a:xfrm>
          <a:prstGeom prst="rect">
            <a:avLst/>
          </a:prstGeom>
          <a:blipFill>
            <a:blip r:embed="rId6" cstate="print"/>
            <a:stretch>
              <a:fillRect/>
            </a:stretch>
          </a:blipFill>
        </p:spPr>
        <p:txBody>
          <a:bodyPr wrap="square" lIns="0" tIns="0" rIns="0" bIns="0" rtlCol="0"/>
          <a:lstStyle/>
          <a:p>
            <a:endParaRPr sz="1350"/>
          </a:p>
        </p:txBody>
      </p:sp>
      <p:sp>
        <p:nvSpPr>
          <p:cNvPr id="38" name="bk object 38"/>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39" name="bk object 39"/>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40" name="bk object 40"/>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41" name="bk object 41"/>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42" name="bk object 42"/>
          <p:cNvSpPr/>
          <p:nvPr/>
        </p:nvSpPr>
        <p:spPr>
          <a:xfrm>
            <a:off x="7612143" y="4934931"/>
            <a:ext cx="28793" cy="53949"/>
          </a:xfrm>
          <a:prstGeom prst="rect">
            <a:avLst/>
          </a:prstGeom>
          <a:blipFill>
            <a:blip r:embed="rId8" cstate="print"/>
            <a:stretch>
              <a:fillRect/>
            </a:stretch>
          </a:blipFill>
        </p:spPr>
        <p:txBody>
          <a:bodyPr wrap="square" lIns="0" tIns="0" rIns="0" bIns="0" rtlCol="0"/>
          <a:lstStyle/>
          <a:p>
            <a:endParaRPr sz="1350"/>
          </a:p>
        </p:txBody>
      </p:sp>
      <p:sp>
        <p:nvSpPr>
          <p:cNvPr id="43" name="bk object 43"/>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44" name="bk object 44"/>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45" name="bk object 45"/>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46" name="bk object 46"/>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47" name="bk object 47"/>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48" name="bk object 48"/>
          <p:cNvSpPr/>
          <p:nvPr/>
        </p:nvSpPr>
        <p:spPr>
          <a:xfrm>
            <a:off x="7620029" y="4932569"/>
            <a:ext cx="22803" cy="51863"/>
          </a:xfrm>
          <a:prstGeom prst="rect">
            <a:avLst/>
          </a:prstGeom>
          <a:blipFill>
            <a:blip r:embed="rId10" cstate="print"/>
            <a:stretch>
              <a:fillRect/>
            </a:stretch>
          </a:blipFill>
        </p:spPr>
        <p:txBody>
          <a:bodyPr wrap="square" lIns="0" tIns="0" rIns="0" bIns="0" rtlCol="0"/>
          <a:lstStyle/>
          <a:p>
            <a:endParaRPr sz="1350"/>
          </a:p>
        </p:txBody>
      </p:sp>
      <p:sp>
        <p:nvSpPr>
          <p:cNvPr id="49" name="bk object 49"/>
          <p:cNvSpPr/>
          <p:nvPr/>
        </p:nvSpPr>
        <p:spPr>
          <a:xfrm>
            <a:off x="7626197" y="4945312"/>
            <a:ext cx="13335" cy="13335"/>
          </a:xfrm>
          <a:custGeom>
            <a:avLst/>
            <a:gdLst/>
            <a:ahLst/>
            <a:cxnLst/>
            <a:rect l="l" t="t" r="r" b="b"/>
            <a:pathLst>
              <a:path w="17779" h="17779">
                <a:moveTo>
                  <a:pt x="11214" y="0"/>
                </a:moveTo>
                <a:lnTo>
                  <a:pt x="10020" y="5816"/>
                </a:lnTo>
                <a:lnTo>
                  <a:pt x="0" y="15151"/>
                </a:lnTo>
                <a:lnTo>
                  <a:pt x="13716" y="17665"/>
                </a:lnTo>
                <a:lnTo>
                  <a:pt x="17335" y="914"/>
                </a:lnTo>
                <a:lnTo>
                  <a:pt x="11214" y="0"/>
                </a:lnTo>
                <a:close/>
              </a:path>
            </a:pathLst>
          </a:custGeom>
          <a:solidFill>
            <a:srgbClr val="330F11"/>
          </a:solidFill>
        </p:spPr>
        <p:txBody>
          <a:bodyPr wrap="square" lIns="0" tIns="0" rIns="0" bIns="0" rtlCol="0"/>
          <a:lstStyle/>
          <a:p>
            <a:endParaRPr sz="1350"/>
          </a:p>
        </p:txBody>
      </p:sp>
      <p:sp>
        <p:nvSpPr>
          <p:cNvPr id="50" name="bk object 50"/>
          <p:cNvSpPr/>
          <p:nvPr/>
        </p:nvSpPr>
        <p:spPr>
          <a:xfrm>
            <a:off x="7623068" y="4943642"/>
            <a:ext cx="13335" cy="13335"/>
          </a:xfrm>
          <a:custGeom>
            <a:avLst/>
            <a:gdLst/>
            <a:ahLst/>
            <a:cxnLst/>
            <a:rect l="l" t="t" r="r" b="b"/>
            <a:pathLst>
              <a:path w="17779" h="17779">
                <a:moveTo>
                  <a:pt x="11214" y="0"/>
                </a:moveTo>
                <a:lnTo>
                  <a:pt x="9893" y="5918"/>
                </a:lnTo>
                <a:lnTo>
                  <a:pt x="0" y="15201"/>
                </a:lnTo>
                <a:lnTo>
                  <a:pt x="13677" y="17779"/>
                </a:lnTo>
                <a:lnTo>
                  <a:pt x="17297" y="990"/>
                </a:lnTo>
                <a:lnTo>
                  <a:pt x="11214" y="0"/>
                </a:lnTo>
                <a:close/>
              </a:path>
            </a:pathLst>
          </a:custGeom>
          <a:solidFill>
            <a:srgbClr val="330F11"/>
          </a:solidFill>
        </p:spPr>
        <p:txBody>
          <a:bodyPr wrap="square" lIns="0" tIns="0" rIns="0" bIns="0" rtlCol="0"/>
          <a:lstStyle/>
          <a:p>
            <a:endParaRPr sz="1350"/>
          </a:p>
        </p:txBody>
      </p:sp>
      <p:sp>
        <p:nvSpPr>
          <p:cNvPr id="51" name="bk object 51"/>
          <p:cNvSpPr/>
          <p:nvPr/>
        </p:nvSpPr>
        <p:spPr>
          <a:xfrm>
            <a:off x="7621716" y="4943102"/>
            <a:ext cx="11906" cy="13335"/>
          </a:xfrm>
          <a:custGeom>
            <a:avLst/>
            <a:gdLst/>
            <a:ahLst/>
            <a:cxnLst/>
            <a:rect l="l" t="t" r="r" b="b"/>
            <a:pathLst>
              <a:path w="15875" h="17779">
                <a:moveTo>
                  <a:pt x="9754" y="0"/>
                </a:moveTo>
                <a:lnTo>
                  <a:pt x="6534" y="4506"/>
                </a:lnTo>
                <a:lnTo>
                  <a:pt x="2398" y="9097"/>
                </a:lnTo>
                <a:lnTo>
                  <a:pt x="0" y="13010"/>
                </a:lnTo>
                <a:lnTo>
                  <a:pt x="1995" y="15481"/>
                </a:lnTo>
                <a:lnTo>
                  <a:pt x="8637" y="17500"/>
                </a:lnTo>
                <a:lnTo>
                  <a:pt x="15799" y="1587"/>
                </a:lnTo>
                <a:lnTo>
                  <a:pt x="9754" y="0"/>
                </a:lnTo>
                <a:close/>
              </a:path>
            </a:pathLst>
          </a:custGeom>
          <a:solidFill>
            <a:srgbClr val="330F11"/>
          </a:solidFill>
        </p:spPr>
        <p:txBody>
          <a:bodyPr wrap="square" lIns="0" tIns="0" rIns="0" bIns="0" rtlCol="0"/>
          <a:lstStyle/>
          <a:p>
            <a:endParaRPr sz="1350"/>
          </a:p>
        </p:txBody>
      </p:sp>
      <p:sp>
        <p:nvSpPr>
          <p:cNvPr id="52" name="bk object 52"/>
          <p:cNvSpPr/>
          <p:nvPr/>
        </p:nvSpPr>
        <p:spPr>
          <a:xfrm>
            <a:off x="7634163" y="4935047"/>
            <a:ext cx="9049" cy="15240"/>
          </a:xfrm>
          <a:custGeom>
            <a:avLst/>
            <a:gdLst/>
            <a:ahLst/>
            <a:cxnLst/>
            <a:rect l="l" t="t" r="r" b="b"/>
            <a:pathLst>
              <a:path w="12065" h="20320">
                <a:moveTo>
                  <a:pt x="8432" y="0"/>
                </a:moveTo>
                <a:lnTo>
                  <a:pt x="1752" y="393"/>
                </a:lnTo>
                <a:lnTo>
                  <a:pt x="2031" y="787"/>
                </a:lnTo>
                <a:lnTo>
                  <a:pt x="0" y="13246"/>
                </a:lnTo>
                <a:lnTo>
                  <a:pt x="1625" y="14757"/>
                </a:lnTo>
                <a:lnTo>
                  <a:pt x="3098" y="16395"/>
                </a:lnTo>
                <a:lnTo>
                  <a:pt x="2946" y="19850"/>
                </a:lnTo>
                <a:lnTo>
                  <a:pt x="7238" y="16154"/>
                </a:lnTo>
                <a:lnTo>
                  <a:pt x="11607" y="12446"/>
                </a:lnTo>
                <a:lnTo>
                  <a:pt x="8432" y="0"/>
                </a:lnTo>
                <a:close/>
              </a:path>
            </a:pathLst>
          </a:custGeom>
          <a:solidFill>
            <a:srgbClr val="330F11"/>
          </a:solidFill>
        </p:spPr>
        <p:txBody>
          <a:bodyPr wrap="square" lIns="0" tIns="0" rIns="0" bIns="0" rtlCol="0"/>
          <a:lstStyle/>
          <a:p>
            <a:endParaRPr sz="1350"/>
          </a:p>
        </p:txBody>
      </p:sp>
      <p:sp>
        <p:nvSpPr>
          <p:cNvPr id="53" name="bk object 53"/>
          <p:cNvSpPr/>
          <p:nvPr/>
        </p:nvSpPr>
        <p:spPr>
          <a:xfrm>
            <a:off x="7629538" y="4934870"/>
            <a:ext cx="8096" cy="13335"/>
          </a:xfrm>
          <a:custGeom>
            <a:avLst/>
            <a:gdLst/>
            <a:ahLst/>
            <a:cxnLst/>
            <a:rect l="l" t="t" r="r" b="b"/>
            <a:pathLst>
              <a:path w="10795" h="17779">
                <a:moveTo>
                  <a:pt x="8788" y="0"/>
                </a:moveTo>
                <a:lnTo>
                  <a:pt x="2781" y="38"/>
                </a:lnTo>
                <a:lnTo>
                  <a:pt x="2971" y="431"/>
                </a:lnTo>
                <a:lnTo>
                  <a:pt x="0" y="11214"/>
                </a:lnTo>
                <a:lnTo>
                  <a:pt x="1193" y="12687"/>
                </a:lnTo>
                <a:lnTo>
                  <a:pt x="2540" y="14160"/>
                </a:lnTo>
                <a:lnTo>
                  <a:pt x="1866" y="17183"/>
                </a:lnTo>
                <a:lnTo>
                  <a:pt x="10464" y="11099"/>
                </a:lnTo>
                <a:lnTo>
                  <a:pt x="8788" y="0"/>
                </a:lnTo>
                <a:close/>
              </a:path>
            </a:pathLst>
          </a:custGeom>
          <a:solidFill>
            <a:srgbClr val="330F11"/>
          </a:solidFill>
        </p:spPr>
        <p:txBody>
          <a:bodyPr wrap="square" lIns="0" tIns="0" rIns="0" bIns="0" rtlCol="0"/>
          <a:lstStyle/>
          <a:p>
            <a:endParaRPr sz="1350"/>
          </a:p>
        </p:txBody>
      </p:sp>
      <p:sp>
        <p:nvSpPr>
          <p:cNvPr id="54" name="bk object 54"/>
          <p:cNvSpPr/>
          <p:nvPr/>
        </p:nvSpPr>
        <p:spPr>
          <a:xfrm>
            <a:off x="7625571" y="4935289"/>
            <a:ext cx="7144" cy="11430"/>
          </a:xfrm>
          <a:custGeom>
            <a:avLst/>
            <a:gdLst/>
            <a:ahLst/>
            <a:cxnLst/>
            <a:rect l="l" t="t" r="r" b="b"/>
            <a:pathLst>
              <a:path w="9525" h="15240">
                <a:moveTo>
                  <a:pt x="7950" y="0"/>
                </a:moveTo>
                <a:lnTo>
                  <a:pt x="2628" y="76"/>
                </a:lnTo>
                <a:lnTo>
                  <a:pt x="2819" y="393"/>
                </a:lnTo>
                <a:lnTo>
                  <a:pt x="0" y="9626"/>
                </a:lnTo>
                <a:lnTo>
                  <a:pt x="2108" y="12166"/>
                </a:lnTo>
                <a:lnTo>
                  <a:pt x="1625" y="14719"/>
                </a:lnTo>
                <a:lnTo>
                  <a:pt x="5448" y="12128"/>
                </a:lnTo>
                <a:lnTo>
                  <a:pt x="9270" y="9461"/>
                </a:lnTo>
                <a:lnTo>
                  <a:pt x="7950" y="0"/>
                </a:lnTo>
                <a:close/>
              </a:path>
            </a:pathLst>
          </a:custGeom>
          <a:solidFill>
            <a:srgbClr val="330F11"/>
          </a:solidFill>
        </p:spPr>
        <p:txBody>
          <a:bodyPr wrap="square" lIns="0" tIns="0" rIns="0" bIns="0" rtlCol="0"/>
          <a:lstStyle/>
          <a:p>
            <a:endParaRPr sz="1350"/>
          </a:p>
        </p:txBody>
      </p:sp>
      <p:sp>
        <p:nvSpPr>
          <p:cNvPr id="55" name="bk object 55"/>
          <p:cNvSpPr/>
          <p:nvPr/>
        </p:nvSpPr>
        <p:spPr>
          <a:xfrm>
            <a:off x="7622112" y="4935439"/>
            <a:ext cx="6191" cy="9049"/>
          </a:xfrm>
          <a:custGeom>
            <a:avLst/>
            <a:gdLst/>
            <a:ahLst/>
            <a:cxnLst/>
            <a:rect l="l" t="t" r="r" b="b"/>
            <a:pathLst>
              <a:path w="8254" h="12065">
                <a:moveTo>
                  <a:pt x="7670" y="0"/>
                </a:moveTo>
                <a:lnTo>
                  <a:pt x="2857" y="114"/>
                </a:lnTo>
                <a:lnTo>
                  <a:pt x="3009" y="393"/>
                </a:lnTo>
                <a:lnTo>
                  <a:pt x="0" y="7670"/>
                </a:lnTo>
                <a:lnTo>
                  <a:pt x="1701" y="9626"/>
                </a:lnTo>
                <a:lnTo>
                  <a:pt x="1066" y="11620"/>
                </a:lnTo>
                <a:lnTo>
                  <a:pt x="4686" y="9512"/>
                </a:lnTo>
                <a:lnTo>
                  <a:pt x="8229" y="7353"/>
                </a:lnTo>
                <a:lnTo>
                  <a:pt x="7670" y="0"/>
                </a:lnTo>
                <a:close/>
              </a:path>
            </a:pathLst>
          </a:custGeom>
          <a:solidFill>
            <a:srgbClr val="330F11"/>
          </a:solidFill>
        </p:spPr>
        <p:txBody>
          <a:bodyPr wrap="square" lIns="0" tIns="0" rIns="0" bIns="0" rtlCol="0"/>
          <a:lstStyle/>
          <a:p>
            <a:endParaRPr sz="1350"/>
          </a:p>
        </p:txBody>
      </p:sp>
      <p:sp>
        <p:nvSpPr>
          <p:cNvPr id="56" name="bk object 56"/>
          <p:cNvSpPr/>
          <p:nvPr/>
        </p:nvSpPr>
        <p:spPr>
          <a:xfrm>
            <a:off x="7622819" y="4934064"/>
            <a:ext cx="20859" cy="15097"/>
          </a:xfrm>
          <a:prstGeom prst="rect">
            <a:avLst/>
          </a:prstGeom>
          <a:blipFill>
            <a:blip r:embed="rId11" cstate="print"/>
            <a:stretch>
              <a:fillRect/>
            </a:stretch>
          </a:blipFill>
        </p:spPr>
        <p:txBody>
          <a:bodyPr wrap="square" lIns="0" tIns="0" rIns="0" bIns="0" rtlCol="0"/>
          <a:lstStyle/>
          <a:p>
            <a:endParaRPr sz="1350"/>
          </a:p>
        </p:txBody>
      </p:sp>
      <p:sp>
        <p:nvSpPr>
          <p:cNvPr id="57" name="bk object 57"/>
          <p:cNvSpPr/>
          <p:nvPr/>
        </p:nvSpPr>
        <p:spPr>
          <a:xfrm>
            <a:off x="7604469" y="4938008"/>
            <a:ext cx="34589" cy="39205"/>
          </a:xfrm>
          <a:prstGeom prst="rect">
            <a:avLst/>
          </a:prstGeom>
          <a:blipFill>
            <a:blip r:embed="rId7" cstate="print"/>
            <a:stretch>
              <a:fillRect/>
            </a:stretch>
          </a:blipFill>
        </p:spPr>
        <p:txBody>
          <a:bodyPr wrap="square" lIns="0" tIns="0" rIns="0" bIns="0" rtlCol="0"/>
          <a:lstStyle/>
          <a:p>
            <a:endParaRPr sz="1350"/>
          </a:p>
        </p:txBody>
      </p:sp>
      <p:sp>
        <p:nvSpPr>
          <p:cNvPr id="58" name="bk object 58"/>
          <p:cNvSpPr/>
          <p:nvPr/>
        </p:nvSpPr>
        <p:spPr>
          <a:xfrm>
            <a:off x="7615309" y="4945726"/>
            <a:ext cx="10001" cy="16193"/>
          </a:xfrm>
          <a:custGeom>
            <a:avLst/>
            <a:gdLst/>
            <a:ahLst/>
            <a:cxnLst/>
            <a:rect l="l" t="t" r="r" b="b"/>
            <a:pathLst>
              <a:path w="13334" h="21590">
                <a:moveTo>
                  <a:pt x="5524" y="0"/>
                </a:moveTo>
                <a:lnTo>
                  <a:pt x="0" y="16281"/>
                </a:lnTo>
                <a:lnTo>
                  <a:pt x="13042" y="21170"/>
                </a:lnTo>
                <a:lnTo>
                  <a:pt x="9309" y="8039"/>
                </a:lnTo>
                <a:lnTo>
                  <a:pt x="11290" y="2349"/>
                </a:lnTo>
                <a:lnTo>
                  <a:pt x="5524" y="0"/>
                </a:lnTo>
                <a:close/>
              </a:path>
            </a:pathLst>
          </a:custGeom>
          <a:solidFill>
            <a:srgbClr val="330F11"/>
          </a:solidFill>
        </p:spPr>
        <p:txBody>
          <a:bodyPr wrap="square" lIns="0" tIns="0" rIns="0" bIns="0" rtlCol="0"/>
          <a:lstStyle/>
          <a:p>
            <a:endParaRPr sz="1350"/>
          </a:p>
        </p:txBody>
      </p:sp>
      <p:sp>
        <p:nvSpPr>
          <p:cNvPr id="59" name="bk object 59"/>
          <p:cNvSpPr/>
          <p:nvPr/>
        </p:nvSpPr>
        <p:spPr>
          <a:xfrm>
            <a:off x="7618820" y="4945999"/>
            <a:ext cx="10001" cy="16193"/>
          </a:xfrm>
          <a:custGeom>
            <a:avLst/>
            <a:gdLst/>
            <a:ahLst/>
            <a:cxnLst/>
            <a:rect l="l" t="t" r="r" b="b"/>
            <a:pathLst>
              <a:path w="13334" h="21590">
                <a:moveTo>
                  <a:pt x="5575" y="0"/>
                </a:moveTo>
                <a:lnTo>
                  <a:pt x="0" y="16230"/>
                </a:lnTo>
                <a:lnTo>
                  <a:pt x="13093" y="21120"/>
                </a:lnTo>
                <a:lnTo>
                  <a:pt x="9397" y="8026"/>
                </a:lnTo>
                <a:lnTo>
                  <a:pt x="11302" y="2387"/>
                </a:lnTo>
                <a:lnTo>
                  <a:pt x="5575" y="0"/>
                </a:lnTo>
                <a:close/>
              </a:path>
            </a:pathLst>
          </a:custGeom>
          <a:solidFill>
            <a:srgbClr val="330F11"/>
          </a:solidFill>
        </p:spPr>
        <p:txBody>
          <a:bodyPr wrap="square" lIns="0" tIns="0" rIns="0" bIns="0" rtlCol="0"/>
          <a:lstStyle/>
          <a:p>
            <a:endParaRPr sz="1350"/>
          </a:p>
        </p:txBody>
      </p:sp>
      <p:sp>
        <p:nvSpPr>
          <p:cNvPr id="60" name="bk object 60"/>
          <p:cNvSpPr/>
          <p:nvPr/>
        </p:nvSpPr>
        <p:spPr>
          <a:xfrm>
            <a:off x="7623686" y="4947189"/>
            <a:ext cx="10478" cy="15716"/>
          </a:xfrm>
          <a:custGeom>
            <a:avLst/>
            <a:gdLst/>
            <a:ahLst/>
            <a:cxnLst/>
            <a:rect l="l" t="t" r="r" b="b"/>
            <a:pathLst>
              <a:path w="13970" h="20954">
                <a:moveTo>
                  <a:pt x="2031" y="0"/>
                </a:moveTo>
                <a:lnTo>
                  <a:pt x="0" y="17348"/>
                </a:lnTo>
                <a:lnTo>
                  <a:pt x="13411" y="20726"/>
                </a:lnTo>
                <a:lnTo>
                  <a:pt x="7200" y="7835"/>
                </a:lnTo>
                <a:lnTo>
                  <a:pt x="8000" y="1714"/>
                </a:lnTo>
                <a:lnTo>
                  <a:pt x="2031" y="0"/>
                </a:lnTo>
                <a:close/>
              </a:path>
            </a:pathLst>
          </a:custGeom>
          <a:solidFill>
            <a:srgbClr val="330F11"/>
          </a:solidFill>
        </p:spPr>
        <p:txBody>
          <a:bodyPr wrap="square" lIns="0" tIns="0" rIns="0" bIns="0" rtlCol="0"/>
          <a:lstStyle/>
          <a:p>
            <a:endParaRPr sz="1350"/>
          </a:p>
        </p:txBody>
      </p:sp>
      <p:sp>
        <p:nvSpPr>
          <p:cNvPr id="61" name="bk object 61"/>
          <p:cNvSpPr/>
          <p:nvPr/>
        </p:nvSpPr>
        <p:spPr>
          <a:xfrm>
            <a:off x="7612143" y="4934931"/>
            <a:ext cx="21602" cy="28223"/>
          </a:xfrm>
          <a:prstGeom prst="rect">
            <a:avLst/>
          </a:prstGeom>
          <a:blipFill>
            <a:blip r:embed="rId12" cstate="print"/>
            <a:stretch>
              <a:fillRect/>
            </a:stretch>
          </a:blipFill>
        </p:spPr>
        <p:txBody>
          <a:bodyPr wrap="square" lIns="0" tIns="0" rIns="0" bIns="0" rtlCol="0"/>
          <a:lstStyle/>
          <a:p>
            <a:endParaRPr sz="1350"/>
          </a:p>
        </p:txBody>
      </p:sp>
      <p:sp>
        <p:nvSpPr>
          <p:cNvPr id="62" name="bk object 62"/>
          <p:cNvSpPr/>
          <p:nvPr/>
        </p:nvSpPr>
        <p:spPr>
          <a:xfrm>
            <a:off x="7617189" y="4935731"/>
            <a:ext cx="11430" cy="15240"/>
          </a:xfrm>
          <a:custGeom>
            <a:avLst/>
            <a:gdLst/>
            <a:ahLst/>
            <a:cxnLst/>
            <a:rect l="l" t="t" r="r" b="b"/>
            <a:pathLst>
              <a:path w="15240" h="20320">
                <a:moveTo>
                  <a:pt x="9105" y="0"/>
                </a:moveTo>
                <a:lnTo>
                  <a:pt x="0" y="9029"/>
                </a:lnTo>
                <a:lnTo>
                  <a:pt x="3619" y="19850"/>
                </a:lnTo>
                <a:lnTo>
                  <a:pt x="5206" y="16713"/>
                </a:lnTo>
                <a:lnTo>
                  <a:pt x="7391" y="16154"/>
                </a:lnTo>
                <a:lnTo>
                  <a:pt x="9499" y="15557"/>
                </a:lnTo>
                <a:lnTo>
                  <a:pt x="14198" y="4025"/>
                </a:lnTo>
                <a:lnTo>
                  <a:pt x="14643" y="3784"/>
                </a:lnTo>
                <a:lnTo>
                  <a:pt x="9105" y="0"/>
                </a:lnTo>
                <a:close/>
              </a:path>
            </a:pathLst>
          </a:custGeom>
          <a:solidFill>
            <a:srgbClr val="330F11"/>
          </a:solidFill>
        </p:spPr>
        <p:txBody>
          <a:bodyPr wrap="square" lIns="0" tIns="0" rIns="0" bIns="0" rtlCol="0"/>
          <a:lstStyle/>
          <a:p>
            <a:endParaRPr sz="1350"/>
          </a:p>
        </p:txBody>
      </p:sp>
      <p:sp>
        <p:nvSpPr>
          <p:cNvPr id="63" name="bk object 63"/>
          <p:cNvSpPr/>
          <p:nvPr/>
        </p:nvSpPr>
        <p:spPr>
          <a:xfrm>
            <a:off x="7622465" y="4937764"/>
            <a:ext cx="9525" cy="13811"/>
          </a:xfrm>
          <a:custGeom>
            <a:avLst/>
            <a:gdLst/>
            <a:ahLst/>
            <a:cxnLst/>
            <a:rect l="l" t="t" r="r" b="b"/>
            <a:pathLst>
              <a:path w="12700" h="18415">
                <a:moveTo>
                  <a:pt x="7162" y="0"/>
                </a:moveTo>
                <a:lnTo>
                  <a:pt x="0" y="8712"/>
                </a:lnTo>
                <a:lnTo>
                  <a:pt x="4178" y="18262"/>
                </a:lnTo>
                <a:lnTo>
                  <a:pt x="5257" y="15430"/>
                </a:lnTo>
                <a:lnTo>
                  <a:pt x="8915" y="14198"/>
                </a:lnTo>
                <a:lnTo>
                  <a:pt x="11899" y="3340"/>
                </a:lnTo>
                <a:lnTo>
                  <a:pt x="12293" y="3149"/>
                </a:lnTo>
                <a:lnTo>
                  <a:pt x="7162" y="0"/>
                </a:lnTo>
                <a:close/>
              </a:path>
            </a:pathLst>
          </a:custGeom>
          <a:solidFill>
            <a:srgbClr val="330F11"/>
          </a:solidFill>
        </p:spPr>
        <p:txBody>
          <a:bodyPr wrap="square" lIns="0" tIns="0" rIns="0" bIns="0" rtlCol="0"/>
          <a:lstStyle/>
          <a:p>
            <a:endParaRPr sz="1350"/>
          </a:p>
        </p:txBody>
      </p:sp>
      <p:sp>
        <p:nvSpPr>
          <p:cNvPr id="64" name="bk object 64"/>
          <p:cNvSpPr/>
          <p:nvPr/>
        </p:nvSpPr>
        <p:spPr>
          <a:xfrm>
            <a:off x="7627030" y="4940479"/>
            <a:ext cx="8096" cy="12383"/>
          </a:xfrm>
          <a:custGeom>
            <a:avLst/>
            <a:gdLst/>
            <a:ahLst/>
            <a:cxnLst/>
            <a:rect l="l" t="t" r="r" b="b"/>
            <a:pathLst>
              <a:path w="10795" h="16509">
                <a:moveTo>
                  <a:pt x="5969" y="0"/>
                </a:moveTo>
                <a:lnTo>
                  <a:pt x="0" y="7518"/>
                </a:lnTo>
                <a:lnTo>
                  <a:pt x="1905" y="11734"/>
                </a:lnTo>
                <a:lnTo>
                  <a:pt x="3898" y="15989"/>
                </a:lnTo>
                <a:lnTo>
                  <a:pt x="4775" y="13525"/>
                </a:lnTo>
                <a:lnTo>
                  <a:pt x="7835" y="12407"/>
                </a:lnTo>
                <a:lnTo>
                  <a:pt x="10185" y="2984"/>
                </a:lnTo>
                <a:lnTo>
                  <a:pt x="10579" y="2908"/>
                </a:lnTo>
                <a:lnTo>
                  <a:pt x="5969" y="0"/>
                </a:lnTo>
                <a:close/>
              </a:path>
            </a:pathLst>
          </a:custGeom>
          <a:solidFill>
            <a:srgbClr val="330F11"/>
          </a:solidFill>
        </p:spPr>
        <p:txBody>
          <a:bodyPr wrap="square" lIns="0" tIns="0" rIns="0" bIns="0" rtlCol="0"/>
          <a:lstStyle/>
          <a:p>
            <a:endParaRPr sz="1350"/>
          </a:p>
        </p:txBody>
      </p:sp>
      <p:sp>
        <p:nvSpPr>
          <p:cNvPr id="65" name="bk object 65"/>
          <p:cNvSpPr/>
          <p:nvPr/>
        </p:nvSpPr>
        <p:spPr>
          <a:xfrm>
            <a:off x="7631446" y="4942507"/>
            <a:ext cx="6668" cy="10478"/>
          </a:xfrm>
          <a:custGeom>
            <a:avLst/>
            <a:gdLst/>
            <a:ahLst/>
            <a:cxnLst/>
            <a:rect l="l" t="t" r="r" b="b"/>
            <a:pathLst>
              <a:path w="8890" h="13970">
                <a:moveTo>
                  <a:pt x="4216" y="0"/>
                </a:moveTo>
                <a:lnTo>
                  <a:pt x="0" y="6007"/>
                </a:lnTo>
                <a:lnTo>
                  <a:pt x="1904" y="9702"/>
                </a:lnTo>
                <a:lnTo>
                  <a:pt x="3898" y="13360"/>
                </a:lnTo>
                <a:lnTo>
                  <a:pt x="4419" y="11302"/>
                </a:lnTo>
                <a:lnTo>
                  <a:pt x="5651" y="10934"/>
                </a:lnTo>
                <a:lnTo>
                  <a:pt x="6921" y="10617"/>
                </a:lnTo>
                <a:lnTo>
                  <a:pt x="8077" y="2705"/>
                </a:lnTo>
                <a:lnTo>
                  <a:pt x="8267" y="2628"/>
                </a:lnTo>
                <a:lnTo>
                  <a:pt x="4216" y="0"/>
                </a:lnTo>
                <a:close/>
              </a:path>
            </a:pathLst>
          </a:custGeom>
          <a:solidFill>
            <a:srgbClr val="330F11"/>
          </a:solidFill>
        </p:spPr>
        <p:txBody>
          <a:bodyPr wrap="square" lIns="0" tIns="0" rIns="0" bIns="0" rtlCol="0"/>
          <a:lstStyle/>
          <a:p>
            <a:endParaRPr sz="1350"/>
          </a:p>
        </p:txBody>
      </p:sp>
      <p:sp>
        <p:nvSpPr>
          <p:cNvPr id="66" name="bk object 66"/>
          <p:cNvSpPr/>
          <p:nvPr/>
        </p:nvSpPr>
        <p:spPr>
          <a:xfrm>
            <a:off x="7616913" y="4934874"/>
            <a:ext cx="20642" cy="16973"/>
          </a:xfrm>
          <a:prstGeom prst="rect">
            <a:avLst/>
          </a:prstGeom>
          <a:blipFill>
            <a:blip r:embed="rId9" cstate="print"/>
            <a:stretch>
              <a:fillRect/>
            </a:stretch>
          </a:blipFill>
        </p:spPr>
        <p:txBody>
          <a:bodyPr wrap="square" lIns="0" tIns="0" rIns="0" bIns="0" rtlCol="0"/>
          <a:lstStyle/>
          <a:p>
            <a:endParaRPr sz="1350"/>
          </a:p>
        </p:txBody>
      </p:sp>
      <p:sp>
        <p:nvSpPr>
          <p:cNvPr id="67" name="bk object 67"/>
          <p:cNvSpPr/>
          <p:nvPr/>
        </p:nvSpPr>
        <p:spPr>
          <a:xfrm>
            <a:off x="7781676" y="4943283"/>
            <a:ext cx="32385" cy="21907"/>
          </a:xfrm>
          <a:custGeom>
            <a:avLst/>
            <a:gdLst/>
            <a:ahLst/>
            <a:cxnLst/>
            <a:rect l="l" t="t" r="r" b="b"/>
            <a:pathLst>
              <a:path w="43179" h="29209">
                <a:moveTo>
                  <a:pt x="42849" y="0"/>
                </a:moveTo>
                <a:lnTo>
                  <a:pt x="42395" y="241"/>
                </a:lnTo>
                <a:lnTo>
                  <a:pt x="42138" y="444"/>
                </a:lnTo>
                <a:lnTo>
                  <a:pt x="39789" y="2031"/>
                </a:lnTo>
                <a:lnTo>
                  <a:pt x="0" y="28282"/>
                </a:lnTo>
                <a:lnTo>
                  <a:pt x="241" y="28765"/>
                </a:lnTo>
                <a:lnTo>
                  <a:pt x="5130" y="27851"/>
                </a:lnTo>
                <a:lnTo>
                  <a:pt x="42608" y="241"/>
                </a:lnTo>
                <a:lnTo>
                  <a:pt x="42849" y="152"/>
                </a:lnTo>
                <a:lnTo>
                  <a:pt x="42849" y="0"/>
                </a:lnTo>
                <a:close/>
              </a:path>
            </a:pathLst>
          </a:custGeom>
          <a:solidFill>
            <a:srgbClr val="B66E52"/>
          </a:solidFill>
        </p:spPr>
        <p:txBody>
          <a:bodyPr wrap="square" lIns="0" tIns="0" rIns="0" bIns="0" rtlCol="0"/>
          <a:lstStyle/>
          <a:p>
            <a:endParaRPr sz="1350"/>
          </a:p>
        </p:txBody>
      </p:sp>
      <p:sp>
        <p:nvSpPr>
          <p:cNvPr id="68" name="bk object 68"/>
          <p:cNvSpPr/>
          <p:nvPr/>
        </p:nvSpPr>
        <p:spPr>
          <a:xfrm>
            <a:off x="7628020" y="5169541"/>
            <a:ext cx="28613" cy="71609"/>
          </a:xfrm>
          <a:prstGeom prst="rect">
            <a:avLst/>
          </a:prstGeom>
          <a:blipFill>
            <a:blip r:embed="rId13" cstate="print"/>
            <a:stretch>
              <a:fillRect/>
            </a:stretch>
          </a:blipFill>
        </p:spPr>
        <p:txBody>
          <a:bodyPr wrap="square" lIns="0" tIns="0" rIns="0" bIns="0" rtlCol="0"/>
          <a:lstStyle/>
          <a:p>
            <a:endParaRPr sz="1350"/>
          </a:p>
        </p:txBody>
      </p:sp>
      <p:sp>
        <p:nvSpPr>
          <p:cNvPr id="69" name="bk object 69"/>
          <p:cNvSpPr/>
          <p:nvPr/>
        </p:nvSpPr>
        <p:spPr>
          <a:xfrm>
            <a:off x="7681455" y="4993529"/>
            <a:ext cx="51911" cy="111919"/>
          </a:xfrm>
          <a:custGeom>
            <a:avLst/>
            <a:gdLst/>
            <a:ahLst/>
            <a:cxnLst/>
            <a:rect l="l" t="t" r="r" b="b"/>
            <a:pathLst>
              <a:path w="69215" h="149225">
                <a:moveTo>
                  <a:pt x="68224" y="0"/>
                </a:moveTo>
                <a:lnTo>
                  <a:pt x="50406" y="14757"/>
                </a:lnTo>
                <a:lnTo>
                  <a:pt x="0" y="106616"/>
                </a:lnTo>
                <a:lnTo>
                  <a:pt x="22034" y="148323"/>
                </a:lnTo>
                <a:lnTo>
                  <a:pt x="23598" y="149044"/>
                </a:lnTo>
                <a:lnTo>
                  <a:pt x="27828" y="148466"/>
                </a:lnTo>
                <a:lnTo>
                  <a:pt x="34036" y="142472"/>
                </a:lnTo>
                <a:lnTo>
                  <a:pt x="41529" y="126949"/>
                </a:lnTo>
                <a:lnTo>
                  <a:pt x="44956" y="117210"/>
                </a:lnTo>
                <a:lnTo>
                  <a:pt x="47720" y="106905"/>
                </a:lnTo>
                <a:lnTo>
                  <a:pt x="51169" y="96309"/>
                </a:lnTo>
                <a:lnTo>
                  <a:pt x="56654" y="85699"/>
                </a:lnTo>
                <a:lnTo>
                  <a:pt x="59896" y="79746"/>
                </a:lnTo>
                <a:lnTo>
                  <a:pt x="62136" y="73553"/>
                </a:lnTo>
                <a:lnTo>
                  <a:pt x="63235" y="66163"/>
                </a:lnTo>
                <a:lnTo>
                  <a:pt x="63055" y="56616"/>
                </a:lnTo>
                <a:lnTo>
                  <a:pt x="64027" y="41948"/>
                </a:lnTo>
                <a:lnTo>
                  <a:pt x="66582" y="31518"/>
                </a:lnTo>
                <a:lnTo>
                  <a:pt x="68666" y="19483"/>
                </a:lnTo>
                <a:lnTo>
                  <a:pt x="68224" y="0"/>
                </a:lnTo>
                <a:close/>
              </a:path>
            </a:pathLst>
          </a:custGeom>
          <a:solidFill>
            <a:srgbClr val="5D1810"/>
          </a:solidFill>
        </p:spPr>
        <p:txBody>
          <a:bodyPr wrap="square" lIns="0" tIns="0" rIns="0" bIns="0" rtlCol="0"/>
          <a:lstStyle/>
          <a:p>
            <a:endParaRPr sz="1350"/>
          </a:p>
        </p:txBody>
      </p:sp>
      <p:sp>
        <p:nvSpPr>
          <p:cNvPr id="70" name="bk object 70"/>
          <p:cNvSpPr/>
          <p:nvPr/>
        </p:nvSpPr>
        <p:spPr>
          <a:xfrm>
            <a:off x="7640040" y="4953428"/>
            <a:ext cx="146097" cy="184719"/>
          </a:xfrm>
          <a:prstGeom prst="rect">
            <a:avLst/>
          </a:prstGeom>
          <a:blipFill>
            <a:blip r:embed="rId14" cstate="print"/>
            <a:stretch>
              <a:fillRect/>
            </a:stretch>
          </a:blipFill>
        </p:spPr>
        <p:txBody>
          <a:bodyPr wrap="square" lIns="0" tIns="0" rIns="0" bIns="0" rtlCol="0"/>
          <a:lstStyle/>
          <a:p>
            <a:endParaRPr sz="1350"/>
          </a:p>
        </p:txBody>
      </p:sp>
      <p:sp>
        <p:nvSpPr>
          <p:cNvPr id="71" name="bk object 71"/>
          <p:cNvSpPr/>
          <p:nvPr/>
        </p:nvSpPr>
        <p:spPr>
          <a:xfrm>
            <a:off x="7644307" y="5078022"/>
            <a:ext cx="43814" cy="49530"/>
          </a:xfrm>
          <a:custGeom>
            <a:avLst/>
            <a:gdLst/>
            <a:ahLst/>
            <a:cxnLst/>
            <a:rect l="l" t="t" r="r" b="b"/>
            <a:pathLst>
              <a:path w="58420" h="66040">
                <a:moveTo>
                  <a:pt x="29743" y="0"/>
                </a:moveTo>
                <a:lnTo>
                  <a:pt x="13408" y="4624"/>
                </a:lnTo>
                <a:lnTo>
                  <a:pt x="354" y="16557"/>
                </a:lnTo>
                <a:lnTo>
                  <a:pt x="0" y="33820"/>
                </a:lnTo>
                <a:lnTo>
                  <a:pt x="8854" y="43873"/>
                </a:lnTo>
                <a:lnTo>
                  <a:pt x="17678" y="52536"/>
                </a:lnTo>
                <a:lnTo>
                  <a:pt x="26439" y="59883"/>
                </a:lnTo>
                <a:lnTo>
                  <a:pt x="35090" y="65976"/>
                </a:lnTo>
                <a:lnTo>
                  <a:pt x="38481" y="64943"/>
                </a:lnTo>
                <a:lnTo>
                  <a:pt x="44873" y="59880"/>
                </a:lnTo>
                <a:lnTo>
                  <a:pt x="52147" y="50171"/>
                </a:lnTo>
                <a:lnTo>
                  <a:pt x="58204" y="35179"/>
                </a:lnTo>
                <a:lnTo>
                  <a:pt x="54911" y="31030"/>
                </a:lnTo>
                <a:lnTo>
                  <a:pt x="49987" y="23753"/>
                </a:lnTo>
                <a:lnTo>
                  <a:pt x="44605" y="14560"/>
                </a:lnTo>
                <a:lnTo>
                  <a:pt x="39941" y="4661"/>
                </a:lnTo>
                <a:lnTo>
                  <a:pt x="29743" y="0"/>
                </a:lnTo>
                <a:close/>
              </a:path>
            </a:pathLst>
          </a:custGeom>
          <a:solidFill>
            <a:srgbClr val="70411D">
              <a:alpha val="39999"/>
            </a:srgbClr>
          </a:solidFill>
        </p:spPr>
        <p:txBody>
          <a:bodyPr wrap="square" lIns="0" tIns="0" rIns="0" bIns="0" rtlCol="0"/>
          <a:lstStyle/>
          <a:p>
            <a:endParaRPr sz="1350"/>
          </a:p>
        </p:txBody>
      </p:sp>
      <p:sp>
        <p:nvSpPr>
          <p:cNvPr id="72" name="bk object 72"/>
          <p:cNvSpPr/>
          <p:nvPr/>
        </p:nvSpPr>
        <p:spPr>
          <a:xfrm>
            <a:off x="7674262" y="5081517"/>
            <a:ext cx="80010" cy="43339"/>
          </a:xfrm>
          <a:custGeom>
            <a:avLst/>
            <a:gdLst/>
            <a:ahLst/>
            <a:cxnLst/>
            <a:rect l="l" t="t" r="r" b="b"/>
            <a:pathLst>
              <a:path w="106679" h="57784">
                <a:moveTo>
                  <a:pt x="0" y="0"/>
                </a:moveTo>
                <a:lnTo>
                  <a:pt x="22410" y="35343"/>
                </a:lnTo>
                <a:lnTo>
                  <a:pt x="64008" y="57251"/>
                </a:lnTo>
                <a:lnTo>
                  <a:pt x="69697" y="57683"/>
                </a:lnTo>
                <a:lnTo>
                  <a:pt x="74241" y="57251"/>
                </a:lnTo>
                <a:lnTo>
                  <a:pt x="69697" y="57251"/>
                </a:lnTo>
                <a:lnTo>
                  <a:pt x="64046" y="56896"/>
                </a:lnTo>
                <a:lnTo>
                  <a:pt x="28844" y="40851"/>
                </a:lnTo>
                <a:lnTo>
                  <a:pt x="7442" y="15074"/>
                </a:lnTo>
                <a:lnTo>
                  <a:pt x="4572" y="10223"/>
                </a:lnTo>
                <a:lnTo>
                  <a:pt x="2070" y="5219"/>
                </a:lnTo>
                <a:lnTo>
                  <a:pt x="0" y="0"/>
                </a:lnTo>
                <a:close/>
              </a:path>
              <a:path w="106679" h="57784">
                <a:moveTo>
                  <a:pt x="106591" y="45440"/>
                </a:moveTo>
                <a:lnTo>
                  <a:pt x="69697" y="57251"/>
                </a:lnTo>
                <a:lnTo>
                  <a:pt x="74241" y="57251"/>
                </a:lnTo>
                <a:lnTo>
                  <a:pt x="101930" y="48577"/>
                </a:lnTo>
                <a:lnTo>
                  <a:pt x="106591" y="45440"/>
                </a:lnTo>
                <a:close/>
              </a:path>
            </a:pathLst>
          </a:custGeom>
          <a:solidFill>
            <a:srgbClr val="FFFFFF"/>
          </a:solidFill>
        </p:spPr>
        <p:txBody>
          <a:bodyPr wrap="square" lIns="0" tIns="0" rIns="0" bIns="0" rtlCol="0"/>
          <a:lstStyle/>
          <a:p>
            <a:endParaRPr sz="1350"/>
          </a:p>
        </p:txBody>
      </p:sp>
      <p:sp>
        <p:nvSpPr>
          <p:cNvPr id="73" name="bk object 73"/>
          <p:cNvSpPr/>
          <p:nvPr/>
        </p:nvSpPr>
        <p:spPr>
          <a:xfrm>
            <a:off x="7790894" y="4973144"/>
            <a:ext cx="35719" cy="24288"/>
          </a:xfrm>
          <a:custGeom>
            <a:avLst/>
            <a:gdLst/>
            <a:ahLst/>
            <a:cxnLst/>
            <a:rect l="l" t="t" r="r" b="b"/>
            <a:pathLst>
              <a:path w="47625" h="32384">
                <a:moveTo>
                  <a:pt x="47193" y="0"/>
                </a:moveTo>
                <a:lnTo>
                  <a:pt x="43891" y="2273"/>
                </a:lnTo>
                <a:lnTo>
                  <a:pt x="0" y="31165"/>
                </a:lnTo>
                <a:lnTo>
                  <a:pt x="203" y="31788"/>
                </a:lnTo>
                <a:lnTo>
                  <a:pt x="5651" y="30645"/>
                </a:lnTo>
                <a:lnTo>
                  <a:pt x="46990" y="292"/>
                </a:lnTo>
                <a:lnTo>
                  <a:pt x="47307" y="177"/>
                </a:lnTo>
                <a:lnTo>
                  <a:pt x="47193" y="0"/>
                </a:lnTo>
                <a:close/>
              </a:path>
            </a:pathLst>
          </a:custGeom>
          <a:solidFill>
            <a:srgbClr val="B66E52"/>
          </a:solidFill>
        </p:spPr>
        <p:txBody>
          <a:bodyPr wrap="square" lIns="0" tIns="0" rIns="0" bIns="0" rtlCol="0"/>
          <a:lstStyle/>
          <a:p>
            <a:endParaRPr sz="1350"/>
          </a:p>
        </p:txBody>
      </p:sp>
      <p:sp>
        <p:nvSpPr>
          <p:cNvPr id="74" name="bk object 74"/>
          <p:cNvSpPr/>
          <p:nvPr/>
        </p:nvSpPr>
        <p:spPr>
          <a:xfrm>
            <a:off x="7792240" y="4973241"/>
            <a:ext cx="34043" cy="24584"/>
          </a:xfrm>
          <a:prstGeom prst="rect">
            <a:avLst/>
          </a:prstGeom>
          <a:blipFill>
            <a:blip r:embed="rId15" cstate="print"/>
            <a:stretch>
              <a:fillRect/>
            </a:stretch>
          </a:blipFill>
        </p:spPr>
        <p:txBody>
          <a:bodyPr wrap="square" lIns="0" tIns="0" rIns="0" bIns="0" rtlCol="0"/>
          <a:lstStyle/>
          <a:p>
            <a:endParaRPr sz="1350"/>
          </a:p>
        </p:txBody>
      </p:sp>
      <p:sp>
        <p:nvSpPr>
          <p:cNvPr id="75" name="bk object 75"/>
          <p:cNvSpPr/>
          <p:nvPr/>
        </p:nvSpPr>
        <p:spPr>
          <a:xfrm>
            <a:off x="7658023" y="5023132"/>
            <a:ext cx="87659" cy="149571"/>
          </a:xfrm>
          <a:prstGeom prst="rect">
            <a:avLst/>
          </a:prstGeom>
          <a:blipFill>
            <a:blip r:embed="rId16" cstate="print"/>
            <a:stretch>
              <a:fillRect/>
            </a:stretch>
          </a:blipFill>
        </p:spPr>
        <p:txBody>
          <a:bodyPr wrap="square" lIns="0" tIns="0" rIns="0" bIns="0" rtlCol="0"/>
          <a:lstStyle/>
          <a:p>
            <a:endParaRPr sz="1350"/>
          </a:p>
        </p:txBody>
      </p:sp>
      <p:sp>
        <p:nvSpPr>
          <p:cNvPr id="76" name="bk object 76"/>
          <p:cNvSpPr/>
          <p:nvPr/>
        </p:nvSpPr>
        <p:spPr>
          <a:xfrm>
            <a:off x="7658035" y="5030916"/>
            <a:ext cx="75248" cy="131921"/>
          </a:xfrm>
          <a:custGeom>
            <a:avLst/>
            <a:gdLst/>
            <a:ahLst/>
            <a:cxnLst/>
            <a:rect l="l" t="t" r="r" b="b"/>
            <a:pathLst>
              <a:path w="100329" h="175895">
                <a:moveTo>
                  <a:pt x="99936" y="0"/>
                </a:moveTo>
                <a:lnTo>
                  <a:pt x="75145" y="16192"/>
                </a:lnTo>
                <a:lnTo>
                  <a:pt x="0" y="122250"/>
                </a:lnTo>
                <a:lnTo>
                  <a:pt x="24739" y="174447"/>
                </a:lnTo>
                <a:lnTo>
                  <a:pt x="26714" y="175468"/>
                </a:lnTo>
                <a:lnTo>
                  <a:pt x="32300" y="175179"/>
                </a:lnTo>
                <a:lnTo>
                  <a:pt x="40989" y="168548"/>
                </a:lnTo>
                <a:lnTo>
                  <a:pt x="52273" y="150545"/>
                </a:lnTo>
                <a:lnTo>
                  <a:pt x="57790" y="139042"/>
                </a:lnTo>
                <a:lnTo>
                  <a:pt x="62458" y="126853"/>
                </a:lnTo>
                <a:lnTo>
                  <a:pt x="68050" y="114426"/>
                </a:lnTo>
                <a:lnTo>
                  <a:pt x="76339" y="102209"/>
                </a:lnTo>
                <a:lnTo>
                  <a:pt x="81135" y="95284"/>
                </a:lnTo>
                <a:lnTo>
                  <a:pt x="84666" y="88006"/>
                </a:lnTo>
                <a:lnTo>
                  <a:pt x="86846" y="79215"/>
                </a:lnTo>
                <a:lnTo>
                  <a:pt x="87591" y="67754"/>
                </a:lnTo>
                <a:lnTo>
                  <a:pt x="90292" y="50118"/>
                </a:lnTo>
                <a:lnTo>
                  <a:pt x="94678" y="37787"/>
                </a:lnTo>
                <a:lnTo>
                  <a:pt x="98607" y="23500"/>
                </a:lnTo>
                <a:lnTo>
                  <a:pt x="99936" y="0"/>
                </a:lnTo>
                <a:close/>
              </a:path>
            </a:pathLst>
          </a:custGeom>
          <a:solidFill>
            <a:srgbClr val="5D1810"/>
          </a:solidFill>
        </p:spPr>
        <p:txBody>
          <a:bodyPr wrap="square" lIns="0" tIns="0" rIns="0" bIns="0" rtlCol="0"/>
          <a:lstStyle/>
          <a:p>
            <a:endParaRPr sz="1350"/>
          </a:p>
        </p:txBody>
      </p:sp>
      <p:sp>
        <p:nvSpPr>
          <p:cNvPr id="77" name="bk object 77"/>
          <p:cNvSpPr/>
          <p:nvPr/>
        </p:nvSpPr>
        <p:spPr>
          <a:xfrm>
            <a:off x="7638426" y="4991623"/>
            <a:ext cx="157405" cy="196370"/>
          </a:xfrm>
          <a:prstGeom prst="rect">
            <a:avLst/>
          </a:prstGeom>
          <a:blipFill>
            <a:blip r:embed="rId17" cstate="print"/>
            <a:stretch>
              <a:fillRect/>
            </a:stretch>
          </a:blipFill>
        </p:spPr>
        <p:txBody>
          <a:bodyPr wrap="square" lIns="0" tIns="0" rIns="0" bIns="0" rtlCol="0"/>
          <a:lstStyle/>
          <a:p>
            <a:endParaRPr sz="1350"/>
          </a:p>
        </p:txBody>
      </p:sp>
      <p:sp>
        <p:nvSpPr>
          <p:cNvPr id="78" name="bk object 78"/>
          <p:cNvSpPr/>
          <p:nvPr/>
        </p:nvSpPr>
        <p:spPr>
          <a:xfrm>
            <a:off x="7639478" y="5121701"/>
            <a:ext cx="48577" cy="54769"/>
          </a:xfrm>
          <a:custGeom>
            <a:avLst/>
            <a:gdLst/>
            <a:ahLst/>
            <a:cxnLst/>
            <a:rect l="l" t="t" r="r" b="b"/>
            <a:pathLst>
              <a:path w="64770" h="73025">
                <a:moveTo>
                  <a:pt x="32729" y="0"/>
                </a:moveTo>
                <a:lnTo>
                  <a:pt x="14738" y="5112"/>
                </a:lnTo>
                <a:lnTo>
                  <a:pt x="367" y="18288"/>
                </a:lnTo>
                <a:lnTo>
                  <a:pt x="0" y="37329"/>
                </a:lnTo>
                <a:lnTo>
                  <a:pt x="9720" y="48412"/>
                </a:lnTo>
                <a:lnTo>
                  <a:pt x="19410" y="57957"/>
                </a:lnTo>
                <a:lnTo>
                  <a:pt x="29058" y="66052"/>
                </a:lnTo>
                <a:lnTo>
                  <a:pt x="38582" y="72737"/>
                </a:lnTo>
                <a:lnTo>
                  <a:pt x="42329" y="71625"/>
                </a:lnTo>
                <a:lnTo>
                  <a:pt x="49399" y="66040"/>
                </a:lnTo>
                <a:lnTo>
                  <a:pt x="57442" y="55347"/>
                </a:lnTo>
                <a:lnTo>
                  <a:pt x="64160" y="38840"/>
                </a:lnTo>
                <a:lnTo>
                  <a:pt x="60513" y="34246"/>
                </a:lnTo>
                <a:lnTo>
                  <a:pt x="55076" y="26199"/>
                </a:lnTo>
                <a:lnTo>
                  <a:pt x="49129" y="16050"/>
                </a:lnTo>
                <a:lnTo>
                  <a:pt x="43954" y="5147"/>
                </a:lnTo>
                <a:lnTo>
                  <a:pt x="32729" y="0"/>
                </a:lnTo>
                <a:close/>
              </a:path>
            </a:pathLst>
          </a:custGeom>
          <a:solidFill>
            <a:srgbClr val="70411D">
              <a:alpha val="39999"/>
            </a:srgbClr>
          </a:solidFill>
        </p:spPr>
        <p:txBody>
          <a:bodyPr wrap="square" lIns="0" tIns="0" rIns="0" bIns="0" rtlCol="0"/>
          <a:lstStyle/>
          <a:p>
            <a:endParaRPr sz="1350"/>
          </a:p>
        </p:txBody>
      </p:sp>
      <p:sp>
        <p:nvSpPr>
          <p:cNvPr id="79" name="bk object 79"/>
          <p:cNvSpPr/>
          <p:nvPr/>
        </p:nvSpPr>
        <p:spPr>
          <a:xfrm>
            <a:off x="7539479" y="4935521"/>
            <a:ext cx="107037" cy="188823"/>
          </a:xfrm>
          <a:prstGeom prst="rect">
            <a:avLst/>
          </a:prstGeom>
          <a:blipFill>
            <a:blip r:embed="rId18" cstate="print"/>
            <a:stretch>
              <a:fillRect/>
            </a:stretch>
          </a:blipFill>
        </p:spPr>
        <p:txBody>
          <a:bodyPr wrap="square" lIns="0" tIns="0" rIns="0" bIns="0" rtlCol="0"/>
          <a:lstStyle/>
          <a:p>
            <a:endParaRPr sz="1350"/>
          </a:p>
        </p:txBody>
      </p:sp>
      <p:sp>
        <p:nvSpPr>
          <p:cNvPr id="80" name="bk object 80"/>
          <p:cNvSpPr/>
          <p:nvPr/>
        </p:nvSpPr>
        <p:spPr>
          <a:xfrm>
            <a:off x="7672444" y="5125562"/>
            <a:ext cx="88583" cy="47625"/>
          </a:xfrm>
          <a:custGeom>
            <a:avLst/>
            <a:gdLst/>
            <a:ahLst/>
            <a:cxnLst/>
            <a:rect l="l" t="t" r="r" b="b"/>
            <a:pathLst>
              <a:path w="118109" h="63500">
                <a:moveTo>
                  <a:pt x="0" y="0"/>
                </a:moveTo>
                <a:lnTo>
                  <a:pt x="24792" y="39068"/>
                </a:lnTo>
                <a:lnTo>
                  <a:pt x="58445" y="60591"/>
                </a:lnTo>
                <a:lnTo>
                  <a:pt x="76898" y="63499"/>
                </a:lnTo>
                <a:lnTo>
                  <a:pt x="80595" y="63182"/>
                </a:lnTo>
                <a:lnTo>
                  <a:pt x="76898" y="63182"/>
                </a:lnTo>
                <a:lnTo>
                  <a:pt x="70650" y="62776"/>
                </a:lnTo>
                <a:lnTo>
                  <a:pt x="64604" y="61417"/>
                </a:lnTo>
                <a:lnTo>
                  <a:pt x="58597" y="60197"/>
                </a:lnTo>
                <a:lnTo>
                  <a:pt x="52755" y="58038"/>
                </a:lnTo>
                <a:lnTo>
                  <a:pt x="18808" y="31902"/>
                </a:lnTo>
                <a:lnTo>
                  <a:pt x="8229" y="16624"/>
                </a:lnTo>
                <a:lnTo>
                  <a:pt x="5054" y="11302"/>
                </a:lnTo>
                <a:lnTo>
                  <a:pt x="2349" y="5803"/>
                </a:lnTo>
                <a:lnTo>
                  <a:pt x="0" y="0"/>
                </a:lnTo>
                <a:close/>
              </a:path>
              <a:path w="118109" h="63500">
                <a:moveTo>
                  <a:pt x="117602" y="50037"/>
                </a:moveTo>
                <a:lnTo>
                  <a:pt x="76898" y="63182"/>
                </a:lnTo>
                <a:lnTo>
                  <a:pt x="80595" y="63182"/>
                </a:lnTo>
                <a:lnTo>
                  <a:pt x="89268" y="62382"/>
                </a:lnTo>
                <a:lnTo>
                  <a:pt x="95440" y="60909"/>
                </a:lnTo>
                <a:lnTo>
                  <a:pt x="101168" y="58686"/>
                </a:lnTo>
                <a:lnTo>
                  <a:pt x="106934" y="56527"/>
                </a:lnTo>
                <a:lnTo>
                  <a:pt x="112395" y="53543"/>
                </a:lnTo>
                <a:lnTo>
                  <a:pt x="117602" y="50037"/>
                </a:lnTo>
                <a:close/>
              </a:path>
            </a:pathLst>
          </a:custGeom>
          <a:solidFill>
            <a:srgbClr val="FFFFFF"/>
          </a:solidFill>
        </p:spPr>
        <p:txBody>
          <a:bodyPr wrap="square" lIns="0" tIns="0" rIns="0" bIns="0" rtlCol="0"/>
          <a:lstStyle/>
          <a:p>
            <a:endParaRPr sz="1350"/>
          </a:p>
        </p:txBody>
      </p:sp>
      <p:sp>
        <p:nvSpPr>
          <p:cNvPr id="81" name="bk object 81"/>
          <p:cNvSpPr/>
          <p:nvPr/>
        </p:nvSpPr>
        <p:spPr>
          <a:xfrm>
            <a:off x="7645775" y="5154587"/>
            <a:ext cx="34338" cy="75857"/>
          </a:xfrm>
          <a:prstGeom prst="rect">
            <a:avLst/>
          </a:prstGeom>
          <a:blipFill>
            <a:blip r:embed="rId19" cstate="print"/>
            <a:stretch>
              <a:fillRect/>
            </a:stretch>
          </a:blipFill>
        </p:spPr>
        <p:txBody>
          <a:bodyPr wrap="square" lIns="0" tIns="0" rIns="0" bIns="0" rtlCol="0"/>
          <a:lstStyle/>
          <a:p>
            <a:endParaRPr sz="1350"/>
          </a:p>
        </p:txBody>
      </p:sp>
      <p:sp>
        <p:nvSpPr>
          <p:cNvPr id="82" name="bk object 82"/>
          <p:cNvSpPr/>
          <p:nvPr/>
        </p:nvSpPr>
        <p:spPr>
          <a:xfrm>
            <a:off x="7470651" y="4943283"/>
            <a:ext cx="32385" cy="21907"/>
          </a:xfrm>
          <a:custGeom>
            <a:avLst/>
            <a:gdLst/>
            <a:ahLst/>
            <a:cxnLst/>
            <a:rect l="l" t="t" r="r" b="b"/>
            <a:pathLst>
              <a:path w="43179" h="29209">
                <a:moveTo>
                  <a:pt x="76" y="0"/>
                </a:moveTo>
                <a:lnTo>
                  <a:pt x="0" y="152"/>
                </a:lnTo>
                <a:lnTo>
                  <a:pt x="317" y="241"/>
                </a:lnTo>
                <a:lnTo>
                  <a:pt x="37795" y="27851"/>
                </a:lnTo>
                <a:lnTo>
                  <a:pt x="42722" y="28765"/>
                </a:lnTo>
                <a:lnTo>
                  <a:pt x="42925" y="28282"/>
                </a:lnTo>
                <a:lnTo>
                  <a:pt x="76" y="0"/>
                </a:lnTo>
                <a:close/>
              </a:path>
            </a:pathLst>
          </a:custGeom>
          <a:solidFill>
            <a:srgbClr val="B66E52"/>
          </a:solidFill>
        </p:spPr>
        <p:txBody>
          <a:bodyPr wrap="square" lIns="0" tIns="0" rIns="0" bIns="0" rtlCol="0"/>
          <a:lstStyle/>
          <a:p>
            <a:endParaRPr sz="1350"/>
          </a:p>
        </p:txBody>
      </p:sp>
      <p:sp>
        <p:nvSpPr>
          <p:cNvPr id="83" name="bk object 83"/>
          <p:cNvSpPr/>
          <p:nvPr/>
        </p:nvSpPr>
        <p:spPr>
          <a:xfrm>
            <a:off x="7551858" y="4995052"/>
            <a:ext cx="47625" cy="90488"/>
          </a:xfrm>
          <a:custGeom>
            <a:avLst/>
            <a:gdLst/>
            <a:ahLst/>
            <a:cxnLst/>
            <a:rect l="l" t="t" r="r" b="b"/>
            <a:pathLst>
              <a:path w="63500" h="120650">
                <a:moveTo>
                  <a:pt x="1010" y="0"/>
                </a:moveTo>
                <a:lnTo>
                  <a:pt x="0" y="15302"/>
                </a:lnTo>
                <a:lnTo>
                  <a:pt x="1632" y="24922"/>
                </a:lnTo>
                <a:lnTo>
                  <a:pt x="3760" y="33320"/>
                </a:lnTo>
                <a:lnTo>
                  <a:pt x="4236" y="44958"/>
                </a:lnTo>
                <a:lnTo>
                  <a:pt x="2763" y="56375"/>
                </a:lnTo>
                <a:lnTo>
                  <a:pt x="5099" y="61506"/>
                </a:lnTo>
                <a:lnTo>
                  <a:pt x="9481" y="68389"/>
                </a:lnTo>
                <a:lnTo>
                  <a:pt x="14443" y="77037"/>
                </a:lnTo>
                <a:lnTo>
                  <a:pt x="17429" y="85577"/>
                </a:lnTo>
                <a:lnTo>
                  <a:pt x="19766" y="93876"/>
                </a:lnTo>
                <a:lnTo>
                  <a:pt x="22778" y="101803"/>
                </a:lnTo>
                <a:lnTo>
                  <a:pt x="29421" y="114542"/>
                </a:lnTo>
                <a:lnTo>
                  <a:pt x="35159" y="119648"/>
                </a:lnTo>
                <a:lnTo>
                  <a:pt x="39189" y="120346"/>
                </a:lnTo>
                <a:lnTo>
                  <a:pt x="40710" y="119862"/>
                </a:lnTo>
                <a:lnTo>
                  <a:pt x="62872" y="88353"/>
                </a:lnTo>
                <a:lnTo>
                  <a:pt x="17520" y="12725"/>
                </a:lnTo>
                <a:lnTo>
                  <a:pt x="4871" y="3022"/>
                </a:lnTo>
                <a:lnTo>
                  <a:pt x="1010" y="0"/>
                </a:lnTo>
                <a:close/>
              </a:path>
            </a:pathLst>
          </a:custGeom>
          <a:solidFill>
            <a:srgbClr val="5D1810"/>
          </a:solidFill>
        </p:spPr>
        <p:txBody>
          <a:bodyPr wrap="square" lIns="0" tIns="0" rIns="0" bIns="0" rtlCol="0"/>
          <a:lstStyle/>
          <a:p>
            <a:endParaRPr sz="1350"/>
          </a:p>
        </p:txBody>
      </p:sp>
      <p:sp>
        <p:nvSpPr>
          <p:cNvPr id="84" name="bk object 84"/>
          <p:cNvSpPr/>
          <p:nvPr/>
        </p:nvSpPr>
        <p:spPr>
          <a:xfrm>
            <a:off x="7498373" y="4960048"/>
            <a:ext cx="142772" cy="178100"/>
          </a:xfrm>
          <a:prstGeom prst="rect">
            <a:avLst/>
          </a:prstGeom>
          <a:blipFill>
            <a:blip r:embed="rId20" cstate="print"/>
            <a:stretch>
              <a:fillRect/>
            </a:stretch>
          </a:blipFill>
        </p:spPr>
        <p:txBody>
          <a:bodyPr wrap="square" lIns="0" tIns="0" rIns="0" bIns="0" rtlCol="0"/>
          <a:lstStyle/>
          <a:p>
            <a:endParaRPr sz="1350"/>
          </a:p>
        </p:txBody>
      </p:sp>
      <p:sp>
        <p:nvSpPr>
          <p:cNvPr id="85" name="bk object 85"/>
          <p:cNvSpPr/>
          <p:nvPr/>
        </p:nvSpPr>
        <p:spPr>
          <a:xfrm>
            <a:off x="7596568" y="5078022"/>
            <a:ext cx="43814" cy="49530"/>
          </a:xfrm>
          <a:custGeom>
            <a:avLst/>
            <a:gdLst/>
            <a:ahLst/>
            <a:cxnLst/>
            <a:rect l="l" t="t" r="r" b="b"/>
            <a:pathLst>
              <a:path w="58420" h="66040">
                <a:moveTo>
                  <a:pt x="28486" y="0"/>
                </a:moveTo>
                <a:lnTo>
                  <a:pt x="18300" y="4661"/>
                </a:lnTo>
                <a:lnTo>
                  <a:pt x="13630" y="14560"/>
                </a:lnTo>
                <a:lnTo>
                  <a:pt x="8235" y="23753"/>
                </a:lnTo>
                <a:lnTo>
                  <a:pt x="3298" y="31030"/>
                </a:lnTo>
                <a:lnTo>
                  <a:pt x="0" y="35179"/>
                </a:lnTo>
                <a:lnTo>
                  <a:pt x="6033" y="50171"/>
                </a:lnTo>
                <a:lnTo>
                  <a:pt x="13300" y="59883"/>
                </a:lnTo>
                <a:lnTo>
                  <a:pt x="19695" y="64943"/>
                </a:lnTo>
                <a:lnTo>
                  <a:pt x="23114" y="65976"/>
                </a:lnTo>
                <a:lnTo>
                  <a:pt x="31777" y="59880"/>
                </a:lnTo>
                <a:lnTo>
                  <a:pt x="40520" y="52536"/>
                </a:lnTo>
                <a:lnTo>
                  <a:pt x="49333" y="43873"/>
                </a:lnTo>
                <a:lnTo>
                  <a:pt x="58204" y="33820"/>
                </a:lnTo>
                <a:lnTo>
                  <a:pt x="57834" y="16557"/>
                </a:lnTo>
                <a:lnTo>
                  <a:pt x="44796" y="4624"/>
                </a:lnTo>
                <a:lnTo>
                  <a:pt x="28486" y="0"/>
                </a:lnTo>
                <a:close/>
              </a:path>
            </a:pathLst>
          </a:custGeom>
          <a:solidFill>
            <a:srgbClr val="70411D">
              <a:alpha val="39999"/>
            </a:srgbClr>
          </a:solidFill>
        </p:spPr>
        <p:txBody>
          <a:bodyPr wrap="square" lIns="0" tIns="0" rIns="0" bIns="0" rtlCol="0"/>
          <a:lstStyle/>
          <a:p>
            <a:endParaRPr sz="1350"/>
          </a:p>
        </p:txBody>
      </p:sp>
      <p:sp>
        <p:nvSpPr>
          <p:cNvPr id="86" name="bk object 86"/>
          <p:cNvSpPr/>
          <p:nvPr/>
        </p:nvSpPr>
        <p:spPr>
          <a:xfrm>
            <a:off x="7530322" y="5081517"/>
            <a:ext cx="80010" cy="43339"/>
          </a:xfrm>
          <a:custGeom>
            <a:avLst/>
            <a:gdLst/>
            <a:ahLst/>
            <a:cxnLst/>
            <a:rect l="l" t="t" r="r" b="b"/>
            <a:pathLst>
              <a:path w="106679" h="57784">
                <a:moveTo>
                  <a:pt x="0" y="45440"/>
                </a:moveTo>
                <a:lnTo>
                  <a:pt x="36804" y="57683"/>
                </a:lnTo>
                <a:lnTo>
                  <a:pt x="42570" y="57251"/>
                </a:lnTo>
                <a:lnTo>
                  <a:pt x="36804" y="57251"/>
                </a:lnTo>
                <a:lnTo>
                  <a:pt x="31318" y="56781"/>
                </a:lnTo>
                <a:lnTo>
                  <a:pt x="23002" y="55495"/>
                </a:lnTo>
                <a:lnTo>
                  <a:pt x="14858" y="53035"/>
                </a:lnTo>
                <a:lnTo>
                  <a:pt x="7243" y="49670"/>
                </a:lnTo>
                <a:lnTo>
                  <a:pt x="0" y="45440"/>
                </a:lnTo>
                <a:close/>
              </a:path>
              <a:path w="106679" h="57784">
                <a:moveTo>
                  <a:pt x="106629" y="0"/>
                </a:moveTo>
                <a:lnTo>
                  <a:pt x="104482" y="5219"/>
                </a:lnTo>
                <a:lnTo>
                  <a:pt x="101939" y="10337"/>
                </a:lnTo>
                <a:lnTo>
                  <a:pt x="99148" y="15074"/>
                </a:lnTo>
                <a:lnTo>
                  <a:pt x="96263" y="20053"/>
                </a:lnTo>
                <a:lnTo>
                  <a:pt x="63703" y="50050"/>
                </a:lnTo>
                <a:lnTo>
                  <a:pt x="36804" y="57251"/>
                </a:lnTo>
                <a:lnTo>
                  <a:pt x="42570" y="57251"/>
                </a:lnTo>
                <a:lnTo>
                  <a:pt x="77962" y="41094"/>
                </a:lnTo>
                <a:lnTo>
                  <a:pt x="102224" y="10223"/>
                </a:lnTo>
                <a:lnTo>
                  <a:pt x="104559" y="5219"/>
                </a:lnTo>
                <a:lnTo>
                  <a:pt x="106629" y="0"/>
                </a:lnTo>
                <a:close/>
              </a:path>
            </a:pathLst>
          </a:custGeom>
          <a:solidFill>
            <a:srgbClr val="FFFFFF"/>
          </a:solidFill>
        </p:spPr>
        <p:txBody>
          <a:bodyPr wrap="square" lIns="0" tIns="0" rIns="0" bIns="0" rtlCol="0"/>
          <a:lstStyle/>
          <a:p>
            <a:endParaRPr sz="1350"/>
          </a:p>
        </p:txBody>
      </p:sp>
      <p:sp>
        <p:nvSpPr>
          <p:cNvPr id="87" name="bk object 87"/>
          <p:cNvSpPr/>
          <p:nvPr/>
        </p:nvSpPr>
        <p:spPr>
          <a:xfrm>
            <a:off x="7458147" y="4973144"/>
            <a:ext cx="35719" cy="24288"/>
          </a:xfrm>
          <a:custGeom>
            <a:avLst/>
            <a:gdLst/>
            <a:ahLst/>
            <a:cxnLst/>
            <a:rect l="l" t="t" r="r" b="b"/>
            <a:pathLst>
              <a:path w="47625" h="32384">
                <a:moveTo>
                  <a:pt x="88" y="0"/>
                </a:moveTo>
                <a:lnTo>
                  <a:pt x="0" y="177"/>
                </a:lnTo>
                <a:lnTo>
                  <a:pt x="317" y="292"/>
                </a:lnTo>
                <a:lnTo>
                  <a:pt x="41655" y="30645"/>
                </a:lnTo>
                <a:lnTo>
                  <a:pt x="47104" y="31788"/>
                </a:lnTo>
                <a:lnTo>
                  <a:pt x="47307" y="31165"/>
                </a:lnTo>
                <a:lnTo>
                  <a:pt x="3467" y="2273"/>
                </a:lnTo>
                <a:lnTo>
                  <a:pt x="88" y="0"/>
                </a:lnTo>
                <a:close/>
              </a:path>
            </a:pathLst>
          </a:custGeom>
          <a:solidFill>
            <a:srgbClr val="B66E52"/>
          </a:solidFill>
        </p:spPr>
        <p:txBody>
          <a:bodyPr wrap="square" lIns="0" tIns="0" rIns="0" bIns="0" rtlCol="0"/>
          <a:lstStyle/>
          <a:p>
            <a:endParaRPr sz="1350"/>
          </a:p>
        </p:txBody>
      </p:sp>
      <p:sp>
        <p:nvSpPr>
          <p:cNvPr id="88" name="bk object 88"/>
          <p:cNvSpPr/>
          <p:nvPr/>
        </p:nvSpPr>
        <p:spPr>
          <a:xfrm>
            <a:off x="7458274" y="4973241"/>
            <a:ext cx="33947" cy="24584"/>
          </a:xfrm>
          <a:prstGeom prst="rect">
            <a:avLst/>
          </a:prstGeom>
          <a:blipFill>
            <a:blip r:embed="rId21" cstate="print"/>
            <a:stretch>
              <a:fillRect/>
            </a:stretch>
          </a:blipFill>
        </p:spPr>
        <p:txBody>
          <a:bodyPr wrap="square" lIns="0" tIns="0" rIns="0" bIns="0" rtlCol="0"/>
          <a:lstStyle/>
          <a:p>
            <a:endParaRPr sz="1350"/>
          </a:p>
        </p:txBody>
      </p:sp>
      <p:sp>
        <p:nvSpPr>
          <p:cNvPr id="89" name="bk object 89"/>
          <p:cNvSpPr/>
          <p:nvPr/>
        </p:nvSpPr>
        <p:spPr>
          <a:xfrm>
            <a:off x="7533994" y="5023133"/>
            <a:ext cx="92492" cy="149571"/>
          </a:xfrm>
          <a:prstGeom prst="rect">
            <a:avLst/>
          </a:prstGeom>
          <a:blipFill>
            <a:blip r:embed="rId22" cstate="print"/>
            <a:stretch>
              <a:fillRect/>
            </a:stretch>
          </a:blipFill>
        </p:spPr>
        <p:txBody>
          <a:bodyPr wrap="square" lIns="0" tIns="0" rIns="0" bIns="0" rtlCol="0"/>
          <a:lstStyle/>
          <a:p>
            <a:endParaRPr sz="1350"/>
          </a:p>
        </p:txBody>
      </p:sp>
      <p:sp>
        <p:nvSpPr>
          <p:cNvPr id="90" name="bk object 90"/>
          <p:cNvSpPr/>
          <p:nvPr/>
        </p:nvSpPr>
        <p:spPr>
          <a:xfrm>
            <a:off x="7551535" y="5030916"/>
            <a:ext cx="75248" cy="131921"/>
          </a:xfrm>
          <a:custGeom>
            <a:avLst/>
            <a:gdLst/>
            <a:ahLst/>
            <a:cxnLst/>
            <a:rect l="l" t="t" r="r" b="b"/>
            <a:pathLst>
              <a:path w="100329" h="175895">
                <a:moveTo>
                  <a:pt x="0" y="0"/>
                </a:moveTo>
                <a:lnTo>
                  <a:pt x="1330" y="23500"/>
                </a:lnTo>
                <a:lnTo>
                  <a:pt x="5260" y="37787"/>
                </a:lnTo>
                <a:lnTo>
                  <a:pt x="9644" y="50118"/>
                </a:lnTo>
                <a:lnTo>
                  <a:pt x="12331" y="67754"/>
                </a:lnTo>
                <a:lnTo>
                  <a:pt x="13085" y="79215"/>
                </a:lnTo>
                <a:lnTo>
                  <a:pt x="15289" y="88006"/>
                </a:lnTo>
                <a:lnTo>
                  <a:pt x="18852" y="95284"/>
                </a:lnTo>
                <a:lnTo>
                  <a:pt x="23685" y="102209"/>
                </a:lnTo>
                <a:lnTo>
                  <a:pt x="31914" y="114426"/>
                </a:lnTo>
                <a:lnTo>
                  <a:pt x="37493" y="126853"/>
                </a:lnTo>
                <a:lnTo>
                  <a:pt x="42162" y="139042"/>
                </a:lnTo>
                <a:lnTo>
                  <a:pt x="47663" y="150545"/>
                </a:lnTo>
                <a:lnTo>
                  <a:pt x="58952" y="168548"/>
                </a:lnTo>
                <a:lnTo>
                  <a:pt x="67654" y="175179"/>
                </a:lnTo>
                <a:lnTo>
                  <a:pt x="73253" y="175468"/>
                </a:lnTo>
                <a:lnTo>
                  <a:pt x="75234" y="174447"/>
                </a:lnTo>
                <a:lnTo>
                  <a:pt x="99936" y="122250"/>
                </a:lnTo>
                <a:lnTo>
                  <a:pt x="24752" y="16192"/>
                </a:lnTo>
                <a:lnTo>
                  <a:pt x="0" y="0"/>
                </a:lnTo>
                <a:close/>
              </a:path>
            </a:pathLst>
          </a:custGeom>
          <a:solidFill>
            <a:srgbClr val="5D1810"/>
          </a:solidFill>
        </p:spPr>
        <p:txBody>
          <a:bodyPr wrap="square" lIns="0" tIns="0" rIns="0" bIns="0" rtlCol="0"/>
          <a:lstStyle/>
          <a:p>
            <a:endParaRPr sz="1350"/>
          </a:p>
        </p:txBody>
      </p:sp>
      <p:sp>
        <p:nvSpPr>
          <p:cNvPr id="91" name="bk object 91"/>
          <p:cNvSpPr/>
          <p:nvPr/>
        </p:nvSpPr>
        <p:spPr>
          <a:xfrm>
            <a:off x="7488694" y="4991623"/>
            <a:ext cx="157409" cy="196370"/>
          </a:xfrm>
          <a:prstGeom prst="rect">
            <a:avLst/>
          </a:prstGeom>
          <a:blipFill>
            <a:blip r:embed="rId23" cstate="print"/>
            <a:stretch>
              <a:fillRect/>
            </a:stretch>
          </a:blipFill>
        </p:spPr>
        <p:txBody>
          <a:bodyPr wrap="square" lIns="0" tIns="0" rIns="0" bIns="0" rtlCol="0"/>
          <a:lstStyle/>
          <a:p>
            <a:endParaRPr sz="1350"/>
          </a:p>
        </p:txBody>
      </p:sp>
      <p:sp>
        <p:nvSpPr>
          <p:cNvPr id="92" name="bk object 92"/>
          <p:cNvSpPr/>
          <p:nvPr/>
        </p:nvSpPr>
        <p:spPr>
          <a:xfrm>
            <a:off x="7596992" y="5121701"/>
            <a:ext cx="48101" cy="54769"/>
          </a:xfrm>
          <a:custGeom>
            <a:avLst/>
            <a:gdLst/>
            <a:ahLst/>
            <a:cxnLst/>
            <a:rect l="l" t="t" r="r" b="b"/>
            <a:pathLst>
              <a:path w="64134" h="73025">
                <a:moveTo>
                  <a:pt x="31342" y="0"/>
                </a:moveTo>
                <a:lnTo>
                  <a:pt x="20116" y="5147"/>
                </a:lnTo>
                <a:lnTo>
                  <a:pt x="14964" y="16050"/>
                </a:lnTo>
                <a:lnTo>
                  <a:pt x="9024" y="26199"/>
                </a:lnTo>
                <a:lnTo>
                  <a:pt x="3602" y="34246"/>
                </a:lnTo>
                <a:lnTo>
                  <a:pt x="0" y="38840"/>
                </a:lnTo>
                <a:lnTo>
                  <a:pt x="6672" y="55347"/>
                </a:lnTo>
                <a:lnTo>
                  <a:pt x="14678" y="66052"/>
                </a:lnTo>
                <a:lnTo>
                  <a:pt x="21716" y="71625"/>
                </a:lnTo>
                <a:lnTo>
                  <a:pt x="25488" y="72737"/>
                </a:lnTo>
                <a:lnTo>
                  <a:pt x="35010" y="66040"/>
                </a:lnTo>
                <a:lnTo>
                  <a:pt x="44638" y="57957"/>
                </a:lnTo>
                <a:lnTo>
                  <a:pt x="54340" y="48412"/>
                </a:lnTo>
                <a:lnTo>
                  <a:pt x="64084" y="37329"/>
                </a:lnTo>
                <a:lnTo>
                  <a:pt x="63709" y="18288"/>
                </a:lnTo>
                <a:lnTo>
                  <a:pt x="49334" y="5112"/>
                </a:lnTo>
                <a:lnTo>
                  <a:pt x="31342" y="0"/>
                </a:lnTo>
                <a:close/>
              </a:path>
            </a:pathLst>
          </a:custGeom>
          <a:solidFill>
            <a:srgbClr val="70411D">
              <a:alpha val="39999"/>
            </a:srgbClr>
          </a:solidFill>
        </p:spPr>
        <p:txBody>
          <a:bodyPr wrap="square" lIns="0" tIns="0" rIns="0" bIns="0" rtlCol="0"/>
          <a:lstStyle/>
          <a:p>
            <a:endParaRPr sz="1350"/>
          </a:p>
        </p:txBody>
      </p:sp>
      <p:sp>
        <p:nvSpPr>
          <p:cNvPr id="93" name="bk object 93"/>
          <p:cNvSpPr/>
          <p:nvPr/>
        </p:nvSpPr>
        <p:spPr>
          <a:xfrm>
            <a:off x="7523887" y="5125562"/>
            <a:ext cx="88583" cy="47625"/>
          </a:xfrm>
          <a:custGeom>
            <a:avLst/>
            <a:gdLst/>
            <a:ahLst/>
            <a:cxnLst/>
            <a:rect l="l" t="t" r="r" b="b"/>
            <a:pathLst>
              <a:path w="118109" h="63500">
                <a:moveTo>
                  <a:pt x="0" y="50037"/>
                </a:moveTo>
                <a:lnTo>
                  <a:pt x="5156" y="53543"/>
                </a:lnTo>
                <a:lnTo>
                  <a:pt x="10655" y="56527"/>
                </a:lnTo>
                <a:lnTo>
                  <a:pt x="16471" y="58686"/>
                </a:lnTo>
                <a:lnTo>
                  <a:pt x="22275" y="60909"/>
                </a:lnTo>
                <a:lnTo>
                  <a:pt x="28321" y="62382"/>
                </a:lnTo>
                <a:lnTo>
                  <a:pt x="40690" y="63499"/>
                </a:lnTo>
                <a:lnTo>
                  <a:pt x="46977" y="63182"/>
                </a:lnTo>
                <a:lnTo>
                  <a:pt x="40690" y="63182"/>
                </a:lnTo>
                <a:lnTo>
                  <a:pt x="34493" y="62623"/>
                </a:lnTo>
                <a:lnTo>
                  <a:pt x="25338" y="61201"/>
                </a:lnTo>
                <a:lnTo>
                  <a:pt x="16494" y="58535"/>
                </a:lnTo>
                <a:lnTo>
                  <a:pt x="8025" y="54767"/>
                </a:lnTo>
                <a:lnTo>
                  <a:pt x="0" y="50037"/>
                </a:lnTo>
                <a:close/>
              </a:path>
              <a:path w="118109" h="63500">
                <a:moveTo>
                  <a:pt x="117589" y="0"/>
                </a:moveTo>
                <a:lnTo>
                  <a:pt x="92568" y="38737"/>
                </a:lnTo>
                <a:lnTo>
                  <a:pt x="58991" y="60197"/>
                </a:lnTo>
                <a:lnTo>
                  <a:pt x="52946" y="61417"/>
                </a:lnTo>
                <a:lnTo>
                  <a:pt x="46901" y="62776"/>
                </a:lnTo>
                <a:lnTo>
                  <a:pt x="40690" y="63182"/>
                </a:lnTo>
                <a:lnTo>
                  <a:pt x="46977" y="63182"/>
                </a:lnTo>
                <a:lnTo>
                  <a:pt x="86001" y="45378"/>
                </a:lnTo>
                <a:lnTo>
                  <a:pt x="109623" y="16624"/>
                </a:lnTo>
                <a:lnTo>
                  <a:pt x="112680" y="11302"/>
                </a:lnTo>
                <a:lnTo>
                  <a:pt x="115366" y="5803"/>
                </a:lnTo>
                <a:lnTo>
                  <a:pt x="117589" y="0"/>
                </a:lnTo>
                <a:close/>
              </a:path>
            </a:pathLst>
          </a:custGeom>
          <a:solidFill>
            <a:srgbClr val="FFFFFF"/>
          </a:solidFill>
        </p:spPr>
        <p:txBody>
          <a:bodyPr wrap="square" lIns="0" tIns="0" rIns="0" bIns="0" rtlCol="0"/>
          <a:lstStyle/>
          <a:p>
            <a:endParaRPr sz="1350"/>
          </a:p>
        </p:txBody>
      </p:sp>
      <p:sp>
        <p:nvSpPr>
          <p:cNvPr id="94" name="bk object 94"/>
          <p:cNvSpPr/>
          <p:nvPr/>
        </p:nvSpPr>
        <p:spPr>
          <a:xfrm>
            <a:off x="7603493" y="5154586"/>
            <a:ext cx="34309" cy="75857"/>
          </a:xfrm>
          <a:prstGeom prst="rect">
            <a:avLst/>
          </a:prstGeom>
          <a:blipFill>
            <a:blip r:embed="rId24" cstate="print"/>
            <a:stretch>
              <a:fillRect/>
            </a:stretch>
          </a:blipFill>
        </p:spPr>
        <p:txBody>
          <a:bodyPr wrap="square" lIns="0" tIns="0" rIns="0" bIns="0" rtlCol="0"/>
          <a:lstStyle/>
          <a:p>
            <a:endParaRPr sz="1350"/>
          </a:p>
        </p:txBody>
      </p:sp>
      <p:sp>
        <p:nvSpPr>
          <p:cNvPr id="95" name="bk object 95"/>
          <p:cNvSpPr/>
          <p:nvPr/>
        </p:nvSpPr>
        <p:spPr>
          <a:xfrm>
            <a:off x="7620619" y="5163065"/>
            <a:ext cx="42386" cy="33814"/>
          </a:xfrm>
          <a:custGeom>
            <a:avLst/>
            <a:gdLst/>
            <a:ahLst/>
            <a:cxnLst/>
            <a:rect l="l" t="t" r="r" b="b"/>
            <a:pathLst>
              <a:path w="56515" h="45084">
                <a:moveTo>
                  <a:pt x="49607" y="0"/>
                </a:moveTo>
                <a:lnTo>
                  <a:pt x="4687" y="4533"/>
                </a:lnTo>
                <a:lnTo>
                  <a:pt x="0" y="19381"/>
                </a:lnTo>
                <a:lnTo>
                  <a:pt x="12840" y="22631"/>
                </a:lnTo>
                <a:lnTo>
                  <a:pt x="14745" y="31902"/>
                </a:lnTo>
                <a:lnTo>
                  <a:pt x="14034" y="37325"/>
                </a:lnTo>
                <a:lnTo>
                  <a:pt x="16739" y="38468"/>
                </a:lnTo>
                <a:lnTo>
                  <a:pt x="20117" y="39585"/>
                </a:lnTo>
                <a:lnTo>
                  <a:pt x="22323" y="44778"/>
                </a:lnTo>
                <a:lnTo>
                  <a:pt x="32782" y="44778"/>
                </a:lnTo>
                <a:lnTo>
                  <a:pt x="34684" y="43929"/>
                </a:lnTo>
                <a:lnTo>
                  <a:pt x="36119" y="39662"/>
                </a:lnTo>
                <a:lnTo>
                  <a:pt x="39066" y="38709"/>
                </a:lnTo>
                <a:lnTo>
                  <a:pt x="41733" y="38709"/>
                </a:lnTo>
                <a:lnTo>
                  <a:pt x="43562" y="33820"/>
                </a:lnTo>
                <a:lnTo>
                  <a:pt x="43562" y="25819"/>
                </a:lnTo>
                <a:lnTo>
                  <a:pt x="49645" y="22034"/>
                </a:lnTo>
                <a:lnTo>
                  <a:pt x="56077" y="19421"/>
                </a:lnTo>
                <a:lnTo>
                  <a:pt x="54103" y="10896"/>
                </a:lnTo>
                <a:lnTo>
                  <a:pt x="49607" y="0"/>
                </a:lnTo>
                <a:close/>
              </a:path>
            </a:pathLst>
          </a:custGeom>
          <a:solidFill>
            <a:srgbClr val="4F4241">
              <a:alpha val="59999"/>
            </a:srgbClr>
          </a:solidFill>
        </p:spPr>
        <p:txBody>
          <a:bodyPr wrap="square" lIns="0" tIns="0" rIns="0" bIns="0" rtlCol="0"/>
          <a:lstStyle/>
          <a:p>
            <a:endParaRPr sz="1350"/>
          </a:p>
        </p:txBody>
      </p:sp>
      <p:sp>
        <p:nvSpPr>
          <p:cNvPr id="96" name="bk object 96"/>
          <p:cNvSpPr/>
          <p:nvPr/>
        </p:nvSpPr>
        <p:spPr>
          <a:xfrm>
            <a:off x="7577356" y="5106810"/>
            <a:ext cx="129788" cy="73418"/>
          </a:xfrm>
          <a:prstGeom prst="rect">
            <a:avLst/>
          </a:prstGeom>
          <a:blipFill>
            <a:blip r:embed="rId25" cstate="print"/>
            <a:stretch>
              <a:fillRect/>
            </a:stretch>
          </a:blipFill>
        </p:spPr>
        <p:txBody>
          <a:bodyPr wrap="square" lIns="0" tIns="0" rIns="0" bIns="0" rtlCol="0"/>
          <a:lstStyle/>
          <a:p>
            <a:endParaRPr sz="1350"/>
          </a:p>
        </p:txBody>
      </p:sp>
      <p:sp>
        <p:nvSpPr>
          <p:cNvPr id="97" name="bk object 97"/>
          <p:cNvSpPr/>
          <p:nvPr/>
        </p:nvSpPr>
        <p:spPr>
          <a:xfrm>
            <a:off x="7623181" y="5127320"/>
            <a:ext cx="36671" cy="6191"/>
          </a:xfrm>
          <a:custGeom>
            <a:avLst/>
            <a:gdLst/>
            <a:ahLst/>
            <a:cxnLst/>
            <a:rect l="l" t="t" r="r" b="b"/>
            <a:pathLst>
              <a:path w="48895" h="8254">
                <a:moveTo>
                  <a:pt x="13449" y="0"/>
                </a:moveTo>
                <a:lnTo>
                  <a:pt x="0" y="0"/>
                </a:lnTo>
                <a:lnTo>
                  <a:pt x="1320" y="4064"/>
                </a:lnTo>
                <a:lnTo>
                  <a:pt x="4648" y="4064"/>
                </a:lnTo>
                <a:lnTo>
                  <a:pt x="8267" y="8204"/>
                </a:lnTo>
                <a:lnTo>
                  <a:pt x="44196" y="8204"/>
                </a:lnTo>
                <a:lnTo>
                  <a:pt x="48127" y="3950"/>
                </a:lnTo>
                <a:lnTo>
                  <a:pt x="22545" y="3950"/>
                </a:lnTo>
                <a:lnTo>
                  <a:pt x="16700" y="3898"/>
                </a:lnTo>
                <a:lnTo>
                  <a:pt x="14757" y="3543"/>
                </a:lnTo>
                <a:lnTo>
                  <a:pt x="13449" y="0"/>
                </a:lnTo>
                <a:close/>
              </a:path>
              <a:path w="48895" h="8254">
                <a:moveTo>
                  <a:pt x="48691" y="3340"/>
                </a:moveTo>
                <a:lnTo>
                  <a:pt x="22545" y="3950"/>
                </a:lnTo>
                <a:lnTo>
                  <a:pt x="48127" y="3950"/>
                </a:lnTo>
                <a:lnTo>
                  <a:pt x="48691" y="3340"/>
                </a:lnTo>
                <a:close/>
              </a:path>
            </a:pathLst>
          </a:custGeom>
          <a:solidFill>
            <a:srgbClr val="131518"/>
          </a:solidFill>
        </p:spPr>
        <p:txBody>
          <a:bodyPr wrap="square" lIns="0" tIns="0" rIns="0" bIns="0" rtlCol="0"/>
          <a:lstStyle/>
          <a:p>
            <a:endParaRPr sz="1350"/>
          </a:p>
        </p:txBody>
      </p:sp>
      <p:sp>
        <p:nvSpPr>
          <p:cNvPr id="98" name="bk object 98"/>
          <p:cNvSpPr/>
          <p:nvPr/>
        </p:nvSpPr>
        <p:spPr>
          <a:xfrm>
            <a:off x="7648721" y="5120818"/>
            <a:ext cx="9525" cy="10001"/>
          </a:xfrm>
          <a:custGeom>
            <a:avLst/>
            <a:gdLst/>
            <a:ahLst/>
            <a:cxnLst/>
            <a:rect l="l" t="t" r="r" b="b"/>
            <a:pathLst>
              <a:path w="12700" h="13334">
                <a:moveTo>
                  <a:pt x="558" y="0"/>
                </a:moveTo>
                <a:lnTo>
                  <a:pt x="355" y="0"/>
                </a:lnTo>
                <a:lnTo>
                  <a:pt x="241" y="279"/>
                </a:lnTo>
                <a:lnTo>
                  <a:pt x="88" y="393"/>
                </a:lnTo>
                <a:lnTo>
                  <a:pt x="0" y="520"/>
                </a:lnTo>
                <a:lnTo>
                  <a:pt x="11457" y="12611"/>
                </a:lnTo>
                <a:lnTo>
                  <a:pt x="11582" y="12814"/>
                </a:lnTo>
                <a:lnTo>
                  <a:pt x="11772" y="12814"/>
                </a:lnTo>
                <a:lnTo>
                  <a:pt x="11937" y="12611"/>
                </a:lnTo>
                <a:lnTo>
                  <a:pt x="12141" y="12484"/>
                </a:lnTo>
                <a:lnTo>
                  <a:pt x="12179" y="12255"/>
                </a:lnTo>
                <a:lnTo>
                  <a:pt x="634" y="165"/>
                </a:lnTo>
                <a:lnTo>
                  <a:pt x="558" y="0"/>
                </a:lnTo>
                <a:close/>
              </a:path>
            </a:pathLst>
          </a:custGeom>
          <a:solidFill>
            <a:srgbClr val="05060A"/>
          </a:solidFill>
        </p:spPr>
        <p:txBody>
          <a:bodyPr wrap="square" lIns="0" tIns="0" rIns="0" bIns="0" rtlCol="0"/>
          <a:lstStyle/>
          <a:p>
            <a:endParaRPr sz="1350"/>
          </a:p>
        </p:txBody>
      </p:sp>
      <p:sp>
        <p:nvSpPr>
          <p:cNvPr id="99" name="bk object 99"/>
          <p:cNvSpPr/>
          <p:nvPr/>
        </p:nvSpPr>
        <p:spPr>
          <a:xfrm>
            <a:off x="7648333" y="5113206"/>
            <a:ext cx="953" cy="18098"/>
          </a:xfrm>
          <a:custGeom>
            <a:avLst/>
            <a:gdLst/>
            <a:ahLst/>
            <a:cxnLst/>
            <a:rect l="l" t="t" r="r" b="b"/>
            <a:pathLst>
              <a:path w="1270" h="24129">
                <a:moveTo>
                  <a:pt x="787" y="0"/>
                </a:moveTo>
                <a:lnTo>
                  <a:pt x="241" y="0"/>
                </a:lnTo>
                <a:lnTo>
                  <a:pt x="0" y="126"/>
                </a:lnTo>
                <a:lnTo>
                  <a:pt x="0" y="23710"/>
                </a:lnTo>
                <a:lnTo>
                  <a:pt x="241" y="23837"/>
                </a:lnTo>
                <a:lnTo>
                  <a:pt x="787" y="23837"/>
                </a:lnTo>
                <a:lnTo>
                  <a:pt x="1041" y="23710"/>
                </a:lnTo>
                <a:lnTo>
                  <a:pt x="1041" y="126"/>
                </a:lnTo>
                <a:lnTo>
                  <a:pt x="787" y="0"/>
                </a:lnTo>
                <a:close/>
              </a:path>
            </a:pathLst>
          </a:custGeom>
          <a:solidFill>
            <a:srgbClr val="05060A"/>
          </a:solidFill>
        </p:spPr>
        <p:txBody>
          <a:bodyPr wrap="square" lIns="0" tIns="0" rIns="0" bIns="0" rtlCol="0"/>
          <a:lstStyle/>
          <a:p>
            <a:endParaRPr sz="1350"/>
          </a:p>
        </p:txBody>
      </p:sp>
      <p:sp>
        <p:nvSpPr>
          <p:cNvPr id="100" name="bk object 100"/>
          <p:cNvSpPr/>
          <p:nvPr/>
        </p:nvSpPr>
        <p:spPr>
          <a:xfrm>
            <a:off x="7641115" y="5113206"/>
            <a:ext cx="953" cy="18098"/>
          </a:xfrm>
          <a:custGeom>
            <a:avLst/>
            <a:gdLst/>
            <a:ahLst/>
            <a:cxnLst/>
            <a:rect l="l" t="t" r="r" b="b"/>
            <a:pathLst>
              <a:path w="1270" h="24129">
                <a:moveTo>
                  <a:pt x="749" y="0"/>
                </a:moveTo>
                <a:lnTo>
                  <a:pt x="241" y="0"/>
                </a:lnTo>
                <a:lnTo>
                  <a:pt x="0" y="126"/>
                </a:lnTo>
                <a:lnTo>
                  <a:pt x="0" y="23710"/>
                </a:lnTo>
                <a:lnTo>
                  <a:pt x="241" y="23837"/>
                </a:lnTo>
                <a:lnTo>
                  <a:pt x="749" y="23837"/>
                </a:lnTo>
                <a:lnTo>
                  <a:pt x="990" y="23710"/>
                </a:lnTo>
                <a:lnTo>
                  <a:pt x="990" y="126"/>
                </a:lnTo>
                <a:lnTo>
                  <a:pt x="749" y="0"/>
                </a:lnTo>
                <a:close/>
              </a:path>
            </a:pathLst>
          </a:custGeom>
          <a:solidFill>
            <a:srgbClr val="05060A"/>
          </a:solidFill>
        </p:spPr>
        <p:txBody>
          <a:bodyPr wrap="square" lIns="0" tIns="0" rIns="0" bIns="0" rtlCol="0"/>
          <a:lstStyle/>
          <a:p>
            <a:endParaRPr sz="1350"/>
          </a:p>
        </p:txBody>
      </p:sp>
      <p:sp>
        <p:nvSpPr>
          <p:cNvPr id="101" name="bk object 101"/>
          <p:cNvSpPr/>
          <p:nvPr/>
        </p:nvSpPr>
        <p:spPr>
          <a:xfrm>
            <a:off x="7624170" y="5116220"/>
            <a:ext cx="14288" cy="11906"/>
          </a:xfrm>
          <a:custGeom>
            <a:avLst/>
            <a:gdLst/>
            <a:ahLst/>
            <a:cxnLst/>
            <a:rect l="l" t="t" r="r" b="b"/>
            <a:pathLst>
              <a:path w="19050" h="15875">
                <a:moveTo>
                  <a:pt x="18326" y="0"/>
                </a:moveTo>
                <a:lnTo>
                  <a:pt x="18059" y="0"/>
                </a:lnTo>
                <a:lnTo>
                  <a:pt x="76" y="15240"/>
                </a:lnTo>
                <a:lnTo>
                  <a:pt x="0" y="15671"/>
                </a:lnTo>
                <a:lnTo>
                  <a:pt x="152" y="15875"/>
                </a:lnTo>
                <a:lnTo>
                  <a:pt x="355" y="15875"/>
                </a:lnTo>
                <a:lnTo>
                  <a:pt x="18414" y="685"/>
                </a:lnTo>
                <a:lnTo>
                  <a:pt x="18580" y="482"/>
                </a:lnTo>
                <a:lnTo>
                  <a:pt x="18580" y="317"/>
                </a:lnTo>
                <a:lnTo>
                  <a:pt x="18414" y="203"/>
                </a:lnTo>
                <a:lnTo>
                  <a:pt x="18326" y="0"/>
                </a:lnTo>
                <a:close/>
              </a:path>
            </a:pathLst>
          </a:custGeom>
          <a:solidFill>
            <a:srgbClr val="05060A"/>
          </a:solidFill>
        </p:spPr>
        <p:txBody>
          <a:bodyPr wrap="square" lIns="0" tIns="0" rIns="0" bIns="0" rtlCol="0"/>
          <a:lstStyle/>
          <a:p>
            <a:endParaRPr sz="1350"/>
          </a:p>
        </p:txBody>
      </p:sp>
      <p:sp>
        <p:nvSpPr>
          <p:cNvPr id="102" name="bk object 102"/>
          <p:cNvSpPr/>
          <p:nvPr/>
        </p:nvSpPr>
        <p:spPr>
          <a:xfrm>
            <a:off x="7635858" y="5124693"/>
            <a:ext cx="953" cy="7144"/>
          </a:xfrm>
          <a:custGeom>
            <a:avLst/>
            <a:gdLst/>
            <a:ahLst/>
            <a:cxnLst/>
            <a:rect l="l" t="t" r="r" b="b"/>
            <a:pathLst>
              <a:path w="1270" h="9525">
                <a:moveTo>
                  <a:pt x="838" y="0"/>
                </a:moveTo>
                <a:lnTo>
                  <a:pt x="203" y="0"/>
                </a:lnTo>
                <a:lnTo>
                  <a:pt x="0" y="127"/>
                </a:lnTo>
                <a:lnTo>
                  <a:pt x="0" y="8991"/>
                </a:lnTo>
                <a:lnTo>
                  <a:pt x="203" y="9029"/>
                </a:lnTo>
                <a:lnTo>
                  <a:pt x="838" y="9029"/>
                </a:lnTo>
                <a:lnTo>
                  <a:pt x="1155" y="8991"/>
                </a:lnTo>
                <a:lnTo>
                  <a:pt x="1082" y="127"/>
                </a:lnTo>
                <a:lnTo>
                  <a:pt x="838" y="0"/>
                </a:lnTo>
                <a:close/>
              </a:path>
            </a:pathLst>
          </a:custGeom>
          <a:solidFill>
            <a:srgbClr val="05060A"/>
          </a:solidFill>
        </p:spPr>
        <p:txBody>
          <a:bodyPr wrap="square" lIns="0" tIns="0" rIns="0" bIns="0" rtlCol="0"/>
          <a:lstStyle/>
          <a:p>
            <a:endParaRPr sz="1350"/>
          </a:p>
        </p:txBody>
      </p:sp>
      <p:sp>
        <p:nvSpPr>
          <p:cNvPr id="103" name="bk object 103"/>
          <p:cNvSpPr/>
          <p:nvPr/>
        </p:nvSpPr>
        <p:spPr>
          <a:xfrm>
            <a:off x="7651109" y="5124990"/>
            <a:ext cx="953" cy="7144"/>
          </a:xfrm>
          <a:custGeom>
            <a:avLst/>
            <a:gdLst/>
            <a:ahLst/>
            <a:cxnLst/>
            <a:rect l="l" t="t" r="r" b="b"/>
            <a:pathLst>
              <a:path w="1270" h="9525">
                <a:moveTo>
                  <a:pt x="952" y="0"/>
                </a:moveTo>
                <a:lnTo>
                  <a:pt x="279" y="0"/>
                </a:lnTo>
                <a:lnTo>
                  <a:pt x="0" y="127"/>
                </a:lnTo>
                <a:lnTo>
                  <a:pt x="0" y="8991"/>
                </a:lnTo>
                <a:lnTo>
                  <a:pt x="279" y="9067"/>
                </a:lnTo>
                <a:lnTo>
                  <a:pt x="952" y="9067"/>
                </a:lnTo>
                <a:lnTo>
                  <a:pt x="1193" y="8991"/>
                </a:lnTo>
                <a:lnTo>
                  <a:pt x="1138" y="127"/>
                </a:lnTo>
                <a:lnTo>
                  <a:pt x="952" y="0"/>
                </a:lnTo>
                <a:close/>
              </a:path>
            </a:pathLst>
          </a:custGeom>
          <a:solidFill>
            <a:srgbClr val="05060A"/>
          </a:solidFill>
        </p:spPr>
        <p:txBody>
          <a:bodyPr wrap="square" lIns="0" tIns="0" rIns="0" bIns="0" rtlCol="0"/>
          <a:lstStyle/>
          <a:p>
            <a:endParaRPr sz="1350"/>
          </a:p>
        </p:txBody>
      </p:sp>
      <p:sp>
        <p:nvSpPr>
          <p:cNvPr id="104" name="bk object 104"/>
          <p:cNvSpPr/>
          <p:nvPr/>
        </p:nvSpPr>
        <p:spPr>
          <a:xfrm>
            <a:off x="7632192" y="5122697"/>
            <a:ext cx="24355" cy="4629"/>
          </a:xfrm>
          <a:prstGeom prst="rect">
            <a:avLst/>
          </a:prstGeom>
          <a:blipFill>
            <a:blip r:embed="rId26" cstate="print"/>
            <a:stretch>
              <a:fillRect/>
            </a:stretch>
          </a:blipFill>
        </p:spPr>
        <p:txBody>
          <a:bodyPr wrap="square" lIns="0" tIns="0" rIns="0" bIns="0" rtlCol="0"/>
          <a:lstStyle/>
          <a:p>
            <a:endParaRPr sz="1350"/>
          </a:p>
        </p:txBody>
      </p:sp>
      <p:sp>
        <p:nvSpPr>
          <p:cNvPr id="105" name="bk object 105"/>
          <p:cNvSpPr/>
          <p:nvPr/>
        </p:nvSpPr>
        <p:spPr>
          <a:xfrm>
            <a:off x="7648784" y="5113832"/>
            <a:ext cx="2858" cy="1905"/>
          </a:xfrm>
          <a:custGeom>
            <a:avLst/>
            <a:gdLst/>
            <a:ahLst/>
            <a:cxnLst/>
            <a:rect l="l" t="t" r="r" b="b"/>
            <a:pathLst>
              <a:path w="3809" h="2540">
                <a:moveTo>
                  <a:pt x="0" y="0"/>
                </a:moveTo>
                <a:lnTo>
                  <a:pt x="0" y="2031"/>
                </a:lnTo>
                <a:lnTo>
                  <a:pt x="3619" y="2031"/>
                </a:lnTo>
                <a:lnTo>
                  <a:pt x="0" y="0"/>
                </a:lnTo>
                <a:close/>
              </a:path>
            </a:pathLst>
          </a:custGeom>
          <a:solidFill>
            <a:srgbClr val="05060A"/>
          </a:solidFill>
        </p:spPr>
        <p:txBody>
          <a:bodyPr wrap="square" lIns="0" tIns="0" rIns="0" bIns="0" rtlCol="0"/>
          <a:lstStyle/>
          <a:p>
            <a:endParaRPr sz="1350"/>
          </a:p>
        </p:txBody>
      </p:sp>
      <p:sp>
        <p:nvSpPr>
          <p:cNvPr id="106" name="bk object 106"/>
          <p:cNvSpPr/>
          <p:nvPr/>
        </p:nvSpPr>
        <p:spPr>
          <a:xfrm>
            <a:off x="7641115" y="5113832"/>
            <a:ext cx="2858" cy="1905"/>
          </a:xfrm>
          <a:custGeom>
            <a:avLst/>
            <a:gdLst/>
            <a:ahLst/>
            <a:cxnLst/>
            <a:rect l="l" t="t" r="r" b="b"/>
            <a:pathLst>
              <a:path w="3809" h="2540">
                <a:moveTo>
                  <a:pt x="0" y="0"/>
                </a:moveTo>
                <a:lnTo>
                  <a:pt x="0" y="2031"/>
                </a:lnTo>
                <a:lnTo>
                  <a:pt x="3581" y="2031"/>
                </a:lnTo>
                <a:lnTo>
                  <a:pt x="0" y="0"/>
                </a:lnTo>
                <a:close/>
              </a:path>
            </a:pathLst>
          </a:custGeom>
          <a:solidFill>
            <a:srgbClr val="05060A"/>
          </a:solidFill>
        </p:spPr>
        <p:txBody>
          <a:bodyPr wrap="square" lIns="0" tIns="0" rIns="0" bIns="0" rtlCol="0"/>
          <a:lstStyle/>
          <a:p>
            <a:endParaRPr sz="1350"/>
          </a:p>
        </p:txBody>
      </p:sp>
      <p:sp>
        <p:nvSpPr>
          <p:cNvPr id="107" name="bk object 107"/>
          <p:cNvSpPr/>
          <p:nvPr/>
        </p:nvSpPr>
        <p:spPr>
          <a:xfrm>
            <a:off x="7636726" y="5116231"/>
            <a:ext cx="15573" cy="4676"/>
          </a:xfrm>
          <a:prstGeom prst="rect">
            <a:avLst/>
          </a:prstGeom>
          <a:blipFill>
            <a:blip r:embed="rId27" cstate="print"/>
            <a:stretch>
              <a:fillRect/>
            </a:stretch>
          </a:blipFill>
        </p:spPr>
        <p:txBody>
          <a:bodyPr wrap="square" lIns="0" tIns="0" rIns="0" bIns="0" rtlCol="0"/>
          <a:lstStyle/>
          <a:p>
            <a:endParaRPr sz="1350"/>
          </a:p>
        </p:txBody>
      </p:sp>
      <p:sp>
        <p:nvSpPr>
          <p:cNvPr id="108" name="bk object 108"/>
          <p:cNvSpPr/>
          <p:nvPr/>
        </p:nvSpPr>
        <p:spPr>
          <a:xfrm>
            <a:off x="7627153" y="5156562"/>
            <a:ext cx="31433" cy="5715"/>
          </a:xfrm>
          <a:custGeom>
            <a:avLst/>
            <a:gdLst/>
            <a:ahLst/>
            <a:cxnLst/>
            <a:rect l="l" t="t" r="r" b="b"/>
            <a:pathLst>
              <a:path w="41909" h="7620">
                <a:moveTo>
                  <a:pt x="6362" y="635"/>
                </a:moveTo>
                <a:lnTo>
                  <a:pt x="0" y="635"/>
                </a:lnTo>
                <a:lnTo>
                  <a:pt x="2895" y="4889"/>
                </a:lnTo>
                <a:lnTo>
                  <a:pt x="7188" y="7594"/>
                </a:lnTo>
                <a:lnTo>
                  <a:pt x="34798" y="7594"/>
                </a:lnTo>
                <a:lnTo>
                  <a:pt x="40462" y="4064"/>
                </a:lnTo>
                <a:lnTo>
                  <a:pt x="36245" y="4064"/>
                </a:lnTo>
                <a:lnTo>
                  <a:pt x="8636" y="3505"/>
                </a:lnTo>
                <a:lnTo>
                  <a:pt x="6362" y="635"/>
                </a:lnTo>
                <a:close/>
              </a:path>
              <a:path w="41909" h="7620">
                <a:moveTo>
                  <a:pt x="41732" y="0"/>
                </a:moveTo>
                <a:lnTo>
                  <a:pt x="36245" y="635"/>
                </a:lnTo>
                <a:lnTo>
                  <a:pt x="36245" y="4064"/>
                </a:lnTo>
                <a:lnTo>
                  <a:pt x="40462" y="4064"/>
                </a:lnTo>
                <a:lnTo>
                  <a:pt x="41732" y="0"/>
                </a:lnTo>
                <a:close/>
              </a:path>
            </a:pathLst>
          </a:custGeom>
          <a:solidFill>
            <a:srgbClr val="131518"/>
          </a:solidFill>
        </p:spPr>
        <p:txBody>
          <a:bodyPr wrap="square" lIns="0" tIns="0" rIns="0" bIns="0" rtlCol="0"/>
          <a:lstStyle/>
          <a:p>
            <a:endParaRPr sz="1350"/>
          </a:p>
        </p:txBody>
      </p:sp>
      <p:sp>
        <p:nvSpPr>
          <p:cNvPr id="109" name="bk object 109"/>
          <p:cNvSpPr/>
          <p:nvPr/>
        </p:nvSpPr>
        <p:spPr>
          <a:xfrm>
            <a:off x="7634850" y="5158358"/>
            <a:ext cx="4286" cy="3810"/>
          </a:xfrm>
          <a:custGeom>
            <a:avLst/>
            <a:gdLst/>
            <a:ahLst/>
            <a:cxnLst/>
            <a:rect l="l" t="t" r="r" b="b"/>
            <a:pathLst>
              <a:path w="5715" h="5079">
                <a:moveTo>
                  <a:pt x="5410" y="4533"/>
                </a:moveTo>
                <a:lnTo>
                  <a:pt x="0" y="4533"/>
                </a:lnTo>
                <a:lnTo>
                  <a:pt x="0" y="0"/>
                </a:lnTo>
                <a:lnTo>
                  <a:pt x="5410" y="0"/>
                </a:lnTo>
                <a:lnTo>
                  <a:pt x="5410" y="4533"/>
                </a:lnTo>
                <a:close/>
              </a:path>
            </a:pathLst>
          </a:custGeom>
          <a:solidFill>
            <a:srgbClr val="131518"/>
          </a:solidFill>
        </p:spPr>
        <p:txBody>
          <a:bodyPr wrap="square" lIns="0" tIns="0" rIns="0" bIns="0" rtlCol="0"/>
          <a:lstStyle/>
          <a:p>
            <a:endParaRPr sz="1350"/>
          </a:p>
        </p:txBody>
      </p:sp>
      <p:sp>
        <p:nvSpPr>
          <p:cNvPr id="110" name="bk object 110"/>
          <p:cNvSpPr/>
          <p:nvPr/>
        </p:nvSpPr>
        <p:spPr>
          <a:xfrm>
            <a:off x="7641927" y="5158358"/>
            <a:ext cx="4286" cy="3810"/>
          </a:xfrm>
          <a:custGeom>
            <a:avLst/>
            <a:gdLst/>
            <a:ahLst/>
            <a:cxnLst/>
            <a:rect l="l" t="t" r="r" b="b"/>
            <a:pathLst>
              <a:path w="5715" h="5079">
                <a:moveTo>
                  <a:pt x="5321" y="4533"/>
                </a:moveTo>
                <a:lnTo>
                  <a:pt x="0" y="4533"/>
                </a:lnTo>
                <a:lnTo>
                  <a:pt x="0" y="0"/>
                </a:lnTo>
                <a:lnTo>
                  <a:pt x="5321" y="0"/>
                </a:lnTo>
                <a:lnTo>
                  <a:pt x="5321" y="4533"/>
                </a:lnTo>
                <a:close/>
              </a:path>
            </a:pathLst>
          </a:custGeom>
          <a:solidFill>
            <a:srgbClr val="131518"/>
          </a:solidFill>
        </p:spPr>
        <p:txBody>
          <a:bodyPr wrap="square" lIns="0" tIns="0" rIns="0" bIns="0" rtlCol="0"/>
          <a:lstStyle/>
          <a:p>
            <a:endParaRPr sz="1350"/>
          </a:p>
        </p:txBody>
      </p:sp>
      <p:sp>
        <p:nvSpPr>
          <p:cNvPr id="111" name="bk object 111"/>
          <p:cNvSpPr/>
          <p:nvPr/>
        </p:nvSpPr>
        <p:spPr>
          <a:xfrm>
            <a:off x="7648956" y="5158358"/>
            <a:ext cx="4286" cy="3810"/>
          </a:xfrm>
          <a:custGeom>
            <a:avLst/>
            <a:gdLst/>
            <a:ahLst/>
            <a:cxnLst/>
            <a:rect l="l" t="t" r="r" b="b"/>
            <a:pathLst>
              <a:path w="5715" h="5079">
                <a:moveTo>
                  <a:pt x="5257" y="4533"/>
                </a:moveTo>
                <a:lnTo>
                  <a:pt x="0" y="4533"/>
                </a:lnTo>
                <a:lnTo>
                  <a:pt x="0" y="0"/>
                </a:lnTo>
                <a:lnTo>
                  <a:pt x="5257" y="0"/>
                </a:lnTo>
                <a:lnTo>
                  <a:pt x="5257" y="4533"/>
                </a:lnTo>
                <a:close/>
              </a:path>
            </a:pathLst>
          </a:custGeom>
          <a:solidFill>
            <a:srgbClr val="131518"/>
          </a:solidFill>
        </p:spPr>
        <p:txBody>
          <a:bodyPr wrap="square" lIns="0" tIns="0" rIns="0" bIns="0" rtlCol="0"/>
          <a:lstStyle/>
          <a:p>
            <a:endParaRPr sz="1350"/>
          </a:p>
        </p:txBody>
      </p:sp>
      <p:sp>
        <p:nvSpPr>
          <p:cNvPr id="112" name="bk object 112"/>
          <p:cNvSpPr/>
          <p:nvPr/>
        </p:nvSpPr>
        <p:spPr>
          <a:xfrm>
            <a:off x="7636573" y="5146798"/>
            <a:ext cx="1429" cy="13811"/>
          </a:xfrm>
          <a:custGeom>
            <a:avLst/>
            <a:gdLst/>
            <a:ahLst/>
            <a:cxnLst/>
            <a:rect l="l" t="t" r="r" b="b"/>
            <a:pathLst>
              <a:path w="1904" h="18415">
                <a:moveTo>
                  <a:pt x="1079" y="0"/>
                </a:moveTo>
                <a:lnTo>
                  <a:pt x="292" y="0"/>
                </a:lnTo>
                <a:lnTo>
                  <a:pt x="0" y="292"/>
                </a:lnTo>
                <a:lnTo>
                  <a:pt x="0" y="17868"/>
                </a:lnTo>
                <a:lnTo>
                  <a:pt x="292"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3" name="bk object 113"/>
          <p:cNvSpPr/>
          <p:nvPr/>
        </p:nvSpPr>
        <p:spPr>
          <a:xfrm>
            <a:off x="7643378" y="5146798"/>
            <a:ext cx="1429" cy="13811"/>
          </a:xfrm>
          <a:custGeom>
            <a:avLst/>
            <a:gdLst/>
            <a:ahLst/>
            <a:cxnLst/>
            <a:rect l="l" t="t" r="r" b="b"/>
            <a:pathLst>
              <a:path w="1904" h="18415">
                <a:moveTo>
                  <a:pt x="1079" y="0"/>
                </a:moveTo>
                <a:lnTo>
                  <a:pt x="279" y="0"/>
                </a:lnTo>
                <a:lnTo>
                  <a:pt x="0" y="292"/>
                </a:lnTo>
                <a:lnTo>
                  <a:pt x="0" y="17868"/>
                </a:lnTo>
                <a:lnTo>
                  <a:pt x="279" y="18186"/>
                </a:lnTo>
                <a:lnTo>
                  <a:pt x="1079" y="18186"/>
                </a:lnTo>
                <a:lnTo>
                  <a:pt x="1435" y="17868"/>
                </a:lnTo>
                <a:lnTo>
                  <a:pt x="1435" y="292"/>
                </a:lnTo>
                <a:lnTo>
                  <a:pt x="1079" y="0"/>
                </a:lnTo>
                <a:close/>
              </a:path>
            </a:pathLst>
          </a:custGeom>
          <a:solidFill>
            <a:srgbClr val="131518"/>
          </a:solidFill>
        </p:spPr>
        <p:txBody>
          <a:bodyPr wrap="square" lIns="0" tIns="0" rIns="0" bIns="0" rtlCol="0"/>
          <a:lstStyle/>
          <a:p>
            <a:endParaRPr sz="1350"/>
          </a:p>
        </p:txBody>
      </p:sp>
      <p:sp>
        <p:nvSpPr>
          <p:cNvPr id="114" name="bk object 114"/>
          <p:cNvSpPr/>
          <p:nvPr/>
        </p:nvSpPr>
        <p:spPr>
          <a:xfrm>
            <a:off x="7650210" y="5146798"/>
            <a:ext cx="1429" cy="13811"/>
          </a:xfrm>
          <a:custGeom>
            <a:avLst/>
            <a:gdLst/>
            <a:ahLst/>
            <a:cxnLst/>
            <a:rect l="l" t="t" r="r" b="b"/>
            <a:pathLst>
              <a:path w="1904" h="18415">
                <a:moveTo>
                  <a:pt x="1117" y="0"/>
                </a:moveTo>
                <a:lnTo>
                  <a:pt x="330" y="0"/>
                </a:lnTo>
                <a:lnTo>
                  <a:pt x="0" y="292"/>
                </a:lnTo>
                <a:lnTo>
                  <a:pt x="0" y="17868"/>
                </a:lnTo>
                <a:lnTo>
                  <a:pt x="330" y="18186"/>
                </a:lnTo>
                <a:lnTo>
                  <a:pt x="1117" y="18186"/>
                </a:lnTo>
                <a:lnTo>
                  <a:pt x="1397" y="17868"/>
                </a:lnTo>
                <a:lnTo>
                  <a:pt x="1397" y="292"/>
                </a:lnTo>
                <a:lnTo>
                  <a:pt x="1117" y="0"/>
                </a:lnTo>
                <a:close/>
              </a:path>
            </a:pathLst>
          </a:custGeom>
          <a:solidFill>
            <a:srgbClr val="131518"/>
          </a:solidFill>
        </p:spPr>
        <p:txBody>
          <a:bodyPr wrap="square" lIns="0" tIns="0" rIns="0" bIns="0" rtlCol="0"/>
          <a:lstStyle/>
          <a:p>
            <a:endParaRPr sz="1350"/>
          </a:p>
        </p:txBody>
      </p:sp>
      <p:sp>
        <p:nvSpPr>
          <p:cNvPr id="115" name="bk object 115"/>
          <p:cNvSpPr/>
          <p:nvPr/>
        </p:nvSpPr>
        <p:spPr>
          <a:xfrm>
            <a:off x="7634021" y="5149910"/>
            <a:ext cx="19811" cy="4619"/>
          </a:xfrm>
          <a:prstGeom prst="rect">
            <a:avLst/>
          </a:prstGeom>
          <a:blipFill>
            <a:blip r:embed="rId28" cstate="print"/>
            <a:stretch>
              <a:fillRect/>
            </a:stretch>
          </a:blipFill>
        </p:spPr>
        <p:txBody>
          <a:bodyPr wrap="square" lIns="0" tIns="0" rIns="0" bIns="0" rtlCol="0"/>
          <a:lstStyle/>
          <a:p>
            <a:endParaRPr sz="1350"/>
          </a:p>
        </p:txBody>
      </p:sp>
      <p:sp>
        <p:nvSpPr>
          <p:cNvPr id="116" name="bk object 116"/>
          <p:cNvSpPr/>
          <p:nvPr/>
        </p:nvSpPr>
        <p:spPr>
          <a:xfrm>
            <a:off x="7562279" y="5047297"/>
            <a:ext cx="160915" cy="60065"/>
          </a:xfrm>
          <a:prstGeom prst="rect">
            <a:avLst/>
          </a:prstGeom>
          <a:blipFill>
            <a:blip r:embed="rId29" cstate="print"/>
            <a:stretch>
              <a:fillRect/>
            </a:stretch>
          </a:blipFill>
        </p:spPr>
        <p:txBody>
          <a:bodyPr wrap="square" lIns="0" tIns="0" rIns="0" bIns="0" rtlCol="0"/>
          <a:lstStyle/>
          <a:p>
            <a:endParaRPr sz="1350"/>
          </a:p>
        </p:txBody>
      </p:sp>
      <p:sp>
        <p:nvSpPr>
          <p:cNvPr id="117" name="bk object 117"/>
          <p:cNvSpPr/>
          <p:nvPr/>
        </p:nvSpPr>
        <p:spPr>
          <a:xfrm>
            <a:off x="7636934" y="5064482"/>
            <a:ext cx="11430" cy="27146"/>
          </a:xfrm>
          <a:custGeom>
            <a:avLst/>
            <a:gdLst/>
            <a:ahLst/>
            <a:cxnLst/>
            <a:rect l="l" t="t" r="r" b="b"/>
            <a:pathLst>
              <a:path w="15240" h="36195">
                <a:moveTo>
                  <a:pt x="13768" y="30911"/>
                </a:moveTo>
                <a:lnTo>
                  <a:pt x="8597" y="30911"/>
                </a:lnTo>
                <a:lnTo>
                  <a:pt x="6411" y="31205"/>
                </a:lnTo>
                <a:lnTo>
                  <a:pt x="14833" y="35890"/>
                </a:lnTo>
                <a:lnTo>
                  <a:pt x="13768" y="30911"/>
                </a:lnTo>
                <a:close/>
              </a:path>
              <a:path w="15240" h="36195">
                <a:moveTo>
                  <a:pt x="7124" y="0"/>
                </a:moveTo>
                <a:lnTo>
                  <a:pt x="1433" y="25820"/>
                </a:lnTo>
                <a:lnTo>
                  <a:pt x="0" y="32067"/>
                </a:lnTo>
                <a:lnTo>
                  <a:pt x="6411" y="31205"/>
                </a:lnTo>
                <a:lnTo>
                  <a:pt x="6248" y="31114"/>
                </a:lnTo>
                <a:lnTo>
                  <a:pt x="8597" y="30911"/>
                </a:lnTo>
                <a:lnTo>
                  <a:pt x="13768" y="30911"/>
                </a:lnTo>
                <a:lnTo>
                  <a:pt x="10521" y="15735"/>
                </a:lnTo>
                <a:lnTo>
                  <a:pt x="7124" y="0"/>
                </a:lnTo>
                <a:close/>
              </a:path>
              <a:path w="15240" h="36195">
                <a:moveTo>
                  <a:pt x="8597" y="30911"/>
                </a:moveTo>
                <a:lnTo>
                  <a:pt x="6248" y="31114"/>
                </a:lnTo>
                <a:lnTo>
                  <a:pt x="6411" y="31205"/>
                </a:lnTo>
                <a:lnTo>
                  <a:pt x="8597" y="30911"/>
                </a:lnTo>
                <a:close/>
              </a:path>
            </a:pathLst>
          </a:custGeom>
          <a:solidFill>
            <a:srgbClr val="565A60">
              <a:alpha val="39999"/>
            </a:srgbClr>
          </a:solidFill>
        </p:spPr>
        <p:txBody>
          <a:bodyPr wrap="square" lIns="0" tIns="0" rIns="0" bIns="0" rtlCol="0"/>
          <a:lstStyle/>
          <a:p>
            <a:endParaRPr sz="1350"/>
          </a:p>
        </p:txBody>
      </p:sp>
      <p:sp>
        <p:nvSpPr>
          <p:cNvPr id="118" name="bk object 118"/>
          <p:cNvSpPr/>
          <p:nvPr/>
        </p:nvSpPr>
        <p:spPr>
          <a:xfrm>
            <a:off x="7626401" y="5058118"/>
            <a:ext cx="39090" cy="41243"/>
          </a:xfrm>
          <a:prstGeom prst="rect">
            <a:avLst/>
          </a:prstGeom>
          <a:blipFill>
            <a:blip r:embed="rId30" cstate="print"/>
            <a:stretch>
              <a:fillRect/>
            </a:stretch>
          </a:blipFill>
        </p:spPr>
        <p:txBody>
          <a:bodyPr wrap="square" lIns="0" tIns="0" rIns="0" bIns="0" rtlCol="0"/>
          <a:lstStyle/>
          <a:p>
            <a:endParaRPr sz="1350"/>
          </a:p>
        </p:txBody>
      </p:sp>
      <p:sp>
        <p:nvSpPr>
          <p:cNvPr id="119" name="bk object 119"/>
          <p:cNvSpPr/>
          <p:nvPr/>
        </p:nvSpPr>
        <p:spPr>
          <a:xfrm>
            <a:off x="7557884" y="4970473"/>
            <a:ext cx="169688" cy="213503"/>
          </a:xfrm>
          <a:prstGeom prst="rect">
            <a:avLst/>
          </a:prstGeom>
          <a:blipFill>
            <a:blip r:embed="rId31" cstate="print"/>
            <a:stretch>
              <a:fillRect/>
            </a:stretch>
          </a:blipFill>
        </p:spPr>
        <p:txBody>
          <a:bodyPr wrap="square" lIns="0" tIns="0" rIns="0" bIns="0" rtlCol="0"/>
          <a:lstStyle/>
          <a:p>
            <a:endParaRPr sz="1350"/>
          </a:p>
        </p:txBody>
      </p:sp>
      <p:sp>
        <p:nvSpPr>
          <p:cNvPr id="120" name="bk object 120"/>
          <p:cNvSpPr/>
          <p:nvPr/>
        </p:nvSpPr>
        <p:spPr>
          <a:xfrm>
            <a:off x="7458866" y="4907547"/>
            <a:ext cx="46844" cy="58178"/>
          </a:xfrm>
          <a:prstGeom prst="rect">
            <a:avLst/>
          </a:prstGeom>
          <a:blipFill>
            <a:blip r:embed="rId32" cstate="print"/>
            <a:stretch>
              <a:fillRect/>
            </a:stretch>
          </a:blipFill>
        </p:spPr>
        <p:txBody>
          <a:bodyPr wrap="square" lIns="0" tIns="0" rIns="0" bIns="0" rtlCol="0"/>
          <a:lstStyle/>
          <a:p>
            <a:endParaRPr sz="1350"/>
          </a:p>
        </p:txBody>
      </p:sp>
      <p:sp>
        <p:nvSpPr>
          <p:cNvPr id="121" name="bk object 121"/>
          <p:cNvSpPr/>
          <p:nvPr/>
        </p:nvSpPr>
        <p:spPr>
          <a:xfrm>
            <a:off x="7559342" y="4972584"/>
            <a:ext cx="167162" cy="75971"/>
          </a:xfrm>
          <a:prstGeom prst="rect">
            <a:avLst/>
          </a:prstGeom>
          <a:blipFill>
            <a:blip r:embed="rId33" cstate="print"/>
            <a:stretch>
              <a:fillRect/>
            </a:stretch>
          </a:blipFill>
        </p:spPr>
        <p:txBody>
          <a:bodyPr wrap="square" lIns="0" tIns="0" rIns="0" bIns="0" rtlCol="0"/>
          <a:lstStyle/>
          <a:p>
            <a:endParaRPr sz="1350"/>
          </a:p>
        </p:txBody>
      </p:sp>
      <p:sp>
        <p:nvSpPr>
          <p:cNvPr id="122" name="bk object 122"/>
          <p:cNvSpPr/>
          <p:nvPr/>
        </p:nvSpPr>
        <p:spPr>
          <a:xfrm>
            <a:off x="7665968" y="4952675"/>
            <a:ext cx="17983" cy="24822"/>
          </a:xfrm>
          <a:prstGeom prst="rect">
            <a:avLst/>
          </a:prstGeom>
          <a:blipFill>
            <a:blip r:embed="rId34" cstate="print"/>
            <a:stretch>
              <a:fillRect/>
            </a:stretch>
          </a:blipFill>
        </p:spPr>
        <p:txBody>
          <a:bodyPr wrap="square" lIns="0" tIns="0" rIns="0" bIns="0" rtlCol="0"/>
          <a:lstStyle/>
          <a:p>
            <a:endParaRPr sz="1350"/>
          </a:p>
        </p:txBody>
      </p:sp>
      <p:sp>
        <p:nvSpPr>
          <p:cNvPr id="123" name="bk object 123"/>
          <p:cNvSpPr/>
          <p:nvPr/>
        </p:nvSpPr>
        <p:spPr>
          <a:xfrm>
            <a:off x="7558941" y="4971869"/>
            <a:ext cx="167164" cy="27146"/>
          </a:xfrm>
          <a:custGeom>
            <a:avLst/>
            <a:gdLst/>
            <a:ahLst/>
            <a:cxnLst/>
            <a:rect l="l" t="t" r="r" b="b"/>
            <a:pathLst>
              <a:path w="222884" h="36195">
                <a:moveTo>
                  <a:pt x="219722" y="0"/>
                </a:moveTo>
                <a:lnTo>
                  <a:pt x="213753" y="0"/>
                </a:lnTo>
                <a:lnTo>
                  <a:pt x="222834" y="952"/>
                </a:lnTo>
                <a:lnTo>
                  <a:pt x="216776" y="952"/>
                </a:lnTo>
                <a:lnTo>
                  <a:pt x="185574" y="21324"/>
                </a:lnTo>
                <a:lnTo>
                  <a:pt x="150944" y="21578"/>
                </a:lnTo>
                <a:lnTo>
                  <a:pt x="122855" y="13262"/>
                </a:lnTo>
                <a:lnTo>
                  <a:pt x="111277" y="7924"/>
                </a:lnTo>
                <a:lnTo>
                  <a:pt x="70041" y="29604"/>
                </a:lnTo>
                <a:lnTo>
                  <a:pt x="45326" y="36104"/>
                </a:lnTo>
                <a:lnTo>
                  <a:pt x="27259" y="26771"/>
                </a:lnTo>
                <a:lnTo>
                  <a:pt x="5969" y="952"/>
                </a:lnTo>
                <a:lnTo>
                  <a:pt x="0" y="952"/>
                </a:lnTo>
              </a:path>
            </a:pathLst>
          </a:custGeom>
          <a:ln w="3721">
            <a:solidFill>
              <a:srgbClr val="96712E"/>
            </a:solidFill>
          </a:ln>
        </p:spPr>
        <p:txBody>
          <a:bodyPr wrap="square" lIns="0" tIns="0" rIns="0" bIns="0" rtlCol="0"/>
          <a:lstStyle/>
          <a:p>
            <a:endParaRPr sz="1350"/>
          </a:p>
        </p:txBody>
      </p:sp>
      <p:sp>
        <p:nvSpPr>
          <p:cNvPr id="124" name="bk object 124"/>
          <p:cNvSpPr/>
          <p:nvPr/>
        </p:nvSpPr>
        <p:spPr>
          <a:xfrm>
            <a:off x="7559275" y="4971089"/>
            <a:ext cx="166688" cy="209074"/>
          </a:xfrm>
          <a:custGeom>
            <a:avLst/>
            <a:gdLst/>
            <a:ahLst/>
            <a:cxnLst/>
            <a:rect l="l" t="t" r="r" b="b"/>
            <a:pathLst>
              <a:path w="222250" h="278765">
                <a:moveTo>
                  <a:pt x="112815" y="277215"/>
                </a:moveTo>
                <a:lnTo>
                  <a:pt x="155408" y="242364"/>
                </a:lnTo>
                <a:lnTo>
                  <a:pt x="185293" y="205256"/>
                </a:lnTo>
                <a:lnTo>
                  <a:pt x="204677" y="166295"/>
                </a:lnTo>
                <a:lnTo>
                  <a:pt x="215768" y="125885"/>
                </a:lnTo>
                <a:lnTo>
                  <a:pt x="220772" y="84430"/>
                </a:lnTo>
                <a:lnTo>
                  <a:pt x="221897" y="42334"/>
                </a:lnTo>
                <a:lnTo>
                  <a:pt x="221349" y="0"/>
                </a:lnTo>
                <a:lnTo>
                  <a:pt x="215380" y="0"/>
                </a:lnTo>
                <a:lnTo>
                  <a:pt x="190971" y="18371"/>
                </a:lnTo>
                <a:lnTo>
                  <a:pt x="163118" y="22236"/>
                </a:lnTo>
                <a:lnTo>
                  <a:pt x="117628" y="10515"/>
                </a:lnTo>
                <a:lnTo>
                  <a:pt x="110948" y="7289"/>
                </a:lnTo>
                <a:lnTo>
                  <a:pt x="110186" y="7683"/>
                </a:lnTo>
                <a:lnTo>
                  <a:pt x="107926" y="8712"/>
                </a:lnTo>
                <a:lnTo>
                  <a:pt x="90212" y="15950"/>
                </a:lnTo>
                <a:lnTo>
                  <a:pt x="63098" y="21915"/>
                </a:lnTo>
                <a:lnTo>
                  <a:pt x="33045" y="19100"/>
                </a:lnTo>
                <a:lnTo>
                  <a:pt x="6516" y="0"/>
                </a:lnTo>
                <a:lnTo>
                  <a:pt x="547" y="0"/>
                </a:lnTo>
                <a:lnTo>
                  <a:pt x="0" y="42333"/>
                </a:lnTo>
                <a:lnTo>
                  <a:pt x="1123" y="84429"/>
                </a:lnTo>
                <a:lnTo>
                  <a:pt x="6123" y="125882"/>
                </a:lnTo>
                <a:lnTo>
                  <a:pt x="17205" y="166288"/>
                </a:lnTo>
                <a:lnTo>
                  <a:pt x="36576" y="205242"/>
                </a:lnTo>
                <a:lnTo>
                  <a:pt x="66440" y="242340"/>
                </a:lnTo>
                <a:lnTo>
                  <a:pt x="109005" y="277177"/>
                </a:lnTo>
                <a:lnTo>
                  <a:pt x="110986" y="278561"/>
                </a:lnTo>
                <a:lnTo>
                  <a:pt x="111990" y="277774"/>
                </a:lnTo>
                <a:lnTo>
                  <a:pt x="112815" y="277215"/>
                </a:lnTo>
                <a:close/>
              </a:path>
            </a:pathLst>
          </a:custGeom>
          <a:ln w="3721">
            <a:solidFill>
              <a:srgbClr val="D9D746"/>
            </a:solidFill>
          </a:ln>
        </p:spPr>
        <p:txBody>
          <a:bodyPr wrap="square" lIns="0" tIns="0" rIns="0" bIns="0" rtlCol="0"/>
          <a:lstStyle/>
          <a:p>
            <a:endParaRPr sz="1350"/>
          </a:p>
        </p:txBody>
      </p:sp>
      <p:sp>
        <p:nvSpPr>
          <p:cNvPr id="125" name="bk object 125"/>
          <p:cNvSpPr/>
          <p:nvPr/>
        </p:nvSpPr>
        <p:spPr>
          <a:xfrm>
            <a:off x="7560050" y="5046998"/>
            <a:ext cx="165259" cy="0"/>
          </a:xfrm>
          <a:custGeom>
            <a:avLst/>
            <a:gdLst/>
            <a:ahLst/>
            <a:cxnLst/>
            <a:rect l="l" t="t" r="r" b="b"/>
            <a:pathLst>
              <a:path w="220345">
                <a:moveTo>
                  <a:pt x="0" y="0"/>
                </a:moveTo>
                <a:lnTo>
                  <a:pt x="219760" y="0"/>
                </a:lnTo>
              </a:path>
            </a:pathLst>
          </a:custGeom>
          <a:ln w="6362">
            <a:solidFill>
              <a:srgbClr val="D9D746"/>
            </a:solidFill>
          </a:ln>
        </p:spPr>
        <p:txBody>
          <a:bodyPr wrap="square" lIns="0" tIns="0" rIns="0" bIns="0" rtlCol="0"/>
          <a:lstStyle/>
          <a:p>
            <a:endParaRPr sz="1350"/>
          </a:p>
        </p:txBody>
      </p:sp>
      <p:sp>
        <p:nvSpPr>
          <p:cNvPr id="126" name="bk object 126"/>
          <p:cNvSpPr/>
          <p:nvPr/>
        </p:nvSpPr>
        <p:spPr>
          <a:xfrm>
            <a:off x="7577166" y="5107371"/>
            <a:ext cx="131921" cy="0"/>
          </a:xfrm>
          <a:custGeom>
            <a:avLst/>
            <a:gdLst/>
            <a:ahLst/>
            <a:cxnLst/>
            <a:rect l="l" t="t" r="r" b="b"/>
            <a:pathLst>
              <a:path w="175895">
                <a:moveTo>
                  <a:pt x="0" y="0"/>
                </a:moveTo>
                <a:lnTo>
                  <a:pt x="175768" y="0"/>
                </a:lnTo>
              </a:path>
            </a:pathLst>
          </a:custGeom>
          <a:ln w="6400">
            <a:solidFill>
              <a:srgbClr val="D9D746"/>
            </a:solidFill>
          </a:ln>
        </p:spPr>
        <p:txBody>
          <a:bodyPr wrap="square" lIns="0" tIns="0" rIns="0" bIns="0" rtlCol="0"/>
          <a:lstStyle/>
          <a:p>
            <a:endParaRPr sz="1350"/>
          </a:p>
        </p:txBody>
      </p:sp>
      <p:sp>
        <p:nvSpPr>
          <p:cNvPr id="127" name="bk object 127"/>
          <p:cNvSpPr/>
          <p:nvPr/>
        </p:nvSpPr>
        <p:spPr>
          <a:xfrm>
            <a:off x="7556201" y="4966381"/>
            <a:ext cx="86678" cy="217646"/>
          </a:xfrm>
          <a:custGeom>
            <a:avLst/>
            <a:gdLst/>
            <a:ahLst/>
            <a:cxnLst/>
            <a:rect l="l" t="t" r="r" b="b"/>
            <a:pathLst>
              <a:path w="115570" h="290195">
                <a:moveTo>
                  <a:pt x="910" y="76"/>
                </a:moveTo>
                <a:lnTo>
                  <a:pt x="348" y="20710"/>
                </a:lnTo>
                <a:lnTo>
                  <a:pt x="3" y="41249"/>
                </a:lnTo>
                <a:lnTo>
                  <a:pt x="0" y="61904"/>
                </a:lnTo>
                <a:lnTo>
                  <a:pt x="466" y="82473"/>
                </a:lnTo>
                <a:lnTo>
                  <a:pt x="4236" y="123559"/>
                </a:lnTo>
                <a:lnTo>
                  <a:pt x="13636" y="163664"/>
                </a:lnTo>
                <a:lnTo>
                  <a:pt x="30031" y="201536"/>
                </a:lnTo>
                <a:lnTo>
                  <a:pt x="53260" y="235470"/>
                </a:lnTo>
                <a:lnTo>
                  <a:pt x="82101" y="264871"/>
                </a:lnTo>
                <a:lnTo>
                  <a:pt x="115083" y="289699"/>
                </a:lnTo>
                <a:lnTo>
                  <a:pt x="106583" y="283802"/>
                </a:lnTo>
                <a:lnTo>
                  <a:pt x="98275" y="277679"/>
                </a:lnTo>
                <a:lnTo>
                  <a:pt x="67307" y="250555"/>
                </a:lnTo>
                <a:lnTo>
                  <a:pt x="41125" y="218797"/>
                </a:lnTo>
                <a:lnTo>
                  <a:pt x="21318" y="182751"/>
                </a:lnTo>
                <a:lnTo>
                  <a:pt x="8538" y="143688"/>
                </a:lnTo>
                <a:lnTo>
                  <a:pt x="2129" y="103026"/>
                </a:lnTo>
                <a:lnTo>
                  <a:pt x="315" y="61904"/>
                </a:lnTo>
                <a:lnTo>
                  <a:pt x="351" y="30985"/>
                </a:lnTo>
                <a:lnTo>
                  <a:pt x="502" y="20677"/>
                </a:lnTo>
                <a:lnTo>
                  <a:pt x="910" y="76"/>
                </a:lnTo>
                <a:close/>
              </a:path>
              <a:path w="115570" h="290195">
                <a:moveTo>
                  <a:pt x="4606" y="1790"/>
                </a:moveTo>
                <a:lnTo>
                  <a:pt x="4438" y="1790"/>
                </a:lnTo>
                <a:lnTo>
                  <a:pt x="4606" y="1866"/>
                </a:lnTo>
                <a:lnTo>
                  <a:pt x="5089" y="1866"/>
                </a:lnTo>
                <a:lnTo>
                  <a:pt x="4606" y="1790"/>
                </a:lnTo>
                <a:close/>
              </a:path>
              <a:path w="115570" h="290195">
                <a:moveTo>
                  <a:pt x="4327" y="1739"/>
                </a:moveTo>
                <a:lnTo>
                  <a:pt x="4454" y="1790"/>
                </a:lnTo>
                <a:lnTo>
                  <a:pt x="4327" y="1739"/>
                </a:lnTo>
                <a:close/>
              </a:path>
              <a:path w="115570" h="290195">
                <a:moveTo>
                  <a:pt x="2968" y="152"/>
                </a:moveTo>
                <a:lnTo>
                  <a:pt x="3488" y="317"/>
                </a:lnTo>
                <a:lnTo>
                  <a:pt x="3933" y="546"/>
                </a:lnTo>
                <a:lnTo>
                  <a:pt x="4212" y="749"/>
                </a:lnTo>
                <a:lnTo>
                  <a:pt x="4009" y="546"/>
                </a:lnTo>
                <a:lnTo>
                  <a:pt x="3488" y="266"/>
                </a:lnTo>
                <a:lnTo>
                  <a:pt x="2968" y="152"/>
                </a:lnTo>
                <a:close/>
              </a:path>
              <a:path w="115570" h="290195">
                <a:moveTo>
                  <a:pt x="2460" y="76"/>
                </a:moveTo>
                <a:lnTo>
                  <a:pt x="1939" y="76"/>
                </a:lnTo>
                <a:lnTo>
                  <a:pt x="2460" y="152"/>
                </a:lnTo>
                <a:lnTo>
                  <a:pt x="2968" y="152"/>
                </a:lnTo>
                <a:lnTo>
                  <a:pt x="2460" y="76"/>
                </a:lnTo>
                <a:close/>
              </a:path>
              <a:path w="115570" h="290195">
                <a:moveTo>
                  <a:pt x="1380" y="0"/>
                </a:moveTo>
                <a:lnTo>
                  <a:pt x="910" y="0"/>
                </a:lnTo>
                <a:lnTo>
                  <a:pt x="1939" y="76"/>
                </a:lnTo>
                <a:lnTo>
                  <a:pt x="1380" y="0"/>
                </a:lnTo>
                <a:close/>
              </a:path>
            </a:pathLst>
          </a:custGeom>
          <a:solidFill>
            <a:srgbClr val="FFFFFF"/>
          </a:solidFill>
        </p:spPr>
        <p:txBody>
          <a:bodyPr wrap="square" lIns="0" tIns="0" rIns="0" bIns="0" rtlCol="0"/>
          <a:lstStyle/>
          <a:p>
            <a:endParaRPr sz="1350"/>
          </a:p>
        </p:txBody>
      </p:sp>
      <p:sp>
        <p:nvSpPr>
          <p:cNvPr id="128" name="bk object 128"/>
          <p:cNvSpPr/>
          <p:nvPr/>
        </p:nvSpPr>
        <p:spPr>
          <a:xfrm>
            <a:off x="7564546" y="4967575"/>
            <a:ext cx="78104" cy="17621"/>
          </a:xfrm>
          <a:custGeom>
            <a:avLst/>
            <a:gdLst/>
            <a:ahLst/>
            <a:cxnLst/>
            <a:rect l="l" t="t" r="r" b="b"/>
            <a:pathLst>
              <a:path w="104140" h="23495">
                <a:moveTo>
                  <a:pt x="0" y="0"/>
                </a:moveTo>
                <a:lnTo>
                  <a:pt x="35410" y="22118"/>
                </a:lnTo>
                <a:lnTo>
                  <a:pt x="49529" y="23304"/>
                </a:lnTo>
                <a:lnTo>
                  <a:pt x="56662" y="22893"/>
                </a:lnTo>
                <a:lnTo>
                  <a:pt x="57090" y="22834"/>
                </a:lnTo>
                <a:lnTo>
                  <a:pt x="49529" y="22834"/>
                </a:lnTo>
                <a:lnTo>
                  <a:pt x="42477" y="22648"/>
                </a:lnTo>
                <a:lnTo>
                  <a:pt x="4694" y="5375"/>
                </a:lnTo>
                <a:lnTo>
                  <a:pt x="0" y="0"/>
                </a:lnTo>
                <a:close/>
              </a:path>
              <a:path w="104140" h="23495">
                <a:moveTo>
                  <a:pt x="99022" y="9975"/>
                </a:moveTo>
                <a:lnTo>
                  <a:pt x="95288" y="11658"/>
                </a:lnTo>
                <a:lnTo>
                  <a:pt x="90830" y="13436"/>
                </a:lnTo>
                <a:lnTo>
                  <a:pt x="86448" y="15354"/>
                </a:lnTo>
                <a:lnTo>
                  <a:pt x="49529" y="22834"/>
                </a:lnTo>
                <a:lnTo>
                  <a:pt x="57090" y="22834"/>
                </a:lnTo>
                <a:lnTo>
                  <a:pt x="97434" y="10798"/>
                </a:lnTo>
                <a:lnTo>
                  <a:pt x="99022" y="9975"/>
                </a:lnTo>
                <a:close/>
              </a:path>
              <a:path w="104140" h="23495">
                <a:moveTo>
                  <a:pt x="103758" y="7518"/>
                </a:moveTo>
                <a:lnTo>
                  <a:pt x="99022" y="9975"/>
                </a:lnTo>
                <a:lnTo>
                  <a:pt x="99542" y="9740"/>
                </a:lnTo>
                <a:lnTo>
                  <a:pt x="103758" y="7518"/>
                </a:lnTo>
                <a:close/>
              </a:path>
            </a:pathLst>
          </a:custGeom>
          <a:solidFill>
            <a:srgbClr val="FFFFFF"/>
          </a:solidFill>
        </p:spPr>
        <p:txBody>
          <a:bodyPr wrap="square" lIns="0" tIns="0" rIns="0" bIns="0" rtlCol="0"/>
          <a:lstStyle/>
          <a:p>
            <a:endParaRPr sz="1350"/>
          </a:p>
        </p:txBody>
      </p:sp>
      <p:sp>
        <p:nvSpPr>
          <p:cNvPr id="129" name="bk object 129"/>
          <p:cNvSpPr/>
          <p:nvPr/>
        </p:nvSpPr>
        <p:spPr>
          <a:xfrm>
            <a:off x="7642512" y="4967572"/>
            <a:ext cx="79058" cy="17621"/>
          </a:xfrm>
          <a:custGeom>
            <a:avLst/>
            <a:gdLst/>
            <a:ahLst/>
            <a:cxnLst/>
            <a:rect l="l" t="t" r="r" b="b"/>
            <a:pathLst>
              <a:path w="105409" h="23495">
                <a:moveTo>
                  <a:pt x="5878" y="10469"/>
                </a:moveTo>
                <a:lnTo>
                  <a:pt x="47549" y="23028"/>
                </a:lnTo>
                <a:lnTo>
                  <a:pt x="54749" y="23431"/>
                </a:lnTo>
                <a:lnTo>
                  <a:pt x="61961" y="23192"/>
                </a:lnTo>
                <a:lnTo>
                  <a:pt x="63305" y="22999"/>
                </a:lnTo>
                <a:lnTo>
                  <a:pt x="54749" y="22999"/>
                </a:lnTo>
                <a:lnTo>
                  <a:pt x="47599" y="22591"/>
                </a:lnTo>
                <a:lnTo>
                  <a:pt x="8636" y="11658"/>
                </a:lnTo>
                <a:lnTo>
                  <a:pt x="5878" y="10469"/>
                </a:lnTo>
                <a:close/>
              </a:path>
              <a:path w="105409" h="23495">
                <a:moveTo>
                  <a:pt x="105194" y="0"/>
                </a:moveTo>
                <a:lnTo>
                  <a:pt x="69018" y="21750"/>
                </a:lnTo>
                <a:lnTo>
                  <a:pt x="54749" y="22999"/>
                </a:lnTo>
                <a:lnTo>
                  <a:pt x="63305" y="22999"/>
                </a:lnTo>
                <a:lnTo>
                  <a:pt x="98704" y="6997"/>
                </a:lnTo>
                <a:lnTo>
                  <a:pt x="102082" y="3708"/>
                </a:lnTo>
                <a:lnTo>
                  <a:pt x="105194" y="0"/>
                </a:lnTo>
                <a:close/>
              </a:path>
              <a:path w="105409" h="23495">
                <a:moveTo>
                  <a:pt x="0" y="7518"/>
                </a:moveTo>
                <a:lnTo>
                  <a:pt x="4216" y="9753"/>
                </a:lnTo>
                <a:lnTo>
                  <a:pt x="5878" y="10469"/>
                </a:lnTo>
                <a:lnTo>
                  <a:pt x="0" y="7518"/>
                </a:lnTo>
                <a:close/>
              </a:path>
            </a:pathLst>
          </a:custGeom>
          <a:solidFill>
            <a:srgbClr val="FFFFFF"/>
          </a:solidFill>
        </p:spPr>
        <p:txBody>
          <a:bodyPr wrap="square" lIns="0" tIns="0" rIns="0" bIns="0" rtlCol="0"/>
          <a:lstStyle/>
          <a:p>
            <a:endParaRPr sz="1350"/>
          </a:p>
        </p:txBody>
      </p:sp>
      <p:sp>
        <p:nvSpPr>
          <p:cNvPr id="130" name="bk object 130"/>
          <p:cNvSpPr/>
          <p:nvPr/>
        </p:nvSpPr>
        <p:spPr>
          <a:xfrm>
            <a:off x="7642486" y="4969515"/>
            <a:ext cx="86201" cy="214789"/>
          </a:xfrm>
          <a:custGeom>
            <a:avLst/>
            <a:gdLst/>
            <a:ahLst/>
            <a:cxnLst/>
            <a:rect l="l" t="t" r="r" b="b"/>
            <a:pathLst>
              <a:path w="114934" h="286384">
                <a:moveTo>
                  <a:pt x="112382" y="0"/>
                </a:moveTo>
                <a:lnTo>
                  <a:pt x="113741" y="393"/>
                </a:lnTo>
                <a:lnTo>
                  <a:pt x="114028" y="10560"/>
                </a:lnTo>
                <a:lnTo>
                  <a:pt x="114239" y="20700"/>
                </a:lnTo>
                <a:lnTo>
                  <a:pt x="114358" y="51215"/>
                </a:lnTo>
                <a:lnTo>
                  <a:pt x="114180" y="61379"/>
                </a:lnTo>
                <a:lnTo>
                  <a:pt x="111797" y="101985"/>
                </a:lnTo>
                <a:lnTo>
                  <a:pt x="105306" y="141981"/>
                </a:lnTo>
                <a:lnTo>
                  <a:pt x="92577" y="180507"/>
                </a:lnTo>
                <a:lnTo>
                  <a:pt x="73184" y="216132"/>
                </a:lnTo>
                <a:lnTo>
                  <a:pt x="47275" y="247313"/>
                </a:lnTo>
                <a:lnTo>
                  <a:pt x="16325" y="273700"/>
                </a:lnTo>
                <a:lnTo>
                  <a:pt x="0" y="285762"/>
                </a:lnTo>
                <a:lnTo>
                  <a:pt x="8284" y="279762"/>
                </a:lnTo>
                <a:lnTo>
                  <a:pt x="40091" y="254511"/>
                </a:lnTo>
                <a:lnTo>
                  <a:pt x="73490" y="216314"/>
                </a:lnTo>
                <a:lnTo>
                  <a:pt x="93037" y="180677"/>
                </a:lnTo>
                <a:lnTo>
                  <a:pt x="105811" y="141981"/>
                </a:lnTo>
                <a:lnTo>
                  <a:pt x="112184" y="101941"/>
                </a:lnTo>
                <a:lnTo>
                  <a:pt x="114502" y="61379"/>
                </a:lnTo>
                <a:lnTo>
                  <a:pt x="114669" y="41033"/>
                </a:lnTo>
                <a:lnTo>
                  <a:pt x="114382" y="20700"/>
                </a:lnTo>
                <a:lnTo>
                  <a:pt x="113779" y="355"/>
                </a:lnTo>
                <a:lnTo>
                  <a:pt x="112382" y="0"/>
                </a:lnTo>
                <a:close/>
              </a:path>
            </a:pathLst>
          </a:custGeom>
          <a:solidFill>
            <a:srgbClr val="FFFFFF"/>
          </a:solidFill>
        </p:spPr>
        <p:txBody>
          <a:bodyPr wrap="square" lIns="0" tIns="0" rIns="0" bIns="0" rtlCol="0"/>
          <a:lstStyle/>
          <a:p>
            <a:endParaRPr sz="1350"/>
          </a:p>
        </p:txBody>
      </p:sp>
      <p:sp>
        <p:nvSpPr>
          <p:cNvPr id="131" name="bk object 131"/>
          <p:cNvSpPr/>
          <p:nvPr/>
        </p:nvSpPr>
        <p:spPr>
          <a:xfrm>
            <a:off x="7632821" y="4976556"/>
            <a:ext cx="7658" cy="10525"/>
          </a:xfrm>
          <a:prstGeom prst="rect">
            <a:avLst/>
          </a:prstGeom>
          <a:blipFill>
            <a:blip r:embed="rId35" cstate="print"/>
            <a:stretch>
              <a:fillRect/>
            </a:stretch>
          </a:blipFill>
        </p:spPr>
        <p:txBody>
          <a:bodyPr wrap="square" lIns="0" tIns="0" rIns="0" bIns="0" rtlCol="0"/>
          <a:lstStyle/>
          <a:p>
            <a:endParaRPr sz="1350"/>
          </a:p>
        </p:txBody>
      </p:sp>
      <p:sp>
        <p:nvSpPr>
          <p:cNvPr id="132" name="bk object 132"/>
          <p:cNvSpPr/>
          <p:nvPr/>
        </p:nvSpPr>
        <p:spPr>
          <a:xfrm>
            <a:off x="7776010" y="4907547"/>
            <a:ext cx="46815" cy="58178"/>
          </a:xfrm>
          <a:prstGeom prst="rect">
            <a:avLst/>
          </a:prstGeom>
          <a:blipFill>
            <a:blip r:embed="rId36" cstate="print"/>
            <a:stretch>
              <a:fillRect/>
            </a:stretch>
          </a:blipFill>
        </p:spPr>
        <p:txBody>
          <a:bodyPr wrap="square" lIns="0" tIns="0" rIns="0" bIns="0" rtlCol="0"/>
          <a:lstStyle/>
          <a:p>
            <a:endParaRPr sz="1350"/>
          </a:p>
        </p:txBody>
      </p:sp>
      <p:sp>
        <p:nvSpPr>
          <p:cNvPr id="133" name="bk object 133"/>
          <p:cNvSpPr/>
          <p:nvPr/>
        </p:nvSpPr>
        <p:spPr>
          <a:xfrm>
            <a:off x="7613304" y="4888954"/>
            <a:ext cx="62722" cy="84695"/>
          </a:xfrm>
          <a:prstGeom prst="rect">
            <a:avLst/>
          </a:prstGeom>
          <a:blipFill>
            <a:blip r:embed="rId37" cstate="print"/>
            <a:stretch>
              <a:fillRect/>
            </a:stretch>
          </a:blipFill>
        </p:spPr>
        <p:txBody>
          <a:bodyPr wrap="square" lIns="0" tIns="0" rIns="0" bIns="0" rtlCol="0"/>
          <a:lstStyle/>
          <a:p>
            <a:endParaRPr sz="1350"/>
          </a:p>
        </p:txBody>
      </p:sp>
      <p:sp>
        <p:nvSpPr>
          <p:cNvPr id="134" name="bk object 134"/>
          <p:cNvSpPr/>
          <p:nvPr/>
        </p:nvSpPr>
        <p:spPr>
          <a:xfrm>
            <a:off x="7706124" y="4937912"/>
            <a:ext cx="46520" cy="48692"/>
          </a:xfrm>
          <a:prstGeom prst="rect">
            <a:avLst/>
          </a:prstGeom>
          <a:blipFill>
            <a:blip r:embed="rId38" cstate="print"/>
            <a:stretch>
              <a:fillRect/>
            </a:stretch>
          </a:blipFill>
        </p:spPr>
        <p:txBody>
          <a:bodyPr wrap="square" lIns="0" tIns="0" rIns="0" bIns="0" rtlCol="0"/>
          <a:lstStyle/>
          <a:p>
            <a:endParaRPr sz="1350"/>
          </a:p>
        </p:txBody>
      </p:sp>
      <p:sp>
        <p:nvSpPr>
          <p:cNvPr id="135" name="bk object 135"/>
          <p:cNvSpPr/>
          <p:nvPr/>
        </p:nvSpPr>
        <p:spPr>
          <a:xfrm>
            <a:off x="7533341" y="4937884"/>
            <a:ext cx="45558" cy="48720"/>
          </a:xfrm>
          <a:prstGeom prst="rect">
            <a:avLst/>
          </a:prstGeom>
          <a:blipFill>
            <a:blip r:embed="rId39" cstate="print"/>
            <a:stretch>
              <a:fillRect/>
            </a:stretch>
          </a:blipFill>
        </p:spPr>
        <p:txBody>
          <a:bodyPr wrap="square" lIns="0" tIns="0" rIns="0" bIns="0" rtlCol="0"/>
          <a:lstStyle/>
          <a:p>
            <a:endParaRPr sz="1350"/>
          </a:p>
        </p:txBody>
      </p:sp>
      <p:sp>
        <p:nvSpPr>
          <p:cNvPr id="136" name="bk object 136"/>
          <p:cNvSpPr/>
          <p:nvPr/>
        </p:nvSpPr>
        <p:spPr>
          <a:xfrm>
            <a:off x="7671764" y="4969963"/>
            <a:ext cx="5239" cy="4763"/>
          </a:xfrm>
          <a:custGeom>
            <a:avLst/>
            <a:gdLst/>
            <a:ahLst/>
            <a:cxnLst/>
            <a:rect l="l" t="t" r="r" b="b"/>
            <a:pathLst>
              <a:path w="6984" h="6350">
                <a:moveTo>
                  <a:pt x="1265" y="0"/>
                </a:moveTo>
                <a:lnTo>
                  <a:pt x="27" y="2032"/>
                </a:lnTo>
                <a:lnTo>
                  <a:pt x="0" y="2184"/>
                </a:lnTo>
                <a:lnTo>
                  <a:pt x="745" y="2857"/>
                </a:lnTo>
                <a:lnTo>
                  <a:pt x="1265" y="3378"/>
                </a:lnTo>
                <a:lnTo>
                  <a:pt x="3094" y="5003"/>
                </a:lnTo>
                <a:lnTo>
                  <a:pt x="4453" y="6286"/>
                </a:lnTo>
                <a:lnTo>
                  <a:pt x="4847" y="5003"/>
                </a:lnTo>
                <a:lnTo>
                  <a:pt x="5520" y="4368"/>
                </a:lnTo>
                <a:lnTo>
                  <a:pt x="6282" y="3733"/>
                </a:lnTo>
                <a:lnTo>
                  <a:pt x="6467" y="2184"/>
                </a:lnTo>
                <a:lnTo>
                  <a:pt x="4847" y="2184"/>
                </a:lnTo>
                <a:lnTo>
                  <a:pt x="2535" y="749"/>
                </a:lnTo>
                <a:lnTo>
                  <a:pt x="1265" y="0"/>
                </a:lnTo>
                <a:close/>
              </a:path>
              <a:path w="6984" h="6350">
                <a:moveTo>
                  <a:pt x="6364" y="3733"/>
                </a:moveTo>
                <a:lnTo>
                  <a:pt x="6307" y="4178"/>
                </a:lnTo>
                <a:lnTo>
                  <a:pt x="6364" y="3733"/>
                </a:lnTo>
                <a:close/>
              </a:path>
              <a:path w="6984" h="6350">
                <a:moveTo>
                  <a:pt x="6472" y="2032"/>
                </a:moveTo>
                <a:lnTo>
                  <a:pt x="4847" y="2184"/>
                </a:lnTo>
                <a:lnTo>
                  <a:pt x="6467" y="2184"/>
                </a:lnTo>
                <a:lnTo>
                  <a:pt x="6472" y="2032"/>
                </a:lnTo>
                <a:close/>
              </a:path>
            </a:pathLst>
          </a:custGeom>
          <a:solidFill>
            <a:srgbClr val="544F4C"/>
          </a:solidFill>
        </p:spPr>
        <p:txBody>
          <a:bodyPr wrap="square" lIns="0" tIns="0" rIns="0" bIns="0" rtlCol="0"/>
          <a:lstStyle/>
          <a:p>
            <a:endParaRPr sz="1350"/>
          </a:p>
        </p:txBody>
      </p:sp>
      <p:sp>
        <p:nvSpPr>
          <p:cNvPr id="137" name="bk object 137"/>
          <p:cNvSpPr/>
          <p:nvPr/>
        </p:nvSpPr>
        <p:spPr>
          <a:xfrm>
            <a:off x="7671245" y="4970050"/>
            <a:ext cx="5162" cy="4562"/>
          </a:xfrm>
          <a:prstGeom prst="rect">
            <a:avLst/>
          </a:prstGeom>
          <a:blipFill>
            <a:blip r:embed="rId40" cstate="print"/>
            <a:stretch>
              <a:fillRect/>
            </a:stretch>
          </a:blipFill>
        </p:spPr>
        <p:txBody>
          <a:bodyPr wrap="square" lIns="0" tIns="0" rIns="0" bIns="0" rtlCol="0"/>
          <a:lstStyle/>
          <a:p>
            <a:endParaRPr sz="1350"/>
          </a:p>
        </p:txBody>
      </p:sp>
      <p:sp>
        <p:nvSpPr>
          <p:cNvPr id="138" name="bk object 138"/>
          <p:cNvSpPr/>
          <p:nvPr/>
        </p:nvSpPr>
        <p:spPr>
          <a:xfrm>
            <a:off x="7670470" y="4968879"/>
            <a:ext cx="4763" cy="4763"/>
          </a:xfrm>
          <a:custGeom>
            <a:avLst/>
            <a:gdLst/>
            <a:ahLst/>
            <a:cxnLst/>
            <a:rect l="l" t="t" r="r" b="b"/>
            <a:pathLst>
              <a:path w="6350" h="6350">
                <a:moveTo>
                  <a:pt x="1193" y="0"/>
                </a:moveTo>
                <a:lnTo>
                  <a:pt x="0" y="2387"/>
                </a:lnTo>
                <a:lnTo>
                  <a:pt x="838" y="2870"/>
                </a:lnTo>
                <a:lnTo>
                  <a:pt x="1282" y="3390"/>
                </a:lnTo>
                <a:lnTo>
                  <a:pt x="1790" y="3657"/>
                </a:lnTo>
                <a:lnTo>
                  <a:pt x="3225" y="4825"/>
                </a:lnTo>
                <a:lnTo>
                  <a:pt x="4508" y="5981"/>
                </a:lnTo>
                <a:lnTo>
                  <a:pt x="4851" y="4622"/>
                </a:lnTo>
                <a:lnTo>
                  <a:pt x="6210" y="3187"/>
                </a:lnTo>
                <a:lnTo>
                  <a:pt x="6260" y="1803"/>
                </a:lnTo>
                <a:lnTo>
                  <a:pt x="4660" y="1803"/>
                </a:lnTo>
                <a:lnTo>
                  <a:pt x="2463" y="723"/>
                </a:lnTo>
                <a:lnTo>
                  <a:pt x="1193" y="0"/>
                </a:lnTo>
                <a:close/>
              </a:path>
              <a:path w="6350" h="6350">
                <a:moveTo>
                  <a:pt x="6286" y="3187"/>
                </a:moveTo>
                <a:lnTo>
                  <a:pt x="6286" y="3505"/>
                </a:lnTo>
                <a:lnTo>
                  <a:pt x="6286" y="3187"/>
                </a:lnTo>
                <a:close/>
              </a:path>
              <a:path w="6350" h="6350">
                <a:moveTo>
                  <a:pt x="6248" y="1447"/>
                </a:moveTo>
                <a:lnTo>
                  <a:pt x="4660" y="1803"/>
                </a:lnTo>
                <a:lnTo>
                  <a:pt x="6260" y="1803"/>
                </a:lnTo>
                <a:lnTo>
                  <a:pt x="6248" y="1447"/>
                </a:lnTo>
                <a:close/>
              </a:path>
            </a:pathLst>
          </a:custGeom>
          <a:solidFill>
            <a:srgbClr val="544F4C"/>
          </a:solidFill>
        </p:spPr>
        <p:txBody>
          <a:bodyPr wrap="square" lIns="0" tIns="0" rIns="0" bIns="0" rtlCol="0"/>
          <a:lstStyle/>
          <a:p>
            <a:endParaRPr sz="1350"/>
          </a:p>
        </p:txBody>
      </p:sp>
      <p:sp>
        <p:nvSpPr>
          <p:cNvPr id="139" name="bk object 139"/>
          <p:cNvSpPr/>
          <p:nvPr/>
        </p:nvSpPr>
        <p:spPr>
          <a:xfrm>
            <a:off x="7670063" y="4969031"/>
            <a:ext cx="5029" cy="4248"/>
          </a:xfrm>
          <a:prstGeom prst="rect">
            <a:avLst/>
          </a:prstGeom>
          <a:blipFill>
            <a:blip r:embed="rId41" cstate="print"/>
            <a:stretch>
              <a:fillRect/>
            </a:stretch>
          </a:blipFill>
        </p:spPr>
        <p:txBody>
          <a:bodyPr wrap="square" lIns="0" tIns="0" rIns="0" bIns="0" rtlCol="0"/>
          <a:lstStyle/>
          <a:p>
            <a:endParaRPr sz="1350"/>
          </a:p>
        </p:txBody>
      </p:sp>
      <p:sp>
        <p:nvSpPr>
          <p:cNvPr id="140" name="bk object 140"/>
          <p:cNvSpPr/>
          <p:nvPr/>
        </p:nvSpPr>
        <p:spPr>
          <a:xfrm>
            <a:off x="7668708" y="4967032"/>
            <a:ext cx="5239" cy="5239"/>
          </a:xfrm>
          <a:custGeom>
            <a:avLst/>
            <a:gdLst/>
            <a:ahLst/>
            <a:cxnLst/>
            <a:rect l="l" t="t" r="r" b="b"/>
            <a:pathLst>
              <a:path w="6984" h="6984">
                <a:moveTo>
                  <a:pt x="1358" y="0"/>
                </a:moveTo>
                <a:lnTo>
                  <a:pt x="0" y="2070"/>
                </a:lnTo>
                <a:lnTo>
                  <a:pt x="761" y="2870"/>
                </a:lnTo>
                <a:lnTo>
                  <a:pt x="1282" y="3467"/>
                </a:lnTo>
                <a:lnTo>
                  <a:pt x="1828" y="3911"/>
                </a:lnTo>
                <a:lnTo>
                  <a:pt x="4495" y="6769"/>
                </a:lnTo>
                <a:lnTo>
                  <a:pt x="4978" y="5448"/>
                </a:lnTo>
                <a:lnTo>
                  <a:pt x="5740" y="4902"/>
                </a:lnTo>
                <a:lnTo>
                  <a:pt x="6527" y="4254"/>
                </a:lnTo>
                <a:lnTo>
                  <a:pt x="6726" y="2666"/>
                </a:lnTo>
                <a:lnTo>
                  <a:pt x="4978" y="2666"/>
                </a:lnTo>
                <a:lnTo>
                  <a:pt x="2705" y="914"/>
                </a:lnTo>
                <a:lnTo>
                  <a:pt x="1358" y="0"/>
                </a:lnTo>
                <a:close/>
              </a:path>
              <a:path w="6984" h="6984">
                <a:moveTo>
                  <a:pt x="6641" y="4254"/>
                </a:moveTo>
                <a:lnTo>
                  <a:pt x="6603" y="4660"/>
                </a:lnTo>
                <a:lnTo>
                  <a:pt x="6641" y="4254"/>
                </a:lnTo>
                <a:close/>
              </a:path>
              <a:path w="6984" h="6984">
                <a:moveTo>
                  <a:pt x="6730" y="2514"/>
                </a:moveTo>
                <a:lnTo>
                  <a:pt x="4978" y="2666"/>
                </a:lnTo>
                <a:lnTo>
                  <a:pt x="6726" y="2666"/>
                </a:lnTo>
                <a:lnTo>
                  <a:pt x="6730" y="2514"/>
                </a:lnTo>
                <a:close/>
              </a:path>
            </a:pathLst>
          </a:custGeom>
          <a:solidFill>
            <a:srgbClr val="544F4C"/>
          </a:solidFill>
        </p:spPr>
        <p:txBody>
          <a:bodyPr wrap="square" lIns="0" tIns="0" rIns="0" bIns="0" rtlCol="0"/>
          <a:lstStyle/>
          <a:p>
            <a:endParaRPr sz="1350"/>
          </a:p>
        </p:txBody>
      </p:sp>
      <p:sp>
        <p:nvSpPr>
          <p:cNvPr id="141" name="bk object 141"/>
          <p:cNvSpPr/>
          <p:nvPr/>
        </p:nvSpPr>
        <p:spPr>
          <a:xfrm>
            <a:off x="7668301" y="4967116"/>
            <a:ext cx="5238" cy="4895"/>
          </a:xfrm>
          <a:prstGeom prst="rect">
            <a:avLst/>
          </a:prstGeom>
          <a:blipFill>
            <a:blip r:embed="rId42" cstate="print"/>
            <a:stretch>
              <a:fillRect/>
            </a:stretch>
          </a:blipFill>
        </p:spPr>
        <p:txBody>
          <a:bodyPr wrap="square" lIns="0" tIns="0" rIns="0" bIns="0" rtlCol="0"/>
          <a:lstStyle/>
          <a:p>
            <a:endParaRPr sz="1350"/>
          </a:p>
        </p:txBody>
      </p:sp>
      <p:sp>
        <p:nvSpPr>
          <p:cNvPr id="142" name="bk object 142"/>
          <p:cNvSpPr/>
          <p:nvPr/>
        </p:nvSpPr>
        <p:spPr>
          <a:xfrm>
            <a:off x="7667464" y="4965305"/>
            <a:ext cx="5239" cy="5715"/>
          </a:xfrm>
          <a:custGeom>
            <a:avLst/>
            <a:gdLst/>
            <a:ahLst/>
            <a:cxnLst/>
            <a:rect l="l" t="t" r="r" b="b"/>
            <a:pathLst>
              <a:path w="6984" h="7620">
                <a:moveTo>
                  <a:pt x="1904" y="0"/>
                </a:moveTo>
                <a:lnTo>
                  <a:pt x="0" y="2108"/>
                </a:lnTo>
                <a:lnTo>
                  <a:pt x="673" y="2984"/>
                </a:lnTo>
                <a:lnTo>
                  <a:pt x="1028" y="3619"/>
                </a:lnTo>
                <a:lnTo>
                  <a:pt x="1549" y="4178"/>
                </a:lnTo>
                <a:lnTo>
                  <a:pt x="3733" y="7404"/>
                </a:lnTo>
                <a:lnTo>
                  <a:pt x="4444" y="6045"/>
                </a:lnTo>
                <a:lnTo>
                  <a:pt x="6400" y="5016"/>
                </a:lnTo>
                <a:lnTo>
                  <a:pt x="6591" y="4368"/>
                </a:lnTo>
                <a:lnTo>
                  <a:pt x="6921" y="3175"/>
                </a:lnTo>
                <a:lnTo>
                  <a:pt x="5041" y="3098"/>
                </a:lnTo>
                <a:lnTo>
                  <a:pt x="3022" y="1143"/>
                </a:lnTo>
                <a:lnTo>
                  <a:pt x="1904" y="0"/>
                </a:lnTo>
                <a:close/>
              </a:path>
              <a:path w="6984" h="7620">
                <a:moveTo>
                  <a:pt x="6480" y="5016"/>
                </a:moveTo>
                <a:lnTo>
                  <a:pt x="6400" y="5486"/>
                </a:lnTo>
                <a:lnTo>
                  <a:pt x="6480" y="5016"/>
                </a:lnTo>
                <a:close/>
              </a:path>
            </a:pathLst>
          </a:custGeom>
          <a:solidFill>
            <a:srgbClr val="544F4C"/>
          </a:solidFill>
        </p:spPr>
        <p:txBody>
          <a:bodyPr wrap="square" lIns="0" tIns="0" rIns="0" bIns="0" rtlCol="0"/>
          <a:lstStyle/>
          <a:p>
            <a:endParaRPr sz="1350"/>
          </a:p>
        </p:txBody>
      </p:sp>
      <p:sp>
        <p:nvSpPr>
          <p:cNvPr id="143" name="bk object 143"/>
          <p:cNvSpPr/>
          <p:nvPr/>
        </p:nvSpPr>
        <p:spPr>
          <a:xfrm>
            <a:off x="7667110" y="4965392"/>
            <a:ext cx="5363" cy="5333"/>
          </a:xfrm>
          <a:prstGeom prst="rect">
            <a:avLst/>
          </a:prstGeom>
          <a:blipFill>
            <a:blip r:embed="rId43" cstate="print"/>
            <a:stretch>
              <a:fillRect/>
            </a:stretch>
          </a:blipFill>
        </p:spPr>
        <p:txBody>
          <a:bodyPr wrap="square" lIns="0" tIns="0" rIns="0" bIns="0" rtlCol="0"/>
          <a:lstStyle/>
          <a:p>
            <a:endParaRPr sz="1350"/>
          </a:p>
        </p:txBody>
      </p:sp>
      <p:sp>
        <p:nvSpPr>
          <p:cNvPr id="144" name="bk object 144"/>
          <p:cNvSpPr/>
          <p:nvPr/>
        </p:nvSpPr>
        <p:spPr>
          <a:xfrm>
            <a:off x="7665823" y="4963599"/>
            <a:ext cx="5239" cy="5715"/>
          </a:xfrm>
          <a:custGeom>
            <a:avLst/>
            <a:gdLst/>
            <a:ahLst/>
            <a:cxnLst/>
            <a:rect l="l" t="t" r="r" b="b"/>
            <a:pathLst>
              <a:path w="6984" h="7620">
                <a:moveTo>
                  <a:pt x="1943" y="0"/>
                </a:moveTo>
                <a:lnTo>
                  <a:pt x="0" y="2070"/>
                </a:lnTo>
                <a:lnTo>
                  <a:pt x="673" y="2908"/>
                </a:lnTo>
                <a:lnTo>
                  <a:pt x="1028" y="3619"/>
                </a:lnTo>
                <a:lnTo>
                  <a:pt x="1549" y="4064"/>
                </a:lnTo>
                <a:lnTo>
                  <a:pt x="2616" y="5778"/>
                </a:lnTo>
                <a:lnTo>
                  <a:pt x="3733" y="7404"/>
                </a:lnTo>
                <a:lnTo>
                  <a:pt x="4483" y="6096"/>
                </a:lnTo>
                <a:lnTo>
                  <a:pt x="5514" y="5448"/>
                </a:lnTo>
                <a:lnTo>
                  <a:pt x="6400" y="5016"/>
                </a:lnTo>
                <a:lnTo>
                  <a:pt x="6959" y="3187"/>
                </a:lnTo>
                <a:lnTo>
                  <a:pt x="5130" y="3060"/>
                </a:lnTo>
                <a:lnTo>
                  <a:pt x="3022" y="1193"/>
                </a:lnTo>
                <a:lnTo>
                  <a:pt x="1943" y="0"/>
                </a:lnTo>
                <a:close/>
              </a:path>
              <a:path w="6984" h="7620">
                <a:moveTo>
                  <a:pt x="6498" y="5016"/>
                </a:moveTo>
                <a:lnTo>
                  <a:pt x="6400" y="5448"/>
                </a:lnTo>
                <a:lnTo>
                  <a:pt x="6498" y="5016"/>
                </a:lnTo>
                <a:close/>
              </a:path>
            </a:pathLst>
          </a:custGeom>
          <a:solidFill>
            <a:srgbClr val="544F4C"/>
          </a:solidFill>
        </p:spPr>
        <p:txBody>
          <a:bodyPr wrap="square" lIns="0" tIns="0" rIns="0" bIns="0" rtlCol="0"/>
          <a:lstStyle/>
          <a:p>
            <a:endParaRPr sz="1350"/>
          </a:p>
        </p:txBody>
      </p:sp>
      <p:sp>
        <p:nvSpPr>
          <p:cNvPr id="145" name="bk object 145"/>
          <p:cNvSpPr/>
          <p:nvPr/>
        </p:nvSpPr>
        <p:spPr>
          <a:xfrm>
            <a:off x="7665472" y="4963678"/>
            <a:ext cx="5448" cy="5353"/>
          </a:xfrm>
          <a:prstGeom prst="rect">
            <a:avLst/>
          </a:prstGeom>
          <a:blipFill>
            <a:blip r:embed="rId44" cstate="print"/>
            <a:stretch>
              <a:fillRect/>
            </a:stretch>
          </a:blipFill>
        </p:spPr>
        <p:txBody>
          <a:bodyPr wrap="square" lIns="0" tIns="0" rIns="0" bIns="0" rtlCol="0"/>
          <a:lstStyle/>
          <a:p>
            <a:endParaRPr sz="1350"/>
          </a:p>
        </p:txBody>
      </p:sp>
      <p:sp>
        <p:nvSpPr>
          <p:cNvPr id="146" name="bk object 146"/>
          <p:cNvSpPr/>
          <p:nvPr/>
        </p:nvSpPr>
        <p:spPr>
          <a:xfrm>
            <a:off x="7664448" y="4962138"/>
            <a:ext cx="5239" cy="5715"/>
          </a:xfrm>
          <a:custGeom>
            <a:avLst/>
            <a:gdLst/>
            <a:ahLst/>
            <a:cxnLst/>
            <a:rect l="l" t="t" r="r" b="b"/>
            <a:pathLst>
              <a:path w="6984" h="7620">
                <a:moveTo>
                  <a:pt x="1828" y="0"/>
                </a:moveTo>
                <a:lnTo>
                  <a:pt x="0" y="2120"/>
                </a:lnTo>
                <a:lnTo>
                  <a:pt x="596" y="2946"/>
                </a:lnTo>
                <a:lnTo>
                  <a:pt x="990" y="3657"/>
                </a:lnTo>
                <a:lnTo>
                  <a:pt x="1473" y="4178"/>
                </a:lnTo>
                <a:lnTo>
                  <a:pt x="2628" y="5727"/>
                </a:lnTo>
                <a:lnTo>
                  <a:pt x="3771" y="7404"/>
                </a:lnTo>
                <a:lnTo>
                  <a:pt x="4457" y="6045"/>
                </a:lnTo>
                <a:lnTo>
                  <a:pt x="5472" y="5537"/>
                </a:lnTo>
                <a:lnTo>
                  <a:pt x="6324" y="5016"/>
                </a:lnTo>
                <a:lnTo>
                  <a:pt x="6883" y="3225"/>
                </a:lnTo>
                <a:lnTo>
                  <a:pt x="5054" y="3149"/>
                </a:lnTo>
                <a:lnTo>
                  <a:pt x="2984" y="1193"/>
                </a:lnTo>
                <a:lnTo>
                  <a:pt x="1828" y="0"/>
                </a:lnTo>
                <a:close/>
              </a:path>
              <a:path w="6984" h="7620">
                <a:moveTo>
                  <a:pt x="6420" y="5016"/>
                </a:moveTo>
                <a:lnTo>
                  <a:pt x="6286" y="5537"/>
                </a:lnTo>
                <a:lnTo>
                  <a:pt x="6420" y="5016"/>
                </a:lnTo>
                <a:close/>
              </a:path>
            </a:pathLst>
          </a:custGeom>
          <a:solidFill>
            <a:srgbClr val="544F4C"/>
          </a:solidFill>
        </p:spPr>
        <p:txBody>
          <a:bodyPr wrap="square" lIns="0" tIns="0" rIns="0" bIns="0" rtlCol="0"/>
          <a:lstStyle/>
          <a:p>
            <a:endParaRPr sz="1350"/>
          </a:p>
        </p:txBody>
      </p:sp>
      <p:sp>
        <p:nvSpPr>
          <p:cNvPr id="147" name="bk object 147"/>
          <p:cNvSpPr/>
          <p:nvPr/>
        </p:nvSpPr>
        <p:spPr>
          <a:xfrm>
            <a:off x="7664082" y="4962268"/>
            <a:ext cx="5353" cy="5305"/>
          </a:xfrm>
          <a:prstGeom prst="rect">
            <a:avLst/>
          </a:prstGeom>
          <a:blipFill>
            <a:blip r:embed="rId45" cstate="print"/>
            <a:stretch>
              <a:fillRect/>
            </a:stretch>
          </a:blipFill>
        </p:spPr>
        <p:txBody>
          <a:bodyPr wrap="square" lIns="0" tIns="0" rIns="0" bIns="0" rtlCol="0"/>
          <a:lstStyle/>
          <a:p>
            <a:endParaRPr sz="1350"/>
          </a:p>
        </p:txBody>
      </p:sp>
      <p:sp>
        <p:nvSpPr>
          <p:cNvPr id="148" name="bk object 148"/>
          <p:cNvSpPr/>
          <p:nvPr/>
        </p:nvSpPr>
        <p:spPr>
          <a:xfrm>
            <a:off x="7663046" y="4960706"/>
            <a:ext cx="5715" cy="5715"/>
          </a:xfrm>
          <a:custGeom>
            <a:avLst/>
            <a:gdLst/>
            <a:ahLst/>
            <a:cxnLst/>
            <a:rect l="l" t="t" r="r" b="b"/>
            <a:pathLst>
              <a:path w="7620" h="7620">
                <a:moveTo>
                  <a:pt x="1904" y="0"/>
                </a:moveTo>
                <a:lnTo>
                  <a:pt x="0" y="2120"/>
                </a:lnTo>
                <a:lnTo>
                  <a:pt x="673" y="2946"/>
                </a:lnTo>
                <a:lnTo>
                  <a:pt x="1066" y="3670"/>
                </a:lnTo>
                <a:lnTo>
                  <a:pt x="1460" y="4102"/>
                </a:lnTo>
                <a:lnTo>
                  <a:pt x="2666" y="5816"/>
                </a:lnTo>
                <a:lnTo>
                  <a:pt x="3695" y="7442"/>
                </a:lnTo>
                <a:lnTo>
                  <a:pt x="4533" y="6096"/>
                </a:lnTo>
                <a:lnTo>
                  <a:pt x="6489" y="4851"/>
                </a:lnTo>
                <a:lnTo>
                  <a:pt x="6754" y="4102"/>
                </a:lnTo>
                <a:lnTo>
                  <a:pt x="7073" y="3060"/>
                </a:lnTo>
                <a:lnTo>
                  <a:pt x="5130" y="2946"/>
                </a:lnTo>
                <a:lnTo>
                  <a:pt x="3098" y="1041"/>
                </a:lnTo>
                <a:lnTo>
                  <a:pt x="1904" y="0"/>
                </a:lnTo>
                <a:close/>
              </a:path>
              <a:path w="7620" h="7620">
                <a:moveTo>
                  <a:pt x="6562" y="4851"/>
                </a:moveTo>
                <a:lnTo>
                  <a:pt x="6451" y="5334"/>
                </a:lnTo>
                <a:lnTo>
                  <a:pt x="6562" y="4851"/>
                </a:lnTo>
                <a:close/>
              </a:path>
            </a:pathLst>
          </a:custGeom>
          <a:solidFill>
            <a:srgbClr val="544F4C"/>
          </a:solidFill>
        </p:spPr>
        <p:txBody>
          <a:bodyPr wrap="square" lIns="0" tIns="0" rIns="0" bIns="0" rtlCol="0"/>
          <a:lstStyle/>
          <a:p>
            <a:endParaRPr sz="1350"/>
          </a:p>
        </p:txBody>
      </p:sp>
      <p:sp>
        <p:nvSpPr>
          <p:cNvPr id="149" name="bk object 149"/>
          <p:cNvSpPr/>
          <p:nvPr/>
        </p:nvSpPr>
        <p:spPr>
          <a:xfrm>
            <a:off x="7662672" y="4960801"/>
            <a:ext cx="5534" cy="5276"/>
          </a:xfrm>
          <a:prstGeom prst="rect">
            <a:avLst/>
          </a:prstGeom>
          <a:blipFill>
            <a:blip r:embed="rId46" cstate="print"/>
            <a:stretch>
              <a:fillRect/>
            </a:stretch>
          </a:blipFill>
        </p:spPr>
        <p:txBody>
          <a:bodyPr wrap="square" lIns="0" tIns="0" rIns="0" bIns="0" rtlCol="0"/>
          <a:lstStyle/>
          <a:p>
            <a:endParaRPr sz="1350"/>
          </a:p>
        </p:txBody>
      </p:sp>
      <p:sp>
        <p:nvSpPr>
          <p:cNvPr id="150" name="bk object 150"/>
          <p:cNvSpPr/>
          <p:nvPr/>
        </p:nvSpPr>
        <p:spPr>
          <a:xfrm>
            <a:off x="7661763" y="4959128"/>
            <a:ext cx="5715" cy="5715"/>
          </a:xfrm>
          <a:custGeom>
            <a:avLst/>
            <a:gdLst/>
            <a:ahLst/>
            <a:cxnLst/>
            <a:rect l="l" t="t" r="r" b="b"/>
            <a:pathLst>
              <a:path w="7620" h="7620">
                <a:moveTo>
                  <a:pt x="1943" y="0"/>
                </a:moveTo>
                <a:lnTo>
                  <a:pt x="0" y="2146"/>
                </a:lnTo>
                <a:lnTo>
                  <a:pt x="655" y="3060"/>
                </a:lnTo>
                <a:lnTo>
                  <a:pt x="1028" y="3746"/>
                </a:lnTo>
                <a:lnTo>
                  <a:pt x="1473" y="4216"/>
                </a:lnTo>
                <a:lnTo>
                  <a:pt x="2578" y="5842"/>
                </a:lnTo>
                <a:lnTo>
                  <a:pt x="3619" y="7442"/>
                </a:lnTo>
                <a:lnTo>
                  <a:pt x="4444" y="6172"/>
                </a:lnTo>
                <a:lnTo>
                  <a:pt x="5448" y="5524"/>
                </a:lnTo>
                <a:lnTo>
                  <a:pt x="6451" y="5016"/>
                </a:lnTo>
                <a:lnTo>
                  <a:pt x="6750" y="4216"/>
                </a:lnTo>
                <a:lnTo>
                  <a:pt x="6997" y="3060"/>
                </a:lnTo>
                <a:lnTo>
                  <a:pt x="5168" y="3022"/>
                </a:lnTo>
                <a:lnTo>
                  <a:pt x="3060" y="1155"/>
                </a:lnTo>
                <a:lnTo>
                  <a:pt x="1943" y="0"/>
                </a:lnTo>
                <a:close/>
              </a:path>
              <a:path w="7620" h="7620">
                <a:moveTo>
                  <a:pt x="6520" y="5016"/>
                </a:moveTo>
                <a:lnTo>
                  <a:pt x="6400" y="5410"/>
                </a:lnTo>
                <a:lnTo>
                  <a:pt x="6520" y="5016"/>
                </a:lnTo>
                <a:close/>
              </a:path>
            </a:pathLst>
          </a:custGeom>
          <a:solidFill>
            <a:srgbClr val="544F4C"/>
          </a:solidFill>
        </p:spPr>
        <p:txBody>
          <a:bodyPr wrap="square" lIns="0" tIns="0" rIns="0" bIns="0" rtlCol="0"/>
          <a:lstStyle/>
          <a:p>
            <a:endParaRPr sz="1350"/>
          </a:p>
        </p:txBody>
      </p:sp>
      <p:sp>
        <p:nvSpPr>
          <p:cNvPr id="151" name="bk object 151"/>
          <p:cNvSpPr/>
          <p:nvPr/>
        </p:nvSpPr>
        <p:spPr>
          <a:xfrm>
            <a:off x="7661367" y="4959239"/>
            <a:ext cx="5525" cy="5400"/>
          </a:xfrm>
          <a:prstGeom prst="rect">
            <a:avLst/>
          </a:prstGeom>
          <a:blipFill>
            <a:blip r:embed="rId47" cstate="print"/>
            <a:stretch>
              <a:fillRect/>
            </a:stretch>
          </a:blipFill>
        </p:spPr>
        <p:txBody>
          <a:bodyPr wrap="square" lIns="0" tIns="0" rIns="0" bIns="0" rtlCol="0"/>
          <a:lstStyle/>
          <a:p>
            <a:endParaRPr sz="1350"/>
          </a:p>
        </p:txBody>
      </p:sp>
      <p:sp>
        <p:nvSpPr>
          <p:cNvPr id="152" name="bk object 152"/>
          <p:cNvSpPr/>
          <p:nvPr/>
        </p:nvSpPr>
        <p:spPr>
          <a:xfrm>
            <a:off x="7660212" y="4957698"/>
            <a:ext cx="5715" cy="6191"/>
          </a:xfrm>
          <a:custGeom>
            <a:avLst/>
            <a:gdLst/>
            <a:ahLst/>
            <a:cxnLst/>
            <a:rect l="l" t="t" r="r" b="b"/>
            <a:pathLst>
              <a:path w="7620" h="8254">
                <a:moveTo>
                  <a:pt x="2057" y="0"/>
                </a:moveTo>
                <a:lnTo>
                  <a:pt x="0" y="2501"/>
                </a:lnTo>
                <a:lnTo>
                  <a:pt x="711" y="3416"/>
                </a:lnTo>
                <a:lnTo>
                  <a:pt x="1066" y="4013"/>
                </a:lnTo>
                <a:lnTo>
                  <a:pt x="1587" y="4533"/>
                </a:lnTo>
                <a:lnTo>
                  <a:pt x="2804" y="6121"/>
                </a:lnTo>
                <a:lnTo>
                  <a:pt x="4013" y="7632"/>
                </a:lnTo>
                <a:lnTo>
                  <a:pt x="4813" y="6121"/>
                </a:lnTo>
                <a:lnTo>
                  <a:pt x="5842" y="5359"/>
                </a:lnTo>
                <a:lnTo>
                  <a:pt x="6870" y="4648"/>
                </a:lnTo>
                <a:lnTo>
                  <a:pt x="7449" y="2743"/>
                </a:lnTo>
                <a:lnTo>
                  <a:pt x="5486" y="2743"/>
                </a:lnTo>
                <a:lnTo>
                  <a:pt x="3263" y="1028"/>
                </a:lnTo>
                <a:lnTo>
                  <a:pt x="2057" y="0"/>
                </a:lnTo>
                <a:close/>
              </a:path>
              <a:path w="7620" h="8254">
                <a:moveTo>
                  <a:pt x="6938" y="4648"/>
                </a:moveTo>
                <a:lnTo>
                  <a:pt x="6832" y="5041"/>
                </a:lnTo>
                <a:lnTo>
                  <a:pt x="6938" y="4648"/>
                </a:lnTo>
                <a:close/>
              </a:path>
              <a:path w="7620" h="8254">
                <a:moveTo>
                  <a:pt x="7480" y="2628"/>
                </a:moveTo>
                <a:lnTo>
                  <a:pt x="5486" y="2743"/>
                </a:lnTo>
                <a:lnTo>
                  <a:pt x="7449" y="2743"/>
                </a:lnTo>
                <a:close/>
              </a:path>
            </a:pathLst>
          </a:custGeom>
          <a:solidFill>
            <a:srgbClr val="544F4C"/>
          </a:solidFill>
        </p:spPr>
        <p:txBody>
          <a:bodyPr wrap="square" lIns="0" tIns="0" rIns="0" bIns="0" rtlCol="0"/>
          <a:lstStyle/>
          <a:p>
            <a:endParaRPr sz="1350"/>
          </a:p>
        </p:txBody>
      </p:sp>
      <p:sp>
        <p:nvSpPr>
          <p:cNvPr id="153" name="bk object 153"/>
          <p:cNvSpPr/>
          <p:nvPr/>
        </p:nvSpPr>
        <p:spPr>
          <a:xfrm>
            <a:off x="7659785" y="4957819"/>
            <a:ext cx="5858" cy="5448"/>
          </a:xfrm>
          <a:prstGeom prst="rect">
            <a:avLst/>
          </a:prstGeom>
          <a:blipFill>
            <a:blip r:embed="rId48" cstate="print"/>
            <a:stretch>
              <a:fillRect/>
            </a:stretch>
          </a:blipFill>
        </p:spPr>
        <p:txBody>
          <a:bodyPr wrap="square" lIns="0" tIns="0" rIns="0" bIns="0" rtlCol="0"/>
          <a:lstStyle/>
          <a:p>
            <a:endParaRPr sz="1350"/>
          </a:p>
        </p:txBody>
      </p:sp>
      <p:sp>
        <p:nvSpPr>
          <p:cNvPr id="154" name="bk object 154"/>
          <p:cNvSpPr/>
          <p:nvPr/>
        </p:nvSpPr>
        <p:spPr>
          <a:xfrm>
            <a:off x="7658714" y="4956257"/>
            <a:ext cx="5715" cy="6191"/>
          </a:xfrm>
          <a:custGeom>
            <a:avLst/>
            <a:gdLst/>
            <a:ahLst/>
            <a:cxnLst/>
            <a:rect l="l" t="t" r="r" b="b"/>
            <a:pathLst>
              <a:path w="7620" h="8254">
                <a:moveTo>
                  <a:pt x="2108" y="0"/>
                </a:moveTo>
                <a:lnTo>
                  <a:pt x="0" y="2552"/>
                </a:lnTo>
                <a:lnTo>
                  <a:pt x="761" y="3390"/>
                </a:lnTo>
                <a:lnTo>
                  <a:pt x="1231" y="4025"/>
                </a:lnTo>
                <a:lnTo>
                  <a:pt x="1801" y="4660"/>
                </a:lnTo>
                <a:lnTo>
                  <a:pt x="4063" y="7645"/>
                </a:lnTo>
                <a:lnTo>
                  <a:pt x="4851" y="6134"/>
                </a:lnTo>
                <a:lnTo>
                  <a:pt x="5930" y="5422"/>
                </a:lnTo>
                <a:lnTo>
                  <a:pt x="6921" y="4660"/>
                </a:lnTo>
                <a:lnTo>
                  <a:pt x="7059" y="4660"/>
                </a:lnTo>
                <a:lnTo>
                  <a:pt x="7228" y="4025"/>
                </a:lnTo>
                <a:lnTo>
                  <a:pt x="7440" y="2832"/>
                </a:lnTo>
                <a:lnTo>
                  <a:pt x="5613" y="2832"/>
                </a:lnTo>
                <a:lnTo>
                  <a:pt x="3301" y="1117"/>
                </a:lnTo>
                <a:lnTo>
                  <a:pt x="2108" y="0"/>
                </a:lnTo>
                <a:close/>
              </a:path>
              <a:path w="7620" h="8254">
                <a:moveTo>
                  <a:pt x="7059" y="4660"/>
                </a:moveTo>
                <a:lnTo>
                  <a:pt x="6921" y="4660"/>
                </a:lnTo>
                <a:lnTo>
                  <a:pt x="6921" y="5181"/>
                </a:lnTo>
                <a:lnTo>
                  <a:pt x="7059" y="4660"/>
                </a:lnTo>
                <a:close/>
              </a:path>
              <a:path w="7620" h="8254">
                <a:moveTo>
                  <a:pt x="7480" y="2603"/>
                </a:moveTo>
                <a:lnTo>
                  <a:pt x="5613" y="2832"/>
                </a:lnTo>
                <a:lnTo>
                  <a:pt x="7440" y="2832"/>
                </a:lnTo>
                <a:lnTo>
                  <a:pt x="7480" y="2603"/>
                </a:lnTo>
                <a:close/>
              </a:path>
            </a:pathLst>
          </a:custGeom>
          <a:solidFill>
            <a:srgbClr val="544F4C"/>
          </a:solidFill>
        </p:spPr>
        <p:txBody>
          <a:bodyPr wrap="square" lIns="0" tIns="0" rIns="0" bIns="0" rtlCol="0"/>
          <a:lstStyle/>
          <a:p>
            <a:endParaRPr sz="1350"/>
          </a:p>
        </p:txBody>
      </p:sp>
      <p:sp>
        <p:nvSpPr>
          <p:cNvPr id="155" name="bk object 155"/>
          <p:cNvSpPr/>
          <p:nvPr/>
        </p:nvSpPr>
        <p:spPr>
          <a:xfrm>
            <a:off x="7658357" y="4956420"/>
            <a:ext cx="5848" cy="5515"/>
          </a:xfrm>
          <a:prstGeom prst="rect">
            <a:avLst/>
          </a:prstGeom>
          <a:blipFill>
            <a:blip r:embed="rId49" cstate="print"/>
            <a:stretch>
              <a:fillRect/>
            </a:stretch>
          </a:blipFill>
        </p:spPr>
        <p:txBody>
          <a:bodyPr wrap="square" lIns="0" tIns="0" rIns="0" bIns="0" rtlCol="0"/>
          <a:lstStyle/>
          <a:p>
            <a:endParaRPr sz="1350"/>
          </a:p>
        </p:txBody>
      </p:sp>
      <p:sp>
        <p:nvSpPr>
          <p:cNvPr id="156" name="bk object 156"/>
          <p:cNvSpPr/>
          <p:nvPr/>
        </p:nvSpPr>
        <p:spPr>
          <a:xfrm>
            <a:off x="7657379" y="4954890"/>
            <a:ext cx="5715" cy="5715"/>
          </a:xfrm>
          <a:custGeom>
            <a:avLst/>
            <a:gdLst/>
            <a:ahLst/>
            <a:cxnLst/>
            <a:rect l="l" t="t" r="r" b="b"/>
            <a:pathLst>
              <a:path w="7620" h="7620">
                <a:moveTo>
                  <a:pt x="1866" y="0"/>
                </a:moveTo>
                <a:lnTo>
                  <a:pt x="0" y="2463"/>
                </a:lnTo>
                <a:lnTo>
                  <a:pt x="787" y="3340"/>
                </a:lnTo>
                <a:lnTo>
                  <a:pt x="1193" y="3975"/>
                </a:lnTo>
                <a:lnTo>
                  <a:pt x="1663" y="4381"/>
                </a:lnTo>
                <a:lnTo>
                  <a:pt x="3014" y="5969"/>
                </a:lnTo>
                <a:lnTo>
                  <a:pt x="4178" y="7442"/>
                </a:lnTo>
                <a:lnTo>
                  <a:pt x="4851" y="5969"/>
                </a:lnTo>
                <a:lnTo>
                  <a:pt x="5842" y="5372"/>
                </a:lnTo>
                <a:lnTo>
                  <a:pt x="6794" y="4622"/>
                </a:lnTo>
                <a:lnTo>
                  <a:pt x="7041" y="3975"/>
                </a:lnTo>
                <a:lnTo>
                  <a:pt x="7203" y="2794"/>
                </a:lnTo>
                <a:lnTo>
                  <a:pt x="5359" y="2794"/>
                </a:lnTo>
                <a:lnTo>
                  <a:pt x="3098" y="1079"/>
                </a:lnTo>
                <a:lnTo>
                  <a:pt x="1866" y="0"/>
                </a:lnTo>
                <a:close/>
              </a:path>
              <a:path w="7620" h="7620">
                <a:moveTo>
                  <a:pt x="6894" y="4622"/>
                </a:moveTo>
                <a:lnTo>
                  <a:pt x="6794" y="5054"/>
                </a:lnTo>
                <a:lnTo>
                  <a:pt x="6894" y="4622"/>
                </a:lnTo>
                <a:close/>
              </a:path>
              <a:path w="7620" h="7620">
                <a:moveTo>
                  <a:pt x="7226" y="2628"/>
                </a:moveTo>
                <a:lnTo>
                  <a:pt x="5359" y="2794"/>
                </a:lnTo>
                <a:lnTo>
                  <a:pt x="7203" y="2794"/>
                </a:lnTo>
                <a:lnTo>
                  <a:pt x="7226" y="2628"/>
                </a:lnTo>
                <a:close/>
              </a:path>
            </a:pathLst>
          </a:custGeom>
          <a:solidFill>
            <a:srgbClr val="544F4C"/>
          </a:solidFill>
        </p:spPr>
        <p:txBody>
          <a:bodyPr wrap="square" lIns="0" tIns="0" rIns="0" bIns="0" rtlCol="0"/>
          <a:lstStyle/>
          <a:p>
            <a:endParaRPr sz="1350"/>
          </a:p>
        </p:txBody>
      </p:sp>
      <p:sp>
        <p:nvSpPr>
          <p:cNvPr id="157" name="bk object 157"/>
          <p:cNvSpPr/>
          <p:nvPr/>
        </p:nvSpPr>
        <p:spPr>
          <a:xfrm>
            <a:off x="7656966" y="4955077"/>
            <a:ext cx="5696" cy="5267"/>
          </a:xfrm>
          <a:prstGeom prst="rect">
            <a:avLst/>
          </a:prstGeom>
          <a:blipFill>
            <a:blip r:embed="rId50" cstate="print"/>
            <a:stretch>
              <a:fillRect/>
            </a:stretch>
          </a:blipFill>
        </p:spPr>
        <p:txBody>
          <a:bodyPr wrap="square" lIns="0" tIns="0" rIns="0" bIns="0" rtlCol="0"/>
          <a:lstStyle/>
          <a:p>
            <a:endParaRPr sz="1350"/>
          </a:p>
        </p:txBody>
      </p:sp>
      <p:sp>
        <p:nvSpPr>
          <p:cNvPr id="158" name="bk object 158"/>
          <p:cNvSpPr/>
          <p:nvPr/>
        </p:nvSpPr>
        <p:spPr>
          <a:xfrm>
            <a:off x="7657289" y="4954116"/>
            <a:ext cx="4763" cy="5239"/>
          </a:xfrm>
          <a:custGeom>
            <a:avLst/>
            <a:gdLst/>
            <a:ahLst/>
            <a:cxnLst/>
            <a:rect l="l" t="t" r="r" b="b"/>
            <a:pathLst>
              <a:path w="6350" h="6984">
                <a:moveTo>
                  <a:pt x="1663" y="0"/>
                </a:moveTo>
                <a:lnTo>
                  <a:pt x="749" y="1473"/>
                </a:lnTo>
                <a:lnTo>
                  <a:pt x="1142" y="2108"/>
                </a:lnTo>
                <a:lnTo>
                  <a:pt x="0" y="3378"/>
                </a:lnTo>
                <a:lnTo>
                  <a:pt x="1262" y="5092"/>
                </a:lnTo>
                <a:lnTo>
                  <a:pt x="2336" y="6603"/>
                </a:lnTo>
                <a:lnTo>
                  <a:pt x="3136" y="5092"/>
                </a:lnTo>
                <a:lnTo>
                  <a:pt x="4127" y="4457"/>
                </a:lnTo>
                <a:lnTo>
                  <a:pt x="5130" y="3695"/>
                </a:lnTo>
                <a:lnTo>
                  <a:pt x="5372" y="3098"/>
                </a:lnTo>
                <a:lnTo>
                  <a:pt x="5688" y="1866"/>
                </a:lnTo>
                <a:lnTo>
                  <a:pt x="3848" y="1866"/>
                </a:lnTo>
                <a:lnTo>
                  <a:pt x="1663" y="0"/>
                </a:lnTo>
                <a:close/>
              </a:path>
              <a:path w="6350" h="6984">
                <a:moveTo>
                  <a:pt x="5247" y="3695"/>
                </a:moveTo>
                <a:lnTo>
                  <a:pt x="5130" y="4254"/>
                </a:lnTo>
                <a:lnTo>
                  <a:pt x="5247" y="3695"/>
                </a:lnTo>
                <a:close/>
              </a:path>
              <a:path w="6350" h="6984">
                <a:moveTo>
                  <a:pt x="5727" y="1714"/>
                </a:moveTo>
                <a:lnTo>
                  <a:pt x="3848" y="1866"/>
                </a:lnTo>
                <a:lnTo>
                  <a:pt x="5688" y="1866"/>
                </a:lnTo>
                <a:lnTo>
                  <a:pt x="5727" y="1714"/>
                </a:lnTo>
                <a:close/>
              </a:path>
            </a:pathLst>
          </a:custGeom>
          <a:solidFill>
            <a:srgbClr val="544F4C"/>
          </a:solidFill>
        </p:spPr>
        <p:txBody>
          <a:bodyPr wrap="square" lIns="0" tIns="0" rIns="0" bIns="0" rtlCol="0"/>
          <a:lstStyle/>
          <a:p>
            <a:endParaRPr sz="1350"/>
          </a:p>
        </p:txBody>
      </p:sp>
      <p:sp>
        <p:nvSpPr>
          <p:cNvPr id="159" name="bk object 159"/>
          <p:cNvSpPr/>
          <p:nvPr/>
        </p:nvSpPr>
        <p:spPr>
          <a:xfrm>
            <a:off x="7656957" y="4954029"/>
            <a:ext cx="4477" cy="4924"/>
          </a:xfrm>
          <a:prstGeom prst="rect">
            <a:avLst/>
          </a:prstGeom>
          <a:blipFill>
            <a:blip r:embed="rId51" cstate="print"/>
            <a:stretch>
              <a:fillRect/>
            </a:stretch>
          </a:blipFill>
        </p:spPr>
        <p:txBody>
          <a:bodyPr wrap="square" lIns="0" tIns="0" rIns="0" bIns="0" rtlCol="0"/>
          <a:lstStyle/>
          <a:p>
            <a:endParaRPr sz="1350"/>
          </a:p>
        </p:txBody>
      </p:sp>
      <p:sp>
        <p:nvSpPr>
          <p:cNvPr id="160" name="bk object 160"/>
          <p:cNvSpPr/>
          <p:nvPr/>
        </p:nvSpPr>
        <p:spPr>
          <a:xfrm>
            <a:off x="7657045" y="4953725"/>
            <a:ext cx="3334" cy="3810"/>
          </a:xfrm>
          <a:custGeom>
            <a:avLst/>
            <a:gdLst/>
            <a:ahLst/>
            <a:cxnLst/>
            <a:rect l="l" t="t" r="r" b="b"/>
            <a:pathLst>
              <a:path w="4445" h="5079">
                <a:moveTo>
                  <a:pt x="1231" y="0"/>
                </a:moveTo>
                <a:lnTo>
                  <a:pt x="800" y="1511"/>
                </a:lnTo>
                <a:lnTo>
                  <a:pt x="1079" y="1955"/>
                </a:lnTo>
                <a:lnTo>
                  <a:pt x="0" y="3733"/>
                </a:lnTo>
                <a:lnTo>
                  <a:pt x="1269" y="5016"/>
                </a:lnTo>
                <a:lnTo>
                  <a:pt x="1904" y="3733"/>
                </a:lnTo>
                <a:lnTo>
                  <a:pt x="2705" y="2946"/>
                </a:lnTo>
                <a:lnTo>
                  <a:pt x="3657" y="2146"/>
                </a:lnTo>
                <a:lnTo>
                  <a:pt x="4076" y="952"/>
                </a:lnTo>
                <a:lnTo>
                  <a:pt x="2705" y="952"/>
                </a:lnTo>
                <a:lnTo>
                  <a:pt x="1231" y="0"/>
                </a:lnTo>
                <a:close/>
              </a:path>
              <a:path w="4445" h="5079">
                <a:moveTo>
                  <a:pt x="3688" y="2146"/>
                </a:moveTo>
                <a:lnTo>
                  <a:pt x="3543" y="2590"/>
                </a:lnTo>
                <a:lnTo>
                  <a:pt x="3688" y="2146"/>
                </a:lnTo>
                <a:close/>
              </a:path>
              <a:path w="4445" h="5079">
                <a:moveTo>
                  <a:pt x="4254" y="406"/>
                </a:moveTo>
                <a:lnTo>
                  <a:pt x="2705" y="952"/>
                </a:lnTo>
                <a:lnTo>
                  <a:pt x="4076" y="952"/>
                </a:lnTo>
                <a:lnTo>
                  <a:pt x="4254" y="406"/>
                </a:lnTo>
                <a:close/>
              </a:path>
            </a:pathLst>
          </a:custGeom>
          <a:solidFill>
            <a:srgbClr val="544F4C"/>
          </a:solidFill>
        </p:spPr>
        <p:txBody>
          <a:bodyPr wrap="square" lIns="0" tIns="0" rIns="0" bIns="0" rtlCol="0"/>
          <a:lstStyle/>
          <a:p>
            <a:endParaRPr sz="1350"/>
          </a:p>
        </p:txBody>
      </p:sp>
      <p:sp>
        <p:nvSpPr>
          <p:cNvPr id="161" name="bk object 161"/>
          <p:cNvSpPr/>
          <p:nvPr/>
        </p:nvSpPr>
        <p:spPr>
          <a:xfrm>
            <a:off x="7656776" y="4953447"/>
            <a:ext cx="3343" cy="4095"/>
          </a:xfrm>
          <a:prstGeom prst="rect">
            <a:avLst/>
          </a:prstGeom>
          <a:blipFill>
            <a:blip r:embed="rId52" cstate="print"/>
            <a:stretch>
              <a:fillRect/>
            </a:stretch>
          </a:blipFill>
        </p:spPr>
        <p:txBody>
          <a:bodyPr wrap="square" lIns="0" tIns="0" rIns="0" bIns="0" rtlCol="0"/>
          <a:lstStyle/>
          <a:p>
            <a:endParaRPr sz="1350"/>
          </a:p>
        </p:txBody>
      </p:sp>
      <p:sp>
        <p:nvSpPr>
          <p:cNvPr id="162" name="bk object 162"/>
          <p:cNvSpPr/>
          <p:nvPr/>
        </p:nvSpPr>
        <p:spPr>
          <a:xfrm>
            <a:off x="7647468" y="4956371"/>
            <a:ext cx="100965" cy="26194"/>
          </a:xfrm>
          <a:custGeom>
            <a:avLst/>
            <a:gdLst/>
            <a:ahLst/>
            <a:cxnLst/>
            <a:rect l="l" t="t" r="r" b="b"/>
            <a:pathLst>
              <a:path w="134620" h="34925">
                <a:moveTo>
                  <a:pt x="131100" y="20919"/>
                </a:moveTo>
                <a:lnTo>
                  <a:pt x="38639" y="20919"/>
                </a:lnTo>
                <a:lnTo>
                  <a:pt x="52897" y="21781"/>
                </a:lnTo>
                <a:lnTo>
                  <a:pt x="76263" y="25993"/>
                </a:lnTo>
                <a:lnTo>
                  <a:pt x="91324" y="30216"/>
                </a:lnTo>
                <a:lnTo>
                  <a:pt x="103933" y="33386"/>
                </a:lnTo>
                <a:lnTo>
                  <a:pt x="114203" y="34310"/>
                </a:lnTo>
                <a:lnTo>
                  <a:pt x="122250" y="31797"/>
                </a:lnTo>
                <a:lnTo>
                  <a:pt x="128981" y="27504"/>
                </a:lnTo>
                <a:lnTo>
                  <a:pt x="131100" y="20919"/>
                </a:lnTo>
                <a:close/>
              </a:path>
              <a:path w="134620" h="34925">
                <a:moveTo>
                  <a:pt x="49734" y="0"/>
                </a:moveTo>
                <a:lnTo>
                  <a:pt x="23082" y="7919"/>
                </a:lnTo>
                <a:lnTo>
                  <a:pt x="6373" y="19218"/>
                </a:lnTo>
                <a:lnTo>
                  <a:pt x="0" y="25358"/>
                </a:lnTo>
                <a:lnTo>
                  <a:pt x="9271" y="29689"/>
                </a:lnTo>
                <a:lnTo>
                  <a:pt x="14160" y="31200"/>
                </a:lnTo>
                <a:lnTo>
                  <a:pt x="27668" y="23896"/>
                </a:lnTo>
                <a:lnTo>
                  <a:pt x="38639" y="20919"/>
                </a:lnTo>
                <a:lnTo>
                  <a:pt x="131100" y="20919"/>
                </a:lnTo>
                <a:lnTo>
                  <a:pt x="132397" y="16887"/>
                </a:lnTo>
                <a:lnTo>
                  <a:pt x="133049" y="13999"/>
                </a:lnTo>
                <a:lnTo>
                  <a:pt x="116946" y="13999"/>
                </a:lnTo>
                <a:lnTo>
                  <a:pt x="107656" y="11202"/>
                </a:lnTo>
                <a:lnTo>
                  <a:pt x="85940" y="3997"/>
                </a:lnTo>
                <a:lnTo>
                  <a:pt x="49734" y="0"/>
                </a:lnTo>
                <a:close/>
              </a:path>
              <a:path w="134620" h="34925">
                <a:moveTo>
                  <a:pt x="133997" y="9801"/>
                </a:moveTo>
                <a:lnTo>
                  <a:pt x="122747" y="13246"/>
                </a:lnTo>
                <a:lnTo>
                  <a:pt x="116946" y="13999"/>
                </a:lnTo>
                <a:lnTo>
                  <a:pt x="133049" y="13999"/>
                </a:lnTo>
                <a:lnTo>
                  <a:pt x="133997" y="9801"/>
                </a:lnTo>
                <a:close/>
              </a:path>
            </a:pathLst>
          </a:custGeom>
          <a:solidFill>
            <a:srgbClr val="816C4F"/>
          </a:solidFill>
        </p:spPr>
        <p:txBody>
          <a:bodyPr wrap="square" lIns="0" tIns="0" rIns="0" bIns="0" rtlCol="0"/>
          <a:lstStyle/>
          <a:p>
            <a:endParaRPr sz="1350"/>
          </a:p>
        </p:txBody>
      </p:sp>
      <p:sp>
        <p:nvSpPr>
          <p:cNvPr id="163" name="bk object 163"/>
          <p:cNvSpPr/>
          <p:nvPr/>
        </p:nvSpPr>
        <p:spPr>
          <a:xfrm>
            <a:off x="7646517" y="4955342"/>
            <a:ext cx="104070" cy="26589"/>
          </a:xfrm>
          <a:prstGeom prst="rect">
            <a:avLst/>
          </a:prstGeom>
          <a:blipFill>
            <a:blip r:embed="rId53" cstate="print"/>
            <a:stretch>
              <a:fillRect/>
            </a:stretch>
          </a:blipFill>
        </p:spPr>
        <p:txBody>
          <a:bodyPr wrap="square" lIns="0" tIns="0" rIns="0" bIns="0" rtlCol="0"/>
          <a:lstStyle/>
          <a:p>
            <a:endParaRPr sz="1350"/>
          </a:p>
        </p:txBody>
      </p:sp>
      <p:sp>
        <p:nvSpPr>
          <p:cNvPr id="164" name="bk object 164"/>
          <p:cNvSpPr/>
          <p:nvPr/>
        </p:nvSpPr>
        <p:spPr>
          <a:xfrm>
            <a:off x="7646815" y="4955051"/>
            <a:ext cx="103823" cy="20003"/>
          </a:xfrm>
          <a:custGeom>
            <a:avLst/>
            <a:gdLst/>
            <a:ahLst/>
            <a:cxnLst/>
            <a:rect l="l" t="t" r="r" b="b"/>
            <a:pathLst>
              <a:path w="138429" h="26670">
                <a:moveTo>
                  <a:pt x="2067" y="24406"/>
                </a:moveTo>
                <a:lnTo>
                  <a:pt x="0" y="26446"/>
                </a:lnTo>
                <a:lnTo>
                  <a:pt x="2067" y="24406"/>
                </a:lnTo>
                <a:close/>
              </a:path>
              <a:path w="138429" h="26670">
                <a:moveTo>
                  <a:pt x="4970" y="21542"/>
                </a:moveTo>
                <a:lnTo>
                  <a:pt x="4368" y="22065"/>
                </a:lnTo>
                <a:lnTo>
                  <a:pt x="2067" y="24406"/>
                </a:lnTo>
                <a:lnTo>
                  <a:pt x="4970" y="21542"/>
                </a:lnTo>
                <a:close/>
              </a:path>
              <a:path w="138429" h="26670">
                <a:moveTo>
                  <a:pt x="8826" y="18190"/>
                </a:moveTo>
                <a:lnTo>
                  <a:pt x="6595" y="19938"/>
                </a:lnTo>
                <a:lnTo>
                  <a:pt x="4970" y="21542"/>
                </a:lnTo>
                <a:lnTo>
                  <a:pt x="8826" y="18190"/>
                </a:lnTo>
                <a:close/>
              </a:path>
              <a:path w="138429" h="26670">
                <a:moveTo>
                  <a:pt x="9199" y="17898"/>
                </a:moveTo>
                <a:lnTo>
                  <a:pt x="9029" y="18013"/>
                </a:lnTo>
                <a:lnTo>
                  <a:pt x="8826" y="18190"/>
                </a:lnTo>
                <a:lnTo>
                  <a:pt x="9199" y="17898"/>
                </a:lnTo>
                <a:close/>
              </a:path>
              <a:path w="138429" h="26670">
                <a:moveTo>
                  <a:pt x="57552" y="0"/>
                </a:moveTo>
                <a:lnTo>
                  <a:pt x="13914" y="14203"/>
                </a:lnTo>
                <a:lnTo>
                  <a:pt x="9199" y="17898"/>
                </a:lnTo>
                <a:lnTo>
                  <a:pt x="19164" y="11079"/>
                </a:lnTo>
                <a:lnTo>
                  <a:pt x="24739" y="8183"/>
                </a:lnTo>
                <a:lnTo>
                  <a:pt x="30479" y="5872"/>
                </a:lnTo>
                <a:lnTo>
                  <a:pt x="39269" y="3031"/>
                </a:lnTo>
                <a:lnTo>
                  <a:pt x="48339" y="1200"/>
                </a:lnTo>
                <a:lnTo>
                  <a:pt x="57576" y="391"/>
                </a:lnTo>
                <a:lnTo>
                  <a:pt x="67446" y="391"/>
                </a:lnTo>
                <a:lnTo>
                  <a:pt x="66865" y="335"/>
                </a:lnTo>
                <a:lnTo>
                  <a:pt x="57552" y="0"/>
                </a:lnTo>
                <a:close/>
              </a:path>
              <a:path w="138429" h="26670">
                <a:moveTo>
                  <a:pt x="67446" y="391"/>
                </a:moveTo>
                <a:lnTo>
                  <a:pt x="57576" y="391"/>
                </a:lnTo>
                <a:lnTo>
                  <a:pt x="66865" y="614"/>
                </a:lnTo>
                <a:lnTo>
                  <a:pt x="73037" y="1135"/>
                </a:lnTo>
                <a:lnTo>
                  <a:pt x="79171" y="2253"/>
                </a:lnTo>
                <a:lnTo>
                  <a:pt x="85089" y="3992"/>
                </a:lnTo>
                <a:lnTo>
                  <a:pt x="96989" y="7663"/>
                </a:lnTo>
                <a:lnTo>
                  <a:pt x="103111" y="8768"/>
                </a:lnTo>
                <a:lnTo>
                  <a:pt x="109156" y="10050"/>
                </a:lnTo>
                <a:lnTo>
                  <a:pt x="115404" y="10762"/>
                </a:lnTo>
                <a:lnTo>
                  <a:pt x="122066" y="10368"/>
                </a:lnTo>
                <a:lnTo>
                  <a:pt x="115404" y="10368"/>
                </a:lnTo>
                <a:lnTo>
                  <a:pt x="109207" y="9568"/>
                </a:lnTo>
                <a:lnTo>
                  <a:pt x="97027" y="7383"/>
                </a:lnTo>
                <a:lnTo>
                  <a:pt x="85128" y="3802"/>
                </a:lnTo>
                <a:lnTo>
                  <a:pt x="79171" y="2164"/>
                </a:lnTo>
                <a:lnTo>
                  <a:pt x="73037" y="932"/>
                </a:lnTo>
                <a:lnTo>
                  <a:pt x="67446" y="391"/>
                </a:lnTo>
                <a:close/>
              </a:path>
              <a:path w="138429" h="26670">
                <a:moveTo>
                  <a:pt x="138366" y="3599"/>
                </a:moveTo>
                <a:lnTo>
                  <a:pt x="115404" y="10368"/>
                </a:lnTo>
                <a:lnTo>
                  <a:pt x="122066" y="10368"/>
                </a:lnTo>
                <a:lnTo>
                  <a:pt x="138386" y="3802"/>
                </a:lnTo>
                <a:lnTo>
                  <a:pt x="138366" y="3599"/>
                </a:lnTo>
                <a:close/>
              </a:path>
            </a:pathLst>
          </a:custGeom>
          <a:solidFill>
            <a:srgbClr val="EADDA9"/>
          </a:solidFill>
        </p:spPr>
        <p:txBody>
          <a:bodyPr wrap="square" lIns="0" tIns="0" rIns="0" bIns="0" rtlCol="0"/>
          <a:lstStyle/>
          <a:p>
            <a:endParaRPr sz="1350"/>
          </a:p>
        </p:txBody>
      </p:sp>
      <p:sp>
        <p:nvSpPr>
          <p:cNvPr id="165" name="bk object 165"/>
          <p:cNvSpPr/>
          <p:nvPr/>
        </p:nvSpPr>
        <p:spPr>
          <a:xfrm>
            <a:off x="7538050" y="4956069"/>
            <a:ext cx="100965" cy="26194"/>
          </a:xfrm>
          <a:custGeom>
            <a:avLst/>
            <a:gdLst/>
            <a:ahLst/>
            <a:cxnLst/>
            <a:rect l="l" t="t" r="r" b="b"/>
            <a:pathLst>
              <a:path w="134620" h="34925">
                <a:moveTo>
                  <a:pt x="0" y="9852"/>
                </a:moveTo>
                <a:lnTo>
                  <a:pt x="1600" y="16926"/>
                </a:lnTo>
                <a:lnTo>
                  <a:pt x="5016" y="27505"/>
                </a:lnTo>
                <a:lnTo>
                  <a:pt x="11747" y="31886"/>
                </a:lnTo>
                <a:lnTo>
                  <a:pt x="19806" y="34361"/>
                </a:lnTo>
                <a:lnTo>
                  <a:pt x="30097" y="33431"/>
                </a:lnTo>
                <a:lnTo>
                  <a:pt x="42710" y="30256"/>
                </a:lnTo>
                <a:lnTo>
                  <a:pt x="57734" y="25994"/>
                </a:lnTo>
                <a:lnTo>
                  <a:pt x="81109" y="21783"/>
                </a:lnTo>
                <a:lnTo>
                  <a:pt x="95381" y="20931"/>
                </a:lnTo>
                <a:lnTo>
                  <a:pt x="129446" y="20931"/>
                </a:lnTo>
                <a:lnTo>
                  <a:pt x="127638" y="19188"/>
                </a:lnTo>
                <a:lnTo>
                  <a:pt x="120010" y="14040"/>
                </a:lnTo>
                <a:lnTo>
                  <a:pt x="17029" y="14040"/>
                </a:lnTo>
                <a:lnTo>
                  <a:pt x="11233" y="13306"/>
                </a:lnTo>
                <a:lnTo>
                  <a:pt x="0" y="9852"/>
                </a:lnTo>
                <a:close/>
              </a:path>
              <a:path w="134620" h="34925">
                <a:moveTo>
                  <a:pt x="129446" y="20931"/>
                </a:moveTo>
                <a:lnTo>
                  <a:pt x="95381" y="20931"/>
                </a:lnTo>
                <a:lnTo>
                  <a:pt x="106384" y="23934"/>
                </a:lnTo>
                <a:lnTo>
                  <a:pt x="119951" y="31290"/>
                </a:lnTo>
                <a:lnTo>
                  <a:pt x="120675" y="31137"/>
                </a:lnTo>
                <a:lnTo>
                  <a:pt x="133997" y="25321"/>
                </a:lnTo>
                <a:lnTo>
                  <a:pt x="129446" y="20931"/>
                </a:lnTo>
                <a:close/>
              </a:path>
              <a:path w="134620" h="34925">
                <a:moveTo>
                  <a:pt x="84241" y="0"/>
                </a:moveTo>
                <a:lnTo>
                  <a:pt x="47993" y="3997"/>
                </a:lnTo>
                <a:lnTo>
                  <a:pt x="26308" y="11216"/>
                </a:lnTo>
                <a:lnTo>
                  <a:pt x="17029" y="14040"/>
                </a:lnTo>
                <a:lnTo>
                  <a:pt x="120010" y="14040"/>
                </a:lnTo>
                <a:lnTo>
                  <a:pt x="110921" y="7906"/>
                </a:lnTo>
                <a:lnTo>
                  <a:pt x="84241" y="0"/>
                </a:lnTo>
                <a:close/>
              </a:path>
            </a:pathLst>
          </a:custGeom>
          <a:solidFill>
            <a:srgbClr val="816C4F"/>
          </a:solidFill>
        </p:spPr>
        <p:txBody>
          <a:bodyPr wrap="square" lIns="0" tIns="0" rIns="0" bIns="0" rtlCol="0"/>
          <a:lstStyle/>
          <a:p>
            <a:endParaRPr sz="1350"/>
          </a:p>
        </p:txBody>
      </p:sp>
      <p:sp>
        <p:nvSpPr>
          <p:cNvPr id="166" name="bk object 166"/>
          <p:cNvSpPr/>
          <p:nvPr/>
        </p:nvSpPr>
        <p:spPr>
          <a:xfrm>
            <a:off x="7535427" y="4955077"/>
            <a:ext cx="103984" cy="26585"/>
          </a:xfrm>
          <a:prstGeom prst="rect">
            <a:avLst/>
          </a:prstGeom>
          <a:blipFill>
            <a:blip r:embed="rId54" cstate="print"/>
            <a:stretch>
              <a:fillRect/>
            </a:stretch>
          </a:blipFill>
        </p:spPr>
        <p:txBody>
          <a:bodyPr wrap="square" lIns="0" tIns="0" rIns="0" bIns="0" rtlCol="0"/>
          <a:lstStyle/>
          <a:p>
            <a:endParaRPr sz="1350"/>
          </a:p>
        </p:txBody>
      </p:sp>
      <p:sp>
        <p:nvSpPr>
          <p:cNvPr id="167" name="bk object 167"/>
          <p:cNvSpPr/>
          <p:nvPr/>
        </p:nvSpPr>
        <p:spPr>
          <a:xfrm>
            <a:off x="7535400" y="4954937"/>
            <a:ext cx="195430" cy="24591"/>
          </a:xfrm>
          <a:prstGeom prst="rect">
            <a:avLst/>
          </a:prstGeom>
          <a:blipFill>
            <a:blip r:embed="rId55" cstate="print"/>
            <a:stretch>
              <a:fillRect/>
            </a:stretch>
          </a:blipFill>
        </p:spPr>
        <p:txBody>
          <a:bodyPr wrap="square" lIns="0" tIns="0" rIns="0" bIns="0" rtlCol="0"/>
          <a:lstStyle/>
          <a:p>
            <a:endParaRPr sz="1350"/>
          </a:p>
        </p:txBody>
      </p:sp>
      <p:sp>
        <p:nvSpPr>
          <p:cNvPr id="168" name="bk object 168"/>
          <p:cNvSpPr/>
          <p:nvPr/>
        </p:nvSpPr>
        <p:spPr>
          <a:xfrm>
            <a:off x="7618437" y="4956743"/>
            <a:ext cx="7725" cy="25127"/>
          </a:xfrm>
          <a:prstGeom prst="rect">
            <a:avLst/>
          </a:prstGeom>
          <a:blipFill>
            <a:blip r:embed="rId56" cstate="print"/>
            <a:stretch>
              <a:fillRect/>
            </a:stretch>
          </a:blipFill>
        </p:spPr>
        <p:txBody>
          <a:bodyPr wrap="square" lIns="0" tIns="0" rIns="0" bIns="0" rtlCol="0"/>
          <a:lstStyle/>
          <a:p>
            <a:endParaRPr sz="1350"/>
          </a:p>
        </p:txBody>
      </p:sp>
      <p:sp>
        <p:nvSpPr>
          <p:cNvPr id="169" name="bk object 169"/>
          <p:cNvSpPr/>
          <p:nvPr/>
        </p:nvSpPr>
        <p:spPr>
          <a:xfrm>
            <a:off x="7620046" y="4976584"/>
            <a:ext cx="4286" cy="5239"/>
          </a:xfrm>
          <a:custGeom>
            <a:avLst/>
            <a:gdLst/>
            <a:ahLst/>
            <a:cxnLst/>
            <a:rect l="l" t="t" r="r" b="b"/>
            <a:pathLst>
              <a:path w="5715" h="6984">
                <a:moveTo>
                  <a:pt x="4512" y="5727"/>
                </a:moveTo>
                <a:lnTo>
                  <a:pt x="1231" y="5727"/>
                </a:lnTo>
                <a:lnTo>
                  <a:pt x="3225" y="5803"/>
                </a:lnTo>
                <a:lnTo>
                  <a:pt x="4419" y="6565"/>
                </a:lnTo>
                <a:lnTo>
                  <a:pt x="4512" y="5727"/>
                </a:lnTo>
                <a:close/>
              </a:path>
              <a:path w="5715" h="6984">
                <a:moveTo>
                  <a:pt x="2870" y="0"/>
                </a:moveTo>
                <a:lnTo>
                  <a:pt x="2387" y="1308"/>
                </a:lnTo>
                <a:lnTo>
                  <a:pt x="1473" y="3619"/>
                </a:lnTo>
                <a:lnTo>
                  <a:pt x="0" y="4419"/>
                </a:lnTo>
                <a:lnTo>
                  <a:pt x="762" y="5334"/>
                </a:lnTo>
                <a:lnTo>
                  <a:pt x="1397" y="6007"/>
                </a:lnTo>
                <a:lnTo>
                  <a:pt x="1231" y="5727"/>
                </a:lnTo>
                <a:lnTo>
                  <a:pt x="4512" y="5727"/>
                </a:lnTo>
                <a:lnTo>
                  <a:pt x="4851" y="3136"/>
                </a:lnTo>
                <a:lnTo>
                  <a:pt x="5016" y="2463"/>
                </a:lnTo>
                <a:lnTo>
                  <a:pt x="5054" y="1905"/>
                </a:lnTo>
                <a:lnTo>
                  <a:pt x="5257" y="914"/>
                </a:lnTo>
                <a:lnTo>
                  <a:pt x="2870" y="0"/>
                </a:lnTo>
                <a:close/>
              </a:path>
            </a:pathLst>
          </a:custGeom>
          <a:solidFill>
            <a:srgbClr val="544F4C"/>
          </a:solidFill>
        </p:spPr>
        <p:txBody>
          <a:bodyPr wrap="square" lIns="0" tIns="0" rIns="0" bIns="0" rtlCol="0"/>
          <a:lstStyle/>
          <a:p>
            <a:endParaRPr sz="1350"/>
          </a:p>
        </p:txBody>
      </p:sp>
      <p:sp>
        <p:nvSpPr>
          <p:cNvPr id="170" name="bk object 170"/>
          <p:cNvSpPr/>
          <p:nvPr/>
        </p:nvSpPr>
        <p:spPr>
          <a:xfrm>
            <a:off x="7620462" y="4974103"/>
            <a:ext cx="3810" cy="5715"/>
          </a:xfrm>
          <a:custGeom>
            <a:avLst/>
            <a:gdLst/>
            <a:ahLst/>
            <a:cxnLst/>
            <a:rect l="l" t="t" r="r" b="b"/>
            <a:pathLst>
              <a:path w="5079" h="7620">
                <a:moveTo>
                  <a:pt x="4495" y="6451"/>
                </a:moveTo>
                <a:lnTo>
                  <a:pt x="3263" y="6451"/>
                </a:lnTo>
                <a:lnTo>
                  <a:pt x="4495" y="7086"/>
                </a:lnTo>
                <a:lnTo>
                  <a:pt x="4495" y="6451"/>
                </a:lnTo>
                <a:close/>
              </a:path>
              <a:path w="5079" h="7620">
                <a:moveTo>
                  <a:pt x="2273" y="0"/>
                </a:moveTo>
                <a:lnTo>
                  <a:pt x="1899" y="1714"/>
                </a:lnTo>
                <a:lnTo>
                  <a:pt x="1282" y="4305"/>
                </a:lnTo>
                <a:lnTo>
                  <a:pt x="0" y="5448"/>
                </a:lnTo>
                <a:lnTo>
                  <a:pt x="1511" y="6921"/>
                </a:lnTo>
                <a:lnTo>
                  <a:pt x="1282" y="6642"/>
                </a:lnTo>
                <a:lnTo>
                  <a:pt x="2273" y="6489"/>
                </a:lnTo>
                <a:lnTo>
                  <a:pt x="3263" y="6451"/>
                </a:lnTo>
                <a:lnTo>
                  <a:pt x="4495" y="6451"/>
                </a:lnTo>
                <a:lnTo>
                  <a:pt x="4495" y="3136"/>
                </a:lnTo>
                <a:lnTo>
                  <a:pt x="4660" y="2463"/>
                </a:lnTo>
                <a:lnTo>
                  <a:pt x="4698" y="520"/>
                </a:lnTo>
                <a:lnTo>
                  <a:pt x="2273" y="0"/>
                </a:lnTo>
                <a:close/>
              </a:path>
            </a:pathLst>
          </a:custGeom>
          <a:solidFill>
            <a:srgbClr val="544F4C"/>
          </a:solidFill>
        </p:spPr>
        <p:txBody>
          <a:bodyPr wrap="square" lIns="0" tIns="0" rIns="0" bIns="0" rtlCol="0"/>
          <a:lstStyle/>
          <a:p>
            <a:endParaRPr sz="1350"/>
          </a:p>
        </p:txBody>
      </p:sp>
      <p:sp>
        <p:nvSpPr>
          <p:cNvPr id="171" name="bk object 171"/>
          <p:cNvSpPr/>
          <p:nvPr/>
        </p:nvSpPr>
        <p:spPr>
          <a:xfrm>
            <a:off x="7620466" y="4973860"/>
            <a:ext cx="3600" cy="5343"/>
          </a:xfrm>
          <a:prstGeom prst="rect">
            <a:avLst/>
          </a:prstGeom>
          <a:blipFill>
            <a:blip r:embed="rId57" cstate="print"/>
            <a:stretch>
              <a:fillRect/>
            </a:stretch>
          </a:blipFill>
        </p:spPr>
        <p:txBody>
          <a:bodyPr wrap="square" lIns="0" tIns="0" rIns="0" bIns="0" rtlCol="0"/>
          <a:lstStyle/>
          <a:p>
            <a:endParaRPr sz="1350"/>
          </a:p>
        </p:txBody>
      </p:sp>
      <p:sp>
        <p:nvSpPr>
          <p:cNvPr id="172" name="bk object 172"/>
          <p:cNvSpPr/>
          <p:nvPr/>
        </p:nvSpPr>
        <p:spPr>
          <a:xfrm>
            <a:off x="7620466" y="4972196"/>
            <a:ext cx="4286" cy="5715"/>
          </a:xfrm>
          <a:custGeom>
            <a:avLst/>
            <a:gdLst/>
            <a:ahLst/>
            <a:cxnLst/>
            <a:rect l="l" t="t" r="r" b="b"/>
            <a:pathLst>
              <a:path w="5715" h="7620">
                <a:moveTo>
                  <a:pt x="1549" y="0"/>
                </a:moveTo>
                <a:lnTo>
                  <a:pt x="1514" y="1435"/>
                </a:lnTo>
                <a:lnTo>
                  <a:pt x="1282" y="4419"/>
                </a:lnTo>
                <a:lnTo>
                  <a:pt x="0" y="5765"/>
                </a:lnTo>
                <a:lnTo>
                  <a:pt x="1064" y="6476"/>
                </a:lnTo>
                <a:lnTo>
                  <a:pt x="1904" y="7073"/>
                </a:lnTo>
                <a:lnTo>
                  <a:pt x="1549" y="6756"/>
                </a:lnTo>
                <a:lnTo>
                  <a:pt x="2666" y="6476"/>
                </a:lnTo>
                <a:lnTo>
                  <a:pt x="3784" y="6286"/>
                </a:lnTo>
                <a:lnTo>
                  <a:pt x="5074" y="6286"/>
                </a:lnTo>
                <a:lnTo>
                  <a:pt x="4660" y="2819"/>
                </a:lnTo>
                <a:lnTo>
                  <a:pt x="4660" y="2146"/>
                </a:lnTo>
                <a:lnTo>
                  <a:pt x="4501" y="1587"/>
                </a:lnTo>
                <a:lnTo>
                  <a:pt x="4419" y="279"/>
                </a:lnTo>
                <a:lnTo>
                  <a:pt x="1549" y="0"/>
                </a:lnTo>
                <a:close/>
              </a:path>
              <a:path w="5715" h="7620">
                <a:moveTo>
                  <a:pt x="5074" y="6286"/>
                </a:moveTo>
                <a:lnTo>
                  <a:pt x="3784" y="6286"/>
                </a:lnTo>
                <a:lnTo>
                  <a:pt x="5130" y="6756"/>
                </a:lnTo>
                <a:lnTo>
                  <a:pt x="5074" y="6286"/>
                </a:lnTo>
                <a:close/>
              </a:path>
            </a:pathLst>
          </a:custGeom>
          <a:solidFill>
            <a:srgbClr val="544F4C"/>
          </a:solidFill>
        </p:spPr>
        <p:txBody>
          <a:bodyPr wrap="square" lIns="0" tIns="0" rIns="0" bIns="0" rtlCol="0"/>
          <a:lstStyle/>
          <a:p>
            <a:endParaRPr sz="1350"/>
          </a:p>
        </p:txBody>
      </p:sp>
      <p:sp>
        <p:nvSpPr>
          <p:cNvPr id="173" name="bk object 173"/>
          <p:cNvSpPr/>
          <p:nvPr/>
        </p:nvSpPr>
        <p:spPr>
          <a:xfrm>
            <a:off x="7620466" y="4971869"/>
            <a:ext cx="3848" cy="5543"/>
          </a:xfrm>
          <a:prstGeom prst="rect">
            <a:avLst/>
          </a:prstGeom>
          <a:blipFill>
            <a:blip r:embed="rId58" cstate="print"/>
            <a:stretch>
              <a:fillRect/>
            </a:stretch>
          </a:blipFill>
        </p:spPr>
        <p:txBody>
          <a:bodyPr wrap="square" lIns="0" tIns="0" rIns="0" bIns="0" rtlCol="0"/>
          <a:lstStyle/>
          <a:p>
            <a:endParaRPr sz="1350"/>
          </a:p>
        </p:txBody>
      </p:sp>
      <p:sp>
        <p:nvSpPr>
          <p:cNvPr id="174" name="bk object 174"/>
          <p:cNvSpPr/>
          <p:nvPr/>
        </p:nvSpPr>
        <p:spPr>
          <a:xfrm>
            <a:off x="7620529" y="4969834"/>
            <a:ext cx="4286" cy="5715"/>
          </a:xfrm>
          <a:custGeom>
            <a:avLst/>
            <a:gdLst/>
            <a:ahLst/>
            <a:cxnLst/>
            <a:rect l="l" t="t" r="r" b="b"/>
            <a:pathLst>
              <a:path w="5715" h="7620">
                <a:moveTo>
                  <a:pt x="1587" y="0"/>
                </a:moveTo>
                <a:lnTo>
                  <a:pt x="1193" y="4508"/>
                </a:lnTo>
                <a:lnTo>
                  <a:pt x="0" y="5778"/>
                </a:lnTo>
                <a:lnTo>
                  <a:pt x="990" y="6451"/>
                </a:lnTo>
                <a:lnTo>
                  <a:pt x="1943" y="7010"/>
                </a:lnTo>
                <a:lnTo>
                  <a:pt x="1587" y="6731"/>
                </a:lnTo>
                <a:lnTo>
                  <a:pt x="2616" y="6527"/>
                </a:lnTo>
                <a:lnTo>
                  <a:pt x="3771" y="6210"/>
                </a:lnTo>
                <a:lnTo>
                  <a:pt x="5105" y="6210"/>
                </a:lnTo>
                <a:lnTo>
                  <a:pt x="4893" y="4508"/>
                </a:lnTo>
                <a:lnTo>
                  <a:pt x="4648" y="2870"/>
                </a:lnTo>
                <a:lnTo>
                  <a:pt x="4572" y="1397"/>
                </a:lnTo>
                <a:lnTo>
                  <a:pt x="4368" y="292"/>
                </a:lnTo>
                <a:lnTo>
                  <a:pt x="1587" y="0"/>
                </a:lnTo>
                <a:close/>
              </a:path>
              <a:path w="5715" h="7620">
                <a:moveTo>
                  <a:pt x="5105" y="6210"/>
                </a:moveTo>
                <a:lnTo>
                  <a:pt x="3771" y="6210"/>
                </a:lnTo>
                <a:lnTo>
                  <a:pt x="5168" y="6731"/>
                </a:lnTo>
                <a:lnTo>
                  <a:pt x="5105" y="6210"/>
                </a:lnTo>
                <a:close/>
              </a:path>
            </a:pathLst>
          </a:custGeom>
          <a:solidFill>
            <a:srgbClr val="544F4C"/>
          </a:solidFill>
        </p:spPr>
        <p:txBody>
          <a:bodyPr wrap="square" lIns="0" tIns="0" rIns="0" bIns="0" rtlCol="0"/>
          <a:lstStyle/>
          <a:p>
            <a:endParaRPr sz="1350"/>
          </a:p>
        </p:txBody>
      </p:sp>
      <p:sp>
        <p:nvSpPr>
          <p:cNvPr id="175" name="bk object 175"/>
          <p:cNvSpPr/>
          <p:nvPr/>
        </p:nvSpPr>
        <p:spPr>
          <a:xfrm>
            <a:off x="7620524" y="4969506"/>
            <a:ext cx="3886" cy="5525"/>
          </a:xfrm>
          <a:prstGeom prst="rect">
            <a:avLst/>
          </a:prstGeom>
          <a:blipFill>
            <a:blip r:embed="rId59" cstate="print"/>
            <a:stretch>
              <a:fillRect/>
            </a:stretch>
          </a:blipFill>
        </p:spPr>
        <p:txBody>
          <a:bodyPr wrap="square" lIns="0" tIns="0" rIns="0" bIns="0" rtlCol="0"/>
          <a:lstStyle/>
          <a:p>
            <a:endParaRPr sz="1350"/>
          </a:p>
        </p:txBody>
      </p:sp>
      <p:sp>
        <p:nvSpPr>
          <p:cNvPr id="176" name="bk object 176"/>
          <p:cNvSpPr/>
          <p:nvPr/>
        </p:nvSpPr>
        <p:spPr>
          <a:xfrm>
            <a:off x="7620615" y="4967874"/>
            <a:ext cx="4286" cy="5239"/>
          </a:xfrm>
          <a:custGeom>
            <a:avLst/>
            <a:gdLst/>
            <a:ahLst/>
            <a:cxnLst/>
            <a:rect l="l" t="t" r="r" b="b"/>
            <a:pathLst>
              <a:path w="5715" h="6984">
                <a:moveTo>
                  <a:pt x="1612" y="6710"/>
                </a:moveTo>
                <a:lnTo>
                  <a:pt x="1993" y="6959"/>
                </a:lnTo>
                <a:lnTo>
                  <a:pt x="1612" y="6710"/>
                </a:lnTo>
                <a:close/>
              </a:path>
              <a:path w="5715" h="6984">
                <a:moveTo>
                  <a:pt x="5079" y="6286"/>
                </a:moveTo>
                <a:lnTo>
                  <a:pt x="3657" y="6286"/>
                </a:lnTo>
                <a:lnTo>
                  <a:pt x="5130" y="6718"/>
                </a:lnTo>
                <a:lnTo>
                  <a:pt x="5079" y="6286"/>
                </a:lnTo>
                <a:close/>
              </a:path>
              <a:path w="5715" h="6984">
                <a:moveTo>
                  <a:pt x="1587" y="0"/>
                </a:moveTo>
                <a:lnTo>
                  <a:pt x="1511" y="1587"/>
                </a:lnTo>
                <a:lnTo>
                  <a:pt x="1231" y="4368"/>
                </a:lnTo>
                <a:lnTo>
                  <a:pt x="0" y="5727"/>
                </a:lnTo>
                <a:lnTo>
                  <a:pt x="1137" y="6400"/>
                </a:lnTo>
                <a:lnTo>
                  <a:pt x="1612" y="6710"/>
                </a:lnTo>
                <a:lnTo>
                  <a:pt x="2667" y="6400"/>
                </a:lnTo>
                <a:lnTo>
                  <a:pt x="3657" y="6286"/>
                </a:lnTo>
                <a:lnTo>
                  <a:pt x="5079" y="6286"/>
                </a:lnTo>
                <a:lnTo>
                  <a:pt x="4660" y="2781"/>
                </a:lnTo>
                <a:lnTo>
                  <a:pt x="4543" y="1587"/>
                </a:lnTo>
                <a:lnTo>
                  <a:pt x="4292" y="190"/>
                </a:lnTo>
                <a:lnTo>
                  <a:pt x="1587" y="0"/>
                </a:lnTo>
                <a:close/>
              </a:path>
            </a:pathLst>
          </a:custGeom>
          <a:solidFill>
            <a:srgbClr val="544F4C"/>
          </a:solidFill>
        </p:spPr>
        <p:txBody>
          <a:bodyPr wrap="square" lIns="0" tIns="0" rIns="0" bIns="0" rtlCol="0"/>
          <a:lstStyle/>
          <a:p>
            <a:endParaRPr sz="1350"/>
          </a:p>
        </p:txBody>
      </p:sp>
      <p:sp>
        <p:nvSpPr>
          <p:cNvPr id="177" name="bk object 177"/>
          <p:cNvSpPr/>
          <p:nvPr/>
        </p:nvSpPr>
        <p:spPr>
          <a:xfrm>
            <a:off x="7620610" y="4967516"/>
            <a:ext cx="3857" cy="5486"/>
          </a:xfrm>
          <a:prstGeom prst="rect">
            <a:avLst/>
          </a:prstGeom>
          <a:blipFill>
            <a:blip r:embed="rId60" cstate="print"/>
            <a:stretch>
              <a:fillRect/>
            </a:stretch>
          </a:blipFill>
        </p:spPr>
        <p:txBody>
          <a:bodyPr wrap="square" lIns="0" tIns="0" rIns="0" bIns="0" rtlCol="0"/>
          <a:lstStyle/>
          <a:p>
            <a:endParaRPr sz="1350"/>
          </a:p>
        </p:txBody>
      </p:sp>
      <p:sp>
        <p:nvSpPr>
          <p:cNvPr id="178" name="bk object 178"/>
          <p:cNvSpPr/>
          <p:nvPr/>
        </p:nvSpPr>
        <p:spPr>
          <a:xfrm>
            <a:off x="7620523" y="4965782"/>
            <a:ext cx="4286" cy="5715"/>
          </a:xfrm>
          <a:custGeom>
            <a:avLst/>
            <a:gdLst/>
            <a:ahLst/>
            <a:cxnLst/>
            <a:rect l="l" t="t" r="r" b="b"/>
            <a:pathLst>
              <a:path w="5715" h="7620">
                <a:moveTo>
                  <a:pt x="1638" y="0"/>
                </a:moveTo>
                <a:lnTo>
                  <a:pt x="1591" y="1549"/>
                </a:lnTo>
                <a:lnTo>
                  <a:pt x="1320" y="4495"/>
                </a:lnTo>
                <a:lnTo>
                  <a:pt x="0" y="5803"/>
                </a:lnTo>
                <a:lnTo>
                  <a:pt x="1117" y="6565"/>
                </a:lnTo>
                <a:lnTo>
                  <a:pt x="1993" y="7086"/>
                </a:lnTo>
                <a:lnTo>
                  <a:pt x="1638" y="6769"/>
                </a:lnTo>
                <a:lnTo>
                  <a:pt x="2793" y="6565"/>
                </a:lnTo>
                <a:lnTo>
                  <a:pt x="3822" y="6324"/>
                </a:lnTo>
                <a:lnTo>
                  <a:pt x="5298" y="6324"/>
                </a:lnTo>
                <a:lnTo>
                  <a:pt x="5010" y="4495"/>
                </a:lnTo>
                <a:lnTo>
                  <a:pt x="4813" y="2895"/>
                </a:lnTo>
                <a:lnTo>
                  <a:pt x="4687" y="1676"/>
                </a:lnTo>
                <a:lnTo>
                  <a:pt x="4584" y="355"/>
                </a:lnTo>
                <a:lnTo>
                  <a:pt x="1638" y="0"/>
                </a:lnTo>
                <a:close/>
              </a:path>
              <a:path w="5715" h="7620">
                <a:moveTo>
                  <a:pt x="5298" y="6324"/>
                </a:moveTo>
                <a:lnTo>
                  <a:pt x="3822" y="6324"/>
                </a:lnTo>
                <a:lnTo>
                  <a:pt x="5372" y="6769"/>
                </a:lnTo>
                <a:lnTo>
                  <a:pt x="5298" y="6324"/>
                </a:lnTo>
                <a:close/>
              </a:path>
            </a:pathLst>
          </a:custGeom>
          <a:solidFill>
            <a:srgbClr val="544F4C"/>
          </a:solidFill>
        </p:spPr>
        <p:txBody>
          <a:bodyPr wrap="square" lIns="0" tIns="0" rIns="0" bIns="0" rtlCol="0"/>
          <a:lstStyle/>
          <a:p>
            <a:endParaRPr sz="1350"/>
          </a:p>
        </p:txBody>
      </p:sp>
      <p:sp>
        <p:nvSpPr>
          <p:cNvPr id="179" name="bk object 179"/>
          <p:cNvSpPr/>
          <p:nvPr/>
        </p:nvSpPr>
        <p:spPr>
          <a:xfrm>
            <a:off x="7620523" y="4965517"/>
            <a:ext cx="4029" cy="5486"/>
          </a:xfrm>
          <a:prstGeom prst="rect">
            <a:avLst/>
          </a:prstGeom>
          <a:blipFill>
            <a:blip r:embed="rId61" cstate="print"/>
            <a:stretch>
              <a:fillRect/>
            </a:stretch>
          </a:blipFill>
        </p:spPr>
        <p:txBody>
          <a:bodyPr wrap="square" lIns="0" tIns="0" rIns="0" bIns="0" rtlCol="0"/>
          <a:lstStyle/>
          <a:p>
            <a:endParaRPr sz="1350"/>
          </a:p>
        </p:txBody>
      </p:sp>
      <p:sp>
        <p:nvSpPr>
          <p:cNvPr id="180" name="bk object 180"/>
          <p:cNvSpPr/>
          <p:nvPr/>
        </p:nvSpPr>
        <p:spPr>
          <a:xfrm>
            <a:off x="7620466" y="4963817"/>
            <a:ext cx="4286" cy="5715"/>
          </a:xfrm>
          <a:custGeom>
            <a:avLst/>
            <a:gdLst/>
            <a:ahLst/>
            <a:cxnLst/>
            <a:rect l="l" t="t" r="r" b="b"/>
            <a:pathLst>
              <a:path w="5715" h="7620">
                <a:moveTo>
                  <a:pt x="1663" y="0"/>
                </a:moveTo>
                <a:lnTo>
                  <a:pt x="1549" y="1663"/>
                </a:lnTo>
                <a:lnTo>
                  <a:pt x="1282" y="4406"/>
                </a:lnTo>
                <a:lnTo>
                  <a:pt x="0" y="5765"/>
                </a:lnTo>
                <a:lnTo>
                  <a:pt x="2032" y="7073"/>
                </a:lnTo>
                <a:lnTo>
                  <a:pt x="1663" y="6718"/>
                </a:lnTo>
                <a:lnTo>
                  <a:pt x="3860" y="6324"/>
                </a:lnTo>
                <a:lnTo>
                  <a:pt x="5379" y="6324"/>
                </a:lnTo>
                <a:lnTo>
                  <a:pt x="5083" y="4406"/>
                </a:lnTo>
                <a:lnTo>
                  <a:pt x="4889" y="2895"/>
                </a:lnTo>
                <a:lnTo>
                  <a:pt x="4660" y="355"/>
                </a:lnTo>
                <a:lnTo>
                  <a:pt x="1663" y="0"/>
                </a:lnTo>
                <a:close/>
              </a:path>
              <a:path w="5715" h="7620">
                <a:moveTo>
                  <a:pt x="5379" y="6324"/>
                </a:moveTo>
                <a:lnTo>
                  <a:pt x="3860" y="6324"/>
                </a:lnTo>
                <a:lnTo>
                  <a:pt x="5448" y="6756"/>
                </a:lnTo>
                <a:lnTo>
                  <a:pt x="5379" y="6324"/>
                </a:lnTo>
                <a:close/>
              </a:path>
            </a:pathLst>
          </a:custGeom>
          <a:solidFill>
            <a:srgbClr val="544F4C"/>
          </a:solidFill>
        </p:spPr>
        <p:txBody>
          <a:bodyPr wrap="square" lIns="0" tIns="0" rIns="0" bIns="0" rtlCol="0"/>
          <a:lstStyle/>
          <a:p>
            <a:endParaRPr sz="1350"/>
          </a:p>
        </p:txBody>
      </p:sp>
      <p:sp>
        <p:nvSpPr>
          <p:cNvPr id="181" name="bk object 181"/>
          <p:cNvSpPr/>
          <p:nvPr/>
        </p:nvSpPr>
        <p:spPr>
          <a:xfrm>
            <a:off x="7620467" y="4963496"/>
            <a:ext cx="4086" cy="5534"/>
          </a:xfrm>
          <a:prstGeom prst="rect">
            <a:avLst/>
          </a:prstGeom>
          <a:blipFill>
            <a:blip r:embed="rId62" cstate="print"/>
            <a:stretch>
              <a:fillRect/>
            </a:stretch>
          </a:blipFill>
        </p:spPr>
        <p:txBody>
          <a:bodyPr wrap="square" lIns="0" tIns="0" rIns="0" bIns="0" rtlCol="0"/>
          <a:lstStyle/>
          <a:p>
            <a:endParaRPr sz="1350"/>
          </a:p>
        </p:txBody>
      </p:sp>
      <p:sp>
        <p:nvSpPr>
          <p:cNvPr id="182" name="bk object 182"/>
          <p:cNvSpPr/>
          <p:nvPr/>
        </p:nvSpPr>
        <p:spPr>
          <a:xfrm>
            <a:off x="7620162" y="4961785"/>
            <a:ext cx="4763" cy="5715"/>
          </a:xfrm>
          <a:custGeom>
            <a:avLst/>
            <a:gdLst/>
            <a:ahLst/>
            <a:cxnLst/>
            <a:rect l="l" t="t" r="r" b="b"/>
            <a:pathLst>
              <a:path w="6350" h="7620">
                <a:moveTo>
                  <a:pt x="2273" y="0"/>
                </a:moveTo>
                <a:lnTo>
                  <a:pt x="2070" y="1625"/>
                </a:lnTo>
                <a:lnTo>
                  <a:pt x="1485" y="4368"/>
                </a:lnTo>
                <a:lnTo>
                  <a:pt x="0" y="5575"/>
                </a:lnTo>
                <a:lnTo>
                  <a:pt x="1382" y="6477"/>
                </a:lnTo>
                <a:lnTo>
                  <a:pt x="2108" y="6997"/>
                </a:lnTo>
                <a:lnTo>
                  <a:pt x="1803" y="6680"/>
                </a:lnTo>
                <a:lnTo>
                  <a:pt x="3073" y="6477"/>
                </a:lnTo>
                <a:lnTo>
                  <a:pt x="4254" y="6438"/>
                </a:lnTo>
                <a:lnTo>
                  <a:pt x="5875" y="6438"/>
                </a:lnTo>
                <a:lnTo>
                  <a:pt x="5668" y="4368"/>
                </a:lnTo>
                <a:lnTo>
                  <a:pt x="5651" y="2413"/>
                </a:lnTo>
                <a:lnTo>
                  <a:pt x="5537" y="1625"/>
                </a:lnTo>
                <a:lnTo>
                  <a:pt x="5499" y="469"/>
                </a:lnTo>
                <a:lnTo>
                  <a:pt x="2273" y="0"/>
                </a:lnTo>
                <a:close/>
              </a:path>
              <a:path w="6350" h="7620">
                <a:moveTo>
                  <a:pt x="5875" y="6438"/>
                </a:moveTo>
                <a:lnTo>
                  <a:pt x="4254" y="6438"/>
                </a:lnTo>
                <a:lnTo>
                  <a:pt x="5930" y="6997"/>
                </a:lnTo>
                <a:lnTo>
                  <a:pt x="5875" y="6438"/>
                </a:lnTo>
                <a:close/>
              </a:path>
            </a:pathLst>
          </a:custGeom>
          <a:solidFill>
            <a:srgbClr val="544F4C"/>
          </a:solidFill>
        </p:spPr>
        <p:txBody>
          <a:bodyPr wrap="square" lIns="0" tIns="0" rIns="0" bIns="0" rtlCol="0"/>
          <a:lstStyle/>
          <a:p>
            <a:endParaRPr sz="1350"/>
          </a:p>
        </p:txBody>
      </p:sp>
      <p:sp>
        <p:nvSpPr>
          <p:cNvPr id="183" name="bk object 183"/>
          <p:cNvSpPr/>
          <p:nvPr/>
        </p:nvSpPr>
        <p:spPr>
          <a:xfrm>
            <a:off x="7620161" y="4961506"/>
            <a:ext cx="4419" cy="5438"/>
          </a:xfrm>
          <a:prstGeom prst="rect">
            <a:avLst/>
          </a:prstGeom>
          <a:blipFill>
            <a:blip r:embed="rId63" cstate="print"/>
            <a:stretch>
              <a:fillRect/>
            </a:stretch>
          </a:blipFill>
        </p:spPr>
        <p:txBody>
          <a:bodyPr wrap="square" lIns="0" tIns="0" rIns="0" bIns="0" rtlCol="0"/>
          <a:lstStyle/>
          <a:p>
            <a:endParaRPr sz="1350"/>
          </a:p>
        </p:txBody>
      </p:sp>
      <p:sp>
        <p:nvSpPr>
          <p:cNvPr id="184" name="bk object 184"/>
          <p:cNvSpPr/>
          <p:nvPr/>
        </p:nvSpPr>
        <p:spPr>
          <a:xfrm>
            <a:off x="7620226" y="4959751"/>
            <a:ext cx="4763" cy="5715"/>
          </a:xfrm>
          <a:custGeom>
            <a:avLst/>
            <a:gdLst/>
            <a:ahLst/>
            <a:cxnLst/>
            <a:rect l="l" t="t" r="r" b="b"/>
            <a:pathLst>
              <a:path w="6350" h="7620">
                <a:moveTo>
                  <a:pt x="2387" y="0"/>
                </a:moveTo>
                <a:lnTo>
                  <a:pt x="2131" y="1676"/>
                </a:lnTo>
                <a:lnTo>
                  <a:pt x="1600" y="4419"/>
                </a:lnTo>
                <a:lnTo>
                  <a:pt x="0" y="5575"/>
                </a:lnTo>
                <a:lnTo>
                  <a:pt x="2222" y="7086"/>
                </a:lnTo>
                <a:lnTo>
                  <a:pt x="1866" y="6718"/>
                </a:lnTo>
                <a:lnTo>
                  <a:pt x="4368" y="6413"/>
                </a:lnTo>
                <a:lnTo>
                  <a:pt x="5957" y="6413"/>
                </a:lnTo>
                <a:lnTo>
                  <a:pt x="5854" y="5016"/>
                </a:lnTo>
                <a:lnTo>
                  <a:pt x="5651" y="3098"/>
                </a:lnTo>
                <a:lnTo>
                  <a:pt x="5575" y="558"/>
                </a:lnTo>
                <a:lnTo>
                  <a:pt x="2387" y="0"/>
                </a:lnTo>
                <a:close/>
              </a:path>
              <a:path w="6350" h="7620">
                <a:moveTo>
                  <a:pt x="5957" y="6413"/>
                </a:moveTo>
                <a:lnTo>
                  <a:pt x="4368" y="6413"/>
                </a:lnTo>
                <a:lnTo>
                  <a:pt x="6007" y="7086"/>
                </a:lnTo>
                <a:lnTo>
                  <a:pt x="5957" y="6413"/>
                </a:lnTo>
                <a:close/>
              </a:path>
            </a:pathLst>
          </a:custGeom>
          <a:solidFill>
            <a:srgbClr val="544F4C"/>
          </a:solidFill>
        </p:spPr>
        <p:txBody>
          <a:bodyPr wrap="square" lIns="0" tIns="0" rIns="0" bIns="0" rtlCol="0"/>
          <a:lstStyle/>
          <a:p>
            <a:endParaRPr sz="1350"/>
          </a:p>
        </p:txBody>
      </p:sp>
      <p:sp>
        <p:nvSpPr>
          <p:cNvPr id="185" name="bk object 185"/>
          <p:cNvSpPr/>
          <p:nvPr/>
        </p:nvSpPr>
        <p:spPr>
          <a:xfrm>
            <a:off x="7620314" y="4959506"/>
            <a:ext cx="4419" cy="5381"/>
          </a:xfrm>
          <a:prstGeom prst="rect">
            <a:avLst/>
          </a:prstGeom>
          <a:blipFill>
            <a:blip r:embed="rId64" cstate="print"/>
            <a:stretch>
              <a:fillRect/>
            </a:stretch>
          </a:blipFill>
        </p:spPr>
        <p:txBody>
          <a:bodyPr wrap="square" lIns="0" tIns="0" rIns="0" bIns="0" rtlCol="0"/>
          <a:lstStyle/>
          <a:p>
            <a:endParaRPr sz="1350"/>
          </a:p>
        </p:txBody>
      </p:sp>
      <p:sp>
        <p:nvSpPr>
          <p:cNvPr id="186" name="bk object 186"/>
          <p:cNvSpPr/>
          <p:nvPr/>
        </p:nvSpPr>
        <p:spPr>
          <a:xfrm>
            <a:off x="7620521" y="4957751"/>
            <a:ext cx="4286" cy="5715"/>
          </a:xfrm>
          <a:custGeom>
            <a:avLst/>
            <a:gdLst/>
            <a:ahLst/>
            <a:cxnLst/>
            <a:rect l="l" t="t" r="r" b="b"/>
            <a:pathLst>
              <a:path w="5715" h="7620">
                <a:moveTo>
                  <a:pt x="5484" y="6413"/>
                </a:moveTo>
                <a:lnTo>
                  <a:pt x="3975" y="6413"/>
                </a:lnTo>
                <a:lnTo>
                  <a:pt x="5537" y="7048"/>
                </a:lnTo>
                <a:lnTo>
                  <a:pt x="5484" y="6413"/>
                </a:lnTo>
                <a:close/>
              </a:path>
              <a:path w="5715" h="7620">
                <a:moveTo>
                  <a:pt x="2273" y="0"/>
                </a:moveTo>
                <a:lnTo>
                  <a:pt x="1473" y="4381"/>
                </a:lnTo>
                <a:lnTo>
                  <a:pt x="0" y="5575"/>
                </a:lnTo>
                <a:lnTo>
                  <a:pt x="1993" y="7010"/>
                </a:lnTo>
                <a:lnTo>
                  <a:pt x="1638" y="6642"/>
                </a:lnTo>
                <a:lnTo>
                  <a:pt x="2832" y="6565"/>
                </a:lnTo>
                <a:lnTo>
                  <a:pt x="3975" y="6413"/>
                </a:lnTo>
                <a:lnTo>
                  <a:pt x="5484" y="6413"/>
                </a:lnTo>
                <a:lnTo>
                  <a:pt x="5372" y="5054"/>
                </a:lnTo>
                <a:lnTo>
                  <a:pt x="5257" y="558"/>
                </a:lnTo>
                <a:lnTo>
                  <a:pt x="2273" y="0"/>
                </a:lnTo>
                <a:close/>
              </a:path>
            </a:pathLst>
          </a:custGeom>
          <a:solidFill>
            <a:srgbClr val="544F4C"/>
          </a:solidFill>
        </p:spPr>
        <p:txBody>
          <a:bodyPr wrap="square" lIns="0" tIns="0" rIns="0" bIns="0" rtlCol="0"/>
          <a:lstStyle/>
          <a:p>
            <a:endParaRPr sz="1350"/>
          </a:p>
        </p:txBody>
      </p:sp>
      <p:sp>
        <p:nvSpPr>
          <p:cNvPr id="187" name="bk object 187"/>
          <p:cNvSpPr/>
          <p:nvPr/>
        </p:nvSpPr>
        <p:spPr>
          <a:xfrm>
            <a:off x="7620525" y="4957514"/>
            <a:ext cx="4133" cy="5400"/>
          </a:xfrm>
          <a:prstGeom prst="rect">
            <a:avLst/>
          </a:prstGeom>
          <a:blipFill>
            <a:blip r:embed="rId65" cstate="print"/>
            <a:stretch>
              <a:fillRect/>
            </a:stretch>
          </a:blipFill>
        </p:spPr>
        <p:txBody>
          <a:bodyPr wrap="square" lIns="0" tIns="0" rIns="0" bIns="0" rtlCol="0"/>
          <a:lstStyle/>
          <a:p>
            <a:endParaRPr sz="1350"/>
          </a:p>
        </p:txBody>
      </p:sp>
      <p:sp>
        <p:nvSpPr>
          <p:cNvPr id="188" name="bk object 188"/>
          <p:cNvSpPr/>
          <p:nvPr/>
        </p:nvSpPr>
        <p:spPr>
          <a:xfrm>
            <a:off x="7620465" y="4955791"/>
            <a:ext cx="4763" cy="5715"/>
          </a:xfrm>
          <a:custGeom>
            <a:avLst/>
            <a:gdLst/>
            <a:ahLst/>
            <a:cxnLst/>
            <a:rect l="l" t="t" r="r" b="b"/>
            <a:pathLst>
              <a:path w="6350" h="7620">
                <a:moveTo>
                  <a:pt x="2070" y="0"/>
                </a:moveTo>
                <a:lnTo>
                  <a:pt x="1905" y="1587"/>
                </a:lnTo>
                <a:lnTo>
                  <a:pt x="1511" y="4406"/>
                </a:lnTo>
                <a:lnTo>
                  <a:pt x="0" y="5638"/>
                </a:lnTo>
                <a:lnTo>
                  <a:pt x="1079" y="6400"/>
                </a:lnTo>
                <a:lnTo>
                  <a:pt x="2108" y="6997"/>
                </a:lnTo>
                <a:lnTo>
                  <a:pt x="1790" y="6680"/>
                </a:lnTo>
                <a:lnTo>
                  <a:pt x="3022" y="6553"/>
                </a:lnTo>
                <a:lnTo>
                  <a:pt x="4140" y="6400"/>
                </a:lnTo>
                <a:lnTo>
                  <a:pt x="5746" y="6400"/>
                </a:lnTo>
                <a:lnTo>
                  <a:pt x="5537" y="4965"/>
                </a:lnTo>
                <a:lnTo>
                  <a:pt x="5334" y="2895"/>
                </a:lnTo>
                <a:lnTo>
                  <a:pt x="5207" y="431"/>
                </a:lnTo>
                <a:lnTo>
                  <a:pt x="2070" y="0"/>
                </a:lnTo>
                <a:close/>
              </a:path>
              <a:path w="6350" h="7620">
                <a:moveTo>
                  <a:pt x="5746" y="6400"/>
                </a:moveTo>
                <a:lnTo>
                  <a:pt x="4140" y="6400"/>
                </a:lnTo>
                <a:lnTo>
                  <a:pt x="5816" y="6883"/>
                </a:lnTo>
                <a:lnTo>
                  <a:pt x="5746" y="6400"/>
                </a:lnTo>
                <a:close/>
              </a:path>
            </a:pathLst>
          </a:custGeom>
          <a:solidFill>
            <a:srgbClr val="544F4C"/>
          </a:solidFill>
        </p:spPr>
        <p:txBody>
          <a:bodyPr wrap="square" lIns="0" tIns="0" rIns="0" bIns="0" rtlCol="0"/>
          <a:lstStyle/>
          <a:p>
            <a:endParaRPr sz="1350"/>
          </a:p>
        </p:txBody>
      </p:sp>
      <p:sp>
        <p:nvSpPr>
          <p:cNvPr id="189" name="bk object 189"/>
          <p:cNvSpPr/>
          <p:nvPr/>
        </p:nvSpPr>
        <p:spPr>
          <a:xfrm>
            <a:off x="7620468" y="4955486"/>
            <a:ext cx="4295" cy="5438"/>
          </a:xfrm>
          <a:prstGeom prst="rect">
            <a:avLst/>
          </a:prstGeom>
          <a:blipFill>
            <a:blip r:embed="rId66" cstate="print"/>
            <a:stretch>
              <a:fillRect/>
            </a:stretch>
          </a:blipFill>
        </p:spPr>
        <p:txBody>
          <a:bodyPr wrap="square" lIns="0" tIns="0" rIns="0" bIns="0" rtlCol="0"/>
          <a:lstStyle/>
          <a:p>
            <a:endParaRPr sz="1350"/>
          </a:p>
        </p:txBody>
      </p:sp>
      <p:sp>
        <p:nvSpPr>
          <p:cNvPr id="190" name="bk object 190"/>
          <p:cNvSpPr/>
          <p:nvPr/>
        </p:nvSpPr>
        <p:spPr>
          <a:xfrm>
            <a:off x="7620521" y="4955600"/>
            <a:ext cx="4286" cy="3810"/>
          </a:xfrm>
          <a:custGeom>
            <a:avLst/>
            <a:gdLst/>
            <a:ahLst/>
            <a:cxnLst/>
            <a:rect l="l" t="t" r="r" b="b"/>
            <a:pathLst>
              <a:path w="5715" h="5079">
                <a:moveTo>
                  <a:pt x="5417" y="4102"/>
                </a:moveTo>
                <a:lnTo>
                  <a:pt x="1638" y="4102"/>
                </a:lnTo>
                <a:lnTo>
                  <a:pt x="2793" y="4190"/>
                </a:lnTo>
                <a:lnTo>
                  <a:pt x="3975" y="4190"/>
                </a:lnTo>
                <a:lnTo>
                  <a:pt x="5460" y="4711"/>
                </a:lnTo>
                <a:lnTo>
                  <a:pt x="5417" y="4102"/>
                </a:lnTo>
                <a:close/>
              </a:path>
              <a:path w="5715" h="5079">
                <a:moveTo>
                  <a:pt x="2273" y="0"/>
                </a:moveTo>
                <a:lnTo>
                  <a:pt x="1473" y="2666"/>
                </a:lnTo>
                <a:lnTo>
                  <a:pt x="0" y="3263"/>
                </a:lnTo>
                <a:lnTo>
                  <a:pt x="1993" y="4419"/>
                </a:lnTo>
                <a:lnTo>
                  <a:pt x="1638" y="4102"/>
                </a:lnTo>
                <a:lnTo>
                  <a:pt x="5417" y="4102"/>
                </a:lnTo>
                <a:lnTo>
                  <a:pt x="5295" y="2666"/>
                </a:lnTo>
                <a:lnTo>
                  <a:pt x="5257" y="685"/>
                </a:lnTo>
                <a:lnTo>
                  <a:pt x="2273" y="0"/>
                </a:lnTo>
                <a:close/>
              </a:path>
            </a:pathLst>
          </a:custGeom>
          <a:solidFill>
            <a:srgbClr val="544F4C"/>
          </a:solidFill>
        </p:spPr>
        <p:txBody>
          <a:bodyPr wrap="square" lIns="0" tIns="0" rIns="0" bIns="0" rtlCol="0"/>
          <a:lstStyle/>
          <a:p>
            <a:endParaRPr sz="1350"/>
          </a:p>
        </p:txBody>
      </p:sp>
      <p:sp>
        <p:nvSpPr>
          <p:cNvPr id="191" name="bk object 191"/>
          <p:cNvSpPr/>
          <p:nvPr/>
        </p:nvSpPr>
        <p:spPr>
          <a:xfrm>
            <a:off x="7476734" y="4847940"/>
            <a:ext cx="166459" cy="101041"/>
          </a:xfrm>
          <a:prstGeom prst="rect">
            <a:avLst/>
          </a:prstGeom>
          <a:blipFill>
            <a:blip r:embed="rId67" cstate="print"/>
            <a:stretch>
              <a:fillRect/>
            </a:stretch>
          </a:blipFill>
        </p:spPr>
        <p:txBody>
          <a:bodyPr wrap="square" lIns="0" tIns="0" rIns="0" bIns="0" rtlCol="0"/>
          <a:lstStyle/>
          <a:p>
            <a:endParaRPr sz="1350"/>
          </a:p>
        </p:txBody>
      </p:sp>
      <p:sp>
        <p:nvSpPr>
          <p:cNvPr id="192" name="bk object 192"/>
          <p:cNvSpPr/>
          <p:nvPr/>
        </p:nvSpPr>
        <p:spPr>
          <a:xfrm>
            <a:off x="7647441" y="4847939"/>
            <a:ext cx="157477" cy="101136"/>
          </a:xfrm>
          <a:prstGeom prst="rect">
            <a:avLst/>
          </a:prstGeom>
          <a:blipFill>
            <a:blip r:embed="rId68" cstate="print"/>
            <a:stretch>
              <a:fillRect/>
            </a:stretch>
          </a:blipFill>
        </p:spPr>
        <p:txBody>
          <a:bodyPr wrap="square" lIns="0" tIns="0" rIns="0" bIns="0" rtlCol="0"/>
          <a:lstStyle/>
          <a:p>
            <a:endParaRPr sz="1350"/>
          </a:p>
        </p:txBody>
      </p:sp>
      <p:sp>
        <p:nvSpPr>
          <p:cNvPr id="193" name="bk object 193"/>
          <p:cNvSpPr/>
          <p:nvPr/>
        </p:nvSpPr>
        <p:spPr>
          <a:xfrm>
            <a:off x="7620076" y="4976470"/>
            <a:ext cx="32403" cy="18964"/>
          </a:xfrm>
          <a:prstGeom prst="rect">
            <a:avLst/>
          </a:prstGeom>
          <a:blipFill>
            <a:blip r:embed="rId69" cstate="print"/>
            <a:stretch>
              <a:fillRect/>
            </a:stretch>
          </a:blipFill>
        </p:spPr>
        <p:txBody>
          <a:bodyPr wrap="square" lIns="0" tIns="0" rIns="0" bIns="0" rtlCol="0"/>
          <a:lstStyle/>
          <a:p>
            <a:endParaRPr sz="1350"/>
          </a:p>
        </p:txBody>
      </p:sp>
      <p:sp>
        <p:nvSpPr>
          <p:cNvPr id="194" name="bk object 194"/>
          <p:cNvSpPr/>
          <p:nvPr/>
        </p:nvSpPr>
        <p:spPr>
          <a:xfrm>
            <a:off x="7633631" y="4987835"/>
            <a:ext cx="18574" cy="3334"/>
          </a:xfrm>
          <a:custGeom>
            <a:avLst/>
            <a:gdLst/>
            <a:ahLst/>
            <a:cxnLst/>
            <a:rect l="l" t="t" r="r" b="b"/>
            <a:pathLst>
              <a:path w="24765" h="4445">
                <a:moveTo>
                  <a:pt x="8609" y="152"/>
                </a:moveTo>
                <a:lnTo>
                  <a:pt x="8457" y="331"/>
                </a:lnTo>
                <a:lnTo>
                  <a:pt x="11442" y="4051"/>
                </a:lnTo>
                <a:lnTo>
                  <a:pt x="11569" y="4178"/>
                </a:lnTo>
                <a:lnTo>
                  <a:pt x="11687" y="4013"/>
                </a:lnTo>
                <a:lnTo>
                  <a:pt x="11869" y="3848"/>
                </a:lnTo>
                <a:lnTo>
                  <a:pt x="11442" y="3848"/>
                </a:lnTo>
                <a:lnTo>
                  <a:pt x="8609" y="152"/>
                </a:lnTo>
                <a:close/>
              </a:path>
              <a:path w="24765" h="4445">
                <a:moveTo>
                  <a:pt x="8420" y="0"/>
                </a:moveTo>
                <a:lnTo>
                  <a:pt x="8305" y="152"/>
                </a:lnTo>
                <a:lnTo>
                  <a:pt x="6438" y="3898"/>
                </a:lnTo>
                <a:lnTo>
                  <a:pt x="6553" y="4051"/>
                </a:lnTo>
                <a:lnTo>
                  <a:pt x="6661" y="3898"/>
                </a:lnTo>
                <a:lnTo>
                  <a:pt x="8457" y="331"/>
                </a:lnTo>
                <a:lnTo>
                  <a:pt x="8343" y="190"/>
                </a:lnTo>
                <a:lnTo>
                  <a:pt x="8547" y="152"/>
                </a:lnTo>
                <a:lnTo>
                  <a:pt x="8420" y="0"/>
                </a:lnTo>
                <a:close/>
              </a:path>
              <a:path w="24765" h="4445">
                <a:moveTo>
                  <a:pt x="15932" y="152"/>
                </a:moveTo>
                <a:lnTo>
                  <a:pt x="15786" y="152"/>
                </a:lnTo>
                <a:lnTo>
                  <a:pt x="18084" y="4013"/>
                </a:lnTo>
                <a:lnTo>
                  <a:pt x="19240" y="3898"/>
                </a:lnTo>
                <a:lnTo>
                  <a:pt x="18249" y="3898"/>
                </a:lnTo>
                <a:lnTo>
                  <a:pt x="15932" y="152"/>
                </a:lnTo>
                <a:close/>
              </a:path>
              <a:path w="24765" h="4445">
                <a:moveTo>
                  <a:pt x="0" y="673"/>
                </a:moveTo>
                <a:lnTo>
                  <a:pt x="2133" y="1828"/>
                </a:lnTo>
                <a:lnTo>
                  <a:pt x="4330" y="2895"/>
                </a:lnTo>
                <a:lnTo>
                  <a:pt x="6325" y="3898"/>
                </a:lnTo>
                <a:lnTo>
                  <a:pt x="6345" y="3745"/>
                </a:lnTo>
                <a:lnTo>
                  <a:pt x="4406" y="2781"/>
                </a:lnTo>
                <a:lnTo>
                  <a:pt x="2222" y="1663"/>
                </a:lnTo>
                <a:lnTo>
                  <a:pt x="0" y="673"/>
                </a:lnTo>
                <a:close/>
              </a:path>
              <a:path w="24765" h="4445">
                <a:moveTo>
                  <a:pt x="24371" y="3175"/>
                </a:moveTo>
                <a:lnTo>
                  <a:pt x="23825" y="3251"/>
                </a:lnTo>
                <a:lnTo>
                  <a:pt x="23228" y="3378"/>
                </a:lnTo>
                <a:lnTo>
                  <a:pt x="21551" y="3454"/>
                </a:lnTo>
                <a:lnTo>
                  <a:pt x="19240" y="3771"/>
                </a:lnTo>
                <a:lnTo>
                  <a:pt x="18216" y="3845"/>
                </a:lnTo>
                <a:lnTo>
                  <a:pt x="19240" y="3898"/>
                </a:lnTo>
                <a:lnTo>
                  <a:pt x="21551" y="3568"/>
                </a:lnTo>
                <a:lnTo>
                  <a:pt x="23825" y="3378"/>
                </a:lnTo>
                <a:lnTo>
                  <a:pt x="24371" y="3175"/>
                </a:lnTo>
                <a:close/>
              </a:path>
              <a:path w="24765" h="4445">
                <a:moveTo>
                  <a:pt x="11561" y="3745"/>
                </a:moveTo>
                <a:close/>
              </a:path>
              <a:path w="24765" h="4445">
                <a:moveTo>
                  <a:pt x="15862" y="38"/>
                </a:moveTo>
                <a:lnTo>
                  <a:pt x="11764" y="3568"/>
                </a:lnTo>
                <a:lnTo>
                  <a:pt x="11645" y="3848"/>
                </a:lnTo>
                <a:lnTo>
                  <a:pt x="11869" y="3848"/>
                </a:lnTo>
                <a:lnTo>
                  <a:pt x="15745" y="331"/>
                </a:lnTo>
                <a:lnTo>
                  <a:pt x="15786" y="152"/>
                </a:lnTo>
                <a:lnTo>
                  <a:pt x="15932" y="152"/>
                </a:lnTo>
                <a:close/>
              </a:path>
            </a:pathLst>
          </a:custGeom>
          <a:solidFill>
            <a:srgbClr val="DFD8AF"/>
          </a:solidFill>
        </p:spPr>
        <p:txBody>
          <a:bodyPr wrap="square" lIns="0" tIns="0" rIns="0" bIns="0" rtlCol="0"/>
          <a:lstStyle/>
          <a:p>
            <a:endParaRPr sz="1350"/>
          </a:p>
        </p:txBody>
      </p:sp>
      <p:sp>
        <p:nvSpPr>
          <p:cNvPr id="195" name="bk object 195"/>
          <p:cNvSpPr/>
          <p:nvPr/>
        </p:nvSpPr>
        <p:spPr>
          <a:xfrm>
            <a:off x="7633628" y="4988338"/>
            <a:ext cx="18574" cy="7620"/>
          </a:xfrm>
          <a:custGeom>
            <a:avLst/>
            <a:gdLst/>
            <a:ahLst/>
            <a:cxnLst/>
            <a:rect l="l" t="t" r="r" b="b"/>
            <a:pathLst>
              <a:path w="24765" h="10159">
                <a:moveTo>
                  <a:pt x="0" y="0"/>
                </a:moveTo>
                <a:lnTo>
                  <a:pt x="1309" y="3784"/>
                </a:lnTo>
                <a:lnTo>
                  <a:pt x="2154" y="6121"/>
                </a:lnTo>
                <a:lnTo>
                  <a:pt x="3022" y="8635"/>
                </a:lnTo>
                <a:lnTo>
                  <a:pt x="19608" y="9715"/>
                </a:lnTo>
                <a:lnTo>
                  <a:pt x="19834" y="9347"/>
                </a:lnTo>
                <a:lnTo>
                  <a:pt x="19367" y="9347"/>
                </a:lnTo>
                <a:lnTo>
                  <a:pt x="11404" y="8750"/>
                </a:lnTo>
                <a:lnTo>
                  <a:pt x="4658" y="8394"/>
                </a:lnTo>
                <a:lnTo>
                  <a:pt x="3416" y="8394"/>
                </a:lnTo>
                <a:lnTo>
                  <a:pt x="3213" y="8318"/>
                </a:lnTo>
                <a:lnTo>
                  <a:pt x="3387" y="8318"/>
                </a:lnTo>
                <a:lnTo>
                  <a:pt x="2349" y="5613"/>
                </a:lnTo>
                <a:lnTo>
                  <a:pt x="0" y="0"/>
                </a:lnTo>
                <a:close/>
              </a:path>
              <a:path w="24765" h="10159">
                <a:moveTo>
                  <a:pt x="19374" y="9338"/>
                </a:moveTo>
                <a:close/>
              </a:path>
              <a:path w="24765" h="10159">
                <a:moveTo>
                  <a:pt x="24625" y="3174"/>
                </a:moveTo>
                <a:lnTo>
                  <a:pt x="24023" y="3784"/>
                </a:lnTo>
                <a:lnTo>
                  <a:pt x="19374" y="9338"/>
                </a:lnTo>
                <a:lnTo>
                  <a:pt x="19841" y="9338"/>
                </a:lnTo>
                <a:lnTo>
                  <a:pt x="22440" y="6121"/>
                </a:lnTo>
                <a:lnTo>
                  <a:pt x="23710" y="4381"/>
                </a:lnTo>
                <a:lnTo>
                  <a:pt x="24147" y="3733"/>
                </a:lnTo>
                <a:lnTo>
                  <a:pt x="24625" y="3174"/>
                </a:lnTo>
                <a:close/>
              </a:path>
              <a:path w="24765" h="10159">
                <a:moveTo>
                  <a:pt x="3213" y="8318"/>
                </a:moveTo>
                <a:lnTo>
                  <a:pt x="3416" y="8394"/>
                </a:lnTo>
                <a:lnTo>
                  <a:pt x="3213" y="8318"/>
                </a:lnTo>
                <a:close/>
              </a:path>
              <a:path w="24765" h="10159">
                <a:moveTo>
                  <a:pt x="3390" y="8327"/>
                </a:moveTo>
                <a:lnTo>
                  <a:pt x="4658" y="8394"/>
                </a:lnTo>
                <a:lnTo>
                  <a:pt x="3390" y="8327"/>
                </a:lnTo>
                <a:close/>
              </a:path>
              <a:path w="24765" h="10159">
                <a:moveTo>
                  <a:pt x="3387" y="8318"/>
                </a:moveTo>
                <a:lnTo>
                  <a:pt x="3213" y="8318"/>
                </a:lnTo>
                <a:lnTo>
                  <a:pt x="3390" y="8327"/>
                </a:lnTo>
                <a:close/>
              </a:path>
            </a:pathLst>
          </a:custGeom>
          <a:solidFill>
            <a:srgbClr val="7B4A21"/>
          </a:solidFill>
        </p:spPr>
        <p:txBody>
          <a:bodyPr wrap="square" lIns="0" tIns="0" rIns="0" bIns="0" rtlCol="0"/>
          <a:lstStyle/>
          <a:p>
            <a:endParaRPr sz="1350"/>
          </a:p>
        </p:txBody>
      </p:sp>
      <p:sp>
        <p:nvSpPr>
          <p:cNvPr id="196" name="bk object 196"/>
          <p:cNvSpPr/>
          <p:nvPr/>
        </p:nvSpPr>
        <p:spPr>
          <a:xfrm>
            <a:off x="7637325" y="5013465"/>
            <a:ext cx="8119" cy="27479"/>
          </a:xfrm>
          <a:prstGeom prst="rect">
            <a:avLst/>
          </a:prstGeom>
          <a:blipFill>
            <a:blip r:embed="rId70" cstate="print"/>
            <a:stretch>
              <a:fillRect/>
            </a:stretch>
          </a:blipFill>
        </p:spPr>
        <p:txBody>
          <a:bodyPr wrap="square" lIns="0" tIns="0" rIns="0" bIns="0" rtlCol="0"/>
          <a:lstStyle/>
          <a:p>
            <a:endParaRPr sz="1350"/>
          </a:p>
        </p:txBody>
      </p:sp>
      <p:sp>
        <p:nvSpPr>
          <p:cNvPr id="197" name="bk object 197"/>
          <p:cNvSpPr/>
          <p:nvPr/>
        </p:nvSpPr>
        <p:spPr>
          <a:xfrm>
            <a:off x="7637323" y="5014388"/>
            <a:ext cx="8096" cy="26670"/>
          </a:xfrm>
          <a:custGeom>
            <a:avLst/>
            <a:gdLst/>
            <a:ahLst/>
            <a:cxnLst/>
            <a:rect l="l" t="t" r="r" b="b"/>
            <a:pathLst>
              <a:path w="10795" h="35559">
                <a:moveTo>
                  <a:pt x="5545" y="31978"/>
                </a:moveTo>
                <a:lnTo>
                  <a:pt x="5257" y="31978"/>
                </a:lnTo>
                <a:lnTo>
                  <a:pt x="6769" y="33413"/>
                </a:lnTo>
                <a:lnTo>
                  <a:pt x="8635" y="34455"/>
                </a:lnTo>
                <a:lnTo>
                  <a:pt x="10464" y="35407"/>
                </a:lnTo>
                <a:lnTo>
                  <a:pt x="8712" y="34404"/>
                </a:lnTo>
                <a:lnTo>
                  <a:pt x="6921" y="33261"/>
                </a:lnTo>
                <a:lnTo>
                  <a:pt x="5545" y="31978"/>
                </a:lnTo>
                <a:close/>
              </a:path>
              <a:path w="10795" h="35559">
                <a:moveTo>
                  <a:pt x="0" y="0"/>
                </a:moveTo>
                <a:lnTo>
                  <a:pt x="1041" y="914"/>
                </a:lnTo>
                <a:lnTo>
                  <a:pt x="1828" y="2032"/>
                </a:lnTo>
                <a:lnTo>
                  <a:pt x="2425" y="3340"/>
                </a:lnTo>
                <a:lnTo>
                  <a:pt x="3098" y="4533"/>
                </a:lnTo>
                <a:lnTo>
                  <a:pt x="3619" y="5803"/>
                </a:lnTo>
                <a:lnTo>
                  <a:pt x="4940" y="9829"/>
                </a:lnTo>
                <a:lnTo>
                  <a:pt x="5448" y="12446"/>
                </a:lnTo>
                <a:lnTo>
                  <a:pt x="5689" y="15316"/>
                </a:lnTo>
                <a:lnTo>
                  <a:pt x="6248" y="20802"/>
                </a:lnTo>
                <a:lnTo>
                  <a:pt x="5892" y="26416"/>
                </a:lnTo>
                <a:lnTo>
                  <a:pt x="5206" y="31978"/>
                </a:lnTo>
                <a:lnTo>
                  <a:pt x="5486" y="31978"/>
                </a:lnTo>
                <a:lnTo>
                  <a:pt x="5892" y="29197"/>
                </a:lnTo>
                <a:lnTo>
                  <a:pt x="6248" y="26416"/>
                </a:lnTo>
                <a:lnTo>
                  <a:pt x="6489" y="20802"/>
                </a:lnTo>
                <a:lnTo>
                  <a:pt x="6489" y="18021"/>
                </a:lnTo>
                <a:lnTo>
                  <a:pt x="6134" y="15240"/>
                </a:lnTo>
                <a:lnTo>
                  <a:pt x="5803" y="12407"/>
                </a:lnTo>
                <a:lnTo>
                  <a:pt x="5295" y="9626"/>
                </a:lnTo>
                <a:lnTo>
                  <a:pt x="3416" y="4381"/>
                </a:lnTo>
                <a:lnTo>
                  <a:pt x="2108" y="1790"/>
                </a:lnTo>
                <a:lnTo>
                  <a:pt x="0" y="0"/>
                </a:lnTo>
                <a:close/>
              </a:path>
              <a:path w="10795" h="35559">
                <a:moveTo>
                  <a:pt x="5493" y="31930"/>
                </a:moveTo>
                <a:close/>
              </a:path>
              <a:path w="10795" h="35559">
                <a:moveTo>
                  <a:pt x="5503" y="31864"/>
                </a:moveTo>
                <a:close/>
              </a:path>
            </a:pathLst>
          </a:custGeom>
          <a:solidFill>
            <a:srgbClr val="7B4A21"/>
          </a:solidFill>
        </p:spPr>
        <p:txBody>
          <a:bodyPr wrap="square" lIns="0" tIns="0" rIns="0" bIns="0" rtlCol="0"/>
          <a:lstStyle/>
          <a:p>
            <a:endParaRPr sz="1350"/>
          </a:p>
        </p:txBody>
      </p:sp>
      <p:sp>
        <p:nvSpPr>
          <p:cNvPr id="198" name="bk object 198"/>
          <p:cNvSpPr/>
          <p:nvPr/>
        </p:nvSpPr>
        <p:spPr>
          <a:xfrm>
            <a:off x="7637323" y="5013396"/>
            <a:ext cx="8573" cy="27623"/>
          </a:xfrm>
          <a:custGeom>
            <a:avLst/>
            <a:gdLst/>
            <a:ahLst/>
            <a:cxnLst/>
            <a:rect l="l" t="t" r="r" b="b"/>
            <a:pathLst>
              <a:path w="11429" h="36829">
                <a:moveTo>
                  <a:pt x="2311" y="127"/>
                </a:moveTo>
                <a:lnTo>
                  <a:pt x="2032" y="127"/>
                </a:lnTo>
                <a:lnTo>
                  <a:pt x="2501" y="406"/>
                </a:lnTo>
                <a:lnTo>
                  <a:pt x="2667" y="647"/>
                </a:lnTo>
                <a:lnTo>
                  <a:pt x="4610" y="3073"/>
                </a:lnTo>
                <a:lnTo>
                  <a:pt x="6362" y="5702"/>
                </a:lnTo>
                <a:lnTo>
                  <a:pt x="7670" y="8636"/>
                </a:lnTo>
                <a:lnTo>
                  <a:pt x="9067" y="11468"/>
                </a:lnTo>
                <a:lnTo>
                  <a:pt x="9944" y="14528"/>
                </a:lnTo>
                <a:lnTo>
                  <a:pt x="10464" y="17716"/>
                </a:lnTo>
                <a:lnTo>
                  <a:pt x="10896" y="20891"/>
                </a:lnTo>
                <a:lnTo>
                  <a:pt x="10820" y="27178"/>
                </a:lnTo>
                <a:lnTo>
                  <a:pt x="10464" y="33578"/>
                </a:lnTo>
                <a:lnTo>
                  <a:pt x="10464" y="36728"/>
                </a:lnTo>
                <a:lnTo>
                  <a:pt x="10502" y="33578"/>
                </a:lnTo>
                <a:lnTo>
                  <a:pt x="10820" y="30365"/>
                </a:lnTo>
                <a:lnTo>
                  <a:pt x="10934" y="27178"/>
                </a:lnTo>
                <a:lnTo>
                  <a:pt x="11137" y="24079"/>
                </a:lnTo>
                <a:lnTo>
                  <a:pt x="11137" y="20891"/>
                </a:lnTo>
                <a:lnTo>
                  <a:pt x="10655" y="17716"/>
                </a:lnTo>
                <a:lnTo>
                  <a:pt x="10261" y="14528"/>
                </a:lnTo>
                <a:lnTo>
                  <a:pt x="9271" y="11379"/>
                </a:lnTo>
                <a:lnTo>
                  <a:pt x="6477" y="5651"/>
                </a:lnTo>
                <a:lnTo>
                  <a:pt x="4813" y="2946"/>
                </a:lnTo>
                <a:lnTo>
                  <a:pt x="2781" y="520"/>
                </a:lnTo>
                <a:lnTo>
                  <a:pt x="2311" y="127"/>
                </a:lnTo>
                <a:close/>
              </a:path>
              <a:path w="11429" h="36829">
                <a:moveTo>
                  <a:pt x="1714" y="0"/>
                </a:moveTo>
                <a:lnTo>
                  <a:pt x="1193" y="127"/>
                </a:lnTo>
                <a:lnTo>
                  <a:pt x="673" y="406"/>
                </a:lnTo>
                <a:lnTo>
                  <a:pt x="279" y="838"/>
                </a:lnTo>
                <a:lnTo>
                  <a:pt x="0" y="1320"/>
                </a:lnTo>
                <a:lnTo>
                  <a:pt x="317" y="838"/>
                </a:lnTo>
                <a:lnTo>
                  <a:pt x="711" y="406"/>
                </a:lnTo>
                <a:lnTo>
                  <a:pt x="1231" y="203"/>
                </a:lnTo>
                <a:lnTo>
                  <a:pt x="1714" y="50"/>
                </a:lnTo>
                <a:close/>
              </a:path>
              <a:path w="11429" h="36829">
                <a:moveTo>
                  <a:pt x="1841" y="50"/>
                </a:moveTo>
                <a:lnTo>
                  <a:pt x="2032" y="127"/>
                </a:lnTo>
                <a:lnTo>
                  <a:pt x="1841" y="50"/>
                </a:lnTo>
                <a:close/>
              </a:path>
            </a:pathLst>
          </a:custGeom>
          <a:solidFill>
            <a:srgbClr val="DFD8AF"/>
          </a:solidFill>
        </p:spPr>
        <p:txBody>
          <a:bodyPr wrap="square" lIns="0" tIns="0" rIns="0" bIns="0" rtlCol="0"/>
          <a:lstStyle/>
          <a:p>
            <a:endParaRPr sz="1350"/>
          </a:p>
        </p:txBody>
      </p:sp>
      <p:sp>
        <p:nvSpPr>
          <p:cNvPr id="199" name="bk object 199"/>
          <p:cNvSpPr/>
          <p:nvPr/>
        </p:nvSpPr>
        <p:spPr>
          <a:xfrm>
            <a:off x="7644308" y="5011435"/>
            <a:ext cx="12944" cy="16202"/>
          </a:xfrm>
          <a:prstGeom prst="rect">
            <a:avLst/>
          </a:prstGeom>
          <a:blipFill>
            <a:blip r:embed="rId71" cstate="print"/>
            <a:stretch>
              <a:fillRect/>
            </a:stretch>
          </a:blipFill>
        </p:spPr>
        <p:txBody>
          <a:bodyPr wrap="square" lIns="0" tIns="0" rIns="0" bIns="0" rtlCol="0"/>
          <a:lstStyle/>
          <a:p>
            <a:endParaRPr sz="1350"/>
          </a:p>
        </p:txBody>
      </p:sp>
      <p:sp>
        <p:nvSpPr>
          <p:cNvPr id="200" name="bk object 200"/>
          <p:cNvSpPr/>
          <p:nvPr/>
        </p:nvSpPr>
        <p:spPr>
          <a:xfrm>
            <a:off x="7644306" y="5011435"/>
            <a:ext cx="13335" cy="16669"/>
          </a:xfrm>
          <a:custGeom>
            <a:avLst/>
            <a:gdLst/>
            <a:ahLst/>
            <a:cxnLst/>
            <a:rect l="l" t="t" r="r" b="b"/>
            <a:pathLst>
              <a:path w="17779" h="22225">
                <a:moveTo>
                  <a:pt x="17259" y="0"/>
                </a:moveTo>
                <a:lnTo>
                  <a:pt x="13004" y="2298"/>
                </a:lnTo>
                <a:lnTo>
                  <a:pt x="10908" y="3733"/>
                </a:lnTo>
                <a:lnTo>
                  <a:pt x="8991" y="5003"/>
                </a:lnTo>
                <a:lnTo>
                  <a:pt x="7010" y="6362"/>
                </a:lnTo>
                <a:lnTo>
                  <a:pt x="5537" y="8318"/>
                </a:lnTo>
                <a:lnTo>
                  <a:pt x="3949" y="10185"/>
                </a:lnTo>
                <a:lnTo>
                  <a:pt x="3003" y="12534"/>
                </a:lnTo>
                <a:lnTo>
                  <a:pt x="1322" y="17068"/>
                </a:lnTo>
                <a:lnTo>
                  <a:pt x="711" y="19367"/>
                </a:lnTo>
                <a:lnTo>
                  <a:pt x="0" y="21602"/>
                </a:lnTo>
                <a:lnTo>
                  <a:pt x="774" y="19329"/>
                </a:lnTo>
                <a:lnTo>
                  <a:pt x="1544" y="16979"/>
                </a:lnTo>
                <a:lnTo>
                  <a:pt x="2349" y="14795"/>
                </a:lnTo>
                <a:lnTo>
                  <a:pt x="15113" y="1231"/>
                </a:lnTo>
                <a:lnTo>
                  <a:pt x="17259" y="0"/>
                </a:lnTo>
                <a:close/>
              </a:path>
            </a:pathLst>
          </a:custGeom>
          <a:solidFill>
            <a:srgbClr val="DFD8AF"/>
          </a:solidFill>
        </p:spPr>
        <p:txBody>
          <a:bodyPr wrap="square" lIns="0" tIns="0" rIns="0" bIns="0" rtlCol="0"/>
          <a:lstStyle/>
          <a:p>
            <a:endParaRPr sz="1350"/>
          </a:p>
        </p:txBody>
      </p:sp>
      <p:sp>
        <p:nvSpPr>
          <p:cNvPr id="201" name="bk object 201"/>
          <p:cNvSpPr/>
          <p:nvPr/>
        </p:nvSpPr>
        <p:spPr>
          <a:xfrm>
            <a:off x="7644308" y="5011434"/>
            <a:ext cx="13335" cy="16669"/>
          </a:xfrm>
          <a:custGeom>
            <a:avLst/>
            <a:gdLst/>
            <a:ahLst/>
            <a:cxnLst/>
            <a:rect l="l" t="t" r="r" b="b"/>
            <a:pathLst>
              <a:path w="17779" h="22225">
                <a:moveTo>
                  <a:pt x="17259" y="0"/>
                </a:moveTo>
                <a:lnTo>
                  <a:pt x="16125" y="4927"/>
                </a:lnTo>
                <a:lnTo>
                  <a:pt x="15223" y="7315"/>
                </a:lnTo>
                <a:lnTo>
                  <a:pt x="14374" y="9664"/>
                </a:lnTo>
                <a:lnTo>
                  <a:pt x="13487" y="11734"/>
                </a:lnTo>
                <a:lnTo>
                  <a:pt x="10655" y="15747"/>
                </a:lnTo>
                <a:lnTo>
                  <a:pt x="8864" y="17538"/>
                </a:lnTo>
                <a:lnTo>
                  <a:pt x="6794" y="18732"/>
                </a:lnTo>
                <a:lnTo>
                  <a:pt x="4737" y="20129"/>
                </a:lnTo>
                <a:lnTo>
                  <a:pt x="2387" y="20802"/>
                </a:lnTo>
                <a:lnTo>
                  <a:pt x="0" y="21602"/>
                </a:lnTo>
                <a:lnTo>
                  <a:pt x="1193" y="21323"/>
                </a:lnTo>
                <a:lnTo>
                  <a:pt x="2387" y="20954"/>
                </a:lnTo>
                <a:lnTo>
                  <a:pt x="3581" y="20688"/>
                </a:lnTo>
                <a:lnTo>
                  <a:pt x="15684" y="7162"/>
                </a:lnTo>
                <a:lnTo>
                  <a:pt x="16447" y="4851"/>
                </a:lnTo>
                <a:lnTo>
                  <a:pt x="16877" y="2387"/>
                </a:lnTo>
                <a:lnTo>
                  <a:pt x="17259" y="0"/>
                </a:lnTo>
                <a:close/>
              </a:path>
            </a:pathLst>
          </a:custGeom>
          <a:solidFill>
            <a:srgbClr val="7B4A21"/>
          </a:solidFill>
        </p:spPr>
        <p:txBody>
          <a:bodyPr wrap="square" lIns="0" tIns="0" rIns="0" bIns="0" rtlCol="0"/>
          <a:lstStyle/>
          <a:p>
            <a:endParaRPr sz="1350"/>
          </a:p>
        </p:txBody>
      </p:sp>
      <p:sp>
        <p:nvSpPr>
          <p:cNvPr id="202" name="bk object 202"/>
          <p:cNvSpPr/>
          <p:nvPr/>
        </p:nvSpPr>
        <p:spPr>
          <a:xfrm>
            <a:off x="7626820" y="5015817"/>
            <a:ext cx="16373" cy="14678"/>
          </a:xfrm>
          <a:prstGeom prst="rect">
            <a:avLst/>
          </a:prstGeom>
          <a:blipFill>
            <a:blip r:embed="rId72" cstate="print"/>
            <a:stretch>
              <a:fillRect/>
            </a:stretch>
          </a:blipFill>
        </p:spPr>
        <p:txBody>
          <a:bodyPr wrap="square" lIns="0" tIns="0" rIns="0" bIns="0" rtlCol="0"/>
          <a:lstStyle/>
          <a:p>
            <a:endParaRPr sz="1350"/>
          </a:p>
        </p:txBody>
      </p:sp>
      <p:sp>
        <p:nvSpPr>
          <p:cNvPr id="203" name="bk object 203"/>
          <p:cNvSpPr/>
          <p:nvPr/>
        </p:nvSpPr>
        <p:spPr>
          <a:xfrm>
            <a:off x="7626825" y="5015820"/>
            <a:ext cx="16669" cy="14764"/>
          </a:xfrm>
          <a:custGeom>
            <a:avLst/>
            <a:gdLst/>
            <a:ahLst/>
            <a:cxnLst/>
            <a:rect l="l" t="t" r="r" b="b"/>
            <a:pathLst>
              <a:path w="22225" h="19684">
                <a:moveTo>
                  <a:pt x="0" y="0"/>
                </a:moveTo>
                <a:lnTo>
                  <a:pt x="20599" y="17348"/>
                </a:lnTo>
                <a:lnTo>
                  <a:pt x="21831" y="19570"/>
                </a:lnTo>
                <a:lnTo>
                  <a:pt x="2425" y="787"/>
                </a:lnTo>
                <a:lnTo>
                  <a:pt x="0" y="0"/>
                </a:lnTo>
                <a:close/>
              </a:path>
            </a:pathLst>
          </a:custGeom>
          <a:solidFill>
            <a:srgbClr val="DFD8AF"/>
          </a:solidFill>
        </p:spPr>
        <p:txBody>
          <a:bodyPr wrap="square" lIns="0" tIns="0" rIns="0" bIns="0" rtlCol="0"/>
          <a:lstStyle/>
          <a:p>
            <a:endParaRPr sz="1350"/>
          </a:p>
        </p:txBody>
      </p:sp>
      <p:sp>
        <p:nvSpPr>
          <p:cNvPr id="204" name="bk object 204"/>
          <p:cNvSpPr/>
          <p:nvPr/>
        </p:nvSpPr>
        <p:spPr>
          <a:xfrm>
            <a:off x="7626823" y="5015820"/>
            <a:ext cx="16669" cy="14764"/>
          </a:xfrm>
          <a:custGeom>
            <a:avLst/>
            <a:gdLst/>
            <a:ahLst/>
            <a:cxnLst/>
            <a:rect l="l" t="t" r="r" b="b"/>
            <a:pathLst>
              <a:path w="22225" h="19684">
                <a:moveTo>
                  <a:pt x="0" y="0"/>
                </a:moveTo>
                <a:lnTo>
                  <a:pt x="21831" y="19570"/>
                </a:lnTo>
                <a:lnTo>
                  <a:pt x="16548" y="18859"/>
                </a:lnTo>
                <a:lnTo>
                  <a:pt x="14198" y="17856"/>
                </a:lnTo>
                <a:lnTo>
                  <a:pt x="952" y="2425"/>
                </a:lnTo>
                <a:lnTo>
                  <a:pt x="0" y="0"/>
                </a:lnTo>
                <a:close/>
              </a:path>
            </a:pathLst>
          </a:custGeom>
          <a:solidFill>
            <a:srgbClr val="7B4A21"/>
          </a:solidFill>
        </p:spPr>
        <p:txBody>
          <a:bodyPr wrap="square" lIns="0" tIns="0" rIns="0" bIns="0" rtlCol="0"/>
          <a:lstStyle/>
          <a:p>
            <a:endParaRPr sz="1350"/>
          </a:p>
        </p:txBody>
      </p:sp>
      <p:sp>
        <p:nvSpPr>
          <p:cNvPr id="205" name="bk object 205"/>
          <p:cNvSpPr/>
          <p:nvPr/>
        </p:nvSpPr>
        <p:spPr>
          <a:xfrm>
            <a:off x="7631449" y="4990795"/>
            <a:ext cx="18107" cy="26822"/>
          </a:xfrm>
          <a:prstGeom prst="rect">
            <a:avLst/>
          </a:prstGeom>
          <a:blipFill>
            <a:blip r:embed="rId73" cstate="print"/>
            <a:stretch>
              <a:fillRect/>
            </a:stretch>
          </a:blipFill>
        </p:spPr>
        <p:txBody>
          <a:bodyPr wrap="square" lIns="0" tIns="0" rIns="0" bIns="0" rtlCol="0"/>
          <a:lstStyle/>
          <a:p>
            <a:endParaRPr sz="1350"/>
          </a:p>
        </p:txBody>
      </p:sp>
      <p:sp>
        <p:nvSpPr>
          <p:cNvPr id="206" name="bk object 206"/>
          <p:cNvSpPr/>
          <p:nvPr/>
        </p:nvSpPr>
        <p:spPr>
          <a:xfrm>
            <a:off x="7642096" y="4995018"/>
            <a:ext cx="12859" cy="21907"/>
          </a:xfrm>
          <a:custGeom>
            <a:avLst/>
            <a:gdLst/>
            <a:ahLst/>
            <a:cxnLst/>
            <a:rect l="l" t="t" r="r" b="b"/>
            <a:pathLst>
              <a:path w="17145" h="29209">
                <a:moveTo>
                  <a:pt x="15555" y="5330"/>
                </a:moveTo>
                <a:lnTo>
                  <a:pt x="16548" y="11468"/>
                </a:lnTo>
                <a:lnTo>
                  <a:pt x="16040" y="14795"/>
                </a:lnTo>
                <a:lnTo>
                  <a:pt x="13766" y="20891"/>
                </a:lnTo>
                <a:lnTo>
                  <a:pt x="0" y="28968"/>
                </a:lnTo>
                <a:lnTo>
                  <a:pt x="3175" y="28651"/>
                </a:lnTo>
                <a:lnTo>
                  <a:pt x="6489" y="27571"/>
                </a:lnTo>
                <a:lnTo>
                  <a:pt x="9232" y="25704"/>
                </a:lnTo>
                <a:lnTo>
                  <a:pt x="12014" y="23914"/>
                </a:lnTo>
                <a:lnTo>
                  <a:pt x="16789" y="11544"/>
                </a:lnTo>
                <a:lnTo>
                  <a:pt x="16713" y="9880"/>
                </a:lnTo>
                <a:lnTo>
                  <a:pt x="16433" y="8242"/>
                </a:lnTo>
                <a:lnTo>
                  <a:pt x="16116" y="6565"/>
                </a:lnTo>
                <a:lnTo>
                  <a:pt x="15555" y="5330"/>
                </a:lnTo>
                <a:close/>
              </a:path>
              <a:path w="17145" h="29209">
                <a:moveTo>
                  <a:pt x="13217" y="1686"/>
                </a:moveTo>
                <a:lnTo>
                  <a:pt x="13728" y="2235"/>
                </a:lnTo>
                <a:lnTo>
                  <a:pt x="15430" y="5054"/>
                </a:lnTo>
                <a:lnTo>
                  <a:pt x="15555" y="5330"/>
                </a:lnTo>
                <a:lnTo>
                  <a:pt x="15489" y="5054"/>
                </a:lnTo>
                <a:lnTo>
                  <a:pt x="13728" y="2108"/>
                </a:lnTo>
                <a:lnTo>
                  <a:pt x="13217" y="1686"/>
                </a:lnTo>
                <a:close/>
              </a:path>
              <a:path w="17145" h="29209">
                <a:moveTo>
                  <a:pt x="11176" y="0"/>
                </a:moveTo>
                <a:lnTo>
                  <a:pt x="13217" y="1686"/>
                </a:lnTo>
                <a:lnTo>
                  <a:pt x="12534" y="952"/>
                </a:lnTo>
                <a:lnTo>
                  <a:pt x="11176" y="0"/>
                </a:lnTo>
                <a:close/>
              </a:path>
            </a:pathLst>
          </a:custGeom>
          <a:solidFill>
            <a:srgbClr val="7B4A21"/>
          </a:solidFill>
        </p:spPr>
        <p:txBody>
          <a:bodyPr wrap="square" lIns="0" tIns="0" rIns="0" bIns="0" rtlCol="0"/>
          <a:lstStyle/>
          <a:p>
            <a:endParaRPr sz="1350"/>
          </a:p>
        </p:txBody>
      </p:sp>
      <p:sp>
        <p:nvSpPr>
          <p:cNvPr id="207" name="bk object 207"/>
          <p:cNvSpPr/>
          <p:nvPr/>
        </p:nvSpPr>
        <p:spPr>
          <a:xfrm>
            <a:off x="7642089" y="4990872"/>
            <a:ext cx="12868" cy="25879"/>
          </a:xfrm>
          <a:prstGeom prst="rect">
            <a:avLst/>
          </a:prstGeom>
          <a:blipFill>
            <a:blip r:embed="rId74" cstate="print"/>
            <a:stretch>
              <a:fillRect/>
            </a:stretch>
          </a:blipFill>
        </p:spPr>
        <p:txBody>
          <a:bodyPr wrap="square" lIns="0" tIns="0" rIns="0" bIns="0" rtlCol="0"/>
          <a:lstStyle/>
          <a:p>
            <a:endParaRPr sz="1350"/>
          </a:p>
        </p:txBody>
      </p:sp>
      <p:sp>
        <p:nvSpPr>
          <p:cNvPr id="208" name="bk object 208"/>
          <p:cNvSpPr/>
          <p:nvPr/>
        </p:nvSpPr>
        <p:spPr>
          <a:xfrm>
            <a:off x="7642096" y="4990872"/>
            <a:ext cx="6191" cy="26194"/>
          </a:xfrm>
          <a:custGeom>
            <a:avLst/>
            <a:gdLst/>
            <a:ahLst/>
            <a:cxnLst/>
            <a:rect l="l" t="t" r="r" b="b"/>
            <a:pathLst>
              <a:path w="8254" h="34925">
                <a:moveTo>
                  <a:pt x="0" y="0"/>
                </a:moveTo>
                <a:lnTo>
                  <a:pt x="1435" y="914"/>
                </a:lnTo>
                <a:lnTo>
                  <a:pt x="2501" y="2032"/>
                </a:lnTo>
                <a:lnTo>
                  <a:pt x="3505" y="3352"/>
                </a:lnTo>
                <a:lnTo>
                  <a:pt x="4533" y="4660"/>
                </a:lnTo>
                <a:lnTo>
                  <a:pt x="5334" y="6083"/>
                </a:lnTo>
                <a:lnTo>
                  <a:pt x="7200" y="10668"/>
                </a:lnTo>
                <a:lnTo>
                  <a:pt x="7665" y="13881"/>
                </a:lnTo>
                <a:lnTo>
                  <a:pt x="7607" y="17233"/>
                </a:lnTo>
                <a:lnTo>
                  <a:pt x="0" y="34493"/>
                </a:lnTo>
                <a:lnTo>
                  <a:pt x="1473" y="33782"/>
                </a:lnTo>
                <a:lnTo>
                  <a:pt x="7886" y="17233"/>
                </a:lnTo>
                <a:lnTo>
                  <a:pt x="7886" y="13881"/>
                </a:lnTo>
                <a:lnTo>
                  <a:pt x="7365" y="10629"/>
                </a:lnTo>
                <a:lnTo>
                  <a:pt x="6083" y="7594"/>
                </a:lnTo>
                <a:lnTo>
                  <a:pt x="4851" y="4533"/>
                </a:lnTo>
                <a:lnTo>
                  <a:pt x="2794" y="1752"/>
                </a:lnTo>
                <a:lnTo>
                  <a:pt x="0" y="0"/>
                </a:lnTo>
                <a:close/>
              </a:path>
            </a:pathLst>
          </a:custGeom>
          <a:solidFill>
            <a:srgbClr val="DFD8AF"/>
          </a:solidFill>
        </p:spPr>
        <p:txBody>
          <a:bodyPr wrap="square" lIns="0" tIns="0" rIns="0" bIns="0" rtlCol="0"/>
          <a:lstStyle/>
          <a:p>
            <a:endParaRPr sz="1350"/>
          </a:p>
        </p:txBody>
      </p:sp>
      <p:sp>
        <p:nvSpPr>
          <p:cNvPr id="209" name="bk object 209"/>
          <p:cNvSpPr/>
          <p:nvPr/>
        </p:nvSpPr>
        <p:spPr>
          <a:xfrm>
            <a:off x="7627833" y="4992637"/>
            <a:ext cx="12859" cy="24288"/>
          </a:xfrm>
          <a:custGeom>
            <a:avLst/>
            <a:gdLst/>
            <a:ahLst/>
            <a:cxnLst/>
            <a:rect l="l" t="t" r="r" b="b"/>
            <a:pathLst>
              <a:path w="17145" h="32384">
                <a:moveTo>
                  <a:pt x="3890" y="4380"/>
                </a:moveTo>
                <a:lnTo>
                  <a:pt x="2946" y="5410"/>
                </a:lnTo>
                <a:lnTo>
                  <a:pt x="203" y="10452"/>
                </a:lnTo>
                <a:lnTo>
                  <a:pt x="0" y="14554"/>
                </a:lnTo>
                <a:lnTo>
                  <a:pt x="1676" y="21958"/>
                </a:lnTo>
                <a:lnTo>
                  <a:pt x="3619" y="25539"/>
                </a:lnTo>
                <a:lnTo>
                  <a:pt x="9626" y="30391"/>
                </a:lnTo>
                <a:lnTo>
                  <a:pt x="13334" y="31788"/>
                </a:lnTo>
                <a:lnTo>
                  <a:pt x="17106" y="32143"/>
                </a:lnTo>
                <a:lnTo>
                  <a:pt x="15163" y="31902"/>
                </a:lnTo>
                <a:lnTo>
                  <a:pt x="13373" y="31381"/>
                </a:lnTo>
                <a:lnTo>
                  <a:pt x="11658" y="30581"/>
                </a:lnTo>
                <a:lnTo>
                  <a:pt x="9867" y="29870"/>
                </a:lnTo>
                <a:lnTo>
                  <a:pt x="8318" y="28879"/>
                </a:lnTo>
                <a:lnTo>
                  <a:pt x="634" y="14478"/>
                </a:lnTo>
                <a:lnTo>
                  <a:pt x="1041" y="10693"/>
                </a:lnTo>
                <a:lnTo>
                  <a:pt x="1511" y="8902"/>
                </a:lnTo>
                <a:lnTo>
                  <a:pt x="2425" y="7277"/>
                </a:lnTo>
                <a:lnTo>
                  <a:pt x="3890" y="4380"/>
                </a:lnTo>
                <a:close/>
              </a:path>
              <a:path w="17145" h="32384">
                <a:moveTo>
                  <a:pt x="8398" y="1034"/>
                </a:moveTo>
                <a:lnTo>
                  <a:pt x="7315" y="1511"/>
                </a:lnTo>
                <a:lnTo>
                  <a:pt x="4140" y="3886"/>
                </a:lnTo>
                <a:lnTo>
                  <a:pt x="3890" y="4380"/>
                </a:lnTo>
                <a:lnTo>
                  <a:pt x="4343" y="3886"/>
                </a:lnTo>
                <a:lnTo>
                  <a:pt x="7315" y="1587"/>
                </a:lnTo>
                <a:lnTo>
                  <a:pt x="8398" y="1034"/>
                </a:lnTo>
                <a:close/>
              </a:path>
              <a:path w="17145" h="32384">
                <a:moveTo>
                  <a:pt x="10744" y="0"/>
                </a:moveTo>
                <a:lnTo>
                  <a:pt x="9029" y="711"/>
                </a:lnTo>
                <a:lnTo>
                  <a:pt x="8398" y="1034"/>
                </a:lnTo>
                <a:lnTo>
                  <a:pt x="10744" y="0"/>
                </a:lnTo>
                <a:close/>
              </a:path>
            </a:pathLst>
          </a:custGeom>
          <a:solidFill>
            <a:srgbClr val="7B4A21"/>
          </a:solidFill>
        </p:spPr>
        <p:txBody>
          <a:bodyPr wrap="square" lIns="0" tIns="0" rIns="0" bIns="0" rtlCol="0"/>
          <a:lstStyle/>
          <a:p>
            <a:endParaRPr sz="1350"/>
          </a:p>
        </p:txBody>
      </p:sp>
      <p:sp>
        <p:nvSpPr>
          <p:cNvPr id="210" name="bk object 210"/>
          <p:cNvSpPr/>
          <p:nvPr/>
        </p:nvSpPr>
        <p:spPr>
          <a:xfrm>
            <a:off x="7627839" y="4990872"/>
            <a:ext cx="12821" cy="25879"/>
          </a:xfrm>
          <a:prstGeom prst="rect">
            <a:avLst/>
          </a:prstGeom>
          <a:blipFill>
            <a:blip r:embed="rId75" cstate="print"/>
            <a:stretch>
              <a:fillRect/>
            </a:stretch>
          </a:blipFill>
        </p:spPr>
        <p:txBody>
          <a:bodyPr wrap="square" lIns="0" tIns="0" rIns="0" bIns="0" rtlCol="0"/>
          <a:lstStyle/>
          <a:p>
            <a:endParaRPr sz="1350"/>
          </a:p>
        </p:txBody>
      </p:sp>
      <p:sp>
        <p:nvSpPr>
          <p:cNvPr id="211" name="bk object 211"/>
          <p:cNvSpPr/>
          <p:nvPr/>
        </p:nvSpPr>
        <p:spPr>
          <a:xfrm>
            <a:off x="7634758" y="4990872"/>
            <a:ext cx="6191" cy="26194"/>
          </a:xfrm>
          <a:custGeom>
            <a:avLst/>
            <a:gdLst/>
            <a:ahLst/>
            <a:cxnLst/>
            <a:rect l="l" t="t" r="r" b="b"/>
            <a:pathLst>
              <a:path w="8254" h="34925">
                <a:moveTo>
                  <a:pt x="7874" y="0"/>
                </a:moveTo>
                <a:lnTo>
                  <a:pt x="0" y="13881"/>
                </a:lnTo>
                <a:lnTo>
                  <a:pt x="76" y="20574"/>
                </a:lnTo>
                <a:lnTo>
                  <a:pt x="7874" y="34493"/>
                </a:lnTo>
                <a:lnTo>
                  <a:pt x="6324" y="33743"/>
                </a:lnTo>
                <a:lnTo>
                  <a:pt x="5130" y="32512"/>
                </a:lnTo>
                <a:lnTo>
                  <a:pt x="4216" y="31153"/>
                </a:lnTo>
                <a:lnTo>
                  <a:pt x="3225" y="29959"/>
                </a:lnTo>
                <a:lnTo>
                  <a:pt x="2425" y="28448"/>
                </a:lnTo>
                <a:lnTo>
                  <a:pt x="723" y="23876"/>
                </a:lnTo>
                <a:lnTo>
                  <a:pt x="317" y="20574"/>
                </a:lnTo>
                <a:lnTo>
                  <a:pt x="244" y="13881"/>
                </a:lnTo>
                <a:lnTo>
                  <a:pt x="650" y="10629"/>
                </a:lnTo>
                <a:lnTo>
                  <a:pt x="2463" y="6083"/>
                </a:lnTo>
                <a:lnTo>
                  <a:pt x="3263" y="4660"/>
                </a:lnTo>
                <a:lnTo>
                  <a:pt x="4292" y="3352"/>
                </a:lnTo>
                <a:lnTo>
                  <a:pt x="5295" y="2032"/>
                </a:lnTo>
                <a:lnTo>
                  <a:pt x="6451" y="914"/>
                </a:lnTo>
                <a:lnTo>
                  <a:pt x="7874" y="0"/>
                </a:lnTo>
                <a:close/>
              </a:path>
            </a:pathLst>
          </a:custGeom>
          <a:solidFill>
            <a:srgbClr val="DFD8AF"/>
          </a:solidFill>
        </p:spPr>
        <p:txBody>
          <a:bodyPr wrap="square" lIns="0" tIns="0" rIns="0" bIns="0" rtlCol="0"/>
          <a:lstStyle/>
          <a:p>
            <a:endParaRPr sz="1350"/>
          </a:p>
        </p:txBody>
      </p:sp>
      <p:sp>
        <p:nvSpPr>
          <p:cNvPr id="212" name="bk object 212"/>
          <p:cNvSpPr/>
          <p:nvPr/>
        </p:nvSpPr>
        <p:spPr>
          <a:xfrm>
            <a:off x="7628763" y="4990755"/>
            <a:ext cx="25241" cy="9049"/>
          </a:xfrm>
          <a:custGeom>
            <a:avLst/>
            <a:gdLst/>
            <a:ahLst/>
            <a:cxnLst/>
            <a:rect l="l" t="t" r="r" b="b"/>
            <a:pathLst>
              <a:path w="33654" h="12065">
                <a:moveTo>
                  <a:pt x="20866" y="279"/>
                </a:moveTo>
                <a:lnTo>
                  <a:pt x="20281" y="279"/>
                </a:lnTo>
                <a:lnTo>
                  <a:pt x="23952" y="1511"/>
                </a:lnTo>
                <a:lnTo>
                  <a:pt x="26885" y="3505"/>
                </a:lnTo>
                <a:lnTo>
                  <a:pt x="33413" y="11772"/>
                </a:lnTo>
                <a:lnTo>
                  <a:pt x="33172" y="9982"/>
                </a:lnTo>
                <a:lnTo>
                  <a:pt x="26974" y="3340"/>
                </a:lnTo>
                <a:lnTo>
                  <a:pt x="23952" y="1308"/>
                </a:lnTo>
                <a:lnTo>
                  <a:pt x="20866" y="279"/>
                </a:lnTo>
                <a:close/>
              </a:path>
              <a:path w="33654" h="12065">
                <a:moveTo>
                  <a:pt x="16700" y="0"/>
                </a:moveTo>
                <a:lnTo>
                  <a:pt x="0" y="11658"/>
                </a:lnTo>
                <a:lnTo>
                  <a:pt x="635" y="9982"/>
                </a:lnTo>
                <a:lnTo>
                  <a:pt x="1473" y="8509"/>
                </a:lnTo>
                <a:lnTo>
                  <a:pt x="20281" y="279"/>
                </a:lnTo>
                <a:lnTo>
                  <a:pt x="20866" y="279"/>
                </a:lnTo>
                <a:lnTo>
                  <a:pt x="20370" y="114"/>
                </a:lnTo>
                <a:lnTo>
                  <a:pt x="16700" y="0"/>
                </a:lnTo>
                <a:close/>
              </a:path>
            </a:pathLst>
          </a:custGeom>
          <a:solidFill>
            <a:srgbClr val="DFD8AF"/>
          </a:solidFill>
        </p:spPr>
        <p:txBody>
          <a:bodyPr wrap="square" lIns="0" tIns="0" rIns="0" bIns="0" rtlCol="0"/>
          <a:lstStyle/>
          <a:p>
            <a:endParaRPr sz="1350"/>
          </a:p>
        </p:txBody>
      </p:sp>
      <p:sp>
        <p:nvSpPr>
          <p:cNvPr id="213" name="bk object 213"/>
          <p:cNvSpPr/>
          <p:nvPr/>
        </p:nvSpPr>
        <p:spPr>
          <a:xfrm>
            <a:off x="7657252" y="4998624"/>
            <a:ext cx="49807" cy="43500"/>
          </a:xfrm>
          <a:prstGeom prst="rect">
            <a:avLst/>
          </a:prstGeom>
          <a:blipFill>
            <a:blip r:embed="rId76" cstate="print"/>
            <a:stretch>
              <a:fillRect/>
            </a:stretch>
          </a:blipFill>
        </p:spPr>
        <p:txBody>
          <a:bodyPr wrap="square" lIns="0" tIns="0" rIns="0" bIns="0" rtlCol="0"/>
          <a:lstStyle/>
          <a:p>
            <a:endParaRPr sz="1350"/>
          </a:p>
        </p:txBody>
      </p:sp>
      <p:sp>
        <p:nvSpPr>
          <p:cNvPr id="214" name="bk object 214"/>
          <p:cNvSpPr/>
          <p:nvPr/>
        </p:nvSpPr>
        <p:spPr>
          <a:xfrm>
            <a:off x="7666608" y="5018025"/>
            <a:ext cx="12383" cy="21907"/>
          </a:xfrm>
          <a:custGeom>
            <a:avLst/>
            <a:gdLst/>
            <a:ahLst/>
            <a:cxnLst/>
            <a:rect l="l" t="t" r="r" b="b"/>
            <a:pathLst>
              <a:path w="16509" h="29209">
                <a:moveTo>
                  <a:pt x="7058" y="0"/>
                </a:moveTo>
                <a:lnTo>
                  <a:pt x="5749" y="685"/>
                </a:lnTo>
                <a:lnTo>
                  <a:pt x="3921" y="2070"/>
                </a:lnTo>
                <a:lnTo>
                  <a:pt x="3565" y="2311"/>
                </a:lnTo>
                <a:lnTo>
                  <a:pt x="0" y="12534"/>
                </a:lnTo>
                <a:lnTo>
                  <a:pt x="98" y="13322"/>
                </a:lnTo>
                <a:lnTo>
                  <a:pt x="504" y="15913"/>
                </a:lnTo>
                <a:lnTo>
                  <a:pt x="1889" y="18097"/>
                </a:lnTo>
                <a:lnTo>
                  <a:pt x="2576" y="20726"/>
                </a:lnTo>
                <a:lnTo>
                  <a:pt x="2892" y="21564"/>
                </a:lnTo>
                <a:lnTo>
                  <a:pt x="3044" y="22479"/>
                </a:lnTo>
                <a:lnTo>
                  <a:pt x="3159" y="23990"/>
                </a:lnTo>
                <a:lnTo>
                  <a:pt x="3286" y="24701"/>
                </a:lnTo>
                <a:lnTo>
                  <a:pt x="3353" y="25628"/>
                </a:lnTo>
                <a:lnTo>
                  <a:pt x="3476" y="26733"/>
                </a:lnTo>
                <a:lnTo>
                  <a:pt x="3679" y="27216"/>
                </a:lnTo>
                <a:lnTo>
                  <a:pt x="3717" y="27609"/>
                </a:lnTo>
                <a:lnTo>
                  <a:pt x="3844" y="27813"/>
                </a:lnTo>
                <a:lnTo>
                  <a:pt x="5153" y="29197"/>
                </a:lnTo>
                <a:lnTo>
                  <a:pt x="7858" y="27216"/>
                </a:lnTo>
                <a:lnTo>
                  <a:pt x="8848" y="26619"/>
                </a:lnTo>
                <a:lnTo>
                  <a:pt x="9293" y="26225"/>
                </a:lnTo>
                <a:lnTo>
                  <a:pt x="9725" y="25933"/>
                </a:lnTo>
                <a:lnTo>
                  <a:pt x="10118" y="25628"/>
                </a:lnTo>
                <a:lnTo>
                  <a:pt x="10321" y="25501"/>
                </a:lnTo>
                <a:lnTo>
                  <a:pt x="11210" y="24701"/>
                </a:lnTo>
                <a:lnTo>
                  <a:pt x="11566" y="24345"/>
                </a:lnTo>
                <a:lnTo>
                  <a:pt x="11884" y="23990"/>
                </a:lnTo>
                <a:lnTo>
                  <a:pt x="12595" y="23317"/>
                </a:lnTo>
                <a:lnTo>
                  <a:pt x="13245" y="22479"/>
                </a:lnTo>
                <a:lnTo>
                  <a:pt x="13712" y="21805"/>
                </a:lnTo>
                <a:lnTo>
                  <a:pt x="13992" y="21285"/>
                </a:lnTo>
                <a:lnTo>
                  <a:pt x="14398" y="20688"/>
                </a:lnTo>
                <a:lnTo>
                  <a:pt x="14576" y="20129"/>
                </a:lnTo>
                <a:lnTo>
                  <a:pt x="14982" y="19418"/>
                </a:lnTo>
                <a:lnTo>
                  <a:pt x="15097" y="18618"/>
                </a:lnTo>
                <a:lnTo>
                  <a:pt x="15376" y="17907"/>
                </a:lnTo>
                <a:lnTo>
                  <a:pt x="15973" y="16598"/>
                </a:lnTo>
                <a:lnTo>
                  <a:pt x="16100" y="14401"/>
                </a:lnTo>
                <a:lnTo>
                  <a:pt x="16370" y="13322"/>
                </a:lnTo>
                <a:lnTo>
                  <a:pt x="16494" y="11938"/>
                </a:lnTo>
                <a:lnTo>
                  <a:pt x="16379" y="8229"/>
                </a:lnTo>
                <a:lnTo>
                  <a:pt x="16290" y="6959"/>
                </a:lnTo>
                <a:lnTo>
                  <a:pt x="16100" y="5854"/>
                </a:lnTo>
                <a:lnTo>
                  <a:pt x="15782" y="4889"/>
                </a:lnTo>
                <a:lnTo>
                  <a:pt x="15541" y="3746"/>
                </a:lnTo>
                <a:lnTo>
                  <a:pt x="10321" y="241"/>
                </a:lnTo>
                <a:lnTo>
                  <a:pt x="10080" y="127"/>
                </a:lnTo>
                <a:lnTo>
                  <a:pt x="7058" y="0"/>
                </a:lnTo>
                <a:close/>
              </a:path>
            </a:pathLst>
          </a:custGeom>
          <a:solidFill>
            <a:srgbClr val="D33F2C"/>
          </a:solidFill>
        </p:spPr>
        <p:txBody>
          <a:bodyPr wrap="square" lIns="0" tIns="0" rIns="0" bIns="0" rtlCol="0"/>
          <a:lstStyle/>
          <a:p>
            <a:endParaRPr sz="1350"/>
          </a:p>
        </p:txBody>
      </p:sp>
      <p:sp>
        <p:nvSpPr>
          <p:cNvPr id="215" name="bk object 215"/>
          <p:cNvSpPr/>
          <p:nvPr/>
        </p:nvSpPr>
        <p:spPr>
          <a:xfrm>
            <a:off x="7647192" y="5018027"/>
            <a:ext cx="31760" cy="25479"/>
          </a:xfrm>
          <a:prstGeom prst="rect">
            <a:avLst/>
          </a:prstGeom>
          <a:blipFill>
            <a:blip r:embed="rId77" cstate="print"/>
            <a:stretch>
              <a:fillRect/>
            </a:stretch>
          </a:blipFill>
        </p:spPr>
        <p:txBody>
          <a:bodyPr wrap="square" lIns="0" tIns="0" rIns="0" bIns="0" rtlCol="0"/>
          <a:lstStyle/>
          <a:p>
            <a:endParaRPr sz="1350"/>
          </a:p>
        </p:txBody>
      </p:sp>
      <p:sp>
        <p:nvSpPr>
          <p:cNvPr id="216" name="bk object 216"/>
          <p:cNvSpPr/>
          <p:nvPr/>
        </p:nvSpPr>
        <p:spPr>
          <a:xfrm>
            <a:off x="7652875" y="5034257"/>
            <a:ext cx="2858" cy="2381"/>
          </a:xfrm>
          <a:custGeom>
            <a:avLst/>
            <a:gdLst/>
            <a:ahLst/>
            <a:cxnLst/>
            <a:rect l="l" t="t" r="r" b="b"/>
            <a:pathLst>
              <a:path w="3809" h="3175">
                <a:moveTo>
                  <a:pt x="2057" y="0"/>
                </a:moveTo>
                <a:lnTo>
                  <a:pt x="1739" y="165"/>
                </a:lnTo>
                <a:lnTo>
                  <a:pt x="1422" y="914"/>
                </a:lnTo>
                <a:lnTo>
                  <a:pt x="673" y="914"/>
                </a:lnTo>
                <a:lnTo>
                  <a:pt x="0" y="1358"/>
                </a:lnTo>
                <a:lnTo>
                  <a:pt x="152" y="1473"/>
                </a:lnTo>
                <a:lnTo>
                  <a:pt x="1219" y="1638"/>
                </a:lnTo>
                <a:lnTo>
                  <a:pt x="1135" y="1790"/>
                </a:lnTo>
                <a:lnTo>
                  <a:pt x="1028" y="3136"/>
                </a:lnTo>
                <a:lnTo>
                  <a:pt x="1346" y="2197"/>
                </a:lnTo>
                <a:lnTo>
                  <a:pt x="2057" y="2108"/>
                </a:lnTo>
                <a:lnTo>
                  <a:pt x="2768" y="1955"/>
                </a:lnTo>
                <a:lnTo>
                  <a:pt x="3337" y="1955"/>
                </a:lnTo>
                <a:lnTo>
                  <a:pt x="3378" y="1790"/>
                </a:lnTo>
                <a:lnTo>
                  <a:pt x="2768" y="1270"/>
                </a:lnTo>
                <a:lnTo>
                  <a:pt x="3251" y="965"/>
                </a:lnTo>
                <a:lnTo>
                  <a:pt x="3771" y="749"/>
                </a:lnTo>
                <a:lnTo>
                  <a:pt x="2425" y="723"/>
                </a:lnTo>
                <a:lnTo>
                  <a:pt x="2057" y="0"/>
                </a:lnTo>
                <a:close/>
              </a:path>
              <a:path w="3809" h="3175">
                <a:moveTo>
                  <a:pt x="3337" y="1955"/>
                </a:moveTo>
                <a:lnTo>
                  <a:pt x="2768" y="1955"/>
                </a:lnTo>
                <a:lnTo>
                  <a:pt x="3136" y="2514"/>
                </a:lnTo>
                <a:lnTo>
                  <a:pt x="3251" y="2311"/>
                </a:lnTo>
                <a:lnTo>
                  <a:pt x="3337" y="1955"/>
                </a:lnTo>
                <a:close/>
              </a:path>
              <a:path w="3809" h="3175">
                <a:moveTo>
                  <a:pt x="3047" y="406"/>
                </a:moveTo>
                <a:lnTo>
                  <a:pt x="2425" y="723"/>
                </a:lnTo>
                <a:lnTo>
                  <a:pt x="3718" y="723"/>
                </a:lnTo>
                <a:lnTo>
                  <a:pt x="3047" y="406"/>
                </a:lnTo>
                <a:close/>
              </a:path>
            </a:pathLst>
          </a:custGeom>
          <a:solidFill>
            <a:srgbClr val="265C2D"/>
          </a:solidFill>
        </p:spPr>
        <p:txBody>
          <a:bodyPr wrap="square" lIns="0" tIns="0" rIns="0" bIns="0" rtlCol="0"/>
          <a:lstStyle/>
          <a:p>
            <a:endParaRPr sz="1350"/>
          </a:p>
        </p:txBody>
      </p:sp>
      <p:sp>
        <p:nvSpPr>
          <p:cNvPr id="217" name="bk object 217"/>
          <p:cNvSpPr/>
          <p:nvPr/>
        </p:nvSpPr>
        <p:spPr>
          <a:xfrm>
            <a:off x="7620524" y="4955524"/>
            <a:ext cx="14649" cy="22726"/>
          </a:xfrm>
          <a:prstGeom prst="rect">
            <a:avLst/>
          </a:prstGeom>
          <a:blipFill>
            <a:blip r:embed="rId78" cstate="print"/>
            <a:stretch>
              <a:fillRect/>
            </a:stretch>
          </a:blipFill>
        </p:spPr>
        <p:txBody>
          <a:bodyPr wrap="square" lIns="0" tIns="0" rIns="0" bIns="0" rtlCol="0"/>
          <a:lstStyle/>
          <a:p>
            <a:endParaRPr sz="1350"/>
          </a:p>
        </p:txBody>
      </p:sp>
      <p:sp>
        <p:nvSpPr>
          <p:cNvPr id="218" name="bk object 218"/>
          <p:cNvSpPr/>
          <p:nvPr/>
        </p:nvSpPr>
        <p:spPr>
          <a:xfrm>
            <a:off x="7654033" y="5034976"/>
            <a:ext cx="953" cy="476"/>
          </a:xfrm>
          <a:custGeom>
            <a:avLst/>
            <a:gdLst/>
            <a:ahLst/>
            <a:cxnLst/>
            <a:rect l="l" t="t" r="r" b="b"/>
            <a:pathLst>
              <a:path w="1270" h="634">
                <a:moveTo>
                  <a:pt x="876" y="317"/>
                </a:moveTo>
                <a:lnTo>
                  <a:pt x="673" y="520"/>
                </a:lnTo>
                <a:lnTo>
                  <a:pt x="482" y="596"/>
                </a:lnTo>
                <a:lnTo>
                  <a:pt x="203" y="634"/>
                </a:lnTo>
                <a:lnTo>
                  <a:pt x="38" y="596"/>
                </a:lnTo>
                <a:lnTo>
                  <a:pt x="0" y="431"/>
                </a:lnTo>
                <a:lnTo>
                  <a:pt x="114" y="203"/>
                </a:lnTo>
                <a:lnTo>
                  <a:pt x="393" y="38"/>
                </a:lnTo>
                <a:lnTo>
                  <a:pt x="634" y="0"/>
                </a:lnTo>
                <a:lnTo>
                  <a:pt x="800" y="152"/>
                </a:lnTo>
                <a:lnTo>
                  <a:pt x="876" y="317"/>
                </a:lnTo>
                <a:close/>
              </a:path>
            </a:pathLst>
          </a:custGeom>
          <a:ln w="3175">
            <a:solidFill>
              <a:srgbClr val="4F9D46"/>
            </a:solidFill>
          </a:ln>
        </p:spPr>
        <p:txBody>
          <a:bodyPr wrap="square" lIns="0" tIns="0" rIns="0" bIns="0" rtlCol="0"/>
          <a:lstStyle/>
          <a:p>
            <a:endParaRPr sz="1350"/>
          </a:p>
        </p:txBody>
      </p:sp>
      <p:sp>
        <p:nvSpPr>
          <p:cNvPr id="219" name="bk object 219"/>
          <p:cNvSpPr/>
          <p:nvPr/>
        </p:nvSpPr>
        <p:spPr>
          <a:xfrm>
            <a:off x="7577442" y="4998624"/>
            <a:ext cx="58273" cy="43901"/>
          </a:xfrm>
          <a:prstGeom prst="rect">
            <a:avLst/>
          </a:prstGeom>
          <a:blipFill>
            <a:blip r:embed="rId79" cstate="print"/>
            <a:stretch>
              <a:fillRect/>
            </a:stretch>
          </a:blipFill>
        </p:spPr>
        <p:txBody>
          <a:bodyPr wrap="square" lIns="0" tIns="0" rIns="0" bIns="0" rtlCol="0"/>
          <a:lstStyle/>
          <a:p>
            <a:endParaRPr sz="1350"/>
          </a:p>
        </p:txBody>
      </p:sp>
      <p:sp>
        <p:nvSpPr>
          <p:cNvPr id="220" name="bk object 220"/>
          <p:cNvSpPr/>
          <p:nvPr/>
        </p:nvSpPr>
        <p:spPr>
          <a:xfrm>
            <a:off x="7643792" y="4974261"/>
            <a:ext cx="4267" cy="11306"/>
          </a:xfrm>
          <a:prstGeom prst="rect">
            <a:avLst/>
          </a:prstGeom>
          <a:blipFill>
            <a:blip r:embed="rId80" cstate="print"/>
            <a:stretch>
              <a:fillRect/>
            </a:stretch>
          </a:blipFill>
        </p:spPr>
        <p:txBody>
          <a:bodyPr wrap="square" lIns="0" tIns="0" rIns="0" bIns="0" rtlCol="0"/>
          <a:lstStyle/>
          <a:p>
            <a:endParaRPr sz="1350"/>
          </a:p>
        </p:txBody>
      </p:sp>
      <p:sp>
        <p:nvSpPr>
          <p:cNvPr id="221" name="bk object 221"/>
          <p:cNvSpPr/>
          <p:nvPr/>
        </p:nvSpPr>
        <p:spPr>
          <a:xfrm>
            <a:off x="7616437" y="4885068"/>
            <a:ext cx="0" cy="38576"/>
          </a:xfrm>
          <a:custGeom>
            <a:avLst/>
            <a:gdLst/>
            <a:ahLst/>
            <a:cxnLst/>
            <a:rect l="l" t="t" r="r" b="b"/>
            <a:pathLst>
              <a:path h="51434">
                <a:moveTo>
                  <a:pt x="0" y="51366"/>
                </a:moveTo>
                <a:lnTo>
                  <a:pt x="0" y="0"/>
                </a:lnTo>
                <a:lnTo>
                  <a:pt x="0" y="51366"/>
                </a:lnTo>
                <a:close/>
              </a:path>
            </a:pathLst>
          </a:custGeom>
          <a:solidFill>
            <a:srgbClr val="4C8D47"/>
          </a:solidFill>
        </p:spPr>
        <p:txBody>
          <a:bodyPr wrap="square" lIns="0" tIns="0" rIns="0" bIns="0" rtlCol="0"/>
          <a:lstStyle/>
          <a:p>
            <a:endParaRPr sz="1350"/>
          </a:p>
        </p:txBody>
      </p:sp>
      <p:sp>
        <p:nvSpPr>
          <p:cNvPr id="222" name="bk object 222"/>
          <p:cNvSpPr/>
          <p:nvPr/>
        </p:nvSpPr>
        <p:spPr>
          <a:xfrm>
            <a:off x="7613990" y="4885190"/>
            <a:ext cx="3810" cy="20479"/>
          </a:xfrm>
          <a:custGeom>
            <a:avLst/>
            <a:gdLst/>
            <a:ahLst/>
            <a:cxnLst/>
            <a:rect l="l" t="t" r="r" b="b"/>
            <a:pathLst>
              <a:path w="5079" h="27304">
                <a:moveTo>
                  <a:pt x="2705" y="0"/>
                </a:moveTo>
                <a:lnTo>
                  <a:pt x="914" y="152"/>
                </a:lnTo>
                <a:lnTo>
                  <a:pt x="0" y="6248"/>
                </a:lnTo>
                <a:lnTo>
                  <a:pt x="1270" y="21043"/>
                </a:lnTo>
                <a:lnTo>
                  <a:pt x="3225" y="26898"/>
                </a:lnTo>
                <a:lnTo>
                  <a:pt x="5054" y="26733"/>
                </a:lnTo>
                <a:lnTo>
                  <a:pt x="4473" y="20143"/>
                </a:lnTo>
                <a:lnTo>
                  <a:pt x="3898" y="14295"/>
                </a:lnTo>
                <a:lnTo>
                  <a:pt x="3315" y="7982"/>
                </a:lnTo>
                <a:lnTo>
                  <a:pt x="2705" y="0"/>
                </a:lnTo>
                <a:close/>
              </a:path>
            </a:pathLst>
          </a:custGeom>
          <a:solidFill>
            <a:srgbClr val="2E6337"/>
          </a:solidFill>
        </p:spPr>
        <p:txBody>
          <a:bodyPr wrap="square" lIns="0" tIns="0" rIns="0" bIns="0" rtlCol="0"/>
          <a:lstStyle/>
          <a:p>
            <a:endParaRPr sz="1350"/>
          </a:p>
        </p:txBody>
      </p:sp>
      <p:sp>
        <p:nvSpPr>
          <p:cNvPr id="223" name="bk object 223"/>
          <p:cNvSpPr/>
          <p:nvPr/>
        </p:nvSpPr>
        <p:spPr>
          <a:xfrm>
            <a:off x="7610247" y="4890952"/>
            <a:ext cx="0" cy="39052"/>
          </a:xfrm>
          <a:custGeom>
            <a:avLst/>
            <a:gdLst/>
            <a:ahLst/>
            <a:cxnLst/>
            <a:rect l="l" t="t" r="r" b="b"/>
            <a:pathLst>
              <a:path h="52070">
                <a:moveTo>
                  <a:pt x="0" y="51480"/>
                </a:moveTo>
                <a:lnTo>
                  <a:pt x="0" y="0"/>
                </a:lnTo>
                <a:lnTo>
                  <a:pt x="0" y="51480"/>
                </a:lnTo>
                <a:close/>
              </a:path>
            </a:pathLst>
          </a:custGeom>
          <a:solidFill>
            <a:srgbClr val="4C8D47"/>
          </a:solidFill>
        </p:spPr>
        <p:txBody>
          <a:bodyPr wrap="square" lIns="0" tIns="0" rIns="0" bIns="0" rtlCol="0"/>
          <a:lstStyle/>
          <a:p>
            <a:endParaRPr sz="1350"/>
          </a:p>
        </p:txBody>
      </p:sp>
      <p:sp>
        <p:nvSpPr>
          <p:cNvPr id="224" name="bk object 224"/>
          <p:cNvSpPr/>
          <p:nvPr/>
        </p:nvSpPr>
        <p:spPr>
          <a:xfrm>
            <a:off x="7607815" y="4891241"/>
            <a:ext cx="6191" cy="19526"/>
          </a:xfrm>
          <a:custGeom>
            <a:avLst/>
            <a:gdLst/>
            <a:ahLst/>
            <a:cxnLst/>
            <a:rect l="l" t="t" r="r" b="b"/>
            <a:pathLst>
              <a:path w="8254" h="26034">
                <a:moveTo>
                  <a:pt x="6489" y="0"/>
                </a:moveTo>
                <a:lnTo>
                  <a:pt x="4622" y="7510"/>
                </a:lnTo>
                <a:lnTo>
                  <a:pt x="1581" y="18902"/>
                </a:lnTo>
                <a:lnTo>
                  <a:pt x="0" y="25069"/>
                </a:lnTo>
                <a:lnTo>
                  <a:pt x="1714" y="25514"/>
                </a:lnTo>
                <a:lnTo>
                  <a:pt x="4610" y="20294"/>
                </a:lnTo>
                <a:lnTo>
                  <a:pt x="6324" y="13373"/>
                </a:lnTo>
                <a:lnTo>
                  <a:pt x="8229" y="6413"/>
                </a:lnTo>
                <a:lnTo>
                  <a:pt x="8229" y="368"/>
                </a:lnTo>
                <a:lnTo>
                  <a:pt x="6489" y="0"/>
                </a:lnTo>
                <a:close/>
              </a:path>
            </a:pathLst>
          </a:custGeom>
          <a:solidFill>
            <a:srgbClr val="2E6337"/>
          </a:solidFill>
        </p:spPr>
        <p:txBody>
          <a:bodyPr wrap="square" lIns="0" tIns="0" rIns="0" bIns="0" rtlCol="0"/>
          <a:lstStyle/>
          <a:p>
            <a:endParaRPr sz="1350"/>
          </a:p>
        </p:txBody>
      </p:sp>
      <p:sp>
        <p:nvSpPr>
          <p:cNvPr id="225" name="bk object 225"/>
          <p:cNvSpPr/>
          <p:nvPr/>
        </p:nvSpPr>
        <p:spPr>
          <a:xfrm>
            <a:off x="7612859" y="4903659"/>
            <a:ext cx="6191" cy="20003"/>
          </a:xfrm>
          <a:custGeom>
            <a:avLst/>
            <a:gdLst/>
            <a:ahLst/>
            <a:cxnLst/>
            <a:rect l="l" t="t" r="r" b="b"/>
            <a:pathLst>
              <a:path w="8254" h="26670">
                <a:moveTo>
                  <a:pt x="1752" y="0"/>
                </a:moveTo>
                <a:lnTo>
                  <a:pt x="114" y="393"/>
                </a:lnTo>
                <a:lnTo>
                  <a:pt x="0" y="6527"/>
                </a:lnTo>
                <a:lnTo>
                  <a:pt x="3263" y="20967"/>
                </a:lnTo>
                <a:lnTo>
                  <a:pt x="6007" y="26581"/>
                </a:lnTo>
                <a:lnTo>
                  <a:pt x="7797" y="26136"/>
                </a:lnTo>
                <a:lnTo>
                  <a:pt x="6294" y="19686"/>
                </a:lnTo>
                <a:lnTo>
                  <a:pt x="4922" y="13977"/>
                </a:lnTo>
                <a:lnTo>
                  <a:pt x="3477" y="7814"/>
                </a:lnTo>
                <a:lnTo>
                  <a:pt x="1752" y="0"/>
                </a:lnTo>
                <a:close/>
              </a:path>
            </a:pathLst>
          </a:custGeom>
          <a:solidFill>
            <a:srgbClr val="2E6337"/>
          </a:solidFill>
        </p:spPr>
        <p:txBody>
          <a:bodyPr wrap="square" lIns="0" tIns="0" rIns="0" bIns="0" rtlCol="0"/>
          <a:lstStyle/>
          <a:p>
            <a:endParaRPr sz="1350"/>
          </a:p>
        </p:txBody>
      </p:sp>
      <p:sp>
        <p:nvSpPr>
          <p:cNvPr id="226" name="bk object 226"/>
          <p:cNvSpPr/>
          <p:nvPr/>
        </p:nvSpPr>
        <p:spPr>
          <a:xfrm>
            <a:off x="7609457" y="4910131"/>
            <a:ext cx="4286" cy="19526"/>
          </a:xfrm>
          <a:custGeom>
            <a:avLst/>
            <a:gdLst/>
            <a:ahLst/>
            <a:cxnLst/>
            <a:rect l="l" t="t" r="r" b="b"/>
            <a:pathLst>
              <a:path w="5715" h="26034">
                <a:moveTo>
                  <a:pt x="2933" y="0"/>
                </a:moveTo>
                <a:lnTo>
                  <a:pt x="2169" y="7656"/>
                </a:lnTo>
                <a:lnTo>
                  <a:pt x="1452" y="13733"/>
                </a:lnTo>
                <a:lnTo>
                  <a:pt x="635" y="20294"/>
                </a:lnTo>
                <a:lnTo>
                  <a:pt x="0" y="25742"/>
                </a:lnTo>
                <a:lnTo>
                  <a:pt x="1866" y="25907"/>
                </a:lnTo>
                <a:lnTo>
                  <a:pt x="3937" y="20294"/>
                </a:lnTo>
                <a:lnTo>
                  <a:pt x="5537" y="6095"/>
                </a:lnTo>
                <a:lnTo>
                  <a:pt x="4762" y="126"/>
                </a:lnTo>
                <a:lnTo>
                  <a:pt x="2933" y="0"/>
                </a:lnTo>
                <a:close/>
              </a:path>
            </a:pathLst>
          </a:custGeom>
          <a:solidFill>
            <a:srgbClr val="2E6337"/>
          </a:solidFill>
        </p:spPr>
        <p:txBody>
          <a:bodyPr wrap="square" lIns="0" tIns="0" rIns="0" bIns="0" rtlCol="0"/>
          <a:lstStyle/>
          <a:p>
            <a:endParaRPr sz="1350"/>
          </a:p>
        </p:txBody>
      </p:sp>
      <p:sp>
        <p:nvSpPr>
          <p:cNvPr id="227" name="bk object 227"/>
          <p:cNvSpPr/>
          <p:nvPr/>
        </p:nvSpPr>
        <p:spPr>
          <a:xfrm>
            <a:off x="7614224" y="4919355"/>
            <a:ext cx="9525" cy="18574"/>
          </a:xfrm>
          <a:custGeom>
            <a:avLst/>
            <a:gdLst/>
            <a:ahLst/>
            <a:cxnLst/>
            <a:rect l="l" t="t" r="r" b="b"/>
            <a:pathLst>
              <a:path w="12700" h="24765">
                <a:moveTo>
                  <a:pt x="3149" y="0"/>
                </a:moveTo>
                <a:lnTo>
                  <a:pt x="1562" y="635"/>
                </a:lnTo>
                <a:lnTo>
                  <a:pt x="0" y="1231"/>
                </a:lnTo>
                <a:lnTo>
                  <a:pt x="889" y="6997"/>
                </a:lnTo>
                <a:lnTo>
                  <a:pt x="6134" y="19964"/>
                </a:lnTo>
                <a:lnTo>
                  <a:pt x="9512" y="24701"/>
                </a:lnTo>
                <a:lnTo>
                  <a:pt x="11061" y="24066"/>
                </a:lnTo>
                <a:lnTo>
                  <a:pt x="12611" y="23469"/>
                </a:lnTo>
                <a:lnTo>
                  <a:pt x="11785" y="17741"/>
                </a:lnTo>
                <a:lnTo>
                  <a:pt x="6565" y="4686"/>
                </a:lnTo>
                <a:lnTo>
                  <a:pt x="3149" y="0"/>
                </a:lnTo>
                <a:close/>
              </a:path>
            </a:pathLst>
          </a:custGeom>
          <a:solidFill>
            <a:srgbClr val="4C8D47"/>
          </a:solidFill>
        </p:spPr>
        <p:txBody>
          <a:bodyPr wrap="square" lIns="0" tIns="0" rIns="0" bIns="0" rtlCol="0"/>
          <a:lstStyle/>
          <a:p>
            <a:endParaRPr sz="1350"/>
          </a:p>
        </p:txBody>
      </p:sp>
      <p:sp>
        <p:nvSpPr>
          <p:cNvPr id="228" name="bk object 228"/>
          <p:cNvSpPr/>
          <p:nvPr/>
        </p:nvSpPr>
        <p:spPr>
          <a:xfrm>
            <a:off x="7614229" y="4919832"/>
            <a:ext cx="8573" cy="18098"/>
          </a:xfrm>
          <a:custGeom>
            <a:avLst/>
            <a:gdLst/>
            <a:ahLst/>
            <a:cxnLst/>
            <a:rect l="l" t="t" r="r" b="b"/>
            <a:pathLst>
              <a:path w="11429" h="24129">
                <a:moveTo>
                  <a:pt x="1549" y="0"/>
                </a:moveTo>
                <a:lnTo>
                  <a:pt x="0" y="596"/>
                </a:lnTo>
                <a:lnTo>
                  <a:pt x="876" y="6362"/>
                </a:lnTo>
                <a:lnTo>
                  <a:pt x="6121" y="19329"/>
                </a:lnTo>
                <a:lnTo>
                  <a:pt x="9512" y="24066"/>
                </a:lnTo>
                <a:lnTo>
                  <a:pt x="11061" y="23431"/>
                </a:lnTo>
                <a:lnTo>
                  <a:pt x="7632" y="14833"/>
                </a:lnTo>
                <a:lnTo>
                  <a:pt x="5727" y="10858"/>
                </a:lnTo>
                <a:lnTo>
                  <a:pt x="1549" y="0"/>
                </a:lnTo>
                <a:close/>
              </a:path>
            </a:pathLst>
          </a:custGeom>
          <a:solidFill>
            <a:srgbClr val="2E6337"/>
          </a:solidFill>
        </p:spPr>
        <p:txBody>
          <a:bodyPr wrap="square" lIns="0" tIns="0" rIns="0" bIns="0" rtlCol="0"/>
          <a:lstStyle/>
          <a:p>
            <a:endParaRPr sz="1350"/>
          </a:p>
        </p:txBody>
      </p:sp>
      <p:sp>
        <p:nvSpPr>
          <p:cNvPr id="229" name="bk object 229"/>
          <p:cNvSpPr/>
          <p:nvPr/>
        </p:nvSpPr>
        <p:spPr>
          <a:xfrm>
            <a:off x="7611930" y="4926126"/>
            <a:ext cx="5239" cy="18574"/>
          </a:xfrm>
          <a:custGeom>
            <a:avLst/>
            <a:gdLst/>
            <a:ahLst/>
            <a:cxnLst/>
            <a:rect l="l" t="t" r="r" b="b"/>
            <a:pathLst>
              <a:path w="6984" h="24765">
                <a:moveTo>
                  <a:pt x="4508" y="0"/>
                </a:moveTo>
                <a:lnTo>
                  <a:pt x="1155" y="165"/>
                </a:lnTo>
                <a:lnTo>
                  <a:pt x="0" y="5765"/>
                </a:lnTo>
                <a:lnTo>
                  <a:pt x="279" y="12534"/>
                </a:lnTo>
                <a:lnTo>
                  <a:pt x="596" y="19253"/>
                </a:lnTo>
                <a:lnTo>
                  <a:pt x="2235" y="24676"/>
                </a:lnTo>
                <a:lnTo>
                  <a:pt x="3949" y="24549"/>
                </a:lnTo>
                <a:lnTo>
                  <a:pt x="5575" y="24472"/>
                </a:lnTo>
                <a:lnTo>
                  <a:pt x="6769" y="18897"/>
                </a:lnTo>
                <a:lnTo>
                  <a:pt x="6489" y="12128"/>
                </a:lnTo>
                <a:lnTo>
                  <a:pt x="6172" y="5410"/>
                </a:lnTo>
                <a:lnTo>
                  <a:pt x="4508" y="0"/>
                </a:lnTo>
                <a:close/>
              </a:path>
            </a:pathLst>
          </a:custGeom>
          <a:solidFill>
            <a:srgbClr val="4C8D47"/>
          </a:solidFill>
        </p:spPr>
        <p:txBody>
          <a:bodyPr wrap="square" lIns="0" tIns="0" rIns="0" bIns="0" rtlCol="0"/>
          <a:lstStyle/>
          <a:p>
            <a:endParaRPr sz="1350"/>
          </a:p>
        </p:txBody>
      </p:sp>
      <p:sp>
        <p:nvSpPr>
          <p:cNvPr id="230" name="bk object 230"/>
          <p:cNvSpPr/>
          <p:nvPr/>
        </p:nvSpPr>
        <p:spPr>
          <a:xfrm>
            <a:off x="7614051" y="4926123"/>
            <a:ext cx="3334" cy="18574"/>
          </a:xfrm>
          <a:custGeom>
            <a:avLst/>
            <a:gdLst/>
            <a:ahLst/>
            <a:cxnLst/>
            <a:rect l="l" t="t" r="r" b="b"/>
            <a:pathLst>
              <a:path w="4445" h="24765">
                <a:moveTo>
                  <a:pt x="1676" y="0"/>
                </a:moveTo>
                <a:lnTo>
                  <a:pt x="0" y="76"/>
                </a:lnTo>
                <a:lnTo>
                  <a:pt x="761" y="11264"/>
                </a:lnTo>
                <a:lnTo>
                  <a:pt x="596" y="15557"/>
                </a:lnTo>
                <a:lnTo>
                  <a:pt x="1117" y="24549"/>
                </a:lnTo>
                <a:lnTo>
                  <a:pt x="2743" y="24472"/>
                </a:lnTo>
                <a:lnTo>
                  <a:pt x="3936" y="18910"/>
                </a:lnTo>
                <a:lnTo>
                  <a:pt x="3616" y="11264"/>
                </a:lnTo>
                <a:lnTo>
                  <a:pt x="3340" y="5410"/>
                </a:lnTo>
                <a:lnTo>
                  <a:pt x="1676" y="0"/>
                </a:lnTo>
                <a:close/>
              </a:path>
            </a:pathLst>
          </a:custGeom>
          <a:solidFill>
            <a:srgbClr val="2E6337"/>
          </a:solidFill>
        </p:spPr>
        <p:txBody>
          <a:bodyPr wrap="square" lIns="0" tIns="0" rIns="0" bIns="0" rtlCol="0"/>
          <a:lstStyle/>
          <a:p>
            <a:endParaRPr sz="1350"/>
          </a:p>
        </p:txBody>
      </p:sp>
      <p:sp>
        <p:nvSpPr>
          <p:cNvPr id="231" name="bk object 231"/>
          <p:cNvSpPr/>
          <p:nvPr/>
        </p:nvSpPr>
        <p:spPr>
          <a:xfrm>
            <a:off x="7616886" y="4936357"/>
            <a:ext cx="10953" cy="18098"/>
          </a:xfrm>
          <a:custGeom>
            <a:avLst/>
            <a:gdLst/>
            <a:ahLst/>
            <a:cxnLst/>
            <a:rect l="l" t="t" r="r" b="b"/>
            <a:pathLst>
              <a:path w="14604" h="24129">
                <a:moveTo>
                  <a:pt x="2984" y="0"/>
                </a:moveTo>
                <a:lnTo>
                  <a:pt x="1473" y="800"/>
                </a:lnTo>
                <a:lnTo>
                  <a:pt x="0" y="1511"/>
                </a:lnTo>
                <a:lnTo>
                  <a:pt x="1346" y="7251"/>
                </a:lnTo>
                <a:lnTo>
                  <a:pt x="4457" y="13449"/>
                </a:lnTo>
                <a:lnTo>
                  <a:pt x="7632" y="19697"/>
                </a:lnTo>
                <a:lnTo>
                  <a:pt x="11455" y="24117"/>
                </a:lnTo>
                <a:lnTo>
                  <a:pt x="13004" y="23431"/>
                </a:lnTo>
                <a:lnTo>
                  <a:pt x="14477" y="22567"/>
                </a:lnTo>
                <a:lnTo>
                  <a:pt x="13080" y="16954"/>
                </a:lnTo>
                <a:lnTo>
                  <a:pt x="6730" y="4457"/>
                </a:lnTo>
                <a:lnTo>
                  <a:pt x="2984" y="0"/>
                </a:lnTo>
                <a:close/>
              </a:path>
            </a:pathLst>
          </a:custGeom>
          <a:solidFill>
            <a:srgbClr val="4C8D47"/>
          </a:solidFill>
        </p:spPr>
        <p:txBody>
          <a:bodyPr wrap="square" lIns="0" tIns="0" rIns="0" bIns="0" rtlCol="0"/>
          <a:lstStyle/>
          <a:p>
            <a:endParaRPr sz="1350"/>
          </a:p>
        </p:txBody>
      </p:sp>
      <p:sp>
        <p:nvSpPr>
          <p:cNvPr id="232" name="bk object 232"/>
          <p:cNvSpPr/>
          <p:nvPr/>
        </p:nvSpPr>
        <p:spPr>
          <a:xfrm>
            <a:off x="7616888" y="4936961"/>
            <a:ext cx="10001" cy="17621"/>
          </a:xfrm>
          <a:custGeom>
            <a:avLst/>
            <a:gdLst/>
            <a:ahLst/>
            <a:cxnLst/>
            <a:rect l="l" t="t" r="r" b="b"/>
            <a:pathLst>
              <a:path w="13334" h="23495">
                <a:moveTo>
                  <a:pt x="1473" y="0"/>
                </a:moveTo>
                <a:lnTo>
                  <a:pt x="0" y="711"/>
                </a:lnTo>
                <a:lnTo>
                  <a:pt x="1346" y="6438"/>
                </a:lnTo>
                <a:lnTo>
                  <a:pt x="4457" y="12649"/>
                </a:lnTo>
                <a:lnTo>
                  <a:pt x="7632" y="18897"/>
                </a:lnTo>
                <a:lnTo>
                  <a:pt x="11455" y="23304"/>
                </a:lnTo>
                <a:lnTo>
                  <a:pt x="13004" y="22631"/>
                </a:lnTo>
                <a:lnTo>
                  <a:pt x="8826" y="14236"/>
                </a:lnTo>
                <a:lnTo>
                  <a:pt x="6565" y="10464"/>
                </a:lnTo>
                <a:lnTo>
                  <a:pt x="1473" y="0"/>
                </a:lnTo>
                <a:close/>
              </a:path>
            </a:pathLst>
          </a:custGeom>
          <a:solidFill>
            <a:srgbClr val="2E6337"/>
          </a:solidFill>
        </p:spPr>
        <p:txBody>
          <a:bodyPr wrap="square" lIns="0" tIns="0" rIns="0" bIns="0" rtlCol="0"/>
          <a:lstStyle/>
          <a:p>
            <a:endParaRPr sz="1350"/>
          </a:p>
        </p:txBody>
      </p:sp>
      <p:sp>
        <p:nvSpPr>
          <p:cNvPr id="233" name="bk object 233"/>
          <p:cNvSpPr/>
          <p:nvPr/>
        </p:nvSpPr>
        <p:spPr>
          <a:xfrm>
            <a:off x="7616110" y="4944687"/>
            <a:ext cx="7144" cy="18574"/>
          </a:xfrm>
          <a:custGeom>
            <a:avLst/>
            <a:gdLst/>
            <a:ahLst/>
            <a:cxnLst/>
            <a:rect l="l" t="t" r="r" b="b"/>
            <a:pathLst>
              <a:path w="9525" h="24765">
                <a:moveTo>
                  <a:pt x="3378" y="0"/>
                </a:moveTo>
                <a:lnTo>
                  <a:pt x="1701" y="431"/>
                </a:lnTo>
                <a:lnTo>
                  <a:pt x="0" y="838"/>
                </a:lnTo>
                <a:lnTo>
                  <a:pt x="0" y="6438"/>
                </a:lnTo>
                <a:lnTo>
                  <a:pt x="1435" y="13042"/>
                </a:lnTo>
                <a:lnTo>
                  <a:pt x="3022" y="19608"/>
                </a:lnTo>
                <a:lnTo>
                  <a:pt x="5524" y="24663"/>
                </a:lnTo>
                <a:lnTo>
                  <a:pt x="7200" y="24307"/>
                </a:lnTo>
                <a:lnTo>
                  <a:pt x="8864" y="23825"/>
                </a:lnTo>
                <a:lnTo>
                  <a:pt x="8953" y="18224"/>
                </a:lnTo>
                <a:lnTo>
                  <a:pt x="5892" y="5016"/>
                </a:lnTo>
                <a:lnTo>
                  <a:pt x="3378" y="0"/>
                </a:lnTo>
                <a:close/>
              </a:path>
            </a:pathLst>
          </a:custGeom>
          <a:solidFill>
            <a:srgbClr val="4C8D47"/>
          </a:solidFill>
        </p:spPr>
        <p:txBody>
          <a:bodyPr wrap="square" lIns="0" tIns="0" rIns="0" bIns="0" rtlCol="0"/>
          <a:lstStyle/>
          <a:p>
            <a:endParaRPr sz="1350"/>
          </a:p>
        </p:txBody>
      </p:sp>
      <p:sp>
        <p:nvSpPr>
          <p:cNvPr id="234" name="bk object 234"/>
          <p:cNvSpPr/>
          <p:nvPr/>
        </p:nvSpPr>
        <p:spPr>
          <a:xfrm>
            <a:off x="7617387" y="4944685"/>
            <a:ext cx="5715" cy="18574"/>
          </a:xfrm>
          <a:custGeom>
            <a:avLst/>
            <a:gdLst/>
            <a:ahLst/>
            <a:cxnLst/>
            <a:rect l="l" t="t" r="r" b="b"/>
            <a:pathLst>
              <a:path w="7620" h="24765">
                <a:moveTo>
                  <a:pt x="1676" y="0"/>
                </a:moveTo>
                <a:lnTo>
                  <a:pt x="0" y="444"/>
                </a:lnTo>
                <a:lnTo>
                  <a:pt x="2793" y="11341"/>
                </a:lnTo>
                <a:lnTo>
                  <a:pt x="3390" y="15595"/>
                </a:lnTo>
                <a:lnTo>
                  <a:pt x="5499" y="24307"/>
                </a:lnTo>
                <a:lnTo>
                  <a:pt x="7162" y="23825"/>
                </a:lnTo>
                <a:lnTo>
                  <a:pt x="7251" y="18224"/>
                </a:lnTo>
                <a:lnTo>
                  <a:pt x="5665" y="11341"/>
                </a:lnTo>
                <a:lnTo>
                  <a:pt x="4178" y="5016"/>
                </a:lnTo>
                <a:lnTo>
                  <a:pt x="1676" y="0"/>
                </a:lnTo>
                <a:close/>
              </a:path>
            </a:pathLst>
          </a:custGeom>
          <a:solidFill>
            <a:srgbClr val="2E6337"/>
          </a:solidFill>
        </p:spPr>
        <p:txBody>
          <a:bodyPr wrap="square" lIns="0" tIns="0" rIns="0" bIns="0" rtlCol="0"/>
          <a:lstStyle/>
          <a:p>
            <a:endParaRPr sz="1350"/>
          </a:p>
        </p:txBody>
      </p:sp>
      <p:sp>
        <p:nvSpPr>
          <p:cNvPr id="235" name="bk object 235"/>
          <p:cNvSpPr/>
          <p:nvPr/>
        </p:nvSpPr>
        <p:spPr>
          <a:xfrm>
            <a:off x="7622344" y="4952984"/>
            <a:ext cx="13335" cy="17145"/>
          </a:xfrm>
          <a:custGeom>
            <a:avLst/>
            <a:gdLst/>
            <a:ahLst/>
            <a:cxnLst/>
            <a:rect l="l" t="t" r="r" b="b"/>
            <a:pathLst>
              <a:path w="17779" h="22859">
                <a:moveTo>
                  <a:pt x="2705" y="0"/>
                </a:moveTo>
                <a:lnTo>
                  <a:pt x="1346" y="952"/>
                </a:lnTo>
                <a:lnTo>
                  <a:pt x="0" y="1981"/>
                </a:lnTo>
                <a:lnTo>
                  <a:pt x="2235" y="7391"/>
                </a:lnTo>
                <a:lnTo>
                  <a:pt x="6413" y="12928"/>
                </a:lnTo>
                <a:lnTo>
                  <a:pt x="10617" y="18605"/>
                </a:lnTo>
                <a:lnTo>
                  <a:pt x="15049" y="22275"/>
                </a:lnTo>
                <a:lnTo>
                  <a:pt x="16433" y="21247"/>
                </a:lnTo>
                <a:lnTo>
                  <a:pt x="17779" y="20320"/>
                </a:lnTo>
                <a:lnTo>
                  <a:pt x="15481" y="14947"/>
                </a:lnTo>
                <a:lnTo>
                  <a:pt x="11379" y="9347"/>
                </a:lnTo>
                <a:lnTo>
                  <a:pt x="7200" y="3733"/>
                </a:lnTo>
                <a:lnTo>
                  <a:pt x="2705" y="0"/>
                </a:lnTo>
                <a:close/>
              </a:path>
            </a:pathLst>
          </a:custGeom>
          <a:solidFill>
            <a:srgbClr val="4C8D47"/>
          </a:solidFill>
        </p:spPr>
        <p:txBody>
          <a:bodyPr wrap="square" lIns="0" tIns="0" rIns="0" bIns="0" rtlCol="0"/>
          <a:lstStyle/>
          <a:p>
            <a:endParaRPr sz="1350"/>
          </a:p>
        </p:txBody>
      </p:sp>
      <p:sp>
        <p:nvSpPr>
          <p:cNvPr id="236" name="bk object 236"/>
          <p:cNvSpPr/>
          <p:nvPr/>
        </p:nvSpPr>
        <p:spPr>
          <a:xfrm>
            <a:off x="7622342" y="4953694"/>
            <a:ext cx="12383" cy="16193"/>
          </a:xfrm>
          <a:custGeom>
            <a:avLst/>
            <a:gdLst/>
            <a:ahLst/>
            <a:cxnLst/>
            <a:rect l="l" t="t" r="r" b="b"/>
            <a:pathLst>
              <a:path w="16509" h="21590">
                <a:moveTo>
                  <a:pt x="1358" y="0"/>
                </a:moveTo>
                <a:lnTo>
                  <a:pt x="0" y="1028"/>
                </a:lnTo>
                <a:lnTo>
                  <a:pt x="2235" y="6451"/>
                </a:lnTo>
                <a:lnTo>
                  <a:pt x="6413" y="11976"/>
                </a:lnTo>
                <a:lnTo>
                  <a:pt x="10617" y="17665"/>
                </a:lnTo>
                <a:lnTo>
                  <a:pt x="15049" y="21335"/>
                </a:lnTo>
                <a:lnTo>
                  <a:pt x="16433" y="20294"/>
                </a:lnTo>
                <a:lnTo>
                  <a:pt x="11023" y="12890"/>
                </a:lnTo>
                <a:lnTo>
                  <a:pt x="8115" y="9550"/>
                </a:lnTo>
                <a:lnTo>
                  <a:pt x="1358" y="0"/>
                </a:lnTo>
                <a:close/>
              </a:path>
            </a:pathLst>
          </a:custGeom>
          <a:solidFill>
            <a:srgbClr val="2E6337"/>
          </a:solidFill>
        </p:spPr>
        <p:txBody>
          <a:bodyPr wrap="square" lIns="0" tIns="0" rIns="0" bIns="0" rtlCol="0"/>
          <a:lstStyle/>
          <a:p>
            <a:endParaRPr sz="1350"/>
          </a:p>
        </p:txBody>
      </p:sp>
      <p:sp>
        <p:nvSpPr>
          <p:cNvPr id="237" name="bk object 237"/>
          <p:cNvSpPr/>
          <p:nvPr/>
        </p:nvSpPr>
        <p:spPr>
          <a:xfrm>
            <a:off x="7622909" y="4961242"/>
            <a:ext cx="9525" cy="18098"/>
          </a:xfrm>
          <a:custGeom>
            <a:avLst/>
            <a:gdLst/>
            <a:ahLst/>
            <a:cxnLst/>
            <a:rect l="l" t="t" r="r" b="b"/>
            <a:pathLst>
              <a:path w="12700" h="24129">
                <a:moveTo>
                  <a:pt x="3149" y="0"/>
                </a:moveTo>
                <a:lnTo>
                  <a:pt x="1638" y="723"/>
                </a:lnTo>
                <a:lnTo>
                  <a:pt x="0" y="1397"/>
                </a:lnTo>
                <a:lnTo>
                  <a:pt x="888" y="6921"/>
                </a:lnTo>
                <a:lnTo>
                  <a:pt x="3543" y="13169"/>
                </a:lnTo>
                <a:lnTo>
                  <a:pt x="6045" y="19418"/>
                </a:lnTo>
                <a:lnTo>
                  <a:pt x="9397" y="23952"/>
                </a:lnTo>
                <a:lnTo>
                  <a:pt x="12534" y="22644"/>
                </a:lnTo>
                <a:lnTo>
                  <a:pt x="11696" y="16992"/>
                </a:lnTo>
                <a:lnTo>
                  <a:pt x="9080" y="10744"/>
                </a:lnTo>
                <a:lnTo>
                  <a:pt x="6565" y="4457"/>
                </a:lnTo>
                <a:lnTo>
                  <a:pt x="3149" y="0"/>
                </a:lnTo>
                <a:close/>
              </a:path>
            </a:pathLst>
          </a:custGeom>
          <a:solidFill>
            <a:srgbClr val="4C8D47"/>
          </a:solidFill>
        </p:spPr>
        <p:txBody>
          <a:bodyPr wrap="square" lIns="0" tIns="0" rIns="0" bIns="0" rtlCol="0"/>
          <a:lstStyle/>
          <a:p>
            <a:endParaRPr sz="1350"/>
          </a:p>
        </p:txBody>
      </p:sp>
      <p:sp>
        <p:nvSpPr>
          <p:cNvPr id="238" name="bk object 238"/>
          <p:cNvSpPr/>
          <p:nvPr/>
        </p:nvSpPr>
        <p:spPr>
          <a:xfrm>
            <a:off x="7624137" y="4961241"/>
            <a:ext cx="8573" cy="17621"/>
          </a:xfrm>
          <a:custGeom>
            <a:avLst/>
            <a:gdLst/>
            <a:ahLst/>
            <a:cxnLst/>
            <a:rect l="l" t="t" r="r" b="b"/>
            <a:pathLst>
              <a:path w="11429" h="23495">
                <a:moveTo>
                  <a:pt x="1511" y="0"/>
                </a:moveTo>
                <a:lnTo>
                  <a:pt x="0" y="723"/>
                </a:lnTo>
                <a:lnTo>
                  <a:pt x="4533" y="10947"/>
                </a:lnTo>
                <a:lnTo>
                  <a:pt x="5803" y="15049"/>
                </a:lnTo>
                <a:lnTo>
                  <a:pt x="9347" y="23279"/>
                </a:lnTo>
                <a:lnTo>
                  <a:pt x="10896" y="22644"/>
                </a:lnTo>
                <a:lnTo>
                  <a:pt x="10058" y="16992"/>
                </a:lnTo>
                <a:lnTo>
                  <a:pt x="7442" y="10744"/>
                </a:lnTo>
                <a:lnTo>
                  <a:pt x="4927" y="4470"/>
                </a:lnTo>
                <a:lnTo>
                  <a:pt x="1511" y="0"/>
                </a:lnTo>
                <a:close/>
              </a:path>
            </a:pathLst>
          </a:custGeom>
          <a:solidFill>
            <a:srgbClr val="2E6337"/>
          </a:solidFill>
        </p:spPr>
        <p:txBody>
          <a:bodyPr wrap="square" lIns="0" tIns="0" rIns="0" bIns="0" rtlCol="0"/>
          <a:lstStyle/>
          <a:p>
            <a:endParaRPr sz="1350"/>
          </a:p>
        </p:txBody>
      </p:sp>
      <p:sp>
        <p:nvSpPr>
          <p:cNvPr id="239" name="bk object 239"/>
          <p:cNvSpPr/>
          <p:nvPr/>
        </p:nvSpPr>
        <p:spPr>
          <a:xfrm>
            <a:off x="7630699" y="4969695"/>
            <a:ext cx="12859" cy="16669"/>
          </a:xfrm>
          <a:custGeom>
            <a:avLst/>
            <a:gdLst/>
            <a:ahLst/>
            <a:cxnLst/>
            <a:rect l="l" t="t" r="r" b="b"/>
            <a:pathLst>
              <a:path w="17145" h="22225">
                <a:moveTo>
                  <a:pt x="2705" y="0"/>
                </a:moveTo>
                <a:lnTo>
                  <a:pt x="0" y="2095"/>
                </a:lnTo>
                <a:lnTo>
                  <a:pt x="2031" y="7315"/>
                </a:lnTo>
                <a:lnTo>
                  <a:pt x="5930" y="12801"/>
                </a:lnTo>
                <a:lnTo>
                  <a:pt x="9867" y="18249"/>
                </a:lnTo>
                <a:lnTo>
                  <a:pt x="14122" y="21996"/>
                </a:lnTo>
                <a:lnTo>
                  <a:pt x="16903" y="20002"/>
                </a:lnTo>
                <a:lnTo>
                  <a:pt x="14833" y="14757"/>
                </a:lnTo>
                <a:lnTo>
                  <a:pt x="10947" y="9182"/>
                </a:lnTo>
                <a:lnTo>
                  <a:pt x="6997" y="3733"/>
                </a:lnTo>
                <a:lnTo>
                  <a:pt x="2705" y="0"/>
                </a:lnTo>
                <a:close/>
              </a:path>
            </a:pathLst>
          </a:custGeom>
          <a:solidFill>
            <a:srgbClr val="4C8D47"/>
          </a:solidFill>
        </p:spPr>
        <p:txBody>
          <a:bodyPr wrap="square" lIns="0" tIns="0" rIns="0" bIns="0" rtlCol="0"/>
          <a:lstStyle/>
          <a:p>
            <a:endParaRPr sz="1350"/>
          </a:p>
        </p:txBody>
      </p:sp>
      <p:sp>
        <p:nvSpPr>
          <p:cNvPr id="240" name="bk object 240"/>
          <p:cNvSpPr/>
          <p:nvPr/>
        </p:nvSpPr>
        <p:spPr>
          <a:xfrm>
            <a:off x="7631680" y="4969690"/>
            <a:ext cx="11906" cy="16193"/>
          </a:xfrm>
          <a:custGeom>
            <a:avLst/>
            <a:gdLst/>
            <a:ahLst/>
            <a:cxnLst/>
            <a:rect l="l" t="t" r="r" b="b"/>
            <a:pathLst>
              <a:path w="15875" h="21590">
                <a:moveTo>
                  <a:pt x="1397" y="0"/>
                </a:moveTo>
                <a:lnTo>
                  <a:pt x="0" y="1066"/>
                </a:lnTo>
                <a:lnTo>
                  <a:pt x="6769" y="10109"/>
                </a:lnTo>
                <a:lnTo>
                  <a:pt x="8953" y="13728"/>
                </a:lnTo>
                <a:lnTo>
                  <a:pt x="14211" y="21005"/>
                </a:lnTo>
                <a:lnTo>
                  <a:pt x="15595" y="20015"/>
                </a:lnTo>
                <a:lnTo>
                  <a:pt x="13525" y="14757"/>
                </a:lnTo>
                <a:lnTo>
                  <a:pt x="9639" y="9194"/>
                </a:lnTo>
                <a:lnTo>
                  <a:pt x="5702" y="3746"/>
                </a:lnTo>
                <a:lnTo>
                  <a:pt x="1397" y="0"/>
                </a:lnTo>
                <a:close/>
              </a:path>
            </a:pathLst>
          </a:custGeom>
          <a:solidFill>
            <a:srgbClr val="2E6337"/>
          </a:solidFill>
        </p:spPr>
        <p:txBody>
          <a:bodyPr wrap="square" lIns="0" tIns="0" rIns="0" bIns="0" rtlCol="0"/>
          <a:lstStyle/>
          <a:p>
            <a:endParaRPr sz="1350"/>
          </a:p>
        </p:txBody>
      </p:sp>
      <p:sp>
        <p:nvSpPr>
          <p:cNvPr id="241" name="bk object 241"/>
          <p:cNvSpPr/>
          <p:nvPr/>
        </p:nvSpPr>
        <p:spPr>
          <a:xfrm>
            <a:off x="7606322" y="4879639"/>
            <a:ext cx="9049" cy="14288"/>
          </a:xfrm>
          <a:custGeom>
            <a:avLst/>
            <a:gdLst/>
            <a:ahLst/>
            <a:cxnLst/>
            <a:rect l="l" t="t" r="r" b="b"/>
            <a:pathLst>
              <a:path w="12065" h="19050">
                <a:moveTo>
                  <a:pt x="8636" y="0"/>
                </a:moveTo>
                <a:lnTo>
                  <a:pt x="5295" y="3467"/>
                </a:lnTo>
                <a:lnTo>
                  <a:pt x="2908" y="8356"/>
                </a:lnTo>
                <a:lnTo>
                  <a:pt x="482" y="13246"/>
                </a:lnTo>
                <a:lnTo>
                  <a:pt x="0" y="17703"/>
                </a:lnTo>
                <a:lnTo>
                  <a:pt x="1676" y="18389"/>
                </a:lnTo>
                <a:lnTo>
                  <a:pt x="3302" y="18897"/>
                </a:lnTo>
                <a:lnTo>
                  <a:pt x="6604" y="15595"/>
                </a:lnTo>
                <a:lnTo>
                  <a:pt x="8953" y="10617"/>
                </a:lnTo>
                <a:lnTo>
                  <a:pt x="11417" y="5765"/>
                </a:lnTo>
                <a:lnTo>
                  <a:pt x="11976" y="1308"/>
                </a:lnTo>
                <a:lnTo>
                  <a:pt x="8636" y="0"/>
                </a:lnTo>
                <a:close/>
              </a:path>
            </a:pathLst>
          </a:custGeom>
          <a:solidFill>
            <a:srgbClr val="4C8D47"/>
          </a:solidFill>
        </p:spPr>
        <p:txBody>
          <a:bodyPr wrap="square" lIns="0" tIns="0" rIns="0" bIns="0" rtlCol="0"/>
          <a:lstStyle/>
          <a:p>
            <a:endParaRPr sz="1350"/>
          </a:p>
        </p:txBody>
      </p:sp>
      <p:sp>
        <p:nvSpPr>
          <p:cNvPr id="242" name="bk object 242"/>
          <p:cNvSpPr/>
          <p:nvPr/>
        </p:nvSpPr>
        <p:spPr>
          <a:xfrm>
            <a:off x="7607578" y="4880120"/>
            <a:ext cx="8096" cy="13811"/>
          </a:xfrm>
          <a:custGeom>
            <a:avLst/>
            <a:gdLst/>
            <a:ahLst/>
            <a:cxnLst/>
            <a:rect l="l" t="t" r="r" b="b"/>
            <a:pathLst>
              <a:path w="10795" h="18415">
                <a:moveTo>
                  <a:pt x="8547" y="0"/>
                </a:moveTo>
                <a:lnTo>
                  <a:pt x="4851" y="8229"/>
                </a:lnTo>
                <a:lnTo>
                  <a:pt x="3022" y="11175"/>
                </a:lnTo>
                <a:lnTo>
                  <a:pt x="0" y="17741"/>
                </a:lnTo>
                <a:lnTo>
                  <a:pt x="1625" y="18262"/>
                </a:lnTo>
                <a:lnTo>
                  <a:pt x="4927" y="14947"/>
                </a:lnTo>
                <a:lnTo>
                  <a:pt x="7277" y="9982"/>
                </a:lnTo>
                <a:lnTo>
                  <a:pt x="9753" y="5130"/>
                </a:lnTo>
                <a:lnTo>
                  <a:pt x="10312" y="673"/>
                </a:lnTo>
                <a:lnTo>
                  <a:pt x="8547" y="0"/>
                </a:lnTo>
                <a:close/>
              </a:path>
            </a:pathLst>
          </a:custGeom>
          <a:solidFill>
            <a:srgbClr val="2E6337"/>
          </a:solidFill>
        </p:spPr>
        <p:txBody>
          <a:bodyPr wrap="square" lIns="0" tIns="0" rIns="0" bIns="0" rtlCol="0"/>
          <a:lstStyle/>
          <a:p>
            <a:endParaRPr sz="1350"/>
          </a:p>
        </p:txBody>
      </p:sp>
      <p:sp>
        <p:nvSpPr>
          <p:cNvPr id="243" name="bk object 243"/>
          <p:cNvSpPr/>
          <p:nvPr/>
        </p:nvSpPr>
        <p:spPr>
          <a:xfrm>
            <a:off x="7625334" y="4886534"/>
            <a:ext cx="36518" cy="26460"/>
          </a:xfrm>
          <a:prstGeom prst="rect">
            <a:avLst/>
          </a:prstGeom>
          <a:blipFill>
            <a:blip r:embed="rId81" cstate="print"/>
            <a:stretch>
              <a:fillRect/>
            </a:stretch>
          </a:blipFill>
        </p:spPr>
        <p:txBody>
          <a:bodyPr wrap="square" lIns="0" tIns="0" rIns="0" bIns="0" rtlCol="0"/>
          <a:lstStyle/>
          <a:p>
            <a:endParaRPr sz="1350"/>
          </a:p>
        </p:txBody>
      </p:sp>
      <p:sp>
        <p:nvSpPr>
          <p:cNvPr id="244" name="bk object 244"/>
          <p:cNvSpPr/>
          <p:nvPr/>
        </p:nvSpPr>
        <p:spPr>
          <a:xfrm>
            <a:off x="7652124" y="4894798"/>
            <a:ext cx="6668" cy="9049"/>
          </a:xfrm>
          <a:custGeom>
            <a:avLst/>
            <a:gdLst/>
            <a:ahLst/>
            <a:cxnLst/>
            <a:rect l="l" t="t" r="r" b="b"/>
            <a:pathLst>
              <a:path w="8890" h="12065">
                <a:moveTo>
                  <a:pt x="1346" y="0"/>
                </a:moveTo>
                <a:lnTo>
                  <a:pt x="0" y="38"/>
                </a:lnTo>
                <a:lnTo>
                  <a:pt x="1346" y="114"/>
                </a:lnTo>
                <a:lnTo>
                  <a:pt x="2590" y="635"/>
                </a:lnTo>
                <a:lnTo>
                  <a:pt x="3657" y="1384"/>
                </a:lnTo>
                <a:lnTo>
                  <a:pt x="4813" y="2070"/>
                </a:lnTo>
                <a:lnTo>
                  <a:pt x="5765" y="3022"/>
                </a:lnTo>
                <a:lnTo>
                  <a:pt x="6438" y="4102"/>
                </a:lnTo>
                <a:lnTo>
                  <a:pt x="7200" y="5207"/>
                </a:lnTo>
                <a:lnTo>
                  <a:pt x="7670" y="6400"/>
                </a:lnTo>
                <a:lnTo>
                  <a:pt x="8077" y="7632"/>
                </a:lnTo>
                <a:lnTo>
                  <a:pt x="8432" y="8902"/>
                </a:lnTo>
                <a:lnTo>
                  <a:pt x="8636" y="10261"/>
                </a:lnTo>
                <a:lnTo>
                  <a:pt x="8788" y="11531"/>
                </a:lnTo>
                <a:lnTo>
                  <a:pt x="8877" y="8877"/>
                </a:lnTo>
                <a:lnTo>
                  <a:pt x="2667" y="393"/>
                </a:lnTo>
                <a:lnTo>
                  <a:pt x="1346" y="0"/>
                </a:lnTo>
                <a:close/>
              </a:path>
            </a:pathLst>
          </a:custGeom>
          <a:solidFill>
            <a:srgbClr val="DCE0DF"/>
          </a:solidFill>
        </p:spPr>
        <p:txBody>
          <a:bodyPr wrap="square" lIns="0" tIns="0" rIns="0" bIns="0" rtlCol="0"/>
          <a:lstStyle/>
          <a:p>
            <a:endParaRPr sz="1350"/>
          </a:p>
        </p:txBody>
      </p:sp>
      <p:sp>
        <p:nvSpPr>
          <p:cNvPr id="245" name="bk object 245"/>
          <p:cNvSpPr/>
          <p:nvPr/>
        </p:nvSpPr>
        <p:spPr>
          <a:xfrm>
            <a:off x="7651318" y="4895576"/>
            <a:ext cx="6668" cy="9049"/>
          </a:xfrm>
          <a:custGeom>
            <a:avLst/>
            <a:gdLst/>
            <a:ahLst/>
            <a:cxnLst/>
            <a:rect l="l" t="t" r="r" b="b"/>
            <a:pathLst>
              <a:path w="8890" h="12065">
                <a:moveTo>
                  <a:pt x="1308" y="0"/>
                </a:moveTo>
                <a:lnTo>
                  <a:pt x="0" y="0"/>
                </a:lnTo>
                <a:lnTo>
                  <a:pt x="1308" y="203"/>
                </a:lnTo>
                <a:lnTo>
                  <a:pt x="2501" y="635"/>
                </a:lnTo>
                <a:lnTo>
                  <a:pt x="3657" y="1270"/>
                </a:lnTo>
                <a:lnTo>
                  <a:pt x="4737" y="1981"/>
                </a:lnTo>
                <a:lnTo>
                  <a:pt x="5689" y="2971"/>
                </a:lnTo>
                <a:lnTo>
                  <a:pt x="6400" y="4051"/>
                </a:lnTo>
                <a:lnTo>
                  <a:pt x="7124" y="5092"/>
                </a:lnTo>
                <a:lnTo>
                  <a:pt x="7645" y="6362"/>
                </a:lnTo>
                <a:lnTo>
                  <a:pt x="8026" y="7632"/>
                </a:lnTo>
                <a:lnTo>
                  <a:pt x="8432" y="8826"/>
                </a:lnTo>
                <a:lnTo>
                  <a:pt x="8826" y="11493"/>
                </a:lnTo>
                <a:lnTo>
                  <a:pt x="8864" y="8788"/>
                </a:lnTo>
                <a:lnTo>
                  <a:pt x="8267" y="6159"/>
                </a:lnTo>
                <a:lnTo>
                  <a:pt x="6845" y="3771"/>
                </a:lnTo>
                <a:lnTo>
                  <a:pt x="6045" y="2628"/>
                </a:lnTo>
                <a:lnTo>
                  <a:pt x="5054" y="1663"/>
                </a:lnTo>
                <a:lnTo>
                  <a:pt x="2628" y="355"/>
                </a:lnTo>
                <a:lnTo>
                  <a:pt x="1308" y="0"/>
                </a:lnTo>
                <a:close/>
              </a:path>
            </a:pathLst>
          </a:custGeom>
          <a:solidFill>
            <a:srgbClr val="DCE0DF"/>
          </a:solidFill>
        </p:spPr>
        <p:txBody>
          <a:bodyPr wrap="square" lIns="0" tIns="0" rIns="0" bIns="0" rtlCol="0"/>
          <a:lstStyle/>
          <a:p>
            <a:endParaRPr sz="1350"/>
          </a:p>
        </p:txBody>
      </p:sp>
      <p:sp>
        <p:nvSpPr>
          <p:cNvPr id="246" name="bk object 246"/>
          <p:cNvSpPr/>
          <p:nvPr/>
        </p:nvSpPr>
        <p:spPr>
          <a:xfrm>
            <a:off x="7650481" y="4896287"/>
            <a:ext cx="6668" cy="9049"/>
          </a:xfrm>
          <a:custGeom>
            <a:avLst/>
            <a:gdLst/>
            <a:ahLst/>
            <a:cxnLst/>
            <a:rect l="l" t="t" r="r" b="b"/>
            <a:pathLst>
              <a:path w="8890" h="12065">
                <a:moveTo>
                  <a:pt x="1346" y="0"/>
                </a:moveTo>
                <a:lnTo>
                  <a:pt x="0" y="0"/>
                </a:lnTo>
                <a:lnTo>
                  <a:pt x="1320" y="203"/>
                </a:lnTo>
                <a:lnTo>
                  <a:pt x="2552" y="673"/>
                </a:lnTo>
                <a:lnTo>
                  <a:pt x="3619" y="1397"/>
                </a:lnTo>
                <a:lnTo>
                  <a:pt x="4775" y="2070"/>
                </a:lnTo>
                <a:lnTo>
                  <a:pt x="5727" y="2984"/>
                </a:lnTo>
                <a:lnTo>
                  <a:pt x="6438" y="4064"/>
                </a:lnTo>
                <a:lnTo>
                  <a:pt x="7162" y="5219"/>
                </a:lnTo>
                <a:lnTo>
                  <a:pt x="7645" y="6337"/>
                </a:lnTo>
                <a:lnTo>
                  <a:pt x="8001" y="7683"/>
                </a:lnTo>
                <a:lnTo>
                  <a:pt x="8394" y="8877"/>
                </a:lnTo>
                <a:lnTo>
                  <a:pt x="8636" y="10223"/>
                </a:lnTo>
                <a:lnTo>
                  <a:pt x="8750" y="11493"/>
                </a:lnTo>
                <a:lnTo>
                  <a:pt x="8877" y="8877"/>
                </a:lnTo>
                <a:lnTo>
                  <a:pt x="3860" y="1041"/>
                </a:lnTo>
                <a:lnTo>
                  <a:pt x="2667" y="317"/>
                </a:lnTo>
                <a:lnTo>
                  <a:pt x="1346" y="0"/>
                </a:lnTo>
                <a:close/>
              </a:path>
            </a:pathLst>
          </a:custGeom>
          <a:solidFill>
            <a:srgbClr val="DCE0DF"/>
          </a:solidFill>
        </p:spPr>
        <p:txBody>
          <a:bodyPr wrap="square" lIns="0" tIns="0" rIns="0" bIns="0" rtlCol="0"/>
          <a:lstStyle/>
          <a:p>
            <a:endParaRPr sz="1350"/>
          </a:p>
        </p:txBody>
      </p:sp>
      <p:sp>
        <p:nvSpPr>
          <p:cNvPr id="247" name="bk object 247"/>
          <p:cNvSpPr/>
          <p:nvPr/>
        </p:nvSpPr>
        <p:spPr>
          <a:xfrm>
            <a:off x="7649617" y="4896979"/>
            <a:ext cx="7144" cy="9049"/>
          </a:xfrm>
          <a:custGeom>
            <a:avLst/>
            <a:gdLst/>
            <a:ahLst/>
            <a:cxnLst/>
            <a:rect l="l" t="t" r="r" b="b"/>
            <a:pathLst>
              <a:path w="9525" h="12065">
                <a:moveTo>
                  <a:pt x="1397" y="0"/>
                </a:moveTo>
                <a:lnTo>
                  <a:pt x="0" y="76"/>
                </a:lnTo>
                <a:lnTo>
                  <a:pt x="1346" y="190"/>
                </a:lnTo>
                <a:lnTo>
                  <a:pt x="2667" y="711"/>
                </a:lnTo>
                <a:lnTo>
                  <a:pt x="8039" y="7708"/>
                </a:lnTo>
                <a:lnTo>
                  <a:pt x="8432" y="8940"/>
                </a:lnTo>
                <a:lnTo>
                  <a:pt x="8674" y="10223"/>
                </a:lnTo>
                <a:lnTo>
                  <a:pt x="8788" y="11569"/>
                </a:lnTo>
                <a:lnTo>
                  <a:pt x="8915" y="8902"/>
                </a:lnTo>
                <a:lnTo>
                  <a:pt x="2705" y="469"/>
                </a:lnTo>
                <a:lnTo>
                  <a:pt x="1397" y="0"/>
                </a:lnTo>
                <a:close/>
              </a:path>
            </a:pathLst>
          </a:custGeom>
          <a:solidFill>
            <a:srgbClr val="DCE0DF"/>
          </a:solidFill>
        </p:spPr>
        <p:txBody>
          <a:bodyPr wrap="square" lIns="0" tIns="0" rIns="0" bIns="0" rtlCol="0"/>
          <a:lstStyle/>
          <a:p>
            <a:endParaRPr sz="1350"/>
          </a:p>
        </p:txBody>
      </p:sp>
      <p:sp>
        <p:nvSpPr>
          <p:cNvPr id="248" name="bk object 248"/>
          <p:cNvSpPr/>
          <p:nvPr/>
        </p:nvSpPr>
        <p:spPr>
          <a:xfrm>
            <a:off x="7649561" y="4897334"/>
            <a:ext cx="5715" cy="9525"/>
          </a:xfrm>
          <a:custGeom>
            <a:avLst/>
            <a:gdLst/>
            <a:ahLst/>
            <a:cxnLst/>
            <a:rect l="l" t="t" r="r" b="b"/>
            <a:pathLst>
              <a:path w="7620" h="12700">
                <a:moveTo>
                  <a:pt x="0" y="0"/>
                </a:moveTo>
                <a:lnTo>
                  <a:pt x="1231" y="279"/>
                </a:lnTo>
                <a:lnTo>
                  <a:pt x="2413" y="952"/>
                </a:lnTo>
                <a:lnTo>
                  <a:pt x="3378" y="1828"/>
                </a:lnTo>
                <a:lnTo>
                  <a:pt x="4368" y="2667"/>
                </a:lnTo>
                <a:lnTo>
                  <a:pt x="6629" y="8826"/>
                </a:lnTo>
                <a:lnTo>
                  <a:pt x="6845" y="10058"/>
                </a:lnTo>
                <a:lnTo>
                  <a:pt x="6845" y="12687"/>
                </a:lnTo>
                <a:lnTo>
                  <a:pt x="7353" y="10058"/>
                </a:lnTo>
                <a:lnTo>
                  <a:pt x="7188" y="7238"/>
                </a:lnTo>
                <a:lnTo>
                  <a:pt x="5562" y="3543"/>
                </a:lnTo>
                <a:lnTo>
                  <a:pt x="4686" y="2349"/>
                </a:lnTo>
                <a:lnTo>
                  <a:pt x="3619" y="1587"/>
                </a:lnTo>
                <a:lnTo>
                  <a:pt x="2578" y="723"/>
                </a:lnTo>
                <a:lnTo>
                  <a:pt x="1270" y="114"/>
                </a:lnTo>
                <a:lnTo>
                  <a:pt x="0" y="0"/>
                </a:lnTo>
                <a:close/>
              </a:path>
            </a:pathLst>
          </a:custGeom>
          <a:solidFill>
            <a:srgbClr val="DCE0DF"/>
          </a:solidFill>
        </p:spPr>
        <p:txBody>
          <a:bodyPr wrap="square" lIns="0" tIns="0" rIns="0" bIns="0" rtlCol="0"/>
          <a:lstStyle/>
          <a:p>
            <a:endParaRPr sz="1350"/>
          </a:p>
        </p:txBody>
      </p:sp>
      <p:sp>
        <p:nvSpPr>
          <p:cNvPr id="249" name="bk object 249"/>
          <p:cNvSpPr/>
          <p:nvPr/>
        </p:nvSpPr>
        <p:spPr>
          <a:xfrm>
            <a:off x="7648989" y="4897753"/>
            <a:ext cx="5239" cy="10001"/>
          </a:xfrm>
          <a:custGeom>
            <a:avLst/>
            <a:gdLst/>
            <a:ahLst/>
            <a:cxnLst/>
            <a:rect l="l" t="t" r="r" b="b"/>
            <a:pathLst>
              <a:path w="6984" h="13334">
                <a:moveTo>
                  <a:pt x="0" y="0"/>
                </a:moveTo>
                <a:lnTo>
                  <a:pt x="1155" y="482"/>
                </a:lnTo>
                <a:lnTo>
                  <a:pt x="2235" y="1320"/>
                </a:lnTo>
                <a:lnTo>
                  <a:pt x="3022" y="2311"/>
                </a:lnTo>
                <a:lnTo>
                  <a:pt x="3949" y="3263"/>
                </a:lnTo>
                <a:lnTo>
                  <a:pt x="4622" y="4292"/>
                </a:lnTo>
                <a:lnTo>
                  <a:pt x="5054" y="5486"/>
                </a:lnTo>
                <a:lnTo>
                  <a:pt x="6121" y="7874"/>
                </a:lnTo>
                <a:lnTo>
                  <a:pt x="6121" y="13169"/>
                </a:lnTo>
                <a:lnTo>
                  <a:pt x="6362" y="11811"/>
                </a:lnTo>
                <a:lnTo>
                  <a:pt x="6337" y="7874"/>
                </a:lnTo>
                <a:lnTo>
                  <a:pt x="1320" y="355"/>
                </a:lnTo>
                <a:lnTo>
                  <a:pt x="0" y="0"/>
                </a:lnTo>
                <a:close/>
              </a:path>
            </a:pathLst>
          </a:custGeom>
          <a:solidFill>
            <a:srgbClr val="DCE0DF"/>
          </a:solidFill>
        </p:spPr>
        <p:txBody>
          <a:bodyPr wrap="square" lIns="0" tIns="0" rIns="0" bIns="0" rtlCol="0"/>
          <a:lstStyle/>
          <a:p>
            <a:endParaRPr sz="1350"/>
          </a:p>
        </p:txBody>
      </p:sp>
      <p:sp>
        <p:nvSpPr>
          <p:cNvPr id="250" name="bk object 250"/>
          <p:cNvSpPr/>
          <p:nvPr/>
        </p:nvSpPr>
        <p:spPr>
          <a:xfrm>
            <a:off x="7648063" y="4897753"/>
            <a:ext cx="4763" cy="10001"/>
          </a:xfrm>
          <a:custGeom>
            <a:avLst/>
            <a:gdLst/>
            <a:ahLst/>
            <a:cxnLst/>
            <a:rect l="l" t="t" r="r" b="b"/>
            <a:pathLst>
              <a:path w="6350" h="13334">
                <a:moveTo>
                  <a:pt x="0" y="0"/>
                </a:moveTo>
                <a:lnTo>
                  <a:pt x="1155" y="635"/>
                </a:lnTo>
                <a:lnTo>
                  <a:pt x="2070" y="1397"/>
                </a:lnTo>
                <a:lnTo>
                  <a:pt x="2946" y="2463"/>
                </a:lnTo>
                <a:lnTo>
                  <a:pt x="3784" y="3378"/>
                </a:lnTo>
                <a:lnTo>
                  <a:pt x="4419" y="4457"/>
                </a:lnTo>
                <a:lnTo>
                  <a:pt x="4851" y="5689"/>
                </a:lnTo>
                <a:lnTo>
                  <a:pt x="5892" y="7950"/>
                </a:lnTo>
                <a:lnTo>
                  <a:pt x="6031" y="9232"/>
                </a:lnTo>
                <a:lnTo>
                  <a:pt x="6057" y="13169"/>
                </a:lnTo>
                <a:lnTo>
                  <a:pt x="6286" y="11899"/>
                </a:lnTo>
                <a:lnTo>
                  <a:pt x="1231" y="393"/>
                </a:lnTo>
                <a:lnTo>
                  <a:pt x="0" y="0"/>
                </a:lnTo>
                <a:close/>
              </a:path>
            </a:pathLst>
          </a:custGeom>
          <a:solidFill>
            <a:srgbClr val="DCE0DF"/>
          </a:solidFill>
        </p:spPr>
        <p:txBody>
          <a:bodyPr wrap="square" lIns="0" tIns="0" rIns="0" bIns="0" rtlCol="0"/>
          <a:lstStyle/>
          <a:p>
            <a:endParaRPr sz="1350"/>
          </a:p>
        </p:txBody>
      </p:sp>
      <p:sp>
        <p:nvSpPr>
          <p:cNvPr id="251" name="bk object 251"/>
          <p:cNvSpPr/>
          <p:nvPr/>
        </p:nvSpPr>
        <p:spPr>
          <a:xfrm>
            <a:off x="7647170" y="4897753"/>
            <a:ext cx="5239" cy="10001"/>
          </a:xfrm>
          <a:custGeom>
            <a:avLst/>
            <a:gdLst/>
            <a:ahLst/>
            <a:cxnLst/>
            <a:rect l="l" t="t" r="r" b="b"/>
            <a:pathLst>
              <a:path w="6984" h="13334">
                <a:moveTo>
                  <a:pt x="0" y="0"/>
                </a:moveTo>
                <a:lnTo>
                  <a:pt x="1117" y="673"/>
                </a:lnTo>
                <a:lnTo>
                  <a:pt x="1993" y="1587"/>
                </a:lnTo>
                <a:lnTo>
                  <a:pt x="2781" y="2552"/>
                </a:lnTo>
                <a:lnTo>
                  <a:pt x="3657" y="3492"/>
                </a:lnTo>
                <a:lnTo>
                  <a:pt x="4381" y="4572"/>
                </a:lnTo>
                <a:lnTo>
                  <a:pt x="4813" y="5727"/>
                </a:lnTo>
                <a:lnTo>
                  <a:pt x="5334" y="6807"/>
                </a:lnTo>
                <a:lnTo>
                  <a:pt x="5651" y="8026"/>
                </a:lnTo>
                <a:lnTo>
                  <a:pt x="5930" y="9347"/>
                </a:lnTo>
                <a:lnTo>
                  <a:pt x="6045" y="13169"/>
                </a:lnTo>
                <a:lnTo>
                  <a:pt x="6604" y="10579"/>
                </a:lnTo>
                <a:lnTo>
                  <a:pt x="6324" y="7912"/>
                </a:lnTo>
                <a:lnTo>
                  <a:pt x="4737" y="4292"/>
                </a:lnTo>
                <a:lnTo>
                  <a:pt x="4013" y="3263"/>
                </a:lnTo>
                <a:lnTo>
                  <a:pt x="3098" y="2311"/>
                </a:lnTo>
                <a:lnTo>
                  <a:pt x="2222" y="1320"/>
                </a:lnTo>
                <a:lnTo>
                  <a:pt x="1193" y="482"/>
                </a:lnTo>
                <a:lnTo>
                  <a:pt x="0" y="0"/>
                </a:lnTo>
                <a:close/>
              </a:path>
            </a:pathLst>
          </a:custGeom>
          <a:solidFill>
            <a:srgbClr val="DCE0DF"/>
          </a:solidFill>
        </p:spPr>
        <p:txBody>
          <a:bodyPr wrap="square" lIns="0" tIns="0" rIns="0" bIns="0" rtlCol="0"/>
          <a:lstStyle/>
          <a:p>
            <a:endParaRPr sz="1350"/>
          </a:p>
        </p:txBody>
      </p:sp>
      <p:sp>
        <p:nvSpPr>
          <p:cNvPr id="252" name="bk object 252"/>
          <p:cNvSpPr/>
          <p:nvPr/>
        </p:nvSpPr>
        <p:spPr>
          <a:xfrm>
            <a:off x="7646725" y="4897542"/>
            <a:ext cx="4286" cy="10478"/>
          </a:xfrm>
          <a:custGeom>
            <a:avLst/>
            <a:gdLst/>
            <a:ahLst/>
            <a:cxnLst/>
            <a:rect l="l" t="t" r="r" b="b"/>
            <a:pathLst>
              <a:path w="5715" h="13970">
                <a:moveTo>
                  <a:pt x="0" y="0"/>
                </a:moveTo>
                <a:lnTo>
                  <a:pt x="1587" y="1943"/>
                </a:lnTo>
                <a:lnTo>
                  <a:pt x="2222" y="3022"/>
                </a:lnTo>
                <a:lnTo>
                  <a:pt x="2908" y="4102"/>
                </a:lnTo>
                <a:lnTo>
                  <a:pt x="3454" y="5168"/>
                </a:lnTo>
                <a:lnTo>
                  <a:pt x="3860" y="6248"/>
                </a:lnTo>
                <a:lnTo>
                  <a:pt x="4813" y="8636"/>
                </a:lnTo>
                <a:lnTo>
                  <a:pt x="4925" y="9817"/>
                </a:lnTo>
                <a:lnTo>
                  <a:pt x="4978" y="13601"/>
                </a:lnTo>
                <a:lnTo>
                  <a:pt x="5207" y="12407"/>
                </a:lnTo>
                <a:lnTo>
                  <a:pt x="5207" y="9817"/>
                </a:lnTo>
                <a:lnTo>
                  <a:pt x="5054" y="8636"/>
                </a:lnTo>
                <a:lnTo>
                  <a:pt x="4813" y="7404"/>
                </a:lnTo>
                <a:lnTo>
                  <a:pt x="4368" y="6083"/>
                </a:lnTo>
                <a:lnTo>
                  <a:pt x="3302" y="3771"/>
                </a:lnTo>
                <a:lnTo>
                  <a:pt x="2552" y="2832"/>
                </a:lnTo>
                <a:lnTo>
                  <a:pt x="1790" y="1676"/>
                </a:lnTo>
                <a:lnTo>
                  <a:pt x="990" y="762"/>
                </a:lnTo>
                <a:lnTo>
                  <a:pt x="0" y="0"/>
                </a:lnTo>
                <a:close/>
              </a:path>
            </a:pathLst>
          </a:custGeom>
          <a:solidFill>
            <a:srgbClr val="DCE0DF"/>
          </a:solidFill>
        </p:spPr>
        <p:txBody>
          <a:bodyPr wrap="square" lIns="0" tIns="0" rIns="0" bIns="0" rtlCol="0"/>
          <a:lstStyle/>
          <a:p>
            <a:endParaRPr sz="1350"/>
          </a:p>
        </p:txBody>
      </p:sp>
      <p:sp>
        <p:nvSpPr>
          <p:cNvPr id="253" name="bk object 253"/>
          <p:cNvSpPr/>
          <p:nvPr/>
        </p:nvSpPr>
        <p:spPr>
          <a:xfrm>
            <a:off x="7645798" y="4897929"/>
            <a:ext cx="4286" cy="10478"/>
          </a:xfrm>
          <a:custGeom>
            <a:avLst/>
            <a:gdLst/>
            <a:ahLst/>
            <a:cxnLst/>
            <a:rect l="l" t="t" r="r" b="b"/>
            <a:pathLst>
              <a:path w="5715" h="13970">
                <a:moveTo>
                  <a:pt x="0" y="0"/>
                </a:moveTo>
                <a:lnTo>
                  <a:pt x="838" y="914"/>
                </a:lnTo>
                <a:lnTo>
                  <a:pt x="1587" y="1866"/>
                </a:lnTo>
                <a:lnTo>
                  <a:pt x="2273" y="3022"/>
                </a:lnTo>
                <a:lnTo>
                  <a:pt x="2946" y="3975"/>
                </a:lnTo>
                <a:lnTo>
                  <a:pt x="3543" y="5130"/>
                </a:lnTo>
                <a:lnTo>
                  <a:pt x="3898" y="6248"/>
                </a:lnTo>
                <a:lnTo>
                  <a:pt x="4813" y="8559"/>
                </a:lnTo>
                <a:lnTo>
                  <a:pt x="5168" y="11099"/>
                </a:lnTo>
                <a:lnTo>
                  <a:pt x="5016" y="13563"/>
                </a:lnTo>
                <a:lnTo>
                  <a:pt x="5207" y="12331"/>
                </a:lnTo>
                <a:lnTo>
                  <a:pt x="3860" y="4902"/>
                </a:lnTo>
                <a:lnTo>
                  <a:pt x="3340" y="3733"/>
                </a:lnTo>
                <a:lnTo>
                  <a:pt x="2540" y="2743"/>
                </a:lnTo>
                <a:lnTo>
                  <a:pt x="1828" y="1663"/>
                </a:lnTo>
                <a:lnTo>
                  <a:pt x="1041" y="800"/>
                </a:lnTo>
                <a:lnTo>
                  <a:pt x="0" y="0"/>
                </a:lnTo>
                <a:close/>
              </a:path>
            </a:pathLst>
          </a:custGeom>
          <a:solidFill>
            <a:srgbClr val="DCE0DF"/>
          </a:solidFill>
        </p:spPr>
        <p:txBody>
          <a:bodyPr wrap="square" lIns="0" tIns="0" rIns="0" bIns="0" rtlCol="0"/>
          <a:lstStyle/>
          <a:p>
            <a:endParaRPr sz="1350"/>
          </a:p>
        </p:txBody>
      </p:sp>
      <p:sp>
        <p:nvSpPr>
          <p:cNvPr id="254" name="bk object 254"/>
          <p:cNvSpPr/>
          <p:nvPr/>
        </p:nvSpPr>
        <p:spPr>
          <a:xfrm>
            <a:off x="7645529" y="4898738"/>
            <a:ext cx="3334" cy="10953"/>
          </a:xfrm>
          <a:custGeom>
            <a:avLst/>
            <a:gdLst/>
            <a:ahLst/>
            <a:cxnLst/>
            <a:rect l="l" t="t" r="r" b="b"/>
            <a:pathLst>
              <a:path w="4445" h="14604">
                <a:moveTo>
                  <a:pt x="0" y="0"/>
                </a:moveTo>
                <a:lnTo>
                  <a:pt x="762" y="1028"/>
                </a:lnTo>
                <a:lnTo>
                  <a:pt x="1397" y="2070"/>
                </a:lnTo>
                <a:lnTo>
                  <a:pt x="1955" y="3263"/>
                </a:lnTo>
                <a:lnTo>
                  <a:pt x="2387" y="4419"/>
                </a:lnTo>
                <a:lnTo>
                  <a:pt x="2908" y="5600"/>
                </a:lnTo>
                <a:lnTo>
                  <a:pt x="3704" y="9105"/>
                </a:lnTo>
                <a:lnTo>
                  <a:pt x="3676" y="13042"/>
                </a:lnTo>
                <a:lnTo>
                  <a:pt x="3581" y="14236"/>
                </a:lnTo>
                <a:lnTo>
                  <a:pt x="3898" y="13042"/>
                </a:lnTo>
                <a:lnTo>
                  <a:pt x="4013" y="10502"/>
                </a:lnTo>
                <a:lnTo>
                  <a:pt x="4102" y="9105"/>
                </a:lnTo>
                <a:lnTo>
                  <a:pt x="3898" y="7873"/>
                </a:lnTo>
                <a:lnTo>
                  <a:pt x="3581" y="6642"/>
                </a:lnTo>
                <a:lnTo>
                  <a:pt x="3302" y="5359"/>
                </a:lnTo>
                <a:lnTo>
                  <a:pt x="2832" y="4178"/>
                </a:lnTo>
                <a:lnTo>
                  <a:pt x="2311" y="3022"/>
                </a:lnTo>
                <a:lnTo>
                  <a:pt x="1714" y="1943"/>
                </a:lnTo>
                <a:lnTo>
                  <a:pt x="914" y="825"/>
                </a:lnTo>
                <a:lnTo>
                  <a:pt x="0" y="0"/>
                </a:lnTo>
                <a:close/>
              </a:path>
            </a:pathLst>
          </a:custGeom>
          <a:solidFill>
            <a:srgbClr val="DCE0DF"/>
          </a:solidFill>
        </p:spPr>
        <p:txBody>
          <a:bodyPr wrap="square" lIns="0" tIns="0" rIns="0" bIns="0" rtlCol="0"/>
          <a:lstStyle/>
          <a:p>
            <a:endParaRPr sz="1350"/>
          </a:p>
        </p:txBody>
      </p:sp>
      <p:sp>
        <p:nvSpPr>
          <p:cNvPr id="255" name="bk object 255"/>
          <p:cNvSpPr/>
          <p:nvPr/>
        </p:nvSpPr>
        <p:spPr>
          <a:xfrm>
            <a:off x="7644393" y="4898798"/>
            <a:ext cx="3334" cy="10953"/>
          </a:xfrm>
          <a:custGeom>
            <a:avLst/>
            <a:gdLst/>
            <a:ahLst/>
            <a:cxnLst/>
            <a:rect l="l" t="t" r="r" b="b"/>
            <a:pathLst>
              <a:path w="4445" h="14604">
                <a:moveTo>
                  <a:pt x="0" y="0"/>
                </a:moveTo>
                <a:lnTo>
                  <a:pt x="723" y="1104"/>
                </a:lnTo>
                <a:lnTo>
                  <a:pt x="1320" y="2184"/>
                </a:lnTo>
                <a:lnTo>
                  <a:pt x="1828" y="3378"/>
                </a:lnTo>
                <a:lnTo>
                  <a:pt x="2425" y="4419"/>
                </a:lnTo>
                <a:lnTo>
                  <a:pt x="2832" y="5600"/>
                </a:lnTo>
                <a:lnTo>
                  <a:pt x="3111" y="6883"/>
                </a:lnTo>
                <a:lnTo>
                  <a:pt x="3708" y="9309"/>
                </a:lnTo>
                <a:lnTo>
                  <a:pt x="3708" y="11810"/>
                </a:lnTo>
                <a:lnTo>
                  <a:pt x="3467" y="14236"/>
                </a:lnTo>
                <a:lnTo>
                  <a:pt x="3822" y="13119"/>
                </a:lnTo>
                <a:lnTo>
                  <a:pt x="4013" y="11810"/>
                </a:lnTo>
                <a:lnTo>
                  <a:pt x="4013" y="9309"/>
                </a:lnTo>
                <a:lnTo>
                  <a:pt x="3822" y="7950"/>
                </a:lnTo>
                <a:lnTo>
                  <a:pt x="3505" y="6756"/>
                </a:lnTo>
                <a:lnTo>
                  <a:pt x="3225" y="5524"/>
                </a:lnTo>
                <a:lnTo>
                  <a:pt x="2832" y="4330"/>
                </a:lnTo>
                <a:lnTo>
                  <a:pt x="2235" y="3174"/>
                </a:lnTo>
                <a:lnTo>
                  <a:pt x="1562" y="2070"/>
                </a:lnTo>
                <a:lnTo>
                  <a:pt x="838" y="990"/>
                </a:lnTo>
                <a:lnTo>
                  <a:pt x="0" y="0"/>
                </a:lnTo>
                <a:close/>
              </a:path>
            </a:pathLst>
          </a:custGeom>
          <a:solidFill>
            <a:srgbClr val="DCE0DF"/>
          </a:solidFill>
        </p:spPr>
        <p:txBody>
          <a:bodyPr wrap="square" lIns="0" tIns="0" rIns="0" bIns="0" rtlCol="0"/>
          <a:lstStyle/>
          <a:p>
            <a:endParaRPr sz="1350"/>
          </a:p>
        </p:txBody>
      </p:sp>
      <p:sp>
        <p:nvSpPr>
          <p:cNvPr id="256" name="bk object 256"/>
          <p:cNvSpPr/>
          <p:nvPr/>
        </p:nvSpPr>
        <p:spPr>
          <a:xfrm>
            <a:off x="7643528" y="4898942"/>
            <a:ext cx="2858" cy="10953"/>
          </a:xfrm>
          <a:custGeom>
            <a:avLst/>
            <a:gdLst/>
            <a:ahLst/>
            <a:cxnLst/>
            <a:rect l="l" t="t" r="r" b="b"/>
            <a:pathLst>
              <a:path w="3809" h="14604">
                <a:moveTo>
                  <a:pt x="0" y="0"/>
                </a:moveTo>
                <a:lnTo>
                  <a:pt x="2870" y="8153"/>
                </a:lnTo>
                <a:lnTo>
                  <a:pt x="2832" y="13131"/>
                </a:lnTo>
                <a:lnTo>
                  <a:pt x="2628" y="14401"/>
                </a:lnTo>
                <a:lnTo>
                  <a:pt x="3429" y="12014"/>
                </a:lnTo>
                <a:lnTo>
                  <a:pt x="3581" y="9347"/>
                </a:lnTo>
                <a:lnTo>
                  <a:pt x="3111" y="6807"/>
                </a:lnTo>
                <a:lnTo>
                  <a:pt x="2946" y="5575"/>
                </a:lnTo>
                <a:lnTo>
                  <a:pt x="2552" y="4292"/>
                </a:lnTo>
                <a:lnTo>
                  <a:pt x="1993" y="3187"/>
                </a:lnTo>
                <a:lnTo>
                  <a:pt x="1473" y="1993"/>
                </a:lnTo>
                <a:lnTo>
                  <a:pt x="800" y="914"/>
                </a:lnTo>
                <a:lnTo>
                  <a:pt x="0" y="0"/>
                </a:lnTo>
                <a:close/>
              </a:path>
            </a:pathLst>
          </a:custGeom>
          <a:solidFill>
            <a:srgbClr val="DCE0DF"/>
          </a:solidFill>
        </p:spPr>
        <p:txBody>
          <a:bodyPr wrap="square" lIns="0" tIns="0" rIns="0" bIns="0" rtlCol="0"/>
          <a:lstStyle/>
          <a:p>
            <a:endParaRPr sz="1350"/>
          </a:p>
        </p:txBody>
      </p:sp>
      <p:sp>
        <p:nvSpPr>
          <p:cNvPr id="257" name="bk object 257"/>
          <p:cNvSpPr/>
          <p:nvPr/>
        </p:nvSpPr>
        <p:spPr>
          <a:xfrm>
            <a:off x="7652746" y="4893993"/>
            <a:ext cx="6668" cy="9049"/>
          </a:xfrm>
          <a:custGeom>
            <a:avLst/>
            <a:gdLst/>
            <a:ahLst/>
            <a:cxnLst/>
            <a:rect l="l" t="t" r="r" b="b"/>
            <a:pathLst>
              <a:path w="8890" h="12065">
                <a:moveTo>
                  <a:pt x="1358" y="0"/>
                </a:moveTo>
                <a:lnTo>
                  <a:pt x="0" y="76"/>
                </a:lnTo>
                <a:lnTo>
                  <a:pt x="1358" y="152"/>
                </a:lnTo>
                <a:lnTo>
                  <a:pt x="2590" y="673"/>
                </a:lnTo>
                <a:lnTo>
                  <a:pt x="3708" y="1473"/>
                </a:lnTo>
                <a:lnTo>
                  <a:pt x="4775" y="2108"/>
                </a:lnTo>
                <a:lnTo>
                  <a:pt x="5740" y="3060"/>
                </a:lnTo>
                <a:lnTo>
                  <a:pt x="6413" y="4089"/>
                </a:lnTo>
                <a:lnTo>
                  <a:pt x="7162" y="5168"/>
                </a:lnTo>
                <a:lnTo>
                  <a:pt x="7645" y="6413"/>
                </a:lnTo>
                <a:lnTo>
                  <a:pt x="8445" y="8953"/>
                </a:lnTo>
                <a:lnTo>
                  <a:pt x="8801" y="11569"/>
                </a:lnTo>
                <a:lnTo>
                  <a:pt x="8877" y="8915"/>
                </a:lnTo>
                <a:lnTo>
                  <a:pt x="8318" y="6159"/>
                </a:lnTo>
                <a:lnTo>
                  <a:pt x="6807" y="3860"/>
                </a:lnTo>
                <a:lnTo>
                  <a:pt x="6057" y="2666"/>
                </a:lnTo>
                <a:lnTo>
                  <a:pt x="5054" y="1701"/>
                </a:lnTo>
                <a:lnTo>
                  <a:pt x="3860" y="1079"/>
                </a:lnTo>
                <a:lnTo>
                  <a:pt x="2705" y="393"/>
                </a:lnTo>
                <a:lnTo>
                  <a:pt x="1358" y="0"/>
                </a:lnTo>
                <a:close/>
              </a:path>
            </a:pathLst>
          </a:custGeom>
          <a:solidFill>
            <a:srgbClr val="DCE0DF"/>
          </a:solidFill>
        </p:spPr>
        <p:txBody>
          <a:bodyPr wrap="square" lIns="0" tIns="0" rIns="0" bIns="0" rtlCol="0"/>
          <a:lstStyle/>
          <a:p>
            <a:endParaRPr sz="1350"/>
          </a:p>
        </p:txBody>
      </p:sp>
      <p:sp>
        <p:nvSpPr>
          <p:cNvPr id="258" name="bk object 258"/>
          <p:cNvSpPr/>
          <p:nvPr/>
        </p:nvSpPr>
        <p:spPr>
          <a:xfrm>
            <a:off x="7643682" y="4900259"/>
            <a:ext cx="1429" cy="9525"/>
          </a:xfrm>
          <a:custGeom>
            <a:avLst/>
            <a:gdLst/>
            <a:ahLst/>
            <a:cxnLst/>
            <a:rect l="l" t="t" r="r" b="b"/>
            <a:pathLst>
              <a:path w="1904" h="12700">
                <a:moveTo>
                  <a:pt x="0" y="0"/>
                </a:moveTo>
                <a:lnTo>
                  <a:pt x="0" y="2070"/>
                </a:lnTo>
                <a:lnTo>
                  <a:pt x="241" y="4051"/>
                </a:lnTo>
                <a:lnTo>
                  <a:pt x="393" y="6159"/>
                </a:lnTo>
                <a:lnTo>
                  <a:pt x="635" y="8191"/>
                </a:lnTo>
                <a:lnTo>
                  <a:pt x="952" y="10223"/>
                </a:lnTo>
                <a:lnTo>
                  <a:pt x="1346" y="12204"/>
                </a:lnTo>
                <a:lnTo>
                  <a:pt x="1270" y="10223"/>
                </a:lnTo>
                <a:lnTo>
                  <a:pt x="1070" y="8191"/>
                </a:lnTo>
                <a:lnTo>
                  <a:pt x="952" y="6121"/>
                </a:lnTo>
                <a:lnTo>
                  <a:pt x="393" y="2032"/>
                </a:lnTo>
                <a:lnTo>
                  <a:pt x="0" y="0"/>
                </a:lnTo>
                <a:close/>
              </a:path>
            </a:pathLst>
          </a:custGeom>
          <a:solidFill>
            <a:srgbClr val="F3FAFB"/>
          </a:solidFill>
        </p:spPr>
        <p:txBody>
          <a:bodyPr wrap="square" lIns="0" tIns="0" rIns="0" bIns="0" rtlCol="0"/>
          <a:lstStyle/>
          <a:p>
            <a:endParaRPr sz="1350"/>
          </a:p>
        </p:txBody>
      </p:sp>
      <p:sp>
        <p:nvSpPr>
          <p:cNvPr id="259" name="bk object 259"/>
          <p:cNvSpPr/>
          <p:nvPr/>
        </p:nvSpPr>
        <p:spPr>
          <a:xfrm>
            <a:off x="7642396" y="4899901"/>
            <a:ext cx="953" cy="10953"/>
          </a:xfrm>
          <a:custGeom>
            <a:avLst/>
            <a:gdLst/>
            <a:ahLst/>
            <a:cxnLst/>
            <a:rect l="l" t="t" r="r" b="b"/>
            <a:pathLst>
              <a:path w="1270" h="14604">
                <a:moveTo>
                  <a:pt x="914" y="0"/>
                </a:moveTo>
                <a:lnTo>
                  <a:pt x="558" y="1104"/>
                </a:lnTo>
                <a:lnTo>
                  <a:pt x="355" y="2273"/>
                </a:lnTo>
                <a:lnTo>
                  <a:pt x="241" y="3454"/>
                </a:lnTo>
                <a:lnTo>
                  <a:pt x="0" y="4737"/>
                </a:lnTo>
                <a:lnTo>
                  <a:pt x="0" y="7124"/>
                </a:lnTo>
                <a:lnTo>
                  <a:pt x="121" y="9512"/>
                </a:lnTo>
                <a:lnTo>
                  <a:pt x="355" y="11899"/>
                </a:lnTo>
                <a:lnTo>
                  <a:pt x="520" y="13131"/>
                </a:lnTo>
                <a:lnTo>
                  <a:pt x="711" y="14236"/>
                </a:lnTo>
                <a:lnTo>
                  <a:pt x="673" y="11861"/>
                </a:lnTo>
                <a:lnTo>
                  <a:pt x="558" y="7124"/>
                </a:lnTo>
                <a:lnTo>
                  <a:pt x="581" y="2273"/>
                </a:lnTo>
                <a:lnTo>
                  <a:pt x="914" y="0"/>
                </a:lnTo>
                <a:close/>
              </a:path>
            </a:pathLst>
          </a:custGeom>
          <a:solidFill>
            <a:srgbClr val="F3FAFB"/>
          </a:solidFill>
        </p:spPr>
        <p:txBody>
          <a:bodyPr wrap="square" lIns="0" tIns="0" rIns="0" bIns="0" rtlCol="0"/>
          <a:lstStyle/>
          <a:p>
            <a:endParaRPr sz="1350"/>
          </a:p>
        </p:txBody>
      </p:sp>
      <p:sp>
        <p:nvSpPr>
          <p:cNvPr id="260" name="bk object 260"/>
          <p:cNvSpPr/>
          <p:nvPr/>
        </p:nvSpPr>
        <p:spPr>
          <a:xfrm>
            <a:off x="7641441" y="4899663"/>
            <a:ext cx="953" cy="10953"/>
          </a:xfrm>
          <a:custGeom>
            <a:avLst/>
            <a:gdLst/>
            <a:ahLst/>
            <a:cxnLst/>
            <a:rect l="l" t="t" r="r" b="b"/>
            <a:pathLst>
              <a:path w="1270" h="14604">
                <a:moveTo>
                  <a:pt x="990" y="0"/>
                </a:moveTo>
                <a:lnTo>
                  <a:pt x="558" y="1143"/>
                </a:lnTo>
                <a:lnTo>
                  <a:pt x="317" y="2349"/>
                </a:lnTo>
                <a:lnTo>
                  <a:pt x="0" y="4737"/>
                </a:lnTo>
                <a:lnTo>
                  <a:pt x="38" y="10731"/>
                </a:lnTo>
                <a:lnTo>
                  <a:pt x="161" y="11925"/>
                </a:lnTo>
                <a:lnTo>
                  <a:pt x="241" y="13081"/>
                </a:lnTo>
                <a:lnTo>
                  <a:pt x="507" y="14287"/>
                </a:lnTo>
                <a:lnTo>
                  <a:pt x="558" y="2349"/>
                </a:lnTo>
                <a:lnTo>
                  <a:pt x="990" y="0"/>
                </a:lnTo>
                <a:close/>
              </a:path>
            </a:pathLst>
          </a:custGeom>
          <a:solidFill>
            <a:srgbClr val="F3FAFB"/>
          </a:solidFill>
        </p:spPr>
        <p:txBody>
          <a:bodyPr wrap="square" lIns="0" tIns="0" rIns="0" bIns="0" rtlCol="0"/>
          <a:lstStyle/>
          <a:p>
            <a:endParaRPr sz="1350"/>
          </a:p>
        </p:txBody>
      </p:sp>
      <p:sp>
        <p:nvSpPr>
          <p:cNvPr id="261" name="bk object 261"/>
          <p:cNvSpPr/>
          <p:nvPr/>
        </p:nvSpPr>
        <p:spPr>
          <a:xfrm>
            <a:off x="7640129" y="4899631"/>
            <a:ext cx="1429" cy="10953"/>
          </a:xfrm>
          <a:custGeom>
            <a:avLst/>
            <a:gdLst/>
            <a:ahLst/>
            <a:cxnLst/>
            <a:rect l="l" t="t" r="r" b="b"/>
            <a:pathLst>
              <a:path w="1904" h="14604">
                <a:moveTo>
                  <a:pt x="1587" y="0"/>
                </a:moveTo>
                <a:lnTo>
                  <a:pt x="0" y="14198"/>
                </a:lnTo>
                <a:lnTo>
                  <a:pt x="114" y="11811"/>
                </a:lnTo>
                <a:lnTo>
                  <a:pt x="719" y="4610"/>
                </a:lnTo>
                <a:lnTo>
                  <a:pt x="1083" y="2273"/>
                </a:lnTo>
                <a:lnTo>
                  <a:pt x="1587" y="0"/>
                </a:lnTo>
                <a:close/>
              </a:path>
            </a:pathLst>
          </a:custGeom>
          <a:solidFill>
            <a:srgbClr val="F3FAFB"/>
          </a:solidFill>
        </p:spPr>
        <p:txBody>
          <a:bodyPr wrap="square" lIns="0" tIns="0" rIns="0" bIns="0" rtlCol="0"/>
          <a:lstStyle/>
          <a:p>
            <a:endParaRPr sz="1350"/>
          </a:p>
        </p:txBody>
      </p:sp>
      <p:sp>
        <p:nvSpPr>
          <p:cNvPr id="262" name="bk object 262"/>
          <p:cNvSpPr/>
          <p:nvPr/>
        </p:nvSpPr>
        <p:spPr>
          <a:xfrm>
            <a:off x="7639239" y="4899692"/>
            <a:ext cx="1429" cy="10953"/>
          </a:xfrm>
          <a:custGeom>
            <a:avLst/>
            <a:gdLst/>
            <a:ahLst/>
            <a:cxnLst/>
            <a:rect l="l" t="t" r="r" b="b"/>
            <a:pathLst>
              <a:path w="1904" h="14604">
                <a:moveTo>
                  <a:pt x="1663" y="0"/>
                </a:moveTo>
                <a:lnTo>
                  <a:pt x="0" y="14198"/>
                </a:lnTo>
                <a:lnTo>
                  <a:pt x="228" y="11811"/>
                </a:lnTo>
                <a:lnTo>
                  <a:pt x="317" y="9423"/>
                </a:lnTo>
                <a:lnTo>
                  <a:pt x="749" y="4699"/>
                </a:lnTo>
                <a:lnTo>
                  <a:pt x="1066" y="2311"/>
                </a:lnTo>
                <a:lnTo>
                  <a:pt x="1663" y="0"/>
                </a:lnTo>
                <a:close/>
              </a:path>
            </a:pathLst>
          </a:custGeom>
          <a:solidFill>
            <a:srgbClr val="F3FAFB"/>
          </a:solidFill>
        </p:spPr>
        <p:txBody>
          <a:bodyPr wrap="square" lIns="0" tIns="0" rIns="0" bIns="0" rtlCol="0"/>
          <a:lstStyle/>
          <a:p>
            <a:endParaRPr sz="1350"/>
          </a:p>
        </p:txBody>
      </p:sp>
      <p:sp>
        <p:nvSpPr>
          <p:cNvPr id="263" name="bk object 263"/>
          <p:cNvSpPr/>
          <p:nvPr/>
        </p:nvSpPr>
        <p:spPr>
          <a:xfrm>
            <a:off x="7638307" y="4899812"/>
            <a:ext cx="1429" cy="10953"/>
          </a:xfrm>
          <a:custGeom>
            <a:avLst/>
            <a:gdLst/>
            <a:ahLst/>
            <a:cxnLst/>
            <a:rect l="l" t="t" r="r" b="b"/>
            <a:pathLst>
              <a:path w="1904" h="14604">
                <a:moveTo>
                  <a:pt x="1790" y="0"/>
                </a:moveTo>
                <a:lnTo>
                  <a:pt x="1193" y="1066"/>
                </a:lnTo>
                <a:lnTo>
                  <a:pt x="927" y="2222"/>
                </a:lnTo>
                <a:lnTo>
                  <a:pt x="685" y="3416"/>
                </a:lnTo>
                <a:lnTo>
                  <a:pt x="400" y="4610"/>
                </a:lnTo>
                <a:lnTo>
                  <a:pt x="203" y="5803"/>
                </a:lnTo>
                <a:lnTo>
                  <a:pt x="126" y="6997"/>
                </a:lnTo>
                <a:lnTo>
                  <a:pt x="0" y="12890"/>
                </a:lnTo>
                <a:lnTo>
                  <a:pt x="126" y="14160"/>
                </a:lnTo>
                <a:lnTo>
                  <a:pt x="317" y="11772"/>
                </a:lnTo>
                <a:lnTo>
                  <a:pt x="406" y="9385"/>
                </a:lnTo>
                <a:lnTo>
                  <a:pt x="685" y="7035"/>
                </a:lnTo>
                <a:lnTo>
                  <a:pt x="805" y="4572"/>
                </a:lnTo>
                <a:lnTo>
                  <a:pt x="1117" y="2222"/>
                </a:lnTo>
                <a:lnTo>
                  <a:pt x="1790" y="0"/>
                </a:lnTo>
                <a:close/>
              </a:path>
            </a:pathLst>
          </a:custGeom>
          <a:solidFill>
            <a:srgbClr val="F3FAFB"/>
          </a:solidFill>
        </p:spPr>
        <p:txBody>
          <a:bodyPr wrap="square" lIns="0" tIns="0" rIns="0" bIns="0" rtlCol="0"/>
          <a:lstStyle/>
          <a:p>
            <a:endParaRPr sz="1350"/>
          </a:p>
        </p:txBody>
      </p:sp>
      <p:sp>
        <p:nvSpPr>
          <p:cNvPr id="264" name="bk object 264"/>
          <p:cNvSpPr/>
          <p:nvPr/>
        </p:nvSpPr>
        <p:spPr>
          <a:xfrm>
            <a:off x="7637024" y="4899901"/>
            <a:ext cx="1905" cy="10953"/>
          </a:xfrm>
          <a:custGeom>
            <a:avLst/>
            <a:gdLst/>
            <a:ahLst/>
            <a:cxnLst/>
            <a:rect l="l" t="t" r="r" b="b"/>
            <a:pathLst>
              <a:path w="2540" h="14604">
                <a:moveTo>
                  <a:pt x="2273" y="0"/>
                </a:moveTo>
                <a:lnTo>
                  <a:pt x="1079" y="2032"/>
                </a:lnTo>
                <a:lnTo>
                  <a:pt x="397" y="4533"/>
                </a:lnTo>
                <a:lnTo>
                  <a:pt x="126" y="6921"/>
                </a:lnTo>
                <a:lnTo>
                  <a:pt x="0" y="9347"/>
                </a:lnTo>
                <a:lnTo>
                  <a:pt x="203" y="11772"/>
                </a:lnTo>
                <a:lnTo>
                  <a:pt x="406" y="12966"/>
                </a:lnTo>
                <a:lnTo>
                  <a:pt x="685" y="14122"/>
                </a:lnTo>
                <a:lnTo>
                  <a:pt x="482" y="11734"/>
                </a:lnTo>
                <a:lnTo>
                  <a:pt x="431" y="9309"/>
                </a:lnTo>
                <a:lnTo>
                  <a:pt x="695" y="6921"/>
                </a:lnTo>
                <a:lnTo>
                  <a:pt x="1009" y="4457"/>
                </a:lnTo>
                <a:lnTo>
                  <a:pt x="1269" y="3429"/>
                </a:lnTo>
                <a:lnTo>
                  <a:pt x="1511" y="2273"/>
                </a:lnTo>
                <a:lnTo>
                  <a:pt x="1866" y="1104"/>
                </a:lnTo>
                <a:lnTo>
                  <a:pt x="2273" y="0"/>
                </a:lnTo>
                <a:close/>
              </a:path>
            </a:pathLst>
          </a:custGeom>
          <a:solidFill>
            <a:srgbClr val="F3FAFB"/>
          </a:solidFill>
        </p:spPr>
        <p:txBody>
          <a:bodyPr wrap="square" lIns="0" tIns="0" rIns="0" bIns="0" rtlCol="0"/>
          <a:lstStyle/>
          <a:p>
            <a:endParaRPr sz="1350"/>
          </a:p>
        </p:txBody>
      </p:sp>
      <p:sp>
        <p:nvSpPr>
          <p:cNvPr id="265" name="bk object 265"/>
          <p:cNvSpPr/>
          <p:nvPr/>
        </p:nvSpPr>
        <p:spPr>
          <a:xfrm>
            <a:off x="7636014" y="4899928"/>
            <a:ext cx="1905" cy="10478"/>
          </a:xfrm>
          <a:custGeom>
            <a:avLst/>
            <a:gdLst/>
            <a:ahLst/>
            <a:cxnLst/>
            <a:rect l="l" t="t" r="r" b="b"/>
            <a:pathLst>
              <a:path w="2540" h="13970">
                <a:moveTo>
                  <a:pt x="2540" y="0"/>
                </a:moveTo>
                <a:lnTo>
                  <a:pt x="0" y="11302"/>
                </a:lnTo>
                <a:lnTo>
                  <a:pt x="152" y="12420"/>
                </a:lnTo>
                <a:lnTo>
                  <a:pt x="355" y="13601"/>
                </a:lnTo>
                <a:lnTo>
                  <a:pt x="355" y="8915"/>
                </a:lnTo>
                <a:lnTo>
                  <a:pt x="640" y="6603"/>
                </a:lnTo>
                <a:lnTo>
                  <a:pt x="1017" y="4254"/>
                </a:lnTo>
                <a:lnTo>
                  <a:pt x="1473" y="2070"/>
                </a:lnTo>
                <a:lnTo>
                  <a:pt x="2540" y="0"/>
                </a:lnTo>
                <a:close/>
              </a:path>
            </a:pathLst>
          </a:custGeom>
          <a:solidFill>
            <a:srgbClr val="F3FAFB"/>
          </a:solidFill>
        </p:spPr>
        <p:txBody>
          <a:bodyPr wrap="square" lIns="0" tIns="0" rIns="0" bIns="0" rtlCol="0"/>
          <a:lstStyle/>
          <a:p>
            <a:endParaRPr sz="1350"/>
          </a:p>
        </p:txBody>
      </p:sp>
      <p:sp>
        <p:nvSpPr>
          <p:cNvPr id="266" name="bk object 266"/>
          <p:cNvSpPr/>
          <p:nvPr/>
        </p:nvSpPr>
        <p:spPr>
          <a:xfrm>
            <a:off x="7634371" y="4899091"/>
            <a:ext cx="3334" cy="11906"/>
          </a:xfrm>
          <a:custGeom>
            <a:avLst/>
            <a:gdLst/>
            <a:ahLst/>
            <a:cxnLst/>
            <a:rect l="l" t="t" r="r" b="b"/>
            <a:pathLst>
              <a:path w="4445" h="15875">
                <a:moveTo>
                  <a:pt x="4216" y="0"/>
                </a:moveTo>
                <a:lnTo>
                  <a:pt x="3378" y="1079"/>
                </a:lnTo>
                <a:lnTo>
                  <a:pt x="2709" y="2387"/>
                </a:lnTo>
                <a:lnTo>
                  <a:pt x="2184" y="3581"/>
                </a:lnTo>
                <a:lnTo>
                  <a:pt x="1587" y="4813"/>
                </a:lnTo>
                <a:lnTo>
                  <a:pt x="1231" y="6121"/>
                </a:lnTo>
                <a:lnTo>
                  <a:pt x="879" y="7569"/>
                </a:lnTo>
                <a:lnTo>
                  <a:pt x="543" y="8839"/>
                </a:lnTo>
                <a:lnTo>
                  <a:pt x="313" y="10147"/>
                </a:lnTo>
                <a:lnTo>
                  <a:pt x="165" y="11493"/>
                </a:lnTo>
                <a:lnTo>
                  <a:pt x="0" y="15557"/>
                </a:lnTo>
                <a:lnTo>
                  <a:pt x="324" y="12814"/>
                </a:lnTo>
                <a:lnTo>
                  <a:pt x="567" y="11493"/>
                </a:lnTo>
                <a:lnTo>
                  <a:pt x="2933" y="2387"/>
                </a:lnTo>
                <a:lnTo>
                  <a:pt x="4216" y="0"/>
                </a:lnTo>
                <a:close/>
              </a:path>
            </a:pathLst>
          </a:custGeom>
          <a:solidFill>
            <a:srgbClr val="F3FAFB"/>
          </a:solidFill>
        </p:spPr>
        <p:txBody>
          <a:bodyPr wrap="square" lIns="0" tIns="0" rIns="0" bIns="0" rtlCol="0"/>
          <a:lstStyle/>
          <a:p>
            <a:endParaRPr sz="1350"/>
          </a:p>
        </p:txBody>
      </p:sp>
      <p:sp>
        <p:nvSpPr>
          <p:cNvPr id="267" name="bk object 267"/>
          <p:cNvSpPr/>
          <p:nvPr/>
        </p:nvSpPr>
        <p:spPr>
          <a:xfrm>
            <a:off x="7633122" y="4898348"/>
            <a:ext cx="4286" cy="11906"/>
          </a:xfrm>
          <a:custGeom>
            <a:avLst/>
            <a:gdLst/>
            <a:ahLst/>
            <a:cxnLst/>
            <a:rect l="l" t="t" r="r" b="b"/>
            <a:pathLst>
              <a:path w="5715" h="15875">
                <a:moveTo>
                  <a:pt x="5448" y="0"/>
                </a:moveTo>
                <a:lnTo>
                  <a:pt x="0" y="14008"/>
                </a:lnTo>
                <a:lnTo>
                  <a:pt x="266" y="15354"/>
                </a:lnTo>
                <a:lnTo>
                  <a:pt x="234" y="12534"/>
                </a:lnTo>
                <a:lnTo>
                  <a:pt x="431" y="11214"/>
                </a:lnTo>
                <a:lnTo>
                  <a:pt x="602" y="9753"/>
                </a:lnTo>
                <a:lnTo>
                  <a:pt x="928" y="8394"/>
                </a:lnTo>
                <a:lnTo>
                  <a:pt x="1384" y="7200"/>
                </a:lnTo>
                <a:lnTo>
                  <a:pt x="1828" y="5880"/>
                </a:lnTo>
                <a:lnTo>
                  <a:pt x="2463" y="4610"/>
                </a:lnTo>
                <a:lnTo>
                  <a:pt x="3136" y="3429"/>
                </a:lnTo>
                <a:lnTo>
                  <a:pt x="4610" y="1104"/>
                </a:lnTo>
                <a:lnTo>
                  <a:pt x="5448" y="0"/>
                </a:lnTo>
                <a:close/>
              </a:path>
            </a:pathLst>
          </a:custGeom>
          <a:solidFill>
            <a:srgbClr val="F3FAFB"/>
          </a:solidFill>
        </p:spPr>
        <p:txBody>
          <a:bodyPr wrap="square" lIns="0" tIns="0" rIns="0" bIns="0" rtlCol="0"/>
          <a:lstStyle/>
          <a:p>
            <a:endParaRPr sz="1350"/>
          </a:p>
        </p:txBody>
      </p:sp>
      <p:sp>
        <p:nvSpPr>
          <p:cNvPr id="268" name="bk object 268"/>
          <p:cNvSpPr/>
          <p:nvPr/>
        </p:nvSpPr>
        <p:spPr>
          <a:xfrm>
            <a:off x="7632097" y="4897873"/>
            <a:ext cx="4763" cy="10478"/>
          </a:xfrm>
          <a:custGeom>
            <a:avLst/>
            <a:gdLst/>
            <a:ahLst/>
            <a:cxnLst/>
            <a:rect l="l" t="t" r="r" b="b"/>
            <a:pathLst>
              <a:path w="6350" h="13970">
                <a:moveTo>
                  <a:pt x="5778" y="0"/>
                </a:moveTo>
                <a:lnTo>
                  <a:pt x="0" y="13919"/>
                </a:lnTo>
                <a:lnTo>
                  <a:pt x="165" y="12649"/>
                </a:lnTo>
                <a:lnTo>
                  <a:pt x="165" y="11341"/>
                </a:lnTo>
                <a:lnTo>
                  <a:pt x="406" y="10020"/>
                </a:lnTo>
                <a:lnTo>
                  <a:pt x="596" y="8788"/>
                </a:lnTo>
                <a:lnTo>
                  <a:pt x="1003" y="7594"/>
                </a:lnTo>
                <a:lnTo>
                  <a:pt x="1659" y="6159"/>
                </a:lnTo>
                <a:lnTo>
                  <a:pt x="2044" y="5207"/>
                </a:lnTo>
                <a:lnTo>
                  <a:pt x="2628" y="4127"/>
                </a:lnTo>
                <a:lnTo>
                  <a:pt x="3352" y="3098"/>
                </a:lnTo>
                <a:lnTo>
                  <a:pt x="4102" y="1943"/>
                </a:lnTo>
                <a:lnTo>
                  <a:pt x="4902" y="990"/>
                </a:lnTo>
                <a:lnTo>
                  <a:pt x="5778" y="0"/>
                </a:lnTo>
                <a:close/>
              </a:path>
            </a:pathLst>
          </a:custGeom>
          <a:solidFill>
            <a:srgbClr val="F3FAFB"/>
          </a:solidFill>
        </p:spPr>
        <p:txBody>
          <a:bodyPr wrap="square" lIns="0" tIns="0" rIns="0" bIns="0" rtlCol="0"/>
          <a:lstStyle/>
          <a:p>
            <a:endParaRPr sz="1350"/>
          </a:p>
        </p:txBody>
      </p:sp>
      <p:sp>
        <p:nvSpPr>
          <p:cNvPr id="269" name="bk object 269"/>
          <p:cNvSpPr/>
          <p:nvPr/>
        </p:nvSpPr>
        <p:spPr>
          <a:xfrm>
            <a:off x="7630734" y="4896645"/>
            <a:ext cx="6191" cy="9525"/>
          </a:xfrm>
          <a:custGeom>
            <a:avLst/>
            <a:gdLst/>
            <a:ahLst/>
            <a:cxnLst/>
            <a:rect l="l" t="t" r="r" b="b"/>
            <a:pathLst>
              <a:path w="8254" h="12700">
                <a:moveTo>
                  <a:pt x="8229" y="0"/>
                </a:moveTo>
                <a:lnTo>
                  <a:pt x="233" y="11455"/>
                </a:lnTo>
                <a:lnTo>
                  <a:pt x="0" y="12611"/>
                </a:lnTo>
                <a:lnTo>
                  <a:pt x="439" y="11417"/>
                </a:lnTo>
                <a:lnTo>
                  <a:pt x="688" y="10147"/>
                </a:lnTo>
                <a:lnTo>
                  <a:pt x="1229" y="8826"/>
                </a:lnTo>
                <a:lnTo>
                  <a:pt x="7277" y="914"/>
                </a:lnTo>
                <a:lnTo>
                  <a:pt x="8229" y="0"/>
                </a:lnTo>
                <a:close/>
              </a:path>
            </a:pathLst>
          </a:custGeom>
          <a:solidFill>
            <a:srgbClr val="F3FAFB"/>
          </a:solidFill>
        </p:spPr>
        <p:txBody>
          <a:bodyPr wrap="square" lIns="0" tIns="0" rIns="0" bIns="0" rtlCol="0"/>
          <a:lstStyle/>
          <a:p>
            <a:endParaRPr sz="1350"/>
          </a:p>
        </p:txBody>
      </p:sp>
      <p:sp>
        <p:nvSpPr>
          <p:cNvPr id="270" name="bk object 270"/>
          <p:cNvSpPr/>
          <p:nvPr/>
        </p:nvSpPr>
        <p:spPr>
          <a:xfrm>
            <a:off x="7629837" y="4896171"/>
            <a:ext cx="7144" cy="9049"/>
          </a:xfrm>
          <a:custGeom>
            <a:avLst/>
            <a:gdLst/>
            <a:ahLst/>
            <a:cxnLst/>
            <a:rect l="l" t="t" r="r" b="b"/>
            <a:pathLst>
              <a:path w="9525" h="12065">
                <a:moveTo>
                  <a:pt x="9271" y="0"/>
                </a:moveTo>
                <a:lnTo>
                  <a:pt x="6959" y="1066"/>
                </a:lnTo>
                <a:lnTo>
                  <a:pt x="4813" y="2628"/>
                </a:lnTo>
                <a:lnTo>
                  <a:pt x="3136" y="4775"/>
                </a:lnTo>
                <a:lnTo>
                  <a:pt x="2260" y="5803"/>
                </a:lnTo>
                <a:lnTo>
                  <a:pt x="1625" y="6959"/>
                </a:lnTo>
                <a:lnTo>
                  <a:pt x="1123" y="8305"/>
                </a:lnTo>
                <a:lnTo>
                  <a:pt x="649" y="9461"/>
                </a:lnTo>
                <a:lnTo>
                  <a:pt x="271" y="10693"/>
                </a:lnTo>
                <a:lnTo>
                  <a:pt x="0" y="11976"/>
                </a:lnTo>
                <a:lnTo>
                  <a:pt x="556" y="10655"/>
                </a:lnTo>
                <a:lnTo>
                  <a:pt x="876" y="9461"/>
                </a:lnTo>
                <a:lnTo>
                  <a:pt x="1505" y="8229"/>
                </a:lnTo>
                <a:lnTo>
                  <a:pt x="6159" y="2349"/>
                </a:lnTo>
                <a:lnTo>
                  <a:pt x="7124" y="1473"/>
                </a:lnTo>
                <a:lnTo>
                  <a:pt x="8229" y="762"/>
                </a:lnTo>
                <a:lnTo>
                  <a:pt x="9271" y="0"/>
                </a:lnTo>
                <a:close/>
              </a:path>
            </a:pathLst>
          </a:custGeom>
          <a:solidFill>
            <a:srgbClr val="F3FAFB"/>
          </a:solidFill>
        </p:spPr>
        <p:txBody>
          <a:bodyPr wrap="square" lIns="0" tIns="0" rIns="0" bIns="0" rtlCol="0"/>
          <a:lstStyle/>
          <a:p>
            <a:endParaRPr sz="1350"/>
          </a:p>
        </p:txBody>
      </p:sp>
      <p:sp>
        <p:nvSpPr>
          <p:cNvPr id="271" name="bk object 271"/>
          <p:cNvSpPr/>
          <p:nvPr/>
        </p:nvSpPr>
        <p:spPr>
          <a:xfrm>
            <a:off x="7629266" y="4895575"/>
            <a:ext cx="7620" cy="8573"/>
          </a:xfrm>
          <a:custGeom>
            <a:avLst/>
            <a:gdLst/>
            <a:ahLst/>
            <a:cxnLst/>
            <a:rect l="l" t="t" r="r" b="b"/>
            <a:pathLst>
              <a:path w="10159" h="11429">
                <a:moveTo>
                  <a:pt x="9944" y="0"/>
                </a:moveTo>
                <a:lnTo>
                  <a:pt x="1308" y="7670"/>
                </a:lnTo>
                <a:lnTo>
                  <a:pt x="749" y="8788"/>
                </a:lnTo>
                <a:lnTo>
                  <a:pt x="0" y="11290"/>
                </a:lnTo>
                <a:lnTo>
                  <a:pt x="558" y="10185"/>
                </a:lnTo>
                <a:lnTo>
                  <a:pt x="1041" y="8864"/>
                </a:lnTo>
                <a:lnTo>
                  <a:pt x="2235" y="6718"/>
                </a:lnTo>
                <a:lnTo>
                  <a:pt x="8788" y="558"/>
                </a:lnTo>
                <a:lnTo>
                  <a:pt x="9944" y="0"/>
                </a:lnTo>
                <a:close/>
              </a:path>
            </a:pathLst>
          </a:custGeom>
          <a:solidFill>
            <a:srgbClr val="F3FAFB"/>
          </a:solidFill>
        </p:spPr>
        <p:txBody>
          <a:bodyPr wrap="square" lIns="0" tIns="0" rIns="0" bIns="0" rtlCol="0"/>
          <a:lstStyle/>
          <a:p>
            <a:endParaRPr sz="1350"/>
          </a:p>
        </p:txBody>
      </p:sp>
      <p:sp>
        <p:nvSpPr>
          <p:cNvPr id="272" name="bk object 272"/>
          <p:cNvSpPr/>
          <p:nvPr/>
        </p:nvSpPr>
        <p:spPr>
          <a:xfrm>
            <a:off x="7628637" y="4895124"/>
            <a:ext cx="9049" cy="7620"/>
          </a:xfrm>
          <a:custGeom>
            <a:avLst/>
            <a:gdLst/>
            <a:ahLst/>
            <a:cxnLst/>
            <a:rect l="l" t="t" r="r" b="b"/>
            <a:pathLst>
              <a:path w="12065" h="10159">
                <a:moveTo>
                  <a:pt x="11582" y="0"/>
                </a:moveTo>
                <a:lnTo>
                  <a:pt x="0" y="9702"/>
                </a:lnTo>
                <a:lnTo>
                  <a:pt x="1459" y="7404"/>
                </a:lnTo>
                <a:lnTo>
                  <a:pt x="2146" y="6565"/>
                </a:lnTo>
                <a:lnTo>
                  <a:pt x="10312" y="558"/>
                </a:lnTo>
                <a:lnTo>
                  <a:pt x="11582" y="0"/>
                </a:lnTo>
                <a:close/>
              </a:path>
            </a:pathLst>
          </a:custGeom>
          <a:solidFill>
            <a:srgbClr val="F3FAFB"/>
          </a:solidFill>
        </p:spPr>
        <p:txBody>
          <a:bodyPr wrap="square" lIns="0" tIns="0" rIns="0" bIns="0" rtlCol="0"/>
          <a:lstStyle/>
          <a:p>
            <a:endParaRPr sz="1350"/>
          </a:p>
        </p:txBody>
      </p:sp>
      <p:sp>
        <p:nvSpPr>
          <p:cNvPr id="273" name="bk object 273"/>
          <p:cNvSpPr/>
          <p:nvPr/>
        </p:nvSpPr>
        <p:spPr>
          <a:xfrm>
            <a:off x="7628070" y="4894710"/>
            <a:ext cx="9049" cy="7620"/>
          </a:xfrm>
          <a:custGeom>
            <a:avLst/>
            <a:gdLst/>
            <a:ahLst/>
            <a:cxnLst/>
            <a:rect l="l" t="t" r="r" b="b"/>
            <a:pathLst>
              <a:path w="12065" h="10159">
                <a:moveTo>
                  <a:pt x="11582" y="0"/>
                </a:moveTo>
                <a:lnTo>
                  <a:pt x="0" y="9740"/>
                </a:lnTo>
                <a:lnTo>
                  <a:pt x="762" y="8636"/>
                </a:lnTo>
                <a:lnTo>
                  <a:pt x="1358" y="7518"/>
                </a:lnTo>
                <a:lnTo>
                  <a:pt x="2197" y="6515"/>
                </a:lnTo>
                <a:lnTo>
                  <a:pt x="10388" y="520"/>
                </a:lnTo>
                <a:lnTo>
                  <a:pt x="11582" y="0"/>
                </a:lnTo>
                <a:close/>
              </a:path>
            </a:pathLst>
          </a:custGeom>
          <a:solidFill>
            <a:srgbClr val="F3FAFB"/>
          </a:solidFill>
        </p:spPr>
        <p:txBody>
          <a:bodyPr wrap="square" lIns="0" tIns="0" rIns="0" bIns="0" rtlCol="0"/>
          <a:lstStyle/>
          <a:p>
            <a:endParaRPr sz="1350"/>
          </a:p>
        </p:txBody>
      </p:sp>
      <p:sp>
        <p:nvSpPr>
          <p:cNvPr id="274" name="bk object 274"/>
          <p:cNvSpPr/>
          <p:nvPr/>
        </p:nvSpPr>
        <p:spPr>
          <a:xfrm>
            <a:off x="7627564" y="4894292"/>
            <a:ext cx="9049" cy="7620"/>
          </a:xfrm>
          <a:custGeom>
            <a:avLst/>
            <a:gdLst/>
            <a:ahLst/>
            <a:cxnLst/>
            <a:rect l="l" t="t" r="r" b="b"/>
            <a:pathLst>
              <a:path w="12065" h="10159">
                <a:moveTo>
                  <a:pt x="11582" y="0"/>
                </a:moveTo>
                <a:lnTo>
                  <a:pt x="1828" y="6286"/>
                </a:lnTo>
                <a:lnTo>
                  <a:pt x="1079" y="7365"/>
                </a:lnTo>
                <a:lnTo>
                  <a:pt x="539" y="8585"/>
                </a:lnTo>
                <a:lnTo>
                  <a:pt x="0" y="9626"/>
                </a:lnTo>
                <a:lnTo>
                  <a:pt x="820" y="8547"/>
                </a:lnTo>
                <a:lnTo>
                  <a:pt x="1397" y="7480"/>
                </a:lnTo>
                <a:lnTo>
                  <a:pt x="2197" y="6515"/>
                </a:lnTo>
                <a:lnTo>
                  <a:pt x="2908" y="5486"/>
                </a:lnTo>
                <a:lnTo>
                  <a:pt x="8001" y="1663"/>
                </a:lnTo>
                <a:lnTo>
                  <a:pt x="10388" y="482"/>
                </a:lnTo>
                <a:lnTo>
                  <a:pt x="11582" y="0"/>
                </a:lnTo>
                <a:close/>
              </a:path>
            </a:pathLst>
          </a:custGeom>
          <a:solidFill>
            <a:srgbClr val="F3FAFB"/>
          </a:solidFill>
        </p:spPr>
        <p:txBody>
          <a:bodyPr wrap="square" lIns="0" tIns="0" rIns="0" bIns="0" rtlCol="0"/>
          <a:lstStyle/>
          <a:p>
            <a:endParaRPr sz="1350"/>
          </a:p>
        </p:txBody>
      </p:sp>
      <p:sp>
        <p:nvSpPr>
          <p:cNvPr id="275" name="bk object 275"/>
          <p:cNvSpPr/>
          <p:nvPr/>
        </p:nvSpPr>
        <p:spPr>
          <a:xfrm>
            <a:off x="7627025" y="4893812"/>
            <a:ext cx="9049" cy="7620"/>
          </a:xfrm>
          <a:custGeom>
            <a:avLst/>
            <a:gdLst/>
            <a:ahLst/>
            <a:cxnLst/>
            <a:rect l="l" t="t" r="r" b="b"/>
            <a:pathLst>
              <a:path w="12065" h="10159">
                <a:moveTo>
                  <a:pt x="11544" y="0"/>
                </a:moveTo>
                <a:lnTo>
                  <a:pt x="1879" y="6362"/>
                </a:lnTo>
                <a:lnTo>
                  <a:pt x="1117" y="7404"/>
                </a:lnTo>
                <a:lnTo>
                  <a:pt x="0" y="9791"/>
                </a:lnTo>
                <a:lnTo>
                  <a:pt x="723" y="8712"/>
                </a:lnTo>
                <a:lnTo>
                  <a:pt x="1396" y="7594"/>
                </a:lnTo>
                <a:lnTo>
                  <a:pt x="2158" y="6565"/>
                </a:lnTo>
                <a:lnTo>
                  <a:pt x="2946" y="5562"/>
                </a:lnTo>
                <a:lnTo>
                  <a:pt x="3784" y="4571"/>
                </a:lnTo>
                <a:lnTo>
                  <a:pt x="4825" y="3771"/>
                </a:lnTo>
                <a:lnTo>
                  <a:pt x="5816" y="2908"/>
                </a:lnTo>
                <a:lnTo>
                  <a:pt x="6934" y="2349"/>
                </a:lnTo>
                <a:lnTo>
                  <a:pt x="8000" y="1714"/>
                </a:lnTo>
                <a:lnTo>
                  <a:pt x="10350" y="520"/>
                </a:lnTo>
                <a:lnTo>
                  <a:pt x="11544" y="0"/>
                </a:lnTo>
                <a:close/>
              </a:path>
            </a:pathLst>
          </a:custGeom>
          <a:solidFill>
            <a:srgbClr val="F3FAFB"/>
          </a:solidFill>
        </p:spPr>
        <p:txBody>
          <a:bodyPr wrap="square" lIns="0" tIns="0" rIns="0" bIns="0" rtlCol="0"/>
          <a:lstStyle/>
          <a:p>
            <a:endParaRPr sz="1350"/>
          </a:p>
        </p:txBody>
      </p:sp>
      <p:sp>
        <p:nvSpPr>
          <p:cNvPr id="276" name="bk object 276"/>
          <p:cNvSpPr/>
          <p:nvPr/>
        </p:nvSpPr>
        <p:spPr>
          <a:xfrm>
            <a:off x="7626489" y="4893454"/>
            <a:ext cx="9049" cy="7620"/>
          </a:xfrm>
          <a:custGeom>
            <a:avLst/>
            <a:gdLst/>
            <a:ahLst/>
            <a:cxnLst/>
            <a:rect l="l" t="t" r="r" b="b"/>
            <a:pathLst>
              <a:path w="12065" h="10159">
                <a:moveTo>
                  <a:pt x="11544" y="0"/>
                </a:moveTo>
                <a:lnTo>
                  <a:pt x="596" y="8508"/>
                </a:lnTo>
                <a:lnTo>
                  <a:pt x="0" y="9702"/>
                </a:lnTo>
                <a:lnTo>
                  <a:pt x="1396" y="7518"/>
                </a:lnTo>
                <a:lnTo>
                  <a:pt x="2235" y="6451"/>
                </a:lnTo>
                <a:lnTo>
                  <a:pt x="2984" y="5448"/>
                </a:lnTo>
                <a:lnTo>
                  <a:pt x="10426" y="444"/>
                </a:lnTo>
                <a:lnTo>
                  <a:pt x="11544" y="0"/>
                </a:lnTo>
                <a:close/>
              </a:path>
            </a:pathLst>
          </a:custGeom>
          <a:solidFill>
            <a:srgbClr val="F3FAFB"/>
          </a:solidFill>
        </p:spPr>
        <p:txBody>
          <a:bodyPr wrap="square" lIns="0" tIns="0" rIns="0" bIns="0" rtlCol="0"/>
          <a:lstStyle/>
          <a:p>
            <a:endParaRPr sz="1350"/>
          </a:p>
        </p:txBody>
      </p:sp>
      <p:sp>
        <p:nvSpPr>
          <p:cNvPr id="277" name="bk object 277"/>
          <p:cNvSpPr/>
          <p:nvPr/>
        </p:nvSpPr>
        <p:spPr>
          <a:xfrm>
            <a:off x="7626995" y="4892706"/>
            <a:ext cx="9049" cy="5715"/>
          </a:xfrm>
          <a:custGeom>
            <a:avLst/>
            <a:gdLst/>
            <a:ahLst/>
            <a:cxnLst/>
            <a:rect l="l" t="t" r="r" b="b"/>
            <a:pathLst>
              <a:path w="12065" h="7620">
                <a:moveTo>
                  <a:pt x="11620" y="0"/>
                </a:moveTo>
                <a:lnTo>
                  <a:pt x="9232" y="241"/>
                </a:lnTo>
                <a:lnTo>
                  <a:pt x="6845" y="838"/>
                </a:lnTo>
                <a:lnTo>
                  <a:pt x="4775" y="2184"/>
                </a:lnTo>
                <a:lnTo>
                  <a:pt x="3670" y="2832"/>
                </a:lnTo>
                <a:lnTo>
                  <a:pt x="2793" y="3619"/>
                </a:lnTo>
                <a:lnTo>
                  <a:pt x="1206" y="5575"/>
                </a:lnTo>
                <a:lnTo>
                  <a:pt x="647" y="6565"/>
                </a:lnTo>
                <a:lnTo>
                  <a:pt x="0" y="7607"/>
                </a:lnTo>
                <a:lnTo>
                  <a:pt x="1659" y="5575"/>
                </a:lnTo>
                <a:lnTo>
                  <a:pt x="2311" y="4813"/>
                </a:lnTo>
                <a:lnTo>
                  <a:pt x="4025" y="3187"/>
                </a:lnTo>
                <a:lnTo>
                  <a:pt x="4978" y="2590"/>
                </a:lnTo>
                <a:lnTo>
                  <a:pt x="6019" y="1866"/>
                </a:lnTo>
                <a:lnTo>
                  <a:pt x="7086" y="1435"/>
                </a:lnTo>
                <a:lnTo>
                  <a:pt x="8166" y="1041"/>
                </a:lnTo>
                <a:lnTo>
                  <a:pt x="9270" y="596"/>
                </a:lnTo>
                <a:lnTo>
                  <a:pt x="10426" y="355"/>
                </a:lnTo>
                <a:lnTo>
                  <a:pt x="11620" y="0"/>
                </a:lnTo>
                <a:close/>
              </a:path>
            </a:pathLst>
          </a:custGeom>
          <a:solidFill>
            <a:srgbClr val="F3FAFB"/>
          </a:solidFill>
        </p:spPr>
        <p:txBody>
          <a:bodyPr wrap="square" lIns="0" tIns="0" rIns="0" bIns="0" rtlCol="0"/>
          <a:lstStyle/>
          <a:p>
            <a:endParaRPr sz="1350"/>
          </a:p>
        </p:txBody>
      </p:sp>
      <p:sp>
        <p:nvSpPr>
          <p:cNvPr id="278" name="bk object 278"/>
          <p:cNvSpPr/>
          <p:nvPr/>
        </p:nvSpPr>
        <p:spPr>
          <a:xfrm>
            <a:off x="7627779" y="4891993"/>
            <a:ext cx="9049" cy="4286"/>
          </a:xfrm>
          <a:custGeom>
            <a:avLst/>
            <a:gdLst/>
            <a:ahLst/>
            <a:cxnLst/>
            <a:rect l="l" t="t" r="r" b="b"/>
            <a:pathLst>
              <a:path w="12065" h="5715">
                <a:moveTo>
                  <a:pt x="9588" y="0"/>
                </a:moveTo>
                <a:lnTo>
                  <a:pt x="2235" y="2819"/>
                </a:lnTo>
                <a:lnTo>
                  <a:pt x="1346" y="3543"/>
                </a:lnTo>
                <a:lnTo>
                  <a:pt x="673" y="4368"/>
                </a:lnTo>
                <a:lnTo>
                  <a:pt x="0" y="5245"/>
                </a:lnTo>
                <a:lnTo>
                  <a:pt x="787" y="4572"/>
                </a:lnTo>
                <a:lnTo>
                  <a:pt x="1587" y="3771"/>
                </a:lnTo>
                <a:lnTo>
                  <a:pt x="3302" y="2387"/>
                </a:lnTo>
                <a:lnTo>
                  <a:pt x="4216" y="1828"/>
                </a:lnTo>
                <a:lnTo>
                  <a:pt x="6324" y="1028"/>
                </a:lnTo>
                <a:lnTo>
                  <a:pt x="7391" y="762"/>
                </a:lnTo>
                <a:lnTo>
                  <a:pt x="8509" y="596"/>
                </a:lnTo>
                <a:lnTo>
                  <a:pt x="9588" y="355"/>
                </a:lnTo>
                <a:lnTo>
                  <a:pt x="10617" y="355"/>
                </a:lnTo>
                <a:lnTo>
                  <a:pt x="11772" y="317"/>
                </a:lnTo>
                <a:lnTo>
                  <a:pt x="9588" y="0"/>
                </a:lnTo>
                <a:close/>
              </a:path>
            </a:pathLst>
          </a:custGeom>
          <a:solidFill>
            <a:srgbClr val="F3FAFB"/>
          </a:solidFill>
        </p:spPr>
        <p:txBody>
          <a:bodyPr wrap="square" lIns="0" tIns="0" rIns="0" bIns="0" rtlCol="0"/>
          <a:lstStyle/>
          <a:p>
            <a:endParaRPr sz="1350"/>
          </a:p>
        </p:txBody>
      </p:sp>
      <p:sp>
        <p:nvSpPr>
          <p:cNvPr id="279" name="bk object 279"/>
          <p:cNvSpPr/>
          <p:nvPr/>
        </p:nvSpPr>
        <p:spPr>
          <a:xfrm>
            <a:off x="7628457" y="4891365"/>
            <a:ext cx="9049" cy="3334"/>
          </a:xfrm>
          <a:custGeom>
            <a:avLst/>
            <a:gdLst/>
            <a:ahLst/>
            <a:cxnLst/>
            <a:rect l="l" t="t" r="r" b="b"/>
            <a:pathLst>
              <a:path w="12065" h="4445">
                <a:moveTo>
                  <a:pt x="7277" y="0"/>
                </a:moveTo>
                <a:lnTo>
                  <a:pt x="5219" y="596"/>
                </a:lnTo>
                <a:lnTo>
                  <a:pt x="4216" y="838"/>
                </a:lnTo>
                <a:lnTo>
                  <a:pt x="3225" y="1270"/>
                </a:lnTo>
                <a:lnTo>
                  <a:pt x="2311" y="1943"/>
                </a:lnTo>
                <a:lnTo>
                  <a:pt x="673" y="3225"/>
                </a:lnTo>
                <a:lnTo>
                  <a:pt x="0" y="4051"/>
                </a:lnTo>
                <a:lnTo>
                  <a:pt x="838" y="3467"/>
                </a:lnTo>
                <a:lnTo>
                  <a:pt x="1638" y="2781"/>
                </a:lnTo>
                <a:lnTo>
                  <a:pt x="3428" y="1663"/>
                </a:lnTo>
                <a:lnTo>
                  <a:pt x="4305" y="1270"/>
                </a:lnTo>
                <a:lnTo>
                  <a:pt x="5295" y="1079"/>
                </a:lnTo>
                <a:lnTo>
                  <a:pt x="6337" y="800"/>
                </a:lnTo>
                <a:lnTo>
                  <a:pt x="7327" y="723"/>
                </a:lnTo>
                <a:lnTo>
                  <a:pt x="8394" y="723"/>
                </a:lnTo>
                <a:lnTo>
                  <a:pt x="9359" y="635"/>
                </a:lnTo>
                <a:lnTo>
                  <a:pt x="10855" y="635"/>
                </a:lnTo>
                <a:lnTo>
                  <a:pt x="9474" y="203"/>
                </a:lnTo>
                <a:lnTo>
                  <a:pt x="7277" y="0"/>
                </a:lnTo>
                <a:close/>
              </a:path>
              <a:path w="12065" h="4445">
                <a:moveTo>
                  <a:pt x="10855" y="635"/>
                </a:moveTo>
                <a:lnTo>
                  <a:pt x="9359" y="635"/>
                </a:lnTo>
                <a:lnTo>
                  <a:pt x="11506" y="838"/>
                </a:lnTo>
                <a:lnTo>
                  <a:pt x="10855" y="635"/>
                </a:lnTo>
                <a:close/>
              </a:path>
            </a:pathLst>
          </a:custGeom>
          <a:solidFill>
            <a:srgbClr val="F3FAFB"/>
          </a:solidFill>
        </p:spPr>
        <p:txBody>
          <a:bodyPr wrap="square" lIns="0" tIns="0" rIns="0" bIns="0" rtlCol="0"/>
          <a:lstStyle/>
          <a:p>
            <a:endParaRPr sz="1350"/>
          </a:p>
        </p:txBody>
      </p:sp>
      <p:sp>
        <p:nvSpPr>
          <p:cNvPr id="280" name="bk object 280"/>
          <p:cNvSpPr/>
          <p:nvPr/>
        </p:nvSpPr>
        <p:spPr>
          <a:xfrm>
            <a:off x="7628429" y="4890740"/>
            <a:ext cx="9049" cy="2381"/>
          </a:xfrm>
          <a:custGeom>
            <a:avLst/>
            <a:gdLst/>
            <a:ahLst/>
            <a:cxnLst/>
            <a:rect l="l" t="t" r="r" b="b"/>
            <a:pathLst>
              <a:path w="12065" h="3175">
                <a:moveTo>
                  <a:pt x="7569" y="0"/>
                </a:moveTo>
                <a:lnTo>
                  <a:pt x="4419" y="355"/>
                </a:lnTo>
                <a:lnTo>
                  <a:pt x="3340" y="673"/>
                </a:lnTo>
                <a:lnTo>
                  <a:pt x="2514" y="1269"/>
                </a:lnTo>
                <a:lnTo>
                  <a:pt x="1511" y="1676"/>
                </a:lnTo>
                <a:lnTo>
                  <a:pt x="711" y="2387"/>
                </a:lnTo>
                <a:lnTo>
                  <a:pt x="0" y="3060"/>
                </a:lnTo>
                <a:lnTo>
                  <a:pt x="876" y="2590"/>
                </a:lnTo>
                <a:lnTo>
                  <a:pt x="1714" y="1993"/>
                </a:lnTo>
                <a:lnTo>
                  <a:pt x="2666" y="1549"/>
                </a:lnTo>
                <a:lnTo>
                  <a:pt x="3543" y="1193"/>
                </a:lnTo>
                <a:lnTo>
                  <a:pt x="4546" y="838"/>
                </a:lnTo>
                <a:lnTo>
                  <a:pt x="5537" y="749"/>
                </a:lnTo>
                <a:lnTo>
                  <a:pt x="6527" y="596"/>
                </a:lnTo>
                <a:lnTo>
                  <a:pt x="9948" y="596"/>
                </a:lnTo>
                <a:lnTo>
                  <a:pt x="9677" y="482"/>
                </a:lnTo>
                <a:lnTo>
                  <a:pt x="7569" y="0"/>
                </a:lnTo>
                <a:close/>
              </a:path>
              <a:path w="12065" h="3175">
                <a:moveTo>
                  <a:pt x="9948" y="596"/>
                </a:moveTo>
                <a:lnTo>
                  <a:pt x="7531" y="596"/>
                </a:lnTo>
                <a:lnTo>
                  <a:pt x="8521" y="787"/>
                </a:lnTo>
                <a:lnTo>
                  <a:pt x="9512" y="838"/>
                </a:lnTo>
                <a:lnTo>
                  <a:pt x="10591" y="1028"/>
                </a:lnTo>
                <a:lnTo>
                  <a:pt x="11544" y="1269"/>
                </a:lnTo>
                <a:lnTo>
                  <a:pt x="9948" y="596"/>
                </a:lnTo>
                <a:close/>
              </a:path>
            </a:pathLst>
          </a:custGeom>
          <a:solidFill>
            <a:srgbClr val="F3FAFB"/>
          </a:solidFill>
        </p:spPr>
        <p:txBody>
          <a:bodyPr wrap="square" lIns="0" tIns="0" rIns="0" bIns="0" rtlCol="0"/>
          <a:lstStyle/>
          <a:p>
            <a:endParaRPr sz="1350"/>
          </a:p>
        </p:txBody>
      </p:sp>
      <p:sp>
        <p:nvSpPr>
          <p:cNvPr id="281" name="bk object 281"/>
          <p:cNvSpPr/>
          <p:nvPr/>
        </p:nvSpPr>
        <p:spPr>
          <a:xfrm>
            <a:off x="7632730" y="4889870"/>
            <a:ext cx="4763" cy="1905"/>
          </a:xfrm>
          <a:custGeom>
            <a:avLst/>
            <a:gdLst/>
            <a:ahLst/>
            <a:cxnLst/>
            <a:rect l="l" t="t" r="r" b="b"/>
            <a:pathLst>
              <a:path w="6350" h="2540">
                <a:moveTo>
                  <a:pt x="3223" y="406"/>
                </a:moveTo>
                <a:lnTo>
                  <a:pt x="1104" y="406"/>
                </a:lnTo>
                <a:lnTo>
                  <a:pt x="1625" y="482"/>
                </a:lnTo>
                <a:lnTo>
                  <a:pt x="2108" y="596"/>
                </a:lnTo>
                <a:lnTo>
                  <a:pt x="2578" y="647"/>
                </a:lnTo>
                <a:lnTo>
                  <a:pt x="4013" y="1244"/>
                </a:lnTo>
                <a:lnTo>
                  <a:pt x="4927" y="1752"/>
                </a:lnTo>
                <a:lnTo>
                  <a:pt x="5969" y="2070"/>
                </a:lnTo>
                <a:lnTo>
                  <a:pt x="5524" y="1752"/>
                </a:lnTo>
                <a:lnTo>
                  <a:pt x="5130" y="1435"/>
                </a:lnTo>
                <a:lnTo>
                  <a:pt x="4216" y="876"/>
                </a:lnTo>
                <a:lnTo>
                  <a:pt x="3656" y="596"/>
                </a:lnTo>
                <a:lnTo>
                  <a:pt x="3223" y="406"/>
                </a:lnTo>
                <a:close/>
              </a:path>
              <a:path w="6350" h="2540">
                <a:moveTo>
                  <a:pt x="2298" y="0"/>
                </a:moveTo>
                <a:lnTo>
                  <a:pt x="1028" y="0"/>
                </a:lnTo>
                <a:lnTo>
                  <a:pt x="0" y="482"/>
                </a:lnTo>
                <a:lnTo>
                  <a:pt x="635" y="482"/>
                </a:lnTo>
                <a:lnTo>
                  <a:pt x="1104" y="406"/>
                </a:lnTo>
                <a:lnTo>
                  <a:pt x="3223" y="406"/>
                </a:lnTo>
                <a:lnTo>
                  <a:pt x="2298" y="0"/>
                </a:lnTo>
                <a:close/>
              </a:path>
            </a:pathLst>
          </a:custGeom>
          <a:solidFill>
            <a:srgbClr val="F3FAFB"/>
          </a:solidFill>
        </p:spPr>
        <p:txBody>
          <a:bodyPr wrap="square" lIns="0" tIns="0" rIns="0" bIns="0" rtlCol="0"/>
          <a:lstStyle/>
          <a:p>
            <a:endParaRPr sz="1350"/>
          </a:p>
        </p:txBody>
      </p:sp>
      <p:sp>
        <p:nvSpPr>
          <p:cNvPr id="282" name="bk object 282"/>
          <p:cNvSpPr/>
          <p:nvPr/>
        </p:nvSpPr>
        <p:spPr>
          <a:xfrm>
            <a:off x="7633869" y="4889218"/>
            <a:ext cx="3334" cy="1905"/>
          </a:xfrm>
          <a:custGeom>
            <a:avLst/>
            <a:gdLst/>
            <a:ahLst/>
            <a:cxnLst/>
            <a:rect l="l" t="t" r="r" b="b"/>
            <a:pathLst>
              <a:path w="4445" h="2540">
                <a:moveTo>
                  <a:pt x="787" y="0"/>
                </a:moveTo>
                <a:lnTo>
                  <a:pt x="304" y="76"/>
                </a:lnTo>
                <a:lnTo>
                  <a:pt x="0" y="279"/>
                </a:lnTo>
                <a:lnTo>
                  <a:pt x="787" y="279"/>
                </a:lnTo>
                <a:lnTo>
                  <a:pt x="1066" y="431"/>
                </a:lnTo>
                <a:lnTo>
                  <a:pt x="1460" y="520"/>
                </a:lnTo>
                <a:lnTo>
                  <a:pt x="2654" y="1269"/>
                </a:lnTo>
                <a:lnTo>
                  <a:pt x="3251" y="1752"/>
                </a:lnTo>
                <a:lnTo>
                  <a:pt x="4013" y="2070"/>
                </a:lnTo>
                <a:lnTo>
                  <a:pt x="3492" y="1473"/>
                </a:lnTo>
                <a:lnTo>
                  <a:pt x="2933" y="876"/>
                </a:lnTo>
                <a:lnTo>
                  <a:pt x="2190" y="431"/>
                </a:lnTo>
                <a:lnTo>
                  <a:pt x="1981" y="279"/>
                </a:lnTo>
                <a:lnTo>
                  <a:pt x="1587" y="76"/>
                </a:lnTo>
                <a:lnTo>
                  <a:pt x="787" y="0"/>
                </a:lnTo>
                <a:close/>
              </a:path>
            </a:pathLst>
          </a:custGeom>
          <a:solidFill>
            <a:srgbClr val="F3FAFB"/>
          </a:solidFill>
        </p:spPr>
        <p:txBody>
          <a:bodyPr wrap="square" lIns="0" tIns="0" rIns="0" bIns="0" rtlCol="0"/>
          <a:lstStyle/>
          <a:p>
            <a:endParaRPr sz="1350"/>
          </a:p>
        </p:txBody>
      </p:sp>
      <p:sp>
        <p:nvSpPr>
          <p:cNvPr id="283" name="bk object 283"/>
          <p:cNvSpPr/>
          <p:nvPr/>
        </p:nvSpPr>
        <p:spPr>
          <a:xfrm>
            <a:off x="7652691" y="4893368"/>
            <a:ext cx="7144" cy="7620"/>
          </a:xfrm>
          <a:custGeom>
            <a:avLst/>
            <a:gdLst/>
            <a:ahLst/>
            <a:cxnLst/>
            <a:rect l="l" t="t" r="r" b="b"/>
            <a:pathLst>
              <a:path w="9525" h="10159">
                <a:moveTo>
                  <a:pt x="1270" y="0"/>
                </a:moveTo>
                <a:lnTo>
                  <a:pt x="0" y="114"/>
                </a:lnTo>
                <a:lnTo>
                  <a:pt x="1270" y="152"/>
                </a:lnTo>
                <a:lnTo>
                  <a:pt x="2463" y="507"/>
                </a:lnTo>
                <a:lnTo>
                  <a:pt x="8509" y="6197"/>
                </a:lnTo>
                <a:lnTo>
                  <a:pt x="9029" y="7238"/>
                </a:lnTo>
                <a:lnTo>
                  <a:pt x="9347" y="8585"/>
                </a:lnTo>
                <a:lnTo>
                  <a:pt x="9512" y="9817"/>
                </a:lnTo>
                <a:lnTo>
                  <a:pt x="9512" y="8585"/>
                </a:lnTo>
                <a:lnTo>
                  <a:pt x="9347" y="7238"/>
                </a:lnTo>
                <a:lnTo>
                  <a:pt x="8915" y="6083"/>
                </a:lnTo>
                <a:lnTo>
                  <a:pt x="8509" y="4813"/>
                </a:lnTo>
                <a:lnTo>
                  <a:pt x="2590" y="152"/>
                </a:lnTo>
                <a:lnTo>
                  <a:pt x="1270" y="0"/>
                </a:lnTo>
                <a:close/>
              </a:path>
            </a:pathLst>
          </a:custGeom>
          <a:solidFill>
            <a:srgbClr val="DCE0DF"/>
          </a:solidFill>
        </p:spPr>
        <p:txBody>
          <a:bodyPr wrap="square" lIns="0" tIns="0" rIns="0" bIns="0" rtlCol="0"/>
          <a:lstStyle/>
          <a:p>
            <a:endParaRPr sz="1350"/>
          </a:p>
        </p:txBody>
      </p:sp>
      <p:sp>
        <p:nvSpPr>
          <p:cNvPr id="284" name="bk object 284"/>
          <p:cNvSpPr/>
          <p:nvPr/>
        </p:nvSpPr>
        <p:spPr>
          <a:xfrm>
            <a:off x="7651677" y="4892585"/>
            <a:ext cx="9049" cy="5715"/>
          </a:xfrm>
          <a:custGeom>
            <a:avLst/>
            <a:gdLst/>
            <a:ahLst/>
            <a:cxnLst/>
            <a:rect l="l" t="t" r="r" b="b"/>
            <a:pathLst>
              <a:path w="12065" h="7620">
                <a:moveTo>
                  <a:pt x="5016" y="317"/>
                </a:moveTo>
                <a:lnTo>
                  <a:pt x="2540" y="317"/>
                </a:lnTo>
                <a:lnTo>
                  <a:pt x="3733" y="558"/>
                </a:lnTo>
                <a:lnTo>
                  <a:pt x="4978" y="723"/>
                </a:lnTo>
                <a:lnTo>
                  <a:pt x="6159" y="1155"/>
                </a:lnTo>
                <a:lnTo>
                  <a:pt x="7162" y="1841"/>
                </a:lnTo>
                <a:lnTo>
                  <a:pt x="8229" y="2425"/>
                </a:lnTo>
                <a:lnTo>
                  <a:pt x="9867" y="4254"/>
                </a:lnTo>
                <a:lnTo>
                  <a:pt x="10579" y="5257"/>
                </a:lnTo>
                <a:lnTo>
                  <a:pt x="11099" y="6451"/>
                </a:lnTo>
                <a:lnTo>
                  <a:pt x="11620" y="7569"/>
                </a:lnTo>
                <a:lnTo>
                  <a:pt x="7429" y="1397"/>
                </a:lnTo>
                <a:lnTo>
                  <a:pt x="6324" y="723"/>
                </a:lnTo>
                <a:lnTo>
                  <a:pt x="5016" y="317"/>
                </a:lnTo>
                <a:close/>
              </a:path>
              <a:path w="12065" h="7620">
                <a:moveTo>
                  <a:pt x="2540" y="0"/>
                </a:moveTo>
                <a:lnTo>
                  <a:pt x="1193" y="165"/>
                </a:lnTo>
                <a:lnTo>
                  <a:pt x="0" y="520"/>
                </a:lnTo>
                <a:lnTo>
                  <a:pt x="1231" y="317"/>
                </a:lnTo>
                <a:lnTo>
                  <a:pt x="5016" y="317"/>
                </a:lnTo>
                <a:lnTo>
                  <a:pt x="2540" y="0"/>
                </a:lnTo>
                <a:close/>
              </a:path>
            </a:pathLst>
          </a:custGeom>
          <a:solidFill>
            <a:srgbClr val="DCE0DF"/>
          </a:solidFill>
        </p:spPr>
        <p:txBody>
          <a:bodyPr wrap="square" lIns="0" tIns="0" rIns="0" bIns="0" rtlCol="0"/>
          <a:lstStyle/>
          <a:p>
            <a:endParaRPr sz="1350"/>
          </a:p>
        </p:txBody>
      </p:sp>
      <p:sp>
        <p:nvSpPr>
          <p:cNvPr id="285" name="bk object 285"/>
          <p:cNvSpPr/>
          <p:nvPr/>
        </p:nvSpPr>
        <p:spPr>
          <a:xfrm>
            <a:off x="7651226" y="4891817"/>
            <a:ext cx="10001" cy="4286"/>
          </a:xfrm>
          <a:custGeom>
            <a:avLst/>
            <a:gdLst/>
            <a:ahLst/>
            <a:cxnLst/>
            <a:rect l="l" t="t" r="r" b="b"/>
            <a:pathLst>
              <a:path w="13334" h="5715">
                <a:moveTo>
                  <a:pt x="7156" y="469"/>
                </a:moveTo>
                <a:lnTo>
                  <a:pt x="4813" y="469"/>
                </a:lnTo>
                <a:lnTo>
                  <a:pt x="6057" y="584"/>
                </a:lnTo>
                <a:lnTo>
                  <a:pt x="7238" y="990"/>
                </a:lnTo>
                <a:lnTo>
                  <a:pt x="12890" y="5575"/>
                </a:lnTo>
                <a:lnTo>
                  <a:pt x="12255" y="4495"/>
                </a:lnTo>
                <a:lnTo>
                  <a:pt x="11544" y="3454"/>
                </a:lnTo>
                <a:lnTo>
                  <a:pt x="9753" y="1663"/>
                </a:lnTo>
                <a:lnTo>
                  <a:pt x="8597" y="990"/>
                </a:lnTo>
                <a:lnTo>
                  <a:pt x="7156" y="469"/>
                </a:lnTo>
                <a:close/>
              </a:path>
              <a:path w="13334" h="5715">
                <a:moveTo>
                  <a:pt x="4813" y="0"/>
                </a:moveTo>
                <a:lnTo>
                  <a:pt x="2311" y="241"/>
                </a:lnTo>
                <a:lnTo>
                  <a:pt x="1041" y="673"/>
                </a:lnTo>
                <a:lnTo>
                  <a:pt x="0" y="1346"/>
                </a:lnTo>
                <a:lnTo>
                  <a:pt x="1155" y="825"/>
                </a:lnTo>
                <a:lnTo>
                  <a:pt x="2387" y="584"/>
                </a:lnTo>
                <a:lnTo>
                  <a:pt x="3619" y="558"/>
                </a:lnTo>
                <a:lnTo>
                  <a:pt x="4813" y="469"/>
                </a:lnTo>
                <a:lnTo>
                  <a:pt x="7156" y="469"/>
                </a:lnTo>
                <a:lnTo>
                  <a:pt x="6172" y="114"/>
                </a:lnTo>
                <a:lnTo>
                  <a:pt x="4813" y="0"/>
                </a:lnTo>
                <a:close/>
              </a:path>
            </a:pathLst>
          </a:custGeom>
          <a:solidFill>
            <a:srgbClr val="DCE0DF"/>
          </a:solidFill>
        </p:spPr>
        <p:txBody>
          <a:bodyPr wrap="square" lIns="0" tIns="0" rIns="0" bIns="0" rtlCol="0"/>
          <a:lstStyle/>
          <a:p>
            <a:endParaRPr sz="1350"/>
          </a:p>
        </p:txBody>
      </p:sp>
      <p:sp>
        <p:nvSpPr>
          <p:cNvPr id="286" name="bk object 286"/>
          <p:cNvSpPr/>
          <p:nvPr/>
        </p:nvSpPr>
        <p:spPr>
          <a:xfrm>
            <a:off x="7651226" y="4890888"/>
            <a:ext cx="7144" cy="1429"/>
          </a:xfrm>
          <a:custGeom>
            <a:avLst/>
            <a:gdLst/>
            <a:ahLst/>
            <a:cxnLst/>
            <a:rect l="l" t="t" r="r" b="b"/>
            <a:pathLst>
              <a:path w="9525" h="1904">
                <a:moveTo>
                  <a:pt x="7503" y="482"/>
                </a:moveTo>
                <a:lnTo>
                  <a:pt x="5334" y="482"/>
                </a:lnTo>
                <a:lnTo>
                  <a:pt x="6921" y="711"/>
                </a:lnTo>
                <a:lnTo>
                  <a:pt x="7645" y="1003"/>
                </a:lnTo>
                <a:lnTo>
                  <a:pt x="8453" y="1269"/>
                </a:lnTo>
                <a:lnTo>
                  <a:pt x="9067" y="1511"/>
                </a:lnTo>
                <a:lnTo>
                  <a:pt x="7835" y="596"/>
                </a:lnTo>
                <a:lnTo>
                  <a:pt x="7503" y="482"/>
                </a:lnTo>
                <a:close/>
              </a:path>
              <a:path w="9525" h="1904">
                <a:moveTo>
                  <a:pt x="3784" y="0"/>
                </a:moveTo>
                <a:lnTo>
                  <a:pt x="2946" y="76"/>
                </a:lnTo>
                <a:lnTo>
                  <a:pt x="635" y="838"/>
                </a:lnTo>
                <a:lnTo>
                  <a:pt x="0" y="1269"/>
                </a:lnTo>
                <a:lnTo>
                  <a:pt x="1435" y="711"/>
                </a:lnTo>
                <a:lnTo>
                  <a:pt x="2984" y="482"/>
                </a:lnTo>
                <a:lnTo>
                  <a:pt x="7503" y="482"/>
                </a:lnTo>
                <a:lnTo>
                  <a:pt x="6210" y="38"/>
                </a:lnTo>
                <a:lnTo>
                  <a:pt x="3784" y="0"/>
                </a:lnTo>
                <a:close/>
              </a:path>
            </a:pathLst>
          </a:custGeom>
          <a:solidFill>
            <a:srgbClr val="DCE0DF"/>
          </a:solidFill>
        </p:spPr>
        <p:txBody>
          <a:bodyPr wrap="square" lIns="0" tIns="0" rIns="0" bIns="0" rtlCol="0"/>
          <a:lstStyle/>
          <a:p>
            <a:endParaRPr sz="1350"/>
          </a:p>
        </p:txBody>
      </p:sp>
      <p:sp>
        <p:nvSpPr>
          <p:cNvPr id="287" name="bk object 287"/>
          <p:cNvSpPr/>
          <p:nvPr/>
        </p:nvSpPr>
        <p:spPr>
          <a:xfrm>
            <a:off x="7651225" y="4889871"/>
            <a:ext cx="6668" cy="1905"/>
          </a:xfrm>
          <a:custGeom>
            <a:avLst/>
            <a:gdLst/>
            <a:ahLst/>
            <a:cxnLst/>
            <a:rect l="l" t="t" r="r" b="b"/>
            <a:pathLst>
              <a:path w="8890" h="2540">
                <a:moveTo>
                  <a:pt x="5448" y="0"/>
                </a:moveTo>
                <a:lnTo>
                  <a:pt x="4025" y="241"/>
                </a:lnTo>
                <a:lnTo>
                  <a:pt x="2552" y="558"/>
                </a:lnTo>
                <a:lnTo>
                  <a:pt x="1841" y="800"/>
                </a:lnTo>
                <a:lnTo>
                  <a:pt x="1193" y="1155"/>
                </a:lnTo>
                <a:lnTo>
                  <a:pt x="558" y="1435"/>
                </a:lnTo>
                <a:lnTo>
                  <a:pt x="0" y="1993"/>
                </a:lnTo>
                <a:lnTo>
                  <a:pt x="1282" y="1397"/>
                </a:lnTo>
                <a:lnTo>
                  <a:pt x="2628" y="952"/>
                </a:lnTo>
                <a:lnTo>
                  <a:pt x="4025" y="711"/>
                </a:lnTo>
                <a:lnTo>
                  <a:pt x="4775" y="647"/>
                </a:lnTo>
                <a:lnTo>
                  <a:pt x="7645" y="647"/>
                </a:lnTo>
                <a:lnTo>
                  <a:pt x="7010" y="330"/>
                </a:lnTo>
                <a:lnTo>
                  <a:pt x="5448" y="0"/>
                </a:lnTo>
                <a:close/>
              </a:path>
              <a:path w="8890" h="2540">
                <a:moveTo>
                  <a:pt x="7645" y="647"/>
                </a:moveTo>
                <a:lnTo>
                  <a:pt x="6921" y="647"/>
                </a:lnTo>
                <a:lnTo>
                  <a:pt x="7607" y="800"/>
                </a:lnTo>
                <a:lnTo>
                  <a:pt x="8356" y="1003"/>
                </a:lnTo>
                <a:lnTo>
                  <a:pt x="7645" y="647"/>
                </a:lnTo>
                <a:close/>
              </a:path>
            </a:pathLst>
          </a:custGeom>
          <a:solidFill>
            <a:srgbClr val="DCE0DF"/>
          </a:solidFill>
        </p:spPr>
        <p:txBody>
          <a:bodyPr wrap="square" lIns="0" tIns="0" rIns="0" bIns="0" rtlCol="0"/>
          <a:lstStyle/>
          <a:p>
            <a:endParaRPr sz="1350"/>
          </a:p>
        </p:txBody>
      </p:sp>
      <p:sp>
        <p:nvSpPr>
          <p:cNvPr id="288" name="bk object 288"/>
          <p:cNvSpPr/>
          <p:nvPr/>
        </p:nvSpPr>
        <p:spPr>
          <a:xfrm>
            <a:off x="7650719" y="4888828"/>
            <a:ext cx="6191" cy="2381"/>
          </a:xfrm>
          <a:custGeom>
            <a:avLst/>
            <a:gdLst/>
            <a:ahLst/>
            <a:cxnLst/>
            <a:rect l="l" t="t" r="r" b="b"/>
            <a:pathLst>
              <a:path w="8254" h="3175">
                <a:moveTo>
                  <a:pt x="5219" y="0"/>
                </a:moveTo>
                <a:lnTo>
                  <a:pt x="0" y="2628"/>
                </a:lnTo>
                <a:lnTo>
                  <a:pt x="1282" y="1866"/>
                </a:lnTo>
                <a:lnTo>
                  <a:pt x="2514" y="1308"/>
                </a:lnTo>
                <a:lnTo>
                  <a:pt x="3898" y="914"/>
                </a:lnTo>
                <a:lnTo>
                  <a:pt x="5295" y="558"/>
                </a:lnTo>
                <a:lnTo>
                  <a:pt x="6007" y="520"/>
                </a:lnTo>
                <a:lnTo>
                  <a:pt x="7893" y="520"/>
                </a:lnTo>
                <a:lnTo>
                  <a:pt x="6731" y="38"/>
                </a:lnTo>
                <a:lnTo>
                  <a:pt x="5219" y="0"/>
                </a:lnTo>
                <a:close/>
              </a:path>
              <a:path w="8254" h="3175">
                <a:moveTo>
                  <a:pt x="7893" y="520"/>
                </a:moveTo>
                <a:lnTo>
                  <a:pt x="7442" y="520"/>
                </a:lnTo>
                <a:lnTo>
                  <a:pt x="8077" y="596"/>
                </a:lnTo>
                <a:lnTo>
                  <a:pt x="7893" y="520"/>
                </a:lnTo>
                <a:close/>
              </a:path>
            </a:pathLst>
          </a:custGeom>
          <a:solidFill>
            <a:srgbClr val="DCE0DF"/>
          </a:solidFill>
        </p:spPr>
        <p:txBody>
          <a:bodyPr wrap="square" lIns="0" tIns="0" rIns="0" bIns="0" rtlCol="0"/>
          <a:lstStyle/>
          <a:p>
            <a:endParaRPr sz="1350"/>
          </a:p>
        </p:txBody>
      </p:sp>
      <p:sp>
        <p:nvSpPr>
          <p:cNvPr id="289" name="bk object 289"/>
          <p:cNvSpPr/>
          <p:nvPr/>
        </p:nvSpPr>
        <p:spPr>
          <a:xfrm>
            <a:off x="7650455" y="4888054"/>
            <a:ext cx="6191" cy="2381"/>
          </a:xfrm>
          <a:custGeom>
            <a:avLst/>
            <a:gdLst/>
            <a:ahLst/>
            <a:cxnLst/>
            <a:rect l="l" t="t" r="r" b="b"/>
            <a:pathLst>
              <a:path w="8254" h="3175">
                <a:moveTo>
                  <a:pt x="6604" y="0"/>
                </a:moveTo>
                <a:lnTo>
                  <a:pt x="4978" y="38"/>
                </a:lnTo>
                <a:lnTo>
                  <a:pt x="3619" y="558"/>
                </a:lnTo>
                <a:lnTo>
                  <a:pt x="2870" y="749"/>
                </a:lnTo>
                <a:lnTo>
                  <a:pt x="2222" y="1079"/>
                </a:lnTo>
                <a:lnTo>
                  <a:pt x="1625" y="1549"/>
                </a:lnTo>
                <a:lnTo>
                  <a:pt x="1028" y="1943"/>
                </a:lnTo>
                <a:lnTo>
                  <a:pt x="431" y="2387"/>
                </a:lnTo>
                <a:lnTo>
                  <a:pt x="0" y="2984"/>
                </a:lnTo>
                <a:lnTo>
                  <a:pt x="1193" y="2146"/>
                </a:lnTo>
                <a:lnTo>
                  <a:pt x="2425" y="1422"/>
                </a:lnTo>
                <a:lnTo>
                  <a:pt x="3771" y="1041"/>
                </a:lnTo>
                <a:lnTo>
                  <a:pt x="4457" y="749"/>
                </a:lnTo>
                <a:lnTo>
                  <a:pt x="5168" y="596"/>
                </a:lnTo>
                <a:lnTo>
                  <a:pt x="5803" y="558"/>
                </a:lnTo>
                <a:lnTo>
                  <a:pt x="6477" y="393"/>
                </a:lnTo>
                <a:lnTo>
                  <a:pt x="7621" y="393"/>
                </a:lnTo>
                <a:lnTo>
                  <a:pt x="6604" y="0"/>
                </a:lnTo>
                <a:close/>
              </a:path>
              <a:path w="8254" h="3175">
                <a:moveTo>
                  <a:pt x="7621" y="393"/>
                </a:moveTo>
                <a:lnTo>
                  <a:pt x="7238" y="393"/>
                </a:lnTo>
                <a:lnTo>
                  <a:pt x="7950" y="520"/>
                </a:lnTo>
                <a:lnTo>
                  <a:pt x="7621" y="393"/>
                </a:lnTo>
                <a:close/>
              </a:path>
            </a:pathLst>
          </a:custGeom>
          <a:solidFill>
            <a:srgbClr val="DCE0DF"/>
          </a:solidFill>
        </p:spPr>
        <p:txBody>
          <a:bodyPr wrap="square" lIns="0" tIns="0" rIns="0" bIns="0" rtlCol="0"/>
          <a:lstStyle/>
          <a:p>
            <a:endParaRPr sz="1350"/>
          </a:p>
        </p:txBody>
      </p:sp>
      <p:sp>
        <p:nvSpPr>
          <p:cNvPr id="290" name="bk object 290"/>
          <p:cNvSpPr/>
          <p:nvPr/>
        </p:nvSpPr>
        <p:spPr>
          <a:xfrm>
            <a:off x="7649435" y="4887371"/>
            <a:ext cx="5715" cy="3810"/>
          </a:xfrm>
          <a:custGeom>
            <a:avLst/>
            <a:gdLst/>
            <a:ahLst/>
            <a:cxnLst/>
            <a:rect l="l" t="t" r="r" b="b"/>
            <a:pathLst>
              <a:path w="7620" h="5079">
                <a:moveTo>
                  <a:pt x="5740" y="0"/>
                </a:moveTo>
                <a:lnTo>
                  <a:pt x="4178" y="508"/>
                </a:lnTo>
                <a:lnTo>
                  <a:pt x="2946" y="1308"/>
                </a:lnTo>
                <a:lnTo>
                  <a:pt x="2267" y="1701"/>
                </a:lnTo>
                <a:lnTo>
                  <a:pt x="1752" y="2146"/>
                </a:lnTo>
                <a:lnTo>
                  <a:pt x="1231" y="2743"/>
                </a:lnTo>
                <a:lnTo>
                  <a:pt x="355" y="3810"/>
                </a:lnTo>
                <a:lnTo>
                  <a:pt x="0" y="4533"/>
                </a:lnTo>
                <a:lnTo>
                  <a:pt x="1003" y="3454"/>
                </a:lnTo>
                <a:lnTo>
                  <a:pt x="1993" y="2463"/>
                </a:lnTo>
                <a:lnTo>
                  <a:pt x="3822" y="1308"/>
                </a:lnTo>
                <a:lnTo>
                  <a:pt x="5092" y="749"/>
                </a:lnTo>
                <a:lnTo>
                  <a:pt x="6413" y="304"/>
                </a:lnTo>
                <a:lnTo>
                  <a:pt x="7162" y="152"/>
                </a:lnTo>
                <a:lnTo>
                  <a:pt x="5740" y="0"/>
                </a:lnTo>
                <a:close/>
              </a:path>
            </a:pathLst>
          </a:custGeom>
          <a:solidFill>
            <a:srgbClr val="DCE0DF"/>
          </a:solidFill>
        </p:spPr>
        <p:txBody>
          <a:bodyPr wrap="square" lIns="0" tIns="0" rIns="0" bIns="0" rtlCol="0"/>
          <a:lstStyle/>
          <a:p>
            <a:endParaRPr sz="1350"/>
          </a:p>
        </p:txBody>
      </p:sp>
      <p:sp>
        <p:nvSpPr>
          <p:cNvPr id="291" name="bk object 291"/>
          <p:cNvSpPr/>
          <p:nvPr/>
        </p:nvSpPr>
        <p:spPr>
          <a:xfrm>
            <a:off x="7648928" y="4887005"/>
            <a:ext cx="3334" cy="4286"/>
          </a:xfrm>
          <a:custGeom>
            <a:avLst/>
            <a:gdLst/>
            <a:ahLst/>
            <a:cxnLst/>
            <a:rect l="l" t="t" r="r" b="b"/>
            <a:pathLst>
              <a:path w="4445" h="5715">
                <a:moveTo>
                  <a:pt x="4254" y="0"/>
                </a:moveTo>
                <a:lnTo>
                  <a:pt x="355" y="3632"/>
                </a:lnTo>
                <a:lnTo>
                  <a:pt x="76" y="4305"/>
                </a:lnTo>
                <a:lnTo>
                  <a:pt x="0" y="5499"/>
                </a:lnTo>
                <a:lnTo>
                  <a:pt x="355" y="4305"/>
                </a:lnTo>
                <a:lnTo>
                  <a:pt x="876" y="3225"/>
                </a:lnTo>
                <a:lnTo>
                  <a:pt x="1638" y="2349"/>
                </a:lnTo>
                <a:lnTo>
                  <a:pt x="2311" y="1396"/>
                </a:lnTo>
                <a:lnTo>
                  <a:pt x="3225" y="647"/>
                </a:lnTo>
                <a:lnTo>
                  <a:pt x="4254" y="0"/>
                </a:lnTo>
                <a:close/>
              </a:path>
            </a:pathLst>
          </a:custGeom>
          <a:solidFill>
            <a:srgbClr val="DCE0DF"/>
          </a:solidFill>
        </p:spPr>
        <p:txBody>
          <a:bodyPr wrap="square" lIns="0" tIns="0" rIns="0" bIns="0" rtlCol="0"/>
          <a:lstStyle/>
          <a:p>
            <a:endParaRPr sz="1350"/>
          </a:p>
        </p:txBody>
      </p:sp>
      <p:sp>
        <p:nvSpPr>
          <p:cNvPr id="292" name="bk object 292"/>
          <p:cNvSpPr/>
          <p:nvPr/>
        </p:nvSpPr>
        <p:spPr>
          <a:xfrm>
            <a:off x="7648330" y="4887011"/>
            <a:ext cx="1905" cy="4286"/>
          </a:xfrm>
          <a:custGeom>
            <a:avLst/>
            <a:gdLst/>
            <a:ahLst/>
            <a:cxnLst/>
            <a:rect l="l" t="t" r="r" b="b"/>
            <a:pathLst>
              <a:path w="2540" h="5715">
                <a:moveTo>
                  <a:pt x="2235" y="0"/>
                </a:moveTo>
                <a:lnTo>
                  <a:pt x="1231" y="469"/>
                </a:lnTo>
                <a:lnTo>
                  <a:pt x="647" y="1397"/>
                </a:lnTo>
                <a:lnTo>
                  <a:pt x="279" y="2349"/>
                </a:lnTo>
                <a:lnTo>
                  <a:pt x="165" y="2857"/>
                </a:lnTo>
                <a:lnTo>
                  <a:pt x="0" y="3378"/>
                </a:lnTo>
                <a:lnTo>
                  <a:pt x="0" y="4965"/>
                </a:lnTo>
                <a:lnTo>
                  <a:pt x="165" y="5448"/>
                </a:lnTo>
                <a:lnTo>
                  <a:pt x="279" y="4406"/>
                </a:lnTo>
                <a:lnTo>
                  <a:pt x="459" y="3378"/>
                </a:lnTo>
                <a:lnTo>
                  <a:pt x="800" y="2540"/>
                </a:lnTo>
                <a:lnTo>
                  <a:pt x="876" y="2070"/>
                </a:lnTo>
                <a:lnTo>
                  <a:pt x="1155" y="1638"/>
                </a:lnTo>
                <a:lnTo>
                  <a:pt x="1638" y="749"/>
                </a:lnTo>
                <a:lnTo>
                  <a:pt x="1955" y="431"/>
                </a:lnTo>
                <a:lnTo>
                  <a:pt x="2235" y="0"/>
                </a:lnTo>
                <a:close/>
              </a:path>
            </a:pathLst>
          </a:custGeom>
          <a:solidFill>
            <a:srgbClr val="DCE0DF"/>
          </a:solidFill>
        </p:spPr>
        <p:txBody>
          <a:bodyPr wrap="square" lIns="0" tIns="0" rIns="0" bIns="0" rtlCol="0"/>
          <a:lstStyle/>
          <a:p>
            <a:endParaRPr sz="1350"/>
          </a:p>
        </p:txBody>
      </p:sp>
      <p:sp>
        <p:nvSpPr>
          <p:cNvPr id="293" name="bk object 293"/>
          <p:cNvSpPr/>
          <p:nvPr/>
        </p:nvSpPr>
        <p:spPr>
          <a:xfrm>
            <a:off x="7647554" y="4887005"/>
            <a:ext cx="1429" cy="3334"/>
          </a:xfrm>
          <a:custGeom>
            <a:avLst/>
            <a:gdLst/>
            <a:ahLst/>
            <a:cxnLst/>
            <a:rect l="l" t="t" r="r" b="b"/>
            <a:pathLst>
              <a:path w="1904" h="4445">
                <a:moveTo>
                  <a:pt x="1473" y="0"/>
                </a:moveTo>
                <a:lnTo>
                  <a:pt x="800" y="444"/>
                </a:lnTo>
                <a:lnTo>
                  <a:pt x="330" y="1206"/>
                </a:lnTo>
                <a:lnTo>
                  <a:pt x="88" y="1993"/>
                </a:lnTo>
                <a:lnTo>
                  <a:pt x="0" y="4025"/>
                </a:lnTo>
                <a:lnTo>
                  <a:pt x="126" y="4419"/>
                </a:lnTo>
                <a:lnTo>
                  <a:pt x="330" y="3632"/>
                </a:lnTo>
                <a:lnTo>
                  <a:pt x="406" y="2832"/>
                </a:lnTo>
                <a:lnTo>
                  <a:pt x="609" y="2146"/>
                </a:lnTo>
                <a:lnTo>
                  <a:pt x="673" y="1790"/>
                </a:lnTo>
                <a:lnTo>
                  <a:pt x="914" y="1041"/>
                </a:lnTo>
                <a:lnTo>
                  <a:pt x="1079" y="647"/>
                </a:lnTo>
                <a:lnTo>
                  <a:pt x="1282" y="368"/>
                </a:lnTo>
                <a:lnTo>
                  <a:pt x="1473" y="0"/>
                </a:lnTo>
                <a:close/>
              </a:path>
            </a:pathLst>
          </a:custGeom>
          <a:solidFill>
            <a:srgbClr val="DCE0DF"/>
          </a:solidFill>
        </p:spPr>
        <p:txBody>
          <a:bodyPr wrap="square" lIns="0" tIns="0" rIns="0" bIns="0" rtlCol="0"/>
          <a:lstStyle/>
          <a:p>
            <a:endParaRPr sz="1350"/>
          </a:p>
        </p:txBody>
      </p:sp>
      <p:sp>
        <p:nvSpPr>
          <p:cNvPr id="294" name="bk object 294"/>
          <p:cNvSpPr/>
          <p:nvPr/>
        </p:nvSpPr>
        <p:spPr>
          <a:xfrm>
            <a:off x="7646988" y="4887005"/>
            <a:ext cx="953" cy="2381"/>
          </a:xfrm>
          <a:custGeom>
            <a:avLst/>
            <a:gdLst/>
            <a:ahLst/>
            <a:cxnLst/>
            <a:rect l="l" t="t" r="r" b="b"/>
            <a:pathLst>
              <a:path w="1270" h="3175">
                <a:moveTo>
                  <a:pt x="952" y="0"/>
                </a:moveTo>
                <a:lnTo>
                  <a:pt x="444" y="241"/>
                </a:lnTo>
                <a:lnTo>
                  <a:pt x="38" y="1282"/>
                </a:lnTo>
                <a:lnTo>
                  <a:pt x="0" y="2438"/>
                </a:lnTo>
                <a:lnTo>
                  <a:pt x="241" y="2870"/>
                </a:lnTo>
                <a:lnTo>
                  <a:pt x="368" y="2438"/>
                </a:lnTo>
                <a:lnTo>
                  <a:pt x="579" y="1282"/>
                </a:lnTo>
                <a:lnTo>
                  <a:pt x="762" y="558"/>
                </a:lnTo>
                <a:lnTo>
                  <a:pt x="952" y="0"/>
                </a:lnTo>
                <a:close/>
              </a:path>
            </a:pathLst>
          </a:custGeom>
          <a:solidFill>
            <a:srgbClr val="DCE0DF"/>
          </a:solidFill>
        </p:spPr>
        <p:txBody>
          <a:bodyPr wrap="square" lIns="0" tIns="0" rIns="0" bIns="0" rtlCol="0"/>
          <a:lstStyle/>
          <a:p>
            <a:endParaRPr sz="1350"/>
          </a:p>
        </p:txBody>
      </p:sp>
      <p:sp>
        <p:nvSpPr>
          <p:cNvPr id="295" name="bk object 295"/>
          <p:cNvSpPr/>
          <p:nvPr/>
        </p:nvSpPr>
        <p:spPr>
          <a:xfrm>
            <a:off x="7637559" y="4894581"/>
            <a:ext cx="21907" cy="13335"/>
          </a:xfrm>
          <a:custGeom>
            <a:avLst/>
            <a:gdLst/>
            <a:ahLst/>
            <a:cxnLst/>
            <a:rect l="l" t="t" r="r" b="b"/>
            <a:pathLst>
              <a:path w="29209" h="17779">
                <a:moveTo>
                  <a:pt x="10185" y="14604"/>
                </a:moveTo>
                <a:lnTo>
                  <a:pt x="9829" y="14604"/>
                </a:lnTo>
                <a:lnTo>
                  <a:pt x="9878" y="15874"/>
                </a:lnTo>
                <a:lnTo>
                  <a:pt x="9753" y="17398"/>
                </a:lnTo>
                <a:lnTo>
                  <a:pt x="10123" y="16636"/>
                </a:lnTo>
                <a:lnTo>
                  <a:pt x="10185" y="14604"/>
                </a:lnTo>
                <a:close/>
              </a:path>
              <a:path w="29209" h="17779">
                <a:moveTo>
                  <a:pt x="10477" y="14096"/>
                </a:moveTo>
                <a:lnTo>
                  <a:pt x="8953" y="14096"/>
                </a:lnTo>
                <a:lnTo>
                  <a:pt x="8991" y="17271"/>
                </a:lnTo>
                <a:lnTo>
                  <a:pt x="9112" y="16890"/>
                </a:lnTo>
                <a:lnTo>
                  <a:pt x="9194" y="15239"/>
                </a:lnTo>
                <a:lnTo>
                  <a:pt x="9829" y="14604"/>
                </a:lnTo>
                <a:lnTo>
                  <a:pt x="10185" y="14604"/>
                </a:lnTo>
                <a:lnTo>
                  <a:pt x="10185" y="14223"/>
                </a:lnTo>
                <a:lnTo>
                  <a:pt x="10477" y="14096"/>
                </a:lnTo>
                <a:close/>
              </a:path>
              <a:path w="29209" h="17779">
                <a:moveTo>
                  <a:pt x="12995" y="13969"/>
                </a:moveTo>
                <a:lnTo>
                  <a:pt x="12496" y="13969"/>
                </a:lnTo>
                <a:lnTo>
                  <a:pt x="12576" y="14223"/>
                </a:lnTo>
                <a:lnTo>
                  <a:pt x="12685" y="15366"/>
                </a:lnTo>
                <a:lnTo>
                  <a:pt x="12573" y="16890"/>
                </a:lnTo>
                <a:lnTo>
                  <a:pt x="12674" y="16382"/>
                </a:lnTo>
                <a:lnTo>
                  <a:pt x="12799" y="14858"/>
                </a:lnTo>
                <a:lnTo>
                  <a:pt x="12918" y="14078"/>
                </a:lnTo>
                <a:close/>
              </a:path>
              <a:path w="29209" h="17779">
                <a:moveTo>
                  <a:pt x="7124" y="13461"/>
                </a:moveTo>
                <a:lnTo>
                  <a:pt x="4775" y="13461"/>
                </a:lnTo>
                <a:lnTo>
                  <a:pt x="5254" y="14223"/>
                </a:lnTo>
                <a:lnTo>
                  <a:pt x="5337" y="14477"/>
                </a:lnTo>
                <a:lnTo>
                  <a:pt x="5461" y="15874"/>
                </a:lnTo>
                <a:lnTo>
                  <a:pt x="5727" y="16636"/>
                </a:lnTo>
                <a:lnTo>
                  <a:pt x="6045" y="15874"/>
                </a:lnTo>
                <a:lnTo>
                  <a:pt x="6286" y="14477"/>
                </a:lnTo>
                <a:lnTo>
                  <a:pt x="6845" y="14223"/>
                </a:lnTo>
                <a:lnTo>
                  <a:pt x="7478" y="14223"/>
                </a:lnTo>
                <a:lnTo>
                  <a:pt x="7505" y="13842"/>
                </a:lnTo>
                <a:lnTo>
                  <a:pt x="7124" y="13461"/>
                </a:lnTo>
                <a:close/>
              </a:path>
              <a:path w="29209" h="17779">
                <a:moveTo>
                  <a:pt x="11827" y="11614"/>
                </a:moveTo>
                <a:lnTo>
                  <a:pt x="12496" y="13207"/>
                </a:lnTo>
                <a:lnTo>
                  <a:pt x="11266" y="13969"/>
                </a:lnTo>
                <a:lnTo>
                  <a:pt x="11156" y="14604"/>
                </a:lnTo>
                <a:lnTo>
                  <a:pt x="11270" y="15239"/>
                </a:lnTo>
                <a:lnTo>
                  <a:pt x="11379" y="16636"/>
                </a:lnTo>
                <a:lnTo>
                  <a:pt x="11590" y="16128"/>
                </a:lnTo>
                <a:lnTo>
                  <a:pt x="11710" y="15620"/>
                </a:lnTo>
                <a:lnTo>
                  <a:pt x="11772" y="14477"/>
                </a:lnTo>
                <a:lnTo>
                  <a:pt x="12496" y="13969"/>
                </a:lnTo>
                <a:lnTo>
                  <a:pt x="12995" y="13969"/>
                </a:lnTo>
                <a:lnTo>
                  <a:pt x="13449" y="13334"/>
                </a:lnTo>
                <a:lnTo>
                  <a:pt x="13931" y="13334"/>
                </a:lnTo>
                <a:lnTo>
                  <a:pt x="14073" y="13080"/>
                </a:lnTo>
                <a:lnTo>
                  <a:pt x="13131" y="13080"/>
                </a:lnTo>
                <a:lnTo>
                  <a:pt x="11827" y="11614"/>
                </a:lnTo>
                <a:close/>
              </a:path>
              <a:path w="29209" h="17779">
                <a:moveTo>
                  <a:pt x="7478" y="14223"/>
                </a:moveTo>
                <a:lnTo>
                  <a:pt x="6845" y="14223"/>
                </a:lnTo>
                <a:lnTo>
                  <a:pt x="6845" y="16382"/>
                </a:lnTo>
                <a:lnTo>
                  <a:pt x="7191" y="15239"/>
                </a:lnTo>
                <a:lnTo>
                  <a:pt x="7307" y="14731"/>
                </a:lnTo>
                <a:lnTo>
                  <a:pt x="7422" y="14350"/>
                </a:lnTo>
                <a:lnTo>
                  <a:pt x="7478" y="14223"/>
                </a:lnTo>
                <a:close/>
              </a:path>
              <a:path w="29209" h="17779">
                <a:moveTo>
                  <a:pt x="8242" y="11937"/>
                </a:moveTo>
                <a:lnTo>
                  <a:pt x="8084" y="13588"/>
                </a:lnTo>
                <a:lnTo>
                  <a:pt x="7922" y="13842"/>
                </a:lnTo>
                <a:lnTo>
                  <a:pt x="7905" y="15620"/>
                </a:lnTo>
                <a:lnTo>
                  <a:pt x="8001" y="16382"/>
                </a:lnTo>
                <a:lnTo>
                  <a:pt x="8559" y="15874"/>
                </a:lnTo>
                <a:lnTo>
                  <a:pt x="8636" y="14858"/>
                </a:lnTo>
                <a:lnTo>
                  <a:pt x="8953" y="14096"/>
                </a:lnTo>
                <a:lnTo>
                  <a:pt x="10477" y="14096"/>
                </a:lnTo>
                <a:lnTo>
                  <a:pt x="10836" y="13941"/>
                </a:lnTo>
                <a:lnTo>
                  <a:pt x="9156" y="13842"/>
                </a:lnTo>
                <a:lnTo>
                  <a:pt x="8801" y="13080"/>
                </a:lnTo>
                <a:lnTo>
                  <a:pt x="8559" y="12445"/>
                </a:lnTo>
                <a:lnTo>
                  <a:pt x="8242" y="11937"/>
                </a:lnTo>
                <a:close/>
              </a:path>
              <a:path w="29209" h="17779">
                <a:moveTo>
                  <a:pt x="13931" y="13334"/>
                </a:moveTo>
                <a:lnTo>
                  <a:pt x="13449" y="13334"/>
                </a:lnTo>
                <a:lnTo>
                  <a:pt x="13335" y="16128"/>
                </a:lnTo>
                <a:lnTo>
                  <a:pt x="13843" y="15112"/>
                </a:lnTo>
                <a:lnTo>
                  <a:pt x="13931" y="13334"/>
                </a:lnTo>
                <a:close/>
              </a:path>
              <a:path w="29209" h="17779">
                <a:moveTo>
                  <a:pt x="3441" y="13080"/>
                </a:moveTo>
                <a:lnTo>
                  <a:pt x="2197" y="13080"/>
                </a:lnTo>
                <a:lnTo>
                  <a:pt x="2590" y="13842"/>
                </a:lnTo>
                <a:lnTo>
                  <a:pt x="2590" y="16001"/>
                </a:lnTo>
                <a:lnTo>
                  <a:pt x="3022" y="15112"/>
                </a:lnTo>
                <a:lnTo>
                  <a:pt x="3390" y="13969"/>
                </a:lnTo>
                <a:lnTo>
                  <a:pt x="3762" y="13318"/>
                </a:lnTo>
                <a:lnTo>
                  <a:pt x="3441" y="13080"/>
                </a:lnTo>
                <a:close/>
              </a:path>
              <a:path w="29209" h="17779">
                <a:moveTo>
                  <a:pt x="3302" y="10667"/>
                </a:moveTo>
                <a:lnTo>
                  <a:pt x="2984" y="11048"/>
                </a:lnTo>
                <a:lnTo>
                  <a:pt x="2717" y="12826"/>
                </a:lnTo>
                <a:lnTo>
                  <a:pt x="1320" y="12826"/>
                </a:lnTo>
                <a:lnTo>
                  <a:pt x="1121" y="13842"/>
                </a:lnTo>
                <a:lnTo>
                  <a:pt x="1003" y="15620"/>
                </a:lnTo>
                <a:lnTo>
                  <a:pt x="1458" y="13588"/>
                </a:lnTo>
                <a:lnTo>
                  <a:pt x="1554" y="13318"/>
                </a:lnTo>
                <a:lnTo>
                  <a:pt x="2197" y="13080"/>
                </a:lnTo>
                <a:lnTo>
                  <a:pt x="3441" y="13080"/>
                </a:lnTo>
                <a:lnTo>
                  <a:pt x="3098" y="12826"/>
                </a:lnTo>
                <a:lnTo>
                  <a:pt x="3209" y="12064"/>
                </a:lnTo>
                <a:lnTo>
                  <a:pt x="3302" y="10667"/>
                </a:lnTo>
                <a:close/>
              </a:path>
              <a:path w="29209" h="17779">
                <a:moveTo>
                  <a:pt x="4495" y="11048"/>
                </a:moveTo>
                <a:lnTo>
                  <a:pt x="4089" y="11556"/>
                </a:lnTo>
                <a:lnTo>
                  <a:pt x="4000" y="15112"/>
                </a:lnTo>
                <a:lnTo>
                  <a:pt x="4102" y="15620"/>
                </a:lnTo>
                <a:lnTo>
                  <a:pt x="4203" y="15239"/>
                </a:lnTo>
                <a:lnTo>
                  <a:pt x="4324" y="14477"/>
                </a:lnTo>
                <a:lnTo>
                  <a:pt x="4449" y="13941"/>
                </a:lnTo>
                <a:lnTo>
                  <a:pt x="4775" y="13461"/>
                </a:lnTo>
                <a:lnTo>
                  <a:pt x="7124" y="13461"/>
                </a:lnTo>
                <a:lnTo>
                  <a:pt x="7205" y="12953"/>
                </a:lnTo>
                <a:lnTo>
                  <a:pt x="4622" y="12953"/>
                </a:lnTo>
                <a:lnTo>
                  <a:pt x="4495" y="11048"/>
                </a:lnTo>
                <a:close/>
              </a:path>
              <a:path w="29209" h="17779">
                <a:moveTo>
                  <a:pt x="1986" y="9553"/>
                </a:moveTo>
                <a:lnTo>
                  <a:pt x="1562" y="10032"/>
                </a:lnTo>
                <a:lnTo>
                  <a:pt x="596" y="10540"/>
                </a:lnTo>
                <a:lnTo>
                  <a:pt x="389" y="11429"/>
                </a:lnTo>
                <a:lnTo>
                  <a:pt x="279" y="12699"/>
                </a:lnTo>
                <a:lnTo>
                  <a:pt x="123" y="13080"/>
                </a:lnTo>
                <a:lnTo>
                  <a:pt x="0" y="14858"/>
                </a:lnTo>
                <a:lnTo>
                  <a:pt x="558" y="12953"/>
                </a:lnTo>
                <a:lnTo>
                  <a:pt x="1320" y="12826"/>
                </a:lnTo>
                <a:lnTo>
                  <a:pt x="2717" y="12826"/>
                </a:lnTo>
                <a:lnTo>
                  <a:pt x="1320" y="11937"/>
                </a:lnTo>
                <a:lnTo>
                  <a:pt x="1986" y="9553"/>
                </a:lnTo>
                <a:close/>
              </a:path>
              <a:path w="29209" h="17779">
                <a:moveTo>
                  <a:pt x="16804" y="12064"/>
                </a:moveTo>
                <a:lnTo>
                  <a:pt x="15684" y="12064"/>
                </a:lnTo>
                <a:lnTo>
                  <a:pt x="16319" y="12826"/>
                </a:lnTo>
                <a:lnTo>
                  <a:pt x="17195" y="14858"/>
                </a:lnTo>
                <a:lnTo>
                  <a:pt x="16954" y="13588"/>
                </a:lnTo>
                <a:lnTo>
                  <a:pt x="16830" y="12826"/>
                </a:lnTo>
                <a:lnTo>
                  <a:pt x="16804" y="12064"/>
                </a:lnTo>
                <a:close/>
              </a:path>
              <a:path w="29209" h="17779">
                <a:moveTo>
                  <a:pt x="7759" y="13588"/>
                </a:moveTo>
                <a:lnTo>
                  <a:pt x="7632" y="13969"/>
                </a:lnTo>
                <a:lnTo>
                  <a:pt x="7759" y="14096"/>
                </a:lnTo>
                <a:lnTo>
                  <a:pt x="7759" y="13588"/>
                </a:lnTo>
                <a:close/>
              </a:path>
              <a:path w="29209" h="17779">
                <a:moveTo>
                  <a:pt x="9232" y="11937"/>
                </a:moveTo>
                <a:lnTo>
                  <a:pt x="9156" y="13842"/>
                </a:lnTo>
                <a:lnTo>
                  <a:pt x="10952" y="13842"/>
                </a:lnTo>
                <a:lnTo>
                  <a:pt x="10733" y="13334"/>
                </a:lnTo>
                <a:lnTo>
                  <a:pt x="9944" y="13334"/>
                </a:lnTo>
                <a:lnTo>
                  <a:pt x="9550" y="12953"/>
                </a:lnTo>
                <a:lnTo>
                  <a:pt x="9436" y="12318"/>
                </a:lnTo>
                <a:lnTo>
                  <a:pt x="9232" y="11937"/>
                </a:lnTo>
                <a:close/>
              </a:path>
              <a:path w="29209" h="17779">
                <a:moveTo>
                  <a:pt x="15643" y="12191"/>
                </a:moveTo>
                <a:lnTo>
                  <a:pt x="14566" y="12191"/>
                </a:lnTo>
                <a:lnTo>
                  <a:pt x="14884" y="12699"/>
                </a:lnTo>
                <a:lnTo>
                  <a:pt x="15156" y="13318"/>
                </a:lnTo>
                <a:lnTo>
                  <a:pt x="15519" y="13842"/>
                </a:lnTo>
                <a:lnTo>
                  <a:pt x="15643" y="12191"/>
                </a:lnTo>
                <a:close/>
              </a:path>
              <a:path w="29209" h="17779">
                <a:moveTo>
                  <a:pt x="9994" y="11556"/>
                </a:moveTo>
                <a:lnTo>
                  <a:pt x="9944" y="13334"/>
                </a:lnTo>
                <a:lnTo>
                  <a:pt x="10733" y="13334"/>
                </a:lnTo>
                <a:lnTo>
                  <a:pt x="9994" y="11556"/>
                </a:lnTo>
                <a:close/>
              </a:path>
              <a:path w="29209" h="17779">
                <a:moveTo>
                  <a:pt x="12852" y="11175"/>
                </a:moveTo>
                <a:lnTo>
                  <a:pt x="13017" y="12445"/>
                </a:lnTo>
                <a:lnTo>
                  <a:pt x="13131" y="13080"/>
                </a:lnTo>
                <a:lnTo>
                  <a:pt x="14073" y="13080"/>
                </a:lnTo>
                <a:lnTo>
                  <a:pt x="14284" y="12699"/>
                </a:lnTo>
                <a:lnTo>
                  <a:pt x="13728" y="12699"/>
                </a:lnTo>
                <a:lnTo>
                  <a:pt x="13411" y="12191"/>
                </a:lnTo>
                <a:lnTo>
                  <a:pt x="13169" y="11683"/>
                </a:lnTo>
                <a:lnTo>
                  <a:pt x="12852" y="11175"/>
                </a:lnTo>
                <a:close/>
              </a:path>
              <a:path w="29209" h="17779">
                <a:moveTo>
                  <a:pt x="17596" y="11302"/>
                </a:moveTo>
                <a:lnTo>
                  <a:pt x="16827" y="11302"/>
                </a:lnTo>
                <a:lnTo>
                  <a:pt x="17475" y="11556"/>
                </a:lnTo>
                <a:lnTo>
                  <a:pt x="17830" y="12445"/>
                </a:lnTo>
                <a:lnTo>
                  <a:pt x="18224" y="13080"/>
                </a:lnTo>
                <a:lnTo>
                  <a:pt x="17741" y="12064"/>
                </a:lnTo>
                <a:lnTo>
                  <a:pt x="17596" y="11302"/>
                </a:lnTo>
                <a:close/>
              </a:path>
              <a:path w="29209" h="17779">
                <a:moveTo>
                  <a:pt x="5219" y="10921"/>
                </a:moveTo>
                <a:lnTo>
                  <a:pt x="4955" y="11429"/>
                </a:lnTo>
                <a:lnTo>
                  <a:pt x="4860" y="12572"/>
                </a:lnTo>
                <a:lnTo>
                  <a:pt x="4622" y="12953"/>
                </a:lnTo>
                <a:lnTo>
                  <a:pt x="7205" y="12953"/>
                </a:lnTo>
                <a:lnTo>
                  <a:pt x="7266" y="12572"/>
                </a:lnTo>
                <a:lnTo>
                  <a:pt x="5892" y="12572"/>
                </a:lnTo>
                <a:lnTo>
                  <a:pt x="5654" y="12191"/>
                </a:lnTo>
                <a:lnTo>
                  <a:pt x="5542" y="11937"/>
                </a:lnTo>
                <a:lnTo>
                  <a:pt x="5362" y="11302"/>
                </a:lnTo>
                <a:lnTo>
                  <a:pt x="5219" y="10921"/>
                </a:lnTo>
                <a:close/>
              </a:path>
              <a:path w="29209" h="17779">
                <a:moveTo>
                  <a:pt x="279" y="11810"/>
                </a:moveTo>
                <a:lnTo>
                  <a:pt x="179" y="12699"/>
                </a:lnTo>
                <a:lnTo>
                  <a:pt x="279" y="11810"/>
                </a:lnTo>
                <a:close/>
              </a:path>
              <a:path w="29209" h="17779">
                <a:moveTo>
                  <a:pt x="13778" y="11064"/>
                </a:moveTo>
                <a:lnTo>
                  <a:pt x="13921" y="12191"/>
                </a:lnTo>
                <a:lnTo>
                  <a:pt x="13728" y="12699"/>
                </a:lnTo>
                <a:lnTo>
                  <a:pt x="14284" y="12699"/>
                </a:lnTo>
                <a:lnTo>
                  <a:pt x="14566" y="12191"/>
                </a:lnTo>
                <a:lnTo>
                  <a:pt x="15643" y="12191"/>
                </a:lnTo>
                <a:lnTo>
                  <a:pt x="15684" y="12064"/>
                </a:lnTo>
                <a:lnTo>
                  <a:pt x="16804" y="12064"/>
                </a:lnTo>
                <a:lnTo>
                  <a:pt x="16808" y="11937"/>
                </a:lnTo>
                <a:lnTo>
                  <a:pt x="14566" y="11937"/>
                </a:lnTo>
                <a:lnTo>
                  <a:pt x="14135" y="11556"/>
                </a:lnTo>
                <a:lnTo>
                  <a:pt x="13778" y="11064"/>
                </a:lnTo>
                <a:close/>
              </a:path>
              <a:path w="29209" h="17779">
                <a:moveTo>
                  <a:pt x="18564" y="10579"/>
                </a:moveTo>
                <a:lnTo>
                  <a:pt x="18840" y="11614"/>
                </a:lnTo>
                <a:lnTo>
                  <a:pt x="19253" y="12699"/>
                </a:lnTo>
                <a:lnTo>
                  <a:pt x="19062" y="11556"/>
                </a:lnTo>
                <a:lnTo>
                  <a:pt x="18564" y="10579"/>
                </a:lnTo>
                <a:close/>
              </a:path>
              <a:path w="29209" h="17779">
                <a:moveTo>
                  <a:pt x="6451" y="10413"/>
                </a:moveTo>
                <a:lnTo>
                  <a:pt x="6283" y="10794"/>
                </a:lnTo>
                <a:lnTo>
                  <a:pt x="6207" y="12064"/>
                </a:lnTo>
                <a:lnTo>
                  <a:pt x="5892" y="12572"/>
                </a:lnTo>
                <a:lnTo>
                  <a:pt x="6845" y="12572"/>
                </a:lnTo>
                <a:lnTo>
                  <a:pt x="6743" y="12064"/>
                </a:lnTo>
                <a:lnTo>
                  <a:pt x="6644" y="10921"/>
                </a:lnTo>
                <a:lnTo>
                  <a:pt x="6451" y="10413"/>
                </a:lnTo>
                <a:close/>
              </a:path>
              <a:path w="29209" h="17779">
                <a:moveTo>
                  <a:pt x="7086" y="11302"/>
                </a:moveTo>
                <a:lnTo>
                  <a:pt x="6957" y="11614"/>
                </a:lnTo>
                <a:lnTo>
                  <a:pt x="6845" y="12572"/>
                </a:lnTo>
                <a:lnTo>
                  <a:pt x="7266" y="12572"/>
                </a:lnTo>
                <a:lnTo>
                  <a:pt x="7155" y="11556"/>
                </a:lnTo>
                <a:lnTo>
                  <a:pt x="7086" y="11302"/>
                </a:lnTo>
                <a:close/>
              </a:path>
              <a:path w="29209" h="17779">
                <a:moveTo>
                  <a:pt x="14046" y="10032"/>
                </a:moveTo>
                <a:lnTo>
                  <a:pt x="14233" y="10500"/>
                </a:lnTo>
                <a:lnTo>
                  <a:pt x="14325" y="11048"/>
                </a:lnTo>
                <a:lnTo>
                  <a:pt x="14444" y="11556"/>
                </a:lnTo>
                <a:lnTo>
                  <a:pt x="14566" y="11937"/>
                </a:lnTo>
                <a:lnTo>
                  <a:pt x="16808" y="11937"/>
                </a:lnTo>
                <a:lnTo>
                  <a:pt x="16827" y="11302"/>
                </a:lnTo>
                <a:lnTo>
                  <a:pt x="17596" y="11302"/>
                </a:lnTo>
                <a:lnTo>
                  <a:pt x="17547" y="11048"/>
                </a:lnTo>
                <a:lnTo>
                  <a:pt x="14808" y="11048"/>
                </a:lnTo>
                <a:lnTo>
                  <a:pt x="14325" y="10540"/>
                </a:lnTo>
                <a:lnTo>
                  <a:pt x="14046" y="10032"/>
                </a:lnTo>
                <a:close/>
              </a:path>
              <a:path w="29209" h="17779">
                <a:moveTo>
                  <a:pt x="11303" y="10794"/>
                </a:moveTo>
                <a:lnTo>
                  <a:pt x="11772" y="11556"/>
                </a:lnTo>
                <a:lnTo>
                  <a:pt x="11696" y="11302"/>
                </a:lnTo>
                <a:lnTo>
                  <a:pt x="11303" y="10794"/>
                </a:lnTo>
                <a:close/>
              </a:path>
              <a:path w="29209" h="17779">
                <a:moveTo>
                  <a:pt x="20977" y="9496"/>
                </a:moveTo>
                <a:lnTo>
                  <a:pt x="21209" y="10921"/>
                </a:lnTo>
                <a:lnTo>
                  <a:pt x="21412" y="11429"/>
                </a:lnTo>
                <a:lnTo>
                  <a:pt x="21214" y="10413"/>
                </a:lnTo>
                <a:lnTo>
                  <a:pt x="20977" y="9496"/>
                </a:lnTo>
                <a:close/>
              </a:path>
              <a:path w="29209" h="17779">
                <a:moveTo>
                  <a:pt x="15163" y="8254"/>
                </a:moveTo>
                <a:lnTo>
                  <a:pt x="15641" y="8762"/>
                </a:lnTo>
                <a:lnTo>
                  <a:pt x="15688" y="9270"/>
                </a:lnTo>
                <a:lnTo>
                  <a:pt x="15567" y="9905"/>
                </a:lnTo>
                <a:lnTo>
                  <a:pt x="15443" y="11048"/>
                </a:lnTo>
                <a:lnTo>
                  <a:pt x="17547" y="11048"/>
                </a:lnTo>
                <a:lnTo>
                  <a:pt x="17538" y="10032"/>
                </a:lnTo>
                <a:lnTo>
                  <a:pt x="17195" y="10032"/>
                </a:lnTo>
                <a:lnTo>
                  <a:pt x="16357" y="9778"/>
                </a:lnTo>
                <a:lnTo>
                  <a:pt x="15836" y="8889"/>
                </a:lnTo>
                <a:lnTo>
                  <a:pt x="15163" y="8254"/>
                </a:lnTo>
                <a:close/>
              </a:path>
              <a:path w="29209" h="17779">
                <a:moveTo>
                  <a:pt x="18543" y="9524"/>
                </a:moveTo>
                <a:lnTo>
                  <a:pt x="17589" y="9524"/>
                </a:lnTo>
                <a:lnTo>
                  <a:pt x="18351" y="10159"/>
                </a:lnTo>
                <a:lnTo>
                  <a:pt x="18564" y="10579"/>
                </a:lnTo>
                <a:lnTo>
                  <a:pt x="18453" y="10159"/>
                </a:lnTo>
                <a:lnTo>
                  <a:pt x="18543" y="9524"/>
                </a:lnTo>
                <a:close/>
              </a:path>
              <a:path w="29209" h="17779">
                <a:moveTo>
                  <a:pt x="22341" y="9143"/>
                </a:moveTo>
                <a:lnTo>
                  <a:pt x="22009" y="9143"/>
                </a:lnTo>
                <a:lnTo>
                  <a:pt x="22434" y="10500"/>
                </a:lnTo>
                <a:lnTo>
                  <a:pt x="22313" y="9778"/>
                </a:lnTo>
                <a:lnTo>
                  <a:pt x="22341" y="9143"/>
                </a:lnTo>
                <a:close/>
              </a:path>
              <a:path w="29209" h="17779">
                <a:moveTo>
                  <a:pt x="18465" y="6349"/>
                </a:moveTo>
                <a:lnTo>
                  <a:pt x="19420" y="7873"/>
                </a:lnTo>
                <a:lnTo>
                  <a:pt x="19494" y="8889"/>
                </a:lnTo>
                <a:lnTo>
                  <a:pt x="19024" y="8889"/>
                </a:lnTo>
                <a:lnTo>
                  <a:pt x="19494" y="9143"/>
                </a:lnTo>
                <a:lnTo>
                  <a:pt x="19789" y="9651"/>
                </a:lnTo>
                <a:lnTo>
                  <a:pt x="19893" y="9905"/>
                </a:lnTo>
                <a:lnTo>
                  <a:pt x="20015" y="10413"/>
                </a:lnTo>
                <a:lnTo>
                  <a:pt x="19893" y="9778"/>
                </a:lnTo>
                <a:lnTo>
                  <a:pt x="19900" y="8762"/>
                </a:lnTo>
                <a:lnTo>
                  <a:pt x="22477" y="8762"/>
                </a:lnTo>
                <a:lnTo>
                  <a:pt x="22567" y="8508"/>
                </a:lnTo>
                <a:lnTo>
                  <a:pt x="22009" y="8508"/>
                </a:lnTo>
                <a:lnTo>
                  <a:pt x="21037" y="7365"/>
                </a:lnTo>
                <a:lnTo>
                  <a:pt x="19494" y="7365"/>
                </a:lnTo>
                <a:lnTo>
                  <a:pt x="18859" y="6857"/>
                </a:lnTo>
                <a:lnTo>
                  <a:pt x="18465" y="6349"/>
                </a:lnTo>
                <a:close/>
              </a:path>
              <a:path w="29209" h="17779">
                <a:moveTo>
                  <a:pt x="21488" y="6095"/>
                </a:moveTo>
                <a:lnTo>
                  <a:pt x="21656" y="6916"/>
                </a:lnTo>
                <a:lnTo>
                  <a:pt x="21891" y="7873"/>
                </a:lnTo>
                <a:lnTo>
                  <a:pt x="22009" y="8508"/>
                </a:lnTo>
                <a:lnTo>
                  <a:pt x="22567" y="8508"/>
                </a:lnTo>
                <a:lnTo>
                  <a:pt x="23190" y="8762"/>
                </a:lnTo>
                <a:lnTo>
                  <a:pt x="23389" y="9496"/>
                </a:lnTo>
                <a:lnTo>
                  <a:pt x="23510" y="9778"/>
                </a:lnTo>
                <a:lnTo>
                  <a:pt x="23749" y="10159"/>
                </a:lnTo>
                <a:lnTo>
                  <a:pt x="23799" y="8000"/>
                </a:lnTo>
                <a:lnTo>
                  <a:pt x="24028" y="8000"/>
                </a:lnTo>
                <a:lnTo>
                  <a:pt x="24752" y="7873"/>
                </a:lnTo>
                <a:lnTo>
                  <a:pt x="25273" y="7873"/>
                </a:lnTo>
                <a:lnTo>
                  <a:pt x="25298" y="7619"/>
                </a:lnTo>
                <a:lnTo>
                  <a:pt x="22758" y="7619"/>
                </a:lnTo>
                <a:lnTo>
                  <a:pt x="21844" y="6349"/>
                </a:lnTo>
                <a:lnTo>
                  <a:pt x="21488" y="6095"/>
                </a:lnTo>
                <a:close/>
              </a:path>
              <a:path w="29209" h="17779">
                <a:moveTo>
                  <a:pt x="15240" y="6730"/>
                </a:moveTo>
                <a:lnTo>
                  <a:pt x="15972" y="7558"/>
                </a:lnTo>
                <a:lnTo>
                  <a:pt x="16789" y="9016"/>
                </a:lnTo>
                <a:lnTo>
                  <a:pt x="17195" y="10032"/>
                </a:lnTo>
                <a:lnTo>
                  <a:pt x="17538" y="10032"/>
                </a:lnTo>
                <a:lnTo>
                  <a:pt x="17589" y="9524"/>
                </a:lnTo>
                <a:lnTo>
                  <a:pt x="18543" y="9524"/>
                </a:lnTo>
                <a:lnTo>
                  <a:pt x="18639" y="9397"/>
                </a:lnTo>
                <a:lnTo>
                  <a:pt x="18072" y="9397"/>
                </a:lnTo>
                <a:lnTo>
                  <a:pt x="16319" y="7492"/>
                </a:lnTo>
                <a:lnTo>
                  <a:pt x="15240" y="6730"/>
                </a:lnTo>
                <a:close/>
              </a:path>
              <a:path w="29209" h="17779">
                <a:moveTo>
                  <a:pt x="25273" y="7873"/>
                </a:moveTo>
                <a:lnTo>
                  <a:pt x="24752" y="7873"/>
                </a:lnTo>
                <a:lnTo>
                  <a:pt x="25136" y="8889"/>
                </a:lnTo>
                <a:lnTo>
                  <a:pt x="25234" y="9651"/>
                </a:lnTo>
                <a:lnTo>
                  <a:pt x="25273" y="7873"/>
                </a:lnTo>
                <a:close/>
              </a:path>
              <a:path w="29209" h="17779">
                <a:moveTo>
                  <a:pt x="22477" y="8762"/>
                </a:moveTo>
                <a:lnTo>
                  <a:pt x="19900" y="8762"/>
                </a:lnTo>
                <a:lnTo>
                  <a:pt x="20853" y="9016"/>
                </a:lnTo>
                <a:lnTo>
                  <a:pt x="20977" y="9496"/>
                </a:lnTo>
                <a:lnTo>
                  <a:pt x="21412" y="9397"/>
                </a:lnTo>
                <a:lnTo>
                  <a:pt x="22009" y="9143"/>
                </a:lnTo>
                <a:lnTo>
                  <a:pt x="22341" y="9143"/>
                </a:lnTo>
                <a:lnTo>
                  <a:pt x="22477" y="8762"/>
                </a:lnTo>
                <a:close/>
              </a:path>
              <a:path w="29209" h="17779">
                <a:moveTo>
                  <a:pt x="17830" y="7492"/>
                </a:moveTo>
                <a:lnTo>
                  <a:pt x="17856" y="8381"/>
                </a:lnTo>
                <a:lnTo>
                  <a:pt x="17951" y="8762"/>
                </a:lnTo>
                <a:lnTo>
                  <a:pt x="18072" y="9397"/>
                </a:lnTo>
                <a:lnTo>
                  <a:pt x="18639" y="9397"/>
                </a:lnTo>
                <a:lnTo>
                  <a:pt x="19024" y="8889"/>
                </a:lnTo>
                <a:lnTo>
                  <a:pt x="19494" y="8889"/>
                </a:lnTo>
                <a:lnTo>
                  <a:pt x="18859" y="8635"/>
                </a:lnTo>
                <a:lnTo>
                  <a:pt x="17830" y="7492"/>
                </a:lnTo>
                <a:close/>
              </a:path>
              <a:path w="29209" h="17779">
                <a:moveTo>
                  <a:pt x="24144" y="8626"/>
                </a:moveTo>
                <a:lnTo>
                  <a:pt x="24261" y="9016"/>
                </a:lnTo>
                <a:lnTo>
                  <a:pt x="24396" y="9270"/>
                </a:lnTo>
                <a:lnTo>
                  <a:pt x="24144" y="8626"/>
                </a:lnTo>
                <a:close/>
              </a:path>
              <a:path w="29209" h="17779">
                <a:moveTo>
                  <a:pt x="25350" y="7558"/>
                </a:moveTo>
                <a:lnTo>
                  <a:pt x="25628" y="8635"/>
                </a:lnTo>
                <a:lnTo>
                  <a:pt x="25504" y="7873"/>
                </a:lnTo>
                <a:lnTo>
                  <a:pt x="25350" y="7558"/>
                </a:lnTo>
                <a:close/>
              </a:path>
              <a:path w="29209" h="17779">
                <a:moveTo>
                  <a:pt x="26238" y="6916"/>
                </a:moveTo>
                <a:lnTo>
                  <a:pt x="26203" y="7365"/>
                </a:lnTo>
                <a:lnTo>
                  <a:pt x="26413" y="8095"/>
                </a:lnTo>
                <a:lnTo>
                  <a:pt x="26619" y="8635"/>
                </a:lnTo>
                <a:lnTo>
                  <a:pt x="26238" y="6916"/>
                </a:lnTo>
                <a:close/>
              </a:path>
              <a:path w="29209" h="17779">
                <a:moveTo>
                  <a:pt x="24028" y="8000"/>
                </a:moveTo>
                <a:lnTo>
                  <a:pt x="23799" y="8000"/>
                </a:lnTo>
                <a:lnTo>
                  <a:pt x="24028" y="8381"/>
                </a:lnTo>
                <a:lnTo>
                  <a:pt x="24144" y="8626"/>
                </a:lnTo>
                <a:lnTo>
                  <a:pt x="24028" y="8000"/>
                </a:lnTo>
                <a:close/>
              </a:path>
              <a:path w="29209" h="17779">
                <a:moveTo>
                  <a:pt x="26897" y="6730"/>
                </a:moveTo>
                <a:lnTo>
                  <a:pt x="26619" y="6730"/>
                </a:lnTo>
                <a:lnTo>
                  <a:pt x="26860" y="7365"/>
                </a:lnTo>
                <a:lnTo>
                  <a:pt x="27274" y="8095"/>
                </a:lnTo>
                <a:lnTo>
                  <a:pt x="27213" y="7238"/>
                </a:lnTo>
                <a:lnTo>
                  <a:pt x="26897" y="6730"/>
                </a:lnTo>
                <a:close/>
              </a:path>
              <a:path w="29209" h="17779">
                <a:moveTo>
                  <a:pt x="22250" y="5968"/>
                </a:moveTo>
                <a:lnTo>
                  <a:pt x="22606" y="6349"/>
                </a:lnTo>
                <a:lnTo>
                  <a:pt x="22654" y="6476"/>
                </a:lnTo>
                <a:lnTo>
                  <a:pt x="22758" y="7619"/>
                </a:lnTo>
                <a:lnTo>
                  <a:pt x="25298" y="7619"/>
                </a:lnTo>
                <a:lnTo>
                  <a:pt x="25333" y="7492"/>
                </a:lnTo>
                <a:lnTo>
                  <a:pt x="25300" y="7365"/>
                </a:lnTo>
                <a:lnTo>
                  <a:pt x="23406" y="7365"/>
                </a:lnTo>
                <a:lnTo>
                  <a:pt x="22758" y="6476"/>
                </a:lnTo>
                <a:lnTo>
                  <a:pt x="22250" y="5968"/>
                </a:lnTo>
                <a:close/>
              </a:path>
              <a:path w="29209" h="17779">
                <a:moveTo>
                  <a:pt x="25333" y="7492"/>
                </a:moveTo>
                <a:close/>
              </a:path>
              <a:path w="29209" h="17779">
                <a:moveTo>
                  <a:pt x="18351" y="5079"/>
                </a:moveTo>
                <a:lnTo>
                  <a:pt x="19862" y="6603"/>
                </a:lnTo>
                <a:lnTo>
                  <a:pt x="20180" y="7365"/>
                </a:lnTo>
                <a:lnTo>
                  <a:pt x="21037" y="7365"/>
                </a:lnTo>
                <a:lnTo>
                  <a:pt x="20929" y="7238"/>
                </a:lnTo>
                <a:lnTo>
                  <a:pt x="19494" y="6222"/>
                </a:lnTo>
                <a:lnTo>
                  <a:pt x="18351" y="5079"/>
                </a:lnTo>
                <a:close/>
              </a:path>
              <a:path w="29209" h="17779">
                <a:moveTo>
                  <a:pt x="24005" y="6216"/>
                </a:moveTo>
                <a:lnTo>
                  <a:pt x="24117" y="7365"/>
                </a:lnTo>
                <a:lnTo>
                  <a:pt x="25300" y="7365"/>
                </a:lnTo>
                <a:lnTo>
                  <a:pt x="25406" y="6730"/>
                </a:lnTo>
                <a:lnTo>
                  <a:pt x="25463" y="6603"/>
                </a:lnTo>
                <a:lnTo>
                  <a:pt x="26818" y="6603"/>
                </a:lnTo>
                <a:lnTo>
                  <a:pt x="26660" y="6349"/>
                </a:lnTo>
                <a:lnTo>
                  <a:pt x="24231" y="6349"/>
                </a:lnTo>
                <a:lnTo>
                  <a:pt x="24005" y="6216"/>
                </a:lnTo>
                <a:close/>
              </a:path>
              <a:path w="29209" h="17779">
                <a:moveTo>
                  <a:pt x="26818" y="6603"/>
                </a:moveTo>
                <a:lnTo>
                  <a:pt x="25463" y="6603"/>
                </a:lnTo>
                <a:lnTo>
                  <a:pt x="26225" y="6857"/>
                </a:lnTo>
                <a:lnTo>
                  <a:pt x="26619" y="6730"/>
                </a:lnTo>
                <a:lnTo>
                  <a:pt x="26897" y="6730"/>
                </a:lnTo>
                <a:lnTo>
                  <a:pt x="26818" y="6603"/>
                </a:lnTo>
                <a:close/>
              </a:path>
              <a:path w="29209" h="17779">
                <a:moveTo>
                  <a:pt x="24511" y="4444"/>
                </a:moveTo>
                <a:lnTo>
                  <a:pt x="24704" y="4952"/>
                </a:lnTo>
                <a:lnTo>
                  <a:pt x="24752" y="6349"/>
                </a:lnTo>
                <a:lnTo>
                  <a:pt x="26660" y="6349"/>
                </a:lnTo>
                <a:lnTo>
                  <a:pt x="26609" y="5079"/>
                </a:lnTo>
                <a:lnTo>
                  <a:pt x="25463" y="5079"/>
                </a:lnTo>
                <a:lnTo>
                  <a:pt x="25019" y="4698"/>
                </a:lnTo>
                <a:lnTo>
                  <a:pt x="24511" y="4444"/>
                </a:lnTo>
                <a:close/>
              </a:path>
              <a:path w="29209" h="17779">
                <a:moveTo>
                  <a:pt x="23558" y="5587"/>
                </a:moveTo>
                <a:lnTo>
                  <a:pt x="23799" y="6095"/>
                </a:lnTo>
                <a:lnTo>
                  <a:pt x="24005" y="6216"/>
                </a:lnTo>
                <a:lnTo>
                  <a:pt x="23558" y="5587"/>
                </a:lnTo>
                <a:close/>
              </a:path>
              <a:path w="29209" h="17779">
                <a:moveTo>
                  <a:pt x="28501" y="4063"/>
                </a:moveTo>
                <a:lnTo>
                  <a:pt x="26822" y="4063"/>
                </a:lnTo>
                <a:lnTo>
                  <a:pt x="27368" y="4952"/>
                </a:lnTo>
                <a:lnTo>
                  <a:pt x="28206" y="5841"/>
                </a:lnTo>
                <a:lnTo>
                  <a:pt x="28295" y="6165"/>
                </a:lnTo>
                <a:lnTo>
                  <a:pt x="28295" y="4952"/>
                </a:lnTo>
                <a:lnTo>
                  <a:pt x="28876" y="4952"/>
                </a:lnTo>
                <a:lnTo>
                  <a:pt x="28501" y="4063"/>
                </a:lnTo>
                <a:close/>
              </a:path>
              <a:path w="29209" h="17779">
                <a:moveTo>
                  <a:pt x="26684" y="4745"/>
                </a:moveTo>
                <a:lnTo>
                  <a:pt x="27025" y="5333"/>
                </a:lnTo>
                <a:lnTo>
                  <a:pt x="27178" y="5841"/>
                </a:lnTo>
                <a:lnTo>
                  <a:pt x="27127" y="5333"/>
                </a:lnTo>
                <a:lnTo>
                  <a:pt x="26974" y="4952"/>
                </a:lnTo>
                <a:lnTo>
                  <a:pt x="26684" y="4745"/>
                </a:lnTo>
                <a:close/>
              </a:path>
              <a:path w="29209" h="17779">
                <a:moveTo>
                  <a:pt x="28876" y="4952"/>
                </a:moveTo>
                <a:lnTo>
                  <a:pt x="28295" y="4952"/>
                </a:lnTo>
                <a:lnTo>
                  <a:pt x="29191" y="5699"/>
                </a:lnTo>
                <a:lnTo>
                  <a:pt x="28876" y="4952"/>
                </a:lnTo>
                <a:close/>
              </a:path>
              <a:path w="29209" h="17779">
                <a:moveTo>
                  <a:pt x="25011" y="2785"/>
                </a:moveTo>
                <a:lnTo>
                  <a:pt x="25704" y="3936"/>
                </a:lnTo>
                <a:lnTo>
                  <a:pt x="25984" y="5079"/>
                </a:lnTo>
                <a:lnTo>
                  <a:pt x="26609" y="5079"/>
                </a:lnTo>
                <a:lnTo>
                  <a:pt x="26657" y="4698"/>
                </a:lnTo>
                <a:lnTo>
                  <a:pt x="26822" y="4063"/>
                </a:lnTo>
                <a:lnTo>
                  <a:pt x="28501" y="4063"/>
                </a:lnTo>
                <a:lnTo>
                  <a:pt x="28086" y="3047"/>
                </a:lnTo>
                <a:lnTo>
                  <a:pt x="25628" y="3047"/>
                </a:lnTo>
                <a:lnTo>
                  <a:pt x="25011" y="2785"/>
                </a:lnTo>
                <a:close/>
              </a:path>
              <a:path w="29209" h="17779">
                <a:moveTo>
                  <a:pt x="26657" y="4698"/>
                </a:moveTo>
                <a:close/>
              </a:path>
              <a:path w="29209" h="17779">
                <a:moveTo>
                  <a:pt x="25893" y="1661"/>
                </a:moveTo>
                <a:lnTo>
                  <a:pt x="26060" y="2158"/>
                </a:lnTo>
                <a:lnTo>
                  <a:pt x="25628" y="3047"/>
                </a:lnTo>
                <a:lnTo>
                  <a:pt x="28086" y="3047"/>
                </a:lnTo>
                <a:lnTo>
                  <a:pt x="27622" y="1904"/>
                </a:lnTo>
                <a:lnTo>
                  <a:pt x="25893" y="1661"/>
                </a:lnTo>
                <a:close/>
              </a:path>
              <a:path w="29209" h="17779">
                <a:moveTo>
                  <a:pt x="24231" y="1904"/>
                </a:moveTo>
                <a:lnTo>
                  <a:pt x="24434" y="2539"/>
                </a:lnTo>
                <a:lnTo>
                  <a:pt x="25011" y="2785"/>
                </a:lnTo>
                <a:lnTo>
                  <a:pt x="24231" y="1904"/>
                </a:lnTo>
                <a:close/>
              </a:path>
              <a:path w="29209" h="17779">
                <a:moveTo>
                  <a:pt x="24511" y="0"/>
                </a:moveTo>
                <a:lnTo>
                  <a:pt x="25819" y="1650"/>
                </a:lnTo>
                <a:lnTo>
                  <a:pt x="25463" y="380"/>
                </a:lnTo>
                <a:lnTo>
                  <a:pt x="24511" y="0"/>
                </a:lnTo>
                <a:close/>
              </a:path>
            </a:pathLst>
          </a:custGeom>
          <a:solidFill>
            <a:srgbClr val="FFFFFF"/>
          </a:solidFill>
        </p:spPr>
        <p:txBody>
          <a:bodyPr wrap="square" lIns="0" tIns="0" rIns="0" bIns="0" rtlCol="0"/>
          <a:lstStyle/>
          <a:p>
            <a:endParaRPr sz="1350"/>
          </a:p>
        </p:txBody>
      </p:sp>
      <p:sp>
        <p:nvSpPr>
          <p:cNvPr id="296" name="bk object 296"/>
          <p:cNvSpPr/>
          <p:nvPr/>
        </p:nvSpPr>
        <p:spPr>
          <a:xfrm>
            <a:off x="7612742" y="4866970"/>
            <a:ext cx="37024" cy="32604"/>
          </a:xfrm>
          <a:prstGeom prst="rect">
            <a:avLst/>
          </a:prstGeom>
          <a:blipFill>
            <a:blip r:embed="rId82" cstate="print"/>
            <a:stretch>
              <a:fillRect/>
            </a:stretch>
          </a:blipFill>
        </p:spPr>
        <p:txBody>
          <a:bodyPr wrap="square" lIns="0" tIns="0" rIns="0" bIns="0" rtlCol="0"/>
          <a:lstStyle/>
          <a:p>
            <a:endParaRPr sz="1350"/>
          </a:p>
        </p:txBody>
      </p:sp>
      <p:sp>
        <p:nvSpPr>
          <p:cNvPr id="297" name="bk object 297"/>
          <p:cNvSpPr/>
          <p:nvPr/>
        </p:nvSpPr>
        <p:spPr>
          <a:xfrm>
            <a:off x="7643859" y="4895576"/>
            <a:ext cx="9525" cy="4763"/>
          </a:xfrm>
          <a:custGeom>
            <a:avLst/>
            <a:gdLst/>
            <a:ahLst/>
            <a:cxnLst/>
            <a:rect l="l" t="t" r="r" b="b"/>
            <a:pathLst>
              <a:path w="12700" h="6350">
                <a:moveTo>
                  <a:pt x="12700" y="0"/>
                </a:moveTo>
                <a:lnTo>
                  <a:pt x="10337" y="76"/>
                </a:lnTo>
                <a:lnTo>
                  <a:pt x="7924" y="558"/>
                </a:lnTo>
                <a:lnTo>
                  <a:pt x="5727" y="1549"/>
                </a:lnTo>
                <a:lnTo>
                  <a:pt x="3543" y="2463"/>
                </a:lnTo>
                <a:lnTo>
                  <a:pt x="1549" y="3937"/>
                </a:lnTo>
                <a:lnTo>
                  <a:pt x="0" y="5765"/>
                </a:lnTo>
                <a:lnTo>
                  <a:pt x="1866" y="4292"/>
                </a:lnTo>
                <a:lnTo>
                  <a:pt x="3822" y="3060"/>
                </a:lnTo>
                <a:lnTo>
                  <a:pt x="5969" y="2095"/>
                </a:lnTo>
                <a:lnTo>
                  <a:pt x="8153" y="1231"/>
                </a:lnTo>
                <a:lnTo>
                  <a:pt x="10375" y="749"/>
                </a:lnTo>
                <a:lnTo>
                  <a:pt x="12700" y="0"/>
                </a:lnTo>
                <a:close/>
              </a:path>
            </a:pathLst>
          </a:custGeom>
          <a:solidFill>
            <a:srgbClr val="FFFFFF"/>
          </a:solidFill>
        </p:spPr>
        <p:txBody>
          <a:bodyPr wrap="square" lIns="0" tIns="0" rIns="0" bIns="0" rtlCol="0"/>
          <a:lstStyle/>
          <a:p>
            <a:endParaRPr sz="1350"/>
          </a:p>
        </p:txBody>
      </p:sp>
      <p:sp>
        <p:nvSpPr>
          <p:cNvPr id="298" name="bk object 298"/>
          <p:cNvSpPr/>
          <p:nvPr/>
        </p:nvSpPr>
        <p:spPr>
          <a:xfrm>
            <a:off x="7638399" y="4898583"/>
            <a:ext cx="6191" cy="1429"/>
          </a:xfrm>
          <a:custGeom>
            <a:avLst/>
            <a:gdLst/>
            <a:ahLst/>
            <a:cxnLst/>
            <a:rect l="l" t="t" r="r" b="b"/>
            <a:pathLst>
              <a:path w="8254" h="1904">
                <a:moveTo>
                  <a:pt x="6692" y="482"/>
                </a:moveTo>
                <a:lnTo>
                  <a:pt x="4699" y="482"/>
                </a:lnTo>
                <a:lnTo>
                  <a:pt x="6642" y="965"/>
                </a:lnTo>
                <a:lnTo>
                  <a:pt x="7277" y="1282"/>
                </a:lnTo>
                <a:lnTo>
                  <a:pt x="7874" y="1638"/>
                </a:lnTo>
                <a:lnTo>
                  <a:pt x="6883" y="558"/>
                </a:lnTo>
                <a:lnTo>
                  <a:pt x="6692" y="482"/>
                </a:lnTo>
                <a:close/>
              </a:path>
              <a:path w="8254" h="1904">
                <a:moveTo>
                  <a:pt x="5486" y="0"/>
                </a:moveTo>
                <a:lnTo>
                  <a:pt x="2590" y="0"/>
                </a:lnTo>
                <a:lnTo>
                  <a:pt x="1066" y="558"/>
                </a:lnTo>
                <a:lnTo>
                  <a:pt x="0" y="1396"/>
                </a:lnTo>
                <a:lnTo>
                  <a:pt x="673" y="1079"/>
                </a:lnTo>
                <a:lnTo>
                  <a:pt x="1346" y="838"/>
                </a:lnTo>
                <a:lnTo>
                  <a:pt x="1981" y="673"/>
                </a:lnTo>
                <a:lnTo>
                  <a:pt x="2654" y="558"/>
                </a:lnTo>
                <a:lnTo>
                  <a:pt x="3378" y="482"/>
                </a:lnTo>
                <a:lnTo>
                  <a:pt x="6692" y="482"/>
                </a:lnTo>
                <a:lnTo>
                  <a:pt x="5486" y="0"/>
                </a:lnTo>
                <a:close/>
              </a:path>
            </a:pathLst>
          </a:custGeom>
          <a:solidFill>
            <a:srgbClr val="FFFFFF"/>
          </a:solidFill>
        </p:spPr>
        <p:txBody>
          <a:bodyPr wrap="square" lIns="0" tIns="0" rIns="0" bIns="0" rtlCol="0"/>
          <a:lstStyle/>
          <a:p>
            <a:endParaRPr sz="1350"/>
          </a:p>
        </p:txBody>
      </p:sp>
      <p:sp>
        <p:nvSpPr>
          <p:cNvPr id="299" name="bk object 299"/>
          <p:cNvSpPr/>
          <p:nvPr/>
        </p:nvSpPr>
        <p:spPr>
          <a:xfrm>
            <a:off x="7625211" y="4871169"/>
            <a:ext cx="5239" cy="4286"/>
          </a:xfrm>
          <a:custGeom>
            <a:avLst/>
            <a:gdLst/>
            <a:ahLst/>
            <a:cxnLst/>
            <a:rect l="l" t="t" r="r" b="b"/>
            <a:pathLst>
              <a:path w="6984" h="5714">
                <a:moveTo>
                  <a:pt x="5651" y="0"/>
                </a:moveTo>
                <a:lnTo>
                  <a:pt x="3098" y="1193"/>
                </a:lnTo>
                <a:lnTo>
                  <a:pt x="520" y="2311"/>
                </a:lnTo>
                <a:lnTo>
                  <a:pt x="0" y="2501"/>
                </a:lnTo>
                <a:lnTo>
                  <a:pt x="1322" y="4648"/>
                </a:lnTo>
                <a:lnTo>
                  <a:pt x="1905" y="5486"/>
                </a:lnTo>
                <a:lnTo>
                  <a:pt x="4775" y="5486"/>
                </a:lnTo>
                <a:lnTo>
                  <a:pt x="5651" y="4648"/>
                </a:lnTo>
                <a:lnTo>
                  <a:pt x="5969" y="3657"/>
                </a:lnTo>
                <a:lnTo>
                  <a:pt x="6832" y="1308"/>
                </a:lnTo>
                <a:lnTo>
                  <a:pt x="5651" y="0"/>
                </a:lnTo>
                <a:close/>
              </a:path>
            </a:pathLst>
          </a:custGeom>
          <a:solidFill>
            <a:srgbClr val="BBB4B5"/>
          </a:solidFill>
        </p:spPr>
        <p:txBody>
          <a:bodyPr wrap="square" lIns="0" tIns="0" rIns="0" bIns="0" rtlCol="0"/>
          <a:lstStyle/>
          <a:p>
            <a:endParaRPr sz="1350"/>
          </a:p>
        </p:txBody>
      </p:sp>
      <p:sp>
        <p:nvSpPr>
          <p:cNvPr id="300" name="bk object 300"/>
          <p:cNvSpPr/>
          <p:nvPr/>
        </p:nvSpPr>
        <p:spPr>
          <a:xfrm>
            <a:off x="7625363" y="4871702"/>
            <a:ext cx="4763" cy="3810"/>
          </a:xfrm>
          <a:custGeom>
            <a:avLst/>
            <a:gdLst/>
            <a:ahLst/>
            <a:cxnLst/>
            <a:rect l="l" t="t" r="r" b="b"/>
            <a:pathLst>
              <a:path w="6350" h="5079">
                <a:moveTo>
                  <a:pt x="4800" y="0"/>
                </a:moveTo>
                <a:lnTo>
                  <a:pt x="4178" y="0"/>
                </a:lnTo>
                <a:lnTo>
                  <a:pt x="3492" y="76"/>
                </a:lnTo>
                <a:lnTo>
                  <a:pt x="2895" y="393"/>
                </a:lnTo>
                <a:lnTo>
                  <a:pt x="2184" y="596"/>
                </a:lnTo>
                <a:lnTo>
                  <a:pt x="1587" y="914"/>
                </a:lnTo>
                <a:lnTo>
                  <a:pt x="914" y="1155"/>
                </a:lnTo>
                <a:lnTo>
                  <a:pt x="355" y="1600"/>
                </a:lnTo>
                <a:lnTo>
                  <a:pt x="114" y="1955"/>
                </a:lnTo>
                <a:lnTo>
                  <a:pt x="0" y="2349"/>
                </a:lnTo>
                <a:lnTo>
                  <a:pt x="266" y="2743"/>
                </a:lnTo>
                <a:lnTo>
                  <a:pt x="355" y="3060"/>
                </a:lnTo>
                <a:lnTo>
                  <a:pt x="787" y="3581"/>
                </a:lnTo>
                <a:lnTo>
                  <a:pt x="1193" y="4178"/>
                </a:lnTo>
                <a:lnTo>
                  <a:pt x="1790" y="4699"/>
                </a:lnTo>
                <a:lnTo>
                  <a:pt x="2501" y="4775"/>
                </a:lnTo>
                <a:lnTo>
                  <a:pt x="3174" y="4978"/>
                </a:lnTo>
                <a:lnTo>
                  <a:pt x="3898" y="4902"/>
                </a:lnTo>
                <a:lnTo>
                  <a:pt x="3174" y="4902"/>
                </a:lnTo>
                <a:lnTo>
                  <a:pt x="2501" y="4699"/>
                </a:lnTo>
                <a:lnTo>
                  <a:pt x="1828" y="4533"/>
                </a:lnTo>
                <a:lnTo>
                  <a:pt x="1308" y="4013"/>
                </a:lnTo>
                <a:lnTo>
                  <a:pt x="749" y="3187"/>
                </a:lnTo>
                <a:lnTo>
                  <a:pt x="546" y="2946"/>
                </a:lnTo>
                <a:lnTo>
                  <a:pt x="355" y="2667"/>
                </a:lnTo>
                <a:lnTo>
                  <a:pt x="365" y="1955"/>
                </a:lnTo>
                <a:lnTo>
                  <a:pt x="507" y="1790"/>
                </a:lnTo>
                <a:lnTo>
                  <a:pt x="1066" y="1397"/>
                </a:lnTo>
                <a:lnTo>
                  <a:pt x="1701" y="1155"/>
                </a:lnTo>
                <a:lnTo>
                  <a:pt x="2933" y="558"/>
                </a:lnTo>
                <a:lnTo>
                  <a:pt x="3530" y="203"/>
                </a:lnTo>
                <a:lnTo>
                  <a:pt x="4178" y="127"/>
                </a:lnTo>
                <a:lnTo>
                  <a:pt x="4800" y="0"/>
                </a:lnTo>
                <a:close/>
              </a:path>
              <a:path w="6350" h="5079">
                <a:moveTo>
                  <a:pt x="4533" y="4495"/>
                </a:moveTo>
                <a:lnTo>
                  <a:pt x="3898" y="4775"/>
                </a:lnTo>
                <a:lnTo>
                  <a:pt x="3174" y="4902"/>
                </a:lnTo>
                <a:lnTo>
                  <a:pt x="3898" y="4902"/>
                </a:lnTo>
                <a:lnTo>
                  <a:pt x="4533" y="4495"/>
                </a:lnTo>
                <a:close/>
              </a:path>
              <a:path w="6350" h="5079">
                <a:moveTo>
                  <a:pt x="5711" y="452"/>
                </a:moveTo>
                <a:lnTo>
                  <a:pt x="5918" y="914"/>
                </a:lnTo>
                <a:lnTo>
                  <a:pt x="6044" y="1955"/>
                </a:lnTo>
                <a:lnTo>
                  <a:pt x="5765" y="2946"/>
                </a:lnTo>
                <a:lnTo>
                  <a:pt x="5979" y="2349"/>
                </a:lnTo>
                <a:lnTo>
                  <a:pt x="6090" y="1955"/>
                </a:lnTo>
                <a:lnTo>
                  <a:pt x="6041" y="1155"/>
                </a:lnTo>
                <a:lnTo>
                  <a:pt x="5819" y="596"/>
                </a:lnTo>
                <a:lnTo>
                  <a:pt x="5711" y="452"/>
                </a:lnTo>
                <a:close/>
              </a:path>
              <a:path w="6350" h="5079">
                <a:moveTo>
                  <a:pt x="5029" y="58"/>
                </a:moveTo>
                <a:lnTo>
                  <a:pt x="5562" y="279"/>
                </a:lnTo>
                <a:lnTo>
                  <a:pt x="5711" y="452"/>
                </a:lnTo>
                <a:lnTo>
                  <a:pt x="5600" y="203"/>
                </a:lnTo>
                <a:lnTo>
                  <a:pt x="5029" y="58"/>
                </a:lnTo>
                <a:close/>
              </a:path>
              <a:path w="6350" h="5079">
                <a:moveTo>
                  <a:pt x="4889" y="0"/>
                </a:moveTo>
                <a:lnTo>
                  <a:pt x="5029" y="58"/>
                </a:lnTo>
                <a:lnTo>
                  <a:pt x="4889" y="0"/>
                </a:lnTo>
                <a:close/>
              </a:path>
            </a:pathLst>
          </a:custGeom>
          <a:solidFill>
            <a:srgbClr val="80574C"/>
          </a:solidFill>
        </p:spPr>
        <p:txBody>
          <a:bodyPr wrap="square" lIns="0" tIns="0" rIns="0" bIns="0" rtlCol="0"/>
          <a:lstStyle/>
          <a:p>
            <a:endParaRPr sz="1350"/>
          </a:p>
        </p:txBody>
      </p:sp>
      <p:sp>
        <p:nvSpPr>
          <p:cNvPr id="301" name="bk object 301"/>
          <p:cNvSpPr/>
          <p:nvPr/>
        </p:nvSpPr>
        <p:spPr>
          <a:xfrm>
            <a:off x="7625330" y="4873764"/>
            <a:ext cx="3334" cy="2381"/>
          </a:xfrm>
          <a:custGeom>
            <a:avLst/>
            <a:gdLst/>
            <a:ahLst/>
            <a:cxnLst/>
            <a:rect l="l" t="t" r="r" b="b"/>
            <a:pathLst>
              <a:path w="4445" h="3175">
                <a:moveTo>
                  <a:pt x="0" y="0"/>
                </a:moveTo>
                <a:lnTo>
                  <a:pt x="2870" y="2590"/>
                </a:lnTo>
                <a:lnTo>
                  <a:pt x="3340" y="2590"/>
                </a:lnTo>
                <a:lnTo>
                  <a:pt x="3784" y="2540"/>
                </a:lnTo>
                <a:lnTo>
                  <a:pt x="3981" y="2463"/>
                </a:lnTo>
                <a:lnTo>
                  <a:pt x="3340" y="2463"/>
                </a:lnTo>
                <a:lnTo>
                  <a:pt x="2425" y="2425"/>
                </a:lnTo>
                <a:lnTo>
                  <a:pt x="1625" y="1943"/>
                </a:lnTo>
                <a:lnTo>
                  <a:pt x="990" y="1511"/>
                </a:lnTo>
                <a:lnTo>
                  <a:pt x="723" y="1117"/>
                </a:lnTo>
                <a:lnTo>
                  <a:pt x="393" y="787"/>
                </a:lnTo>
                <a:lnTo>
                  <a:pt x="165" y="393"/>
                </a:lnTo>
                <a:lnTo>
                  <a:pt x="0" y="0"/>
                </a:lnTo>
                <a:close/>
              </a:path>
              <a:path w="4445" h="3175">
                <a:moveTo>
                  <a:pt x="4178" y="2387"/>
                </a:moveTo>
                <a:lnTo>
                  <a:pt x="3340" y="2463"/>
                </a:lnTo>
                <a:lnTo>
                  <a:pt x="3981" y="2463"/>
                </a:lnTo>
                <a:lnTo>
                  <a:pt x="4178" y="2387"/>
                </a:lnTo>
                <a:close/>
              </a:path>
            </a:pathLst>
          </a:custGeom>
          <a:solidFill>
            <a:srgbClr val="DEB0A1"/>
          </a:solidFill>
        </p:spPr>
        <p:txBody>
          <a:bodyPr wrap="square" lIns="0" tIns="0" rIns="0" bIns="0" rtlCol="0"/>
          <a:lstStyle/>
          <a:p>
            <a:endParaRPr sz="1350"/>
          </a:p>
        </p:txBody>
      </p:sp>
      <p:sp>
        <p:nvSpPr>
          <p:cNvPr id="302" name="bk object 302"/>
          <p:cNvSpPr/>
          <p:nvPr/>
        </p:nvSpPr>
        <p:spPr>
          <a:xfrm>
            <a:off x="7609428" y="4873533"/>
            <a:ext cx="11096" cy="10858"/>
          </a:xfrm>
          <a:prstGeom prst="rect">
            <a:avLst/>
          </a:prstGeom>
          <a:blipFill>
            <a:blip r:embed="rId83" cstate="print"/>
            <a:stretch>
              <a:fillRect/>
            </a:stretch>
          </a:blipFill>
        </p:spPr>
        <p:txBody>
          <a:bodyPr wrap="square" lIns="0" tIns="0" rIns="0" bIns="0" rtlCol="0"/>
          <a:lstStyle/>
          <a:p>
            <a:endParaRPr sz="1350"/>
          </a:p>
        </p:txBody>
      </p:sp>
      <p:sp>
        <p:nvSpPr>
          <p:cNvPr id="303" name="bk object 303"/>
          <p:cNvSpPr/>
          <p:nvPr/>
        </p:nvSpPr>
        <p:spPr>
          <a:xfrm>
            <a:off x="7620168" y="4878924"/>
            <a:ext cx="476" cy="2858"/>
          </a:xfrm>
          <a:custGeom>
            <a:avLst/>
            <a:gdLst/>
            <a:ahLst/>
            <a:cxnLst/>
            <a:rect l="l" t="t" r="r" b="b"/>
            <a:pathLst>
              <a:path w="634" h="3809">
                <a:moveTo>
                  <a:pt x="76" y="0"/>
                </a:moveTo>
                <a:lnTo>
                  <a:pt x="0" y="3543"/>
                </a:lnTo>
                <a:lnTo>
                  <a:pt x="279" y="3060"/>
                </a:lnTo>
                <a:lnTo>
                  <a:pt x="482" y="2425"/>
                </a:lnTo>
                <a:lnTo>
                  <a:pt x="482" y="558"/>
                </a:lnTo>
                <a:lnTo>
                  <a:pt x="76" y="0"/>
                </a:lnTo>
                <a:close/>
              </a:path>
            </a:pathLst>
          </a:custGeom>
          <a:solidFill>
            <a:srgbClr val="DEB0A1"/>
          </a:solidFill>
        </p:spPr>
        <p:txBody>
          <a:bodyPr wrap="square" lIns="0" tIns="0" rIns="0" bIns="0" rtlCol="0"/>
          <a:lstStyle/>
          <a:p>
            <a:endParaRPr sz="1350"/>
          </a:p>
        </p:txBody>
      </p:sp>
      <p:sp>
        <p:nvSpPr>
          <p:cNvPr id="304" name="bk object 304"/>
          <p:cNvSpPr/>
          <p:nvPr/>
        </p:nvSpPr>
        <p:spPr>
          <a:xfrm>
            <a:off x="7617303" y="4873319"/>
            <a:ext cx="3334" cy="5715"/>
          </a:xfrm>
          <a:custGeom>
            <a:avLst/>
            <a:gdLst/>
            <a:ahLst/>
            <a:cxnLst/>
            <a:rect l="l" t="t" r="r" b="b"/>
            <a:pathLst>
              <a:path w="4445" h="7620">
                <a:moveTo>
                  <a:pt x="787" y="0"/>
                </a:moveTo>
                <a:lnTo>
                  <a:pt x="0" y="114"/>
                </a:lnTo>
                <a:lnTo>
                  <a:pt x="787" y="190"/>
                </a:lnTo>
                <a:lnTo>
                  <a:pt x="1511" y="596"/>
                </a:lnTo>
                <a:lnTo>
                  <a:pt x="3898" y="7480"/>
                </a:lnTo>
                <a:lnTo>
                  <a:pt x="4064" y="6718"/>
                </a:lnTo>
                <a:lnTo>
                  <a:pt x="4064" y="4368"/>
                </a:lnTo>
                <a:lnTo>
                  <a:pt x="3898" y="3568"/>
                </a:lnTo>
                <a:lnTo>
                  <a:pt x="3378" y="2095"/>
                </a:lnTo>
                <a:lnTo>
                  <a:pt x="2908" y="1346"/>
                </a:lnTo>
                <a:lnTo>
                  <a:pt x="2273" y="825"/>
                </a:lnTo>
                <a:lnTo>
                  <a:pt x="1625" y="355"/>
                </a:lnTo>
                <a:lnTo>
                  <a:pt x="787" y="0"/>
                </a:lnTo>
                <a:close/>
              </a:path>
            </a:pathLst>
          </a:custGeom>
          <a:solidFill>
            <a:srgbClr val="DEB0A1"/>
          </a:solidFill>
        </p:spPr>
        <p:txBody>
          <a:bodyPr wrap="square" lIns="0" tIns="0" rIns="0" bIns="0" rtlCol="0"/>
          <a:lstStyle/>
          <a:p>
            <a:endParaRPr sz="1350"/>
          </a:p>
        </p:txBody>
      </p:sp>
      <p:sp>
        <p:nvSpPr>
          <p:cNvPr id="305" name="bk object 305"/>
          <p:cNvSpPr/>
          <p:nvPr/>
        </p:nvSpPr>
        <p:spPr>
          <a:xfrm>
            <a:off x="7626638" y="4872358"/>
            <a:ext cx="2381" cy="2381"/>
          </a:xfrm>
          <a:custGeom>
            <a:avLst/>
            <a:gdLst/>
            <a:ahLst/>
            <a:cxnLst/>
            <a:rect l="l" t="t" r="r" b="b"/>
            <a:pathLst>
              <a:path w="3175" h="3175">
                <a:moveTo>
                  <a:pt x="2832" y="1397"/>
                </a:moveTo>
                <a:lnTo>
                  <a:pt x="2832" y="2184"/>
                </a:lnTo>
                <a:lnTo>
                  <a:pt x="2197" y="2832"/>
                </a:lnTo>
                <a:lnTo>
                  <a:pt x="1320" y="2832"/>
                </a:lnTo>
                <a:lnTo>
                  <a:pt x="596" y="2832"/>
                </a:lnTo>
                <a:lnTo>
                  <a:pt x="0" y="2184"/>
                </a:lnTo>
                <a:lnTo>
                  <a:pt x="0" y="1397"/>
                </a:lnTo>
                <a:lnTo>
                  <a:pt x="0" y="635"/>
                </a:lnTo>
                <a:lnTo>
                  <a:pt x="596" y="0"/>
                </a:lnTo>
                <a:lnTo>
                  <a:pt x="1320" y="0"/>
                </a:lnTo>
                <a:lnTo>
                  <a:pt x="2197" y="0"/>
                </a:lnTo>
                <a:lnTo>
                  <a:pt x="2832" y="635"/>
                </a:lnTo>
                <a:lnTo>
                  <a:pt x="2832" y="1397"/>
                </a:lnTo>
                <a:close/>
              </a:path>
            </a:pathLst>
          </a:custGeom>
          <a:ln w="3175">
            <a:solidFill>
              <a:srgbClr val="4A2913"/>
            </a:solidFill>
          </a:ln>
        </p:spPr>
        <p:txBody>
          <a:bodyPr wrap="square" lIns="0" tIns="0" rIns="0" bIns="0" rtlCol="0"/>
          <a:lstStyle/>
          <a:p>
            <a:endParaRPr sz="1350"/>
          </a:p>
        </p:txBody>
      </p:sp>
      <p:sp>
        <p:nvSpPr>
          <p:cNvPr id="306" name="bk object 306"/>
          <p:cNvSpPr/>
          <p:nvPr/>
        </p:nvSpPr>
        <p:spPr>
          <a:xfrm>
            <a:off x="7626643" y="4872446"/>
            <a:ext cx="2381" cy="2381"/>
          </a:xfrm>
          <a:custGeom>
            <a:avLst/>
            <a:gdLst/>
            <a:ahLst/>
            <a:cxnLst/>
            <a:rect l="l" t="t" r="r" b="b"/>
            <a:pathLst>
              <a:path w="3175" h="3175">
                <a:moveTo>
                  <a:pt x="2031" y="0"/>
                </a:moveTo>
                <a:lnTo>
                  <a:pt x="507" y="0"/>
                </a:lnTo>
                <a:lnTo>
                  <a:pt x="0" y="596"/>
                </a:lnTo>
                <a:lnTo>
                  <a:pt x="0" y="2108"/>
                </a:lnTo>
                <a:lnTo>
                  <a:pt x="507" y="2705"/>
                </a:lnTo>
                <a:lnTo>
                  <a:pt x="2031" y="2705"/>
                </a:lnTo>
                <a:lnTo>
                  <a:pt x="2628" y="2108"/>
                </a:lnTo>
                <a:lnTo>
                  <a:pt x="2628" y="596"/>
                </a:lnTo>
                <a:lnTo>
                  <a:pt x="2031" y="0"/>
                </a:lnTo>
                <a:close/>
              </a:path>
            </a:pathLst>
          </a:custGeom>
          <a:solidFill>
            <a:srgbClr val="000001"/>
          </a:solidFill>
        </p:spPr>
        <p:txBody>
          <a:bodyPr wrap="square" lIns="0" tIns="0" rIns="0" bIns="0" rtlCol="0"/>
          <a:lstStyle/>
          <a:p>
            <a:endParaRPr sz="1350"/>
          </a:p>
        </p:txBody>
      </p:sp>
      <p:sp>
        <p:nvSpPr>
          <p:cNvPr id="307" name="bk object 307"/>
          <p:cNvSpPr/>
          <p:nvPr/>
        </p:nvSpPr>
        <p:spPr>
          <a:xfrm>
            <a:off x="7626643" y="4872446"/>
            <a:ext cx="2381" cy="2381"/>
          </a:xfrm>
          <a:custGeom>
            <a:avLst/>
            <a:gdLst/>
            <a:ahLst/>
            <a:cxnLst/>
            <a:rect l="l" t="t" r="r" b="b"/>
            <a:pathLst>
              <a:path w="3175" h="3175">
                <a:moveTo>
                  <a:pt x="2628" y="1358"/>
                </a:moveTo>
                <a:lnTo>
                  <a:pt x="2628" y="2108"/>
                </a:lnTo>
                <a:lnTo>
                  <a:pt x="2031" y="2705"/>
                </a:lnTo>
                <a:lnTo>
                  <a:pt x="1269" y="2705"/>
                </a:lnTo>
                <a:lnTo>
                  <a:pt x="507" y="2705"/>
                </a:lnTo>
                <a:lnTo>
                  <a:pt x="0" y="2108"/>
                </a:lnTo>
                <a:lnTo>
                  <a:pt x="0" y="1358"/>
                </a:lnTo>
                <a:lnTo>
                  <a:pt x="0" y="596"/>
                </a:lnTo>
                <a:lnTo>
                  <a:pt x="507" y="0"/>
                </a:lnTo>
                <a:lnTo>
                  <a:pt x="1269" y="0"/>
                </a:lnTo>
                <a:lnTo>
                  <a:pt x="2031" y="0"/>
                </a:lnTo>
                <a:lnTo>
                  <a:pt x="2628" y="596"/>
                </a:lnTo>
                <a:lnTo>
                  <a:pt x="2628" y="1358"/>
                </a:lnTo>
                <a:close/>
              </a:path>
            </a:pathLst>
          </a:custGeom>
          <a:ln w="3175">
            <a:solidFill>
              <a:srgbClr val="C9522D"/>
            </a:solidFill>
          </a:ln>
        </p:spPr>
        <p:txBody>
          <a:bodyPr wrap="square" lIns="0" tIns="0" rIns="0" bIns="0" rtlCol="0"/>
          <a:lstStyle/>
          <a:p>
            <a:endParaRPr sz="1350"/>
          </a:p>
        </p:txBody>
      </p:sp>
      <p:sp>
        <p:nvSpPr>
          <p:cNvPr id="308" name="bk object 308"/>
          <p:cNvSpPr/>
          <p:nvPr/>
        </p:nvSpPr>
        <p:spPr>
          <a:xfrm>
            <a:off x="7627590" y="4872814"/>
            <a:ext cx="1429" cy="476"/>
          </a:xfrm>
          <a:custGeom>
            <a:avLst/>
            <a:gdLst/>
            <a:ahLst/>
            <a:cxnLst/>
            <a:rect l="l" t="t" r="r" b="b"/>
            <a:pathLst>
              <a:path w="1904" h="635">
                <a:moveTo>
                  <a:pt x="965" y="0"/>
                </a:moveTo>
                <a:lnTo>
                  <a:pt x="330" y="0"/>
                </a:lnTo>
                <a:lnTo>
                  <a:pt x="0" y="63"/>
                </a:lnTo>
                <a:lnTo>
                  <a:pt x="0" y="469"/>
                </a:lnTo>
                <a:lnTo>
                  <a:pt x="330" y="584"/>
                </a:lnTo>
                <a:lnTo>
                  <a:pt x="965" y="584"/>
                </a:lnTo>
                <a:lnTo>
                  <a:pt x="1282" y="469"/>
                </a:lnTo>
                <a:lnTo>
                  <a:pt x="1282" y="63"/>
                </a:lnTo>
                <a:lnTo>
                  <a:pt x="965" y="0"/>
                </a:lnTo>
                <a:close/>
              </a:path>
            </a:pathLst>
          </a:custGeom>
          <a:solidFill>
            <a:srgbClr val="F8F7F7"/>
          </a:solidFill>
        </p:spPr>
        <p:txBody>
          <a:bodyPr wrap="square" lIns="0" tIns="0" rIns="0" bIns="0" rtlCol="0"/>
          <a:lstStyle/>
          <a:p>
            <a:endParaRPr sz="1350"/>
          </a:p>
        </p:txBody>
      </p:sp>
      <p:sp>
        <p:nvSpPr>
          <p:cNvPr id="309" name="bk object 309"/>
          <p:cNvSpPr/>
          <p:nvPr/>
        </p:nvSpPr>
        <p:spPr>
          <a:xfrm>
            <a:off x="7626642" y="4873763"/>
            <a:ext cx="1905" cy="953"/>
          </a:xfrm>
          <a:custGeom>
            <a:avLst/>
            <a:gdLst/>
            <a:ahLst/>
            <a:cxnLst/>
            <a:rect l="l" t="t" r="r" b="b"/>
            <a:pathLst>
              <a:path w="2540" h="1270">
                <a:moveTo>
                  <a:pt x="0" y="0"/>
                </a:moveTo>
                <a:lnTo>
                  <a:pt x="38" y="241"/>
                </a:lnTo>
                <a:lnTo>
                  <a:pt x="279" y="762"/>
                </a:lnTo>
                <a:lnTo>
                  <a:pt x="482" y="825"/>
                </a:lnTo>
                <a:lnTo>
                  <a:pt x="685" y="1041"/>
                </a:lnTo>
                <a:lnTo>
                  <a:pt x="1003" y="1117"/>
                </a:lnTo>
                <a:lnTo>
                  <a:pt x="1587" y="1117"/>
                </a:lnTo>
                <a:lnTo>
                  <a:pt x="2032" y="825"/>
                </a:lnTo>
                <a:lnTo>
                  <a:pt x="2184" y="762"/>
                </a:lnTo>
                <a:lnTo>
                  <a:pt x="1435" y="762"/>
                </a:lnTo>
                <a:lnTo>
                  <a:pt x="393" y="317"/>
                </a:lnTo>
                <a:lnTo>
                  <a:pt x="0" y="0"/>
                </a:lnTo>
                <a:close/>
              </a:path>
              <a:path w="2540" h="1270">
                <a:moveTo>
                  <a:pt x="2222" y="444"/>
                </a:moveTo>
                <a:lnTo>
                  <a:pt x="1828" y="635"/>
                </a:lnTo>
                <a:lnTo>
                  <a:pt x="1435" y="762"/>
                </a:lnTo>
                <a:lnTo>
                  <a:pt x="2184" y="762"/>
                </a:lnTo>
                <a:lnTo>
                  <a:pt x="2222" y="444"/>
                </a:lnTo>
                <a:close/>
              </a:path>
            </a:pathLst>
          </a:custGeom>
          <a:solidFill>
            <a:srgbClr val="BD7345"/>
          </a:solidFill>
        </p:spPr>
        <p:txBody>
          <a:bodyPr wrap="square" lIns="0" tIns="0" rIns="0" bIns="0" rtlCol="0"/>
          <a:lstStyle/>
          <a:p>
            <a:endParaRPr sz="1350"/>
          </a:p>
        </p:txBody>
      </p:sp>
      <p:sp>
        <p:nvSpPr>
          <p:cNvPr id="310" name="bk object 310"/>
          <p:cNvSpPr/>
          <p:nvPr/>
        </p:nvSpPr>
        <p:spPr>
          <a:xfrm>
            <a:off x="7624464" y="4871525"/>
            <a:ext cx="5715" cy="2381"/>
          </a:xfrm>
          <a:custGeom>
            <a:avLst/>
            <a:gdLst/>
            <a:ahLst/>
            <a:cxnLst/>
            <a:rect l="l" t="t" r="r" b="b"/>
            <a:pathLst>
              <a:path w="7620" h="3175">
                <a:moveTo>
                  <a:pt x="4699" y="0"/>
                </a:moveTo>
                <a:lnTo>
                  <a:pt x="3975" y="241"/>
                </a:lnTo>
                <a:lnTo>
                  <a:pt x="3302" y="431"/>
                </a:lnTo>
                <a:lnTo>
                  <a:pt x="2590" y="838"/>
                </a:lnTo>
                <a:lnTo>
                  <a:pt x="2032" y="1193"/>
                </a:lnTo>
                <a:lnTo>
                  <a:pt x="1511" y="1638"/>
                </a:lnTo>
                <a:lnTo>
                  <a:pt x="990" y="1981"/>
                </a:lnTo>
                <a:lnTo>
                  <a:pt x="482" y="2425"/>
                </a:lnTo>
                <a:lnTo>
                  <a:pt x="0" y="2984"/>
                </a:lnTo>
                <a:lnTo>
                  <a:pt x="1320" y="2590"/>
                </a:lnTo>
                <a:lnTo>
                  <a:pt x="1943" y="2311"/>
                </a:lnTo>
                <a:lnTo>
                  <a:pt x="3149" y="1638"/>
                </a:lnTo>
                <a:lnTo>
                  <a:pt x="4328" y="1117"/>
                </a:lnTo>
                <a:lnTo>
                  <a:pt x="4813" y="952"/>
                </a:lnTo>
                <a:lnTo>
                  <a:pt x="5372" y="838"/>
                </a:lnTo>
                <a:lnTo>
                  <a:pt x="6007" y="800"/>
                </a:lnTo>
                <a:lnTo>
                  <a:pt x="7071" y="800"/>
                </a:lnTo>
                <a:lnTo>
                  <a:pt x="6921" y="431"/>
                </a:lnTo>
                <a:lnTo>
                  <a:pt x="6159" y="152"/>
                </a:lnTo>
                <a:lnTo>
                  <a:pt x="5372" y="38"/>
                </a:lnTo>
                <a:lnTo>
                  <a:pt x="4699" y="0"/>
                </a:lnTo>
                <a:close/>
              </a:path>
              <a:path w="7620" h="3175">
                <a:moveTo>
                  <a:pt x="7071" y="800"/>
                </a:moveTo>
                <a:lnTo>
                  <a:pt x="6007" y="800"/>
                </a:lnTo>
                <a:lnTo>
                  <a:pt x="6642" y="838"/>
                </a:lnTo>
                <a:lnTo>
                  <a:pt x="7200" y="1117"/>
                </a:lnTo>
                <a:lnTo>
                  <a:pt x="7071" y="800"/>
                </a:lnTo>
                <a:close/>
              </a:path>
            </a:pathLst>
          </a:custGeom>
          <a:solidFill>
            <a:srgbClr val="673B35"/>
          </a:solidFill>
        </p:spPr>
        <p:txBody>
          <a:bodyPr wrap="square" lIns="0" tIns="0" rIns="0" bIns="0" rtlCol="0"/>
          <a:lstStyle/>
          <a:p>
            <a:endParaRPr sz="1350"/>
          </a:p>
        </p:txBody>
      </p:sp>
      <p:sp>
        <p:nvSpPr>
          <p:cNvPr id="311" name="bk object 311"/>
          <p:cNvSpPr/>
          <p:nvPr/>
        </p:nvSpPr>
        <p:spPr>
          <a:xfrm>
            <a:off x="7619066" y="4873493"/>
            <a:ext cx="1905" cy="5239"/>
          </a:xfrm>
          <a:custGeom>
            <a:avLst/>
            <a:gdLst/>
            <a:ahLst/>
            <a:cxnLst/>
            <a:rect l="l" t="t" r="r" b="b"/>
            <a:pathLst>
              <a:path w="2540" h="6984">
                <a:moveTo>
                  <a:pt x="0" y="0"/>
                </a:moveTo>
                <a:lnTo>
                  <a:pt x="1981" y="6845"/>
                </a:lnTo>
                <a:lnTo>
                  <a:pt x="2184" y="5600"/>
                </a:lnTo>
                <a:lnTo>
                  <a:pt x="558" y="355"/>
                </a:lnTo>
                <a:lnTo>
                  <a:pt x="0" y="0"/>
                </a:lnTo>
                <a:close/>
              </a:path>
            </a:pathLst>
          </a:custGeom>
          <a:solidFill>
            <a:srgbClr val="895A4C"/>
          </a:solidFill>
        </p:spPr>
        <p:txBody>
          <a:bodyPr wrap="square" lIns="0" tIns="0" rIns="0" bIns="0" rtlCol="0"/>
          <a:lstStyle/>
          <a:p>
            <a:endParaRPr sz="1350"/>
          </a:p>
        </p:txBody>
      </p:sp>
      <p:sp>
        <p:nvSpPr>
          <p:cNvPr id="312" name="bk object 312"/>
          <p:cNvSpPr/>
          <p:nvPr/>
        </p:nvSpPr>
        <p:spPr>
          <a:xfrm>
            <a:off x="7617065" y="4885306"/>
            <a:ext cx="10953" cy="19050"/>
          </a:xfrm>
          <a:custGeom>
            <a:avLst/>
            <a:gdLst/>
            <a:ahLst/>
            <a:cxnLst/>
            <a:rect l="l" t="t" r="r" b="b"/>
            <a:pathLst>
              <a:path w="14604" h="25400">
                <a:moveTo>
                  <a:pt x="3340" y="0"/>
                </a:moveTo>
                <a:lnTo>
                  <a:pt x="1625" y="673"/>
                </a:lnTo>
                <a:lnTo>
                  <a:pt x="0" y="1435"/>
                </a:lnTo>
                <a:lnTo>
                  <a:pt x="1231" y="7442"/>
                </a:lnTo>
                <a:lnTo>
                  <a:pt x="7238" y="20688"/>
                </a:lnTo>
                <a:lnTo>
                  <a:pt x="11023" y="25387"/>
                </a:lnTo>
                <a:lnTo>
                  <a:pt x="12649" y="24752"/>
                </a:lnTo>
                <a:lnTo>
                  <a:pt x="14274" y="23990"/>
                </a:lnTo>
                <a:lnTo>
                  <a:pt x="13169" y="17995"/>
                </a:lnTo>
                <a:lnTo>
                  <a:pt x="10058" y="11506"/>
                </a:lnTo>
                <a:lnTo>
                  <a:pt x="7124" y="4813"/>
                </a:lnTo>
                <a:lnTo>
                  <a:pt x="3340" y="0"/>
                </a:lnTo>
                <a:close/>
              </a:path>
            </a:pathLst>
          </a:custGeom>
          <a:solidFill>
            <a:srgbClr val="4C8D47"/>
          </a:solidFill>
        </p:spPr>
        <p:txBody>
          <a:bodyPr wrap="square" lIns="0" tIns="0" rIns="0" bIns="0" rtlCol="0"/>
          <a:lstStyle/>
          <a:p>
            <a:endParaRPr sz="1350"/>
          </a:p>
        </p:txBody>
      </p:sp>
      <p:sp>
        <p:nvSpPr>
          <p:cNvPr id="313" name="bk object 313"/>
          <p:cNvSpPr/>
          <p:nvPr/>
        </p:nvSpPr>
        <p:spPr>
          <a:xfrm>
            <a:off x="7618286" y="4885304"/>
            <a:ext cx="9525" cy="18574"/>
          </a:xfrm>
          <a:custGeom>
            <a:avLst/>
            <a:gdLst/>
            <a:ahLst/>
            <a:cxnLst/>
            <a:rect l="l" t="t" r="r" b="b"/>
            <a:pathLst>
              <a:path w="12700" h="24765">
                <a:moveTo>
                  <a:pt x="1714" y="0"/>
                </a:moveTo>
                <a:lnTo>
                  <a:pt x="0" y="673"/>
                </a:lnTo>
                <a:lnTo>
                  <a:pt x="3352" y="7844"/>
                </a:lnTo>
                <a:lnTo>
                  <a:pt x="8277" y="18859"/>
                </a:lnTo>
                <a:lnTo>
                  <a:pt x="11023" y="24752"/>
                </a:lnTo>
                <a:lnTo>
                  <a:pt x="12649" y="23990"/>
                </a:lnTo>
                <a:lnTo>
                  <a:pt x="11544" y="17995"/>
                </a:lnTo>
                <a:lnTo>
                  <a:pt x="8432" y="11506"/>
                </a:lnTo>
                <a:lnTo>
                  <a:pt x="5486" y="4826"/>
                </a:lnTo>
                <a:lnTo>
                  <a:pt x="1714" y="0"/>
                </a:lnTo>
                <a:close/>
              </a:path>
            </a:pathLst>
          </a:custGeom>
          <a:solidFill>
            <a:srgbClr val="2E6337"/>
          </a:solidFill>
        </p:spPr>
        <p:txBody>
          <a:bodyPr wrap="square" lIns="0" tIns="0" rIns="0" bIns="0" rtlCol="0"/>
          <a:lstStyle/>
          <a:p>
            <a:endParaRPr sz="1350"/>
          </a:p>
        </p:txBody>
      </p:sp>
      <p:sp>
        <p:nvSpPr>
          <p:cNvPr id="314" name="bk object 314"/>
          <p:cNvSpPr/>
          <p:nvPr/>
        </p:nvSpPr>
        <p:spPr>
          <a:xfrm>
            <a:off x="7623211" y="4888529"/>
            <a:ext cx="15716" cy="15716"/>
          </a:xfrm>
          <a:custGeom>
            <a:avLst/>
            <a:gdLst/>
            <a:ahLst/>
            <a:cxnLst/>
            <a:rect l="l" t="t" r="r" b="b"/>
            <a:pathLst>
              <a:path w="20954" h="20954">
                <a:moveTo>
                  <a:pt x="2667" y="0"/>
                </a:moveTo>
                <a:lnTo>
                  <a:pt x="17907" y="20853"/>
                </a:lnTo>
                <a:lnTo>
                  <a:pt x="20535" y="18503"/>
                </a:lnTo>
                <a:lnTo>
                  <a:pt x="17551" y="13373"/>
                </a:lnTo>
                <a:lnTo>
                  <a:pt x="12611" y="8242"/>
                </a:lnTo>
                <a:lnTo>
                  <a:pt x="7670" y="3187"/>
                </a:lnTo>
                <a:lnTo>
                  <a:pt x="2667" y="0"/>
                </a:lnTo>
                <a:close/>
              </a:path>
            </a:pathLst>
          </a:custGeom>
          <a:solidFill>
            <a:srgbClr val="4C8D47"/>
          </a:solidFill>
        </p:spPr>
        <p:txBody>
          <a:bodyPr wrap="square" lIns="0" tIns="0" rIns="0" bIns="0" rtlCol="0"/>
          <a:lstStyle/>
          <a:p>
            <a:endParaRPr sz="1350"/>
          </a:p>
        </p:txBody>
      </p:sp>
      <p:sp>
        <p:nvSpPr>
          <p:cNvPr id="315" name="bk object 315"/>
          <p:cNvSpPr/>
          <p:nvPr/>
        </p:nvSpPr>
        <p:spPr>
          <a:xfrm>
            <a:off x="7623210" y="4889428"/>
            <a:ext cx="14764" cy="14764"/>
          </a:xfrm>
          <a:custGeom>
            <a:avLst/>
            <a:gdLst/>
            <a:ahLst/>
            <a:cxnLst/>
            <a:rect l="l" t="t" r="r" b="b"/>
            <a:pathLst>
              <a:path w="19684" h="19684">
                <a:moveTo>
                  <a:pt x="1358" y="0"/>
                </a:moveTo>
                <a:lnTo>
                  <a:pt x="17906" y="19646"/>
                </a:lnTo>
                <a:lnTo>
                  <a:pt x="19253" y="18453"/>
                </a:lnTo>
                <a:lnTo>
                  <a:pt x="14815" y="13880"/>
                </a:lnTo>
                <a:lnTo>
                  <a:pt x="10853" y="9883"/>
                </a:lnTo>
                <a:lnTo>
                  <a:pt x="6617" y="5558"/>
                </a:lnTo>
                <a:lnTo>
                  <a:pt x="1358" y="0"/>
                </a:lnTo>
                <a:close/>
              </a:path>
            </a:pathLst>
          </a:custGeom>
          <a:solidFill>
            <a:srgbClr val="2E6337"/>
          </a:solidFill>
        </p:spPr>
        <p:txBody>
          <a:bodyPr wrap="square" lIns="0" tIns="0" rIns="0" bIns="0" rtlCol="0"/>
          <a:lstStyle/>
          <a:p>
            <a:endParaRPr sz="1350"/>
          </a:p>
        </p:txBody>
      </p:sp>
      <p:sp>
        <p:nvSpPr>
          <p:cNvPr id="316" name="bk object 316"/>
          <p:cNvSpPr/>
          <p:nvPr/>
        </p:nvSpPr>
        <p:spPr>
          <a:xfrm>
            <a:off x="7627595" y="4900431"/>
            <a:ext cx="8573" cy="20003"/>
          </a:xfrm>
          <a:custGeom>
            <a:avLst/>
            <a:gdLst/>
            <a:ahLst/>
            <a:cxnLst/>
            <a:rect l="l" t="t" r="r" b="b"/>
            <a:pathLst>
              <a:path w="11429" h="26670">
                <a:moveTo>
                  <a:pt x="3428" y="0"/>
                </a:moveTo>
                <a:lnTo>
                  <a:pt x="0" y="1003"/>
                </a:lnTo>
                <a:lnTo>
                  <a:pt x="317" y="7010"/>
                </a:lnTo>
                <a:lnTo>
                  <a:pt x="2387" y="14008"/>
                </a:lnTo>
                <a:lnTo>
                  <a:pt x="4419" y="20967"/>
                </a:lnTo>
                <a:lnTo>
                  <a:pt x="7480" y="26174"/>
                </a:lnTo>
                <a:lnTo>
                  <a:pt x="10858" y="25273"/>
                </a:lnTo>
                <a:lnTo>
                  <a:pt x="10617" y="19227"/>
                </a:lnTo>
                <a:lnTo>
                  <a:pt x="8559" y="12255"/>
                </a:lnTo>
                <a:lnTo>
                  <a:pt x="6451" y="5219"/>
                </a:lnTo>
                <a:lnTo>
                  <a:pt x="3428" y="0"/>
                </a:lnTo>
                <a:close/>
              </a:path>
            </a:pathLst>
          </a:custGeom>
          <a:solidFill>
            <a:srgbClr val="4C8D47"/>
          </a:solidFill>
        </p:spPr>
        <p:txBody>
          <a:bodyPr wrap="square" lIns="0" tIns="0" rIns="0" bIns="0" rtlCol="0"/>
          <a:lstStyle/>
          <a:p>
            <a:endParaRPr sz="1350"/>
          </a:p>
        </p:txBody>
      </p:sp>
      <p:sp>
        <p:nvSpPr>
          <p:cNvPr id="317" name="bk object 317"/>
          <p:cNvSpPr/>
          <p:nvPr/>
        </p:nvSpPr>
        <p:spPr>
          <a:xfrm>
            <a:off x="7628853" y="4900439"/>
            <a:ext cx="7144" cy="19526"/>
          </a:xfrm>
          <a:custGeom>
            <a:avLst/>
            <a:gdLst/>
            <a:ahLst/>
            <a:cxnLst/>
            <a:rect l="l" t="t" r="r" b="b"/>
            <a:pathLst>
              <a:path w="9525" h="26034">
                <a:moveTo>
                  <a:pt x="1739" y="0"/>
                </a:moveTo>
                <a:lnTo>
                  <a:pt x="0" y="520"/>
                </a:lnTo>
                <a:lnTo>
                  <a:pt x="2335" y="8000"/>
                </a:lnTo>
                <a:lnTo>
                  <a:pt x="4083" y="13944"/>
                </a:lnTo>
                <a:lnTo>
                  <a:pt x="5668" y="19469"/>
                </a:lnTo>
                <a:lnTo>
                  <a:pt x="7518" y="25692"/>
                </a:lnTo>
                <a:lnTo>
                  <a:pt x="9182" y="25260"/>
                </a:lnTo>
                <a:lnTo>
                  <a:pt x="8940" y="19215"/>
                </a:lnTo>
                <a:lnTo>
                  <a:pt x="6883" y="12242"/>
                </a:lnTo>
                <a:lnTo>
                  <a:pt x="4775" y="5206"/>
                </a:lnTo>
                <a:lnTo>
                  <a:pt x="1739" y="0"/>
                </a:lnTo>
                <a:close/>
              </a:path>
            </a:pathLst>
          </a:custGeom>
          <a:solidFill>
            <a:srgbClr val="2E6337"/>
          </a:solidFill>
        </p:spPr>
        <p:txBody>
          <a:bodyPr wrap="square" lIns="0" tIns="0" rIns="0" bIns="0" rtlCol="0"/>
          <a:lstStyle/>
          <a:p>
            <a:endParaRPr sz="1350"/>
          </a:p>
        </p:txBody>
      </p:sp>
      <p:sp>
        <p:nvSpPr>
          <p:cNvPr id="318" name="bk object 318"/>
          <p:cNvSpPr/>
          <p:nvPr/>
        </p:nvSpPr>
        <p:spPr>
          <a:xfrm>
            <a:off x="7633125" y="4904351"/>
            <a:ext cx="13811" cy="17145"/>
          </a:xfrm>
          <a:custGeom>
            <a:avLst/>
            <a:gdLst/>
            <a:ahLst/>
            <a:cxnLst/>
            <a:rect l="l" t="t" r="r" b="b"/>
            <a:pathLst>
              <a:path w="18415" h="22859">
                <a:moveTo>
                  <a:pt x="2895" y="0"/>
                </a:moveTo>
                <a:lnTo>
                  <a:pt x="0" y="2108"/>
                </a:lnTo>
                <a:lnTo>
                  <a:pt x="2171" y="7505"/>
                </a:lnTo>
                <a:lnTo>
                  <a:pt x="10541" y="18973"/>
                </a:lnTo>
                <a:lnTo>
                  <a:pt x="15100" y="22796"/>
                </a:lnTo>
                <a:lnTo>
                  <a:pt x="16535" y="21755"/>
                </a:lnTo>
                <a:lnTo>
                  <a:pt x="18046" y="20764"/>
                </a:lnTo>
                <a:lnTo>
                  <a:pt x="15862" y="15227"/>
                </a:lnTo>
                <a:lnTo>
                  <a:pt x="11645" y="9575"/>
                </a:lnTo>
                <a:lnTo>
                  <a:pt x="7467" y="3809"/>
                </a:lnTo>
                <a:lnTo>
                  <a:pt x="2895" y="0"/>
                </a:lnTo>
                <a:close/>
              </a:path>
            </a:pathLst>
          </a:custGeom>
          <a:solidFill>
            <a:srgbClr val="4C8D47"/>
          </a:solidFill>
        </p:spPr>
        <p:txBody>
          <a:bodyPr wrap="square" lIns="0" tIns="0" rIns="0" bIns="0" rtlCol="0"/>
          <a:lstStyle/>
          <a:p>
            <a:endParaRPr sz="1350"/>
          </a:p>
        </p:txBody>
      </p:sp>
      <p:sp>
        <p:nvSpPr>
          <p:cNvPr id="319" name="bk object 319"/>
          <p:cNvSpPr/>
          <p:nvPr/>
        </p:nvSpPr>
        <p:spPr>
          <a:xfrm>
            <a:off x="7633118" y="4905151"/>
            <a:ext cx="12859" cy="16669"/>
          </a:xfrm>
          <a:custGeom>
            <a:avLst/>
            <a:gdLst/>
            <a:ahLst/>
            <a:cxnLst/>
            <a:rect l="l" t="t" r="r" b="b"/>
            <a:pathLst>
              <a:path w="17145" h="22225">
                <a:moveTo>
                  <a:pt x="1435" y="0"/>
                </a:moveTo>
                <a:lnTo>
                  <a:pt x="0" y="1041"/>
                </a:lnTo>
                <a:lnTo>
                  <a:pt x="2184" y="6438"/>
                </a:lnTo>
                <a:lnTo>
                  <a:pt x="10540" y="17907"/>
                </a:lnTo>
                <a:lnTo>
                  <a:pt x="15112" y="21729"/>
                </a:lnTo>
                <a:lnTo>
                  <a:pt x="16548" y="20688"/>
                </a:lnTo>
                <a:lnTo>
                  <a:pt x="12832" y="15589"/>
                </a:lnTo>
                <a:lnTo>
                  <a:pt x="9467" y="11101"/>
                </a:lnTo>
                <a:lnTo>
                  <a:pt x="5864" y="6234"/>
                </a:lnTo>
                <a:lnTo>
                  <a:pt x="1435" y="0"/>
                </a:lnTo>
                <a:close/>
              </a:path>
            </a:pathLst>
          </a:custGeom>
          <a:solidFill>
            <a:srgbClr val="2E6337"/>
          </a:solidFill>
        </p:spPr>
        <p:txBody>
          <a:bodyPr wrap="square" lIns="0" tIns="0" rIns="0" bIns="0" rtlCol="0"/>
          <a:lstStyle/>
          <a:p>
            <a:endParaRPr sz="1350"/>
          </a:p>
        </p:txBody>
      </p:sp>
      <p:sp>
        <p:nvSpPr>
          <p:cNvPr id="320" name="bk object 320"/>
          <p:cNvSpPr/>
          <p:nvPr/>
        </p:nvSpPr>
        <p:spPr>
          <a:xfrm>
            <a:off x="7633951" y="4915030"/>
            <a:ext cx="6191" cy="19050"/>
          </a:xfrm>
          <a:custGeom>
            <a:avLst/>
            <a:gdLst/>
            <a:ahLst/>
            <a:cxnLst/>
            <a:rect l="l" t="t" r="r" b="b"/>
            <a:pathLst>
              <a:path w="8254" h="25400">
                <a:moveTo>
                  <a:pt x="3987" y="0"/>
                </a:moveTo>
                <a:lnTo>
                  <a:pt x="2311" y="317"/>
                </a:lnTo>
                <a:lnTo>
                  <a:pt x="673" y="431"/>
                </a:lnTo>
                <a:lnTo>
                  <a:pt x="0" y="6159"/>
                </a:lnTo>
                <a:lnTo>
                  <a:pt x="876" y="12966"/>
                </a:lnTo>
                <a:lnTo>
                  <a:pt x="1714" y="19812"/>
                </a:lnTo>
                <a:lnTo>
                  <a:pt x="3784" y="25095"/>
                </a:lnTo>
                <a:lnTo>
                  <a:pt x="5410" y="24980"/>
                </a:lnTo>
                <a:lnTo>
                  <a:pt x="7124" y="24663"/>
                </a:lnTo>
                <a:lnTo>
                  <a:pt x="7797" y="19050"/>
                </a:lnTo>
                <a:lnTo>
                  <a:pt x="6921" y="12242"/>
                </a:lnTo>
                <a:lnTo>
                  <a:pt x="6007" y="5448"/>
                </a:lnTo>
                <a:lnTo>
                  <a:pt x="3987" y="0"/>
                </a:lnTo>
                <a:close/>
              </a:path>
            </a:pathLst>
          </a:custGeom>
          <a:solidFill>
            <a:srgbClr val="4C8D47"/>
          </a:solidFill>
        </p:spPr>
        <p:txBody>
          <a:bodyPr wrap="square" lIns="0" tIns="0" rIns="0" bIns="0" rtlCol="0"/>
          <a:lstStyle/>
          <a:p>
            <a:endParaRPr sz="1350"/>
          </a:p>
        </p:txBody>
      </p:sp>
      <p:sp>
        <p:nvSpPr>
          <p:cNvPr id="321" name="bk object 321"/>
          <p:cNvSpPr/>
          <p:nvPr/>
        </p:nvSpPr>
        <p:spPr>
          <a:xfrm>
            <a:off x="7635684" y="4915028"/>
            <a:ext cx="4286" cy="19050"/>
          </a:xfrm>
          <a:custGeom>
            <a:avLst/>
            <a:gdLst/>
            <a:ahLst/>
            <a:cxnLst/>
            <a:rect l="l" t="t" r="r" b="b"/>
            <a:pathLst>
              <a:path w="5715" h="25400">
                <a:moveTo>
                  <a:pt x="1676" y="0"/>
                </a:moveTo>
                <a:lnTo>
                  <a:pt x="0" y="317"/>
                </a:lnTo>
                <a:lnTo>
                  <a:pt x="1676" y="11569"/>
                </a:lnTo>
                <a:lnTo>
                  <a:pt x="1866" y="15951"/>
                </a:lnTo>
                <a:lnTo>
                  <a:pt x="3098" y="24980"/>
                </a:lnTo>
                <a:lnTo>
                  <a:pt x="4813" y="24663"/>
                </a:lnTo>
                <a:lnTo>
                  <a:pt x="5486" y="19062"/>
                </a:lnTo>
                <a:lnTo>
                  <a:pt x="4517" y="11569"/>
                </a:lnTo>
                <a:lnTo>
                  <a:pt x="3695" y="5448"/>
                </a:lnTo>
                <a:lnTo>
                  <a:pt x="1676" y="0"/>
                </a:lnTo>
                <a:close/>
              </a:path>
            </a:pathLst>
          </a:custGeom>
          <a:solidFill>
            <a:srgbClr val="2E6337"/>
          </a:solidFill>
        </p:spPr>
        <p:txBody>
          <a:bodyPr wrap="square" lIns="0" tIns="0" rIns="0" bIns="0" rtlCol="0"/>
          <a:lstStyle/>
          <a:p>
            <a:endParaRPr sz="1350"/>
          </a:p>
        </p:txBody>
      </p:sp>
      <p:sp>
        <p:nvSpPr>
          <p:cNvPr id="322" name="bk object 322"/>
          <p:cNvSpPr/>
          <p:nvPr/>
        </p:nvSpPr>
        <p:spPr>
          <a:xfrm>
            <a:off x="7638847" y="4919506"/>
            <a:ext cx="10478" cy="17621"/>
          </a:xfrm>
          <a:custGeom>
            <a:avLst/>
            <a:gdLst/>
            <a:ahLst/>
            <a:cxnLst/>
            <a:rect l="l" t="t" r="r" b="b"/>
            <a:pathLst>
              <a:path w="13970" h="23495">
                <a:moveTo>
                  <a:pt x="3022" y="0"/>
                </a:moveTo>
                <a:lnTo>
                  <a:pt x="1473" y="749"/>
                </a:lnTo>
                <a:lnTo>
                  <a:pt x="0" y="1422"/>
                </a:lnTo>
                <a:lnTo>
                  <a:pt x="1193" y="6832"/>
                </a:lnTo>
                <a:lnTo>
                  <a:pt x="4216" y="12801"/>
                </a:lnTo>
                <a:lnTo>
                  <a:pt x="7239" y="18694"/>
                </a:lnTo>
                <a:lnTo>
                  <a:pt x="10896" y="22948"/>
                </a:lnTo>
                <a:lnTo>
                  <a:pt x="12496" y="22237"/>
                </a:lnTo>
                <a:lnTo>
                  <a:pt x="13957" y="21513"/>
                </a:lnTo>
                <a:lnTo>
                  <a:pt x="12814" y="16103"/>
                </a:lnTo>
                <a:lnTo>
                  <a:pt x="9702" y="10223"/>
                </a:lnTo>
                <a:lnTo>
                  <a:pt x="6718" y="4254"/>
                </a:lnTo>
                <a:lnTo>
                  <a:pt x="3022" y="0"/>
                </a:lnTo>
                <a:close/>
              </a:path>
            </a:pathLst>
          </a:custGeom>
          <a:solidFill>
            <a:srgbClr val="4C8D47"/>
          </a:solidFill>
        </p:spPr>
        <p:txBody>
          <a:bodyPr wrap="square" lIns="0" tIns="0" rIns="0" bIns="0" rtlCol="0"/>
          <a:lstStyle/>
          <a:p>
            <a:endParaRPr sz="1350"/>
          </a:p>
        </p:txBody>
      </p:sp>
      <p:sp>
        <p:nvSpPr>
          <p:cNvPr id="323" name="bk object 323"/>
          <p:cNvSpPr/>
          <p:nvPr/>
        </p:nvSpPr>
        <p:spPr>
          <a:xfrm>
            <a:off x="7638844" y="4920066"/>
            <a:ext cx="9525" cy="16669"/>
          </a:xfrm>
          <a:custGeom>
            <a:avLst/>
            <a:gdLst/>
            <a:ahLst/>
            <a:cxnLst/>
            <a:rect l="l" t="t" r="r" b="b"/>
            <a:pathLst>
              <a:path w="12700" h="22225">
                <a:moveTo>
                  <a:pt x="1473" y="0"/>
                </a:moveTo>
                <a:lnTo>
                  <a:pt x="0" y="673"/>
                </a:lnTo>
                <a:lnTo>
                  <a:pt x="1193" y="6095"/>
                </a:lnTo>
                <a:lnTo>
                  <a:pt x="4216" y="12052"/>
                </a:lnTo>
                <a:lnTo>
                  <a:pt x="7239" y="17945"/>
                </a:lnTo>
                <a:lnTo>
                  <a:pt x="10909" y="22212"/>
                </a:lnTo>
                <a:lnTo>
                  <a:pt x="12496" y="21488"/>
                </a:lnTo>
                <a:lnTo>
                  <a:pt x="8483" y="13538"/>
                </a:lnTo>
                <a:lnTo>
                  <a:pt x="6286" y="10032"/>
                </a:lnTo>
                <a:lnTo>
                  <a:pt x="1473" y="0"/>
                </a:lnTo>
                <a:close/>
              </a:path>
            </a:pathLst>
          </a:custGeom>
          <a:solidFill>
            <a:srgbClr val="2E6337"/>
          </a:solidFill>
        </p:spPr>
        <p:txBody>
          <a:bodyPr wrap="square" lIns="0" tIns="0" rIns="0" bIns="0" rtlCol="0"/>
          <a:lstStyle/>
          <a:p>
            <a:endParaRPr sz="1350"/>
          </a:p>
        </p:txBody>
      </p:sp>
      <p:sp>
        <p:nvSpPr>
          <p:cNvPr id="324" name="bk object 324"/>
          <p:cNvSpPr/>
          <p:nvPr/>
        </p:nvSpPr>
        <p:spPr>
          <a:xfrm>
            <a:off x="7639650" y="4931109"/>
            <a:ext cx="5239" cy="19050"/>
          </a:xfrm>
          <a:custGeom>
            <a:avLst/>
            <a:gdLst/>
            <a:ahLst/>
            <a:cxnLst/>
            <a:rect l="l" t="t" r="r" b="b"/>
            <a:pathLst>
              <a:path w="6984" h="25400">
                <a:moveTo>
                  <a:pt x="4533" y="0"/>
                </a:moveTo>
                <a:lnTo>
                  <a:pt x="2895" y="38"/>
                </a:lnTo>
                <a:lnTo>
                  <a:pt x="1155" y="165"/>
                </a:lnTo>
                <a:lnTo>
                  <a:pt x="0" y="5765"/>
                </a:lnTo>
                <a:lnTo>
                  <a:pt x="241" y="12611"/>
                </a:lnTo>
                <a:lnTo>
                  <a:pt x="520" y="19456"/>
                </a:lnTo>
                <a:lnTo>
                  <a:pt x="2108" y="24904"/>
                </a:lnTo>
                <a:lnTo>
                  <a:pt x="3784" y="24904"/>
                </a:lnTo>
                <a:lnTo>
                  <a:pt x="5448" y="24752"/>
                </a:lnTo>
                <a:lnTo>
                  <a:pt x="6604" y="19253"/>
                </a:lnTo>
                <a:lnTo>
                  <a:pt x="6121" y="5486"/>
                </a:lnTo>
                <a:lnTo>
                  <a:pt x="4533" y="0"/>
                </a:lnTo>
                <a:close/>
              </a:path>
            </a:pathLst>
          </a:custGeom>
          <a:solidFill>
            <a:srgbClr val="4C8D47"/>
          </a:solidFill>
        </p:spPr>
        <p:txBody>
          <a:bodyPr wrap="square" lIns="0" tIns="0" rIns="0" bIns="0" rtlCol="0"/>
          <a:lstStyle/>
          <a:p>
            <a:endParaRPr sz="1350"/>
          </a:p>
        </p:txBody>
      </p:sp>
      <p:sp>
        <p:nvSpPr>
          <p:cNvPr id="325" name="bk object 325"/>
          <p:cNvSpPr/>
          <p:nvPr/>
        </p:nvSpPr>
        <p:spPr>
          <a:xfrm>
            <a:off x="7641829" y="4931108"/>
            <a:ext cx="2858" cy="19050"/>
          </a:xfrm>
          <a:custGeom>
            <a:avLst/>
            <a:gdLst/>
            <a:ahLst/>
            <a:cxnLst/>
            <a:rect l="l" t="t" r="r" b="b"/>
            <a:pathLst>
              <a:path w="3809" h="25400">
                <a:moveTo>
                  <a:pt x="1638" y="0"/>
                </a:moveTo>
                <a:lnTo>
                  <a:pt x="0" y="38"/>
                </a:lnTo>
                <a:lnTo>
                  <a:pt x="596" y="11455"/>
                </a:lnTo>
                <a:lnTo>
                  <a:pt x="431" y="15798"/>
                </a:lnTo>
                <a:lnTo>
                  <a:pt x="876" y="24904"/>
                </a:lnTo>
                <a:lnTo>
                  <a:pt x="2539" y="24752"/>
                </a:lnTo>
                <a:lnTo>
                  <a:pt x="3695" y="19253"/>
                </a:lnTo>
                <a:lnTo>
                  <a:pt x="3225" y="5486"/>
                </a:lnTo>
                <a:lnTo>
                  <a:pt x="1638" y="0"/>
                </a:lnTo>
                <a:close/>
              </a:path>
            </a:pathLst>
          </a:custGeom>
          <a:solidFill>
            <a:srgbClr val="2E6337"/>
          </a:solidFill>
        </p:spPr>
        <p:txBody>
          <a:bodyPr wrap="square" lIns="0" tIns="0" rIns="0" bIns="0" rtlCol="0"/>
          <a:lstStyle/>
          <a:p>
            <a:endParaRPr sz="1350"/>
          </a:p>
        </p:txBody>
      </p:sp>
      <p:sp>
        <p:nvSpPr>
          <p:cNvPr id="326" name="bk object 326"/>
          <p:cNvSpPr/>
          <p:nvPr/>
        </p:nvSpPr>
        <p:spPr>
          <a:xfrm>
            <a:off x="7645017" y="4937408"/>
            <a:ext cx="7620" cy="18098"/>
          </a:xfrm>
          <a:custGeom>
            <a:avLst/>
            <a:gdLst/>
            <a:ahLst/>
            <a:cxnLst/>
            <a:rect l="l" t="t" r="r" b="b"/>
            <a:pathLst>
              <a:path w="10159" h="24129">
                <a:moveTo>
                  <a:pt x="3225" y="0"/>
                </a:moveTo>
                <a:lnTo>
                  <a:pt x="1600" y="469"/>
                </a:lnTo>
                <a:lnTo>
                  <a:pt x="0" y="876"/>
                </a:lnTo>
                <a:lnTo>
                  <a:pt x="165" y="6438"/>
                </a:lnTo>
                <a:lnTo>
                  <a:pt x="2082" y="12801"/>
                </a:lnTo>
                <a:lnTo>
                  <a:pt x="3987" y="19215"/>
                </a:lnTo>
                <a:lnTo>
                  <a:pt x="6769" y="23939"/>
                </a:lnTo>
                <a:lnTo>
                  <a:pt x="10033" y="23075"/>
                </a:lnTo>
                <a:lnTo>
                  <a:pt x="9829" y="17614"/>
                </a:lnTo>
                <a:lnTo>
                  <a:pt x="7924" y="11214"/>
                </a:lnTo>
                <a:lnTo>
                  <a:pt x="6057" y="4851"/>
                </a:lnTo>
                <a:lnTo>
                  <a:pt x="3225" y="0"/>
                </a:lnTo>
                <a:close/>
              </a:path>
            </a:pathLst>
          </a:custGeom>
          <a:solidFill>
            <a:srgbClr val="4C8D47"/>
          </a:solidFill>
        </p:spPr>
        <p:txBody>
          <a:bodyPr wrap="square" lIns="0" tIns="0" rIns="0" bIns="0" rtlCol="0"/>
          <a:lstStyle/>
          <a:p>
            <a:endParaRPr sz="1350"/>
          </a:p>
        </p:txBody>
      </p:sp>
      <p:sp>
        <p:nvSpPr>
          <p:cNvPr id="327" name="bk object 327"/>
          <p:cNvSpPr/>
          <p:nvPr/>
        </p:nvSpPr>
        <p:spPr>
          <a:xfrm>
            <a:off x="7645022" y="4937764"/>
            <a:ext cx="6668" cy="17621"/>
          </a:xfrm>
          <a:custGeom>
            <a:avLst/>
            <a:gdLst/>
            <a:ahLst/>
            <a:cxnLst/>
            <a:rect l="l" t="t" r="r" b="b"/>
            <a:pathLst>
              <a:path w="8890" h="23495">
                <a:moveTo>
                  <a:pt x="1587" y="0"/>
                </a:moveTo>
                <a:lnTo>
                  <a:pt x="0" y="393"/>
                </a:lnTo>
                <a:lnTo>
                  <a:pt x="165" y="5969"/>
                </a:lnTo>
                <a:lnTo>
                  <a:pt x="3975" y="18745"/>
                </a:lnTo>
                <a:lnTo>
                  <a:pt x="6769" y="23469"/>
                </a:lnTo>
                <a:lnTo>
                  <a:pt x="8394" y="23037"/>
                </a:lnTo>
                <a:lnTo>
                  <a:pt x="5968" y="14592"/>
                </a:lnTo>
                <a:lnTo>
                  <a:pt x="4457" y="10617"/>
                </a:lnTo>
                <a:lnTo>
                  <a:pt x="1587" y="0"/>
                </a:lnTo>
                <a:close/>
              </a:path>
            </a:pathLst>
          </a:custGeom>
          <a:solidFill>
            <a:srgbClr val="2E6337"/>
          </a:solidFill>
        </p:spPr>
        <p:txBody>
          <a:bodyPr wrap="square" lIns="0" tIns="0" rIns="0" bIns="0" rtlCol="0"/>
          <a:lstStyle/>
          <a:p>
            <a:endParaRPr sz="1350"/>
          </a:p>
        </p:txBody>
      </p:sp>
      <p:sp>
        <p:nvSpPr>
          <p:cNvPr id="328" name="bk object 328"/>
          <p:cNvSpPr/>
          <p:nvPr/>
        </p:nvSpPr>
        <p:spPr>
          <a:xfrm>
            <a:off x="7641024" y="4947884"/>
            <a:ext cx="6191" cy="19050"/>
          </a:xfrm>
          <a:custGeom>
            <a:avLst/>
            <a:gdLst/>
            <a:ahLst/>
            <a:cxnLst/>
            <a:rect l="l" t="t" r="r" b="b"/>
            <a:pathLst>
              <a:path w="8254" h="25400">
                <a:moveTo>
                  <a:pt x="3937" y="0"/>
                </a:moveTo>
                <a:lnTo>
                  <a:pt x="1828" y="5359"/>
                </a:lnTo>
                <a:lnTo>
                  <a:pt x="842" y="12953"/>
                </a:lnTo>
                <a:lnTo>
                  <a:pt x="0" y="18973"/>
                </a:lnTo>
                <a:lnTo>
                  <a:pt x="685" y="24663"/>
                </a:lnTo>
                <a:lnTo>
                  <a:pt x="2349" y="24815"/>
                </a:lnTo>
                <a:lnTo>
                  <a:pt x="3937" y="25057"/>
                </a:lnTo>
                <a:lnTo>
                  <a:pt x="6045" y="19723"/>
                </a:lnTo>
                <a:lnTo>
                  <a:pt x="7099" y="12166"/>
                </a:lnTo>
                <a:lnTo>
                  <a:pt x="7874" y="6159"/>
                </a:lnTo>
                <a:lnTo>
                  <a:pt x="7315" y="469"/>
                </a:lnTo>
                <a:lnTo>
                  <a:pt x="5575" y="266"/>
                </a:lnTo>
                <a:lnTo>
                  <a:pt x="3937" y="0"/>
                </a:lnTo>
                <a:close/>
              </a:path>
            </a:pathLst>
          </a:custGeom>
          <a:solidFill>
            <a:srgbClr val="4C8D47"/>
          </a:solidFill>
        </p:spPr>
        <p:txBody>
          <a:bodyPr wrap="square" lIns="0" tIns="0" rIns="0" bIns="0" rtlCol="0"/>
          <a:lstStyle/>
          <a:p>
            <a:endParaRPr sz="1350"/>
          </a:p>
        </p:txBody>
      </p:sp>
      <p:sp>
        <p:nvSpPr>
          <p:cNvPr id="329" name="bk object 329"/>
          <p:cNvSpPr/>
          <p:nvPr/>
        </p:nvSpPr>
        <p:spPr>
          <a:xfrm>
            <a:off x="7642785" y="4948085"/>
            <a:ext cx="4286" cy="19050"/>
          </a:xfrm>
          <a:custGeom>
            <a:avLst/>
            <a:gdLst/>
            <a:ahLst/>
            <a:cxnLst/>
            <a:rect l="l" t="t" r="r" b="b"/>
            <a:pathLst>
              <a:path w="5715" h="25400">
                <a:moveTo>
                  <a:pt x="3225" y="0"/>
                </a:moveTo>
                <a:lnTo>
                  <a:pt x="1993" y="11302"/>
                </a:lnTo>
                <a:lnTo>
                  <a:pt x="1041" y="15557"/>
                </a:lnTo>
                <a:lnTo>
                  <a:pt x="0" y="24549"/>
                </a:lnTo>
                <a:lnTo>
                  <a:pt x="1587" y="24790"/>
                </a:lnTo>
                <a:lnTo>
                  <a:pt x="3708" y="19456"/>
                </a:lnTo>
                <a:lnTo>
                  <a:pt x="4648" y="12687"/>
                </a:lnTo>
                <a:lnTo>
                  <a:pt x="5537" y="5892"/>
                </a:lnTo>
                <a:lnTo>
                  <a:pt x="4978" y="203"/>
                </a:lnTo>
                <a:lnTo>
                  <a:pt x="3225" y="0"/>
                </a:lnTo>
                <a:close/>
              </a:path>
            </a:pathLst>
          </a:custGeom>
          <a:solidFill>
            <a:srgbClr val="2E6337"/>
          </a:solidFill>
        </p:spPr>
        <p:txBody>
          <a:bodyPr wrap="square" lIns="0" tIns="0" rIns="0" bIns="0" rtlCol="0"/>
          <a:lstStyle/>
          <a:p>
            <a:endParaRPr sz="1350"/>
          </a:p>
        </p:txBody>
      </p:sp>
      <p:sp>
        <p:nvSpPr>
          <p:cNvPr id="330" name="bk object 330"/>
          <p:cNvSpPr/>
          <p:nvPr/>
        </p:nvSpPr>
        <p:spPr>
          <a:xfrm>
            <a:off x="7646664" y="4955193"/>
            <a:ext cx="6191" cy="18574"/>
          </a:xfrm>
          <a:custGeom>
            <a:avLst/>
            <a:gdLst/>
            <a:ahLst/>
            <a:cxnLst/>
            <a:rect l="l" t="t" r="r" b="b"/>
            <a:pathLst>
              <a:path w="8254" h="24765">
                <a:moveTo>
                  <a:pt x="4051" y="0"/>
                </a:moveTo>
                <a:lnTo>
                  <a:pt x="2425" y="152"/>
                </a:lnTo>
                <a:lnTo>
                  <a:pt x="711" y="355"/>
                </a:lnTo>
                <a:lnTo>
                  <a:pt x="0" y="5842"/>
                </a:lnTo>
                <a:lnTo>
                  <a:pt x="1587" y="18973"/>
                </a:lnTo>
                <a:lnTo>
                  <a:pt x="3454" y="24231"/>
                </a:lnTo>
                <a:lnTo>
                  <a:pt x="6883" y="23863"/>
                </a:lnTo>
                <a:lnTo>
                  <a:pt x="7645" y="18300"/>
                </a:lnTo>
                <a:lnTo>
                  <a:pt x="6121" y="5207"/>
                </a:lnTo>
                <a:lnTo>
                  <a:pt x="4051" y="0"/>
                </a:lnTo>
                <a:close/>
              </a:path>
            </a:pathLst>
          </a:custGeom>
          <a:solidFill>
            <a:srgbClr val="4C8D47"/>
          </a:solidFill>
        </p:spPr>
        <p:txBody>
          <a:bodyPr wrap="square" lIns="0" tIns="0" rIns="0" bIns="0" rtlCol="0"/>
          <a:lstStyle/>
          <a:p>
            <a:endParaRPr sz="1350"/>
          </a:p>
        </p:txBody>
      </p:sp>
      <p:sp>
        <p:nvSpPr>
          <p:cNvPr id="331" name="bk object 331"/>
          <p:cNvSpPr/>
          <p:nvPr/>
        </p:nvSpPr>
        <p:spPr>
          <a:xfrm>
            <a:off x="7646659" y="4955306"/>
            <a:ext cx="4286" cy="18098"/>
          </a:xfrm>
          <a:custGeom>
            <a:avLst/>
            <a:gdLst/>
            <a:ahLst/>
            <a:cxnLst/>
            <a:rect l="l" t="t" r="r" b="b"/>
            <a:pathLst>
              <a:path w="5715" h="24129">
                <a:moveTo>
                  <a:pt x="2425" y="0"/>
                </a:moveTo>
                <a:lnTo>
                  <a:pt x="723" y="203"/>
                </a:lnTo>
                <a:lnTo>
                  <a:pt x="0" y="5689"/>
                </a:lnTo>
                <a:lnTo>
                  <a:pt x="1600" y="18821"/>
                </a:lnTo>
                <a:lnTo>
                  <a:pt x="3467" y="24079"/>
                </a:lnTo>
                <a:lnTo>
                  <a:pt x="5295" y="23876"/>
                </a:lnTo>
                <a:lnTo>
                  <a:pt x="4343" y="15087"/>
                </a:lnTo>
                <a:lnTo>
                  <a:pt x="3467" y="11061"/>
                </a:lnTo>
                <a:lnTo>
                  <a:pt x="2425" y="0"/>
                </a:lnTo>
                <a:close/>
              </a:path>
            </a:pathLst>
          </a:custGeom>
          <a:solidFill>
            <a:srgbClr val="2E6337"/>
          </a:solidFill>
        </p:spPr>
        <p:txBody>
          <a:bodyPr wrap="square" lIns="0" tIns="0" rIns="0" bIns="0" rtlCol="0"/>
          <a:lstStyle/>
          <a:p>
            <a:endParaRPr sz="1350"/>
          </a:p>
        </p:txBody>
      </p:sp>
      <p:sp>
        <p:nvSpPr>
          <p:cNvPr id="332" name="bk object 332"/>
          <p:cNvSpPr/>
          <p:nvPr/>
        </p:nvSpPr>
        <p:spPr>
          <a:xfrm>
            <a:off x="7642216" y="4966285"/>
            <a:ext cx="5715" cy="18574"/>
          </a:xfrm>
          <a:custGeom>
            <a:avLst/>
            <a:gdLst/>
            <a:ahLst/>
            <a:cxnLst/>
            <a:rect l="l" t="t" r="r" b="b"/>
            <a:pathLst>
              <a:path w="7620" h="24765">
                <a:moveTo>
                  <a:pt x="3505" y="0"/>
                </a:moveTo>
                <a:lnTo>
                  <a:pt x="1549" y="5130"/>
                </a:lnTo>
                <a:lnTo>
                  <a:pt x="698" y="12534"/>
                </a:lnTo>
                <a:lnTo>
                  <a:pt x="0" y="18313"/>
                </a:lnTo>
                <a:lnTo>
                  <a:pt x="800" y="23875"/>
                </a:lnTo>
                <a:lnTo>
                  <a:pt x="2501" y="23990"/>
                </a:lnTo>
                <a:lnTo>
                  <a:pt x="4140" y="24193"/>
                </a:lnTo>
                <a:lnTo>
                  <a:pt x="6134" y="19062"/>
                </a:lnTo>
                <a:lnTo>
                  <a:pt x="6921" y="12534"/>
                </a:lnTo>
                <a:lnTo>
                  <a:pt x="7594" y="5892"/>
                </a:lnTo>
                <a:lnTo>
                  <a:pt x="6921" y="393"/>
                </a:lnTo>
                <a:lnTo>
                  <a:pt x="3505" y="0"/>
                </a:lnTo>
                <a:close/>
              </a:path>
            </a:pathLst>
          </a:custGeom>
          <a:solidFill>
            <a:srgbClr val="4C8D47"/>
          </a:solidFill>
        </p:spPr>
        <p:txBody>
          <a:bodyPr wrap="square" lIns="0" tIns="0" rIns="0" bIns="0" rtlCol="0"/>
          <a:lstStyle/>
          <a:p>
            <a:endParaRPr sz="1350"/>
          </a:p>
        </p:txBody>
      </p:sp>
      <p:sp>
        <p:nvSpPr>
          <p:cNvPr id="333" name="bk object 333"/>
          <p:cNvSpPr/>
          <p:nvPr/>
        </p:nvSpPr>
        <p:spPr>
          <a:xfrm>
            <a:off x="7642220" y="4966289"/>
            <a:ext cx="4286" cy="18098"/>
          </a:xfrm>
          <a:custGeom>
            <a:avLst/>
            <a:gdLst/>
            <a:ahLst/>
            <a:cxnLst/>
            <a:rect l="l" t="t" r="r" b="b"/>
            <a:pathLst>
              <a:path w="5715" h="24129">
                <a:moveTo>
                  <a:pt x="3505" y="0"/>
                </a:moveTo>
                <a:lnTo>
                  <a:pt x="1549" y="5130"/>
                </a:lnTo>
                <a:lnTo>
                  <a:pt x="800" y="11696"/>
                </a:lnTo>
                <a:lnTo>
                  <a:pt x="0" y="18300"/>
                </a:lnTo>
                <a:lnTo>
                  <a:pt x="800" y="23876"/>
                </a:lnTo>
                <a:lnTo>
                  <a:pt x="2501" y="23990"/>
                </a:lnTo>
                <a:lnTo>
                  <a:pt x="3543" y="15265"/>
                </a:lnTo>
                <a:lnTo>
                  <a:pt x="3733" y="11099"/>
                </a:lnTo>
                <a:lnTo>
                  <a:pt x="5168" y="190"/>
                </a:lnTo>
                <a:lnTo>
                  <a:pt x="3505" y="0"/>
                </a:lnTo>
                <a:close/>
              </a:path>
            </a:pathLst>
          </a:custGeom>
          <a:solidFill>
            <a:srgbClr val="2E6337"/>
          </a:solidFill>
        </p:spPr>
        <p:txBody>
          <a:bodyPr wrap="square" lIns="0" tIns="0" rIns="0" bIns="0" rtlCol="0"/>
          <a:lstStyle/>
          <a:p>
            <a:endParaRPr sz="1350"/>
          </a:p>
        </p:txBody>
      </p:sp>
      <p:sp>
        <p:nvSpPr>
          <p:cNvPr id="334" name="bk object 334"/>
          <p:cNvSpPr/>
          <p:nvPr/>
        </p:nvSpPr>
        <p:spPr>
          <a:xfrm>
            <a:off x="7616703" y="4879519"/>
            <a:ext cx="14288" cy="10478"/>
          </a:xfrm>
          <a:custGeom>
            <a:avLst/>
            <a:gdLst/>
            <a:ahLst/>
            <a:cxnLst/>
            <a:rect l="l" t="t" r="r" b="b"/>
            <a:pathLst>
              <a:path w="19050" h="13970">
                <a:moveTo>
                  <a:pt x="2311" y="0"/>
                </a:moveTo>
                <a:lnTo>
                  <a:pt x="1138" y="1473"/>
                </a:lnTo>
                <a:lnTo>
                  <a:pt x="0" y="2743"/>
                </a:lnTo>
                <a:lnTo>
                  <a:pt x="2705" y="6248"/>
                </a:lnTo>
                <a:lnTo>
                  <a:pt x="7200" y="9309"/>
                </a:lnTo>
                <a:lnTo>
                  <a:pt x="11658" y="12420"/>
                </a:lnTo>
                <a:lnTo>
                  <a:pt x="16154" y="13766"/>
                </a:lnTo>
                <a:lnTo>
                  <a:pt x="17334" y="12420"/>
                </a:lnTo>
                <a:lnTo>
                  <a:pt x="18542" y="11137"/>
                </a:lnTo>
                <a:lnTo>
                  <a:pt x="15798" y="7556"/>
                </a:lnTo>
                <a:lnTo>
                  <a:pt x="6883" y="1473"/>
                </a:lnTo>
                <a:lnTo>
                  <a:pt x="2311" y="0"/>
                </a:lnTo>
                <a:close/>
              </a:path>
            </a:pathLst>
          </a:custGeom>
          <a:solidFill>
            <a:srgbClr val="4C8D47"/>
          </a:solidFill>
        </p:spPr>
        <p:txBody>
          <a:bodyPr wrap="square" lIns="0" tIns="0" rIns="0" bIns="0" rtlCol="0"/>
          <a:lstStyle/>
          <a:p>
            <a:endParaRPr sz="1350"/>
          </a:p>
        </p:txBody>
      </p:sp>
      <p:sp>
        <p:nvSpPr>
          <p:cNvPr id="335" name="bk object 335"/>
          <p:cNvSpPr/>
          <p:nvPr/>
        </p:nvSpPr>
        <p:spPr>
          <a:xfrm>
            <a:off x="7616705" y="4880563"/>
            <a:ext cx="13335" cy="9525"/>
          </a:xfrm>
          <a:custGeom>
            <a:avLst/>
            <a:gdLst/>
            <a:ahLst/>
            <a:cxnLst/>
            <a:rect l="l" t="t" r="r" b="b"/>
            <a:pathLst>
              <a:path w="17779" h="12700">
                <a:moveTo>
                  <a:pt x="1193" y="0"/>
                </a:moveTo>
                <a:lnTo>
                  <a:pt x="0" y="1358"/>
                </a:lnTo>
                <a:lnTo>
                  <a:pt x="2705" y="4851"/>
                </a:lnTo>
                <a:lnTo>
                  <a:pt x="7200" y="7912"/>
                </a:lnTo>
                <a:lnTo>
                  <a:pt x="11658" y="11023"/>
                </a:lnTo>
                <a:lnTo>
                  <a:pt x="16154" y="12382"/>
                </a:lnTo>
                <a:lnTo>
                  <a:pt x="17310" y="11061"/>
                </a:lnTo>
                <a:lnTo>
                  <a:pt x="11493" y="6921"/>
                </a:lnTo>
                <a:lnTo>
                  <a:pt x="8483" y="5245"/>
                </a:lnTo>
                <a:lnTo>
                  <a:pt x="1193" y="0"/>
                </a:lnTo>
                <a:close/>
              </a:path>
            </a:pathLst>
          </a:custGeom>
          <a:solidFill>
            <a:srgbClr val="2E6337"/>
          </a:solidFill>
        </p:spPr>
        <p:txBody>
          <a:bodyPr wrap="square" lIns="0" tIns="0" rIns="0" bIns="0" rtlCol="0"/>
          <a:lstStyle/>
          <a:p>
            <a:endParaRPr sz="1350"/>
          </a:p>
        </p:txBody>
      </p:sp>
      <p:sp>
        <p:nvSpPr>
          <p:cNvPr id="336" name="bk object 336"/>
          <p:cNvSpPr/>
          <p:nvPr/>
        </p:nvSpPr>
        <p:spPr>
          <a:xfrm>
            <a:off x="7925639" y="4766823"/>
            <a:ext cx="2099224" cy="560470"/>
          </a:xfrm>
          <a:prstGeom prst="rect">
            <a:avLst/>
          </a:prstGeom>
          <a:blipFill>
            <a:blip r:embed="rId84" cstate="print"/>
            <a:stretch>
              <a:fillRect/>
            </a:stretch>
          </a:blipFill>
        </p:spPr>
        <p:txBody>
          <a:bodyPr wrap="square" lIns="0" tIns="0" rIns="0" bIns="0" rtlCol="0"/>
          <a:lstStyle/>
          <a:p>
            <a:endParaRPr sz="1350"/>
          </a:p>
        </p:txBody>
      </p:sp>
      <p:sp>
        <p:nvSpPr>
          <p:cNvPr id="2" name="Holder 2"/>
          <p:cNvSpPr>
            <a:spLocks noGrp="1"/>
          </p:cNvSpPr>
          <p:nvPr>
            <p:ph type="ctrTitle"/>
          </p:nvPr>
        </p:nvSpPr>
        <p:spPr>
          <a:xfrm>
            <a:off x="860209" y="2658949"/>
            <a:ext cx="10471580" cy="769441"/>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34929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18" name="bk object 18"/>
          <p:cNvSpPr/>
          <p:nvPr/>
        </p:nvSpPr>
        <p:spPr>
          <a:xfrm>
            <a:off x="0" y="6623562"/>
            <a:ext cx="2449353" cy="234791"/>
          </a:xfrm>
          <a:custGeom>
            <a:avLst/>
            <a:gdLst/>
            <a:ahLst/>
            <a:cxnLst/>
            <a:rect l="l" t="t" r="r" b="b"/>
            <a:pathLst>
              <a:path w="3265804" h="313054">
                <a:moveTo>
                  <a:pt x="3265474" y="312585"/>
                </a:moveTo>
                <a:lnTo>
                  <a:pt x="0" y="312585"/>
                </a:lnTo>
                <a:lnTo>
                  <a:pt x="0" y="0"/>
                </a:lnTo>
                <a:lnTo>
                  <a:pt x="3265474" y="0"/>
                </a:lnTo>
                <a:lnTo>
                  <a:pt x="3265474" y="312585"/>
                </a:lnTo>
                <a:close/>
              </a:path>
            </a:pathLst>
          </a:custGeom>
          <a:solidFill>
            <a:srgbClr val="F8BE2A"/>
          </a:solidFill>
        </p:spPr>
        <p:txBody>
          <a:bodyPr wrap="square" lIns="0" tIns="0" rIns="0" bIns="0" rtlCol="0"/>
          <a:lstStyle/>
          <a:p>
            <a:endParaRPr sz="1350"/>
          </a:p>
        </p:txBody>
      </p:sp>
      <p:sp>
        <p:nvSpPr>
          <p:cNvPr id="19" name="bk object 19"/>
          <p:cNvSpPr/>
          <p:nvPr/>
        </p:nvSpPr>
        <p:spPr>
          <a:xfrm>
            <a:off x="2435714" y="6625847"/>
            <a:ext cx="2449353" cy="232410"/>
          </a:xfrm>
          <a:custGeom>
            <a:avLst/>
            <a:gdLst/>
            <a:ahLst/>
            <a:cxnLst/>
            <a:rect l="l" t="t" r="r" b="b"/>
            <a:pathLst>
              <a:path w="3265804" h="309879">
                <a:moveTo>
                  <a:pt x="3265487" y="309537"/>
                </a:moveTo>
                <a:lnTo>
                  <a:pt x="0" y="309537"/>
                </a:lnTo>
                <a:lnTo>
                  <a:pt x="0" y="0"/>
                </a:lnTo>
                <a:lnTo>
                  <a:pt x="3265487" y="0"/>
                </a:lnTo>
                <a:lnTo>
                  <a:pt x="3265487" y="309537"/>
                </a:lnTo>
                <a:close/>
              </a:path>
            </a:pathLst>
          </a:custGeom>
          <a:solidFill>
            <a:srgbClr val="6BB8E4"/>
          </a:solidFill>
        </p:spPr>
        <p:txBody>
          <a:bodyPr wrap="square" lIns="0" tIns="0" rIns="0" bIns="0" rtlCol="0"/>
          <a:lstStyle/>
          <a:p>
            <a:endParaRPr sz="1350"/>
          </a:p>
        </p:txBody>
      </p:sp>
      <p:sp>
        <p:nvSpPr>
          <p:cNvPr id="20" name="bk object 20"/>
          <p:cNvSpPr/>
          <p:nvPr/>
        </p:nvSpPr>
        <p:spPr>
          <a:xfrm>
            <a:off x="4871447" y="6625847"/>
            <a:ext cx="2449353" cy="232410"/>
          </a:xfrm>
          <a:custGeom>
            <a:avLst/>
            <a:gdLst/>
            <a:ahLst/>
            <a:cxnLst/>
            <a:rect l="l" t="t" r="r" b="b"/>
            <a:pathLst>
              <a:path w="3265804" h="309879">
                <a:moveTo>
                  <a:pt x="3265474" y="309537"/>
                </a:moveTo>
                <a:lnTo>
                  <a:pt x="0" y="309537"/>
                </a:lnTo>
                <a:lnTo>
                  <a:pt x="0" y="0"/>
                </a:lnTo>
                <a:lnTo>
                  <a:pt x="3265474" y="0"/>
                </a:lnTo>
                <a:lnTo>
                  <a:pt x="3265474" y="309537"/>
                </a:lnTo>
                <a:close/>
              </a:path>
            </a:pathLst>
          </a:custGeom>
          <a:solidFill>
            <a:srgbClr val="7E418A"/>
          </a:solidFill>
        </p:spPr>
        <p:txBody>
          <a:bodyPr wrap="square" lIns="0" tIns="0" rIns="0" bIns="0" rtlCol="0"/>
          <a:lstStyle/>
          <a:p>
            <a:endParaRPr sz="1350"/>
          </a:p>
        </p:txBody>
      </p:sp>
      <p:sp>
        <p:nvSpPr>
          <p:cNvPr id="21" name="bk object 21"/>
          <p:cNvSpPr/>
          <p:nvPr/>
        </p:nvSpPr>
        <p:spPr>
          <a:xfrm>
            <a:off x="7307170" y="6625847"/>
            <a:ext cx="2449353" cy="232410"/>
          </a:xfrm>
          <a:custGeom>
            <a:avLst/>
            <a:gdLst/>
            <a:ahLst/>
            <a:cxnLst/>
            <a:rect l="l" t="t" r="r" b="b"/>
            <a:pathLst>
              <a:path w="3265805" h="309879">
                <a:moveTo>
                  <a:pt x="3265474" y="309537"/>
                </a:moveTo>
                <a:lnTo>
                  <a:pt x="0" y="309537"/>
                </a:lnTo>
                <a:lnTo>
                  <a:pt x="0" y="0"/>
                </a:lnTo>
                <a:lnTo>
                  <a:pt x="3265474" y="0"/>
                </a:lnTo>
                <a:lnTo>
                  <a:pt x="3265474" y="309537"/>
                </a:lnTo>
                <a:close/>
              </a:path>
            </a:pathLst>
          </a:custGeom>
          <a:solidFill>
            <a:srgbClr val="F08342"/>
          </a:solidFill>
        </p:spPr>
        <p:txBody>
          <a:bodyPr wrap="square" lIns="0" tIns="0" rIns="0" bIns="0" rtlCol="0"/>
          <a:lstStyle/>
          <a:p>
            <a:endParaRPr sz="1350"/>
          </a:p>
        </p:txBody>
      </p:sp>
      <p:sp>
        <p:nvSpPr>
          <p:cNvPr id="22" name="bk object 22"/>
          <p:cNvSpPr/>
          <p:nvPr/>
        </p:nvSpPr>
        <p:spPr>
          <a:xfrm>
            <a:off x="9742904" y="6625847"/>
            <a:ext cx="2449353" cy="232410"/>
          </a:xfrm>
          <a:custGeom>
            <a:avLst/>
            <a:gdLst/>
            <a:ahLst/>
            <a:cxnLst/>
            <a:rect l="l" t="t" r="r" b="b"/>
            <a:pathLst>
              <a:path w="3265805" h="309879">
                <a:moveTo>
                  <a:pt x="3265462" y="309537"/>
                </a:moveTo>
                <a:lnTo>
                  <a:pt x="0" y="309537"/>
                </a:lnTo>
                <a:lnTo>
                  <a:pt x="0" y="0"/>
                </a:lnTo>
                <a:lnTo>
                  <a:pt x="3265462" y="0"/>
                </a:lnTo>
                <a:lnTo>
                  <a:pt x="3265462" y="309537"/>
                </a:lnTo>
                <a:close/>
              </a:path>
            </a:pathLst>
          </a:custGeom>
          <a:solidFill>
            <a:srgbClr val="69B854"/>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253916"/>
          </a:xfrm>
        </p:spPr>
        <p:txBody>
          <a:bodyPr lIns="0" tIns="0" rIns="0" bIns="0"/>
          <a:lstStyle>
            <a:lvl1pPr>
              <a:defRPr sz="1650" b="0" i="0">
                <a:solidFill>
                  <a:srgbClr val="18214C"/>
                </a:solidFill>
                <a:latin typeface="Lato"/>
                <a:cs typeface="Lat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877330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sz="half" idx="2"/>
          </p:nvPr>
        </p:nvSpPr>
        <p:spPr>
          <a:xfrm>
            <a:off x="609600" y="1577340"/>
            <a:ext cx="530352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955842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617666" y="1147683"/>
            <a:ext cx="6956666" cy="577081"/>
          </a:xfrm>
        </p:spPr>
        <p:txBody>
          <a:bodyPr lIns="0" tIns="0" rIns="0" bIns="0"/>
          <a:lstStyle>
            <a:lvl1pPr>
              <a:defRPr sz="3750" b="1" i="0">
                <a:solidFill>
                  <a:srgbClr val="18214C"/>
                </a:solidFill>
                <a:latin typeface="Lato"/>
                <a:cs typeface="Lat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329133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5419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CBCD98-496C-9640-AB59-A1DB214D795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502C7B2-6AF4-2443-855D-6F3E03290B9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2A95031-E9C6-EF48-8A08-4CA4EAF06D1F}"/>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6FB7268-7E80-2F45-B0EC-4111759B6F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42836BB-8123-4C41-BC97-617AACCD22C9}"/>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23021286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71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EE0CB3-92D9-6849-8233-D6B01DEF9629}"/>
              </a:ext>
            </a:extLst>
          </p:cNvPr>
          <p:cNvSpPr>
            <a:spLocks noGrp="1"/>
          </p:cNvSpPr>
          <p:nvPr>
            <p:ph type="ctrTitle"/>
          </p:nvPr>
        </p:nvSpPr>
        <p:spPr>
          <a:xfrm>
            <a:off x="1524000" y="739975"/>
            <a:ext cx="9144000" cy="2769989"/>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4A7BCB79-3FA7-C045-BDEB-986D0B01E431}"/>
              </a:ext>
            </a:extLst>
          </p:cNvPr>
          <p:cNvSpPr>
            <a:spLocks noGrp="1"/>
          </p:cNvSpPr>
          <p:nvPr>
            <p:ph type="subTitle" idx="1"/>
          </p:nvPr>
        </p:nvSpPr>
        <p:spPr>
          <a:xfrm>
            <a:off x="1524000" y="3602038"/>
            <a:ext cx="9144000" cy="36933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572A20F6-366C-464E-9104-2A28ECAAAE06}"/>
              </a:ext>
            </a:extLst>
          </p:cNvPr>
          <p:cNvSpPr>
            <a:spLocks noGrp="1"/>
          </p:cNvSpPr>
          <p:nvPr>
            <p:ph type="dt" sz="half" idx="10"/>
          </p:nvPr>
        </p:nvSpPr>
        <p:spPr>
          <a:xfrm>
            <a:off x="609600" y="6377941"/>
            <a:ext cx="2804160" cy="276999"/>
          </a:xfrm>
        </p:spPr>
        <p:txBody>
          <a:bodyPr/>
          <a:lstStyle/>
          <a:p>
            <a:fld id="{F62CE68D-CF43-3A46-8EAF-A9CA4608B997}" type="datetimeFigureOut">
              <a:rPr lang="es-ES_tradnl" smtClean="0"/>
              <a:t>15/10/2020</a:t>
            </a:fld>
            <a:endParaRPr lang="es-ES_tradnl"/>
          </a:p>
        </p:txBody>
      </p:sp>
      <p:sp>
        <p:nvSpPr>
          <p:cNvPr id="5" name="Marcador de pie de página 4">
            <a:extLst>
              <a:ext uri="{FF2B5EF4-FFF2-40B4-BE49-F238E27FC236}">
                <a16:creationId xmlns:a16="http://schemas.microsoft.com/office/drawing/2014/main" id="{24D6B544-49DB-8149-B60F-A32EF11A9BC5}"/>
              </a:ext>
            </a:extLst>
          </p:cNvPr>
          <p:cNvSpPr>
            <a:spLocks noGrp="1"/>
          </p:cNvSpPr>
          <p:nvPr>
            <p:ph type="ftr" sz="quarter" idx="11"/>
          </p:nvPr>
        </p:nvSpPr>
        <p:spPr>
          <a:xfrm>
            <a:off x="4145280" y="6377941"/>
            <a:ext cx="3901440" cy="276999"/>
          </a:xfrm>
        </p:spPr>
        <p:txBody>
          <a:bodyPr/>
          <a:lstStyle/>
          <a:p>
            <a:endParaRPr lang="es-ES_tradnl"/>
          </a:p>
        </p:txBody>
      </p:sp>
      <p:sp>
        <p:nvSpPr>
          <p:cNvPr id="6" name="Marcador de número de diapositiva 5">
            <a:extLst>
              <a:ext uri="{FF2B5EF4-FFF2-40B4-BE49-F238E27FC236}">
                <a16:creationId xmlns:a16="http://schemas.microsoft.com/office/drawing/2014/main" id="{82542E03-5CAB-E940-B93D-E5A85053726E}"/>
              </a:ext>
            </a:extLst>
          </p:cNvPr>
          <p:cNvSpPr>
            <a:spLocks noGrp="1"/>
          </p:cNvSpPr>
          <p:nvPr>
            <p:ph type="sldNum" sz="quarter" idx="12"/>
          </p:nvPr>
        </p:nvSpPr>
        <p:spPr>
          <a:xfrm>
            <a:off x="8778240" y="6377941"/>
            <a:ext cx="2804160" cy="276999"/>
          </a:xfr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2754624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711C7-4BE9-8B4A-A99B-143952ACB1E9}"/>
              </a:ext>
            </a:extLst>
          </p:cNvPr>
          <p:cNvSpPr>
            <a:spLocks noGrp="1"/>
          </p:cNvSpPr>
          <p:nvPr>
            <p:ph type="title"/>
          </p:nvPr>
        </p:nvSpPr>
        <p:spPr>
          <a:xfrm>
            <a:off x="838200" y="365128"/>
            <a:ext cx="10515600" cy="1538883"/>
          </a:xfrm>
          <a:prstGeom prst="rect">
            <a:avLst/>
          </a:prstGeom>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4D1D02A8-C69A-3D4D-B9E3-56FD30BA1A5B}"/>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15/10/2020</a:t>
            </a:fld>
            <a:endParaRPr lang="es-ES_tradnl"/>
          </a:p>
        </p:txBody>
      </p:sp>
      <p:sp>
        <p:nvSpPr>
          <p:cNvPr id="4" name="Marcador de pie de página 3">
            <a:extLst>
              <a:ext uri="{FF2B5EF4-FFF2-40B4-BE49-F238E27FC236}">
                <a16:creationId xmlns:a16="http://schemas.microsoft.com/office/drawing/2014/main" id="{19AC7CA7-13C9-0341-92E4-9785B8AB31D5}"/>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5" name="Marcador de número de diapositiva 4">
            <a:extLst>
              <a:ext uri="{FF2B5EF4-FFF2-40B4-BE49-F238E27FC236}">
                <a16:creationId xmlns:a16="http://schemas.microsoft.com/office/drawing/2014/main" id="{813F7345-4024-9D48-862A-201EDD79AE10}"/>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1513543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4C136F-1C95-7E41-9321-076715A4A90F}"/>
              </a:ext>
            </a:extLst>
          </p:cNvPr>
          <p:cNvSpPr>
            <a:spLocks noGrp="1"/>
          </p:cNvSpPr>
          <p:nvPr>
            <p:ph type="title"/>
          </p:nvPr>
        </p:nvSpPr>
        <p:spPr>
          <a:xfrm>
            <a:off x="831850" y="2715818"/>
            <a:ext cx="10515600" cy="1846660"/>
          </a:xfrm>
          <a:prstGeom prst="rect">
            <a:avLst/>
          </a:prstGeo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6EAD233-03B4-0448-B1F4-BC6EBCFD6799}"/>
              </a:ext>
            </a:extLst>
          </p:cNvPr>
          <p:cNvSpPr>
            <a:spLocks noGrp="1"/>
          </p:cNvSpPr>
          <p:nvPr>
            <p:ph type="body" idx="1"/>
          </p:nvPr>
        </p:nvSpPr>
        <p:spPr>
          <a:xfrm>
            <a:off x="831850" y="4589465"/>
            <a:ext cx="10515600" cy="1846660"/>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5"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4"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r>
              <a:rPr lang="es-ES"/>
              <a:t>Editar los estilos de texto del patrón
Segundo nivel
Tercer nivel
Cuarto nivel
Quinto nivel</a:t>
            </a:r>
            <a:endParaRPr lang="es-ES_tradnl"/>
          </a:p>
        </p:txBody>
      </p:sp>
      <p:sp>
        <p:nvSpPr>
          <p:cNvPr id="4" name="Marcador de fecha 3">
            <a:extLst>
              <a:ext uri="{FF2B5EF4-FFF2-40B4-BE49-F238E27FC236}">
                <a16:creationId xmlns:a16="http://schemas.microsoft.com/office/drawing/2014/main" id="{2117FDF7-EAEB-B542-911F-AFC2A85F0250}"/>
              </a:ext>
            </a:extLst>
          </p:cNvPr>
          <p:cNvSpPr>
            <a:spLocks noGrp="1"/>
          </p:cNvSpPr>
          <p:nvPr>
            <p:ph type="dt" sz="half" idx="10"/>
          </p:nvPr>
        </p:nvSpPr>
        <p:spPr>
          <a:xfrm>
            <a:off x="838200" y="6356353"/>
            <a:ext cx="2743200" cy="276999"/>
          </a:xfrm>
          <a:prstGeom prst="rect">
            <a:avLst/>
          </a:prstGeom>
        </p:spPr>
        <p:txBody>
          <a:bodyPr/>
          <a:lstStyle/>
          <a:p>
            <a:fld id="{F62CE68D-CF43-3A46-8EAF-A9CA4608B997}" type="datetimeFigureOut">
              <a:rPr lang="es-ES_tradnl" smtClean="0"/>
              <a:t>15/10/2020</a:t>
            </a:fld>
            <a:endParaRPr lang="es-ES_tradnl"/>
          </a:p>
        </p:txBody>
      </p:sp>
      <p:sp>
        <p:nvSpPr>
          <p:cNvPr id="5" name="Marcador de pie de página 4">
            <a:extLst>
              <a:ext uri="{FF2B5EF4-FFF2-40B4-BE49-F238E27FC236}">
                <a16:creationId xmlns:a16="http://schemas.microsoft.com/office/drawing/2014/main" id="{8C61B101-C057-9048-B1A5-2E0AE6FCF15B}"/>
              </a:ext>
            </a:extLst>
          </p:cNvPr>
          <p:cNvSpPr>
            <a:spLocks noGrp="1"/>
          </p:cNvSpPr>
          <p:nvPr>
            <p:ph type="ftr" sz="quarter" idx="11"/>
          </p:nvPr>
        </p:nvSpPr>
        <p:spPr>
          <a:xfrm>
            <a:off x="4038600" y="6356353"/>
            <a:ext cx="4114800" cy="276999"/>
          </a:xfrm>
          <a:prstGeom prst="rect">
            <a:avLst/>
          </a:prstGeom>
        </p:spPr>
        <p:txBody>
          <a:bodyPr/>
          <a:lstStyle/>
          <a:p>
            <a:endParaRPr lang="es-ES_tradnl"/>
          </a:p>
        </p:txBody>
      </p:sp>
      <p:sp>
        <p:nvSpPr>
          <p:cNvPr id="6" name="Marcador de número de diapositiva 5">
            <a:extLst>
              <a:ext uri="{FF2B5EF4-FFF2-40B4-BE49-F238E27FC236}">
                <a16:creationId xmlns:a16="http://schemas.microsoft.com/office/drawing/2014/main" id="{9A6AA425-200B-6B4E-9089-7F5BA5226C44}"/>
              </a:ext>
            </a:extLst>
          </p:cNvPr>
          <p:cNvSpPr>
            <a:spLocks noGrp="1"/>
          </p:cNvSpPr>
          <p:nvPr>
            <p:ph type="sldNum" sz="quarter" idx="12"/>
          </p:nvPr>
        </p:nvSpPr>
        <p:spPr>
          <a:xfrm>
            <a:off x="8610600" y="6356353"/>
            <a:ext cx="2743200" cy="276999"/>
          </a:xfrm>
          <a:prstGeom prst="rect">
            <a:avLst/>
          </a:prstGeom>
        </p:spPr>
        <p:txBody>
          <a:bodyPr/>
          <a:lstStyle/>
          <a:p>
            <a:fld id="{2B3551E7-847A-B946-8881-AAEA44B76957}" type="slidenum">
              <a:rPr lang="es-ES_tradnl" smtClean="0"/>
              <a:t>‹Nº›</a:t>
            </a:fld>
            <a:endParaRPr lang="es-ES_tradnl"/>
          </a:p>
        </p:txBody>
      </p:sp>
    </p:spTree>
    <p:extLst>
      <p:ext uri="{BB962C8B-B14F-4D97-AF65-F5344CB8AC3E}">
        <p14:creationId xmlns:p14="http://schemas.microsoft.com/office/powerpoint/2010/main" val="397211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447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ítulo vertical y tex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09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A71E9C-6F93-084E-974A-3468C6DC93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3F68D444-3B07-4E4C-824F-15EAAC2F0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30C2926-75E8-6447-BDB2-F85F22328500}"/>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58F6C1E9-270A-F043-83AA-8DB3AFBEAAF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91BF48B-90AC-2F4B-84BF-DDD5939450C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121844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0EF9F-4963-3244-9A96-C33136F88D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70AC0C3-BF88-934C-847C-F2C906F2B2D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76623BEC-92BD-434D-8AE3-34B02B5B25D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08A4DD-3874-DA4D-BA7B-9B385387CE6E}"/>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6" name="Marcador de pie de página 5">
            <a:extLst>
              <a:ext uri="{FF2B5EF4-FFF2-40B4-BE49-F238E27FC236}">
                <a16:creationId xmlns:a16="http://schemas.microsoft.com/office/drawing/2014/main" id="{F9043BFC-CD98-4C4B-A3F4-1E7AEFFCB87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A7EC0DF-6222-974F-B1AD-D9051B996CE7}"/>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7398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AC8D2-94DA-F14A-85D1-3F6002FA617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B15B709-3F55-7F40-9E07-1D412635A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19DE5A-6FAC-264B-82EF-CC2ECF614C0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BE121808-E4EF-BB4E-A748-2E92B0DCB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6479D7-1ECA-DF45-8004-F3EA7F07D6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0442B5C-26A4-4E4F-9109-299667761002}"/>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8" name="Marcador de pie de página 7">
            <a:extLst>
              <a:ext uri="{FF2B5EF4-FFF2-40B4-BE49-F238E27FC236}">
                <a16:creationId xmlns:a16="http://schemas.microsoft.com/office/drawing/2014/main" id="{A71C5043-5754-664D-A39A-F554B1FBF639}"/>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09F63B2-DCF8-DC42-82DF-4A8DB8E8AA7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421994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1C96CC-C1D2-C446-983B-5C9D53E8F4F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E2CAEEA-39DA-A64E-9BF6-36EB90D9423D}"/>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4" name="Marcador de pie de página 3">
            <a:extLst>
              <a:ext uri="{FF2B5EF4-FFF2-40B4-BE49-F238E27FC236}">
                <a16:creationId xmlns:a16="http://schemas.microsoft.com/office/drawing/2014/main" id="{96637C73-9E6D-B648-A234-B0262C247AEC}"/>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65630B89-0FA8-0843-8B4F-C5E9D52D44FF}"/>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03383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C60CB1C-A799-E244-AA42-08A70CFE2F11}"/>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3" name="Marcador de pie de página 2">
            <a:extLst>
              <a:ext uri="{FF2B5EF4-FFF2-40B4-BE49-F238E27FC236}">
                <a16:creationId xmlns:a16="http://schemas.microsoft.com/office/drawing/2014/main" id="{636DC0D7-F459-CE45-B344-169204E5935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F4DF1DEE-CB48-3147-9878-6044C4E6E56B}"/>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3939511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739F1-320C-3846-9128-36357B78FF1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847FC9A-F23D-3842-8D2E-A8F45712F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6993D9D-FE57-AB4F-B7F0-6F8876535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F729A9-49C6-F240-9FC7-22A9C1DB34E8}"/>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6" name="Marcador de pie de página 5">
            <a:extLst>
              <a:ext uri="{FF2B5EF4-FFF2-40B4-BE49-F238E27FC236}">
                <a16:creationId xmlns:a16="http://schemas.microsoft.com/office/drawing/2014/main" id="{870104E7-70A5-FC4E-9B4B-2ED6489BE6B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5862B05-6C89-6F43-9BF2-F327A73955A3}"/>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42655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8173B4-BAE2-E146-BE58-1EB32077733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12CD015D-41C7-AE49-8342-B894C22024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D5A05D8-DF2B-084B-9EAD-490769A18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89E8CC-FC09-8D4B-AD02-6612E01248D3}"/>
              </a:ext>
            </a:extLst>
          </p:cNvPr>
          <p:cNvSpPr>
            <a:spLocks noGrp="1"/>
          </p:cNvSpPr>
          <p:nvPr>
            <p:ph type="dt" sz="half" idx="10"/>
          </p:nvPr>
        </p:nvSpPr>
        <p:spPr/>
        <p:txBody>
          <a:bodyPr/>
          <a:lstStyle/>
          <a:p>
            <a:fld id="{C6A10A5F-8A61-1440-8CF1-78463D190B9B}" type="datetimeFigureOut">
              <a:rPr lang="es-CO" smtClean="0"/>
              <a:t>15/10/2020</a:t>
            </a:fld>
            <a:endParaRPr lang="es-CO"/>
          </a:p>
        </p:txBody>
      </p:sp>
      <p:sp>
        <p:nvSpPr>
          <p:cNvPr id="6" name="Marcador de pie de página 5">
            <a:extLst>
              <a:ext uri="{FF2B5EF4-FFF2-40B4-BE49-F238E27FC236}">
                <a16:creationId xmlns:a16="http://schemas.microsoft.com/office/drawing/2014/main" id="{9381387E-9611-7A48-9BE2-C6CB38C8234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EDDCB9F-C280-E94D-88FB-6D551A53DCD1}"/>
              </a:ext>
            </a:extLst>
          </p:cNvPr>
          <p:cNvSpPr>
            <a:spLocks noGrp="1"/>
          </p:cNvSpPr>
          <p:nvPr>
            <p:ph type="sldNum" sz="quarter" idx="12"/>
          </p:nvPr>
        </p:nvSpPr>
        <p:spPr/>
        <p:txBody>
          <a:bodyPr/>
          <a:lstStyle/>
          <a:p>
            <a:fld id="{CA0168C0-A964-FB46-822E-1507DCEEEB8F}" type="slidenum">
              <a:rPr lang="es-CO" smtClean="0"/>
              <a:t>‹Nº›</a:t>
            </a:fld>
            <a:endParaRPr lang="es-CO"/>
          </a:p>
        </p:txBody>
      </p:sp>
    </p:spTree>
    <p:extLst>
      <p:ext uri="{BB962C8B-B14F-4D97-AF65-F5344CB8AC3E}">
        <p14:creationId xmlns:p14="http://schemas.microsoft.com/office/powerpoint/2010/main" val="695831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4453FAE-0601-B54C-BE51-C696876E2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59064F8-E8DE-0842-9438-D5E61A3892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F59C11-9CBF-354E-B253-DA0D8FCBCB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A10A5F-8A61-1440-8CF1-78463D190B9B}" type="datetimeFigureOut">
              <a:rPr lang="es-CO" smtClean="0"/>
              <a:t>15/10/2020</a:t>
            </a:fld>
            <a:endParaRPr lang="es-CO"/>
          </a:p>
        </p:txBody>
      </p:sp>
      <p:sp>
        <p:nvSpPr>
          <p:cNvPr id="5" name="Marcador de pie de página 4">
            <a:extLst>
              <a:ext uri="{FF2B5EF4-FFF2-40B4-BE49-F238E27FC236}">
                <a16:creationId xmlns:a16="http://schemas.microsoft.com/office/drawing/2014/main" id="{0FF3C495-0AEF-4642-A426-D1B52413DE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AEDCB6F-52E3-7F4C-8BEC-8741D3BA93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168C0-A964-FB46-822E-1507DCEEEB8F}" type="slidenum">
              <a:rPr lang="es-CO" smtClean="0"/>
              <a:t>‹Nº›</a:t>
            </a:fld>
            <a:endParaRPr lang="es-CO"/>
          </a:p>
        </p:txBody>
      </p:sp>
    </p:spTree>
    <p:extLst>
      <p:ext uri="{BB962C8B-B14F-4D97-AF65-F5344CB8AC3E}">
        <p14:creationId xmlns:p14="http://schemas.microsoft.com/office/powerpoint/2010/main" val="566129995"/>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6" name="bk object 16"/>
          <p:cNvSpPr/>
          <p:nvPr/>
        </p:nvSpPr>
        <p:spPr>
          <a:xfrm>
            <a:off x="10731215" y="413248"/>
            <a:ext cx="584835" cy="584835"/>
          </a:xfrm>
          <a:custGeom>
            <a:avLst/>
            <a:gdLst/>
            <a:ahLst/>
            <a:cxnLst/>
            <a:rect l="l" t="t" r="r" b="b"/>
            <a:pathLst>
              <a:path w="779780" h="779780">
                <a:moveTo>
                  <a:pt x="365533" y="0"/>
                </a:moveTo>
                <a:lnTo>
                  <a:pt x="317887" y="5867"/>
                </a:lnTo>
                <a:lnTo>
                  <a:pt x="272071" y="17337"/>
                </a:lnTo>
                <a:lnTo>
                  <a:pt x="228473" y="34070"/>
                </a:lnTo>
                <a:lnTo>
                  <a:pt x="187481" y="55722"/>
                </a:lnTo>
                <a:lnTo>
                  <a:pt x="149486" y="81951"/>
                </a:lnTo>
                <a:lnTo>
                  <a:pt x="114873" y="112416"/>
                </a:lnTo>
                <a:lnTo>
                  <a:pt x="84033" y="146775"/>
                </a:lnTo>
                <a:lnTo>
                  <a:pt x="57353" y="184685"/>
                </a:lnTo>
                <a:lnTo>
                  <a:pt x="35222" y="225804"/>
                </a:lnTo>
                <a:lnTo>
                  <a:pt x="18028" y="269791"/>
                </a:lnTo>
                <a:lnTo>
                  <a:pt x="6159" y="316304"/>
                </a:lnTo>
                <a:lnTo>
                  <a:pt x="5" y="365000"/>
                </a:lnTo>
                <a:lnTo>
                  <a:pt x="0" y="414682"/>
                </a:lnTo>
                <a:lnTo>
                  <a:pt x="5793" y="461729"/>
                </a:lnTo>
                <a:lnTo>
                  <a:pt x="17263" y="507544"/>
                </a:lnTo>
                <a:lnTo>
                  <a:pt x="33994" y="551140"/>
                </a:lnTo>
                <a:lnTo>
                  <a:pt x="55645" y="592130"/>
                </a:lnTo>
                <a:lnTo>
                  <a:pt x="81874" y="630125"/>
                </a:lnTo>
                <a:lnTo>
                  <a:pt x="112338" y="664737"/>
                </a:lnTo>
                <a:lnTo>
                  <a:pt x="146696" y="695576"/>
                </a:lnTo>
                <a:lnTo>
                  <a:pt x="184606" y="722256"/>
                </a:lnTo>
                <a:lnTo>
                  <a:pt x="225726" y="744387"/>
                </a:lnTo>
                <a:lnTo>
                  <a:pt x="269714" y="761581"/>
                </a:lnTo>
                <a:lnTo>
                  <a:pt x="316228" y="773449"/>
                </a:lnTo>
                <a:lnTo>
                  <a:pt x="364926" y="779604"/>
                </a:lnTo>
                <a:lnTo>
                  <a:pt x="414012" y="779682"/>
                </a:lnTo>
                <a:lnTo>
                  <a:pt x="461657" y="773815"/>
                </a:lnTo>
                <a:lnTo>
                  <a:pt x="507472" y="762344"/>
                </a:lnTo>
                <a:lnTo>
                  <a:pt x="551069" y="745612"/>
                </a:lnTo>
                <a:lnTo>
                  <a:pt x="592060" y="723960"/>
                </a:lnTo>
                <a:lnTo>
                  <a:pt x="630056" y="697731"/>
                </a:lnTo>
                <a:lnTo>
                  <a:pt x="664668" y="667266"/>
                </a:lnTo>
                <a:lnTo>
                  <a:pt x="695509" y="632907"/>
                </a:lnTo>
                <a:lnTo>
                  <a:pt x="722188" y="594997"/>
                </a:lnTo>
                <a:lnTo>
                  <a:pt x="744319" y="553877"/>
                </a:lnTo>
                <a:lnTo>
                  <a:pt x="761512" y="509890"/>
                </a:lnTo>
                <a:lnTo>
                  <a:pt x="773379" y="463378"/>
                </a:lnTo>
                <a:lnTo>
                  <a:pt x="779531" y="414682"/>
                </a:lnTo>
                <a:lnTo>
                  <a:pt x="779535" y="365000"/>
                </a:lnTo>
                <a:lnTo>
                  <a:pt x="773743" y="317957"/>
                </a:lnTo>
                <a:lnTo>
                  <a:pt x="762273" y="272143"/>
                </a:lnTo>
                <a:lnTo>
                  <a:pt x="745542" y="228547"/>
                </a:lnTo>
                <a:lnTo>
                  <a:pt x="723891" y="187557"/>
                </a:lnTo>
                <a:lnTo>
                  <a:pt x="697663" y="149562"/>
                </a:lnTo>
                <a:lnTo>
                  <a:pt x="667199" y="114950"/>
                </a:lnTo>
                <a:lnTo>
                  <a:pt x="632842" y="84109"/>
                </a:lnTo>
                <a:lnTo>
                  <a:pt x="594934" y="57428"/>
                </a:lnTo>
                <a:lnTo>
                  <a:pt x="553815" y="35296"/>
                </a:lnTo>
                <a:lnTo>
                  <a:pt x="509829" y="18102"/>
                </a:lnTo>
                <a:lnTo>
                  <a:pt x="463317" y="6233"/>
                </a:lnTo>
                <a:lnTo>
                  <a:pt x="414622" y="78"/>
                </a:lnTo>
                <a:lnTo>
                  <a:pt x="365533" y="0"/>
                </a:lnTo>
                <a:close/>
              </a:path>
            </a:pathLst>
          </a:custGeom>
          <a:solidFill>
            <a:srgbClr val="E7F1D6"/>
          </a:solidFill>
        </p:spPr>
        <p:txBody>
          <a:bodyPr wrap="square" lIns="0" tIns="0" rIns="0" bIns="0" rtlCol="0"/>
          <a:lstStyle/>
          <a:p>
            <a:endParaRPr sz="1350"/>
          </a:p>
        </p:txBody>
      </p:sp>
      <p:sp>
        <p:nvSpPr>
          <p:cNvPr id="17" name="bk object 17"/>
          <p:cNvSpPr/>
          <p:nvPr/>
        </p:nvSpPr>
        <p:spPr>
          <a:xfrm>
            <a:off x="11260359" y="1028472"/>
            <a:ext cx="313849" cy="313849"/>
          </a:xfrm>
          <a:custGeom>
            <a:avLst/>
            <a:gdLst/>
            <a:ahLst/>
            <a:cxnLst/>
            <a:rect l="l" t="t" r="r" b="b"/>
            <a:pathLst>
              <a:path w="418465" h="418464">
                <a:moveTo>
                  <a:pt x="222402" y="0"/>
                </a:moveTo>
                <a:lnTo>
                  <a:pt x="174111" y="2464"/>
                </a:lnTo>
                <a:lnTo>
                  <a:pt x="129100" y="15388"/>
                </a:lnTo>
                <a:lnTo>
                  <a:pt x="88706" y="37596"/>
                </a:lnTo>
                <a:lnTo>
                  <a:pt x="54264" y="67912"/>
                </a:lnTo>
                <a:lnTo>
                  <a:pt x="27108" y="105159"/>
                </a:lnTo>
                <a:lnTo>
                  <a:pt x="8575" y="148162"/>
                </a:lnTo>
                <a:lnTo>
                  <a:pt x="0" y="195745"/>
                </a:lnTo>
                <a:lnTo>
                  <a:pt x="2464" y="244040"/>
                </a:lnTo>
                <a:lnTo>
                  <a:pt x="15386" y="289052"/>
                </a:lnTo>
                <a:lnTo>
                  <a:pt x="37592" y="329446"/>
                </a:lnTo>
                <a:lnTo>
                  <a:pt x="67906" y="363887"/>
                </a:lnTo>
                <a:lnTo>
                  <a:pt x="105153" y="391041"/>
                </a:lnTo>
                <a:lnTo>
                  <a:pt x="148158" y="409572"/>
                </a:lnTo>
                <a:lnTo>
                  <a:pt x="195745" y="418147"/>
                </a:lnTo>
                <a:lnTo>
                  <a:pt x="244036" y="415683"/>
                </a:lnTo>
                <a:lnTo>
                  <a:pt x="289046" y="402760"/>
                </a:lnTo>
                <a:lnTo>
                  <a:pt x="329440" y="380554"/>
                </a:lnTo>
                <a:lnTo>
                  <a:pt x="363883" y="350240"/>
                </a:lnTo>
                <a:lnTo>
                  <a:pt x="391038" y="312993"/>
                </a:lnTo>
                <a:lnTo>
                  <a:pt x="409572" y="269989"/>
                </a:lnTo>
                <a:lnTo>
                  <a:pt x="418147" y="222402"/>
                </a:lnTo>
                <a:lnTo>
                  <a:pt x="415683" y="174111"/>
                </a:lnTo>
                <a:lnTo>
                  <a:pt x="402760" y="129100"/>
                </a:lnTo>
                <a:lnTo>
                  <a:pt x="380554" y="88706"/>
                </a:lnTo>
                <a:lnTo>
                  <a:pt x="350240" y="54264"/>
                </a:lnTo>
                <a:lnTo>
                  <a:pt x="312993" y="27108"/>
                </a:lnTo>
                <a:lnTo>
                  <a:pt x="269989" y="8575"/>
                </a:lnTo>
                <a:lnTo>
                  <a:pt x="222402" y="0"/>
                </a:lnTo>
                <a:close/>
              </a:path>
            </a:pathLst>
          </a:custGeom>
          <a:solidFill>
            <a:srgbClr val="E7F1D6"/>
          </a:solidFill>
        </p:spPr>
        <p:txBody>
          <a:bodyPr wrap="square" lIns="0" tIns="0" rIns="0" bIns="0" rtlCol="0"/>
          <a:lstStyle/>
          <a:p>
            <a:endParaRPr sz="1350"/>
          </a:p>
        </p:txBody>
      </p:sp>
      <p:sp>
        <p:nvSpPr>
          <p:cNvPr id="2" name="Holder 2"/>
          <p:cNvSpPr>
            <a:spLocks noGrp="1"/>
          </p:cNvSpPr>
          <p:nvPr>
            <p:ph type="title"/>
          </p:nvPr>
        </p:nvSpPr>
        <p:spPr>
          <a:xfrm>
            <a:off x="2617666" y="1147683"/>
            <a:ext cx="6956666" cy="769441"/>
          </a:xfrm>
          <a:prstGeom prst="rect">
            <a:avLst/>
          </a:prstGeom>
        </p:spPr>
        <p:txBody>
          <a:bodyPr wrap="square" lIns="0" tIns="0" rIns="0" bIns="0">
            <a:spAutoFit/>
          </a:bodyPr>
          <a:lstStyle>
            <a:lvl1pPr>
              <a:defRPr sz="5000" b="1" i="0">
                <a:solidFill>
                  <a:srgbClr val="18214C"/>
                </a:solidFill>
                <a:latin typeface="Lato"/>
                <a:cs typeface="Lato"/>
              </a:defRPr>
            </a:lvl1pPr>
          </a:lstStyle>
          <a:p>
            <a:endParaRPr/>
          </a:p>
        </p:txBody>
      </p:sp>
      <p:sp>
        <p:nvSpPr>
          <p:cNvPr id="3" name="Holder 3"/>
          <p:cNvSpPr>
            <a:spLocks noGrp="1"/>
          </p:cNvSpPr>
          <p:nvPr>
            <p:ph type="body" idx="1"/>
          </p:nvPr>
        </p:nvSpPr>
        <p:spPr>
          <a:xfrm>
            <a:off x="2423303" y="1722691"/>
            <a:ext cx="7345394" cy="338554"/>
          </a:xfrm>
          <a:prstGeom prst="rect">
            <a:avLst/>
          </a:prstGeom>
        </p:spPr>
        <p:txBody>
          <a:bodyPr wrap="square" lIns="0" tIns="0" rIns="0" bIns="0">
            <a:spAutoFit/>
          </a:bodyPr>
          <a:lstStyle>
            <a:lvl1pPr>
              <a:defRPr sz="2200" b="0" i="0">
                <a:solidFill>
                  <a:srgbClr val="18214C"/>
                </a:solidFill>
                <a:latin typeface="Lato"/>
                <a:cs typeface="Lato"/>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10/15/2020</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0517903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image" Target="../media/image101.jpg"/><Relationship Id="rId1" Type="http://schemas.openxmlformats.org/officeDocument/2006/relationships/slideLayout" Target="../slideLayouts/slideLayout13.xml"/><Relationship Id="rId6" Type="http://schemas.openxmlformats.org/officeDocument/2006/relationships/image" Target="../media/image105.jpg"/><Relationship Id="rId5" Type="http://schemas.openxmlformats.org/officeDocument/2006/relationships/image" Target="../media/image104.jpg"/><Relationship Id="rId10" Type="http://schemas.openxmlformats.org/officeDocument/2006/relationships/image" Target="../media/image109.jpg"/><Relationship Id="rId4" Type="http://schemas.openxmlformats.org/officeDocument/2006/relationships/image" Target="../media/image103.jpg"/><Relationship Id="rId9" Type="http://schemas.openxmlformats.org/officeDocument/2006/relationships/image" Target="../media/image108.jpg"/></Relationships>
</file>

<file path=ppt/slides/_rels/slide1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13.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https://intranet.icbf.gov.co/estadisticas-institucionales/fichas-oferta-instituciona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https://intranet.icbf.gov.co/estadisticas-institucionales/fichas-oferta-instituciona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flickr.com/photos/daviegee/16840203586" TargetMode="External"/><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5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educaccionperu.org/educacion-y-primera-infancia/" TargetMode="External"/><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familiasenruta.com/fnr-crianza/crianza-viajera/diversidad-familiar/" TargetMode="External"/><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www.evidentlycochrane.net/evidence-for-everyday-health-choices/" TargetMode="External"/><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www.icbf.gov.co/"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2.xml"/><Relationship Id="rId5" Type="http://schemas.openxmlformats.org/officeDocument/2006/relationships/image" Target="../media/image98.jpeg"/><Relationship Id="rId4" Type="http://schemas.openxmlformats.org/officeDocument/2006/relationships/image" Target="../media/image9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57EB8E5-9E2A-BB47-BB32-4F133EA7FF49}"/>
              </a:ext>
            </a:extLst>
          </p:cNvPr>
          <p:cNvSpPr txBox="1"/>
          <p:nvPr/>
        </p:nvSpPr>
        <p:spPr>
          <a:xfrm>
            <a:off x="4573640" y="818335"/>
            <a:ext cx="7490540" cy="4401269"/>
          </a:xfrm>
          <a:prstGeom prst="rect">
            <a:avLst/>
          </a:prstGeom>
          <a:noFill/>
        </p:spPr>
        <p:txBody>
          <a:bodyPr wrap="square" lIns="91440" tIns="45720" rIns="91440" bIns="45720" rtlCol="0" anchor="t">
            <a:spAutoFit/>
          </a:bodyPr>
          <a:lstStyle/>
          <a:p>
            <a:pPr marL="0" marR="10160"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a:ln>
                  <a:noFill/>
                </a:ln>
                <a:solidFill>
                  <a:srgbClr val="242758"/>
                </a:solidFill>
                <a:effectLst/>
                <a:uLnTx/>
                <a:uFillTx/>
                <a:latin typeface="Calibri" panose="020F0502020204030204"/>
                <a:ea typeface="+mn-ea"/>
                <a:cs typeface="+mn-cs"/>
              </a:rPr>
              <a:t>MESA PÚBLICA</a:t>
            </a:r>
            <a:endParaRPr lang="es-ES">
              <a:ea typeface="+mn-ea"/>
              <a:cs typeface="+mn-cs"/>
            </a:endParaRPr>
          </a:p>
          <a:p>
            <a:pPr marL="0" marR="10160" lvl="0" indent="0" algn="ctr" defTabSz="914400" rtl="0" eaLnBrk="1" fontAlgn="auto" latinLnBrk="0" hangingPunct="1">
              <a:lnSpc>
                <a:spcPts val="2860"/>
              </a:lnSpc>
              <a:spcBef>
                <a:spcPts val="67"/>
              </a:spcBef>
              <a:spcAft>
                <a:spcPts val="0"/>
              </a:spcAft>
              <a:buClrTx/>
              <a:buSzTx/>
              <a:buFontTx/>
              <a:buNone/>
              <a:tabLst/>
              <a:defRPr/>
            </a:pPr>
            <a:endParaRPr lang="es-CO" sz="5400" b="1" i="0" u="none" strike="noStrike" kern="1200" cap="none" spc="0" normalizeH="0" baseline="0" noProof="0">
              <a:ln>
                <a:noFill/>
              </a:ln>
              <a:solidFill>
                <a:srgbClr val="242758"/>
              </a:solidFill>
              <a:effectLst/>
              <a:uLnTx/>
              <a:uFillTx/>
              <a:latin typeface="Calibri" panose="020F0502020204030204"/>
              <a:cs typeface="Calibri"/>
            </a:endParaRPr>
          </a:p>
          <a:p>
            <a:pPr marL="0" marR="10160"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a:ln>
                  <a:noFill/>
                </a:ln>
                <a:solidFill>
                  <a:srgbClr val="242758"/>
                </a:solidFill>
                <a:effectLst/>
                <a:uLnTx/>
                <a:uFillTx/>
                <a:latin typeface="Calibri" panose="020F0502020204030204"/>
                <a:ea typeface="+mn-ea"/>
                <a:cs typeface="+mn-cs"/>
              </a:rPr>
              <a:t>REGIONAL</a:t>
            </a:r>
            <a:r>
              <a:rPr kumimoji="0" lang="es-CO" sz="5400" b="1" i="0" u="none" strike="noStrike" kern="1200" cap="none" spc="0" normalizeH="0" noProof="0">
                <a:ln>
                  <a:noFill/>
                </a:ln>
                <a:solidFill>
                  <a:srgbClr val="242758"/>
                </a:solidFill>
                <a:effectLst/>
                <a:uLnTx/>
                <a:uFillTx/>
                <a:latin typeface="Calibri" panose="020F0502020204030204"/>
                <a:ea typeface="+mn-ea"/>
                <a:cs typeface="+mn-cs"/>
              </a:rPr>
              <a:t> </a:t>
            </a:r>
            <a:r>
              <a:rPr lang="es-CO" sz="5400" b="1">
                <a:solidFill>
                  <a:srgbClr val="242758"/>
                </a:solidFill>
                <a:latin typeface="Calibri" panose="020F0502020204030204"/>
              </a:rPr>
              <a:t>ATLÁNTICO</a:t>
            </a:r>
            <a:endParaRPr lang="es-CO" sz="5400" b="1" i="0" u="none" strike="noStrike" kern="1200" cap="none" spc="0" normalizeH="0" baseline="0" noProof="0">
              <a:ln>
                <a:noFill/>
              </a:ln>
              <a:solidFill>
                <a:srgbClr val="242758"/>
              </a:solidFill>
              <a:effectLst/>
              <a:uLnTx/>
              <a:uFillTx/>
              <a:latin typeface="Calibri" panose="020F0502020204030204"/>
              <a:cs typeface="Calibri"/>
            </a:endParaRPr>
          </a:p>
          <a:p>
            <a:pPr marL="0" marR="10160" lvl="0" indent="0" algn="ctr" defTabSz="914400" rtl="0" eaLnBrk="1" fontAlgn="auto" latinLnBrk="0" hangingPunct="1">
              <a:lnSpc>
                <a:spcPts val="2860"/>
              </a:lnSpc>
              <a:spcBef>
                <a:spcPts val="67"/>
              </a:spcBef>
              <a:spcAft>
                <a:spcPts val="0"/>
              </a:spcAft>
              <a:buClrTx/>
              <a:buSzTx/>
              <a:buFontTx/>
              <a:buNone/>
              <a:tabLst/>
              <a:defRPr/>
            </a:pPr>
            <a:r>
              <a:rPr kumimoji="0" lang="es-CO" sz="5400" b="1" i="0" u="none" strike="noStrike" kern="1200" cap="none" spc="0" normalizeH="0" baseline="0" noProof="0">
                <a:ln>
                  <a:noFill/>
                </a:ln>
                <a:solidFill>
                  <a:srgbClr val="242758"/>
                </a:solidFill>
                <a:effectLst/>
                <a:uLnTx/>
                <a:uFillTx/>
                <a:latin typeface="Calibri" panose="020F0502020204030204"/>
                <a:ea typeface="+mn-ea"/>
                <a:cs typeface="+mn-cs"/>
              </a:rPr>
              <a:t> </a:t>
            </a:r>
            <a:endParaRPr lang="es-CO" sz="5400" b="1" i="0" u="none" strike="noStrike" kern="1200" cap="none" spc="0" normalizeH="0" baseline="0" noProof="0">
              <a:ln>
                <a:noFill/>
              </a:ln>
              <a:solidFill>
                <a:srgbClr val="242758"/>
              </a:solidFill>
              <a:effectLst/>
              <a:uLnTx/>
              <a:uFillTx/>
              <a:latin typeface="Calibri" panose="020F0502020204030204"/>
              <a:cs typeface="Calibri" panose="020F0502020204030204"/>
            </a:endParaRPr>
          </a:p>
          <a:p>
            <a:pPr marR="10160" algn="ctr">
              <a:lnSpc>
                <a:spcPts val="2860"/>
              </a:lnSpc>
              <a:spcBef>
                <a:spcPts val="67"/>
              </a:spcBef>
              <a:defRPr/>
            </a:pPr>
            <a:r>
              <a:rPr lang="es-CO" sz="5400" b="1">
                <a:solidFill>
                  <a:srgbClr val="242758"/>
                </a:solidFill>
                <a:latin typeface="Calibri" panose="020F0502020204030204"/>
              </a:rPr>
              <a:t>CENTRO ZONAL </a:t>
            </a:r>
            <a:r>
              <a:rPr kumimoji="0" lang="es-CO" sz="5400" b="1" i="0" u="none" strike="noStrike" kern="1200" cap="none" spc="0" normalizeH="0" baseline="0" noProof="0">
                <a:ln>
                  <a:noFill/>
                </a:ln>
                <a:solidFill>
                  <a:srgbClr val="242758"/>
                </a:solidFill>
                <a:effectLst/>
                <a:uLnTx/>
                <a:uFillTx/>
                <a:latin typeface="Calibri" panose="020F0502020204030204"/>
                <a:ea typeface="+mn-ea"/>
                <a:cs typeface="+mn-cs"/>
              </a:rPr>
              <a:t> </a:t>
            </a:r>
            <a:r>
              <a:rPr lang="es-CO" sz="5400" b="1">
                <a:solidFill>
                  <a:srgbClr val="242758"/>
                </a:solidFill>
                <a:latin typeface="Calibri" panose="020F0502020204030204"/>
              </a:rPr>
              <a:t>NORTE </a:t>
            </a:r>
          </a:p>
          <a:p>
            <a:pPr marR="10160" algn="ctr">
              <a:lnSpc>
                <a:spcPts val="2860"/>
              </a:lnSpc>
              <a:spcBef>
                <a:spcPts val="67"/>
              </a:spcBef>
              <a:defRPr/>
            </a:pPr>
            <a:endParaRPr lang="es-CO" sz="5400" b="1">
              <a:solidFill>
                <a:srgbClr val="242758"/>
              </a:solidFill>
              <a:latin typeface="Calibri" panose="020F0502020204030204"/>
            </a:endParaRPr>
          </a:p>
          <a:p>
            <a:pPr marR="10160" algn="ctr">
              <a:lnSpc>
                <a:spcPts val="2860"/>
              </a:lnSpc>
              <a:spcBef>
                <a:spcPts val="67"/>
              </a:spcBef>
              <a:defRPr/>
            </a:pPr>
            <a:r>
              <a:rPr lang="es-CO" sz="5400" b="1">
                <a:solidFill>
                  <a:srgbClr val="242758"/>
                </a:solidFill>
                <a:latin typeface="Calibri" panose="020F0502020204030204"/>
              </a:rPr>
              <a:t>CENTRO HISTÓRICO</a:t>
            </a:r>
            <a:endParaRPr lang="es-CO" sz="5400" b="1" i="0" u="none" strike="noStrike" kern="1200" cap="none" spc="0" normalizeH="0" baseline="0" noProof="0">
              <a:ln>
                <a:noFill/>
              </a:ln>
              <a:solidFill>
                <a:schemeClr val="accent2"/>
              </a:solidFill>
              <a:effectLst/>
              <a:uLnTx/>
              <a:uFillTx/>
              <a:latin typeface="Calibri" panose="020F0502020204030204"/>
              <a:cs typeface="Calibri" panose="020F0502020204030204"/>
            </a:endParaRPr>
          </a:p>
          <a:p>
            <a:pPr marL="0" marR="10160" lvl="0" indent="0" algn="ctr" defTabSz="914400" rtl="0" eaLnBrk="1" fontAlgn="auto" latinLnBrk="0" hangingPunct="1">
              <a:lnSpc>
                <a:spcPts val="2860"/>
              </a:lnSpc>
              <a:spcBef>
                <a:spcPts val="67"/>
              </a:spcBef>
              <a:spcAft>
                <a:spcPts val="0"/>
              </a:spcAft>
              <a:buClrTx/>
              <a:buSzTx/>
              <a:buFontTx/>
              <a:buNone/>
              <a:tabLst/>
              <a:defRPr/>
            </a:pPr>
            <a:endParaRPr lang="es-CO" sz="5400" b="1" i="0" u="none" strike="noStrike" kern="1200" cap="none" spc="0" normalizeH="0" baseline="0" noProof="0">
              <a:ln>
                <a:noFill/>
              </a:ln>
              <a:solidFill>
                <a:schemeClr val="accent2"/>
              </a:solidFill>
              <a:effectLst/>
              <a:uLnTx/>
              <a:uFillTx/>
              <a:latin typeface="Calibri" panose="020F0502020204030204"/>
              <a:cs typeface="Calibri" panose="020F0502020204030204"/>
            </a:endParaRPr>
          </a:p>
          <a:p>
            <a:pPr marR="10160" algn="ctr">
              <a:lnSpc>
                <a:spcPts val="2860"/>
              </a:lnSpc>
              <a:spcBef>
                <a:spcPts val="67"/>
              </a:spcBef>
              <a:defRPr/>
            </a:pPr>
            <a:r>
              <a:rPr lang="es-CO" sz="5400" b="1">
                <a:solidFill>
                  <a:schemeClr val="accent2"/>
                </a:solidFill>
                <a:latin typeface="Calibri" panose="020F0502020204030204"/>
              </a:rPr>
              <a:t>Coordinadora</a:t>
            </a:r>
            <a:endParaRPr lang="es-CO" sz="5400" b="1">
              <a:solidFill>
                <a:schemeClr val="accent2"/>
              </a:solidFill>
              <a:latin typeface="Calibri" panose="020F0502020204030204"/>
              <a:cs typeface="Calibri"/>
            </a:endParaRPr>
          </a:p>
          <a:p>
            <a:pPr marR="10160" algn="ctr">
              <a:lnSpc>
                <a:spcPts val="2860"/>
              </a:lnSpc>
              <a:spcBef>
                <a:spcPts val="67"/>
              </a:spcBef>
              <a:defRPr/>
            </a:pPr>
            <a:endParaRPr lang="es-CO" sz="5400" b="1">
              <a:solidFill>
                <a:schemeClr val="accent2"/>
              </a:solidFill>
              <a:latin typeface="Calibri" panose="020F0502020204030204"/>
            </a:endParaRPr>
          </a:p>
          <a:p>
            <a:pPr marR="10160" algn="ctr">
              <a:lnSpc>
                <a:spcPts val="2860"/>
              </a:lnSpc>
              <a:spcBef>
                <a:spcPts val="67"/>
              </a:spcBef>
              <a:defRPr/>
            </a:pPr>
            <a:r>
              <a:rPr lang="es-CO" sz="5400" b="1">
                <a:solidFill>
                  <a:schemeClr val="accent2"/>
                </a:solidFill>
                <a:latin typeface="Calibri" panose="020F0502020204030204"/>
              </a:rPr>
              <a:t> </a:t>
            </a:r>
            <a:r>
              <a:rPr kumimoji="0" lang="es-CO" sz="5400" b="1" i="0" u="none" strike="noStrike" kern="1200" cap="none" spc="0" normalizeH="0" noProof="0">
                <a:ln>
                  <a:noFill/>
                </a:ln>
                <a:solidFill>
                  <a:schemeClr val="accent2"/>
                </a:solidFill>
                <a:effectLst/>
                <a:uLnTx/>
                <a:uFillTx/>
                <a:latin typeface="Calibri" panose="020F0502020204030204"/>
                <a:ea typeface="+mn-ea"/>
                <a:cs typeface="+mn-cs"/>
              </a:rPr>
              <a:t>Paola</a:t>
            </a:r>
            <a:r>
              <a:rPr lang="es-CO" sz="5400" b="1">
                <a:solidFill>
                  <a:schemeClr val="accent2"/>
                </a:solidFill>
                <a:latin typeface="Calibri" panose="020F0502020204030204"/>
              </a:rPr>
              <a:t> </a:t>
            </a:r>
            <a:r>
              <a:rPr kumimoji="0" lang="es-CO" sz="5400" b="1" i="0" u="none" strike="noStrike" kern="1200" cap="none" spc="0" normalizeH="0" noProof="0" err="1">
                <a:ln>
                  <a:noFill/>
                </a:ln>
                <a:solidFill>
                  <a:schemeClr val="accent2"/>
                </a:solidFill>
                <a:effectLst/>
                <a:uLnTx/>
                <a:uFillTx/>
                <a:latin typeface="Calibri" panose="020F0502020204030204"/>
                <a:ea typeface="+mn-ea"/>
                <a:cs typeface="+mn-cs"/>
              </a:rPr>
              <a:t>Alvarino</a:t>
            </a:r>
            <a:r>
              <a:rPr kumimoji="0" lang="es-CO" sz="5400" b="1" i="0" u="none" strike="noStrike" kern="1200" cap="none" spc="0" normalizeH="0" noProof="0">
                <a:ln>
                  <a:noFill/>
                </a:ln>
                <a:solidFill>
                  <a:schemeClr val="accent2"/>
                </a:solidFill>
                <a:effectLst/>
                <a:uLnTx/>
                <a:uFillTx/>
                <a:latin typeface="Calibri" panose="020F0502020204030204"/>
                <a:ea typeface="+mn-ea"/>
                <a:cs typeface="+mn-cs"/>
              </a:rPr>
              <a:t> Amador</a:t>
            </a:r>
            <a:endParaRPr lang="es-CO" sz="5400" b="1" i="0" u="none" strike="noStrike" kern="1200" cap="none" spc="0" normalizeH="0" baseline="0" noProof="0">
              <a:ln>
                <a:noFill/>
              </a:ln>
              <a:solidFill>
                <a:schemeClr val="accent2"/>
              </a:solidFill>
              <a:effectLst/>
              <a:uLnTx/>
              <a:uFillTx/>
              <a:latin typeface="Calibri" panose="020F0502020204030204"/>
              <a:cs typeface="Calibri"/>
            </a:endParaRPr>
          </a:p>
        </p:txBody>
      </p:sp>
      <p:sp>
        <p:nvSpPr>
          <p:cNvPr id="7" name="CuadroTexto 6">
            <a:extLst>
              <a:ext uri="{FF2B5EF4-FFF2-40B4-BE49-F238E27FC236}">
                <a16:creationId xmlns:a16="http://schemas.microsoft.com/office/drawing/2014/main" id="{F94B5266-F310-D349-A88F-32F34A29213D}"/>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3880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576181"/>
            <a:ext cx="10515600" cy="829944"/>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5080" algn="ctr">
              <a:lnSpc>
                <a:spcPct val="102699"/>
              </a:lnSpc>
              <a:spcBef>
                <a:spcPts val="20"/>
              </a:spcBef>
              <a:tabLst>
                <a:tab pos="619125" algn="l"/>
              </a:tabLst>
            </a:pPr>
            <a:r>
              <a:rPr lang="es-CO" sz="2600" b="1">
                <a:cs typeface="Roboto"/>
              </a:rPr>
              <a:t>El </a:t>
            </a:r>
            <a:r>
              <a:rPr lang="es-CO" sz="2600" b="1" spc="-5">
                <a:cs typeface="Roboto"/>
              </a:rPr>
              <a:t>Instituto </a:t>
            </a:r>
            <a:r>
              <a:rPr lang="es-CO" sz="2600" b="1">
                <a:cs typeface="Roboto"/>
              </a:rPr>
              <a:t>Colombiano de Bienestar </a:t>
            </a:r>
            <a:r>
              <a:rPr lang="es-CO" sz="2600" b="1" spc="-5">
                <a:cs typeface="Roboto"/>
              </a:rPr>
              <a:t>Familiar </a:t>
            </a:r>
            <a:r>
              <a:rPr lang="es-CO" sz="2600" b="1">
                <a:cs typeface="Roboto"/>
              </a:rPr>
              <a:t>– ICBF en el </a:t>
            </a:r>
            <a:r>
              <a:rPr lang="es-CO" sz="2600" b="1" spc="-5">
                <a:cs typeface="Roboto"/>
              </a:rPr>
              <a:t>marco  </a:t>
            </a:r>
            <a:r>
              <a:rPr lang="es-CO" sz="2600" b="1">
                <a:cs typeface="Roboto"/>
              </a:rPr>
              <a:t>del	</a:t>
            </a:r>
            <a:r>
              <a:rPr lang="es-CO" sz="2600" b="1" spc="-5">
                <a:cs typeface="Roboto"/>
              </a:rPr>
              <a:t>Covid-19 </a:t>
            </a:r>
            <a:r>
              <a:rPr lang="es-CO" sz="2600" b="1">
                <a:cs typeface="Roboto"/>
              </a:rPr>
              <a:t>ha </a:t>
            </a:r>
            <a:r>
              <a:rPr lang="es-CO" sz="2600" b="1" spc="-5">
                <a:cs typeface="Roboto"/>
              </a:rPr>
              <a:t>puesto </a:t>
            </a:r>
            <a:r>
              <a:rPr lang="es-CO" sz="2600" b="1">
                <a:cs typeface="Roboto"/>
              </a:rPr>
              <a:t>a los niños, niñas en el </a:t>
            </a:r>
            <a:r>
              <a:rPr lang="es-CO" sz="2600" b="1" spc="-5">
                <a:cs typeface="Roboto"/>
              </a:rPr>
              <a:t>centro </a:t>
            </a:r>
            <a:r>
              <a:rPr lang="es-CO" sz="2600" b="1">
                <a:cs typeface="Roboto"/>
              </a:rPr>
              <a:t>en tres</a:t>
            </a:r>
            <a:r>
              <a:rPr lang="es-CO" sz="2600" b="1" spc="45">
                <a:cs typeface="Roboto"/>
              </a:rPr>
              <a:t> </a:t>
            </a:r>
            <a:r>
              <a:rPr lang="es-CO" sz="2600" b="1" spc="-5">
                <a:cs typeface="Roboto"/>
              </a:rPr>
              <a:t>pilares:</a:t>
            </a:r>
            <a:endParaRPr lang="es-CO" sz="2600" b="1">
              <a:cs typeface="Roboto"/>
            </a:endParaRPr>
          </a:p>
        </p:txBody>
      </p:sp>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1825625"/>
            <a:ext cx="10515600" cy="4351338"/>
          </a:xfrm>
          <a:prstGeom prst="rect">
            <a:avLst/>
          </a:prstGeom>
        </p:spPr>
        <p:txBody>
          <a:bodyPr vert="horz" wrap="square" lIns="0" tIns="106045" rIns="0" bIns="0" rtlCol="0">
            <a:spAutoFit/>
          </a:bodyPr>
          <a:lstStyle/>
          <a:p>
            <a:pPr algn="ctr">
              <a:lnSpc>
                <a:spcPct val="100000"/>
              </a:lnSpc>
              <a:spcBef>
                <a:spcPts val="835"/>
              </a:spcBef>
              <a:buClr>
                <a:srgbClr val="72BB45"/>
              </a:buClr>
              <a:buAutoNum type="arabicPeriod"/>
              <a:tabLst>
                <a:tab pos="2216150" algn="l"/>
              </a:tabLst>
            </a:pPr>
            <a:r>
              <a:rPr sz="4250" spc="5">
                <a:solidFill>
                  <a:srgbClr val="21295D"/>
                </a:solidFill>
                <a:latin typeface="+mj-lt"/>
                <a:cs typeface="VAG Round"/>
              </a:rPr>
              <a:t>Seguridad</a:t>
            </a:r>
            <a:r>
              <a:rPr sz="4250" spc="-10">
                <a:solidFill>
                  <a:srgbClr val="21295D"/>
                </a:solidFill>
                <a:latin typeface="+mj-lt"/>
                <a:cs typeface="VAG Round"/>
              </a:rPr>
              <a:t> </a:t>
            </a:r>
            <a:r>
              <a:rPr sz="4250" spc="5">
                <a:solidFill>
                  <a:srgbClr val="21295D"/>
                </a:solidFill>
                <a:latin typeface="+mj-lt"/>
                <a:cs typeface="VAG Round"/>
              </a:rPr>
              <a:t>Alimentaria</a:t>
            </a:r>
            <a:endParaRPr sz="4250">
              <a:latin typeface="+mj-lt"/>
              <a:cs typeface="VAG Round"/>
            </a:endParaRPr>
          </a:p>
          <a:p>
            <a:pPr algn="ctr">
              <a:lnSpc>
                <a:spcPct val="100000"/>
              </a:lnSpc>
              <a:spcBef>
                <a:spcPts val="740"/>
              </a:spcBef>
              <a:buClr>
                <a:srgbClr val="F08342"/>
              </a:buClr>
              <a:buAutoNum type="arabicPeriod"/>
              <a:tabLst>
                <a:tab pos="631190" algn="l"/>
              </a:tabLst>
            </a:pPr>
            <a:r>
              <a:rPr sz="4250" spc="-5">
                <a:solidFill>
                  <a:srgbClr val="21295D"/>
                </a:solidFill>
                <a:latin typeface="+mj-lt"/>
                <a:cs typeface="VAG Round"/>
              </a:rPr>
              <a:t>Ecosistema </a:t>
            </a:r>
            <a:r>
              <a:rPr sz="4250" spc="-10">
                <a:solidFill>
                  <a:srgbClr val="21295D"/>
                </a:solidFill>
                <a:latin typeface="+mj-lt"/>
                <a:cs typeface="VAG Round"/>
              </a:rPr>
              <a:t>Pedagógico </a:t>
            </a:r>
            <a:r>
              <a:rPr sz="4250" spc="5">
                <a:solidFill>
                  <a:srgbClr val="21295D"/>
                </a:solidFill>
                <a:latin typeface="+mj-lt"/>
                <a:cs typeface="VAG Round"/>
              </a:rPr>
              <a:t>y</a:t>
            </a:r>
            <a:r>
              <a:rPr sz="4250" spc="25">
                <a:solidFill>
                  <a:srgbClr val="21295D"/>
                </a:solidFill>
                <a:latin typeface="+mj-lt"/>
                <a:cs typeface="VAG Round"/>
              </a:rPr>
              <a:t> </a:t>
            </a:r>
            <a:r>
              <a:rPr sz="4250" spc="-10">
                <a:solidFill>
                  <a:srgbClr val="21295D"/>
                </a:solidFill>
                <a:latin typeface="+mj-lt"/>
                <a:cs typeface="VAG Round"/>
              </a:rPr>
              <a:t>Educativo</a:t>
            </a:r>
            <a:endParaRPr sz="4250">
              <a:latin typeface="+mj-lt"/>
              <a:cs typeface="VAG Round"/>
            </a:endParaRPr>
          </a:p>
          <a:p>
            <a:pPr algn="ctr">
              <a:lnSpc>
                <a:spcPct val="100000"/>
              </a:lnSpc>
              <a:spcBef>
                <a:spcPts val="745"/>
              </a:spcBef>
              <a:buClr>
                <a:srgbClr val="0089CD"/>
              </a:buClr>
              <a:buAutoNum type="arabicPeriod"/>
              <a:tabLst>
                <a:tab pos="1984375" algn="l"/>
              </a:tabLst>
            </a:pPr>
            <a:r>
              <a:rPr sz="4250" spc="-45">
                <a:solidFill>
                  <a:srgbClr val="21295D"/>
                </a:solidFill>
                <a:latin typeface="+mj-lt"/>
                <a:cs typeface="VAG Round"/>
              </a:rPr>
              <a:t>Prevención </a:t>
            </a:r>
            <a:r>
              <a:rPr sz="4250" spc="5">
                <a:solidFill>
                  <a:srgbClr val="21295D"/>
                </a:solidFill>
                <a:latin typeface="+mj-lt"/>
                <a:cs typeface="VAG Round"/>
              </a:rPr>
              <a:t>de</a:t>
            </a:r>
            <a:r>
              <a:rPr sz="4250" spc="35">
                <a:solidFill>
                  <a:srgbClr val="21295D"/>
                </a:solidFill>
                <a:latin typeface="+mj-lt"/>
                <a:cs typeface="VAG Round"/>
              </a:rPr>
              <a:t> </a:t>
            </a:r>
            <a:r>
              <a:rPr sz="4250" spc="5">
                <a:solidFill>
                  <a:srgbClr val="21295D"/>
                </a:solidFill>
                <a:latin typeface="+mj-lt"/>
                <a:cs typeface="VAG Round"/>
              </a:rPr>
              <a:t>violencias</a:t>
            </a:r>
            <a:endParaRPr sz="4250">
              <a:latin typeface="+mj-lt"/>
              <a:cs typeface="VAG Round"/>
            </a:endParaRPr>
          </a:p>
        </p:txBody>
      </p:sp>
    </p:spTree>
    <p:extLst>
      <p:ext uri="{BB962C8B-B14F-4D97-AF65-F5344CB8AC3E}">
        <p14:creationId xmlns:p14="http://schemas.microsoft.com/office/powerpoint/2010/main" val="2065174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20539"/>
            <a:ext cx="10109835"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a:solidFill>
                  <a:srgbClr val="21295D"/>
                </a:solidFill>
                <a:latin typeface="+mj-lt"/>
                <a:cs typeface="VAG Round"/>
              </a:rPr>
              <a:t>Seguridad</a:t>
            </a:r>
            <a:r>
              <a:rPr lang="es-CO" sz="4800" b="1" spc="-10">
                <a:solidFill>
                  <a:srgbClr val="21295D"/>
                </a:solidFill>
                <a:latin typeface="+mj-lt"/>
                <a:cs typeface="VAG Round"/>
              </a:rPr>
              <a:t> </a:t>
            </a:r>
            <a:r>
              <a:rPr lang="es-CO" sz="4800" b="1" spc="5">
                <a:solidFill>
                  <a:srgbClr val="21295D"/>
                </a:solidFill>
                <a:latin typeface="+mj-lt"/>
                <a:cs typeface="VAG Round"/>
              </a:rPr>
              <a:t>Alimentaria</a:t>
            </a:r>
            <a:endParaRPr lang="es-CO" sz="4800" b="1">
              <a:latin typeface="+mj-lt"/>
              <a:cs typeface="VAG Round"/>
            </a:endParaRPr>
          </a:p>
        </p:txBody>
      </p:sp>
      <p:sp>
        <p:nvSpPr>
          <p:cNvPr id="3" name="Marcador de contenido 2">
            <a:extLst>
              <a:ext uri="{FF2B5EF4-FFF2-40B4-BE49-F238E27FC236}">
                <a16:creationId xmlns:a16="http://schemas.microsoft.com/office/drawing/2014/main" id="{DC7C06F5-5487-48C9-9A27-3FC3E7456B54}"/>
              </a:ext>
            </a:extLst>
          </p:cNvPr>
          <p:cNvSpPr>
            <a:spLocks noGrp="1"/>
          </p:cNvSpPr>
          <p:nvPr>
            <p:ph idx="1"/>
          </p:nvPr>
        </p:nvSpPr>
        <p:spPr/>
        <p:txBody>
          <a:bodyPr vert="horz" lIns="91440" tIns="45720" rIns="91440" bIns="45720" rtlCol="0" anchor="t">
            <a:normAutofit fontScale="77500" lnSpcReduction="20000"/>
          </a:bodyPr>
          <a:lstStyle/>
          <a:p>
            <a:r>
              <a:rPr lang="es-CO"/>
              <a:t>Logros</a:t>
            </a:r>
          </a:p>
          <a:p>
            <a:pPr algn="just"/>
            <a:r>
              <a:rPr lang="es-CO"/>
              <a:t>Se continúa garantizando el adecuado aporte nutricional a través de la minuta patrón  diseñada para la emergencia, fortalecida en el grupo de alimentos leche y derivados lácteos para la edad de los niños y niñas entre 6 meses y 5 años.  </a:t>
            </a:r>
          </a:p>
          <a:p>
            <a:pPr algn="just"/>
            <a:r>
              <a:rPr lang="es-CO"/>
              <a:t>Entrega de una ración minuta patrón en situaciones de emergencia-mujeres gestantes y madres lactantes.</a:t>
            </a:r>
          </a:p>
          <a:p>
            <a:pPr algn="just"/>
            <a:r>
              <a:rPr lang="es-CO"/>
              <a:t>Continuidad en el suministro del alimento de alto valor nutricional AAVN Bienestarina.</a:t>
            </a:r>
          </a:p>
          <a:p>
            <a:pPr algn="just"/>
            <a:r>
              <a:rPr lang="es-CO"/>
              <a:t>Aprobación  de intercambios de alimentos como el caso del Atún por huevo de gallina en la cantidad de 15 unidades. </a:t>
            </a:r>
          </a:p>
          <a:p>
            <a:pPr algn="just"/>
            <a:r>
              <a:rPr lang="es-CO"/>
              <a:t>Seguimiento a la entrega de la RPP a través del registro formato de entrega y demás plataformas establecidas.</a:t>
            </a:r>
            <a:endParaRPr lang="es-CO">
              <a:cs typeface="Calibri"/>
            </a:endParaRPr>
          </a:p>
          <a:p>
            <a:pPr algn="just"/>
            <a:r>
              <a:rPr lang="es-CO"/>
              <a:t>Verificación  de la cantidad, calidad y aceptabilidad de la entrega mediante llamadas    telefónicas  diarias realizadas por  profesionales. </a:t>
            </a:r>
            <a:endParaRPr lang="es-CO">
              <a:cs typeface="Calibri" panose="020F0502020204030204"/>
            </a:endParaRPr>
          </a:p>
        </p:txBody>
      </p:sp>
    </p:spTree>
    <p:extLst>
      <p:ext uri="{BB962C8B-B14F-4D97-AF65-F5344CB8AC3E}">
        <p14:creationId xmlns:p14="http://schemas.microsoft.com/office/powerpoint/2010/main" val="1556923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248195"/>
            <a:ext cx="10109835"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a:solidFill>
                  <a:srgbClr val="21295D"/>
                </a:solidFill>
                <a:latin typeface="+mj-lt"/>
                <a:cs typeface="VAG Round"/>
              </a:rPr>
              <a:t>Seguridad</a:t>
            </a:r>
            <a:r>
              <a:rPr lang="es-CO" sz="4800" b="1" spc="-10">
                <a:solidFill>
                  <a:srgbClr val="21295D"/>
                </a:solidFill>
                <a:latin typeface="+mj-lt"/>
                <a:cs typeface="VAG Round"/>
              </a:rPr>
              <a:t> </a:t>
            </a:r>
            <a:r>
              <a:rPr lang="es-CO" sz="4800" b="1" spc="5">
                <a:solidFill>
                  <a:srgbClr val="21295D"/>
                </a:solidFill>
                <a:latin typeface="+mj-lt"/>
                <a:cs typeface="VAG Round"/>
              </a:rPr>
              <a:t>Alimentaria</a:t>
            </a:r>
            <a:endParaRPr lang="es-CO" sz="4800" b="1">
              <a:latin typeface="+mj-lt"/>
              <a:cs typeface="VAG Round"/>
            </a:endParaRPr>
          </a:p>
        </p:txBody>
      </p:sp>
      <p:pic>
        <p:nvPicPr>
          <p:cNvPr id="5" name="Imagen 12">
            <a:extLst>
              <a:ext uri="{FF2B5EF4-FFF2-40B4-BE49-F238E27FC236}">
                <a16:creationId xmlns:a16="http://schemas.microsoft.com/office/drawing/2014/main" id="{1159738D-C3EB-3544-812A-F3EA49D9CF78}"/>
              </a:ext>
            </a:extLst>
          </p:cNvPr>
          <p:cNvPicPr>
            <a:picLocks noGrp="1" noChangeAspect="1"/>
          </p:cNvPicPr>
          <p:nvPr>
            <p:ph idx="1"/>
          </p:nvPr>
        </p:nvPicPr>
        <p:blipFill>
          <a:blip r:embed="rId2"/>
          <a:stretch>
            <a:fillRect/>
          </a:stretch>
        </p:blipFill>
        <p:spPr>
          <a:xfrm>
            <a:off x="512171" y="1410789"/>
            <a:ext cx="1718857" cy="2808514"/>
          </a:xfrm>
          <a:prstGeom prst="rect">
            <a:avLst/>
          </a:prstGeom>
        </p:spPr>
      </p:pic>
      <p:graphicFrame>
        <p:nvGraphicFramePr>
          <p:cNvPr id="10" name="Tabla 55"/>
          <p:cNvGraphicFramePr>
            <a:graphicFrameLocks noGrp="1"/>
          </p:cNvGraphicFramePr>
          <p:nvPr/>
        </p:nvGraphicFramePr>
        <p:xfrm>
          <a:off x="2231029" y="989423"/>
          <a:ext cx="8444739" cy="5463694"/>
        </p:xfrm>
        <a:graphic>
          <a:graphicData uri="http://schemas.openxmlformats.org/drawingml/2006/table">
            <a:tbl>
              <a:tblPr firstRow="1" bandRow="1">
                <a:tableStyleId>{21E4AEA4-8DFA-4A89-87EB-49C32662AFE0}</a:tableStyleId>
              </a:tblPr>
              <a:tblGrid>
                <a:gridCol w="2723883">
                  <a:extLst>
                    <a:ext uri="{9D8B030D-6E8A-4147-A177-3AD203B41FA5}">
                      <a16:colId xmlns:a16="http://schemas.microsoft.com/office/drawing/2014/main" val="20000"/>
                    </a:ext>
                  </a:extLst>
                </a:gridCol>
                <a:gridCol w="2339318">
                  <a:extLst>
                    <a:ext uri="{9D8B030D-6E8A-4147-A177-3AD203B41FA5}">
                      <a16:colId xmlns:a16="http://schemas.microsoft.com/office/drawing/2014/main" val="20001"/>
                    </a:ext>
                  </a:extLst>
                </a:gridCol>
                <a:gridCol w="1895655">
                  <a:extLst>
                    <a:ext uri="{9D8B030D-6E8A-4147-A177-3AD203B41FA5}">
                      <a16:colId xmlns:a16="http://schemas.microsoft.com/office/drawing/2014/main" val="20002"/>
                    </a:ext>
                  </a:extLst>
                </a:gridCol>
                <a:gridCol w="1485883">
                  <a:extLst>
                    <a:ext uri="{9D8B030D-6E8A-4147-A177-3AD203B41FA5}">
                      <a16:colId xmlns:a16="http://schemas.microsoft.com/office/drawing/2014/main" val="20003"/>
                    </a:ext>
                  </a:extLst>
                </a:gridCol>
              </a:tblGrid>
              <a:tr h="330271">
                <a:tc gridSpan="4">
                  <a:txBody>
                    <a:bodyPr/>
                    <a:lstStyle/>
                    <a:p>
                      <a:pPr algn="ctr"/>
                      <a:r>
                        <a:rPr lang="es-CO" sz="1400"/>
                        <a:t>Ración para preparar</a:t>
                      </a:r>
                      <a:r>
                        <a:rPr lang="es-CO" sz="1400" baseline="0"/>
                        <a:t> mensual – RPP  6 meses a 5 años </a:t>
                      </a:r>
                      <a:endParaRPr lang="es-CO" sz="1400"/>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476605">
                <a:tc>
                  <a:txBody>
                    <a:bodyPr/>
                    <a:lstStyle/>
                    <a:p>
                      <a:pPr algn="ctr"/>
                      <a:r>
                        <a:rPr lang="es-CO" sz="1400"/>
                        <a:t>Grupo</a:t>
                      </a:r>
                      <a:r>
                        <a:rPr lang="es-CO" sz="1400" baseline="0"/>
                        <a:t> de alimento</a:t>
                      </a:r>
                      <a:endParaRPr lang="es-CO" sz="1400" b="1"/>
                    </a:p>
                  </a:txBody>
                  <a:tcPr/>
                </a:tc>
                <a:tc>
                  <a:txBody>
                    <a:bodyPr/>
                    <a:lstStyle/>
                    <a:p>
                      <a:pPr algn="ctr"/>
                      <a:r>
                        <a:rPr lang="es-CO" sz="1400"/>
                        <a:t>Alimento </a:t>
                      </a:r>
                      <a:endParaRPr lang="es-CO" sz="1400" b="1"/>
                    </a:p>
                  </a:txBody>
                  <a:tcPr/>
                </a:tc>
                <a:tc>
                  <a:txBody>
                    <a:bodyPr/>
                    <a:lstStyle/>
                    <a:p>
                      <a:pPr algn="ctr"/>
                      <a:r>
                        <a:rPr lang="es-CO" sz="1400"/>
                        <a:t>Cantidad en peso bruto</a:t>
                      </a:r>
                      <a:endParaRPr lang="es-CO" sz="1400" b="1"/>
                    </a:p>
                  </a:txBody>
                  <a:tcPr/>
                </a:tc>
                <a:tc>
                  <a:txBody>
                    <a:bodyPr/>
                    <a:lstStyle/>
                    <a:p>
                      <a:pPr algn="ctr"/>
                      <a:r>
                        <a:rPr lang="es-CO" sz="1400"/>
                        <a:t>Frecuencia</a:t>
                      </a:r>
                      <a:endParaRPr lang="es-CO" sz="1400" b="1"/>
                    </a:p>
                  </a:txBody>
                  <a:tcPr/>
                </a:tc>
                <a:extLst>
                  <a:ext uri="{0D108BD9-81ED-4DB2-BD59-A6C34878D82A}">
                    <a16:rowId xmlns:a16="http://schemas.microsoft.com/office/drawing/2014/main" val="10001"/>
                  </a:ext>
                </a:extLst>
              </a:tr>
              <a:tr h="330271">
                <a:tc rowSpan="5">
                  <a:txBody>
                    <a:bodyPr/>
                    <a:lstStyle/>
                    <a:p>
                      <a:pPr algn="ctr"/>
                      <a:endParaRPr lang="es-CO" sz="1400" u="none" strike="noStrike" kern="1200" baseline="0"/>
                    </a:p>
                    <a:p>
                      <a:pPr algn="ctr"/>
                      <a:endParaRPr lang="es-CO" sz="1400" u="none" strike="noStrike" kern="1200" baseline="0"/>
                    </a:p>
                    <a:p>
                      <a:pPr algn="ctr"/>
                      <a:endParaRPr lang="es-CO" sz="1400" u="none" strike="noStrike" kern="1200" baseline="0"/>
                    </a:p>
                    <a:p>
                      <a:pPr algn="ctr"/>
                      <a:r>
                        <a:rPr lang="es-CO" sz="1400" u="none" strike="noStrike" kern="1200" baseline="0"/>
                        <a:t>Cereales, raíces, tubérculos y</a:t>
                      </a:r>
                    </a:p>
                    <a:p>
                      <a:pPr algn="ctr"/>
                      <a:r>
                        <a:rPr lang="es-CO" sz="1400" u="none" strike="noStrike" kern="1200" baseline="0"/>
                        <a:t>plátanos</a:t>
                      </a:r>
                      <a:endParaRPr lang="es-CO" sz="1400"/>
                    </a:p>
                  </a:txBody>
                  <a:tcPr/>
                </a:tc>
                <a:tc>
                  <a:txBody>
                    <a:bodyPr/>
                    <a:lstStyle/>
                    <a:p>
                      <a:pPr algn="ctr"/>
                      <a:r>
                        <a:rPr lang="es-CO" sz="1400"/>
                        <a:t>Arroz blanco</a:t>
                      </a:r>
                    </a:p>
                  </a:txBody>
                  <a:tcPr/>
                </a:tc>
                <a:tc>
                  <a:txBody>
                    <a:bodyPr/>
                    <a:lstStyle/>
                    <a:p>
                      <a:pPr algn="ctr"/>
                      <a:r>
                        <a:rPr lang="es-CO" sz="1400"/>
                        <a:t>1000 g</a:t>
                      </a:r>
                    </a:p>
                  </a:txBody>
                  <a:tcPr/>
                </a:tc>
                <a:tc rowSpan="11">
                  <a:txBody>
                    <a:bodyPr/>
                    <a:lstStyle/>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r>
                        <a:rPr lang="es-CO" sz="1400"/>
                        <a:t>1 vez</a:t>
                      </a:r>
                      <a:r>
                        <a:rPr lang="es-CO" sz="1400" baseline="0"/>
                        <a:t> al mes</a:t>
                      </a:r>
                      <a:endParaRPr lang="es-CO" sz="1400"/>
                    </a:p>
                  </a:txBody>
                  <a:tcPr/>
                </a:tc>
                <a:extLst>
                  <a:ext uri="{0D108BD9-81ED-4DB2-BD59-A6C34878D82A}">
                    <a16:rowId xmlns:a16="http://schemas.microsoft.com/office/drawing/2014/main" val="10002"/>
                  </a:ext>
                </a:extLst>
              </a:tr>
              <a:tr h="561460">
                <a:tc vMerge="1">
                  <a:txBody>
                    <a:bodyPr/>
                    <a:lstStyle/>
                    <a:p>
                      <a:endParaRPr lang="es-CO"/>
                    </a:p>
                  </a:txBody>
                  <a:tcPr/>
                </a:tc>
                <a:tc>
                  <a:txBody>
                    <a:bodyPr/>
                    <a:lstStyle/>
                    <a:p>
                      <a:pPr algn="ctr"/>
                      <a:r>
                        <a:rPr lang="es-CO" sz="1400"/>
                        <a:t>Pastas alimenticias</a:t>
                      </a:r>
                      <a:r>
                        <a:rPr lang="es-CO" sz="1400" baseline="0"/>
                        <a:t> enriquecidas</a:t>
                      </a:r>
                      <a:endParaRPr lang="es-CO" sz="1400"/>
                    </a:p>
                  </a:txBody>
                  <a:tcPr/>
                </a:tc>
                <a:tc>
                  <a:txBody>
                    <a:bodyPr/>
                    <a:lstStyle/>
                    <a:p>
                      <a:pPr algn="ctr"/>
                      <a:r>
                        <a:rPr lang="es-CO" sz="1400"/>
                        <a:t>1000 g</a:t>
                      </a:r>
                    </a:p>
                  </a:txBody>
                  <a:tcPr/>
                </a:tc>
                <a:tc vMerge="1">
                  <a:txBody>
                    <a:bodyPr/>
                    <a:lstStyle/>
                    <a:p>
                      <a:endParaRPr lang="es-CO"/>
                    </a:p>
                  </a:txBody>
                  <a:tcPr/>
                </a:tc>
                <a:extLst>
                  <a:ext uri="{0D108BD9-81ED-4DB2-BD59-A6C34878D82A}">
                    <a16:rowId xmlns:a16="http://schemas.microsoft.com/office/drawing/2014/main" val="10003"/>
                  </a:ext>
                </a:extLst>
              </a:tr>
              <a:tr h="330271">
                <a:tc vMerge="1">
                  <a:txBody>
                    <a:bodyPr/>
                    <a:lstStyle/>
                    <a:p>
                      <a:endParaRPr lang="es-CO"/>
                    </a:p>
                  </a:txBody>
                  <a:tcPr/>
                </a:tc>
                <a:tc>
                  <a:txBody>
                    <a:bodyPr/>
                    <a:lstStyle/>
                    <a:p>
                      <a:pPr algn="ctr"/>
                      <a:r>
                        <a:rPr lang="es-CO" sz="1400"/>
                        <a:t>Avena en hojuelas</a:t>
                      </a:r>
                    </a:p>
                  </a:txBody>
                  <a:tcPr/>
                </a:tc>
                <a:tc>
                  <a:txBody>
                    <a:bodyPr/>
                    <a:lstStyle/>
                    <a:p>
                      <a:pPr algn="ctr"/>
                      <a:r>
                        <a:rPr lang="es-CO" sz="1400"/>
                        <a:t>500 g</a:t>
                      </a:r>
                    </a:p>
                  </a:txBody>
                  <a:tcPr/>
                </a:tc>
                <a:tc vMerge="1">
                  <a:txBody>
                    <a:bodyPr/>
                    <a:lstStyle/>
                    <a:p>
                      <a:endParaRPr lang="es-CO"/>
                    </a:p>
                  </a:txBody>
                  <a:tcPr/>
                </a:tc>
                <a:extLst>
                  <a:ext uri="{0D108BD9-81ED-4DB2-BD59-A6C34878D82A}">
                    <a16:rowId xmlns:a16="http://schemas.microsoft.com/office/drawing/2014/main" val="10004"/>
                  </a:ext>
                </a:extLst>
              </a:tr>
              <a:tr h="330271">
                <a:tc vMerge="1">
                  <a:txBody>
                    <a:bodyPr/>
                    <a:lstStyle/>
                    <a:p>
                      <a:endParaRPr lang="es-CO"/>
                    </a:p>
                  </a:txBody>
                  <a:tcPr/>
                </a:tc>
                <a:tc>
                  <a:txBody>
                    <a:bodyPr/>
                    <a:lstStyle/>
                    <a:p>
                      <a:pPr algn="ctr"/>
                      <a:r>
                        <a:rPr lang="es-CO" sz="1400"/>
                        <a:t>Harina</a:t>
                      </a:r>
                      <a:r>
                        <a:rPr lang="es-CO" sz="1400" baseline="0"/>
                        <a:t> de trigo</a:t>
                      </a:r>
                      <a:endParaRPr lang="es-CO" sz="1400"/>
                    </a:p>
                  </a:txBody>
                  <a:tcPr/>
                </a:tc>
                <a:tc>
                  <a:txBody>
                    <a:bodyPr/>
                    <a:lstStyle/>
                    <a:p>
                      <a:pPr algn="ctr"/>
                      <a:r>
                        <a:rPr lang="es-CO" sz="1400"/>
                        <a:t>500 g</a:t>
                      </a:r>
                    </a:p>
                  </a:txBody>
                  <a:tcPr/>
                </a:tc>
                <a:tc vMerge="1">
                  <a:txBody>
                    <a:bodyPr/>
                    <a:lstStyle/>
                    <a:p>
                      <a:endParaRPr lang="es-CO"/>
                    </a:p>
                  </a:txBody>
                  <a:tcPr/>
                </a:tc>
                <a:extLst>
                  <a:ext uri="{0D108BD9-81ED-4DB2-BD59-A6C34878D82A}">
                    <a16:rowId xmlns:a16="http://schemas.microsoft.com/office/drawing/2014/main" val="10005"/>
                  </a:ext>
                </a:extLst>
              </a:tr>
              <a:tr h="330271">
                <a:tc vMerge="1">
                  <a:txBody>
                    <a:bodyPr/>
                    <a:lstStyle/>
                    <a:p>
                      <a:endParaRPr lang="es-CO"/>
                    </a:p>
                  </a:txBody>
                  <a:tcPr/>
                </a:tc>
                <a:tc>
                  <a:txBody>
                    <a:bodyPr/>
                    <a:lstStyle/>
                    <a:p>
                      <a:pPr algn="ctr"/>
                      <a:r>
                        <a:rPr lang="es-CO" sz="1400"/>
                        <a:t>Harina de maíz</a:t>
                      </a:r>
                    </a:p>
                  </a:txBody>
                  <a:tcPr/>
                </a:tc>
                <a:tc>
                  <a:txBody>
                    <a:bodyPr/>
                    <a:lstStyle/>
                    <a:p>
                      <a:pPr algn="ctr"/>
                      <a:r>
                        <a:rPr lang="es-CO" sz="1400"/>
                        <a:t>500 g</a:t>
                      </a:r>
                    </a:p>
                  </a:txBody>
                  <a:tcPr/>
                </a:tc>
                <a:tc vMerge="1">
                  <a:txBody>
                    <a:bodyPr/>
                    <a:lstStyle/>
                    <a:p>
                      <a:endParaRPr lang="es-CO"/>
                    </a:p>
                  </a:txBody>
                  <a:tcPr/>
                </a:tc>
                <a:extLst>
                  <a:ext uri="{0D108BD9-81ED-4DB2-BD59-A6C34878D82A}">
                    <a16:rowId xmlns:a16="http://schemas.microsoft.com/office/drawing/2014/main" val="10006"/>
                  </a:ext>
                </a:extLst>
              </a:tr>
              <a:tr h="561460">
                <a:tc>
                  <a:txBody>
                    <a:bodyPr/>
                    <a:lstStyle/>
                    <a:p>
                      <a:pPr algn="ctr"/>
                      <a:r>
                        <a:rPr lang="es-CO" sz="1400" u="none" strike="noStrike" kern="1200" baseline="0"/>
                        <a:t>Leche y derivados lácteos</a:t>
                      </a:r>
                      <a:endParaRPr lang="es-CO" sz="1400"/>
                    </a:p>
                  </a:txBody>
                  <a:tcPr/>
                </a:tc>
                <a:tc>
                  <a:txBody>
                    <a:bodyPr/>
                    <a:lstStyle/>
                    <a:p>
                      <a:pPr algn="ctr"/>
                      <a:r>
                        <a:rPr lang="es-CO" sz="1400"/>
                        <a:t>Leche</a:t>
                      </a:r>
                      <a:r>
                        <a:rPr lang="es-CO" sz="1400" baseline="0"/>
                        <a:t> de vaca entera en polvo</a:t>
                      </a:r>
                      <a:endParaRPr lang="es-CO" sz="1400"/>
                    </a:p>
                  </a:txBody>
                  <a:tcPr/>
                </a:tc>
                <a:tc>
                  <a:txBody>
                    <a:bodyPr/>
                    <a:lstStyle/>
                    <a:p>
                      <a:pPr algn="ctr"/>
                      <a:r>
                        <a:rPr lang="es-CO" sz="1400"/>
                        <a:t>1800 g</a:t>
                      </a:r>
                    </a:p>
                  </a:txBody>
                  <a:tcPr/>
                </a:tc>
                <a:tc vMerge="1">
                  <a:txBody>
                    <a:bodyPr/>
                    <a:lstStyle/>
                    <a:p>
                      <a:endParaRPr lang="es-CO"/>
                    </a:p>
                  </a:txBody>
                  <a:tcPr/>
                </a:tc>
                <a:extLst>
                  <a:ext uri="{0D108BD9-81ED-4DB2-BD59-A6C34878D82A}">
                    <a16:rowId xmlns:a16="http://schemas.microsoft.com/office/drawing/2014/main" val="10007"/>
                  </a:ext>
                </a:extLst>
              </a:tr>
              <a:tr h="330271">
                <a:tc rowSpan="4">
                  <a:txBody>
                    <a:bodyPr/>
                    <a:lstStyle/>
                    <a:p>
                      <a:pPr algn="ctr"/>
                      <a:endParaRPr lang="es-CO" sz="1400" u="none" strike="noStrike" kern="1200" baseline="0"/>
                    </a:p>
                    <a:p>
                      <a:pPr algn="ctr"/>
                      <a:endParaRPr lang="es-CO" sz="1400" u="none" strike="noStrike" kern="1200" baseline="0"/>
                    </a:p>
                    <a:p>
                      <a:pPr algn="ctr"/>
                      <a:r>
                        <a:rPr lang="es-CO" sz="1400" u="none" strike="noStrike" kern="1200" baseline="0"/>
                        <a:t>Carnes, huevos, Leguminosas y</a:t>
                      </a:r>
                    </a:p>
                    <a:p>
                      <a:pPr algn="ctr"/>
                      <a:r>
                        <a:rPr lang="es-CO" sz="1400" u="none" strike="noStrike" kern="1200" baseline="0"/>
                        <a:t>Mezclas vegetales</a:t>
                      </a:r>
                      <a:endParaRPr lang="es-CO" sz="1400"/>
                    </a:p>
                  </a:txBody>
                  <a:tcPr/>
                </a:tc>
                <a:tc>
                  <a:txBody>
                    <a:bodyPr/>
                    <a:lstStyle/>
                    <a:p>
                      <a:pPr algn="ctr"/>
                      <a:r>
                        <a:rPr lang="es-CO" sz="1400"/>
                        <a:t>Atún</a:t>
                      </a:r>
                      <a:r>
                        <a:rPr lang="es-CO" sz="1400" baseline="0"/>
                        <a:t> en agua</a:t>
                      </a:r>
                      <a:endParaRPr lang="es-CO" sz="1400"/>
                    </a:p>
                  </a:txBody>
                  <a:tcPr/>
                </a:tc>
                <a:tc>
                  <a:txBody>
                    <a:bodyPr/>
                    <a:lstStyle/>
                    <a:p>
                      <a:pPr algn="ctr"/>
                      <a:r>
                        <a:rPr lang="es-CO" sz="1400"/>
                        <a:t>525 g</a:t>
                      </a:r>
                    </a:p>
                  </a:txBody>
                  <a:tcPr/>
                </a:tc>
                <a:tc vMerge="1">
                  <a:txBody>
                    <a:bodyPr/>
                    <a:lstStyle/>
                    <a:p>
                      <a:endParaRPr lang="es-CO"/>
                    </a:p>
                  </a:txBody>
                  <a:tcPr/>
                </a:tc>
                <a:extLst>
                  <a:ext uri="{0D108BD9-81ED-4DB2-BD59-A6C34878D82A}">
                    <a16:rowId xmlns:a16="http://schemas.microsoft.com/office/drawing/2014/main" val="10008"/>
                  </a:ext>
                </a:extLst>
              </a:tr>
              <a:tr h="561460">
                <a:tc vMerge="1">
                  <a:txBody>
                    <a:bodyPr/>
                    <a:lstStyle/>
                    <a:p>
                      <a:endParaRPr lang="es-CO"/>
                    </a:p>
                  </a:txBody>
                  <a:tcPr/>
                </a:tc>
                <a:tc>
                  <a:txBody>
                    <a:bodyPr/>
                    <a:lstStyle/>
                    <a:p>
                      <a:pPr algn="ctr"/>
                      <a:r>
                        <a:rPr lang="es-CO" sz="1400"/>
                        <a:t>Huevo de gallina</a:t>
                      </a:r>
                      <a:r>
                        <a:rPr lang="es-CO" sz="1400" baseline="0"/>
                        <a:t> (1 cubeta de 30 unidades)</a:t>
                      </a:r>
                      <a:endParaRPr lang="es-CO" sz="1400"/>
                    </a:p>
                  </a:txBody>
                  <a:tcPr/>
                </a:tc>
                <a:tc>
                  <a:txBody>
                    <a:bodyPr/>
                    <a:lstStyle/>
                    <a:p>
                      <a:pPr algn="ctr"/>
                      <a:r>
                        <a:rPr lang="es-CO" sz="1400"/>
                        <a:t>1650 g</a:t>
                      </a:r>
                    </a:p>
                  </a:txBody>
                  <a:tcPr/>
                </a:tc>
                <a:tc vMerge="1">
                  <a:txBody>
                    <a:bodyPr/>
                    <a:lstStyle/>
                    <a:p>
                      <a:endParaRPr lang="es-CO"/>
                    </a:p>
                  </a:txBody>
                  <a:tcPr/>
                </a:tc>
                <a:extLst>
                  <a:ext uri="{0D108BD9-81ED-4DB2-BD59-A6C34878D82A}">
                    <a16:rowId xmlns:a16="http://schemas.microsoft.com/office/drawing/2014/main" val="10009"/>
                  </a:ext>
                </a:extLst>
              </a:tr>
              <a:tr h="330271">
                <a:tc vMerge="1">
                  <a:txBody>
                    <a:bodyPr/>
                    <a:lstStyle/>
                    <a:p>
                      <a:endParaRPr lang="es-CO"/>
                    </a:p>
                  </a:txBody>
                  <a:tcPr/>
                </a:tc>
                <a:tc>
                  <a:txBody>
                    <a:bodyPr/>
                    <a:lstStyle/>
                    <a:p>
                      <a:pPr algn="ctr"/>
                      <a:r>
                        <a:rPr lang="es-CO" sz="1400"/>
                        <a:t>Fríjol</a:t>
                      </a:r>
                    </a:p>
                  </a:txBody>
                  <a:tcPr/>
                </a:tc>
                <a:tc>
                  <a:txBody>
                    <a:bodyPr/>
                    <a:lstStyle/>
                    <a:p>
                      <a:pPr algn="ctr"/>
                      <a:r>
                        <a:rPr lang="es-CO" sz="1400"/>
                        <a:t>1000 g</a:t>
                      </a:r>
                    </a:p>
                  </a:txBody>
                  <a:tcPr/>
                </a:tc>
                <a:tc vMerge="1">
                  <a:txBody>
                    <a:bodyPr/>
                    <a:lstStyle/>
                    <a:p>
                      <a:endParaRPr lang="es-CO"/>
                    </a:p>
                  </a:txBody>
                  <a:tcPr/>
                </a:tc>
                <a:extLst>
                  <a:ext uri="{0D108BD9-81ED-4DB2-BD59-A6C34878D82A}">
                    <a16:rowId xmlns:a16="http://schemas.microsoft.com/office/drawing/2014/main" val="10010"/>
                  </a:ext>
                </a:extLst>
              </a:tr>
              <a:tr h="363298">
                <a:tc vMerge="1">
                  <a:txBody>
                    <a:bodyPr/>
                    <a:lstStyle/>
                    <a:p>
                      <a:endParaRPr lang="es-CO"/>
                    </a:p>
                  </a:txBody>
                  <a:tcPr/>
                </a:tc>
                <a:tc>
                  <a:txBody>
                    <a:bodyPr/>
                    <a:lstStyle/>
                    <a:p>
                      <a:pPr algn="ctr"/>
                      <a:r>
                        <a:rPr lang="es-CO" sz="1600"/>
                        <a:t>Bienestarina</a:t>
                      </a:r>
                      <a:r>
                        <a:rPr lang="es-CO" sz="1600" baseline="0"/>
                        <a:t> Más</a:t>
                      </a:r>
                      <a:endParaRPr lang="es-CO" sz="1600"/>
                    </a:p>
                  </a:txBody>
                  <a:tcPr/>
                </a:tc>
                <a:tc>
                  <a:txBody>
                    <a:bodyPr/>
                    <a:lstStyle/>
                    <a:p>
                      <a:pPr algn="ctr"/>
                      <a:r>
                        <a:rPr lang="es-CO" sz="1600"/>
                        <a:t>900 g</a:t>
                      </a:r>
                    </a:p>
                  </a:txBody>
                  <a:tcPr/>
                </a:tc>
                <a:tc vMerge="1">
                  <a:txBody>
                    <a:bodyPr/>
                    <a:lstStyle/>
                    <a:p>
                      <a:endParaRPr lang="es-CO"/>
                    </a:p>
                  </a:txBody>
                  <a:tcPr/>
                </a:tc>
                <a:extLst>
                  <a:ext uri="{0D108BD9-81ED-4DB2-BD59-A6C34878D82A}">
                    <a16:rowId xmlns:a16="http://schemas.microsoft.com/office/drawing/2014/main" val="10011"/>
                  </a:ext>
                </a:extLst>
              </a:tr>
              <a:tr h="627514">
                <a:tc>
                  <a:txBody>
                    <a:bodyPr/>
                    <a:lstStyle/>
                    <a:p>
                      <a:pPr algn="ctr"/>
                      <a:r>
                        <a:rPr lang="es-CO" sz="1600" u="none" strike="noStrike" kern="1200" baseline="0"/>
                        <a:t>Aceites</a:t>
                      </a:r>
                      <a:endParaRPr lang="es-CO" sz="1600"/>
                    </a:p>
                  </a:txBody>
                  <a:tcPr/>
                </a:tc>
                <a:tc>
                  <a:txBody>
                    <a:bodyPr/>
                    <a:lstStyle/>
                    <a:p>
                      <a:pPr algn="ctr"/>
                      <a:r>
                        <a:rPr lang="es-CO" sz="1600"/>
                        <a:t>Aceite</a:t>
                      </a:r>
                      <a:r>
                        <a:rPr lang="es-CO" sz="1600" baseline="0"/>
                        <a:t> de girasol, maíz o soya</a:t>
                      </a:r>
                      <a:endParaRPr lang="es-CO" sz="1600"/>
                    </a:p>
                  </a:txBody>
                  <a:tcPr/>
                </a:tc>
                <a:tc>
                  <a:txBody>
                    <a:bodyPr/>
                    <a:lstStyle/>
                    <a:p>
                      <a:pPr algn="ctr"/>
                      <a:r>
                        <a:rPr lang="es-CO" sz="1600"/>
                        <a:t>1000 cc</a:t>
                      </a:r>
                    </a:p>
                  </a:txBody>
                  <a:tcPr/>
                </a:tc>
                <a:tc vMerge="1">
                  <a:txBody>
                    <a:bodyPr/>
                    <a:lstStyle/>
                    <a:p>
                      <a:endParaRPr lang="es-CO"/>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070494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731520" y="287383"/>
            <a:ext cx="9944248" cy="741229"/>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835"/>
              </a:spcBef>
              <a:buClr>
                <a:srgbClr val="72BB45"/>
              </a:buClr>
              <a:buAutoNum type="arabicPeriod"/>
              <a:tabLst>
                <a:tab pos="2216150" algn="l"/>
              </a:tabLst>
            </a:pPr>
            <a:r>
              <a:rPr lang="es-CO" sz="4800" b="1" spc="5">
                <a:solidFill>
                  <a:srgbClr val="21295D"/>
                </a:solidFill>
                <a:latin typeface="+mj-lt"/>
                <a:cs typeface="VAG Round"/>
              </a:rPr>
              <a:t>Seguridad</a:t>
            </a:r>
            <a:r>
              <a:rPr lang="es-CO" sz="4800" b="1" spc="-10">
                <a:solidFill>
                  <a:srgbClr val="21295D"/>
                </a:solidFill>
                <a:latin typeface="+mj-lt"/>
                <a:cs typeface="VAG Round"/>
              </a:rPr>
              <a:t> </a:t>
            </a:r>
            <a:r>
              <a:rPr lang="es-CO" sz="4800" b="1" spc="5">
                <a:solidFill>
                  <a:srgbClr val="21295D"/>
                </a:solidFill>
                <a:latin typeface="+mj-lt"/>
                <a:cs typeface="VAG Round"/>
              </a:rPr>
              <a:t>Alimentaria</a:t>
            </a:r>
            <a:endParaRPr lang="es-CO" sz="4800" b="1">
              <a:latin typeface="+mj-lt"/>
              <a:cs typeface="VAG Round"/>
            </a:endParaRPr>
          </a:p>
        </p:txBody>
      </p:sp>
      <p:pic>
        <p:nvPicPr>
          <p:cNvPr id="5" name="Imagen 17">
            <a:extLst>
              <a:ext uri="{FF2B5EF4-FFF2-40B4-BE49-F238E27FC236}">
                <a16:creationId xmlns:a16="http://schemas.microsoft.com/office/drawing/2014/main" id="{AD1A0827-21FD-D647-8443-2198D9F05066}"/>
              </a:ext>
            </a:extLst>
          </p:cNvPr>
          <p:cNvPicPr>
            <a:picLocks noGrp="1" noChangeAspect="1"/>
          </p:cNvPicPr>
          <p:nvPr>
            <p:ph idx="1"/>
          </p:nvPr>
        </p:nvPicPr>
        <p:blipFill>
          <a:blip r:embed="rId2"/>
          <a:stretch>
            <a:fillRect/>
          </a:stretch>
        </p:blipFill>
        <p:spPr>
          <a:xfrm>
            <a:off x="9794930" y="1033511"/>
            <a:ext cx="1883264" cy="4823903"/>
          </a:xfrm>
          <a:prstGeom prst="rect">
            <a:avLst/>
          </a:prstGeom>
        </p:spPr>
      </p:pic>
      <p:graphicFrame>
        <p:nvGraphicFramePr>
          <p:cNvPr id="7" name="Tabla 12"/>
          <p:cNvGraphicFramePr>
            <a:graphicFrameLocks noGrp="1"/>
          </p:cNvGraphicFramePr>
          <p:nvPr>
            <p:extLst>
              <p:ext uri="{D42A27DB-BD31-4B8C-83A1-F6EECF244321}">
                <p14:modId xmlns:p14="http://schemas.microsoft.com/office/powerpoint/2010/main" val="2023156537"/>
              </p:ext>
            </p:extLst>
          </p:nvPr>
        </p:nvGraphicFramePr>
        <p:xfrm>
          <a:off x="731519" y="1013464"/>
          <a:ext cx="9067418" cy="5420300"/>
        </p:xfrm>
        <a:graphic>
          <a:graphicData uri="http://schemas.openxmlformats.org/drawingml/2006/table">
            <a:tbl>
              <a:tblPr firstRow="1" bandRow="1">
                <a:tableStyleId>{F5AB1C69-6EDB-4FF4-983F-18BD219EF322}</a:tableStyleId>
              </a:tblPr>
              <a:tblGrid>
                <a:gridCol w="2924730">
                  <a:extLst>
                    <a:ext uri="{9D8B030D-6E8A-4147-A177-3AD203B41FA5}">
                      <a16:colId xmlns:a16="http://schemas.microsoft.com/office/drawing/2014/main" val="20000"/>
                    </a:ext>
                  </a:extLst>
                </a:gridCol>
                <a:gridCol w="2511810">
                  <a:extLst>
                    <a:ext uri="{9D8B030D-6E8A-4147-A177-3AD203B41FA5}">
                      <a16:colId xmlns:a16="http://schemas.microsoft.com/office/drawing/2014/main" val="20001"/>
                    </a:ext>
                  </a:extLst>
                </a:gridCol>
                <a:gridCol w="2035433">
                  <a:extLst>
                    <a:ext uri="{9D8B030D-6E8A-4147-A177-3AD203B41FA5}">
                      <a16:colId xmlns:a16="http://schemas.microsoft.com/office/drawing/2014/main" val="20002"/>
                    </a:ext>
                  </a:extLst>
                </a:gridCol>
                <a:gridCol w="1595445">
                  <a:extLst>
                    <a:ext uri="{9D8B030D-6E8A-4147-A177-3AD203B41FA5}">
                      <a16:colId xmlns:a16="http://schemas.microsoft.com/office/drawing/2014/main" val="20003"/>
                    </a:ext>
                  </a:extLst>
                </a:gridCol>
              </a:tblGrid>
              <a:tr h="491446">
                <a:tc gridSpan="4">
                  <a:txBody>
                    <a:bodyPr/>
                    <a:lstStyle/>
                    <a:p>
                      <a:pPr algn="ctr"/>
                      <a:r>
                        <a:rPr lang="es-CO" sz="1600"/>
                        <a:t>Ración para preparar</a:t>
                      </a:r>
                      <a:r>
                        <a:rPr lang="es-CO" sz="1600" baseline="0"/>
                        <a:t> mensual – RPP  Mujeres gestantes y Madres en periodo de lactancia.</a:t>
                      </a:r>
                      <a:endParaRPr lang="es-CO" sz="1600"/>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563366">
                <a:tc>
                  <a:txBody>
                    <a:bodyPr/>
                    <a:lstStyle/>
                    <a:p>
                      <a:pPr algn="ctr"/>
                      <a:r>
                        <a:rPr lang="es-CO" sz="1600"/>
                        <a:t>Grupo</a:t>
                      </a:r>
                      <a:r>
                        <a:rPr lang="es-CO" sz="1600" baseline="0"/>
                        <a:t> de alimento</a:t>
                      </a:r>
                      <a:endParaRPr lang="es-CO" sz="1600" b="1"/>
                    </a:p>
                  </a:txBody>
                  <a:tcPr/>
                </a:tc>
                <a:tc>
                  <a:txBody>
                    <a:bodyPr/>
                    <a:lstStyle/>
                    <a:p>
                      <a:pPr algn="ctr"/>
                      <a:r>
                        <a:rPr lang="es-CO" sz="1600"/>
                        <a:t>Alimento </a:t>
                      </a:r>
                      <a:endParaRPr lang="es-CO" sz="1600" b="1"/>
                    </a:p>
                  </a:txBody>
                  <a:tcPr/>
                </a:tc>
                <a:tc>
                  <a:txBody>
                    <a:bodyPr/>
                    <a:lstStyle/>
                    <a:p>
                      <a:pPr algn="ctr"/>
                      <a:r>
                        <a:rPr lang="es-CO" sz="1600"/>
                        <a:t>Cantidad en peso bruto</a:t>
                      </a:r>
                      <a:endParaRPr lang="es-CO" sz="1600" b="1"/>
                    </a:p>
                  </a:txBody>
                  <a:tcPr/>
                </a:tc>
                <a:tc>
                  <a:txBody>
                    <a:bodyPr/>
                    <a:lstStyle/>
                    <a:p>
                      <a:pPr algn="ctr"/>
                      <a:r>
                        <a:rPr lang="es-CO" sz="1600"/>
                        <a:t>Frecuencia</a:t>
                      </a:r>
                      <a:endParaRPr lang="es-CO" sz="1600" b="1"/>
                    </a:p>
                  </a:txBody>
                  <a:tcPr/>
                </a:tc>
                <a:extLst>
                  <a:ext uri="{0D108BD9-81ED-4DB2-BD59-A6C34878D82A}">
                    <a16:rowId xmlns:a16="http://schemas.microsoft.com/office/drawing/2014/main" val="10001"/>
                  </a:ext>
                </a:extLst>
              </a:tr>
              <a:tr h="299662">
                <a:tc rowSpan="4">
                  <a:txBody>
                    <a:bodyPr/>
                    <a:lstStyle/>
                    <a:p>
                      <a:pPr algn="ctr"/>
                      <a:endParaRPr lang="es-CO" sz="1400" u="none" strike="noStrike" kern="1200" baseline="0"/>
                    </a:p>
                    <a:p>
                      <a:pPr algn="ctr"/>
                      <a:endParaRPr lang="es-CO" sz="1400" u="none" strike="noStrike" kern="1200" baseline="0"/>
                    </a:p>
                    <a:p>
                      <a:pPr algn="ctr"/>
                      <a:endParaRPr lang="es-CO" sz="1400" u="none" strike="noStrike" kern="1200" baseline="0"/>
                    </a:p>
                    <a:p>
                      <a:pPr algn="ctr"/>
                      <a:r>
                        <a:rPr lang="es-CO" sz="1400" u="none" strike="noStrike" kern="1200" baseline="0"/>
                        <a:t>Cereales, raíces, tubérculos y</a:t>
                      </a:r>
                    </a:p>
                    <a:p>
                      <a:pPr algn="ctr"/>
                      <a:r>
                        <a:rPr lang="es-CO" sz="1400" u="none" strike="noStrike" kern="1200" baseline="0"/>
                        <a:t>plátanos</a:t>
                      </a:r>
                      <a:endParaRPr lang="es-CO" sz="1400"/>
                    </a:p>
                  </a:txBody>
                  <a:tcPr/>
                </a:tc>
                <a:tc>
                  <a:txBody>
                    <a:bodyPr/>
                    <a:lstStyle/>
                    <a:p>
                      <a:pPr algn="ctr"/>
                      <a:r>
                        <a:rPr lang="es-CO" sz="1400"/>
                        <a:t>Arroz blanco</a:t>
                      </a:r>
                    </a:p>
                  </a:txBody>
                  <a:tcPr/>
                </a:tc>
                <a:tc>
                  <a:txBody>
                    <a:bodyPr/>
                    <a:lstStyle/>
                    <a:p>
                      <a:pPr algn="ctr"/>
                      <a:r>
                        <a:rPr lang="es-CO" sz="1400"/>
                        <a:t>1500 g</a:t>
                      </a:r>
                    </a:p>
                  </a:txBody>
                  <a:tcPr/>
                </a:tc>
                <a:tc rowSpan="11">
                  <a:txBody>
                    <a:bodyPr/>
                    <a:lstStyle/>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endParaRPr lang="es-CO" sz="1400"/>
                    </a:p>
                    <a:p>
                      <a:pPr algn="ctr"/>
                      <a:r>
                        <a:rPr lang="es-CO" sz="1400"/>
                        <a:t>1 vez</a:t>
                      </a:r>
                      <a:r>
                        <a:rPr lang="es-CO" sz="1400" baseline="0"/>
                        <a:t> al mes</a:t>
                      </a:r>
                      <a:endParaRPr lang="es-CO" sz="1400"/>
                    </a:p>
                  </a:txBody>
                  <a:tcPr/>
                </a:tc>
                <a:extLst>
                  <a:ext uri="{0D108BD9-81ED-4DB2-BD59-A6C34878D82A}">
                    <a16:rowId xmlns:a16="http://schemas.microsoft.com/office/drawing/2014/main" val="10002"/>
                  </a:ext>
                </a:extLst>
              </a:tr>
              <a:tr h="503433">
                <a:tc vMerge="1">
                  <a:txBody>
                    <a:bodyPr/>
                    <a:lstStyle/>
                    <a:p>
                      <a:endParaRPr lang="es-CO"/>
                    </a:p>
                  </a:txBody>
                  <a:tcPr/>
                </a:tc>
                <a:tc>
                  <a:txBody>
                    <a:bodyPr/>
                    <a:lstStyle/>
                    <a:p>
                      <a:pPr algn="ctr"/>
                      <a:r>
                        <a:rPr lang="es-CO" sz="1400"/>
                        <a:t>Pastas alimenticias</a:t>
                      </a:r>
                      <a:r>
                        <a:rPr lang="es-CO" sz="1400" baseline="0"/>
                        <a:t> enriquecidas</a:t>
                      </a:r>
                      <a:endParaRPr lang="es-CO" sz="1400"/>
                    </a:p>
                  </a:txBody>
                  <a:tcPr/>
                </a:tc>
                <a:tc>
                  <a:txBody>
                    <a:bodyPr/>
                    <a:lstStyle/>
                    <a:p>
                      <a:pPr algn="ctr"/>
                      <a:r>
                        <a:rPr lang="es-CO" sz="1400"/>
                        <a:t>1500 g</a:t>
                      </a:r>
                    </a:p>
                  </a:txBody>
                  <a:tcPr/>
                </a:tc>
                <a:tc vMerge="1">
                  <a:txBody>
                    <a:bodyPr/>
                    <a:lstStyle/>
                    <a:p>
                      <a:endParaRPr lang="es-CO"/>
                    </a:p>
                  </a:txBody>
                  <a:tcPr/>
                </a:tc>
                <a:extLst>
                  <a:ext uri="{0D108BD9-81ED-4DB2-BD59-A6C34878D82A}">
                    <a16:rowId xmlns:a16="http://schemas.microsoft.com/office/drawing/2014/main" val="10003"/>
                  </a:ext>
                </a:extLst>
              </a:tr>
              <a:tr h="299662">
                <a:tc vMerge="1">
                  <a:txBody>
                    <a:bodyPr/>
                    <a:lstStyle/>
                    <a:p>
                      <a:endParaRPr lang="es-CO"/>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a:t>Harina de maíz</a:t>
                      </a:r>
                    </a:p>
                  </a:txBody>
                  <a:tcPr/>
                </a:tc>
                <a:tc>
                  <a:txBody>
                    <a:bodyPr/>
                    <a:lstStyle/>
                    <a:p>
                      <a:pPr algn="ctr"/>
                      <a:r>
                        <a:rPr lang="es-CO" sz="1400"/>
                        <a:t>2000 g</a:t>
                      </a:r>
                    </a:p>
                  </a:txBody>
                  <a:tcPr/>
                </a:tc>
                <a:tc vMerge="1">
                  <a:txBody>
                    <a:bodyPr/>
                    <a:lstStyle/>
                    <a:p>
                      <a:endParaRPr lang="es-CO"/>
                    </a:p>
                  </a:txBody>
                  <a:tcPr/>
                </a:tc>
                <a:extLst>
                  <a:ext uri="{0D108BD9-81ED-4DB2-BD59-A6C34878D82A}">
                    <a16:rowId xmlns:a16="http://schemas.microsoft.com/office/drawing/2014/main" val="10004"/>
                  </a:ext>
                </a:extLst>
              </a:tr>
              <a:tr h="503433">
                <a:tc vMerge="1">
                  <a:txBody>
                    <a:bodyPr/>
                    <a:lstStyle/>
                    <a:p>
                      <a:endParaRPr lang="es-CO"/>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400"/>
                        <a:t>Harina</a:t>
                      </a:r>
                      <a:r>
                        <a:rPr lang="es-CO" sz="1400" baseline="0"/>
                        <a:t> de trigo</a:t>
                      </a:r>
                      <a:endParaRPr lang="es-CO" sz="1400"/>
                    </a:p>
                    <a:p>
                      <a:pPr algn="ctr"/>
                      <a:endParaRPr lang="es-CO" sz="1400"/>
                    </a:p>
                  </a:txBody>
                  <a:tcPr/>
                </a:tc>
                <a:tc>
                  <a:txBody>
                    <a:bodyPr/>
                    <a:lstStyle/>
                    <a:p>
                      <a:pPr algn="ctr"/>
                      <a:r>
                        <a:rPr lang="es-CO" sz="1400"/>
                        <a:t>1000 g</a:t>
                      </a:r>
                    </a:p>
                  </a:txBody>
                  <a:tcPr/>
                </a:tc>
                <a:tc vMerge="1">
                  <a:txBody>
                    <a:bodyPr/>
                    <a:lstStyle/>
                    <a:p>
                      <a:endParaRPr lang="es-CO"/>
                    </a:p>
                  </a:txBody>
                  <a:tcPr/>
                </a:tc>
                <a:extLst>
                  <a:ext uri="{0D108BD9-81ED-4DB2-BD59-A6C34878D82A}">
                    <a16:rowId xmlns:a16="http://schemas.microsoft.com/office/drawing/2014/main" val="10005"/>
                  </a:ext>
                </a:extLst>
              </a:tr>
              <a:tr h="371581">
                <a:tc>
                  <a:txBody>
                    <a:bodyPr/>
                    <a:lstStyle/>
                    <a:p>
                      <a:pPr algn="ctr"/>
                      <a:r>
                        <a:rPr lang="es-CO" sz="1400" u="none" strike="noStrike" kern="1200" baseline="0"/>
                        <a:t>Leche y derivados lácteos</a:t>
                      </a:r>
                      <a:endParaRPr lang="es-CO" sz="1400"/>
                    </a:p>
                  </a:txBody>
                  <a:tcPr/>
                </a:tc>
                <a:tc>
                  <a:txBody>
                    <a:bodyPr/>
                    <a:lstStyle/>
                    <a:p>
                      <a:pPr algn="ctr"/>
                      <a:r>
                        <a:rPr lang="es-CO" sz="1400"/>
                        <a:t>Leche</a:t>
                      </a:r>
                      <a:r>
                        <a:rPr lang="es-CO" sz="1400" baseline="0"/>
                        <a:t> de vaca entera en polvo</a:t>
                      </a:r>
                      <a:endParaRPr lang="es-CO" sz="1400"/>
                    </a:p>
                  </a:txBody>
                  <a:tcPr/>
                </a:tc>
                <a:tc>
                  <a:txBody>
                    <a:bodyPr/>
                    <a:lstStyle/>
                    <a:p>
                      <a:pPr algn="ctr"/>
                      <a:r>
                        <a:rPr lang="es-CO" sz="1400"/>
                        <a:t>2700 g</a:t>
                      </a:r>
                    </a:p>
                  </a:txBody>
                  <a:tcPr/>
                </a:tc>
                <a:tc vMerge="1">
                  <a:txBody>
                    <a:bodyPr/>
                    <a:lstStyle/>
                    <a:p>
                      <a:endParaRPr lang="es-CO"/>
                    </a:p>
                  </a:txBody>
                  <a:tcPr/>
                </a:tc>
                <a:extLst>
                  <a:ext uri="{0D108BD9-81ED-4DB2-BD59-A6C34878D82A}">
                    <a16:rowId xmlns:a16="http://schemas.microsoft.com/office/drawing/2014/main" val="10006"/>
                  </a:ext>
                </a:extLst>
              </a:tr>
              <a:tr h="299662">
                <a:tc rowSpan="5">
                  <a:txBody>
                    <a:bodyPr/>
                    <a:lstStyle/>
                    <a:p>
                      <a:pPr algn="ctr"/>
                      <a:endParaRPr lang="es-CO" sz="1400" u="none" strike="noStrike" kern="1200" baseline="0"/>
                    </a:p>
                    <a:p>
                      <a:pPr algn="ctr"/>
                      <a:endParaRPr lang="es-CO" sz="1400" u="none" strike="noStrike" kern="1200" baseline="0"/>
                    </a:p>
                    <a:p>
                      <a:pPr algn="ctr"/>
                      <a:r>
                        <a:rPr lang="es-CO" sz="1400" u="none" strike="noStrike" kern="1200" baseline="0"/>
                        <a:t>Carnes, huevos, Leguminosas y</a:t>
                      </a:r>
                    </a:p>
                    <a:p>
                      <a:pPr algn="ctr"/>
                      <a:r>
                        <a:rPr lang="es-CO" sz="1400" u="none" strike="noStrike" kern="1200" baseline="0"/>
                        <a:t>Mezclas vegetales</a:t>
                      </a:r>
                      <a:endParaRPr lang="es-CO" sz="1400"/>
                    </a:p>
                  </a:txBody>
                  <a:tcPr/>
                </a:tc>
                <a:tc>
                  <a:txBody>
                    <a:bodyPr/>
                    <a:lstStyle/>
                    <a:p>
                      <a:pPr algn="ctr"/>
                      <a:r>
                        <a:rPr lang="es-CO" sz="1400"/>
                        <a:t>Atún</a:t>
                      </a:r>
                      <a:r>
                        <a:rPr lang="es-CO" sz="1400" baseline="0"/>
                        <a:t> en agua</a:t>
                      </a:r>
                      <a:endParaRPr lang="es-CO" sz="1400"/>
                    </a:p>
                  </a:txBody>
                  <a:tcPr/>
                </a:tc>
                <a:tc>
                  <a:txBody>
                    <a:bodyPr/>
                    <a:lstStyle/>
                    <a:p>
                      <a:pPr algn="ctr"/>
                      <a:r>
                        <a:rPr lang="es-CO" sz="1400"/>
                        <a:t>1050 g</a:t>
                      </a:r>
                    </a:p>
                  </a:txBody>
                  <a:tcPr/>
                </a:tc>
                <a:tc vMerge="1">
                  <a:txBody>
                    <a:bodyPr/>
                    <a:lstStyle/>
                    <a:p>
                      <a:endParaRPr lang="es-CO"/>
                    </a:p>
                  </a:txBody>
                  <a:tcPr/>
                </a:tc>
                <a:extLst>
                  <a:ext uri="{0D108BD9-81ED-4DB2-BD59-A6C34878D82A}">
                    <a16:rowId xmlns:a16="http://schemas.microsoft.com/office/drawing/2014/main" val="10007"/>
                  </a:ext>
                </a:extLst>
              </a:tr>
              <a:tr h="503433">
                <a:tc vMerge="1">
                  <a:txBody>
                    <a:bodyPr/>
                    <a:lstStyle/>
                    <a:p>
                      <a:endParaRPr lang="es-CO"/>
                    </a:p>
                  </a:txBody>
                  <a:tcPr/>
                </a:tc>
                <a:tc>
                  <a:txBody>
                    <a:bodyPr/>
                    <a:lstStyle/>
                    <a:p>
                      <a:pPr algn="ctr"/>
                      <a:r>
                        <a:rPr lang="es-CO" sz="1400"/>
                        <a:t>Huevo de gallina</a:t>
                      </a:r>
                      <a:r>
                        <a:rPr lang="es-CO" sz="1400" baseline="0"/>
                        <a:t> (1 cubeta de 30 unidades)</a:t>
                      </a:r>
                      <a:endParaRPr lang="es-CO" sz="1400"/>
                    </a:p>
                  </a:txBody>
                  <a:tcPr/>
                </a:tc>
                <a:tc>
                  <a:txBody>
                    <a:bodyPr/>
                    <a:lstStyle/>
                    <a:p>
                      <a:pPr algn="ctr"/>
                      <a:r>
                        <a:rPr lang="es-CO" sz="1400"/>
                        <a:t>1650 g</a:t>
                      </a:r>
                    </a:p>
                  </a:txBody>
                  <a:tcPr/>
                </a:tc>
                <a:tc vMerge="1">
                  <a:txBody>
                    <a:bodyPr/>
                    <a:lstStyle/>
                    <a:p>
                      <a:endParaRPr lang="es-CO"/>
                    </a:p>
                  </a:txBody>
                  <a:tcPr/>
                </a:tc>
                <a:extLst>
                  <a:ext uri="{0D108BD9-81ED-4DB2-BD59-A6C34878D82A}">
                    <a16:rowId xmlns:a16="http://schemas.microsoft.com/office/drawing/2014/main" val="10008"/>
                  </a:ext>
                </a:extLst>
              </a:tr>
              <a:tr h="299662">
                <a:tc vMerge="1">
                  <a:txBody>
                    <a:bodyPr/>
                    <a:lstStyle/>
                    <a:p>
                      <a:endParaRPr lang="es-CO"/>
                    </a:p>
                  </a:txBody>
                  <a:tcPr/>
                </a:tc>
                <a:tc>
                  <a:txBody>
                    <a:bodyPr/>
                    <a:lstStyle/>
                    <a:p>
                      <a:pPr algn="ctr"/>
                      <a:r>
                        <a:rPr lang="es-CO" sz="1400"/>
                        <a:t>Fríjol</a:t>
                      </a:r>
                    </a:p>
                  </a:txBody>
                  <a:tcPr/>
                </a:tc>
                <a:tc>
                  <a:txBody>
                    <a:bodyPr/>
                    <a:lstStyle/>
                    <a:p>
                      <a:pPr algn="ctr"/>
                      <a:r>
                        <a:rPr lang="es-CO" sz="1400"/>
                        <a:t>1000 g</a:t>
                      </a:r>
                    </a:p>
                  </a:txBody>
                  <a:tcPr/>
                </a:tc>
                <a:tc vMerge="1">
                  <a:txBody>
                    <a:bodyPr/>
                    <a:lstStyle/>
                    <a:p>
                      <a:endParaRPr lang="es-CO"/>
                    </a:p>
                  </a:txBody>
                  <a:tcPr/>
                </a:tc>
                <a:extLst>
                  <a:ext uri="{0D108BD9-81ED-4DB2-BD59-A6C34878D82A}">
                    <a16:rowId xmlns:a16="http://schemas.microsoft.com/office/drawing/2014/main" val="10009"/>
                  </a:ext>
                </a:extLst>
              </a:tr>
              <a:tr h="299662">
                <a:tc vMerge="1">
                  <a:txBody>
                    <a:bodyPr/>
                    <a:lstStyle/>
                    <a:p>
                      <a:endParaRPr lang="es-CO"/>
                    </a:p>
                  </a:txBody>
                  <a:tcPr/>
                </a:tc>
                <a:tc>
                  <a:txBody>
                    <a:bodyPr/>
                    <a:lstStyle/>
                    <a:p>
                      <a:pPr algn="ctr"/>
                      <a:r>
                        <a:rPr lang="es-CO" sz="1400"/>
                        <a:t>Lenteja</a:t>
                      </a:r>
                    </a:p>
                  </a:txBody>
                  <a:tcPr/>
                </a:tc>
                <a:tc>
                  <a:txBody>
                    <a:bodyPr/>
                    <a:lstStyle/>
                    <a:p>
                      <a:pPr algn="ctr"/>
                      <a:r>
                        <a:rPr lang="es-CO" sz="1400"/>
                        <a:t>1000 g</a:t>
                      </a:r>
                    </a:p>
                  </a:txBody>
                  <a:tcPr/>
                </a:tc>
                <a:tc vMerge="1">
                  <a:txBody>
                    <a:bodyPr/>
                    <a:lstStyle/>
                    <a:p>
                      <a:endParaRPr lang="es-CO"/>
                    </a:p>
                  </a:txBody>
                  <a:tcPr/>
                </a:tc>
                <a:extLst>
                  <a:ext uri="{0D108BD9-81ED-4DB2-BD59-A6C34878D82A}">
                    <a16:rowId xmlns:a16="http://schemas.microsoft.com/office/drawing/2014/main" val="10010"/>
                  </a:ext>
                </a:extLst>
              </a:tr>
              <a:tr h="299662">
                <a:tc vMerge="1">
                  <a:txBody>
                    <a:bodyPr/>
                    <a:lstStyle/>
                    <a:p>
                      <a:endParaRPr lang="es-CO"/>
                    </a:p>
                  </a:txBody>
                  <a:tcPr/>
                </a:tc>
                <a:tc>
                  <a:txBody>
                    <a:bodyPr/>
                    <a:lstStyle/>
                    <a:p>
                      <a:pPr algn="ctr"/>
                      <a:r>
                        <a:rPr lang="es-CO" sz="1400"/>
                        <a:t>Bienestarina</a:t>
                      </a:r>
                      <a:r>
                        <a:rPr lang="es-CO" sz="1400" baseline="0"/>
                        <a:t> Más</a:t>
                      </a:r>
                      <a:endParaRPr lang="es-CO" sz="1400"/>
                    </a:p>
                  </a:txBody>
                  <a:tcPr/>
                </a:tc>
                <a:tc>
                  <a:txBody>
                    <a:bodyPr/>
                    <a:lstStyle/>
                    <a:p>
                      <a:pPr algn="ctr"/>
                      <a:r>
                        <a:rPr lang="es-CO" sz="1400"/>
                        <a:t>900 g</a:t>
                      </a:r>
                    </a:p>
                  </a:txBody>
                  <a:tcPr/>
                </a:tc>
                <a:tc vMerge="1">
                  <a:txBody>
                    <a:bodyPr/>
                    <a:lstStyle/>
                    <a:p>
                      <a:endParaRPr lang="es-CO"/>
                    </a:p>
                  </a:txBody>
                  <a:tcPr/>
                </a:tc>
                <a:extLst>
                  <a:ext uri="{0D108BD9-81ED-4DB2-BD59-A6C34878D82A}">
                    <a16:rowId xmlns:a16="http://schemas.microsoft.com/office/drawing/2014/main" val="10011"/>
                  </a:ext>
                </a:extLst>
              </a:tr>
              <a:tr h="299662">
                <a:tc>
                  <a:txBody>
                    <a:bodyPr/>
                    <a:lstStyle/>
                    <a:p>
                      <a:pPr algn="ctr"/>
                      <a:r>
                        <a:rPr lang="es-CO" sz="1400" u="none" strike="noStrike" kern="1200" baseline="0"/>
                        <a:t>Aceites</a:t>
                      </a:r>
                      <a:endParaRPr lang="es-CO" sz="1400"/>
                    </a:p>
                  </a:txBody>
                  <a:tcPr/>
                </a:tc>
                <a:tc>
                  <a:txBody>
                    <a:bodyPr/>
                    <a:lstStyle/>
                    <a:p>
                      <a:pPr algn="ctr"/>
                      <a:r>
                        <a:rPr lang="es-CO" sz="1400"/>
                        <a:t>Aceite</a:t>
                      </a:r>
                      <a:r>
                        <a:rPr lang="es-CO" sz="1400" baseline="0"/>
                        <a:t> de girasol, maíz o soya</a:t>
                      </a:r>
                      <a:endParaRPr lang="es-CO" sz="1400"/>
                    </a:p>
                  </a:txBody>
                  <a:tcPr/>
                </a:tc>
                <a:tc>
                  <a:txBody>
                    <a:bodyPr/>
                    <a:lstStyle/>
                    <a:p>
                      <a:pPr algn="ctr"/>
                      <a:r>
                        <a:rPr lang="es-CO" sz="1400"/>
                        <a:t>1000 cc</a:t>
                      </a:r>
                    </a:p>
                  </a:txBody>
                  <a:tcPr/>
                </a:tc>
                <a:tc vMerge="1">
                  <a:txBody>
                    <a:bodyPr/>
                    <a:lstStyle/>
                    <a:p>
                      <a:endParaRPr lang="es-CO"/>
                    </a:p>
                  </a:txBody>
                  <a:tcPr/>
                </a:tc>
                <a:extLst>
                  <a:ext uri="{0D108BD9-81ED-4DB2-BD59-A6C34878D82A}">
                    <a16:rowId xmlns:a16="http://schemas.microsoft.com/office/drawing/2014/main" val="10012"/>
                  </a:ext>
                </a:extLst>
              </a:tr>
              <a:tr h="299662">
                <a:tc>
                  <a:txBody>
                    <a:bodyPr/>
                    <a:lstStyle/>
                    <a:p>
                      <a:pPr algn="ctr"/>
                      <a:r>
                        <a:rPr lang="es-CO" sz="1400"/>
                        <a:t>Azúcares</a:t>
                      </a:r>
                    </a:p>
                  </a:txBody>
                  <a:tcPr/>
                </a:tc>
                <a:tc>
                  <a:txBody>
                    <a:bodyPr/>
                    <a:lstStyle/>
                    <a:p>
                      <a:pPr algn="ctr"/>
                      <a:r>
                        <a:rPr lang="es-CO" sz="1400"/>
                        <a:t>Panela</a:t>
                      </a:r>
                    </a:p>
                  </a:txBody>
                  <a:tcPr/>
                </a:tc>
                <a:tc>
                  <a:txBody>
                    <a:bodyPr/>
                    <a:lstStyle/>
                    <a:p>
                      <a:pPr algn="ctr"/>
                      <a:r>
                        <a:rPr lang="es-CO" sz="1400"/>
                        <a:t>1000 g</a:t>
                      </a:r>
                    </a:p>
                  </a:txBody>
                  <a:tcPr/>
                </a:tc>
                <a:tc>
                  <a:txBody>
                    <a:bodyPr/>
                    <a:lstStyle/>
                    <a:p>
                      <a:pPr algn="ctr"/>
                      <a:endParaRPr lang="es-CO" sz="140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6358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740"/>
              </a:spcBef>
              <a:spcAft>
                <a:spcPts val="0"/>
              </a:spcAft>
              <a:buClr>
                <a:srgbClr val="F08342"/>
              </a:buClr>
              <a:buSzTx/>
              <a:buFontTx/>
              <a:buNone/>
              <a:tabLst>
                <a:tab pos="631190" algn="l"/>
              </a:tabLst>
              <a:defRPr/>
            </a:pPr>
            <a:r>
              <a:rPr kumimoji="0" lang="es-CO" sz="4400" b="1" i="0" u="none" strike="noStrike" kern="1200" cap="none" spc="-5" normalizeH="0" baseline="0" noProof="0">
                <a:ln>
                  <a:noFill/>
                </a:ln>
                <a:solidFill>
                  <a:srgbClr val="ED7D31"/>
                </a:solidFill>
                <a:effectLst/>
                <a:uLnTx/>
                <a:uFillTx/>
                <a:latin typeface="Calibri Light" panose="020F0302020204030204"/>
                <a:ea typeface="+mj-ea"/>
                <a:cs typeface="VAG Round"/>
              </a:rPr>
              <a:t>2</a:t>
            </a:r>
            <a:r>
              <a:rPr kumimoji="0" lang="es-CO" sz="4400" b="0" i="0" u="none" strike="noStrike" kern="1200" cap="none" spc="-5" normalizeH="0" baseline="0" noProof="0">
                <a:ln>
                  <a:noFill/>
                </a:ln>
                <a:solidFill>
                  <a:srgbClr val="21295D"/>
                </a:solidFill>
                <a:effectLst/>
                <a:uLnTx/>
                <a:uFillTx/>
                <a:latin typeface="Calibri Light" panose="020F0302020204030204"/>
                <a:ea typeface="+mj-ea"/>
                <a:cs typeface="VAG Round"/>
              </a:rPr>
              <a:t>. </a:t>
            </a:r>
            <a:r>
              <a:rPr kumimoji="0" lang="es-CO" sz="4400" b="1" i="0" u="none" strike="noStrike" kern="1200" cap="none" spc="-5" normalizeH="0" baseline="0" noProof="0">
                <a:ln>
                  <a:noFill/>
                </a:ln>
                <a:solidFill>
                  <a:srgbClr val="21295D"/>
                </a:solidFill>
                <a:effectLst/>
                <a:uLnTx/>
                <a:uFillTx/>
                <a:latin typeface="Calibri Light" panose="020F0302020204030204"/>
                <a:ea typeface="+mj-ea"/>
                <a:cs typeface="VAG Round"/>
              </a:rPr>
              <a:t>Ecosistema </a:t>
            </a:r>
            <a:r>
              <a:rPr kumimoji="0" lang="es-CO" sz="4400" b="1" i="0" u="none" strike="noStrike" kern="1200" cap="none" spc="-10" normalizeH="0" baseline="0" noProof="0">
                <a:ln>
                  <a:noFill/>
                </a:ln>
                <a:solidFill>
                  <a:srgbClr val="21295D"/>
                </a:solidFill>
                <a:effectLst/>
                <a:uLnTx/>
                <a:uFillTx/>
                <a:latin typeface="Calibri Light" panose="020F0302020204030204"/>
                <a:ea typeface="+mj-ea"/>
                <a:cs typeface="VAG Round"/>
              </a:rPr>
              <a:t>Pedagógico </a:t>
            </a:r>
            <a:r>
              <a:rPr kumimoji="0" lang="es-CO" sz="4400" b="1" i="0" u="none" strike="noStrike" kern="1200" cap="none" spc="5" normalizeH="0" baseline="0" noProof="0">
                <a:ln>
                  <a:noFill/>
                </a:ln>
                <a:solidFill>
                  <a:srgbClr val="21295D"/>
                </a:solidFill>
                <a:effectLst/>
                <a:uLnTx/>
                <a:uFillTx/>
                <a:latin typeface="Calibri Light" panose="020F0302020204030204"/>
                <a:ea typeface="+mj-ea"/>
                <a:cs typeface="VAG Round"/>
              </a:rPr>
              <a:t>y</a:t>
            </a:r>
            <a:r>
              <a:rPr kumimoji="0" lang="es-CO" sz="4400" b="1" i="0" u="none" strike="noStrike" kern="1200" cap="none" spc="25" normalizeH="0" baseline="0" noProof="0">
                <a:ln>
                  <a:noFill/>
                </a:ln>
                <a:solidFill>
                  <a:srgbClr val="21295D"/>
                </a:solidFill>
                <a:effectLst/>
                <a:uLnTx/>
                <a:uFillTx/>
                <a:latin typeface="Calibri Light" panose="020F0302020204030204"/>
                <a:ea typeface="+mj-ea"/>
                <a:cs typeface="VAG Round"/>
              </a:rPr>
              <a:t> </a:t>
            </a:r>
            <a:r>
              <a:rPr kumimoji="0" lang="es-CO" sz="4400" b="1" i="0" u="none" strike="noStrike" kern="1200" cap="none" spc="-10" normalizeH="0" baseline="0" noProof="0">
                <a:ln>
                  <a:noFill/>
                </a:ln>
                <a:solidFill>
                  <a:srgbClr val="21295D"/>
                </a:solidFill>
                <a:effectLst/>
                <a:uLnTx/>
                <a:uFillTx/>
                <a:latin typeface="Calibri Light" panose="020F0302020204030204"/>
                <a:ea typeface="+mj-ea"/>
                <a:cs typeface="VAG Round"/>
              </a:rPr>
              <a:t>Educativo</a:t>
            </a:r>
            <a:endParaRPr kumimoji="0" lang="es-CO" sz="4400" b="1" i="0" u="none" strike="noStrike" kern="1200" cap="none" spc="0" normalizeH="0" baseline="0" noProof="0">
              <a:ln>
                <a:noFill/>
              </a:ln>
              <a:solidFill>
                <a:prstClr val="black"/>
              </a:solidFill>
              <a:effectLst/>
              <a:uLnTx/>
              <a:uFillTx/>
              <a:latin typeface="Calibri Light" panose="020F0302020204030204"/>
              <a:ea typeface="+mj-ea"/>
              <a:cs typeface="VAG Round"/>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268447" y="1330990"/>
            <a:ext cx="11463110" cy="5207209"/>
          </a:xfrm>
        </p:spPr>
        <p:txBody>
          <a:bodyPr vert="horz" lIns="91440" tIns="45720" rIns="91440" bIns="45720" rtlCol="0" anchor="t">
            <a:normAutofit fontScale="85000" lnSpcReduction="20000"/>
          </a:bodyPr>
          <a:lstStyle/>
          <a:p>
            <a:pPr marL="0" indent="0">
              <a:buNone/>
            </a:pPr>
            <a:endParaRPr lang="es-CO">
              <a:solidFill>
                <a:schemeClr val="dk1"/>
              </a:solidFill>
            </a:endParaRPr>
          </a:p>
          <a:p>
            <a:pPr marL="0" indent="0" algn="just">
              <a:buNone/>
            </a:pPr>
            <a:r>
              <a:rPr lang="es-CO">
                <a:solidFill>
                  <a:schemeClr val="dk1"/>
                </a:solidFill>
              </a:rPr>
              <a:t>En el marco de la emergencia sanitaria el ICBF ha diseñado dos estrategias:</a:t>
            </a:r>
            <a:endParaRPr lang="es-CO">
              <a:solidFill>
                <a:schemeClr val="dk1"/>
              </a:solidFill>
              <a:cs typeface="Calibri" panose="020F0502020204030204"/>
            </a:endParaRPr>
          </a:p>
          <a:p>
            <a:pPr marL="0" indent="0" algn="just">
              <a:buNone/>
            </a:pPr>
            <a:endParaRPr lang="es-CO" b="1">
              <a:solidFill>
                <a:schemeClr val="dk1"/>
              </a:solidFill>
              <a:cs typeface="Calibri" panose="020F0502020204030204"/>
            </a:endParaRPr>
          </a:p>
          <a:p>
            <a:pPr marL="0" indent="0" algn="just">
              <a:buNone/>
            </a:pPr>
            <a:r>
              <a:rPr lang="es-CO" b="1">
                <a:solidFill>
                  <a:schemeClr val="dk1"/>
                </a:solidFill>
              </a:rPr>
              <a:t>ESTRATEGIA CONTACTO SIN CONTAGIO</a:t>
            </a:r>
            <a:r>
              <a:rPr lang="es-CO">
                <a:solidFill>
                  <a:schemeClr val="dk1"/>
                </a:solidFill>
              </a:rPr>
              <a:t>: (Marzo a Abril)</a:t>
            </a:r>
            <a:endParaRPr lang="es-CO">
              <a:solidFill>
                <a:schemeClr val="dk1"/>
              </a:solidFill>
              <a:cs typeface="Calibri"/>
            </a:endParaRPr>
          </a:p>
          <a:p>
            <a:pPr marL="0" indent="0" algn="just">
              <a:buNone/>
            </a:pPr>
            <a:r>
              <a:rPr lang="es-CO">
                <a:solidFill>
                  <a:schemeClr val="dk1"/>
                </a:solidFill>
              </a:rPr>
              <a:t> Promoción de las 14 prácticas de cuidado y crianza </a:t>
            </a:r>
            <a:endParaRPr lang="es-CO">
              <a:solidFill>
                <a:schemeClr val="dk1"/>
              </a:solidFill>
              <a:cs typeface="Calibri"/>
            </a:endParaRPr>
          </a:p>
          <a:p>
            <a:pPr marL="0" indent="0" algn="just">
              <a:buNone/>
            </a:pPr>
            <a:endParaRPr lang="es-CO" b="1">
              <a:cs typeface="Calibri" panose="020F0502020204030204"/>
            </a:endParaRPr>
          </a:p>
          <a:p>
            <a:pPr marL="0" indent="0" algn="just">
              <a:buNone/>
            </a:pPr>
            <a:r>
              <a:rPr lang="es-CO" b="1"/>
              <a:t>ESTRATEGIA MIS MANOS TE ENSEÑAN</a:t>
            </a:r>
            <a:r>
              <a:rPr lang="es-CO"/>
              <a:t>:  (Mayo hasta la fecha) . </a:t>
            </a:r>
            <a:endParaRPr lang="es-CO">
              <a:cs typeface="Calibri"/>
            </a:endParaRPr>
          </a:p>
          <a:p>
            <a:pPr marL="0" indent="0" algn="just">
              <a:buNone/>
            </a:pPr>
            <a:r>
              <a:rPr lang="es-CO"/>
              <a:t>Acompañar a las familias para que los días de aislamiento preventivo se conviertan en grandes oportunidades de vivir experiencias significativas y enriquecedoras que les permitan compartir tiempo, estrechar vínculos afectivos y hacer de su hogar el lugar más seguro para sus niños, niñas y adolescentes. El talento humano promueve las 14 prácticas de cuidado y crianza aprovechando la cotidianidad del hogar para potenciar su desarrollo y fortalecer el rol de las familias y cuidadores en el desarrollo integral de la primera infancia</a:t>
            </a:r>
            <a:endParaRPr lang="es-CO">
              <a:cs typeface="Calibri" panose="020F0502020204030204"/>
            </a:endParaRPr>
          </a:p>
          <a:p>
            <a:pPr marL="0" indent="0" algn="just">
              <a:buNone/>
            </a:pPr>
            <a:r>
              <a:rPr lang="es-CO"/>
              <a:t>.</a:t>
            </a:r>
            <a:endParaRPr lang="es-CO">
              <a:cs typeface="Calibri" panose="020F0502020204030204"/>
            </a:endParaRPr>
          </a:p>
          <a:p>
            <a:pPr marL="0" indent="0" algn="just">
              <a:buNone/>
            </a:pPr>
            <a:r>
              <a:rPr lang="es-CO" b="1" i="1"/>
              <a:t>Las familias reciben RPP, KIT PEDAGOGICO + CARTILLA MIS MANOS TE ENSEÑAN</a:t>
            </a:r>
            <a:endParaRPr lang="es-CO" b="1" i="1">
              <a:cs typeface="Calibri" panose="020F0502020204030204"/>
            </a:endParaRPr>
          </a:p>
          <a:p>
            <a:endParaRPr lang="es-CO"/>
          </a:p>
          <a:p>
            <a:endParaRPr lang="es-CO"/>
          </a:p>
          <a:p>
            <a:endParaRPr lang="es-CO"/>
          </a:p>
          <a:p>
            <a:endParaRPr lang="es-CO"/>
          </a:p>
        </p:txBody>
      </p:sp>
    </p:spTree>
    <p:extLst>
      <p:ext uri="{BB962C8B-B14F-4D97-AF65-F5344CB8AC3E}">
        <p14:creationId xmlns:p14="http://schemas.microsoft.com/office/powerpoint/2010/main" val="3874015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15182" y="215900"/>
            <a:ext cx="5764530" cy="574040"/>
          </a:xfrm>
          <a:prstGeom prst="rect">
            <a:avLst/>
          </a:prstGeom>
        </p:spPr>
        <p:txBody>
          <a:bodyPr vert="horz" wrap="square" lIns="0" tIns="12700" rIns="0" bIns="0" rtlCol="0">
            <a:spAutoFit/>
          </a:bodyPr>
          <a:lstStyle/>
          <a:p>
            <a:pPr marL="12700">
              <a:lnSpc>
                <a:spcPct val="100000"/>
              </a:lnSpc>
              <a:spcBef>
                <a:spcPts val="100"/>
              </a:spcBef>
            </a:pPr>
            <a:r>
              <a:rPr sz="3600" b="1" spc="-15">
                <a:solidFill>
                  <a:srgbClr val="0F114D"/>
                </a:solidFill>
                <a:latin typeface="Calibri"/>
                <a:cs typeface="Calibri"/>
              </a:rPr>
              <a:t>Prácticas </a:t>
            </a:r>
            <a:r>
              <a:rPr sz="3600" b="1">
                <a:solidFill>
                  <a:srgbClr val="0F114D"/>
                </a:solidFill>
                <a:latin typeface="Calibri"/>
                <a:cs typeface="Calibri"/>
              </a:rPr>
              <a:t>de Cuidado y</a:t>
            </a:r>
            <a:r>
              <a:rPr sz="3600" b="1" spc="-70">
                <a:solidFill>
                  <a:srgbClr val="0F114D"/>
                </a:solidFill>
                <a:latin typeface="Calibri"/>
                <a:cs typeface="Calibri"/>
              </a:rPr>
              <a:t> </a:t>
            </a:r>
            <a:r>
              <a:rPr sz="3600" b="1" spc="-10">
                <a:solidFill>
                  <a:srgbClr val="0F114D"/>
                </a:solidFill>
                <a:latin typeface="Calibri"/>
                <a:cs typeface="Calibri"/>
              </a:rPr>
              <a:t>Crianza</a:t>
            </a:r>
            <a:endParaRPr sz="3600">
              <a:latin typeface="Calibri"/>
              <a:cs typeface="Calibri"/>
            </a:endParaRPr>
          </a:p>
        </p:txBody>
      </p:sp>
      <p:sp>
        <p:nvSpPr>
          <p:cNvPr id="3" name="object 3"/>
          <p:cNvSpPr/>
          <p:nvPr/>
        </p:nvSpPr>
        <p:spPr>
          <a:xfrm>
            <a:off x="442670" y="1891233"/>
            <a:ext cx="2791934" cy="99838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559190" y="1915691"/>
            <a:ext cx="2640563" cy="105435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326981" y="1940718"/>
            <a:ext cx="2667000" cy="8763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222581" y="1969293"/>
            <a:ext cx="2619375" cy="895350"/>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602456" y="3314700"/>
            <a:ext cx="2447925" cy="1133475"/>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3616000" y="3262312"/>
            <a:ext cx="2529057" cy="1238250"/>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6469856" y="3171825"/>
            <a:ext cx="2419350" cy="1333500"/>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9301162" y="3274218"/>
            <a:ext cx="2257425" cy="1009650"/>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4536281" y="4844583"/>
            <a:ext cx="2643186" cy="894228"/>
          </a:xfrm>
          <a:prstGeom prst="rect">
            <a:avLst/>
          </a:prstGeom>
          <a:blipFill>
            <a:blip r:embed="rId10" cstate="print"/>
            <a:stretch>
              <a:fillRect/>
            </a:stretch>
          </a:blipFill>
        </p:spPr>
        <p:txBody>
          <a:bodyPr wrap="square" lIns="0" tIns="0" rIns="0" bIns="0" rtlCol="0"/>
          <a:lstStyle/>
          <a:p>
            <a:endParaRPr/>
          </a:p>
        </p:txBody>
      </p:sp>
      <p:sp>
        <p:nvSpPr>
          <p:cNvPr id="12" name="object 12"/>
          <p:cNvSpPr txBox="1"/>
          <p:nvPr/>
        </p:nvSpPr>
        <p:spPr>
          <a:xfrm>
            <a:off x="1124109" y="921003"/>
            <a:ext cx="10109200" cy="452120"/>
          </a:xfrm>
          <a:prstGeom prst="rect">
            <a:avLst/>
          </a:prstGeom>
        </p:spPr>
        <p:txBody>
          <a:bodyPr vert="horz" wrap="square" lIns="0" tIns="12700" rIns="0" bIns="0" rtlCol="0">
            <a:spAutoFit/>
          </a:bodyPr>
          <a:lstStyle/>
          <a:p>
            <a:pPr marL="12700">
              <a:lnSpc>
                <a:spcPct val="100000"/>
              </a:lnSpc>
              <a:spcBef>
                <a:spcPts val="100"/>
              </a:spcBef>
            </a:pPr>
            <a:r>
              <a:rPr sz="2800" spc="-10">
                <a:solidFill>
                  <a:srgbClr val="0096FF"/>
                </a:solidFill>
                <a:latin typeface="Calibri"/>
                <a:cs typeface="Calibri"/>
              </a:rPr>
              <a:t>Componentes: </a:t>
            </a:r>
            <a:r>
              <a:rPr sz="2800" spc="-5">
                <a:solidFill>
                  <a:srgbClr val="0096FF"/>
                </a:solidFill>
                <a:latin typeface="Calibri"/>
                <a:cs typeface="Calibri"/>
              </a:rPr>
              <a:t>Salud </a:t>
            </a:r>
            <a:r>
              <a:rPr sz="2800">
                <a:solidFill>
                  <a:srgbClr val="0096FF"/>
                </a:solidFill>
                <a:latin typeface="Calibri"/>
                <a:cs typeface="Calibri"/>
              </a:rPr>
              <a:t>y </a:t>
            </a:r>
            <a:r>
              <a:rPr sz="2800" spc="-5">
                <a:solidFill>
                  <a:srgbClr val="0096FF"/>
                </a:solidFill>
                <a:latin typeface="Calibri"/>
                <a:cs typeface="Calibri"/>
              </a:rPr>
              <a:t>Nutrición </a:t>
            </a:r>
            <a:r>
              <a:rPr sz="2800">
                <a:solidFill>
                  <a:srgbClr val="0096FF"/>
                </a:solidFill>
                <a:latin typeface="Calibri"/>
                <a:cs typeface="Calibri"/>
              </a:rPr>
              <a:t>- </a:t>
            </a:r>
            <a:r>
              <a:rPr sz="2800" spc="-10">
                <a:solidFill>
                  <a:srgbClr val="0096FF"/>
                </a:solidFill>
                <a:latin typeface="Calibri"/>
                <a:cs typeface="Calibri"/>
              </a:rPr>
              <a:t>Ambientes </a:t>
            </a:r>
            <a:r>
              <a:rPr sz="2800" spc="-15">
                <a:solidFill>
                  <a:srgbClr val="0096FF"/>
                </a:solidFill>
                <a:latin typeface="Calibri"/>
                <a:cs typeface="Calibri"/>
              </a:rPr>
              <a:t>Educativos </a:t>
            </a:r>
            <a:r>
              <a:rPr sz="2800">
                <a:solidFill>
                  <a:srgbClr val="0096FF"/>
                </a:solidFill>
                <a:latin typeface="Calibri"/>
                <a:cs typeface="Calibri"/>
              </a:rPr>
              <a:t>y</a:t>
            </a:r>
            <a:r>
              <a:rPr sz="2800" spc="105">
                <a:solidFill>
                  <a:srgbClr val="0096FF"/>
                </a:solidFill>
                <a:latin typeface="Calibri"/>
                <a:cs typeface="Calibri"/>
              </a:rPr>
              <a:t> </a:t>
            </a:r>
            <a:r>
              <a:rPr sz="2800" spc="-20">
                <a:solidFill>
                  <a:srgbClr val="0096FF"/>
                </a:solidFill>
                <a:latin typeface="Calibri"/>
                <a:cs typeface="Calibri"/>
              </a:rPr>
              <a:t>Protectores</a:t>
            </a:r>
            <a:endParaRPr sz="2800">
              <a:latin typeface="Calibri"/>
              <a:cs typeface="Calibri"/>
            </a:endParaRPr>
          </a:p>
        </p:txBody>
      </p:sp>
    </p:spTree>
    <p:extLst>
      <p:ext uri="{BB962C8B-B14F-4D97-AF65-F5344CB8AC3E}">
        <p14:creationId xmlns:p14="http://schemas.microsoft.com/office/powerpoint/2010/main" val="232557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15182" y="205740"/>
            <a:ext cx="5764530" cy="574040"/>
          </a:xfrm>
          <a:prstGeom prst="rect">
            <a:avLst/>
          </a:prstGeom>
        </p:spPr>
        <p:txBody>
          <a:bodyPr vert="horz" wrap="square" lIns="0" tIns="12700" rIns="0" bIns="0" rtlCol="0">
            <a:spAutoFit/>
          </a:bodyPr>
          <a:lstStyle/>
          <a:p>
            <a:pPr marL="12700">
              <a:lnSpc>
                <a:spcPct val="100000"/>
              </a:lnSpc>
              <a:spcBef>
                <a:spcPts val="100"/>
              </a:spcBef>
            </a:pPr>
            <a:r>
              <a:rPr sz="3600" b="1" spc="-15">
                <a:solidFill>
                  <a:srgbClr val="0F114D"/>
                </a:solidFill>
                <a:latin typeface="Calibri"/>
                <a:cs typeface="Calibri"/>
              </a:rPr>
              <a:t>Prácticas </a:t>
            </a:r>
            <a:r>
              <a:rPr sz="3600" b="1">
                <a:solidFill>
                  <a:srgbClr val="0F114D"/>
                </a:solidFill>
                <a:latin typeface="Calibri"/>
                <a:cs typeface="Calibri"/>
              </a:rPr>
              <a:t>de Cuidado y</a:t>
            </a:r>
            <a:r>
              <a:rPr sz="3600" b="1" spc="-70">
                <a:solidFill>
                  <a:srgbClr val="0F114D"/>
                </a:solidFill>
                <a:latin typeface="Calibri"/>
                <a:cs typeface="Calibri"/>
              </a:rPr>
              <a:t> </a:t>
            </a:r>
            <a:r>
              <a:rPr sz="3600" b="1" spc="-10">
                <a:solidFill>
                  <a:srgbClr val="0F114D"/>
                </a:solidFill>
                <a:latin typeface="Calibri"/>
                <a:cs typeface="Calibri"/>
              </a:rPr>
              <a:t>Crianza</a:t>
            </a:r>
            <a:endParaRPr sz="3600">
              <a:latin typeface="Calibri"/>
              <a:cs typeface="Calibri"/>
            </a:endParaRPr>
          </a:p>
        </p:txBody>
      </p:sp>
      <p:sp>
        <p:nvSpPr>
          <p:cNvPr id="3" name="object 3"/>
          <p:cNvSpPr txBox="1"/>
          <p:nvPr/>
        </p:nvSpPr>
        <p:spPr>
          <a:xfrm>
            <a:off x="1124109" y="921003"/>
            <a:ext cx="9309100" cy="452120"/>
          </a:xfrm>
          <a:prstGeom prst="rect">
            <a:avLst/>
          </a:prstGeom>
        </p:spPr>
        <p:txBody>
          <a:bodyPr vert="horz" wrap="square" lIns="0" tIns="12700" rIns="0" bIns="0" rtlCol="0">
            <a:spAutoFit/>
          </a:bodyPr>
          <a:lstStyle/>
          <a:p>
            <a:pPr marL="12700">
              <a:lnSpc>
                <a:spcPct val="100000"/>
              </a:lnSpc>
              <a:spcBef>
                <a:spcPts val="100"/>
              </a:spcBef>
            </a:pPr>
            <a:r>
              <a:rPr sz="2800" spc="-10">
                <a:solidFill>
                  <a:srgbClr val="0096FF"/>
                </a:solidFill>
                <a:latin typeface="Calibri"/>
                <a:cs typeface="Calibri"/>
              </a:rPr>
              <a:t>Componentes: Proceso </a:t>
            </a:r>
            <a:r>
              <a:rPr sz="2800" spc="-15">
                <a:solidFill>
                  <a:srgbClr val="0096FF"/>
                </a:solidFill>
                <a:latin typeface="Calibri"/>
                <a:cs typeface="Calibri"/>
              </a:rPr>
              <a:t>Pedagógico </a:t>
            </a:r>
            <a:r>
              <a:rPr sz="2800">
                <a:solidFill>
                  <a:srgbClr val="0096FF"/>
                </a:solidFill>
                <a:latin typeface="Calibri"/>
                <a:cs typeface="Calibri"/>
              </a:rPr>
              <a:t>- </a:t>
            </a:r>
            <a:r>
              <a:rPr sz="2800" spc="-15">
                <a:solidFill>
                  <a:srgbClr val="0096FF"/>
                </a:solidFill>
                <a:latin typeface="Calibri"/>
                <a:cs typeface="Calibri"/>
              </a:rPr>
              <a:t>Familia </a:t>
            </a:r>
            <a:r>
              <a:rPr sz="2800" spc="-5">
                <a:solidFill>
                  <a:srgbClr val="0096FF"/>
                </a:solidFill>
                <a:latin typeface="Calibri"/>
                <a:cs typeface="Calibri"/>
              </a:rPr>
              <a:t>Comunidad </a:t>
            </a:r>
            <a:r>
              <a:rPr sz="2800">
                <a:solidFill>
                  <a:srgbClr val="0096FF"/>
                </a:solidFill>
                <a:latin typeface="Calibri"/>
                <a:cs typeface="Calibri"/>
              </a:rPr>
              <a:t>y</a:t>
            </a:r>
            <a:r>
              <a:rPr sz="2800" spc="75">
                <a:solidFill>
                  <a:srgbClr val="0096FF"/>
                </a:solidFill>
                <a:latin typeface="Calibri"/>
                <a:cs typeface="Calibri"/>
              </a:rPr>
              <a:t> </a:t>
            </a:r>
            <a:r>
              <a:rPr sz="2800" spc="-15">
                <a:solidFill>
                  <a:srgbClr val="0096FF"/>
                </a:solidFill>
                <a:latin typeface="Calibri"/>
                <a:cs typeface="Calibri"/>
              </a:rPr>
              <a:t>Redes</a:t>
            </a:r>
            <a:endParaRPr sz="2800">
              <a:latin typeface="Calibri"/>
              <a:cs typeface="Calibri"/>
            </a:endParaRPr>
          </a:p>
        </p:txBody>
      </p:sp>
      <p:sp>
        <p:nvSpPr>
          <p:cNvPr id="4" name="object 4"/>
          <p:cNvSpPr/>
          <p:nvPr/>
        </p:nvSpPr>
        <p:spPr>
          <a:xfrm>
            <a:off x="1239772" y="2015201"/>
            <a:ext cx="2574593" cy="180009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353138" y="2144972"/>
            <a:ext cx="2814707" cy="132838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720089" y="2110854"/>
            <a:ext cx="2802830" cy="1328381"/>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2584970" y="4232372"/>
            <a:ext cx="2927728" cy="1373015"/>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5962792" y="4327335"/>
            <a:ext cx="2882906" cy="966999"/>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69916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3EB97-2D39-4E83-9644-FFECCCDA2E36}"/>
              </a:ext>
            </a:extLst>
          </p:cNvPr>
          <p:cNvSpPr>
            <a:spLocks noGrp="1"/>
          </p:cNvSpPr>
          <p:nvPr>
            <p:ph type="title"/>
          </p:nvPr>
        </p:nvSpPr>
        <p:spPr>
          <a:xfrm>
            <a:off x="838200" y="365126"/>
            <a:ext cx="10515600" cy="704550"/>
          </a:xfrm>
        </p:spPr>
        <p:txBody>
          <a:bodyPr>
            <a:normAutofit fontScale="90000"/>
          </a:bodyPr>
          <a:lstStyle/>
          <a:p>
            <a:pPr algn="ctr"/>
            <a:r>
              <a:rPr lang="es-CO" b="1"/>
              <a:t>Estrategias durante la Pandemia por COVID - 19</a:t>
            </a:r>
          </a:p>
        </p:txBody>
      </p:sp>
      <p:pic>
        <p:nvPicPr>
          <p:cNvPr id="7" name="Marcador de contenido 3">
            <a:extLst>
              <a:ext uri="{FF2B5EF4-FFF2-40B4-BE49-F238E27FC236}">
                <a16:creationId xmlns:a16="http://schemas.microsoft.com/office/drawing/2014/main" id="{32D759A4-D66B-42D2-BDC4-0C62A7FDEBC7}"/>
              </a:ext>
            </a:extLst>
          </p:cNvPr>
          <p:cNvPicPr>
            <a:picLocks noGrp="1" noChangeAspect="1"/>
          </p:cNvPicPr>
          <p:nvPr>
            <p:ph idx="1"/>
          </p:nvPr>
        </p:nvPicPr>
        <p:blipFill rotWithShape="1">
          <a:blip r:embed="rId2"/>
          <a:srcRect l="7077" b="11535"/>
          <a:stretch/>
        </p:blipFill>
        <p:spPr>
          <a:xfrm>
            <a:off x="7046564" y="1437436"/>
            <a:ext cx="3073602" cy="3994408"/>
          </a:xfrm>
          <a:prstGeom prst="rect">
            <a:avLst/>
          </a:prstGeom>
        </p:spPr>
      </p:pic>
      <p:pic>
        <p:nvPicPr>
          <p:cNvPr id="9" name="Imagen 8">
            <a:extLst>
              <a:ext uri="{FF2B5EF4-FFF2-40B4-BE49-F238E27FC236}">
                <a16:creationId xmlns:a16="http://schemas.microsoft.com/office/drawing/2014/main" id="{55BCB73B-413A-4B7E-9731-33771F8FF6D3}"/>
              </a:ext>
            </a:extLst>
          </p:cNvPr>
          <p:cNvPicPr>
            <a:picLocks noChangeAspect="1"/>
          </p:cNvPicPr>
          <p:nvPr/>
        </p:nvPicPr>
        <p:blipFill rotWithShape="1">
          <a:blip r:embed="rId3"/>
          <a:srcRect l="23126" t="33771" r="52329" b="19411"/>
          <a:stretch/>
        </p:blipFill>
        <p:spPr>
          <a:xfrm>
            <a:off x="2365581" y="1505751"/>
            <a:ext cx="3121990" cy="3926948"/>
          </a:xfrm>
          <a:prstGeom prst="rect">
            <a:avLst/>
          </a:prstGeom>
        </p:spPr>
      </p:pic>
    </p:spTree>
    <p:extLst>
      <p:ext uri="{BB962C8B-B14F-4D97-AF65-F5344CB8AC3E}">
        <p14:creationId xmlns:p14="http://schemas.microsoft.com/office/powerpoint/2010/main" val="4238321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pPr>
            <a:r>
              <a:rPr lang="es-CO" b="1" spc="-5">
                <a:solidFill>
                  <a:schemeClr val="accent2"/>
                </a:solidFill>
                <a:latin typeface="+mj-lt"/>
                <a:cs typeface="VAG Round"/>
              </a:rPr>
              <a:t>2</a:t>
            </a:r>
            <a:r>
              <a:rPr lang="es-CO" spc="-5">
                <a:solidFill>
                  <a:srgbClr val="21295D"/>
                </a:solidFill>
                <a:latin typeface="+mj-lt"/>
                <a:cs typeface="VAG Round"/>
              </a:rPr>
              <a:t>. </a:t>
            </a:r>
            <a:r>
              <a:rPr lang="es-CO" b="1" spc="-5">
                <a:solidFill>
                  <a:srgbClr val="21295D"/>
                </a:solidFill>
                <a:latin typeface="+mj-lt"/>
                <a:cs typeface="VAG Round"/>
              </a:rPr>
              <a:t>Ecosistema </a:t>
            </a:r>
            <a:r>
              <a:rPr lang="es-CO" b="1" spc="-10">
                <a:solidFill>
                  <a:srgbClr val="21295D"/>
                </a:solidFill>
                <a:latin typeface="+mj-lt"/>
                <a:cs typeface="VAG Round"/>
              </a:rPr>
              <a:t>Pedagógico </a:t>
            </a:r>
            <a:r>
              <a:rPr lang="es-CO" b="1" spc="5">
                <a:solidFill>
                  <a:srgbClr val="21295D"/>
                </a:solidFill>
                <a:latin typeface="+mj-lt"/>
                <a:cs typeface="VAG Round"/>
              </a:rPr>
              <a:t>y</a:t>
            </a:r>
            <a:r>
              <a:rPr lang="es-CO" b="1" spc="25">
                <a:solidFill>
                  <a:srgbClr val="21295D"/>
                </a:solidFill>
                <a:latin typeface="+mj-lt"/>
                <a:cs typeface="VAG Round"/>
              </a:rPr>
              <a:t> </a:t>
            </a:r>
            <a:r>
              <a:rPr lang="es-CO" b="1" spc="-10">
                <a:solidFill>
                  <a:srgbClr val="21295D"/>
                </a:solidFill>
                <a:latin typeface="+mj-lt"/>
                <a:cs typeface="VAG Round"/>
              </a:rPr>
              <a:t>Educativo</a:t>
            </a:r>
            <a:endParaRPr lang="es-CO" b="1">
              <a:latin typeface="+mj-lt"/>
              <a:cs typeface="VAG Round"/>
            </a:endParaRPr>
          </a:p>
        </p:txBody>
      </p:sp>
      <p:sp>
        <p:nvSpPr>
          <p:cNvPr id="5" name="AutoShape 3" descr="data:image/jpeg;base64,/9j/4AAQSkZJRgABAQEAYABgAAD/2wBDAAMCAgMCAgMDAwMEAwMEBQgFBQQEBQoHBwYIDAoMDAsKCwsNDhIQDQ4RDgsLEBYQERMUFRUVDA8XGBYUGBIUFRT/2wBDAQMEBAUEBQkFBQkUDQsNFBQUFBQUFBQUFBQUFBQUFBQUFBQUFBQUFBQUFBQUFBQUFBQUFBQUFBQUFBQUFBQUFBT/wAARCAQAAw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tu1yc8U/wCVWxnApOnbpTl+bOe/StTnJNoz+FNZTgcU4HAx3pWzto1AiUcc9Kay4OQcVMyhYx60xsrwOakuJTuV3OpNcdMWF3KQ+0hjj867W4B3Jx2xXH+Zax3U4uUbO4gEUGkTV0G2uPJkeUMY2U7TnrWZDJCkksd3uyDgHPauh0u+tbiGOC2LgIMfNUV/pMF3gsmD3Ze9BsR6O8MkbeQrBVOCWrWtwpjIA5z0qlbWsdnCI4hjODVy1Xk59c0GUybvjNSRrtWk3dhxSq23rQZDZACM1VklReNuferM+MD3qqvMihcnnmgAmUImGZic4FXtNk/ebGJJA6GqG4Qo3nPnngtVm2k+6wwSRUAai98Co2X5jmpFbbGppJCKaAjYhm4pq9W+tKoIYUKu1iT3qgHDd0BxS8n3NA+9UnPbFBLBVGcDpTtpbk8GkQfN9KcSOlBQbSox170jL8wIqTHTFJ+NAmJgA9OaVetIy85qTnbjtQSA6+1O200qduc05W+UVWpYKgZctyacrKpIxTcgfLnJp3DN05o1ATb5gJAp0fyKQOtN/ixTl71IDs+lLtzzjNNUd6lXhev50ANX6Yp23coBpMHdnIpWwO9ACqwbnHNPVhTOD0FL+NBWo/O4jFEcf7zJpqsBUit3oDUNp24o27VoZgtKpDetBI3eF6inr8y5HShl29OlOj+ZWA60AI2C2NtJwO3NKpPrk0/nbk1WpNgj+6KftNNz8uaTOe9JFDmbaABzS7iy44pI8Pn1p23bTAbS7N3ekj2kktTl+WjUBdoVTxzTl7Um7jik45Pc0AKpVZCOoNOZRjjpUa9c08NjpyaCWOVTuHNO3Ed6bksOKPrQIUZPUZNKPk5A2mhfWgls56igsA2e+abt556U/wCXjHAo4+tAFJYyZn7jPWn7TS+ZtkbHrSZNAHJeNPC82qxia0UeenVc4z9K8wmimt5mjkDJIvDKT3r3i5k8uHH8VYGo+HrDWlJlhUS9BIODSY07Hke5v71G5vWut1D4d3cLN9ndZV7AnBrGuPCuq2v37ORv9zmoszQy9zetG5vWrH9mXgbabWYN6bDS/wBl3n/PrL/3yaLMOYrbm9aNzetWP7MvP+fWX/vg0z7HcbiPIkyP9k0WYcxFub1o3N61dj0O/m+5ayE/7ta2n+AtTvCCwSFT/ePP5Uhcxzm5v71auj+Hb/WpP3MZ2DqzHArvNJ+HdhYMJLkm5kH8LfdBrqreGK3ULEFjT/ZFWTzGP4Z8NxaBbsC2+VvvN610UYXbxUcaDd9Kl5/CghkUy/KduN1Ee7ylDdc06T1pMBlFVqJDJDtAxn8K4/xZ4JGsSNdWTrFdEfPGRhXP+NdoVB5xTWhHHvRqWmeC31nc6fcNFcI0UgPIYYH4HvUG5vXNe7ajpNrqShLq3SdO2/qPoa5XVPhnZzKXtJXtzn7p+YVFmacx5nub1o3N6109x8OtYizsjjmHrHIKoy+C9ahxusJME4GMGpC5jbm/vH8KNzetbI8G60wyLCT6cf41A/hvVIzhrGYH/dp2K5jN3N60bm9aunQ9QUkGynyO2w06Hw9qVw2I7KY/8BosyblDc3rSb2/vVvR+B9Yk62uz/eYCtzSPhrK0yPfyL5WeY4+v50WYcxeXLSYP3am+VRnnimR7VJBNOGHHDY+tWznHgqWp5PbFNAHbmlpANVgzHNKV29OlCrt680jPmgCORQ3B596ybrRLS4+YxsHY8lTW3tJUEVDMwgVnYgIOfpig1izOtdFi02TzAzE4xjtV2TaqnaODUP25ZI1dc8889KZNdCPBZ1+bkCoaOjUNu1SScHPSrcfGMVWt4/tEgOcqBk1d2iM4656GkjGQigFu9SbQF6fnUS8MDRLNtNaGYyVh0PApibljJU85zRzISWHFPhYBuvy46UrgQXKrKBgBjnOCOKntVYISQKWVlZmCLtp8DHyyO9SBfhw8C5ODSNyaSyJ8ts1IxG48UAM6L7dqT9aN4wAegoA7g07AKPWpOdox1pq04Fh0qiBwO3Jpy7epqPaG4B5qRVAGMUAG30JzRz6A0rdeODRk0Fj1XuaUNuXFNJOMZxTo1A75oJsL1XFNzinKadgelAWGr16U5fvA0irtOc08GgoG28gdaFXbRt9BT/woANuOKWgNnjFJuO7kcUAOXHtSsBt6U1QJPY07BAx1oAVF7U9kB+tR5I9qeCcUAKuMdKdxTN20fjS8c89qAHOobpQpCj1NCUvHHagAVtwP1pVUqc9KMgNilJ/KgAWnMx24pqsp6dad+GaABRuWl29Bg0L92nZNAmIqjccE07b6dfeo6kXpQCF+oH4UUHp+NFAxxwqZ96aMNShgeKd9BVagOXHpTJFI5BIFP52mhsbcZoExy4C5NLkYpn3lxmg44X0oJFDe1AJB60m09qd/DQWKnzY4pG9Og9qUcU2X7hPejUClZks05bhVchf0qZlO3NRrIVXAXIpyuW6rRqBWuOfvdKgh27SF/WrUuJC3HFVfJZWODgUCuLyxweaI02scCpFjK4NWNo9KBkH2bdz69aT7KOeBVlUCcZ707b1x1oJuU1iXB4yc1C1sNxOxQfpV9YfLyT060ssOcMo+TuaNTTUr/YwVBIAqeOELzjH0qSIBhg9MU7YQOOBUkXG7SzYPIxSMoRemKlVdrAk/lTGkVvlIzVDHoMZNPVsrk1EchsdqkX7tBNiOSTr6ULICo6ZNMmXINQIOR7UCLkZKqcikLEkflTlk3deaBtbtigpDWztyMGk/gyR+FPI9sU3ruzQXqIxCtjHJ9KJMvHs6inLz1o6DNGpJGqqqgYyR+lEmSvqf9qpA6nI6GhVVcseaNRcxB5bhskDPr3peMAAd6mb7uTUasvzE9jQHMI6ll5x+VN2Fo2yeAKc3zEFT+FP8n+InHqKBXOKy3oPWnIBnPek3BlA9OlKOKNRCx4XgipPv5G2o4cMxqbcFYDpUgM5UnJyKOxwKCoY9aVU+Y88UAN5yPl7dqV4VuFKuMrind8VJGvWgtaGVNpccylD8jZ4Ze9ULvQRHtIkLHsK3ZGMjDHWmyW8hZckUGvMU7G3a3t1XOT3qd2OMHtUpUrxjNNXaScikzKTGRkL2xTG+djnoOamkUKDxUaxljxUk3AbW9+1Rq21tvSpWXywG5FRynd8wHzUBclZS6Hjp0p0bfwg80qKfL5OBSQn96MEUFFyGMwoCfvGnuflFLK33c8cVHgMxJORimgHKPlqLBVjmpVPao2+Y1QEintUiqVYc8VAuM96nGMUAID707PvRtHWlK8UECYKjJNORT1pOWIFSZAoLEpZBmnbge1I3pQARggU5WPIPShelJQA7j8aUZ7U1elLu20ASL93mjb8wIpFzSltvagBcihqTpzR97gUAPXG3OeaFy3BpApXqAaeoPpQAN8uAetH3SKQ80v3mFBNx+5cjIyadw3So9pY1IikHFBQrffJ7UfjSMp6d6TkY4oAduI47UZ96Xtk0HDCgBI2O41Ju9fSoR94ipJMnao7UAKvXNOYbsYpFXil2selAmOCnGKdt+WmDOaXmgEKGG7GecUnzen605cN0HNLtOM4oGC+tKe1CyZUCj71UA7bSbQykGlDYb26UMNoz2o1AX6daXG3k8Uij5iadxSuA3cPWl2g80u0Um0etMAztb3xSSqTGec0q/NzTZG4xUk3GxxKEznmopIx75qyCFXGKjkbkY6VWoio22NSVJJqBmk28DvVuWNccU3yxtGaAIQrso4FTKpVSDz7U8KMfL1qPbuYk4BoLJcBu9Lz+FQ7liY5Ofxoju45MhHBOcGlcLEu4bCc8dKZvZo8Y4pZPTIAo42/eGKQDoU2qc1N/COM1FGAFzuyPSmtN8wCk5z2oAmkjXcSBSf8AAaHkU4znNG4HOKoB0bMwAIAp+0cZ6UcUr8Y70CY1kU5BGR2qM2mG3KeKlzmhsFcZxQSVnsVkADMcDsOlJ9n8rGxiKsBlU+9N8wbqCkReeyZBGeaPOD9OtLkCQ/LmkdcZOFzigYSS4bmmyTK3U8UrKG6kZqJsfnQJjxIFYDP0qVVDHJFVl+8AetO3tuxuwKCSbd2ByabMOODg1F5jZ5PPemrI3mnJyDQBMqMMZ5qT+H/Z7imZXaOetNWQAMFOSKAOPC7WAqSmMxzkL16U5fm780agKqrGcjOalQljk/lTOWIxj0py5x71ICbdvOaePu5pGyx4H4UdeM4NA0HfNPViKZt2rT42HANBQske1t2BtoJDYJ5p/wAsgwKYkZUn0qAIpRg5HFQ+p71O2GfJ6DjFMk27uOlWJjGYMvP3qZG25fRu9Ein15qHa0fOepoJJJd2AOooRPmx2xmkkY7RTvNCqPWoAZK23IBJAqS1T5g3Wq0ambljV+FVUAA80Flp+cd+KjwVORUr7VA78UzORVgCtzRjH40u0/Wm87uelACgYqVGB601QPSh/l6cUASbQqn1p2flpu7d7mlHpnn0oAVPmb6Uu6hadtHpQAcHkZ/Gl/iyaAw246GkXnvigBy9cUMpFLt285zS+YG4FADhjpScYpo4470vl570AP8AM9qUMNpNR+XjvS7T60APDbmII4pVxu4BFRp8vPept2V6YNAA1Lz61Hk78dRUlAAPve1P47Uz7pIpy/eoIHL35pdxBp34U0rzQWDZ3c9KXI9c0pIbjvTWZV6igB+4MvvRSLjGR3pzY25zzQBGn+sBqWRumKrq21gT0qZfmOe1AD1boMc0rNnocCmR/wCsPPPpT+O/BoEw8wdeg96duLAY6VHuDcGo7i4EK4U0Aiwh64o8zHGe9V41aVQQcD1pVhXJDNk0DLQki6URsrHiqzRjOAeRSxrtb72BVagT+Z8xFP3e9RqcsQozT4896TAd5m3tk0u75QcCl4/Cl2BeW6dqQBuHcUbhQvHvQoUMS3NBADj1qKb5VyPWpqiuAWQfWgA+8SO9RspapFRuWqG8vobKB5JDjFBdiMTKqMWJAHc8Vl3WvWdry04P+yBk1y2teIZLyQtv2Qg8Kp7e9cjdaoZmITIFA+U7298fwW+RGrf8C71izfES5ZiUXg8dK45izZLc02pY7HQP431Fs/vMEnPSmp4z1CPOxgCepArBopFnRf8ACeanxmT9KG8c6i2PnxiudooIOut/iJeR482MTAdcHFblh8RLCYqsqyW7Hqx5ArzWigD3Ww1K0vox5dwkxJ4wealNwFkCYwSa8Ms72axmEsMjI46YNeleEfF0OtuIbn93eKPl9G96sNTsllJ7ClWQ+n50JH8wpr5VvQVRJKxOMimk/KDjmmiXPFKxLKcCgBrSHJG0E+uKgkuFgXfKRGnctWV4g1z+x1VI/wDWOM/SvPdU8SS3EjeZI8r9hn5aTCx3OoeNre3DLD+8x/FnArl7/wAdTTMQX2DP8HWuPmunmYktgegqKpuyuU6GfxjdvnbLJ+dQ/wDCWX2Mea351iUZpXYcpuR+LL5f+WzE09fGV6ikCaTPrWBRRdhynSL42vU/5aOfrTx44u9ys0jCuYoouw5Tubf4iOD+8VXI4Hb+tblh4qhvVOPlYj1ryqpI5Xj5Vip9jVcwuU9NHyryKaW3dBil3A54NL2ziq1MxQaBHupMYXJpcnjHHapAfSqaQuCKap20FIkyKTaDzTd1SL83SpZI+P8Adx4AxmotuWJxk06Ml3xnikztYiqAYzbuoxTefWnuQxyOKbjnA5qWWMflcUzbuPFOZTjFMUHcRSEyPy5SwGOBUn2UY5bBqVac65XNWSQeTtU+tLGp3inbW25pI2KvzzQBek+4tMXpT2+6hqJWC5B9agaJN+KazZzTt27ijjODVIoSOTdjPWpwe2eagVfm4qU9sUwHKvzc9KdtXaexpFUbutL70AJwMClHzfLQMbuaXHzZ7UAJ5ZHfNS7htA70m6jO5qAHLTto/wAio8HPBp43D0oAVDTsZpFxzQ1ACsAQKX5ux4pOOMUu6gBOn1pVYgHJpoORkjmlX5vagCTO5RS0ijtS/gaAF479KeNp6DFR076UAH14p8bN26UirnrTsfLgcGgBG3cYOTVaRismKsMrJyTVWaUCRTigCxG2frU+01TjmDEEDNWGl20AMZQZBVjheevFVI5AzmrLN0waABWJY4FPpPvZY8DpVaSZEYgt0oAlXJb0z0qBlCzEtyBzVc3g5bdgDpVG51TbIQp3EjFAG5LfJCgPQVVl1RAMKGY+uBxWE0hkUszZOOlSRudvPFBRpSavtIytTR6sJFxisXd82WPHamtMV+6aV0BvrqAz04q3DqKumW4Ncn579yRUi3DqucnFFxM61bsbt3TPSpvODdTzXHreSBeWOKli1CReSxpiOtXB6dadtDcNxXP2eqfNlmNbMF0lwoKnk0ATsQvGMUw4OMng05sN9KrzgmSMdg1BBZKnGAeK4zxtNKJIoS2FwTXZ7tvauN8cWTyqLkAnaMCkyonm2pXRmmKBjtWqWfeldizMe+eabUmqCijb70UDCiiigAooooAKKKNvvQAVPY3DWl3FMhw6MCDUG33rS8P6RJrGqQ20YJB+Zj2AoIPb7Vs28bbi5KinM2/gcGq1uTDCEB4ApVPoeasksRxnqfWmzfLg52gck0xGO7BNLdIHhdf7wxmqGjyPxVqks99KQ5JJIx2A7VzrNu5PWr2uRvFqc8cnDqeQaoVDGFFFFSWFFFFABRRRQAUUUUAFFFFAHqHmFWI4xRu3ZqLaPMYnoelSLgKCOuK11Occc7abk8U5WO1u9IhJzmpAWNdxPNLyDQp29eBS7RgtmgpAeAKGZuFBwCccUm5cDJzQzgbcA1LGTQ4WQnt2qC5mRJMZNSL935Tk1mXkcr3BA4pAWWuo5PlXOaltLhC2081lLHJGT/OprRmRmPX0oK1ND7x5NNCgZOaN2e1U7y4NuhA69SaTdiS4r9am4K4rlrbxCZrgxhfvcCt6GR2QE9alSFYs9sYqH7snIqWOo2G5jVhYubt0S4prKPSlUgwjHrQzbRVjFDL2BpeOtJjPam7SG9qAJF9TUmR36VE3anqAVFAD94oUjFNalUfLQA4+oqReVBNMDADbjmnUAOVd1IPlakzjODShdwFADxjd+FHPPtQq7aWgAVvlHNLu9s0DHfpSlR1BoAN2T0/Kl49aI844FO2+o5oARfTFO2g9OKKM0AOVdvPalLelIvzELmn7dvFADOaVadQozxQAU48MRzwKUL+nFO+9zigCKVgy/K2fUGs+eQ7hjA7VfdAMt6ms28UscDioAmtd3VWz61a+9WZYSHcpXv2q+WZj6Y6igBVZP+Bd6Jpf3fB21XZs5I61TuLgyDarcetVcCxJqTKmz7w9azri5kZSAxAP51HcXCW4xu+YmnW9ub6+S1SRVZsbnbOFqWxoJJjJCoJ61XWBVkIHJxmrd41tCGWFZJgp4Yiq9tcGMNcTFLZANqt94nPoPWobL5Rk0gh4zk01XmkyQjFR/dH9arR6hG0hRGjDsePN6qKsf2hbW6yB5VuXPHy7iP8AAUrsqxIPPkOWA29gD0pVjlfOCgx7GoE1JpUKAW4UjhV3DH09at2anJ+TzCBgrnAqeYfKQ8nG6YA9+Ka95HCdm5n/ANoV0Wn2mmnm4iLq3aN8EVDfyafAyeTZNAOPlY7s0KQcpiR3UbKVLfN6GpUYyMFT5j7Cm3UcEshMETbjk/NUKmbbyNh6FRVcxPKaIDRtg5zj0qxZ3jQt1rJjumhbDNk46FsVMlwsiqyc8885rRSuTY7C0vkmXAOTUjSBpeOo5rmbO7aFsjj1rXtbwTTAH0qrmbL3niTuQahmt0ukMUg3o3WpmgG0Y6UinZ8vfFMEeZ+KPA89vM9xZp5kR5Kr1FcjNbS2/wDrYnj/AN5a938tipA61UutMt7xMTRqy9wRUss8P4+tGfY16tqHgPTLpsovkcfwGqKfDmwk+UTS59aQ7nm/50lekH4bWY486XNNk+Gtr2nkFA7nnNFegt8MofLO27cNnuuaqL8M5vMI+2Ltxx8tAXOJpd3+zXo9n8M7UMDPM8o77OBW5Y+FNN09/wB1bKzL/E3JoFc860bwdfatsYp5MTDO5v8ACvSvDXh628P2m2MbpH4eQ9TWmlt5ajYu2pvL+XBqxajFjA6Ckij/AHpqfyz/AHqVV2nNBJE0fz5xQ/zcA1OVLLUPlDJPeq1A5Pxd4MXWEM8WyO6Xq397615lqGm3GlzeXcRNE3+10P0r3tkHlgZqlfaTbahCI7mFZfdhzUjueED3/SivR9X+GsLbnspWjJ6K3IrmbzwNqto3+qWcf9MzioKuc9RV240W+tW2y2sqH0K1Wa3kRsNGw9sUFEdFP+zzdPLb8qPs7jgq2fpQAyin/Z5/+ebf981PHpd5MQFtpDnvtNAFWlx0xW7Z+C9TvJArReSuM5fiul0vwBBZ/vbs/aDj7o4WnYVyyyjBFSeX0NJ9ehpzDaoINaamAjccHIFL93AzSFulI8hZuKkB2fejg9eaNu58mlOBn2oAactxjApsjCOMnPIp6sGx701ucjtUssjs7xbxQyjGRzUd9G+7KHHzA1NDHHE2UUAn0qG88x5COgpFakM0m4gbqbASxOORUSttY5HNOV+ozigDRj5XHqKimhDqwYZGKkjYhVOOMYpZF3CplsBzH2Vo3kSGMKQ3DHvXSWsv7lR0cdSKzbySOzkAkOCxwKv2kY2565rnW4Fvg4qORRu6/lUi5ZRTWQrzXUSWYcvAF7DnmkOd3XPoKdarvi60g+XPSgA58vHfNKv3ueOKUdj2pO+adwFWQ5APSpMio1AY+9TcCi4CK3y4xjmhe9C49aWMdutUA5ckY7U5VApM47UZ4zigBRhu1OXrgDFJHS89OlADie2eacrDbjPNMVfmyaUr6cUAL708/dA701egHWhc7eRzmgBV4anD5jgc0lOHHTrQACQMduMYpTz70xV2tUi1NwFHpS/d6daTjbnvRVFaj+Wbg5o3AE5OKikmFuuep9qhVXuGy33aA1JZr5FXaPmNQreHb0xU32SKFckA0v7raQBU3JImuXCjpmq090rRkEYbFWSqZz1qvcQrJkDg0itSlZtuk8tvlOCR9a1LWYSQyBjl+n1rK+zlQxBA2nOabJcfvAE+4e9K4GrqDRw+UNjK7pyc5FYsMTzO4jO0gfefoPrVu4uGvolxkPnbtyewxmomVLeMozBNo3MxPBNTcLEVvZwrdI/mfaJF/hA4z7VNc3Eel83LLudsmMH5hxxn2rKuvFDWq/6GdpxzIwBJPt6CuXnvnuJmeWRnZurNyaNSzpL7xOrR7IARye1YcupSSMDux65qkrHB25A9KFkAUdz1o1A0bdZGUyBjheTtBOauSao1xt82RmcDA3HoKzBfStGsSu0UefmC8CpIbplXYCSoOee9GpZvw3whQuAW9Rgf4Vah1JY4wZhexwP12xhqwYbuRjj7QUPRcnhBU11HLcMEN0ZXUdRnB+nNZFGz/aFjeSOmJBERwWXB+uKq6hpIkiZre6LIpGFKnI/GksfDty0myUSF+CI2G3j3btUkt2bG4uIbq3VFUbI5LZySh9c45qUBhqs8UhCygY681dGpeXGEVh5g53daiuplnZXiO2TGGJ5De9VFhWST58DnG5RiqJNmHULe4VlmdlduhVKXcbNlaA5H3mD9KzFtWOQhBCjPv9aINT8hVR49+Cdx9RVIDfhvPObceVqaO6lV8xHbj0rPtLiOaElV29+a0Es3eHfGGJ77avmMpI2bDWGaILK24+9acLRzDdxXGktbv8xJFWYb+WHLIevrWlyDrVjbf1yMU6aASR7W6VjabrTsP38ePpWhNrEMaocP8xx0pASKiRrjbkUkkisqhDg5qZZVk/hyCO9NEfzZAGPpQO5X85FXLctSx3KNnI4qeaGNvupzUf2fy48kA5qrBcBLG2cA0oZVbpTY12/w4pJNzHI6UWC5NEytxmlLBGxmo/lVfu4NSKobBxmiwXHhvMwBzTlT5qjhYR5BGDT/ALRJG3IGKYh1JuHPNIJgy+lCcL0zmgBV+bOPWlKjvS7vXikbkj5c0ABZR061Huy1KygDpSLndxQA4LubBqKSFdwyNwqUu2cY4p4UUAZtzbjbkrlhVSDSUlZi65Zjkk1tMybckZNR7/m4UYpWAof2bGg2KgIpHsRsGAOOlaCzLkgrg0vmRtxnmiwFCCBepGN3p0qfy02Y29OaHkRenTsKRbgAAhdwNFh3GpEd2ccVIy8mm/aTk/KAvpTopI2Y5OKvULnKsoVc5zim7i6kEY701setH976UaiBugJNJuX3NNPp2p6gbRxUkCq20/NR3yP1pGT1pKBofgLz3phkOaKb/CallCxsS3A5FR3Ux5fHfFSR/e9KhmzuIx8uazKM/c0j8jGTQE3Nt3VNJ6DrUbQiMhtvJNNAXLeYSRYBPBqfdjknIqOzA2njrUz7VHIqgKd95c0e+VV4Py0ulmbyW8wjJPG2lvLdbiEoR9Kg0+8H2hoNpXywDuNYS+IDVj+Ue2OKd95SKYuGxg8DtSzYVV7VoGpNZqVzzUjetRWrDFSnmrJEzxjHFNVgc8U7BFCY70AHuBUq52jPWmcbuOlS/hQBHUieuaNo9KMHtxVgLRztxmjOaVc56UASbj26UL97nmm/do3egoAk3fN04pc5OFpise9JuK5wcUASA0fjScbAc808Yx0oANxoAPfpRt+anH07VADhzzRu9qRulLjKjnFNjQvvSSSCNcmnY29OarXSmTABpDGW0Lzksx496fdalBp8JMhxj3qnfajICbOy/wBeDhpDyEH9TVWKzjhYM+6eXqXl60AOk1K5veYIyqHkZFNXzVbL9e/zU6bUChIC81W8x5v4Sf8AdpMDSs41ly0k21R7mtFobBYf3k53+qN/iK5r7UsOVkLRn2FRtfPtLLN5o9B/hS1AvySLGxO4EdBVeTCwZJyB3FZV1NPI27btB59Kh/tOSNWQYII+6aRZqxagLfaxfcFHPua5/VtYN5M4z8uc4ps10fJ8tenes2YheTQASTNJkdB7VBtI96UN1waKAHxXSwnJQn6mo1YdunvT/LEnGOactmzHA60AJGwbcOatR4jXc3FPg014I3kkXg4AqG6lWTCIMCgCSPbKwGSK1LeHy8ZLfnisKNx6Zqz9tlZ/lGU/u1Fiz0XTLiymttkyKoAxtRjlsnJJPetqO20dcE6YdTRiP3fnMoFeY2mrR2rL5o2j2auu0vxRDtEPlM5PQqAGB7HPestUyip4h0YQXjt9k+zxt90KwOB6cVz9xaxm3OwlXU5+tdY80M0ePN3sx4jZdpFQXmgW+2N1kKtj50weD65p3A5qxvooZNsoYHGAyHBBpLrS3ZTNBmZD1IFSalp7WrEMqkgZLqcg0abfHTbpUmLLCw4ZPfpVXDUqWs22QAvsHoRW7pOrmOQKTJntjpUNx9n1WAKI9twmcyYxv/Dt9KoxQNG2UPmD+6Tg/nQGp1kscE8O43GHJ7r0+tU72xmsVyxDY9DVGxuotwAkZsgjZIMfr3rttDs7K+WOK8VgSP8AWZ4XPQH6+tJSsTy3OSt5mUg8gitm31ePascq/iBzWhq3gmS3haWxnW+lUFpIYx86L6kV5rea1JbXEkbSMhB2nC8itlK5k42PS2v1hhLL8/HGBzSWt79oHOVryj/hJr2Jj5Vw44xyOtQP4m1EMSLhgTVi5T2xW3KfTsabyw+9Xj8PjfVYMbZwQOzDNWI/iFqqtyyMP92gVj1kctjjpRhvmAPFeW2/xJ1CL70cbfhWnafFEbWFzanPZk6UD1PQ/LDYPYUoUDkVhaH4s0/VgFik2yAcq1bSzB84Ix7GgkkkQde9HlhiC3IpFbcOeeaCT+FWAMFXtSrjsTTWxu60q8ZoAVvl5yaaGGOpprEtweRSqoGOKAHPgqcdaRV70bgvJ6UySTByG4oAXbubOTS7j0HJqtJfRx8O6pUS61abihmQPj1oAu7Tt57Ux1OODiq0euWjMV85PzpI9VtpmIWQNj0NAE7FlXsTQoTcpY8mm/ao5BhSoHuaFuoZGwHDEdloAd5O6Q96Z5G2MqDgDmpFZdw57UrMO1BLKrR8ZJ/KnJ97aBT2eM4XoaeIwrZB59aCjkOEUYojx6801ulNVsHrVagSSc+9MjU560jSdRmmKfmzmpAkye9LuHeoJ5BGu5mwtV9QmMdr5qHIqWSyaa8S328H5jip2bb3z71g6lcbo7dlPBOa12mCwqzMAuByaQ0WlkG3pxVeb5W5PHXFSxqGwR0xVa5gkurmJImx60DIZGC845pk0gYDkg1PrVu9jbbyMjuarxr5yoT0xQVqXNPYKq5q1IDVKP8AdlR71bkJHFAakNySsLEDLY4rJWaTySQBFcE8E1qzMxhbA5HPWs2NRfqkkgKMp6VyVdy0WY9QaxtUaVTK56ha045/PiGeMjOKwlklEknmYMXbNXdNkkMbGT+9xRGXQlo1bVSu4ZxxU7c1FbMVyD3FKWOTXUiB53O3JowAcA80w59eacPlIzzTAdytSLJ0HemN60L94HFAE2B1HWjJPWkWlXDVYD14HNNoVaVmK0ALu4GOtO29zTVXNSdsUAJn1pxGV4pu3NO20AJtNPVttM5/yadjNAD925eetNVS3Tmkpy56jigBy/eFODbaYMnpxT9ucc81LANtUtWlaG23IPnq8DVLUELAMD931pFGfZ232eHDH5ick9yadJcO2I4+TnFV7i78xhFHyx79h9aqzGSNd8sgGOgBoAkkbynIdsN7VUa6w3Bw3as+W4eWT5dzE80qwlgAxw4PeoKRuW+jm62tNOnl4zlmO6oJrewhcrC0paMZcsAVA9etN024lj/1bF0I3YzkfqKrapfSapceUrqFJG9lAA/H6VIyC61D7RiC3Xdjq7d6zWXb/rDn1q1cSQwxbYmMmTtMmMA/T2rMuJSqkd6oBZLnqAOKps256fCCw+agrhs4oAVUYLyPelVRu6VYt4zIpXvVZ8xyY9KALcMZaRfl4+tbVj5MPzFMtjr1rEhkU8HpVpmKMCXZR/s9KTKRt/2cl1blY4AZC24t5hBx9DWRfaNPC2DbTJnlZDGWX8xVqx1SJcB2lZQeSDg1vW2t3FxuW1aRNqZk+fgrn0pDOFlt5EblcfhSfw1t3N9LNMySJtYdiKoSQr5m4DHqKrUBscqmP5lyaZ5hjbIHB6Ubfm9KkjjwwPWpYGzoniKWzkxKn222yN0LHBA9q9D8Oaro+qXKtFNJaNzlZlLr7Kccj615LNI6gbOMegxUqzyfZ8A4PXHvWTiNHr/iPw3A1oi20kcE7Au4x+7kHbj+teda1pcsbLG8Sx4HzbV4NRWniabykhldti8hc8H1BrQt7ia8tZFEm6MfMFbn64pbDOfjle3wHIBXK7scmrVpcQsy+cRBu4DMcg1Z1LTw6htnzHrisa4sXjYIxx6d6sDZvdN+ysWUH13g5H4Vf0/Wooo/JuDnPCuBmsjRdV/s+YQzr58BIUxuThfcV0v/AAjNtqHlyWjrGJeUyfTtUDQsmsXVnJARMykn5ZA+GXPXBHQe1VfEWm2mpwymUD+0gdzSqeJB6/WqlxYSQz/ZZEMcqAlGbuP8OKu2d1aX8kUFxI0kzDYYzxg9jmmmDR53qOmPa/MCNjHjB/SqJyOprqde097S4ktpOWjY/jXLyr8zLjBrdamVhv40lFK1WISiiigBVkZWBGQfY103h3xxd6S4jmZp7b0J5FcxQMd+lBLPdtH1y31iDzYHyMcqeoq6swB5NeK+GdWl0vUoSkhEbEKy54r2GNvMVSOQec1Yiwv+sI9afwp61BhhL9B1qX+HNBI4KGJqvdXsVlCZJZFUDpmodU1FNNtWmbk44rynxJ4gmvJSC5xnI56UDsdRrvjpUXZattH94iuYvPG2oTxCNJmVR0rnmYtyeTSVA7FmbU7q4ctJMz/jVcyMxzub86SigByyFe9Kszr0ZgfrTKKAJVvLheBM4+jGp4dYvLfmO4kB/wB6qdFAG/aeN9WtWGbjzl7iSum0z4kW8jIt1E0LdCwORXnVFAWPbrPUbbUsNDIrnGRg81eVhIpBHNeFWd9PYSiS3laJx3U9favS/CHitdYAhchLpB0/vUBylFrhAxUtiopLlFxz3rPu97HcvKmo5IZzGNoq7mNzRF5Cr4ZiM0+G4EmSDnmsWSOSPlhzmrFpcGPcxUhQKVy7mnPGLiMo3Q1keY6xy2rHOOmattfhlwKz9UkWRhKhww64qRlGW4LWscZ4KNWhqF8v2W1XORwWFY8nzMfSjfuYA8igDehvJZLj93cKFbopre0VZFy8zqxXgYFecMzeYSCQR05q3a61dWrYSVseh5FA7HbeJL4R2cq43DHeuds9W8xEUfe6VF/wkwuYDFdw7wf4hwaiRLdpN9pIEYDIVqAsbTX6/akiBy3etOST5gfUVymmNuupJZXwV6k1s22ordS8D5QcZoCxfvpCLN9mA3Wsm3aR5lIfAX7w96v3g8y3dTnB7iqsdsI7dkhO1scmuWqtblJ2IvLeF28xt0WM81a02USXR2tldvSopo5WmQMRsC4YetS2sKwyZjG0+1Zxvcdzb5VVb0qfbu5qp5hWMBm+WnreRdPMX867krmbJ2YZFO3c8VH5kfB3Lz05pNw3fK2admK5YZtq8jmlU8Dio8nbUiVQXFCkd6VRQsm4ZFP/AIadmFxV4FDfNyOtN2llzT1GFx3NILhHTycU0MMkAYpQ1Ax649KXd7U3dmlX71AB9etLnaKANzU5o/lNK4riKvNOpF6Uv3mAFMYv3RScnFPpfu9qABcbST0qpeuBGxORxU/Le1QXQ8yMq3TpUAmc7K6WpZzkl/m4qKK1kuFWWfGxuQtTRw+bM5f5gG6GotSumz5UZx64HaoLRQuGBmKoM84VR3qbTbGTUrxbSLLTscBVHT3JqvBYTXkixW4DzuTgZwBjux7AV0jTW1npv9n6chbLA3d4w2vKcfdX0XNQ2jRIx9Svo/JFnbH7p/eTLkA+w9qpeSjQ7tu23T7xPWQ1oTWMdovm3J2wrx5aj5nPoKxry+a8nYGPyok4WP09vc0xjLq4M7K7YCKNqIBwoqokfmHccnJpHfzZDj61Mp+U4IHFVYlke1ewOKGUNgcAYzmlbJUjpTpMCBcdaBFuG3MNmlwhVs7vlY+hxWVcj95uxjJq55gWIAntVW4bdj0oAjhbbitDzDPGFNUIyF5q5bXAVhldwoKQ+3tGeQAusYPdulaFrfDT5WBb92UKNIvQg0tk0N5+7dQCTgN78U7UNPFlcyRPlgOCPb1qRmnb2VvrDK8c8Yk252k81nalYtYy+U52E8c1myRtb/vYiyAc5FaC+JPMC/aYhcYwAzHJzQBR8hojtkKkdmBpJFMJGDkGrty1vJDuiCMxbJXkFfwqGRhMoAjEYxg/WgCBJVAzjNL5yFj6jtSTxmEHjj1quy/NuA60ASqw3fjV6GR4Y90bNuz0zxWfHgjpzVu1vDbOMgMDxhv5ik0B12h65YzRx22owy+YxIaVFHyjtVnUNLijyLaGO7gQ529WI/CsC2jjYBtqkt/e4FWLW+u9LuxNZytBMh+5/CRWWpRPqPhfdbtcWbfabdU3SRqvzxD/AOtTPDuqQwsLOR90EjYOe3uPQ13WlMPEgBgjNtfbP3kkeBu9sZ5rgvEeny6RqEwuY2iuEbAbZtB9yKks3tY8Oy2cKr5huosfI/UgdQM1xOp2ctsr3JSTEfzBlOCK9E8I6kdWtmtfMUz7VZRjOSOuParnjjwvDdaK9/bsIZUwk1uT19SKa3A4G1WLxJYljIXv14ww6iuV1jS5IpCAm1161oR+bpV8sts33TnHrXU61aQaxoY1W224+7Kuejd61TM7HluCp5FH4VbuYTHI6twc8A1V2lWrczE/Oj86WigBPzo/Clzj2qzZabcX0ypEjMW7kcUEsdpNq17qVtCiklnHTsPWvboFMcYTpgYrkfCfhxNJPmylWuMcn0rsY8P0/OrFqSdsfhQ52rigfMxx0qORyvJoJOR8dXLx26ICcda8xlcyMxbkmvXvE9imqae+OGXpXkt1aPbTNGwwR0pMohoooqSkFFFFAwooooAKKKKACiiigAqS1uJLWdZYnKOpyGWo6t6XpsurXyW8K5J6n0Hc0Es7LyRwWNMkwzgLxU0khK7QOaqpbv5hYnPFBzEj4YAHmoZkEaqRwKl8sqOajl+ZQDQWRsq7SSOawb1QJCwfg1t3GFhbPpWA6gscdjQNEO4r70qpuUmiRalhx5JzQaIpUc+tHWjigqwUq96TijigLE6sdvJ4rRtdRMYjjijwO9V4bGWRAcAZ9asQ6fIOdwWgk2lkWTAYgGnpChY4k/WslbGbr55p62Nx2n/SoeoG15a8d6mjwvGMVgs+oRjO9WA9KZ/aV2jZc0WA6GQ+9cxcr5dwxPXNTf2rMwPOapvI0jlm610xRDHLI3XPFO+0OvKlvzqNvbpS9sVqkiSdb64XkTOP+BVL/ad1kfv3x9ap0q9KdkBeXWr1OkxqX+373/nt+lZw+ag8VVkBq/8ACRXQP38/hUn/AAlF2vTYfwrFoo5YkG8viyfP+qU1Ovixx96HI+tc2rbTmn7gafKgOm/4S4dDbn86dH4tVf8AliQPrXMFhxS54o5EK51a+LIMZMLg07/hLrdusMh/GuTBBpeKPZxHzM7D/hKrPAwsi8VIPFVjtBzIp+lcXQxytHs0CkdsPEVlJ/Gy/hUq+ILHbzPj8DXCccULhev86PZIfMd8uuWLDInBHuDUVxqlrJCAsqk59a4csexwKbubOKylTsNM37y+WORhA+C3GagHlrAd5+YnIb3rH2nu2WrQ0mza+vIYtzEMcsSM4XvXFLRHRE39FtpGtTthJ87KtsHWtua3s9BsPtdyuUHG1epPoPeuih0aHRbGG4kLwW6L8w/iwRnj/aPpXm/jXW5L68EYXbEv3I+4X0Pv61yq8jo6GJrWtS6tcBiNsak7EH8I9/U+9Z/nMqMucjOaZIxLbaVo/lHrXRFGTZFH95jUq5VWJOOKjVTyCcDuanmdOFQHAGMmqJEXMcIb1prSMyHjtUe5nOCelSRrnj3xQVYj/hXNOmXdGCOaJISuT2zin7T5OKAsV1X1qZF6YpFAY1ZWI7Qe1Ay3pqKbhSy5AqzqWotC+1trr2qCzjfzNo64zUN1JHdEKc7sdakrUsxSblJ6o3Wq1xYRTJJLbsHROqsPmPuKn0pBIzRtkgDpVa6jaGY7JMN0OODQGpBbylNuefT2rcsb0A7ZoIZ0x/GOfwIrBWMvwR82av27mNfmzgd6TDU0b6xWTAH7sdRk1jyWrbSuOc8Y7109lE00LFitwgwRn1qrdQRyTBo18kqcg+lRzBa5zqt+825+YcVaRvOSNiudp5FaOoaWJYxKFMd6RuMYX5HX+8D6+1QWa4j3svC/eAHNPmuKxf0iZLWaPzIt8TnGe1dkvhiC4hMpbEf8JUng1zK6fLotvFdyKZLK4+6w5X6fWun8N6pJayNbI7KGXeCV3KV/GspFpFSKS78MyRXtupYI2WYEkn/69S+KPFWneLoIZViENww2XBYcOQTg/lxXcaposbRWVw6olqqDfPAcqzd8j1I7e1eYeKtF/s2aSaGMSWshyvG08njimhlDR47cagIJJhEM5STGR06H0zXoGi6xJpqRO5W8CEq0LdSvQ4P0rzSG3dpvlTbhfMB7YBrsfCd0lxJcJdSqFdONw+6T3FMDmtUt7X+07lJW8q1kZmiYLkpnov0ql4b1Z9B1Ka2ufnsLpTFOp6YPQj3FaPiyxVLjdbDCrzlTkHHeuWmkeed/MOGwCKshi+IbIrfPEGD7fuPn7y9jWaujXMhAVf1rsIbaPxFo8UCbU1G2Vih6b1H8JqrpcguI1IG114Knrx1rVMhnPr4XvzyIwR7mrlr4RvSxDCFQw/jXd/WvSdOZHhRSgHHpVuO2RW5UE+tWZtnFaX4CgjVXm/eyemOK6H+zY4TsiiVVH90Vsx220tgYFCW5WQk9KCblCztSGq4kbK3y9BVpYxyRTkX5SBjNWIgQtjrxTmU7TTFj3KrVLwBQBSaAKSWA21geIPC9trKjA8uUdGrqmj3LzyM01rcZDY4qdx3PFdT8M3umzMpQyIOjAVkspRsMCD7171NaxsD8g/nWTfeEbC8yWgUse/SkNM8bYbetFeiXnw1hkYmGZo/bqKxL7wHNasds27HfFBVzlcijIro08EXDH/WgfUUsngi7RQVkVsntQFznKK6JvA+oxgfcOf8Aap0PgW+kbDFU+lArnN0BScYBOenFd7Y/D6FmHnu5yMYU4Nbun+FrDT2XZbLuX+NuTQFzz7S/Cd/qih1j8qInG5/8K9F8NeG4NDhJHzysPmfua2Y4hGoAUAdqlEYb2p2EcFty3INJIxj5UZqVm3MQKz7q88tiucVFznLEkhwCRzioC2evAqFb4FOeaX7QJFpcxYy4YMpXtWGzfMwHrW3JWNc/LI2OK0RSK7tUgI+z1C3WnH/UmhmiK34UfhS0UihPwpfwoopMDejb92n0qVZAq1TUlYwwOAKeqtJ3qSWX0m3elSLLhiM1jecyybAec1bXzFAOKBGlHJle35U7bHJkOo+tZ0d1ngcVYEg2gmgCte6ebdSyEMCc1QDZbkflXQ2q/aITuHFLb2UULZ27yxrRVLCtcx4bOaYZCHHrVuPR32gyNj6VrHC803zB1Io9o+guUqR6TCvUs341KNPtl6xipTMKY0ytxkCp9ox2Qq2cGP8AVqKRtPgP8H5UvnL0zTlmG3Pep5mFkQtpcDfwkVBJoo58t/wNXlkDdTT9+1jiq9pIXKYFxZvbr8wJ9xUPGeOldR8jcMPl71malpgjUyQ8juK6IVr6MiUTMp9NYYpK6yNR6/LS/hTW6U5elMkPwpeKKbQAv4Uv4U1c06qAX+GofM+c89KdI+1agVS2T3rnqySNIouwqszqicR5BYnr1r0v4babaq093NG3lx9TjcDk8L/X8K80sV8yZU3YRvvMew717XpajRfCcDRIFV13iRSMt6fkP515dSR2wj1JfEV41ra3lxLtIt+Y4y2cyHofqM14XfTGa6aRmLStncTXp/i66lvdD5dSN5Yc5Lcc/rx+FeWLJlsgVMS2NggHmZZuKdKo3HByKsx2+1FJ5YjJqKVdxIrbUzKm0sxA6UhBBI9KmxtoWF5UkcdEXJ496AIY1LNkd/WrMKqNwJOd36VEv3cCrUUbKwGRkjvSYGhp+nm63jyjIgYAkds1lT27QMyHOATj6Vpwzukc7BvKeMKeD9/qMfhmoVhlnUd+w+lSpXK1Mzb6ZqxbMfNQN93NHk7O+TVuxtS8nIznpQ9hWNK3jH30X5xn6elZCxCK8ZXGCCRXUXFrFZ6PcyOh4jwGz0JPWues8Nvcknb0zzk1IyNZpI7piPl5wfpUmrQeTcbicbgCPcVLNGGdGU5dgWcenPSn6kTcQ27AY2rtoAy/KaNVY9W5q5bqY3DYyCOh71A0Z2gE8YzW1bW8T28J3HOBzjjg0nsNGhok0HnHERCN1XPFdXD4Us9TjWWGVo2J7jKn2IrltP092dtvVea7TQ7ho7c4xhTna3B+lc7bNrIwte8LT2kz2rjleRjJxx29K5yOykhMjpKJQAdxUfMhHZh3FesGH7RJBM9zHJGRtfzCcr6rn1/xrmfiH4R/s1be4smKWsxONzA7yByARz+dWgcTE8H6hDbu+nXqyXGkXLAOF/5YH+8M1teIfCt54fV7OOX7RFEwkt5EOVZeqsD+PSuNjcwoZIz3AYZxXRWfiTULG1jtnZbq02742YfOgH8BNMzNGPxR5mnjy2kHeWLoN4POPTiuZ8RawdSXnzBas52ea24p6DPpW1NfWV9eQ31i627fKklpJyQwzhvcEVx+uQyWmqPCwKpJ+8QZ+XnsKaAXTbnbuWZQyhcK4GNv1+tdTp9jumhjd2VJoS6PGADux8o561xejzGHUkjcZEjBSpPBrulsbm302UKNk9sfPiOedvcZ/EUwMK+aXTbhfM/eI/ynPv1Brk9QUJc/L90Hg16FNeW2paNJ5wLXbMCisOec5Oa4C5VZJdikkqcc1ZLL9kWXZe24ZVV8HnkVJrDrpmsPNbr/AKLMolXn1/r1qvod8tiZILgboZDjjpn1rQ1rT2bSlUhmaE/I3bYf8imtyHsO0/xwkOQ1tvA6ENWvH4+gYAtbMv0NefRxhJenH0q597mvQpwUkcsnZneW/juykbaySJn+I9Kt/wDCb6Wsm0uxH+7XnW0elLW31dGXOei/8JppjNxJgfSmt4ns5M+XKAD3zXnmABnHNM3D0o9iHtD0238RWGNpmq22qWm3cJVIPavJ6cGZuNx/Op9iw9oeuR3UDxjbKpzz1qXzk4G5SPavIlmkj6SMPxoF5OrEiZwf940vYh7Q9aaPzAdpHtR5bcZxmvMF1y7EaqszhlPPNXk17UhYmZbhQF4PcmpdJlKZ38kJ3DntUL2qSKQyA571wf8AwmOpFM+Ypx3xViPxxebSPLV2qPZsfOdh/Zo7IDUL2xWQjZhc+lYX/CYXNqiSSrGwfoFbpT18eR/xWrZ9Qan2bK5joorRNvK/pSPao7ZC4+lYq+PbJlw8Uin2FOj8cWA42yAdjij2bDmNhbcq24D5ven+QZGGe/pWYvi/TZIyROV98VND4k0wbWa76+vFLkkHMXpbdwF7j2p6oV6frVdtZs5BujmVlPHWpI5xIvySqeaOVhzHBcetc7ris0g285NbkzbY2OD07VmN83UZPvXNImJn3DNb2vH3jVnSWaRQW9OtSSQCQc9KlsYwH8teDUp3NCR/ukLzWPef6wiuhm06ReVGaxtSt2hcllwa6I7DRl9yM0Tf6k0qqWfjvRMvy7e9IpFfn1o59aKKCgpV+9mkpyttoEzW80eTjPNPgZQoB9KopPxz0qdZk28cGoJIo1/0jpjmtSUjZgVQjK7s55q1HIrNjOaAJ/LXbgjipbOyMsjnpGKapBYVZ+1LHGUXhu9GoF8MFQKB0qJnxz0FZrXjgcHiqF7qUmMK/wCtSUjXlvo4/k3AE02SXfjnFcz5jMwbcCRzW9aW1zdRKY4ZH47KaBjppFWM5JJ9qZG8bRg7c1pReFdVvIyEtGBPTdxV61+HusMoRolQ/wC01AHJ3l0yyfLUkEryx4zg11y/B7U7qTc9zFEp7BN1a9r8H7iONVa7Yn/ZTFK6A85F1PHIVBzT11CTOGOMGvT4fg6u7/j4lJ7kqKt/8KdtnXDNMT6g4pcyBo8v+2PtOM5q1DcNLC3PGK9Li+D9pHwfMPsTU/8Awqi0RcKrqD7mjmSFynhk0jeawz0NN+0FRXtD/BnT/MJKynPoxFQN8FbRuhmUf71bqtoTyHj63DAdKd9qPvXqzfBaFj8s8w/CoZvgp8uEu5VP+4DVe2F7M8wF2B1p32kHtXfTfBi/jUiK8Q/7yH+lVD8I9YR13PE6/wCySP6Voq4vZnIRt5hAFX7e0UgFjW9J4A1W0QgWwYeoNZ9xoOp2o+a1kA9hmolXb0QvZlaSOGMDCjPrVG6mwpG0Gp7iOaHKyIyH/aGKz5Ax3E+nSufmZtGJveEdPS/1e0jnG6OWZd3+6uSR+NeueL7/AM6OztIXGzbuUDhQOMAewxivOPhnDHN4hgMo3RQo0hH4HH612eoFbjWpBIGCrF5ca443Hk/hWE3qbxMbXLZf7LCRLtRgsaDPPq34ZrhYNPFxcGI/JuJJZewr0zxfppt4YeCsboBGo7twB/OuRXTZbS6uY8f6R9zaOcAdT+tSpFtXII7aT7PuEXkh927HJC4GFz7VkeT5MM0ikZPyJ6j3rspLORLGSEJtEEYLHOT8w5z+J/SuUvoTG6xjjOD+dWpEOJmLCyw5PPvS7ZFR41OFkxu9wK2JLFms0kC5TeVJ/AVFa2qteJv4QcsfatOYVmZqwmGP8a0Y4QscLZLPjLGplsTcH5h95sKK0IbOOOFiM7gwxx2rJyNIxM1ozHNuYYVu9WIbFYtJMp4dpCFP0/8A11sXFi02lrJIuCrAe/JOKt3Wn50mGNRzDvMrdskjH9KXMVynEfZd0pUDOa3tJtY2mSIZYgfMTUdrZfvmk44+UA9cnkD8s10eg6NJtubphhIhhiD69KXMHKYXiTy47EwYw+8Hd9M1zlpnaR3zXSeJhE0gwxYhW3A9chj/AEIrFhhbGFXvVXFymhDYy/Y/N6Rsdufeq7ReWTG2Suea7e1sYV8OxtnMob5YyPfk/lVKbSop8EAZywBqeYrlOWurJYm+QEoRkVdsbENPCrKSHHFWZLJ2ZomLYByK1tPjaEWLMmWhf73tkHH5ZqXIFAq2dw1rcJFJnK9Gx6V3Om2cTyLcCQHdghOgPr+Ncxq2mMbpRGPmHOPb1qxo93eWUStnzbXdtw38J7H8Kg05T1saOl9bQJcwt9nl+XYSB6/e964vUI7uS5m0OZo7iNl22krMMKf7p9Kqal4o1FoZrN5vNV2DrJ0I4rjda125l2bGfygASuMkEDrWkSZIy5rf+z7w28sRjbO3y8Zx7VHJIYbeVWJwTgfhVzWtQi1RobpmIvukjf3sdDVXT7iNlme5G8DJ/HGKozaKce24zjOQRhu/tUOvNefZ44nbzFjyVLDBFaGnwBZ4wmNxXOe4GeK0vFdizWck+GG0bmBHXIzmhEHBMzb43LEHI6V9A6DpcV94N0jUyY5I5UHnNuBfJOCMe3FeAvGGUelezfAPXPM03VdFaQxhtkyuAPlYHj8OeaoaM/UvB11Bql3p8Q3XVuhubcSYUTIOcD1JBrzzxM0N1ci4tUaHcAWixwp7jNfQnjjbdaXpOv2UhE8INu6kkHzASTwD14x+VeJ+KtKNne4PyC4+c8cBjQI5TyzJyvHtXWaDqCXFg9pdZ8+NTtYnqtc7aabPdaglvEQZnOEVjgNXR6CIluZYLpViurVzujI5IHUUEHO6/ZiFomjI2Kcce9VY23jjrXo3jDw6sultLBANrrv3AYx3H868yt/3bEEnI4r1MM9Dkqx1LlFKw2rmm7q9I4hD60qdaF+6aRV2k1QCkDFNp3UU1loAKXmj71OoAZUnmGRQrHgdqSk47UAJIvpyKjXjrU3bFJtHpQA5ie9R7TuJp5IxRS5RjRwtI3zYxSnoaNppcqAFU5oanUjL70cq7AMb6kU/fJxtkZfxoDbfehfvZPSs5RXYo1/L/dkE5FZd1Gwc9gK0PMWPl2256VUuXDLkEGvBkbpFSJizbT0q1p6H7cCOiio1tyqiSrmn43ZHU1MdzQ1FkJHWo5raO4/1iBqZuK8inrIWrsAzpvDsMjGSP5SO1Yt9otzG5YJuX2rr1JpGBYYHFBWp51IhjYhlNNr0C4soJuGiU59qoz+FbSblC8b/AJipsBxtFdDN4PmXPlSB/qKzbrRbq14dOe9JoCBR8tL7YqRo/LjHy496Yql2CqCWPQCoAYxOeDiprRj5y89a6DR/h7q2sEHyvs8Z/jf/AAr0Dw/8Hba1kV7pzcNjnccKKV0VynnEMLySAICx6gAVsWvhPUdQwY4Npb+JuK9u0zwLbWi/u4VB/wB0V0th4T3bQsWT2GKxci+U8JsfhbdXLA3L4HQ+XXRWHwbsE+aWAzk/xSMT+nSvb7fwuI1UybUx1FW1srO26gue9Q5lKJ5XYfDnT4CNlnEO33BXQ2nglQoVYQEHTjFdus0cfMUa57HFRSXErscvn2xio9oVynOp4PWMgFVAxVgeG7deWK59K1sbvvHmk8us3UY+Uox6LbquBgCpF02Be2atKvaneXU+0YcpW+xwqCQnNNW2QdhVrbtpWXijmY+UqfZ025xzSeSuRxmrOzFAUdqfMHKVjCg/gH40eVGyjMYqw0efejbjjAo5mHKVVt0OfkX8qT7KhY5Rat7fQUnlbqXMHKVBYxf3AaRtPibpGufpV3yyq0gj796rmsLlMuTR4HX7lZ95oEBjY7Ao7tjOK6Ty6imwFbjkCn7R3E4nz78R7FYZVWEKVLY3DqfoK81ulVZmAGMdjXo/xE1BbfVLhiu4qSB7CvNGYyMXI5NdKehNjtvhvMIdSyozK6eWM9MY611Olwy6trU26YxeWskm4ruAIUqvH1Iri/Cbvp99by4JAAzx65FdMLgafJcBiwkkZVG3OcZz/MVnI2idN4pvIZNWslR/PSxUkDb99gwC8emVJ/GsXTdOvL/Wrp4Yle6nJLKFJXGRxVzUlluNUvHgQ28NusVu5Y5IAz+uc1ueG5IDPdSMUhto4zk4wzE/KOfrzWRepztxp8un2ur+YQ/mMEU4xnvmuJurEpfIqjcBGPzr1DxZ5V1fXZjCsJHDrtHHFcjNCJbxNy4LDKqv5U7jsZcdjJHahmXKMMAe+TTHsVWRoouTtHmNjv6V3ENj5ccflrvWKMttPr0z+dZTaSY4FYjDM3PrRzDUdTCs9Pc7gvDMwRePzxW3a6Gm64WQ5KnaNp9s1vaDpDWupWkkqK0K4ZlIzxmuo0PQ1Xz3miAjdnCydyxHAx+BqOa5oonEadYiG1u1eMN5pRQG7cEg/mP1qzNpE0Og3pKrtlOwBv4RvGD+ldTZ6A0l4VZ4ykkXlBlxjdwSfqOPzp2uW7w6TFDuCGSX94zDjjp/Wgdjy/S9P3XhURqVjLM7MerbcD8s11s1nHY+HXsymLi6KknHGBgZ/nSadp8V1Im3CxLzM54z3JrRVR4i1i3QHy7feERc/djz39yadwsebeINJ8qeVVTAIDKax7CMlj3FeneKfDphS3nJwqvJDNxjBDEJ+imuI/s1re+cDlO1PmFynVafCby3Dxgs0ilPbkDOPxq94Y0NGt7kTxs0sbEBe/HFdJ8HvDg126MJ6W/zfUnkV1uieH1XxJeWUmVa5RgrbejZ55rLmNOU8u1Lwq0d4rHGz1Hr6VVm0WbTZFMyEI3zJk5zXqHiHQbe30WBVyt9G7wSR5z86nG6sWbw/OIUnly6j5cYyKpE2Me10f8AtAWzhl8xYGLZ478Vg32hvbTSNGRhj83PFeiaDoZaTypkaIvCxVuoPIxmq+saKujywie1KhU2TMv3TyPnz+NMLHFXlnLcrazGLam9QWTuMVNfeA/7Q06We0YrcRjIx3Gea7S0j00+Gb4JKzzZGFkACqQ38J+lbWkWZtNLN3bxrLBN8hhk9zxg+nBppmbPl3xLptxpt8xMbRK+WVDnAAOOD3FZsd468FcKw5r3PXrCLXtP09CqopEo5GduG6Z9+tcDJ4Ygja9aSP8A0eEbFf1c9BWvMRYxNAk+1atACA+SqYJI/iFeg61o802m3zkPIrRR/Mq/ImV6HPauX8L6Gtj4ot2Vd3lrvIY8ZyP15r2i40dpPCtzaONk0kMIY5ydxxtyB9TRcWp8szRtDIFJzjpXQfDvxJ/wi/jSzuHbZaynyZ+MjYwINYNxk3DVGFEm9icBTkmtDI9g8UX82kzNaB/N0u7U3EKk4CsRjP14rmNcD3VjBdRkSxN8u7/axyKua3qH/CTeFdMvXZhNDH5EqleN68cfUYP41y+l3xZZNPkdgsp/dBegl7Z+tACNCtxZieD5bqKQ/KvULWmyiO+03VA/mxTYjuGYYw/eqGhlW1N42coWyF46nHSuwFk2qW97bRKNscSym3PBZwTkj8KCbmy+pRxaPNZ3SOUAYb1wfl4I/nXjN9bmHU7lFGUV/vY7GvT7O9i1bQomRm+0Rq8MyHtjlD75H8q861i6MN6XjKsWUA/WuqhJxkY1Fcr/AHlpv8RFEZNO2ivci7o857iKRTqKZVE6jlYYoamqoU8Gn0AMDfNipNwpuO9HBoAWihVPem/xUALzS8d6KZQAM3FOX7optPoDURjgUisWob7tMXvQA/mkbPrTtoo2igBi0vmUp4qMjmjUdjRuFLKCQKqTKNlaAj3cZz6VQuFKMd3AzXzErpnUTRsWgA9qfpcbeY+eNtRW7bkwOaW2uBHdMM/eojuWa+3+ImjGaijcsOTxUyt0FdgAtPHzHAPNMZTuyOlJtIyQaYEvPrTvNVV64xULzCHknpWTd3jSsecJ7UFF261bBxGPqaoHzLiXC5ZvQVp6D4TvNdkBVGjhPV24zXqvhvwDbWO0+WHfHLMMk1hKaRajc890f4fXeqMGnHlRkdByfzr0Tw98ObLTtjRW6iTHLY5Nd9pPh9flVY/qBXU2fh22tVWW7kVFH/LNRlj/AIVzyqGiicjpfhV5po4re3eWVsYjhjLuc+w5r1BvgvceHtLiv9eu7LRhJjZZvMst0w9WjX7g/wB45qn/AG69oojsIlskAxvjADt+PUfnWa0jyMzudzt1ZjuY/UnrWEplWLs0Wnaf8trGZSo4kkGCfwqnJeM2ABt+lR4OSSaURjbnvWLlcvlImZmOc0jRlh71LxRSuURIgXtzSMvPPSpyoFIV/GkVqQ7fSmmMg5B5qcx/QUvl0BqQBd30pwjqXYM8dKXaBQGpD5ZbqKXy6lb2pNvvRcNSFoz1pADVgLzzQyr0xRcNSDbuo8kVMFAahsU7hqReTR5VS7felX3pBqQ+SDSeWKsY9KDH3NFw1KypVW83RRyOv8Iya0dgHTpVTUoy1nMVIGFJ5+lNPUlnyN481A3mtXGeFaUtj8aydPtxdX1tBtba7BW2jt1qXXMza5clum8/zrqvhzp8b31xqE7FUtYWkxj8B+ZruWxnYnlg+yyzw4UFMKNvbuKjjkN5qlsjHau/LtnoMioJrp5FmuWYMp2naepY5yaqWVw8O+TrkHg1LNEdND4iWFNRlIzDcOZApHsQv5UybXHj0eGJpWGT5h5/iOTj88VyljJLeCC3bOxRjn061c1+7SEQxrjKgMRjvUlHo8d6Ne0uxluAiPmRVjQY2rjAyPqOtaWmaP5tvATHGssBeVZFPYE9/rXH+CluNWt1JfyjKwhX2BJLMfbn9DXq/wBqtNCktYDI0jbACM5AySB8uO9QUiPQ9FMlqIplDIzAltucxrznP+8ayrjQTdMInjZWYgk4rsrHVbSS4urWI73+UrIw4xkMQR2H+Bq1C8d1rDvKFVN4ZyowB0JwPTFSzWJgTaFLHCb7Z5SSP5cWQME8/wBQKLN5Y7s2bM3lw/uc4GMrgt/OtlvFFrqmp3Zfd/Z+lY2owAEjhcKce5yaqQ3WJtLs5JVtzMJLuaRjlgW3Ek8dMEAVBoVZJksdSneSRVSF1ZVbOcgZz/KqWtsdWUO0TFYodyr0B3dCR9AawI73/hJPFUSb2WN2WSRpT9yNR3rv7y8s7iN2SP8AdM6hvMGAFC4BA/OrIOEh02G+txbrB5TsyBpG9+en0Arr/Bfh8N4igiAK+apijkB+6QDz+lWLXRXbfdfuhBESsZxhpmHf8K2f7HvNKGlXtsvWcXCr7oCWU/XP6VEjanG5ja94blaG/hMe+S4hUxso48xQcH8eTXm2qaHmyFwIv3kWNx9cmvovUJkk0awvoVjZogvl7hwWEi8H2w+K8+1vSZGW9iaBULTblC8A5OWX8KzuW42Mv4QxLb+IljMnlRXURXhv41wV/ma9I13Tb7SdWsNZIRk+WOb5cEEnPP8A30a840W1ls763dIxvR1cK3GCDx/KvXZr2TVtHmtvKF1bzHzUZuWUEfOv4EjH0ouO3Q4vx/YxaDdQ62+WkgkxcRcZbnII/EZ+hFZ2mX1n5glIaSzul8wFACAwODnNafiTUYvF3w/uJUK/b7SMR3COefkGO/U4Ga8K0/xRNp8L2HmH7PMG2+gLDg/ga1iYSVj2rT7621jVNiYUREorKfmGQCT+JArJ8QXixaheWk7fMqZXcMjOQRXnXh3xdJoviq2u5MmFJQk0fYg8Gu68eNAJtN1KMPJZXAeBnYcg5zg0MCp4kj06x8q4t0WNmVfM+XjB5z9K0pNetLHw2IWtFjuP4JD0ZTnkfQmvKr7XmtZkhuC0jQvjZJnBj7LUNx4vmupHy26LJEcfTYOw/OrWxhLQ6/wbbtrMsdmWXcivJGueMDIOT2zzxSR2Da3eTBIS9ujcxj7pYcflnFch4H1KcXl9bwswmkQSJg8fuySf0Neq+H40/seMW8g+2kgLEDgDvub8zT1EczofhORfHNpasyp+8IbB4+UgZ/M11njLW7W01TVRct5sdvJHFtVcb2QHdz37ViXOpGw1CC6jJaSMgl15ZiCCT9K4zx94gl1q6ecyKyzXBCpH+tOJLPLrqzLSYf7+PmPvSWNpvbGMkkrj1rotS07y2LMMbsmq2m2vlOJFHzK24cenWtuYzsWPCl4y6ff6bIS0Eyh0jPRXHRv1rlNQQwTn7ykNtJ967XQ7JLfxMkT52SNgfieKyPiBo76brU9u6mNd2RxjrTTJehzUWoGG4WX72Ooziu60rWlmksryJcTDdHJz97I4/LFedFTGxyMgd6vaXqBt5lAYjnIrTlI1Ore9t1ub1duxWiYMB3bORXJX7F5QT6VqyXbrHKxAyw+9WPOwkAIORWkNJES2HL92pFqNDUgGOa92Gx5stwb7tC/dFL/DSZFWRqNop/4UjAdqABaWkXpS0ALn3o/Gmsdq5oDbqAEYUq8UtFAajdpo2+tOpCcUBqNbC0ypOD2pNnpQAuwUYPTtS7qPqMUAJsLd8UhUKwyaUn0pG+agdzUhYs3pxmq186hSDViNDUF9p5+9nivnmrnUUrfc2dpxTvJZZN2BkUQslu3LYqWW8hjGS4pqJY+K6Kjk1bhv19Kyl+bnoKWOcL7mrKNv7YrDuKX7XGEO44NZYuT2qOGObUr1beBTJK3AUUATSebdS7FOSTwortPCPgWW6xLdRgrnhT0rT8G+B0j2ySfvH7v2PsK9V0fRlhXpjFc86nY1jEqaL4dS3jVETCjjGK6/TdFO3IQACrWnaX0duAO1aDyFU2x/KtcbkbJBGsNngQcv3eoZf3khYnJo3UferK5ohQKNtOVcU7j0qR6jFUUMvHFSCOl2496kCDy/lzSgcCpdp69qNo9KrUCIrmk2elTKnHNM/ioAbtPpS+WKVqd/CaNQGeWBSbRT9po24qQGbRTdp9KeqliacOlADNtG0U/bSNQAwqKXaKWnL0oAipQopyr8tFACqopSu6haQmq1AbtqtqCZtJMjjGKtry1RXWVhb070dQPknx1obWXii5jiXPmXDbVWt/R4Ws/BeryqFBISFgDzy2cfoas/FBVs/Ei3UTjcCx5rl11r/inbmzQhpLi5SQhecAKf6muyL0M3uZV1cy3V4tsqlmJAVEGSTXStZx6LD9mlZWu1AExHIjJ6Ln1rE0/Vf7NuBNEiC66F2GcL7e/vSXVwLi8bywW8xweTzk+tUI6Wys4rd7a3jAecFkO7sAQAfxya5zxcsUOtS28fzCIBSx67sc1JH4klsdUnmC/vm+7kZ565rJiWXUrpyx8yR23Ejrk1LNdTrdA1YWPhphHJsnZjz32nA/xrXk8WfaL+2k8w4jjTk+o7fSuIumNrDHEOGX0ohmO0E9TxUspHpOh+JpVyS+V84PIzE5b5SoGfTnNdDrXiRrW01GEyMGZUUKh6ggE4P0GK870i4jtWhM0XnRKwaRP73cD9Kg1C+uL6ZAzEPIc8GszZI9g+Hmny3WhycgNJI0ksjgbRyMZ/DJ+lcz4k8SHUvEWo3abkQARR7Ovlg44+uM1f1bxlbaD4Vg0rTEDzfZwZZNw+eQgKSPYACue8A6DLq2o2+4GVAyu/PX5gP8Kyubcp239iv4d8HPrU6wtcahKqhWPzjKkqh9MDk/UVgaT4qYX1y06B4WYDJOSig8kfUVa+NniJLe+stAs/li00ZlOeZJmHJP0A/WuT8N2NxqWoJZxoS/XJqlIXJdn0P8OLV/GE7PbQui2pGVxuABPygn6A5r1rxJ4ZJ0u2lUDYrs64GMcnGPqKs/s7eGYtD8N6e0wjWaT55T0MjHPz+4x0+ldXr0KeXcWSrk2cn2mKNDuMkRIHP0yKylJs7Y0+VHzxNK9lpmqacytviBubLjqMgsp/px2rpfGnhmSbT57+OFVR5Ybg5fG0um7j2YZ59at/ELwvJa3AuIkMUcp2xlQflfHKHIrQ8G6p/wAJF4UbSL5F+2WafZXVhkbesR+meKgUonmltJZpcLLOCI8IjOPvAHPNa9pIbe7SbS7srPbDeyAAmWLo+P0/Wuf1m3XydStJIPL8jKOc8nJ+U4HpXma+JrnR7+O2mlaOWElfMU4BXsPoRVmdj0DX9L/4RPxNG6IBpWtRADzjuWOTHPP+eteLeItClsdQvtOkhKTRs0se3n5evFe/afead468MXXhzVrg2900fnWFwVyh9Fz2Oc1474psdSjQpeZ/tawyCSciaEcAqf4sVpEmSuebTXksMz+fu3EhiD3Ir3CC5tvF3w7iWzJN0rrKOcYYD5g3+e1eP6tor3FnHe2xMgkO1oz1U1sfDPxe3h2+bTrkbre5yu1jjnpWhzlPxZsmmS8iz+8Rd+T0YDBrkLi6a3mLAkjPevTvFXh3y7WV7fb5LHcFByEPpXl+pRsp2+lVEymanhzWDaassivtUkg49D1FepeE9Siur/Vj/qvKjjEasfvEnAAPbgk/hXhUUnkzIW4XPOK9V+HeoW41K/ieRpRKsZRtme2MH86GZon8SawBNJEjnzChDurcAc8CuIkv2ZoQSF8t9wOPfNavi63Gm67dW6ymTYWB4xt9qxtJtlvr9FY/KRn647UAzu9c0yPU9Ptri2GYpI9+7Hcnp+FYukQpb3tpDgu8jtEq9uSMn8s1v6PrUUVnLF5ZkS3GTH9O351zN1fR22oWhSRtsTNhsYOSeo/WqRJpXViF1aKbPz8KpHqOM+1b/wAWtNGv+EoNShtlE9iVSdwfvKRgEn1yKoWEkeqW8nkLmRWDjce3T+ldn4q1S2h8I2sZt0i87EMyjJEwzkcfnVLclnzrp+nvq3m28W3zFQyfN3xyR+VY/k7WLjoD+VbV0x0fVnMRyoOVIPY1TuYcgyouYZM/hXUjFjfthkh2Z4ximR7Vt5lxliMCs9XaGTnlKsCT5SRVx3RnLYmjb7uOhFTK3aobf7tSrXuU/hPPnuOpNtLSN2qzMF6UtIMdjS0AFC4PWm8dzSUAPo9BTV606gBufmxTqa3XNJ5ntQGo5qThqSigBWo3UlFADvu80m71pG+9RQA7grkU2iigCidWum+6+2oJLmaTlpmPtS7RjFMkUbeK8jlSO4ap3d8ml2io8ndxTuS1Q9CtTYjkxajHIrNeYqxIPerVvMPsuzcTx3qjNwealgTrdHaQTwa9T+H3hWSNWkcI/nqMt3C+mfevPvCGhtrmrJEQfLX5nI/QV9J+F9FjtYFULwqgVzVJGsUaWkaOsKKu0dK6zTdPB2hhhV5qrY2mdmOuK3wq28OP4iK4nI2GTSBV2oOBUO7PNRyP83Wmq26sma6k230605VIPNNDbWqRfmpALyehpeaXmijUBdppKfTSMVICHjqaTPvQzbqbkUAKpG3HeimUKdvWgB9FIDmmmQBsd6AHY3cGj7tRNOu0461EZxtyWxQBZxuOc47U5TtGN1UDeR/38VA+qxR9TQBqMyKc01ZFbIxzWFLr0I+6cn25qL+2nY/KjNn0FAHRecO4o82sJZryb7sTKPenL9twQRz2oA2VuQF5NBuR6Vi+VeHqKeLe7ZeKANb7RlvQUNIe3NZQt71Rxj86GW7jTJGfpQBreZSM3Hr6VkGa6XkxsQaRtSkjU70YfUULcDxD41tD/wAJNOqjlTg/U4rzxspjIKoT1Wuu+J98t54k1FkUl2YYB9q5FrpF0+NQpMobOc8V3UzN7mZNKiyHytwYnktVi386Zo1ycMwXj60yS35344ruvC2m6XcaGsl2cSruKkDJ3DpWgjlZNNa5upEOSVOORzwcVcsbRtPZW2FXXkNVrw+pn16YSHcpY9R716HrOi7vDdy9tbByUyWA5FYydjaMbnklx+8kz3qzaRs7DAqeTS3hct5bfiK6Pw/4Vv8AWNq2trIy5w0wU7V+prJzRtGm7lHT7Y3b4Z2WNeTtXce//wBanafpc+rX0jRDYkY+YucBa9GsfAuv6ZDDHa6fBI9wpG8yAE/gabofwi8QX0z2m4QvK+JHL/uwP9pvaseY7I0mcd/ZP9sanHaaesjqFBZmILNjq3419J6T4Zsfhf4HW7kUPfSR7yeBhccA/jWv8Ofg/o/gnTZ9VeH7STH5cTSL883P3uegPYVz3jLR9a+IF4LSwQXUNuu+U52xR46Bm6ED0HpWLmdKpHzxf29xrurSXBX5mJkO3ngn9BXvXwi+ELMlrJLErXF86xN1JCH5mA/Ac1t+Dfg/YRTKl2VuRjzZ3VBulfqqZ7KPSvo74f8AheOGdb508vyohFbxAYCqclj9ScfhU8xcadjrbHQbeHTkhMce/AP3BwQMAD2qPVNHM0MclsTHPGvCj5Rz1X8a3Igo256VL8sjAgDP93sRTvctxOBuNJtPEWjyJhohu8udccow46eorxTxZ4V1LwjqEl1C4SVMoskf/LdDg7gRyGGOlfQutwmwvnvov3RfiVCPlf3+o9fpWTq2nWXibTlh3IoRi7DPLEjt6UBynzZrGsQa5ef2lbw20FzJEYr21bKCTHqOxrx/4neCX09I9VsHE+mSgNE8Z5i4yUYdq+lPiB8Lz893CdtzGF2XcYyH9jxzXmd9aT6FcTWWt250hrldpuI4jLbynAwzcfKT9KaYezPB9B8bTaLNGrqzoh+VlOGUf4V313eW/ju3j81o0uYQDDPbxkv07gd65nxV4P01rlpbO7jmQsctCcpWXo+l31rP51hcmKYDBVGwWq+Yw5XexHe6Tf8Ag+5aW7t/OtJh8y4IDD1HvXC61Z2zXDPbSs8bHcoYYaP261794WuvFOqrNbxwxXQYfMkqAjHsOa6o/s8nU7P7Rd2ix3LtuXaFEfPuO9NTM5Ub7Hzt4f8AHt/Zr9kuwt1bbQpVxg/XNZviE2lzI0to6hWPMeMEe+a9r179n+4064zb+Zan1aPctY03wH1FtzI8Ny/9yP735VsqiOaVGR4LcWbou8/KucZrX8O61feF76O8iUq2MKWGPxr16b4RahpsKyG3Ur0LcMB71xHizwjqlrcRGbLLIcIxT+tXzxOd0pI5zVNWl1i5ed8tJIcsR1zVzw5az/bo5AhVFPJY4Nalv8PtSt43dmTIG4HNYcmpXFvcFJZCoU4OOKq6M+Vo7LTrH+1LmX7KzCfszYVRk8E881zviFXsb4QPsd4327kGAcdTU+m65Jo829oTJC4ILE/lWHrmo/2pMpjbAJyAPryatEnZfD/UjY3knmRrNE0LwyRY+8pOa7/X9EutS8I3VxHFHstF81QcDCgZ715v4PmSa6KiXywCqhvqD1/KvTPB/i5bWx3TbLkQs0csT/xRNjGR34oW4anz3qkccgldmIYdBWZBqG61Fs6AgMSD35rZ8ZQrb6zeBAQjSs6em0muXRvKmyM811I5pCy4YnsKaV8oDFWYoBIXUn35qRIdrBGGVBxmtomT2Ibf5Wx2qwpFQLGVYg9uKlWvVpbHFMlopq/dp1dBkFITjrS0nXrQAhOelN3U5hjpTdhoAd/EDTqbtp3bFADWFJ3xT6OMg0AItBOKWkbpQA3nvTlbHWk2nrRtoAUmm0UUAFNwTnFOpC3ykDrQBl7vakbkU5vvUleZI7gtbZp5MLj8a2LXR1ZCHA+tYauY3yDitK11lo+Gya55FF1tBCcoT+dVJ9GkT5ieM1c/toL2apIdQOoTRWyJuaVwgx15NZtlI9F+E3hsQ6bG8kQ86Ql2b19K9u0ux2qFx7VyngnShDaxBVwFXABr0C1j2gY4NefUldnRFaF+zhVF3Y6VHdTfMcmrXEcA7ZrGvrgDIB5rnuaCNN83WpUbPNUEk3YNWo3xSKLytxnGT71KrbqgjfdxU6447UagPXP1p4WmL3we9SbS3epAbuPpRuzTqZ/FQAzmjA70rsI1JPFVnuAqn19aAJGbb9KZ5gZay7zWo4F+Z643xB8SrfSZkjw53/c44NUlcV7HfT3qwxsxboOlYj+LrXzNokXzP7vU18++Lfipq+qXUkMExtYQcDyj8xrO8N+Lp9F1KO8uiZwOokOfxrX2TJ5kfSH9sTXTBYEeRiP4VOKsrpeqXKrlRCD/AHzzVPw78T/DuqC3ggvI1nfH7sLg5x0rrmuFxwc81k9NyrmPH4Wdl/0i7J/2UXA/OrUfh2wT70ZkPqzGrZk3HOM08ZkUkNjFGoyOOxtIfu28a/hUiiNThVA/AVHz6mjAjjaRzhRyTUgS7lX6UivEHK5GcZAryH4ifG230mY2Wjx+bcq2Hlf7q+2PWrPgf4jR62vn3Mp+1E7BGo4FXyu1yeZHqvy8kDgUeemcdvpUcMgUgnoRUu1TyKgoPtEft+VG5XXAANIqhsjHNSLCI1JPWgBm9VGAf0pkzIsbFgDgZ5FLtHpTJ4/MhcexoW4Hzr4os/tHjcvKgIkLOeOowa4C708xswXP3jivWPH1m9h4g0u4XlGSUHI4zx3/ABrnNc0uKLQdPu4nUzzMd6gZ2rtzXZB6Bqc3p+lNeWzbYmJjGWwM4HvWzo1mYtN1MGNt21ZIRjjaDhsfiRXUeBHs7Z7gXNv5gmRdqK23b6g+tJ40jiso/tVhCY7YqRkds9qu4rHJ+Fo/tmpKVQKWOeetfSHgfQ4209BMisCAWGOvfBr57+Gtul1rkRdvLjBwS3pX1J4fuobG0URjcAOK5KjaO2hFMgvvhXpuqSW5ksYDgDO0Yzz3r0nw74VsrCBYbezighAGI1X5fyrLsNShZgc59zXRW+vwQhfmX061xSkz1I00SSeBY7jpHCig8DYDU1t4PibbGLiS2wceUvAH4dP0rVs9chuEUBsduDWijQnLAqW9xzWbbN1FIwb7wdZ311BFfPcX0CfOY7iclOOnAwKfdbAqWFiIbeBWy0dvEOfQADj8TWy1uk3mCRAy571JaW8VuQI0WMf7IxU3GR+HfDqQyb5EBP3jznmu50+FY0AA2qOlYdriP7vHc1t2cxMfJqkBrxkSYzSsgaTjjio4SD2IplxcCFveqHYVo45eJMsB03cj8qxbjRbZpd6xLu9gBVqS+BbkkVBJehGz1FWaKJh6hoq7vLntY7mAk7AwPGfoapt4VaaN1hsYY0YnJmXcn4ZNdVFeRyEBCTTtzoJRkOg6BjyKd0HKefj4R6XNKjX1hZ6gqjjz4RgewwBxVeT4K+H4Zhc6fpVrZShs5hiGD+FeivcMBlhx9c0yO+jHSi5HKjmtJ8Ox26sJNOggccCSNAM0+bRLaEfLAgGc9K6drqFuprOuCJN2ORWZEoo4XXrZZFZMZArjb21Ea8r5mB+Nd9q0WGeuV1JflOaDKUTkbu1imXY6Blrg/ib4XbUPD5ktx89q6yhf9kHkflXpE0Yz6msm7UsrA8jPQ9PxquZmEkeTzWqz2qTou+FxvQ+xryP4gaTEt40seFL87e1e5X2mzeH5JdiGXTnYkIP4M9vpXj3xEmikvE2DC11U3d2OOpHQ4mwkeGTyptzxNw23k49qrzafOrSG2hk25O0uMcVHNIWmxmkN5IxQCZwvTGa7zz2dT4b0+50+3Bmt2CO6OTuHIUHj9a0/7Yk03ULmcxfJNEYWTsOm38eKyfDk0f21AXdzkYLnp7AV0Ijh1efXYERlKIzguPukHj+RqWI4fxCi3hYsd0pGVbv9K4ybKuQeK6TVJpIZ3jcFZIyP5Vi3cK3EbTIQCOua3gzCQ61ZWZCeoq7cMi2oAALGQn3rLt5BlcCtHYJJE9MciuiJiyCRTuwR82aFG3rU1wu2U561G3SvUpLQ457ibvSgtTVpa6TIXdQSaSkbtQA/b6mlpq/dpV+9QAtFI3SkWgB1FNakoAfRSKpxk0tABRRt3UUAJtoC+tIpOTStQA36Um2l2ktTtooAyfxqSGEucngetNj+ZuKvwsFUDFeROR6GpVaxG7O/AqOSMQ/dOTWoNrHBximyWCSnC1g3cCnCwmU/JW/4J09LvxJaArkIS+PoKyP7NdG/dy12fwp0+aTxQXkCsBCQDjuSKzlsXHc+hvDtmEhjBHautghG0AelY2ixbYY9w5xXQwqeDXmSep1oiupNkOPzrm72bc7cYrf1J9sbVylxN+8OeagrUngbJ5q5Gay4pBnPSr0LbuhoA0ofu1ZXtVSFqtxmjUCel2mmqcijdRqAu5l6mmNLsyScVBdXiwKWJxXOTavdapM8VkrPjgt2FGoF3UteS2YqTlj0xWUf7R1T95EoihLbFeTjJ74rS0vw8kMvnXX7+bOfm5ArVvGCzWxOFUSY9hkUAU7HwvZ2rCS5zdy5yfMHyj8K8h/aGkRpLCzAWLywX+RccEkV7pHmX5e5rxL43+E7qOzbWbnUI1+1Xn2a2ts/P5aoCzY9mIH51tS+IxmePW8MLeWkYdJOjSOPfmpNSsYWkjaKbIJ2ttHSqltDP9om/eM2w4b39DWnpu6Py4/MjKMM4bjn6+tenY5+ZlHTWl0nUoJsghHVvl6nmvsHQbtdQ0q3uI8GORFYc+or5Xu7WHcsdxcopGOnQfiK9d+A/iB7jTbrSpZN8lq+UJOSVNcdePVG8WeruvQHrXnPjf4uWng3XrO0SI3XltvulQ87fQe9ehyMZj5a88c14z8Vvg/cX98uqaMu6WZ1WaN2wMnjdn0rjNT2PTby317T7bULGRZra4UOrD+XtXO/FbWJdF8H3b20vlzYChvrxWx4O8NweDfDlrplsS5jGZJc/fbucdq89+OkxXSYkLHDPuK+wqoxvImWx4HGkZLGQs1xISTITgDv0rQ027k0eSG+gcjyuVHYn1rNjKTK2B849avMqtCkcbDIHINeooK1jDmZ9A+CvihpuvaeWlkaK5jj3SKwzgda5vRfj5C3iq4S4j26PI+yOQfeTsGI9K5L4MWsTeMGEqJIjRMu1uVPTNeg2PwN0u18aLesqnR8GRbU8gSZ6f7tefUgom0Xc9Xt2V1EqNuRwGVh3B71I3zYpq7VUKgwo4AHQD0FKW21hqakZU5prfMvtT2wFNUL28jt1B8wIGO35jiktwPPfi5DDDb6e205849uORivNdQYx2sasMxqQVHpXtvjj7Hc6BcW008O5gDt3AnNeQanALuzjRGyVGDit43FdD/MgtfDkVzbO0jjhexQ55+orntS8RS3mj3ljNJvhKEhgcc5ziqs2qXGjRyWM6Zj6q+O1YN5NHMoAPLNg+lajOx+H6st3bEDaG5B619EaGdkQwflUYL9ST6YrxjwPpizRxuE2g4xivc9FgjtFyq42gZyOprjqt3O+hojWtrO71Bd63PkxN0UDB/EnrWrZ+G5267pNowCprHuPibpPhuPdql9HEuOSYiefQDNVtN/ac8LNcSQpHfzBP447Y7TXNyOWp6CqJHVR2M9gpJkljPbk1bt9evbFlVppCv51yM/7UHgiaeW1uVvYnjPzF7U4HtkU/T/AI7fDrWJAo1VbWRjhRdRvHn8xiodOS6GsakZHpdl4xfCq4bNbi6+GVW6n2rkdPtdJ1aES2F4lwh6PDIGx+VQNNJo96sczZjbo1YO63NE0z1Gy1RZo1I6dTXS6Xchtgz8tecaLdBlGDwea7WxkKxoRTiUtTqriYIMJWBfak24rnjParSyySQg8g45zWZdMofpzWlzRKxF/bCwZ35IHFZuqeLI7eEOmQR2qC/kBZl71g3Wlm8Ylydp7UXK0Jf+E86qkT+Z1GOhqD/hZE9vKY7sSRrn5MZIA96VdLSPYf4lGMilj0GO5c7nDE+vP6URE2g/4WJFLuYTDJ/hJq7B4imumKoN24cHNUJvBNgibpJlHqWQfyp1vpUWmyIy3SjHQrxx9K1MnJFqbxFcQ7l3sZAeQx5NVl8SXEeXViecEVqM1rew4Kx+dnhsYrD1DSTbSeeg3f3gpzSsQ5Iq6l4wdlf92WbvXKXnjBBE3mRNjNdLcW8F5CzJAzH1x3rlb7RxLMwkgwtFjJsZBr0eo7lVQDjIwQTUUrHDDGDVq18P29qvmRAxyE9lH86We3PPce/WmZPU53UFMkeM49fSvBfjFp76esEsYKRu2G2nj8a+g76PKtgV5T8UtOTUNBu0wS+Mp9a2pbnNVWh85yag0jkOAQOnFCxtMwIxiqZVlmOfXBrWso90saYPNeieUzc8Kw28mpQLKzBs8cfLgc812/hvTLi1j1XUpYwqLliMhtyk+n0rmPDFqiXEr8ZQYRj0LE4Ar09bd7HwjqN1LgbsRbduPmA5FZ3KSPB/F5H2/djEm3EgHTdXOq25yp710OrKZmlklVlaQllLcd81zkqlWzjBziuinsc09C19hkW3Mu1QqkDOcGr+l2LTNkctjIHuaQ27y20IYttkIHSta1u47EvcBAI4cBVPViK7Iq5zSZna8vkX7QD+A7T9R1rPp9xM1xM8rnLMc0yvWpq0Tjk7sazY4xkUp6DFAIZfxpa1IEJpjU7bRtoASl5pPelDUAOprU5aMe4oAbtNG006igBv8NOH3cUUoXvQAlItDMKN1ABk96MikZuKbuoAViKKUY70lAGbCcMTUwuAvXpUduvm7qhmyvHvXhS3PQLq3QY8GkmuXBGxsVnZNO3t60rAattcMi/PyfevRvg3++166PI8tUA985/wrylbxup5r1T4FSG61bUiR9wQj/0OoqK0TSG59L6PH+5TI7VtR/dPHQVmaXH+5T6Vsp8qgV5L3OzUxNYYLGQK42ab98wrrfEHyx8cc1wstxm5YjpRENTRV+RgVftm6VlxPuIq9b1pYNTZt2Jq4h4rMhk4q9C3FZAWA+PpVDUtYisYWeUhVHfNGpalHp9s8shwqjNeD+OPHUuszPHA22EHABP3j6/SqSuS3Y7U+MItWvv3j+TY5wGZwpkPtkivRtDktpLdI7ZBAccDGMivjPUtJvNQmMs900rf7fQD2Fdr8LvHWr+DNWhgu5ZLvSXIV49xJj9GUn+VbOlpchSPqia2aHlhzVO8i+0W7KBk5BFbVvNHq2jxXSEcqCQKzGyrEdK59tDUbZzCREfpkc+1eJftF/arfxDZTO4Wze1JiYHhDuy3bqSR+Qr2W3xHcSxHoeVrD+LGit4g8FzwRCNplUxjcudykggD0O4CtqT94zmtD5YlV1AkdisTLu3oMMDUuniJsrhXc4J8zjjufrUUbQTJLGxkhkj+XYeQSDTrcmOeKUhflPK44YeleucZZm8nT3cvEWSQY3xMDsbrnBrX8D+J30HxJbXxUpCzCF2Rcbs+tZMcSKpmkto5UPyssbkMx6ZIxU37qztmh82Tyc5jEikMHHoMc1lKHMrFJ2Z9Z6TMt1D5gJy/O7vir8sYZNrDIPBzXkXwg+Ija0qaddyBrtVwp24yBxmvXGYla8qUeV2OpO6IA5hbYxJHY14/8fo1ktbYmQgmRUjA7nqf5V7JMu+NgRnjtya8L+PiOi2EgDNGHYZB6fUVdL4hS2PKmUQw7RhpmODtHSolnlfgFemOlRrcs1qyDaVL5OetNjlEYDBSeeRXqnIdT8NdSS28YaeS3lqWKk9Oor6qG2aPGfl7GvjCOZ7V0niZVbgrX098L/Fa69odu0z5nVcNj1rgrpnRTZ10cnlNtbkDoanU+ZUcihlOeucikhkK/IR9DXFudA6Z/L6DNcp8Spks/A+q3UkHnbYs7V7e9Zn/AAuLRB45/sKRmVB+7+09U83+7W58SIJrjwHrzWmGkFo5A69PatFHUmR8iRapMZCXncjOc7jXaaD4i+1RtbMRnHysa85ZX3nIwe4HFaenyeSEO4hia7uRWMeY9B16SOSxRcq6EYZSOQa4WRfMlWPGAH4x1rbGqfarNo2GZF/lWPbET6taqvBMijH41HKacx9B/DnSzNYhQnRQR+QrrNZurrT7Ngobzegx3rJ+FrFI5BJ1HH616QdJgvMF13H3rzajsz1qEbxPnCTwPrXjDVHjExKbuQ7HC16X4H8L3HgeF1OhRahBn53dASfcZr1/Q/DVrZtiOJB3OBXUf2Pb3Eao0fuO+DSjU5dDr9jzanxL4v8AB1/N4g1K6t7DbDPM0iRx4yFJzjFWPB1x4k0DSvEVhZ6C0q39l9nuGurFZT5W8H90WBw+e47V9tWfgXSyoZ4VOeSSozWvb+G9GtML9mVx1yTjFae0H7Bo+D9D0Hxf4fuNNm0m11bSd8iJJL5bLHgkZLDpj8K+nby+ku5LvT5ZvtUlsqt5q9Tkdf516vNo+jXSyJLZwiLGNoyf51w/iTT9G8P5/s+JUkkHzbR1rmqyUloaKLTF8B6u10qpLwV4r1rR5N0kfPFeFeD/ADLa8bOVDHd/9avZPDtyWZWP8I6VyHQjvplRLUA4BNcjq1yqb8etaeoasJI0APTriua1KbzVPoTSci0ZV3fFpBg4Gadd3Qt7fzG4GKpXSbpo1Axk9RUviLQ7jXdNlt7C4S0JG1ZnGcepxQpagzirjX9Z8Qa4NM0TyI3Ub5Z7jO1VzwAAeTXD/Hn4geNPg7q1lbWt1Z3Fvc2/mCSa3JIYcMOCK9HtPhLZ6ZaqJL+W6l6tICUOfoKxte+COl+JmQXu+6KE7GmkLbQeuMmvRp8tjjlGTe587WH7Snjm+uX+031jGoUmP/QywJ9PvVbs/wBrrxTZyiK507TL1RgFlDof5mvcdL/ZQ0b7cstsIEk2kDLdPUnir7fsu6VpPn4toDBInAUchsdc49a090nkkeYaL+2BZyxgap4fuLT+HzYG8xT9BgGvV/B/xc8O+Mrdf7O1BZJD96NgVYe2Kq6x8BdM1W38trRRJGVkQj5T6EH8K5yT9nU6HqSaholx5Mq/MYz0rCTRXKz11bB51EkUvyEdM1BLpaNknl6qaLb6ta20azoGdRhhGeK6SzhaTG+JkP8AtVjzBY5660wrHkLg1iXdqVXoOa77UIU8s4rj9SjOWxjg96OYWpyF8oWOUEc+1eb+L7fdGcqWXBwvr616W0c7WrNcqqyMSNq+meP0rhfELLFdSRzBRGoJUscL06Z9a6YaM5aiuj5Y8Q6W1rrFwm3am4Fce9dZ4T8MySQyXEsRJWPcBjIxkDP61d8Q2UEl1GssYMjREhuuSDW1ousf2L4bmP7lZZU2IP4zyD/Suy9zzeUTwVbpp+rLcvHHIsLlgMZGRkAkfX+Vafj7UFsvDtraPPte4k3Oufu5JZm9z0rF8IqZLp5HlaIQjzGbHy49/eud8S6hcePvEkVhaMduSke7+Ed2+pxTHY5vVI2vFDLll3j5j1x0qLUtJju71RGAsZKg7j9BXVatp8dtPdwIN0UBEQIPVun9KwreRt01yQGWHkknAz0AranduxhO1ilrDRx6g8EMmIUOExwOO9ZFxdGT5MkhTmknLyTOxOSTUar8xr26UEldnl1HqLTo5DGSQAcjHNJ+FJXctjlCimtSUwF3UhaiigBT6U0HtQPvUv8AEaAFVvlzS7+vAo2imyZ28UACybqXdTEUquTTl+ZhQAuc0/dTFYE9KdQA1sdRSUSUUAI2RTaeeetFADcmjdQ1JQBSs+FY9KguM7utWLVf3ZFQ3WA4HpXhHoEPPrRz60cUcVYB6c45r0z4BsV8S3QJwGiU4+hx/WvMxjIr0b4FyBfFsyn+KDI/Ais5q6LjufXOkrujU9q2PLG3PasnRf8AVx+mK2vvIQOK8WW52HK+Im/dHPUdK8+f5ZWx0Jr0HxOuI3FebzSbJiCe9VAGaNrIc9cVpW8nvWFbzDitO3krQRu28gf61O0whjZi2MCs2GT5c5wK4z4n+N4vDulMu/Mj9F7n2o5bsHojnPih48+0TNaQt+6Xt/e7flXlraoZJNx5PesS81a5vLh5pXLMxz7AelRrdsOtdkKNkc0pHRpeBuOtTpdIWxkjjnHWufjusc+tSfblHUkGtOUlH1l8A/FKar4bWxfma3YwuPb+Fvy/lXa3kfkzuh7Gvln4J+Mv7F8ZQwtKwt7seUwH97+E/wA6+sdRU3FulwmDkYNefVjys6ou6MK9P3ZV4K8H3zVvy49QtntpAGSdNmGGR7Z9sio5IxIrLUVjN8pVsh1OAaxXcpnzN8TdIudH8aakJrSMWt2zXEQXgKC3zD8GzXMbYFUQpMd0Z3NlMge3vX0D8dPCUN/of9seXI00A8yMw/NubjzEYe6gEfQ189qscskcsLqbeTAYtwfyr1qM+aJyTTuXrfzFZdu14o8gIeCSeuaa0aeZFHczyW0O4tGJgSF9gcVXXc+JIwABkHDcketRzeZdQx2/nFFLAI0znA56+1bXMy3oWu3PhnU49Qt5CJIT8yr3FfUPg7xpZeMNPhntJAXC4lQj7pr5cutPltdQm027jdLzgEjBVgRkMD3BHNJomv6p4JvDc2E7RoTtbHKP9a5KtPm2NYux9jM4VSS2BiuF+IXwtuPihKllYXMdrf28Et1HvUt5uwjKADuQa82/4aEvbuFUawRTgAnef8K9D+FfxijsPFWga1f3MUtvb3XlzQxj94sUgKsfwyD+Fc8Yyi9S9z5gmjlsfNgmR45I2KvHICCrDqMGmQsJWwWITuK9r/bA+GZ8C/Ew6nA6nSvEIa8t36Hdx5mR6ZbI9jXhayCOPiu6MjF7l6RsMoU/dFdj8O/Hn/CKaqkl15kti3+sjQ/rXClgwQk4OOvanwzj/VtjH94USXOrMZ9k+G/F2n+IrVJbOUSK3RSfmHtWxNGsylWGQ3GK+MdH8Q3/AIdvBNYXLRFSDgHAIr33wP8AG7TNbjWG+P2W7GF+bgE+tcE6TRupHE6p+z/fSeMo7W2uM6XMxk+0scugByQfevoC2sIYbCOwDOsSxeQZGO5sEbSTnqauW8sb26SxkNvGQR0waYyhgSQGOajmGfFOs2MOl6neWatJKYZmjV5FwWAPBpqA+WpIBXNdt8avDq6L4sluI9zRTMw+6doONw5+h/Q1wtvcSSRiIldrEHdXoR1VzN7k/mSW+104brSpcCa+ifaFYODu78VG6sWYdlHB7VJp8JkkBxilKIXPpP4YYktohjO4Zz69K9u02327TgbcdK8S+F4Een2xHOEHSvZtHmMijJrxq257uGWh01iDGuBWtCHwDkAVQsIWkxxxW9FYny1GK47nsRiNWUxr98ZqnNeNub5jWo2m9yuTiq0ml9eOtLmNDm9Q1aWONhF8tctNbTXtxukcnJzXa3+lljgKMVkskVvKAcZzWdzJoXRdJFuwbGK9C0VQF/CuQt7gGRVWus0mbbGCTjipLijYkt1ZsA81j3kLqxGM81da6O4HNO2iTnqall2OfuLU9QMGqP8ApdvIdp+Wusaz87pxTZNNOzGOarULHKC6dmPJHsa07Kdmx0x7VZk0RTnK/lWc2jyxufLdl+laKpY2jBHR2dwikZbFbVreQsu0vXDwQXcbjbJn61qW6z/x7Se5Aq/aBKmjfurOPzcjHtiqlxbAfw5qWzkTqcjFWpWRunNJzuc7jYy0gDDgYpJBsGKsOwVulVLhi2ccVBhIydTY81yOoMVkaum1Jz3PFcpqMiq7GtEYyMa+ZTE2TyTXm/jK8tozMzt5igcAY64r0SSSNtzOMpg8GvKvH2hPLptzcQLIQueFXoMZP5Cu2GxwTkeR+JbiF7xFhjBcZGe+Krtp73SqZWjtkAAMj8AD6dzVPWLsWMaBDm5Y4IxyPSqV5Z6hbxodSjuo1YB/3kbY21uczVzTvNSl1yWDQ9EVnjZ8EnguR1dqfJZnwPqHlW06y6k0RWSZT/qyePzqraa1LpDb9HjaGSRSnmhOeR61saJ4FvtX0u7v7qYadBDhrm+vDk4zn5F6sapMTTOcu74N9liVvutudgTkt6n+VZOsanGljbWcI+VWMkjZ+8xH/wCujULqKK4mmjDCDP7sSD5n9M+9c60z3AyeGySR2r0sLSbdzza81axYOJ8BeW71HJmNipXkVF82OuDS898k17qVjypMWkalorTUkQcdaMigjNJtoASlHHWlwBzik+9QAfxZp1NXHelyKTAWmbTuNOXpS09QG7crg0ijbkdqVm20lAC7TRtpoJoORzmgBS20YpM/L70nLd6VVxQUwAoajdS0EjVNG00bTRtagCna8R5qC6/1hNWLf/Viq1znzjXhHoEP4UfhS0VYCfhXcfB248nxpAu0kyRsvH51xFdR8MbgW/jrSmYlUZ2Qke6kD9cVEti47n2z4fw8EZz2rdKnbtFc94Zk3W8Q6cV1KLhRxzXiz0kdpx3inPltxXk1/NtumGehr2DxXH+4YivFdSf/AE+UelOJEi/ZTbjg+ta0Mm3pXLw3DLyDjFblrcCSMc84raxFzVk1BbG1eZyNqqTzXzR4+8TSeJNemk37oYyVQdvrXqHxY8VNpegpbQPie4O3HcDqa8K/yfrXVSh1IlLoJSq2eKSiuwwLMfK80ScLxRb9qWapsA61uJLW4imiYrLGwZWXggjmvuH4a+Il8W+DLS4VtzvGCw7g9DXwvu24+tfQn7L/AIs8u6u9Kmf5VxImT0U8GuXER0ub05HtzLsZqqsvl3SsfuMP1rV1KAJcNt6HkVm3anyc55XkV5up0l1Vlmt2SBgs8bLLFuUMNy8jIPUHkfQmvmP4zeD7nwr4mOrbAui60XuLfykKJFJ1kiX3UngelfTFnLgI/wDeFdP4J0PQ/HF5L4K8UW0V3o2qtut/MHNvcgHBU/w7vUelXTqODIlHmPgm3kl8vOWKr1PrRDJ50xiWYREt8pP06H2rvPjp8D/FHwD8TJo2uyRzWdyGexvYfuXEYOATx8rDPK152qI0nlBgz5wSD0969OMlJXRzWPZ/hX8RPCuo6fH4K+J9qsnh1sLZ63DbgXenOrHGHHLR/M3Fcb8R/D9v4G1y905NRGtaSuW067tmV47iJhlG3euMZGOtdr8F/BNl8arqLwXcJ/ZurrE8unaoj5DAdYXGPmG5uD71ys3wZ8Wr4nvvCMPh2+vda092EtvFEW2YP3s4xjjrUuSvZjscNbpaSW8ewN9p+8yKcgV3OhnRv+EZu50E76pHGXkhddi7fY1z3hXw9p+qap/Z9xerZ3NwcQySZUbh1Umvpfwz8OtL0XQEtbu2gvJSm15JFDbge36VlOSRSR4DY2/jT9ozxTpOkQA6pe2lqtpBvfCxwpnlienPU965rxr8PdZ8B61e6TrNp5F3bMFcodybiu7Ab6V9e+Gfsnw11az8Q6RpkMbafIZZ4bdQpmhIxKuB7Dd/wGvavjP8C9M+NHw9k/s3yXv5B9v024dxHudlyokbuCCKiNVEtH5pa94Vm8P2em3zOtzpupQ+Za3C9yOGRx/CyntWNqEMdtMoik81GVD0wQT1FfSOi/sc+M7PRfFV54stG0uz0vT5buySKZXE8wycqOgGFOa8D8L+F5vGetWGk28i28l9MIFllGQhbOCa354kmbNaTWM7wzI0cyHDRyKQRT7fDSAqdr+9faf7Qn7Os2rfD/QNa0fTnu/EulWS2+omFQouokQAyY9Rgn6V8XTQeZmRNwRThmbgijmjLQ11Poz4F+LX1bSW0u5nzPaj7rHkqa9Tb5ehwa+Wvgsrr4y09lkw+G3jdjK/SvqXAbOea4amjLWp5T8ctBudW8OTNEAyQp9rYAnP7o84A7lZG/75HpXzZDIG7D1yK+5LdraPVrIXkRlspJPKnXjBRwUPX/er4v8AFWmHw74o1jTMNus7uWD58ZwrED9K6qMtLGcil9sXa6hWJboewrZ0FA15Cpb5W49a5yZsqpK7W6VasLp7W5jkGdq8nb1roexNj6f8Dk21rEOBhQOBivafC9qZo1IGc814r8L5F16zt5VDfMFIXHavo/wrpgjjQEbfwrw8RpI+iwiujf0+0O35QRx1rodKsZdpD/Mak0+xCgba3rW1xtUV57Z7kVoVl0/cuNozVdtJLE5WumjsWXntjNU7mWONjkd6VxtHD65ax2cLySMqqPWvKYbo6tr0yR5MaNgV23xRvvtHk2kRIDku2O4Hauf8C6Ltmd2HLNkE1Opgzp9L0fozLzW3HaleAK07XTQIxj0q3b6W0qkIpJqS4mNJCe1NEhh4zWvfaTLbr5mPkzXNahJIk2O2aCrm/pMizTAMc810UllGVGK4DzJLXE0fUV0+ka4L2EEkhhwaBlmbT25woqo2lkycjNb9rMLgcjNSyWIZ8gVWp0RZz39lov8ABTo9OPJ24FdLBppdumRVttFbbwvFCQSZx7WJjU4FVZAyjjg12dxpW3PAArDv7DbuxWljmkc9JMVX1NRyTBoxReRvCx9KoTTfNjtiqsc0tDK1WQcgVxurzCPJB5966XVrjksBXFaxIZM/qK0gjmkyqkiyLsJwzcA5rw/4gfFGCfw/c2PnC3vImKO3mKu4HgjGcmvZBIIZAV5bHr0qpq3w18N3WpabdnRLSafLXE8zLuLADAUjPqa7o2S1PPkuaR4d8C/Bdt4m8ZWeteJo5m0OAGa3g8os1zIPunH90epr3P4laZpmrXmU0ua2hmKgNP0/LsK9C+Hvge5P7+aCOLcuV2qOFzwB6Ve+IukxLZhH2JKvOW6Vxyq3lZHVGkktTxHxB4T074b+H4Lz7FHcMsiksqhvkPU1578XfihoMngpLTRpvP1W8l+YhAdid+e1fRcPh+FtEW4uS8ski4ZGw0e0jtkV8KfECG2HjPVY7Ig2VvKUTHQHuK7sLB1J2OPFSVONznHkeRiZGLMepJzTKfjdyKYcg+1fX04qMbI+WlJyd2T2VqLyYReYsbEZDMeKimUwyFDgkHGRTaXaW561qZCUUUrUAJ2zRRS/hVagRsx7Uq570g9BUm3C0agM20g+8RTl6UL940agJuo3UrdKbUgDfNRRRVagK33aZ97rTqRqNQEXv9adSLS0agLtA5pKKKNQD+GjoMmjvihueO1GpZUh/wBSKp3P+ub61ch/490qlN/rmrwjtGc+tHPrRRVgH41b0m8bT9Us7pTgwzJJ+TCqgbPNI33Tg84pPVDW594eCbwXVnE45LDca7ePLRivIfg9qD3/AIc02UPy0Ckn8BXr9vzHmvFqq0jujsc54mjP2V8DJrwXXZAupzAHvX0H4hjHkOR6V89+LP3erTAcUUyJFSO4bIBOBitC3utuMEk1z3nEEZNJdat9htJZt2Nqk12WMWeffELWH1bxDcKWLR258pfw6muXp0kjSyM7sWZjkk9zTa64KyM2FOWm0u4CtCSWE4Y5qSRgF4qmsnPWnrJuyCc1NwHbjmur+Huuf2D4q066Y7IvMEchPYE9a5IetW4fujIyKmWqsy47n3z5i6hpkFwuc4waoscHHY1zXwX8Tf8ACReC7YSPukjQRuP9oV0sylcjvmvGlGzsdqK1n8heI8bTxWoGdI1uI5WgnUgxyp95GByrD3BArLk/c3KP2YY/GtG3YPG6n04qAPoT4jfDLTf2qvgVaTT2cLeIVgZ7C43bPIuwQsik9NrMv61+WWp6DeeF9UeG6iWK6tbh7cofmAljbDKfUZzj61+of7J/iaa31TWfDssxFrMov7RT/DIuFkA+uVP516fD+zj8P/8AhNL/AMUTeFdNuNUvJPOMssJbD4ILYJxk59KmFb2ZLSZ+YHjb4c6/8K7zwv470A6hZ6XrUC6jYyRxtutZ9vzRHHTBzj2Ir9Ufhd/aV14F0K/1qIQazPZRPdFgN5bYCdxH8q65fDtg2lpYNaxfZFwVhdAyLjoVU8CpobN11Cct88LBSoJ5BxzWFXEOTuh8qPzM/a8+C8XwV+OFj43htI38La7cm4SFV4gueDKuPQ53D6V0kd4moW8dwhG2RQwx6HkcV9j/ALTHwai+OXwf1jw4iL/aa4u9PkYZ2TpnA/4ECR+Ir8/PhHrz3miPpN0St/psjW0iP975SRyPbpXRGftI3JtY737vI5OOh719Cfs3+Il1nwjdaLIf9M0OfyQc53QOC8RH0AZa+fNtd/8As960ND+LEMJYiHWbR7Zx282PEkZ+pG4fjVMln09daQl5byxTRRyxSKUaNxlWBGCD7c189337DfgRfFOn61pS3ejG1vhemCCUsjEHIVQfujNfTiqGoMYPGK4nUlHRFJI5d9DBO4Y3ZyM8+9fCP7aH7PKfDvUl+Ifh+0j/ALFuZQmp2AX5EmY5EgH91uQa/RF4AO1Yfi7wbpvjvw3qOg6vAJ9Nv4WgmjPoe49xV0qzjLUqyPy7+Hvw/iuNc0/xTZX8X2D5mWzWDBTcuCmc9if0r2lmEcfA5bgCvLPCul6h8Gfih4h+Hutsd1vIzQSMNqyAH5XHsV/lXqtvGJFEh5rtlLm1C1hv2FZI9r8mQY+n+c/pXzB8bhBJ8VtVnkjeGO4WCaVWGCSYxuKjuCRX1V0YEda9l+HXwf8ABvxQ+G+nXOv+HdO1S5ge4hW4mhVpkZZTt+bqRjHBpxqqnuS1c/LrXfD914evpLHULWWzuo2G6Nhhtp5B/KqbRopULkqe5r7a/ao/ZJ1vxV4w/wCEg0Ge3knkt1ils2XYX2ZwyH1I6ivi+8s59NunglGfKcxtweGBwR/Ou+nUjNXRm4tH1B+zvarPoVkwOdoK/rX1J4etvJUcdq+af2VfLvPDOAd3kSsp/PP9a+ptHjHGR2rwMVL94z6bBr3EdTpsJZeK3LSNW27hyKxdPbYw54rahOAG7Vx3PYRburhVjOetc1fOGJPTmta7l8xTisLUGKqSaYmcHrFiLrXm3D5dtXNP08WcmVb5c0/UYzJN5kfD+pqisN1IzEOevrQYNHoGn3aLCoK54rorPXLa1iBNujcV5rZ313YqokXzE9RV2TVHkxtUhaaiI3NV10310VQBVP8ACtZ01iszb+9ZNql7dXH7iFmrTkj1CxVTNEwU+1PlGjP1C3MakA4zUXhe1nuLiVl/1S8Gn3k814pjiQlz7V1HhmH+ybVYygBblmHehRNbFR7qbTpgW+7XQaXqy3KgOOCKdqejpfW7YHzEcVzOm3DWV01tJ8rqcDNDjY0uekabCk0g/TnFd3a+HUjszIztnG4d8V5rpGoBWUt6V2tv4i8yzaHceRjOapA7syNZhRWIA4rktSwrFeldHq11vyQa5bUGLuXzxWmpmzntSj3HmuW1OPy8tuwK6XUJdpbNcfrFwGV15BoRyVDB1O43KdpJNc7fJuXaOvetiaMtyDWbeQtH856HitYnHIzbOx3xvtI3FsDjP411ENhHeXC7FCeXEIsgd85J+prA0pgt425to2Mfyr0bwzowbS7eY/NI43En3rSpLlic8FeR2OgsLfTUR/vYrhviZo51azmIbadmFrsk3ww49K5zxVfxw2MjSMuQM8159P3pHdLRHzj8Vfi0fDvgSS0U4vpB9mVc9wME/lXyXd6mlzDsaERuMnevXNdP8WvES+JPGWovBJvto5WWPnjIPJrhmXccck19Rhoez1PmMVU55ND+q7s8UlSbMWvPBLcVHX0FN3VzxpaaC596M+9JRWpAv40hPvRSY5zQAtFFFAAVNLn5aTmincAplPplFwFWlakWlbpSAbQrFfpS7fWkaPdTuAjUm09uKcy8Uq/dxT1Aj/HNPA4pVXrmnVICNTaUtxSUAFFKDSUFlS3/ANSKpzfeJ96uQ/6larSfeNeIdpX/AApfwooqwADHFKrbWBHrSUfhmjoUtz6o/Z31BZ/CdmhOWh3RH8GOP0xX0HYqGgHoRXyl+zTqB+y38GcBJwQM/wB5fT8K+rdJ+aEemPSvIrr3tDshsZ2uQ7oWGO1fOPjqMQ63L6V9M6xH+5b6V83/ABQgMOqbumRWVPcJnESzfMa5/wAX3zf2WY1bBY4OK07iQqvWuV8TXHmxqmeV5NejE5JHN0UbSO9FdK2IDI71HIae1QnLcVQCKPmqb7ozV+70OXSTCt08azyIH8gZ3ID03ehPpTZIYmtzwVkAz7GoLKqsG6Vai6AVnxnbwD9au27/AC89aTA9v/Zz8SPZ65caazfupV81R2yMZr6Kvk2zMR91uRXxZ4J1tvD/AIo0+9DFVWTa2O4bgj+VfaazrfaXBcIcrXm1lZnTEzb5C1ucdV+YfhU1pMW2uOhHNOkAkbbjtiq1qxXfGBwhrlNDrPBXixvA/jTSNbDsEtJx5qKesT/K4/I5/wCAivv21uI7iFJojuikG9GHdSAQfyIr84ryETQqdgdWBRlP8Q6Yr7J/Zj8ax+LvhbZwtI0l7pMh0+bf97avMZP1U/8Ajtc843Vw1PWFG36e9P49KTke9MJINcD3KQqv5eGVtrLyG9COlfmF+0v4Tb4J/tQX16sTW/h3xQBfW5jGF3Mf3g9iGPT3r9OXYdMcV88/twfB24+LnwZmk0uBZta0CQ6jbLj5mjUHzUB9wc/UCuvDTs+VkyVj5lW5VYdzOAu3duzxjHWuC8D/ALRFnb/EQLBG0Zs7hJLGcsMTOhBZT6ZGRWf8L/EEHjjwjcaLqAczwJ5MgLYYoeAc+o6H6VzPhT9n2a08eGS/dZtCtT50TK2GlOeFPpivTsupkfrbo+p22t6XaalZSebZ3USTRPjqrKGB/I1c2ivIf2YfFkGueB59E3EXmgzm3KN3hf54iPbBI/CvY/Lryq2jLiRbQ3BpXtdyjbUix/NViNOlc5aPiT/go98KheeEdJ8fadbeXqOnSiyvZ4gQzQMPkJI9Dxn3r53/AGffGGseINMnsb6CS4tbPCxXrHr/ALJ9T/hX6hfEfwLB8RvAeueGp1Vl1K0eBAwyN+Mp/wCPBa/N34OMmn+HbrRdgiu9Ku5bW4Vf76sR/SvSpT5oAzvsZJOc19Ffsuy+d4F1aAEbrfVpQMdcNHG/82NfOauEyK+gf2R8NpfjJSflXU4mA7c20eait8I4nrOpaUl5CY5FBHYkZx7ivgj9tr4BaL4I0DT/ABPomm22nmW/kivGhG3zWlAZWPvlT+dfonLF7c15r8bvg3afGjwDfeGbq5ezEzpLFcRruMciNlSB+f51hQrezepq4XPgL9jrUvLvdd0yTcpzHMnoeSG/kK+x9L4VQPSvlPw38G/EfwR+PTaMIrnWNOSPzH1CGErGsLqSGb0+YYx7V9Uaax2r2OKjFSTnzI9fB3SsdRakAdaufbCi4zxWZBJ+7qVpDtyK5E7nsouC7456Vl6xdK0ZANR3V4VXA4rCvbuRmIHzE1tqIZcSj1otZVXpVAbi/wA3Sp7chX9BVgb9nJ5nysMj0rZt7eB4c+WMj2rI07a2PWuijhiSPA+8Qf5VaBxuWtHuorXG0KGJrsYVstV0+SFocyL1kYgivOFUxswxubPFdZ4dvoYdLKykrKD/AN91rEXKc9rUcVnqDoiKFQ4BUdaZayBnXJ+XHFRa1N9oupHU8ZqhbytvHJwtVZF6nY2d0NuM54xzWF4isN7faYgPMT9RVZNYVWKkkCpl1FZlZs7l6HNZy2Ado98JFXcx+ldJa3e0cE4rgJZG0++Dr/qJDgex9K3rbUjgcmsQOjurgSKeeawr6YqpHGBTmvDtPNZF9d8t3qkTIy9WmC5OcVxOoXDTM+K6DV7osGycVysmWdsHgmrOWRArhqzNUYKrryOwrWjhwpI5NYGuXCmNiSQRya3grnn1NEcV4p8U23hfQrq8n3vJEeVU8kZxgV6H8L/jjoXia1W2tLho54UXNvONkqjHXaev4Gvlf48eIJLy1FojbYpHHzKcZ2kmvG1vpgQ/myeb2k3Hd+den9SdaB5MsUqcrH6f658RtM021eae6jhQDJaR8AD1r5T+NX7Ttlq1jPpfhmZ5pZCVlvcFURe+31Jr5nmvrq9bbdXk8y/3ZJWYfqahZPL2qOg6VNPL/Yu7FUx3OrIk8wlmbduYnJJqxDH+7Mh6/pVVFztA45rTWAtthUgbhXpxT2PLl3K14pWKBSPmA5qrU14ym4YK25QcAmoa9WmvdOCe437tOpGU7d3vTa2JH8UUiL3NJ/FQAvOMGk3U9aNo9KAEoooqbjsFJtpaKoQmMc0BvWmuTTlGR0oAOe9LSP1paACkAxS0UAJwKTdTqKAG4xSUN96kagBaKVvu0zdQBWt/9SKgI5OfWp7f/Ur7CmrAZCfzrxz0CpIuDTKuS2eO9Q+Tt7UARfwmlUGn+X7Uu4DjFSykemfs+3rWvjOaHdhZ4Rkf7rD/ABNfaXh6QNChxzjmvg74Y6kmm+NtPcnaJCYs/XGK+5PCU2+FQTmvOxG510zb1OPdE3fivnT4zWvl+W4XHz4/nX0pqEf7nOOMV4R8bLInTDIFzsdSa5YblS2Pn+9bDNXK6sd8smevGK6XUMxq+eua5e8/eO9elDY5GZflsO9KAe5zT2pK6CWJMAy5rU0XSUS2Go3Epii3YQr1wDy34dqzdueK6aS6sbjw7FZqkn2+PYEXbhAoDMxJ75JXj2oJMvVr+XULn7TLI0smNu+Q5Yjtk1BCDMQpO0euKJAXj2lBhaWOQtIrZH+6KAM24hMMzKxyfpSxtt4rRvLHz2dlYk56ntWc0bQsVcHI/WgaJ1uCflJxnivsf4Ja9/wkXgWy3PudU8tvqvFfF5bkEHBzXu/7LviY2esXmlzPiFgJV57nqK5K0bxNYPU+hJF5z3zVSVfLulf/AJ6DB+orTvI9shx0PIrMvoy1uzKfmXkV52x1F+MmS3kXOG216N+zt40j8F/EmGOeX7PY6wBZTf3Q+SYnP0JI/wCBV5paTfKD7VYEAWM7yUdujL1X0I9xUsNT9HVU9MYPSo3U7jxXAfAP4hD4h/D+0nmcNqth/oV8uefMQcN/wJcGvR2AavNqKzNIlOSiMjoQD/skcH2PtViSMdRUDxkcis07O5co3R+XX7U3wzf9nP4/vrmmW5i8La+xuYY1Hyxlj+8i+oPP/Aq62xniu7OKWBw8cihwR7ivrr9qb4Kj46fCO/0a3hSTXLMm80xmOD5qjlAf9oDH4V+dPwX8WT2k134Y1UNDe2rsqRyDBBBwy/hXsU588Tm2Pqv9nPxEND+LlnaykLb61aSWX/bZCJI8/Ub/AMq+wWjG3I6Zx+ma/O+S+udO8rULD/j+sZY7uHsd8bbv1G5fxr9BdB1i28SaLYarauHtr23juI8dArjcP1JH/Aa5K0epWpaWOpBxQcCiuJlxHrnGQdvv6e9fmj8TvDs3wz/ax8YaVMMWuvt/atvxgYkJYAfRi4r9MI6+N/8Ago14TFlongv4gWsG2+0m9Fjczp1MEnKg/Rgfzrow796w2ea/er3f9kJQs3jnBOPtFqfx8lq+f7G+S+s4rqNg0cyh1YdwRmvoj9j6MND4zf8AvXNv+kTV0VvhHE+gtg2kVG1qxzgVbKBaljA9K8h7nXE5zUtLW+tpbeTlZAVbPTBrw+axfS725tGHMLlOP0/SvouSHbJkDOa8L+I0kem/E2+09vlM9pDfIo7g7kb9V/Ws3fqduHlysr25KryKlkmx04NNt1L4xV1bETe1ONz10zGvJD5Zyax2mHmda6u40kSIR3rjvE2h3Ual7Z9p9zW8ZDuR311Fa4YupDe9Vl161XGTmvOPFHh/XLi1mMV+yyHhSvasr4c6fdNdPBrN/wD6RCcospwrge9dcI8wpScVc9otfFVtC2efwrct/Glq21TJsPqxxXLWd54UtdQkk1aCKx0x1VI7yOV9hkzznHQcjmtbxnovg3SPC9xqdpqe5413ItveBt5PTjrW/s2YrERvqdZa67pcLGaSeM5wSpYfpUd9460ueRvKnKxA/u4+340xfgbY3lvEYtRvzuAb92FcY/KuS8TeCtG8L+IdLsbm/uJUuZCJWfgRgDgnAG3JxVcjRX1iDNqbxFZzMWW5Rm77TVKXWldvllUgf7QrnfiJaeFfDemkWM7XV/IuIY4Zy/zepPtXm3hXxlot1JNZapqF1Hfw9XiJKPnoAQOtFmi/aI9uN4CiksB+NOh1IrwDmvDm8eajpVxNCqtqsqufKjj+7tzwSfXFdnofia51IpvtXt5MAsmdwFZyKuemKwurd437jIpbO6+TYWORxWRZ3zeWjMCKvQxlpMqPvVyyGa0cxxVG8mLZwcVcjXbwazdQUruxU9SJHLapcfMwznmqttamQEngGpb6MyTgDnJrQ+y+RAoPXFbo55GPeIIY25rzHxxrsen2spZhtANd94ivBHDJ82K+XPjt4u+zafJBG5DyHauDXbh480jzcRPli2zyHxlrP9sa7cTFiU3Hb9KwWIbpzWaZnBPzc55yact0y96+rpySikfKVNW2XFqxHIjRsko69GHWqUd0O9TI6tWukjHVamjb6bLhXyoj7Nu61Hcebbk4bluOtV/Mbywu44HvSFiy9ee1KNJJ3Bzdhu2haVulJ92ugwe47A7ij6Um6lpsaHrTcHNG4HiiT5az6jG/d60+oq1tP0ae6tTKAoXtmlUvYuJSX7vAxnvUcilWwetWJo2t5mifhl7VVZiXYnmuWnKz1Kkh8cLzEBQTmpLmyntY8yRsq5xkitPR7y0t7NxPuEm7K4FTeJr5LmG2Ecm5T822umM7mcomBn3o/Gm7hnHelb5a6CLDWpy4wKa1G6gQ6kakLfKOai80bsZzQBLuC9adTeGxTqACRh2GKZt3dDTmG4Ypu3bzmgBWG1cZzSH7oo+9S7aAKsO1E20easecGqnmO3IGKZh2rxD0C59qU9eaY0oboKjSIgc05lO3CnBpXANh9qiZNvvTx92kouUizpV19h1O0uTwI5Ub9a+8Ph/dG402BwwIZQc/hXwM6GRCM9Oa+1PgzqX2jw/Y8ZHlJ/KuWutDopux7LMu60BHNeTfFrT/ALVod0Mc7c17BaxiSzJ64FcD45tBcafcIQDuUj9K4FubM+NNTG1WHXFcvNy8ldfrsJjuJoz/AAOyn8zXITffevRp7HJLcpbRRtFJtPrSBT61sSPUYq7JIbbDR8S/wt6VnMxjwc1Kz+ZCWLfnVkGhZ2vmKrOOOc81JJDBDyu7zF7r0PtTW1BJLe2jmXYkIIwpxnP8VXdNj85VjSya4kLYWYltuPpQA2ytReWtxIY1LQ/O25sfL06d6jkt/MhLSKjLjC7QeCD0q0tmm0eYqi5LYTbKRW/BpaeINPeO1ultNUgP/HjcONtyO/lv/f8A9mp3A4K60soqOMdelTaDeXek3yz2ztBOh4YV23gnwPbeOrw6XbarDD4hdkFla3Hyw3bEfNGH6K47Z69O9YuraLceG9eu9O1e0uLLU7RzHLbXA2tG3occEccVLs1YtaHpGk/tBarYxRRalYG5ZBgyglP6V1un/HjRL7K3STWuR3XNeVWfj24t9INlf6XZ6tH1+0TJtYL/AHQQP196pXbeH9QYSSW91omVyif60P7iuWVNGikz6V8LeKtN1+zR7G5WZc/jiuqusyKkhORivF/g9p+lLbtLpt814T97ehjZT6Yr2NCWtSn93muOatodETt/gf8AESP4ZfEC2vru5eDRNQAs9RUfdXJ/dSn3Vsj6E190xyBo1ZCGRgCGXoR6j2Nfm40MdxDJFMu+N1Ksp75r67/Zh+Ji+L/Csnh++lzrOhqsbOx/1sB/1b/hjBrhrR0uaR3PaWJIqNh61NSMu6uC50EK8MCOCDn8ulfnD/wUA+Bdx8OfG1t8TfDifZ9M1OUJdpCMeRdf3j6Bx+tfpF5dYPjzwJpPxI8I6n4b1y3W503UIjFID1U9mX3Broo1OSRzyifmj8N/iBa+NNNjeNlS/iAE0Lfwt6/TNfX/AOyd48h1DwxqXhOeYm/0KbdErnJe0lJZMeyncD9RX50/Gb4UeJ/2XfiZJplw7+SSZLK8AxHdwE8N9favZPgj+0Fo2jeMPDetST/Zp/PSxv4P70EpCsffBIb8K9GpHnV0RqfpQ10AcHg05bxehqD7PuHByBxn1qJoCv1ry2iomlHdL61xfx2+HqfFz4P+J/C6KjXV5as1ruHAmX5kx+Ix+NdAysvfimyXEsKZRirDkY5NOMuWVzQ/K34O+Lpl8zwnqKGHUbF3j+cnjaSGU+4xX3H+xzs/snxgwP8AzEYUHuPJB/8AZjXyz+2j8ENT+F/jeP4m+Hl2aTqVxuuQg/497o8kn/Zfn8c19L/8E97o+IvhJrXiK6jVLnVNYkTaDwqxRogP512VnzQ5kCR9JkhqVJB3NXvJibjyxTFtYMcp+deSzrRAsi/Wvlf9sfVJPBvjrwF4ijbbDdQ3FhKVOM7WDhT+BNfWQt7fb93H4186ft5+GrHVP2fbzVChFxoV7BfRuD6sI3H/AHyw/KtKcU5WHzcuqOf8K+KLfWbKGWJ+orr7OToc8Gvjn4P/ABVt/MNtDeCdIwOn0r6h8N+I49Qto2ByCKupScGenSrKaO1bbsz1rI1G3WZSK0Y5FaIHNZ9weTisrWOuLPPtf0OWOcui5ri9Y0qG6g8togp78V7DqKkpkDPtWHqGgwanGHX93Jit4ycTtg09GeSTWup3OlnTDMklkAAImQcAHNben3VlGbeLUNGilRWUs8Sgcd62rvQ7izcgxn2ZRxUEETLuWWMfXFdcaho6FOS2Ol1DxJoMWm2a6bdTWp+0p5iRyOnyc5BAPSm+KZPCE0ImjnnkuvMUt5bFiUz8w5yOlUF0WwmtsojCQjIZsetauh+HdMm2+dbt5voSApH4V0cyZg8NBHnvie20zWLWWz0rTWtkcFRcO21l+h9eKqaL8Pri10tbdAYbQndlRtLk9y3U/nX0Iun22m6csWn6dawhud7OWJ5ycgg8YrmLjTby+Khyo2gKMDAIHtWcpI2jGK6HA6b4PigXykRVzwSB6V6F4e8P+TbokcSxp3bbyasWOhrbEbzyO1dJZqqoBXNKRnPayKFx4dQW7Nx+FU7OLaNvpXTtKGhKistrMrIzDgGuY5iGSMbT1rG1Ldgj3rVkuNu4Vi6hP1qkjNyMVolWbc3rUep36rEDn5aivrxIlOeua4vxL4mS1t3y2PaumMWc8pJI5/x74lSxt5nLDAz3r4s+IHiZ/E2vTSqT9mQ4RT6+tejfG34jS3kjaXbZXd8zOG529hXieTuHpXvYWjyq7PnMVW5nyojdTu6U38KnbHGaTZXpanlMh/hxzTknMeO4qVrdlXJBAqBl2mrVxF6K4WVcZxVhegrJU7Pmq5b3WcZ5rojIxlEtL0paavzcjpTq3RnYa1G6nUVYhu2jluppKN49KmwDttXrPV7qxj2xPhfQjNUVbdSs3FJruCkSSTedIzsdzt3oj27hkVArDPSn7s1g6SvoXzFiaQbhjge1QvLuYE846U3OaKcafKxN3HSBN2VpsmGYgdKKK3RIm3t3pGUqM4p6NsYMenSppmV49uealsVirVdgN2elWG+9TWhD9KLjBV+UGn7vlxTRkcGlq1sAu6jcO4yKSlVWkYKoyTSbsAo+bG0VdtbFZGBmfbH3weaGtktSu5snGT7VFeSKzrtbAFcVSt2N4xRkRyAr04pfNRe1RLJ6cCms28kVxmxI1wvYVF5m847UjRmljjyeeKgB2R2FSxxrjJNKsaL1pkkgXoMigsmVE9efavp39nfUGk8NwqTkxsyg+2a+WhIdwwK+gP2cL5xaXULHG2b5fxH/AOusqqujSG59h+Gz50ckfX5OK5Txbak20wI7cYrp/h//AKRq1lETxKwj/Pgfzqn41sTa3N3BIuGSRkP1BrzzpPh3x1Ziz8SajF/01JH41wM+1ZyCOc16n8YLf7L4smPQSJu/UivKrv8A4+Cfeu6lscstyOSNVU8Y5qs0fftVmbaY+tUjIMkZNbkBIoxVvTdk1xHbGRIvMO3c/TPv7VRbPrTo4SfmGD6incVjReH7O0kLyIecHC1ueHfC2o+LL+LQ7eJRqOSIYrmUQKxAztO8jBI6Zxmsex/04PFJOkcoXK7kyx9g3Y16T4P8MXvxj8QHRxqaXHi5oAbZZCUN2iKfk3f89AOmcdKLhY5G403+zJpbG/tlstWtm+zlTkNvB5J6+3I611HhHwT/AMJxqq6c89pp+uzbRZSXHFvcSdNkjD7jHs354q1Zw6d4rkOjamRo/jGGT7PFqU52C5YEr5NxuHyNxgP36HGM1zPiDwrfeEfEE2m65p1zp90gy0Nx8rHjIZSPvD0IrNyGkXtW0m7DTaLqkdromvWdyY5JJDs3MDgo5AIDAjhqtap4iuljn0bxlC2qXcMaLa3Uzf6TbL2KSD/WJjPHSui8Krp/xeWTRvEr21jr8wCaVr0zAB5O0Nye+4YAc9zUHln4e+Lb3wn8TLe4itbaE24ktf3lxYd1eJs/PHz69KnmKscb4g+H+r6HpEGu2P8AxMdDuF3x3lud2wHtIo+4RjGD/WsTS9QtriZBegxbhgyxqGP/AHya9M174ear8ObW11rSNRl1nQb+PzYdR08mS1deoSdc/I3TIYCvoSb9hn/hdvwl0nxt4EtX0fxBJbK95o14dqzPgZeInt3qJTUdWNHm/wAOdD0fTdJjudKvjfeY+55HADc+ozxXp1t8xAP8Qr5FvrDxP8KfElzp19bXGkX8D7JYJlKjg+le0fD74y2muPHZ34+yX3Tdn5G/H1rkmuZm0WenSy+QpyOOlbHgPxZefDvxVY+KLRGlntWxPApx9otzw8R+tcxBrFjqmt3NjDdRyTWoDPCGGRkfyrWwOv8A+qsJR0szVM/RTQNbsvFGi2Or6bN9osL2FbiCXGNyMOOOxFaHPrXy/wDsnfEh7O+n8EX9wPskxa50ndxsbrLEP0IHtX1Gq+o7ZryKkeVm6ZGy5pNlSbd3QUvlmsbsbPPfjR8GfD3x08Fz+H/ENurD79reKuZraT+8p9D3HvX5x+J/+CefxY8O+NrfT9GsLfWdLe4HlatDcKqRx5BzIrYZTgdgRX6wrDlhUrx8DFd1OtKKscsjmrKwltLWGKRhJIkaozg5DMAAT+dS/Zx3Fa80PfAFQbB6Vzt6lxM1rNW5NJ9hVqvtGMU1VHpUtm2pz3irwLonjjQL3Q9fsY9R0q8j8ua3kHBHqPQg4wfaqfwt+F+gfCHwhb+GPC9vJa6TA8kgWaQySFnbLEsetdcyjHSoWzHyKOZ25eg0SfNzkcdqVfl68UqsGqXaCtSacxHtz1rl/ip4HT4ifDXxP4bYKx1PT5bdN3TeVO39QK6raachx3oi+Vpibufg9pN5deEdTMi747qFjHJE/BVgSCD+INfVXwd+MKahHEjy/vejJnpXnn7bnw5l+Hnx+18xxBNN1l/7Ts3UfK2//WKPo3868Q0fWLnQ7lLm3kMcin+HjNfT+zjXppnPGs6cz9RtF8RRXVuCGzla0BdrI23vXyV8Gvjl/aEItrwlXjCqz4+UZ6ZPboa+g9K8UQ3Gxlk+8K8WrRdNnuUa8ZI7Wa28yPArImV7OQg/drXsbj7RCGU54p91CJONoJrn1PUi77GVDJ5nLLkdKnbSLS4+YoufpVtbBeo4FTxWh6AUXsdMW7FS3023hx+7HSrS2sKtwgFSixduhxTU06TcSCxI61smxuTH+YqZC8ACqTah8xGOaluLO5JCopOTSf2TJGu51we9BBBHuk5ByK0bSNzgnpVix03btLLV826wrjFQzOTIMbe+ajkXvUzSLH1NUL7UI41PJBqDnlIzNUkWMHBwK4zWNWSEMC1XPEXiCONWBkxXkfibxXul8mDfPO/CxRDcxraMTllMva54qjtWkkaTaBnknFeW+JdYlurOW/u90dihJCfxS/T2rtLPwFczyNf645LYytlnKr3+b3rz/wCJUst4/wBkhG2NcZAPb09q7aW5w1pNo+adevJNU1S5u2XHnPuAHQDt+lZTHb1Fep6n8Phq0bPYBY7oZLRscBvp715xf2EljcSQzRtHKpwysOlfQUpK1j5+pFpldY1m6rQ0fl/dO2iJtrYpZlZhxXStTnY6Fdy5YlqPLUseKdbDC4NK3B4q7CIZ7EMvy8NVF4miba3WtYNUd1CJIxnrT1Agt7jjB4qfcOuazMmPrV63kWRQvetYyOeSsPZvQ4pdpp3l0u2t7kDOaSpNtLtHpRclkf8ADSc+tPdcdKZSEGT3ooooLCn0yjmgCRaXdTN1G6gB27mlYimbqN1KwDv4aRW9DTdwNC0WAdzyT60UUm6mA7b69K6DRdPRYRKy5LHisBvumtO11m5jijgjCnoOayqXsXEl1TTWD7ozgE5NZ72/lhRnJzXT3kLFVJA4HOKxbiPnIHFebI6VscmzFVxio1Y9avtCG+9zSeRH6VmMqecacp3e1WWt0xkVEqiNj3FBY0RsoBapMrt5qwzJJHg/eqo/3sCgBF+U+1ex/s96gF1K+jLfdKsB7dK8abpXpHwMult/FFxH/ftwfycVE9io7n3R4J1T7DdWd4i72tpEm2nodrBsfpXZfHDyLrxxr09vGscE1w00aL0AYAj9K828HyZtY8nqME13vjyUXb2k/BMlnDuI9dmMfoK857HYj4u/aBsfL1S1nC43BkP868OvmVW96+k/2iLEfYIpuhSWvmzUV2SE9QK66OxzVNylNcbk2gYqvuPrmpZCG5Apn4V0mQ3NSLJtGKjaigCRXKsCCVI6FeoroND8QXOnanDf213JZ3sLCSO4jYq6uOjAg5zXO7qkhkaOQMOo55oA++9B0/SP20P2db5o1sR8Z/DUeZ5/JCHUYV5+dR94kd+ua89+C/jbSPjMbX4a/FUW72zxfZdE1+TYtzpkw6I0hwSuBgBs9K8b+Dfxa1j4PeOLLxZoV48MsYEVxb7BsuIiQWQ8ewr3Dxh8EfCX7Qtlqnjf4STRtqqxm61PwXfvtuUkzl3gPRhnJxXPJajR4l8WvhTq/wAI/GeoeF9b3XUtvKDHeRxssV1H1DI2eQRiva/gjcaH+0hdWPw58WE2+tR27xeHvEBfM8bqMrDNnlk9O/FN+GXjDSf2hPB9n8J/GCzWHiXT45D4e1ySfLPIoJNvICck8Y/CvGPDnh2Tw38ULHRfEGpx+E7uz1FILu/O4vasG+8CCOuOPrUMo6Dxh4F8Zfs1+P5dK8QvLpX2ebzUt3GbS+APZT8rhgPT8a/YL4H6rB4m+Gvh3WIdIbQ1mso9toy7So2jlRk8elT6Povhzx/oWlPfWtn4osIoY3tbu+iFxuwoG4M2c5INd3DHDaxpHEixIg2qka7QoHYAdBXkVq3MrGqieY/Gj9nfwR8dNFktPE+lRyXWP3WpQqFuIz67sc/jmvy7/aS/Yf8AGPwJ8/WbTGveGo5MJqFmpDxLzgSKMlTX7IVWvIIby1mt7mNJreYbXjkUMr/UHrWVOvKm7Glj+ezT9V1HS/EEGoWl3Lb3ZZSZcnOMjOfUV9haL4lsdes4WtbqOdyg3EEZ3Y54r3v9p7/gnbpfjeO51/4aR2+i64xLzaVKxFtcE5JCN/yzNfnJ4m8PeLPg/wCJp9H1i1vNB1eE/NDMCpPoQehFelGpGstCLn11aXl3pd5aX+nyNHf2sqzW7dPnHQfj936Gv0H+HvjKD4geDdL123BVbyLdLG3WOUcOh9wc1+Kun/HbxNYxCKWSK5XpudPmr7Y/4Jy/H698ZeLPEnhS/ISOeAX1rErEhXQ4cj0yGH5Vy1qOlzSE9T708ulx0FWPL6+tV7m1eRlZH2gHkYrxjouSqFP1o/ixQq7evWlraJzyQ2SMMOapTR+XnFaP8NVZwMU2aRRQZqVPmPI4qOZhG2Mn8Bmvn340ftreA/hHqkuik3XiDXYpfJn0/TdoaA4z8zPx+XNCi5bGh9DuvHFV5OmDXxpoP/BS7wzeapLb6n4T1TTLVjthuY50uCvOCXQc4+lfQnwo+P8A4L+MzXsHhvWY768sgGngMTRyKrdGCntVOlKPQD0EZjYelW4W3Dr2qv1605axAlbuc0ik9aid9vFOVqljR8pf8FFPhTJ40+ENt4n0+38zUfDNwZplUfM9tJ8r/wDfLYOK/L8srBSpypOc+3av3v1DR7LX9NudN1GJZrC7iaC4RhwY2GG/QmvxG+M/w6k+FvxO8ReGWieKPT72WKFX/wCeQbKH8VI/KvosuqXjyM5KsdbnU/s0zW8nji90+4VXivrIjYwyCyMCP0LV9B3Wh3/hWY3enM9zZZy9vnLRj/Z9q+QfAXiY+C/F2l6wQTFbTKZQP+eZ4b9K++7Fob+xilicSRSqGVv7ykZFa4uNtTow7LfgPxXHqlqhR8r613yzbgvOeK8TvPD9z4fvjqmlKWjbme3BwD/tL/UV6J4Z8SRatp8UkbZJHI7ivEnGx9FQqdGdWzFgAp5zmrsKvxg57VStR5yitS2hWPGayPUWxctbfzQfWukttOS2tSwhDvjniuaguhCRg81taf4gwyI0pVOQ425zWkRSKkzIzcxBCD2FQPH5nzNjFWL1kNwXVvkbsayri8WHhnz6VoQXpGTjHFZN5qCgsAxyKz77XFjUnfhfX1rjPEXi+HT4WlaTA/rU8phUlY6TUdcit42Z3wR71594o+JVtZJgSbpDwEHU+wrBmk1rxZMAjLYWLDPmycyN9F7Vu6F4E06yYN5ZuJjyZ5zuJ/oKOWx50qnM7HJ2uma14zugxb+zrUjJeQZc/QZruvD/AMP9N0GEGOLdc4+a4b77f4fhXT2ulwxHhVLfSn32IoiOlXexm3c888YSRWNrIwHy4PevAbyM6hdXNz1DtgA+ler/ABX1f7LYyBSRuOK8v0/CwhD1IzXTTfUykrmEbI2z+Yox71xPxO0GK40/+0VjAnjxuYD7wPrXqlzbh7dl28qe9c54gt1uNHuo3UH5DXfRn7xx1YJxPnBx5cnNTbty/LTL5dszj3pIz8gr247XPFe9iaEbe3FK2GXNLGwZaGXjitDNkaD5iKkPNNVdv1qSgZVlsfPYgYDdqopugmPTHStYcg+tULqHqw60EvYtI4deKdVWzY7cZqetoswY5ulKOmaRaWqJBh8tR7akP3aKsCGl/DNOGCcYpWUelQAz8MUlPpdo9KpARn2o2nGafRTAZRT6ZQAvFGcUmPwoZeOuaAH0+o1p659KABsban02RYdQgZxldw61Dt9qfGyRyK7puCnOM1MtUVE7q6jVlJXgN61lXFsqoRjJqs3ioyKAIBtAxyarSeIHlmQ7QqDgiuJ0nc15jm93elVi3Sp0hHpmka3bPFcZ0jS+BjvQpz9aRrdt2TRtKUAOaHKnFR/ZS3HSplYr71MpPtQBTayO3rXVfCzdZeNLN84V1ZD796wtx/CtjwnceR4j09gvPmKPzOKmRSPtfwXdGSzQDkgcV6h4h23HhzSZ1BVlR4mJP3iDnP61454BucRomecV7EspvPCIRsHyZiR9CB/hXnS3Z2dD5t+P1h53he6fkunz4/GvlPUsspbHUZr7Q+L2nfavD98nUlCBXxpfKNrr/d+WtqJjMzoUR+oxU32WLB7fSoljZm44FTR255LuMfWu05ynIqK3BplPmhAkO08dagZWyaAJlVWHPBpdi7hzUKsc05c7qANO0uvs8y7WbH8WDitjw74o1XwjrUeq6Jf3Wn3sTbluIJSpz9RXMDjr1qZZ2WPbnd9aTVwOz1zxFL4q1z+04k+yapMFaVbOPG6Yf8tUVejE88V9jw/sU+Nfjj8MfC3iwG0tPGFxEy6n/bQdGuVGBFIygZDbQOtfA9vcyQTLLG7I6nKspII+hHSvtj9lD/goXrHw5lt/D3xBa513w3/q4b7O65tB0GSfvqPeuatF8uhSPvj9nH4a+I/g18P7Dwxrurf2/NaqAk+9iqKRnYpPO0dBXsK52jtx0rB8H+MdF8d+HrTW9A1K31HS7pQ0dxC4I5HQ46H61uqw/GvnaiaepvFg0hWomO5s09vmpm2sLmgBgM5OO/Nc148+FvhP4qaWtj4r0Cy1y2U5QXMYLp7q3UVvyNL50Wx1VATvDLkn6c1djO7mqjNxd0Jq58i+JP8AgmF8JNaunn02fWdDJ6Qw3AliH03DP610v7M/7Dfh/wDZv8R6hr8OtXGu6tPE1vBNLEIlijYgngHk8Y/GvppVC0jDIrrliHKNmZ8ruVZF2sccCoiasyYxzVK4mT+E59+1cL3OmOwxnXzMZ6UbW3cK2euMc49a8X+N37THg34D3ltF4jvZze3sZe2s7OEyyOoHX0AJwMn1r4w8b/8ABRjx54h1JY/DGhafoFqMqhuN1xO+ej4GMEDtkitqdKUldFH6beZ8gPYnANVLy58lRnqTgV+VXh39t74q+FfE8Gra3ry67BD/AK7TJU8pZlPO0jqCM9vWv0W+Evj66+MXw6s/Es+iXnh6G+UlLe4YK7DGNynk7fTOKU6bjuVqfIH7eX7UEbNP8O/Ct7MbiMiTV761mKhMZ/cDb168+9c7+zL+xHL440VfFPjuKWK0uo1k0+w3kM6n/lpKTzyOi1veIP8Agn14muvilb6jY6xp8+h3N79puY59/nQpvLlO+/PAyea+/wC109LWygtolVYoUWJFXgBVGBitfaKEbRA8Hu/2T/hrfab9iPg/S4U2bRJBEYpV9w4PUeteNw/8E8RpPjfT9V0nxa1tpFvcrObcwMt0EByUEob9a+2Gsyu5iAEHJY9KydQ8QaTpcc0lzqtlCkI3SFrhflHvzUqU3sBBpmn3NnAFlupLkAABpFG4gDGSRWsv3R9K+P7P9uSC/wDiVqt+8aQ/DjTUaxiCxF7/AFC8ZhtMcfUDG4+gFfWGia1Za7YR3thcx3VtJwHicNtYdVODwR3FRKLitRovTLkVBHuibr8pq1J83INQqQeCM1zFFyKToRzXyd/wUD/Z3HxD8G23jDQNM3+INLO29lgxvltsHDEfxFePfBNfWELKKteYGjK4BDDDBhkEdwfrW9GpKlNSRnNH4ERY2urxkc4ZSOh7g19c/sv/ABEXxB4cbQbqTdqWlqoDMeJIj90/h0rc/bS/Yt1Hw1qmp/EDwPbfbdDmcz6hpMK5ltWPJeNR1T9etfJvw/8AGF34L8S2Ot2J8zyXKypnHmRk/Mhr6b2kcRTutzKnLklc/QnyzIvBwT3rBfR5tJu3u7BvLJOZIf4X9/rWn4V8RWfibQbPVbGUS2l1GJI274PqPWpLrVrSCTZLPHE/913ANeRKD2PYjPqa2geNIJikUzeTNjlJDg/n3rsf7YikQMGHIrx7UtU0RpdtzdWat1AeVQfwOa5nX/iN4e0HYia+YpGBISOYyYxWHs3fQ6PrXKrHv0mrRdAwzSR63HGOHVj3wc4r4t174+NPdtbWWqGAA4NzcZc59BGF5rnrz4/XEUIt4DqGsajcOFh3OYl2jrtjUbmz79s10RwzZlLMVHofdV94qhhRszqu0ZPzDj3rz7xT8cvDuhrJ5upW8s46IJ16/nXw94p+IXirWFMGrXjWcEiB1s7cCNSDkfPgkk8d8fSuJXUPKhUo7BlyuFPA967qeES3Zx1MylL4T6m8VftXt9ta3tdKkeEE7ZGnxn26A/mK8u8S/HebWLhXie9jl27kj+0KqofU4XNeW6dJHLeiaRt5DBtsrHLClkCXd1MAFBJJBVTxzwBzXYsPA86eLqS3Z2dn8W/EEF7HcNc3c0KkF4or11dh3+Y/4V2Vr+0dqdhrFtJpt/qUtijDfDqWxmB/uhlGSPevG7W48vzEe1KuR8sySHn2IxWqjwTafKwjZ74jKrtARQB61MqEGrERrzWp9+/Df4taX44t/wDR3Md0q5eJsE/UEdRXRa9eBbdmBJNfBXwM1bWNP+JWmw6Wkl0zNtliQHaqkcsewANfafiS9a209mk4fGWrx6tP2crHr0588bnj3jRn13WmhVj5cLbm9qx/szQN046Zrq/D9v8A2ktzOw5kc/lVTULEIzfLxmiLaRoc8V9RXPeIoytjct22Mc/hXZtb7s/LXGePG+w+Hb+UnG2MgfjXZS1kjCr8J81Xn3m+tVopNrHNWbjLcd8VVXO7FfQRPn5bl+L5ulKQeT2pYl+Wl2/Ka1IIfxpw5Uikb5TinRrQA3270hj8wEGlZfmJ980q0AUYV8q4YHpVumiAyTZBq2LJzjGKpSS3MpRIPxpPxqQwNzTBGc4qlNGbiw59ad5TeWXGKTyyO1BztxyBVcyFYjEeGJoZTTsEdelIxouihu00MpKjinUbh707kCKRilpg5obIplIVqOaTnGTRu9qsY5Y9wwOtJtK8ZzTlyv1o6DnmggbtNJgGpVZRG3HzHpUVAD6Q57UtFSwF3f7VNyKX3o4pFgrcUzzmNN3H1pOO9eOdliZBv61J5G70qurYPFP81u1Axfs2OSaeke41F89TQZ5JoAUwnr2p9vKbWaOVTh42DA/Q5p33h1qNo+TngY4qWUj7D8A3iyLHjjcoIr3HQcTaNdxZ6gN+Ir5v+GWofaLGwlzyYkyfw/8ArV9DeEbjarxnnehH6V509JHWtjgfHlqJtPnUYOQRzXw/4gtvs+pXcWD8srD9a+9fFNuWSRD1xXxH8QLX7J4k1FcYHmbqui7OxE1c5GNcrR5O7oTU8SJtoZV5wa9A5Sp5O1qQW+4nirDRnr0pE3UAV/sJXmk+yN3rRVDS+WSDQBmNCw+lIq54rTaNWUZqDyY1PpQBVRfxqaMuG4OKnWFFbipFUelJ6gep/AH9pDxn+z3rwvvD9802nyEC60e4Ym2nX0K9j6EelfrP+zz+1F4P/aI0ndotz9j16GMG70W4IE0RxyU/vrn0r8R+R9PStbw54k1PwrrMGraNf3GmalBzFdWshSRfxFcdahGoi1I/oEXrTsZr46/ZV/bUPjTwxpun+PnW31FgIo9ajTEcrZxtlX+Bie9fY0JBAwQwxncOh9xXz1Wm6bszpQixd+tSx04dVpVXaxJ6VgMfRtNO/CnMBtHFAFK4wPl9RXzv+1R+0VpvwH8MSC2njm8XXq7dN0+SPekhLAFnx0AzX0i6jrivJvi5+zd4G+NWpWN/4o06a7uLP5Y2t7hoflyMqdvWqTV7staH58/Av9nXxf8AtYeLrnxh4x1a9ttKEjCfUJMmS7JODFADwqD1xivvPwT+y18NvAMcH9meFLESQnMc1yhlcH1yxPJr1PRfDOm+G9JtNO0y0isrC1iEUMEIASNR0AFOlkIyc7UFaSqSlpEdjlr/AOGHhLUtQ+3XPhvSZ7vaEaaSzjZio6Dkfyrchto7MpHDGkMSrtVYxtCj0HpVe41q3jbbH5s0n92NC39Kbb63b3F5Dav5kE0mQBcL5Zz2xnrVSo1t2tBqSNTyUbLBRyMGnwoEPIyoHenwrtLA81J5YkyvTIxWMUnJJlPbQ5fUEbXrpg5Y2yjbHEo457471ShOiXEjaW8em3crLsa2zEzkehUc15F+3B4v17wb8EA/h2Sa1vb+VbN7i34eKNFZpSCOh2qB+NflbDr13a3n22G7uIbvdv8AtCyMJCfUtnOa+xpUYRgrI4XN3P02+PH7FvhfxxpUer+EJx4R8S28243ESlo40PD/ACcE5B6gg16b8Ifh/p/wd8AaV4Ws3a5js4/nu2UB7iUnMkrd8sTmvIf2G/2gL74seEdS8P8AiCRrvWdFQBruT5jcwMCFLf7Qxg19EWdv5mm2ztyWiU5/CvGzKKjax1UZN7mgvPOflIpm7axxzT7SLNuAeRUc8IiYYGBXhHWSK5XmrUUu7FUkbdU0bbWFUnYynqWZGG0jqCMHNfE37VX7Ctr4suJ/FXw1todN15m33mjcR294D1aM9Ef9PavtRmGDVW4Xcvsa6adaVN3iZcp+SPwP+JV98PPEN/4M1959Oildoo4bxSj2VzyMMD0Vj355rP8AFXgv4lax42mtZ9OvryVmBWaH5oNhzgh+g4r9GfjZ+zr4J+M1kya/paxanj91q9mRFdRn/f6Nn0NeM2fwn+JXw2tk0u2gX4gaVENkM8Mwt75V7K8b4V8DuDmvTjiISVzTVHxzrXwr8d6NpwvtSsPs8PmeUnnXC72JOFGBySfQV7x8N/8AgnX428WabFqOueJrPwsLiMGO1S0a6nVTgkv8yhcjoOa+ofgn8FNRu9ePjPx3Yxac1opGlaHKyyfZiB81xMQdpfA4Hbg9687/AGhP+Cglj4R1KfQPAVtBrmoZ2z6vdHMERHVVUZ3HPeodVydomMpMfB/wT/8AhZ8N9NvNc8V67qmrWEcRP+n3S20SHufk2lj6D8K+RPid8VfDmi61Jp3wm0Ow8O2NuWgGveRuvLvIIZt7lii/r712Mnw7+Nf7R3hq98e+KJbyXQbeKS+tXuGKC5ABOy3gUYI4zuPpXH/Av9mDxJ8cNWkZ47nwz4Vij33Ot3luSpOTiOMHG9iQQcdMZrrpu27OaR4jL511NIGzLKnzMVJY4J+8x9Peluo1hjl+UR5/1ZXlSR2zXuH7Q3iTwF4Tg/4QX4d2kb6NZHOqa44Zri9uVyNm88+WCO3GcivHLrQ4NH0dJdSu5l1uQrIlh5fyRwsmVZz/AHmJGBXfGSIMSWRzJHIjNuwAeavx6tJEykgRsDyyLzVSZY47VSsnmsX6hTlOOBXonwh+BOq/FO5ju5ZWsNDySbvbuaXBGVQD+dOUlFXZUKbm7I5Tw5Y3nirXY7WwsLrU7nBLx2qbnUep6AV6Hafs2/EHUrMvHpX2c7SfLuLqNXI9AAa+t/Bfwx0HwFpa2ei2gtVPLyMd0kh9Wbqa6Bd1vwGIxwMcV5U8Y07RPVhg9NTwz9mn9n/X/BOvTeIPEarZyNCYobQSbn5xlmx9Olew+NrEvCyjgGuns7zanzc1ja8wusn+EV58qjqO7O6NJU9EcFodmtnC6Yxyagv9PLZO3vW01vtY7eKbMhMfPNUmXynHyWZTdx0ryv45TC18KvFnDTyqg+neva763K5PX2r5s/aA8QLda3a6VEeLZfMlH+03T9M16WFjzTODEvlgzxy4bErY6VXVd0lTTf6w0yP7w+tfQnzz3NCMHaM4qN2IyKl4EYNQswY/hVAQMx3VLD81Qrz1qePigAY5pq1JtFQ7trGgB4/dtkVKt4d3PQVVupNsYI45oRt0YNc89yi4syM3XrQ2G+71qnx9KlS4MeBjisuYLEqq3U9KCuTnFO8weuaXzB6U+Zi5UM8sNxThahsc03zAeRwKl8weXndg0c7FyoY1r71E9uV6Cp/MBx82afnI9qr2jDlRSMXcdKXyeKsblUdMCmfdXO7NP2rFykBhY9BTWjZeMVc8xWUHoad8taKs0TyFIr6Uh+bjvVwwLjjrULW/WtVUuRyshpNoqTyTTdhrXmRLQi9adIu1iBSNkHgUhLMcmq5kTYPaj+EcGlWnyTfuVXuDSugsQMu0Ad6I13Ng05oXPOcmj96FxgV5J3i+X0xyadtBqEbkzmjzNvXrQBOV281Iv3RVbcdwBqwGCqKNQJFU01gR1pDIf4envTl5wWNSWfQfwgvN3h/Tjk5AK/kxr6Q8KTfvoG7dK+U/gvf+ZpbRbuYZSAPrzX014RuPlgYn7pBrgqbnTF6F3xNH802eMk18ZfGnT/sviqVgP9YoNfbvimNPPkPZvm/MV8i/tCaf5Op21wuNpDKTUU/iFLY8YUAcGg7VXpjmiH7xzUmAc8V6RyEJQt3xTlCjg8ml3N9KNpbmgAbCgc80iyrnGaf5Y7jJpvk/N0xTuAh9e1OSMHmneX+VSrG2MDGKQFdY+amWIEYp5jxjimsh9adwIvLCtUip705Y/QZp7IVpAe3fs8asJEvbCXDAHoecqeor7O+AP7RN18PdSTQPE93Nc+FpWWO2uSN76c3QAjvGa+AvgrfGx8XBM4WWI8Z7givpG4UeYeMhhkjsfavMxEFJnVE/Uizuobu1juLeVJbeRQ6SRncpU9CCO1WPxz9K+GP2df2hLj4c6tb+H/EV/u8JT4it552y2nSE/KM942yR7GvuKGeOZFaNhIjAFXU5VgehB9K8WpTcWWS0U1smhfesSrD2+ZeetQTbY4maQ7URdzMegHrU1cP8bPEMvhX4X6/q1vqUmkXNvbkxXyWZuzE2Rg+UOWHWhasqw/wv8UvCfjuxNz4d8Radq0QYozQ3Cgqw6gqcEfiKluNTi1C1/wBFuYZwWKM0MocBh1GQa/GP4geKpPGXiKSVL/RLi7BKbfDmmtbtcMT950RRz9a/Rf8AYb+F/iXwH8GbD+3LV7GTU5TexWsy4kiQ5wGBGQT1617uDw8FNSkyJv3T2DxZ408OfDfTEuvEGs2ujW7cB7iQKXPsvU/gKreEvil4O+I9uyaJr1hr8K8vDBKC4HrtPzD64r84P2srjxD4q+JOr6xrYk+xtdyW+nIxJiWGNiuI+wOQc985rxTwr461n4e+IIdY8P3r2GqWz74pVzz/ALLAEblPoa+ifLazRxao/cDRppGuJbQE+XjzIJGYsTH02n3Hr71sbdig+nb1rzz4ReLl8eeF/CfiFY/IOpWK3nlddoeMEr+DV30lwwmK7c818fjqcaNb3Tug20cp8WPBlx4w8F3Ntot2+l65HKtzZ3oIIgmQHa2MHPUg1+U3xC/Zp+JEPjC8judENzdzTmR5oh5aOTkl/u7RkntX7ES5VQRxu71nXEnc9VPB6V0Ucx9nG0xujfY+Qv2KP2cvEXwj0vXtT8RLDa3+r+XFHbxsHMcSZPzNgckmvqlrdViVB2AAH0q1y3cn60NbscE9K4cTiXiJX6GsIcgQQhYwKWWIMuDTtoUUL8zYrjNjLkjMMmMcUZ5rTurcSR8dazZF8s4xQQyRZSRg9KiJ5pMnsabTuKxTu7XzlrEkZrWQ89DXTHGOa53W4yisw45rWJLNey1YTQujgOChUqeQQRgg/wCe9fLXwx/YL0TQ/iFfeJvFF1a69ardNJY6Q0H+jhCxIMv94jPTpXvFjfNu6kdq6KPURDCWZuAK64abHJI357iz0mw3yPHbQQR4yzBERcYC+gGO1fAf7WP7cEviC0k8M/De8eKzh8yLUdU8sAzD7rJCOy9fmPpXE/tofHHxn4q+IWpeG4rmfT/C2l3HlwQwq0SXDbfvO38WSa+ePh94RvfGOvLp8QWJIRvuTggNETyoHq3QetejSp/aZnueufAS18F/Dvwvqfxa8XQQ6pOrmx8NaC2GE9wqjNy+f4VJwD0ypxmsH4OfDW5/aG8a65rfiC6mOnQv5t1IWzJPK+SIw3YKADwK4v4rf2rqPjyTwzBaTPPYyCys9OiiwFGBtVFA6Y5PuTX218DfhInwr8Fw2Plqt7Oqy3jL95pCvPPtXTKoo7G1Ok2z4+vPA+h6T+0lF4YMPkaGmpInlXB37l8vcFJ9yQPxr7u03R7bT7WKGCBIo4VCIsYAAAGAPyAr4Z/aj0+98N/Gy+1KIzQGUxXkE+CPmVVB5+or7b+Hvi2z8aeG7G/tJPNiljBLd92BnNcleTlFNHo0YqLsaEluGYmqs1mN2e1bVxGoU47dazLgMOleXax6SKTfLkHrVK8jLqcDitCSMs+cVFIm1SMUhnO3FqNue+aoTfL14rZuvl3AnmsydVZfetU9CHoc9rlwljZzXEvEcal2z6AZr4i8Taw/iDXtRv5DmS4mZ/oueB+VfXnxivjpfw/1mdfmbytmT7sBXxhja3+Ar6DAx0ueHjJa2KsnUjvUS/NIAexqab7xNMjAMvvXsanksuH/AFYHeomU49KnOKjmIEZqwIDn1qWJh61Gy5AOe1SRqGjwOD6moAVm5znNMYBjnvT9ppu3byaqwEN4v7sL+IqvFcNt2GrFwcsnpVWRcNkVz1EVqWFU49KXn1zSRkstO21ygOWTAoaT0plLtoKsPz70btvem7qT71AWHGTioWmK98U+kZA3agLERl9akWbaMioZITUfluvTpQSWvPDfeHNSpLtUfMQKzwzKeanilDttNO4GgkjdmOakjfzGw54qoZAvIzThnYD3p7AW2wp4P0o4PU1XVjinbqakybInZVZQAOaY9v8AL0pnmFeaX7TlcGr52LlGNAV7c00xkckVOtx2xTZpwaftGLlGedAADk1H9oBbgfLSNaFDg1J5OFGawNxNwbnFSIqYztBNI0aKuSaQSJjijUB0iqynC4NQtwMDOanWbf26daVV+bJFSAyNCyjNSrC3pxUm3pjip9rKoxQWd98GZzDfahEScEIy/wAq+ovB83mW8fOGxXyn8L5iviBkxjzIT+YNfTXgubOwZ4FcNXc6YHpXiBfOghkPOUAr5i/aI03dpK3AX545Bz6Z4r6duG8/Soz1xxXhXx008Xnhe9AXlRuzWMdxy2PlO3SMtk9Kn2pnAqBAoPXvU2VVRzXox2OVoRoQ3Xim+Sopxbd0NJ5h9KsgVI9zdOKR4TngYp0cm0ccVIX3LzQBAF2nFPUBepOKd5a+tNmIVaAJG2NwCc01oxjvVdX2HNSLcB+KACNwrEVM0aSgE8VEpSl3r6ZoA2PCN4uleJrCfJ4k2nHvxX1kjedZwSjOGWvjP7StvMkgYrsYPkexzX134bvRqHhm1nzztVvwIrjrLqdEC1dRLNazRSDfG6lWU9wetfVn7HPxxlv7SD4f6/O8t/CjSaRdytkzwjG6E56snb2r5XfDfRuKq6bdXenzQ3en3TWWpWc3m2tzH1jcZwR69cEVwzjzI2R+r9L/AJ5rivg38QF+J3w50bxDiOO5uItl1EjZEc6na6/mDXWLHOJX8xwU7YrxpLldjRFn8KbIoZSCBgjB46j0NR8rxmjcfWoL5TDsfAPhrS9QkvrPQNLtbyQ5eeGzjVyfrtraaGKaRfOMmxTncjYYY6EE0uTTZPumtY1JQfMmJxTVj4+/bG+Bfj/xrat/wiPkal4e857r+w5Ihm3mOd0kTgbhuzyCSM56V8eeDP2I/ih411qO2l0kaFa7v399eMdsY7gLgEmv2Dj+8D39aJI/myec16yzKVtUZewTZx/ww+H8Hw+8NabpkLForC0js4AR0jVQB+Jxk12SoJHHAye9R0+JtrZryatWVaTlI6IU7aIxdV8QS2c8kEVspKnHmSPkfkBXNzaxc/bUmllZowRuQfdx9K2vEUf+mOezc1g3UfesD26dCPLc6+3WKSFJYjvRhkMO4pZB8mMVjeFb5lV7GQ/LkvFn9VrelXbQcFWm4spBeuaYy7GyOT0H1qxtyDUM1uJFAZdwzmqMdRR8wqtNbbs4qVZNrEUu7dmgkzGg2Z+tV2baxBHFac6elZ88dBBEzjbWXrCiS1bjJrQZSFPNU7lfMjYdq0W5BxkitbyEdBmr9vebkC7hnrzRq1tt3MBWKs2G9xXZHY55o+Nf2+tH8S3XjDRJo7p7/SrwNBa6daQs0kTqoZydo+YtnjPpWx+zP8N5fDqzfbLT7NqECRzXyzDdM08gJjDj+ERxjAXHVsnPFfXKx2cV19vuI1YQAy5ZQWQAZOPQ4FflrrHxe8Qx/E/W/GWkatNZ3moX01xjcXR0Z/lRlPUBNg/CvVpRlUjZGKfK9T9AIPh34ch8SP4i/si1Ottgm+2Ay8DHWugZQOQDXzr8Jv2vNE8S+Tp3iZRoOqsQgnYj7LOenDfwH2r6MjuEmjV0ZXRhlWUggjsQawqU5xep61KUXseJftIfBt/iX4X+0aecavp7GWEkACVcfOhPbpxXyp8IfjVefBfWHS7FzcaRI5WWzk4MbA4bb7g+1fotJjy92BgHPavMrr9nfwFeeIJ9dn0CF9Rnfexd2MW/Odwj6A+tZ+0VrM25Nbo7HT7xNW0u1u41KxXESyrng7WAIz74NJIm3jFaIthbwqkYGxBtGBjHtVWbaw44NcstzqitDLaMqc1RuGwxNa0ynaaybqMtuwcVmzRGNctuZuKozqFAOK0Jl2tVO4XKk04kSPFv2jtSFn8P5oScfap0ix9Pm/pXygWy3Svc/wBpzxUl9rFjodu25bQGac+jtwB9cV4YfvV9bg4ctM+ZxUuaehDNwpOKjtBukJxUs2O9JZ/LFu6813o4iZVGaZKO1SHhqbORxjiqJZXA4INTx/dAqP8AxqVeOgoKEbhSagaTfx2p80m2JiOuaghB644qAGyNukVaRwKkZf3m72oYAqOKmSuNDIFwxBNSbuah27GzVhU3LmuNqzLQ5VBHIo2D1pnzKtRux9eakY9lAHegJuFMEh7jipdwCjFACrHgc0/y6bvqWNhxQBH5IJprJt7VO2d3FBkHTFAEH2Ubcjmo2ttpyBzVwsoX0pm4bh6UEDVt1aMNuOe4xSKoVsdqk84dO1Hlg85oAjJweKWmsp3cGk37FOaABs0nPelDBmzT6AGdfaoZIHLcMMVOxA7UjyrQBZSZm5A4pc7ugyahCtnA4FWYcx4OKk2Iyv8AeXFNAXcOKsTAyNmovKC9aAGH71OzipFHPIp/lhuAKAIYZvm6Zq2GZlznFQLHtbtUoy3Q4qAOk8EXRh8S2J6FiV/MV9N+C7grIAfrXydpFwLPVLWbdjZIp/Wvp7wnOfOiIPDdP8/jXPU2NoHtVowmsdpPbNeb/Eix+16Tcx9ivFeg6HIJLfB/u1zXjK1E1rKtcvU2ex8HXym2mdMY2NtpkTK2DmtnxhY/ZfEV/ARt2yHj8ax2jWNBjrXow2OSW4rMWU4psas3G4ilhYM3tVuNVXnFaGY1Iz260FG2kdaUnax54pEm3NjBoAXbsXA61WdWZiccmrcjlF4FZ0lxJC24igC6sBYcjFTW9nbsxMj8gZxWXJfSNgkkD0pI7g7gc0AbElrFyY+RVWaMngH8KrtfNu4OBUkLy3DZTmgCt9lkY8A4719R/Bu+e88FWyN1WPaR/unFfOlm0kBIdB617t8D9QFxazQk/dZlA7YOKwqrQ1geiHjH0qrC2LyVPX5h+VWG4yvcHFVT+7vh/tJ/KuA6NT6r/Yf8WGx1HxD4VmlJjutupWq+jD5ZR/6Ca+uvxr8w/A/i648B+KNJ8RWrMr6fOJJApxviPyyKfbbz9RX6Y6TqttrWm2t/ZyCW1uo1niZeQVYZB/WvMxELO5rHYtsu6k2U6l21xFkXlUGHNSUUFlVozGelK3zDipZG9Ki3UajQlKv3hQ1C/eFSXHcwPFK+XdqexANc6/zV0fi5szxf7uf1Nc43Wg9+l8A2JmikWRG2upyK7i3uF1CzSdejDkeh71w3PYc1veF7iTdNAQTGfnB7A9KDDFRVrmpIuM5qIgr3q1NGfXvVZueKo8jqVnpq9alkX0FQ7se/bigkew3cVWmh+WrHqD1+tKcFcd6AMaSPb1qnMo5rUmjzmqckfXirIMDUICVJxXI3kJVmx1zXcXina2RxXN31oo3N610xkYyicJ8QL97H4feJpIxl10y5IH/bJq/Kc4XgDjGc1+qPxamTT/hj4suH4WPS7k/+Q2H9a/LGRScA4yBj9K+lwKujhqWRXkVXUqwBz1BGQR6V6H8Ofjt4v+GM0A0zUWutOQYbTL4mSLH+yf4PwrgGj+bJqKTKsfSvUlSjNWkjONRx2PvP4a/tWeFfHE0VjfM+gaq45gvMGJiOuyT/ABxXtS3CSwhldWQjIdTlSPUHuK/KYsGUKwzj15H5V3/gf44eM/APlR6TrEktlF93T78+fFj0BPK15FbA31iejTxdtJH6JhlfJBzjrUVyo25Xmvmzw1+2hpNxCn/CQaHcabcY+ea1bzoyfXHBA9sV6P4d/aE8DeKIwtp4js0kPWK4bymX6hq8meHqRex6lPEQlszt5I5Y5Cd24VTm+bkintqUMi7llVo3GVcMCD9DVWS4Xy87htHU54HvWHs5N7HV7SNr3Kd1NFuMY+9ivK/jL8ULb4b6HuVRcatcZW1t26e7N6AVseNPit4S8Jxyy3mtW7y5x9nt38yYn0CivjX4ieNJ/HXiy91a4MnlviOCFzxHGOg+tejhcI5SUpHnYrExjG0TC1TUbrWL2a8vZmuLuZi8srfxMev0FVHb5uPSndVqFm+bFfSpcqsfPOXM7kFwzdMcVbtV2Rj1xUUK+ZJgjjNXG2qPetIkMjaMjmonGeKmLZqNlPWmyRir6Ur805V+XNN6k0iyrdYYgZpnmdl5pGHnSHPA708KAuBUMCNadk031penNQwHEZQkdKW3lIytMU9B2pGby2zWMlcot+ZjjGRTH2t0oVhIowaTb71gWL5KjkEU0r6UbyvOKd5mRQAiof4mpdxVhjmlpVwe1ADFZn6HNWZEZVBJxRDCjYY8ECmzK27huKAG7iPemtzS+YFIHeplUt6UEES4/iGDT8qOhpJAvTNROgx8p5oAn/GmSBe45pijpzT2UsuaAGLt7Clb7ppdmF4603a3egAGO4zUUiE5IHFS7TQ3K4oAux7V+9UjyIFAU1HJtZgBTGjHepNLj+gzSbgcA5oDYGOtDMOOOaBD413c4wPemSTGPOBQM7jg02VDtye1ACqztgnvT9pXnNIbroAOgpscnmSHf0oHcVZihDdcc19NeCdSWa1spB/FGp/QV80R+Xxn1r3j4Y3huNDsHYYwuPwB4rmqK6NqZ9HeG5Qyrz1FVvEkOY5PeoPC0xMaEHtWnri7omJ54rhZ0XPiT4uWP9n+NrgquEkG/wCua4xp0bAC8969d/aB01IdUtbkDazAqRXkkarIucYrvpO6OSa1BCi/d60/zKT7PtantDxXQZkLZZjinrIsS8gk02ScW6liM1mS6jJNkAYGaANWbUAsfy9fSs2eZ5GDED6VHb4EmXyw9KuTQoyDbxTsBUkYycHj6UbQFznFD4XikXexAx8tMB6qWxg5FWreZrb7pwe9LFEm3A602QJH15qQLX9pHdnqenNetfAbWP8AicXNuepVWH8q8XhYM2Qeleg/B+/+z+MEUdWib9MGsqi0LjufSlwNkjg+tU5/lmgcepB/Gr19/rs4xuANZ14dsakcbWH8689nUadth42UgMO6noR3B9jX2v8Asa+Pl8RfDyXw7PKHv9Ak8tVJ5Nu3MZ98cj8q+IrOQLn/AHa9J/Z1+IUPw2+L2k317J5Wm6h/xLbv0w5wjH6NisakFJAfoo2c89uKdUzRqzZB3D19ab5deRJcrsbR1IG+Wjd7VN5ftUTLg1maJEbKMZqJlx0qzt3LTPLoNCDmlz6CpfLpm3k0alamZ4isWvLFZIl3unVR1xXJ/ZZmYIkbM/0r0FPlPHFPWNMn5R+VSd9Otyqxyum+FZJlEl3+7Q9EHWuhjhjt0CRoqKvHAqC916wtLw2TXKyX/X7NCDJLj/dHb3q3DaajdthbL7KmPv3T/N/3wOfzrrp4arU2Ry18QurIWiD5H41RmubeFxHu8yUnhI13t+Qrfi8MqVDXVzJO3ZFIVPpgVft9PgteYIkiP95Rg/nXqU8sk9Zs8yWJS2OV/sXU70qEt47SNv8AlpcNlj9EHT8TXN/ErwPrbeG0XQ9XuLe+kuI0mlyqqIScPjjjivVG+VTjj6VXvoVuLKZGGQykV3ywNOEGYRrtzOBgt/s8McSszhFChmOScDGT7078KtbA3NRSR18vKPK2j0blZoxUEkO7IFXGO0+1NMZbkUiLmDqFoVXjvXNX0JUsCOM13U1tu4PNYWqaYxJ+taxdiXsfOv7U14NL+A/jCYnb5lqkA9cvKif1Nfma0xZssgVsnPpX6K/t2THT/gi0Ibb9r1O1iPuBvfH/AI6Pyr865drsTwcmvrcvXuXPNq7jWO/kYqNow3XNNZGjbhsChZhuAY7fc9K9YwGvkVE0zLwOKsEbvrUEiFfelYBFk25P8RGOtK2JFAZVYejDNQLnfz6VYUj+IYFJxT3GpNbHT6L8UPFfhuzFnpfiC9sbXtHG+cfQkEiqOsePPEmvE/2h4g1K7PcSXL4/IHFYLMuetJuHbrWfsodjT2k+4u6KEmQLmQ9T3J+tU2+YmrDALyR1qtI23iqsuhnJuW4HMajJzULOWbAolYvwDz2qe3tehNXYRJbxevFSsoPrS7gvFJng1aExu0e9Iy8U9eVpG6dKZJFyvXpUTNu9qkkbjBqu0m1SW4HaobsOxGwHWlwVTPc1Fv8AOYgcAdalc/KB3xWRRF1zR14ptSL90VBWom3byeKSTH1pWbccVF/FUsNSxa/exipjGM0yGP5gRxUxjOawasWQsuVIpQqqo7ml2n1pNrfwmpAXG7oMVKqgAUzDL1P5U7aTQBN5gUcKKazArnbUbAqoNPWYcAijUCtJlm4GKkiz1JNWGKHtimlMqT2o1AYyK3rTREo9afwvJo27uc0AN8vng8e9G7bkZprId2c0n3qCBxYYo425zSbc8UyRSq+tADt2O2aPMX/IpittUZ4pHk28mgC390k03zlVuaryztMxC8UJGSvWpLLhkWRjil4qGOMq2c9qkYFe9AFjhVPNVpHC96VkUjknFNKonagCOSRmwc47U9AepqwsMe3LUfIPloKsRSM+0DtXsXwcvGm0EoT/AKmVh+eDXj8spC8dQK9C+DuoFLzULck7SqyKP0P8xWU46GkdGfUvhO63QIAc4FdVqI8y3De1cF4OmPlgZ68V3rMWs/WvPkbnzj+0Pp27SEuMcxyD8jXz1AwUkHrX1h8bNNF74buwBk4yK+TF+SQ5HNdVF9DGoXhIAvHSmvMPWqdxcMqYUGqW6aQE5auswL86CRTtJx6VmzR7WweBVqGO58snaTUMyOzfOpAqgK5PzDaeKljeT+9xQ0K8EGrVjE8gKhVK+/WgCrMN3SpoY5to+UkVb+zw2zbnAYn0q5HdQxoCp/CjUDJ+y3EjkhSv402a0li5c5Nac14wyUYYqrJqTupUopPrUgVrdWzjBzXY/D2T7D4q06ZuBv2n8eK5y3kEajZ8zd6m0+7kttWtJsEbZlJ/Oplqi1ofYjZMUDHoVAH4cVQvvmt5Aas2snm6XbuagmxtcE5Nec9zpWxNYtujT0IqprFzFZ2FzJM2yONS+7+6RyD+YqXTW/dwnsBXnXxy8QC1sV0qOTbLdHMgXqE//XihR5nYLn64fs8/ESH4p/Bvwr4kjkMj3VkgmyORInyMD+Ir0Yk5r8/f+CV/xZ+2aH4q8AXtwGns3XUrGNm6RvlZAPowB/Gvv7zR7mvHxUHCdjenqSAZpjKTSbjt4PNCMehrkOgXaduKbtNTLjvRxQK6ISpxWV4i1yHwzpct/NBc3KR/8s7SAyyH6AdPrWzt3UbSvQ4NBSkr67Hgt9+0Zcanq1to+jaH9gubqZYFuNZLKqFjgFkUdMn1r2Hw78Ob1YlufEmu3Or3vJaG3Jt7Rc+iLyce5rx79rq4tfCngOy8TyWUbm01CFJbzo9uhJw+R1G/bnPrX0P4X1yPxD4Z03UkYFLq3SUEEHqoJ6V7mX0oSu5GmNnH2UJUFbuW9P0mz0m3MVlaxWkROSkKhAfrgc1OyhRnNc54y+JXhnwDYyXOva1Z6cqjOyaUbz7BetfOPj//AIKJeBvDyzR6BYXfiK6ThcfuYj756n8q+gTjFaHjxoVq2qR9Wyfr6Y5/Kue8UeMdF8G2rXGuara6VCvJN1KEP4A8mvzY+If7dPxI8XNLHY30fhu1kz+6skG7b2+Y814RqnijU/FV491rWqXeqTSNkm5maT8snj8qHVO2nl7+2z9EvH//AAUC8FeG5poNCtbnxBcIdvnYMMJPtn5jXzB8Sv22viJ40kmj0+7TQrbcHW1sV2MwBzgv1Oa8HxFHGHIXjouOapLMftBlIxzxxxXNObkj1I4alBaI/YTwZrSeKvBuiazFjZf2UNwMHuyAn9c1flj5NeKfsO+Jn8SfAHTbeR3kl0q6uNPy/Xar7k/8dYV7rNbsScMMfSvlakbTZwTtGVjOaHdUawlWJrQ8nFRyQnrWdjBsqNGT2qrdW4krQ2Go3jzTIPib/gpJKLP4aeGbVRzcawXPv5cLf/HBX51lvmOetfcf/BTbxMs/irwb4bjc7rSymv5l7Ayuqr+OENfED46Fc19jl6tSRw1dyFSOeeaaxwozTmXHQcU2RS44GK9c5rkUiFm+Vjj0prSNGvI3ClYEZGaarc880rBcZ9oHRgVqGSTa3yN1q2drLyuaga2SQ524qSiv5/zYNSKyNz3pkliGDYemLp5bgPzQA9rheRu5qo0jzS7V5q6NLVSCzZ45qZY44+FHPY0rAVrW3MbZY4qw0mOBSlgRjpULNtbrkUwF/hNOHCjNM65p55AqyBee3WkdjtIzRu9OtNZhgjvQBHjdgmoZk38VYZdoHNaGjeHbjWJd6piIdz3rCpJRV2axi5aIxVVVBwORUcknyiu+XwKI4cupzXLa54bexbco4FcqrKRo6bW6MPJNG0+tGPL4PBo3N26VomRYdRR/ERg5pyxM3QdaTYWFhult25Gatf2hFJHyDmqT2bZ7Go/sr+uKxcrlGl9qik7kH6UjTRoOuc1BDZ/u9zP83ake0kLZDbvapAuLNGyj5QT61LHEzcjvWdHYzu2KuNp91HCGWQ/L/CKAJUxuMbYJWpBCuz0rFj1DbNuk3Hnn1rQ/tKHjaWH1FAErQ7enSk2Gl87zACKVV3UAN2N6UeWO9O8z2NBbigCGSHcpA60n3eCckVJ5gzjpS7l9M0EEDA7aAgxnODVrardBTWiGPSgCv2ywzUcihucVb8sAY61HJsXtQVYlWFI8nFM8oN7CpVjAYjOTUix/J+NSaEEa89adIKlWAKTk80ntQQVdp9adsLY5wKmbGOBk1C6ySfKBigpD/ur1yKTzUGOKaq+ShVxkk0mFXjaaCRj3QJ4BzXZ/Ce8b/hKhEQB5kLKP0NcdGu5jxXReCZxY+JtPkx1k2fnxUy2NIn1R4RnKsqnivS7XDWpAryTwzNsmUV6npcu6PHbFebLc6ehx/j+x+2aXOmM5Q/yr4rvbVobyZDkFZGGD9a+7fFFv5lq35V8WeO7E2Piq/iPA8wkCtqLszKpsZKxqygMKkWFFGABTVj445p/lk967jnDaB04FMNr5p55FSKh6A0bmVsdKAK0ml7vugVAbF4c8Y+laisdvWn7d3NAGZbWMqSAvgp3Bqb+yxuO0cdavxgNwelK3tQBliAR5BXvVe4UQnJQYNbXlhvmPSqV80K5Ugk460AZnnGIB0GM0yS+kZg5/h549uamk1ACMJ5YxTftEdxC0ZjALcZAqXsWfX3he6+3eE7SYHO5Ef8wKsfKWOea534U3327wBYHPIt1H5DH9K3/evPlubrYZYufJx025z9BXzn8RtfHiLxlfXSNmJW8uMf7I4r2Dx14lXwz4avpQ37+VjFGB6n/62a+eYfmBYnJPeuzD07u5nKVmewfsq/FJfg/8cvDWvyvstDP9luznGYH4b8Bwa/bmynjvLWKeJt8UiB0ZehUjIP5V/PUhLblLbVIwfxr9s/2NfidH8Uv2d/C2omXdfWcH9m3in7wli+Q/iQM1x5lR/wCXiNqNTWx7RHn3qdV9aZHnPSp0XdXzx1cw9VGO9Hlj3peVppkxQIXhhTWXiig/NQBzvjrwbp3xE8I6t4a1eBbjT9Tt3t5FccDIwG+oJB/Cvzb8bfHH4p/DuzTwPF4kutIsdHL6eUtSEkYxnaSWxnpgiv1BK7c+lfEn7dnwbk8ybxpp0Qa2uVUXpUf6qVRgN/wIdfpXfhanJLlOzDtN8rPirWNavtfYXWp6hcX0pPL3Ehc/rUccxjj2xBVLH7/esyNvLjYZ/iyKQST3VyqwptO7qele7c9Pl7Fu6tirbpJMse5NQWsiw/eOTnjFSXTTIds4UlT+NbPgjwqvijWBDKWjgQGSVl6gdgKHNJXZrSozrVFTgtWUFm3SfMMjFVL6YMoHO1fc16F44+H8Gg263unO7Wu7Y0cpLMmehzXnbNumZcAjpUxkpao3xWEq4WXJUWp9i/8ABNz4hGHWfFHgu5eR0uYV1S256MnySgfVSh/A196tGMkHqOOK/KT9k/xB/wAIf+0F4MvHJWK6ufsMm3usoK8/jiv1cK+WSv8Ad4/KvFxMbSufNYiPLIqyIKjKfjVmTA7U3b3xXnmHKU2jJ7VGYSzEDr6Yq9K8VvDJLKVijjUu8jNhVUckn0Ar5a8YfEjxt+01ean4W+Dl3/YPhm2Lwaj45uEIE0g48i0Xuc8b61jHmYnGx8U/tyeIH179pTxaSyuln5FlGVbcAsceCB/wImvnp2AY5rvvjr4Di+GfxX8ReHILiW6SwuNnnTymSRyVUksxHOTmuAY7uoxX3GFio0lY86ruRtJxxxSY9zSbd3vQ2VxXccpWbBY5PFIdoXin/hSMm4ccUAV2YnvilDFV607y2HvTH3ZAxSY0MVuacsp7VFS7sH5eKkoe05J603zD6Uz+KloARuDjJIpxYcDFM2szHmpCu5QSaABm9KRjxmjcu2msflqmSx4Y9aYx9Tiha1tB01b68VXGVznFZTlyq7HGPM7Fvwr4SufElwgVGEIPzueh+le7aP4Hj0+0SMQqNgAHHSm+B9PhtEhVIwB0wBXqdvYhocsNor5zEYpylZH0uFwqUbs8q1bR1t4zlMV5x4i0n7RuVUr3fXtHE24j1rk5PCb3EmFTLE4rkhiHF3N62HTR4HN4Nlm3EIRVSx8H3E10I5fkj/vd6+m/+EHg02zLzplyOlclqnh9I3LNEFB6YrsWK5jzpYaxxGl+EdIs7fPyzTdyTXD6potwdYmjt0IQtx6Ae1esQ+FZLu62QKytXdaD8KzIqzTRDfjrjmk8SSsPc8Gg8E3E1uu6P5sdcVn6l4RuLNMlc4r6rl8Bi3iI8rH4VzHiDwcgt3+QD8KccRdjeFVj5j2+UpQjkHvQF71veKtHGl6pJEDhjztNYXKnBFegmeY1Z2Jobj7Ov3cjNXPt6FOAay5MjntTFmbJqhEd5DHNI7qmGPYVWTS5+pU7a0mj+YE1dhlKoMnjFGoGfGGjj2lSTQsjqfQVrRsjKfl5zTJLNZN3Y1IFDzhjnrSmQbRio5LVlY9zTPLdetUA7aWOSKfHycEflTFZl5I4qRZNvzY4NAEjfLwKbuI75pzSLtGRzUMkn91aAJN2etMeHzO/FVmmk9KWO4bvQBp7QpO01F5g8zBaqUmoE8KaSPdK26pKZeaQBtwOR6VFJNljimx2xkbrirX2ZVXpQSOghWNtxGSaVoWZs9Fp3l8AA809VbvQBDdW7NECpyaLe3O3LDmrajvU6qu0UAZyxLvIA5qaGF47mBk6q4P61Y+XdkCnrzkdyOKTGtz6J8O3I3QsTjcAfzFesaHcbo1wc8V4Z4QuPtWj6fJk58scmvYfDkx8lec159RWZ2R2NbWo90TA9CK+QPjTpf2HxgZQMLMgyPcV9i6ku+3OfSvmf9oDTVjmtbnHPmFC31pU9wnseTRwjYCBxT9pVcYqC3kO3B7U6SbC9a7ziH81CWIcnFL5nfNMLE/SrAdvNSqdwFQhTT0zSYE+33zSrTVk+bFTBlP1oQEZG76VDcW4ZMjmrDY28VTladXJQZU0wMyby4ZMMnFPSa0VdoBBpJgbhvnXBp0MMOOo3dKHsB9C/A2cN4REYJwu9R/30a7Xdjj+Zrz/AOBEgk0ieJWGFlYfnzVn4peNh4V0qSGMZvLgFIx6ZHU1wyi3I2TseU/E/wAUNrviSeFH3WduxWPnjPc1ySMVQ+tRNJuYsxyW5Puafu+UYr16ceVIwk7ssQMMivrX/gnr8fF+FPxWPh3VLop4d8TBYGDH5ILoHEb/AEboa+REJVqtLIy7XSRo5FIKMvBUg5BB9c0q1P2sHEqEuV3P6Ho85wRUy4j5r5N/Zd/bH03x/wDD3wVZ6wWm8QSzjR9SuA4Hkzhf3UjKB92XaefUV9XLnJB4Ir4utTdOXKz0YtMkaTJpKaBmnfdrlNhdppKNx6GiqRANkrXK/E7wLD8SPh/rvhqVxH/aNs8aSEZCOR8p/AgV1mOKY2QRg81cbp3RVN8sj8TvEHh+50HUr+wvY9l5azNBNHj7rKxBH6VtfDXQ7W/8SRLcpvjjjMgQ9Gbjg19Oft0fA9vD/iYeOdOjLabrDbb5FGBDcAYDfRwPzr5Y8Pak3hvXbW7KyLCrbX4JwDweK9yNTmp6H1eWyh7aMp7HruueBtN1u1eMW0VrMF+SaNQCp9PcVzHw30G/0bW9Vjubdo41CoshB2tg9jXo8DLcQLIrZV1BBqZFAHqeM1wupLY/VY4Gg5xrRWpkeJrSO98P38bj5TESfw5/pXzfMoVgAfmBPPrX0f4tuks/DOpSFgNsODntk4FeAaPpt1rOpQ2FhaTXup3TBLe2t13SOT6L6e9dVCairs+Q4klFVIncfs+6DdeJvjZ4DsIVw/8AbNvOWYdEjbe5/ICv11bDMW9ea+cf2S/2WB8H7c+JPEaxzeLbmPy44lO9LCE9VU93Pc/hX0jgDtj2FcGIqc8tD84ry5paEOPXgVjeMvGGi/D/AMN3uu+IL6PTdLtV3Szy/oqjux7CqPxK+JmgfCfwnceIPEVy1vYxt5aRxjdLPIeBHGvdjXjHhf4d+JP2gfEtp42+Jlqtl4ThPn6F4LkbKj+7Ncju2Oin1rBRscjkkZb+F/Fv7X14l/4glvfB/wAJOttokLmO91hc/fnP8KEY+Wvo/wAO+G9M8I6LZ6To1jDpumWaCO3tLdAscajtgfqa0kAWNVGAqjAAGAB2AHYUm4VRk5H4xftgWL6f+0f4+iZCpfUmkGe4Kg5rxV4+p719lf8ABTH4fy+Hfi9o/iaO3Kafr9kqNOvINxEdpBHYkc/hXx03rX2uDmpUlY86oveIf9WvUg1Wm7k96nncZAqrcZZRivQMbMBIT7ilWQZ9KYrbVpN25qCR38R+lMaPcM0rMRwKGYgGgaItoZuKYy81IPl96a/y1LKIH60NnaOaX1NRyEgZrMB8e70p7E1GjdqfxVgLyaaWOadxSr9KAFRQPqa6/wAH2paZMda4+Ng02Pyr0XwfsjCH7rdzXLiPhOmgvfR7H4StxCiEnnFd7HcZhHNeb6VqsMEKKrZbHNdto5l1NVWMEg9K+VrLU+vpNcugs8Ut9OYk5GeorqtH8PRWNsJJV3PjIFXND0NbNdxUM5rZuIhbw+Y3zNjhe1clma8pwXiC3iD5cYZhkCuYt/CNxrVzhOEzy1eg2fh6TUtSmuLo53fdXsK6/SdIgs8BUUfhRsZSgc14W+Gttp9uHZAZCOWIrqF0iOHgKOK3UI27QeKYwUfWncx5bHLXujrJn5RXB+MNLWGB84FenapqEdvE3AJrw34t+MVs7OQA4b2rpo/EYVNj5j+IsguPFFwsbAhODXN7So65qXUrgzahPKx3M7li1VvOBOM170Nj5yp8Q84xz1piqFYnFIWB5NRs5HQcVoQS8MoOeRUkdVo5BtNTxSA0agWYEcvwQPrUqTPE5GATUHl9wcGkmVxgg1IFiRS+WPXtULW/mLsY7eKZHcGPcChOelH2gqpL8UARmxKrgNxTVtZdpAYVajkDfMDzQ0hj5NUBnzK8ZO4cUgYMvPFaG9GHAz9aa9lFKu7nPtQBQVQelBUL1oe1lSTCdKRshQGHNBAscAbllx9KuQwKnAOafFLEynBwKkVccj7tSaXJFjWPBFD/AHScUi9alLKFAoER/NThupaeo46UAKvyj1p2TSU5BmgAxjmpI13A+uKZjPFKsgXjvUAev+AdUW+0eIeUkLRHy9sYwOMc/WvY/CtxuhHpXz98Lrot9sgJyQyuPbPX+Ve3eF7va23JxXHUR2QPQrjEkPrxXhfx70wXXhq4cL80TCQfnXuEOWt+teffFLT/ALZoN5FgfNGR+lYx0ZUlofIkUgJOOhGRSSozd+KBH5dwFPO35fyNSHPSvSi7o42tSspfpV6NflA4zURjpyt8wGCDVklj7vYU5FUnJqqZCGxmnLIc0ATiMKc0/gjjr7VEJgxxSq21jQBIF570uw+gxSxsGXJp9AGXqFg0i/IcZrPtdLBkw75b0zXR4BXmq81miybxwfWgD0v4FTRaPb6h50yxwxOJGZvQqf8ACvPPiN4qj8XeJJriFStpG2yPceW561nXWtT2unXVnCzLHcsvmFTjhc8frWNGu1dveqhDW7HclVNwPYCjb2FM/iqVD613GY+NeMmpf4c5pn3lyOKTafWgNT0f4C/EC1+HPxU8N6vqUs66NFqEEmoRwt/rI1bKkjvtYg/QGv3ZsdUh1azgvbSZbizuo1mhlXoyMMq34g1/O68nylRjB9elfZn7HX7YXxO8MjT/AIf6TocHjeyhSR7TT5JjHdKgGSqOSdwGDgV4uOw3tFzI6Kc7aH6wJnbxTtpYV84eG/26PBTXyaV410nWvhzrR4a31y0Ihz6CUcY617z4Z8YaJ4z08XmgavY6zbf37GdZQPrg5FfMypNM9A19pZqXbSCT5SaTzt1TytASfw1GWGaDJUTN8xq0Z9Sj4m8P6V4s0W70nV7OK90+6QrLDKuQR2x6EHkGvg74rfsR+K/D+qX03hOD/hJPDu0yRRK4W6iH9wj+PHqK+/Gb5uODUEjEYPUr0J6j6VpGTjsddPEumflboOreI/CKjSdc8Ka7H5JKRgWEpk9gflwfrXeaHoPxG8VcaH8M9dnVvuzXqfZo8euWFfov9okblnYnHUmot7TZ3szj/aOabnqfRU+IsVTgoRZ8K2v7IPxI8dXVtB4z1vSfBmjXEoC2lixu7mQgbtvYAgA8nivqv4P/ALPPgf4I2ar4e01W1Mg+bq91te6k9fm7A+gxXfyLE0iOVBdM7SRyM9aDcbmAJwv8qlyb0PGxOOrYqXNVdy20/wA3b8K89+M3xq0v4P6FbTT20uq63qEn2fS9FtTm4vZj0CrjhR3Y1hfFP43R+D9Qg8NeH7P/AISLxzfL/omkwkfuwf8AlrMf4UHFZvwl+DE/hvV5fGHjLUj4k8cXSEPctzDZKTkxwL/DjpkelEY9WefKZQ+HvwT13xR4oi8efFe4h1PWk+bTfD0eWs9KB9jwz+5ya943bs85Pcmqn2ikM3FW9jk5uZlppMcUzd71U+0UnmVizdRbOD+PXwd8O/HL4c6h4f8AE8r2tkhF1HfwhfNtWQcOhI6kZGO+a/H74m/CXU/h7c3c0V0mraGspEV7GmyRUzhTJHk4yMciv0q/a4+NX9j6WnhTR5N9/M6+eBwGbGQhPoBya+R7/wAE393o90PtzS6hdYaR5BuQ8jcu09u1elhcVKjp0Pr8Fw/9bw7qTWr2Pk1m3YPXik3e1el+Mvg/Np15cSaeDZRxIHbzTvgbPof4a85vYZdNnW3u4GgnYZC9Qw9QfSvpqOJhVW+p8njMsxGCk1OOhTZqM+lJIcYNG7ctdtzxhSSy470mG6UxWbccGlWb5gGp3JsKcY9Khkkx3zSyZPGai8upCwm7PSl/WlEdeg/CTwj4c1y61PUPFVxPFoumRpJNHbkq7BjjqKAsefeWF5yakaNVQMGyfSvZfi54c8KzeBdF17wZZeRpjXMkU0hVvMP93fn6GvHNobpQUMC7umKANrYo5WkYd92DQAgYR7nPG0Z4r1TVNAtPCPgu01A3ckmqO8cUluGG2N2TeQRjIwPesLwb4V+x2dt4j1W2ZrDzCLG3b71/OPuqB/cB5Y98Vc8QWstz4HvJ5ZDPe22r+ddseCfNiUBgPTcGFZSs1ZmseaOqNvwTcSX1wjSM2PTNfSng2FFtI9gAOK+XPhzeBvKG4V9P+C5F+zpzzivmsXHlkfSYWo+XU9EtVVVDHrWZqF2slwyA8Kasx3ACE+gzXNRzGaaaTPU8V5x6cWbdveCGTJbk1dh1AKc7q5hWdm6kkGtjS7GW6XLcVDKkbv8AaI6A81Bc6hJHGzVLFp4VhuOaLy3DRmNV60I5pM4PxBqU0wfaTxXjfjLSJ9V80ygtnoK9+vNBY/eHWuV1rw2u0nbzXTT0lcwnG8T4k8Q6a+m6lJGVwAe9ZTA9cYr0H4sWK2fiGZPSuBavepu6Pm6qtIjydvPrRz0qYxhlzio2StDIjwPQilDFemaXbjvSUAWobrauG61N9oB6c1n1KvQUAXhdBVCsBn1xTWljb7wFUmXzOR1pvsTQBopJDvGOBTpkR1JU1nKg2kg4p0bHpk4oAsFUbo2PpTgwUfeqvIT2qMyZ4IoAuswGCDniq8gEnFRrJxSx5MnWgCS3slUhmJL1b+6MU3cA1O+8uRUgALlhkcVLs3dKYrcUKfmNAEysOmead+NRLwS1O8wetABu2gim+YfWkZg1JQBJHMPWnLINxyeKiC7c0A4pWLOy+HF0I/EDICd00TL+XNe6+F7grMFzwRXzl4RuDbeIrFw20GQKfxr3/QZvLmSuWotDaDPXNPkDQ4zWF4qtvPtXXGQRitHSZhJGuDTdcj327cc1ym3Q+IvE1r/Z2tX0XZJ2x9DzVMM7qM9K634sab9i8TXRVcLJh/6VyayDaMdK9CnqjlloSbTRtNJ5gpEuAzYArUiw2QHdSoKm27/pTPLEfWgTHKKdGCM05SvY80KKBEidKc0xRRgZqMq3aoZJGhPrQBJHeOxwwwamd1EeWqpkSAFeGp4f5drDNAGZeOJJmYDAqow5JrpbTw++uR3Udqm6eKEzKo746/zrm2yuQQQfp74rog0Jib93FSR8flUee4pyybmweK6CSRfvYp/fFRE88U5W+bnrQAp61oeHfEep+EdYtNY0a/k0zVrKQTW91EcNG46GqCY3YpWj+n41Eo3ViouzP24+AvxE0P8Aag+Bejavren2urStGLbUrW+t1mVblAA5wfX72R61zXjL9hnwFqkz6h4QudS8A6x1E+kzkpn/AHSRivmT/glj8QLyx17xd4TmkV7C8gS+t13crNH8rnHurJ+Rr9G/P98V8lXTp1GjtUro+XrD4S/tJfD2ZD4f+JumeLrJOln4gRwWHpuIOK7Nfjz8UfCcRPi/4OXlzHCv7y88M38Vyh9SEbDY/CvamuMD1prXxTDbiv5/zzWPNfcOZo8c0H9t/wCFeq3QtdU1a78K3o4Nv4hsZLTB9N/K/rXp2i/FTwh4k2tpXijSL8N93yL+Nyf1qDxBoeh+KLdrfWNIsNUhY5K3trHMD+DL+ua811r9lv4Q61IXm8BaPFIf+WlrEYGH4owqbIalc92WQOu5PmX+8pyPzqEsJOjA89iK+dP+GQfhmiOiWWsQxN1jh1m4Vf1Y1Stf2Lfh1ZztLaTeJbZm6+Xrkq8emQKegH0zsdf4SfpUTNJ0CP8A98mvnuT9kXwXJGFGqeKoQOQY9fnzn1qxb/sy6Na25hTxl46EQ4VF8RTKFHoKXKmXF2Pa9e13T/DFhJe61e2+lWsYy0t9IIVx35YivCda+O+vfFhrnQvg7ZtIGOyXxjqcRjsLUZwTApGZm9DjGec07/hkX4dXOoRXWsxa14n8s5SHXtYmu4wf91jj9K9hsrW10mwt7Cxt4bOyt1CRW9vGI4o1HQKo4AFNRSCUjmvhX8J9I+GOnySQvJqniG9XdqWuXnz3N5J1JZjyFz0UcCu3kmB6VWWbinZ3c02czbJ1k7ikkm3YFRbgq4pitubrWTehtTpuTuTct0PfFch8WPihp/wj8H3es6i6h0XbbxEZaVz0AHpnmofit8XtE+DnhttU1h/Nlc7LazjG6SZ+wA7V8UeJvEmv/FjxMdd8SyFY433WWn5JjgXsSD3qD7TKcnniZqcl7pm2s194o1+68R600r3k0jNBHJ/yyVupP+0a2161XLOp55/Gn+Z3rVI/V6VONGKhHoQahYxX1vLA/KyAq3HUelee+NfhXaa8sK28MYhUfPFJ04XAKn+E16Nu55pskgVcda1jJw1RjicLSxMeWqrnx7f/AAy1uO9uVtLb7TDGJH8uSVVkRUyW5YgPj2yfauO8xZApRgUYZFfX3xKjtU0eGTyGm1CNmFmsKfMXIx27Z615lL8DzeQQ3moWckFxcbWljsWCvGzcs2CcHp04r3aGOVrTPybMuHZwqt4fVHhyttHselI/zcGuz134ZXOnQ3Fzp+oW+sW8WT5JUwXYXOOYm6n/AHc1xS5ztKsjjgowww+or1YVoz2Z8XUwtWi7VItB5h9KdHmQ4xn8KFjLMBjJ9AMmtvwz4X1TxZqkWnaJYzaldyHbst1JC/7x6AfWtzn1MuNdikkN9FGSfSvTdQ8LP4D8FxWN1dL/AG74iaN3tYSD9lt05+Yn+Js9K6NfBugfCOFItU+z+KfHjgNHpUTBrWxPZpCOrDmqNjorxXFxqOoOk+p3DF5JEXAXPO1fQVjUqKC0OvD4eVR36E/hnWB4EjNtFBb6pYXi+XdafKw2ycfeHoao33hf4feJ5oPs+r3HhC9mZzJb3UPm28WOg357+gp/9k2VvcC5gSNDnLHGSfxqG81C0tZFVwjzScJCq73Y+yjmuaNeV7WOyeFprW9jI1D4Z+HtJ2ySfEDTbtD/AAWVq8rn8jWhpul+GdKtW/snRptY1A9L3XiFhQ+qwL1H1NdPpvws8V69HFPaWFjpUcvIa+kw4XB52KCexrSHwJ8XTQkr4p0kcZUC3fk+nWuhubWiOTlpQerucXfXF3cyfary6a/vQmxHYBY4h6Ig4VfYVFpLTaTqAvngXUbaZfLvrFyALiLrjPYjnFdm3wG8atsMOraRcO3BDb0H5kVz/irwn4t8EWMc+s6dD9nYlBc2kgcA/hzXO4VNzoU6TVkM0K38IprEtzZ3d5Babsx2JhPmD/ZLdMV7T4Q1RZiPKRki/hVjyBXgOkX0VxCJYGU4OCe+fevX/AdwWROc14+Mfc7aFloj2GG4/wBCfB/hNVdKtT5Jz1703T5A0GDyK0bJfLVh615Z60WFrYgSZI710ekxopYH04rIgl259KWTXI7VsAjNGo5O50HnRrJhvyp/mxsOBXILrTT3Hy9K17e6LKDmlYxZPfSBVPHFchrl4m07jgVvapcnyzzXEaypmD8mto7kS2PlL4uqZPEV/JgtuYBeK82ZSGGQRjrxX0T4n8KnUtTnlKZBbOSK898T+EhaqzKmMV7FKomrHg4ik73PPoQQue1N+4xNXHjCfL0IOKrS253YBzXWcJWy7cFsin7Rt5o2+XxikJoANgwSOtG0+lKtKAzdDigVxvKnAqYRnbnrQpCr83NCyZbg4oFcazCPgik8zv2p+0sxPBFNZR0xQFwMoPJpWbd0GKN3tSHd2xQFxnln0o2svQ09iaF6UBcvMgO7HUGhcrR5ntRu3VJow5/CnrjrzUQyynnvTo93rQSSr93rSbqaOOlBy1ADhj60fhUYbbxTvMDcZwaAJN2etIuW+lNX5qerbevAoAlikaGRHjOGUgg19CaLdCWOCRf4lB/MV887l25zgV7h4NvUutFspBwNgU/WueodET2nw/MGhVcdq1L9d1q3HNc54Zug0Yrp5l8yCuFnQfMXx40oLqFtcABS26MmvKYVBjxgZHFfQHx300SaSZscxuCDXgNqMM656nvXbRbsc09xWjwOlNiRFbpzU7U1YwTXSZjjgLxxUZUnrUvl+9Hln+9SZBXIdXBC8U5rjYwBWrMbbuMUSRhuozQgEWT5QabNEJMHNOCgDAHFMkJpgNjjCkAUrr/tc0bh261RvrlY8gE7vapuWdf8LbxbfxgTI6rGsDEljx1FVfiJpum3Hie6l0ASTxSfPLEiZVH77fasPQdGub+bcgZUYYJB6g9q9S0Hwymm26iMAM3Wo9pyu5cabkeI7toIPX8qOMV7drHw0tNdVmK+Rc9pI14P1Fed+IvhnrXh+NphD9stVyTNByAPcV0RxEZaBKi0rnLiTHalyJMbTg1Hwy5z9aWNT611Xuc5IY3jb3o3S8nGRUeWXnNWoZm2/wCNDYH0d/wT78SS6L+0hoEHzCLUFktpNpOcGNie/sPyr9bkuPkU57Z4r8hv2CVGoftOeGigBMCzyZ9CIm/xr9bASAB0r5fG61DsjF2uWpLo9AaiaYt3zUJPc80wzDNedzWLtcnzu607ZVZbgZx3qTcfWp5g5SbbUi8KDVVGOM5p32jtT5h2ZYdziosmmef+NIrE59KfMUotiyMe1IEPXJpyruYCrUdvT5ivZuRXVdrCrFS/Z+pPQc//AKzXmfxH/aE8EfDO3kfUNVW7uQMJZ2Z8x3b046GlzM66WBqVXaKPQJJEiR5JXVI0G5mZsAD19q8J+I37W3hzwvNPpXh2N/EOu4KJ5S/uUbPUnPavCviX8bvGHxgee3tGk8O6FnasKEq8gznJP4Vy+k6LaaPGFt4VjkI+eT+J/U5qT7/LMgUUpVi3qN3qnjLWm8QeJ7qS71dnLKrE+XCOyqv9ferDPkHncW65qOhuAKtI+8pUoUYqEFZDm3csSKarcnNIsgbOTTGcdqs1FZ+aieTbkkjaBk5PSk3jBrlPFl1d6pu0XTcLdTAGW4kOFgjzy3HU1RMmZ+klPHXiSTU5LqaXTtPkMdui/LFI394HvXdsy9yeuetU7GFLLT7e1i/1caBAAu0cAc4qRqLkxgl0Kmr6PYaqoaWBBOoYLMo+dQwwcGvL/F3wbtrxLieK2FwI4gIIovll3+u/PP4ivWeaRV+Y81Uaso6pnHicDQxMeWpE+b9B8K6L4T1i+HiPSLvxJa26q3kW8/kNGx/hbI+f8MV1Vr481jxRG1n4b+y+CNDT5Hs9JwLlh6SP1zXrepaPZ6pDMl1AkqSYJ3DkkdOa878TfCcySX15ps22VkBhiQmMqw9CP616lPHytaR8HjOGIxl7Sirrsc/BHpfhWKVt6ox5klmOZHPqWPJNU7PWL/xRcC38P6VPqcjttEuNsQPf5jVrwf4a8P6Hrki/EDT9Qvlj2yi7hlLCInkB4u49692vviV4Qs7W1bw9BZS25UN5lvH8x5I8sIDkMT616VFRqe9c+MxjrYZ+z5OU8bb4S+KpLq0l1/WLXRNIk3GX7A5eXj+BTgcn+Vbul6Nomj3Bh8P6d9mlmfH264bdO/H3mY8jjPTFGveILzXJoDeE48xwgzlWdRl8dsDG3NYt1qUljZ31w2UkC+V6BWJCnB7jAb869CMYx2PGlKUtztrPXLr7P9qjlkZ5JFtoFVsu5wMnP0ZPzb2xqQ3h85tzeZFZqoKE8GUkKOc92z+AriIdc/s/UHWJY5ZNGsvPfaf+Wzc4P/AnH/fAqxHdbbWzthdfvLh/tl2xUN5YxtA/AFmrRMzaPQ7PXZLPS7eTzd93chpB0Py4KRDHYk5c+wqrb+JX1jVFEo+12FsTGsbY/eNjDMR07eneuLutZPnXC2gWMSEFGAOY0VcKv1wP1NTwaomnWrIYFOBgp5wTGTzknvnb+AqiNjL+LHhvwtDZpruiwJYXL3IgkS1OI3Y53exPTpVzwDMNsYzjgVxXjPUf7Q0l49w+z2rK6qvCgljyB+PWtbwPqQh2CvCzGnpdHq4OWtj3fTZlCgZ7Vt28gYACuJ0zUlZFINdNptxuXJNfPanvl3UrpbG33ZIJOK5W9vpGIbJ5rS1aU390sSnKqeR71BNYksARQWokujCRmUmuvtfljB74rCsI9u0AcV0McLlAegIoCUUZt4xmLIvJrLuNIklXGDXVx2MceSeSTmknMUSk1pEwkebaj4ZAVjsxnk15l420RIbWZ2CqAK951W4g8k55FfP/AMYvEEdnpzxISGkOK7aO5xYj4TwLUrdWnlKn+I4rNWNw/JxWpM3zfXmq8yhhyM16qPnnuVJoS2CMVXkiMa5NWpmKnpxUG4scEVQEI2t3Ip23aeCaf5O7kDFI0RUZzQSxDluKFhPrSFsc05WytAhGBjHX8qFbdS+56Uq4JzigBOfwp6r360n3fpUgfigCNmAU5FM3D8Kkk+ZcgVW3bc5FAGiqCnBdtKq7evNO3BcGpLEU06meYDk9BS+YPWgBVYMxxT9uetR+YBnjrSK+elAEnlg85pV2r2qNQSx5qTyR70AKrBd3HelLBu1R+XTkj560mA5cbuleqfC+/wDM0eW36eTLn8D0ryxAVbAGa7j4Z3e3U7m3xy0YfHrgjP8AOspbGsdz3/wlP8oBNd1GxMYA9K8z8NXHlyKCccV6LZyFlU54xXFLc6keffFfTf7Q0G9j27jsJr5WVvLnGPTAr7L8YWv2ixlGM7hg18deIIDZapcoPl2SsAPat6W5hUF3DOAOakVhjrVdWZhnFL5hjyTwK7DImZh602SRVUEnFZt1qhwVTp61Ra4aTqxzSZBsNfRqOtL/AGhHt6k1h7ifp60eco4zzTA1jqUf/wCumtqSY6Vkht/Q01nbbSuOzNj7dG3AFP0jSZNa1EArmMHmsi3jaRlUZDMa9L8N2cem2cZx+8I5NZt6GsTqtD0uKyt0QAYXiuihkjj6VykNxM4C+YEX1HWtK1XH/LYse5Ncc7s7oWR1tvMoXBFXYVDYK8H1rmrVpVxg5Fa9tcMuM5rPVHQZfiX4X6J4kWSRrcWt4/JuLcbWJ98da8v1z4I6vYbms5ob9R0XPlv/AIV77bzK2KsSQqyg4FbQrTj1M50Yz3PkS+0LUNNZlubOaIr1yuQPxFR6XpN7rWow6fYRl7uc4UdNo7sfYCvojxxLb6Rpz3LrvZ28tI8cyMeAorN8A+CrkanNb+b5Gsyp517cRqD5EfUQqfyz9K1ninynVgMrliqyj0Paf2X/AIwab8H9S/sqOyhNjnyZViTas5AAaRH/AL/HfsBX334d8TaV4u0tL7R7yO5hIBKZAdM9mXqK/PK48K2NzHBH9nVYYgSI0G0E+v1qPw9rnjb4a3H27w7qvzhyPs8rMMr2Bx1/GvDqNydz7zEZCpQ91ao/Rq4nfGADj1xUSLK/UHFfJ3hn9tTXtEupLfxZ4Ua/t1UN9p01xvGe+3Az+dds37c/gFVzLp+tK+3cFFpnA+ua5mj5ieT1ouyifQsce7Gam+7xXzjH+3Z8PVVGlt9Yi3H5R9lycevWph+3F4CmmEcNprcjN93FkQD9OaRmsprv7J9DqpY4HX6VF5J8w5P6186al+2laNazf2R4L1KZ1/ivCFH129/zrgdZ/am+JOogfY7Sx0m3ZTmRyAw/AZxVWZ1U8krvdWPs6SHy4vMlZYYc48yVgiZ9Nx4zWLeeLNIsQyrcNezKDiGziaZ2PpxwPxNfLf7Mep+P/jJrninVNb1v7RY2skVpAZIhIiv8xcqDxxlO3rX05/wqDRL5ozq17fa3cIfvS3jKiHPQRxlRxXqUMC6ivJ2PncRUhh5uFrtHP6p8ctN0dQfsMaFs7Pt99FFnH+ym9q5TVvjlrmpQu1pqVlpcCnaTp2mT3Uo+jPgd+oFe26b4H8MaeiRWmj2UUcQ2/wCoUlMdeoJP1zV+Oxg3KViiCDoqoAcetejHL6aOZZhKL92KPz5+MHxQ8c3niiDw3qOo3ljaXMXnxzXBZpHUjgeUPlU/nWFp/hWys9ty6tcXoO5ruZ2aRj75PFfQv7ZPw7fVPC8PiHR/OXVNIk81pYRmQx/xJ06Y/rXzz4c1yPW9LjuI/N8phjzJhgk9xXl4nD+yeh+o8P4mniqd3bmNJnJ5pA1M+7kFe/WjcBzXHY+6JDN60xpN3SmMwI4pG+VfWmA/7qk0xm3D1pnmFsCsvxFrkei6eZflaZnEccR6sx7YoIlKxD4k8RwaDYysX3XBwI7dcFmY9MCo/DWgpYrJqFyGfVbtQZpZDllHZB6AVFoeh3D6ncatq/ly3L4EMC8rCB0bkfe5/St8kFvTPvQZq71D8aQtjpSbg3GaRulBuO3epxR+NI3zcUhbbUoBWY9DTW+7SeYc80vmD0zVElLUtLtdXtZLe6iWSORdpyORzmuE1b4b3I1ae9sJykkjL5U0Z2SQ7Rwc/wAQ9jXozNuOcYpRjHStqdSVN6M83FYGhiotVY3Pnp/EWoeE90etWjPF5MiRTwxkfNuwWZe3Q8j1rMXxktxpunwGyuJIRc+fOwXcJABgYPfkn8q998QeHbXxBD5dwq7gNqybcsvOTivG/EHhTVPA81xc28aT6OJQv2eP7657r/hXsUcY3pI/Nsz4flh26lHWJhDx5i3nhmW4ge8vhc3MjISfLGSF/WrFj40huLwzz3ahppDuU8GOJR8qj3OBVe+8SQSWJdAjM6/IpI3fQisDSbyx1RZo76ANMvzBlwDj0r04T5tT4ypT5dD0KfxYGjlltlEjHaC8bYVGbouepwKTTdSjuVW3uYXuhEqN58wwrvzllHXI9a89hMUKi5065UANn7NKe+Oo9xWzo/iH7Q0UYVt8Y2OxOdufT3zWqkczVjtmt01JWgf/AFdy4VyevTArA8K6k9pIIpDhkO38q0Vuls445NxZ0UsW9fQ1xlvO0c2/cSepNc+ItJFQk4u573oXiBXZBng16BpuqBocg1856J4g8vbk4Nei6L4n3IAWwO9fOzpHv0a3Mj1nT5FPzHuavXH7tQfWuF0PXjdXAVD8tdktz5qpk5FZ2sj1I7F6zbaRW79vW3t8ng1h2oG3dS3ExmbAPy1iTIszaw0mePpWNqWsmPv061NJ8qnn2rhPFurfZ1YKea2prU5ZvQp+IPHKwrIC/TrXgPjTxD/wkGrM3PlR8LVrxlr08l48SPtXPrXIbyVJzliepr1qdNI8GvVcnZjXX94cCoZFPTFTbm4zjOKX7xNdCOApPGGPIxUUkHl8irxjMnpioJEKrmqApPkHIoEgbhhzU4Us2MU57ZtuQBVagQNnacVBtbnIAFWFBHBpWXcKAKok29s09brb1GBU+wYHFRyQ55xQQQyT+1V2myeat7APvComiRjigCNJOOuKex3AAmm/ZCx4NJKph6mgDSaXnAHNN571LtVfc0Mox0qTYi/Om7T2NS7ScYFKINwyRQSxirkn0o+63FTKi5IGRQIx9TQIbG3NWl+6OKhK7BxxU6/dFADljGKXywvSm7itHmDuaABikSlmbaK2fA+oJF4ktWRuGyhPrkDj9KwbmMXEewHmodHtJdM1S2n3HZG6uefQ1LRa3PpvQZP3yk16ZpUgeMfSvJdInAkVl4Br03QZvMiXHXFcM0dcdibXITJA4zjHNfIfxRsfsPiy5GMq+HFfY99H5kLeuK+X/j3prwalaXQGA2Uz9KKejImjg4lDRqfUc1Q1K4EalBioU1QRxrGB83SpdK0O68Saxb2FuQZrhsDPQe9d3MkrswUW3YyY98rBEUu7HCqoyT+Fdt4d+DfiXXtsgtlsYm5DXJOT9ABX0l8O/g7pXhfTYfLto5rwL+8uZFDMx74PpXpFjoAjXOPpXBUxHRHo08LdXZ8yab+y3eXK4n1OQNjOEhAB/NjWva/suwxL+/uZ5iOykL/IV9JLbvaryowPWr1pdW0u10KllPzx46iuSVedzqjhonzda/s9aGGCyQTBxxlpGIrQb9m3RI4wxjZQ3OQxr6UvtEt5rVbiIKVbnOKxbiHbC6HoKj20+5r9WifLWrfAOO1ZpLZ2QjpvHFclqXhXXfDqvvHnQr0Zea+kda8R2sLFSQfwrk9UuoLxWbGVPbFbQqt7nPKilseGWN/cSscA4A5HfNbFnqTq3zggVs694aSG4+2WPyuPvx9mH+NQyaWtxbrMg27hmui9zDlszS03Utyg7q6G1nWVQe9cFaubV9hFdJpd7gnJ4xSauao6u3k2sOeKZr3iuz8OWQnu2JzwkUYy8h9FHc1zt14glmv10nSbZtT1h1LLbxnAQDqzn+FR60uiaXZaRcnVNSuDrutE7IpBxbxP12xjvj+9UtWO/DYWeImlFFf7BqEmrRapq7xx6jKP+JbpbZb7MTxvk/2sHgV6d4W0OfQ9OUXc3n3jktJL/eY8msPwn4Zuvtkup6tIs95IcqoHyge1dru3KPQVxVJ3eh+p5bgI4WCF3HJPekY9OKa1JWWp74rRq4IZVbPByO3pTVtoMrmCMhfugrwKk+tIuPWpsRp2IW0q0ZceSvXOcDNS+RENmE2lPu7e1O/GjzD6UuVE6dg3D0+as7xBqS6bpc8pk8vahOQu49Owq8Ru+tcz4mhfWNRsNItmlMl5OkLBG2bQxwTmtYx5pWOTE1FTpSkz7N/Y18PtoPwX025jScSanI99I1wNrku25f8Ax3b+Ve5SWnkyM67oXb74LEkcda57wfpJ8N+F9LsE2tFb28cS8njaoGOvtW3FcLfTAyyFYxgEhSx/Ida+qpR5YJH8+YqftK0peZY+3PcLGr4EaDA4xn6mpPM3QmJB++kYYfsB7n6UyZEWFEBV2bkMFIqKOR7NvMRRL/svxW5yFe/02y1G1mguIxcRyIVdGUEN9fWvzu+Knwzv/gR8Qp2a3muPDOpStJbyRnalu3JK49Oa/RQXH2z92E8pc5JAxnHauY+IfgHSfiR4bu9D1W2WazuE2fNhT04IbsR61yV6aqI9nLMwngayktj4YjkNxCsh+UMoYf8A66bn15qj4y8D6z8C9cbR7+GS80zdm21SaXA2dgy44qS11CHUIzJbyLIBwSvSvm6lN03Zn7lgsZDGUlUiy2CCOlDMKSNuSWPA5Nc3c69c63MLXTLWaKNnxJfOVCKo/u9yTWZ3OXYt6prbWN4lnbW322+dCywBtuMdz7ZqPQfDws8Xd+kU+qMWZpACRGSfuqT6VLpeiWmj7pEMkty4w9xM+92H1rQWQ49qNRJPdj5PrURbbgmkaQ460z7w55qTYerDPSl3DtmmK3GTTlYZ5oK1Hqc80jLwKazcnB4pPM9aCRu0r3z9aeo7mm7/AJiDzUN5qEOnW7T3DbYl6+tNEuSirsldgpbPAFUL3xFYad/r7hQe6jk1zyyap4uZ3jm+w6YWwrAZd62LPwnYWPz+T5knd5juP4VpynM5uT90qHx5pG4B5HUepU4rTDWmsW6SIUuIyQynA6ilk0eymj2PZwsvpsArmLW1Hh3xZa2UMjG1ukLeWT904P8AWgyk3tLVHmPxW+F5sll1ewXDfNLdDdhAM4AAx1NeV2VybaXeo7Y6V9kapp8OsWL2twgaNhyOvPbivmLxx4Vl8F647XMazpcZYLg/Jzxn617OFracsj814gyv2Mvb0Vo9zkpl8iTcGXB5yBXTwmO2jsr6E4fC+co7g8Zrnbtrd40eAOD0KsOlXotQAk8vGxXi2/N7V6h8G2dxdXWbOYqOCmB+NYABDEDpTpr4mzgUHOY1Jwe9QLPtrCo76EXLkchTkHFb2k6vNJIkEP327muZ85ck54q/pOoJb3StnFcko3RvSqOLPoDwXZ+XCrO4OB1967W1mHmY3cda8b0nxsI7VEDbSBXUaf4wTaDu5FcM6Z9FTrRcdz1i2mDdTxV6NYiM7q8ztvGCMuN9aC+LkjXJkwMVzKmxyqo7LUWhjtydwryHx5qdtbRuzsM1a1/4gJGhAk49a8U8XeK5dcuWjViYx79a7aVI8+tiFayMLVrlby8llA69qz9oKHsak3bj701o/lNeilY8WUuYhKUsShmYVKigDpSnarHsaZI1YwVNNa2Vk2jIxUquEOMU7zFbg8UAUlsyhp5jbYR0qw33hzkYpsnzDbQBjtAyk5qJlZfetSaH5s1TkXaxqtSWyBFZj0pzRyIThSan+VVU/wAVOkunU7QRjFGplzFVlYAFlxUbRjqBU8kzSLhxxSKwbgUajUivhlbA60SRrJ94VbjhdZkYAMp4INNmj+Y/Wgsowr+8Us2SBWkuJBkHIrP0+MTOQx2+me9XbhI7OMur84xRqbCrMvIB6daljkHr1rnlvGWVn6g1p22sRMoVky3sKkll+NTuNOZsVAZT0XrikSTcQM845oETM26lS3Lck4FMkmiRDlwCKojXVjYrtLAUFWNVrd1LZwKgRgTtLAn0zVK91Z57fbGD83es6Pzo1zzuPvQSdErKvOalGW5Brn7dnbAcnP1rSjnMa7d1A0e7+F743Wl2cvUtGAfwr1LwxcM0YHavC/hvqK3WihAxLwuVP869h8K3X3QTXFUR1xZ3U6hox9K8J+P2m+dovnBcGKQNXuUb+ZDXlnxtWOLwfqE0xIVVx+JIx/OsI6MqS5j5QYbLjaDg4xXt3wH8DyyakdUnU78bY8+/esb4efCeW62alqkRww3RQN1Hua+lvAvhgWtipjQIq84A6VVaqrWR0UKPVnc6LbqlrtfhV4FaUKpvGBxWdayKIMbu1W7KTdJjsK856HqRNKS3WZfu1hX3hm3kdpQxjk7MpwRXV2UYcDOM1PfaOskZbGTUFnFeFdcm03UDpl1K0tvI2I2PVW9P0qj8TtY/se1MFr819cHbGi9R/tH2rJ8YPJ4Z1WC+yzQxyBnUdcZqppR/t7xBc6tdZZpTiNX/AIU7DFBokUvC/wANbm+j8+7ZXkfks4zj6Ctu++Ha2tuzGGOUD0XFei6PNHtATGMdhVrUoz5ZZTgdwaL2JdM+ZvE3h37LvmiTZsPK1xGlyqt3d2znjPmIPbvXu3xGt4YVkdBtDA7vrXh7eE9W1jWNMj0e0kvNQnZisa8KEH8Tk8KPc1205HHUoy6Ixtc8uykMsjqkanlmOB/+v2qzY6LqGsaWt/POfD2iHA+3TJumnPcQxdf+BNiuybw/pmkzpDJ5PifxJkuFxusrTB7H+M/UVLq2g3RtZNR1HzNWvVXasanIjX0VegA9q1lUjE9rB5LWrLnmrI5+K4tLW0Fjolk9lp8mAzu26e7PPzSN1PPbpXYeGPC72/lXWpiOa8QYhxysa+g/rWf4SvrCRyjTpLfddpj2+Wo/h56V2scqzKrIQ47ba5J1HJ6H3eBwFPDRJ1UqoFOZ9i5qush65pWkDKRWGp7yZLv3dTg07YfWq5bcwx0p/mMOKNR8xNIw5wahZ228Gl3nJ6UeZQTcm3Bl65prSFFOOtR+avemSSHdgUCuSeZ152++envXRfsv+EW+IPxmutc8iVtN0RQIppVykkzZ2lV9gCfxrz3xhriaFosruw86YGKKPGSzHjGK+zv2YPhpN4D+G1rBOcX93HHezyhsO0soDFSOwVdox7mvRwtLmldnxHEeYKjS9lF6s9iaRGfyjIck/MT069KsXH7lUVVAOOKgaER47OD/ABHBPvTS0sbK8xMvoT9a+hWx+QN6lxcKEaRthbjDDtVWaYTTFFcbAcbhmkurhdQVI1RYyvLlB+v1NJdFLVQy48pV6kUxDpnjtl3k4CD72KjgkWZt8rYUDgFetVoJGvWw5AXqFNXZVjaEu4wVGOtSwOZ+Inw60nx1or6fqEAZpR+7lA5Rq+JfiR8GvFXwp1Bmt2fUdLll2wCSTZEnPXAHH06V95x+bGFlfJjbOzvj3qpqWmWF7aubuGO8jkBDRuNwx6Yrir0I1EfQ5Zm1TAzSveJ+dE3h+bVLqSfVXjkUqFW2gLBFI75zzWtbwpaxqkSqiKMBVGAK6j4g6fb6X401q0tIvItYblljj/urwQP1rmm+XrXzslyux+4YearUo1F1ELcU3dStjaaZWZ1Ei5NLz601fu0vFBYbhtHaj8abuG7BFKvfNACk46mjPvTJGHSmZNBNxySeXy3Fctrkn9r+KbXTXl/0ZE8yRB/FXUM2fTFec67NHrHiK8muXkgsdNAhLQLukZmPA/StIHDipWgejxrHHCEjCoqjG1eg9qXzAy4xnFcXY6LFqVqt1oup3Ee1yCJc53dwfSppNB8Q3i7bnV/Jhz83l/e6etaGEas7aRNjVvEFnokZM0nmTHO2FMFjWP4fsbrUtUbWb47CwxDCRyq1oaX4X0+xk80xNc3BOTLNyQfatmRdmfTvSZrHmk7z0F3bu2K4T4seGYdW0Np33KIzl/LALEY4/I813CuKSRUkjZWXKt1BGQaIycWmTiaKxFKVN9T44vLq8haW0vDhoW2sjADaR9Kis2Zps7N3GB6V3XxC8Oy+HfEjM6xul4W/1i5IAztO76Vz1rbWtmto0ZaRnVi57H5sAj24NfS0pqcEz8Kx2Hlha8qckSQwlIVDdQO1PWEZ5q/tGOAOeajYbe1S9TzSr5DetL5bLzn8qsMy496auG71I07Cw39xDwGJrWtfEF1CBzWTtPanq2RzwajlRopyR0sPi6aPB5GBS3Xja5kUqpY1zXmrTuGqORFe1kT3mqXN8T5jkiqBU784qcjb0owDWqSMm2yARlWJpfrzUjIelMaMjtTJHbRnPTimeWDz3pVyBzTqrUCu0Jz0pvk7atbTIeKacK2OtSBB5dSKpwKkGGGakXbtGRQBWmjxG31qhJBu7VqNjuBimsq7TgCgVjH8sR59BzVZpNz5rQlQlXzxzVGRnjz8oIoMXEVsycCmx2hjbOabJcdl4qaLc0YbNA1GxMrFW56U0ruZiTnjpRtdl4OOaRfvHOc1WpZzSyYkJBIPanyTPIuGJIrQktlmkJ24IppsRjgGjUsqQ6ZNMmUAI7VKunzw87Tu746V0OmW4ht1yO2assy+lSWcazzqxZS5pDJOo3FmU12K2sSsDtHT0pJrGB1w6g96lgcnbWtzfudnzYHNWIdJuOQU59DXSw28drH+7GwHriq0l9HCxxy1ICt/ZckKLwp4zVO6ZVwvfuKuXDXFxbtiQRjpjvWC+9dwZtxzViY95vK+6ael8ehqptMmeafHbt1zVEnqHwh1Qfar61Y/MwWRfoODXufh2423EYBr5n+Ht9/Z/iy1DD/XK0R+p5H8jX0PocvlzDnkHFclRHVA9Us2DRDk1ynxG0uHVNINvMA8byRkq3Thh/hXQ6XMGjUd8Vx/xc8SQ6Dp9lbk/wCkXlwqR+wHJNcR0xNuxt4o4YlAAOBmvR/CMSLb7cAjGK8st7nNrbzA8kDdXpHhG72wq1c8j0IBqinTNQkiwViflW/pWlpA3YOe1WfEVl/aWn5X/Wp8yms3Q7jdDg8sBipN4nY6PHmTex/CumjMckWCB0rirW7aNhWzDqB8oVmy+p558TokvNagsI1Hy/vXY9Mc4FZ/huzijuv3kUjRLwXXp71Z1pWvPE18SctkY+mK6vwqsEliYTtEg4PFSdcVoJHHBDg27ttxkBhzTrzVBHbkMc1U1uM6YplQ8Z7VwnjLxU9rb+XB887j5VHrQaqm5OyOd+IGuR32qG2RwI1BaR2PCispvEV/rWkQadpjfYNH2ESzRLskn/HrgflVHT/D7XFw15fytLM53NHn5K3lVUACgAdsCndo+uwOWxppTqLUr6bp0Gl2qwxL93gMeT+dXFf5uenpUbNtUk9KarbmyDSPpEktgvNJs9SjZZ7eOQHk8bT+YwaypNGvtNZZbK8aRI+UtpzhB+I5rdX/AFdNHy5xxQMx18S3Vgzx6hZyLNnI8pCYyPXd2rVj1i1maFI5lkeQZAjbOPrT2/u4+X07VSfQ7GbJMKxN/eiOw/mKB3saUNyskhCurY4O09KeZMk9a56Tw2y7lt9Qmt4DyI8Bsn3bqaZ9g15GDrqVu7qQBG0JC496BczOmaQAd6RZA/HSsAx6/D80ctjMrDl5FZdp9lqpJceJdwKWtoUjP3RJhpPfp8ooJ52dW0fPWhmC8ntXPxrr88hDmzhV1zuBZth9OnNTtpusGMs2qRDIIKrDwBjqPerFzs6D4I+C5fix8ZwJJml0XQcXE6LF8jv1jXJ755P0r9AYTFplqq2yMAqhcl8D3J9Sa8S/ZX8Ix+EfhrBe2somnvJpJZZXUMzZYgZx14xXtthcR3g8zG4IcFTxyOtfQ4aKUEz8PzrESxGLnfoTW8yTLunZldSP3arz356/Spri6+1fuQA0jL7gDnnvVa6jEk2EGJDzu79ansmhtvMjlUlz1P8AePpnsa7kfPhEDbq5x8nQn0P581HMwvswwN5lvgEyMMFj1x9Kk1C6jkxBGrKAPnLcikhHkqvlDJUYPFMCX7PH95QIyBnrjNVebqRmd/LgX9adJcC647gYZumPapvJHyxjGwjv2oAdJMI4fnBHpjpVVY0hgklZtpkBG3APUUxpCMF8FOqjP6mkurj5VbaojwHJzn5c8isnsXHc+Ofjo0S/FDWxAGC70J3jnJjUmvPW+avQfjxcRTfFbXjHyFeNW/3hGuRXAMwxkCvl63xs/oTK/wDc6fohv8PPWjaKbRWDPUHFtopN1NYmmb1HWkO5MXBprSKqkk4HvUSyLu6g56VyvxBlaG106QSCNVvEzu6Hg8UGU6iirnW7t3PH4VIuNuaqWr+ZCGBBB9OBS3dz9ktZZtu7Yu4D1xTQOVo3LPklcNnKnpXK6r4av7fUpr7SLqO3lnI82OVcqSD1PvXHatqFzPcJcm4mDyPglGIAJ7Cur8IeIri4u5dK1Ab7uHlZDwWX0I9a2Ssec60az5WbGg6TLptrJ9okV7qaQyyPGMDJ9PyrWZhs96bn05FUdU1e10eNZLyVYoyeM9W9gBTOjSCJ5rhbWKSVvuqpY4rzLWtU1S+VL8zvFaSybF8tsd+OM5rprr4gWDAxxWdxcKQQ3Rc8Vy0Oi3F5fedY2EsaBgypMdyj9KcTzq1RzdonUeFNWv3vrzTL397JajPmE5PsDXU7qxfDOgNpgmurmQyX1xkyNnpW4qrnnrWT3PSopqHvHCfFnw2uveGrhkTZLGu5pcZ4HK4H1xXg014n2extbaIYVQjTMfmJVRkY7csa+rri2juYTHIN6d1zXzb490s+H/EE0LiNS0n2qNNvKhzypP5V6eFqcvun59xRgdsRH5mSrSRn2qbz3YD5aaspmVfpT2/djmvRufm1iORd3I4poUrzlqfIwbkUm7ctBIv2gpyaVbrzOAKjZQ3WnKqxn5eKBokDBumfepo5Pk6U6OFI48/xGnsu6MgDmgGRiYYwcUplUCq3K5yMkUzzA5Axg0CLm/dz3p/UVTaby6ek+ec8UATNncMCmbjSeeKhab5jQBL54i4LAGo2YHhPmPU1SurX7Q3ytipbaFoVyzZqtQF8+ZJMFMJ61YE5K5BGKgkuY2jf1HFQCcYo1AutdIRx1qBp33HA4qFXUDNLJMPLo1AJrhZBtb5T7VVnXf8AdP1qOQls5Oag3OuQOBRqBP8AY/lHI5qZVEChCc/SoIrpCPmOBVe41CMbljbd70akstteBGKgZFQSaiseSM5rLkldjkVr6D4T1XxLIEtLZ5Fxy2MAD1osxD/JKfdUA+tJ5MkcTS5PHpTLbUBNIMoQfXNTyzszFAcL3qSyjZ6tP5+F3Fe9bcN1HLgOcVlOuzhOvrQp6BhSZZvfIqjbzTuGXpWT/ai7cAYOKj/tF2U4apA07maOFRu5OOlc/Ipmkd14GeBSSXBOd7nPvVOSd952HgirAuzXCHABPArPuo1LfKc08IGc43etDZJwRxQBFFHitK3hSOPcetUJE+Xg81NFcOq7RyfeqJRY02Y22pQTglfKkVgR7GvpHS7lZFSQchgDnue9fMkdwQx3LxXvvgXUl1Hw/YXHXdGAfqOKxqLQ1jue0aDcK1vHg15t420ybxR8SpJJQfsumwJHAGORubljj8q7bwzNvQDtVQsn/CYapC4wxEcin22//WrzpHbDcqskmm24hYnDLwa7jwLqBnt4gW+YcYNOutBh1zQ2VRsnjBZGA7+lYHhOSS1kCkFSDhh7jrWJ2RPbrXE9uqNzxXPfYX03VHDDEcx4q5oN8W2bjxiujuNPh1S3w+ARyDWbR0IwbiQQ7Tnk1p2t6PJALAVgasJbJglwMqPuydjWZdaw0kJjj5X+8Khm6I/FWoRW+oLdxfM6/KwHcVEda/0dLqylKTqMGPPB+oqmLUzSb5BkDkBq5bxNMsMiRW5drgt92H+tZminY6bU/GzajGcqQI+Tu7mvPJ5pdV1B5Gk3FXycdAPQVoWuj397GsUxbT4iMvI4y5HoBUFvZwabeSWkLGQDlZGGGNB7GX2nWSZe2jbkmk8z06Uz5qTf8xGOaD9BiSbiwoWMA5PWiH58AU98K2M5PtQUKGNNzubg0v8ACabHw1BYuTgAdKQg04crmkoAcoBFOA3dKamG4zzQxI6cGgCRmU4wKFYetR7hS5xQA8Md3HNS7jtI7GoI2+apee1MD64/ZtTzvhrpLGRsrJKoyewkc4/WvSbxdsmbcBJB1Cfxe9eUfsy3Fv8A8K9GTtaO5lRVJ4Bzk/zr2DT1jRXZ/wDWtzyev0r6bD/Aj8FzZcuMqLzJdNnC20iHaZX4YsMsPYVHqzeXxtCtnnBzRfQrDGs0QZHycyZ4PQgVVsVM1wDOzYJzluhrpPGH2bLAvz5JbvV2a68zMUXzM2APl/HNKzQxx+YYVYEdKzoVktTub5mbn6UAaklr9njV/NzIRuxweT2qGST7QUiyyKTyCvFO+2Fogkf32GMEZA96tyx2+xBErkADMrHknHJx9asCO4ZVADRbSeCpGKzLxvssPmxnDNwQO3+RUkkztL+9diuTljyaJPKVVYSZXOTu9Byf0FRL4WaQV5pHxJ8Wrg3XxI8RyMckXbKT9AB/SuQ6AVq+Jr86t4i1W9JLfabuWUEjsXOP0rKVfmwa+Uq/Gz+hsDH2eGpx8kHPrTWU5p7D5uOBTf4qwPQQuDUckfmKV7EVLnjFJxQM5S68CmLc2maldWPO5U8wug55AB9a57xfa+INJtLeWa6iurSG5Rw+35xng/zr0lG4qHUbOPUbGe1k+5KpXpnHvVHHVp6aBDdC4jWVc7W5GcVIwWRSrDIIrk/B906JLpjh/PtGKZkPzOoPBrq42/Gg0g7xMyPwrpsdx5624Lg7grMdqn2Fc/42/wCJPqmnaom1G3bJG7YB6/lXaF9qnHXFc5470iXWtCcRLvmhbzUX1x1FaRZzVqajFuKGza5qmtKy6RbiG373lySOPYVPp/hOCNvM1BzqNy3zM0wyvPtXOHVI9cWCWe8a006OHDLG+3Dgc8fWuo8MXksmiwPcP+852lz8xXPBNaHJSqcztI2oYkhj2IAi9lQYFDAHqM0qsG6emagvL6KwhM07+VGO7d6zsz0PdirsnXDfd5pdwBwTg1x03j7zJQtragxMeJHyufpWvpmvLqTGN4zHOoyVNFmhRrQk+VGqWHI6mvIvjroKy6bDfwR75kfMrkD6DmvV5PSsPxbpY1fQ7i38sSHbwGOBn1PsKunLlkjgzGgsRhpwPnbTJxPCvGcDmrE1v5h3K3FZ1hix1K5tXbBViPbrWssgHHUHvXubq5+FVounNxfQqeWYYyGOai52ntV9lVmyelRyQDGRjFWYGezlmGWPXFSs23ORnjrU3kL1xUOw7mzyMUASG6k2DaflqWPUNq/MmTVIRtnKn6CpljGPm696ALjXEe1ZF69xVdl81ty8E96r+Sy7uflpUl2tgZoAQsVfPanq3cnAqwIfOGRgVG8arwRQA3zB/epjSbWGTuFI0QPQ0sVv82f50AMaXdznmmsxZTzmnShY+D1+lVVZhlui0ANnbZwaiVw3Q81JJMGIBGRVWQruIAwKoCfzQvC0jTHbnNVWnCcnkVWmvNwYJxQBPJdCPO5iPpVZ9QPRTVJmZmA5JPYcn8q6Pwt4B1bxVKDbQbIAcNPMdsa+5NNJvYlySMNpnY4IJHcd66Hw14J1TxHMhtLcCI/8tpG2oPctXZ6H4d8N+G5nkmx4juEPKqStuD67sc1oa1rjapiOIyQWq/dt1wsY/wCAqBXsYbLa1eztZHn18dTpLfUoWfhrw/4bZRM7a3fKv7xUG2BH7gHq1OvtUuLyGSAMLe0bGLaFRHGv4DqfrVby/QAfQYoZeBX1VHKaVOOu589VzGpU20OM8uNWUL19adcsqxk96bcSEKiqcFqrMgkbDvyOvNfnR9sNEjvjBqCTznb735VbaSGFflGT7GpbG7t0DPKMGgCnskVSxjbimxzfNjOM1pXWtx7XSNN2R1NYaxmQ7icZoILEmz+JuarzMq/cpZrQqobOahbKjFVqBdgZ42yACPepTJu6gE/SqsVwV6jil8wlgRRqBO0fGSKRmGzIUA1ZjbdD8y8VXl2hiAeMUagRSzLJjaMV618ItQWXQXgB+e2kKEex5Brx4k7gBXffCO6MOqX1uWwskIcH3FZy2NIvU+ifC118yqTim+KsWviaCZeHmgGSO+DWb4eugs8ePXtT/GkckuuWM0Z+5CTt9ea86aO6mz0vwXrCTIiMc+tR61pv9j+IHl4W2ujlD2DdxXF+HdZOn3ac7Q3ysK9c+xw+JNJFvJ8xYBkZeqn1rCx3Ig02YrHlDnb71vabqDzMPNyE7CuEZrvw5dLa3yHYWwkwPyyf/X9q7CxmS4s1lQ5PtUs6Im5e+TNCQ2GHTB5rnG0OzmmYAFCf7ppl3eTqxAJAptrcGNCzsS1YWNRjeFIZOJJZGT+6WOKoXmm2ej3H7mNIyB1Uc1oat4gj0608xnxx3rzy71vU/EVwxsbZ3UnAlf5U/OlygWfE2sRxKqBgCzdqxrq6+3X0E0SMqRoUMuOGJ7ZrW07wjbw3yT6nObycY/drxHk/zq341ubWOaytbVVTClyqDAFPlPey5P20bGJ8/Xdmmcbs96ar7l65o+7yelB+gRHqxVsjINKPvZNM3EUoYt2qWUS7h60eYAajpNv+zSAsK26l/CotwXnNAmB6GgCUHacgc0m41EJvU4Hqe1YuoeMrCwZhmSfacN5a1ViZVIw3N7P5VDe6hBp8LT3EqxQqOrdaoaX4ksdUkMUDssvUxyDDCq/inTE1K3VJLhYCh3DecKfrVKJnKtpeBPZ+MNMuZlQXGGb7uUxmujjbdyOleTR6XBdXH2Kzn+33UpDFohtjhA6nNeqWsRtbaJGO5lUKT9KdhUakpv3j6h/Zbkgm8F38RIEkOoyfMDn7yIRXt8kaxxqzEqe7Yr58/ZRuEh03xHGYwzfa4nB9Mxkf0r3fz3uLjynbPOOOlfRYf+Gj8VzyPLj6nqCr5symVtyZ4BrUngS4hZXaOMRrnPb8KilaOSFkkkjjEY6478DFVeTIYyMxZ4z3rpPABJpJjGsxzEuRHtGPzqxceWhYMS2cYxTnWNsqC2zZy2B8vPb1qiu6EmRyWUn9O1AEkKvbyAjrnhqtNOtwwU7gP9k9TSeYtxCFjVsY5PaqrQvb5fO6LOeKANGSYLhdoIPJLCsrV2aCxvJIVEbNBIfmGeinpViC4MzEM2FPXGP60zxNcR2ek6iXDKILOV/mOc/ITUz+FnXQXNWivNH59tJvYn35qPcQ2aGk3bcdxkY96iYkE818jP4j+h6P8NIf52fWlVgTUNFSbE5x16Umai3H1p1ADtuOKMDPNJu+YUx/mNVqByXiuBND1q213DBTiBxGcfia6i1lEyqVOVYZBqprmmLrWl3Fm2SZF+XHY+tYfgPWEn09rM+YZrR/LZnGcr0oOZPknZnWKoJ70rHkcZAPYVGOeRxUd0kk1vKiMQ7KQCDg01ubS+Gxkah4d0u1W6vhYxSTKjSDuCfp0rltFlt7jR4767FxNczs2wRH5Uwfu9fStTwb4d1XTdWu5ruVjaSJsWGRid5z1q23geKK4drO9mtImYt5UecCt9Tx5U5XvFFhvEUei6XDHcEvqDjiFRlvqfSqltoN7rU4vNXkLJjKQ54x9K1dN8N2emyPKVa5uDwZpTk/lWpI/wAoqXob06cpK8zhfElrHp3iCCW4jf8AswR7QIV+6fT61peGw13eTXaqyQbRGgcc4HeujkxJHsZQw9CM01VVAAOPpUtmkaMYy5hWPNRSYkUo4yjcEUpctzjFIv3hSW50PVWPnf4ieHJU8UTtEFSSU7gidvQVzkd9LYy/Z7pDGy8H1r2P4rae8XkahECDGcBVHLN15/AVUv8Awpa+JNNjnMSq8kYIcDnkZr1qNTmWp+LZ5hvq+Kk11POI5VnVWR9ynrSyF14UjFM1nwjqPh+VpIj5sOcDaf51TtdWjm+WQbHHBzXZe582XOejdaX5dp/KoXkDNw30pFdl3L1PY0wJ4lC9OtPZR1qJcqoYjg0rTLjmgAz+IqPydzfKDu9+lL5inocVIvzEgUATxriHOe1Ruw2knn60pfy4wvQ0xmEkfJ4oAYrBh2FSrIMFeOlU9pPCHIpzLJH2qtQFm27i5bcah2rtwfu1UnuBH97g1VuNSYAKox70agaEkkEKHccVm3F5GxO0ZFU5pmfDOTgnHvW54d8E6r4quHi061d9oBJxwB6k099BN21Zz75Y4+Y8c4Ga3fDnw/1TxNK32WL92g3PI/yqo9Se1ei2Hgnw54TjaW8m/t3URj/RoGxbofeTqfpin32sXd9GY2K29t0FrbLsiUemOp+pr2cLlVfFPRWR5WIzClR03Zm6X4f8OeF4/MMI8Saj90c7LaNvc9Wx7VZvtWvtYjEd3IBbqMLbQLsiX6KOv45qNowsahQAAOlJzjnmvtMHk9HDpOSuz5rEZlVrO0XZETR/KB2XoOw/Cm7fT9anbpTccV7fs4x0R5fM3uMHQcU14y3NPahmO0c1LSKRyNvEjsXJz6DFVrq2R5CRWtMtvDw2F+lQ7rVl2h1BzX4sfqBz81qFzzgVXkwgAzXQ3mmpJIChyuOcVktp8is2EOO2aAKZhIXJPFKsZCdKluIZI8ZGKnt/ugFcmmiCBYXaPAGOaedJklXduwK144A20kDGKmaRY/lHSnqBhrpbNyOtKtjcIp+UY+tbaSR+lNW6i5ABz9KkDCaOcK3y4FRm3d8MzYFdIWSZTnGKqzLDIpAI44oAxprfaoO6tnwLfGy8UWSuT5cjeWce9RrpayNjPT1p0dibW6imQfMjBgfpUvYpH0Lo8uyUeorq2hW61WxYnbuiKk/jXCaRcBoo5B/EoNdat0VuNJcHP7wq35VxVEd1I19X8Ky2kf2iMB2HJCV0Pg/XCsUcZ6Cuj063Nxbr8objvWVrHhebTZDeWsfHWRB0/CuNs9KMTsZJrPWLXyLqMTREZKtWOvgm9t5idI1AxwHkQTAt+ANYen6sjKCrHd3Fdv4f1ocSOcoO3eobN4qxzt34S8URN5jPaywt2DMrfyqnHpOsyblPkwAHAYuW/Su38SeOLVbcRo4DDiuIm8WLHCOWZ2OVUDJP4VJoNvPCtpa2r3GqTfbSOSsg+QfQVy6+L4IYwtuu9RnaqKAPwql8QtW8QXVrGkEMcUMjYLTNj3xgVxC+IrnSVCanYNGmP9db8rVanqYLCKs+aex1P9oX1xcSSyuYyTlQrdPalV23M7cyNyXzWbZ6xa6iu63mWT1UHkfhV+GQN/gaNT7DD4ejRXuGJq3i+PT7o2sMXnXAOXZnCov1NT6b4gluLuO3ubZYHmXMbI+5TXKSeG49S1q/sZpWgm80zRPjIbPauo0Xw+NNkSe4uGvblV2h3GAv0FJo2hOcptG/70mRTFbsaVvY1iz01sSK+1qk8yqy+5qVWz2pBcXdmjI703d81DMPXB9cZqrC5hWXzg0e7blTnHUe9ed6pZNNcf2fbzf2g6knZADlfq3St21uW8XT3KxyyW2lQsULRnDTMDzz2FdBZ6dBpsey2hWIdyozn6+tao46kfaM4XXNL1COSxuZZEsnaRYES3+/jHdq6+38H2ERV5EeeXHzNM5Jqv4iw2qaOsmBF5hbn1Fbxcqx+bc2aYU6cU9R1nYw2K7YYViz2UYq6nDDNVVc8HNTeYNuak71ZbH0F+yvNCq+J4irmcy27gg8bSrDH5g19GzW8VvbhcqzkZwvavl79lfVms/FWsWyKrG4tEkO7vtYg/8AoYr6aS8hhYFg21R1PPNe/hv4Z+McRR5cfLzGXDPA3lk7mIwvsKuwxxeVGq8gD5/aoYI/LgaaUfPLzhuuKSVmgYui7cj7orrPlx0yN5jQq/7nO41ZWOH7OyEHJ6HNR26bccgvIfmAqBm23DAnGDigBq77NiuPlI7Gr32pGhYIqqpULjGe/NRTMs0GAM4NVBI0bcdPegCX7KWYMny/SuE+N+rLafC/xFN5uyZ7fyF2n5juZVx+Oa9Ekb90pV1LN95cV5V+01Ctj8MrhEg27riAM4PB+cH+lZVnywbPUy+PPiqa80fIEzdsY9qib5lp8jbu+abzXyktWf0DBWiCsVxmkYk0jHp7Uhb0o1LHbTto+6ozSby1OVucGjUApN3+1TWYbTTfoakCXaeen1rir+Q+GPE0UwkEVhdfK0YH3mrtFb5eawPF1ib7S3KKGmi+dOM1RhUV/eNuN1ZQR3p27uKx/DN1NcaPbtcLtmC7X5znHc1qtxGT37UDjK6uZviDxEui2atgvPKSsaL1+tZFrp+u6hGJ5r0W5YbljyTgVXmX+0vH5WXmOxiDBO2T7fjXYqwycjmtVscXL7Ru/QwbPWryxuUs9SXMnQTA8EV0Ctux61j+IrX7Xprkf6yNsq3TFVm8WWenxRRys09xsA2R884qrXHGooPlZ0LGoZGXkZGfrXLtNrmvsTEP7OtOz/xVz1tN9p1RoYZ7mdUfy3mzwT6j2pcqIliEnoj0hWGDxTeW3YFY3h+7naa5tLk75YDt3+ta4k4OODUbHRGXMrmB47s1uvD1ygj3y7fk9s9T+leW6L8XoNJhj068sCyQfIZEfJ4r2XU0M1jcJkgtGwyvXGK+SNej+z61eKBtAkOBXpYX3tGfnvFFPl5Zn0Nb6xo/iKL/AEa5ikLcmNiA1cr4m+HMN9mS2UQy9QyivG4bya2IaORkYehrQXxPqKKP9Ll/77Nen7No/Obl+80290O42XKblHAYdDVu0urecYLbWP8ADVW18bXEi+XdgXUR42yf41PJpNvqTCbTH2S94O/4UuVgXSpLck7RUE9qksp2Nkdc1nR6pPaEw3IKN3z1rSjlSUBkbIIpAV/LKnGM1cjI6VIsW1emc81NFb7hnbzQBWaz83vUf2cLyDkCnXl4tuhJYH2FY1xqjyKVj+UE1WoF24uFgYkkZFZ91q7zLtH3R0qizPJIQcu3p1rf8OeBtU8RSBobf9wPvTMdsa/VugqoxciZSUdzBkd5Gxzn0xz+VdZ8P/hnqnj/AFARwPHZWCDfcahcf6uJR/7N6Cuq0fQfDOh2LFYZde1VH4cnZaICOhOMsfpxV+61a61Cz+zTzMsGQVtocJCuOnyD731Ne5g8pr4pp2sjycRmVGjpe7Ophs/hn8PdMmstP0//AISfVnQxS310xIBI52kfd/CuYvvFFzdQtZwFbSx3HFrbqI4znuQOp9zWPcQDb8ox3+XpVXzCu8bM56Meor6zDZRSw7vNXPAxGZVKytHQvoMj2oWPc2PWq0Nx820g1aDZ9q+hjaKsjxZNy3I9wViueRS4NEkQbqOo60cImK11JIfMxIynjBpP4qc6/NnvTTlelZSZSJOGWo9p6jpS7WbjqfQU1V3YVTkk4HPWsnJdTRRe557FI95kuzZ9KdDbvI+BgCnblUEioYbkg9eAa/Fz9QN3T7RYFyzE5680klxGZCm4ACqJ1dNoVB2/WspfMmmJB60CZqahIshGBketFvDlcr1qKJfKwx5Aq2t4NvHAHNBIq79uCcUv2d2XOaSOfzGJzxTWunV9oJxQAqoVfAqZgPQA4qv5m2QEjFW2UeTvHWgCs/TGeM0xrdc7hwaa1vJ94sSDzTljZurCgskjVlYkNTxd+TGd/wAwqNZERfmb5u4qGRo8Eg/nUsD1/wAI3n27SLWUHnbtP1HFdoszLaxzDjynDnPtXlnwzvGFjNA5zsfePocV6toZS5zE3zK3BB9K5qh0Um7nsvgjUlvLeHa2QVzXpEenx3NttcBgeoNfPvgu+OgXzW0jkIv+q3HqvrXr2l+LY5Iwu7muCe57VN8yJde+HNtqieZb/wCizjo6Dr9a5f8A4RHxHpGUiWC7j/v+YVP48V3MfiJW/j4pJ/EigEZzWMjoR57/AMITqmoXLNfXEVrCORHAdzn6k8D8q0IdO0nwuh8uJd7H55XO5z+Jq9q3iWONJZGfbXkPjzxLe67bvBpUqRtuz50mccewqUddKjKq/dRs/Ebxdpd9JaafbkLcu+VTg8DPJrlcrJHhuQRyvaue0Tw5Ja3bX17c/ab1uNwHyj6Vvqu3ryK0PtcDhvY07SRmXvhmzuiXjRraftJCcGq8d1quhMDNH/aNp0JjOJB71smY7hgU/cCx9R2oO500tjlte1Wz1C1+2WVwsV9atuAkO1mX0xXSaTqB1DT4LgghpFDEVBPo9heybp7WORvUrzV2MJaxqsa7EAwAKlhTi4u5Z3n0pWkCHmolPy56muVudal0XWSmo5W0lbZFcZ+Un0xUHU5cp17TIq54AHJzRp+oW1/GXglWUZIypyMjtXI6tfTa5cHS7FpIoiMz3CgfKOwrf0uzFnbxxIoRVGMgYz70CjLmNOk6tnn3ppbaMnpT0YHBBoK1MBPDd/YyStpmoC3glYs0LLuG49TUgste24OoQg9tseK2bq+g0+MSTzJChOBuOMmlguo5F81GVh1rRGPJFs5y+8O6tqkIiu72HYp3q0aFSD+VLcRavpln50+sQxxKANzLzXSb88VleJNNTVtNaGSYQAHcHboMetMynTUVeJl6X4vnX57ry5rbOPOiUjHua7KGZZI1kU5VhkVwlnaxybbaTWLZojjckKgFvrXZ24WKNI0OUUYFJjw85PSR6/8As56iLP4jRoSQ1zbSxKO5I2tj9K+s2IuG2umB3Ar4e+F+uDQPiB4evWHmRR3io6k4BDjZg/8AfQ/KvuSzmM77Nqj1x/SvZwcrxPzjimly4qNTuiws+5cS4XC4ViM9O1RW8nmzNKVUqPuqT1pl8waQRRscMcYPUfSpYT9mjaMw70zyxzkflXoHxLFkzHGg+6W/u07O6HO4ZzgDvTI1Lu0uAd33cdMD+tPmhCKJM/ORQSNZjkDJHrippIRKixxhpBjP0OOajt2XGSNzHrk0ikKzGNieeVzQWRR+bBKMYPbLDPWvJ/2mpzF8PVQnDTX0YIB4GMn+lewzSLJCyL8hJ5Pfp0rwX9q24aHQdDtlclWu3b/vlP8A69c2I/hs9rJo8+NprzPmbcvbmmswHSkbG7gYFMfpXy/U/d1sLvNG6k47HmkplDt3pS5JOajWlyaAFVyrZHBp23+LqTUe70pyse9SAM3FMwWHTIIxzTsmm7sVQpao5PRZIdB8RXWmtJIZJ2Mq5B2+wrrvMBXFct42t2tVttRjl8kQyAStjJ2ntW3Z3S3VvFIh3IwDK3TIxQcsHZuJga1Yahp3iWDWbGL7QjR+VPCvVgO/8qlXXdbvlH2PTPsw/v3B6V0RY+valq0yHT6p2Oc/4R2/1VgdRv2dc8xxcAVqWOh2Wmtuhi+fuzDJrL1fVZZLiaOOf7MlsAzvjJpPD+vS3l2LWZxMHUvFOowGHpWupzxceaz3Om+/gMePSuNh0fVNH1S9NgIWtbht25j8y+uK7ASe3NZ19rVjZyFZpkRl6jNSbSjEi0fTW06Nmkk86Z/md/etANk1HDcx3Ue+OQOn+zQrBWPNSzSO2gl1J5cMh5+4c7R2xXyj41j2eKL9VBIyOvXpX1TcSfu2wQpx1avlvx5x4q1D5txyNxHrg16OD+I+H4q/gw9Tn+e3Wm7T3P5UzzD60KxNe2flpKtWbW8ltZVeJyjr0wap/MvelTrRa4HeaXrFj4kAt9RQRXBHyzkAZ+tVdU8M32hyGSM+dB1DLyK5FZCGGCa7jwn46js1Fnqg8y1I4k6laylEpGZDrgjysgINQ3GuyucRttHtV7xEdO1K5drFCmTw3r74qbw38OtY8UTyG1h/0eAb5Z2+VAPcnpUxi5aITairs5zc8jlWLM5PQDNdX4R+GGt+MI5prW3RLO3Aaa5mfYifUmu10nwt4e8OxqwH9vXvc5MVuh9m6yfSpdQmn1GMRzzERZ+W3jGyFcdMJ/U19DhMlxGJXNJWR4mIzajR0TuzO0nw14f0G33BDr2o7iMnKWqe5OAX/Airl9fXN9Gsc8mIF4W2iGyFfoo6/jmkjj8uMKei9B2FDDJ5Ga+3weS0MKryV2fJ4nNKuIdk7IjKjaABwowB6U3afSpX6+lRt904Ne4oqKskeZzO92V5CegFRNGzjlR+VW9pOGHShvu56GsZRNYyM5ty5AJCmgMyqWzxnFW5FBU5FVmtw2eeKytY1T0J0lEgGO3HNDDOc1AsZjbg1YhjaaVYlUu7EKoHcmlzcurGiF8ryelLFtk9a9C0f4R3d4AdRufscxG4WUCebNt/2+QqfiayvF3g/R/DMxjHiiwilAz9nuTzgEg8qTyCK8yWYUebkvqejDA1pLm5dDT8F/D6z1TTYNSv5ftizFxFZRnYilCM+Y+fccACtC8axv7bEemQLpNu5jub25jFvbgL/DHwXY++a88F9qnhO4jdC6R3A3IrgmOVfXb3z61ieILI6+pGnXNxDKzhn025m3ROc9VY9D7V4OKp16k+eMtD38GqEI+zqLU4dljjXcclv0qpNI7dvlPSpmX3zUqxiTYCK+FPoRLSCPzI2flR1xVy6jhZla2RoyOoqaG0WNemalSP5sBaAKtvaksdzVNJZoy4wAauLabmBJwal+zhecg0AY0qfY4yQOp60W8DTYY9DzWlNEsi4AzRwq4UYoLKjbVyDULSNuUZwKutGGycZNMSFWfJ4oArNG785pATbyBsZ9TWkqI3Cr0prQhs8cUAZ1wyzyYRCKSbTlSMMZ8ue1X5lYrhcZqm1rIVLMeRUsDpPhxI9vrDxs2UkjwAfUHNex6PcbLkNnrXiHh/UIbe+tXwdwcA4HY16/psirIrZ4xWMzSLPTFsYNThUzBgwHDRnDD6VmXS6to+ZIb4TRKOAw+Y/X3q/odwJIV69KfrUbGwnKjd8jfyNcEkd1Oo4uxhaL8Vp7reqwSOUO0swwM1q3Pj68uECpGqHHDZNeZeCVj/ALOIVpm3MzESnvnHH5VvXtnJPZzRQzGOV02iT0rDdn6HhcvpSpRm1qWf+EgGvSPtvftTK3Kq+cGo5rqO1haaWURRr1ZuK4u0+Gs1rtZdU8twc5jQj9c1e8VW91b2elbvNuoIZf8ASNoyWHGCR+FFkejTg6Kso2Nq08TWV5ciKNnLN0Z0IU/Q1rMSQM8muDtbmOTUDdRQ6hespPlwvGEjStj7HreqMWuJ0sIO0cQy34mg7KdWUt0a99rFrpah55Oc4Ea8sT6YrB1PxBfPbpKFXTLdmwkkgLSP7BRWvY6HaWPzLH5s/Uzy/M9T32l22rKkdzEJgrZTJ5B9qDSfM1oc3b65eWM0DG6a63ttaGWMBh78V2qMGUHpxnFchb6ppOk3k6WunTPJE2151G7n8TXU2F0l9bLPGxKN/eGDSZlh5PmabLCsdv1qnqumw6pZSQzJuyDj/ZOOtWwOfbtTlxuBPaoZ6Ejivhyos7W7il+adJirvt5f0ruImXjjH4Vx3h1lXxJrUCuwIkEpXtz6V1642gDrSMMPscz8QJLxrG2jtbaSYb9zbB0x0qbwb4mbVFFjcRTC7iTcS69QP610bMdpzz/KkgjVGyFCs3daqJcoScr3OO8291LxBdM9lDdeS5TbOcBY+cFfz/Wtq31Sx8O2IjnuFWRufLj+Y/QCptW0axvm+0Ts0JH3pUfaMehrCtrzRLa4JsbCS9nB/wBase/9TVnPrF7moNW1TW1K6fam0h6/aLgc/QCpIfCa3Eitqd1LeuOSpPy/hTl1nU34GiTBfUuP5Ypv/CVLaMEvbWa2bPJK5FA9GtWYLTW11cSpb6bAlnHJ5Zk3YcnNb/haZ0nuYPNaa3jbhqI9C0nVWNzb/MJDu+RuD+FatnZw6chjgiWMdeO5oJpU3zXTNJLjyJFmjXmJlkA/3SD/AEr730PVIdY0e0vLYlreaFHR/XKg/wBa+BIRuYDt3+lfZvwH1iK++GmjRBizwxm3b2KnGPyxXoYKWrR8txTSvShU7aHd2ahW3yfOQeMmrzXH2jeFTKryeOlVXVY4yCGJLflT49scckZU5Iyr7sYPrXtI/MGWWUoofH7v1FO8zzmBZnCLwKrzRrMsUblfmOePQGpdojbAfdjPPtTJJpoUVUIKozDpySfc0W8gt45BhTMxA6cj3quMyNu74wMmpb+ZZWB4UgYOPagsZIv2ibegCNnsR1r5/wD2sJZodN8PQMwZWuJmOF6EKBjP417/AG1wVUruwW6r7eua8B/auuG/s/QIjyjXM0inH+yv+NcWK/hs+hyL/foHzfI4bH0qI8U45Y5PFMZgzY6Yr5k/bAY9qTOPamue4NNXLHrQWP3D1pu4de1Drtpi/dxQA8EVIHGOvNQr1pdwoHdDmY04A0zjbSeZQIpa5Gk2k3SsoYrGWGemRzWX4Hurm68O2kl0NsjAkADjbmpvF1+NP8P3Um4KCNuSM9aXw3Z/2folnb7i+yMYY+h5/rVo4d6vyNiR1jTLMFAGSScCsKTxja+YUtLae+ZOGaIcCqnxA8+XQfJt1d2lkAfZ/dHJrS8PXVlJpcP2ABFCD9yvUcdDVJE1J68pzupahbXNwlzIt1psjArJ8m4MPwqPSbqw/wCEks4bObbbWduADJxuJznrXV6vdQ2dnNc3EausS5w4zk9hWLovhm1uLM3V1CpnuCX442g9hVnI4S59DpfPDRv5ZUnGBtINcRNqE1jC9sNN3XYkO9pE3bwfftW2fC0MOTBPNC/Zg1RNoeoqd66k5I7tQXLnZFpq+T4imSECKJoVeSJScI/oK6Mg4BPSqGl6SmmrIxbzZpTmR26k1dLlQPSpOqmmlqQXqlrdwo3EjAXOK+V/HUnmeKtR4AKvsIHbFfT+tXSQ2LvIWVFGWKdeK+T9cuhdaxeTjO2SViM9etelg97nw/FE7QjAprH81K1M3FuAaftCrubmvYPzUFpGB9cUsSyXTGO3heaTGdsaliB6n0Fd/wCDfgrrXiqZXkWNLVMGRhIFVc9mc8D8DTXvOyM3ors8/QtNJsiV5JP7i9a63wj8J/EXjS5K2tqI7dOZJpnCxqPUuePy5r1bRfBvhbwfHIEi/t3UBwcZS0U/X7z/AMqvX+uajqVukE86rbqMLb26CKEf8AHB+te5hMmxOKd2uWPc8TFZtRw+id2UfD/g/wAM+Bxm6b/hI75BgRISkCt67zy3P4U+81K51NVSZlWBDmO1iG2GP/dQd/eoPLOAOuOBStHgcV9zg8lw+F1auz5DFZrWxGidkI33qT9aVF6gnmlXvXvWUVZHk3ctxrYxxUDZyeamb5ajIzzSGRuvcVG3t1qao/LPJrGRrHYr+YVpyzBlx3oaMqpz61H5W8Epk46+1YORotSU8r60kMMlxNHDDE8s0h2rHGu5mP0pFVtvI68D0Ndp8J717XW9RhhZYtRurXyrOZxyGDZYA9iV4FcuIrezpOcVc7cPTVSooSdjMHw98SeWzjRJhtG4r5kYY/huzWReQ3fh+8j82KWyvYTuXzEIKsD1B7/hXon/AAkkPi7xXqGm2WsSWVha2zGO3s4kW7uZkOJYnMgyGHX3yKy9Pg0j/hEfEaXU2ueIW0/ZdSW14VW6tlzgsjZ59xxXzVPM6k378dD6OWVwjbklqMuPiBP4r8LX2lm6Gj31wA3nKwSKSTuCQMgN0I6c1y0GrabqmpW2k61p9jpV/HtjFjeRqLKYc7mjlUZBPB9KZDpmmeI9HudV0Caa4gtXUXdldIPOtg33W9GX3p0OqLNZLYapZQ61poORbXfVP9yQDK/SiWFhVXtKJpDGSw8vZ1kYk2sWHg/xbNpGmTnxL4dlkCGyOTsYjkRE8hlJ4bvWz4w8LHwzrk2n/wCtRQrxyYwSjDIB/wBoVt6PrmgeEbVm8N6ALPVnOPt95L9oaNe4QEcVTsfDuo+Nrm9vprtY4IP3lzd3Dfdz0wOpJ9BVYenUpNzqaIjEVqeItGlueNR2T5J65q5a2+MZ61MmNw7Cn7WY5Xha/PD6kmaP5Rjk1GZhC2eppjZ6g+1MSPdwKAJ3umZRjikWRiPvGmxqvIpRhlO3igBwak3FpMUbc4HenIoTk80ADZ2nHBzikVApHJJpdwyeKCh6Z+b1oLJ4wByajlYb/lOaY27bjdRGvTPJqbEseq55704IN2T+VOG0KaaWGOKQhY4YlIKjaQc8V6ho84ktYHBzlRmvLuBgmu88J3gm01R3Vip9hWc0aRZ654bvC6heM1uXy+bazIRkFDwPpXHeF7vEn4V2SyB4yWJAxyRXDI64bo8l8G+XJp8RiundlLK0ZxhSGPFdD/nmsTQZGW61C1d4N8FzIm2NNjY3dT6/WtquZrU/XcDJSoRt2H5yxFOz1zkg9RWLrPiay0GRYZfNmuXGVhgUM319hVPT/Gh1KTEGm3DjHKqylh7kU7HS6sU7M6b7zVII/Tj6Vif8JASzKdNvV24y2wH+VSr4otxw8FzEvctCaRanHdGqw5xSfd5zjHNZX/CWaYGAe4CH/pohBq5DrVhcECK7jbd0+bFGpXPE4/xJ4fj02/juN8kVhI5LOhztY9eK7TR4YrWyiitmMkWMqxPWnzW8d1bvHKFaJhyzAEVh+CZn+y3ESsZYY52WNsdeelNoyppRm2jpx160jMF6ZqNWOelCt83PNQegcrpqRR+OtRVGZXMQZ3b7vbgfma7FMADBzXJaYvmeL9VkXbsVFAUHJB/zj8q6pflUE1Bz0fh+ZJtyOtVdQv4dLs5LidsRRjJ55PtVhZPbNc740ybWyVseS9wokz6U1uaydkNtNPuPETLdaodtnyYbRTgYPQn3rpLeGK1ULDEsagYAVQKcu1FAUYHb6U/cMjitNRRSsP8Au9MYpkypMpWVRIp4KsOKaxw3XAqOe+trdQZZo41zjLNijUcuWxiyW48OatC8R2Wk3HljoGzXQ7jurmvEerWt9HbW1rKk8jSbiVOQoFdHbriNQeoFFjGjJOTSZbiJyMV9VfsvXkLeBLiN2LumoOQMYA+VT/jXyonysO1fQP7KtrcXA8QPvZbZZIvlJ43bTkj3wK6MI7VDw+Ioc2Cfk0fSEZMjEuw68D2qaRljjO75j061XWIwtGUXhlzz/OlhZblzx93g19Gfj4+NRHglcc+uanmmNw7YVS7+g4AHpUZ+aN2UbsdDTYf3ILjrnGKBWBYcRliSCvalh+eTLHaGHBbpUjSRkEDP/AqgK/uwR83PepYySXDSKgYBc8cV88/tVawFsvDungZdpZpgxH8KhVP6kV9A+dtVnLBWAzj0r5l/as1CGfxNoFlGP31vZSyO3qHkAH/oBrhxT/dn0vD65sdDyPCy3XtSFgw5prZBxTa+cP2gUmhMFjntSfhS8+mKAHSdsUxfloooKuFIW4ppfdyOKeQOO9BI3LGncAgUu4LWbrWsRaVbSTyFQVGFXPLE00RKSSuZHiZ5dS1C1022hEpWTfKGPCqPWtya6t9Pg8yeRLeEcLn+QrF8K6e+59Tunc3F5hiG42rUek2//CQ6hNqN0C9tExit4TypxwWxWiOLm103L1v4q0u6m2pdqM/3uAagvPDcMknnWMrWU7HIkjHB+taN5pNndRNHJbxkEYGFAIrEt3k8N6klrNI8tncHbGXOdpq9SKn98x/Fl/qFvpsVrfIXHnK32heQw967q3kjkhR4nEke0bWH5f0p0lrDeQ+TNGskZP3WGa5eazvfDd081ipuLH+KHqRnPSgn3qb5lsdSzBcs3C+vAFMWSOZcq4YE/wAJrkry4fxAY5rQfaUjGJLVmwQfU0Wdu2n69YRxlonljYzwg5Uen0o5So1uZ2OukO3pjFRlt3WlqORtmTzwM8DNSdPNpc4v4qa62jeGbho5Yw0g8sDGW5r5sb5iSx616T8WtabXdct9KsreR2U72VeWZiPTtR4L+A+teJmaa7xaWcI3SncFEY9XduFFe1h48sT8kz7Fe3ruz0R55p9lc6peJZWNvJdXUn3Y4l3MeM9P/r16F4P+AuveJ5ma6ZLGzi/100j4jjPcO5GB9Oa9c0Hw74P8Ax5toE1i7VSNqKRAG9d55fGKq6j4iv8AVImikkVLQnP2aJdsQ/4D0/OvqMHlOJxT0jZH59i80oYVWvdho3hjwj8PbSeGyH/CRXkqhGLgpbA55bgguePXHtUeqa5e6wojnnYWy8JaxqEhQA8AIBj881njG7jp/KpNpbp1r9BwOS0MMk5q8j4nGZtWxDsnZDQu4cHnt7fSolhdW5PFTlfLXmmNJnvX0HKorQ8PmcmBXyx60xmZu1DSfjSUtQI2ba1M/Gp2jyN1QSVizWI4AMnJ5qIttOKVR8uaOq5qdTVCfwg0wsScVqaX4d1XWkd9O0u6v0RtrNDGWUH04qjdQS6XdPbXcMlrcrw0UylWH4GuZ1qd+Xm1Oj2U7XsW/Dvhu98W6oum2BiSZlaRpJ2wkaqMsx/Ou/Xw/wCB/BVgkmqyLqc8g5uZo2dT/wBcolwT9STXm1jqV1pV7Hd2U3k3CHKuORnpgjuD3FdBrOqL4vs7KW0mj0DxZp8iyWl0xIgkHRkz/Dn0r5/MY1781N+75H0GV/V78tVe8W/EqeD7fULSzks9R8MT6gqvaXE9sywvu6BlLHHOB+Nc74i8J6x4Vm/4mNpJDErfLdx5MTY6EOPXrWHafZ9b8fz23xY1XULN4U3iJkJDH+6CPur6U/T/ABJcx/Ed7X4cxalqekvt26TqBNwssfRsqTwvvXk0cZUpXUtUe7iMvp1FzU9Ga99c6X4saNtetpItQT7mt6efLuhj7u/s49+D6mmPa+J9QsrjSbT4jafd2EymOSO9le2kZP7rZUk/g1bPxO8M2/hXxVPaWoEUUkST/Z1bcIGYfMme+Dn+XauWEbEqcZHvXqfU6dZKpDS540cfWw7dN62Op8H6Po/wo0bWJpdYj17XtStTaeRZoTBCpOeWP3j7+1crbWU923lW0ck7oOVhUsR+VdV4T8LRa7rFpb6nc/Y7eUkbx95j/CgPYk12vizWbDwHoNjDDa/ZJLyQW8FknymSQdRNMOh5HFclSrHL/dguZs0jCpmMueTskeM3EU9v/rY5IWzgCRCM49Mjmuo8B6x/Zktxb3SKttOyzJKw4jlToSO4PetPx5rXiTwn4fsNSvpdDm84hH0qVSS4JPKknk44/CsUw2viTw7J4h0dWgso5Bb3VhJy1tKehBHVDninDFLFL2dRWuXLB1MK1UhqeWCRlByKdGw25IpRISxyBg0RrtbOM1+dH19xhjEjZOQvpSr8r56Cpdp47VGy4bBoEOaMdQce1NX7wp6qOoFDNnjFAClhTJC3QGnbT6VIsfQ4oArxofSpWBp7Y34HFMdgKCxtSKnc1Guew4qZQGOG6VNyBSq7cg0Ku6nNhlwtEfvSAa22NgDXT+DZszTxdiu4Vznlhmz1rT8Oztb6rH2UgqR9aHsVE9W8PXRSVRXoEEm+HgZJHHNeX6PNskHPOK9H0xvMt0+grz57nVFnm98xsviHq0REgSZhKgVRtywHOfrmtr69azviVGNP8XaTcBpoxcRlS0YyCQcAfrV9Jsopzu461zM/Tcnrc+Ht2MLVPDctzqqajaTLHcbNjJIMqRUui+Gzpt5JeTPEZ3GAsKbFA+nrWvLMsMbuwO1QSa42/wBe1WSNLq1bZG+4rHt3YA9aEenPkpu7O5UDhqlWTbyTXM+EPEja5byCVVEsZAOOh966CToW2jIpnTCSlG6FkuLfaI5jEQez45/Cql1oelyI00ttbhRzv2gAfjXni3MjSu80KvLI7M00xO4H0HpXRtY3114VRVVnIbcYgfvL6VVjldbdcosn9gLu2RXE0eMt5e4x/nXTaTNavp8RtCpgPC7eAK5axka91CyS3tLiAKMTCTIj24Axjv8AjUng/dDeapaq37uKb5Vxwoz0qXsaUZXkjrkzuJzkVIW2+9Rx/KwzU3HJ6ZrI9VnLeGCk3iDWXXcZvMCyB+h69K6n26VzPh/dF4j1RGGAzBhjr1/+vXTMPmOTQc1B6C9OSeBzXKeI9cOpLf2FpEjR2oH2m5k+7GTyAvqa6tcEc1y9xoeoaXf3s1jHDd292+97eZtoJ9albhiE2rIy9HutakuILSS7+zh490QkQMCPrXQ/YfELfK+pW6L6pFzUelaPfXWrJqGprHEYY9kNvE2Queua6ZlC9atsmjRurs59fCbzsGvNQubn1TdtBq1D4V02Fi4tQ7jJDMxJ6VrBgaUEVF9TodGNtDzy41C2aFpU0yNbdXKb953Zz6Vv+Eb6SZ7qHzTLHGQUD9vaobnwdOtxO1nerBDMdzRsu4bvUVs6Lo8ei2+xH8yVuXkbua0ujjpUZxqXsa6N8ox1r6B/ZRmzdeKoCcBPssg9ORIP/Za+elb5frXun7Jd/Fb+KPEFvKqutxZwsAwzyjOM/wDkQfrW2F/iHDnsebAzPqfc3k5H3gMcc1g+KvE2k+DfDl7rGs3q2VjZpvmlbjj29fwpPEniex8H6Pcalqt7HZWEEZd3mbAUAda/Nf8AaM/aKu/jj4m8iwlmtfCdmcQwtwJmB/1jLnnPYGvpT8asfoZ8KfjBoPxY0d7/AEe9WeyWXYVxsZBnjep5Br0FWiRkkB8xd2WX2BHFfkF8H/i/qXwa8bR6vZNNNZuwS7sY+FuY89MdNwHQ1+pPw7+IGl/EjwrZeINCnaXTrpCw3jDIQfmRh2IJxSuFjr/L3Kz4wGP+RR8jqUGVIPNPhnDRBcbjTCpVicct6VJIxlj2ENw+OK+Uv2pIooviNbmNt+7TIfm/7aSV9VshkZhj5gOlfJf7S7Fvig0fJWPToFA7DLSE/wA64MZ8B9Zw4v8AbF6HkjfxUZ+UCkb73pSV88fr4ifdpaRemKWgrUPxpOaROc59ad6n0oAbtXsOaFak3YpsjCKFnY4VRuPOKCJSSFuryKzt2lmYIi8ktXMafbyeJNQ/tC5jT7IoxFEw4b3NMb7T4svoXMbJpUbZCsPvn1rp44RCqrGgVVGFUcAVZyK9R36DVhyuz7q4I/SuU8P60vhtTpepxtbSROxjnHKOCc9a7Fqr3drBeR7JoY5VPB3qDTQ5Qe6EivIbo745FkHXKkGsDxNMt/qFhp8JDTeZ5hP93FSz+E7aOQyWUkljJjjyzx+VUbfRtY0e4e5gkivZXGC0gw1aHLUc2rNHXLtwADyBULMN59Kwl8YJZqY7+0mtpVOCyruH6VpWmqWWoQGWC5jdRyfmAx9avlfQv21O1m7Gbe+GYbq4E9tI1pcK2RJGcVb0vRYrCV5d7XFyy4aR+WxWHqHxJ0uGc22nrLq1z0xbf6sN6FjxVnR/h9408fK01/KNF0fqVik8pD/vSn+ma1jRnJ2SPHxWY4XC3le7H614207R5BbCV72+PAs7Qb3/AB7CqNpo/i7x/KPIC6HpyglnjfDY77pTwv0Brc0qz8D+CYZobKzbxHqYbDcGO1U+pb7z1Hq2val4gt1tdSule1VtyWUC+VAg7DYOuPU19ZlvDeJxjTtZd2fmOdcawopwi/khmk+H/CHgWSSOKAeINQHUqCLfd33Ofmf+VVdf17UdWjW3u5wLVTmO2gHlwJ6YQenrTlhCqAqhVHZRxUF3B5kYIXJHrX6pgeGcPg1zy96R+MY7iLE42TSdomVIhk4FRNu4DIvHGasM5XtzSbhJjI969v2ajokeLzOW5B5Z74zTwpVRk5HpU7t5irlVUqMfL3561Ep+YjtQMRnyaY1OZO+RTR83ekxojJVfvLTljOcg4HamSbd2DwRQ0ip/FxWV7blpXFPtwPSoJOc4ppkamBm3HPSsZTXQ1UWC+h4oKhfutTd4JNO21HMaLQ9I+G/ja5/s4eHh5cl1DI8+no3ypKzD5o2PTdkZUmuQXx34v+IHi2fR7bTbO6vbNmA0PVkTMm37yI2OHHb1GcZrJxuUMgKSLyHU4IPYj6da29e0Cf4mW661ozPbeO9KG+dY22PfxqOJEI/5aAf1r5XHYSVOTrQ2Z9jleMp1Y+wq/Ioajrvhl9Sk0/V7HUfA2rwnE8MqG6t1J9f4lH0FS6l4UvLXTxqEEltqemtgfbNPk8xVz0LqfmX8am+GXw80+70LXvGfjSy1TVJ7Ofyzp92jQiRjj5mdjluv6Vr6P4u8P+HtH1q00HwpFo8+rR+TM63TyxhMkjCEYzzWWFrYicrRXNFbmuPpYWCunaRzzaybm1hstas4df02PiOC6JDxf7kg5Uewrai8dR6LpI03wppVv4YhYYnlt2Mk8/uZCM1ztjo+oalEz2VjdXsKfekhhZlH44qu0JjZ0dWjdTgqwIIPoR2r1ZYWhKd7K546xWIjC13Y6Lw98PdT8VWsmpSSLa2Jl8sXEuZHlkPXao5PTmtOz+H9nb6qyXepm3giiEhe6CRck4GAW6Zrrvhf4slh8M29iumm/wBR0lpZLa2Vwpu43GTsJ43qQTXDeFvFnhvX49Y0ifT7N/FMt7JKsniOIDz4WYnySW4Rl6elfP18ViKdSUFokfQYbCUK1JTer6mxrvhe60yxe5hMOq2+CfMtG3kADOSOw9xxXMTeIrPXtPm0zXLU32kzL9+FsSxngqyt/FjHSl8ceA73wX4ai8a6BHdeDNQtZhDcaZ5oMcobjfFk8rnquMUtnNZ/EbwPceJbW3Wz1bS5Vg1e3RcRy7wSJkH8PToK2oVo1PdqrcivhZYZe1oP5HGa18PbzT5LTVpJ7jxX4ahYIzW8jC4ijH/LNl5K49V4r0PUNTh1LwLb/wDCJpHD4RWTZLCkYWaKbuJM9ee4zXL6XqV3o90Lm0maCUKU3L3HoR3Hsa0r7xnql7pb6fJNFFaSMHkhgiWNXYHgkAVv9RnGqpJ6I5Z5lGtS5WrM8nGR0p6s23afrUWTUgzjj9a/Nj68fuP1pygEbmqPnjOOvajaW78UDQvnr90d6F5bpQkKryfvZ4o53cUAx7elOBamNleWpUkzUCFyN2e9R7g2cjNO4yajVdmWzkUASBvlwBgUu7gUojGzOcZ5o2lVDdVoGhtqzFSG4NS7vLPPNNUj05qKRir4FAMlaY/wjmpbOSSOdJRkkHpVLa24ZqeGTy2yGIIoGj1OzkKyI2Np+lekeHJvOhUZ56GvHdDvjPp8MjSbnAwWNek+EL8MqruyTXJUibxLnxg0Yy+Eor1ZNn2GdbgsTj5PusM9uD+lYNrIJoEZSje6HI/A17JeeG4PFfw31xReRR3aKIVt2B3urq3zDtgED868M8J3Rm0eHeY3kUbWMZxyODXHJWPu8gq6SpmpJGs0bIwO1hg1zJ8N6nBFNZwX6JYSAjDJ84B6gGuq6Um3d1rM+wnTU9zivC+mpo3ja6so2YRNbhhnoTgV3DKp61man4dh1RlmEkkN0gO2SP0x0NUV0XXYWxFq0cqn/nrHyKswjzU7xtoGgwqmtaxayqrJ5okRSAcA10ygcBeMegrlI/DOr/bJLsanHHcSLtYrHxgVMvh7V5MCTWpBz/CuKB03LpE6K6uorG3knuG8uKMbmYjtXOeDYWkF/fMpVbqTcnHOAetSx+ChM3+n6hcXcQOfKZtoJ96347dbe3WONQiKMKq9AKhtnTThJy5mrC/nUv3lweKjpy5bipO1nPWcax+MLhpJT5zxA+UBxjjnNdPxk4HFc5OyR+LI1CFmki5cfyroovuigwpaXFXb06inNtx0zTcDdTWJzUHQPVz0HFSY3dTUVKzHb1oLF+7UmdtMpzVLAd+FL+FA7D2pqk854FUA7ouMZ4r0H4L/ABC0P4c69qWta5fR2FjDpsu6R25Yh0OAO54ryXxR4mtPC9j51zmSVwfJhU4aTH9BXiWsateeJ7p7vUZFEKnKxY+VR6AV6GFpu/MfH59mFKnQlh73kz1T9oD9orVfjpq8lvF5un+GIZd0FiDjzcdHf1PoOleStMrYVE2ovX3pskgZcDhR0FMVHZSSQQa9q5+VDJgWUAAjByMV7D+zV+0Dd/BTxS5vjdXvh+9YLe2ivkJ281VPcd8dia8iZtpXnmmFvMk3Yy3SmgP2c8M6/ZeJtKstT0m5W6sbuISxzR8goen0rb88LEQCcjjnrX5mfsn/ALSk/wAI9YTw/rcs0/he8ONzNk2b54Yf7HXIr9JdOurfVrOG+tJkntpVDRSRnIcHofyqgLUiBbVUxlwOW718d/tFWslr8TrouGzJaW7qxPUYYfzBr7IuJA0bkj5sfnXyP+0+W/4WfHu6/wBmQn/x+WvPxfwH1PDmmMXoeNbjk5o/CnN9401l464rwUfr4zhmByaetJtC9qMmmA7cMHtSZJB9DTG7U+Nu1ADJJBFGzk7QB1rlLy4fxNqC2SLItggzI3I3/jUuqag/iDUDp1mxjgxmSUcZxW5a2YsbSOFTnaMbvWg423UdlsS2lrFa28cUY2IgwFzxUpY560xvurTtp9aDoStoOb7tR5NS1Gy5YgUAyNhzUdxcw2Nu9xcyJBboMtJIwAH41XkudS1LWodD8OaVJrmuyoZRbL8qRxjgySN/Cuaua5+zrd6XBa6t4v8AFVlOzfNPEwb7Nbtn/Vog/wBYf8K66VGdbY+azLOKGBXLLVnDXXxEGsSSweH9Ll1jb1uZUKW6DpnOOeafpPwL1XWI11rxVfxaXZTfOPO/dR4H92MHc/6V3cPi7TfCEElj4Sshvb5ZtTvEXMg7eXEOEGfWuN1bUJ9SvGnu7mW8uu7zPu/DHQfhX3mXcM4jERU6nuxPxrOOMoczjDV+R01nqnhLwNB5PhzS11e+VMC/vowkQJ7rGP5kmsDWtd1bxQwOqXkt4MbRCp2xKPQIML+lV7WNZVyxAPcCr6QhV+X86/R8v4cw2FSbV35n5TmHEWKxTavZFK0shHgsB8owB2FOubVZCrAfMDVzA/GjaG619jToxpx5Yo+VlWlN8zepHE2Y8HmlZSFOKWNQq8etSN90VrYz5jH1C2Kyb16GqyR9yea3p41kiZW9KwjGY5GUnOOK86rDlZ3U53Q1gNp9agDFatEDb0qFgN2ccd65WdSD72QRhaaYzkbakJVo8EUxlK8jpUsorzLuyD1rMlkdfl3EAVrFRI2cY4qndWob5l69686updDpp2uU4d8pAL4q5t8tNucmsza6t1wKlLScEN83TNcUaltzr5S5HCC3NSNHtIAINQR3pibayhh3NO88Ng+9dEaiM3EmVgFOKdC7wyK8TNG6nKtGxVl+hHIqFZAODgMeacsijvWvNGejFrF3Rq6h4m1fUrUW97ql5c24GPKkmLKce3eu48G/B+HXtHsdRvb6cPqAf7NbWYUkKn3iztwD/s15sefeuh8KeNL/AMMSqgH23TtxaSylJ2HIxlT/AAn3rgxVGXsmqDsz0MLWh7VOvqj1+z1vR/h5pdloN7r1tFNCZDbRXpEHmbu0jI/UHvXknin4g2P/AAkUth410SPSgQps9a08+cAO+9lwJU6YPUd81zvi74cv4lkl1vwzNJ4ht4wZbnQbwbru1Uk5xj76Zz8w6YqPwT8P/Dfxbtxpui+Irzw/riZ/4k+pAzwvt6+U+c4Hpivi3z0Z80m7n6FGnQrU0kro6TxJY6hoVvaXSlJtMuBvtdWs3Jhk9Nrj7p68VkXtxpHiyQDxNp/26VRtXUrPbFdIB/ePRvyz71a8J/Dv4l+CdQl0/RlsPEWmCXyrrTxdh7Y9iWjY5jPuBWt490PTvCnjAWthJGIHiV3gUmRbaQ5BTPcDt9K9uhUp4qPJNa9z5rE054CfNSlp2OPuPhn4cuVheXx3f/Ym+7BcaaWlUDsCJMD8q6s6j4f8I+DLnw94UikeK8dHv765/wBbNjpx2ArmLkq9v/EssRKlxwp96gkhaOKOQTiQtkNHt+56c9wa3hgIRkpN7HHUzOrVi4vYjGevUevrTWhLHj5s09VWLCEjp0BqSS4/douFULkBl6+1eueUt7nnqYZsY4FDQ8gg0ixkNuHApzZ21+LH6kTKwbAxzil+714qBWIxxg4pkhlkyA2BUsaLIZZOF609doHXpxWatn+8+WRlPrmtJdqqM8n1pAyGWNpV2ngURwhIwCe9StJt9xTN5kBA4oEA5+lO8s44pVjK9xUvl9CTg0AN25XB+960ijHyn5hT9u3OOaWNh6UDRHt8ts9sVF/rJMVO/rUaMEbdtzQURPGdxB5NOSE+lSSthgcAU4Nu6c0Ab/hWYCOWHPQ7q7jw1qDQXIU8DNeZ6LM1rerzhG4NddaXBjnUhvunmsplxPfvD2rbYRzuUjBHbtXj+nwtY+J9bsfJWMLcuyMhGCCc12nhfUDJbr83auZ8VQppnxAF0JGRbq3UlNuVJHBP1rjkfTZPUcK6MjXvEzWs7W1psEkfDyvzz6AUeF/E0msSy29yqiaMZDx52kd/xqpE0+h315v0+S/WRy8TLzg1DoWmy6X4ktfN2rJdRPI6DtnnFYs+5hUmp3Z3Uf3ay9bvrnzLawsX8q5uCSJWGQijqa0Qx3+1YfiTNjc6fqKniGXY/PZqzPQqfCUGub3T1e5i1QahDC+2ZdmMduK661nFxAkqnKyAMPauW/4Re78yeOC4SOwuX811xyc811MMaW1vHCg+VBtFEhYdPclpcE0i9jT07msjvG7TT+cDHWmsw3U9V6Ggox9Tjlj1K0lRkRMkMG71tL+GfasjxGsa20czR+a8b5VR1rQtWaaNG6ZAPNWc0dJFjePTFLjjPamU4elQdIfT+VKvzHnpS8rQoPWoLFXoQTRt6Y9Kav3hUrYUZpgCqD9awfFfjC38JW++TbPctxFbA4Le7HsBUPjDxnB4XtWWLbPqRX5ISeF9C3t1rxvULi41a6kvrk7p3xuZjnt0HoPau+hh3L3pHyWcZ1HCR9lS1k/wE1C+u9Y1Fr2/cyykY9vYL6D2qPmTBY4XsKikuvMYq3HHAzxUQkZmwOa9hJRVkfltapKrNzk7tk8gyw9CeKl8vYmQevSqTSkNjft5xuqeRltQd0nmgdCasxI8AHAGDSCMq3B4pRgYJz83Q4o3BjgdaAJWXcoDAEY7jIPtX1D+yb+094j8EofCNzpdx4jslBexit5MSQ+qHd/Ca+XP4c13XwX8bz/D/wAdWWqRAyxyAwSwpjdIpOdvt7VMpNLQ0pRU5qLP0f8AAv7QEHi/xBJouraPdeF9WcZhtbxlczjvtKcHFeU/tUTLJ8SdPZUCK2kxjcBgNiR/6EfnWhrml2HxQ8Kw3tlJ5N7Gpl07UOkkD46gg5+q1w/xK8Ual4s0LS9D8TILPxLpI2NcrkRXYYfKyN6+o968qWIVWPK9z67LKP1XFRqrY4Bux6A9OKaevSsK01OfT7qS1v8AcjZ4MlbscgkTcpDD2rz2rM/ToVFUV0HXijd2p3FR/eJFI1vYe3Qe/Suc1fUpLqZLK0ZlLvseQD7tR654gLTLY2AZ5g+15F/h9cVpaTpKWMbfN5kknLs3WrOWUnUfLHYk0jT49LskhX5mXrJ3NXcd6cPl4CgCmqduc9KDeKUVyoKKTeGPFDNnioLFpM9MHHI/nTVyM55ply3k2skmeVUsPr2oSuzGpLli2e1/BGNvD/w+1TVtCso9T1nUpp0uSSFfEZ2rHuPoF4HvXzh4p8Uah4r1y4uL8yRzKzKYWyvlHP3QvQYrs/gH8dLX4b641nqsDz6PJIpmOSVycbnx2Oaq+Ntc8P8AxR8Rahfabb22japDOwkWNyYrmPd8rH0JGOa+64fqUaNdOstD8A4mpVsRGbpM4yzV8E1Y/ssyYcnk1YFmbXdAylJVOGB/mPUVPCu2PBbJr9+w8YSgnDY/n2u6lObUtyvDZiHvk1Ovp3qTb+NQzb0YELketd3LY47uWophHSmRwmME5P0qRZBL8y9KfxSFexHtPpQykqMCpD0wKKB6kRBqlqFuXBkAPvV9vXGaOGwGHyms5w5kaQlyu5zjKRimFsNjOK0by28tzxhT0qm6/KeOa8mceV2PShLmIaR3AXHU0qsduMVG2fMyB14rBs6UN2A9DiopIzkgGrIU4ySKhlHQj6Vi9TSOhnvEWYrjB7n1o+zlV4NX2XrkfjTFjO3JHFczoXdzeNUoMrr6H60gx/GnHrV6S1DHceTjFJ9nIUAr8uOKydGxpz3KkluJG+ViDTWtpc8NnFWo4zk4NTqAq4PDe9V7NILldcryMkfxCpGky+Q24etEcfz/ADHHPUUs0OyQ45QVZBcsZprS6jvbO5ksrhORJCcMnuDWxfWvhXxZJaXfiPTpV1iNxIdT0WVYWnIOQZFPG71Nc+u5cmN9m0ZzSSKJAjRAK5HzxjoT61yVsJTr/Gj0MPja2H0gzqfiT4li8Va9FcW9lLZiG3WFXLhpJAD95iOp/wAK5UKjRuJCQRyvp9DTPNdcDcy4468/SliumhkHl/PxyrKGFKnQhRXLAipXnWfNMgyVbCn5WGCfWn+aPJ8vGMHOc1IWjk3EIEdjn5eFA+lRiF2k24GetaEIjijEjY6sDwKtWNjcX19Da2aO14x+UKcEe9XdK0mTULu2t7d1SeV9isTXr/hPwTB4ZxNKokuGGHuGOT+HoK87FYyOHjpqzvw2HlWl5HyTG25ck8dqVm6dqrrJkgZqRcbvmr8lZ+kWLDcKG7YxTE+mPrSEhlPPSjIkGM1Ih4j+brUgX5M5yahZDtPNPhQqwyeKAJZIwy8daSNQvpmnlgxOODTCu3JNOwEtM3Ec03ce54prSBVpATKxb2pBlelVoJj5hVjxjNLIwLZDcUATyPuY5xjPaotjP045qPdtPzfeq1Cp25I4oAPLRlw/Jpj/ALsfIOKfj5skfLSRoLg4FBYsTMu1z65FdXbyhhvH8QH8q5RbYW8e3ezN6mt7TZC9queGXis5FanfeFdUKlVLYwK0fG0j/aNGvI2RiC8ZWTjryK4fR7zyZuDjmui8SXiXei27PG0yQzoxReuDwTXJNHq5fU5K8WbiN+5Rhu5AJ5rn/Fkn9mPp+o7AfKlKSN0wprbtZPMgjIXYCv3T1puoafFqlnJbTjMbjH41y3P1dx5o3juS2siXEKTRv5iMNwIPY1W1yzF9pc8W3Llcr9R0rAt/C2q6Ov8AxL9R/dqMeTOpxV37T4ij/wCXS3mA/ut1qQ5nazRe8P3RudItDzuC7Dn1ArUXJbmuK0238RafNcNBaRlZpCwWSQbV9cVfEPii43b5rW2Gf4fm/pTtcI1nFW5WdUOuKl/hArkv7N8R8Eapb5A+7s60q+ItR0eZY9WhzEx2rPHwCfejkNI4hXs0dTx1xTvMUYwOKS3mS4hSRCGVxkEU9lAHTAqbHZzJ7FPVozNp8wjby328NjOKj0OT7RYRMJTIQMbj1JFXpUElvIvUEYxnBrC8L3SyRXMaRmMQybRlutIwvaZ0CAN1p/lgn2pkdSrUHXqGB6UHoKSnelABwvJ4Fcv4y8cQ6DC9tar5+osMgDpEPVveq3jTx4mhrJaWZ8zUCMH0hBHUn15ryh/Mmja6meQhiS8sh++1d+HoXfNI+OzjOVQTo0HeXUJrl7q6kupmLyuxZmY5LH/Cq7M0wbJwOtJPMxbJAxjAAGMUkncE9q9dRS2PzOdSVSTlJ3YySEcZ7d6dFhsHoelNbAUHcD+NJuELD86oxuTm4i8kRCHsCWfk5pJI0CfP93Gcmo48zPtWMt70TTLDtEnCN8p9qBjpJJ5lSF2wkJIVQOtKqIWyQ27HQVLa2xZ2Z3YIB8hBGDUG47sk85oAkjTcCDlQKmtysalHVSpIO4j5gR0INQNIGw34U84YKAC2ewpNXHF8ruj6Q/Z1+LT6bNJZX3mXA2KHAlwuScCQA+ueQK+ntf8ADel+LtN+z6jbLMjYfI+8vHBBHSvzdstQksrqGSGdraaMjypV+8DjBBHcHp+NfYn7OfxcTxRZ/wBh3pVNWtULuGJG9OOn0rw8XRcXzxPpcHi+fR7nO/ED4d6noOlmG4tWu7ZZWWDUhgnbnKiQcc443e1cP/pvhqRFuojHCwyNx5P0PQ19ovbRXkZEirIhzwygj9a4fxB8HdG15EUeZZEEh2hYYZSOm08DnoRXnqrpZn1VHGSpHz3Y6pBqRZbaRZJFXJTHzD6j0965/wAUeKoreSO0tJ1Esj7DKDlR7Z9elfQ+l/s6+H9KdDLcX16iyFjHNLtEi9lbaOfzrhfjx8HdKWxj1KCP+y7aIeW0dvGCFx91gPfGDVRmmzrnmMpqyOD0PQl0i2OT5skh3s55/KtWPPOBWN4T1Jbi2aykY+dFxlu4rZU7cp1Nbs9vCzUoXiSfjSbfWmbj60Kxbqc1mdgbQrUHnpS7QaMDtQGoLGcZ4rG8USPDo8+19m7ALegzk/yrZb5V4pY9JXxBBe6c2S09rMI9oyd6oWX9RWkdzjxTtRk0eTxxpFbGSU7WPzYzjrzWfJetHcB7dzDKOjocfhWZfau91M+flGSNnTacnI/PNQLdH7pHNe7R2R+Q46spuyPSvDfjG21YpY6nKbe6J+V8YX3IP8xXSXWmzaa0fnbHWQZilQ5WUeo9PpXicjeZ169j6V2ngv4kSaGrWOrI2oaZKpQrI2fLzwGB7EV9xk+fVsC1CesPyPz/ADXJKWOXPDSf5naKynjvTmUMCCOKgVoHt0uLeQPEVByT0HTOe9Pik385yK/YsLjKOMpc9KV0fkmMwdbB1OSorMb9n2tlTgdcDpQGG7GDU7LjgCo9pLdMV2nDcNuOtG2l+716etLxtJFAXG8LzimNhqkqNvvVNhkU0PnIQeR2rDuo2idwxNbxbPSq93a/aFzjmuOtT5ldHVSnZmJ79KZvCuGxvwclckbvbI9akK7cq42sD0pm1Np4znjmvIlpoetHUr3EwklcpG8UZYlUc5KjPAzjninR8RhjzzQ8Z8zC9euKQPtIHSsL62NfMl2hlIppUjrn6VOij0pWdtpjz8hOce9dJncpyHy+AOM96bw2Mk/nU8y7uMZpkcY+bd1rGVjSMuhWkV/LYR4R8cMRUlhcSNZ+XcQRrMrnLrzkVIzLyuVAHVs1IjrIm1G3yE4GOtc0qkN7nUua1rEb+pwTSCbeGBUZA4rutF+Eur6tAJpjFYxsMp52SxHrgVU8SfDXU/DEYmfbewswUPbqfl+orm+t0E7ORqsNVauonIqvI4FMMObgkDB7V19v8NfEF1bx3EdlGEZdwEk6qWB6ECpNJ+H+o69cF/sosIEJVpZWOdy8HAFJ4uh/Mhxw9Xscf9he4YrGd0oGSvtVMB1yV5PSvQ9a+GGqaTb+fDIt8AwBWFSrjPHAPXtW74V+FttYyRz6tKXuOqwsnyoe4OOpriq4+jBXTudVPC1JO1jyrSdIudbuRbWkTTSk9UGVX3Jr0uw+FdlFDG1zLNM+MOAQFPr05/Wu8h0m0t1aOBY4NuQfLQLkfhTZvMjX92FIPGa8CtmVSppHRHs0sHCCvIo6boOn6VGEsLSOMR8/KvOfXNS3V87SDc2VH8LCleR1kYHrmq9xchhtKZb+92Fee71HeWp3RkofCfHK7eoGaRI9ys+flpY7c+YyKSQOpNTrCFbn8fSvkLn1Qka8AHpinrGF6cml8va3HTtTmhMgwOKRA1eec5FP4HI4oSPblR096huNyqQDQBLn5jSk1n+YzMRmpombBJORjFO4E8jFj7VG3pTgwbPBp0kZ+QgUgIo7fe3PWrCWpi+ZgCKkWFo1GetP8stwTQBWkIVCc49KhRn8tRuyasSQGRmXdxT4YY7ZcEbvrQBCqksAfTNWISeMjA7UbhI4CAVJj5lA557UFikZTdjK1PZXAjlZf4T0qBoX6Zwp6CnwwtHgnGaloDZhkEcisOK15LnztGuow5RtmQfcHNc5HJuUNk1q21x+4YH0xXPJHRRlyzTO30a4e70+GWV1kZhncpq/y3Q1zPge6jXTBAEKyIzb/wA+K6Zfmrglufs+Fn7SjGXkKfrmpUyVHNRNgVLG21Rmp1OodtHU0jSFVwKCR0BzTfvdBzQhNaHL3t1qniTUp7TSp0sbW1+V5yMlmPTj86paXNeG6vbLUbj+0LZQQzsOMj61Pa2+p6HdXTRQea0r7iB0PXFX7XS7vUGVr9Ut4c7jBH1c+9a30PKcJSkX/C8Lw6PET0OSAewzWsrFjUagKoUdqen3qxbPXguWNizBMsLbiqtxj5q5fSZLkeIb+KQrHAy7ljUDsa6PHrXP3kcdv4ospnf95MhijUe3NIyqbpm/DjJ4xT2+9VdcjIz1qX7qj1pWOlO4+mXavLayxwzNBMy4WVRnYfUCl3Z6Um6haBJcyseCa9Y3Oj6vNZahI0tw7tIZMHDZPByeuapzXDzMqMThOxr2vxX4Zg8T6a0Em2O5U5hmxkofT6GvEbzT7vTL2S1uhtnjO1lHavZoVE1Y/J84y+phKrqLWL6jZGGRzUtosck371GlQL90HFVnUspKnPY061m2Eb+3BwcV2I+ZLFxKJF8vCqFP8KgVXhtd11l3Kx49atr9hWMllkJNVY7dppTbLiQsu9dxxxTIJAzRKGXKIzYSQHFPmkmEaF8SZ7SDdTZo2jhEMighBgITwPemvKZdueAO1A0LJM7gktkA80yQbskHmo25yNzIpHO2lj/gQAnsWoKJIUdkL5BC9VqTzFJJYFRTVV4ZtkWPmGDnpUstzBCrRbCZAMgkd80APgs5n+YDKqN5bOMV2PgPUr2z1vSb/T9zajbzYTI4kyfuk+hrhlu5ZJCzn5Cm0qK9m/Zt8IyeIvHVvI+W0+0ZZnUHO4DjPp1IrkxDUYO524VN1Fyn2/pM0s2nwPPEsMrKCyL0BIyRV0c1HHH5ahfSnr8tfKdT65C7TVTUtOjv7Z1liSYFCDHIMg8YxVjd70hY9utNaO5R8f8AxU+H58H6s1/BFIrRgyBI/uPH1/76Xp9MYqLSdQGt2MV6p2fKoIP0r6e8beER4m010h2JdAh45HXO1h0/A96+TdVUeC/EVyJ5mTTJ5cm3xnyn6P8AhnpXZCXMrHqYLEeznZ7HQBuaFxu56U1htbqGGcZU5FDe1M+ujLmV0SD7xxSN8xXHrUfP0NBORheKBjl+7SpIY5FdXaN1O5XXgqR0NJuwaqX10tvazSE/cQtjPXHatI72MZ25XzbFD4maJb+PLSK7tLKCPxTuHmyAiIXo9c9pMevXArw2WOawupIJ43hkjYq6yAgqR2Oe/wDOnfEfx1LqV9JbW00iKGVy6OQUIHAHoQe9Om8dweNbG2t9XjVPEEbKg1XdgXUQXASQdNw7NXv0U+W7PxvNPZfWZKlsLDcBmz0z0q0qZG6sOaOWxnaNs/Lwat2+oBlwSa6U7HjXOo0LxVceHpgctLaZ5iU428YJFek6TqNprFuk1m8eMAbfujPv6GvGklWZcAj8ans9Ru9FmE9lIUP8SdVb6ivXy/Mq+X1FOD07HmYzA0cdTcKi/wAz2dWDDNLuHYVkeGfFFp4ohKRgQ3iKGeInlc9fqPetKaNm3IrhXB69j9PWv2fK82o5lTTi7S6o/IMyymtgJ2avHoyfdu79KY1Nt42WPDNubvUjKNor3jw7EPmo2QGBI60uOM9qqTaaWYusnfNWI2CLszU3LaVhW+YcVGykdOtSqh/rVe6maGMsoxjrmok9NTSCu9DIvY2kYsxIJrKkleFzg1duLlpgewrIuWKvjk185iqkY7Hu0INotpc+cG4wyjj3qSJTIMkYrKjkdHXYCTmt2PLxggAGuOi+Z3NqkeUlZuODUMaq04LHipApZRjmrFnptxfXEUFvA887HASMZP8A9au2pUjTjzydkjKnTnUlywV2Z8ML28ZWSY3DAkhmGDjPSvU/h/8ACs6hbrqOsRn7O4zHaj+MHu1czqHw+1uzt2c2yTsBho4JFd1z7V7d4TvNSuNDsk1HSZLKWONULyyqd2BjO3qK+Wx2aUp0v9mqKXoz6DC4CrGrevBr1RbsdNtNMUR2kCwxjgJEoUYqpqHhmxurqG5nsYZp423JKygkH+tb77FQHOPp1pZFVlHzZ+tfIOtUk/iPplQpx2RnQxELz97+9SkeXt5IPTNWJcRqWPAA5rHudQe4b/R/3SDgyuOv0rycZmVDBR5q0rG6giT5o0Cg5UCm/wAOc0Q32RiRstjONuKrqTJMDnC5oweY0MbG9OVyHEdIGXJ42+9HlxMqsQCDU83K46j0xVPdtYgqFXt6V6bkoq8mKMHJ2SILtdm0A4z0qnJgrt5DeopNQ1FZFMUGDKDy3auY1TxFF4eZJNReRFYnJQEgDPJr5vFZ5TpT5ILmPo6GS1KkOeTsbNw3lLj3rC1jW7TS43adv3mPljUfMxrR1Bpta0f7Ro0kZkYApLuyGHfHvXkGpRXcN5ILst9oDHJkJz+dfXZPiMPmKvGVmt11Pl80w9bAPVXXc8shlXJ2lc9xVhArNnrW3J4E0gxhY3uIrgjiQSZ59xXN3mk6j4Zuh5y/aoG5DxjOK+OufUE8zBSOPaozIqgsDUD6rb3EDoD5c/UqwwaZuJHJzTJZZWQk5BzScN161FGpDAA1pJbxxoGPJoEZzR+Wchck+tSRQv3AANaG6Lvt/GopnVWBzx7UARxxbWyKdLEDg9x6VFJPg4TmlhmJB3c0Fjtr7R8xXvQzN90N+NEr709qgWQx80AWtmWyq4K9c1HKzYIIGBTI3kY4PSldSe9AEUZZTleuasNdMqhshfwpyxiNRjqad9nEinI4oAWO+UqC/amNfoZAoUkVWmjU/KDjNO2IsZIbLjpQBo2shLY2kDqK1LWQ7SKyLWeT5V4Y98dq04W8vdk9qxkaROh8G3Ev265i81WTAYqRyO3Fdmp4Nea6TcJZ6pBPICqNlWZexx3r0SF8qG6hhkcVwTR+q5PW9phorsWP1qSNuzdKijbcKdWJ9DqTIAp9aY21u3fNLzSUAPViWoL5yMU1evFOajUVhenNOXPWo/rTlft0FSMkMnzCsHX2iXVNNnlfaol2rgdDjrW3WL4qWJdPFzOrOkDhsLQZz2NhTnrUindwKqwSiZYypyrKCD+FWOmOMGg0jIkBIbFKBuamBgG5pyn5jigsGUN1rmvGnhOHxLal4gkGoRj5JSPvexrpVJ3kZBpZBxnFVGTg7o5a9CGIg6c1oz50urW5s5Gguo/KuFOChqFlVUIOd1ew+MfBUXiIi5t0A1FOhzgSD0P9DXkl1GYWeOWNo5kJVlbqDXs0aqmj8nzPLamBqa/C9mNBbyh8jFvQc1dtVkj3T3CeWQmI1PX8apxXElvF8jlee1EkkkrO7Oz7uRk1ueIDzGR8mgqShZSoI9TULOUZMg4PHAqeSMTfdOMDFUiA3Dyz8oz35pkLFV5HerKWky2xn8pWjPG7PXntSGxllb90pKNgnP8AD7UykPsYXcqzviFeQM96gupVmujIOnSrGsbY0jgideAM49apRxlmVQu9if4aBk9rbzTwytGuXQYUE8E191/s6+BYvCvhG2kKsLm6/esT0ZcDGPbNfLfwh8Hv4m8U2UKQs1tCwlkZRnp14/ED8a+9dFs1sLKNF3BcfLu4IXsPwrw8dV05D6HA0bLmZo89uKTmk3bqTevfrXjHtIcvpTmUVGzFW6YpwfctBQNxx075r58/aQ07TdShjMDD+1IdsjnZ8iRAnO/Hr2/rXtXi7xBD4Y8P3upXHMcETPtzgtjsPcnA/E18v+KNa/t68Wz3zGUyG5vGfgFyflj46qgJFb0k7nTRpupKyMDwfqEmoWa28ymKeMleejVubi3WubYpofii1nkLJaSpsdQOpz1Fb5Ys5Zfuscrn0zXXqfW4dtR5H0JGYqaPvJx1qPdubDdaGby+BUpHVzCTShVLtnYoySBXjXxK+IAXYLIlJZI9nlk5289TWt8RPiF/ZqRNaMQjghVbjf8A/WFeHXV095M0sh3O3JNelh6F/eZ8JnWbKCdGk9SJpCzEnksSSe9MwO4J7805qbur1ltY/O23J3Z1GieLMQiz1JvMhAxHMeWj9ie4q7dxyWswIX5HG5XH3WHqPUVxB4HpWxofiL+zz5NxE13ZMfmi3YZP9w9qBHR28xVuSa0o7pFXkkisqaMNDHcWz+dbyNiOZRwf9kjsRTraTbjzAetAGvG0lrcR3FrK0EyHKuhwR/8AWr0nwv42XW7cWt4Rb365BYp8jnqGX69xXlnmY6E1bjm8xEAO1xghs+ldeHxNTDTVSk7NHLWo068HCorpnt0cgZlR8LIRnpjPvT2weOa4Tw945XyxaasdpVcJd5x3GN3+NdtJMyxlkUFSMqwORz0r9fyfiCljIqnW0n+Z+VZtkNTCS9pR1h+Q+RwF5IFQMnmLldu7sapNJ5jLhmKYBJbH3vbHak8zZ0Y19V7aL1R8v7Nrcla8NuzI2S4rDv8AU2uZMNkL021o3UhkRifmOOtZEsKtYfacxhvMKbAxLtx1x2ArzsViHbQ9TD0U9RrzKeAcep9KzGuQ7sp+arm3zM471VmgKttjywJ9K+brNyZ7FNKJNZ2JeTeTxWg0ZaIp5ix89c9aiVQqKqjBHBrtPhu1imtTpdrHJdNGBaCZdyb88j/ex0qMRW+oYSde1+XoaYeh9exMKCdrvcPDXw+v9QjtLq5YWFgw3GV/9Y69gqe/qa9J03TLTR41TSrcW0bn5nJ/eMfc+/tSalrltpstut+3lGdiiTOp2BumGPRc9hUeqNbTXVrp+oWFz9huA4FxDh/nXlSMHjjd+Vfz7nXEmNzOXLflh2X6n7hleQ4TLVeK5p92O1q6lsmt009LdtQZ8rbzyFWkUfeA9DzwTmtrw34pttUWVSzRzQtsmtpOJYWx0YdwfUVj2XgfF4E1VYtSihZXgumOJJF7CQd8V0sl/b6bMI1jE93IPuRAbmwMDNfL4fGVcLNSpvU9qvhoYiPLJGuypNGHjbINRXV4kPCDzZMZVAcfmayNJ8RRWUckV1FvnlkLEQnKxL0xk96oR+IJY1urd4Q92qtJAuQEue4w386+uxGev6snSXvs+KxOX1KDbtoXZJZrtR58gMh6IPu9a5yPx1Ys08YjuJJYTjy/IbcwzjKjHIzRJ4ju9Us57WG3j0vVlHltHO4kG5lJQoy43dPzzXOXFne+JNDtRqEkmm3aBd01mx346OuSOM18LUlUxM3PEO7PNtYbo/ijU5tYddPX+0dGeRjKtxKu+3J/hib+IA9c114vDHcKq8rnGc/rWfDHFb2cMDgW8K8LtUEnjjjuakGlXN+g82PybQ8KoGJG+taUcVLD1VUpO1vxI5Tca8EbMTkhRWPfaw+qJ5YTyo+gx1P1p91Y2TLHYyMwk2blRWw4XIGR78/pXOa7o4uLUw3PnBQp8m9iYq8LdmYf1r3sTnE8alFaI97K5UKc/fWpZvra4mSK1t9RWxupiSrbQxwo6YPbJrDi03VPE2sDS717RLi3UGVFPmRAdC6jGQx4wCT1NbGh+Gf7TVH1MfaJrW43wXexYmmG0gkhDyOT+VdZcatbaevlxp5tycBYox81eM5tOyPsebmV0VrPQ7LwvbyrCPLtSzSBeAEZjkhQO2a5TxVpK+JFR40jtl3ZWWUHc/rwK3rqKSeQXEzCZ+0K/cj+vqay7lfOaSZmUFepPbHXPpXdgMVVwdVVqbtJGFfC0sVB06qumeKvHKnzlP3Z6Yo+2JuUSLlPcVakje38tWJYMcAjp0qKXy9uPLDc8sK+wPk9TP1Dw/pOuRuWiVG4OU4Oa4668F6jZ3DJYOLhAT+6lPP513bWKM25W24GQKuQB94Kr8w71XMSeTyakbKZBcWz2rkc5H9au/aPOKlDvUjNej6jp8OpRst1AkqN95WHJ59a5PUvh7Gu6XTp5LQ9o2Py5quYDDMCspJwcninLDiTgcVFd6brGk/PdQedb/34+ahh1OKR9vmGNuyuMVdwLDLuk6fKBTPOKsRirCL82chgOuDULqrMSDTIGrcCRsYqR4yzjado7mnQqnQHDVHeSN5eB1qCyxDKqsVVwRUN02ZHwcEdazhLtmwMirN5cLIwK8HHNAE63W2IEnp6U0al8wHUd6oPcADaB+VLAqNInmM0cbHlgKsDQWZWUml2jggc0uoSaZbyKtpI7+uRVM3G5iVPAoA39Fy2qW0eMgtmtO6txbX0yDhSSRWN4XzJq0EhbJXJ49OK6fV4wZFl6HpWMi0UFL7R5ZxIORXc6LfPqVmk0iLH/DtVs9K4WM4b1rU8N3gs9S8piwSfhPTd6Vz1I3R9XkeLVOp7OWzO7jbsO1O/izUCn5uOlScEn1riP0clVjThxz3qLdnpQrfNg1JZKrbSc08NxUe3vT1+agEO3UtJu4AoJ2rnFABk9qq6tbrfabNA2drrhhVhWGM0kkZYcdCKCZFHw7dR3ej20iZwo2Hd1GK1K53Qbgw395ZEbBG29f8AaBroNxYYHH1oFBjmzTu3NIF3dKJOOKDUcrhj0p2RUKgbc9+9CyZYipZSJJAGxXF+OvBcesQtd26hLqPl9vBkX0+vvXaZzTJPpntWlObg7o4sXhoYqm6c1dHz1NbtbyhORg46d/SkTy5LqOCRmi3PtZ8ZxXovxC8KloX1Cygy6tuuI1PJB/iA9a89kVZlBh3LKpPJ/j9DXt06imtD8kx+Bngqri9ixf2q2NyyRyloz8ucdqqwxraySEOWj71asGiupJnvjhkXIGeTVd1DXDCFSY8Z/Cug8smtzJK6xLtFt1ypxjPepbySC2hEEJaV1bmbpkeg9qoyTDy/LjTYe5Heq7MY15PXvQArN8zFmJWr+jjdIJBGWJ+VV/vGqVv+8KgqcHvjjrXpvwl8Dt448SWdkcrZRyfvGHXnI3D6VjWqKEbs6cPSdSaR7/8AsyeAjpdvJq8r4ZlMES4PzJnJbPuf5V9B8cACsjw7psWi6XbWkYCRwxrGqgcYAwK1PMHHvXylSfPK7ProR5VYkXHc0FgKYqhRxStziszRDlPy0nmrH8x5wM01mwuMZrkfiZ40HgfwxNfoFku2ZYreJh9+RuAKuKuylroeU/H7x9eTyXGnaXLCw00xzO5G7fJjhSPRRz+NecaHhrFbrdvkkO5zn+I8mrEVq3lyee/nTSMzSs3RmJyf14+grE0+4Xw3q8yXW5tPk4CgZxn0+ldsYpH0GGoexXMy/wCKrfzdL89SN0I8zB71Y0m7e/022nc4LLtK+4qe8tjNasjjMbrweoNc74KvLh7W8t5SCsLb0x2yef6Vdjv5+Saa6nUf6sZI5rifHXjJdKt5VSRoXifZIB1bI4ArY17xB9mjaCAv9rRl6DpXm3inwne65ePdveFyx3eWw4B9Qa1pxXNqeNm2ZrD0/Z037zPMNVvpdSnLyszdcAnge1Zm3axro9X8O3elyESx/L/fXkVofDW2tZ/E5hu4o5VeFtqSKGBPB717KaS0PzGpKU5Ny3OORXmOIwX/AN0ZrasfA+tamAYbGQJj70jBB+te9W9nbWygRW8cQ7hUA/kBUu05HfHTisZVSOU8gtfg9qUzYmuYLcYyduXP9K6HT/hDp9vj7XcTXBH935RXoHA5xzTqj2kiuUwdO8IaZpsTxW9qqRyjEqt82/Fcp4j8IzaJunicSWTN97PzR57H2969K+6NxHfFOkjWWNlZFdWGCrrkEehFCqMOU8dt9x+U9qnaQ8Y+6DXQeJPB8un+ZeWCNJZ9WizkxfT1Fc0Jgp68GuyM+ZGEotF+NVfk8g10Xh3xVPoriCeQtZldqkLlouc/8CB/u1zEJAXg8VPvLYBGc10U5ypyumZSgprlex688kN5DHPbAtFKcjYCQPpVWRSrYz9K4Dw/rU+hXBUSM1q7DdGDjH+0PQ816VDPb6pp4vLaZJ9x2hvu5x6jsfWvvcsz56Uq/wB58PmWRKTdWh9xmMp+Yk8Vn3CQtMTg81o3EMrRltpQA854qk0SeZkn5e59OK+slUjUXMnofKxpzpvlktSFYRt2qOc/pThamM8102g+CNZ8RTZsLCSSLGTM3yx/ma7KD4G63LxLd2dvxzyzEfkK45YnDw+KR1Rw9efwxPLEj3EY+nWtbQfDd/4ivvs1hA0jjG924ROf71d+fgLqn2iNGv7doGIDOgbdjvgEV6vo/hqx8P6aLKyi8mNBy3dj3JrzcXmlFU3GHvN/cehhcvq+0UpaWPO20HVPDujvFrGzX9NkXbM3lhmjHoQfvL79e9bPh2ws9H0dHgv2uNPD7ovMk3eUpHCA+3pXaiMRZA+YHsDg1zes+GdLtfNubTTFlvmyyQQkhXYc/dzjJr8fzLJ44hupS919j9TwOaOklTq6pdSncXst/JHcQJJaQgFDOzHc6kjovrx1NMwFsyIVKQMPnJbLt7sawkbVtY33VtMilCw+wbQJAQfusWI24/KpE1jU9U0m9/4R8xLq9oCs1pdqVljcDpjBBHHXpX5/Uw8qcnGSsfaU6kZrmi9yk3iTTLvRZru2uJLiIDYBCpWQMRxjcBj6nimaPcFJLS2iiutb0+8lCxys4aSzYDDlnPUZOQRnpXQXnhdvEX9n30Pm6Ez7ftVsiq3nRYBEZPbrV3VL6DSrb7PbQI04BEdqgwBzwMDtWd7aIqUVNWZyer6LHb6haT6lbG8ktM/Z79FLso7B19sn5hTodSiml+zWqfb7pidqsCka46kkjn6VauF1OS+kuZ71lC8R2cAwFBHIY/jU3nypdI9isX2lYyZ7UsAXU/xD3+tdHJCUNdz5TGZXJSc6aLul6TPHM0moFJbhWwpU5XHH5VU8ReILzR41lisWvrQZMhik/er0+6nc4OaqXGqahbb9Ze/hm0T7sln5O2S3XH392TyD1BHSsjSIJL68k1vT9UnfRbyON/JmX5vMUkHqBgFSK4PYtO72PnJRcXaRi6o1/wCMtQie182yijGxZiGRlXPKydCSePlxgY6810+mx3tvpsdteTtd3CZzLjDMMnH6cZqxp+kw2cNw8X7q23GV2ZifmPueTV1bWXUogIg1vbj70jcO/wDhVSnsuhGvQ5PWJL+0kjbRpX37T58C4ZVOeCPr3xWlpc8s2mwzn5bnZ/pLMcPnvkelbk0lp4b024upOLaJcsyLljyBj9ayYdV0/wATJ9qsp1EgVlVo8b1IOCGXPI/xFdscQpwUOS1up7GDx88PNc7uh9jrFtdwtLZl7uGM7ZBbpuYH3B5/yK5ubSz40hF54ekt7eebC6hb3iP5cmMjayYwTkda3ZNJgh1CwuRbw2WpM48y9AI3RjooIOM49R3611c01hoNu7ACONmLbY15JJJz9TmnzcmqPsYV4Vo80GeERqGyp5B6ZqBrCO1iOznJ71Ks0ewcFW69elRNO/lEsucGvuT5Ag2uV2Sx+WxGRtpkcMwYkNwamj1BpJAJE69M1c+ziWPhtnPagCgo3MwcYweoqRtjLggnvTLzaG3pMq7eG3fzpMeXGAWySM7gMA0AP3RSfu5B8vuKy9U8J6ZqKnzrZCSfvoMNWrGhZc4zTm3DtRzCsed3nw31PT3ZrGdJ4j1SRsN+VYd5JcaKoj1CylgOceYBlfzr2Fpj5fyj5jTTGlx8kyLICMbXGRT5gseTW8cV0oaO4Qg88H9Knks2OASGz3Fdnq3w902+kDRo1kzfxwjH6VzF94E1zR1Mtu4v4VOduQJMfSqUkIw7qJ4GywwT0qvvLcHmr15fR3qqro9vcL1SQfe+lZfmEsVXr2qrgPb5akhUFuc49Kbj+8ORwamt8SSYxQBOtrGrZ6VVkRfMKgVd2r/Cc0jRnoBnNAGn4P2rqjdflj/rXXXWJlYHlWrnPDVube4lZhyYx/Ot3zP4e5rNlGeYzHIQT0p/K+W0blJEYMjehHeluhltw4pqZ2jvUvVWNKcnTkpx3R13h3Vm1CzJmlVp1JDBeDWyrDrmvPLe6l0u8F3FtAK7HVhwRnr+td7BKJo1dfusARiuOpHU/UsrxyxVJJvVFpfvCn7ec1X3bf4iTUiycVie6TGQrxino3y5qAOPTNOWT8qAJSxpN3r+tCtnORSbhu6UFjowcnpinSNjpTWPPHSlUbutBLMDUJf7N16ylWMCO4LJI2cnpn+ddDGytnnmsjxDbNJYiSMfvUO8H8au6fcG4tYZW4ZxkijUzi7MvBsDHT6U1vun2pOtDNhcVJ0ajlI6UZGcYxTfu804kMBxU2AVW29aMjOabJjjnFFIBzfNkZHIx/8AWrynx74OfS5mv7NdtnI2XVf+WTE8/hXqLfewKZLCskZSRRJGwwyEZyPSt6VVwZ5WPwNPGUuWW/Q8EuImmj3xjNzHw4x94etTSSNaW+/I3yDp7elbPirwufC+ovPHuawmbMTMfuH+6a5zUI2WVG3bo2G5V7j2r3YTU1c/JcVh54Wo6c0VmLD5s0mCygbs4p+4MwHRcU6PDybV6+lM5YrU0tJtHvPLtofmldsAE42g9W+g/wAK+2/gL8O4PC3h+G6ZYzJcRLtUDJUD3985rxf9mf4YnWNY/ta8to5YLQAlZOd7n7q/QdT+FfR/jbxlD4R02O1soTdapcFUs7O3TLSMT6f3a8PF1vaS5FsfS4Sj7ON+o3x98TLHwYIrUFLzUplJW3VgNmCBuY54Ge2K6nRbqe6sI3uU8uQqCV+teKeCPAc+t+NLu81VluntcSXNyDuE1yScqv8Asp0+uK9surxNPtpZ5ZAqRqXZmPRRySa8uSPSuaKtngUqkZ+YV574F8ezeNdU1OeO0kttKtnEcEztkTd92B0+npiq2o/Eq8vPiBD4b0K3jvRABJfXDBsID0RffHJoUblHo1zJ5Mcrn5QiliScYGOpr5o8feJpfFWutqKyslmB5dlbnJ4Bw8p9z29ia9F+LHjSL7P/AGTb3LQ7HSW8nBACxk4CD1Lt29M143cTG6uppeitgKuMBV5wB9BXRGNj1cDh/aS5nsIpUcY6VU1LTU1GHa/QHIx2q4qjaM04Mqqen510an00kranN6brk2kq1jqLt5cYBVj0BHYe1YFhfiHUNUgs0aZZAfKK8ZPXrWpqjT+LJJbayVTGkgD3GPujHIrb0fwnHo9mFU73zneRyatHyONxns3ywZgf2e6l5pGJlkxuOfYD+lV522gjHtXSXlpzjoM1gXkW0ke9bxsfH1pSqPmkYuo26TQsrKrbhg5rzi7tn8Pa7b3cI2rHKpH59K9Kul2mua8Qael1sydoV1YkexrpUjhlE9GjXfGrH+IZ/OnqvbFEOJIFYDAI4p+0+tQTYTaKeEG2pPJ9qd5Z7UrlWK7RnFPjiyozUoUtkCrFvZtIF9c0NhYhWP5hgf4Vxvi74fvMzX2mxZZctLbL39StelR2JjXgVYhs2XkjjpxTjNxYuW589Qfdyvbr/wDq7VYWUHHtXqnjH4etqSm+0yNUu1P7yDGBN/gfevJmiaOR1ZGjkVijRv1U+hr0YVFJGEo2LHmHdwMmtTQdfm0GczCLzYiPniY/Kax/4iDyanVtqlT1xzW8WY2PT7C/tNa01rmDCfdEiseY2P8Ae9vQ13/hDQ/C2nQPNqtvJeahuVoeAyMMDIC+vPevn3SNUn0PUIr20dVkjblGUFZAeqsO4Nep+CfHQuL6Ga3WKO4jYs9mw38Hrs9RjtXoRxtdR5FLQ4J4SjJ8zjqfSlksNvbiO3VUj6hVXA/Krqv8ueuaw/DeoWXiLT4721fCkcoGzt9q3hH5fI6Yq4z5tzllDldkQi6Eco3cAcAVO0scmdo69ar3UQbD8U2NSkgYD5asCDXrqDRdPkvJCzEYCxqMlmJwFFYmj6fqt5YxPrU6QXZ5eGzO0Dnu3U9ulSR6lFrGrNJIGWGEssasOMg9a1bq6VoXEUm1iuNxGcCmtSTjvE3hexaVprCPytaGfKuDmTOSciTOcr+vFM0yTTrXU4G1S3FjrUEJQyScLKpxkq38QOOhrfs4/s8ZuHzu/vE5Zh6msHxdrEl5GtvbWsc78fvZlGEHU4ry8dlNLGrs+56OEzKphdHqibWvEDXrG102fyNwJNzjIX1I9azEi2+Yys3n4G68YZeT3I7fhSWtpHpLRR3qIoYqIr3nYWPWNh0U56U/V7qfRbiQ6jEsWkuf3d/CS32dumJV7DPf/GvzrF4GWDqODXzPvsLiYYmmpRZn6nrUXh+ZU1GOSC0YjOoEBolJ6A8g9uvvVSC3tvEGtTbLKe2u41Wa3urGUCVlC8FpMbcN2HOO9bnhvRdcW/vYr65h1LRLgpNBLtH8S4IXsQCARn1rrdP0208OaKiSSmWGPIMjYLE5zyBXnSlbRHW9dDn4vC882hiWSVINTC/vejK4OeHA4OR1OOtc/D4itI5JLOW2kS8iKx+QCphZjnG0+n+FdfeahNcKSztZ2TDCxqMyyDP/ANbrWLq1lYSQyyT2cItY13FscqByW3eorei6Wvtk32seDjst9v71PRlrS9JdgLq8YSk8LAo+RPpWnItubG5cssJjKAK4wCWYDH6iuV1Ccy6REPt1wmlShGXULaQAgdcE44z698msnWFW8W58N6kt7eXL2ztDqioQkaHBjZm/vbgK4XTu9z5Sth50NJow9e8QappuoT6HfLcShjlLu1jKZRidqyNg7c8DcB7d6v6H4Th0i8XVLhkN1ICzrbrhA3TavcjnnJ61rWsskMaxhpJumfMYsx79fSrKXC3EiJagTznO5hykftnvVc9locm5LcRpNGBdR7hICohxksexx2+tYNjot/4fvo7m6V5rcblwMu0WfuuAeuD2ru7PT4LGLc0nm3BGXZv6Vz3jbxA9rZSIEazRkATUn5hSTPCSY5QH+9W9HETjemo3uddGpOk+aLPFZWS1kCMA25cls8U2Rl8tWU/rTYIT99yHUnIyc1blt0ePeQAfYV93c9EgieOSZXkTf+NXreEM5ZG2j0Y1QK+XjrnHG0VZV38vZxu65pgWmhs5G3NH5vqKi+y7SjRIBCuQY+9LH+7+fB4OTWnasfL3GPKk1LAzWhQhTG7KOhRhyDSC228txmtt7OKfDbcuKqtaSiYHblQe9IDImt3UnC4Xsad/ZbyANu+atrB8kFlUn+7UMVwoblNp9qAMuP7VnyyvyjuavRw7Y/m61bZGmBZVAUHvxQrK0YBTIANAGTqnh2w8RW4juLaOV/VxzXmmufCu4s5t+lXDMxP+ql7ewNewtDtZdnHFP2sWBwMe4p3sB833thfaPMV1C0mhPUttJX65qe3uIp4yVIwOrZr3fVNAjvoQJAky5+aJhncvpXFeIvhTHeAy6PH/AGbKOSq8o/sR2q1INTh12x84xipxdCEBtufaqOoaXd+G5Cmowsin7synch/GrOirHqLtlwwUbgKu4anQaHMbhZHK7eQAK1siqGnKF8xVxtDcEVcZsZNQwEk9B0qqoKtzxU7Mdp5NV2Y7qRZcwrR7WGQasaPeHR59pKrayEDkkYqpHKHGD1Ap00QmQK3KHgrjOazlHmO/B4qWFqcyZ3VrMknKOGHsasJ3rhNN1WbRWcFEe3kI+Ynla7Ozuo7iHfE6yKepU5FckouJ+m4PGU8VBSiyzu/2qefuiovujNOjbdgdKzPUJ8AUxs5HORmlDHJwMGmgbvm3fnQBL/ETTlfjA7VHgdzThhQcHmgBl5bi4t5IgcbhtB+tY3huaKOOa1jlMn2eQocj/PpW4ufWudWaLS/EzRLFtW4jyTj+Kgxlo7nSJ975iQKXzOaiiztGRz3qTgcnjFSbp3QjFu5qRDj2qPOVI75zS7umKCiUn3pVYNwahCsymnRttAzQA9flHPFBw3emeYCxGKVm9KmwEGpabb6tYyWl1GJYH6r3z2I9CK8Y8QaLJ4c1GS2ufmhfmOT1H+Ne3JnaSfWsvxDoNt4h097ecAnO5GxyjeoNdVKryOzPn82y2OMp80fiR4YFC7ieh6Vs+GdN/tXWtPtIws0k0gPlf3iOQn4nFVdV0ifSbqW1ugFZDjAPB9GHrUvhbWLzwz4ksdSsoxNNZv5qqW2ivWb5o6H5n7OVGpy1Fsfc+kwaf8HfAYub1lY26bnZW+aaQ/Mevv8ApivNfBuuXvxCvL/VrFmTX9YeS3sbhvmWxs4yA7+xYnA+leKfEH4q658RIVS6nMNpDHjyVQAn1OAeT159q+oP2ffB8HhnwPbXMu2S5vEDiTHAi6qo9q8SpTdPVnvUqynselaPplroOlwWVsvlW0IwpbuTySSe5OSa8x+Jer3fjLULTwrp2yJrtifMySJlQjdkjoB79eMV0es+Lra+uL2H7RGmk2j7LiXvNL0EEfPUngkUeFdFTw/Ff+INZ229/OA0mCdlrGuQqIOwxj6muK3c6x2vXlj8NfCf2PS4lWfLLDCzceYerH2B5yfauK+Hdn/wgvh298U6s0rzXuUEcI3MWZj8wHdmJqbxyLe+1vSotZnEDarNHuhuMILSxIJAJz9+RlBPfFZfxA8UXd9GHtH/ALPsLbMNhCDzJIP+W+3sFX7uetaxibU6cqkkjhNW1K41zWJGcbQjlrlt24zTfX0QHaPYVY429lOccnFZcd5Z6HbLC8qq8ajKsfm+pqjG+oeJP3USbYS+fO6HFa6H08KtPC0+W+poaprUOns0RY+aVyAgyc9qh0fwne+LJoptTcR2yrxEo5bJ710fh7wLb2sn2iXM1w38TnNdxb2KxpgDGBzxSujxcTmE6mkTJ0/w7a6ZaiCCNYkXoqDApt1ZptOBnFb7RjHSqVxCKVz5+a5ndnH6hZqW4+tczqOngls8CvQLm1VgwxzXN6jZkqTnFbRkcsoHnOoQ+TIcdKwtRUvGwHpiu11a1wCpXn1rkL6Iws3cV2RehxTVjp/CNx9u0aAscvH+7J+lbZULXJ+Bpz51zb/w4DqK7aO08zkihuxgVo1LHA61YTTzIQSOKv21gN27HFXktPmxjtWfMwKUGnhcE9MVbjtQo9qupb9B7VLFbg9cUrlWK6wbeSKuRw7lHFCx7qvQRgKOKQWKLIY+DxXIeNvh7D4kjN1alLbVFHyzMPlf2YdxXoUkKt25qtND2FXGTjsRKNz598XeELnwneWkF5LbySXNpHeJ5L7vkbIwR2IKkEe1c+3GVFfQHizwfb+J7ExyN5M6jMdwACynnjPdea8V1bw7c6DdPZXsey4Ubty/dcdiDXpU6qluczgUYegqxbSG3mEi8EHPykg1VjYxkjBx0qaPDDJrpuZNWPZPhz48W5uLUWbLpGrxs0dwZpyYr1Tyvydm7ZFe1+FPHK68DDPC0FyuAUZduTznGfpXxmWWZhuJQg5DA9D6j0r0XwH8Qlt0ay1iZUucg2+oBQGz/cdu4PHPtXRGoYzp8yufV3nBl3AjH1rK8QaodP02SdQ3CkfL154rmtF8aM0n2W9MQYLuSZSPmGOMj+o9K6LU5Y2sAXAMLMhJ6jG4ZroU7nnyi4sydPtQrS7R99lVmb2AAwOw61Xt9Uu7q8a3Fsoit+HmVgVzn7v1qxazPq0kjWzMLZpWxMuV3AHHy/jWtJa2+n2LeTGsYJy3qT6k9zWfO1MXLdGVqU8kmnlEfZzx6g1xV9PPCysWYspAVs8evNdeslveM8buCVOeDXMeOLqDw/bxXExUhjmOMHOcetenQkqklFHJUjKK5raGb4q8YR22htZkbri4BjbJ6Dufxqj4L+I0mlRtY6qDd6bIPL+YbjGuMbeeq4rzrVNckvLp5p33MxIUY4+lNtr5pflUcfSvqqmQ4XHYb2dVXffseDDOMVg6/NTenY+l9P8AEul/YYLfR0SY7QsUEKhQBj07AVWW4IvJZpj9ruSMBVGY4+/Q9a8T8LeIpvDmrQ3cI8xcFJY+hZTwQDXqdvqh1rSTc6C9u10jKPLuegxzhsdsd6/GM94bqZPUTj70H1P1fJc7o5pT10muh0sNr9sukuRlnzuaNhwe+OneuObxqk0ctrZwpBqsTZuLGU73WMdWjUffyOlOvLq48UW9za6bczaJ4gsnSUWMmCNynqOm9SMjIOOa63S/BtlLPBqd1ZWZ15SGa8ji2MxA4wc/KOTkDivjXZPU+nlLscp4R8F3mkagdSF1JBZ3WS+jyxr5aKeh4zh/XFWPEsj+Fv3yE3OnjlbdiQ0frtPp7V1GrasPO+xWcfnXIH7yQ8Kv41hTRCPkP9onP3pH5C89BTpSXOnUV127nFicKsTBxe5zWj6jB4qaZLMG1hQhZQW+fnpk9h7V1llp40+JFhRhFwobBwPxrm7prePxDHYwv9n1vyfOLIhCvHnGHwMf1qNbW4bUrm8W5uoNUhKu1ozExvGoG5VVshsgE8c0YiMJzvTVo9j47EZfVw611RL4ivJ7rUkm0W6STUNOZfNsZJSkMqydC2Ac42tiuetZLjW9TnuXm8vkw3Wzc6yAZKxKGHCZPNWrfRbDXr2311dPk0e4mRoxCxCbl3gqzY78HGfWt5tJlghM8rRrEDksrqdxPp6mlbkVkeTdniNwssGxmAVP9ntUpvAsK7zweM1ent4lhYj5iTkZOazmjSNWU8gkEL6V90e6WVmiSMF4znPUU6O4jvp3AXYw7mklz5fyjkc1Lbslyy4Gxu5FAE6q4XCFWyOjjmrEX2lXIBBQdqr3DjhtjAg9BU1uBMxdXKBui0AXIroruAXJBxU24uxOSKqTXAtxtxukb060+3Lttwc5/hbrQA67ATy3AI3dsVBJGGmAIwCPvCk+0SXF0MBtg7EcU3yGMrMGbJOcCgB/lrGysFZ26cnil3stwQo2BRzz6075UJEm5VVcl24XrUzQRySMm0jdjDKc0AAZ2bGOlWFiDDBXP0pot5M80jK0bcHcf9mgpC+Sq7SOW6UeS9urlWJL9FapocYBc7T6GmzTBZM9RnNBJlXcMGoWpjnt48N/rMrkE/Q1x2tfDWxvLjzdOL2U+3loTgflXceQGYlm3DPApxjWPBTJyeSaLsDze18L6po9o4KC9Ctksh+bn2NVTcIWZGOx/wC442t+VeoqxycjI9ag1HSrHUbcrLCpf+9t5/Oi5Z5rI3b2qDG7PbiumuvATsV/s+8Ksx4W4QsuPTI6Vk6t4Y1nRUMt5p7+TnHnWx8yM/1H41YGdbzeWwD9WrS3fKBiucurnzlUwMpKnBHpWvp90ZIcNywFAFzYrqVYAqeoNPt4bi1k3WcnljIPk5wpxTEYNxVqFvLIOOlS4pnTh8TUw8rwZpQ+KEtXaLUcQNjKnBxj61s2t9bXW0JKCxGQQeMVnabMj7Q6KwbnDDIq3N4RtdQ2yWbmwmB+YpyrD6VzuB9bhs+aSjURoBu+eCKUH5Rj6ViQ6T4k01XjW2juouqyRuDx6YNM/wCEttoXEU8csUyHbKrxkBT65rHlPoqOZ4eqvi1Oh4C+9NyayrXxFYX07JHcq7AZ49Ku293HcR+ZGysgPJzUnoRrQlsy4zDoRgVk+ILOW4tBLAyrLEQ249cCtFSsvRqfJHG8LRuBtYYOaoU5J7FfT9QW+t45VPDDt61d3fiK5vQ2Fje3NiwVArb4xnqD/wDqrfEmVJ6fSpZpSlzIkzt7UiuKYwcqCejUZCsBikdBIzZXAOOacGwMGq7MN2T0p4bcuRRqBKJAV6c0BiM5FRbsU5W3mpAf5h6Y/Km+vWhiaRW25J5psTMnxJ4ft/EVn5cqqJ05ilP8Jx0+leSX2l3Wk3kkF0vlXCdADwR6g9xXuBz2rI8ReHYPEVsI5v3cq/6uZRkp/iK66NVxdmfNZplccVH2kNJfmeOx3RWF42Gfm6969p0n9pTV08J2mhRxRWdzHCIBqG7BUKMDC9M14/rmg3WizOtyANpxuXo3uKg0uN9QuEt4l37zjLcY/Gu6SjJXZ+fx9rRqclrM9S+HvipEuLAO0mopa3xnmhdizOhOS6577gK9v1H4qDVLpbye2WdYdr2+nsxKq/PzzHo2MDCjHXvXh+jw6Z4ZgS3DxpcCL95MRyc8/lV6zXVPENoY7RPIiZ8rc9Mr9BXl1YxufX0Y06dNTqPU2/FHiqLULq7v9SuVub5m81mkOSzA8YyO3asKTUNd8V34ukR4gwy1zIcs5xgAD0FdNo/w/t1bzrv/AE2Xu0n+FdtpuhxwoMKFA6DHSsNiZ4rpBHBaH8Pfm8y7JuJXO5mfkk13+neH4baNVCBcCte3tVXGFA/CraQBsdqhs5HNz3ZVt7HZjFXEj6jFTJHt4FS7gvGOakzKTQ/LVWa3yvIrSkAHTrVaXPcUGJg3MPXArE1K33ZwK6q4jHYVjX1vu3YODWqZnJHB6xbblPHzVwuuWzRFjjNem6lbFSdw61xevWgbfiuqMjhqROd8H3H2fxNbKThZSUwenNexQ223Hy14a0raffQ3CnBicP8Akf8A69fQWnt9pt4pdoVXUMMe9aPY5LDIbby16c1ZSDdzwDUyxjd60/yemOKyAg8nLDFSeXxjFTKF78Gl4qtQIhGF7VYjX5Rimqu5gKmVdtAB9aRsHtStTN3PHJoAiljG0gjIrH13w5ZeItPa0u1O0/dkUfMh9RWvLNkVCz/KapNxE1c8A8UeGbvwneLb3YDQOf3VwOjjt9DWMrDHynK19D6tZWmrWbWl5Cs8D9VIyfqPevHPFPgufwzMZI/9I05mwkndf9lv8a9CnV5lZnLKBz3HapVxIuGAYHsarM21z6VJuZWODgV1Iweh3Phbx/daLClnqEhudMUqQ7AF4fcHHQehz1r2zQdYaLTRBLGJtKuY5Gt7mNtycYJC+uA33evvXy8rsvPVfSt/QfGGoaDbPbwE3VhuMpsyxADEDJU/wngVvGRnKNz7C0nybhYMMuzb8rJjafp6VyXxC8QPo+o+UV/0coH6e+DXPfD1tH1TwTda7Ya/NaT2c+Lu3eQqyK2ArbW4YgnBrM8ceIIdeV9N+1XMt3bxlVvGjVVmUk5AAHGOKitGc4OUOhFNRjNKQ3/hMGivpJbSONd6D7wySvP/ANerV/Y3dxp63V5CrWxi+07duOM9Ae5I7Unwm8DSx6smoaxCYoUizAHwzP26enWvY7S10/VtSXTBtjbCv+/X92i8j8OcV8z9aqRkmme77GDja2h8m+IdNuNWWLVLO1FtAisJhnaOCADj1Oeaz7dnRQyEAV6b488Bnw9qN9aPFIEmLLBOF3puBGMY9uK8yhs5zM2792AeVx/Ov2fhvGPFUbSeqPyzPsKsPV5l1NGLMirk+9a+hazd6JeLcWkzRsvBH8LD0I7isZF8lgM54ra0W0sNRzb3F8dNn3Axzsm+IjuHA6exr6nFYeliKTp1o3iz5vD16uHqqdJ2Z6r4Z+IGkagwN6I7bUIk2F/L6rn+E9h7dK2tS146hbo8G+309jtEwPLfSvF7zwjq1qCYVjvosbhPZOHDKTwSM5HSul8HeL4ZNPh0nUv3bwkrbyn7pB/hYdjxX4hnnC0KEHiMI+ZX1XZH6/k3ELxE1RxS5X37ndw3QkjECKyQY4A6/UnvWB4i1iTwvdWk1xbeZpEwZZLqIM7iX+BdiqetWJLq70K6a5uYPM0Ty8tNAC0tscfeZcYZev5Va0XRdTh1iS/tdTj1LRLyJJRIVHDDjjHTKnOa/NnHlfvI/Q7rozDmsV8Z6jb+fYJe2Eh3wNA7oI1XjdK/BySfuYziuot/Dsl1ocFpqDj7TDkpNalhs5+XaTzwPWtix0e10OxO1pBCZGkYySF23N15PtWLqN9JqWHgcWtkCQ0o6n2FZK8nZGEoKp7sjjdS8VPod89pfWiXzjlZo3KBxyBu6jORXTaDbJqyJdyEFydyRn7gHsKaLVblkRLeFlHAWRQxfnjJ71nRWUlnDPPpuXsG3K1snDRtyCUPoD2r0ayp1KSVONpdWfI4zKakJOcNUeUi2doSWbAxUFn5STLG5596uNeMsbbIw3oKoNFLM5Y7Y89W9K+qMjWhtUaYnYwYfdK8ZqW4t7ebAbbxVS1WRoQS7k4+XdxVuJwqkyIoI6kc5oAqsps58AhI2X5VA4q7DJEbUDO455CkZqO4vEkeMlgAeDxxVeFYfO81OVY4yoqkBctdryFeS2OQxyv4VWWRpLghZCG7cdKeqra7htZg3Rl6ipbeS3hQsWLEnkEfpTAkj2LuRfvDrxyaf5IjYEMEXvk4p0c0cih4myzD05qK6hgK7Zl80HBCk9xUARyMkfmxu/zEZ25yKq2e63ZfvCMt91TwDVqO3T97IcFmXaTjpSWsfOGl4AyPl69qALcc5+0MZNwJ6d6lZtzNnGPWo2cBsYaMYwWFU7jS5S4eOUyIeTuNBSLiOnzM0g2DpzVFbwec4JZgORUL2aSQmM54Oc5qo2lz8tFNkY7mjUZrWrbl+Zs8+tSTTxxrkOa56GSWNcs7kE5AK4q1Hcl2ZAMF+uaNQL/2pJsjlcfxdaY0nzEF+3BpI4xHCxwSOu7oKiZRKynPFSWSw3kkT/fYFTkU+11/+0JtkimQL/epNw8sIBvHuOtSfZx8rBUT2xii4FHWfC2la0xa5tVSXB/eQttk5riYfAuoWN5ut7zfCrcpc/eI7YIr0t4GZVKxLu/vA0zyWkbIRTIP4W6CquSzzn5kdkYEMDggirEbfLg1s+JtLZZGvUjIUj97g8Z9awYzu6cUCNKzk27fWuk0q6MbhzyK5OBirDNa9lcBWHPFJlI7mzuA2eeK1I2WaJo3UPGy4KsAQR9K5nTbkFRz2ret5+APas5JmibWpHL4Q0W6hSKTTLUIpyoWILg/hiqE/wAMdFmlkaM3dskgG6GGchOPQV0cLbqso3JqDojiKkdpHn//AAqMJK7R69e+UP8AVRMo+U+5B5qs3wx1r7za+skicoWRsfzr07YAMUxoyVqTpWNrr7R5FdfDfxB9vhvEvrWW7U/NI25ePStFdD163jaIQQSPnPmNPx9Pu16P9n28mopIQzHFJq5vTzPEU9pHnT3moW4w+lXDFTh9pUge4Oc4qKTxDFbzMksMsUDKMSMp6+nSu/kt+3aqM9mGblRx0oUTvjnldbnAN4utV3Kwdn6rtXgj1qb/AISiz2x7VlZD97EZ+X3rq5rH5iVUCqr2YVXAUc+1PlNP7er9kcrdeNLW1mxKHWNjhGYEAn8ai/4WBYrEmZFV9xD8/rW3quhWutWrW91Cro3fHI9x6V4T4o0V/DuszWMjGVUOUkx95e341tTpRloZSz+uuh61/wALC003Dl50+zgfKVOTmm/8LJ0rBCs3mfwhsYP49q8Oz3I289CKax3E8DHtXV9URk+Iq3RHt5+JVi0wUDEZHUkdfT6VatfFU+pW+La2aRmPytt+U/nXk/g/wy3iG+PmBo7WMjewHB9hXvOm2sVnawxxKEVBgAelc06agaRzvEVPIw9R03UvFFm8EumQiJeVaeX5t3qMDipvCnwnFupl1G5WcsdwhjXaq/jXYWbFVI3da04WygCnmsnNpHFUrSrT55blKx8H6XAoC2cbD/aXd+proLPT44VULGqKOm3ipLZV29K0IVUrnFcsnc2jK+5Jb244xV+FAtVYeOatw/M3pUGhZji2rmp0TdgelNTjg1MvyrxUsA6daVcKc55qWMBgd3Wk6jIHFICoxDZPeoJKstH1qGSM7aCDNuF65rPmX5TWpcRn6VnzRkg0CZzWoW5+bjvXJ65Y7t7YruryENyOa53VIQysMV0wOaaueQa5a/Z5HJGM/wD169o+HN4upeEbBlLHy1MT7vbj+VebeJrHzI2OBmum+CepebZX1ic7on3hfYnFdDOGSsz0pVOac2RipNtJUGQn3utNaPB9qc2T0NEed3PNA2OhUKKWRiAMGmlgG9qazDFAhGJ7HNQlhnHelkkqtJNhs1QDpPXuarzSHhabJIGXjNU5WO7OfzoAleUNjBqnebLiFoZlWSFgQyMMgg1W8yVbid5Jd8bEeWoGNox0/PNQzTnbkHAq43IOA8R+FV0+R7izGYGPMfJK/ieormGXdnNen3V0pbLc5HIri/EGmJ5hlgXA7oK7oTfUwlExF+7+lOjmK/daogGVSu1h35FNb5UPy811xaOdo1dK1O80O8a+05/KuHXZIoHyzL/dYV7P4b0XTvix4dnm8Kl18Q6bEDeaPKR5m0f8tIcn5k65HXmvCbebcoGcGtfRdav/AA3q9vq2j3s2manbkGK5gbDL7fQ9xW0Kjg9CZQUtz2PQfiJN4Xvk0fXrW5LRcoChSRUB42k8MPf6jtXaL8StJurolWmWUNlZGRclfTg1a8M+NvDH7SmnWPh/XYv7J8YRw5iu9qgSOB8xjbuCeShx6968e8beBdV8D6o9jqVvNGQ7Rx3CoRG5HocdfaurDZVhMdP35csn9xxYrHYjBxvCPNE6jXPEisDBPdSeWs/mLNkZCc84Hf8Axrzm+1NLvUbmeOQsryMQzDk1G0M0mV84OAeMnmg2TL/CMe1foOU5PDLLyhK9z4PNM1lj0lKNrElvMJW55b1pWYq45qq26M4ClaX72cNgr0U9T9K+km7I+firlxb2WF8xzMhAwpUkEflW7ot9Y3E6x6vbCWI4CzRjbIMk5JPeubuInt5UVhhmUOB7EZFWreYHbnnBHFc3s6dZWZ0xq1KTumej+CfHMXh+OeO7vMW8JxFDIhZyuexHb616Xa6joul2AisZLZYQNyxwYA+bvxXzneDEjY4IP8J/SnaZqlxpV1FPCFLRsHCsOCQe/tX57nXB1LE3rUHZ9j7zKeK50bUsQrrue83ZlvmWa8zs/gtVb9TUDWxutwdNpQZEQGEA9MdqXStasvEtnJf2LCRsktA330Po3tnvVOx1K41WWbT1/wCJVrsce4288fmLIuPvRtn5v5+1fjNbDzw03TmrNH6/QrU61NVKbumUpvEljZXF/Z+ZGL63k2CBpBGzngo2T0ByOTx1rnrPQNU1nWLq/wBKu5NPdJCZ4yW8jzScsU5+b/a4APYmun0zwnJ4wsIo/EOn+Vqtrvtv7ShkybhFPKspHKkEEenNdm0aaLpiJLjyIV2gkc+nNYN22CUuY+Z5FS4yse4dz6YqxFEI2VdqsPQ1TtF8tgMsWHBBq5z5m89AK+vPjSyVWFF3jcV6fSqbb2kwgAJOKtw7gruQNrDoahdXmOIgd/tQBQmVpJD/ABBCM1dt7tY8ArtHrTLNXt1bevzOcliw5q5Ja29xGGKZ45ANAEnmC4j3EY96iWxgKnDHa3OM1BDC8NwzuxMTgKsan9ankby2CBWzzgYqrgRrJJHKFQrEejEjqaczSyIZHCvjptNXLeFJlUsdrRjO7FV7qJ2UKuQpHHbI9qYDo3MkYKDap6hvWrNrGI49rchjVCFjbwxJ82M4Kgc45yavwyxzBRE3mY9aTAW4jXyyQSGPHXiofnWERjJK96k+zGTcByw5xnpSSKysEIyeuRUlIp3Mm2Mr/FUFp5yBgRkGrbWayZYtt56tVhrUpCGBDHPbpRqMp7VZdrrhjVK8giWaM+Y0UjHAAHatRYX2lsqRnpmoHVGkAb7y9Oc1IDdrrAULFgKI4zuyAuMUo3NxzjPYU6Jg+5QcE+9BY3zPMyUDAqeRik+1Zw7q3oBjip1AVSGBU5pi7Y0wW+maAJ4ZpN64yI/5VYmddmGBA6lvWoMrJwpBOKkjEpjOfmUdKrUgZNYR3Nqwhfyw443DP51xuraDPo8qq6jYy7kdTkEV3Ue4YDRMP7rA8VBq1i17amNom3DlAtAHAxMOmKtRsKguLVrW4ZHBBXqDTlbdjHFBZuaXdFeGODiur0+53KMdcVwtvIy/N1NdJplwdq84NSxo6+CUHGTzirkbeYvvWLay7mHrWpA3UDg1iMux+/WpNtRRtuYVNUlXEK5qJo8VYX7pxRgHrQMoSJ7VUmtxJ/OtJtu7rmmtD3xQBjSW4HG2oWs92eOK2vs5boKT7KfSq1A5xrMr2rA8UeDbLxTYm2ugU5yJUxuX8TXof9ltNwFFWIfDKcNKPwoU+XYUo3PjfxN4XufC+qTWN18xX5o5McSJ2I/z2rLt7N7qQJENzEE/KM9Bk/pX1v8AFX4XR+MPDLLYwqNUtvngbGC/qmff+leQ/Bn4c643j61kvNLntrC1WVLp7iLaGBXbtGeDnIr0I11Y53T1L3hSGOz0uC2QYjRQe3JPeuqhmHygHNO+IHw61D4XeJDZ3Ns8NhcIJ7Rm5/dsMgH8DWfb3GVVh1rjnLmdzsh7p0MMmOmc1r2Mi9c1zlncZ6nmti1kCgntXPI7IanSWrHArQhm/hxWNazZWtO2f5QawZ0xZpw1diYACs6GTt3qzCx9ak1NJctU8efrUNv9xT3q3HUAO27l9DQV2rjNL1YZBND9KAK7feFNZRnnmnsoY5BpdnGaNQKc8YYZAwKzZ4MZ+tbEzdhxVC4jNSGpz88e1SP51h3sQwe5xXSXEdY15H94dq3izGRwevWe6NzjnFZHwyu/7H8aSQsMC6iKqPfOa6/V7fzI+K4iO4Gk+JtNu1X/AFdwAfoeDXSmcNRanu+TTCRk4o3A9Cc0zdhjVamIGQ+gpPMIPSmueeOKjMnzAUakEm49T1qOSY9MYpk0gB61WabLUASSTDHWqklweelRzSEMeaqTTlR0p2Fcc1yORniqkl0SSM8VVluQQfrVKa62imkSWJrgA4zmsy4vjgjdUFxe8gCs2SZ2Y+lbJBqPuLkucZxVZjuzk5psjjvVG51KKxRpHPGOB61p6GUmLrFtHNa+YoCSoMb8449KwI87cAbiayNY1241RygbyYc8LmoNJv5bVir/ADxnqe/HpXTG9jFo3/LMag4xVhTtVT1z61FbSLcDhsrU7LtXngdjWwrEsN08MySLI8ciEMjIxUoexBHIP0r6a+Fvxz0fx9oP/CF/EuSKTdtW01SfpIOgWVv4GB6P+ea+XFBVvm/D6VKGLHZngjBHY1cZOLuiWlJWZ7f8UPhDffDDVZg/+m6QSvkXiD5owRkK/wD8V0rjGZRGNvXqPcV3fwj+Pn9laHd+FvF7teaLcBUhvZFEslqBj5HB6p79qs/Fb4Xp4bfS9Z0aQS6Hq0AuIvJO9FGedrdxgg49M19vledctqNfbufGZpkqk/bUPmjzSZR5ZyOpznFVGJXBzgr09q2NX02TS1tyzLNFNGskci9G+lZc21mJ6Zr7NVoVoXg7nx7pTpS5ZKwzULo3OoR3RfAZRuHYY4P04GasXVnNpepPbzgCSMg/KwIIOCCD3BBqxNqD6pCg+zW63UMW0uq7WlQDByO5qhue6tYVkYkqNi+v0rkpykpM6pU04mtdRlbqRXxkHnFQnb2BzVZblhdOrllY8bXHIqxbt51xtUj5uB/vdq9dSTR5Ti4ssWOsXWh3EVxYytbyo3LKTz9fUfWvWNI8SaT8RbeCz1ONoL+IiSMq207geqN2+lePKd27J5z0pqu9vJkSMm3nKnGK+Tzrh7D5pByjpPufV5Pn1fLpKEnzQ7H1FeX1tY2LF3XdtHloGwSc1zl1fG+maS/AeHgCyU7S2D94+lea+DfGRXXIEv7gtblDGjSchHIG0k/ga7u8mTSY7jUbpiPLj3yOAWOzucDrX4lmOVVcrnyVUftOW4+hmNPnps8YVY4Wba25McHHJqZpopFBAKnA4xUl1Z+WNkQCkjIqi2+FcOMds13arc+fLMeJpG6gYzmrE3yx8ncG4NU0mY48pdxUde1JPJPuA525B4FICa4UTNhuQuV6+9RK0kc7EFWBHKk5xio4JEVmLLuGTkZp0ciTlgAIQTkbaANDcL5Vbb8w7VL9n3NkqQRjvVGOQRKu5w4HHy1Y80iUld4CjnPQ0AS8w5DIwXPaoGUSNn75B6nqKmS881l7Aeo5P1qstqjXDy+YTz8yqasCYQs3D8pj7q1Rk1K1tpDEcxgHCnufatFZhav837tM5GaxFuo9V1fDKromThBjPpzUAaSIzXLyl8KU+8gw35+lO+0srR8ZHqTzipJoFwyRKQpHPPNQLHNIx+RUUAcsaCya4m+UhW5bpk9KsxSeWhY9xVCSzkjwRyRz65FSw3DopRCoAHO+gCzuSQcEqG64FVZGHLE5A9eKmhczfKuAMZJNUdUjL2jIhw2clvajUCnd6qAxMUe0g8ndU9heC+kw0eXb7pzWJIflx9/sCBWhoFrKt8jkFUXkigDXmjlj2nhuDzVP7RP5mCuMH0raZk8tcDr2NRzeWufl7cmjUdytDebpPnQOvqB0qaKYiT93Lj/eFVGhVYy0bspzVdtxU8gt60Bc6OG4vvLbdtIz6jpTpL2RVYkbh2AOcVjrI4+UhwMc1NHctGP7y/WgLlDxJYvqkJuEXMq/eyMbq5bcE+U9RxXeTasYow2zdk42t0rlda08o32lRtic/wAPQGgEV42LMD0rTtJfLYHOaxoZMitC2bkZoexR12n3XTJrbt5CyDDVyFjchevat+0uhwc8Y6VkUb0LH1q3G/ODWZbS7sVcgfLH0qAL+4djS7A1RK1Sqe9SWHl54HWlWHdnPSpo49zcVftbEtjAzmgDPjtueBV630kyLuPArdttDJUEqRgUyZVhJVTwKm4GetukHQZFRNGN27HFSTz5bjpVSa4G3r0rMsmeQKvHSoFvCkgxziqU1xnPzVBHKWPBq9gJPG1uvi7STbXbMXQZicnO1h0xXiOJ9PuntrkbZojtYdvqPrXt10ytC3UYFebeNNJ+0QnUYU3Sw/6wDqU9fwq0wRlW8x+XBrYt7gt1bkdK5azufMAYHIxmt2ylDbQetJ6m8WdXbtuzjmte1kwozXOWsnGQea2rVvlXcawZ1pm3C4bpVyB6zocLH8tWbdyfrWVzaLNqFtsYq8mNoPSseFzvA7dBWlHINpFIouqwC81CVAJIHNMWQ4pQS2TigBjLu5HNJtYdKefvYFJISvGKkCrLndyaqzMcmrUikAk+tZ8z4JNAalG871l3CjnvWndMGzWXOw6Zq1uZSOf1OEbWrzjxhY+dHIccYr0+928561xHiKNfmBFdUGcsz0Pwnqh1Lwzp1yzbneFd/HUgYNaEkm7txXGfC28+0eFfJ6G2neL8M5FdW0mDjvWpxXJDJ6cVE0nNRtJjjPWoJJ9vegRK8vynmqk1yV4BxUE1z8p5qhcXBz96qsSyxcXOVOTms2a4AXkkj0qC4uSqkZrKurw8rnpVWEWp74q2M8VnT3hZjjpUMk27nJqBm98VqkTce0g57/SoJGX74HHeq9zerbqS7Y71zWsa491bskRaNM/eBwTVqJLZutqAuLgQW43M2TuzwKx9e0G6jUTtP56fxKByM1h+GdVaz1ZEllKxng5+n+Nd3NNIGJ2CSBlwWJ4x61qopGDZydlosV7Z+e0rIOi7Rms2+0ptMmwcsGH3sda62GO3t12QkrFnpWZ4omhaABQxfIKn+dXcZgW+oTWtwgRty966S2vvOXr1rjIZDJcMSRt6Vv2LfKu3ikpDsbok3DkcVFIQvIpUbbHz3o/2iMgitea5mMW62sDuJOeRXo3w1+K0nhFv7P1GF9Z8Lyk+fpcjf6rJ/wBZFn7rDrXmgjHJ7ZpSxjI7VomB9FeIPAKSaTB4h8O3ia7oLsQBIu0puOQkqn7jZ/jHGao6P4S0/wAVXVs0cUdvIGIltGb58j+8PUeteZ+APiNqvw91X7fpkizwyDy7rT7gbobmInJVl6Z969quRonjnTbrxh4J1JtOv7ch7izkGZbQ91K9WjxnBGa9GnjK0FywlY8+rg6NR3cbnE+KvAc/hdp5Bcx/Z15iXJ3ygnHI7VzlvfA6ebeZMmObzEk6naRhl/HCn8K3vG/iSXXNQjF1biGWKPbuD793qQehGaw9M8sTMjKrpMjR/N2yODX6FlspTpRlUd2fn+YRVGq4QVkSLpv9owMyfLN1HGMjsPyrLaN42LFQSOCjEj9RW9pF2dpgf/WJkj3FRaxp6spuY+D3Wvp/Y80OaJ877T3rMhmmF1/pgPzXB3SA9n/i/PrTGKlcNweuRVJYwyugfk9F9/8A9VLDJ5kZRzhl4rCMujNrJk4ZJMpznrXceC/HUmnzR2WoBrm0b5Y2HLRH/D2rgFwmSDznvUqyGFlkGSQc8HFedmGW4fMqfJWjfsetl+ZV8tqc9Jle21a8hQRNIkkYPG484+tX49ctJtqum1j79a5nceBkEniozhpBk8IMYr8elTjLY/UfaM6xpTbxloiWX/ZpkuqeUinY0hbjaDzXNrdzwr8meR69qnsdY8vek0ahscNmuOVFrY3jK6Ohj8tkeXZtXqCq8k1WlmVoQwGxumOtGn38Um/nG7DAU2RmmQeVhQxzWDTW5ZBa7/MIabaoPFbUNxM20Bgy9zmsxfLuJhEpUOe9W032uAjF05JOKkC4t1tkdcqG9CKkjhhUMVZg5OSR3qn9pDNyfnPOMdBTlDRqJS5CZ5zQBbNxb3CpHKTvJwO4qaOxigkZ44kRjxlRVSECNnYIpB6Gpi8h538nACigaFnRo5OQd2c5pVuh8wkxknAGKkab5vny7Y+bHNOJjkUjAL9d1A2MEbW/mMp388pnFMULPIxYbOnAFObMmA/ReKWG1iVVkZ3IJ55p2GLCsbApnc31p6wAJt4PHKmlEKSrtikj3j+8akjjO0gsCw9DSAqokFrkBApzn7uadKfNVSEIRu68VN/y0IPSmrG0cm9mZE7ADg0ABkVeNjegB60C3O3njNWGCK2NhY4yWFMjkDMSmMjs3SgCKWFY4+c49hVC4iiePKE5zWg6yOh3sFye3Ss2QNCgIkjVDkbif1qkrk6mhp5aNQS3zAYI65pl06cYfeW5xxXDax4se1MkNq7ST7iok29R3x71m6V/bGpQ5iWZ9mTvbjn2rpVFkc56IskcyKrcKSR7imtCkytC43xtwa8yabUbOSRQ08cuep6E+mK7/S765urGJ5YdtwQAwAx+NZVKbgXGVzDvLc2F48WdyqflcdGFS28xZgOBXQappZvrPDECVRlT6muUjYwyFH4deq1iUbtvKUbk9TW9YXC8d65WCXdg1rWNx84GaVikdlayDFaMMu7AFc9Y3B3DnFa9tcbsnPtWUomiZrQtjg1bjXdWXDcDcB3rXs0DMMms7Fo1LO185xha9V8A/DtbrTZtT1GeOCyj+X5vvE9q860tFV1LDK9xXQap4qlW3EUTFYwPug4qtSi94s1yztXa1sEAWPgtjrXB3FyWyeeeetQ3d000245OeTWbcXm4kLxgVIEsl6FBzzVK4vAwPOKqSXB3cGq0zbs1NkBO1wWzg8mrNhGzck1RjXMYPvV+1yqnHFSytR18xWM9j0rBwWLoDkYII9R6Vt37CSEmsBsBzhjTRJ5zrGn/ANi6s8aN+4fLREdMelX7OYPt571reLtN+3aZ50a7pbcl8+3cVymm3R4+b860WxcZHcaexaMEnFbMDsu0Z4rl7O64Xit+2m3Ktc8jrizfguC2ATV+3YbuDWJbydK1bVw3U1kzeJrRzDcDVuG4rK8wetOFxs/ixUmupuLNxxVmBty81kW1wW/+tWhBJ6cmgCwy9+9MZSecimmQsox1qFrgKcZ5qQEuGO3Bx+FZc+4k9MVpTMGXOazbrhSRQBnXGAayZ3HzYBzWjdNtasm8bY2c4BrRGbMu7ffuJO0CuS1zD5NdXdOqKc8giuS1xgFOK2gctQk+FN0ytrFr/CsqSDPbIIP8q7t5NrEk+1eZ/Da4WHXtWXoGiRjz/tGu7mulY4BroOBll5gvOeapzXQwSTxVWa628ZrOub4cjdWkVcgtzXRXNZV5fZ6Ng1WlvG3kVTnbvV2EyWa4dh96q5kB+9Td5ZeuKoXuoRWnErgMelNRJuyxvbdhsAVmahrCRqyxNlxWbqWtSXDYU7U9BWfuJyQM5rWMTO7Jp7t7xRuOTWZqQ3Lx8v0q791CR1rM1GYr8uM8VZLbMVtyyZzyvSrA1a+AC/aZMYxjPFQrGu4Fm609VzJ8hyfegRbt9eu7VdqSZHuM1WuNSnuGLuzMT+VHlFmOQB9KZPCdoxQNIk09RNITjCnmt+1XbgAk1iaR93724V0FuvyjHBo1NImnassnyuPpUkimFTuBCHoar27FZBk5rXjYSJgjINJS5RuNzHkhPJQ8VXbew54xWhcW/wBnyyHfCR+VUmTZIGPRuBXTGV0YSViCG5ZGIzgZre8M+KNS8O6tDqGlXT2d9CflljOMjurD+IH0NYN1A6fMo4p9pNtYBuH7VqjI98gvNH+JWlxz6VF/Z3iOFN17o5IEc3rLbt791OfauLuLKSG4CFlOSecEHjqMdiPSuK0O+a31KB47lrWVGASYHHlnP3q9M0jVLLxsTYXk9vYa/Ep8uaRtkF7jsD2c9q93A4+eGfdHkY7L4YpX2ZjQzm1mR42JbOc4xkV0cTJe26y4+VuSKwb2zmsboxTwmGdTjDHo3pT9K1Jobny2IETcY9DX6dl2OhWWmx+YY7BTw8mmO1LTfLUzwjAU4x3rL+STDg49TjvXWzbWJwcZ61z2racbPLqdyNzt7Ka9DEUeX34nHQqX91mcLna2yQ5NWIpVk3DtWdjO7ecP1z61LHcKrEDrt5Fecq3c9DkP/9k="/>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AutoShape 2" descr="data:image/jpeg;base64,/9j/4AAQSkZJRgABAQEAYABgAAD/2wBDAAMCAgMCAgMDAwMEAwMEBQgFBQQEBQoHBwYIDAoMDAsKCwsNDhIQDQ4RDgsLEBYQERMUFRUVDA8XGBYUGBIUFRT/2wBDAQMEBAUEBQkFBQkUDQsNFBQUFBQUFBQUFBQUFBQUFBQUFBQUFBQUFBQUFBQUFBQUFBQUFBQUFBQUFBQUFBQUFBT/wAARCAQAAw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NrUKpFPooAKKKKACiiigD4z+MGjGT4hasqrjMxNYXguZLC+umH3vNCn/gPNew/Ebw/9r8b6ncBcBMfrXgui3w+1TEfxTsf1xXRK8jnPvmxIksbZsdY1P6CrNZnhq4+1eHtNl/vW8Z/8dFadc50BRRRQAU1lDKQRkehp1FAGZdeH9PvG3TWULN/e24b8xVNvCsUeDa3t9Z46LFOSo/4C2RW9QRmndkuKe5z/APZet2o/carHcDst1bj/ANCUj+VNbUdesz+90yO7X+/bTYP/AHya3Jo5JFIRxGf7xXP6ZrJuIdfjYtFPZ3C9kaNkP55NFxcttiD/AITKG3wL2yvLE+ssXy/mK+Wv2opo7rxZazxHMckWRX1I2s6tari60hpQOrW7Bv0r5f8A2pJBN4k0+VYpIRJBnZIMEc110PiOaq3Yo/su/wDJSLfJxiGT+lfaKsCuc8V8Sfs7R2s3xAgivGCwyROudxXnHrX1va+G7RWVrbVb0Dsq3IYfqDSxHxFUpaHS/Sm1XtbY264M8soxj94Qf5CrS9K5DpTFooooGFFFFABRRRQAUUUUAFFFFABRRRQAUUUUAIw3Ais+TR4GZnhDWkp/ihO3J9x0NaNIc844oA5ybQbmGRpIikjnkvCxgc/XHB/Go/7TvrFtspyPS6TZ+Tr8p/nWrJ/aNuxZPKuUz937rf4VnTave28h86Jdh/gkXb+Tcg1d2zNpLY+dv2tLr7RY6U+Au6dzgEEfdHeuL/ZXjz8TWf8AuWcp/wDQa6z9rSbzE0dsBcyuQo+grm/2Tct8QrlsfdsX/wDQ1rX7BMdz66bp+FQtT2+7UfNchYc1G33jTqa1ACUUUUAMbOabTpKRc7RQGpzXjiT7Dpkl4fuwxkn9a+AJJxq3iK4ZelzcsR+LA19wfHnWjoXw71af+LyfLj/324/lXxX8M9KfWviJ4dsk5869jLfQHNS1c1i7H6IW6+Xawr6IB+lGyrDKFAA6DgVHVGbepHspyx1IqVJ5bdqBEeyj7PHN99VerGypI4aNwu0Z194X0rVY9l7p8E4/24lavFPjl+zdofi3QSdCsbWy1H/nnGPL82voD+z/ALv72T86gksbSzkaR55A5/gZhWcqcZrUqNWUHc/O2++Bmu+DdNlmHh++2Qt990NFxocmmXUttcLsnhavufxt4q0GTSZ7d72OR4mV3hZl5xXwn8UPHFvJ4r1mS2ZCzTtsQfdrilhmn7p0/WFLVnVW/wANtU1DSbe7tVQRzLvX56pXXh270o7J4WR65WX9p65/4QWLQBpIW7t12R3cRwR9a8+uvjd4nnj33V38gPygjLAYp/UZbmTxh6dq01ksb/a1jEajnzBUOm/Em18LQhrHUXs2T7v2WQx4/KvBdY8aX+tbhcXEkn1NczNeSyuRvY4reOBdtWZyxd+h9oeH/wBrbXNNkVF8U3DL0C3Z8wH2+bmvStE/bWvrZ41vl0/UFI+8reW1fm3NeXDfLluPekk1C6WMDc/y89a1eHlHZmarX6H60af+2B4fkszNd6dPAMZZoJFkFeffGT41aZ8UrfTrbS4JIoLdmkMkp5JYYr85rPxtqthGEjupAhGCme1aXhn4sap4dvIS0rTWqNuMbH3rmrUasoONzqpVIKVz7g8DxpDa3bt1kkX9N1dfDIvavmzwT+0JpuoI8bMsJx5gRv1Ar03wf8V9L14iGOYCTZkZPYdRXyVanVg7NHtQnCWx3lzJukxWVeDdJiorXXrfUp2SKVSVPIFWli8xq5YTfNY2e2gxYsKKsQrjmpfJ2gCpI4uld5zjj80RFULhODWqy4UGqVz900AZUi45qNe9W5qryfd5qkBX3bWyawrFFmllkH8TmrevaxDpOm3FzcSrDDGpJZzx0/nXktj8Yl1Kzd9Ht1WNchrm66fUCqS6lxPYWiC8npWTe+MNG0dtlzqEKv8A880JZvyFeL6l8QGulLXupz3z/wDPGAlE/IdayV8RXCt/olnHDGD95lxWDcnsjdQVtz2ib4p2Svi3sb25GeGEeF/MmnR/FK2kkUS2V1Ce7OoIA/AmvFLjVtVumyLkY/6ZLTY7zUlbcZpm/wCA04qX2hSij6T0/wARWmpWpkt5VlXrwf6VakuRJDuHXFeC6Vq1zGqSBmjdT97GDXpmg+IBfwKJhiXGPY+9dK2MGrM2JpNytxmsmY5bpitGSTcuO2az2+/TJIeaTcVqVvvGkxupoBgfrTQ/Whvlz70mzge9bLciR+lNFJkUtfUnihRRRQAUUUUAeRfE+MadJrl6eAtt5mf+A9a+OtCvMXEQz1O78ya+w/2imFn4H1m4HWS08n8yR/WvivRdzXUQB712xjeBxS3Z+ivgNt3g3Rj/ANOqfyrdHSsLwKpTwfo4PX7Mn8q3R0rie7OxbC0UUUDCiiigBvzAetN80d+KkpCM8GgBAwboQadUUlurnP3W9RTGjmX7sgYejCgCfIr5I/ayXd4usT28g/8AoRr6tE8i8SRED+8vIr5V/awkEnirTSAf+Pf0x/Ea6cP8Ry137pz/AOzXZw3XxCtYp40kjaOT5XGR0r6yuPAulSf6qKS1bs0EhXFfKP7Mv/JTLH/ck/8AQa+zxmniL8w6Mfc1OWbwfe2+PseuXUWOiyYYUgt/Fdip2z2d+O29ShrqsGk571zXNuVdDlf+Em1mzwLvQZX9Xt2DCnx/ELTxxcw3Vp7ywkD866n8Kikt45lPmRq49GGad12Cz7mbZeKtJ1Bcw38B/wBlnCn9a1I5EkXcjKwPdTkVlXfhPR74fvtOhY+uwA1lyfDrT1YvZ3F3Yv28qY4/I0tB6nVUuD9a5D/hHPEVj/x6a+ZgP4LqIN+tIb7xhYr89hZ3w9Y5CpNFgu1udjn2pN1cc3jy7szi+0C+gPdox5i/pU1r8SNCmwsly1s/92eMqR+lPlYudHVDvnmnL0rOs9e0/UADb3tvN/uSAn8q0FPvmpKTT2HUUUUDCiiigAooooAKawDcEZFLkUfxUAfIn7XEw/tLSogAFHmMAPrWf+yLHu8Yaq/92zx+ZqX9rSTd4i01M9In/wDQqsfsgR7td8QSd1tox+bNW/2TJH043emtUso2kioa5Sgprdad+NNoAKa1OprfdoAY3WkopeaAPCv2udTNr4K06xB+a6uNx+ijNeP/ALLfh/7d8WLO5ZMrZW8tyePbAr0H9qYvqniTSbFTuW3tmcj0JPSm/suaaLfxlqkuNpa1WAfnk0AfS23bxRsqfaG5HSlVaAIxHwKmjjp4SpY06UAR+XQ2IYGPc9KnkkjtlLS4VRyS3AFfPn7Q37QsPgaMWul3ME8n8SpIGb9DxVKNzOUrHceP/i4/gfSZ9RitI9Rt4v8AXQpKFdP1r5b8VftrXmufaI10nyIGb90yyYkX8RXgfi74j6x4t1C6ub68kCTsd8SMQrD3ArjftPmFhW8YHNKVzrvE/wARr7WtSkvbi8lV23fKkhrj59Ya6beysfxqo1s8rtk4qSSNIIeKvkI5n0K73W6Yk8VnahJNcSFgV2VLM7M2eMVm3N35aMAOtaqJHM+oxc7uuaRplj4qGFWVt1JcKHPXmqcRqWhDNOFk4qvNNzTpE25zVZ+tRyp7hGQyW4JNVZpjVho6ryKFYE9BzUSguhqpO+gkcz25DxttPXIPNW7PxVf6Tfpc2dzJE0bbh8x59azp5FbO0YqhNJtbNc06Kno0dUarie++BfjlcaTrQkaQzfaFAw3Zu9fT3gP4kWHi7Y0cioY1O8ZHXNfm5/aElvIHQ4KnNel/Bv4hXmi+KITJchLVm3SbzgEAZrwcTl8V70FqejSxX2Wfo5GyTR7kOQKlWEtxiuQ+Hfi60121gjEoM8gMnl55C9ifwr0S3hBAwK8KzWjPRvfVGdNHtVBiqFzH8wrduIctWPdLuY+1NDMyVeeKpT5Xt+daciVyvxI1Y+H/AAXrOoKcPBauyt6HHFUldlJXPlz49fFT/hJ9ZuNLtpmj0ixfyxtOPOlHUn2FeW+HdelguAu52hZtvlq3HNYniCRpLmJXc5x5je5PJzW3pDQ+H/CMutzRCaTzVWND06//AFq9BRUYpA/dPXdD0e5miDmNYlYZ2qOce9b32fR9Lj33t1DFjk7mGfyr58sPil4i8YaqLK3P2VM5xGcYXPr+Nd7pfw/mvW8y8leZ+5Zia461NxdpM1pyud1c/Ebw1bgC2El0V4+RcCo4/iXFNgR6TJtJwKNG+H9pCoJh59TzXSf8I3axKAIl49q5WkjQi0/xDZ6xGFltmtXXpxV61nls5FdDwDkGqq6Wmcqm3FTeW6qUPSpjUcWHLdHoOm3S6jZJLuyehqR4RXLeErx7d/Jc/KxrsWUdBXoJpq6ORqzKPl4akZPm4NWzDt5FR+Vu7VSepJWmUBRuOaA25gAOKknhyoxUnl7VGBWpB+jVPoor6g8cKKKKACiiigDxX9qqTyfhnMAcM8yL+GRXxx4dj/4mCc55r67/AGtpdvgO0izjzLgfpivkbRVMeoRYH8X9a7YStBHJKPvM/R3w3F5Hh/TI/wC7bR/+gitD+Ks3w3cC40HT3B/5YID9QorS/iri6nWOooooAKKKKACiiigAooooAK+TP2tPm8Wadx/y7f1r6zr5N/a1/wCRs0//AK9/610UfiOet8Jg/swx+Z8SrTkjbFIePpX2Yu9cZIb9K+Nf2Xf+SlW//XCT+Qr7Np4j4kFD4RNx7igSKTjPNOprRq3UVzHQOoqLyAOVZlP1o/eL/dYfkaAJaKiabb95WH0GaVZkbo6/nQBJRRRQAVTutLs7v/X2sUv+8gNXKKAOXu/h1oN2xYWKwN/egJQ/pVP/AIV29q2bDW9QtPQeZuH612fPrR9TTuyORHEnSfGOn82+r2t8B0W5iwT+Ipf+Ei8Vaf8A8fXh6O5Xu9rOP5Gu1/Gk+92p83cXL2Zxa/E62tzjUdL1HTz/AHpICV/MVoWXxA8PXzDZqtujngLMfLP0+bFdC0SyDDKrD3FZd94T0fUs/adNtpfdohn86NBWl3NKC7huFDRSpKvqjAj9Kk3A1x1x8KtBZt9tHPp8n961nZP61VPw81iyZm0vxfqUOf4LwLcKPpmnZdwvPsd6PrRXCR2fj7TcBb7SdWjHXzonic/ipxUi+LvEVnJt1HwpMF6edZ3CzL9cYBFLl8x8/dHzN+1XJv8AGVmufuwt/wChVu/sdw7rvxLKe6Qr+rGuU/aeuGk8cW4PGLVWxjBGSTXcfsew/wCg+IpP7zxj9DWuyErM+hpG454+tRdehqaZQ+M96jZdpwOlcpQ1vu03mnUc0ANooooAa1KtI1C9Se/agD53+LVidW+IF4/3lhjRDjnGBUf7Ot4v/CXOijIkSeX/AL5ZVH6Ctz4iBdN03xPrMmA25wje4+UVw37LMz3PxDSHdlY9Pl3f99YzUdSkfWSKKf5fpShPSp416DvjpVkjI493bNQapq1loto1xe3UNrCoJZ5zgfgafrWsWug6bNeXdwtvDEuWZ5FUD86+DP2kPjvdeNNYl0+zvgdJgOF8r+I9DyOoq4xuZylZHofxl/bCiglu9L8N2qTJjZ9tZjj8BXx14i8Tz6/qE11cOZZXYsTVa+1Dfny2yfeqXl9zxXRGJyuRC0bO2Tx3qns2zcc1aupj5LKDhvu5qlviijVWcltrNn3rdRMJMlZt3I5HtWRqc0kbbM1aa4eG34xWf5YuG3O2TVqJNwkY7OlUJYNx6Vozfdx3qqyt61SQblU5XgCmeSMbjwasNGd9RTc1Mhoo3HzNxzVRo+elXXWoJKktFSRducVTmY+lX5O9VpI+DUspGdN61Uk+ZTnitCROtUpo+uBmoLizOmXmo4rpoW4JB9qszR8dKoTKd3FRI2Uj6I/Zx+KF9Y+ITbeeGkuCkcckzfcUHkflmv0J0O9ttQtysMsc0keA7Ic4OK/H7w7r0/h6+ingbbIjbga/RL9kvxlb654VSaWeRtQun3SCY4HA7Z6181jsM4vnR6tCpsj3mSH5j64rEnj+Yg8c10s0YVi3qKxrmHdk149rnoRMSaMDJryL9pS8e1+Fupxx8NcPHB+DMAa9pmg5rwT9qiYw+FdLtRwbi+Ukd/lBaqjozSO58Va0D/a1x3Eaf0ArZ8bP9h+HOj2qj/XSlsfQf/XrM1BfM1C9IH33RP15rW+MSraWeg2qnAjg349zXWn78TeUboz/AIK6b9o1m5l2/d2jIr6X0azGcYzXh3wB03clxNtJDP6V9JaPZqmDjFc2IlzVWyYLljYtWdmNuBwcVI1mFznpW1p9rH5bO3HPeppbOOSPIHB6H1rALnNNajsKrT2vy10klmOAB0FZ11allIAqbFcxi27m3mRweFPNd7Z3QureOVfmyOfauHmtiGNbPh3UGhJhb7vatae9iJq6udMZAw7Co8Hnimqy8mkafj0ArqMBGp3YVA0hcZBqSMnbyeaAP0aoqo2oW8cMcss0cayfdZ3AB+lWFkV1DKwZT0INfVniD6KKKACikyKWgDwX9rRDJ4Z0lACc3DfyFfLlhZ+XqlkoH350Xp/tCvrv9pSyF54b0w4yFusfmK+ZNRsRp+u6QMY3SGX8ua3v7qMurPs34W6j/aHhdecmKQx/kBXYV5V8ANSF94f1BMjMc+cZ9RXqtYvc0WwUUUUhhRRRQAUUUUAFFFFABXyd+1t/yNGm/wDXuf5mvrGvk/8Aa2/5GjTD2+zn+Zroo/Ec9b4TA/Ze/wCSlW3/AFxk/kK+z6+L/wBl/wD5KXbf9cZP5V9oUYj4kOj8IUUUVzm4UUUUAFRtGrdVqSigCNYdmdpP4mncj3p1FACbvXigjNH415t8WPjBafD21EUWy41JxlYyw4HHX86aV9hN2PSeKWvMvhJ8Z7H4lQvbOFtdUiGWhJHzjnkD8K9M/hpNNPUE7i0Um4etLQMKKKKACiiigApkv+rb6U+o7j/Uyf7poA+G/wBpaYSfERxjOy3QfnmvT/2QYgvhnXJembtV/JAa8n/aKkEnxIuyDn9zH/KvY/2R4dvgfVH6b77H5Itby+Exie3y/eOOaY33jUjfWo2+961yliU1gc06igCPmkp7detJz60ARnOacqnk45x/SlXqanjXdn0/+tQB81/tGagNN8FxWobD312WK9yq8kYrI/Y9sxceMdYugMiGxCBvdnBx+h/I1lftTao0vibTNMU/LbW5dvZn6Z/Cu8/Yx0sppfiTUdm0SzxQKxHHyqzEfqPzpIuOx9HRqMDFPmuo7OItKdoCljtGWIHtUiqOSBgV4f8AtR/FxPh74TlsrKQpq14u1WXhkX1qlHmZnJ2R4z+1b8cl1q7TQtN1CaK0iVhcx7NuWB+6T2r5Lvrxrtvl+Vas6lqE+qXUs9xI0ssrFpJZGyWOeT+NZ7fccgfL2rtjHQ4pyKhYZ61Xa4dyRmn9WwOT6VGyeXIfWtFEy5incs9VmG5uasTMfM6VC9bWsZXuNk/eLt7VXVfLqao5PvUARt96mswHXinSVDce1A0RN941XkqSRjUEjUalELVBKoJ45qWRqi3bazZSIJExmqsn3TVmZ81VepZSK0ifjVeRR6Yqy1VpqzLiUrhOtZ0yc1qzKeciqNwnWpZsZkg2tkGvbv2ZviVd+FfFtrCsfmw9FXkkZznA+leJzR9a0fDWsHR9RhnHUN3FcuIh7SFjek+V3P2J0XVV1zS4p1KncoJwadLD96vGf2XPFx8ReGmTfCyqoA8llb88Hivb7hQq8c18hNcsmj26burmFOuHI9Oa+aP2srkx33h2yDAlFnum59PlFfT8kPmTMe1fIf7VF8ZviE0G7i00sd+hds4oW5tHc+abG3N7qkKAZ827A4HapvjjID4mS3HC28CJ+OK0PANkbzxPpq4J+dpD+B4rnvitdG+8bajzuAl2DHtxWkX+8Xkdb2PW/gPpYh0KCTGN5zXvVjaqq/jXl/wl00Weg2S442LXrtnjcAB2rh5+abYPYvrps88IUTfZ427jrXAeKL3V/BeqfaDK1xprHGWOQtb3jTxBcaLqFtAG2RtGGz0p8zQ+K9Cmt5AshkjODnOCKvmtr0Oc0fD+rQa3p63ETAhh69ParFxbLyc9a8i+FuvyaT4gvvD9wzZRiU3cHr2r13IKgZ596rl6oV9TDurX5jiqyKbeVXBJ57VtXEW4dOKzLiPY1Evd1LTvodDp9yl3D8py4HI70TRkHHQd65qG6lsW8yPI9R61Q8SfE618M2++ewvb2Y9Ft1JVvqa1jUTWpm4u+h2Yl2qqKM1ZkbGCRtr581/4++I5Ec6Zo8GnIfuNdNuYfT0qPw58V/ErTRTalrsUobrCEAC/Sm7dCLNH6GeKvFdh4y0ldPOs6hod1HGIDO0CShcDqNuOa1vhr4q1zwjYpps+sWHiixT/AFU0krRXCj0O/rXCX3gu+hvriYsWgmbdgDO0nrTDZPZsAUP1Br2JYqUd0cUaEZ7M6D4jePviJHrkFzoWnsttGdzsXXDD+6K9F8N/HTT9Q0VDqdvLperqnz20ykAsB1U9xXk1rfXFquYWeP2BOKp3F/eaheFXgWcIMiRlwaiOOUtmavCOPQ7PQ/2nm/4TZtN1LTpk0h22LfGMrtYnA6/w+9et+JviRoXhfw/JrF1fRNaqu4FXBzxmvnWDyvMBlidR7AMKnudLs7+3KtLHMM5Mc0eQfStfrcnskyPqy7nW3/xa8O/Gvw6sGjyt9rtblXktpVKttx94D0rw/wCKzDR/GllbqcGG2D4/3q9P8DeFbbS9eE0NjBAzgq0kAHzeleLfHzVP+Lqaoinm3jjhHsQvSvSw9T20btWscNSn7OVj6M/ZT1L7ZY6ypPRkNe7HULb7ULc3Efn9fK3Dd+VfE/7P/jS+0GHVprJ9pcIp3cgZ71audH16bxcfEUXii9F55gfYwOzGfu49K56uKp058smbww86keaJ9r7qYsiMxAYEjrivBNc+NOuyeF3tNPghj1dk2C6kOFH+1j1rkfhP8RvF3hnVpovEdxHqltJ832iM4Kn0IpfWqTV0weHqLofVVO+tfLnxq/aD8UxzW1n4L06TYpDz3TLnI/urXd/Dj9oTTtV8MpL4kLaVqMKfvVmQjefYVuqkJK6Zl7OfY9n5o5r5ptf2yLK88d/2YulSwaKZPLW8mBDMeeSOwr2/WviL4e8P6E+sX2q28NmqbwTIMt7AevatLozs+x1NFcH8M/jFoPxTtZJ9JkZQhxsl4b8RXS614o0rw55I1G+htGmYJGsjgFj7CmBr18mftcZXxLpp/wCmDfzr6ut7iO6hWWJg8bDIYV8o/teMP+Em0vn/AJYH+db0fiMK3wnP/svsW+J9t/1xk/lX2lXxb+y3/wAlOtf+uMv8hX2lTr7jpfCLRRRXObBRRRQAUUUUAFJt9KWsPxd4qs/CGh3Go3ciokakqrHG4+lAjB+KfxKs/h3oMly7K944IhhzyT64/GviLxN4ovfE2sXF/ezNJNK2TuOQPYVr/Ebx9eePtemvbhm8vdiOLPAFX/hf8I9T+Jd1KLcLBax8yXLg4BOcAfka7IxUVc5pXk9Dl/DPiO+8K61banYTNFcQsGBBwGHcGvur4a/ECy+IPhuDULdgJwoE8OfmRvcV8afEL4Y6l4A1B4LuPfED8sy9GHrVz4P/ABGufh74kgn3MdPmbZcRE8bT3/CiSVRaDi3Hc+7dtNaNW7YqvpuoQarYwXds4lgmQOjA9Qat1xnSQ+S6/ckx7MM1H5k8bfPGHHqh/pVqigCv9sT+IMn+8MVMrBhkHNLtB6jNRfZYt2QgB9RQLUmqC6bbbyn/AGDUix7FwGJ+pqHUG22cx/2DQM+DPj1J5nxK1L/Y2L+S173+ynD5Xw3nkxjzLx2/IAf0r57+NsnnfErWiOgmx+gr6P8A2YI9vwqtmP8AHcy/oxreXwmSPWP4eKbTqbXIihrUlK3WkpgNbrSU+igBu0+lTwA56dxxSLnaOaS4m+yWk0548qNpM/QE0AfDvxouG8QfEvXJwd0UcxiQjpheBX0t+yzo6af8LYJAMPd3Uszfgdg/QV866tp4ki1PUZRl3Z5M+5OR/Ovqb4H7NK+GtpHIVVLZArHPfYGP6mgDX+K3jeH4feDL/WJcfulwi55Lnp+tfmd8SfHOo+OtemvtSuZZyzsyoW4XJJwK9R/ag+OV9488VyWVtPs0exlZIoVPyyFf4j689K+fb26Lc5z712QjoclWWox5Avyg1HcXAwI1HGOTUX3iD681FMp3EZroSsctx0k8Nt/q8NLVNpDJ8x60rx+v3vWo5PlXA5NWjNsrXMnz1F+NOlhYMC/y/WkkjMa0wRFUb0/eaikNAxjNVeRjUv41WkegCCR6gdqlfrVdyKCk7DJGqvIxqRzULsTmoZaI2YbTzUEn3QO9PemHkZPWpKRCVPSoJF2/WpnY5qJ17k1kbIqSMelUZquzdaqTd6C9TOm7iqzNtYEjoc1ZuF2kkVA2GHNZyKTsfQ/7MXxMi8PeL7az+0yWi3DLn5vkz1x+lfo1DcfbreGXO4Mu4H696/GvQrxdN1KG4bLCNw+3djOPev1M/Z/8af8ACZfD/T7iSPyn8sKoznIAr5vHUeWXOj1aEuh6LHFkse3X8q+Ff2kNQ+1fEbxhJnIhMVsv4Jk/rX3gimNQx5Hevzg+KmqNq194kvi25rvVZsN6qGwP5V5yta56dPcofCaz8zxIr4P7q33H2715rr2dU8YSY+Yy3Z6f71evfDGD7Lb6/f8A/PC2Khv+A15T4TgOp+O7BGGS0xY/maUHrOR09D6q8F2Ys9NgjHZR/KvQ9Lh8yWMEZFcjoVsFWMAdAB+Vd7osH+lwjHNefDVky2Mb44eG5L/wzHqVugE+nqN20feTuT+leZeA/FO6QRFsbz68c19Mahp8Opabd2cwBjuIzGc+9fHVxaz+E/FF5YPlHtpyuDwcZ4rplG2/UwjLmTRpfEy2l8L+KtP1y3+RC48zb3z617Hot8mqWNvMhyHQEH61w3iuxj8W+EXwA0ypkeucVV+DHiIy2L6fcN/pFs23DdcUQvZxCXc9Tmj4x2rOlt/MJ9q1GfzE4qptO/OOKN1YFuZEkZ5Rhj61xnxA0u4k0mRreWNGXnc4J/LFd7fIFYMKzby5ha3lSWPeuOgGTWcovojS58yXtjPeMUluLiUt1SKNgP1o0fwjf/bsQaewTtJOdx/KvSvFnxD0Xw9uRdIuXmA4JjwK87m+NGqvM403R4wp6FwSf0rWPOtkS2fp9caT4ohuJHt57eSMnO0ZWqU0+plf9M0uTf3eAivSpZEjPQDBp6SLMpO1W/CvZu3ueSpcp5S13GqkBbiBh/C6GmxavbeYPMlCHGDnivVJLe2OS0a5PoKgXRNMuG+e1hb6oKjkpy3iX7afc4S2uraRcoVkHsak229wWJwPpxXZy+DdKkRlW3WLPGU4xWDefDvy/ntbqWMg545H5Gp+rwfwuxr9al1Q7QJFs9SttkxCNIARnIwa+TfixqzX3xI8Qzk5JvmTj/ZGP5ivqu08L6lbzJIlzbXO1gxEiYbj096+N/E0n2zxNq9wvPnXsz7h0OZGx+lexgYunF6nFWmqjuke3/s2nTv7L1h9RSTaWjAeIZwceletzaVpU7brO/jG7+GZShry/wCAukxQ+C7y5uJfJWW98sOVJGQn6dRXp8OkxTr+6uopQf7rA152KTlUfu3O+jUjGKTkU5tDlUMFCyjHDIwNc9NazWt5saNlVhzkV2P9hXUPKxEDsy8ZqrNpM7Sru8xgBzv7Vyezi91Y6Pb9mcw1iXORke4qOSzK4wceua6ZdKuYW3rEzD6VLh48CazVh34wfzFR7Fr4WafWI9TkP7LjdgxjjY9cMg5ouNBtdSVkubaOdU5AkHFdokekSL+/juIT3KYYD8KntdH0q4lcRamIs9FmiI/UZo5K26ZLrU5dDjtB0eHwzctcaVALCVh8zQMRuP0qv4i8Mx+MNQjvdVlu7m7T7kjzHC+mB2r0VvB80gDW01tdL/0zlUE/gcVBN4Uv7X5ntJgP7ypuH5is74iPcpujJdC/4N8fX/heyitZVN3Ag2gO3IHrXln7UmrLq2taTdqAqTQEqvXFeiabpsNxqVtDMTsaQKwPHevPv2rtJg0fWtHgtv8AVLCcZr38tlUlfnPFx0YRtylH9lps/E625/5Yyfyr7T/ir4p/ZWx/ws60/wCuMv8AKvtfvXqV/iRx09haKKKwNQooooAKRqWigCKeZLeFpJGCIoyzHsK+N/2gPihL4u1qWwtZCun27FAAfvHjJ/SvYv2jviUPDOh/2RaSYvrsfMVPKrXyjp+m3evapHb26me6uH8teM5JNdFOPUwk7uxtfDP4f3vxC8SR2NsuyIHM0uMhEHWvuPwj4UsPBuiwabp8QjhiGCccse5Nc98JPhrbfDnw6luEVr6YBriXuT6fhk13YqKk+Z2RrGNkct8QPA9j400eSG5hV5VUlGxzXxJ408Jz+EddmtZVKx7iYzX6DV4Z+0N4Bj1XS31CKP8AejkNjgN6UoysTKPMYf7MPxMaZW8L38u5lG+1dzz7rX0fX526Hqlz4a1y31CBzFPayhgF9QeR+NfefgnxRB4w8N2WpwMCJkBcD+Fu4omr+8hwvbU36KKKzLCiiigAqrqX/HjOO+01aqpqjbbGc/7BoA/P34vMW+Iett2+0EZ/KvqD9m6Mx/CfThjGZZiP++zXy38UGMnjrWj1/wBJavrH9n6Py/hNonbIdj+LGtJ/CZpHoVI1LTawGMopSKSgApwNNooAlX5hxWd4smNv4V1Nx94W7qPx4rShqp4khFxol1ERkSAL+oNAHy54601dL8MwIy7WurqOM/7vVq6O++JR8N/BvUZLdFE8k0m3cwC4wo6evBrF/aBuxbaroumx8GGIzMv+0TgfpXg3xB8TTvodvpEZO0szs2eMk1MFeaHJ2ieVa3qH2q8MmPmZiSe2c1mzTK6tUlwpeRstnB5I6VWZQEY9ga9eKseXJ6ipgx+/aowC/XrRuHkEjr2ptvJujyT82ashkcvy9aqhSzEgZFXLuQbfl5ql5nlk+hoIYl1Irlar3Em7pzTZpi3IGahZiaB6jail5qXGO9V3Y0ARlh61WkFTPUDk0FIhkNVX61Ykqu/WpGQyGocjpmpJCKiYDqKTLGNHg5zUbU9mqGRhWRoiOb2qtIxqZid3NQyqTyBUmkSnMxNVpO9WpO9VJCOaCilcd6qnIOatXHQmq9RIaITJ8w+tfbf7EPjZys2lXeoqRHH+7gDep9K+JZPl5B5r3D9k7xxY+FfiBbxXqhZLkqiTN0BzXm4ynzwZ10ZWlY/TPXrwaX4fv7xuFhtpJC3phSc1+ZPiRmk02wDHLXErSN9S5Nfob8addXTvgv4mvY2BH2F41Yer/KP/AEKvzx1pts+k27D/AFcIY/XGa+a6H0FLY6bw4RZfDfxHdA437lB9RnFcF8HNP+2ePFkYZESFv1Fdvqkn9m/Bcn7r3U6jb+ZNZH7PtiJta1G5POCEHtWMdKcmbn0npMQDAAeld54dty2oR8fdGT7Vx+lw4I/Su78MqftEr/7OP5VzUviM6j0N+RflIBx0r5x/aM8MtZ61ba7DGUimASZh039s/gDX0Y3LYNcz4+8Mx+MfDd7p0gG50/dN6MOh/wA+telJJo4oyszwj4d6mJ1kt5TnPG1qyde0+bwT4si1G3ytpM3z46VlaDJdeH9altbkFJ4X2MD7V6peabB4v0LynC7yvDehrBx5HzGrl0N7S9SXULGKdGDLIM8Ve6r715X4V1S68L6gdNvifKB2ozfWvSFuldQ6NndUyXVAnYbdR+YuKw722bnBIJroFBdge1LJZo3PU0XKucVq3hu31C3X7RCkhxwdtc4ngiwt5Afs6j6ACvU7izDR4UVkyad5lyi470S5raCPvq68OT3LMUVcZz1FUJtAvYVwiMfyrbl1RoZAueCM1KmsH1Jr6L2Ue549zm1027j++jGoXt5o5MlWX8K63+0w3U/pT/tkTcMob8Kfsl3DmOUUSZByTU6u+ORXR7raTrGg+go8i0bjZS9m+4cxzNxb5t3l2hSilsqOTgd6+D/sLTXs7bc7pGYf99Gv0O1i3totE1Axhtwt5CPrtNfDy6T5VvdTd40d/wAs5rspXpqxJ7/+zO1pH8PmtpsgyXk0oZhkfwgfyNeoXHhuxust9nt5f9pcBvy615J8AFha20qxmbCywyOwH97Ga9rHh828m63uyq/3WGf1rKcXJjMZNHGnt/o801v/ALJO8fk1TLMeBcQQ3K/3lUof04rZk0+dkx50b+zD+tUm0e429Y/+Ak1m6bFzFby9Pbp5lsfR13D86p3FjEFJVPNjPVo/8OtX5NNnjRm2bgBnjBrBk1exW4Nu0/kzr1Dhlx+lZNJborV7EM0ekNJseWONz/DIdrfrTo/DlqzGWFyD2PUVYkmstQhaOaSG6Q9Vk2tn9KxpPCdgWL2rzWDetncNEP8AvnJBoTgPlkXI/D8sc3mRyRnH+zzWnDqFzpuPNtcgfxplW/MGucbR/Eduw+ya+LhF6R39sG/8eUg0kWseIbVzFc6RFdgdXs58Z/4C3+NVoTqdlaeILC7uIjL58UoYY3FX5/EA14v+2B/yHtFfeGDQH69q7eHxNaLdxm+sLy0IYZ86EkDn+8oNef8A7WV3a32paFNZyLLC0J+Zfwrvwvu3Oeo29zK/ZVJHxQs8DP7mX+VfbdfEv7Kf/JULX/rhL/IV9sr90V01Xqhw2FooorIsKKTmloAKoazqsOh6TdX9w22G3jLt+FX68J/ad8bHTNFh0O3k2TXPzSkH+HtTSuxM+dfH3imfxh4ovdQkcsZHIQNzhewr3P8AZl+G6iNvE93H3KWqMPzb+VeD+C/D83inxNZabApZp5Apxjp3P5V956DpMOg6TbWFuoSKCNUGO+Bya6JvlViIx6mivSloormNArP1zSYtb0u4s513JIpH49q0KQ80AfD3xc8EnwnrxdFIhlJzx0Yf416F+yx42az1K68PXMmYrgebBuPRh1A/CvR/jt4Hj17w9c3Eafv1Xepx/EK+TfDWsz+FfENlfwbklt5gwGevPIq4O65Sep+hdFUND1SPWtHs76I7o7iJZAR7ir9QUFFFFABVLWWCabcE/wB2rtZviFtukzn2oA/PTx5MZ/F+qv13XUn6E19j/BCHyfhP4eBGC1uG/M18X+LHMniTUz63MhH/AH0a+3PhLH5Pwx8NLjH+hRn9KqWxB1lNpVo21kAlNal6UjUAJRRS7aAJYj0qPVF8yxZRySQBT46ZqUyWul3EznCxxtKT6BQeaAPjH416wuq/EnVCr7kt9sCn02jn9a8F8falmQWyLggZ3dzXo+rXTapql/fSnMk0skh/Ek15B4huN95JM3JZuB6VvRXvXMKzdrGDNF9ntpGzyegpjLvsQGGGYZqe9k3MFI4JqJpwrn0C7cV3I4ZGfHlYyp6Dio8lMjvU83yR5qk2S/XtV6kDJpm6d6Z5Bl709yu4U0/N904oDUmutNNtGuOfoaz9gzirQlkj6t+dV5j82V5oAheqzg1Yeqrk0FIhc1XdjU71XepZaIJKgZgAcmpn+9VaUc1LGQvTG+6aV6iZiOtSxoY2PWoW+9UjMPWoZHHbrUM1ihslQs3ynNS+ZlTmq8jDmkWtCvNyeKpTCrknBqpNQMrOu76VVkXaattwvNVpfvVLKRXcV0fw9Yr4u08xy+TJ5ihZMfdPr1Fc69SaTeG21a2cpuUSrkZI79eK56usWbR0dz9Mv2h9SuNO/ZztLWa4E099cW1qXH8a5V89T2U18b+Il87xFJjgQwkL+IwK+jvj1rUN58OfhnpkJDLcXDXPytncscagHn2YfnXzr/yENfuyOd8qRr9N3+FfIVPdPpKXwo2fi1jSfh34fs148wtIR+HWrf7OemhdHuLgjmWY/NWV+0LdBZNIslOBDabtv1rufgLYC38G2ZIw8nzn8a55fwl5nQz2LTUG5QK7zw1DttZZCMZfAritLQfjXoGlqIbCMdCSTWVL4jnq7FiYgciqMjlslTzVubhST0qiuDyK7kcep478aPAzPMniGwiIkUBbqNB97A+/XM+D/EXkRoA3DHkV9BzxrNG8cih42GHU9x6V4j43+H8nhO9e/wBOQyadI27YoyYz6GraTGnfQ29Y8PW3iW1Eke1ZwMhgK52xvr3QZjbXYLIrYDe1Lo/iiRfLw2D6CuohmsddXZOgLH+L0qLcpRZsb6O8jDRnIx2q5520Z/Oub1rQ28O2M1/bXSrDEMncSOPauU8A/Fe38Za9cadb7pFt48ySsMAkk4x+RrPR6ovoemvIW/Co7eHddqcUkI3MQDnJzWlaRbVaTHC96LX0JbPskGS/uIlVDu2+lXl0O7/54v19Oags5fJt5H3NlCpB9u9eAfFjWNZ0f4oa3Fa6ne28PmKUjinYAAqD/OvoIxZxUaTrS5UfQzaZcq2DFID6Ypn2ecH7jZ9K8t17xpr2m/B7w9qdpqdwl59paOWZpCzN7HIrS+D/AMRtZ8TancwXOsyXA+yyMtvMg3I46EEDn6U7Mv6vLlcux3+2VeoIpN0nr+teEw/Hnxpb6g8El3FKscpXy2towSASP7ter+Ovi5P4NuoVGmWt3E1lFdfP8pZmODggUEyw84tJa3Nm9mkaxnU8h4m75zkEV8z+I9HXS/C+s3JXBWJh/wB9ZAr3fT/jDH4g+HOteIYtEjtZrGRIDE0m/KsQCQcD1rzH47smi/DV1UDN5qEUQ+i4c1rFM55RlB2Zk/BXV2j8QaDFu2ny5AV+or6O/tB1/i/Wvj74I69Ha/EjSWmUyxKHyucds19bL4w0SRsG3uI/92QEfrWVSpGnKzdio0pTV0i1/abdNw/Oj+039SR9Kr/2xoVw2E+0LIen3antVtrhfMg+ZecbjzQqnNqmRKDjuh/9pspHJBPpXCfECGN7q1uvL3tMp3Y4PFdjJGJJwOnNYnxBsN39nhONsZ/U1FR3ia0PjOItFXacMyH0xVm1naOTmRuPempZXsLHEe5fqBU1rCbhXwMSL/C3FcEoyPXvHuaVnqFz8zJPj0DGpk1m4xhghbu2M1Wh2jAeIBh6U6Tyu0bEf7NYWl0YPk7Fuz1y5kvIlkVJAWA6Y4zXn/7YCRx6toGxQg8g8LwO3au3t3hWRGBIOcgH61w/7YXzaloDYOPJ6446CvXwLlrzM8vGKKtyo5n9l61a7+JlmqTyW5WKVt0RAPTpyDkV9lNY6rCuYNTSb/ZurcHP4oVr48/ZRYf8LQtf+uEv8hX2z0WvVqbo4YmK1/rVr/rtLiu/9qzuAD/3y4H8zSr4pto+Lu3vLFu/nW7lR/wJQV/WtuioKKVpq1lqQza3kFx/1ykDH9DV2qN5othfn/SLOCY/3mjBP51RPhW3i5tLq8sfaG4Yr/3y2RQBsswjUsxwqjJNfDPxm8VN4q8dalcq+Y4nMEec42g4yK+q/iDqGpeE/BuqXsuppdRrCyKJIAr7iMDlf8K+Hm828u2b5ndmztUZJz/9c1pDciR9F/sreB1d73xJNHjYTb2+R0P8R/lX0pXm/wAL7zS/CPgjSdNuDLZTrCry+dA6ruPJ+bG0/nXf2eoW18u63uYrhfWNw38qmcuZllmiiipAKKKKAKGs2qXunzROu75cgV8KfEzRxoPjG/hTiJn8xR6A8199V8a/tKaU+n+LFkMZ2OSof15JpLR3A9s/Zp8TDXPh+lm77p9PkMRB67Typ/U/lXr1fJ37JviI2fiq90xmxFeQblX/AGkP+BP5V9Y1ctwCiiipAKyvEx26LP8AStWsPxlJ5Ph67k7KpJ/KgD87fEjmTXr9l5H2h8f99GvvD4dxeT4B8PIP4bKIf+O18E6xIZNUuW/vSMfxya/QLwhF9n8I6NGeCtpGP/HRTlsJmn+NHFI3WkyKzJEb7xpKVqSgApwNNooAljrmfixqh0f4b65Mp2ytblE9yxxiuljrz/48OW8Ew2wOTcXKEj/ZUE4oA+PbixNvp9zLyTs4929K8w1bw3dqs11Lay+TG21jtzhtu7GOp4Oa+h77Sobaa1ikGAB9oZfVR1/lU/irwfeeJrwWscf9n2QBl+TA8pXXc8jt/eK9B2BrSlKxFSLkfId5HumUKQf905qnJkO30r1fx/4Cl0O8Ey2bWscwM0MbL83lg4TdjjJGK831LS2sT8w+8vPt61185yum0ZhzJaM3UKaoyS9MCr9vhYZUJ+UCsmQnJFapmUohIx3ZqRKjjUtVyC1z1obHGnzFWaq7c1pyWe7pzVdrPb1qecr2LRnsp9KjeI+lX2t9vUU9rbd0FJ1LGipMyHh9qhktz6Vsvbe1RSQisXUubKkc/NGU6jFUpK2r2EVlzR7W5rRSuZyhYz5OKhkq1NjmqrmmZ2IHFQSVPIwqCSjUtETP2qJqfIDUW71qSiKXvVWSrMneqz0AVpO9VpKsS1WfpQaIieo7d1jvYmYMQrA/L1+tSN0NMs2C6hA+Nyq4Yj6GueXwsuO6Ps74z6utzqvgi0imaeGx0NroO8YQ4dto47cKvvXkngeN7zXrVH5866z+Cjn+ddD441ZtU8T39wzFUtdMtLVBn7uU3Efnuqr8J7VbrxVprHkLG0n47iP6V8bW2Z9TTXuJnN/tBah9p8b3cSNxCqW6/kP8a96+FennT/CemxDkmNf5V8yfEO+Os/EKcA7vOv8AaPcA4/pX1t4TtjbabaxDokY4/Csa3u04orqdnpMYb867uNdscSj+7XF6PETJCoHLNyK7uRRGc9sYFZQOaoVrtsx7V5OarAAYAqWRi0h4+XFQE9xXSjmEkX5Tnjis2+YbSj4aNuGUjINX5nrKvGDZya0j2DU4rWvhrbXjPcaZN9llPzeSeh+leTeI/iPaeCdQk0+4BuL+I48mP19z0/WvoJn4BBA2+tfCPjC/bWPiTq85YOHumC49AcVUrpXRrT956nrnjTx1ea14Avbm5kMSNEdkanp04rA/Zis8z6te44ZxGPwz/jWN8Sbn7F4Js7ZW2+Yykj2Fd3+znpv2Pwes5GHuJGkrCHwNs1ltY9xtW/e/yrXkxDpoyPmbnFYtlksCe3WtfVHMFrAh4bZkiqjqYvY+yU/48br18lj+PQVxnxMj+Hf/AAmE/wDbsuoWuqyxrKzwAshUjg8A121vGZIpoxyWQrivEP2i7VovF2lzlSry6fHuz6ivoo7M5sKuaoot2Oq8fWuiSfBFRoV3Ne2NvfKwaZCrAnqOQK5j9ntlX4hWyjC+bBIvHritDRbdr/4D63CFZ2huUcADNYHwS32fxI0gtlAzOhyPVeKvsejFctOpBs7rUPhDJqV9MLrUdIuwrEo6TFJk5PB9cVi/tEafPaz+HNwUj+zhEWVwdxVh789RXC+NoXtfHOsorMhS7kUEEg9evWux+NTNN4R8B3PzMzWjxk55z8v+BqRRjKMqcm9yb4SaTc6x8K/G+lxQtLczNG8MS9W9P1rj/wBqLUJbPwv4R064QwznzJpo26h1AU/zFdZ8FdQu7fwn44aG6a3uYdPM0cq9VwpII968H+NXim88TQeFWvpzcXKWczPIx5YmZh/7JWsTgxUXzt+ZT+C9w83xD0xerbmB/wC+a+m5iy5G1cZ7V8z/ALPdv9p+Jljv+6IpXP4JX1SdNhk3bZgPQZrw8xoynOLR14OtGMbMraP82oRfKMZr0bw3GG0ncFG4Oy/rXDadpv2e8jk3rtX3rvfDKldFf/rqa1wdNxhZmGLqKUvdImBW4/GqPjg7ZLEg9YzWhNxcZ96oeNomkaxK/wDPM1piE/ZvlObDpe0VzhtTklKw4mZGVieO9Qx3FxcSgLhm7Edat3dq+0blzUdlb3FvcLLFH8ynivNp811zHrS5LOw7zr6zx5sPB9xTo9WEjbZIDjv2rW8Qwm4s7aWSNlmI5KnpWGIo40IYsG9zW8pcpnTjFo5zxr8ULPwZJb+fpN1dQzOUVrdQypjpmsj9qHUE1Sz8J3ka7VmtyeQAQcLxVX4tala6LHYtJqTafFLKRgxlg3TuBxVL9oG6+0eGPCMocSApJ8/qMLivSwctTixUVYm/ZRfd8UrRc8+RL/IV9wbucV+fH7OupXFj8T9MkgcI+2X73Q/u2r6/h8batb6h/pEPmW27AZB1r0qlRJ2PMuek0Vkaf4mstQwFk2P3VhitOOeOX7jq30NCkmUSUUUVQHi37UerGy8ExWqthriT7vqBXzX8M9JXWvHWjWhBKyXKZwewOT/KvZ/2vr5lXRrcHAJZv0rgf2Y9PF98TLVnAbyYpJfyAH9a1gT1PtFYwIwmMrjGDVKbQ9PmyXsrcn+95YB/OtCisijOXR44ceRNcQkdAsrMv5MSKd9nv4/uXUcvtLFjP4g8flV7IpaAKH2q8jbElnvH96GQH9Dg0n9tW6ttkEsJ/wCmkbAfnitCigCtDfW1xnyp45McHawrxH9p7QY7zw3Ndqg8yJVkDfjg17Xc6VZ3nM1tE57MVGR+NedfGTw/AvgvUViD4kgfIZy2MDPGTSYHzJ8DdT/sf4maLMZNqvN5LfRgR/OvusEcV+dfhO6e18TaVOgy8d1E4H/Aq/QKHULkRo0tk4QgHdGwb9K0eyA06KpLq1s3DOYm/uyKVNWY5Ek5R1cf7JzUASVzPxE+bwhqSZxuib+VdG0ixjLHaPeuW+JF0i+D9QZXU/uX6H/ZNJgfnnc5kumA5O7A9+a/Q7RV2aFpyD+G3jH/AI6K/PKNfM1KBe7SKPzOK/RHT1C6faDpiFP/AEEU3sJkzdaYzc0+o2+9UEhkUZFNooAfRSA0ZFAEkYrifihYtqkem24G752Yj9BXaK2K53xZMIbhZn/1cNq0pPpg5NJha58y+J547rx9e2ETgBTFZqfTs36kV9ESeBkbSNWtnTzJJ3BDdipABB9sAKPpXyT4XvX1v4laa8hLPearEzfjID/IV9/xxDcwIGCB+lTTdrmtRHyt+0N4P269bm4RXV7ZGXacAFTjFfMXxD8OJbxRyxp8mCM/jX3B+0dbqyWcu35vJIz/AMCzXyj4usftejox5AJodSzKVNSieDX2miBUZfuuM1iyWZ8xuK9CudJ8y3dCOFOQa5yTTWWRsriuiNXQ55UdTnIoMHFaMMYqxJp+1+lLHCU60Opc0jT5RNi+lRSRBugqam1DkzfkKctsrUxYParT0zaalyD2ZSeMVVkiI7VfdRVaXmlzFcuhi3sfWsW45bFdLeIuCe1c9eLtk4raMjknEzJlNU3q/NVCQfMa6LnO4kDVE/Wp2UmoXouHKQSGoGqaQHNQORmk2PYhlPFVJH65qzJ901Vb71IZDIwxVV2B4zUtwwVsVLY6Pdakf3MeR6nipclFalRi5PQos4XPOTWp4H0uDXvFWladcs0cF5cRws69QGYL/M0X3gvUrW3M7IroOcIQTXSfs/xp/wALU0Lzx+4W4WRj6eXmQ/otctWovZyaOmNJ8yujvte8u3uvExjcyIL9oEc9SseVX9CK3vhKqwX1/cnhbWz3A+hK7v5k1yE0zXGiwyyHMl5dyTtn1Lkf0rrPDL/2b4L8W3w4LI0Sn9BXyFR/ifTRVonlWgwnXfiNYBvm3TmVvzzX2bocIhhiH+yBXyT8F7VdQ+IwbblYI819j6bEDHGuOazxHxKPkSzqfD0H+mRlhwvzGulll3MRnjNYugp8zv7YrSkYUobHJPcJDgc1AO9OkbctRsdtdBgRXH3ayp+W5rRuGO2s64dRzVxAydeul07Rb+7Y4EMDvn6Ka+EPDqHVPERmcZMkpdj9Tmvsf4z6v/ZPwz12ZWwXh8sH68V8nfDWzEmpA4yB1zSqytE6KWzJ/jNdFV0+zU/dXkflXvPwt0waT4V02HG390rEfWvnX4iXH9qeNrK2X5gZo48fjX1T4ft1htIo1GFRVUfgKzd4wRUtzqtMTdKi+rYq94hk/wBK2g/Kq4FQ6Mg+0J/s81BrExkmlfORmqpGEj7hsGxI5HXGRXj37RCyXUnhm7kO+SSzYM2OpU17BZsBcD071F4k8I6V4nhtodRsWnW1B8oqWBANfRR2ZxUans6ikedfB7XpNF+Hnie6SKOd7dFmEUwyp7cin+CfjQNa8TabbXPh7TYZJp1UTxLgrnjI/Ouz0vwjo+g6bqWnWtvJDBfR+XKGfJA9s1g6X8JdF0bUrS+trm8EkEqyKpwQSDnB4qrnV7WnJzcup5V8Vl+y/EjXFZcBrpmH45P8q9N1S+8Lr8KfCNz4mtbi6h+eGL7OcENzk/kKseNvhXZeMfEF1qp1GS2e4YNtEeQCBipfEfw1XWPh3pfh2HUo0msbhpVneM8qd3HX3oujSdaE4QV9UV/ALeC7zS/E9r4aW8inm0yUSx3A427SOtfHXjeITXGkKekVgoP1Msjfyda+x/hb8MbrwLrF/Nd39vcW91ZvB8gIbJPp6V8yePPCdxo/imTTblFae0hjifyzlc7c8H0qjlrSjdqLuXP2bdJWXx5csVzssJiv1J219AtatG3MLAeorxP4H40vxNqsh+VlhiiH/Am5r6Wk8J3W393cAowB2sPWuDFU5VHdF4epCHxHIyHaMDcvvmu98BSGTQZ8szYlxzWJc+Crw8xkN6jNdH4P0+Sw026SQFSZMgGufC0qkJvn2NMTUpzh7j1HzZ878ayPGVzIsljjgeWf51sXH+vx71ieM97NaBE3AR84+tdOI/huxy4a3tNTFkDsm4kGom1L7KVViFBOM571W+0PGpDI35VV1W1ivlg+8u2QSD6ivIhKcNT1pU4S0NqbVosLu3OAPWq0+o2Mi8wEms9oM45HqfrTRCGqZYmb6FQw8F1FurXSdbBivrCGaJeVSVd2K8y/aPiSPRfDghXy4w8oVB0AwuBXpnl7RuxXmv7RsizeHfDbrg/vZlyP91a7sFWlUqWZyYylGEU0cP8AAlWuPiVpMasyMfN5B/6ZtX19ZvqDxyLJGkiKcKynk18ffAeGS4+KGjRRna7ebz/2yc19k20MlnYgqVlZWIOw8g+9ejiJpSSbPClFt6Do3ijXkFJf7p4NRR6peWs37lmXnnmrsMI1S3cyhd4Hcc1nMotVBiYxjkES85+lcMq6gUos39N8bXEPySr5467uldTZ+ILW8hD7wh7hq8vm1KG1t4jduLcSj5G7E56VMt8yqvknfGR94d6KeMlcJXgtTy79rrUEur7SHibKYZfxFcz+y3qlvY/EgNcSiNTaSAZ+q1pftMW//Em0m4zuVZ2UkdsjNeZ/BW8EHj/T1L7RcBoRz3I/+tXt06jlDmI5tLn3/DrljN9y5jP41djkWRcowb6GvGBC0OwKzEjmtK18QXFiMB2GPQ1yxxOupCq66nrGBRgVwtr48naMBrfcezE4q6PGLwx75Y1YHsDjFa/WIGvMjrqK5S28cxTvzFtj7tmtO18UWF2rMs4XacHdWirQfUfMjYriPi5j/hEb0Ef8u8p/8drqLXWrO8LCKdWK9e1cL8bdWS38C6lIkikLbuCQf73Aq+ZPZlHxfoLEa9YYH/LeP+Yr9ErTP2WHPXYP5V+efgeP7b4x0eH72+7iX/x6v0QiH7tR6DFa/ZQCsoYYIBHoRVZtNtmbcIwjesfy/wAqt0VIFL7DIq4juGx/dkAYVxnxWSS18D6ozrET5D/Oq4P3T2r0CvPfjlMYfh7qpH/PB/5UmB8G6Qpl1ywTHLXMa/8Ajwr9EIF228S+iKP0r89vDCtN4t0lODuu4h/4+K/Q329Bim9gkJkU1m5pWGKY3WoIButJRRweaACiil2mgBVrzn48asdB8B6pdKSsskHkRn3Y9K9HX5a8I/a21MxeGdJsEOGuJjIw9lH+NJlx3PEPgRYnVPi14bhxuxdeac9MKpavvtWOcV8Z/spaP9o+Jklyy5FnZO4PoxIA/TNfY6k5pJDm9TyT9oZs29ovXMLGvl7WId2mrH/dPNfT/wAfvm+xr38hv5182azCVs5CegY1hJO51U7cp51dWqx+YpHXpXL31vuYgcYruNUjCxrIB8pFcjqS7cn1oTKsYVxEFYZqhcR7eRV2Ry8h9qrXQwpFWmHKZ350lG00VpcLET1EzbaVyabJUsCJzVaSpHJqJ2FIdindL8uKwr5Oa6CZS2azprQOCa0jJIznTbObnU81RlUmuhl08t2rPuNPKt04rdTTOX2Ul0Mlu9QP0q3dQeW1VJO9VcytyleTvVSU1PISKrSGgViB2NQyKTmp2UnmmbS3FHQaiM0rTW1G7A/hzya9CtI4dLtVSMDdjniuc0WP7JGSRya1dzXHJNcNaV9D2MLTUVexNNqwSTYeEzzjvVzwpptppmuXusoVhaKwnaNUX/loY2Ax6da5u6j2zd619JkY7IM58z5MeoPGK4J3UGer7OMkrm3eRfZLfQ7c/wAEKvIP/HjXRXTHTfgfMzfLJd3Cgn1GcmsTxAQNcmweLeFkA+o2/wBa1/io39l/Dnw9YdCxaUj1wuP514cvenGJo9EZP7Nuni48SandEZCMEBr600yMcZ7Gvmn9mC08zT7q6HAkmr6d0+PCn86560uaqzF7HUaWvlwMfU8VOzZao7ZfLslPrSc10R2OOW49jxUMjjbx1pzZIqtISvFPqSRyyZrOupF6e9WpM8mqEnLc9K2iQeNftQaqLX4eRWYO03dyoOO6rya8c+Gdn5dvNM2PlBOfwrsf2s9WVr7QdNBI2K0xX6nFc14fA03wfcT9GMZP6VFTZI7IfDY5Lw3ajxD8WrNGyyrI0p/DFfWOmxmOFRXzJ+z/AGZ1Dx1qN8wz9nTap92z/hX1Dp+FjXPJNKpukTLc39Nby45X6bVxWJf3n7lhnkmtOSXydLlYdWxj8M1zV5JlSCa1pLS5yzep+gcbbZuK5T4reJtZ0Hwbp95p15NbTDUJI3ZRuynb8K6pfluADXRzRpeaOrSwxSBJsbWQEHjrivfpx5jz1LkaZ4/8HfiBrHia61SDUrwXRhtHkj82IcMASD0rjrf46eII9bis7hrOaJpxGSbcA4LYPSvpfRbO3S6Gy1hiLKVby41XI9OlQSeH9AaQ7tFtS2fveUuc5+lbezRp9YjdvlPJfix8WLjwD4kFjbaZZXEL26TqZgcnI571NZ/FiK4+FMvjGTSYt8d4LdrWKUqvOBnPPNereIPCmiaxdI99pNrdu0YCvLHkqo7UkPgfw/N4fuNLOlW0emySiR7dEwhbscUezRPtYcqVjyX4X/Gew+JHiqDQl0iWxmkieTzPtG8fKM4PFeZeLIIvFHjbUtShjcRTMqjdwcr8tfTvh/4Y+FPD+sRajpml29reRghXjBHB/GvOvFvhOx0bxNemCIRwRwPMq+/Uk/jWcoNCco390+cvCt5/Zl1rcmcM195asOu1SB/Ovriz1yzaxtWkuHi3RqcuhAPH0r4esdSZizbsBpmb8WavvbR/C8GpeF9My/DWsbcj1QH1rkqScS4xT3K8esWuRsvo/wAQ3+FalvOs1u7JIsi5+8tZkfgOOymZxKXT0ZeK0rHS002ynVCWWSTeMjGKVOpKTsxTpqMbox7r/XD61ma9NKk1t5RX/Vnr9a071T53FOj0cX7wuyllVcHFLEfAx0fjRxl9qVzDayvsRyoz8yj1rGbXZJVUTRR49FXB9a9C1rwitxC0cCMCwxgnFZv/AAhVoLUxyKVlwPmHYivBlKcep7tOMJLU56HVrKYL5sGzHHHeppNU06MDZAWGccVp2HgeBWJmlLDqFGM1ha1pZ0a8kiH+r+8uRWkK7t70RyoxfwsyvG3j7wv4O0tb3U5ntUkbYDsLAN74ry/47alaar4K8LXdkd1pNLK8bYxkFV5rW+Nq3EnhFGt7jTIpfOGW1RB5XPbkEZrl/ihcS3Xwm8FvMbYy7pFP2PHlcKo+XAr1MPbmujgxEWoWepz/AMCbs2nxS0WRFLNmUAfWJ6+tZNSWCOa7t9kMoQs0btn0PIr4++DaiT4kaOCxQbpOR1/1TmvqBtGimkVoUklSSMCZQ/GOBkmufH350eYjrLHxTHHaJNdCIO652xg5zXO65dS6teIsN2Y2xuEUmV4yOR+BrSj+x6YrCCNRAzYfOCRwMAVWk1q1W4DXVso8uM7JmHuOK8h36sCnrGoWVnYyeZEJ7a2wUdznJ78VFZ69HrFjJLZ2zWrrym1jnp6VzHiz+0tZgmk0pY0hkYfIOCCDXWfD3w/JpV19tu2eOWWP54JDuBb1renLl1YpR9orHJ/FrT9Q1b4Z38l4qvLbMkyMBzjoc187+E9SXSfE+k3bMUjguonZvYMM/pmvt/WNJg8S6Hfwuqxi6hePaenSvhXUbF9Nvriyl4kjdo247g8fyFfSYWqqkHEwVNxVmfcy6lDMgMKkhlDbiOxFHlQ+SZZMMOxBrjfhPqC+MPAlhcif/TI4/s0yHjDL/wDWxXUWumhV+zXE7Rx5+91Ga4ZRUG0jllF3LNqCwLRtsT0armn6fJe3EiSyYQIXGfamNZrbhVSUSLj72eKvabZD5naXBZCqj1zWMpciuXCDbsU49PuF/cwKDuG4buOKrXCSae7o4MZzk+XyDWhDq0cULJNMsUgXbgnnis6zuI9SupI2ZoGPTzcfN+VcUcVzPXY3dNW3C31F2U7WAI4yTiuI+Ousf2b8N5IZG/e30yxqAeqjk12s2miG6VSu/ceMV4L+0p4gN14mtdHhdTFYpkgHjcev6V7+H95c6JpXvqct8GU+0fEjQVADFJ/MI7fLzk19w2vi+FmCTrsPX5Tn6V8ifs4+HfteuX2qOfLFvF5cbHpuPX9K+gfs0trulkPnknAKnIx2rStVlFpRCc7M9Oj16ymZVEwy3SriyLIMqwb6V5lDcwrbtI5MZXsORUtnr3ygwzbTnoKiOKkviQKoem15j+0JMYfhzqvvAwrcs/F0kbKkoDj171xf7QurRXnwz1Joyf8AVEHP1FdUa0ai0NIvm2PkH4fx+d470FOpN7Ef/Hga/QeRQJG+tfAXwlj874m+G0xnN4n6c19+N1Oa36FSGP6VFUjUxqRmJTeB1p1IRQAtOWmbaeDQAtfNv7STPq3jaytOWjtrQcdssc/yr6S9K8C+I1idQ8bapdP9y3j2Z/3RSk7IqO5B+y3YpZ+JNcbAO6MRZHouCf8A0IV9Jo3Oa+af2a7wS+IJEU/M9vcXDfVnTH6CvpNWGeOlKLuip7njfx9vAt1bR/xLAf1NfOHjO+Frpbc8k9q9w+O14J/EM0YcZjhC8+tfOXjiR5bUDPG3n61z1JWep3U4rlMi7uvN0O3fPzVzV6pkXHtV+1laTTY4mPKk/pxVaRcuAe/FZ8xry2OfaHZIxIqpqC/LxW1fQbFJrEvslc1alcXKZVNI205sr1FQzSbOtbESEcCoZKGmB71C8lAkRvVduanZs1XY7aTLRGzYqLaKezbqbtqLmxGVBPTiq9xbq2eKt7aifrU8z6DUTnr+xXkj0rn7yEq1dleRhlb6Vzt/b7s4reE7nFWpa3OfnYZqpJxV+4hO6qsyDkGupPQ4uXUgRdxHcVpW+nj5WI4pdNsxIQQK3JolhhAOBxXLUqWdjso0r6szlVFwoIFXrZRtyDmsGZX85sHirVjM68Z4rCSvqelTtsaOpQr8jDucVoeF7NrrXNPTOB5of/vnn+lZ18x8lD3re8IgJNdSk4MFq7hvfp/M1yVdItHdHYfLJ9u1a7wCfNljjBPXk7v6Ve/aKuhbtplopI+z2W4jt81UPCcLXniCw6sJrz7vfCgf/FVR/aEvftHi7UIVORCEhH4CvHir1V5BLY9b/Zt037N4GsX2/O+Xb86+gLFfl+teWfB2xXTfB+mxgAHyV/PFetaTHv2561wy96bZi/hN7aVhiT/ZqNmwwHfFSsw3MewFQbt3NdepxBJJtUEetQXEm5fxqWQblH1qvN8q80LcCpMxCmqDfNkfjV6ZvlNZ8riGN3b+AbvyraO4Hx/+0BqJ1j4tTQZ3JaokIHYHGTUniWb+yvApUHDPhcVyupXzeIfiPqd0zbzLdu2T6A4FbHxUvFt9JtbcdSM/pUy1mdceh1P7N+lhdJv9Qx801wVB9h/+uverdcKPpXlvwP0z+z/AendmmHmt9Sa9Ut+i/XFZzd5WMJbsuXzbdOhXuwLVy94xZ2x0FdBrMm1o1B+VEArmLqYMWxmuuCtE53ufom3/AB8Cupt1ZvDs5VCTvDDiuWk+Wbd2rstK1iG30+NJG+btxXsxmqerPP5XJ2RFoLN9sQMrKcdxUU8hS5lBI+VjW3/bVoqeY0ij+dNXUrCX5j5eT/eUZrp+sU3uyPZS7EGrSBVtWyBleuadYyLJp9wRzt5qxJdWNwoEhjcDpuAOKVJrJY2RCiqwwVHeq9rT7hyy7FGxbdcJz7dK84+OUg0/RfEN+AVePTHCkevNeqQ2tksgeMAMOR8xryf9qdo7H4T6rdKcSy7ID7hjUylGS0YoxaPhK1uj50K843DNfo34XZl8M6Ovmsp+xw/+gCvzg03MmoQKOvmL/Ov0p0exuI9HsVC5228a9PRQK8rEc1lY9CnbqXBNIOk+T9KfNI82nkuwbBxwKj+y3OQPKz9KstC0ensrptOazoRnzXYq3Ly6HIX4/ec1q6XqRsbUKkKv9TWdqQHmfjU1mN0IIBIHXFdGIv7N2MqEU52kXrrVftHyvbgr1PzYP51BHHaXEMkYikhLHd5m/ODTHUYzyKRUMnyxt8x7GvCjUlfU9f2cOhLp8dvHxPcPPJ0ywAAqDXNDsNUhDB90q9M+lNAKtwwJzip41PXIzTdeUXZobpdbnmnij4d6V44sX0jU4WurMyBzDjHI6civJP2gvBdv4J8B+GNKsVMdrBNLsjLMQuQvGSf6V9TfZ0ViwRc+vevn79rhf+JLofqJ5O/+ytd2FrupNRsc1eCUL3PFvgTbrcfFbQYXZUDPKNznAH7p6+xJ9Bgs7WSO1uoriUkKyxEtt69eOlfFvwlV5viRoiRHa7SuB/37avrLTdbjWS7twWglEh3xL3wM5JqsdJKaR5Y3xN9ntWgtgwWbcpLBTyecjisfWJdV1zTJI47MRlJCitgfMO2KWTxEtxeS2StDbeaATJI2So9Oeh+laEMe7SysUjSyo25EQkl+R8w/z3rzeXq0Oxz/AIDW/aaSK9jjmt7clpsIfkI49vWtaHxat8188N3bq5kEduFG04Hrk06aQ3Hmta3KwySEp9nLBAWxj5jXHm90nw5cw2WpWcUt0rHMsPK7uvB4zS5eYaO/8O6xfrHJJextDsyFMnAJ9R7V4D8fvDcem+Jl1W0w9pqK53x9BIPvD617Bq3jnS5tOEMKytEeDMpyN2OmCc/lXL6poDeIdBvdCvY3imm/0m0MnGxwOMH0avQwkvZVLPZkc2pzX7Nfj+38NeLH0rUFElhqYAXJ4WXt+f8ASvqaTS59SuGjjiktI5P+WbKCB+Nfn6xuNL1AoVaC5gfDDgFHB/nn+dfa/wAHfjpb+MPBkYlG/XbCMR3SYHzAcB+uTmvSr0o352yGkzqIfClpaQuPtMiXank5yopdWtTb6TPdwXKzPbr8wi5b8qwpPiRZ6xqjRR2vlTZ2yBuDkdv8+tbFvYxtDOsZ8v7UNrrnj2/rXiVKntPdWxUYnnuoKviSS3jS58jageaReckdB/OuwtdGS4jgWS6jgYKNsjHBb0rm/GentpFjHY2dspRsDzAfmJJ//XXQaL4d1F9F+yXskX2Vf3kckhzIgxzz2ArOnRdkooTTNLXtVg8G+HbrUb6VGW2j3ox6luwFfEGua1c+Jtdu9QuMmW6mLn15PAr079oD4mRa/eR+HtMlMmmWOBJID/rZB/Sqf7Pfwxb4geLo5LqM/wBm2R82Zuxbqq19PRp+zilYuEUtT6V+Evwls9D8Daekjyw3U6CebYRjcQOvHpiush8C/Z+YNQlVs/xKCPyrSbw221VS9liRcAKvpWfqnhm9jUvZ6g4IRsmQn+lXJJ6uJk4pshvPBdxdYEht58fxZMTfmAaw5vAs9jePcp9oZAn+qUhlyM9+D+natbTtI8QKpkTU/OXaAAG4z+Naelw66qzLeyMH3DayhGXb+ec/hWfJGS2J9mjkFuVt3VMgSZ5VgciuO/aAmWP4Y6jg9Qg492FdrrVvdajrEkzDci/KMLjpXmnx+R7X4Z6gsikbpYwAOerCuChOPteVDpxaex4d8Cbf7R8WPDijnFzu/wDHTX3ezbq+Gf2dY93xc8Pj0kZv0NfcrcZr2lsip7jKa1OZvmprdaDMSiiigA2iiijaKAAnH1rxP4tXC6V4X8SX/SWQlFPfLHAr2vbXzb+1Bqn2HRrDT1bEl1ctKw7YXpmonsXDcrfsob5PGmpMDlIrAr+LMMfyr6oVq+ZP2N7YyTeJb1hwohiB/HJr6aX5qIaRLqfEfMn7UkF14Z1hNZtVJtbmEK64JG7vXzbdeMrXWFEZ+Rz/AAsP0r9JNY8N6d4m0uaw1G2S4hkUj5lyVJ7ivgn9oj4EP8OdaeS2DfZJfnhmUcdeh96mpDm1N6MuhwdwjIInQYjAO78TVeY7W39hzWboPi1LK6NjqgL28rbfP4yh7Z56Vq+J7dtJO1mBhkGVkHRgRkEfWuLlszsXvFG/mjaEkN71y9/qUUa4LZ+lZuo6xJGzKrEiuevb55O9dkIHNKVi5e64VbAOazG1p5GxmoYZo5JMOK6SHS7dYdzRAmulpRObWTMn7Z7mke696t3tvGPuqBWZLGFzz0qbpmq5olj7U3rSNIG71ntNs6nHtSecazcTWMi+GBoAFQxsWqwqmsZI6YibaikWpcAVG/SsDYpXC8Gsi8jznFbM3es+5XrVJ2ZMo3RzVxD8xqhNCQa3riHOaptb+tdXtNDilSLOiwhVyRzUmvQv9nZ1HQVNp6+WvpRrWqR29qVb5mYYArkd3K52JKMbHKRztuKsPetKwgMjAgcVf0vw6s8Inl64zgdKkk22KsFGAK0lLsXTi9yvdY82KP0PPpXSaHbNB4d1OZwY3kijVfX5vm/kAfxFZ/hPwzd+MvE2maRbLuudRuUtoxzxk/NnHouSfYV3PxWig0WTxBb2a4totTmghYd44FSFcf8AfGfxrycRLVRO+KMz4SWLzeKtOMh3CGFpSCOmSf6Yrzjx5dHXvG0wU5M+obPm9A2K9a+Eqmzl12/lHNpZBD9VjAOP+BA15BoKtq/xI0tSu4PcGQ/nmuOm/elLshyPsnwVZi00e1jA4VFA/KvQ9JXoAK5TRrcR2tuAPbFdrpce3J9BXnx3uc8ti2+XVscdqZtCRgd6nP3fqc1XkcdK6zkQZXvVK6bnIPFWHYMtUrj29aEJlWaTiuY8c6sNG8I6xeltphtZGH5VvzEmvJv2kNYOl/DG/jBIe6dYRjvk8/pW8dwW58yfD+FrzWjKx3MWyffPNWfipcNdazb2qHnKoB7k4q58LLf96ZCv3KyrzOt/E6yhHzZuFyD6A1C+NnVsfUXg/T1sdDsoFAAjjVfxAGa622j3bRWPp0YjijVemK6CLbFCznspPH+feoSvK5yyZiahdb2cn6Vz10x5INad85xtzzjmsK6kO0812XRmfpLM37zFbdpJKbdNqb8D0rHvI9s3FdBoapNa5abyznFelU+G5w0/iK8l1L5bK9vu/wCA1Wa867oCo+ldI1ojq2bjJ+tVzps207XDj8K5eZfynTr/ADGElwno35VNHPD/AHmFaqWEwIyox+FSmzVc741/ACkpRW8Sve6SMuO7jVziRgcYFeS/tY6xI3wtS3MufNv0X6gDNe1NZxSYCxjPfivDf2tLMf8ACFaRGqAFr8n8lq4yg2tCGpLc+SvDsLPrtkoHLToB/wB9Cv0ltdSdrODZMFTYox+Ar8+fC9iF8U6MSPlN1Hn8wa+6vDO2+0C1lG4llIJH1raXLa7Yo3lpY6+3v12qTPli3P0qa8mSS0cCVXPXrWTBocTQIxlZCxx81TQ6b5UUkgkLKhx061rC3c5p3TOc1IfPz0zV3RbqO1X96MqarajhsketMtwTb8DOOuKmt8LZpR1nZnRNfWLc+XuPpioLi6t2hk8iFY58YVmGQKyIw23JDH2xU8g2YbBH1rxHUezR6nsIp7ktr5Hkqsx+fHzMqgDNWlhsnXAkYGqEjDbxgUkbHOQatcr3RXI5dS/Na2cNvLM9wIYoxlpJDtUD3NfNv7V2oWeoeGNEmsrmO8gNw+JYW3KflHevWPitNdN4Tezjspr+Kc7JIYJdjMPTNeA/GfS10r4N+EoY9Pm0wLO5FtM+9kyB1NdNBw9qklY56kZqDuzyr4V3C2/xE0SRtwCzMSV6/cbpX1lo90lza3F09vIZGk/iTaxAHWvkj4XypD8QdGec7YxMcn/gJr6Z8U61LaXYe2DC328QBiXbj71ZY/40ea9zJ8bNps0bSWoc3kkgdgi/dUAjH1yRUGk/EybTdF8mUubi3BWLkZJI4FSeHrO51XTdQlAEcsZyEc/OR9PSsQ+BdR1LxD9migKTf6xpGOUAGDnI9elc6TcdQL8elz6sqyXF15L3OHEYU7tx554rX8Q+CoWtbSOO7a71CLBe324EYPc+9ax03xFqWuW73Nqlj+43RtGAV4wAOPzrWuNBS8WOOa6Md+6fvJQdpb2rnbcR3PN9c0218L6hZMbie90+YHzfJADK3cCtTTb3wyt9HdTy3vmySLtt2DNj0yxpNS8DtNq0Vob1fKVfl5LbWHXPvXfaVothJbtapZ/a243MUK5I9DVKeqIS1PJfjl8KnvrY+LNLtWIfAuY0X5W9CPf1rxrwt4ov/BuuWuqae+J4ThoycLIpPzI35V9zafYvqFncaVJF5Vu3yrb7sjkH1r4w+Jngm88G+KLyzurSS2j8wsmRwQTnIPT0r38PV9tFpo05T66+H7+GfidoMesWfkwO331ziSJ+4au40/QRp6jfL5ka/daTB618H/Cr4lXHw58SrdOPNsJ22Xlvn5WXpuHuK+5NP8W+Gbnw5DfpqcT6fJHvRmk+YDHQ/SsZYflla2hdg1TwutzcSXLuojHz5I4AA6187/Gr43RabbzeGvDk4Lsuy6vUPJ9VWofjj+0VNrnm6J4em8jT0G2SdeC/0rwnQ/D+o+KtYgs7CF7u7mfgAZPPc13U6cYIlrUteG9DvvFmtW9hp8DT3U7gBB29WJr7w+Gvh3R/hR4Ot9PEoWfhriXHLyHrXE/Cv4P2/wANtP8AMkRp9XmjxNKvUf7Kmu1ihe8aNbjT5I7ZTx5zAk+9YVcRpywHbQ6hvEkkzE2yI8bLlWPWud8ZeJrix0ndJcNBJJiPy1XAPJyfypj28li6pbktE5+Zc9PcVzfjS1N9C/nXe5LIF0j6liRgfhXlVcVJK0pEWOx+GuqN/YBaUbYWkYxuzdRwMn8RXUNrkHmKiSI0j8Ku/rXCeHdJjXwtCXmeNtm8Rr0zgcVe0K2MMkcs9urzElY2UZ2+9dUMY+RJMrkvqdLJ53LG0DevTIrw39qify/AsqmPy98sQ2/8CzXtWn6091HMjSYmj+9uGB6V4H+1VJLH4PjEx3NJcpj9TWlH2bqc0UVZnkv7NcRm+LWlN/cV3/IV9tbuAa+L/wBlyMy/Fi0OOFtpW/QV9oSd/rXtR2OepuRs245pKKKZkFFFFABScUcUlADs8V8b/tQakb74gG0DEizhVcdtxGTX2Ovv0HNfDXxIdte8da5ftyrXT4J/ug4qZGtPc+gf2StHWx+Hl1dsMNd3jEN6qo2/zr29Otef/AaxXT/hPoMW3a2wu492OTXfRvTREty7Dxivn79sTxJbQeEbLR47ZbrUbiXcnGdi455r32Ns189ftHNb3WprAP8AWIF+bvkjJplQvc/O/wAX2d9pc7R+UW9Qa9Q1xZG+E3he6uBtupLY7z34chf0ArtPE3gO11lrYLb75ZGVTt681z/xuuYbL7PpUG1YLKFbdVXp8owT+J5rOcUdtK9zwy7G6Q571mXCA1qXH3qpTR7quOhE0ZPkhueQataL4mXT43t7wkj+FuuKe8XpWRc2IZs/dP0rfSRzNSj8JsXXiWyf7kjN9FNYt3rDzNiBevqKfa6PJL2x+Na1r4fabDH5Me1J8sR+/LRmRZWcn3mYyN71qR2J71tW+jCFKkNqI+ozXPKabOuFJrUz47crxipdu3rVhvlqvI1YuR2RiV5KryNU7HqKqyNjNYs2K00nNVZmDZqxLzVSRsUiWU5161TkQg1ekOWqtNg5qrmViSF8Rkd6pzab9svFMpyFPAqxG3FadnAH+bHNQpanQoposQyGGER44AwKrT2S3EZyM+oHp3q+0ffFS6HpNx4m8QWGiWnNzeyiJcccdWP5A1nOVrs6Foj6E/Y/+Fa20l74+1KMxrArQ6dvHHA/eTfiOAfTNeBeN5n1Oz01WfEt9m4+b1lkdsn/AL6XP0NfeHjlLf4f/ArWIrRfs0FjossUSjja5jKL+JZq+BfGzGPxJZ2ycJZwAD/gMW7+a/rXiRqOrJyNYnQaLdjTPhp4q1LO03UjxJn3OMV518FLL+0viYsmMrbqcemTXbeJG/s74K6ch4a8uPMPv3rM/ZfsBdeItTuyudrBfypfDSlIiW59a6XH/qeOgrp9OkzHNxjBxWBYphl9hW/brtjIH8RrjpnPMtsTsFVJCc1PISqjNVWPzV0HMhkjFVqhNN1q7M3y4rMuO9UiSKSQ4LDt/jXzh+1xrG2x0LTVfJkledh9OOfzr6HaTCnJ4r48/ad1ptQ+JVvYrylrbKD/ALzHNdVMcV7wz4ep9j0W4mPB25zWV8K7P+1Pil9oI3CFXf6Z6fyrXsR/Zvged2OCUNSfs82BuNY1e/PUFYh+tZrq0dLejPpLTVDNGB6ZNaV5IUsZj0zhRVbTflIOMcUa1OI7aBf73zGogjkkc7qE37xh71iXEnWrl9NlmPqSaypmLV0EI/T7UlKTdc1c03/j259c8VX1Rf3mal0uOWaIxxqGbPdsV6uIXNB2OOjLlmrmk0hQZCj86WGdycYx9DUgsZBhWaPP+/ViOx8vJ+U/Rq8qN+p6blEh+0NnBGfxpWupFYoOAOKl+z7ifkZabJZytISoJBOelZzU7aDjKN9Ri3Drkhua8h/aWhe+8MaWTyqXbE+2VzXr32GUdQ2O/FcD8Z9HlvPBwBXiOdTyPbBqaPtOdcxM+RrQ+W105NM8TaR2Ch5/yGB+tfV/wf1g3ngmJ9wYrM6/yP8AWvlfx3MNM8XW9sW3PbWUYLDjl/mx+Ve/fs3zS33gGRtpYLdyD+X+FerU1hoc1L4tT2NbxljY5BPUCtG2ma401y2AcdqwPLdfvBgPpW9pa7tPcfhUYWblPlY8RFKNzlNQXb+dT6DOkPmmRNwPQUzVcDI96i02Tar47V2z2OSG6Na41K2bCCNo/cdaWFbK4wHL5/vVlSMsjHO4H6VYhQ+WWTOa8qTd9j0oxutzRbS7FmyLhl+tVms7GOTH2z9KrElhyTn0qtIuOTjHvWcqqjsjaNKX8zF8XeDtL8ZaCdNudQkgt3bJeCQq/wCBFfP/AO0t4Vg8I/Dfw9plpPLdQW87BZp23OeO5r3dYhvyFXA6V5D+1gufAGk+ouv6GtaNVVKm1jOpSlCOrPn74NrZt8TvD4vozJbfaPnUHH8JH9a+8bf4e6HqDSXMYM6yIE4bkD2r4D+FtrLffEbQLeH/AFkl0FH5GvuDw/ql74fujFMCu1trxk54zXqTjGTXMjzJI0rX4U6bpTSyxRvK8isheRssFPb6VqWfgmys7aOGCPyoRkyYPzP0AyfzrpLPUItQtxLEwZT19qSTULa3XMsscI9XYAUOnTSsZ6nIal4NhhjMkFzOjfwqDnA9Kyv+EHjmmSaS5Lyf7Q6V1N5448PWsyxy6jbmU8BVbcarap400TTdNF9IHa3I3KypwfxrH2NKfQZxcPw9k/tWSVZlAJ3Fsc5q/qPhTVolhNpMGBbDlDggVci+MHhwQrIivlxnGKrv8a9GUYitpZMdqwlh6K6FxjJ7IvWOg3Wm6iJVvBJGyDzI5Blge3NZHxI03SPEmgSQa6sMrAlUKr+8Xp0P5VWvPi1DfZEVnJEWOC2cHFUItY+02V7dXYWx0WJS9zdSHcxHYAn15rSnSj/y7LknHc+Tvih8Pbj4f64YgDLp03MM4+YHPb69K5NNQuIbU263MyxZ/wBWHO0fhXafFb4mf8JleG1soxb6NBKTAp5dvcn8K8/GCoGec9fU13K+zA6DwX4T1Dx1r0GmabFvmkb14Ud2NfaHw7+Gum/CXRZGjjWfUWX99dMuWz/s+lfOf7NvjHTvDfihrC/VYDqBVEum/gYZ+XPbOf0r7H1LRZrqBI4zHsLBt7vwR/WsKzb91CexzcOuia+t5TcqEP8ABu5JrbfU5ptySxZhI4Ze1V5vhVpN7fR3sl063KjkRMNn5Vrw+FY4chb4sno1edLC1VG8XqQpGHNbIsJ3zMEY8HNVJI4GkWPyFZOC3csB610d14RFwhSOdXXHGTyDWcvw/urdi0F0GY/e3nP4V4VTA4qpJyaJbM3xRqz6bpPmQQkDOXaEZ2qB0ApPAmqXWqNJd3UptrUAGFHGGYAD5iPc5/Kprjw14kh81Itjo67MKRge+D3pbXwzqulqJFjeSRhtI4wK1hGtRVpU3ctSRvfaobqYwMuLeUEsxXBY59a8G/a5VLXwzpscLExtOp5Oexr3OKO4aNVntZE2DBZR1+lfPv7VTNHoekwsGAW6YAP1xtP+NetgakpN80bGmjOS/ZLh8z4nM5/gs5T/ACr7Cb0r5I/ZIhP/AAn17J/dsn/U19bt2HtX0cdjnnuMbikp9MpmTCmswz0pW47UxjmgVhc5paRRTse9AipqVx9l067m6eXC7fktfHfiLR/s+lSzP8sl3J5SH3Z819deJlLeH9QA/iiKD8a+YPjT5WlNodpGcSqWnI+gwKxqOyN6a1PoX4N3H2jwDZuPuh5EH4OR/Su2WvPfgKS3wt0tz1dpW/8AIjV6HH8xNXHYznpIsRcV82/Fi1l1jxxfIfuRygflxX0mvy9f88V80fEXXFtPEGqzjhzcOACfQmr5lHc0pJ3MlrOw8Pabcz7VkubeEyb2/hPQV8gfEXVn1TWp3Zieck+tfRPjbVJNG8Cma5LC81P98oJ5EX8P5jBr5f1rNxMzt1J5rOpPmdjvp0+VXMGRd/tUTw+9W2G3tUEjD1qVIlxKi25LYPNNuNMd/uiraXC7+eK2rFEnXNDk0Cjc5uys5VbBzXU2diFjy3NWGs0+8ABS7jHHtFQ53LVMrzAIMAVnzPV+4fdWVM1ZXOhRIZKqSNU0zYqnJJjipLRE3U81VuGxUzNzVK6brzQDIpJetVWbcacwLd6j59KCSGZsZqs3zVPPzxVUcN1oAnjTpWvazLCgzWTG3FNaRmPBwBWbNYuxs3N6H+VOprqP2dVW8+N+lid28u1JkCjvwV/ma4bTyWkBPNep/snLBD8anM4BZrZ9isucncDXJWkvZyCcr2Pqb9qPUvI+E5s0POp6haWhB9PMVz+imvhXxVN9u8SapcKeVQqPq0m3/wBBJr7B/a11Dy18E6Zu/wBbqE10yj0igYZ/Nx+VfG9sftmsSlufNuoUA9fvkj8wPzryaXu0zrjojd+Mrf2f4Q8M6dnAW38wj3Irc/ZP0kJotxdkcyTMa5T9oy68vW4bUHP2azVcehNet/s6ab/Z/gKyyvzMN5P1oq+7RS7smW57Xp43MQK241MajvWJpfBPfca3EkDSBCMADrXPTRzTGtL5kjLn7tQSNio7Xd9ouHb7ucLTrjjHvXUjAhkbrWdcN15q3I3Ws26amBVkfarV8O/ELUP+Eg+LWtT/AHk+0+Wvf7vFfamsXgsdMvLlvuwwvIfwUmvhTw8G1LxJLcOcmadpSfqxNdMHaLKjvc7jxjKtn4RhiztLEcV2H7O+m/Z/Cv2kjD3E7OfcZwK86+KlwI4beAdkz1/CvcfhVpf9m+EdMixgiIE8evNZ/DEt7HpVqv7rIrP8QMVm25yEUCtG0HyovvWBq1z5kkzf3mOKdM5ZGBeyfNis2aTCk+lXL7O6sq6k2xnmtGJH6pag3nBX6bhmp9H+6wUZ9zVG6YqgUj7oxVjSXcZEYyx7V61Vc0WkcNKXLJGoy7uSPm9aVgy8gE1A094nW2b8BSf2nKgAMTH8DXkfVZ9z0frEexck3NHkMwbHrTI7i6XpMwFUv7TDNl1b9alj1SHocit40aiF7Sm9zQjurgdZmNZHizOqaK0cp3jerY/Grw1CDpuzUFxJbzW8qluSvHHeo9nV5kwcqdj4Y+L2qBvihr2w/JHMsI+ipivpj9lG8ZfhvMeDm8k/kP8AGvjfxvqDX3jTXLnr519M456DdgV9ffsp7F+F25mA3XkmPyH+FddTm5Hy7mUOXqe5nUGbqimtKxlFxaMQoTHpWDlT0I/OtjS5kS1cF1z9aywqmqnvIVZQ5fdOY1b7zfWo9FWKWYpOCYmGTtPNS6t1f/eqtprbXOPTFehO9rnLFXaN9LfSlyAkn4k0m7ToWwrOv1rH87FwAsjE/TirS4ckHk15kqkluj0o0l3ZorHp0g5lOTR/Zenyf8tjj61n+SDwQMU9Y+ONorCdZR0aL9m1tJjr6x02zhaWW+SCNRkvI2FH1NfP/wC1FqEd98P7V4HSW3W+AjljYMr8HkEV6z8RrNbrwXqcT2TaiGhYG2R9jSewbtXzd45sFs/2f7KNNEuvD6x6jxZ3k/mt/FyDgcU8PUUpqyFJS5WnK55N4CvrjTvG2kXNpJ5VzHOGRvQ4NfWnhvxdfaheqdSnWWd/l6jls9a+RfA9jNqHjLRoIRvlluURR7k4z+tfYnw3+Etw3iF31u3mSOEGSNlbAZsjH6Zr1ZvVI5VFcrkzsdI1Jl84KRJA2UkRTz+HvXl/jjQ7nRdSMiGa5s7klonZ2OPYjNega1pM2h65OlpHIIPvEqMjH19ar3mzXLGSBidx+4ccK2KxbvfUiFrptHlWmqtveW1z5AWaLKsrDhwR2967rwzJfeJtNuNNlQPpkQZYsjHzH1PYCo4fAOryGIGSL5ztU5z+NddqmmrpsMPh+zZbdmhzLcYI81u65pxqWXMdEqaTslueb+Jlt7G6gsbOVZoraMRtIo4Zu5FULdlaTY8a+zEV1N14NvrIfNDFKDwChxUFv4XuJBJNfLHZWUQJmmZ+FUe/rXLzOcrX3O2KjTjqhuj2cVwk007xW2n267p7l+Ag/qeK8L+NHxmbxYx0XRmNt4ftyVVVPM5GPmPsew+tR/GL4sL4iY6DoTeT4fgbBw2GuG7sfb2rz/wp4Q1bxprMVjpts80jMMvt+WMepP516lP3InnVP3ktCbwf4T1DxprsOnafG7FyN0hHEY7k19JeJP2W9N0zwiqWF6bvUVALMVxlsckc13nwu+HemfDjS1tLdow0kQ+0XE33nk5JwfTnpXfWc0NzJK8UqyNgAjPAArlrYjkdolxordn5561od94a1SS0ukeG4ibg/wAiK9r+Evxg1vVWXTZdZkgvIUxEkwDJMB2we9eo/G74WQePtJmvbNETUbdcxOMAt6jHfpXxvNHe6JqG4F7a9tpOc5DKwNbxl7WFzOUOVn2lD8YvEmiyxjU9GgvrPI3Twgoyr645r0PTPGmm6oURxJZu6hwtwNvB6YrwD4V+OG+ImlPB9qCa5AoElrJ9yZf7wFbXiTUNRk1SX7ZGkc4VVCxdMAYGK43W9nKzN1h1PWJ9AWsv8cTqVPdTnNSiaVN0mcY7kjFeB2nirUdIsYXSV8h8AdRitaz+JC6hL5Oowq0ZGcuxP6DFaKum7GMsLNao9pbUtq589Ae/eoW1xv4GL/Rc1yul+KbKS1jPkMkeODnjFbNnrFheSYinQP8A3dwBrpjJv7VjlcH2L767cLH8ls0zdx939a+bP2uJnmh0oSJ5bNcM23OcfLj+tfShuljXBV2B4G05r5f/AGtrrzptHAGNzyP9MADFEakZS5U7scVqVf2QIxJ4u1h8fdtAPzbFfVTfMxr5d/Y7j/4n3iB/S1Qf+PGvqItxmu6OxlPcbSbaXOeaKozGMvvUe2p2Hy5qPbQAijHencUcUcUAUNcjMmk3CDncAP1FfHHx81j7V8QJ4FYFbSJYRj1HJr7M1SRYdPuXc4SNDIT9Oa/PzxVeSa94p1G7HztNcMwGfVsCspq7N6emp9t/BW3+x/Czw4pHDWqP9d2W/rXdQ1ieFrEaX4Y0qyAwLe2jjHthQK2IVPrWvSyMJastr94A8j/61fJvxO0uW++Ix02TiGS+YNjr5e4sTX1eo+bOa8S+NnhtrLxXZa3DHzJBMNw6B/LAA/rWVTbQ6sP8dj5U+O3ixtS1qSJCFhiGxEB4CjgAfhXh1xcFs5NdH8QtSkutanJYsehrjZZOxODWMddT03orAzbqY1vupV+YZzileXb71eplYx7/ADC2Qa3PDdwbj5cYNYepn7RIEXjPetfR3+wzIwG4L17ZolaxNtdDqmj2JzVKSTb1Fbd0qXFsskXIIzXOXzbfaua/c6laxDNJWbM1T3E2O1UZnpgRzt71RkYtViV91VXNAELtVWb5qndu1QOKAINtRtU7HHaoJKCLFSaqi/6yrc5HNU1+9mgNSyn3aY3GacrYWm53GspGiNLT4xHGzE54P8q7z9ly++z/AB00ZWcYuPNhO7tlGbP6VwEUxjtW45IxUvgHWW8K+MNJ1oBmNlcrKyqcFlB+YD6jIrjqR5qckiXufTn7W2seb8SdKs4zmPT9CmuTz915HCj9E/Wvm7wPp7X3irSE+8HvJZunYbQP5N+dd38W/iFafEjxZ4s8Rae0gsDBa2UBkXDDbGd4x/vVg/Be3afxXZSEZW3sjKfqxZv5MB+Fedy8lKz3OyLujh/j1eHUPHmphPmHnpAOfpX1H8LbEWPhDTYcYKwrnj2r5I8SSHWPiGkYO4TagXz1yA1favhW1EelwIPlCqF6e1Y4nSEIie51Gmx4ZR71qjHnE9ao6ZF82fQVZQEM7E96mmck3qO2jkDjvVW8b5R+VT+ZtJ71UupBt/Gt0ZlWVsLnNZty3erMslU5z8pNWiWcL8YdYXSfhzr0zNszbNGD7t8o/nXyb8O7EzXSHpj2+lfQP7T2p/Zfh+tqDg3l1HH+ABb/ANlFeN/DO3XbLKeCO9b7QNY7GV42K6p4qtrTGcypGB+NfT/h+1FrYwxDgIoUfgMV8yaFD/bHxWtARuRJWk9fu19T6b/qox3qKmyQpG9Cu2F2z91Cf0rkL7OQpPbP9a6e6uPJ06U9C2EH4/8A6q5O8k3OTmqpqy1MHuZl427IrntUm8mBiTxW1dScmuL8faouk6BezE/djJH1q0uZpCP2B1S3VWYdKi0djHMSOvrV/XY9rvWfpg/fda9mpHR2OCPxK5sLdzxtjzGP1pWv5z/H+gqh9oikmKI7M/sCR/KpfnVSxDgDuVr5r96u57X7om+1SN97B/4DT1ZduWjjP/AcVTW6EmNrbs/3VJqypkbC4b0+6atSqeYnGBLtjYf6tPyqO+jgt9PupTAg8uF3z06KTT/LeP8Ahb8qz/FDSf8ACK62wDDFjNzj/pm1NVKl1qzOUYdD83r+F5tQllJyXkbP/fR5r7a/Zg0eBvhLZFwd5nkf8yR/SvkA6eTzjPGc/ia+yf2d7pbXwTYWOPmFqsp/E5/rXrSclSbRz2Tdj0/+y4lHylhU9vorGFpY5TlT0x/9el+0KDzWro8ge3kwe9ZYWtKpU5ZEVoqMdEctqSld24c5qnpsieeA6lk74ODV7V/9dID61mWLbbgZ6Zr0Z7HItzq1trGO3Em1gO461La2drcyFkz9CKxvtIMZjWXJ960tDb52GSz9T7V53P71rHa4tRumXLixto+GYKT61V/s+DnbKtN1eaK4k8rq+M57VkeWxGOn41x16sVL4bmtKM5K/MWta8KW3iHTJ9PuZmSCZGRmjba3IxwexrwD46/Ce1+H/wAGWsNMvru/gju1nJvJTK6jDZwT25r3ZVkXHPH1rI8ZaBB4m0OfT7v/AFMylSc9M9DUUsVGLXu2NZUZ/wAx8I/DrUodH8aaHf3mYoILyNnb+6oI+avvrw5qDvq1u8V008M3IYNlWUg4x+VfB3jrwHqPgfXZ9OvUKjduik/hkTPBFerfs6/HGLwZcrouuM89pIRHaTSN/wAe7eh4+6eee3HrXryj7S1S+xhsnA+pLxn/ALSuQ0jMNx+XPGM1y2sabK11M9mSkidFH3Wq7qniC5hVZfsm8y/OJA33gemOOlQWniZZlHm2civ328/0ry3VtJo6o0ouKuje8PyPZ6Wt3fLGt1GCqQq3U+pqjc38GoTRNPa+deQneWGVApkeoLdj5YvLPOFZevvmrOnzIsNxJOVg8vLyO5+UAdyaJTqVPdhoEacafvSHTXkH2eSW6RLW3iUu8zP8qfWvlD46fG+XxdLLomiymDQo2IZ1ODOw7/Srfx8+OT+LJJdC0SQxaNC2JJFOPPYf0ryPwr4V1Hxrrdvp2nQNJcSnuvyoO5PpXp0qPs1eW5zym6jstg8I+EdR8a61BpunQeZM/LO33Y19Sa+2Phn8P9K8B+GYLGwMbTnm4uCcNI/fn061B8N/hlpPwz8PrbJF5l04zc3JXLO3oD6da6i1tfNVgqDbn5QExgfnXHiK0p+6jpo01HV7lz7CGjw4jKj0OaSKzibG1Rt6elVF0/axL71X0U4ojsZWj3h3RCcAZrhXc6L9B+raPb6lD5blowvQxvtwf614x8fPgu2tWia5oVqZL6FcXMSY/eqB94DuRXtOn6fHcPdRzXRVEAJGTz19qz4blrVWjhfCbjhiSTW6qSw7UujMLKpeK3R8K6DrGoeEdag1Cydra7t3yMDrg8qw/pX1V4e8eW3xM0qx1W0tbc3sLCO8gC5KZ/i+lcR8ePg+ZVm8TaFDhB815axDOPVx/hivH/AfjO/+H/iS31WxkwFbE0X8MsfdSK9KpFV488NznjJ0nZn2FqnhUX8K7VjUA52oNua56bwSsQkEkE5B6eVIMZ/Kuy8N+MtF8YaFa6pZQ7kmGSvm8oe4PHFaEesWq5QWkxTOcqQcH8RXkSvCXvSO1SurpHnjW62cIjltr5Co+X5sjH4CsnWjd6DfCe3RlaWFRulyeMnj2r12bU7ZZhEILpw33mO3Ap95Haa1MsLxt5WwghlBJwP0rbnbjoyOVdVoea+HfGBspIlN7dRZHPzbl3V5v+1Fdy3WoaCHk35gkk3euSK+g9N8DaBbSR4hd2ByGk5/CvmL9ozWo9U8eSWsT74rCMQDaOAc5xXfg7u7Zx1owUrxO6/Y3hK3niKX/plGP1Jr6X/hxXz9+yDYvb6Rr1064WSVI1Pr8pNfQLN83TFeytjzJ7iZxxS0ynLTMwZu1NpWpKACiiigDl/ijqR0v4e65OG2sLYqD7nivi/wnorX3ijSYyn+tvIgw9Ruya+tfjtJu8Cvbjnzp1Vh6gc4rwbw7Yx6f4z0fK7fLzKfYngVnJpM1jsfXscfyKBwAAKnjG2o4f8AVr9BUypVoyJY/mrK8aeHR4i0GaAIDNGPNiPqe4/KteNdtXbcYXHalJFRk4u6Pym+NnhWTw34mvzsKweYRu2kBWycqfp0z3rx+4uJJZMQq0zdhEN38q/Sv9oXwrYaTrEFz9lilh1SUGRJFDKGHU8+teM/EK30/QdHDWWnWVtK5+Z4oFU4/AVj8Oh6sZe0SaPjqc39vBueHYP9oVmveXLnGcfhXq+saG2u69HHH89syl3Zeg+tef6rpos7ySMchWwKqLUhTvFmdaoWILcmtm2X5cfrVG1Xb1FadtipnoVF3Om0G4zbNG5wCMfSqWq247VXhufJbI/Kp7i7Fwm7OD6VyNamyMC5U1VmatC5UVnTVepRUkk9qhY5p8mfSo244o1Agcc1Ey7qmcVE/ejUCvJxVS4m25GKlmaqFw+c0ImTsRSSbqj3Uxm+akZ6CETq3y0gk2MDnNQeZhcVBJNzUOJqabXH7nGarx3Hlup3Ywc5qjJdYAFVLi62qfp61Hs7mcpJFa38RS2fiLULQSH7LeONysehJGP1r3n4TqNPt/Et+3CWtkIgR0OExnPvivle+uD9ukkX7xPBz05r03wR8V7rSdB1bSXtop4r+PYZ87XjPr3z6dutTisI5wXIjOjiEm4yJPAdqdU+J2ng/OFLyfmTzX27o6BbWNQMHrXx/wDAmxW/+I01wASIIAFbHBFfY2nrhUx6V4GK0qKPY9DRq6N+x+WF+3FNWQ7TmiEEWpOcEmmthVHNVTSscktxrN1qpdPuXHvUsz7VqjIxatLElWRvmIqpcSFVI9ePz4qSZipJFZ9zMVYbunUmmQfPH7VGqC4vNBsAeAJZyuehyFH6E1yfg+MWegTTHj5Dk1H8fL5tS+JjxA/JbW0MWOvzEbj/ADH5VYkxp/g0p1L4G7pW8tkjaOxX+Ddp9q8Z3d24z5MXHuWJr6V09dsSd+1eB/Ae13Q6lckZElxsVsdgK98tGKxdM4FZz3sKQ7WpsWkKjj5ix/CuYun681s65NtnVOyoO9c9cybq1WxzlC4PXmvJPjbf+XoZtg+DLIF69a9XuPrXgvxovDda5p9ovRC0jc9emBW9Bc0xS0R+8GsSLPGJV+7IAR+NZ+ksFvE781YvpFVBCSF2AAfhWD/bltpt4Fkf5+2BXpznGO556Tex6z5I7Lt+mKXyUOQUH5V41dfGDVrW4kQQwlFYhTtPIqGP41asGObaFs8c5GK5HjKMd4s19lM9qjto41wFUf7qgU/yx/kV44vxuvo8B7CNz6hiKmh+OE6yfvNPVl9Femsfhu34D9jUPXfJX+6KyfFVmtx4X1eLaBvs5l6eqGvPn+OHzDFgQPTdT5vjFa6hb3Fq1o6CaJo924dSMVX1vDS0QexqI+QtW0MWWiXM+zbhMD6nIr6H/Z0vl/4SA6fwyJYKvPtivJ/iZZppvgmEkENJeRp+RzWj8B/HUWg+PGnuAzJJbOoVauMox+LYLN7H2Y9nC3BjX8qdHCsMZCqAPauHtfjBo0xAlMkR/wB010fh3xVZeKIJ5LJmZI22ncMVtSrYeo/3b1M5RqRXvbGLrUeJHbPWsrTYRLfRoejNj862tcTa7VjWLCG+iZuFVwSfpVPzIOw/4ReyY7tjbvXdVmHR4LfPlhlLdeetVI/GejTMVTUIWYdVDc1qLeQsoYSKVIznNUo0XsVzT2Mu60ZGm4VnDDB5qGTRvLxtjbHsM1oSeILCGTY9zGp+tKNcsG5+1RgdvmrneGoS3NY1qkdjM/stjwEcfVayPEUdxp0a7YRsc7fMbkD8K6/+0LYrxMjZ6fMK5/x5dQro6AzKNsqnaDyeDWMsJQiuZMv6xUPLvHfw8tfiRoM9nfkfaY1JtrhUwytjgdelfH3irwlqHg/VX07UoDFIvds4ceoPevuKz8UWlnD8yZXP3/8A61cj8SdD8M/FbSmspLiO11Nd32WfoQw6L9DSjOKdkO8t2eU/Az4ziG4tPDniK4zasfLs7yVv9X/sMfT3r6q0vR0hm3OIpYinLDnIIzxX55+IPDt54Z1Sawv41jliPJAOGHYqfwr334C/tHWuj6eNC8U3DMtuM2103JK8fIf89qp0ov3rGntJWtc+i7zTre1t2uiY4YEGWYnG0d6+UPjr8dn14zaBoMph0qM7ZpgcNO319Kj+PP7Qk3i3OjeHpZLfSUYiaXOGlz/SvHfCvh2/8Ya5b6bYxGW4kbaoxkAepNVTpKLugc5S0bLPhHwnqXjjXoNK02Bp7mU8DoEHqfSvtb4WfCWz+Guji3jgM2oSAG4uWX5ifQegp3wf+Hnh74X6StslxDcaxLzPddye4B9K9L81Zoy0DghvfNKraa5EOM+XoYflv5pEinZ2HYVIkYzvDe3BrXhhjDN5mD67qb9ns/mzbgjqCM8V5/1btI29v5HLXH2lbh1jLMD6jp+dSLdXsIHzEKozgD+ddCbK0k3EBhxkfNVJdKtmkkEkk0mQNuXwB60vq0l9otYiNrOJnrqGoNJvR0WNx8y7BzTLi3dLdpAoU+y8GtBtFjKhEuZYsdMjNQXmi3axhItQGD/z0iz/AFodGclZ6jjWhF3Rl28dw0hWZYGiYYIVcZB6gjvXzP8AHT4Mv4Xup9c0eBm0eZsyRqMmBj/Q+tfUs2g6mki+Xd2kgbruQg/zrN1DQfEFzFJaXFpY3djOCkkKsRuXuPrXRQjVpu1tCak6cle+p8g/CH4nXPw714SSkzaXcEJdW55wO7L7ivsTSb6z162gu7ACXTpxuSdSD+Yr5U+NHwhuvh1rDTQROdJuGDQsefL/ANk/Spvgn8Xn8D6gNL1KRjo1w20bj/qGJ6j2q69BS96KuxUqnRs+uf7LtFLSSO6t6bBmobWaGOTftmUgEAOo5z6Yp8Vpd3tr5tuq3NtIoZZY5AVYeq+tcd8RviTY/DHQRPcgHW5Afs9juBZWPAY4+lc9PDuT1VjSVZJfFcg+L/xUt/hro5t7N1k126QiKM8+UD/ER+H6V8ixm98Sa3v2yXd/dy5AXku54qTVdW1LxlrklxdSSXeo3UnHcknooFfUPwK+DFx4Jtxq2o6f5usyrlPMA2wKfQetexGKhaxwyfVndfCPwQfAPgmy06Uf6W3764/327fhXYt1pVztG4YPekaurocMtxKctNpy0yQb1ptPPNCx8daAG7aNvOKftpQg65oA4P4pae2pW2n2wHWQsfevnzUrxYviWbePkR3EFtx/vDNfTfjACMxTscLDG8hPpjmvknwfM2vfFDTnIy02pLIe+cPn+QrnnudNNaXZ9uQofLX6CrKD2pVjqaKE5yOa3WxzdQRfarEXH09aqahqFvpNu1xcvsjX0GSfoK8z8WfEDxRr2bDwZZW1vOw5vtQY4QeoUA/rVctwJv2i/D7614BluoE33OnuJ1A64HXFfIXxQ16wvtDtjFJuklQEKCODjnPoa9kvPA3xKn1NJdS8YRalNuObSLcInyMFcEdK821/4Z21ro+u6Xq1sNO1VpPNimXkL349jWFSOqZ6WGaeh4vbzW3hvSbqZ5lkubgbRGp6CvO9YZLmRpQNuTnGM1B4mj1i31KRI2V8ttG5NxbHtVFfD3imSEzPBFHCOrNGf8ahRtqd84PsGwL/ABZPtU9uwXqcVl30N1bxlZZwW9VXFYsn2lmwJ2FVymEk4nZXTNH0OR7VDb3BZsZ4rA0+7ni+SaQyD+8a6KzgD/NisJKw4iXDE1SmrRul21mXEm2szZlaSq7N81TO24VWZqrUEMkfHaqksnUVNNIOazppaVhSZHcS9qoTSVJNNuaqsjZNapHPJjS2e1MkzT9wqCWYL1osNPQY8m0HmqrzZb0pJpAzcGq0knanyilIlmmyKy9UvBHCeeamkmC5ya5zVLr7RLtB4HWtoU9TiqVOhQllLSNjkk1pafMbZD/tVmDEZ9TTjMxxzXS1pY41J7np/wAIviYnw/8AFX2i5gku7KaPypVi++OeGHrX3F4J8VaR4usorrSr2O6RgCUBG9PZl7V+alrJ5DmQnNdF4d8aal4dv4r7Sr2Szu423Bom25+o7ivDxWX+2fPB2Z6NLFOKsz9ObpDbxqhHXmqrScCvBfhP+1XD4zlh0vxSsen6ptCrdD5Y5sdM+hr3M3CNEXDArjIIOQfoa8d0503yzR1c8Z6xI7mQdM1Qkn25oupv4uQe4NUJJd4oJCabOeayryffkNwvAP5irFw21WNcz4i1YaXpN5dt92OJ2P8A3yf64qkrsD5T8U3y638RNYnzu8y7Kr34UBR/6D+tbXjSQ2egwQhsHG79K5nwrGb7UBOw3NJIXyevJNanxGkMkiw5z8oUfU107zSN+h6j8FbH7L4RsmI2tJmQj6mvWLVtwUdMnFcH4JtRY6PZwrx5cKKfriuzt5vLj39lBP6Vyyd5Gb7mbq915l1IffA5rFkm61LcXJbOevWs6aTrXR0MRl3MBC56YGa+ePGlx/aHjS7ccrCqqOfrXuesXHk2crE4AUnNfPKzGbUbq5Y5852Irpw+jCUbo/oSmsYLgkyJuPrVOTw/YTOGe3Vm9cVeWQMoIPWhW3da9twjL4lc8e8lsVW0ezReYI9g9VBrGuW0mO6MT2URHrsFa15dfKVU8DvXL6o226U9zXPOMY9EaRlLuXzY6DP96wjH0WgaH4bk+9ZL+HFZ0cjDvVhHNY8sH9lGnNLuTv4R8MyjiN0/3XNVz8PvD8jAxzTIc5A35GanVqkRsMOaXJT/AJUVzz7nzb+0lImj6bothGTg3M0xJPXbhR/Oub/Z30tfFPxCFrJcfZ0+zyNv64xV39ri9/4qjQ7VTkRWTSke7sP8KzP2U1ab4kSP2Wzkz+OKqMIyumi1dK59P3XwhjlX5NXXH+5XY/D7QU8G2d1A9ys/mSbgw4rMY7c+vrTPMYdDipp06VJ80I2ZEpykrM6XVG+0SErz+NYt5Z3SRloYg7Nxyarea/8AeP50q3Ei4w7ce9atpk6nMaF8NNSsNUup3eF4pjlcHJHOa9hhES2cMLhWOwKRj0FcSuoXCZxKwH1p6apdBuJmrKNOEfhRUpNnaHS7STb+5QkcdK8n+MmrS+EbqwkttNluoJAxfyRnbj2rttP8WLawul4ksmD96Nc1wXxM8faZql5Yw2kwMse4SLIu0jP1qIxjOVpaBzSSujh7f4wWOpSLaC+bTrljgJPGYz9Mmt/TLiXVr5I7mUyiEboyWyGz/Osm60Wz1xQ01jHOWGQzIM/UVUj0uTT5l+yySwMmAADkcV1/U6b+FmHt5Xs0egx2cF1ITOiuuflXp0pW022uNQhRbaKHy8soC5OfWuTuLrUkVZ7afcP41bsfWuV1TQdV1nUhexalc2UiqS8olISNe7H2rH6m1rc2VdS0Ok+NXgCz8WeHZpZ3hs7+yj3JcsQgwOx9c5r5AkURzSfMr/MV3L3APUe1dF8ZPipq3jPUovDuk6hPcaHZEJNfSHm4cdSPb0rnLG1nvrhYrdDNJjlVFEYuOlzo6FnS9JuvEOpW2nWaeZdXDiONelfY3wb+ENh8O7EtMwuNXl/1sw/g/wBkV8e2rXGkXySgyW9xEcgg4ZSK+mfgf8dYtaK6P4jlAvwuLe6xxL7H3pVLpaDsetXXh22e6c7id54GcYq79gvo7iEwXGyOMBfLXoR61pR6W1xtnWKR88gbcCrVn4fu2kdm/dDtk1yxi77BdGoI3aNSMF8d/pXBR6/rj6hdBooo4owcLyQ1d1HZ/Z5C0l2GZl2iPPA/zms2z8Jm3Yl5mdixPtg1fLcVzlZPF1/HqLxQiBtqqCpzjkZp1z4j1SzjR2a3fcceX6V1GpaDpmm27X14u2NSoZlXnniqlwtjY3RQWMcjL91j82ehqOVoRm2Hie9mTf8AZVkIPKqDxW3bzajqUIZLRo2PZ+BRb397JIFit1gjI6pHXQabu8vEhZz6mtooHormXa6PesP37xp/unNaMOlkMS0rN29K0vJU5wu01Ose1QK6Y029jFzOa8UeDbDxdoc+m38QmikXALDkHsa+D/ih8NL/AOHuvTWk8TGzcnyJiOGX0+tfojIu1SM//Wr5x/al1jQ47FYr+53TNEUitExu3ZOJD6f/AFqbi0XTlqeP/D79orWfAnh6TRWUXtsB/ozuSTH7D2rz3xD4j1DxZrk2o6hK93e3DduSSTwqisWaHcVIbB4+70r1X9nOz0i8+J2m/wBsmPYgY26yY2mXHy5pR0eptpvY9y/Z3+A8Xhqxg8Q69Ar6pIoa3hcZ8kEA5+vWvfXXCvznI70iyN06fhUckbbQd2eMUdTm1b1M0scn602j+dFdfQxe4U5abUij5aYhKctNp8Y4zQAu2nKtOX5qlSOgDz342agui+A9Tuc7ZGi8hPq1fN37P+mnUvito3B2wl5249F4/WvbP2oro/8ACN6dYjjzZS7fgOK479l3Rkg8VanfzEIlva7dzdPmNZ21N07RPqFI8kEdPeqmua3BoVm7uymTsnc15r8Xv2htJ+GelytEUur4riKPPH1+lfHXi79qzxhr11Lcy6jHaW3O2KKFTj2ya2UW9jA+1pry98SK80jtHaZOPMO0AVm3ni3QfCNq1tFqViL1hhme4QH3zz1r88Nc+M3iTxFG8l1q11KnRI/NYKB24Fcn/bV1MDK8paVmyWbrzVqDDQ/RXVPjb4Q8OW8Ut5rlvc3edzQ2o8xh7ZFeMfEr9obQ/ibrQ02w05rJlUhLuRxumYDgEDpxXzFbam7RsWbc2MDdVGRnguEuYmKTRsHR14wetU6ScWaUqjpzUju/DdxDbfEK3a5jjKpIw/ejIz6HNN+KnjO4m86IFY4gxAjjGFH4V2Og+GbD4kaDaa9EDBdglZzHjiQDqfrXE+NvAM8q/vpZHAOc4614/PyvlZ9L7XmjzI8SvLxrqYkncD6VHDbvK2cYrv5fDNtbR/LDg1m3FikP3VxWvPocerepz/2P1FbGnymEYNQMArYpjy+nFZOVwtYtXk2VyKxriQGrM1wNuM1l3Dgd6IobkhzSAd6gmmAzUEtwBVGa5JbHarSIcrEs83vVCebrTZpPeqcsg65qlEhzEml5qPdu71FJLzmmNdbR0rSxnzEkjFc1SmmDZXvRJcMzcVGxWFSzcn3p2E5FeaTYD61TuJvJXcx57Ut1dLGdzH6CsS7uTcSZzx2FbRjc5J1CS6vi2ccVlytuJOafI3OOvODz3qMx1slY5W77keOc0p2quTQ3y0zG6mIeLgbdoqCT5SWHWpfLUDNKzBhjbQPYlsdZkjx5pDY6ccj6V6n8P/j34j8FyRpFetqFkDzaXJLAj0BryGa153AURrJGw2nFYVKUKitJGsJuLP0S8C/ETTfiJ4eTUbCTB+7Lbt9+JvQj0rauZljjBU818H/Dn4mX3gfVFubWYRljtlRvuSD0P+NfVvg/4raT46to1hcWl6o/eW0xwfqp7ivnMRhZUXdbHpQqKR2F1dHaR6ivNPjPrP8AZ/gPU1DbXmVYh+LD+ma7a+usL6N6V4l8eNSMllp1mDkzSGUj2XI/rXPTV5KxscH4KjCSq3ZRTNWY6t4ssrfqrTLnHoDVnw7i1hdj028/5/Go/CKG+8dRHGVjVnP8q6bWbkXc970T/UoOnFbVxcCHTbhicDZtH1JrC0tiqJ7ACptausWcUZODI5OPYdK4Ye9Ihmbcz/OQOveqjtuU0yaTy9oJyTUUjbfauuztchWuc74+v/sXh+7YH5ihArxmGEJbw55Kr/OvQvileFrIW+7mRgK4eaPy4v8AdrrpR0uU0fvVb6xaqoXz/nq9FeJIrFH3j2rjfJHXHNT6Ld/Z9Yhtc/LMpP5Cu+NR3szx+U6Jm6+9c/rGRPGR3OK6KRBWBq2dynHQ1VTYlbkSGp1aqsbFhU8YrCJqTK+KkRt3WosinAnp60wPkf8AamkNx8T3TPENnEn9a1/2RbQL4r1Wc5+S12jPqW/+tWZ+0NavdfFLUnxkGKH8P3YP9a3P2d5Bo15eSEbTJPDFz9Mn+lKLNOh9PyMabupZPvU2mZjsijIpN1G6gBaG6Um6loDUuaUok81e3pXiP7Q1vaaKLa+lsPOEbZTZwTnjt6V7LYyNFJJhC/favWuU8Qav4fu9altfE8IhtJImFublCV3fhVShzJDi7HxnpvirxtplxJNpuuXcEJYlYpAHVVJ4HNb9n8WviDZOzyCy1MdSGUox/I16b44vvhtou0W9y0+WKxmxTcs359MVxehzweLvFi6ToenloSNxlmcAxqPvM3HAH1qOWpF2RacZdDqPhv8AFzxH4o16LT5fCxiGMzTiceXGnGWfI6Vm/Hj4qW+tW8/hfw7K0OlBsXdzCcG4cdQG/u9azviJ8QrHS7OXwz4Wby7LOy9vlBLXbjggEfwj/CvMbKym1G6it4Uw7cKCRhR6k9hWrk2rFKEU7pEWl6bJqV3Da2yjc2EGTtVB6k9gPWvpf4e/DOy8N6biO4tr69mXMsykED/ZX26c1wei/DmzbSWtTJHdrIv794myG/2QR2z/ACrlr34WtpMxbTb7UtOI/wCeUz49utOFTkewpLmVkz1n4ifCxddsnubSD7Pfwr8u1eJPY14GVutJvirK1tcwt0PDKRXUWepfEPw+VFl4ruJUHRbxA4qad9W+IVw6a9FZ2+shf9H1C1QKk5/uSDsT2PrUyqKTvYKaaVmeo/Dn9obxRM0EBuft88ahWtZTgyqP7vvXrml/Hm0uuNYsr7SecZVfMX8SK+JZEu9HvuRJbXdu+B2ZGFe9/D34raTruksmvXi2GoW6gPK4+SQeuMdfWqjCnLd2FU5o6pH0lonjfRPEe6PR3jv5VALGRgmM9Ov49K6+3+0rbhpURW/uodwFfNtqugay3nabq+nzlujRuFP6Ec1u6HF4i0O8WWDUbqW1yCY1kDrj2p+yS+GVzJSb3R7k0y3EbK4DeqsvFV/3XJ8pWb1xWdY61aapCpGoRrIy4KTDYwP9akaO5toceWzBTnzFYFTWEoyT1NlJFxbwqSCcD0AqeGeOQqCT7VQjmDQq7wNGf9rvUscyNyAc9sU0D2Ne6tXuIAkchjP96mw29zDy9zvHuKktpWkjXK7fXIriPih8UdP8AaHJcTN5kx+WKFesjeg9q7YtRRzavQzfip8YLXwDockj4OoSZW3tQcs3UbiPT/CviTxPrV14s1a4vr+Zp55mO4nJPP8ACBVvxb4nvPF+uXWp3jl55mJCgnCDsADXvn7PfwDVY4PEniS280kBrOxdR3/jfP6VGstTpjH2cdTyG9+BuvaP8PbXxHdoI4pmwsBH7xVI+Vj9ea840u/mt7ovEzQywPgsOCrDoa/Ti402LULd7a4to3tyNpRwCDjpxXz38Xv2aorq3vNX0Qqlwo3m3VAC5/DtWTRpGonozp/gB8ZE8faWul6hKq63aoAWb/lsvHzfXrXp+rafdTalaXKXrRWkGS8Cr/rD7mvz50nUNS8H60s0DvZ39nJ2PIYdfwr7Y+FHxUtPiP4dSXYf7ThUfaYVOOf7wHoaEjOS6nVDPOeOe9FBYliWGMnNKvNdS2OV7igUqt2ooVeaYCkVJGOAKTbUka7jRqA9I6tRx/KO1MjjOcVy3xa+Ilp8K/Aeo67dFRJEhECN/HIRwKaQHi/7WHjbSPDuoWQv7hXMMRItkYbiTXz1H+1HeabpM8emaTa6ZbMeX+cyykdCTux+Qryb4geOL7xdqE+tarO01xcOXJbnqegB7VwusXz3FvE8vAP3UHAFaKK6hzdDpvFXxI1HxVqMl5fXDSzMT1PQelcnf6s9wQo+YelVbGGW9bgHGetdFZ6BtUORuYdq0RBTs1eS2XPBqaTEEYdjk9BVqaFk3BAAcdKpx2rMqhyTjmqHYmExjhEhNWrW7juomUH5jUEkIaPZ2rPmhlsZPNX7nerEfQP7MuoL9o17RXb/AFiLcxqe5HB/SvRfF9lGLUqEUj0Ir5t+Fvi9NB8Z6ZqDPsiEnlzY/usMflXuvj7xVHYyqmN4Y5B7FfavBxkXGpzLqe9g5c9PXoeV+JrALcuygqF7dq4a+2rIVPQV6b4n2Xdn9oh5jcfe968n1SY/aGFZx2Ol2M65UZzmqMrYqxczD1rNmuAOtXymcrENxJt71mXFx82M0+6uqy5ZCxyTzW8YnLJjpLjNRGTqaYXDVDNMI+/FWo2M3IbNJVGaYKcdqLi6HaqMjPI2AuatIzch8kw6CmbWk46CnLGkYzKcY54qneasifLHVqJPMt2WpJEt1xnLVk3moZXrz6VVmvGckk8mqbfN1OatQOeVVvYbPN5jZY8fWu7+H/wjvPFUsV1fq9np3ZSMSSfh2FcJHI0EySIxVlOQR2rVufHGvXC7ZNYvWXptE7AY9OvStdjA9v8AGXwR0bVNHT+zI00++t12xyAErJjsa8A1zw5qfh2Zor+xmgIOFfaSr/THSvQ/gv8AES403xEumalcyTWd3kKZmLbH7dfWvpNYoWyfLThv4lBPT3obZSPhJo5G5Eb/APfBqOTMHLIw9ypxX3n5cPXYv/fI/wAKbJHbSKRJDEy9wyDFRzPYrlPgxWMnzKNw+n6+1TxwmTHHNfVXxC+DmheLreSezih0zVQPkmgUIrn0YAc18teIdJ1Xwnq02n6jCbe5hP4OOxFVqyWrEnkuuBt/OmNagjLtt/3RWb/aU/8AfqP+1LgN9+oEjSaGFehYt9K1NF1x9NuoikrxFD+7kBOVP+Fc/HrMo+8qyD0IqxHqUMvEkez6VMo8yszRSsfRvg34wvcRx2WtPltuEux39Aa5n4qamuqeJYljkEkcMQAZenPPFeX6feeSuEfcjfwnqK2rfUPOZfNJLDgMetebLCxT5onZSrdGdBbny9PlbOMCtX4Zw+ZfXt3juEU/rXO3UwWxKhshvSuq+Ha/Z9JU95HLHNedVThFpnZdSeh6xp0n7sVV8RXH+k2qA/cTn8eaTT5sxYHU9KzNXuxLqkzA5AbaPoBiuOlF3uVIZcI0kyMHPy9RUd1cdck/LTGm+bdnAHWs67uN0bNng8cV1PsZ9Tz/AMbXBvtchiz8iZb+VYd5IPnHvV3UJvtOuXEhOQvArKlzJM/oTXdBaA2fue2RTdNh/wCJ1ayHqCRn6irBjzTrMFb2IgfxVpH4keYdHJWFqw3DPvXQSLWJqi7lbNdNTYyW5mQ9qtR1XiHSrMYrmiaj8ilVvmH1pKTmqsB8+fF7QzffEa8bBKyRRHI9lA/pXM+ENSXS5TkqpOojH0GAK9y8V6Ml1r0ly4UbbbJ/AV8qx6p5moQbH4a53D/vvNTFF2PucPujDD+Ln8xSbqhs2LWdtnvGp/QVMRVEBuoDUlOCigBacGpOKXIoAltZPKnBA3FjjFeJftjasdJ8MaBqcHE0N4QFUkbhs5H0r3PTbOW8vFjjxnGRziuU+MXwftvHnhU2OtOILeN/MjuBJzE2MBvpXTTlGyuyGnfQ+IdHtdY8davbaTpdvFOs0huDIy4jt0P3izYGFHqa7nxJ4msPCejv4W8KODCRt1DVV4e7cZyFPUID+dN1vUtM8B6DN4R8LXE10sjH+0NWJ2vdH+4voorm/DvhXUPE2pR2Wn2z3V1Ifuxpux7n2q6lbnfLE6adPlV2Ylvay3UhCDB27juOFRf7xPb+tS2fjLRLOe50eeLz9Pu1ETXOSryMRkMMfdGRjB9a9m1r9l3Wb7w7FbWt6IJSd9zHJA6lm7Akdh6V53qX7KfjFY3WCTT52J+555QgHqTkfTvWcItO5UpKzOW1K90/wZcS2j22pQ3MJUb7eZ9jgjIwc46V0Hhn4ka1rsIGlaTq13EzbPOZMxrx3ZjWsvwm8ZeC7NP7WFrqUa3CysPP807dpGOfTit/+xNcSOIR6ddJbN92OGPamD06V7OFwsMRrUkoniYvFSw9nThzGNZ6541WUpqFlosEWflEzMZSM+i966xYU+wm6udImZc4MlrGwBPtmoLHwpqVxe2qvp1yNj55iJrppNF1D7ZJBElxGMZBjQnGPbFeHnmIpZbKNLD0+dvdmuCnWxMHVqPl8jB8QeE4PHWmpNbq0erQphGmwhmUfwH/AGvSvI2huLC4ZSphmjJVg45B7gg17HfW+s6TuK2d3csxBw0RQkflUviTwQ3jjR3vbWBINetkBkQH5rhfQ8feFeNhcXVxDvKHKj2YaLV3OA8M+B9B8YKz20Js9UTmaGCQoc/3lAPI4rpYfB/ibw/JjS/EOoW7rjAkfeAPpivP7ea80fUFmty9ndQkj0ZfVT9a6SL4ieMPL2+G9Ok12aQgyQvGZHhI67QpBwc989K9Hldyzurbxh8T9B8sjUrHVYU+b9+gDHHavfPBvxmuda8Nx3GowaSLxEJls2uvJbjpt3Ag5/CvmK2+JHjSGMDXPAd2sXXzooHhHv1Lc/Wprf4qeHb5mW+sL6yJ4dZIg6j8c1LUlszOUY9UfVcXxu0WGJP7V0fU9KVlz5klsJIiPUOhPH4DrXWeHvFmgeKLdptKv0njj+80akAfXIr5PtPE2j3doUstbJhlAXyXDRg+g4616f4D1Z/h/wCE7zVb+4Wy0VhnywAWmbsFJrSHtNpbGMlG2h6b8QvHVj4J0WXUb2+3RBcJBGQDI3YetfEHjz4gah488QS3t9K2DkRwA4WJewAqf4mfEjUfiFrUt3OGW3XK29qrYCL2/Gr3wZ0Dw1e+JLa58Z6lbabp6fvI7W4JU3DA+mD8ufetZPubQjyq56B8CPgTe61Na+JtVtMacjb7e1uBtMx7MQe3+FfVDPqJ8uKFYLbjDDG7H07dKZpLaPqlnFJp80N1bhQIzBLuUAdAADxWnJJ9njAAUnoAeDQ53WhhJ8zKW2+hJWS4M3fO0DHtwKkXzmGDlhnvVyOZZMKR83f5af5ZX7v+FNXJufPX7QXwV/tq3fxBpNsqX0QJljQY3jvxXzv4K8Yal8P/ABFb6lZFopImxJCSfnXupr9Ab24gt4Wa9ngjhI2tvbAI+tfJnxy+FsdvqlxrmgAXWkvzPHCp/dtzls/lTNYtS0Pofwb4w0/x1oUWp6dIMMP3kPUxt3U1vKMr6V8U/C34kXXw315Zlcvp05C3MHJDL6/WvszRtUtNc0uC/wBPlEtpKoZW649j71tFmMo2Le2nKvel4py81pYyHL2qeJeajVRViEc0rATxr/PGK+Df26PigfEnjS08IWE2bfT/AJpwp4aQ9c/QV9s+NvE0Hgzwjqms3GAlrCz/AI44/WvyY8SeIZPEGv61rU7l57mV2Ut1+Y/4VtBdQOR1mc3V4UDbo4+FHY+9VfscusXUUMWfLj+8xqSxha61LyBy2M49a6y00yWxjVI7ZgxHO5SMe5OOa1VibXIrPTrfTbcbjt479aZPqeRiFQi5xuY/5/LvWmvhu6ury3hn3W7zsFRrhSq8/wA69B8J+A77wv8AE6w0+OK4uZjEXE0VkHdV2/NIisdoHpI/y45wal1IxV7lKNzyrT9OvdWvTDZ2091MEMjRxRlnVR1dgOFUepNWrfw1qd1ot3q8dq40y1ZUlumKhA56KCTkt7AV6jpOkx6DD401UQj+z1D2VsJtTURSuWOQxiwZz/u7V+orhNT1qym8L2mj2umR280UpnnvJpTI8jnoqgDaFx7Z96yVSU9i7JGPq3hnU9AjspL+D7MLyPzYkZlL7eoJUHIBHrWZJIHXYw4PY1PcFTu+YsMbdzEs2Pqef1rOlba2Qa6ot21M2ZOpb9JuGdP9W3UV1OnfFJdR0+Cw1eVneIYjuG5OPQ1iTsl3CY3G761xmp6bLaSMVGUPbtWVWnGotTSnVlT2PetM8RWt1o8los6y85UK2a4TVVdbiRuo7Yry2O+uLPmOV4m/2Tip08T6jxuuGb61w/V7bHasYuqOnurgL1b9KyLy6z0rMfxBK33mH5VTm1xv+eS1aotEPEqRoTNu+8cVVZXbhVZv91cj86zJtZL9sfSqza5qAj8sajd+X/d89sfzrRQsYOsXppJIuCjVmXF8Nx3Njmq0+pXDHBuHI98VRkIbJJJqlExdVlyXUooyMfPVebWJG4jUKPpVNmVenFQtKc9MVXKZ+0kPmupJD8zVXdh1pzYINRbSarlDmb3DeGPSmn0pT8pprNTHqMcDNQNj1p8khqBiaAFWZreZJY2IeMhl+oOa+vfAfiZPE/hewvlfc7xhX/3hwa+O23dvWvZ/2c9dYXWpaVIx8ras8S+mTgj6VLA9+3MelPWJpBzToYwvrVmNto6VnzI1RCloOCf1rzP46fD6PxloLXVrGP7Qsl3ow6so6qfXjpXqTZk4AOaYbMt1AAqefUGmz8+mjeOQqwIYHBBXGD6GlWEt0619g+Jv2fvCPiW+e8lN1p1w5y7WciqGPqQyn9K+c/iZ8P7v4c681nJmezk+a3uh0Zfc+taKSexnytHILZlsc4PvVuHTVxklar7H9cVNHG/rQ2IuRQ+SQQw/CrkNwy8Zzms9Y++45qaNSvU1mWkb9nfBF2yHcp45r0PwreQ/Z441bhRXlUT/AC8mtPT9UktJE2SYrlr0Y1InTTqOLPoTTLgJtY9FGaw45vMkZmOSfm/OsTw94vhurKaJn23Ajwuehq9DMO3A6c14/s3T0kd3Op6o1Cvmo+Oy5NYuqSLbW7gHpVprwqrAHAIxXNeI7w/ZpgD2x+dNWbVirHIx8/aJeu5jiq0cbNg46mraqYbBQetJs8uNSPrXdEhn7ow7poUcqqblyQDnn8hTreHbcxnuCD618zaV+0BpUMEcketarLnkK9wp/wDZK6ex/ag0mDAlMk2OhcgmlzRunc4eVn0rKuMYwSe2axtTjGG5xxXz/q37W8BaSzs48zeUZjM3ReQMVn2f7UlzJ/x8wRuPTcOa3nUi0ZqnK9z3mNfep0z7V4nY/tJWk7kPYrGvrurb/wCGjPDtlb+bdqQhIGVPQ1hGS2NOVo9V2mnbtvNeXp+0r4M+dridraEHh2dT29KbJ+0v4Da+S0t72e5kZd2Uj+X6ZzWvKQdF8ULxND8H63qbKN8dmyKf9oggfrXxHp0zf2lZqvP71AM/71fRvxu+M2h+IPBmoaLpZmmmlCMZGXCgbt2PrXzd4Vie68V6ehPytOi/+PClHc2Wx+hlnxp9qO4iX+QqXdTlj8uFFHO1QPyFMo6mIq06o1bmnbiKB2JKPqcDvTVY4yadIyQwyzSssUMQ3O7nCqMZ60FGpod1DY3huLlxFDGjMzMeAAD1NfNnx++P7eLLqfRtAlZNPj+SS4UkGT1AOelYfxi+OUniaWbRdBlaLTFciWYcGYj09q848H+Er7xdq1vp1jA01xIeFA4XJ61lyqTuzeEFuxvhfwdqPizWbbT9NiaaeRwMLkj8T6V9w/CX4RWHwx02LaFn1WUfvrjA4z1VfQVJ8JfhPpnwx0mGNjHLq0o/ezHAOe4WvQmUNjjlTXn4mrPaA5TvoiTzG45qGaGKfiSGOQejqDTmyOxP0pwVj2IrzOev5mOhnaho+nXFqwmsLaSNQTtMYA6d6ytL0zSbizhmtrKJ4yuAY2JXj0rfvNq2sgc7RtI/Ss7TVgjtIhGvlxhfurwBW/1nERi1zGkIxa1RWTQ7GGZ5VglidlK/I3FP0mzttJkZ4zKzMD80nzH+Vaa54I3Y9cVDOUVsmVV/3hWMcZiOr+8qMY9hmmaNbPez3kri6eQYAkT7n0zVPxF4Jt9Uhd7dY7S5ByjRIFGfU8Vq6bMf3g3B1B421f3cc9PavWp4mUoJMwlFxldHzH8Vv2dtR1Czn1izWFr+MbpY4f8Alt/tY7GvnjR9Y1DwR4qt76ylax1C1f1IPXkMO4NfpC3zLgHmvnn9oH4C22uLJ4k0SDGoID51vGMCReMkD1raniNbM6Kc76M9H+Efxe0z4naQUOyHVI1C3Fq/fj7wHcHBrem+G/hLVJnmuPDunvKxyWa3XJ96+DNA17UfCOuRX+nytbXkLkLg4+qGvq7wn+0f4e1bw6LzULg2N9GmJoG/vD0+tdLqSUlpdE1KLWsWdNrVx4d8O6bdzXGk6fZ6TaDG57dQSfQe9fI/xS+JN38QtVG0G30i3+S1sx8qqo/iIHernxW+LF58RtTZVdodLjc+VB/ePqR+FaHwP+Ec3xH1gT3JaPSbZgZ5CP8AWeiit6lZWuKFNQ1ZX+EPwhfxpeLf6pui0iI7iMYab2X2r3d/2SvBetXH9oi6vy0g4/eKQo9BxXrWn6La6TYw2drawRQQrtRQg4FWI5H0+ERwRIEHRFOMVzfW6MlaS2IfO3ozyrR/2W9I8PXDzaZr2rWUoHyeXKML+GK6LT117whqljYah4hOq207EN9qtgGCgdQ4I/UV1tjrk1xbxyNAA7DnBpt4sF+we5tdzqpVW4JXPce9KOMwyZMqdTqbMOWhUrIrgjhgP/r1HJZCf78spHQqHwP0rN025i0y1SACYovA38nrmtK2ulmjZozn5u9dMcTQqfDIycJR3Il0Kxjbf9lidxzvkXc35mk1CCGaGaO7MT2bJho3GfrVxpulZdxo8V9I6+YyK2dwHv6VanSk+VPUnVanyR8bvhQ3hHVJNR01N2kTtuG0cR57fSm/BD4sS+CNQGn30jPo1wwVgT/qSf4h7V9Sa54fttZ0ubTLkeZCRsG4V8ffEz4e3PgHxCYpVJtZ8mGQ9MelW1ynRGXMrM+0IZ47qGOaFxNFIodXXow9j9KnVRu4OR2r5r+BXxgOjzR6BrMzGwkbFvM5z5THsfavplNrYKkMpGQw6EetWncwlFxYKtWoF+bFRKOaswqevAq9SDxv9rrWIdN+CesxPOsU1xtSNM8ucg4r8uLi6IcAncNxyBX1X+1n8Uh428cXGn27s2naeGt0APysw4J9+c18nray3WrR2kSMzu/G0ZreO1gNjQ1h0W0+1TR+Zfzn5FY/cX1rtrTxFFeeH9PtodPBvY5ZLi5naIMW5+Uc5+ULj8ataD8Kr7UNFvdZlVJFgO1U5O5v7o+g5J7V23iLQ9P+Hul/Z7a38++vtNMQuXIyGchmfb1CgfKM1lKetluVax57ceNr+91K31CedZ54DmLci7V+igYq1D8RpYdXvNWvdN0/VL+ZCge5gwi57lEKqx93DVzU2mtD04HoKzriMqDx9at04y1aGSXV5JcNuZgDncNnygH2A6fhWdcTNGOGPHTnGPcU2ZnXOBVWSbfx3q1pohMWe8+Xpk96pyXOaJGK9elRYDdjWnMS0RNIS2elRySLMuHGaka3bqBUbRsvaqJsY2oaTGxytYt1YmPoK6yVcfwk/hVKa18zrRykHFzwkdQRVSZfauvuNJ3daozaQtHKByrg1A8LehrppbGNewqhOqL0qWhXMCSFjUTW7ZrTmZRmqkkntUMW5TaE5GRxUbqKsM5qCSkFiJsYNQsxFSsKYyjBNBSRDy3WmN1qSmtjn1o1HYrtzxTCuBkVI3WkbGKWgys2Sce+K6r4X+LrXwb4oS9vRIbVkMbtGuSMn0rmGG7ioG+8ADgD0qWrjWh91eFtc0jxhZJc6VfRXMJx8yt8w9ivatmS3itfvMSQa+E/CPjTUvA2sJf6fMy4OZYf4ZR6Eev9cV9d+E/H1r4+0GDULNid4AkjzzG3cGudxsaKR0U18qZ2iq3mTXDYGcVZ07S2upMmttbWG1UADJqNirmLDpM0nJOBVLxZ4B03xdos2nX8KyI4wr4G5D6iusGWXavAqFpjb/dHzClzNPQep8MfEP4e6j8OdWNreRs1mx/cXIGFYds+9cr5xXPtX3x4q8E2/wAQvD9zY6lD5kTqdjFeUbsR+dfEHjrwZqHw/wDEM2lajG0bISYmI+WRM8EV0RkpGRjrMd3FS+aSvJxVZWFK0nFNoVy2sx6ZqSO62HPWs/zKPM20rBc3rTVnjdSDyDnNeh+HfE0d/GsbsBLjA968jWb3xV2x1BrWZWViCOlYVaMZx1NoVLM9pkuV2k5rk/EV55mEU/ePNGma0t7actmQDmsi6kM17tPTNeZGk4PU9BSuiW4YbEQ06ZgI1HoKglHmXA/2abM25c9a6LAfUqLGrYAGKmknjjUDGfxrX+H/AIC1T4k+Il0bSAhuihkZ5DhVWo/HHgfUfh/rU2k6t5clzCRloeVNc3LszO/Qy7PwzrWoXT3NhazT2bfJK8aEhT1xmtpfCOqxqM20oUDng19W/sU2sUvgTXI5ESQfbFyrgEY217teaFpqoQLC3wev7sV1uimkzFzs7H5sNpN9b5zE+R6ZrK1rStV1rTXtbOGe5m3hzHGpYhR16V+iN54S0WaZt+l2pz1/dCoNK8D6JourHUbGxjtrlkMZMYwCD14rFRSZbmmrH5qN8OfELHeum3TvncVaF6p6h4S1rT4WYw3ccoGSHRlI+lfqp5MR5MUef90UjafZzYMlpbyEc/NEp/pWnMZaH5yWCXltY2y3SsjmJchs8kDrzXXfDm2Fx420KIjh7uPP519BftP+HLGTwzp1zDaRRXP2ryhJGgU4KsccfQV4f8NbLyvHekMTgQv5p/AVN/e0NdLH3MJFkjDp91uRTGrL8J3ovtAt5M54K5/GtNmNX1MLCUu6k3e1FAyVOnpXm3x88E+I/HngtbXw3qLWl1DJ50lrnaLoD+DNejK3IB6VLuDMM+ufp70AfntaJNFuhuIWgu4XMU8Mgw0Ug6g19I/sl+INE0fxJdQ6i6wX0yBbeSTp9M+9dD8WPgZbeNLiXWtIVYNcZcOi4C3OPX/a96+c/s974fvzDcxSWt3A2DG4IdSDUxmovU6ormVj9LZtPtrqSKR4wzRnKN6Zqx5Y9K+Z/gX+0T9oWHQvEU21uFt7xj19Favo5bosoZSGBGQR0NKeIoU/iickqcouzLXkr6UeSPpVdbqTbyMn2pv2qXkBeaj6xhuxPLIlksI5hhxuHoahXR7fbs2/KO1NW4nCkuVWmNqUi9GVqSq4WWvKWoz6MvLbqihRwBwKrX2kx3ke1iVGc/LVf+1Ji3Cxn8aSHVrl5HDQLgHjDVfNhnuh8lSOosOhG3P7u4dR3FaK2+1QCxPuaqLqUufmt2A9RzTm1QL1ieqX1Yi02TyQ/wB3rVOa1uGOcx46d+h60f23F5mw/Lxk7q4P4tfGC0+H+lMiYl1GVMRQ5Gef4jUqOGqaxLjGpfY8C/aW8G6ZoPiRbmy8u3e4y0kC9iMfNjtnP6V4fN+8b5hmt/xZ4mvPFGqTXd5O9zcSNkseef7orpLr4HeKLXweniN7VfIYeY1qD+9VOzYpXhHQ9BX5dRvwh+Fd58T9YltoZkt4LdQ08zH5gCeAB36Gvtjwn4Qs/B2i2+mafEscUSjLDqx9TXw18PfGl74B1qO/spCD/EvZ19CK+0fh98UdM8eaSLi2fbdKB50H8Sn/AArWUaUo+8zmrRn02Ora3fb90H8arTWrsuBES3sastq0SqS25cDPSp7e6juk3IcisI4fDTfLGWpzc0462MWx0uS3tkjKMCowan+yuB/GK1WkVOpxTVuEPeuaWBwylbnsyvazetjHa3kUk7mA9xmptPyqy/MGG/09hWkkkU2VDBu1VbjTQ0heJijd1BwDR9QcffpO4e0vox6sGPHNWYkCrVazjfneu0g4+tT3FwLaPcQW9hXVhaPs1z1DKW9kZUg/fP8A71YXjPwTYeOtHksb2JZHIJikxyh+tbu4ySk468nPavOviv8AE6PwfpL/AGaYLO3yLt5Zj7e1ehJq1yop3sj5W8TaLceFtcubCcEeTIQr4PzD2NfQHwE+Lwv0i8PaxNidRi0uJDjcP7p9/SvAta8QX/ia4WS+l3spIRQo5JPYDrXsHwN+Ct5eX0Gva3DJaWlu4e3t2BDyt2J9BSpp7m1S3U+m41O7Bpup700q8KcOIXK/XaasRr0JGDXmf7QvxIHw58A3E0Z/028zbwfUjk/lW6WpyWPzR8Uaw93rFz5xIkWVt3uc8mqvhWWGPVZZ1B85sIrKM7QTy1Z3iiTzLmV+jkk//XqlHfzDFhpx2ybQXl6FiR61t0sOzR9CTfEXRfCdlqWmW12wtnZTEYmy3GCQfqwJPrivN9a+JFrqV5Lc3EjT3Eh+aR2yT6V59deGb1hvnmJP51kXWiPDnEjH8amnTUdSmzvn8W2sn3UGKrya/bS/8s1NecvDNFn5m/OhZpl6Oc1oTc9DN7ayf8s1qORbN+di81wK6tNCcEnirMPiAjGTQFzq5IYFziJSKpXGI/uqo/Cs2HXFbq1WGvkm680Bcilu2X+EflVSW9cfwirFxGGXKnmsy4Z161rckJL9z/8AqqjNeEUktyg74qtJMrU7ohoZJeSGqU101WCwaqsig96GSZ00r1QlVm61sPGsnao5Lb2pWbAwJLcjrVeRR6VtTWRP3jVZrOMfe/nUtAY0gPpVdlPpWzLHFuIBqHyE61AGQ0J9KYyN0xWxIi+lQSRrzxQBleSaPIb0q/5a9gRTZAEXg80rFamZLFt+tV+Spq9OdzDHXvUBj2sR2osBUkUL9aqOx3CrVxVRv1pAQyfNXZ/Cb4hTeAfEiO+X0q6YLcRg9CeN31ziuOVSx96DD1OAOc0AfodpF/a3Gi297aSLcR3K7o2Q5yKux2LyL5rnHtXy1+zh8XofC9/FoWsyM+nTMRbSv/yxc/wn2r6/s9Om1XE/CWx+4V7j1rCSszS5nR25kwsYyauLo0cK+ZOwUAZ5NWNS1Sy8OwlSQ0g9a851zxdcatIyI22PPRaVh3Op1bxdbWCmK3AJA/OvCf2gPDbeOvCkuoQWxa/sF81Ze5QdV/X9K9K0Xw7c6rIM7gueSRXUaxp+n6TpMtrNhhIpR8+hBBoWjGfm5HLu/wBn60/cPWtDxtpKaD4s1SwjOY4J2Cf7pORWQvatrGJYWSl3ZqEcU5WosBMrGpFfmoFfFOLdKQGrpt81rJwxANblndCa43E1yEcpVq19NvMOQ3pxWE4LdHTTn0Z0cLbrhz2qOZiqsR0zUVlNmNiaJpMw/jXGdtz9SP2LdADXniLV2QbFjjtlYjueT+lcl+1da7fiNJzncgIA9MCvb/2T9FOlfCaK5cbH1G6kuBx/CDtFeJ/tWWd3F8U3nbP2WS2Rk479D/KsKi2RitWeofsR3B/4R/xFBnlZ42x+GK+j7z7tfMn7FNwFk8SQDrsjf9cV9M3RPSvQWsUc8/iOfuvlm4pqtS3/AMsmfeq6yYrje5VyxuPrUiycVArBqcvWpGeefHrT5NR8L2ARNwjvkdh7YYGvA1to/DvjxY8bPKgJ+hIr6o8VWY1DSVicbv3qMfz/APrmvk74qX62/wAS9V2HCxskf5KM/rQty4n0z8H9QOoeC4XLbis0i/rXbNXln7O9w03gEMeR9qkx+depbs8VpoQG6l3e1N70ZNGgDg3NO3VHminqBc00quoW7YAO9ece9Vfi98E9N+Ili9zDGLTV4x+7mQY398H1p9m/l3UTHswr05bqNlA9AK5KkYN3lKxUZSjqj84fEmgah4T1aSwv7d7W6hb7vIz7g19BfAX4/KFt/DniKULg7ba8Y8H/AGWNer/GH4W6Z8SNFYlFt9UiH+j3I4OfQ+oPvXxL4k8N6h4O1mbT9Qha3uYW6Y4I/vA1ElCouS9zsT9qtUfo0rblBUggjqO/vS8+lfMPwF/aEOnm38P+Jpi0B+S2vG5K+isfT3NfT/2yJkDr86MNwZeQR6iuKeFjHedjklGUXYr3GdjYGTj1xWfDIFzuQ56ferT+2QTRg+WxBHpVV2sV628g57A1hHCqLuqiNIysrNDPNjA+43/ATmmMysePNXPtUy3GnqRhZEP41ZtbizuFYx7mwcHOa6FRcnZVEVz26Mx5s2cbTfa5lzxgjIFammyG6s45Gk83cM7iMVamt7e4hZGVtpHPUV5p8Xvi5Y/DbRzBbbZdQkUiGDOSP9o13fV+VfEZ83PokRfGL4oab4BsTgifU2UiG3U9+xb2FfHmveJL7xRqs15eyPNcSHkg5+igf0pmt61feJtWlvbyWS6uJm+Zs55/uqK+jvgH8BobCO38Q+I4F+1MA9rZSDGz0dx69K6IpRVrnVpTjdmZ8DfgS1msfiDxDBuuNoe109h93PRnHr7V7ncW+ovIy7bd4s4C7COMdOvIro1t7WaaRlfL8K2D0xSNZ2y/LvdD9TXnVaNSUr3X3mXt1e58w/G74KyW7TeIdCt8Qn5ri0VfuHuyj0615P4J8bah4H1qO/sHb5TiRM/K69wa+82s7dlZWl3KwIKsAQR6V8yfHb4IjSXm13QlMtkx3XFug/1Z9QPSuinGXLapY2hWU3ZntngnxvZ/ELw6L/TZMttxLCcbo27iu30mMrBgqVI45r4R+Hfj6/8Ah7rkd5aOWiJ/ew5+WVfT619veC/FVh4w0ODU7CUSRyD5lzyjY5BpYfDuNdTWxz4hOKNO8X5gapM6Rt8wx2q/dQmR0IfAB5qOXT0mHWufFYR1KrmtzGEopK5mW0hWVmijZxu6g1q2140smxoypxmqMtg1vkoXI77ataYPvZ3E/wC11qsL7SnUVOzQ6nK1dGjxVK8hdmZt+Ex0x0q4frg1xPxE+IFl4R0qWWWUFumFPOfQV71VKUeWRhTTb0MP4gfE3T/B+nznLyy/dCgffb0+lfKfiDXLvxTqz3NwzSyu2I4U5xnoq+9XPFvii88Va09zMWIY4ihU54PQY9TXufwT+DA0lYde1yJPtbLutrVukY9W96xim7HXZUyD4L/AtdNa317xBErXeMwWRGRGOzN7175CNoHt0qJRjPv+tWIxnr6V1aHNKTerJYxtr5y/bWm06bwDZ27zgaulyJLaFTyVxhs19Gv8seR25r81/jJ8QLnxR4w1S5uJHkkaV9mTxGgOFAHbgCtI9yIq54jqluZLgIc/M+335IGP512moLFZKkUMCxrGNowOag0zTVhP9pXYDEcQxnuf71UtU1QzSMScnNaobK9/MGBDVgXKq2cVZuLlpCeapNnJrQhmZeWpbOBWPPG0LdK6l1HpVC8sxIMgUCMVWjlXa681UudLP3o+h5q7dWLryODUUdw8PDc1NgMdkmhY9cZpY9TlhbBJxW4THcjkAVRvNNU8rSAbHrwUYJqz/aMV11Irn7ixkUnbxVJpJYemaaA6e4s4rhcqeaxL6zlhbKfdqG31loeCa0I9WimGGIxVKRLMN7hofvg003gPetm8sYrpcqRmucvrOSzOccU7k2LsdyvrUzXAPeua+0OnepkvizYJqkI0biUvnmqEi7u9O844PNVpJTzQwGyQjOc0xo+6moJpiO9RrdFe/FZsCR5GqMsW60/7QjcUvlq3SpAgdvSqsuW+tXHhx2qHytzcUAUY4y0nI706WMfO2OOgrRMIjjLEdqpL++U/3etA7GLMxaQjtVcDc1W7hVWY8cUyzh8xyccVLHYZHD3xTjCcVd+zn6VBdSrbqSTmgCsP3GWB2nru9/Wvrv4D/tBf2z4POi6g3/E108eWGOB5idjXxneagZGKg8GrngrxDL4b8SWd6rN5auEkA/iQnkVDRVz7X1DVLjWrlnkLda6Lwl4SbUZhI6YRf1qr4L0FtejtZoVJhlAYN2wRmvSde1K18G6WsKFTNtwcVA9ylrWqWnhizZF2iQL0XrXlV9q1x4gu2LOdpPANV9Y1mfVrp3ZicmrWj6Y8xUAYHrS21HsfL/7Q+iQ6P42SeL7t1CGP+8OD/OvMQ/HHFe9/tZW9vb3Xh9YcF1SUMw+orwFSeK26GZJuPrT1pAo29KdTAX+KpKYlPqWA5Tg1Zhk2sD37VUp6E5pFJ2OjhuPLtlwcZqdmzGvPBrHhmMm1M8Vpsf3Iz1Fcko2Z2RldXP3W+G+k/wDCO+AfD2nFNrW9jCrL/t4yx/Fq8J/a+t3W40e42ZQgpuxX0nGwXGOAOleHftbW4k8F2Dj70dwDn6iuGp3CL1OU/YxvPL8Wa7b5/wBZaKcfRq+r7qvjf9j258v4oXEZPEtlJkfTFfY91XdD4UZVPiMDVOG4qkvvVzVG+UnvWesnyiuOTsxxRYWTFSrKGqnk1MoFIZLMi3EZRhkH3r4W+I9+Ljx9r0meDeP+OGx/QV9zs22N2PYE1+fviiY3mv38zHd5lxK+fqxNPrY0ifXf7NqFfhdbO3WS4lP616hXnfwCtzZfCnRQ3LSh5foCf/rV6F5g9KcnrYh7j8kmnVF5noMUbiaYh+4UbqjooHYnt223EZJ43CvTFt90alWHIB+vFeWM21ck4Feo2tms9nAd5wY1wc+1ZVIOe0bhe3UjvoGaEj5c/WuH+Jnws0z4laO0EyrBqEa/uLsdQcdD6j613r6OrD/Wt+dRto7KFCTYwcnNcX1epzcyjb5msakUtz89/GHg3U/BGtTadqkDW86HhgOHX+8p9K9l+BPx5fR2h8PeIp2Ni/7u2u2OTF6Bj6deTXvfxA+E+n/ELSWt79gtyg/cXKj5oz+fI9jXxx8SPh3ffD7WH066UnA/dzYwJF9RXRKm5RtNHSqkKis3qfcNuyfZ0ZHd42UMrqchvQj2okmXAzJIo/2hXzF8B/jhJoNzB4e1+4MmlyHZb3DnLW57An+71/SvqOzsZ5GM32mOa3cZj2jIweQc1w/UZbxIk1B6lJplz/rs49Vq3o4byZtpVv3hx1FWZNNlboY/xzXn/wAUPiXafDLSZRvWfUJgfItweSfU+1XDBzTvLYHJVFypj/i58WrL4f6W0SHztTlUiGAHnPqfavjLXNcvfFGry3t9M09zK3J64/2QKl8QeIL/AMWaxLe30slxdTN82D0z0VRX0Z8B/wBn8WaweIfEMCvcEeZbWTDiP0ZvU16cKdo6FK1FXZX+AXwKFmIfEPiC2BnxvtbNx9z0dx619GKB835U+O3wzdPyqTyvxrnlRqyeqOOdTnd2R9Oar3EfmTRjOAc59+lW/LNRvAzMpU9KylRq2tYhSVyr9jjZupyPc0yfTobiGSKRd8cilWUjIINXhCy9ADnrTjCeKyVCtvYrnfc+S/jh8EX8KzPrOkIZNMkbMkajJhPt7Vzfwn+Kl58OdUDE+dp8h/fQg8Y/vD3r7O1HTI9StWt5kDxSfK6kZBFfKXxj+Bt14UuJ9S02LzdLkbOxScx+30r0KUasFdo7KdSNSPLI+ldL8SWXjDS7fU9MnWe2cZHJBB9COxqxN5sMbMVmb/ZVlHPtk18e/Cn4n3vw41oF2M+lzEC4gzwO24D1r7H0u8h8QaTbX1jKJLecB1b2NcdaE5zbSuZzj7PToOtbySFSXinC+j7Sf0rUhkSVd65GfUVVEMsXLFT7jNcn45+I1l4L0uWW4lWI4wrnkFvQe9dGHnOElGa0Odx5/hL3j7xvZ+E9KmmuJxENv3gRkn0HvXx34s8VXvi7WJJ5ZXZN37iLqMemPWpvGHja98ZakXlZmQyfu4ucLntjuTXtPwU+B62qW2v65HmZhvgs3H3PQsPX611yfO7o6oxVGN3uR/BX4OiwWLX9dgzcEbra1cZC/wC0f/r17jH9O/p1pGyrEbdvtTo664qyOOcuZ3ZPHy1W41GKqwil1DULfS7K4u7mVYbeCMySO3RVHJNVa5myPXNZsdB0ua81G6js7WNctLK2AK/K3XLqPW/FF2ts3+i72ee564XOQB/vf1ruP2kP2hL/AOJfiCaC3ka30eEmK1t1Jw/I+Y465xnmvNVZNH0uO2jOZGPmSt/eY/X0GBj2rWOhUdES6xqgk4X5VXhV9B6Vzc8+4nBovLnd34qvkHmtehLGt696jqY81GygU0BGwqGTpUrGopGFUTYgljDdRxWfdWY5OK0WY1DIQ3WgLGHJbmPOOKgaZh15rZkhDVQurP8Au0mIqNIj9earT6asq5UinzRNH2qFZmRsHpSQGTd6UV6LWZLbyx9Miura4En3uahmt45O1OwHNQ6lLBxzXWaTqXh7V9Pjtr+KWO+OczK3y/4VjXWmKfu1nf2U6yhlGCOgUVLJsaPiTwfDbzkaXdrqAJztiBO0VyN3a3emyfv4WQ/7VbMN9daTJcxrJs8zj5TiryOmuab5ZfdMX2jeelVElnNW10GbDHNWzCHU1mX1jJptw6N/CfvCprLUfNYLjmquIgvrdk6cVnvla6iS3WZfmU5NY2oaeUb5Rmkx2Mtpip61bt7g461nS5jJDL3ohuPmx2qAsbLXAZeaSFh5nB4qsIzJHlaSON170BYsapMVt2APJ4FVoo/Lgz2xVe+dpplUHIU1cdgtmQeuKA0MG6Xc7mrum24WHOOTVKTLYA6sa1p2SxslJ4OKljsVb+6SFCoPNc1eXRlY81LeXZmmJJ+lVFjeZsAde9AEDL5nQc1PDbEL6VchsMcnrTLi6SHKrSYH6FfBXUl8O/CHQ9QuZRLNLbAIM8iuQ8U+JLjWr5pGYncfauE+G/i2a++G+j2aMxWNMfrXU6Xp7zsrPkmsjSOxc0nT2ncEit/UdSj0KzMceHnZeCO1MuJotDsxnHnMOFHasG1hfVbrfKT8x6mpaGzwr9pC1lkj0i6kJO55F598GvE1X1r6T/aftI4/CulMpDMt1tz9Vb/Cvm3zBtHrW/QyDeRx2pyMW60zinx96kCRWxTt2aZSrQA9acpIqPd6UoY0AaGn/wCvBOSB1A/nWnOzLu5yM4FJ4NaBtRniuACklrKoPo20kfqKh84biB86+v4kf0rFq8zeMrRP373GvFv2qGDeCVQnByGVfoyj+pr2hZBJGGXow4rwf9rCaGPw3aB2ImZtiY6dQT/IV5dTRG0NGeafsnzNF8XLYdA1tMD78Cvtq4JNfF37JVhJd/FITgfJb2sjM3pnAFfaMnNd9Ne4jKpuYepRmSFgvDVhxSGKQxzyKr9QDXVyQqc5FeX+OLx01bzYmwFGzivNxT9n7zNqUeY6n7dbqcG4TjrSprFluIN2leZx3DyNkuQatheA3U1wfWWtjp9ij0K61Wz+xz7blC3ltgD6V8GalasbiV+vJJP1Jr61yzRsMdjXgut+GzZaa8zJ95lT82roo1HPVkOKhoj6T+Es0Fj4J0u1lmVTFbJw3bIz/Wu0F9ZEj/SYf++jXjPhPVEuXktlP+rgjAHpjiuj3Y6VNbEuE7FRpKR6J9ss9wAuYT/wKnrcWvX7THj03ivOd/OSP0pdyH+Gsfrb7F/V13PSDLb7crNGT6BqVvLwCHUfjXnscgjwQOfarcd9ldpDfiaqOLvuifYJHbbUbjere2a9B8O+TqGnjY5Jj+U4Y8cdK8Mhu/LkDDPHua9Y+FMwmt7/AJyd6/yrtw9SNaXLJGFSnyK51v8AZY7SSD/gRpraXLu+W4cD61pYFJgV6H1Sne9jl9pIoLp8qgAXDY9+a5rx98N7L4gaLJYX5BbGYptg3Rtg8g/j0rtR9KMUPDQGqkou6Pgbx98KNX8A38kV3bs9tuxHcgfKw9frXYfCH48XPhGWPS9YmkuNI4RHZjvgP+FfV/irwvYeLtHn0/UIllhkHGRyp9RXw/8AFj4fy/D/AMQSWUkgkiJLxSf3l96xqUuRWT0O+nUVRa7n0X46/aA0nw3o/m2c41C6mH7iONsg5HVvSvlXXvEGo+MNblvbyV7i5lbB28kZ6KornVmaRtuSOw56V9Qfsy/CKzurGLxRqIW4YsRbQ4+UY/iPvRRp30KbVOLdiP4F/At7WS217xBZN5u7dBaOPlX/AG2r6TVioxzj6VZVR0HQcU4KPSqlhZX92VjhlV53dorea3vUdxcPHCxBwccZq7tFNZFbggEVm8LV/nZHMuxTW6JX7yk/XFC3DNnBB/GrZhjPVV/Kmm1i/uAfTis3g6384+ZdivLJIsbcEnH8JqjHPJsUl5ASOcjNazWsbcYP5mm/Y41UAfKB71EsLXe0iozit0UIbh93+sb8hViS1h1KzkhuFE0Ug2srdDU4tUB4NSxxrGuFrow9CrTlebuhSkvsnx18bPhTN4M1iS8tImfS5myGAyEz2NZfwt+MWo/D/UkhllkuNHYgS22eV/2l719k69oltr2m3FldIskMybSGGce9fEPxY8AyeC9bn2DdZ+cyRydOcA/lzU1IODO+jUVRcsj6n1n4yaDa+HxfxXqTW8iZ3qwJ+mPWvlr4iePLrx5qgYqyWkbZit1yQPfHdj/hXBQ3BbfGzMVHOzJx+Ar6U/Z4+DkV/bw+JtYjWWOT5rW3Y5HH8R/H+VXTTm0mXywopyH/AAR+C72rW3iPX7csfv2towJ7ZDt/9f0r6PgYSRhl4GKQwpt2gY+lKIzFHhTzWvLONR/ynnVKntNTPkX943fmljApvO459amReldFzMmhWvCP2xvHT+FfhymlQsyS6u5iZl7RqAWH417wrCFS7NtVRuJboB3r4G/a4+Kg8X+KHsFdJdOstyQMPU4BP44q0OOp86K9tea1axIzMWlUkfnkVZ1i4/fSEcjccVQ0WaOTxFa7V2kFzn32sau6si+YQvTNWtWadDDmk3UxZu2adNH15quVxyK26GRZWcdKcXDd6z2JXkmm/aPekBdduuKgkIpFn3KOaZIasdhGYCq0jdakeq0jHnmgQ7d61XkYc0rSYqF2qtwI7hQ3UVnzW+45HFXZJM1A7CixBmNGaa3y9KtyAVXkUelKwFeSQ+lX7O5gsY5ZWO6fblVIzUC2xaPftOP7xBxVDVXmSPcicdOlIlkE1v8AbJPMZVWse9sXh/eWzMyqeq5/wq4xlY7CGH0NWf7SvLYrZ27YQjlTg81DdhGPHE+oYt3QtO54rNuoP7OkeQRlWQ42+/rXQXl1/pEckiiKeM9U7msS6uftSyRtw2c0ajtcqQayZJCzE5+tW2vCzA4yprEurN42Bj5J/hro9E0u4u7UIY8yds0uawrGZf2cc/8AqyAx6isSa3ktX5HBrqtQ0VtHcvK26Y87VPArNm23yMuMECjQLFawvV27CeelS3E3l8g8VkS2720w2+tT3Em2HBOS1LQLDrHdNI7nnmpr+Tam3uaXTVCpwKp6lMGuCB/DRoKwy1jWa8ReycmqniC/E9x5an5F4q1ZsIbWe4YYZvlWsFY2uJmzxzk0DEhh+0NlhtUd6nWQJIscXfv1pl1MAvlp+OKWGP7LCZXPznovpQBLqFx5KhVb5j1rEmYbie9PuJmlbdmoMFvekwPqH4HWxm8EWRI7nt717Hboum2vmuAGxgV538ALH7L8OtOup1wuCQD3rr767k1K5JGdnQCsi0Ryb9QuS7ZbJrRjjaCNUiXL9sUtna+VF05rpND0lIYTf3XyxR8gN3oLPAf2p7dNK8I6Jav811NctMxz/CFIx/49XzAjbs177+1Z4j/tbVtLjU4Ch2H5ivBFrXoYirUi0z8KUGpAk5o5pmTSrQA4NtpytmmUqnHSgdjb8JfvvEmnRHpLMsR/4F8p/Q1LqFrJp97PaSDbLBIyN9c5z+tVfDM3k+ItLcfeW5jIP0bNbHjq4ebxlrDsNjG4P5YGKz+3Y0Wx+2Vh8WdFe0RtyqoH/PQV89/tC/Ey18balb6dp7ebY2hJeVf4nPp9KwJPgj42tZ/JXw9eOf7qygJ/OvRPAH7Md7NeQXvieVLa2j5Wwg5J/wB415eslqdiUU7nR/si+D7jSbG+1q6haJr0eVFvHOwc5H1r6NfPSsbQ4IbFobaCNYook2oijAUegrb+oruhqtDlqPUoatILOzllJ7YFeQa9G9wJJRz82a9O8YzbbQQg43GuEuLESQ4U8k8142NfO7HVQVtTklV+uKuwytkAqTW5Do3sKsR6ONwJK15Ps2dvMZsWWUfJ1rzr4t2a6H4bsy2A092AFPcLk17LFZLHg7hkV4f+1JctC3huIOMfvZcD8BXo4dW0MJ+8Q/CHUn1LxJeICWPkZ/WvWWhkXnYa8U/Zpka78XXx64tv619HSQls1niqfvI0hLlOdijeQkFDUv2XbyQTWwts2eKnW3+XBBrkVJmnMc+IyGbAIAqVYT2BJ+lb0dmm7O05qytuijO39K3jQbIlUOejhl/55k10vgHxBdWOo39vC+wlVcqw/ClVQqnip9Pt1juGlRQrldpZRzj0rso0/ZyTMZS5lY68eKtR7yj/AL5pw8VajnhgfwxWErP/ALX5VPFncP6ivVjJ33OflR3emapPcQK0mCcVoLcO3bFZGkkfZ1BOcD7o4zWR468cWPhDS5rm5uEgijHzy55yOyj1zXfdKN2clm5WQ7xx8RLDwbYXM91JtWJck9OSOFHq3+FfE/xP+Itx8QNea7l2xxIdsSDqB70z4nfFK98f6sXLtBYxMTBB6Z6ufc11nwJ+A918Qr5NX1eKS38PxNnDDDXJBHA9uv5VycrrO3Q9CNqUbs8kOTl8E4+8Vz8tezfBL44XPw/kj0+8bztFZ+VbrFk9RX1BN8IvCM2k3dhFolnbR3CbWaKMA+x+tfInxW+EWofDfVn/AHbS6dISY5wMgexpuDpvQcakauh9yaPrVprmnw3tjKs9vKu5WU5/CrvmY7V8OfBv43X3w31Bbe4drnRpm/ewnny+fvLX2fofiCx8TabBqGn3CXNtKu5XQ/ofQ1vCSkjiqU3B6Gp5vtTWuFFMZqjbB6CrMSb7QD0HNC3A5DDaar/hS7d/Jq+ULlrzlpPOB6VVXK55zRj8KOUXMWvOHejzVqsq88muf8YeLrTwzp091POlvBGuXlY/oB60pWirsqN5OyG+PPHlh4R0W4vLl9saD+E8sfQe9fFPxC8fXvjzXGu58xwg7Yoc8KM8fUmr3xO+Jt54+1QlC0dhG37mHuf9o+pNeo/AX4A/b2t/EfiOBhCCHtLN+rd97j+ntXFJe1emx6lOMaEeaW54ZqHhLVtDgtbu/wBOntLe4G6OR1xkdjXuX7O/xii0Ly/DmrS7bJnxbTOfuMcfL9P8a+gvF/g3S/G2hz6Zfwq0bDCOq8xnsRXxb8QPhzqPw38QNZXQZrdm3Q3AziRc8H61MqbpPmQ41Y4hcrPvSNlkUMpDKeQR0pzdK+e/2fPjI17HF4c1yb9+gC2tzIfvj+4fevoPnbXTGSnG559Sm6cuVmZ95jn1qeGolT94frVqGP2qWSjzf9ojxdceEPhfqU9oHFxcYt1dBnaG6n8q/NHxZqRvLxyW3bTjPriv0++MOoWkPhmWwuI45/tQ2mOQZGK+K/FXwb8PX0jyRJLasT0jkwPyrOVaMHZnbRoynG6PnfQHX+3rZvd//Qf/AK5qxe3gMj5OcGu8vPhTa6RdCe3uZC0eSFY+1eXavI0dxKp+UhyP1rSnUU9hTpunuWNyy5NQMQvFZ0eoGJsN09auR3Udwvy4zXUmczQSbW4qjNGQxxVibKZ4qEMG6mmGpVFw0J61YS7DAZNRXMIbOOKzpN8eaANVrgMSBUMhNZ0d5t6mrH2pWAOaq4ahM2KrmbtSyyZJ9KqSN1p3sSSSSVEXqJpD61G02KdwHu9RqjN/u+ppF+brzTbq4UfL99fQUXIHS3TSLt3tj0zUl7cJDbCJkDS9/aqVpHcXV4igbIx8xz6VZi0OXUJpZ4pVmcNiRiDsXPTmsmBjuvktlU59amsZLC+upXeUJdLwFZsDJ712WjfDjV9QZ5jFGlsvVpgRn6DFdRpvhXw34cuBcXcazSKMbBGCC3rQhM8Y1LQg0gk83bJ029eay7jQ57i3lvY0wYSFkjxyPevpRtU0G8k8r7BbqhGOYgavWfwrsvFlx9ms5EsJrj93lsBGGOpB64rRx0FG8pKEVqfK2haTPqmtRoiHyl+9XrUnhWa00lJYIPKfGNx6/WvXPEnwn8FfDjxBDoejvNqeq28Aku7q5J2lzz8qjjArz74ga1fQoIUCGNRwE4xXHKMlqdk6fspcktzyLU/CkyzO8tzyx55rPh8KvGryCcKBz9a1tQ1O5ZyWiPPes+TU3I2vwtZc7H7NGFqGmvHnC7jn71YckLySEMpXbXa7mm5yCv5VHPp0EiksAW9qpVH1JlT7HO20flrjO3iqt9Yry6y7i3Suia1hWMrsOTxuqD+xft9spgHzq/zKa2UjnlFnK6wz2ttBbjsMmqDL9ltNx5kfrW5qGlz3F4zlPljODWbNatdXHlAYZv0FVcixnafamR2mk4ROfrUd5IbiQ57dK3Li1aG2+zgbQvJb1rImt+jDqKoRR8nselBiVVOOtTspk4FRyoV4HBpMD6/+Hszf8IDolqi7UEAO0eprrrWxMMYJ61z/AMNI0XwRo8smOLZTius8P6XqHifVvIgO23U5kkcYVF7nNZFI2PD+jf2g/nS/u7ePlmbpisrxp4tS+m+wWXFpH8pI71d8ceLINPgXRdJJ8iPiSUHmRu5+lcJa2r8yNyeaErsd7Hzt+0Deeb4vtbcHIhtQfxJrzHcV6V2vxqvvtnxG1ML92HbEB6YFcQuWrZ6aEEoY4pQTTFPanVADqctN/hoBNA7D6Q9qVO9K1BRpeHBu8QaYCf8Al5iA/FwP612PxY0efTfGE88i4gu0WSNh3IADf0rjvC/zeJNKB6faoj+TivT/AI5Xqyw6KD/rV8wD6fJXPJ/vUaJe62ftn5h9abu60bKb5Zrk1LsT2Lf6ZGe9dBXOWgIvI+Mc10N5ILe1dsc4OK3p/CZyRxviK4N9eED7qnArAvITHBxwc1sy/vGdye+RVea3WVY93TrivJrLmbZ1xdrGHH5nqanTzPU4rTFirdABU8enrXJ7ORtzoz4UJwepr51/ai1AzeJ9MtgeLe0Bx6bmJ/oK+oF09F74r5U/aKQzfEa6XGRFBGg/Kt6UXF6i3NX9lC1Mmta5ORwlugz6ZY19KbU9DXgn7KsS28OtyP8AK0siQr74GcV9ERwrxxXVVjdpkXsVljVfmC807zP9mrnkoeD0pRbxemalQDmKauWOMU/aW4xVxYUDDCjNPaMBc4/SrULE81yh5JPFWbZXhYMGIp+B6VLGu7FXGIXLCXEm3O9vzqaO4lyBkmq5UqRirEO/gjrWyEaGueJ7Lwr4dnvr6byYoU3O2cHHoPevi74n/FK9+ImqtK37nToSVt7dT90f329Sa9K/as8RTqulaWjMsMga4dQevYf1rzD4H+C7Px98SNK0rUN5sn3yyqn8QVd2D7EgVrrNqI4xUPeO2+AXwGuPiBdLrOtJJb+H4X3BGG1rlgRx9OvPtX2bZWNpplrBa2sKQ28SbIo0XCqvoBUNjZ2+l2cFpaW6WttAgSOJAAFGM4GKn3dcdTya9BRUVZHBUqObHFvJkJ6A1U1zQ7DxNpc1hqFutzbTKVMbDP4ipnO4880+2k3AqeSKHFMSbWx8YfGT4H3/AMObxr2zV7zRZGykijLRf7Jqh8H/AIx6h8MdUEfmG50iZh51sxOf95fQ19ualptrrFnLZ3sC3FvMpV4nAIYf418gfHL4E3PgS8fUtJikuNFkJO5RuaA+h9q5JRcXdHfTqqouWR9c+HfEVh4s0mDUdNnW4tZVyGU8g+hHqK0zt9K+DvhH8XNT+GOsB0LXOlyEC4tCThh/eUdjzX2z4V8Uab4x0aDU9LuFuLWYZBH3lPdSPUVrTlzHPVpODv0Nfg9qKKTnjFb7HMxePSl2luBx70c8E4rmPGXjrTvCdu4nmEchRmLMfugdfxpOSirscYuTsibxh4ssPCul3N3eTrDFEuWkJ/QD1r40+KHxSvPiBqOVLx6dG2YLfJz/ALxHcml+KXxUvviDqBSItFpkTfuoyTlz/ePqa9H+AfwDfVpIPEfiSDFoCHtrKQcyH+8w9PauNydWVlserCmqEeaW5L8BPgE2oNb+IvEkH+jgiS1s3HLH+8w9PavqBYwqhVAVcdB0p0aJFHtVQqgYAXpTt3X1rqjFRVkefUqSqO7GgbccdK5j4geArH4gaHJYXiASD5oJsfNG319K6lfepNtEtdGTGTjqj4G8ReG9T8D+IJrK4DQ3FrJ8so4HXhga+tPgn8QH8deEUluSDfWpEMx/vccN+NedftS2MRGnXIVRIXKFscnj1pn7Jzt5uuoWO0rGQueK8+D5Kjij1an7yhzvdHv8Y3MTipbi4jsrd5pWCIgyTTiBHuJIUDnNeP8AxU+IiyM2l2UuYx/rnU9fat6kuVXOGnTdSVkcd8TPFja5qEsit+7HyqM8YHFeR6xffLgmt7Vr/wAzJJ/CuB1y94fmvEqNydz6KEORWRz3iLXIrGMyS5weAeteM+JFgurh5QoUMc5TpXd+NtWnsdJlmS3+0RE4YEcn6V5O2qWF8SsMr6fL2UsSpP0r2sJG0Ls8rFSvLQrT224Eh1Iqp5ktqwK9B6U/UJrmx/4+bcSxnpNEMfyqnHfJJ9x9y9s13WPONiHUluF+br6UNjqKxpBn5kOxv9nin2uqFTsl4+tBWpoGbb1Oagn2yDrQxWb7pqFz5fXtQGpRuYSM44qp9oaPg84rSkZZKz7qHrigNRftwx1/WmtNms+4UqODiolvG6HnFGoamgz0kagnLHAqD7Uix5ampcLMcc4oJNAeW25jIIoFGXfHJ9hSrsaQR2VtlT/HJ8zt9AOlUWYrhnHOflHpXQ+G9PlmUee0g8w4PGMD1rKUuUcYuTLGg6Hc3hMCtuuHbEioquyL6E8qDXsGh6G2k2QxB5sp6tMeapeG7rR/Cumk26LEmdzSZ3Mx9c1z3iz4tLYkQWiB5D1IPArD2l9jXktuWfGEk6xlbi8fC/dEPArzHUphIx/fSKOv3hWVrvjK/wBY1Im4uD5Y+6uTg1WacSb/ADkz+NO8uglyroaukeIGtZmYXEzsvTMmQKty/EGfQbiK9t7hjfo3mDLF2I9CewNcXa6XcTSNMieVCORtzg1C1rJNK8I3PvG04HStIylsyb8rUonvvgnxsvjaxl8QzxKNRSQwzKo3MVxwc1S8SX3h2/b/AEp2gmfOD8wOfSuA+Hcl54N1AREM1ncQ4J/hz7+9b/iDTrbWN0kXA6lSOQfatGnYiVR1JucnqYOoaHGWfy7tpgeVwOg96x38PyK250jReoeRv6VHqMeoaPu8uQtFnhW6Vmr4jn3Ynj3juRxiuKakmdMWmWrvSEjO5r23b/Z3GqbxpGu0SIR7Uy5ng1FWAbyzisibTmRspJuH1rLWW5pdI2vsKsm4H9abprSWt1njr1rAW/mtG27iwHvWnZagk21nbb6iq1iD5ZI2LrSPOZ/LXcZOSq96wJPDqWshkKHzfUiux0nWraGRcN83bNTag1rqHzCRc/3R3roUrnLynnV9Ym8+UYyO9Y11pccCsuctXd6jp4hViigA/wAQFchqCFGbvVKRLiYEtmsMfUZPes2SGRt3G6tmbBf5h8tavgrwjc+MvFGnaTZpvmuZgNvQKueWY9hitFsZtH1j8I/Cl5rGg6LawjcfIQncMKq45zXb+MvGFn4a05tC0V8t0uJl6u3pn0rM1jxda/D3RV8O6I6zXAUJdXa/3sY2KfSuDt0e7YTStl8k7frSsStCe1tpLiTzZOWNbCxLa27yuBhVJOfbmks4Ujj8yQ49qx/GWsPH4d1OWL92kNu7bunbH9aaWoPU+OvF162reLtWui25ZLhzu/HArK4HAPNNaRnYsSSzfMT65JNIMsfSqluIfSrQq06pAVaWm0vNA7ign6U5TTefSjmgo3fBVqbzxbpMQ73CH8jmu2+OWF1TTYxyFjdgfqQP6Vg/B+1Fz48sWbkRK0n5Cuh+O/lrPpDLxLtkDeuMqR/M1ySf75GsfgP24h1SzaJSZyTtqZdQtX6SV540shj2rLtPtVdluM8XUzf7vy14f1tHb7E9RgvoPMDKrEjvxTdU8QLdR+TFnd/Ec157aXE0Yz5r/wDfRrX8PzG8s3ZmJbeeSa6adfn0RjOm4mssZeE7zgseKJLc+YqjkAVJgmWNewI4pJJW8xgOO1VKKCI6GMLjvU+3/ZqCJT35qyqmlEYgUk4K8V82/GbQTd+Pr+Ty967UJyM9q+mUjNeYePtFMmrandugwLcOTj0FNrsNM87+C0yaVZxDIUzagT74BAFfTCxqvYV8f+FdYW1vNJiVv+XpCcH1avsVFURqSeWGcVrurku4xlXFM2g8Zp7sKYBzRoPUcEC85pd27ik2k8VIsJNUSNRQW5FSwoN3FAtzV/T4Ygh87ANaxjd2IvYqlKljXJHWtTNlGvIB/CnRz2W7hR+VbcqFzHy7+1hb7dc0Zj/z7sM+2ab+x3axzfELUZnx5kWnv5ftl4wSPwP61o/tdKh1LRZUHylZE/IIf61T/Y7YL8QNTXGT/Zrf+jI6mj/EOiX8Js+vZJGbGBgDtSefjjpQyMxzkgUnl+teieYkG4nnNLuZPnXqOvvTlVc809dvQDNGoyeORZIww5B60lxbw31rLbXEKz28i7HjcAgj0qsN1tJjK+WemPWpmk55xip0Yeh8l/HT4CzeD5Jda0ON7jRXbLwouWtz9PT/AAri/hT8WNT+F+sCWDdcabIQLizZjhgP4gOxGa+6ZljuIJI5Y1licbXRhkMD2I718o/HT9n9/DrT6/4ciM+ls3mTWaj5oD6r7fyxXFUi4PmiejRqqouSZ9PeEvGGl+NtFg1PSbhLi2kHb7yHurCtlVbcMdO+a+Afhr8TNZ+GusLPp8he3kI861ckRyLz1HTIyefevqbw9+0X4f1/w6b53/s6Ubg8cpyVx1I/pWka0WtTOphpRemp33ijxLB4d02e4knjhSNSzyyHhFHUj1PtXxh8WvipP4+1RmU+Tp0ZIjB6uP7x9z6VZ+LHxauviBqDRW5a30iN8xQsxO/H/LRvX29Oa6r4EfAtfGVxHr3iG3zo0T+ZDbTLgzuOhI7qPSsW/bOy2OmnTVCHPIv/AAD+Ap1023iTxBAy2QO+2s5BzIR0Zh6e1fVEcIhjVEQKoGAF4GPSm24t4Y0jhCxxqAqqgwAB2xVlWXqP5V1xSgrI4KlSVV3YxVPPGKft9AKXeKTcvTOKq5iG07qMfyo/Ems7VtesdFt2lvLpIVUE8nn8qlyS3KUW9EeH/tNt5sViuM7ZyP8Ax2qv7MMsOntrcs7LDHsj+eQgDv0rN+LHxB0zxNeFII/Niik3h26E4A6fhXl83ig2qskJWONuqrwPyrypVEqnMj3qdJyo+zZ9H/E74r29vYSWekXSvKeJJFbnHoDXzx/wkX2y6ky25s7ssea43VPFkom3F8+vNYKeJPs+rK2/5HHrUTqOZtToxoqyPQdS1AbWJPNcPrl5uzj1q1q3iK2srAzXEuE7BeWY+wrl/tUt4VurpTBBn91Bn5m929qVKhKbCpWjBGR4i1Vo7iK3U4ULkjtzzXHa1o+masP38Cxy9pIflbPvWprlyLvU3kHrjj2rFvmDKSOte/GPKkkeJOXMzk76z1Hw+x2H7dp7f3hlgPpWRNYwXy/aNPk8txyYTx+ldVJqDWrMrjKNwc1g6no/zfbdPYBxyyLxQZWKMMzr8rqQR1zTbqHzMkU5LxNV3I4+z3a/huNVP7Qa3l8q5G0g4yOhoEOg1CWykCsCUHGTWgLpLxcqaqsiXKjHINVJYpLN8ocL6CgC5Ixjb2qKSTPWo1vxJ8r8MOlRTSe9ADZsHtVRrUffzxVjfkc81VuLjnAPFGpWpXaRQ+ChI+taNjqEKyCKKy8x/Ws7asjbm4FdB4bsoJrmOG2iY3cn/LYjKr+FYydhxV3Y1NP01ri6ihTT/tdy3RSrMF+prro/Bt62XuRhgMCGLIr0HwD4PSxiCOfIVvmaY/61/p6V2s0McSbIUwP7xPNckpXOiEXHU+cvFVvrUypbR2smwfc2E8Vw914T1O0Je4V2c9eDX1DcQ2kNw6tH5x9jihdL0u+A+0WqAL1YvzUxiOb7nyqng++vLjEUMjueg29K6Gz+HGpoB5qYf0Ne/Tf2Zo4zbWce8fxZ5rmNQ8TPJcH93Gv0Aq3czVjiG8M6mtqEmi3oowAB1FN0Xw3BbyS77ZtxHOV6Gu6fxfCkIR1VmX0NUZPFFlMDtRombqU+bNEZSiNxjI5e5e0to/JePAB4GOBVe6vLXy/3JKygdRxmugvptCkUPOjtIRxubqfpXJalqmlWsxMUJKZwRnOK6FWlLc53TjF6HP65qRlUpIvAP3hXI3bRs5IrY17WItzbEAjY4+Y9K5V5Fa4YqSIx8xbNElcpWRM1uDCzlgg9T1qlJeGP5EO4d2rK1bV2mm2oSIxxwapLclFJDH86hQL5kbEh81Saq+YYH4Yj8apf2k/vj60jXSz+xquUTkuhsw6oyjk09daeKQMpOQfWsHzCrdaf53y+pqeVBzXO5t/EAuIQsmCO9ZurWq3EfmRAZ9hXPWt5tuAp6V0VrdKVz1A7UvhFuclfKVLeo7VZ8L+MNQ8I6k11YStFIy7WYd1PBFbmsaOl1Cbi2ALN95QOlcxJppX5X+U/StIyuZtHuvgzxIviKBLl5C7/AMQbrXotnIjqCOlfLnhi/wBR0vV4hp0TSRrw/HGO9fRnh3VoLyzWVz5WBhlbrmm3Yz5WdPZxtfSbD92uH/aC1628O/D25s7dh9ovgIQV4I7n+VbN34mFu3l2rlB13A4NeIfG/VLjUp7K3cs4UGTk560RkpDcGjx2NdpIxxxT9oqyIdq/d5JxzTGt2jfkcVTZNiKirIhDDpUbWpHINAiKihlK8UL9KB2HUjZo5pD0J9sUFHo3wRjH/CVSykcR27HP4irXx5uRJrenwhcbIC5Prkj/AAqx8CbAyXOrXODtRUjU+uSc/wAqqfHaaOTWdNCjEotyWPtngfoa4/irXNdon7AyExqvPNQo9bf9hxyIP3jVND4at25y3518j7OTPX50YyybI+a1/BuZIZY+6ybqt/8ACO27SD72PrWhpukR6fM7RfKrDmu/DUpRneRz1ZcysSbmFyTmnhd7k1Zhs0PPenLaqG4NdzOdESR+hqeNTkVJHb7ug5rxf4geMNT0r4rRae2ofZtPNsZIYwdowYiwJx15FaU4czsM9ryR0rjfihttfB2t3h+Vls2G4delJpPjR0VPP2zR/wB9T7VkfHTXIJvhTqz2s29m2xkY5wW5FVKnKPQFY+XPDt0ZNd0mJT/y9RDr/tCvu4KwVQRnAr4E8Bq11420SH+9eRD/AMeFfoEIyrc80nexciDafSkMb9RxU7sBxSqwI61BBErMo6ZpwnfPAqfaCvSmsny8cGtUA9WL24c8EE1oaTYrfRF5C3B7GqFrGfIlTqeorotBVfs2ehNdVNa3MJ6Auh257Mfxp66Jbq2djfnWkSARzR96uvliY8zPl39r6zWFtDKqQN8vf/ZSub/ZDbd8ULiLcw8zTpR8pxn95HXb/tixj7Dor/8ATRx+grgP2S5RH8X4VP8Ay0s5l/8AQT/SuOn/ABD0EuaifaYgXA5kPH980NCP9r8WzUny/oP5UblWu9yPOsRpCCe9PEIXrzTvMWlWRc1PMFg+zx/881/75FPWFf7o/KnCRe1HnelHMKwohAOcD8qdJaQzQtHJGjow2srKCCD2I9KYZjtJyBt5Of515d8WvjBZeDbNoyVllYfu4FbDOeOTjoP51nOSitTWnTcn7p4d+0V8O9J8K60l/pTqlpcNh7bHCv32+3NeJzeYyoCxwD0B4rqPFHjPVfHmp+Zdztdsz4igiGQuegUetaGrfCXxNoGjwanqGmSRQTZKnGSoGPvDt1ry5KUndI9uHuJRk9Tq/wBnv4W23xE8QS3OpEHT7EK7Q/8APQknA+nBr7Qt7OCzt44YIkiijG1ERQAo9AK+Dfhv8QNQ+HOtLe2Z3xMdssJJwwr7Q8B/EDTPHmkpd2Mg34HmQsfmQ+ldtCStY4cVCd79DqNoFLwKQ/pWXrXiSx0C3aa6mVcDhc8mujmPPSb0RqkButYeteMNL8Pq32q5VWH8KnJrynxZ8ZLq63x2J+zwngHPzGvI9Y8UXF1LI8kzO56kmueVZRO6lhXPWR7F4q+PLRI6afGsK9BK/J/KvGfFHj671eRpLi5ectxuZice1cnqOqs2SX/WucvtQLKfmP5159Ss5aHr08PCC2NDVdWDHdu5rmr7VmZjlv1qpdXZbPzVkXV115rmVzoY/UdQ3KTmsGe4kuFUIcMjZ3d8U69uDjC8k8UNbmztwzHEr9VrsoQc5WOetPliakM0UkyXd0fMMY/do3IX6elZ2qa0Z5GO773vWXdaiVwo/Ssia86176ioqyPBk3J3ZPc3QJJrNmnzk0pm8znPFMaMMM1VyTPvEFwrZ61iNdS6bIRjKGt25XZkjpWXdbJ0KNUMpGfqFnDqyieBhFcL3Xgmsq4K3Ci2vB5dwv3ZfX8aluI5dNk3JkpmpGaLV4SHwHHQ96RDM+1upLGYRy8r0BNXLu8t7xSm/wAmQcAnvWdOr2jeVcjzI/4ZO4qndRrNgE7k7P6UCC8kltXG8bx2daW31RZshjVNvtFuOH86E9V61Tnj+ZpbbOf4ozQBuyS/KCp4qnPJu+tZcOpPjGTx1UmtrT9Ml1La68I38THao/E/0qdARQWSa6kFvCpeRuAFr374TeBxo9mJLpfOu2G5mI4X2HpXJeBdFW01CGCKGCWTO4usW4/QMRXt9ipsYQ8oHqFB61wV6mvKdtGHVm9byJb2+52C9tvasvUtc2xssfJrOv79m3N29KwJLxm71ijSxLPrBa5wSS3rmtVZPMsSeprkZIXkuPN7Vpx6s6r5bYCVvAymLqd9udVJBNeceKdeNvqP2dSAMZZhXXakxaTzR0ry7xrIINQkkfhGAI9c+lddlY429SRtajXcxPFUZtbmbLqdkf8ACP61gtcxN8wnUKf4TmmytcXHGVEI7ilyoOYnufEF4S6xyklvl3d6jjUwwFpJCWfrg0+3tfkBSNnPqRgUraTdXzYCkA8fJ0qZWiOOpyuoM91M0abnGcfNzioL7db2ohQ545x2ruovC8FrHmThz15rMvNLtId20bjnqRWfOi+U82ulKjGOvtUcaZIrpdVWI5AAyD6VhXHyk4GPpWkWiGiJ4jVM5jYkVYZ2I6mq8negzHrMJOc4IqUMNvWqG0q2adHIdw5p2HexbEn7wHNbtjdBY8E49659VzzV618yQYQZAqHYu5vWeqGzuME5jY8jtV6bS4b6581CPUjtXMBZfOAVS8hPC109nayadZvNcORIR93PSoKSNjwnfWcN1LDGNwTG89q6S9v5LOQxRgEY3K2eoNed6HfwW8N/K2Fa4G1cCtOTUpY9JjcS+Y8a4ye/tVvUDol1S7kZsAEgZrjvFF42qXW+UDeo2c1at/Ee+1EqNtfGGFYNzeefMWZgcntWaTRfMmYzWZ+0AEZ5qebQWkcMQQMVsWvlrNGzgEE45FW9U1GCHhCMVauQ1Y5WbR+irwai/siRQec1auda/eEIKjjvppMnoKuzMTKutNkjOcVUaIpweK6FpFk++cmqdxCpY5Ax2qwMdlxTdxXoMmrk0AbpVN1IbH4UeYH0B8C7Fbbwfczng3MpP0wMD9c15j8VtYGreKpVX7tsgg/EZz/OvZPh7ZtpfhXT4AOfJ3keuQa+dNckeTWtQLn5vPfP51y04803I0lorH78Qxj0qzHHUkf0qx+FeXGmjobIVhp8MYJ5NP5anxpyKuyFqSxRpt60u1anWP5RxR5ftVMBkdfOH7TVj5HxH8M3+PlubJ4cD/ZLj/2cV6x8a/iVL8J/BZ8QxWMd9HDcJFJHI23gnnBr5y+J/wC0J4V+Lln4YuNJM1vq+nXe+e0nXGI2weD3HFb0Ivnujoo/HqdDoeoXtigMMjMu3mNuc+1d1ot5H4k0l2miRlY7HjcZB/CuJ8NKs1rB3Owr/wB8/L/Suu8CwrHDexf3ZK9KUe5eKjb3kjJt/hTo9j4r0/XLFWs2t5vNe3XlHP8ASvoLTtQh1C3RonUuR8w7ivN5I8ZNJDPLbsGicxsOhFcsqaktDzFUfU9SMIb5j0pNqryK5PS/GkkWI70bh2Yda6eyv7fU1ZoZVb/ZU81xyg4s3Ukybf8AlRvFP8nNH2fFFytCbT2DTYPQgj9K1tH/AHcbx55VqxI18tw3oc1r2jeXfOv99Q1dNJmU0a4bIpd2O9Rq2Vpy/erqOex4F+15Du8N6VJ/03x+jV5V+y3J5Pxg07P8UE6/+Qyf6V7F+1tHu8C6dL/du1X/AMdevFf2Z22/GbRP9y4/9EvXNFfvT0Yfwj7j5Bx6D/Ghu1OaPcSfc08Q8V1s88Yq7qlWGpI4wvJqUANUgQqlSiPp29TUjLtXNcp8SPGtv4F8O3F/cMFVFO1T1duy0m0ldlKPM7I5P4x/Fyy8B6cba3ZZdUkTEcIP3R/eNfJNxPqvjjXgoEt/qF0+FVeSfYD0qHWtf1Lx54mkuX33N7dSbUjUZ6nhR7V9ffAv4M23gDSY76/RZ9cmQb5G58oHnaPQ1zRTqu/Q9H3cPG73Mv4J/s8WHguGHU9XiS51o/MF6pD7fX/Cva7qzhvbd4J4llicbWVhkEVOvcUMwXknArqskrI4JTlN3Z81fFn9nNbWOXVvDis6KxkktOpH+7XlPgfXtb8G6/FPppdHVsSQt0YZ5BFfY3iTx1peg27mSeOSUdI8188eK/F2lzapcX0NrDbySHLBRiuOpBRd4s9HDzlOPLNXR6vefGUNosTw2/lXrJ+8V+in2ryLxL4ym1CV5bmZpGJ/i7VxGtePAykBgo7Vw+reLmkZv3mawlW6HVTw8Y6nZap4qUM2DmuVvvFCsT82K4u+8SMd3zVg3GuNJk7q5JNyZ2KyVjs7zXg2TvrIutY3Zw1cjNq5OcnNUpNW96agTzI6a41LcD81ZdxqRwec1iyalu5zRZK2p3iRL93q30rSNO7JlNRVzf0pVmVr2f7kfCL/AHjVHVNRM0jMTzVjU7xYo1ih/wBWnyiubuJi2Sete5RpqCPFrVXNjLi6yxrPkuMsaWZs5NVGroSOcsLNTvtAU5Jqlvx3qOaQ4oegF5plmyKxdWQxruXgCklkeP5h0qL7eJFMb1AFNLhbhdjc1m3ULWsxki6dxUt/E1rJ5sX3M5NR/aBcpvSgNRPOW9hO78ax53+zzMEPyd1qzOzRyb1+Vu6+tZ15/pEZkThh1FGpIn2gdU+XP8NV5n5LKdp71SkutxAb5HFMa8G7Y/yt/e9aVyWTeWLqQMPlkH8PrXeaLcvY2ce2OCXUONsl0MrF/ur0PFefLK0cinryOfxrb1jWmtZBjh2AVWX+Ed/1rCpc0jo7ntvgPWvtWqJZq32u8flpEGyNfwFehzbmusFt0MfG0etedfs+6O1vb6nqEoElxHFgE/wk8iu/S1nSLJPLYNeROV5s9qMVyIjvNy/M23b9azHeJGrB1zUGkvmdHfC/Io9qzI7xidxkY1fPYz5DrdQ1K2ij4ZRXK3/iCJfumpIrd5omZ64bVL5obtkX+9XTTnc5KisdTpXi03moJbNAJdzf3sVD4w+FPibxheCDQNLnvZWPmYAARR7selc/ZzW2lRi/vI1GOdrHBr1r4R/tHWM+jazpvneRdkYj7Flx2r0I2tqRhaMcRWUJuyPE/EHwJ8a+EZI31DTo5Q3X7NMJFX6kVf0XwTPbQiW7McDddpIra0PxTrWt3GqedcSOqzMRHISRjPH6VgahM1w1yxVZZoskq+cgCjRkYiEIVXGGyNf/AESy3YSKd8d2FZV9rlz5ZW3jt4vdTXn2oeJriC5bEYRKzJvFcj92rkkm2EeVHV317eSSHzLhQO+Kxb6+Ty9plZueuKxJNeaTvVO41Fpcj1pRh3HKS6Fq6uIck78ms2a4jzxUDq0lM2le1bJWMr9yVmDL0qtJSs5zyOKSG2kvJAqKetMgiZC4wByfTrWrpvhO81HaQPJX1brXQ6HoUcLLlfMuD19q7CxtTcSrb2ihz95mPRaibaWhpCKb1OVtfBVvZxqZN079x2qHUFhtJEgiRUZuAvetnxF4gSxLWViwknBw8x7fSszQ7G3a4FzdzjdnJY9qxjfqbS5bWRraLpMNjC11MAZGGFyM1ieJrpmjfDYFWvEGvQwMyQPvAPFcRf6pJd5HY1UY63ZHMkrElpeZZY93Wrs2oSC0MO7isa0Uq28ipTMcGujQwGrdPH8uetK0zK1QyZYgkd6VuopAatvdnyQDUF1N5ykfjVNX8sU/zNymlYdzKuMrISDWnouoI8qwTjCt3rPuAWY4qGPcsqn3rQhnR6zZfZDuX7p6VlLIXTntW3f3Bms40PZa54ttkYVLEK4zSWdib7UbS2XrNMqfrTC2c11Hw3s/tPii0lIysB3mok7IaV2e8QJ/Z0IjbgQpj8lr5b1q4E+sXsq/daZiPzr6N+ImqDQ9AvLvdjKbU+p//XXzJtY53HJ7/XqaijtcuZ/Q0jrUyPVNEaN6m/4FXlJ2Ohq5aVqnh21TSrEDFvlqkPUtq3y0fWlWLAzUke3Ipt3JPCP21P3fwJvyPum6t/8A0MV+enguYN4miUdZo2Qf+hV+hf7bH/Jv+pf9d7f/ANDFfmp4dv30/wAS6fL/AA+ekR/4EwFdOG0ZrF2sfbfgi7aXR1P9yR//AB47/wCtejeB5v8AiYzp/wA9F3V5V8LLhLqzu4g2SNko/wC+dn/stekeG1a11yDP8TbK9OR6laKnSZ38iVXZKuVHIlZHzJRdR1PApsepHT7hCk3kSufl96sSJ1rz7xnMbzVobZSQY8cilZM6cPT9pPlPZNL8dNGVjvUaQdpFGa62x1C2v4d9rcLMD1CnkfUV4R4XkuX0lXnmaQbzt/3RxW9a3klvIrxOyOvQrWMqa6Dk+SVj2Bs7TmrUcnl/ZX9fkrg9H8fyRKkWoRLMv/PWPqPrXbQ31lq+lytazCV4yJPcc1MYOLuS5XOoVMLn1pfL71BbyiWBCvQjNWR2rrt1MTxX9q+Ld8N7c/3byM/+OvXgH7Osnl/Gnw0f70kg/wDIL19EftTR+Z8L3/2biNv5181fAO48j4y+GW9bo/8AoLVyrSoehT/hn3+H4A9h/IVPGyn73Sq/Q49P61Ipx6fjXT6nBZk/y8betPXtVKbVLGzz511FGO+44rn9Q+JWkWMhEJlvGH/PNRj8zUuUe5ShJ7I7JseXk9BXx1+1B43l8ReJjpNq3mWdiMMv+13r23Wvjlbw27pHp1wkjcB2cYH5V8869faet5cXhtI5p5nMheX5iOe1cdeotkduHpO/Mzrv2WfhvC17P4p1RFEFsfLtVfG1X/iY59Bj86+jdS+Ieg6SredfRtgZ2xEMf0r4mvviTewRCESNHEv3VXgVgXnj+eZjvlP41msRyqyOqeG9o7yZ9fa/+0HptnuFnD5jY4dzXlfib9oDU9QikQXPlof4Ymx+dfPN54veTOZM1h3XiRmz83Ws5YiUjaGGpxPTtZ+Ik0zMzTMzHrzmuSv/ABg9wpzKfxrg7rWmbPOay5tVZs1jeUtzp92OiOwvdeLjJbdWFd60TkCsB9RLZzVOS83VUYdyHI059SLZO7FZk+odec1Wmm3c1SZstitORIhy0LEl4zcioGumzTfJ3UGHaM1ZlcX7UxwB17+/oK7PSbZtL0svJxPN8xHoO1c94a0sX175snEMHzH3PpW3q16Xkbt7eldtGHVnJWqdEUby4LSH3OayrlvmNS3M3WqbzfLXcji0K0x+Y1AWbtUkkmahY7qoQPKy8VE0hYZNO/hqCRscUMBJJflxWfdDcuasTPxVSR/lqAM+S7MOUf7pqmzGFi0X+rPJq1eFWUisuSTycg/dNGoakkkwmJI6Gsy5UxyllqaZguCtV5JC9SS2ULlY7znpIKy58x5STr0FaN5GdxaP71U5ZVuBtk6jg0EDLO4aNsN0FWtUu38uGRW6Gsw77NmZfnj9KuWc39pW4hjVhKXUKvqScVnLa5cX0Pq74D2r2vwjvtUlXa93c7d/sBXU63qiWunzH+IKAtdLZ+DT4f8AgDY2OzF3Haic/wC8ef5V5d4g1A3FhFKOkiqT9a+fk7zZ9DBe4jnpJGEMsy9ar2Nv5l8B/BV24hxpccK/66Z1xVvQrBZL2QL/AKmH5RWiIloP1aWOx0v5VryTVrzzLxmZtiV6rr00drptz538X3a8G8VG6mm+RtiV2UtzgrbGP408VNdf6JE/yJXGwx3NxdRrE5EjfdYHGK0tcjW1kWKnaSvlKX/jYbB+Neh0PPV907G/4R8UX2k+I7YWs7NaW/yy7vuyepr0HULof279vs/mgnhZnX0OK81t7eOxTan3m5NdPo9802lzt/CsbKKycrFJXOYutUS7aVyPnBIP51ltNFMxVlwaWGzkWZj/AHuf1rQ/s1fL3t1obKTM9Y4amXylXGKRrVdxqndRsn3W4qkDZPJ5PNVZJIlyRUEu7b96qr7jVWJbLLXEZbFbWjyR2lu07DLE/KK5u3i3Pj3rThmZ7mNW6KeKLE3O40sXErQxRLm5uG+77Vo+KNcg0OyfTLGTdNjE8vq3pVGPVl8M6RJcFd2o3I2r/sL61weoak+0sxyz8mptcd7Fu31oQs1vs8x5By1JeTtGEiVsBeSKxLSYxy+YasyXRbJ71WhN2R30zHOarQ/LlqbIWmkwaZdPtwlNCLMLdTUjPxUMLbYc0xpd1JjuPL801m3VDuy1PU4NILkrNtWnRSfLUbtlR9aVTgUBcjuE+bNQwxbplB6Z5omfn8aesm1apCNG4ulaPavRRis1vusaHk3Ypu7NFgEUnYcV6F8J7XbNNdN3G0V572/SvW/Adr5Gl2645OTWNR2Vi4rUZ8br6W40GwiX7jXOG/Ba8X+n+eK9G+L93KuoWlnv3COPf/31/wDqrzs/ex3p0o2iEnqf0M07Y1V03f3qm+b+/XkHUSotT2+7dUUaVbhj6VUSW7D6mjj6VItstTLb1fKK54P+2vDj9nzVj/03t/8A0MV+W2pSNHNvT76nK/Wv1g/a80s6h+z34p2/8sEilb6CQGvyfugrSMD3NdNBcr1NLOx9afB3X1l1iB0bMV1Edv0Zd/8AMV7hDcKk0Un91ga+S/gr4h8uz0a4Em42svkyH/dOQK+sPspX7q8HB/MZr05bHsU7VKZ6ku2eFZB6A/nUTJVTw5cNcaPb5/hGPyrRbpWLVj5qouWTRRkG0E+leWapN9o1e9l/u5r1qRQAcjIxiuO1TwbG10k9q/lqzhnj/vc0jpwtSNOTbLFvbfZrOytv7qj9Bn+tWbdWkVmc7ctgGlvImjkd/wCFUwKZbysjRRYz8u+kznb5pNsnFyYDiX7v96r1vcGBhJDM0bdmWuduLV7+GVlfBVydtZlr4mhtZ0ge5WOVTgxt0NZSlylo9n0D4jXFhEsV5F9oXOPMXqBXoOj6xDrUXmWV3FKD1XGWFeAWmoR3EQcPk56r0rQs9RktZllt5nilU5DRnBFaRkmDizq/2nbdx8Kb8u6tsdHwFx/EP8a+UPg7dpZfFLw/dTSeVb29yskshGQq/Nkmvof4heIr7xz4MudDudvmyLtW5GVfh1bJA+lfPOqTWHgu5On3KyWJkJKytCVE3PXca5qjcZcyPQoRUo2Z9J+Pv2oLTS2eHw8jXo5/0qVPlzk/drxjVv2jNc8QSFXv5NoPzID8o/CuDuGhkiJSfzon7VxV0X0nxNEQ/mWd4hjB9G64/IGuSVaUmdsaEIrY9eb4pXcEZZpGYdSawJ/jZftcbYmbbnvXM30LTWKbOhXFYv8AZ7Qg461i5yNVBI9Nsfitcz3C/aHGw9c10l1rOm69FsbCMy5DD1rwKaSS33HOKlsfFDwzRZb7povdag10R1Xi6a40mZopjuicZVq4m41oxthX3L6elb/iLWk1vR5YpDllUla8wXUg65PUfL+VNRIcraHSyaszVXkvz3rD+3BulH2rd3rRQQuY1WvN9QSTbqo/afelE2+rsQ2Su2402o2ekEoXrVpEXJliEnJpTbqBmq7XQXgVC19tp2BsskqoxUR3TSJFEMuxwF/vZqpJe5weuOorpfCWmmOE38q4c8Qr6D+9/n0rSnDmZlOfKjZWGPRdNjtYzlhy7erH/IrBvLjczGr2pXQbkNuGetYF5LuYmvSirHny11I5pMtVWR6SSXFVpJqtEDpHqBpcNio5JMk1XabBqg1LLSZqrM/WmSzcVUkmqbhqEkuM1BJN8tNkkBzmqs3ekGo2eas64bdzU01UpG60mJlKaTyWJqB5PO+ZW5qa6XOTWZcBkbNIRLJMe/Ws+8+YFl6inTXKsMSdR0qrKzY46UEEa3hX5W6V6N8APDcXiT4kWayIr2sP7yVfXkY/WvMpnr2L9l3WY7Pxwlsf9dcMG/ACsKvwM1pfGj9DfEVqlxo8USjCeWEx6cV8v694bm03ULzTJPuxy74X/vRtz/OvoqTWFubNR6cVwXjzw5LrVvFe2IVr60OVX7vmL/EtfPx11PfWh4drCtY3U0j/AHoYkK/8Crc8OwrZ2ax/6wrGDUPiuEX32adQ0TmcJMjp/COeag0u/V5mTdW5EtSn4zTztteJ+MNsEzOn+4le8a3++s22L8714D4wm86/liRfkhrqo7nFWWh5reTSX2pM71q2u1dq1A9ssMjVJ8sa16F7nnbE082LgV1Gjyf8SEr/AHs1xiy+ZNXVabua1CVnLRGkdx0MPzfdpbpVQcVpWtrtjJ9OaxdWnEchrK92a7Ixrify5G+tVLiXeuabqE22TPrVUzMRiuiOxhqEz/JVNn5qV91RMvzVaIY6GTBJq1ps2283n+HmqTVJDwwoYkaWsaq9xcbm7DArFmlaR6lmbc2KiZcAmkkDFaTCgU5m3LVTcVYkUx5mp2EXFnMak1AuZpM0yPL9elWo1G3imA9vlSoGfrTribbxVbq2aAHK2c1JH94UR1JS2ATOKWSTEf41E1Ev+r/GjcCNpM0M/wAtVmPzVMrbkpgIjbqetQBdxFWVQcZOKALOm2rX17FCv8Rr2/w3pL2sKAjPyflxXk/g9oYdZhklf5V98V67ZeLLF7uKE77eUtwjLgHHpXJWTuXHQ8l+KSFPGF+C2eV49PlFcjGu4itvxheNfeIdQlJyPOYCsiHtXTHREvc/oOhq3zVZKsw7a8JO52E0C/N83Wr0faoYYlxViM7CMVstCHqXI/vCsjx1cPa+B9cngbZLHYyuGzjBCMQa2Yxuwa4P496wPD/wr1Yhv3lzGbeP6EHP860jrJIUdWfGPjrx5qF54R1vTI9VuGtprKYNCJWIICEgEfWvj64zufc1fQ2tQFpTjrMNh/HivnuZTyNvPI/LNd8o8rPQqQ5dDsfhHqxivb/TycNKPtEZ/wBpeD+lfbvwz8WReKPDMO8Yu7ceXKvv2Nfnd4f1Q6J4isrssVWKX5x6xk/MPyr68+DGsLp/iI24bMV2ny/XGRXVHVGmEld8rPqjwfMu2a39DmuhkirgdDvvsepQSsflPBr0V8N83Y8iokjgxlPkq3MuRPmqrInzVozVSDeYzg1NjzilInzVUkhO6SQfxCtOSPHNRFd3BqGNbWMdR9ltHkboqk/pXH2FxBqdq6FdjuPm966TxFNLDZ3EUfG9Cv515pDLJYyYyV28Vx1tTWmnJcyN/T9PvdL1D/Rd0dmPvb3yW/Ctqa8vrXNxahZSo3FWOOO9c3ZeKDuCS/MenNb8N40sYZF4I7HFc6k4m+qeqNDS/FlnrJNtdxm3uB/yzcdfcGl1vw3aa9ZyWGo28ep6fJw0cn3k91PY1z2tLKiLeQAedCoyMc4FaWk+KkuAiSDDla2hVi9GbpStzRZ5B46+FuoeDYJLzQ5nvtNT5mgf/WQr/Ue9eT6h4nN9Zkf8tVbeCeoI7V9j35WVeOM9K+cvjN8KxFNNrOjR+XJkNPAv3X9T9ampBLVHdRr8y5ZC6Xqcd5o8N1uG1kDc/rWHfeKIlkKqQVzjisvwVJJfeE7WKTdHjcr5+8uGPFXf+ERjjzNM+2PqpY5Jrltc7FqJJqC3MJx3rmLm6aK6wvrXRzWsUcbGJgVA7VyskfmXDH3pxJ6mq10y6bLK/Taa4prj72OnUV1OrgyaW9tFyQMtXAtOTJz1AxW0Y3OeZrx3B28U9ZyetZkc3XmpVmrZRM9TT86nLcbc81nfaNoqM3eM0+UjmNY3m3vUTXW6sk3DP0py+ZJ0q1ElyLsl3ioGus06PT5peik1Zi0OZ+Cp59qqyIuJo1i+sahFCPuZy/0Fd3eXSQxeXH9xRgViaZbpotm5/wCWsnf/AGf85qrd6lv3Nng12QikjlnK7J7q83Nn2rPmm3ZNVGvd2earyXGGrQyuTSPVeSXFNaTdzVd3oEOkkzUEj/LTJJcVWkm5NO4mOabFVpJOSabJNUEkny0hEcznccdKqSXDLkU6R+tQNIKNQEa7wMVE8scnXrUNxz0qm26pAnmjB6dKzrqNuaJJpI84NV5Lo9W5oApXPeqvm44q7NskGazboEZA6dqCWMmIbJXrXQfDfVLjRfHWi30KM7w3Cl1XuucH+dcmZvLJz1rU0HWWtbyJ0G2VTkPWc1zKxdN2kj9KbGd7qNJFGFYBgK0d3lwmuY+BqajrPw00nUdSheKaRCv7wYJUHg/lXS6t/o6NXzcpcsmj346pM8x+IGlw3Ekl1t5FeX6Tcx2+qT/7TV6j40vP9DlrxCa8+y6hO2eVj3Vqi+U67W9Q8nTZHT+7Xh/iRG875K9Nnuvt2lQK7Vx+taaZm5Tit6cuVnLUjdWPNLyHzI2rNk3V295ofz9KwNT0l41au2FRHDOm1qZtjDveuq018YSuetI2jkWumsYfl3ninUd0KEepcurhYLZq5PUrjzWLelbWoXKvGUrlrqTbuHvSpoqZVuG3tUVMmkqLzs8V0nG2S1GV+YUflTGfmrIBqbH3pfvc0jUALuywqK4GWFO5XrSbs9elADAny89KidB261bUI3B6UyTYvA60AQouKVptoxTW5PXFJtx/FmgBjHc2akUU0GpUegB8a4oY4agPSSP8tAEUkm2o2k3LimPId3FJuLdaAGMu80jNtqSmMN1ADGmK9Ka07Nin7QvWjaG+g5NABHMeQSRn0rpNW8QtfW9l5ashgTZ5nrXSeEvhK2rQwXl/c+RC4DrEg+Yjtmsr4maPa6HrFvaWi7Ilt1JUnJzuOSay54ydkXy6XOQkkM0pdiWYnlj3qdfu1WVd0gqxtxWjIP6D4YhJGrVYhhAqOzXNrEe21amrwrcp1pkq/LwKtQq1QRpVyFW7UwLsMbbRXzj+1r4mKRw6cJNsdvbmZlz/ABsMCvpW1VmUE9q+If2rLidvHV9BIfvtGAP9kRj/AANdVJao1ox55pHgutXTLFBJ/sK/5A14Vrkf2XVL2Dp5c8iD8D/9evb9WJaxhI7JgV43403N4gvJGG0s4bGP7y//AFq75dz0qyOauOvTNe/fBbxTH9n0e6uXY/YpRDPjsAeD+VeAznbzXa/B++lXWLyw+YpPGXRe29eR+lbU9UeZTn7Odz9G7OGG7tYJrd1liYB1dTkGvRdGk+3aejDqo2mvnj4C68bzwvJau25bWXC5bkKeRXtfhnVltLoRuf3UhxwelNnfiqftKfMjY1EtabCV+XPNVZIx5quv3W71t3iJPuilwN3KVTht1MbQdCvIpWPnObWxSmhJj3KeaqQTC4ZlxyvWtiOAFSO61QuLP7NMsqDCk/NStcoytU0cX0b4HzV57rHh94JD5inGfvAV6/5O7kDgjrVK60lbhWyAfY1zVKfYWt7xdj5/1PSWt7oMhPSren6xdWckUJbCfpXqWpeH7e7jaGWLaR0cCuOufB9zZ3CyRKLmNDuA/pXnyj3PepVYShapuKv23Uz5SRqr5HzZ/mK5/wASafeQ3D7X+z3KfMqqPvH2rvzpHmKtxAjRPgZ+vpWX4iV/7Pc3MRaW3w6SKuSR6fr+lUqakrLc86U3Bu2xxmh/EKZNtrqa7ZFO0t710upW0eqWbFfniZc8c1zuueGRqWzULaPcsvLqB+tdD4TspYLMQuG2sON3pU03O/LI6Ibc1zx//hH102/vIkiyI2Z9o/nWBcWeu+IPMOm6dNcWynl1GF/WvXfHFhFouptPIfJiu4ihbHGR2/LNZUHxc0rw3okOn2liGiiGHkz1am4pPU9eF5RTijxPde2upC0urZ4JCcMrLjiub1DUnj1SeBPlRXKk17Xr+vaR4xmt7qMLBPCG+XucivKtc+H+qfa57uKNpY5G3jy+o/CojqEmo7jdPuEWHB5Ld6811aY2ur3cI6I+BXb2Wm6gtwI1Rmkz/q2+Vj+deqfDX9hXx38WIV10z2GmaddOWDzTb3x6YXuPf1roow5nqctaaWp85pdMwGKuW8ksgOAT+FfoD4X/AOCZ2mWcanVvEskr8ZFvEF+vWvStB/YE+HGl4N0t5fsMf6yTA/Suz2aOH20T8v7fT7q5bCRs30FbOneAdY1Zv3FnNKB1KqTiv1w0P9m34c+G9rW3hq1ZkwQ0w3nj61wn7Q/iTRvBOgjQdFsrS1vrv/W/Z41Vo4/y71Mo2WgRqKbsj8+tB+B+s6hcRQi3YySsFVCcEk17p4Z/YX8X3ixvPaQ2yHHMsnP5V6z+zT4Bl8V+KP7auV36dp5yued8vYZ9q+wUxiiEdNRVans3aJ8Y6T+wVcKFN3qVtF6hVLU/x5+yj4e+GngfVtfvtUaVrSAmJFQANIeFH1ya+zuK+TP29/HX9l+G9I8PQyYe4c3cyg9UXhR+ea1jTjcw9tKWjPgTXrgrIyg8KcVzM12QSKt6xeGaRzkZzWBMzN3roM3uWvO+ahrgg8VUVyFwTTfMIoGXftG5ahkmqs0xqOSY0ATNKO/Wo5MMMiqksgYd81VaZ4+hoDUtSIy8iqkjNk5HNQyahIvrUX9qeq5NBIszHvVVpTUsmoRv1GKgaSKQ8NikwInk9arzNxViWNT0OapTKwyBSArTc1UmqebfgiqkjGgCGSqsj9akmY1VlY4oJZWuIwzHb1619LfsY/s1N8TNdbxRr0RXwxp7/KjD/j6lH8P0FeBeEfC+oeNvE2maHpkLT39/MIY0VScAnljjsoyfav1o8EeFbH4XeBdK8Naao+z2EIVm6b3I+Zz65OTXBiq3s1yrqduGpczuy9r32a1tkt7eNIYIV2RxoMAAcV5b4kvMbua63xFrX3vmz715f4k1TKPzXg9bntxRwPjbUj5TgV5LdSeZeTv3fatdv4uvj5bNXns90Fm4rqjsaSRvaa8c1jGh/hp19bRSJXOR3rWsm0McVqxXTzKAOSenvT2MbGZcWI3N3rB1vTkkWvWrL4R+JtesRfQ2Kw255DSttY/hXmHie0u9B1B7a+hMWG+91FaQkm7XMpR01Oaj03a/C1dmbyLcCoW1JAQEqpfX524zXSk72OV2sZl5c/M31rHu28w5qzdTEuaz5n5rrjGyOGbKs1RZWnytzUe0VsjlHUyl2mn+XnpTAjL0KpbBHWrCWueTSsFjXIoAilUeXz1qFV560k0hbihKAGyL6Uzvg0+Son+8KAF8v5vWho8A8VNH9005vunmgCovepI/vUL945qTbjpQAlI3SpQu6o34zQBWkXb+dA6U6Q1D/FQArU1qd+NDUARNWp4V0tta8QWNiBxNIN30HWsvua7z4NWpk8XCfbuW3iZz+PArOb5YtlR3PdWsYdMsyWdYoYlwWbsoFfOPjrWl17xJdXcbboj8qH2FewfE7VJbfwffuzEeYRGB9a+fpOBjPA4Fc2HjpzFzYsPWrNRQfdqZa6iT+huC3EMYiHRRtqykS+lLCv2jEidCMgirqW4rx2bJ2IEtatQwFfenpCfWrcMQ6d6SBO5Zs4+MV8X/ALaWjtaePtOu1Xas9nk/VXI/qPzr7as4RjJ6V8wftx6Go0vQ9THLRzSQM31VWH8j+VdlJao68HL96kz4z1CELYjjO0mvI/H1qYr22mIG1ovLZuxdWb+hH517TJD51kTjJB6V5d8Q7cyaSr7P9TcA5/3lIJ/8dH516Eo+7c9PEI8xulAya2fAerzaH4ltLwL+6WRcluFxnB5rImyc45pdJufLvURoy4kO0fNtwfWiDseDUve59mfCvUv+Ed8UXtpuIgnTcvpjqD+Rr2m31/gMkoODnFfNGjai503R9SLMkslooY5zkj5eo+ldfpfieVoyfNbI96bZ9VhKPtaCbPrbT9YGs6Hb3SnMi/Kfwqy178sdyuM5wc15T8KPEj3Gh3MbvnZOR+BGa6bRdXWaW+gLMVDZUGp5j5PE0fZ1pRR3H2qNlE/Y9cdKkbyrqEEfMrfrXKaPriXCywE/6upYdTe2mMIbO351Gf4apO5yWZ0Ecywv5JHHY1LJtjwcZBrOlu1aNHA3N145q5DdLcRYIwaeg9QaKCb7y9fWqU3h9CxaGXa3p2qxIfLbaee+aSO6KOKThFj5rGbcWclqpMkOf9pearH7PdKFeIAdDkV0zXCyL0De1VXs7ab5lAU55FZeytsXzq2pwWsCTSLWSSPTzcx8riE4IB74qPwzfW11pcc21TGpKvsJLRH/AGgeg9zXdTaek0bRKQCw6g9K5fVfCd/azm90+dfNZNj5XBK5BwR0PQVi4OOtioyRU8Y+CrLxvoU1ozZV1/dyx9VOOCK+N/ih8NfGPw9umeS1OqaZn5biLJIHowHSvs7Qb3y7hlmQ2cmcNGc4b3FdPc6bBqFq0U8SzQyDDKyjB/OrjGNZHVDFToq0WfB/wn05dauluL1WjCH5Y+le8W2gx5QiPYvZhzXaX/w10/R7wtBZpHBIeGReh96nh0ERJ5ZPyn7prOVJx2D6z7V6s5KPwpaysrS2sLkHhmQZ/SvQvh14u1P4b28lrpTqLSR9ximBZR9PTrWWLN7V9hHH949KRo5FbIwV9qmKaegc19z2Ox/aBvlQfaNMt5D/AHo3Kmty2+PlrIP32mSr/uuDXhVq5k4IwR096vbSoHFXzSM+WLPcbj44aTJZzGG3uPtCqSiMowW7DrXyX4g0/wATfEDx8Y7i3lk1G/mxGQMoFz6jsBXoqnHXiq2r2l1e6bcw2N7Np15JGVhuYXKtG2ODxUpu+ppG0djf8bfH7w/+zH4fsfDGl28WsarAoa7VXAUMfvZPrXE+A/8AgoZDq3jRI9dsYrLw7c/KkkOS8Lep9RXwl8RNW8RWPim/sNfmlkvoXYStKSWf/ayeoNczDfGPTMhyHHI9q9iFKMo3RyydnqfrjoX7Z3w617xNBokFxdRzT3At4pniHlszdDnPAr48/bY+J1p4s+K1/HZ3SXFrZKlsjRtkfKOf1Jr5a8N69JMz3Ek2DbMHDFj94cjp7imaxrEl7O8jSF9xPzMc9/XvUypqKuF10JJbzzJCc9ahkYM3UdKzVmPrmp1k4rICdmx3prSUwtx1qJmP4UDuTNJxUTSUwyVFI1AXFdjVeRuKWSQrVd5M0CI5vu1UkqaR+TVaR6NQI5FqrIpXkGppJPeoZGG3qKkCBpnT+I1HJePSyVXkoJYSXh7iomul9OaZJUL0AgmnT0qm53ZIp03eqzK7EqnLMAqqOpYsAP51L7ldbH29+wD8I4IdP1H4jalEJHkZrPTAw+4F4kcfU8fhX074k1ZY1cbue+DWL4H0WD4d/Dfw94cgRY1sLGKJ9n8Uu0F2P1bNYPiHVi2/nP418zWm6tRtn0NGnywSMfXtXL7stXA61qBdGya0ta1LO7nNcbqV4WVgTioSO2MTjPFVx5uFVsVxsjFpOOa6jxAdzNjmsK0sTJN610IpoS3sXmZSQfyrsNA01IfLnmUbUbvUVvpoWNcDNXGm8uER+vShsy5dTW1z493XhOaK3eCWeBvuhT0qn4hXT/iNoZvPKyzfMCOCK868SXMX9p2kd2mYHOwSN0B9Sa9O8E+GZrHR7oyriE8x88EeorNq2qZtyq1mfOPiGxm8P6o9rJkJn5WxWTcXTP1NexfFHwuL60a5RR5sftXjrW7bMEAnpXp0ailE8bEUZQldbFbdvqrcxkc4qeRTC2TxUhUTR5NdkXoedJGSy80m2pbpfLaoC5wa0RzMdtp6sE71W3H1pu4+tMRYkuD0FV2lZjg9KQMc0jfeoAWkal3fLzTN3zUAFIQcU1mpytuGKAHrUgI21ATt70K2aABvv5qWNs4qF849adGxzQBZLYWqjMeamLZqFzQBVkc7qFJbtSSfep6/lQAc07+GgfnSNQBG33h2Fe6fA/QIofD82pMP307kAn0FeHBuR0PNfQ3w2tLi08E2EWCDIC/T1NcuIfu2NaerOb+NniO2ezi0aGQNNvDyY6LjpXjTYauj8fO7eLNQ3tvIfAbOa5zG5hWlKPLGxM3dliNflFTc9jio1xgYqVasD+ibw6RJoti2P9ZAp/8Ar1sLbhVLFgFHVs4H5147a/Hjw74R8C6IrzfbdTWxiElrGwARgvIJ7H2rxLx9+0Xq/ih5IxdfZrTPFvC2P1FeQ7HWqUmfUuvfE7w54bLCW9F3OOsdqQ5/FhxXCap+0ZHHkWlpHCueDKQxr5EvPGU8zswm3O3JJJqj/wAJLM/3pWJpc8UdMaB9ZyftEatcf6u6WL/rnGorzr47/ES+8beAylxcmcQ3CS9B6sv8jXjtr4gm4+c9fWrV7rD3ml3Ns5ykkZGPcdK1p1LyOmnTUJpo5TTczKY+hZM/lXHeKNJ+3W91aqMNMhKD/aXkD6k119mDDeQ4PXcp/EYrG8SB4LgSxf6xGDLn1HSvch70LHdWjc+frm3ZGIbhlJHFZs6NG4YjO05wa+lp/wBnXXPHWhy+J/ClhNqelsB50UKlmhbvwBnrzivI9W8C3+i6ksGo2sllLHIAwkQqwGfQ1zrR2Z4FRJuzPWvCkwk8F6KJUWMRwZ2jOeSSBW34d1h9M121kaBJYFkXfFOm5WXPIKnrxVHWGOm6HixljhvNiiHcuQQB/WoHupLhrWaYbZjGrOV6Zx+lOTW569GrLkUIvRH1d4dPhny2SyB0tZj5m1HLICfY9PwrWt/DclxcTJp7x3bsOdrAOfoK+W9D8bS291Gpk4Hq3A4rufDnxUmh8RWYheSF1cByxxkGsXIxxOHU5cx6pDp95oN8PPR4sqVImj2tnPWkutekg1ewjIJ3q6s3bG0muptfiVb3yiO7iguU+6fMTOae9t4b1bKxb9Pkb/nmwZT/AIU1I8NroQaTrgltxkjIO3rWxDqWwD3rCk8D3lqm/T5Yb6I8/ujtcfgetZss11p8hS4ieBx/DIpBP0zVJsz5TtZb75d2c4FV4b7zCD/erm4taJj5PFRRa0oLgniM5+XrV3FynaR3XQ5HHvUs0oGHU8HrXNQ6oNxCncGG9avwaksmEYgCQcZPequRymsr7n647f8A1qnW6VQep/DNYqXvzD64PsfWpVnO3OenBq1IOhoPb299ndEhbrnoaWFUhXy1J455NUVkIIbdtwf8ipGmVpN2cSDqPWqVri1Lk0SXEbI4DKaxLizW0cxsMxt91vStdJxKu5fXFNmjW4jKv0rXR6MiStrEwXsxcfLxkeveqTW/kqUdeM9fSrbTS6fc+TMP3ZPyP6+1TNMBztye+7pWMqa6GtOpdGIybJODj0q7bzLN8hIDL+tTy2sci5UfLVM2ckY82Ig9s1lyGvMXPJB704JjHbFRQySN8jrgr+tTbg3GeahxLjI8C/ai+Cr+MNJ/4SbRrYSazYofPgQZ8+L8OpFfFQY21m6EEDnKt1U9x+FfqmuDkHHpgjIPsRXxz+1l8Df+Ed+1+MdDh26bMCb2CNTiFu7YHRenPSu2hPl91kT11Pm7QyYPD1xK3WRix+lIt59otkcdx0plnMbfT44GGVwM++eaiZkXhMBfT0rXEJpomJPHNVyOTdWP5h3VZt7jb3rnRZq7vXimPINvBzUKzB+9K3oOaYETS7aTzN3NP2q4KtwfeqrK0LEGoAdM1VXf1p0ktVpJCaAEkeq8j06R/lqrJIRRqAkh61AxFOaSoWNSAyRqhc06SopGNBLGOw9agmfinSGoXoEQOan0fa+t6aG4Buocn0AcEn6VXeq5mNtJHKu7erBh+BPH41nU+FmkX7yP1e13UGUsAeK8/wBbvz83Na02uLq+l2d9GwaO6gSdSDkEMoYH8jXJapOZM18xa1z6qK0RzmrXX3ua5PUrn5etdBq3euVvuhpo3Rh3y+d1pml24+0ZPT1qS67VPpsda3BnR28KiPkVFrlktrp5nHVKmV/krO1/VI10idZHwPc0bsi2pwOpeKPDmqyG2nvI0lzgMy4Ar1r4eatu0U6a863PkgiOQNnK18oXWljUtalEZO0yZBHcV7n8I9Llstct4ofM8nyju3NnjHWtZwUY3MozlKVmjc8WZ8ieNwMYI/SvBbi1xdSgD5Q9e8eN28trlScAZrxiSPdM/u2aVHTU3rR5kc/rdmfKV1Hf0qlDyoFdreWPmaexK5ODXGKpWRhjgGvUpSuj52vDkmQXluCOOay5F28VuSLkGqF1GOuK3TOOpHUy2+8KKfMvNMqzEKKZRnbyTQArN8pplIZAzUjfdoAa33qkj7VF/FUo+7QAkn3jSr92ijpyelAAT70qH5qj/ipQcUATN0qCRh60u71qFvvGgBrdac33fxopCdtADlO0UxmzQW3U1qALek2n2/Ura3AyZJFXj3NfT1xNbeHdDRWYRxW0O3dnHOK8H+FOknUvFkTFGdbdTIQFJ+ler/ENls/C9215+5V49qqD8zN9K46vvSUTaGibPBdUuhfXk84YuHdjk/Wqca7mNOYEDBOfwp8SbRkV1baGJIFxipVB9KavapqRSPvm41uW66u1Umk3DduOay4bpquRbmxjmvAcrn0aVhxkYvxU8cbN1qeG1LDkVZhhx1rOwC26svWrm793iohhepwaguLoJn5q2pys7h1uRY2TbvQ5pviXSzJCHQZ3KGz2psFwskwGcnPSuksY/wC0tPuLVsGa3Ix6lT0r6TDSUkd0knFM5b4W/GfXvgrrbz6eftOnTH99YyOVB9SD2PvXpHxC/bB0Xx9pZsbzwZY3EjIV8/V0FyY29UIwR+NeN+J9JMMz/LjriuJvrMc10zpwk7tHlTpps66TWIdQkBWWM7uAqnAHsPb2q3qEwhhPPQBRXEeEtFe81yObLCKD5yM8E+ldbqcnmzFRyB/OuSoktEdFCCTuVrO6mt5FdDG3PKyHHHf9K0vCt483iBXywUOXx14wRisSWIgE9K6rwbpfk2z3TD55OF+lc7ih1pcsXI9MtPE0sQyGPWtK18azRyj96fwNcIZGjU84quLlg33qz5T59vU9w0X4jTxqo85wPrXc2PxKS6iEd4sdwh7SAGvmSz1N4f4jWxb+JHjUfMaV5JhY+iJn0DUCGUvZs3/PM5WsxfDcl950tjdJdY+XGcMPwrxC48azRsuJSB9ad4P+J1xHeXhW4YBXHGa6VqrnNJ8rPX2tdQ0x4RPDJG6nHIPSlh1ZtxDnHkvke4q1ofxUW+tYluwswxz5gBFbH/FO63G2YhbO3O6M8VKaua20KTasvmIyvhZVx171Yi1gtEig8tlD9ahvvAr3SJ9gvI5tpyo6NxWJqOn6hprTia2kTgOCOeaq4uU65b8lVywIbgjPekS9/eA7uCe/XNckutOSUbgOgceoIq1b6slw27O0sNw+veqUtSbHYQ3gDB84Ruo96uR3KsDtP1rk7O/E2ULEiQZHsfSrFrqQSZBnhztOexFaKRPU3dTs0vrUoThv4W9DWLbyvnyZj+9X5T7+9aK3RViM556Vm6zhmEkRxIvJA6mt4tS0MJJxfMi4Gkt8nZlR1GKa00aSfKco3VfSsq11h3YFjkfxVqLJHKvmIoOR0qdmWndXBtrEDPPZh0qJrkwzbHXkUsMayLlWKgnkelEiyOCrEM3ZqVkWmyWOZZWOKi1jT7bVtNns723S7tJlMckMgyGUjnNQLN5LDsRwaurcJcLwRnHNTyl3Pzt+O3wok+FPi57aItJo90TLZykcBSTlCfUenpivK7gGGQjsea/R74zfDe2+I/hG50+YKlwoL20+OY5B3+hr87/EWi3ei3t3pd5GYLy2cq6kfr+PX8a74x9tCz3RHwszRJnqaVZfm46Vkw3371oX+V1ONp6n3q2s3TB4rhs0zS5rRXGO9WPtAzkGsT7R6GpI7n5etMNzXkmDd8Gq8lwejHNUvtPvTZJty9am5RO0it0IqJl3d6qM57GoWuHHfFLUCzJG3bpVaRSvWmG/aM8nIoXUEk+8MfWpJuQu1RM/y1ZkaOQkqwxVaWE5OOlAXIi3vUMj9aeyletQSUCGMcionp7daY1AEL1Xk+bGfw9sVNJUL0hrc+4fgn4qHij4T+HZC2ZrWD7FLzyGi+QA/wDAVB+hrev2xntXz5+yr4t8n+2fD0smA5W7t1J79GA/nXuupXJxXz1WnyyZ9Rh5qdNNHPatN97muYvJM9Oa2dSm8x/WsaaOsUjsRlTA+lWLJvLf0omSkj+V+eKoTZthtyHHOKi/4Q6TxdILRG8tH+8/YV0OgeELnVtButWnuIbGwtzsWaZsGR/7qKOpr03wz4N8nRYXjORIuRI4xmnLQz5mnoeTt8EfB2nxrbwLcz3Y/wCXiSUmuk8O+DbXwHpdzO0omkkGNx7D0rr77R9L0iF5J7tZJP7oNeW+O/GSyRna+yFPuJnrUNuWhcVd3Zw/j3WFZZwCN7HGO9edxQbmyRV7V9UOpXhkY4HpVaNia6IRshTldl1Yw1uVIwMda4TULc28zgjHzGu7eTbCAK5TWk8yRj1xXXTlbQ8vER5ncw+oODmqtz92rH3GIp0iiSPpzXYmebJGFMtQN0rRuIhmqUkZGeK0uczRXzjvUbMWp7Id3SjbtqiCH7tHmUsveolznpQBMoy2akqMHbSqxoAkb7p5qOSTO1aUsaZty1AAtOpSvPFNbO2gAaoWqSmNQAu7aOtRs26hqbQAUseSfpSc0+IfN6UAek/A23upfEFzPboG8uE7txwOelaPxt1K5e6s7WaQYClzGp960/gDYmCx1G8AJ3MqA+wrlPjFqUd94oKRsD5KbTj19K496pv8MLHAuQemc9amj+76VB1cYqdeldTMbD1+tSHtUS09aRR9q23atuzZaxY1K9eKuwyeX3r5i59NynRRsoXrSeeFrLS7PelkuflPNPmJsWri8HOKybiRmVvm5pk05qm9wTxmmpBYeLmS3uEdTnBBNddpuqfZbqO+g+YAZZf7ynqv1rhZJCWFaOn6obNgpOUPX2r1cNX5dGbRlpZnaeJtKj1C3F1Bh4mGfl7H0NebXuimaYxxoSc12Frq6fN5F0It3VWPB/A1T1DVILXJWQSzH+4MDNetKumtDGUeZ3RQjtY9B09oV2+c/JPespWAYsxyc0y4upbiYu+WJ/So4Y5buYRRLucnHFczlc6IJQV2aOn251K8SFUyM/MfSu+htxbwrGgAVRjFZnh/S00y35H79/vNWrI4VSc0cx4uIqe0lZbFWbqRVdo/Tmp/vE05Yzmi555CqH0xSOzKDzVlkwKq3LeWhzxRuW9FczLu4Lybc5FV7GNLF28nI3nJ56mpJlDMRnnrTre3LOMdK6bKxyfFI63S9akgt0BYiujsfF0seAJCMe9cEu5QBmpIrllbGa5JR7HYttT2DTPiBPGQPNbj3rsdN+JpZQsxWRCMEOM5r53j1BlPUir0etSIBhj+dSroGkfRseoaDrbZkgWGRh9+M4NRSeC0do30+8WREOQrnBPtXhdj4slhcHefzrqNL+Ic8JH7w4+tVzi5TtrjTdS0sZlgZdsmQV5yKSS/K3LRgcsNw9jTdJ+JzCPbI29D1DAGtuPWtD1v557dYpCMB4zg1XOTydRLPUvOgSTdz0NM1CcqVmHIBww9jU6+HFWEjT7pZkPIVuDVW6t54Y3jniK8Yzjit4SszGcU1Yx5pms7zAOUbke4NaVnq3lqwb8vT1rB1hTJpRZXxLCc5HtTtNvhfWsMqgfNx+I7f59K3qPqYU9Hys6O01Dy7oFTmNlyPf3rbjcFQc5J5rkVXzLfC8BTkFf7tGseJB4d02OSQFgzbD64I9a5pVVBXO6nRdSSijqpVibkkDNV57V9pMRwcdq4fSPE1rdLmO8kCk/6uYZH51rTeK4dLhZw6sByEJrOGJTV5HXUwMou0TbYSSQ7XGDXzZ+098Hz4is317TIMaraqWdQuPPTuv1r1a5+MB8wolgHPZVPzH3wKsr4st9csXS5s3s3x/y0IINdEMZCMr3OeWEqpXsfmJ4ktyGjv4QVYHEg6Hjjn+X4U21vhPGDkZ9K+kfjZ8B7uTVLjVfDlmbzT7wlri1iALRN/eA9OnSvlmTT7vQ7yW2u4JrV42I2TIyHGeuCK3rVKcrSizn9nOO6NvzjSrcN2rOjuRIowyk+gOak8w/risuZNBa25oLcHHJoafjrVBZjgc0jSmlcZb841G8lVfOx1oMoI60iGx7NuqOm7qY0nPWgBXLKcg037U69TmmtJ71GxoAsfbQw5FMZ0boarVG3B4PNAEz9ahfI7Unmmm+dng0ANZhUEhHNSSfNnFMZdwoAm0PWrzw3rFtqdjJ5VxbyB0IP5j6EV9b+E/HVr448PxX9u+2Vv9bCTyj9xXx46mtbwb4xv/BGri6tm3wsf30LHhx/jXHWo8yujuwuI9k7PY+rrr/WVQkHJqv4d8SWXi3SY76yYvGww6n+FvQ1akWvJcbPU+ijUUldFGVc9KrEndWgyZqB4hRyg5XLsupTzW1pEXb7PAPkXOQp9cdzXbP8RtT1HSXhtVkEdrDufb91R9a88ina1bjkehqtdahcfZ2gjkZIG5ManCk+49KdiDO8R/ETWZiBEqrnru5ribzV73UW33kpdv0rqprcM3zAGsm8sUfouKLIbbMOOMS9DViOM2+CearXlrJYsZFJKioo9ailQgsoNbpX2MJSUdye+1YBSANpxWBcTeYrsTyaXUr5XbCck8VRaQ8KfpW0Y2OOdS5Wb5pOKf2weKl8rHNV5mArVHLIguIdx4qhJAd3PStDczMPSo5FBNbJnNKJnSRjacdaqSKR2rVkjHNUpo+vFWmYtGe+W4xSL8vWpmABqF6skaWyamjqDBzirMangYoAUqcU0Kal8tj0zmrVvp7yEB+BU8yGot7FJV3NgVch00zdcir8OmKpHFaMduqYx6VjKodUKLZhvo+F4NV30d+zV0zRjHrUDqF7Vn7Rs1dA5htNmj7ZFQNYzZ5U11Dpu7VWkQLk961jU6Gbopas5/7LID0NL5LKeeKvSSbpCKguG6YrW5ztWO18O/EmXwr4WbTLKAee7FmmY5xn0riry5kvJpLiZi8sjbmY+tQ5NIx65pRik7kN3Ej/ANZVn+Kq8P3qsfxU2UO2mnKuetKmDTselID7deD2pvStJod3QVFJb+1fJ8x9ToUfOIpGmY1JJGFPNQSHHTpRcmwx5S3FV2HzE1I1RyMPWtESRSH86gaUr14qSRx61Umk5rSLAjkmwx5z9RUDXTx5xSydarS5wa6IzYFmPWDGw3ruXuK6DSfGWm2vBszCT1Zea4uRTTa2U2ZyXNpc9Zt/E+n3QXybxMn+Fjg/rVv7V5y5Vgy+qnNeN7RxtbB/3RU8N9d2uDFcOhHTn+lX7RnLLD9j2GNjxU3mbVNeXW3jbU7faCyTL33g1qQ/EJdu2e0+buytWyqJmDoyR3TXAUZJrI1TU0hXczYX+dYi+K7K8YDzvKJ/hbIH509YheSBi6zL1UKQa64SicVSMtrEunxyXUpuZchm4RfQV0VrCFTng1RtY1hAL8N2X0q/54yAP05q5TvoKFO2rJmUZpphB6daQSj14p6sG6GoNbIjaE1EyuvSrTMMVDJz0qtBWIlkkQ5qWO+kU4JNSLGNuTTWiXrUOKZRfh1hoo/vGtW08UPHGuHbP1rlZFz8tNkYrhVbmlyoD1DS/H1xbsg3sPxrtdM+KDMdkrCYY5VxxXz/AB3ckco+bpV2HVpFkJySAKWsQaTPouHWtB1yFo54BDv4ZoziorfwRDEoGl6grIHDiOTgnrx+teF6f4hliXqw59a6jTPG00LJ+8YY960VR2szJ003c9I/s++0uaNJYGUbiCcZBBrhPi1NcR6WssR8yOJzvVf0rpdN+JkysqSSb4/Rua35NQ8P+LLVoL+zVQ/VouD9feolyyR00pSpyTPnTS9eEkUbo/yY6qela76lLNGzId5PAZj09xXT6z+zi8d1Le+FtfhaGVt/9n6kCmCeyuuf14rk9Z0PXPBbCPWdKmtYuhuAu+LP++uR+eK4ZQaPpI1qdZJp6kumRm3k3h2Mjfebu341tNZ3VwoK/L3ArA0nUYpZowJE2seDnIP416dbwhbWNgudw44rD1M5ya0RzHmz2MWHVRj+LoR+NYGpappdwrLeWcFxIeu+JW3fXIroPFUm2FskK2MV5xPEWc/NuOawba2YoxUtyn4i8C+DPFkBiuvD9rGW4821URSL7ggCvnv4sfBu88At9vsZJdR0R+kpHzwH0bHUe9fSES7cYPNaimG6tZLa4jWeGQbZI5BlWX0Na08RKD1Ma2FhVWisz4PWYt1IOeRigzV698YvgdN4dmm1rw7C82lsd0tqoy0Prj1H0rxNpgvGfz7ex9K9unUjUV4nz1WnKm7SLnnDuaTePWqXnHNOEnqa2OUt+ZTGk+Y1X8znFLvHfrQNEu6meYKY0g6ZqFmOaCicye9N3D1qLcabuNAE7MD3qFqbuoZs0AJx600tilyKY/WgBDIvrUE3zZxTn6VC7UAdr8KfiJ/whOsyW90c6XeYEqj+Bh0avoZb2K8t0ngkWWF+VdTkV8dXCBgMDB9a1/DvjnXPCYK2F2wiP/LFzuT9a4q1Dm1R30MU6fus+rPMpr1474X+PkUkyQ67a+Sg6XFtyo+o616jY6zaatCJbK5juUP/ADzYMfyrhlSlHc9WFaM9mWZqpTVNNMu4DcM+lVJpKzsbqVyKZRVC4j9qvK4dQc1FMvpWdyjAvsopxg7uxrlb/SoJCzDCP65rd1y4mLNDAm12PLelY/8AZV1JgyyqwreErHNUXMY32DyW+/u/GopYsNkH9a320o84QNUTWBjzmDcPQHmtlM5nTtsYJkPSomXe1bj28Tc/ZZEPviqM1uVYkIcVopIxce5T2BVPrVaSrT59D+VV5FLMBtxmtVJGUo2K0lU7hhyM1dmQL1PNZ1xjdntWqscsinM3U1B8zHIFXDEW6CpV0+TgsMZ7VfMjLUgghJwcVchhG8cVNb2oUc1ZjhG/gdDUyZpGN2SQ2y8ZXmrm1cAAU1VAJHcU9cbua5m2zujFRHKtObNN3L2NIzVB1p2Bn21C0m7ikkYnpzUe7H1pJEtiSttXj1qhcyHk9qmuJxtPNUGk3Ka6IpHFUl0Il+Ziahl7VKD8tQSHnmuixxjabJ92nbfemORwM80yCSFDtzipeuMUQ424PWnBTnNSykPTgVItMUEipAPlFIZ93rIo71FJcKOtVWm29arTTZ6GvjtT6oW4mDdDVKSU0kshHU1Tkm961WotCYyNULyGovtA6ZqNpTWkTMkZ+arzetJJJioGkLVqkAM1RPz0pWambhWiAhkFM2VIzA9KbVpkDSvFJtpxNIvWqAbxUTqakamsw2nmgLkLLxj+lc74tnurfTWktriaB1IIaKVkI59q6FmFYviSLztLmGMjFdFOTukctb4Wzl9K+L3ivTVCDUDdRr0W6UP+uM/rXYaX+0RcQhV1PSg4HV7V/wD2U4FeSmMbuKGh3fSvY9noeGqjT1PonSfjp4a1DHnXUli5/huYiP1XIrstM8XabqihrLULW6yP+WUqsfyBr4/+zBm6HHtTNskLBo2ePngo20j8qjkNfbI+1P7QLe36U5bz5vm6dq+RdL+IPiTQ+LfWbho+gjmAkH5Gur039oTWLXaL+xtb1R1aHMTVHK0aKomfSi334DpzTlug3BNeK6X8ftAuiv2pLjT2PXzkLr+a5NdxovjjR9c2LYanb3LMeI1f5/8Avk80tUaLlZ2JkHXP0oXByxPNUPtm5QDxinrcDj5hilcfKy36tTmX93uqoJ9zYz8tSCYdM8CmOzLEbHbwasQ3DBsselZr6gkfBIA7VF/a8K5zKg/Gs5NLc1jBt7HSR6kyuNrGt7T9eeHb8+Pxrg7fVEmYBMyFum0E10+l6LqWoMogtpAG/vsI1/WuWU09jqVHudrH4uljsziRtykEc112i+NZLhrmG4cXEDIN0bkMOnTBribP4Z6lcQqLvU7KxgJy+0mVx+GMfrXUWi+GvC7l4mm1O527TLccL+C9qycratlqn2R4/wDFT4e6x/a/23wZaSyTTNl7OKPKM3Y56D9K9f8ACOm32j+EbAeJmVNUSECdIzkl/wDPH4VU1b4mpDGVhZYhn7sa4/UVxeqePJLmTduLfyFczqLodiUmrM3NeSK+kYqBt7butcdfWK27HCjB54qGTxQ8jMWfFZ154iHALA1g5JmkU0E2Ff0p1vdDdisWfVhcTEhuKmtbjLdai6NNTqbeQkEg9sYIypHuK8M+M37PtrrUNzrXhpVtNSHzzWaj5J/Ur6GvYYbrauAaX7RJkFTjB7dfqK2pVHF6GFWjGorM/PyYTWs7wzRSQSo2x45BgqR1FOWct3r3v9o/4Xy3UR8T6dbK08XF2sYO6Rf72PYV85wXnIAO4gdBya9+lUVRXPmK1F0Z2exqKx70/wAyqQuN1L5xroMfQtNJz1pjPzVfzh60nmbqALHmU7cPWoFYetGTQBJuNG41F5lG4etADyxpjye9I8nvVd5PepuBI8lRN8wqNpBjrUXnDn5h+dFwJJKgeonmZunIqJieucj17UuYBzU+x1i80mRWsryS2PfynxUthpd7qjhLOzuLpv8ApjEzfyFdlo/wQ8Xawu7+z1s0/wCel3KB+g5qJVIL4jeFOo/hRBp/xn8RWYVJpYrxP+mygN+Yrftfjf5mPtOmeWPWF+P1ro9G/Zgdtrarq27/AKZ2iY/nXd6L8C/C2nbWbTFupP7905c/l0rhqVaXQ9CnRr9TH0PUotWsYLyGQNFIMqemavySgVp6xoMOlTLFaQxwxBflRBhR+FY9wNvWvO5k2epFOK1Zm6gse7zCOaqsB5eQOKsagC8bBeTVG3k3R7D94dRVBZEPmAMacJFbqKJoT/CKjRSpAIqkS0KzI3A/Wq00O7I2jnir32VZB8xwaiktXjUmPoBV3M3FFIWcaqQVBP0rJv7dIcttArVlndWwykVh+ILgLbjHOetbU7ydjmqWSMW5bz5SqLn1qlLa/NzWvbgCMkcZHNUrlQz11xbWhxyimrkuj28LTKHPfHpXf6H8Mb3xXDO1jc2aCJcn7RKQW+mBXm6fup0AbnNdbper3WmyAxSMm8c7TjNbq17s4pc3Q6Cx+Ceo3G/7Tq2mWqjPzNIx/TFR3/wd1a3vvstpLBqQ8sOptzjd+dSi/n1CPMrc4qXSfFV3oOvRzK+9EULyT0+ldN6ctDF+0jqclq3hnVNDwNQ0+5s+doaWIgH8azWUKM5r6Ym8d2fiCx8iW2WeFlz5Uq7ufr2rzvxV8P7fUrX+0NI2xSc77btUVKKteJrSxTvaaPKqjkYY61JcxyW8rxyoYpFOGU8VVZvmwTXnyi0epGakri78ZNRSSDB5okYFeOtUri4EeccnpRFXJnLlQ2VgxPNV24WiP5iTn8KJPSulRscUpcxG3CfjVdssank4FQfxVaMdh/8ADUarucZp3C9TRGDuz2ouInCYPFSUi0tSUhyd6d+NNWnrj1oGfaE12aqSXXvWet2W6mmPce9fJ2Pqbk8sxJ+9VeSU1A9x71BJcdea0iFywz8g0jSms/7Vt70n2rNa2I0LjTZqLzcd6rCfJxQ0nOavURO0gz1ppk4qs0wzTvMzVJE3JC49eabu9ahZvmpdxpiJCw28Gm78Gm7qidivJqwJJGqJm+U01pOKjaUU0Tcdk96p6ovnWcyDnKmrO7NQXPzRuPUYrSLs0YT1TPKZV8uVh703+E1PfL5d3MD/AHjiq+4LzXvR+FM+dkveY2OmN81SbxTD81FySB4/WoXgz2q22PWmtikO5nNBwf8AHFbnw5vl0Xxtpt06jar4/OqAUc8U23k+y3kE4HMbq361nON4s2pytJXPovxB4mub68M0Ehtj93ZH0OO9UIfFuswkKXinHYSDpWNZ6kl/GkynIYVM1yqyYPWvIcpRZ9LGMZJWR0Y8aaq0YBit1+maY3ibVZFPzpH/ALlYa3Py+1Tw3ispBPNP2kjRUo9i/DJfX0mJrptp/u11uh2FjbYaZTKfVzmuQgu1j5zzUkmuvH908VyzlOWlzojFJbHr2m+IrKxUeXCibf7o61rHx4rLkyvt/ug18/v4gnkbAcirK61KY8FyTWHLJGnKme7SfELMOEkKe2etcnq3xCmLGNeTnrmvNl1pgPmY5qOfUg+WBxTs+pSijtZPFTSNlpDzVabxMx6NXDNqRZuGNSR3Tt3pcojrv+Egdhy2Kgl1Vpm5Ymuf+1Y6806O63NRyhc6C3virYB9617S8O7JNcpDMSQRWjb3TLjNLlGjr4b7AABq/a3hZgOtcgl0Sw5q/bX5j/irPUrc7aOaKSFklRZFcbWUjOR6Gvnn4qfsuvqV1Nqvg1kVpCXk0yUhQT32N+fX1r1yHVGzgtWvbaoVRRwQPeuilWlTZzVsPGotT4Y1b4d+K/Da7tQ0HULeLJ/etAxTg/3gMGuea4Kttb5W9GGK/SqxvxLEu45zwdx3A/gaztX+G/gzxBJ52paBYXMp5aRo+T9SK9KOM01PHlgP5WfnN9qI4I/OnLcseQK/QVfgz8PV5HhjT8em00snwY+Hsg58MaeB7A5q/rkexH1Cfc/P0TFvrStMU68V97SfA34d7tw8M2f/AH01IPg74Ftz+78O2KjtlS386Txi6If9ny6s+CPtXuPzpRLu6HP0r75/4Vn4Qj4TQdOI97Zf8KB4B8Lw/d0HTQf+vZP8Kh43yK/s9/zHwGzSNnapb6DNPh0u/veIbS4lPosZP9K+/B4X0SD/AFemWcY7bYFq1Hb2luoEcUcQAwNigf0qXjfItZd3kfCVj8MvFWqbBb6FfMH6FoSoP4mur0v9mvxlqDL50VvZDPPnS7sfgua+xGkiXODn1BP61EbiMHCnAqHi5vY2WBpx31PnfR/2TYlYNqmtM47x2sQH6mu50P4BeEdD+Y6f9ukH8d02/wDTpXpE14i9CKh+2J6isJVpy6nRGhTjsijYeHrHT0C29rDbD0iQL/Kp5LREGckt9c0n275iM1BNqAyOfesHzM3SsPWMChii+1LpNjea3OIrKCS4Y91HA+prr4vh1Ho9g994hvo7KFescZyfzrso4SpU2RzVcVSo7vU8n8TMGmBHI21x12pJr0Dxlf6br14JdGhMFjGmxc/x+9cbNYsz8DNY1Kfs5crFTqqa5kYMkLN0FQSabIvzx8nvXTrprKuWQ1DJGI8jAFSa8xz8cYmUhhtYVC1vg9a07yAM25eDVTd1yPajUlyK/lnt1qJ9yg5p8shGcdqpTTnnmrQNqxHP83XFYGrKk0ZQ8e+K0Li88s881h32pIQcrzXRBO90cVSSM6WVrViM/Jism6vg0vyNn6VYvmmvm2W8TyseMIM1seHPhHquqTLLeg2tkTk8/Ma7Yx6s86pPojE0TzNQv8KpcKea7m3092ZAYyK7jR/BOm6BB5drFkkfMzDJNRzWn2eQ4XIzxxWjMl5mNFamEehxRZ2sF3dusqZyMbq2JrKRclx1GRisxY2juCyCs+blL5eZGnYW7aRJ+7YvC3U+lasdw0NzG8c25HPz4NVbMblQtzW3a2cEmJGiG70XgV1U6uhzypu5geOvBsHiK2e7s18q6VenrXi11HLaTNFOu2RTg8Yr6ZW3VWGOFPavP/iZ4DF4rXtiv75Rll9amaT1LhNx3PHJZtoJBrNabzZD3FSalM0LFHXa44IxzVK1YtzUKNjSU3IvLlaZI25uKN1MVhyfamZ7CO2TUXc05upNNXvVIliOw9amh+7zVdhVmHhRSYifjilC5pvpUi9qRSHqtPWOhMd6l47UDPpVbrb1NRyXmO9ZzTE96gluCa+YSPprmi11nvUL3We9Z5nI71C9z71rGIrmjJce9M+1Cs1rnPejz/enYg1FmO7Oae1x71mrNx1pjXHPWmO5faY9jQlyR3qh54pPOrW1hGkbgk0ef71mecaBcHvTsgNP7QKY026qXne9Bl44NPQVyy0ny9aiMh3ZPSofO9TxQXUrxVpGV2Wlk4qN2yD6VFu+U01nyMVVkQ9jz7XcR6jKvfOazia2PFUfl6kT6isXivap6xR4NTSbQtLnbTPpRzVGdgpG6UtFAWI91QympW60wrk0DNTRPENzpK7d3mRf3T2rsdP8Q299glgjejcZrz1QKimkMeGUkN2PpXNUoqSO2nipU/Q9gaYbFPOKYkh3cGvNbDxleWaCN/3yjpuNbml+MBeTBXTyz+lcMqEkevTxcJaM7dbg9N1LLcDb1rFOoFhkDNQteStn5aw5O52e0VtDS+07W61Yjvht9a5tpZ5G4WrUbSbVz171LjYuFQ3Pt4PGKPtI6Z61mRgnFW44D3qdDdSLUK7uQc1bVttVU/d8VOrUrCuTeZu6VND6mqwYL1qVZBjiiwXNCGbHTpUxujnjrWYs23vTvO75qWhm1b3mB8zc1YF983DcVgLN37U2S8KdKjlKTOk+3H1q1BrBGAHrjP7SfBGeKbDdP5w+bilyF6HqNvrxhiT5quR+I34BbivOG1B1VQG4FWU1J2j5btUcrE0j0P8A4SA/3qk/tw7R81eb2urOrFWJPpVtdSbPJosybI7pteOPvVWm8SMq9a5BtULdKrSXxbPJosFjsP8AhIWPO+nf8JBlRzXEfaj/AHjSfbiOM0comdjLrhbOGqBtaPTNcn9u/wBo1HJqRUfep8ojsBqwx96oW1gAn5q5BdUbkUx7/wB6tIWjOon1pRxmoV1jb0bNcncXhb5s8VHFeluevb/61VGLZLtFXO20+S71e+jtbONrieY4REGSa9f8O/BN9PX7Xr8U91n5vstuOM+571sfs/8AwjbQbGHxPqJJvpowYIcf6tT3+te0SM0w3DA9q+oweXxjFTnufJ47MZc/s6T0PPkt4NL02OO2s1sI3GfKgGCPqa4jxloOk+Krb7Lqn2qeEfwxzFa9b1TRXuAQD8xGMtxiuRufBcs1wzTSCNf9mvXkklZHixm27vc8xPhPQbVFht7NkjXoN54qkvhvSFkwtpk/WvVZvC9nGMeaCazZNP02zb5VyfpXA8PTetjsWIqW3OEXwBYagpPlsi/7NYGteB9GsZEiMTMzf7XFej3/AIggs1KxLjtwK4nVrr7dcB2GMVjLD0+xrHEVJdTm5vCGjyLt+y4HqG5rFvPh5pcudjzwn2bNdjiMEDdzTZIlZuSMVg6MOxsq011PP/8AhWNuQwW9kJPTKioG+E0Dn575h9Fr0RrZByDTHhQ5+cVPsIdh/WJ9Webv8H9MkbEl5O574wKY3wc0GO4VmM0yDszcGvRXtY8cOM05rNDH13N2xVezitifas5Sz8K6ZpKgWlnGoHcLzVya2XaNy7R2FaMytHkBcfWq7QvPw54qHBApXMW4hDNhRVK80vdCx43Y4rbnt1iJxzVRvmjKkVLVhnKnLSBGb5gMVH9hRivPXP8AKp9chFrMHBwvc0+KNWFvtOS3P6Vi9S1oS6fbqI8HqK2LXZ0FVY7cQw571PZsC2c4HvUWsaJ33L8eep606ZQ8JUjOaIcN05FXYYR/F0rWD6MylFbnz/8AGbwSlvu1e1TbkgTIvTvzXldmwCkV9deItHt9Utbi1mAMUyFDXytrOkPoOq3VjIpUwuQue47Vcd7MkgLfLTcYU0jMNooZhtpgRbgOKWmMppd2BVIlhuyRVmOqi8tVuPmkxEvXFO9KYuFpy9qRZOrVNUCVY/hFAHtzXW3rVWS6I71HcSbetZU9wR3rwYxPonI0JLz3qu15nvWZJdH1qH7R/tVvGBk5G0t1nvUiylulY0M+7HOPrWhDMnA3DNJwsNTRdWY8UPN70nkucYGR6ioZoytZ2SK5r7D/ADjSrMSRVbmnJkYqh3LnmUeZUAy2abvp3EWlk96PMqqrnPWnFvemiCZpC1Ksh6VX3UbjWtiC4snbNLv6c1UVzuFO84LVmfMzmfFwzcI/bpXP5FdJ4qXdGjjoDXMq3Ir1KT9w8et8TH0U1m96FbNaGI6ik3VHJIAtWA12A605V3dKiX950qwBtWoK1Izxmqs0gbipZ5gvSqaqzMeM03d7ErzF/iqaPcjBg2D7Usdm7ckYqytptAzVKI3JG5omuBVEM5Of4TXTQzCT7vNef7QnQc+tWrfVriz5VyR6Guephb6xO2jjOXSR38bBsgYz3qytvu5rldL8UR3UgWT92/f0NdnazRyxAg5ryakJRdme9RnGorxCG1CjOKnChRULT+WcCk+0bhzWR0kme9L5w3VB5lM3c9aNQLhmFKsny1V3d80xpD2NGo7l37QPWnpONtZY+Y5J5qVZSBRqPmL7T8cVC0x9eKqSTHpmlWTcvXmjUfMOeYrJ7VMsmVBB5qo3NSq2FHNGo7l1LpiwGaux3HvWIkn7wnNWFlO/OeKhofMayyc5zU6zHA5rMWbPQ1IsvFTyjuX/ADj60jTe9UvM96ikuPejlC5dNwVqM3IrOe6qFrj3p8omzSa62k81BLeA1myXB55qFrj3osK5pNdhRwage6znk1myXW3vVnw3o+peKtWg0/TLaS6up32pGgz+J9BWkYOWiM5VFFXbJlkmup44YUaWSQ7VRBkk+wFfT/wY/Zpkjjsdb8UQkyM3mRWLHoPVveu8+B37OOn/AA9t49S1eGPUfEDDO48pCfbI6j6V7X5IUgttI74GK+iwuCVO057ny+NzB1Lwp7GeRHawLHGMKo2qoHQDtVaSYRoXYCOMd24qzql9a2K+Y7Lu9BzXAeJtSbXImj3tEvopr1ZVOXY8CMebcZ4i+I1pZl47cecy9W7V5/qXxKvJt2X2+1N1HR7ohkiPyHqcc1zU+iGNt7/MfeuKVVnbCnFFv/hJ7qVs+a2K17DWpZI8lQ5/2hWFDo8s3+rWtSOzv7ePYkRJ9QKmMmypJFnUdQXyjvgUH/drAmuoZm4QH6Cti1tdRkJE0LOvfIrP17TYoFAJ8hvRaqWwLyMa+8iPkooNUfMSTgU9rFWbJlLfWk+zlRhXFYM1GNEF61BIgzx0okVkPLdKiLFuc1NwHrGm4Z6Vb86ONflUZqjHh/b61IYRj7wpXKRDcZdixqnJNtbFWZl25y2fpVGaMht1RKxSIpmHUiqUnztgcVNLKTkUxYWk5HH1rnu2zTUwPEFmHXDHIIqrpa+XHCAuXStjXod0KA+o/nUcVn5MyhMYx/SpAm/1kfPrmkW3DfKOAatWNvv5apZrZhKCBhaUtrjT1sPsUW1XYeRV37y8VV2qq8dantpN1KL1G1oVbi2byyzdjmvEPjh4dVbqHWYv+Wg2SL788/pX0FdIrWj5547V53420f8AtzwvdwEAyqpZM+orTrczPmosOnuKV2AUUx1ZJNhUqVODn24pZOeK2IGswprGk9qcq0AEZ61aj+7k9KgWMqtTJ93FSwJOvIp4bpTE9KkVcdaRZNGamVhUK09aCtT127bdWNdMy81pXUnX2rIu5iwrx4HuSRUeQtVctt71JvGDVSRjz3rpRzSCW7ZTwcCnJdSdmb1zVdV83I79MY5r3T9n39lzxR8bmmudP8u00mBgr6hdbljznouFOT7V0Rp86Odz5TzDSdSu1IJJ2erdK6yxkM6qJoshuMqM19+/Cz9hPwT4OeO51uSbxJfLglJhshVh3AH3h7HGa96074ZeEdNjSO38NaPEq8D/AEJW/mal0EyPrSgfkrJ4djuPmidR/sswBqKTwvNETlSP5V+rXi/4O+CNcsZ2uvC+mFxG2JIoBGw468dK8j1b9jPw1rOg2tzomoXWlXskSSbZP3sZyM456VyyotPQ2ji4vc/Pv+xZYWO+MgfnVK4sSjHivrXxL+yD480XzpILK31q3HV7KUbse6sB+leOeJvhxqeizvDf6bcWMoONs0ZX9elc8oyhujohWjLqeSNHtz2NIqE9xXS3Ph542b5GGPXpWZJp7RyHjkdqakaPyM0qVpKvTWrDtUHlHmtlIkg5qOTPNWWTauah257VaZlJGRrCGSzcHqOa5Dtg9a726hEkTKR1FcJdx+XcSKD0NehQeljzMRHW4zihjjpUWTSqdzYrpOUl8wbcc5qKQ8UNRFC03QcA1aTkAsMgXjvT5Hc8AZ+lWoLDoTV9bVFwQOa2VFvchzMFLWSZ+Rge9aVvZLGuSATV2SEbRgAVDuC5FbxoqJPMNbG0DHSomYr1p7NTGUsvHarskTqR7lY8imyRhl4prcNSrIGBFZMZUkhMbBlPzA8V13hzW2kj8sthlwOe9czJjvUUMzQyiSM4YVw1qSqI7sPWdKV+h6WuoeY2CrA/SrEbFlzXN6PrUV5Equ2yVePm71pNf7DhTXjSpuLsz6KnWU1dGsue5pGz61jtqUmeKQ6lL0NZ8ptz6GqXbd7U9WLLWMuoPjmpE1BiMHNFg5zUBNBbHes5btvWpFuiVx1qbFc1y15melJvbsagEnrijzPaiwJllSxHWk3Pu68UkbDaM1IuKQ7jd5VsmrMc2QDVZ13YxT1UqKCky6snvxTvMPrVHzD607zSB1o1K5i20xxjNRtN71VabvmopJvegXMTvNVOWZgTzxUclyP71V5rhfWgXMSPcn1qB7o+v61A0w2k9utdf8M/hPr/AMV9SkttEtldIHH2i6mz5cKHrzjk+wraFN1NImdSqqavIoeC/CepePvEVro+mxNJPOwzJgsI19a+/wD4G/AjT/hTpZkULeavKMy3rr8wH90elXPhH8KdB+D/AIfitbVI5b4KDNeso3ucc49Bmuk1TXrm8YW9p8gYYyte/h8PGkrvc+UxWLdZ8sdjauNWhtSY0PmTf3U5NVb6eeePaj7Rjt1rNs9PTw7ZvczSebdSd2OcVz+oeIHh3M82wf7Nd3NbU8zluS3loJ5DuZnI9elcrrgns3JVQFFUZ/GyiV40ny/r2qn/AMJS10skF8y7+zryprGcl0NYxa3Kc2tGNiNvX3qlfKsgyWpby1+0NmMj6VntayltjMQfU9K5HLU6FoXLe+ktI8RpvPsKmttclaT94vlj1NQWFwbE4kXf9KmvNes3XbJaY91xWkWTLUvzeLIoo9sf364bxRqEl7KHc8dttak1raTAywMT9a5fX7jy4+DnBwRU1JOxcYlaOYgctUnmMy53VmwyNJitBYsRjNZrYpmfcTMJMZJp0ZYjii42xP0zT45MLnHFTfURCYpC2S2KNjetEsx/ChVMi8UnJ3LHRlP4jk1HeYVCR0ojg2NknFLdYKEUSV1qNMyFPmSED9auQjy1O7n6VXhVVkxWmsaKnJyaxprUqTZh38fncEcZH86k8lOWzg44q3cqu6oDCNrHPPahpXGmRWNvI/RuM1pSRlYSD1plq6xRhRyasbvMUjGKnpYV7O6MkOQxBq1aum3HOaguFCSEGlt129OtYR3NpbGoi/KT2xXLXS/NOjfdw38q6TzNqEe1czrUwtbW8nPRY2J/KuqxzHytqnzaveAHhZWA/Oqzt81S6hN5l5O/96Rjx9agMgYYwc1YCDrmn+9N2mndeKAJOq06P5c0xaWgCUNUqnpVdFJ9KlX5etQUi0tPBxTIzuUU/laBnpU827d71mXDbqllk296oTXA968mKPdlIZNx0NVt25uKdIxZsZ4rZ8K+F73xNq9rp+nQNcXlxII40AzliePwrogrnNNnoX7N/wADb341eOrfTFEsGmQ4e+uVHEaZ5Gf7xGce9frH4P8ACul+AfDdhomjWy2lhaIEWNR9493b1Jrzz9nf4S2HwZ8C2ulRRKdRmUSXs5HzM5GcZ9BXqzSBlwK741Lrlj0PLrSLS3GOR+NOFyG6VSVsVO0q+WAF5q0jjuRanM0ljMFBLFCAPwpug3TLo9lG6GOSOFEZTwchaZdP/oz9R71HbXBkyWP5VlbUtM6KOaKdR5ib+cjcK5LxJpVrq7SW91bxXUTfwTKGH6itiGRuucVgapdOLpsNzXHjF7tzoovXQ8k8ffs7eHda0fVLuwsFtL+G3kljWFiFZlUnGPfGPxr4Jg8W+GtUuJba5d9Nuom2slwAF3DIIBBPp3r9WdEcmYtJ8y9/p3/SvyP/AGxPh+3w3+OniTTYU8u1mmN3bjH/ACzk+b+dZ4ejGotTplWcHY6OXQ0mXzLd0nhbo8bZFY9xpfkyMGGK8V0nxNqWgMGsbyWDnJXduU/ga7jTfiw9woW/tt57yIefyraeFlH4TWOKi9zori125xVYx7eop9r4m0zVMeTcKG/uvwaSa5jOTvUj2Nc6hNOzR0KUZa3K1wg2GvNdWbbfSjPeu7vNRj+ZQ2T6CuUk0lJLh5XbO45r1sNRn1R5mKqR6GTGrOuQpNTR2MztwNta4tY4R8tLs34GenNenHD92ebKp2M9dN2MC53ewq7bW6rkAce9Wjt2/dAPrUfmBW56V0xpqJnzMeI6ZuCtzTt4YcVVmYq1aX0FuWWORxVOdTnNSLLxUcjblOayb6mi3IvM20rSE1WZvmNPDj61lcsJFz0qEqVqYyAdqhkaspFWDhgc1XcbTxUqyZyMUyQbqzGRpK0bb1JDCtKHxBIqgOCcVm7doOaibBrCpBSOiFSUdmdAviaP+IMv4Vah1+CbjfXKMvamGIDnJrmdGLOhYmojt1vo5MYYH6VNHOvrXA+Y6fddgfrT11C6j6SnFZOh2Nli+56GlwvTdTvtAXvke1efLq12rZ8007+2LvH+tIqfq77myxi7HoH2xPU06PUE7NXnMmpXTdZm/Coftlx181iPrR9XY/rq7HqS3yEfeqRb6NuN4zXlf9pXQ6TsBTf7WvY2yJ2qXhn0Gscux6/HcIyjmpPtAUYBryW38TX8WD5u761aPje/Xj5aj6tI2WOgz0xph3NQS3gBxmvOG8ZXzckrVabxZfMeSuKPq0hfXYHpT3i/3qqz6gq8bq86bxZd47VXbxVcs3JFH1di+uRPQ5L9R/EKqyagDnnFcMfFEvcVteD9M1jx5rcWm6NYzX925H7uJc4yep9KqOHk3YTxsVqelfCvwHffFLxdaaHabljch7iVekaZzk/UV+kvhHwxpnw18K2ui6HaRrDCo3MIxulfABdvUk8/jXlv7O/wf0/4L+GXF1Ilx4hvMG6m/uL/AHF+nSvYYdUgKgodxzivZoUfYxt1PCxWJlWemxQ+y6lqVxudBGvYMavM8Hh22DOyvOecCpr3Uls7ZpX69q4i+un1O4aV36/dFdLOGJd1bxHNrEyxoCY15Y9hXlnizWppLp4I3IGcZrsvEusReHtGk24EjjGRXjk1zPezM+cknNc9SVtjqpxRJGjozE7t3rW5Z26Lbp8x3ds81hyNJGPnzWnpO2XG9yQKxTNmJLqs1vIWQ/MPWtbSfEFvfDbc7Uk9awvEDeTcHywNprEmb5d6/K1ZN8rBao9FvLeEYZHVgf7pqo1hFMpLCuLstbnjkAboPU10sPiSJo8CtLisylep9k6fIPQVh6tP9otNvlhTnO7vWzdXAupCznArC1y4jWNQrVL1KiUbRQuK0GzIgAwPrWVb3KN7VdiukXvmhAytdxlW65NNVy0eMVamnR1PHOKqsxPA4qWCIZoztp9urbc5xUnLLg0vCrUsZVky0w5PWpJwPL9TUDOxkwKnZTsyaL6MrqZecSVoQxmRRzVTZmWrG9o14HNTSCQt1CF69ajW2WRcEkL7Uszu/UVNDgL8x4qX8QdBscccPAGT6mhpMfSlbBbCjJpvkt949KLEmddAs+6lgOMc1LdALwaqsdvINcmzOrdFyaQrGSPSvMvixrz6b4YugjbXm/d13d9eeXDjOCe9eAfGLXTqFzHbxsTEpy3vXRGVzFxPO42LEhufepRH6VHG3yj8TVhfu1uZjfaj7tS7Qw44NM6daAFWl/iFOxuxijaaAJEWhuBQvzU7bUspCwybeDVgtuAxVdRUi+9IZ200nvVF23Usk2abEpmkCgda82KPYkyfT7drqYIoLE9sV+g37HP7O/8AwimnQeL9ctwuqXCZtYZF5hQ9/qa8Y/Y9+BUHizWx4n1yNf7JsX/dRv0nlHTI9BX6Af2hZ28KbZkREHRO2B0HtW791WOGpM2YVKrycnrVhWZV3ZrnF8UW7f6oSzf7kZqf/hIJXTEen3LHtlQBW9FpI8+pqbQuTkfNkVYSQtyMfnXK/wBoatI3yWKR/wC+4qVG1Sb/AFk0MR9BzXRzeRhym9fXRFq4OOh6UzR5IrmAOjZXpmsj7DPNGVlu2567RitGzt47eNEUFgowOalX5tirWNqRolUDzFX15rE1aNBJ5iguPYZq59nVsMU3H0qteak1vhVRQPaufELmjqaU99BNNvBC2TDIwPB2rXxr/wAFGfgrf+IodN+IWm2U0ot4vst/8vMcYI2t+eBX2E3iaKxUPd3UNrCOS0rBQPxrgfiB+0X8P7bTb/StQuf7ZjuIzHLawrvV8jBGegqaHuI2lGUnex+NE8LLJtxz2HqPWp7fTbh1zt+X3r0H4gWOi6b4muotIjYW/mO6rKclAWyF/AVzbSnbgcCvdp0+bXocU5NOxVtNJ8ld0h3H0rXt2KJjecemaptIRjPJo3tjg4rpjRgtbGXPLuXhzn1phTJwTiqfnSKfvU37S27lsitU0tide5eEaryTmk3IOnWqf2oHqf1pPMVjRdCsW5HG3iqsknanKRUb4LdaVyrEittqOT5qNwFIWDVLehaSuQNIVahZd2aZIctULPiudyLJJD6cVGGNHmbh0ptS5aFktMkbNNL4FN3dayuAgbGaGYGm7uelG7PakVYRjUTLUjU0jNQykN2ijgDFKeKb+FSMQqKay5p1FAajdgoMPfNOpd1PlRJFt7UeWAtP20jfdo5UO5A/3jimEZp7L3pNtT1HcZtqOUbTVgJnvTLiP5etMLkf3lGKjkWnQjnBNOnXk1K1QFNhxmqki7WNXSuVxVaZPmzQ12DUi4bgdq/RD9k/4cWPwj+G8XiGf5vEOtQrKWYcwoVBVR+dfn5odql/ren2z8JNcRxt9CwH9a/Si1hub7yLKzU+VDGsar2VQMfyrpox927MKh1un3F9qGJdxYyt97+tegaHpJtbUNOcKq7i7dKxvCempDGkZXKxjrVvxjqbrpptYH2B8Amt5GCetkYGv+JpLu+dVk/0ZSVVayzqjBlPIAqmsKR43c4qlqV0qrgfLWDkzoSRl+LdUbVrhYmOY17VmrZpaqDkUl1hpt3elKrInzNmsJO5stCG6WOTqaZp+V6VVur4RybD+dX9NUSfd5NQDHaiqvH83J9a5K4uWEhHYV2l9CDb4xzXD3q+XclT1NZVFfUqJNvDL7+tQpPJG2FPFOjYN2pJ/lX5VwauL0HLcvRXHALsT+NRXyxyqTjNUI1kLZJzUkjMq4NNjiQQqvmYCkVcWEdlql5/l84zVmG73Y4xQhSC4hZOc8VCGORVmfdIvA4quq/Ng8VMgiOkkZV9aRQ0ikinSRDbwcinRvsX3qSypH8khz1qSaf8qgZi0xNJOpVSTWXNZAiHzhvJzVtZlYAZzWfEgaStFYV2joKukKe5JIyFM5qsrFpAB0pzxehpiN5bYPWnPe4o7FraVX0FBkGMdaFk8wUjR9wKaEZt837yqjONpyatalGV59ayryb7Pbu5/hXNcEviOqOqMPxVqy21u6g/MVxXh3i6EtB5p5OeTXca1qEl/cOzNwTwPSuQ8Vf8eLr2xUxl71jodNcmpxHpipo29RUMQ65NTKR0r0TzSZalwpXkVArVNH83tQAeWV5WnBg3B4NPVscUNCOCODU3ATbtpOKOeh5pT+dIpApC1IpqLuOKkoGdCqtIwHrXonwe+Gt18RvFVrp1uuIc7p5TnCIDya5XwzoN34g1a10+xgae6ncJGijrnv8ASv0G+Cfwng+Ffh9IJFD6rNhrubg5b+6D6V5s5ckbnpya1R7L4J8G6T4X8N2OmafarFb26BV9ScdT711MVvFCoVY1H4Vm6Oxe0Q4xitVct2rup01JJs8SrUfM0Sq5Xpx9OKkWVzzuI9qg3U5ZAtdSikYNtkpyWzupyr+NMVt1Sx/dyf061RF2SKu7gDmrEYSGPc7KgHVmOAPxrzv4i/Grw78N4GF1crc3n8NvEcnPv6V8q/Ej9pjxF4u8y3gujY2TEgRQ8Er7monWhT3Oujh6lV6H1b44/aC8KeCN0Ul59tul/wCWNvzz9a+dPHn7Wmua3M40aBNNgzhXxl/rmvAJrya8lMkkjO7HLMT1p8NuGb6+teVWxPPoj2aWEjT+I3ta8aa54omL6hqVxcFjyGc4/KsqRTDbyyfdKozZHfANXLW3VV561DrTrDo962M4hc/oazg3dG0kop2Pnm+vTeX9xMxyzOTn1qFm7VXVu/qSc/WpGbpX2VOygkfKz96VyYyDzAKn3hV6Vns+2apvO3Adqq4iySN1Rsqmm7t3Q0znd1obAcyjFNAo3dqKksXzO2KY0m3k0hbmkx5mFA5PTJ4qblag024cUnmFc0LHvxtDcnH3Cf5Co5gVU45I7dK5XWjeyZSi+qGtJnmoyaarbhQT+NK9y7IcG20bqbuoPHalcLDiwNJnFJ+FHFAxpGaVV96X8aP1o1Aa1MJp7U3b3qStRvWmt9aGXNKBSsA2ilakphqFFITSbqCR1Iw+Wk3UNJ2xQBGy9qZ93in0v8NKyAatJINymnds4pPvKe1FguU1+WQ80s0neo5MiQ0sn3cVkV0IfM9qhm5qRuKik5rS2hN9Sx4fuVs9e064cErFco5x3wynH6V+qfw7t0+x+eg/eXIB9flNflNp9q19qFvbx53SSLGMcdSK/ZL4a+Ebbw34V0z7S25obaNPNbvhRzXVQ+DU5qr1sXo4Y7C0KAbD1LVxHia68xmZW+UGtTxT4oWS6lSFtsQJ5BzmvN9e14zSCMPhenFVKSFGJeaYshcnArntQ1QyMwJ4BqT+0P3OzJI6CsW8m+Y1xyZ0xRDNfN5mCMD1zTobpunWqjSK3U5qW35bHb1rMsdJEJGywBpkN29rJlGwPSrDSKtVZod/TipuBfl1Lz48Bq57UWd5dxGW/vVcWORVwOKgvm8lcOMe9EtikVI2C9TVxVR1xkViJM0zEKMYq7ayGNQWFRAGXcIlULtmbO3mrbTI3b9arygMw2VpLYEVEjY9Vq1CgTqtSKhWmSMwbgUo7DJ9zYOBiq/ls0nJwKkWRgORVd7gh+mBUSeo0WpMbCoGKqqSCR1qKS7Prmi1ZpMnGaW47kZbEmaZO5bvgU6YbZMnioHkDcCueRY+3jy2d2KtsuejVUh+XjrV6AZxxW9MiW4zB29Kz7jcJK1JZQuQBWfMN7ZzTqCiWrR9oBIyKuqRJ0FUYT8gq2kh4ArSKXLcTMvWG28Z6Vwni7VvJtfJU/O3HWu18QSCJWYnBAzXjevagby8cnseOa8+pudtFcxmyH15PrXO+KW/0J/pit92wp71zXi5sWYTuTWFP4jsq6QdjkF+XjrUqrUajpUsfXFeoeMOVfepUNMA/GnLQBMrA+1Sbs44qsTtxU0co6EYqCyZo8qMVFtK9RmpVPoak4YUAVvve1OGARuqQwnkjmnxqJsKRg0Afox+yj8AU8I6TH4o1u0/4m11GHtYnHNvH2J9zXt1woS4OOO+O2a69YVht9ij5QNv4DoPwrkdRYC64rjxUVoEajk2dToMh+xLzzW0slcx4dmZlb0HauhTIx69hXfRtyI4KqfMyUydsUIxZsYOKilkEfzMcKOpGDj615N8Sf2hNF8GRyWtpMmo6mAQIYm+VT23HH6VrKSihU4TqOyPW7jVbbT7eSa4mWKJMkuxwBivnn4tftKSQLNpnhuQR4JSS6JyfT5eOvvXifjP4ua/46uGN5eukGflt4jtjA+lcZIWlYl23fWvMq4tfDE9mjgbe9UH61qVxqt1JcXM0k88hJd2bJJrG8lt2eTn15rVEa9+aYyoorzHJy3PXUUlZFe3G3ArRhXaMg1S2jcDmpVuAo6Uy+UufaCnfisfxNqGzRb4ZzmFv5VZmmDIcGuY8XTkaLdgd4yOtaU3eaRlUj7jPF7ZmZRk1ZX7w5qFY9rjnsP5VJur7OOkbHyVtWOZszVKq7lxVZSfOzVqJttVElkirtXNNz81I02T7UxpB1qnYLEmB1pN49KiMtRvJt561DaKS1JdwLc8V1Xw18H/APCbeIltpDiyhUTXPOMrkAL+PX8K4zzAWXPrXsn7O9xEi66hC+cTC3PJ2AMP0JFfOZ1ip4fBznDc78HTU60VLY9R1u80fwH4fluhbQw2tuuEiRF+fsByDmvnzxh47svFUcuNDtrOYtlZ4Gww+vHP0r0/4/ebL4RtXAxGlwN5BwAMMB+uK+eWbaWBGDnGBXznDtD21L6zOTcr9z0cwmoy9nFaC525zyTS7t3bFRg04NX3KPGHU4NUe6nK3tVAOJFJxSM3tQre1AC8UhNDN7Uxvm9qAFak3dqAOKa3WjUBKKKOKkBGpm6ntTDxQANSUUhNSgFprUu6kbrVAJS57UxutG72oAVvu0inrQeaRfloAqXC1HuytTXC9ar7qyZfQRlzUEinpjip6ueG9BufFHiOw0i0Cm5vZ1gjMjbVBJ7mtIpy0Rm9NTsfgD8M9V+JXxM0ay0+3aSG3uY57mbadkaKc8n3r9XdcmSy0gac77GVflOeMYri/gD8CbD9nvwH5ER+0ardbZLu6wBufHIXrxn3qx4u1G78ROPKjP7vutdiXJGyOST52cT4j1AadCyxozSH+LFcYt09025lO7PNegSxrdL5V6MOoxWFrGnpZxgwKpBHWuST1OqNrGOrO0Z7Vl3Tbm64q3NeeWhVvvd6yZpdz1mzQjK/NjNXbb7uKqqpZhjmrKHyvepAc8g3YxVqOLcuetZ7KzNmtC2l2rg80agMZXX+CqV/mT7wzW80kbLnNZ91Crd6T1QHMJGsDnC9asfLtwaLqMq2cUnl/LktisouzsaNaEbSRj+KlWQL0FJ5Ik//AFVN5KxLzzW0tUShEkLdeKfuA5xUEZ3NgcVN5JPGaUQY2ab5D9Ky2k8yQjNatxCFjOT2rJZRHJu61zz3LiPWMDrzWhZ/L1AA71neZ5mCOKmWR8daqGopFPVpP9Iwp4qGPHU1PdRhsk9arrgAjNc03qaxWhZhkXOc1bW6VVzjNUIdobnpVnarLgDmuiGxnIHmDnNRsw5Oaf5PtTWhDLilMIktvIGGK0LeMcEn8KzbeHb3q9HIY1xiulfCZt6nD/EjVEsWKhvmI6dK8leUyyMx/iOa7L4rSF9aRc8ba41V+UV5NZu56+Hj7txj/d61yvi2TcUHQGuqk+6eK4zxQ3+kovtU0fiKrtqBh9MflUsfXNR0+M816Z5BLSr1pF59qUjFAB1pwT3pq1IDQA+OQR5yM1ZiYNyDVRl49adCxWoLNNPpxThEFfcBTLdhJwTip1Yr1TI7HNAH7VSKfLPFcfqMfl3bZGcV2j7lXngVwXjLUodGaS4uJBFCBuLtwBU4qK5bnJh7t2RveH7hIUkyeetc748+NXh7wbGyTXa3N4P+XaE5P0J7V86ePfj7f6l5+n6HK1tadGm/if6eleTy3El3K0k0jSOxyXY5Y/jXmxxfs42R69PAub5pnqnj79oHXfF5ltLST+zdPbI2QEhiD2Ld68vm3zsWdixJyd3OT601cL0/WneZXJUrzqPVnq06MIfChp3LjHAB5qTzBtPaq8s3bNV2kORzWJtylxpvlNVmkJ71C0x5FM8w1pzFWRO0ppPNNQeZR5vtmi7HqTlq5nxfJt0m6H+x/Wt+SbC9K5fxdIW0u64/gzWlH+JH1MK/8N2PL87j6dB+lKn3hzVZZOvY8U7zK+y5ro+Pa3LO5UkFNecbsCqckpZvShfXNL2guUsGQt3o3H1qJTzTt1RzMqyHbytG/dTSaFpDHKxU5FdT8NPEw8L+LrS5kfZbTDyJ+eNpOQfzxXKbqXcuG3DIx09f8/0rkxVCOJoypSW5rSm6c1JH1d490NfEvg6+tcb2aDzEI7kcg18oTKyMQ3Bzgj0PevpD4L+Lm8S+E3s7lxJd2D+SzE8vGfun+leHfEXRToXjHUbbGI/M8xPoea+LyGU8JiKmCqdNUevjrVYRqxOcpV4pPwor71HjDgc04HFMBxS7qogcTmk3baTdSMaAFLZ7UbqbSbhRqWP3mmbqTcPSkZqkB34U3f7Uhk7Ypu6gB+72pGpu6jdUALTWNI3zUfWgA/Gk3UvFNoARm5oyKRqbj3oAfkUZFRUuTQVqR3HeqtWZu9V9tZsBrHFSWOoTabqNteW8hiuLeRZY2HZgc1E3pTGUNjnFaxfK7iep+mvwQ/ar0P4seHbXTrucWmtwxqk1rI33mAwSvtmvSJLq38lhDMAx4KivyH0/VLrRb+K8sZ5La6iYFJY2wRj+lfWvwN/aIuvFVubLXGMN9ahVF2nCyAjv71q6y3ZnGlrofUOqR2ywtIzhm9fWuJutVaORo+GjJ6GnT37XCoTNuQjIIOc1TuIllAwOfesXJS1RUVbcjuIbadCVGD6Vzl1iObA6Zq/dO9vIeuOlMRYrrGeDUF6lGNizDaasTSbR0zU0kcdrzUmYLheuDQBTtpC3XirVEkCr92kjYN3oARrgKuM1C8z+uaszWob2rP8Anjchug70nsGpXussuc1AFGzruqefDLgGqayrGuC1YdTRPQtW6lfem3Uh6YxTLadmb7vFOnYZ5rb7IiOFTuBqzl/pUAbauVGTT9sj4JOBTQmRXDll5bNZ0rbmxmrN4+zcBzxWcM5z1rkm9TWOxdt13cZq4sI6Zqja5XmrilmHTmt4LQzkVbzCZGayt37zg1o3sbck1Q2hea5J7m8fhLEPJGTV5GVF45NZ8LdKtK3Q1tF6GbHsxL+1DN8px1qF5Dmhc9etN6gieJmXvUrMx4zmq6ysOiZqZG+XkV0r4TLqeVfFCE/2pE5PVa40NgYruvioqrc28meSK4HzA1eXWWp6+Hl7thZcbfrxXE+JpA18B3Arqr6+jtIWZzjHQGuDvLj7VcvITncc1VGPUzxNTTlIhzT0XnrTFqVVxzXaecOXg9ad170m3jikwaAFU09aRcHginYA6CgB4bPFSrHxmoV+9VmJuDUspBGxVuKvrIfLUHtVSPGTU+7bSL1P2X8aeNdH8KWLyX99HEy/wBgTXxx8ZPjHN48vntbF2i0qPgDPL/WvP/EnjS+164Yz3EkxbqzsTWK2doBOMdq8fEYt1FZHp4fBRpO7LKfL8xPzUG8Cjiqc02OM1CZAzYrzz1TUhmL4JNWPOWsy3lqyrUAPkmHpzUXmCoJn3MeaiWT3q0BcXB5zSM2KiWQYpjyCgCVZNxxin/eqtH97NWVxVgMkb5a5zxJmTT7kY/gNdE43cVi60v8Aok6jnKmtaekkzCtrBo8c6tn2pQaRvldx7kUZxzX1UXofKNWbGtTkpjNT1PSmA6nbqbkUmR61RA/dQDTM44pw9aAHUA4YH0NJuoLUAdZ8MfFI8I+LrO5kci1kPkzDttPHP44rsvj/AKGI9Q0/VY+YrhPLLe45H6V4/uz9O4r2KTUP+E++EMsbOW1HScFh1JA6H8q+VxtF0cXDFx9GenRlz0pUn8jx5jz7dqTIo44O7PFRyNX1EXdXR5z0dh+6kZulRg0E0DHbjS7z9aZuo3UAP3+1Ix3e1M3Uu6gBG60bqGIpMigAooyKMikwCjIpN1G6pAXIpCaN1JTQBu9qRj3paa33aoBu6k3UlGRUDQUm6lyKTigepHK3FQBqlmNQLUagI3rTeKe/WmjGKdxMrzN8xr3X4J+HTD4KvNQZD5l1KwUkfwr3/OvCnjMkyqozuYKMfXH86+y/Degr4d8H6Vp+3mG3UPnuxGW/WvOxdTkVjvwkLu7M7w74+u/C9wLe73T2XTB5K/SvVdG1228QWq3FnJuVhkg9RmvG9a00ZIAqhoOvXvhS+EtuS8ZPzwk8fWuahibaM762FUleO59F/wBnxzQ5k4OKyLjT/srkoeM1keHfiBa+JoRGjeRdLwYWPP1rdiuC3yyda9eMlJXR4coShK0kZs0Zf71UNrRtkHFbtxHu6CqVza8VQit9o2tjNCybRmqkkDqciiO43fKwwKTdkVElvvEUFiyrK2C3Sla8Fx2+8M5rkfHFn5mmy3AcKYxkHNWfAOovq/h+KaQ72X5c5rO7aKsjauYSFytZkeZO1bTY24JqltXtxWWpQ6HcFwDinCP1OaeoCjrS7h6Vrd2IJF2RrTZLlQpA9KbNhvaqUzbelDdkHUgun8zmq45IGKfJg0iL8y/WuXdm+iRo2duGwSeKussca8daq28m1cAZqWRh5eT1rsirI53uZmoScn0rNaTtV68wzE5qg+0VxS+I6I7Ekb1KsvaoYSrd6k4qlsSSeZxipI2HFQLgNyeKkjkB6CtI+YalzzgqdM0kdwG7Yqt95uDUirtU5Nb30Mep578XFXy7dxxg4rxvUfEMdllUIkf+Veo/HWZrfQ4ijEMZMZr578ws3JyfesuVPc3U3HYu3WqTagzGRjjsKgUCmIeafVJJbGTfM7setSK3amLUir3piJV7UrCmq1O3UAIvy04GmM2KFegCSpVaol+anUAWo221OrButUVY1YDbRUFpnusZ5zRJIxbNK0Zj607AZc18ufVFWaRqYrHqetTzRjNRmMtVgWISaseYQpzVWNitPkkOKAGSSfNnNRNNioppfm9qj3LnOauMQuXY5Pl5pC3fNVfOBp280coFqGQs1Xo/u5NZcPBq9Gx9aGGpM2KyNUTzI5B7YrTyapXShsg1UHqjOWqPFLldtxIPR2/nUbVZ1ZfJ1Cde4kIqpuJ4r6qnZpHyc/iYjU9T0NMalXIFbamTHljQGNN+9S9OlACk9Kd/DTcdzS7vSgAJpM0M1N3UAObnHaut+HPij/hHdeUSjfZXg8idWPG0965DdTgx9Px9K561FVoOMjSEnCV0a/ijSW0XXLu0cABWLpt6FTyDWG1bGoa0+p2NutyWe5hBXzTjlewrF3bs0qPNGCjIqVm7i7ttG7dTdx4p1bkCcUtGRRQQFFFFBYUUZFNZuwoAXdRupq9KWoAKKQmk3UAOpMimt81MbAoAk3Uv3hUW6l8ygBH+U03fRI2eahpMET7qN1RBiOKN1CK1EnquDipZGqGp1AHY1EzEU9qhkbFGoHV/C3Qv+Ek8e6RaMN0fnCRwP7q8/wA6+xtRhHlgV89fst6GLzXtS1J1+W3iEYb0JNfReoNwc8H2rwMZPmqWPawkbRucVqlv8zHmucvbUNyRk11+pc7vrXPXijn61wnqrsYUYktplliZo5FOVZeorv8Awv8AEgqwh1I4btJjiuNkj9qqzR/KQBxXTSrypswqUIVVqj3u11KG6jDxMHyM/Wo5P3vcivHND8U3WgSIrbpLY/eUmvSdE8TWWrRgwTKX/wCeZODXuUsRGaPBrYadN+RfmVfWqMzorZxitSZY/LDnisq+QbWI7VtJ2OdHn3xa1aK30UWqSmOW4bYuK1PhjpA0Xw9HBLIW43deawfGK2d1rVrBdDe0XzY9663R1iWFBE42gYpR2Hc23w/c0zbUfNSx5PUVky0NZQKXb68U+SRfSodxk6UXBkbMzMR2qvKxXNWtyrnHNVZnzxUSYJFc81PbqeOKhRSzYFaNva9KmmrsJMlhjP4U25+6wzU/llVIFU50YZyeK7HsY9TKufvVUb3q1dP89Vmwa86W51R2EjmWLnk1Os29c4wKhWMGnEkcdqokeZFxT45PlxioalXGKpBqTr609nJXApIxuqUx7VJA5rp6GN9TyT46kto9uD3fpXgjR47V7d8Zrr7TdwWwOQnzEV5TPYArSQzGTO6pVGTUj2pRj6UzaVNMB3QVKtM27hT0WgB/CjNJu9Kf14o2igCMt0pw7UrIOKVV3GgCTbtAopT2pP4hQA7pipd24DPFMVQetP6dKlgfQIy2cgHFOVQRjFIrHaxFOjr5Y+tFkg3ZJqnu+bGK0VO5apyR7ZDxxWqLIXamSSZ4pXYdKhkXrV6kFa43Z9qqrJ83NWJWIzVJl+bNXEkvqd3Ip++oIGwKl3Ggm7LMbcZq1HLyBVOBTgZ6VZX6VkyixuqvMu7nvUq0kq7eaI6CPGvFEPl65dA8c7qya6LxxCY9ckbHDrmudr6mi7wVj5SsrTY5W3KSaXd2pg6EUc1uYD0b5uak4qJactUBJu+Wm7s8UMxphbHNJgPpNtIrFjTqaATbTTjvyKdnFMb7tAEcj9AOBSKoWmkfNT+mKksOPWl4pMmnUEBkUZFJuo3UFi5FJuo3U1moAdupGoVqDzR0AYrUu6m/dpN1QA4tSFvSmsaONvWgAElDNTN23pSM5xUAO30b6h3etGRRdlaj2ao91Lu7Um6i4C5FJxQW4pN/y0ANkNRbqfI2eai3kUagDNzUEjAZJ65qRmOaj8syTRoPvMwAB9zxUN21LW59Yfs26GNL8B/aipD3kpkJPpjivQtQkzmqPguwGgeDtLsF6Q26KT3zgZp97cBsjNfM1pc02z6GjG0EjG1FuTWDc/MTWpfTbifrWVOw5rJHWiqwqvJHmrFRyGmMozL8pGOKpbnt5A8TtE4/iQ4NaMpDVSmFXGTiS43VjWt/iNq+nRiOXZPEO7Ak/wA6NW+My2toSunsZicAM/FczcqPSuZ12IyTW68HLc4r0KNVyep5tejFRukdp4XEniKR726JedjnPpXp2l2sdvCqgfnXHeA7AxWI4wTXdxQ7VGD0r1uZcuh5NlctqQ1O3e9QDK07NY6lag8nPSmO2OnFN+9TW60mGo1smq0hOeat8DmqkzGSTCjvUMET2qr1rQhlC4qnbW5C5Y81ZKFVzXVTjymDldlhrgdKp3E2VNMYnNR3CjbnJpzeg4mZd/M9V9tTTNuYimfd5rg3ZtcRWI+lDN3pC27gdaPLO3NUAbiasQr0JqNIh1Oc1et7fdjFawV2RJk8KjbkDmi4UrGzdMc1chg2rlhWR4t1OLSdEuZWbB2kCuy1kc17s8B+IGofbfEFxjBwccVzJj3LU91dG8upZjyWYmhV9a5m7M6TMmtD15rPmhOcEcV0jKGXAFUrmzoUiTDVirYxxUy06aEq3Sotxj6jjpVgTqo60cUq/dzQTQA3Gacq0LUq0ANx60qrTm6U9VC1AAvvTttC0tAHusd0FBHrUyTVmwMW61Yjz3NfOcp9ci+kgqOV88GmIy+tRzNuYEVURA6rgk9aqSSdalmeqjmmBXml61W3bjzUtwBzVdV71rEhlyKQcCpd3PFVoeoq0o4qWMmiYrircfzVWhUNjNWV+XpWbK1LEfFE2GQ/Smq3y0detZhqeb/EmHbdW0gHDLg1xdeifEO38zT4ZD1SQ/4V53u619NhJc1NHy+Ljaqwpm7tT6j/AIq79TiJVp1NX5RSg0AO3UlFFGoAq80+mUu40IAao2btT271C3BqWAbRS0UVBTEPapF6c1Ge1O7CrJEJopjfL0pVbPWgB1M3bqGbFNDUmNDtxWlDHFMzmlWpKDbTW+Wn1GzetNAIGNKeVqLdjpS+Z8tQwCkakD0jNSKEzjijdTCc00tRqA5vvGl6LUe6mNIc1IEpkPSmMx6U3d8tN3ZoAdmmt60bsCm+ZkUANZq3vh5pP9ueNNKtmG9TMGKj0BzXOyV6v+zXpYvvHEt0ybktYSR/vGsa0uWDZtSXNNI+nJgYbdUHAVQKw72YDPNbepSYj4rldQk6nNfMSd2fTU0rFK6mwcCqEjBs064k3VAzDbSNBGOKgkc08v2qJ2FXECvJ3qvMpqeRqqTOasCncEGqUFkt5eRgJu5yasTMa0/D/lwxliMv7100tzixEvdsdloUC2MKBmOa6OCRpOP4a5GzuvOYAnpXW6dtMa+9ejTba1PGkrFlVz3p1KFFGw10MzGbBSGMmpOKjeTb3qWBHJ8qn6UlvGOuKbtMzZ7Vbt46cY3ZEpWI2G3nJo81mwO1WJYV2nmqb5iBxXU3YxW451qK4U+XmkVixGTRcN8tcknc2iZEmfMpWBFTOg3ZpjNXOjUamFYE1O0iqvtUDY61GSXOAKtK7JbLMeJmAXpWzZRlFBxWbYwmPGB+dbNvv28gYrtpwtuYTkStIIxkjIrxv4veJlmcWEXb79es61qC2FhJIcBtpxXzV4gmku9UuJZTku2aqpKxNON3cxI4flNSbCtWI4SWz2qVowF6c1wt6nXqUwpprKSTxVzGO1NZQ3ai4amPPalucVnTW5HaupMIZelUpbPOeK0jIixzbZTp+tSLird1a7WPFU9pRuK1JHqBmpl4qJT+dTVBYu2nDmkX5qd92gBVWl20q8U/mgD16KXb0qdZGbvVBGNWElr58+o5i0JCtJ9oqu0x9eKiaULQHMWGk3dahkcVCZjkc8UySQtnFAXGSNuPFIuNpqJsjpTo2PHFbEPcsQqeDVpenSq8TFSOKuRnctZMB8ORip85qKMVJSLJFbbSPJ8ppjN8tVpLgrnmosQ5GJ4ujFzo9wOpUbh+Bry7dyfwr1LU2ElvMh5DKRXl0kflyMp6qa97AP3WjwcYveuG4033paRulemeaPX7tKtNB+WnL15qgHUUMR2puTQA6im5NGTRcBGY03GetDdaKksKUrxSUjMaCBM+tG70prdqeqigBrZYUm35c1JgUx/uilZgR+tMLGnbutR5OahlpEid6du201flp272qkQLn5aibHOaezfLVdm3Gh7FIRmweKbuNI3Bo3DbWZYbttJ5h9aaSDSZAoAUsaTdUbNTS1GoEm80xmOab5lMaTbUgSFqTzMcVBvJ5zRk0AStJUZY9qjZjn0+tKzYIHTPvz+VHMMe0mRjvX0T+yvp/l6fq96VwXkCAn2FeE6N4S1fXpgllp1zOSeqIcfnX1h8HfCVx4O8EpBdxmK5kZnZT1BPrXnYqouS1ztw8HzbHUapKNp9K5TUJjzW9qk3ynmuXvJN2c14HU+hhsUZGLVB5h6U6RjVdmFalMcW5NRuxpN1MdqaERyVWmarWQaqzKPWn1JZQmqzYMfQ1EsLTSYHIro9P0U9666Z59eV9CzpMZ3Zwc12OnEqgzWXp9isfbFbtvHtGBXdTZ5cy6uDTtu7pVdWK9aesxXpXUYEpjGOtVHQMeKl3seKVYGxmna7C9hqx8YFSrC696WPA61I0w2n6VuvdRg/eZVl3L3qr/rGwafPM27HShVCru71lJmsUIY/LHNQSNu+lPlZ3PTioZmSNTg81zlogkxuqBvlOaHmHXFKv7zoKcaY3KwJmRgvrV2G2AwcVFHAFwTwa0LdV45zXRGnqYSm7aFmGNQo4q0km3jgLTFYeXwM1n6xeGzs3Y8HHFdmkVc5leTMDxlqyXDfZo+e1eR+ItP3YlRSSGwa77JubgyP/ezWJCqXH2teGVJCRXmSk5NndHTQ42z065mBxHx60XVhNCoLRnFdpDCNuBxTXtjJkEBlx3FY86LscHtGM/pSBVb2roNY8OHb5trz6p/WsEQ44IIYcEU2A5FC+9MkjHUCjbtNPjbc2G6UkyjLu7MsucVi3MJjPSuymhDLjtWRfWPykgVrGRLRzBYq3FTRy7uKsXFrsPSquwqxrcgtKPSnqpbrTIWG33qwFwM1A0MxinKM5pGpKCj1QMVpwZ1qCOTd1p/mndjNfPn1BKZckio8mj+Kn7R6UAQuxpVp8mO5qJnP8PFWQObHpTkpqgt1qZY+OlAE0WGqzCo49Kqxrt6VPHJtHPWoAslgp9qY0wFReZu7U1wNpNADmuD0qnPJ15pXkxzVOebrzVqJm2Vrps5BrzzVI/Jv5h+Vd1cSA59a4/xDH/pIfuetepg5WlY8nFq6uZXNH3uDSUq9ea9c8kcvy07d7VHu54pVY+tCAev0pSRTKKrUB2RRkU3j0prVICsfSnLTFp1AA1MyTT6bgCgBKf2FMpdxqkArN61HI3TFIW65qJnNZSlroWhN3WlXGajahagonZsdKj3t60hcjirOm6PqOtSbNPsp7s+sMZYfnTlJRW4lByehVeQ9zUW7rWhrPhvWdDUPf6ZdWiYzukj+X86x/MyMjoaj2il8LLceXRkjNuNJuwKZu96Rm4qtSQ3Uhaoy3oMj6UsavLwgJPoBzUcy7jswZhmm7z9B2NaNv4c1C+XKQsvYbhXpvw4+CsmpXCX+o3AitoTuaPZnNZSqxXUfK7XOD8P/AA88QeKo1l0+wd4C2DM+APeu8tfgLHYzD+2NXhWPHzLEfnU46Y717d9lWaNbPSytpCvG6NQM1PZ+B7RmDzYnfOd0nPNZ+0uZSkfPMnwTMm42Wo+eu44/dHpmrVj+z1qN5Pl72OKDt8p3e/FfTdv4dt0KqkK49cV02leHIgVdkUVlKuoo0pwnUeh4T4B/Zts7eXzJ7c6g+7/WzjC/gK9a0r9nHwpFfG+n0yGe4JB+78v5dK9Ct1jt8BQoI9q0ra+2cE8V5lStKfU9enh4013ZnWfg+x0i1YW1nDAirwI0C/yrhvELeXMxHANeqy6jF9mkXPJX1rx/xZdATPg8ZNczOuC1OT1KZeQa526cc+laN7NuY5NZM7Csup2lSaT2qrIxq1IapyHrWyExm4+tIX9abuph61QhWfFVJmPrUszbaqs5bqauKuyJS5Vcv6bGWk3AcV0llM+7BrF0q4ihCoV5PeuitYtzZHIrsjE8apK7ubFrIG61r20g/irFtYGHatSONl616dOjpc4J1LGgzK3SkyKjG1ehpp9mrp9l3MPaFjipPMH96qi7mqRYcrVKmkJybJNy+tQyShTxSSRmMDJqncTBc5NZTfY0RJLIhyTVSW6UcdqrTXJY4XvxUTRlutc7LTLD3hKnb1qptkZi3JqzDDxnFXIIwO1aRh1M3Io21q0x+YYFX/syQgADn1qcKF6DFPCKeozWxN7kaW/mYzV6KzUR9agjDSHaver8cPloC7BQOvNaRdiXsRTGO1j3M3vXIa5qJvpjg/u16CtPxBq6TZjQ4A4JrmJZN3yLXNVqN6IuEbFVsrG7D+EE1ynh24NxHqT9RvrrdUxb6ZMRwShrjPh/Cxh1BW53EmsoR0Zq3aSNa0k8xQc1Z3FelZcEgt5mU8c1sRxrIikc5FcMtGdSI45FiYsRkHisXXtE25uYR8rdQK3ZoNsZOKgVi9u6MMgjFNSZMtzhGjJ+lMCFWzV+6t2trh0YYyciq8nA6VRI9MSR89aqzLkle1TRsV6cUjJu5HWqQGZeWYdQcVjXFsUJwOK6tl3rjHSqFxZhs8VtCXRktHNAlTwMVfhYSKAetOmtRHnA61BtMYzXRuQPkj2mmKOuasJiQDPWo3ADcVBVz0KNiO9TrycmqsOTVgPtrxT6PmJ93tQzt61Es3vR5hoK5hG3bjzTl3HvTNx9eakjbHWgkswx+pzU/wAvp+tU1m29KX7SfWoLui0z7elMEwyKpSXRPANR/al5BZQaahchyRpmYY61BJcgHGeKpBppP9UjP7qOKsx6HqF1giPYp/iNVGmzGVaPchlul5ycCs+W4DZw2B64rpIPBrNhri5AHdR1rUt/DdjZqG2b2Hdia6FTOOeIj0PPlhubhsRwyP6YHFVta8KXsti9yyhQgyVPWvS7m6WH5YlVcf3QKzbovdQSR7SdykV0U1ys46lVzVjw55CvHQ00SN61PqELWt9PA45VzVfpXrx1OAf/ABVKtQr60/cfWmBJRTFYk80+qQCMTTWJpC3NITUgKnWpKiU7ad5lADmptG7dSNQAtI1Ju9aaZKT2GtxjUxjtokk2jNQNIZMc1g9zTUk3ZpVqIMak3YFahqTWtr9tvIIMkGR1X8zzX154F8P2Xh/T7e3toVjCoCSOpPrXx3HdPbXEUycujAr9RX1D8N/HEXifT7dY1ZLpVCyRMCCMdxmvDzC7Vk9D1sClds9XmtbO/tWguYI7iJh80bqCDXjnjL9l3Ttd1GW60S9OkiQ58hoi6Z+pPFeuWuUUHP8AjW1byAwj+teFGtOi7wZ60qMKitJHxx4k/Zx8YaHveC3h1GFf4rdsMfwNefSeG9Uhvfsk1lPbzf3ZExX6DXEcci/dAb1HB/OsDUtBs9QP7+3jkZejMvzfn1rsp5nU2kcc8DTex89fDv4I6YtvFf8AiFWug4yIgcKPyrd8UfD/AETTbiGfSrVIIOhRRmvUr7SQtuYkG1VHHpXDX2m3f2gx7JJF6hVHFH1iVS7ub+wpRWxzdvpUYwqod2PSvWdK077BotrZIrK0wDye4Ncxo/hq9+1wyPbOU3gmvR0tZpZt5TAxgA9hVUqmvvM4sVT5lywILXTI4cBYwoHpWpb2O4g4xUsduQQTwKtLLHDitamIWyOSlhOsiSG1WPBI5qy18Il4OKzLrUlVTg1kXWr/ACkda8+VRtnrU6SirJHQtq4XndUba7jOGrjJtaAyM4qhJrXJ+as3KTOpQVju5vER2EbvauJ8QX3nsxzxnis6fV+vz1mXmpb1xuq1cOVIp3U3XmqEkmadcTBs1VeStUhiuxqtJUjSDFQSPVoTIJDyajaQ+tPlYVWc1RLCSTdUun2TXk20ZIqozGRlVRzVh7K6tvmQsp9jXbRp3Z5uIqNKyNuLRW25CnI7Zrf0eJo1w3A964aPUNRt5MtMxP0H+Fa1r4guP+Wm0/pXdGlqeXz6Ho9sPcVaaMHo1cxpNybxchyK34wWXjrXoU4tI5JtNlj7P/tVMrIvaqi7h1NTH5lyauXMiVYtIyUklxHApJbisy4vBENq8mqbF7hsPkr+VR7zHoi1daiZ22x8e9VvJMnLc1ZjhjwABU5h2r0o5bBzGabcBhgVKlqzMPTPNXFhDEZFS8R8YqVG7J5mVTCE6dKeuBjaMVNtVuQtCgZHFa7CBVXHI5pdpb7tI7L9Kikvo4VOWrLmLSLUP+j5ZiBisXVvEAlykTHHRjVLU9We4DBflT+9msJZXunKqML3paydh7bltt90xGcgmmNCYZMCtXTdPJ28YqO6tVW8YnnaKzrR5RxlzM5zxLO32Hy0+8wrO8GWHktdZGMrW1qEIlYlhkL0pNDhWNbqToNvFaU/gbYp7o5LXLaW3vAVUsCe1bOlykW4Z+MCrk0YlUPgGqE6sMqDgV5UpK539C3JdKynaeKgikR1YLw1UlRkU4NRQyNDcAk/L3oRLIPE9mVWG4Azxhq54fOvpXeX9t9s011AyMZWuDaMqSp+8pxSGh3l4GRTgvFKF2rmkZjiqQwChaY0KydsUbj9KmVCyggc0+pNjKurDjIGazpLc5xjFdVHAz5GKrXWljOScV0xkZyRzUluVXIFRRrnO4c1tSxrGpB+as/aHkwBgVrcyOsgnI60/wC0Gq8Um7tUm72rxj6Yswkt1qeqsUgXrT/tFGo0WQyr1qN51qq11z1zTrO1uNTmEdvGS2cZPShJyIlUjHcWS625PSrlrp99qAX7Pbsyn+LHFdhoPw/hjjWa+fzZAc7B0rqlWCzhCRqqqBxtFbqkcNXFcvwnn1n4HuZNpuJAhJ+6tdLp/gmxtI9zx736/NWyLhAetRXGoFVIHNbxpnC6s5bsgNnb2qkJGqj2FV5JVzgUskzTAnOKpSSeWenPrVOKRKJpFVfmbrWddM7N8rHFSszTMM0PGQM1nKpbRCsZ6qFkywzTpLhY144omHzdKpzAtkZxWfMyzy7x1Z/Z9eklxhZRkVzvFd58RLPdbwXH904JrhOvSvYoy5oHLONmJ+FLSc7qCa2IHr96nc0z+E0ZNVqA1j60AihqQcdKkBfwo4pN1LuoAUfL0FIzGmsx9aazH1oAczFajZuKPve9J9nd+grGUjRIrs27g80ijHQVdh0yRm6HmtSx8NyzLkoazuitzCA6fLzUptZmxtQkV2Np4VVDllya110NFXG0VEqiWxSizd+DPw/sj5epajEs8p5QOMgfh0r22OO1WYPHbxREDAaOMKcfhXm/gy4+zWaxBsEdRXc2826NWr5uvKXO7n0GGUVBcp0Md10Gavw3oVcZrmY7rnrVpboeteXPVnoROjW6Dd+KJJFxmsOG996sG7B71CiN7Fh4FujtPSrlppkURyEXP0qhbzDOR1zWjHeBV5PNbxlyowlroWljRfQU2SQR1UkvVHSqV3qHUZquYjlNCW8UJwazLrUtuRms241IBT81Y11qROec09yoxNW81bg5NZFxqZZT81ZlzqBZTzWdLeHHWqSNC9cahyfmqob0n+Ks97jJPeoXl9OKrlAuXF171X87d15qq8m4c1H5lapCZPJJULPTHmqvJN71Qrk7OMVC8lVZLnkjNV/thLHnIrXlJlIuSSDHNQSMTgLUXm7qVNzMMVcY3ZlKairssafCZLgc4xXRS3booW4h/wCBCsOCRLeQY5at63uDJGu5cg+terTps8WtUUmRQLZXnAlVJPRqst4fWPbjEn+7TW0GC7XKjafakh0u+0+QGCcsvoa9CFNnmzqWNTS7GWzb5D8vpXS2czYweBXNwale26fPCr/7tatrrttJHiRSje1dXLoc3Nqah3t1FTqCeKpx6tayLnzcfhR/akcfSRTUW7lXJbi3IbOOKjhQK3IqN9aSTuMUqalaBd7S/hT9Clc0FC46Ujbm4AwKy5tetQD5cm72ApLfVGkOVVse9Zso2YYR3605rYMQS2BWRJqdypwkWR6moBqE7MfMO30xSA3SqR9G49KgmmVUb6Vk/bGVhkkiorrUAqnewVfapauVHzJLjUsbgOtY1zet8zSPgelQSal9om2wr+NPXSvtTAudzHtTVPqDnbYpCaS+kwPlj7mtaytRDtAXINWrTQ9mPl4rWW1W3jBwCRVaRIcuYZa/ukJYY4rGuWPnSN3Na91cIqnJ2jFYrsbmXC8VzVZcxtBcpRvow1u2Byah2fYNHkbozVsyWa+TgjJqh4jjCWkdunLYy1X8MCb80rGTp0gmhK9+tRXkRUEijSiY5CD9Kv3UIftxXkyjrc7IyMdoztBqpNb7lY46c1tNb9qqTQlQ2RwRVLYplvQ5Bc2hjY5OMfhXG61prWmoyjGFY5FdTo/7mbAO0GovFcPmwpPGu4jg0xdTk44WbAPIoeJVP92kkklYqQNo9KXyGkwT19ag0QwqjcYzUqsI1O0Uv2fbjvUqQ+1UtxEatIw/+tQ0JfOatCPpUqw56CtbiZizaeWVjisSaL7LLk9DXaSQ/LjFYt5pnnbvari0ZWEhm4qTzD61UHHQYpzTBetcHKe5zFhpqYszM20DJqCPfcSbEGa6PSdJS3w7gM3XmqjEwqVuUTRfDsl9IHn+SPqB613ul29rpkKrGoVvUCseO4CquBirAuvl61tE4aknU3N1tQ7ZqN77cp78VlRSGTBqzCjO1XzGFiVbptw4qfzAymjyAsfI5qNYx2NT7Sw+W5FKxHGcCq03erUi/N1zVaXGcVzyqGsYDUYrT2uF2nPWom4U1Fw3ao5h8o24YMwxUEltux2qfbucCory42rheKcZCOd8YaSLnR5kHJUbh+BzXj/Kmvbb5nuIJFPIZSK8Y1O3NrfSxHqrGvWw0tDlqLUZuyPekqNSaWu4xJATS7vao1NNZj60ASs2aSot2KXeagse1MJxSbs0DJ96LgG4+tKsZkbAqxb2Mk2MDNbem+H3kfJXFYSmkVGJl22nk9Rmti10ctjCV0NroPllflH5VrR6ftAAWuWVU6IxMWz0dI8EqK6CKxVIV2KPeljsyOoq5GpUYHFc7qFKJUjt9pOV/Slki3Yq80fTNJ5Yx0rJz1KtYgsWeG4UIcZNegWN5/o6g9cVyekRRtK25QT2roV+TAzXDiJXPUwq5YmrHNz1q0s3y1lQyVZWX5a82SPRUi19s8vocVZhvS2OawriQ9QcU63vNowTTUQudVb3QHepWvh61zq323vSSahx1qHERtTalt71QuNSGCc1kSahu6mqVxeZzg8U1EDRudQBU81kTXuc4PFQS3GV61Skl3cVvGIak8lxuJ54qCRxtqHdSMxYdatINRPMprNRUcjbaom4OaY1GSaYz84qoibGTVXap5OagbrWiJuVJIyWJ96iVDk8VrWWl3Opz+TbQNMzY+ZRwK6qP4ezWcJ+0D95jJB7GuynSnUdkcdXEQp6NnE2dv8AaplTcq84rpz4PVrXMUuJMdRXOa94bu9NuPPhdgoPatjQfEVxHCiyDzDjFepTwqizyKmK51Zhpvg64W4Jkctz1NdbZeHWVPmGabpuvQTOquMP6Yroo75Ox4rv9lKPQ4faKRUt9H8vjFWDp4PBWrCahH61Kt5H61auuhjJKRVbTYm603+wYPQflU8l9FG3LVJHqVqq/NJn8apNmfKV/wDhH7f+4PyqGbQoUPC4q7Jr1ovWX8q5PWfiZa2dz5KQySv9OKHcfKdEuiovYYpsmk2qnJ2msqx8XG+j4jYVY3SXHzEkVOpcWi4sdlCPlgBpjSM+PLjCiqm11HJzU8cTSR9TS5WNyQsjN0ZvyrOlmCSY2lq047Xb1OaRrWNm5AoURcxkzPNMu2IbfpVYaO8nMnJ966SG1RGAUde9SyQrHywzTtYNznrXRVVwR1rZt7FYMGpYVRs7RinSTJHwTUylyocY3HrIE+lU7zUFXPrUU94dvyjiqaqZpMsMj3rklK5uo2KjCfUZsHKpWlDYCFRzzVuK3WGPd+lMVvmJYhVHc9BTiURzKsS73IVF5OfauPk1A6hqEx7Z+X6VQ+IPjZZCdPsnzt/1rqeDVbw3c/aLeJ+/Q05vSxKjy6m0LUq4I49a0Xt90KsBzUq2pdQcVchtz5JFYSp3iXGdmYvl+3NV7q3OCe1abLiTBp11a7oGI9K5Ujp1OdCeXIpBxV1rdbqxlQcnGRVaaMqoBOSDmm2eqLDcIj8LnmkGpy7QtGzqy42ml3Bl6VseIIBDdsQMpJ8wNYirjPpUs1jsPGG9qmWMN3qCpVpJ6jLCwipI49vWmQuQw71Y+8w4xVmb3IpfpVTyvMb+dX54/lPaoFUKuR1oJONW4PrUsMbXT8CoobcmtixttvTj6UcqOx1HYuafZrb5bAzWnDMOveq1rbtI4GeK04NPHFS2YvXcdDIXxV2OJmHSp7LSdze1acdj5fAXNZcxBStbduBWrGohX3qS3sfKUsx98VDcKWbg8VlKTKjEJJc8VGnU0mw0oQrzk1jzM15RGXLVWlTmrygHOaVLUSZp3GZDL+VJgelacmn/ADVVng8tgMUyCpj5vSqdxCCx7mtCZdtZsjHceau4FRoiA3tXlnjixNrq5lxgSjNeqTMeRntXD/EayL2sc4H3DivQw0rSsc1SPu3OB3baN9QmQsop38NeqcZKHo3ZqJalVS2ABk0NjQmN1KsZJ6Zq9a6XLMwwrGum0jwk03zMuD9KzlVUS7HLW+myTMNqmt+x8KmbaWXFdrY+Gkt1HyAn6Vr2+mhRjGK4p1zWMTlbDw4sI+6CfcVu2ei7ewFbEdiv8IqysW0YrklWudEYGctmFGMc0LCVbpWl5Q+lL5Q5xzXO5l2KPkkryKYI9rdKvNkds0xk3Y4xU3GVNp3HikZSat+WRmmbM5zUhYjsX8mbJ71vJJuwax7ezNxJtXjHOavxsVO09uKxqx6no4e9jRjkqUyHb1qpG9PaSuNxO0J5vl61WiuPm5NPmG5c1QY7Gq1EDQN170xro7etUfMprNkU0gJmuveo2uMr1qu1MbrVgSNL2zxUbHmkH3qc1AmNbpTf4aG+7UZY+tNE3EZ9tRM2VzTz83HemNxxVBe4CTiopG61PDZz3kix28Tyuf4UUmuo034Z6rcxmW6QWseM4brW8KE5PRHLVr06XxM4zc0hCoCzZrpdB8CT6p+/nk8mIEHyz1atXTfDdrps0vm/vGXoSK6HTb6MuYmUoAcAmvahlzUeZniVMzUnyo6Pw3pNlpcPkW8AhOOZO5qTUbN7qRiPmFU45mh5V8g+9XI7yRUB3da9GlFRRwVJOTucnregGaMgx5HpiuG1LRfsMgZVwPQCva7gLcw8gA4rldc0H7SreXya6VFbo5uZ7HD6RIjTBmUBh3rV+1ss2O1VW0aWzuBiNjWkLXfHllIPrW3MQT25DdTVrcPSqdqoXqasfe6U27hsEljJN0BqFtDf1rTs5HXqSatbi/Q1DAwI9H2/KTzUd14NhvJA5C59cVufZ2Y5HWpBI6dRUSY0ULbRYtPjwAv5VKF4wOKsOrSd802O1ZupxWNzZKxVktZOwyKlt98Y2kVdkkEMe0HJ9aq+eW4xSuOxMxjVRmmqIyw+tCIWxkVJ5NFxWsP3RxqcHmo+JT601owpwTVmGFdue9S2aIqSMIckDFZ86tM2QK0riMM3PSo5tsYAUc+tc03qbIqx2o2YYU/yVhhz1NLuPrUVzeRQoTJIqhRn5ulZFWuPab5CWYKB/E3QV5p48+ICqXsLGT2eRD79qzfH3xQa63WOl8RD5XkBwTzXBKrSDLHLZyaDRRRetWM0hZjkse9dv4JwfMiPODwD2rjdPh4BIzXY+D4ymoKQCAetaRVyZtcuh6VZQF4hV6OEKpHtUVj/AKkcVZUZPStLaHJzamFdw/vjgd6csJaMipr1cSk+9CttXJrzdmdyehzOrRmJmPQVz1ywYo/oea6rXrOa4+eM/J6CsCbT28sArjvTZpEtahGL7S0cDJXv+FcwAeldfp6hrZoT3GMVzF5avbXToeBmsZGsX0Itp4qVAe4pnmBWxT2fdjFQaFiKrEZyTVSFqtRsKdyWSTLuWoIo90mD0q196k8vbyBzTIOPs7cnrzW5aWpbCqpNWbPRD6VvWOniPHrRUqIqJVsdPMfJFasMK1YEG3sBUqWobpxXDKZryk1qVjHvWnZqJDyOKyvJIOFrRim+zw4/iNEZkuBPeRKoGGqhIo9KkaZ5Oopm0mlKXMWokfl+36U0pU74UDJoG3aagCsVwKkhbaw7Chh2pVX5aALLbeGqhcR+axqfdik27uau5FijJAPJ55NZElv7c1uyR5OKryW4PYUuYDnprc81z/iixN1o9ymNx25H1FdpcW3XIrPm037QjIBw3B+ldNOpaSZEo6Hzu2YyRg56HPanqjtjAzXd6j8OZYNQlZzmJmJTbWjpfgiJCpaPf9RXsutFLc5FBnC2OiTXTD5WArqdN8IjarMvP0rtbfw3Hb/dj21rWulhVGBzXDUxF3oaxgYWneHY40XYnzepFb9vpRjjGBj8K0obTy1HFWo4zx6Vyuq3obKJnR2LR81Jt21pPHmoGg+bpWMpGiiVdvpxSeWTVxbfd2qRbX8KzuUUBCak8n2q/wDZB2pfs5xRqBmi1359qa0IWtEQFc05bVNvTcTQBjNGTSpDk81qyWHdVx68VAtq27kUuYu10QW0fkyHBxTmUeYeKkkt2jORRtyuSOaybO2jZIF7VLUK5X3qpe3UsMZ2daSpuWxcqiiaDLx7VTuIsrxge9YDeIrpc/MFxxg1jan4suduwSHcf7tbxw8paE+0VrnUm4SM4LKR/tNipPMixw6k/wC9Xmf2e91SQvLLIoz/AHjWva2MsIA8xiB7mtZYdLqL2z6I7CSRB1ZR+NQNcJuwWXH1rmZopZWwJG/M1NFpMsinLMfxqPYpdQ9rI31uoi+wOpbsM81cWzmlHCHPpXA3Wj3NvIZUkZXXoa0tF+IGoaKwS9ja6hzjcD8w/Guunhqct2cdTE1I7I65dJu93MJx2qRfD11MyoqbT65rU0XxZp+vRlredZHHWFzhhWwrASCu+OApNXucE8wq7WObk8I3MLASNyegjXca6Xw78PUuG33lpIygZzI+wfjU93r1xpkIWDBLd8ciqU3iKe8YK90x3Dlcmt6eFpx2RyVMZWkrXPRrW10bwzAu9rW1BHHl4JP41DJ400m6kaKGBrk9ODXmskk3nJudnixgBjwKm09/sd+Hx8tehGmkro82bd9Xcn8XeIBYXBb+z0iRj8rZ5/GsvT9WkupImlACuOAtbviDydVtcFO+7pWBFGsU0aKvCjI4rpptONjmlo7mrDrUllK0bKWToC3Nben6xBdbVEq5/umsCWD7Um48CseOzFvfGRHIIPY1lKmnsdNOp0Z6d9q/d4A6cUyKZc8iuVstekVQkpyOgPetm2ulmPykGsdY6M6NHsaMsMchztXP0qhPZhsgKAPpV+OhlDLx1pqQuU5u70mSM7kHHtVWPzUblDXUSM2MdqgkVW6KAfpVqRHKY8d0/wDcqeJ5GXjNW/sqeg/KrkFqsacgUcxKRQjmKdVNSNJ5nQVe8pPQflTfLX+4PyrPmLUSrGAO1JIGbpxViRVjNJuHTFZNmyRTaEt1NLHahWBPODUzRnPWlAKdeaQ+URiOgGKljT5eear7zvxila4KZAPNArahOo9KjWYpxmjcWUl2xVO4u4YQWZ+BzUyZoia5m3ZGapSXAXq2ayr3xAkrMkOSfWs/+0HKsWJ6dzWDLRf1LXksYW5y3avM/GHi6dYngWQvLKMFVP3e9HizxSNNjaWU7mJ2xx/1rhLG8bVLh7iTO5j1NCKRUhLQzfvOd5zz2rXt4juB7GpZNNWdeACe3FSaWp+aOQc9s1SGaWmrXX+G28u8jHrXO6bAq84zW7pbbbyIjjmqW4SWh6VYsfLIzV1cmsvT5PkBrQVzxg1T2OVFPUF/eVV9u1Xr771VY03Yrge51x2KlxEeccCs6a2MikVtXGF4NU2TnjioKvYxYYjDKD6VneIISziRRXRXEIHIAFZEytcLJGR06ZqGXGWpzDD5gcU9V3VNJB5blG6g1Ht2yYBrnOokjU81ahXnmmKo2jinplTVrYC3t4GOKMFaRSdop4YN+FUSasUflt04q9HCrdOKasQqzClebzHRyjWU05eCMVKY6aI6gcSeORV6gflSt+8YemarspzT1U7Sc1A+UsSMqLjPNMDfKagyT15qWP0o5g5RrRmTvUkduVXnmnquDVlPumhSJcSm0fzUeWelWVg3t7U5YQMjvT5itSp5WOvIqURgrgAVZEGV5FKIAvSjmDUz3h9qje3+U+tabQnaeBTPJx2o5iTKa19RTYbMMxHStbyg3GP0p6W69QKakS4mHdaIkg5Ax16VVOj+T91eK6hos1E0e3r0rTmZnynOpYsrcg/jVqGz55rVaPzBjFPitdwGeKOYOUp/Y12jNKtqvatMpFDhc5amFlbA24HrRzGiiUDbBetRNb88VozR+3FQbBu5rOUi1HQgWH2qZbfd2qdUU4rQtbdXZRSixNW1Ms2pwMClW1bPIrXazCN161I1rHtG44rUlMwnt8Z4oggA3cAVsrZxySAA5pk9nFE2AagozfLzkDmmNajrgD8KveWinrUqxxsp5oGzGkt93aoPsYNbrWaBTzzVWS3x2qCkY81sI1OBWTcQnDE810ssWKoXcA2ngflW0ZGcjz6+siJG5xmsxdPHmbjyK6/UrMOpwMGueZWjYgjvXTzaGsJdByKAoGM0+mRU5aR0IckW7kCtKzBC4NU4+lWoG+YVMti47lp7dZkIIFY99oEcik7f0rejZfxp0yhlwKzUnF6BKPMrM88uNFl0+686BmjlHIZODW7pXxGvbAiK+Q3CdN68EVrXVirLuPWsDUNLVzwuRXpUsU1ozzK2GUj0Cz8UWGvRo1vOvmY+4x5q7pukRzXHm7yrfWvFfsk2n3QlgBR1OcjjNeheFfiHCsyRX0YjbGDJ2r1YV+ZHk1MO4u56RJYK0Y38Ad6fb2FgxQtIT6gVTOrQ6lCPss6yJjllYGqEz/Zm3xsTWsb7o5JRWzPQ7fTbBrVSIVdMY6DNYniTQbeFUktozG2zjAx0qroXjCGOMQyrg9CTW/ca5bzWoV9rgg7TjnFXCUlIicI20OBtXkkjIbIFN+yjJOK0p41yxQYUniq3K9q9FxutDhTUXYoSW5Vs9qI7q4tZQ0bEj0zV6RdyZqqsXNc/qdF30OhsfEIeHMybNo5K81b0/XLTUoy8Equo4O2sDSWSKdlcDDcYrmvFWm3ngW+/trTVeXS5G/0q2TnZ7gdqwZupOx6T5jSbtvP41Gm7dt71xem3MfiKKO+0zUpUB+9GDmlvvE19pUhwS5X1FOKbYuY7lYz6U8SFeozXDaX8RLyVV8+1RV9cmtGTxmG+VYcn60OLTBSR1a/dqKZ9vTiufj8RS3Ue2BcH3rFvNe1dZfLePbH/AHgKXK2aOSSOyfdncSCPemNcRocB1Lem6uctbme6OGlbFZd9p89peeakjspP9403TsZKt2OxfVI16mq8niKJeBGWIrNsWEkY38n3qz9jVuQKv2cbXH7Z9CKTxBIzMYrUk9uayrrxBqMlwqLEsZ/3c1sRxiN9pHFD2aLIHFRFRuTKUmjltC1TVrrxA1vdSEwruBGOK3tUiSS3ZFOe2aZdL9h1SWVRgOmOKgvLseXxxWNdq+htSu1qZlrZiMk981keKNdg0W3JcgyEcL61B4g8VJpqOqSBpccKPWvMtUvLrV7hpbl8nsuelcrVjrUTF17U5tYvnlmyR2XsBV7QVxCKp3Vmd3HU1Z0eTyW2H1oRex2WlwiZQeAB1JqldSQC+U2771B/h6VNIzDR5zHw2ztXFeHr6SG+8mUnDk9atDuemWMisdyj5SK0LRitwjZ/iFZVkot2Cn7jDNaCv5e3HPINUhN6M9GsZvu/StiEdD2rnNIkNwiN0BWuotYSUHeqlsccdylfN83FVVcpz0qfVPkmxVZDu4rzep3LYSSRZsKTg5601o9i4xmoPKCXQIDEep6VYvG2x5plIpsnmZBqlJAFkOK0FU7QQM1BONrEkYqGPqcvrFv5dwG6ZqguCenNdB4giDW6uOtc6chgB6VzPc6YbFiHOatqgbGapRKe9XoV45pFD2xgAUR96VkzjHFC57UAdT5dOjqbZSPbsK8250Dlemq25qRE7VNHDWbkXyjI0aR6tNHtjxinRx8irq2vmVXMBQhhDdqsLZqKtfY9naphb/KDSIM1ocGnqnFW2j3HFPW1DDjrUAVI1PIpY4sNmr8dvt4oMI3VYFUqCKVUCrkVO0K1J5K8UEspsCykColjYAmtHy1HA61G0dVqBQSFjzUqwnNWVjp6rigTKphpjQjvzVtuWqJlC5JoJIBEg7Ypyqi9DTo0MrZxkVYktFOOMGgsoyRD5m74pjR/IKvrCF4pvlbjijUCpKp+WmtDuWrrQntTFt2ZsCs2WtivDa7qv2sBjbOasQW6xrk9atJHuyccVcURJla4jZsEVE2cYYZxVxl21DJ901bJRSWQxscDGaY2SxJq0YeAaa1tuxUalGc33zUtuxDYxmrLWJPNPgh2SAUh3KyoxY9RUxtmZc4q2y7WpVqtRGVcWh6kVl3EfUV0s8PmLmsme14NAbnK6lb7VPFc1qFnuUsOort7+3wp+lc5dW4biuyDuifh1OYUt0PBHFS1Je2JWRttUkmZeG61obxmWlcqatQv8oqgsm41MsnFS9jeLuzVjlqysmVFY0czVajuOBms3E0L0g8xaqvbKwI709Z+KcZMrmpsJmLd2HWsa70vdk110i71rPuLfrXTCo1sc8oqWhzNs17pc2+2nZD/AHcnFbFr4/vbUqLqLzh7Uslqu7n0qnNZq9d8MS4nBUwykdXZeM9PvF+dvIkx0btW5Za4qouy4WRW5HNeT3Wmjk96zJoJ7XJinkT8eK7oYpHnzwvY+iLW+iuYwFfmrTRrtHNfL03ibWdNmVoL6Vce/Fa9t8XPElnEhaZJx/tKK7Y4lWOKWEfQ+hWj+U1EIe9eS6R8YNWuosz2sLNnjArpbfxvqN1GCII0zzUushKg9jtvI7961bGZLiFoLjEitwVPOa4XSda1LULjZIVA/wB2unjjmCj1rOU1JaD5XDRnMeIvh/eeFbptV8NSbYz88lqOf0qTSNag1qPF3H5c5+8DXXC6u7W3dgPMFcrfaos8juljHHN/epKpy6BycxqposAhbbzVGXT/AC5G4xXOXGs6lb3HnK7eV/crSs/G0Rh/06PyT/eWtI1l1MpUHui55zWcmBxW3a6gsqYnUMvrisyOWDVJldHV/pVlodzbU6CtXJdDNX2Zp+XB96M8e1RyKG4PNU2n8tRTF1GFW+Z6xdSxr7N9C6sCqRirCybVIrKGtW8bEmQYFNbWop/mjbIqHU0KjTfU0Hfmq82pJGoY9FOKrNqAkUVnXBEynB71z+1NvZ6FjVtRjjtjMXrgde8XSNuigDDjG6uuNv5o2sNwPGKjuNHtJI9rwKfUYqXNS3N4xseUeQ8zMz5dmOdx5p32UN2rttQ8KxhS9t8v+zXPz2v2dyrrhhUN3NzBntA2eKyp7WS3k3KO9dU8StwOtVLi161N7MLXHabci40+eI/f28Vx62ptr6ORv79dCsbQybl6imti5PzAAjnpWsWS1Y7G3jF1Zqy/eCg1PblXVQeoOKo+FbhZrcJ6cVeuIRb3TKO/NX1J6HofhxV+zpjriurtVwma4/wvNvgjHtXZWrDbTexyruZOsrukHFZElwYOnrit3WF/eZrnrpN2725rge52p3RchYSLnvTpl3oR3rMtZiuVqz5/XLYovYYqsYYkDnmqGpXA25FPZZGctK2R/DWXfM+4gdBT3KQ66/0nTyfSueC7WrW0e4kuraeOQYbJxWZt+cj0Nc1Tc6KQ9RnFXIlOKjhjzV6KLaKzNhqx5HWiSMqxxUjLtqJsseKm4HabNlTJHVp7b50qb7G0f3a8fmOgqpa1J9mq0i+XxS0cwDYLVeKs7fLpkb9KlA8wiiMiBMZ4p0cG7in52cU8PyKoNSJrdYyKUKuRjrUklEa4oDUYqHnFQ7Wyc1eaom+9VklcR05X8s1K2dpqPbu4oAYx3c02pfL280xl3HFADOtPVOKekWKeFqiCv5Z3HFVpMtJtNaYz6Zp7QxswJGDQHMQxw+XCBUbIe1X5NisAvWoD3p7aAVfLPenhdtPZSxwKPKZaWoDGqSNc0+OM7ealjXbmgCNYyelDbulOZtrU9W3UCY0KdgzUeyp+aRqpiRXZOg709bV25PTtUm7awNW11BVTDLk9qpbFcxnbWjYj1p8cBQlzVlYfPkD4wCas3luUUY9KdguUE2bctTvLVhlaBGejdKDCF+50qQGFNqEYzzUc1ruiJxirCqehqUx7Uo3A5PULU9q5W/t2WRq9KmtRKDmsXUNHEikj0p7Bc86mti6nPWsa901wxZeldxeaV5R/GqE1jvYjGa6YszvY4TcY22nrViOTdXRXugiRS2MGufutNltHOfuCt+VtG0a1tCeNt3FTq23is5LgdulWI5t+KycWjrU01oXg9OD1WVgowetODjtS3HctR85ps33arqfmqRaErCIXh3c1XeGtButQyLuzVaiauZVxCuKzLq2yrfSuieGqc9t976VpGVjBxOW0zw2mvawlszMigbiaqeJPBk2l3RKHzIM8fSu08H2u7XpDtziM/wA62/FVss7RJj+MV6EZ6HDKBy/g/RPMjjZk4rubfSUYDHHFT6TpvkyADoBit1bXYwNZVKlghTG+H9P8icV1X2P5Kx7EeTKrV1VuvmR1tTnzROWvC0im1n5kOK5C803y7luK9ASGud1i28mbfSkzm5Tj7zTawdS8Pm9tWRP4q7J933P9mhLVfvUozsacpwNro91pib7eaRPrWTrHiDXbCMst62zPpXp19Cvkbq4fXNKW5syPTmrU7saiuplaTqmqXkKyzXDOCa2bZ3uGO5+apaPCptQvpWtbwruoctR8q6Elva78qeQeKvW1iIVwtQWciszD+6cVqW33aXMFrDfKZY8UyKFtxqf7Sok2+vFXo41dQayv0LM/7Pu46Zqk1u0dycOxHvW00PzGqd9Ht2mnJWGjKu/MjYN/CKqalpMWqW+VG2XHFaF822MGszz5bfa4GRnpURdjSxyVxbvDK0bja69feoWj3DFdZrunLqSi6h4IHzLXOtauoJ2421UnoPTqZstsNpNRxWIbJHWtdrRmUGlWzIXpkU4MJGZp839l3hP8Dda0raSS4u2mZt4PSobq14+7iqdrcHT7hVY4Qmuo50ep+E598OPSu3s2yorzHwxqETTYjbOa9Ks2DQqT0xWq7HO9x+oJviIrn2XduWumkUNEcVy8eTNMPeuOpozeBlSMYZyBUU0zqwNbM0McisP4qwri32ybCMjORWEjpWxdjuhJGV74qsy5JNRQ5imHy4HSrky7x+FMChp8O25kPtWZIn+kP/vVp2/7p396pSLunb61jM2p7MmiTgVbWP5aSFdqip1XctYSNCB481D5ZU8VYdKRUqUUj1F0WOmVZem+XXi8x0lWSo161e+y+ZTfs+zjbTLIlWrEX3TUSwtuqWNWVsU4kAduDRHHTmjpyQtTIF8mm+X6VOqPjleKkjT/AGasNSusTKcmmSVfaPcPu4qCSHrVWJKnNGCeBU/l54pVh+amBW8s9+lPWPaM1JK2xSKWNd8akUJARHkU5Y9wqXympVU55qiCLG3ikjUPKAaeyHnHWlt1KyLmmtyLDrzCsAPSoIat3Mf7wmotoXrTkUhuC1KF205cdqZ/FUjFyB1pdw7U1gWpY0OeKCmI1OVSzDFTBDjmlClegzQQyJ1I60i0/wAxmOMYpVjI61YkDJuWoGh+YVc2HHFRGGR2G0EjvigotWqmONnHaq010zfSrhjZbcLtbLVnzIY+CCPrWupBJ5kckeD1qJeMgVDtPJFNV2ZsVI7Fjo2anj/eLn8Kihs5LiQAcD17Va222mtm5vIYxjsefypqIiJo88VVuLcqMiluPE1jFJi3jkuW7YTA/Os6bVLy8ZgqrbA/w5yaqwEN1poZSz7QOuTXMX9xaWbbll3t/dWt660uacjz7iR/9ntVO40mPbhYwBR7RRFynKTapJNu8qApn+I1lSabPdRsJZWyfSurn0wqx2rxUH2MpwV4rojWIcThLjQ3tPmU7hnqaqur22C3Q13txZh14XisbUNP2jHl5rf4hqo4bGDHNnFTLNVW4s3QnCYFQLIYTgjBodG+pvGujXWapN27msyOZnAYVaWbCjPWsHFxOiM0y2GwKaetQi4X+9SrMtLUu99iTmmSRZUmpPMX++tLvXaaV7Axnh1jaXN5Iir5zIdn1Fa1qsmrR6dJdpsuZG3yp6gd6yLVSu919c1u+H9XkkvBE8SqduA3rXpJe6grYVqCqI6f7CIJF2HNaS25Kgn0q9Y2KXGhvOn+vgkG/wChFMUbVAHQdK5qiscUNiCOOtu1udyoKzOamt5vL+Wopz5ZGdaHNE3az9Ys/MSpo7lf7y055PMrtcuY863KzkXRaq2z+ZWxqulN99PuVjw/u9y1mWM1KHz7cVzl9asyeX+FdZN+8Ssu6t9rUXsBgWukraqfpU/lbcmp1voTJNbD75NPWHim5WHa5l6fZyW95M7PuR+dvpW9b7dpquts2Papol8uQUOVwtYsx2K3HzenNW/I8uOotPk5b5u9aMbeZE1LcRSjpkoUnFWZIx261W2sJ89aq9wM2+s/M61n/ZVkhZBW/cd/l5rKuIzGxYrgVEjVGZaLsVkrOvLVVkLVvbVesqeNwz5GT2qR9Sg0K7Dio1h5q8qtuGVwKnW33DNNOzCRjyQAqQaw9QtR82OtdlcWu5cViXlmecAn6V1RkYMx/DupNY6nCjnCFq9u0m48y3BByK8HvLF45PMCMSpyM16b4J1Y31hHk/Mvyla6Yu5hU7neqw281z90pt9VdezDNbFvIN20/Ws/xFDtaOdf4Tz9KxqxKpu5XuJ/LYHLAdCVrNaRJLg7VV1x9/vVvUB9osw0ZxkZNZVtG64DHIrl5TeL0JpsbuBiomk3KVqy9uOCaGhG0Y9afQrcqyr5cJ+lZcbbnz71s6lkQYAzxWNawtycYrkm9Topq6NiNNyCneXio7fPANWGrA1W5E0eaFTbUq0oXd1qtR3P/9k="/>
          <p:cNvSpPr>
            <a:spLocks noChangeAspect="1" noChangeArrowheads="1"/>
          </p:cNvSpPr>
          <p:nvPr/>
        </p:nvSpPr>
        <p:spPr bwMode="auto">
          <a:xfrm>
            <a:off x="11271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6" descr="data:image/jpeg;base64,/9j/4AAQSkZJRgABAQEAYABgAAD/2wBDAAMCAgMCAgMDAwMEAwMEBQgFBQQEBQoHBwYIDAoMDAsKCwsNDhIQDQ4RDgsLEBYQERMUFRUVDA8XGBYUGBIUFRT/2wBDAQMEBAUEBQkFBQkUDQsNFBQUFBQUFBQUFBQUFBQUFBQUFBQUFBQUFBQUFBQUFBQUFBQUFBQUFBQUFBQUFBQUFBT/wAARCAQAAw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tu1yc8U/wCVWxnApOnbpTl+bOe/StTnJNoz+FNZTgcU4HAx3pWzto1AiUcc9Kay4OQcVMyhYx60xsrwOakuJTuV3OpNcdMWF3KQ+0hjj867W4B3Jx2xXH+Zax3U4uUbO4gEUGkTV0G2uPJkeUMY2U7TnrWZDJCkksd3uyDgHPauh0u+tbiGOC2LgIMfNUV/pMF3gsmD3Ze9BsR6O8MkbeQrBVOCWrWtwpjIA5z0qlbWsdnCI4hjODVy1Xk59c0GUybvjNSRrtWk3dhxSq23rQZDZACM1VklReNuferM+MD3qqvMihcnnmgAmUImGZic4FXtNk/ebGJJA6GqG4Qo3nPnngtVm2k+6wwSRUAai98Co2X5jmpFbbGppJCKaAjYhm4pq9W+tKoIYUKu1iT3qgHDd0BxS8n3NA+9UnPbFBLBVGcDpTtpbk8GkQfN9KcSOlBQbSox170jL8wIqTHTFJ+NAmJgA9OaVetIy85qTnbjtQSA6+1O200qduc05W+UVWpYKgZctyacrKpIxTcgfLnJp3DN05o1ATb5gJAp0fyKQOtN/ixTl71IDs+lLtzzjNNUd6lXhev50ANX6Yp23coBpMHdnIpWwO9ACqwbnHNPVhTOD0FL+NBWo/O4jFEcf7zJpqsBUit3oDUNp24o27VoZgtKpDetBI3eF6inr8y5HShl29OlOj+ZWA60AI2C2NtJwO3NKpPrk0/nbk1WpNgj+6KftNNz8uaTOe9JFDmbaABzS7iy44pI8Pn1p23bTAbS7N3ekj2kktTl+WjUBdoVTxzTl7Um7jik45Pc0AKpVZCOoNOZRjjpUa9c08NjpyaCWOVTuHNO3Ed6bksOKPrQIUZPUZNKPk5A2mhfWgls56igsA2e+abt556U/wCXjHAo4+tAFJYyZn7jPWn7TS+ZtkbHrSZNAHJeNPC82qxia0UeenVc4z9K8wmimt5mjkDJIvDKT3r3i5k8uHH8VYGo+HrDWlJlhUS9BIODSY07Hke5v71G5vWut1D4d3cLN9ndZV7AnBrGuPCuq2v37ORv9zmoszQy9zetG5vWrH9mXgbabWYN6bDS/wBl3n/PrL/3yaLMOYrbm9aNzetWP7MvP+fWX/vg0z7HcbiPIkyP9k0WYcxFub1o3N61dj0O/m+5ayE/7ta2n+AtTvCCwSFT/ePP5Uhcxzm5v71auj+Hb/WpP3MZ2DqzHArvNJ+HdhYMJLkm5kH8LfdBrqreGK3ULEFjT/ZFWTzGP4Z8NxaBbsC2+VvvN610UYXbxUcaDd9Kl5/CghkUy/KduN1Ee7ylDdc06T1pMBlFVqJDJDtAxn8K4/xZ4JGsSNdWTrFdEfPGRhXP+NdoVB5xTWhHHvRqWmeC31nc6fcNFcI0UgPIYYH4HvUG5vXNe7ajpNrqShLq3SdO2/qPoa5XVPhnZzKXtJXtzn7p+YVFmacx5nub1o3N6109x8OtYizsjjmHrHIKoy+C9ahxusJME4GMGpC5jbm/vH8KNzetbI8G60wyLCT6cf41A/hvVIzhrGYH/dp2K5jN3N60bm9aunQ9QUkGynyO2w06Hw9qVw2I7KY/8BosyblDc3rSb2/vVvR+B9Yk62uz/eYCtzSPhrK0yPfyL5WeY4+v50WYcxeXLSYP3am+VRnnimR7VJBNOGHHDY+tWznHgqWp5PbFNAHbmlpANVgzHNKV29OlCrt680jPmgCORQ3B596ybrRLS4+YxsHY8lTW3tJUEVDMwgVnYgIOfpig1izOtdFi02TzAzE4xjtV2TaqnaODUP25ZI1dc8889KZNdCPBZ1+bkCoaOjUNu1SScHPSrcfGMVWt4/tEgOcqBk1d2iM4656GkjGQigFu9SbQF6fnUS8MDRLNtNaGYyVh0PApibljJU85zRzISWHFPhYBuvy46UrgQXKrKBgBjnOCOKntVYISQKWVlZmCLtp8DHyyO9SBfhw8C5ODSNyaSyJ8ts1IxG48UAM6L7dqT9aN4wAegoA7g07AKPWpOdox1pq04Fh0qiBwO3Jpy7epqPaG4B5qRVAGMUAG30JzRz6A0rdeODRk0Fj1XuaUNuXFNJOMZxTo1A75oJsL1XFNzinKadgelAWGr16U5fvA0irtOc08GgoG28gdaFXbRt9BT/woANuOKWgNnjFJuO7kcUAOXHtSsBt6U1QJPY07BAx1oAVF7U9kB+tR5I9qeCcUAKuMdKdxTN20fjS8c89qAHOobpQpCj1NCUvHHagAVtwP1pVUqc9KMgNilJ/KgAWnMx24pqsp6dad+GaABRuWl29Bg0L92nZNAmIqjccE07b6dfeo6kXpQCF+oH4UUHp+NFAxxwqZ96aMNShgeKd9BVagOXHpTJFI5BIFP52mhsbcZoExy4C5NLkYpn3lxmg44X0oJFDe1AJB60m09qd/DQWKnzY4pG9Og9qUcU2X7hPejUClZks05bhVchf0qZlO3NRrIVXAXIpyuW6rRqBWuOfvdKgh27SF/WrUuJC3HFVfJZWODgUCuLyxweaI02scCpFjK4NWNo9KBkH2bdz69aT7KOeBVlUCcZ707b1x1oJuU1iXB4yc1C1sNxOxQfpV9YfLyT060ssOcMo+TuaNTTUr/YwVBIAqeOELzjH0qSIBhg9MU7YQOOBUkXG7SzYPIxSMoRemKlVdrAk/lTGkVvlIzVDHoMZNPVsrk1EchsdqkX7tBNiOSTr6ULICo6ZNMmXINQIOR7UCLkZKqcikLEkflTlk3deaBtbtigpDWztyMGk/gyR+FPI9sU3ruzQXqIxCtjHJ9KJMvHs6inLz1o6DNGpJGqqqgYyR+lEmSvqf9qpA6nI6GhVVcseaNRcxB5bhskDPr3peMAAd6mb7uTUasvzE9jQHMI6ll5x+VN2Fo2yeAKc3zEFT+FP8n+InHqKBXOKy3oPWnIBnPek3BlA9OlKOKNRCx4XgipPv5G2o4cMxqbcFYDpUgM5UnJyKOxwKCoY9aVU+Y88UAN5yPl7dqV4VuFKuMrind8VJGvWgtaGVNpccylD8jZ4Ze9ULvQRHtIkLHsK3ZGMjDHWmyW8hZckUGvMU7G3a3t1XOT3qd2OMHtUpUrxjNNXaScikzKTGRkL2xTG+djnoOamkUKDxUaxljxUk3AbW9+1Rq21tvSpWXywG5FRynd8wHzUBclZS6Hjp0p0bfwg80qKfL5OBSQn96MEUFFyGMwoCfvGnuflFLK33c8cVHgMxJORimgHKPlqLBVjmpVPao2+Y1QEintUiqVYc8VAuM96nGMUAID707PvRtHWlK8UECYKjJNORT1pOWIFSZAoLEpZBmnbge1I3pQARggU5WPIPShelJQA7j8aUZ7U1elLu20ASL93mjb8wIpFzSltvagBcihqTpzR97gUAPXG3OeaFy3BpApXqAaeoPpQAN8uAetH3SKQ80v3mFBNx+5cjIyadw3So9pY1IikHFBQrffJ7UfjSMp6d6TkY4oAduI47UZ96Xtk0HDCgBI2O41Ju9fSoR94ipJMnao7UAKvXNOYbsYpFXil2selAmOCnGKdt+WmDOaXmgEKGG7GecUnzen605cN0HNLtOM4oGC+tKe1CyZUCj71UA7bSbQykGlDYb26UMNoz2o1AX6daXG3k8Uij5iadxSuA3cPWl2g80u0Um0etMAztb3xSSqTGec0q/NzTZG4xUk3GxxKEznmopIx75qyCFXGKjkbkY6VWoio22NSVJJqBmk28DvVuWNccU3yxtGaAIQrso4FTKpVSDz7U8KMfL1qPbuYk4BoLJcBu9Lz+FQ7liY5Ofxoju45MhHBOcGlcLEu4bCc8dKZvZo8Y4pZPTIAo42/eGKQDoU2qc1N/COM1FGAFzuyPSmtN8wCk5z2oAmkjXcSBSf8AAaHkU4znNG4HOKoB0bMwAIAp+0cZ6UcUr8Y70CY1kU5BGR2qM2mG3KeKlzmhsFcZxQSVnsVkADMcDsOlJ9n8rGxiKsBlU+9N8wbqCkReeyZBGeaPOD9OtLkCQ/LmkdcZOFzigYSS4bmmyTK3U8UrKG6kZqJsfnQJjxIFYDP0qVVDHJFVl+8AetO3tuxuwKCSbd2ByabMOODg1F5jZ5PPemrI3mnJyDQBMqMMZ5qT+H/Z7imZXaOetNWQAMFOSKAOPC7WAqSmMxzkL16U5fm780agKqrGcjOalQljk/lTOWIxj0py5x71ICbdvOaePu5pGyx4H4UdeM4NA0HfNPViKZt2rT42HANBQske1t2BtoJDYJ5p/wAsgwKYkZUn0qAIpRg5HFQ+p71O2GfJ6DjFMk27uOlWJjGYMvP3qZG25fRu9Ein15qHa0fOepoJJJd2AOooRPmx2xmkkY7RTvNCqPWoAZK23IBJAqS1T5g3Wq0ambljV+FVUAA80Flp+cd+KjwVORUr7VA78UzORVgCtzRjH40u0/Wm87uelACgYqVGB601QPSh/l6cUASbQqn1p2flpu7d7mlHpnn0oAVPmb6Uu6hadtHpQAcHkZ/Gl/iyaAw246GkXnvigBy9cUMpFLt285zS+YG4FADhjpScYpo4470vl570AP8AM9qUMNpNR+XjvS7T60APDbmII4pVxu4BFRp8vPept2V6YNAA1Lz61Hk78dRUlAAPve1P47Uz7pIpy/eoIHL35pdxBp34U0rzQWDZ3c9KXI9c0pIbjvTWZV6igB+4MvvRSLjGR3pzY25zzQBGn+sBqWRumKrq21gT0qZfmOe1AD1boMc0rNnocCmR/wCsPPPpT+O/BoEw8wdeg96duLAY6VHuDcGo7i4EK4U0Aiwh64o8zHGe9V41aVQQcD1pVhXJDNk0DLQki6URsrHiqzRjOAeRSxrtb72BVagT+Z8xFP3e9RqcsQozT4896TAd5m3tk0u75QcCl4/Cl2BeW6dqQBuHcUbhQvHvQoUMS3NBADj1qKb5VyPWpqiuAWQfWgA+8SO9RspapFRuWqG8vobKB5JDjFBdiMTKqMWJAHc8Vl3WvWdry04P+yBk1y2teIZLyQtv2Qg8Kp7e9cjdaoZmITIFA+U7298fwW+RGrf8C71izfES5ZiUXg8dK45izZLc02pY7HQP431Fs/vMEnPSmp4z1CPOxgCepArBopFnRf8ACeanxmT9KG8c6i2PnxiudooIOut/iJeR482MTAdcHFblh8RLCYqsqyW7Hqx5ArzWigD3Ww1K0vox5dwkxJ4wealNwFkCYwSa8Ms72axmEsMjI46YNeleEfF0OtuIbn93eKPl9G96sNTsllJ7ClWQ+n50JH8wpr5VvQVRJKxOMimk/KDjmmiXPFKxLKcCgBrSHJG0E+uKgkuFgXfKRGnctWV4g1z+x1VI/wDWOM/SvPdU8SS3EjeZI8r9hn5aTCx3OoeNre3DLD+8x/FnArl7/wAdTTMQX2DP8HWuPmunmYktgegqKpuyuU6GfxjdvnbLJ+dQ/wDCWX2Mea351iUZpXYcpuR+LL5f+WzE09fGV6ikCaTPrWBRRdhynSL42vU/5aOfrTx44u9ys0jCuYoouw5Tubf4iOD+8VXI4Hb+tblh4qhvVOPlYj1ryqpI5Xj5Vip9jVcwuU9NHyryKaW3dBil3A54NL2ziq1MxQaBHupMYXJpcnjHHapAfSqaQuCKap20FIkyKTaDzTd1SL83SpZI+P8Adx4AxmotuWJxk06Ml3xnikztYiqAYzbuoxTefWnuQxyOKbjnA5qWWMflcUzbuPFOZTjFMUHcRSEyPy5SwGOBUn2UY5bBqVac65XNWSQeTtU+tLGp3inbW25pI2KvzzQBek+4tMXpT2+6hqJWC5B9agaJN+KazZzTt27ijjODVIoSOTdjPWpwe2eagVfm4qU9sUwHKvzc9KdtXaexpFUbutL70AJwMClHzfLQMbuaXHzZ7UAJ5ZHfNS7htA70m6jO5qAHLTto/wAio8HPBp43D0oAVDTsZpFxzQ1ACsAQKX5ux4pOOMUu6gBOn1pVYgHJpoORkjmlX5vagCTO5RS0ijtS/gaAF479KeNp6DFR076UAH14p8bN26UirnrTsfLgcGgBG3cYOTVaRismKsMrJyTVWaUCRTigCxG2frU+01TjmDEEDNWGl20AMZQZBVjheevFVI5AzmrLN0waABWJY4FPpPvZY8DpVaSZEYgt0oAlXJb0z0qBlCzEtyBzVc3g5bdgDpVG51TbIQp3EjFAG5LfJCgPQVVl1RAMKGY+uBxWE0hkUszZOOlSRudvPFBRpSavtIytTR6sJFxisXd82WPHamtMV+6aV0BvrqAz04q3DqKumW4Ncn579yRUi3DqucnFFxM61bsbt3TPSpvODdTzXHreSBeWOKli1CReSxpiOtXB6dadtDcNxXP2eqfNlmNbMF0lwoKnk0ATsQvGMUw4OMng05sN9KrzgmSMdg1BBZKnGAeK4zxtNKJIoS2FwTXZ7tvauN8cWTyqLkAnaMCkyonm2pXRmmKBjtWqWfeldizMe+eabUmqCijb70UDCiiigAooooAKKKNvvQAVPY3DWl3FMhw6MCDUG33rS8P6RJrGqQ20YJB+Zj2AoIPb7Vs28bbi5KinM2/gcGq1uTDCEB4ApVPoeasksRxnqfWmzfLg52gck0xGO7BNLdIHhdf7wxmqGjyPxVqks99KQ5JJIx2A7VzrNu5PWr2uRvFqc8cnDqeQaoVDGFFFFSWFFFFABRRRQAUUUUAFFFFAHqHmFWI4xRu3ZqLaPMYnoelSLgKCOuK11Occc7abk8U5WO1u9IhJzmpAWNdxPNLyDQp29eBS7RgtmgpAeAKGZuFBwCccUm5cDJzQzgbcA1LGTQ4WQnt2qC5mRJMZNSL935Tk1mXkcr3BA4pAWWuo5PlXOaltLhC2081lLHJGT/OprRmRmPX0oK1ND7x5NNCgZOaN2e1U7y4NuhA69SaTdiS4r9am4K4rlrbxCZrgxhfvcCt6GR2QE9alSFYs9sYqH7snIqWOo2G5jVhYubt0S4prKPSlUgwjHrQzbRVjFDL2BpeOtJjPam7SG9qAJF9TUmR36VE3anqAVFAD94oUjFNalUfLQA4+oqReVBNMDADbjmnUAOVd1IPlakzjODShdwFADxjd+FHPPtQq7aWgAVvlHNLu9s0DHfpSlR1BoAN2T0/Kl49aI844FO2+o5oARfTFO2g9OKKM0AOVdvPalLelIvzELmn7dvFADOaVadQozxQAU48MRzwKUL+nFO+9zigCKVgy/K2fUGs+eQ7hjA7VfdAMt6ms28UscDioAmtd3VWz61a+9WZYSHcpXv2q+WZj6Y6igBVZP+Bd6Jpf3fB21XZs5I61TuLgyDarcetVcCxJqTKmz7w9azri5kZSAxAP51HcXCW4xu+YmnW9ub6+S1SRVZsbnbOFqWxoJJjJCoJ61XWBVkIHJxmrd41tCGWFZJgp4Yiq9tcGMNcTFLZANqt94nPoPWobL5Rk0gh4zk01XmkyQjFR/dH9arR6hG0hRGjDsePN6qKsf2hbW6yB5VuXPHy7iP8AAUrsqxIPPkOWA29gD0pVjlfOCgx7GoE1JpUKAW4UjhV3DH09at2anJ+TzCBgrnAqeYfKQ8nG6YA9+Ka95HCdm5n/ANoV0Wn2mmnm4iLq3aN8EVDfyafAyeTZNAOPlY7s0KQcpiR3UbKVLfN6GpUYyMFT5j7Cm3UcEshMETbjk/NUKmbbyNh6FRVcxPKaIDRtg5zj0qxZ3jQt1rJjumhbDNk46FsVMlwsiqyc8885rRSuTY7C0vkmXAOTUjSBpeOo5rmbO7aFsjj1rXtbwTTAH0qrmbL3niTuQahmt0ukMUg3o3WpmgG0Y6UinZ8vfFMEeZ+KPA89vM9xZp5kR5Kr1FcjNbS2/wDrYnj/AN5a938tipA61UutMt7xMTRqy9wRUss8P4+tGfY16tqHgPTLpsovkcfwGqKfDmwk+UTS59aQ7nm/50lekH4bWY486XNNk+Gtr2nkFA7nnNFegt8MofLO27cNnuuaqL8M5vMI+2Ltxx8tAXOJpd3+zXo9n8M7UMDPM8o77OBW5Y+FNN09/wB1bKzL/E3JoFc860bwdfatsYp5MTDO5v8ACvSvDXh628P2m2MbpH4eQ9TWmlt5ajYu2pvL+XBqxajFjA6Ckij/AHpqfyz/AHqVV2nNBJE0fz5xQ/zcA1OVLLUPlDJPeq1A5Pxd4MXWEM8WyO6Xq397615lqGm3GlzeXcRNE3+10P0r3tkHlgZqlfaTbahCI7mFZfdhzUjueED3/SivR9X+GsLbnspWjJ6K3IrmbzwNqto3+qWcf9MzioKuc9RV240W+tW2y2sqH0K1Wa3kRsNGw9sUFEdFP+zzdPLb8qPs7jgq2fpQAyin/Z5/+ebf981PHpd5MQFtpDnvtNAFWlx0xW7Z+C9TvJArReSuM5fiul0vwBBZ/vbs/aDj7o4WnYVyyyjBFSeX0NJ9ehpzDaoINaamAjccHIFL93AzSFulI8hZuKkB2fejg9eaNu58mlOBn2oAactxjApsjCOMnPIp6sGx701ucjtUssjs7xbxQyjGRzUd9G+7KHHzA1NDHHE2UUAn0qG88x5COgpFakM0m4gbqbASxOORUSttY5HNOV+ozigDRj5XHqKimhDqwYZGKkjYhVOOMYpZF3CplsBzH2Vo3kSGMKQ3DHvXSWsv7lR0cdSKzbySOzkAkOCxwKv2kY2565rnW4Fvg4qORRu6/lUi5ZRTWQrzXUSWYcvAF7DnmkOd3XPoKdarvi60g+XPSgA58vHfNKv3ueOKUdj2pO+adwFWQ5APSpMio1AY+9TcCi4CK3y4xjmhe9C49aWMdutUA5ckY7U5VApM47UZ4zigBRhu1OXrgDFJHS89OlADie2eacrDbjPNMVfmyaUr6cUAL708/dA701egHWhc7eRzmgBV4anD5jgc0lOHHTrQACQMduMYpTz70xV2tUi1NwFHpS/d6daTjbnvRVFaj+Wbg5o3AE5OKikmFuuep9qhVXuGy33aA1JZr5FXaPmNQreHb0xU32SKFckA0v7raQBU3JImuXCjpmq090rRkEYbFWSqZz1qvcQrJkDg0itSlZtuk8tvlOCR9a1LWYSQyBjl+n1rK+zlQxBA2nOabJcfvAE+4e9K4GrqDRw+UNjK7pyc5FYsMTzO4jO0gfefoPrVu4uGvolxkPnbtyewxmomVLeMozBNo3MxPBNTcLEVvZwrdI/mfaJF/hA4z7VNc3Eel83LLudsmMH5hxxn2rKuvFDWq/6GdpxzIwBJPt6CuXnvnuJmeWRnZurNyaNSzpL7xOrR7IARye1YcupSSMDux65qkrHB25A9KFkAUdz1o1A0bdZGUyBjheTtBOauSao1xt82RmcDA3HoKzBfStGsSu0UefmC8CpIbplXYCSoOee9GpZvw3whQuAW9Rgf4Vah1JY4wZhexwP12xhqwYbuRjj7QUPRcnhBU11HLcMEN0ZXUdRnB+nNZFGz/aFjeSOmJBERwWXB+uKq6hpIkiZre6LIpGFKnI/GksfDty0myUSF+CI2G3j3btUkt2bG4uIbq3VFUbI5LZySh9c45qUBhqs8UhCygY681dGpeXGEVh5g53daiuplnZXiO2TGGJ5De9VFhWST58DnG5RiqJNmHULe4VlmdlduhVKXcbNlaA5H3mD9KzFtWOQhBCjPv9aINT8hVR49+Cdx9RVIDfhvPObceVqaO6lV8xHbj0rPtLiOaElV29+a0Es3eHfGGJ77avmMpI2bDWGaILK24+9acLRzDdxXGktbv8xJFWYb+WHLIevrWlyDrVjbf1yMU6aASR7W6VjabrTsP38ePpWhNrEMaocP8xx0pASKiRrjbkUkkisqhDg5qZZVk/hyCO9NEfzZAGPpQO5X85FXLctSx3KNnI4qeaGNvupzUf2fy48kA5qrBcBLG2cA0oZVbpTY12/w4pJNzHI6UWC5NEytxmlLBGxmo/lVfu4NSKobBxmiwXHhvMwBzTlT5qjhYR5BGDT/ALRJG3IGKYh1JuHPNIJgy+lCcL0zmgBV+bOPWlKjvS7vXikbkj5c0ABZR061Huy1KygDpSLndxQA4LubBqKSFdwyNwqUu2cY4p4UUAZtzbjbkrlhVSDSUlZi65Zjkk1tMybckZNR7/m4UYpWAof2bGg2KgIpHsRsGAOOlaCzLkgrg0vmRtxnmiwFCCBepGN3p0qfy02Y29OaHkRenTsKRbgAAhdwNFh3GpEd2ccVIy8mm/aTk/KAvpTopI2Y5OKvULnKsoVc5zim7i6kEY701setH976UaiBugJNJuX3NNPp2p6gbRxUkCq20/NR3yP1pGT1pKBofgLz3phkOaKb/CallCxsS3A5FR3Ux5fHfFSR/e9KhmzuIx8uazKM/c0j8jGTQE3Nt3VNJ6DrUbQiMhtvJNNAXLeYSRYBPBqfdjknIqOzA2njrUz7VHIqgKd95c0e+VV4Py0ulmbyW8wjJPG2lvLdbiEoR9Kg0+8H2hoNpXywDuNYS+IDVj+Ue2OKd95SKYuGxg8DtSzYVV7VoGpNZqVzzUjetRWrDFSnmrJEzxjHFNVgc8U7BFCY70AHuBUq52jPWmcbuOlS/hQBHUieuaNo9KMHtxVgLRztxmjOaVc56UASbj26UL97nmm/do3egoAk3fN04pc5OFpise9JuK5wcUASA0fjScbAc808Yx0oANxoAPfpRt+anH07VADhzzRu9qRulLjKjnFNjQvvSSSCNcmnY29OarXSmTABpDGW0Lzksx496fdalBp8JMhxj3qnfajICbOy/wBeDhpDyEH9TVWKzjhYM+6eXqXl60AOk1K5veYIyqHkZFNXzVbL9e/zU6bUChIC81W8x5v4Sf8AdpMDSs41ly0k21R7mtFobBYf3k53+qN/iK5r7UsOVkLRn2FRtfPtLLN5o9B/hS1AvySLGxO4EdBVeTCwZJyB3FZV1NPI27btB59Kh/tOSNWQYII+6aRZqxagLfaxfcFHPua5/VtYN5M4z8uc4ps10fJ8tenes2YheTQASTNJkdB7VBtI96UN1waKAHxXSwnJQn6mo1YdunvT/LEnGOactmzHA60AJGwbcOatR4jXc3FPg014I3kkXg4AqG6lWTCIMCgCSPbKwGSK1LeHy8ZLfnisKNx6Zqz9tlZ/lGU/u1Fiz0XTLiymttkyKoAxtRjlsnJJPetqO20dcE6YdTRiP3fnMoFeY2mrR2rL5o2j2auu0vxRDtEPlM5PQqAGB7HPestUyip4h0YQXjt9k+zxt90KwOB6cVz9xaxm3OwlXU5+tdY80M0ePN3sx4jZdpFQXmgW+2N1kKtj50weD65p3A5qxvooZNsoYHGAyHBBpLrS3ZTNBmZD1IFSalp7WrEMqkgZLqcg0abfHTbpUmLLCw4ZPfpVXDUqWs22QAvsHoRW7pOrmOQKTJntjpUNx9n1WAKI9twmcyYxv/Dt9KoxQNG2UPmD+6Tg/nQGp1kscE8O43GHJ7r0+tU72xmsVyxDY9DVGxuotwAkZsgjZIMfr3rttDs7K+WOK8VgSP8AWZ4XPQH6+tJSsTy3OSt5mUg8gitm31ePascq/iBzWhq3gmS3haWxnW+lUFpIYx86L6kV5rea1JbXEkbSMhB2nC8itlK5k42PS2v1hhLL8/HGBzSWt79oHOVryj/hJr2Jj5Vw44xyOtQP4m1EMSLhgTVi5T2xW3KfTsabyw+9Xj8PjfVYMbZwQOzDNWI/iFqqtyyMP92gVj1kctjjpRhvmAPFeW2/xJ1CL70cbfhWnafFEbWFzanPZk6UD1PQ/LDYPYUoUDkVhaH4s0/VgFik2yAcq1bSzB84Ix7GgkkkQde9HlhiC3IpFbcOeeaCT+FWAMFXtSrjsTTWxu60q8ZoAVvl5yaaGGOpprEtweRSqoGOKAHPgqcdaRV70bgvJ6UySTByG4oAXbubOTS7j0HJqtJfRx8O6pUS61abihmQPj1oAu7Tt57Ux1OODiq0euWjMV85PzpI9VtpmIWQNj0NAE7FlXsTQoTcpY8mm/ao5BhSoHuaFuoZGwHDEdloAd5O6Q96Z5G2MqDgDmpFZdw57UrMO1BLKrR8ZJ/KnJ97aBT2eM4XoaeIwrZB59aCjkOEUYojx6801ulNVsHrVagSSc+9MjU560jSdRmmKfmzmpAkye9LuHeoJ5BGu5mwtV9QmMdr5qHIqWSyaa8S328H5jip2bb3z71g6lcbo7dlPBOa12mCwqzMAuByaQ0WlkG3pxVeb5W5PHXFSxqGwR0xVa5gkurmJImx60DIZGC845pk0gYDkg1PrVu9jbbyMjuarxr5yoT0xQVqXNPYKq5q1IDVKP8AdlR71bkJHFAakNySsLEDLY4rJWaTySQBFcE8E1qzMxhbA5HPWs2NRfqkkgKMp6VyVdy0WY9QaxtUaVTK56ha045/PiGeMjOKwlklEknmYMXbNXdNkkMbGT+9xRGXQlo1bVSu4ZxxU7c1FbMVyD3FKWOTXUiB53O3JowAcA80w59eacPlIzzTAdytSLJ0HemN60L94HFAE2B1HWjJPWkWlXDVYD14HNNoVaVmK0ALu4GOtO29zTVXNSdsUAJn1pxGV4pu3NO20AJtNPVttM5/yadjNAD925eetNVS3Tmkpy56jigBy/eFODbaYMnpxT9ucc81LANtUtWlaG23IPnq8DVLUELAMD931pFGfZ232eHDH5ick9yadJcO2I4+TnFV7i78xhFHyx79h9aqzGSNd8sgGOgBoAkkbynIdsN7VUa6w3Bw3as+W4eWT5dzE80qwlgAxw4PeoKRuW+jm62tNOnl4zlmO6oJrewhcrC0paMZcsAVA9etN024lj/1bF0I3YzkfqKrapfSapceUrqFJG9lAA/H6VIyC61D7RiC3Xdjq7d6zWXb/rDn1q1cSQwxbYmMmTtMmMA/T2rMuJSqkd6oBZLnqAOKps256fCCw+agrhs4oAVUYLyPelVRu6VYt4zIpXvVZ8xyY9KALcMZaRfl4+tbVj5MPzFMtjr1rEhkU8HpVpmKMCXZR/s9KTKRt/2cl1blY4AZC24t5hBx9DWRfaNPC2DbTJnlZDGWX8xVqx1SJcB2lZQeSDg1vW2t3FxuW1aRNqZk+fgrn0pDOFlt5EblcfhSfw1t3N9LNMySJtYdiKoSQr5m4DHqKrUBscqmP5lyaZ5hjbIHB6Ubfm9KkjjwwPWpYGzoniKWzkxKn222yN0LHBA9q9D8Oaro+qXKtFNJaNzlZlLr7Kccj615LNI6gbOMegxUqzyfZ8A4PXHvWTiNHr/iPw3A1oi20kcE7Au4x+7kHbj+teda1pcsbLG8Sx4HzbV4NRWniabykhldti8hc8H1BrQt7ia8tZFEm6MfMFbn64pbDOfjle3wHIBXK7scmrVpcQsy+cRBu4DMcg1Z1LTw6htnzHrisa4sXjYIxx6d6sDZvdN+ysWUH13g5H4Vf0/Wooo/JuDnPCuBmsjRdV/s+YQzr58BIUxuThfcV0v/AAjNtqHlyWjrGJeUyfTtUDQsmsXVnJARMykn5ZA+GXPXBHQe1VfEWm2mpwymUD+0gdzSqeJB6/WqlxYSQz/ZZEMcqAlGbuP8OKu2d1aX8kUFxI0kzDYYzxg9jmmmDR53qOmPa/MCNjHjB/SqJyOprqde097S4ktpOWjY/jXLyr8zLjBrdamVhv40lFK1WISiiigBVkZWBGQfY103h3xxd6S4jmZp7b0J5FcxQMd+lBLPdtH1y31iDzYHyMcqeoq6swB5NeK+GdWl0vUoSkhEbEKy54r2GNvMVSOQec1Yiwv+sI9afwp61BhhL9B1qX+HNBI4KGJqvdXsVlCZJZFUDpmodU1FNNtWmbk44rynxJ4gmvJSC5xnI56UDsdRrvjpUXZattH94iuYvPG2oTxCNJmVR0rnmYtyeTSVA7FmbU7q4ctJMz/jVcyMxzub86SigByyFe9Kszr0ZgfrTKKAJVvLheBM4+jGp4dYvLfmO4kB/wB6qdFAG/aeN9WtWGbjzl7iSum0z4kW8jIt1E0LdCwORXnVFAWPbrPUbbUsNDIrnGRg81eVhIpBHNeFWd9PYSiS3laJx3U9favS/CHitdYAhchLpB0/vUBylFrhAxUtiopLlFxz3rPu97HcvKmo5IZzGNoq7mNzRF5Cr4ZiM0+G4EmSDnmsWSOSPlhzmrFpcGPcxUhQKVy7mnPGLiMo3Q1keY6xy2rHOOmattfhlwKz9UkWRhKhww64qRlGW4LWscZ4KNWhqF8v2W1XORwWFY8nzMfSjfuYA8igDehvJZLj93cKFbopre0VZFy8zqxXgYFecMzeYSCQR05q3a61dWrYSVseh5FA7HbeJL4R2cq43DHeuds9W8xEUfe6VF/wkwuYDFdw7wf4hwaiRLdpN9pIEYDIVqAsbTX6/akiBy3etOST5gfUVymmNuupJZXwV6k1s22ordS8D5QcZoCxfvpCLN9mA3Wsm3aR5lIfAX7w96v3g8y3dTnB7iqsdsI7dkhO1scmuWqtblJ2IvLeF28xt0WM81a02USXR2tldvSopo5WmQMRsC4YetS2sKwyZjG0+1Zxvcdzb5VVb0qfbu5qp5hWMBm+WnreRdPMX867krmbJ2YZFO3c8VH5kfB3Lz05pNw3fK2admK5YZtq8jmlU8Dio8nbUiVQXFCkd6VRQsm4ZFP/AIadmFxV4FDfNyOtN2llzT1GFx3NILhHTycU0MMkAYpQ1Ax649KXd7U3dmlX71AB9etLnaKANzU5o/lNK4riKvNOpF6Uv3mAFMYv3RScnFPpfu9qABcbST0qpeuBGxORxU/Le1QXQ8yMq3TpUAmc7K6WpZzkl/m4qKK1kuFWWfGxuQtTRw+bM5f5gG6GotSumz5UZx64HaoLRQuGBmKoM84VR3qbTbGTUrxbSLLTscBVHT3JqvBYTXkixW4DzuTgZwBjux7AV0jTW1npv9n6chbLA3d4w2vKcfdX0XNQ2jRIx9Svo/JFnbH7p/eTLkA+w9qpeSjQ7tu23T7xPWQ1oTWMdovm3J2wrx5aj5nPoKxry+a8nYGPyok4WP09vc0xjLq4M7K7YCKNqIBwoqokfmHccnJpHfzZDj61Mp+U4IHFVYlke1ewOKGUNgcAYzmlbJUjpTpMCBcdaBFuG3MNmlwhVs7vlY+hxWVcj95uxjJq55gWIAntVW4bdj0oAjhbbitDzDPGFNUIyF5q5bXAVhldwoKQ+3tGeQAusYPdulaFrfDT5WBb92UKNIvQg0tk0N5+7dQCTgN78U7UNPFlcyRPlgOCPb1qRmnb2VvrDK8c8Yk252k81nalYtYy+U52E8c1myRtb/vYiyAc5FaC+JPMC/aYhcYwAzHJzQBR8hojtkKkdmBpJFMJGDkGrty1vJDuiCMxbJXkFfwqGRhMoAjEYxg/WgCBJVAzjNL5yFj6jtSTxmEHjj1quy/NuA60ASqw3fjV6GR4Y90bNuz0zxWfHgjpzVu1vDbOMgMDxhv5ik0B12h65YzRx22owy+YxIaVFHyjtVnUNLijyLaGO7gQ529WI/CsC2jjYBtqkt/e4FWLW+u9LuxNZytBMh+5/CRWWpRPqPhfdbtcWbfabdU3SRqvzxD/AOtTPDuqQwsLOR90EjYOe3uPQ13WlMPEgBgjNtfbP3kkeBu9sZ5rgvEeny6RqEwuY2iuEbAbZtB9yKks3tY8Oy2cKr5huosfI/UgdQM1xOp2ctsr3JSTEfzBlOCK9E8I6kdWtmtfMUz7VZRjOSOuParnjjwvDdaK9/bsIZUwk1uT19SKa3A4G1WLxJYljIXv14ww6iuV1jS5IpCAm1161oR+bpV8sts33TnHrXU61aQaxoY1W224+7Kuejd61TM7HluCp5FH4VbuYTHI6twc8A1V2lWrczE/Oj86WigBPzo/Clzj2qzZabcX0ypEjMW7kcUEsdpNq17qVtCiklnHTsPWvboFMcYTpgYrkfCfhxNJPmylWuMcn0rsY8P0/OrFqSdsfhQ52rigfMxx0qORyvJoJOR8dXLx26ICcda8xlcyMxbkmvXvE9imqae+OGXpXkt1aPbTNGwwR0pMohoooqSkFFFFAwooooAKKKKACiiigAqS1uJLWdZYnKOpyGWo6t6XpsurXyW8K5J6n0Hc0Es7LyRwWNMkwzgLxU0khK7QOaqpbv5hYnPFBzEj4YAHmoZkEaqRwKl8sqOajl+ZQDQWRsq7SSOawb1QJCwfg1t3GFhbPpWA6gscdjQNEO4r70qpuUmiRalhx5JzQaIpUc+tHWjigqwUq96TijigLE6sdvJ4rRtdRMYjjijwO9V4bGWRAcAZ9asQ6fIOdwWgk2lkWTAYgGnpChY4k/WslbGbr55p62Nx2n/SoeoG15a8d6mjwvGMVgs+oRjO9WA9KZ/aV2jZc0WA6GQ+9cxcr5dwxPXNTf2rMwPOapvI0jlm610xRDHLI3XPFO+0OvKlvzqNvbpS9sVqkiSdb64XkTOP+BVL/ad1kfv3x9ap0q9KdkBeXWr1OkxqX+373/nt+lZw+ag8VVkBq/8ACRXQP38/hUn/AAlF2vTYfwrFoo5YkG8viyfP+qU1Ovixx96HI+tc2rbTmn7gafKgOm/4S4dDbn86dH4tVf8AliQPrXMFhxS54o5EK51a+LIMZMLg07/hLrdusMh/GuTBBpeKPZxHzM7D/hKrPAwsi8VIPFVjtBzIp+lcXQxytHs0CkdsPEVlJ/Gy/hUq+ILHbzPj8DXCccULhev86PZIfMd8uuWLDInBHuDUVxqlrJCAsqk59a4csexwKbubOKylTsNM37y+WORhA+C3GagHlrAd5+YnIb3rH2nu2WrQ0mza+vIYtzEMcsSM4XvXFLRHRE39FtpGtTthJ87KtsHWtua3s9BsPtdyuUHG1epPoPeuih0aHRbGG4kLwW6L8w/iwRnj/aPpXm/jXW5L68EYXbEv3I+4X0Pv61yq8jo6GJrWtS6tcBiNsak7EH8I9/U+9Z/nMqMucjOaZIxLbaVo/lHrXRFGTZFH95jUq5VWJOOKjVTyCcDuanmdOFQHAGMmqJEXMcIb1prSMyHjtUe5nOCelSRrnj3xQVYj/hXNOmXdGCOaJISuT2zin7T5OKAsV1X1qZF6YpFAY1ZWI7Qe1Ay3pqKbhSy5AqzqWotC+1trr2qCzjfzNo64zUN1JHdEKc7sdakrUsxSblJ6o3Wq1xYRTJJLbsHROqsPmPuKn0pBIzRtkgDpVa6jaGY7JMN0OODQGpBbylNuefT2rcsb0A7ZoIZ0x/GOfwIrBWMvwR82av27mNfmzgd6TDU0b6xWTAH7sdRk1jyWrbSuOc8Y7109lE00LFitwgwRn1qrdQRyTBo18kqcg+lRzBa5zqt+825+YcVaRvOSNiudp5FaOoaWJYxKFMd6RuMYX5HX+8D6+1QWa4j3svC/eAHNPmuKxf0iZLWaPzIt8TnGe1dkvhiC4hMpbEf8JUng1zK6fLotvFdyKZLK4+6w5X6fWun8N6pJayNbI7KGXeCV3KV/GspFpFSKS78MyRXtupYI2WYEkn/69S+KPFWneLoIZViENww2XBYcOQTg/lxXcaposbRWVw6olqqDfPAcqzd8j1I7e1eYeKtF/s2aSaGMSWshyvG08njimhlDR47cagIJJhEM5STGR06H0zXoGi6xJpqRO5W8CEq0LdSvQ4P0rzSG3dpvlTbhfMB7YBrsfCd0lxJcJdSqFdONw+6T3FMDmtUt7X+07lJW8q1kZmiYLkpnov0ql4b1Z9B1Ka2ufnsLpTFOp6YPQj3FaPiyxVLjdbDCrzlTkHHeuWmkeed/MOGwCKshi+IbIrfPEGD7fuPn7y9jWaujXMhAVf1rsIbaPxFo8UCbU1G2Vih6b1H8JqrpcguI1IG114Knrx1rVMhnPr4XvzyIwR7mrlr4RvSxDCFQw/jXd/WvSdOZHhRSgHHpVuO2RW5UE+tWZtnFaX4CgjVXm/eyemOK6H+zY4TsiiVVH90Vsx220tgYFCW5WQk9KCblCztSGq4kbK3y9BVpYxyRTkX5SBjNWIgQtjrxTmU7TTFj3KrVLwBQBSaAKSWA21geIPC9trKjA8uUdGrqmj3LzyM01rcZDY4qdx3PFdT8M3umzMpQyIOjAVkspRsMCD7171NaxsD8g/nWTfeEbC8yWgUse/SkNM8bYbetFeiXnw1hkYmGZo/bqKxL7wHNasds27HfFBVzlcijIro08EXDH/WgfUUsngi7RQVkVsntQFznKK6JvA+oxgfcOf8Aap0PgW+kbDFU+lArnN0BScYBOenFd7Y/D6FmHnu5yMYU4Nbun+FrDT2XZbLuX+NuTQFzz7S/Cd/qih1j8qInG5/8K9F8NeG4NDhJHzysPmfua2Y4hGoAUAdqlEYb2p2EcFty3INJIxj5UZqVm3MQKz7q88tiucVFznLEkhwCRzioC2evAqFb4FOeaX7QJFpcxYy4YMpXtWGzfMwHrW3JWNc/LI2OK0RSK7tUgI+z1C3WnH/UmhmiK34UfhS0UihPwpfwoopMDejb92n0qVZAq1TUlYwwOAKeqtJ3qSWX0m3elSLLhiM1jecyybAec1bXzFAOKBGlHJle35U7bHJkOo+tZ0d1ngcVYEg2gmgCte6ebdSyEMCc1QDZbkflXQ2q/aITuHFLb2UULZ27yxrRVLCtcx4bOaYZCHHrVuPR32gyNj6VrHC803zB1Io9o+guUqR6TCvUs341KNPtl6xipTMKY0ytxkCp9ox2Qq2cGP8AVqKRtPgP8H5UvnL0zTlmG3Pep5mFkQtpcDfwkVBJoo58t/wNXlkDdTT9+1jiq9pIXKYFxZvbr8wJ9xUPGeOldR8jcMPl71malpgjUyQ8juK6IVr6MiUTMp9NYYpK6yNR6/LS/hTW6U5elMkPwpeKKbQAv4Uv4U1c06qAX+GofM+c89KdI+1agVS2T3rnqySNIouwqszqicR5BYnr1r0v4babaq093NG3lx9TjcDk8L/X8K80sV8yZU3YRvvMew717XpajRfCcDRIFV13iRSMt6fkP515dSR2wj1JfEV41ra3lxLtIt+Y4y2cyHofqM14XfTGa6aRmLStncTXp/i66lvdD5dSN5Yc5Lcc/rx+FeWLJlsgVMS2NggHmZZuKdKo3HByKsx2+1FJ5YjJqKVdxIrbUzKm0sxA6UhBBI9KmxtoWF5UkcdEXJ496AIY1LNkd/WrMKqNwJOd36VEv3cCrUUbKwGRkjvSYGhp+nm63jyjIgYAkds1lT27QMyHOATj6Vpwzukc7BvKeMKeD9/qMfhmoVhlnUd+w+lSpXK1Mzb6ZqxbMfNQN93NHk7O+TVuxtS8nIznpQ9hWNK3jH30X5xn6elZCxCK8ZXGCCRXUXFrFZ6PcyOh4jwGz0JPWues8Nvcknb0zzk1IyNZpI7piPl5wfpUmrQeTcbicbgCPcVLNGGdGU5dgWcenPSn6kTcQ27AY2rtoAy/KaNVY9W5q5bqY3DYyCOh71A0Z2gE8YzW1bW8T28J3HOBzjjg0nsNGhok0HnHERCN1XPFdXD4Us9TjWWGVo2J7jKn2IrltP092dtvVea7TQ7ho7c4xhTna3B+lc7bNrIwte8LT2kz2rjleRjJxx29K5yOykhMjpKJQAdxUfMhHZh3FesGH7RJBM9zHJGRtfzCcr6rn1/xrmfiH4R/s1be4smKWsxONzA7yByARz+dWgcTE8H6hDbu+nXqyXGkXLAOF/5YH+8M1teIfCt54fV7OOX7RFEwkt5EOVZeqsD+PSuNjcwoZIz3AYZxXRWfiTULG1jtnZbq02742YfOgH8BNMzNGPxR5mnjy2kHeWLoN4POPTiuZ8RawdSXnzBas52ea24p6DPpW1NfWV9eQ31i627fKklpJyQwzhvcEVx+uQyWmqPCwKpJ+8QZ+XnsKaAXTbnbuWZQyhcK4GNv1+tdTp9jumhjd2VJoS6PGADux8o561xejzGHUkjcZEjBSpPBrulsbm302UKNk9sfPiOedvcZ/EUwMK+aXTbhfM/eI/ynPv1Brk9QUJc/L90Hg16FNeW2paNJ5wLXbMCisOec5Oa4C5VZJdikkqcc1ZLL9kWXZe24ZVV8HnkVJrDrpmsPNbr/AKLMolXn1/r1qvod8tiZILgboZDjjpn1rQ1rT2bSlUhmaE/I3bYf8imtyHsO0/xwkOQ1tvA6ENWvH4+gYAtbMv0NefRxhJenH0q597mvQpwUkcsnZneW/juykbaySJn+I9Kt/wDCb6Wsm0uxH+7XnW0elLW31dGXOei/8JppjNxJgfSmt4ns5M+XKAD3zXnmABnHNM3D0o9iHtD0238RWGNpmq22qWm3cJVIPavJ6cGZuNx/Op9iw9oeuR3UDxjbKpzz1qXzk4G5SPavIlmkj6SMPxoF5OrEiZwf940vYh7Q9aaPzAdpHtR5bcZxmvMF1y7EaqszhlPPNXk17UhYmZbhQF4PcmpdJlKZ38kJ3DntUL2qSKQyA571wf8AwmOpFM+Ypx3xViPxxebSPLV2qPZsfOdh/Zo7IDUL2xWQjZhc+lYX/CYXNqiSSrGwfoFbpT18eR/xWrZ9Qan2bK5joorRNvK/pSPao7ZC4+lYq+PbJlw8Uin2FOj8cWA42yAdjij2bDmNhbcq24D5ven+QZGGe/pWYvi/TZIyROV98VND4k0wbWa76+vFLkkHMXpbdwF7j2p6oV6frVdtZs5BujmVlPHWpI5xIvySqeaOVhzHBcetc7ris0g285NbkzbY2OD07VmN83UZPvXNImJn3DNb2vH3jVnSWaRQW9OtSSQCQc9KlsYwH8teDUp3NCR/ukLzWPef6wiuhm06ReVGaxtSt2hcllwa6I7DRl9yM0Tf6k0qqWfjvRMvy7e9IpFfn1o59aKKCgpV+9mkpyttoEzW80eTjPNPgZQoB9KopPxz0qdZk28cGoJIo1/0jpjmtSUjZgVQjK7s55q1HIrNjOaAJ/LXbgjipbOyMsjnpGKapBYVZ+1LHGUXhu9GoF8MFQKB0qJnxz0FZrXjgcHiqF7qUmMK/wCtSUjXlvo4/k3AE02SXfjnFcz5jMwbcCRzW9aW1zdRKY4ZH47KaBjppFWM5JJ9qZG8bRg7c1pReFdVvIyEtGBPTdxV61+HusMoRolQ/wC01AHJ3l0yyfLUkEryx4zg11y/B7U7qTc9zFEp7BN1a9r8H7iONVa7Yn/ZTFK6A85F1PHIVBzT11CTOGOMGvT4fg6u7/j4lJ7kqKt/8KdtnXDNMT6g4pcyBo8v+2PtOM5q1DcNLC3PGK9Li+D9pHwfMPsTU/8Awqi0RcKrqD7mjmSFynhk0jeawz0NN+0FRXtD/BnT/MJKynPoxFQN8FbRuhmUf71bqtoTyHj63DAdKd9qPvXqzfBaFj8s8w/CoZvgp8uEu5VP+4DVe2F7M8wF2B1p32kHtXfTfBi/jUiK8Q/7yH+lVD8I9YR13PE6/wCySP6Voq4vZnIRt5hAFX7e0UgFjW9J4A1W0QgWwYeoNZ9xoOp2o+a1kA9hmolXb0QvZlaSOGMDCjPrVG6mwpG0Gp7iOaHKyIyH/aGKz5Ax3E+nSufmZtGJveEdPS/1e0jnG6OWZd3+6uSR+NeueL7/AM6OztIXGzbuUDhQOMAewxivOPhnDHN4hgMo3RQo0hH4HH612eoFbjWpBIGCrF5ca443Hk/hWE3qbxMbXLZf7LCRLtRgsaDPPq34ZrhYNPFxcGI/JuJJZewr0zxfppt4YeCsboBGo7twB/OuRXTZbS6uY8f6R9zaOcAdT+tSpFtXII7aT7PuEXkh927HJC4GFz7VkeT5MM0ikZPyJ6j3rspLORLGSEJtEEYLHOT8w5z+J/SuUvoTG6xjjOD+dWpEOJmLCyw5PPvS7ZFR41OFkxu9wK2JLFms0kC5TeVJ/AVFa2qteJv4QcsfatOYVmZqwmGP8a0Y4QscLZLPjLGplsTcH5h95sKK0IbOOOFiM7gwxx2rJyNIxM1ozHNuYYVu9WIbFYtJMp4dpCFP0/8A11sXFi02lrJIuCrAe/JOKt3Wn50mGNRzDvMrdskjH9KXMVynEfZd0pUDOa3tJtY2mSIZYgfMTUdrZfvmk44+UA9cnkD8s10eg6NJtubphhIhhiD69KXMHKYXiTy47EwYw+8Hd9M1zlpnaR3zXSeJhE0gwxYhW3A9chj/AEIrFhhbGFXvVXFymhDYy/Y/N6Rsdufeq7ReWTG2Suea7e1sYV8OxtnMob5YyPfk/lVKbSop8EAZywBqeYrlOWurJYm+QEoRkVdsbENPCrKSHHFWZLJ2ZomLYByK1tPjaEWLMmWhf73tkHH5ZqXIFAq2dw1rcJFJnK9Gx6V3Om2cTyLcCQHdghOgPr+Ncxq2mMbpRGPmHOPb1qxo93eWUStnzbXdtw38J7H8Kg05T1saOl9bQJcwt9nl+XYSB6/e964vUI7uS5m0OZo7iNl22krMMKf7p9Kqal4o1FoZrN5vNV2DrJ0I4rjda125l2bGfygASuMkEDrWkSZIy5rf+z7w28sRjbO3y8Zx7VHJIYbeVWJwTgfhVzWtQi1RobpmIvukjf3sdDVXT7iNlme5G8DJ/HGKozaKce24zjOQRhu/tUOvNefZ44nbzFjyVLDBFaGnwBZ4wmNxXOe4GeK0vFdizWck+GG0bmBHXIzmhEHBMzb43LEHI6V9A6DpcV94N0jUyY5I5UHnNuBfJOCMe3FeAvGGUelezfAPXPM03VdFaQxhtkyuAPlYHj8OeaoaM/UvB11Bql3p8Q3XVuhubcSYUTIOcD1JBrzzxM0N1ci4tUaHcAWixwp7jNfQnjjbdaXpOv2UhE8INu6kkHzASTwD14x+VeJ+KtKNne4PyC4+c8cBjQI5TyzJyvHtXWaDqCXFg9pdZ8+NTtYnqtc7aabPdaglvEQZnOEVjgNXR6CIluZYLpViurVzujI5IHUUEHO6/ZiFomjI2Kcce9VY23jjrXo3jDw6sultLBANrrv3AYx3H868yt/3bEEnI4r1MM9Dkqx1LlFKw2rmm7q9I4hD60qdaF+6aRV2k1QCkDFNp3UU1loAKXmj71OoAZUnmGRQrHgdqSk47UAJIvpyKjXjrU3bFJtHpQA5ie9R7TuJp5IxRS5RjRwtI3zYxSnoaNppcqAFU5oanUjL70cq7AMb6kU/fJxtkZfxoDbfehfvZPSs5RXYo1/L/dkE5FZd1Gwc9gK0PMWPl2256VUuXDLkEGvBkbpFSJizbT0q1p6H7cCOiio1tyqiSrmn43ZHU1MdzQ1FkJHWo5raO4/1iBqZuK8inrIWrsAzpvDsMjGSP5SO1Yt9otzG5YJuX2rr1JpGBYYHFBWp51IhjYhlNNr0C4soJuGiU59qoz+FbSblC8b/AJipsBxtFdDN4PmXPlSB/qKzbrRbq14dOe9JoCBR8tL7YqRo/LjHy496Yql2CqCWPQCoAYxOeDiprRj5y89a6DR/h7q2sEHyvs8Z/jf/AAr0Dw/8Hba1kV7pzcNjnccKKV0VynnEMLySAICx6gAVsWvhPUdQwY4Npb+JuK9u0zwLbWi/u4VB/wB0V0th4T3bQsWT2GKxci+U8JsfhbdXLA3L4HQ+XXRWHwbsE+aWAzk/xSMT+nSvb7fwuI1UybUx1FW1srO26gue9Q5lKJ5XYfDnT4CNlnEO33BXQ2nglQoVYQEHTjFdus0cfMUa57HFRSXErscvn2xio9oVynOp4PWMgFVAxVgeG7deWK59K1sbvvHmk8us3UY+Uox6LbquBgCpF02Be2atKvaneXU+0YcpW+xwqCQnNNW2QdhVrbtpWXijmY+UqfZ025xzSeSuRxmrOzFAUdqfMHKVjCg/gH40eVGyjMYqw0efejbjjAo5mHKVVt0OfkX8qT7KhY5Rat7fQUnlbqXMHKVBYxf3AaRtPibpGufpV3yyq0gj796rmsLlMuTR4HX7lZ95oEBjY7Ao7tjOK6Ty6imwFbjkCn7R3E4nz78R7FYZVWEKVLY3DqfoK81ulVZmAGMdjXo/xE1BbfVLhiu4qSB7CvNGYyMXI5NdKehNjtvhvMIdSyozK6eWM9MY611Olwy6trU26YxeWskm4ruAIUqvH1Iri/Cbvp99by4JAAzx65FdMLgafJcBiwkkZVG3OcZz/MVnI2idN4pvIZNWslR/PSxUkDb99gwC8emVJ/GsXTdOvL/Wrp4Yle6nJLKFJXGRxVzUlluNUvHgQ28NusVu5Y5IAz+uc1ueG5IDPdSMUhto4zk4wzE/KOfrzWRepztxp8un2ur+YQ/mMEU4xnvmuJurEpfIqjcBGPzr1DxZ5V1fXZjCsJHDrtHHFcjNCJbxNy4LDKqv5U7jsZcdjJHahmXKMMAe+TTHsVWRoouTtHmNjv6V3ENj5ccflrvWKMttPr0z+dZTaSY4FYjDM3PrRzDUdTCs9Pc7gvDMwRePzxW3a6Gm64WQ5KnaNp9s1vaDpDWupWkkqK0K4ZlIzxmuo0PQ1Xz3miAjdnCydyxHAx+BqOa5oonEadYiG1u1eMN5pRQG7cEg/mP1qzNpE0Og3pKrtlOwBv4RvGD+ldTZ6A0l4VZ4ykkXlBlxjdwSfqOPzp2uW7w6TFDuCGSX94zDjjp/Wgdjy/S9P3XhURqVjLM7MerbcD8s11s1nHY+HXsymLi6KknHGBgZ/nSadp8V1Im3CxLzM54z3JrRVR4i1i3QHy7feERc/djz39yadwsebeINJ8qeVVTAIDKax7CMlj3FeneKfDphS3nJwqvJDNxjBDEJ+imuI/s1re+cDlO1PmFynVafCby3Dxgs0ilPbkDOPxq94Y0NGt7kTxs0sbEBe/HFdJ8HvDg126MJ6W/zfUnkV1uieH1XxJeWUmVa5RgrbejZ55rLmNOU8u1Lwq0d4rHGz1Hr6VVm0WbTZFMyEI3zJk5zXqHiHQbe30WBVyt9G7wSR5z86nG6sWbw/OIUnly6j5cYyKpE2Me10f8AtAWzhl8xYGLZ478Vg32hvbTSNGRhj83PFeiaDoZaTypkaIvCxVuoPIxmq+saKujywie1KhU2TMv3TyPnz+NMLHFXlnLcrazGLam9QWTuMVNfeA/7Q06We0YrcRjIx3Gea7S0j00+Gb4JKzzZGFkACqQ38J+lbWkWZtNLN3bxrLBN8hhk9zxg+nBppmbPl3xLptxpt8xMbRK+WVDnAAOOD3FZsd468FcKw5r3PXrCLXtP09CqopEo5GduG6Z9+tcDJ4Ygja9aSP8A0eEbFf1c9BWvMRYxNAk+1atACA+SqYJI/iFeg61o802m3zkPIrRR/Mq/ImV6HPauX8L6Gtj4ot2Vd3lrvIY8ZyP15r2i40dpPCtzaONk0kMIY5ydxxtyB9TRcWp8szRtDIFJzjpXQfDvxJ/wi/jSzuHbZaynyZ+MjYwINYNxk3DVGFEm9icBTkmtDI9g8UX82kzNaB/N0u7U3EKk4CsRjP14rmNcD3VjBdRkSxN8u7/axyKua3qH/CTeFdMvXZhNDH5EqleN68cfUYP41y+l3xZZNPkdgsp/dBegl7Z+tACNCtxZieD5bqKQ/KvULWmyiO+03VA/mxTYjuGYYw/eqGhlW1N42coWyF46nHSuwFk2qW97bRKNscSym3PBZwTkj8KCbmy+pRxaPNZ3SOUAYb1wfl4I/nXjN9bmHU7lFGUV/vY7GvT7O9i1bQomRm+0Rq8MyHtjlD75H8q861i6MN6XjKsWUA/WuqhJxkY1Fcr/AHlpv8RFEZNO2ivci7o857iKRTqKZVE6jlYYoamqoU8Gn0AMDfNipNwpuO9HBoAWihVPem/xUALzS8d6KZQAM3FOX7optPoDURjgUisWob7tMXvQA/mkbPrTtoo2igBi0vmUp4qMjmjUdjRuFLKCQKqTKNlaAj3cZz6VQuFKMd3AzXzErpnUTRsWgA9qfpcbeY+eNtRW7bkwOaW2uBHdMM/eojuWa+3+ImjGaijcsOTxUyt0FdgAtPHzHAPNMZTuyOlJtIyQaYEvPrTvNVV64xULzCHknpWTd3jSsecJ7UFF261bBxGPqaoHzLiXC5ZvQVp6D4TvNdkBVGjhPV24zXqvhvwDbWO0+WHfHLMMk1hKaRajc890f4fXeqMGnHlRkdByfzr0Tw98ObLTtjRW6iTHLY5Nd9pPh9flVY/qBXU2fh22tVWW7kVFH/LNRlj/AIVzyqGiicjpfhV5po4re3eWVsYjhjLuc+w5r1BvgvceHtLiv9eu7LRhJjZZvMst0w9WjX7g/wB45qn/AG69oojsIlskAxvjADt+PUfnWa0jyMzudzt1ZjuY/UnrWEplWLs0Wnaf8trGZSo4kkGCfwqnJeM2ABt+lR4OSSaURjbnvWLlcvlImZmOc0jRlh71LxRSuURIgXtzSMvPPSpyoFIV/GkVqQ7fSmmMg5B5qcx/QUvl0BqQBd30pwjqXYM8dKXaBQGpD5ZbqKXy6lb2pNvvRcNSFoz1pADVgLzzQyr0xRcNSDbuo8kVMFAahsU7hqReTR5VS7felX3pBqQ+SDSeWKsY9KDH3NFw1KypVW83RRyOv8Iya0dgHTpVTUoy1nMVIGFJ5+lNPUlnyN481A3mtXGeFaUtj8aydPtxdX1tBtba7BW2jt1qXXMza5clum8/zrqvhzp8b31xqE7FUtYWkxj8B+ZruWxnYnlg+yyzw4UFMKNvbuKjjkN5qlsjHau/LtnoMioJrp5FmuWYMp2naepY5yaqWVw8O+TrkHg1LNEdND4iWFNRlIzDcOZApHsQv5UybXHj0eGJpWGT5h5/iOTj88VyljJLeCC3bOxRjn061c1+7SEQxrjKgMRjvUlHo8d6Ne0uxluAiPmRVjQY2rjAyPqOtaWmaP5tvATHGssBeVZFPYE9/rXH+CluNWt1JfyjKwhX2BJLMfbn9DXq/wBqtNCktYDI0jbACM5AySB8uO9QUiPQ9FMlqIplDIzAltucxrznP+8ayrjQTdMInjZWYgk4rsrHVbSS4urWI73+UrIw4xkMQR2H+Bq1C8d1rDvKFVN4ZyowB0JwPTFSzWJgTaFLHCb7Z5SSP5cWQME8/wBQKLN5Y7s2bM3lw/uc4GMrgt/OtlvFFrqmp3Zfd/Z+lY2owAEjhcKce5yaqQ3WJtLs5JVtzMJLuaRjlgW3Ek8dMEAVBoVZJksdSneSRVSF1ZVbOcgZz/KqWtsdWUO0TFYodyr0B3dCR9AawI73/hJPFUSb2WN2WSRpT9yNR3rv7y8s7iN2SP8AdM6hvMGAFC4BA/OrIOEh02G+txbrB5TsyBpG9+en0Arr/Bfh8N4igiAK+apijkB+6QDz+lWLXRXbfdfuhBESsZxhpmHf8K2f7HvNKGlXtsvWcXCr7oCWU/XP6VEjanG5ja94blaG/hMe+S4hUxso48xQcH8eTXm2qaHmyFwIv3kWNx9cmvovUJkk0awvoVjZogvl7hwWEi8H2w+K8+1vSZGW9iaBULTblC8A5OWX8KzuW42Mv4QxLb+IljMnlRXURXhv41wV/ma9I13Tb7SdWsNZIRk+WOb5cEEnPP8A30a840W1ls763dIxvR1cK3GCDx/KvXZr2TVtHmtvKF1bzHzUZuWUEfOv4EjH0ouO3Q4vx/YxaDdQ62+WkgkxcRcZbnII/EZ+hFZ2mX1n5glIaSzul8wFACAwODnNafiTUYvF3w/uJUK/b7SMR3COefkGO/U4Ga8K0/xRNp8L2HmH7PMG2+gLDg/ga1iYSVj2rT7621jVNiYUREorKfmGQCT+JArJ8QXixaheWk7fMqZXcMjOQRXnXh3xdJoviq2u5MmFJQk0fYg8Gu68eNAJtN1KMPJZXAeBnYcg5zg0MCp4kj06x8q4t0WNmVfM+XjB5z9K0pNetLHw2IWtFjuP4JD0ZTnkfQmvKr7XmtZkhuC0jQvjZJnBj7LUNx4vmupHy26LJEcfTYOw/OrWxhLQ6/wbbtrMsdmWXcivJGueMDIOT2zzxSR2Da3eTBIS9ujcxj7pYcflnFch4H1KcXl9bwswmkQSJg8fuySf0Neq+H40/seMW8g+2kgLEDgDvub8zT1EczofhORfHNpasyp+8IbB4+UgZ/M11njLW7W01TVRct5sdvJHFtVcb2QHdz37ViXOpGw1CC6jJaSMgl15ZiCCT9K4zx94gl1q6ecyKyzXBCpH+tOJLPLrqzLSYf7+PmPvSWNpvbGMkkrj1rotS07y2LMMbsmq2m2vlOJFHzK24cenWtuYzsWPCl4y6ff6bIS0Eyh0jPRXHRv1rlNQQwTn7ykNtJ967XQ7JLfxMkT52SNgfieKyPiBo76brU9u6mNd2RxjrTTJehzUWoGG4WX72Ooziu60rWlmksryJcTDdHJz97I4/LFedFTGxyMgd6vaXqBt5lAYjnIrTlI1Ore9t1ub1duxWiYMB3bORXJX7F5QT6VqyXbrHKxAyw+9WPOwkAIORWkNJES2HL92pFqNDUgGOa92Gx5stwb7tC/dFL/DSZFWRqNop/4UjAdqABaWkXpS0ALn3o/Gmsdq5oDbqAEYUq8UtFAajdpo2+tOpCcUBqNbC0ypOD2pNnpQAuwUYPTtS7qPqMUAJsLd8UhUKwyaUn0pG+agdzUhYs3pxmq186hSDViNDUF9p5+9nivnmrnUUrfc2dpxTvJZZN2BkUQslu3LYqWW8hjGS4pqJY+K6Kjk1bhv19Kyl+bnoKWOcL7mrKNv7YrDuKX7XGEO44NZYuT2qOGObUr1beBTJK3AUUATSebdS7FOSTwortPCPgWW6xLdRgrnhT0rT8G+B0j2ySfvH7v2PsK9V0fRlhXpjFc86nY1jEqaL4dS3jVETCjjGK6/TdFO3IQACrWnaX0duAO1aDyFU2x/KtcbkbJBGsNngQcv3eoZf3khYnJo3UferK5ohQKNtOVcU7j0qR6jFUUMvHFSCOl2496kCDy/lzSgcCpdp69qNo9KrUCIrmk2elTKnHNM/ioAbtPpS+WKVqd/CaNQGeWBSbRT9po24qQGbRTdp9KeqliacOlADNtG0U/bSNQAwqKXaKWnL0oAipQopyr8tFACqopSu6haQmq1AbtqtqCZtJMjjGKtry1RXWVhb070dQPknx1obWXii5jiXPmXDbVWt/R4Ws/BeryqFBISFgDzy2cfoas/FBVs/Ei3UTjcCx5rl11r/inbmzQhpLi5SQhecAKf6muyL0M3uZV1cy3V4tsqlmJAVEGSTXStZx6LD9mlZWu1AExHIjJ6Ln1rE0/Vf7NuBNEiC66F2GcL7e/vSXVwLi8bywW8xweTzk+tUI6Wys4rd7a3jAecFkO7sAQAfxya5zxcsUOtS28fzCIBSx67sc1JH4klsdUnmC/vm+7kZ565rJiWXUrpyx8yR23Ejrk1LNdTrdA1YWPhphHJsnZjz32nA/xrXk8WfaL+2k8w4jjTk+o7fSuIumNrDHEOGX0ohmO0E9TxUspHpOh+JpVyS+V84PIzE5b5SoGfTnNdDrXiRrW01GEyMGZUUKh6ggE4P0GK870i4jtWhM0XnRKwaRP73cD9Kg1C+uL6ZAzEPIc8GszZI9g+Hmny3WhycgNJI0ksjgbRyMZ/DJ+lcz4k8SHUvEWo3abkQARR7Ovlg44+uM1f1bxlbaD4Vg0rTEDzfZwZZNw+eQgKSPYACue8A6DLq2o2+4GVAyu/PX5gP8Kyubcp239iv4d8HPrU6wtcahKqhWPzjKkqh9MDk/UVgaT4qYX1y06B4WYDJOSig8kfUVa+NniJLe+stAs/li00ZlOeZJmHJP0A/WuT8N2NxqWoJZxoS/XJqlIXJdn0P8OLV/GE7PbQui2pGVxuABPygn6A5r1rxJ4ZJ0u2lUDYrs64GMcnGPqKs/s7eGYtD8N6e0wjWaT55T0MjHPz+4x0+ldXr0KeXcWSrk2cn2mKNDuMkRIHP0yKylJs7Y0+VHzxNK9lpmqacytviBubLjqMgsp/px2rpfGnhmSbT57+OFVR5Ybg5fG0um7j2YZ59at/ELwvJa3AuIkMUcp2xlQflfHKHIrQ8G6p/wAJF4UbSL5F+2WafZXVhkbesR+meKgUonmltJZpcLLOCI8IjOPvAHPNa9pIbe7SbS7srPbDeyAAmWLo+P0/Wuf1m3XydStJIPL8jKOc8nJ+U4HpXma+JrnR7+O2mlaOWElfMU4BXsPoRVmdj0DX9L/4RPxNG6IBpWtRADzjuWOTHPP+eteLeItClsdQvtOkhKTRs0se3n5evFe/afead468MXXhzVrg2900fnWFwVyh9Fz2Oc1474psdSjQpeZ/tawyCSciaEcAqf4sVpEmSuebTXksMz+fu3EhiD3Ir3CC5tvF3w7iWzJN0rrKOcYYD5g3+e1eP6tor3FnHe2xMgkO1oz1U1sfDPxe3h2+bTrkbre5yu1jjnpWhzlPxZsmmS8iz+8Rd+T0YDBrkLi6a3mLAkjPevTvFXh3y7WV7fb5LHcFByEPpXl+pRsp2+lVEymanhzWDaassivtUkg49D1FepeE9Siur/Vj/qvKjjEasfvEnAAPbgk/hXhUUnkzIW4XPOK9V+HeoW41K/ieRpRKsZRtme2MH86GZon8SawBNJEjnzChDurcAc8CuIkv2ZoQSF8t9wOPfNavi63Gm67dW6ymTYWB4xt9qxtJtlvr9FY/KRn647UAzu9c0yPU9Ptri2GYpI9+7Hcnp+FYukQpb3tpDgu8jtEq9uSMn8s1v6PrUUVnLF5ZkS3GTH9O351zN1fR22oWhSRtsTNhsYOSeo/WqRJpXViF1aKbPz8KpHqOM+1b/wAWtNGv+EoNShtlE9iVSdwfvKRgEn1yKoWEkeqW8nkLmRWDjce3T+ldn4q1S2h8I2sZt0i87EMyjJEwzkcfnVLclnzrp+nvq3m28W3zFQyfN3xyR+VY/k7WLjoD+VbV0x0fVnMRyoOVIPY1TuYcgyouYZM/hXUjFjfthkh2Z4ximR7Vt5lxliMCs9XaGTnlKsCT5SRVx3RnLYmjb7uOhFTK3aobf7tSrXuU/hPPnuOpNtLSN2qzMF6UtIMdjS0AFC4PWm8dzSUAPo9BTV606gBufmxTqa3XNJ5ntQGo5qThqSigBWo3UlFADvu80m71pG+9RQA7grkU2iigCidWum+6+2oJLmaTlpmPtS7RjFMkUbeK8jlSO4ap3d8ml2io8ndxTuS1Q9CtTYjkxajHIrNeYqxIPerVvMPsuzcTx3qjNwealgTrdHaQTwa9T+H3hWSNWkcI/nqMt3C+mfevPvCGhtrmrJEQfLX5nI/QV9J+F9FjtYFULwqgVzVJGsUaWkaOsKKu0dK6zTdPB2hhhV5qrY2mdmOuK3wq28OP4iK4nI2GTSBV2oOBUO7PNRyP83Wmq26sma6k230605VIPNNDbWqRfmpALyehpeaXmijUBdppKfTSMVICHjqaTPvQzbqbkUAKpG3HeimUKdvWgB9FIDmmmQBsd6AHY3cGj7tRNOu0461EZxtyWxQBZxuOc47U5TtGN1UDeR/38VA+qxR9TQBqMyKc01ZFbIxzWFLr0I+6cn25qL+2nY/KjNn0FAHRecO4o82sJZryb7sTKPenL9twQRz2oA2VuQF5NBuR6Vi+VeHqKeLe7ZeKANb7RlvQUNIe3NZQt71Rxj86GW7jTJGfpQBreZSM3Hr6VkGa6XkxsQaRtSkjU70YfUULcDxD41tD/wAJNOqjlTg/U4rzxspjIKoT1Wuu+J98t54k1FkUl2YYB9q5FrpF0+NQpMobOc8V3UzN7mZNKiyHytwYnktVi386Zo1ycMwXj60yS35344ruvC2m6XcaGsl2cSruKkDJ3DpWgjlZNNa5upEOSVOORzwcVcsbRtPZW2FXXkNVrw+pn16YSHcpY9R716HrOi7vDdy9tbByUyWA5FYydjaMbnklx+8kz3qzaRs7DAqeTS3hct5bfiK6Pw/4Vv8AWNq2trIy5w0wU7V+prJzRtGm7lHT7Y3b4Z2WNeTtXce//wBanafpc+rX0jRDYkY+YucBa9GsfAuv6ZDDHa6fBI9wpG8yAE/gabofwi8QX0z2m4QvK+JHL/uwP9pvaseY7I0mcd/ZP9sanHaaesjqFBZmILNjq3419J6T4Zsfhf4HW7kUPfSR7yeBhccA/jWv8Ofg/o/gnTZ9VeH7STH5cTSL883P3uegPYVz3jLR9a+IF4LSwQXUNuu+U52xR46Bm6ED0HpWLmdKpHzxf29xrurSXBX5mJkO3ngn9BXvXwi+ELMlrJLErXF86xN1JCH5mA/Ac1t+Dfg/YRTKl2VuRjzZ3VBulfqqZ7KPSvo74f8AheOGdb508vyohFbxAYCqclj9ScfhU8xcadjrbHQbeHTkhMce/AP3BwQMAD2qPVNHM0MclsTHPGvCj5Rz1X8a3Igo256VL8sjAgDP93sRTvctxOBuNJtPEWjyJhohu8udccow46eorxTxZ4V1LwjqEl1C4SVMoskf/LdDg7gRyGGOlfQutwmwvnvov3RfiVCPlf3+o9fpWTq2nWXibTlh3IoRi7DPLEjt6UBynzZrGsQa5ef2lbw20FzJEYr21bKCTHqOxrx/4neCX09I9VsHE+mSgNE8Z5i4yUYdq+lPiB8Lz893CdtzGF2XcYyH9jxzXmd9aT6FcTWWt250hrldpuI4jLbynAwzcfKT9KaYezPB9B8bTaLNGrqzoh+VlOGUf4V313eW/ju3j81o0uYQDDPbxkv07gd65nxV4P01rlpbO7jmQsctCcpWXo+l31rP51hcmKYDBVGwWq+Yw5XexHe6Tf8Ag+5aW7t/OtJh8y4IDD1HvXC61Z2zXDPbSs8bHcoYYaP261794WuvFOqrNbxwxXQYfMkqAjHsOa6o/s8nU7P7Rd2ix3LtuXaFEfPuO9NTM5Ub7Hzt4f8AHt/Zr9kuwt1bbQpVxg/XNZviE2lzI0to6hWPMeMEe+a9r179n+4064zb+Zan1aPctY03wH1FtzI8Ny/9yP735VsqiOaVGR4LcWbou8/KucZrX8O61feF76O8iUq2MKWGPxr16b4RahpsKyG3Ur0LcMB71xHizwjqlrcRGbLLIcIxT+tXzxOd0pI5zVNWl1i5ed8tJIcsR1zVzw5az/bo5AhVFPJY4Nalv8PtSt43dmTIG4HNYcmpXFvcFJZCoU4OOKq6M+Vo7LTrH+1LmX7KzCfszYVRk8E881zviFXsb4QPsd4327kGAcdTU+m65Jo829oTJC4ILE/lWHrmo/2pMpjbAJyAPryatEnZfD/UjY3knmRrNE0LwyRY+8pOa7/X9EutS8I3VxHFHstF81QcDCgZ715v4PmSa6KiXywCqhvqD1/KvTPB/i5bWx3TbLkQs0csT/xRNjGR34oW4anz3qkccgldmIYdBWZBqG61Fs6AgMSD35rZ8ZQrb6zeBAQjSs6em0muXRvKmyM811I5pCy4YnsKaV8oDFWYoBIXUn35qRIdrBGGVBxmtomT2Ibf5Wx2qwpFQLGVYg9uKlWvVpbHFMlopq/dp1dBkFITjrS0nXrQAhOelN3U5hjpTdhoAd/EDTqbtp3bFADWFJ3xT6OMg0AItBOKWkbpQA3nvTlbHWk2nrRtoAUmm0UUAFNwTnFOpC3ykDrQBl7vakbkU5vvUleZI7gtbZp5MLj8a2LXR1ZCHA+tYauY3yDitK11lo+Gya55FF1tBCcoT+dVJ9GkT5ieM1c/toL2apIdQOoTRWyJuaVwgx15NZtlI9F+E3hsQ6bG8kQ86Ql2b19K9u0ux2qFx7VyngnShDaxBVwFXABr0C1j2gY4NefUldnRFaF+zhVF3Y6VHdTfMcmrXEcA7ZrGvrgDIB5rnuaCNN83WpUbPNUEk3YNWo3xSKLytxnGT71KrbqgjfdxU6447UagPXP1p4WmL3we9SbS3epAbuPpRuzTqZ/FQAzmjA70rsI1JPFVnuAqn19aAJGbb9KZ5gZay7zWo4F+Z643xB8SrfSZkjw53/c44NUlcV7HfT3qwxsxboOlYj+LrXzNokXzP7vU18++Lfipq+qXUkMExtYQcDyj8xrO8N+Lp9F1KO8uiZwOokOfxrX2TJ5kfSH9sTXTBYEeRiP4VOKsrpeqXKrlRCD/AHzzVPw78T/DuqC3ggvI1nfH7sLg5x0rrmuFxwc81k9NyrmPH4Wdl/0i7J/2UXA/OrUfh2wT70ZkPqzGrZk3HOM08ZkUkNjFGoyOOxtIfu28a/hUiiNThVA/AVHz6mjAjjaRzhRyTUgS7lX6UivEHK5GcZAryH4ifG230mY2Wjx+bcq2Hlf7q+2PWrPgf4jR62vn3Mp+1E7BGo4FXyu1yeZHqvy8kDgUeemcdvpUcMgUgnoRUu1TyKgoPtEft+VG5XXAANIqhsjHNSLCI1JPWgBm9VGAf0pkzIsbFgDgZ5FLtHpTJ4/MhcexoW4Hzr4os/tHjcvKgIkLOeOowa4C708xswXP3jivWPH1m9h4g0u4XlGSUHI4zx3/ABrnNc0uKLQdPu4nUzzMd6gZ2rtzXZB6Bqc3p+lNeWzbYmJjGWwM4HvWzo1mYtN1MGNt21ZIRjjaDhsfiRXUeBHs7Z7gXNv5gmRdqK23b6g+tJ40jiso/tVhCY7YqRkds9qu4rHJ+Fo/tmpKVQKWOeetfSHgfQ4209BMisCAWGOvfBr57+Gtul1rkRdvLjBwS3pX1J4fuobG0URjcAOK5KjaO2hFMgvvhXpuqSW5ksYDgDO0Yzz3r0nw74VsrCBYbezighAGI1X5fyrLsNShZgc59zXRW+vwQhfmX061xSkz1I00SSeBY7jpHCig8DYDU1t4PibbGLiS2wceUvAH4dP0rVs9chuEUBsduDWijQnLAqW9xzWbbN1FIwb7wdZ311BFfPcX0CfOY7iclOOnAwKfdbAqWFiIbeBWy0dvEOfQADj8TWy1uk3mCRAy571JaW8VuQI0WMf7IxU3GR+HfDqQyb5EBP3jznmu50+FY0AA2qOlYdriP7vHc1t2cxMfJqkBrxkSYzSsgaTjjio4SD2IplxcCFveqHYVo45eJMsB03cj8qxbjRbZpd6xLu9gBVqS+BbkkVBJehGz1FWaKJh6hoq7vLntY7mAk7AwPGfoapt4VaaN1hsYY0YnJmXcn4ZNdVFeRyEBCTTtzoJRkOg6BjyKd0HKefj4R6XNKjX1hZ6gqjjz4RgewwBxVeT4K+H4Zhc6fpVrZShs5hiGD+FeivcMBlhx9c0yO+jHSi5HKjmtJ8Ox26sJNOggccCSNAM0+bRLaEfLAgGc9K6drqFuprOuCJN2ORWZEoo4XXrZZFZMZArjb21Ea8r5mB+Nd9q0WGeuV1JflOaDKUTkbu1imXY6Blrg/ib4XbUPD5ktx89q6yhf9kHkflXpE0Yz6msm7UsrA8jPQ9PxquZmEkeTzWqz2qTou+FxvQ+xryP4gaTEt40seFL87e1e5X2mzeH5JdiGXTnYkIP4M9vpXj3xEmikvE2DC11U3d2OOpHQ4mwkeGTyptzxNw23k49qrzafOrSG2hk25O0uMcVHNIWmxmkN5IxQCZwvTGa7zz2dT4b0+50+3Bmt2CO6OTuHIUHj9a0/7Yk03ULmcxfJNEYWTsOm38eKyfDk0f21AXdzkYLnp7AV0Ijh1efXYERlKIzguPukHj+RqWI4fxCi3hYsd0pGVbv9K4ybKuQeK6TVJpIZ3jcFZIyP5Vi3cK3EbTIQCOua3gzCQ61ZWZCeoq7cMi2oAALGQn3rLt5BlcCtHYJJE9MciuiJiyCRTuwR82aFG3rU1wu2U561G3SvUpLQ457ibvSgtTVpa6TIXdQSaSkbtQA/b6mlpq/dpV+9QAtFI3SkWgB1FNakoAfRSKpxk0tABRRt3UUAJtoC+tIpOTStQA36Um2l2ktTtooAyfxqSGEucngetNj+ZuKvwsFUDFeROR6GpVaxG7O/AqOSMQ/dOTWoNrHBximyWCSnC1g3cCnCwmU/JW/4J09LvxJaArkIS+PoKyP7NdG/dy12fwp0+aTxQXkCsBCQDjuSKzlsXHc+hvDtmEhjBHautghG0AelY2ixbYY9w5xXQwqeDXmSep1oiupNkOPzrm72bc7cYrf1J9sbVylxN+8OeagrUngbJ5q5Gay4pBnPSr0LbuhoA0ofu1ZXtVSFqtxmjUCel2mmqcijdRqAu5l6mmNLsyScVBdXiwKWJxXOTavdapM8VkrPjgt2FGoF3UteS2YqTlj0xWUf7R1T95EoihLbFeTjJ74rS0vw8kMvnXX7+bOfm5ArVvGCzWxOFUSY9hkUAU7HwvZ2rCS5zdy5yfMHyj8K8h/aGkRpLCzAWLywX+RccEkV7pHmX5e5rxL43+E7qOzbWbnUI1+1Xn2a2ts/P5aoCzY9mIH51tS+IxmePW8MLeWkYdJOjSOPfmpNSsYWkjaKbIJ2ttHSqltDP9om/eM2w4b39DWnpu6Py4/MjKMM4bjn6+tenY5+ZlHTWl0nUoJsghHVvl6nmvsHQbtdQ0q3uI8GORFYc+or5Xu7WHcsdxcopGOnQfiK9d+A/iB7jTbrSpZN8lq+UJOSVNcdePVG8WeruvQHrXnPjf4uWng3XrO0SI3XltvulQ87fQe9ehyMZj5a88c14z8Vvg/cX98uqaMu6WZ1WaN2wMnjdn0rjNT2PTby317T7bULGRZra4UOrD+XtXO/FbWJdF8H3b20vlzYChvrxWx4O8NweDfDlrplsS5jGZJc/fbucdq89+OkxXSYkLHDPuK+wqoxvImWx4HGkZLGQs1xISTITgDv0rQ027k0eSG+gcjyuVHYn1rNjKTK2B849avMqtCkcbDIHINeooK1jDmZ9A+CvihpuvaeWlkaK5jj3SKwzgda5vRfj5C3iq4S4j26PI+yOQfeTsGI9K5L4MWsTeMGEqJIjRMu1uVPTNeg2PwN0u18aLesqnR8GRbU8gSZ6f7tefUgom0Xc9Xt2V1EqNuRwGVh3B71I3zYpq7VUKgwo4AHQD0FKW21hqakZU5prfMvtT2wFNUL28jt1B8wIGO35jiktwPPfi5DDDb6e205849uORivNdQYx2sasMxqQVHpXtvjj7Hc6BcW008O5gDt3AnNeQanALuzjRGyVGDit43FdD/MgtfDkVzbO0jjhexQ55+orntS8RS3mj3ljNJvhKEhgcc5ziqs2qXGjRyWM6Zj6q+O1YN5NHMoAPLNg+lajOx+H6st3bEDaG5B619EaGdkQwflUYL9ST6YrxjwPpizRxuE2g4xivc9FgjtFyq42gZyOprjqt3O+hojWtrO71Bd63PkxN0UDB/EnrWrZ+G5267pNowCprHuPibpPhuPdql9HEuOSYiefQDNVtN/ac8LNcSQpHfzBP447Y7TXNyOWp6CqJHVR2M9gpJkljPbk1bt9evbFlVppCv51yM/7UHgiaeW1uVvYnjPzF7U4HtkU/T/AI7fDrWJAo1VbWRjhRdRvHn8xiodOS6GsakZHpdl4xfCq4bNbi6+GVW6n2rkdPtdJ1aES2F4lwh6PDIGx+VQNNJo96sczZjbo1YO63NE0z1Gy1RZo1I6dTXS6Xchtgz8tecaLdBlGDwea7WxkKxoRTiUtTqriYIMJWBfak24rnjParSyySQg8g45zWZdMofpzWlzRKxF/bCwZ35IHFZuqeLI7eEOmQR2qC/kBZl71g3Wlm8Ylydp7UXK0Jf+E86qkT+Z1GOhqD/hZE9vKY7sSRrn5MZIA96VdLSPYf4lGMilj0GO5c7nDE+vP6URE2g/4WJFLuYTDJ/hJq7B4imumKoN24cHNUJvBNgibpJlHqWQfyp1vpUWmyIy3SjHQrxx9K1MnJFqbxFcQ7l3sZAeQx5NVl8SXEeXViecEVqM1rew4Kx+dnhsYrD1DSTbSeeg3f3gpzSsQ5Iq6l4wdlf92WbvXKXnjBBE3mRNjNdLcW8F5CzJAzH1x3rlb7RxLMwkgwtFjJsZBr0eo7lVQDjIwQTUUrHDDGDVq18P29qvmRAxyE9lH86We3PPce/WmZPU53UFMkeM49fSvBfjFp76esEsYKRu2G2nj8a+g76PKtgV5T8UtOTUNBu0wS+Mp9a2pbnNVWh85yag0jkOAQOnFCxtMwIxiqZVlmOfXBrWso90saYPNeieUzc8Kw28mpQLKzBs8cfLgc812/hvTLi1j1XUpYwqLliMhtyk+n0rmPDFqiXEr8ZQYRj0LE4Ar09bd7HwjqN1LgbsRbduPmA5FZ3KSPB/F5H2/djEm3EgHTdXOq25yp710OrKZmlklVlaQllLcd81zkqlWzjBziuinsc09C19hkW3Mu1QqkDOcGr+l2LTNkctjIHuaQ27y20IYttkIHSta1u47EvcBAI4cBVPViK7Iq5zSZna8vkX7QD+A7T9R1rPp9xM1xM8rnLMc0yvWpq0Tjk7sazY4xkUp6DFAIZfxpa1IEJpjU7bRtoASl5pPelDUAOprU5aMe4oAbtNG006igBv8NOH3cUUoXvQAlItDMKN1ABk96MikZuKbuoAViKKUY70lAGbCcMTUwuAvXpUduvm7qhmyvHvXhS3PQLq3QY8GkmuXBGxsVnZNO3t60rAattcMi/PyfevRvg3++166PI8tUA985/wrylbxup5r1T4FSG61bUiR9wQj/0OoqK0TSG59L6PH+5TI7VtR/dPHQVmaXH+5T6Vsp8qgV5L3OzUxNYYLGQK42ab98wrrfEHyx8cc1wstxm5YjpRENTRV+RgVftm6VlxPuIq9b1pYNTZt2Jq4h4rMhk4q9C3FZAWA+PpVDUtYisYWeUhVHfNGpalHp9s8shwqjNeD+OPHUuszPHA22EHABP3j6/SqSuS3Y7U+MItWvv3j+TY5wGZwpkPtkivRtDktpLdI7ZBAccDGMivjPUtJvNQmMs900rf7fQD2Fdr8LvHWr+DNWhgu5ZLvSXIV49xJj9GUn+VbOlpchSPqia2aHlhzVO8i+0W7KBk5BFbVvNHq2jxXSEcqCQKzGyrEdK59tDUbZzCREfpkc+1eJftF/arfxDZTO4Wze1JiYHhDuy3bqSR+Qr2W3xHcSxHoeVrD+LGit4g8FzwRCNplUxjcudykggD0O4CtqT94zmtD5YlV1AkdisTLu3oMMDUuniJsrhXc4J8zjjufrUUbQTJLGxkhkj+XYeQSDTrcmOeKUhflPK44YeleucZZm8nT3cvEWSQY3xMDsbrnBrX8D+J30HxJbXxUpCzCF2Rcbs+tZMcSKpmkto5UPyssbkMx6ZIxU37qztmh82Tyc5jEikMHHoMc1lKHMrFJ2Z9Z6TMt1D5gJy/O7vir8sYZNrDIPBzXkXwg+Ija0qaddyBrtVwp24yBxmvXGYla8qUeV2OpO6IA5hbYxJHY14/8fo1ktbYmQgmRUjA7nqf5V7JMu+NgRnjtya8L+PiOi2EgDNGHYZB6fUVdL4hS2PKmUQw7RhpmODtHSolnlfgFemOlRrcs1qyDaVL5OetNjlEYDBSeeRXqnIdT8NdSS28YaeS3lqWKk9Oor6qG2aPGfl7GvjCOZ7V0niZVbgrX098L/Fa69odu0z5nVcNj1rgrpnRTZ10cnlNtbkDoanU+ZUcihlOeucikhkK/IR9DXFudA6Z/L6DNcp8Spks/A+q3UkHnbYs7V7e9Zn/AAuLRB45/sKRmVB+7+09U83+7W58SIJrjwHrzWmGkFo5A69PatFHUmR8iRapMZCXncjOc7jXaaD4i+1RtbMRnHysa85ZX3nIwe4HFaenyeSEO4hia7uRWMeY9B16SOSxRcq6EYZSOQa4WRfMlWPGAH4x1rbGqfarNo2GZF/lWPbET6taqvBMijH41HKacx9B/DnSzNYhQnRQR+QrrNZurrT7Ngobzegx3rJ+FrFI5BJ1HH616QdJgvMF13H3rzajsz1qEbxPnCTwPrXjDVHjExKbuQ7HC16X4H8L3HgeF1OhRahBn53dASfcZr1/Q/DVrZtiOJB3OBXUf2Pb3Eao0fuO+DSjU5dDr9jzanxL4v8AB1/N4g1K6t7DbDPM0iRx4yFJzjFWPB1x4k0DSvEVhZ6C0q39l9nuGurFZT5W8H90WBw+e47V9tWfgXSyoZ4VOeSSozWvb+G9GtML9mVx1yTjFae0H7Bo+D9D0Hxf4fuNNm0m11bSd8iJJL5bLHgkZLDpj8K+nby+ku5LvT5ZvtUlsqt5q9Tkdf516vNo+jXSyJLZwiLGNoyf51w/iTT9G8P5/s+JUkkHzbR1rmqyUloaKLTF8B6u10qpLwV4r1rR5N0kfPFeFeD/ADLa8bOVDHd/9avZPDtyWZWP8I6VyHQjvplRLUA4BNcjq1yqb8etaeoasJI0APTriua1KbzVPoTSci0ZV3fFpBg4Gadd3Qt7fzG4GKpXSbpo1Axk9RUviLQ7jXdNlt7C4S0JG1ZnGcepxQpagzirjX9Z8Qa4NM0TyI3Ub5Z7jO1VzwAAeTXD/Hn4geNPg7q1lbWt1Z3Fvc2/mCSa3JIYcMOCK9HtPhLZ6ZaqJL+W6l6tICUOfoKxte+COl+JmQXu+6KE7GmkLbQeuMmvRp8tjjlGTe587WH7Snjm+uX+031jGoUmP/QywJ9PvVbs/wBrrxTZyiK507TL1RgFlDof5mvcdL/ZQ0b7cstsIEk2kDLdPUnir7fsu6VpPn4toDBInAUchsdc49a090nkkeYaL+2BZyxgap4fuLT+HzYG8xT9BgGvV/B/xc8O+Mrdf7O1BZJD96NgVYe2Kq6x8BdM1W38trRRJGVkQj5T6EH8K5yT9nU6HqSaholx5Mq/MYz0rCTRXKz11bB51EkUvyEdM1BLpaNknl6qaLb6ta20azoGdRhhGeK6SzhaTG+JkP8AtVjzBY5660wrHkLg1iXdqVXoOa77UIU8s4rj9SjOWxjg96OYWpyF8oWOUEc+1eb+L7fdGcqWXBwvr616W0c7WrNcqqyMSNq+meP0rhfELLFdSRzBRGoJUscL06Z9a6YaM5aiuj5Y8Q6W1rrFwm3am4Fce9dZ4T8MySQyXEsRJWPcBjIxkDP61d8Q2UEl1GssYMjREhuuSDW1ousf2L4bmP7lZZU2IP4zyD/Suy9zzeUTwVbpp+rLcvHHIsLlgMZGRkAkfX+Vafj7UFsvDtraPPte4k3Oufu5JZm9z0rF8IqZLp5HlaIQjzGbHy49/eud8S6hcePvEkVhaMduSke7+Ed2+pxTHY5vVI2vFDLll3j5j1x0qLUtJju71RGAsZKg7j9BXVatp8dtPdwIN0UBEQIPVun9KwreRt01yQGWHkknAz0AranduxhO1ilrDRx6g8EMmIUOExwOO9ZFxdGT5MkhTmknLyTOxOSTUar8xr26UEldnl1HqLTo5DGSQAcjHNJ+FJXctjlCimtSUwF3UhaiigBT6U0HtQPvUv8AEaAFVvlzS7+vAo2imyZ28UACybqXdTEUquTTl+ZhQAuc0/dTFYE9KdQA1sdRSUSUUAI2RTaeeetFADcmjdQ1JQBSs+FY9KguM7utWLVf3ZFQ3WA4HpXhHoEPPrRz60cUcVYB6c45r0z4BsV8S3QJwGiU4+hx/WvMxjIr0b4FyBfFsyn+KDI/Ais5q6LjufXOkrujU9q2PLG3PasnRf8AVx+mK2vvIQOK8WW52HK+Im/dHPUdK8+f5ZWx0Jr0HxOuI3FebzSbJiCe9VAGaNrIc9cVpW8nvWFbzDitO3krQRu28gf61O0whjZi2MCs2GT5c5wK4z4n+N4vDulMu/Mj9F7n2o5bsHojnPih48+0TNaQt+6Xt/e7flXlraoZJNx5PesS81a5vLh5pXLMxz7AelRrdsOtdkKNkc0pHRpeBuOtTpdIWxkjjnHWufjusc+tSfblHUkGtOUlH1l8A/FKar4bWxfma3YwuPb+Fvy/lXa3kfkzuh7Gvln4J+Mv7F8ZQwtKwt7seUwH97+E/wA6+sdRU3FulwmDkYNefVjys6ou6MK9P3ZV4K8H3zVvy49QtntpAGSdNmGGR7Z9sio5IxIrLUVjN8pVsh1OAaxXcpnzN8TdIudH8aakJrSMWt2zXEQXgKC3zD8GzXMbYFUQpMd0Z3NlMge3vX0D8dPCUN/of9seXI00A8yMw/NubjzEYe6gEfQ189qscskcsLqbeTAYtwfyr1qM+aJyTTuXrfzFZdu14o8gIeCSeuaa0aeZFHczyW0O4tGJgSF9gcVXXc+JIwABkHDcketRzeZdQx2/nFFLAI0znA56+1bXMy3oWu3PhnU49Qt5CJIT8yr3FfUPg7xpZeMNPhntJAXC4lQj7pr5cutPltdQm027jdLzgEjBVgRkMD3BHNJomv6p4JvDc2E7RoTtbHKP9a5KtPm2NYux9jM4VSS2BiuF+IXwtuPihKllYXMdrf28Et1HvUt5uwjKADuQa82/4aEvbuFUawRTgAnef8K9D+FfxijsPFWga1f3MUtvb3XlzQxj94sUgKsfwyD+Fc8Yyi9S9z5gmjlsfNgmR45I2KvHICCrDqMGmQsJWwWITuK9r/bA+GZ8C/Ew6nA6nSvEIa8t36Hdx5mR6ZbI9jXhayCOPiu6MjF7l6RsMoU/dFdj8O/Hn/CKaqkl15kti3+sjQ/rXClgwQk4OOvanwzj/VtjH94USXOrMZ9k+G/F2n+IrVJbOUSK3RSfmHtWxNGsylWGQ3GK+MdH8Q3/AIdvBNYXLRFSDgHAIr33wP8AG7TNbjWG+P2W7GF+bgE+tcE6TRupHE6p+z/fSeMo7W2uM6XMxk+0scugByQfevoC2sIYbCOwDOsSxeQZGO5sEbSTnqauW8sb26SxkNvGQR0waYyhgSQGOajmGfFOs2MOl6neWatJKYZmjV5FwWAPBpqA+WpIBXNdt8avDq6L4sluI9zRTMw+6doONw5+h/Q1wtvcSSRiIldrEHdXoR1VzN7k/mSW+104brSpcCa+ifaFYODu78VG6sWYdlHB7VJp8JkkBxilKIXPpP4YYktohjO4Zz69K9u02327TgbcdK8S+F4Een2xHOEHSvZtHmMijJrxq257uGWh01iDGuBWtCHwDkAVQsIWkxxxW9FYny1GK47nsRiNWUxr98ZqnNeNub5jWo2m9yuTiq0ml9eOtLmNDm9Q1aWONhF8tctNbTXtxukcnJzXa3+lljgKMVkskVvKAcZzWdzJoXRdJFuwbGK9C0VQF/CuQt7gGRVWus0mbbGCTjipLijYkt1ZsA81j3kLqxGM81da6O4HNO2iTnqall2OfuLU9QMGqP8ApdvIdp+Wusaz87pxTZNNOzGOarULHKC6dmPJHsa07Kdmx0x7VZk0RTnK/lWc2jyxufLdl+laKpY2jBHR2dwikZbFbVreQsu0vXDwQXcbjbJn61qW6z/x7Se5Aq/aBKmjfurOPzcjHtiqlxbAfw5qWzkTqcjFWpWRunNJzuc7jYy0gDDgYpJBsGKsOwVulVLhi2ccVBhIydTY81yOoMVkaum1Jz3PFcpqMiq7GtEYyMa+ZTE2TyTXm/jK8tozMzt5igcAY64r0SSSNtzOMpg8GvKvH2hPLptzcQLIQueFXoMZP5Cu2GxwTkeR+JbiF7xFhjBcZGe+Krtp73SqZWjtkAAMj8AD6dzVPWLsWMaBDm5Y4IxyPSqV5Z6hbxodSjuo1YB/3kbY21uczVzTvNSl1yWDQ9EVnjZ8EnguR1dqfJZnwPqHlW06y6k0RWSZT/qyePzqraa1LpDb9HjaGSRSnmhOeR61saJ4FvtX0u7v7qYadBDhrm+vDk4zn5F6sapMTTOcu74N9liVvutudgTkt6n+VZOsanGljbWcI+VWMkjZ+8xH/wCujULqKK4mmjDCDP7sSD5n9M+9c60z3AyeGySR2r0sLSbdzza81axYOJ8BeW71HJmNipXkVF82OuDS898k17qVjypMWkalorTUkQcdaMigjNJtoASlHHWlwBzik+9QAfxZp1NXHelyKTAWmbTuNOXpS09QG7crg0ijbkdqVm20lAC7TRtpoJoORzmgBS20YpM/L70nLd6VVxQUwAoajdS0EjVNG00bTRtagCna8R5qC6/1hNWLf/Viq1znzjXhHoEP4UfhS0VYCfhXcfB248nxpAu0kyRsvH51xFdR8MbgW/jrSmYlUZ2Qke6kD9cVEti47n2z4fw8EZz2rdKnbtFc94Zk3W8Q6cV1KLhRxzXiz0kdpx3inPltxXk1/NtumGehr2DxXH+4YivFdSf/AE+UelOJEi/ZTbjg+ta0Mm3pXLw3DLyDjFblrcCSMc84raxFzVk1BbG1eZyNqqTzXzR4+8TSeJNemk37oYyVQdvrXqHxY8VNpegpbQPie4O3HcDqa8K/yfrXVSh1IlLoJSq2eKSiuwwLMfK80ScLxRb9qWapsA61uJLW4imiYrLGwZWXggjmvuH4a+Il8W+DLS4VtzvGCw7g9DXwvu24+tfQn7L/AIs8u6u9Kmf5VxImT0U8GuXER0ub05HtzLsZqqsvl3SsfuMP1rV1KAJcNt6HkVm3anyc55XkV5up0l1Vlmt2SBgs8bLLFuUMNy8jIPUHkfQmvmP4zeD7nwr4mOrbAui60XuLfykKJFJ1kiX3UngelfTFnLgI/wDeFdP4J0PQ/HF5L4K8UW0V3o2qtut/MHNvcgHBU/w7vUelXTqODIlHmPgm3kl8vOWKr1PrRDJ50xiWYREt8pP06H2rvPjp8D/FHwD8TJo2uyRzWdyGexvYfuXEYOATx8rDPK152qI0nlBgz5wSD0969OMlJXRzWPZ/hX8RPCuo6fH4K+J9qsnh1sLZ63DbgXenOrHGHHLR/M3Fcb8R/D9v4G1y905NRGtaSuW067tmV47iJhlG3euMZGOtdr8F/BNl8arqLwXcJ/ZurrE8unaoj5DAdYXGPmG5uD71ys3wZ8Wr4nvvCMPh2+vda092EtvFEW2YP3s4xjjrUuSvZjscNbpaSW8ewN9p+8yKcgV3OhnRv+EZu50E76pHGXkhddi7fY1z3hXw9p+qap/Z9xerZ3NwcQySZUbh1Umvpfwz8OtL0XQEtbu2gvJSm15JFDbge36VlOSRSR4DY2/jT9ozxTpOkQA6pe2lqtpBvfCxwpnlienPU965rxr8PdZ8B61e6TrNp5F3bMFcodybiu7Ab6V9e+Gfsnw11az8Q6RpkMbafIZZ4bdQpmhIxKuB7Dd/wGvavjP8C9M+NHw9k/s3yXv5B9v024dxHudlyokbuCCKiNVEtH5pa94Vm8P2em3zOtzpupQ+Za3C9yOGRx/CyntWNqEMdtMoik81GVD0wQT1FfSOi/sc+M7PRfFV54stG0uz0vT5buySKZXE8wycqOgGFOa8D8L+F5vGetWGk28i28l9MIFllGQhbOCa354kmbNaTWM7wzI0cyHDRyKQRT7fDSAqdr+9faf7Qn7Os2rfD/QNa0fTnu/EulWS2+omFQouokQAyY9Rgn6V8XTQeZmRNwRThmbgijmjLQ11Poz4F+LX1bSW0u5nzPaj7rHkqa9Tb5ehwa+Wvgsrr4y09lkw+G3jdjK/SvqXAbOea4amjLWp5T8ctBudW8OTNEAyQp9rYAnP7o84A7lZG/75HpXzZDIG7D1yK+5LdraPVrIXkRlspJPKnXjBRwUPX/er4v8AFWmHw74o1jTMNus7uWD58ZwrED9K6qMtLGcil9sXa6hWJboewrZ0FA15Cpb5W49a5yZsqpK7W6VasLp7W5jkGdq8nb1roexNj6f8Dk21rEOBhQOBivafC9qZo1IGc814r8L5F16zt5VDfMFIXHavo/wrpgjjQEbfwrw8RpI+iwiujf0+0O35QRx1rodKsZdpD/Mak0+xCgba3rW1xtUV57Z7kVoVl0/cuNozVdtJLE5WumjsWXntjNU7mWONjkd6VxtHD65ax2cLySMqqPWvKYbo6tr0yR5MaNgV23xRvvtHk2kRIDku2O4Hauf8C6Ltmd2HLNkE1Opgzp9L0fozLzW3HaleAK07XTQIxj0q3b6W0qkIpJqS4mNJCe1NEhh4zWvfaTLbr5mPkzXNahJIk2O2aCrm/pMizTAMc810UllGVGK4DzJLXE0fUV0+ka4L2EEkhhwaBlmbT25woqo2lkycjNb9rMLgcjNSyWIZ8gVWp0RZz39lov8ABTo9OPJ24FdLBppdumRVttFbbwvFCQSZx7WJjU4FVZAyjjg12dxpW3PAArDv7DbuxWljmkc9JMVX1NRyTBoxReRvCx9KoTTfNjtiqsc0tDK1WQcgVxurzCPJB5966XVrjksBXFaxIZM/qK0gjmkyqkiyLsJwzcA5rw/4gfFGCfw/c2PnC3vImKO3mKu4HgjGcmvZBIIZAV5bHr0qpq3w18N3WpabdnRLSafLXE8zLuLADAUjPqa7o2S1PPkuaR4d8C/Bdt4m8ZWeteJo5m0OAGa3g8os1zIPunH90epr3P4laZpmrXmU0ua2hmKgNP0/LsK9C+Hvge5P7+aCOLcuV2qOFzwB6Ve+IukxLZhH2JKvOW6Vxyq3lZHVGkktTxHxB4T074b+H4Lz7FHcMsiksqhvkPU1578XfihoMngpLTRpvP1W8l+YhAdid+e1fRcPh+FtEW4uS8ski4ZGw0e0jtkV8KfECG2HjPVY7Ig2VvKUTHQHuK7sLB1J2OPFSVONznHkeRiZGLMepJzTKfjdyKYcg+1fX04qMbI+WlJyd2T2VqLyYReYsbEZDMeKimUwyFDgkHGRTaXaW561qZCUUUrUAJ2zRRS/hVagRsx7Uq570g9BUm3C0agM20g+8RTl6UL940agJuo3UrdKbUgDfNRRRVagK33aZ97rTqRqNQEXv9adSLS0agLtA5pKKKNQD+GjoMmjvihueO1GpZUh/wBSKp3P+ub61ch/490qlN/rmrwjtGc+tHPrRRVgH41b0m8bT9Us7pTgwzJJ+TCqgbPNI33Tg84pPVDW594eCbwXVnE45LDca7ePLRivIfg9qD3/AIc02UPy0Ckn8BXr9vzHmvFqq0jujsc54mjP2V8DJrwXXZAupzAHvX0H4hjHkOR6V89+LP3erTAcUUyJFSO4bIBOBitC3utuMEk1z3nEEZNJdat9htJZt2Nqk12WMWeffELWH1bxDcKWLR258pfw6muXp0kjSyM7sWZjkk9zTa64KyM2FOWm0u4CtCSWE4Y5qSRgF4qmsnPWnrJuyCc1NwHbjmur+Huuf2D4q066Y7IvMEchPYE9a5IetW4fujIyKmWqsy47n3z5i6hpkFwuc4waoscHHY1zXwX8Tf8ACReC7YSPukjQRuP9oV0sylcjvmvGlGzsdqK1n8heI8bTxWoGdI1uI5WgnUgxyp95GByrD3BArLk/c3KP2YY/GtG3YPG6n04qAPoT4jfDLTf2qvgVaTT2cLeIVgZ7C43bPIuwQsik9NrMv61+WWp6DeeF9UeG6iWK6tbh7cofmAljbDKfUZzj61+of7J/iaa31TWfDssxFrMov7RT/DIuFkA+uVP516fD+zj8P/8AhNL/AMUTeFdNuNUvJPOMssJbD4ILYJxk59KmFb2ZLSZ+YHjb4c6/8K7zwv470A6hZ6XrUC6jYyRxtutZ9vzRHHTBzj2Ir9Ufhd/aV14F0K/1qIQazPZRPdFgN5bYCdxH8q65fDtg2lpYNaxfZFwVhdAyLjoVU8CpobN11Cct88LBSoJ5BxzWFXEOTuh8qPzM/a8+C8XwV+OFj43htI38La7cm4SFV4gueDKuPQ53D6V0kd4moW8dwhG2RQwx6HkcV9j/ALTHwai+OXwf1jw4iL/aa4u9PkYZ2TpnA/4ECR+Ir8/PhHrz3miPpN0St/psjW0iP975SRyPbpXRGftI3JtY737vI5OOh719Cfs3+Il1nwjdaLIf9M0OfyQc53QOC8RH0AZa+fNtd/8As960ND+LEMJYiHWbR7Zx282PEkZ+pG4fjVMln09daQl5byxTRRyxSKUaNxlWBGCD7c189337DfgRfFOn61pS3ejG1vhemCCUsjEHIVQfujNfTiqGoMYPGK4nUlHRFJI5d9DBO4Y3ZyM8+9fCP7aH7PKfDvUl+Ifh+0j/ALFuZQmp2AX5EmY5EgH91uQa/RF4AO1Yfi7wbpvjvw3qOg6vAJ9Nv4WgmjPoe49xV0qzjLUqyPy7+Hvw/iuNc0/xTZX8X2D5mWzWDBTcuCmc9if0r2lmEcfA5bgCvLPCul6h8Gfih4h+Hutsd1vIzQSMNqyAH5XHsV/lXqtvGJFEh5rtlLm1C1hv2FZI9r8mQY+n+c/pXzB8bhBJ8VtVnkjeGO4WCaVWGCSYxuKjuCRX1V0YEda9l+HXwf8ABvxQ+G+nXOv+HdO1S5ge4hW4mhVpkZZTt+bqRjHBpxqqnuS1c/LrXfD914evpLHULWWzuo2G6Nhhtp5B/KqbRopULkqe5r7a/ao/ZJ1vxV4w/wCEg0Ge3knkt1ils2XYX2ZwyH1I6ivi+8s59NunglGfKcxtweGBwR/Ou+nUjNXRm4tH1B+zvarPoVkwOdoK/rX1J4etvJUcdq+af2VfLvPDOAd3kSsp/PP9a+ptHjHGR2rwMVL94z6bBr3EdTpsJZeK3LSNW27hyKxdPbYw54rahOAG7Vx3PYRburhVjOetc1fOGJPTmta7l8xTisLUGKqSaYmcHrFiLrXm3D5dtXNP08WcmVb5c0/UYzJN5kfD+pqisN1IzEOevrQYNHoGn3aLCoK54rorPXLa1iBNujcV5rZ313YqokXzE9RV2TVHkxtUhaaiI3NV10310VQBVP8ACtZ01iszb+9ZNql7dXH7iFmrTkj1CxVTNEwU+1PlGjP1C3MakA4zUXhe1nuLiVl/1S8Gn3k814pjiQlz7V1HhmH+ybVYygBblmHehRNbFR7qbTpgW+7XQaXqy3KgOOCKdqejpfW7YHzEcVzOm3DWV01tJ8rqcDNDjY0uekabCk0g/TnFd3a+HUjszIztnG4d8V5rpGoBWUt6V2tv4i8yzaHceRjOapA7syNZhRWIA4rktSwrFeldHq11vyQa5bUGLuXzxWmpmzntSj3HmuW1OPy8tuwK6XUJdpbNcfrFwGV15BoRyVDB1O43KdpJNc7fJuXaOvetiaMtyDWbeQtH856HitYnHIzbOx3xvtI3FsDjP411ENhHeXC7FCeXEIsgd85J+prA0pgt425to2Mfyr0bwzowbS7eY/NI43En3rSpLlic8FeR2OgsLfTUR/vYrhviZo51azmIbadmFrsk3ww49K5zxVfxw2MjSMuQM8159P3pHdLRHzj8Vfi0fDvgSS0U4vpB9mVc9wME/lXyXd6mlzDsaERuMnevXNdP8WvES+JPGWovBJvto5WWPnjIPJrhmXccck19Rhoez1PmMVU55ND+q7s8UlSbMWvPBLcVHX0FN3VzxpaaC596M+9JRWpAv40hPvRSY5zQAtFFFAAVNLn5aTmincAplPplFwFWlakWlbpSAbQrFfpS7fWkaPdTuAjUm09uKcy8Uq/dxT1Aj/HNPA4pVXrmnVICNTaUtxSUAFFKDSUFlS3/ANSKpzfeJ96uQ/6larSfeNeIdpX/AApfwooqwADHFKrbWBHrSUfhmjoUtz6o/Z31BZ/CdmhOWh3RH8GOP0xX0HYqGgHoRXyl+zTqB+y38GcBJwQM/wB5fT8K+rdJ+aEemPSvIrr3tDshsZ2uQ7oWGO1fOPjqMQ63L6V9M6xH+5b6V83/ABQgMOqbumRWVPcJnESzfMa5/wAX3zf2WY1bBY4OK07iQqvWuV8TXHmxqmeV5NejE5JHN0UbSO9FdK2IDI71HIae1QnLcVQCKPmqb7ozV+70OXSTCt08azyIH8gZ3ID03ehPpTZIYmtzwVkAz7GoLKqsG6Vai6AVnxnbwD9au27/AC89aTA9v/Zz8SPZ65caazfupV81R2yMZr6Kvk2zMR91uRXxZ4J1tvD/AIo0+9DFVWTa2O4bgj+VfaazrfaXBcIcrXm1lZnTEzb5C1ucdV+YfhU1pMW2uOhHNOkAkbbjtiq1qxXfGBwhrlNDrPBXixvA/jTSNbDsEtJx5qKesT/K4/I5/wCAivv21uI7iFJojuikG9GHdSAQfyIr84ryETQqdgdWBRlP8Q6Yr7J/Zj8ax+LvhbZwtI0l7pMh0+bf97avMZP1U/8Ajtc843Vw1PWFG36e9P49KTke9MJINcD3KQqv5eGVtrLyG9COlfmF+0v4Tb4J/tQX16sTW/h3xQBfW5jGF3Mf3g9iGPT3r9OXYdMcV88/twfB24+LnwZmk0uBZta0CQ6jbLj5mjUHzUB9wc/UCuvDTs+VkyVj5lW5VYdzOAu3duzxjHWuC8D/ALRFnb/EQLBG0Zs7hJLGcsMTOhBZT6ZGRWf8L/EEHjjwjcaLqAczwJ5MgLYYoeAc+o6H6VzPhT9n2a08eGS/dZtCtT50TK2GlOeFPpivTsupkfrbo+p22t6XaalZSebZ3USTRPjqrKGB/I1c2ivIf2YfFkGueB59E3EXmgzm3KN3hf54iPbBI/CvY/Lryq2jLiRbQ3BpXtdyjbUix/NViNOlc5aPiT/go98KheeEdJ8fadbeXqOnSiyvZ4gQzQMPkJI9Dxn3r53/AGffGGseINMnsb6CS4tbPCxXrHr/ALJ9T/hX6hfEfwLB8RvAeueGp1Vl1K0eBAwyN+Mp/wCPBa/N34OMmn+HbrRdgiu9Ku5bW4Vf76sR/SvSpT5oAzvsZJOc19Ffsuy+d4F1aAEbrfVpQMdcNHG/82NfOauEyK+gf2R8NpfjJSflXU4mA7c20eait8I4nrOpaUl5CY5FBHYkZx7ivgj9tr4BaL4I0DT/ABPomm22nmW/kivGhG3zWlAZWPvlT+dfonLF7c15r8bvg3afGjwDfeGbq5ezEzpLFcRruMciNlSB+f51hQrezepq4XPgL9jrUvLvdd0yTcpzHMnoeSG/kK+x9L4VQPSvlPw38G/EfwR+PTaMIrnWNOSPzH1CGErGsLqSGb0+YYx7V9Uaax2r2OKjFSTnzI9fB3SsdRakAdaufbCi4zxWZBJ+7qVpDtyK5E7nsouC7456Vl6xdK0ZANR3V4VXA4rCvbuRmIHzE1tqIZcSj1otZVXpVAbi/wA3Sp7chX9BVgb9nJ5nysMj0rZt7eB4c+WMj2rI07a2PWuijhiSPA+8Qf5VaBxuWtHuorXG0KGJrsYVstV0+SFocyL1kYgivOFUxswxubPFdZ4dvoYdLKykrKD/AN91rEXKc9rUcVnqDoiKFQ4BUdaZayBnXJ+XHFRa1N9oupHU8ZqhbytvHJwtVZF6nY2d0NuM54xzWF4isN7faYgPMT9RVZNYVWKkkCpl1FZlZs7l6HNZy2Ado98JFXcx+ldJa3e0cE4rgJZG0++Dr/qJDgex9K3rbUjgcmsQOjurgSKeeawr6YqpHGBTmvDtPNZF9d8t3qkTIy9WmC5OcVxOoXDTM+K6DV7osGycVysmWdsHgmrOWRArhqzNUYKrryOwrWjhwpI5NYGuXCmNiSQRya3grnn1NEcV4p8U23hfQrq8n3vJEeVU8kZxgV6H8L/jjoXia1W2tLho54UXNvONkqjHXaev4Gvlf48eIJLy1FojbYpHHzKcZ2kmvG1vpgQ/myeb2k3Hd+den9SdaB5MsUqcrH6f658RtM021eae6jhQDJaR8AD1r5T+NX7Ttlq1jPpfhmZ5pZCVlvcFURe+31Jr5nmvrq9bbdXk8y/3ZJWYfqahZPL2qOg6VNPL/Yu7FUx3OrIk8wlmbduYnJJqxDH+7Mh6/pVVFztA45rTWAtthUgbhXpxT2PLl3K14pWKBSPmA5qrU14ym4YK25QcAmoa9WmvdOCe437tOpGU7d3vTa2JH8UUiL3NJ/FQAvOMGk3U9aNo9KAEoooqbjsFJtpaKoQmMc0BvWmuTTlGR0oAOe9LSP1paACkAxS0UAJwKTdTqKAG4xSUN96kagBaKVvu0zdQBWt/9SKgI5OfWp7f/Ur7CmrAZCfzrxz0CpIuDTKuS2eO9Q+Tt7UARfwmlUGn+X7Uu4DjFSykemfs+3rWvjOaHdhZ4Rkf7rD/ABNfaXh6QNChxzjmvg74Y6kmm+NtPcnaJCYs/XGK+5PCU2+FQTmvOxG510zb1OPdE3fivnT4zWvl+W4XHz4/nX0pqEf7nOOMV4R8bLInTDIFzsdSa5YblS2Pn+9bDNXK6sd8smevGK6XUMxq+eua5e8/eO9elDY5GZflsO9KAe5zT2pK6CWJMAy5rU0XSUS2Go3Epii3YQr1wDy34dqzdueK6aS6sbjw7FZqkn2+PYEXbhAoDMxJ75JXj2oJMvVr+XULn7TLI0smNu+Q5Yjtk1BCDMQpO0euKJAXj2lBhaWOQtIrZH+6KAM24hMMzKxyfpSxtt4rRvLHz2dlYk56ntWc0bQsVcHI/WgaJ1uCflJxnivsf4Ja9/wkXgWy3PudU8tvqvFfF5bkEHBzXu/7LviY2esXmlzPiFgJV57nqK5K0bxNYPU+hJF5z3zVSVfLulf/AJ6DB+orTvI9shx0PIrMvoy1uzKfmXkV52x1F+MmS3kXOG216N+zt40j8F/EmGOeX7PY6wBZTf3Q+SYnP0JI/wCBV5paTfKD7VYEAWM7yUdujL1X0I9xUsNT9HVU9MYPSo3U7jxXAfAP4hD4h/D+0nmcNqth/oV8uefMQcN/wJcGvR2AavNqKzNIlOSiMjoQD/skcH2PtViSMdRUDxkcis07O5co3R+XX7U3wzf9nP4/vrmmW5i8La+xuYY1Hyxlj+8i+oPP/Aq62xniu7OKWBw8cihwR7ivrr9qb4Kj46fCO/0a3hSTXLMm80xmOD5qjlAf9oDH4V+dPwX8WT2k134Y1UNDe2rsqRyDBBBwy/hXsU588Tm2Pqv9nPxEND+LlnaykLb61aSWX/bZCJI8/Ub/AMq+wWjG3I6Zx+ma/O+S+udO8rULD/j+sZY7uHsd8bbv1G5fxr9BdB1i28SaLYarauHtr23juI8dArjcP1JH/Aa5K0epWpaWOpBxQcCiuJlxHrnGQdvv6e9fmj8TvDs3wz/ax8YaVMMWuvt/atvxgYkJYAfRi4r9MI6+N/8Ago14TFlongv4gWsG2+0m9Fjczp1MEnKg/Rgfzrow796w2ea/er3f9kJQs3jnBOPtFqfx8lq+f7G+S+s4rqNg0cyh1YdwRmvoj9j6MND4zf8AvXNv+kTV0VvhHE+gtg2kVG1qxzgVbKBaljA9K8h7nXE5zUtLW+tpbeTlZAVbPTBrw+axfS725tGHMLlOP0/SvouSHbJkDOa8L+I0kem/E2+09vlM9pDfIo7g7kb9V/Ws3fqduHlysr25KryKlkmx04NNt1L4xV1bETe1ONz10zGvJD5Zyax2mHmda6u40kSIR3rjvE2h3Ual7Z9p9zW8ZDuR311Fa4YupDe9Vl161XGTmvOPFHh/XLi1mMV+yyHhSvasr4c6fdNdPBrN/wD6RCcospwrge9dcI8wpScVc9otfFVtC2efwrct/Glq21TJsPqxxXLWd54UtdQkk1aCKx0x1VI7yOV9hkzznHQcjmtbxnovg3SPC9xqdpqe5413ItveBt5PTjrW/s2YrERvqdZa67pcLGaSeM5wSpYfpUd9460ueRvKnKxA/u4+340xfgbY3lvEYtRvzuAb92FcY/KuS8TeCtG8L+IdLsbm/uJUuZCJWfgRgDgnAG3JxVcjRX1iDNqbxFZzMWW5Rm77TVKXWldvllUgf7QrnfiJaeFfDemkWM7XV/IuIY4Zy/zepPtXm3hXxlot1JNZapqF1Hfw9XiJKPnoAQOtFmi/aI9uN4CiksB+NOh1IrwDmvDm8eajpVxNCqtqsqufKjj+7tzwSfXFdnofia51IpvtXt5MAsmdwFZyKuemKwurd437jIpbO6+TYWORxWRZ3zeWjMCKvQxlpMqPvVyyGa0cxxVG8mLZwcVcjXbwazdQUruxU9SJHLapcfMwznmqttamQEngGpb6MyTgDnJrQ+y+RAoPXFbo55GPeIIY25rzHxxrsen2spZhtANd94ivBHDJ82K+XPjt4u+zafJBG5DyHauDXbh480jzcRPli2zyHxlrP9sa7cTFiU3Hb9KwWIbpzWaZnBPzc55yact0y96+rpySikfKVNW2XFqxHIjRsko69GHWqUd0O9TI6tWukjHVamjb6bLhXyoj7Nu61Hcebbk4bluOtV/Mbywu44HvSFiy9ee1KNJJ3Bzdhu2haVulJ92ugwe47A7ij6Um6lpsaHrTcHNG4HiiT5az6jG/d60+oq1tP0ae6tTKAoXtmlUvYuJSX7vAxnvUcilWwetWJo2t5mifhl7VVZiXYnmuWnKz1Kkh8cLzEBQTmpLmyntY8yRsq5xkitPR7y0t7NxPuEm7K4FTeJr5LmG2Ecm5T822umM7mcomBn3o/Gm7hnHelb5a6CLDWpy4wKa1G6gQ6kakLfKOai80bsZzQBLuC9adTeGxTqACRh2GKZt3dDTmG4Ypu3bzmgBWG1cZzSH7oo+9S7aAKsO1E20easecGqnmO3IGKZh2rxD0C59qU9eaY0oboKjSIgc05lO3CnBpXANh9qiZNvvTx92kouUizpV19h1O0uTwI5Ub9a+8Ph/dG402BwwIZQc/hXwM6GRCM9Oa+1PgzqX2jw/Y8ZHlJ/KuWutDopux7LMu60BHNeTfFrT/ALVod0Mc7c17BaxiSzJ64FcD45tBcafcIQDuUj9K4FubM+NNTG1WHXFcvNy8ldfrsJjuJoz/AAOyn8zXITffevRp7HJLcpbRRtFJtPrSBT61sSPUYq7JIbbDR8S/wt6VnMxjwc1Kz+ZCWLfnVkGhZ2vmKrOOOc81JJDBDyu7zF7r0PtTW1BJLe2jmXYkIIwpxnP8VXdNj85VjSya4kLYWYltuPpQA2ytReWtxIY1LQ/O25sfL06d6jkt/MhLSKjLjC7QeCD0q0tmm0eYqi5LYTbKRW/BpaeINPeO1ultNUgP/HjcONtyO/lv/f8A9mp3A4K60soqOMdelTaDeXek3yz2ztBOh4YV23gnwPbeOrw6XbarDD4hdkFla3Hyw3bEfNGH6K47Z69O9YuraLceG9eu9O1e0uLLU7RzHLbXA2tG3occEccVLs1YtaHpGk/tBarYxRRalYG5ZBgyglP6V1un/HjRL7K3STWuR3XNeVWfj24t9INlf6XZ6tH1+0TJtYL/AHQQP196pXbeH9QYSSW91omVyif60P7iuWVNGikz6V8LeKtN1+zR7G5WZc/jiuqusyKkhORivF/g9p+lLbtLpt814T97ehjZT6Yr2NCWtSn93muOatodETt/gf8AESP4ZfEC2vru5eDRNQAs9RUfdXJ/dSn3Vsj6E190xyBo1ZCGRgCGXoR6j2Nfm40MdxDJFMu+N1Ksp75r67/Zh+Ji+L/Csnh++lzrOhqsbOx/1sB/1b/hjBrhrR0uaR3PaWJIqNh61NSMu6uC50EK8MCOCDn8ulfnD/wUA+Bdx8OfG1t8TfDifZ9M1OUJdpCMeRdf3j6Bx+tfpF5dYPjzwJpPxI8I6n4b1y3W503UIjFID1U9mX3Broo1OSRzyifmj8N/iBa+NNNjeNlS/iAE0Lfwt6/TNfX/AOyd48h1DwxqXhOeYm/0KbdErnJe0lJZMeyncD9RX50/Gb4UeJ/2XfiZJplw7+SSZLK8AxHdwE8N9favZPgj+0Fo2jeMPDetST/Zp/PSxv4P70EpCsffBIb8K9GpHnV0RqfpQ10AcHg05bxehqD7PuHByBxn1qJoCv1ry2iomlHdL61xfx2+HqfFz4P+J/C6KjXV5as1ruHAmX5kx+Ix+NdAysvfimyXEsKZRirDkY5NOMuWVzQ/K34O+Lpl8zwnqKGHUbF3j+cnjaSGU+4xX3H+xzs/snxgwP8AzEYUHuPJB/8AZjXyz+2j8ENT+F/jeP4m+Hl2aTqVxuuQg/497o8kn/Zfn8c19L/8E97o+IvhJrXiK6jVLnVNYkTaDwqxRogP512VnzQ5kCR9JkhqVJB3NXvJibjyxTFtYMcp+deSzrRAsi/Wvlf9sfVJPBvjrwF4ijbbDdQ3FhKVOM7WDhT+BNfWQt7fb93H4186ft5+GrHVP2fbzVChFxoV7BfRuD6sI3H/AHyw/KtKcU5WHzcuqOf8K+KLfWbKGWJ+orr7OToc8Gvjn4P/ABVt/MNtDeCdIwOn0r6h8N+I49Qto2ByCKupScGenSrKaO1bbsz1rI1G3WZSK0Y5FaIHNZ9weTisrWOuLPPtf0OWOcui5ri9Y0qG6g8togp78V7DqKkpkDPtWHqGgwanGHX93Jit4ycTtg09GeSTWup3OlnTDMklkAAImQcAHNben3VlGbeLUNGilRWUs8Sgcd62rvQ7izcgxn2ZRxUEETLuWWMfXFdcaho6FOS2Ol1DxJoMWm2a6bdTWp+0p5iRyOnyc5BAPSm+KZPCE0ImjnnkuvMUt5bFiUz8w5yOlUF0WwmtsojCQjIZsetauh+HdMm2+dbt5voSApH4V0cyZg8NBHnvie20zWLWWz0rTWtkcFRcO21l+h9eKqaL8Pri10tbdAYbQndlRtLk9y3U/nX0Iun22m6csWn6dawhud7OWJ5ycgg8YrmLjTby+Khyo2gKMDAIHtWcpI2jGK6HA6b4PigXykRVzwSB6V6F4e8P+TbokcSxp3bbyasWOhrbEbzyO1dJZqqoBXNKRnPayKFx4dQW7Nx+FU7OLaNvpXTtKGhKistrMrIzDgGuY5iGSMbT1rG1Ldgj3rVkuNu4Vi6hP1qkjNyMVolWbc3rUep36rEDn5aivrxIlOeua4vxL4mS1t3y2PaumMWc8pJI5/x74lSxt5nLDAz3r4s+IHiZ/E2vTSqT9mQ4RT6+tejfG34jS3kjaXbZXd8zOG529hXieTuHpXvYWjyq7PnMVW5nyojdTu6U38KnbHGaTZXpanlMh/hxzTknMeO4qVrdlXJBAqBl2mrVxF6K4WVcZxVhegrJU7Pmq5b3WcZ5rojIxlEtL0paavzcjpTq3RnYa1G6nUVYhu2jluppKN49KmwDttXrPV7qxj2xPhfQjNUVbdSs3FJruCkSSTedIzsdzt3oj27hkVArDPSn7s1g6SvoXzFiaQbhjge1QvLuYE846U3OaKcafKxN3HSBN2VpsmGYgdKKK3RIm3t3pGUqM4p6NsYMenSppmV49uealsVirVdgN2elWG+9TWhD9KLjBV+UGn7vlxTRkcGlq1sAu6jcO4yKSlVWkYKoyTSbsAo+bG0VdtbFZGBmfbH3weaGtktSu5snGT7VFeSKzrtbAFcVSt2N4xRkRyAr04pfNRe1RLJ6cCms28kVxmxI1wvYVF5m847UjRmljjyeeKgB2R2FSxxrjJNKsaL1pkkgXoMigsmVE9efavp39nfUGk8NwqTkxsyg+2a+WhIdwwK+gP2cL5xaXULHG2b5fxH/AOusqqujSG59h+Gz50ckfX5OK5Txbak20wI7cYrp/h//AKRq1lETxKwj/Pgfzqn41sTa3N3BIuGSRkP1BrzzpPh3x1Ziz8SajF/01JH41wM+1ZyCOc16n8YLf7L4smPQSJu/UivKrv8A4+Cfeu6lscstyOSNVU8Y5qs0fftVmbaY+tUjIMkZNbkBIoxVvTdk1xHbGRIvMO3c/TPv7VRbPrTo4SfmGD6incVjReH7O0kLyIecHC1ueHfC2o+LL+LQ7eJRqOSIYrmUQKxAztO8jBI6Zxmsex/04PFJOkcoXK7kyx9g3Y16T4P8MXvxj8QHRxqaXHi5oAbZZCUN2iKfk3f89AOmcdKLhY5G403+zJpbG/tlstWtm+zlTkNvB5J6+3I611HhHwT/AMJxqq6c89pp+uzbRZSXHFvcSdNkjD7jHs354q1Zw6d4rkOjamRo/jGGT7PFqU52C5YEr5NxuHyNxgP36HGM1zPiDwrfeEfEE2m65p1zp90gy0Nx8rHjIZSPvD0IrNyGkXtW0m7DTaLqkdromvWdyY5JJDs3MDgo5AIDAjhqtap4iuljn0bxlC2qXcMaLa3Uzf6TbL2KSD/WJjPHSui8Krp/xeWTRvEr21jr8wCaVr0zAB5O0Nye+4YAc9zUHln4e+Lb3wn8TLe4itbaE24ktf3lxYd1eJs/PHz69KnmKscb4g+H+r6HpEGu2P8AxMdDuF3x3lud2wHtIo+4RjGD/WsTS9QtriZBegxbhgyxqGP/AHya9M174ear8ObW11rSNRl1nQb+PzYdR08mS1deoSdc/I3TIYCvoSb9hn/hdvwl0nxt4EtX0fxBJbK95o14dqzPgZeInt3qJTUdWNHm/wAOdD0fTdJjudKvjfeY+55HADc+ozxXp1t8xAP8Qr5FvrDxP8KfElzp19bXGkX8D7JYJlKjg+le0fD74y2muPHZ34+yX3Tdn5G/H1rkmuZm0WenSy+QpyOOlbHgPxZefDvxVY+KLRGlntWxPApx9otzw8R+tcxBrFjqmt3NjDdRyTWoDPCGGRkfyrWwOv8A+qsJR0szVM/RTQNbsvFGi2Or6bN9osL2FbiCXGNyMOOOxFaHPrXy/wDsnfEh7O+n8EX9wPskxa50ndxsbrLEP0IHtX1Gq+o7ZryKkeVm6ZGy5pNlSbd3QUvlmsbsbPPfjR8GfD3x08Fz+H/ENurD79reKuZraT+8p9D3HvX5x+J/+CefxY8O+NrfT9GsLfWdLe4HlatDcKqRx5BzIrYZTgdgRX6wrDlhUrx8DFd1OtKKscsjmrKwltLWGKRhJIkaozg5DMAAT+dS/Zx3Fa80PfAFQbB6Vzt6lxM1rNW5NJ9hVqvtGMU1VHpUtm2pz3irwLonjjQL3Q9fsY9R0q8j8ua3kHBHqPQg4wfaqfwt+F+gfCHwhb+GPC9vJa6TA8kgWaQySFnbLEsetdcyjHSoWzHyKOZ25eg0SfNzkcdqVfl68UqsGqXaCtSacxHtz1rl/ip4HT4ifDXxP4bYKx1PT5bdN3TeVO39QK6raachx3oi+Vpibufg9pN5deEdTMi747qFjHJE/BVgSCD+INfVXwd+MKahHEjy/vejJnpXnn7bnw5l+Hnx+18xxBNN1l/7Ts3UfK2//WKPo3868Q0fWLnQ7lLm3kMcin+HjNfT+zjXppnPGs6cz9RtF8RRXVuCGzla0BdrI23vXyV8Gvjl/aEItrwlXjCqz4+UZ6ZPboa+g9K8UQ3Gxlk+8K8WrRdNnuUa8ZI7Wa28yPArImV7OQg/drXsbj7RCGU54p91CJONoJrn1PUi77GVDJ5nLLkdKnbSLS4+YoufpVtbBeo4FTxWh6AUXsdMW7FS3023hx+7HSrS2sKtwgFSixduhxTU06TcSCxI61smxuTH+YqZC8ACqTah8xGOaluLO5JCopOTSf2TJGu51we9BBBHuk5ByK0bSNzgnpVix03btLLV826wrjFQzOTIMbe+ajkXvUzSLH1NUL7UI41PJBqDnlIzNUkWMHBwK4zWNWSEMC1XPEXiCONWBkxXkfibxXul8mDfPO/CxRDcxraMTllMva54qjtWkkaTaBnknFeW+JdYlurOW/u90dihJCfxS/T2rtLPwFczyNf645LYytlnKr3+b3rz/wCJUst4/wBkhG2NcZAPb09q7aW5w1pNo+adevJNU1S5u2XHnPuAHQDt+lZTHb1Fep6n8Phq0bPYBY7oZLRscBvp715xf2EljcSQzRtHKpwysOlfQUpK1j5+pFpldY1m6rQ0fl/dO2iJtrYpZlZhxXStTnY6Fdy5YlqPLUseKdbDC4NK3B4q7CIZ7EMvy8NVF4miba3WtYNUd1CJIxnrT1Agt7jjB4qfcOuazMmPrV63kWRQvetYyOeSsPZvQ4pdpp3l0u2t7kDOaSpNtLtHpRclkf8ADSc+tPdcdKZSEGT3ooooLCn0yjmgCRaXdTN1G6gB27mlYimbqN1KwDv4aRW9DTdwNC0WAdzyT60UUm6mA7b69K6DRdPRYRKy5LHisBvumtO11m5jijgjCnoOayqXsXEl1TTWD7ozgE5NZ72/lhRnJzXT3kLFVJA4HOKxbiPnIHFebI6VscmzFVxio1Y9avtCG+9zSeRH6VmMqecacp3e1WWt0xkVEqiNj3FBY0RsoBapMrt5qwzJJHg/eqo/3sCgBF+U+1ex/s96gF1K+jLfdKsB7dK8abpXpHwMult/FFxH/ftwfycVE9io7n3R4J1T7DdWd4i72tpEm2nodrBsfpXZfHDyLrxxr09vGscE1w00aL0AYAj9K828HyZtY8nqME13vjyUXb2k/BMlnDuI9dmMfoK857HYj4u/aBsfL1S1nC43BkP868OvmVW96+k/2iLEfYIpuhSWvmzUV2SE9QK66OxzVNylNcbk2gYqvuPrmpZCG5Apn4V0mQ3NSLJtGKjaigCRXKsCCVI6FeoroND8QXOnanDf213JZ3sLCSO4jYq6uOjAg5zXO7qkhkaOQMOo55oA++9B0/SP20P2db5o1sR8Z/DUeZ5/JCHUYV5+dR94kd+ua89+C/jbSPjMbX4a/FUW72zxfZdE1+TYtzpkw6I0hwSuBgBs9K8b+Dfxa1j4PeOLLxZoV48MsYEVxb7BsuIiQWQ8ewr3Dxh8EfCX7Qtlqnjf4STRtqqxm61PwXfvtuUkzl3gPRhnJxXPJajR4l8WvhTq/wAI/GeoeF9b3XUtvKDHeRxssV1H1DI2eQRiva/gjcaH+0hdWPw58WE2+tR27xeHvEBfM8bqMrDNnlk9O/FN+GXjDSf2hPB9n8J/GCzWHiXT45D4e1ySfLPIoJNvICck8Y/CvGPDnh2Tw38ULHRfEGpx+E7uz1FILu/O4vasG+8CCOuOPrUMo6Dxh4F8Zfs1+P5dK8QvLpX2ebzUt3GbS+APZT8rhgPT8a/YL4H6rB4m+Gvh3WIdIbQ1mso9toy7So2jlRk8elT6Povhzx/oWlPfWtn4osIoY3tbu+iFxuwoG4M2c5INd3DHDaxpHEixIg2qka7QoHYAdBXkVq3MrGqieY/Gj9nfwR8dNFktPE+lRyXWP3WpQqFuIz67sc/jmvy7/aS/Yf8AGPwJ8/WbTGveGo5MJqFmpDxLzgSKMlTX7IVWvIIby1mt7mNJreYbXjkUMr/UHrWVOvKm7Glj+ezT9V1HS/EEGoWl3Lb3ZZSZcnOMjOfUV9haL4lsdes4WtbqOdyg3EEZ3Y54r3v9p7/gnbpfjeO51/4aR2+i64xLzaVKxFtcE5JCN/yzNfnJ4m8PeLPg/wCJp9H1i1vNB1eE/NDMCpPoQehFelGpGstCLn11aXl3pd5aX+nyNHf2sqzW7dPnHQfj936Gv0H+HvjKD4geDdL123BVbyLdLG3WOUcOh9wc1+Kun/HbxNYxCKWSK5XpudPmr7Y/4Jy/H698ZeLPEnhS/ISOeAX1rErEhXQ4cj0yGH5Vy1qOlzSE9T708ulx0FWPL6+tV7m1eRlZH2gHkYrxjouSqFP1o/ixQq7evWlraJzyQ2SMMOapTR+XnFaP8NVZwMU2aRRQZqVPmPI4qOZhG2Mn8Bmvn340ftreA/hHqkuik3XiDXYpfJn0/TdoaA4z8zPx+XNCi5bGh9DuvHFV5OmDXxpoP/BS7wzeapLb6n4T1TTLVjthuY50uCvOCXQc4+lfQnwo+P8A4L+MzXsHhvWY768sgGngMTRyKrdGCntVOlKPQD0EZjYelW4W3Dr2qv1605axAlbuc0ik9aid9vFOVqljR8pf8FFPhTJ40+ENt4n0+38zUfDNwZplUfM9tJ8r/wDfLYOK/L8srBSpypOc+3av3v1DR7LX9NudN1GJZrC7iaC4RhwY2GG/QmvxG+M/w6k+FvxO8ReGWieKPT72WKFX/wCeQbKH8VI/KvosuqXjyM5KsdbnU/s0zW8nji90+4VXivrIjYwyCyMCP0LV9B3Wh3/hWY3enM9zZZy9vnLRj/Z9q+QfAXiY+C/F2l6wQTFbTKZQP+eZ4b9K++7Fob+xilicSRSqGVv7ykZFa4uNtTow7LfgPxXHqlqhR8r613yzbgvOeK8TvPD9z4fvjqmlKWjbme3BwD/tL/UV6J4Z8SRatp8UkbZJHI7ivEnGx9FQqdGdWzFgAp5zmrsKvxg57VStR5yitS2hWPGayPUWxctbfzQfWukttOS2tSwhDvjniuaguhCRg81taf4gwyI0pVOQ425zWkRSKkzIzcxBCD2FQPH5nzNjFWL1kNwXVvkbsayri8WHhnz6VoQXpGTjHFZN5qCgsAxyKz77XFjUnfhfX1rjPEXi+HT4WlaTA/rU8phUlY6TUdcit42Z3wR71594o+JVtZJgSbpDwEHU+wrBmk1rxZMAjLYWLDPmycyN9F7Vu6F4E06yYN5ZuJjyZ5zuJ/oKOWx50qnM7HJ2uma14zugxb+zrUjJeQZc/QZruvD/AMP9N0GEGOLdc4+a4b77f4fhXT2ulwxHhVLfSn32IoiOlXexm3c888YSRWNrIwHy4PevAbyM6hdXNz1DtgA+ler/ABX1f7LYyBSRuOK8v0/CwhD1IzXTTfUykrmEbI2z+Yox71xPxO0GK40/+0VjAnjxuYD7wPrXqlzbh7dl28qe9c54gt1uNHuo3UH5DXfRn7xx1YJxPnBx5cnNTbty/LTL5dszj3pIz8gr247XPFe9iaEbe3FK2GXNLGwZaGXjitDNkaD5iKkPNNVdv1qSgZVlsfPYgYDdqopugmPTHStYcg+tULqHqw60EvYtI4deKdVWzY7cZqetoswY5ulKOmaRaWqJBh8tR7akP3aKsCGl/DNOGCcYpWUelQAz8MUlPpdo9KpARn2o2nGafRTAZRT6ZQAvFGcUmPwoZeOuaAH0+o1p659KABsban02RYdQgZxldw61Dt9qfGyRyK7puCnOM1MtUVE7q6jVlJXgN61lXFsqoRjJqs3ioyKAIBtAxyarSeIHlmQ7QqDgiuJ0nc15jm93elVi3Sp0hHpmka3bPFcZ0jS+BjvQpz9aRrdt2TRtKUAOaHKnFR/ZS3HSplYr71MpPtQBTayO3rXVfCzdZeNLN84V1ZD796wtx/CtjwnceR4j09gvPmKPzOKmRSPtfwXdGSzQDkgcV6h4h23HhzSZ1BVlR4mJP3iDnP61454BucRomecV7EspvPCIRsHyZiR9CB/hXnS3Z2dD5t+P1h53he6fkunz4/GvlPUsspbHUZr7Q+L2nfavD98nUlCBXxpfKNrr/d+WtqJjMzoUR+oxU32WLB7fSoljZm44FTR255LuMfWu05ynIqK3BplPmhAkO08dagZWyaAJlVWHPBpdi7hzUKsc05c7qANO0uvs8y7WbH8WDitjw74o1XwjrUeq6Jf3Wn3sTbluIJSpz9RXMDjr1qZZ2WPbnd9aTVwOz1zxFL4q1z+04k+yapMFaVbOPG6Yf8tUVejE88V9jw/sU+Nfjj8MfC3iwG0tPGFxEy6n/bQdGuVGBFIygZDbQOtfA9vcyQTLLG7I6nKspII+hHSvtj9lD/goXrHw5lt/D3xBa513w3/q4b7O65tB0GSfvqPeuatF8uhSPvj9nH4a+I/g18P7Dwxrurf2/NaqAk+9iqKRnYpPO0dBXsK52jtx0rB8H+MdF8d+HrTW9A1K31HS7pQ0dxC4I5HQ46H61uqw/GvnaiaepvFg0hWomO5s09vmpm2sLmgBgM5OO/Nc148+FvhP4qaWtj4r0Cy1y2U5QXMYLp7q3UVvyNL50Wx1VATvDLkn6c1djO7mqjNxd0Jq58i+JP8AgmF8JNaunn02fWdDJ6Qw3AliH03DP610v7M/7Dfh/wDZv8R6hr8OtXGu6tPE1vBNLEIlijYgngHk8Y/GvppVC0jDIrrliHKNmZ8ruVZF2sccCoiasyYxzVK4mT+E59+1cL3OmOwxnXzMZ6UbW3cK2euMc49a8X+N37THg34D3ltF4jvZze3sZe2s7OEyyOoHX0AJwMn1r4w8b/8ABRjx54h1JY/DGhafoFqMqhuN1xO+ej4GMEDtkitqdKUldFH6beZ8gPYnANVLy58lRnqTgV+VXh39t74q+FfE8Gra3ry67BD/AK7TJU8pZlPO0jqCM9vWv0W+Evj66+MXw6s/Es+iXnh6G+UlLe4YK7DGNynk7fTOKU6bjuVqfIH7eX7UEbNP8O/Ct7MbiMiTV761mKhMZ/cDb168+9c7+zL+xHL440VfFPjuKWK0uo1k0+w3kM6n/lpKTzyOi1veIP8Agn14muvilb6jY6xp8+h3N79puY59/nQpvLlO+/PAyea+/wC109LWygtolVYoUWJFXgBVGBitfaKEbRA8Hu/2T/hrfab9iPg/S4U2bRJBEYpV9w4PUeteNw/8E8RpPjfT9V0nxa1tpFvcrObcwMt0EByUEob9a+2Gsyu5iAEHJY9KydQ8QaTpcc0lzqtlCkI3SFrhflHvzUqU3sBBpmn3NnAFlupLkAABpFG4gDGSRWsv3R9K+P7P9uSC/wDiVqt+8aQ/DjTUaxiCxF7/AFC8ZhtMcfUDG4+gFfWGia1Za7YR3thcx3VtJwHicNtYdVODwR3FRKLitRovTLkVBHuibr8pq1J83INQqQeCM1zFFyKToRzXyd/wUD/Z3HxD8G23jDQNM3+INLO29lgxvltsHDEfxFePfBNfWELKKteYGjK4BDDDBhkEdwfrW9GpKlNSRnNH4ERY2urxkc4ZSOh7g19c/sv/ABEXxB4cbQbqTdqWlqoDMeJIj90/h0rc/bS/Yt1Hw1qmp/EDwPbfbdDmcz6hpMK5ltWPJeNR1T9etfJvw/8AGF34L8S2Ot2J8zyXKypnHmRk/Mhr6b2kcRTutzKnLklc/QnyzIvBwT3rBfR5tJu3u7BvLJOZIf4X9/rWn4V8RWfibQbPVbGUS2l1GJI274PqPWpLrVrSCTZLPHE/913ANeRKD2PYjPqa2geNIJikUzeTNjlJDg/n3rsf7YikQMGHIrx7UtU0RpdtzdWat1AeVQfwOa5nX/iN4e0HYia+YpGBISOYyYxWHs3fQ6PrXKrHv0mrRdAwzSR63HGOHVj3wc4r4t174+NPdtbWWqGAA4NzcZc59BGF5rnrz4/XEUIt4DqGsajcOFh3OYl2jrtjUbmz79s10RwzZlLMVHofdV94qhhRszqu0ZPzDj3rz7xT8cvDuhrJ5upW8s46IJ16/nXw94p+IXirWFMGrXjWcEiB1s7cCNSDkfPgkk8d8fSuJXUPKhUo7BlyuFPA967qeES3Zx1MylL4T6m8VftXt9ta3tdKkeEE7ZGnxn26A/mK8u8S/HebWLhXie9jl27kj+0KqofU4XNeW6dJHLeiaRt5DBtsrHLClkCXd1MAFBJJBVTxzwBzXYsPA86eLqS3Z2dn8W/EEF7HcNc3c0KkF4or11dh3+Y/4V2Vr+0dqdhrFtJpt/qUtijDfDqWxmB/uhlGSPevG7W48vzEe1KuR8sySHn2IxWqjwTafKwjZ74jKrtARQB61MqEGrERrzWp9+/Df4taX44t/wDR3Md0q5eJsE/UEdRXRa9eBbdmBJNfBXwM1bWNP+JWmw6Wkl0zNtliQHaqkcsewANfafiS9a209mk4fGWrx6tP2crHr0588bnj3jRn13WmhVj5cLbm9qx/szQN046Zrq/D9v8A2ktzOw5kc/lVTULEIzfLxmiLaRoc8V9RXPeIoytjct22Mc/hXZtb7s/LXGePG+w+Hb+UnG2MgfjXZS1kjCr8J81Xn3m+tVopNrHNWbjLcd8VVXO7FfQRPn5bl+L5ulKQeT2pYl+Wl2/Ka1IIfxpw5Uikb5TinRrQA3270hj8wEGlZfmJ980q0AUYV8q4YHpVumiAyTZBq2LJzjGKpSS3MpRIPxpPxqQwNzTBGc4qlNGbiw59ad5TeWXGKTyyO1BztxyBVcyFYjEeGJoZTTsEdelIxouihu00MpKjinUbh707kCKRilpg5obIplIVqOaTnGTRu9qsY5Y9wwOtJtK8ZzTlyv1o6DnmggbtNJgGpVZRG3HzHpUVAD6Q57UtFSwF3f7VNyKX3o4pFgrcUzzmNN3H1pOO9eOdliZBv61J5G70qurYPFP81u1Axfs2OSaeke41F89TQZ5JoAUwnr2p9vKbWaOVTh42DA/Q5p33h1qNo+TngY4qWUj7D8A3iyLHjjcoIr3HQcTaNdxZ6gN+Ir5v+GWofaLGwlzyYkyfw/8ArV9DeEbjarxnnehH6V509JHWtjgfHlqJtPnUYOQRzXw/4gtvs+pXcWD8srD9a+9fFNuWSRD1xXxH8QLX7J4k1FcYHmbqui7OxE1c5GNcrR5O7oTU8SJtoZV5wa9A5Sp5O1qQW+4nirDRnr0pE3UAV/sJXmk+yN3rRVDS+WSDQBmNCw+lIq54rTaNWUZqDyY1PpQBVRfxqaMuG4OKnWFFbipFUelJ6gep/AH9pDxn+z3rwvvD9802nyEC60e4Ym2nX0K9j6EelfrP+zz+1F4P/aI0ndotz9j16GMG70W4IE0RxyU/vrn0r8R+R9PStbw54k1PwrrMGraNf3GmalBzFdWshSRfxFcdahGoi1I/oEXrTsZr46/ZV/bUPjTwxpun+PnW31FgIo9ajTEcrZxtlX+Bie9fY0JBAwQwxncOh9xXz1Wm6bszpQixd+tSx04dVpVXaxJ6VgMfRtNO/CnMBtHFAFK4wPl9RXzv+1R+0VpvwH8MSC2njm8XXq7dN0+SPekhLAFnx0AzX0i6jrivJvi5+zd4G+NWpWN/4o06a7uLP5Y2t7hoflyMqdvWqTV7staH58/Av9nXxf8AtYeLrnxh4x1a9ttKEjCfUJMmS7JODFADwqD1xivvPwT+y18NvAMcH9meFLESQnMc1yhlcH1yxPJr1PRfDOm+G9JtNO0y0isrC1iEUMEIASNR0AFOlkIyc7UFaSqSlpEdjlr/AOGHhLUtQ+3XPhvSZ7vaEaaSzjZio6Dkfyrchto7MpHDGkMSrtVYxtCj0HpVe41q3jbbH5s0n92NC39Kbb63b3F5Dav5kE0mQBcL5Zz2xnrVSo1t2tBqSNTyUbLBRyMGnwoEPIyoHenwrtLA81J5YkyvTIxWMUnJJlPbQ5fUEbXrpg5Y2yjbHEo457471ShOiXEjaW8em3crLsa2zEzkehUc15F+3B4v17wb8EA/h2Sa1vb+VbN7i34eKNFZpSCOh2qB+NflbDr13a3n22G7uIbvdv8AtCyMJCfUtnOa+xpUYRgrI4XN3P02+PH7FvhfxxpUer+EJx4R8S28243ESlo40PD/ACcE5B6gg16b8Ifh/p/wd8AaV4Ws3a5js4/nu2UB7iUnMkrd8sTmvIf2G/2gL74seEdS8P8AiCRrvWdFQBruT5jcwMCFLf7Qxg19EWdv5mm2ztyWiU5/CvGzKKjax1UZN7mgvPOflIpm7axxzT7SLNuAeRUc8IiYYGBXhHWSK5XmrUUu7FUkbdU0bbWFUnYynqWZGG0jqCMHNfE37VX7Ctr4suJ/FXw1todN15m33mjcR294D1aM9Ef9PavtRmGDVW4Xcvsa6adaVN3iZcp+SPwP+JV98PPEN/4M1959Oildoo4bxSj2VzyMMD0Vj355rP8AFXgv4lax42mtZ9OvryVmBWaH5oNhzgh+g4r9GfjZ+zr4J+M1kya/paxanj91q9mRFdRn/f6Nn0NeM2fwn+JXw2tk0u2gX4gaVENkM8Mwt75V7K8b4V8DuDmvTjiISVzTVHxzrXwr8d6NpwvtSsPs8PmeUnnXC72JOFGBySfQV7x8N/8AgnX428WabFqOueJrPwsLiMGO1S0a6nVTgkv8yhcjoOa+ofgn8FNRu9ePjPx3Yxac1opGlaHKyyfZiB81xMQdpfA4Hbg9687/AGhP+Cglj4R1KfQPAVtBrmoZ2z6vdHMERHVVUZ3HPeodVydomMpMfB/wT/8AhZ8N9NvNc8V67qmrWEcRP+n3S20SHufk2lj6D8K+RPid8VfDmi61Jp3wm0Ow8O2NuWgGveRuvLvIIZt7lii/r712Mnw7+Nf7R3hq98e+KJbyXQbeKS+tXuGKC5ABOy3gUYI4zuPpXH/Av9mDxJ8cNWkZ47nwz4Vij33Ot3luSpOTiOMHG9iQQcdMZrrpu27OaR4jL511NIGzLKnzMVJY4J+8x9Peluo1hjl+UR5/1ZXlSR2zXuH7Q3iTwF4Tg/4QX4d2kb6NZHOqa44Zri9uVyNm88+WCO3GcivHLrQ4NH0dJdSu5l1uQrIlh5fyRwsmVZz/AHmJGBXfGSIMSWRzJHIjNuwAeavx6tJEykgRsDyyLzVSZY47VSsnmsX6hTlOOBXonwh+BOq/FO5ju5ZWsNDySbvbuaXBGVQD+dOUlFXZUKbm7I5Tw5Y3nirXY7WwsLrU7nBLx2qbnUep6AV6Hafs2/EHUrMvHpX2c7SfLuLqNXI9AAa+t/Bfwx0HwFpa2ei2gtVPLyMd0kh9Wbqa6Bd1vwGIxwMcV5U8Y07RPVhg9NTwz9mn9n/X/BOvTeIPEarZyNCYobQSbn5xlmx9Olew+NrEvCyjgGuns7zanzc1ja8wusn+EV58qjqO7O6NJU9EcFodmtnC6Yxyagv9PLZO3vW01vtY7eKbMhMfPNUmXynHyWZTdx0ryv45TC18KvFnDTyqg+neva763K5PX2r5s/aA8QLda3a6VEeLZfMlH+03T9M16WFjzTODEvlgzxy4bErY6VXVd0lTTf6w0yP7w+tfQnzz3NCMHaM4qN2IyKl4EYNQswY/hVAQMx3VLD81Qrz1qePigAY5pq1JtFQ7trGgB4/dtkVKt4d3PQVVupNsYI45oRt0YNc89yi4syM3XrQ2G+71qnx9KlS4MeBjisuYLEqq3U9KCuTnFO8weuaXzB6U+Zi5UM8sNxThahsc03zAeRwKl8weXndg0c7FyoY1r71E9uV6Cp/MBx82afnI9qr2jDlRSMXcdKXyeKsblUdMCmfdXO7NP2rFykBhY9BTWjZeMVc8xWUHoad8taKs0TyFIr6Uh+bjvVwwLjjrULW/WtVUuRyshpNoqTyTTdhrXmRLQi9adIu1iBSNkHgUhLMcmq5kTYPaj+EcGlWnyTfuVXuDSugsQMu0Ad6I13Ng05oXPOcmj96FxgV5J3i+X0xyadtBqEbkzmjzNvXrQBOV281Iv3RVbcdwBqwGCqKNQJFU01gR1pDIf4envTl5wWNSWfQfwgvN3h/Tjk5AK/kxr6Q8KTfvoG7dK+U/gvf+ZpbRbuYZSAPrzX014RuPlgYn7pBrgqbnTF6F3xNH802eMk18ZfGnT/sviqVgP9YoNfbvimNPPkPZvm/MV8i/tCaf5Op21wuNpDKTUU/iFLY8YUAcGg7VXpjmiH7xzUmAc8V6RyEJQt3xTlCjg8ml3N9KNpbmgAbCgc80iyrnGaf5Y7jJpvk/N0xTuAh9e1OSMHmneX+VSrG2MDGKQFdY+amWIEYp5jxjimsh9adwIvLCtUip705Y/QZp7IVpAe3fs8asJEvbCXDAHoecqeor7O+AP7RN18PdSTQPE93Nc+FpWWO2uSN76c3QAjvGa+AvgrfGx8XBM4WWI8Z7givpG4UeYeMhhkjsfavMxEFJnVE/Uizuobu1juLeVJbeRQ6SRncpU9CCO1WPxz9K+GP2df2hLj4c6tb+H/EV/u8JT4it552y2nSE/KM942yR7GvuKGeOZFaNhIjAFXU5VgehB9K8WpTcWWS0U1smhfesSrD2+ZeetQTbY4maQ7URdzMegHrU1cP8bPEMvhX4X6/q1vqUmkXNvbkxXyWZuzE2Rg+UOWHWhasqw/wv8UvCfjuxNz4d8Radq0QYozQ3Cgqw6gqcEfiKluNTi1C1/wBFuYZwWKM0MocBh1GQa/GP4geKpPGXiKSVL/RLi7BKbfDmmtbtcMT950RRz9a/Rf8AYb+F/iXwH8GbD+3LV7GTU5TexWsy4kiQ5wGBGQT1617uDw8FNSkyJv3T2DxZ408OfDfTEuvEGs2ujW7cB7iQKXPsvU/gKreEvil4O+I9uyaJr1hr8K8vDBKC4HrtPzD64r84P2srjxD4q+JOr6xrYk+xtdyW+nIxJiWGNiuI+wOQc985rxTwr461n4e+IIdY8P3r2GqWz74pVzz/ALLAEblPoa+ifLazRxao/cDRppGuJbQE+XjzIJGYsTH02n3Hr71sbdig+nb1rzz4ReLl8eeF/CfiFY/IOpWK3nlddoeMEr+DV30lwwmK7c818fjqcaNb3Tug20cp8WPBlx4w8F3Ntot2+l65HKtzZ3oIIgmQHa2MHPUg1+U3xC/Zp+JEPjC8judENzdzTmR5oh5aOTkl/u7RkntX7ES5VQRxu71nXEnc9VPB6V0Ucx9nG0xujfY+Qv2KP2cvEXwj0vXtT8RLDa3+r+XFHbxsHMcSZPzNgckmvqlrdViVB2AAH0q1y3cn60NbscE9K4cTiXiJX6GsIcgQQhYwKWWIMuDTtoUUL8zYrjNjLkjMMmMcUZ5rTurcSR8dazZF8s4xQQyRZSRg9KiJ5pMnsabTuKxTu7XzlrEkZrWQ89DXTHGOa53W4yisw45rWJLNey1YTQujgOChUqeQQRgg/wCe9fLXwx/YL0TQ/iFfeJvFF1a69ardNJY6Q0H+jhCxIMv94jPTpXvFjfNu6kdq6KPURDCWZuAK64abHJI357iz0mw3yPHbQQR4yzBERcYC+gGO1fAf7WP7cEviC0k8M/De8eKzh8yLUdU8sAzD7rJCOy9fmPpXE/tofHHxn4q+IWpeG4rmfT/C2l3HlwQwq0SXDbfvO38WSa+ePh94RvfGOvLp8QWJIRvuTggNETyoHq3QetejSp/aZnueufAS18F/Dvwvqfxa8XQQ6pOrmx8NaC2GE9wqjNy+f4VJwD0ypxmsH4OfDW5/aG8a65rfiC6mOnQv5t1IWzJPK+SIw3YKADwK4v4rf2rqPjyTwzBaTPPYyCys9OiiwFGBtVFA6Y5PuTX218DfhInwr8Fw2Plqt7Oqy3jL95pCvPPtXTKoo7G1Ok2z4+vPA+h6T+0lF4YMPkaGmpInlXB37l8vcFJ9yQPxr7u03R7bT7WKGCBIo4VCIsYAAAGAPyAr4Z/aj0+98N/Gy+1KIzQGUxXkE+CPmVVB5+or7b+Hvi2z8aeG7G/tJPNiljBLd92BnNcleTlFNHo0YqLsaEluGYmqs1mN2e1bVxGoU47dazLgMOleXax6SKTfLkHrVK8jLqcDitCSMs+cVFIm1SMUhnO3FqNue+aoTfL14rZuvl3AnmsydVZfetU9CHoc9rlwljZzXEvEcal2z6AZr4i8Taw/iDXtRv5DmS4mZ/oueB+VfXnxivjpfw/1mdfmbytmT7sBXxhja3+Ar6DAx0ueHjJa2KsnUjvUS/NIAexqab7xNMjAMvvXsanksuH/AFYHeomU49KnOKjmIEZqwIDn1qWJh61Gy5AOe1SRqGjwOD6moAVm5znNMYBjnvT9ppu3byaqwEN4v7sL+IqvFcNt2GrFwcsnpVWRcNkVz1EVqWFU49KXn1zSRkstO21ygOWTAoaT0plLtoKsPz70btvem7qT71AWHGTioWmK98U+kZA3agLERl9akWbaMioZITUfluvTpQSWvPDfeHNSpLtUfMQKzwzKeanilDttNO4GgkjdmOakjfzGw54qoZAvIzThnYD3p7AW2wp4P0o4PU1XVjinbqakybInZVZQAOaY9v8AL0pnmFeaX7TlcGr52LlGNAV7c00xkckVOtx2xTZpwaftGLlGedAADk1H9oBbgfLSNaFDg1J5OFGawNxNwbnFSIqYztBNI0aKuSaQSJjijUB0iqynC4NQtwMDOanWbf26daVV+bJFSAyNCyjNSrC3pxUm3pjip9rKoxQWd98GZzDfahEScEIy/wAq+ovB83mW8fOGxXyn8L5iviBkxjzIT+YNfTXgubOwZ4FcNXc6YHpXiBfOghkPOUAr5i/aI03dpK3AX545Bz6Z4r6duG8/Soz1xxXhXx008Xnhe9AXlRuzWMdxy2PlO3SMtk9Kn2pnAqBAoPXvU2VVRzXox2OVoRoQ3Xim+Sopxbd0NJ5h9KsgVI9zdOKR4TngYp0cm0ccVIX3LzQBAF2nFPUBepOKd5a+tNmIVaAJG2NwCc01oxjvVdX2HNSLcB+KACNwrEVM0aSgE8VEpSl3r6ZoA2PCN4uleJrCfJ4k2nHvxX1kjedZwSjOGWvjP7StvMkgYrsYPkexzX134bvRqHhm1nzztVvwIrjrLqdEC1dRLNazRSDfG6lWU9wetfVn7HPxxlv7SD4f6/O8t/CjSaRdytkzwjG6E56snb2r5XfDfRuKq6bdXenzQ3en3TWWpWc3m2tzH1jcZwR69cEVwzjzI2R+r9L/AJ5rivg38QF+J3w50bxDiOO5uItl1EjZEc6na6/mDXWLHOJX8xwU7YrxpLldjRFn8KbIoZSCBgjB46j0NR8rxmjcfWoL5TDsfAPhrS9QkvrPQNLtbyQ5eeGzjVyfrtraaGKaRfOMmxTncjYYY6EE0uTTZPumtY1JQfMmJxTVj4+/bG+Bfj/xrat/wiPkal4e857r+w5Ihm3mOd0kTgbhuzyCSM56V8eeDP2I/ih411qO2l0kaFa7v399eMdsY7gLgEmv2Dj+8D39aJI/myec16yzKVtUZewTZx/ww+H8Hw+8NabpkLForC0js4AR0jVQB+Jxk12SoJHHAye9R0+JtrZryatWVaTlI6IU7aIxdV8QS2c8kEVspKnHmSPkfkBXNzaxc/bUmllZowRuQfdx9K2vEUf+mOezc1g3UfesD26dCPLc6+3WKSFJYjvRhkMO4pZB8mMVjeFb5lV7GQ/LkvFn9VrelXbQcFWm4spBeuaYy7GyOT0H1qxtyDUM1uJFAZdwzmqMdRR8wqtNbbs4qVZNrEUu7dmgkzGg2Z+tV2baxBHFac6elZ88dBBEzjbWXrCiS1bjJrQZSFPNU7lfMjYdq0W5BxkitbyEdBmr9vebkC7hnrzRq1tt3MBWKs2G9xXZHY55o+Nf2+tH8S3XjDRJo7p7/SrwNBa6daQs0kTqoZydo+YtnjPpWx+zP8N5fDqzfbLT7NqECRzXyzDdM08gJjDj+ERxjAXHVsnPFfXKx2cV19vuI1YQAy5ZQWQAZOPQ4FflrrHxe8Qx/E/W/GWkatNZ3moX01xjcXR0Z/lRlPUBNg/CvVpRlUjZGKfK9T9AIPh34ch8SP4i/si1Ottgm+2Ay8DHWugZQOQDXzr8Jv2vNE8S+Tp3iZRoOqsQgnYj7LOenDfwH2r6MjuEmjV0ZXRhlWUggjsQawqU5xep61KUXseJftIfBt/iX4X+0aecavp7GWEkACVcfOhPbpxXyp8IfjVefBfWHS7FzcaRI5WWzk4MbA4bb7g+1fotJjy92BgHPavMrr9nfwFeeIJ9dn0CF9Rnfexd2MW/Odwj6A+tZ+0VrM25Nbo7HT7xNW0u1u41KxXESyrng7WAIz74NJIm3jFaIthbwqkYGxBtGBjHtVWbaw44NcstzqitDLaMqc1RuGwxNa0ynaaybqMtuwcVmzRGNctuZuKozqFAOK0Jl2tVO4XKk04kSPFv2jtSFn8P5oScfap0ix9Pm/pXygWy3Svc/wBpzxUl9rFjodu25bQGac+jtwB9cV4YfvV9bg4ctM+ZxUuaehDNwpOKjtBukJxUs2O9JZ/LFu6813o4iZVGaZKO1SHhqbORxjiqJZXA4INTx/dAqP8AxqVeOgoKEbhSagaTfx2p80m2JiOuaghB644qAGyNukVaRwKkZf3m72oYAqOKmSuNDIFwxBNSbuah27GzVhU3LmuNqzLQ5VBHIo2D1pnzKtRux9eakY9lAHegJuFMEh7jipdwCjFACrHgc0/y6bvqWNhxQBH5IJprJt7VO2d3FBkHTFAEH2Ubcjmo2ttpyBzVwsoX0pm4bh6UEDVt1aMNuOe4xSKoVsdqk84dO1Hlg85oAjJweKWmsp3cGk37FOaABs0nPelDBmzT6AGdfaoZIHLcMMVOxA7UjyrQBZSZm5A4pc7ugyahCtnA4FWYcx4OKk2Iyv8AeXFNAXcOKsTAyNmovKC9aAGH71OzipFHPIp/lhuAKAIYZvm6Zq2GZlznFQLHtbtUoy3Q4qAOk8EXRh8S2J6FiV/MV9N+C7grIAfrXydpFwLPVLWbdjZIp/Wvp7wnOfOiIPDdP8/jXPU2NoHtVowmsdpPbNeb/Eix+16Tcx9ivFeg6HIJLfB/u1zXjK1E1rKtcvU2ex8HXym2mdMY2NtpkTK2DmtnxhY/ZfEV/ARt2yHj8ax2jWNBjrXow2OSW4rMWU4psas3G4ilhYM3tVuNVXnFaGY1Iz260FG2kdaUnax54pEm3NjBoAXbsXA61WdWZiccmrcjlF4FZ0lxJC24igC6sBYcjFTW9nbsxMj8gZxWXJfSNgkkD0pI7g7gc0AbElrFyY+RVWaMngH8KrtfNu4OBUkLy3DZTmgCt9lkY8A4719R/Bu+e88FWyN1WPaR/unFfOlm0kBIdB617t8D9QFxazQk/dZlA7YOKwqrQ1geiHjH0qrC2LyVPX5h+VWG4yvcHFVT+7vh/tJ/KuA6NT6r/Yf8WGx1HxD4VmlJjutupWq+jD5ZR/6Ca+uvxr8w/A/i648B+KNJ8RWrMr6fOJJApxviPyyKfbbz9RX6Y6TqttrWm2t/ZyCW1uo1niZeQVYZB/WvMxELO5rHYtsu6k2U6l21xFkXlUGHNSUUFlVozGelK3zDipZG9Ki3UajQlKv3hQ1C/eFSXHcwPFK+XdqexANc6/zV0fi5szxf7uf1Nc43Wg9+l8A2JmikWRG2upyK7i3uF1CzSdejDkeh71w3PYc1veF7iTdNAQTGfnB7A9KDDFRVrmpIuM5qIgr3q1NGfXvVZueKo8jqVnpq9alkX0FQ7se/bigkew3cVWmh+WrHqD1+tKcFcd6AMaSPb1qnMo5rUmjzmqckfXirIMDUICVJxXI3kJVmx1zXcXina2RxXN31oo3N610xkYyicJ8QL97H4feJpIxl10y5IH/bJq/Kc4XgDjGc1+qPxamTT/hj4suH4WPS7k/+Q2H9a/LGRScA4yBj9K+lwKujhqWRXkVXUqwBz1BGQR6V6H8Ofjt4v+GM0A0zUWutOQYbTL4mSLH+yf4PwrgGj+bJqKTKsfSvUlSjNWkjONRx2PvP4a/tWeFfHE0VjfM+gaq45gvMGJiOuyT/ABxXtS3CSwhldWQjIdTlSPUHuK/KYsGUKwzj15H5V3/gf44eM/APlR6TrEktlF93T78+fFj0BPK15FbA31iejTxdtJH6JhlfJBzjrUVyo25Xmvmzw1+2hpNxCn/CQaHcabcY+ea1bzoyfXHBA9sV6P4d/aE8DeKIwtp4js0kPWK4bymX6hq8meHqRex6lPEQlszt5I5Y5Cd24VTm+bkintqUMi7llVo3GVcMCD9DVWS4Xy87htHU54HvWHs5N7HV7SNr3Kd1NFuMY+9ivK/jL8ULb4b6HuVRcatcZW1t26e7N6AVseNPit4S8Jxyy3mtW7y5x9nt38yYn0CivjX4ieNJ/HXiy91a4MnlviOCFzxHGOg+tejhcI5SUpHnYrExjG0TC1TUbrWL2a8vZmuLuZi8srfxMev0FVHb5uPSndVqFm+bFfSpcqsfPOXM7kFwzdMcVbtV2Rj1xUUK+ZJgjjNXG2qPetIkMjaMjmonGeKmLZqNlPWmyRir6Ur805V+XNN6k0iyrdYYgZpnmdl5pGHnSHPA708KAuBUMCNadk031penNQwHEZQkdKW3lIytMU9B2pGby2zWMlcot+ZjjGRTH2t0oVhIowaTb71gWL5KjkEU0r6UbyvOKd5mRQAiof4mpdxVhjmlpVwe1ADFZn6HNWZEZVBJxRDCjYY8ECmzK27huKAG7iPemtzS+YFIHeplUt6UEES4/iGDT8qOhpJAvTNROgx8p5oAn/GmSBe45pijpzT2UsuaAGLt7Clb7ppdmF4603a3egAGO4zUUiE5IHFS7TQ3K4oAux7V+9UjyIFAU1HJtZgBTGjHepNLj+gzSbgcA5oDYGOtDMOOOaBD413c4wPemSTGPOBQM7jg02VDtye1ACqztgnvT9pXnNIbroAOgpscnmSHf0oHcVZihDdcc19NeCdSWa1spB/FGp/QV80R+Xxn1r3j4Y3huNDsHYYwuPwB4rmqK6NqZ9HeG5Qyrz1FVvEkOY5PeoPC0xMaEHtWnri7omJ54rhZ0XPiT4uWP9n+NrgquEkG/wCua4xp0bAC8969d/aB01IdUtbkDazAqRXkkarIucYrvpO6OSa1BCi/d60/zKT7PtantDxXQZkLZZjinrIsS8gk02ScW6liM1mS6jJNkAYGaANWbUAsfy9fSs2eZ5GDED6VHb4EmXyw9KuTQoyDbxTsBUkYycHj6UbQFznFD4XikXexAx8tMB6qWxg5FWreZrb7pwe9LFEm3A602QJH15qQLX9pHdnqenNetfAbWP8AicXNuepVWH8q8XhYM2Qeleg/B+/+z+MEUdWib9MGsqi0LjufSlwNkjg+tU5/lmgcepB/Gr19/rs4xuANZ14dsakcbWH8689nUadth42UgMO6noR3B9jX2v8Asa+Pl8RfDyXw7PKHv9Ak8tVJ5Nu3MZ98cj8q+IrOQLn/AHa9J/Z1+IUPw2+L2k317J5Wm6h/xLbv0w5wjH6NisakFJAfoo2c89uKdUzRqzZB3D19ab5deRJcrsbR1IG+Wjd7VN5ftUTLg1maJEbKMZqJlx0qzt3LTPLoNCDmlz6CpfLpm3k0alamZ4isWvLFZIl3unVR1xXJ/ZZmYIkbM/0r0FPlPHFPWNMn5R+VSd9Otyqxyum+FZJlEl3+7Q9EHWuhjhjt0CRoqKvHAqC916wtLw2TXKyX/X7NCDJLj/dHb3q3DaajdthbL7KmPv3T/N/3wOfzrrp4arU2Ry18QurIWiD5H41RmubeFxHu8yUnhI13t+Qrfi8MqVDXVzJO3ZFIVPpgVft9PgteYIkiP95Rg/nXqU8sk9Zs8yWJS2OV/sXU70qEt47SNv8AlpcNlj9EHT8TXN/ErwPrbeG0XQ9XuLe+kuI0mlyqqIScPjjjivVG+VTjj6VXvoVuLKZGGQykV3ywNOEGYRrtzOBgt/s8McSszhFChmOScDGT7078KtbA3NRSR18vKPK2j0blZoxUEkO7IFXGO0+1NMZbkUiLmDqFoVXjvXNX0JUsCOM13U1tu4PNYWqaYxJ+taxdiXsfOv7U14NL+A/jCYnb5lqkA9cvKif1Nfma0xZssgVsnPpX6K/t2THT/gi0Ibb9r1O1iPuBvfH/AI6Pyr865drsTwcmvrcvXuXPNq7jWO/kYqNow3XNNZGjbhsChZhuAY7fc9K9YwGvkVE0zLwOKsEbvrUEiFfelYBFk25P8RGOtK2JFAZVYejDNQLnfz6VYUj+IYFJxT3GpNbHT6L8UPFfhuzFnpfiC9sbXtHG+cfQkEiqOsePPEmvE/2h4g1K7PcSXL4/IHFYLMuetJuHbrWfsodjT2k+4u6KEmQLmQ9T3J+tU2+YmrDALyR1qtI23iqsuhnJuW4HMajJzULOWbAolYvwDz2qe3tehNXYRJbxevFSsoPrS7gvFJng1aExu0e9Iy8U9eVpG6dKZJFyvXpUTNu9qkkbjBqu0m1SW4HaobsOxGwHWlwVTPc1Fv8AOYgcAdalc/KB3xWRRF1zR14ptSL90VBWom3byeKSTH1pWbccVF/FUsNSxa/exipjGM0yGP5gRxUxjOawasWQsuVIpQqqo7ml2n1pNrfwmpAXG7oMVKqgAUzDL1P5U7aTQBN5gUcKKazArnbUbAqoNPWYcAijUCtJlm4GKkiz1JNWGKHtimlMqT2o1AYyK3rTREo9afwvJo27uc0AN8vng8e9G7bkZprId2c0n3qCBxYYo425zSbc8UyRSq+tADt2O2aPMX/IpittUZ4pHk28mgC390k03zlVuaryztMxC8UJGSvWpLLhkWRjil4qGOMq2c9qkYFe9AFjhVPNVpHC96VkUjknFNKonagCOSRmwc47U9AepqwsMe3LUfIPloKsRSM+0DtXsXwcvGm0EoT/AKmVh+eDXj8spC8dQK9C+DuoFLzULck7SqyKP0P8xWU46GkdGfUvhO63QIAc4FdVqI8y3De1cF4OmPlgZ68V3rMWs/WvPkbnzj+0Pp27SEuMcxyD8jXz1AwUkHrX1h8bNNF74buwBk4yK+TF+SQ5HNdVF9DGoXhIAvHSmvMPWqdxcMqYUGqW6aQE5auswL86CRTtJx6VmzR7WweBVqGO58snaTUMyOzfOpAqgK5PzDaeKljeT+9xQ0K8EGrVjE8gKhVK+/WgCrMN3SpoY5to+UkVb+zw2zbnAYn0q5HdQxoCp/CjUDJ+y3EjkhSv402a0li5c5Nac14wyUYYqrJqTupUopPrUgVrdWzjBzXY/D2T7D4q06ZuBv2n8eK5y3kEajZ8zd6m0+7kttWtJsEbZlJ/Oplqi1ofYjZMUDHoVAH4cVQvvmt5Aas2snm6XbuagmxtcE5Nec9zpWxNYtujT0IqprFzFZ2FzJM2yONS+7+6RyD+YqXTW/dwnsBXnXxy8QC1sV0qOTbLdHMgXqE//XihR5nYLn64fs8/ESH4p/Bvwr4kjkMj3VkgmyORInyMD+Ir0Yk5r8/f+CV/xZ+2aH4q8AXtwGns3XUrGNm6RvlZAPowB/Gvv7zR7mvHxUHCdjenqSAZpjKTSbjt4PNCMehrkOgXaduKbtNTLjvRxQK6ISpxWV4i1yHwzpct/NBc3KR/8s7SAyyH6AdPrWzt3UbSvQ4NBSkr67Hgt9+0Zcanq1to+jaH9gubqZYFuNZLKqFjgFkUdMn1r2Hw78Ob1YlufEmu3Or3vJaG3Jt7Rc+iLyce5rx79rq4tfCngOy8TyWUbm01CFJbzo9uhJw+R1G/bnPrX0P4X1yPxD4Z03UkYFLq3SUEEHqoJ6V7mX0oSu5GmNnH2UJUFbuW9P0mz0m3MVlaxWkROSkKhAfrgc1OyhRnNc54y+JXhnwDYyXOva1Z6cqjOyaUbz7BetfOPj//AIKJeBvDyzR6BYXfiK6ThcfuYj756n8q+gTjFaHjxoVq2qR9Wyfr6Y5/Kue8UeMdF8G2rXGuara6VCvJN1KEP4A8mvzY+If7dPxI8XNLHY30fhu1kz+6skG7b2+Y814RqnijU/FV491rWqXeqTSNkm5maT8snj8qHVO2nl7+2z9EvH//AAUC8FeG5poNCtbnxBcIdvnYMMJPtn5jXzB8Sv22viJ40kmj0+7TQrbcHW1sV2MwBzgv1Oa8HxFHGHIXjouOapLMftBlIxzxxxXNObkj1I4alBaI/YTwZrSeKvBuiazFjZf2UNwMHuyAn9c1flj5NeKfsO+Jn8SfAHTbeR3kl0q6uNPy/Xar7k/8dYV7rNbsScMMfSvlakbTZwTtGVjOaHdUawlWJrQ8nFRyQnrWdjBsqNGT2qrdW4krQ2Go3jzTIPib/gpJKLP4aeGbVRzcawXPv5cLf/HBX51lvmOetfcf/BTbxMs/irwb4bjc7rSymv5l7Ayuqr+OENfED46Fc19jl6tSRw1dyFSOeeaaxwozTmXHQcU2RS44GK9c5rkUiFm+Vjj0prSNGvI3ClYEZGaarc880rBcZ9oHRgVqGSTa3yN1q2drLyuaga2SQ524qSiv5/zYNSKyNz3pkliGDYemLp5bgPzQA9rheRu5qo0jzS7V5q6NLVSCzZ45qZY44+FHPY0rAVrW3MbZY4qw0mOBSlgRjpULNtbrkUwF/hNOHCjNM65p55AqyBee3WkdjtIzRu9OtNZhgjvQBHjdgmoZk38VYZdoHNaGjeHbjWJd6piIdz3rCpJRV2axi5aIxVVVBwORUcknyiu+XwKI4cupzXLa54bexbco4FcqrKRo6bW6MPJNG0+tGPL4PBo3N26VomRYdRR/ERg5pyxM3QdaTYWFhult25Gatf2hFJHyDmqT2bZ7Go/sr+uKxcrlGl9qik7kH6UjTRoOuc1BDZ/u9zP83ake0kLZDbvapAuLNGyj5QT61LHEzcjvWdHYzu2KuNp91HCGWQ/L/CKAJUxuMbYJWpBCuz0rFj1DbNuk3Hnn1rQ/tKHjaWH1FAErQ7enSk2Gl87zACKVV3UAN2N6UeWO9O8z2NBbigCGSHcpA60n3eCckVJ5gzjpS7l9M0EEDA7aAgxnODVrardBTWiGPSgCv2ywzUcihucVb8sAY61HJsXtQVYlWFI8nFM8oN7CpVjAYjOTUix/J+NSaEEa89adIKlWAKTk80ntQQVdp9adsLY5wKmbGOBk1C6ySfKBigpD/ur1yKTzUGOKaq+ShVxkk0mFXjaaCRj3QJ4BzXZ/Ce8b/hKhEQB5kLKP0NcdGu5jxXReCZxY+JtPkx1k2fnxUy2NIn1R4RnKsqnivS7XDWpAryTwzNsmUV6npcu6PHbFebLc6ehx/j+x+2aXOmM5Q/yr4rvbVobyZDkFZGGD9a+7fFFv5lq35V8WeO7E2Piq/iPA8wkCtqLszKpsZKxqygMKkWFFGABTVj445p/lk967jnDaB04FMNr5p55FSKh6A0bmVsdKAK0ml7vugVAbF4c8Y+laisdvWn7d3NAGZbWMqSAvgp3Bqb+yxuO0cdavxgNwelK3tQBliAR5BXvVe4UQnJQYNbXlhvmPSqV80K5Ugk460AZnnGIB0GM0yS+kZg5/h549uamk1ACMJ5YxTftEdxC0ZjALcZAqXsWfX3he6+3eE7SYHO5Ef8wKsfKWOea534U3327wBYHPIt1H5DH9K3/evPlubrYZYufJx025z9BXzn8RtfHiLxlfXSNmJW8uMf7I4r2Dx14lXwz4avpQ37+VjFGB6n/62a+eYfmBYnJPeuzD07u5nKVmewfsq/FJfg/8cvDWvyvstDP9luznGYH4b8Bwa/bmynjvLWKeJt8UiB0ZehUjIP5V/PUhLblLbVIwfxr9s/2NfidH8Uv2d/C2omXdfWcH9m3in7wli+Q/iQM1x5lR/wCXiNqNTWx7RHn3qdV9aZHnPSp0XdXzx1cw9VGO9Hlj3peVppkxQIXhhTWXiig/NQBzvjrwbp3xE8I6t4a1eBbjT9Tt3t5FccDIwG+oJB/Cvzb8bfHH4p/DuzTwPF4kutIsdHL6eUtSEkYxnaSWxnpgiv1BK7c+lfEn7dnwbk8ybxpp0Qa2uVUXpUf6qVRgN/wIdfpXfhanJLlOzDtN8rPirWNavtfYXWp6hcX0pPL3Ehc/rUccxjj2xBVLH7/esyNvLjYZ/iyKQST3VyqwptO7qele7c9Pl7Fu6tirbpJMse5NQWsiw/eOTnjFSXTTIds4UlT+NbPgjwqvijWBDKWjgQGSVl6gdgKHNJXZrSozrVFTgtWUFm3SfMMjFVL6YMoHO1fc16F44+H8Gg263unO7Wu7Y0cpLMmehzXnbNumZcAjpUxkpao3xWEq4WXJUWp9i/8ABNz4hGHWfFHgu5eR0uYV1S256MnySgfVSh/A196tGMkHqOOK/KT9k/xB/wAIf+0F4MvHJWK6ufsMm3usoK8/jiv1cK+WSv8Ad4/KvFxMbSufNYiPLIqyIKjKfjVmTA7U3b3xXnmHKU2jJ7VGYSzEDr6Yq9K8VvDJLKVijjUu8jNhVUckn0Ar5a8YfEjxt+01ean4W+Dl3/YPhm2Lwaj45uEIE0g48i0Xuc8b61jHmYnGx8U/tyeIH179pTxaSyuln5FlGVbcAsceCB/wImvnp2AY5rvvjr4Di+GfxX8ReHILiW6SwuNnnTymSRyVUksxHOTmuAY7uoxX3GFio0lY86ruRtJxxxSY9zSbd3vQ2VxXccpWbBY5PFIdoXin/hSMm4ccUAV2YnvilDFV607y2HvTH3ZAxSY0MVuacsp7VFS7sH5eKkoe05J603zD6Uz+KloARuDjJIpxYcDFM2szHmpCu5QSaABm9KRjxmjcu2msflqmSx4Y9aYx9Tiha1tB01b68VXGVznFZTlyq7HGPM7Fvwr4SufElwgVGEIPzueh+le7aP4Hj0+0SMQqNgAHHSm+B9PhtEhVIwB0wBXqdvYhocsNor5zEYpylZH0uFwqUbs8q1bR1t4zlMV5x4i0n7RuVUr3fXtHE24j1rk5PCb3EmFTLE4rkhiHF3N62HTR4HN4Nlm3EIRVSx8H3E10I5fkj/vd6+m/+EHg02zLzplyOlclqnh9I3LNEFB6YrsWK5jzpYaxxGl+EdIs7fPyzTdyTXD6potwdYmjt0IQtx6Ae1esQ+FZLu62QKytXdaD8KzIqzTRDfjrjmk8SSsPc8Gg8E3E1uu6P5sdcVn6l4RuLNMlc4r6rl8Bi3iI8rH4VzHiDwcgt3+QD8KccRdjeFVj5j2+UpQjkHvQF71veKtHGl6pJEDhjztNYXKnBFegmeY1Z2Jobj7Ov3cjNXPt6FOAay5MjntTFmbJqhEd5DHNI7qmGPYVWTS5+pU7a0mj+YE1dhlKoMnjFGoGfGGjj2lSTQsjqfQVrRsjKfl5zTJLNZN3Y1IFDzhjnrSmQbRio5LVlY9zTPLdetUA7aWOSKfHycEflTFZl5I4qRZNvzY4NAEjfLwKbuI75pzSLtGRzUMkn91aAJN2etMeHzO/FVmmk9KWO4bvQBp7QpO01F5g8zBaqUmoE8KaSPdK26pKZeaQBtwOR6VFJNljimx2xkbrirX2ZVXpQSOghWNtxGSaVoWZs9Fp3l8AA809VbvQBDdW7NECpyaLe3O3LDmrajvU6qu0UAZyxLvIA5qaGF47mBk6q4P61Y+XdkCnrzkdyOKTGtz6J8O3I3QsTjcAfzFesaHcbo1wc8V4Z4QuPtWj6fJk58scmvYfDkx8lec159RWZ2R2NbWo90TA9CK+QPjTpf2HxgZQMLMgyPcV9i6ku+3OfSvmf9oDTVjmtbnHPmFC31pU9wnseTRwjYCBxT9pVcYqC3kO3B7U6SbC9a7ziH81CWIcnFL5nfNMLE/SrAdvNSqdwFQhTT0zSYE+33zSrTVk+bFTBlP1oQEZG76VDcW4ZMjmrDY28VTladXJQZU0wMyby4ZMMnFPSa0VdoBBpJgbhvnXBp0MMOOo3dKHsB9C/A2cN4REYJwu9R/30a7Xdjj+Zrz/AOBEgk0ieJWGFlYfnzVn4peNh4V0qSGMZvLgFIx6ZHU1wyi3I2TseU/E/wAUNrviSeFH3WduxWPnjPc1ySMVQ+tRNJuYsxyW5Puafu+UYr16ceVIwk7ssQMMivrX/gnr8fF+FPxWPh3VLop4d8TBYGDH5ILoHEb/AEboa+REJVqtLIy7XSRo5FIKMvBUg5BB9c0q1P2sHEqEuV3P6Ho85wRUy4j5r5N/Zd/bH03x/wDD3wVZ6wWm8QSzjR9SuA4Hkzhf3UjKB92XaefUV9XLnJB4Ir4utTdOXKz0YtMkaTJpKaBmnfdrlNhdppKNx6GiqRANkrXK/E7wLD8SPh/rvhqVxH/aNs8aSEZCOR8p/AgV1mOKY2QRg81cbp3RVN8sj8TvEHh+50HUr+wvY9l5azNBNHj7rKxBH6VtfDXQ7W/8SRLcpvjjjMgQ9Gbjg19Oft0fA9vD/iYeOdOjLabrDbb5FGBDcAYDfRwPzr5Y8Pak3hvXbW7KyLCrbX4JwDweK9yNTmp6H1eWyh7aMp7HruueBtN1u1eMW0VrMF+SaNQCp9PcVzHw30G/0bW9Vjubdo41CoshB2tg9jXo8DLcQLIrZV1BBqZFAHqeM1wupLY/VY4Gg5xrRWpkeJrSO98P38bj5TESfw5/pXzfMoVgAfmBPPrX0f4tuks/DOpSFgNsODntk4FeAaPpt1rOpQ2FhaTXup3TBLe2t13SOT6L6e9dVCairs+Q4klFVIncfs+6DdeJvjZ4DsIVw/8AbNvOWYdEjbe5/ICv11bDMW9ea+cf2S/2WB8H7c+JPEaxzeLbmPy44lO9LCE9VU93Pc/hX0jgDtj2FcGIqc8tD84ry5paEOPXgVjeMvGGi/D/AMN3uu+IL6PTdLtV3Szy/oqjux7CqPxK+JmgfCfwnceIPEVy1vYxt5aRxjdLPIeBHGvdjXjHhf4d+JP2gfEtp42+Jlqtl4ThPn6F4LkbKj+7Ncju2Oin1rBRscjkkZb+F/Fv7X14l/4glvfB/wAJOttokLmO91hc/fnP8KEY+Wvo/wAO+G9M8I6LZ6To1jDpumWaCO3tLdAscajtgfqa0kAWNVGAqjAAGAB2AHYUm4VRk5H4xftgWL6f+0f4+iZCpfUmkGe4Kg5rxV4+p719lf8ABTH4fy+Hfi9o/iaO3Kafr9kqNOvINxEdpBHYkc/hXx03rX2uDmpUlY86oveIf9WvUg1Wm7k96nncZAqrcZZRivQMbMBIT7ilWQZ9KYrbVpN25qCR38R+lMaPcM0rMRwKGYgGgaItoZuKYy81IPl96a/y1LKIH60NnaOaX1NRyEgZrMB8e70p7E1GjdqfxVgLyaaWOadxSr9KAFRQPqa6/wAH2paZMda4+Ng02Pyr0XwfsjCH7rdzXLiPhOmgvfR7H4StxCiEnnFd7HcZhHNeb6VqsMEKKrZbHNdto5l1NVWMEg9K+VrLU+vpNcugs8Ut9OYk5GeorqtH8PRWNsJJV3PjIFXND0NbNdxUM5rZuIhbw+Y3zNjhe1clma8pwXiC3iD5cYZhkCuYt/CNxrVzhOEzy1eg2fh6TUtSmuLo53fdXsK6/SdIgs8BUUfhRsZSgc14W+Gttp9uHZAZCOWIrqF0iOHgKOK3UI27QeKYwUfWncx5bHLXujrJn5RXB+MNLWGB84FenapqEdvE3AJrw34t+MVs7OQA4b2rpo/EYVNj5j+IsguPFFwsbAhODXN7So65qXUrgzahPKx3M7li1VvOBOM170Nj5yp8Q84xz1piqFYnFIWB5NRs5HQcVoQS8MoOeRUkdVo5BtNTxSA0agWYEcvwQPrUqTPE5GATUHl9wcGkmVxgg1IFiRS+WPXtULW/mLsY7eKZHcGPcChOelH2gqpL8UARmxKrgNxTVtZdpAYVajkDfMDzQ0hj5NUBnzK8ZO4cUgYMvPFaG9GHAz9aa9lFKu7nPtQBQVQelBUL1oe1lSTCdKRshQGHNBAscAbllx9KuQwKnAOafFLEynBwKkVccj7tSaXJFjWPBFD/AHScUi9alLKFAoER/NThupaeo46UAKvyj1p2TSU5BmgAxjmpI13A+uKZjPFKsgXjvUAev+AdUW+0eIeUkLRHy9sYwOMc/WvY/CtxuhHpXz98Lrot9sgJyQyuPbPX+Ve3eF7va23JxXHUR2QPQrjEkPrxXhfx70wXXhq4cL80TCQfnXuEOWt+teffFLT/ALZoN5FgfNGR+lYx0ZUlofIkUgJOOhGRSSozd+KBH5dwFPO35fyNSHPSvSi7o42tSspfpV6NflA4zURjpyt8wGCDVklj7vYU5FUnJqqZCGxmnLIc0ATiMKc0/gjjr7VEJgxxSq21jQBIF570uw+gxSxsGXJp9AGXqFg0i/IcZrPtdLBkw75b0zXR4BXmq81miybxwfWgD0v4FTRaPb6h50yxwxOJGZvQqf8ACvPPiN4qj8XeJJriFStpG2yPceW561nXWtT2unXVnCzLHcsvmFTjhc8frWNGu1dveqhDW7HclVNwPYCjb2FM/iqVD613GY+NeMmpf4c5pn3lyOKTafWgNT0f4C/EC1+HPxU8N6vqUs66NFqEEmoRwt/rI1bKkjvtYg/QGv3ZsdUh1azgvbSZbizuo1mhlXoyMMq34g1/O68nylRjB9elfZn7HX7YXxO8MjT/AIf6TocHjeyhSR7TT5JjHdKgGSqOSdwGDgV4uOw3tFzI6Kc7aH6wJnbxTtpYV84eG/26PBTXyaV410nWvhzrR4a31y0Ihz6CUcY617z4Z8YaJ4z08XmgavY6zbf37GdZQPrg5FfMypNM9A19pZqXbSCT5SaTzt1TytASfw1GWGaDJUTN8xq0Z9Sj4m8P6V4s0W70nV7OK90+6QrLDKuQR2x6EHkGvg74rfsR+K/D+qX03hOD/hJPDu0yRRK4W6iH9wj+PHqK+/Gb5uODUEjEYPUr0J6j6VpGTjsddPEumflboOreI/CKjSdc8Ka7H5JKRgWEpk9gflwfrXeaHoPxG8VcaH8M9dnVvuzXqfZo8euWFfov9okblnYnHUmot7TZ3szj/aOabnqfRU+IsVTgoRZ8K2v7IPxI8dXVtB4z1vSfBmjXEoC2lixu7mQgbtvYAgA8nivqv4P/ALPPgf4I2ar4e01W1Mg+bq91te6k9fm7A+gxXfyLE0iOVBdM7SRyM9aDcbmAJwv8qlyb0PGxOOrYqXNVdy20/wA3b8K89+M3xq0v4P6FbTT20uq63qEn2fS9FtTm4vZj0CrjhR3Y1hfFP43R+D9Qg8NeH7P/AISLxzfL/omkwkfuwf8AlrMf4UHFZvwl+DE/hvV5fGHjLUj4k8cXSEPctzDZKTkxwL/DjpkelEY9WefKZQ+HvwT13xR4oi8efFe4h1PWk+bTfD0eWs9KB9jwz+5ya943bs85Pcmqn2ikM3FW9jk5uZlppMcUzd71U+0UnmVizdRbOD+PXwd8O/HL4c6h4f8AE8r2tkhF1HfwhfNtWQcOhI6kZGO+a/H74m/CXU/h7c3c0V0mraGspEV7GmyRUzhTJHk4yMciv0q/a4+NX9j6WnhTR5N9/M6+eBwGbGQhPoBya+R7/wAE393o90PtzS6hdYaR5BuQ8jcu09u1elhcVKjp0Pr8Fw/9bw7qTWr2Pk1m3YPXik3e1el+Mvg/Np15cSaeDZRxIHbzTvgbPof4a85vYZdNnW3u4GgnYZC9Qw9QfSvpqOJhVW+p8njMsxGCk1OOhTZqM+lJIcYNG7ctdtzxhSSy470mG6UxWbccGlWb5gGp3JsKcY9Khkkx3zSyZPGai8upCwm7PSl/WlEdeg/CTwj4c1y61PUPFVxPFoumRpJNHbkq7BjjqKAsefeWF5yakaNVQMGyfSvZfi54c8KzeBdF17wZZeRpjXMkU0hVvMP93fn6GvHNobpQUMC7umKANrYo5WkYd92DQAgYR7nPG0Z4r1TVNAtPCPgu01A3ckmqO8cUluGG2N2TeQRjIwPesLwb4V+x2dt4j1W2ZrDzCLG3b71/OPuqB/cB5Y98Vc8QWstz4HvJ5ZDPe22r+ddseCfNiUBgPTcGFZSs1ZmseaOqNvwTcSX1wjSM2PTNfSng2FFtI9gAOK+XPhzeBvKG4V9P+C5F+zpzzivmsXHlkfSYWo+XU9EtVVVDHrWZqF2slwyA8Kasx3ACE+gzXNRzGaaaTPU8V5x6cWbdveCGTJbk1dh1AKc7q5hWdm6kkGtjS7GW6XLcVDKkbv8AaI6A81Bc6hJHGzVLFp4VhuOaLy3DRmNV60I5pM4PxBqU0wfaTxXjfjLSJ9V80ygtnoK9+vNBY/eHWuV1rw2u0nbzXTT0lcwnG8T4k8Q6a+m6lJGVwAe9ZTA9cYr0H4sWK2fiGZPSuBavepu6Pm6qtIjydvPrRz0qYxhlzio2StDIjwPQilDFemaXbjvSUAWobrauG61N9oB6c1n1KvQUAXhdBVCsBn1xTWljb7wFUmXzOR1pvsTQBopJDvGOBTpkR1JU1nKg2kg4p0bHpk4oAsFUbo2PpTgwUfeqvIT2qMyZ4IoAuswGCDniq8gEnFRrJxSx5MnWgCS3slUhmJL1b+6MU3cA1O+8uRUgALlhkcVLs3dKYrcUKfmNAEysOmead+NRLwS1O8wetABu2gim+YfWkZg1JQBJHMPWnLINxyeKiC7c0A4pWLOy+HF0I/EDICd00TL+XNe6+F7grMFzwRXzl4RuDbeIrFw20GQKfxr3/QZvLmSuWotDaDPXNPkDQ4zWF4qtvPtXXGQRitHSZhJGuDTdcj327cc1ym3Q+IvE1r/Z2tX0XZJ2x9DzVMM7qM9K634sab9i8TXRVcLJh/6VyayDaMdK9CnqjlloSbTRtNJ5gpEuAzYArUiw2QHdSoKm27/pTPLEfWgTHKKdGCM05SvY80KKBEidKc0xRRgZqMq3aoZJGhPrQBJHeOxwwwamd1EeWqpkSAFeGp4f5drDNAGZeOJJmYDAqow5JrpbTw++uR3Udqm6eKEzKo746/zrm2yuQQQfp74rog0Jib93FSR8flUee4pyybmweK6CSRfvYp/fFRE88U5W+bnrQAp61oeHfEep+EdYtNY0a/k0zVrKQTW91EcNG46GqCY3YpWj+n41Eo3ViouzP24+AvxE0P8Aag+Bejavren2urStGLbUrW+t1mVblAA5wfX72R61zXjL9hnwFqkz6h4QudS8A6x1E+kzkpn/AHSRivmT/glj8QLyx17xd4TmkV7C8gS+t13crNH8rnHurJ+Rr9G/P98V8lXTp1GjtUro+XrD4S/tJfD2ZD4f+JumeLrJOln4gRwWHpuIOK7Nfjz8UfCcRPi/4OXlzHCv7y88M38Vyh9SEbDY/CvamuMD1prXxTDbiv5/zzWPNfcOZo8c0H9t/wCFeq3QtdU1a78K3o4Nv4hsZLTB9N/K/rXp2i/FTwh4k2tpXijSL8N93yL+Nyf1qDxBoeh+KLdrfWNIsNUhY5K3trHMD+DL+ua811r9lv4Q61IXm8BaPFIf+WlrEYGH4owqbIalc92WQOu5PmX+8pyPzqEsJOjA89iK+dP+GQfhmiOiWWsQxN1jh1m4Vf1Y1Stf2Lfh1ZztLaTeJbZm6+Xrkq8emQKegH0zsdf4SfpUTNJ0CP8A98mvnuT9kXwXJGFGqeKoQOQY9fnzn1qxb/sy6Na25hTxl46EQ4VF8RTKFHoKXKmXF2Pa9e13T/DFhJe61e2+lWsYy0t9IIVx35YivCda+O+vfFhrnQvg7ZtIGOyXxjqcRjsLUZwTApGZm9DjGec07/hkX4dXOoRXWsxa14n8s5SHXtYmu4wf91jj9K9hsrW10mwt7Cxt4bOyt1CRW9vGI4o1HQKo4AFNRSCUjmvhX8J9I+GOnySQvJqniG9XdqWuXnz3N5J1JZjyFz0UcCu3kmB6VWWbinZ3c02czbJ1k7ikkm3YFRbgq4pitubrWTehtTpuTuTct0PfFch8WPihp/wj8H3es6i6h0XbbxEZaVz0AHpnmofit8XtE+DnhttU1h/Nlc7LazjG6SZ+wA7V8UeJvEmv/FjxMdd8SyFY433WWn5JjgXsSD3qD7TKcnniZqcl7pm2s194o1+68R600r3k0jNBHJ/yyVupP+0a2161XLOp55/Gn+Z3rVI/V6VONGKhHoQahYxX1vLA/KyAq3HUelee+NfhXaa8sK28MYhUfPFJ04XAKn+E16Nu55pskgVcda1jJw1RjicLSxMeWqrnx7f/AAy1uO9uVtLb7TDGJH8uSVVkRUyW5YgPj2yfauO8xZApRgUYZFfX3xKjtU0eGTyGm1CNmFmsKfMXIx27Z615lL8DzeQQ3moWckFxcbWljsWCvGzcs2CcHp04r3aGOVrTPybMuHZwqt4fVHhyttHselI/zcGuz134ZXOnQ3Fzp+oW+sW8WT5JUwXYXOOYm6n/AHc1xS5ztKsjjgowww+or1YVoz2Z8XUwtWi7VItB5h9KdHmQ4xn8KFjLMBjJ9AMmtvwz4X1TxZqkWnaJYzaldyHbst1JC/7x6AfWtzn1MuNdikkN9FGSfSvTdQ8LP4D8FxWN1dL/AG74iaN3tYSD9lt05+Yn+Js9K6NfBugfCOFItU+z+KfHjgNHpUTBrWxPZpCOrDmqNjorxXFxqOoOk+p3DF5JEXAXPO1fQVjUqKC0OvD4eVR36E/hnWB4EjNtFBb6pYXi+XdafKw2ycfeHoao33hf4feJ5oPs+r3HhC9mZzJb3UPm28WOg357+gp/9k2VvcC5gSNDnLHGSfxqG81C0tZFVwjzScJCq73Y+yjmuaNeV7WOyeFprW9jI1D4Z+HtJ2ySfEDTbtD/AAWVq8rn8jWhpul+GdKtW/snRptY1A9L3XiFhQ+qwL1H1NdPpvws8V69HFPaWFjpUcvIa+kw4XB52KCexrSHwJ8XTQkr4p0kcZUC3fk+nWuhubWiOTlpQerucXfXF3cyfary6a/vQmxHYBY4h6Ig4VfYVFpLTaTqAvngXUbaZfLvrFyALiLrjPYjnFdm3wG8atsMOraRcO3BDb0H5kVz/irwn4t8EWMc+s6dD9nYlBc2kgcA/hzXO4VNzoU6TVkM0K38IprEtzZ3d5Babsx2JhPmD/ZLdMV7T4Q1RZiPKRki/hVjyBXgOkX0VxCJYGU4OCe+fevX/AdwWROc14+Mfc7aFloj2GG4/wBCfB/hNVdKtT5Jz1703T5A0GDyK0bJfLVh615Z60WFrYgSZI710ekxopYH04rIgl259KWTXI7VsAjNGo5O50HnRrJhvyp/mxsOBXILrTT3Hy9K17e6LKDmlYxZPfSBVPHFchrl4m07jgVvapcnyzzXEaypmD8mto7kS2PlL4uqZPEV/JgtuYBeK82ZSGGQRjrxX0T4n8KnUtTnlKZBbOSK898T+EhaqzKmMV7FKomrHg4ik73PPoQQue1N+4xNXHjCfL0IOKrS253YBzXWcJWy7cFsin7Rt5o2+XxikJoANgwSOtG0+lKtKAzdDigVxvKnAqYRnbnrQpCr83NCyZbg4oFcazCPgik8zv2p+0sxPBFNZR0xQFwMoPJpWbd0GKN3tSHd2xQFxnln0o2svQ09iaF6UBcvMgO7HUGhcrR5ntRu3VJow5/CnrjrzUQyynnvTo93rQSSr93rSbqaOOlBy1ADhj60fhUYbbxTvMDcZwaAJN2etIuW+lNX5qerbevAoAlikaGRHjOGUgg19CaLdCWOCRf4lB/MV887l25zgV7h4NvUutFspBwNgU/WueodET2nw/MGhVcdq1L9d1q3HNc54Zug0Yrp5l8yCuFnQfMXx40oLqFtcABS26MmvKYVBjxgZHFfQHx300SaSZscxuCDXgNqMM656nvXbRbsc09xWjwOlNiRFbpzU7U1YwTXSZjjgLxxUZUnrUvl+9Hln+9SZBXIdXBC8U5rjYwBWrMbbuMUSRhuozQgEWT5QabNEJMHNOCgDAHFMkJpgNjjCkAUrr/tc0bh261RvrlY8gE7vapuWdf8LbxbfxgTI6rGsDEljx1FVfiJpum3Hie6l0ASTxSfPLEiZVH77fasPQdGub+bcgZUYYJB6g9q9S0Hwymm26iMAM3Wo9pyu5cabkeI7toIPX8qOMV7drHw0tNdVmK+Rc9pI14P1Fed+IvhnrXh+NphD9stVyTNByAPcV0RxEZaBKi0rnLiTHalyJMbTg1Hwy5z9aWNT611Xuc5IY3jb3o3S8nGRUeWXnNWoZm2/wCNDYH0d/wT78SS6L+0hoEHzCLUFktpNpOcGNie/sPyr9bkuPkU57Z4r8hv2CVGoftOeGigBMCzyZ9CIm/xr9bASAB0r5fG61DsjF2uWpLo9AaiaYt3zUJPc80wzDNedzWLtcnzu607ZVZbgZx3qTcfWp5g5SbbUi8KDVVGOM5p32jtT5h2ZYdziosmmef+NIrE59KfMUotiyMe1IEPXJpyruYCrUdvT5ivZuRXVdrCrFS/Z+pPQc//AKzXmfxH/aE8EfDO3kfUNVW7uQMJZ2Z8x3b046GlzM66WBqVXaKPQJJEiR5JXVI0G5mZsAD19q8J+I37W3hzwvNPpXh2N/EOu4KJ5S/uUbPUnPavCviX8bvGHxgee3tGk8O6FnasKEq8gznJP4Vy+k6LaaPGFt4VjkI+eT+J/U5qT7/LMgUUpVi3qN3qnjLWm8QeJ7qS71dnLKrE+XCOyqv9ferDPkHncW65qOhuAKtI+8pUoUYqEFZDm3csSKarcnNIsgbOTTGcdqs1FZ+aieTbkkjaBk5PSk3jBrlPFl1d6pu0XTcLdTAGW4kOFgjzy3HU1RMmZ+klPHXiSTU5LqaXTtPkMdui/LFI394HvXdsy9yeuetU7GFLLT7e1i/1caBAAu0cAc4qRqLkxgl0Kmr6PYaqoaWBBOoYLMo+dQwwcGvL/F3wbtrxLieK2FwI4gIIovll3+u/PP4ivWeaRV+Y81Uaso6pnHicDQxMeWpE+b9B8K6L4T1i+HiPSLvxJa26q3kW8/kNGx/hbI+f8MV1Vr481jxRG1n4b+y+CNDT5Hs9JwLlh6SP1zXrepaPZ6pDMl1AkqSYJ3DkkdOa878TfCcySX15ps22VkBhiQmMqw9CP616lPHytaR8HjOGIxl7Sirrsc/BHpfhWKVt6ox5klmOZHPqWPJNU7PWL/xRcC38P6VPqcjttEuNsQPf5jVrwf4a8P6Hrki/EDT9Qvlj2yi7hlLCInkB4u49692vviV4Qs7W1bw9BZS25UN5lvH8x5I8sIDkMT616VFRqe9c+MxjrYZ+z5OU8bb4S+KpLq0l1/WLXRNIk3GX7A5eXj+BTgcn+Vbul6Nomj3Bh8P6d9mlmfH264bdO/H3mY8jjPTFGveILzXJoDeE48xwgzlWdRl8dsDG3NYt1qUljZ31w2UkC+V6BWJCnB7jAb869CMYx2PGlKUtztrPXLr7P9qjlkZ5JFtoFVsu5wMnP0ZPzb2xqQ3h85tzeZFZqoKE8GUkKOc92z+AriIdc/s/UHWJY5ZNGsvPfaf+Wzc4P/AnH/fAqxHdbbWzthdfvLh/tl2xUN5YxtA/AFmrRMzaPQ7PXZLPS7eTzd93chpB0Py4KRDHYk5c+wqrb+JX1jVFEo+12FsTGsbY/eNjDMR07eneuLutZPnXC2gWMSEFGAOY0VcKv1wP1NTwaomnWrIYFOBgp5wTGTzknvnb+AqiNjL+LHhvwtDZpruiwJYXL3IgkS1OI3Y53exPTpVzwDMNsYzjgVxXjPUf7Q0l49w+z2rK6qvCgljyB+PWtbwPqQh2CvCzGnpdHq4OWtj3fTZlCgZ7Vt28gYACuJ0zUlZFINdNptxuXJNfPanvl3UrpbG33ZIJOK5W9vpGIbJ5rS1aU390sSnKqeR71BNYksARQWokujCRmUmuvtfljB74rCsI9u0AcV0McLlAegIoCUUZt4xmLIvJrLuNIklXGDXVx2MceSeSTmknMUSk1pEwkebaj4ZAVjsxnk15l420RIbWZ2CqAK951W4g8k55FfP/AMYvEEdnpzxISGkOK7aO5xYj4TwLUrdWnlKn+I4rNWNw/JxWpM3zfXmq8yhhyM16qPnnuVJoS2CMVXkiMa5NWpmKnpxUG4scEVQEI2t3Ip23aeCaf5O7kDFI0RUZzQSxDluKFhPrSFsc05WytAhGBjHX8qFbdS+56Uq4JzigBOfwp6r360n3fpUgfigCNmAU5FM3D8Kkk+ZcgVW3bc5FAGiqCnBdtKq7evNO3BcGpLEU06meYDk9BS+YPWgBVYMxxT9uetR+YBnjrSK+elAEnlg85pV2r2qNQSx5qTyR70AKrBd3HelLBu1R+XTkj560mA5cbuleqfC+/wDM0eW36eTLn8D0ryxAVbAGa7j4Z3e3U7m3xy0YfHrgjP8AOspbGsdz3/wlP8oBNd1GxMYA9K8z8NXHlyKCccV6LZyFlU54xXFLc6keffFfTf7Q0G9j27jsJr5WVvLnGPTAr7L8YWv2ixlGM7hg18deIIDZapcoPl2SsAPat6W5hUF3DOAOakVhjrVdWZhnFL5hjyTwK7DImZh602SRVUEnFZt1qhwVTp61Ra4aTqxzSZBsNfRqOtL/AGhHt6k1h7ifp60eco4zzTA1jqUf/wCumtqSY6Vkht/Q01nbbSuOzNj7dG3AFP0jSZNa1EArmMHmsi3jaRlUZDMa9L8N2cem2cZx+8I5NZt6GsTqtD0uKyt0QAYXiuihkjj6VykNxM4C+YEX1HWtK1XH/LYse5Ncc7s7oWR1tvMoXBFXYVDYK8H1rmrVpVxg5Fa9tcMuM5rPVHQZfiX4X6J4kWSRrcWt4/JuLcbWJ98da8v1z4I6vYbms5ob9R0XPlv/AIV77bzK2KsSQqyg4FbQrTj1M50Yz3PkS+0LUNNZlubOaIr1yuQPxFR6XpN7rWow6fYRl7uc4UdNo7sfYCvojxxLb6Rpz3LrvZ28tI8cyMeAorN8A+CrkanNb+b5Gsyp517cRqD5EfUQqfyz9K1ninynVgMrliqyj0Paf2X/AIwab8H9S/sqOyhNjnyZViTas5AAaRH/AL/HfsBX334d8TaV4u0tL7R7yO5hIBKZAdM9mXqK/PK48K2NzHBH9nVYYgSI0G0E+v1qPw9rnjb4a3H27w7qvzhyPs8rMMr2Bx1/GvDqNydz7zEZCpQ91ao/Rq4nfGADj1xUSLK/UHFfJ3hn9tTXtEupLfxZ4Ua/t1UN9p01xvGe+3Az+dds37c/gFVzLp+tK+3cFFpnA+ua5mj5ieT1ouyifQsce7Gam+7xXzjH+3Z8PVVGlt9Yi3H5R9lycevWph+3F4CmmEcNprcjN93FkQD9OaRmsprv7J9DqpY4HX6VF5J8w5P6186al+2laNazf2R4L1KZ1/ivCFH129/zrgdZ/am+JOogfY7Sx0m3ZTmRyAw/AZxVWZ1U8krvdWPs6SHy4vMlZYYc48yVgiZ9Nx4zWLeeLNIsQyrcNezKDiGziaZ2PpxwPxNfLf7Mep+P/jJrninVNb1v7RY2skVpAZIhIiv8xcqDxxlO3rX05/wqDRL5ozq17fa3cIfvS3jKiHPQRxlRxXqUMC6ivJ2PncRUhh5uFrtHP6p8ctN0dQfsMaFs7Pt99FFnH+ym9q5TVvjlrmpQu1pqVlpcCnaTp2mT3Uo+jPgd+oFe26b4H8MaeiRWmj2UUcQ2/wCoUlMdeoJP1zV+Oxg3KViiCDoqoAcetejHL6aOZZhKL92KPz5+MHxQ8c3niiDw3qOo3ljaXMXnxzXBZpHUjgeUPlU/nWFp/hWys9ty6tcXoO5ruZ2aRj75PFfQv7ZPw7fVPC8PiHR/OXVNIk81pYRmQx/xJ06Y/rXzz4c1yPW9LjuI/N8phjzJhgk9xXl4nD+yeh+o8P4mniqd3bmNJnJ5pA1M+7kFe/WjcBzXHY+6JDN60xpN3SmMwI4pG+VfWmA/7qk0xm3D1pnmFsCsvxFrkei6eZflaZnEccR6sx7YoIlKxD4k8RwaDYysX3XBwI7dcFmY9MCo/DWgpYrJqFyGfVbtQZpZDllHZB6AVFoeh3D6ncatq/ly3L4EMC8rCB0bkfe5/St8kFvTPvQZq71D8aQtjpSbg3GaRulBuO3epxR+NI3zcUhbbUoBWY9DTW+7SeYc80vmD0zVElLUtLtdXtZLe6iWSORdpyORzmuE1b4b3I1ae9sJykkjL5U0Z2SQ7Rwc/wAQ9jXozNuOcYpRjHStqdSVN6M83FYGhiotVY3Pnp/EWoeE90etWjPF5MiRTwxkfNuwWZe3Q8j1rMXxktxpunwGyuJIRc+fOwXcJABgYPfkn8q998QeHbXxBD5dwq7gNqybcsvOTivG/EHhTVPA81xc28aT6OJQv2eP7657r/hXsUcY3pI/Nsz4flh26lHWJhDx5i3nhmW4ge8vhc3MjISfLGSF/WrFj40huLwzz3ahppDuU8GOJR8qj3OBVe+8SQSWJdAjM6/IpI3fQisDSbyx1RZo76ANMvzBlwDj0r04T5tT4ypT5dD0KfxYGjlltlEjHaC8bYVGbouepwKTTdSjuVW3uYXuhEqN58wwrvzllHXI9a89hMUKi5065UANn7NKe+Oo9xWzo/iH7Q0UYVt8Y2OxOdufT3zWqkczVjtmt01JWgf/AFdy4VyevTArA8K6k9pIIpDhkO38q0Vuls445NxZ0UsW9fQ1xlvO0c2/cSepNc+ItJFQk4u573oXiBXZBng16BpuqBocg1856J4g8vbk4Nei6L4n3IAWwO9fOzpHv0a3Mj1nT5FPzHuavXH7tQfWuF0PXjdXAVD8tdktz5qpk5FZ2sj1I7F6zbaRW79vW3t8ng1h2oG3dS3ExmbAPy1iTIszaw0mePpWNqWsmPv061NJ8qnn2rhPFurfZ1YKea2prU5ZvQp+IPHKwrIC/TrXgPjTxD/wkGrM3PlR8LVrxlr08l48SPtXPrXIbyVJzliepr1qdNI8GvVcnZjXX94cCoZFPTFTbm4zjOKX7xNdCOApPGGPIxUUkHl8irxjMnpioJEKrmqApPkHIoEgbhhzU4Us2MU57ZtuQBVagQNnacVBtbnIAFWFBHBpWXcKAKok29s09brb1GBU+wYHFRyQ55xQQQyT+1V2myeat7APvComiRjigCNJOOuKex3AAmm/ZCx4NJKph6mgDSaXnAHNN571LtVfc0Mox0qTYi/Om7T2NS7ScYFKINwyRQSxirkn0o+63FTKi5IGRQIx9TQIbG3NWl+6OKhK7BxxU6/dFADljGKXywvSm7itHmDuaABikSlmbaK2fA+oJF4ktWRuGyhPrkDj9KwbmMXEewHmodHtJdM1S2n3HZG6uefQ1LRa3PpvQZP3yk16ZpUgeMfSvJdInAkVl4Br03QZvMiXHXFcM0dcdibXITJA4zjHNfIfxRsfsPiy5GMq+HFfY99H5kLeuK+X/j3prwalaXQGA2Uz9KKejImjg4lDRqfUc1Q1K4EalBioU1QRxrGB83SpdK0O68Saxb2FuQZrhsDPQe9d3MkrswUW3YyY98rBEUu7HCqoyT+Fdt4d+DfiXXtsgtlsYm5DXJOT9ABX0l8O/g7pXhfTYfLto5rwL+8uZFDMx74PpXpFjoAjXOPpXBUxHRHo08LdXZ8yab+y3eXK4n1OQNjOEhAB/NjWva/suwxL+/uZ5iOykL/IV9JLbvaryowPWr1pdW0u10KllPzx46iuSVedzqjhonzda/s9aGGCyQTBxxlpGIrQb9m3RI4wxjZQ3OQxr6UvtEt5rVbiIKVbnOKxbiHbC6HoKj20+5r9WifLWrfAOO1ZpLZ2QjpvHFclqXhXXfDqvvHnQr0Zea+kda8R2sLFSQfwrk9UuoLxWbGVPbFbQqt7nPKilseGWN/cSscA4A5HfNbFnqTq3zggVs694aSG4+2WPyuPvx9mH+NQyaWtxbrMg27hmui9zDlszS03Utyg7q6G1nWVQe9cFaubV9hFdJpd7gnJ4xSauao6u3k2sOeKZr3iuz8OWQnu2JzwkUYy8h9FHc1zt14glmv10nSbZtT1h1LLbxnAQDqzn+FR60uiaXZaRcnVNSuDrutE7IpBxbxP12xjvj+9UtWO/DYWeImlFFf7BqEmrRapq7xx6jKP+JbpbZb7MTxvk/2sHgV6d4W0OfQ9OUXc3n3jktJL/eY8msPwn4Zuvtkup6tIs95IcqoHyge1dru3KPQVxVJ3eh+p5bgI4WCF3HJPekY9OKa1JWWp74rRq4IZVbPByO3pTVtoMrmCMhfugrwKk+tIuPWpsRp2IW0q0ZceSvXOcDNS+RENmE2lPu7e1O/GjzD6UuVE6dg3D0+as7xBqS6bpc8pk8vahOQu49Owq8Ru+tcz4mhfWNRsNItmlMl5OkLBG2bQxwTmtYx5pWOTE1FTpSkz7N/Y18PtoPwX025jScSanI99I1wNrku25f8Ax3b+Ve5SWnkyM67oXb74LEkcda57wfpJ8N+F9LsE2tFb28cS8njaoGOvtW3FcLfTAyyFYxgEhSx/Ida+qpR5YJH8+YqftK0peZY+3PcLGr4EaDA4xn6mpPM3QmJB++kYYfsB7n6UyZEWFEBV2bkMFIqKOR7NvMRRL/svxW5yFe/02y1G1mguIxcRyIVdGUEN9fWvzu+Knwzv/gR8Qp2a3muPDOpStJbyRnalu3JK49Oa/RQXH2z92E8pc5JAxnHauY+IfgHSfiR4bu9D1W2WazuE2fNhT04IbsR61yV6aqI9nLMwngayktj4YjkNxCsh+UMoYf8A66bn15qj4y8D6z8C9cbR7+GS80zdm21SaXA2dgy44qS11CHUIzJbyLIBwSvSvm6lN03Zn7lgsZDGUlUiy2CCOlDMKSNuSWPA5Nc3c69c63MLXTLWaKNnxJfOVCKo/u9yTWZ3OXYt6prbWN4lnbW322+dCywBtuMdz7ZqPQfDws8Xd+kU+qMWZpACRGSfuqT6VLpeiWmj7pEMkty4w9xM+92H1rQWQ49qNRJPdj5PrURbbgmkaQ460z7w55qTYerDPSl3DtmmK3GTTlYZ5oK1Hqc80jLwKazcnB4pPM9aCRu0r3z9aeo7mm7/AJiDzUN5qEOnW7T3DbYl6+tNEuSirsldgpbPAFUL3xFYad/r7hQe6jk1zyyap4uZ3jm+w6YWwrAZd62LPwnYWPz+T5knd5juP4VpynM5uT90qHx5pG4B5HUepU4rTDWmsW6SIUuIyQynA6ilk0eymj2PZwsvpsArmLW1Hh3xZa2UMjG1ukLeWT904P8AWgyk3tLVHmPxW+F5sll1ewXDfNLdDdhAM4AAx1NeV2VybaXeo7Y6V9kapp8OsWL2twgaNhyOvPbivmLxx4Vl8F647XMazpcZYLg/Jzxn617OFracsj814gyv2Mvb0Vo9zkpl8iTcGXB5yBXTwmO2jsr6E4fC+co7g8Zrnbtrd40eAOD0KsOlXotQAk8vGxXi2/N7V6h8G2dxdXWbOYqOCmB+NYABDEDpTpr4mzgUHOY1Jwe9QLPtrCo76EXLkchTkHFb2k6vNJIkEP327muZ85ck54q/pOoJb3StnFcko3RvSqOLPoDwXZ+XCrO4OB1967W1mHmY3cda8b0nxsI7VEDbSBXUaf4wTaDu5FcM6Z9FTrRcdz1i2mDdTxV6NYiM7q8ztvGCMuN9aC+LkjXJkwMVzKmxyqo7LUWhjtydwryHx5qdtbRuzsM1a1/4gJGhAk49a8U8XeK5dcuWjViYx79a7aVI8+tiFayMLVrlby8llA69qz9oKHsak3bj701o/lNeilY8WUuYhKUsShmYVKigDpSnarHsaZI1YwVNNa2Vk2jIxUquEOMU7zFbg8UAUlsyhp5jbYR0qw33hzkYpsnzDbQBjtAyk5qJlZfetSaH5s1TkXaxqtSWyBFZj0pzRyIThSan+VVU/wAVOkunU7QRjFGplzFVlYAFlxUbRjqBU8kzSLhxxSKwbgUajUivhlbA60SRrJ94VbjhdZkYAMp4INNmj+Y/Wgsowr+8Us2SBWkuJBkHIrP0+MTOQx2+me9XbhI7OMur84xRqbCrMvIB6daljkHr1rnlvGWVn6g1p22sRMoVky3sKkll+NTuNOZsVAZT0XrikSTcQM845oETM26lS3Lck4FMkmiRDlwCKojXVjYrtLAUFWNVrd1LZwKgRgTtLAn0zVK91Z57fbGD83es6Pzo1zzuPvQSdErKvOalGW5Brn7dnbAcnP1rSjnMa7d1A0e7+F743Wl2cvUtGAfwr1LwxcM0YHavC/hvqK3WihAxLwuVP869h8K3X3QTXFUR1xZ3U6hox9K8J+P2m+dovnBcGKQNXuUb+ZDXlnxtWOLwfqE0xIVVx+JIx/OsI6MqS5j5QYbLjaDg4xXt3wH8DyyakdUnU78bY8+/esb4efCeW62alqkRww3RQN1Hua+lvAvhgWtipjQIq84A6VVaqrWR0UKPVnc6LbqlrtfhV4FaUKpvGBxWdayKIMbu1W7KTdJjsK856HqRNKS3WZfu1hX3hm3kdpQxjk7MpwRXV2UYcDOM1PfaOskZbGTUFnFeFdcm03UDpl1K0tvI2I2PVW9P0qj8TtY/se1MFr819cHbGi9R/tH2rJ8YPJ4Z1WC+yzQxyBnUdcZqppR/t7xBc6tdZZpTiNX/AIU7DFBokUvC/wANbm+j8+7ZXkfks4zj6Ctu++Ha2tuzGGOUD0XFei6PNHtATGMdhVrUoz5ZZTgdwaL2JdM+ZvE3h37LvmiTZsPK1xGlyqt3d2znjPmIPbvXu3xGt4YVkdBtDA7vrXh7eE9W1jWNMj0e0kvNQnZisa8KEH8Tk8KPc1205HHUoy6Ixtc8uykMsjqkanlmOB/+v2qzY6LqGsaWt/POfD2iHA+3TJumnPcQxdf+BNiuybw/pmkzpDJ5PifxJkuFxusrTB7H+M/UVLq2g3RtZNR1HzNWvVXasanIjX0VegA9q1lUjE9rB5LWrLnmrI5+K4tLW0Fjolk9lp8mAzu26e7PPzSN1PPbpXYeGPC72/lXWpiOa8QYhxysa+g/rWf4SvrCRyjTpLfddpj2+Wo/h56V2scqzKrIQ47ba5J1HJ6H3eBwFPDRJ1UqoFOZ9i5qush65pWkDKRWGp7yZLv3dTg07YfWq5bcwx0p/mMOKNR8xNIw5wahZ228Gl3nJ6UeZQTcm3Bl65prSFFOOtR+avemSSHdgUCuSeZ152++envXRfsv+EW+IPxmutc8iVtN0RQIppVykkzZ2lV9gCfxrz3xhriaFosruw86YGKKPGSzHjGK+zv2YPhpN4D+G1rBOcX93HHezyhsO0soDFSOwVdox7mvRwtLmldnxHEeYKjS9lF6s9iaRGfyjIck/MT069KsXH7lUVVAOOKgaER47OD/ABHBPvTS0sbK8xMvoT9a+hWx+QN6lxcKEaRthbjDDtVWaYTTFFcbAcbhmkurhdQVI1RYyvLlB+v1NJdFLVQy48pV6kUxDpnjtl3k4CD72KjgkWZt8rYUDgFetVoJGvWw5AXqFNXZVjaEu4wVGOtSwOZ+Inw60nx1or6fqEAZpR+7lA5Rq+JfiR8GvFXwp1Bmt2fUdLll2wCSTZEnPXAHH06V95x+bGFlfJjbOzvj3qpqWmWF7aubuGO8jkBDRuNwx6Yrir0I1EfQ5Zm1TAzSveJ+dE3h+bVLqSfVXjkUqFW2gLBFI75zzWtbwpaxqkSqiKMBVGAK6j4g6fb6X401q0tIvItYblljj/urwQP1rmm+XrXzslyux+4YearUo1F1ELcU3dStjaaZWZ1Ei5NLz601fu0vFBYbhtHaj8abuG7BFKvfNACk46mjPvTJGHSmZNBNxySeXy3Fctrkn9r+KbXTXl/0ZE8yRB/FXUM2fTFec67NHrHiK8muXkgsdNAhLQLukZmPA/StIHDipWgejxrHHCEjCoqjG1eg9qXzAy4xnFcXY6LFqVqt1oup3Ee1yCJc53dwfSppNB8Q3i7bnV/Jhz83l/e6etaGEas7aRNjVvEFnokZM0nmTHO2FMFjWP4fsbrUtUbWb47CwxDCRyq1oaX4X0+xk80xNc3BOTLNyQfatmRdmfTvSZrHmk7z0F3bu2K4T4seGYdW0Np33KIzl/LALEY4/I813CuKSRUkjZWXKt1BGQaIycWmTiaKxFKVN9T44vLq8haW0vDhoW2sjADaR9Kis2Zps7N3GB6V3XxC8Oy+HfEjM6xul4W/1i5IAztO76Vz1rbWtmto0ZaRnVi57H5sAj24NfS0pqcEz8Kx2Hlha8qckSQwlIVDdQO1PWEZ5q/tGOAOeajYbe1S9TzSr5DetL5bLzn8qsMy496auG71I07Cw39xDwGJrWtfEF1CBzWTtPanq2RzwajlRopyR0sPi6aPB5GBS3Xja5kUqpY1zXmrTuGqORFe1kT3mqXN8T5jkiqBU784qcjb0owDWqSMm2yARlWJpfrzUjIelMaMjtTJHbRnPTimeWDz3pVyBzTqrUCu0Jz0pvk7atbTIeKacK2OtSBB5dSKpwKkGGGakXbtGRQBWmjxG31qhJBu7VqNjuBimsq7TgCgVjH8sR59BzVZpNz5rQlQlXzxzVGRnjz8oIoMXEVsycCmx2hjbOabJcdl4qaLc0YbNA1GxMrFW56U0ruZiTnjpRtdl4OOaRfvHOc1WpZzSyYkJBIPanyTPIuGJIrQktlmkJ24IppsRjgGjUsqQ6ZNMmUAI7VKunzw87Tu746V0OmW4ht1yO2assy+lSWcazzqxZS5pDJOo3FmU12K2sSsDtHT0pJrGB1w6g96lgcnbWtzfudnzYHNWIdJuOQU59DXSw28drH+7GwHriq0l9HCxxy1ICt/ZckKLwp4zVO6ZVwvfuKuXDXFxbtiQRjpjvWC+9dwZtxzViY95vK+6ael8ehqptMmeafHbt1zVEnqHwh1Qfar61Y/MwWRfoODXufh2423EYBr5n+Ht9/Z/iy1DD/XK0R+p5H8jX0PocvlzDnkHFclRHVA9Us2DRDk1ynxG0uHVNINvMA8byRkq3Thh/hXQ6XMGjUd8Vx/xc8SQ6Dp9lbk/wCkXlwqR+wHJNcR0xNuxt4o4YlAAOBmvR/CMSLb7cAjGK8st7nNrbzA8kDdXpHhG72wq1c8j0IBqinTNQkiwViflW/pWlpA3YOe1WfEVl/aWn5X/Wp8yms3Q7jdDg8sBipN4nY6PHmTex/CumjMckWCB0rirW7aNhWzDqB8oVmy+p558TokvNagsI1Hy/vXY9Mc4FZ/huzijuv3kUjRLwXXp71Z1pWvPE18SctkY+mK6vwqsEliYTtEg4PFSdcVoJHHBDg27ttxkBhzTrzVBHbkMc1U1uM6YplQ8Z7VwnjLxU9rb+XB887j5VHrQaqm5OyOd+IGuR32qG2RwI1BaR2PCispvEV/rWkQadpjfYNH2ESzRLskn/HrgflVHT/D7XFw15fytLM53NHn5K3lVUACgAdsCndo+uwOWxppTqLUr6bp0Gl2qwxL93gMeT+dXFf5uenpUbNtUk9KarbmyDSPpEktgvNJs9SjZZ7eOQHk8bT+YwaypNGvtNZZbK8aRI+UtpzhB+I5rdX/AFdNHy5xxQMx18S3Vgzx6hZyLNnI8pCYyPXd2rVj1i1maFI5lkeQZAjbOPrT2/u4+X07VSfQ7GbJMKxN/eiOw/mKB3saUNyskhCurY4O09KeZMk9a56Tw2y7lt9Qmt4DyI8Bsn3bqaZ9g15GDrqVu7qQBG0JC496BczOmaQAd6RZA/HSsAx6/D80ctjMrDl5FZdp9lqpJceJdwKWtoUjP3RJhpPfp8ooJ52dW0fPWhmC8ntXPxrr88hDmzhV1zuBZth9OnNTtpusGMs2qRDIIKrDwBjqPerFzs6D4I+C5fix8ZwJJml0XQcXE6LF8jv1jXJ755P0r9AYTFplqq2yMAqhcl8D3J9Sa8S/ZX8Ix+EfhrBe2somnvJpJZZXUMzZYgZx14xXtthcR3g8zG4IcFTxyOtfQ4aKUEz8PzrESxGLnfoTW8yTLunZldSP3arz356/Spri6+1fuQA0jL7gDnnvVa6jEk2EGJDzu79ansmhtvMjlUlz1P8AePpnsa7kfPhEDbq5x8nQn0P581HMwvswwN5lvgEyMMFj1x9Kk1C6jkxBGrKAPnLcikhHkqvlDJUYPFMCX7PH95QIyBnrjNVebqRmd/LgX9adJcC647gYZumPapvJHyxjGwjv2oAdJMI4fnBHpjpVVY0hgklZtpkBG3APUUxpCMF8FOqjP6mkurj5VbaojwHJzn5c8isnsXHc+Ofjo0S/FDWxAGC70J3jnJjUmvPW+avQfjxcRTfFbXjHyFeNW/3hGuRXAMwxkCvl63xs/oTK/wDc6fohv8PPWjaKbRWDPUHFtopN1NYmmb1HWkO5MXBprSKqkk4HvUSyLu6g56VyvxBlaG106QSCNVvEzu6Hg8UGU6iirnW7t3PH4VIuNuaqWr+ZCGBBB9OBS3dz9ktZZtu7Yu4D1xTQOVo3LPklcNnKnpXK6r4av7fUpr7SLqO3lnI82OVcqSD1PvXHatqFzPcJcm4mDyPglGIAJ7Cur8IeIri4u5dK1Ab7uHlZDwWX0I9a2Ssec60az5WbGg6TLptrJ9okV7qaQyyPGMDJ9PyrWZhs96bn05FUdU1e10eNZLyVYoyeM9W9gBTOjSCJ5rhbWKSVvuqpY4rzLWtU1S+VL8zvFaSybF8tsd+OM5rprr4gWDAxxWdxcKQQ3Rc8Vy0Oi3F5fedY2EsaBgypMdyj9KcTzq1RzdonUeFNWv3vrzTL397JajPmE5PsDXU7qxfDOgNpgmurmQyX1xkyNnpW4qrnnrWT3PSopqHvHCfFnw2uveGrhkTZLGu5pcZ4HK4H1xXg014n2extbaIYVQjTMfmJVRkY7csa+rri2juYTHIN6d1zXzb490s+H/EE0LiNS0n2qNNvKhzypP5V6eFqcvun59xRgdsRH5mSrSRn2qbz3YD5aaspmVfpT2/djmvRufm1iORd3I4poUrzlqfIwbkUm7ctBIv2gpyaVbrzOAKjZQ3WnKqxn5eKBokDBumfepo5Pk6U6OFI48/xGnsu6MgDmgGRiYYwcUplUCq3K5yMkUzzA5Axg0CLm/dz3p/UVTaby6ek+ec8UATNncMCmbjSeeKhab5jQBL54i4LAGo2YHhPmPU1SurX7Q3ytipbaFoVyzZqtQF8+ZJMFMJ61YE5K5BGKgkuY2jf1HFQCcYo1AutdIRx1qBp33HA4qFXUDNLJMPLo1AJrhZBtb5T7VVnXf8AdP1qOQls5Oag3OuQOBRqBP8AY/lHI5qZVEChCc/SoIrpCPmOBVe41CMbljbd70akstteBGKgZFQSaiseSM5rLkldjkVr6D4T1XxLIEtLZ5Fxy2MAD1osxD/JKfdUA+tJ5MkcTS5PHpTLbUBNIMoQfXNTyzszFAcL3qSyjZ6tP5+F3Fe9bcN1HLgOcVlOuzhOvrQp6BhSZZvfIqjbzTuGXpWT/ai7cAYOKj/tF2U4apA07maOFRu5OOlc/Ipmkd14GeBSSXBOd7nPvVOSd952HgirAuzXCHABPArPuo1LfKc08IGc43etDZJwRxQBFFHitK3hSOPcetUJE+Xg81NFcOq7RyfeqJRY02Y22pQTglfKkVgR7GvpHS7lZFSQchgDnue9fMkdwQx3LxXvvgXUl1Hw/YXHXdGAfqOKxqLQ1jue0aDcK1vHg15t420ybxR8SpJJQfsumwJHAGORubljj8q7bwzNvQDtVQsn/CYapC4wxEcin22//WrzpHbDcqskmm24hYnDLwa7jwLqBnt4gW+YcYNOutBh1zQ2VRsnjBZGA7+lYHhOSS1kCkFSDhh7jrWJ2RPbrXE9uqNzxXPfYX03VHDDEcx4q5oN8W2bjxiujuNPh1S3w+ARyDWbR0IwbiQQ7Tnk1p2t6PJALAVgasJbJglwMqPuydjWZdaw0kJjj5X+8Khm6I/FWoRW+oLdxfM6/KwHcVEda/0dLqylKTqMGPPB+oqmLUzSb5BkDkBq5bxNMsMiRW5drgt92H+tZminY6bU/GzajGcqQI+Tu7mvPJ5pdV1B5Gk3FXycdAPQVoWuj397GsUxbT4iMvI4y5HoBUFvZwabeSWkLGQDlZGGGNB7GX2nWSZe2jbkmk8z06Uz5qTf8xGOaD9BiSbiwoWMA5PWiH58AU98K2M5PtQUKGNNzubg0v8ACabHw1BYuTgAdKQg04crmkoAcoBFOA3dKamG4zzQxI6cGgCRmU4wKFYetR7hS5xQA8Md3HNS7jtI7GoI2+apee1MD64/ZtTzvhrpLGRsrJKoyewkc4/WvSbxdsmbcBJB1Cfxe9eUfsy3Fv8A8K9GTtaO5lRVJ4Bzk/zr2DT1jRXZ/wDWtzyev0r6bD/Aj8FzZcuMqLzJdNnC20iHaZX4YsMsPYVHqzeXxtCtnnBzRfQrDGs0QZHycyZ4PQgVVsVM1wDOzYJzluhrpPGH2bLAvz5JbvV2a68zMUXzM2APl/HNKzQxx+YYVYEdKzoVktTub5mbn6UAaklr9njV/NzIRuxweT2qGST7QUiyyKTyCvFO+2Fogkf32GMEZA96tyx2+xBErkADMrHknHJx9asCO4ZVADRbSeCpGKzLxvssPmxnDNwQO3+RUkkztL+9diuTljyaJPKVVYSZXOTu9Byf0FRL4WaQV5pHxJ8Wrg3XxI8RyMckXbKT9AB/SuQ6AVq+Jr86t4i1W9JLfabuWUEjsXOP0rKVfmwa+Uq/Gz+hsDH2eGpx8kHPrTWU5p7D5uOBTf4qwPQQuDUckfmKV7EVLnjFJxQM5S68CmLc2maldWPO5U8wug55AB9a57xfa+INJtLeWa6iurSG5Rw+35xng/zr0lG4qHUbOPUbGe1k+5KpXpnHvVHHVp6aBDdC4jWVc7W5GcVIwWRSrDIIrk/B906JLpjh/PtGKZkPzOoPBrq42/Gg0g7xMyPwrpsdx5624Lg7grMdqn2Fc/42/wCJPqmnaom1G3bJG7YB6/lXaF9qnHXFc5470iXWtCcRLvmhbzUX1x1FaRZzVqajFuKGza5qmtKy6RbiG373lySOPYVPp/hOCNvM1BzqNy3zM0wyvPtXOHVI9cWCWe8a006OHDLG+3Dgc8fWuo8MXksmiwPcP+852lz8xXPBNaHJSqcztI2oYkhj2IAi9lQYFDAHqM0qsG6emagvL6KwhM07+VGO7d6zsz0PdirsnXDfd5pdwBwTg1x03j7zJQtragxMeJHyufpWvpmvLqTGN4zHOoyVNFmhRrQk+VGqWHI6mvIvjroKy6bDfwR75kfMrkD6DmvV5PSsPxbpY1fQ7i38sSHbwGOBn1PsKunLlkjgzGgsRhpwPnbTJxPCvGcDmrE1v5h3K3FZ1hix1K5tXbBViPbrWssgHHUHvXubq5+FVounNxfQqeWYYyGOai52ntV9lVmyelRyQDGRjFWYGezlmGWPXFSs23ORnjrU3kL1xUOw7mzyMUASG6k2DaflqWPUNq/MmTVIRtnKn6CpljGPm696ALjXEe1ZF69xVdl81ty8E96r+Sy7uflpUl2tgZoAQsVfPanq3cnAqwIfOGRgVG8arwRQA3zB/epjSbWGTuFI0QPQ0sVv82f50AMaXdznmmsxZTzmnShY+D1+lVVZhlui0ANnbZwaiVw3Q81JJMGIBGRVWQruIAwKoCfzQvC0jTHbnNVWnCcnkVWmvNwYJxQBPJdCPO5iPpVZ9QPRTVJmZmA5JPYcn8q6Pwt4B1bxVKDbQbIAcNPMdsa+5NNJvYlySMNpnY4IJHcd66Hw14J1TxHMhtLcCI/8tpG2oPctXZ6H4d8N+G5nkmx4juEPKqStuD67sc1oa1rjapiOIyQWq/dt1wsY/wCAqBXsYbLa1eztZHn18dTpLfUoWfhrw/4bZRM7a3fKv7xUG2BH7gHq1OvtUuLyGSAMLe0bGLaFRHGv4DqfrVby/QAfQYoZeBX1VHKaVOOu589VzGpU20OM8uNWUL19adcsqxk96bcSEKiqcFqrMgkbDvyOvNfnR9sNEjvjBqCTznb735VbaSGFflGT7GpbG7t0DPKMGgCnskVSxjbimxzfNjOM1pXWtx7XSNN2R1NYaxmQ7icZoILEmz+JuarzMq/cpZrQqobOahbKjFVqBdgZ42yACPepTJu6gE/SqsVwV6jil8wlgRRqBO0fGSKRmGzIUA1ZjbdD8y8VXl2hiAeMUagRSzLJjaMV618ItQWXQXgB+e2kKEex5Brx4k7gBXffCO6MOqX1uWwskIcH3FZy2NIvU+ifC118yqTim+KsWviaCZeHmgGSO+DWb4eugs8ePXtT/GkckuuWM0Z+5CTt9ea86aO6mz0vwXrCTIiMc+tR61pv9j+IHl4W2ujlD2DdxXF+HdZOn3ac7Q3ysK9c+xw+JNJFvJ8xYBkZeqn1rCx3Ig02YrHlDnb71vabqDzMPNyE7CuEZrvw5dLa3yHYWwkwPyyf/X9q7CxmS4s1lQ5PtUs6Im5e+TNCQ2GHTB5rnG0OzmmYAFCf7ppl3eTqxAJAptrcGNCzsS1YWNRjeFIZOJJZGT+6WOKoXmm2ej3H7mNIyB1Uc1oat4gj0608xnxx3rzy71vU/EVwxsbZ3UnAlf5U/OlygWfE2sRxKqBgCzdqxrq6+3X0E0SMqRoUMuOGJ7ZrW07wjbw3yT6nObycY/drxHk/zq341ubWOaytbVVTClyqDAFPlPey5P20bGJ8/Xdmmcbs96ar7l65o+7yelB+gRHqxVsjINKPvZNM3EUoYt2qWUS7h60eYAajpNv+zSAsK26l/CotwXnNAmB6GgCUHacgc0m41EJvU4Hqe1YuoeMrCwZhmSfacN5a1ViZVIw3N7P5VDe6hBp8LT3EqxQqOrdaoaX4ksdUkMUDssvUxyDDCq/inTE1K3VJLhYCh3DecKfrVKJnKtpeBPZ+MNMuZlQXGGb7uUxmujjbdyOleTR6XBdXH2Kzn+33UpDFohtjhA6nNeqWsRtbaJGO5lUKT9KdhUakpv3j6h/Zbkgm8F38RIEkOoyfMDn7yIRXt8kaxxqzEqe7Yr58/ZRuEh03xHGYwzfa4nB9Mxkf0r3fz3uLjynbPOOOlfRYf+Gj8VzyPLj6nqCr5symVtyZ4BrUngS4hZXaOMRrnPb8KilaOSFkkkjjEY6478DFVeTIYyMxZ4z3rpPABJpJjGsxzEuRHtGPzqxceWhYMS2cYxTnWNsqC2zZy2B8vPb1qiu6EmRyWUn9O1AEkKvbyAjrnhqtNOtwwU7gP9k9TSeYtxCFjVsY5PaqrQvb5fO6LOeKANGSYLhdoIPJLCsrV2aCxvJIVEbNBIfmGeinpViC4MzEM2FPXGP60zxNcR2ek6iXDKILOV/mOc/ITUz+FnXQXNWivNH59tJvYn35qPcQ2aGk3bcdxkY96iYkE818jP4j+h6P8NIf52fWlVgTUNFSbE5x16Umai3H1p1ADtuOKMDPNJu+YUx/mNVqByXiuBND1q213DBTiBxGcfia6i1lEyqVOVYZBqprmmLrWl3Fm2SZF+XHY+tYfgPWEn09rM+YZrR/LZnGcr0oOZPknZnWKoJ70rHkcZAPYVGOeRxUd0kk1vKiMQ7KQCDg01ubS+Gxkah4d0u1W6vhYxSTKjSDuCfp0rltFlt7jR4767FxNczs2wRH5Uwfu9fStTwb4d1XTdWu5ruVjaSJsWGRid5z1q23geKK4drO9mtImYt5UecCt9Tx5U5XvFFhvEUei6XDHcEvqDjiFRlvqfSqltoN7rU4vNXkLJjKQ54x9K1dN8N2emyPKVa5uDwZpTk/lWpI/wAoqXob06cpK8zhfElrHp3iCCW4jf8AswR7QIV+6fT61peGw13eTXaqyQbRGgcc4HeujkxJHsZQw9CM01VVAAOPpUtmkaMYy5hWPNRSYkUo4yjcEUpctzjFIv3hSW50PVWPnf4ieHJU8UTtEFSSU7gidvQVzkd9LYy/Z7pDGy8H1r2P4rae8XkahECDGcBVHLN15/AVUv8Awpa+JNNjnMSq8kYIcDnkZr1qNTmWp+LZ5hvq+Kk11POI5VnVWR9ynrSyF14UjFM1nwjqPh+VpIj5sOcDaf51TtdWjm+WQbHHBzXZe582XOejdaX5dp/KoXkDNw30pFdl3L1PY0wJ4lC9OtPZR1qJcqoYjg0rTLjmgAz+IqPydzfKDu9+lL5inocVIvzEgUATxriHOe1Ruw2knn60pfy4wvQ0xmEkfJ4oAYrBh2FSrIMFeOlU9pPCHIpzLJH2qtQFm27i5bcah2rtwfu1UnuBH97g1VuNSYAKox70agaEkkEKHccVm3F5GxO0ZFU5pmfDOTgnHvW54d8E6r4quHi061d9oBJxwB6k099BN21Zz75Y4+Y8c4Ga3fDnw/1TxNK32WL92g3PI/yqo9Se1ei2Hgnw54TjaW8m/t3URj/RoGxbofeTqfpin32sXd9GY2K29t0FrbLsiUemOp+pr2cLlVfFPRWR5WIzClR03Zm6X4f8OeF4/MMI8Saj90c7LaNvc9Wx7VZvtWvtYjEd3IBbqMLbQLsiX6KOv45qNowsahQAAOlJzjnmvtMHk9HDpOSuz5rEZlVrO0XZETR/KB2XoOw/Cm7fT9anbpTccV7fs4x0R5fM3uMHQcU14y3NPahmO0c1LSKRyNvEjsXJz6DFVrq2R5CRWtMtvDw2F+lQ7rVl2h1BzX4sfqBz81qFzzgVXkwgAzXQ3mmpJIChyuOcVktp8is2EOO2aAKZhIXJPFKsZCdKluIZI8ZGKnt/ugFcmmiCBYXaPAGOaedJklXduwK144A20kDGKmaRY/lHSnqBhrpbNyOtKtjcIp+UY+tbaSR+lNW6i5ABz9KkDCaOcK3y4FRm3d8MzYFdIWSZTnGKqzLDIpAI44oAxprfaoO6tnwLfGy8UWSuT5cjeWce9RrpayNjPT1p0dibW6imQfMjBgfpUvYpH0Lo8uyUeorq2hW61WxYnbuiKk/jXCaRcBoo5B/EoNdat0VuNJcHP7wq35VxVEd1I19X8Ky2kf2iMB2HJCV0Pg/XCsUcZ6Cuj063Nxbr8objvWVrHhebTZDeWsfHWRB0/CuNs9KMTsZJrPWLXyLqMTREZKtWOvgm9t5idI1AxwHkQTAt+ANYen6sjKCrHd3Fdv4f1ocSOcoO3eobN4qxzt34S8URN5jPaywt2DMrfyqnHpOsyblPkwAHAYuW/Su38SeOLVbcRo4DDiuIm8WLHCOWZ2OVUDJP4VJoNvPCtpa2r3GqTfbSOSsg+QfQVy6+L4IYwtuu9RnaqKAPwql8QtW8QXVrGkEMcUMjYLTNj3xgVxC+IrnSVCanYNGmP9db8rVanqYLCKs+aex1P9oX1xcSSyuYyTlQrdPalV23M7cyNyXzWbZ6xa6iu63mWT1UHkfhV+GQN/gaNT7DD4ejRXuGJq3i+PT7o2sMXnXAOXZnCov1NT6b4gluLuO3ubZYHmXMbI+5TXKSeG49S1q/sZpWgm80zRPjIbPauo0Xw+NNkSe4uGvblV2h3GAv0FJo2hOcptG/70mRTFbsaVvY1iz01sSK+1qk8yqy+5qVWz2pBcXdmjI703d81DMPXB9cZqrC5hWXzg0e7blTnHUe9ed6pZNNcf2fbzf2g6knZADlfq3St21uW8XT3KxyyW2lQsULRnDTMDzz2FdBZ6dBpsey2hWIdyozn6+tao46kfaM4XXNL1COSxuZZEsnaRYES3+/jHdq6+38H2ERV5EeeXHzNM5Jqv4iw2qaOsmBF5hbn1Fbxcqx+bc2aYU6cU9R1nYw2K7YYViz2UYq6nDDNVVc8HNTeYNuak71ZbH0F+yvNCq+J4irmcy27gg8bSrDH5g19GzW8VvbhcqzkZwvavl79lfVms/FWsWyKrG4tEkO7vtYg/8AoYr6aS8hhYFg21R1PPNe/hv4Z+McRR5cfLzGXDPA3lk7mIwvsKuwxxeVGq8gD5/aoYI/LgaaUfPLzhuuKSVmgYui7cj7orrPlx0yN5jQq/7nO41ZWOH7OyEHJ6HNR26bccgvIfmAqBm23DAnGDigBq77NiuPlI7Gr32pGhYIqqpULjGe/NRTMs0GAM4NVBI0bcdPegCX7KWYMny/SuE+N+rLafC/xFN5uyZ7fyF2n5juZVx+Oa9Ekb90pV1LN95cV5V+01Ctj8MrhEg27riAM4PB+cH+lZVnywbPUy+PPiqa80fIEzdsY9qib5lp8jbu+abzXyktWf0DBWiCsVxmkYk0jHp7Uhb0o1LHbTto+6ozSby1OVucGjUApN3+1TWYbTTfoakCXaeen1rir+Q+GPE0UwkEVhdfK0YH3mrtFb5eawPF1ib7S3KKGmi+dOM1RhUV/eNuN1ZQR3p27uKx/DN1NcaPbtcLtmC7X5znHc1qtxGT37UDjK6uZviDxEui2atgvPKSsaL1+tZFrp+u6hGJ5r0W5YbljyTgVXmX+0vH5WXmOxiDBO2T7fjXYqwycjmtVscXL7Ru/QwbPWryxuUs9SXMnQTA8EV0Ctux61j+IrX7Xprkf6yNsq3TFVm8WWenxRRys09xsA2R884qrXHGooPlZ0LGoZGXkZGfrXLtNrmvsTEP7OtOz/xVz1tN9p1RoYZ7mdUfy3mzwT6j2pcqIliEnoj0hWGDxTeW3YFY3h+7naa5tLk75YDt3+ta4k4OODUbHRGXMrmB47s1uvD1ygj3y7fk9s9T+leW6L8XoNJhj068sCyQfIZEfJ4r2XU0M1jcJkgtGwyvXGK+SNej+z61eKBtAkOBXpYX3tGfnvFFPl5Zn0Nb6xo/iKL/AEa5ikLcmNiA1cr4m+HMN9mS2UQy9QyivG4bya2IaORkYehrQXxPqKKP9Ll/77Nen7No/Obl+80290O42XKblHAYdDVu0urecYLbWP8ADVW18bXEi+XdgXUR42yf41PJpNvqTCbTH2S94O/4UuVgXSpLck7RUE9qksp2Nkdc1nR6pPaEw3IKN3z1rSjlSUBkbIIpAV/LKnGM1cjI6VIsW1emc81NFb7hnbzQBWaz83vUf2cLyDkCnXl4tuhJYH2FY1xqjyKVj+UE1WoF24uFgYkkZFZ91q7zLtH3R0qizPJIQcu3p1rf8OeBtU8RSBobf9wPvTMdsa/VugqoxciZSUdzBkd5Gxzn0xz+VdZ8P/hnqnj/AFARwPHZWCDfcahcf6uJR/7N6Cuq0fQfDOh2LFYZde1VH4cnZaICOhOMsfpxV+61a61Cz+zTzMsGQVtocJCuOnyD731Ne5g8pr4pp2sjycRmVGjpe7Ophs/hn8PdMmstP0//AISfVnQxS310xIBI52kfd/CuYvvFFzdQtZwFbSx3HFrbqI4znuQOp9zWPcQDb8ox3+XpVXzCu8bM56Meor6zDZRSw7vNXPAxGZVKytHQvoMj2oWPc2PWq0Nx820g1aDZ9q+hjaKsjxZNy3I9wViueRS4NEkQbqOo60cImK11JIfMxIynjBpP4qc6/NnvTTlelZSZSJOGWo9p6jpS7WbjqfQU1V3YVTkk4HPWsnJdTRRe557FI95kuzZ9KdDbvI+BgCnblUEioYbkg9eAa/Fz9QN3T7RYFyzE5680klxGZCm4ACqJ1dNoVB2/WspfMmmJB60CZqahIshGBketFvDlcr1qKJfKwx5Aq2t4NvHAHNBIq79uCcUv2d2XOaSOfzGJzxTWunV9oJxQAqoVfAqZgPQA4qv5m2QEjFW2UeTvHWgCs/TGeM0xrdc7hwaa1vJ94sSDzTljZurCgskjVlYkNTxd+TGd/wAwqNZERfmb5u4qGRo8Eg/nUsD1/wAI3n27SLWUHnbtP1HFdoszLaxzDjynDnPtXlnwzvGFjNA5zsfePocV6toZS5zE3zK3BB9K5qh0Um7nsvgjUlvLeHa2QVzXpEenx3NttcBgeoNfPvgu+OgXzW0jkIv+q3HqvrXr2l+LY5Iwu7muCe57VN8yJde+HNtqieZb/wCizjo6Dr9a5f8A4RHxHpGUiWC7j/v+YVP48V3MfiJW/j4pJ/EigEZzWMjoR57/AMITqmoXLNfXEVrCORHAdzn6k8D8q0IdO0nwuh8uJd7H55XO5z+Jq9q3iWONJZGfbXkPjzxLe67bvBpUqRtuz50mccewqUddKjKq/dRs/Ebxdpd9JaafbkLcu+VTg8DPJrlcrJHhuQRyvaue0Tw5Ja3bX17c/ab1uNwHyj6Vvqu3ryK0PtcDhvY07SRmXvhmzuiXjRraftJCcGq8d1quhMDNH/aNp0JjOJB71smY7hgU/cCx9R2oO500tjlte1Wz1C1+2WVwsV9atuAkO1mX0xXSaTqB1DT4LgghpFDEVBPo9heybp7WORvUrzV2MJaxqsa7EAwAKlhTi4u5Z3n0pWkCHmolPy56muVudal0XWSmo5W0lbZFcZ+Un0xUHU5cp17TIq54AHJzRp+oW1/GXglWUZIypyMjtXI6tfTa5cHS7FpIoiMz3CgfKOwrf0uzFnbxxIoRVGMgYz70CjLmNOk6tnn3ppbaMnpT0YHBBoK1MBPDd/YyStpmoC3glYs0LLuG49TUgste24OoQg9tseK2bq+g0+MSTzJChOBuOMmlguo5F81GVh1rRGPJFs5y+8O6tqkIiu72HYp3q0aFSD+VLcRavpln50+sQxxKANzLzXSb88VleJNNTVtNaGSYQAHcHboMetMynTUVeJl6X4vnX57ry5rbOPOiUjHua7KGZZI1kU5VhkVwlnaxybbaTWLZojjckKgFvrXZ24WKNI0OUUYFJjw85PSR6/8As56iLP4jRoSQ1zbSxKO5I2tj9K+s2IuG2umB3Ar4e+F+uDQPiB4evWHmRR3io6k4BDjZg/8AfQ/KvuSzmM77Nqj1x/SvZwcrxPzjimly4qNTuiws+5cS4XC4ViM9O1RW8nmzNKVUqPuqT1pl8waQRRscMcYPUfSpYT9mjaMw70zyxzkflXoHxLFkzHGg+6W/u07O6HO4ZzgDvTI1Lu0uAd33cdMD+tPmhCKJM/ORQSNZjkDJHrippIRKixxhpBjP0OOajt2XGSNzHrk0ikKzGNieeVzQWRR+bBKMYPbLDPWvJ/2mpzF8PVQnDTX0YIB4GMn+lewzSLJCyL8hJ5Pfp0rwX9q24aHQdDtlclWu3b/vlP8A69c2I/hs9rJo8+NprzPmbcvbmmswHSkbG7gYFMfpXy/U/d1sLvNG6k47HmkplDt3pS5JOajWlyaAFVyrZHBp23+LqTUe70pyse9SAM3FMwWHTIIxzTsmm7sVQpao5PRZIdB8RXWmtJIZJ2Mq5B2+wrrvMBXFct42t2tVttRjl8kQyAStjJ2ntW3Z3S3VvFIh3IwDK3TIxQcsHZuJga1Yahp3iWDWbGL7QjR+VPCvVgO/8qlXXdbvlH2PTPsw/v3B6V0RY+valq0yHT6p2Oc/4R2/1VgdRv2dc8xxcAVqWOh2Wmtuhi+fuzDJrL1fVZZLiaOOf7MlsAzvjJpPD+vS3l2LWZxMHUvFOowGHpWupzxceaz3Om+/gMePSuNh0fVNH1S9NgIWtbht25j8y+uK7ASe3NZ19rVjZyFZpkRl6jNSbSjEi0fTW06Nmkk86Z/md/etANk1HDcx3Ue+OQOn+zQrBWPNSzSO2gl1J5cMh5+4c7R2xXyj41j2eKL9VBIyOvXpX1TcSfu2wQpx1avlvx5x4q1D5txyNxHrg16OD+I+H4q/gw9Tn+e3Wm7T3P5UzzD60KxNe2flpKtWbW8ltZVeJyjr0wap/MvelTrRa4HeaXrFj4kAt9RQRXBHyzkAZ+tVdU8M32hyGSM+dB1DLyK5FZCGGCa7jwn46js1Fnqg8y1I4k6laylEpGZDrgjysgINQ3GuyucRttHtV7xEdO1K5drFCmTw3r74qbw38OtY8UTyG1h/0eAb5Z2+VAPcnpUxi5aITairs5zc8jlWLM5PQDNdX4R+GGt+MI5prW3RLO3Aaa5mfYifUmu10nwt4e8OxqwH9vXvc5MVuh9m6yfSpdQmn1GMRzzERZ+W3jGyFcdMJ/U19DhMlxGJXNJWR4mIzajR0TuzO0nw14f0G33BDr2o7iMnKWqe5OAX/Airl9fXN9Gsc8mIF4W2iGyFfoo6/jmkjj8uMKei9B2FDDJ5Ga+3weS0MKryV2fJ4nNKuIdk7IjKjaABwowB6U3afSpX6+lRt904Ne4oqKskeZzO92V5CegFRNGzjlR+VW9pOGHShvu56GsZRNYyM5ty5AJCmgMyqWzxnFW5FBU5FVmtw2eeKytY1T0J0lEgGO3HNDDOc1AsZjbg1YhjaaVYlUu7EKoHcmlzcurGiF8ryelLFtk9a9C0f4R3d4AdRufscxG4WUCebNt/2+QqfiayvF3g/R/DMxjHiiwilAz9nuTzgEg8qTyCK8yWYUebkvqejDA1pLm5dDT8F/D6z1TTYNSv5ftizFxFZRnYilCM+Y+fccACtC8axv7bEemQLpNu5jub25jFvbgL/DHwXY++a88F9qnhO4jdC6R3A3IrgmOVfXb3z61ieILI6+pGnXNxDKzhn025m3ROc9VY9D7V4OKp16k+eMtD38GqEI+zqLU4dljjXcclv0qpNI7dvlPSpmX3zUqxiTYCK+FPoRLSCPzI2flR1xVy6jhZla2RoyOoqaG0WNemalSP5sBaAKtvaksdzVNJZoy4wAauLabmBJwal+zhecg0AY0qfY4yQOp60W8DTYY9DzWlNEsi4AzRwq4UYoLKjbVyDULSNuUZwKutGGycZNMSFWfJ4oArNG785pATbyBsZ9TWkqI3Cr0prQhs8cUAZ1wyzyYRCKSbTlSMMZ8ue1X5lYrhcZqm1rIVLMeRUsDpPhxI9vrDxs2UkjwAfUHNex6PcbLkNnrXiHh/UIbe+tXwdwcA4HY16/psirIrZ4xWMzSLPTFsYNThUzBgwHDRnDD6VmXS6to+ZIb4TRKOAw+Y/X3q/odwJIV69KfrUbGwnKjd8jfyNcEkd1Oo4uxhaL8Vp7reqwSOUO0swwM1q3Pj68uECpGqHHDZNeZeCVj/ALOIVpm3MzESnvnHH5VvXtnJPZzRQzGOV02iT0rDdn6HhcvpSpRm1qWf+EgGvSPtvftTK3Kq+cGo5rqO1haaWURRr1ZuK4u0+Gs1rtZdU8twc5jQj9c1e8VW91b2elbvNuoIZf8ASNoyWHGCR+FFkejTg6Kso2Nq08TWV5ciKNnLN0Z0IU/Q1rMSQM8muDtbmOTUDdRQ6hespPlwvGEjStj7HreqMWuJ0sIO0cQy34mg7KdWUt0a99rFrpah55Oc4Ea8sT6YrB1PxBfPbpKFXTLdmwkkgLSP7BRWvY6HaWPzLH5s/Uzy/M9T32l22rKkdzEJgrZTJ5B9qDSfM1oc3b65eWM0DG6a63ttaGWMBh78V2qMGUHpxnFchb6ppOk3k6WunTPJE2151G7n8TXU2F0l9bLPGxKN/eGDSZlh5PmabLCsdv1qnqumw6pZSQzJuyDj/ZOOtWwOfbtTlxuBPaoZ6Ejivhyos7W7il+adJirvt5f0ruImXjjH4Vx3h1lXxJrUCuwIkEpXtz6V1642gDrSMMPscz8QJLxrG2jtbaSYb9zbB0x0qbwb4mbVFFjcRTC7iTcS69QP610bMdpzz/KkgjVGyFCs3daqJcoScr3OO8291LxBdM9lDdeS5TbOcBY+cFfz/Wtq31Sx8O2IjnuFWRufLj+Y/QCptW0axvm+0Ts0JH3pUfaMehrCtrzRLa4JsbCS9nB/wBase/9TVnPrF7moNW1TW1K6fam0h6/aLgc/QCpIfCa3Eitqd1LeuOSpPy/hTl1nU34GiTBfUuP5Ypv/CVLaMEvbWa2bPJK5FA9GtWYLTW11cSpb6bAlnHJ5Zk3YcnNb/haZ0nuYPNaa3jbhqI9C0nVWNzb/MJDu+RuD+FatnZw6chjgiWMdeO5oJpU3zXTNJLjyJFmjXmJlkA/3SD/AEr730PVIdY0e0vLYlreaFHR/XKg/wBa+BIRuYDt3+lfZvwH1iK++GmjRBizwxm3b2KnGPyxXoYKWrR8txTSvShU7aHd2ahW3yfOQeMmrzXH2jeFTKryeOlVXVY4yCGJLflT49scckZU5Iyr7sYPrXtI/MGWWUoofH7v1FO8zzmBZnCLwKrzRrMsUblfmOePQGpdojbAfdjPPtTJJpoUVUIKozDpySfc0W8gt45BhTMxA6cj3quMyNu74wMmpb+ZZWB4UgYOPagsZIv2ibegCNnsR1r5/wD2sJZodN8PQMwZWuJmOF6EKBjP417/AG1wVUruwW6r7eua8B/auuG/s/QIjyjXM0inH+yv+NcWK/hs+hyL/foHzfI4bH0qI8U45Y5PFMZgzY6Yr5k/bAY9qTOPamue4NNXLHrQWP3D1pu4de1Drtpi/dxQA8EVIHGOvNQr1pdwoHdDmY04A0zjbSeZQIpa5Gk2k3SsoYrGWGemRzWX4Hurm68O2kl0NsjAkADjbmpvF1+NP8P3Um4KCNuSM9aXw3Z/2folnb7i+yMYY+h5/rVo4d6vyNiR1jTLMFAGSScCsKTxja+YUtLae+ZOGaIcCqnxA8+XQfJt1d2lkAfZ/dHJrS8PXVlJpcP2ABFCD9yvUcdDVJE1J68pzupahbXNwlzIt1psjArJ8m4MPwqPSbqw/wCEks4bObbbWduADJxuJznrXV6vdQ2dnNc3EausS5w4zk9hWLovhm1uLM3V1CpnuCX442g9hVnI4S59DpfPDRv5ZUnGBtINcRNqE1jC9sNN3XYkO9pE3bwfftW2fC0MOTBPNC/Zg1RNoeoqd66k5I7tQXLnZFpq+T4imSECKJoVeSJScI/oK6Mg4BPSqGl6SmmrIxbzZpTmR26k1dLlQPSpOqmmlqQXqlrdwo3EjAXOK+V/HUnmeKtR4AKvsIHbFfT+tXSQ2LvIWVFGWKdeK+T9cuhdaxeTjO2SViM9etelg97nw/FE7QjAprH81K1M3FuAaftCrubmvYPzUFpGB9cUsSyXTGO3heaTGdsaliB6n0Fd/wCDfgrrXiqZXkWNLVMGRhIFVc9mc8D8DTXvOyM3ors8/QtNJsiV5JP7i9a63wj8J/EXjS5K2tqI7dOZJpnCxqPUuePy5r1bRfBvhbwfHIEi/t3UBwcZS0U/X7z/AMqvX+uajqVukE86rbqMLb26CKEf8AHB+te5hMmxOKd2uWPc8TFZtRw+id2UfD/g/wAM+Bxm6b/hI75BgRISkCt67zy3P4U+81K51NVSZlWBDmO1iG2GP/dQd/eoPLOAOuOBStHgcV9zg8lw+F1auz5DFZrWxGidkI33qT9aVF6gnmlXvXvWUVZHk3ctxrYxxUDZyeamb5ajIzzSGRuvcVG3t1qao/LPJrGRrHYr+YVpyzBlx3oaMqpz61H5W8Epk46+1YORotSU8r60kMMlxNHDDE8s0h2rHGu5mP0pFVtvI68D0Ndp8J717XW9RhhZYtRurXyrOZxyGDZYA9iV4FcuIrezpOcVc7cPTVSooSdjMHw98SeWzjRJhtG4r5kYY/huzWReQ3fh+8j82KWyvYTuXzEIKsD1B7/hXon/AAkkPi7xXqGm2WsSWVha2zGO3s4kW7uZkOJYnMgyGHX3yKy9Pg0j/hEfEaXU2ueIW0/ZdSW14VW6tlzgsjZ59xxXzVPM6k378dD6OWVwjbklqMuPiBP4r8LX2lm6Gj31wA3nKwSKSTuCQMgN0I6c1y0GrabqmpW2k61p9jpV/HtjFjeRqLKYc7mjlUZBPB9KZDpmmeI9HudV0Caa4gtXUXdldIPOtg33W9GX3p0OqLNZLYapZQ61poORbXfVP9yQDK/SiWFhVXtKJpDGSw8vZ1kYk2sWHg/xbNpGmTnxL4dlkCGyOTsYjkRE8hlJ4bvWz4w8LHwzrk2n/wCtRQrxyYwSjDIB/wBoVt6PrmgeEbVm8N6ALPVnOPt95L9oaNe4QEcVTsfDuo+Nrm9vprtY4IP3lzd3Dfdz0wOpJ9BVYenUpNzqaIjEVqeItGlueNR2T5J65q5a2+MZ61MmNw7Cn7WY5Xha/PD6kmaP5Rjk1GZhC2eppjZ6g+1MSPdwKAJ3umZRjikWRiPvGmxqvIpRhlO3igBwak3FpMUbc4HenIoTk80ADZ2nHBzikVApHJJpdwyeKCh6Z+b1oLJ4wByajlYb/lOaY27bjdRGvTPJqbEseq55704IN2T+VOG0KaaWGOKQhY4YlIKjaQc8V6ho84ktYHBzlRmvLuBgmu88J3gm01R3Vip9hWc0aRZ654bvC6heM1uXy+bazIRkFDwPpXHeF7vEn4V2SyB4yWJAxyRXDI64bo8l8G+XJp8RiundlLK0ZxhSGPFdD/nmsTQZGW61C1d4N8FzIm2NNjY3dT6/WtquZrU/XcDJSoRt2H5yxFOz1zkg9RWLrPiay0GRYZfNmuXGVhgUM319hVPT/Gh1KTEGm3DjHKqylh7kU7HS6sU7M6b7zVII/Tj6Vif8JASzKdNvV24y2wH+VSr4otxw8FzEvctCaRanHdGqw5xSfd5zjHNZX/CWaYGAe4CH/pohBq5DrVhcECK7jbd0+bFGpXPE4/xJ4fj02/juN8kVhI5LOhztY9eK7TR4YrWyiitmMkWMqxPWnzW8d1bvHKFaJhyzAEVh+CZn+y3ESsZYY52WNsdeelNoyppRm2jpx160jMF6ZqNWOelCt83PNQegcrpqRR+OtRVGZXMQZ3b7vbgfma7FMADBzXJaYvmeL9VkXbsVFAUHJB/zj8q6pflUE1Bz0fh+ZJtyOtVdQv4dLs5LidsRRjJ55PtVhZPbNc740ybWyVseS9wokz6U1uaydkNtNPuPETLdaodtnyYbRTgYPQn3rpLeGK1ULDEsagYAVQKcu1FAUYHb6U/cMjitNRRSsP8Au9MYpkypMpWVRIp4KsOKaxw3XAqOe+trdQZZo41zjLNijUcuWxiyW48OatC8R2Wk3HljoGzXQ7jurmvEerWt9HbW1rKk8jSbiVOQoFdHbriNQeoFFjGjJOTSZbiJyMV9VfsvXkLeBLiN2LumoOQMYA+VT/jXyonysO1fQP7KtrcXA8QPvZbZZIvlJ43bTkj3wK6MI7VDw+Ioc2Cfk0fSEZMjEuw68D2qaRljjO75j061XWIwtGUXhlzz/OlhZblzx93g19Gfj4+NRHglcc+uanmmNw7YVS7+g4AHpUZ+aN2UbsdDTYf3ILjrnGKBWBYcRliSCvalh+eTLHaGHBbpUjSRkEDP/AqgK/uwR83PepYySXDSKgYBc8cV88/tVawFsvDungZdpZpgxH8KhVP6kV9A+dtVnLBWAzj0r5l/as1CGfxNoFlGP31vZSyO3qHkAH/oBrhxT/dn0vD65sdDyPCy3XtSFgw5prZBxTa+cP2gUmhMFjntSfhS8+mKAHSdsUxfloooKuFIW4ppfdyOKeQOO9BI3LGncAgUu4LWbrWsRaVbSTyFQVGFXPLE00RKSSuZHiZ5dS1C1022hEpWTfKGPCqPWtya6t9Pg8yeRLeEcLn+QrF8K6e+59Tunc3F5hiG42rUek2//CQ6hNqN0C9tExit4TypxwWxWiOLm103L1v4q0u6m2pdqM/3uAagvPDcMknnWMrWU7HIkjHB+taN5pNndRNHJbxkEYGFAIrEt3k8N6klrNI8tncHbGXOdpq9SKn98x/Fl/qFvpsVrfIXHnK32heQw967q3kjkhR4nEke0bWH5f0p0lrDeQ+TNGskZP3WGa5eazvfDd081ipuLH+KHqRnPSgn3qb5lsdSzBcs3C+vAFMWSOZcq4YE/wAJrkry4fxAY5rQfaUjGJLVmwQfU0Wdu2n69YRxlonljYzwg5Uen0o5So1uZ2OukO3pjFRlt3WlqORtmTzwM8DNSdPNpc4v4qa62jeGbho5Yw0g8sDGW5r5sb5iSx616T8WtabXdct9KsreR2U72VeWZiPTtR4L+A+teJmaa7xaWcI3SncFEY9XduFFe1h48sT8kz7Fe3ruz0R55p9lc6peJZWNvJdXUn3Y4l3MeM9P/r16F4P+AuveJ5ma6ZLGzi/100j4jjPcO5GB9Oa9c0Hw74P8Ax5toE1i7VSNqKRAG9d55fGKq6j4iv8AVImikkVLQnP2aJdsQ/4D0/OvqMHlOJxT0jZH59i80oYVWvdho3hjwj8PbSeGyH/CRXkqhGLgpbA55bgguePXHtUeqa5e6wojnnYWy8JaxqEhQA8AIBj881njG7jp/KpNpbp1r9BwOS0MMk5q8j4nGZtWxDsnZDQu4cHnt7fSolhdW5PFTlfLXmmNJnvX0HKorQ8PmcmBXyx60xmZu1DSfjSUtQI2ba1M/Gp2jyN1QSVizWI4AMnJ5qIttOKVR8uaOq5qdTVCfwg0wsScVqaX4d1XWkd9O0u6v0RtrNDGWUH04qjdQS6XdPbXcMlrcrw0UylWH4GuZ1qd+Xm1Oj2U7XsW/Dvhu98W6oum2BiSZlaRpJ2wkaqMsx/Ou/Xw/wCB/BVgkmqyLqc8g5uZo2dT/wBcolwT9STXm1jqV1pV7Hd2U3k3CHKuORnpgjuD3FdBrOqL4vs7KW0mj0DxZp8iyWl0xIgkHRkz/Dn0r5/MY1781N+75H0GV/V78tVe8W/EqeD7fULSzks9R8MT6gqvaXE9sywvu6BlLHHOB+Nc74i8J6x4Vm/4mNpJDErfLdx5MTY6EOPXrWHafZ9b8fz23xY1XULN4U3iJkJDH+6CPur6U/T/ABJcx/Ed7X4cxalqekvt26TqBNwssfRsqTwvvXk0cZUpXUtUe7iMvp1FzU9Ga99c6X4saNtetpItQT7mt6efLuhj7u/s49+D6mmPa+J9QsrjSbT4jafd2EymOSO9le2kZP7rZUk/g1bPxO8M2/hXxVPaWoEUUkST/Z1bcIGYfMme+Dn+XauWEbEqcZHvXqfU6dZKpDS540cfWw7dN62Op8H6Po/wo0bWJpdYj17XtStTaeRZoTBCpOeWP3j7+1crbWU923lW0ck7oOVhUsR+VdV4T8LRa7rFpb6nc/Y7eUkbx95j/CgPYk12vizWbDwHoNjDDa/ZJLyQW8FknymSQdRNMOh5HFclSrHL/dguZs0jCpmMueTskeM3EU9v/rY5IWzgCRCM49Mjmuo8B6x/Zktxb3SKttOyzJKw4jlToSO4PetPx5rXiTwn4fsNSvpdDm84hH0qVSS4JPKknk44/CsUw2viTw7J4h0dWgso5Bb3VhJy1tKehBHVDninDFLFL2dRWuXLB1MK1UhqeWCRlByKdGw25IpRISxyBg0RrtbOM1+dH19xhjEjZOQvpSr8r56Cpdp47VGy4bBoEOaMdQce1NX7wp6qOoFDNnjFAClhTJC3QGnbT6VIsfQ4oArxofSpWBp7Y34HFMdgKCxtSKnc1Guew4qZQGOG6VNyBSq7cg0Ku6nNhlwtEfvSAa22NgDXT+DZszTxdiu4Vznlhmz1rT8Oztb6rH2UgqR9aHsVE9W8PXRSVRXoEEm+HgZJHHNeX6PNskHPOK9H0xvMt0+grz57nVFnm98xsviHq0REgSZhKgVRtywHOfrmtr69azviVGNP8XaTcBpoxcRlS0YyCQcAfrV9Jsopzu461zM/Tcnrc+Ht2MLVPDctzqqajaTLHcbNjJIMqRUui+Gzpt5JeTPEZ3GAsKbFA+nrWvLMsMbuwO1QSa42/wBe1WSNLq1bZG+4rHt3YA9aEenPkpu7O5UDhqlWTbyTXM+EPEja5byCVVEsZAOOh966CToW2jIpnTCSlG6FkuLfaI5jEQez45/Cql1oelyI00ttbhRzv2gAfjXni3MjSu80KvLI7M00xO4H0HpXRtY3114VRVVnIbcYgfvL6VVjldbdcosn9gLu2RXE0eMt5e4x/nXTaTNavp8RtCpgPC7eAK5axka91CyS3tLiAKMTCTIj24Axjv8AjUng/dDeapaq37uKb5Vxwoz0qXsaUZXkjrkzuJzkVIW2+9Rx/KwzU3HJ6ZrI9VnLeGCk3iDWXXcZvMCyB+h69K6n26VzPh/dF4j1RGGAzBhjr1/+vXTMPmOTQc1B6C9OSeBzXKeI9cOpLf2FpEjR2oH2m5k+7GTyAvqa6tcEc1y9xoeoaXf3s1jHDd292+97eZtoJ9albhiE2rIy9HutakuILSS7+zh490QkQMCPrXQ/YfELfK+pW6L6pFzUelaPfXWrJqGprHEYY9kNvE2Queua6ZlC9atsmjRurs59fCbzsGvNQubn1TdtBq1D4V02Fi4tQ7jJDMxJ6VrBgaUEVF9TodGNtDzy41C2aFpU0yNbdXKb953Zz6Vv+Eb6SZ7qHzTLHGQUD9vaobnwdOtxO1nerBDMdzRsu4bvUVs6Lo8ei2+xH8yVuXkbua0ujjpUZxqXsa6N8ox1r6B/ZRmzdeKoCcBPssg9ORIP/Za+elb5frXun7Jd/Fb+KPEFvKqutxZwsAwzyjOM/wDkQfrW2F/iHDnsebAzPqfc3k5H3gMcc1g+KvE2k+DfDl7rGs3q2VjZpvmlbjj29fwpPEniex8H6Pcalqt7HZWEEZd3mbAUAda/Nf8AaM/aKu/jj4m8iwlmtfCdmcQwtwJmB/1jLnnPYGvpT8asfoZ8KfjBoPxY0d7/AEe9WeyWXYVxsZBnjep5Br0FWiRkkB8xd2WX2BHFfkF8H/i/qXwa8bR6vZNNNZuwS7sY+FuY89MdNwHQ1+pPw7+IGl/EjwrZeINCnaXTrpCw3jDIQfmRh2IJxSuFjr/L3Kz4wGP+RR8jqUGVIPNPhnDRBcbjTCpVicct6VJIxlj2ENw+OK+Uv2pIooviNbmNt+7TIfm/7aSV9VshkZhj5gOlfJf7S7Fvig0fJWPToFA7DLSE/wA64MZ8B9Zw4v8AbF6HkjfxUZ+UCkb73pSV88fr4ifdpaRemKWgrUPxpOaROc59ad6n0oAbtXsOaFak3YpsjCKFnY4VRuPOKCJSSFuryKzt2lmYIi8ktXMafbyeJNQ/tC5jT7IoxFEw4b3NMb7T4svoXMbJpUbZCsPvn1rp44RCqrGgVVGFUcAVZyK9R36DVhyuz7q4I/SuU8P60vhtTpepxtbSROxjnHKOCc9a7Fqr3drBeR7JoY5VPB3qDTQ5Qe6EivIbo745FkHXKkGsDxNMt/qFhp8JDTeZ5hP93FSz+E7aOQyWUkljJjjyzx+VUbfRtY0e4e5gkivZXGC0gw1aHLUc2rNHXLtwADyBULMN59Kwl8YJZqY7+0mtpVOCyruH6VpWmqWWoQGWC5jdRyfmAx9avlfQv21O1m7Gbe+GYbq4E9tI1pcK2RJGcVb0vRYrCV5d7XFyy4aR+WxWHqHxJ0uGc22nrLq1z0xbf6sN6FjxVnR/h9408fK01/KNF0fqVik8pD/vSn+ma1jRnJ2SPHxWY4XC3le7H614207R5BbCV72+PAs7Qb3/AB7CqNpo/i7x/KPIC6HpyglnjfDY77pTwv0Brc0qz8D+CYZobKzbxHqYbDcGO1U+pb7z1Hq2val4gt1tdSule1VtyWUC+VAg7DYOuPU19ZlvDeJxjTtZd2fmOdcawopwi/khmk+H/CHgWSSOKAeINQHUqCLfd33Ofmf+VVdf17UdWjW3u5wLVTmO2gHlwJ6YQenrTlhCqAqhVHZRxUF3B5kYIXJHrX6pgeGcPg1zy96R+MY7iLE42TSdomVIhk4FRNu4DIvHGasM5XtzSbhJjI969v2ajokeLzOW5B5Z74zTwpVRk5HpU7t5irlVUqMfL3561Ep+YjtQMRnyaY1OZO+RTR83ekxojJVfvLTljOcg4HamSbd2DwRQ0ip/FxWV7blpXFPtwPSoJOc4ppkamBm3HPSsZTXQ1UWC+h4oKhfutTd4JNO21HMaLQ9I+G/ja5/s4eHh5cl1DI8+no3ypKzD5o2PTdkZUmuQXx34v+IHi2fR7bTbO6vbNmA0PVkTMm37yI2OHHb1GcZrJxuUMgKSLyHU4IPYj6da29e0Cf4mW661ozPbeO9KG+dY22PfxqOJEI/5aAf1r5XHYSVOTrQ2Z9jleMp1Y+wq/Ioajrvhl9Sk0/V7HUfA2rwnE8MqG6t1J9f4lH0FS6l4UvLXTxqEEltqemtgfbNPk8xVz0LqfmX8am+GXw80+70LXvGfjSy1TVJ7Ofyzp92jQiRjj5mdjluv6Vr6P4u8P+HtH1q00HwpFo8+rR+TM63TyxhMkjCEYzzWWFrYicrRXNFbmuPpYWCunaRzzaybm1hstas4df02PiOC6JDxf7kg5Uewrai8dR6LpI03wppVv4YhYYnlt2Mk8/uZCM1ztjo+oalEz2VjdXsKfekhhZlH44qu0JjZ0dWjdTgqwIIPoR2r1ZYWhKd7K546xWIjC13Y6Lw98PdT8VWsmpSSLa2Jl8sXEuZHlkPXao5PTmtOz+H9nb6qyXepm3giiEhe6CRck4GAW6Zrrvhf4slh8M29iumm/wBR0lpZLa2Vwpu43GTsJ43qQTXDeFvFnhvX49Y0ifT7N/FMt7JKsniOIDz4WYnySW4Rl6elfP18ViKdSUFokfQYbCUK1JTer6mxrvhe60yxe5hMOq2+CfMtG3kADOSOw9xxXMTeIrPXtPm0zXLU32kzL9+FsSxngqyt/FjHSl8ceA73wX4ai8a6BHdeDNQtZhDcaZ5oMcobjfFk8rnquMUtnNZ/EbwPceJbW3Wz1bS5Vg1e3RcRy7wSJkH8PToK2oVo1PdqrcivhZYZe1oP5HGa18PbzT5LTVpJ7jxX4ahYIzW8jC4ijH/LNl5K49V4r0PUNTh1LwLb/wDCJpHD4RWTZLCkYWaKbuJM9ee4zXL6XqV3o90Lm0maCUKU3L3HoR3Hsa0r7xnql7pb6fJNFFaSMHkhgiWNXYHgkAVv9RnGqpJ6I5Z5lGtS5WrM8nGR0p6s23afrUWTUgzjj9a/Nj68fuP1pygEbmqPnjOOvajaW78UDQvnr90d6F5bpQkKryfvZ4o53cUAx7elOBamNleWpUkzUCFyN2e9R7g2cjNO4yajVdmWzkUASBvlwBgUu7gUojGzOcZ5o2lVDdVoGhtqzFSG4NS7vLPPNNUj05qKRir4FAMlaY/wjmpbOSSOdJRkkHpVLa24ZqeGTy2yGIIoGj1OzkKyI2Np+lekeHJvOhUZ56GvHdDvjPp8MjSbnAwWNek+EL8MqruyTXJUibxLnxg0Yy+Eor1ZNn2GdbgsTj5PusM9uD+lYNrIJoEZSje6HI/A17JeeG4PFfw31xReRR3aKIVt2B3urq3zDtgED868M8J3Rm0eHeY3kUbWMZxyODXHJWPu8gq6SpmpJGs0bIwO1hg1zJ8N6nBFNZwX6JYSAjDJ84B6gGuq6Um3d1rM+wnTU9zivC+mpo3ja6so2YRNbhhnoTgV3DKp61man4dh1RlmEkkN0gO2SP0x0NUV0XXYWxFq0cqn/nrHyKswjzU7xtoGgwqmtaxayqrJ5okRSAcA10ygcBeMegrlI/DOr/bJLsanHHcSLtYrHxgVMvh7V5MCTWpBz/CuKB03LpE6K6uorG3knuG8uKMbmYjtXOeDYWkF/fMpVbqTcnHOAetSx+ChM3+n6hcXcQOfKZtoJ96347dbe3WONQiKMKq9AKhtnTThJy5mrC/nUv3lweKjpy5bipO1nPWcax+MLhpJT5zxA+UBxjjnNdPxk4HFc5OyR+LI1CFmki5cfyroovuigwpaXFXb06inNtx0zTcDdTWJzUHQPVz0HFSY3dTUVKzHb1oLF+7UmdtMpzVLAd+FL+FA7D2pqk854FUA7ouMZ4r0H4L/ABC0P4c69qWta5fR2FjDpsu6R25Yh0OAO54ryXxR4mtPC9j51zmSVwfJhU4aTH9BXiWsateeJ7p7vUZFEKnKxY+VR6AV6GFpu/MfH59mFKnQlh73kz1T9oD9orVfjpq8lvF5un+GIZd0FiDjzcdHf1PoOleStMrYVE2ovX3pskgZcDhR0FMVHZSSQQa9q5+VDJgWUAAjByMV7D+zV+0Dd/BTxS5vjdXvh+9YLe2ivkJ281VPcd8dia8iZtpXnmmFvMk3Yy3SmgP2c8M6/ZeJtKstT0m5W6sbuISxzR8goen0rb88LEQCcjjnrX5mfsn/ALSk/wAI9YTw/rcs0/he8ONzNk2b54Yf7HXIr9JdOurfVrOG+tJkntpVDRSRnIcHofyqgLUiBbVUxlwOW718d/tFWslr8TrouGzJaW7qxPUYYfzBr7IuJA0bkj5sfnXyP+0+W/4WfHu6/wBmQn/x+WvPxfwH1PDmmMXoeNbjk5o/CnN9401l464rwUfr4zhmByaetJtC9qMmmA7cMHtSZJB9DTG7U+Nu1ADJJBFGzk7QB1rlLy4fxNqC2SLItggzI3I3/jUuqag/iDUDp1mxjgxmSUcZxW5a2YsbSOFTnaMbvWg423UdlsS2lrFa28cUY2IgwFzxUpY560xvurTtp9aDoStoOb7tR5NS1Gy5YgUAyNhzUdxcw2Nu9xcyJBboMtJIwAH41XkudS1LWodD8OaVJrmuyoZRbL8qRxjgySN/Cuaua5+zrd6XBa6t4v8AFVlOzfNPEwb7Nbtn/Vog/wBYf8K66VGdbY+azLOKGBXLLVnDXXxEGsSSweH9Ll1jb1uZUKW6DpnOOeafpPwL1XWI11rxVfxaXZTfOPO/dR4H92MHc/6V3cPi7TfCEElj4Sshvb5ZtTvEXMg7eXEOEGfWuN1bUJ9SvGnu7mW8uu7zPu/DHQfhX3mXcM4jERU6nuxPxrOOMoczjDV+R01nqnhLwNB5PhzS11e+VMC/vowkQJ7rGP5kmsDWtd1bxQwOqXkt4MbRCp2xKPQIML+lV7WNZVyxAPcCr6QhV+X86/R8v4cw2FSbV35n5TmHEWKxTavZFK0shHgsB8owB2FOubVZCrAfMDVzA/GjaG619jToxpx5Yo+VlWlN8zepHE2Y8HmlZSFOKWNQq8etSN90VrYz5jH1C2Kyb16GqyR9yea3p41kiZW9KwjGY5GUnOOK86rDlZ3U53Q1gNp9agDFatEDb0qFgN2ccd65WdSD72QRhaaYzkbakJVo8EUxlK8jpUsorzLuyD1rMlkdfl3EAVrFRI2cY4qndWob5l69686updDpp2uU4d8pAL4q5t8tNucmsza6t1wKlLScEN83TNcUaltzr5S5HCC3NSNHtIAINQR3pibayhh3NO88Ng+9dEaiM3EmVgFOKdC7wyK8TNG6nKtGxVl+hHIqFZAODgMeacsijvWvNGejFrF3Rq6h4m1fUrUW97ql5c24GPKkmLKce3eu48G/B+HXtHsdRvb6cPqAf7NbWYUkKn3iztwD/s15sefeuh8KeNL/AMMSqgH23TtxaSylJ2HIxlT/AAn3rgxVGXsmqDsz0MLWh7VOvqj1+z1vR/h5pdloN7r1tFNCZDbRXpEHmbu0jI/UHvXknin4g2P/AAkUth410SPSgQps9a08+cAO+9lwJU6YPUd81zvi74cv4lkl1vwzNJ4ht4wZbnQbwbru1Uk5xj76Zz8w6YqPwT8P/Dfxbtxpui+Irzw/riZ/4k+pAzwvt6+U+c4Hpivi3z0Z80m7n6FGnQrU0kro6TxJY6hoVvaXSlJtMuBvtdWs3Jhk9Nrj7p68VkXtxpHiyQDxNp/26VRtXUrPbFdIB/ePRvyz71a8J/Dv4l+CdQl0/RlsPEWmCXyrrTxdh7Y9iWjY5jPuBWt490PTvCnjAWthJGIHiV3gUmRbaQ5BTPcDt9K9uhUp4qPJNa9z5rE054CfNSlp2OPuPhn4cuVheXx3f/Ym+7BcaaWlUDsCJMD8q6s6j4f8I+DLnw94UikeK8dHv765/wBbNjpx2ArmLkq9v/EssRKlxwp96gkhaOKOQTiQtkNHt+56c9wa3hgIRkpN7HHUzOrVi4vYjGevUevrTWhLHj5s09VWLCEjp0BqSS4/douFULkBl6+1eueUt7nnqYZsY4FDQ8gg0ixkNuHApzZ21+LH6kTKwbAxzil+714qBWIxxg4pkhlkyA2BUsaLIZZOF609doHXpxWatn+8+WRlPrmtJdqqM8n1pAyGWNpV2ngURwhIwCe9StJt9xTN5kBA4oEA5+lO8s44pVjK9xUvl9CTg0AN25XB+960ijHyn5hT9u3OOaWNh6UDRHt8ts9sVF/rJMVO/rUaMEbdtzQURPGdxB5NOSE+lSSthgcAU4Nu6c0Ab/hWYCOWHPQ7q7jw1qDQXIU8DNeZ6LM1rerzhG4NddaXBjnUhvunmsplxPfvD2rbYRzuUjBHbtXj+nwtY+J9bsfJWMLcuyMhGCCc12nhfUDJbr83auZ8VQppnxAF0JGRbq3UlNuVJHBP1rjkfTZPUcK6MjXvEzWs7W1psEkfDyvzz6AUeF/E0msSy29yqiaMZDx52kd/xqpE0+h315v0+S/WRy8TLzg1DoWmy6X4ktfN2rJdRPI6DtnnFYs+5hUmp3Z3Uf3ay9bvrnzLawsX8q5uCSJWGQijqa0Qx3+1YfiTNjc6fqKniGXY/PZqzPQqfCUGub3T1e5i1QahDC+2ZdmMduK661nFxAkqnKyAMPauW/4Re78yeOC4SOwuX811xyc811MMaW1vHCg+VBtFEhYdPclpcE0i9jT07msjvG7TT+cDHWmsw3U9V6Ggox9Tjlj1K0lRkRMkMG71tL+GfasjxGsa20czR+a8b5VR1rQtWaaNG6ZAPNWc0dJFjePTFLjjPamU4elQdIfT+VKvzHnpS8rQoPWoLFXoQTRt6Y9Kav3hUrYUZpgCqD9awfFfjC38JW++TbPctxFbA4Le7HsBUPjDxnB4XtWWLbPqRX5ISeF9C3t1rxvULi41a6kvrk7p3xuZjnt0HoPau+hh3L3pHyWcZ1HCR9lS1k/wE1C+u9Y1Fr2/cyykY9vYL6D2qPmTBY4XsKikuvMYq3HHAzxUQkZmwOa9hJRVkfltapKrNzk7tk8gyw9CeKl8vYmQevSqTSkNjft5xuqeRltQd0nmgdCasxI8AHAGDSCMq3B4pRgYJz83Q4o3BjgdaAJWXcoDAEY7jIPtX1D+yb+094j8EofCNzpdx4jslBexit5MSQ+qHd/Ca+XP4c13XwX8bz/D/wAdWWqRAyxyAwSwpjdIpOdvt7VMpNLQ0pRU5qLP0f8AAv7QEHi/xBJouraPdeF9WcZhtbxlczjvtKcHFeU/tUTLJ8SdPZUCK2kxjcBgNiR/6EfnWhrml2HxQ8Kw3tlJ5N7Gpl07UOkkD46gg5+q1w/xK8Ual4s0LS9D8TILPxLpI2NcrkRXYYfKyN6+o968qWIVWPK9z67LKP1XFRqrY4Bux6A9OKaevSsK01OfT7qS1v8AcjZ4MlbscgkTcpDD2rz2rM/ToVFUV0HXijd2p3FR/eJFI1vYe3Qe/Suc1fUpLqZLK0ZlLvseQD7tR654gLTLY2AZ5g+15F/h9cVpaTpKWMbfN5kknLs3WrOWUnUfLHYk0jT49LskhX5mXrJ3NXcd6cPl4CgCmqduc9KDeKUVyoKKTeGPFDNnioLFpM9MHHI/nTVyM55ply3k2skmeVUsPr2oSuzGpLli2e1/BGNvD/w+1TVtCso9T1nUpp0uSSFfEZ2rHuPoF4HvXzh4p8Uah4r1y4uL8yRzKzKYWyvlHP3QvQYrs/gH8dLX4b641nqsDz6PJIpmOSVycbnx2Oaq+Ntc8P8AxR8Rahfabb22japDOwkWNyYrmPd8rH0JGOa+64fqUaNdOstD8A4mpVsRGbpM4yzV8E1Y/ssyYcnk1YFmbXdAylJVOGB/mPUVPCu2PBbJr9+w8YSgnDY/n2u6lObUtyvDZiHvk1Ovp3qTb+NQzb0YELketd3LY47uWophHSmRwmME5P0qRZBL8y9KfxSFexHtPpQykqMCpD0wKKB6kRBqlqFuXBkAPvV9vXGaOGwGHyms5w5kaQlyu5zjKRimFsNjOK0by28tzxhT0qm6/KeOa8mceV2PShLmIaR3AXHU0qsduMVG2fMyB14rBs6UN2A9DiopIzkgGrIU4ySKhlHQj6Vi9TSOhnvEWYrjB7n1o+zlV4NX2XrkfjTFjO3JHFczoXdzeNUoMrr6H60gx/GnHrV6S1DHceTjFJ9nIUAr8uOKydGxpz3KkluJG+ViDTWtpc8NnFWo4zk4NTqAq4PDe9V7NILldcryMkfxCpGky+Q24etEcfz/ADHHPUUs0OyQ45QVZBcsZprS6jvbO5ksrhORJCcMnuDWxfWvhXxZJaXfiPTpV1iNxIdT0WVYWnIOQZFPG71Nc+u5cmN9m0ZzSSKJAjRAK5HzxjoT61yVsJTr/Gj0MPja2H0gzqfiT4li8Va9FcW9lLZiG3WFXLhpJAD95iOp/wAK5UKjRuJCQRyvp9DTPNdcDcy4468/SliumhkHl/PxyrKGFKnQhRXLAipXnWfNMgyVbCn5WGCfWn+aPJ8vGMHOc1IWjk3EIEdjn5eFA+lRiF2k24GetaEIjijEjY6sDwKtWNjcX19Da2aO14x+UKcEe9XdK0mTULu2t7d1SeV9isTXr/hPwTB4ZxNKokuGGHuGOT+HoK87FYyOHjpqzvw2HlWl5HyTG25ck8dqVm6dqrrJkgZqRcbvmr8lZ+kWLDcKG7YxTE+mPrSEhlPPSjIkGM1Ih4j+brUgX5M5yahZDtPNPhQqwyeKAJZIwy8daSNQvpmnlgxOODTCu3JNOwEtM3Ec03ce54prSBVpATKxb2pBlelVoJj5hVjxjNLIwLZDcUATyPuY5xjPaotjP045qPdtPzfeq1Cp25I4oAPLRlw/Jpj/ALsfIOKfj5skfLSRoLg4FBYsTMu1z65FdXbyhhvH8QH8q5RbYW8e3ezN6mt7TZC9queGXis5FanfeFdUKlVLYwK0fG0j/aNGvI2RiC8ZWTjryK4fR7zyZuDjmui8SXiXei27PG0yQzoxReuDwTXJNHq5fU5K8WbiN+5Rhu5AJ5rn/Fkn9mPp+o7AfKlKSN0wprbtZPMgjIXYCv3T1puoafFqlnJbTjMbjH41y3P1dx5o3juS2siXEKTRv5iMNwIPY1W1yzF9pc8W3Llcr9R0rAt/C2q6Ov8AxL9R/dqMeTOpxV37T4ij/wCXS3mA/ut1qQ5nazRe8P3RudItDzuC7Dn1ArUXJbmuK0238RafNcNBaRlZpCwWSQbV9cVfEPii43b5rW2Gf4fm/pTtcI1nFW5WdUOuKl/hArkv7N8R8Eapb5A+7s60q+ItR0eZY9WhzEx2rPHwCfejkNI4hXs0dTx1xTvMUYwOKS3mS4hSRCGVxkEU9lAHTAqbHZzJ7FPVozNp8wjby328NjOKj0OT7RYRMJTIQMbj1JFXpUElvIvUEYxnBrC8L3SyRXMaRmMQybRlutIwvaZ0CAN1p/lgn2pkdSrUHXqGB6UHoKSnelABwvJ4Fcv4y8cQ6DC9tar5+osMgDpEPVveq3jTx4mhrJaWZ8zUCMH0hBHUn15ryh/Mmja6meQhiS8sh++1d+HoXfNI+OzjOVQTo0HeXUJrl7q6kupmLyuxZmY5LH/Cq7M0wbJwOtJPMxbJAxjAAGMUkncE9q9dRS2PzOdSVSTlJ3YySEcZ7d6dFhsHoelNbAUHcD+NJuELD86oxuTm4i8kRCHsCWfk5pJI0CfP93Gcmo48zPtWMt70TTLDtEnCN8p9qBjpJJ5lSF2wkJIVQOtKqIWyQ27HQVLa2xZ2Z3YIB8hBGDUG47sk85oAkjTcCDlQKmtysalHVSpIO4j5gR0INQNIGw34U84YKAC2ewpNXHF8ruj6Q/Z1+LT6bNJZX3mXA2KHAlwuScCQA+ueQK+ntf8ADel+LtN+z6jbLMjYfI+8vHBBHSvzdstQksrqGSGdraaMjypV+8DjBBHcHp+NfYn7OfxcTxRZ/wBh3pVNWtULuGJG9OOn0rw8XRcXzxPpcHi+fR7nO/ED4d6noOlmG4tWu7ZZWWDUhgnbnKiQcc443e1cP/pvhqRFuojHCwyNx5P0PQ19ovbRXkZEirIhzwygj9a4fxB8HdG15EUeZZEEh2hYYZSOm08DnoRXnqrpZn1VHGSpHz3Y6pBqRZbaRZJFXJTHzD6j0965/wAUeKoreSO0tJ1Esj7DKDlR7Z9elfQ+l/s6+H9KdDLcX16iyFjHNLtEi9lbaOfzrhfjx8HdKWxj1KCP+y7aIeW0dvGCFx91gPfGDVRmmzrnmMpqyOD0PQl0i2OT5skh3s55/KtWPPOBWN4T1Jbi2aykY+dFxlu4rZU7cp1Nbs9vCzUoXiSfjSbfWmbj60Kxbqc1mdgbQrUHnpS7QaMDtQGoLGcZ4rG8USPDo8+19m7ALegzk/yrZb5V4pY9JXxBBe6c2S09rMI9oyd6oWX9RWkdzjxTtRk0eTxxpFbGSU7WPzYzjrzWfJetHcB7dzDKOjocfhWZfau91M+flGSNnTacnI/PNQLdH7pHNe7R2R+Q46spuyPSvDfjG21YpY6nKbe6J+V8YX3IP8xXSXWmzaa0fnbHWQZilQ5WUeo9PpXicjeZ169j6V2ngv4kSaGrWOrI2oaZKpQrI2fLzwGB7EV9xk+fVsC1CesPyPz/ADXJKWOXPDSf5naKynjvTmUMCCOKgVoHt0uLeQPEVByT0HTOe9Pik385yK/YsLjKOMpc9KV0fkmMwdbB1OSorMb9n2tlTgdcDpQGG7GDU7LjgCo9pLdMV2nDcNuOtG2l+716etLxtJFAXG8LzimNhqkqNvvVNhkU0PnIQeR2rDuo2idwxNbxbPSq93a/aFzjmuOtT5ldHVSnZmJ79KZvCuGxvwclckbvbI9akK7cq42sD0pm1Np4znjmvIlpoetHUr3EwklcpG8UZYlUc5KjPAzjninR8RhjzzQ8Z8zC9euKQPtIHSsL62NfMl2hlIppUjrn6VOij0pWdtpjz8hOce9dJncpyHy+AOM96bw2Mk/nU8y7uMZpkcY+bd1rGVjSMuhWkV/LYR4R8cMRUlhcSNZ+XcQRrMrnLrzkVIzLyuVAHVs1IjrIm1G3yE4GOtc0qkN7nUua1rEb+pwTSCbeGBUZA4rutF+Eur6tAJpjFYxsMp52SxHrgVU8SfDXU/DEYmfbewswUPbqfl+orm+t0E7ORqsNVauonIqvI4FMMObgkDB7V19v8NfEF1bx3EdlGEZdwEk6qWB6ECpNJ+H+o69cF/sosIEJVpZWOdy8HAFJ4uh/Mhxw9Xscf9he4YrGd0oGSvtVMB1yV5PSvQ9a+GGqaTb+fDIt8AwBWFSrjPHAPXtW74V+FttYyRz6tKXuOqwsnyoe4OOpriq4+jBXTudVPC1JO1jyrSdIudbuRbWkTTSk9UGVX3Jr0uw+FdlFDG1zLNM+MOAQFPr05/Wu8h0m0t1aOBY4NuQfLQLkfhTZvMjX92FIPGa8CtmVSppHRHs0sHCCvIo6boOn6VGEsLSOMR8/KvOfXNS3V87SDc2VH8LCleR1kYHrmq9xchhtKZb+92Fee71HeWp3RkofCfHK7eoGaRI9ys+flpY7c+YyKSQOpNTrCFbn8fSvkLn1Qka8AHpinrGF6cml8va3HTtTmhMgwOKRA1eec5FP4HI4oSPblR096huNyqQDQBLn5jSk1n+YzMRmpombBJORjFO4E8jFj7VG3pTgwbPBp0kZ+QgUgIo7fe3PWrCWpi+ZgCKkWFo1GetP8stwTQBWkIVCc49KhRn8tRuyasSQGRmXdxT4YY7ZcEbvrQBCqksAfTNWISeMjA7UbhI4CAVJj5lA557UFikZTdjK1PZXAjlZf4T0qBoX6Zwp6CnwwtHgnGaloDZhkEcisOK15LnztGuow5RtmQfcHNc5HJuUNk1q21x+4YH0xXPJHRRlyzTO30a4e70+GWV1kZhncpq/y3Q1zPge6jXTBAEKyIzb/wA+K6Zfmrglufs+Fn7SjGXkKfrmpUyVHNRNgVLG21Rmp1OodtHU0jSFVwKCR0BzTfvdBzQhNaHL3t1qniTUp7TSp0sbW1+V5yMlmPTj86paXNeG6vbLUbj+0LZQQzsOMj61Pa2+p6HdXTRQea0r7iB0PXFX7XS7vUGVr9Ut4c7jBH1c+9a30PKcJSkX/C8Lw6PET0OSAewzWsrFjUagKoUdqen3qxbPXguWNizBMsLbiqtxj5q5fSZLkeIb+KQrHAy7ljUDsa6PHrXP3kcdv4ospnf95MhijUe3NIyqbpm/DjJ4xT2+9VdcjIz1qX7qj1pWOlO4+mXavLayxwzNBMy4WVRnYfUCl3Z6Um6haBJcyseCa9Y3Oj6vNZahI0tw7tIZMHDZPByeuapzXDzMqMThOxr2vxX4Zg8T6a0Em2O5U5hmxkofT6GvEbzT7vTL2S1uhtnjO1lHavZoVE1Y/J84y+phKrqLWL6jZGGRzUtosck371GlQL90HFVnUspKnPY061m2Eb+3BwcV2I+ZLFxKJF8vCqFP8KgVXhtd11l3Kx49atr9hWMllkJNVY7dppTbLiQsu9dxxxTIJAzRKGXKIzYSQHFPmkmEaF8SZ7SDdTZo2jhEMighBgITwPemvKZdueAO1A0LJM7gktkA80yQbskHmo25yNzIpHO2lj/gQAnsWoKJIUdkL5BC9VqTzFJJYFRTVV4ZtkWPmGDnpUstzBCrRbCZAMgkd80APgs5n+YDKqN5bOMV2PgPUr2z1vSb/T9zajbzYTI4kyfuk+hrhlu5ZJCzn5Cm0qK9m/Zt8IyeIvHVvI+W0+0ZZnUHO4DjPp1IrkxDUYO524VN1Fyn2/pM0s2nwPPEsMrKCyL0BIyRV0c1HHH5ahfSnr8tfKdT65C7TVTUtOjv7Z1liSYFCDHIMg8YxVjd70hY9utNaO5R8f8AxU+H58H6s1/BFIrRgyBI/uPH1/76Xp9MYqLSdQGt2MV6p2fKoIP0r6e8beER4m010h2JdAh45HXO1h0/A96+TdVUeC/EVyJ5mTTJ5cm3xnyn6P8AhnpXZCXMrHqYLEeznZ7HQBuaFxu56U1htbqGGcZU5FDe1M+ujLmV0SD7xxSN8xXHrUfP0NBORheKBjl+7SpIY5FdXaN1O5XXgqR0NJuwaqX10tvazSE/cQtjPXHatI72MZ25XzbFD4maJb+PLSK7tLKCPxTuHmyAiIXo9c9pMevXArw2WOawupIJ43hkjYq6yAgqR2Oe/wDOnfEfx1LqV9JbW00iKGVy6OQUIHAHoQe9Om8dweNbG2t9XjVPEEbKg1XdgXUQXASQdNw7NXv0U+W7PxvNPZfWZKlsLDcBmz0z0q0qZG6sOaOWxnaNs/Lwat2+oBlwSa6U7HjXOo0LxVceHpgctLaZ5iU428YJFek6TqNprFuk1m8eMAbfujPv6GvGklWZcAj8ans9Ru9FmE9lIUP8SdVb6ivXy/Mq+X1FOD07HmYzA0cdTcKi/wAz2dWDDNLuHYVkeGfFFp4ohKRgQ3iKGeInlc9fqPetKaNm3IrhXB69j9PWv2fK82o5lTTi7S6o/IMyymtgJ2avHoyfdu79KY1Nt42WPDNubvUjKNor3jw7EPmo2QGBI60uOM9qqTaaWYusnfNWI2CLszU3LaVhW+YcVGykdOtSqh/rVe6maGMsoxjrmok9NTSCu9DIvY2kYsxIJrKkleFzg1duLlpgewrIuWKvjk185iqkY7Hu0INotpc+cG4wyjj3qSJTIMkYrKjkdHXYCTmt2PLxggAGuOi+Z3NqkeUlZuODUMaq04LHipApZRjmrFnptxfXEUFvA887HASMZP8A9au2pUjTjzydkjKnTnUlywV2Z8ML28ZWSY3DAkhmGDjPSvU/h/8ACs6hbrqOsRn7O4zHaj+MHu1czqHw+1uzt2c2yTsBho4JFd1z7V7d4TvNSuNDsk1HSZLKWONULyyqd2BjO3qK+Wx2aUp0v9mqKXoz6DC4CrGrevBr1RbsdNtNMUR2kCwxjgJEoUYqpqHhmxurqG5nsYZp423JKygkH+tb77FQHOPp1pZFVlHzZ+tfIOtUk/iPplQpx2RnQxELz97+9SkeXt5IPTNWJcRqWPAA5rHudQe4b/R/3SDgyuOv0rycZmVDBR5q0rG6giT5o0Cg5UCm/wAOc0Q32RiRstjONuKrqTJMDnC5oweY0MbG9OVyHEdIGXJ42+9HlxMqsQCDU83K46j0xVPdtYgqFXt6V6bkoq8mKMHJ2SILtdm0A4z0qnJgrt5DeopNQ1FZFMUGDKDy3auY1TxFF4eZJNReRFYnJQEgDPJr5vFZ5TpT5ILmPo6GS1KkOeTsbNw3lLj3rC1jW7TS43adv3mPljUfMxrR1Bpta0f7Ro0kZkYApLuyGHfHvXkGpRXcN5ILst9oDHJkJz+dfXZPiMPmKvGVmt11Pl80w9bAPVXXc8shlXJ2lc9xVhArNnrW3J4E0gxhY3uIrgjiQSZ59xXN3mk6j4Zuh5y/aoG5DxjOK+OufUE8zBSOPaozIqgsDUD6rb3EDoD5c/UqwwaZuJHJzTJZZWQk5BzScN161FGpDAA1pJbxxoGPJoEZzR+Wchck+tSRQv3AANaG6Lvt/GopnVWBzx7UARxxbWyKdLEDg9x6VFJPg4TmlhmJB3c0Fjtr7R8xXvQzN90N+NEr709qgWQx80AWtmWyq4K9c1HKzYIIGBTI3kY4PSldSe9AEUZZTleuasNdMqhshfwpyxiNRjqad9nEinI4oAWO+UqC/amNfoZAoUkVWmjU/KDjNO2IsZIbLjpQBo2shLY2kDqK1LWQ7SKyLWeT5V4Y98dq04W8vdk9qxkaROh8G3Ev265i81WTAYqRyO3Fdmp4Nea6TcJZ6pBPICqNlWZexx3r0SF8qG6hhkcVwTR+q5PW9phorsWP1qSNuzdKijbcKdWJ9DqTIAp9aY21u3fNLzSUAPViWoL5yMU1evFOajUVhenNOXPWo/rTlft0FSMkMnzCsHX2iXVNNnlfaol2rgdDjrW3WL4qWJdPFzOrOkDhsLQZz2NhTnrUindwKqwSiZYypyrKCD+FWOmOMGg0jIkBIbFKBuamBgG5pyn5jigsGUN1rmvGnhOHxLal4gkGoRj5JSPvexrpVJ3kZBpZBxnFVGTg7o5a9CGIg6c1oz50urW5s5Gguo/KuFOChqFlVUIOd1ew+MfBUXiIi5t0A1FOhzgSD0P9DXkl1GYWeOWNo5kJVlbqDXs0aqmj8nzPLamBqa/C9mNBbyh8jFvQc1dtVkj3T3CeWQmI1PX8apxXElvF8jlee1EkkkrO7Oz7uRk1ueIDzGR8mgqShZSoI9TULOUZMg4PHAqeSMTfdOMDFUiA3Dyz8oz35pkLFV5HerKWky2xn8pWjPG7PXntSGxllb90pKNgnP8AD7UykPsYXcqzviFeQM96gupVmujIOnSrGsbY0jgideAM49apRxlmVQu9if4aBk9rbzTwytGuXQYUE8E191/s6+BYvCvhG2kKsLm6/esT0ZcDGPbNfLfwh8Hv4m8U2UKQs1tCwlkZRnp14/ED8a+9dFs1sLKNF3BcfLu4IXsPwrw8dV05D6HA0bLmZo89uKTmk3bqTevfrXjHtIcvpTmUVGzFW6YpwfctBQNxx075r58/aQ07TdShjMDD+1IdsjnZ8iRAnO/Hr2/rXtXi7xBD4Y8P3upXHMcETPtzgtjsPcnA/E18v+KNa/t68Wz3zGUyG5vGfgFyflj46qgJFb0k7nTRpupKyMDwfqEmoWa28ymKeMleejVubi3WubYpofii1nkLJaSpsdQOpz1Fb5Ys5Zfuscrn0zXXqfW4dtR5H0JGYqaPvJx1qPdubDdaGby+BUpHVzCTShVLtnYoySBXjXxK+IAXYLIlJZI9nlk5289TWt8RPiF/ZqRNaMQjghVbjf8A/WFeHXV095M0sh3O3JNelh6F/eZ8JnWbKCdGk9SJpCzEnksSSe9MwO4J7805qbur1ltY/O23J3Z1GieLMQiz1JvMhAxHMeWj9ie4q7dxyWswIX5HG5XH3WHqPUVxB4HpWxofiL+zz5NxE13ZMfmi3YZP9w9qBHR28xVuSa0o7pFXkkisqaMNDHcWz+dbyNiOZRwf9kjsRTraTbjzAetAGvG0lrcR3FrK0EyHKuhwR/8AWr0nwv42XW7cWt4Rb365BYp8jnqGX69xXlnmY6E1bjm8xEAO1xghs+ldeHxNTDTVSk7NHLWo068HCorpnt0cgZlR8LIRnpjPvT2weOa4Tw945XyxaasdpVcJd5x3GN3+NdtJMyxlkUFSMqwORz0r9fyfiCljIqnW0n+Z+VZtkNTCS9pR1h+Q+RwF5IFQMnmLldu7sapNJ5jLhmKYBJbH3vbHak8zZ0Y19V7aL1R8v7Nrcla8NuzI2S4rDv8AU2uZMNkL021o3UhkRifmOOtZEsKtYfacxhvMKbAxLtx1x2ArzsViHbQ9TD0U9RrzKeAcep9KzGuQ7sp+arm3zM471VmgKttjywJ9K+brNyZ7FNKJNZ2JeTeTxWg0ZaIp5ix89c9aiVQqKqjBHBrtPhu1imtTpdrHJdNGBaCZdyb88j/ex0qMRW+oYSde1+XoaYeh9exMKCdrvcPDXw+v9QjtLq5YWFgw3GV/9Y69gqe/qa9J03TLTR41TSrcW0bn5nJ/eMfc+/tSalrltpstut+3lGdiiTOp2BumGPRc9hUeqNbTXVrp+oWFz9huA4FxDh/nXlSMHjjd+Vfz7nXEmNzOXLflh2X6n7hleQ4TLVeK5p92O1q6lsmt009LdtQZ8rbzyFWkUfeA9DzwTmtrw34pttUWVSzRzQtsmtpOJYWx0YdwfUVj2XgfF4E1VYtSihZXgumOJJF7CQd8V0sl/b6bMI1jE93IPuRAbmwMDNfL4fGVcLNSpvU9qvhoYiPLJGuypNGHjbINRXV4kPCDzZMZVAcfmayNJ8RRWUckV1FvnlkLEQnKxL0xk96oR+IJY1urd4Q92qtJAuQEue4w386+uxGev6snSXvs+KxOX1KDbtoXZJZrtR58gMh6IPu9a5yPx1Ys08YjuJJYTjy/IbcwzjKjHIzRJ4ju9Us57WG3j0vVlHltHO4kG5lJQoy43dPzzXOXFne+JNDtRqEkmm3aBd01mx346OuSOM18LUlUxM3PEO7PNtYbo/ijU5tYddPX+0dGeRjKtxKu+3J/hib+IA9c114vDHcKq8rnGc/rWfDHFb2cMDgW8K8LtUEnjjjuakGlXN+g82PybQ8KoGJG+taUcVLD1VUpO1vxI5Tca8EbMTkhRWPfaw+qJ5YTyo+gx1P1p91Y2TLHYyMwk2blRWw4XIGR78/pXOa7o4uLUw3PnBQp8m9iYq8LdmYf1r3sTnE8alFaI97K5UKc/fWpZvra4mSK1t9RWxupiSrbQxwo6YPbJrDi03VPE2sDS717RLi3UGVFPmRAdC6jGQx4wCT1NbGh+Gf7TVH1MfaJrW43wXexYmmG0gkhDyOT+VdZcatbaevlxp5tycBYox81eM5tOyPsebmV0VrPQ7LwvbyrCPLtSzSBeAEZjkhQO2a5TxVpK+JFR40jtl3ZWWUHc/rwK3rqKSeQXEzCZ+0K/cj+vqay7lfOaSZmUFepPbHXPpXdgMVVwdVVqbtJGFfC0sVB06qumeKvHKnzlP3Z6Yo+2JuUSLlPcVakje38tWJYMcAjp0qKXy9uPLDc8sK+wPk9TP1Dw/pOuRuWiVG4OU4Oa4668F6jZ3DJYOLhAT+6lPP513bWKM25W24GQKuQB94Kr8w71XMSeTyakbKZBcWz2rkc5H9au/aPOKlDvUjNej6jp8OpRst1AkqN95WHJ59a5PUvh7Gu6XTp5LQ9o2Py5quYDDMCspJwcninLDiTgcVFd6brGk/PdQedb/34+ahh1OKR9vmGNuyuMVdwLDLuk6fKBTPOKsRirCL82chgOuDULqrMSDTIGrcCRsYqR4yzjado7mnQqnQHDVHeSN5eB1qCyxDKqsVVwRUN02ZHwcEdazhLtmwMirN5cLIwK8HHNAE63W2IEnp6U0al8wHUd6oPcADaB+VLAqNInmM0cbHlgKsDQWZWUml2jggc0uoSaZbyKtpI7+uRVM3G5iVPAoA39Fy2qW0eMgtmtO6txbX0yDhSSRWN4XzJq0EhbJXJ49OK6fV4wZFl6HpWMi0UFL7R5ZxIORXc6LfPqVmk0iLH/DtVs9K4WM4b1rU8N3gs9S8piwSfhPTd6Vz1I3R9XkeLVOp7OWzO7jbsO1O/izUCn5uOlScEn1riP0clVjThxz3qLdnpQrfNg1JZKrbSc08NxUe3vT1+agEO3UtJu4AoJ2rnFABk9qq6tbrfabNA2drrhhVhWGM0kkZYcdCKCZFHw7dR3ej20iZwo2Hd1GK1K53Qbgw395ZEbBG29f8AaBroNxYYHH1oFBjmzTu3NIF3dKJOOKDUcrhj0p2RUKgbc9+9CyZYipZSJJAGxXF+OvBcesQtd26hLqPl9vBkX0+vvXaZzTJPpntWlObg7o4sXhoYqm6c1dHz1NbtbyhORg46d/SkTy5LqOCRmi3PtZ8ZxXovxC8KloX1Cygy6tuuI1PJB/iA9a89kVZlBh3LKpPJ/j9DXt06imtD8kx+Bngqri9ixf2q2NyyRyloz8ucdqqwxraySEOWj71asGiupJnvjhkXIGeTVd1DXDCFSY8Z/Cug8smtzJK6xLtFt1ypxjPepbySC2hEEJaV1bmbpkeg9qoyTDy/LjTYe5Heq7MY15PXvQArN8zFmJWr+jjdIJBGWJ+VV/vGqVv+8KgqcHvjjrXpvwl8Dt448SWdkcrZRyfvGHXnI3D6VjWqKEbs6cPSdSaR7/8AsyeAjpdvJq8r4ZlMES4PzJnJbPuf5V9B8cACsjw7psWi6XbWkYCRwxrGqgcYAwK1PMHHvXylSfPK7ProR5VYkXHc0FgKYqhRxStziszRDlPy0nmrH8x5wM01mwuMZrkfiZ40HgfwxNfoFku2ZYreJh9+RuAKuKuylroeU/H7x9eTyXGnaXLCw00xzO5G7fJjhSPRRz+NecaHhrFbrdvkkO5zn+I8mrEVq3lyee/nTSMzSs3RmJyf14+grE0+4Xw3q8yXW5tPk4CgZxn0+ldsYpH0GGoexXMy/wCKrfzdL89SN0I8zB71Y0m7e/022nc4LLtK+4qe8tjNasjjMbrweoNc74KvLh7W8t5SCsLb0x2yef6Vdjv5+Saa6nUf6sZI5rifHXjJdKt5VSRoXifZIB1bI4ArY17xB9mjaCAv9rRl6DpXm3inwne65ePdveFyx3eWw4B9Qa1pxXNqeNm2ZrD0/Z037zPMNVvpdSnLyszdcAnge1Zm3axro9X8O3elyESx/L/fXkVofDW2tZ/E5hu4o5VeFtqSKGBPB717KaS0PzGpKU5Ny3OORXmOIwX/AN0ZrasfA+tamAYbGQJj70jBB+te9W9nbWygRW8cQ7hUA/kBUu05HfHTisZVSOU8gtfg9qUzYmuYLcYyduXP9K6HT/hDp9vj7XcTXBH935RXoHA5xzTqj2kiuUwdO8IaZpsTxW9qqRyjEqt82/Fcp4j8IzaJunicSWTN97PzR57H2969K+6NxHfFOkjWWNlZFdWGCrrkEehFCqMOU8dt9x+U9qnaQ8Y+6DXQeJPB8un+ZeWCNJZ9WizkxfT1Fc0Jgp68GuyM+ZGEotF+NVfk8g10Xh3xVPoriCeQtZldqkLlouc/8CB/u1zEJAXg8VPvLYBGc10U5ypyumZSgprlex688kN5DHPbAtFKcjYCQPpVWRSrYz9K4Dw/rU+hXBUSM1q7DdGDjH+0PQ816VDPb6pp4vLaZJ9x2hvu5x6jsfWvvcsz56Uq/wB58PmWRKTdWh9xmMp+Yk8Vn3CQtMTg81o3EMrRltpQA854qk0SeZkn5e59OK+slUjUXMnofKxpzpvlktSFYRt2qOc/pThamM8102g+CNZ8RTZsLCSSLGTM3yx/ma7KD4G63LxLd2dvxzyzEfkK45YnDw+KR1Rw9efwxPLEj3EY+nWtbQfDd/4ivvs1hA0jjG924ROf71d+fgLqn2iNGv7doGIDOgbdjvgEV6vo/hqx8P6aLKyi8mNBy3dj3JrzcXmlFU3GHvN/cehhcvq+0UpaWPO20HVPDujvFrGzX9NkXbM3lhmjHoQfvL79e9bPh2ws9H0dHgv2uNPD7ovMk3eUpHCA+3pXaiMRZA+YHsDg1zes+GdLtfNubTTFlvmyyQQkhXYc/dzjJr8fzLJ44hupS919j9TwOaOklTq6pdSncXst/JHcQJJaQgFDOzHc6kjovrx1NMwFsyIVKQMPnJbLt7sawkbVtY33VtMilCw+wbQJAQfusWI24/KpE1jU9U0m9/4R8xLq9oCs1pdqVljcDpjBBHHXpX5/Uw8qcnGSsfaU6kZrmi9yk3iTTLvRZru2uJLiIDYBCpWQMRxjcBj6nimaPcFJLS2iiutb0+8lCxys4aSzYDDlnPUZOQRnpXQXnhdvEX9n30Pm6Ez7ftVsiq3nRYBEZPbrV3VL6DSrb7PbQI04BEdqgwBzwMDtWd7aIqUVNWZyer6LHb6haT6lbG8ktM/Z79FLso7B19sn5hTodSiml+zWqfb7pidqsCka46kkjn6VauF1OS+kuZ71lC8R2cAwFBHIY/jU3nypdI9isX2lYyZ7UsAXU/xD3+tdHJCUNdz5TGZXJSc6aLul6TPHM0moFJbhWwpU5XHH5VU8ReILzR41lisWvrQZMhik/er0+6nc4OaqXGqahbb9Ze/hm0T7sln5O2S3XH392TyD1BHSsjSIJL68k1vT9UnfRbyON/JmX5vMUkHqBgFSK4PYtO72PnJRcXaRi6o1/wCMtQie182yijGxZiGRlXPKydCSePlxgY6810+mx3tvpsdteTtd3CZzLjDMMnH6cZqxp+kw2cNw8X7q23GV2ZifmPueTV1bWXUogIg1vbj70jcO/wDhVSnsuhGvQ5PWJL+0kjbRpX37T58C4ZVOeCPr3xWlpc8s2mwzn5bnZ/pLMcPnvkelbk0lp4b024upOLaJcsyLljyBj9ayYdV0/wATJ9qsp1EgVlVo8b1IOCGXPI/xFdscQpwUOS1up7GDx88PNc7uh9jrFtdwtLZl7uGM7ZBbpuYH3B5/yK5ubSz40hF54ekt7eebC6hb3iP5cmMjayYwTkda3ZNJgh1CwuRbw2WpM48y9AI3RjooIOM49R3611c01hoNu7ACONmLbY15JJJz9TmnzcmqPsYV4Vo80GeERqGyp5B6ZqBrCO1iOznJ71Ks0ewcFW69elRNO/lEsucGvuT5Ag2uV2Sx+WxGRtpkcMwYkNwamj1BpJAJE69M1c+ziWPhtnPagCgo3MwcYweoqRtjLggnvTLzaG3pMq7eG3fzpMeXGAWySM7gMA0AP3RSfu5B8vuKy9U8J6ZqKnzrZCSfvoMNWrGhZc4zTm3DtRzCsed3nw31PT3ZrGdJ4j1SRsN+VYd5JcaKoj1CylgOceYBlfzr2Fpj5fyj5jTTGlx8kyLICMbXGRT5gseTW8cV0oaO4Qg88H9Knks2OASGz3Fdnq3w902+kDRo1kzfxwjH6VzF94E1zR1Mtu4v4VOduQJMfSqUkIw7qJ4GywwT0qvvLcHmr15fR3qqro9vcL1SQfe+lZfmEsVXr2qrgPb5akhUFuc49Kbj+8ORwamt8SSYxQBOtrGrZ6VVkRfMKgVd2r/Cc0jRnoBnNAGn4P2rqjdflj/rXXXWJlYHlWrnPDVube4lZhyYx/Ot3zP4e5rNlGeYzHIQT0p/K+W0blJEYMjehHeluhltw4pqZ2jvUvVWNKcnTkpx3R13h3Vm1CzJmlVp1JDBeDWyrDrmvPLe6l0u8F3FtAK7HVhwRnr+td7BKJo1dfusARiuOpHU/UsrxyxVJJvVFpfvCn7ec1X3bf4iTUiycVie6TGQrxino3y5qAOPTNOWT8qAJSxpN3r+tCtnORSbhu6UFjowcnpinSNjpTWPPHSlUbutBLMDUJf7N16ylWMCO4LJI2cnpn+ddDGytnnmsjxDbNJYiSMfvUO8H8au6fcG4tYZW4ZxkijUzi7MvBsDHT6U1vun2pOtDNhcVJ0ajlI6UZGcYxTfu804kMBxU2AVW29aMjOabJjjnFFIBzfNkZHIx/8AWrynx74OfS5mv7NdtnI2XVf+WTE8/hXqLfewKZLCskZSRRJGwwyEZyPSt6VVwZ5WPwNPGUuWW/Q8EuImmj3xjNzHw4x94etTSSNaW+/I3yDp7elbPirwufC+ovPHuawmbMTMfuH+6a5zUI2WVG3bo2G5V7j2r3YTU1c/JcVh54Wo6c0VmLD5s0mCygbs4p+4MwHRcU6PDybV6+lM5YrU0tJtHvPLtofmldsAE42g9W+g/wAK+2/gL8O4PC3h+G6ZYzJcRLtUDJUD3985rxf9mf4YnWNY/ta8to5YLQAlZOd7n7q/QdT+FfR/jbxlD4R02O1soTdapcFUs7O3TLSMT6f3a8PF1vaS5FsfS4Sj7ON+o3x98TLHwYIrUFLzUplJW3VgNmCBuY54Ge2K6nRbqe6sI3uU8uQqCV+teKeCPAc+t+NLu81VluntcSXNyDuE1yScqv8Asp0+uK9surxNPtpZ5ZAqRqXZmPRRySa8uSPSuaKtngUqkZ+YV574F8ezeNdU1OeO0kttKtnEcEztkTd92B0+npiq2o/Eq8vPiBD4b0K3jvRABJfXDBsID0RffHJoUblHo1zJ5Mcrn5QiliScYGOpr5o8feJpfFWutqKyslmB5dlbnJ4Bw8p9z29ia9F+LHjSL7P/AGTb3LQ7HSW8nBACxk4CD1Lt29M143cTG6uppeitgKuMBV5wB9BXRGNj1cDh/aS5nsIpUcY6VU1LTU1GHa/QHIx2q4qjaM04Mqqen510an00kranN6brk2kq1jqLt5cYBVj0BHYe1YFhfiHUNUgs0aZZAfKK8ZPXrWpqjT+LJJbayVTGkgD3GPujHIrb0fwnHo9mFU73zneRyatHyONxns3ywZgf2e6l5pGJlkxuOfYD+lV522gjHtXSXlpzjoM1gXkW0ke9bxsfH1pSqPmkYuo26TQsrKrbhg5rzi7tn8Pa7b3cI2rHKpH59K9Kul2mua8Qael1sydoV1YkexrpUjhlE9GjXfGrH+IZ/OnqvbFEOJIFYDAI4p+0+tQTYTaKeEG2pPJ9qd5Z7UrlWK7RnFPjiyozUoUtkCrFvZtIF9c0NhYhWP5hgf4Vxvi74fvMzX2mxZZctLbL39StelR2JjXgVYhs2XkjjpxTjNxYuW589Qfdyvbr/wDq7VYWUHHtXqnjH4etqSm+0yNUu1P7yDGBN/gfevJmiaOR1ZGjkVijRv1U+hr0YVFJGEo2LHmHdwMmtTQdfm0GczCLzYiPniY/Kax/4iDyanVtqlT1xzW8WY2PT7C/tNa01rmDCfdEiseY2P8Ae9vQ13/hDQ/C2nQPNqtvJeahuVoeAyMMDIC+vPevn3SNUn0PUIr20dVkjblGUFZAeqsO4Nep+CfHQuL6Ga3WKO4jYs9mw38Hrs9RjtXoRxtdR5FLQ4J4SjJ8zjqfSlksNvbiO3VUj6hVXA/Krqv8ueuaw/DeoWXiLT4721fCkcoGzt9q3hH5fI6Yq4z5tzllDldkQi6Eco3cAcAVO0scmdo69ar3UQbD8U2NSkgYD5asCDXrqDRdPkvJCzEYCxqMlmJwFFYmj6fqt5YxPrU6QXZ5eGzO0Dnu3U9ulSR6lFrGrNJIGWGEssasOMg9a1bq6VoXEUm1iuNxGcCmtSTjvE3hexaVprCPytaGfKuDmTOSciTOcr+vFM0yTTrXU4G1S3FjrUEJQyScLKpxkq38QOOhrfs4/s8ZuHzu/vE5Zh6msHxdrEl5GtvbWsc78fvZlGEHU4ry8dlNLGrs+56OEzKphdHqibWvEDXrG102fyNwJNzjIX1I9azEi2+Yys3n4G68YZeT3I7fhSWtpHpLRR3qIoYqIr3nYWPWNh0U56U/V7qfRbiQ6jEsWkuf3d/CS32dumJV7DPf/GvzrF4GWDqODXzPvsLiYYmmpRZn6nrUXh+ZU1GOSC0YjOoEBolJ6A8g9uvvVSC3tvEGtTbLKe2u41Wa3urGUCVlC8FpMbcN2HOO9bnhvRdcW/vYr65h1LRLgpNBLtH8S4IXsQCARn1rrdP0208OaKiSSmWGPIMjYLE5zyBXnSlbRHW9dDn4vC882hiWSVINTC/vejK4OeHA4OR1OOtc/D4itI5JLOW2kS8iKx+QCphZjnG0+n+FdfeahNcKSztZ2TDCxqMyyDP/ANbrWLq1lYSQyyT2cItY13FscqByW3eorei6Wvtk32seDjst9v71PRlrS9JdgLq8YSk8LAo+RPpWnItubG5cssJjKAK4wCWYDH6iuV1Ccy6REPt1wmlShGXULaQAgdcE44z698msnWFW8W58N6kt7eXL2ztDqioQkaHBjZm/vbgK4XTu9z5Sth50NJow9e8QappuoT6HfLcShjlLu1jKZRidqyNg7c8DcB7d6v6H4Th0i8XVLhkN1ICzrbrhA3TavcjnnJ61rWsskMaxhpJumfMYsx79fSrKXC3EiJagTznO5hykftnvVc9locm5LcRpNGBdR7hICohxksexx2+tYNjot/4fvo7m6V5rcblwMu0WfuuAeuD2ru7PT4LGLc0nm3BGXZv6Vz3jbxA9rZSIEazRkATUn5hSTPCSY5QH+9W9HETjemo3uddGpOk+aLPFZWS1kCMA25cls8U2Rl8tWU/rTYIT99yHUnIyc1blt0ePeQAfYV93c9EgieOSZXkTf+NXreEM5ZG2j0Y1QK+XjrnHG0VZV38vZxu65pgWmhs5G3NH5vqKi+y7SjRIBCuQY+9LH+7+fB4OTWnasfL3GPKk1LAzWhQhTG7KOhRhyDSC228txmtt7OKfDbcuKqtaSiYHblQe9IDImt3UnC4Xsad/ZbyANu+atrB8kFlUn+7UMVwoblNp9qAMuP7VnyyvyjuavRw7Y/m61bZGmBZVAUHvxQrK0YBTIANAGTqnh2w8RW4juLaOV/VxzXmmufCu4s5t+lXDMxP+ql7ewNewtDtZdnHFP2sWBwMe4p3sB833thfaPMV1C0mhPUttJX65qe3uIp4yVIwOrZr3fVNAjvoQJAky5+aJhncvpXFeIvhTHeAy6PH/AGbKOSq8o/sR2q1INTh12x84xipxdCEBtufaqOoaXd+G5Cmowsin7synch/GrOirHqLtlwwUbgKu4anQaHMbhZHK7eQAK1siqGnKF8xVxtDcEVcZsZNQwEk9B0qqoKtzxU7Mdp5NV2Y7qRZcwrR7WGQasaPeHR59pKrayEDkkYqpHKHGD1Ap00QmQK3KHgrjOazlHmO/B4qWFqcyZ3VrMknKOGHsasJ3rhNN1WbRWcFEe3kI+Ynla7Ozuo7iHfE6yKepU5FckouJ+m4PGU8VBSiyzu/2qefuiovujNOjbdgdKzPUJ8AUxs5HORmlDHJwMGmgbvm3fnQBL/ETTlfjA7VHgdzThhQcHmgBl5bi4t5IgcbhtB+tY3huaKOOa1jlMn2eQocj/PpW4ufWudWaLS/EzRLFtW4jyTj+Kgxlo7nSJ975iQKXzOaiiztGRz3qTgcnjFSbp3QjFu5qRDj2qPOVI75zS7umKCiUn3pVYNwahCsymnRttAzQA9flHPFBw3emeYCxGKVm9KmwEGpabb6tYyWl1GJYH6r3z2I9CK8Y8QaLJ4c1GS2ufmhfmOT1H+Ne3JnaSfWsvxDoNt4h097ecAnO5GxyjeoNdVKryOzPn82y2OMp80fiR4YFC7ieh6Vs+GdN/tXWtPtIws0k0gPlf3iOQn4nFVdV0ifSbqW1ugFZDjAPB9GHrUvhbWLzwz4ksdSsoxNNZv5qqW2ivWb5o6H5n7OVGpy1Fsfc+kwaf8HfAYub1lY26bnZW+aaQ/Mevv8ApivNfBuuXvxCvL/VrFmTX9YeS3sbhvmWxs4yA7+xYnA+leKfEH4q658RIVS6nMNpDHjyVQAn1OAeT159q+oP2ffB8HhnwPbXMu2S5vEDiTHAi6qo9q8SpTdPVnvUqynselaPplroOlwWVsvlW0IwpbuTySSe5OSa8x+Jer3fjLULTwrp2yJrtifMySJlQjdkjoB79eMV0es+Lra+uL2H7RGmk2j7LiXvNL0EEfPUngkUeFdFTw/Ff+INZ229/OA0mCdlrGuQqIOwxj6muK3c6x2vXlj8NfCf2PS4lWfLLDCzceYerH2B5yfauK+Hdn/wgvh298U6s0rzXuUEcI3MWZj8wHdmJqbxyLe+1vSotZnEDarNHuhuMILSxIJAJz9+RlBPfFZfxA8UXd9GHtH/ALPsLbMNhCDzJIP+W+3sFX7uetaxibU6cqkkjhNW1K41zWJGcbQjlrlt24zTfX0QHaPYVY429lOccnFZcd5Z6HbLC8qq8ajKsfm+pqjG+oeJP3USbYS+fO6HFa6H08KtPC0+W+poaprUOns0RY+aVyAgyc9qh0fwne+LJoptTcR2yrxEo5bJ710fh7wLb2sn2iXM1w38TnNdxb2KxpgDGBzxSujxcTmE6mkTJ0/w7a6ZaiCCNYkXoqDApt1ZptOBnFb7RjHSqVxCKVz5+a5ndnH6hZqW4+tczqOngls8CvQLm1VgwxzXN6jZkqTnFbRkcsoHnOoQ+TIcdKwtRUvGwHpiu11a1wCpXn1rkL6Iws3cV2RehxTVjp/CNx9u0aAscvH+7J+lbZULXJ+Bpz51zb/w4DqK7aO08zkihuxgVo1LHA61YTTzIQSOKv21gN27HFXktPmxjtWfMwKUGnhcE9MVbjtQo9qupb9B7VLFbg9cUrlWK6wbeSKuRw7lHFCx7qvQRgKOKQWKLIY+DxXIeNvh7D4kjN1alLbVFHyzMPlf2YdxXoUkKt25qtND2FXGTjsRKNz598XeELnwneWkF5LbySXNpHeJ5L7vkbIwR2IKkEe1c+3GVFfQHizwfb+J7ExyN5M6jMdwACynnjPdea8V1bw7c6DdPZXsey4Ubty/dcdiDXpU6qluczgUYegqxbSG3mEi8EHPykg1VjYxkjBx0qaPDDJrpuZNWPZPhz48W5uLUWbLpGrxs0dwZpyYr1Tyvydm7ZFe1+FPHK68DDPC0FyuAUZduTznGfpXxmWWZhuJQg5DA9D6j0r0XwH8Qlt0ay1iZUucg2+oBQGz/cdu4PHPtXRGoYzp8yufV3nBl3AjH1rK8QaodP02SdQ3CkfL154rmtF8aM0n2W9MQYLuSZSPmGOMj+o9K6LU5Y2sAXAMLMhJ6jG4ZroU7nnyi4sydPtQrS7R99lVmb2AAwOw61Xt9Uu7q8a3Fsoit+HmVgVzn7v1qxazPq0kjWzMLZpWxMuV3AHHy/jWtJa2+n2LeTGsYJy3qT6k9zWfO1MXLdGVqU8kmnlEfZzx6g1xV9PPCysWYspAVs8evNdeslveM8buCVOeDXMeOLqDw/bxXExUhjmOMHOcetenQkqklFHJUjKK5raGb4q8YR22htZkbri4BjbJ6Dufxqj4L+I0mlRtY6qDd6bIPL+YbjGuMbeeq4rzrVNckvLp5p33MxIUY4+lNtr5pflUcfSvqqmQ4XHYb2dVXffseDDOMVg6/NTenY+l9P8AEul/YYLfR0SY7QsUEKhQBj07AVWW4IvJZpj9ruSMBVGY4+/Q9a8T8LeIpvDmrQ3cI8xcFJY+hZTwQDXqdvqh1rSTc6C9u10jKPLuegxzhsdsd6/GM94bqZPUTj70H1P1fJc7o5pT10muh0sNr9sukuRlnzuaNhwe+OneuObxqk0ctrZwpBqsTZuLGU73WMdWjUffyOlOvLq48UW9za6bczaJ4gsnSUWMmCNynqOm9SMjIOOa63S/BtlLPBqd1ZWZ15SGa8ji2MxA4wc/KOTkDivjXZPU+nlLscp4R8F3mkagdSF1JBZ3WS+jyxr5aKeh4zh/XFWPEsj+Fv3yE3OnjlbdiQ0frtPp7V1GrasPO+xWcfnXIH7yQ8Kv41hTRCPkP9onP3pH5C89BTpSXOnUV127nFicKsTBxe5zWj6jB4qaZLMG1hQhZQW+fnpk9h7V1llp40+JFhRhFwobBwPxrm7prePxDHYwv9n1vyfOLIhCvHnGHwMf1qNbW4bUrm8W5uoNUhKu1ozExvGoG5VVshsgE8c0YiMJzvTVo9j47EZfVw611RL4ivJ7rUkm0W6STUNOZfNsZJSkMqydC2Ac42tiuetZLjW9TnuXm8vkw3Wzc6yAZKxKGHCZPNWrfRbDXr2311dPk0e4mRoxCxCbl3gqzY78HGfWt5tJlghM8rRrEDksrqdxPp6mlbkVkeTdniNwssGxmAVP9ntUpvAsK7zweM1ent4lhYj5iTkZOazmjSNWU8gkEL6V90e6WVmiSMF4znPUU6O4jvp3AXYw7mklz5fyjkc1Lbslyy4Gxu5FAE6q4XCFWyOjjmrEX2lXIBBQdqr3DjhtjAg9BU1uBMxdXKBui0AXIroruAXJBxU24uxOSKqTXAtxtxukb060+3Lttwc5/hbrQA67ATy3AI3dsVBJGGmAIwCPvCk+0SXF0MBtg7EcU3yGMrMGbJOcCgB/lrGysFZ26cnil3stwQo2BRzz6075UJEm5VVcl24XrUzQRySMm0jdjDKc0AAZ2bGOlWFiDDBXP0pot5M80jK0bcHcf9mgpC+Sq7SOW6UeS9urlWJL9FapocYBc7T6GmzTBZM9RnNBJlXcMGoWpjnt48N/rMrkE/Q1x2tfDWxvLjzdOL2U+3loTgflXceQGYlm3DPApxjWPBTJyeSaLsDze18L6po9o4KC9Ctksh+bn2NVTcIWZGOx/wC442t+VeoqxycjI9ag1HSrHUbcrLCpf+9t5/Oi5Z5rI3b2qDG7PbiumuvATsV/s+8Ksx4W4QsuPTI6Vk6t4Y1nRUMt5p7+TnHnWx8yM/1H41YGdbzeWwD9WrS3fKBiucurnzlUwMpKnBHpWvp90ZIcNywFAFzYrqVYAqeoNPt4bi1k3WcnljIPk5wpxTEYNxVqFvLIOOlS4pnTh8TUw8rwZpQ+KEtXaLUcQNjKnBxj61s2t9bXW0JKCxGQQeMVnabMj7Q6KwbnDDIq3N4RtdQ2yWbmwmB+YpyrD6VzuB9bhs+aSjURoBu+eCKUH5Rj6ViQ6T4k01XjW2juouqyRuDx6YNM/wCEttoXEU8csUyHbKrxkBT65rHlPoqOZ4eqvi1Oh4C+9NyayrXxFYX07JHcq7AZ49Ku293HcR+ZGysgPJzUnoRrQlsy4zDoRgVk+ILOW4tBLAyrLEQ249cCtFSsvRqfJHG8LRuBtYYOaoU5J7FfT9QW+t45VPDDt61d3fiK5vQ2Fje3NiwVArb4xnqD/wDqrfEmVJ6fSpZpSlzIkzt7UiuKYwcqCejUZCsBikdBIzZXAOOacGwMGq7MN2T0p4bcuRRqBKJAV6c0BiM5FRbsU5W3mpAf5h6Y/Km+vWhiaRW25J5psTMnxJ4ft/EVn5cqqJ05ilP8Jx0+leSX2l3Wk3kkF0vlXCdADwR6g9xXuBz2rI8ReHYPEVsI5v3cq/6uZRkp/iK66NVxdmfNZplccVH2kNJfmeOx3RWF42Gfm6969p0n9pTV08J2mhRxRWdzHCIBqG7BUKMDC9M14/rmg3WizOtyANpxuXo3uKg0uN9QuEt4l37zjLcY/Gu6SjJXZ+fx9rRqclrM9S+HvipEuLAO0mopa3xnmhdizOhOS6577gK9v1H4qDVLpbye2WdYdr2+nsxKq/PzzHo2MDCjHXvXh+jw6Z4ZgS3DxpcCL95MRyc8/lV6zXVPENoY7RPIiZ8rc9Mr9BXl1YxufX0Y06dNTqPU2/FHiqLULq7v9SuVub5m81mkOSzA8YyO3asKTUNd8V34ukR4gwy1zIcs5xgAD0FdNo/w/t1bzrv/AE2Xu0n+FdtpuhxwoMKFA6DHSsNiZ4rpBHBaH8Pfm8y7JuJXO5mfkk13+neH4baNVCBcCte3tVXGFA/CraQBsdqhs5HNz3ZVt7HZjFXEj6jFTJHt4FS7gvGOakzKTQ/LVWa3yvIrSkAHTrVaXPcUGJg3MPXArE1K33ZwK6q4jHYVjX1vu3YODWqZnJHB6xbblPHzVwuuWzRFjjNem6lbFSdw61xevWgbfiuqMjhqROd8H3H2fxNbKThZSUwenNexQ223Hy14a0raffQ3CnBicP8Akf8A69fQWnt9pt4pdoVXUMMe9aPY5LDIbby16c1ZSDdzwDUyxjd60/yemOKyAg8nLDFSeXxjFTKF78Gl4qtQIhGF7VYjX5Rimqu5gKmVdtAB9aRsHtStTN3PHJoAiljG0gjIrH13w5ZeItPa0u1O0/dkUfMh9RWvLNkVCz/KapNxE1c8A8UeGbvwneLb3YDQOf3VwOjjt9DWMrDHynK19D6tZWmrWbWl5Cs8D9VIyfqPevHPFPgufwzMZI/9I05mwkndf9lv8a9CnV5lZnLKBz3HapVxIuGAYHsarM21z6VJuZWODgV1Iweh3Phbx/daLClnqEhudMUqQ7AF4fcHHQehz1r2zQdYaLTRBLGJtKuY5Gt7mNtycYJC+uA33evvXy8rsvPVfSt/QfGGoaDbPbwE3VhuMpsyxADEDJU/wngVvGRnKNz7C0nybhYMMuzb8rJjafp6VyXxC8QPo+o+UV/0coH6e+DXPfD1tH1TwTda7Ya/NaT2c+Lu3eQqyK2ArbW4YgnBrM8ceIIdeV9N+1XMt3bxlVvGjVVmUk5AAHGOKitGc4OUOhFNRjNKQ3/hMGivpJbSONd6D7wySvP/ANerV/Y3dxp63V5CrWxi+07duOM9Ae5I7Unwm8DSx6smoaxCYoUizAHwzP26enWvY7S10/VtSXTBtjbCv+/X92i8j8OcV8z9aqRkmme77GDja2h8m+IdNuNWWLVLO1FtAisJhnaOCADj1Oeaz7dnRQyEAV6b488Bnw9qN9aPFIEmLLBOF3puBGMY9uK8yhs5zM2792AeVx/Ov2fhvGPFUbSeqPyzPsKsPV5l1NGLMirk+9a+hazd6JeLcWkzRsvBH8LD0I7isZF8lgM54ra0W0sNRzb3F8dNn3Axzsm+IjuHA6exr6nFYeliKTp1o3iz5vD16uHqqdJ2Z6r4Z+IGkagwN6I7bUIk2F/L6rn+E9h7dK2tS146hbo8G+309jtEwPLfSvF7zwjq1qCYVjvosbhPZOHDKTwSM5HSul8HeL4ZNPh0nUv3bwkrbyn7pB/hYdjxX4hnnC0KEHiMI+ZX1XZH6/k3ELxE1RxS5X37ndw3QkjECKyQY4A6/UnvWB4i1iTwvdWk1xbeZpEwZZLqIM7iX+BdiqetWJLq70K6a5uYPM0Ty8tNAC0tscfeZcYZev5Va0XRdTh1iS/tdTj1LRLyJJRIVHDDjjHTKnOa/NnHlfvI/Q7rozDmsV8Z6jb+fYJe2Eh3wNA7oI1XjdK/BySfuYziuot/Dsl1ocFpqDj7TDkpNalhs5+XaTzwPWtix0e10OxO1pBCZGkYySF23N15PtWLqN9JqWHgcWtkCQ0o6n2FZK8nZGEoKp7sjjdS8VPod89pfWiXzjlZo3KBxyBu6jORXTaDbJqyJdyEFydyRn7gHsKaLVblkRLeFlHAWRQxfnjJ71nRWUlnDPPpuXsG3K1snDRtyCUPoD2r0ayp1KSVONpdWfI4zKakJOcNUeUi2doSWbAxUFn5STLG5596uNeMsbbIw3oKoNFLM5Y7Y89W9K+qMjWhtUaYnYwYfdK8ZqW4t7ebAbbxVS1WRoQS7k4+XdxVuJwqkyIoI6kc5oAqsps58AhI2X5VA4q7DJEbUDO455CkZqO4vEkeMlgAeDxxVeFYfO81OVY4yoqkBctdryFeS2OQxyv4VWWRpLghZCG7cdKeqra7htZg3Rl6ipbeS3hQsWLEnkEfpTAkj2LuRfvDrxyaf5IjYEMEXvk4p0c0cih4myzD05qK6hgK7Zl80HBCk9xUARyMkfmxu/zEZ25yKq2e63ZfvCMt91TwDVqO3T97IcFmXaTjpSWsfOGl4AyPl69qALcc5+0MZNwJ6d6lZtzNnGPWo2cBsYaMYwWFU7jS5S4eOUyIeTuNBSLiOnzM0g2DpzVFbwec4JZgORUL2aSQmM54Oc5qo2lz8tFNkY7mjUZrWrbl+Zs8+tSTTxxrkOa56GSWNcs7kE5AK4q1Hcl2ZAMF+uaNQL/2pJsjlcfxdaY0nzEF+3BpI4xHCxwSOu7oKiZRKynPFSWSw3kkT/fYFTkU+11/+0JtkimQL/epNw8sIBvHuOtSfZx8rBUT2xii4FHWfC2la0xa5tVSXB/eQttk5riYfAuoWN5ut7zfCrcpc/eI7YIr0t4GZVKxLu/vA0zyWkbIRTIP4W6CquSzzn5kdkYEMDggirEbfLg1s+JtLZZGvUjIUj97g8Z9awYzu6cUCNKzk27fWuk0q6MbhzyK5OBirDNa9lcBWHPFJlI7mzuA2eeK1I2WaJo3UPGy4KsAQR9K5nTbkFRz2ret5+APas5JmibWpHL4Q0W6hSKTTLUIpyoWILg/hiqE/wAMdFmlkaM3dskgG6GGchOPQV0cLbqso3JqDojiKkdpHn//AAqMJK7R69e+UP8AVRMo+U+5B5qs3wx1r7za+skicoWRsfzr07YAMUxoyVqTpWNrr7R5FdfDfxB9vhvEvrWW7U/NI25ePStFdD163jaIQQSPnPmNPx9Pu16P9n28mopIQzHFJq5vTzPEU9pHnT3moW4w+lXDFTh9pUge4Oc4qKTxDFbzMksMsUDKMSMp6+nSu/kt+3aqM9mGblRx0oUTvjnldbnAN4utV3Kwdn6rtXgj1qb/AISiz2x7VlZD97EZ+X3rq5rH5iVUCqr2YVXAUc+1PlNP7er9kcrdeNLW1mxKHWNjhGYEAn8ai/4WBYrEmZFV9xD8/rW3quhWutWrW91Cro3fHI9x6V4T4o0V/DuszWMjGVUOUkx95e341tTpRloZSz+uuh61/wALC003Dl50+zgfKVOTmm/8LJ0rBCs3mfwhsYP49q8Oz3I289CKax3E8DHtXV9URk+Iq3RHt5+JVi0wUDEZHUkdfT6VatfFU+pW+La2aRmPytt+U/nXk/g/wy3iG+PmBo7WMjewHB9hXvOm2sVnawxxKEVBgAelc06agaRzvEVPIw9R03UvFFm8EumQiJeVaeX5t3qMDipvCnwnFupl1G5WcsdwhjXaq/jXYWbFVI3da04WygCnmsnNpHFUrSrT55blKx8H6XAoC2cbD/aXd+proLPT44VULGqKOm3ipLZV29K0IVUrnFcsnc2jK+5Jb244xV+FAtVYeOatw/M3pUGhZji2rmp0TdgelNTjg1MvyrxUsA6daVcKc55qWMBgd3Wk6jIHFICoxDZPeoJKstH1qGSM7aCDNuF65rPmX5TWpcRn6VnzRkg0CZzWoW5+bjvXJ65Y7t7YruryENyOa53VIQysMV0wOaaueQa5a/Z5HJGM/wD169o+HN4upeEbBlLHy1MT7vbj+VebeJrHzI2OBmum+CepebZX1ic7on3hfYnFdDOGSsz0pVOac2RipNtJUGQn3utNaPB9qc2T0NEed3PNA2OhUKKWRiAMGmlgG9qazDFAhGJ7HNQlhnHelkkqtJNhs1QDpPXuarzSHhabJIGXjNU5WO7OfzoAleUNjBqnebLiFoZlWSFgQyMMgg1W8yVbid5Jd8bEeWoGNox0/PNQzTnbkHAq43IOA8R+FV0+R7izGYGPMfJK/ieormGXdnNen3V0pbLc5HIri/EGmJ5hlgXA7oK7oTfUwlExF+7+lOjmK/daogGVSu1h35FNb5UPy811xaOdo1dK1O80O8a+05/KuHXZIoHyzL/dYV7P4b0XTvix4dnm8Kl18Q6bEDeaPKR5m0f8tIcn5k65HXmvCbebcoGcGtfRdav/AA3q9vq2j3s2manbkGK5gbDL7fQ9xW0Kjg9CZQUtz2PQfiJN4Xvk0fXrW5LRcoChSRUB42k8MPf6jtXaL8StJurolWmWUNlZGRclfTg1a8M+NvDH7SmnWPh/XYv7J8YRw5iu9qgSOB8xjbuCeShx6968e8beBdV8D6o9jqVvNGQ7Rx3CoRG5HocdfaurDZVhMdP35csn9xxYrHYjBxvCPNE6jXPEisDBPdSeWs/mLNkZCc84Hf8Axrzm+1NLvUbmeOQsryMQzDk1G0M0mV84OAeMnmg2TL/CMe1foOU5PDLLyhK9z4PNM1lj0lKNrElvMJW55b1pWYq45qq26M4ClaX72cNgr0U9T9K+km7I+firlxb2WF8xzMhAwpUkEflW7ot9Y3E6x6vbCWI4CzRjbIMk5JPeubuInt5UVhhmUOB7EZFWreYHbnnBHFc3s6dZWZ0xq1KTumej+CfHMXh+OeO7vMW8JxFDIhZyuexHb616Xa6joul2AisZLZYQNyxwYA+bvxXzneDEjY4IP8J/SnaZqlxpV1FPCFLRsHCsOCQe/tX57nXB1LE3rUHZ9j7zKeK50bUsQrrue83ZlvmWa8zs/gtVb9TUDWxutwdNpQZEQGEA9MdqXStasvEtnJf2LCRsktA330Po3tnvVOx1K41WWbT1/wCJVrsce4288fmLIuPvRtn5v5+1fjNbDzw03TmrNH6/QrU61NVKbumUpvEljZXF/Z+ZGL63k2CBpBGzngo2T0ByOTx1rnrPQNU1nWLq/wBKu5NPdJCZ4yW8jzScsU5+b/a4APYmun0zwnJ4wsIo/EOn+Vqtrvtv7ShkybhFPKspHKkEEenNdm0aaLpiJLjyIV2gkc+nNYN22CUuY+Z5FS4yse4dz6YqxFEI2VdqsPQ1TtF8tgMsWHBBq5z5m89AK+vPjSyVWFF3jcV6fSqbb2kwgAJOKtw7gruQNrDoahdXmOIgd/tQBQmVpJD/ABBCM1dt7tY8ArtHrTLNXt1bevzOcliw5q5Ja29xGGKZ45ANAEnmC4j3EY96iWxgKnDHa3OM1BDC8NwzuxMTgKsan9ankby2CBWzzgYqrgRrJJHKFQrEejEjqaczSyIZHCvjptNXLeFJlUsdrRjO7FV7qJ2UKuQpHHbI9qYDo3MkYKDap6hvWrNrGI49rchjVCFjbwxJ82M4Kgc45yavwyxzBRE3mY9aTAW4jXyyQSGPHXiofnWERjJK96k+zGTcByw5xnpSSKysEIyeuRUlIp3Mm2Mr/FUFp5yBgRkGrbWayZYtt56tVhrUpCGBDHPbpRqMp7VZdrrhjVK8giWaM+Y0UjHAAHatRYX2lsqRnpmoHVGkAb7y9Oc1IDdrrAULFgKI4zuyAuMUo3NxzjPYU6Jg+5QcE+9BY3zPMyUDAqeRik+1Zw7q3oBjip1AVSGBU5pi7Y0wW+maAJ4ZpN64yI/5VYmddmGBA6lvWoMrJwpBOKkjEpjOfmUdKrUgZNYR3Nqwhfyw443DP51xuraDPo8qq6jYy7kdTkEV3Ue4YDRMP7rA8VBq1i17amNom3DlAtAHAxMOmKtRsKguLVrW4ZHBBXqDTlbdjHFBZuaXdFeGODiur0+53KMdcVwtvIy/N1NdJplwdq84NSxo6+CUHGTzirkbeYvvWLay7mHrWpA3UDg1iMux+/WpNtRRtuYVNUlXEK5qJo8VYX7pxRgHrQMoSJ7VUmtxJ/OtJtu7rmmtD3xQBjSW4HG2oWs92eOK2vs5boKT7KfSq1A5xrMr2rA8UeDbLxTYm2ugU5yJUxuX8TXof9ltNwFFWIfDKcNKPwoU+XYUo3PjfxN4XufC+qTWN18xX5o5McSJ2I/z2rLt7N7qQJENzEE/KM9Bk/pX1v8AFX4XR+MPDLLYwqNUtvngbGC/qmff+leQ/Bn4c643j61kvNLntrC1WVLp7iLaGBXbtGeDnIr0I11Y53T1L3hSGOz0uC2QYjRQe3JPeuqhmHygHNO+IHw61D4XeJDZ3Ns8NhcIJ7Rm5/dsMgH8DWfb3GVVh1rjnLmdzsh7p0MMmOmc1r2Mi9c1zlncZ6nmti1kCgntXPI7IanSWrHArQhm/hxWNazZWtO2f5QawZ0xZpw1diYACs6GTt3qzCx9ak1NJctU8efrUNv9xT3q3HUAO27l9DQV2rjNL1YZBND9KAK7feFNZRnnmnsoY5BpdnGaNQKc8YYZAwKzZ4MZ+tbEzdhxVC4jNSGpz88e1SP51h3sQwe5xXSXEdY15H94dq3izGRwevWe6NzjnFZHwyu/7H8aSQsMC6iKqPfOa6/V7fzI+K4iO4Gk+JtNu1X/AFdwAfoeDXSmcNRanu+TTCRk4o3A9Cc0zdhjVamIGQ+gpPMIPSmueeOKjMnzAUakEm49T1qOSY9MYpk0gB61WabLUASSTDHWqklweelRzSEMeaqTTlR0p2Fcc1yORniqkl0SSM8VVluQQfrVKa62imkSWJrgA4zmsy4vjgjdUFxe8gCs2SZ2Y+lbJBqPuLkucZxVZjuzk5psjjvVG51KKxRpHPGOB61p6GUmLrFtHNa+YoCSoMb8449KwI87cAbiayNY1241RygbyYc8LmoNJv5bVir/ADxnqe/HpXTG9jFo3/LMag4xVhTtVT1z61FbSLcDhsrU7LtXngdjWwrEsN08MySLI8ciEMjIxUoexBHIP0r6a+Fvxz0fx9oP/CF/EuSKTdtW01SfpIOgWVv4GB6P+ea+XFBVvm/D6VKGLHZngjBHY1cZOLuiWlJWZ7f8UPhDffDDVZg/+m6QSvkXiD5owRkK/wD8V0rjGZRGNvXqPcV3fwj+Pn9laHd+FvF7teaLcBUhvZFEslqBj5HB6p79qs/Fb4Xp4bfS9Z0aQS6Hq0AuIvJO9FGedrdxgg49M19vledctqNfbufGZpkqk/bUPmjzSZR5ZyOpznFVGJXBzgr09q2NX02TS1tyzLNFNGskci9G+lZc21mJ6Zr7NVoVoXg7nx7pTpS5ZKwzULo3OoR3RfAZRuHYY4P04GasXVnNpepPbzgCSMg/KwIIOCCD3BBqxNqD6pCg+zW63UMW0uq7WlQDByO5qhue6tYVkYkqNi+v0rkpykpM6pU04mtdRlbqRXxkHnFQnb2BzVZblhdOrllY8bXHIqxbt51xtUj5uB/vdq9dSTR5Ti4ssWOsXWh3EVxYytbyo3LKTz9fUfWvWNI8SaT8RbeCz1ONoL+IiSMq207geqN2+lePKd27J5z0pqu9vJkSMm3nKnGK+Tzrh7D5pByjpPufV5Pn1fLpKEnzQ7H1FeX1tY2LF3XdtHloGwSc1zl1fG+maS/AeHgCyU7S2D94+lea+DfGRXXIEv7gtblDGjSchHIG0k/ga7u8mTSY7jUbpiPLj3yOAWOzucDrX4lmOVVcrnyVUftOW4+hmNPnps8YVY4Wba25McHHJqZpopFBAKnA4xUl1Z+WNkQCkjIqi2+FcOMds13arc+fLMeJpG6gYzmrE3yx8ncG4NU0mY48pdxUde1JPJPuA525B4FICa4UTNhuQuV6+9RK0kc7EFWBHKk5xio4JEVmLLuGTkZp0ciTlgAIQTkbaANDcL5Vbb8w7VL9n3NkqQRjvVGOQRKu5w4HHy1Y80iUld4CjnPQ0AS8w5DIwXPaoGUSNn75B6nqKmS881l7Aeo5P1qstqjXDy+YTz8yqasCYQs3D8pj7q1Rk1K1tpDEcxgHCnufatFZhav837tM5GaxFuo9V1fDKromThBjPpzUAaSIzXLyl8KU+8gw35+lO+0srR8ZHqTzipJoFwyRKQpHPPNQLHNIx+RUUAcsaCya4m+UhW5bpk9KsxSeWhY9xVCSzkjwRyRz65FSw3DopRCoAHO+gCzuSQcEqG64FVZGHLE5A9eKmhczfKuAMZJNUdUjL2jIhw2clvajUCnd6qAxMUe0g8ndU9heC+kw0eXb7pzWJIflx9/sCBWhoFrKt8jkFUXkigDXmjlj2nhuDzVP7RP5mCuMH0raZk8tcDr2NRzeWufl7cmjUdytDebpPnQOvqB0qaKYiT93Lj/eFVGhVYy0bspzVdtxU8gt60Bc6OG4vvLbdtIz6jpTpL2RVYkbh2AOcVjrI4+UhwMc1NHctGP7y/WgLlDxJYvqkJuEXMq/eyMbq5bcE+U9RxXeTasYow2zdk42t0rlda08o32lRtic/wAPQGgEV42LMD0rTtJfLYHOaxoZMitC2bkZoexR12n3XTJrbt5CyDDVyFjchevat+0uhwc8Y6VkUb0LH1q3G/ODWZbS7sVcgfLH0qAL+4djS7A1RK1Sqe9SWHl54HWlWHdnPSpo49zcVftbEtjAzmgDPjtueBV630kyLuPArdttDJUEqRgUyZVhJVTwKm4GetukHQZFRNGN27HFSTz5bjpVSa4G3r0rMsmeQKvHSoFvCkgxziqU1xnPzVBHKWPBq9gJPG1uvi7STbXbMXQZicnO1h0xXiOJ9PuntrkbZojtYdvqPrXt10ytC3UYFebeNNJ+0QnUYU3Sw/6wDqU9fwq0wRlW8x+XBrYt7gt1bkdK5azufMAYHIxmt2ylDbQetJ6m8WdXbtuzjmte1kwozXOWsnGQea2rVvlXcawZ1pm3C4bpVyB6zocLH8tWbdyfrWVzaLNqFtsYq8mNoPSseFzvA7dBWlHINpFIouqwC81CVAJIHNMWQ4pQS2TigBjLu5HNJtYdKefvYFJISvGKkCrLndyaqzMcmrUikAk+tZ8z4JNAalG871l3CjnvWndMGzWXOw6Zq1uZSOf1OEbWrzjxhY+dHIccYr0+928561xHiKNfmBFdUGcsz0Pwnqh1Lwzp1yzbneFd/HUgYNaEkm7txXGfC28+0eFfJ6G2neL8M5FdW0mDjvWpxXJDJ6cVE0nNRtJjjPWoJJ9vegRK8vynmqk1yV4BxUE1z8p5qhcXBz96qsSyxcXOVOTms2a4AXkkj0qC4uSqkZrKurw8rnpVWEWp74q2M8VnT3hZjjpUMk27nJqBm98VqkTce0g57/SoJGX74HHeq9zerbqS7Y71zWsa491bskRaNM/eBwTVqJLZutqAuLgQW43M2TuzwKx9e0G6jUTtP56fxKByM1h+GdVaz1ZEllKxng5+n+Nd3NNIGJ2CSBlwWJ4x61qopGDZydlosV7Z+e0rIOi7Rms2+0ptMmwcsGH3sda62GO3t12QkrFnpWZ4omhaABQxfIKn+dXcZgW+oTWtwgRty966S2vvOXr1rjIZDJcMSRt6Vv2LfKu3ikpDsbok3DkcVFIQvIpUbbHz3o/2iMgitea5mMW62sDuJOeRXo3w1+K0nhFv7P1GF9Z8Lyk+fpcjf6rJ/wBZFn7rDrXmgjHJ7ZpSxjI7VomB9FeIPAKSaTB4h8O3ia7oLsQBIu0puOQkqn7jZ/jHGao6P4S0/wAVXVs0cUdvIGIltGb58j+8PUeteZ+APiNqvw91X7fpkizwyDy7rT7gbobmInJVl6Z969quRonjnTbrxh4J1JtOv7ch7izkGZbQ91K9WjxnBGa9GnjK0FywlY8+rg6NR3cbnE+KvAc/hdp5Bcx/Z15iXJ3ygnHI7VzlvfA6ebeZMmObzEk6naRhl/HCn8K3vG/iSXXNQjF1biGWKPbuD793qQehGaw9M8sTMjKrpMjR/N2yODX6FlspTpRlUd2fn+YRVGq4QVkSLpv9owMyfLN1HGMjsPyrLaN42LFQSOCjEj9RW9pF2dpgf/WJkj3FRaxp6spuY+D3Wvp/Y80OaJ877T3rMhmmF1/pgPzXB3SA9n/i/PrTGKlcNweuRVJYwyugfk9F9/8A9VLDJ5kZRzhl4rCMujNrJk4ZJMpznrXceC/HUmnzR2WoBrm0b5Y2HLRH/D2rgFwmSDznvUqyGFlkGSQc8HFedmGW4fMqfJWjfsetl+ZV8tqc9Jle21a8hQRNIkkYPG484+tX49ctJtqum1j79a5nceBkEniozhpBk8IMYr8elTjLY/UfaM6xpTbxloiWX/ZpkuqeUinY0hbjaDzXNrdzwr8meR69qnsdY8vek0ahscNmuOVFrY3jK6Ohj8tkeXZtXqCq8k1WlmVoQwGxumOtGn38Um/nG7DAU2RmmQeVhQxzWDTW5ZBa7/MIabaoPFbUNxM20Bgy9zmsxfLuJhEpUOe9W032uAjF05JOKkC4t1tkdcqG9CKkjhhUMVZg5OSR3qn9pDNyfnPOMdBTlDRqJS5CZ5zQBbNxb3CpHKTvJwO4qaOxigkZ44kRjxlRVSECNnYIpB6Gpi8h538nACigaFnRo5OQd2c5pVuh8wkxknAGKkab5vny7Y+bHNOJjkUjAL9d1A2MEbW/mMp388pnFMULPIxYbOnAFObMmA/ReKWG1iVVkZ3IJ55p2GLCsbApnc31p6wAJt4PHKmlEKSrtikj3j+8akjjO0gsCw9DSAqokFrkBApzn7uadKfNVSEIRu68VN/y0IPSmrG0cm9mZE7ADg0ABkVeNjegB60C3O3njNWGCK2NhY4yWFMjkDMSmMjs3SgCKWFY4+c49hVC4iiePKE5zWg6yOh3sFye3Ss2QNCgIkjVDkbif1qkrk6mhp5aNQS3zAYI65pl06cYfeW5xxXDax4se1MkNq7ST7iok29R3x71m6V/bGpQ5iWZ9mTvbjn2rpVFkc56IskcyKrcKSR7imtCkytC43xtwa8yabUbOSRQ08cuep6E+mK7/S765urGJ5YdtwQAwAx+NZVKbgXGVzDvLc2F48WdyqflcdGFS28xZgOBXQappZvrPDECVRlT6muUjYwyFH4deq1iUbtvKUbk9TW9YXC8d65WCXdg1rWNx84GaVikdlayDFaMMu7AFc9Y3B3DnFa9tcbsnPtWUomiZrQtjg1bjXdWXDcDcB3rXs0DMMms7Fo1LO185xha9V8A/DtbrTZtT1GeOCyj+X5vvE9q860tFV1LDK9xXQap4qlW3EUTFYwPug4qtSi94s1yztXa1sEAWPgtjrXB3FyWyeeeetQ3d000245OeTWbcXm4kLxgVIEsl6FBzzVK4vAwPOKqSXB3cGq0zbs1NkBO1wWzg8mrNhGzck1RjXMYPvV+1yqnHFSytR18xWM9j0rBwWLoDkYII9R6Vt37CSEmsBsBzhjTRJ5zrGn/ANi6s8aN+4fLREdMelX7OYPt571reLtN+3aZ50a7pbcl8+3cVymm3R4+b860WxcZHcaexaMEnFbMDsu0Z4rl7O64Xit+2m3Ktc8jrizfguC2ATV+3YbuDWJbydK1bVw3U1kzeJrRzDcDVuG4rK8wetOFxs/ixUmupuLNxxVmBty81kW1wW/+tWhBJ6cmgCwy9+9MZSecimmQsox1qFrgKcZ5qQEuGO3Bx+FZc+4k9MVpTMGXOazbrhSRQBnXGAayZ3HzYBzWjdNtasm8bY2c4BrRGbMu7ffuJO0CuS1zD5NdXdOqKc8giuS1xgFOK2gctQk+FN0ytrFr/CsqSDPbIIP8q7t5NrEk+1eZ/Da4WHXtWXoGiRjz/tGu7mulY4BroOBll5gvOeapzXQwSTxVWa628ZrOub4cjdWkVcgtzXRXNZV5fZ6Ng1WlvG3kVTnbvV2EyWa4dh96q5kB+9Td5ZeuKoXuoRWnErgMelNRJuyxvbdhsAVmahrCRqyxNlxWbqWtSXDYU7U9BWfuJyQM5rWMTO7Jp7t7xRuOTWZqQ3Lx8v0q791CR1rM1GYr8uM8VZLbMVtyyZzyvSrA1a+AC/aZMYxjPFQrGu4Fm609VzJ8hyfegRbt9eu7VdqSZHuM1WuNSnuGLuzMT+VHlFmOQB9KZPCdoxQNIk09RNITjCnmt+1XbgAk1iaR93724V0FuvyjHBo1NImnassnyuPpUkimFTuBCHoar27FZBk5rXjYSJgjINJS5RuNzHkhPJQ8VXbew54xWhcW/wBnyyHfCR+VUmTZIGPRuBXTGV0YSViCG5ZGIzgZre8M+KNS8O6tDqGlXT2d9CflljOMjurD+IH0NYN1A6fMo4p9pNtYBuH7VqjI98gvNH+JWlxz6VF/Z3iOFN17o5IEc3rLbt791OfauLuLKSG4CFlOSecEHjqMdiPSuK0O+a31KB47lrWVGASYHHlnP3q9M0jVLLxsTYXk9vYa/Ep8uaRtkF7jsD2c9q93A4+eGfdHkY7L4YpX2ZjQzm1mR42JbOc4xkV0cTJe26y4+VuSKwb2zmsboxTwmGdTjDHo3pT9K1Jobny2IETcY9DX6dl2OhWWmx+YY7BTw8mmO1LTfLUzwjAU4x3rL+STDg49TjvXWzbWJwcZ61z2racbPLqdyNzt7Ka9DEUeX34nHQqX91mcLna2yQ5NWIpVk3DtWdjO7ecP1z61LHcKrEDrt5Fecq3c9DkP/9k="/>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AutoShape 5" descr="data:image/jpeg;base64,/9j/4AAQSkZJRgABAQEAYABgAAD/2wBDAAMCAgMCAgMDAwMEAwMEBQgFBQQEBQoHBwYIDAoMDAsKCwsNDhIQDQ4RDgsLEBYQERMUFRUVDA8XGBYUGBIUFRT/2wBDAQMEBAUEBQkFBQkUDQsNFBQUFBQUFBQUFBQUFBQUFBQUFBQUFBQUFBQUFBQUFBQUFBQUFBQUFBQUFBQUFBQUFBT/wAARCAQAAw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NrUKpFPooAKKKKACiiigD4z+MGjGT4hasqrjMxNYXguZLC+umH3vNCn/gPNew/Ebw/9r8b6ncBcBMfrXgui3w+1TEfxTsf1xXRK8jnPvmxIksbZsdY1P6CrNZnhq4+1eHtNl/vW8Z/8dFadc50BRRRQAU1lDKQRkehp1FAGZdeH9PvG3TWULN/e24b8xVNvCsUeDa3t9Z46LFOSo/4C2RW9QRmndkuKe5z/APZet2o/carHcDst1bj/ANCUj+VNbUdesz+90yO7X+/bTYP/AHya3Jo5JFIRxGf7xXP6ZrJuIdfjYtFPZ3C9kaNkP55NFxcttiD/AITKG3wL2yvLE+ssXy/mK+Wv2opo7rxZazxHMckWRX1I2s6tari60hpQOrW7Bv0r5f8A2pJBN4k0+VYpIRJBnZIMEc110PiOaq3Yo/su/wDJSLfJxiGT+lfaKsCuc8V8Sfs7R2s3xAgivGCwyROudxXnHrX1va+G7RWVrbVb0Dsq3IYfqDSxHxFUpaHS/Sm1XtbY264M8soxj94Qf5CrS9K5DpTFooooGFFFFABRRRQAUUUUAFFFFABRRRQAUUUUAIw3Ais+TR4GZnhDWkp/ihO3J9x0NaNIc844oA5ybQbmGRpIikjnkvCxgc/XHB/Go/7TvrFtspyPS6TZ+Tr8p/nWrJ/aNuxZPKuUz937rf4VnTave28h86Jdh/gkXb+Tcg1d2zNpLY+dv2tLr7RY6U+Au6dzgEEfdHeuL/ZXjz8TWf8AuWcp/wDQa6z9rSbzE0dsBcyuQo+grm/2Tct8QrlsfdsX/wDQ1rX7BMdz66bp+FQtT2+7UfNchYc1G33jTqa1ACUUUUAMbOabTpKRc7RQGpzXjiT7Dpkl4fuwxkn9a+AJJxq3iK4ZelzcsR+LA19wfHnWjoXw71af+LyfLj/324/lXxX8M9KfWviJ4dsk5869jLfQHNS1c1i7H6IW6+Xawr6IB+lGyrDKFAA6DgVHVGbepHspyx1IqVJ5bdqBEeyj7PHN99VerGypI4aNwu0Z194X0rVY9l7p8E4/24lavFPjl+zdofi3QSdCsbWy1H/nnGPL82voD+z/ALv72T86gksbSzkaR55A5/gZhWcqcZrUqNWUHc/O2++Bmu+DdNlmHh++2Qt990NFxocmmXUttcLsnhavufxt4q0GTSZ7d72OR4mV3hZl5xXwn8UPHFvJ4r1mS2ZCzTtsQfdrilhmn7p0/WFLVnVW/wANtU1DSbe7tVQRzLvX56pXXh270o7J4WR65WX9p65/4QWLQBpIW7t12R3cRwR9a8+uvjd4nnj33V38gPygjLAYp/UZbmTxh6dq01ksb/a1jEajnzBUOm/Em18LQhrHUXs2T7v2WQx4/KvBdY8aX+tbhcXEkn1NczNeSyuRvY4reOBdtWZyxd+h9oeH/wBrbXNNkVF8U3DL0C3Z8wH2+bmvStE/bWvrZ41vl0/UFI+8reW1fm3NeXDfLluPekk1C6WMDc/y89a1eHlHZmarX6H60af+2B4fkszNd6dPAMZZoJFkFeffGT41aZ8UrfTrbS4JIoLdmkMkp5JYYr85rPxtqthGEjupAhGCme1aXhn4sap4dvIS0rTWqNuMbH3rmrUasoONzqpVIKVz7g8DxpDa3bt1kkX9N1dfDIvavmzwT+0JpuoI8bMsJx5gRv1Ar03wf8V9L14iGOYCTZkZPYdRXyVanVg7NHtQnCWx3lzJukxWVeDdJiorXXrfUp2SKVSVPIFWli8xq5YTfNY2e2gxYsKKsQrjmpfJ2gCpI4uld5zjj80RFULhODWqy4UGqVz900AZUi45qNe9W5qryfd5qkBX3bWyawrFFmllkH8TmrevaxDpOm3FzcSrDDGpJZzx0/nXktj8Yl1Kzd9Ht1WNchrm66fUCqS6lxPYWiC8npWTe+MNG0dtlzqEKv8A880JZvyFeL6l8QGulLXupz3z/wDPGAlE/IdayV8RXCt/olnHDGD95lxWDcnsjdQVtz2ib4p2Svi3sb25GeGEeF/MmnR/FK2kkUS2V1Ce7OoIA/AmvFLjVtVumyLkY/6ZLTY7zUlbcZpm/wCA04qX2hSij6T0/wARWmpWpkt5VlXrwf6VakuRJDuHXFeC6Vq1zGqSBmjdT97GDXpmg+IBfwKJhiXGPY+9dK2MGrM2JpNytxmsmY5bpitGSTcuO2az2+/TJIeaTcVqVvvGkxupoBgfrTQ/Whvlz70mzge9bLciR+lNFJkUtfUnihRRRQAUUUUAeRfE+MadJrl6eAtt5mf+A9a+OtCvMXEQz1O78ya+w/2imFn4H1m4HWS08n8yR/WvivRdzXUQB712xjeBxS3Z+ivgNt3g3Rj/ANOqfyrdHSsLwKpTwfo4PX7Mn8q3R0rie7OxbC0UUUDCiiigBvzAetN80d+KkpCM8GgBAwboQadUUlurnP3W9RTGjmX7sgYejCgCfIr5I/ayXd4usT28g/8AoRr6tE8i8SRED+8vIr5V/awkEnirTSAf+Pf0x/Ea6cP8Ry137pz/AOzXZw3XxCtYp40kjaOT5XGR0r6yuPAulSf6qKS1bs0EhXFfKP7Mv/JTLH/ck/8AQa+zxmniL8w6Mfc1OWbwfe2+PseuXUWOiyYYUgt/Fdip2z2d+O29ShrqsGk571zXNuVdDlf+Em1mzwLvQZX9Xt2DCnx/ELTxxcw3Vp7ywkD866n8Kikt45lPmRq49GGad12Cz7mbZeKtJ1Bcw38B/wBlnCn9a1I5EkXcjKwPdTkVlXfhPR74fvtOhY+uwA1lyfDrT1YvZ3F3Yv28qY4/I0tB6nVUuD9a5D/hHPEVj/x6a+ZgP4LqIN+tIb7xhYr89hZ3w9Y5CpNFgu1udjn2pN1cc3jy7szi+0C+gPdox5i/pU1r8SNCmwsly1s/92eMqR+lPlYudHVDvnmnL0rOs9e0/UADb3tvN/uSAn8q0FPvmpKTT2HUUUUDCiiigAooooAKawDcEZFLkUfxUAfIn7XEw/tLSogAFHmMAPrWf+yLHu8Yaq/92zx+ZqX9rSTd4i01M9In/wDQqsfsgR7td8QSd1tox+bNW/2TJH043emtUso2kioa5Sgprdad+NNoAKa1OprfdoAY3WkopeaAPCv2udTNr4K06xB+a6uNx+ijNeP/ALLfh/7d8WLO5ZMrZW8tyePbAr0H9qYvqniTSbFTuW3tmcj0JPSm/suaaLfxlqkuNpa1WAfnk0AfS23bxRsqfaG5HSlVaAIxHwKmjjp4SpY06UAR+XQ2IYGPc9KnkkjtlLS4VRyS3AFfPn7Q37QsPgaMWul3ME8n8SpIGb9DxVKNzOUrHceP/i4/gfSZ9RitI9Rt4v8AXQpKFdP1r5b8VftrXmufaI10nyIGb90yyYkX8RXgfi74j6x4t1C6ub68kCTsd8SMQrD3ArjftPmFhW8YHNKVzrvE/wARr7WtSkvbi8lV23fKkhrj59Ya6beysfxqo1s8rtk4qSSNIIeKvkI5n0K73W6Yk8VnahJNcSFgV2VLM7M2eMVm3N35aMAOtaqJHM+oxc7uuaRplj4qGFWVt1JcKHPXmqcRqWhDNOFk4qvNNzTpE25zVZ+tRyp7hGQyW4JNVZpjVho6ryKFYE9BzUSguhqpO+gkcz25DxttPXIPNW7PxVf6Tfpc2dzJE0bbh8x59azp5FbO0YqhNJtbNc06Kno0dUarie++BfjlcaTrQkaQzfaFAw3Zu9fT3gP4kWHi7Y0cioY1O8ZHXNfm5/aElvIHQ4KnNel/Bv4hXmi+KITJchLVm3SbzgEAZrwcTl8V70FqejSxX2Wfo5GyTR7kOQKlWEtxiuQ+Hfi60121gjEoM8gMnl55C9ifwr0S3hBAwK8KzWjPRvfVGdNHtVBiqFzH8wrduIctWPdLuY+1NDMyVeeKpT5Xt+daciVyvxI1Y+H/AAXrOoKcPBauyt6HHFUldlJXPlz49fFT/hJ9ZuNLtpmj0ixfyxtOPOlHUn2FeW+HdelguAu52hZtvlq3HNYniCRpLmJXc5x5je5PJzW3pDQ+H/CMutzRCaTzVWND06//AFq9BRUYpA/dPXdD0e5miDmNYlYZ2qOce9b32fR9Lj33t1DFjk7mGfyr58sPil4i8YaqLK3P2VM5xGcYXPr+Nd7pfw/mvW8y8leZ+5Zia461NxdpM1pyud1c/Ebw1bgC2El0V4+RcCo4/iXFNgR6TJtJwKNG+H9pCoJh59TzXSf8I3axKAIl49q5WkjQi0/xDZ6xGFltmtXXpxV61nls5FdDwDkGqq6Wmcqm3FTeW6qUPSpjUcWHLdHoOm3S6jZJLuyehqR4RXLeErx7d/Jc/KxrsWUdBXoJpq6ORqzKPl4akZPm4NWzDt5FR+Vu7VSepJWmUBRuOaA25gAOKknhyoxUnl7VGBWpB+jVPoor6g8cKKKKACiiigDxX9qqTyfhnMAcM8yL+GRXxx4dj/4mCc55r67/AGtpdvgO0izjzLgfpivkbRVMeoRYH8X9a7YStBHJKPvM/R3w3F5Hh/TI/wC7bR/+gitD+Ks3w3cC40HT3B/5YID9QorS/iri6nWOooooAKKKKACiiigAooooAK+TP2tPm8Wadx/y7f1r6zr5N/a1/wCRs0//AK9/610UfiOet8Jg/swx+Z8SrTkjbFIePpX2Yu9cZIb9K+Nf2Xf+SlW//XCT+Qr7Np4j4kFD4RNx7igSKTjPNOprRq3UVzHQOoqLyAOVZlP1o/eL/dYfkaAJaKiabb95WH0GaVZkbo6/nQBJRRRQAVTutLs7v/X2sUv+8gNXKKAOXu/h1oN2xYWKwN/egJQ/pVP/AIV29q2bDW9QtPQeZuH612fPrR9TTuyORHEnSfGOn82+r2t8B0W5iwT+Ipf+Ei8Vaf8A8fXh6O5Xu9rOP5Gu1/Gk+92p83cXL2Zxa/E62tzjUdL1HTz/AHpICV/MVoWXxA8PXzDZqtujngLMfLP0+bFdC0SyDDKrD3FZd94T0fUs/adNtpfdohn86NBWl3NKC7huFDRSpKvqjAj9Kk3A1x1x8KtBZt9tHPp8n961nZP61VPw81iyZm0vxfqUOf4LwLcKPpmnZdwvPsd6PrRXCR2fj7TcBb7SdWjHXzonic/ipxUi+LvEVnJt1HwpMF6edZ3CzL9cYBFLl8x8/dHzN+1XJv8AGVmufuwt/wChVu/sdw7rvxLKe6Qr+rGuU/aeuGk8cW4PGLVWxjBGSTXcfsew/wCg+IpP7zxj9DWuyErM+hpG454+tRdehqaZQ+M96jZdpwOlcpQ1vu03mnUc0ANooooAa1KtI1C9Se/agD53+LVidW+IF4/3lhjRDjnGBUf7Ot4v/CXOijIkSeX/AL5ZVH6Ctz4iBdN03xPrMmA25wje4+UVw37LMz3PxDSHdlY9Pl3f99YzUdSkfWSKKf5fpShPSp416DvjpVkjI493bNQapq1loto1xe3UNrCoJZ5zgfgafrWsWug6bNeXdwtvDEuWZ5FUD86+DP2kPjvdeNNYl0+zvgdJgOF8r+I9DyOoq4xuZylZHofxl/bCiglu9L8N2qTJjZ9tZjj8BXx14i8Tz6/qE11cOZZXYsTVa+1Dfny2yfeqXl9zxXRGJyuRC0bO2Tx3qns2zcc1aupj5LKDhvu5qlviijVWcltrNn3rdRMJMlZt3I5HtWRqc0kbbM1aa4eG34xWf5YuG3O2TVqJNwkY7OlUJYNx6Vozfdx3qqyt61SQblU5XgCmeSMbjwasNGd9RTc1Mhoo3HzNxzVRo+elXXWoJKktFSRducVTmY+lX5O9VpI+DUspGdN61Uk+ZTnitCROtUpo+uBmoLizOmXmo4rpoW4JB9qszR8dKoTKd3FRI2Uj6I/Zx+KF9Y+ITbeeGkuCkcckzfcUHkflmv0J0O9ttQtysMsc0keA7Ic4OK/H7w7r0/h6+ingbbIjbga/RL9kvxlb654VSaWeRtQun3SCY4HA7Z6181jsM4vnR6tCpsj3mSH5j64rEnj+Yg8c10s0YVi3qKxrmHdk149rnoRMSaMDJryL9pS8e1+Fupxx8NcPHB+DMAa9pmg5rwT9qiYw+FdLtRwbi+Ukd/lBaqjozSO58Va0D/a1x3Eaf0ArZ8bP9h+HOj2qj/XSlsfQf/XrM1BfM1C9IH33RP15rW+MSraWeg2qnAjg349zXWn78TeUboz/AIK6b9o1m5l2/d2jIr6X0azGcYzXh3wB03clxNtJDP6V9JaPZqmDjFc2IlzVWyYLljYtWdmNuBwcVI1mFznpW1p9rH5bO3HPeppbOOSPIHB6H1rALnNNajsKrT2vy10klmOAB0FZ11allIAqbFcxi27m3mRweFPNd7Z3QureOVfmyOfauHmtiGNbPh3UGhJhb7vatae9iJq6udMZAw7Co8Hnimqy8mkafj0ArqMBGp3YVA0hcZBqSMnbyeaAP0aoqo2oW8cMcss0cayfdZ3AB+lWFkV1DKwZT0INfVniD6KKKACikyKWgDwX9rRDJ4Z0lACc3DfyFfLlhZ+XqlkoH350Xp/tCvrv9pSyF54b0w4yFusfmK+ZNRsRp+u6QMY3SGX8ua3v7qMurPs34W6j/aHhdecmKQx/kBXYV5V8ANSF94f1BMjMc+cZ9RXqtYvc0WwUUUUhhRRRQAUUUUAFFFFABXyd+1t/yNGm/wDXuf5mvrGvk/8Aa2/5GjTD2+zn+Zroo/Ec9b4TA/Ze/wCSlW3/AFxk/kK+z6+L/wBl/wD5KXbf9cZP5V9oUYj4kOj8IUUUVzm4UUUUAFRtGrdVqSigCNYdmdpP4mncj3p1FACbvXigjNH415t8WPjBafD21EUWy41JxlYyw4HHX86aV9hN2PSeKWvMvhJ8Z7H4lQvbOFtdUiGWhJHzjnkD8K9M/hpNNPUE7i0Um4etLQMKKKKACiiigApkv+rb6U+o7j/Uyf7poA+G/wBpaYSfERxjOy3QfnmvT/2QYgvhnXJembtV/JAa8n/aKkEnxIuyDn9zH/KvY/2R4dvgfVH6b77H5Itby+Exie3y/eOOaY33jUjfWo2+961yliU1gc06igCPmkp7detJz60ARnOacqnk45x/SlXqanjXdn0/+tQB81/tGagNN8FxWobD312WK9yq8kYrI/Y9sxceMdYugMiGxCBvdnBx+h/I1lftTao0vibTNMU/LbW5dvZn6Z/Cu8/Yx0sppfiTUdm0SzxQKxHHyqzEfqPzpIuOx9HRqMDFPmuo7OItKdoCljtGWIHtUiqOSBgV4f8AtR/FxPh74TlsrKQpq14u1WXhkX1qlHmZnJ2R4z+1b8cl1q7TQtN1CaK0iVhcx7NuWB+6T2r5Lvrxrtvl+Vas6lqE+qXUs9xI0ssrFpJZGyWOeT+NZ7fccgfL2rtjHQ4pyKhYZ61Xa4dyRmn9WwOT6VGyeXIfWtFEy5incs9VmG5uasTMfM6VC9bWsZXuNk/eLt7VXVfLqao5PvUARt96mswHXinSVDce1A0RN941XkqSRjUEjUalELVBKoJ45qWRqi3bazZSIJExmqsn3TVmZ81VepZSK0ifjVeRR6Yqy1VpqzLiUrhOtZ0yc1qzKeciqNwnWpZsZkg2tkGvbv2ZviVd+FfFtrCsfmw9FXkkZznA+leJzR9a0fDWsHR9RhnHUN3FcuIh7SFjek+V3P2J0XVV1zS4p1KncoJwadLD96vGf2XPFx8ReGmTfCyqoA8llb88Hivb7hQq8c18hNcsmj26burmFOuHI9Oa+aP2srkx33h2yDAlFnum59PlFfT8kPmTMe1fIf7VF8ZviE0G7i00sd+hds4oW5tHc+abG3N7qkKAZ827A4HapvjjID4mS3HC28CJ+OK0PANkbzxPpq4J+dpD+B4rnvitdG+8bajzuAl2DHtxWkX+8Xkdb2PW/gPpYh0KCTGN5zXvVjaqq/jXl/wl00Weg2S442LXrtnjcAB2rh5+abYPYvrps88IUTfZ427jrXAeKL3V/BeqfaDK1xprHGWOQtb3jTxBcaLqFtAG2RtGGz0p8zQ+K9Cmt5AshkjODnOCKvmtr0Oc0fD+rQa3p63ETAhh69ParFxbLyc9a8i+FuvyaT4gvvD9wzZRiU3cHr2r13IKgZ596rl6oV9TDurX5jiqyKbeVXBJ57VtXEW4dOKzLiPY1Evd1LTvodDp9yl3D8py4HI70TRkHHQd65qG6lsW8yPI9R61Q8SfE618M2++ewvb2Y9Ft1JVvqa1jUTWpm4u+h2Yl2qqKM1ZkbGCRtr581/4++I5Ec6Zo8GnIfuNdNuYfT0qPw58V/ErTRTalrsUobrCEAC/Sm7dCLNH6GeKvFdh4y0ldPOs6hod1HGIDO0CShcDqNuOa1vhr4q1zwjYpps+sWHiixT/AFU0krRXCj0O/rXCX3gu+hvriYsWgmbdgDO0nrTDZPZsAUP1Br2JYqUd0cUaEZ7M6D4jePviJHrkFzoWnsttGdzsXXDD+6K9F8N/HTT9Q0VDqdvLperqnz20ykAsB1U9xXk1rfXFquYWeP2BOKp3F/eaheFXgWcIMiRlwaiOOUtmavCOPQ7PQ/2nm/4TZtN1LTpk0h22LfGMrtYnA6/w+9et+JviRoXhfw/JrF1fRNaqu4FXBzxmvnWDyvMBlidR7AMKnudLs7+3KtLHMM5Mc0eQfStfrcnskyPqy7nW3/xa8O/Gvw6sGjyt9rtblXktpVKttx94D0rw/wCKzDR/GllbqcGG2D4/3q9P8DeFbbS9eE0NjBAzgq0kAHzeleLfHzVP+Lqaoinm3jjhHsQvSvSw9T20btWscNSn7OVj6M/ZT1L7ZY6ypPRkNe7HULb7ULc3Efn9fK3Dd+VfE/7P/jS+0GHVprJ9pcIp3cgZ71audH16bxcfEUXii9F55gfYwOzGfu49K56uKp058smbww86keaJ9r7qYsiMxAYEjrivBNc+NOuyeF3tNPghj1dk2C6kOFH+1j1rkfhP8RvF3hnVpovEdxHqltJ832iM4Kn0IpfWqTV0weHqLofVVO+tfLnxq/aD8UxzW1n4L06TYpDz3TLnI/urXd/Dj9oTTtV8MpL4kLaVqMKfvVmQjefYVuqkJK6Zl7OfY9n5o5r5ptf2yLK88d/2YulSwaKZPLW8mBDMeeSOwr2/WviL4e8P6E+sX2q28NmqbwTIMt7AevatLozs+x1NFcH8M/jFoPxTtZJ9JkZQhxsl4b8RXS614o0rw55I1G+htGmYJGsjgFj7CmBr18mftcZXxLpp/wCmDfzr6ut7iO6hWWJg8bDIYV8o/teMP+Em0vn/AJYH+db0fiMK3wnP/svsW+J9t/1xk/lX2lXxb+y3/wAlOtf+uMv8hX2lTr7jpfCLRRRXObBRRRQAUUUUAFJt9KWsPxd4qs/CGh3Go3ciokakqrHG4+lAjB+KfxKs/h3oMly7K944IhhzyT64/GviLxN4ovfE2sXF/ezNJNK2TuOQPYVr/Ebx9eePtemvbhm8vdiOLPAFX/hf8I9T+Jd1KLcLBax8yXLg4BOcAfka7IxUVc5pXk9Dl/DPiO+8K61banYTNFcQsGBBwGHcGvur4a/ECy+IPhuDULdgJwoE8OfmRvcV8afEL4Y6l4A1B4LuPfED8sy9GHrVz4P/ABGufh74kgn3MdPmbZcRE8bT3/CiSVRaDi3Hc+7dtNaNW7YqvpuoQarYwXds4lgmQOjA9Qat1xnSQ+S6/ckx7MM1H5k8bfPGHHqh/pVqigCv9sT+IMn+8MVMrBhkHNLtB6jNRfZYt2QgB9RQLUmqC6bbbyn/AGDUix7FwGJ+pqHUG22cx/2DQM+DPj1J5nxK1L/Y2L+S173+ynD5Xw3nkxjzLx2/IAf0r57+NsnnfErWiOgmx+gr6P8A2YI9vwqtmP8AHcy/oxreXwmSPWP4eKbTqbXIihrUlK3WkpgNbrSU+igBu0+lTwA56dxxSLnaOaS4m+yWk0548qNpM/QE0AfDvxouG8QfEvXJwd0UcxiQjpheBX0t+yzo6af8LYJAMPd3Uszfgdg/QV866tp4ki1PUZRl3Z5M+5OR/Ovqb4H7NK+GtpHIVVLZArHPfYGP6mgDX+K3jeH4feDL/WJcfulwi55Lnp+tfmd8SfHOo+OtemvtSuZZyzsyoW4XJJwK9R/ag+OV9488VyWVtPs0exlZIoVPyyFf4j689K+fb26Lc5z712QjoclWWox5Avyg1HcXAwI1HGOTUX3iD681FMp3EZroSsctx0k8Nt/q8NLVNpDJ8x60rx+v3vWo5PlXA5NWjNsrXMnz1F+NOlhYMC/y/WkkjMa0wRFUb0/eaikNAxjNVeRjUv41WkegCCR6gdqlfrVdyKCk7DJGqvIxqRzULsTmoZaI2YbTzUEn3QO9PemHkZPWpKRCVPSoJF2/WpnY5qJ17k1kbIqSMelUZquzdaqTd6C9TOm7iqzNtYEjoc1ZuF2kkVA2GHNZyKTsfQ/7MXxMi8PeL7az+0yWi3DLn5vkz1x+lfo1DcfbreGXO4Mu4H696/GvQrxdN1KG4bLCNw+3djOPev1M/Z/8af8ACZfD/T7iSPyn8sKoznIAr5vHUeWXOj1aEuh6LHFkse3X8q+Ff2kNQ+1fEbxhJnIhMVsv4Jk/rX3gimNQx5Hevzg+KmqNq194kvi25rvVZsN6qGwP5V5yta56dPcofCaz8zxIr4P7q33H2715rr2dU8YSY+Yy3Z6f71evfDGD7Lb6/f8A/PC2Khv+A15T4TgOp+O7BGGS0xY/maUHrOR09D6q8F2Ys9NgjHZR/KvQ9Lh8yWMEZFcjoVsFWMAdAB+Vd7osH+lwjHNefDVky2Mb44eG5L/wzHqVugE+nqN20feTuT+leZeA/FO6QRFsbz68c19Mahp8Opabd2cwBjuIzGc+9fHVxaz+E/FF5YPlHtpyuDwcZ4rplG2/UwjLmTRpfEy2l8L+KtP1y3+RC48zb3z617Hot8mqWNvMhyHQEH61w3iuxj8W+EXwA0ypkeucVV+DHiIy2L6fcN/pFs23DdcUQvZxCXc9Tmj4x2rOlt/MJ9q1GfzE4qptO/OOKN1YFuZEkZ5Rhj61xnxA0u4k0mRreWNGXnc4J/LFd7fIFYMKzby5ha3lSWPeuOgGTWcovojS58yXtjPeMUluLiUt1SKNgP1o0fwjf/bsQaewTtJOdx/KvSvFnxD0Xw9uRdIuXmA4JjwK87m+NGqvM403R4wp6FwSf0rWPOtkS2fp9caT4ohuJHt57eSMnO0ZWqU0+plf9M0uTf3eAivSpZEjPQDBp6SLMpO1W/CvZu3ueSpcp5S13GqkBbiBh/C6GmxavbeYPMlCHGDnivVJLe2OS0a5PoKgXRNMuG+e1hb6oKjkpy3iX7afc4S2uraRcoVkHsak229wWJwPpxXZy+DdKkRlW3WLPGU4xWDefDvy/ntbqWMg545H5Gp+rwfwuxr9al1Q7QJFs9SttkxCNIARnIwa+TfixqzX3xI8Qzk5JvmTj/ZGP5ivqu08L6lbzJIlzbXO1gxEiYbj096+N/E0n2zxNq9wvPnXsz7h0OZGx+lexgYunF6nFWmqjuke3/s2nTv7L1h9RSTaWjAeIZwceletzaVpU7brO/jG7+GZShry/wCAukxQ+C7y5uJfJWW98sOVJGQn6dRXp8OkxTr+6uopQf7rA152KTlUfu3O+jUjGKTkU5tDlUMFCyjHDIwNc9NazWt5saNlVhzkV2P9hXUPKxEDsy8ZqrNpM7Sru8xgBzv7Vyezi91Y6Pb9mcw1iXORke4qOSzK4wceua6ZdKuYW3rEzD6VLh48CazVh34wfzFR7Fr4WafWI9TkP7LjdgxjjY9cMg5ouNBtdSVkubaOdU5AkHFdokekSL+/juIT3KYYD8KntdH0q4lcRamIs9FmiI/UZo5K26ZLrU5dDjtB0eHwzctcaVALCVh8zQMRuP0qv4i8Mx+MNQjvdVlu7m7T7kjzHC+mB2r0VvB80gDW01tdL/0zlUE/gcVBN4Uv7X5ntJgP7ypuH5is74iPcpujJdC/4N8fX/heyitZVN3Ag2gO3IHrXln7UmrLq2taTdqAqTQEqvXFeiabpsNxqVtDMTsaQKwPHevPv2rtJg0fWtHgtv8AVLCcZr38tlUlfnPFx0YRtylH9lps/E625/5Yyfyr7T/ir4p/ZWx/ws60/wCuMv8AKvtfvXqV/iRx09haKKKwNQooooAKRqWigCKeZLeFpJGCIoyzHsK+N/2gPihL4u1qWwtZCun27FAAfvHjJ/SvYv2jviUPDOh/2RaSYvrsfMVPKrXyjp+m3evapHb26me6uH8teM5JNdFOPUwk7uxtfDP4f3vxC8SR2NsuyIHM0uMhEHWvuPwj4UsPBuiwabp8QjhiGCccse5Nc98JPhrbfDnw6luEVr6YBriXuT6fhk13YqKk+Z2RrGNkct8QPA9j400eSG5hV5VUlGxzXxJ408Jz+EddmtZVKx7iYzX6DV4Z+0N4Bj1XS31CKP8AejkNjgN6UoysTKPMYf7MPxMaZW8L38u5lG+1dzz7rX0fX526Hqlz4a1y31CBzFPayhgF9QeR+NfefgnxRB4w8N2WpwMCJkBcD+Fu4omr+8hwvbU36KKKzLCiiigAqrqX/HjOO+01aqpqjbbGc/7BoA/P34vMW+Iett2+0EZ/KvqD9m6Mx/CfThjGZZiP++zXy38UGMnjrWj1/wBJavrH9n6Py/hNonbIdj+LGtJ/CZpHoVI1LTawGMopSKSgApwNNooAlX5hxWd4smNv4V1Nx94W7qPx4rShqp4khFxol1ERkSAL+oNAHy54601dL8MwIy7WurqOM/7vVq6O++JR8N/BvUZLdFE8k0m3cwC4wo6evBrF/aBuxbaroumx8GGIzMv+0TgfpXg3xB8TTvodvpEZO0szs2eMk1MFeaHJ2ieVa3qH2q8MmPmZiSe2c1mzTK6tUlwpeRstnB5I6VWZQEY9ga9eKseXJ6ipgx+/aowC/XrRuHkEjr2ptvJujyT82ashkcvy9aqhSzEgZFXLuQbfl5ql5nlk+hoIYl1Irlar3Em7pzTZpi3IGahZiaB6jail5qXGO9V3Y0ARlh61WkFTPUDk0FIhkNVX61Ykqu/WpGQyGocjpmpJCKiYDqKTLGNHg5zUbU9mqGRhWRoiOb2qtIxqZid3NQyqTyBUmkSnMxNVpO9WpO9VJCOaCilcd6qnIOatXHQmq9RIaITJ8w+tfbf7EPjZys2lXeoqRHH+7gDep9K+JZPl5B5r3D9k7xxY+FfiBbxXqhZLkqiTN0BzXm4ynzwZ10ZWlY/TPXrwaX4fv7xuFhtpJC3phSc1+ZPiRmk02wDHLXErSN9S5Nfob8addXTvgv4mvY2BH2F41Yer/KP/AEKvzx1pts+k27D/AFcIY/XGa+a6H0FLY6bw4RZfDfxHdA437lB9RnFcF8HNP+2ePFkYZESFv1Fdvqkn9m/Bcn7r3U6jb+ZNZH7PtiJta1G5POCEHtWMdKcmbn0npMQDAAeld54dty2oR8fdGT7Vx+lw4I/Su78MqftEr/7OP5VzUviM6j0N+RflIBx0r5x/aM8MtZ61ba7DGUimASZh039s/gDX0Y3LYNcz4+8Mx+MfDd7p0gG50/dN6MOh/wA+telJJo4oyszwj4d6mJ1kt5TnPG1qyde0+bwT4si1G3ytpM3z46VlaDJdeH9altbkFJ4X2MD7V6peabB4v0LynC7yvDehrBx5HzGrl0N7S9SXULGKdGDLIM8Ve6r715X4V1S68L6gdNvifKB2ozfWvSFuldQ6NndUyXVAnYbdR+YuKw722bnBIJroFBdge1LJZo3PU0XKucVq3hu31C3X7RCkhxwdtc4ngiwt5Afs6j6ACvU7izDR4UVkyad5lyi470S5raCPvq68OT3LMUVcZz1FUJtAvYVwiMfyrbl1RoZAueCM1KmsH1Jr6L2Ue549zm1027j++jGoXt5o5MlWX8K63+0w3U/pT/tkTcMob8Kfsl3DmOUUSZByTU6u+ORXR7raTrGg+go8i0bjZS9m+4cxzNxb5t3l2hSilsqOTgd6+D/sLTXs7bc7pGYf99Gv0O1i3totE1Axhtwt5CPrtNfDy6T5VvdTd40d/wAs5rspXpqxJ7/+zO1pH8PmtpsgyXk0oZhkfwgfyNeoXHhuxust9nt5f9pcBvy615J8AFha20qxmbCywyOwH97Ga9rHh828m63uyq/3WGf1rKcXJjMZNHGnt/o801v/ALJO8fk1TLMeBcQQ3K/3lUof04rZk0+dkx50b+zD+tUm0e429Y/+Ak1m6bFzFby9Pbp5lsfR13D86p3FjEFJVPNjPVo/8OtX5NNnjRm2bgBnjBrBk1exW4Nu0/kzr1Dhlx+lZNJborV7EM0ekNJseWONz/DIdrfrTo/DlqzGWFyD2PUVYkmstQhaOaSG6Q9Vk2tn9KxpPCdgWL2rzWDetncNEP8AvnJBoTgPlkXI/D8sc3mRyRnH+zzWnDqFzpuPNtcgfxplW/MGucbR/Eduw+ya+LhF6R39sG/8eUg0kWseIbVzFc6RFdgdXs58Z/4C3+NVoTqdlaeILC7uIjL58UoYY3FX5/EA14v+2B/yHtFfeGDQH69q7eHxNaLdxm+sLy0IYZ86EkDn+8oNef8A7WV3a32paFNZyLLC0J+Zfwrvwvu3Oeo29zK/ZVJHxQs8DP7mX+VfbdfEv7Kf/JULX/rhL/IV9sr90V01Xqhw2FooorIsKKTmloAKoazqsOh6TdX9w22G3jLt+FX68J/ad8bHTNFh0O3k2TXPzSkH+HtTSuxM+dfH3imfxh4ovdQkcsZHIQNzhewr3P8AZl+G6iNvE93H3KWqMPzb+VeD+C/D83inxNZabApZp5Apxjp3P5V956DpMOg6TbWFuoSKCNUGO+Bya6JvlViIx6mivSloormNArP1zSYtb0u4s513JIpH49q0KQ80AfD3xc8EnwnrxdFIhlJzx0Yf416F+yx42az1K68PXMmYrgebBuPRh1A/CvR/jt4Hj17w9c3Eafv1Xepx/EK+TfDWsz+FfENlfwbklt5gwGevPIq4O65Sep+hdFUND1SPWtHs76I7o7iJZAR7ir9QUFFFFABVLWWCabcE/wB2rtZviFtukzn2oA/PTx5MZ/F+qv13XUn6E19j/BCHyfhP4eBGC1uG/M18X+LHMniTUz63MhH/AH0a+3PhLH5Pwx8NLjH+hRn9KqWxB1lNpVo21kAlNal6UjUAJRRS7aAJYj0qPVF8yxZRySQBT46ZqUyWul3EznCxxtKT6BQeaAPjH416wuq/EnVCr7kt9sCn02jn9a8F8falmQWyLggZ3dzXo+rXTapql/fSnMk0skh/Ek15B4huN95JM3JZuB6VvRXvXMKzdrGDNF9ntpGzyegpjLvsQGGGYZqe9k3MFI4JqJpwrn0C7cV3I4ZGfHlYyp6Dio8lMjvU83yR5qk2S/XtV6kDJpm6d6Z5Bl709yu4U0/N904oDUmutNNtGuOfoaz9gzirQlkj6t+dV5j82V5oAheqzg1Yeqrk0FIhc1XdjU71XepZaIJKgZgAcmpn+9VaUc1LGQvTG+6aV6iZiOtSxoY2PWoW+9UjMPWoZHHbrUM1ihslQs3ynNS+ZlTmq8jDmkWtCvNyeKpTCrknBqpNQMrOu76VVkXaattwvNVpfvVLKRXcV0fw9Yr4u08xy+TJ5ihZMfdPr1Fc69SaTeG21a2cpuUSrkZI79eK56usWbR0dz9Mv2h9SuNO/ZztLWa4E099cW1qXH8a5V89T2U18b+Il87xFJjgQwkL+IwK+jvj1rUN58OfhnpkJDLcXDXPytncscagHn2YfnXzr/yENfuyOd8qRr9N3+FfIVPdPpKXwo2fi1jSfh34fs148wtIR+HWrf7OemhdHuLgjmWY/NWV+0LdBZNIslOBDabtv1rufgLYC38G2ZIw8nzn8a55fwl5nQz2LTUG5QK7zw1DttZZCMZfAritLQfjXoGlqIbCMdCSTWVL4jnq7FiYgciqMjlslTzVubhST0qiuDyK7kcep478aPAzPMniGwiIkUBbqNB97A+/XM+D/EXkRoA3DHkV9BzxrNG8cih42GHU9x6V4j43+H8nhO9e/wBOQyadI27YoyYz6GraTGnfQ29Y8PW3iW1Eke1ZwMhgK52xvr3QZjbXYLIrYDe1Lo/iiRfLw2D6CuohmsddXZOgLH+L0qLcpRZsb6O8jDRnIx2q5520Z/Oub1rQ28O2M1/bXSrDEMncSOPauU8A/Fe38Za9cadb7pFt48ySsMAkk4x+RrPR6ovoemvIW/Co7eHddqcUkI3MQDnJzWlaRbVaTHC96LX0JbPskGS/uIlVDu2+lXl0O7/54v19Oags5fJt5H3NlCpB9u9eAfFjWNZ0f4oa3Fa6ne28PmKUjinYAAqD/OvoIxZxUaTrS5UfQzaZcq2DFID6Ypn2ecH7jZ9K8t17xpr2m/B7w9qdpqdwl59paOWZpCzN7HIrS+D/AMRtZ8TancwXOsyXA+yyMtvMg3I46EEDn6U7Mv6vLlcux3+2VeoIpN0nr+teEw/Hnxpb6g8El3FKscpXy2towSASP7ter+Ovi5P4NuoVGmWt3E1lFdfP8pZmODggUEyw84tJa3Nm9mkaxnU8h4m75zkEV8z+I9HXS/C+s3JXBWJh/wB9ZAr3fT/jDH4g+HOteIYtEjtZrGRIDE0m/KsQCQcD1rzH47smi/DV1UDN5qEUQ+i4c1rFM55RlB2Zk/BXV2j8QaDFu2ny5AV+or6O/tB1/i/Wvj74I69Ha/EjSWmUyxKHyucds19bL4w0SRsG3uI/92QEfrWVSpGnKzdio0pTV0i1/abdNw/Oj+039SR9Kr/2xoVw2E+0LIen3antVtrhfMg+ZecbjzQqnNqmRKDjuh/9pspHJBPpXCfECGN7q1uvL3tMp3Y4PFdjJGJJwOnNYnxBsN39nhONsZ/U1FR3ia0PjOItFXacMyH0xVm1naOTmRuPempZXsLHEe5fqBU1rCbhXwMSL/C3FcEoyPXvHuaVnqFz8zJPj0DGpk1m4xhghbu2M1Wh2jAeIBh6U6Tyu0bEf7NYWl0YPk7Fuz1y5kvIlkVJAWA6Y4zXn/7YCRx6toGxQg8g8LwO3au3t3hWRGBIOcgH61w/7YXzaloDYOPJ6446CvXwLlrzM8vGKKtyo5n9l61a7+JlmqTyW5WKVt0RAPTpyDkV9lNY6rCuYNTSb/ZurcHP4oVr48/ZRYf8LQtf+uEv8hX2z0WvVqbo4YmK1/rVr/rtLiu/9qzuAD/3y4H8zSr4pto+Lu3vLFu/nW7lR/wJQV/WtuioKKVpq1lqQza3kFx/1ykDH9DV2qN5othfn/SLOCY/3mjBP51RPhW3i5tLq8sfaG4Yr/3y2RQBsswjUsxwqjJNfDPxm8VN4q8dalcq+Y4nMEec42g4yK+q/iDqGpeE/BuqXsuppdRrCyKJIAr7iMDlf8K+Hm828u2b5ndmztUZJz/9c1pDciR9F/sreB1d73xJNHjYTb2+R0P8R/lX0pXm/wAL7zS/CPgjSdNuDLZTrCry+dA6ruPJ+bG0/nXf2eoW18u63uYrhfWNw38qmcuZllmiiipAKKKKAKGs2qXunzROu75cgV8KfEzRxoPjG/hTiJn8xR6A8199V8a/tKaU+n+LFkMZ2OSof15JpLR3A9s/Zp8TDXPh+lm77p9PkMRB67Typ/U/lXr1fJ37JviI2fiq90xmxFeQblX/AGkP+BP5V9Y1ctwCiiipAKyvEx26LP8AStWsPxlJ5Ph67k7KpJ/KgD87fEjmTXr9l5H2h8f99GvvD4dxeT4B8PIP4bKIf+O18E6xIZNUuW/vSMfxya/QLwhF9n8I6NGeCtpGP/HRTlsJmn+NHFI3WkyKzJEb7xpKVqSgApwNNooAljrmfixqh0f4b65Mp2ytblE9yxxiuljrz/48OW8Ew2wOTcXKEj/ZUE4oA+PbixNvp9zLyTs4929K8w1bw3dqs11Lay+TG21jtzhtu7GOp4Oa+h77Sobaa1ikGAB9oZfVR1/lU/irwfeeJrwWscf9n2QBl+TA8pXXc8jt/eK9B2BrSlKxFSLkfId5HumUKQf905qnJkO30r1fx/4Cl0O8Ey2bWscwM0MbL83lg4TdjjJGK831LS2sT8w+8vPt61185yum0ZhzJaM3UKaoyS9MCr9vhYZUJ+UCsmQnJFapmUohIx3ZqRKjjUtVyC1z1obHGnzFWaq7c1pyWe7pzVdrPb1qecr2LRnsp9KjeI+lX2t9vUU9rbd0FJ1LGipMyHh9qhktz6Vsvbe1RSQisXUubKkc/NGU6jFUpK2r2EVlzR7W5rRSuZyhYz5OKhkq1NjmqrmmZ2IHFQSVPIwqCSjUtETP2qJqfIDUW71qSiKXvVWSrMneqz0AVpO9VpKsS1WfpQaIieo7d1jvYmYMQrA/L1+tSN0NMs2C6hA+Nyq4Yj6GueXwsuO6Ps74z6utzqvgi0imaeGx0NroO8YQ4dto47cKvvXkngeN7zXrVH5866z+Cjn+ddD441ZtU8T39wzFUtdMtLVBn7uU3Efnuqr8J7VbrxVprHkLG0n47iP6V8bW2Z9TTXuJnN/tBah9p8b3cSNxCqW6/kP8a96+FennT/CemxDkmNf5V8yfEO+Os/EKcA7vOv8AaPcA4/pX1t4TtjbabaxDokY4/Csa3u04orqdnpMYb867uNdscSj+7XF6PETJCoHLNyK7uRRGc9sYFZQOaoVrtsx7V5OarAAYAqWRi0h4+XFQE9xXSjmEkX5Tnjis2+YbSj4aNuGUjINX5nrKvGDZya0j2DU4rWvhrbXjPcaZN9llPzeSeh+leTeI/iPaeCdQk0+4BuL+I48mP19z0/WvoJn4BBA2+tfCPjC/bWPiTq85YOHumC49AcVUrpXRrT956nrnjTx1ea14Avbm5kMSNEdkanp04rA/Zis8z6te44ZxGPwz/jWN8Sbn7F4Js7ZW2+Yykj2Fd3+znpv2Pwes5GHuJGkrCHwNs1ltY9xtW/e/yrXkxDpoyPmbnFYtlksCe3WtfVHMFrAh4bZkiqjqYvY+yU/48br18lj+PQVxnxMj+Hf/AAmE/wDbsuoWuqyxrKzwAshUjg8A121vGZIpoxyWQrivEP2i7VovF2lzlSry6fHuz6ivoo7M5sKuaoot2Oq8fWuiSfBFRoV3Ne2NvfKwaZCrAnqOQK5j9ntlX4hWyjC+bBIvHritDRbdr/4D63CFZ2huUcADNYHwS32fxI0gtlAzOhyPVeKvsejFctOpBs7rUPhDJqV9MLrUdIuwrEo6TFJk5PB9cVi/tEafPaz+HNwUj+zhEWVwdxVh789RXC+NoXtfHOsorMhS7kUEEg9evWux+NTNN4R8B3PzMzWjxk55z8v+BqRRjKMqcm9yb4SaTc6x8K/G+lxQtLczNG8MS9W9P1rj/wBqLUJbPwv4R064QwznzJpo26h1AU/zFdZ8FdQu7fwn44aG6a3uYdPM0cq9VwpII968H+NXim88TQeFWvpzcXKWczPIx5YmZh/7JWsTgxUXzt+ZT+C9w83xD0xerbmB/wC+a+m5iy5G1cZ7V8z/ALPdv9p+Jljv+6IpXP4JX1SdNhk3bZgPQZrw8xoynOLR14OtGMbMraP82oRfKMZr0bw3GG0ncFG4Oy/rXDadpv2e8jk3rtX3rvfDKldFf/rqa1wdNxhZmGLqKUvdImBW4/GqPjg7ZLEg9YzWhNxcZ96oeNomkaxK/wDPM1piE/ZvlObDpe0VzhtTklKw4mZGVieO9Qx3FxcSgLhm7Edat3dq+0blzUdlb3FvcLLFH8ynivNp811zHrS5LOw7zr6zx5sPB9xTo9WEjbZIDjv2rW8Qwm4s7aWSNlmI5KnpWGIo40IYsG9zW8pcpnTjFo5zxr8ULPwZJb+fpN1dQzOUVrdQypjpmsj9qHUE1Sz8J3ka7VmtyeQAQcLxVX4tala6LHYtJqTafFLKRgxlg3TuBxVL9oG6+0eGPCMocSApJ8/qMLivSwctTixUVYm/ZRfd8UrRc8+RL/IV9wbucV+fH7OupXFj8T9MkgcI+2X73Q/u2r6/h8batb6h/pEPmW27AZB1r0qlRJ2PMuek0Vkaf4mstQwFk2P3VhitOOeOX7jq30NCkmUSUUUVQHi37UerGy8ExWqthriT7vqBXzX8M9JXWvHWjWhBKyXKZwewOT/KvZ/2vr5lXRrcHAJZv0rgf2Y9PF98TLVnAbyYpJfyAH9a1gT1PtFYwIwmMrjGDVKbQ9PmyXsrcn+95YB/OtCisijOXR44ceRNcQkdAsrMv5MSKd9nv4/uXUcvtLFjP4g8flV7IpaAKH2q8jbElnvH96GQH9Dg0n9tW6ttkEsJ/wCmkbAfnitCigCtDfW1xnyp45McHawrxH9p7QY7zw3Ndqg8yJVkDfjg17Xc6VZ3nM1tE57MVGR+NedfGTw/AvgvUViD4kgfIZy2MDPGTSYHzJ8DdT/sf4maLMZNqvN5LfRgR/OvusEcV+dfhO6e18TaVOgy8d1E4H/Aq/QKHULkRo0tk4QgHdGwb9K0eyA06KpLq1s3DOYm/uyKVNWY5Ek5R1cf7JzUASVzPxE+bwhqSZxuib+VdG0ixjLHaPeuW+JF0i+D9QZXU/uX6H/ZNJgfnnc5kumA5O7A9+a/Q7RV2aFpyD+G3jH/AI6K/PKNfM1KBe7SKPzOK/RHT1C6faDpiFP/AEEU3sJkzdaYzc0+o2+9UEhkUZFNooAfRSA0ZFAEkYrifihYtqkem24G752Yj9BXaK2K53xZMIbhZn/1cNq0pPpg5NJha58y+J547rx9e2ETgBTFZqfTs36kV9ESeBkbSNWtnTzJJ3BDdipABB9sAKPpXyT4XvX1v4laa8hLPearEzfjID/IV9/xxDcwIGCB+lTTdrmtRHyt+0N4P269bm4RXV7ZGXacAFTjFfMXxD8OJbxRyxp8mCM/jX3B+0dbqyWcu35vJIz/AMCzXyj4usftejox5AJodSzKVNSieDX2miBUZfuuM1iyWZ8xuK9CudJ8y3dCOFOQa5yTTWWRsriuiNXQ55UdTnIoMHFaMMYqxJp+1+lLHCU60Opc0jT5RNi+lRSRBugqam1DkzfkKctsrUxYParT0zaalyD2ZSeMVVkiI7VfdRVaXmlzFcuhi3sfWsW45bFdLeIuCe1c9eLtk4raMjknEzJlNU3q/NVCQfMa6LnO4kDVE/Wp2UmoXouHKQSGoGqaQHNQORmk2PYhlPFVJH65qzJ901Vb71IZDIwxVV2B4zUtwwVsVLY6Pdakf3MeR6nipclFalRi5PQos4XPOTWp4H0uDXvFWladcs0cF5cRws69QGYL/M0X3gvUrW3M7IroOcIQTXSfs/xp/wALU0Lzx+4W4WRj6eXmQ/otctWovZyaOmNJ8yujvte8u3uvExjcyIL9oEc9SseVX9CK3vhKqwX1/cnhbWz3A+hK7v5k1yE0zXGiwyyHMl5dyTtn1Lkf0rrPDL/2b4L8W3w4LI0Sn9BXyFR/ifTRVonlWgwnXfiNYBvm3TmVvzzX2bocIhhiH+yBXyT8F7VdQ+IwbblYI819j6bEDHGuOazxHxKPkSzqfD0H+mRlhwvzGulll3MRnjNYugp8zv7YrSkYUobHJPcJDgc1AO9OkbctRsdtdBgRXH3ayp+W5rRuGO2s64dRzVxAydeul07Rb+7Y4EMDvn6Ka+EPDqHVPERmcZMkpdj9Tmvsf4z6v/ZPwz12ZWwXh8sH68V8nfDWzEmpA4yB1zSqytE6KWzJ/jNdFV0+zU/dXkflXvPwt0waT4V02HG390rEfWvnX4iXH9qeNrK2X5gZo48fjX1T4ft1htIo1GFRVUfgKzd4wRUtzqtMTdKi+rYq94hk/wBK2g/Kq4FQ6Mg+0J/s81BrExkmlfORmqpGEj7hsGxI5HXGRXj37RCyXUnhm7kO+SSzYM2OpU17BZsBcD071F4k8I6V4nhtodRsWnW1B8oqWBANfRR2ZxUans6ikedfB7XpNF+Hnie6SKOd7dFmEUwyp7cin+CfjQNa8TabbXPh7TYZJp1UTxLgrnjI/Ouz0vwjo+g6bqWnWtvJDBfR+XKGfJA9s1g6X8JdF0bUrS+trm8EkEqyKpwQSDnB4qrnV7WnJzcup5V8Vl+y/EjXFZcBrpmH45P8q9N1S+8Lr8KfCNz4mtbi6h+eGL7OcENzk/kKseNvhXZeMfEF1qp1GS2e4YNtEeQCBipfEfw1XWPh3pfh2HUo0msbhpVneM8qd3HX3oujSdaE4QV9UV/ALeC7zS/E9r4aW8inm0yUSx3A427SOtfHXjeITXGkKekVgoP1Msjfyda+x/hb8MbrwLrF/Nd39vcW91ZvB8gIbJPp6V8yePPCdxo/imTTblFae0hjifyzlc7c8H0qjlrSjdqLuXP2bdJWXx5csVzssJiv1J219AtatG3MLAeorxP4H40vxNqsh+VlhiiH/Am5r6Wk8J3W393cAowB2sPWuDFU5VHdF4epCHxHIyHaMDcvvmu98BSGTQZ8szYlxzWJc+Crw8xkN6jNdH4P0+Sw026SQFSZMgGufC0qkJvn2NMTUpzh7j1HzZ878ayPGVzIsljjgeWf51sXH+vx71ieM97NaBE3AR84+tdOI/huxy4a3tNTFkDsm4kGom1L7KVViFBOM571W+0PGpDI35VV1W1ivlg+8u2QSD6ivIhKcNT1pU4S0NqbVosLu3OAPWq0+o2Mi8wEms9oM45HqfrTRCGqZYmb6FQw8F1FurXSdbBivrCGaJeVSVd2K8y/aPiSPRfDghXy4w8oVB0AwuBXpnl7RuxXmv7RsizeHfDbrg/vZlyP91a7sFWlUqWZyYylGEU0cP8AAlWuPiVpMasyMfN5B/6ZtX19ZvqDxyLJGkiKcKynk18ffAeGS4+KGjRRna7ebz/2yc19k20MlnYgqVlZWIOw8g+9ejiJpSSbPClFt6Do3ijXkFJf7p4NRR6peWs37lmXnnmrsMI1S3cyhd4Hcc1nMotVBiYxjkES85+lcMq6gUos39N8bXEPySr5467uldTZ+ILW8hD7wh7hq8vm1KG1t4jduLcSj5G7E56VMt8yqvknfGR94d6KeMlcJXgtTy79rrUEur7SHibKYZfxFcz+y3qlvY/EgNcSiNTaSAZ+q1pftMW//Em0m4zuVZ2UkdsjNeZ/BW8EHj/T1L7RcBoRz3I/+tXt06jlDmI5tLn3/DrljN9y5jP41djkWRcowb6GvGBC0OwKzEjmtK18QXFiMB2GPQ1yxxOupCq66nrGBRgVwtr48naMBrfcezE4q6PGLwx75Y1YHsDjFa/WIGvMjrqK5S28cxTvzFtj7tmtO18UWF2rMs4XacHdWirQfUfMjYriPi5j/hEb0Ef8u8p/8drqLXWrO8LCKdWK9e1cL8bdWS38C6lIkikLbuCQf73Aq+ZPZlHxfoLEa9YYH/LeP+Yr9ErTP2WHPXYP5V+efgeP7b4x0eH72+7iX/x6v0QiH7tR6DFa/ZQCsoYYIBHoRVZtNtmbcIwjesfy/wAqt0VIFL7DIq4juGx/dkAYVxnxWSS18D6ozrET5D/Oq4P3T2r0CvPfjlMYfh7qpH/PB/5UmB8G6Qpl1ywTHLXMa/8Ajwr9EIF228S+iKP0r89vDCtN4t0lODuu4h/4+K/Q329Bim9gkJkU1m5pWGKY3WoIButJRRweaACiil2mgBVrzn48asdB8B6pdKSsskHkRn3Y9K9HX5a8I/a21MxeGdJsEOGuJjIw9lH+NJlx3PEPgRYnVPi14bhxuxdeac9MKpavvtWOcV8Z/spaP9o+Jklyy5FnZO4PoxIA/TNfY6k5pJDm9TyT9oZs29ovXMLGvl7WId2mrH/dPNfT/wAfvm+xr38hv5182azCVs5CegY1hJO51U7cp51dWqx+YpHXpXL31vuYgcYruNUjCxrIB8pFcjqS7cn1oTKsYVxEFYZqhcR7eRV2Ry8h9qrXQwpFWmHKZ350lG00VpcLET1EzbaVyabJUsCJzVaSpHJqJ2FIdindL8uKwr5Oa6CZS2azprQOCa0jJIznTbObnU81RlUmuhl08t2rPuNPKt04rdTTOX2Ul0Mlu9QP0q3dQeW1VJO9VcytyleTvVSU1PISKrSGgViB2NQyKTmp2UnmmbS3FHQaiM0rTW1G7A/hzya9CtI4dLtVSMDdjniuc0WP7JGSRya1dzXHJNcNaV9D2MLTUVexNNqwSTYeEzzjvVzwpptppmuXusoVhaKwnaNUX/loY2Ax6da5u6j2zd619JkY7IM58z5MeoPGK4J3UGer7OMkrm3eRfZLfQ7c/wAEKvIP/HjXRXTHTfgfMzfLJd3Cgn1GcmsTxAQNcmweLeFkA+o2/wBa1/io39l/Dnw9YdCxaUj1wuP514cvenGJo9EZP7Nuni48SandEZCMEBr600yMcZ7Gvmn9mC08zT7q6HAkmr6d0+PCn86560uaqzF7HUaWvlwMfU8VOzZao7ZfLslPrSc10R2OOW49jxUMjjbx1pzZIqtISvFPqSRyyZrOupF6e9WpM8mqEnLc9K2iQeNftQaqLX4eRWYO03dyoOO6rya8c+Gdn5dvNM2PlBOfwrsf2s9WVr7QdNBI2K0xX6nFc14fA03wfcT9GMZP6VFTZI7IfDY5Lw3ajxD8WrNGyyrI0p/DFfWOmxmOFRXzJ+z/AGZ1Dx1qN8wz9nTap92z/hX1Dp+FjXPJNKpukTLc39Nby45X6bVxWJf3n7lhnkmtOSXydLlYdWxj8M1zV5JlSCa1pLS5yzep+gcbbZuK5T4reJtZ0Hwbp95p15NbTDUJI3ZRuynb8K6pfluADXRzRpeaOrSwxSBJsbWQEHjrivfpx5jz1LkaZ4/8HfiBrHia61SDUrwXRhtHkj82IcMASD0rjrf46eII9bis7hrOaJpxGSbcA4LYPSvpfRbO3S6Gy1hiLKVby41XI9OlQSeH9AaQ7tFtS2fveUuc5+lbezRp9YjdvlPJfix8WLjwD4kFjbaZZXEL26TqZgcnI571NZ/FiK4+FMvjGTSYt8d4LdrWKUqvOBnPPNereIPCmiaxdI99pNrdu0YCvLHkqo7UkPgfw/N4fuNLOlW0emySiR7dEwhbscUezRPtYcqVjyX4X/Gew+JHiqDQl0iWxmkieTzPtG8fKM4PFeZeLIIvFHjbUtShjcRTMqjdwcr8tfTvh/4Y+FPD+sRajpml29reRghXjBHB/GvOvFvhOx0bxNemCIRwRwPMq+/Uk/jWcoNCco390+cvCt5/Zl1rcmcM195asOu1SB/Ovriz1yzaxtWkuHi3RqcuhAPH0r4esdSZizbsBpmb8WavvbR/C8GpeF9My/DWsbcj1QH1rkqScS4xT3K8esWuRsvo/wAQ3+FalvOs1u7JIsi5+8tZkfgOOymZxKXT0ZeK0rHS002ynVCWWSTeMjGKVOpKTsxTpqMbox7r/XD61ma9NKk1t5RX/Vnr9a071T53FOj0cX7wuyllVcHFLEfAx0fjRxl9qVzDayvsRyoz8yj1rGbXZJVUTRR49FXB9a9C1rwitxC0cCMCwxgnFZv/AAhVoLUxyKVlwPmHYivBlKcep7tOMJLU56HVrKYL5sGzHHHeppNU06MDZAWGccVp2HgeBWJmlLDqFGM1ha1pZ0a8kiH+r+8uRWkK7t70RyoxfwsyvG3j7wv4O0tb3U5ntUkbYDsLAN74ry/47alaar4K8LXdkd1pNLK8bYxkFV5rW+Nq3EnhFGt7jTIpfOGW1RB5XPbkEZrl/ihcS3Xwm8FvMbYy7pFP2PHlcKo+XAr1MPbmujgxEWoWepz/AMCbs2nxS0WRFLNmUAfWJ6+tZNSWCOa7t9kMoQs0btn0PIr4++DaiT4kaOCxQbpOR1/1TmvqBtGimkVoUklSSMCZQ/GOBkmufH350eYjrLHxTHHaJNdCIO652xg5zXO65dS6teIsN2Y2xuEUmV4yOR+BrSj+x6YrCCNRAzYfOCRwMAVWk1q1W4DXVso8uM7JmHuOK8h36sCnrGoWVnYyeZEJ7a2wUdznJ78VFZ69HrFjJLZ2zWrrym1jnp6VzHiz+0tZgmk0pY0hkYfIOCCDXWfD3w/JpV19tu2eOWWP54JDuBb1renLl1YpR9orHJ/FrT9Q1b4Z38l4qvLbMkyMBzjoc187+E9SXSfE+k3bMUjguonZvYMM/pmvt/WNJg8S6Hfwuqxi6hePaenSvhXUbF9Nvriyl4kjdo247g8fyFfSYWqqkHEwVNxVmfcy6lDMgMKkhlDbiOxFHlQ+SZZMMOxBrjfhPqC+MPAlhcif/TI4/s0yHjDL/wDWxXUWumhV+zXE7Rx5+91Ga4ZRUG0jllF3LNqCwLRtsT0armn6fJe3EiSyYQIXGfamNZrbhVSUSLj72eKvabZD5naXBZCqj1zWMpciuXCDbsU49PuF/cwKDuG4buOKrXCSae7o4MZzk+XyDWhDq0cULJNMsUgXbgnnis6zuI9SupI2ZoGPTzcfN+VcUcVzPXY3dNW3C31F2U7WAI4yTiuI+Ousf2b8N5IZG/e30yxqAeqjk12s2miG6VSu/ceMV4L+0p4gN14mtdHhdTFYpkgHjcev6V7+H95c6JpXvqct8GU+0fEjQVADFJ/MI7fLzk19w2vi+FmCTrsPX5Tn6V8ifs4+HfteuX2qOfLFvF5cbHpuPX9K+gfs0trulkPnknAKnIx2rStVlFpRCc7M9Oj16ymZVEwy3SriyLIMqwb6V5lDcwrbtI5MZXsORUtnr3ygwzbTnoKiOKkviQKoem15j+0JMYfhzqvvAwrcs/F0kbKkoDj171xf7QurRXnwz1Joyf8AVEHP1FdUa0ai0NIvm2PkH4fx+d470FOpN7Ef/Hga/QeRQJG+tfAXwlj874m+G0xnN4n6c19+N1Oa36FSGP6VFUjUxqRmJTeB1p1IRQAtOWmbaeDQAtfNv7STPq3jaytOWjtrQcdssc/yr6S9K8C+I1idQ8bapdP9y3j2Z/3RSk7IqO5B+y3YpZ+JNcbAO6MRZHouCf8A0IV9Jo3Oa+af2a7wS+IJEU/M9vcXDfVnTH6CvpNWGeOlKLuip7njfx9vAt1bR/xLAf1NfOHjO+Frpbc8k9q9w+O14J/EM0YcZjhC8+tfOXjiR5bUDPG3n61z1JWep3U4rlMi7uvN0O3fPzVzV6pkXHtV+1laTTY4mPKk/pxVaRcuAe/FZ8xry2OfaHZIxIqpqC/LxW1fQbFJrEvslc1alcXKZVNI205sr1FQzSbOtbESEcCoZKGmB71C8lAkRvVduanZs1XY7aTLRGzYqLaKezbqbtqLmxGVBPTiq9xbq2eKt7aifrU8z6DUTnr+xXkj0rn7yEq1dleRhlb6Vzt/b7s4reE7nFWpa3OfnYZqpJxV+4hO6qsyDkGupPQ4uXUgRdxHcVpW+nj5WI4pdNsxIQQK3JolhhAOBxXLUqWdjso0r6szlVFwoIFXrZRtyDmsGZX85sHirVjM68Z4rCSvqelTtsaOpQr8jDucVoeF7NrrXNPTOB5of/vnn+lZ18x8lD3re8IgJNdSk4MFq7hvfp/M1yVdItHdHYfLJ9u1a7wCfNljjBPXk7v6Ve/aKuhbtplopI+z2W4jt81UPCcLXniCw6sJrz7vfCgf/FVR/aEvftHi7UIVORCEhH4CvHir1V5BLY9b/Zt037N4GsX2/O+Xb86+gLFfl+teWfB2xXTfB+mxgAHyV/PFetaTHv2561wy96bZi/hN7aVhiT/ZqNmwwHfFSsw3MewFQbt3NdepxBJJtUEetQXEm5fxqWQblH1qvN8q80LcCpMxCmqDfNkfjV6ZvlNZ8riGN3b+AbvyraO4Hx/+0BqJ1j4tTQZ3JaokIHYHGTUniWb+yvApUHDPhcVyupXzeIfiPqd0zbzLdu2T6A4FbHxUvFt9JtbcdSM/pUy1mdceh1P7N+lhdJv9Qx801wVB9h/+uverdcKPpXlvwP0z+z/AendmmHmt9Sa9Ut+i/XFZzd5WMJbsuXzbdOhXuwLVy94xZ2x0FdBrMm1o1B+VEArmLqYMWxmuuCtE53ufom3/AB8Cupt1ZvDs5VCTvDDiuWk+Wbd2rstK1iG30+NJG+btxXsxmqerPP5XJ2RFoLN9sQMrKcdxUU8hS5lBI+VjW3/bVoqeY0ij+dNXUrCX5j5eT/eUZrp+sU3uyPZS7EGrSBVtWyBleuadYyLJp9wRzt5qxJdWNwoEhjcDpuAOKVJrJY2RCiqwwVHeq9rT7hyy7FGxbdcJz7dK84+OUg0/RfEN+AVePTHCkevNeqQ2tksgeMAMOR8xryf9qdo7H4T6rdKcSy7ID7hjUylGS0YoxaPhK1uj50K843DNfo34XZl8M6Ovmsp+xw/+gCvzg03MmoQKOvmL/Ov0p0exuI9HsVC5228a9PRQK8rEc1lY9CnbqXBNIOk+T9KfNI82nkuwbBxwKj+y3OQPKz9KstC0ensrptOazoRnzXYq3Ly6HIX4/ec1q6XqRsbUKkKv9TWdqQHmfjU1mN0IIBIHXFdGIv7N2MqEU52kXrrVftHyvbgr1PzYP51BHHaXEMkYikhLHd5m/ODTHUYzyKRUMnyxt8x7GvCjUlfU9f2cOhLp8dvHxPcPPJ0ywAAqDXNDsNUhDB90q9M+lNAKtwwJzip41PXIzTdeUXZobpdbnmnij4d6V44sX0jU4WurMyBzDjHI6civJP2gvBdv4J8B+GNKsVMdrBNLsjLMQuQvGSf6V9TfZ0ViwRc+vevn79rhf+JLofqJ5O/+ytd2FrupNRsc1eCUL3PFvgTbrcfFbQYXZUDPKNznAH7p6+xJ9Bgs7WSO1uoriUkKyxEtt69eOlfFvwlV5viRoiRHa7SuB/37avrLTdbjWS7twWglEh3xL3wM5JqsdJKaR5Y3xN9ntWgtgwWbcpLBTyecjisfWJdV1zTJI47MRlJCitgfMO2KWTxEtxeS2StDbeaATJI2So9Oeh+laEMe7SysUjSyo25EQkl+R8w/z3rzeXq0Oxz/AIDW/aaSK9jjmt7clpsIfkI49vWtaHxat8188N3bq5kEduFG04Hrk06aQ3Hmta3KwySEp9nLBAWxj5jXHm90nw5cw2WpWcUt0rHMsPK7uvB4zS5eYaO/8O6xfrHJJextDsyFMnAJ9R7V4D8fvDcem+Jl1W0w9pqK53x9BIPvD617Bq3jnS5tOEMKytEeDMpyN2OmCc/lXL6poDeIdBvdCvY3imm/0m0MnGxwOMH0avQwkvZVLPZkc2pzX7Nfj+38NeLH0rUFElhqYAXJ4WXt+f8ASvqaTS59SuGjjiktI5P+WbKCB+Nfn6xuNL1AoVaC5gfDDgFHB/nn+dfa/wAHfjpb+MPBkYlG/XbCMR3SYHzAcB+uTmvSr0o352yGkzqIfClpaQuPtMiXank5yopdWtTb6TPdwXKzPbr8wi5b8qwpPiRZ6xqjRR2vlTZ2yBuDkdv8+tbFvYxtDOsZ8v7UNrrnj2/rXiVKntPdWxUYnnuoKviSS3jS58jageaReckdB/OuwtdGS4jgWS6jgYKNsjHBb0rm/GentpFjHY2dspRsDzAfmJJ//XXQaL4d1F9F+yXskX2Vf3kckhzIgxzz2ArOnRdkooTTNLXtVg8G+HbrUb6VGW2j3ox6luwFfEGua1c+Jtdu9QuMmW6mLn15PAr079oD4mRa/eR+HtMlMmmWOBJID/rZB/Sqf7Pfwxb4geLo5LqM/wBm2R82Zuxbqq19PRp+zilYuEUtT6V+Evwls9D8Daekjyw3U6CebYRjcQOvHpiush8C/Z+YNQlVs/xKCPyrSbw221VS9liRcAKvpWfqnhm9jUvZ6g4IRsmQn+lXJJ6uJk4pshvPBdxdYEht58fxZMTfmAaw5vAs9jePcp9oZAn+qUhlyM9+D+natbTtI8QKpkTU/OXaAAG4z+Naelw66qzLeyMH3DayhGXb+ec/hWfJGS2J9mjkFuVt3VMgSZ5VgciuO/aAmWP4Y6jg9Qg492FdrrVvdajrEkzDci/KMLjpXmnx+R7X4Z6gsikbpYwAOerCuChOPteVDpxaex4d8Cbf7R8WPDijnFzu/wDHTX3ezbq+Gf2dY93xc8Pj0kZv0NfcrcZr2lsip7jKa1OZvmprdaDMSiiigA2iiijaKAAnH1rxP4tXC6V4X8SX/SWQlFPfLHAr2vbXzb+1Bqn2HRrDT1bEl1ctKw7YXpmonsXDcrfsob5PGmpMDlIrAr+LMMfyr6oVq+ZP2N7YyTeJb1hwohiB/HJr6aX5qIaRLqfEfMn7UkF14Z1hNZtVJtbmEK64JG7vXzbdeMrXWFEZ+Rz/AAsP0r9JNY8N6d4m0uaw1G2S4hkUj5lyVJ7ivgn9oj4EP8OdaeS2DfZJfnhmUcdeh96mpDm1N6MuhwdwjIInQYjAO78TVeY7W39hzWboPi1LK6NjqgL28rbfP4yh7Z56Vq+J7dtJO1mBhkGVkHRgRkEfWuLlszsXvFG/mjaEkN71y9/qUUa4LZ+lZuo6xJGzKrEiuevb55O9dkIHNKVi5e64VbAOazG1p5GxmoYZo5JMOK6SHS7dYdzRAmulpRObWTMn7Z7mke696t3tvGPuqBWZLGFzz0qbpmq5olj7U3rSNIG71ntNs6nHtSecazcTWMi+GBoAFQxsWqwqmsZI6YibaikWpcAVG/SsDYpXC8Gsi8jznFbM3es+5XrVJ2ZMo3RzVxD8xqhNCQa3riHOaptb+tdXtNDilSLOiwhVyRzUmvQv9nZ1HQVNp6+WvpRrWqR29qVb5mYYArkd3K52JKMbHKRztuKsPetKwgMjAgcVf0vw6s8Inl64zgdKkk22KsFGAK0lLsXTi9yvdY82KP0PPpXSaHbNB4d1OZwY3kijVfX5vm/kAfxFZ/hPwzd+MvE2maRbLuudRuUtoxzxk/NnHouSfYV3PxWig0WTxBb2a4totTmghYd44FSFcf8AfGfxrycRLVRO+KMz4SWLzeKtOMh3CGFpSCOmSf6Yrzjx5dHXvG0wU5M+obPm9A2K9a+Eqmzl12/lHNpZBD9VjAOP+BA15BoKtq/xI0tSu4PcGQ/nmuOm/elLshyPsnwVZi00e1jA4VFA/KvQ9JXoAK5TRrcR2tuAPbFdrpce3J9BXnx3uc8ti2+XVscdqZtCRgd6nP3fqc1XkcdK6zkQZXvVK6bnIPFWHYMtUrj29aEJlWaTiuY8c6sNG8I6xeltphtZGH5VvzEmvJv2kNYOl/DG/jBIe6dYRjvk8/pW8dwW58yfD+FrzWjKx3MWyffPNWfipcNdazb2qHnKoB7k4q58LLf96ZCv3KyrzOt/E6yhHzZuFyD6A1C+NnVsfUXg/T1sdDsoFAAjjVfxAGa622j3bRWPp0YjijVemK6CLbFCznspPH+feoSvK5yyZiahdb2cn6Vz10x5INad85xtzzjmsK6kO0812XRmfpLM37zFbdpJKbdNqb8D0rHvI9s3FdBoapNa5abyznFelU+G5w0/iK8l1L5bK9vu/wCA1Wa867oCo+ldI1ojq2bjJ+tVzps207XDj8K5eZfynTr/ADGElwno35VNHPD/AHmFaqWEwIyox+FSmzVc741/ACkpRW8Sve6SMuO7jVziRgcYFeS/tY6xI3wtS3MufNv0X6gDNe1NZxSYCxjPfivDf2tLMf8ACFaRGqAFr8n8lq4yg2tCGpLc+SvDsLPrtkoHLToB/wB9Cv0ltdSdrODZMFTYox+Ar8+fC9iF8U6MSPlN1Hn8wa+6vDO2+0C1lG4llIJH1raXLa7Yo3lpY6+3v12qTPli3P0qa8mSS0cCVXPXrWTBocTQIxlZCxx81TQ6b5UUkgkLKhx061rC3c5p3TOc1IfPz0zV3RbqO1X96MqarajhsketMtwTb8DOOuKmt8LZpR1nZnRNfWLc+XuPpioLi6t2hk8iFY58YVmGQKyIw23JDH2xU8g2YbBH1rxHUezR6nsIp7ktr5Hkqsx+fHzMqgDNWlhsnXAkYGqEjDbxgUkbHOQatcr3RXI5dS/Na2cNvLM9wIYoxlpJDtUD3NfNv7V2oWeoeGNEmsrmO8gNw+JYW3KflHevWPitNdN4Tezjspr+Kc7JIYJdjMPTNeA/GfS10r4N+EoY9Pm0wLO5FtM+9kyB1NdNBw9qklY56kZqDuzyr4V3C2/xE0SRtwCzMSV6/cbpX1lo90lza3F09vIZGk/iTaxAHWvkj4XypD8QdGec7YxMcn/gJr6Z8U61LaXYe2DC328QBiXbj71ZY/40ea9zJ8bNps0bSWoc3kkgdgi/dUAjH1yRUGk/EybTdF8mUubi3BWLkZJI4FSeHrO51XTdQlAEcsZyEc/OR9PSsQ+BdR1LxD9migKTf6xpGOUAGDnI9elc6TcdQL8elz6sqyXF15L3OHEYU7tx554rX8Q+CoWtbSOO7a71CLBe324EYPc+9ax03xFqWuW73Nqlj+43RtGAV4wAOPzrWuNBS8WOOa6Md+6fvJQdpb2rnbcR3PN9c0218L6hZMbie90+YHzfJADK3cCtTTb3wyt9HdTy3vmySLtt2DNj0yxpNS8DtNq0Vob1fKVfl5LbWHXPvXfaVothJbtapZ/a243MUK5I9DVKeqIS1PJfjl8KnvrY+LNLtWIfAuY0X5W9CPf1rxrwt4ov/BuuWuqae+J4ThoycLIpPzI35V9zafYvqFncaVJF5Vu3yrb7sjkH1r4w+Jngm88G+KLyzurSS2j8wsmRwQTnIPT0r38PV9tFpo05T66+H7+GfidoMesWfkwO331ziSJ+4au40/QRp6jfL5ka/daTB618H/Cr4lXHw58SrdOPNsJ22Xlvn5WXpuHuK+5NP8W+Gbnw5DfpqcT6fJHvRmk+YDHQ/SsZYflla2hdg1TwutzcSXLuojHz5I4AA6187/Gr43RabbzeGvDk4Lsuy6vUPJ9VWofjj+0VNrnm6J4em8jT0G2SdeC/0rwnQ/D+o+KtYgs7CF7u7mfgAZPPc13U6cYIlrUteG9DvvFmtW9hp8DT3U7gBB29WJr7w+Gvh3R/hR4Ot9PEoWfhriXHLyHrXE/Cv4P2/wANtP8AMkRp9XmjxNKvUf7Kmu1ihe8aNbjT5I7ZTx5zAk+9YVcRpywHbQ6hvEkkzE2yI8bLlWPWud8ZeJrix0ndJcNBJJiPy1XAPJyfypj28li6pbktE5+Zc9PcVzfjS1N9C/nXe5LIF0j6liRgfhXlVcVJK0pEWOx+GuqN/YBaUbYWkYxuzdRwMn8RXUNrkHmKiSI0j8Ku/rXCeHdJjXwtCXmeNtm8Rr0zgcVe0K2MMkcs9urzElY2UZ2+9dUMY+RJMrkvqdLJ53LG0DevTIrw39qify/AsqmPy98sQ2/8CzXtWn6091HMjSYmj+9uGB6V4H+1VJLH4PjEx3NJcpj9TWlH2bqc0UVZnkv7NcRm+LWlN/cV3/IV9tbuAa+L/wBlyMy/Fi0OOFtpW/QV9oSd/rXtR2OepuRs245pKKKZkFFFFABScUcUlADs8V8b/tQakb74gG0DEizhVcdtxGTX2Ovv0HNfDXxIdte8da5ftyrXT4J/ug4qZGtPc+gf2StHWx+Hl1dsMNd3jEN6qo2/zr29Otef/AaxXT/hPoMW3a2wu492OTXfRvTREty7Dxivn79sTxJbQeEbLR47ZbrUbiXcnGdi455r32Ns189ftHNb3WprAP8AWIF+bvkjJplQvc/O/wAX2d9pc7R+UW9Qa9Q1xZG+E3he6uBtupLY7z34chf0ArtPE3gO11lrYLb75ZGVTt681z/xuuYbL7PpUG1YLKFbdVXp8owT+J5rOcUdtK9zwy7G6Q571mXCA1qXH3qpTR7quOhE0ZPkhueQataL4mXT43t7wkj+FuuKe8XpWRc2IZs/dP0rfSRzNSj8JsXXiWyf7kjN9FNYt3rDzNiBevqKfa6PJL2x+Na1r4fabDH5Me1J8sR+/LRmRZWcn3mYyN71qR2J71tW+jCFKkNqI+ozXPKabOuFJrUz47crxipdu3rVhvlqvI1YuR2RiV5KryNU7HqKqyNjNYs2K00nNVZmDZqxLzVSRsUiWU5161TkQg1ekOWqtNg5qrmViSF8Rkd6pzab9svFMpyFPAqxG3FadnAH+bHNQpanQoposQyGGER44AwKrT2S3EZyM+oHp3q+0ffFS6HpNx4m8QWGiWnNzeyiJcccdWP5A1nOVrs6Foj6E/Y/+Fa20l74+1KMxrArQ6dvHHA/eTfiOAfTNeBeN5n1Oz01WfEt9m4+b1lkdsn/AL6XP0NfeHjlLf4f/ArWIrRfs0FjossUSjja5jKL+JZq+BfGzGPxJZ2ycJZwAD/gMW7+a/rXiRqOrJyNYnQaLdjTPhp4q1LO03UjxJn3OMV518FLL+0viYsmMrbqcemTXbeJG/s74K6ch4a8uPMPv3rM/ZfsBdeItTuyudrBfypfDSlIiW59a6XH/qeOgrp9OkzHNxjBxWBYphl9hW/brtjIH8RrjpnPMtsTsFVJCc1PISqjNVWPzV0HMhkjFVqhNN1q7M3y4rMuO9UiSKSQ4LDt/jXzh+1xrG2x0LTVfJkledh9OOfzr6HaTCnJ4r48/ad1ptQ+JVvYrylrbKD/ALzHNdVMcV7wz4ep9j0W4mPB25zWV8K7P+1Pil9oI3CFXf6Z6fyrXsR/Zvged2OCUNSfs82BuNY1e/PUFYh+tZrq0dLejPpLTVDNGB6ZNaV5IUsZj0zhRVbTflIOMcUa1OI7aBf73zGogjkkc7qE37xh71iXEnWrl9NlmPqSaypmLV0EI/T7UlKTdc1c03/j259c8VX1Rf3mal0uOWaIxxqGbPdsV6uIXNB2OOjLlmrmk0hQZCj86WGdycYx9DUgsZBhWaPP+/ViOx8vJ+U/Rq8qN+p6blEh+0NnBGfxpWupFYoOAOKl+z7ifkZabJZytISoJBOelZzU7aDjKN9Ri3Drkhua8h/aWhe+8MaWTyqXbE+2VzXr32GUdQ2O/FcD8Z9HlvPBwBXiOdTyPbBqaPtOdcxM+RrQ+W105NM8TaR2Ch5/yGB+tfV/wf1g3ngmJ9wYrM6/yP8AWvlfx3MNM8XW9sW3PbWUYLDjl/mx+Ve/fs3zS33gGRtpYLdyD+X+FerU1hoc1L4tT2NbxljY5BPUCtG2ma401y2AcdqwPLdfvBgPpW9pa7tPcfhUYWblPlY8RFKNzlNQXb+dT6DOkPmmRNwPQUzVcDI96i02Tar47V2z2OSG6Na41K2bCCNo/cdaWFbK4wHL5/vVlSMsjHO4H6VYhQ+WWTOa8qTd9j0oxutzRbS7FmyLhl+tVms7GOTH2z9KrElhyTn0qtIuOTjHvWcqqjsjaNKX8zF8XeDtL8ZaCdNudQkgt3bJeCQq/wCBFfP/AO0t4Vg8I/Dfw9plpPLdQW87BZp23OeO5r3dYhvyFXA6V5D+1gufAGk+ouv6GtaNVVKm1jOpSlCOrPn74NrZt8TvD4vozJbfaPnUHH8JH9a+8bf4e6HqDSXMYM6yIE4bkD2r4D+FtrLffEbQLeH/AFkl0FH5GvuDw/ql74fujFMCu1trxk54zXqTjGTXMjzJI0rX4U6bpTSyxRvK8isheRssFPb6VqWfgmys7aOGCPyoRkyYPzP0AyfzrpLPUItQtxLEwZT19qSTULa3XMsscI9XYAUOnTSsZ6nIal4NhhjMkFzOjfwqDnA9Kyv+EHjmmSaS5Lyf7Q6V1N5448PWsyxy6jbmU8BVbcarap400TTdNF9IHa3I3KypwfxrH2NKfQZxcPw9k/tWSVZlAJ3Fsc5q/qPhTVolhNpMGBbDlDggVci+MHhwQrIivlxnGKrv8a9GUYitpZMdqwlh6K6FxjJ7IvWOg3Wm6iJVvBJGyDzI5Blge3NZHxI03SPEmgSQa6sMrAlUKr+8Xp0P5VWvPi1DfZEVnJEWOC2cHFUItY+02V7dXYWx0WJS9zdSHcxHYAn15rSnSj/y7LknHc+Tvih8Pbj4f64YgDLp03MM4+YHPb69K5NNQuIbU263MyxZ/wBWHO0fhXafFb4mf8JleG1soxb6NBKTAp5dvcn8K8/GCoGec9fU13K+zA6DwX4T1Dx1r0GmabFvmkb14Ud2NfaHw7+Gum/CXRZGjjWfUWX99dMuWz/s+lfOf7NvjHTvDfihrC/VYDqBVEum/gYZ+XPbOf0r7H1LRZrqBI4zHsLBt7vwR/WsKzb91CexzcOuia+t5TcqEP8ABu5JrbfU5ptySxZhI4Ze1V5vhVpN7fR3sl063KjkRMNn5Vrw+FY4chb4sno1edLC1VG8XqQpGHNbIsJ3zMEY8HNVJI4GkWPyFZOC3csB610d14RFwhSOdXXHGTyDWcvw/urdi0F0GY/e3nP4V4VTA4qpJyaJbM3xRqz6bpPmQQkDOXaEZ2qB0ApPAmqXWqNJd3UptrUAGFHGGYAD5iPc5/Kprjw14kh81Itjo67MKRge+D3pbXwzqulqJFjeSRhtI4wK1hGtRVpU3ctSRvfaobqYwMuLeUEsxXBY59a8G/a5VLXwzpscLExtOp5Oexr3OKO4aNVntZE2DBZR1+lfPv7VTNHoekwsGAW6YAP1xtP+NetgakpN80bGmjOS/ZLh8z4nM5/gs5T/ACr7Cb0r5I/ZIhP/AAn17J/dsn/U19bt2HtX0cdjnnuMbikp9MpmTCmswz0pW47UxjmgVhc5paRRTse9AipqVx9l067m6eXC7fktfHfiLR/s+lSzP8sl3J5SH3Z819deJlLeH9QA/iiKD8a+YPjT5WlNodpGcSqWnI+gwKxqOyN6a1PoX4N3H2jwDZuPuh5EH4OR/Su2WvPfgKS3wt0tz1dpW/8AIjV6HH8xNXHYznpIsRcV82/Fi1l1jxxfIfuRygflxX0mvy9f88V80fEXXFtPEGqzjhzcOACfQmr5lHc0pJ3MlrOw8Pabcz7VkubeEyb2/hPQV8gfEXVn1TWp3Zieck+tfRPjbVJNG8Cma5LC81P98oJ5EX8P5jBr5f1rNxMzt1J5rOpPmdjvp0+VXMGRd/tUTw+9W2G3tUEjD1qVIlxKi25LYPNNuNMd/uiraXC7+eK2rFEnXNDk0Cjc5uys5VbBzXU2diFjy3NWGs0+8ABS7jHHtFQ53LVMrzAIMAVnzPV+4fdWVM1ZXOhRIZKqSNU0zYqnJJjipLRE3U81VuGxUzNzVK6brzQDIpJetVWbcacwLd6j59KCSGZsZqs3zVPPzxVUcN1oAnjTpWvazLCgzWTG3FNaRmPBwBWbNYuxs3N6H+VOprqP2dVW8+N+lid28u1JkCjvwV/ma4bTyWkBPNep/snLBD8anM4BZrZ9isucncDXJWkvZyCcr2Pqb9qPUvI+E5s0POp6haWhB9PMVz+imvhXxVN9u8SapcKeVQqPq0m3/wBBJr7B/a11Dy18E6Zu/wBbqE10yj0igYZ/Nx+VfG9sftmsSlufNuoUA9fvkj8wPzryaXu0zrjojd+Mrf2f4Q8M6dnAW38wj3Irc/ZP0kJotxdkcyTMa5T9oy68vW4bUHP2azVcehNet/s6ab/Z/gKyyvzMN5P1oq+7RS7smW57Xp43MQK241MajvWJpfBPfca3EkDSBCMADrXPTRzTGtL5kjLn7tQSNio7Xd9ouHb7ucLTrjjHvXUjAhkbrWdcN15q3I3Ws26amBVkfarV8O/ELUP+Eg+LWtT/AHk+0+Wvf7vFfamsXgsdMvLlvuwwvIfwUmvhTw8G1LxJLcOcmadpSfqxNdMHaLKjvc7jxjKtn4RhiztLEcV2H7O+m/Z/Cv2kjD3E7OfcZwK86+KlwI4beAdkz1/CvcfhVpf9m+EdMixgiIE8evNZ/DEt7HpVqv7rIrP8QMVm25yEUCtG0HyovvWBq1z5kkzf3mOKdM5ZGBeyfNis2aTCk+lXL7O6sq6k2xnmtGJH6pag3nBX6bhmp9H+6wUZ9zVG6YqgUj7oxVjSXcZEYyx7V61Vc0WkcNKXLJGoy7uSPm9aVgy8gE1A094nW2b8BSf2nKgAMTH8DXkfVZ9z0frEexck3NHkMwbHrTI7i6XpMwFUv7TDNl1b9alj1SHocit40aiF7Sm9zQjurgdZmNZHizOqaK0cp3jerY/Grw1CDpuzUFxJbzW8qluSvHHeo9nV5kwcqdj4Y+L2qBvihr2w/JHMsI+ipivpj9lG8ZfhvMeDm8k/kP8AGvjfxvqDX3jTXLnr519M456DdgV9ffsp7F+F25mA3XkmPyH+FddTm5Hy7mUOXqe5nUGbqimtKxlFxaMQoTHpWDlT0I/OtjS5kS1cF1z9aywqmqnvIVZQ5fdOY1b7zfWo9FWKWYpOCYmGTtPNS6t1f/eqtprbXOPTFehO9rnLFXaN9LfSlyAkn4k0m7ToWwrOv1rH87FwAsjE/TirS4ckHk15kqkluj0o0l3ZorHp0g5lOTR/Zenyf8tjj61n+SDwQMU9Y+ONorCdZR0aL9m1tJjr6x02zhaWW+SCNRkvI2FH1NfP/wC1FqEd98P7V4HSW3W+AjljYMr8HkEV6z8RrNbrwXqcT2TaiGhYG2R9jSewbtXzd45sFs/2f7KNNEuvD6x6jxZ3k/mt/FyDgcU8PUUpqyFJS5WnK55N4CvrjTvG2kXNpJ5VzHOGRvQ4NfWnhvxdfaheqdSnWWd/l6jls9a+RfA9jNqHjLRoIRvlluURR7k4z+tfYnw3+Etw3iF31u3mSOEGSNlbAZsjH6Zr1ZvVI5VFcrkzsdI1Jl84KRJA2UkRTz+HvXl/jjQ7nRdSMiGa5s7klonZ2OPYjNega1pM2h65OlpHIIPvEqMjH19ar3mzXLGSBidx+4ccK2KxbvfUiFrptHlWmqtveW1z5AWaLKsrDhwR2967rwzJfeJtNuNNlQPpkQZYsjHzH1PYCo4fAOryGIGSL5ztU5z+NddqmmrpsMPh+zZbdmhzLcYI81u65pxqWXMdEqaTslueb+Jlt7G6gsbOVZoraMRtIo4Zu5FULdlaTY8a+zEV1N14NvrIfNDFKDwChxUFv4XuJBJNfLHZWUQJmmZ+FUe/rXLzOcrX3O2KjTjqhuj2cVwk007xW2n267p7l+Ag/qeK8L+NHxmbxYx0XRmNt4ftyVVVPM5GPmPsew+tR/GL4sL4iY6DoTeT4fgbBw2GuG7sfb2rz/wp4Q1bxprMVjpts80jMMvt+WMepP516lP3InnVP3ktCbwf4T1DxprsOnafG7FyN0hHEY7k19JeJP2W9N0zwiqWF6bvUVALMVxlsckc13nwu+HemfDjS1tLdow0kQ+0XE33nk5JwfTnpXfWc0NzJK8UqyNgAjPAArlrYjkdolxordn5561od94a1SS0ukeG4ibg/wAiK9r+Evxg1vVWXTZdZkgvIUxEkwDJMB2we9eo/G74WQePtJmvbNETUbdcxOMAt6jHfpXxvNHe6JqG4F7a9tpOc5DKwNbxl7WFzOUOVn2lD8YvEmiyxjU9GgvrPI3Twgoyr645r0PTPGmm6oURxJZu6hwtwNvB6YrwD4V+OG+ImlPB9qCa5AoElrJ9yZf7wFbXiTUNRk1SX7ZGkc4VVCxdMAYGK43W9nKzN1h1PWJ9AWsv8cTqVPdTnNSiaVN0mcY7kjFeB2nirUdIsYXSV8h8AdRitaz+JC6hL5Oowq0ZGcuxP6DFaKum7GMsLNao9pbUtq589Ae/eoW1xv4GL/Rc1yul+KbKS1jPkMkeODnjFbNnrFheSYinQP8A3dwBrpjJv7VjlcH2L767cLH8ls0zdx939a+bP2uJnmh0oSJ5bNcM23OcfLj+tfShuljXBV2B4G05r5f/AGtrrzptHAGNzyP9MADFEakZS5U7scVqVf2QIxJ4u1h8fdtAPzbFfVTfMxr5d/Y7j/4n3iB/S1Qf+PGvqItxmu6OxlPcbSbaXOeaKozGMvvUe2p2Hy5qPbQAijHencUcUcUAUNcjMmk3CDncAP1FfHHx81j7V8QJ4FYFbSJYRj1HJr7M1SRYdPuXc4SNDIT9Oa/PzxVeSa94p1G7HztNcMwGfVsCspq7N6emp9t/BW3+x/Czw4pHDWqP9d2W/rXdQ1ieFrEaX4Y0qyAwLe2jjHthQK2IVPrWvSyMJastr94A8j/61fJvxO0uW++Ix02TiGS+YNjr5e4sTX1eo+bOa8S+NnhtrLxXZa3DHzJBMNw6B/LAA/rWVTbQ6sP8dj5U+O3ixtS1qSJCFhiGxEB4CjgAfhXh1xcFs5NdH8QtSkutanJYsehrjZZOxODWMddT03orAzbqY1vupV+YZzileXb71eplYx7/ADC2Qa3PDdwbj5cYNYepn7RIEXjPetfR3+wzIwG4L17ZolaxNtdDqmj2JzVKSTb1Fbd0qXFsskXIIzXOXzbfaua/c6laxDNJWbM1T3E2O1UZnpgRzt71RkYtViV91VXNAELtVWb5qndu1QOKAINtRtU7HHaoJKCLFSaqi/6yrc5HNU1+9mgNSyn3aY3GacrYWm53GspGiNLT4xHGzE54P8q7z9ly++z/AB00ZWcYuPNhO7tlGbP6VwEUxjtW45IxUvgHWW8K+MNJ1oBmNlcrKyqcFlB+YD6jIrjqR5qckiXufTn7W2seb8SdKs4zmPT9CmuTz915HCj9E/Wvm7wPp7X3irSE+8HvJZunYbQP5N+dd38W/iFafEjxZ4s8Rae0gsDBa2UBkXDDbGd4x/vVg/Be3afxXZSEZW3sjKfqxZv5MB+Fedy8lKz3OyLujh/j1eHUPHmphPmHnpAOfpX1H8LbEWPhDTYcYKwrnj2r5I8SSHWPiGkYO4TagXz1yA1favhW1EelwIPlCqF6e1Y4nSEIie51Gmx4ZR71qjHnE9ao6ZF82fQVZQEM7E96mmck3qO2jkDjvVW8b5R+VT+ZtJ71UupBt/Gt0ZlWVsLnNZty3erMslU5z8pNWiWcL8YdYXSfhzr0zNszbNGD7t8o/nXyb8O7EzXSHpj2+lfQP7T2p/Zfh+tqDg3l1HH+ABb/ANlFeN/DO3XbLKeCO9b7QNY7GV42K6p4qtrTGcypGB+NfT/h+1FrYwxDgIoUfgMV8yaFD/bHxWtARuRJWk9fu19T6b/qox3qKmyQpG9Cu2F2z91Cf0rkL7OQpPbP9a6e6uPJ06U9C2EH4/8A6q5O8k3OTmqpqy1MHuZl427IrntUm8mBiTxW1dScmuL8faouk6BezE/djJH1q0uZpCP2B1S3VWYdKi0djHMSOvrV/XY9rvWfpg/fda9mpHR2OCPxK5sLdzxtjzGP1pWv5z/H+gqh9oikmKI7M/sCR/KpfnVSxDgDuVr5r96u57X7om+1SN97B/4DT1ZduWjjP/AcVTW6EmNrbs/3VJqypkbC4b0+6atSqeYnGBLtjYf6tPyqO+jgt9PupTAg8uF3z06KTT/LeP8Ahb8qz/FDSf8ACK62wDDFjNzj/pm1NVKl1qzOUYdD83r+F5tQllJyXkbP/fR5r7a/Zg0eBvhLZFwd5nkf8yR/SvkA6eTzjPGc/ia+yf2d7pbXwTYWOPmFqsp/E5/rXrSclSbRz2Tdj0/+y4lHylhU9vorGFpY5TlT0x/9el+0KDzWro8ge3kwe9ZYWtKpU5ZEVoqMdEctqSld24c5qnpsieeA6lk74ODV7V/9dID61mWLbbgZ6Zr0Z7HItzq1trGO3Em1gO461La2drcyFkz9CKxvtIMZjWXJ960tDb52GSz9T7V53P71rHa4tRumXLixto+GYKT61V/s+DnbKtN1eaK4k8rq+M57VkeWxGOn41x16sVL4bmtKM5K/MWta8KW3iHTJ9PuZmSCZGRmjba3IxwexrwD46/Ce1+H/wAGWsNMvru/gju1nJvJTK6jDZwT25r3ZVkXHPH1rI8ZaBB4m0OfT7v/AFMylSc9M9DUUsVGLXu2NZUZ/wAx8I/DrUodH8aaHf3mYoILyNnb+6oI+avvrw5qDvq1u8V008M3IYNlWUg4x+VfB3jrwHqPgfXZ9OvUKjduik/hkTPBFerfs6/HGLwZcrouuM89pIRHaTSN/wAe7eh4+6eee3HrXryj7S1S+xhsnA+pLxn/ALSuQ0jMNx+XPGM1y2sabK11M9mSkidFH3Wq7qniC5hVZfsm8y/OJA33gemOOlQWniZZlHm2civ328/0ry3VtJo6o0ouKuje8PyPZ6Wt3fLGt1GCqQq3U+pqjc38GoTRNPa+deQneWGVApkeoLdj5YvLPOFZevvmrOnzIsNxJOVg8vLyO5+UAdyaJTqVPdhoEacafvSHTXkH2eSW6RLW3iUu8zP8qfWvlD46fG+XxdLLomiymDQo2IZ1ODOw7/Srfx8+OT+LJJdC0SQxaNC2JJFOPPYf0ryPwr4V1Hxrrdvp2nQNJcSnuvyoO5PpXp0qPs1eW5zym6jstg8I+EdR8a61BpunQeZM/LO33Y19Sa+2Phn8P9K8B+GYLGwMbTnm4uCcNI/fn061B8N/hlpPwz8PrbJF5l04zc3JXLO3oD6da6i1tfNVgqDbn5QExgfnXHiK0p+6jpo01HV7lz7CGjw4jKj0OaSKzibG1Rt6elVF0/axL71X0U4ojsZWj3h3RCcAZrhXc6L9B+raPb6lD5blowvQxvtwf614x8fPgu2tWia5oVqZL6FcXMSY/eqB94DuRXtOn6fHcPdRzXRVEAJGTz19qz4blrVWjhfCbjhiSTW6qSw7UujMLKpeK3R8K6DrGoeEdag1Cydra7t3yMDrg8qw/pX1V4e8eW3xM0qx1W0tbc3sLCO8gC5KZ/i+lcR8ePg+ZVm8TaFDhB815axDOPVx/hivH/AfjO/+H/iS31WxkwFbE0X8MsfdSK9KpFV488NznjJ0nZn2FqnhUX8K7VjUA52oNua56bwSsQkEkE5B6eVIMZ/Kuy8N+MtF8YaFa6pZQ7kmGSvm8oe4PHFaEesWq5QWkxTOcqQcH8RXkSvCXvSO1SurpHnjW62cIjltr5Co+X5sjH4CsnWjd6DfCe3RlaWFRulyeMnj2r12bU7ZZhEILpw33mO3Ap95Haa1MsLxt5WwghlBJwP0rbnbjoyOVdVoea+HfGBspIlN7dRZHPzbl3V5v+1Fdy3WoaCHk35gkk3euSK+g9N8DaBbSR4hd2ByGk5/CvmL9ozWo9U8eSWsT74rCMQDaOAc5xXfg7u7Zx1owUrxO6/Y3hK3niKX/plGP1Jr6X/hxXz9+yDYvb6Rr1064WSVI1Pr8pNfQLN83TFeytjzJ7iZxxS0ynLTMwZu1NpWpKACiiigDl/ijqR0v4e65OG2sLYqD7nivi/wnorX3ijSYyn+tvIgw9Ruya+tfjtJu8Cvbjnzp1Vh6gc4rwbw7Yx6f4z0fK7fLzKfYngVnJpM1jsfXscfyKBwAAKnjG2o4f8AVr9BUypVoyJY/mrK8aeHR4i0GaAIDNGPNiPqe4/KteNdtXbcYXHalJFRk4u6Pym+NnhWTw34mvzsKweYRu2kBWycqfp0z3rx+4uJJZMQq0zdhEN38q/Sv9oXwrYaTrEFz9lilh1SUGRJFDKGHU8+teM/EK30/QdHDWWnWVtK5+Z4oFU4/AVj8Oh6sZe0SaPjqc39vBueHYP9oVmveXLnGcfhXq+saG2u69HHH89syl3Zeg+tef6rpos7ySMchWwKqLUhTvFmdaoWILcmtm2X5cfrVG1Xb1FadtipnoVF3Om0G4zbNG5wCMfSqWq247VXhufJbI/Kp7i7Fwm7OD6VyNamyMC5U1VmatC5UVnTVepRUkk9qhY5p8mfSo244o1Agcc1Ey7qmcVE/ejUCvJxVS4m25GKlmaqFw+c0ImTsRSSbqj3Uxm+akZ6CETq3y0gk2MDnNQeZhcVBJNzUOJqabXH7nGarx3Hlup3Ywc5qjJdYAFVLi62qfp61Hs7mcpJFa38RS2fiLULQSH7LeONysehJGP1r3n4TqNPt/Et+3CWtkIgR0OExnPvivle+uD9ukkX7xPBz05r03wR8V7rSdB1bSXtop4r+PYZ87XjPr3z6dutTisI5wXIjOjiEm4yJPAdqdU+J2ng/OFLyfmTzX27o6BbWNQMHrXx/wDAmxW/+I01wASIIAFbHBFfY2nrhUx6V4GK0qKPY9DRq6N+x+WF+3FNWQ7TmiEEWpOcEmmthVHNVTSscktxrN1qpdPuXHvUsz7VqjIxatLElWRvmIqpcSFVI9ePz4qSZipJFZ9zMVYbunUmmQfPH7VGqC4vNBsAeAJZyuehyFH6E1yfg+MWegTTHj5Dk1H8fL5tS+JjxA/JbW0MWOvzEbj/ADH5VYkxp/g0p1L4G7pW8tkjaOxX+Ddp9q8Z3d24z5MXHuWJr6V09dsSd+1eB/Ae13Q6lckZElxsVsdgK98tGKxdM4FZz3sKQ7WpsWkKjj5ix/CuYun681s65NtnVOyoO9c9cybq1WxzlC4PXmvJPjbf+XoZtg+DLIF69a9XuPrXgvxovDda5p9ovRC0jc9emBW9Bc0xS0R+8GsSLPGJV+7IAR+NZ+ksFvE781YvpFVBCSF2AAfhWD/bltpt4Fkf5+2BXpznGO556Tex6z5I7Lt+mKXyUOQUH5V41dfGDVrW4kQQwlFYhTtPIqGP41asGObaFs8c5GK5HjKMd4s19lM9qjto41wFUf7qgU/yx/kV44vxuvo8B7CNz6hiKmh+OE6yfvNPVl9Femsfhu34D9jUPXfJX+6KyfFVmtx4X1eLaBvs5l6eqGvPn+OHzDFgQPTdT5vjFa6hb3Fq1o6CaJo924dSMVX1vDS0QexqI+QtW0MWWiXM+zbhMD6nIr6H/Z0vl/4SA6fwyJYKvPtivJ/iZZppvgmEkENJeRp+RzWj8B/HUWg+PGnuAzJJbOoVauMox+LYLN7H2Y9nC3BjX8qdHCsMZCqAPauHtfjBo0xAlMkR/wB010fh3xVZeKIJ5LJmZI22ncMVtSrYeo/3b1M5RqRXvbGLrUeJHbPWsrTYRLfRoejNj862tcTa7VjWLCG+iZuFVwSfpVPzIOw/4ReyY7tjbvXdVmHR4LfPlhlLdeetVI/GejTMVTUIWYdVDc1qLeQsoYSKVIznNUo0XsVzT2Mu60ZGm4VnDDB5qGTRvLxtjbHsM1oSeILCGTY9zGp+tKNcsG5+1RgdvmrneGoS3NY1qkdjM/stjwEcfVayPEUdxp0a7YRsc7fMbkD8K6/+0LYrxMjZ6fMK5/x5dQro6AzKNsqnaDyeDWMsJQiuZMv6xUPLvHfw8tfiRoM9nfkfaY1JtrhUwytjgdelfH3irwlqHg/VX07UoDFIvds4ceoPevuKz8UWlnD8yZXP3/8A61cj8SdD8M/FbSmspLiO11Nd32WfoQw6L9DSjOKdkO8t2eU/Az4ziG4tPDniK4zasfLs7yVv9X/sMfT3r6q0vR0hm3OIpYinLDnIIzxX55+IPDt54Z1Sawv41jliPJAOGHYqfwr334C/tHWuj6eNC8U3DMtuM2103JK8fIf89qp0ov3rGntJWtc+i7zTre1t2uiY4YEGWYnG0d6+UPjr8dn14zaBoMph0qM7ZpgcNO319Kj+PP7Qk3i3OjeHpZLfSUYiaXOGlz/SvHfCvh2/8Ya5b6bYxGW4kbaoxkAepNVTpKLugc5S0bLPhHwnqXjjXoNK02Bp7mU8DoEHqfSvtb4WfCWz+Guji3jgM2oSAG4uWX5ifQegp3wf+Hnh74X6StslxDcaxLzPddye4B9K9L81Zoy0DghvfNKraa5EOM+XoYflv5pEinZ2HYVIkYzvDe3BrXhhjDN5mD67qb9ns/mzbgjqCM8V5/1btI29v5HLXH2lbh1jLMD6jp+dSLdXsIHzEKozgD+ddCbK0k3EBhxkfNVJdKtmkkEkk0mQNuXwB60vq0l9otYiNrOJnrqGoNJvR0WNx8y7BzTLi3dLdpAoU+y8GtBtFjKhEuZYsdMjNQXmi3axhItQGD/z0iz/AFodGclZ6jjWhF3Rl28dw0hWZYGiYYIVcZB6gjvXzP8AHT4Mv4Xup9c0eBm0eZsyRqMmBj/Q+tfUs2g6mki+Xd2kgbruQg/zrN1DQfEFzFJaXFpY3djOCkkKsRuXuPrXRQjVpu1tCak6cle+p8g/CH4nXPw714SSkzaXcEJdW55wO7L7ivsTSb6z162gu7ACXTpxuSdSD+Yr5U+NHwhuvh1rDTQROdJuGDQsefL/ANk/Spvgn8Xn8D6gNL1KRjo1w20bj/qGJ6j2q69BS96KuxUqnRs+uf7LtFLSSO6t6bBmobWaGOTftmUgEAOo5z6Yp8Vpd3tr5tuq3NtIoZZY5AVYeq+tcd8RviTY/DHQRPcgHW5Afs9juBZWPAY4+lc9PDuT1VjSVZJfFcg+L/xUt/hro5t7N1k126QiKM8+UD/ER+H6V8ixm98Sa3v2yXd/dy5AXku54qTVdW1LxlrklxdSSXeo3UnHcknooFfUPwK+DFx4Jtxq2o6f5usyrlPMA2wKfQetexGKhaxwyfVndfCPwQfAPgmy06Uf6W3764/327fhXYt1pVztG4YPekaurocMtxKctNpy0yQb1ptPPNCx8daAG7aNvOKftpQg65oA4P4pae2pW2n2wHWQsfevnzUrxYviWbePkR3EFtx/vDNfTfjACMxTscLDG8hPpjmvknwfM2vfFDTnIy02pLIe+cPn+QrnnudNNaXZ9uQofLX6CrKD2pVjqaKE5yOa3WxzdQRfarEXH09aqahqFvpNu1xcvsjX0GSfoK8z8WfEDxRr2bDwZZW1vOw5vtQY4QeoUA/rVctwJv2i/D7614BluoE33OnuJ1A64HXFfIXxQ16wvtDtjFJuklQEKCODjnPoa9kvPA3xKn1NJdS8YRalNuObSLcInyMFcEdK821/4Z21ro+u6Xq1sNO1VpPNimXkL349jWFSOqZ6WGaeh4vbzW3hvSbqZ5lkubgbRGp6CvO9YZLmRpQNuTnGM1B4mj1i31KRI2V8ttG5NxbHtVFfD3imSEzPBFHCOrNGf8ahRtqd84PsGwL/ABZPtU9uwXqcVl30N1bxlZZwW9VXFYsn2lmwJ2FVymEk4nZXTNH0OR7VDb3BZsZ4rA0+7ni+SaQyD+8a6KzgD/NisJKw4iXDE1SmrRul21mXEm2szZlaSq7N81TO24VWZqrUEMkfHaqksnUVNNIOazppaVhSZHcS9qoTSVJNNuaqsjZNapHPJjS2e1MkzT9wqCWYL1osNPQY8m0HmqrzZb0pJpAzcGq0knanyilIlmmyKy9UvBHCeeamkmC5ya5zVLr7RLtB4HWtoU9TiqVOhQllLSNjkk1pafMbZD/tVmDEZ9TTjMxxzXS1pY41J7np/wAIviYnw/8AFX2i5gku7KaPypVi++OeGHrX3F4J8VaR4usorrSr2O6RgCUBG9PZl7V+alrJ5DmQnNdF4d8aal4dv4r7Sr2Szu423Bom25+o7ivDxWX+2fPB2Z6NLFOKsz9ObpDbxqhHXmqrScCvBfhP+1XD4zlh0vxSsen6ptCrdD5Y5sdM+hr3M3CNEXDArjIIOQfoa8d0503yzR1c8Z6xI7mQdM1Qkn25oupv4uQe4NUJJd4oJCabOeayryffkNwvAP5irFw21WNcz4i1YaXpN5dt92OJ2P8A3yf64qkrsD5T8U3y638RNYnzu8y7Kr34UBR/6D+tbXjSQ2egwQhsHG79K5nwrGb7UBOw3NJIXyevJNanxGkMkiw5z8oUfU107zSN+h6j8FbH7L4RsmI2tJmQj6mvWLVtwUdMnFcH4JtRY6PZwrx5cKKfriuzt5vLj39lBP6Vyyd5Gb7mbq915l1IffA5rFkm61LcXJbOevWs6aTrXR0MRl3MBC56YGa+ePGlx/aHjS7ccrCqqOfrXuesXHk2crE4AUnNfPKzGbUbq5Y5852Irpw+jCUbo/oSmsYLgkyJuPrVOTw/YTOGe3Vm9cVeWQMoIPWhW3da9twjL4lc8e8lsVW0ezReYI9g9VBrGuW0mO6MT2URHrsFa15dfKVU8DvXL6o226U9zXPOMY9EaRlLuXzY6DP96wjH0WgaH4bk+9ZL+HFZ0cjDvVhHNY8sH9lGnNLuTv4R8MyjiN0/3XNVz8PvD8jAxzTIc5A35GanVqkRsMOaXJT/AJUVzz7nzb+0lImj6bothGTg3M0xJPXbhR/Oub/Z30tfFPxCFrJcfZ0+zyNv64xV39ri9/4qjQ7VTkRWTSke7sP8KzP2U1ab4kSP2Wzkz+OKqMIyumi1dK59P3XwhjlX5NXXH+5XY/D7QU8G2d1A9ys/mSbgw4rMY7c+vrTPMYdDipp06VJ80I2ZEpykrM6XVG+0SErz+NYt5Z3SRloYg7Nxyarea/8AeP50q3Ei4w7ce9atpk6nMaF8NNSsNUup3eF4pjlcHJHOa9hhES2cMLhWOwKRj0FcSuoXCZxKwH1p6apdBuJmrKNOEfhRUpNnaHS7STb+5QkcdK8n+MmrS+EbqwkttNluoJAxfyRnbj2rttP8WLawul4ksmD96Nc1wXxM8faZql5Yw2kwMse4SLIu0jP1qIxjOVpaBzSSujh7f4wWOpSLaC+bTrljgJPGYz9Mmt/TLiXVr5I7mUyiEboyWyGz/Osm60Wz1xQ01jHOWGQzIM/UVUj0uTT5l+yySwMmAADkcV1/U6b+FmHt5Xs0egx2cF1ITOiuuflXp0pW022uNQhRbaKHy8soC5OfWuTuLrUkVZ7afcP41bsfWuV1TQdV1nUhexalc2UiqS8olISNe7H2rH6m1rc2VdS0Ok+NXgCz8WeHZpZ3hs7+yj3JcsQgwOx9c5r5AkURzSfMr/MV3L3APUe1dF8ZPipq3jPUovDuk6hPcaHZEJNfSHm4cdSPb0rnLG1nvrhYrdDNJjlVFEYuOlzo6FnS9JuvEOpW2nWaeZdXDiONelfY3wb+ENh8O7EtMwuNXl/1sw/g/wBkV8e2rXGkXySgyW9xEcgg4ZSK+mfgf8dYtaK6P4jlAvwuLe6xxL7H3pVLpaDsetXXh22e6c7id54GcYq79gvo7iEwXGyOMBfLXoR61pR6W1xtnWKR88gbcCrVn4fu2kdm/dDtk1yxi77BdGoI3aNSMF8d/pXBR6/rj6hdBooo4owcLyQ1d1HZ/Z5C0l2GZl2iPPA/zms2z8Jm3Yl5mdixPtg1fLcVzlZPF1/HqLxQiBtqqCpzjkZp1z4j1SzjR2a3fcceX6V1GpaDpmm27X14u2NSoZlXnniqlwtjY3RQWMcjL91j82ehqOVoRm2Hie9mTf8AZVkIPKqDxW3bzajqUIZLRo2PZ+BRb397JIFit1gjI6pHXQabu8vEhZz6mtooHormXa6PesP37xp/unNaMOlkMS0rN29K0vJU5wu01Ose1QK6Y029jFzOa8UeDbDxdoc+m38QmikXALDkHsa+D/ih8NL/AOHuvTWk8TGzcnyJiOGX0+tfojIu1SM//Wr5x/al1jQ47FYr+53TNEUitExu3ZOJD6f/AFqbi0XTlqeP/D79orWfAnh6TRWUXtsB/ozuSTH7D2rz3xD4j1DxZrk2o6hK93e3DduSSTwqisWaHcVIbB4+70r1X9nOz0i8+J2m/wBsmPYgY26yY2mXHy5pR0eptpvY9y/Z3+A8Xhqxg8Q69Ar6pIoa3hcZ8kEA5+vWvfXXCvznI70iyN06fhUckbbQd2eMUdTm1b1M0scn602j+dFdfQxe4U5abUij5aYhKctNp8Y4zQAu2nKtOX5qlSOgDz342agui+A9Tuc7ZGi8hPq1fN37P+mnUvito3B2wl5249F4/WvbP2oro/8ACN6dYjjzZS7fgOK479l3Rkg8VanfzEIlva7dzdPmNZ21N07RPqFI8kEdPeqmua3BoVm7uymTsnc15r8Xv2htJ+GelytEUur4riKPPH1+lfHXi79qzxhr11Lcy6jHaW3O2KKFTj2ya2UW9jA+1pry98SK80jtHaZOPMO0AVm3ni3QfCNq1tFqViL1hhme4QH3zz1r88Nc+M3iTxFG8l1q11KnRI/NYKB24Fcn/bV1MDK8paVmyWbrzVqDDQ/RXVPjb4Q8OW8Ut5rlvc3edzQ2o8xh7ZFeMfEr9obQ/ibrQ02w05rJlUhLuRxumYDgEDpxXzFbam7RsWbc2MDdVGRnguEuYmKTRsHR14wetU6ScWaUqjpzUju/DdxDbfEK3a5jjKpIw/ejIz6HNN+KnjO4m86IFY4gxAjjGFH4V2Og+GbD4kaDaa9EDBdglZzHjiQDqfrXE+NvAM8q/vpZHAOc4614/PyvlZ9L7XmjzI8SvLxrqYkncD6VHDbvK2cYrv5fDNtbR/LDg1m3FikP3VxWvPocerepz/2P1FbGnymEYNQMArYpjy+nFZOVwtYtXk2VyKxriQGrM1wNuM1l3Dgd6IobkhzSAd6gmmAzUEtwBVGa5JbHarSIcrEs83vVCebrTZpPeqcsg65qlEhzEml5qPdu71FJLzmmNdbR0rSxnzEkjFc1SmmDZXvRJcMzcVGxWFSzcn3p2E5FeaTYD61TuJvJXcx57Ut1dLGdzH6CsS7uTcSZzx2FbRjc5J1CS6vi2ccVlytuJOafI3OOvODz3qMx1slY5W77keOc0p2quTQ3y0zG6mIeLgbdoqCT5SWHWpfLUDNKzBhjbQPYlsdZkjx5pDY6ccj6V6n8P/j34j8FyRpFetqFkDzaXJLAj0BryGa153AURrJGw2nFYVKUKitJGsJuLP0S8C/ETTfiJ4eTUbCTB+7Lbt9+JvQj0rauZljjBU818H/Dn4mX3gfVFubWYRljtlRvuSD0P+NfVvg/4raT46to1hcWl6o/eW0xwfqp7ivnMRhZUXdbHpQqKR2F1dHaR6ivNPjPrP8AZ/gPU1DbXmVYh+LD+ma7a+usL6N6V4l8eNSMllp1mDkzSGUj2XI/rXPTV5KxscH4KjCSq3ZRTNWY6t4ssrfqrTLnHoDVnw7i1hdj028/5/Go/CKG+8dRHGVjVnP8q6bWbkXc970T/UoOnFbVxcCHTbhicDZtH1JrC0tiqJ7ACptausWcUZODI5OPYdK4Ye9Ihmbcz/OQOveqjtuU0yaTy9oJyTUUjbfauuztchWuc74+v/sXh+7YH5ihArxmGEJbw55Kr/OvQvileFrIW+7mRgK4eaPy4v8AdrrpR0uU0fvVb6xaqoXz/nq9FeJIrFH3j2rjfJHXHNT6Ld/Z9Yhtc/LMpP5Cu+NR3szx+U6Jm6+9c/rGRPGR3OK6KRBWBq2dynHQ1VTYlbkSGp1aqsbFhU8YrCJqTK+KkRt3WosinAnp60wPkf8AamkNx8T3TPENnEn9a1/2RbQL4r1Wc5+S12jPqW/+tWZ+0NavdfFLUnxkGKH8P3YP9a3P2d5Bo15eSEbTJPDFz9Mn+lKLNOh9PyMabupZPvU2mZjsijIpN1G6gBaG6Um6loDUuaUok81e3pXiP7Q1vaaKLa+lsPOEbZTZwTnjt6V7LYyNFJJhC/favWuU8Qav4fu9altfE8IhtJImFublCV3fhVShzJDi7HxnpvirxtplxJNpuuXcEJYlYpAHVVJ4HNb9n8WviDZOzyCy1MdSGUox/I16b44vvhtou0W9y0+WKxmxTcs359MVxehzweLvFi6ToenloSNxlmcAxqPvM3HAH1qOWpF2RacZdDqPhv8AFzxH4o16LT5fCxiGMzTiceXGnGWfI6Vm/Hj4qW+tW8/hfw7K0OlBsXdzCcG4cdQG/u9azviJ8QrHS7OXwz4Wby7LOy9vlBLXbjggEfwj/CvMbKym1G6it4Uw7cKCRhR6k9hWrk2rFKEU7pEWl6bJqV3Da2yjc2EGTtVB6k9gPWvpf4e/DOy8N6biO4tr69mXMsykED/ZX26c1wei/DmzbSWtTJHdrIv794myG/2QR2z/ACrlr34WtpMxbTb7UtOI/wCeUz49utOFTkewpLmVkz1n4ifCxddsnubSD7Pfwr8u1eJPY14GVutJvirK1tcwt0PDKRXUWepfEPw+VFl4ruJUHRbxA4qad9W+IVw6a9FZ2+shf9H1C1QKk5/uSDsT2PrUyqKTvYKaaVmeo/Dn9obxRM0EBuft88ahWtZTgyqP7vvXrml/Hm0uuNYsr7SecZVfMX8SK+JZEu9HvuRJbXdu+B2ZGFe9/D34raTruksmvXi2GoW6gPK4+SQeuMdfWqjCnLd2FU5o6pH0lonjfRPEe6PR3jv5VALGRgmM9Ov49K6+3+0rbhpURW/uodwFfNtqugay3nabq+nzlujRuFP6Ec1u6HF4i0O8WWDUbqW1yCY1kDrj2p+yS+GVzJSb3R7k0y3EbK4DeqsvFV/3XJ8pWb1xWdY61aapCpGoRrIy4KTDYwP9akaO5toceWzBTnzFYFTWEoyT1NlJFxbwqSCcD0AqeGeOQqCT7VQjmDQq7wNGf9rvUscyNyAc9sU0D2Ne6tXuIAkchjP96mw29zDy9zvHuKktpWkjXK7fXIriPih8UdP8AaHJcTN5kx+WKFesjeg9q7YtRRzavQzfip8YLXwDockj4OoSZW3tQcs3UbiPT/CviTxPrV14s1a4vr+Zp55mO4nJPP8ACBVvxb4nvPF+uXWp3jl55mJCgnCDsADXvn7PfwDVY4PEniS280kBrOxdR3/jfP6VGstTpjH2cdTyG9+BuvaP8PbXxHdoI4pmwsBH7xVI+Vj9ea840u/mt7ovEzQywPgsOCrDoa/Ti402LULd7a4to3tyNpRwCDjpxXz38Xv2aorq3vNX0Qqlwo3m3VAC5/DtWTRpGonozp/gB8ZE8faWul6hKq63aoAWb/lsvHzfXrXp+rafdTalaXKXrRWkGS8Cr/rD7mvz50nUNS8H60s0DvZ39nJ2PIYdfwr7Y+FHxUtPiP4dSXYf7ThUfaYVOOf7wHoaEjOS6nVDPOeOe9FBYliWGMnNKvNdS2OV7igUqt2ooVeaYCkVJGOAKTbUka7jRqA9I6tRx/KO1MjjOcVy3xa+Ilp8K/Aeo67dFRJEhECN/HIRwKaQHi/7WHjbSPDuoWQv7hXMMRItkYbiTXz1H+1HeabpM8emaTa6ZbMeX+cyykdCTux+Qryb4geOL7xdqE+tarO01xcOXJbnqegB7VwusXz3FvE8vAP3UHAFaKK6hzdDpvFXxI1HxVqMl5fXDSzMT1PQelcnf6s9wQo+YelVbGGW9bgHGetdFZ6BtUORuYdq0RBTs1eS2XPBqaTEEYdjk9BVqaFk3BAAcdKpx2rMqhyTjmqHYmExjhEhNWrW7juomUH5jUEkIaPZ2rPmhlsZPNX7nerEfQP7MuoL9o17RXb/AFiLcxqe5HB/SvRfF9lGLUqEUj0Ir5t+Fvi9NB8Z6ZqDPsiEnlzY/usMflXuvj7xVHYyqmN4Y5B7FfavBxkXGpzLqe9g5c9PXoeV+JrALcuygqF7dq4a+2rIVPQV6b4n2Xdn9oh5jcfe968n1SY/aGFZx2Ol2M65UZzmqMrYqxczD1rNmuAOtXymcrENxJt71mXFx82M0+6uqy5ZCxyTzW8YnLJjpLjNRGTqaYXDVDNMI+/FWo2M3IbNJVGaYKcdqLi6HaqMjPI2AuatIzch8kw6CmbWk46CnLGkYzKcY54qneasifLHVqJPMt2WpJEt1xnLVk3moZXrz6VVmvGckk8mqbfN1OatQOeVVvYbPN5jZY8fWu7+H/wjvPFUsV1fq9np3ZSMSSfh2FcJHI0EySIxVlOQR2rVufHGvXC7ZNYvWXptE7AY9OvStdjA9v8AGXwR0bVNHT+zI00++t12xyAErJjsa8A1zw5qfh2Zor+xmgIOFfaSr/THSvQ/gv8AES403xEumalcyTWd3kKZmLbH7dfWvpNYoWyfLThv4lBPT3obZSPhJo5G5Eb/APfBqOTMHLIw9ypxX3n5cPXYv/fI/wAKbJHbSKRJDEy9wyDFRzPYrlPgxWMnzKNw+n6+1TxwmTHHNfVXxC+DmheLreSezih0zVQPkmgUIrn0YAc18teIdJ1Xwnq02n6jCbe5hP4OOxFVqyWrEnkuuBt/OmNagjLtt/3RWb/aU/8AfqP+1LgN9+oEjSaGFehYt9K1NF1x9NuoikrxFD+7kBOVP+Fc/HrMo+8qyD0IqxHqUMvEkez6VMo8yszRSsfRvg34wvcRx2WtPltuEux39Aa5n4qamuqeJYljkEkcMQAZenPPFeX6feeSuEfcjfwnqK2rfUPOZfNJLDgMetebLCxT5onZSrdGdBbny9PlbOMCtX4Zw+ZfXt3juEU/rXO3UwWxKhshvSuq+Ha/Z9JU95HLHNedVThFpnZdSeh6xp0n7sVV8RXH+k2qA/cTn8eaTT5sxYHU9KzNXuxLqkzA5AbaPoBiuOlF3uVIZcI0kyMHPy9RUd1cdck/LTGm+bdnAHWs67uN0bNng8cV1PsZ9Tz/AMbXBvtchiz8iZb+VYd5IPnHvV3UJvtOuXEhOQvArKlzJM/oTXdBaA2fue2RTdNh/wCJ1ayHqCRn6irBjzTrMFb2IgfxVpH4keYdHJWFqw3DPvXQSLWJqi7lbNdNTYyW5mQ9qtR1XiHSrMYrmiaj8ilVvmH1pKTmqsB8+fF7QzffEa8bBKyRRHI9lA/pXM+ENSXS5TkqpOojH0GAK9y8V6Ml1r0ly4UbbbJ/AV8qx6p5moQbH4a53D/vvNTFF2PucPujDD+Ln8xSbqhs2LWdtnvGp/QVMRVEBuoDUlOCigBacGpOKXIoAltZPKnBA3FjjFeJftjasdJ8MaBqcHE0N4QFUkbhs5H0r3PTbOW8vFjjxnGRziuU+MXwftvHnhU2OtOILeN/MjuBJzE2MBvpXTTlGyuyGnfQ+IdHtdY8davbaTpdvFOs0huDIy4jt0P3izYGFHqa7nxJ4msPCejv4W8KODCRt1DVV4e7cZyFPUID+dN1vUtM8B6DN4R8LXE10sjH+0NWJ2vdH+4voorm/DvhXUPE2pR2Wn2z3V1Ifuxpux7n2q6lbnfLE6adPlV2Ylvay3UhCDB27juOFRf7xPb+tS2fjLRLOe50eeLz9Pu1ETXOSryMRkMMfdGRjB9a9m1r9l3Wb7w7FbWt6IJSd9zHJA6lm7Akdh6V53qX7KfjFY3WCTT52J+555QgHqTkfTvWcItO5UpKzOW1K90/wZcS2j22pQ3MJUb7eZ9jgjIwc46V0Hhn4ka1rsIGlaTq13EzbPOZMxrx3ZjWsvwm8ZeC7NP7WFrqUa3CysPP807dpGOfTit/+xNcSOIR6ddJbN92OGPamD06V7OFwsMRrUkoniYvFSw9nThzGNZ6541WUpqFlosEWflEzMZSM+i966xYU+wm6udImZc4MlrGwBPtmoLHwpqVxe2qvp1yNj55iJrppNF1D7ZJBElxGMZBjQnGPbFeHnmIpZbKNLD0+dvdmuCnWxMHVqPl8jB8QeE4PHWmpNbq0erQphGmwhmUfwH/AGvSvI2huLC4ZSphmjJVg45B7gg17HfW+s6TuK2d3csxBw0RQkflUviTwQ3jjR3vbWBINetkBkQH5rhfQ8feFeNhcXVxDvKHKj2YaLV3OA8M+B9B8YKz20Js9UTmaGCQoc/3lAPI4rpYfB/ibw/JjS/EOoW7rjAkfeAPpivP7ea80fUFmty9ndQkj0ZfVT9a6SL4ieMPL2+G9Ok12aQgyQvGZHhI67QpBwc989K9Hldyzurbxh8T9B8sjUrHVYU+b9+gDHHavfPBvxmuda8Nx3GowaSLxEJls2uvJbjpt3Ag5/CvmK2+JHjSGMDXPAd2sXXzooHhHv1Lc/Wprf4qeHb5mW+sL6yJ4dZIg6j8c1LUlszOUY9UfVcXxu0WGJP7V0fU9KVlz5klsJIiPUOhPH4DrXWeHvFmgeKLdptKv0njj+80akAfXIr5PtPE2j3doUstbJhlAXyXDRg+g4616f4D1Z/h/wCE7zVb+4Wy0VhnywAWmbsFJrSHtNpbGMlG2h6b8QvHVj4J0WXUb2+3RBcJBGQDI3YetfEHjz4gah488QS3t9K2DkRwA4WJewAqf4mfEjUfiFrUt3OGW3XK29qrYCL2/Gr3wZ0Dw1e+JLa58Z6lbabp6fvI7W4JU3DA+mD8ufetZPubQjyq56B8CPgTe61Na+JtVtMacjb7e1uBtMx7MQe3+FfVDPqJ8uKFYLbjDDG7H07dKZpLaPqlnFJp80N1bhQIzBLuUAdAADxWnJJ9njAAUnoAeDQ53WhhJ8zKW2+hJWS4M3fO0DHtwKkXzmGDlhnvVyOZZMKR83f5af5ZX7v+FNXJufPX7QXwV/tq3fxBpNsqX0QJljQY3jvxXzv4K8Yal8P/ABFb6lZFopImxJCSfnXupr9Ab24gt4Wa9ngjhI2tvbAI+tfJnxy+FsdvqlxrmgAXWkvzPHCp/dtzls/lTNYtS0Pofwb4w0/x1oUWp6dIMMP3kPUxt3U1vKMr6V8U/C34kXXw315Zlcvp05C3MHJDL6/WvszRtUtNc0uC/wBPlEtpKoZW649j71tFmMo2Le2nKvel4py81pYyHL2qeJeajVRViEc0rATxr/PGK+Df26PigfEnjS08IWE2bfT/AJpwp4aQ9c/QV9s+NvE0Hgzwjqms3GAlrCz/AI44/WvyY8SeIZPEGv61rU7l57mV2Ut1+Y/4VtBdQOR1mc3V4UDbo4+FHY+9VfscusXUUMWfLj+8xqSxha61LyBy2M49a6y00yWxjVI7ZgxHO5SMe5OOa1VibXIrPTrfTbcbjt479aZPqeRiFQi5xuY/5/LvWmvhu6ury3hn3W7zsFRrhSq8/wA69B8J+A77wv8AE6w0+OK4uZjEXE0VkHdV2/NIisdoHpI/y45wal1IxV7lKNzyrT9OvdWvTDZ2091MEMjRxRlnVR1dgOFUepNWrfw1qd1ot3q8dq40y1ZUlumKhA56KCTkt7AV6jpOkx6DD401UQj+z1D2VsJtTURSuWOQxiwZz/u7V+orhNT1qym8L2mj2umR280UpnnvJpTI8jnoqgDaFx7Z96yVSU9i7JGPq3hnU9AjspL+D7MLyPzYkZlL7eoJUHIBHrWZJIHXYw4PY1PcFTu+YsMbdzEs2Pqef1rOlba2Qa6ot21M2ZOpb9JuGdP9W3UV1OnfFJdR0+Cw1eVneIYjuG5OPQ1iTsl3CY3G761xmp6bLaSMVGUPbtWVWnGotTSnVlT2PetM8RWt1o8los6y85UK2a4TVVdbiRuo7Yry2O+uLPmOV4m/2Tip08T6jxuuGb61w/V7bHasYuqOnurgL1b9KyLy6z0rMfxBK33mH5VTm1xv+eS1aotEPEqRoTNu+8cVVZXbhVZv91cj86zJtZL9sfSqza5qAj8sajd+X/d89sfzrRQsYOsXppJIuCjVmXF8Nx3Njmq0+pXDHBuHI98VRkIbJJJqlExdVlyXUooyMfPVebWJG4jUKPpVNmVenFQtKc9MVXKZ+0kPmupJD8zVXdh1pzYINRbSarlDmb3DeGPSmn0pT8pprNTHqMcDNQNj1p8khqBiaAFWZreZJY2IeMhl+oOa+vfAfiZPE/hewvlfc7xhX/3hwa+O23dvWvZ/2c9dYXWpaVIx8ras8S+mTgj6VLA9+3MelPWJpBzToYwvrVmNto6VnzI1RCloOCf1rzP46fD6PxloLXVrGP7Qsl3ow6so6qfXjpXqTZk4AOaYbMt1AAqefUGmz8+mjeOQqwIYHBBXGD6GlWEt0619g+Jv2fvCPiW+e8lN1p1w5y7WciqGPqQyn9K+c/iZ8P7v4c681nJmezk+a3uh0Zfc+taKSexnytHILZlsc4PvVuHTVxklar7H9cVNHG/rQ2IuRQ+SQQw/CrkNwy8Zzms9Y++45qaNSvU1mWkb9nfBF2yHcp45r0PwreQ/Z441bhRXlUT/AC8mtPT9UktJE2SYrlr0Y1InTTqOLPoTTLgJtY9FGaw45vMkZmOSfm/OsTw94vhurKaJn23Ajwuehq9DMO3A6c14/s3T0kd3Op6o1Cvmo+Oy5NYuqSLbW7gHpVprwqrAHAIxXNeI7w/ZpgD2x+dNWbVirHIx8/aJeu5jiq0cbNg46mraqYbBQetJs8uNSPrXdEhn7ow7poUcqqblyQDnn8hTreHbcxnuCD618zaV+0BpUMEcketarLnkK9wp/wDZK6ex/ag0mDAlMk2OhcgmlzRunc4eVn0rKuMYwSe2axtTjGG5xxXz/q37W8BaSzs48zeUZjM3ReQMVn2f7UlzJ/x8wRuPTcOa3nUi0ZqnK9z3mNfep0z7V4nY/tJWk7kPYrGvrurb/wCGjPDtlb+bdqQhIGVPQ1hGS2NOVo9V2mnbtvNeXp+0r4M+dridraEHh2dT29KbJ+0v4Da+S0t72e5kZd2Uj+X6ZzWvKQdF8ULxND8H63qbKN8dmyKf9oggfrXxHp0zf2lZqvP71AM/71fRvxu+M2h+IPBmoaLpZmmmlCMZGXCgbt2PrXzd4Vie68V6ehPytOi/+PClHc2Wx+hlnxp9qO4iX+QqXdTlj8uFFHO1QPyFMo6mIq06o1bmnbiKB2JKPqcDvTVY4yadIyQwyzSssUMQ3O7nCqMZ60FGpod1DY3huLlxFDGjMzMeAAD1NfNnx++P7eLLqfRtAlZNPj+SS4UkGT1AOelYfxi+OUniaWbRdBlaLTFciWYcGYj09q848H+Er7xdq1vp1jA01xIeFA4XJ61lyqTuzeEFuxvhfwdqPizWbbT9NiaaeRwMLkj8T6V9w/CX4RWHwx02LaFn1WUfvrjA4z1VfQVJ8JfhPpnwx0mGNjHLq0o/ezHAOe4WvQmUNjjlTXn4mrPaA5TvoiTzG45qGaGKfiSGOQejqDTmyOxP0pwVj2IrzOev5mOhnaho+nXFqwmsLaSNQTtMYA6d6ytL0zSbizhmtrKJ4yuAY2JXj0rfvNq2sgc7RtI/Ss7TVgjtIhGvlxhfurwBW/1nERi1zGkIxa1RWTQ7GGZ5VglidlK/I3FP0mzttJkZ4zKzMD80nzH+Vaa54I3Y9cVDOUVsmVV/3hWMcZiOr+8qMY9hmmaNbPez3kri6eQYAkT7n0zVPxF4Jt9Uhd7dY7S5ByjRIFGfU8Vq6bMf3g3B1B421f3cc9PavWp4mUoJMwlFxldHzH8Vv2dtR1Czn1izWFr+MbpY4f8Alt/tY7GvnjR9Y1DwR4qt76ylax1C1f1IPXkMO4NfpC3zLgHmvnn9oH4C22uLJ4k0SDGoID51vGMCReMkD1raniNbM6Kc76M9H+Efxe0z4naQUOyHVI1C3Fq/fj7wHcHBrem+G/hLVJnmuPDunvKxyWa3XJ96+DNA17UfCOuRX+nytbXkLkLg4+qGvq7wn+0f4e1bw6LzULg2N9GmJoG/vD0+tdLqSUlpdE1KLWsWdNrVx4d8O6bdzXGk6fZ6TaDG57dQSfQe9fI/xS+JN38QtVG0G30i3+S1sx8qqo/iIHernxW+LF58RtTZVdodLjc+VB/ePqR+FaHwP+Ec3xH1gT3JaPSbZgZ5CP8AWeiit6lZWuKFNQ1ZX+EPwhfxpeLf6pui0iI7iMYab2X2r3d/2SvBetXH9oi6vy0g4/eKQo9BxXrWn6La6TYw2drawRQQrtRQg4FWI5H0+ERwRIEHRFOMVzfW6MlaS2IfO3ozyrR/2W9I8PXDzaZr2rWUoHyeXKML+GK6LT117whqljYah4hOq207EN9qtgGCgdQ4I/UV1tjrk1xbxyNAA7DnBpt4sF+we5tdzqpVW4JXPce9KOMwyZMqdTqbMOWhUrIrgjhgP/r1HJZCf78spHQqHwP0rN025i0y1SACYovA38nrmtK2ulmjZozn5u9dMcTQqfDIycJR3Il0Kxjbf9lidxzvkXc35mk1CCGaGaO7MT2bJho3GfrVxpulZdxo8V9I6+YyK2dwHv6VanSk+VPUnVanyR8bvhQ3hHVJNR01N2kTtuG0cR57fSm/BD4sS+CNQGn30jPo1wwVgT/qSf4h7V9Sa54fttZ0ubTLkeZCRsG4V8ffEz4e3PgHxCYpVJtZ8mGQ9MelW1ynRGXMrM+0IZ47qGOaFxNFIodXXow9j9KnVRu4OR2r5r+BXxgOjzR6BrMzGwkbFvM5z5THsfavplNrYKkMpGQw6EetWncwlFxYKtWoF+bFRKOaswqevAq9SDxv9rrWIdN+CesxPOsU1xtSNM8ucg4r8uLi6IcAncNxyBX1X+1n8Uh428cXGn27s2naeGt0APysw4J9+c18nray3WrR2kSMzu/G0ZreO1gNjQ1h0W0+1TR+Zfzn5FY/cX1rtrTxFFeeH9PtodPBvY5ZLi5naIMW5+Uc5+ULj8ataD8Kr7UNFvdZlVJFgO1U5O5v7o+g5J7V23iLQ9P+Hul/Z7a38++vtNMQuXIyGchmfb1CgfKM1lKetluVax57ceNr+91K31CedZ54DmLci7V+igYq1D8RpYdXvNWvdN0/VL+ZCge5gwi57lEKqx93DVzU2mtD04HoKzriMqDx9at04y1aGSXV5JcNuZgDncNnygH2A6fhWdcTNGOGPHTnGPcU2ZnXOBVWSbfx3q1pohMWe8+Xpk96pyXOaJGK9elRYDdjWnMS0RNIS2elRySLMuHGaka3bqBUbRsvaqJsY2oaTGxytYt1YmPoK6yVcfwk/hVKa18zrRykHFzwkdQRVSZfauvuNJ3daozaQtHKByrg1A8LehrppbGNewqhOqL0qWhXMCSFjUTW7ZrTmZRmqkkntUMW5TaE5GRxUbqKsM5qCSkFiJsYNQsxFSsKYyjBNBSRDy3WmN1qSmtjn1o1HYrtzxTCuBkVI3WkbGKWgys2Sce+K6r4X+LrXwb4oS9vRIbVkMbtGuSMn0rmGG7ioG+8ADgD0qWrjWh91eFtc0jxhZJc6VfRXMJx8yt8w9ivatmS3itfvMSQa+E/CPjTUvA2sJf6fMy4OZYf4ZR6Eev9cV9d+E/H1r4+0GDULNid4AkjzzG3cGudxsaKR0U18qZ2iq3mTXDYGcVZ07S2upMmttbWG1UADJqNirmLDpM0nJOBVLxZ4B03xdos2nX8KyI4wr4G5D6iusGWXavAqFpjb/dHzClzNPQep8MfEP4e6j8OdWNreRs1mx/cXIGFYds+9cr5xXPtX3x4q8E2/wAQvD9zY6lD5kTqdjFeUbsR+dfEHjrwZqHw/wDEM2lajG0bISYmI+WRM8EV0RkpGRjrMd3FS+aSvJxVZWFK0nFNoVy2sx6ZqSO62HPWs/zKPM20rBc3rTVnjdSDyDnNeh+HfE0d/GsbsBLjA968jWb3xV2x1BrWZWViCOlYVaMZx1NoVLM9pkuV2k5rk/EV55mEU/ePNGma0t7actmQDmsi6kM17tPTNeZGk4PU9BSuiW4YbEQ06ZgI1HoKglHmXA/2abM25c9a6LAfUqLGrYAGKmknjjUDGfxrX+H/AIC1T4k+Il0bSAhuihkZ5DhVWo/HHgfUfh/rU2k6t5clzCRloeVNc3LszO/Qy7PwzrWoXT3NhazT2bfJK8aEhT1xmtpfCOqxqM20oUDng19W/sU2sUvgTXI5ESQfbFyrgEY217teaFpqoQLC3wev7sV1uimkzFzs7H5sNpN9b5zE+R6ZrK1rStV1rTXtbOGe5m3hzHGpYhR16V+iN54S0WaZt+l2pz1/dCoNK8D6JourHUbGxjtrlkMZMYwCD14rFRSZbmmrH5qN8OfELHeum3TvncVaF6p6h4S1rT4WYw3ccoGSHRlI+lfqp5MR5MUef90UjafZzYMlpbyEc/NEp/pWnMZaH5yWCXltY2y3SsjmJchs8kDrzXXfDm2Fx420KIjh7uPP519BftP+HLGTwzp1zDaRRXP2ryhJGgU4KsccfQV4f8NbLyvHekMTgQv5p/AVN/e0NdLH3MJFkjDp91uRTGrL8J3ovtAt5M54K5/GtNmNX1MLCUu6k3e1FAyVOnpXm3x88E+I/HngtbXw3qLWl1DJ50lrnaLoD+DNejK3IB6VLuDMM+ufp70AfntaJNFuhuIWgu4XMU8Mgw0Ug6g19I/sl+INE0fxJdQ6i6wX0yBbeSTp9M+9dD8WPgZbeNLiXWtIVYNcZcOi4C3OPX/a96+c/s974fvzDcxSWt3A2DG4IdSDUxmovU6ormVj9LZtPtrqSKR4wzRnKN6Zqx5Y9K+Z/gX+0T9oWHQvEU21uFt7xj19Favo5bosoZSGBGQR0NKeIoU/iickqcouzLXkr6UeSPpVdbqTbyMn2pv2qXkBeaj6xhuxPLIlksI5hhxuHoahXR7fbs2/KO1NW4nCkuVWmNqUi9GVqSq4WWvKWoz6MvLbqihRwBwKrX2kx3ke1iVGc/LVf+1Ji3Cxn8aSHVrl5HDQLgHjDVfNhnuh8lSOosOhG3P7u4dR3FaK2+1QCxPuaqLqUufmt2A9RzTm1QL1ieqX1Yi02TyQ/wB3rVOa1uGOcx46d+h60f23F5mw/Lxk7q4P4tfGC0+H+lMiYl1GVMRQ5Gef4jUqOGqaxLjGpfY8C/aW8G6ZoPiRbmy8u3e4y0kC9iMfNjtnP6V4fN+8b5hmt/xZ4mvPFGqTXd5O9zcSNkseef7orpLr4HeKLXweniN7VfIYeY1qD+9VOzYpXhHQ9BX5dRvwh+Fd58T9YltoZkt4LdQ08zH5gCeAB36Gvtjwn4Qs/B2i2+mafEscUSjLDqx9TXw18PfGl74B1qO/spCD/EvZ19CK+0fh98UdM8eaSLi2fbdKB50H8Sn/AArWUaUo+8zmrRn02Ora3fb90H8arTWrsuBES3sastq0SqS25cDPSp7e6juk3IcisI4fDTfLGWpzc0462MWx0uS3tkjKMCowan+yuB/GK1WkVOpxTVuEPeuaWBwylbnsyvazetjHa3kUk7mA9xmptPyqy/MGG/09hWkkkU2VDBu1VbjTQ0heJijd1BwDR9QcffpO4e0vox6sGPHNWYkCrVazjfneu0g4+tT3FwLaPcQW9hXVhaPs1z1DKW9kZUg/fP8A71YXjPwTYeOtHksb2JZHIJikxyh+tbu4ySk468nPavOviv8AE6PwfpL/AGaYLO3yLt5Zj7e1ehJq1yop3sj5W8TaLceFtcubCcEeTIQr4PzD2NfQHwE+Lwv0i8PaxNidRi0uJDjcP7p9/SvAta8QX/ia4WS+l3spIRQo5JPYDrXsHwN+Ct5eX0Gva3DJaWlu4e3t2BDyt2J9BSpp7m1S3U+m41O7Bpup700q8KcOIXK/XaasRr0JGDXmf7QvxIHw58A3E0Z/028zbwfUjk/lW6WpyWPzR8Uaw93rFz5xIkWVt3uc8mqvhWWGPVZZ1B85sIrKM7QTy1Z3iiTzLmV+jkk//XqlHfzDFhpx2ybQXl6FiR61t0sOzR9CTfEXRfCdlqWmW12wtnZTEYmy3GCQfqwJPrivN9a+JFrqV5Lc3EjT3Eh+aR2yT6V59deGb1hvnmJP51kXWiPDnEjH8amnTUdSmzvn8W2sn3UGKrya/bS/8s1NecvDNFn5m/OhZpl6Oc1oTc9DN7ayf8s1qORbN+di81wK6tNCcEnirMPiAjGTQFzq5IYFziJSKpXGI/uqo/Cs2HXFbq1WGvkm680Bcilu2X+EflVSW9cfwirFxGGXKnmsy4Z161rckJL9z/8AqqjNeEUktyg74qtJMrU7ohoZJeSGqU101WCwaqsig96GSZ00r1QlVm61sPGsnao5Lb2pWbAwJLcjrVeRR6VtTWRP3jVZrOMfe/nUtAY0gPpVdlPpWzLHFuIBqHyE61AGQ0J9KYyN0xWxIi+lQSRrzxQBleSaPIb0q/5a9gRTZAEXg80rFamZLFt+tV+Spq9OdzDHXvUBj2sR2osBUkUL9aqOx3CrVxVRv1pAQyfNXZ/Cb4hTeAfEiO+X0q6YLcRg9CeN31ziuOVSx96DD1OAOc0AfodpF/a3Gi297aSLcR3K7o2Q5yKux2LyL5rnHtXy1+zh8XofC9/FoWsyM+nTMRbSv/yxc/wn2r6/s9Om1XE/CWx+4V7j1rCSszS5nR25kwsYyauLo0cK+ZOwUAZ5NWNS1Sy8OwlSQ0g9a851zxdcatIyI22PPRaVh3Op1bxdbWCmK3AJA/OvCf2gPDbeOvCkuoQWxa/sF81Ze5QdV/X9K9K0Xw7c6rIM7gueSRXUaxp+n6TpMtrNhhIpR8+hBBoWjGfm5HLu/wBn60/cPWtDxtpKaD4s1SwjOY4J2Cf7pORWQvatrGJYWSl3ZqEcU5WosBMrGpFfmoFfFOLdKQGrpt81rJwxANblndCa43E1yEcpVq19NvMOQ3pxWE4LdHTTn0Z0cLbrhz2qOZiqsR0zUVlNmNiaJpMw/jXGdtz9SP2LdADXniLV2QbFjjtlYjueT+lcl+1da7fiNJzncgIA9MCvb/2T9FOlfCaK5cbH1G6kuBx/CDtFeJ/tWWd3F8U3nbP2WS2Rk479D/KsKi2RitWeofsR3B/4R/xFBnlZ42x+GK+j7z7tfMn7FNwFk8SQDrsjf9cV9M3RPSvQWsUc8/iOfuvlm4pqtS3/AMsmfeq6yYrje5VyxuPrUiycVArBqcvWpGeefHrT5NR8L2ARNwjvkdh7YYGvA1to/DvjxY8bPKgJ+hIr6o8VWY1DSVicbv3qMfz/APrmvk74qX62/wAS9V2HCxskf5KM/rQty4n0z8H9QOoeC4XLbis0i/rXbNXln7O9w03gEMeR9qkx+depbs8VpoQG6l3e1N70ZNGgDg3NO3VHminqBc00quoW7YAO9ece9Vfi98E9N+Ili9zDGLTV4x+7mQY398H1p9m/l3UTHswr05bqNlA9AK5KkYN3lKxUZSjqj84fEmgah4T1aSwv7d7W6hb7vIz7g19BfAX4/KFt/DniKULg7ba8Y8H/AGWNer/GH4W6Z8SNFYlFt9UiH+j3I4OfQ+oPvXxL4k8N6h4O1mbT9Qha3uYW6Y4I/vA1ElCouS9zsT9qtUfo0rblBUggjqO/vS8+lfMPwF/aEOnm38P+Jpi0B+S2vG5K+isfT3NfT/2yJkDr86MNwZeQR6iuKeFjHedjklGUXYr3GdjYGTj1xWfDIFzuQ56ferT+2QTRg+WxBHpVV2sV628g57A1hHCqLuqiNIysrNDPNjA+43/ATmmMysePNXPtUy3GnqRhZEP41ZtbizuFYx7mwcHOa6FRcnZVEVz26Mx5s2cbTfa5lzxgjIFammyG6s45Gk83cM7iMVamt7e4hZGVtpHPUV5p8Xvi5Y/DbRzBbbZdQkUiGDOSP9o13fV+VfEZ83PokRfGL4oab4BsTgifU2UiG3U9+xb2FfHmveJL7xRqs15eyPNcSHkg5+igf0pmt61feJtWlvbyWS6uJm+Zs55/uqK+jvgH8BobCO38Q+I4F+1MA9rZSDGz0dx69K6IpRVrnVpTjdmZ8DfgS1msfiDxDBuuNoe109h93PRnHr7V7ncW+ovIy7bd4s4C7COMdOvIro1t7WaaRlfL8K2D0xSNZ2y/LvdD9TXnVaNSUr3X3mXt1e58w/G74KyW7TeIdCt8Qn5ri0VfuHuyj0615P4J8bah4H1qO/sHb5TiRM/K69wa+82s7dlZWl3KwIKsAQR6V8yfHb4IjSXm13QlMtkx3XFug/1Z9QPSuinGXLapY2hWU3ZntngnxvZ/ELw6L/TZMttxLCcbo27iu30mMrBgqVI45r4R+Hfj6/8Ah7rkd5aOWiJ/ew5+WVfT619veC/FVh4w0ODU7CUSRyD5lzyjY5BpYfDuNdTWxz4hOKNO8X5gapM6Rt8wx2q/dQmR0IfAB5qOXT0mHWufFYR1KrmtzGEopK5mW0hWVmijZxu6g1q2140smxoypxmqMtg1vkoXI77ataYPvZ3E/wC11qsL7SnUVOzQ6nK1dGjxVK8hdmZt+Ex0x0q4frg1xPxE+IFl4R0qWWWUFumFPOfQV71VKUeWRhTTb0MP4gfE3T/B+nznLyy/dCgffb0+lfKfiDXLvxTqz3NwzSyu2I4U5xnoq+9XPFvii88Va09zMWIY4ihU54PQY9TXufwT+DA0lYde1yJPtbLutrVukY9W96xim7HXZUyD4L/AtdNa317xBErXeMwWRGRGOzN7175CNoHt0qJRjPv+tWIxnr6V1aHNKTerJYxtr5y/bWm06bwDZ27zgaulyJLaFTyVxhs19Gv8seR25r81/jJ8QLnxR4w1S5uJHkkaV9mTxGgOFAHbgCtI9yIq54jqluZLgIc/M+335IGP512moLFZKkUMCxrGNowOag0zTVhP9pXYDEcQxnuf71UtU1QzSMScnNaobK9/MGBDVgXKq2cVZuLlpCeapNnJrQhmZeWpbOBWPPG0LdK6l1HpVC8sxIMgUCMVWjlXa681UudLP3o+h5q7dWLryODUUdw8PDc1NgMdkmhY9cZpY9TlhbBJxW4THcjkAVRvNNU8rSAbHrwUYJqz/aMV11Irn7ixkUnbxVJpJYemaaA6e4s4rhcqeaxL6zlhbKfdqG31loeCa0I9WimGGIxVKRLMN7hofvg003gPetm8sYrpcqRmucvrOSzOccU7k2LsdyvrUzXAPeua+0OnepkvizYJqkI0biUvnmqEi7u9O844PNVpJTzQwGyQjOc0xo+6moJpiO9RrdFe/FZsCR5GqMsW60/7QjcUvlq3SpAgdvSqsuW+tXHhx2qHytzcUAUY4y0nI706WMfO2OOgrRMIjjLEdqpL++U/3etA7GLMxaQjtVcDc1W7hVWY8cUyzh8xyccVLHYZHD3xTjCcVd+zn6VBdSrbqSTmgCsP3GWB2nru9/Wvrv4D/tBf2z4POi6g3/E108eWGOB5idjXxneagZGKg8GrngrxDL4b8SWd6rN5auEkA/iQnkVDRVz7X1DVLjWrlnkLda6Lwl4SbUZhI6YRf1qr4L0FtejtZoVJhlAYN2wRmvSde1K18G6WsKFTNtwcVA9ylrWqWnhizZF2iQL0XrXlV9q1x4gu2LOdpPANV9Y1mfVrp3ZicmrWj6Y8xUAYHrS21HsfL/7Q+iQ6P42SeL7t1CGP+8OD/OvMQ/HHFe9/tZW9vb3Xh9YcF1SUMw+orwFSeK26GZJuPrT1pAo29KdTAX+KpKYlPqWA5Tg1Zhk2sD37VUp6E5pFJ2OjhuPLtlwcZqdmzGvPBrHhmMm1M8Vpsf3Iz1Fcko2Z2RldXP3W+G+k/wDCO+AfD2nFNrW9jCrL/t4yx/Fq8J/a+t3W40e42ZQgpuxX0nGwXGOAOleHftbW4k8F2Dj70dwDn6iuGp3CL1OU/YxvPL8Wa7b5/wBZaKcfRq+r7qvjf9j258v4oXEZPEtlJkfTFfY91XdD4UZVPiMDVOG4qkvvVzVG+UnvWesnyiuOTsxxRYWTFSrKGqnk1MoFIZLMi3EZRhkH3r4W+I9+Ljx9r0meDeP+OGx/QV9zs22N2PYE1+fviiY3mv38zHd5lxK+fqxNPrY0ifXf7NqFfhdbO3WS4lP616hXnfwCtzZfCnRQ3LSh5foCf/rV6F5g9KcnrYh7j8kmnVF5noMUbiaYh+4UbqjooHYnt223EZJ43CvTFt90alWHIB+vFeWM21ck4Feo2tms9nAd5wY1wc+1ZVIOe0bhe3UjvoGaEj5c/WuH+Jnws0z4laO0EyrBqEa/uLsdQcdD6j613r6OrD/Wt+dRto7KFCTYwcnNcX1epzcyjb5msakUtz89/GHg3U/BGtTadqkDW86HhgOHX+8p9K9l+BPx5fR2h8PeIp2Ni/7u2u2OTF6Bj6deTXvfxA+E+n/ELSWt79gtyg/cXKj5oz+fI9jXxx8SPh3ffD7WH066UnA/dzYwJF9RXRKm5RtNHSqkKis3qfcNuyfZ0ZHd42UMrqchvQj2okmXAzJIo/2hXzF8B/jhJoNzB4e1+4MmlyHZb3DnLW57An+71/SvqOzsZ5GM32mOa3cZj2jIweQc1w/UZbxIk1B6lJplz/rs49Vq3o4byZtpVv3hx1FWZNNlboY/xzXn/wAUPiXafDLSZRvWfUJgfItweSfU+1XDBzTvLYHJVFypj/i58WrL4f6W0SHztTlUiGAHnPqfavjLXNcvfFGry3t9M09zK3J64/2QKl8QeIL/AMWaxLe30slxdTN82D0z0VRX0Z8B/wBn8WaweIfEMCvcEeZbWTDiP0ZvU16cKdo6FK1FXZX+AXwKFmIfEPiC2BnxvtbNx9z0dx619GKB835U+O3wzdPyqTyvxrnlRqyeqOOdTnd2R9Oar3EfmTRjOAc59+lW/LNRvAzMpU9KylRq2tYhSVyr9jjZupyPc0yfTobiGSKRd8cilWUjIINXhCy9ADnrTjCeKyVCtvYrnfc+S/jh8EX8KzPrOkIZNMkbMkajJhPt7Vzfwn+Kl58OdUDE+dp8h/fQg8Y/vD3r7O1HTI9StWt5kDxSfK6kZBFfKXxj+Bt14UuJ9S02LzdLkbOxScx+30r0KUasFdo7KdSNSPLI+ldL8SWXjDS7fU9MnWe2cZHJBB9COxqxN5sMbMVmb/ZVlHPtk18e/Cn4n3vw41oF2M+lzEC4gzwO24D1r7H0u8h8QaTbX1jKJLecB1b2NcdaE5zbSuZzj7PToOtbySFSXinC+j7Sf0rUhkSVd65GfUVVEMsXLFT7jNcn45+I1l4L0uWW4lWI4wrnkFvQe9dGHnOElGa0Odx5/hL3j7xvZ+E9KmmuJxENv3gRkn0HvXx34s8VXvi7WJJ5ZXZN37iLqMemPWpvGHja98ZakXlZmQyfu4ucLntjuTXtPwU+B62qW2v65HmZhvgs3H3PQsPX611yfO7o6oxVGN3uR/BX4OiwWLX9dgzcEbra1cZC/wC0f/r17jH9O/p1pGyrEbdvtTo664qyOOcuZ3ZPHy1W41GKqwil1DULfS7K4u7mVYbeCMySO3RVHJNVa5myPXNZsdB0ua81G6js7WNctLK2AK/K3XLqPW/FF2ts3+i72ee564XOQB/vf1ruP2kP2hL/AOJfiCaC3ka30eEmK1t1Jw/I+Y465xnmvNVZNH0uO2jOZGPmSt/eY/X0GBj2rWOhUdES6xqgk4X5VXhV9B6Vzc8+4nBovLnd34qvkHmtehLGt696jqY81GygU0BGwqGTpUrGopGFUTYgljDdRxWfdWY5OK0WY1DIQ3WgLGHJbmPOOKgaZh15rZkhDVQurP8Au0mIqNIj9earT6asq5UinzRNH2qFZmRsHpSQGTd6UV6LWZLbyx9Miura4En3uahmt45O1OwHNQ6lLBxzXWaTqXh7V9Pjtr+KWO+OczK3y/4VjXWmKfu1nf2U6yhlGCOgUVLJsaPiTwfDbzkaXdrqAJztiBO0VyN3a3emyfv4WQ/7VbMN9daTJcxrJs8zj5TiryOmuab5ZfdMX2jeelVElnNW10GbDHNWzCHU1mX1jJptw6N/CfvCprLUfNYLjmquIgvrdk6cVnvla6iS3WZfmU5NY2oaeUb5Rmkx2Mtpip61bt7g461nS5jJDL3ohuPmx2qAsbLXAZeaSFh5nB4qsIzJHlaSON170BYsapMVt2APJ4FVoo/Lgz2xVe+dpplUHIU1cdgtmQeuKA0MG6Xc7mrum24WHOOTVKTLYA6sa1p2SxslJ4OKljsVb+6SFCoPNc1eXRlY81LeXZmmJJ+lVFjeZsAde9AEDL5nQc1PDbEL6VchsMcnrTLi6SHKrSYH6FfBXUl8O/CHQ9QuZRLNLbAIM8iuQ8U+JLjWr5pGYncfauE+G/i2a++G+j2aMxWNMfrXU6Xp7zsrPkmsjSOxc0nT2ncEit/UdSj0KzMceHnZeCO1MuJotDsxnHnMOFHasG1hfVbrfKT8x6mpaGzwr9pC1lkj0i6kJO55F598GvE1X1r6T/aftI4/CulMpDMt1tz9Vb/Cvm3zBtHrW/QyDeRx2pyMW60zinx96kCRWxTt2aZSrQA9acpIqPd6UoY0AaGn/wCvBOSB1A/nWnOzLu5yM4FJ4NaBtRniuACklrKoPo20kfqKh84biB86+v4kf0rFq8zeMrRP373GvFv2qGDeCVQnByGVfoyj+pr2hZBJGGXow4rwf9rCaGPw3aB2ImZtiY6dQT/IV5dTRG0NGeafsnzNF8XLYdA1tMD78Cvtq4JNfF37JVhJd/FITgfJb2sjM3pnAFfaMnNd9Ne4jKpuYepRmSFgvDVhxSGKQxzyKr9QDXVyQqc5FeX+OLx01bzYmwFGzivNxT9n7zNqUeY6n7dbqcG4TjrSprFluIN2leZx3DyNkuQatheA3U1wfWWtjp9ij0K61Wz+xz7blC3ltgD6V8GalasbiV+vJJP1Jr61yzRsMdjXgut+GzZaa8zJ95lT82roo1HPVkOKhoj6T+Es0Fj4J0u1lmVTFbJw3bIz/Wu0F9ZEj/SYf++jXjPhPVEuXktlP+rgjAHpjiuj3Y6VNbEuE7FRpKR6J9ss9wAuYT/wKnrcWvX7THj03ivOd/OSP0pdyH+Gsfrb7F/V13PSDLb7crNGT6BqVvLwCHUfjXnscgjwQOfarcd9ldpDfiaqOLvuifYJHbbUbjere2a9B8O+TqGnjY5Jj+U4Y8cdK8Mhu/LkDDPHua9Y+FMwmt7/AJyd6/yrtw9SNaXLJGFSnyK51v8AZY7SSD/gRpraXLu+W4cD61pYFJgV6H1Sne9jl9pIoLp8qgAXDY9+a5rx98N7L4gaLJYX5BbGYptg3Rtg8g/j0rtR9KMUPDQGqkou6Pgbx98KNX8A38kV3bs9tuxHcgfKw9frXYfCH48XPhGWPS9YmkuNI4RHZjvgP+FfV/irwvYeLtHn0/UIllhkHGRyp9RXw/8AFj4fy/D/AMQSWUkgkiJLxSf3l96xqUuRWT0O+nUVRa7n0X46/aA0nw3o/m2c41C6mH7iONsg5HVvSvlXXvEGo+MNblvbyV7i5lbB28kZ6KornVmaRtuSOw56V9Qfsy/CKzurGLxRqIW4YsRbQ4+UY/iPvRRp30KbVOLdiP4F/At7WS217xBZN5u7dBaOPlX/AG2r6TVioxzj6VZVR0HQcU4KPSqlhZX92VjhlV53dorea3vUdxcPHCxBwccZq7tFNZFbggEVm8LV/nZHMuxTW6JX7yk/XFC3DNnBB/GrZhjPVV/Kmm1i/uAfTis3g6384+ZdivLJIsbcEnH8JqjHPJsUl5ASOcjNazWsbcYP5mm/Y41UAfKB71EsLXe0iozit0UIbh93+sb8hViS1h1KzkhuFE0Ug2srdDU4tUB4NSxxrGuFrow9CrTlebuhSkvsnx18bPhTN4M1iS8tImfS5myGAyEz2NZfwt+MWo/D/UkhllkuNHYgS22eV/2l719k69oltr2m3FldIskMybSGGce9fEPxY8AyeC9bn2DdZ+cyRydOcA/lzU1IODO+jUVRcsj6n1n4yaDa+HxfxXqTW8iZ3qwJ+mPWvlr4iePLrx5qgYqyWkbZit1yQPfHdj/hXBQ3BbfGzMVHOzJx+Ar6U/Z4+DkV/bw+JtYjWWOT5rW3Y5HH8R/H+VXTTm0mXywopyH/AAR+C72rW3iPX7csfv2towJ7ZDt/9f0r6PgYSRhl4GKQwpt2gY+lKIzFHhTzWvLONR/ynnVKntNTPkX943fmljApvO459amReldFzMmhWvCP2xvHT+FfhymlQsyS6u5iZl7RqAWH417wrCFS7NtVRuJboB3r4G/a4+Kg8X+KHsFdJdOstyQMPU4BP44q0OOp86K9tea1axIzMWlUkfnkVZ1i4/fSEcjccVQ0WaOTxFa7V2kFzn32sau6si+YQvTNWtWadDDmk3UxZu2adNH15quVxyK26GRZWcdKcXDd6z2JXkmm/aPekBdduuKgkIpFn3KOaZIasdhGYCq0jdakeq0jHnmgQ7d61XkYc0rSYqF2qtwI7hQ3UVnzW+45HFXZJM1A7CixBmNGaa3y9KtyAVXkUelKwFeSQ+lX7O5gsY5ZWO6fblVIzUC2xaPftOP7xBxVDVXmSPcicdOlIlkE1v8AbJPMZVWse9sXh/eWzMyqeq5/wq4xlY7CGH0NWf7SvLYrZ27YQjlTg81DdhGPHE+oYt3QtO54rNuoP7OkeQRlWQ42+/rXQXl1/pEckiiKeM9U7msS6uftSyRtw2c0ajtcqQayZJCzE5+tW2vCzA4yprEurN42Bj5J/hro9E0u4u7UIY8yds0uawrGZf2cc/8AqyAx6isSa3ktX5HBrqtQ0VtHcvK26Y87VPArNm23yMuMECjQLFawvV27CeelS3E3l8g8VkS2720w2+tT3Em2HBOS1LQLDrHdNI7nnmpr+Tam3uaXTVCpwKp6lMGuCB/DRoKwy1jWa8ReycmqniC/E9x5an5F4q1ZsIbWe4YYZvlWsFY2uJmzxzk0DEhh+0NlhtUd6nWQJIscXfv1pl1MAvlp+OKWGP7LCZXPznovpQBLqFx5KhVb5j1rEmYbie9PuJmlbdmoMFvekwPqH4HWxm8EWRI7nt717Hboum2vmuAGxgV538ALH7L8OtOup1wuCQD3rr767k1K5JGdnQCsi0Ryb9QuS7ZbJrRjjaCNUiXL9sUtna+VF05rpND0lIYTf3XyxR8gN3oLPAf2p7dNK8I6Jav811NctMxz/CFIx/49XzAjbs177+1Z4j/tbVtLjU4Ch2H5ivBFrXoYirUi0z8KUGpAk5o5pmTSrQA4NtpytmmUqnHSgdjb8JfvvEmnRHpLMsR/4F8p/Q1LqFrJp97PaSDbLBIyN9c5z+tVfDM3k+ItLcfeW5jIP0bNbHjq4ebxlrDsNjG4P5YGKz+3Y0Wx+2Vh8WdFe0RtyqoH/PQV89/tC/Ey18balb6dp7ebY2hJeVf4nPp9KwJPgj42tZ/JXw9eOf7qygJ/OvRPAH7Md7NeQXvieVLa2j5Wwg5J/wB415eslqdiUU7nR/si+D7jSbG+1q6haJr0eVFvHOwc5H1r6NfPSsbQ4IbFobaCNYook2oijAUegrb+oruhqtDlqPUoatILOzllJ7YFeQa9G9wJJRz82a9O8YzbbQQg43GuEuLESQ4U8k8142NfO7HVQVtTklV+uKuwytkAqTW5Do3sKsR6ONwJK15Ps2dvMZsWWUfJ1rzr4t2a6H4bsy2A092AFPcLk17LFZLHg7hkV4f+1JctC3huIOMfvZcD8BXo4dW0MJ+8Q/CHUn1LxJeICWPkZ/WvWWhkXnYa8U/Zpka78XXx64tv619HSQls1niqfvI0hLlOdijeQkFDUv2XbyQTWwts2eKnW3+XBBrkVJmnMc+IyGbAIAqVYT2BJ+lb0dmm7O05qytuijO39K3jQbIlUOejhl/55k10vgHxBdWOo39vC+wlVcqw/ClVQqnip9Pt1juGlRQrldpZRzj0rso0/ZyTMZS5lY68eKtR7yj/AL5pw8VajnhgfwxWErP/ALX5VPFncP6ivVjJ33OflR3emapPcQK0mCcVoLcO3bFZGkkfZ1BOcD7o4zWR468cWPhDS5rm5uEgijHzy55yOyj1zXfdKN2clm5WQ7xx8RLDwbYXM91JtWJck9OSOFHq3+FfE/xP+Itx8QNea7l2xxIdsSDqB70z4nfFK98f6sXLtBYxMTBB6Z6ufc11nwJ+A918Qr5NX1eKS38PxNnDDDXJBHA9uv5VycrrO3Q9CNqUbs8kOTl8E4+8Vz8tezfBL44XPw/kj0+8bztFZ+VbrFk9RX1BN8IvCM2k3dhFolnbR3CbWaKMA+x+tfInxW+EWofDfVn/AHbS6dISY5wMgexpuDpvQcakauh9yaPrVprmnw3tjKs9vKu5WU5/CrvmY7V8OfBv43X3w31Bbe4drnRpm/ewnny+fvLX2fofiCx8TabBqGn3CXNtKu5XQ/ofQ1vCSkjiqU3B6Gp5vtTWuFFMZqjbB6CrMSb7QD0HNC3A5DDaar/hS7d/Jq+ULlrzlpPOB6VVXK55zRj8KOUXMWvOHejzVqsq88muf8YeLrTwzp091POlvBGuXlY/oB60pWirsqN5OyG+PPHlh4R0W4vLl9saD+E8sfQe9fFPxC8fXvjzXGu58xwg7Yoc8KM8fUmr3xO+Jt54+1QlC0dhG37mHuf9o+pNeo/AX4A/b2t/EfiOBhCCHtLN+rd97j+ntXFJe1emx6lOMaEeaW54ZqHhLVtDgtbu/wBOntLe4G6OR1xkdjXuX7O/xii0Ly/DmrS7bJnxbTOfuMcfL9P8a+gvF/g3S/G2hz6Zfwq0bDCOq8xnsRXxb8QPhzqPw38QNZXQZrdm3Q3AziRc8H61MqbpPmQ41Y4hcrPvSNlkUMpDKeQR0pzdK+e/2fPjI17HF4c1yb9+gC2tzIfvj+4fevoPnbXTGSnG559Sm6cuVmZ95jn1qeGolT94frVqGP2qWSjzf9ojxdceEPhfqU9oHFxcYt1dBnaG6n8q/NHxZqRvLxyW3bTjPriv0++MOoWkPhmWwuI45/tQ2mOQZGK+K/FXwb8PX0jyRJLasT0jkwPyrOVaMHZnbRoynG6PnfQHX+3rZvd//Qf/AK5qxe3gMj5OcGu8vPhTa6RdCe3uZC0eSFY+1eXavI0dxKp+UhyP1rSnUU9hTpunuWNyy5NQMQvFZ0eoGJsN09auR3Udwvy4zXUmczQSbW4qjNGQxxVibKZ4qEMG6mmGpVFw0J61YS7DAZNRXMIbOOKzpN8eaANVrgMSBUMhNZ0d5t6mrH2pWAOaq4ahM2KrmbtSyyZJ9KqSN1p3sSSSSVEXqJpD61G02KdwHu9RqjN/u+ppF+brzTbq4UfL99fQUXIHS3TSLt3tj0zUl7cJDbCJkDS9/aqVpHcXV4igbIx8xz6VZi0OXUJpZ4pVmcNiRiDsXPTmsmBjuvktlU59amsZLC+upXeUJdLwFZsDJ712WjfDjV9QZ5jFGlsvVpgRn6DFdRpvhXw34cuBcXcazSKMbBGCC3rQhM8Y1LQg0gk83bJ029eay7jQ57i3lvY0wYSFkjxyPevpRtU0G8k8r7BbqhGOYgavWfwrsvFlx9ms5EsJrj93lsBGGOpB64rRx0FG8pKEVqfK2haTPqmtRoiHyl+9XrUnhWa00lJYIPKfGNx6/WvXPEnwn8FfDjxBDoejvNqeq28Aku7q5J2lzz8qjjArz74ga1fQoIUCGNRwE4xXHKMlqdk6fspcktzyLU/CkyzO8tzyx55rPh8KvGryCcKBz9a1tQ1O5ZyWiPPes+TU3I2vwtZc7H7NGFqGmvHnC7jn71YckLySEMpXbXa7mm5yCv5VHPp0EiksAW9qpVH1JlT7HO20flrjO3iqt9Yry6y7i3Suia1hWMrsOTxuqD+xft9spgHzq/zKa2UjnlFnK6wz2ttBbjsMmqDL9ltNx5kfrW5qGlz3F4zlPljODWbNatdXHlAYZv0FVcixnafamR2mk4ROfrUd5IbiQ57dK3Li1aG2+zgbQvJb1rImt+jDqKoRR8nselBiVVOOtTspk4FRyoV4HBpMD6/+Hszf8IDolqi7UEAO0eprrrWxMMYJ61z/AMNI0XwRo8smOLZTius8P6XqHifVvIgO23U5kkcYVF7nNZFI2PD+jf2g/nS/u7ePlmbpisrxp4tS+m+wWXFpH8pI71d8ceLINPgXRdJJ8iPiSUHmRu5+lcJa2r8yNyeaErsd7Hzt+0Deeb4vtbcHIhtQfxJrzHcV6V2vxqvvtnxG1ML92HbEB6YFcQuWrZ6aEEoY4pQTTFPanVADqctN/hoBNA7D6Q9qVO9K1BRpeHBu8QaYCf8Al5iA/FwP612PxY0efTfGE88i4gu0WSNh3IADf0rjvC/zeJNKB6faoj+TivT/AI5Xqyw6KD/rV8wD6fJXPJ/vUaJe62ftn5h9abu60bKb5Zrk1LsT2Lf6ZGe9dBXOWgIvI+Mc10N5ILe1dsc4OK3p/CZyRxviK4N9eED7qnArAvITHBxwc1sy/vGdye+RVea3WVY93TrivJrLmbZ1xdrGHH5nqanTzPU4rTFirdABU8enrXJ7ORtzoz4UJwepr51/ai1AzeJ9MtgeLe0Bx6bmJ/oK+oF09F74r5U/aKQzfEa6XGRFBGg/Kt6UXF6i3NX9lC1Mmta5ORwlugz6ZY19KbU9DXgn7KsS28OtyP8AK0siQr74GcV9ERwrxxXVVjdpkXsVljVfmC807zP9mrnkoeD0pRbxemalQDmKauWOMU/aW4xVxYUDDCjNPaMBc4/SrULE81yh5JPFWbZXhYMGIp+B6VLGu7FXGIXLCXEm3O9vzqaO4lyBkmq5UqRirEO/gjrWyEaGueJ7Lwr4dnvr6byYoU3O2cHHoPevi74n/FK9+ImqtK37nToSVt7dT90f329Sa9K/as8RTqulaWjMsMga4dQevYf1rzD4H+C7Px98SNK0rUN5sn3yyqn8QVd2D7EgVrrNqI4xUPeO2+AXwGuPiBdLrOtJJb+H4X3BGG1rlgRx9OvPtX2bZWNpplrBa2sKQ28SbIo0XCqvoBUNjZ2+l2cFpaW6WttAgSOJAAFGM4GKn3dcdTya9BRUVZHBUqObHFvJkJ6A1U1zQ7DxNpc1hqFutzbTKVMbDP4ipnO4880+2k3AqeSKHFMSbWx8YfGT4H3/AMObxr2zV7zRZGykijLRf7Jqh8H/AIx6h8MdUEfmG50iZh51sxOf95fQ19ualptrrFnLZ3sC3FvMpV4nAIYf418gfHL4E3PgS8fUtJikuNFkJO5RuaA+h9q5JRcXdHfTqqouWR9c+HfEVh4s0mDUdNnW4tZVyGU8g+hHqK0zt9K+DvhH8XNT+GOsB0LXOlyEC4tCThh/eUdjzX2z4V8Uab4x0aDU9LuFuLWYZBH3lPdSPUVrTlzHPVpODv0Nfg9qKKTnjFb7HMxePSl2luBx70c8E4rmPGXjrTvCdu4nmEchRmLMfugdfxpOSirscYuTsibxh4ssPCul3N3eTrDFEuWkJ/QD1r40+KHxSvPiBqOVLx6dG2YLfJz/ALxHcml+KXxUvviDqBSItFpkTfuoyTlz/ePqa9H+AfwDfVpIPEfiSDFoCHtrKQcyH+8w9PauNydWVlserCmqEeaW5L8BPgE2oNb+IvEkH+jgiS1s3HLH+8w9PavqBYwqhVAVcdB0p0aJFHtVQqgYAXpTt3X1rqjFRVkefUqSqO7GgbccdK5j4geArH4gaHJYXiASD5oJsfNG319K6lfepNtEtdGTGTjqj4G8ReG9T8D+IJrK4DQ3FrJ8so4HXhga+tPgn8QH8deEUluSDfWpEMx/vccN+NedftS2MRGnXIVRIXKFscnj1pn7Jzt5uuoWO0rGQueK8+D5Kjij1an7yhzvdHv8Y3MTipbi4jsrd5pWCIgyTTiBHuJIUDnNeP8AxU+IiyM2l2UuYx/rnU9fat6kuVXOGnTdSVkcd8TPFja5qEsit+7HyqM8YHFeR6xffLgmt7Vr/wAzJJ/CuB1y94fmvEqNydz6KEORWRz3iLXIrGMyS5weAeteM+JFgurh5QoUMc5TpXd+NtWnsdJlmS3+0RE4YEcn6V5O2qWF8SsMr6fL2UsSpP0r2sJG0Ls8rFSvLQrT224Eh1Iqp5ktqwK9B6U/UJrmx/4+bcSxnpNEMfyqnHfJJ9x9y9s13WPONiHUluF+br6UNjqKxpBn5kOxv9nin2uqFTsl4+tBWpoGbb1Oagn2yDrQxWb7pqFz5fXtQGpRuYSM44qp9oaPg84rSkZZKz7qHrigNRftwx1/WmtNms+4UqODiolvG6HnFGoamgz0kagnLHAqD7Uix5ampcLMcc4oJNAeW25jIIoFGXfHJ9hSrsaQR2VtlT/HJ8zt9AOlUWYrhnHOflHpXQ+G9PlmUee0g8w4PGMD1rKUuUcYuTLGg6Hc3hMCtuuHbEioquyL6E8qDXsGh6G2k2QxB5sp6tMeapeG7rR/Cumk26LEmdzSZ3Mx9c1z3iz4tLYkQWiB5D1IPArD2l9jXktuWfGEk6xlbi8fC/dEPArzHUphIx/fSKOv3hWVrvjK/wBY1Im4uD5Y+6uTg1WacSb/ADkz+NO8uglyroaukeIGtZmYXEzsvTMmQKty/EGfQbiK9t7hjfo3mDLF2I9CewNcXa6XcTSNMieVCORtzg1C1rJNK8I3PvG04HStIylsyb8rUonvvgnxsvjaxl8QzxKNRSQwzKo3MVxwc1S8SX3h2/b/AEp2gmfOD8wOfSuA+Hcl54N1AREM1ncQ4J/hz7+9b/iDTrbWN0kXA6lSOQfatGnYiVR1JucnqYOoaHGWfy7tpgeVwOg96x38PyK250jReoeRv6VHqMeoaPu8uQtFnhW6Vmr4jn3Ynj3juRxiuKakmdMWmWrvSEjO5r23b/Z3GqbxpGu0SIR7Uy5ng1FWAbyzisibTmRspJuH1rLWW5pdI2vsKsm4H9abprSWt1njr1rAW/mtG27iwHvWnZagk21nbb6iq1iD5ZI2LrSPOZ/LXcZOSq96wJPDqWshkKHzfUiux0nWraGRcN83bNTag1rqHzCRc/3R3roUrnLynnV9Ym8+UYyO9Y11pccCsuctXd6jp4hViigA/wAQFchqCFGbvVKRLiYEtmsMfUZPes2SGRt3G6tmbBf5h8tavgrwjc+MvFGnaTZpvmuZgNvQKueWY9hitFsZtH1j8I/Cl5rGg6LawjcfIQncMKq45zXb+MvGFn4a05tC0V8t0uJl6u3pn0rM1jxda/D3RV8O6I6zXAUJdXa/3sY2KfSuDt0e7YTStl8k7frSsStCe1tpLiTzZOWNbCxLa27yuBhVJOfbmks4Ujj8yQ49qx/GWsPH4d1OWL92kNu7bunbH9aaWoPU+OvF162reLtWui25ZLhzu/HArK4HAPNNaRnYsSSzfMT65JNIMsfSqluIfSrQq06pAVaWm0vNA7ign6U5TTefSjmgo3fBVqbzxbpMQ73CH8jmu2+OWF1TTYxyFjdgfqQP6Vg/B+1Fz48sWbkRK0n5Cuh+O/lrPpDLxLtkDeuMqR/M1ySf75GsfgP24h1SzaJSZyTtqZdQtX6SV540shj2rLtPtVdluM8XUzf7vy14f1tHb7E9RgvoPMDKrEjvxTdU8QLdR+TFnd/Ec157aXE0Yz5r/wDfRrX8PzG8s3ZmJbeeSa6adfn0RjOm4mssZeE7zgseKJLc+YqjkAVJgmWNewI4pJJW8xgOO1VKKCI6GMLjvU+3/ZqCJT35qyqmlEYgUk4K8V82/GbQTd+Pr+Ty967UJyM9q+mUjNeYePtFMmrandugwLcOTj0FNrsNM87+C0yaVZxDIUzagT74BAFfTCxqvYV8f+FdYW1vNJiVv+XpCcH1avsVFURqSeWGcVrurku4xlXFM2g8Zp7sKYBzRoPUcEC85pd27ik2k8VIsJNUSNRQW5FSwoN3FAtzV/T4Ygh87ANaxjd2IvYqlKljXJHWtTNlGvIB/CnRz2W7hR+VbcqFzHy7+1hb7dc0Zj/z7sM+2ab+x3axzfELUZnx5kWnv5ftl4wSPwP61o/tdKh1LRZUHylZE/IIf61T/Y7YL8QNTXGT/Zrf+jI6mj/EOiX8Js+vZJGbGBgDtSefjjpQyMxzkgUnl+teieYkG4nnNLuZPnXqOvvTlVc809dvQDNGoyeORZIww5B60lxbw31rLbXEKz28i7HjcAgj0qsN1tJjK+WemPWpmk55xip0Yeh8l/HT4CzeD5Jda0ON7jRXbLwouWtz9PT/AAri/hT8WNT+F+sCWDdcabIQLizZjhgP4gOxGa+6ZljuIJI5Y1licbXRhkMD2I718o/HT9n9/DrT6/4ciM+ls3mTWaj5oD6r7fyxXFUi4PmiejRqqouSZ9PeEvGGl+NtFg1PSbhLi2kHb7yHurCtlVbcMdO+a+Afhr8TNZ+GusLPp8he3kI861ckRyLz1HTIyefevqbw9+0X4f1/w6b53/s6Ubg8cpyVx1I/pWka0WtTOphpRemp33ijxLB4d02e4knjhSNSzyyHhFHUj1PtXxh8WvipP4+1RmU+Tp0ZIjB6uP7x9z6VZ+LHxauviBqDRW5a30iN8xQsxO/H/LRvX29Oa6r4EfAtfGVxHr3iG3zo0T+ZDbTLgzuOhI7qPSsW/bOy2OmnTVCHPIv/AAD+Ap1023iTxBAy2QO+2s5BzIR0Zh6e1fVEcIhjVEQKoGAF4GPSm24t4Y0jhCxxqAqqgwAB2xVlWXqP5V1xSgrI4KlSVV3YxVPPGKft9AKXeKTcvTOKq5iG07qMfyo/Ems7VtesdFt2lvLpIVUE8nn8qlyS3KUW9EeH/tNt5sViuM7ZyP8Ax2qv7MMsOntrcs7LDHsj+eQgDv0rN+LHxB0zxNeFII/Niik3h26E4A6fhXl83ig2qskJWONuqrwPyrypVEqnMj3qdJyo+zZ9H/E74r29vYSWekXSvKeJJFbnHoDXzx/wkX2y6ky25s7ssea43VPFkom3F8+vNYKeJPs+rK2/5HHrUTqOZtToxoqyPQdS1AbWJPNcPrl5uzj1q1q3iK2srAzXEuE7BeWY+wrl/tUt4VurpTBBn91Bn5m929qVKhKbCpWjBGR4i1Vo7iK3U4ULkjtzzXHa1o+masP38Cxy9pIflbPvWprlyLvU3kHrjj2rFvmDKSOte/GPKkkeJOXMzk76z1Hw+x2H7dp7f3hlgPpWRNYwXy/aNPk8txyYTx+ldVJqDWrMrjKNwc1g6no/zfbdPYBxyyLxQZWKMMzr8rqQR1zTbqHzMkU5LxNV3I4+z3a/huNVP7Qa3l8q5G0g4yOhoEOg1CWykCsCUHGTWgLpLxcqaqsiXKjHINVJYpLN8ocL6CgC5Ixjb2qKSTPWo1vxJ8r8MOlRTSe9ADZsHtVRrUffzxVjfkc81VuLjnAPFGpWpXaRQ+ChI+taNjqEKyCKKy8x/Ws7asjbm4FdB4bsoJrmOG2iY3cn/LYjKr+FYydhxV3Y1NP01ri6ihTT/tdy3RSrMF+prro/Bt62XuRhgMCGLIr0HwD4PSxiCOfIVvmaY/61/p6V2s0McSbIUwP7xPNckpXOiEXHU+cvFVvrUypbR2smwfc2E8Vw914T1O0Je4V2c9eDX1DcQ2kNw6tH5x9jihdL0u+A+0WqAL1YvzUxiOb7nyqng++vLjEUMjueg29K6Gz+HGpoB5qYf0Ne/Tf2Zo4zbWce8fxZ5rmNQ8TPJcH93Gv0Aq3czVjiG8M6mtqEmi3oowAB1FN0Xw3BbyS77ZtxHOV6Gu6fxfCkIR1VmX0NUZPFFlMDtRombqU+bNEZSiNxjI5e5e0to/JePAB4GOBVe6vLXy/3JKygdRxmugvptCkUPOjtIRxubqfpXJalqmlWsxMUJKZwRnOK6FWlLc53TjF6HP65qRlUpIvAP3hXI3bRs5IrY17WItzbEAjY4+Y9K5V5Fa4YqSIx8xbNElcpWRM1uDCzlgg9T1qlJeGP5EO4d2rK1bV2mm2oSIxxwapLclFJDH86hQL5kbEh81Saq+YYH4Yj8apf2k/vj60jXSz+xquUTkuhsw6oyjk09daeKQMpOQfWsHzCrdaf53y+pqeVBzXO5t/EAuIQsmCO9ZurWq3EfmRAZ9hXPWt5tuAp6V0VrdKVz1A7UvhFuclfKVLeo7VZ8L+MNQ8I6k11YStFIy7WYd1PBFbmsaOl1Cbi2ALN95QOlcxJppX5X+U/StIyuZtHuvgzxIviKBLl5C7/AMQbrXotnIjqCOlfLnhi/wBR0vV4hp0TSRrw/HGO9fRnh3VoLyzWVz5WBhlbrmm3Yz5WdPZxtfSbD92uH/aC1628O/D25s7dh9ovgIQV4I7n+VbN34mFu3l2rlB13A4NeIfG/VLjUp7K3cs4UGTk560RkpDcGjx2NdpIxxxT9oqyIdq/d5JxzTGt2jfkcVTZNiKirIhDDpUbWpHINAiKihlK8UL9KB2HUjZo5pD0J9sUFHo3wRjH/CVSykcR27HP4irXx5uRJrenwhcbIC5Prkj/AAqx8CbAyXOrXODtRUjU+uSc/wAqqfHaaOTWdNCjEotyWPtngfoa4/irXNdon7AyExqvPNQo9bf9hxyIP3jVND4at25y3518j7OTPX50YyybI+a1/BuZIZY+6ybqt/8ACO27SD72PrWhpukR6fM7RfKrDmu/DUpRneRz1ZcysSbmFyTmnhd7k1Zhs0PPenLaqG4NdzOdESR+hqeNTkVJHb7ug5rxf4geMNT0r4rRae2ofZtPNsZIYwdowYiwJx15FaU4czsM9ryR0rjfihttfB2t3h+Vls2G4delJpPjR0VPP2zR/wB9T7VkfHTXIJvhTqz2s29m2xkY5wW5FVKnKPQFY+XPDt0ZNd0mJT/y9RDr/tCvu4KwVQRnAr4E8Bq11420SH+9eRD/AMeFfoEIyrc80nexciDafSkMb9RxU7sBxSqwI61BBErMo6ZpwnfPAqfaCvSmsny8cGtUA9WL24c8EE1oaTYrfRF5C3B7GqFrGfIlTqeorotBVfs2ehNdVNa3MJ6Auh257Mfxp66Jbq2djfnWkSARzR96uvliY8zPl39r6zWFtDKqQN8vf/ZSub/ZDbd8ULiLcw8zTpR8pxn95HXb/tixj7Dor/8ATRx+grgP2S5RH8X4VP8Ay0s5l/8AQT/SuOn/ABD0EuaifaYgXA5kPH980NCP9r8WzUny/oP5UblWu9yPOsRpCCe9PEIXrzTvMWlWRc1PMFg+zx/881/75FPWFf7o/KnCRe1HnelHMKwohAOcD8qdJaQzQtHJGjow2srKCCD2I9KYZjtJyBt5Of515d8WvjBZeDbNoyVllYfu4FbDOeOTjoP51nOSitTWnTcn7p4d+0V8O9J8K60l/pTqlpcNh7bHCv32+3NeJzeYyoCxwD0B4rqPFHjPVfHmp+Zdztdsz4igiGQuegUetaGrfCXxNoGjwanqGmSRQTZKnGSoGPvDt1ry5KUndI9uHuJRk9Tq/wBnv4W23xE8QS3OpEHT7EK7Q/8APQknA+nBr7Qt7OCzt44YIkiijG1ERQAo9AK+Dfhv8QNQ+HOtLe2Z3xMdssJJwwr7Q8B/EDTPHmkpd2Mg34HmQsfmQ+ldtCStY4cVCd79DqNoFLwKQ/pWXrXiSx0C3aa6mVcDhc8mujmPPSb0RqkButYeteMNL8Pq32q5VWH8KnJrynxZ8ZLq63x2J+zwngHPzGvI9Y8UXF1LI8kzO56kmueVZRO6lhXPWR7F4q+PLRI6afGsK9BK/J/KvGfFHj671eRpLi5ectxuZice1cnqOqs2SX/WucvtQLKfmP5159Ss5aHr08PCC2NDVdWDHdu5rmr7VmZjlv1qpdXZbPzVkXV115rmVzoY/UdQ3KTmsGe4kuFUIcMjZ3d8U69uDjC8k8UNbmztwzHEr9VrsoQc5WOetPliakM0UkyXd0fMMY/do3IX6elZ2qa0Z5GO773vWXdaiVwo/Ssia86176ioqyPBk3J3ZPc3QJJrNmnzk0pm8znPFMaMMM1VyTPvEFwrZ61iNdS6bIRjKGt25XZkjpWXdbJ0KNUMpGfqFnDqyieBhFcL3Xgmsq4K3Ci2vB5dwv3ZfX8aluI5dNk3JkpmpGaLV4SHwHHQ96RDM+1upLGYRy8r0BNXLu8t7xSm/wAmQcAnvWdOr2jeVcjzI/4ZO4qndRrNgE7k7P6UCC8kltXG8bx2daW31RZshjVNvtFuOH86E9V61Tnj+ZpbbOf4ozQBuyS/KCp4qnPJu+tZcOpPjGTx1UmtrT9Ml1La68I38THao/E/0qdARQWSa6kFvCpeRuAFr374TeBxo9mJLpfOu2G5mI4X2HpXJeBdFW01CGCKGCWTO4usW4/QMRXt9ipsYQ8oHqFB61wV6mvKdtGHVm9byJb2+52C9tvasvUtc2xssfJrOv79m3N29KwJLxm71ijSxLPrBa5wSS3rmtVZPMsSeprkZIXkuPN7Vpx6s6r5bYCVvAymLqd9udVJBNeceKdeNvqP2dSAMZZhXXakxaTzR0ry7xrIINQkkfhGAI9c+lddlY429SRtajXcxPFUZtbmbLqdkf8ACP61gtcxN8wnUKf4TmmytcXHGVEI7ilyoOYnufEF4S6xyklvl3d6jjUwwFpJCWfrg0+3tfkBSNnPqRgUraTdXzYCkA8fJ0qZWiOOpyuoM91M0abnGcfNzioL7db2ohQ545x2ruovC8FrHmThz15rMvNLtId20bjnqRWfOi+U82ulKjGOvtUcaZIrpdVWI5AAyD6VhXHyk4GPpWkWiGiJ4jVM5jYkVYZ2I6mq8negzHrMJOc4IqUMNvWqG0q2adHIdw5p2HexbEn7wHNbtjdBY8E49659VzzV618yQYQZAqHYu5vWeqGzuME5jY8jtV6bS4b6581CPUjtXMBZfOAVS8hPC109nayadZvNcORIR93PSoKSNjwnfWcN1LDGNwTG89q6S9v5LOQxRgEY3K2eoNed6HfwW8N/K2Fa4G1cCtOTUpY9JjcS+Y8a4ye/tVvUDol1S7kZsAEgZrjvFF42qXW+UDeo2c1at/Ee+1EqNtfGGFYNzeefMWZgcntWaTRfMmYzWZ+0AEZ5qebQWkcMQQMVsWvlrNGzgEE45FW9U1GCHhCMVauQ1Y5WbR+irwai/siRQec1auda/eEIKjjvppMnoKuzMTKutNkjOcVUaIpweK6FpFk++cmqdxCpY5Ax2qwMdlxTdxXoMmrk0AbpVN1IbH4UeYH0B8C7Fbbwfczng3MpP0wMD9c15j8VtYGreKpVX7tsgg/EZz/OvZPh7ZtpfhXT4AOfJ3keuQa+dNckeTWtQLn5vPfP51y04803I0lorH78Qxj0qzHHUkf0qx+FeXGmjobIVhp8MYJ5NP5anxpyKuyFqSxRpt60u1anWP5RxR5ftVMBkdfOH7TVj5HxH8M3+PlubJ4cD/ZLj/2cV6x8a/iVL8J/BZ8QxWMd9HDcJFJHI23gnnBr5y+J/wC0J4V+Lln4YuNJM1vq+nXe+e0nXGI2weD3HFb0Ivnujoo/HqdDoeoXtigMMjMu3mNuc+1d1ot5H4k0l2miRlY7HjcZB/CuJ8NKs1rB3Owr/wB8/L/Suu8CwrHDexf3ZK9KUe5eKjb3kjJt/hTo9j4r0/XLFWs2t5vNe3XlHP8ASvoLTtQh1C3RonUuR8w7ivN5I8ZNJDPLbsGicxsOhFcsqaktDzFUfU9SMIb5j0pNqryK5PS/GkkWI70bh2Yda6eyv7fU1ZoZVb/ZU81xyg4s3Ukybf8AlRvFP8nNH2fFFytCbT2DTYPQgj9K1tH/AHcbx55VqxI18tw3oc1r2jeXfOv99Q1dNJmU0a4bIpd2O9Rq2Vpy/erqOex4F+15Du8N6VJ/03x+jV5V+y3J5Pxg07P8UE6/+Qyf6V7F+1tHu8C6dL/du1X/AMdevFf2Z22/GbRP9y4/9EvXNFfvT0Yfwj7j5Bx6D/Ghu1OaPcSfc08Q8V1s88Yq7qlWGpI4wvJqUANUgQqlSiPp29TUjLtXNcp8SPGtv4F8O3F/cMFVFO1T1duy0m0ldlKPM7I5P4x/Fyy8B6cba3ZZdUkTEcIP3R/eNfJNxPqvjjXgoEt/qF0+FVeSfYD0qHWtf1Lx54mkuX33N7dSbUjUZ6nhR7V9ffAv4M23gDSY76/RZ9cmQb5G58oHnaPQ1zRTqu/Q9H3cPG73Mv4J/s8WHguGHU9XiS51o/MF6pD7fX/Cva7qzhvbd4J4llicbWVhkEVOvcUMwXknArqskrI4JTlN3Z81fFn9nNbWOXVvDis6KxkktOpH+7XlPgfXtb8G6/FPppdHVsSQt0YZ5BFfY3iTx1peg27mSeOSUdI8188eK/F2lzapcX0NrDbySHLBRiuOpBRd4s9HDzlOPLNXR6vefGUNosTw2/lXrJ+8V+in2ryLxL4ym1CV5bmZpGJ/i7VxGtePAykBgo7Vw+reLmkZv3mawlW6HVTw8Y6nZap4qUM2DmuVvvFCsT82K4u+8SMd3zVg3GuNJk7q5JNyZ2KyVjs7zXg2TvrIutY3Zw1cjNq5OcnNUpNW96agTzI6a41LcD81ZdxqRwec1iyalu5zRZK2p3iRL93q30rSNO7JlNRVzf0pVmVr2f7kfCL/AHjVHVNRM0jMTzVjU7xYo1ih/wBWnyiubuJi2Sete5RpqCPFrVXNjLi6yxrPkuMsaWZs5NVGroSOcsLNTvtAU5Jqlvx3qOaQ4oegF5plmyKxdWQxruXgCklkeP5h0qL7eJFMb1AFNLhbhdjc1m3ULWsxki6dxUt/E1rJ5sX3M5NR/aBcpvSgNRPOW9hO78ax53+zzMEPyd1qzOzRyb1+Vu6+tZ15/pEZkThh1FGpIn2gdU+XP8NV5n5LKdp71SkutxAb5HFMa8G7Y/yt/e9aVyWTeWLqQMPlkH8PrXeaLcvY2ce2OCXUONsl0MrF/ur0PFefLK0cinryOfxrb1jWmtZBjh2AVWX+Ed/1rCpc0jo7ntvgPWvtWqJZq32u8flpEGyNfwFehzbmusFt0MfG0etedfs+6O1vb6nqEoElxHFgE/wk8iu/S1nSLJPLYNeROV5s9qMVyIjvNy/M23b9azHeJGrB1zUGkvmdHfC/Io9qzI7xidxkY1fPYz5DrdQ1K2ij4ZRXK3/iCJfumpIrd5omZ64bVL5obtkX+9XTTnc5KisdTpXi03moJbNAJdzf3sVD4w+FPibxheCDQNLnvZWPmYAARR7selc/ZzW2lRi/vI1GOdrHBr1r4R/tHWM+jazpvneRdkYj7Flx2r0I2tqRhaMcRWUJuyPE/EHwJ8a+EZI31DTo5Q3X7NMJFX6kVf0XwTPbQiW7McDddpIra0PxTrWt3GqedcSOqzMRHISRjPH6VgahM1w1yxVZZoskq+cgCjRkYiEIVXGGyNf/AESy3YSKd8d2FZV9rlz5ZW3jt4vdTXn2oeJriC5bEYRKzJvFcj92rkkm2EeVHV317eSSHzLhQO+Kxb6+Ty9plZueuKxJNeaTvVO41Fpcj1pRh3HKS6Fq6uIck78ms2a4jzxUDq0lM2le1bJWMr9yVmDL0qtJSs5zyOKSG2kvJAqKetMgiZC4wByfTrWrpvhO81HaQPJX1brXQ6HoUcLLlfMuD19q7CxtTcSrb2ihz95mPRaibaWhpCKb1OVtfBVvZxqZN079x2qHUFhtJEgiRUZuAvetnxF4gSxLWViwknBw8x7fSszQ7G3a4FzdzjdnJY9qxjfqbS5bWRraLpMNjC11MAZGGFyM1ieJrpmjfDYFWvEGvQwMyQPvAPFcRf6pJd5HY1UY63ZHMkrElpeZZY93Wrs2oSC0MO7isa0Uq28ipTMcGujQwGrdPH8uetK0zK1QyZYgkd6VuopAatvdnyQDUF1N5ykfjVNX8sU/zNymlYdzKuMrISDWnouoI8qwTjCt3rPuAWY4qGPcsqn3rQhnR6zZfZDuX7p6VlLIXTntW3f3Bms40PZa54ttkYVLEK4zSWdib7UbS2XrNMqfrTC2c11Hw3s/tPii0lIysB3mok7IaV2e8QJ/Z0IjbgQpj8lr5b1q4E+sXsq/daZiPzr6N+ImqDQ9AvLvdjKbU+p//XXzJtY53HJ7/XqaijtcuZ/Q0jrUyPVNEaN6m/4FXlJ2Ohq5aVqnh21TSrEDFvlqkPUtq3y0fWlWLAzUke3Ipt3JPCP21P3fwJvyPum6t/8A0MV+enguYN4miUdZo2Qf+hV+hf7bH/Jv+pf9d7f/ANDFfmp4dv30/wAS6fL/AA+ekR/4EwFdOG0ZrF2sfbfgi7aXR1P9yR//AB47/wCtejeB5v8AiYzp/wA9F3V5V8LLhLqzu4g2SNko/wC+dn/stekeG1a11yDP8TbK9OR6laKnSZ38iVXZKuVHIlZHzJRdR1PApsepHT7hCk3kSufl96sSJ1rz7xnMbzVobZSQY8cilZM6cPT9pPlPZNL8dNGVjvUaQdpFGa62x1C2v4d9rcLMD1CnkfUV4R4XkuX0lXnmaQbzt/3RxW9a3klvIrxOyOvQrWMqa6Dk+SVj2Bs7TmrUcnl/ZX9fkrg9H8fyRKkWoRLMv/PWPqPrXbQ31lq+lytazCV4yJPcc1MYOLuS5XOoVMLn1pfL71BbyiWBCvQjNWR2rrt1MTxX9q+Ld8N7c/3byM/+OvXgH7Osnl/Gnw0f70kg/wDIL19EftTR+Z8L3/2biNv5181fAO48j4y+GW9bo/8AoLVyrSoehT/hn3+H4A9h/IVPGyn73Sq/Q49P61Ipx6fjXT6nBZk/y8betPXtVKbVLGzz511FGO+44rn9Q+JWkWMhEJlvGH/PNRj8zUuUe5ShJ7I7JseXk9BXx1+1B43l8ReJjpNq3mWdiMMv+13r23Wvjlbw27pHp1wkjcB2cYH5V8869faet5cXhtI5p5nMheX5iOe1cdeotkduHpO/Mzrv2WfhvC17P4p1RFEFsfLtVfG1X/iY59Bj86+jdS+Ieg6SredfRtgZ2xEMf0r4mvviTewRCESNHEv3VXgVgXnj+eZjvlP41msRyqyOqeG9o7yZ9fa/+0HptnuFnD5jY4dzXlfib9oDU9QikQXPlof4Ymx+dfPN54veTOZM1h3XiRmz83Ws5YiUjaGGpxPTtZ+Ik0zMzTMzHrzmuSv/ABg9wpzKfxrg7rWmbPOay5tVZs1jeUtzp92OiOwvdeLjJbdWFd60TkCsB9RLZzVOS83VUYdyHI059SLZO7FZk+odec1Wmm3c1SZstitORIhy0LEl4zcioGumzTfJ3UGHaM1ZlcX7UxwB17+/oK7PSbZtL0svJxPN8xHoO1c94a0sX175snEMHzH3PpW3q16Xkbt7eldtGHVnJWqdEUby4LSH3OayrlvmNS3M3WqbzfLXcji0K0x+Y1AWbtUkkmahY7qoQPKy8VE0hYZNO/hqCRscUMBJJflxWfdDcuasTPxVSR/lqAM+S7MOUf7pqmzGFi0X+rPJq1eFWUisuSTycg/dNGoakkkwmJI6Gsy5UxyllqaZguCtV5JC9SS2ULlY7znpIKy58x5STr0FaN5GdxaP71U5ZVuBtk6jg0EDLO4aNsN0FWtUu38uGRW6Gsw77NmZfnj9KuWc39pW4hjVhKXUKvqScVnLa5cX0Pq74D2r2vwjvtUlXa93c7d/sBXU63qiWunzH+IKAtdLZ+DT4f8AgDY2OzF3Haic/wC8ef5V5d4g1A3FhFKOkiqT9a+fk7zZ9DBe4jnpJGEMsy9ar2Nv5l8B/BV24hxpccK/66Z1xVvQrBZL2QL/AKmH5RWiIloP1aWOx0v5VryTVrzzLxmZtiV6rr00drptz538X3a8G8VG6mm+RtiV2UtzgrbGP408VNdf6JE/yJXGwx3NxdRrE5EjfdYHGK0tcjW1kWKnaSvlKX/jYbB+Neh0PPV907G/4R8UX2k+I7YWs7NaW/yy7vuyepr0HULof279vs/mgnhZnX0OK81t7eOxTan3m5NdPo9802lzt/CsbKKycrFJXOYutUS7aVyPnBIP51ltNFMxVlwaWGzkWZj/AHuf1rQ/s1fL3t1obKTM9Y4amXylXGKRrVdxqndRsn3W4qkDZPJ5PNVZJIlyRUEu7b96qr7jVWJbLLXEZbFbWjyR2lu07DLE/KK5u3i3Pj3rThmZ7mNW6KeKLE3O40sXErQxRLm5uG+77Vo+KNcg0OyfTLGTdNjE8vq3pVGPVl8M6RJcFd2o3I2r/sL61weoak+0sxyz8mptcd7Fu31oQs1vs8x5By1JeTtGEiVsBeSKxLSYxy+YasyXRbJ71WhN2R30zHOarQ/LlqbIWmkwaZdPtwlNCLMLdTUjPxUMLbYc0xpd1JjuPL801m3VDuy1PU4NILkrNtWnRSfLUbtlR9aVTgUBcjuE+bNQwxbplB6Z5omfn8aesm1apCNG4ulaPavRRis1vusaHk3Ypu7NFgEUnYcV6F8J7XbNNdN3G0V572/SvW/Adr5Gl2645OTWNR2Vi4rUZ8br6W40GwiX7jXOG/Ba8X+n+eK9G+L93KuoWlnv3COPf/31/wDqrzs/ex3p0o2iEnqf0M07Y1V03f3qm+b+/XkHUSotT2+7dUUaVbhj6VUSW7D6mjj6VItstTLb1fKK54P+2vDj9nzVj/03t/8A0MV+W2pSNHNvT76nK/Wv1g/a80s6h+z34p2/8sEilb6CQGvyfugrSMD3NdNBcr1NLOx9afB3X1l1iB0bMV1Edv0Zd/8AMV7hDcKk0Un91ga+S/gr4h8uz0a4Em42svkyH/dOQK+sPspX7q8HB/MZr05bHsU7VKZ6ku2eFZB6A/nUTJVTw5cNcaPb5/hGPyrRbpWLVj5qouWTRRkG0E+leWapN9o1e9l/u5r1qRQAcjIxiuO1TwbG10k9q/lqzhnj/vc0jpwtSNOTbLFvbfZrOytv7qj9Bn+tWbdWkVmc7ctgGlvImjkd/wCFUwKZbysjRRYz8u+kznb5pNsnFyYDiX7v96r1vcGBhJDM0bdmWuduLV7+GVlfBVydtZlr4mhtZ0ge5WOVTgxt0NZSlylo9n0D4jXFhEsV5F9oXOPMXqBXoOj6xDrUXmWV3FKD1XGWFeAWmoR3EQcPk56r0rQs9RktZllt5nilU5DRnBFaRkmDizq/2nbdx8Kb8u6tsdHwFx/EP8a+UPg7dpZfFLw/dTSeVb29yskshGQq/Nkmvof4heIr7xz4MudDudvmyLtW5GVfh1bJA+lfPOqTWHgu5On3KyWJkJKytCVE3PXca5qjcZcyPQoRUo2Z9J+Pv2oLTS2eHw8jXo5/0qVPlzk/drxjVv2jNc8QSFXv5NoPzID8o/CuDuGhkiJSfzon7VxV0X0nxNEQ/mWd4hjB9G64/IGuSVaUmdsaEIrY9eb4pXcEZZpGYdSawJ/jZftcbYmbbnvXM30LTWKbOhXFYv8AZ7Qg461i5yNVBI9Nsfitcz3C/aHGw9c10l1rOm69FsbCMy5DD1rwKaSS33HOKlsfFDwzRZb7povdag10R1Xi6a40mZopjuicZVq4m41oxthX3L6elb/iLWk1vR5YpDllUla8wXUg65PUfL+VNRIcraHSyaszVXkvz3rD+3BulH2rd3rRQQuY1WvN9QSTbqo/afelE2+rsQ2Su2402o2ekEoXrVpEXJliEnJpTbqBmq7XQXgVC19tp2BsskqoxUR3TSJFEMuxwF/vZqpJe5weuOorpfCWmmOE38q4c8Qr6D+9/n0rSnDmZlOfKjZWGPRdNjtYzlhy7erH/IrBvLjczGr2pXQbkNuGetYF5LuYmvSirHny11I5pMtVWR6SSXFVpJqtEDpHqBpcNio5JMk1XabBqg1LLSZqrM/WmSzcVUkmqbhqEkuM1BJN8tNkkBzmqs3ekGo2eas64bdzU01UpG60mJlKaTyWJqB5PO+ZW5qa6XOTWZcBkbNIRLJMe/Ws+8+YFl6inTXKsMSdR0qrKzY46UEEa3hX5W6V6N8APDcXiT4kWayIr2sP7yVfXkY/WvMpnr2L9l3WY7Pxwlsf9dcMG/ACsKvwM1pfGj9DfEVqlxo8USjCeWEx6cV8v694bm03ULzTJPuxy74X/vRtz/OvoqTWFubNR6cVwXjzw5LrVvFe2IVr60OVX7vmL/EtfPx11PfWh4drCtY3U0j/AHoYkK/8Crc8OwrZ2ax/6wrGDUPiuEX32adQ0TmcJMjp/COeag0u/V5mTdW5EtSn4zTztteJ+MNsEzOn+4le8a3++s22L8714D4wm86/liRfkhrqo7nFWWh5reTSX2pM71q2u1dq1A9ssMjVJ8sa16F7nnbE082LgV1Gjyf8SEr/AHs1xiy+ZNXVabua1CVnLRGkdx0MPzfdpbpVQcVpWtrtjJ9OaxdWnEchrK92a7Ixrify5G+tVLiXeuabqE22TPrVUzMRiuiOxhqEz/JVNn5qV91RMvzVaIY6GTBJq1ps2283n+HmqTVJDwwoYkaWsaq9xcbm7DArFmlaR6lmbc2KiZcAmkkDFaTCgU5m3LVTcVYkUx5mp2EXFnMak1AuZpM0yPL9elWo1G3imA9vlSoGfrTribbxVbq2aAHK2c1JH94UR1JS2ATOKWSTEf41E1Ev+r/GjcCNpM0M/wAtVmPzVMrbkpgIjbqetQBdxFWVQcZOKALOm2rX17FCv8Rr2/w3pL2sKAjPyflxXk/g9oYdZhklf5V98V67ZeLLF7uKE77eUtwjLgHHpXJWTuXHQ8l+KSFPGF+C2eV49PlFcjGu4itvxheNfeIdQlJyPOYCsiHtXTHREvc/oOhq3zVZKsw7a8JO52E0C/N83Wr0faoYYlxViM7CMVstCHqXI/vCsjx1cPa+B9cngbZLHYyuGzjBCMQa2Yxuwa4P496wPD/wr1Yhv3lzGbeP6EHP860jrJIUdWfGPjrx5qF54R1vTI9VuGtprKYNCJWIICEgEfWvj64zufc1fQ2tQFpTjrMNh/HivnuZTyNvPI/LNd8o8rPQqQ5dDsfhHqxivb/TycNKPtEZ/wBpeD+lfbvwz8WReKPDMO8Yu7ceXKvv2Nfnd4f1Q6J4isrssVWKX5x6xk/MPyr68+DGsLp/iI24bMV2ny/XGRXVHVGmEld8rPqjwfMu2a39DmuhkirgdDvvsepQSsflPBr0V8N83Y8iokjgxlPkq3MuRPmqrInzVozVSDeYzg1NjzilInzVUkhO6SQfxCtOSPHNRFd3BqGNbWMdR9ltHkboqk/pXH2FxBqdq6FdjuPm966TxFNLDZ3EUfG9Cv515pDLJYyYyV28Vx1tTWmnJcyN/T9PvdL1D/Rd0dmPvb3yW/Ctqa8vrXNxahZSo3FWOOO9c3ZeKDuCS/MenNb8N40sYZF4I7HFc6k4m+qeqNDS/FlnrJNtdxm3uB/yzcdfcGl1vw3aa9ZyWGo28ep6fJw0cn3k91PY1z2tLKiLeQAedCoyMc4FaWk+KkuAiSDDla2hVi9GbpStzRZ5B46+FuoeDYJLzQ5nvtNT5mgf/WQr/Ue9eT6h4nN9Zkf8tVbeCeoI7V9j35WVeOM9K+cvjN8KxFNNrOjR+XJkNPAv3X9T9ampBLVHdRr8y5ZC6Xqcd5o8N1uG1kDc/rWHfeKIlkKqQVzjisvwVJJfeE7WKTdHjcr5+8uGPFXf+ERjjzNM+2PqpY5Jrltc7FqJJqC3MJx3rmLm6aK6wvrXRzWsUcbGJgVA7VyskfmXDH3pxJ6mq10y6bLK/Taa4prj72OnUV1OrgyaW9tFyQMtXAtOTJz1AxW0Y3OeZrx3B28U9ZyetZkc3XmpVmrZRM9TT86nLcbc81nfaNoqM3eM0+UjmNY3m3vUTXW6sk3DP0py+ZJ0q1ElyLsl3ioGus06PT5peik1Zi0OZ+Cp59qqyIuJo1i+sahFCPuZy/0Fd3eXSQxeXH9xRgViaZbpotm5/wCWsnf/AGf85qrd6lv3Nng12QikjlnK7J7q83Nn2rPmm3ZNVGvd2earyXGGrQyuTSPVeSXFNaTdzVd3oEOkkzUEj/LTJJcVWkm5NO4mOabFVpJOSabJNUEkny0hEcznccdKqSXDLkU6R+tQNIKNQEa7wMVE8scnXrUNxz0qm26pAnmjB6dKzrqNuaJJpI84NV5Lo9W5oApXPeqvm44q7NskGazboEZA6dqCWMmIbJXrXQfDfVLjRfHWi30KM7w3Cl1XuucH+dcmZvLJz1rU0HWWtbyJ0G2VTkPWc1zKxdN2kj9KbGd7qNJFGFYBgK0d3lwmuY+BqajrPw00nUdSheKaRCv7wYJUHg/lXS6t/o6NXzcpcsmj346pM8x+IGlw3Ekl1t5FeX6Tcx2+qT/7TV6j40vP9DlrxCa8+y6hO2eVj3Vqi+U67W9Q8nTZHT+7Xh/iRG875K9Nnuvt2lQK7Vx+taaZm5Tit6cuVnLUjdWPNLyHzI2rNk3V295ofz9KwNT0l41au2FRHDOm1qZtjDveuq018YSuetI2jkWumsYfl3ninUd0KEepcurhYLZq5PUrjzWLelbWoXKvGUrlrqTbuHvSpoqZVuG3tUVMmkqLzs8V0nG2S1GV+YUflTGfmrIBqbH3pfvc0jUALuywqK4GWFO5XrSbs9elADAny89KidB261bUI3B6UyTYvA60AQouKVptoxTW5PXFJtx/FmgBjHc2akUU0GpUegB8a4oY4agPSSP8tAEUkm2o2k3LimPId3FJuLdaAGMu80jNtqSmMN1ADGmK9Ka07Nin7QvWjaG+g5NABHMeQSRn0rpNW8QtfW9l5ashgTZ5nrXSeEvhK2rQwXl/c+RC4DrEg+Yjtmsr4maPa6HrFvaWi7Ilt1JUnJzuOSay54ydkXy6XOQkkM0pdiWYnlj3qdfu1WVd0gqxtxWjIP6D4YhJGrVYhhAqOzXNrEe21amrwrcp1pkq/LwKtQq1QRpVyFW7UwLsMbbRXzj+1r4mKRw6cJNsdvbmZlz/ABsMCvpW1VmUE9q+If2rLidvHV9BIfvtGAP9kRj/AANdVJao1ox55pHgutXTLFBJ/sK/5A14Vrkf2XVL2Dp5c8iD8D/9evb9WJaxhI7JgV43403N4gvJGG0s4bGP7y//AFq75dz0qyOauOvTNe/fBbxTH9n0e6uXY/YpRDPjsAeD+VeAznbzXa/B++lXWLyw+YpPGXRe29eR+lbU9UeZTn7Odz9G7OGG7tYJrd1liYB1dTkGvRdGk+3aejDqo2mvnj4C68bzwvJau25bWXC5bkKeRXtfhnVltLoRuf3UhxwelNnfiqftKfMjY1EtabCV+XPNVZIx5quv3W71t3iJPuilwN3KVTht1MbQdCvIpWPnObWxSmhJj3KeaqQTC4ZlxyvWtiOAFSO61QuLP7NMsqDCk/NStcoytU0cX0b4HzV57rHh94JD5inGfvAV6/5O7kDgjrVK60lbhWyAfY1zVKfYWt7xdj5/1PSWt7oMhPSren6xdWckUJbCfpXqWpeH7e7jaGWLaR0cCuOufB9zZ3CyRKLmNDuA/pXnyj3PepVYShapuKv23Uz5SRqr5HzZ/mK5/wASafeQ3D7X+z3KfMqqPvH2rvzpHmKtxAjRPgZ+vpWX4iV/7Pc3MRaW3w6SKuSR6fr+lUqakrLc86U3Bu2xxmh/EKZNtrqa7ZFO0t710upW0eqWbFfniZc8c1zuueGRqWzULaPcsvLqB+tdD4TspYLMQuG2sON3pU03O/LI6Ibc1zx//hH102/vIkiyI2Z9o/nWBcWeu+IPMOm6dNcWynl1GF/WvXfHFhFouptPIfJiu4ihbHGR2/LNZUHxc0rw3okOn2liGiiGHkz1am4pPU9eF5RTijxPde2upC0urZ4JCcMrLjiub1DUnj1SeBPlRXKk17Xr+vaR4xmt7qMLBPCG+XucivKtc+H+qfa57uKNpY5G3jy+o/CojqEmo7jdPuEWHB5Ld6811aY2ur3cI6I+BXb2Wm6gtwI1Rmkz/q2+Vj+deqfDX9hXx38WIV10z2GmaddOWDzTb3x6YXuPf1roow5nqctaaWp85pdMwGKuW8ksgOAT+FfoD4X/AOCZ2mWcanVvEskr8ZFvEF+vWvStB/YE+HGl4N0t5fsMf6yTA/Suz2aOH20T8v7fT7q5bCRs30FbOneAdY1Zv3FnNKB1KqTiv1w0P9m34c+G9rW3hq1ZkwQ0w3nj61wn7Q/iTRvBOgjQdFsrS1vrv/W/Z41Vo4/y71Mo2WgRqKbsj8+tB+B+s6hcRQi3YySsFVCcEk17p4Z/YX8X3ixvPaQ2yHHMsnP5V6z+zT4Bl8V+KP7auV36dp5yued8vYZ9q+wUxiiEdNRVans3aJ8Y6T+wVcKFN3qVtF6hVLU/x5+yj4e+GngfVtfvtUaVrSAmJFQANIeFH1ya+zuK+TP29/HX9l+G9I8PQyYe4c3cyg9UXhR+ea1jTjcw9tKWjPgTXrgrIyg8KcVzM12QSKt6xeGaRzkZzWBMzN3roM3uWvO+ahrgg8VUVyFwTTfMIoGXftG5ahkmqs0xqOSY0ATNKO/Wo5MMMiqksgYd81VaZ4+hoDUtSIy8iqkjNk5HNQyahIvrUX9qeq5NBIszHvVVpTUsmoRv1GKgaSKQ8NikwInk9arzNxViWNT0OapTKwyBSArTc1UmqebfgiqkjGgCGSqsj9akmY1VlY4oJZWuIwzHb1619LfsY/s1N8TNdbxRr0RXwxp7/KjD/j6lH8P0FeBeEfC+oeNvE2maHpkLT39/MIY0VScAnljjsoyfav1o8EeFbH4XeBdK8Naao+z2EIVm6b3I+Zz65OTXBiq3s1yrqduGpczuy9r32a1tkt7eNIYIV2RxoMAAcV5b4kvMbua63xFrX3vmz715f4k1TKPzXg9bntxRwPjbUj5TgV5LdSeZeTv3fatdv4uvj5bNXns90Fm4rqjsaSRvaa8c1jGh/hp19bRSJXOR3rWsm0McVqxXTzKAOSenvT2MbGZcWI3N3rB1vTkkWvWrL4R+JtesRfQ2Kw255DSttY/hXmHie0u9B1B7a+hMWG+91FaQkm7XMpR01Oaj03a/C1dmbyLcCoW1JAQEqpfX524zXSk72OV2sZl5c/M31rHu28w5qzdTEuaz5n5rrjGyOGbKs1RZWnytzUe0VsjlHUyl2mn+XnpTAjL0KpbBHWrCWueTSsFjXIoAilUeXz1qFV560k0hbihKAGyL6Uzvg0+Son+8KAF8v5vWho8A8VNH9005vunmgCovepI/vUL945qTbjpQAlI3SpQu6o34zQBWkXb+dA6U6Q1D/FQArU1qd+NDUARNWp4V0tta8QWNiBxNIN30HWsvua7z4NWpk8XCfbuW3iZz+PArOb5YtlR3PdWsYdMsyWdYoYlwWbsoFfOPjrWl17xJdXcbboj8qH2FewfE7VJbfwffuzEeYRGB9a+fpOBjPA4Fc2HjpzFzYsPWrNRQfdqZa6iT+huC3EMYiHRRtqykS+lLCv2jEidCMgirqW4rx2bJ2IEtatQwFfenpCfWrcMQ6d6SBO5Zs4+MV8X/ALaWjtaePtOu1Xas9nk/VXI/qPzr7as4RjJ6V8wftx6Go0vQ9THLRzSQM31VWH8j+VdlJao68HL96kz4z1CELYjjO0mvI/H1qYr22mIG1ovLZuxdWb+hH517TJD51kTjJB6V5d8Q7cyaSr7P9TcA5/3lIJ/8dH516Eo+7c9PEI8xulAya2fAerzaH4ltLwL+6WRcluFxnB5rImyc45pdJufLvURoy4kO0fNtwfWiDseDUve59mfCvUv+Ed8UXtpuIgnTcvpjqD+Rr2m31/gMkoODnFfNGjai503R9SLMkslooY5zkj5eo+ldfpfieVoyfNbI96bZ9VhKPtaCbPrbT9YGs6Hb3SnMi/Kfwqy178sdyuM5wc15T8KPEj3Gh3MbvnZOR+BGa6bRdXWaW+gLMVDZUGp5j5PE0fZ1pRR3H2qNlE/Y9cdKkbyrqEEfMrfrXKaPriXCywE/6upYdTe2mMIbO351Gf4apO5yWZ0Ecywv5JHHY1LJtjwcZBrOlu1aNHA3N145q5DdLcRYIwaeg9QaKCb7y9fWqU3h9CxaGXa3p2qxIfLbaee+aSO6KOKThFj5rGbcWclqpMkOf9pearH7PdKFeIAdDkV0zXCyL0De1VXs7ab5lAU55FZeytsXzq2pwWsCTSLWSSPTzcx8riE4IB74qPwzfW11pcc21TGpKvsJLRH/AGgeg9zXdTaek0bRKQCw6g9K5fVfCd/azm90+dfNZNj5XBK5BwR0PQVi4OOtioyRU8Y+CrLxvoU1ozZV1/dyx9VOOCK+N/ih8NfGPw9umeS1OqaZn5biLJIHowHSvs7Qb3y7hlmQ2cmcNGc4b3FdPc6bBqFq0U8SzQyDDKyjB/OrjGNZHVDFToq0WfB/wn05dauluL1WjCH5Y+le8W2gx5QiPYvZhzXaX/w10/R7wtBZpHBIeGReh96nh0ERJ5ZPyn7prOVJx2D6z7V6s5KPwpaysrS2sLkHhmQZ/SvQvh14u1P4b28lrpTqLSR9ximBZR9PTrWWLN7V9hHH949KRo5FbIwV9qmKaegc19z2Ox/aBvlQfaNMt5D/AHo3Kmty2+PlrIP32mSr/uuDXhVq5k4IwR096vbSoHFXzSM+WLPcbj44aTJZzGG3uPtCqSiMowW7DrXyX4g0/wATfEDx8Y7i3lk1G/mxGQMoFz6jsBXoqnHXiq2r2l1e6bcw2N7Np15JGVhuYXKtG2ODxUpu+ppG0djf8bfH7w/+zH4fsfDGl28WsarAoa7VXAUMfvZPrXE+A/8AgoZDq3jRI9dsYrLw7c/KkkOS8Lep9RXwl8RNW8RWPim/sNfmlkvoXYStKSWf/ayeoNczDfGPTMhyHHI9q9iFKMo3RyydnqfrjoX7Z3w617xNBokFxdRzT3At4pniHlszdDnPAr48/bY+J1p4s+K1/HZ3SXFrZKlsjRtkfKOf1Jr5a8N69JMz3Ek2DbMHDFj94cjp7imaxrEl7O8jSF9xPzMc9/XvUypqKuF10JJbzzJCc9ahkYM3UdKzVmPrmp1k4rICdmx3prSUwtx1qJmP4UDuTNJxUTSUwyVFI1AXFdjVeRuKWSQrVd5M0CI5vu1UkqaR+TVaR6NQI5FqrIpXkGppJPeoZGG3qKkCBpnT+I1HJePSyVXkoJYSXh7iomul9OaZJUL0AgmnT0qm53ZIp03eqzK7EqnLMAqqOpYsAP51L7ldbH29+wD8I4IdP1H4jalEJHkZrPTAw+4F4kcfU8fhX074k1ZY1cbue+DWL4H0WD4d/Dfw94cgRY1sLGKJ9n8Uu0F2P1bNYPiHVi2/nP418zWm6tRtn0NGnywSMfXtXL7stXA61qBdGya0ta1LO7nNcbqV4WVgTioSO2MTjPFVx5uFVsVxsjFpOOa6jxAdzNjmsK0sTJN610IpoS3sXmZSQfyrsNA01IfLnmUbUbvUVvpoWNcDNXGm8uER+vShsy5dTW1z493XhOaK3eCWeBvuhT0qn4hXT/iNoZvPKyzfMCOCK868SXMX9p2kd2mYHOwSN0B9Sa9O8E+GZrHR7oyriE8x88EeorNq2qZtyq1mfOPiGxm8P6o9rJkJn5WxWTcXTP1NexfFHwuL60a5RR5sftXjrW7bMEAnpXp0ailE8bEUZQldbFbdvqrcxkc4qeRTC2TxUhUTR5NdkXoedJGSy80m2pbpfLaoC5wa0RzMdtp6sE71W3H1pu4+tMRYkuD0FV2lZjg9KQMc0jfeoAWkal3fLzTN3zUAFIQcU1mpytuGKAHrUgI21ATt70K2aABvv5qWNs4qF849adGxzQBZLYWqjMeamLZqFzQBVkc7qFJbtSSfep6/lQAc07+GgfnSNQBG33h2Fe6fA/QIofD82pMP307kAn0FeHBuR0PNfQ3w2tLi08E2EWCDIC/T1NcuIfu2NaerOb+NniO2ezi0aGQNNvDyY6LjpXjTYauj8fO7eLNQ3tvIfAbOa5zG5hWlKPLGxM3dliNflFTc9jio1xgYqVasD+ibw6RJoti2P9ZAp/8Ar1sLbhVLFgFHVs4H5147a/Hjw74R8C6IrzfbdTWxiElrGwARgvIJ7H2rxLx9+0Xq/ih5IxdfZrTPFvC2P1FeQ7HWqUmfUuvfE7w54bLCW9F3OOsdqQ5/FhxXCap+0ZHHkWlpHCueDKQxr5EvPGU8zswm3O3JJJqj/wAJLM/3pWJpc8UdMaB9ZyftEatcf6u6WL/rnGorzr47/ES+8beAylxcmcQ3CS9B6sv8jXjtr4gm4+c9fWrV7rD3ml3Ns5ykkZGPcdK1p1LyOmnTUJpo5TTczKY+hZM/lXHeKNJ+3W91aqMNMhKD/aXkD6k119mDDeQ4PXcp/EYrG8SB4LgSxf6xGDLn1HSvch70LHdWjc+frm3ZGIbhlJHFZs6NG4YjO05wa+lp/wBnXXPHWhy+J/ClhNqelsB50UKlmhbvwBnrzivI9W8C3+i6ksGo2sllLHIAwkQqwGfQ1zrR2Z4FRJuzPWvCkwk8F6KJUWMRwZ2jOeSSBW34d1h9M121kaBJYFkXfFOm5WXPIKnrxVHWGOm6HixljhvNiiHcuQQB/WoHupLhrWaYbZjGrOV6Zx+lOTW569GrLkUIvRH1d4dPhny2SyB0tZj5m1HLICfY9PwrWt/DclxcTJp7x3bsOdrAOfoK+W9D8bS291Gpk4Hq3A4rufDnxUmh8RWYheSF1cByxxkGsXIxxOHU5cx6pDp95oN8PPR4sqVImj2tnPWkutekg1ewjIJ3q6s3bG0muptfiVb3yiO7iguU+6fMTOae9t4b1bKxb9Pkb/nmwZT/AIU1I8NroQaTrgltxkjIO3rWxDqWwD3rCk8D3lqm/T5Yb6I8/ujtcfgetZss11p8hS4ieBx/DIpBP0zVJsz5TtZb75d2c4FV4b7zCD/erm4taJj5PFRRa0oLgniM5+XrV3FynaR3XQ5HHvUs0oGHU8HrXNQ6oNxCncGG9avwaksmEYgCQcZPequRymsr7n647f8A1qnW6VQep/DNYqXvzD64PsfWpVnO3OenBq1IOhoPb299ndEhbrnoaWFUhXy1J455NUVkIIbdtwf8ipGmVpN2cSDqPWqVri1Lk0SXEbI4DKaxLizW0cxsMxt91vStdJxKu5fXFNmjW4jKv0rXR6MiStrEwXsxcfLxkeveqTW/kqUdeM9fSrbTS6fc+TMP3ZPyP6+1TNMBztye+7pWMqa6GtOpdGIybJODj0q7bzLN8hIDL+tTy2sci5UfLVM2ckY82Ig9s1lyGvMXPJB704JjHbFRQySN8jrgr+tTbg3GeahxLjI8C/ai+Cr+MNJ/4SbRrYSazYofPgQZ8+L8OpFfFQY21m6EEDnKt1U9x+FfqmuDkHHpgjIPsRXxz+1l8Df+Ed+1+MdDh26bMCb2CNTiFu7YHRenPSu2hPl91kT11Pm7QyYPD1xK3WRix+lIt59otkcdx0plnMbfT44GGVwM++eaiZkXhMBfT0rXEJpomJPHNVyOTdWP5h3VZt7jb3rnRZq7vXimPINvBzUKzB+9K3oOaYETS7aTzN3NP2q4KtwfeqrK0LEGoAdM1VXf1p0ktVpJCaAEkeq8j06R/lqrJIRRqAkh61AxFOaSoWNSAyRqhc06SopGNBLGOw9agmfinSGoXoEQOan0fa+t6aG4Buocn0AcEn6VXeq5mNtJHKu7erBh+BPH41nU+FmkX7yP1e13UGUsAeK8/wBbvz83Na02uLq+l2d9GwaO6gSdSDkEMoYH8jXJapOZM18xa1z6qK0RzmrXX3ua5PUrn5etdBq3euVvuhpo3Rh3y+d1pml24+0ZPT1qS67VPpsda3BnR28KiPkVFrlktrp5nHVKmV/krO1/VI10idZHwPc0bsi2pwOpeKPDmqyG2nvI0lzgMy4Ar1r4eatu0U6a863PkgiOQNnK18oXWljUtalEZO0yZBHcV7n8I9Llstct4ofM8nyju3NnjHWtZwUY3MozlKVmjc8WZ8ieNwMYI/SvBbi1xdSgD5Q9e8eN28trlScAZrxiSPdM/u2aVHTU3rR5kc/rdmfKV1Hf0qlDyoFdreWPmaexK5ODXGKpWRhjgGvUpSuj52vDkmQXluCOOay5F28VuSLkGqF1GOuK3TOOpHUy2+8KKfMvNMqzEKKZRnbyTQArN8pplIZAzUjfdoAa33qkj7VF/FUo+7QAkn3jSr92ijpyelAAT70qH5qj/ipQcUATN0qCRh60u71qFvvGgBrdac33fxopCdtADlO0UxmzQW3U1qALek2n2/Ura3AyZJFXj3NfT1xNbeHdDRWYRxW0O3dnHOK8H+FOknUvFkTFGdbdTIQFJ+ler/ENls/C9215+5V49qqD8zN9K46vvSUTaGibPBdUuhfXk84YuHdjk/Wqca7mNOYEDBOfwp8SbRkV1baGJIFxipVB9KavapqRSPvm41uW66u1Umk3DduOay4bpquRbmxjmvAcrn0aVhxkYvxU8cbN1qeG1LDkVZhhx1rOwC26svWrm793iohhepwaguLoJn5q2pys7h1uRY2TbvQ5pviXSzJCHQZ3KGz2psFwskwGcnPSuksY/wC0tPuLVsGa3Ix6lT0r6TDSUkd0knFM5b4W/GfXvgrrbz6eftOnTH99YyOVB9SD2PvXpHxC/bB0Xx9pZsbzwZY3EjIV8/V0FyY29UIwR+NeN+J9JMMz/LjriuJvrMc10zpwk7tHlTpps66TWIdQkBWWM7uAqnAHsPb2q3qEwhhPPQBRXEeEtFe81yObLCKD5yM8E+ldbqcnmzFRyB/OuSoktEdFCCTuVrO6mt5FdDG3PKyHHHf9K0vCt483iBXywUOXx14wRisSWIgE9K6rwbpfk2z3TD55OF+lc7ih1pcsXI9MtPE0sQyGPWtK18azRyj96fwNcIZGjU84quLlg33qz5T59vU9w0X4jTxqo85wPrXc2PxKS6iEd4sdwh7SAGvmSz1N4f4jWxb+JHjUfMaV5JhY+iJn0DUCGUvZs3/PM5WsxfDcl950tjdJdY+XGcMPwrxC48azRsuJSB9ad4P+J1xHeXhW4YBXHGa6VqrnNJ8rPX2tdQ0x4RPDJG6nHIPSlh1ZtxDnHkvke4q1ofxUW+tYluwswxz5gBFbH/FO63G2YhbO3O6M8VKaua20KTasvmIyvhZVx171Yi1gtEig8tlD9ahvvAr3SJ9gvI5tpyo6NxWJqOn6hprTia2kTgOCOeaq4uU65b8lVywIbgjPekS9/eA7uCe/XNckutOSUbgOgceoIq1b6slw27O0sNw+veqUtSbHYQ3gDB84Ruo96uR3KsDtP1rk7O/E2ULEiQZHsfSrFrqQSZBnhztOexFaKRPU3dTs0vrUoThv4W9DWLbyvnyZj+9X5T7+9aK3RViM556Vm6zhmEkRxIvJA6mt4tS0MJJxfMi4Gkt8nZlR1GKa00aSfKco3VfSsq11h3YFjkfxVqLJHKvmIoOR0qdmWndXBtrEDPPZh0qJrkwzbHXkUsMayLlWKgnkelEiyOCrEM3ZqVkWmyWOZZWOKi1jT7bVtNns723S7tJlMckMgyGUjnNQLN5LDsRwaurcJcLwRnHNTyl3Pzt+O3wok+FPi57aItJo90TLZykcBSTlCfUenpivK7gGGQjsea/R74zfDe2+I/hG50+YKlwoL20+OY5B3+hr87/EWi3ei3t3pd5GYLy2cq6kfr+PX8a74x9tCz3RHwszRJnqaVZfm46Vkw3371oX+V1ONp6n3q2s3TB4rhs0zS5rRXGO9WPtAzkGsT7R6GpI7n5etMNzXkmDd8Gq8lwejHNUvtPvTZJty9am5RO0it0IqJl3d6qM57GoWuHHfFLUCzJG3bpVaRSvWmG/aM8nIoXUEk+8MfWpJuQu1RM/y1ZkaOQkqwxVaWE5OOlAXIi3vUMj9aeyletQSUCGMcionp7daY1AEL1Xk+bGfw9sVNJUL0hrc+4fgn4qHij4T+HZC2ZrWD7FLzyGi+QA/wDAVB+hrev2xntXz5+yr4t8n+2fD0smA5W7t1J79GA/nXuupXJxXz1WnyyZ9Rh5qdNNHPatN97muYvJM9Oa2dSm8x/WsaaOsUjsRlTA+lWLJvLf0omSkj+V+eKoTZthtyHHOKi/4Q6TxdILRG8tH+8/YV0OgeELnVtButWnuIbGwtzsWaZsGR/7qKOpr03wz4N8nRYXjORIuRI4xmnLQz5mnoeTt8EfB2nxrbwLcz3Y/wCXiSUmuk8O+DbXwHpdzO0omkkGNx7D0rr77R9L0iF5J7tZJP7oNeW+O/GSyRna+yFPuJnrUNuWhcVd3Zw/j3WFZZwCN7HGO9edxQbmyRV7V9UOpXhkY4HpVaNia6IRshTldl1Yw1uVIwMda4TULc28zgjHzGu7eTbCAK5TWk8yRj1xXXTlbQ8vER5ncw+oODmqtz92rH3GIp0iiSPpzXYmebJGFMtQN0rRuIhmqUkZGeK0uczRXzjvUbMWp7Id3SjbtqiCH7tHmUsveolznpQBMoy2akqMHbSqxoAkb7p5qOSTO1aUsaZty1AAtOpSvPFNbO2gAaoWqSmNQAu7aOtRs26hqbQAUseSfpSc0+IfN6UAek/A23upfEFzPboG8uE7txwOelaPxt1K5e6s7WaQYClzGp960/gDYmCx1G8AJ3MqA+wrlPjFqUd94oKRsD5KbTj19K496pv8MLHAuQemc9amj+76VB1cYqdeldTMbD1+tSHtUS09aRR9q23atuzZaxY1K9eKuwyeX3r5i59NynRRsoXrSeeFrLS7PelkuflPNPmJsWri8HOKybiRmVvm5pk05qm9wTxmmpBYeLmS3uEdTnBBNddpuqfZbqO+g+YAZZf7ynqv1rhZJCWFaOn6obNgpOUPX2r1cNX5dGbRlpZnaeJtKj1C3F1Bh4mGfl7H0NebXuimaYxxoSc12Frq6fN5F0It3VWPB/A1T1DVILXJWQSzH+4MDNetKumtDGUeZ3RQjtY9B09oV2+c/JPespWAYsxyc0y4upbiYu+WJ/So4Y5buYRRLucnHFczlc6IJQV2aOn251K8SFUyM/MfSu+htxbwrGgAVRjFZnh/S00y35H79/vNWrI4VSc0cx4uIqe0lZbFWbqRVdo/Tmp/vE05Yzmi555CqH0xSOzKDzVlkwKq3LeWhzxRuW9FczLu4Lybc5FV7GNLF28nI3nJ56mpJlDMRnnrTre3LOMdK6bKxyfFI63S9akgt0BYiujsfF0seAJCMe9cEu5QBmpIrllbGa5JR7HYttT2DTPiBPGQPNbj3rsdN+JpZQsxWRCMEOM5r53j1BlPUir0etSIBhj+dSroGkfRseoaDrbZkgWGRh9+M4NRSeC0do30+8WREOQrnBPtXhdj4slhcHefzrqNL+Ic8JH7w4+tVzi5TtrjTdS0sZlgZdsmQV5yKSS/K3LRgcsNw9jTdJ+JzCPbI29D1DAGtuPWtD1v557dYpCMB4zg1XOTydRLPUvOgSTdz0NM1CcqVmHIBww9jU6+HFWEjT7pZkPIVuDVW6t54Y3jniK8Yzjit4SszGcU1Yx5pms7zAOUbke4NaVnq3lqwb8vT1rB1hTJpRZXxLCc5HtTtNvhfWsMqgfNx+I7f59K3qPqYU9Hys6O01Dy7oFTmNlyPf3rbjcFQc5J5rkVXzLfC8BTkFf7tGseJB4d02OSQFgzbD64I9a5pVVBXO6nRdSSijqpVibkkDNV57V9pMRwcdq4fSPE1rdLmO8kCk/6uYZH51rTeK4dLhZw6sByEJrOGJTV5HXUwMou0TbYSSQ7XGDXzZ+098Hz4is317TIMaraqWdQuPPTuv1r1a5+MB8wolgHPZVPzH3wKsr4st9csXS5s3s3x/y0IINdEMZCMr3OeWEqpXsfmJ4ktyGjv4QVYHEg6Hjjn+X4U21vhPGDkZ9K+kfjZ8B7uTVLjVfDlmbzT7wlri1iALRN/eA9OnSvlmTT7vQ7yW2u4JrV42I2TIyHGeuCK3rVKcrSizn9nOO6NvzjSrcN2rOjuRIowyk+gOak8w/risuZNBa25oLcHHJoafjrVBZjgc0jSmlcZb841G8lVfOx1oMoI60iGx7NuqOm7qY0nPWgBXLKcg037U69TmmtJ71GxoAsfbQw5FMZ0boarVG3B4PNAEz9ahfI7Unmmm+dng0ANZhUEhHNSSfNnFMZdwoAm0PWrzw3rFtqdjJ5VxbyB0IP5j6EV9b+E/HVr448PxX9u+2Vv9bCTyj9xXx46mtbwb4xv/BGri6tm3wsf30LHhx/jXHWo8yujuwuI9k7PY+rrr/WVQkHJqv4d8SWXi3SY76yYvGww6n+FvQ1akWvJcbPU+ijUUldFGVc9KrEndWgyZqB4hRyg5XLsupTzW1pEXb7PAPkXOQp9cdzXbP8RtT1HSXhtVkEdrDufb91R9a88ina1bjkehqtdahcfZ2gjkZIG5ManCk+49KdiDO8R/ETWZiBEqrnru5ribzV73UW33kpdv0rqprcM3zAGsm8sUfouKLIbbMOOMS9DViOM2+CearXlrJYsZFJKioo9ailQgsoNbpX2MJSUdye+1YBSANpxWBcTeYrsTyaXUr5XbCck8VRaQ8KfpW0Y2OOdS5Wb5pOKf2weKl8rHNV5mArVHLIguIdx4qhJAd3PStDczMPSo5FBNbJnNKJnSRjacdaqSKR2rVkjHNUpo+vFWmYtGe+W4xSL8vWpmABqF6skaWyamjqDBzirMangYoAUqcU0Kal8tj0zmrVvp7yEB+BU8yGot7FJV3NgVch00zdcir8OmKpHFaMduqYx6VjKodUKLZhvo+F4NV30d+zV0zRjHrUDqF7Vn7Rs1dA5htNmj7ZFQNYzZ5U11Dpu7VWkQLk961jU6Gbopas5/7LID0NL5LKeeKvSSbpCKguG6YrW5ztWO18O/EmXwr4WbTLKAee7FmmY5xn0riry5kvJpLiZi8sjbmY+tQ5NIx65pRik7kN3Ej/ANZVn+Kq8P3qsfxU2UO2mnKuetKmDTselID7deD2pvStJod3QVFJb+1fJ8x9ToUfOIpGmY1JJGFPNQSHHTpRcmwx5S3FV2HzE1I1RyMPWtESRSH86gaUr14qSRx61Umk5rSLAjkmwx5z9RUDXTx5xSydarS5wa6IzYFmPWDGw3ruXuK6DSfGWm2vBszCT1Zea4uRTTa2U2ZyXNpc9Zt/E+n3QXybxMn+Fjg/rVv7V5y5Vgy+qnNeN7RxtbB/3RU8N9d2uDFcOhHTn+lX7RnLLD9j2GNjxU3mbVNeXW3jbU7faCyTL33g1qQ/EJdu2e0+buytWyqJmDoyR3TXAUZJrI1TU0hXczYX+dYi+K7K8YDzvKJ/hbIH509YheSBi6zL1UKQa64SicVSMtrEunxyXUpuZchm4RfQV0VrCFTng1RtY1hAL8N2X0q/54yAP05q5TvoKFO2rJmUZpphB6daQSj14p6sG6GoNbIjaE1EyuvSrTMMVDJz0qtBWIlkkQ5qWO+kU4JNSLGNuTTWiXrUOKZRfh1hoo/vGtW08UPHGuHbP1rlZFz8tNkYrhVbmlyoD1DS/H1xbsg3sPxrtdM+KDMdkrCYY5VxxXz/AB3ckco+bpV2HVpFkJySAKWsQaTPouHWtB1yFo54BDv4ZoziorfwRDEoGl6grIHDiOTgnrx+teF6f4hliXqw59a6jTPG00LJ+8YY960VR2szJ003c9I/s++0uaNJYGUbiCcZBBrhPi1NcR6WssR8yOJzvVf0rpdN+JkysqSSb4/Rua35NQ8P+LLVoL+zVQ/VouD9feolyyR00pSpyTPnTS9eEkUbo/yY6qela76lLNGzId5PAZj09xXT6z+zi8d1Le+FtfhaGVt/9n6kCmCeyuuf14rk9Z0PXPBbCPWdKmtYuhuAu+LP++uR+eK4ZQaPpI1qdZJp6kumRm3k3h2Mjfebu341tNZ3VwoK/L3ArA0nUYpZowJE2seDnIP416dbwhbWNgudw44rD1M5ya0RzHmz2MWHVRj+LoR+NYGpappdwrLeWcFxIeu+JW3fXIroPFUm2FskK2MV5xPEWc/NuOawba2YoxUtyn4i8C+DPFkBiuvD9rGW4821URSL7ggCvnv4sfBu88At9vsZJdR0R+kpHzwH0bHUe9fSES7cYPNaimG6tZLa4jWeGQbZI5BlWX0Na08RKD1Ma2FhVWisz4PWYt1IOeRigzV698YvgdN4dmm1rw7C82lsd0tqoy0Prj1H0rxNpgvGfz7ex9K9unUjUV4nz1WnKm7SLnnDuaTePWqXnHNOEnqa2OUt+ZTGk+Y1X8znFLvHfrQNEu6meYKY0g6ZqFmOaCicye9N3D1qLcabuNAE7MD3qFqbuoZs0AJx600tilyKY/WgBDIvrUE3zZxTn6VC7UAdr8KfiJ/whOsyW90c6XeYEqj+Bh0avoZb2K8t0ngkWWF+VdTkV8dXCBgMDB9a1/DvjnXPCYK2F2wiP/LFzuT9a4q1Dm1R30MU6fus+rPMpr1474X+PkUkyQ67a+Sg6XFtyo+o616jY6zaatCJbK5juUP/ADzYMfyrhlSlHc9WFaM9mWZqpTVNNMu4DcM+lVJpKzsbqVyKZRVC4j9qvK4dQc1FMvpWdyjAvsopxg7uxrlb/SoJCzDCP65rd1y4mLNDAm12PLelY/8AZV1JgyyqwreErHNUXMY32DyW+/u/GopYsNkH9a320o84QNUTWBjzmDcPQHmtlM5nTtsYJkPSomXe1bj28Tc/ZZEPviqM1uVYkIcVopIxce5T2BVPrVaSrT59D+VV5FLMBtxmtVJGUo2K0lU7hhyM1dmQL1PNZ1xjdntWqscsinM3U1B8zHIFXDEW6CpV0+TgsMZ7VfMjLUgghJwcVchhG8cVNb2oUc1ZjhG/gdDUyZpGN2SQ2y8ZXmrm1cAAU1VAJHcU9cbua5m2zujFRHKtObNN3L2NIzVB1p2Bn21C0m7ikkYnpzUe7H1pJEtiSttXj1qhcyHk9qmuJxtPNUGk3Ka6IpHFUl0Il+Ziahl7VKD8tQSHnmuixxjabJ92nbfemORwM80yCSFDtzipeuMUQ424PWnBTnNSykPTgVItMUEipAPlFIZ93rIo71FJcKOtVWm29arTTZ6GvjtT6oW4mDdDVKSU0kshHU1Tkm961WotCYyNULyGovtA6ZqNpTWkTMkZ+arzetJJJioGkLVqkAM1RPz0pWambhWiAhkFM2VIzA9KbVpkDSvFJtpxNIvWqAbxUTqakamsw2nmgLkLLxj+lc74tnurfTWktriaB1IIaKVkI59q6FmFYviSLztLmGMjFdFOTukctb4Wzl9K+L3ivTVCDUDdRr0W6UP+uM/rXYaX+0RcQhV1PSg4HV7V/wD2U4FeSmMbuKGh3fSvY9noeGqjT1PonSfjp4a1DHnXUli5/huYiP1XIrstM8XabqihrLULW6yP+WUqsfyBr4/+zBm6HHtTNskLBo2ePngo20j8qjkNfbI+1P7QLe36U5bz5vm6dq+RdL+IPiTQ+LfWbho+gjmAkH5Gur039oTWLXaL+xtb1R1aHMTVHK0aKomfSi334DpzTlug3BNeK6X8ftAuiv2pLjT2PXzkLr+a5NdxovjjR9c2LYanb3LMeI1f5/8Avk80tUaLlZ2JkHXP0oXByxPNUPtm5QDxinrcDj5hilcfKy36tTmX93uqoJ9zYz8tSCYdM8CmOzLEbHbwasQ3DBsselZr6gkfBIA7VF/a8K5zKg/Gs5NLc1jBt7HSR6kyuNrGt7T9eeHb8+Pxrg7fVEmYBMyFum0E10+l6LqWoMogtpAG/vsI1/WuWU09jqVHudrH4uljsziRtykEc112i+NZLhrmG4cXEDIN0bkMOnTBribP4Z6lcQqLvU7KxgJy+0mVx+GMfrXUWi+GvC7l4mm1O527TLccL+C9qycratlqn2R4/wDFT4e6x/a/23wZaSyTTNl7OKPKM3Y56D9K9f8ACOm32j+EbAeJmVNUSECdIzkl/wDPH4VU1b4mpDGVhZYhn7sa4/UVxeqePJLmTduLfyFczqLodiUmrM3NeSK+kYqBt7butcdfWK27HCjB54qGTxQ8jMWfFZ154iHALA1g5JmkU0E2Ff0p1vdDdisWfVhcTEhuKmtbjLdai6NNTqbeQkEg9sYIypHuK8M+M37PtrrUNzrXhpVtNSHzzWaj5J/Ur6GvYYbrauAaX7RJkFTjB7dfqK2pVHF6GFWjGorM/PyYTWs7wzRSQSo2x45BgqR1FOWct3r3v9o/4Xy3UR8T6dbK08XF2sYO6Rf72PYV85wXnIAO4gdBya9+lUVRXPmK1F0Z2exqKx70/wAyqQuN1L5xroMfQtNJz1pjPzVfzh60nmbqALHmU7cPWoFYetGTQBJuNG41F5lG4etADyxpjye9I8nvVd5PepuBI8lRN8wqNpBjrUXnDn5h+dFwJJKgeonmZunIqJieucj17UuYBzU+x1i80mRWsryS2PfynxUthpd7qjhLOzuLpv8ApjEzfyFdlo/wQ8Xawu7+z1s0/wCel3KB+g5qJVIL4jeFOo/hRBp/xn8RWYVJpYrxP+mygN+Yrftfjf5mPtOmeWPWF+P1ro9G/Zgdtrarq27/AKZ2iY/nXd6L8C/C2nbWbTFupP7905c/l0rhqVaXQ9CnRr9TH0PUotWsYLyGQNFIMqemavySgVp6xoMOlTLFaQxwxBflRBhR+FY9wNvWvO5k2epFOK1Zm6gse7zCOaqsB5eQOKsagC8bBeTVG3k3R7D94dRVBZEPmAMacJFbqKJoT/CKjRSpAIqkS0KzI3A/Wq00O7I2jnir32VZB8xwaiktXjUmPoBV3M3FFIWcaqQVBP0rJv7dIcttArVlndWwykVh+ILgLbjHOetbU7ydjmqWSMW5bz5SqLn1qlLa/NzWvbgCMkcZHNUrlQz11xbWhxyimrkuj28LTKHPfHpXf6H8Mb3xXDO1jc2aCJcn7RKQW+mBXm6fup0AbnNdbper3WmyAxSMm8c7TjNbq17s4pc3Q6Cx+Ceo3G/7Tq2mWqjPzNIx/TFR3/wd1a3vvstpLBqQ8sOptzjd+dSi/n1CPMrc4qXSfFV3oOvRzK+9EULyT0+ldN6ctDF+0jqclq3hnVNDwNQ0+5s+doaWIgH8azWUKM5r6Ym8d2fiCx8iW2WeFlz5Uq7ufr2rzvxV8P7fUrX+0NI2xSc77btUVKKteJrSxTvaaPKqjkYY61JcxyW8rxyoYpFOGU8VVZvmwTXnyi0epGakri78ZNRSSDB5okYFeOtUri4EeccnpRFXJnLlQ2VgxPNV24WiP5iTn8KJPSulRscUpcxG3CfjVdssank4FQfxVaMdh/8ADUarucZp3C9TRGDuz2ouInCYPFSUi0tSUhyd6d+NNWnrj1oGfaE12aqSXXvWet2W6mmPce9fJ2Pqbk8sxJ+9VeSU1A9x71BJcdea0iFywz8g0jSms/7Vt70n2rNa2I0LjTZqLzcd6rCfJxQ0nOavURO0gz1ppk4qs0wzTvMzVJE3JC49eabu9ahZvmpdxpiJCw28Gm78Gm7qidivJqwJJGqJm+U01pOKjaUU0Tcdk96p6ovnWcyDnKmrO7NQXPzRuPUYrSLs0YT1TPKZV8uVh703+E1PfL5d3MD/AHjiq+4LzXvR+FM+dkveY2OmN81SbxTD81FySB4/WoXgz2q22PWmtikO5nNBwf8AHFbnw5vl0Xxtpt06jar4/OqAUc8U23k+y3kE4HMbq361nON4s2pytJXPovxB4mub68M0Ehtj93ZH0OO9UIfFuswkKXinHYSDpWNZ6kl/GkynIYVM1yqyYPWvIcpRZ9LGMZJWR0Y8aaq0YBit1+maY3ibVZFPzpH/ALlYa3Py+1Tw3ispBPNP2kjRUo9i/DJfX0mJrptp/u11uh2FjbYaZTKfVzmuQgu1j5zzUkmuvH908VyzlOWlzojFJbHr2m+IrKxUeXCibf7o61rHx4rLkyvt/ug18/v4gnkbAcirK61KY8FyTWHLJGnKme7SfELMOEkKe2etcnq3xCmLGNeTnrmvNl1pgPmY5qOfUg+WBxTs+pSijtZPFTSNlpDzVabxMx6NXDNqRZuGNSR3Tt3pcojrv+Egdhy2Kgl1Vpm5Ymuf+1Y6806O63NRyhc6C3virYB9617S8O7JNcpDMSQRWjb3TLjNLlGjr4b7AABq/a3hZgOtcgl0Sw5q/bX5j/irPUrc7aOaKSFklRZFcbWUjOR6Gvnn4qfsuvqV1Nqvg1kVpCXk0yUhQT32N+fX1r1yHVGzgtWvbaoVRRwQPeuilWlTZzVsPGotT4Y1b4d+K/Da7tQ0HULeLJ/etAxTg/3gMGuea4Kttb5W9GGK/SqxvxLEu45zwdx3A/gaztX+G/gzxBJ52paBYXMp5aRo+T9SK9KOM01PHlgP5WfnN9qI4I/OnLcseQK/QVfgz8PV5HhjT8em00snwY+Hsg58MaeB7A5q/rkexH1Cfc/P0TFvrStMU68V97SfA34d7tw8M2f/AH01IPg74Ftz+78O2KjtlS386Txi6If9ny6s+CPtXuPzpRLu6HP0r75/4Vn4Qj4TQdOI97Zf8KB4B8Lw/d0HTQf+vZP8Kh43yK/s9/zHwGzSNnapb6DNPh0u/veIbS4lPosZP9K+/B4X0SD/AFemWcY7bYFq1Hb2luoEcUcQAwNigf0qXjfItZd3kfCVj8MvFWqbBb6FfMH6FoSoP4mur0v9mvxlqDL50VvZDPPnS7sfgua+xGkiXODn1BP61EbiMHCnAqHi5vY2WBpx31PnfR/2TYlYNqmtM47x2sQH6mu50P4BeEdD+Y6f9ukH8d02/wDTpXpE14i9CKh+2J6isJVpy6nRGhTjsijYeHrHT0C29rDbD0iQL/Kp5LREGckt9c0n275iM1BNqAyOfesHzM3SsPWMChii+1LpNjea3OIrKCS4Y91HA+prr4vh1Ho9g994hvo7KFescZyfzrso4SpU2RzVcVSo7vU8n8TMGmBHI21x12pJr0Dxlf6br14JdGhMFjGmxc/x+9cbNYsz8DNY1Kfs5crFTqqa5kYMkLN0FQSabIvzx8nvXTrprKuWQ1DJGI8jAFSa8xz8cYmUhhtYVC1vg9a07yAM25eDVTd1yPajUlyK/lnt1qJ9yg5p8shGcdqpTTnnmrQNqxHP83XFYGrKk0ZQ8e+K0Li88s881h32pIQcrzXRBO90cVSSM6WVrViM/Jism6vg0vyNn6VYvmmvm2W8TyseMIM1seHPhHquqTLLeg2tkTk8/Ma7Yx6s86pPojE0TzNQv8KpcKea7m3092ZAYyK7jR/BOm6BB5drFkkfMzDJNRzWn2eQ4XIzxxWjMl5mNFamEehxRZ2sF3dusqZyMbq2JrKRclx1GRisxY2juCyCs+blL5eZGnYW7aRJ+7YvC3U+lasdw0NzG8c25HPz4NVbMblQtzW3a2cEmJGiG70XgV1U6uhzypu5geOvBsHiK2e7s18q6VenrXi11HLaTNFOu2RTg8Yr6ZW3VWGOFPavP/iZ4DF4rXtiv75Rll9amaT1LhNx3PHJZtoJBrNabzZD3FSalM0LFHXa44IxzVK1YtzUKNjSU3IvLlaZI25uKN1MVhyfamZ7CO2TUXc05upNNXvVIliOw9amh+7zVdhVmHhRSYifjilC5pvpUi9qRSHqtPWOhMd6l47UDPpVbrb1NRyXmO9ZzTE96gluCa+YSPprmi11nvUL3We9Z5nI71C9z71rGIrmjJce9M+1Cs1rnPejz/enYg1FmO7Oae1x71mrNx1pjXHPWmO5faY9jQlyR3qh54pPOrW1hGkbgk0ef71mecaBcHvTsgNP7QKY026qXne9Bl44NPQVyy0ny9aiMh3ZPSofO9TxQXUrxVpGV2Wlk4qN2yD6VFu+U01nyMVVkQ9jz7XcR6jKvfOazia2PFUfl6kT6isXivap6xR4NTSbQtLnbTPpRzVGdgpG6UtFAWI91QympW60wrk0DNTRPENzpK7d3mRf3T2rsdP8Q299glgjejcZrz1QKimkMeGUkN2PpXNUoqSO2nipU/Q9gaYbFPOKYkh3cGvNbDxleWaCN/3yjpuNbml+MBeTBXTyz+lcMqEkevTxcJaM7dbg9N1LLcDb1rFOoFhkDNQteStn5aw5O52e0VtDS+07W61Yjvht9a5tpZ5G4WrUbSbVz171LjYuFQ3Pt4PGKPtI6Z61mRgnFW44D3qdDdSLUK7uQc1bVttVU/d8VOrUrCuTeZu6VND6mqwYL1qVZBjiiwXNCGbHTpUxujnjrWYs23vTvO75qWhm1b3mB8zc1YF983DcVgLN37U2S8KdKjlKTOk+3H1q1BrBGAHrjP7SfBGeKbDdP5w+bilyF6HqNvrxhiT5quR+I34BbivOG1B1VQG4FWU1J2j5btUcrE0j0P8A4SA/3qk/tw7R81eb2urOrFWJPpVtdSbPJosybI7pteOPvVWm8SMq9a5BtULdKrSXxbPJosFjsP8AhIWPO+nf8JBlRzXEfaj/AHjSfbiOM0comdjLrhbOGqBtaPTNcn9u/wBo1HJqRUfep8ojsBqwx96oW1gAn5q5BdUbkUx7/wB6tIWjOon1pRxmoV1jb0bNcncXhb5s8VHFeluevb/61VGLZLtFXO20+S71e+jtbONrieY4REGSa9f8O/BN9PX7Xr8U91n5vstuOM+571sfs/8AwjbQbGHxPqJJvpowYIcf6tT3+te0SM0w3DA9q+oweXxjFTnufJ47MZc/s6T0PPkt4NL02OO2s1sI3GfKgGCPqa4jxloOk+Krb7Lqn2qeEfwxzFa9b1TRXuAQD8xGMtxiuRufBcs1wzTSCNf9mvXkklZHixm27vc8xPhPQbVFht7NkjXoN54qkvhvSFkwtpk/WvVZvC9nGMeaCazZNP02zb5VyfpXA8PTetjsWIqW3OEXwBYagpPlsi/7NYGteB9GsZEiMTMzf7XFej3/AIggs1KxLjtwK4nVrr7dcB2GMVjLD0+xrHEVJdTm5vCGjyLt+y4HqG5rFvPh5pcudjzwn2bNdjiMEDdzTZIlZuSMVg6MOxsq011PP/8AhWNuQwW9kJPTKioG+E0Dn575h9Fr0RrZByDTHhQ5+cVPsIdh/WJ9Webv8H9MkbEl5O574wKY3wc0GO4VmM0yDszcGvRXtY8cOM05rNDH13N2xVezitifas5Sz8K6ZpKgWlnGoHcLzVya2XaNy7R2FaMytHkBcfWq7QvPw54qHBApXMW4hDNhRVK80vdCx43Y4rbnt1iJxzVRvmjKkVLVhnKnLSBGb5gMVH9hRivPXP8AKp9chFrMHBwvc0+KNWFvtOS3P6Vi9S1oS6fbqI8HqK2LXZ0FVY7cQw571PZsC2c4HvUWsaJ33L8eep606ZQ8JUjOaIcN05FXYYR/F0rWD6MylFbnz/8AGbwSlvu1e1TbkgTIvTvzXldmwCkV9deItHt9Utbi1mAMUyFDXytrOkPoOq3VjIpUwuQue47Vcd7MkgLfLTcYU0jMNooZhtpgRbgOKWmMppd2BVIlhuyRVmOqi8tVuPmkxEvXFO9KYuFpy9qRZOrVNUCVY/hFAHtzXW3rVWS6I71HcSbetZU9wR3rwYxPonI0JLz3qu15nvWZJdH1qH7R/tVvGBk5G0t1nvUiylulY0M+7HOPrWhDMnA3DNJwsNTRdWY8UPN70nkucYGR6ioZoytZ2SK5r7D/ADjSrMSRVbmnJkYqh3LnmUeZUAy2abvp3EWlk96PMqqrnPWnFvemiCZpC1Ksh6VX3UbjWtiC4snbNLv6c1UVzuFO84LVmfMzmfFwzcI/bpXP5FdJ4qXdGjjoDXMq3Ir1KT9w8et8TH0U1m96FbNaGI6ik3VHJIAtWA12A605V3dKiX950qwBtWoK1Izxmqs0gbipZ5gvSqaqzMeM03d7ErzF/iqaPcjBg2D7Usdm7ckYqytptAzVKI3JG5omuBVEM5Of4TXTQzCT7vNef7QnQc+tWrfVriz5VyR6Guephb6xO2jjOXSR38bBsgYz3qytvu5rldL8UR3UgWT92/f0NdnazRyxAg5ryakJRdme9RnGorxCG1CjOKnChRULT+WcCk+0bhzWR0kme9L5w3VB5lM3c9aNQLhmFKsny1V3d80xpD2NGo7l37QPWnpONtZY+Y5J5qVZSBRqPmL7T8cVC0x9eKqSTHpmlWTcvXmjUfMOeYrJ7VMsmVBB5qo3NSq2FHNGo7l1LpiwGaux3HvWIkn7wnNWFlO/OeKhofMayyc5zU6zHA5rMWbPQ1IsvFTyjuX/ADj60jTe9UvM96ikuPejlC5dNwVqM3IrOe6qFrj3p8omzSa62k81BLeA1myXB55qFrj3osK5pNdhRwage6znk1myXW3vVnw3o+peKtWg0/TLaS6up32pGgz+J9BWkYOWiM5VFFXbJlkmup44YUaWSQ7VRBkk+wFfT/wY/Zpkjjsdb8UQkyM3mRWLHoPVveu8+B37OOn/AA9t49S1eGPUfEDDO48pCfbI6j6V7X5IUgttI74GK+iwuCVO057ny+NzB1Lwp7GeRHawLHGMKo2qoHQDtVaSYRoXYCOMd24qzql9a2K+Y7Lu9BzXAeJtSbXImj3tEvopr1ZVOXY8CMebcZ4i+I1pZl47cecy9W7V5/qXxKvJt2X2+1N1HR7ohkiPyHqcc1zU+iGNt7/MfeuKVVnbCnFFv/hJ7qVs+a2K17DWpZI8lQ5/2hWFDo8s3+rWtSOzv7ePYkRJ9QKmMmypJFnUdQXyjvgUH/drAmuoZm4QH6Cti1tdRkJE0LOvfIrP17TYoFAJ8hvRaqWwLyMa+8iPkooNUfMSTgU9rFWbJlLfWk+zlRhXFYM1GNEF61BIgzx0okVkPLdKiLFuc1NwHrGm4Z6Vb86ONflUZqjHh/b61IYRj7wpXKRDcZdixqnJNtbFWZl25y2fpVGaMht1RKxSIpmHUiqUnztgcVNLKTkUxYWk5HH1rnu2zTUwPEFmHXDHIIqrpa+XHCAuXStjXod0KA+o/nUcVn5MyhMYx/SpAm/1kfPrmkW3DfKOAatWNvv5apZrZhKCBhaUtrjT1sPsUW1XYeRV37y8VV2qq8dantpN1KL1G1oVbi2byyzdjmvEPjh4dVbqHWYv+Wg2SL788/pX0FdIrWj5547V53420f8AtzwvdwEAyqpZM+orTrczPmosOnuKV2AUUx1ZJNhUqVODn24pZOeK2IGswprGk9qcq0AEZ61aj+7k9KgWMqtTJ93FSwJOvIp4bpTE9KkVcdaRZNGamVhUK09aCtT127bdWNdMy81pXUnX2rIu5iwrx4HuSRUeQtVctt71JvGDVSRjz3rpRzSCW7ZTwcCnJdSdmb1zVdV83I79MY5r3T9n39lzxR8bmmudP8u00mBgr6hdbljznouFOT7V0Rp86Odz5TzDSdSu1IJJ2erdK6yxkM6qJoshuMqM19+/Cz9hPwT4OeO51uSbxJfLglJhshVh3AH3h7HGa96074ZeEdNjSO38NaPEq8D/AEJW/mal0EyPrSgfkrJ4djuPmidR/sswBqKTwvNETlSP5V+rXi/4O+CNcsZ2uvC+mFxG2JIoBGw468dK8j1b9jPw1rOg2tzomoXWlXskSSbZP3sZyM456VyyotPQ2ji4vc/Pv+xZYWO+MgfnVK4sSjHivrXxL+yD480XzpILK31q3HV7KUbse6sB+leOeJvhxqeizvDf6bcWMoONs0ZX9elc8oyhujohWjLqeSNHtz2NIqE9xXS3Ph542b5GGPXpWZJp7RyHjkdqakaPyM0qVpKvTWrDtUHlHmtlIkg5qOTPNWWTauah257VaZlJGRrCGSzcHqOa5Dtg9a726hEkTKR1FcJdx+XcSKD0NehQeljzMRHW4zihjjpUWTSqdzYrpOUl8wbcc5qKQ8UNRFC03QcA1aTkAsMgXjvT5Hc8AZ+lWoLDoTV9bVFwQOa2VFvchzMFLWSZ+Rge9aVvZLGuSATV2SEbRgAVDuC5FbxoqJPMNbG0DHSomYr1p7NTGUsvHarskTqR7lY8imyRhl4prcNSrIGBFZMZUkhMbBlPzA8V13hzW2kj8sthlwOe9czJjvUUMzQyiSM4YVw1qSqI7sPWdKV+h6WuoeY2CrA/SrEbFlzXN6PrUV5Equ2yVePm71pNf7DhTXjSpuLsz6KnWU1dGsue5pGz61jtqUmeKQ6lL0NZ8ptz6GqXbd7U9WLLWMuoPjmpE1BiMHNFg5zUBNBbHes5btvWpFuiVx1qbFc1y15melJvbsagEnrijzPaiwJllSxHWk3Pu68UkbDaM1IuKQ7jd5VsmrMc2QDVZ13YxT1UqKCky6snvxTvMPrVHzD607zSB1o1K5i20xxjNRtN71VabvmopJvegXMTvNVOWZgTzxUclyP71V5rhfWgXMSPcn1qB7o+v61A0w2k9utdf8M/hPr/AMV9SkttEtldIHH2i6mz5cKHrzjk+wraFN1NImdSqqavIoeC/CepePvEVro+mxNJPOwzJgsI19a+/wD4G/AjT/hTpZkULeavKMy3rr8wH90elXPhH8KdB+D/AIfitbVI5b4KDNeso3ucc49Bmuk1TXrm8YW9p8gYYyte/h8PGkrvc+UxWLdZ8sdjauNWhtSY0PmTf3U5NVb6eeePaj7Rjt1rNs9PTw7ZvczSebdSd2OcVz+oeIHh3M82wf7Nd3NbU8zluS3loJ5DuZnI9elcrrgns3JVQFFUZ/GyiV40ny/r2qn/AMJS10skF8y7+zryprGcl0NYxa3Kc2tGNiNvX3qlfKsgyWpby1+0NmMj6VntayltjMQfU9K5HLU6FoXLe+ktI8RpvPsKmttclaT94vlj1NQWFwbE4kXf9KmvNes3XbJaY91xWkWTLUvzeLIoo9sf364bxRqEl7KHc8dttak1raTAywMT9a5fX7jy4+DnBwRU1JOxcYlaOYgctUnmMy53VmwyNJitBYsRjNZrYpmfcTMJMZJp0ZYjii42xP0zT45MLnHFTfURCYpC2S2KNjetEsx/ChVMi8UnJ3LHRlP4jk1HeYVCR0ojg2NknFLdYKEUSV1qNMyFPmSED9auQjy1O7n6VXhVVkxWmsaKnJyaxprUqTZh38fncEcZH86k8lOWzg44q3cqu6oDCNrHPPahpXGmRWNvI/RuM1pSRlYSD1plq6xRhRyasbvMUjGKnpYV7O6MkOQxBq1aum3HOaguFCSEGlt129OtYR3NpbGoi/KT2xXLXS/NOjfdw38q6TzNqEe1czrUwtbW8nPRY2J/KuqxzHytqnzaveAHhZWA/Oqzt81S6hN5l5O/96Rjx9agMgYYwc1YCDrmn+9N2mndeKAJOq06P5c0xaWgCUNUqnpVdFJ9KlX5etQUi0tPBxTIzuUU/laBnpU827d71mXDbqllk296oTXA968mKPdlIZNx0NVt25uKdIxZsZ4rZ8K+F73xNq9rp+nQNcXlxII40AzliePwrogrnNNnoX7N/wADb341eOrfTFEsGmQ4e+uVHEaZ5Gf7xGce9frH4P8ACul+AfDdhomjWy2lhaIEWNR9493b1Jrzz9nf4S2HwZ8C2ulRRKdRmUSXs5HzM5GcZ9BXqzSBlwK741Lrlj0PLrSLS3GOR+NOFyG6VSVsVO0q+WAF5q0jjuRanM0ljMFBLFCAPwpug3TLo9lG6GOSOFEZTwchaZdP/oz9R71HbXBkyWP5VlbUtM6KOaKdR5ib+cjcK5LxJpVrq7SW91bxXUTfwTKGH6itiGRuucVgapdOLpsNzXHjF7tzoovXQ8k8ffs7eHda0fVLuwsFtL+G3kljWFiFZlUnGPfGPxr4Jg8W+GtUuJba5d9Nuom2slwAF3DIIBBPp3r9WdEcmYtJ8y9/p3/SvyP/AGxPh+3w3+OniTTYU8u1mmN3bjH/ACzk+b+dZ4ejGotTplWcHY6OXQ0mXzLd0nhbo8bZFY9xpfkyMGGK8V0nxNqWgMGsbyWDnJXduU/ga7jTfiw9woW/tt57yIefyraeFlH4TWOKi9zori125xVYx7eop9r4m0zVMeTcKG/uvwaSa5jOTvUj2Nc6hNOzR0KUZa3K1wg2GvNdWbbfSjPeu7vNRj+ZQ2T6CuUk0lJLh5XbO45r1sNRn1R5mKqR6GTGrOuQpNTR2MztwNta4tY4R8tLs34GenNenHD92ebKp2M9dN2MC53ewq7bW6rkAce9Wjt2/dAPrUfmBW56V0xpqJnzMeI6ZuCtzTt4YcVVmYq1aX0FuWWORxVOdTnNSLLxUcjblOayb6mi3IvM20rSE1WZvmNPDj61lcsJFz0qEqVqYyAdqhkaspFWDhgc1XcbTxUqyZyMUyQbqzGRpK0bb1JDCtKHxBIqgOCcVm7doOaibBrCpBSOiFSUdmdAviaP+IMv4Vah1+CbjfXKMvamGIDnJrmdGLOhYmojt1vo5MYYH6VNHOvrXA+Y6fddgfrT11C6j6SnFZOh2Nli+56GlwvTdTvtAXvke1efLq12rZ8007+2LvH+tIqfq77myxi7HoH2xPU06PUE7NXnMmpXTdZm/Coftlx181iPrR9XY/rq7HqS3yEfeqRb6NuN4zXlf9pXQ6TsBTf7WvY2yJ2qXhn0Gscux6/HcIyjmpPtAUYBryW38TX8WD5u761aPje/Xj5aj6tI2WOgz0xph3NQS3gBxmvOG8ZXzckrVabxZfMeSuKPq0hfXYHpT3i/3qqz6gq8bq86bxZd47VXbxVcs3JFH1di+uRPQ5L9R/EKqyagDnnFcMfFEvcVteD9M1jx5rcWm6NYzX925H7uJc4yep9KqOHk3YTxsVqelfCvwHffFLxdaaHabljch7iVekaZzk/UV+kvhHwxpnw18K2ui6HaRrDCo3MIxulfABdvUk8/jXlv7O/wf0/4L+GXF1Ilx4hvMG6m/uL/AHF+nSvYYdUgKgodxzivZoUfYxt1PCxWJlWemxQ+y6lqVxudBGvYMavM8Hh22DOyvOecCpr3Uls7ZpX69q4i+un1O4aV36/dFdLOGJd1bxHNrEyxoCY15Y9hXlnizWppLp4I3IGcZrsvEusReHtGk24EjjGRXjk1zPezM+cknNc9SVtjqpxRJGjozE7t3rW5Z26Lbp8x3ds81hyNJGPnzWnpO2XG9yQKxTNmJLqs1vIWQ/MPWtbSfEFvfDbc7Uk9awvEDeTcHywNprEmb5d6/K1ZN8rBao9FvLeEYZHVgf7pqo1hFMpLCuLstbnjkAboPU10sPiSJo8CtLisylep9k6fIPQVh6tP9otNvlhTnO7vWzdXAupCznArC1y4jWNQrVL1KiUbRQuK0GzIgAwPrWVb3KN7VdiukXvmhAytdxlW65NNVy0eMVamnR1PHOKqsxPA4qWCIZoztp9urbc5xUnLLg0vCrUsZVky0w5PWpJwPL9TUDOxkwKnZTsyaL6MrqZecSVoQxmRRzVTZmWrG9o14HNTSCQt1CF69ajW2WRcEkL7Uszu/UVNDgL8x4qX8QdBscccPAGT6mhpMfSlbBbCjJpvkt949KLEmddAs+6lgOMc1LdALwaqsdvINcmzOrdFyaQrGSPSvMvixrz6b4YugjbXm/d13d9eeXDjOCe9eAfGLXTqFzHbxsTEpy3vXRGVzFxPO42LEhufepRH6VHG3yj8TVhfu1uZjfaj7tS7Qw44NM6daAFWl/iFOxuxijaaAJEWhuBQvzU7bUspCwybeDVgtuAxVdRUi+9IZ200nvVF23Usk2abEpmkCgda82KPYkyfT7drqYIoLE9sV+g37HP7O/8AwimnQeL9ctwuqXCZtYZF5hQ9/qa8Y/Y9+BUHizWx4n1yNf7JsX/dRv0nlHTI9BX6Af2hZ28KbZkREHRO2B0HtW791WOGpM2YVKrycnrVhWZV3ZrnF8UW7f6oSzf7kZqf/hIJXTEen3LHtlQBW9FpI8+pqbQuTkfNkVYSQtyMfnXK/wBoatI3yWKR/wC+4qVG1Sb/AFk0MR9BzXRzeRhym9fXRFq4OOh6UzR5IrmAOjZXpmsj7DPNGVlu2567RitGzt47eNEUFgowOalX5tirWNqRolUDzFX15rE1aNBJ5iguPYZq59nVsMU3H0qteak1vhVRQPaufELmjqaU99BNNvBC2TDIwPB2rXxr/wAFGfgrf+IodN+IWm2U0ot4vst/8vMcYI2t+eBX2E3iaKxUPd3UNrCOS0rBQPxrgfiB+0X8P7bTb/StQuf7ZjuIzHLawrvV8jBGegqaHuI2lGUnex+NE8LLJtxz2HqPWp7fTbh1zt+X3r0H4gWOi6b4muotIjYW/mO6rKclAWyF/AVzbSnbgcCvdp0+bXocU5NOxVtNJ8ld0h3H0rXt2KJjecemaptIRjPJo3tjg4rpjRgtbGXPLuXhzn1phTJwTiqfnSKfvU37S27lsitU0tide5eEaryTmk3IOnWqf2oHqf1pPMVjRdCsW5HG3iqsknanKRUb4LdaVyrEittqOT5qNwFIWDVLehaSuQNIVahZd2aZIctULPiudyLJJD6cVGGNHmbh0ptS5aFktMkbNNL4FN3dayuAgbGaGYGm7uelG7PakVYRjUTLUjU0jNQykN2ijgDFKeKb+FSMQqKay5p1FAajdgoMPfNOpd1PlRJFt7UeWAtP20jfdo5UO5A/3jimEZp7L3pNtT1HcZtqOUbTVgJnvTLiP5etMLkf3lGKjkWnQjnBNOnXk1K1QFNhxmqki7WNXSuVxVaZPmzQ12DUi4bgdq/RD9k/4cWPwj+G8XiGf5vEOtQrKWYcwoVBVR+dfn5odql/ren2z8JNcRxt9CwH9a/Si1hub7yLKzU+VDGsar2VQMfyrpox927MKh1un3F9qGJdxYyt97+tegaHpJtbUNOcKq7i7dKxvCempDGkZXKxjrVvxjqbrpptYH2B8Amt5GCetkYGv+JpLu+dVk/0ZSVVayzqjBlPIAqmsKR43c4qlqV0qrgfLWDkzoSRl+LdUbVrhYmOY17VmrZpaqDkUl1hpt3elKrInzNmsJO5stCG6WOTqaZp+V6VVur4RybD+dX9NUSfd5NQDHaiqvH83J9a5K4uWEhHYV2l9CDb4xzXD3q+XclT1NZVFfUqJNvDL7+tQpPJG2FPFOjYN2pJ/lX5VwauL0HLcvRXHALsT+NRXyxyqTjNUI1kLZJzUkjMq4NNjiQQqvmYCkVcWEdlql5/l84zVmG73Y4xQhSC4hZOc8VCGORVmfdIvA4quq/Ng8VMgiOkkZV9aRQ0ikinSRDbwcinRvsX3qSypH8khz1qSaf8qgZi0xNJOpVSTWXNZAiHzhvJzVtZlYAZzWfEgaStFYV2joKukKe5JIyFM5qsrFpAB0pzxehpiN5bYPWnPe4o7FraVX0FBkGMdaFk8wUjR9wKaEZt837yqjONpyatalGV59ayryb7Pbu5/hXNcEviOqOqMPxVqy21u6g/MVxXh3i6EtB5p5OeTXca1qEl/cOzNwTwPSuQ8Vf8eLr2xUxl71jodNcmpxHpipo29RUMQ65NTKR0r0TzSZalwpXkVArVNH83tQAeWV5WnBg3B4NPVscUNCOCODU3ATbtpOKOeh5pT+dIpApC1IpqLuOKkoGdCqtIwHrXonwe+Gt18RvFVrp1uuIc7p5TnCIDya5XwzoN34g1a10+xgae6ncJGijrnv8ASv0G+Cfwng+Ffh9IJFD6rNhrubg5b+6D6V5s5ckbnpya1R7L4J8G6T4X8N2OmafarFb26BV9ScdT711MVvFCoVY1H4Vm6Oxe0Q4xitVct2rup01JJs8SrUfM0Sq5Xpx9OKkWVzzuI9qg3U5ZAtdSikYNtkpyWzupyr+NMVt1Sx/dyf061RF2SKu7gDmrEYSGPc7KgHVmOAPxrzv4i/Grw78N4GF1crc3n8NvEcnPv6V8q/Ej9pjxF4u8y3gujY2TEgRQ8Er7monWhT3Oujh6lV6H1b44/aC8KeCN0Ul59tul/wCWNvzz9a+dPHn7Wmua3M40aBNNgzhXxl/rmvAJrya8lMkkjO7HLMT1p8NuGb6+teVWxPPoj2aWEjT+I3ta8aa54omL6hqVxcFjyGc4/KsqRTDbyyfdKozZHfANXLW3VV561DrTrDo962M4hc/oazg3dG0kop2Pnm+vTeX9xMxyzOTn1qFm7VXVu/qSc/WpGbpX2VOygkfKz96VyYyDzAKn3hV6Vns+2apvO3Adqq4iySN1Rsqmm7t3Q0znd1obAcyjFNAo3dqKksXzO2KY0m3k0hbmkx5mFA5PTJ4qblag024cUnmFc0LHvxtDcnH3Cf5Co5gVU45I7dK5XWjeyZSi+qGtJnmoyaarbhQT+NK9y7IcG20bqbuoPHalcLDiwNJnFJ+FHFAxpGaVV96X8aP1o1Aa1MJp7U3b3qStRvWmt9aGXNKBSsA2ilakphqFFITSbqCR1Iw+Wk3UNJ2xQBGy9qZ93in0v8NKyAatJINymnds4pPvKe1FguU1+WQ80s0neo5MiQ0sn3cVkV0IfM9qhm5qRuKik5rS2hN9Sx4fuVs9e064cErFco5x3wynH6V+qfw7t0+x+eg/eXIB9flNflNp9q19qFvbx53SSLGMcdSK/ZL4a+Ebbw34V0z7S25obaNPNbvhRzXVQ+DU5qr1sXo4Y7C0KAbD1LVxHia68xmZW+UGtTxT4oWS6lSFtsQJ5BzmvN9e14zSCMPhenFVKSFGJeaYshcnArntQ1QyMwJ4BqT+0P3OzJI6CsW8m+Y1xyZ0xRDNfN5mCMD1zTobpunWqjSK3U5qW35bHb1rMsdJEJGywBpkN29rJlGwPSrDSKtVZod/TipuBfl1Lz48Bq57UWd5dxGW/vVcWORVwOKgvm8lcOMe9EtikVI2C9TVxVR1xkViJM0zEKMYq7ayGNQWFRAGXcIlULtmbO3mrbTI3b9arygMw2VpLYEVEjY9Vq1CgTqtSKhWmSMwbgUo7DJ9zYOBiq/ls0nJwKkWRgORVd7gh+mBUSeo0WpMbCoGKqqSCR1qKS7Prmi1ZpMnGaW47kZbEmaZO5bvgU6YbZMnioHkDcCueRY+3jy2d2KtsuejVUh+XjrV6AZxxW9MiW4zB29Kz7jcJK1JZQuQBWfMN7ZzTqCiWrR9oBIyKuqRJ0FUYT8gq2kh4ArSKXLcTMvWG28Z6Vwni7VvJtfJU/O3HWu18QSCJWYnBAzXjevagby8cnseOa8+pudtFcxmyH15PrXO+KW/0J/pit92wp71zXi5sWYTuTWFP4jsq6QdjkF+XjrUqrUajpUsfXFeoeMOVfepUNMA/GnLQBMrA+1Sbs44qsTtxU0co6EYqCyZo8qMVFtK9RmpVPoak4YUAVvve1OGARuqQwnkjmnxqJsKRg0Afox+yj8AU8I6TH4o1u0/4m11GHtYnHNvH2J9zXt1woS4OOO+O2a69YVht9ij5QNv4DoPwrkdRYC64rjxUVoEajk2dToMh+xLzzW0slcx4dmZlb0HauhTIx69hXfRtyI4KqfMyUydsUIxZsYOKilkEfzMcKOpGDj615N8Sf2hNF8GRyWtpMmo6mAQIYm+VT23HH6VrKSihU4TqOyPW7jVbbT7eSa4mWKJMkuxwBivnn4tftKSQLNpnhuQR4JSS6JyfT5eOvvXifjP4ua/46uGN5eukGflt4jtjA+lcZIWlYl23fWvMq4tfDE9mjgbe9UH61qVxqt1JcXM0k88hJd2bJJrG8lt2eTn15rVEa9+aYyoorzHJy3PXUUlZFe3G3ArRhXaMg1S2jcDmpVuAo6Uy+UufaCnfisfxNqGzRb4ZzmFv5VZmmDIcGuY8XTkaLdgd4yOtaU3eaRlUj7jPF7ZmZRk1ZX7w5qFY9rjnsP5VJur7OOkbHyVtWOZszVKq7lxVZSfOzVqJttVElkirtXNNz81I02T7UxpB1qnYLEmB1pN49KiMtRvJt561DaKS1JdwLc8V1Xw18H/APCbeIltpDiyhUTXPOMrkAL+PX8K4zzAWXPrXsn7O9xEi66hC+cTC3PJ2AMP0JFfOZ1ip4fBznDc78HTU60VLY9R1u80fwH4fluhbQw2tuuEiRF+fsByDmvnzxh47svFUcuNDtrOYtlZ4Gww+vHP0r0/4/ebL4RtXAxGlwN5BwAMMB+uK+eWbaWBGDnGBXznDtD21L6zOTcr9z0cwmoy9nFaC525zyTS7t3bFRg04NX3KPGHU4NUe6nK3tVAOJFJxSM3tQre1AC8UhNDN7Uxvm9qAFak3dqAOKa3WjUBKKKOKkBGpm6ntTDxQANSUUhNSgFprUu6kbrVAJS57UxutG72oAVvu0inrQeaRfloAqXC1HuytTXC9ar7qyZfQRlzUEinpjip6ueG9BufFHiOw0i0Cm5vZ1gjMjbVBJ7mtIpy0Rm9NTsfgD8M9V+JXxM0ay0+3aSG3uY57mbadkaKc8n3r9XdcmSy0gac77GVflOeMYri/gD8CbD9nvwH5ER+0ardbZLu6wBufHIXrxn3qx4u1G78ROPKjP7vutdiXJGyOST52cT4j1AadCyxozSH+LFcYt09025lO7PNegSxrdL5V6MOoxWFrGnpZxgwKpBHWuST1OqNrGOrO0Z7Vl3Tbm64q3NeeWhVvvd6yZpdz1mzQjK/NjNXbb7uKqqpZhjmrKHyvepAc8g3YxVqOLcuetZ7KzNmtC2l2rg80agMZXX+CqV/mT7wzW80kbLnNZ91Crd6T1QHMJGsDnC9asfLtwaLqMq2cUnl/LktisouzsaNaEbSRj+KlWQL0FJ5Ik//AFVN5KxLzzW0tUShEkLdeKfuA5xUEZ3NgcVN5JPGaUQY2ab5D9Ky2k8yQjNatxCFjOT2rJZRHJu61zz3LiPWMDrzWhZ/L1AA71neZ5mCOKmWR8daqGopFPVpP9Iwp4qGPHU1PdRhsk9arrgAjNc03qaxWhZhkXOc1bW6VVzjNUIdobnpVnarLgDmuiGxnIHmDnNRsw5Oaf5PtTWhDLilMIktvIGGK0LeMcEn8KzbeHb3q9HIY1xiulfCZt6nD/EjVEsWKhvmI6dK8leUyyMx/iOa7L4rSF9aRc8ba41V+UV5NZu56+Hj7txj/d61yvi2TcUHQGuqk+6eK4zxQ3+kovtU0fiKrtqBh9MflUsfXNR0+M816Z5BLSr1pF59qUjFAB1pwT3pq1IDQA+OQR5yM1ZiYNyDVRl49adCxWoLNNPpxThEFfcBTLdhJwTip1Yr1TI7HNAH7VSKfLPFcfqMfl3bZGcV2j7lXngVwXjLUodGaS4uJBFCBuLtwBU4qK5bnJh7t2RveH7hIUkyeetc748+NXh7wbGyTXa3N4P+XaE5P0J7V86ePfj7f6l5+n6HK1tadGm/if6eleTy3El3K0k0jSOxyXY5Y/jXmxxfs42R69PAub5pnqnj79oHXfF5ltLST+zdPbI2QEhiD2Ld68vm3zsWdixJyd3OT601cL0/WneZXJUrzqPVnq06MIfChp3LjHAB5qTzBtPaq8s3bNV2kORzWJtylxpvlNVmkJ71C0x5FM8w1pzFWRO0ppPNNQeZR5vtmi7HqTlq5nxfJt0m6H+x/Wt+SbC9K5fxdIW0u64/gzWlH+JH1MK/8N2PL87j6dB+lKn3hzVZZOvY8U7zK+y5ro+Pa3LO5UkFNecbsCqckpZvShfXNL2guUsGQt3o3H1qJTzTt1RzMqyHbytG/dTSaFpDHKxU5FdT8NPEw8L+LrS5kfZbTDyJ+eNpOQfzxXKbqXcuG3DIx09f8/0rkxVCOJoypSW5rSm6c1JH1d490NfEvg6+tcb2aDzEI7kcg18oTKyMQ3Bzgj0PevpD4L+Lm8S+E3s7lxJd2D+SzE8vGfun+leHfEXRToXjHUbbGI/M8xPoea+LyGU8JiKmCqdNUevjrVYRqxOcpV4pPwor71HjDgc04HFMBxS7qogcTmk3baTdSMaAFLZ7UbqbSbhRqWP3mmbqTcPSkZqkB34U3f7Uhk7Ypu6gB+72pGpu6jdUALTWNI3zUfWgA/Gk3UvFNoARm5oyKRqbj3oAfkUZFRUuTQVqR3HeqtWZu9V9tZsBrHFSWOoTabqNteW8hiuLeRZY2HZgc1E3pTGUNjnFaxfK7iep+mvwQ/ar0P4seHbXTrucWmtwxqk1rI33mAwSvtmvSJLq38lhDMAx4KivyH0/VLrRb+K8sZ5La6iYFJY2wRj+lfWvwN/aIuvFVubLXGMN9ahVF2nCyAjv71q6y3ZnGlrofUOqR2ywtIzhm9fWuJutVaORo+GjJ6GnT37XCoTNuQjIIOc1TuIllAwOfesXJS1RUVbcjuIbadCVGD6Vzl1iObA6Zq/dO9vIeuOlMRYrrGeDUF6lGNizDaasTSbR0zU0kcdrzUmYLheuDQBTtpC3XirVEkCr92kjYN3oARrgKuM1C8z+uaszWob2rP8Anjchug70nsGpXussuc1AFGzruqefDLgGqayrGuC1YdTRPQtW6lfem3Uh6YxTLadmb7vFOnYZ5rb7IiOFTuBqzl/pUAbauVGTT9sj4JOBTQmRXDll5bNZ0rbmxmrN4+zcBzxWcM5z1rkm9TWOxdt13cZq4sI6Zqja5XmrilmHTmt4LQzkVbzCZGayt37zg1o3sbck1Q2hea5J7m8fhLEPJGTV5GVF45NZ8LdKtK3Q1tF6GbHsxL+1DN8px1qF5Dmhc9etN6gieJmXvUrMx4zmq6ysOiZqZG+XkV0r4TLqeVfFCE/2pE5PVa40NgYruvioqrc28meSK4HzA1eXWWp6+Hl7thZcbfrxXE+JpA18B3Arqr6+jtIWZzjHQGuDvLj7VcvITncc1VGPUzxNTTlIhzT0XnrTFqVVxzXaecOXg9ad170m3jikwaAFU09aRcHginYA6CgB4bPFSrHxmoV+9VmJuDUspBGxVuKvrIfLUHtVSPGTU+7bSL1P2X8aeNdH8KWLyX99HEy/wBgTXxx8ZPjHN48vntbF2i0qPgDPL/WvP/EnjS+164Yz3EkxbqzsTWK2doBOMdq8fEYt1FZHp4fBRpO7LKfL8xPzUG8Cjiqc02OM1CZAzYrzz1TUhmL4JNWPOWsy3lqyrUAPkmHpzUXmCoJn3MeaiWT3q0BcXB5zSM2KiWQYpjyCgCVZNxxin/eqtH97NWVxVgMkb5a5zxJmTT7kY/gNdE43cVi60v8Aok6jnKmtaekkzCtrBo8c6tn2pQaRvldx7kUZxzX1UXofKNWbGtTkpjNT1PSmA6nbqbkUmR61RA/dQDTM44pw9aAHUA4YH0NJuoLUAdZ8MfFI8I+LrO5kci1kPkzDttPHP44rsvj/AKGI9Q0/VY+YrhPLLe45H6V4/uz9O4r2KTUP+E++EMsbOW1HScFh1JA6H8q+VxtF0cXDFx9GenRlz0pUn8jx5jz7dqTIo44O7PFRyNX1EXdXR5z0dh+6kZulRg0E0DHbjS7z9aZuo3UAP3+1Ix3e1M3Uu6gBG60bqGIpMigAooyKMikwCjIpN1G6pAXIpCaN1JTQBu9qRj3paa33aoBu6k3UlGRUDQUm6lyKTigepHK3FQBqlmNQLUagI3rTeKe/WmjGKdxMrzN8xr3X4J+HTD4KvNQZD5l1KwUkfwr3/OvCnjMkyqozuYKMfXH86+y/Degr4d8H6Vp+3mG3UPnuxGW/WvOxdTkVjvwkLu7M7w74+u/C9wLe73T2XTB5K/SvVdG1228QWq3FnJuVhkg9RmvG9a00ZIAqhoOvXvhS+EtuS8ZPzwk8fWuahibaM762FUleO59F/wBnxzQ5k4OKyLjT/srkoeM1keHfiBa+JoRGjeRdLwYWPP1rdiuC3yyda9eMlJXR4coShK0kZs0Zf71UNrRtkHFbtxHu6CqVza8VQit9o2tjNCybRmqkkDqciiO43fKwwKTdkVElvvEUFiyrK2C3Sla8Fx2+8M5rkfHFn5mmy3AcKYxkHNWfAOovq/h+KaQ72X5c5rO7aKsjauYSFytZkeZO1bTY24JqltXtxWWpQ6HcFwDinCP1OaeoCjrS7h6Vrd2IJF2RrTZLlQpA9KbNhvaqUzbelDdkHUgun8zmq45IGKfJg0iL8y/WuXdm+iRo2duGwSeKussca8daq28m1cAZqWRh5eT1rsirI53uZmoScn0rNaTtV68wzE5qg+0VxS+I6I7Ekb1KsvaoYSrd6k4qlsSSeZxipI2HFQLgNyeKkjkB6CtI+YalzzgqdM0kdwG7Yqt95uDUirtU5Nb30Mep578XFXy7dxxg4rxvUfEMdllUIkf+Veo/HWZrfQ4ijEMZMZr578ws3JyfesuVPc3U3HYu3WqTagzGRjjsKgUCmIeafVJJbGTfM7setSK3amLUir3piJV7UrCmq1O3UAIvy04GmM2KFegCSpVaol+anUAWo221OrButUVY1YDbRUFpnusZ5zRJIxbNK0Zj607AZc18ufVFWaRqYrHqetTzRjNRmMtVgWISaseYQpzVWNitPkkOKAGSSfNnNRNNioppfm9qj3LnOauMQuXY5Pl5pC3fNVfOBp280coFqGQs1Xo/u5NZcPBq9Gx9aGGpM2KyNUTzI5B7YrTyapXShsg1UHqjOWqPFLldtxIPR2/nUbVZ1ZfJ1Cde4kIqpuJ4r6qnZpHyc/iYjU9T0NMalXIFbamTHljQGNN+9S9OlACk9Kd/DTcdzS7vSgAJpM0M1N3UAObnHaut+HPij/hHdeUSjfZXg8idWPG0965DdTgx9Px9K561FVoOMjSEnCV0a/ijSW0XXLu0cABWLpt6FTyDWG1bGoa0+p2NutyWe5hBXzTjlewrF3bs0qPNGCjIqVm7i7ttG7dTdx4p1bkCcUtGRRQQFFFFBYUUZFNZuwoAXdRupq9KWoAKKQmk3UAOpMimt81MbAoAk3Uv3hUW6l8ygBH+U03fRI2eahpMET7qN1RBiOKN1CK1EnquDipZGqGp1AHY1EzEU9qhkbFGoHV/C3Qv+Ek8e6RaMN0fnCRwP7q8/wA6+xtRhHlgV89fst6GLzXtS1J1+W3iEYb0JNfReoNwc8H2rwMZPmqWPawkbRucVqlv8zHmucvbUNyRk11+pc7vrXPXijn61wnqrsYUYktplliZo5FOVZeorv8Awv8AEgqwh1I4btJjiuNkj9qqzR/KQBxXTSrypswqUIVVqj3u11KG6jDxMHyM/Wo5P3vcivHND8U3WgSIrbpLY/eUmvSdE8TWWrRgwTKX/wCeZODXuUsRGaPBrYadN+RfmVfWqMzorZxitSZY/LDnisq+QbWI7VtJ2OdHn3xa1aK30UWqSmOW4bYuK1PhjpA0Xw9HBLIW43deawfGK2d1rVrBdDe0XzY9663R1iWFBE42gYpR2Hc23w/c0zbUfNSx5PUVky0NZQKXb68U+SRfSodxk6UXBkbMzMR2qvKxXNWtyrnHNVZnzxUSYJFc81PbqeOKhRSzYFaNva9KmmrsJMlhjP4U25+6wzU/llVIFU50YZyeK7HsY9TKufvVUb3q1dP89Vmwa86W51R2EjmWLnk1Os29c4wKhWMGnEkcdqokeZFxT45PlxioalXGKpBqTr609nJXApIxuqUx7VJA5rp6GN9TyT46kto9uD3fpXgjR47V7d8Zrr7TdwWwOQnzEV5TPYArSQzGTO6pVGTUj2pRj6UzaVNMB3QVKtM27hT0WgB/CjNJu9Kf14o2igCMt0pw7UrIOKVV3GgCTbtAopT2pP4hQA7pipd24DPFMVQetP6dKlgfQIy2cgHFOVQRjFIrHaxFOjr5Y+tFkg3ZJqnu+bGK0VO5apyR7ZDxxWqLIXamSSZ4pXYdKhkXrV6kFa43Z9qqrJ83NWJWIzVJl+bNXEkvqd3Ip++oIGwKl3Ggm7LMbcZq1HLyBVOBTgZ6VZX6VkyixuqvMu7nvUq0kq7eaI6CPGvFEPl65dA8c7qya6LxxCY9ckbHDrmudr6mi7wVj5SsrTY5W3KSaXd2pg6EUc1uYD0b5uak4qJactUBJu+Wm7s8UMxphbHNJgPpNtIrFjTqaATbTTjvyKdnFMb7tAEcj9AOBSKoWmkfNT+mKksOPWl4pMmnUEBkUZFJuo3UFi5FJuo3U1moAdupGoVqDzR0AYrUu6m/dpN1QA4tSFvSmsaONvWgAElDNTN23pSM5xUAO30b6h3etGRRdlaj2ao91Lu7Um6i4C5FJxQW4pN/y0ANkNRbqfI2eai3kUagDNzUEjAZJ65qRmOaj8syTRoPvMwAB9zxUN21LW59Yfs26GNL8B/aipD3kpkJPpjivQtQkzmqPguwGgeDtLsF6Q26KT3zgZp97cBsjNfM1pc02z6GjG0EjG1FuTWDc/MTWpfTbifrWVOw5rJHWiqwqvJHmrFRyGmMozL8pGOKpbnt5A8TtE4/iQ4NaMpDVSmFXGTiS43VjWt/iNq+nRiOXZPEO7Ak/wA6NW+My2toSunsZicAM/FczcqPSuZ12IyTW68HLc4r0KNVyep5tejFRukdp4XEniKR726JedjnPpXp2l2sdvCqgfnXHeA7AxWI4wTXdxQ7VGD0r1uZcuh5NlctqQ1O3e9QDK07NY6lag8nPSmO2OnFN+9TW60mGo1smq0hOeat8DmqkzGSTCjvUMET2qr1rQhlC4qnbW5C5Y81ZKFVzXVTjymDldlhrgdKp3E2VNMYnNR3CjbnJpzeg4mZd/M9V9tTTNuYimfd5rg3ZtcRWI+lDN3pC27gdaPLO3NUAbiasQr0JqNIh1Oc1et7fdjFawV2RJk8KjbkDmi4UrGzdMc1chg2rlhWR4t1OLSdEuZWbB2kCuy1kc17s8B+IGofbfEFxjBwccVzJj3LU91dG8upZjyWYmhV9a5m7M6TMmtD15rPmhOcEcV0jKGXAFUrmzoUiTDVirYxxUy06aEq3Sotxj6jjpVgTqo60cUq/dzQTQA3Gacq0LUq0ANx60qrTm6U9VC1AAvvTttC0tAHusd0FBHrUyTVmwMW61Yjz3NfOcp9ci+kgqOV88GmIy+tRzNuYEVURA6rgk9aqSSdalmeqjmmBXml61W3bjzUtwBzVdV71rEhlyKQcCpd3PFVoeoq0o4qWMmiYrircfzVWhUNjNWV+XpWbK1LEfFE2GQ/Smq3y0detZhqeb/EmHbdW0gHDLg1xdeifEO38zT4ZD1SQ/4V53u619NhJc1NHy+Ljaqwpm7tT6j/AIq79TiJVp1NX5RSg0AO3UlFFGoAq80+mUu40IAao2btT271C3BqWAbRS0UVBTEPapF6c1Ge1O7CrJEJopjfL0pVbPWgB1M3bqGbFNDUmNDtxWlDHFMzmlWpKDbTW+Wn1GzetNAIGNKeVqLdjpS+Z8tQwCkakD0jNSKEzjijdTCc00tRqA5vvGl6LUe6mNIc1IEpkPSmMx6U3d8tN3ZoAdmmt60bsCm+ZkUANZq3vh5pP9ueNNKtmG9TMGKj0BzXOyV6v+zXpYvvHEt0ybktYSR/vGsa0uWDZtSXNNI+nJgYbdUHAVQKw72YDPNbepSYj4rldQk6nNfMSd2fTU0rFK6mwcCqEjBs064k3VAzDbSNBGOKgkc08v2qJ2FXECvJ3qvMpqeRqqTOasCncEGqUFkt5eRgJu5yasTMa0/D/lwxliMv7100tzixEvdsdloUC2MKBmOa6OCRpOP4a5GzuvOYAnpXW6dtMa+9ejTba1PGkrFlVz3p1KFFGw10MzGbBSGMmpOKjeTb3qWBHJ8qn6UlvGOuKbtMzZ7Vbt46cY3ZEpWI2G3nJo81mwO1WJYV2nmqb5iBxXU3YxW451qK4U+XmkVixGTRcN8tcknc2iZEmfMpWBFTOg3ZpjNXOjUamFYE1O0iqvtUDY61GSXOAKtK7JbLMeJmAXpWzZRlFBxWbYwmPGB+dbNvv28gYrtpwtuYTkStIIxkjIrxv4veJlmcWEXb79es61qC2FhJIcBtpxXzV4gmku9UuJZTku2aqpKxNON3cxI4flNSbCtWI4SWz2qVowF6c1wt6nXqUwpprKSTxVzGO1NZQ3ai4amPPalucVnTW5HaupMIZelUpbPOeK0jIixzbZTp+tSLird1a7WPFU9pRuK1JHqBmpl4qJT+dTVBYu2nDmkX5qd92gBVWl20q8U/mgD16KXb0qdZGbvVBGNWElr58+o5i0JCtJ9oqu0x9eKiaULQHMWGk3dahkcVCZjkc8UySQtnFAXGSNuPFIuNpqJsjpTo2PHFbEPcsQqeDVpenSq8TFSOKuRnctZMB8ORip85qKMVJSLJFbbSPJ8ppjN8tVpLgrnmosQ5GJ4ujFzo9wOpUbh+Bry7dyfwr1LU2ElvMh5DKRXl0kflyMp6qa97AP3WjwcYveuG4033paRulemeaPX7tKtNB+WnL15qgHUUMR2puTQA6im5NGTRcBGY03GetDdaKksKUrxSUjMaCBM+tG70prdqeqigBrZYUm35c1JgUx/uilZgR+tMLGnbutR5OahlpEid6du201flp272qkQLn5aibHOaezfLVdm3Gh7FIRmweKbuNI3Bo3DbWZYbttJ5h9aaSDSZAoAUsaTdUbNTS1GoEm80xmOab5lMaTbUgSFqTzMcVBvJ5zRk0AStJUZY9qjZjn0+tKzYIHTPvz+VHMMe0mRjvX0T+yvp/l6fq96VwXkCAn2FeE6N4S1fXpgllp1zOSeqIcfnX1h8HfCVx4O8EpBdxmK5kZnZT1BPrXnYqouS1ztw8HzbHUapKNp9K5TUJjzW9qk3ynmuXvJN2c14HU+hhsUZGLVB5h6U6RjVdmFalMcW5NRuxpN1MdqaERyVWmarWQaqzKPWn1JZQmqzYMfQ1EsLTSYHIro9P0U9666Z59eV9CzpMZ3Zwc12OnEqgzWXp9isfbFbtvHtGBXdTZ5cy6uDTtu7pVdWK9aesxXpXUYEpjGOtVHQMeKl3seKVYGxmna7C9hqx8YFSrC696WPA61I0w2n6VuvdRg/eZVl3L3qr/rGwafPM27HShVCru71lJmsUIY/LHNQSNu+lPlZ3PTioZmSNTg81zlogkxuqBvlOaHmHXFKv7zoKcaY3KwJmRgvrV2G2AwcVFHAFwTwa0LdV45zXRGnqYSm7aFmGNQo4q0km3jgLTFYeXwM1n6xeGzs3Y8HHFdmkVc5leTMDxlqyXDfZo+e1eR+ItP3YlRSSGwa77JubgyP/ezWJCqXH2teGVJCRXmSk5NndHTQ42z065mBxHx60XVhNCoLRnFdpDCNuBxTXtjJkEBlx3FY86LscHtGM/pSBVb2roNY8OHb5trz6p/WsEQ44IIYcEU2A5FC+9MkjHUCjbtNPjbc2G6UkyjLu7MsucVi3MJjPSuymhDLjtWRfWPykgVrGRLRzBYq3FTRy7uKsXFrsPSquwqxrcgtKPSnqpbrTIWG33qwFwM1A0MxinKM5pGpKCj1QMVpwZ1qCOTd1p/mndjNfPn1BKZckio8mj+Kn7R6UAQuxpVp8mO5qJnP8PFWQObHpTkpqgt1qZY+OlAE0WGqzCo49Kqxrt6VPHJtHPWoAslgp9qY0wFReZu7U1wNpNADmuD0qnPJ15pXkxzVOebrzVqJm2Vrps5BrzzVI/Jv5h+Vd1cSA59a4/xDH/pIfuetepg5WlY8nFq6uZXNH3uDSUq9ea9c8kcvy07d7VHu54pVY+tCAev0pSRTKKrUB2RRkU3j0prVICsfSnLTFp1AA1MyTT6bgCgBKf2FMpdxqkArN61HI3TFIW65qJnNZSlroWhN3WlXGajahagonZsdKj3t60hcjirOm6PqOtSbNPsp7s+sMZYfnTlJRW4lByehVeQ9zUW7rWhrPhvWdDUPf6ZdWiYzukj+X86x/MyMjoaj2il8LLceXRkjNuNJuwKZu96Rm4qtSQ3Uhaoy3oMj6UsavLwgJPoBzUcy7jswZhmm7z9B2NaNv4c1C+XKQsvYbhXpvw4+CsmpXCX+o3AitoTuaPZnNZSqxXUfK7XOD8P/AA88QeKo1l0+wd4C2DM+APeu8tfgLHYzD+2NXhWPHzLEfnU46Y717d9lWaNbPSytpCvG6NQM1PZ+B7RmDzYnfOd0nPNZ+0uZSkfPMnwTMm42Wo+eu44/dHpmrVj+z1qN5Pl72OKDt8p3e/FfTdv4dt0KqkK49cV02leHIgVdkUVlKuoo0pwnUeh4T4B/Zts7eXzJ7c6g+7/WzjC/gK9a0r9nHwpFfG+n0yGe4JB+78v5dK9Ct1jt8BQoI9q0ra+2cE8V5lStKfU9enh4013ZnWfg+x0i1YW1nDAirwI0C/yrhvELeXMxHANeqy6jF9mkXPJX1rx/xZdATPg8ZNczOuC1OT1KZeQa526cc+laN7NuY5NZM7Csup2lSaT2qrIxq1IapyHrWyExm4+tIX9abuph61QhWfFVJmPrUszbaqs5bqauKuyJS5Vcv6bGWk3AcV0llM+7BrF0q4ihCoV5PeuitYtzZHIrsjE8apK7ubFrIG61r20g/irFtYGHatSONl616dOjpc4J1LGgzK3SkyKjG1ehpp9mrp9l3MPaFjipPMH96qi7mqRYcrVKmkJybJNy+tQyShTxSSRmMDJqncTBc5NZTfY0RJLIhyTVSW6UcdqrTXJY4XvxUTRlutc7LTLD3hKnb1qptkZi3JqzDDxnFXIIwO1aRh1M3Io21q0x+YYFX/syQgADn1qcKF6DFPCKeozWxN7kaW/mYzV6KzUR9agjDSHaver8cPloC7BQOvNaRdiXsRTGO1j3M3vXIa5qJvpjg/u16CtPxBq6TZjQ4A4JrmJZN3yLXNVqN6IuEbFVsrG7D+EE1ynh24NxHqT9RvrrdUxb6ZMRwShrjPh/Cxh1BW53EmsoR0Zq3aSNa0k8xQc1Z3FelZcEgt5mU8c1sRxrIikc5FcMtGdSI45FiYsRkHisXXtE25uYR8rdQK3ZoNsZOKgVi9u6MMgjFNSZMtzhGjJ+lMCFWzV+6t2trh0YYyciq8nA6VRI9MSR89aqzLkle1TRsV6cUjJu5HWqQGZeWYdQcVjXFsUJwOK6tl3rjHSqFxZhs8VtCXRktHNAlTwMVfhYSKAetOmtRHnA61BtMYzXRuQPkj2mmKOuasJiQDPWo3ADcVBVz0KNiO9TrycmqsOTVgPtrxT6PmJ93tQzt61Es3vR5hoK5hG3bjzTl3HvTNx9eakjbHWgkswx+pzU/wAvp+tU1m29KX7SfWoLui0z7elMEwyKpSXRPANR/al5BZQaahchyRpmYY61BJcgHGeKpBppP9UjP7qOKsx6HqF1giPYp/iNVGmzGVaPchlul5ycCs+W4DZw2B64rpIPBrNhri5AHdR1rUt/DdjZqG2b2Hdia6FTOOeIj0PPlhubhsRwyP6YHFVta8KXsti9yyhQgyVPWvS7m6WH5YlVcf3QKzbovdQSR7SdykV0U1ys46lVzVjw55CvHQ00SN61PqELWt9PA45VzVfpXrx1OAf/ABVKtQr60/cfWmBJRTFYk80+qQCMTTWJpC3NITUgKnWpKiU7ad5lADmptG7dSNQAtI1Ju9aaZKT2GtxjUxjtokk2jNQNIZMc1g9zTUk3ZpVqIMak3YFahqTWtr9tvIIMkGR1X8zzX154F8P2Xh/T7e3toVjCoCSOpPrXx3HdPbXEUycujAr9RX1D8N/HEXifT7dY1ZLpVCyRMCCMdxmvDzC7Vk9D1sClds9XmtbO/tWguYI7iJh80bqCDXjnjL9l3Ttd1GW60S9OkiQ58hoi6Z+pPFeuWuUUHP8AjW1byAwj+teFGtOi7wZ60qMKitJHxx4k/Zx8YaHveC3h1GFf4rdsMfwNefSeG9Uhvfsk1lPbzf3ZExX6DXEcci/dAb1HB/OsDUtBs9QP7+3jkZejMvzfn1rsp5nU2kcc8DTex89fDv4I6YtvFf8AiFWug4yIgcKPyrd8UfD/AETTbiGfSrVIIOhRRmvUr7SQtuYkG1VHHpXDX2m3f2gx7JJF6hVHFH1iVS7ub+wpRWxzdvpUYwqod2PSvWdK077BotrZIrK0wDye4Ncxo/hq9+1wyPbOU3gmvR0tZpZt5TAxgA9hVUqmvvM4sVT5lywILXTI4cBYwoHpWpb2O4g4xUsduQQTwKtLLHDitamIWyOSlhOsiSG1WPBI5qy18Il4OKzLrUlVTg1kXWr/ACkda8+VRtnrU6SirJHQtq4XndUba7jOGrjJtaAyM4qhJrXJ+as3KTOpQVju5vER2EbvauJ8QX3nsxzxnis6fV+vz1mXmpb1xuq1cOVIp3U3XmqEkmadcTBs1VeStUhiuxqtJUjSDFQSPVoTIJDyajaQ+tPlYVWc1RLCSTdUun2TXk20ZIqozGRlVRzVh7K6tvmQsp9jXbRp3Z5uIqNKyNuLRW25CnI7Zrf0eJo1w3A964aPUNRt5MtMxP0H+Fa1r4guP+Wm0/pXdGlqeXz6Ho9sPcVaaMHo1cxpNybxchyK34wWXjrXoU4tI5JtNlj7P/tVMrIvaqi7h1NTH5lyauXMiVYtIyUklxHApJbisy4vBENq8mqbF7hsPkr+VR7zHoi1daiZ22x8e9VvJMnLc1ZjhjwABU5h2r0o5bBzGabcBhgVKlqzMPTPNXFhDEZFS8R8YqVG7J5mVTCE6dKeuBjaMVNtVuQtCgZHFa7CBVXHI5pdpb7tI7L9Kikvo4VOWrLmLSLUP+j5ZiBisXVvEAlykTHHRjVLU9We4DBflT+9msJZXunKqML3paydh7bltt90xGcgmmNCYZMCtXTdPJ28YqO6tVW8YnnaKzrR5RxlzM5zxLO32Hy0+8wrO8GWHktdZGMrW1qEIlYlhkL0pNDhWNbqToNvFaU/gbYp7o5LXLaW3vAVUsCe1bOlykW4Z+MCrk0YlUPgGqE6sMqDgV5UpK539C3JdKynaeKgikR1YLw1UlRkU4NRQyNDcAk/L3oRLIPE9mVWG4Azxhq54fOvpXeX9t9s011AyMZWuDaMqSp+8pxSGh3l4GRTgvFKF2rmkZjiqQwChaY0KydsUbj9KmVCyggc0+pNjKurDjIGazpLc5xjFdVHAz5GKrXWljOScV0xkZyRzUluVXIFRRrnO4c1tSxrGpB+as/aHkwBgVrcyOsgnI60/wC0Gq8Um7tUm72rxj6Yswkt1qeqsUgXrT/tFGo0WQyr1qN51qq11z1zTrO1uNTmEdvGS2cZPShJyIlUjHcWS625PSrlrp99qAX7Pbsyn+LHFdhoPw/hjjWa+fzZAc7B0rqlWCzhCRqqqBxtFbqkcNXFcvwnn1n4HuZNpuJAhJ+6tdLp/gmxtI9zx736/NWyLhAetRXGoFVIHNbxpnC6s5bsgNnb2qkJGqj2FV5JVzgUskzTAnOKpSSeWenPrVOKRKJpFVfmbrWddM7N8rHFSszTMM0PGQM1nKpbRCsZ6qFkywzTpLhY144omHzdKpzAtkZxWfMyzy7x1Z/Z9eklxhZRkVzvFd58RLPdbwXH904JrhOvSvYoy5oHLONmJ+FLSc7qCa2IHr96nc0z+E0ZNVqA1j60AihqQcdKkBfwo4pN1LuoAUfL0FIzGmsx9aazH1oAczFajZuKPve9J9nd+grGUjRIrs27g80ijHQVdh0yRm6HmtSx8NyzLkoazuitzCA6fLzUptZmxtQkV2Np4VVDllya110NFXG0VEqiWxSizd+DPw/sj5epajEs8p5QOMgfh0r22OO1WYPHbxREDAaOMKcfhXm/gy4+zWaxBsEdRXc2826NWr5uvKXO7n0GGUVBcp0Md10Gavw3oVcZrmY7rnrVpboeteXPVnoROjW6Dd+KJJFxmsOG996sG7B71CiN7Fh4FujtPSrlppkURyEXP0qhbzDOR1zWjHeBV5PNbxlyowlroWljRfQU2SQR1UkvVHSqV3qHUZquYjlNCW8UJwazLrUtuRms241IBT81Y11qROec09yoxNW81bg5NZFxqZZT81ZlzqBZTzWdLeHHWqSNC9cahyfmqob0n+Ks97jJPeoXl9OKrlAuXF171X87d15qq8m4c1H5lapCZPJJULPTHmqvJN71Qrk7OMVC8lVZLnkjNV/thLHnIrXlJlIuSSDHNQSMTgLUXm7qVNzMMVcY3ZlKairssafCZLgc4xXRS3booW4h/wCBCsOCRLeQY5at63uDJGu5cg+terTps8WtUUmRQLZXnAlVJPRqst4fWPbjEn+7TW0GC7XKjafakh0u+0+QGCcsvoa9CFNnmzqWNTS7GWzb5D8vpXS2czYweBXNwale26fPCr/7tatrrttJHiRSje1dXLoc3Nqah3t1FTqCeKpx6tayLnzcfhR/akcfSRTUW7lXJbi3IbOOKjhQK3IqN9aSTuMUqalaBd7S/hT9Clc0FC46Ujbm4AwKy5tetQD5cm72ApLfVGkOVVse9Zso2YYR3605rYMQS2BWRJqdypwkWR6moBqE7MfMO30xSA3SqR9G49KgmmVUb6Vk/bGVhkkiorrUAqnewVfapauVHzJLjUsbgOtY1zet8zSPgelQSal9om2wr+NPXSvtTAudzHtTVPqDnbYpCaS+kwPlj7mtaytRDtAXINWrTQ9mPl4rWW1W3jBwCRVaRIcuYZa/ukJYY4rGuWPnSN3Na91cIqnJ2jFYrsbmXC8VzVZcxtBcpRvow1u2Byah2fYNHkbozVsyWa+TgjJqh4jjCWkdunLYy1X8MCb80rGTp0gmhK9+tRXkRUEijSiY5CD9Kv3UIftxXkyjrc7IyMdoztBqpNb7lY46c1tNb9qqTQlQ2RwRVLYplvQ5Bc2hjY5OMfhXG61prWmoyjGFY5FdTo/7mbAO0GovFcPmwpPGu4jg0xdTk44WbAPIoeJVP92kkklYqQNo9KXyGkwT19ag0QwqjcYzUqsI1O0Uv2fbjvUqQ+1UtxEatIw/+tQ0JfOatCPpUqw56CtbiZizaeWVjisSaL7LLk9DXaSQ/LjFYt5pnnbvari0ZWEhm4qTzD61UHHQYpzTBetcHKe5zFhpqYszM20DJqCPfcSbEGa6PSdJS3w7gM3XmqjEwqVuUTRfDsl9IHn+SPqB613ul29rpkKrGoVvUCseO4CquBirAuvl61tE4aknU3N1tQ7ZqN77cp78VlRSGTBqzCjO1XzGFiVbptw4qfzAymjyAsfI5qNYx2NT7Sw+W5FKxHGcCq03erUi/N1zVaXGcVzyqGsYDUYrT2uF2nPWom4U1Fw3ao5h8o24YMwxUEltux2qfbucCory42rheKcZCOd8YaSLnR5kHJUbh+BzXj/Kmvbb5nuIJFPIZSK8Y1O3NrfSxHqrGvWw0tDlqLUZuyPekqNSaWu4xJATS7vao1NNZj60ASs2aSot2KXeagse1MJxSbs0DJ96LgG4+tKsZkbAqxb2Mk2MDNbem+H3kfJXFYSmkVGJl22nk9Rmti10ctjCV0NroPllflH5VrR6ftAAWuWVU6IxMWz0dI8EqK6CKxVIV2KPeljsyOoq5GpUYHFc7qFKJUjt9pOV/Slki3Yq80fTNJ5Yx0rJz1KtYgsWeG4UIcZNegWN5/o6g9cVyekRRtK25QT2roV+TAzXDiJXPUwq5YmrHNz1q0s3y1lQyVZWX5a82SPRUi19s8vocVZhvS2OawriQ9QcU63vNowTTUQudVb3QHepWvh61zq323vSSahx1qHERtTalt71QuNSGCc1kSahu6mqVxeZzg8U1EDRudQBU81kTXuc4PFQS3GV61Skl3cVvGIak8lxuJ54qCRxtqHdSMxYdatINRPMprNRUcjbaom4OaY1GSaYz84qoibGTVXap5OagbrWiJuVJIyWJ96iVDk8VrWWl3Opz+TbQNMzY+ZRwK6qP4ezWcJ+0D95jJB7GuynSnUdkcdXEQp6NnE2dv8AaplTcq84rpz4PVrXMUuJMdRXOa94bu9NuPPhdgoPatjQfEVxHCiyDzDjFepTwqizyKmK51Zhpvg64W4Jkctz1NdbZeHWVPmGabpuvQTOquMP6Yroo75Ox4rv9lKPQ4faKRUt9H8vjFWDp4PBWrCahH61Kt5H61auuhjJKRVbTYm603+wYPQflU8l9FG3LVJHqVqq/NJn8apNmfKV/wDhH7f+4PyqGbQoUPC4q7Jr1ovWX8q5PWfiZa2dz5KQySv9OKHcfKdEuiovYYpsmk2qnJ2msqx8XG+j4jYVY3SXHzEkVOpcWi4sdlCPlgBpjSM+PLjCiqm11HJzU8cTSR9TS5WNyQsjN0ZvyrOlmCSY2lq047Xb1OaRrWNm5AoURcxkzPNMu2IbfpVYaO8nMnJ966SG1RGAUde9SyQrHywzTtYNznrXRVVwR1rZt7FYMGpYVRs7RinSTJHwTUylyocY3HrIE+lU7zUFXPrUU94dvyjiqaqZpMsMj3rklK5uo2KjCfUZsHKpWlDYCFRzzVuK3WGPd+lMVvmJYhVHc9BTiURzKsS73IVF5OfauPk1A6hqEx7Z+X6VQ+IPjZZCdPsnzt/1rqeDVbw3c/aLeJ+/Q05vSxKjy6m0LUq4I49a0Xt90KsBzUq2pdQcVchtz5JFYSp3iXGdmYvl+3NV7q3OCe1abLiTBp11a7oGI9K5Ujp1OdCeXIpBxV1rdbqxlQcnGRVaaMqoBOSDmm2eqLDcIj8LnmkGpy7QtGzqy42ml3Bl6VseIIBDdsQMpJ8wNYirjPpUs1jsPGG9qmWMN3qCpVpJ6jLCwipI49vWmQuQw71Y+8w4xVmb3IpfpVTyvMb+dX54/lPaoFUKuR1oJONW4PrUsMbXT8CoobcmtixttvTj6UcqOx1HYuafZrb5bAzWnDMOveq1rbtI4GeK04NPHFS2YvXcdDIXxV2OJmHSp7LSdze1acdj5fAXNZcxBStbduBWrGohX3qS3sfKUsx98VDcKWbg8VlKTKjEJJc8VGnU0mw0oQrzk1jzM15RGXLVWlTmrygHOaVLUSZp3GZDL+VJgelacmn/ADVVng8tgMUyCpj5vSqdxCCx7mtCZdtZsjHceau4FRoiA3tXlnjixNrq5lxgSjNeqTMeRntXD/EayL2sc4H3DivQw0rSsc1SPu3OB3baN9QmQsop38NeqcZKHo3ZqJalVS2ABk0NjQmN1KsZJ6Zq9a6XLMwwrGum0jwk03zMuD9KzlVUS7HLW+myTMNqmt+x8KmbaWXFdrY+Gkt1HyAn6Vr2+mhRjGK4p1zWMTlbDw4sI+6CfcVu2ei7ewFbEdiv8IqysW0YrklWudEYGctmFGMc0LCVbpWl5Q+lL5Q5xzXO5l2KPkkryKYI9rdKvNkds0xk3Y4xU3GVNp3HikZSat+WRmmbM5zUhYjsX8mbJ71vJJuwax7ezNxJtXjHOavxsVO09uKxqx6no4e9jRjkqUyHb1qpG9PaSuNxO0J5vl61WiuPm5NPmG5c1QY7Gq1EDQN170xro7etUfMprNkU0gJmuveo2uMr1qu1MbrVgSNL2zxUbHmkH3qc1AmNbpTf4aG+7UZY+tNE3EZ9tRM2VzTz83HemNxxVBe4CTiopG61PDZz3kix28Tyuf4UUmuo034Z6rcxmW6QWseM4brW8KE5PRHLVr06XxM4zc0hCoCzZrpdB8CT6p+/nk8mIEHyz1atXTfDdrps0vm/vGXoSK6HTb6MuYmUoAcAmvahlzUeZniVMzUnyo6Pw3pNlpcPkW8AhOOZO5qTUbN7qRiPmFU45mh5V8g+9XI7yRUB3da9GlFRRwVJOTucnregGaMgx5HpiuG1LRfsMgZVwPQCva7gLcw8gA4rldc0H7SreXya6VFbo5uZ7HD6RIjTBmUBh3rV+1ss2O1VW0aWzuBiNjWkLXfHllIPrW3MQT25DdTVrcPSqdqoXqasfe6U27hsEljJN0BqFtDf1rTs5HXqSatbi/Q1DAwI9H2/KTzUd14NhvJA5C59cVufZ2Y5HWpBI6dRUSY0ULbRYtPjwAv5VKF4wOKsOrSd802O1ZupxWNzZKxVktZOwyKlt98Y2kVdkkEMe0HJ9aq+eW4xSuOxMxjVRmmqIyw+tCIWxkVJ5NFxWsP3RxqcHmo+JT601owpwTVmGFdue9S2aIqSMIckDFZ86tM2QK0riMM3PSo5tsYAUc+tc03qbIqx2o2YYU/yVhhz1NLuPrUVzeRQoTJIqhRn5ulZFWuPab5CWYKB/E3QV5p48+ICqXsLGT2eRD79qzfH3xQa63WOl8RD5XkBwTzXBKrSDLHLZyaDRRRetWM0hZjkse9dv4JwfMiPODwD2rjdPh4BIzXY+D4ymoKQCAetaRVyZtcuh6VZQF4hV6OEKpHtUVj/AKkcVZUZPStLaHJzamFdw/vjgd6csJaMipr1cSk+9CttXJrzdmdyehzOrRmJmPQVz1ywYo/oea6rXrOa4+eM/J6CsCbT28sArjvTZpEtahGL7S0cDJXv+FcwAeldfp6hrZoT3GMVzF5avbXToeBmsZGsX0Itp4qVAe4pnmBWxT2fdjFQaFiKrEZyTVSFqtRsKdyWSTLuWoIo90mD0q196k8vbyBzTIOPs7cnrzW5aWpbCqpNWbPRD6VvWOniPHrRUqIqJVsdPMfJFasMK1YEG3sBUqWobpxXDKZryk1qVjHvWnZqJDyOKyvJIOFrRim+zw4/iNEZkuBPeRKoGGqhIo9KkaZ5Oopm0mlKXMWokfl+36U0pU74UDJoG3aagCsVwKkhbaw7Chh2pVX5aALLbeGqhcR+axqfdik27uau5FijJAPJ55NZElv7c1uyR5OKryW4PYUuYDnprc81z/iixN1o9ymNx25H1FdpcW3XIrPm037QjIBw3B+ldNOpaSZEo6Hzu2YyRg56HPanqjtjAzXd6j8OZYNQlZzmJmJTbWjpfgiJCpaPf9RXsutFLc5FBnC2OiTXTD5WArqdN8IjarMvP0rtbfw3Hb/dj21rWulhVGBzXDUxF3oaxgYWneHY40XYnzepFb9vpRjjGBj8K0obTy1HFWo4zx6Vyuq3obKJnR2LR81Jt21pPHmoGg+bpWMpGiiVdvpxSeWTVxbfd2qRbX8KzuUUBCak8n2q/wDZB2pfs5xRqBmi1359qa0IWtEQFc05bVNvTcTQBjNGTSpDk81qyWHdVx68VAtq27kUuYu10QW0fkyHBxTmUeYeKkkt2jORRtyuSOaybO2jZIF7VLUK5X3qpe3UsMZ2daSpuWxcqiiaDLx7VTuIsrxge9YDeIrpc/MFxxg1jan4suduwSHcf7tbxw8paE+0VrnUm4SM4LKR/tNipPMixw6k/wC9Xmf2e91SQvLLIoz/AHjWva2MsIA8xiB7mtZYdLqL2z6I7CSRB1ZR+NQNcJuwWXH1rmZopZWwJG/M1NFpMsinLMfxqPYpdQ9rI31uoi+wOpbsM81cWzmlHCHPpXA3Wj3NvIZUkZXXoa0tF+IGoaKwS9ja6hzjcD8w/Guunhqct2cdTE1I7I65dJu93MJx2qRfD11MyoqbT65rU0XxZp+vRlredZHHWFzhhWwrASCu+OApNXucE8wq7WObk8I3MLASNyegjXca6Xw78PUuG33lpIygZzI+wfjU93r1xpkIWDBLd8ciqU3iKe8YK90x3Dlcmt6eFpx2RyVMZWkrXPRrW10bwzAu9rW1BHHl4JP41DJ400m6kaKGBrk9ODXmskk3nJudnixgBjwKm09/sd+Hx8tehGmkro82bd9Xcn8XeIBYXBb+z0iRj8rZ5/GsvT9WkupImlACuOAtbviDydVtcFO+7pWBFGsU0aKvCjI4rpptONjmlo7mrDrUllK0bKWToC3Nben6xBdbVEq5/umsCWD7Um48CseOzFvfGRHIIPY1lKmnsdNOp0Z6d9q/d4A6cUyKZc8iuVstekVQkpyOgPetm2ulmPykGsdY6M6NHsaMsMchztXP0qhPZhsgKAPpV+OhlDLx1pqQuU5u70mSM7kHHtVWPzUblDXUSM2MdqgkVW6KAfpVqRHKY8d0/wDcqeJ5GXjNW/sqeg/KrkFqsacgUcxKRQjmKdVNSNJ5nQVe8pPQflTfLX+4PyrPmLUSrGAO1JIGbpxViRVjNJuHTFZNmyRTaEt1NLHahWBPODUzRnPWlAKdeaQ+URiOgGKljT5eear7zvxila4KZAPNArahOo9KjWYpxmjcWUl2xVO4u4YQWZ+BzUyZoia5m3ZGapSXAXq2ayr3xAkrMkOSfWs/+0HKsWJ6dzWDLRf1LXksYW5y3avM/GHi6dYngWQvLKMFVP3e9HizxSNNjaWU7mJ2xx/1rhLG8bVLh7iTO5j1NCKRUhLQzfvOd5zz2rXt4juB7GpZNNWdeACe3FSaWp+aOQc9s1SGaWmrXX+G28u8jHrXO6bAq84zW7pbbbyIjjmqW4SWh6VYsfLIzV1cmsvT5PkBrQVzxg1T2OVFPUF/eVV9u1Xr771VY03Yrge51x2KlxEeccCs6a2MikVtXGF4NU2TnjioKvYxYYjDKD6VneIISziRRXRXEIHIAFZEytcLJGR06ZqGXGWpzDD5gcU9V3VNJB5blG6g1Ht2yYBrnOokjU81ahXnmmKo2jinplTVrYC3t4GOKMFaRSdop4YN+FUSasUflt04q9HCrdOKasQqzClebzHRyjWU05eCMVKY6aI6gcSeORV6gflSt+8YemarspzT1U7Sc1A+UsSMqLjPNMDfKagyT15qWP0o5g5RrRmTvUkduVXnmnquDVlPumhSJcSm0fzUeWelWVg3t7U5YQMjvT5itSp5WOvIqURgrgAVZEGV5FKIAvSjmDUz3h9qje3+U+tabQnaeBTPJx2o5iTKa19RTYbMMxHStbyg3GP0p6W69QKakS4mHdaIkg5Ax16VVOj+T91eK6hos1E0e3r0rTmZnynOpYsrcg/jVqGz55rVaPzBjFPitdwGeKOYOUp/Y12jNKtqvatMpFDhc5amFlbA24HrRzGiiUDbBetRNb88VozR+3FQbBu5rOUi1HQgWH2qZbfd2qdUU4rQtbdXZRSixNW1Ms2pwMClW1bPIrXazCN161I1rHtG44rUlMwnt8Z4oggA3cAVsrZxySAA5pk9nFE2AagozfLzkDmmNajrgD8KveWinrUqxxsp5oGzGkt93aoPsYNbrWaBTzzVWS3x2qCkY81sI1OBWTcQnDE810ssWKoXcA2ngflW0ZGcjz6+siJG5xmsxdPHmbjyK6/UrMOpwMGueZWjYgjvXTzaGsJdByKAoGM0+mRU5aR0IckW7kCtKzBC4NU4+lWoG+YVMti47lp7dZkIIFY99oEcik7f0rejZfxp0yhlwKzUnF6BKPMrM88uNFl0+686BmjlHIZODW7pXxGvbAiK+Q3CdN68EVrXVirLuPWsDUNLVzwuRXpUsU1ozzK2GUj0Cz8UWGvRo1vOvmY+4x5q7pukRzXHm7yrfWvFfsk2n3QlgBR1OcjjNeheFfiHCsyRX0YjbGDJ2r1YV+ZHk1MO4u56RJYK0Y38Ad6fb2FgxQtIT6gVTOrQ6lCPss6yJjllYGqEz/Zm3xsTWsb7o5JRWzPQ7fTbBrVSIVdMY6DNYniTQbeFUktozG2zjAx0qroXjCGOMQyrg9CTW/ca5bzWoV9rgg7TjnFXCUlIicI20OBtXkkjIbIFN+yjJOK0p41yxQYUniq3K9q9FxutDhTUXYoSW5Vs9qI7q4tZQ0bEj0zV6RdyZqqsXNc/qdF30OhsfEIeHMybNo5K81b0/XLTUoy8Equo4O2sDSWSKdlcDDcYrmvFWm3ngW+/trTVeXS5G/0q2TnZ7gdqwZupOx6T5jSbtvP41Gm7dt71xem3MfiKKO+0zUpUB+9GDmlvvE19pUhwS5X1FOKbYuY7lYz6U8SFeozXDaX8RLyVV8+1RV9cmtGTxmG+VYcn60OLTBSR1a/dqKZ9vTiufj8RS3Ue2BcH3rFvNe1dZfLePbH/AHgKXK2aOSSOyfdncSCPemNcRocB1Lem6uctbme6OGlbFZd9p89peeakjspP9403TsZKt2OxfVI16mq8niKJeBGWIrNsWEkY38n3qz9jVuQKv2cbXH7Z9CKTxBIzMYrUk9uayrrxBqMlwqLEsZ/3c1sRxiN9pHFD2aLIHFRFRuTKUmjltC1TVrrxA1vdSEwruBGOK3tUiSS3ZFOe2aZdL9h1SWVRgOmOKgvLseXxxWNdq+htSu1qZlrZiMk981keKNdg0W3JcgyEcL61B4g8VJpqOqSBpccKPWvMtUvLrV7hpbl8nsuelcrVjrUTF17U5tYvnlmyR2XsBV7QVxCKp3Vmd3HU1Z0eTyW2H1oRex2WlwiZQeAB1JqldSQC+U2771B/h6VNIzDR5zHw2ztXFeHr6SG+8mUnDk9atDuemWMisdyj5SK0LRitwjZ/iFZVkot2Cn7jDNaCv5e3HPINUhN6M9GsZvu/StiEdD2rnNIkNwiN0BWuotYSUHeqlsccdylfN83FVVcpz0qfVPkmxVZDu4rzep3LYSSRZsKTg5601o9i4xmoPKCXQIDEep6VYvG2x5plIpsnmZBqlJAFkOK0FU7QQM1BONrEkYqGPqcvrFv5dwG6ZqguCenNdB4giDW6uOtc6chgB6VzPc6YbFiHOatqgbGapRKe9XoV45pFD2xgAUR96VkzjHFC57UAdT5dOjqbZSPbsK8250Dlemq25qRE7VNHDWbkXyjI0aR6tNHtjxinRx8irq2vmVXMBQhhDdqsLZqKtfY9naphb/KDSIM1ocGnqnFW2j3HFPW1DDjrUAVI1PIpY4sNmr8dvt4oMI3VYFUqCKVUCrkVO0K1J5K8UEspsCykColjYAmtHy1HA61G0dVqBQSFjzUqwnNWVjp6rigTKphpjQjvzVtuWqJlC5JoJIBEg7Ypyqi9DTo0MrZxkVYktFOOMGgsoyRD5m74pjR/IKvrCF4pvlbjijUCpKp+WmtDuWrrQntTFt2ZsCs2WtivDa7qv2sBjbOasQW6xrk9atJHuyccVcURJla4jZsEVE2cYYZxVxl21DJ901bJRSWQxscDGaY2SxJq0YeAaa1tuxUalGc33zUtuxDYxmrLWJPNPgh2SAUh3KyoxY9RUxtmZc4q2y7WpVqtRGVcWh6kVl3EfUV0s8PmLmsme14NAbnK6lb7VPFc1qFnuUsOort7+3wp+lc5dW4biuyDuifh1OYUt0PBHFS1Je2JWRttUkmZeG61obxmWlcqatQv8oqgsm41MsnFS9jeLuzVjlqysmVFY0czVajuOBms3E0L0g8xaqvbKwI709Z+KcZMrmpsJmLd2HWsa70vdk110i71rPuLfrXTCo1sc8oqWhzNs17pc2+2nZD/AHcnFbFr4/vbUqLqLzh7Uslqu7n0qnNZq9d8MS4nBUwykdXZeM9PvF+dvIkx0btW5Za4qouy4WRW5HNeT3Wmjk96zJoJ7XJinkT8eK7oYpHnzwvY+iLW+iuYwFfmrTRrtHNfL03ibWdNmVoL6Vce/Fa9t8XPElnEhaZJx/tKK7Y4lWOKWEfQ+hWj+U1EIe9eS6R8YNWuosz2sLNnjArpbfxvqN1GCII0zzUushKg9jtvI7961bGZLiFoLjEitwVPOa4XSda1LULjZIVA/wB2unjjmCj1rOU1JaD5XDRnMeIvh/eeFbptV8NSbYz88lqOf0qTSNag1qPF3H5c5+8DXXC6u7W3dgPMFcrfaos8juljHHN/epKpy6BycxqposAhbbzVGXT/AC5G4xXOXGs6lb3HnK7eV/crSs/G0Rh/06PyT/eWtI1l1MpUHui55zWcmBxW3a6gsqYnUMvrisyOWDVJldHV/pVlodzbU6CtXJdDNX2Zp+XB96M8e1RyKG4PNU2n8tRTF1GFW+Z6xdSxr7N9C6sCqRirCybVIrKGtW8bEmQYFNbWop/mjbIqHU0KjTfU0Hfmq82pJGoY9FOKrNqAkUVnXBEynB71z+1NvZ6FjVtRjjtjMXrgde8XSNuigDDjG6uuNv5o2sNwPGKjuNHtJI9rwKfUYqXNS3N4xseUeQ8zMz5dmOdx5p32UN2rttQ8KxhS9t8v+zXPz2v2dyrrhhUN3NzBntA2eKyp7WS3k3KO9dU8StwOtVLi161N7MLXHabci40+eI/f28Vx62ptr6ORv79dCsbQybl6imti5PzAAjnpWsWS1Y7G3jF1Zqy/eCg1PblXVQeoOKo+FbhZrcJ6cVeuIRb3TKO/NX1J6HofhxV+zpjriurtVwma4/wvNvgjHtXZWrDbTexyruZOsrukHFZElwYOnrit3WF/eZrnrpN2725rge52p3RchYSLnvTpl3oR3rMtZiuVqz5/XLYovYYqsYYkDnmqGpXA25FPZZGctK2R/DWXfM+4gdBT3KQ66/0nTyfSueC7WrW0e4kuraeOQYbJxWZt+cj0Nc1Tc6KQ9RnFXIlOKjhjzV6KLaKzNhqx5HWiSMqxxUjLtqJsseKm4HabNlTJHVp7b50qb7G0f3a8fmOgqpa1J9mq0i+XxS0cwDYLVeKs7fLpkb9KlA8wiiMiBMZ4p0cG7in52cU8PyKoNSJrdYyKUKuRjrUklEa4oDUYqHnFQ7Wyc1eaom+9VklcR05X8s1K2dpqPbu4oAYx3c02pfL280xl3HFADOtPVOKekWKeFqiCv5Z3HFVpMtJtNaYz6Zp7QxswJGDQHMQxw+XCBUbIe1X5NisAvWoD3p7aAVfLPenhdtPZSxwKPKZaWoDGqSNc0+OM7ealjXbmgCNYyelDbulOZtrU9W3UCY0KdgzUeyp+aRqpiRXZOg709bV25PTtUm7awNW11BVTDLk9qpbFcxnbWjYj1p8cBQlzVlYfPkD4wCas3luUUY9KdguUE2bctTvLVhlaBGejdKDCF+50qQGFNqEYzzUc1ruiJxirCqehqUx7Uo3A5PULU9q5W/t2WRq9KmtRKDmsXUNHEikj0p7Bc86mti6nPWsa901wxZeldxeaV5R/GqE1jvYjGa6YszvY4TcY22nrViOTdXRXugiRS2MGufutNltHOfuCt+VtG0a1tCeNt3FTq23is5LgdulWI5t+KycWjrU01oXg9OD1WVgowetODjtS3HctR85ps33arqfmqRaErCIXh3c1XeGtButQyLuzVaiauZVxCuKzLq2yrfSuieGqc9t976VpGVjBxOW0zw2mvawlszMigbiaqeJPBk2l3RKHzIM8fSu08H2u7XpDtziM/wA62/FVss7RJj+MV6EZ6HDKBy/g/RPMjjZk4rubfSUYDHHFT6TpvkyADoBit1bXYwNZVKlghTG+H9P8icV1X2P5Kx7EeTKrV1VuvmR1tTnzROWvC0im1n5kOK5C803y7luK9ASGud1i28mbfSkzm5Tj7zTawdS8Pm9tWRP4q7J933P9mhLVfvUozsacpwNro91pib7eaRPrWTrHiDXbCMst62zPpXp19Cvkbq4fXNKW5syPTmrU7saiuplaTqmqXkKyzXDOCa2bZ3uGO5+apaPCptQvpWtbwruoctR8q6Elva78qeQeKvW1iIVwtQWciszD+6cVqW33aXMFrDfKZY8UyKFtxqf7Sok2+vFXo41dQayv0LM/7Pu46Zqk1u0dycOxHvW00PzGqd9Ht2mnJWGjKu/MjYN/CKqalpMWqW+VG2XHFaF822MGszz5bfa4GRnpURdjSxyVxbvDK0bja69feoWj3DFdZrunLqSi6h4IHzLXOtauoJ2421UnoPTqZstsNpNRxWIbJHWtdrRmUGlWzIXpkU4MJGZp839l3hP8Dda0raSS4u2mZt4PSobq14+7iqdrcHT7hVY4Qmuo50ep+E598OPSu3s2yorzHwxqETTYjbOa9Ks2DQqT0xWq7HO9x+oJviIrn2XduWumkUNEcVy8eTNMPeuOpozeBlSMYZyBUU0zqwNbM0McisP4qwri32ybCMjORWEjpWxdjuhJGV74qsy5JNRQ5imHy4HSrky7x+FMChp8O25kPtWZIn+kP/vVp2/7p396pSLunb61jM2p7MmiTgVbWP5aSFdqip1XctYSNCB481D5ZU8VYdKRUqUUj1F0WOmVZem+XXi8x0lWSo161e+y+ZTfs+zjbTLIlWrEX3TUSwtuqWNWVsU4kAduDRHHTmjpyQtTIF8mm+X6VOqPjleKkjT/AGasNSusTKcmmSVfaPcPu4qCSHrVWJKnNGCeBU/l54pVh+amBW8s9+lPWPaM1JK2xSKWNd8akUJARHkU5Y9wqXympVU55qiCLG3ikjUPKAaeyHnHWlt1KyLmmtyLDrzCsAPSoIat3Mf7wmotoXrTkUhuC1KF205cdqZ/FUjFyB1pdw7U1gWpY0OeKCmI1OVSzDFTBDjmlClegzQQyJ1I60i0/wAxmOMYpVjI61YkDJuWoGh+YVc2HHFRGGR2G0EjvigotWqmONnHaq010zfSrhjZbcLtbLVnzIY+CCPrWupBJ5kckeD1qJeMgVDtPJFNV2ZsVI7Fjo2anj/eLn8Kihs5LiQAcD17Va222mtm5vIYxjsefypqIiJo88VVuLcqMiluPE1jFJi3jkuW7YTA/Os6bVLy8ZgqrbA/w5yaqwEN1poZSz7QOuTXMX9xaWbbll3t/dWt660uacjz7iR/9ntVO40mPbhYwBR7RRFynKTapJNu8qApn+I1lSabPdRsJZWyfSurn0wqx2rxUH2MpwV4rojWIcThLjQ3tPmU7hnqaqur22C3Q13txZh14XisbUNP2jHl5rf4hqo4bGDHNnFTLNVW4s3QnCYFQLIYTgjBodG+pvGujXWapN27msyOZnAYVaWbCjPWsHFxOiM0y2GwKaetQi4X+9SrMtLUu99iTmmSRZUmpPMX++tLvXaaV7Axnh1jaXN5Iir5zIdn1Fa1qsmrR6dJdpsuZG3yp6gd6yLVSu919c1u+H9XkkvBE8SqduA3rXpJe6grYVqCqI6f7CIJF2HNaS25Kgn0q9Y2KXGhvOn+vgkG/wChFMUbVAHQdK5qiscUNiCOOtu1udyoKzOamt5vL+Wopz5ZGdaHNE3az9Ys/MSpo7lf7y055PMrtcuY863KzkXRaq2z+ZWxqulN99PuVjw/u9y1mWM1KHz7cVzl9asyeX+FdZN+8Ssu6t9rUXsBgWukraqfpU/lbcmp1voTJNbD75NPWHim5WHa5l6fZyW95M7PuR+dvpW9b7dpquts2Papol8uQUOVwtYsx2K3HzenNW/I8uOotPk5b5u9aMbeZE1LcRSjpkoUnFWZIx261W2sJ89aq9wM2+s/M61n/ZVkhZBW/cd/l5rKuIzGxYrgVEjVGZaLsVkrOvLVVkLVvbVesqeNwz5GT2qR9Sg0K7Dio1h5q8qtuGVwKnW33DNNOzCRjyQAqQaw9QtR82OtdlcWu5cViXlmecAn6V1RkYMx/DupNY6nCjnCFq9u0m48y3BByK8HvLF45PMCMSpyM16b4J1Y31hHk/Mvyla6Yu5hU7neqw281z90pt9VdezDNbFvIN20/Ws/xFDtaOdf4Tz9KxqxKpu5XuJ/LYHLAdCVrNaRJLg7VV1x9/vVvUB9osw0ZxkZNZVtG64DHIrl5TeL0JpsbuBiomk3KVqy9uOCaGhG0Y9afQrcqyr5cJ+lZcbbnz71s6lkQYAzxWNawtycYrkm9Topq6NiNNyCneXio7fPANWGrA1W5E0eaFTbUq0oXd1qtR3P/9k="/>
          <p:cNvSpPr>
            <a:spLocks noChangeAspect="1" noChangeArrowheads="1"/>
          </p:cNvSpPr>
          <p:nvPr/>
        </p:nvSpPr>
        <p:spPr bwMode="auto">
          <a:xfrm>
            <a:off x="26511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AutoShape 9" descr="data:image/jpeg;base64,/9j/4AAQSkZJRgABAQEAYABgAAD/2wBDAAMCAgMCAgMDAwMEAwMEBQgFBQQEBQoHBwYIDAoMDAsKCwsNDhIQDQ4RDgsLEBYQERMUFRUVDA8XGBYUGBIUFRT/2wBDAQMEBAUEBQkFBQkUDQsNFBQUFBQUFBQUFBQUFBQUFBQUFBQUFBQUFBQUFBQUFBQUFBQUFBQUFBQUFBQUFBQUFBT/wAARCAQAAw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8+tu1yc8U/wCVWxnApOnbpTl+bOe/StTnJNoz+FNZTgcU4HAx3pWzto1AiUcc9Kay4OQcVMyhYx60xsrwOakuJTuV3OpNcdMWF3KQ+0hjj867W4B3Jx2xXH+Zax3U4uUbO4gEUGkTV0G2uPJkeUMY2U7TnrWZDJCkksd3uyDgHPauh0u+tbiGOC2LgIMfNUV/pMF3gsmD3Ze9BsR6O8MkbeQrBVOCWrWtwpjIA5z0qlbWsdnCI4hjODVy1Xk59c0GUybvjNSRrtWk3dhxSq23rQZDZACM1VklReNuferM+MD3qqvMihcnnmgAmUImGZic4FXtNk/ebGJJA6GqG4Qo3nPnngtVm2k+6wwSRUAai98Co2X5jmpFbbGppJCKaAjYhm4pq9W+tKoIYUKu1iT3qgHDd0BxS8n3NA+9UnPbFBLBVGcDpTtpbk8GkQfN9KcSOlBQbSox170jL8wIqTHTFJ+NAmJgA9OaVetIy85qTnbjtQSA6+1O200qduc05W+UVWpYKgZctyacrKpIxTcgfLnJp3DN05o1ATb5gJAp0fyKQOtN/ixTl71IDs+lLtzzjNNUd6lXhev50ANX6Yp23coBpMHdnIpWwO9ACqwbnHNPVhTOD0FL+NBWo/O4jFEcf7zJpqsBUit3oDUNp24o27VoZgtKpDetBI3eF6inr8y5HShl29OlOj+ZWA60AI2C2NtJwO3NKpPrk0/nbk1WpNgj+6KftNNz8uaTOe9JFDmbaABzS7iy44pI8Pn1p23bTAbS7N3ekj2kktTl+WjUBdoVTxzTl7Um7jik45Pc0AKpVZCOoNOZRjjpUa9c08NjpyaCWOVTuHNO3Ed6bksOKPrQIUZPUZNKPk5A2mhfWgls56igsA2e+abt556U/wCXjHAo4+tAFJYyZn7jPWn7TS+ZtkbHrSZNAHJeNPC82qxia0UeenVc4z9K8wmimt5mjkDJIvDKT3r3i5k8uHH8VYGo+HrDWlJlhUS9BIODSY07Hke5v71G5vWut1D4d3cLN9ndZV7AnBrGuPCuq2v37ORv9zmoszQy9zetG5vWrH9mXgbabWYN6bDS/wBl3n/PrL/3yaLMOYrbm9aNzetWP7MvP+fWX/vg0z7HcbiPIkyP9k0WYcxFub1o3N61dj0O/m+5ayE/7ta2n+AtTvCCwSFT/ePP5Uhcxzm5v71auj+Hb/WpP3MZ2DqzHArvNJ+HdhYMJLkm5kH8LfdBrqreGK3ULEFjT/ZFWTzGP4Z8NxaBbsC2+VvvN610UYXbxUcaDd9Kl5/CghkUy/KduN1Ee7ylDdc06T1pMBlFVqJDJDtAxn8K4/xZ4JGsSNdWTrFdEfPGRhXP+NdoVB5xTWhHHvRqWmeC31nc6fcNFcI0UgPIYYH4HvUG5vXNe7ajpNrqShLq3SdO2/qPoa5XVPhnZzKXtJXtzn7p+YVFmacx5nub1o3N6109x8OtYizsjjmHrHIKoy+C9ahxusJME4GMGpC5jbm/vH8KNzetbI8G60wyLCT6cf41A/hvVIzhrGYH/dp2K5jN3N60bm9aunQ9QUkGynyO2w06Hw9qVw2I7KY/8BosyblDc3rSb2/vVvR+B9Yk62uz/eYCtzSPhrK0yPfyL5WeY4+v50WYcxeXLSYP3am+VRnnimR7VJBNOGHHDY+tWznHgqWp5PbFNAHbmlpANVgzHNKV29OlCrt680jPmgCORQ3B596ybrRLS4+YxsHY8lTW3tJUEVDMwgVnYgIOfpig1izOtdFi02TzAzE4xjtV2TaqnaODUP25ZI1dc8889KZNdCPBZ1+bkCoaOjUNu1SScHPSrcfGMVWt4/tEgOcqBk1d2iM4656GkjGQigFu9SbQF6fnUS8MDRLNtNaGYyVh0PApibljJU85zRzISWHFPhYBuvy46UrgQXKrKBgBjnOCOKntVYISQKWVlZmCLtp8DHyyO9SBfhw8C5ODSNyaSyJ8ts1IxG48UAM6L7dqT9aN4wAegoA7g07AKPWpOdox1pq04Fh0qiBwO3Jpy7epqPaG4B5qRVAGMUAG30JzRz6A0rdeODRk0Fj1XuaUNuXFNJOMZxTo1A75oJsL1XFNzinKadgelAWGr16U5fvA0irtOc08GgoG28gdaFXbRt9BT/woANuOKWgNnjFJuO7kcUAOXHtSsBt6U1QJPY07BAx1oAVF7U9kB+tR5I9qeCcUAKuMdKdxTN20fjS8c89qAHOobpQpCj1NCUvHHagAVtwP1pVUqc9KMgNilJ/KgAWnMx24pqsp6dad+GaABRuWl29Bg0L92nZNAmIqjccE07b6dfeo6kXpQCF+oH4UUHp+NFAxxwqZ96aMNShgeKd9BVagOXHpTJFI5BIFP52mhsbcZoExy4C5NLkYpn3lxmg44X0oJFDe1AJB60m09qd/DQWKnzY4pG9Og9qUcU2X7hPejUClZks05bhVchf0qZlO3NRrIVXAXIpyuW6rRqBWuOfvdKgh27SF/WrUuJC3HFVfJZWODgUCuLyxweaI02scCpFjK4NWNo9KBkH2bdz69aT7KOeBVlUCcZ707b1x1oJuU1iXB4yc1C1sNxOxQfpV9YfLyT060ssOcMo+TuaNTTUr/YwVBIAqeOELzjH0qSIBhg9MU7YQOOBUkXG7SzYPIxSMoRemKlVdrAk/lTGkVvlIzVDHoMZNPVsrk1EchsdqkX7tBNiOSTr6ULICo6ZNMmXINQIOR7UCLkZKqcikLEkflTlk3deaBtbtigpDWztyMGk/gyR+FPI9sU3ruzQXqIxCtjHJ9KJMvHs6inLz1o6DNGpJGqqqgYyR+lEmSvqf9qpA6nI6GhVVcseaNRcxB5bhskDPr3peMAAd6mb7uTUasvzE9jQHMI6ll5x+VN2Fo2yeAKc3zEFT+FP8n+InHqKBXOKy3oPWnIBnPek3BlA9OlKOKNRCx4XgipPv5G2o4cMxqbcFYDpUgM5UnJyKOxwKCoY9aVU+Y88UAN5yPl7dqV4VuFKuMrind8VJGvWgtaGVNpccylD8jZ4Ze9ULvQRHtIkLHsK3ZGMjDHWmyW8hZckUGvMU7G3a3t1XOT3qd2OMHtUpUrxjNNXaScikzKTGRkL2xTG+djnoOamkUKDxUaxljxUk3AbW9+1Rq21tvSpWXywG5FRynd8wHzUBclZS6Hjp0p0bfwg80qKfL5OBSQn96MEUFFyGMwoCfvGnuflFLK33c8cVHgMxJORimgHKPlqLBVjmpVPao2+Y1QEintUiqVYc8VAuM96nGMUAID707PvRtHWlK8UECYKjJNORT1pOWIFSZAoLEpZBmnbge1I3pQARggU5WPIPShelJQA7j8aUZ7U1elLu20ASL93mjb8wIpFzSltvagBcihqTpzR97gUAPXG3OeaFy3BpApXqAaeoPpQAN8uAetH3SKQ80v3mFBNx+5cjIyadw3So9pY1IikHFBQrffJ7UfjSMp6d6TkY4oAduI47UZ96Xtk0HDCgBI2O41Ju9fSoR94ipJMnao7UAKvXNOYbsYpFXil2selAmOCnGKdt+WmDOaXmgEKGG7GecUnzen605cN0HNLtOM4oGC+tKe1CyZUCj71UA7bSbQykGlDYb26UMNoz2o1AX6daXG3k8Uij5iadxSuA3cPWl2g80u0Um0etMAztb3xSSqTGec0q/NzTZG4xUk3GxxKEznmopIx75qyCFXGKjkbkY6VWoio22NSVJJqBmk28DvVuWNccU3yxtGaAIQrso4FTKpVSDz7U8KMfL1qPbuYk4BoLJcBu9Lz+FQ7liY5Ofxoju45MhHBOcGlcLEu4bCc8dKZvZo8Y4pZPTIAo42/eGKQDoU2qc1N/COM1FGAFzuyPSmtN8wCk5z2oAmkjXcSBSf8AAaHkU4znNG4HOKoB0bMwAIAp+0cZ6UcUr8Y70CY1kU5BGR2qM2mG3KeKlzmhsFcZxQSVnsVkADMcDsOlJ9n8rGxiKsBlU+9N8wbqCkReeyZBGeaPOD9OtLkCQ/LmkdcZOFzigYSS4bmmyTK3U8UrKG6kZqJsfnQJjxIFYDP0qVVDHJFVl+8AetO3tuxuwKCSbd2ByabMOODg1F5jZ5PPemrI3mnJyDQBMqMMZ5qT+H/Z7imZXaOetNWQAMFOSKAOPC7WAqSmMxzkL16U5fm780agKqrGcjOalQljk/lTOWIxj0py5x71ICbdvOaePu5pGyx4H4UdeM4NA0HfNPViKZt2rT42HANBQske1t2BtoJDYJ5p/wAsgwKYkZUn0qAIpRg5HFQ+p71O2GfJ6DjFMk27uOlWJjGYMvP3qZG25fRu9Ein15qHa0fOepoJJJd2AOooRPmx2xmkkY7RTvNCqPWoAZK23IBJAqS1T5g3Wq0ambljV+FVUAA80Flp+cd+KjwVORUr7VA78UzORVgCtzRjH40u0/Wm87uelACgYqVGB601QPSh/l6cUASbQqn1p2flpu7d7mlHpnn0oAVPmb6Uu6hadtHpQAcHkZ/Gl/iyaAw246GkXnvigBy9cUMpFLt285zS+YG4FADhjpScYpo4470vl570AP8AM9qUMNpNR+XjvS7T60APDbmII4pVxu4BFRp8vPept2V6YNAA1Lz61Hk78dRUlAAPve1P47Uz7pIpy/eoIHL35pdxBp34U0rzQWDZ3c9KXI9c0pIbjvTWZV6igB+4MvvRSLjGR3pzY25zzQBGn+sBqWRumKrq21gT0qZfmOe1AD1boMc0rNnocCmR/wCsPPPpT+O/BoEw8wdeg96duLAY6VHuDcGo7i4EK4U0Aiwh64o8zHGe9V41aVQQcD1pVhXJDNk0DLQki6URsrHiqzRjOAeRSxrtb72BVagT+Z8xFP3e9RqcsQozT4896TAd5m3tk0u75QcCl4/Cl2BeW6dqQBuHcUbhQvHvQoUMS3NBADj1qKb5VyPWpqiuAWQfWgA+8SO9RspapFRuWqG8vobKB5JDjFBdiMTKqMWJAHc8Vl3WvWdry04P+yBk1y2teIZLyQtv2Qg8Kp7e9cjdaoZmITIFA+U7298fwW+RGrf8C71izfES5ZiUXg8dK45izZLc02pY7HQP431Fs/vMEnPSmp4z1CPOxgCepArBopFnRf8ACeanxmT9KG8c6i2PnxiudooIOut/iJeR482MTAdcHFblh8RLCYqsqyW7Hqx5ArzWigD3Ww1K0vox5dwkxJ4wealNwFkCYwSa8Ms72axmEsMjI46YNeleEfF0OtuIbn93eKPl9G96sNTsllJ7ClWQ+n50JH8wpr5VvQVRJKxOMimk/KDjmmiXPFKxLKcCgBrSHJG0E+uKgkuFgXfKRGnctWV4g1z+x1VI/wDWOM/SvPdU8SS3EjeZI8r9hn5aTCx3OoeNre3DLD+8x/FnArl7/wAdTTMQX2DP8HWuPmunmYktgegqKpuyuU6GfxjdvnbLJ+dQ/wDCWX2Mea351iUZpXYcpuR+LL5f+WzE09fGV6ikCaTPrWBRRdhynSL42vU/5aOfrTx44u9ys0jCuYoouw5Tubf4iOD+8VXI4Hb+tblh4qhvVOPlYj1ryqpI5Xj5Vip9jVcwuU9NHyryKaW3dBil3A54NL2ziq1MxQaBHupMYXJpcnjHHapAfSqaQuCKap20FIkyKTaDzTd1SL83SpZI+P8Adx4AxmotuWJxk06Ml3xnikztYiqAYzbuoxTefWnuQxyOKbjnA5qWWMflcUzbuPFOZTjFMUHcRSEyPy5SwGOBUn2UY5bBqVac65XNWSQeTtU+tLGp3inbW25pI2KvzzQBek+4tMXpT2+6hqJWC5B9agaJN+KazZzTt27ijjODVIoSOTdjPWpwe2eagVfm4qU9sUwHKvzc9KdtXaexpFUbutL70AJwMClHzfLQMbuaXHzZ7UAJ5ZHfNS7htA70m6jO5qAHLTto/wAio8HPBp43D0oAVDTsZpFxzQ1ACsAQKX5ux4pOOMUu6gBOn1pVYgHJpoORkjmlX5vagCTO5RS0ijtS/gaAF479KeNp6DFR076UAH14p8bN26UirnrTsfLgcGgBG3cYOTVaRismKsMrJyTVWaUCRTigCxG2frU+01TjmDEEDNWGl20AMZQZBVjheevFVI5AzmrLN0waABWJY4FPpPvZY8DpVaSZEYgt0oAlXJb0z0qBlCzEtyBzVc3g5bdgDpVG51TbIQp3EjFAG5LfJCgPQVVl1RAMKGY+uBxWE0hkUszZOOlSRudvPFBRpSavtIytTR6sJFxisXd82WPHamtMV+6aV0BvrqAz04q3DqKumW4Ncn579yRUi3DqucnFFxM61bsbt3TPSpvODdTzXHreSBeWOKli1CReSxpiOtXB6dadtDcNxXP2eqfNlmNbMF0lwoKnk0ATsQvGMUw4OMng05sN9KrzgmSMdg1BBZKnGAeK4zxtNKJIoS2FwTXZ7tvauN8cWTyqLkAnaMCkyonm2pXRmmKBjtWqWfeldizMe+eabUmqCijb70UDCiiigAooooAKKKNvvQAVPY3DWl3FMhw6MCDUG33rS8P6RJrGqQ20YJB+Zj2AoIPb7Vs28bbi5KinM2/gcGq1uTDCEB4ApVPoeasksRxnqfWmzfLg52gck0xGO7BNLdIHhdf7wxmqGjyPxVqks99KQ5JJIx2A7VzrNu5PWr2uRvFqc8cnDqeQaoVDGFFFFSWFFFFABRRRQAUUUUAFFFFAHqHmFWI4xRu3ZqLaPMYnoelSLgKCOuK11Occc7abk8U5WO1u9IhJzmpAWNdxPNLyDQp29eBS7RgtmgpAeAKGZuFBwCccUm5cDJzQzgbcA1LGTQ4WQnt2qC5mRJMZNSL935Tk1mXkcr3BA4pAWWuo5PlXOaltLhC2081lLHJGT/OprRmRmPX0oK1ND7x5NNCgZOaN2e1U7y4NuhA69SaTdiS4r9am4K4rlrbxCZrgxhfvcCt6GR2QE9alSFYs9sYqH7snIqWOo2G5jVhYubt0S4prKPSlUgwjHrQzbRVjFDL2BpeOtJjPam7SG9qAJF9TUmR36VE3anqAVFAD94oUjFNalUfLQA4+oqReVBNMDADbjmnUAOVd1IPlakzjODShdwFADxjd+FHPPtQq7aWgAVvlHNLu9s0DHfpSlR1BoAN2T0/Kl49aI844FO2+o5oARfTFO2g9OKKM0AOVdvPalLelIvzELmn7dvFADOaVadQozxQAU48MRzwKUL+nFO+9zigCKVgy/K2fUGs+eQ7hjA7VfdAMt6ms28UscDioAmtd3VWz61a+9WZYSHcpXv2q+WZj6Y6igBVZP+Bd6Jpf3fB21XZs5I61TuLgyDarcetVcCxJqTKmz7w9azri5kZSAxAP51HcXCW4xu+YmnW9ub6+S1SRVZsbnbOFqWxoJJjJCoJ61XWBVkIHJxmrd41tCGWFZJgp4Yiq9tcGMNcTFLZANqt94nPoPWobL5Rk0gh4zk01XmkyQjFR/dH9arR6hG0hRGjDsePN6qKsf2hbW6yB5VuXPHy7iP8AAUrsqxIPPkOWA29gD0pVjlfOCgx7GoE1JpUKAW4UjhV3DH09at2anJ+TzCBgrnAqeYfKQ8nG6YA9+Ka95HCdm5n/ANoV0Wn2mmnm4iLq3aN8EVDfyafAyeTZNAOPlY7s0KQcpiR3UbKVLfN6GpUYyMFT5j7Cm3UcEshMETbjk/NUKmbbyNh6FRVcxPKaIDRtg5zj0qxZ3jQt1rJjumhbDNk46FsVMlwsiqyc8885rRSuTY7C0vkmXAOTUjSBpeOo5rmbO7aFsjj1rXtbwTTAH0qrmbL3niTuQahmt0ukMUg3o3WpmgG0Y6UinZ8vfFMEeZ+KPA89vM9xZp5kR5Kr1FcjNbS2/wDrYnj/AN5a938tipA61UutMt7xMTRqy9wRUss8P4+tGfY16tqHgPTLpsovkcfwGqKfDmwk+UTS59aQ7nm/50lekH4bWY486XNNk+Gtr2nkFA7nnNFegt8MofLO27cNnuuaqL8M5vMI+2Ltxx8tAXOJpd3+zXo9n8M7UMDPM8o77OBW5Y+FNN09/wB1bKzL/E3JoFc860bwdfatsYp5MTDO5v8ACvSvDXh628P2m2MbpH4eQ9TWmlt5ajYu2pvL+XBqxajFjA6Ckij/AHpqfyz/AHqVV2nNBJE0fz5xQ/zcA1OVLLUPlDJPeq1A5Pxd4MXWEM8WyO6Xq397615lqGm3GlzeXcRNE3+10P0r3tkHlgZqlfaTbahCI7mFZfdhzUjueED3/SivR9X+GsLbnspWjJ6K3IrmbzwNqto3+qWcf9MzioKuc9RV240W+tW2y2sqH0K1Wa3kRsNGw9sUFEdFP+zzdPLb8qPs7jgq2fpQAyin/Z5/+ebf981PHpd5MQFtpDnvtNAFWlx0xW7Z+C9TvJArReSuM5fiul0vwBBZ/vbs/aDj7o4WnYVyyyjBFSeX0NJ9ehpzDaoINaamAjccHIFL93AzSFulI8hZuKkB2fejg9eaNu58mlOBn2oAactxjApsjCOMnPIp6sGx701ucjtUssjs7xbxQyjGRzUd9G+7KHHzA1NDHHE2UUAn0qG88x5COgpFakM0m4gbqbASxOORUSttY5HNOV+ozigDRj5XHqKimhDqwYZGKkjYhVOOMYpZF3CplsBzH2Vo3kSGMKQ3DHvXSWsv7lR0cdSKzbySOzkAkOCxwKv2kY2565rnW4Fvg4qORRu6/lUi5ZRTWQrzXUSWYcvAF7DnmkOd3XPoKdarvi60g+XPSgA58vHfNKv3ueOKUdj2pO+adwFWQ5APSpMio1AY+9TcCi4CK3y4xjmhe9C49aWMdutUA5ckY7U5VApM47UZ4zigBRhu1OXrgDFJHS89OlADie2eacrDbjPNMVfmyaUr6cUAL708/dA701egHWhc7eRzmgBV4anD5jgc0lOHHTrQACQMduMYpTz70xV2tUi1NwFHpS/d6daTjbnvRVFaj+Wbg5o3AE5OKikmFuuep9qhVXuGy33aA1JZr5FXaPmNQreHb0xU32SKFckA0v7raQBU3JImuXCjpmq090rRkEYbFWSqZz1qvcQrJkDg0itSlZtuk8tvlOCR9a1LWYSQyBjl+n1rK+zlQxBA2nOabJcfvAE+4e9K4GrqDRw+UNjK7pyc5FYsMTzO4jO0gfefoPrVu4uGvolxkPnbtyewxmomVLeMozBNo3MxPBNTcLEVvZwrdI/mfaJF/hA4z7VNc3Eel83LLudsmMH5hxxn2rKuvFDWq/6GdpxzIwBJPt6CuXnvnuJmeWRnZurNyaNSzpL7xOrR7IARye1YcupSSMDux65qkrHB25A9KFkAUdz1o1A0bdZGUyBjheTtBOauSao1xt82RmcDA3HoKzBfStGsSu0UefmC8CpIbplXYCSoOee9GpZvw3whQuAW9Rgf4Vah1JY4wZhexwP12xhqwYbuRjj7QUPRcnhBU11HLcMEN0ZXUdRnB+nNZFGz/aFjeSOmJBERwWXB+uKq6hpIkiZre6LIpGFKnI/GksfDty0myUSF+CI2G3j3btUkt2bG4uIbq3VFUbI5LZySh9c45qUBhqs8UhCygY681dGpeXGEVh5g53daiuplnZXiO2TGGJ5De9VFhWST58DnG5RiqJNmHULe4VlmdlduhVKXcbNlaA5H3mD9KzFtWOQhBCjPv9aINT8hVR49+Cdx9RVIDfhvPObceVqaO6lV8xHbj0rPtLiOaElV29+a0Es3eHfGGJ77avmMpI2bDWGaILK24+9acLRzDdxXGktbv8xJFWYb+WHLIevrWlyDrVjbf1yMU6aASR7W6VjabrTsP38ePpWhNrEMaocP8xx0pASKiRrjbkUkkisqhDg5qZZVk/hyCO9NEfzZAGPpQO5X85FXLctSx3KNnI4qeaGNvupzUf2fy48kA5qrBcBLG2cA0oZVbpTY12/w4pJNzHI6UWC5NEytxmlLBGxmo/lVfu4NSKobBxmiwXHhvMwBzTlT5qjhYR5BGDT/ALRJG3IGKYh1JuHPNIJgy+lCcL0zmgBV+bOPWlKjvS7vXikbkj5c0ABZR061Huy1KygDpSLndxQA4LubBqKSFdwyNwqUu2cY4p4UUAZtzbjbkrlhVSDSUlZi65Zjkk1tMybckZNR7/m4UYpWAof2bGg2KgIpHsRsGAOOlaCzLkgrg0vmRtxnmiwFCCBepGN3p0qfy02Y29OaHkRenTsKRbgAAhdwNFh3GpEd2ccVIy8mm/aTk/KAvpTopI2Y5OKvULnKsoVc5zim7i6kEY701setH976UaiBugJNJuX3NNPp2p6gbRxUkCq20/NR3yP1pGT1pKBofgLz3phkOaKb/CallCxsS3A5FR3Ux5fHfFSR/e9KhmzuIx8uazKM/c0j8jGTQE3Nt3VNJ6DrUbQiMhtvJNNAXLeYSRYBPBqfdjknIqOzA2njrUz7VHIqgKd95c0e+VV4Py0ulmbyW8wjJPG2lvLdbiEoR9Kg0+8H2hoNpXywDuNYS+IDVj+Ue2OKd95SKYuGxg8DtSzYVV7VoGpNZqVzzUjetRWrDFSnmrJEzxjHFNVgc8U7BFCY70AHuBUq52jPWmcbuOlS/hQBHUieuaNo9KMHtxVgLRztxmjOaVc56UASbj26UL97nmm/do3egoAk3fN04pc5OFpise9JuK5wcUASA0fjScbAc808Yx0oANxoAPfpRt+anH07VADhzzRu9qRulLjKjnFNjQvvSSSCNcmnY29OarXSmTABpDGW0Lzksx496fdalBp8JMhxj3qnfajICbOy/wBeDhpDyEH9TVWKzjhYM+6eXqXl60AOk1K5veYIyqHkZFNXzVbL9e/zU6bUChIC81W8x5v4Sf8AdpMDSs41ly0k21R7mtFobBYf3k53+qN/iK5r7UsOVkLRn2FRtfPtLLN5o9B/hS1AvySLGxO4EdBVeTCwZJyB3FZV1NPI27btB59Kh/tOSNWQYII+6aRZqxagLfaxfcFHPua5/VtYN5M4z8uc4ps10fJ8tenes2YheTQASTNJkdB7VBtI96UN1waKAHxXSwnJQn6mo1YdunvT/LEnGOactmzHA60AJGwbcOatR4jXc3FPg014I3kkXg4AqG6lWTCIMCgCSPbKwGSK1LeHy8ZLfnisKNx6Zqz9tlZ/lGU/u1Fiz0XTLiymttkyKoAxtRjlsnJJPetqO20dcE6YdTRiP3fnMoFeY2mrR2rL5o2j2auu0vxRDtEPlM5PQqAGB7HPestUyip4h0YQXjt9k+zxt90KwOB6cVz9xaxm3OwlXU5+tdY80M0ePN3sx4jZdpFQXmgW+2N1kKtj50weD65p3A5qxvooZNsoYHGAyHBBpLrS3ZTNBmZD1IFSalp7WrEMqkgZLqcg0abfHTbpUmLLCw4ZPfpVXDUqWs22QAvsHoRW7pOrmOQKTJntjpUNx9n1WAKI9twmcyYxv/Dt9KoxQNG2UPmD+6Tg/nQGp1kscE8O43GHJ7r0+tU72xmsVyxDY9DVGxuotwAkZsgjZIMfr3rttDs7K+WOK8VgSP8AWZ4XPQH6+tJSsTy3OSt5mUg8gitm31ePascq/iBzWhq3gmS3haWxnW+lUFpIYx86L6kV5rea1JbXEkbSMhB2nC8itlK5k42PS2v1hhLL8/HGBzSWt79oHOVryj/hJr2Jj5Vw44xyOtQP4m1EMSLhgTVi5T2xW3KfTsabyw+9Xj8PjfVYMbZwQOzDNWI/iFqqtyyMP92gVj1kctjjpRhvmAPFeW2/xJ1CL70cbfhWnafFEbWFzanPZk6UD1PQ/LDYPYUoUDkVhaH4s0/VgFik2yAcq1bSzB84Ix7GgkkkQde9HlhiC3IpFbcOeeaCT+FWAMFXtSrjsTTWxu60q8ZoAVvl5yaaGGOpprEtweRSqoGOKAHPgqcdaRV70bgvJ6UySTByG4oAXbubOTS7j0HJqtJfRx8O6pUS61abihmQPj1oAu7Tt57Ux1OODiq0euWjMV85PzpI9VtpmIWQNj0NAE7FlXsTQoTcpY8mm/ao5BhSoHuaFuoZGwHDEdloAd5O6Q96Z5G2MqDgDmpFZdw57UrMO1BLKrR8ZJ/KnJ97aBT2eM4XoaeIwrZB59aCjkOEUYojx6801ulNVsHrVagSSc+9MjU560jSdRmmKfmzmpAkye9LuHeoJ5BGu5mwtV9QmMdr5qHIqWSyaa8S328H5jip2bb3z71g6lcbo7dlPBOa12mCwqzMAuByaQ0WlkG3pxVeb5W5PHXFSxqGwR0xVa5gkurmJImx60DIZGC845pk0gYDkg1PrVu9jbbyMjuarxr5yoT0xQVqXNPYKq5q1IDVKP8AdlR71bkJHFAakNySsLEDLY4rJWaTySQBFcE8E1qzMxhbA5HPWs2NRfqkkgKMp6VyVdy0WY9QaxtUaVTK56ha045/PiGeMjOKwlklEknmYMXbNXdNkkMbGT+9xRGXQlo1bVSu4ZxxU7c1FbMVyD3FKWOTXUiB53O3JowAcA80w59eacPlIzzTAdytSLJ0HemN60L94HFAE2B1HWjJPWkWlXDVYD14HNNoVaVmK0ALu4GOtO29zTVXNSdsUAJn1pxGV4pu3NO20AJtNPVttM5/yadjNAD925eetNVS3Tmkpy56jigBy/eFODbaYMnpxT9ucc81LANtUtWlaG23IPnq8DVLUELAMD931pFGfZ232eHDH5ick9yadJcO2I4+TnFV7i78xhFHyx79h9aqzGSNd8sgGOgBoAkkbynIdsN7VUa6w3Bw3as+W4eWT5dzE80qwlgAxw4PeoKRuW+jm62tNOnl4zlmO6oJrewhcrC0paMZcsAVA9etN024lj/1bF0I3YzkfqKrapfSapceUrqFJG9lAA/H6VIyC61D7RiC3Xdjq7d6zWXb/rDn1q1cSQwxbYmMmTtMmMA/T2rMuJSqkd6oBZLnqAOKps256fCCw+agrhs4oAVUYLyPelVRu6VYt4zIpXvVZ8xyY9KALcMZaRfl4+tbVj5MPzFMtjr1rEhkU8HpVpmKMCXZR/s9KTKRt/2cl1blY4AZC24t5hBx9DWRfaNPC2DbTJnlZDGWX8xVqx1SJcB2lZQeSDg1vW2t3FxuW1aRNqZk+fgrn0pDOFlt5EblcfhSfw1t3N9LNMySJtYdiKoSQr5m4DHqKrUBscqmP5lyaZ5hjbIHB6Ubfm9KkjjwwPWpYGzoniKWzkxKn222yN0LHBA9q9D8Oaro+qXKtFNJaNzlZlLr7Kccj615LNI6gbOMegxUqzyfZ8A4PXHvWTiNHr/iPw3A1oi20kcE7Au4x+7kHbj+teda1pcsbLG8Sx4HzbV4NRWniabykhldti8hc8H1BrQt7ia8tZFEm6MfMFbn64pbDOfjle3wHIBXK7scmrVpcQsy+cRBu4DMcg1Z1LTw6htnzHrisa4sXjYIxx6d6sDZvdN+ysWUH13g5H4Vf0/Wooo/JuDnPCuBmsjRdV/s+YQzr58BIUxuThfcV0v/AAjNtqHlyWjrGJeUyfTtUDQsmsXVnJARMykn5ZA+GXPXBHQe1VfEWm2mpwymUD+0gdzSqeJB6/WqlxYSQz/ZZEMcqAlGbuP8OKu2d1aX8kUFxI0kzDYYzxg9jmmmDR53qOmPa/MCNjHjB/SqJyOprqde097S4ktpOWjY/jXLyr8zLjBrdamVhv40lFK1WISiiigBVkZWBGQfY103h3xxd6S4jmZp7b0J5FcxQMd+lBLPdtH1y31iDzYHyMcqeoq6swB5NeK+GdWl0vUoSkhEbEKy54r2GNvMVSOQec1Yiwv+sI9afwp61BhhL9B1qX+HNBI4KGJqvdXsVlCZJZFUDpmodU1FNNtWmbk44rynxJ4gmvJSC5xnI56UDsdRrvjpUXZattH94iuYvPG2oTxCNJmVR0rnmYtyeTSVA7FmbU7q4ctJMz/jVcyMxzub86SigByyFe9Kszr0ZgfrTKKAJVvLheBM4+jGp4dYvLfmO4kB/wB6qdFAG/aeN9WtWGbjzl7iSum0z4kW8jIt1E0LdCwORXnVFAWPbrPUbbUsNDIrnGRg81eVhIpBHNeFWd9PYSiS3laJx3U9favS/CHitdYAhchLpB0/vUBylFrhAxUtiopLlFxz3rPu97HcvKmo5IZzGNoq7mNzRF5Cr4ZiM0+G4EmSDnmsWSOSPlhzmrFpcGPcxUhQKVy7mnPGLiMo3Q1keY6xy2rHOOmattfhlwKz9UkWRhKhww64qRlGW4LWscZ4KNWhqF8v2W1XORwWFY8nzMfSjfuYA8igDehvJZLj93cKFbopre0VZFy8zqxXgYFecMzeYSCQR05q3a61dWrYSVseh5FA7HbeJL4R2cq43DHeuds9W8xEUfe6VF/wkwuYDFdw7wf4hwaiRLdpN9pIEYDIVqAsbTX6/akiBy3etOST5gfUVymmNuupJZXwV6k1s22ordS8D5QcZoCxfvpCLN9mA3Wsm3aR5lIfAX7w96v3g8y3dTnB7iqsdsI7dkhO1scmuWqtblJ2IvLeF28xt0WM81a02USXR2tldvSopo5WmQMRsC4YetS2sKwyZjG0+1Zxvcdzb5VVb0qfbu5qp5hWMBm+WnreRdPMX867krmbJ2YZFO3c8VH5kfB3Lz05pNw3fK2admK5YZtq8jmlU8Dio8nbUiVQXFCkd6VRQsm4ZFP/AIadmFxV4FDfNyOtN2llzT1GFx3NILhHTycU0MMkAYpQ1Ax649KXd7U3dmlX71AB9etLnaKANzU5o/lNK4riKvNOpF6Uv3mAFMYv3RScnFPpfu9qABcbST0qpeuBGxORxU/Le1QXQ8yMq3TpUAmc7K6WpZzkl/m4qKK1kuFWWfGxuQtTRw+bM5f5gG6GotSumz5UZx64HaoLRQuGBmKoM84VR3qbTbGTUrxbSLLTscBVHT3JqvBYTXkixW4DzuTgZwBjux7AV0jTW1npv9n6chbLA3d4w2vKcfdX0XNQ2jRIx9Svo/JFnbH7p/eTLkA+w9qpeSjQ7tu23T7xPWQ1oTWMdovm3J2wrx5aj5nPoKxry+a8nYGPyok4WP09vc0xjLq4M7K7YCKNqIBwoqokfmHccnJpHfzZDj61Mp+U4IHFVYlke1ewOKGUNgcAYzmlbJUjpTpMCBcdaBFuG3MNmlwhVs7vlY+hxWVcj95uxjJq55gWIAntVW4bdj0oAjhbbitDzDPGFNUIyF5q5bXAVhldwoKQ+3tGeQAusYPdulaFrfDT5WBb92UKNIvQg0tk0N5+7dQCTgN78U7UNPFlcyRPlgOCPb1qRmnb2VvrDK8c8Yk252k81nalYtYy+U52E8c1myRtb/vYiyAc5FaC+JPMC/aYhcYwAzHJzQBR8hojtkKkdmBpJFMJGDkGrty1vJDuiCMxbJXkFfwqGRhMoAjEYxg/WgCBJVAzjNL5yFj6jtSTxmEHjj1quy/NuA60ASqw3fjV6GR4Y90bNuz0zxWfHgjpzVu1vDbOMgMDxhv5ik0B12h65YzRx22owy+YxIaVFHyjtVnUNLijyLaGO7gQ529WI/CsC2jjYBtqkt/e4FWLW+u9LuxNZytBMh+5/CRWWpRPqPhfdbtcWbfabdU3SRqvzxD/AOtTPDuqQwsLOR90EjYOe3uPQ13WlMPEgBgjNtfbP3kkeBu9sZ5rgvEeny6RqEwuY2iuEbAbZtB9yKks3tY8Oy2cKr5huosfI/UgdQM1xOp2ctsr3JSTEfzBlOCK9E8I6kdWtmtfMUz7VZRjOSOuParnjjwvDdaK9/bsIZUwk1uT19SKa3A4G1WLxJYljIXv14ww6iuV1jS5IpCAm1161oR+bpV8sts33TnHrXU61aQaxoY1W224+7Kuejd61TM7HluCp5FH4VbuYTHI6twc8A1V2lWrczE/Oj86WigBPzo/Clzj2qzZabcX0ypEjMW7kcUEsdpNq17qVtCiklnHTsPWvboFMcYTpgYrkfCfhxNJPmylWuMcn0rsY8P0/OrFqSdsfhQ52rigfMxx0qORyvJoJOR8dXLx26ICcda8xlcyMxbkmvXvE9imqae+OGXpXkt1aPbTNGwwR0pMohoooqSkFFFFAwooooAKKKKACiiigAqS1uJLWdZYnKOpyGWo6t6XpsurXyW8K5J6n0Hc0Es7LyRwWNMkwzgLxU0khK7QOaqpbv5hYnPFBzEj4YAHmoZkEaqRwKl8sqOajl+ZQDQWRsq7SSOawb1QJCwfg1t3GFhbPpWA6gscdjQNEO4r70qpuUmiRalhx5JzQaIpUc+tHWjigqwUq96TijigLE6sdvJ4rRtdRMYjjijwO9V4bGWRAcAZ9asQ6fIOdwWgk2lkWTAYgGnpChY4k/WslbGbr55p62Nx2n/SoeoG15a8d6mjwvGMVgs+oRjO9WA9KZ/aV2jZc0WA6GQ+9cxcr5dwxPXNTf2rMwPOapvI0jlm610xRDHLI3XPFO+0OvKlvzqNvbpS9sVqkiSdb64XkTOP+BVL/ad1kfv3x9ap0q9KdkBeXWr1OkxqX+373/nt+lZw+ag8VVkBq/8ACRXQP38/hUn/AAlF2vTYfwrFoo5YkG8viyfP+qU1Ovixx96HI+tc2rbTmn7gafKgOm/4S4dDbn86dH4tVf8AliQPrXMFhxS54o5EK51a+LIMZMLg07/hLrdusMh/GuTBBpeKPZxHzM7D/hKrPAwsi8VIPFVjtBzIp+lcXQxytHs0CkdsPEVlJ/Gy/hUq+ILHbzPj8DXCccULhev86PZIfMd8uuWLDInBHuDUVxqlrJCAsqk59a4csexwKbubOKylTsNM37y+WORhA+C3GagHlrAd5+YnIb3rH2nu2WrQ0mza+vIYtzEMcsSM4XvXFLRHRE39FtpGtTthJ87KtsHWtua3s9BsPtdyuUHG1epPoPeuih0aHRbGG4kLwW6L8w/iwRnj/aPpXm/jXW5L68EYXbEv3I+4X0Pv61yq8jo6GJrWtS6tcBiNsak7EH8I9/U+9Z/nMqMucjOaZIxLbaVo/lHrXRFGTZFH95jUq5VWJOOKjVTyCcDuanmdOFQHAGMmqJEXMcIb1prSMyHjtUe5nOCelSRrnj3xQVYj/hXNOmXdGCOaJISuT2zin7T5OKAsV1X1qZF6YpFAY1ZWI7Qe1Ay3pqKbhSy5AqzqWotC+1trr2qCzjfzNo64zUN1JHdEKc7sdakrUsxSblJ6o3Wq1xYRTJJLbsHROqsPmPuKn0pBIzRtkgDpVa6jaGY7JMN0OODQGpBbylNuefT2rcsb0A7ZoIZ0x/GOfwIrBWMvwR82av27mNfmzgd6TDU0b6xWTAH7sdRk1jyWrbSuOc8Y7109lE00LFitwgwRn1qrdQRyTBo18kqcg+lRzBa5zqt+825+YcVaRvOSNiudp5FaOoaWJYxKFMd6RuMYX5HX+8D6+1QWa4j3svC/eAHNPmuKxf0iZLWaPzIt8TnGe1dkvhiC4hMpbEf8JUng1zK6fLotvFdyKZLK4+6w5X6fWun8N6pJayNbI7KGXeCV3KV/GspFpFSKS78MyRXtupYI2WYEkn/69S+KPFWneLoIZViENww2XBYcOQTg/lxXcaposbRWVw6olqqDfPAcqzd8j1I7e1eYeKtF/s2aSaGMSWshyvG08njimhlDR47cagIJJhEM5STGR06H0zXoGi6xJpqRO5W8CEq0LdSvQ4P0rzSG3dpvlTbhfMB7YBrsfCd0lxJcJdSqFdONw+6T3FMDmtUt7X+07lJW8q1kZmiYLkpnov0ql4b1Z9B1Ka2ufnsLpTFOp6YPQj3FaPiyxVLjdbDCrzlTkHHeuWmkeed/MOGwCKshi+IbIrfPEGD7fuPn7y9jWaujXMhAVf1rsIbaPxFo8UCbU1G2Vih6b1H8JqrpcguI1IG114Knrx1rVMhnPr4XvzyIwR7mrlr4RvSxDCFQw/jXd/WvSdOZHhRSgHHpVuO2RW5UE+tWZtnFaX4CgjVXm/eyemOK6H+zY4TsiiVVH90Vsx220tgYFCW5WQk9KCblCztSGq4kbK3y9BVpYxyRTkX5SBjNWIgQtjrxTmU7TTFj3KrVLwBQBSaAKSWA21geIPC9trKjA8uUdGrqmj3LzyM01rcZDY4qdx3PFdT8M3umzMpQyIOjAVkspRsMCD7171NaxsD8g/nWTfeEbC8yWgUse/SkNM8bYbetFeiXnw1hkYmGZo/bqKxL7wHNasds27HfFBVzlcijIro08EXDH/WgfUUsngi7RQVkVsntQFznKK6JvA+oxgfcOf8Aap0PgW+kbDFU+lArnN0BScYBOenFd7Y/D6FmHnu5yMYU4Nbun+FrDT2XZbLuX+NuTQFzz7S/Cd/qih1j8qInG5/8K9F8NeG4NDhJHzysPmfua2Y4hGoAUAdqlEYb2p2EcFty3INJIxj5UZqVm3MQKz7q88tiucVFznLEkhwCRzioC2evAqFb4FOeaX7QJFpcxYy4YMpXtWGzfMwHrW3JWNc/LI2OK0RSK7tUgI+z1C3WnH/UmhmiK34UfhS0UihPwpfwoopMDejb92n0qVZAq1TUlYwwOAKeqtJ3qSWX0m3elSLLhiM1jecyybAec1bXzFAOKBGlHJle35U7bHJkOo+tZ0d1ngcVYEg2gmgCte6ebdSyEMCc1QDZbkflXQ2q/aITuHFLb2UULZ27yxrRVLCtcx4bOaYZCHHrVuPR32gyNj6VrHC803zB1Io9o+guUqR6TCvUs341KNPtl6xipTMKY0ytxkCp9ox2Qq2cGP8AVqKRtPgP8H5UvnL0zTlmG3Pep5mFkQtpcDfwkVBJoo58t/wNXlkDdTT9+1jiq9pIXKYFxZvbr8wJ9xUPGeOldR8jcMPl71malpgjUyQ8juK6IVr6MiUTMp9NYYpK6yNR6/LS/hTW6U5elMkPwpeKKbQAv4Uv4U1c06qAX+GofM+c89KdI+1agVS2T3rnqySNIouwqszqicR5BYnr1r0v4babaq093NG3lx9TjcDk8L/X8K80sV8yZU3YRvvMew717XpajRfCcDRIFV13iRSMt6fkP515dSR2wj1JfEV41ra3lxLtIt+Y4y2cyHofqM14XfTGa6aRmLStncTXp/i66lvdD5dSN5Yc5Lcc/rx+FeWLJlsgVMS2NggHmZZuKdKo3HByKsx2+1FJ5YjJqKVdxIrbUzKm0sxA6UhBBI9KmxtoWF5UkcdEXJ496AIY1LNkd/WrMKqNwJOd36VEv3cCrUUbKwGRkjvSYGhp+nm63jyjIgYAkds1lT27QMyHOATj6Vpwzukc7BvKeMKeD9/qMfhmoVhlnUd+w+lSpXK1Mzb6ZqxbMfNQN93NHk7O+TVuxtS8nIznpQ9hWNK3jH30X5xn6elZCxCK8ZXGCCRXUXFrFZ6PcyOh4jwGz0JPWues8Nvcknb0zzk1IyNZpI7piPl5wfpUmrQeTcbicbgCPcVLNGGdGU5dgWcenPSn6kTcQ27AY2rtoAy/KaNVY9W5q5bqY3DYyCOh71A0Z2gE8YzW1bW8T28J3HOBzjjg0nsNGhok0HnHERCN1XPFdXD4Us9TjWWGVo2J7jKn2IrltP092dtvVea7TQ7ho7c4xhTna3B+lc7bNrIwte8LT2kz2rjleRjJxx29K5yOykhMjpKJQAdxUfMhHZh3FesGH7RJBM9zHJGRtfzCcr6rn1/xrmfiH4R/s1be4smKWsxONzA7yByARz+dWgcTE8H6hDbu+nXqyXGkXLAOF/5YH+8M1teIfCt54fV7OOX7RFEwkt5EOVZeqsD+PSuNjcwoZIz3AYZxXRWfiTULG1jtnZbq02742YfOgH8BNMzNGPxR5mnjy2kHeWLoN4POPTiuZ8RawdSXnzBas52ea24p6DPpW1NfWV9eQ31i627fKklpJyQwzhvcEVx+uQyWmqPCwKpJ+8QZ+XnsKaAXTbnbuWZQyhcK4GNv1+tdTp9jumhjd2VJoS6PGADux8o561xejzGHUkjcZEjBSpPBrulsbm302UKNk9sfPiOedvcZ/EUwMK+aXTbhfM/eI/ynPv1Brk9QUJc/L90Hg16FNeW2paNJ5wLXbMCisOec5Oa4C5VZJdikkqcc1ZLL9kWXZe24ZVV8HnkVJrDrpmsPNbr/AKLMolXn1/r1qvod8tiZILgboZDjjpn1rQ1rT2bSlUhmaE/I3bYf8imtyHsO0/xwkOQ1tvA6ENWvH4+gYAtbMv0NefRxhJenH0q597mvQpwUkcsnZneW/juykbaySJn+I9Kt/wDCb6Wsm0uxH+7XnW0elLW31dGXOei/8JppjNxJgfSmt4ns5M+XKAD3zXnmABnHNM3D0o9iHtD0238RWGNpmq22qWm3cJVIPavJ6cGZuNx/Op9iw9oeuR3UDxjbKpzz1qXzk4G5SPavIlmkj6SMPxoF5OrEiZwf940vYh7Q9aaPzAdpHtR5bcZxmvMF1y7EaqszhlPPNXk17UhYmZbhQF4PcmpdJlKZ38kJ3DntUL2qSKQyA571wf8AwmOpFM+Ypx3xViPxxebSPLV2qPZsfOdh/Zo7IDUL2xWQjZhc+lYX/CYXNqiSSrGwfoFbpT18eR/xWrZ9Qan2bK5joorRNvK/pSPao7ZC4+lYq+PbJlw8Uin2FOj8cWA42yAdjij2bDmNhbcq24D5ven+QZGGe/pWYvi/TZIyROV98VND4k0wbWa76+vFLkkHMXpbdwF7j2p6oV6frVdtZs5BujmVlPHWpI5xIvySqeaOVhzHBcetc7ris0g285NbkzbY2OD07VmN83UZPvXNImJn3DNb2vH3jVnSWaRQW9OtSSQCQc9KlsYwH8teDUp3NCR/ukLzWPef6wiuhm06ReVGaxtSt2hcllwa6I7DRl9yM0Tf6k0qqWfjvRMvy7e9IpFfn1o59aKKCgpV+9mkpyttoEzW80eTjPNPgZQoB9KopPxz0qdZk28cGoJIo1/0jpjmtSUjZgVQjK7s55q1HIrNjOaAJ/LXbgjipbOyMsjnpGKapBYVZ+1LHGUXhu9GoF8MFQKB0qJnxz0FZrXjgcHiqF7qUmMK/wCtSUjXlvo4/k3AE02SXfjnFcz5jMwbcCRzW9aW1zdRKY4ZH47KaBjppFWM5JJ9qZG8bRg7c1pReFdVvIyEtGBPTdxV61+HusMoRolQ/wC01AHJ3l0yyfLUkEryx4zg11y/B7U7qTc9zFEp7BN1a9r8H7iONVa7Yn/ZTFK6A85F1PHIVBzT11CTOGOMGvT4fg6u7/j4lJ7kqKt/8KdtnXDNMT6g4pcyBo8v+2PtOM5q1DcNLC3PGK9Li+D9pHwfMPsTU/8Awqi0RcKrqD7mjmSFynhk0jeawz0NN+0FRXtD/BnT/MJKynPoxFQN8FbRuhmUf71bqtoTyHj63DAdKd9qPvXqzfBaFj8s8w/CoZvgp8uEu5VP+4DVe2F7M8wF2B1p32kHtXfTfBi/jUiK8Q/7yH+lVD8I9YR13PE6/wCySP6Voq4vZnIRt5hAFX7e0UgFjW9J4A1W0QgWwYeoNZ9xoOp2o+a1kA9hmolXb0QvZlaSOGMDCjPrVG6mwpG0Gp7iOaHKyIyH/aGKz5Ax3E+nSufmZtGJveEdPS/1e0jnG6OWZd3+6uSR+NeueL7/AM6OztIXGzbuUDhQOMAewxivOPhnDHN4hgMo3RQo0hH4HH612eoFbjWpBIGCrF5ca443Hk/hWE3qbxMbXLZf7LCRLtRgsaDPPq34ZrhYNPFxcGI/JuJJZewr0zxfppt4YeCsboBGo7twB/OuRXTZbS6uY8f6R9zaOcAdT+tSpFtXII7aT7PuEXkh927HJC4GFz7VkeT5MM0ikZPyJ6j3rspLORLGSEJtEEYLHOT8w5z+J/SuUvoTG6xjjOD+dWpEOJmLCyw5PPvS7ZFR41OFkxu9wK2JLFms0kC5TeVJ/AVFa2qteJv4QcsfatOYVmZqwmGP8a0Y4QscLZLPjLGplsTcH5h95sKK0IbOOOFiM7gwxx2rJyNIxM1ozHNuYYVu9WIbFYtJMp4dpCFP0/8A11sXFi02lrJIuCrAe/JOKt3Wn50mGNRzDvMrdskjH9KXMVynEfZd0pUDOa3tJtY2mSIZYgfMTUdrZfvmk44+UA9cnkD8s10eg6NJtubphhIhhiD69KXMHKYXiTy47EwYw+8Hd9M1zlpnaR3zXSeJhE0gwxYhW3A9chj/AEIrFhhbGFXvVXFymhDYy/Y/N6Rsdufeq7ReWTG2Suea7e1sYV8OxtnMob5YyPfk/lVKbSop8EAZywBqeYrlOWurJYm+QEoRkVdsbENPCrKSHHFWZLJ2ZomLYByK1tPjaEWLMmWhf73tkHH5ZqXIFAq2dw1rcJFJnK9Gx6V3Om2cTyLcCQHdghOgPr+Ncxq2mMbpRGPmHOPb1qxo93eWUStnzbXdtw38J7H8Kg05T1saOl9bQJcwt9nl+XYSB6/e964vUI7uS5m0OZo7iNl22krMMKf7p9Kqal4o1FoZrN5vNV2DrJ0I4rjda125l2bGfygASuMkEDrWkSZIy5rf+z7w28sRjbO3y8Zx7VHJIYbeVWJwTgfhVzWtQi1RobpmIvukjf3sdDVXT7iNlme5G8DJ/HGKozaKce24zjOQRhu/tUOvNefZ44nbzFjyVLDBFaGnwBZ4wmNxXOe4GeK0vFdizWck+GG0bmBHXIzmhEHBMzb43LEHI6V9A6DpcV94N0jUyY5I5UHnNuBfJOCMe3FeAvGGUelezfAPXPM03VdFaQxhtkyuAPlYHj8OeaoaM/UvB11Bql3p8Q3XVuhubcSYUTIOcD1JBrzzxM0N1ci4tUaHcAWixwp7jNfQnjjbdaXpOv2UhE8INu6kkHzASTwD14x+VeJ+KtKNne4PyC4+c8cBjQI5TyzJyvHtXWaDqCXFg9pdZ8+NTtYnqtc7aabPdaglvEQZnOEVjgNXR6CIluZYLpViurVzujI5IHUUEHO6/ZiFomjI2Kcce9VY23jjrXo3jDw6sultLBANrrv3AYx3H868yt/3bEEnI4r1MM9Dkqx1LlFKw2rmm7q9I4hD60qdaF+6aRV2k1QCkDFNp3UU1loAKXmj71OoAZUnmGRQrHgdqSk47UAJIvpyKjXjrU3bFJtHpQA5ie9R7TuJp5IxRS5RjRwtI3zYxSnoaNppcqAFU5oanUjL70cq7AMb6kU/fJxtkZfxoDbfehfvZPSs5RXYo1/L/dkE5FZd1Gwc9gK0PMWPl2256VUuXDLkEGvBkbpFSJizbT0q1p6H7cCOiio1tyqiSrmn43ZHU1MdzQ1FkJHWo5raO4/1iBqZuK8inrIWrsAzpvDsMjGSP5SO1Yt9otzG5YJuX2rr1JpGBYYHFBWp51IhjYhlNNr0C4soJuGiU59qoz+FbSblC8b/AJipsBxtFdDN4PmXPlSB/qKzbrRbq14dOe9JoCBR8tL7YqRo/LjHy496Yql2CqCWPQCoAYxOeDiprRj5y89a6DR/h7q2sEHyvs8Z/jf/AAr0Dw/8Hba1kV7pzcNjnccKKV0VynnEMLySAICx6gAVsWvhPUdQwY4Npb+JuK9u0zwLbWi/u4VB/wB0V0th4T3bQsWT2GKxci+U8JsfhbdXLA3L4HQ+XXRWHwbsE+aWAzk/xSMT+nSvb7fwuI1UybUx1FW1srO26gue9Q5lKJ5XYfDnT4CNlnEO33BXQ2nglQoVYQEHTjFdus0cfMUa57HFRSXErscvn2xio9oVynOp4PWMgFVAxVgeG7deWK59K1sbvvHmk8us3UY+Uox6LbquBgCpF02Be2atKvaneXU+0YcpW+xwqCQnNNW2QdhVrbtpWXijmY+UqfZ025xzSeSuRxmrOzFAUdqfMHKVjCg/gH40eVGyjMYqw0efejbjjAo5mHKVVt0OfkX8qT7KhY5Rat7fQUnlbqXMHKVBYxf3AaRtPibpGufpV3yyq0gj796rmsLlMuTR4HX7lZ95oEBjY7Ao7tjOK6Ty6imwFbjkCn7R3E4nz78R7FYZVWEKVLY3DqfoK81ulVZmAGMdjXo/xE1BbfVLhiu4qSB7CvNGYyMXI5NdKehNjtvhvMIdSyozK6eWM9MY611Olwy6trU26YxeWskm4ruAIUqvH1Iri/Cbvp99by4JAAzx65FdMLgafJcBiwkkZVG3OcZz/MVnI2idN4pvIZNWslR/PSxUkDb99gwC8emVJ/GsXTdOvL/Wrp4Yle6nJLKFJXGRxVzUlluNUvHgQ28NusVu5Y5IAz+uc1ueG5IDPdSMUhto4zk4wzE/KOfrzWRepztxp8un2ur+YQ/mMEU4xnvmuJurEpfIqjcBGPzr1DxZ5V1fXZjCsJHDrtHHFcjNCJbxNy4LDKqv5U7jsZcdjJHahmXKMMAe+TTHsVWRoouTtHmNjv6V3ENj5ccflrvWKMttPr0z+dZTaSY4FYjDM3PrRzDUdTCs9Pc7gvDMwRePzxW3a6Gm64WQ5KnaNp9s1vaDpDWupWkkqK0K4ZlIzxmuo0PQ1Xz3miAjdnCydyxHAx+BqOa5oonEadYiG1u1eMN5pRQG7cEg/mP1qzNpE0Og3pKrtlOwBv4RvGD+ldTZ6A0l4VZ4ykkXlBlxjdwSfqOPzp2uW7w6TFDuCGSX94zDjjp/Wgdjy/S9P3XhURqVjLM7MerbcD8s11s1nHY+HXsymLi6KknHGBgZ/nSadp8V1Im3CxLzM54z3JrRVR4i1i3QHy7feERc/djz39yadwsebeINJ8qeVVTAIDKax7CMlj3FeneKfDphS3nJwqvJDNxjBDEJ+imuI/s1re+cDlO1PmFynVafCby3Dxgs0ilPbkDOPxq94Y0NGt7kTxs0sbEBe/HFdJ8HvDg126MJ6W/zfUnkV1uieH1XxJeWUmVa5RgrbejZ55rLmNOU8u1Lwq0d4rHGz1Hr6VVm0WbTZFMyEI3zJk5zXqHiHQbe30WBVyt9G7wSR5z86nG6sWbw/OIUnly6j5cYyKpE2Me10f8AtAWzhl8xYGLZ478Vg32hvbTSNGRhj83PFeiaDoZaTypkaIvCxVuoPIxmq+saKujywie1KhU2TMv3TyPnz+NMLHFXlnLcrazGLam9QWTuMVNfeA/7Q06We0YrcRjIx3Gea7S0j00+Gb4JKzzZGFkACqQ38J+lbWkWZtNLN3bxrLBN8hhk9zxg+nBppmbPl3xLptxpt8xMbRK+WVDnAAOOD3FZsd468FcKw5r3PXrCLXtP09CqopEo5GduG6Z9+tcDJ4Ygja9aSP8A0eEbFf1c9BWvMRYxNAk+1atACA+SqYJI/iFeg61o802m3zkPIrRR/Mq/ImV6HPauX8L6Gtj4ot2Vd3lrvIY8ZyP15r2i40dpPCtzaONk0kMIY5ydxxtyB9TRcWp8szRtDIFJzjpXQfDvxJ/wi/jSzuHbZaynyZ+MjYwINYNxk3DVGFEm9icBTkmtDI9g8UX82kzNaB/N0u7U3EKk4CsRjP14rmNcD3VjBdRkSxN8u7/axyKua3qH/CTeFdMvXZhNDH5EqleN68cfUYP41y+l3xZZNPkdgsp/dBegl7Z+tACNCtxZieD5bqKQ/KvULWmyiO+03VA/mxTYjuGYYw/eqGhlW1N42coWyF46nHSuwFk2qW97bRKNscSym3PBZwTkj8KCbmy+pRxaPNZ3SOUAYb1wfl4I/nXjN9bmHU7lFGUV/vY7GvT7O9i1bQomRm+0Rq8MyHtjlD75H8q861i6MN6XjKsWUA/WuqhJxkY1Fcr/AHlpv8RFEZNO2ivci7o857iKRTqKZVE6jlYYoamqoU8Gn0AMDfNipNwpuO9HBoAWihVPem/xUALzS8d6KZQAM3FOX7optPoDURjgUisWob7tMXvQA/mkbPrTtoo2igBi0vmUp4qMjmjUdjRuFLKCQKqTKNlaAj3cZz6VQuFKMd3AzXzErpnUTRsWgA9qfpcbeY+eNtRW7bkwOaW2uBHdMM/eojuWa+3+ImjGaijcsOTxUyt0FdgAtPHzHAPNMZTuyOlJtIyQaYEvPrTvNVV64xULzCHknpWTd3jSsecJ7UFF261bBxGPqaoHzLiXC5ZvQVp6D4TvNdkBVGjhPV24zXqvhvwDbWO0+WHfHLMMk1hKaRajc890f4fXeqMGnHlRkdByfzr0Tw98ObLTtjRW6iTHLY5Nd9pPh9flVY/qBXU2fh22tVWW7kVFH/LNRlj/AIVzyqGiicjpfhV5po4re3eWVsYjhjLuc+w5r1BvgvceHtLiv9eu7LRhJjZZvMst0w9WjX7g/wB45qn/AG69oojsIlskAxvjADt+PUfnWa0jyMzudzt1ZjuY/UnrWEplWLs0Wnaf8trGZSo4kkGCfwqnJeM2ABt+lR4OSSaURjbnvWLlcvlImZmOc0jRlh71LxRSuURIgXtzSMvPPSpyoFIV/GkVqQ7fSmmMg5B5qcx/QUvl0BqQBd30pwjqXYM8dKXaBQGpD5ZbqKXy6lb2pNvvRcNSFoz1pADVgLzzQyr0xRcNSDbuo8kVMFAahsU7hqReTR5VS7felX3pBqQ+SDSeWKsY9KDH3NFw1KypVW83RRyOv8Iya0dgHTpVTUoy1nMVIGFJ5+lNPUlnyN481A3mtXGeFaUtj8aydPtxdX1tBtba7BW2jt1qXXMza5clum8/zrqvhzp8b31xqE7FUtYWkxj8B+ZruWxnYnlg+yyzw4UFMKNvbuKjjkN5qlsjHau/LtnoMioJrp5FmuWYMp2naepY5yaqWVw8O+TrkHg1LNEdND4iWFNRlIzDcOZApHsQv5UybXHj0eGJpWGT5h5/iOTj88VyljJLeCC3bOxRjn061c1+7SEQxrjKgMRjvUlHo8d6Ne0uxluAiPmRVjQY2rjAyPqOtaWmaP5tvATHGssBeVZFPYE9/rXH+CluNWt1JfyjKwhX2BJLMfbn9DXq/wBqtNCktYDI0jbACM5AySB8uO9QUiPQ9FMlqIplDIzAltucxrznP+8ayrjQTdMInjZWYgk4rsrHVbSS4urWI73+UrIw4xkMQR2H+Bq1C8d1rDvKFVN4ZyowB0JwPTFSzWJgTaFLHCb7Z5SSP5cWQME8/wBQKLN5Y7s2bM3lw/uc4GMrgt/OtlvFFrqmp3Zfd/Z+lY2owAEjhcKce5yaqQ3WJtLs5JVtzMJLuaRjlgW3Ek8dMEAVBoVZJksdSneSRVSF1ZVbOcgZz/KqWtsdWUO0TFYodyr0B3dCR9AawI73/hJPFUSb2WN2WSRpT9yNR3rv7y8s7iN2SP8AdM6hvMGAFC4BA/OrIOEh02G+txbrB5TsyBpG9+en0Arr/Bfh8N4igiAK+apijkB+6QDz+lWLXRXbfdfuhBESsZxhpmHf8K2f7HvNKGlXtsvWcXCr7oCWU/XP6VEjanG5ja94blaG/hMe+S4hUxso48xQcH8eTXm2qaHmyFwIv3kWNx9cmvovUJkk0awvoVjZogvl7hwWEi8H2w+K8+1vSZGW9iaBULTblC8A5OWX8KzuW42Mv4QxLb+IljMnlRXURXhv41wV/ma9I13Tb7SdWsNZIRk+WOb5cEEnPP8A30a840W1ls763dIxvR1cK3GCDx/KvXZr2TVtHmtvKF1bzHzUZuWUEfOv4EjH0ouO3Q4vx/YxaDdQ62+WkgkxcRcZbnII/EZ+hFZ2mX1n5glIaSzul8wFACAwODnNafiTUYvF3w/uJUK/b7SMR3COefkGO/U4Ga8K0/xRNp8L2HmH7PMG2+gLDg/ga1iYSVj2rT7621jVNiYUREorKfmGQCT+JArJ8QXixaheWk7fMqZXcMjOQRXnXh3xdJoviq2u5MmFJQk0fYg8Gu68eNAJtN1KMPJZXAeBnYcg5zg0MCp4kj06x8q4t0WNmVfM+XjB5z9K0pNetLHw2IWtFjuP4JD0ZTnkfQmvKr7XmtZkhuC0jQvjZJnBj7LUNx4vmupHy26LJEcfTYOw/OrWxhLQ6/wbbtrMsdmWXcivJGueMDIOT2zzxSR2Da3eTBIS9ujcxj7pYcflnFch4H1KcXl9bwswmkQSJg8fuySf0Neq+H40/seMW8g+2kgLEDgDvub8zT1EczofhORfHNpasyp+8IbB4+UgZ/M11njLW7W01TVRct5sdvJHFtVcb2QHdz37ViXOpGw1CC6jJaSMgl15ZiCCT9K4zx94gl1q6ecyKyzXBCpH+tOJLPLrqzLSYf7+PmPvSWNpvbGMkkrj1rotS07y2LMMbsmq2m2vlOJFHzK24cenWtuYzsWPCl4y6ff6bIS0Eyh0jPRXHRv1rlNQQwTn7ykNtJ967XQ7JLfxMkT52SNgfieKyPiBo76brU9u6mNd2RxjrTTJehzUWoGG4WX72Ooziu60rWlmksryJcTDdHJz97I4/LFedFTGxyMgd6vaXqBt5lAYjnIrTlI1Ore9t1ub1duxWiYMB3bORXJX7F5QT6VqyXbrHKxAyw+9WPOwkAIORWkNJES2HL92pFqNDUgGOa92Gx5stwb7tC/dFL/DSZFWRqNop/4UjAdqABaWkXpS0ALn3o/Gmsdq5oDbqAEYUq8UtFAajdpo2+tOpCcUBqNbC0ypOD2pNnpQAuwUYPTtS7qPqMUAJsLd8UhUKwyaUn0pG+agdzUhYs3pxmq186hSDViNDUF9p5+9nivnmrnUUrfc2dpxTvJZZN2BkUQslu3LYqWW8hjGS4pqJY+K6Kjk1bhv19Kyl+bnoKWOcL7mrKNv7YrDuKX7XGEO44NZYuT2qOGObUr1beBTJK3AUUATSebdS7FOSTwortPCPgWW6xLdRgrnhT0rT8G+B0j2ySfvH7v2PsK9V0fRlhXpjFc86nY1jEqaL4dS3jVETCjjGK6/TdFO3IQACrWnaX0duAO1aDyFU2x/KtcbkbJBGsNngQcv3eoZf3khYnJo3UferK5ohQKNtOVcU7j0qR6jFUUMvHFSCOl2496kCDy/lzSgcCpdp69qNo9KrUCIrmk2elTKnHNM/ioAbtPpS+WKVqd/CaNQGeWBSbRT9po24qQGbRTdp9KeqliacOlADNtG0U/bSNQAwqKXaKWnL0oAipQopyr8tFACqopSu6haQmq1AbtqtqCZtJMjjGKtry1RXWVhb070dQPknx1obWXii5jiXPmXDbVWt/R4Ws/BeryqFBISFgDzy2cfoas/FBVs/Ei3UTjcCx5rl11r/inbmzQhpLi5SQhecAKf6muyL0M3uZV1cy3V4tsqlmJAVEGSTXStZx6LD9mlZWu1AExHIjJ6Ln1rE0/Vf7NuBNEiC66F2GcL7e/vSXVwLi8bywW8xweTzk+tUI6Wys4rd7a3jAecFkO7sAQAfxya5zxcsUOtS28fzCIBSx67sc1JH4klsdUnmC/vm+7kZ565rJiWXUrpyx8yR23Ejrk1LNdTrdA1YWPhphHJsnZjz32nA/xrXk8WfaL+2k8w4jjTk+o7fSuIumNrDHEOGX0ohmO0E9TxUspHpOh+JpVyS+V84PIzE5b5SoGfTnNdDrXiRrW01GEyMGZUUKh6ggE4P0GK870i4jtWhM0XnRKwaRP73cD9Kg1C+uL6ZAzEPIc8GszZI9g+Hmny3WhycgNJI0ksjgbRyMZ/DJ+lcz4k8SHUvEWo3abkQARR7Ovlg44+uM1f1bxlbaD4Vg0rTEDzfZwZZNw+eQgKSPYACue8A6DLq2o2+4GVAyu/PX5gP8Kyubcp239iv4d8HPrU6wtcahKqhWPzjKkqh9MDk/UVgaT4qYX1y06B4WYDJOSig8kfUVa+NniJLe+stAs/li00ZlOeZJmHJP0A/WuT8N2NxqWoJZxoS/XJqlIXJdn0P8OLV/GE7PbQui2pGVxuABPygn6A5r1rxJ4ZJ0u2lUDYrs64GMcnGPqKs/s7eGYtD8N6e0wjWaT55T0MjHPz+4x0+ldXr0KeXcWSrk2cn2mKNDuMkRIHP0yKylJs7Y0+VHzxNK9lpmqacytviBubLjqMgsp/px2rpfGnhmSbT57+OFVR5Ybg5fG0um7j2YZ59at/ELwvJa3AuIkMUcp2xlQflfHKHIrQ8G6p/wAJF4UbSL5F+2WafZXVhkbesR+meKgUonmltJZpcLLOCI8IjOPvAHPNa9pIbe7SbS7srPbDeyAAmWLo+P0/Wuf1m3XydStJIPL8jKOc8nJ+U4HpXma+JrnR7+O2mlaOWElfMU4BXsPoRVmdj0DX9L/4RPxNG6IBpWtRADzjuWOTHPP+eteLeItClsdQvtOkhKTRs0se3n5evFe/afead468MXXhzVrg2900fnWFwVyh9Fz2Oc1474psdSjQpeZ/tawyCSciaEcAqf4sVpEmSuebTXksMz+fu3EhiD3Ir3CC5tvF3w7iWzJN0rrKOcYYD5g3+e1eP6tor3FnHe2xMgkO1oz1U1sfDPxe3h2+bTrkbre5yu1jjnpWhzlPxZsmmS8iz+8Rd+T0YDBrkLi6a3mLAkjPevTvFXh3y7WV7fb5LHcFByEPpXl+pRsp2+lVEymanhzWDaassivtUkg49D1FepeE9Siur/Vj/qvKjjEasfvEnAAPbgk/hXhUUnkzIW4XPOK9V+HeoW41K/ieRpRKsZRtme2MH86GZon8SawBNJEjnzChDurcAc8CuIkv2ZoQSF8t9wOPfNavi63Gm67dW6ymTYWB4xt9qxtJtlvr9FY/KRn647UAzu9c0yPU9Ptri2GYpI9+7Hcnp+FYukQpb3tpDgu8jtEq9uSMn8s1v6PrUUVnLF5ZkS3GTH9O351zN1fR22oWhSRtsTNhsYOSeo/WqRJpXViF1aKbPz8KpHqOM+1b/wAWtNGv+EoNShtlE9iVSdwfvKRgEn1yKoWEkeqW8nkLmRWDjce3T+ldn4q1S2h8I2sZt0i87EMyjJEwzkcfnVLclnzrp+nvq3m28W3zFQyfN3xyR+VY/k7WLjoD+VbV0x0fVnMRyoOVIPY1TuYcgyouYZM/hXUjFjfthkh2Z4ximR7Vt5lxliMCs9XaGTnlKsCT5SRVx3RnLYmjb7uOhFTK3aobf7tSrXuU/hPPnuOpNtLSN2qzMF6UtIMdjS0AFC4PWm8dzSUAPo9BTV606gBufmxTqa3XNJ5ntQGo5qThqSigBWo3UlFADvu80m71pG+9RQA7grkU2iigCidWum+6+2oJLmaTlpmPtS7RjFMkUbeK8jlSO4ap3d8ml2io8ndxTuS1Q9CtTYjkxajHIrNeYqxIPerVvMPsuzcTx3qjNwealgTrdHaQTwa9T+H3hWSNWkcI/nqMt3C+mfevPvCGhtrmrJEQfLX5nI/QV9J+F9FjtYFULwqgVzVJGsUaWkaOsKKu0dK6zTdPB2hhhV5qrY2mdmOuK3wq28OP4iK4nI2GTSBV2oOBUO7PNRyP83Wmq26sma6k230605VIPNNDbWqRfmpALyehpeaXmijUBdppKfTSMVICHjqaTPvQzbqbkUAKpG3HeimUKdvWgB9FIDmmmQBsd6AHY3cGj7tRNOu0461EZxtyWxQBZxuOc47U5TtGN1UDeR/38VA+qxR9TQBqMyKc01ZFbIxzWFLr0I+6cn25qL+2nY/KjNn0FAHRecO4o82sJZryb7sTKPenL9twQRz2oA2VuQF5NBuR6Vi+VeHqKeLe7ZeKANb7RlvQUNIe3NZQt71Rxj86GW7jTJGfpQBreZSM3Hr6VkGa6XkxsQaRtSkjU70YfUULcDxD41tD/wAJNOqjlTg/U4rzxspjIKoT1Wuu+J98t54k1FkUl2YYB9q5FrpF0+NQpMobOc8V3UzN7mZNKiyHytwYnktVi386Zo1ycMwXj60yS35344ruvC2m6XcaGsl2cSruKkDJ3DpWgjlZNNa5upEOSVOORzwcVcsbRtPZW2FXXkNVrw+pn16YSHcpY9R716HrOi7vDdy9tbByUyWA5FYydjaMbnklx+8kz3qzaRs7DAqeTS3hct5bfiK6Pw/4Vv8AWNq2trIy5w0wU7V+prJzRtGm7lHT7Y3b4Z2WNeTtXce//wBanafpc+rX0jRDYkY+YucBa9GsfAuv6ZDDHa6fBI9wpG8yAE/gabofwi8QX0z2m4QvK+JHL/uwP9pvaseY7I0mcd/ZP9sanHaaesjqFBZmILNjq3419J6T4Zsfhf4HW7kUPfSR7yeBhccA/jWv8Ofg/o/gnTZ9VeH7STH5cTSL883P3uegPYVz3jLR9a+IF4LSwQXUNuu+U52xR46Bm6ED0HpWLmdKpHzxf29xrurSXBX5mJkO3ngn9BXvXwi+ELMlrJLErXF86xN1JCH5mA/Ac1t+Dfg/YRTKl2VuRjzZ3VBulfqqZ7KPSvo74f8AheOGdb508vyohFbxAYCqclj9ScfhU8xcadjrbHQbeHTkhMce/AP3BwQMAD2qPVNHM0MclsTHPGvCj5Rz1X8a3Igo256VL8sjAgDP93sRTvctxOBuNJtPEWjyJhohu8udccow46eorxTxZ4V1LwjqEl1C4SVMoskf/LdDg7gRyGGOlfQutwmwvnvov3RfiVCPlf3+o9fpWTq2nWXibTlh3IoRi7DPLEjt6UBynzZrGsQa5ef2lbw20FzJEYr21bKCTHqOxrx/4neCX09I9VsHE+mSgNE8Z5i4yUYdq+lPiB8Lz893CdtzGF2XcYyH9jxzXmd9aT6FcTWWt250hrldpuI4jLbynAwzcfKT9KaYezPB9B8bTaLNGrqzoh+VlOGUf4V313eW/ju3j81o0uYQDDPbxkv07gd65nxV4P01rlpbO7jmQsctCcpWXo+l31rP51hcmKYDBVGwWq+Yw5XexHe6Tf8Ag+5aW7t/OtJh8y4IDD1HvXC61Z2zXDPbSs8bHcoYYaP261794WuvFOqrNbxwxXQYfMkqAjHsOa6o/s8nU7P7Rd2ix3LtuXaFEfPuO9NTM5Ub7Hzt4f8AHt/Zr9kuwt1bbQpVxg/XNZviE2lzI0to6hWPMeMEe+a9r179n+4064zb+Zan1aPctY03wH1FtzI8Ny/9yP735VsqiOaVGR4LcWbou8/KucZrX8O61feF76O8iUq2MKWGPxr16b4RahpsKyG3Ur0LcMB71xHizwjqlrcRGbLLIcIxT+tXzxOd0pI5zVNWl1i5ed8tJIcsR1zVzw5az/bo5AhVFPJY4Nalv8PtSt43dmTIG4HNYcmpXFvcFJZCoU4OOKq6M+Vo7LTrH+1LmX7KzCfszYVRk8E881zviFXsb4QPsd4327kGAcdTU+m65Jo829oTJC4ILE/lWHrmo/2pMpjbAJyAPryatEnZfD/UjY3knmRrNE0LwyRY+8pOa7/X9EutS8I3VxHFHstF81QcDCgZ715v4PmSa6KiXywCqhvqD1/KvTPB/i5bWx3TbLkQs0csT/xRNjGR34oW4anz3qkccgldmIYdBWZBqG61Fs6AgMSD35rZ8ZQrb6zeBAQjSs6em0muXRvKmyM811I5pCy4YnsKaV8oDFWYoBIXUn35qRIdrBGGVBxmtomT2Ibf5Wx2qwpFQLGVYg9uKlWvVpbHFMlopq/dp1dBkFITjrS0nXrQAhOelN3U5hjpTdhoAd/EDTqbtp3bFADWFJ3xT6OMg0AItBOKWkbpQA3nvTlbHWk2nrRtoAUmm0UUAFNwTnFOpC3ykDrQBl7vakbkU5vvUleZI7gtbZp5MLj8a2LXR1ZCHA+tYauY3yDitK11lo+Gya55FF1tBCcoT+dVJ9GkT5ieM1c/toL2apIdQOoTRWyJuaVwgx15NZtlI9F+E3hsQ6bG8kQ86Ql2b19K9u0ux2qFx7VyngnShDaxBVwFXABr0C1j2gY4NefUldnRFaF+zhVF3Y6VHdTfMcmrXEcA7ZrGvrgDIB5rnuaCNN83WpUbPNUEk3YNWo3xSKLytxnGT71KrbqgjfdxU6447UagPXP1p4WmL3we9SbS3epAbuPpRuzTqZ/FQAzmjA70rsI1JPFVnuAqn19aAJGbb9KZ5gZay7zWo4F+Z643xB8SrfSZkjw53/c44NUlcV7HfT3qwxsxboOlYj+LrXzNokXzP7vU18++Lfipq+qXUkMExtYQcDyj8xrO8N+Lp9F1KO8uiZwOokOfxrX2TJ5kfSH9sTXTBYEeRiP4VOKsrpeqXKrlRCD/AHzzVPw78T/DuqC3ggvI1nfH7sLg5x0rrmuFxwc81k9NyrmPH4Wdl/0i7J/2UXA/OrUfh2wT70ZkPqzGrZk3HOM08ZkUkNjFGoyOOxtIfu28a/hUiiNThVA/AVHz6mjAjjaRzhRyTUgS7lX6UivEHK5GcZAryH4ifG230mY2Wjx+bcq2Hlf7q+2PWrPgf4jR62vn3Mp+1E7BGo4FXyu1yeZHqvy8kDgUeemcdvpUcMgUgnoRUu1TyKgoPtEft+VG5XXAANIqhsjHNSLCI1JPWgBm9VGAf0pkzIsbFgDgZ5FLtHpTJ4/MhcexoW4Hzr4os/tHjcvKgIkLOeOowa4C708xswXP3jivWPH1m9h4g0u4XlGSUHI4zx3/ABrnNc0uKLQdPu4nUzzMd6gZ2rtzXZB6Bqc3p+lNeWzbYmJjGWwM4HvWzo1mYtN1MGNt21ZIRjjaDhsfiRXUeBHs7Z7gXNv5gmRdqK23b6g+tJ40jiso/tVhCY7YqRkds9qu4rHJ+Fo/tmpKVQKWOeetfSHgfQ4209BMisCAWGOvfBr57+Gtul1rkRdvLjBwS3pX1J4fuobG0URjcAOK5KjaO2hFMgvvhXpuqSW5ksYDgDO0Yzz3r0nw74VsrCBYbezighAGI1X5fyrLsNShZgc59zXRW+vwQhfmX061xSkz1I00SSeBY7jpHCig8DYDU1t4PibbGLiS2wceUvAH4dP0rVs9chuEUBsduDWijQnLAqW9xzWbbN1FIwb7wdZ311BFfPcX0CfOY7iclOOnAwKfdbAqWFiIbeBWy0dvEOfQADj8TWy1uk3mCRAy571JaW8VuQI0WMf7IxU3GR+HfDqQyb5EBP3jznmu50+FY0AA2qOlYdriP7vHc1t2cxMfJqkBrxkSYzSsgaTjjio4SD2IplxcCFveqHYVo45eJMsB03cj8qxbjRbZpd6xLu9gBVqS+BbkkVBJehGz1FWaKJh6hoq7vLntY7mAk7AwPGfoapt4VaaN1hsYY0YnJmXcn4ZNdVFeRyEBCTTtzoJRkOg6BjyKd0HKefj4R6XNKjX1hZ6gqjjz4RgewwBxVeT4K+H4Zhc6fpVrZShs5hiGD+FeivcMBlhx9c0yO+jHSi5HKjmtJ8Ox26sJNOggccCSNAM0+bRLaEfLAgGc9K6drqFuprOuCJN2ORWZEoo4XXrZZFZMZArjb21Ea8r5mB+Nd9q0WGeuV1JflOaDKUTkbu1imXY6Blrg/ib4XbUPD5ktx89q6yhf9kHkflXpE0Yz6msm7UsrA8jPQ9PxquZmEkeTzWqz2qTou+FxvQ+xryP4gaTEt40seFL87e1e5X2mzeH5JdiGXTnYkIP4M9vpXj3xEmikvE2DC11U3d2OOpHQ4mwkeGTyptzxNw23k49qrzafOrSG2hk25O0uMcVHNIWmxmkN5IxQCZwvTGa7zz2dT4b0+50+3Bmt2CO6OTuHIUHj9a0/7Yk03ULmcxfJNEYWTsOm38eKyfDk0f21AXdzkYLnp7AV0Ijh1efXYERlKIzguPukHj+RqWI4fxCi3hYsd0pGVbv9K4ybKuQeK6TVJpIZ3jcFZIyP5Vi3cK3EbTIQCOua3gzCQ61ZWZCeoq7cMi2oAALGQn3rLt5BlcCtHYJJE9MciuiJiyCRTuwR82aFG3rU1wu2U561G3SvUpLQ457ibvSgtTVpa6TIXdQSaSkbtQA/b6mlpq/dpV+9QAtFI3SkWgB1FNakoAfRSKpxk0tABRRt3UUAJtoC+tIpOTStQA36Um2l2ktTtooAyfxqSGEucngetNj+ZuKvwsFUDFeROR6GpVaxG7O/AqOSMQ/dOTWoNrHBximyWCSnC1g3cCnCwmU/JW/4J09LvxJaArkIS+PoKyP7NdG/dy12fwp0+aTxQXkCsBCQDjuSKzlsXHc+hvDtmEhjBHautghG0AelY2ixbYY9w5xXQwqeDXmSep1oiupNkOPzrm72bc7cYrf1J9sbVylxN+8OeagrUngbJ5q5Gay4pBnPSr0LbuhoA0ofu1ZXtVSFqtxmjUCel2mmqcijdRqAu5l6mmNLsyScVBdXiwKWJxXOTavdapM8VkrPjgt2FGoF3UteS2YqTlj0xWUf7R1T95EoihLbFeTjJ74rS0vw8kMvnXX7+bOfm5ArVvGCzWxOFUSY9hkUAU7HwvZ2rCS5zdy5yfMHyj8K8h/aGkRpLCzAWLywX+RccEkV7pHmX5e5rxL43+E7qOzbWbnUI1+1Xn2a2ts/P5aoCzY9mIH51tS+IxmePW8MLeWkYdJOjSOPfmpNSsYWkjaKbIJ2ttHSqltDP9om/eM2w4b39DWnpu6Py4/MjKMM4bjn6+tenY5+ZlHTWl0nUoJsghHVvl6nmvsHQbtdQ0q3uI8GORFYc+or5Xu7WHcsdxcopGOnQfiK9d+A/iB7jTbrSpZN8lq+UJOSVNcdePVG8WeruvQHrXnPjf4uWng3XrO0SI3XltvulQ87fQe9ehyMZj5a88c14z8Vvg/cX98uqaMu6WZ1WaN2wMnjdn0rjNT2PTby317T7bULGRZra4UOrD+XtXO/FbWJdF8H3b20vlzYChvrxWx4O8NweDfDlrplsS5jGZJc/fbucdq89+OkxXSYkLHDPuK+wqoxvImWx4HGkZLGQs1xISTITgDv0rQ027k0eSG+gcjyuVHYn1rNjKTK2B849avMqtCkcbDIHINeooK1jDmZ9A+CvihpuvaeWlkaK5jj3SKwzgda5vRfj5C3iq4S4j26PI+yOQfeTsGI9K5L4MWsTeMGEqJIjRMu1uVPTNeg2PwN0u18aLesqnR8GRbU8gSZ6f7tefUgom0Xc9Xt2V1EqNuRwGVh3B71I3zYpq7VUKgwo4AHQD0FKW21hqakZU5prfMvtT2wFNUL28jt1B8wIGO35jiktwPPfi5DDDb6e205849uORivNdQYx2sasMxqQVHpXtvjj7Hc6BcW008O5gDt3AnNeQanALuzjRGyVGDit43FdD/MgtfDkVzbO0jjhexQ55+orntS8RS3mj3ljNJvhKEhgcc5ziqs2qXGjRyWM6Zj6q+O1YN5NHMoAPLNg+lajOx+H6st3bEDaG5B619EaGdkQwflUYL9ST6YrxjwPpizRxuE2g4xivc9FgjtFyq42gZyOprjqt3O+hojWtrO71Bd63PkxN0UDB/EnrWrZ+G5267pNowCprHuPibpPhuPdql9HEuOSYiefQDNVtN/ac8LNcSQpHfzBP447Y7TXNyOWp6CqJHVR2M9gpJkljPbk1bt9evbFlVppCv51yM/7UHgiaeW1uVvYnjPzF7U4HtkU/T/AI7fDrWJAo1VbWRjhRdRvHn8xiodOS6GsakZHpdl4xfCq4bNbi6+GVW6n2rkdPtdJ1aES2F4lwh6PDIGx+VQNNJo96sczZjbo1YO63NE0z1Gy1RZo1I6dTXS6Xchtgz8tecaLdBlGDwea7WxkKxoRTiUtTqriYIMJWBfak24rnjParSyySQg8g45zWZdMofpzWlzRKxF/bCwZ35IHFZuqeLI7eEOmQR2qC/kBZl71g3Wlm8Ylydp7UXK0Jf+E86qkT+Z1GOhqD/hZE9vKY7sSRrn5MZIA96VdLSPYf4lGMilj0GO5c7nDE+vP6URE2g/4WJFLuYTDJ/hJq7B4imumKoN24cHNUJvBNgibpJlHqWQfyp1vpUWmyIy3SjHQrxx9K1MnJFqbxFcQ7l3sZAeQx5NVl8SXEeXViecEVqM1rew4Kx+dnhsYrD1DSTbSeeg3f3gpzSsQ5Iq6l4wdlf92WbvXKXnjBBE3mRNjNdLcW8F5CzJAzH1x3rlb7RxLMwkgwtFjJsZBr0eo7lVQDjIwQTUUrHDDGDVq18P29qvmRAxyE9lH86We3PPce/WmZPU53UFMkeM49fSvBfjFp76esEsYKRu2G2nj8a+g76PKtgV5T8UtOTUNBu0wS+Mp9a2pbnNVWh85yag0jkOAQOnFCxtMwIxiqZVlmOfXBrWso90saYPNeieUzc8Kw28mpQLKzBs8cfLgc812/hvTLi1j1XUpYwqLliMhtyk+n0rmPDFqiXEr8ZQYRj0LE4Ar09bd7HwjqN1LgbsRbduPmA5FZ3KSPB/F5H2/djEm3EgHTdXOq25yp710OrKZmlklVlaQllLcd81zkqlWzjBziuinsc09C19hkW3Mu1QqkDOcGr+l2LTNkctjIHuaQ27y20IYttkIHSta1u47EvcBAI4cBVPViK7Iq5zSZna8vkX7QD+A7T9R1rPp9xM1xM8rnLMc0yvWpq0Tjk7sazY4xkUp6DFAIZfxpa1IEJpjU7bRtoASl5pPelDUAOprU5aMe4oAbtNG006igBv8NOH3cUUoXvQAlItDMKN1ABk96MikZuKbuoAViKKUY70lAGbCcMTUwuAvXpUduvm7qhmyvHvXhS3PQLq3QY8GkmuXBGxsVnZNO3t60rAattcMi/PyfevRvg3++166PI8tUA985/wrylbxup5r1T4FSG61bUiR9wQj/0OoqK0TSG59L6PH+5TI7VtR/dPHQVmaXH+5T6Vsp8qgV5L3OzUxNYYLGQK42ab98wrrfEHyx8cc1wstxm5YjpRENTRV+RgVftm6VlxPuIq9b1pYNTZt2Jq4h4rMhk4q9C3FZAWA+PpVDUtYisYWeUhVHfNGpalHp9s8shwqjNeD+OPHUuszPHA22EHABP3j6/SqSuS3Y7U+MItWvv3j+TY5wGZwpkPtkivRtDktpLdI7ZBAccDGMivjPUtJvNQmMs900rf7fQD2Fdr8LvHWr+DNWhgu5ZLvSXIV49xJj9GUn+VbOlpchSPqia2aHlhzVO8i+0W7KBk5BFbVvNHq2jxXSEcqCQKzGyrEdK59tDUbZzCREfpkc+1eJftF/arfxDZTO4Wze1JiYHhDuy3bqSR+Qr2W3xHcSxHoeVrD+LGit4g8FzwRCNplUxjcudykggD0O4CtqT94zmtD5YlV1AkdisTLu3oMMDUuniJsrhXc4J8zjjufrUUbQTJLGxkhkj+XYeQSDTrcmOeKUhflPK44YeleucZZm8nT3cvEWSQY3xMDsbrnBrX8D+J30HxJbXxUpCzCF2Rcbs+tZMcSKpmkto5UPyssbkMx6ZIxU37qztmh82Tyc5jEikMHHoMc1lKHMrFJ2Z9Z6TMt1D5gJy/O7vir8sYZNrDIPBzXkXwg+Ija0qaddyBrtVwp24yBxmvXGYla8qUeV2OpO6IA5hbYxJHY14/8fo1ktbYmQgmRUjA7nqf5V7JMu+NgRnjtya8L+PiOi2EgDNGHYZB6fUVdL4hS2PKmUQw7RhpmODtHSolnlfgFemOlRrcs1qyDaVL5OetNjlEYDBSeeRXqnIdT8NdSS28YaeS3lqWKk9Oor6qG2aPGfl7GvjCOZ7V0niZVbgrX098L/Fa69odu0z5nVcNj1rgrpnRTZ10cnlNtbkDoanU+ZUcihlOeucikhkK/IR9DXFudA6Z/L6DNcp8Spks/A+q3UkHnbYs7V7e9Zn/AAuLRB45/sKRmVB+7+09U83+7W58SIJrjwHrzWmGkFo5A69PatFHUmR8iRapMZCXncjOc7jXaaD4i+1RtbMRnHysa85ZX3nIwe4HFaenyeSEO4hia7uRWMeY9B16SOSxRcq6EYZSOQa4WRfMlWPGAH4x1rbGqfarNo2GZF/lWPbET6taqvBMijH41HKacx9B/DnSzNYhQnRQR+QrrNZurrT7Ngobzegx3rJ+FrFI5BJ1HH616QdJgvMF13H3rzajsz1qEbxPnCTwPrXjDVHjExKbuQ7HC16X4H8L3HgeF1OhRahBn53dASfcZr1/Q/DVrZtiOJB3OBXUf2Pb3Eao0fuO+DSjU5dDr9jzanxL4v8AB1/N4g1K6t7DbDPM0iRx4yFJzjFWPB1x4k0DSvEVhZ6C0q39l9nuGurFZT5W8H90WBw+e47V9tWfgXSyoZ4VOeSSozWvb+G9GtML9mVx1yTjFae0H7Bo+D9D0Hxf4fuNNm0m11bSd8iJJL5bLHgkZLDpj8K+nby+ku5LvT5ZvtUlsqt5q9Tkdf516vNo+jXSyJLZwiLGNoyf51w/iTT9G8P5/s+JUkkHzbR1rmqyUloaKLTF8B6u10qpLwV4r1rR5N0kfPFeFeD/ADLa8bOVDHd/9avZPDtyWZWP8I6VyHQjvplRLUA4BNcjq1yqb8etaeoasJI0APTriua1KbzVPoTSci0ZV3fFpBg4Gadd3Qt7fzG4GKpXSbpo1Axk9RUviLQ7jXdNlt7C4S0JG1ZnGcepxQpagzirjX9Z8Qa4NM0TyI3Ub5Z7jO1VzwAAeTXD/Hn4geNPg7q1lbWt1Z3Fvc2/mCSa3JIYcMOCK9HtPhLZ6ZaqJL+W6l6tICUOfoKxte+COl+JmQXu+6KE7GmkLbQeuMmvRp8tjjlGTe587WH7Snjm+uX+031jGoUmP/QywJ9PvVbs/wBrrxTZyiK507TL1RgFlDof5mvcdL/ZQ0b7cstsIEk2kDLdPUnir7fsu6VpPn4toDBInAUchsdc49a090nkkeYaL+2BZyxgap4fuLT+HzYG8xT9BgGvV/B/xc8O+Mrdf7O1BZJD96NgVYe2Kq6x8BdM1W38trRRJGVkQj5T6EH8K5yT9nU6HqSaholx5Mq/MYz0rCTRXKz11bB51EkUvyEdM1BLpaNknl6qaLb6ta20azoGdRhhGeK6SzhaTG+JkP8AtVjzBY5660wrHkLg1iXdqVXoOa77UIU8s4rj9SjOWxjg96OYWpyF8oWOUEc+1eb+L7fdGcqWXBwvr616W0c7WrNcqqyMSNq+meP0rhfELLFdSRzBRGoJUscL06Z9a6YaM5aiuj5Y8Q6W1rrFwm3am4Fce9dZ4T8MySQyXEsRJWPcBjIxkDP61d8Q2UEl1GssYMjREhuuSDW1ousf2L4bmP7lZZU2IP4zyD/Suy9zzeUTwVbpp+rLcvHHIsLlgMZGRkAkfX+Vafj7UFsvDtraPPte4k3Oufu5JZm9z0rF8IqZLp5HlaIQjzGbHy49/eud8S6hcePvEkVhaMduSke7+Ed2+pxTHY5vVI2vFDLll3j5j1x0qLUtJju71RGAsZKg7j9BXVatp8dtPdwIN0UBEQIPVun9KwreRt01yQGWHkknAz0AranduxhO1ilrDRx6g8EMmIUOExwOO9ZFxdGT5MkhTmknLyTOxOSTUar8xr26UEldnl1HqLTo5DGSQAcjHNJ+FJXctjlCimtSUwF3UhaiigBT6U0HtQPvUv8AEaAFVvlzS7+vAo2imyZ28UACybqXdTEUquTTl+ZhQAuc0/dTFYE9KdQA1sdRSUSUUAI2RTaeeetFADcmjdQ1JQBSs+FY9KguM7utWLVf3ZFQ3WA4HpXhHoEPPrRz60cUcVYB6c45r0z4BsV8S3QJwGiU4+hx/WvMxjIr0b4FyBfFsyn+KDI/Ais5q6LjufXOkrujU9q2PLG3PasnRf8AVx+mK2vvIQOK8WW52HK+Im/dHPUdK8+f5ZWx0Jr0HxOuI3FebzSbJiCe9VAGaNrIc9cVpW8nvWFbzDitO3krQRu28gf61O0whjZi2MCs2GT5c5wK4z4n+N4vDulMu/Mj9F7n2o5bsHojnPih48+0TNaQt+6Xt/e7flXlraoZJNx5PesS81a5vLh5pXLMxz7AelRrdsOtdkKNkc0pHRpeBuOtTpdIWxkjjnHWufjusc+tSfblHUkGtOUlH1l8A/FKar4bWxfma3YwuPb+Fvy/lXa3kfkzuh7Gvln4J+Mv7F8ZQwtKwt7seUwH97+E/wA6+sdRU3FulwmDkYNefVjys6ou6MK9P3ZV4K8H3zVvy49QtntpAGSdNmGGR7Z9sio5IxIrLUVjN8pVsh1OAaxXcpnzN8TdIudH8aakJrSMWt2zXEQXgKC3zD8GzXMbYFUQpMd0Z3NlMge3vX0D8dPCUN/of9seXI00A8yMw/NubjzEYe6gEfQ189qscskcsLqbeTAYtwfyr1qM+aJyTTuXrfzFZdu14o8gIeCSeuaa0aeZFHczyW0O4tGJgSF9gcVXXc+JIwABkHDcketRzeZdQx2/nFFLAI0znA56+1bXMy3oWu3PhnU49Qt5CJIT8yr3FfUPg7xpZeMNPhntJAXC4lQj7pr5cutPltdQm027jdLzgEjBVgRkMD3BHNJomv6p4JvDc2E7RoTtbHKP9a5KtPm2NYux9jM4VSS2BiuF+IXwtuPihKllYXMdrf28Et1HvUt5uwjKADuQa82/4aEvbuFUawRTgAnef8K9D+FfxijsPFWga1f3MUtvb3XlzQxj94sUgKsfwyD+Fc8Yyi9S9z5gmjlsfNgmR45I2KvHICCrDqMGmQsJWwWITuK9r/bA+GZ8C/Ew6nA6nSvEIa8t36Hdx5mR6ZbI9jXhayCOPiu6MjF7l6RsMoU/dFdj8O/Hn/CKaqkl15kti3+sjQ/rXClgwQk4OOvanwzj/VtjH94USXOrMZ9k+G/F2n+IrVJbOUSK3RSfmHtWxNGsylWGQ3GK+MdH8Q3/AIdvBNYXLRFSDgHAIr33wP8AG7TNbjWG+P2W7GF+bgE+tcE6TRupHE6p+z/fSeMo7W2uM6XMxk+0scugByQfevoC2sIYbCOwDOsSxeQZGO5sEbSTnqauW8sb26SxkNvGQR0waYyhgSQGOajmGfFOs2MOl6neWatJKYZmjV5FwWAPBpqA+WpIBXNdt8avDq6L4sluI9zRTMw+6doONw5+h/Q1wtvcSSRiIldrEHdXoR1VzN7k/mSW+104brSpcCa+ifaFYODu78VG6sWYdlHB7VJp8JkkBxilKIXPpP4YYktohjO4Zz69K9u02327TgbcdK8S+F4Een2xHOEHSvZtHmMijJrxq257uGWh01iDGuBWtCHwDkAVQsIWkxxxW9FYny1GK47nsRiNWUxr98ZqnNeNub5jWo2m9yuTiq0ml9eOtLmNDm9Q1aWONhF8tctNbTXtxukcnJzXa3+lljgKMVkskVvKAcZzWdzJoXRdJFuwbGK9C0VQF/CuQt7gGRVWus0mbbGCTjipLijYkt1ZsA81j3kLqxGM81da6O4HNO2iTnqall2OfuLU9QMGqP8ApdvIdp+Wusaz87pxTZNNOzGOarULHKC6dmPJHsa07Kdmx0x7VZk0RTnK/lWc2jyxufLdl+laKpY2jBHR2dwikZbFbVreQsu0vXDwQXcbjbJn61qW6z/x7Se5Aq/aBKmjfurOPzcjHtiqlxbAfw5qWzkTqcjFWpWRunNJzuc7jYy0gDDgYpJBsGKsOwVulVLhi2ccVBhIydTY81yOoMVkaum1Jz3PFcpqMiq7GtEYyMa+ZTE2TyTXm/jK8tozMzt5igcAY64r0SSSNtzOMpg8GvKvH2hPLptzcQLIQueFXoMZP5Cu2GxwTkeR+JbiF7xFhjBcZGe+Krtp73SqZWjtkAAMj8AD6dzVPWLsWMaBDm5Y4IxyPSqV5Z6hbxodSjuo1YB/3kbY21uczVzTvNSl1yWDQ9EVnjZ8EnguR1dqfJZnwPqHlW06y6k0RWSZT/qyePzqraa1LpDb9HjaGSRSnmhOeR61saJ4FvtX0u7v7qYadBDhrm+vDk4zn5F6sapMTTOcu74N9liVvutudgTkt6n+VZOsanGljbWcI+VWMkjZ+8xH/wCujULqKK4mmjDCDP7sSD5n9M+9c60z3AyeGySR2r0sLSbdzza81axYOJ8BeW71HJmNipXkVF82OuDS898k17qVjypMWkalorTUkQcdaMigjNJtoASlHHWlwBzik+9QAfxZp1NXHelyKTAWmbTuNOXpS09QG7crg0ijbkdqVm20lAC7TRtpoJoORzmgBS20YpM/L70nLd6VVxQUwAoajdS0EjVNG00bTRtagCna8R5qC6/1hNWLf/Viq1znzjXhHoEP4UfhS0VYCfhXcfB248nxpAu0kyRsvH51xFdR8MbgW/jrSmYlUZ2Qke6kD9cVEti47n2z4fw8EZz2rdKnbtFc94Zk3W8Q6cV1KLhRxzXiz0kdpx3inPltxXk1/NtumGehr2DxXH+4YivFdSf/AE+UelOJEi/ZTbjg+ta0Mm3pXLw3DLyDjFblrcCSMc84raxFzVk1BbG1eZyNqqTzXzR4+8TSeJNemk37oYyVQdvrXqHxY8VNpegpbQPie4O3HcDqa8K/yfrXVSh1IlLoJSq2eKSiuwwLMfK80ScLxRb9qWapsA61uJLW4imiYrLGwZWXggjmvuH4a+Il8W+DLS4VtzvGCw7g9DXwvu24+tfQn7L/AIs8u6u9Kmf5VxImT0U8GuXER0ub05HtzLsZqqsvl3SsfuMP1rV1KAJcNt6HkVm3anyc55XkV5up0l1Vlmt2SBgs8bLLFuUMNy8jIPUHkfQmvmP4zeD7nwr4mOrbAui60XuLfykKJFJ1kiX3UngelfTFnLgI/wDeFdP4J0PQ/HF5L4K8UW0V3o2qtut/MHNvcgHBU/w7vUelXTqODIlHmPgm3kl8vOWKr1PrRDJ50xiWYREt8pP06H2rvPjp8D/FHwD8TJo2uyRzWdyGexvYfuXEYOATx8rDPK152qI0nlBgz5wSD0969OMlJXRzWPZ/hX8RPCuo6fH4K+J9qsnh1sLZ63DbgXenOrHGHHLR/M3Fcb8R/D9v4G1y905NRGtaSuW067tmV47iJhlG3euMZGOtdr8F/BNl8arqLwXcJ/ZurrE8unaoj5DAdYXGPmG5uD71ys3wZ8Wr4nvvCMPh2+vda092EtvFEW2YP3s4xjjrUuSvZjscNbpaSW8ewN9p+8yKcgV3OhnRv+EZu50E76pHGXkhddi7fY1z3hXw9p+qap/Z9xerZ3NwcQySZUbh1Umvpfwz8OtL0XQEtbu2gvJSm15JFDbge36VlOSRSR4DY2/jT9ozxTpOkQA6pe2lqtpBvfCxwpnlienPU965rxr8PdZ8B61e6TrNp5F3bMFcodybiu7Ab6V9e+Gfsnw11az8Q6RpkMbafIZZ4bdQpmhIxKuB7Dd/wGvavjP8C9M+NHw9k/s3yXv5B9v024dxHudlyokbuCCKiNVEtH5pa94Vm8P2em3zOtzpupQ+Za3C9yOGRx/CyntWNqEMdtMoik81GVD0wQT1FfSOi/sc+M7PRfFV54stG0uz0vT5buySKZXE8wycqOgGFOa8D8L+F5vGetWGk28i28l9MIFllGQhbOCa354kmbNaTWM7wzI0cyHDRyKQRT7fDSAqdr+9faf7Qn7Os2rfD/QNa0fTnu/EulWS2+omFQouokQAyY9Rgn6V8XTQeZmRNwRThmbgijmjLQ11Poz4F+LX1bSW0u5nzPaj7rHkqa9Tb5ehwa+Wvgsrr4y09lkw+G3jdjK/SvqXAbOea4amjLWp5T8ctBudW8OTNEAyQp9rYAnP7o84A7lZG/75HpXzZDIG7D1yK+5LdraPVrIXkRlspJPKnXjBRwUPX/er4v8AFWmHw74o1jTMNus7uWD58ZwrED9K6qMtLGcil9sXa6hWJboewrZ0FA15Cpb5W49a5yZsqpK7W6VasLp7W5jkGdq8nb1roexNj6f8Dk21rEOBhQOBivafC9qZo1IGc814r8L5F16zt5VDfMFIXHavo/wrpgjjQEbfwrw8RpI+iwiujf0+0O35QRx1rodKsZdpD/Mak0+xCgba3rW1xtUV57Z7kVoVl0/cuNozVdtJLE5WumjsWXntjNU7mWONjkd6VxtHD65ax2cLySMqqPWvKYbo6tr0yR5MaNgV23xRvvtHk2kRIDku2O4Hauf8C6Ltmd2HLNkE1Opgzp9L0fozLzW3HaleAK07XTQIxj0q3b6W0qkIpJqS4mNJCe1NEhh4zWvfaTLbr5mPkzXNahJIk2O2aCrm/pMizTAMc810UllGVGK4DzJLXE0fUV0+ka4L2EEkhhwaBlmbT25woqo2lkycjNb9rMLgcjNSyWIZ8gVWp0RZz39lov8ABTo9OPJ24FdLBppdumRVttFbbwvFCQSZx7WJjU4FVZAyjjg12dxpW3PAArDv7DbuxWljmkc9JMVX1NRyTBoxReRvCx9KoTTfNjtiqsc0tDK1WQcgVxurzCPJB5966XVrjksBXFaxIZM/qK0gjmkyqkiyLsJwzcA5rw/4gfFGCfw/c2PnC3vImKO3mKu4HgjGcmvZBIIZAV5bHr0qpq3w18N3WpabdnRLSafLXE8zLuLADAUjPqa7o2S1PPkuaR4d8C/Bdt4m8ZWeteJo5m0OAGa3g8os1zIPunH90epr3P4laZpmrXmU0ua2hmKgNP0/LsK9C+Hvge5P7+aCOLcuV2qOFzwB6Ve+IukxLZhH2JKvOW6Vxyq3lZHVGkktTxHxB4T074b+H4Lz7FHcMsiksqhvkPU1578XfihoMngpLTRpvP1W8l+YhAdid+e1fRcPh+FtEW4uS8ski4ZGw0e0jtkV8KfECG2HjPVY7Ig2VvKUTHQHuK7sLB1J2OPFSVONznHkeRiZGLMepJzTKfjdyKYcg+1fX04qMbI+WlJyd2T2VqLyYReYsbEZDMeKimUwyFDgkHGRTaXaW561qZCUUUrUAJ2zRRS/hVagRsx7Uq570g9BUm3C0agM20g+8RTl6UL940agJuo3UrdKbUgDfNRRRVagK33aZ97rTqRqNQEXv9adSLS0agLtA5pKKKNQD+GjoMmjvihueO1GpZUh/wBSKp3P+ub61ch/490qlN/rmrwjtGc+tHPrRRVgH41b0m8bT9Us7pTgwzJJ+TCqgbPNI33Tg84pPVDW594eCbwXVnE45LDca7ePLRivIfg9qD3/AIc02UPy0Ckn8BXr9vzHmvFqq0jujsc54mjP2V8DJrwXXZAupzAHvX0H4hjHkOR6V89+LP3erTAcUUyJFSO4bIBOBitC3utuMEk1z3nEEZNJdat9htJZt2Nqk12WMWeffELWH1bxDcKWLR258pfw6muXp0kjSyM7sWZjkk9zTa64KyM2FOWm0u4CtCSWE4Y5qSRgF4qmsnPWnrJuyCc1NwHbjmur+Huuf2D4q066Y7IvMEchPYE9a5IetW4fujIyKmWqsy47n3z5i6hpkFwuc4waoscHHY1zXwX8Tf8ACReC7YSPukjQRuP9oV0sylcjvmvGlGzsdqK1n8heI8bTxWoGdI1uI5WgnUgxyp95GByrD3BArLk/c3KP2YY/GtG3YPG6n04qAPoT4jfDLTf2qvgVaTT2cLeIVgZ7C43bPIuwQsik9NrMv61+WWp6DeeF9UeG6iWK6tbh7cofmAljbDKfUZzj61+of7J/iaa31TWfDssxFrMov7RT/DIuFkA+uVP516fD+zj8P/8AhNL/AMUTeFdNuNUvJPOMssJbD4ILYJxk59KmFb2ZLSZ+YHjb4c6/8K7zwv470A6hZ6XrUC6jYyRxtutZ9vzRHHTBzj2Ir9Ufhd/aV14F0K/1qIQazPZRPdFgN5bYCdxH8q65fDtg2lpYNaxfZFwVhdAyLjoVU8CpobN11Cct88LBSoJ5BxzWFXEOTuh8qPzM/a8+C8XwV+OFj43htI38La7cm4SFV4gueDKuPQ53D6V0kd4moW8dwhG2RQwx6HkcV9j/ALTHwai+OXwf1jw4iL/aa4u9PkYZ2TpnA/4ECR+Ir8/PhHrz3miPpN0St/psjW0iP975SRyPbpXRGftI3JtY737vI5OOh719Cfs3+Il1nwjdaLIf9M0OfyQc53QOC8RH0AZa+fNtd/8As960ND+LEMJYiHWbR7Zx282PEkZ+pG4fjVMln09daQl5byxTRRyxSKUaNxlWBGCD7c189337DfgRfFOn61pS3ejG1vhemCCUsjEHIVQfujNfTiqGoMYPGK4nUlHRFJI5d9DBO4Y3ZyM8+9fCP7aH7PKfDvUl+Ifh+0j/ALFuZQmp2AX5EmY5EgH91uQa/RF4AO1Yfi7wbpvjvw3qOg6vAJ9Nv4WgmjPoe49xV0qzjLUqyPy7+Hvw/iuNc0/xTZX8X2D5mWzWDBTcuCmc9if0r2lmEcfA5bgCvLPCul6h8Gfih4h+Hutsd1vIzQSMNqyAH5XHsV/lXqtvGJFEh5rtlLm1C1hv2FZI9r8mQY+n+c/pXzB8bhBJ8VtVnkjeGO4WCaVWGCSYxuKjuCRX1V0YEda9l+HXwf8ABvxQ+G+nXOv+HdO1S5ge4hW4mhVpkZZTt+bqRjHBpxqqnuS1c/LrXfD914evpLHULWWzuo2G6Nhhtp5B/KqbRopULkqe5r7a/ao/ZJ1vxV4w/wCEg0Ge3knkt1ils2XYX2ZwyH1I6ivi+8s59NunglGfKcxtweGBwR/Ou+nUjNXRm4tH1B+zvarPoVkwOdoK/rX1J4etvJUcdq+af2VfLvPDOAd3kSsp/PP9a+ptHjHGR2rwMVL94z6bBr3EdTpsJZeK3LSNW27hyKxdPbYw54rahOAG7Vx3PYRburhVjOetc1fOGJPTmta7l8xTisLUGKqSaYmcHrFiLrXm3D5dtXNP08WcmVb5c0/UYzJN5kfD+pqisN1IzEOevrQYNHoGn3aLCoK54rorPXLa1iBNujcV5rZ313YqokXzE9RV2TVHkxtUhaaiI3NV10310VQBVP8ACtZ01iszb+9ZNql7dXH7iFmrTkj1CxVTNEwU+1PlGjP1C3MakA4zUXhe1nuLiVl/1S8Gn3k814pjiQlz7V1HhmH+ybVYygBblmHehRNbFR7qbTpgW+7XQaXqy3KgOOCKdqejpfW7YHzEcVzOm3DWV01tJ8rqcDNDjY0uekabCk0g/TnFd3a+HUjszIztnG4d8V5rpGoBWUt6V2tv4i8yzaHceRjOapA7syNZhRWIA4rktSwrFeldHq11vyQa5bUGLuXzxWmpmzntSj3HmuW1OPy8tuwK6XUJdpbNcfrFwGV15BoRyVDB1O43KdpJNc7fJuXaOvetiaMtyDWbeQtH856HitYnHIzbOx3xvtI3FsDjP411ENhHeXC7FCeXEIsgd85J+prA0pgt425to2Mfyr0bwzowbS7eY/NI43En3rSpLlic8FeR2OgsLfTUR/vYrhviZo51azmIbadmFrsk3ww49K5zxVfxw2MjSMuQM8159P3pHdLRHzj8Vfi0fDvgSS0U4vpB9mVc9wME/lXyXd6mlzDsaERuMnevXNdP8WvES+JPGWovBJvto5WWPnjIPJrhmXccck19Rhoez1PmMVU55ND+q7s8UlSbMWvPBLcVHX0FN3VzxpaaC596M+9JRWpAv40hPvRSY5zQAtFFFAAVNLn5aTmincAplPplFwFWlakWlbpSAbQrFfpS7fWkaPdTuAjUm09uKcy8Uq/dxT1Aj/HNPA4pVXrmnVICNTaUtxSUAFFKDSUFlS3/ANSKpzfeJ96uQ/6larSfeNeIdpX/AApfwooqwADHFKrbWBHrSUfhmjoUtz6o/Z31BZ/CdmhOWh3RH8GOP0xX0HYqGgHoRXyl+zTqB+y38GcBJwQM/wB5fT8K+rdJ+aEemPSvIrr3tDshsZ2uQ7oWGO1fOPjqMQ63L6V9M6xH+5b6V83/ABQgMOqbumRWVPcJnESzfMa5/wAX3zf2WY1bBY4OK07iQqvWuV8TXHmxqmeV5NejE5JHN0UbSO9FdK2IDI71HIae1QnLcVQCKPmqb7ozV+70OXSTCt08azyIH8gZ3ID03ehPpTZIYmtzwVkAz7GoLKqsG6Vai6AVnxnbwD9au27/AC89aTA9v/Zz8SPZ65caazfupV81R2yMZr6Kvk2zMR91uRXxZ4J1tvD/AIo0+9DFVWTa2O4bgj+VfaazrfaXBcIcrXm1lZnTEzb5C1ucdV+YfhU1pMW2uOhHNOkAkbbjtiq1qxXfGBwhrlNDrPBXixvA/jTSNbDsEtJx5qKesT/K4/I5/wCAivv21uI7iFJojuikG9GHdSAQfyIr84ryETQqdgdWBRlP8Q6Yr7J/Zj8ax+LvhbZwtI0l7pMh0+bf97avMZP1U/8Ajtc843Vw1PWFG36e9P49KTke9MJINcD3KQqv5eGVtrLyG9COlfmF+0v4Tb4J/tQX16sTW/h3xQBfW5jGF3Mf3g9iGPT3r9OXYdMcV88/twfB24+LnwZmk0uBZta0CQ6jbLj5mjUHzUB9wc/UCuvDTs+VkyVj5lW5VYdzOAu3duzxjHWuC8D/ALRFnb/EQLBG0Zs7hJLGcsMTOhBZT6ZGRWf8L/EEHjjwjcaLqAczwJ5MgLYYoeAc+o6H6VzPhT9n2a08eGS/dZtCtT50TK2GlOeFPpivTsupkfrbo+p22t6XaalZSebZ3USTRPjqrKGB/I1c2ivIf2YfFkGueB59E3EXmgzm3KN3hf54iPbBI/CvY/Lryq2jLiRbQ3BpXtdyjbUix/NViNOlc5aPiT/go98KheeEdJ8fadbeXqOnSiyvZ4gQzQMPkJI9Dxn3r53/AGffGGseINMnsb6CS4tbPCxXrHr/ALJ9T/hX6hfEfwLB8RvAeueGp1Vl1K0eBAwyN+Mp/wCPBa/N34OMmn+HbrRdgiu9Ku5bW4Vf76sR/SvSpT5oAzvsZJOc19Ffsuy+d4F1aAEbrfVpQMdcNHG/82NfOauEyK+gf2R8NpfjJSflXU4mA7c20eait8I4nrOpaUl5CY5FBHYkZx7ivgj9tr4BaL4I0DT/ABPomm22nmW/kivGhG3zWlAZWPvlT+dfonLF7c15r8bvg3afGjwDfeGbq5ezEzpLFcRruMciNlSB+f51hQrezepq4XPgL9jrUvLvdd0yTcpzHMnoeSG/kK+x9L4VQPSvlPw38G/EfwR+PTaMIrnWNOSPzH1CGErGsLqSGb0+YYx7V9Uaax2r2OKjFSTnzI9fB3SsdRakAdaufbCi4zxWZBJ+7qVpDtyK5E7nsouC7456Vl6xdK0ZANR3V4VXA4rCvbuRmIHzE1tqIZcSj1otZVXpVAbi/wA3Sp7chX9BVgb9nJ5nysMj0rZt7eB4c+WMj2rI07a2PWuijhiSPA+8Qf5VaBxuWtHuorXG0KGJrsYVstV0+SFocyL1kYgivOFUxswxubPFdZ4dvoYdLKykrKD/AN91rEXKc9rUcVnqDoiKFQ4BUdaZayBnXJ+XHFRa1N9oupHU8ZqhbytvHJwtVZF6nY2d0NuM54xzWF4isN7faYgPMT9RVZNYVWKkkCpl1FZlZs7l6HNZy2Ado98JFXcx+ldJa3e0cE4rgJZG0++Dr/qJDgex9K3rbUjgcmsQOjurgSKeeawr6YqpHGBTmvDtPNZF9d8t3qkTIy9WmC5OcVxOoXDTM+K6DV7osGycVysmWdsHgmrOWRArhqzNUYKrryOwrWjhwpI5NYGuXCmNiSQRya3grnn1NEcV4p8U23hfQrq8n3vJEeVU8kZxgV6H8L/jjoXia1W2tLho54UXNvONkqjHXaev4Gvlf48eIJLy1FojbYpHHzKcZ2kmvG1vpgQ/myeb2k3Hd+den9SdaB5MsUqcrH6f658RtM021eae6jhQDJaR8AD1r5T+NX7Ttlq1jPpfhmZ5pZCVlvcFURe+31Jr5nmvrq9bbdXk8y/3ZJWYfqahZPL2qOg6VNPL/Yu7FUx3OrIk8wlmbduYnJJqxDH+7Mh6/pVVFztA45rTWAtthUgbhXpxT2PLl3K14pWKBSPmA5qrU14ym4YK25QcAmoa9WmvdOCe437tOpGU7d3vTa2JH8UUiL3NJ/FQAvOMGk3U9aNo9KAEoooqbjsFJtpaKoQmMc0BvWmuTTlGR0oAOe9LSP1paACkAxS0UAJwKTdTqKAG4xSUN96kagBaKVvu0zdQBWt/9SKgI5OfWp7f/Ur7CmrAZCfzrxz0CpIuDTKuS2eO9Q+Tt7UARfwmlUGn+X7Uu4DjFSykemfs+3rWvjOaHdhZ4Rkf7rD/ABNfaXh6QNChxzjmvg74Y6kmm+NtPcnaJCYs/XGK+5PCU2+FQTmvOxG510zb1OPdE3fivnT4zWvl+W4XHz4/nX0pqEf7nOOMV4R8bLInTDIFzsdSa5YblS2Pn+9bDNXK6sd8smevGK6XUMxq+eua5e8/eO9elDY5GZflsO9KAe5zT2pK6CWJMAy5rU0XSUS2Go3Epii3YQr1wDy34dqzdueK6aS6sbjw7FZqkn2+PYEXbhAoDMxJ75JXj2oJMvVr+XULn7TLI0smNu+Q5Yjtk1BCDMQpO0euKJAXj2lBhaWOQtIrZH+6KAM24hMMzKxyfpSxtt4rRvLHz2dlYk56ntWc0bQsVcHI/WgaJ1uCflJxnivsf4Ja9/wkXgWy3PudU8tvqvFfF5bkEHBzXu/7LviY2esXmlzPiFgJV57nqK5K0bxNYPU+hJF5z3zVSVfLulf/AJ6DB+orTvI9shx0PIrMvoy1uzKfmXkV52x1F+MmS3kXOG216N+zt40j8F/EmGOeX7PY6wBZTf3Q+SYnP0JI/wCBV5paTfKD7VYEAWM7yUdujL1X0I9xUsNT9HVU9MYPSo3U7jxXAfAP4hD4h/D+0nmcNqth/oV8uefMQcN/wJcGvR2AavNqKzNIlOSiMjoQD/skcH2PtViSMdRUDxkcis07O5co3R+XX7U3wzf9nP4/vrmmW5i8La+xuYY1Hyxlj+8i+oPP/Aq62xniu7OKWBw8cihwR7ivrr9qb4Kj46fCO/0a3hSTXLMm80xmOD5qjlAf9oDH4V+dPwX8WT2k134Y1UNDe2rsqRyDBBBwy/hXsU588Tm2Pqv9nPxEND+LlnaykLb61aSWX/bZCJI8/Ub/AMq+wWjG3I6Zx+ma/O+S+udO8rULD/j+sZY7uHsd8bbv1G5fxr9BdB1i28SaLYarauHtr23juI8dArjcP1JH/Aa5K0epWpaWOpBxQcCiuJlxHrnGQdvv6e9fmj8TvDs3wz/ax8YaVMMWuvt/atvxgYkJYAfRi4r9MI6+N/8Ago14TFlongv4gWsG2+0m9Fjczp1MEnKg/Rgfzrow796w2ea/er3f9kJQs3jnBOPtFqfx8lq+f7G+S+s4rqNg0cyh1YdwRmvoj9j6MND4zf8AvXNv+kTV0VvhHE+gtg2kVG1qxzgVbKBaljA9K8h7nXE5zUtLW+tpbeTlZAVbPTBrw+axfS725tGHMLlOP0/SvouSHbJkDOa8L+I0kem/E2+09vlM9pDfIo7g7kb9V/Ws3fqduHlysr25KryKlkmx04NNt1L4xV1bETe1ONz10zGvJD5Zyax2mHmda6u40kSIR3rjvE2h3Ual7Z9p9zW8ZDuR311Fa4YupDe9Vl161XGTmvOPFHh/XLi1mMV+yyHhSvasr4c6fdNdPBrN/wD6RCcospwrge9dcI8wpScVc9otfFVtC2efwrct/Glq21TJsPqxxXLWd54UtdQkk1aCKx0x1VI7yOV9hkzznHQcjmtbxnovg3SPC9xqdpqe5413ItveBt5PTjrW/s2YrERvqdZa67pcLGaSeM5wSpYfpUd9460ueRvKnKxA/u4+340xfgbY3lvEYtRvzuAb92FcY/KuS8TeCtG8L+IdLsbm/uJUuZCJWfgRgDgnAG3JxVcjRX1iDNqbxFZzMWW5Rm77TVKXWldvllUgf7QrnfiJaeFfDemkWM7XV/IuIY4Zy/zepPtXm3hXxlot1JNZapqF1Hfw9XiJKPnoAQOtFmi/aI9uN4CiksB+NOh1IrwDmvDm8eajpVxNCqtqsqufKjj+7tzwSfXFdnofia51IpvtXt5MAsmdwFZyKuemKwurd437jIpbO6+TYWORxWRZ3zeWjMCKvQxlpMqPvVyyGa0cxxVG8mLZwcVcjXbwazdQUruxU9SJHLapcfMwznmqttamQEngGpb6MyTgDnJrQ+y+RAoPXFbo55GPeIIY25rzHxxrsen2spZhtANd94ivBHDJ82K+XPjt4u+zafJBG5DyHauDXbh480jzcRPli2zyHxlrP9sa7cTFiU3Hb9KwWIbpzWaZnBPzc55yact0y96+rpySikfKVNW2XFqxHIjRsko69GHWqUd0O9TI6tWukjHVamjb6bLhXyoj7Nu61Hcebbk4bluOtV/Mbywu44HvSFiy9ee1KNJJ3Bzdhu2haVulJ92ugwe47A7ij6Um6lpsaHrTcHNG4HiiT5az6jG/d60+oq1tP0ae6tTKAoXtmlUvYuJSX7vAxnvUcilWwetWJo2t5mifhl7VVZiXYnmuWnKz1Kkh8cLzEBQTmpLmyntY8yRsq5xkitPR7y0t7NxPuEm7K4FTeJr5LmG2Ecm5T822umM7mcomBn3o/Gm7hnHelb5a6CLDWpy4wKa1G6gQ6kakLfKOai80bsZzQBLuC9adTeGxTqACRh2GKZt3dDTmG4Ypu3bzmgBWG1cZzSH7oo+9S7aAKsO1E20easecGqnmO3IGKZh2rxD0C59qU9eaY0oboKjSIgc05lO3CnBpXANh9qiZNvvTx92kouUizpV19h1O0uTwI5Ub9a+8Ph/dG402BwwIZQc/hXwM6GRCM9Oa+1PgzqX2jw/Y8ZHlJ/KuWutDopux7LMu60BHNeTfFrT/ALVod0Mc7c17BaxiSzJ64FcD45tBcafcIQDuUj9K4FubM+NNTG1WHXFcvNy8ldfrsJjuJoz/AAOyn8zXITffevRp7HJLcpbRRtFJtPrSBT61sSPUYq7JIbbDR8S/wt6VnMxjwc1Kz+ZCWLfnVkGhZ2vmKrOOOc81JJDBDyu7zF7r0PtTW1BJLe2jmXYkIIwpxnP8VXdNj85VjSya4kLYWYltuPpQA2ytReWtxIY1LQ/O25sfL06d6jkt/MhLSKjLjC7QeCD0q0tmm0eYqi5LYTbKRW/BpaeINPeO1ultNUgP/HjcONtyO/lv/f8A9mp3A4K60soqOMdelTaDeXek3yz2ztBOh4YV23gnwPbeOrw6XbarDD4hdkFla3Hyw3bEfNGH6K47Z69O9YuraLceG9eu9O1e0uLLU7RzHLbXA2tG3occEccVLs1YtaHpGk/tBarYxRRalYG5ZBgyglP6V1un/HjRL7K3STWuR3XNeVWfj24t9INlf6XZ6tH1+0TJtYL/AHQQP196pXbeH9QYSSW91omVyif60P7iuWVNGikz6V8LeKtN1+zR7G5WZc/jiuqusyKkhORivF/g9p+lLbtLpt814T97ehjZT6Yr2NCWtSn93muOatodETt/gf8AESP4ZfEC2vru5eDRNQAs9RUfdXJ/dSn3Vsj6E190xyBo1ZCGRgCGXoR6j2Nfm40MdxDJFMu+N1Ksp75r67/Zh+Ji+L/Csnh++lzrOhqsbOx/1sB/1b/hjBrhrR0uaR3PaWJIqNh61NSMu6uC50EK8MCOCDn8ulfnD/wUA+Bdx8OfG1t8TfDifZ9M1OUJdpCMeRdf3j6Bx+tfpF5dYPjzwJpPxI8I6n4b1y3W503UIjFID1U9mX3Broo1OSRzyifmj8N/iBa+NNNjeNlS/iAE0Lfwt6/TNfX/AOyd48h1DwxqXhOeYm/0KbdErnJe0lJZMeyncD9RX50/Gb4UeJ/2XfiZJplw7+SSZLK8AxHdwE8N9favZPgj+0Fo2jeMPDetST/Zp/PSxv4P70EpCsffBIb8K9GpHnV0RqfpQ10AcHg05bxehqD7PuHByBxn1qJoCv1ry2iomlHdL61xfx2+HqfFz4P+J/C6KjXV5as1ruHAmX5kx+Ix+NdAysvfimyXEsKZRirDkY5NOMuWVzQ/K34O+Lpl8zwnqKGHUbF3j+cnjaSGU+4xX3H+xzs/snxgwP8AzEYUHuPJB/8AZjXyz+2j8ENT+F/jeP4m+Hl2aTqVxuuQg/497o8kn/Zfn8c19L/8E97o+IvhJrXiK6jVLnVNYkTaDwqxRogP512VnzQ5kCR9JkhqVJB3NXvJibjyxTFtYMcp+deSzrRAsi/Wvlf9sfVJPBvjrwF4ijbbDdQ3FhKVOM7WDhT+BNfWQt7fb93H4186ft5+GrHVP2fbzVChFxoV7BfRuD6sI3H/AHyw/KtKcU5WHzcuqOf8K+KLfWbKGWJ+orr7OToc8Gvjn4P/ABVt/MNtDeCdIwOn0r6h8N+I49Qto2ByCKupScGenSrKaO1bbsz1rI1G3WZSK0Y5FaIHNZ9weTisrWOuLPPtf0OWOcui5ri9Y0qG6g8togp78V7DqKkpkDPtWHqGgwanGHX93Jit4ycTtg09GeSTWup3OlnTDMklkAAImQcAHNben3VlGbeLUNGilRWUs8Sgcd62rvQ7izcgxn2ZRxUEETLuWWMfXFdcaho6FOS2Ol1DxJoMWm2a6bdTWp+0p5iRyOnyc5BAPSm+KZPCE0ImjnnkuvMUt5bFiUz8w5yOlUF0WwmtsojCQjIZsetauh+HdMm2+dbt5voSApH4V0cyZg8NBHnvie20zWLWWz0rTWtkcFRcO21l+h9eKqaL8Pri10tbdAYbQndlRtLk9y3U/nX0Iun22m6csWn6dawhud7OWJ5ycgg8YrmLjTby+Khyo2gKMDAIHtWcpI2jGK6HA6b4PigXykRVzwSB6V6F4e8P+TbokcSxp3bbyasWOhrbEbzyO1dJZqqoBXNKRnPayKFx4dQW7Nx+FU7OLaNvpXTtKGhKistrMrIzDgGuY5iGSMbT1rG1Ldgj3rVkuNu4Vi6hP1qkjNyMVolWbc3rUep36rEDn5aivrxIlOeua4vxL4mS1t3y2PaumMWc8pJI5/x74lSxt5nLDAz3r4s+IHiZ/E2vTSqT9mQ4RT6+tejfG34jS3kjaXbZXd8zOG529hXieTuHpXvYWjyq7PnMVW5nyojdTu6U38KnbHGaTZXpanlMh/hxzTknMeO4qVrdlXJBAqBl2mrVxF6K4WVcZxVhegrJU7Pmq5b3WcZ5rojIxlEtL0paavzcjpTq3RnYa1G6nUVYhu2jluppKN49KmwDttXrPV7qxj2xPhfQjNUVbdSs3FJruCkSSTedIzsdzt3oj27hkVArDPSn7s1g6SvoXzFiaQbhjge1QvLuYE846U3OaKcafKxN3HSBN2VpsmGYgdKKK3RIm3t3pGUqM4p6NsYMenSppmV49uealsVirVdgN2elWG+9TWhD9KLjBV+UGn7vlxTRkcGlq1sAu6jcO4yKSlVWkYKoyTSbsAo+bG0VdtbFZGBmfbH3weaGtktSu5snGT7VFeSKzrtbAFcVSt2N4xRkRyAr04pfNRe1RLJ6cCms28kVxmxI1wvYVF5m847UjRmljjyeeKgB2R2FSxxrjJNKsaL1pkkgXoMigsmVE9efavp39nfUGk8NwqTkxsyg+2a+WhIdwwK+gP2cL5xaXULHG2b5fxH/AOusqqujSG59h+Gz50ckfX5OK5Txbak20wI7cYrp/h//AKRq1lETxKwj/Pgfzqn41sTa3N3BIuGSRkP1BrzzpPh3x1Ziz8SajF/01JH41wM+1ZyCOc16n8YLf7L4smPQSJu/UivKrv8A4+Cfeu6lscstyOSNVU8Y5qs0fftVmbaY+tUjIMkZNbkBIoxVvTdk1xHbGRIvMO3c/TPv7VRbPrTo4SfmGD6incVjReH7O0kLyIecHC1ueHfC2o+LL+LQ7eJRqOSIYrmUQKxAztO8jBI6Zxmsex/04PFJOkcoXK7kyx9g3Y16T4P8MXvxj8QHRxqaXHi5oAbZZCUN2iKfk3f89AOmcdKLhY5G403+zJpbG/tlstWtm+zlTkNvB5J6+3I611HhHwT/AMJxqq6c89pp+uzbRZSXHFvcSdNkjD7jHs354q1Zw6d4rkOjamRo/jGGT7PFqU52C5YEr5NxuHyNxgP36HGM1zPiDwrfeEfEE2m65p1zp90gy0Nx8rHjIZSPvD0IrNyGkXtW0m7DTaLqkdromvWdyY5JJDs3MDgo5AIDAjhqtap4iuljn0bxlC2qXcMaLa3Uzf6TbL2KSD/WJjPHSui8Krp/xeWTRvEr21jr8wCaVr0zAB5O0Nye+4YAc9zUHln4e+Lb3wn8TLe4itbaE24ktf3lxYd1eJs/PHz69KnmKscb4g+H+r6HpEGu2P8AxMdDuF3x3lud2wHtIo+4RjGD/WsTS9QtriZBegxbhgyxqGP/AHya9M174ear8ObW11rSNRl1nQb+PzYdR08mS1deoSdc/I3TIYCvoSb9hn/hdvwl0nxt4EtX0fxBJbK95o14dqzPgZeInt3qJTUdWNHm/wAOdD0fTdJjudKvjfeY+55HADc+ozxXp1t8xAP8Qr5FvrDxP8KfElzp19bXGkX8D7JYJlKjg+le0fD74y2muPHZ34+yX3Tdn5G/H1rkmuZm0WenSy+QpyOOlbHgPxZefDvxVY+KLRGlntWxPApx9otzw8R+tcxBrFjqmt3NjDdRyTWoDPCGGRkfyrWwOv8A+qsJR0szVM/RTQNbsvFGi2Or6bN9osL2FbiCXGNyMOOOxFaHPrXy/wDsnfEh7O+n8EX9wPskxa50ndxsbrLEP0IHtX1Gq+o7ZryKkeVm6ZGy5pNlSbd3QUvlmsbsbPPfjR8GfD3x08Fz+H/ENurD79reKuZraT+8p9D3HvX5x+J/+CefxY8O+NrfT9GsLfWdLe4HlatDcKqRx5BzIrYZTgdgRX6wrDlhUrx8DFd1OtKKscsjmrKwltLWGKRhJIkaozg5DMAAT+dS/Zx3Fa80PfAFQbB6Vzt6lxM1rNW5NJ9hVqvtGMU1VHpUtm2pz3irwLonjjQL3Q9fsY9R0q8j8ua3kHBHqPQg4wfaqfwt+F+gfCHwhb+GPC9vJa6TA8kgWaQySFnbLEsetdcyjHSoWzHyKOZ25eg0SfNzkcdqVfl68UqsGqXaCtSacxHtz1rl/ip4HT4ifDXxP4bYKx1PT5bdN3TeVO39QK6raachx3oi+Vpibufg9pN5deEdTMi747qFjHJE/BVgSCD+INfVXwd+MKahHEjy/vejJnpXnn7bnw5l+Hnx+18xxBNN1l/7Ts3UfK2//WKPo3868Q0fWLnQ7lLm3kMcin+HjNfT+zjXppnPGs6cz9RtF8RRXVuCGzla0BdrI23vXyV8Gvjl/aEItrwlXjCqz4+UZ6ZPboa+g9K8UQ3Gxlk+8K8WrRdNnuUa8ZI7Wa28yPArImV7OQg/drXsbj7RCGU54p91CJONoJrn1PUi77GVDJ5nLLkdKnbSLS4+YoufpVtbBeo4FTxWh6AUXsdMW7FS3023hx+7HSrS2sKtwgFSixduhxTU06TcSCxI61smxuTH+YqZC8ACqTah8xGOaluLO5JCopOTSf2TJGu51we9BBBHuk5ByK0bSNzgnpVix03btLLV826wrjFQzOTIMbe+ajkXvUzSLH1NUL7UI41PJBqDnlIzNUkWMHBwK4zWNWSEMC1XPEXiCONWBkxXkfibxXul8mDfPO/CxRDcxraMTllMva54qjtWkkaTaBnknFeW+JdYlurOW/u90dihJCfxS/T2rtLPwFczyNf645LYytlnKr3+b3rz/wCJUst4/wBkhG2NcZAPb09q7aW5w1pNo+adevJNU1S5u2XHnPuAHQDt+lZTHb1Fep6n8Phq0bPYBY7oZLRscBvp715xf2EljcSQzRtHKpwysOlfQUpK1j5+pFpldY1m6rQ0fl/dO2iJtrYpZlZhxXStTnY6Fdy5YlqPLUseKdbDC4NK3B4q7CIZ7EMvy8NVF4miba3WtYNUd1CJIxnrT1Agt7jjB4qfcOuazMmPrV63kWRQvetYyOeSsPZvQ4pdpp3l0u2t7kDOaSpNtLtHpRclkf8ADSc+tPdcdKZSEGT3ooooLCn0yjmgCRaXdTN1G6gB27mlYimbqN1KwDv4aRW9DTdwNC0WAdzyT60UUm6mA7b69K6DRdPRYRKy5LHisBvumtO11m5jijgjCnoOayqXsXEl1TTWD7ozgE5NZ72/lhRnJzXT3kLFVJA4HOKxbiPnIHFebI6VscmzFVxio1Y9avtCG+9zSeRH6VmMqecacp3e1WWt0xkVEqiNj3FBY0RsoBapMrt5qwzJJHg/eqo/3sCgBF+U+1ex/s96gF1K+jLfdKsB7dK8abpXpHwMult/FFxH/ftwfycVE9io7n3R4J1T7DdWd4i72tpEm2nodrBsfpXZfHDyLrxxr09vGscE1w00aL0AYAj9K828HyZtY8nqME13vjyUXb2k/BMlnDuI9dmMfoK857HYj4u/aBsfL1S1nC43BkP868OvmVW96+k/2iLEfYIpuhSWvmzUV2SE9QK66OxzVNylNcbk2gYqvuPrmpZCG5Apn4V0mQ3NSLJtGKjaigCRXKsCCVI6FeoroND8QXOnanDf213JZ3sLCSO4jYq6uOjAg5zXO7qkhkaOQMOo55oA++9B0/SP20P2db5o1sR8Z/DUeZ5/JCHUYV5+dR94kd+ua89+C/jbSPjMbX4a/FUW72zxfZdE1+TYtzpkw6I0hwSuBgBs9K8b+Dfxa1j4PeOLLxZoV48MsYEVxb7BsuIiQWQ8ewr3Dxh8EfCX7Qtlqnjf4STRtqqxm61PwXfvtuUkzl3gPRhnJxXPJajR4l8WvhTq/wAI/GeoeF9b3XUtvKDHeRxssV1H1DI2eQRiva/gjcaH+0hdWPw58WE2+tR27xeHvEBfM8bqMrDNnlk9O/FN+GXjDSf2hPB9n8J/GCzWHiXT45D4e1ySfLPIoJNvICck8Y/CvGPDnh2Tw38ULHRfEGpx+E7uz1FILu/O4vasG+8CCOuOPrUMo6Dxh4F8Zfs1+P5dK8QvLpX2ebzUt3GbS+APZT8rhgPT8a/YL4H6rB4m+Gvh3WIdIbQ1mso9toy7So2jlRk8elT6Povhzx/oWlPfWtn4osIoY3tbu+iFxuwoG4M2c5INd3DHDaxpHEixIg2qka7QoHYAdBXkVq3MrGqieY/Gj9nfwR8dNFktPE+lRyXWP3WpQqFuIz67sc/jmvy7/aS/Yf8AGPwJ8/WbTGveGo5MJqFmpDxLzgSKMlTX7IVWvIIby1mt7mNJreYbXjkUMr/UHrWVOvKm7Glj+ezT9V1HS/EEGoWl3Lb3ZZSZcnOMjOfUV9haL4lsdes4WtbqOdyg3EEZ3Y54r3v9p7/gnbpfjeO51/4aR2+i64xLzaVKxFtcE5JCN/yzNfnJ4m8PeLPg/wCJp9H1i1vNB1eE/NDMCpPoQehFelGpGstCLn11aXl3pd5aX+nyNHf2sqzW7dPnHQfj936Gv0H+HvjKD4geDdL123BVbyLdLG3WOUcOh9wc1+Kun/HbxNYxCKWSK5XpudPmr7Y/4Jy/H698ZeLPEnhS/ISOeAX1rErEhXQ4cj0yGH5Vy1qOlzSE9T708ulx0FWPL6+tV7m1eRlZH2gHkYrxjouSqFP1o/ixQq7evWlraJzyQ2SMMOapTR+XnFaP8NVZwMU2aRRQZqVPmPI4qOZhG2Mn8Bmvn340ftreA/hHqkuik3XiDXYpfJn0/TdoaA4z8zPx+XNCi5bGh9DuvHFV5OmDXxpoP/BS7wzeapLb6n4T1TTLVjthuY50uCvOCXQc4+lfQnwo+P8A4L+MzXsHhvWY768sgGngMTRyKrdGCntVOlKPQD0EZjYelW4W3Dr2qv1605axAlbuc0ik9aid9vFOVqljR8pf8FFPhTJ40+ENt4n0+38zUfDNwZplUfM9tJ8r/wDfLYOK/L8srBSpypOc+3av3v1DR7LX9NudN1GJZrC7iaC4RhwY2GG/QmvxG+M/w6k+FvxO8ReGWieKPT72WKFX/wCeQbKH8VI/KvosuqXjyM5KsdbnU/s0zW8nji90+4VXivrIjYwyCyMCP0LV9B3Wh3/hWY3enM9zZZy9vnLRj/Z9q+QfAXiY+C/F2l6wQTFbTKZQP+eZ4b9K++7Fob+xilicSRSqGVv7ykZFa4uNtTow7LfgPxXHqlqhR8r613yzbgvOeK8TvPD9z4fvjqmlKWjbme3BwD/tL/UV6J4Z8SRatp8UkbZJHI7ivEnGx9FQqdGdWzFgAp5zmrsKvxg57VStR5yitS2hWPGayPUWxctbfzQfWukttOS2tSwhDvjniuaguhCRg81taf4gwyI0pVOQ425zWkRSKkzIzcxBCD2FQPH5nzNjFWL1kNwXVvkbsayri8WHhnz6VoQXpGTjHFZN5qCgsAxyKz77XFjUnfhfX1rjPEXi+HT4WlaTA/rU8phUlY6TUdcit42Z3wR71594o+JVtZJgSbpDwEHU+wrBmk1rxZMAjLYWLDPmycyN9F7Vu6F4E06yYN5ZuJjyZ5zuJ/oKOWx50qnM7HJ2uma14zugxb+zrUjJeQZc/QZruvD/AMP9N0GEGOLdc4+a4b77f4fhXT2ulwxHhVLfSn32IoiOlXexm3c888YSRWNrIwHy4PevAbyM6hdXNz1DtgA+ler/ABX1f7LYyBSRuOK8v0/CwhD1IzXTTfUykrmEbI2z+Yox71xPxO0GK40/+0VjAnjxuYD7wPrXqlzbh7dl28qe9c54gt1uNHuo3UH5DXfRn7xx1YJxPnBx5cnNTbty/LTL5dszj3pIz8gr247XPFe9iaEbe3FK2GXNLGwZaGXjitDNkaD5iKkPNNVdv1qSgZVlsfPYgYDdqopugmPTHStYcg+tULqHqw60EvYtI4deKdVWzY7cZqetoswY5ulKOmaRaWqJBh8tR7akP3aKsCGl/DNOGCcYpWUelQAz8MUlPpdo9KpARn2o2nGafRTAZRT6ZQAvFGcUmPwoZeOuaAH0+o1p659KABsban02RYdQgZxldw61Dt9qfGyRyK7puCnOM1MtUVE7q6jVlJXgN61lXFsqoRjJqs3ioyKAIBtAxyarSeIHlmQ7QqDgiuJ0nc15jm93elVi3Sp0hHpmka3bPFcZ0jS+BjvQpz9aRrdt2TRtKUAOaHKnFR/ZS3HSplYr71MpPtQBTayO3rXVfCzdZeNLN84V1ZD796wtx/CtjwnceR4j09gvPmKPzOKmRSPtfwXdGSzQDkgcV6h4h23HhzSZ1BVlR4mJP3iDnP61454BucRomecV7EspvPCIRsHyZiR9CB/hXnS3Z2dD5t+P1h53he6fkunz4/GvlPUsspbHUZr7Q+L2nfavD98nUlCBXxpfKNrr/d+WtqJjMzoUR+oxU32WLB7fSoljZm44FTR255LuMfWu05ynIqK3BplPmhAkO08dagZWyaAJlVWHPBpdi7hzUKsc05c7qANO0uvs8y7WbH8WDitjw74o1XwjrUeq6Jf3Wn3sTbluIJSpz9RXMDjr1qZZ2WPbnd9aTVwOz1zxFL4q1z+04k+yapMFaVbOPG6Yf8tUVejE88V9jw/sU+Nfjj8MfC3iwG0tPGFxEy6n/bQdGuVGBFIygZDbQOtfA9vcyQTLLG7I6nKspII+hHSvtj9lD/goXrHw5lt/D3xBa513w3/q4b7O65tB0GSfvqPeuatF8uhSPvj9nH4a+I/g18P7Dwxrurf2/NaqAk+9iqKRnYpPO0dBXsK52jtx0rB8H+MdF8d+HrTW9A1K31HS7pQ0dxC4I5HQ46H61uqw/GvnaiaepvFg0hWomO5s09vmpm2sLmgBgM5OO/Nc148+FvhP4qaWtj4r0Cy1y2U5QXMYLp7q3UVvyNL50Wx1VATvDLkn6c1djO7mqjNxd0Jq58i+JP8AgmF8JNaunn02fWdDJ6Qw3AliH03DP610v7M/7Dfh/wDZv8R6hr8OtXGu6tPE1vBNLEIlijYgngHk8Y/GvppVC0jDIrrliHKNmZ8ruVZF2sccCoiasyYxzVK4mT+E59+1cL3OmOwxnXzMZ6UbW3cK2euMc49a8X+N37THg34D3ltF4jvZze3sZe2s7OEyyOoHX0AJwMn1r4w8b/8ABRjx54h1JY/DGhafoFqMqhuN1xO+ej4GMEDtkitqdKUldFH6beZ8gPYnANVLy58lRnqTgV+VXh39t74q+FfE8Gra3ry67BD/AK7TJU8pZlPO0jqCM9vWv0W+Evj66+MXw6s/Es+iXnh6G+UlLe4YK7DGNynk7fTOKU6bjuVqfIH7eX7UEbNP8O/Ct7MbiMiTV761mKhMZ/cDb168+9c7+zL+xHL440VfFPjuKWK0uo1k0+w3kM6n/lpKTzyOi1veIP8Agn14muvilb6jY6xp8+h3N79puY59/nQpvLlO+/PAyea+/wC109LWygtolVYoUWJFXgBVGBitfaKEbRA8Hu/2T/hrfab9iPg/S4U2bRJBEYpV9w4PUeteNw/8E8RpPjfT9V0nxa1tpFvcrObcwMt0EByUEob9a+2Gsyu5iAEHJY9KydQ8QaTpcc0lzqtlCkI3SFrhflHvzUqU3sBBpmn3NnAFlupLkAABpFG4gDGSRWsv3R9K+P7P9uSC/wDiVqt+8aQ/DjTUaxiCxF7/AFC8ZhtMcfUDG4+gFfWGia1Za7YR3thcx3VtJwHicNtYdVODwR3FRKLitRovTLkVBHuibr8pq1J83INQqQeCM1zFFyKToRzXyd/wUD/Z3HxD8G23jDQNM3+INLO29lgxvltsHDEfxFePfBNfWELKKteYGjK4BDDDBhkEdwfrW9GpKlNSRnNH4ERY2urxkc4ZSOh7g19c/sv/ABEXxB4cbQbqTdqWlqoDMeJIj90/h0rc/bS/Yt1Hw1qmp/EDwPbfbdDmcz6hpMK5ltWPJeNR1T9etfJvw/8AGF34L8S2Ot2J8zyXKypnHmRk/Mhr6b2kcRTutzKnLklc/QnyzIvBwT3rBfR5tJu3u7BvLJOZIf4X9/rWn4V8RWfibQbPVbGUS2l1GJI274PqPWpLrVrSCTZLPHE/913ANeRKD2PYjPqa2geNIJikUzeTNjlJDg/n3rsf7YikQMGHIrx7UtU0RpdtzdWat1AeVQfwOa5nX/iN4e0HYia+YpGBISOYyYxWHs3fQ6PrXKrHv0mrRdAwzSR63HGOHVj3wc4r4t174+NPdtbWWqGAA4NzcZc59BGF5rnrz4/XEUIt4DqGsajcOFh3OYl2jrtjUbmz79s10RwzZlLMVHofdV94qhhRszqu0ZPzDj3rz7xT8cvDuhrJ5upW8s46IJ16/nXw94p+IXirWFMGrXjWcEiB1s7cCNSDkfPgkk8d8fSuJXUPKhUo7BlyuFPA967qeES3Zx1MylL4T6m8VftXt9ta3tdKkeEE7ZGnxn26A/mK8u8S/HebWLhXie9jl27kj+0KqofU4XNeW6dJHLeiaRt5DBtsrHLClkCXd1MAFBJJBVTxzwBzXYsPA86eLqS3Z2dn8W/EEF7HcNc3c0KkF4or11dh3+Y/4V2Vr+0dqdhrFtJpt/qUtijDfDqWxmB/uhlGSPevG7W48vzEe1KuR8sySHn2IxWqjwTafKwjZ74jKrtARQB61MqEGrERrzWp9+/Df4taX44t/wDR3Md0q5eJsE/UEdRXRa9eBbdmBJNfBXwM1bWNP+JWmw6Wkl0zNtliQHaqkcsewANfafiS9a209mk4fGWrx6tP2crHr0588bnj3jRn13WmhVj5cLbm9qx/szQN046Zrq/D9v8A2ktzOw5kc/lVTULEIzfLxmiLaRoc8V9RXPeIoytjct22Mc/hXZtb7s/LXGePG+w+Hb+UnG2MgfjXZS1kjCr8J81Xn3m+tVopNrHNWbjLcd8VVXO7FfQRPn5bl+L5ulKQeT2pYl+Wl2/Ka1IIfxpw5Uikb5TinRrQA3270hj8wEGlZfmJ980q0AUYV8q4YHpVumiAyTZBq2LJzjGKpSS3MpRIPxpPxqQwNzTBGc4qlNGbiw59ad5TeWXGKTyyO1BztxyBVcyFYjEeGJoZTTsEdelIxouihu00MpKjinUbh707kCKRilpg5obIplIVqOaTnGTRu9qsY5Y9wwOtJtK8ZzTlyv1o6DnmggbtNJgGpVZRG3HzHpUVAD6Q57UtFSwF3f7VNyKX3o4pFgrcUzzmNN3H1pOO9eOdliZBv61J5G70qurYPFP81u1Axfs2OSaeke41F89TQZ5JoAUwnr2p9vKbWaOVTh42DA/Q5p33h1qNo+TngY4qWUj7D8A3iyLHjjcoIr3HQcTaNdxZ6gN+Ir5v+GWofaLGwlzyYkyfw/8ArV9DeEbjarxnnehH6V509JHWtjgfHlqJtPnUYOQRzXw/4gtvs+pXcWD8srD9a+9fFNuWSRD1xXxH8QLX7J4k1FcYHmbqui7OxE1c5GNcrR5O7oTU8SJtoZV5wa9A5Sp5O1qQW+4nirDRnr0pE3UAV/sJXmk+yN3rRVDS+WSDQBmNCw+lIq54rTaNWUZqDyY1PpQBVRfxqaMuG4OKnWFFbipFUelJ6gep/AH9pDxn+z3rwvvD9802nyEC60e4Ym2nX0K9j6EelfrP+zz+1F4P/aI0ndotz9j16GMG70W4IE0RxyU/vrn0r8R+R9PStbw54k1PwrrMGraNf3GmalBzFdWshSRfxFcdahGoi1I/oEXrTsZr46/ZV/bUPjTwxpun+PnW31FgIo9ajTEcrZxtlX+Bie9fY0JBAwQwxncOh9xXz1Wm6bszpQixd+tSx04dVpVXaxJ6VgMfRtNO/CnMBtHFAFK4wPl9RXzv+1R+0VpvwH8MSC2njm8XXq7dN0+SPekhLAFnx0AzX0i6jrivJvi5+zd4G+NWpWN/4o06a7uLP5Y2t7hoflyMqdvWqTV7staH58/Av9nXxf8AtYeLrnxh4x1a9ttKEjCfUJMmS7JODFADwqD1xivvPwT+y18NvAMcH9meFLESQnMc1yhlcH1yxPJr1PRfDOm+G9JtNO0y0isrC1iEUMEIASNR0AFOlkIyc7UFaSqSlpEdjlr/AOGHhLUtQ+3XPhvSZ7vaEaaSzjZio6Dkfyrchto7MpHDGkMSrtVYxtCj0HpVe41q3jbbH5s0n92NC39Kbb63b3F5Dav5kE0mQBcL5Zz2xnrVSo1t2tBqSNTyUbLBRyMGnwoEPIyoHenwrtLA81J5YkyvTIxWMUnJJlPbQ5fUEbXrpg5Y2yjbHEo457471ShOiXEjaW8em3crLsa2zEzkehUc15F+3B4v17wb8EA/h2Sa1vb+VbN7i34eKNFZpSCOh2qB+NflbDr13a3n22G7uIbvdv8AtCyMJCfUtnOa+xpUYRgrI4XN3P02+PH7FvhfxxpUer+EJx4R8S28243ESlo40PD/ACcE5B6gg16b8Ifh/p/wd8AaV4Ws3a5js4/nu2UB7iUnMkrd8sTmvIf2G/2gL74seEdS8P8AiCRrvWdFQBruT5jcwMCFLf7Qxg19EWdv5mm2ztyWiU5/CvGzKKjax1UZN7mgvPOflIpm7axxzT7SLNuAeRUc8IiYYGBXhHWSK5XmrUUu7FUkbdU0bbWFUnYynqWZGG0jqCMHNfE37VX7Ctr4suJ/FXw1todN15m33mjcR294D1aM9Ef9PavtRmGDVW4Xcvsa6adaVN3iZcp+SPwP+JV98PPEN/4M1959Oildoo4bxSj2VzyMMD0Vj355rP8AFXgv4lax42mtZ9OvryVmBWaH5oNhzgh+g4r9GfjZ+zr4J+M1kya/paxanj91q9mRFdRn/f6Nn0NeM2fwn+JXw2tk0u2gX4gaVENkM8Mwt75V7K8b4V8DuDmvTjiISVzTVHxzrXwr8d6NpwvtSsPs8PmeUnnXC72JOFGBySfQV7x8N/8AgnX428WabFqOueJrPwsLiMGO1S0a6nVTgkv8yhcjoOa+ofgn8FNRu9ePjPx3Yxac1opGlaHKyyfZiB81xMQdpfA4Hbg9687/AGhP+Cglj4R1KfQPAVtBrmoZ2z6vdHMERHVVUZ3HPeodVydomMpMfB/wT/8AhZ8N9NvNc8V67qmrWEcRP+n3S20SHufk2lj6D8K+RPid8VfDmi61Jp3wm0Ow8O2NuWgGveRuvLvIIZt7lii/r712Mnw7+Nf7R3hq98e+KJbyXQbeKS+tXuGKC5ABOy3gUYI4zuPpXH/Av9mDxJ8cNWkZ47nwz4Vij33Ot3luSpOTiOMHG9iQQcdMZrrpu27OaR4jL511NIGzLKnzMVJY4J+8x9Peluo1hjl+UR5/1ZXlSR2zXuH7Q3iTwF4Tg/4QX4d2kb6NZHOqa44Zri9uVyNm88+WCO3GcivHLrQ4NH0dJdSu5l1uQrIlh5fyRwsmVZz/AHmJGBXfGSIMSWRzJHIjNuwAeavx6tJEykgRsDyyLzVSZY47VSsnmsX6hTlOOBXonwh+BOq/FO5ju5ZWsNDySbvbuaXBGVQD+dOUlFXZUKbm7I5Tw5Y3nirXY7WwsLrU7nBLx2qbnUep6AV6Hafs2/EHUrMvHpX2c7SfLuLqNXI9AAa+t/Bfwx0HwFpa2ei2gtVPLyMd0kh9Wbqa6Bd1vwGIxwMcV5U8Y07RPVhg9NTwz9mn9n/X/BOvTeIPEarZyNCYobQSbn5xlmx9Olew+NrEvCyjgGuns7zanzc1ja8wusn+EV58qjqO7O6NJU9EcFodmtnC6Yxyagv9PLZO3vW01vtY7eKbMhMfPNUmXynHyWZTdx0ryv45TC18KvFnDTyqg+neva763K5PX2r5s/aA8QLda3a6VEeLZfMlH+03T9M16WFjzTODEvlgzxy4bErY6VXVd0lTTf6w0yP7w+tfQnzz3NCMHaM4qN2IyKl4EYNQswY/hVAQMx3VLD81Qrz1qePigAY5pq1JtFQ7trGgB4/dtkVKt4d3PQVVupNsYI45oRt0YNc89yi4syM3XrQ2G+71qnx9KlS4MeBjisuYLEqq3U9KCuTnFO8weuaXzB6U+Zi5UM8sNxThahsc03zAeRwKl8weXndg0c7FyoY1r71E9uV6Cp/MBx82afnI9qr2jDlRSMXcdKXyeKsblUdMCmfdXO7NP2rFykBhY9BTWjZeMVc8xWUHoad8taKs0TyFIr6Uh+bjvVwwLjjrULW/WtVUuRyshpNoqTyTTdhrXmRLQi9adIu1iBSNkHgUhLMcmq5kTYPaj+EcGlWnyTfuVXuDSugsQMu0Ad6I13Ng05oXPOcmj96FxgV5J3i+X0xyadtBqEbkzmjzNvXrQBOV281Iv3RVbcdwBqwGCqKNQJFU01gR1pDIf4envTl5wWNSWfQfwgvN3h/Tjk5AK/kxr6Q8KTfvoG7dK+U/gvf+ZpbRbuYZSAPrzX014RuPlgYn7pBrgqbnTF6F3xNH802eMk18ZfGnT/sviqVgP9YoNfbvimNPPkPZvm/MV8i/tCaf5Op21wuNpDKTUU/iFLY8YUAcGg7VXpjmiH7xzUmAc8V6RyEJQt3xTlCjg8ml3N9KNpbmgAbCgc80iyrnGaf5Y7jJpvk/N0xTuAh9e1OSMHmneX+VSrG2MDGKQFdY+amWIEYp5jxjimsh9adwIvLCtUip705Y/QZp7IVpAe3fs8asJEvbCXDAHoecqeor7O+AP7RN18PdSTQPE93Nc+FpWWO2uSN76c3QAjvGa+AvgrfGx8XBM4WWI8Z7givpG4UeYeMhhkjsfavMxEFJnVE/Uizuobu1juLeVJbeRQ6SRncpU9CCO1WPxz9K+GP2df2hLj4c6tb+H/EV/u8JT4it552y2nSE/KM942yR7GvuKGeOZFaNhIjAFXU5VgehB9K8WpTcWWS0U1smhfesSrD2+ZeetQTbY4maQ7URdzMegHrU1cP8bPEMvhX4X6/q1vqUmkXNvbkxXyWZuzE2Rg+UOWHWhasqw/wv8UvCfjuxNz4d8Radq0QYozQ3Cgqw6gqcEfiKluNTi1C1/wBFuYZwWKM0MocBh1GQa/GP4geKpPGXiKSVL/RLi7BKbfDmmtbtcMT950RRz9a/Rf8AYb+F/iXwH8GbD+3LV7GTU5TexWsy4kiQ5wGBGQT1617uDw8FNSkyJv3T2DxZ408OfDfTEuvEGs2ujW7cB7iQKXPsvU/gKreEvil4O+I9uyaJr1hr8K8vDBKC4HrtPzD64r84P2srjxD4q+JOr6xrYk+xtdyW+nIxJiWGNiuI+wOQc985rxTwr461n4e+IIdY8P3r2GqWz74pVzz/ALLAEblPoa+ifLazRxao/cDRppGuJbQE+XjzIJGYsTH02n3Hr71sbdig+nb1rzz4ReLl8eeF/CfiFY/IOpWK3nlddoeMEr+DV30lwwmK7c818fjqcaNb3Tug20cp8WPBlx4w8F3Ntot2+l65HKtzZ3oIIgmQHa2MHPUg1+U3xC/Zp+JEPjC8judENzdzTmR5oh5aOTkl/u7RkntX7ES5VQRxu71nXEnc9VPB6V0Ucx9nG0xujfY+Qv2KP2cvEXwj0vXtT8RLDa3+r+XFHbxsHMcSZPzNgckmvqlrdViVB2AAH0q1y3cn60NbscE9K4cTiXiJX6GsIcgQQhYwKWWIMuDTtoUUL8zYrjNjLkjMMmMcUZ5rTurcSR8dazZF8s4xQQyRZSRg9KiJ5pMnsabTuKxTu7XzlrEkZrWQ89DXTHGOa53W4yisw45rWJLNey1YTQujgOChUqeQQRgg/wCe9fLXwx/YL0TQ/iFfeJvFF1a69ardNJY6Q0H+jhCxIMv94jPTpXvFjfNu6kdq6KPURDCWZuAK64abHJI357iz0mw3yPHbQQR4yzBERcYC+gGO1fAf7WP7cEviC0k8M/De8eKzh8yLUdU8sAzD7rJCOy9fmPpXE/tofHHxn4q+IWpeG4rmfT/C2l3HlwQwq0SXDbfvO38WSa+ePh94RvfGOvLp8QWJIRvuTggNETyoHq3QetejSp/aZnueufAS18F/Dvwvqfxa8XQQ6pOrmx8NaC2GE9wqjNy+f4VJwD0ypxmsH4OfDW5/aG8a65rfiC6mOnQv5t1IWzJPK+SIw3YKADwK4v4rf2rqPjyTwzBaTPPYyCys9OiiwFGBtVFA6Y5PuTX218DfhInwr8Fw2Plqt7Oqy3jL95pCvPPtXTKoo7G1Ok2z4+vPA+h6T+0lF4YMPkaGmpInlXB37l8vcFJ9yQPxr7u03R7bT7WKGCBIo4VCIsYAAAGAPyAr4Z/aj0+98N/Gy+1KIzQGUxXkE+CPmVVB5+or7b+Hvi2z8aeG7G/tJPNiljBLd92BnNcleTlFNHo0YqLsaEluGYmqs1mN2e1bVxGoU47dazLgMOleXax6SKTfLkHrVK8jLqcDitCSMs+cVFIm1SMUhnO3FqNue+aoTfL14rZuvl3AnmsydVZfetU9CHoc9rlwljZzXEvEcal2z6AZr4i8Taw/iDXtRv5DmS4mZ/oueB+VfXnxivjpfw/1mdfmbytmT7sBXxhja3+Ar6DAx0ueHjJa2KsnUjvUS/NIAexqab7xNMjAMvvXsanksuH/AFYHeomU49KnOKjmIEZqwIDn1qWJh61Gy5AOe1SRqGjwOD6moAVm5znNMYBjnvT9ppu3byaqwEN4v7sL+IqvFcNt2GrFwcsnpVWRcNkVz1EVqWFU49KXn1zSRkstO21ygOWTAoaT0plLtoKsPz70btvem7qT71AWHGTioWmK98U+kZA3agLERl9akWbaMioZITUfluvTpQSWvPDfeHNSpLtUfMQKzwzKeanilDttNO4GgkjdmOakjfzGw54qoZAvIzThnYD3p7AW2wp4P0o4PU1XVjinbqakybInZVZQAOaY9v8AL0pnmFeaX7TlcGr52LlGNAV7c00xkckVOtx2xTZpwaftGLlGedAADk1H9oBbgfLSNaFDg1J5OFGawNxNwbnFSIqYztBNI0aKuSaQSJjijUB0iqynC4NQtwMDOanWbf26daVV+bJFSAyNCyjNSrC3pxUm3pjip9rKoxQWd98GZzDfahEScEIy/wAq+ovB83mW8fOGxXyn8L5iviBkxjzIT+YNfTXgubOwZ4FcNXc6YHpXiBfOghkPOUAr5i/aI03dpK3AX545Bz6Z4r6duG8/Soz1xxXhXx008Xnhe9AXlRuzWMdxy2PlO3SMtk9Kn2pnAqBAoPXvU2VVRzXox2OVoRoQ3Xim+Sopxbd0NJ5h9KsgVI9zdOKR4TngYp0cm0ccVIX3LzQBAF2nFPUBepOKd5a+tNmIVaAJG2NwCc01oxjvVdX2HNSLcB+KACNwrEVM0aSgE8VEpSl3r6ZoA2PCN4uleJrCfJ4k2nHvxX1kjedZwSjOGWvjP7StvMkgYrsYPkexzX134bvRqHhm1nzztVvwIrjrLqdEC1dRLNazRSDfG6lWU9wetfVn7HPxxlv7SD4f6/O8t/CjSaRdytkzwjG6E56snb2r5XfDfRuKq6bdXenzQ3en3TWWpWc3m2tzH1jcZwR69cEVwzjzI2R+r9L/AJ5rivg38QF+J3w50bxDiOO5uItl1EjZEc6na6/mDXWLHOJX8xwU7YrxpLldjRFn8KbIoZSCBgjB46j0NR8rxmjcfWoL5TDsfAPhrS9QkvrPQNLtbyQ5eeGzjVyfrtraaGKaRfOMmxTncjYYY6EE0uTTZPumtY1JQfMmJxTVj4+/bG+Bfj/xrat/wiPkal4e857r+w5Ihm3mOd0kTgbhuzyCSM56V8eeDP2I/ih411qO2l0kaFa7v399eMdsY7gLgEmv2Dj+8D39aJI/myec16yzKVtUZewTZx/ww+H8Hw+8NabpkLForC0js4AR0jVQB+Jxk12SoJHHAye9R0+JtrZryatWVaTlI6IU7aIxdV8QS2c8kEVspKnHmSPkfkBXNzaxc/bUmllZowRuQfdx9K2vEUf+mOezc1g3UfesD26dCPLc6+3WKSFJYjvRhkMO4pZB8mMVjeFb5lV7GQ/LkvFn9VrelXbQcFWm4spBeuaYy7GyOT0H1qxtyDUM1uJFAZdwzmqMdRR8wqtNbbs4qVZNrEUu7dmgkzGg2Z+tV2baxBHFac6elZ88dBBEzjbWXrCiS1bjJrQZSFPNU7lfMjYdq0W5BxkitbyEdBmr9vebkC7hnrzRq1tt3MBWKs2G9xXZHY55o+Nf2+tH8S3XjDRJo7p7/SrwNBa6daQs0kTqoZydo+YtnjPpWx+zP8N5fDqzfbLT7NqECRzXyzDdM08gJjDj+ERxjAXHVsnPFfXKx2cV19vuI1YQAy5ZQWQAZOPQ4FflrrHxe8Qx/E/W/GWkatNZ3moX01xjcXR0Z/lRlPUBNg/CvVpRlUjZGKfK9T9AIPh34ch8SP4i/si1Ottgm+2Ay8DHWugZQOQDXzr8Jv2vNE8S+Tp3iZRoOqsQgnYj7LOenDfwH2r6MjuEmjV0ZXRhlWUggjsQawqU5xep61KUXseJftIfBt/iX4X+0aecavp7GWEkACVcfOhPbpxXyp8IfjVefBfWHS7FzcaRI5WWzk4MbA4bb7g+1fotJjy92BgHPavMrr9nfwFeeIJ9dn0CF9Rnfexd2MW/Odwj6A+tZ+0VrM25Nbo7HT7xNW0u1u41KxXESyrng7WAIz74NJIm3jFaIthbwqkYGxBtGBjHtVWbaw44NcstzqitDLaMqc1RuGwxNa0ynaaybqMtuwcVmzRGNctuZuKozqFAOK0Jl2tVO4XKk04kSPFv2jtSFn8P5oScfap0ix9Pm/pXygWy3Svc/wBpzxUl9rFjodu25bQGac+jtwB9cV4YfvV9bg4ctM+ZxUuaehDNwpOKjtBukJxUs2O9JZ/LFu6813o4iZVGaZKO1SHhqbORxjiqJZXA4INTx/dAqP8AxqVeOgoKEbhSagaTfx2p80m2JiOuaghB644qAGyNukVaRwKkZf3m72oYAqOKmSuNDIFwxBNSbuah27GzVhU3LmuNqzLQ5VBHIo2D1pnzKtRux9eakY9lAHegJuFMEh7jipdwCjFACrHgc0/y6bvqWNhxQBH5IJprJt7VO2d3FBkHTFAEH2Ubcjmo2ttpyBzVwsoX0pm4bh6UEDVt1aMNuOe4xSKoVsdqk84dO1Hlg85oAjJweKWmsp3cGk37FOaABs0nPelDBmzT6AGdfaoZIHLcMMVOxA7UjyrQBZSZm5A4pc7ugyahCtnA4FWYcx4OKk2Iyv8AeXFNAXcOKsTAyNmovKC9aAGH71OzipFHPIp/lhuAKAIYZvm6Zq2GZlznFQLHtbtUoy3Q4qAOk8EXRh8S2J6FiV/MV9N+C7grIAfrXydpFwLPVLWbdjZIp/Wvp7wnOfOiIPDdP8/jXPU2NoHtVowmsdpPbNeb/Eix+16Tcx9ivFeg6HIJLfB/u1zXjK1E1rKtcvU2ex8HXym2mdMY2NtpkTK2DmtnxhY/ZfEV/ARt2yHj8ax2jWNBjrXow2OSW4rMWU4psas3G4ilhYM3tVuNVXnFaGY1Iz260FG2kdaUnax54pEm3NjBoAXbsXA61WdWZiccmrcjlF4FZ0lxJC24igC6sBYcjFTW9nbsxMj8gZxWXJfSNgkkD0pI7g7gc0AbElrFyY+RVWaMngH8KrtfNu4OBUkLy3DZTmgCt9lkY8A4719R/Bu+e88FWyN1WPaR/unFfOlm0kBIdB617t8D9QFxazQk/dZlA7YOKwqrQ1geiHjH0qrC2LyVPX5h+VWG4yvcHFVT+7vh/tJ/KuA6NT6r/Yf8WGx1HxD4VmlJjutupWq+jD5ZR/6Ca+uvxr8w/A/i648B+KNJ8RWrMr6fOJJApxviPyyKfbbz9RX6Y6TqttrWm2t/ZyCW1uo1niZeQVYZB/WvMxELO5rHYtsu6k2U6l21xFkXlUGHNSUUFlVozGelK3zDipZG9Ki3UajQlKv3hQ1C/eFSXHcwPFK+XdqexANc6/zV0fi5szxf7uf1Nc43Wg9+l8A2JmikWRG2upyK7i3uF1CzSdejDkeh71w3PYc1veF7iTdNAQTGfnB7A9KDDFRVrmpIuM5qIgr3q1NGfXvVZueKo8jqVnpq9alkX0FQ7se/bigkew3cVWmh+WrHqD1+tKcFcd6AMaSPb1qnMo5rUmjzmqckfXirIMDUICVJxXI3kJVmx1zXcXina2RxXN31oo3N610xkYyicJ8QL97H4feJpIxl10y5IH/bJq/Kc4XgDjGc1+qPxamTT/hj4suH4WPS7k/+Q2H9a/LGRScA4yBj9K+lwKujhqWRXkVXUqwBz1BGQR6V6H8Ofjt4v+GM0A0zUWutOQYbTL4mSLH+yf4PwrgGj+bJqKTKsfSvUlSjNWkjONRx2PvP4a/tWeFfHE0VjfM+gaq45gvMGJiOuyT/ABxXtS3CSwhldWQjIdTlSPUHuK/KYsGUKwzj15H5V3/gf44eM/APlR6TrEktlF93T78+fFj0BPK15FbA31iejTxdtJH6JhlfJBzjrUVyo25Xmvmzw1+2hpNxCn/CQaHcabcY+ea1bzoyfXHBA9sV6P4d/aE8DeKIwtp4js0kPWK4bymX6hq8meHqRex6lPEQlszt5I5Y5Cd24VTm+bkintqUMi7llVo3GVcMCD9DVWS4Xy87htHU54HvWHs5N7HV7SNr3Kd1NFuMY+9ivK/jL8ULb4b6HuVRcatcZW1t26e7N6AVseNPit4S8Jxyy3mtW7y5x9nt38yYn0CivjX4ieNJ/HXiy91a4MnlviOCFzxHGOg+tejhcI5SUpHnYrExjG0TC1TUbrWL2a8vZmuLuZi8srfxMev0FVHb5uPSndVqFm+bFfSpcqsfPOXM7kFwzdMcVbtV2Rj1xUUK+ZJgjjNXG2qPetIkMjaMjmonGeKmLZqNlPWmyRir6Ur805V+XNN6k0iyrdYYgZpnmdl5pGHnSHPA708KAuBUMCNadk031penNQwHEZQkdKW3lIytMU9B2pGby2zWMlcot+ZjjGRTH2t0oVhIowaTb71gWL5KjkEU0r6UbyvOKd5mRQAiof4mpdxVhjmlpVwe1ADFZn6HNWZEZVBJxRDCjYY8ECmzK27huKAG7iPemtzS+YFIHeplUt6UEES4/iGDT8qOhpJAvTNROgx8p5oAn/GmSBe45pijpzT2UsuaAGLt7Clb7ppdmF4603a3egAGO4zUUiE5IHFS7TQ3K4oAux7V+9UjyIFAU1HJtZgBTGjHepNLj+gzSbgcA5oDYGOtDMOOOaBD413c4wPemSTGPOBQM7jg02VDtye1ACqztgnvT9pXnNIbroAOgpscnmSHf0oHcVZihDdcc19NeCdSWa1spB/FGp/QV80R+Xxn1r3j4Y3huNDsHYYwuPwB4rmqK6NqZ9HeG5Qyrz1FVvEkOY5PeoPC0xMaEHtWnri7omJ54rhZ0XPiT4uWP9n+NrgquEkG/wCua4xp0bAC8969d/aB01IdUtbkDazAqRXkkarIucYrvpO6OSa1BCi/d60/zKT7PtantDxXQZkLZZjinrIsS8gk02ScW6liM1mS6jJNkAYGaANWbUAsfy9fSs2eZ5GDED6VHb4EmXyw9KuTQoyDbxTsBUkYycHj6UbQFznFD4XikXexAx8tMB6qWxg5FWreZrb7pwe9LFEm3A602QJH15qQLX9pHdnqenNetfAbWP8AicXNuepVWH8q8XhYM2Qeleg/B+/+z+MEUdWib9MGsqi0LjufSlwNkjg+tU5/lmgcepB/Gr19/rs4xuANZ14dsakcbWH8689nUadth42UgMO6noR3B9jX2v8Asa+Pl8RfDyXw7PKHv9Ak8tVJ5Nu3MZ98cj8q+IrOQLn/AHa9J/Z1+IUPw2+L2k317J5Wm6h/xLbv0w5wjH6NisakFJAfoo2c89uKdUzRqzZB3D19ab5deRJcrsbR1IG+Wjd7VN5ftUTLg1maJEbKMZqJlx0qzt3LTPLoNCDmlz6CpfLpm3k0alamZ4isWvLFZIl3unVR1xXJ/ZZmYIkbM/0r0FPlPHFPWNMn5R+VSd9Otyqxyum+FZJlEl3+7Q9EHWuhjhjt0CRoqKvHAqC916wtLw2TXKyX/X7NCDJLj/dHb3q3DaajdthbL7KmPv3T/N/3wOfzrrp4arU2Ry18QurIWiD5H41RmubeFxHu8yUnhI13t+Qrfi8MqVDXVzJO3ZFIVPpgVft9PgteYIkiP95Rg/nXqU8sk9Zs8yWJS2OV/sXU70qEt47SNv8AlpcNlj9EHT8TXN/ErwPrbeG0XQ9XuLe+kuI0mlyqqIScPjjjivVG+VTjj6VXvoVuLKZGGQykV3ywNOEGYRrtzOBgt/s8McSszhFChmOScDGT7078KtbA3NRSR18vKPK2j0blZoxUEkO7IFXGO0+1NMZbkUiLmDqFoVXjvXNX0JUsCOM13U1tu4PNYWqaYxJ+taxdiXsfOv7U14NL+A/jCYnb5lqkA9cvKif1Nfma0xZssgVsnPpX6K/t2THT/gi0Ibb9r1O1iPuBvfH/AI6Pyr865drsTwcmvrcvXuXPNq7jWO/kYqNow3XNNZGjbhsChZhuAY7fc9K9YwGvkVE0zLwOKsEbvrUEiFfelYBFk25P8RGOtK2JFAZVYejDNQLnfz6VYUj+IYFJxT3GpNbHT6L8UPFfhuzFnpfiC9sbXtHG+cfQkEiqOsePPEmvE/2h4g1K7PcSXL4/IHFYLMuetJuHbrWfsodjT2k+4u6KEmQLmQ9T3J+tU2+YmrDALyR1qtI23iqsuhnJuW4HMajJzULOWbAolYvwDz2qe3tehNXYRJbxevFSsoPrS7gvFJng1aExu0e9Iy8U9eVpG6dKZJFyvXpUTNu9qkkbjBqu0m1SW4HaobsOxGwHWlwVTPc1Fv8AOYgcAdalc/KB3xWRRF1zR14ptSL90VBWom3byeKSTH1pWbccVF/FUsNSxa/exipjGM0yGP5gRxUxjOawasWQsuVIpQqqo7ml2n1pNrfwmpAXG7oMVKqgAUzDL1P5U7aTQBN5gUcKKazArnbUbAqoNPWYcAijUCtJlm4GKkiz1JNWGKHtimlMqT2o1AYyK3rTREo9afwvJo27uc0AN8vng8e9G7bkZprId2c0n3qCBxYYo425zSbc8UyRSq+tADt2O2aPMX/IpittUZ4pHk28mgC390k03zlVuaryztMxC8UJGSvWpLLhkWRjil4qGOMq2c9qkYFe9AFjhVPNVpHC96VkUjknFNKonagCOSRmwc47U9AepqwsMe3LUfIPloKsRSM+0DtXsXwcvGm0EoT/AKmVh+eDXj8spC8dQK9C+DuoFLzULck7SqyKP0P8xWU46GkdGfUvhO63QIAc4FdVqI8y3De1cF4OmPlgZ68V3rMWs/WvPkbnzj+0Pp27SEuMcxyD8jXz1AwUkHrX1h8bNNF74buwBk4yK+TF+SQ5HNdVF9DGoXhIAvHSmvMPWqdxcMqYUGqW6aQE5auswL86CRTtJx6VmzR7WweBVqGO58snaTUMyOzfOpAqgK5PzDaeKljeT+9xQ0K8EGrVjE8gKhVK+/WgCrMN3SpoY5to+UkVb+zw2zbnAYn0q5HdQxoCp/CjUDJ+y3EjkhSv402a0li5c5Nac14wyUYYqrJqTupUopPrUgVrdWzjBzXY/D2T7D4q06ZuBv2n8eK5y3kEajZ8zd6m0+7kttWtJsEbZlJ/Oplqi1ofYjZMUDHoVAH4cVQvvmt5Aas2snm6XbuagmxtcE5Nec9zpWxNYtujT0IqprFzFZ2FzJM2yONS+7+6RyD+YqXTW/dwnsBXnXxy8QC1sV0qOTbLdHMgXqE//XihR5nYLn64fs8/ESH4p/Bvwr4kjkMj3VkgmyORInyMD+Ir0Yk5r8/f+CV/xZ+2aH4q8AXtwGns3XUrGNm6RvlZAPowB/Gvv7zR7mvHxUHCdjenqSAZpjKTSbjt4PNCMehrkOgXaduKbtNTLjvRxQK6ISpxWV4i1yHwzpct/NBc3KR/8s7SAyyH6AdPrWzt3UbSvQ4NBSkr67Hgt9+0Zcanq1to+jaH9gubqZYFuNZLKqFjgFkUdMn1r2Hw78Ob1YlufEmu3Or3vJaG3Jt7Rc+iLyce5rx79rq4tfCngOy8TyWUbm01CFJbzo9uhJw+R1G/bnPrX0P4X1yPxD4Z03UkYFLq3SUEEHqoJ6V7mX0oSu5GmNnH2UJUFbuW9P0mz0m3MVlaxWkROSkKhAfrgc1OyhRnNc54y+JXhnwDYyXOva1Z6cqjOyaUbz7BetfOPj//AIKJeBvDyzR6BYXfiK6ThcfuYj756n8q+gTjFaHjxoVq2qR9Wyfr6Y5/Kue8UeMdF8G2rXGuara6VCvJN1KEP4A8mvzY+If7dPxI8XNLHY30fhu1kz+6skG7b2+Y814RqnijU/FV491rWqXeqTSNkm5maT8snj8qHVO2nl7+2z9EvH//AAUC8FeG5poNCtbnxBcIdvnYMMJPtn5jXzB8Sv22viJ40kmj0+7TQrbcHW1sV2MwBzgv1Oa8HxFHGHIXjouOapLMftBlIxzxxxXNObkj1I4alBaI/YTwZrSeKvBuiazFjZf2UNwMHuyAn9c1flj5NeKfsO+Jn8SfAHTbeR3kl0q6uNPy/Xar7k/8dYV7rNbsScMMfSvlakbTZwTtGVjOaHdUawlWJrQ8nFRyQnrWdjBsqNGT2qrdW4krQ2Go3jzTIPib/gpJKLP4aeGbVRzcawXPv5cLf/HBX51lvmOetfcf/BTbxMs/irwb4bjc7rSymv5l7Ayuqr+OENfED46Fc19jl6tSRw1dyFSOeeaaxwozTmXHQcU2RS44GK9c5rkUiFm+Vjj0prSNGvI3ClYEZGaarc880rBcZ9oHRgVqGSTa3yN1q2drLyuaga2SQ524qSiv5/zYNSKyNz3pkliGDYemLp5bgPzQA9rheRu5qo0jzS7V5q6NLVSCzZ45qZY44+FHPY0rAVrW3MbZY4qw0mOBSlgRjpULNtbrkUwF/hNOHCjNM65p55AqyBee3WkdjtIzRu9OtNZhgjvQBHjdgmoZk38VYZdoHNaGjeHbjWJd6piIdz3rCpJRV2axi5aIxVVVBwORUcknyiu+XwKI4cupzXLa54bexbco4FcqrKRo6bW6MPJNG0+tGPL4PBo3N26VomRYdRR/ERg5pyxM3QdaTYWFhult25Gatf2hFJHyDmqT2bZ7Go/sr+uKxcrlGl9qik7kH6UjTRoOuc1BDZ/u9zP83ake0kLZDbvapAuLNGyj5QT61LHEzcjvWdHYzu2KuNp91HCGWQ/L/CKAJUxuMbYJWpBCuz0rFj1DbNuk3Hnn1rQ/tKHjaWH1FAErQ7enSk2Gl87zACKVV3UAN2N6UeWO9O8z2NBbigCGSHcpA60n3eCckVJ5gzjpS7l9M0EEDA7aAgxnODVrardBTWiGPSgCv2ywzUcihucVb8sAY61HJsXtQVYlWFI8nFM8oN7CpVjAYjOTUix/J+NSaEEa89adIKlWAKTk80ntQQVdp9adsLY5wKmbGOBk1C6ySfKBigpD/ur1yKTzUGOKaq+ShVxkk0mFXjaaCRj3QJ4BzXZ/Ce8b/hKhEQB5kLKP0NcdGu5jxXReCZxY+JtPkx1k2fnxUy2NIn1R4RnKsqnivS7XDWpAryTwzNsmUV6npcu6PHbFebLc6ehx/j+x+2aXOmM5Q/yr4rvbVobyZDkFZGGD9a+7fFFv5lq35V8WeO7E2Piq/iPA8wkCtqLszKpsZKxqygMKkWFFGABTVj445p/lk967jnDaB04FMNr5p55FSKh6A0bmVsdKAK0ml7vugVAbF4c8Y+laisdvWn7d3NAGZbWMqSAvgp3Bqb+yxuO0cdavxgNwelK3tQBliAR5BXvVe4UQnJQYNbXlhvmPSqV80K5Ugk460AZnnGIB0GM0yS+kZg5/h549uamk1ACMJ5YxTftEdxC0ZjALcZAqXsWfX3he6+3eE7SYHO5Ef8wKsfKWOea534U3327wBYHPIt1H5DH9K3/evPlubrYZYufJx025z9BXzn8RtfHiLxlfXSNmJW8uMf7I4r2Dx14lXwz4avpQ37+VjFGB6n/62a+eYfmBYnJPeuzD07u5nKVmewfsq/FJfg/8cvDWvyvstDP9luznGYH4b8Bwa/bmynjvLWKeJt8UiB0ZehUjIP5V/PUhLblLbVIwfxr9s/2NfidH8Uv2d/C2omXdfWcH9m3in7wli+Q/iQM1x5lR/wCXiNqNTWx7RHn3qdV9aZHnPSp0XdXzx1cw9VGO9Hlj3peVppkxQIXhhTWXiig/NQBzvjrwbp3xE8I6t4a1eBbjT9Tt3t5FccDIwG+oJB/Cvzb8bfHH4p/DuzTwPF4kutIsdHL6eUtSEkYxnaSWxnpgiv1BK7c+lfEn7dnwbk8ybxpp0Qa2uVUXpUf6qVRgN/wIdfpXfhanJLlOzDtN8rPirWNavtfYXWp6hcX0pPL3Ehc/rUccxjj2xBVLH7/esyNvLjYZ/iyKQST3VyqwptO7qele7c9Pl7Fu6tirbpJMse5NQWsiw/eOTnjFSXTTIds4UlT+NbPgjwqvijWBDKWjgQGSVl6gdgKHNJXZrSozrVFTgtWUFm3SfMMjFVL6YMoHO1fc16F44+H8Gg263unO7Wu7Y0cpLMmehzXnbNumZcAjpUxkpao3xWEq4WXJUWp9i/8ABNz4hGHWfFHgu5eR0uYV1S256MnySgfVSh/A196tGMkHqOOK/KT9k/xB/wAIf+0F4MvHJWK6ufsMm3usoK8/jiv1cK+WSv8Ad4/KvFxMbSufNYiPLIqyIKjKfjVmTA7U3b3xXnmHKU2jJ7VGYSzEDr6Yq9K8VvDJLKVijjUu8jNhVUckn0Ar5a8YfEjxt+01ean4W+Dl3/YPhm2Lwaj45uEIE0g48i0Xuc8b61jHmYnGx8U/tyeIH179pTxaSyuln5FlGVbcAsceCB/wImvnp2AY5rvvjr4Di+GfxX8ReHILiW6SwuNnnTymSRyVUksxHOTmuAY7uoxX3GFio0lY86ruRtJxxxSY9zSbd3vQ2VxXccpWbBY5PFIdoXin/hSMm4ccUAV2YnvilDFV607y2HvTH3ZAxSY0MVuacsp7VFS7sH5eKkoe05J603zD6Uz+KloARuDjJIpxYcDFM2szHmpCu5QSaABm9KRjxmjcu2msflqmSx4Y9aYx9Tiha1tB01b68VXGVznFZTlyq7HGPM7Fvwr4SufElwgVGEIPzueh+le7aP4Hj0+0SMQqNgAHHSm+B9PhtEhVIwB0wBXqdvYhocsNor5zEYpylZH0uFwqUbs8q1bR1t4zlMV5x4i0n7RuVUr3fXtHE24j1rk5PCb3EmFTLE4rkhiHF3N62HTR4HN4Nlm3EIRVSx8H3E10I5fkj/vd6+m/+EHg02zLzplyOlclqnh9I3LNEFB6YrsWK5jzpYaxxGl+EdIs7fPyzTdyTXD6potwdYmjt0IQtx6Ae1esQ+FZLu62QKytXdaD8KzIqzTRDfjrjmk8SSsPc8Gg8E3E1uu6P5sdcVn6l4RuLNMlc4r6rl8Bi3iI8rH4VzHiDwcgt3+QD8KccRdjeFVj5j2+UpQjkHvQF71veKtHGl6pJEDhjztNYXKnBFegmeY1Z2Jobj7Ov3cjNXPt6FOAay5MjntTFmbJqhEd5DHNI7qmGPYVWTS5+pU7a0mj+YE1dhlKoMnjFGoGfGGjj2lSTQsjqfQVrRsjKfl5zTJLNZN3Y1IFDzhjnrSmQbRio5LVlY9zTPLdetUA7aWOSKfHycEflTFZl5I4qRZNvzY4NAEjfLwKbuI75pzSLtGRzUMkn91aAJN2etMeHzO/FVmmk9KWO4bvQBp7QpO01F5g8zBaqUmoE8KaSPdK26pKZeaQBtwOR6VFJNljimx2xkbrirX2ZVXpQSOghWNtxGSaVoWZs9Fp3l8AA809VbvQBDdW7NECpyaLe3O3LDmrajvU6qu0UAZyxLvIA5qaGF47mBk6q4P61Y+XdkCnrzkdyOKTGtz6J8O3I3QsTjcAfzFesaHcbo1wc8V4Z4QuPtWj6fJk58scmvYfDkx8lec159RWZ2R2NbWo90TA9CK+QPjTpf2HxgZQMLMgyPcV9i6ku+3OfSvmf9oDTVjmtbnHPmFC31pU9wnseTRwjYCBxT9pVcYqC3kO3B7U6SbC9a7ziH81CWIcnFL5nfNMLE/SrAdvNSqdwFQhTT0zSYE+33zSrTVk+bFTBlP1oQEZG76VDcW4ZMjmrDY28VTladXJQZU0wMyby4ZMMnFPSa0VdoBBpJgbhvnXBp0MMOOo3dKHsB9C/A2cN4REYJwu9R/30a7Xdjj+Zrz/AOBEgk0ieJWGFlYfnzVn4peNh4V0qSGMZvLgFIx6ZHU1wyi3I2TseU/E/wAUNrviSeFH3WduxWPnjPc1ySMVQ+tRNJuYsxyW5Puafu+UYr16ceVIwk7ssQMMivrX/gnr8fF+FPxWPh3VLop4d8TBYGDH5ILoHEb/AEboa+REJVqtLIy7XSRo5FIKMvBUg5BB9c0q1P2sHEqEuV3P6Ho85wRUy4j5r5N/Zd/bH03x/wDD3wVZ6wWm8QSzjR9SuA4Hkzhf3UjKB92XaefUV9XLnJB4Ir4utTdOXKz0YtMkaTJpKaBmnfdrlNhdppKNx6GiqRANkrXK/E7wLD8SPh/rvhqVxH/aNs8aSEZCOR8p/AgV1mOKY2QRg81cbp3RVN8sj8TvEHh+50HUr+wvY9l5azNBNHj7rKxBH6VtfDXQ7W/8SRLcpvjjjMgQ9Gbjg19Oft0fA9vD/iYeOdOjLabrDbb5FGBDcAYDfRwPzr5Y8Pak3hvXbW7KyLCrbX4JwDweK9yNTmp6H1eWyh7aMp7HruueBtN1u1eMW0VrMF+SaNQCp9PcVzHw30G/0bW9Vjubdo41CoshB2tg9jXo8DLcQLIrZV1BBqZFAHqeM1wupLY/VY4Gg5xrRWpkeJrSO98P38bj5TESfw5/pXzfMoVgAfmBPPrX0f4tuks/DOpSFgNsODntk4FeAaPpt1rOpQ2FhaTXup3TBLe2t13SOT6L6e9dVCairs+Q4klFVIncfs+6DdeJvjZ4DsIVw/8AbNvOWYdEjbe5/ICv11bDMW9ea+cf2S/2WB8H7c+JPEaxzeLbmPy44lO9LCE9VU93Pc/hX0jgDtj2FcGIqc8tD84ry5paEOPXgVjeMvGGi/D/AMN3uu+IL6PTdLtV3Szy/oqjux7CqPxK+JmgfCfwnceIPEVy1vYxt5aRxjdLPIeBHGvdjXjHhf4d+JP2gfEtp42+Jlqtl4ThPn6F4LkbKj+7Ncju2Oin1rBRscjkkZb+F/Fv7X14l/4glvfB/wAJOttokLmO91hc/fnP8KEY+Wvo/wAO+G9M8I6LZ6To1jDpumWaCO3tLdAscajtgfqa0kAWNVGAqjAAGAB2AHYUm4VRk5H4xftgWL6f+0f4+iZCpfUmkGe4Kg5rxV4+p719lf8ABTH4fy+Hfi9o/iaO3Kafr9kqNOvINxEdpBHYkc/hXx03rX2uDmpUlY86oveIf9WvUg1Wm7k96nncZAqrcZZRivQMbMBIT7ilWQZ9KYrbVpN25qCR38R+lMaPcM0rMRwKGYgGgaItoZuKYy81IPl96a/y1LKIH60NnaOaX1NRyEgZrMB8e70p7E1GjdqfxVgLyaaWOadxSr9KAFRQPqa6/wAH2paZMda4+Ng02Pyr0XwfsjCH7rdzXLiPhOmgvfR7H4StxCiEnnFd7HcZhHNeb6VqsMEKKrZbHNdto5l1NVWMEg9K+VrLU+vpNcugs8Ut9OYk5GeorqtH8PRWNsJJV3PjIFXND0NbNdxUM5rZuIhbw+Y3zNjhe1clma8pwXiC3iD5cYZhkCuYt/CNxrVzhOEzy1eg2fh6TUtSmuLo53fdXsK6/SdIgs8BUUfhRsZSgc14W+Gttp9uHZAZCOWIrqF0iOHgKOK3UI27QeKYwUfWncx5bHLXujrJn5RXB+MNLWGB84FenapqEdvE3AJrw34t+MVs7OQA4b2rpo/EYVNj5j+IsguPFFwsbAhODXN7So65qXUrgzahPKx3M7li1VvOBOM170Nj5yp8Q84xz1piqFYnFIWB5NRs5HQcVoQS8MoOeRUkdVo5BtNTxSA0agWYEcvwQPrUqTPE5GATUHl9wcGkmVxgg1IFiRS+WPXtULW/mLsY7eKZHcGPcChOelH2gqpL8UARmxKrgNxTVtZdpAYVajkDfMDzQ0hj5NUBnzK8ZO4cUgYMvPFaG9GHAz9aa9lFKu7nPtQBQVQelBUL1oe1lSTCdKRshQGHNBAscAbllx9KuQwKnAOafFLEynBwKkVccj7tSaXJFjWPBFD/AHScUi9alLKFAoER/NThupaeo46UAKvyj1p2TSU5BmgAxjmpI13A+uKZjPFKsgXjvUAev+AdUW+0eIeUkLRHy9sYwOMc/WvY/CtxuhHpXz98Lrot9sgJyQyuPbPX+Ve3eF7va23JxXHUR2QPQrjEkPrxXhfx70wXXhq4cL80TCQfnXuEOWt+teffFLT/ALZoN5FgfNGR+lYx0ZUlofIkUgJOOhGRSSozd+KBH5dwFPO35fyNSHPSvSi7o42tSspfpV6NflA4zURjpyt8wGCDVklj7vYU5FUnJqqZCGxmnLIc0ATiMKc0/gjjr7VEJgxxSq21jQBIF570uw+gxSxsGXJp9AGXqFg0i/IcZrPtdLBkw75b0zXR4BXmq81miybxwfWgD0v4FTRaPb6h50yxwxOJGZvQqf8ACvPPiN4qj8XeJJriFStpG2yPceW561nXWtT2unXVnCzLHcsvmFTjhc8frWNGu1dveqhDW7HclVNwPYCjb2FM/iqVD613GY+NeMmpf4c5pn3lyOKTafWgNT0f4C/EC1+HPxU8N6vqUs66NFqEEmoRwt/rI1bKkjvtYg/QGv3ZsdUh1azgvbSZbizuo1mhlXoyMMq34g1/O68nylRjB9elfZn7HX7YXxO8MjT/AIf6TocHjeyhSR7TT5JjHdKgGSqOSdwGDgV4uOw3tFzI6Kc7aH6wJnbxTtpYV84eG/26PBTXyaV410nWvhzrR4a31y0Ihz6CUcY617z4Z8YaJ4z08XmgavY6zbf37GdZQPrg5FfMypNM9A19pZqXbSCT5SaTzt1TytASfw1GWGaDJUTN8xq0Z9Sj4m8P6V4s0W70nV7OK90+6QrLDKuQR2x6EHkGvg74rfsR+K/D+qX03hOD/hJPDu0yRRK4W6iH9wj+PHqK+/Gb5uODUEjEYPUr0J6j6VpGTjsddPEumflboOreI/CKjSdc8Ka7H5JKRgWEpk9gflwfrXeaHoPxG8VcaH8M9dnVvuzXqfZo8euWFfov9okblnYnHUmot7TZ3szj/aOabnqfRU+IsVTgoRZ8K2v7IPxI8dXVtB4z1vSfBmjXEoC2lixu7mQgbtvYAgA8nivqv4P/ALPPgf4I2ar4e01W1Mg+bq91te6k9fm7A+gxXfyLE0iOVBdM7SRyM9aDcbmAJwv8qlyb0PGxOOrYqXNVdy20/wA3b8K89+M3xq0v4P6FbTT20uq63qEn2fS9FtTm4vZj0CrjhR3Y1hfFP43R+D9Qg8NeH7P/AISLxzfL/omkwkfuwf8AlrMf4UHFZvwl+DE/hvV5fGHjLUj4k8cXSEPctzDZKTkxwL/DjpkelEY9WefKZQ+HvwT13xR4oi8efFe4h1PWk+bTfD0eWs9KB9jwz+5ya943bs85Pcmqn2ikM3FW9jk5uZlppMcUzd71U+0UnmVizdRbOD+PXwd8O/HL4c6h4f8AE8r2tkhF1HfwhfNtWQcOhI6kZGO+a/H74m/CXU/h7c3c0V0mraGspEV7GmyRUzhTJHk4yMciv0q/a4+NX9j6WnhTR5N9/M6+eBwGbGQhPoBya+R7/wAE393o90PtzS6hdYaR5BuQ8jcu09u1elhcVKjp0Pr8Fw/9bw7qTWr2Pk1m3YPXik3e1el+Mvg/Np15cSaeDZRxIHbzTvgbPof4a85vYZdNnW3u4GgnYZC9Qw9QfSvpqOJhVW+p8njMsxGCk1OOhTZqM+lJIcYNG7ctdtzxhSSy470mG6UxWbccGlWb5gGp3JsKcY9Khkkx3zSyZPGai8upCwm7PSl/WlEdeg/CTwj4c1y61PUPFVxPFoumRpJNHbkq7BjjqKAsefeWF5yakaNVQMGyfSvZfi54c8KzeBdF17wZZeRpjXMkU0hVvMP93fn6GvHNobpQUMC7umKANrYo5WkYd92DQAgYR7nPG0Z4r1TVNAtPCPgu01A3ckmqO8cUluGG2N2TeQRjIwPesLwb4V+x2dt4j1W2ZrDzCLG3b71/OPuqB/cB5Y98Vc8QWstz4HvJ5ZDPe22r+ddseCfNiUBgPTcGFZSs1ZmseaOqNvwTcSX1wjSM2PTNfSng2FFtI9gAOK+XPhzeBvKG4V9P+C5F+zpzzivmsXHlkfSYWo+XU9EtVVVDHrWZqF2slwyA8Kasx3ACE+gzXNRzGaaaTPU8V5x6cWbdveCGTJbk1dh1AKc7q5hWdm6kkGtjS7GW6XLcVDKkbv8AaI6A81Bc6hJHGzVLFp4VhuOaLy3DRmNV60I5pM4PxBqU0wfaTxXjfjLSJ9V80ygtnoK9+vNBY/eHWuV1rw2u0nbzXTT0lcwnG8T4k8Q6a+m6lJGVwAe9ZTA9cYr0H4sWK2fiGZPSuBavepu6Pm6qtIjydvPrRz0qYxhlzio2StDIjwPQilDFemaXbjvSUAWobrauG61N9oB6c1n1KvQUAXhdBVCsBn1xTWljb7wFUmXzOR1pvsTQBopJDvGOBTpkR1JU1nKg2kg4p0bHpk4oAsFUbo2PpTgwUfeqvIT2qMyZ4IoAuswGCDniq8gEnFRrJxSx5MnWgCS3slUhmJL1b+6MU3cA1O+8uRUgALlhkcVLs3dKYrcUKfmNAEysOmead+NRLwS1O8wetABu2gim+YfWkZg1JQBJHMPWnLINxyeKiC7c0A4pWLOy+HF0I/EDICd00TL+XNe6+F7grMFzwRXzl4RuDbeIrFw20GQKfxr3/QZvLmSuWotDaDPXNPkDQ4zWF4qtvPtXXGQRitHSZhJGuDTdcj327cc1ym3Q+IvE1r/Z2tX0XZJ2x9DzVMM7qM9K634sab9i8TXRVcLJh/6VyayDaMdK9CnqjlloSbTRtNJ5gpEuAzYArUiw2QHdSoKm27/pTPLEfWgTHKKdGCM05SvY80KKBEidKc0xRRgZqMq3aoZJGhPrQBJHeOxwwwamd1EeWqpkSAFeGp4f5drDNAGZeOJJmYDAqow5JrpbTw++uR3Udqm6eKEzKo746/zrm2yuQQQfp74rog0Jib93FSR8flUee4pyybmweK6CSRfvYp/fFRE88U5W+bnrQAp61oeHfEep+EdYtNY0a/k0zVrKQTW91EcNG46GqCY3YpWj+n41Eo3ViouzP24+AvxE0P8Aag+Bejavren2urStGLbUrW+t1mVblAA5wfX72R61zXjL9hnwFqkz6h4QudS8A6x1E+kzkpn/AHSRivmT/glj8QLyx17xd4TmkV7C8gS+t13crNH8rnHurJ+Rr9G/P98V8lXTp1GjtUro+XrD4S/tJfD2ZD4f+JumeLrJOln4gRwWHpuIOK7Nfjz8UfCcRPi/4OXlzHCv7y88M38Vyh9SEbDY/CvamuMD1prXxTDbiv5/zzWPNfcOZo8c0H9t/wCFeq3QtdU1a78K3o4Nv4hsZLTB9N/K/rXp2i/FTwh4k2tpXijSL8N93yL+Nyf1qDxBoeh+KLdrfWNIsNUhY5K3trHMD+DL+ua811r9lv4Q61IXm8BaPFIf+WlrEYGH4owqbIalc92WQOu5PmX+8pyPzqEsJOjA89iK+dP+GQfhmiOiWWsQxN1jh1m4Vf1Y1Stf2Lfh1ZztLaTeJbZm6+Xrkq8emQKegH0zsdf4SfpUTNJ0CP8A98mvnuT9kXwXJGFGqeKoQOQY9fnzn1qxb/sy6Na25hTxl46EQ4VF8RTKFHoKXKmXF2Pa9e13T/DFhJe61e2+lWsYy0t9IIVx35YivCda+O+vfFhrnQvg7ZtIGOyXxjqcRjsLUZwTApGZm9DjGec07/hkX4dXOoRXWsxa14n8s5SHXtYmu4wf91jj9K9hsrW10mwt7Cxt4bOyt1CRW9vGI4o1HQKo4AFNRSCUjmvhX8J9I+GOnySQvJqniG9XdqWuXnz3N5J1JZjyFz0UcCu3kmB6VWWbinZ3c02czbJ1k7ikkm3YFRbgq4pitubrWTehtTpuTuTct0PfFch8WPihp/wj8H3es6i6h0XbbxEZaVz0AHpnmofit8XtE+DnhttU1h/Nlc7LazjG6SZ+wA7V8UeJvEmv/FjxMdd8SyFY433WWn5JjgXsSD3qD7TKcnniZqcl7pm2s194o1+68R600r3k0jNBHJ/yyVupP+0a2161XLOp55/Gn+Z3rVI/V6VONGKhHoQahYxX1vLA/KyAq3HUelee+NfhXaa8sK28MYhUfPFJ04XAKn+E16Nu55pskgVcda1jJw1RjicLSxMeWqrnx7f/AAy1uO9uVtLb7TDGJH8uSVVkRUyW5YgPj2yfauO8xZApRgUYZFfX3xKjtU0eGTyGm1CNmFmsKfMXIx27Z615lL8DzeQQ3moWckFxcbWljsWCvGzcs2CcHp04r3aGOVrTPybMuHZwqt4fVHhyttHselI/zcGuz134ZXOnQ3Fzp+oW+sW8WT5JUwXYXOOYm6n/AHc1xS5ztKsjjgowww+or1YVoz2Z8XUwtWi7VItB5h9KdHmQ4xn8KFjLMBjJ9AMmtvwz4X1TxZqkWnaJYzaldyHbst1JC/7x6AfWtzn1MuNdikkN9FGSfSvTdQ8LP4D8FxWN1dL/AG74iaN3tYSD9lt05+Yn+Js9K6NfBugfCOFItU+z+KfHjgNHpUTBrWxPZpCOrDmqNjorxXFxqOoOk+p3DF5JEXAXPO1fQVjUqKC0OvD4eVR36E/hnWB4EjNtFBb6pYXi+XdafKw2ycfeHoao33hf4feJ5oPs+r3HhC9mZzJb3UPm28WOg357+gp/9k2VvcC5gSNDnLHGSfxqG81C0tZFVwjzScJCq73Y+yjmuaNeV7WOyeFprW9jI1D4Z+HtJ2ySfEDTbtD/AAWVq8rn8jWhpul+GdKtW/snRptY1A9L3XiFhQ+qwL1H1NdPpvws8V69HFPaWFjpUcvIa+kw4XB52KCexrSHwJ8XTQkr4p0kcZUC3fk+nWuhubWiOTlpQerucXfXF3cyfary6a/vQmxHYBY4h6Ig4VfYVFpLTaTqAvngXUbaZfLvrFyALiLrjPYjnFdm3wG8atsMOraRcO3BDb0H5kVz/irwn4t8EWMc+s6dD9nYlBc2kgcA/hzXO4VNzoU6TVkM0K38IprEtzZ3d5Babsx2JhPmD/ZLdMV7T4Q1RZiPKRki/hVjyBXgOkX0VxCJYGU4OCe+fevX/AdwWROc14+Mfc7aFloj2GG4/wBCfB/hNVdKtT5Jz1703T5A0GDyK0bJfLVh615Z60WFrYgSZI710ekxopYH04rIgl259KWTXI7VsAjNGo5O50HnRrJhvyp/mxsOBXILrTT3Hy9K17e6LKDmlYxZPfSBVPHFchrl4m07jgVvapcnyzzXEaypmD8mto7kS2PlL4uqZPEV/JgtuYBeK82ZSGGQRjrxX0T4n8KnUtTnlKZBbOSK898T+EhaqzKmMV7FKomrHg4ik73PPoQQue1N+4xNXHjCfL0IOKrS253YBzXWcJWy7cFsin7Rt5o2+XxikJoANgwSOtG0+lKtKAzdDigVxvKnAqYRnbnrQpCr83NCyZbg4oFcazCPgik8zv2p+0sxPBFNZR0xQFwMoPJpWbd0GKN3tSHd2xQFxnln0o2svQ09iaF6UBcvMgO7HUGhcrR5ntRu3VJow5/CnrjrzUQyynnvTo93rQSSr93rSbqaOOlBy1ADhj60fhUYbbxTvMDcZwaAJN2etIuW+lNX5qerbevAoAlikaGRHjOGUgg19CaLdCWOCRf4lB/MV887l25zgV7h4NvUutFspBwNgU/WueodET2nw/MGhVcdq1L9d1q3HNc54Zug0Yrp5l8yCuFnQfMXx40oLqFtcABS26MmvKYVBjxgZHFfQHx300SaSZscxuCDXgNqMM656nvXbRbsc09xWjwOlNiRFbpzU7U1YwTXSZjjgLxxUZUnrUvl+9Hln+9SZBXIdXBC8U5rjYwBWrMbbuMUSRhuozQgEWT5QabNEJMHNOCgDAHFMkJpgNjjCkAUrr/tc0bh261RvrlY8gE7vapuWdf8LbxbfxgTI6rGsDEljx1FVfiJpum3Hie6l0ASTxSfPLEiZVH77fasPQdGub+bcgZUYYJB6g9q9S0Hwymm26iMAM3Wo9pyu5cabkeI7toIPX8qOMV7drHw0tNdVmK+Rc9pI14P1Fed+IvhnrXh+NphD9stVyTNByAPcV0RxEZaBKi0rnLiTHalyJMbTg1Hwy5z9aWNT611Xuc5IY3jb3o3S8nGRUeWXnNWoZm2/wCNDYH0d/wT78SS6L+0hoEHzCLUFktpNpOcGNie/sPyr9bkuPkU57Z4r8hv2CVGoftOeGigBMCzyZ9CIm/xr9bASAB0r5fG61DsjF2uWpLo9AaiaYt3zUJPc80wzDNedzWLtcnzu607ZVZbgZx3qTcfWp5g5SbbUi8KDVVGOM5p32jtT5h2ZYdziosmmef+NIrE59KfMUotiyMe1IEPXJpyruYCrUdvT5ivZuRXVdrCrFS/Z+pPQc//AKzXmfxH/aE8EfDO3kfUNVW7uQMJZ2Z8x3b046GlzM66WBqVXaKPQJJEiR5JXVI0G5mZsAD19q8J+I37W3hzwvNPpXh2N/EOu4KJ5S/uUbPUnPavCviX8bvGHxgee3tGk8O6FnasKEq8gznJP4Vy+k6LaaPGFt4VjkI+eT+J/U5qT7/LMgUUpVi3qN3qnjLWm8QeJ7qS71dnLKrE+XCOyqv9ferDPkHncW65qOhuAKtI+8pUoUYqEFZDm3csSKarcnNIsgbOTTGcdqs1FZ+aieTbkkjaBk5PSk3jBrlPFl1d6pu0XTcLdTAGW4kOFgjzy3HU1RMmZ+klPHXiSTU5LqaXTtPkMdui/LFI394HvXdsy9yeuetU7GFLLT7e1i/1caBAAu0cAc4qRqLkxgl0Kmr6PYaqoaWBBOoYLMo+dQwwcGvL/F3wbtrxLieK2FwI4gIIovll3+u/PP4ivWeaRV+Y81Uaso6pnHicDQxMeWpE+b9B8K6L4T1i+HiPSLvxJa26q3kW8/kNGx/hbI+f8MV1Vr481jxRG1n4b+y+CNDT5Hs9JwLlh6SP1zXrepaPZ6pDMl1AkqSYJ3DkkdOa878TfCcySX15ps22VkBhiQmMqw9CP616lPHytaR8HjOGIxl7Sirrsc/BHpfhWKVt6ox5klmOZHPqWPJNU7PWL/xRcC38P6VPqcjttEuNsQPf5jVrwf4a8P6Hrki/EDT9Qvlj2yi7hlLCInkB4u49692vviV4Qs7W1bw9BZS25UN5lvH8x5I8sIDkMT616VFRqe9c+MxjrYZ+z5OU8bb4S+KpLq0l1/WLXRNIk3GX7A5eXj+BTgcn+Vbul6Nomj3Bh8P6d9mlmfH264bdO/H3mY8jjPTFGveILzXJoDeE48xwgzlWdRl8dsDG3NYt1qUljZ31w2UkC+V6BWJCnB7jAb869CMYx2PGlKUtztrPXLr7P9qjlkZ5JFtoFVsu5wMnP0ZPzb2xqQ3h85tzeZFZqoKE8GUkKOc92z+AriIdc/s/UHWJY5ZNGsvPfaf+Wzc4P/AnH/fAqxHdbbWzthdfvLh/tl2xUN5YxtA/AFmrRMzaPQ7PXZLPS7eTzd93chpB0Py4KRDHYk5c+wqrb+JX1jVFEo+12FsTGsbY/eNjDMR07eneuLutZPnXC2gWMSEFGAOY0VcKv1wP1NTwaomnWrIYFOBgp5wTGTzknvnb+AqiNjL+LHhvwtDZpruiwJYXL3IgkS1OI3Y53exPTpVzwDMNsYzjgVxXjPUf7Q0l49w+z2rK6qvCgljyB+PWtbwPqQh2CvCzGnpdHq4OWtj3fTZlCgZ7Vt28gYACuJ0zUlZFINdNptxuXJNfPanvl3UrpbG33ZIJOK5W9vpGIbJ5rS1aU390sSnKqeR71BNYksARQWokujCRmUmuvtfljB74rCsI9u0AcV0McLlAegIoCUUZt4xmLIvJrLuNIklXGDXVx2MceSeSTmknMUSk1pEwkebaj4ZAVjsxnk15l420RIbWZ2CqAK951W4g8k55FfP/AMYvEEdnpzxISGkOK7aO5xYj4TwLUrdWnlKn+I4rNWNw/JxWpM3zfXmq8yhhyM16qPnnuVJoS2CMVXkiMa5NWpmKnpxUG4scEVQEI2t3Ip23aeCaf5O7kDFI0RUZzQSxDluKFhPrSFsc05WytAhGBjHX8qFbdS+56Uq4JzigBOfwp6r360n3fpUgfigCNmAU5FM3D8Kkk+ZcgVW3bc5FAGiqCnBdtKq7evNO3BcGpLEU06meYDk9BS+YPWgBVYMxxT9uetR+YBnjrSK+elAEnlg85pV2r2qNQSx5qTyR70AKrBd3HelLBu1R+XTkj560mA5cbuleqfC+/wDM0eW36eTLn8D0ryxAVbAGa7j4Z3e3U7m3xy0YfHrgjP8AOspbGsdz3/wlP8oBNd1GxMYA9K8z8NXHlyKCccV6LZyFlU54xXFLc6keffFfTf7Q0G9j27jsJr5WVvLnGPTAr7L8YWv2ixlGM7hg18deIIDZapcoPl2SsAPat6W5hUF3DOAOakVhjrVdWZhnFL5hjyTwK7DImZh602SRVUEnFZt1qhwVTp61Ra4aTqxzSZBsNfRqOtL/AGhHt6k1h7ifp60eco4zzTA1jqUf/wCumtqSY6Vkht/Q01nbbSuOzNj7dG3AFP0jSZNa1EArmMHmsi3jaRlUZDMa9L8N2cem2cZx+8I5NZt6GsTqtD0uKyt0QAYXiuihkjj6VykNxM4C+YEX1HWtK1XH/LYse5Ncc7s7oWR1tvMoXBFXYVDYK8H1rmrVpVxg5Fa9tcMuM5rPVHQZfiX4X6J4kWSRrcWt4/JuLcbWJ98da8v1z4I6vYbms5ob9R0XPlv/AIV77bzK2KsSQqyg4FbQrTj1M50Yz3PkS+0LUNNZlubOaIr1yuQPxFR6XpN7rWow6fYRl7uc4UdNo7sfYCvojxxLb6Rpz3LrvZ28tI8cyMeAorN8A+CrkanNb+b5Gsyp517cRqD5EfUQqfyz9K1ninynVgMrliqyj0Paf2X/AIwab8H9S/sqOyhNjnyZViTas5AAaRH/AL/HfsBX334d8TaV4u0tL7R7yO5hIBKZAdM9mXqK/PK48K2NzHBH9nVYYgSI0G0E+v1qPw9rnjb4a3H27w7qvzhyPs8rMMr2Bx1/GvDqNydz7zEZCpQ91ao/Rq4nfGADj1xUSLK/UHFfJ3hn9tTXtEupLfxZ4Ua/t1UN9p01xvGe+3Az+dds37c/gFVzLp+tK+3cFFpnA+ua5mj5ieT1ouyifQsce7Gam+7xXzjH+3Z8PVVGlt9Yi3H5R9lycevWph+3F4CmmEcNprcjN93FkQD9OaRmsprv7J9DqpY4HX6VF5J8w5P6186al+2laNazf2R4L1KZ1/ivCFH129/zrgdZ/am+JOogfY7Sx0m3ZTmRyAw/AZxVWZ1U8krvdWPs6SHy4vMlZYYc48yVgiZ9Nx4zWLeeLNIsQyrcNezKDiGziaZ2PpxwPxNfLf7Mep+P/jJrninVNb1v7RY2skVpAZIhIiv8xcqDxxlO3rX05/wqDRL5ozq17fa3cIfvS3jKiHPQRxlRxXqUMC6ivJ2PncRUhh5uFrtHP6p8ctN0dQfsMaFs7Pt99FFnH+ym9q5TVvjlrmpQu1pqVlpcCnaTp2mT3Uo+jPgd+oFe26b4H8MaeiRWmj2UUcQ2/wCoUlMdeoJP1zV+Oxg3KViiCDoqoAcetejHL6aOZZhKL92KPz5+MHxQ8c3niiDw3qOo3ljaXMXnxzXBZpHUjgeUPlU/nWFp/hWys9ty6tcXoO5ruZ2aRj75PFfQv7ZPw7fVPC8PiHR/OXVNIk81pYRmQx/xJ06Y/rXzz4c1yPW9LjuI/N8phjzJhgk9xXl4nD+yeh+o8P4mniqd3bmNJnJ5pA1M+7kFe/WjcBzXHY+6JDN60xpN3SmMwI4pG+VfWmA/7qk0xm3D1pnmFsCsvxFrkei6eZflaZnEccR6sx7YoIlKxD4k8RwaDYysX3XBwI7dcFmY9MCo/DWgpYrJqFyGfVbtQZpZDllHZB6AVFoeh3D6ncatq/ly3L4EMC8rCB0bkfe5/St8kFvTPvQZq71D8aQtjpSbg3GaRulBuO3epxR+NI3zcUhbbUoBWY9DTW+7SeYc80vmD0zVElLUtLtdXtZLe6iWSORdpyORzmuE1b4b3I1ae9sJykkjL5U0Z2SQ7Rwc/wAQ9jXozNuOcYpRjHStqdSVN6M83FYGhiotVY3Pnp/EWoeE90etWjPF5MiRTwxkfNuwWZe3Q8j1rMXxktxpunwGyuJIRc+fOwXcJABgYPfkn8q998QeHbXxBD5dwq7gNqybcsvOTivG/EHhTVPA81xc28aT6OJQv2eP7657r/hXsUcY3pI/Nsz4flh26lHWJhDx5i3nhmW4ge8vhc3MjISfLGSF/WrFj40huLwzz3ahppDuU8GOJR8qj3OBVe+8SQSWJdAjM6/IpI3fQisDSbyx1RZo76ANMvzBlwDj0r04T5tT4ypT5dD0KfxYGjlltlEjHaC8bYVGbouepwKTTdSjuVW3uYXuhEqN58wwrvzllHXI9a89hMUKi5065UANn7NKe+Oo9xWzo/iH7Q0UYVt8Y2OxOdufT3zWqkczVjtmt01JWgf/AFdy4VyevTArA8K6k9pIIpDhkO38q0Vuls445NxZ0UsW9fQ1xlvO0c2/cSepNc+ItJFQk4u573oXiBXZBng16BpuqBocg1856J4g8vbk4Nei6L4n3IAWwO9fOzpHv0a3Mj1nT5FPzHuavXH7tQfWuF0PXjdXAVD8tdktz5qpk5FZ2sj1I7F6zbaRW79vW3t8ng1h2oG3dS3ExmbAPy1iTIszaw0mePpWNqWsmPv061NJ8qnn2rhPFurfZ1YKea2prU5ZvQp+IPHKwrIC/TrXgPjTxD/wkGrM3PlR8LVrxlr08l48SPtXPrXIbyVJzliepr1qdNI8GvVcnZjXX94cCoZFPTFTbm4zjOKX7xNdCOApPGGPIxUUkHl8irxjMnpioJEKrmqApPkHIoEgbhhzU4Us2MU57ZtuQBVagQNnacVBtbnIAFWFBHBpWXcKAKok29s09brb1GBU+wYHFRyQ55xQQQyT+1V2myeat7APvComiRjigCNJOOuKex3AAmm/ZCx4NJKph6mgDSaXnAHNN571LtVfc0Mox0qTYi/Om7T2NS7ScYFKINwyRQSxirkn0o+63FTKi5IGRQIx9TQIbG3NWl+6OKhK7BxxU6/dFADljGKXywvSm7itHmDuaABikSlmbaK2fA+oJF4ktWRuGyhPrkDj9KwbmMXEewHmodHtJdM1S2n3HZG6uefQ1LRa3PpvQZP3yk16ZpUgeMfSvJdInAkVl4Br03QZvMiXHXFcM0dcdibXITJA4zjHNfIfxRsfsPiy5GMq+HFfY99H5kLeuK+X/j3prwalaXQGA2Uz9KKejImjg4lDRqfUc1Q1K4EalBioU1QRxrGB83SpdK0O68Saxb2FuQZrhsDPQe9d3MkrswUW3YyY98rBEUu7HCqoyT+Fdt4d+DfiXXtsgtlsYm5DXJOT9ABX0l8O/g7pXhfTYfLto5rwL+8uZFDMx74PpXpFjoAjXOPpXBUxHRHo08LdXZ8yab+y3eXK4n1OQNjOEhAB/NjWva/suwxL+/uZ5iOykL/IV9JLbvaryowPWr1pdW0u10KllPzx46iuSVedzqjhonzda/s9aGGCyQTBxxlpGIrQb9m3RI4wxjZQ3OQxr6UvtEt5rVbiIKVbnOKxbiHbC6HoKj20+5r9WifLWrfAOO1ZpLZ2QjpvHFclqXhXXfDqvvHnQr0Zea+kda8R2sLFSQfwrk9UuoLxWbGVPbFbQqt7nPKilseGWN/cSscA4A5HfNbFnqTq3zggVs694aSG4+2WPyuPvx9mH+NQyaWtxbrMg27hmui9zDlszS03Utyg7q6G1nWVQe9cFaubV9hFdJpd7gnJ4xSauao6u3k2sOeKZr3iuz8OWQnu2JzwkUYy8h9FHc1zt14glmv10nSbZtT1h1LLbxnAQDqzn+FR60uiaXZaRcnVNSuDrutE7IpBxbxP12xjvj+9UtWO/DYWeImlFFf7BqEmrRapq7xx6jKP+JbpbZb7MTxvk/2sHgV6d4W0OfQ9OUXc3n3jktJL/eY8msPwn4Zuvtkup6tIs95IcqoHyge1dru3KPQVxVJ3eh+p5bgI4WCF3HJPekY9OKa1JWWp74rRq4IZVbPByO3pTVtoMrmCMhfugrwKk+tIuPWpsRp2IW0q0ZceSvXOcDNS+RENmE2lPu7e1O/GjzD6UuVE6dg3D0+as7xBqS6bpc8pk8vahOQu49Owq8Ru+tcz4mhfWNRsNItmlMl5OkLBG2bQxwTmtYx5pWOTE1FTpSkz7N/Y18PtoPwX025jScSanI99I1wNrku25f8Ax3b+Ve5SWnkyM67oXb74LEkcda57wfpJ8N+F9LsE2tFb28cS8njaoGOvtW3FcLfTAyyFYxgEhSx/Ida+qpR5YJH8+YqftK0peZY+3PcLGr4EaDA4xn6mpPM3QmJB++kYYfsB7n6UyZEWFEBV2bkMFIqKOR7NvMRRL/svxW5yFe/02y1G1mguIxcRyIVdGUEN9fWvzu+Knwzv/gR8Qp2a3muPDOpStJbyRnalu3JK49Oa/RQXH2z92E8pc5JAxnHauY+IfgHSfiR4bu9D1W2WazuE2fNhT04IbsR61yV6aqI9nLMwngayktj4YjkNxCsh+UMoYf8A66bn15qj4y8D6z8C9cbR7+GS80zdm21SaXA2dgy44qS11CHUIzJbyLIBwSvSvm6lN03Zn7lgsZDGUlUiy2CCOlDMKSNuSWPA5Nc3c69c63MLXTLWaKNnxJfOVCKo/u9yTWZ3OXYt6prbWN4lnbW322+dCywBtuMdz7ZqPQfDws8Xd+kU+qMWZpACRGSfuqT6VLpeiWmj7pEMkty4w9xM+92H1rQWQ49qNRJPdj5PrURbbgmkaQ460z7w55qTYerDPSl3DtmmK3GTTlYZ5oK1Hqc80jLwKazcnB4pPM9aCRu0r3z9aeo7mm7/AJiDzUN5qEOnW7T3DbYl6+tNEuSirsldgpbPAFUL3xFYad/r7hQe6jk1zyyap4uZ3jm+w6YWwrAZd62LPwnYWPz+T5knd5juP4VpynM5uT90qHx5pG4B5HUepU4rTDWmsW6SIUuIyQynA6ilk0eymj2PZwsvpsArmLW1Hh3xZa2UMjG1ukLeWT904P8AWgyk3tLVHmPxW+F5sll1ewXDfNLdDdhAM4AAx1NeV2VybaXeo7Y6V9kapp8OsWL2twgaNhyOvPbivmLxx4Vl8F647XMazpcZYLg/Jzxn617OFracsj814gyv2Mvb0Vo9zkpl8iTcGXB5yBXTwmO2jsr6E4fC+co7g8Zrnbtrd40eAOD0KsOlXotQAk8vGxXi2/N7V6h8G2dxdXWbOYqOCmB+NYABDEDpTpr4mzgUHOY1Jwe9QLPtrCo76EXLkchTkHFb2k6vNJIkEP327muZ85ck54q/pOoJb3StnFcko3RvSqOLPoDwXZ+XCrO4OB1967W1mHmY3cda8b0nxsI7VEDbSBXUaf4wTaDu5FcM6Z9FTrRcdz1i2mDdTxV6NYiM7q8ztvGCMuN9aC+LkjXJkwMVzKmxyqo7LUWhjtydwryHx5qdtbRuzsM1a1/4gJGhAk49a8U8XeK5dcuWjViYx79a7aVI8+tiFayMLVrlby8llA69qz9oKHsak3bj701o/lNeilY8WUuYhKUsShmYVKigDpSnarHsaZI1YwVNNa2Vk2jIxUquEOMU7zFbg8UAUlsyhp5jbYR0qw33hzkYpsnzDbQBjtAyk5qJlZfetSaH5s1TkXaxqtSWyBFZj0pzRyIThSan+VVU/wAVOkunU7QRjFGplzFVlYAFlxUbRjqBU8kzSLhxxSKwbgUajUivhlbA60SRrJ94VbjhdZkYAMp4INNmj+Y/Wgsowr+8Us2SBWkuJBkHIrP0+MTOQx2+me9XbhI7OMur84xRqbCrMvIB6daljkHr1rnlvGWVn6g1p22sRMoVky3sKkll+NTuNOZsVAZT0XrikSTcQM845oETM26lS3Lck4FMkmiRDlwCKojXVjYrtLAUFWNVrd1LZwKgRgTtLAn0zVK91Z57fbGD83es6Pzo1zzuPvQSdErKvOalGW5Brn7dnbAcnP1rSjnMa7d1A0e7+F743Wl2cvUtGAfwr1LwxcM0YHavC/hvqK3WihAxLwuVP869h8K3X3QTXFUR1xZ3U6hox9K8J+P2m+dovnBcGKQNXuUb+ZDXlnxtWOLwfqE0xIVVx+JIx/OsI6MqS5j5QYbLjaDg4xXt3wH8DyyakdUnU78bY8+/esb4efCeW62alqkRww3RQN1Hua+lvAvhgWtipjQIq84A6VVaqrWR0UKPVnc6LbqlrtfhV4FaUKpvGBxWdayKIMbu1W7KTdJjsK856HqRNKS3WZfu1hX3hm3kdpQxjk7MpwRXV2UYcDOM1PfaOskZbGTUFnFeFdcm03UDpl1K0tvI2I2PVW9P0qj8TtY/se1MFr819cHbGi9R/tH2rJ8YPJ4Z1WC+yzQxyBnUdcZqppR/t7xBc6tdZZpTiNX/AIU7DFBokUvC/wANbm+j8+7ZXkfks4zj6Ctu++Ha2tuzGGOUD0XFei6PNHtATGMdhVrUoz5ZZTgdwaL2JdM+ZvE3h37LvmiTZsPK1xGlyqt3d2znjPmIPbvXu3xGt4YVkdBtDA7vrXh7eE9W1jWNMj0e0kvNQnZisa8KEH8Tk8KPc1205HHUoy6Ixtc8uykMsjqkanlmOB/+v2qzY6LqGsaWt/POfD2iHA+3TJumnPcQxdf+BNiuybw/pmkzpDJ5PifxJkuFxusrTB7H+M/UVLq2g3RtZNR1HzNWvVXasanIjX0VegA9q1lUjE9rB5LWrLnmrI5+K4tLW0Fjolk9lp8mAzu26e7PPzSN1PPbpXYeGPC72/lXWpiOa8QYhxysa+g/rWf4SvrCRyjTpLfddpj2+Wo/h56V2scqzKrIQ47ba5J1HJ6H3eBwFPDRJ1UqoFOZ9i5qush65pWkDKRWGp7yZLv3dTg07YfWq5bcwx0p/mMOKNR8xNIw5wahZ228Gl3nJ6UeZQTcm3Bl65prSFFOOtR+avemSSHdgUCuSeZ152++envXRfsv+EW+IPxmutc8iVtN0RQIppVykkzZ2lV9gCfxrz3xhriaFosruw86YGKKPGSzHjGK+zv2YPhpN4D+G1rBOcX93HHezyhsO0soDFSOwVdox7mvRwtLmldnxHEeYKjS9lF6s9iaRGfyjIck/MT069KsXH7lUVVAOOKgaER47OD/ABHBPvTS0sbK8xMvoT9a+hWx+QN6lxcKEaRthbjDDtVWaYTTFFcbAcbhmkurhdQVI1RYyvLlB+v1NJdFLVQy48pV6kUxDpnjtl3k4CD72KjgkWZt8rYUDgFetVoJGvWw5AXqFNXZVjaEu4wVGOtSwOZ+Inw60nx1or6fqEAZpR+7lA5Rq+JfiR8GvFXwp1Bmt2fUdLll2wCSTZEnPXAHH06V95x+bGFlfJjbOzvj3qpqWmWF7aubuGO8jkBDRuNwx6Yrir0I1EfQ5Zm1TAzSveJ+dE3h+bVLqSfVXjkUqFW2gLBFI75zzWtbwpaxqkSqiKMBVGAK6j4g6fb6X401q0tIvItYblljj/urwQP1rmm+XrXzslyux+4YearUo1F1ELcU3dStjaaZWZ1Ei5NLz601fu0vFBYbhtHaj8abuG7BFKvfNACk46mjPvTJGHSmZNBNxySeXy3Fctrkn9r+KbXTXl/0ZE8yRB/FXUM2fTFec67NHrHiK8muXkgsdNAhLQLukZmPA/StIHDipWgejxrHHCEjCoqjG1eg9qXzAy4xnFcXY6LFqVqt1oup3Ee1yCJc53dwfSppNB8Q3i7bnV/Jhz83l/e6etaGEas7aRNjVvEFnokZM0nmTHO2FMFjWP4fsbrUtUbWb47CwxDCRyq1oaX4X0+xk80xNc3BOTLNyQfatmRdmfTvSZrHmk7z0F3bu2K4T4seGYdW0Np33KIzl/LALEY4/I813CuKSRUkjZWXKt1BGQaIycWmTiaKxFKVN9T44vLq8haW0vDhoW2sjADaR9Kis2Zps7N3GB6V3XxC8Oy+HfEjM6xul4W/1i5IAztO76Vz1rbWtmto0ZaRnVi57H5sAj24NfS0pqcEz8Kx2Hlha8qckSQwlIVDdQO1PWEZ5q/tGOAOeajYbe1S9TzSr5DetL5bLzn8qsMy496auG71I07Cw39xDwGJrWtfEF1CBzWTtPanq2RzwajlRopyR0sPi6aPB5GBS3Xja5kUqpY1zXmrTuGqORFe1kT3mqXN8T5jkiqBU784qcjb0owDWqSMm2yARlWJpfrzUjIelMaMjtTJHbRnPTimeWDz3pVyBzTqrUCu0Jz0pvk7atbTIeKacK2OtSBB5dSKpwKkGGGakXbtGRQBWmjxG31qhJBu7VqNjuBimsq7TgCgVjH8sR59BzVZpNz5rQlQlXzxzVGRnjz8oIoMXEVsycCmx2hjbOabJcdl4qaLc0YbNA1GxMrFW56U0ruZiTnjpRtdl4OOaRfvHOc1WpZzSyYkJBIPanyTPIuGJIrQktlmkJ24IppsRjgGjUsqQ6ZNMmUAI7VKunzw87Tu746V0OmW4ht1yO2assy+lSWcazzqxZS5pDJOo3FmU12K2sSsDtHT0pJrGB1w6g96lgcnbWtzfudnzYHNWIdJuOQU59DXSw28drH+7GwHriq0l9HCxxy1ICt/ZckKLwp4zVO6ZVwvfuKuXDXFxbtiQRjpjvWC+9dwZtxzViY95vK+6ael8ehqptMmeafHbt1zVEnqHwh1Qfar61Y/MwWRfoODXufh2423EYBr5n+Ht9/Z/iy1DD/XK0R+p5H8jX0PocvlzDnkHFclRHVA9Us2DRDk1ynxG0uHVNINvMA8byRkq3Thh/hXQ6XMGjUd8Vx/xc8SQ6Dp9lbk/wCkXlwqR+wHJNcR0xNuxt4o4YlAAOBmvR/CMSLb7cAjGK8st7nNrbzA8kDdXpHhG72wq1c8j0IBqinTNQkiwViflW/pWlpA3YOe1WfEVl/aWn5X/Wp8yms3Q7jdDg8sBipN4nY6PHmTex/CumjMckWCB0rirW7aNhWzDqB8oVmy+p558TokvNagsI1Hy/vXY9Mc4FZ/huzijuv3kUjRLwXXp71Z1pWvPE18SctkY+mK6vwqsEliYTtEg4PFSdcVoJHHBDg27ttxkBhzTrzVBHbkMc1U1uM6YplQ8Z7VwnjLxU9rb+XB887j5VHrQaqm5OyOd+IGuR32qG2RwI1BaR2PCispvEV/rWkQadpjfYNH2ESzRLskn/HrgflVHT/D7XFw15fytLM53NHn5K3lVUACgAdsCndo+uwOWxppTqLUr6bp0Gl2qwxL93gMeT+dXFf5uenpUbNtUk9KarbmyDSPpEktgvNJs9SjZZ7eOQHk8bT+YwaypNGvtNZZbK8aRI+UtpzhB+I5rdX/AFdNHy5xxQMx18S3Vgzx6hZyLNnI8pCYyPXd2rVj1i1maFI5lkeQZAjbOPrT2/u4+X07VSfQ7GbJMKxN/eiOw/mKB3saUNyskhCurY4O09KeZMk9a56Tw2y7lt9Qmt4DyI8Bsn3bqaZ9g15GDrqVu7qQBG0JC496BczOmaQAd6RZA/HSsAx6/D80ctjMrDl5FZdp9lqpJceJdwKWtoUjP3RJhpPfp8ooJ52dW0fPWhmC8ntXPxrr88hDmzhV1zuBZth9OnNTtpusGMs2qRDIIKrDwBjqPerFzs6D4I+C5fix8ZwJJml0XQcXE6LF8jv1jXJ755P0r9AYTFplqq2yMAqhcl8D3J9Sa8S/ZX8Ix+EfhrBe2somnvJpJZZXUMzZYgZx14xXtthcR3g8zG4IcFTxyOtfQ4aKUEz8PzrESxGLnfoTW8yTLunZldSP3arz356/Spri6+1fuQA0jL7gDnnvVa6jEk2EGJDzu79ansmhtvMjlUlz1P8AePpnsa7kfPhEDbq5x8nQn0P581HMwvswwN5lvgEyMMFj1x9Kk1C6jkxBGrKAPnLcikhHkqvlDJUYPFMCX7PH95QIyBnrjNVebqRmd/LgX9adJcC647gYZumPapvJHyxjGwjv2oAdJMI4fnBHpjpVVY0hgklZtpkBG3APUUxpCMF8FOqjP6mkurj5VbaojwHJzn5c8isnsXHc+Ofjo0S/FDWxAGC70J3jnJjUmvPW+avQfjxcRTfFbXjHyFeNW/3hGuRXAMwxkCvl63xs/oTK/wDc6fohv8PPWjaKbRWDPUHFtopN1NYmmb1HWkO5MXBprSKqkk4HvUSyLu6g56VyvxBlaG106QSCNVvEzu6Hg8UGU6iirnW7t3PH4VIuNuaqWr+ZCGBBB9OBS3dz9ktZZtu7Yu4D1xTQOVo3LPklcNnKnpXK6r4av7fUpr7SLqO3lnI82OVcqSD1PvXHatqFzPcJcm4mDyPglGIAJ7Cur8IeIri4u5dK1Ab7uHlZDwWX0I9a2Ssec60az5WbGg6TLptrJ9okV7qaQyyPGMDJ9PyrWZhs96bn05FUdU1e10eNZLyVYoyeM9W9gBTOjSCJ5rhbWKSVvuqpY4rzLWtU1S+VL8zvFaSybF8tsd+OM5rprr4gWDAxxWdxcKQQ3Rc8Vy0Oi3F5fedY2EsaBgypMdyj9KcTzq1RzdonUeFNWv3vrzTL397JajPmE5PsDXU7qxfDOgNpgmurmQyX1xkyNnpW4qrnnrWT3PSopqHvHCfFnw2uveGrhkTZLGu5pcZ4HK4H1xXg014n2extbaIYVQjTMfmJVRkY7csa+rri2juYTHIN6d1zXzb490s+H/EE0LiNS0n2qNNvKhzypP5V6eFqcvun59xRgdsRH5mSrSRn2qbz3YD5aaspmVfpT2/djmvRufm1iORd3I4poUrzlqfIwbkUm7ctBIv2gpyaVbrzOAKjZQ3WnKqxn5eKBokDBumfepo5Pk6U6OFI48/xGnsu6MgDmgGRiYYwcUplUCq3K5yMkUzzA5Axg0CLm/dz3p/UVTaby6ek+ec8UATNncMCmbjSeeKhab5jQBL54i4LAGo2YHhPmPU1SurX7Q3ytipbaFoVyzZqtQF8+ZJMFMJ61YE5K5BGKgkuY2jf1HFQCcYo1AutdIRx1qBp33HA4qFXUDNLJMPLo1AJrhZBtb5T7VVnXf8AdP1qOQls5Oag3OuQOBRqBP8AY/lHI5qZVEChCc/SoIrpCPmOBVe41CMbljbd70akstteBGKgZFQSaiseSM5rLkldjkVr6D4T1XxLIEtLZ5Fxy2MAD1osxD/JKfdUA+tJ5MkcTS5PHpTLbUBNIMoQfXNTyzszFAcL3qSyjZ6tP5+F3Fe9bcN1HLgOcVlOuzhOvrQp6BhSZZvfIqjbzTuGXpWT/ai7cAYOKj/tF2U4apA07maOFRu5OOlc/Ipmkd14GeBSSXBOd7nPvVOSd952HgirAuzXCHABPArPuo1LfKc08IGc43etDZJwRxQBFFHitK3hSOPcetUJE+Xg81NFcOq7RyfeqJRY02Y22pQTglfKkVgR7GvpHS7lZFSQchgDnue9fMkdwQx3LxXvvgXUl1Hw/YXHXdGAfqOKxqLQ1jue0aDcK1vHg15t420ybxR8SpJJQfsumwJHAGORubljj8q7bwzNvQDtVQsn/CYapC4wxEcin22//WrzpHbDcqskmm24hYnDLwa7jwLqBnt4gW+YcYNOutBh1zQ2VRsnjBZGA7+lYHhOSS1kCkFSDhh7jrWJ2RPbrXE9uqNzxXPfYX03VHDDEcx4q5oN8W2bjxiujuNPh1S3w+ARyDWbR0IwbiQQ7Tnk1p2t6PJALAVgasJbJglwMqPuydjWZdaw0kJjj5X+8Khm6I/FWoRW+oLdxfM6/KwHcVEda/0dLqylKTqMGPPB+oqmLUzSb5BkDkBq5bxNMsMiRW5drgt92H+tZminY6bU/GzajGcqQI+Tu7mvPJ5pdV1B5Gk3FXycdAPQVoWuj397GsUxbT4iMvI4y5HoBUFvZwabeSWkLGQDlZGGGNB7GX2nWSZe2jbkmk8z06Uz5qTf8xGOaD9BiSbiwoWMA5PWiH58AU98K2M5PtQUKGNNzubg0v8ACabHw1BYuTgAdKQg04crmkoAcoBFOA3dKamG4zzQxI6cGgCRmU4wKFYetR7hS5xQA8Md3HNS7jtI7GoI2+apee1MD64/ZtTzvhrpLGRsrJKoyewkc4/WvSbxdsmbcBJB1Cfxe9eUfsy3Fv8A8K9GTtaO5lRVJ4Bzk/zr2DT1jRXZ/wDWtzyev0r6bD/Aj8FzZcuMqLzJdNnC20iHaZX4YsMsPYVHqzeXxtCtnnBzRfQrDGs0QZHycyZ4PQgVVsVM1wDOzYJzluhrpPGH2bLAvz5JbvV2a68zMUXzM2APl/HNKzQxx+YYVYEdKzoVktTub5mbn6UAaklr9njV/NzIRuxweT2qGST7QUiyyKTyCvFO+2Fogkf32GMEZA96tyx2+xBErkADMrHknHJx9asCO4ZVADRbSeCpGKzLxvssPmxnDNwQO3+RUkkztL+9diuTljyaJPKVVYSZXOTu9Byf0FRL4WaQV5pHxJ8Wrg3XxI8RyMckXbKT9AB/SuQ6AVq+Jr86t4i1W9JLfabuWUEjsXOP0rKVfmwa+Uq/Gz+hsDH2eGpx8kHPrTWU5p7D5uOBTf4qwPQQuDUckfmKV7EVLnjFJxQM5S68CmLc2maldWPO5U8wug55AB9a57xfa+INJtLeWa6iurSG5Rw+35xng/zr0lG4qHUbOPUbGe1k+5KpXpnHvVHHVp6aBDdC4jWVc7W5GcVIwWRSrDIIrk/B906JLpjh/PtGKZkPzOoPBrq42/Gg0g7xMyPwrpsdx5624Lg7grMdqn2Fc/42/wCJPqmnaom1G3bJG7YB6/lXaF9qnHXFc5470iXWtCcRLvmhbzUX1x1FaRZzVqajFuKGza5qmtKy6RbiG373lySOPYVPp/hOCNvM1BzqNy3zM0wyvPtXOHVI9cWCWe8a006OHDLG+3Dgc8fWuo8MXksmiwPcP+852lz8xXPBNaHJSqcztI2oYkhj2IAi9lQYFDAHqM0qsG6emagvL6KwhM07+VGO7d6zsz0PdirsnXDfd5pdwBwTg1x03j7zJQtragxMeJHyufpWvpmvLqTGN4zHOoyVNFmhRrQk+VGqWHI6mvIvjroKy6bDfwR75kfMrkD6DmvV5PSsPxbpY1fQ7i38sSHbwGOBn1PsKunLlkjgzGgsRhpwPnbTJxPCvGcDmrE1v5h3K3FZ1hix1K5tXbBViPbrWssgHHUHvXubq5+FVounNxfQqeWYYyGOai52ntV9lVmyelRyQDGRjFWYGezlmGWPXFSs23ORnjrU3kL1xUOw7mzyMUASG6k2DaflqWPUNq/MmTVIRtnKn6CpljGPm696ALjXEe1ZF69xVdl81ty8E96r+Sy7uflpUl2tgZoAQsVfPanq3cnAqwIfOGRgVG8arwRQA3zB/epjSbWGTuFI0QPQ0sVv82f50AMaXdznmmsxZTzmnShY+D1+lVVZhlui0ANnbZwaiVw3Q81JJMGIBGRVWQruIAwKoCfzQvC0jTHbnNVWnCcnkVWmvNwYJxQBPJdCPO5iPpVZ9QPRTVJmZmA5JPYcn8q6Pwt4B1bxVKDbQbIAcNPMdsa+5NNJvYlySMNpnY4IJHcd66Hw14J1TxHMhtLcCI/8tpG2oPctXZ6H4d8N+G5nkmx4juEPKqStuD67sc1oa1rjapiOIyQWq/dt1wsY/wCAqBXsYbLa1eztZHn18dTpLfUoWfhrw/4bZRM7a3fKv7xUG2BH7gHq1OvtUuLyGSAMLe0bGLaFRHGv4DqfrVby/QAfQYoZeBX1VHKaVOOu589VzGpU20OM8uNWUL19adcsqxk96bcSEKiqcFqrMgkbDvyOvNfnR9sNEjvjBqCTznb735VbaSGFflGT7GpbG7t0DPKMGgCnskVSxjbimxzfNjOM1pXWtx7XSNN2R1NYaxmQ7icZoILEmz+JuarzMq/cpZrQqobOahbKjFVqBdgZ42yACPepTJu6gE/SqsVwV6jil8wlgRRqBO0fGSKRmGzIUA1ZjbdD8y8VXl2hiAeMUagRSzLJjaMV618ItQWXQXgB+e2kKEex5Brx4k7gBXffCO6MOqX1uWwskIcH3FZy2NIvU+ifC118yqTim+KsWviaCZeHmgGSO+DWb4eugs8ePXtT/GkckuuWM0Z+5CTt9ea86aO6mz0vwXrCTIiMc+tR61pv9j+IHl4W2ujlD2DdxXF+HdZOn3ac7Q3ysK9c+xw+JNJFvJ8xYBkZeqn1rCx3Ig02YrHlDnb71vabqDzMPNyE7CuEZrvw5dLa3yHYWwkwPyyf/X9q7CxmS4s1lQ5PtUs6Im5e+TNCQ2GHTB5rnG0OzmmYAFCf7ppl3eTqxAJAptrcGNCzsS1YWNRjeFIZOJJZGT+6WOKoXmm2ej3H7mNIyB1Uc1oat4gj0608xnxx3rzy71vU/EVwxsbZ3UnAlf5U/OlygWfE2sRxKqBgCzdqxrq6+3X0E0SMqRoUMuOGJ7ZrW07wjbw3yT6nObycY/drxHk/zq341ubWOaytbVVTClyqDAFPlPey5P20bGJ8/Xdmmcbs96ar7l65o+7yelB+gRHqxVsjINKPvZNM3EUoYt2qWUS7h60eYAajpNv+zSAsK26l/CotwXnNAmB6GgCUHacgc0m41EJvU4Hqe1YuoeMrCwZhmSfacN5a1ViZVIw3N7P5VDe6hBp8LT3EqxQqOrdaoaX4ksdUkMUDssvUxyDDCq/inTE1K3VJLhYCh3DecKfrVKJnKtpeBPZ+MNMuZlQXGGb7uUxmujjbdyOleTR6XBdXH2Kzn+33UpDFohtjhA6nNeqWsRtbaJGO5lUKT9KdhUakpv3j6h/Zbkgm8F38RIEkOoyfMDn7yIRXt8kaxxqzEqe7Yr58/ZRuEh03xHGYwzfa4nB9Mxkf0r3fz3uLjynbPOOOlfRYf+Gj8VzyPLj6nqCr5symVtyZ4BrUngS4hZXaOMRrnPb8KilaOSFkkkjjEY6478DFVeTIYyMxZ4z3rpPABJpJjGsxzEuRHtGPzqxceWhYMS2cYxTnWNsqC2zZy2B8vPb1qiu6EmRyWUn9O1AEkKvbyAjrnhqtNOtwwU7gP9k9TSeYtxCFjVsY5PaqrQvb5fO6LOeKANGSYLhdoIPJLCsrV2aCxvJIVEbNBIfmGeinpViC4MzEM2FPXGP60zxNcR2ek6iXDKILOV/mOc/ITUz+FnXQXNWivNH59tJvYn35qPcQ2aGk3bcdxkY96iYkE818jP4j+h6P8NIf52fWlVgTUNFSbE5x16Umai3H1p1ADtuOKMDPNJu+YUx/mNVqByXiuBND1q213DBTiBxGcfia6i1lEyqVOVYZBqprmmLrWl3Fm2SZF+XHY+tYfgPWEn09rM+YZrR/LZnGcr0oOZPknZnWKoJ70rHkcZAPYVGOeRxUd0kk1vKiMQ7KQCDg01ubS+Gxkah4d0u1W6vhYxSTKjSDuCfp0rltFlt7jR4767FxNczs2wRH5Uwfu9fStTwb4d1XTdWu5ruVjaSJsWGRid5z1q23geKK4drO9mtImYt5UecCt9Tx5U5XvFFhvEUei6XDHcEvqDjiFRlvqfSqltoN7rU4vNXkLJjKQ54x9K1dN8N2emyPKVa5uDwZpTk/lWpI/wAoqXob06cpK8zhfElrHp3iCCW4jf8AswR7QIV+6fT61peGw13eTXaqyQbRGgcc4HeujkxJHsZQw9CM01VVAAOPpUtmkaMYy5hWPNRSYkUo4yjcEUpctzjFIv3hSW50PVWPnf4ieHJU8UTtEFSSU7gidvQVzkd9LYy/Z7pDGy8H1r2P4rae8XkahECDGcBVHLN15/AVUv8Awpa+JNNjnMSq8kYIcDnkZr1qNTmWp+LZ5hvq+Kk11POI5VnVWR9ynrSyF14UjFM1nwjqPh+VpIj5sOcDaf51TtdWjm+WQbHHBzXZe582XOejdaX5dp/KoXkDNw30pFdl3L1PY0wJ4lC9OtPZR1qJcqoYjg0rTLjmgAz+IqPydzfKDu9+lL5inocVIvzEgUATxriHOe1Ruw2knn60pfy4wvQ0xmEkfJ4oAYrBh2FSrIMFeOlU9pPCHIpzLJH2qtQFm27i5bcah2rtwfu1UnuBH97g1VuNSYAKox70agaEkkEKHccVm3F5GxO0ZFU5pmfDOTgnHvW54d8E6r4quHi061d9oBJxwB6k099BN21Zz75Y4+Y8c4Ga3fDnw/1TxNK32WL92g3PI/yqo9Se1ei2Hgnw54TjaW8m/t3URj/RoGxbofeTqfpin32sXd9GY2K29t0FrbLsiUemOp+pr2cLlVfFPRWR5WIzClR03Zm6X4f8OeF4/MMI8Saj90c7LaNvc9Wx7VZvtWvtYjEd3IBbqMLbQLsiX6KOv45qNowsahQAAOlJzjnmvtMHk9HDpOSuz5rEZlVrO0XZETR/KB2XoOw/Cm7fT9anbpTccV7fs4x0R5fM3uMHQcU14y3NPahmO0c1LSKRyNvEjsXJz6DFVrq2R5CRWtMtvDw2F+lQ7rVl2h1BzX4sfqBz81qFzzgVXkwgAzXQ3mmpJIChyuOcVktp8is2EOO2aAKZhIXJPFKsZCdKluIZI8ZGKnt/ugFcmmiCBYXaPAGOaedJklXduwK144A20kDGKmaRY/lHSnqBhrpbNyOtKtjcIp+UY+tbaSR+lNW6i5ABz9KkDCaOcK3y4FRm3d8MzYFdIWSZTnGKqzLDIpAI44oAxprfaoO6tnwLfGy8UWSuT5cjeWce9RrpayNjPT1p0dibW6imQfMjBgfpUvYpH0Lo8uyUeorq2hW61WxYnbuiKk/jXCaRcBoo5B/EoNdat0VuNJcHP7wq35VxVEd1I19X8Ky2kf2iMB2HJCV0Pg/XCsUcZ6Cuj063Nxbr8objvWVrHhebTZDeWsfHWRB0/CuNs9KMTsZJrPWLXyLqMTREZKtWOvgm9t5idI1AxwHkQTAt+ANYen6sjKCrHd3Fdv4f1ocSOcoO3eobN4qxzt34S8URN5jPaywt2DMrfyqnHpOsyblPkwAHAYuW/Su38SeOLVbcRo4DDiuIm8WLHCOWZ2OVUDJP4VJoNvPCtpa2r3GqTfbSOSsg+QfQVy6+L4IYwtuu9RnaqKAPwql8QtW8QXVrGkEMcUMjYLTNj3xgVxC+IrnSVCanYNGmP9db8rVanqYLCKs+aex1P9oX1xcSSyuYyTlQrdPalV23M7cyNyXzWbZ6xa6iu63mWT1UHkfhV+GQN/gaNT7DD4ejRXuGJq3i+PT7o2sMXnXAOXZnCov1NT6b4gluLuO3ubZYHmXMbI+5TXKSeG49S1q/sZpWgm80zRPjIbPauo0Xw+NNkSe4uGvblV2h3GAv0FJo2hOcptG/70mRTFbsaVvY1iz01sSK+1qk8yqy+5qVWz2pBcXdmjI703d81DMPXB9cZqrC5hWXzg0e7blTnHUe9ed6pZNNcf2fbzf2g6knZADlfq3St21uW8XT3KxyyW2lQsULRnDTMDzz2FdBZ6dBpsey2hWIdyozn6+tao46kfaM4XXNL1COSxuZZEsnaRYES3+/jHdq6+38H2ERV5EeeXHzNM5Jqv4iw2qaOsmBF5hbn1Fbxcqx+bc2aYU6cU9R1nYw2K7YYViz2UYq6nDDNVVc8HNTeYNuak71ZbH0F+yvNCq+J4irmcy27gg8bSrDH5g19GzW8VvbhcqzkZwvavl79lfVms/FWsWyKrG4tEkO7vtYg/8AoYr6aS8hhYFg21R1PPNe/hv4Z+McRR5cfLzGXDPA3lk7mIwvsKuwxxeVGq8gD5/aoYI/LgaaUfPLzhuuKSVmgYui7cj7orrPlx0yN5jQq/7nO41ZWOH7OyEHJ6HNR26bccgvIfmAqBm23DAnGDigBq77NiuPlI7Gr32pGhYIqqpULjGe/NRTMs0GAM4NVBI0bcdPegCX7KWYMny/SuE+N+rLafC/xFN5uyZ7fyF2n5juZVx+Oa9Ekb90pV1LN95cV5V+01Ctj8MrhEg27riAM4PB+cH+lZVnywbPUy+PPiqa80fIEzdsY9qib5lp8jbu+abzXyktWf0DBWiCsVxmkYk0jHp7Uhb0o1LHbTto+6ozSby1OVucGjUApN3+1TWYbTTfoakCXaeen1rir+Q+GPE0UwkEVhdfK0YH3mrtFb5eawPF1ib7S3KKGmi+dOM1RhUV/eNuN1ZQR3p27uKx/DN1NcaPbtcLtmC7X5znHc1qtxGT37UDjK6uZviDxEui2atgvPKSsaL1+tZFrp+u6hGJ5r0W5YbljyTgVXmX+0vH5WXmOxiDBO2T7fjXYqwycjmtVscXL7Ru/QwbPWryxuUs9SXMnQTA8EV0Ctux61j+IrX7Xprkf6yNsq3TFVm8WWenxRRys09xsA2R884qrXHGooPlZ0LGoZGXkZGfrXLtNrmvsTEP7OtOz/xVz1tN9p1RoYZ7mdUfy3mzwT6j2pcqIliEnoj0hWGDxTeW3YFY3h+7naa5tLk75YDt3+ta4k4OODUbHRGXMrmB47s1uvD1ygj3y7fk9s9T+leW6L8XoNJhj068sCyQfIZEfJ4r2XU0M1jcJkgtGwyvXGK+SNej+z61eKBtAkOBXpYX3tGfnvFFPl5Zn0Nb6xo/iKL/AEa5ikLcmNiA1cr4m+HMN9mS2UQy9QyivG4bya2IaORkYehrQXxPqKKP9Ll/77Nen7No/Obl+80290O42XKblHAYdDVu0urecYLbWP8ADVW18bXEi+XdgXUR42yf41PJpNvqTCbTH2S94O/4UuVgXSpLck7RUE9qksp2Nkdc1nR6pPaEw3IKN3z1rSjlSUBkbIIpAV/LKnGM1cjI6VIsW1emc81NFb7hnbzQBWaz83vUf2cLyDkCnXl4tuhJYH2FY1xqjyKVj+UE1WoF24uFgYkkZFZ91q7zLtH3R0qizPJIQcu3p1rf8OeBtU8RSBobf9wPvTMdsa/VugqoxciZSUdzBkd5Gxzn0xz+VdZ8P/hnqnj/AFARwPHZWCDfcahcf6uJR/7N6Cuq0fQfDOh2LFYZde1VH4cnZaICOhOMsfpxV+61a61Cz+zTzMsGQVtocJCuOnyD731Ne5g8pr4pp2sjycRmVGjpe7Ophs/hn8PdMmstP0//AISfVnQxS310xIBI52kfd/CuYvvFFzdQtZwFbSx3HFrbqI4znuQOp9zWPcQDb8ox3+XpVXzCu8bM56Meor6zDZRSw7vNXPAxGZVKytHQvoMj2oWPc2PWq0Nx820g1aDZ9q+hjaKsjxZNy3I9wViueRS4NEkQbqOo60cImK11JIfMxIynjBpP4qc6/NnvTTlelZSZSJOGWo9p6jpS7WbjqfQU1V3YVTkk4HPWsnJdTRRe557FI95kuzZ9KdDbvI+BgCnblUEioYbkg9eAa/Fz9QN3T7RYFyzE5680klxGZCm4ACqJ1dNoVB2/WspfMmmJB60CZqahIshGBketFvDlcr1qKJfKwx5Aq2t4NvHAHNBIq79uCcUv2d2XOaSOfzGJzxTWunV9oJxQAqoVfAqZgPQA4qv5m2QEjFW2UeTvHWgCs/TGeM0xrdc7hwaa1vJ94sSDzTljZurCgskjVlYkNTxd+TGd/wAwqNZERfmb5u4qGRo8Eg/nUsD1/wAI3n27SLWUHnbtP1HFdoszLaxzDjynDnPtXlnwzvGFjNA5zsfePocV6toZS5zE3zK3BB9K5qh0Um7nsvgjUlvLeHa2QVzXpEenx3NttcBgeoNfPvgu+OgXzW0jkIv+q3HqvrXr2l+LY5Iwu7muCe57VN8yJde+HNtqieZb/wCizjo6Dr9a5f8A4RHxHpGUiWC7j/v+YVP48V3MfiJW/j4pJ/EigEZzWMjoR57/AMITqmoXLNfXEVrCORHAdzn6k8D8q0IdO0nwuh8uJd7H55XO5z+Jq9q3iWONJZGfbXkPjzxLe67bvBpUqRtuz50mccewqUddKjKq/dRs/Ebxdpd9JaafbkLcu+VTg8DPJrlcrJHhuQRyvaue0Tw5Ja3bX17c/ab1uNwHyj6Vvqu3ryK0PtcDhvY07SRmXvhmzuiXjRraftJCcGq8d1quhMDNH/aNp0JjOJB71smY7hgU/cCx9R2oO500tjlte1Wz1C1+2WVwsV9atuAkO1mX0xXSaTqB1DT4LgghpFDEVBPo9heybp7WORvUrzV2MJaxqsa7EAwAKlhTi4u5Z3n0pWkCHmolPy56muVudal0XWSmo5W0lbZFcZ+Un0xUHU5cp17TIq54AHJzRp+oW1/GXglWUZIypyMjtXI6tfTa5cHS7FpIoiMz3CgfKOwrf0uzFnbxxIoRVGMgYz70CjLmNOk6tnn3ppbaMnpT0YHBBoK1MBPDd/YyStpmoC3glYs0LLuG49TUgste24OoQg9tseK2bq+g0+MSTzJChOBuOMmlguo5F81GVh1rRGPJFs5y+8O6tqkIiu72HYp3q0aFSD+VLcRavpln50+sQxxKANzLzXSb88VleJNNTVtNaGSYQAHcHboMetMynTUVeJl6X4vnX57ry5rbOPOiUjHua7KGZZI1kU5VhkVwlnaxybbaTWLZojjckKgFvrXZ24WKNI0OUUYFJjw85PSR6/8As56iLP4jRoSQ1zbSxKO5I2tj9K+s2IuG2umB3Ar4e+F+uDQPiB4evWHmRR3io6k4BDjZg/8AfQ/KvuSzmM77Nqj1x/SvZwcrxPzjimly4qNTuiws+5cS4XC4ViM9O1RW8nmzNKVUqPuqT1pl8waQRRscMcYPUfSpYT9mjaMw70zyxzkflXoHxLFkzHGg+6W/u07O6HO4ZzgDvTI1Lu0uAd33cdMD+tPmhCKJM/ORQSNZjkDJHrippIRKixxhpBjP0OOajt2XGSNzHrk0ikKzGNieeVzQWRR+bBKMYPbLDPWvJ/2mpzF8PVQnDTX0YIB4GMn+lewzSLJCyL8hJ5Pfp0rwX9q24aHQdDtlclWu3b/vlP8A69c2I/hs9rJo8+NprzPmbcvbmmswHSkbG7gYFMfpXy/U/d1sLvNG6k47HmkplDt3pS5JOajWlyaAFVyrZHBp23+LqTUe70pyse9SAM3FMwWHTIIxzTsmm7sVQpao5PRZIdB8RXWmtJIZJ2Mq5B2+wrrvMBXFct42t2tVttRjl8kQyAStjJ2ntW3Z3S3VvFIh3IwDK3TIxQcsHZuJga1Yahp3iWDWbGL7QjR+VPCvVgO/8qlXXdbvlH2PTPsw/v3B6V0RY+valq0yHT6p2Oc/4R2/1VgdRv2dc8xxcAVqWOh2Wmtuhi+fuzDJrL1fVZZLiaOOf7MlsAzvjJpPD+vS3l2LWZxMHUvFOowGHpWupzxceaz3Om+/gMePSuNh0fVNH1S9NgIWtbht25j8y+uK7ASe3NZ19rVjZyFZpkRl6jNSbSjEi0fTW06Nmkk86Z/md/etANk1HDcx3Ue+OQOn+zQrBWPNSzSO2gl1J5cMh5+4c7R2xXyj41j2eKL9VBIyOvXpX1TcSfu2wQpx1avlvx5x4q1D5txyNxHrg16OD+I+H4q/gw9Tn+e3Wm7T3P5UzzD60KxNe2flpKtWbW8ltZVeJyjr0wap/MvelTrRa4HeaXrFj4kAt9RQRXBHyzkAZ+tVdU8M32hyGSM+dB1DLyK5FZCGGCa7jwn46js1Fnqg8y1I4k6laylEpGZDrgjysgINQ3GuyucRttHtV7xEdO1K5drFCmTw3r74qbw38OtY8UTyG1h/0eAb5Z2+VAPcnpUxi5aITairs5zc8jlWLM5PQDNdX4R+GGt+MI5prW3RLO3Aaa5mfYifUmu10nwt4e8OxqwH9vXvc5MVuh9m6yfSpdQmn1GMRzzERZ+W3jGyFcdMJ/U19DhMlxGJXNJWR4mIzajR0TuzO0nw14f0G33BDr2o7iMnKWqe5OAX/Airl9fXN9Gsc8mIF4W2iGyFfoo6/jmkjj8uMKei9B2FDDJ5Ga+3weS0MKryV2fJ4nNKuIdk7IjKjaABwowB6U3afSpX6+lRt904Ne4oqKskeZzO92V5CegFRNGzjlR+VW9pOGHShvu56GsZRNYyM5ty5AJCmgMyqWzxnFW5FBU5FVmtw2eeKytY1T0J0lEgGO3HNDDOc1AsZjbg1YhjaaVYlUu7EKoHcmlzcurGiF8ryelLFtk9a9C0f4R3d4AdRufscxG4WUCebNt/2+QqfiayvF3g/R/DMxjHiiwilAz9nuTzgEg8qTyCK8yWYUebkvqejDA1pLm5dDT8F/D6z1TTYNSv5ftizFxFZRnYilCM+Y+fccACtC8axv7bEemQLpNu5jub25jFvbgL/DHwXY++a88F9qnhO4jdC6R3A3IrgmOVfXb3z61ieILI6+pGnXNxDKzhn025m3ROc9VY9D7V4OKp16k+eMtD38GqEI+zqLU4dljjXcclv0qpNI7dvlPSpmX3zUqxiTYCK+FPoRLSCPzI2flR1xVy6jhZla2RoyOoqaG0WNemalSP5sBaAKtvaksdzVNJZoy4wAauLabmBJwal+zhecg0AY0qfY4yQOp60W8DTYY9DzWlNEsi4AzRwq4UYoLKjbVyDULSNuUZwKutGGycZNMSFWfJ4oArNG785pATbyBsZ9TWkqI3Cr0prQhs8cUAZ1wyzyYRCKSbTlSMMZ8ue1X5lYrhcZqm1rIVLMeRUsDpPhxI9vrDxs2UkjwAfUHNex6PcbLkNnrXiHh/UIbe+tXwdwcA4HY16/psirIrZ4xWMzSLPTFsYNThUzBgwHDRnDD6VmXS6to+ZIb4TRKOAw+Y/X3q/odwJIV69KfrUbGwnKjd8jfyNcEkd1Oo4uxhaL8Vp7reqwSOUO0swwM1q3Pj68uECpGqHHDZNeZeCVj/ALOIVpm3MzESnvnHH5VvXtnJPZzRQzGOV02iT0rDdn6HhcvpSpRm1qWf+EgGvSPtvftTK3Kq+cGo5rqO1haaWURRr1ZuK4u0+Gs1rtZdU8twc5jQj9c1e8VW91b2elbvNuoIZf8ASNoyWHGCR+FFkejTg6Kso2Nq08TWV5ciKNnLN0Z0IU/Q1rMSQM8muDtbmOTUDdRQ6hespPlwvGEjStj7HreqMWuJ0sIO0cQy34mg7KdWUt0a99rFrpah55Oc4Ea8sT6YrB1PxBfPbpKFXTLdmwkkgLSP7BRWvY6HaWPzLH5s/Uzy/M9T32l22rKkdzEJgrZTJ5B9qDSfM1oc3b65eWM0DG6a63ttaGWMBh78V2qMGUHpxnFchb6ppOk3k6WunTPJE2151G7n8TXU2F0l9bLPGxKN/eGDSZlh5PmabLCsdv1qnqumw6pZSQzJuyDj/ZOOtWwOfbtTlxuBPaoZ6Ejivhyos7W7il+adJirvt5f0ruImXjjH4Vx3h1lXxJrUCuwIkEpXtz6V1642gDrSMMPscz8QJLxrG2jtbaSYb9zbB0x0qbwb4mbVFFjcRTC7iTcS69QP610bMdpzz/KkgjVGyFCs3daqJcoScr3OO8291LxBdM9lDdeS5TbOcBY+cFfz/Wtq31Sx8O2IjnuFWRufLj+Y/QCptW0axvm+0Ts0JH3pUfaMehrCtrzRLa4JsbCS9nB/wBase/9TVnPrF7moNW1TW1K6fam0h6/aLgc/QCpIfCa3Eitqd1LeuOSpPy/hTl1nU34GiTBfUuP5Ypv/CVLaMEvbWa2bPJK5FA9GtWYLTW11cSpb6bAlnHJ5Zk3YcnNb/haZ0nuYPNaa3jbhqI9C0nVWNzb/MJDu+RuD+FatnZw6chjgiWMdeO5oJpU3zXTNJLjyJFmjXmJlkA/3SD/AEr730PVIdY0e0vLYlreaFHR/XKg/wBa+BIRuYDt3+lfZvwH1iK++GmjRBizwxm3b2KnGPyxXoYKWrR8txTSvShU7aHd2ahW3yfOQeMmrzXH2jeFTKryeOlVXVY4yCGJLflT49scckZU5Iyr7sYPrXtI/MGWWUoofH7v1FO8zzmBZnCLwKrzRrMsUblfmOePQGpdojbAfdjPPtTJJpoUVUIKozDpySfc0W8gt45BhTMxA6cj3quMyNu74wMmpb+ZZWB4UgYOPagsZIv2ibegCNnsR1r5/wD2sJZodN8PQMwZWuJmOF6EKBjP417/AG1wVUruwW6r7eua8B/auuG/s/QIjyjXM0inH+yv+NcWK/hs+hyL/foHzfI4bH0qI8U45Y5PFMZgzY6Yr5k/bAY9qTOPamue4NNXLHrQWP3D1pu4de1Drtpi/dxQA8EVIHGOvNQr1pdwoHdDmY04A0zjbSeZQIpa5Gk2k3SsoYrGWGemRzWX4Hurm68O2kl0NsjAkADjbmpvF1+NP8P3Um4KCNuSM9aXw3Z/2folnb7i+yMYY+h5/rVo4d6vyNiR1jTLMFAGSScCsKTxja+YUtLae+ZOGaIcCqnxA8+XQfJt1d2lkAfZ/dHJrS8PXVlJpcP2ABFCD9yvUcdDVJE1J68pzupahbXNwlzIt1psjArJ8m4MPwqPSbqw/wCEks4bObbbWduADJxuJznrXV6vdQ2dnNc3EausS5w4zk9hWLovhm1uLM3V1CpnuCX442g9hVnI4S59DpfPDRv5ZUnGBtINcRNqE1jC9sNN3XYkO9pE3bwfftW2fC0MOTBPNC/Zg1RNoeoqd66k5I7tQXLnZFpq+T4imSECKJoVeSJScI/oK6Mg4BPSqGl6SmmrIxbzZpTmR26k1dLlQPSpOqmmlqQXqlrdwo3EjAXOK+V/HUnmeKtR4AKvsIHbFfT+tXSQ2LvIWVFGWKdeK+T9cuhdaxeTjO2SViM9etelg97nw/FE7QjAprH81K1M3FuAaftCrubmvYPzUFpGB9cUsSyXTGO3heaTGdsaliB6n0Fd/wCDfgrrXiqZXkWNLVMGRhIFVc9mc8D8DTXvOyM3ors8/QtNJsiV5JP7i9a63wj8J/EXjS5K2tqI7dOZJpnCxqPUuePy5r1bRfBvhbwfHIEi/t3UBwcZS0U/X7z/AMqvX+uajqVukE86rbqMLb26CKEf8AHB+te5hMmxOKd2uWPc8TFZtRw+id2UfD/g/wAM+Bxm6b/hI75BgRISkCt67zy3P4U+81K51NVSZlWBDmO1iG2GP/dQd/eoPLOAOuOBStHgcV9zg8lw+F1auz5DFZrWxGidkI33qT9aVF6gnmlXvXvWUVZHk3ctxrYxxUDZyeamb5ajIzzSGRuvcVG3t1qao/LPJrGRrHYr+YVpyzBlx3oaMqpz61H5W8Epk46+1YORotSU8r60kMMlxNHDDE8s0h2rHGu5mP0pFVtvI68D0Ndp8J717XW9RhhZYtRurXyrOZxyGDZYA9iV4FcuIrezpOcVc7cPTVSooSdjMHw98SeWzjRJhtG4r5kYY/huzWReQ3fh+8j82KWyvYTuXzEIKsD1B7/hXon/AAkkPi7xXqGm2WsSWVha2zGO3s4kW7uZkOJYnMgyGHX3yKy9Pg0j/hEfEaXU2ueIW0/ZdSW14VW6tlzgsjZ59xxXzVPM6k378dD6OWVwjbklqMuPiBP4r8LX2lm6Gj31wA3nKwSKSTuCQMgN0I6c1y0GrabqmpW2k61p9jpV/HtjFjeRqLKYc7mjlUZBPB9KZDpmmeI9HudV0Caa4gtXUXdldIPOtg33W9GX3p0OqLNZLYapZQ61poORbXfVP9yQDK/SiWFhVXtKJpDGSw8vZ1kYk2sWHg/xbNpGmTnxL4dlkCGyOTsYjkRE8hlJ4bvWz4w8LHwzrk2n/wCtRQrxyYwSjDIB/wBoVt6PrmgeEbVm8N6ALPVnOPt95L9oaNe4QEcVTsfDuo+Nrm9vprtY4IP3lzd3Dfdz0wOpJ9BVYenUpNzqaIjEVqeItGlueNR2T5J65q5a2+MZ61MmNw7Cn7WY5Xha/PD6kmaP5Rjk1GZhC2eppjZ6g+1MSPdwKAJ3umZRjikWRiPvGmxqvIpRhlO3igBwak3FpMUbc4HenIoTk80ADZ2nHBzikVApHJJpdwyeKCh6Z+b1oLJ4wByajlYb/lOaY27bjdRGvTPJqbEseq55704IN2T+VOG0KaaWGOKQhY4YlIKjaQc8V6ho84ktYHBzlRmvLuBgmu88J3gm01R3Vip9hWc0aRZ654bvC6heM1uXy+bazIRkFDwPpXHeF7vEn4V2SyB4yWJAxyRXDI64bo8l8G+XJp8RiundlLK0ZxhSGPFdD/nmsTQZGW61C1d4N8FzIm2NNjY3dT6/WtquZrU/XcDJSoRt2H5yxFOz1zkg9RWLrPiay0GRYZfNmuXGVhgUM319hVPT/Gh1KTEGm3DjHKqylh7kU7HS6sU7M6b7zVII/Tj6Vif8JASzKdNvV24y2wH+VSr4otxw8FzEvctCaRanHdGqw5xSfd5zjHNZX/CWaYGAe4CH/pohBq5DrVhcECK7jbd0+bFGpXPE4/xJ4fj02/juN8kVhI5LOhztY9eK7TR4YrWyiitmMkWMqxPWnzW8d1bvHKFaJhyzAEVh+CZn+y3ESsZYY52WNsdeelNoyppRm2jpx160jMF6ZqNWOelCt83PNQegcrpqRR+OtRVGZXMQZ3b7vbgfma7FMADBzXJaYvmeL9VkXbsVFAUHJB/zj8q6pflUE1Bz0fh+ZJtyOtVdQv4dLs5LidsRRjJ55PtVhZPbNc740ybWyVseS9wokz6U1uaydkNtNPuPETLdaodtnyYbRTgYPQn3rpLeGK1ULDEsagYAVQKcu1FAUYHb6U/cMjitNRRSsP8Au9MYpkypMpWVRIp4KsOKaxw3XAqOe+trdQZZo41zjLNijUcuWxiyW48OatC8R2Wk3HljoGzXQ7jurmvEerWt9HbW1rKk8jSbiVOQoFdHbriNQeoFFjGjJOTSZbiJyMV9VfsvXkLeBLiN2LumoOQMYA+VT/jXyonysO1fQP7KtrcXA8QPvZbZZIvlJ43bTkj3wK6MI7VDw+Ioc2Cfk0fSEZMjEuw68D2qaRljjO75j061XWIwtGUXhlzz/OlhZblzx93g19Gfj4+NRHglcc+uanmmNw7YVS7+g4AHpUZ+aN2UbsdDTYf3ILjrnGKBWBYcRliSCvalh+eTLHaGHBbpUjSRkEDP/AqgK/uwR83PepYySXDSKgYBc8cV88/tVawFsvDungZdpZpgxH8KhVP6kV9A+dtVnLBWAzj0r5l/as1CGfxNoFlGP31vZSyO3qHkAH/oBrhxT/dn0vD65sdDyPCy3XtSFgw5prZBxTa+cP2gUmhMFjntSfhS8+mKAHSdsUxfloooKuFIW4ppfdyOKeQOO9BI3LGncAgUu4LWbrWsRaVbSTyFQVGFXPLE00RKSSuZHiZ5dS1C1022hEpWTfKGPCqPWtya6t9Pg8yeRLeEcLn+QrF8K6e+59Tunc3F5hiG42rUek2//CQ6hNqN0C9tExit4TypxwWxWiOLm103L1v4q0u6m2pdqM/3uAagvPDcMknnWMrWU7HIkjHB+taN5pNndRNHJbxkEYGFAIrEt3k8N6klrNI8tncHbGXOdpq9SKn98x/Fl/qFvpsVrfIXHnK32heQw967q3kjkhR4nEke0bWH5f0p0lrDeQ+TNGskZP3WGa5eazvfDd081ipuLH+KHqRnPSgn3qb5lsdSzBcs3C+vAFMWSOZcq4YE/wAJrkry4fxAY5rQfaUjGJLVmwQfU0Wdu2n69YRxlonljYzwg5Uen0o5So1uZ2OukO3pjFRlt3WlqORtmTzwM8DNSdPNpc4v4qa62jeGbho5Yw0g8sDGW5r5sb5iSx616T8WtabXdct9KsreR2U72VeWZiPTtR4L+A+teJmaa7xaWcI3SncFEY9XduFFe1h48sT8kz7Fe3ruz0R55p9lc6peJZWNvJdXUn3Y4l3MeM9P/r16F4P+AuveJ5ma6ZLGzi/100j4jjPcO5GB9Oa9c0Hw74P8Ax5toE1i7VSNqKRAG9d55fGKq6j4iv8AVImikkVLQnP2aJdsQ/4D0/OvqMHlOJxT0jZH59i80oYVWvdho3hjwj8PbSeGyH/CRXkqhGLgpbA55bgguePXHtUeqa5e6wojnnYWy8JaxqEhQA8AIBj881njG7jp/KpNpbp1r9BwOS0MMk5q8j4nGZtWxDsnZDQu4cHnt7fSolhdW5PFTlfLXmmNJnvX0HKorQ8PmcmBXyx60xmZu1DSfjSUtQI2ba1M/Gp2jyN1QSVizWI4AMnJ5qIttOKVR8uaOq5qdTVCfwg0wsScVqaX4d1XWkd9O0u6v0RtrNDGWUH04qjdQS6XdPbXcMlrcrw0UylWH4GuZ1qd+Xm1Oj2U7XsW/Dvhu98W6oum2BiSZlaRpJ2wkaqMsx/Ou/Xw/wCB/BVgkmqyLqc8g5uZo2dT/wBcolwT9STXm1jqV1pV7Hd2U3k3CHKuORnpgjuD3FdBrOqL4vs7KW0mj0DxZp8iyWl0xIgkHRkz/Dn0r5/MY1781N+75H0GV/V78tVe8W/EqeD7fULSzks9R8MT6gqvaXE9sywvu6BlLHHOB+Nc74i8J6x4Vm/4mNpJDErfLdx5MTY6EOPXrWHafZ9b8fz23xY1XULN4U3iJkJDH+6CPur6U/T/ABJcx/Ed7X4cxalqekvt26TqBNwssfRsqTwvvXk0cZUpXUtUe7iMvp1FzU9Ga99c6X4saNtetpItQT7mt6efLuhj7u/s49+D6mmPa+J9QsrjSbT4jafd2EymOSO9le2kZP7rZUk/g1bPxO8M2/hXxVPaWoEUUkST/Z1bcIGYfMme+Dn+XauWEbEqcZHvXqfU6dZKpDS540cfWw7dN62Op8H6Po/wo0bWJpdYj17XtStTaeRZoTBCpOeWP3j7+1crbWU923lW0ck7oOVhUsR+VdV4T8LRa7rFpb6nc/Y7eUkbx95j/CgPYk12vizWbDwHoNjDDa/ZJLyQW8FknymSQdRNMOh5HFclSrHL/dguZs0jCpmMueTskeM3EU9v/rY5IWzgCRCM49Mjmuo8B6x/Zktxb3SKttOyzJKw4jlToSO4PetPx5rXiTwn4fsNSvpdDm84hH0qVSS4JPKknk44/CsUw2viTw7J4h0dWgso5Bb3VhJy1tKehBHVDninDFLFL2dRWuXLB1MK1UhqeWCRlByKdGw25IpRISxyBg0RrtbOM1+dH19xhjEjZOQvpSr8r56Cpdp47VGy4bBoEOaMdQce1NX7wp6qOoFDNnjFAClhTJC3QGnbT6VIsfQ4oArxofSpWBp7Y34HFMdgKCxtSKnc1Guew4qZQGOG6VNyBSq7cg0Ku6nNhlwtEfvSAa22NgDXT+DZszTxdiu4Vznlhmz1rT8Oztb6rH2UgqR9aHsVE9W8PXRSVRXoEEm+HgZJHHNeX6PNskHPOK9H0xvMt0+grz57nVFnm98xsviHq0REgSZhKgVRtywHOfrmtr69azviVGNP8XaTcBpoxcRlS0YyCQcAfrV9Jsopzu461zM/Tcnrc+Ht2MLVPDctzqqajaTLHcbNjJIMqRUui+Gzpt5JeTPEZ3GAsKbFA+nrWvLMsMbuwO1QSa42/wBe1WSNLq1bZG+4rHt3YA9aEenPkpu7O5UDhqlWTbyTXM+EPEja5byCVVEsZAOOh966CToW2jIpnTCSlG6FkuLfaI5jEQez45/Cql1oelyI00ttbhRzv2gAfjXni3MjSu80KvLI7M00xO4H0HpXRtY3114VRVVnIbcYgfvL6VVjldbdcosn9gLu2RXE0eMt5e4x/nXTaTNavp8RtCpgPC7eAK5axka91CyS3tLiAKMTCTIj24Axjv8AjUng/dDeapaq37uKb5Vxwoz0qXsaUZXkjrkzuJzkVIW2+9Rx/KwzU3HJ6ZrI9VnLeGCk3iDWXXcZvMCyB+h69K6n26VzPh/dF4j1RGGAzBhjr1/+vXTMPmOTQc1B6C9OSeBzXKeI9cOpLf2FpEjR2oH2m5k+7GTyAvqa6tcEc1y9xoeoaXf3s1jHDd292+97eZtoJ9albhiE2rIy9HutakuILSS7+zh490QkQMCPrXQ/YfELfK+pW6L6pFzUelaPfXWrJqGprHEYY9kNvE2Queua6ZlC9atsmjRurs59fCbzsGvNQubn1TdtBq1D4V02Fi4tQ7jJDMxJ6VrBgaUEVF9TodGNtDzy41C2aFpU0yNbdXKb953Zz6Vv+Eb6SZ7qHzTLHGQUD9vaobnwdOtxO1nerBDMdzRsu4bvUVs6Lo8ei2+xH8yVuXkbua0ujjpUZxqXsa6N8ox1r6B/ZRmzdeKoCcBPssg9ORIP/Za+elb5frXun7Jd/Fb+KPEFvKqutxZwsAwzyjOM/wDkQfrW2F/iHDnsebAzPqfc3k5H3gMcc1g+KvE2k+DfDl7rGs3q2VjZpvmlbjj29fwpPEniex8H6Pcalqt7HZWEEZd3mbAUAda/Nf8AaM/aKu/jj4m8iwlmtfCdmcQwtwJmB/1jLnnPYGvpT8asfoZ8KfjBoPxY0d7/AEe9WeyWXYVxsZBnjep5Br0FWiRkkB8xd2WX2BHFfkF8H/i/qXwa8bR6vZNNNZuwS7sY+FuY89MdNwHQ1+pPw7+IGl/EjwrZeINCnaXTrpCw3jDIQfmRh2IJxSuFjr/L3Kz4wGP+RR8jqUGVIPNPhnDRBcbjTCpVicct6VJIxlj2ENw+OK+Uv2pIooviNbmNt+7TIfm/7aSV9VshkZhj5gOlfJf7S7Fvig0fJWPToFA7DLSE/wA64MZ8B9Zw4v8AbF6HkjfxUZ+UCkb73pSV88fr4ifdpaRemKWgrUPxpOaROc59ad6n0oAbtXsOaFak3YpsjCKFnY4VRuPOKCJSSFuryKzt2lmYIi8ktXMafbyeJNQ/tC5jT7IoxFEw4b3NMb7T4svoXMbJpUbZCsPvn1rp44RCqrGgVVGFUcAVZyK9R36DVhyuz7q4I/SuU8P60vhtTpepxtbSROxjnHKOCc9a7Fqr3drBeR7JoY5VPB3qDTQ5Qe6EivIbo745FkHXKkGsDxNMt/qFhp8JDTeZ5hP93FSz+E7aOQyWUkljJjjyzx+VUbfRtY0e4e5gkivZXGC0gw1aHLUc2rNHXLtwADyBULMN59Kwl8YJZqY7+0mtpVOCyruH6VpWmqWWoQGWC5jdRyfmAx9avlfQv21O1m7Gbe+GYbq4E9tI1pcK2RJGcVb0vRYrCV5d7XFyy4aR+WxWHqHxJ0uGc22nrLq1z0xbf6sN6FjxVnR/h9408fK01/KNF0fqVik8pD/vSn+ma1jRnJ2SPHxWY4XC3le7H614207R5BbCV72+PAs7Qb3/AB7CqNpo/i7x/KPIC6HpyglnjfDY77pTwv0Brc0qz8D+CYZobKzbxHqYbDcGO1U+pb7z1Hq2val4gt1tdSule1VtyWUC+VAg7DYOuPU19ZlvDeJxjTtZd2fmOdcawopwi/khmk+H/CHgWSSOKAeINQHUqCLfd33Ofmf+VVdf17UdWjW3u5wLVTmO2gHlwJ6YQenrTlhCqAqhVHZRxUF3B5kYIXJHrX6pgeGcPg1zy96R+MY7iLE42TSdomVIhk4FRNu4DIvHGasM5XtzSbhJjI969v2ajokeLzOW5B5Z74zTwpVRk5HpU7t5irlVUqMfL3561Ep+YjtQMRnyaY1OZO+RTR83ekxojJVfvLTljOcg4HamSbd2DwRQ0ip/FxWV7blpXFPtwPSoJOc4ppkamBm3HPSsZTXQ1UWC+h4oKhfutTd4JNO21HMaLQ9I+G/ja5/s4eHh5cl1DI8+no3ypKzD5o2PTdkZUmuQXx34v+IHi2fR7bTbO6vbNmA0PVkTMm37yI2OHHb1GcZrJxuUMgKSLyHU4IPYj6da29e0Cf4mW661ozPbeO9KG+dY22PfxqOJEI/5aAf1r5XHYSVOTrQ2Z9jleMp1Y+wq/Ioajrvhl9Sk0/V7HUfA2rwnE8MqG6t1J9f4lH0FS6l4UvLXTxqEEltqemtgfbNPk8xVz0LqfmX8am+GXw80+70LXvGfjSy1TVJ7Ofyzp92jQiRjj5mdjluv6Vr6P4u8P+HtH1q00HwpFo8+rR+TM63TyxhMkjCEYzzWWFrYicrRXNFbmuPpYWCunaRzzaybm1hstas4df02PiOC6JDxf7kg5Uewrai8dR6LpI03wppVv4YhYYnlt2Mk8/uZCM1ztjo+oalEz2VjdXsKfekhhZlH44qu0JjZ0dWjdTgqwIIPoR2r1ZYWhKd7K546xWIjC13Y6Lw98PdT8VWsmpSSLa2Jl8sXEuZHlkPXao5PTmtOz+H9nb6qyXepm3giiEhe6CRck4GAW6Zrrvhf4slh8M29iumm/wBR0lpZLa2Vwpu43GTsJ43qQTXDeFvFnhvX49Y0ifT7N/FMt7JKsniOIDz4WYnySW4Rl6elfP18ViKdSUFokfQYbCUK1JTer6mxrvhe60yxe5hMOq2+CfMtG3kADOSOw9xxXMTeIrPXtPm0zXLU32kzL9+FsSxngqyt/FjHSl8ceA73wX4ai8a6BHdeDNQtZhDcaZ5oMcobjfFk8rnquMUtnNZ/EbwPceJbW3Wz1bS5Vg1e3RcRy7wSJkH8PToK2oVo1PdqrcivhZYZe1oP5HGa18PbzT5LTVpJ7jxX4ahYIzW8jC4ijH/LNl5K49V4r0PUNTh1LwLb/wDCJpHD4RWTZLCkYWaKbuJM9ee4zXL6XqV3o90Lm0maCUKU3L3HoR3Hsa0r7xnql7pb6fJNFFaSMHkhgiWNXYHgkAVv9RnGqpJ6I5Z5lGtS5WrM8nGR0p6s23afrUWTUgzjj9a/Nj68fuP1pygEbmqPnjOOvajaW78UDQvnr90d6F5bpQkKryfvZ4o53cUAx7elOBamNleWpUkzUCFyN2e9R7g2cjNO4yajVdmWzkUASBvlwBgUu7gUojGzOcZ5o2lVDdVoGhtqzFSG4NS7vLPPNNUj05qKRir4FAMlaY/wjmpbOSSOdJRkkHpVLa24ZqeGTy2yGIIoGj1OzkKyI2Np+lekeHJvOhUZ56GvHdDvjPp8MjSbnAwWNek+EL8MqruyTXJUibxLnxg0Yy+Eor1ZNn2GdbgsTj5PusM9uD+lYNrIJoEZSje6HI/A17JeeG4PFfw31xReRR3aKIVt2B3urq3zDtgED868M8J3Rm0eHeY3kUbWMZxyODXHJWPu8gq6SpmpJGs0bIwO1hg1zJ8N6nBFNZwX6JYSAjDJ84B6gGuq6Um3d1rM+wnTU9zivC+mpo3ja6so2YRNbhhnoTgV3DKp61man4dh1RlmEkkN0gO2SP0x0NUV0XXYWxFq0cqn/nrHyKswjzU7xtoGgwqmtaxayqrJ5okRSAcA10ygcBeMegrlI/DOr/bJLsanHHcSLtYrHxgVMvh7V5MCTWpBz/CuKB03LpE6K6uorG3knuG8uKMbmYjtXOeDYWkF/fMpVbqTcnHOAetSx+ChM3+n6hcXcQOfKZtoJ96347dbe3WONQiKMKq9AKhtnTThJy5mrC/nUv3lweKjpy5bipO1nPWcax+MLhpJT5zxA+UBxjjnNdPxk4HFc5OyR+LI1CFmki5cfyroovuigwpaXFXb06inNtx0zTcDdTWJzUHQPVz0HFSY3dTUVKzHb1oLF+7UmdtMpzVLAd+FL+FA7D2pqk854FUA7ouMZ4r0H4L/ABC0P4c69qWta5fR2FjDpsu6R25Yh0OAO54ryXxR4mtPC9j51zmSVwfJhU4aTH9BXiWsateeJ7p7vUZFEKnKxY+VR6AV6GFpu/MfH59mFKnQlh73kz1T9oD9orVfjpq8lvF5un+GIZd0FiDjzcdHf1PoOleStMrYVE2ovX3pskgZcDhR0FMVHZSSQQa9q5+VDJgWUAAjByMV7D+zV+0Dd/BTxS5vjdXvh+9YLe2ivkJ281VPcd8dia8iZtpXnmmFvMk3Yy3SmgP2c8M6/ZeJtKstT0m5W6sbuISxzR8goen0rb88LEQCcjjnrX5mfsn/ALSk/wAI9YTw/rcs0/he8ONzNk2b54Yf7HXIr9JdOurfVrOG+tJkntpVDRSRnIcHofyqgLUiBbVUxlwOW718d/tFWslr8TrouGzJaW7qxPUYYfzBr7IuJA0bkj5sfnXyP+0+W/4WfHu6/wBmQn/x+WvPxfwH1PDmmMXoeNbjk5o/CnN9401l464rwUfr4zhmByaetJtC9qMmmA7cMHtSZJB9DTG7U+Nu1ADJJBFGzk7QB1rlLy4fxNqC2SLItggzI3I3/jUuqag/iDUDp1mxjgxmSUcZxW5a2YsbSOFTnaMbvWg423UdlsS2lrFa28cUY2IgwFzxUpY560xvurTtp9aDoStoOb7tR5NS1Gy5YgUAyNhzUdxcw2Nu9xcyJBboMtJIwAH41XkudS1LWodD8OaVJrmuyoZRbL8qRxjgySN/Cuaua5+zrd6XBa6t4v8AFVlOzfNPEwb7Nbtn/Vog/wBYf8K66VGdbY+azLOKGBXLLVnDXXxEGsSSweH9Ll1jb1uZUKW6DpnOOeafpPwL1XWI11rxVfxaXZTfOPO/dR4H92MHc/6V3cPi7TfCEElj4Sshvb5ZtTvEXMg7eXEOEGfWuN1bUJ9SvGnu7mW8uu7zPu/DHQfhX3mXcM4jERU6nuxPxrOOMoczjDV+R01nqnhLwNB5PhzS11e+VMC/vowkQJ7rGP5kmsDWtd1bxQwOqXkt4MbRCp2xKPQIML+lV7WNZVyxAPcCr6QhV+X86/R8v4cw2FSbV35n5TmHEWKxTavZFK0shHgsB8owB2FOubVZCrAfMDVzA/GjaG619jToxpx5Yo+VlWlN8zepHE2Y8HmlZSFOKWNQq8etSN90VrYz5jH1C2Kyb16GqyR9yea3p41kiZW9KwjGY5GUnOOK86rDlZ3U53Q1gNp9agDFatEDb0qFgN2ccd65WdSD72QRhaaYzkbakJVo8EUxlK8jpUsorzLuyD1rMlkdfl3EAVrFRI2cY4qndWob5l69686updDpp2uU4d8pAL4q5t8tNucmsza6t1wKlLScEN83TNcUaltzr5S5HCC3NSNHtIAINQR3pibayhh3NO88Ng+9dEaiM3EmVgFOKdC7wyK8TNG6nKtGxVl+hHIqFZAODgMeacsijvWvNGejFrF3Rq6h4m1fUrUW97ql5c24GPKkmLKce3eu48G/B+HXtHsdRvb6cPqAf7NbWYUkKn3iztwD/s15sefeuh8KeNL/AMMSqgH23TtxaSylJ2HIxlT/AAn3rgxVGXsmqDsz0MLWh7VOvqj1+z1vR/h5pdloN7r1tFNCZDbRXpEHmbu0jI/UHvXknin4g2P/AAkUth410SPSgQps9a08+cAO+9lwJU6YPUd81zvi74cv4lkl1vwzNJ4ht4wZbnQbwbru1Uk5xj76Zz8w6YqPwT8P/Dfxbtxpui+Irzw/riZ/4k+pAzwvt6+U+c4Hpivi3z0Z80m7n6FGnQrU0kro6TxJY6hoVvaXSlJtMuBvtdWs3Jhk9Nrj7p68VkXtxpHiyQDxNp/26VRtXUrPbFdIB/ePRvyz71a8J/Dv4l+CdQl0/RlsPEWmCXyrrTxdh7Y9iWjY5jPuBWt490PTvCnjAWthJGIHiV3gUmRbaQ5BTPcDt9K9uhUp4qPJNa9z5rE054CfNSlp2OPuPhn4cuVheXx3f/Ym+7BcaaWlUDsCJMD8q6s6j4f8I+DLnw94UikeK8dHv765/wBbNjpx2ArmLkq9v/EssRKlxwp96gkhaOKOQTiQtkNHt+56c9wa3hgIRkpN7HHUzOrVi4vYjGevUevrTWhLHj5s09VWLCEjp0BqSS4/douFULkBl6+1eueUt7nnqYZsY4FDQ8gg0ixkNuHApzZ21+LH6kTKwbAxzil+714qBWIxxg4pkhlkyA2BUsaLIZZOF609doHXpxWatn+8+WRlPrmtJdqqM8n1pAyGWNpV2ngURwhIwCe9StJt9xTN5kBA4oEA5+lO8s44pVjK9xUvl9CTg0AN25XB+960ijHyn5hT9u3OOaWNh6UDRHt8ts9sVF/rJMVO/rUaMEbdtzQURPGdxB5NOSE+lSSthgcAU4Nu6c0Ab/hWYCOWHPQ7q7jw1qDQXIU8DNeZ6LM1rerzhG4NddaXBjnUhvunmsplxPfvD2rbYRzuUjBHbtXj+nwtY+J9bsfJWMLcuyMhGCCc12nhfUDJbr83auZ8VQppnxAF0JGRbq3UlNuVJHBP1rjkfTZPUcK6MjXvEzWs7W1psEkfDyvzz6AUeF/E0msSy29yqiaMZDx52kd/xqpE0+h315v0+S/WRy8TLzg1DoWmy6X4ktfN2rJdRPI6DtnnFYs+5hUmp3Z3Uf3ay9bvrnzLawsX8q5uCSJWGQijqa0Qx3+1YfiTNjc6fqKniGXY/PZqzPQqfCUGub3T1e5i1QahDC+2ZdmMduK661nFxAkqnKyAMPauW/4Re78yeOC4SOwuX811xyc811MMaW1vHCg+VBtFEhYdPclpcE0i9jT07msjvG7TT+cDHWmsw3U9V6Ggox9Tjlj1K0lRkRMkMG71tL+GfasjxGsa20czR+a8b5VR1rQtWaaNG6ZAPNWc0dJFjePTFLjjPamU4elQdIfT+VKvzHnpS8rQoPWoLFXoQTRt6Y9Kav3hUrYUZpgCqD9awfFfjC38JW++TbPctxFbA4Le7HsBUPjDxnB4XtWWLbPqRX5ISeF9C3t1rxvULi41a6kvrk7p3xuZjnt0HoPau+hh3L3pHyWcZ1HCR9lS1k/wE1C+u9Y1Fr2/cyykY9vYL6D2qPmTBY4XsKikuvMYq3HHAzxUQkZmwOa9hJRVkfltapKrNzk7tk8gyw9CeKl8vYmQevSqTSkNjft5xuqeRltQd0nmgdCasxI8AHAGDSCMq3B4pRgYJz83Q4o3BjgdaAJWXcoDAEY7jIPtX1D+yb+094j8EofCNzpdx4jslBexit5MSQ+qHd/Ca+XP4c13XwX8bz/D/wAdWWqRAyxyAwSwpjdIpOdvt7VMpNLQ0pRU5qLP0f8AAv7QEHi/xBJouraPdeF9WcZhtbxlczjvtKcHFeU/tUTLJ8SdPZUCK2kxjcBgNiR/6EfnWhrml2HxQ8Kw3tlJ5N7Gpl07UOkkD46gg5+q1w/xK8Ual4s0LS9D8TILPxLpI2NcrkRXYYfKyN6+o968qWIVWPK9z67LKP1XFRqrY4Bux6A9OKaevSsK01OfT7qS1v8AcjZ4MlbscgkTcpDD2rz2rM/ToVFUV0HXijd2p3FR/eJFI1vYe3Qe/Suc1fUpLqZLK0ZlLvseQD7tR654gLTLY2AZ5g+15F/h9cVpaTpKWMbfN5kknLs3WrOWUnUfLHYk0jT49LskhX5mXrJ3NXcd6cPl4CgCmqduc9KDeKUVyoKKTeGPFDNnioLFpM9MHHI/nTVyM55ply3k2skmeVUsPr2oSuzGpLli2e1/BGNvD/w+1TVtCso9T1nUpp0uSSFfEZ2rHuPoF4HvXzh4p8Uah4r1y4uL8yRzKzKYWyvlHP3QvQYrs/gH8dLX4b641nqsDz6PJIpmOSVycbnx2Oaq+Ntc8P8AxR8Rahfabb22japDOwkWNyYrmPd8rH0JGOa+64fqUaNdOstD8A4mpVsRGbpM4yzV8E1Y/ssyYcnk1YFmbXdAylJVOGB/mPUVPCu2PBbJr9+w8YSgnDY/n2u6lObUtyvDZiHvk1Ovp3qTb+NQzb0YELketd3LY47uWophHSmRwmME5P0qRZBL8y9KfxSFexHtPpQykqMCpD0wKKB6kRBqlqFuXBkAPvV9vXGaOGwGHyms5w5kaQlyu5zjKRimFsNjOK0by28tzxhT0qm6/KeOa8mceV2PShLmIaR3AXHU0qsduMVG2fMyB14rBs6UN2A9DiopIzkgGrIU4ySKhlHQj6Vi9TSOhnvEWYrjB7n1o+zlV4NX2XrkfjTFjO3JHFczoXdzeNUoMrr6H60gx/GnHrV6S1DHceTjFJ9nIUAr8uOKydGxpz3KkluJG+ViDTWtpc8NnFWo4zk4NTqAq4PDe9V7NILldcryMkfxCpGky+Q24etEcfz/ADHHPUUs0OyQ45QVZBcsZprS6jvbO5ksrhORJCcMnuDWxfWvhXxZJaXfiPTpV1iNxIdT0WVYWnIOQZFPG71Nc+u5cmN9m0ZzSSKJAjRAK5HzxjoT61yVsJTr/Gj0MPja2H0gzqfiT4li8Va9FcW9lLZiG3WFXLhpJAD95iOp/wAK5UKjRuJCQRyvp9DTPNdcDcy4468/SliumhkHl/PxyrKGFKnQhRXLAipXnWfNMgyVbCn5WGCfWn+aPJ8vGMHOc1IWjk3EIEdjn5eFA+lRiF2k24GetaEIjijEjY6sDwKtWNjcX19Da2aO14x+UKcEe9XdK0mTULu2t7d1SeV9isTXr/hPwTB4ZxNKokuGGHuGOT+HoK87FYyOHjpqzvw2HlWl5HyTG25ck8dqVm6dqrrJkgZqRcbvmr8lZ+kWLDcKG7YxTE+mPrSEhlPPSjIkGM1Ih4j+brUgX5M5yahZDtPNPhQqwyeKAJZIwy8daSNQvpmnlgxOODTCu3JNOwEtM3Ec03ce54prSBVpATKxb2pBlelVoJj5hVjxjNLIwLZDcUATyPuY5xjPaotjP045qPdtPzfeq1Cp25I4oAPLRlw/Jpj/ALsfIOKfj5skfLSRoLg4FBYsTMu1z65FdXbyhhvH8QH8q5RbYW8e3ezN6mt7TZC9queGXis5FanfeFdUKlVLYwK0fG0j/aNGvI2RiC8ZWTjryK4fR7zyZuDjmui8SXiXei27PG0yQzoxReuDwTXJNHq5fU5K8WbiN+5Rhu5AJ5rn/Fkn9mPp+o7AfKlKSN0wprbtZPMgjIXYCv3T1puoafFqlnJbTjMbjH41y3P1dx5o3juS2siXEKTRv5iMNwIPY1W1yzF9pc8W3Llcr9R0rAt/C2q6Ov8AxL9R/dqMeTOpxV37T4ij/wCXS3mA/ut1qQ5nazRe8P3RudItDzuC7Dn1ArUXJbmuK0238RafNcNBaRlZpCwWSQbV9cVfEPii43b5rW2Gf4fm/pTtcI1nFW5WdUOuKl/hArkv7N8R8Eapb5A+7s60q+ItR0eZY9WhzEx2rPHwCfejkNI4hXs0dTx1xTvMUYwOKS3mS4hSRCGVxkEU9lAHTAqbHZzJ7FPVozNp8wjby328NjOKj0OT7RYRMJTIQMbj1JFXpUElvIvUEYxnBrC8L3SyRXMaRmMQybRlutIwvaZ0CAN1p/lgn2pkdSrUHXqGB6UHoKSnelABwvJ4Fcv4y8cQ6DC9tar5+osMgDpEPVveq3jTx4mhrJaWZ8zUCMH0hBHUn15ryh/Mmja6meQhiS8sh++1d+HoXfNI+OzjOVQTo0HeXUJrl7q6kupmLyuxZmY5LH/Cq7M0wbJwOtJPMxbJAxjAAGMUkncE9q9dRS2PzOdSVSTlJ3YySEcZ7d6dFhsHoelNbAUHcD+NJuELD86oxuTm4i8kRCHsCWfk5pJI0CfP93Gcmo48zPtWMt70TTLDtEnCN8p9qBjpJJ5lSF2wkJIVQOtKqIWyQ27HQVLa2xZ2Z3YIB8hBGDUG47sk85oAkjTcCDlQKmtysalHVSpIO4j5gR0INQNIGw34U84YKAC2ewpNXHF8ruj6Q/Z1+LT6bNJZX3mXA2KHAlwuScCQA+ueQK+ntf8ADel+LtN+z6jbLMjYfI+8vHBBHSvzdstQksrqGSGdraaMjypV+8DjBBHcHp+NfYn7OfxcTxRZ/wBh3pVNWtULuGJG9OOn0rw8XRcXzxPpcHi+fR7nO/ED4d6noOlmG4tWu7ZZWWDUhgnbnKiQcc443e1cP/pvhqRFuojHCwyNx5P0PQ19ovbRXkZEirIhzwygj9a4fxB8HdG15EUeZZEEh2hYYZSOm08DnoRXnqrpZn1VHGSpHz3Y6pBqRZbaRZJFXJTHzD6j0965/wAUeKoreSO0tJ1Esj7DKDlR7Z9elfQ+l/s6+H9KdDLcX16iyFjHNLtEi9lbaOfzrhfjx8HdKWxj1KCP+y7aIeW0dvGCFx91gPfGDVRmmzrnmMpqyOD0PQl0i2OT5skh3s55/KtWPPOBWN4T1Jbi2aykY+dFxlu4rZU7cp1Nbs9vCzUoXiSfjSbfWmbj60Kxbqc1mdgbQrUHnpS7QaMDtQGoLGcZ4rG8USPDo8+19m7ALegzk/yrZb5V4pY9JXxBBe6c2S09rMI9oyd6oWX9RWkdzjxTtRk0eTxxpFbGSU7WPzYzjrzWfJetHcB7dzDKOjocfhWZfau91M+flGSNnTacnI/PNQLdH7pHNe7R2R+Q46spuyPSvDfjG21YpY6nKbe6J+V8YX3IP8xXSXWmzaa0fnbHWQZilQ5WUeo9PpXicjeZ169j6V2ngv4kSaGrWOrI2oaZKpQrI2fLzwGB7EV9xk+fVsC1CesPyPz/ADXJKWOXPDSf5naKynjvTmUMCCOKgVoHt0uLeQPEVByT0HTOe9Pik385yK/YsLjKOMpc9KV0fkmMwdbB1OSorMb9n2tlTgdcDpQGG7GDU7LjgCo9pLdMV2nDcNuOtG2l+716etLxtJFAXG8LzimNhqkqNvvVNhkU0PnIQeR2rDuo2idwxNbxbPSq93a/aFzjmuOtT5ldHVSnZmJ79KZvCuGxvwclckbvbI9akK7cq42sD0pm1Np4znjmvIlpoetHUr3EwklcpG8UZYlUc5KjPAzjninR8RhjzzQ8Z8zC9euKQPtIHSsL62NfMl2hlIppUjrn6VOij0pWdtpjz8hOce9dJncpyHy+AOM96bw2Mk/nU8y7uMZpkcY+bd1rGVjSMuhWkV/LYR4R8cMRUlhcSNZ+XcQRrMrnLrzkVIzLyuVAHVs1IjrIm1G3yE4GOtc0qkN7nUua1rEb+pwTSCbeGBUZA4rutF+Eur6tAJpjFYxsMp52SxHrgVU8SfDXU/DEYmfbewswUPbqfl+orm+t0E7ORqsNVauonIqvI4FMMObgkDB7V19v8NfEF1bx3EdlGEZdwEk6qWB6ECpNJ+H+o69cF/sosIEJVpZWOdy8HAFJ4uh/Mhxw9Xscf9he4YrGd0oGSvtVMB1yV5PSvQ9a+GGqaTb+fDIt8AwBWFSrjPHAPXtW74V+FttYyRz6tKXuOqwsnyoe4OOpriq4+jBXTudVPC1JO1jyrSdIudbuRbWkTTSk9UGVX3Jr0uw+FdlFDG1zLNM+MOAQFPr05/Wu8h0m0t1aOBY4NuQfLQLkfhTZvMjX92FIPGa8CtmVSppHRHs0sHCCvIo6boOn6VGEsLSOMR8/KvOfXNS3V87SDc2VH8LCleR1kYHrmq9xchhtKZb+92Fee71HeWp3RkofCfHK7eoGaRI9ys+flpY7c+YyKSQOpNTrCFbn8fSvkLn1Qka8AHpinrGF6cml8va3HTtTmhMgwOKRA1eec5FP4HI4oSPblR096huNyqQDQBLn5jSk1n+YzMRmpombBJORjFO4E8jFj7VG3pTgwbPBp0kZ+QgUgIo7fe3PWrCWpi+ZgCKkWFo1GetP8stwTQBWkIVCc49KhRn8tRuyasSQGRmXdxT4YY7ZcEbvrQBCqksAfTNWISeMjA7UbhI4CAVJj5lA557UFikZTdjK1PZXAjlZf4T0qBoX6Zwp6CnwwtHgnGaloDZhkEcisOK15LnztGuow5RtmQfcHNc5HJuUNk1q21x+4YH0xXPJHRRlyzTO30a4e70+GWV1kZhncpq/y3Q1zPge6jXTBAEKyIzb/wA+K6Zfmrglufs+Fn7SjGXkKfrmpUyVHNRNgVLG21Rmp1OodtHU0jSFVwKCR0BzTfvdBzQhNaHL3t1qniTUp7TSp0sbW1+V5yMlmPTj86paXNeG6vbLUbj+0LZQQzsOMj61Pa2+p6HdXTRQea0r7iB0PXFX7XS7vUGVr9Ut4c7jBH1c+9a30PKcJSkX/C8Lw6PET0OSAewzWsrFjUagKoUdqen3qxbPXguWNizBMsLbiqtxj5q5fSZLkeIb+KQrHAy7ljUDsa6PHrXP3kcdv4ospnf95MhijUe3NIyqbpm/DjJ4xT2+9VdcjIz1qX7qj1pWOlO4+mXavLayxwzNBMy4WVRnYfUCl3Z6Um6haBJcyseCa9Y3Oj6vNZahI0tw7tIZMHDZPByeuapzXDzMqMThOxr2vxX4Zg8T6a0Em2O5U5hmxkofT6GvEbzT7vTL2S1uhtnjO1lHavZoVE1Y/J84y+phKrqLWL6jZGGRzUtosck371GlQL90HFVnUspKnPY061m2Eb+3BwcV2I+ZLFxKJF8vCqFP8KgVXhtd11l3Kx49atr9hWMllkJNVY7dppTbLiQsu9dxxxTIJAzRKGXKIzYSQHFPmkmEaF8SZ7SDdTZo2jhEMighBgITwPemvKZdueAO1A0LJM7gktkA80yQbskHmo25yNzIpHO2lj/gQAnsWoKJIUdkL5BC9VqTzFJJYFRTVV4ZtkWPmGDnpUstzBCrRbCZAMgkd80APgs5n+YDKqN5bOMV2PgPUr2z1vSb/T9zajbzYTI4kyfuk+hrhlu5ZJCzn5Cm0qK9m/Zt8IyeIvHVvI+W0+0ZZnUHO4DjPp1IrkxDUYO524VN1Fyn2/pM0s2nwPPEsMrKCyL0BIyRV0c1HHH5ahfSnr8tfKdT65C7TVTUtOjv7Z1liSYFCDHIMg8YxVjd70hY9utNaO5R8f8AxU+H58H6s1/BFIrRgyBI/uPH1/76Xp9MYqLSdQGt2MV6p2fKoIP0r6e8beER4m010h2JdAh45HXO1h0/A96+TdVUeC/EVyJ5mTTJ5cm3xnyn6P8AhnpXZCXMrHqYLEeznZ7HQBuaFxu56U1htbqGGcZU5FDe1M+ujLmV0SD7xxSN8xXHrUfP0NBORheKBjl+7SpIY5FdXaN1O5XXgqR0NJuwaqX10tvazSE/cQtjPXHatI72MZ25XzbFD4maJb+PLSK7tLKCPxTuHmyAiIXo9c9pMevXArw2WOawupIJ43hkjYq6yAgqR2Oe/wDOnfEfx1LqV9JbW00iKGVy6OQUIHAHoQe9Om8dweNbG2t9XjVPEEbKg1XdgXUQXASQdNw7NXv0U+W7PxvNPZfWZKlsLDcBmz0z0q0qZG6sOaOWxnaNs/Lwat2+oBlwSa6U7HjXOo0LxVceHpgctLaZ5iU428YJFek6TqNprFuk1m8eMAbfujPv6GvGklWZcAj8ans9Ru9FmE9lIUP8SdVb6ivXy/Mq+X1FOD07HmYzA0cdTcKi/wAz2dWDDNLuHYVkeGfFFp4ohKRgQ3iKGeInlc9fqPetKaNm3IrhXB69j9PWv2fK82o5lTTi7S6o/IMyymtgJ2avHoyfdu79KY1Nt42WPDNubvUjKNor3jw7EPmo2QGBI60uOM9qqTaaWYusnfNWI2CLszU3LaVhW+YcVGykdOtSqh/rVe6maGMsoxjrmok9NTSCu9DIvY2kYsxIJrKkleFzg1duLlpgewrIuWKvjk185iqkY7Hu0INotpc+cG4wyjj3qSJTIMkYrKjkdHXYCTmt2PLxggAGuOi+Z3NqkeUlZuODUMaq04LHipApZRjmrFnptxfXEUFvA887HASMZP8A9au2pUjTjzydkjKnTnUlywV2Z8ML28ZWSY3DAkhmGDjPSvU/h/8ACs6hbrqOsRn7O4zHaj+MHu1czqHw+1uzt2c2yTsBho4JFd1z7V7d4TvNSuNDsk1HSZLKWONULyyqd2BjO3qK+Wx2aUp0v9mqKXoz6DC4CrGrevBr1RbsdNtNMUR2kCwxjgJEoUYqpqHhmxurqG5nsYZp423JKygkH+tb77FQHOPp1pZFVlHzZ+tfIOtUk/iPplQpx2RnQxELz97+9SkeXt5IPTNWJcRqWPAA5rHudQe4b/R/3SDgyuOv0rycZmVDBR5q0rG6giT5o0Cg5UCm/wAOc0Q32RiRstjONuKrqTJMDnC5oweY0MbG9OVyHEdIGXJ42+9HlxMqsQCDU83K46j0xVPdtYgqFXt6V6bkoq8mKMHJ2SILtdm0A4z0qnJgrt5DeopNQ1FZFMUGDKDy3auY1TxFF4eZJNReRFYnJQEgDPJr5vFZ5TpT5ILmPo6GS1KkOeTsbNw3lLj3rC1jW7TS43adv3mPljUfMxrR1Bpta0f7Ro0kZkYApLuyGHfHvXkGpRXcN5ILst9oDHJkJz+dfXZPiMPmKvGVmt11Pl80w9bAPVXXc8shlXJ2lc9xVhArNnrW3J4E0gxhY3uIrgjiQSZ59xXN3mk6j4Zuh5y/aoG5DxjOK+OufUE8zBSOPaozIqgsDUD6rb3EDoD5c/UqwwaZuJHJzTJZZWQk5BzScN161FGpDAA1pJbxxoGPJoEZzR+Wchck+tSRQv3AANaG6Lvt/GopnVWBzx7UARxxbWyKdLEDg9x6VFJPg4TmlhmJB3c0Fjtr7R8xXvQzN90N+NEr709qgWQx80AWtmWyq4K9c1HKzYIIGBTI3kY4PSldSe9AEUZZTleuasNdMqhshfwpyxiNRjqad9nEinI4oAWO+UqC/amNfoZAoUkVWmjU/KDjNO2IsZIbLjpQBo2shLY2kDqK1LWQ7SKyLWeT5V4Y98dq04W8vdk9qxkaROh8G3Ev265i81WTAYqRyO3Fdmp4Nea6TcJZ6pBPICqNlWZexx3r0SF8qG6hhkcVwTR+q5PW9phorsWP1qSNuzdKijbcKdWJ9DqTIAp9aY21u3fNLzSUAPViWoL5yMU1evFOajUVhenNOXPWo/rTlft0FSMkMnzCsHX2iXVNNnlfaol2rgdDjrW3WL4qWJdPFzOrOkDhsLQZz2NhTnrUindwKqwSiZYypyrKCD+FWOmOMGg0jIkBIbFKBuamBgG5pyn5jigsGUN1rmvGnhOHxLal4gkGoRj5JSPvexrpVJ3kZBpZBxnFVGTg7o5a9CGIg6c1oz50urW5s5Gguo/KuFOChqFlVUIOd1ew+MfBUXiIi5t0A1FOhzgSD0P9DXkl1GYWeOWNo5kJVlbqDXs0aqmj8nzPLamBqa/C9mNBbyh8jFvQc1dtVkj3T3CeWQmI1PX8apxXElvF8jlee1EkkkrO7Oz7uRk1ueIDzGR8mgqShZSoI9TULOUZMg4PHAqeSMTfdOMDFUiA3Dyz8oz35pkLFV5HerKWky2xn8pWjPG7PXntSGxllb90pKNgnP8AD7UykPsYXcqzviFeQM96gupVmujIOnSrGsbY0jgideAM49apRxlmVQu9if4aBk9rbzTwytGuXQYUE8E191/s6+BYvCvhG2kKsLm6/esT0ZcDGPbNfLfwh8Hv4m8U2UKQs1tCwlkZRnp14/ED8a+9dFs1sLKNF3BcfLu4IXsPwrw8dV05D6HA0bLmZo89uKTmk3bqTevfrXjHtIcvpTmUVGzFW6YpwfctBQNxx075r58/aQ07TdShjMDD+1IdsjnZ8iRAnO/Hr2/rXtXi7xBD4Y8P3upXHMcETPtzgtjsPcnA/E18v+KNa/t68Wz3zGUyG5vGfgFyflj46qgJFb0k7nTRpupKyMDwfqEmoWa28ymKeMleejVubi3WubYpofii1nkLJaSpsdQOpz1Fb5Ys5Zfuscrn0zXXqfW4dtR5H0JGYqaPvJx1qPdubDdaGby+BUpHVzCTShVLtnYoySBXjXxK+IAXYLIlJZI9nlk5289TWt8RPiF/ZqRNaMQjghVbjf8A/WFeHXV095M0sh3O3JNelh6F/eZ8JnWbKCdGk9SJpCzEnksSSe9MwO4J7805qbur1ltY/O23J3Z1GieLMQiz1JvMhAxHMeWj9ie4q7dxyWswIX5HG5XH3WHqPUVxB4HpWxofiL+zz5NxE13ZMfmi3YZP9w9qBHR28xVuSa0o7pFXkkisqaMNDHcWz+dbyNiOZRwf9kjsRTraTbjzAetAGvG0lrcR3FrK0EyHKuhwR/8AWr0nwv42XW7cWt4Rb365BYp8jnqGX69xXlnmY6E1bjm8xEAO1xghs+ldeHxNTDTVSk7NHLWo068HCorpnt0cgZlR8LIRnpjPvT2weOa4Tw945XyxaasdpVcJd5x3GN3+NdtJMyxlkUFSMqwORz0r9fyfiCljIqnW0n+Z+VZtkNTCS9pR1h+Q+RwF5IFQMnmLldu7sapNJ5jLhmKYBJbH3vbHak8zZ0Y19V7aL1R8v7Nrcla8NuzI2S4rDv8AU2uZMNkL021o3UhkRifmOOtZEsKtYfacxhvMKbAxLtx1x2ArzsViHbQ9TD0U9RrzKeAcep9KzGuQ7sp+arm3zM471VmgKttjywJ9K+brNyZ7FNKJNZ2JeTeTxWg0ZaIp5ix89c9aiVQqKqjBHBrtPhu1imtTpdrHJdNGBaCZdyb88j/ex0qMRW+oYSde1+XoaYeh9exMKCdrvcPDXw+v9QjtLq5YWFgw3GV/9Y69gqe/qa9J03TLTR41TSrcW0bn5nJ/eMfc+/tSalrltpstut+3lGdiiTOp2BumGPRc9hUeqNbTXVrp+oWFz9huA4FxDh/nXlSMHjjd+Vfz7nXEmNzOXLflh2X6n7hleQ4TLVeK5p92O1q6lsmt009LdtQZ8rbzyFWkUfeA9DzwTmtrw34pttUWVSzRzQtsmtpOJYWx0YdwfUVj2XgfF4E1VYtSihZXgumOJJF7CQd8V0sl/b6bMI1jE93IPuRAbmwMDNfL4fGVcLNSpvU9qvhoYiPLJGuypNGHjbINRXV4kPCDzZMZVAcfmayNJ8RRWUckV1FvnlkLEQnKxL0xk96oR+IJY1urd4Q92qtJAuQEue4w386+uxGev6snSXvs+KxOX1KDbtoXZJZrtR58gMh6IPu9a5yPx1Ys08YjuJJYTjy/IbcwzjKjHIzRJ4ju9Us57WG3j0vVlHltHO4kG5lJQoy43dPzzXOXFne+JNDtRqEkmm3aBd01mx346OuSOM18LUlUxM3PEO7PNtYbo/ijU5tYddPX+0dGeRjKtxKu+3J/hib+IA9c114vDHcKq8rnGc/rWfDHFb2cMDgW8K8LtUEnjjjuakGlXN+g82PybQ8KoGJG+taUcVLD1VUpO1vxI5Tca8EbMTkhRWPfaw+qJ5YTyo+gx1P1p91Y2TLHYyMwk2blRWw4XIGR78/pXOa7o4uLUw3PnBQp8m9iYq8LdmYf1r3sTnE8alFaI97K5UKc/fWpZvra4mSK1t9RWxupiSrbQxwo6YPbJrDi03VPE2sDS717RLi3UGVFPmRAdC6jGQx4wCT1NbGh+Gf7TVH1MfaJrW43wXexYmmG0gkhDyOT+VdZcatbaevlxp5tycBYox81eM5tOyPsebmV0VrPQ7LwvbyrCPLtSzSBeAEZjkhQO2a5TxVpK+JFR40jtl3ZWWUHc/rwK3rqKSeQXEzCZ+0K/cj+vqay7lfOaSZmUFepPbHXPpXdgMVVwdVVqbtJGFfC0sVB06qumeKvHKnzlP3Z6Yo+2JuUSLlPcVakje38tWJYMcAjp0qKXy9uPLDc8sK+wPk9TP1Dw/pOuRuWiVG4OU4Oa4668F6jZ3DJYOLhAT+6lPP513bWKM25W24GQKuQB94Kr8w71XMSeTyakbKZBcWz2rkc5H9au/aPOKlDvUjNej6jp8OpRst1AkqN95WHJ59a5PUvh7Gu6XTp5LQ9o2Py5quYDDMCspJwcninLDiTgcVFd6brGk/PdQedb/34+ahh1OKR9vmGNuyuMVdwLDLuk6fKBTPOKsRirCL82chgOuDULqrMSDTIGrcCRsYqR4yzjado7mnQqnQHDVHeSN5eB1qCyxDKqsVVwRUN02ZHwcEdazhLtmwMirN5cLIwK8HHNAE63W2IEnp6U0al8wHUd6oPcADaB+VLAqNInmM0cbHlgKsDQWZWUml2jggc0uoSaZbyKtpI7+uRVM3G5iVPAoA39Fy2qW0eMgtmtO6txbX0yDhSSRWN4XzJq0EhbJXJ49OK6fV4wZFl6HpWMi0UFL7R5ZxIORXc6LfPqVmk0iLH/DtVs9K4WM4b1rU8N3gs9S8piwSfhPTd6Vz1I3R9XkeLVOp7OWzO7jbsO1O/izUCn5uOlScEn1riP0clVjThxz3qLdnpQrfNg1JZKrbSc08NxUe3vT1+agEO3UtJu4AoJ2rnFABk9qq6tbrfabNA2drrhhVhWGM0kkZYcdCKCZFHw7dR3ej20iZwo2Hd1GK1K53Qbgw395ZEbBG29f8AaBroNxYYHH1oFBjmzTu3NIF3dKJOOKDUcrhj0p2RUKgbc9+9CyZYipZSJJAGxXF+OvBcesQtd26hLqPl9vBkX0+vvXaZzTJPpntWlObg7o4sXhoYqm6c1dHz1NbtbyhORg46d/SkTy5LqOCRmi3PtZ8ZxXovxC8KloX1Cygy6tuuI1PJB/iA9a89kVZlBh3LKpPJ/j9DXt06imtD8kx+Bngqri9ixf2q2NyyRyloz8ucdqqwxraySEOWj71asGiupJnvjhkXIGeTVd1DXDCFSY8Z/Cug8smtzJK6xLtFt1ypxjPepbySC2hEEJaV1bmbpkeg9qoyTDy/LjTYe5Heq7MY15PXvQArN8zFmJWr+jjdIJBGWJ+VV/vGqVv+8KgqcHvjjrXpvwl8Dt448SWdkcrZRyfvGHXnI3D6VjWqKEbs6cPSdSaR7/8AsyeAjpdvJq8r4ZlMES4PzJnJbPuf5V9B8cACsjw7psWi6XbWkYCRwxrGqgcYAwK1PMHHvXylSfPK7ProR5VYkXHc0FgKYqhRxStziszRDlPy0nmrH8x5wM01mwuMZrkfiZ40HgfwxNfoFku2ZYreJh9+RuAKuKuylroeU/H7x9eTyXGnaXLCw00xzO5G7fJjhSPRRz+NecaHhrFbrdvkkO5zn+I8mrEVq3lyee/nTSMzSs3RmJyf14+grE0+4Xw3q8yXW5tPk4CgZxn0+ldsYpH0GGoexXMy/wCKrfzdL89SN0I8zB71Y0m7e/022nc4LLtK+4qe8tjNasjjMbrweoNc74KvLh7W8t5SCsLb0x2yef6Vdjv5+Saa6nUf6sZI5rifHXjJdKt5VSRoXifZIB1bI4ArY17xB9mjaCAv9rRl6DpXm3inwne65ePdveFyx3eWw4B9Qa1pxXNqeNm2ZrD0/Z037zPMNVvpdSnLyszdcAnge1Zm3axro9X8O3elyESx/L/fXkVofDW2tZ/E5hu4o5VeFtqSKGBPB717KaS0PzGpKU5Ny3OORXmOIwX/AN0ZrasfA+tamAYbGQJj70jBB+te9W9nbWygRW8cQ7hUA/kBUu05HfHTisZVSOU8gtfg9qUzYmuYLcYyduXP9K6HT/hDp9vj7XcTXBH935RXoHA5xzTqj2kiuUwdO8IaZpsTxW9qqRyjEqt82/Fcp4j8IzaJunicSWTN97PzR57H2969K+6NxHfFOkjWWNlZFdWGCrrkEehFCqMOU8dt9x+U9qnaQ8Y+6DXQeJPB8un+ZeWCNJZ9WizkxfT1Fc0Jgp68GuyM+ZGEotF+NVfk8g10Xh3xVPoriCeQtZldqkLlouc/8CB/u1zEJAXg8VPvLYBGc10U5ypyumZSgprlex688kN5DHPbAtFKcjYCQPpVWRSrYz9K4Dw/rU+hXBUSM1q7DdGDjH+0PQ816VDPb6pp4vLaZJ9x2hvu5x6jsfWvvcsz56Uq/wB58PmWRKTdWh9xmMp+Yk8Vn3CQtMTg81o3EMrRltpQA854qk0SeZkn5e59OK+slUjUXMnofKxpzpvlktSFYRt2qOc/pThamM8102g+CNZ8RTZsLCSSLGTM3yx/ma7KD4G63LxLd2dvxzyzEfkK45YnDw+KR1Rw9efwxPLEj3EY+nWtbQfDd/4ivvs1hA0jjG924ROf71d+fgLqn2iNGv7doGIDOgbdjvgEV6vo/hqx8P6aLKyi8mNBy3dj3JrzcXmlFU3GHvN/cehhcvq+0UpaWPO20HVPDujvFrGzX9NkXbM3lhmjHoQfvL79e9bPh2ws9H0dHgv2uNPD7ovMk3eUpHCA+3pXaiMRZA+YHsDg1zes+GdLtfNubTTFlvmyyQQkhXYc/dzjJr8fzLJ44hupS919j9TwOaOklTq6pdSncXst/JHcQJJaQgFDOzHc6kjovrx1NMwFsyIVKQMPnJbLt7sawkbVtY33VtMilCw+wbQJAQfusWI24/KpE1jU9U0m9/4R8xLq9oCs1pdqVljcDpjBBHHXpX5/Uw8qcnGSsfaU6kZrmi9yk3iTTLvRZru2uJLiIDYBCpWQMRxjcBj6nimaPcFJLS2iiutb0+8lCxys4aSzYDDlnPUZOQRnpXQXnhdvEX9n30Pm6Ez7ftVsiq3nRYBEZPbrV3VL6DSrb7PbQI04BEdqgwBzwMDtWd7aIqUVNWZyer6LHb6haT6lbG8ktM/Z79FLso7B19sn5hTodSiml+zWqfb7pidqsCka46kkjn6VauF1OS+kuZ71lC8R2cAwFBHIY/jU3nypdI9isX2lYyZ7UsAXU/xD3+tdHJCUNdz5TGZXJSc6aLul6TPHM0moFJbhWwpU5XHH5VU8ReILzR41lisWvrQZMhik/er0+6nc4OaqXGqahbb9Ze/hm0T7sln5O2S3XH392TyD1BHSsjSIJL68k1vT9UnfRbyON/JmX5vMUkHqBgFSK4PYtO72PnJRcXaRi6o1/wCMtQie182yijGxZiGRlXPKydCSePlxgY6810+mx3tvpsdteTtd3CZzLjDMMnH6cZqxp+kw2cNw8X7q23GV2ZifmPueTV1bWXUogIg1vbj70jcO/wDhVSnsuhGvQ5PWJL+0kjbRpX37T58C4ZVOeCPr3xWlpc8s2mwzn5bnZ/pLMcPnvkelbk0lp4b024upOLaJcsyLljyBj9ayYdV0/wATJ9qsp1EgVlVo8b1IOCGXPI/xFdscQpwUOS1up7GDx88PNc7uh9jrFtdwtLZl7uGM7ZBbpuYH3B5/yK5ubSz40hF54ekt7eebC6hb3iP5cmMjayYwTkda3ZNJgh1CwuRbw2WpM48y9AI3RjooIOM49R3611c01hoNu7ACONmLbY15JJJz9TmnzcmqPsYV4Vo80GeERqGyp5B6ZqBrCO1iOznJ71Ks0ewcFW69elRNO/lEsucGvuT5Ag2uV2Sx+WxGRtpkcMwYkNwamj1BpJAJE69M1c+ziWPhtnPagCgo3MwcYweoqRtjLggnvTLzaG3pMq7eG3fzpMeXGAWySM7gMA0AP3RSfu5B8vuKy9U8J6ZqKnzrZCSfvoMNWrGhZc4zTm3DtRzCsed3nw31PT3ZrGdJ4j1SRsN+VYd5JcaKoj1CylgOceYBlfzr2Fpj5fyj5jTTGlx8kyLICMbXGRT5gseTW8cV0oaO4Qg88H9Knks2OASGz3Fdnq3w902+kDRo1kzfxwjH6VzF94E1zR1Mtu4v4VOduQJMfSqUkIw7qJ4GywwT0qvvLcHmr15fR3qqro9vcL1SQfe+lZfmEsVXr2qrgPb5akhUFuc49Kbj+8ORwamt8SSYxQBOtrGrZ6VVkRfMKgVd2r/Cc0jRnoBnNAGn4P2rqjdflj/rXXXWJlYHlWrnPDVube4lZhyYx/Ot3zP4e5rNlGeYzHIQT0p/K+W0blJEYMjehHeluhltw4pqZ2jvUvVWNKcnTkpx3R13h3Vm1CzJmlVp1JDBeDWyrDrmvPLe6l0u8F3FtAK7HVhwRnr+td7BKJo1dfusARiuOpHU/UsrxyxVJJvVFpfvCn7ec1X3bf4iTUiycVie6TGQrxino3y5qAOPTNOWT8qAJSxpN3r+tCtnORSbhu6UFjowcnpinSNjpTWPPHSlUbutBLMDUJf7N16ylWMCO4LJI2cnpn+ddDGytnnmsjxDbNJYiSMfvUO8H8au6fcG4tYZW4ZxkijUzi7MvBsDHT6U1vun2pOtDNhcVJ0ajlI6UZGcYxTfu804kMBxU2AVW29aMjOabJjjnFFIBzfNkZHIx/8AWrynx74OfS5mv7NdtnI2XVf+WTE8/hXqLfewKZLCskZSRRJGwwyEZyPSt6VVwZ5WPwNPGUuWW/Q8EuImmj3xjNzHw4x94etTSSNaW+/I3yDp7elbPirwufC+ovPHuawmbMTMfuH+6a5zUI2WVG3bo2G5V7j2r3YTU1c/JcVh54Wo6c0VmLD5s0mCygbs4p+4MwHRcU6PDybV6+lM5YrU0tJtHvPLtofmldsAE42g9W+g/wAK+2/gL8O4PC3h+G6ZYzJcRLtUDJUD3985rxf9mf4YnWNY/ta8to5YLQAlZOd7n7q/QdT+FfR/jbxlD4R02O1soTdapcFUs7O3TLSMT6f3a8PF1vaS5FsfS4Sj7ON+o3x98TLHwYIrUFLzUplJW3VgNmCBuY54Ge2K6nRbqe6sI3uU8uQqCV+teKeCPAc+t+NLu81VluntcSXNyDuE1yScqv8Asp0+uK9surxNPtpZ5ZAqRqXZmPRRySa8uSPSuaKtngUqkZ+YV574F8ezeNdU1OeO0kttKtnEcEztkTd92B0+npiq2o/Eq8vPiBD4b0K3jvRABJfXDBsID0RffHJoUblHo1zJ5Mcrn5QiliScYGOpr5o8feJpfFWutqKyslmB5dlbnJ4Bw8p9z29ia9F+LHjSL7P/AGTb3LQ7HSW8nBACxk4CD1Lt29M143cTG6uppeitgKuMBV5wB9BXRGNj1cDh/aS5nsIpUcY6VU1LTU1GHa/QHIx2q4qjaM04Mqqen510an00kranN6brk2kq1jqLt5cYBVj0BHYe1YFhfiHUNUgs0aZZAfKK8ZPXrWpqjT+LJJbayVTGkgD3GPujHIrb0fwnHo9mFU73zneRyatHyONxns3ywZgf2e6l5pGJlkxuOfYD+lV522gjHtXSXlpzjoM1gXkW0ke9bxsfH1pSqPmkYuo26TQsrKrbhg5rzi7tn8Pa7b3cI2rHKpH59K9Kul2mua8Qael1sydoV1YkexrpUjhlE9GjXfGrH+IZ/OnqvbFEOJIFYDAI4p+0+tQTYTaKeEG2pPJ9qd5Z7UrlWK7RnFPjiyozUoUtkCrFvZtIF9c0NhYhWP5hgf4Vxvi74fvMzX2mxZZctLbL39StelR2JjXgVYhs2XkjjpxTjNxYuW589Qfdyvbr/wDq7VYWUHHtXqnjH4etqSm+0yNUu1P7yDGBN/gfevJmiaOR1ZGjkVijRv1U+hr0YVFJGEo2LHmHdwMmtTQdfm0GczCLzYiPniY/Kax/4iDyanVtqlT1xzW8WY2PT7C/tNa01rmDCfdEiseY2P8Ae9vQ13/hDQ/C2nQPNqtvJeahuVoeAyMMDIC+vPevn3SNUn0PUIr20dVkjblGUFZAeqsO4Nep+CfHQuL6Ga3WKO4jYs9mw38Hrs9RjtXoRxtdR5FLQ4J4SjJ8zjqfSlksNvbiO3VUj6hVXA/Krqv8ueuaw/DeoWXiLT4721fCkcoGzt9q3hH5fI6Yq4z5tzllDldkQi6Eco3cAcAVO0scmdo69ar3UQbD8U2NSkgYD5asCDXrqDRdPkvJCzEYCxqMlmJwFFYmj6fqt5YxPrU6QXZ5eGzO0Dnu3U9ulSR6lFrGrNJIGWGEssasOMg9a1bq6VoXEUm1iuNxGcCmtSTjvE3hexaVprCPytaGfKuDmTOSciTOcr+vFM0yTTrXU4G1S3FjrUEJQyScLKpxkq38QOOhrfs4/s8ZuHzu/vE5Zh6msHxdrEl5GtvbWsc78fvZlGEHU4ry8dlNLGrs+56OEzKphdHqibWvEDXrG102fyNwJNzjIX1I9azEi2+Yys3n4G68YZeT3I7fhSWtpHpLRR3qIoYqIr3nYWPWNh0U56U/V7qfRbiQ6jEsWkuf3d/CS32dumJV7DPf/GvzrF4GWDqODXzPvsLiYYmmpRZn6nrUXh+ZU1GOSC0YjOoEBolJ6A8g9uvvVSC3tvEGtTbLKe2u41Wa3urGUCVlC8FpMbcN2HOO9bnhvRdcW/vYr65h1LRLgpNBLtH8S4IXsQCARn1rrdP0208OaKiSSmWGPIMjYLE5zyBXnSlbRHW9dDn4vC882hiWSVINTC/vejK4OeHA4OR1OOtc/D4itI5JLOW2kS8iKx+QCphZjnG0+n+FdfeahNcKSztZ2TDCxqMyyDP/ANbrWLq1lYSQyyT2cItY13FscqByW3eorei6Wvtk32seDjst9v71PRlrS9JdgLq8YSk8LAo+RPpWnItubG5cssJjKAK4wCWYDH6iuV1Ccy6REPt1wmlShGXULaQAgdcE44z698msnWFW8W58N6kt7eXL2ztDqioQkaHBjZm/vbgK4XTu9z5Sth50NJow9e8QappuoT6HfLcShjlLu1jKZRidqyNg7c8DcB7d6v6H4Th0i8XVLhkN1ICzrbrhA3TavcjnnJ61rWsskMaxhpJumfMYsx79fSrKXC3EiJagTznO5hykftnvVc9locm5LcRpNGBdR7hICohxksexx2+tYNjot/4fvo7m6V5rcblwMu0WfuuAeuD2ru7PT4LGLc0nm3BGXZv6Vz3jbxA9rZSIEazRkATUn5hSTPCSY5QH+9W9HETjemo3uddGpOk+aLPFZWS1kCMA25cls8U2Rl8tWU/rTYIT99yHUnIyc1blt0ePeQAfYV93c9EgieOSZXkTf+NXreEM5ZG2j0Y1QK+XjrnHG0VZV38vZxu65pgWmhs5G3NH5vqKi+y7SjRIBCuQY+9LH+7+fB4OTWnasfL3GPKk1LAzWhQhTG7KOhRhyDSC228txmtt7OKfDbcuKqtaSiYHblQe9IDImt3UnC4Xsad/ZbyANu+atrB8kFlUn+7UMVwoblNp9qAMuP7VnyyvyjuavRw7Y/m61bZGmBZVAUHvxQrK0YBTIANAGTqnh2w8RW4juLaOV/VxzXmmufCu4s5t+lXDMxP+ql7ewNewtDtZdnHFP2sWBwMe4p3sB833thfaPMV1C0mhPUttJX65qe3uIp4yVIwOrZr3fVNAjvoQJAky5+aJhncvpXFeIvhTHeAy6PH/AGbKOSq8o/sR2q1INTh12x84xipxdCEBtufaqOoaXd+G5Cmowsin7synch/GrOirHqLtlwwUbgKu4anQaHMbhZHK7eQAK1siqGnKF8xVxtDcEVcZsZNQwEk9B0qqoKtzxU7Mdp5NV2Y7qRZcwrR7WGQasaPeHR59pKrayEDkkYqpHKHGD1Ap00QmQK3KHgrjOazlHmO/B4qWFqcyZ3VrMknKOGHsasJ3rhNN1WbRWcFEe3kI+Ynla7Ozuo7iHfE6yKepU5FckouJ+m4PGU8VBSiyzu/2qefuiovujNOjbdgdKzPUJ8AUxs5HORmlDHJwMGmgbvm3fnQBL/ETTlfjA7VHgdzThhQcHmgBl5bi4t5IgcbhtB+tY3huaKOOa1jlMn2eQocj/PpW4ufWudWaLS/EzRLFtW4jyTj+Kgxlo7nSJ975iQKXzOaiiztGRz3qTgcnjFSbp3QjFu5qRDj2qPOVI75zS7umKCiUn3pVYNwahCsymnRttAzQA9flHPFBw3emeYCxGKVm9KmwEGpabb6tYyWl1GJYH6r3z2I9CK8Y8QaLJ4c1GS2ufmhfmOT1H+Ne3JnaSfWsvxDoNt4h097ecAnO5GxyjeoNdVKryOzPn82y2OMp80fiR4YFC7ieh6Vs+GdN/tXWtPtIws0k0gPlf3iOQn4nFVdV0ifSbqW1ugFZDjAPB9GHrUvhbWLzwz4ksdSsoxNNZv5qqW2ivWb5o6H5n7OVGpy1Fsfc+kwaf8HfAYub1lY26bnZW+aaQ/Mevv8ApivNfBuuXvxCvL/VrFmTX9YeS3sbhvmWxs4yA7+xYnA+leKfEH4q658RIVS6nMNpDHjyVQAn1OAeT159q+oP2ffB8HhnwPbXMu2S5vEDiTHAi6qo9q8SpTdPVnvUqynselaPplroOlwWVsvlW0IwpbuTySSe5OSa8x+Jer3fjLULTwrp2yJrtifMySJlQjdkjoB79eMV0es+Lra+uL2H7RGmk2j7LiXvNL0EEfPUngkUeFdFTw/Ff+INZ229/OA0mCdlrGuQqIOwxj6muK3c6x2vXlj8NfCf2PS4lWfLLDCzceYerH2B5yfauK+Hdn/wgvh298U6s0rzXuUEcI3MWZj8wHdmJqbxyLe+1vSotZnEDarNHuhuMILSxIJAJz9+RlBPfFZfxA8UXd9GHtH/ALPsLbMNhCDzJIP+W+3sFX7uetaxibU6cqkkjhNW1K41zWJGcbQjlrlt24zTfX0QHaPYVY429lOccnFZcd5Z6HbLC8qq8ajKsfm+pqjG+oeJP3USbYS+fO6HFa6H08KtPC0+W+poaprUOns0RY+aVyAgyc9qh0fwne+LJoptTcR2yrxEo5bJ710fh7wLb2sn2iXM1w38TnNdxb2KxpgDGBzxSujxcTmE6mkTJ0/w7a6ZaiCCNYkXoqDApt1ZptOBnFb7RjHSqVxCKVz5+a5ndnH6hZqW4+tczqOngls8CvQLm1VgwxzXN6jZkqTnFbRkcsoHnOoQ+TIcdKwtRUvGwHpiu11a1wCpXn1rkL6Iws3cV2RehxTVjp/CNx9u0aAscvH+7J+lbZULXJ+Bpz51zb/w4DqK7aO08zkihuxgVo1LHA61YTTzIQSOKv21gN27HFXktPmxjtWfMwKUGnhcE9MVbjtQo9qupb9B7VLFbg9cUrlWK6wbeSKuRw7lHFCx7qvQRgKOKQWKLIY+DxXIeNvh7D4kjN1alLbVFHyzMPlf2YdxXoUkKt25qtND2FXGTjsRKNz598XeELnwneWkF5LbySXNpHeJ5L7vkbIwR2IKkEe1c+3GVFfQHizwfb+J7ExyN5M6jMdwACynnjPdea8V1bw7c6DdPZXsey4Ubty/dcdiDXpU6qluczgUYegqxbSG3mEi8EHPykg1VjYxkjBx0qaPDDJrpuZNWPZPhz48W5uLUWbLpGrxs0dwZpyYr1Tyvydm7ZFe1+FPHK68DDPC0FyuAUZduTznGfpXxmWWZhuJQg5DA9D6j0r0XwH8Qlt0ay1iZUucg2+oBQGz/cdu4PHPtXRGoYzp8yufV3nBl3AjH1rK8QaodP02SdQ3CkfL154rmtF8aM0n2W9MQYLuSZSPmGOMj+o9K6LU5Y2sAXAMLMhJ6jG4ZroU7nnyi4sydPtQrS7R99lVmb2AAwOw61Xt9Uu7q8a3Fsoit+HmVgVzn7v1qxazPq0kjWzMLZpWxMuV3AHHy/jWtJa2+n2LeTGsYJy3qT6k9zWfO1MXLdGVqU8kmnlEfZzx6g1xV9PPCysWYspAVs8evNdeslveM8buCVOeDXMeOLqDw/bxXExUhjmOMHOcetenQkqklFHJUjKK5raGb4q8YR22htZkbri4BjbJ6Dufxqj4L+I0mlRtY6qDd6bIPL+YbjGuMbeeq4rzrVNckvLp5p33MxIUY4+lNtr5pflUcfSvqqmQ4XHYb2dVXffseDDOMVg6/NTenY+l9P8AEul/YYLfR0SY7QsUEKhQBj07AVWW4IvJZpj9ruSMBVGY4+/Q9a8T8LeIpvDmrQ3cI8xcFJY+hZTwQDXqdvqh1rSTc6C9u10jKPLuegxzhsdsd6/GM94bqZPUTj70H1P1fJc7o5pT10muh0sNr9sukuRlnzuaNhwe+OneuObxqk0ctrZwpBqsTZuLGU73WMdWjUffyOlOvLq48UW9za6bczaJ4gsnSUWMmCNynqOm9SMjIOOa63S/BtlLPBqd1ZWZ15SGa8ji2MxA4wc/KOTkDivjXZPU+nlLscp4R8F3mkagdSF1JBZ3WS+jyxr5aKeh4zh/XFWPEsj+Fv3yE3OnjlbdiQ0frtPp7V1GrasPO+xWcfnXIH7yQ8Kv41hTRCPkP9onP3pH5C89BTpSXOnUV127nFicKsTBxe5zWj6jB4qaZLMG1hQhZQW+fnpk9h7V1llp40+JFhRhFwobBwPxrm7prePxDHYwv9n1vyfOLIhCvHnGHwMf1qNbW4bUrm8W5uoNUhKu1ozExvGoG5VVshsgE8c0YiMJzvTVo9j47EZfVw611RL4ivJ7rUkm0W6STUNOZfNsZJSkMqydC2Ac42tiuetZLjW9TnuXm8vkw3Wzc6yAZKxKGHCZPNWrfRbDXr2311dPk0e4mRoxCxCbl3gqzY78HGfWt5tJlghM8rRrEDksrqdxPp6mlbkVkeTdniNwssGxmAVP9ntUpvAsK7zweM1ent4lhYj5iTkZOazmjSNWU8gkEL6V90e6WVmiSMF4znPUU6O4jvp3AXYw7mklz5fyjkc1Lbslyy4Gxu5FAE6q4XCFWyOjjmrEX2lXIBBQdqr3DjhtjAg9BU1uBMxdXKBui0AXIroruAXJBxU24uxOSKqTXAtxtxukb060+3Lttwc5/hbrQA67ATy3AI3dsVBJGGmAIwCPvCk+0SXF0MBtg7EcU3yGMrMGbJOcCgB/lrGysFZ26cnil3stwQo2BRzz6075UJEm5VVcl24XrUzQRySMm0jdjDKc0AAZ2bGOlWFiDDBXP0pot5M80jK0bcHcf9mgpC+Sq7SOW6UeS9urlWJL9FapocYBc7T6GmzTBZM9RnNBJlXcMGoWpjnt48N/rMrkE/Q1x2tfDWxvLjzdOL2U+3loTgflXceQGYlm3DPApxjWPBTJyeSaLsDze18L6po9o4KC9Ctksh+bn2NVTcIWZGOx/wC442t+VeoqxycjI9ag1HSrHUbcrLCpf+9t5/Oi5Z5rI3b2qDG7PbiumuvATsV/s+8Ksx4W4QsuPTI6Vk6t4Y1nRUMt5p7+TnHnWx8yM/1H41YGdbzeWwD9WrS3fKBiucurnzlUwMpKnBHpWvp90ZIcNywFAFzYrqVYAqeoNPt4bi1k3WcnljIPk5wpxTEYNxVqFvLIOOlS4pnTh8TUw8rwZpQ+KEtXaLUcQNjKnBxj61s2t9bXW0JKCxGQQeMVnabMj7Q6KwbnDDIq3N4RtdQ2yWbmwmB+YpyrD6VzuB9bhs+aSjURoBu+eCKUH5Rj6ViQ6T4k01XjW2juouqyRuDx6YNM/wCEttoXEU8csUyHbKrxkBT65rHlPoqOZ4eqvi1Oh4C+9NyayrXxFYX07JHcq7AZ49Ku293HcR+ZGysgPJzUnoRrQlsy4zDoRgVk+ILOW4tBLAyrLEQ249cCtFSsvRqfJHG8LRuBtYYOaoU5J7FfT9QW+t45VPDDt61d3fiK5vQ2Fje3NiwVArb4xnqD/wDqrfEmVJ6fSpZpSlzIkzt7UiuKYwcqCejUZCsBikdBIzZXAOOacGwMGq7MN2T0p4bcuRRqBKJAV6c0BiM5FRbsU5W3mpAf5h6Y/Km+vWhiaRW25J5psTMnxJ4ft/EVn5cqqJ05ilP8Jx0+leSX2l3Wk3kkF0vlXCdADwR6g9xXuBz2rI8ReHYPEVsI5v3cq/6uZRkp/iK66NVxdmfNZplccVH2kNJfmeOx3RWF42Gfm6969p0n9pTV08J2mhRxRWdzHCIBqG7BUKMDC9M14/rmg3WizOtyANpxuXo3uKg0uN9QuEt4l37zjLcY/Gu6SjJXZ+fx9rRqclrM9S+HvipEuLAO0mopa3xnmhdizOhOS6577gK9v1H4qDVLpbye2WdYdr2+nsxKq/PzzHo2MDCjHXvXh+jw6Z4ZgS3DxpcCL95MRyc8/lV6zXVPENoY7RPIiZ8rc9Mr9BXl1YxufX0Y06dNTqPU2/FHiqLULq7v9SuVub5m81mkOSzA8YyO3asKTUNd8V34ukR4gwy1zIcs5xgAD0FdNo/w/t1bzrv/AE2Xu0n+FdtpuhxwoMKFA6DHSsNiZ4rpBHBaH8Pfm8y7JuJXO5mfkk13+neH4baNVCBcCte3tVXGFA/CraQBsdqhs5HNz3ZVt7HZjFXEj6jFTJHt4FS7gvGOakzKTQ/LVWa3yvIrSkAHTrVaXPcUGJg3MPXArE1K33ZwK6q4jHYVjX1vu3YODWqZnJHB6xbblPHzVwuuWzRFjjNem6lbFSdw61xevWgbfiuqMjhqROd8H3H2fxNbKThZSUwenNexQ223Hy14a0raffQ3CnBicP8Akf8A69fQWnt9pt4pdoVXUMMe9aPY5LDIbby16c1ZSDdzwDUyxjd60/yemOKyAg8nLDFSeXxjFTKF78Gl4qtQIhGF7VYjX5Rimqu5gKmVdtAB9aRsHtStTN3PHJoAiljG0gjIrH13w5ZeItPa0u1O0/dkUfMh9RWvLNkVCz/KapNxE1c8A8UeGbvwneLb3YDQOf3VwOjjt9DWMrDHynK19D6tZWmrWbWl5Cs8D9VIyfqPevHPFPgufwzMZI/9I05mwkndf9lv8a9CnV5lZnLKBz3HapVxIuGAYHsarM21z6VJuZWODgV1Iweh3Phbx/daLClnqEhudMUqQ7AF4fcHHQehz1r2zQdYaLTRBLGJtKuY5Gt7mNtycYJC+uA33evvXy8rsvPVfSt/QfGGoaDbPbwE3VhuMpsyxADEDJU/wngVvGRnKNz7C0nybhYMMuzb8rJjafp6VyXxC8QPo+o+UV/0coH6e+DXPfD1tH1TwTda7Ya/NaT2c+Lu3eQqyK2ArbW4YgnBrM8ceIIdeV9N+1XMt3bxlVvGjVVmUk5AAHGOKitGc4OUOhFNRjNKQ3/hMGivpJbSONd6D7wySvP/ANerV/Y3dxp63V5CrWxi+07duOM9Ae5I7Unwm8DSx6smoaxCYoUizAHwzP26enWvY7S10/VtSXTBtjbCv+/X92i8j8OcV8z9aqRkmme77GDja2h8m+IdNuNWWLVLO1FtAisJhnaOCADj1Oeaz7dnRQyEAV6b488Bnw9qN9aPFIEmLLBOF3puBGMY9uK8yhs5zM2792AeVx/Ov2fhvGPFUbSeqPyzPsKsPV5l1NGLMirk+9a+hazd6JeLcWkzRsvBH8LD0I7isZF8lgM54ra0W0sNRzb3F8dNn3Axzsm+IjuHA6exr6nFYeliKTp1o3iz5vD16uHqqdJ2Z6r4Z+IGkagwN6I7bUIk2F/L6rn+E9h7dK2tS146hbo8G+309jtEwPLfSvF7zwjq1qCYVjvosbhPZOHDKTwSM5HSul8HeL4ZNPh0nUv3bwkrbyn7pB/hYdjxX4hnnC0KEHiMI+ZX1XZH6/k3ELxE1RxS5X37ndw3QkjECKyQY4A6/UnvWB4i1iTwvdWk1xbeZpEwZZLqIM7iX+BdiqetWJLq70K6a5uYPM0Ty8tNAC0tscfeZcYZev5Va0XRdTh1iS/tdTj1LRLyJJRIVHDDjjHTKnOa/NnHlfvI/Q7rozDmsV8Z6jb+fYJe2Eh3wNA7oI1XjdK/BySfuYziuot/Dsl1ocFpqDj7TDkpNalhs5+XaTzwPWtix0e10OxO1pBCZGkYySF23N15PtWLqN9JqWHgcWtkCQ0o6n2FZK8nZGEoKp7sjjdS8VPod89pfWiXzjlZo3KBxyBu6jORXTaDbJqyJdyEFydyRn7gHsKaLVblkRLeFlHAWRQxfnjJ71nRWUlnDPPpuXsG3K1snDRtyCUPoD2r0ayp1KSVONpdWfI4zKakJOcNUeUi2doSWbAxUFn5STLG5596uNeMsbbIw3oKoNFLM5Y7Y89W9K+qMjWhtUaYnYwYfdK8ZqW4t7ebAbbxVS1WRoQS7k4+XdxVuJwqkyIoI6kc5oAqsps58AhI2X5VA4q7DJEbUDO455CkZqO4vEkeMlgAeDxxVeFYfO81OVY4yoqkBctdryFeS2OQxyv4VWWRpLghZCG7cdKeqra7htZg3Rl6ipbeS3hQsWLEnkEfpTAkj2LuRfvDrxyaf5IjYEMEXvk4p0c0cih4myzD05qK6hgK7Zl80HBCk9xUARyMkfmxu/zEZ25yKq2e63ZfvCMt91TwDVqO3T97IcFmXaTjpSWsfOGl4AyPl69qALcc5+0MZNwJ6d6lZtzNnGPWo2cBsYaMYwWFU7jS5S4eOUyIeTuNBSLiOnzM0g2DpzVFbwec4JZgORUL2aSQmM54Oc5qo2lz8tFNkY7mjUZrWrbl+Zs8+tSTTxxrkOa56GSWNcs7kE5AK4q1Hcl2ZAMF+uaNQL/2pJsjlcfxdaY0nzEF+3BpI4xHCxwSOu7oKiZRKynPFSWSw3kkT/fYFTkU+11/+0JtkimQL/epNw8sIBvHuOtSfZx8rBUT2xii4FHWfC2la0xa5tVSXB/eQttk5riYfAuoWN5ut7zfCrcpc/eI7YIr0t4GZVKxLu/vA0zyWkbIRTIP4W6CquSzzn5kdkYEMDggirEbfLg1s+JtLZZGvUjIUj97g8Z9awYzu6cUCNKzk27fWuk0q6MbhzyK5OBirDNa9lcBWHPFJlI7mzuA2eeK1I2WaJo3UPGy4KsAQR9K5nTbkFRz2ret5+APas5JmibWpHL4Q0W6hSKTTLUIpyoWILg/hiqE/wAMdFmlkaM3dskgG6GGchOPQV0cLbqso3JqDojiKkdpHn//AAqMJK7R69e+UP8AVRMo+U+5B5qs3wx1r7za+skicoWRsfzr07YAMUxoyVqTpWNrr7R5FdfDfxB9vhvEvrWW7U/NI25ePStFdD163jaIQQSPnPmNPx9Pu16P9n28mopIQzHFJq5vTzPEU9pHnT3moW4w+lXDFTh9pUge4Oc4qKTxDFbzMksMsUDKMSMp6+nSu/kt+3aqM9mGblRx0oUTvjnldbnAN4utV3Kwdn6rtXgj1qb/AISiz2x7VlZD97EZ+X3rq5rH5iVUCqr2YVXAUc+1PlNP7er9kcrdeNLW1mxKHWNjhGYEAn8ai/4WBYrEmZFV9xD8/rW3quhWutWrW91Cro3fHI9x6V4T4o0V/DuszWMjGVUOUkx95e341tTpRloZSz+uuh61/wALC003Dl50+zgfKVOTmm/8LJ0rBCs3mfwhsYP49q8Oz3I289CKax3E8DHtXV9URk+Iq3RHt5+JVi0wUDEZHUkdfT6VatfFU+pW+La2aRmPytt+U/nXk/g/wy3iG+PmBo7WMjewHB9hXvOm2sVnawxxKEVBgAelc06agaRzvEVPIw9R03UvFFm8EumQiJeVaeX5t3qMDipvCnwnFupl1G5WcsdwhjXaq/jXYWbFVI3da04WygCnmsnNpHFUrSrT55blKx8H6XAoC2cbD/aXd+proLPT44VULGqKOm3ipLZV29K0IVUrnFcsnc2jK+5Jb244xV+FAtVYeOatw/M3pUGhZji2rmp0TdgelNTjg1MvyrxUsA6daVcKc55qWMBgd3Wk6jIHFICoxDZPeoJKstH1qGSM7aCDNuF65rPmX5TWpcRn6VnzRkg0CZzWoW5+bjvXJ65Y7t7YruryENyOa53VIQysMV0wOaaueQa5a/Z5HJGM/wD169o+HN4upeEbBlLHy1MT7vbj+VebeJrHzI2OBmum+CepebZX1ic7on3hfYnFdDOGSsz0pVOac2RipNtJUGQn3utNaPB9qc2T0NEed3PNA2OhUKKWRiAMGmlgG9qazDFAhGJ7HNQlhnHelkkqtJNhs1QDpPXuarzSHhabJIGXjNU5WO7OfzoAleUNjBqnebLiFoZlWSFgQyMMgg1W8yVbid5Jd8bEeWoGNox0/PNQzTnbkHAq43IOA8R+FV0+R7izGYGPMfJK/ieormGXdnNen3V0pbLc5HIri/EGmJ5hlgXA7oK7oTfUwlExF+7+lOjmK/daogGVSu1h35FNb5UPy811xaOdo1dK1O80O8a+05/KuHXZIoHyzL/dYV7P4b0XTvix4dnm8Kl18Q6bEDeaPKR5m0f8tIcn5k65HXmvCbebcoGcGtfRdav/AA3q9vq2j3s2manbkGK5gbDL7fQ9xW0Kjg9CZQUtz2PQfiJN4Xvk0fXrW5LRcoChSRUB42k8MPf6jtXaL8StJurolWmWUNlZGRclfTg1a8M+NvDH7SmnWPh/XYv7J8YRw5iu9qgSOB8xjbuCeShx6968e8beBdV8D6o9jqVvNGQ7Rx3CoRG5HocdfaurDZVhMdP35csn9xxYrHYjBxvCPNE6jXPEisDBPdSeWs/mLNkZCc84Hf8Axrzm+1NLvUbmeOQsryMQzDk1G0M0mV84OAeMnmg2TL/CMe1foOU5PDLLyhK9z4PNM1lj0lKNrElvMJW55b1pWYq45qq26M4ClaX72cNgr0U9T9K+km7I+firlxb2WF8xzMhAwpUkEflW7ot9Y3E6x6vbCWI4CzRjbIMk5JPeubuInt5UVhhmUOB7EZFWreYHbnnBHFc3s6dZWZ0xq1KTumej+CfHMXh+OeO7vMW8JxFDIhZyuexHb616Xa6joul2AisZLZYQNyxwYA+bvxXzneDEjY4IP8J/SnaZqlxpV1FPCFLRsHCsOCQe/tX57nXB1LE3rUHZ9j7zKeK50bUsQrrue83ZlvmWa8zs/gtVb9TUDWxutwdNpQZEQGEA9MdqXStasvEtnJf2LCRsktA330Po3tnvVOx1K41WWbT1/wCJVrsce4288fmLIuPvRtn5v5+1fjNbDzw03TmrNH6/QrU61NVKbumUpvEljZXF/Z+ZGL63k2CBpBGzngo2T0ByOTx1rnrPQNU1nWLq/wBKu5NPdJCZ4yW8jzScsU5+b/a4APYmun0zwnJ4wsIo/EOn+Vqtrvtv7ShkybhFPKspHKkEEenNdm0aaLpiJLjyIV2gkc+nNYN22CUuY+Z5FS4yse4dz6YqxFEI2VdqsPQ1TtF8tgMsWHBBq5z5m89AK+vPjSyVWFF3jcV6fSqbb2kwgAJOKtw7gruQNrDoahdXmOIgd/tQBQmVpJD/ABBCM1dt7tY8ArtHrTLNXt1bevzOcliw5q5Ja29xGGKZ45ANAEnmC4j3EY96iWxgKnDHa3OM1BDC8NwzuxMTgKsan9ankby2CBWzzgYqrgRrJJHKFQrEejEjqaczSyIZHCvjptNXLeFJlUsdrRjO7FV7qJ2UKuQpHHbI9qYDo3MkYKDap6hvWrNrGI49rchjVCFjbwxJ82M4Kgc45yavwyxzBRE3mY9aTAW4jXyyQSGPHXiofnWERjJK96k+zGTcByw5xnpSSKysEIyeuRUlIp3Mm2Mr/FUFp5yBgRkGrbWayZYtt56tVhrUpCGBDHPbpRqMp7VZdrrhjVK8giWaM+Y0UjHAAHatRYX2lsqRnpmoHVGkAb7y9Oc1IDdrrAULFgKI4zuyAuMUo3NxzjPYU6Jg+5QcE+9BY3zPMyUDAqeRik+1Zw7q3oBjip1AVSGBU5pi7Y0wW+maAJ4ZpN64yI/5VYmddmGBA6lvWoMrJwpBOKkjEpjOfmUdKrUgZNYR3Nqwhfyw443DP51xuraDPo8qq6jYy7kdTkEV3Ue4YDRMP7rA8VBq1i17amNom3DlAtAHAxMOmKtRsKguLVrW4ZHBBXqDTlbdjHFBZuaXdFeGODiur0+53KMdcVwtvIy/N1NdJplwdq84NSxo6+CUHGTzirkbeYvvWLay7mHrWpA3UDg1iMux+/WpNtRRtuYVNUlXEK5qJo8VYX7pxRgHrQMoSJ7VUmtxJ/OtJtu7rmmtD3xQBjSW4HG2oWs92eOK2vs5boKT7KfSq1A5xrMr2rA8UeDbLxTYm2ugU5yJUxuX8TXof9ltNwFFWIfDKcNKPwoU+XYUo3PjfxN4XufC+qTWN18xX5o5McSJ2I/z2rLt7N7qQJENzEE/KM9Bk/pX1v8AFX4XR+MPDLLYwqNUtvngbGC/qmff+leQ/Bn4c643j61kvNLntrC1WVLp7iLaGBXbtGeDnIr0I11Y53T1L3hSGOz0uC2QYjRQe3JPeuqhmHygHNO+IHw61D4XeJDZ3Ns8NhcIJ7Rm5/dsMgH8DWfb3GVVh1rjnLmdzsh7p0MMmOmc1r2Mi9c1zlncZ6nmti1kCgntXPI7IanSWrHArQhm/hxWNazZWtO2f5QawZ0xZpw1diYACs6GTt3qzCx9ak1NJctU8efrUNv9xT3q3HUAO27l9DQV2rjNL1YZBND9KAK7feFNZRnnmnsoY5BpdnGaNQKc8YYZAwKzZ4MZ+tbEzdhxVC4jNSGpz88e1SP51h3sQwe5xXSXEdY15H94dq3izGRwevWe6NzjnFZHwyu/7H8aSQsMC6iKqPfOa6/V7fzI+K4iO4Gk+JtNu1X/AFdwAfoeDXSmcNRanu+TTCRk4o3A9Cc0zdhjVamIGQ+gpPMIPSmueeOKjMnzAUakEm49T1qOSY9MYpk0gB61WabLUASSTDHWqklweelRzSEMeaqTTlR0p2Fcc1yORniqkl0SSM8VVluQQfrVKa62imkSWJrgA4zmsy4vjgjdUFxe8gCs2SZ2Y+lbJBqPuLkucZxVZjuzk5psjjvVG51KKxRpHPGOB61p6GUmLrFtHNa+YoCSoMb8449KwI87cAbiayNY1241RygbyYc8LmoNJv5bVir/ADxnqe/HpXTG9jFo3/LMag4xVhTtVT1z61FbSLcDhsrU7LtXngdjWwrEsN08MySLI8ciEMjIxUoexBHIP0r6a+Fvxz0fx9oP/CF/EuSKTdtW01SfpIOgWVv4GB6P+ea+XFBVvm/D6VKGLHZngjBHY1cZOLuiWlJWZ7f8UPhDffDDVZg/+m6QSvkXiD5owRkK/wD8V0rjGZRGNvXqPcV3fwj+Pn9laHd+FvF7teaLcBUhvZFEslqBj5HB6p79qs/Fb4Xp4bfS9Z0aQS6Hq0AuIvJO9FGedrdxgg49M19vledctqNfbufGZpkqk/bUPmjzSZR5ZyOpznFVGJXBzgr09q2NX02TS1tyzLNFNGskci9G+lZc21mJ6Zr7NVoVoXg7nx7pTpS5ZKwzULo3OoR3RfAZRuHYY4P04GasXVnNpepPbzgCSMg/KwIIOCCD3BBqxNqD6pCg+zW63UMW0uq7WlQDByO5qhue6tYVkYkqNi+v0rkpykpM6pU04mtdRlbqRXxkHnFQnb2BzVZblhdOrllY8bXHIqxbt51xtUj5uB/vdq9dSTR5Ti4ssWOsXWh3EVxYytbyo3LKTz9fUfWvWNI8SaT8RbeCz1ONoL+IiSMq207geqN2+lePKd27J5z0pqu9vJkSMm3nKnGK+Tzrh7D5pByjpPufV5Pn1fLpKEnzQ7H1FeX1tY2LF3XdtHloGwSc1zl1fG+maS/AeHgCyU7S2D94+lea+DfGRXXIEv7gtblDGjSchHIG0k/ga7u8mTSY7jUbpiPLj3yOAWOzucDrX4lmOVVcrnyVUftOW4+hmNPnps8YVY4Wba25McHHJqZpopFBAKnA4xUl1Z+WNkQCkjIqi2+FcOMds13arc+fLMeJpG6gYzmrE3yx8ncG4NU0mY48pdxUde1JPJPuA525B4FICa4UTNhuQuV6+9RK0kc7EFWBHKk5xio4JEVmLLuGTkZp0ciTlgAIQTkbaANDcL5Vbb8w7VL9n3NkqQRjvVGOQRKu5w4HHy1Y80iUld4CjnPQ0AS8w5DIwXPaoGUSNn75B6nqKmS881l7Aeo5P1qstqjXDy+YTz8yqasCYQs3D8pj7q1Rk1K1tpDEcxgHCnufatFZhav837tM5GaxFuo9V1fDKromThBjPpzUAaSIzXLyl8KU+8gw35+lO+0srR8ZHqTzipJoFwyRKQpHPPNQLHNIx+RUUAcsaCya4m+UhW5bpk9KsxSeWhY9xVCSzkjwRyRz65FSw3DopRCoAHO+gCzuSQcEqG64FVZGHLE5A9eKmhczfKuAMZJNUdUjL2jIhw2clvajUCnd6qAxMUe0g8ndU9heC+kw0eXb7pzWJIflx9/sCBWhoFrKt8jkFUXkigDXmjlj2nhuDzVP7RP5mCuMH0raZk8tcDr2NRzeWufl7cmjUdytDebpPnQOvqB0qaKYiT93Lj/eFVGhVYy0bspzVdtxU8gt60Bc6OG4vvLbdtIz6jpTpL2RVYkbh2AOcVjrI4+UhwMc1NHctGP7y/WgLlDxJYvqkJuEXMq/eyMbq5bcE+U9RxXeTasYow2zdk42t0rlda08o32lRtic/wAPQGgEV42LMD0rTtJfLYHOaxoZMitC2bkZoexR12n3XTJrbt5CyDDVyFjchevat+0uhwc8Y6VkUb0LH1q3G/ODWZbS7sVcgfLH0qAL+4djS7A1RK1Sqe9SWHl54HWlWHdnPSpo49zcVftbEtjAzmgDPjtueBV630kyLuPArdttDJUEqRgUyZVhJVTwKm4GetukHQZFRNGN27HFSTz5bjpVSa4G3r0rMsmeQKvHSoFvCkgxziqU1xnPzVBHKWPBq9gJPG1uvi7STbXbMXQZicnO1h0xXiOJ9PuntrkbZojtYdvqPrXt10ytC3UYFebeNNJ+0QnUYU3Sw/6wDqU9fwq0wRlW8x+XBrYt7gt1bkdK5azufMAYHIxmt2ylDbQetJ6m8WdXbtuzjmte1kwozXOWsnGQea2rVvlXcawZ1pm3C4bpVyB6zocLH8tWbdyfrWVzaLNqFtsYq8mNoPSseFzvA7dBWlHINpFIouqwC81CVAJIHNMWQ4pQS2TigBjLu5HNJtYdKefvYFJISvGKkCrLndyaqzMcmrUikAk+tZ8z4JNAalG871l3CjnvWndMGzWXOw6Zq1uZSOf1OEbWrzjxhY+dHIccYr0+928561xHiKNfmBFdUGcsz0Pwnqh1Lwzp1yzbneFd/HUgYNaEkm7txXGfC28+0eFfJ6G2neL8M5FdW0mDjvWpxXJDJ6cVE0nNRtJjjPWoJJ9vegRK8vynmqk1yV4BxUE1z8p5qhcXBz96qsSyxcXOVOTms2a4AXkkj0qC4uSqkZrKurw8rnpVWEWp74q2M8VnT3hZjjpUMk27nJqBm98VqkTce0g57/SoJGX74HHeq9zerbqS7Y71zWsa491bskRaNM/eBwTVqJLZutqAuLgQW43M2TuzwKx9e0G6jUTtP56fxKByM1h+GdVaz1ZEllKxng5+n+Nd3NNIGJ2CSBlwWJ4x61qopGDZydlosV7Z+e0rIOi7Rms2+0ptMmwcsGH3sda62GO3t12QkrFnpWZ4omhaABQxfIKn+dXcZgW+oTWtwgRty966S2vvOXr1rjIZDJcMSRt6Vv2LfKu3ikpDsbok3DkcVFIQvIpUbbHz3o/2iMgitea5mMW62sDuJOeRXo3w1+K0nhFv7P1GF9Z8Lyk+fpcjf6rJ/wBZFn7rDrXmgjHJ7ZpSxjI7VomB9FeIPAKSaTB4h8O3ia7oLsQBIu0puOQkqn7jZ/jHGao6P4S0/wAVXVs0cUdvIGIltGb58j+8PUeteZ+APiNqvw91X7fpkizwyDy7rT7gbobmInJVl6Z969quRonjnTbrxh4J1JtOv7ch7izkGZbQ91K9WjxnBGa9GnjK0FywlY8+rg6NR3cbnE+KvAc/hdp5Bcx/Z15iXJ3ygnHI7VzlvfA6ebeZMmObzEk6naRhl/HCn8K3vG/iSXXNQjF1biGWKPbuD793qQehGaw9M8sTMjKrpMjR/N2yODX6FlspTpRlUd2fn+YRVGq4QVkSLpv9owMyfLN1HGMjsPyrLaN42LFQSOCjEj9RW9pF2dpgf/WJkj3FRaxp6spuY+D3Wvp/Y80OaJ877T3rMhmmF1/pgPzXB3SA9n/i/PrTGKlcNweuRVJYwyugfk9F9/8A9VLDJ5kZRzhl4rCMujNrJk4ZJMpznrXceC/HUmnzR2WoBrm0b5Y2HLRH/D2rgFwmSDznvUqyGFlkGSQc8HFedmGW4fMqfJWjfsetl+ZV8tqc9Jle21a8hQRNIkkYPG484+tX49ctJtqum1j79a5nceBkEniozhpBk8IMYr8elTjLY/UfaM6xpTbxloiWX/ZpkuqeUinY0hbjaDzXNrdzwr8meR69qnsdY8vek0ahscNmuOVFrY3jK6Ohj8tkeXZtXqCq8k1WlmVoQwGxumOtGn38Um/nG7DAU2RmmQeVhQxzWDTW5ZBa7/MIabaoPFbUNxM20Bgy9zmsxfLuJhEpUOe9W032uAjF05JOKkC4t1tkdcqG9CKkjhhUMVZg5OSR3qn9pDNyfnPOMdBTlDRqJS5CZ5zQBbNxb3CpHKTvJwO4qaOxigkZ44kRjxlRVSECNnYIpB6Gpi8h538nACigaFnRo5OQd2c5pVuh8wkxknAGKkab5vny7Y+bHNOJjkUjAL9d1A2MEbW/mMp388pnFMULPIxYbOnAFObMmA/ReKWG1iVVkZ3IJ55p2GLCsbApnc31p6wAJt4PHKmlEKSrtikj3j+8akjjO0gsCw9DSAqokFrkBApzn7uadKfNVSEIRu68VN/y0IPSmrG0cm9mZE7ADg0ABkVeNjegB60C3O3njNWGCK2NhY4yWFMjkDMSmMjs3SgCKWFY4+c49hVC4iiePKE5zWg6yOh3sFye3Ss2QNCgIkjVDkbif1qkrk6mhp5aNQS3zAYI65pl06cYfeW5xxXDax4se1MkNq7ST7iok29R3x71m6V/bGpQ5iWZ9mTvbjn2rpVFkc56IskcyKrcKSR7imtCkytC43xtwa8yabUbOSRQ08cuep6E+mK7/S765urGJ5YdtwQAwAx+NZVKbgXGVzDvLc2F48WdyqflcdGFS28xZgOBXQappZvrPDECVRlT6muUjYwyFH4deq1iUbtvKUbk9TW9YXC8d65WCXdg1rWNx84GaVikdlayDFaMMu7AFc9Y3B3DnFa9tcbsnPtWUomiZrQtjg1bjXdWXDcDcB3rXs0DMMms7Fo1LO185xha9V8A/DtbrTZtT1GeOCyj+X5vvE9q860tFV1LDK9xXQap4qlW3EUTFYwPug4qtSi94s1yztXa1sEAWPgtjrXB3FyWyeeeetQ3d000245OeTWbcXm4kLxgVIEsl6FBzzVK4vAwPOKqSXB3cGq0zbs1NkBO1wWzg8mrNhGzck1RjXMYPvV+1yqnHFSytR18xWM9j0rBwWLoDkYII9R6Vt37CSEmsBsBzhjTRJ5zrGn/ANi6s8aN+4fLREdMelX7OYPt571reLtN+3aZ50a7pbcl8+3cVymm3R4+b860WxcZHcaexaMEnFbMDsu0Z4rl7O64Xit+2m3Ktc8jrizfguC2ATV+3YbuDWJbydK1bVw3U1kzeJrRzDcDVuG4rK8wetOFxs/ixUmupuLNxxVmBty81kW1wW/+tWhBJ6cmgCwy9+9MZSecimmQsox1qFrgKcZ5qQEuGO3Bx+FZc+4k9MVpTMGXOazbrhSRQBnXGAayZ3HzYBzWjdNtasm8bY2c4BrRGbMu7ffuJO0CuS1zD5NdXdOqKc8giuS1xgFOK2gctQk+FN0ytrFr/CsqSDPbIIP8q7t5NrEk+1eZ/Da4WHXtWXoGiRjz/tGu7mulY4BroOBll5gvOeapzXQwSTxVWa628ZrOub4cjdWkVcgtzXRXNZV5fZ6Ng1WlvG3kVTnbvV2EyWa4dh96q5kB+9Td5ZeuKoXuoRWnErgMelNRJuyxvbdhsAVmahrCRqyxNlxWbqWtSXDYU7U9BWfuJyQM5rWMTO7Jp7t7xRuOTWZqQ3Lx8v0q791CR1rM1GYr8uM8VZLbMVtyyZzyvSrA1a+AC/aZMYxjPFQrGu4Fm609VzJ8hyfegRbt9eu7VdqSZHuM1WuNSnuGLuzMT+VHlFmOQB9KZPCdoxQNIk09RNITjCnmt+1XbgAk1iaR93724V0FuvyjHBo1NImnassnyuPpUkimFTuBCHoar27FZBk5rXjYSJgjINJS5RuNzHkhPJQ8VXbew54xWhcW/wBnyyHfCR+VUmTZIGPRuBXTGV0YSViCG5ZGIzgZre8M+KNS8O6tDqGlXT2d9CflljOMjurD+IH0NYN1A6fMo4p9pNtYBuH7VqjI98gvNH+JWlxz6VF/Z3iOFN17o5IEc3rLbt791OfauLuLKSG4CFlOSecEHjqMdiPSuK0O+a31KB47lrWVGASYHHlnP3q9M0jVLLxsTYXk9vYa/Ep8uaRtkF7jsD2c9q93A4+eGfdHkY7L4YpX2ZjQzm1mR42JbOc4xkV0cTJe26y4+VuSKwb2zmsboxTwmGdTjDHo3pT9K1Jobny2IETcY9DX6dl2OhWWmx+YY7BTw8mmO1LTfLUzwjAU4x3rL+STDg49TjvXWzbWJwcZ61z2racbPLqdyNzt7Ka9DEUeX34nHQqX91mcLna2yQ5NWIpVk3DtWdjO7ecP1z61LHcKrEDrt5Fecq3c9DkP/9k="/>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0" name="AutoShape 8" descr="data:image/jpeg;base64,/9j/4AAQSkZJRgABAQEAYABgAAD/2wBDAAMCAgMCAgMDAwMEAwMEBQgFBQQEBQoHBwYIDAoMDAsKCwsNDhIQDQ4RDgsLEBYQERMUFRUVDA8XGBYUGBIUFRT/2wBDAQMEBAUEBQkFBQkUDQsNFBQUFBQUFBQUFBQUFBQUFBQUFBQUFBQUFBQUFBQUFBQUFBQUFBQUFBQUFBQUFBQUFBT/wAARCAQAAw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NrUKpFPooAKKKKACiiigD4z+MGjGT4hasqrjMxNYXguZLC+umH3vNCn/gPNew/Ebw/9r8b6ncBcBMfrXgui3w+1TEfxTsf1xXRK8jnPvmxIksbZsdY1P6CrNZnhq4+1eHtNl/vW8Z/8dFadc50BRRRQAU1lDKQRkehp1FAGZdeH9PvG3TWULN/e24b8xVNvCsUeDa3t9Z46LFOSo/4C2RW9QRmndkuKe5z/APZet2o/carHcDst1bj/ANCUj+VNbUdesz+90yO7X+/bTYP/AHya3Jo5JFIRxGf7xXP6ZrJuIdfjYtFPZ3C9kaNkP55NFxcttiD/AITKG3wL2yvLE+ssXy/mK+Wv2opo7rxZazxHMckWRX1I2s6tari60hpQOrW7Bv0r5f8A2pJBN4k0+VYpIRJBnZIMEc110PiOaq3Yo/su/wDJSLfJxiGT+lfaKsCuc8V8Sfs7R2s3xAgivGCwyROudxXnHrX1va+G7RWVrbVb0Dsq3IYfqDSxHxFUpaHS/Sm1XtbY264M8soxj94Qf5CrS9K5DpTFooooGFFFFABRRRQAUUUUAFFFFABRRRQAUUUUAIw3Ais+TR4GZnhDWkp/ihO3J9x0NaNIc844oA5ybQbmGRpIikjnkvCxgc/XHB/Go/7TvrFtspyPS6TZ+Tr8p/nWrJ/aNuxZPKuUz937rf4VnTave28h86Jdh/gkXb+Tcg1d2zNpLY+dv2tLr7RY6U+Au6dzgEEfdHeuL/ZXjz8TWf8AuWcp/wDQa6z9rSbzE0dsBcyuQo+grm/2Tct8QrlsfdsX/wDQ1rX7BMdz66bp+FQtT2+7UfNchYc1G33jTqa1ACUUUUAMbOabTpKRc7RQGpzXjiT7Dpkl4fuwxkn9a+AJJxq3iK4ZelzcsR+LA19wfHnWjoXw71af+LyfLj/324/lXxX8M9KfWviJ4dsk5869jLfQHNS1c1i7H6IW6+Xawr6IB+lGyrDKFAA6DgVHVGbepHspyx1IqVJ5bdqBEeyj7PHN99VerGypI4aNwu0Z194X0rVY9l7p8E4/24lavFPjl+zdofi3QSdCsbWy1H/nnGPL82voD+z/ALv72T86gksbSzkaR55A5/gZhWcqcZrUqNWUHc/O2++Bmu+DdNlmHh++2Qt990NFxocmmXUttcLsnhavufxt4q0GTSZ7d72OR4mV3hZl5xXwn8UPHFvJ4r1mS2ZCzTtsQfdrilhmn7p0/WFLVnVW/wANtU1DSbe7tVQRzLvX56pXXh270o7J4WR65WX9p65/4QWLQBpIW7t12R3cRwR9a8+uvjd4nnj33V38gPygjLAYp/UZbmTxh6dq01ksb/a1jEajnzBUOm/Em18LQhrHUXs2T7v2WQx4/KvBdY8aX+tbhcXEkn1NczNeSyuRvY4reOBdtWZyxd+h9oeH/wBrbXNNkVF8U3DL0C3Z8wH2+bmvStE/bWvrZ41vl0/UFI+8reW1fm3NeXDfLluPekk1C6WMDc/y89a1eHlHZmarX6H60af+2B4fkszNd6dPAMZZoJFkFeffGT41aZ8UrfTrbS4JIoLdmkMkp5JYYr85rPxtqthGEjupAhGCme1aXhn4sap4dvIS0rTWqNuMbH3rmrUasoONzqpVIKVz7g8DxpDa3bt1kkX9N1dfDIvavmzwT+0JpuoI8bMsJx5gRv1Ar03wf8V9L14iGOYCTZkZPYdRXyVanVg7NHtQnCWx3lzJukxWVeDdJiorXXrfUp2SKVSVPIFWli8xq5YTfNY2e2gxYsKKsQrjmpfJ2gCpI4uld5zjj80RFULhODWqy4UGqVz900AZUi45qNe9W5qryfd5qkBX3bWyawrFFmllkH8TmrevaxDpOm3FzcSrDDGpJZzx0/nXktj8Yl1Kzd9Ht1WNchrm66fUCqS6lxPYWiC8npWTe+MNG0dtlzqEKv8A880JZvyFeL6l8QGulLXupz3z/wDPGAlE/IdayV8RXCt/olnHDGD95lxWDcnsjdQVtz2ib4p2Svi3sb25GeGEeF/MmnR/FK2kkUS2V1Ce7OoIA/AmvFLjVtVumyLkY/6ZLTY7zUlbcZpm/wCA04qX2hSij6T0/wARWmpWpkt5VlXrwf6VakuRJDuHXFeC6Vq1zGqSBmjdT97GDXpmg+IBfwKJhiXGPY+9dK2MGrM2JpNytxmsmY5bpitGSTcuO2az2+/TJIeaTcVqVvvGkxupoBgfrTQ/Whvlz70mzge9bLciR+lNFJkUtfUnihRRRQAUUUUAeRfE+MadJrl6eAtt5mf+A9a+OtCvMXEQz1O78ya+w/2imFn4H1m4HWS08n8yR/WvivRdzXUQB712xjeBxS3Z+ivgNt3g3Rj/ANOqfyrdHSsLwKpTwfo4PX7Mn8q3R0rie7OxbC0UUUDCiiigBvzAetN80d+KkpCM8GgBAwboQadUUlurnP3W9RTGjmX7sgYejCgCfIr5I/ayXd4usT28g/8AoRr6tE8i8SRED+8vIr5V/awkEnirTSAf+Pf0x/Ea6cP8Ry137pz/AOzXZw3XxCtYp40kjaOT5XGR0r6yuPAulSf6qKS1bs0EhXFfKP7Mv/JTLH/ck/8AQa+zxmniL8w6Mfc1OWbwfe2+PseuXUWOiyYYUgt/Fdip2z2d+O29ShrqsGk571zXNuVdDlf+Em1mzwLvQZX9Xt2DCnx/ELTxxcw3Vp7ywkD866n8Kikt45lPmRq49GGad12Cz7mbZeKtJ1Bcw38B/wBlnCn9a1I5EkXcjKwPdTkVlXfhPR74fvtOhY+uwA1lyfDrT1YvZ3F3Yv28qY4/I0tB6nVUuD9a5D/hHPEVj/x6a+ZgP4LqIN+tIb7xhYr89hZ3w9Y5CpNFgu1udjn2pN1cc3jy7szi+0C+gPdox5i/pU1r8SNCmwsly1s/92eMqR+lPlYudHVDvnmnL0rOs9e0/UADb3tvN/uSAn8q0FPvmpKTT2HUUUUDCiiigAooooAKawDcEZFLkUfxUAfIn7XEw/tLSogAFHmMAPrWf+yLHu8Yaq/92zx+ZqX9rSTd4i01M9In/wDQqsfsgR7td8QSd1tox+bNW/2TJH043emtUso2kioa5Sgprdad+NNoAKa1OprfdoAY3WkopeaAPCv2udTNr4K06xB+a6uNx+ijNeP/ALLfh/7d8WLO5ZMrZW8tyePbAr0H9qYvqniTSbFTuW3tmcj0JPSm/suaaLfxlqkuNpa1WAfnk0AfS23bxRsqfaG5HSlVaAIxHwKmjjp4SpY06UAR+XQ2IYGPc9KnkkjtlLS4VRyS3AFfPn7Q37QsPgaMWul3ME8n8SpIGb9DxVKNzOUrHceP/i4/gfSZ9RitI9Rt4v8AXQpKFdP1r5b8VftrXmufaI10nyIGb90yyYkX8RXgfi74j6x4t1C6ub68kCTsd8SMQrD3ArjftPmFhW8YHNKVzrvE/wARr7WtSkvbi8lV23fKkhrj59Ya6beysfxqo1s8rtk4qSSNIIeKvkI5n0K73W6Yk8VnahJNcSFgV2VLM7M2eMVm3N35aMAOtaqJHM+oxc7uuaRplj4qGFWVt1JcKHPXmqcRqWhDNOFk4qvNNzTpE25zVZ+tRyp7hGQyW4JNVZpjVho6ryKFYE9BzUSguhqpO+gkcz25DxttPXIPNW7PxVf6Tfpc2dzJE0bbh8x59azp5FbO0YqhNJtbNc06Kno0dUarie++BfjlcaTrQkaQzfaFAw3Zu9fT3gP4kWHi7Y0cioY1O8ZHXNfm5/aElvIHQ4KnNel/Bv4hXmi+KITJchLVm3SbzgEAZrwcTl8V70FqejSxX2Wfo5GyTR7kOQKlWEtxiuQ+Hfi60121gjEoM8gMnl55C9ifwr0S3hBAwK8KzWjPRvfVGdNHtVBiqFzH8wrduIctWPdLuY+1NDMyVeeKpT5Xt+daciVyvxI1Y+H/AAXrOoKcPBauyt6HHFUldlJXPlz49fFT/hJ9ZuNLtpmj0ixfyxtOPOlHUn2FeW+HdelguAu52hZtvlq3HNYniCRpLmJXc5x5je5PJzW3pDQ+H/CMutzRCaTzVWND06//AFq9BRUYpA/dPXdD0e5miDmNYlYZ2qOce9b32fR9Lj33t1DFjk7mGfyr58sPil4i8YaqLK3P2VM5xGcYXPr+Nd7pfw/mvW8y8leZ+5Zia461NxdpM1pyud1c/Ebw1bgC2El0V4+RcCo4/iXFNgR6TJtJwKNG+H9pCoJh59TzXSf8I3axKAIl49q5WkjQi0/xDZ6xGFltmtXXpxV61nls5FdDwDkGqq6Wmcqm3FTeW6qUPSpjUcWHLdHoOm3S6jZJLuyehqR4RXLeErx7d/Jc/KxrsWUdBXoJpq6ORqzKPl4akZPm4NWzDt5FR+Vu7VSepJWmUBRuOaA25gAOKknhyoxUnl7VGBWpB+jVPoor6g8cKKKKACiiigDxX9qqTyfhnMAcM8yL+GRXxx4dj/4mCc55r67/AGtpdvgO0izjzLgfpivkbRVMeoRYH8X9a7YStBHJKPvM/R3w3F5Hh/TI/wC7bR/+gitD+Ks3w3cC40HT3B/5YID9QorS/iri6nWOooooAKKKKACiiigAooooAK+TP2tPm8Wadx/y7f1r6zr5N/a1/wCRs0//AK9/610UfiOet8Jg/swx+Z8SrTkjbFIePpX2Yu9cZIb9K+Nf2Xf+SlW//XCT+Qr7Np4j4kFD4RNx7igSKTjPNOprRq3UVzHQOoqLyAOVZlP1o/eL/dYfkaAJaKiabb95WH0GaVZkbo6/nQBJRRRQAVTutLs7v/X2sUv+8gNXKKAOXu/h1oN2xYWKwN/egJQ/pVP/AIV29q2bDW9QtPQeZuH612fPrR9TTuyORHEnSfGOn82+r2t8B0W5iwT+Ipf+Ei8Vaf8A8fXh6O5Xu9rOP5Gu1/Gk+92p83cXL2Zxa/E62tzjUdL1HTz/AHpICV/MVoWXxA8PXzDZqtujngLMfLP0+bFdC0SyDDKrD3FZd94T0fUs/adNtpfdohn86NBWl3NKC7huFDRSpKvqjAj9Kk3A1x1x8KtBZt9tHPp8n961nZP61VPw81iyZm0vxfqUOf4LwLcKPpmnZdwvPsd6PrRXCR2fj7TcBb7SdWjHXzonic/ipxUi+LvEVnJt1HwpMF6edZ3CzL9cYBFLl8x8/dHzN+1XJv8AGVmufuwt/wChVu/sdw7rvxLKe6Qr+rGuU/aeuGk8cW4PGLVWxjBGSTXcfsew/wCg+IpP7zxj9DWuyErM+hpG454+tRdehqaZQ+M96jZdpwOlcpQ1vu03mnUc0ANooooAa1KtI1C9Se/agD53+LVidW+IF4/3lhjRDjnGBUf7Ot4v/CXOijIkSeX/AL5ZVH6Ctz4iBdN03xPrMmA25wje4+UVw37LMz3PxDSHdlY9Pl3f99YzUdSkfWSKKf5fpShPSp416DvjpVkjI493bNQapq1loto1xe3UNrCoJZ5zgfgafrWsWug6bNeXdwtvDEuWZ5FUD86+DP2kPjvdeNNYl0+zvgdJgOF8r+I9DyOoq4xuZylZHofxl/bCiglu9L8N2qTJjZ9tZjj8BXx14i8Tz6/qE11cOZZXYsTVa+1Dfny2yfeqXl9zxXRGJyuRC0bO2Tx3qns2zcc1aupj5LKDhvu5qlviijVWcltrNn3rdRMJMlZt3I5HtWRqc0kbbM1aa4eG34xWf5YuG3O2TVqJNwkY7OlUJYNx6Vozfdx3qqyt61SQblU5XgCmeSMbjwasNGd9RTc1Mhoo3HzNxzVRo+elXXWoJKktFSRducVTmY+lX5O9VpI+DUspGdN61Uk+ZTnitCROtUpo+uBmoLizOmXmo4rpoW4JB9qszR8dKoTKd3FRI2Uj6I/Zx+KF9Y+ITbeeGkuCkcckzfcUHkflmv0J0O9ttQtysMsc0keA7Ic4OK/H7w7r0/h6+ingbbIjbga/RL9kvxlb654VSaWeRtQun3SCY4HA7Z6181jsM4vnR6tCpsj3mSH5j64rEnj+Yg8c10s0YVi3qKxrmHdk149rnoRMSaMDJryL9pS8e1+Fupxx8NcPHB+DMAa9pmg5rwT9qiYw+FdLtRwbi+Ukd/lBaqjozSO58Va0D/a1x3Eaf0ArZ8bP9h+HOj2qj/XSlsfQf/XrM1BfM1C9IH33RP15rW+MSraWeg2qnAjg349zXWn78TeUboz/AIK6b9o1m5l2/d2jIr6X0azGcYzXh3wB03clxNtJDP6V9JaPZqmDjFc2IlzVWyYLljYtWdmNuBwcVI1mFznpW1p9rH5bO3HPeppbOOSPIHB6H1rALnNNajsKrT2vy10klmOAB0FZ11allIAqbFcxi27m3mRweFPNd7Z3QureOVfmyOfauHmtiGNbPh3UGhJhb7vatae9iJq6udMZAw7Co8Hnimqy8mkafj0ArqMBGp3YVA0hcZBqSMnbyeaAP0aoqo2oW8cMcss0cayfdZ3AB+lWFkV1DKwZT0INfVniD6KKKACikyKWgDwX9rRDJ4Z0lACc3DfyFfLlhZ+XqlkoH350Xp/tCvrv9pSyF54b0w4yFusfmK+ZNRsRp+u6QMY3SGX8ua3v7qMurPs34W6j/aHhdecmKQx/kBXYV5V8ANSF94f1BMjMc+cZ9RXqtYvc0WwUUUUhhRRRQAUUUUAFFFFABXyd+1t/yNGm/wDXuf5mvrGvk/8Aa2/5GjTD2+zn+Zroo/Ec9b4TA/Ze/wCSlW3/AFxk/kK+z6+L/wBl/wD5KXbf9cZP5V9oUYj4kOj8IUUUVzm4UUUUAFRtGrdVqSigCNYdmdpP4mncj3p1FACbvXigjNH415t8WPjBafD21EUWy41JxlYyw4HHX86aV9hN2PSeKWvMvhJ8Z7H4lQvbOFtdUiGWhJHzjnkD8K9M/hpNNPUE7i0Um4etLQMKKKKACiiigApkv+rb6U+o7j/Uyf7poA+G/wBpaYSfERxjOy3QfnmvT/2QYgvhnXJembtV/JAa8n/aKkEnxIuyDn9zH/KvY/2R4dvgfVH6b77H5Itby+Exie3y/eOOaY33jUjfWo2+961yliU1gc06igCPmkp7detJz60ARnOacqnk45x/SlXqanjXdn0/+tQB81/tGagNN8FxWobD312WK9yq8kYrI/Y9sxceMdYugMiGxCBvdnBx+h/I1lftTao0vibTNMU/LbW5dvZn6Z/Cu8/Yx0sppfiTUdm0SzxQKxHHyqzEfqPzpIuOx9HRqMDFPmuo7OItKdoCljtGWIHtUiqOSBgV4f8AtR/FxPh74TlsrKQpq14u1WXhkX1qlHmZnJ2R4z+1b8cl1q7TQtN1CaK0iVhcx7NuWB+6T2r5Lvrxrtvl+Vas6lqE+qXUs9xI0ssrFpJZGyWOeT+NZ7fccgfL2rtjHQ4pyKhYZ61Xa4dyRmn9WwOT6VGyeXIfWtFEy5incs9VmG5uasTMfM6VC9bWsZXuNk/eLt7VXVfLqao5PvUARt96mswHXinSVDce1A0RN941XkqSRjUEjUalELVBKoJ45qWRqi3bazZSIJExmqsn3TVmZ81VepZSK0ifjVeRR6Yqy1VpqzLiUrhOtZ0yc1qzKeciqNwnWpZsZkg2tkGvbv2ZviVd+FfFtrCsfmw9FXkkZznA+leJzR9a0fDWsHR9RhnHUN3FcuIh7SFjek+V3P2J0XVV1zS4p1KncoJwadLD96vGf2XPFx8ReGmTfCyqoA8llb88Hivb7hQq8c18hNcsmj26burmFOuHI9Oa+aP2srkx33h2yDAlFnum59PlFfT8kPmTMe1fIf7VF8ZviE0G7i00sd+hds4oW5tHc+abG3N7qkKAZ827A4HapvjjID4mS3HC28CJ+OK0PANkbzxPpq4J+dpD+B4rnvitdG+8bajzuAl2DHtxWkX+8Xkdb2PW/gPpYh0KCTGN5zXvVjaqq/jXl/wl00Weg2S442LXrtnjcAB2rh5+abYPYvrps88IUTfZ427jrXAeKL3V/BeqfaDK1xprHGWOQtb3jTxBcaLqFtAG2RtGGz0p8zQ+K9Cmt5AshkjODnOCKvmtr0Oc0fD+rQa3p63ETAhh69ParFxbLyc9a8i+FuvyaT4gvvD9wzZRiU3cHr2r13IKgZ596rl6oV9TDurX5jiqyKbeVXBJ57VtXEW4dOKzLiPY1Evd1LTvodDp9yl3D8py4HI70TRkHHQd65qG6lsW8yPI9R61Q8SfE618M2++ewvb2Y9Ft1JVvqa1jUTWpm4u+h2Yl2qqKM1ZkbGCRtr581/4++I5Ec6Zo8GnIfuNdNuYfT0qPw58V/ErTRTalrsUobrCEAC/Sm7dCLNH6GeKvFdh4y0ldPOs6hod1HGIDO0CShcDqNuOa1vhr4q1zwjYpps+sWHiixT/AFU0krRXCj0O/rXCX3gu+hvriYsWgmbdgDO0nrTDZPZsAUP1Br2JYqUd0cUaEZ7M6D4jePviJHrkFzoWnsttGdzsXXDD+6K9F8N/HTT9Q0VDqdvLperqnz20ykAsB1U9xXk1rfXFquYWeP2BOKp3F/eaheFXgWcIMiRlwaiOOUtmavCOPQ7PQ/2nm/4TZtN1LTpk0h22LfGMrtYnA6/w+9et+JviRoXhfw/JrF1fRNaqu4FXBzxmvnWDyvMBlidR7AMKnudLs7+3KtLHMM5Mc0eQfStfrcnskyPqy7nW3/xa8O/Gvw6sGjyt9rtblXktpVKttx94D0rw/wCKzDR/GllbqcGG2D4/3q9P8DeFbbS9eE0NjBAzgq0kAHzeleLfHzVP+Lqaoinm3jjhHsQvSvSw9T20btWscNSn7OVj6M/ZT1L7ZY6ypPRkNe7HULb7ULc3Efn9fK3Dd+VfE/7P/jS+0GHVprJ9pcIp3cgZ71audH16bxcfEUXii9F55gfYwOzGfu49K56uKp058smbww86keaJ9r7qYsiMxAYEjrivBNc+NOuyeF3tNPghj1dk2C6kOFH+1j1rkfhP8RvF3hnVpovEdxHqltJ832iM4Kn0IpfWqTV0weHqLofVVO+tfLnxq/aD8UxzW1n4L06TYpDz3TLnI/urXd/Dj9oTTtV8MpL4kLaVqMKfvVmQjefYVuqkJK6Zl7OfY9n5o5r5ptf2yLK88d/2YulSwaKZPLW8mBDMeeSOwr2/WviL4e8P6E+sX2q28NmqbwTIMt7AevatLozs+x1NFcH8M/jFoPxTtZJ9JkZQhxsl4b8RXS614o0rw55I1G+htGmYJGsjgFj7CmBr18mftcZXxLpp/wCmDfzr6ut7iO6hWWJg8bDIYV8o/teMP+Em0vn/AJYH+db0fiMK3wnP/svsW+J9t/1xk/lX2lXxb+y3/wAlOtf+uMv8hX2lTr7jpfCLRRRXObBRRRQAUUUUAFJt9KWsPxd4qs/CGh3Go3ciokakqrHG4+lAjB+KfxKs/h3oMly7K944IhhzyT64/GviLxN4ovfE2sXF/ezNJNK2TuOQPYVr/Ebx9eePtemvbhm8vdiOLPAFX/hf8I9T+Jd1KLcLBax8yXLg4BOcAfka7IxUVc5pXk9Dl/DPiO+8K61banYTNFcQsGBBwGHcGvur4a/ECy+IPhuDULdgJwoE8OfmRvcV8afEL4Y6l4A1B4LuPfED8sy9GHrVz4P/ABGufh74kgn3MdPmbZcRE8bT3/CiSVRaDi3Hc+7dtNaNW7YqvpuoQarYwXds4lgmQOjA9Qat1xnSQ+S6/ckx7MM1H5k8bfPGHHqh/pVqigCv9sT+IMn+8MVMrBhkHNLtB6jNRfZYt2QgB9RQLUmqC6bbbyn/AGDUix7FwGJ+pqHUG22cx/2DQM+DPj1J5nxK1L/Y2L+S173+ynD5Xw3nkxjzLx2/IAf0r57+NsnnfErWiOgmx+gr6P8A2YI9vwqtmP8AHcy/oxreXwmSPWP4eKbTqbXIihrUlK3WkpgNbrSU+igBu0+lTwA56dxxSLnaOaS4m+yWk0548qNpM/QE0AfDvxouG8QfEvXJwd0UcxiQjpheBX0t+yzo6af8LYJAMPd3Uszfgdg/QV866tp4ki1PUZRl3Z5M+5OR/Ovqb4H7NK+GtpHIVVLZArHPfYGP6mgDX+K3jeH4feDL/WJcfulwi55Lnp+tfmd8SfHOo+OtemvtSuZZyzsyoW4XJJwK9R/ag+OV9488VyWVtPs0exlZIoVPyyFf4j689K+fb26Lc5z712QjoclWWox5Avyg1HcXAwI1HGOTUX3iD681FMp3EZroSsctx0k8Nt/q8NLVNpDJ8x60rx+v3vWo5PlXA5NWjNsrXMnz1F+NOlhYMC/y/WkkjMa0wRFUb0/eaikNAxjNVeRjUv41WkegCCR6gdqlfrVdyKCk7DJGqvIxqRzULsTmoZaI2YbTzUEn3QO9PemHkZPWpKRCVPSoJF2/WpnY5qJ17k1kbIqSMelUZquzdaqTd6C9TOm7iqzNtYEjoc1ZuF2kkVA2GHNZyKTsfQ/7MXxMi8PeL7az+0yWi3DLn5vkz1x+lfo1DcfbreGXO4Mu4H696/GvQrxdN1KG4bLCNw+3djOPev1M/Z/8af8ACZfD/T7iSPyn8sKoznIAr5vHUeWXOj1aEuh6LHFkse3X8q+Ff2kNQ+1fEbxhJnIhMVsv4Jk/rX3gimNQx5Hevzg+KmqNq194kvi25rvVZsN6qGwP5V5yta56dPcofCaz8zxIr4P7q33H2715rr2dU8YSY+Yy3Z6f71evfDGD7Lb6/f8A/PC2Khv+A15T4TgOp+O7BGGS0xY/maUHrOR09D6q8F2Ys9NgjHZR/KvQ9Lh8yWMEZFcjoVsFWMAdAB+Vd7osH+lwjHNefDVky2Mb44eG5L/wzHqVugE+nqN20feTuT+leZeA/FO6QRFsbz68c19Mahp8Opabd2cwBjuIzGc+9fHVxaz+E/FF5YPlHtpyuDwcZ4rplG2/UwjLmTRpfEy2l8L+KtP1y3+RC48zb3z617Hot8mqWNvMhyHQEH61w3iuxj8W+EXwA0ypkeucVV+DHiIy2L6fcN/pFs23DdcUQvZxCXc9Tmj4x2rOlt/MJ9q1GfzE4qptO/OOKN1YFuZEkZ5Rhj61xnxA0u4k0mRreWNGXnc4J/LFd7fIFYMKzby5ha3lSWPeuOgGTWcovojS58yXtjPeMUluLiUt1SKNgP1o0fwjf/bsQaewTtJOdx/KvSvFnxD0Xw9uRdIuXmA4JjwK87m+NGqvM403R4wp6FwSf0rWPOtkS2fp9caT4ohuJHt57eSMnO0ZWqU0+plf9M0uTf3eAivSpZEjPQDBp6SLMpO1W/CvZu3ueSpcp5S13GqkBbiBh/C6GmxavbeYPMlCHGDnivVJLe2OS0a5PoKgXRNMuG+e1hb6oKjkpy3iX7afc4S2uraRcoVkHsak229wWJwPpxXZy+DdKkRlW3WLPGU4xWDefDvy/ntbqWMg545H5Gp+rwfwuxr9al1Q7QJFs9SttkxCNIARnIwa+TfixqzX3xI8Qzk5JvmTj/ZGP5ivqu08L6lbzJIlzbXO1gxEiYbj096+N/E0n2zxNq9wvPnXsz7h0OZGx+lexgYunF6nFWmqjuke3/s2nTv7L1h9RSTaWjAeIZwceletzaVpU7brO/jG7+GZShry/wCAukxQ+C7y5uJfJWW98sOVJGQn6dRXp8OkxTr+6uopQf7rA152KTlUfu3O+jUjGKTkU5tDlUMFCyjHDIwNc9NazWt5saNlVhzkV2P9hXUPKxEDsy8ZqrNpM7Sru8xgBzv7Vyezi91Y6Pb9mcw1iXORke4qOSzK4wceua6ZdKuYW3rEzD6VLh48CazVh34wfzFR7Fr4WafWI9TkP7LjdgxjjY9cMg5ouNBtdSVkubaOdU5AkHFdokekSL+/juIT3KYYD8KntdH0q4lcRamIs9FmiI/UZo5K26ZLrU5dDjtB0eHwzctcaVALCVh8zQMRuP0qv4i8Mx+MNQjvdVlu7m7T7kjzHC+mB2r0VvB80gDW01tdL/0zlUE/gcVBN4Uv7X5ntJgP7ypuH5is74iPcpujJdC/4N8fX/heyitZVN3Ag2gO3IHrXln7UmrLq2taTdqAqTQEqvXFeiabpsNxqVtDMTsaQKwPHevPv2rtJg0fWtHgtv8AVLCcZr38tlUlfnPFx0YRtylH9lps/E625/5Yyfyr7T/ir4p/ZWx/ws60/wCuMv8AKvtfvXqV/iRx09haKKKwNQooooAKRqWigCKeZLeFpJGCIoyzHsK+N/2gPihL4u1qWwtZCun27FAAfvHjJ/SvYv2jviUPDOh/2RaSYvrsfMVPKrXyjp+m3evapHb26me6uH8teM5JNdFOPUwk7uxtfDP4f3vxC8SR2NsuyIHM0uMhEHWvuPwj4UsPBuiwabp8QjhiGCccse5Nc98JPhrbfDnw6luEVr6YBriXuT6fhk13YqKk+Z2RrGNkct8QPA9j400eSG5hV5VUlGxzXxJ408Jz+EddmtZVKx7iYzX6DV4Z+0N4Bj1XS31CKP8AejkNjgN6UoysTKPMYf7MPxMaZW8L38u5lG+1dzz7rX0fX526Hqlz4a1y31CBzFPayhgF9QeR+NfefgnxRB4w8N2WpwMCJkBcD+Fu4omr+8hwvbU36KKKzLCiiigAqrqX/HjOO+01aqpqjbbGc/7BoA/P34vMW+Iett2+0EZ/KvqD9m6Mx/CfThjGZZiP++zXy38UGMnjrWj1/wBJavrH9n6Py/hNonbIdj+LGtJ/CZpHoVI1LTawGMopSKSgApwNNooAlX5hxWd4smNv4V1Nx94W7qPx4rShqp4khFxol1ERkSAL+oNAHy54601dL8MwIy7WurqOM/7vVq6O++JR8N/BvUZLdFE8k0m3cwC4wo6evBrF/aBuxbaroumx8GGIzMv+0TgfpXg3xB8TTvodvpEZO0szs2eMk1MFeaHJ2ieVa3qH2q8MmPmZiSe2c1mzTK6tUlwpeRstnB5I6VWZQEY9ga9eKseXJ6ipgx+/aowC/XrRuHkEjr2ptvJujyT82ashkcvy9aqhSzEgZFXLuQbfl5ql5nlk+hoIYl1Irlar3Em7pzTZpi3IGahZiaB6jail5qXGO9V3Y0ARlh61WkFTPUDk0FIhkNVX61Ykqu/WpGQyGocjpmpJCKiYDqKTLGNHg5zUbU9mqGRhWRoiOb2qtIxqZid3NQyqTyBUmkSnMxNVpO9WpO9VJCOaCilcd6qnIOatXHQmq9RIaITJ8w+tfbf7EPjZys2lXeoqRHH+7gDep9K+JZPl5B5r3D9k7xxY+FfiBbxXqhZLkqiTN0BzXm4ynzwZ10ZWlY/TPXrwaX4fv7xuFhtpJC3phSc1+ZPiRmk02wDHLXErSN9S5Nfob8addXTvgv4mvY2BH2F41Yer/KP/AEKvzx1pts+k27D/AFcIY/XGa+a6H0FLY6bw4RZfDfxHdA437lB9RnFcF8HNP+2ePFkYZESFv1Fdvqkn9m/Bcn7r3U6jb+ZNZH7PtiJta1G5POCEHtWMdKcmbn0npMQDAAeld54dty2oR8fdGT7Vx+lw4I/Su78MqftEr/7OP5VzUviM6j0N+RflIBx0r5x/aM8MtZ61ba7DGUimASZh039s/gDX0Y3LYNcz4+8Mx+MfDd7p0gG50/dN6MOh/wA+telJJo4oyszwj4d6mJ1kt5TnPG1qyde0+bwT4si1G3ytpM3z46VlaDJdeH9altbkFJ4X2MD7V6peabB4v0LynC7yvDehrBx5HzGrl0N7S9SXULGKdGDLIM8Ve6r715X4V1S68L6gdNvifKB2ozfWvSFuldQ6NndUyXVAnYbdR+YuKw722bnBIJroFBdge1LJZo3PU0XKucVq3hu31C3X7RCkhxwdtc4ngiwt5Afs6j6ACvU7izDR4UVkyad5lyi470S5raCPvq68OT3LMUVcZz1FUJtAvYVwiMfyrbl1RoZAueCM1KmsH1Jr6L2Ue549zm1027j++jGoXt5o5MlWX8K63+0w3U/pT/tkTcMob8Kfsl3DmOUUSZByTU6u+ORXR7raTrGg+go8i0bjZS9m+4cxzNxb5t3l2hSilsqOTgd6+D/sLTXs7bc7pGYf99Gv0O1i3totE1Axhtwt5CPrtNfDy6T5VvdTd40d/wAs5rspXpqxJ7/+zO1pH8PmtpsgyXk0oZhkfwgfyNeoXHhuxust9nt5f9pcBvy615J8AFha20qxmbCywyOwH97Ga9rHh828m63uyq/3WGf1rKcXJjMZNHGnt/o801v/ALJO8fk1TLMeBcQQ3K/3lUof04rZk0+dkx50b+zD+tUm0e429Y/+Ak1m6bFzFby9Pbp5lsfR13D86p3FjEFJVPNjPVo/8OtX5NNnjRm2bgBnjBrBk1exW4Nu0/kzr1Dhlx+lZNJborV7EM0ekNJseWONz/DIdrfrTo/DlqzGWFyD2PUVYkmstQhaOaSG6Q9Vk2tn9KxpPCdgWL2rzWDetncNEP8AvnJBoTgPlkXI/D8sc3mRyRnH+zzWnDqFzpuPNtcgfxplW/MGucbR/Eduw+ya+LhF6R39sG/8eUg0kWseIbVzFc6RFdgdXs58Z/4C3+NVoTqdlaeILC7uIjL58UoYY3FX5/EA14v+2B/yHtFfeGDQH69q7eHxNaLdxm+sLy0IYZ86EkDn+8oNef8A7WV3a32paFNZyLLC0J+Zfwrvwvu3Oeo29zK/ZVJHxQs8DP7mX+VfbdfEv7Kf/JULX/rhL/IV9sr90V01Xqhw2FooorIsKKTmloAKoazqsOh6TdX9w22G3jLt+FX68J/ad8bHTNFh0O3k2TXPzSkH+HtTSuxM+dfH3imfxh4ovdQkcsZHIQNzhewr3P8AZl+G6iNvE93H3KWqMPzb+VeD+C/D83inxNZabApZp5Apxjp3P5V956DpMOg6TbWFuoSKCNUGO+Bya6JvlViIx6mivSloormNArP1zSYtb0u4s513JIpH49q0KQ80AfD3xc8EnwnrxdFIhlJzx0Yf416F+yx42az1K68PXMmYrgebBuPRh1A/CvR/jt4Hj17w9c3Eafv1Xepx/EK+TfDWsz+FfENlfwbklt5gwGevPIq4O65Sep+hdFUND1SPWtHs76I7o7iJZAR7ir9QUFFFFABVLWWCabcE/wB2rtZviFtukzn2oA/PTx5MZ/F+qv13XUn6E19j/BCHyfhP4eBGC1uG/M18X+LHMniTUz63MhH/AH0a+3PhLH5Pwx8NLjH+hRn9KqWxB1lNpVo21kAlNal6UjUAJRRS7aAJYj0qPVF8yxZRySQBT46ZqUyWul3EznCxxtKT6BQeaAPjH416wuq/EnVCr7kt9sCn02jn9a8F8falmQWyLggZ3dzXo+rXTapql/fSnMk0skh/Ek15B4huN95JM3JZuB6VvRXvXMKzdrGDNF9ntpGzyegpjLvsQGGGYZqe9k3MFI4JqJpwrn0C7cV3I4ZGfHlYyp6Dio8lMjvU83yR5qk2S/XtV6kDJpm6d6Z5Bl709yu4U0/N904oDUmutNNtGuOfoaz9gzirQlkj6t+dV5j82V5oAheqzg1Yeqrk0FIhc1XdjU71XepZaIJKgZgAcmpn+9VaUc1LGQvTG+6aV6iZiOtSxoY2PWoW+9UjMPWoZHHbrUM1ihslQs3ynNS+ZlTmq8jDmkWtCvNyeKpTCrknBqpNQMrOu76VVkXaattwvNVpfvVLKRXcV0fw9Yr4u08xy+TJ5ihZMfdPr1Fc69SaTeG21a2cpuUSrkZI79eK56usWbR0dz9Mv2h9SuNO/ZztLWa4E099cW1qXH8a5V89T2U18b+Il87xFJjgQwkL+IwK+jvj1rUN58OfhnpkJDLcXDXPytncscagHn2YfnXzr/yENfuyOd8qRr9N3+FfIVPdPpKXwo2fi1jSfh34fs148wtIR+HWrf7OemhdHuLgjmWY/NWV+0LdBZNIslOBDabtv1rufgLYC38G2ZIw8nzn8a55fwl5nQz2LTUG5QK7zw1DttZZCMZfAritLQfjXoGlqIbCMdCSTWVL4jnq7FiYgciqMjlslTzVubhST0qiuDyK7kcep478aPAzPMniGwiIkUBbqNB97A+/XM+D/EXkRoA3DHkV9BzxrNG8cih42GHU9x6V4j43+H8nhO9e/wBOQyadI27YoyYz6GraTGnfQ29Y8PW3iW1Eke1ZwMhgK52xvr3QZjbXYLIrYDe1Lo/iiRfLw2D6CuohmsddXZOgLH+L0qLcpRZsb6O8jDRnIx2q5520Z/Oub1rQ28O2M1/bXSrDEMncSOPauU8A/Fe38Za9cadb7pFt48ySsMAkk4x+RrPR6ovoemvIW/Co7eHddqcUkI3MQDnJzWlaRbVaTHC96LX0JbPskGS/uIlVDu2+lXl0O7/54v19Oags5fJt5H3NlCpB9u9eAfFjWNZ0f4oa3Fa6ne28PmKUjinYAAqD/OvoIxZxUaTrS5UfQzaZcq2DFID6Ypn2ecH7jZ9K8t17xpr2m/B7w9qdpqdwl59paOWZpCzN7HIrS+D/AMRtZ8TancwXOsyXA+yyMtvMg3I46EEDn6U7Mv6vLlcux3+2VeoIpN0nr+teEw/Hnxpb6g8El3FKscpXy2towSASP7ter+Ovi5P4NuoVGmWt3E1lFdfP8pZmODggUEyw84tJa3Nm9mkaxnU8h4m75zkEV8z+I9HXS/C+s3JXBWJh/wB9ZAr3fT/jDH4g+HOteIYtEjtZrGRIDE0m/KsQCQcD1rzH47smi/DV1UDN5qEUQ+i4c1rFM55RlB2Zk/BXV2j8QaDFu2ny5AV+or6O/tB1/i/Wvj74I69Ha/EjSWmUyxKHyucds19bL4w0SRsG3uI/92QEfrWVSpGnKzdio0pTV0i1/abdNw/Oj+039SR9Kr/2xoVw2E+0LIen3antVtrhfMg+ZecbjzQqnNqmRKDjuh/9pspHJBPpXCfECGN7q1uvL3tMp3Y4PFdjJGJJwOnNYnxBsN39nhONsZ/U1FR3ia0PjOItFXacMyH0xVm1naOTmRuPempZXsLHEe5fqBU1rCbhXwMSL/C3FcEoyPXvHuaVnqFz8zJPj0DGpk1m4xhghbu2M1Wh2jAeIBh6U6Tyu0bEf7NYWl0YPk7Fuz1y5kvIlkVJAWA6Y4zXn/7YCRx6toGxQg8g8LwO3au3t3hWRGBIOcgH61w/7YXzaloDYOPJ6446CvXwLlrzM8vGKKtyo5n9l61a7+JlmqTyW5WKVt0RAPTpyDkV9lNY6rCuYNTSb/ZurcHP4oVr48/ZRYf8LQtf+uEv8hX2z0WvVqbo4YmK1/rVr/rtLiu/9qzuAD/3y4H8zSr4pto+Lu3vLFu/nW7lR/wJQV/WtuioKKVpq1lqQza3kFx/1ykDH9DV2qN5othfn/SLOCY/3mjBP51RPhW3i5tLq8sfaG4Yr/3y2RQBsswjUsxwqjJNfDPxm8VN4q8dalcq+Y4nMEec42g4yK+q/iDqGpeE/BuqXsuppdRrCyKJIAr7iMDlf8K+Hm828u2b5ndmztUZJz/9c1pDciR9F/sreB1d73xJNHjYTb2+R0P8R/lX0pXm/wAL7zS/CPgjSdNuDLZTrCry+dA6ruPJ+bG0/nXf2eoW18u63uYrhfWNw38qmcuZllmiiipAKKKKAKGs2qXunzROu75cgV8KfEzRxoPjG/hTiJn8xR6A8199V8a/tKaU+n+LFkMZ2OSof15JpLR3A9s/Zp8TDXPh+lm77p9PkMRB67Typ/U/lXr1fJ37JviI2fiq90xmxFeQblX/AGkP+BP5V9Y1ctwCiiipAKyvEx26LP8AStWsPxlJ5Ph67k7KpJ/KgD87fEjmTXr9l5H2h8f99GvvD4dxeT4B8PIP4bKIf+O18E6xIZNUuW/vSMfxya/QLwhF9n8I6NGeCtpGP/HRTlsJmn+NHFI3WkyKzJEb7xpKVqSgApwNNooAljrmfixqh0f4b65Mp2ytblE9yxxiuljrz/48OW8Ew2wOTcXKEj/ZUE4oA+PbixNvp9zLyTs4929K8w1bw3dqs11Lay+TG21jtzhtu7GOp4Oa+h77Sobaa1ikGAB9oZfVR1/lU/irwfeeJrwWscf9n2QBl+TA8pXXc8jt/eK9B2BrSlKxFSLkfId5HumUKQf905qnJkO30r1fx/4Cl0O8Ey2bWscwM0MbL83lg4TdjjJGK831LS2sT8w+8vPt61185yum0ZhzJaM3UKaoyS9MCr9vhYZUJ+UCsmQnJFapmUohIx3ZqRKjjUtVyC1z1obHGnzFWaq7c1pyWe7pzVdrPb1qecr2LRnsp9KjeI+lX2t9vUU9rbd0FJ1LGipMyHh9qhktz6Vsvbe1RSQisXUubKkc/NGU6jFUpK2r2EVlzR7W5rRSuZyhYz5OKhkq1NjmqrmmZ2IHFQSVPIwqCSjUtETP2qJqfIDUW71qSiKXvVWSrMneqz0AVpO9VpKsS1WfpQaIieo7d1jvYmYMQrA/L1+tSN0NMs2C6hA+Nyq4Yj6GueXwsuO6Ps74z6utzqvgi0imaeGx0NroO8YQ4dto47cKvvXkngeN7zXrVH5866z+Cjn+ddD441ZtU8T39wzFUtdMtLVBn7uU3Efnuqr8J7VbrxVprHkLG0n47iP6V8bW2Z9TTXuJnN/tBah9p8b3cSNxCqW6/kP8a96+FennT/CemxDkmNf5V8yfEO+Os/EKcA7vOv8AaPcA4/pX1t4TtjbabaxDokY4/Csa3u04orqdnpMYb867uNdscSj+7XF6PETJCoHLNyK7uRRGc9sYFZQOaoVrtsx7V5OarAAYAqWRi0h4+XFQE9xXSjmEkX5Tnjis2+YbSj4aNuGUjINX5nrKvGDZya0j2DU4rWvhrbXjPcaZN9llPzeSeh+leTeI/iPaeCdQk0+4BuL+I48mP19z0/WvoJn4BBA2+tfCPjC/bWPiTq85YOHumC49AcVUrpXRrT956nrnjTx1ea14Avbm5kMSNEdkanp04rA/Zis8z6te44ZxGPwz/jWN8Sbn7F4Js7ZW2+Yykj2Fd3+znpv2Pwes5GHuJGkrCHwNs1ltY9xtW/e/yrXkxDpoyPmbnFYtlksCe3WtfVHMFrAh4bZkiqjqYvY+yU/48br18lj+PQVxnxMj+Hf/AAmE/wDbsuoWuqyxrKzwAshUjg8A121vGZIpoxyWQrivEP2i7VovF2lzlSry6fHuz6ivoo7M5sKuaoot2Oq8fWuiSfBFRoV3Ne2NvfKwaZCrAnqOQK5j9ntlX4hWyjC+bBIvHritDRbdr/4D63CFZ2huUcADNYHwS32fxI0gtlAzOhyPVeKvsejFctOpBs7rUPhDJqV9MLrUdIuwrEo6TFJk5PB9cVi/tEafPaz+HNwUj+zhEWVwdxVh789RXC+NoXtfHOsorMhS7kUEEg9evWux+NTNN4R8B3PzMzWjxk55z8v+BqRRjKMqcm9yb4SaTc6x8K/G+lxQtLczNG8MS9W9P1rj/wBqLUJbPwv4R064QwznzJpo26h1AU/zFdZ8FdQu7fwn44aG6a3uYdPM0cq9VwpII968H+NXim88TQeFWvpzcXKWczPIx5YmZh/7JWsTgxUXzt+ZT+C9w83xD0xerbmB/wC+a+m5iy5G1cZ7V8z/ALPdv9p+Jljv+6IpXP4JX1SdNhk3bZgPQZrw8xoynOLR14OtGMbMraP82oRfKMZr0bw3GG0ncFG4Oy/rXDadpv2e8jk3rtX3rvfDKldFf/rqa1wdNxhZmGLqKUvdImBW4/GqPjg7ZLEg9YzWhNxcZ96oeNomkaxK/wDPM1piE/ZvlObDpe0VzhtTklKw4mZGVieO9Qx3FxcSgLhm7Edat3dq+0blzUdlb3FvcLLFH8ynivNp811zHrS5LOw7zr6zx5sPB9xTo9WEjbZIDjv2rW8Qwm4s7aWSNlmI5KnpWGIo40IYsG9zW8pcpnTjFo5zxr8ULPwZJb+fpN1dQzOUVrdQypjpmsj9qHUE1Sz8J3ka7VmtyeQAQcLxVX4tala6LHYtJqTafFLKRgxlg3TuBxVL9oG6+0eGPCMocSApJ8/qMLivSwctTixUVYm/ZRfd8UrRc8+RL/IV9wbucV+fH7OupXFj8T9MkgcI+2X73Q/u2r6/h8batb6h/pEPmW27AZB1r0qlRJ2PMuek0Vkaf4mstQwFk2P3VhitOOeOX7jq30NCkmUSUUUVQHi37UerGy8ExWqthriT7vqBXzX8M9JXWvHWjWhBKyXKZwewOT/KvZ/2vr5lXRrcHAJZv0rgf2Y9PF98TLVnAbyYpJfyAH9a1gT1PtFYwIwmMrjGDVKbQ9PmyXsrcn+95YB/OtCisijOXR44ceRNcQkdAsrMv5MSKd9nv4/uXUcvtLFjP4g8flV7IpaAKH2q8jbElnvH96GQH9Dg0n9tW6ttkEsJ/wCmkbAfnitCigCtDfW1xnyp45McHawrxH9p7QY7zw3Ndqg8yJVkDfjg17Xc6VZ3nM1tE57MVGR+NedfGTw/AvgvUViD4kgfIZy2MDPGTSYHzJ8DdT/sf4maLMZNqvN5LfRgR/OvusEcV+dfhO6e18TaVOgy8d1E4H/Aq/QKHULkRo0tk4QgHdGwb9K0eyA06KpLq1s3DOYm/uyKVNWY5Ek5R1cf7JzUASVzPxE+bwhqSZxuib+VdG0ixjLHaPeuW+JF0i+D9QZXU/uX6H/ZNJgfnnc5kumA5O7A9+a/Q7RV2aFpyD+G3jH/AI6K/PKNfM1KBe7SKPzOK/RHT1C6faDpiFP/AEEU3sJkzdaYzc0+o2+9UEhkUZFNooAfRSA0ZFAEkYrifihYtqkem24G752Yj9BXaK2K53xZMIbhZn/1cNq0pPpg5NJha58y+J547rx9e2ETgBTFZqfTs36kV9ESeBkbSNWtnTzJJ3BDdipABB9sAKPpXyT4XvX1v4laa8hLPearEzfjID/IV9/xxDcwIGCB+lTTdrmtRHyt+0N4P269bm4RXV7ZGXacAFTjFfMXxD8OJbxRyxp8mCM/jX3B+0dbqyWcu35vJIz/AMCzXyj4usftejox5AJodSzKVNSieDX2miBUZfuuM1iyWZ8xuK9CudJ8y3dCOFOQa5yTTWWRsriuiNXQ55UdTnIoMHFaMMYqxJp+1+lLHCU60Opc0jT5RNi+lRSRBugqam1DkzfkKctsrUxYParT0zaalyD2ZSeMVVkiI7VfdRVaXmlzFcuhi3sfWsW45bFdLeIuCe1c9eLtk4raMjknEzJlNU3q/NVCQfMa6LnO4kDVE/Wp2UmoXouHKQSGoGqaQHNQORmk2PYhlPFVJH65qzJ901Vb71IZDIwxVV2B4zUtwwVsVLY6Pdakf3MeR6nipclFalRi5PQos4XPOTWp4H0uDXvFWladcs0cF5cRws69QGYL/M0X3gvUrW3M7IroOcIQTXSfs/xp/wALU0Lzx+4W4WRj6eXmQ/otctWovZyaOmNJ8yujvte8u3uvExjcyIL9oEc9SseVX9CK3vhKqwX1/cnhbWz3A+hK7v5k1yE0zXGiwyyHMl5dyTtn1Lkf0rrPDL/2b4L8W3w4LI0Sn9BXyFR/ifTRVonlWgwnXfiNYBvm3TmVvzzX2bocIhhiH+yBXyT8F7VdQ+IwbblYI819j6bEDHGuOazxHxKPkSzqfD0H+mRlhwvzGulll3MRnjNYugp8zv7YrSkYUobHJPcJDgc1AO9OkbctRsdtdBgRXH3ayp+W5rRuGO2s64dRzVxAydeul07Rb+7Y4EMDvn6Ka+EPDqHVPERmcZMkpdj9Tmvsf4z6v/ZPwz12ZWwXh8sH68V8nfDWzEmpA4yB1zSqytE6KWzJ/jNdFV0+zU/dXkflXvPwt0waT4V02HG390rEfWvnX4iXH9qeNrK2X5gZo48fjX1T4ft1htIo1GFRVUfgKzd4wRUtzqtMTdKi+rYq94hk/wBK2g/Kq4FQ6Mg+0J/s81BrExkmlfORmqpGEj7hsGxI5HXGRXj37RCyXUnhm7kO+SSzYM2OpU17BZsBcD071F4k8I6V4nhtodRsWnW1B8oqWBANfRR2ZxUans6ikedfB7XpNF+Hnie6SKOd7dFmEUwyp7cin+CfjQNa8TabbXPh7TYZJp1UTxLgrnjI/Ouz0vwjo+g6bqWnWtvJDBfR+XKGfJA9s1g6X8JdF0bUrS+trm8EkEqyKpwQSDnB4qrnV7WnJzcup5V8Vl+y/EjXFZcBrpmH45P8q9N1S+8Lr8KfCNz4mtbi6h+eGL7OcENzk/kKseNvhXZeMfEF1qp1GS2e4YNtEeQCBipfEfw1XWPh3pfh2HUo0msbhpVneM8qd3HX3oujSdaE4QV9UV/ALeC7zS/E9r4aW8inm0yUSx3A427SOtfHXjeITXGkKekVgoP1Msjfyda+x/hb8MbrwLrF/Nd39vcW91ZvB8gIbJPp6V8yePPCdxo/imTTblFae0hjifyzlc7c8H0qjlrSjdqLuXP2bdJWXx5csVzssJiv1J219AtatG3MLAeorxP4H40vxNqsh+VlhiiH/Am5r6Wk8J3W393cAowB2sPWuDFU5VHdF4epCHxHIyHaMDcvvmu98BSGTQZ8szYlxzWJc+Crw8xkN6jNdH4P0+Sw026SQFSZMgGufC0qkJvn2NMTUpzh7j1HzZ878ayPGVzIsljjgeWf51sXH+vx71ieM97NaBE3AR84+tdOI/huxy4a3tNTFkDsm4kGom1L7KVViFBOM571W+0PGpDI35VV1W1ivlg+8u2QSD6ivIhKcNT1pU4S0NqbVosLu3OAPWq0+o2Mi8wEms9oM45HqfrTRCGqZYmb6FQw8F1FurXSdbBivrCGaJeVSVd2K8y/aPiSPRfDghXy4w8oVB0AwuBXpnl7RuxXmv7RsizeHfDbrg/vZlyP91a7sFWlUqWZyYylGEU0cP8AAlWuPiVpMasyMfN5B/6ZtX19ZvqDxyLJGkiKcKynk18ffAeGS4+KGjRRna7ebz/2yc19k20MlnYgqVlZWIOw8g+9ejiJpSSbPClFt6Do3ijXkFJf7p4NRR6peWs37lmXnnmrsMI1S3cyhd4Hcc1nMotVBiYxjkES85+lcMq6gUos39N8bXEPySr5467uldTZ+ILW8hD7wh7hq8vm1KG1t4jduLcSj5G7E56VMt8yqvknfGR94d6KeMlcJXgtTy79rrUEur7SHibKYZfxFcz+y3qlvY/EgNcSiNTaSAZ+q1pftMW//Em0m4zuVZ2UkdsjNeZ/BW8EHj/T1L7RcBoRz3I/+tXt06jlDmI5tLn3/DrljN9y5jP41djkWRcowb6GvGBC0OwKzEjmtK18QXFiMB2GPQ1yxxOupCq66nrGBRgVwtr48naMBrfcezE4q6PGLwx75Y1YHsDjFa/WIGvMjrqK5S28cxTvzFtj7tmtO18UWF2rMs4XacHdWirQfUfMjYriPi5j/hEb0Ef8u8p/8drqLXWrO8LCKdWK9e1cL8bdWS38C6lIkikLbuCQf73Aq+ZPZlHxfoLEa9YYH/LeP+Yr9ErTP2WHPXYP5V+efgeP7b4x0eH72+7iX/x6v0QiH7tR6DFa/ZQCsoYYIBHoRVZtNtmbcIwjesfy/wAqt0VIFL7DIq4juGx/dkAYVxnxWSS18D6ozrET5D/Oq4P3T2r0CvPfjlMYfh7qpH/PB/5UmB8G6Qpl1ywTHLXMa/8Ajwr9EIF228S+iKP0r89vDCtN4t0lODuu4h/4+K/Q329Bim9gkJkU1m5pWGKY3WoIButJRRweaACiil2mgBVrzn48asdB8B6pdKSsskHkRn3Y9K9HX5a8I/a21MxeGdJsEOGuJjIw9lH+NJlx3PEPgRYnVPi14bhxuxdeac9MKpavvtWOcV8Z/spaP9o+Jklyy5FnZO4PoxIA/TNfY6k5pJDm9TyT9oZs29ovXMLGvl7WId2mrH/dPNfT/wAfvm+xr38hv5182azCVs5CegY1hJO51U7cp51dWqx+YpHXpXL31vuYgcYruNUjCxrIB8pFcjqS7cn1oTKsYVxEFYZqhcR7eRV2Ry8h9qrXQwpFWmHKZ350lG00VpcLET1EzbaVyabJUsCJzVaSpHJqJ2FIdindL8uKwr5Oa6CZS2azprQOCa0jJIznTbObnU81RlUmuhl08t2rPuNPKt04rdTTOX2Ul0Mlu9QP0q3dQeW1VJO9VcytyleTvVSU1PISKrSGgViB2NQyKTmp2UnmmbS3FHQaiM0rTW1G7A/hzya9CtI4dLtVSMDdjniuc0WP7JGSRya1dzXHJNcNaV9D2MLTUVexNNqwSTYeEzzjvVzwpptppmuXusoVhaKwnaNUX/loY2Ax6da5u6j2zd619JkY7IM58z5MeoPGK4J3UGer7OMkrm3eRfZLfQ7c/wAEKvIP/HjXRXTHTfgfMzfLJd3Cgn1GcmsTxAQNcmweLeFkA+o2/wBa1/io39l/Dnw9YdCxaUj1wuP514cvenGJo9EZP7Nuni48SandEZCMEBr600yMcZ7Gvmn9mC08zT7q6HAkmr6d0+PCn86560uaqzF7HUaWvlwMfU8VOzZao7ZfLslPrSc10R2OOW49jxUMjjbx1pzZIqtISvFPqSRyyZrOupF6e9WpM8mqEnLc9K2iQeNftQaqLX4eRWYO03dyoOO6rya8c+Gdn5dvNM2PlBOfwrsf2s9WVr7QdNBI2K0xX6nFc14fA03wfcT9GMZP6VFTZI7IfDY5Lw3ajxD8WrNGyyrI0p/DFfWOmxmOFRXzJ+z/AGZ1Dx1qN8wz9nTap92z/hX1Dp+FjXPJNKpukTLc39Nby45X6bVxWJf3n7lhnkmtOSXydLlYdWxj8M1zV5JlSCa1pLS5yzep+gcbbZuK5T4reJtZ0Hwbp95p15NbTDUJI3ZRuynb8K6pfluADXRzRpeaOrSwxSBJsbWQEHjrivfpx5jz1LkaZ4/8HfiBrHia61SDUrwXRhtHkj82IcMASD0rjrf46eII9bis7hrOaJpxGSbcA4LYPSvpfRbO3S6Gy1hiLKVby41XI9OlQSeH9AaQ7tFtS2fveUuc5+lbezRp9YjdvlPJfix8WLjwD4kFjbaZZXEL26TqZgcnI571NZ/FiK4+FMvjGTSYt8d4LdrWKUqvOBnPPNereIPCmiaxdI99pNrdu0YCvLHkqo7UkPgfw/N4fuNLOlW0emySiR7dEwhbscUezRPtYcqVjyX4X/Gew+JHiqDQl0iWxmkieTzPtG8fKM4PFeZeLIIvFHjbUtShjcRTMqjdwcr8tfTvh/4Y+FPD+sRajpml29reRghXjBHB/GvOvFvhOx0bxNemCIRwRwPMq+/Uk/jWcoNCco390+cvCt5/Zl1rcmcM195asOu1SB/Ovriz1yzaxtWkuHi3RqcuhAPH0r4esdSZizbsBpmb8WavvbR/C8GpeF9My/DWsbcj1QH1rkqScS4xT3K8esWuRsvo/wAQ3+FalvOs1u7JIsi5+8tZkfgOOymZxKXT0ZeK0rHS002ynVCWWSTeMjGKVOpKTsxTpqMbox7r/XD61ma9NKk1t5RX/Vnr9a071T53FOj0cX7wuyllVcHFLEfAx0fjRxl9qVzDayvsRyoz8yj1rGbXZJVUTRR49FXB9a9C1rwitxC0cCMCwxgnFZv/AAhVoLUxyKVlwPmHYivBlKcep7tOMJLU56HVrKYL5sGzHHHeppNU06MDZAWGccVp2HgeBWJmlLDqFGM1ha1pZ0a8kiH+r+8uRWkK7t70RyoxfwsyvG3j7wv4O0tb3U5ntUkbYDsLAN74ry/47alaar4K8LXdkd1pNLK8bYxkFV5rW+Nq3EnhFGt7jTIpfOGW1RB5XPbkEZrl/ihcS3Xwm8FvMbYy7pFP2PHlcKo+XAr1MPbmujgxEWoWepz/AMCbs2nxS0WRFLNmUAfWJ6+tZNSWCOa7t9kMoQs0btn0PIr4++DaiT4kaOCxQbpOR1/1TmvqBtGimkVoUklSSMCZQ/GOBkmufH350eYjrLHxTHHaJNdCIO652xg5zXO65dS6teIsN2Y2xuEUmV4yOR+BrSj+x6YrCCNRAzYfOCRwMAVWk1q1W4DXVso8uM7JmHuOK8h36sCnrGoWVnYyeZEJ7a2wUdznJ78VFZ69HrFjJLZ2zWrrym1jnp6VzHiz+0tZgmk0pY0hkYfIOCCDXWfD3w/JpV19tu2eOWWP54JDuBb1renLl1YpR9orHJ/FrT9Q1b4Z38l4qvLbMkyMBzjoc187+E9SXSfE+k3bMUjguonZvYMM/pmvt/WNJg8S6Hfwuqxi6hePaenSvhXUbF9Nvriyl4kjdo247g8fyFfSYWqqkHEwVNxVmfcy6lDMgMKkhlDbiOxFHlQ+SZZMMOxBrjfhPqC+MPAlhcif/TI4/s0yHjDL/wDWxXUWumhV+zXE7Rx5+91Ga4ZRUG0jllF3LNqCwLRtsT0armn6fJe3EiSyYQIXGfamNZrbhVSUSLj72eKvabZD5naXBZCqj1zWMpciuXCDbsU49PuF/cwKDuG4buOKrXCSae7o4MZzk+XyDWhDq0cULJNMsUgXbgnnis6zuI9SupI2ZoGPTzcfN+VcUcVzPXY3dNW3C31F2U7WAI4yTiuI+Ousf2b8N5IZG/e30yxqAeqjk12s2miG6VSu/ceMV4L+0p4gN14mtdHhdTFYpkgHjcev6V7+H95c6JpXvqct8GU+0fEjQVADFJ/MI7fLzk19w2vi+FmCTrsPX5Tn6V8ifs4+HfteuX2qOfLFvF5cbHpuPX9K+gfs0trulkPnknAKnIx2rStVlFpRCc7M9Oj16ymZVEwy3SriyLIMqwb6V5lDcwrbtI5MZXsORUtnr3ygwzbTnoKiOKkviQKoem15j+0JMYfhzqvvAwrcs/F0kbKkoDj171xf7QurRXnwz1Joyf8AVEHP1FdUa0ai0NIvm2PkH4fx+d470FOpN7Ef/Hga/QeRQJG+tfAXwlj874m+G0xnN4n6c19+N1Oa36FSGP6VFUjUxqRmJTeB1p1IRQAtOWmbaeDQAtfNv7STPq3jaytOWjtrQcdssc/yr6S9K8C+I1idQ8bapdP9y3j2Z/3RSk7IqO5B+y3YpZ+JNcbAO6MRZHouCf8A0IV9Jo3Oa+af2a7wS+IJEU/M9vcXDfVnTH6CvpNWGeOlKLuip7njfx9vAt1bR/xLAf1NfOHjO+Frpbc8k9q9w+O14J/EM0YcZjhC8+tfOXjiR5bUDPG3n61z1JWep3U4rlMi7uvN0O3fPzVzV6pkXHtV+1laTTY4mPKk/pxVaRcuAe/FZ8xry2OfaHZIxIqpqC/LxW1fQbFJrEvslc1alcXKZVNI205sr1FQzSbOtbESEcCoZKGmB71C8lAkRvVduanZs1XY7aTLRGzYqLaKezbqbtqLmxGVBPTiq9xbq2eKt7aifrU8z6DUTnr+xXkj0rn7yEq1dleRhlb6Vzt/b7s4reE7nFWpa3OfnYZqpJxV+4hO6qsyDkGupPQ4uXUgRdxHcVpW+nj5WI4pdNsxIQQK3JolhhAOBxXLUqWdjso0r6szlVFwoIFXrZRtyDmsGZX85sHirVjM68Z4rCSvqelTtsaOpQr8jDucVoeF7NrrXNPTOB5of/vnn+lZ18x8lD3re8IgJNdSk4MFq7hvfp/M1yVdItHdHYfLJ9u1a7wCfNljjBPXk7v6Ve/aKuhbtplopI+z2W4jt81UPCcLXniCw6sJrz7vfCgf/FVR/aEvftHi7UIVORCEhH4CvHir1V5BLY9b/Zt037N4GsX2/O+Xb86+gLFfl+teWfB2xXTfB+mxgAHyV/PFetaTHv2561wy96bZi/hN7aVhiT/ZqNmwwHfFSsw3MewFQbt3NdepxBJJtUEetQXEm5fxqWQblH1qvN8q80LcCpMxCmqDfNkfjV6ZvlNZ8riGN3b+AbvyraO4Hx/+0BqJ1j4tTQZ3JaokIHYHGTUniWb+yvApUHDPhcVyupXzeIfiPqd0zbzLdu2T6A4FbHxUvFt9JtbcdSM/pUy1mdceh1P7N+lhdJv9Qx801wVB9h/+uverdcKPpXlvwP0z+z/AendmmHmt9Sa9Ut+i/XFZzd5WMJbsuXzbdOhXuwLVy94xZ2x0FdBrMm1o1B+VEArmLqYMWxmuuCtE53ufom3/AB8Cupt1ZvDs5VCTvDDiuWk+Wbd2rstK1iG30+NJG+btxXsxmqerPP5XJ2RFoLN9sQMrKcdxUU8hS5lBI+VjW3/bVoqeY0ij+dNXUrCX5j5eT/eUZrp+sU3uyPZS7EGrSBVtWyBleuadYyLJp9wRzt5qxJdWNwoEhjcDpuAOKVJrJY2RCiqwwVHeq9rT7hyy7FGxbdcJz7dK84+OUg0/RfEN+AVePTHCkevNeqQ2tksgeMAMOR8xryf9qdo7H4T6rdKcSy7ID7hjUylGS0YoxaPhK1uj50K843DNfo34XZl8M6Ovmsp+xw/+gCvzg03MmoQKOvmL/Ov0p0exuI9HsVC5228a9PRQK8rEc1lY9CnbqXBNIOk+T9KfNI82nkuwbBxwKj+y3OQPKz9KstC0ensrptOazoRnzXYq3Ly6HIX4/ec1q6XqRsbUKkKv9TWdqQHmfjU1mN0IIBIHXFdGIv7N2MqEU52kXrrVftHyvbgr1PzYP51BHHaXEMkYikhLHd5m/ODTHUYzyKRUMnyxt8x7GvCjUlfU9f2cOhLp8dvHxPcPPJ0ywAAqDXNDsNUhDB90q9M+lNAKtwwJzip41PXIzTdeUXZobpdbnmnij4d6V44sX0jU4WurMyBzDjHI6civJP2gvBdv4J8B+GNKsVMdrBNLsjLMQuQvGSf6V9TfZ0ViwRc+vevn79rhf+JLofqJ5O/+ytd2FrupNRsc1eCUL3PFvgTbrcfFbQYXZUDPKNznAH7p6+xJ9Bgs7WSO1uoriUkKyxEtt69eOlfFvwlV5viRoiRHa7SuB/37avrLTdbjWS7twWglEh3xL3wM5JqsdJKaR5Y3xN9ntWgtgwWbcpLBTyecjisfWJdV1zTJI47MRlJCitgfMO2KWTxEtxeS2StDbeaATJI2So9Oeh+laEMe7SysUjSyo25EQkl+R8w/z3rzeXq0Oxz/AIDW/aaSK9jjmt7clpsIfkI49vWtaHxat8188N3bq5kEduFG04Hrk06aQ3Hmta3KwySEp9nLBAWxj5jXHm90nw5cw2WpWcUt0rHMsPK7uvB4zS5eYaO/8O6xfrHJJextDsyFMnAJ9R7V4D8fvDcem+Jl1W0w9pqK53x9BIPvD617Bq3jnS5tOEMKytEeDMpyN2OmCc/lXL6poDeIdBvdCvY3imm/0m0MnGxwOMH0avQwkvZVLPZkc2pzX7Nfj+38NeLH0rUFElhqYAXJ4WXt+f8ASvqaTS59SuGjjiktI5P+WbKCB+Nfn6xuNL1AoVaC5gfDDgFHB/nn+dfa/wAHfjpb+MPBkYlG/XbCMR3SYHzAcB+uTmvSr0o352yGkzqIfClpaQuPtMiXank5yopdWtTb6TPdwXKzPbr8wi5b8qwpPiRZ6xqjRR2vlTZ2yBuDkdv8+tbFvYxtDOsZ8v7UNrrnj2/rXiVKntPdWxUYnnuoKviSS3jS58jageaReckdB/OuwtdGS4jgWS6jgYKNsjHBb0rm/GentpFjHY2dspRsDzAfmJJ//XXQaL4d1F9F+yXskX2Vf3kckhzIgxzz2ArOnRdkooTTNLXtVg8G+HbrUb6VGW2j3ox6luwFfEGua1c+Jtdu9QuMmW6mLn15PAr079oD4mRa/eR+HtMlMmmWOBJID/rZB/Sqf7Pfwxb4geLo5LqM/wBm2R82Zuxbqq19PRp+zilYuEUtT6V+Evwls9D8Daekjyw3U6CebYRjcQOvHpiush8C/Z+YNQlVs/xKCPyrSbw221VS9liRcAKvpWfqnhm9jUvZ6g4IRsmQn+lXJJ6uJk4pshvPBdxdYEht58fxZMTfmAaw5vAs9jePcp9oZAn+qUhlyM9+D+natbTtI8QKpkTU/OXaAAG4z+Naelw66qzLeyMH3DayhGXb+ec/hWfJGS2J9mjkFuVt3VMgSZ5VgciuO/aAmWP4Y6jg9Qg492FdrrVvdajrEkzDci/KMLjpXmnx+R7X4Z6gsikbpYwAOerCuChOPteVDpxaex4d8Cbf7R8WPDijnFzu/wDHTX3ezbq+Gf2dY93xc8Pj0kZv0NfcrcZr2lsip7jKa1OZvmprdaDMSiiigA2iiijaKAAnH1rxP4tXC6V4X8SX/SWQlFPfLHAr2vbXzb+1Bqn2HRrDT1bEl1ctKw7YXpmonsXDcrfsob5PGmpMDlIrAr+LMMfyr6oVq+ZP2N7YyTeJb1hwohiB/HJr6aX5qIaRLqfEfMn7UkF14Z1hNZtVJtbmEK64JG7vXzbdeMrXWFEZ+Rz/AAsP0r9JNY8N6d4m0uaw1G2S4hkUj5lyVJ7ivgn9oj4EP8OdaeS2DfZJfnhmUcdeh96mpDm1N6MuhwdwjIInQYjAO78TVeY7W39hzWboPi1LK6NjqgL28rbfP4yh7Z56Vq+J7dtJO1mBhkGVkHRgRkEfWuLlszsXvFG/mjaEkN71y9/qUUa4LZ+lZuo6xJGzKrEiuevb55O9dkIHNKVi5e64VbAOazG1p5GxmoYZo5JMOK6SHS7dYdzRAmulpRObWTMn7Z7mke696t3tvGPuqBWZLGFzz0qbpmq5olj7U3rSNIG71ntNs6nHtSecazcTWMi+GBoAFQxsWqwqmsZI6YibaikWpcAVG/SsDYpXC8Gsi8jznFbM3es+5XrVJ2ZMo3RzVxD8xqhNCQa3riHOaptb+tdXtNDilSLOiwhVyRzUmvQv9nZ1HQVNp6+WvpRrWqR29qVb5mYYArkd3K52JKMbHKRztuKsPetKwgMjAgcVf0vw6s8Inl64zgdKkk22KsFGAK0lLsXTi9yvdY82KP0PPpXSaHbNB4d1OZwY3kijVfX5vm/kAfxFZ/hPwzd+MvE2maRbLuudRuUtoxzxk/NnHouSfYV3PxWig0WTxBb2a4totTmghYd44FSFcf8AfGfxrycRLVRO+KMz4SWLzeKtOMh3CGFpSCOmSf6Yrzjx5dHXvG0wU5M+obPm9A2K9a+Eqmzl12/lHNpZBD9VjAOP+BA15BoKtq/xI0tSu4PcGQ/nmuOm/elLshyPsnwVZi00e1jA4VFA/KvQ9JXoAK5TRrcR2tuAPbFdrpce3J9BXnx3uc8ti2+XVscdqZtCRgd6nP3fqc1XkcdK6zkQZXvVK6bnIPFWHYMtUrj29aEJlWaTiuY8c6sNG8I6xeltphtZGH5VvzEmvJv2kNYOl/DG/jBIe6dYRjvk8/pW8dwW58yfD+FrzWjKx3MWyffPNWfipcNdazb2qHnKoB7k4q58LLf96ZCv3KyrzOt/E6yhHzZuFyD6A1C+NnVsfUXg/T1sdDsoFAAjjVfxAGa622j3bRWPp0YjijVemK6CLbFCznspPH+feoSvK5yyZiahdb2cn6Vz10x5INad85xtzzjmsK6kO0812XRmfpLM37zFbdpJKbdNqb8D0rHvI9s3FdBoapNa5abyznFelU+G5w0/iK8l1L5bK9vu/wCA1Wa867oCo+ldI1ojq2bjJ+tVzps207XDj8K5eZfynTr/ADGElwno35VNHPD/AHmFaqWEwIyox+FSmzVc741/ACkpRW8Sve6SMuO7jVziRgcYFeS/tY6xI3wtS3MufNv0X6gDNe1NZxSYCxjPfivDf2tLMf8ACFaRGqAFr8n8lq4yg2tCGpLc+SvDsLPrtkoHLToB/wB9Cv0ltdSdrODZMFTYox+Ar8+fC9iF8U6MSPlN1Hn8wa+6vDO2+0C1lG4llIJH1raXLa7Yo3lpY6+3v12qTPli3P0qa8mSS0cCVXPXrWTBocTQIxlZCxx81TQ6b5UUkgkLKhx061rC3c5p3TOc1IfPz0zV3RbqO1X96MqarajhsketMtwTb8DOOuKmt8LZpR1nZnRNfWLc+XuPpioLi6t2hk8iFY58YVmGQKyIw23JDH2xU8g2YbBH1rxHUezR6nsIp7ktr5Hkqsx+fHzMqgDNWlhsnXAkYGqEjDbxgUkbHOQatcr3RXI5dS/Na2cNvLM9wIYoxlpJDtUD3NfNv7V2oWeoeGNEmsrmO8gNw+JYW3KflHevWPitNdN4Tezjspr+Kc7JIYJdjMPTNeA/GfS10r4N+EoY9Pm0wLO5FtM+9kyB1NdNBw9qklY56kZqDuzyr4V3C2/xE0SRtwCzMSV6/cbpX1lo90lza3F09vIZGk/iTaxAHWvkj4XypD8QdGec7YxMcn/gJr6Z8U61LaXYe2DC328QBiXbj71ZY/40ea9zJ8bNps0bSWoc3kkgdgi/dUAjH1yRUGk/EybTdF8mUubi3BWLkZJI4FSeHrO51XTdQlAEcsZyEc/OR9PSsQ+BdR1LxD9migKTf6xpGOUAGDnI9elc6TcdQL8elz6sqyXF15L3OHEYU7tx554rX8Q+CoWtbSOO7a71CLBe324EYPc+9ax03xFqWuW73Nqlj+43RtGAV4wAOPzrWuNBS8WOOa6Md+6fvJQdpb2rnbcR3PN9c0218L6hZMbie90+YHzfJADK3cCtTTb3wyt9HdTy3vmySLtt2DNj0yxpNS8DtNq0Vob1fKVfl5LbWHXPvXfaVothJbtapZ/a243MUK5I9DVKeqIS1PJfjl8KnvrY+LNLtWIfAuY0X5W9CPf1rxrwt4ov/BuuWuqae+J4ThoycLIpPzI35V9zafYvqFncaVJF5Vu3yrb7sjkH1r4w+Jngm88G+KLyzurSS2j8wsmRwQTnIPT0r38PV9tFpo05T66+H7+GfidoMesWfkwO331ziSJ+4au40/QRp6jfL5ka/daTB618H/Cr4lXHw58SrdOPNsJ22Xlvn5WXpuHuK+5NP8W+Gbnw5DfpqcT6fJHvRmk+YDHQ/SsZYflla2hdg1TwutzcSXLuojHz5I4AA6187/Gr43RabbzeGvDk4Lsuy6vUPJ9VWofjj+0VNrnm6J4em8jT0G2SdeC/0rwnQ/D+o+KtYgs7CF7u7mfgAZPPc13U6cYIlrUteG9DvvFmtW9hp8DT3U7gBB29WJr7w+Gvh3R/hR4Ot9PEoWfhriXHLyHrXE/Cv4P2/wANtP8AMkRp9XmjxNKvUf7Kmu1ihe8aNbjT5I7ZTx5zAk+9YVcRpywHbQ6hvEkkzE2yI8bLlWPWud8ZeJrix0ndJcNBJJiPy1XAPJyfypj28li6pbktE5+Zc9PcVzfjS1N9C/nXe5LIF0j6liRgfhXlVcVJK0pEWOx+GuqN/YBaUbYWkYxuzdRwMn8RXUNrkHmKiSI0j8Ku/rXCeHdJjXwtCXmeNtm8Rr0zgcVe0K2MMkcs9urzElY2UZ2+9dUMY+RJMrkvqdLJ53LG0DevTIrw39qify/AsqmPy98sQ2/8CzXtWn6091HMjSYmj+9uGB6V4H+1VJLH4PjEx3NJcpj9TWlH2bqc0UVZnkv7NcRm+LWlN/cV3/IV9tbuAa+L/wBlyMy/Fi0OOFtpW/QV9oSd/rXtR2OepuRs245pKKKZkFFFFABScUcUlADs8V8b/tQakb74gG0DEizhVcdtxGTX2Ovv0HNfDXxIdte8da5ftyrXT4J/ug4qZGtPc+gf2StHWx+Hl1dsMNd3jEN6qo2/zr29Otef/AaxXT/hPoMW3a2wu492OTXfRvTREty7Dxivn79sTxJbQeEbLR47ZbrUbiXcnGdi455r32Ns189ftHNb3WprAP8AWIF+bvkjJplQvc/O/wAX2d9pc7R+UW9Qa9Q1xZG+E3he6uBtupLY7z34chf0ArtPE3gO11lrYLb75ZGVTt681z/xuuYbL7PpUG1YLKFbdVXp8owT+J5rOcUdtK9zwy7G6Q571mXCA1qXH3qpTR7quOhE0ZPkhueQataL4mXT43t7wkj+FuuKe8XpWRc2IZs/dP0rfSRzNSj8JsXXiWyf7kjN9FNYt3rDzNiBevqKfa6PJL2x+Na1r4fabDH5Me1J8sR+/LRmRZWcn3mYyN71qR2J71tW+jCFKkNqI+ozXPKabOuFJrUz47crxipdu3rVhvlqvI1YuR2RiV5KryNU7HqKqyNjNYs2K00nNVZmDZqxLzVSRsUiWU5161TkQg1ekOWqtNg5qrmViSF8Rkd6pzab9svFMpyFPAqxG3FadnAH+bHNQpanQoposQyGGER44AwKrT2S3EZyM+oHp3q+0ffFS6HpNx4m8QWGiWnNzeyiJcccdWP5A1nOVrs6Foj6E/Y/+Fa20l74+1KMxrArQ6dvHHA/eTfiOAfTNeBeN5n1Oz01WfEt9m4+b1lkdsn/AL6XP0NfeHjlLf4f/ArWIrRfs0FjossUSjja5jKL+JZq+BfGzGPxJZ2ycJZwAD/gMW7+a/rXiRqOrJyNYnQaLdjTPhp4q1LO03UjxJn3OMV518FLL+0viYsmMrbqcemTXbeJG/s74K6ch4a8uPMPv3rM/ZfsBdeItTuyudrBfypfDSlIiW59a6XH/qeOgrp9OkzHNxjBxWBYphl9hW/brtjIH8RrjpnPMtsTsFVJCc1PISqjNVWPzV0HMhkjFVqhNN1q7M3y4rMuO9UiSKSQ4LDt/jXzh+1xrG2x0LTVfJkledh9OOfzr6HaTCnJ4r48/ad1ptQ+JVvYrylrbKD/ALzHNdVMcV7wz4ep9j0W4mPB25zWV8K7P+1Pil9oI3CFXf6Z6fyrXsR/Zvged2OCUNSfs82BuNY1e/PUFYh+tZrq0dLejPpLTVDNGB6ZNaV5IUsZj0zhRVbTflIOMcUa1OI7aBf73zGogjkkc7qE37xh71iXEnWrl9NlmPqSaypmLV0EI/T7UlKTdc1c03/j259c8VX1Rf3mal0uOWaIxxqGbPdsV6uIXNB2OOjLlmrmk0hQZCj86WGdycYx9DUgsZBhWaPP+/ViOx8vJ+U/Rq8qN+p6blEh+0NnBGfxpWupFYoOAOKl+z7ifkZabJZytISoJBOelZzU7aDjKN9Ri3Drkhua8h/aWhe+8MaWTyqXbE+2VzXr32GUdQ2O/FcD8Z9HlvPBwBXiOdTyPbBqaPtOdcxM+RrQ+W105NM8TaR2Ch5/yGB+tfV/wf1g3ngmJ9wYrM6/yP8AWvlfx3MNM8XW9sW3PbWUYLDjl/mx+Ve/fs3zS33gGRtpYLdyD+X+FerU1hoc1L4tT2NbxljY5BPUCtG2ma401y2AcdqwPLdfvBgPpW9pa7tPcfhUYWblPlY8RFKNzlNQXb+dT6DOkPmmRNwPQUzVcDI96i02Tar47V2z2OSG6Na41K2bCCNo/cdaWFbK4wHL5/vVlSMsjHO4H6VYhQ+WWTOa8qTd9j0oxutzRbS7FmyLhl+tVms7GOTH2z9KrElhyTn0qtIuOTjHvWcqqjsjaNKX8zF8XeDtL8ZaCdNudQkgt3bJeCQq/wCBFfP/AO0t4Vg8I/Dfw9plpPLdQW87BZp23OeO5r3dYhvyFXA6V5D+1gufAGk+ouv6GtaNVVKm1jOpSlCOrPn74NrZt8TvD4vozJbfaPnUHH8JH9a+8bf4e6HqDSXMYM6yIE4bkD2r4D+FtrLffEbQLeH/AFkl0FH5GvuDw/ql74fujFMCu1trxk54zXqTjGTXMjzJI0rX4U6bpTSyxRvK8isheRssFPb6VqWfgmys7aOGCPyoRkyYPzP0AyfzrpLPUItQtxLEwZT19qSTULa3XMsscI9XYAUOnTSsZ6nIal4NhhjMkFzOjfwqDnA9Kyv+EHjmmSaS5Lyf7Q6V1N5448PWsyxy6jbmU8BVbcarap400TTdNF9IHa3I3KypwfxrH2NKfQZxcPw9k/tWSVZlAJ3Fsc5q/qPhTVolhNpMGBbDlDggVci+MHhwQrIivlxnGKrv8a9GUYitpZMdqwlh6K6FxjJ7IvWOg3Wm6iJVvBJGyDzI5Blge3NZHxI03SPEmgSQa6sMrAlUKr+8Xp0P5VWvPi1DfZEVnJEWOC2cHFUItY+02V7dXYWx0WJS9zdSHcxHYAn15rSnSj/y7LknHc+Tvih8Pbj4f64YgDLp03MM4+YHPb69K5NNQuIbU263MyxZ/wBWHO0fhXafFb4mf8JleG1soxb6NBKTAp5dvcn8K8/GCoGec9fU13K+zA6DwX4T1Dx1r0GmabFvmkb14Ud2NfaHw7+Gum/CXRZGjjWfUWX99dMuWz/s+lfOf7NvjHTvDfihrC/VYDqBVEum/gYZ+XPbOf0r7H1LRZrqBI4zHsLBt7vwR/WsKzb91CexzcOuia+t5TcqEP8ABu5JrbfU5ptySxZhI4Ze1V5vhVpN7fR3sl063KjkRMNn5Vrw+FY4chb4sno1edLC1VG8XqQpGHNbIsJ3zMEY8HNVJI4GkWPyFZOC3csB610d14RFwhSOdXXHGTyDWcvw/urdi0F0GY/e3nP4V4VTA4qpJyaJbM3xRqz6bpPmQQkDOXaEZ2qB0ApPAmqXWqNJd3UptrUAGFHGGYAD5iPc5/Kprjw14kh81Itjo67MKRge+D3pbXwzqulqJFjeSRhtI4wK1hGtRVpU3ctSRvfaobqYwMuLeUEsxXBY59a8G/a5VLXwzpscLExtOp5Oexr3OKO4aNVntZE2DBZR1+lfPv7VTNHoekwsGAW6YAP1xtP+NetgakpN80bGmjOS/ZLh8z4nM5/gs5T/ACr7Cb0r5I/ZIhP/AAn17J/dsn/U19bt2HtX0cdjnnuMbikp9MpmTCmswz0pW47UxjmgVhc5paRRTse9AipqVx9l067m6eXC7fktfHfiLR/s+lSzP8sl3J5SH3Z819deJlLeH9QA/iiKD8a+YPjT5WlNodpGcSqWnI+gwKxqOyN6a1PoX4N3H2jwDZuPuh5EH4OR/Su2WvPfgKS3wt0tz1dpW/8AIjV6HH8xNXHYznpIsRcV82/Fi1l1jxxfIfuRygflxX0mvy9f88V80fEXXFtPEGqzjhzcOACfQmr5lHc0pJ3MlrOw8Pabcz7VkubeEyb2/hPQV8gfEXVn1TWp3Zieck+tfRPjbVJNG8Cma5LC81P98oJ5EX8P5jBr5f1rNxMzt1J5rOpPmdjvp0+VXMGRd/tUTw+9W2G3tUEjD1qVIlxKi25LYPNNuNMd/uiraXC7+eK2rFEnXNDk0Cjc5uys5VbBzXU2diFjy3NWGs0+8ABS7jHHtFQ53LVMrzAIMAVnzPV+4fdWVM1ZXOhRIZKqSNU0zYqnJJjipLRE3U81VuGxUzNzVK6brzQDIpJetVWbcacwLd6j59KCSGZsZqs3zVPPzxVUcN1oAnjTpWvazLCgzWTG3FNaRmPBwBWbNYuxs3N6H+VOprqP2dVW8+N+lid28u1JkCjvwV/ma4bTyWkBPNep/snLBD8anM4BZrZ9isucncDXJWkvZyCcr2Pqb9qPUvI+E5s0POp6haWhB9PMVz+imvhXxVN9u8SapcKeVQqPq0m3/wBBJr7B/a11Dy18E6Zu/wBbqE10yj0igYZ/Nx+VfG9sftmsSlufNuoUA9fvkj8wPzryaXu0zrjojd+Mrf2f4Q8M6dnAW38wj3Irc/ZP0kJotxdkcyTMa5T9oy68vW4bUHP2azVcehNet/s6ab/Z/gKyyvzMN5P1oq+7RS7smW57Xp43MQK241MajvWJpfBPfca3EkDSBCMADrXPTRzTGtL5kjLn7tQSNio7Xd9ouHb7ucLTrjjHvXUjAhkbrWdcN15q3I3Ws26amBVkfarV8O/ELUP+Eg+LWtT/AHk+0+Wvf7vFfamsXgsdMvLlvuwwvIfwUmvhTw8G1LxJLcOcmadpSfqxNdMHaLKjvc7jxjKtn4RhiztLEcV2H7O+m/Z/Cv2kjD3E7OfcZwK86+KlwI4beAdkz1/CvcfhVpf9m+EdMixgiIE8evNZ/DEt7HpVqv7rIrP8QMVm25yEUCtG0HyovvWBq1z5kkzf3mOKdM5ZGBeyfNis2aTCk+lXL7O6sq6k2xnmtGJH6pag3nBX6bhmp9H+6wUZ9zVG6YqgUj7oxVjSXcZEYyx7V61Vc0WkcNKXLJGoy7uSPm9aVgy8gE1A094nW2b8BSf2nKgAMTH8DXkfVZ9z0frEexck3NHkMwbHrTI7i6XpMwFUv7TDNl1b9alj1SHocit40aiF7Sm9zQjurgdZmNZHizOqaK0cp3jerY/Grw1CDpuzUFxJbzW8qluSvHHeo9nV5kwcqdj4Y+L2qBvihr2w/JHMsI+ipivpj9lG8ZfhvMeDm8k/kP8AGvjfxvqDX3jTXLnr519M456DdgV9ffsp7F+F25mA3XkmPyH+FddTm5Hy7mUOXqe5nUGbqimtKxlFxaMQoTHpWDlT0I/OtjS5kS1cF1z9aywqmqnvIVZQ5fdOY1b7zfWo9FWKWYpOCYmGTtPNS6t1f/eqtprbXOPTFehO9rnLFXaN9LfSlyAkn4k0m7ToWwrOv1rH87FwAsjE/TirS4ckHk15kqkluj0o0l3ZorHp0g5lOTR/Zenyf8tjj61n+SDwQMU9Y+ONorCdZR0aL9m1tJjr6x02zhaWW+SCNRkvI2FH1NfP/wC1FqEd98P7V4HSW3W+AjljYMr8HkEV6z8RrNbrwXqcT2TaiGhYG2R9jSewbtXzd45sFs/2f7KNNEuvD6x6jxZ3k/mt/FyDgcU8PUUpqyFJS5WnK55N4CvrjTvG2kXNpJ5VzHOGRvQ4NfWnhvxdfaheqdSnWWd/l6jls9a+RfA9jNqHjLRoIRvlluURR7k4z+tfYnw3+Etw3iF31u3mSOEGSNlbAZsjH6Zr1ZvVI5VFcrkzsdI1Jl84KRJA2UkRTz+HvXl/jjQ7nRdSMiGa5s7klonZ2OPYjNega1pM2h65OlpHIIPvEqMjH19ar3mzXLGSBidx+4ccK2KxbvfUiFrptHlWmqtveW1z5AWaLKsrDhwR2967rwzJfeJtNuNNlQPpkQZYsjHzH1PYCo4fAOryGIGSL5ztU5z+NddqmmrpsMPh+zZbdmhzLcYI81u65pxqWXMdEqaTslueb+Jlt7G6gsbOVZoraMRtIo4Zu5FULdlaTY8a+zEV1N14NvrIfNDFKDwChxUFv4XuJBJNfLHZWUQJmmZ+FUe/rXLzOcrX3O2KjTjqhuj2cVwk007xW2n267p7l+Ag/qeK8L+NHxmbxYx0XRmNt4ftyVVVPM5GPmPsew+tR/GL4sL4iY6DoTeT4fgbBw2GuG7sfb2rz/wp4Q1bxprMVjpts80jMMvt+WMepP516lP3InnVP3ktCbwf4T1DxprsOnafG7FyN0hHEY7k19JeJP2W9N0zwiqWF6bvUVALMVxlsckc13nwu+HemfDjS1tLdow0kQ+0XE33nk5JwfTnpXfWc0NzJK8UqyNgAjPAArlrYjkdolxordn5561od94a1SS0ukeG4ibg/wAiK9r+Evxg1vVWXTZdZkgvIUxEkwDJMB2we9eo/G74WQePtJmvbNETUbdcxOMAt6jHfpXxvNHe6JqG4F7a9tpOc5DKwNbxl7WFzOUOVn2lD8YvEmiyxjU9GgvrPI3Twgoyr645r0PTPGmm6oURxJZu6hwtwNvB6YrwD4V+OG+ImlPB9qCa5AoElrJ9yZf7wFbXiTUNRk1SX7ZGkc4VVCxdMAYGK43W9nKzN1h1PWJ9AWsv8cTqVPdTnNSiaVN0mcY7kjFeB2nirUdIsYXSV8h8AdRitaz+JC6hL5Oowq0ZGcuxP6DFaKum7GMsLNao9pbUtq589Ae/eoW1xv4GL/Rc1yul+KbKS1jPkMkeODnjFbNnrFheSYinQP8A3dwBrpjJv7VjlcH2L767cLH8ls0zdx939a+bP2uJnmh0oSJ5bNcM23OcfLj+tfShuljXBV2B4G05r5f/AGtrrzptHAGNzyP9MADFEakZS5U7scVqVf2QIxJ4u1h8fdtAPzbFfVTfMxr5d/Y7j/4n3iB/S1Qf+PGvqItxmu6OxlPcbSbaXOeaKozGMvvUe2p2Hy5qPbQAijHencUcUcUAUNcjMmk3CDncAP1FfHHx81j7V8QJ4FYFbSJYRj1HJr7M1SRYdPuXc4SNDIT9Oa/PzxVeSa94p1G7HztNcMwGfVsCspq7N6emp9t/BW3+x/Czw4pHDWqP9d2W/rXdQ1ieFrEaX4Y0qyAwLe2jjHthQK2IVPrWvSyMJastr94A8j/61fJvxO0uW++Ix02TiGS+YNjr5e4sTX1eo+bOa8S+NnhtrLxXZa3DHzJBMNw6B/LAA/rWVTbQ6sP8dj5U+O3ixtS1qSJCFhiGxEB4CjgAfhXh1xcFs5NdH8QtSkutanJYsehrjZZOxODWMddT03orAzbqY1vupV+YZzileXb71eplYx7/ADC2Qa3PDdwbj5cYNYepn7RIEXjPetfR3+wzIwG4L17ZolaxNtdDqmj2JzVKSTb1Fbd0qXFsskXIIzXOXzbfaua/c6laxDNJWbM1T3E2O1UZnpgRzt71RkYtViV91VXNAELtVWb5qndu1QOKAINtRtU7HHaoJKCLFSaqi/6yrc5HNU1+9mgNSyn3aY3GacrYWm53GspGiNLT4xHGzE54P8q7z9ly++z/AB00ZWcYuPNhO7tlGbP6VwEUxjtW45IxUvgHWW8K+MNJ1oBmNlcrKyqcFlB+YD6jIrjqR5qckiXufTn7W2seb8SdKs4zmPT9CmuTz915HCj9E/Wvm7wPp7X3irSE+8HvJZunYbQP5N+dd38W/iFafEjxZ4s8Rae0gsDBa2UBkXDDbGd4x/vVg/Be3afxXZSEZW3sjKfqxZv5MB+Fedy8lKz3OyLujh/j1eHUPHmphPmHnpAOfpX1H8LbEWPhDTYcYKwrnj2r5I8SSHWPiGkYO4TagXz1yA1favhW1EelwIPlCqF6e1Y4nSEIie51Gmx4ZR71qjHnE9ao6ZF82fQVZQEM7E96mmck3qO2jkDjvVW8b5R+VT+ZtJ71UupBt/Gt0ZlWVsLnNZty3erMslU5z8pNWiWcL8YdYXSfhzr0zNszbNGD7t8o/nXyb8O7EzXSHpj2+lfQP7T2p/Zfh+tqDg3l1HH+ABb/ANlFeN/DO3XbLKeCO9b7QNY7GV42K6p4qtrTGcypGB+NfT/h+1FrYwxDgIoUfgMV8yaFD/bHxWtARuRJWk9fu19T6b/qox3qKmyQpG9Cu2F2z91Cf0rkL7OQpPbP9a6e6uPJ06U9C2EH4/8A6q5O8k3OTmqpqy1MHuZl427IrntUm8mBiTxW1dScmuL8faouk6BezE/djJH1q0uZpCP2B1S3VWYdKi0djHMSOvrV/XY9rvWfpg/fda9mpHR2OCPxK5sLdzxtjzGP1pWv5z/H+gqh9oikmKI7M/sCR/KpfnVSxDgDuVr5r96u57X7om+1SN97B/4DT1ZduWjjP/AcVTW6EmNrbs/3VJqypkbC4b0+6atSqeYnGBLtjYf6tPyqO+jgt9PupTAg8uF3z06KTT/LeP8Ahb8qz/FDSf8ACK62wDDFjNzj/pm1NVKl1qzOUYdD83r+F5tQllJyXkbP/fR5r7a/Zg0eBvhLZFwd5nkf8yR/SvkA6eTzjPGc/ia+yf2d7pbXwTYWOPmFqsp/E5/rXrSclSbRz2Tdj0/+y4lHylhU9vorGFpY5TlT0x/9el+0KDzWro8ge3kwe9ZYWtKpU5ZEVoqMdEctqSld24c5qnpsieeA6lk74ODV7V/9dID61mWLbbgZ6Zr0Z7HItzq1trGO3Em1gO461La2drcyFkz9CKxvtIMZjWXJ960tDb52GSz9T7V53P71rHa4tRumXLixto+GYKT61V/s+DnbKtN1eaK4k8rq+M57VkeWxGOn41x16sVL4bmtKM5K/MWta8KW3iHTJ9PuZmSCZGRmjba3IxwexrwD46/Ce1+H/wAGWsNMvru/gju1nJvJTK6jDZwT25r3ZVkXHPH1rI8ZaBB4m0OfT7v/AFMylSc9M9DUUsVGLXu2NZUZ/wAx8I/DrUodH8aaHf3mYoILyNnb+6oI+avvrw5qDvq1u8V008M3IYNlWUg4x+VfB3jrwHqPgfXZ9OvUKjduik/hkTPBFerfs6/HGLwZcrouuM89pIRHaTSN/wAe7eh4+6eee3HrXryj7S1S+xhsnA+pLxn/ALSuQ0jMNx+XPGM1y2sabK11M9mSkidFH3Wq7qniC5hVZfsm8y/OJA33gemOOlQWniZZlHm2civ328/0ry3VtJo6o0ouKuje8PyPZ6Wt3fLGt1GCqQq3U+pqjc38GoTRNPa+deQneWGVApkeoLdj5YvLPOFZevvmrOnzIsNxJOVg8vLyO5+UAdyaJTqVPdhoEacafvSHTXkH2eSW6RLW3iUu8zP8qfWvlD46fG+XxdLLomiymDQo2IZ1ODOw7/Srfx8+OT+LJJdC0SQxaNC2JJFOPPYf0ryPwr4V1Hxrrdvp2nQNJcSnuvyoO5PpXp0qPs1eW5zym6jstg8I+EdR8a61BpunQeZM/LO33Y19Sa+2Phn8P9K8B+GYLGwMbTnm4uCcNI/fn061B8N/hlpPwz8PrbJF5l04zc3JXLO3oD6da6i1tfNVgqDbn5QExgfnXHiK0p+6jpo01HV7lz7CGjw4jKj0OaSKzibG1Rt6elVF0/axL71X0U4ojsZWj3h3RCcAZrhXc6L9B+raPb6lD5blowvQxvtwf614x8fPgu2tWia5oVqZL6FcXMSY/eqB94DuRXtOn6fHcPdRzXRVEAJGTz19qz4blrVWjhfCbjhiSTW6qSw7UujMLKpeK3R8K6DrGoeEdag1Cydra7t3yMDrg8qw/pX1V4e8eW3xM0qx1W0tbc3sLCO8gC5KZ/i+lcR8ePg+ZVm8TaFDhB815axDOPVx/hivH/AfjO/+H/iS31WxkwFbE0X8MsfdSK9KpFV488NznjJ0nZn2FqnhUX8K7VjUA52oNua56bwSsQkEkE5B6eVIMZ/Kuy8N+MtF8YaFa6pZQ7kmGSvm8oe4PHFaEesWq5QWkxTOcqQcH8RXkSvCXvSO1SurpHnjW62cIjltr5Co+X5sjH4CsnWjd6DfCe3RlaWFRulyeMnj2r12bU7ZZhEILpw33mO3Ap95Haa1MsLxt5WwghlBJwP0rbnbjoyOVdVoea+HfGBspIlN7dRZHPzbl3V5v+1Fdy3WoaCHk35gkk3euSK+g9N8DaBbSR4hd2ByGk5/CvmL9ozWo9U8eSWsT74rCMQDaOAc5xXfg7u7Zx1owUrxO6/Y3hK3niKX/plGP1Jr6X/hxXz9+yDYvb6Rr1064WSVI1Pr8pNfQLN83TFeytjzJ7iZxxS0ynLTMwZu1NpWpKACiiigDl/ijqR0v4e65OG2sLYqD7nivi/wnorX3ijSYyn+tvIgw9Ruya+tfjtJu8Cvbjnzp1Vh6gc4rwbw7Yx6f4z0fK7fLzKfYngVnJpM1jsfXscfyKBwAAKnjG2o4f8AVr9BUypVoyJY/mrK8aeHR4i0GaAIDNGPNiPqe4/KteNdtXbcYXHalJFRk4u6Pym+NnhWTw34mvzsKweYRu2kBWycqfp0z3rx+4uJJZMQq0zdhEN38q/Sv9oXwrYaTrEFz9lilh1SUGRJFDKGHU8+teM/EK30/QdHDWWnWVtK5+Z4oFU4/AVj8Oh6sZe0SaPjqc39vBueHYP9oVmveXLnGcfhXq+saG2u69HHH89syl3Zeg+tef6rpos7ySMchWwKqLUhTvFmdaoWILcmtm2X5cfrVG1Xb1FadtipnoVF3Om0G4zbNG5wCMfSqWq247VXhufJbI/Kp7i7Fwm7OD6VyNamyMC5U1VmatC5UVnTVepRUkk9qhY5p8mfSo244o1Agcc1Ey7qmcVE/ejUCvJxVS4m25GKlmaqFw+c0ImTsRSSbqj3Uxm+akZ6CETq3y0gk2MDnNQeZhcVBJNzUOJqabXH7nGarx3Hlup3Ywc5qjJdYAFVLi62qfp61Hs7mcpJFa38RS2fiLULQSH7LeONysehJGP1r3n4TqNPt/Et+3CWtkIgR0OExnPvivle+uD9ukkX7xPBz05r03wR8V7rSdB1bSXtop4r+PYZ87XjPr3z6dutTisI5wXIjOjiEm4yJPAdqdU+J2ng/OFLyfmTzX27o6BbWNQMHrXx/wDAmxW/+I01wASIIAFbHBFfY2nrhUx6V4GK0qKPY9DRq6N+x+WF+3FNWQ7TmiEEWpOcEmmthVHNVTSscktxrN1qpdPuXHvUsz7VqjIxatLElWRvmIqpcSFVI9ePz4qSZipJFZ9zMVYbunUmmQfPH7VGqC4vNBsAeAJZyuehyFH6E1yfg+MWegTTHj5Dk1H8fL5tS+JjxA/JbW0MWOvzEbj/ADH5VYkxp/g0p1L4G7pW8tkjaOxX+Ddp9q8Z3d24z5MXHuWJr6V09dsSd+1eB/Ae13Q6lckZElxsVsdgK98tGKxdM4FZz3sKQ7WpsWkKjj5ix/CuYun681s65NtnVOyoO9c9cybq1WxzlC4PXmvJPjbf+XoZtg+DLIF69a9XuPrXgvxovDda5p9ovRC0jc9emBW9Bc0xS0R+8GsSLPGJV+7IAR+NZ+ksFvE781YvpFVBCSF2AAfhWD/bltpt4Fkf5+2BXpznGO556Tex6z5I7Lt+mKXyUOQUH5V41dfGDVrW4kQQwlFYhTtPIqGP41asGObaFs8c5GK5HjKMd4s19lM9qjto41wFUf7qgU/yx/kV44vxuvo8B7CNz6hiKmh+OE6yfvNPVl9Femsfhu34D9jUPXfJX+6KyfFVmtx4X1eLaBvs5l6eqGvPn+OHzDFgQPTdT5vjFa6hb3Fq1o6CaJo924dSMVX1vDS0QexqI+QtW0MWWiXM+zbhMD6nIr6H/Z0vl/4SA6fwyJYKvPtivJ/iZZppvgmEkENJeRp+RzWj8B/HUWg+PGnuAzJJbOoVauMox+LYLN7H2Y9nC3BjX8qdHCsMZCqAPauHtfjBo0xAlMkR/wB010fh3xVZeKIJ5LJmZI22ncMVtSrYeo/3b1M5RqRXvbGLrUeJHbPWsrTYRLfRoejNj862tcTa7VjWLCG+iZuFVwSfpVPzIOw/4ReyY7tjbvXdVmHR4LfPlhlLdeetVI/GejTMVTUIWYdVDc1qLeQsoYSKVIznNUo0XsVzT2Mu60ZGm4VnDDB5qGTRvLxtjbHsM1oSeILCGTY9zGp+tKNcsG5+1RgdvmrneGoS3NY1qkdjM/stjwEcfVayPEUdxp0a7YRsc7fMbkD8K6/+0LYrxMjZ6fMK5/x5dQro6AzKNsqnaDyeDWMsJQiuZMv6xUPLvHfw8tfiRoM9nfkfaY1JtrhUwytjgdelfH3irwlqHg/VX07UoDFIvds4ceoPevuKz8UWlnD8yZXP3/8A61cj8SdD8M/FbSmspLiO11Nd32WfoQw6L9DSjOKdkO8t2eU/Az4ziG4tPDniK4zasfLs7yVv9X/sMfT3r6q0vR0hm3OIpYinLDnIIzxX55+IPDt54Z1Sawv41jliPJAOGHYqfwr334C/tHWuj6eNC8U3DMtuM2103JK8fIf89qp0ov3rGntJWtc+i7zTre1t2uiY4YEGWYnG0d6+UPjr8dn14zaBoMph0qM7ZpgcNO319Kj+PP7Qk3i3OjeHpZLfSUYiaXOGlz/SvHfCvh2/8Ya5b6bYxGW4kbaoxkAepNVTpKLugc5S0bLPhHwnqXjjXoNK02Bp7mU8DoEHqfSvtb4WfCWz+Guji3jgM2oSAG4uWX5ifQegp3wf+Hnh74X6StslxDcaxLzPddye4B9K9L81Zoy0DghvfNKraa5EOM+XoYflv5pEinZ2HYVIkYzvDe3BrXhhjDN5mD67qb9ns/mzbgjqCM8V5/1btI29v5HLXH2lbh1jLMD6jp+dSLdXsIHzEKozgD+ddCbK0k3EBhxkfNVJdKtmkkEkk0mQNuXwB60vq0l9otYiNrOJnrqGoNJvR0WNx8y7BzTLi3dLdpAoU+y8GtBtFjKhEuZYsdMjNQXmi3axhItQGD/z0iz/AFodGclZ6jjWhF3Rl28dw0hWZYGiYYIVcZB6gjvXzP8AHT4Mv4Xup9c0eBm0eZsyRqMmBj/Q+tfUs2g6mki+Xd2kgbruQg/zrN1DQfEFzFJaXFpY3djOCkkKsRuXuPrXRQjVpu1tCak6cle+p8g/CH4nXPw714SSkzaXcEJdW55wO7L7ivsTSb6z162gu7ACXTpxuSdSD+Yr5U+NHwhuvh1rDTQROdJuGDQsefL/ANk/Spvgn8Xn8D6gNL1KRjo1w20bj/qGJ6j2q69BS96KuxUqnRs+uf7LtFLSSO6t6bBmobWaGOTftmUgEAOo5z6Yp8Vpd3tr5tuq3NtIoZZY5AVYeq+tcd8RviTY/DHQRPcgHW5Afs9juBZWPAY4+lc9PDuT1VjSVZJfFcg+L/xUt/hro5t7N1k126QiKM8+UD/ER+H6V8ixm98Sa3v2yXd/dy5AXku54qTVdW1LxlrklxdSSXeo3UnHcknooFfUPwK+DFx4Jtxq2o6f5usyrlPMA2wKfQetexGKhaxwyfVndfCPwQfAPgmy06Uf6W3764/327fhXYt1pVztG4YPekaurocMtxKctNpy0yQb1ptPPNCx8daAG7aNvOKftpQg65oA4P4pae2pW2n2wHWQsfevnzUrxYviWbePkR3EFtx/vDNfTfjACMxTscLDG8hPpjmvknwfM2vfFDTnIy02pLIe+cPn+QrnnudNNaXZ9uQofLX6CrKD2pVjqaKE5yOa3WxzdQRfarEXH09aqahqFvpNu1xcvsjX0GSfoK8z8WfEDxRr2bDwZZW1vOw5vtQY4QeoUA/rVctwJv2i/D7614BluoE33OnuJ1A64HXFfIXxQ16wvtDtjFJuklQEKCODjnPoa9kvPA3xKn1NJdS8YRalNuObSLcInyMFcEdK821/4Z21ro+u6Xq1sNO1VpPNimXkL349jWFSOqZ6WGaeh4vbzW3hvSbqZ5lkubgbRGp6CvO9YZLmRpQNuTnGM1B4mj1i31KRI2V8ttG5NxbHtVFfD3imSEzPBFHCOrNGf8ahRtqd84PsGwL/ABZPtU9uwXqcVl30N1bxlZZwW9VXFYsn2lmwJ2FVymEk4nZXTNH0OR7VDb3BZsZ4rA0+7ni+SaQyD+8a6KzgD/NisJKw4iXDE1SmrRul21mXEm2szZlaSq7N81TO24VWZqrUEMkfHaqksnUVNNIOazppaVhSZHcS9qoTSVJNNuaqsjZNapHPJjS2e1MkzT9wqCWYL1osNPQY8m0HmqrzZb0pJpAzcGq0knanyilIlmmyKy9UvBHCeeamkmC5ya5zVLr7RLtB4HWtoU9TiqVOhQllLSNjkk1pafMbZD/tVmDEZ9TTjMxxzXS1pY41J7np/wAIviYnw/8AFX2i5gku7KaPypVi++OeGHrX3F4J8VaR4usorrSr2O6RgCUBG9PZl7V+alrJ5DmQnNdF4d8aal4dv4r7Sr2Szu423Bom25+o7ivDxWX+2fPB2Z6NLFOKsz9ObpDbxqhHXmqrScCvBfhP+1XD4zlh0vxSsen6ptCrdD5Y5sdM+hr3M3CNEXDArjIIOQfoa8d0503yzR1c8Z6xI7mQdM1Qkn25oupv4uQe4NUJJd4oJCabOeayryffkNwvAP5irFw21WNcz4i1YaXpN5dt92OJ2P8A3yf64qkrsD5T8U3y638RNYnzu8y7Kr34UBR/6D+tbXjSQ2egwQhsHG79K5nwrGb7UBOw3NJIXyevJNanxGkMkiw5z8oUfU107zSN+h6j8FbH7L4RsmI2tJmQj6mvWLVtwUdMnFcH4JtRY6PZwrx5cKKfriuzt5vLj39lBP6Vyyd5Gb7mbq915l1IffA5rFkm61LcXJbOevWs6aTrXR0MRl3MBC56YGa+ePGlx/aHjS7ccrCqqOfrXuesXHk2crE4AUnNfPKzGbUbq5Y5852Irpw+jCUbo/oSmsYLgkyJuPrVOTw/YTOGe3Vm9cVeWQMoIPWhW3da9twjL4lc8e8lsVW0ezReYI9g9VBrGuW0mO6MT2URHrsFa15dfKVU8DvXL6o226U9zXPOMY9EaRlLuXzY6DP96wjH0WgaH4bk+9ZL+HFZ0cjDvVhHNY8sH9lGnNLuTv4R8MyjiN0/3XNVz8PvD8jAxzTIc5A35GanVqkRsMOaXJT/AJUVzz7nzb+0lImj6bothGTg3M0xJPXbhR/Oub/Z30tfFPxCFrJcfZ0+zyNv64xV39ri9/4qjQ7VTkRWTSke7sP8KzP2U1ab4kSP2Wzkz+OKqMIyumi1dK59P3XwhjlX5NXXH+5XY/D7QU8G2d1A9ys/mSbgw4rMY7c+vrTPMYdDipp06VJ80I2ZEpykrM6XVG+0SErz+NYt5Z3SRloYg7Nxyarea/8AeP50q3Ei4w7ce9atpk6nMaF8NNSsNUup3eF4pjlcHJHOa9hhES2cMLhWOwKRj0FcSuoXCZxKwH1p6apdBuJmrKNOEfhRUpNnaHS7STb+5QkcdK8n+MmrS+EbqwkttNluoJAxfyRnbj2rttP8WLawul4ksmD96Nc1wXxM8faZql5Yw2kwMse4SLIu0jP1qIxjOVpaBzSSujh7f4wWOpSLaC+bTrljgJPGYz9Mmt/TLiXVr5I7mUyiEboyWyGz/Osm60Wz1xQ01jHOWGQzIM/UVUj0uTT5l+yySwMmAADkcV1/U6b+FmHt5Xs0egx2cF1ITOiuuflXp0pW022uNQhRbaKHy8soC5OfWuTuLrUkVZ7afcP41bsfWuV1TQdV1nUhexalc2UiqS8olISNe7H2rH6m1rc2VdS0Ok+NXgCz8WeHZpZ3hs7+yj3JcsQgwOx9c5r5AkURzSfMr/MV3L3APUe1dF8ZPipq3jPUovDuk6hPcaHZEJNfSHm4cdSPb0rnLG1nvrhYrdDNJjlVFEYuOlzo6FnS9JuvEOpW2nWaeZdXDiONelfY3wb+ENh8O7EtMwuNXl/1sw/g/wBkV8e2rXGkXySgyW9xEcgg4ZSK+mfgf8dYtaK6P4jlAvwuLe6xxL7H3pVLpaDsetXXh22e6c7id54GcYq79gvo7iEwXGyOMBfLXoR61pR6W1xtnWKR88gbcCrVn4fu2kdm/dDtk1yxi77BdGoI3aNSMF8d/pXBR6/rj6hdBooo4owcLyQ1d1HZ/Z5C0l2GZl2iPPA/zms2z8Jm3Yl5mdixPtg1fLcVzlZPF1/HqLxQiBtqqCpzjkZp1z4j1SzjR2a3fcceX6V1GpaDpmm27X14u2NSoZlXnniqlwtjY3RQWMcjL91j82ehqOVoRm2Hie9mTf8AZVkIPKqDxW3bzajqUIZLRo2PZ+BRb397JIFit1gjI6pHXQabu8vEhZz6mtooHormXa6PesP37xp/unNaMOlkMS0rN29K0vJU5wu01Ose1QK6Y029jFzOa8UeDbDxdoc+m38QmikXALDkHsa+D/ih8NL/AOHuvTWk8TGzcnyJiOGX0+tfojIu1SM//Wr5x/al1jQ47FYr+53TNEUitExu3ZOJD6f/AFqbi0XTlqeP/D79orWfAnh6TRWUXtsB/ozuSTH7D2rz3xD4j1DxZrk2o6hK93e3DduSSTwqisWaHcVIbB4+70r1X9nOz0i8+J2m/wBsmPYgY26yY2mXHy5pR0eptpvY9y/Z3+A8Xhqxg8Q69Ar6pIoa3hcZ8kEA5+vWvfXXCvznI70iyN06fhUckbbQd2eMUdTm1b1M0scn602j+dFdfQxe4U5abUij5aYhKctNp8Y4zQAu2nKtOX5qlSOgDz342agui+A9Tuc7ZGi8hPq1fN37P+mnUvito3B2wl5249F4/WvbP2oro/8ACN6dYjjzZS7fgOK479l3Rkg8VanfzEIlva7dzdPmNZ21N07RPqFI8kEdPeqmua3BoVm7uymTsnc15r8Xv2htJ+GelytEUur4riKPPH1+lfHXi79qzxhr11Lcy6jHaW3O2KKFTj2ya2UW9jA+1pry98SK80jtHaZOPMO0AVm3ni3QfCNq1tFqViL1hhme4QH3zz1r88Nc+M3iTxFG8l1q11KnRI/NYKB24Fcn/bV1MDK8paVmyWbrzVqDDQ/RXVPjb4Q8OW8Ut5rlvc3edzQ2o8xh7ZFeMfEr9obQ/ibrQ02w05rJlUhLuRxumYDgEDpxXzFbam7RsWbc2MDdVGRnguEuYmKTRsHR14wetU6ScWaUqjpzUju/DdxDbfEK3a5jjKpIw/ejIz6HNN+KnjO4m86IFY4gxAjjGFH4V2Og+GbD4kaDaa9EDBdglZzHjiQDqfrXE+NvAM8q/vpZHAOc4614/PyvlZ9L7XmjzI8SvLxrqYkncD6VHDbvK2cYrv5fDNtbR/LDg1m3FikP3VxWvPocerepz/2P1FbGnymEYNQMArYpjy+nFZOVwtYtXk2VyKxriQGrM1wNuM1l3Dgd6IobkhzSAd6gmmAzUEtwBVGa5JbHarSIcrEs83vVCebrTZpPeqcsg65qlEhzEml5qPdu71FJLzmmNdbR0rSxnzEkjFc1SmmDZXvRJcMzcVGxWFSzcn3p2E5FeaTYD61TuJvJXcx57Ut1dLGdzH6CsS7uTcSZzx2FbRjc5J1CS6vi2ccVlytuJOafI3OOvODz3qMx1slY5W77keOc0p2quTQ3y0zG6mIeLgbdoqCT5SWHWpfLUDNKzBhjbQPYlsdZkjx5pDY6ccj6V6n8P/j34j8FyRpFetqFkDzaXJLAj0BryGa153AURrJGw2nFYVKUKitJGsJuLP0S8C/ETTfiJ4eTUbCTB+7Lbt9+JvQj0rauZljjBU818H/Dn4mX3gfVFubWYRljtlRvuSD0P+NfVvg/4raT46to1hcWl6o/eW0xwfqp7ivnMRhZUXdbHpQqKR2F1dHaR6ivNPjPrP8AZ/gPU1DbXmVYh+LD+ma7a+usL6N6V4l8eNSMllp1mDkzSGUj2XI/rXPTV5KxscH4KjCSq3ZRTNWY6t4ssrfqrTLnHoDVnw7i1hdj028/5/Go/CKG+8dRHGVjVnP8q6bWbkXc970T/UoOnFbVxcCHTbhicDZtH1JrC0tiqJ7ACptausWcUZODI5OPYdK4Ye9Ihmbcz/OQOveqjtuU0yaTy9oJyTUUjbfauuztchWuc74+v/sXh+7YH5ihArxmGEJbw55Kr/OvQvileFrIW+7mRgK4eaPy4v8AdrrpR0uU0fvVb6xaqoXz/nq9FeJIrFH3j2rjfJHXHNT6Ld/Z9Yhtc/LMpP5Cu+NR3szx+U6Jm6+9c/rGRPGR3OK6KRBWBq2dynHQ1VTYlbkSGp1aqsbFhU8YrCJqTK+KkRt3WosinAnp60wPkf8AamkNx8T3TPENnEn9a1/2RbQL4r1Wc5+S12jPqW/+tWZ+0NavdfFLUnxkGKH8P3YP9a3P2d5Bo15eSEbTJPDFz9Mn+lKLNOh9PyMabupZPvU2mZjsijIpN1G6gBaG6Um6loDUuaUok81e3pXiP7Q1vaaKLa+lsPOEbZTZwTnjt6V7LYyNFJJhC/favWuU8Qav4fu9altfE8IhtJImFublCV3fhVShzJDi7HxnpvirxtplxJNpuuXcEJYlYpAHVVJ4HNb9n8WviDZOzyCy1MdSGUox/I16b44vvhtou0W9y0+WKxmxTcs359MVxehzweLvFi6ToenloSNxlmcAxqPvM3HAH1qOWpF2RacZdDqPhv8AFzxH4o16LT5fCxiGMzTiceXGnGWfI6Vm/Hj4qW+tW8/hfw7K0OlBsXdzCcG4cdQG/u9azviJ8QrHS7OXwz4Wby7LOy9vlBLXbjggEfwj/CvMbKym1G6it4Uw7cKCRhR6k9hWrk2rFKEU7pEWl6bJqV3Da2yjc2EGTtVB6k9gPWvpf4e/DOy8N6biO4tr69mXMsykED/ZX26c1wei/DmzbSWtTJHdrIv794myG/2QR2z/ACrlr34WtpMxbTb7UtOI/wCeUz49utOFTkewpLmVkz1n4ifCxddsnubSD7Pfwr8u1eJPY14GVutJvirK1tcwt0PDKRXUWepfEPw+VFl4ruJUHRbxA4qad9W+IVw6a9FZ2+shf9H1C1QKk5/uSDsT2PrUyqKTvYKaaVmeo/Dn9obxRM0EBuft88ahWtZTgyqP7vvXrml/Hm0uuNYsr7SecZVfMX8SK+JZEu9HvuRJbXdu+B2ZGFe9/D34raTruksmvXi2GoW6gPK4+SQeuMdfWqjCnLd2FU5o6pH0lonjfRPEe6PR3jv5VALGRgmM9Ov49K6+3+0rbhpURW/uodwFfNtqugay3nabq+nzlujRuFP6Ec1u6HF4i0O8WWDUbqW1yCY1kDrj2p+yS+GVzJSb3R7k0y3EbK4DeqsvFV/3XJ8pWb1xWdY61aapCpGoRrIy4KTDYwP9akaO5toceWzBTnzFYFTWEoyT1NlJFxbwqSCcD0AqeGeOQqCT7VQjmDQq7wNGf9rvUscyNyAc9sU0D2Ne6tXuIAkchjP96mw29zDy9zvHuKktpWkjXK7fXIriPih8UdP8AaHJcTN5kx+WKFesjeg9q7YtRRzavQzfip8YLXwDockj4OoSZW3tQcs3UbiPT/CviTxPrV14s1a4vr+Zp55mO4nJPP8ACBVvxb4nvPF+uXWp3jl55mJCgnCDsADXvn7PfwDVY4PEniS280kBrOxdR3/jfP6VGstTpjH2cdTyG9+BuvaP8PbXxHdoI4pmwsBH7xVI+Vj9ea840u/mt7ovEzQywPgsOCrDoa/Ti402LULd7a4to3tyNpRwCDjpxXz38Xv2aorq3vNX0Qqlwo3m3VAC5/DtWTRpGonozp/gB8ZE8faWul6hKq63aoAWb/lsvHzfXrXp+rafdTalaXKXrRWkGS8Cr/rD7mvz50nUNS8H60s0DvZ39nJ2PIYdfwr7Y+FHxUtPiP4dSXYf7ThUfaYVOOf7wHoaEjOS6nVDPOeOe9FBYliWGMnNKvNdS2OV7igUqt2ooVeaYCkVJGOAKTbUka7jRqA9I6tRx/KO1MjjOcVy3xa+Ilp8K/Aeo67dFRJEhECN/HIRwKaQHi/7WHjbSPDuoWQv7hXMMRItkYbiTXz1H+1HeabpM8emaTa6ZbMeX+cyykdCTux+Qryb4geOL7xdqE+tarO01xcOXJbnqegB7VwusXz3FvE8vAP3UHAFaKK6hzdDpvFXxI1HxVqMl5fXDSzMT1PQelcnf6s9wQo+YelVbGGW9bgHGetdFZ6BtUORuYdq0RBTs1eS2XPBqaTEEYdjk9BVqaFk3BAAcdKpx2rMqhyTjmqHYmExjhEhNWrW7juomUH5jUEkIaPZ2rPmhlsZPNX7nerEfQP7MuoL9o17RXb/AFiLcxqe5HB/SvRfF9lGLUqEUj0Ir5t+Fvi9NB8Z6ZqDPsiEnlzY/usMflXuvj7xVHYyqmN4Y5B7FfavBxkXGpzLqe9g5c9PXoeV+JrALcuygqF7dq4a+2rIVPQV6b4n2Xdn9oh5jcfe968n1SY/aGFZx2Ol2M65UZzmqMrYqxczD1rNmuAOtXymcrENxJt71mXFx82M0+6uqy5ZCxyTzW8YnLJjpLjNRGTqaYXDVDNMI+/FWo2M3IbNJVGaYKcdqLi6HaqMjPI2AuatIzch8kw6CmbWk46CnLGkYzKcY54qneasifLHVqJPMt2WpJEt1xnLVk3moZXrz6VVmvGckk8mqbfN1OatQOeVVvYbPN5jZY8fWu7+H/wjvPFUsV1fq9np3ZSMSSfh2FcJHI0EySIxVlOQR2rVufHGvXC7ZNYvWXptE7AY9OvStdjA9v8AGXwR0bVNHT+zI00++t12xyAErJjsa8A1zw5qfh2Zor+xmgIOFfaSr/THSvQ/gv8AES403xEumalcyTWd3kKZmLbH7dfWvpNYoWyfLThv4lBPT3obZSPhJo5G5Eb/APfBqOTMHLIw9ypxX3n5cPXYv/fI/wAKbJHbSKRJDEy9wyDFRzPYrlPgxWMnzKNw+n6+1TxwmTHHNfVXxC+DmheLreSezih0zVQPkmgUIrn0YAc18teIdJ1Xwnq02n6jCbe5hP4OOxFVqyWrEnkuuBt/OmNagjLtt/3RWb/aU/8AfqP+1LgN9+oEjSaGFehYt9K1NF1x9NuoikrxFD+7kBOVP+Fc/HrMo+8qyD0IqxHqUMvEkez6VMo8yszRSsfRvg34wvcRx2WtPltuEux39Aa5n4qamuqeJYljkEkcMQAZenPPFeX6feeSuEfcjfwnqK2rfUPOZfNJLDgMetebLCxT5onZSrdGdBbny9PlbOMCtX4Zw+ZfXt3juEU/rXO3UwWxKhshvSuq+Ha/Z9JU95HLHNedVThFpnZdSeh6xp0n7sVV8RXH+k2qA/cTn8eaTT5sxYHU9KzNXuxLqkzA5AbaPoBiuOlF3uVIZcI0kyMHPy9RUd1cdck/LTGm+bdnAHWs67uN0bNng8cV1PsZ9Tz/AMbXBvtchiz8iZb+VYd5IPnHvV3UJvtOuXEhOQvArKlzJM/oTXdBaA2fue2RTdNh/wCJ1ayHqCRn6irBjzTrMFb2IgfxVpH4keYdHJWFqw3DPvXQSLWJqi7lbNdNTYyW5mQ9qtR1XiHSrMYrmiaj8ilVvmH1pKTmqsB8+fF7QzffEa8bBKyRRHI9lA/pXM+ENSXS5TkqpOojH0GAK9y8V6Ml1r0ly4UbbbJ/AV8qx6p5moQbH4a53D/vvNTFF2PucPujDD+Ln8xSbqhs2LWdtnvGp/QVMRVEBuoDUlOCigBacGpOKXIoAltZPKnBA3FjjFeJftjasdJ8MaBqcHE0N4QFUkbhs5H0r3PTbOW8vFjjxnGRziuU+MXwftvHnhU2OtOILeN/MjuBJzE2MBvpXTTlGyuyGnfQ+IdHtdY8davbaTpdvFOs0huDIy4jt0P3izYGFHqa7nxJ4msPCejv4W8KODCRt1DVV4e7cZyFPUID+dN1vUtM8B6DN4R8LXE10sjH+0NWJ2vdH+4voorm/DvhXUPE2pR2Wn2z3V1Ifuxpux7n2q6lbnfLE6adPlV2Ylvay3UhCDB27juOFRf7xPb+tS2fjLRLOe50eeLz9Pu1ETXOSryMRkMMfdGRjB9a9m1r9l3Wb7w7FbWt6IJSd9zHJA6lm7Akdh6V53qX7KfjFY3WCTT52J+555QgHqTkfTvWcItO5UpKzOW1K90/wZcS2j22pQ3MJUb7eZ9jgjIwc46V0Hhn4ka1rsIGlaTq13EzbPOZMxrx3ZjWsvwm8ZeC7NP7WFrqUa3CysPP807dpGOfTit/+xNcSOIR6ddJbN92OGPamD06V7OFwsMRrUkoniYvFSw9nThzGNZ6541WUpqFlosEWflEzMZSM+i966xYU+wm6udImZc4MlrGwBPtmoLHwpqVxe2qvp1yNj55iJrppNF1D7ZJBElxGMZBjQnGPbFeHnmIpZbKNLD0+dvdmuCnWxMHVqPl8jB8QeE4PHWmpNbq0erQphGmwhmUfwH/AGvSvI2huLC4ZSphmjJVg45B7gg17HfW+s6TuK2d3csxBw0RQkflUviTwQ3jjR3vbWBINetkBkQH5rhfQ8feFeNhcXVxDvKHKj2YaLV3OA8M+B9B8YKz20Js9UTmaGCQoc/3lAPI4rpYfB/ibw/JjS/EOoW7rjAkfeAPpivP7ea80fUFmty9ndQkj0ZfVT9a6SL4ieMPL2+G9Ok12aQgyQvGZHhI67QpBwc989K9Hldyzurbxh8T9B8sjUrHVYU+b9+gDHHavfPBvxmuda8Nx3GowaSLxEJls2uvJbjpt3Ag5/CvmK2+JHjSGMDXPAd2sXXzooHhHv1Lc/Wprf4qeHb5mW+sL6yJ4dZIg6j8c1LUlszOUY9UfVcXxu0WGJP7V0fU9KVlz5klsJIiPUOhPH4DrXWeHvFmgeKLdptKv0njj+80akAfXIr5PtPE2j3doUstbJhlAXyXDRg+g4616f4D1Z/h/wCE7zVb+4Wy0VhnywAWmbsFJrSHtNpbGMlG2h6b8QvHVj4J0WXUb2+3RBcJBGQDI3YetfEHjz4gah488QS3t9K2DkRwA4WJewAqf4mfEjUfiFrUt3OGW3XK29qrYCL2/Gr3wZ0Dw1e+JLa58Z6lbabp6fvI7W4JU3DA+mD8ufetZPubQjyq56B8CPgTe61Na+JtVtMacjb7e1uBtMx7MQe3+FfVDPqJ8uKFYLbjDDG7H07dKZpLaPqlnFJp80N1bhQIzBLuUAdAADxWnJJ9njAAUnoAeDQ53WhhJ8zKW2+hJWS4M3fO0DHtwKkXzmGDlhnvVyOZZMKR83f5af5ZX7v+FNXJufPX7QXwV/tq3fxBpNsqX0QJljQY3jvxXzv4K8Yal8P/ABFb6lZFopImxJCSfnXupr9Ab24gt4Wa9ngjhI2tvbAI+tfJnxy+FsdvqlxrmgAXWkvzPHCp/dtzls/lTNYtS0Pofwb4w0/x1oUWp6dIMMP3kPUxt3U1vKMr6V8U/C34kXXw315Zlcvp05C3MHJDL6/WvszRtUtNc0uC/wBPlEtpKoZW649j71tFmMo2Le2nKvel4py81pYyHL2qeJeajVRViEc0rATxr/PGK+Df26PigfEnjS08IWE2bfT/AJpwp4aQ9c/QV9s+NvE0Hgzwjqms3GAlrCz/AI44/WvyY8SeIZPEGv61rU7l57mV2Ut1+Y/4VtBdQOR1mc3V4UDbo4+FHY+9VfscusXUUMWfLj+8xqSxha61LyBy2M49a6y00yWxjVI7ZgxHO5SMe5OOa1VibXIrPTrfTbcbjt479aZPqeRiFQi5xuY/5/LvWmvhu6ury3hn3W7zsFRrhSq8/wA69B8J+A77wv8AE6w0+OK4uZjEXE0VkHdV2/NIisdoHpI/y45wal1IxV7lKNzyrT9OvdWvTDZ2091MEMjRxRlnVR1dgOFUepNWrfw1qd1ot3q8dq40y1ZUlumKhA56KCTkt7AV6jpOkx6DD401UQj+z1D2VsJtTURSuWOQxiwZz/u7V+orhNT1qym8L2mj2umR280UpnnvJpTI8jnoqgDaFx7Z96yVSU9i7JGPq3hnU9AjspL+D7MLyPzYkZlL7eoJUHIBHrWZJIHXYw4PY1PcFTu+YsMbdzEs2Pqef1rOlba2Qa6ot21M2ZOpb9JuGdP9W3UV1OnfFJdR0+Cw1eVneIYjuG5OPQ1iTsl3CY3G761xmp6bLaSMVGUPbtWVWnGotTSnVlT2PetM8RWt1o8los6y85UK2a4TVVdbiRuo7Yry2O+uLPmOV4m/2Tip08T6jxuuGb61w/V7bHasYuqOnurgL1b9KyLy6z0rMfxBK33mH5VTm1xv+eS1aotEPEqRoTNu+8cVVZXbhVZv91cj86zJtZL9sfSqza5qAj8sajd+X/d89sfzrRQsYOsXppJIuCjVmXF8Nx3Njmq0+pXDHBuHI98VRkIbJJJqlExdVlyXUooyMfPVebWJG4jUKPpVNmVenFQtKc9MVXKZ+0kPmupJD8zVXdh1pzYINRbSarlDmb3DeGPSmn0pT8pprNTHqMcDNQNj1p8khqBiaAFWZreZJY2IeMhl+oOa+vfAfiZPE/hewvlfc7xhX/3hwa+O23dvWvZ/2c9dYXWpaVIx8ras8S+mTgj6VLA9+3MelPWJpBzToYwvrVmNto6VnzI1RCloOCf1rzP46fD6PxloLXVrGP7Qsl3ow6so6qfXjpXqTZk4AOaYbMt1AAqefUGmz8+mjeOQqwIYHBBXGD6GlWEt0619g+Jv2fvCPiW+e8lN1p1w5y7WciqGPqQyn9K+c/iZ8P7v4c681nJmezk+a3uh0Zfc+taKSexnytHILZlsc4PvVuHTVxklar7H9cVNHG/rQ2IuRQ+SQQw/CrkNwy8Zzms9Y++45qaNSvU1mWkb9nfBF2yHcp45r0PwreQ/Z441bhRXlUT/AC8mtPT9UktJE2SYrlr0Y1InTTqOLPoTTLgJtY9FGaw45vMkZmOSfm/OsTw94vhurKaJn23Ajwuehq9DMO3A6c14/s3T0kd3Op6o1Cvmo+Oy5NYuqSLbW7gHpVprwqrAHAIxXNeI7w/ZpgD2x+dNWbVirHIx8/aJeu5jiq0cbNg46mraqYbBQetJs8uNSPrXdEhn7ow7poUcqqblyQDnn8hTreHbcxnuCD618zaV+0BpUMEcketarLnkK9wp/wDZK6ex/ag0mDAlMk2OhcgmlzRunc4eVn0rKuMYwSe2axtTjGG5xxXz/q37W8BaSzs48zeUZjM3ReQMVn2f7UlzJ/x8wRuPTcOa3nUi0ZqnK9z3mNfep0z7V4nY/tJWk7kPYrGvrurb/wCGjPDtlb+bdqQhIGVPQ1hGS2NOVo9V2mnbtvNeXp+0r4M+dridraEHh2dT29KbJ+0v4Da+S0t72e5kZd2Uj+X6ZzWvKQdF8ULxND8H63qbKN8dmyKf9oggfrXxHp0zf2lZqvP71AM/71fRvxu+M2h+IPBmoaLpZmmmlCMZGXCgbt2PrXzd4Vie68V6ehPytOi/+PClHc2Wx+hlnxp9qO4iX+QqXdTlj8uFFHO1QPyFMo6mIq06o1bmnbiKB2JKPqcDvTVY4yadIyQwyzSssUMQ3O7nCqMZ60FGpod1DY3huLlxFDGjMzMeAAD1NfNnx++P7eLLqfRtAlZNPj+SS4UkGT1AOelYfxi+OUniaWbRdBlaLTFciWYcGYj09q848H+Er7xdq1vp1jA01xIeFA4XJ61lyqTuzeEFuxvhfwdqPizWbbT9NiaaeRwMLkj8T6V9w/CX4RWHwx02LaFn1WUfvrjA4z1VfQVJ8JfhPpnwx0mGNjHLq0o/ezHAOe4WvQmUNjjlTXn4mrPaA5TvoiTzG45qGaGKfiSGOQejqDTmyOxP0pwVj2IrzOev5mOhnaho+nXFqwmsLaSNQTtMYA6d6ytL0zSbizhmtrKJ4yuAY2JXj0rfvNq2sgc7RtI/Ss7TVgjtIhGvlxhfurwBW/1nERi1zGkIxa1RWTQ7GGZ5VglidlK/I3FP0mzttJkZ4zKzMD80nzH+Vaa54I3Y9cVDOUVsmVV/3hWMcZiOr+8qMY9hmmaNbPez3kri6eQYAkT7n0zVPxF4Jt9Uhd7dY7S5ByjRIFGfU8Vq6bMf3g3B1B421f3cc9PavWp4mUoJMwlFxldHzH8Vv2dtR1Czn1izWFr+MbpY4f8Alt/tY7GvnjR9Y1DwR4qt76ylax1C1f1IPXkMO4NfpC3zLgHmvnn9oH4C22uLJ4k0SDGoID51vGMCReMkD1raniNbM6Kc76M9H+Efxe0z4naQUOyHVI1C3Fq/fj7wHcHBrem+G/hLVJnmuPDunvKxyWa3XJ96+DNA17UfCOuRX+nytbXkLkLg4+qGvq7wn+0f4e1bw6LzULg2N9GmJoG/vD0+tdLqSUlpdE1KLWsWdNrVx4d8O6bdzXGk6fZ6TaDG57dQSfQe9fI/xS+JN38QtVG0G30i3+S1sx8qqo/iIHernxW+LF58RtTZVdodLjc+VB/ePqR+FaHwP+Ec3xH1gT3JaPSbZgZ5CP8AWeiit6lZWuKFNQ1ZX+EPwhfxpeLf6pui0iI7iMYab2X2r3d/2SvBetXH9oi6vy0g4/eKQo9BxXrWn6La6TYw2drawRQQrtRQg4FWI5H0+ERwRIEHRFOMVzfW6MlaS2IfO3ozyrR/2W9I8PXDzaZr2rWUoHyeXKML+GK6LT117whqljYah4hOq207EN9qtgGCgdQ4I/UV1tjrk1xbxyNAA7DnBpt4sF+we5tdzqpVW4JXPce9KOMwyZMqdTqbMOWhUrIrgjhgP/r1HJZCf78spHQqHwP0rN025i0y1SACYovA38nrmtK2ulmjZozn5u9dMcTQqfDIycJR3Il0Kxjbf9lidxzvkXc35mk1CCGaGaO7MT2bJho3GfrVxpulZdxo8V9I6+YyK2dwHv6VanSk+VPUnVanyR8bvhQ3hHVJNR01N2kTtuG0cR57fSm/BD4sS+CNQGn30jPo1wwVgT/qSf4h7V9Sa54fttZ0ubTLkeZCRsG4V8ffEz4e3PgHxCYpVJtZ8mGQ9MelW1ynRGXMrM+0IZ47qGOaFxNFIodXXow9j9KnVRu4OR2r5r+BXxgOjzR6BrMzGwkbFvM5z5THsfavplNrYKkMpGQw6EetWncwlFxYKtWoF+bFRKOaswqevAq9SDxv9rrWIdN+CesxPOsU1xtSNM8ucg4r8uLi6IcAncNxyBX1X+1n8Uh428cXGn27s2naeGt0APysw4J9+c18nray3WrR2kSMzu/G0ZreO1gNjQ1h0W0+1TR+Zfzn5FY/cX1rtrTxFFeeH9PtodPBvY5ZLi5naIMW5+Uc5+ULj8ataD8Kr7UNFvdZlVJFgO1U5O5v7o+g5J7V23iLQ9P+Hul/Z7a38++vtNMQuXIyGchmfb1CgfKM1lKetluVax57ceNr+91K31CedZ54DmLci7V+igYq1D8RpYdXvNWvdN0/VL+ZCge5gwi57lEKqx93DVzU2mtD04HoKzriMqDx9at04y1aGSXV5JcNuZgDncNnygH2A6fhWdcTNGOGPHTnGPcU2ZnXOBVWSbfx3q1pohMWe8+Xpk96pyXOaJGK9elRYDdjWnMS0RNIS2elRySLMuHGaka3bqBUbRsvaqJsY2oaTGxytYt1YmPoK6yVcfwk/hVKa18zrRykHFzwkdQRVSZfauvuNJ3daozaQtHKByrg1A8LehrppbGNewqhOqL0qWhXMCSFjUTW7ZrTmZRmqkkntUMW5TaE5GRxUbqKsM5qCSkFiJsYNQsxFSsKYyjBNBSRDy3WmN1qSmtjn1o1HYrtzxTCuBkVI3WkbGKWgys2Sce+K6r4X+LrXwb4oS9vRIbVkMbtGuSMn0rmGG7ioG+8ADgD0qWrjWh91eFtc0jxhZJc6VfRXMJx8yt8w9ivatmS3itfvMSQa+E/CPjTUvA2sJf6fMy4OZYf4ZR6Eev9cV9d+E/H1r4+0GDULNid4AkjzzG3cGudxsaKR0U18qZ2iq3mTXDYGcVZ07S2upMmttbWG1UADJqNirmLDpM0nJOBVLxZ4B03xdos2nX8KyI4wr4G5D6iusGWXavAqFpjb/dHzClzNPQep8MfEP4e6j8OdWNreRs1mx/cXIGFYds+9cr5xXPtX3x4q8E2/wAQvD9zY6lD5kTqdjFeUbsR+dfEHjrwZqHw/wDEM2lajG0bISYmI+WRM8EV0RkpGRjrMd3FS+aSvJxVZWFK0nFNoVy2sx6ZqSO62HPWs/zKPM20rBc3rTVnjdSDyDnNeh+HfE0d/GsbsBLjA968jWb3xV2x1BrWZWViCOlYVaMZx1NoVLM9pkuV2k5rk/EV55mEU/ePNGma0t7actmQDmsi6kM17tPTNeZGk4PU9BSuiW4YbEQ06ZgI1HoKglHmXA/2abM25c9a6LAfUqLGrYAGKmknjjUDGfxrX+H/AIC1T4k+Il0bSAhuihkZ5DhVWo/HHgfUfh/rU2k6t5clzCRloeVNc3LszO/Qy7PwzrWoXT3NhazT2bfJK8aEhT1xmtpfCOqxqM20oUDng19W/sU2sUvgTXI5ESQfbFyrgEY217teaFpqoQLC3wev7sV1uimkzFzs7H5sNpN9b5zE+R6ZrK1rStV1rTXtbOGe5m3hzHGpYhR16V+iN54S0WaZt+l2pz1/dCoNK8D6JourHUbGxjtrlkMZMYwCD14rFRSZbmmrH5qN8OfELHeum3TvncVaF6p6h4S1rT4WYw3ccoGSHRlI+lfqp5MR5MUef90UjafZzYMlpbyEc/NEp/pWnMZaH5yWCXltY2y3SsjmJchs8kDrzXXfDm2Fx420KIjh7uPP519BftP+HLGTwzp1zDaRRXP2ryhJGgU4KsccfQV4f8NbLyvHekMTgQv5p/AVN/e0NdLH3MJFkjDp91uRTGrL8J3ovtAt5M54K5/GtNmNX1MLCUu6k3e1FAyVOnpXm3x88E+I/HngtbXw3qLWl1DJ50lrnaLoD+DNejK3IB6VLuDMM+ufp70AfntaJNFuhuIWgu4XMU8Mgw0Ug6g19I/sl+INE0fxJdQ6i6wX0yBbeSTp9M+9dD8WPgZbeNLiXWtIVYNcZcOi4C3OPX/a96+c/s974fvzDcxSWt3A2DG4IdSDUxmovU6ormVj9LZtPtrqSKR4wzRnKN6Zqx5Y9K+Z/gX+0T9oWHQvEU21uFt7xj19Favo5bosoZSGBGQR0NKeIoU/iickqcouzLXkr6UeSPpVdbqTbyMn2pv2qXkBeaj6xhuxPLIlksI5hhxuHoahXR7fbs2/KO1NW4nCkuVWmNqUi9GVqSq4WWvKWoz6MvLbqihRwBwKrX2kx3ke1iVGc/LVf+1Ji3Cxn8aSHVrl5HDQLgHjDVfNhnuh8lSOosOhG3P7u4dR3FaK2+1QCxPuaqLqUufmt2A9RzTm1QL1ieqX1Yi02TyQ/wB3rVOa1uGOcx46d+h60f23F5mw/Lxk7q4P4tfGC0+H+lMiYl1GVMRQ5Gef4jUqOGqaxLjGpfY8C/aW8G6ZoPiRbmy8u3e4y0kC9iMfNjtnP6V4fN+8b5hmt/xZ4mvPFGqTXd5O9zcSNkseef7orpLr4HeKLXweniN7VfIYeY1qD+9VOzYpXhHQ9BX5dRvwh+Fd58T9YltoZkt4LdQ08zH5gCeAB36Gvtjwn4Qs/B2i2+mafEscUSjLDqx9TXw18PfGl74B1qO/spCD/EvZ19CK+0fh98UdM8eaSLi2fbdKB50H8Sn/AArWUaUo+8zmrRn02Ora3fb90H8arTWrsuBES3sastq0SqS25cDPSp7e6juk3IcisI4fDTfLGWpzc0462MWx0uS3tkjKMCowan+yuB/GK1WkVOpxTVuEPeuaWBwylbnsyvazetjHa3kUk7mA9xmptPyqy/MGG/09hWkkkU2VDBu1VbjTQ0heJijd1BwDR9QcffpO4e0vox6sGPHNWYkCrVazjfneu0g4+tT3FwLaPcQW9hXVhaPs1z1DKW9kZUg/fP8A71YXjPwTYeOtHksb2JZHIJikxyh+tbu4ySk468nPavOviv8AE6PwfpL/AGaYLO3yLt5Zj7e1ehJq1yop3sj5W8TaLceFtcubCcEeTIQr4PzD2NfQHwE+Lwv0i8PaxNidRi0uJDjcP7p9/SvAta8QX/ia4WS+l3spIRQo5JPYDrXsHwN+Ct5eX0Gva3DJaWlu4e3t2BDyt2J9BSpp7m1S3U+m41O7Bpup700q8KcOIXK/XaasRr0JGDXmf7QvxIHw58A3E0Z/028zbwfUjk/lW6WpyWPzR8Uaw93rFz5xIkWVt3uc8mqvhWWGPVZZ1B85sIrKM7QTy1Z3iiTzLmV+jkk//XqlHfzDFhpx2ybQXl6FiR61t0sOzR9CTfEXRfCdlqWmW12wtnZTEYmy3GCQfqwJPrivN9a+JFrqV5Lc3EjT3Eh+aR2yT6V59deGb1hvnmJP51kXWiPDnEjH8amnTUdSmzvn8W2sn3UGKrya/bS/8s1NecvDNFn5m/OhZpl6Oc1oTc9DN7ayf8s1qORbN+di81wK6tNCcEnirMPiAjGTQFzq5IYFziJSKpXGI/uqo/Cs2HXFbq1WGvkm680Bcilu2X+EflVSW9cfwirFxGGXKnmsy4Z161rckJL9z/8AqqjNeEUktyg74qtJMrU7ohoZJeSGqU101WCwaqsig96GSZ00r1QlVm61sPGsnao5Lb2pWbAwJLcjrVeRR6VtTWRP3jVZrOMfe/nUtAY0gPpVdlPpWzLHFuIBqHyE61AGQ0J9KYyN0xWxIi+lQSRrzxQBleSaPIb0q/5a9gRTZAEXg80rFamZLFt+tV+Spq9OdzDHXvUBj2sR2osBUkUL9aqOx3CrVxVRv1pAQyfNXZ/Cb4hTeAfEiO+X0q6YLcRg9CeN31ziuOVSx96DD1OAOc0AfodpF/a3Gi297aSLcR3K7o2Q5yKux2LyL5rnHtXy1+zh8XofC9/FoWsyM+nTMRbSv/yxc/wn2r6/s9Om1XE/CWx+4V7j1rCSszS5nR25kwsYyauLo0cK+ZOwUAZ5NWNS1Sy8OwlSQ0g9a851zxdcatIyI22PPRaVh3Op1bxdbWCmK3AJA/OvCf2gPDbeOvCkuoQWxa/sF81Ze5QdV/X9K9K0Xw7c6rIM7gueSRXUaxp+n6TpMtrNhhIpR8+hBBoWjGfm5HLu/wBn60/cPWtDxtpKaD4s1SwjOY4J2Cf7pORWQvatrGJYWSl3ZqEcU5WosBMrGpFfmoFfFOLdKQGrpt81rJwxANblndCa43E1yEcpVq19NvMOQ3pxWE4LdHTTn0Z0cLbrhz2qOZiqsR0zUVlNmNiaJpMw/jXGdtz9SP2LdADXniLV2QbFjjtlYjueT+lcl+1da7fiNJzncgIA9MCvb/2T9FOlfCaK5cbH1G6kuBx/CDtFeJ/tWWd3F8U3nbP2WS2Rk479D/KsKi2RitWeofsR3B/4R/xFBnlZ42x+GK+j7z7tfMn7FNwFk8SQDrsjf9cV9M3RPSvQWsUc8/iOfuvlm4pqtS3/AMsmfeq6yYrje5VyxuPrUiycVArBqcvWpGeefHrT5NR8L2ARNwjvkdh7YYGvA1to/DvjxY8bPKgJ+hIr6o8VWY1DSVicbv3qMfz/APrmvk74qX62/wAS9V2HCxskf5KM/rQty4n0z8H9QOoeC4XLbis0i/rXbNXln7O9w03gEMeR9qkx+depbs8VpoQG6l3e1N70ZNGgDg3NO3VHminqBc00quoW7YAO9ece9Vfi98E9N+Ili9zDGLTV4x+7mQY398H1p9m/l3UTHswr05bqNlA9AK5KkYN3lKxUZSjqj84fEmgah4T1aSwv7d7W6hb7vIz7g19BfAX4/KFt/DniKULg7ba8Y8H/AGWNer/GH4W6Z8SNFYlFt9UiH+j3I4OfQ+oPvXxL4k8N6h4O1mbT9Qha3uYW6Y4I/vA1ElCouS9zsT9qtUfo0rblBUggjqO/vS8+lfMPwF/aEOnm38P+Jpi0B+S2vG5K+isfT3NfT/2yJkDr86MNwZeQR6iuKeFjHedjklGUXYr3GdjYGTj1xWfDIFzuQ56ferT+2QTRg+WxBHpVV2sV628g57A1hHCqLuqiNIysrNDPNjA+43/ATmmMysePNXPtUy3GnqRhZEP41ZtbizuFYx7mwcHOa6FRcnZVEVz26Mx5s2cbTfa5lzxgjIFammyG6s45Gk83cM7iMVamt7e4hZGVtpHPUV5p8Xvi5Y/DbRzBbbZdQkUiGDOSP9o13fV+VfEZ83PokRfGL4oab4BsTgifU2UiG3U9+xb2FfHmveJL7xRqs15eyPNcSHkg5+igf0pmt61feJtWlvbyWS6uJm+Zs55/uqK+jvgH8BobCO38Q+I4F+1MA9rZSDGz0dx69K6IpRVrnVpTjdmZ8DfgS1msfiDxDBuuNoe109h93PRnHr7V7ncW+ovIy7bd4s4C7COMdOvIro1t7WaaRlfL8K2D0xSNZ2y/LvdD9TXnVaNSUr3X3mXt1e58w/G74KyW7TeIdCt8Qn5ri0VfuHuyj0615P4J8bah4H1qO/sHb5TiRM/K69wa+82s7dlZWl3KwIKsAQR6V8yfHb4IjSXm13QlMtkx3XFug/1Z9QPSuinGXLapY2hWU3ZntngnxvZ/ELw6L/TZMttxLCcbo27iu30mMrBgqVI45r4R+Hfj6/8Ah7rkd5aOWiJ/ew5+WVfT619veC/FVh4w0ODU7CUSRyD5lzyjY5BpYfDuNdTWxz4hOKNO8X5gapM6Rt8wx2q/dQmR0IfAB5qOXT0mHWufFYR1KrmtzGEopK5mW0hWVmijZxu6g1q2140smxoypxmqMtg1vkoXI77ataYPvZ3E/wC11qsL7SnUVOzQ6nK1dGjxVK8hdmZt+Ex0x0q4frg1xPxE+IFl4R0qWWWUFumFPOfQV71VKUeWRhTTb0MP4gfE3T/B+nznLyy/dCgffb0+lfKfiDXLvxTqz3NwzSyu2I4U5xnoq+9XPFvii88Va09zMWIY4ihU54PQY9TXufwT+DA0lYde1yJPtbLutrVukY9W96xim7HXZUyD4L/AtdNa317xBErXeMwWRGRGOzN7175CNoHt0qJRjPv+tWIxnr6V1aHNKTerJYxtr5y/bWm06bwDZ27zgaulyJLaFTyVxhs19Gv8seR25r81/jJ8QLnxR4w1S5uJHkkaV9mTxGgOFAHbgCtI9yIq54jqluZLgIc/M+335IGP512moLFZKkUMCxrGNowOag0zTVhP9pXYDEcQxnuf71UtU1QzSMScnNaobK9/MGBDVgXKq2cVZuLlpCeapNnJrQhmZeWpbOBWPPG0LdK6l1HpVC8sxIMgUCMVWjlXa681UudLP3o+h5q7dWLryODUUdw8PDc1NgMdkmhY9cZpY9TlhbBJxW4THcjkAVRvNNU8rSAbHrwUYJqz/aMV11Irn7ixkUnbxVJpJYemaaA6e4s4rhcqeaxL6zlhbKfdqG31loeCa0I9WimGGIxVKRLMN7hofvg003gPetm8sYrpcqRmucvrOSzOccU7k2LsdyvrUzXAPeua+0OnepkvizYJqkI0biUvnmqEi7u9O844PNVpJTzQwGyQjOc0xo+6moJpiO9RrdFe/FZsCR5GqMsW60/7QjcUvlq3SpAgdvSqsuW+tXHhx2qHytzcUAUY4y0nI706WMfO2OOgrRMIjjLEdqpL++U/3etA7GLMxaQjtVcDc1W7hVWY8cUyzh8xyccVLHYZHD3xTjCcVd+zn6VBdSrbqSTmgCsP3GWB2nru9/Wvrv4D/tBf2z4POi6g3/E108eWGOB5idjXxneagZGKg8GrngrxDL4b8SWd6rN5auEkA/iQnkVDRVz7X1DVLjWrlnkLda6Lwl4SbUZhI6YRf1qr4L0FtejtZoVJhlAYN2wRmvSde1K18G6WsKFTNtwcVA9ylrWqWnhizZF2iQL0XrXlV9q1x4gu2LOdpPANV9Y1mfVrp3ZicmrWj6Y8xUAYHrS21HsfL/7Q+iQ6P42SeL7t1CGP+8OD/OvMQ/HHFe9/tZW9vb3Xh9YcF1SUMw+orwFSeK26GZJuPrT1pAo29KdTAX+KpKYlPqWA5Tg1Zhk2sD37VUp6E5pFJ2OjhuPLtlwcZqdmzGvPBrHhmMm1M8Vpsf3Iz1Fcko2Z2RldXP3W+G+k/wDCO+AfD2nFNrW9jCrL/t4yx/Fq8J/a+t3W40e42ZQgpuxX0nGwXGOAOleHftbW4k8F2Dj70dwDn6iuGp3CL1OU/YxvPL8Wa7b5/wBZaKcfRq+r7qvjf9j258v4oXEZPEtlJkfTFfY91XdD4UZVPiMDVOG4qkvvVzVG+UnvWesnyiuOTsxxRYWTFSrKGqnk1MoFIZLMi3EZRhkH3r4W+I9+Ljx9r0meDeP+OGx/QV9zs22N2PYE1+fviiY3mv38zHd5lxK+fqxNPrY0ifXf7NqFfhdbO3WS4lP616hXnfwCtzZfCnRQ3LSh5foCf/rV6F5g9KcnrYh7j8kmnVF5noMUbiaYh+4UbqjooHYnt223EZJ43CvTFt90alWHIB+vFeWM21ck4Feo2tms9nAd5wY1wc+1ZVIOe0bhe3UjvoGaEj5c/WuH+Jnws0z4laO0EyrBqEa/uLsdQcdD6j613r6OrD/Wt+dRto7KFCTYwcnNcX1epzcyjb5msakUtz89/GHg3U/BGtTadqkDW86HhgOHX+8p9K9l+BPx5fR2h8PeIp2Ni/7u2u2OTF6Bj6deTXvfxA+E+n/ELSWt79gtyg/cXKj5oz+fI9jXxx8SPh3ffD7WH066UnA/dzYwJF9RXRKm5RtNHSqkKis3qfcNuyfZ0ZHd42UMrqchvQj2okmXAzJIo/2hXzF8B/jhJoNzB4e1+4MmlyHZb3DnLW57An+71/SvqOzsZ5GM32mOa3cZj2jIweQc1w/UZbxIk1B6lJplz/rs49Vq3o4byZtpVv3hx1FWZNNlboY/xzXn/wAUPiXafDLSZRvWfUJgfItweSfU+1XDBzTvLYHJVFypj/i58WrL4f6W0SHztTlUiGAHnPqfavjLXNcvfFGry3t9M09zK3J64/2QKl8QeIL/AMWaxLe30slxdTN82D0z0VRX0Z8B/wBn8WaweIfEMCvcEeZbWTDiP0ZvU16cKdo6FK1FXZX+AXwKFmIfEPiC2BnxvtbNx9z0dx619GKB835U+O3wzdPyqTyvxrnlRqyeqOOdTnd2R9Oar3EfmTRjOAc59+lW/LNRvAzMpU9KylRq2tYhSVyr9jjZupyPc0yfTobiGSKRd8cilWUjIINXhCy9ADnrTjCeKyVCtvYrnfc+S/jh8EX8KzPrOkIZNMkbMkajJhPt7Vzfwn+Kl58OdUDE+dp8h/fQg8Y/vD3r7O1HTI9StWt5kDxSfK6kZBFfKXxj+Bt14UuJ9S02LzdLkbOxScx+30r0KUasFdo7KdSNSPLI+ldL8SWXjDS7fU9MnWe2cZHJBB9COxqxN5sMbMVmb/ZVlHPtk18e/Cn4n3vw41oF2M+lzEC4gzwO24D1r7H0u8h8QaTbX1jKJLecB1b2NcdaE5zbSuZzj7PToOtbySFSXinC+j7Sf0rUhkSVd65GfUVVEMsXLFT7jNcn45+I1l4L0uWW4lWI4wrnkFvQe9dGHnOElGa0Odx5/hL3j7xvZ+E9KmmuJxENv3gRkn0HvXx34s8VXvi7WJJ5ZXZN37iLqMemPWpvGHja98ZakXlZmQyfu4ucLntjuTXtPwU+B62qW2v65HmZhvgs3H3PQsPX611yfO7o6oxVGN3uR/BX4OiwWLX9dgzcEbra1cZC/wC0f/r17jH9O/p1pGyrEbdvtTo664qyOOcuZ3ZPHy1W41GKqwil1DULfS7K4u7mVYbeCMySO3RVHJNVa5myPXNZsdB0ua81G6js7WNctLK2AK/K3XLqPW/FF2ts3+i72ee564XOQB/vf1ruP2kP2hL/AOJfiCaC3ka30eEmK1t1Jw/I+Y465xnmvNVZNH0uO2jOZGPmSt/eY/X0GBj2rWOhUdES6xqgk4X5VXhV9B6Vzc8+4nBovLnd34qvkHmtehLGt696jqY81GygU0BGwqGTpUrGopGFUTYgljDdRxWfdWY5OK0WY1DIQ3WgLGHJbmPOOKgaZh15rZkhDVQurP8Au0mIqNIj9earT6asq5UinzRNH2qFZmRsHpSQGTd6UV6LWZLbyx9Miura4En3uahmt45O1OwHNQ6lLBxzXWaTqXh7V9Pjtr+KWO+OczK3y/4VjXWmKfu1nf2U6yhlGCOgUVLJsaPiTwfDbzkaXdrqAJztiBO0VyN3a3emyfv4WQ/7VbMN9daTJcxrJs8zj5TiryOmuab5ZfdMX2jeelVElnNW10GbDHNWzCHU1mX1jJptw6N/CfvCprLUfNYLjmquIgvrdk6cVnvla6iS3WZfmU5NY2oaeUb5Rmkx2Mtpip61bt7g461nS5jJDL3ohuPmx2qAsbLXAZeaSFh5nB4qsIzJHlaSON170BYsapMVt2APJ4FVoo/Lgz2xVe+dpplUHIU1cdgtmQeuKA0MG6Xc7mrum24WHOOTVKTLYA6sa1p2SxslJ4OKljsVb+6SFCoPNc1eXRlY81LeXZmmJJ+lVFjeZsAde9AEDL5nQc1PDbEL6VchsMcnrTLi6SHKrSYH6FfBXUl8O/CHQ9QuZRLNLbAIM8iuQ8U+JLjWr5pGYncfauE+G/i2a++G+j2aMxWNMfrXU6Xp7zsrPkmsjSOxc0nT2ncEit/UdSj0KzMceHnZeCO1MuJotDsxnHnMOFHasG1hfVbrfKT8x6mpaGzwr9pC1lkj0i6kJO55F598GvE1X1r6T/aftI4/CulMpDMt1tz9Vb/Cvm3zBtHrW/QyDeRx2pyMW60zinx96kCRWxTt2aZSrQA9acpIqPd6UoY0AaGn/wCvBOSB1A/nWnOzLu5yM4FJ4NaBtRniuACklrKoPo20kfqKh84biB86+v4kf0rFq8zeMrRP373GvFv2qGDeCVQnByGVfoyj+pr2hZBJGGXow4rwf9rCaGPw3aB2ImZtiY6dQT/IV5dTRG0NGeafsnzNF8XLYdA1tMD78Cvtq4JNfF37JVhJd/FITgfJb2sjM3pnAFfaMnNd9Ne4jKpuYepRmSFgvDVhxSGKQxzyKr9QDXVyQqc5FeX+OLx01bzYmwFGzivNxT9n7zNqUeY6n7dbqcG4TjrSprFluIN2leZx3DyNkuQatheA3U1wfWWtjp9ij0K61Wz+xz7blC3ltgD6V8GalasbiV+vJJP1Jr61yzRsMdjXgut+GzZaa8zJ95lT82roo1HPVkOKhoj6T+Es0Fj4J0u1lmVTFbJw3bIz/Wu0F9ZEj/SYf++jXjPhPVEuXktlP+rgjAHpjiuj3Y6VNbEuE7FRpKR6J9ss9wAuYT/wKnrcWvX7THj03ivOd/OSP0pdyH+Gsfrb7F/V13PSDLb7crNGT6BqVvLwCHUfjXnscgjwQOfarcd9ldpDfiaqOLvuifYJHbbUbjere2a9B8O+TqGnjY5Jj+U4Y8cdK8Mhu/LkDDPHua9Y+FMwmt7/AJyd6/yrtw9SNaXLJGFSnyK51v8AZY7SSD/gRpraXLu+W4cD61pYFJgV6H1Sne9jl9pIoLp8qgAXDY9+a5rx98N7L4gaLJYX5BbGYptg3Rtg8g/j0rtR9KMUPDQGqkou6Pgbx98KNX8A38kV3bs9tuxHcgfKw9frXYfCH48XPhGWPS9YmkuNI4RHZjvgP+FfV/irwvYeLtHn0/UIllhkHGRyp9RXw/8AFj4fy/D/AMQSWUkgkiJLxSf3l96xqUuRWT0O+nUVRa7n0X46/aA0nw3o/m2c41C6mH7iONsg5HVvSvlXXvEGo+MNblvbyV7i5lbB28kZ6KornVmaRtuSOw56V9Qfsy/CKzurGLxRqIW4YsRbQ4+UY/iPvRRp30KbVOLdiP4F/At7WS217xBZN5u7dBaOPlX/AG2r6TVioxzj6VZVR0HQcU4KPSqlhZX92VjhlV53dorea3vUdxcPHCxBwccZq7tFNZFbggEVm8LV/nZHMuxTW6JX7yk/XFC3DNnBB/GrZhjPVV/Kmm1i/uAfTis3g6384+ZdivLJIsbcEnH8JqjHPJsUl5ASOcjNazWsbcYP5mm/Y41UAfKB71EsLXe0iozit0UIbh93+sb8hViS1h1KzkhuFE0Ug2srdDU4tUB4NSxxrGuFrow9CrTlebuhSkvsnx18bPhTN4M1iS8tImfS5myGAyEz2NZfwt+MWo/D/UkhllkuNHYgS22eV/2l719k69oltr2m3FldIskMybSGGce9fEPxY8AyeC9bn2DdZ+cyRydOcA/lzU1IODO+jUVRcsj6n1n4yaDa+HxfxXqTW8iZ3qwJ+mPWvlr4iePLrx5qgYqyWkbZit1yQPfHdj/hXBQ3BbfGzMVHOzJx+Ar6U/Z4+DkV/bw+JtYjWWOT5rW3Y5HH8R/H+VXTTm0mXywopyH/AAR+C72rW3iPX7csfv2towJ7ZDt/9f0r6PgYSRhl4GKQwpt2gY+lKIzFHhTzWvLONR/ynnVKntNTPkX943fmljApvO459amReldFzMmhWvCP2xvHT+FfhymlQsyS6u5iZl7RqAWH417wrCFS7NtVRuJboB3r4G/a4+Kg8X+KHsFdJdOstyQMPU4BP44q0OOp86K9tea1axIzMWlUkfnkVZ1i4/fSEcjccVQ0WaOTxFa7V2kFzn32sau6si+YQvTNWtWadDDmk3UxZu2adNH15quVxyK26GRZWcdKcXDd6z2JXkmm/aPekBdduuKgkIpFn3KOaZIasdhGYCq0jdakeq0jHnmgQ7d61XkYc0rSYqF2qtwI7hQ3UVnzW+45HFXZJM1A7CixBmNGaa3y9KtyAVXkUelKwFeSQ+lX7O5gsY5ZWO6fblVIzUC2xaPftOP7xBxVDVXmSPcicdOlIlkE1v8AbJPMZVWse9sXh/eWzMyqeq5/wq4xlY7CGH0NWf7SvLYrZ27YQjlTg81DdhGPHE+oYt3QtO54rNuoP7OkeQRlWQ42+/rXQXl1/pEckiiKeM9U7msS6uftSyRtw2c0ajtcqQayZJCzE5+tW2vCzA4yprEurN42Bj5J/hro9E0u4u7UIY8yds0uawrGZf2cc/8AqyAx6isSa3ktX5HBrqtQ0VtHcvK26Y87VPArNm23yMuMECjQLFawvV27CeelS3E3l8g8VkS2720w2+tT3Em2HBOS1LQLDrHdNI7nnmpr+Tam3uaXTVCpwKp6lMGuCB/DRoKwy1jWa8ReycmqniC/E9x5an5F4q1ZsIbWe4YYZvlWsFY2uJmzxzk0DEhh+0NlhtUd6nWQJIscXfv1pl1MAvlp+OKWGP7LCZXPznovpQBLqFx5KhVb5j1rEmYbie9PuJmlbdmoMFvekwPqH4HWxm8EWRI7nt717Hboum2vmuAGxgV538ALH7L8OtOup1wuCQD3rr767k1K5JGdnQCsi0Ryb9QuS7ZbJrRjjaCNUiXL9sUtna+VF05rpND0lIYTf3XyxR8gN3oLPAf2p7dNK8I6Jav811NctMxz/CFIx/49XzAjbs177+1Z4j/tbVtLjU4Ch2H5ivBFrXoYirUi0z8KUGpAk5o5pmTSrQA4NtpytmmUqnHSgdjb8JfvvEmnRHpLMsR/4F8p/Q1LqFrJp97PaSDbLBIyN9c5z+tVfDM3k+ItLcfeW5jIP0bNbHjq4ebxlrDsNjG4P5YGKz+3Y0Wx+2Vh8WdFe0RtyqoH/PQV89/tC/Ey18balb6dp7ebY2hJeVf4nPp9KwJPgj42tZ/JXw9eOf7qygJ/OvRPAH7Md7NeQXvieVLa2j5Wwg5J/wB415eslqdiUU7nR/si+D7jSbG+1q6haJr0eVFvHOwc5H1r6NfPSsbQ4IbFobaCNYook2oijAUegrb+oruhqtDlqPUoatILOzllJ7YFeQa9G9wJJRz82a9O8YzbbQQg43GuEuLESQ4U8k8142NfO7HVQVtTklV+uKuwytkAqTW5Do3sKsR6ONwJK15Ps2dvMZsWWUfJ1rzr4t2a6H4bsy2A092AFPcLk17LFZLHg7hkV4f+1JctC3huIOMfvZcD8BXo4dW0MJ+8Q/CHUn1LxJeICWPkZ/WvWWhkXnYa8U/Zpka78XXx64tv619HSQls1niqfvI0hLlOdijeQkFDUv2XbyQTWwts2eKnW3+XBBrkVJmnMc+IyGbAIAqVYT2BJ+lb0dmm7O05qytuijO39K3jQbIlUOejhl/55k10vgHxBdWOo39vC+wlVcqw/ClVQqnip9Pt1juGlRQrldpZRzj0rso0/ZyTMZS5lY68eKtR7yj/AL5pw8VajnhgfwxWErP/ALX5VPFncP6ivVjJ33OflR3emapPcQK0mCcVoLcO3bFZGkkfZ1BOcD7o4zWR468cWPhDS5rm5uEgijHzy55yOyj1zXfdKN2clm5WQ7xx8RLDwbYXM91JtWJck9OSOFHq3+FfE/xP+Itx8QNea7l2xxIdsSDqB70z4nfFK98f6sXLtBYxMTBB6Z6ufc11nwJ+A918Qr5NX1eKS38PxNnDDDXJBHA9uv5VycrrO3Q9CNqUbs8kOTl8E4+8Vz8tezfBL44XPw/kj0+8bztFZ+VbrFk9RX1BN8IvCM2k3dhFolnbR3CbWaKMA+x+tfInxW+EWofDfVn/AHbS6dISY5wMgexpuDpvQcakauh9yaPrVprmnw3tjKs9vKu5WU5/CrvmY7V8OfBv43X3w31Bbe4drnRpm/ewnny+fvLX2fofiCx8TabBqGn3CXNtKu5XQ/ofQ1vCSkjiqU3B6Gp5vtTWuFFMZqjbB6CrMSb7QD0HNC3A5DDaar/hS7d/Jq+ULlrzlpPOB6VVXK55zRj8KOUXMWvOHejzVqsq88muf8YeLrTwzp091POlvBGuXlY/oB60pWirsqN5OyG+PPHlh4R0W4vLl9saD+E8sfQe9fFPxC8fXvjzXGu58xwg7Yoc8KM8fUmr3xO+Jt54+1QlC0dhG37mHuf9o+pNeo/AX4A/b2t/EfiOBhCCHtLN+rd97j+ntXFJe1emx6lOMaEeaW54ZqHhLVtDgtbu/wBOntLe4G6OR1xkdjXuX7O/xii0Ly/DmrS7bJnxbTOfuMcfL9P8a+gvF/g3S/G2hz6Zfwq0bDCOq8xnsRXxb8QPhzqPw38QNZXQZrdm3Q3AziRc8H61MqbpPmQ41Y4hcrPvSNlkUMpDKeQR0pzdK+e/2fPjI17HF4c1yb9+gC2tzIfvj+4fevoPnbXTGSnG559Sm6cuVmZ95jn1qeGolT94frVqGP2qWSjzf9ojxdceEPhfqU9oHFxcYt1dBnaG6n8q/NHxZqRvLxyW3bTjPriv0++MOoWkPhmWwuI45/tQ2mOQZGK+K/FXwb8PX0jyRJLasT0jkwPyrOVaMHZnbRoynG6PnfQHX+3rZvd//Qf/AK5qxe3gMj5OcGu8vPhTa6RdCe3uZC0eSFY+1eXavI0dxKp+UhyP1rSnUU9hTpunuWNyy5NQMQvFZ0eoGJsN09auR3Udwvy4zXUmczQSbW4qjNGQxxVibKZ4qEMG6mmGpVFw0J61YS7DAZNRXMIbOOKzpN8eaANVrgMSBUMhNZ0d5t6mrH2pWAOaq4ahM2KrmbtSyyZJ9KqSN1p3sSSSSVEXqJpD61G02KdwHu9RqjN/u+ppF+brzTbq4UfL99fQUXIHS3TSLt3tj0zUl7cJDbCJkDS9/aqVpHcXV4igbIx8xz6VZi0OXUJpZ4pVmcNiRiDsXPTmsmBjuvktlU59amsZLC+upXeUJdLwFZsDJ712WjfDjV9QZ5jFGlsvVpgRn6DFdRpvhXw34cuBcXcazSKMbBGCC3rQhM8Y1LQg0gk83bJ029eay7jQ57i3lvY0wYSFkjxyPevpRtU0G8k8r7BbqhGOYgavWfwrsvFlx9ms5EsJrj93lsBGGOpB64rRx0FG8pKEVqfK2haTPqmtRoiHyl+9XrUnhWa00lJYIPKfGNx6/WvXPEnwn8FfDjxBDoejvNqeq28Aku7q5J2lzz8qjjArz74ga1fQoIUCGNRwE4xXHKMlqdk6fspcktzyLU/CkyzO8tzyx55rPh8KvGryCcKBz9a1tQ1O5ZyWiPPes+TU3I2vwtZc7H7NGFqGmvHnC7jn71YckLySEMpXbXa7mm5yCv5VHPp0EiksAW9qpVH1JlT7HO20flrjO3iqt9Yry6y7i3Suia1hWMrsOTxuqD+xft9spgHzq/zKa2UjnlFnK6wz2ttBbjsMmqDL9ltNx5kfrW5qGlz3F4zlPljODWbNatdXHlAYZv0FVcixnafamR2mk4ROfrUd5IbiQ57dK3Li1aG2+zgbQvJb1rImt+jDqKoRR8nselBiVVOOtTspk4FRyoV4HBpMD6/+Hszf8IDolqi7UEAO0eprrrWxMMYJ61z/AMNI0XwRo8smOLZTius8P6XqHifVvIgO23U5kkcYVF7nNZFI2PD+jf2g/nS/u7ePlmbpisrxp4tS+m+wWXFpH8pI71d8ceLINPgXRdJJ8iPiSUHmRu5+lcJa2r8yNyeaErsd7Hzt+0Deeb4vtbcHIhtQfxJrzHcV6V2vxqvvtnxG1ML92HbEB6YFcQuWrZ6aEEoY4pQTTFPanVADqctN/hoBNA7D6Q9qVO9K1BRpeHBu8QaYCf8Al5iA/FwP612PxY0efTfGE88i4gu0WSNh3IADf0rjvC/zeJNKB6faoj+TivT/AI5Xqyw6KD/rV8wD6fJXPJ/vUaJe62ftn5h9abu60bKb5Zrk1LsT2Lf6ZGe9dBXOWgIvI+Mc10N5ILe1dsc4OK3p/CZyRxviK4N9eED7qnArAvITHBxwc1sy/vGdye+RVea3WVY93TrivJrLmbZ1xdrGHH5nqanTzPU4rTFirdABU8enrXJ7ORtzoz4UJwepr51/ai1AzeJ9MtgeLe0Bx6bmJ/oK+oF09F74r5U/aKQzfEa6XGRFBGg/Kt6UXF6i3NX9lC1Mmta5ORwlugz6ZY19KbU9DXgn7KsS28OtyP8AK0siQr74GcV9ERwrxxXVVjdpkXsVljVfmC807zP9mrnkoeD0pRbxemalQDmKauWOMU/aW4xVxYUDDCjNPaMBc4/SrULE81yh5JPFWbZXhYMGIp+B6VLGu7FXGIXLCXEm3O9vzqaO4lyBkmq5UqRirEO/gjrWyEaGueJ7Lwr4dnvr6byYoU3O2cHHoPevi74n/FK9+ImqtK37nToSVt7dT90f329Sa9K/as8RTqulaWjMsMga4dQevYf1rzD4H+C7Px98SNK0rUN5sn3yyqn8QVd2D7EgVrrNqI4xUPeO2+AXwGuPiBdLrOtJJb+H4X3BGG1rlgRx9OvPtX2bZWNpplrBa2sKQ28SbIo0XCqvoBUNjZ2+l2cFpaW6WttAgSOJAAFGM4GKn3dcdTya9BRUVZHBUqObHFvJkJ6A1U1zQ7DxNpc1hqFutzbTKVMbDP4ipnO4880+2k3AqeSKHFMSbWx8YfGT4H3/AMObxr2zV7zRZGykijLRf7Jqh8H/AIx6h8MdUEfmG50iZh51sxOf95fQ19ualptrrFnLZ3sC3FvMpV4nAIYf418gfHL4E3PgS8fUtJikuNFkJO5RuaA+h9q5JRcXdHfTqqouWR9c+HfEVh4s0mDUdNnW4tZVyGU8g+hHqK0zt9K+DvhH8XNT+GOsB0LXOlyEC4tCThh/eUdjzX2z4V8Uab4x0aDU9LuFuLWYZBH3lPdSPUVrTlzHPVpODv0Nfg9qKKTnjFb7HMxePSl2luBx70c8E4rmPGXjrTvCdu4nmEchRmLMfugdfxpOSirscYuTsibxh4ssPCul3N3eTrDFEuWkJ/QD1r40+KHxSvPiBqOVLx6dG2YLfJz/ALxHcml+KXxUvviDqBSItFpkTfuoyTlz/ePqa9H+AfwDfVpIPEfiSDFoCHtrKQcyH+8w9PauNydWVlserCmqEeaW5L8BPgE2oNb+IvEkH+jgiS1s3HLH+8w9PavqBYwqhVAVcdB0p0aJFHtVQqgYAXpTt3X1rqjFRVkefUqSqO7GgbccdK5j4geArH4gaHJYXiASD5oJsfNG319K6lfepNtEtdGTGTjqj4G8ReG9T8D+IJrK4DQ3FrJ8so4HXhga+tPgn8QH8deEUluSDfWpEMx/vccN+NedftS2MRGnXIVRIXKFscnj1pn7Jzt5uuoWO0rGQueK8+D5Kjij1an7yhzvdHv8Y3MTipbi4jsrd5pWCIgyTTiBHuJIUDnNeP8AxU+IiyM2l2UuYx/rnU9fat6kuVXOGnTdSVkcd8TPFja5qEsit+7HyqM8YHFeR6xffLgmt7Vr/wAzJJ/CuB1y94fmvEqNydz6KEORWRz3iLXIrGMyS5weAeteM+JFgurh5QoUMc5TpXd+NtWnsdJlmS3+0RE4YEcn6V5O2qWF8SsMr6fL2UsSpP0r2sJG0Ls8rFSvLQrT224Eh1Iqp5ktqwK9B6U/UJrmx/4+bcSxnpNEMfyqnHfJJ9x9y9s13WPONiHUluF+br6UNjqKxpBn5kOxv9nin2uqFTsl4+tBWpoGbb1Oagn2yDrQxWb7pqFz5fXtQGpRuYSM44qp9oaPg84rSkZZKz7qHrigNRftwx1/WmtNms+4UqODiolvG6HnFGoamgz0kagnLHAqD7Uix5ampcLMcc4oJNAeW25jIIoFGXfHJ9hSrsaQR2VtlT/HJ8zt9AOlUWYrhnHOflHpXQ+G9PlmUee0g8w4PGMD1rKUuUcYuTLGg6Hc3hMCtuuHbEioquyL6E8qDXsGh6G2k2QxB5sp6tMeapeG7rR/Cumk26LEmdzSZ3Mx9c1z3iz4tLYkQWiB5D1IPArD2l9jXktuWfGEk6xlbi8fC/dEPArzHUphIx/fSKOv3hWVrvjK/wBY1Im4uD5Y+6uTg1WacSb/ADkz+NO8uglyroaukeIGtZmYXEzsvTMmQKty/EGfQbiK9t7hjfo3mDLF2I9CewNcXa6XcTSNMieVCORtzg1C1rJNK8I3PvG04HStIylsyb8rUonvvgnxsvjaxl8QzxKNRSQwzKo3MVxwc1S8SX3h2/b/AEp2gmfOD8wOfSuA+Hcl54N1AREM1ncQ4J/hz7+9b/iDTrbWN0kXA6lSOQfatGnYiVR1JucnqYOoaHGWfy7tpgeVwOg96x38PyK250jReoeRv6VHqMeoaPu8uQtFnhW6Vmr4jn3Ynj3juRxiuKakmdMWmWrvSEjO5r23b/Z3GqbxpGu0SIR7Uy5ng1FWAbyzisibTmRspJuH1rLWW5pdI2vsKsm4H9abprSWt1njr1rAW/mtG27iwHvWnZagk21nbb6iq1iD5ZI2LrSPOZ/LXcZOSq96wJPDqWshkKHzfUiux0nWraGRcN83bNTag1rqHzCRc/3R3roUrnLynnV9Ym8+UYyO9Y11pccCsuctXd6jp4hViigA/wAQFchqCFGbvVKRLiYEtmsMfUZPes2SGRt3G6tmbBf5h8tavgrwjc+MvFGnaTZpvmuZgNvQKueWY9hitFsZtH1j8I/Cl5rGg6LawjcfIQncMKq45zXb+MvGFn4a05tC0V8t0uJl6u3pn0rM1jxda/D3RV8O6I6zXAUJdXa/3sY2KfSuDt0e7YTStl8k7frSsStCe1tpLiTzZOWNbCxLa27yuBhVJOfbmks4Ujj8yQ49qx/GWsPH4d1OWL92kNu7bunbH9aaWoPU+OvF162reLtWui25ZLhzu/HArK4HAPNNaRnYsSSzfMT65JNIMsfSqluIfSrQq06pAVaWm0vNA7ign6U5TTefSjmgo3fBVqbzxbpMQ73CH8jmu2+OWF1TTYxyFjdgfqQP6Vg/B+1Fz48sWbkRK0n5Cuh+O/lrPpDLxLtkDeuMqR/M1ySf75GsfgP24h1SzaJSZyTtqZdQtX6SV540shj2rLtPtVdluM8XUzf7vy14f1tHb7E9RgvoPMDKrEjvxTdU8QLdR+TFnd/Ec157aXE0Yz5r/wDfRrX8PzG8s3ZmJbeeSa6adfn0RjOm4mssZeE7zgseKJLc+YqjkAVJgmWNewI4pJJW8xgOO1VKKCI6GMLjvU+3/ZqCJT35qyqmlEYgUk4K8V82/GbQTd+Pr+Ty967UJyM9q+mUjNeYePtFMmrandugwLcOTj0FNrsNM87+C0yaVZxDIUzagT74BAFfTCxqvYV8f+FdYW1vNJiVv+XpCcH1avsVFURqSeWGcVrurku4xlXFM2g8Zp7sKYBzRoPUcEC85pd27ik2k8VIsJNUSNRQW5FSwoN3FAtzV/T4Ygh87ANaxjd2IvYqlKljXJHWtTNlGvIB/CnRz2W7hR+VbcqFzHy7+1hb7dc0Zj/z7sM+2ab+x3axzfELUZnx5kWnv5ftl4wSPwP61o/tdKh1LRZUHylZE/IIf61T/Y7YL8QNTXGT/Zrf+jI6mj/EOiX8Js+vZJGbGBgDtSefjjpQyMxzkgUnl+teieYkG4nnNLuZPnXqOvvTlVc809dvQDNGoyeORZIww5B60lxbw31rLbXEKz28i7HjcAgj0qsN1tJjK+WemPWpmk55xip0Yeh8l/HT4CzeD5Jda0ON7jRXbLwouWtz9PT/AAri/hT8WNT+F+sCWDdcabIQLizZjhgP4gOxGa+6ZljuIJI5Y1licbXRhkMD2I718o/HT9n9/DrT6/4ciM+ls3mTWaj5oD6r7fyxXFUi4PmiejRqqouSZ9PeEvGGl+NtFg1PSbhLi2kHb7yHurCtlVbcMdO+a+Afhr8TNZ+GusLPp8he3kI861ckRyLz1HTIyefevqbw9+0X4f1/w6b53/s6Ubg8cpyVx1I/pWka0WtTOphpRemp33ijxLB4d02e4knjhSNSzyyHhFHUj1PtXxh8WvipP4+1RmU+Tp0ZIjB6uP7x9z6VZ+LHxauviBqDRW5a30iN8xQsxO/H/LRvX29Oa6r4EfAtfGVxHr3iG3zo0T+ZDbTLgzuOhI7qPSsW/bOy2OmnTVCHPIv/AAD+Ap1023iTxBAy2QO+2s5BzIR0Zh6e1fVEcIhjVEQKoGAF4GPSm24t4Y0jhCxxqAqqgwAB2xVlWXqP5V1xSgrI4KlSVV3YxVPPGKft9AKXeKTcvTOKq5iG07qMfyo/Ems7VtesdFt2lvLpIVUE8nn8qlyS3KUW9EeH/tNt5sViuM7ZyP8Ax2qv7MMsOntrcs7LDHsj+eQgDv0rN+LHxB0zxNeFII/Niik3h26E4A6fhXl83ig2qskJWONuqrwPyrypVEqnMj3qdJyo+zZ9H/E74r29vYSWekXSvKeJJFbnHoDXzx/wkX2y6ky25s7ssea43VPFkom3F8+vNYKeJPs+rK2/5HHrUTqOZtToxoqyPQdS1AbWJPNcPrl5uzj1q1q3iK2srAzXEuE7BeWY+wrl/tUt4VurpTBBn91Bn5m929qVKhKbCpWjBGR4i1Vo7iK3U4ULkjtzzXHa1o+masP38Cxy9pIflbPvWprlyLvU3kHrjj2rFvmDKSOte/GPKkkeJOXMzk76z1Hw+x2H7dp7f3hlgPpWRNYwXy/aNPk8txyYTx+ldVJqDWrMrjKNwc1g6no/zfbdPYBxyyLxQZWKMMzr8rqQR1zTbqHzMkU5LxNV3I4+z3a/huNVP7Qa3l8q5G0g4yOhoEOg1CWykCsCUHGTWgLpLxcqaqsiXKjHINVJYpLN8ocL6CgC5Ixjb2qKSTPWo1vxJ8r8MOlRTSe9ADZsHtVRrUffzxVjfkc81VuLjnAPFGpWpXaRQ+ChI+taNjqEKyCKKy8x/Ws7asjbm4FdB4bsoJrmOG2iY3cn/LYjKr+FYydhxV3Y1NP01ri6ihTT/tdy3RSrMF+prro/Bt62XuRhgMCGLIr0HwD4PSxiCOfIVvmaY/61/p6V2s0McSbIUwP7xPNckpXOiEXHU+cvFVvrUypbR2smwfc2E8Vw914T1O0Je4V2c9eDX1DcQ2kNw6tH5x9jihdL0u+A+0WqAL1YvzUxiOb7nyqng++vLjEUMjueg29K6Gz+HGpoB5qYf0Ne/Tf2Zo4zbWce8fxZ5rmNQ8TPJcH93Gv0Aq3czVjiG8M6mtqEmi3oowAB1FN0Xw3BbyS77ZtxHOV6Gu6fxfCkIR1VmX0NUZPFFlMDtRombqU+bNEZSiNxjI5e5e0to/JePAB4GOBVe6vLXy/3JKygdRxmugvptCkUPOjtIRxubqfpXJalqmlWsxMUJKZwRnOK6FWlLc53TjF6HP65qRlUpIvAP3hXI3bRs5IrY17WItzbEAjY4+Y9K5V5Fa4YqSIx8xbNElcpWRM1uDCzlgg9T1qlJeGP5EO4d2rK1bV2mm2oSIxxwapLclFJDH86hQL5kbEh81Saq+YYH4Yj8apf2k/vj60jXSz+xquUTkuhsw6oyjk09daeKQMpOQfWsHzCrdaf53y+pqeVBzXO5t/EAuIQsmCO9ZurWq3EfmRAZ9hXPWt5tuAp6V0VrdKVz1A7UvhFuclfKVLeo7VZ8L+MNQ8I6k11YStFIy7WYd1PBFbmsaOl1Cbi2ALN95QOlcxJppX5X+U/StIyuZtHuvgzxIviKBLl5C7/AMQbrXotnIjqCOlfLnhi/wBR0vV4hp0TSRrw/HGO9fRnh3VoLyzWVz5WBhlbrmm3Yz5WdPZxtfSbD92uH/aC1628O/D25s7dh9ovgIQV4I7n+VbN34mFu3l2rlB13A4NeIfG/VLjUp7K3cs4UGTk560RkpDcGjx2NdpIxxxT9oqyIdq/d5JxzTGt2jfkcVTZNiKirIhDDpUbWpHINAiKihlK8UL9KB2HUjZo5pD0J9sUFHo3wRjH/CVSykcR27HP4irXx5uRJrenwhcbIC5Prkj/AAqx8CbAyXOrXODtRUjU+uSc/wAqqfHaaOTWdNCjEotyWPtngfoa4/irXNdon7AyExqvPNQo9bf9hxyIP3jVND4at25y3518j7OTPX50YyybI+a1/BuZIZY+6ybqt/8ACO27SD72PrWhpukR6fM7RfKrDmu/DUpRneRz1ZcysSbmFyTmnhd7k1Zhs0PPenLaqG4NdzOdESR+hqeNTkVJHb7ug5rxf4geMNT0r4rRae2ofZtPNsZIYwdowYiwJx15FaU4czsM9ryR0rjfihttfB2t3h+Vls2G4delJpPjR0VPP2zR/wB9T7VkfHTXIJvhTqz2s29m2xkY5wW5FVKnKPQFY+XPDt0ZNd0mJT/y9RDr/tCvu4KwVQRnAr4E8Bq11420SH+9eRD/AMeFfoEIyrc80nexciDafSkMb9RxU7sBxSqwI61BBErMo6ZpwnfPAqfaCvSmsny8cGtUA9WL24c8EE1oaTYrfRF5C3B7GqFrGfIlTqeorotBVfs2ehNdVNa3MJ6Auh257Mfxp66Jbq2djfnWkSARzR96uvliY8zPl39r6zWFtDKqQN8vf/ZSub/ZDbd8ULiLcw8zTpR8pxn95HXb/tixj7Dor/8ATRx+grgP2S5RH8X4VP8Ay0s5l/8AQT/SuOn/ABD0EuaifaYgXA5kPH980NCP9r8WzUny/oP5UblWu9yPOsRpCCe9PEIXrzTvMWlWRc1PMFg+zx/881/75FPWFf7o/KnCRe1HnelHMKwohAOcD8qdJaQzQtHJGjow2srKCCD2I9KYZjtJyBt5Of515d8WvjBZeDbNoyVllYfu4FbDOeOTjoP51nOSitTWnTcn7p4d+0V8O9J8K60l/pTqlpcNh7bHCv32+3NeJzeYyoCxwD0B4rqPFHjPVfHmp+Zdztdsz4igiGQuegUetaGrfCXxNoGjwanqGmSRQTZKnGSoGPvDt1ry5KUndI9uHuJRk9Tq/wBnv4W23xE8QS3OpEHT7EK7Q/8APQknA+nBr7Qt7OCzt44YIkiijG1ERQAo9AK+Dfhv8QNQ+HOtLe2Z3xMdssJJwwr7Q8B/EDTPHmkpd2Mg34HmQsfmQ+ldtCStY4cVCd79DqNoFLwKQ/pWXrXiSx0C3aa6mVcDhc8mujmPPSb0RqkButYeteMNL8Pq32q5VWH8KnJrynxZ8ZLq63x2J+zwngHPzGvI9Y8UXF1LI8kzO56kmueVZRO6lhXPWR7F4q+PLRI6afGsK9BK/J/KvGfFHj671eRpLi5ectxuZice1cnqOqs2SX/WucvtQLKfmP5159Ss5aHr08PCC2NDVdWDHdu5rmr7VmZjlv1qpdXZbPzVkXV115rmVzoY/UdQ3KTmsGe4kuFUIcMjZ3d8U69uDjC8k8UNbmztwzHEr9VrsoQc5WOetPliakM0UkyXd0fMMY/do3IX6elZ2qa0Z5GO773vWXdaiVwo/Ssia86176ioqyPBk3J3ZPc3QJJrNmnzk0pm8znPFMaMMM1VyTPvEFwrZ61iNdS6bIRjKGt25XZkjpWXdbJ0KNUMpGfqFnDqyieBhFcL3Xgmsq4K3Ci2vB5dwv3ZfX8aluI5dNk3JkpmpGaLV4SHwHHQ96RDM+1upLGYRy8r0BNXLu8t7xSm/wAmQcAnvWdOr2jeVcjzI/4ZO4qndRrNgE7k7P6UCC8kltXG8bx2daW31RZshjVNvtFuOH86E9V61Tnj+ZpbbOf4ozQBuyS/KCp4qnPJu+tZcOpPjGTx1UmtrT9Ml1La68I38THao/E/0qdARQWSa6kFvCpeRuAFr374TeBxo9mJLpfOu2G5mI4X2HpXJeBdFW01CGCKGCWTO4usW4/QMRXt9ipsYQ8oHqFB61wV6mvKdtGHVm9byJb2+52C9tvasvUtc2xssfJrOv79m3N29KwJLxm71ijSxLPrBa5wSS3rmtVZPMsSeprkZIXkuPN7Vpx6s6r5bYCVvAymLqd9udVJBNeceKdeNvqP2dSAMZZhXXakxaTzR0ry7xrIINQkkfhGAI9c+lddlY429SRtajXcxPFUZtbmbLqdkf8ACP61gtcxN8wnUKf4TmmytcXHGVEI7ilyoOYnufEF4S6xyklvl3d6jjUwwFpJCWfrg0+3tfkBSNnPqRgUraTdXzYCkA8fJ0qZWiOOpyuoM91M0abnGcfNzioL7db2ohQ545x2ruovC8FrHmThz15rMvNLtId20bjnqRWfOi+U82ulKjGOvtUcaZIrpdVWI5AAyD6VhXHyk4GPpWkWiGiJ4jVM5jYkVYZ2I6mq8negzHrMJOc4IqUMNvWqG0q2adHIdw5p2HexbEn7wHNbtjdBY8E49659VzzV618yQYQZAqHYu5vWeqGzuME5jY8jtV6bS4b6581CPUjtXMBZfOAVS8hPC109nayadZvNcORIR93PSoKSNjwnfWcN1LDGNwTG89q6S9v5LOQxRgEY3K2eoNed6HfwW8N/K2Fa4G1cCtOTUpY9JjcS+Y8a4ye/tVvUDol1S7kZsAEgZrjvFF42qXW+UDeo2c1at/Ee+1EqNtfGGFYNzeefMWZgcntWaTRfMmYzWZ+0AEZ5qebQWkcMQQMVsWvlrNGzgEE45FW9U1GCHhCMVauQ1Y5WbR+irwai/siRQec1auda/eEIKjjvppMnoKuzMTKutNkjOcVUaIpweK6FpFk++cmqdxCpY5Ax2qwMdlxTdxXoMmrk0AbpVN1IbH4UeYH0B8C7Fbbwfczng3MpP0wMD9c15j8VtYGreKpVX7tsgg/EZz/OvZPh7ZtpfhXT4AOfJ3keuQa+dNckeTWtQLn5vPfP51y04803I0lorH78Qxj0qzHHUkf0qx+FeXGmjobIVhp8MYJ5NP5anxpyKuyFqSxRpt60u1anWP5RxR5ftVMBkdfOH7TVj5HxH8M3+PlubJ4cD/ZLj/2cV6x8a/iVL8J/BZ8QxWMd9HDcJFJHI23gnnBr5y+J/wC0J4V+Lln4YuNJM1vq+nXe+e0nXGI2weD3HFb0Ivnujoo/HqdDoeoXtigMMjMu3mNuc+1d1ot5H4k0l2miRlY7HjcZB/CuJ8NKs1rB3Owr/wB8/L/Suu8CwrHDexf3ZK9KUe5eKjb3kjJt/hTo9j4r0/XLFWs2t5vNe3XlHP8ASvoLTtQh1C3RonUuR8w7ivN5I8ZNJDPLbsGicxsOhFcsqaktDzFUfU9SMIb5j0pNqryK5PS/GkkWI70bh2Yda6eyv7fU1ZoZVb/ZU81xyg4s3Ukybf8AlRvFP8nNH2fFFytCbT2DTYPQgj9K1tH/AHcbx55VqxI18tw3oc1r2jeXfOv99Q1dNJmU0a4bIpd2O9Rq2Vpy/erqOex4F+15Du8N6VJ/03x+jV5V+y3J5Pxg07P8UE6/+Qyf6V7F+1tHu8C6dL/du1X/AMdevFf2Z22/GbRP9y4/9EvXNFfvT0Yfwj7j5Bx6D/Ghu1OaPcSfc08Q8V1s88Yq7qlWGpI4wvJqUANUgQqlSiPp29TUjLtXNcp8SPGtv4F8O3F/cMFVFO1T1duy0m0ldlKPM7I5P4x/Fyy8B6cba3ZZdUkTEcIP3R/eNfJNxPqvjjXgoEt/qF0+FVeSfYD0qHWtf1Lx54mkuX33N7dSbUjUZ6nhR7V9ffAv4M23gDSY76/RZ9cmQb5G58oHnaPQ1zRTqu/Q9H3cPG73Mv4J/s8WHguGHU9XiS51o/MF6pD7fX/Cva7qzhvbd4J4llicbWVhkEVOvcUMwXknArqskrI4JTlN3Z81fFn9nNbWOXVvDis6KxkktOpH+7XlPgfXtb8G6/FPppdHVsSQt0YZ5BFfY3iTx1peg27mSeOSUdI8188eK/F2lzapcX0NrDbySHLBRiuOpBRd4s9HDzlOPLNXR6vefGUNosTw2/lXrJ+8V+in2ryLxL4ym1CV5bmZpGJ/i7VxGtePAykBgo7Vw+reLmkZv3mawlW6HVTw8Y6nZap4qUM2DmuVvvFCsT82K4u+8SMd3zVg3GuNJk7q5JNyZ2KyVjs7zXg2TvrIutY3Zw1cjNq5OcnNUpNW96agTzI6a41LcD81ZdxqRwec1iyalu5zRZK2p3iRL93q30rSNO7JlNRVzf0pVmVr2f7kfCL/AHjVHVNRM0jMTzVjU7xYo1ih/wBWnyiubuJi2Sete5RpqCPFrVXNjLi6yxrPkuMsaWZs5NVGroSOcsLNTvtAU5Jqlvx3qOaQ4oegF5plmyKxdWQxruXgCklkeP5h0qL7eJFMb1AFNLhbhdjc1m3ULWsxki6dxUt/E1rJ5sX3M5NR/aBcpvSgNRPOW9hO78ax53+zzMEPyd1qzOzRyb1+Vu6+tZ15/pEZkThh1FGpIn2gdU+XP8NV5n5LKdp71SkutxAb5HFMa8G7Y/yt/e9aVyWTeWLqQMPlkH8PrXeaLcvY2ce2OCXUONsl0MrF/ur0PFefLK0cinryOfxrb1jWmtZBjh2AVWX+Ed/1rCpc0jo7ntvgPWvtWqJZq32u8flpEGyNfwFehzbmusFt0MfG0etedfs+6O1vb6nqEoElxHFgE/wk8iu/S1nSLJPLYNeROV5s9qMVyIjvNy/M23b9azHeJGrB1zUGkvmdHfC/Io9qzI7xidxkY1fPYz5DrdQ1K2ij4ZRXK3/iCJfumpIrd5omZ64bVL5obtkX+9XTTnc5KisdTpXi03moJbNAJdzf3sVD4w+FPibxheCDQNLnvZWPmYAARR7selc/ZzW2lRi/vI1GOdrHBr1r4R/tHWM+jazpvneRdkYj7Flx2r0I2tqRhaMcRWUJuyPE/EHwJ8a+EZI31DTo5Q3X7NMJFX6kVf0XwTPbQiW7McDddpIra0PxTrWt3GqedcSOqzMRHISRjPH6VgahM1w1yxVZZoskq+cgCjRkYiEIVXGGyNf/AESy3YSKd8d2FZV9rlz5ZW3jt4vdTXn2oeJriC5bEYRKzJvFcj92rkkm2EeVHV317eSSHzLhQO+Kxb6+Ty9plZueuKxJNeaTvVO41Fpcj1pRh3HKS6Fq6uIck78ms2a4jzxUDq0lM2le1bJWMr9yVmDL0qtJSs5zyOKSG2kvJAqKetMgiZC4wByfTrWrpvhO81HaQPJX1brXQ6HoUcLLlfMuD19q7CxtTcSrb2ihz95mPRaibaWhpCKb1OVtfBVvZxqZN079x2qHUFhtJEgiRUZuAvetnxF4gSxLWViwknBw8x7fSszQ7G3a4FzdzjdnJY9qxjfqbS5bWRraLpMNjC11MAZGGFyM1ieJrpmjfDYFWvEGvQwMyQPvAPFcRf6pJd5HY1UY63ZHMkrElpeZZY93Wrs2oSC0MO7isa0Uq28ipTMcGujQwGrdPH8uetK0zK1QyZYgkd6VuopAatvdnyQDUF1N5ykfjVNX8sU/zNymlYdzKuMrISDWnouoI8qwTjCt3rPuAWY4qGPcsqn3rQhnR6zZfZDuX7p6VlLIXTntW3f3Bms40PZa54ttkYVLEK4zSWdib7UbS2XrNMqfrTC2c11Hw3s/tPii0lIysB3mok7IaV2e8QJ/Z0IjbgQpj8lr5b1q4E+sXsq/daZiPzr6N+ImqDQ9AvLvdjKbU+p//XXzJtY53HJ7/XqaijtcuZ/Q0jrUyPVNEaN6m/4FXlJ2Ohq5aVqnh21TSrEDFvlqkPUtq3y0fWlWLAzUke3Ipt3JPCP21P3fwJvyPum6t/8A0MV+enguYN4miUdZo2Qf+hV+hf7bH/Jv+pf9d7f/ANDFfmp4dv30/wAS6fL/AA+ekR/4EwFdOG0ZrF2sfbfgi7aXR1P9yR//AB47/wCtejeB5v8AiYzp/wA9F3V5V8LLhLqzu4g2SNko/wC+dn/stekeG1a11yDP8TbK9OR6laKnSZ38iVXZKuVHIlZHzJRdR1PApsepHT7hCk3kSufl96sSJ1rz7xnMbzVobZSQY8cilZM6cPT9pPlPZNL8dNGVjvUaQdpFGa62x1C2v4d9rcLMD1CnkfUV4R4XkuX0lXnmaQbzt/3RxW9a3klvIrxOyOvQrWMqa6Dk+SVj2Bs7TmrUcnl/ZX9fkrg9H8fyRKkWoRLMv/PWPqPrXbQ31lq+lytazCV4yJPcc1MYOLuS5XOoVMLn1pfL71BbyiWBCvQjNWR2rrt1MTxX9q+Ld8N7c/3byM/+OvXgH7Osnl/Gnw0f70kg/wDIL19EftTR+Z8L3/2biNv5181fAO48j4y+GW9bo/8AoLVyrSoehT/hn3+H4A9h/IVPGyn73Sq/Q49P61Ipx6fjXT6nBZk/y8betPXtVKbVLGzz511FGO+44rn9Q+JWkWMhEJlvGH/PNRj8zUuUe5ShJ7I7JseXk9BXx1+1B43l8ReJjpNq3mWdiMMv+13r23Wvjlbw27pHp1wkjcB2cYH5V8869faet5cXhtI5p5nMheX5iOe1cdeotkduHpO/Mzrv2WfhvC17P4p1RFEFsfLtVfG1X/iY59Bj86+jdS+Ieg6SredfRtgZ2xEMf0r4mvviTewRCESNHEv3VXgVgXnj+eZjvlP41msRyqyOqeG9o7yZ9fa/+0HptnuFnD5jY4dzXlfib9oDU9QikQXPlof4Ymx+dfPN54veTOZM1h3XiRmz83Ws5YiUjaGGpxPTtZ+Ik0zMzTMzHrzmuSv/ABg9wpzKfxrg7rWmbPOay5tVZs1jeUtzp92OiOwvdeLjJbdWFd60TkCsB9RLZzVOS83VUYdyHI059SLZO7FZk+odec1Wmm3c1SZstitORIhy0LEl4zcioGumzTfJ3UGHaM1ZlcX7UxwB17+/oK7PSbZtL0svJxPN8xHoO1c94a0sX175snEMHzH3PpW3q16Xkbt7eldtGHVnJWqdEUby4LSH3OayrlvmNS3M3WqbzfLXcji0K0x+Y1AWbtUkkmahY7qoQPKy8VE0hYZNO/hqCRscUMBJJflxWfdDcuasTPxVSR/lqAM+S7MOUf7pqmzGFi0X+rPJq1eFWUisuSTycg/dNGoakkkwmJI6Gsy5UxyllqaZguCtV5JC9SS2ULlY7znpIKy58x5STr0FaN5GdxaP71U5ZVuBtk6jg0EDLO4aNsN0FWtUu38uGRW6Gsw77NmZfnj9KuWc39pW4hjVhKXUKvqScVnLa5cX0Pq74D2r2vwjvtUlXa93c7d/sBXU63qiWunzH+IKAtdLZ+DT4f8AgDY2OzF3Haic/wC8ef5V5d4g1A3FhFKOkiqT9a+fk7zZ9DBe4jnpJGEMsy9ar2Nv5l8B/BV24hxpccK/66Z1xVvQrBZL2QL/AKmH5RWiIloP1aWOx0v5VryTVrzzLxmZtiV6rr00drptz538X3a8G8VG6mm+RtiV2UtzgrbGP408VNdf6JE/yJXGwx3NxdRrE5EjfdYHGK0tcjW1kWKnaSvlKX/jYbB+Neh0PPV907G/4R8UX2k+I7YWs7NaW/yy7vuyepr0HULof279vs/mgnhZnX0OK81t7eOxTan3m5NdPo9802lzt/CsbKKycrFJXOYutUS7aVyPnBIP51ltNFMxVlwaWGzkWZj/AHuf1rQ/s1fL3t1obKTM9Y4amXylXGKRrVdxqndRsn3W4qkDZPJ5PNVZJIlyRUEu7b96qr7jVWJbLLXEZbFbWjyR2lu07DLE/KK5u3i3Pj3rThmZ7mNW6KeKLE3O40sXErQxRLm5uG+77Vo+KNcg0OyfTLGTdNjE8vq3pVGPVl8M6RJcFd2o3I2r/sL61weoak+0sxyz8mptcd7Fu31oQs1vs8x5By1JeTtGEiVsBeSKxLSYxy+YasyXRbJ71WhN2R30zHOarQ/LlqbIWmkwaZdPtwlNCLMLdTUjPxUMLbYc0xpd1JjuPL801m3VDuy1PU4NILkrNtWnRSfLUbtlR9aVTgUBcjuE+bNQwxbplB6Z5omfn8aesm1apCNG4ulaPavRRis1vusaHk3Ypu7NFgEUnYcV6F8J7XbNNdN3G0V572/SvW/Adr5Gl2645OTWNR2Vi4rUZ8br6W40GwiX7jXOG/Ba8X+n+eK9G+L93KuoWlnv3COPf/31/wDqrzs/ex3p0o2iEnqf0M07Y1V03f3qm+b+/XkHUSotT2+7dUUaVbhj6VUSW7D6mjj6VItstTLb1fKK54P+2vDj9nzVj/03t/8A0MV+W2pSNHNvT76nK/Wv1g/a80s6h+z34p2/8sEilb6CQGvyfugrSMD3NdNBcr1NLOx9afB3X1l1iB0bMV1Edv0Zd/8AMV7hDcKk0Un91ga+S/gr4h8uz0a4Em42svkyH/dOQK+sPspX7q8HB/MZr05bHsU7VKZ6ku2eFZB6A/nUTJVTw5cNcaPb5/hGPyrRbpWLVj5qouWTRRkG0E+leWapN9o1e9l/u5r1qRQAcjIxiuO1TwbG10k9q/lqzhnj/vc0jpwtSNOTbLFvbfZrOytv7qj9Bn+tWbdWkVmc7ctgGlvImjkd/wCFUwKZbysjRRYz8u+kznb5pNsnFyYDiX7v96r1vcGBhJDM0bdmWuduLV7+GVlfBVydtZlr4mhtZ0ge5WOVTgxt0NZSlylo9n0D4jXFhEsV5F9oXOPMXqBXoOj6xDrUXmWV3FKD1XGWFeAWmoR3EQcPk56r0rQs9RktZllt5nilU5DRnBFaRkmDizq/2nbdx8Kb8u6tsdHwFx/EP8a+UPg7dpZfFLw/dTSeVb29yskshGQq/Nkmvof4heIr7xz4MudDudvmyLtW5GVfh1bJA+lfPOqTWHgu5On3KyWJkJKytCVE3PXca5qjcZcyPQoRUo2Z9J+Pv2oLTS2eHw8jXo5/0qVPlzk/drxjVv2jNc8QSFXv5NoPzID8o/CuDuGhkiJSfzon7VxV0X0nxNEQ/mWd4hjB9G64/IGuSVaUmdsaEIrY9eb4pXcEZZpGYdSawJ/jZftcbYmbbnvXM30LTWKbOhXFYv8AZ7Qg461i5yNVBI9Nsfitcz3C/aHGw9c10l1rOm69FsbCMy5DD1rwKaSS33HOKlsfFDwzRZb7povdag10R1Xi6a40mZopjuicZVq4m41oxthX3L6elb/iLWk1vR5YpDllUla8wXUg65PUfL+VNRIcraHSyaszVXkvz3rD+3BulH2rd3rRQQuY1WvN9QSTbqo/afelE2+rsQ2Su2402o2ekEoXrVpEXJliEnJpTbqBmq7XQXgVC19tp2BsskqoxUR3TSJFEMuxwF/vZqpJe5weuOorpfCWmmOE38q4c8Qr6D+9/n0rSnDmZlOfKjZWGPRdNjtYzlhy7erH/IrBvLjczGr2pXQbkNuGetYF5LuYmvSirHny11I5pMtVWR6SSXFVpJqtEDpHqBpcNio5JMk1XabBqg1LLSZqrM/WmSzcVUkmqbhqEkuM1BJN8tNkkBzmqs3ekGo2eas64bdzU01UpG60mJlKaTyWJqB5PO+ZW5qa6XOTWZcBkbNIRLJMe/Ws+8+YFl6inTXKsMSdR0qrKzY46UEEa3hX5W6V6N8APDcXiT4kWayIr2sP7yVfXkY/WvMpnr2L9l3WY7Pxwlsf9dcMG/ACsKvwM1pfGj9DfEVqlxo8USjCeWEx6cV8v694bm03ULzTJPuxy74X/vRtz/OvoqTWFubNR6cVwXjzw5LrVvFe2IVr60OVX7vmL/EtfPx11PfWh4drCtY3U0j/AHoYkK/8Crc8OwrZ2ax/6wrGDUPiuEX32adQ0TmcJMjp/COeag0u/V5mTdW5EtSn4zTztteJ+MNsEzOn+4le8a3++s22L8714D4wm86/liRfkhrqo7nFWWh5reTSX2pM71q2u1dq1A9ssMjVJ8sa16F7nnbE082LgV1Gjyf8SEr/AHs1xiy+ZNXVabua1CVnLRGkdx0MPzfdpbpVQcVpWtrtjJ9OaxdWnEchrK92a7Ixrify5G+tVLiXeuabqE22TPrVUzMRiuiOxhqEz/JVNn5qV91RMvzVaIY6GTBJq1ps2283n+HmqTVJDwwoYkaWsaq9xcbm7DArFmlaR6lmbc2KiZcAmkkDFaTCgU5m3LVTcVYkUx5mp2EXFnMak1AuZpM0yPL9elWo1G3imA9vlSoGfrTribbxVbq2aAHK2c1JH94UR1JS2ATOKWSTEf41E1Ev+r/GjcCNpM0M/wAtVmPzVMrbkpgIjbqetQBdxFWVQcZOKALOm2rX17FCv8Rr2/w3pL2sKAjPyflxXk/g9oYdZhklf5V98V67ZeLLF7uKE77eUtwjLgHHpXJWTuXHQ8l+KSFPGF+C2eV49PlFcjGu4itvxheNfeIdQlJyPOYCsiHtXTHREvc/oOhq3zVZKsw7a8JO52E0C/N83Wr0faoYYlxViM7CMVstCHqXI/vCsjx1cPa+B9cngbZLHYyuGzjBCMQa2Yxuwa4P496wPD/wr1Yhv3lzGbeP6EHP860jrJIUdWfGPjrx5qF54R1vTI9VuGtprKYNCJWIICEgEfWvj64zufc1fQ2tQFpTjrMNh/HivnuZTyNvPI/LNd8o8rPQqQ5dDsfhHqxivb/TycNKPtEZ/wBpeD+lfbvwz8WReKPDMO8Yu7ceXKvv2Nfnd4f1Q6J4isrssVWKX5x6xk/MPyr68+DGsLp/iI24bMV2ny/XGRXVHVGmEld8rPqjwfMu2a39DmuhkirgdDvvsepQSsflPBr0V8N83Y8iokjgxlPkq3MuRPmqrInzVozVSDeYzg1NjzilInzVUkhO6SQfxCtOSPHNRFd3BqGNbWMdR9ltHkboqk/pXH2FxBqdq6FdjuPm966TxFNLDZ3EUfG9Cv515pDLJYyYyV28Vx1tTWmnJcyN/T9PvdL1D/Rd0dmPvb3yW/Ctqa8vrXNxahZSo3FWOOO9c3ZeKDuCS/MenNb8N40sYZF4I7HFc6k4m+qeqNDS/FlnrJNtdxm3uB/yzcdfcGl1vw3aa9ZyWGo28ep6fJw0cn3k91PY1z2tLKiLeQAedCoyMc4FaWk+KkuAiSDDla2hVi9GbpStzRZ5B46+FuoeDYJLzQ5nvtNT5mgf/WQr/Ue9eT6h4nN9Zkf8tVbeCeoI7V9j35WVeOM9K+cvjN8KxFNNrOjR+XJkNPAv3X9T9ampBLVHdRr8y5ZC6Xqcd5o8N1uG1kDc/rWHfeKIlkKqQVzjisvwVJJfeE7WKTdHjcr5+8uGPFXf+ERjjzNM+2PqpY5Jrltc7FqJJqC3MJx3rmLm6aK6wvrXRzWsUcbGJgVA7VyskfmXDH3pxJ6mq10y6bLK/Taa4prj72OnUV1OrgyaW9tFyQMtXAtOTJz1AxW0Y3OeZrx3B28U9ZyetZkc3XmpVmrZRM9TT86nLcbc81nfaNoqM3eM0+UjmNY3m3vUTXW6sk3DP0py+ZJ0q1ElyLsl3ioGus06PT5peik1Zi0OZ+Cp59qqyIuJo1i+sahFCPuZy/0Fd3eXSQxeXH9xRgViaZbpotm5/wCWsnf/AGf85qrd6lv3Nng12QikjlnK7J7q83Nn2rPmm3ZNVGvd2earyXGGrQyuTSPVeSXFNaTdzVd3oEOkkzUEj/LTJJcVWkm5NO4mOabFVpJOSabJNUEkny0hEcznccdKqSXDLkU6R+tQNIKNQEa7wMVE8scnXrUNxz0qm26pAnmjB6dKzrqNuaJJpI84NV5Lo9W5oApXPeqvm44q7NskGazboEZA6dqCWMmIbJXrXQfDfVLjRfHWi30KM7w3Cl1XuucH+dcmZvLJz1rU0HWWtbyJ0G2VTkPWc1zKxdN2kj9KbGd7qNJFGFYBgK0d3lwmuY+BqajrPw00nUdSheKaRCv7wYJUHg/lXS6t/o6NXzcpcsmj346pM8x+IGlw3Ekl1t5FeX6Tcx2+qT/7TV6j40vP9DlrxCa8+y6hO2eVj3Vqi+U67W9Q8nTZHT+7Xh/iRG875K9Nnuvt2lQK7Vx+taaZm5Tit6cuVnLUjdWPNLyHzI2rNk3V295ofz9KwNT0l41au2FRHDOm1qZtjDveuq018YSuetI2jkWumsYfl3ninUd0KEepcurhYLZq5PUrjzWLelbWoXKvGUrlrqTbuHvSpoqZVuG3tUVMmkqLzs8V0nG2S1GV+YUflTGfmrIBqbH3pfvc0jUALuywqK4GWFO5XrSbs9elADAny89KidB261bUI3B6UyTYvA60AQouKVptoxTW5PXFJtx/FmgBjHc2akUU0GpUegB8a4oY4agPSSP8tAEUkm2o2k3LimPId3FJuLdaAGMu80jNtqSmMN1ADGmK9Ka07Nin7QvWjaG+g5NABHMeQSRn0rpNW8QtfW9l5ashgTZ5nrXSeEvhK2rQwXl/c+RC4DrEg+Yjtmsr4maPa6HrFvaWi7Ilt1JUnJzuOSay54ydkXy6XOQkkM0pdiWYnlj3qdfu1WVd0gqxtxWjIP6D4YhJGrVYhhAqOzXNrEe21amrwrcp1pkq/LwKtQq1QRpVyFW7UwLsMbbRXzj+1r4mKRw6cJNsdvbmZlz/ABsMCvpW1VmUE9q+If2rLidvHV9BIfvtGAP9kRj/AANdVJao1ox55pHgutXTLFBJ/sK/5A14Vrkf2XVL2Dp5c8iD8D/9evb9WJaxhI7JgV43403N4gvJGG0s4bGP7y//AFq75dz0qyOauOvTNe/fBbxTH9n0e6uXY/YpRDPjsAeD+VeAznbzXa/B++lXWLyw+YpPGXRe29eR+lbU9UeZTn7Odz9G7OGG7tYJrd1liYB1dTkGvRdGk+3aejDqo2mvnj4C68bzwvJau25bWXC5bkKeRXtfhnVltLoRuf3UhxwelNnfiqftKfMjY1EtabCV+XPNVZIx5quv3W71t3iJPuilwN3KVTht1MbQdCvIpWPnObWxSmhJj3KeaqQTC4ZlxyvWtiOAFSO61QuLP7NMsqDCk/NStcoytU0cX0b4HzV57rHh94JD5inGfvAV6/5O7kDgjrVK60lbhWyAfY1zVKfYWt7xdj5/1PSWt7oMhPSren6xdWckUJbCfpXqWpeH7e7jaGWLaR0cCuOufB9zZ3CyRKLmNDuA/pXnyj3PepVYShapuKv23Uz5SRqr5HzZ/mK5/wASafeQ3D7X+z3KfMqqPvH2rvzpHmKtxAjRPgZ+vpWX4iV/7Pc3MRaW3w6SKuSR6fr+lUqakrLc86U3Bu2xxmh/EKZNtrqa7ZFO0t710upW0eqWbFfniZc8c1zuueGRqWzULaPcsvLqB+tdD4TspYLMQuG2sON3pU03O/LI6Ibc1zx//hH102/vIkiyI2Z9o/nWBcWeu+IPMOm6dNcWynl1GF/WvXfHFhFouptPIfJiu4ihbHGR2/LNZUHxc0rw3okOn2liGiiGHkz1am4pPU9eF5RTijxPde2upC0urZ4JCcMrLjiub1DUnj1SeBPlRXKk17Xr+vaR4xmt7qMLBPCG+XucivKtc+H+qfa57uKNpY5G3jy+o/CojqEmo7jdPuEWHB5Ld6811aY2ur3cI6I+BXb2Wm6gtwI1Rmkz/q2+Vj+deqfDX9hXx38WIV10z2GmaddOWDzTb3x6YXuPf1roow5nqctaaWp85pdMwGKuW8ksgOAT+FfoD4X/AOCZ2mWcanVvEskr8ZFvEF+vWvStB/YE+HGl4N0t5fsMf6yTA/Suz2aOH20T8v7fT7q5bCRs30FbOneAdY1Zv3FnNKB1KqTiv1w0P9m34c+G9rW3hq1ZkwQ0w3nj61wn7Q/iTRvBOgjQdFsrS1vrv/W/Z41Vo4/y71Mo2WgRqKbsj8+tB+B+s6hcRQi3YySsFVCcEk17p4Z/YX8X3ixvPaQ2yHHMsnP5V6z+zT4Bl8V+KP7auV36dp5yued8vYZ9q+wUxiiEdNRVans3aJ8Y6T+wVcKFN3qVtF6hVLU/x5+yj4e+GngfVtfvtUaVrSAmJFQANIeFH1ya+zuK+TP29/HX9l+G9I8PQyYe4c3cyg9UXhR+ea1jTjcw9tKWjPgTXrgrIyg8KcVzM12QSKt6xeGaRzkZzWBMzN3roM3uWvO+ahrgg8VUVyFwTTfMIoGXftG5ahkmqs0xqOSY0ATNKO/Wo5MMMiqksgYd81VaZ4+hoDUtSIy8iqkjNk5HNQyahIvrUX9qeq5NBIszHvVVpTUsmoRv1GKgaSKQ8NikwInk9arzNxViWNT0OapTKwyBSArTc1UmqebfgiqkjGgCGSqsj9akmY1VlY4oJZWuIwzHb1619LfsY/s1N8TNdbxRr0RXwxp7/KjD/j6lH8P0FeBeEfC+oeNvE2maHpkLT39/MIY0VScAnljjsoyfav1o8EeFbH4XeBdK8Naao+z2EIVm6b3I+Zz65OTXBiq3s1yrqduGpczuy9r32a1tkt7eNIYIV2RxoMAAcV5b4kvMbua63xFrX3vmz715f4k1TKPzXg9bntxRwPjbUj5TgV5LdSeZeTv3fatdv4uvj5bNXns90Fm4rqjsaSRvaa8c1jGh/hp19bRSJXOR3rWsm0McVqxXTzKAOSenvT2MbGZcWI3N3rB1vTkkWvWrL4R+JtesRfQ2Kw255DSttY/hXmHie0u9B1B7a+hMWG+91FaQkm7XMpR01Oaj03a/C1dmbyLcCoW1JAQEqpfX524zXSk72OV2sZl5c/M31rHu28w5qzdTEuaz5n5rrjGyOGbKs1RZWnytzUe0VsjlHUyl2mn+XnpTAjL0KpbBHWrCWueTSsFjXIoAilUeXz1qFV560k0hbihKAGyL6Uzvg0+Son+8KAF8v5vWho8A8VNH9005vunmgCovepI/vUL945qTbjpQAlI3SpQu6o34zQBWkXb+dA6U6Q1D/FQArU1qd+NDUARNWp4V0tta8QWNiBxNIN30HWsvua7z4NWpk8XCfbuW3iZz+PArOb5YtlR3PdWsYdMsyWdYoYlwWbsoFfOPjrWl17xJdXcbboj8qH2FewfE7VJbfwffuzEeYRGB9a+fpOBjPA4Fc2HjpzFzYsPWrNRQfdqZa6iT+huC3EMYiHRRtqykS+lLCv2jEidCMgirqW4rx2bJ2IEtatQwFfenpCfWrcMQ6d6SBO5Zs4+MV8X/ALaWjtaePtOu1Xas9nk/VXI/qPzr7as4RjJ6V8wftx6Go0vQ9THLRzSQM31VWH8j+VdlJao68HL96kz4z1CELYjjO0mvI/H1qYr22mIG1ovLZuxdWb+hH517TJD51kTjJB6V5d8Q7cyaSr7P9TcA5/3lIJ/8dH516Eo+7c9PEI8xulAya2fAerzaH4ltLwL+6WRcluFxnB5rImyc45pdJufLvURoy4kO0fNtwfWiDseDUve59mfCvUv+Ed8UXtpuIgnTcvpjqD+Rr2m31/gMkoODnFfNGjai503R9SLMkslooY5zkj5eo+ldfpfieVoyfNbI96bZ9VhKPtaCbPrbT9YGs6Hb3SnMi/Kfwqy178sdyuM5wc15T8KPEj3Gh3MbvnZOR+BGa6bRdXWaW+gLMVDZUGp5j5PE0fZ1pRR3H2qNlE/Y9cdKkbyrqEEfMrfrXKaPriXCywE/6upYdTe2mMIbO351Gf4apO5yWZ0Ecywv5JHHY1LJtjwcZBrOlu1aNHA3N145q5DdLcRYIwaeg9QaKCb7y9fWqU3h9CxaGXa3p2qxIfLbaee+aSO6KOKThFj5rGbcWclqpMkOf9pearH7PdKFeIAdDkV0zXCyL0De1VXs7ab5lAU55FZeytsXzq2pwWsCTSLWSSPTzcx8riE4IB74qPwzfW11pcc21TGpKvsJLRH/AGgeg9zXdTaek0bRKQCw6g9K5fVfCd/azm90+dfNZNj5XBK5BwR0PQVi4OOtioyRU8Y+CrLxvoU1ozZV1/dyx9VOOCK+N/ih8NfGPw9umeS1OqaZn5biLJIHowHSvs7Qb3y7hlmQ2cmcNGc4b3FdPc6bBqFq0U8SzQyDDKyjB/OrjGNZHVDFToq0WfB/wn05dauluL1WjCH5Y+le8W2gx5QiPYvZhzXaX/w10/R7wtBZpHBIeGReh96nh0ERJ5ZPyn7prOVJx2D6z7V6s5KPwpaysrS2sLkHhmQZ/SvQvh14u1P4b28lrpTqLSR9ximBZR9PTrWWLN7V9hHH949KRo5FbIwV9qmKaegc19z2Ox/aBvlQfaNMt5D/AHo3Kmty2+PlrIP32mSr/uuDXhVq5k4IwR096vbSoHFXzSM+WLPcbj44aTJZzGG3uPtCqSiMowW7DrXyX4g0/wATfEDx8Y7i3lk1G/mxGQMoFz6jsBXoqnHXiq2r2l1e6bcw2N7Np15JGVhuYXKtG2ODxUpu+ppG0djf8bfH7w/+zH4fsfDGl28WsarAoa7VXAUMfvZPrXE+A/8AgoZDq3jRI9dsYrLw7c/KkkOS8Lep9RXwl8RNW8RWPim/sNfmlkvoXYStKSWf/ayeoNczDfGPTMhyHHI9q9iFKMo3RyydnqfrjoX7Z3w617xNBokFxdRzT3At4pniHlszdDnPAr48/bY+J1p4s+K1/HZ3SXFrZKlsjRtkfKOf1Jr5a8N69JMz3Ek2DbMHDFj94cjp7imaxrEl7O8jSF9xPzMc9/XvUypqKuF10JJbzzJCc9ahkYM3UdKzVmPrmp1k4rICdmx3prSUwtx1qJmP4UDuTNJxUTSUwyVFI1AXFdjVeRuKWSQrVd5M0CI5vu1UkqaR+TVaR6NQI5FqrIpXkGppJPeoZGG3qKkCBpnT+I1HJePSyVXkoJYSXh7iomul9OaZJUL0AgmnT0qm53ZIp03eqzK7EqnLMAqqOpYsAP51L7ldbH29+wD8I4IdP1H4jalEJHkZrPTAw+4F4kcfU8fhX074k1ZY1cbue+DWL4H0WD4d/Dfw94cgRY1sLGKJ9n8Uu0F2P1bNYPiHVi2/nP418zWm6tRtn0NGnywSMfXtXL7stXA61qBdGya0ta1LO7nNcbqV4WVgTioSO2MTjPFVx5uFVsVxsjFpOOa6jxAdzNjmsK0sTJN610IpoS3sXmZSQfyrsNA01IfLnmUbUbvUVvpoWNcDNXGm8uER+vShsy5dTW1z493XhOaK3eCWeBvuhT0qn4hXT/iNoZvPKyzfMCOCK868SXMX9p2kd2mYHOwSN0B9Sa9O8E+GZrHR7oyriE8x88EeorNq2qZtyq1mfOPiGxm8P6o9rJkJn5WxWTcXTP1NexfFHwuL60a5RR5sftXjrW7bMEAnpXp0ailE8bEUZQldbFbdvqrcxkc4qeRTC2TxUhUTR5NdkXoedJGSy80m2pbpfLaoC5wa0RzMdtp6sE71W3H1pu4+tMRYkuD0FV2lZjg9KQMc0jfeoAWkal3fLzTN3zUAFIQcU1mpytuGKAHrUgI21ATt70K2aABvv5qWNs4qF849adGxzQBZLYWqjMeamLZqFzQBVkc7qFJbtSSfep6/lQAc07+GgfnSNQBG33h2Fe6fA/QIofD82pMP307kAn0FeHBuR0PNfQ3w2tLi08E2EWCDIC/T1NcuIfu2NaerOb+NniO2ezi0aGQNNvDyY6LjpXjTYauj8fO7eLNQ3tvIfAbOa5zG5hWlKPLGxM3dliNflFTc9jio1xgYqVasD+ibw6RJoti2P9ZAp/8Ar1sLbhVLFgFHVs4H5147a/Hjw74R8C6IrzfbdTWxiElrGwARgvIJ7H2rxLx9+0Xq/ih5IxdfZrTPFvC2P1FeQ7HWqUmfUuvfE7w54bLCW9F3OOsdqQ5/FhxXCap+0ZHHkWlpHCueDKQxr5EvPGU8zswm3O3JJJqj/wAJLM/3pWJpc8UdMaB9ZyftEatcf6u6WL/rnGorzr47/ES+8beAylxcmcQ3CS9B6sv8jXjtr4gm4+c9fWrV7rD3ml3Ns5ykkZGPcdK1p1LyOmnTUJpo5TTczKY+hZM/lXHeKNJ+3W91aqMNMhKD/aXkD6k119mDDeQ4PXcp/EYrG8SB4LgSxf6xGDLn1HSvch70LHdWjc+frm3ZGIbhlJHFZs6NG4YjO05wa+lp/wBnXXPHWhy+J/ClhNqelsB50UKlmhbvwBnrzivI9W8C3+i6ksGo2sllLHIAwkQqwGfQ1zrR2Z4FRJuzPWvCkwk8F6KJUWMRwZ2jOeSSBW34d1h9M121kaBJYFkXfFOm5WXPIKnrxVHWGOm6HixljhvNiiHcuQQB/WoHupLhrWaYbZjGrOV6Zx+lOTW569GrLkUIvRH1d4dPhny2SyB0tZj5m1HLICfY9PwrWt/DclxcTJp7x3bsOdrAOfoK+W9D8bS291Gpk4Hq3A4rufDnxUmh8RWYheSF1cByxxkGsXIxxOHU5cx6pDp95oN8PPR4sqVImj2tnPWkutekg1ewjIJ3q6s3bG0muptfiVb3yiO7iguU+6fMTOae9t4b1bKxb9Pkb/nmwZT/AIU1I8NroQaTrgltxkjIO3rWxDqWwD3rCk8D3lqm/T5Yb6I8/ujtcfgetZss11p8hS4ieBx/DIpBP0zVJsz5TtZb75d2c4FV4b7zCD/erm4taJj5PFRRa0oLgniM5+XrV3FynaR3XQ5HHvUs0oGHU8HrXNQ6oNxCncGG9avwaksmEYgCQcZPequRymsr7n647f8A1qnW6VQep/DNYqXvzD64PsfWpVnO3OenBq1IOhoPb299ndEhbrnoaWFUhXy1J455NUVkIIbdtwf8ipGmVpN2cSDqPWqVri1Lk0SXEbI4DKaxLizW0cxsMxt91vStdJxKu5fXFNmjW4jKv0rXR6MiStrEwXsxcfLxkeveqTW/kqUdeM9fSrbTS6fc+TMP3ZPyP6+1TNMBztye+7pWMqa6GtOpdGIybJODj0q7bzLN8hIDL+tTy2sci5UfLVM2ckY82Ig9s1lyGvMXPJB704JjHbFRQySN8jrgr+tTbg3GeahxLjI8C/ai+Cr+MNJ/4SbRrYSazYofPgQZ8+L8OpFfFQY21m6EEDnKt1U9x+FfqmuDkHHpgjIPsRXxz+1l8Df+Ed+1+MdDh26bMCb2CNTiFu7YHRenPSu2hPl91kT11Pm7QyYPD1xK3WRix+lIt59otkcdx0plnMbfT44GGVwM++eaiZkXhMBfT0rXEJpomJPHNVyOTdWP5h3VZt7jb3rnRZq7vXimPINvBzUKzB+9K3oOaYETS7aTzN3NP2q4KtwfeqrK0LEGoAdM1VXf1p0ktVpJCaAEkeq8j06R/lqrJIRRqAkh61AxFOaSoWNSAyRqhc06SopGNBLGOw9agmfinSGoXoEQOan0fa+t6aG4Buocn0AcEn6VXeq5mNtJHKu7erBh+BPH41nU+FmkX7yP1e13UGUsAeK8/wBbvz83Na02uLq+l2d9GwaO6gSdSDkEMoYH8jXJapOZM18xa1z6qK0RzmrXX3ua5PUrn5etdBq3euVvuhpo3Rh3y+d1pml24+0ZPT1qS67VPpsda3BnR28KiPkVFrlktrp5nHVKmV/krO1/VI10idZHwPc0bsi2pwOpeKPDmqyG2nvI0lzgMy4Ar1r4eatu0U6a863PkgiOQNnK18oXWljUtalEZO0yZBHcV7n8I9Llstct4ofM8nyju3NnjHWtZwUY3MozlKVmjc8WZ8ieNwMYI/SvBbi1xdSgD5Q9e8eN28trlScAZrxiSPdM/u2aVHTU3rR5kc/rdmfKV1Hf0qlDyoFdreWPmaexK5ODXGKpWRhjgGvUpSuj52vDkmQXluCOOay5F28VuSLkGqF1GOuK3TOOpHUy2+8KKfMvNMqzEKKZRnbyTQArN8pplIZAzUjfdoAa33qkj7VF/FUo+7QAkn3jSr92ijpyelAAT70qH5qj/ipQcUATN0qCRh60u71qFvvGgBrdac33fxopCdtADlO0UxmzQW3U1qALek2n2/Ura3AyZJFXj3NfT1xNbeHdDRWYRxW0O3dnHOK8H+FOknUvFkTFGdbdTIQFJ+ler/ENls/C9215+5V49qqD8zN9K46vvSUTaGibPBdUuhfXk84YuHdjk/Wqca7mNOYEDBOfwp8SbRkV1baGJIFxipVB9KavapqRSPvm41uW66u1Umk3DduOay4bpquRbmxjmvAcrn0aVhxkYvxU8cbN1qeG1LDkVZhhx1rOwC26svWrm793iohhepwaguLoJn5q2pys7h1uRY2TbvQ5pviXSzJCHQZ3KGz2psFwskwGcnPSuksY/wC0tPuLVsGa3Ix6lT0r6TDSUkd0knFM5b4W/GfXvgrrbz6eftOnTH99YyOVB9SD2PvXpHxC/bB0Xx9pZsbzwZY3EjIV8/V0FyY29UIwR+NeN+J9JMMz/LjriuJvrMc10zpwk7tHlTpps66TWIdQkBWWM7uAqnAHsPb2q3qEwhhPPQBRXEeEtFe81yObLCKD5yM8E+ldbqcnmzFRyB/OuSoktEdFCCTuVrO6mt5FdDG3PKyHHHf9K0vCt483iBXywUOXx14wRisSWIgE9K6rwbpfk2z3TD55OF+lc7ih1pcsXI9MtPE0sQyGPWtK18azRyj96fwNcIZGjU84quLlg33qz5T59vU9w0X4jTxqo85wPrXc2PxKS6iEd4sdwh7SAGvmSz1N4f4jWxb+JHjUfMaV5JhY+iJn0DUCGUvZs3/PM5WsxfDcl950tjdJdY+XGcMPwrxC48azRsuJSB9ad4P+J1xHeXhW4YBXHGa6VqrnNJ8rPX2tdQ0x4RPDJG6nHIPSlh1ZtxDnHkvke4q1ofxUW+tYluwswxz5gBFbH/FO63G2YhbO3O6M8VKaua20KTasvmIyvhZVx171Yi1gtEig8tlD9ahvvAr3SJ9gvI5tpyo6NxWJqOn6hprTia2kTgOCOeaq4uU65b8lVywIbgjPekS9/eA7uCe/XNckutOSUbgOgceoIq1b6slw27O0sNw+veqUtSbHYQ3gDB84Ruo96uR3KsDtP1rk7O/E2ULEiQZHsfSrFrqQSZBnhztOexFaKRPU3dTs0vrUoThv4W9DWLbyvnyZj+9X5T7+9aK3RViM556Vm6zhmEkRxIvJA6mt4tS0MJJxfMi4Gkt8nZlR1GKa00aSfKco3VfSsq11h3YFjkfxVqLJHKvmIoOR0qdmWndXBtrEDPPZh0qJrkwzbHXkUsMayLlWKgnkelEiyOCrEM3ZqVkWmyWOZZWOKi1jT7bVtNns723S7tJlMckMgyGUjnNQLN5LDsRwaurcJcLwRnHNTyl3Pzt+O3wok+FPi57aItJo90TLZykcBSTlCfUenpivK7gGGQjsea/R74zfDe2+I/hG50+YKlwoL20+OY5B3+hr87/EWi3ei3t3pd5GYLy2cq6kfr+PX8a74x9tCz3RHwszRJnqaVZfm46Vkw3371oX+V1ONp6n3q2s3TB4rhs0zS5rRXGO9WPtAzkGsT7R6GpI7n5etMNzXkmDd8Gq8lwejHNUvtPvTZJty9am5RO0it0IqJl3d6qM57GoWuHHfFLUCzJG3bpVaRSvWmG/aM8nIoXUEk+8MfWpJuQu1RM/y1ZkaOQkqwxVaWE5OOlAXIi3vUMj9aeyletQSUCGMcionp7daY1AEL1Xk+bGfw9sVNJUL0hrc+4fgn4qHij4T+HZC2ZrWD7FLzyGi+QA/wDAVB+hrev2xntXz5+yr4t8n+2fD0smA5W7t1J79GA/nXuupXJxXz1WnyyZ9Rh5qdNNHPatN97muYvJM9Oa2dSm8x/WsaaOsUjsRlTA+lWLJvLf0omSkj+V+eKoTZthtyHHOKi/4Q6TxdILRG8tH+8/YV0OgeELnVtButWnuIbGwtzsWaZsGR/7qKOpr03wz4N8nRYXjORIuRI4xmnLQz5mnoeTt8EfB2nxrbwLcz3Y/wCXiSUmuk8O+DbXwHpdzO0omkkGNx7D0rr77R9L0iF5J7tZJP7oNeW+O/GSyRna+yFPuJnrUNuWhcVd3Zw/j3WFZZwCN7HGO9edxQbmyRV7V9UOpXhkY4HpVaNia6IRshTldl1Yw1uVIwMda4TULc28zgjHzGu7eTbCAK5TWk8yRj1xXXTlbQ8vER5ncw+oODmqtz92rH3GIp0iiSPpzXYmebJGFMtQN0rRuIhmqUkZGeK0uczRXzjvUbMWp7Id3SjbtqiCH7tHmUsveolznpQBMoy2akqMHbSqxoAkb7p5qOSTO1aUsaZty1AAtOpSvPFNbO2gAaoWqSmNQAu7aOtRs26hqbQAUseSfpSc0+IfN6UAek/A23upfEFzPboG8uE7txwOelaPxt1K5e6s7WaQYClzGp960/gDYmCx1G8AJ3MqA+wrlPjFqUd94oKRsD5KbTj19K496pv8MLHAuQemc9amj+76VB1cYqdeldTMbD1+tSHtUS09aRR9q23atuzZaxY1K9eKuwyeX3r5i59NynRRsoXrSeeFrLS7PelkuflPNPmJsWri8HOKybiRmVvm5pk05qm9wTxmmpBYeLmS3uEdTnBBNddpuqfZbqO+g+YAZZf7ynqv1rhZJCWFaOn6obNgpOUPX2r1cNX5dGbRlpZnaeJtKj1C3F1Bh4mGfl7H0NebXuimaYxxoSc12Frq6fN5F0It3VWPB/A1T1DVILXJWQSzH+4MDNetKumtDGUeZ3RQjtY9B09oV2+c/JPespWAYsxyc0y4upbiYu+WJ/So4Y5buYRRLucnHFczlc6IJQV2aOn251K8SFUyM/MfSu+htxbwrGgAVRjFZnh/S00y35H79/vNWrI4VSc0cx4uIqe0lZbFWbqRVdo/Tmp/vE05Yzmi555CqH0xSOzKDzVlkwKq3LeWhzxRuW9FczLu4Lybc5FV7GNLF28nI3nJ56mpJlDMRnnrTre3LOMdK6bKxyfFI63S9akgt0BYiujsfF0seAJCMe9cEu5QBmpIrllbGa5JR7HYttT2DTPiBPGQPNbj3rsdN+JpZQsxWRCMEOM5r53j1BlPUir0etSIBhj+dSroGkfRseoaDrbZkgWGRh9+M4NRSeC0do30+8WREOQrnBPtXhdj4slhcHefzrqNL+Ic8JH7w4+tVzi5TtrjTdS0sZlgZdsmQV5yKSS/K3LRgcsNw9jTdJ+JzCPbI29D1DAGtuPWtD1v557dYpCMB4zg1XOTydRLPUvOgSTdz0NM1CcqVmHIBww9jU6+HFWEjT7pZkPIVuDVW6t54Y3jniK8Yzjit4SszGcU1Yx5pms7zAOUbke4NaVnq3lqwb8vT1rB1hTJpRZXxLCc5HtTtNvhfWsMqgfNx+I7f59K3qPqYU9Hys6O01Dy7oFTmNlyPf3rbjcFQc5J5rkVXzLfC8BTkFf7tGseJB4d02OSQFgzbD64I9a5pVVBXO6nRdSSijqpVibkkDNV57V9pMRwcdq4fSPE1rdLmO8kCk/6uYZH51rTeK4dLhZw6sByEJrOGJTV5HXUwMou0TbYSSQ7XGDXzZ+098Hz4is317TIMaraqWdQuPPTuv1r1a5+MB8wolgHPZVPzH3wKsr4st9csXS5s3s3x/y0IINdEMZCMr3OeWEqpXsfmJ4ktyGjv4QVYHEg6Hjjn+X4U21vhPGDkZ9K+kfjZ8B7uTVLjVfDlmbzT7wlri1iALRN/eA9OnSvlmTT7vQ7yW2u4JrV42I2TIyHGeuCK3rVKcrSizn9nOO6NvzjSrcN2rOjuRIowyk+gOak8w/risuZNBa25oLcHHJoafjrVBZjgc0jSmlcZb841G8lVfOx1oMoI60iGx7NuqOm7qY0nPWgBXLKcg037U69TmmtJ71GxoAsfbQw5FMZ0boarVG3B4PNAEz9ahfI7Unmmm+dng0ANZhUEhHNSSfNnFMZdwoAm0PWrzw3rFtqdjJ5VxbyB0IP5j6EV9b+E/HVr448PxX9u+2Vv9bCTyj9xXx46mtbwb4xv/BGri6tm3wsf30LHhx/jXHWo8yujuwuI9k7PY+rrr/WVQkHJqv4d8SWXi3SY76yYvGww6n+FvQ1akWvJcbPU+ijUUldFGVc9KrEndWgyZqB4hRyg5XLsupTzW1pEXb7PAPkXOQp9cdzXbP8RtT1HSXhtVkEdrDufb91R9a88ina1bjkehqtdahcfZ2gjkZIG5ManCk+49KdiDO8R/ETWZiBEqrnru5ribzV73UW33kpdv0rqprcM3zAGsm8sUfouKLIbbMOOMS9DViOM2+CearXlrJYsZFJKioo9ailQgsoNbpX2MJSUdye+1YBSANpxWBcTeYrsTyaXUr5XbCck8VRaQ8KfpW0Y2OOdS5Wb5pOKf2weKl8rHNV5mArVHLIguIdx4qhJAd3PStDczMPSo5FBNbJnNKJnSRjacdaqSKR2rVkjHNUpo+vFWmYtGe+W4xSL8vWpmABqF6skaWyamjqDBzirMangYoAUqcU0Kal8tj0zmrVvp7yEB+BU8yGot7FJV3NgVch00zdcir8OmKpHFaMduqYx6VjKodUKLZhvo+F4NV30d+zV0zRjHrUDqF7Vn7Rs1dA5htNmj7ZFQNYzZ5U11Dpu7VWkQLk961jU6Gbopas5/7LID0NL5LKeeKvSSbpCKguG6YrW5ztWO18O/EmXwr4WbTLKAee7FmmY5xn0riry5kvJpLiZi8sjbmY+tQ5NIx65pRik7kN3Ej/ANZVn+Kq8P3qsfxU2UO2mnKuetKmDTselID7deD2pvStJod3QVFJb+1fJ8x9ToUfOIpGmY1JJGFPNQSHHTpRcmwx5S3FV2HzE1I1RyMPWtESRSH86gaUr14qSRx61Umk5rSLAjkmwx5z9RUDXTx5xSydarS5wa6IzYFmPWDGw3ruXuK6DSfGWm2vBszCT1Zea4uRTTa2U2ZyXNpc9Zt/E+n3QXybxMn+Fjg/rVv7V5y5Vgy+qnNeN7RxtbB/3RU8N9d2uDFcOhHTn+lX7RnLLD9j2GNjxU3mbVNeXW3jbU7faCyTL33g1qQ/EJdu2e0+buytWyqJmDoyR3TXAUZJrI1TU0hXczYX+dYi+K7K8YDzvKJ/hbIH509YheSBi6zL1UKQa64SicVSMtrEunxyXUpuZchm4RfQV0VrCFTng1RtY1hAL8N2X0q/54yAP05q5TvoKFO2rJmUZpphB6daQSj14p6sG6GoNbIjaE1EyuvSrTMMVDJz0qtBWIlkkQ5qWO+kU4JNSLGNuTTWiXrUOKZRfh1hoo/vGtW08UPHGuHbP1rlZFz8tNkYrhVbmlyoD1DS/H1xbsg3sPxrtdM+KDMdkrCYY5VxxXz/AB3ckco+bpV2HVpFkJySAKWsQaTPouHWtB1yFo54BDv4ZoziorfwRDEoGl6grIHDiOTgnrx+teF6f4hliXqw59a6jTPG00LJ+8YY960VR2szJ003c9I/s++0uaNJYGUbiCcZBBrhPi1NcR6WssR8yOJzvVf0rpdN+JkysqSSb4/Rua35NQ8P+LLVoL+zVQ/VouD9feolyyR00pSpyTPnTS9eEkUbo/yY6qela76lLNGzId5PAZj09xXT6z+zi8d1Le+FtfhaGVt/9n6kCmCeyuuf14rk9Z0PXPBbCPWdKmtYuhuAu+LP++uR+eK4ZQaPpI1qdZJp6kumRm3k3h2Mjfebu341tNZ3VwoK/L3ArA0nUYpZowJE2seDnIP416dbwhbWNgudw44rD1M5ya0RzHmz2MWHVRj+LoR+NYGpappdwrLeWcFxIeu+JW3fXIroPFUm2FskK2MV5xPEWc/NuOawba2YoxUtyn4i8C+DPFkBiuvD9rGW4821URSL7ggCvnv4sfBu88At9vsZJdR0R+kpHzwH0bHUe9fSES7cYPNaimG6tZLa4jWeGQbZI5BlWX0Na08RKD1Ma2FhVWisz4PWYt1IOeRigzV698YvgdN4dmm1rw7C82lsd0tqoy0Prj1H0rxNpgvGfz7ex9K9unUjUV4nz1WnKm7SLnnDuaTePWqXnHNOEnqa2OUt+ZTGk+Y1X8znFLvHfrQNEu6meYKY0g6ZqFmOaCicye9N3D1qLcabuNAE7MD3qFqbuoZs0AJx600tilyKY/WgBDIvrUE3zZxTn6VC7UAdr8KfiJ/whOsyW90c6XeYEqj+Bh0avoZb2K8t0ngkWWF+VdTkV8dXCBgMDB9a1/DvjnXPCYK2F2wiP/LFzuT9a4q1Dm1R30MU6fus+rPMpr1474X+PkUkyQ67a+Sg6XFtyo+o616jY6zaatCJbK5juUP/ADzYMfyrhlSlHc9WFaM9mWZqpTVNNMu4DcM+lVJpKzsbqVyKZRVC4j9qvK4dQc1FMvpWdyjAvsopxg7uxrlb/SoJCzDCP65rd1y4mLNDAm12PLelY/8AZV1JgyyqwreErHNUXMY32DyW+/u/GopYsNkH9a320o84QNUTWBjzmDcPQHmtlM5nTtsYJkPSomXe1bj28Tc/ZZEPviqM1uVYkIcVopIxce5T2BVPrVaSrT59D+VV5FLMBtxmtVJGUo2K0lU7hhyM1dmQL1PNZ1xjdntWqscsinM3U1B8zHIFXDEW6CpV0+TgsMZ7VfMjLUgghJwcVchhG8cVNb2oUc1ZjhG/gdDUyZpGN2SQ2y8ZXmrm1cAAU1VAJHcU9cbua5m2zujFRHKtObNN3L2NIzVB1p2Bn21C0m7ikkYnpzUe7H1pJEtiSttXj1qhcyHk9qmuJxtPNUGk3Ka6IpHFUl0Il+Ziahl7VKD8tQSHnmuixxjabJ92nbfemORwM80yCSFDtzipeuMUQ424PWnBTnNSykPTgVItMUEipAPlFIZ93rIo71FJcKOtVWm29arTTZ6GvjtT6oW4mDdDVKSU0kshHU1Tkm961WotCYyNULyGovtA6ZqNpTWkTMkZ+arzetJJJioGkLVqkAM1RPz0pWambhWiAhkFM2VIzA9KbVpkDSvFJtpxNIvWqAbxUTqakamsw2nmgLkLLxj+lc74tnurfTWktriaB1IIaKVkI59q6FmFYviSLztLmGMjFdFOTukctb4Wzl9K+L3ivTVCDUDdRr0W6UP+uM/rXYaX+0RcQhV1PSg4HV7V/wD2U4FeSmMbuKGh3fSvY9noeGqjT1PonSfjp4a1DHnXUli5/huYiP1XIrstM8XabqihrLULW6yP+WUqsfyBr4/+zBm6HHtTNskLBo2ePngo20j8qjkNfbI+1P7QLe36U5bz5vm6dq+RdL+IPiTQ+LfWbho+gjmAkH5Gur039oTWLXaL+xtb1R1aHMTVHK0aKomfSi334DpzTlug3BNeK6X8ftAuiv2pLjT2PXzkLr+a5NdxovjjR9c2LYanb3LMeI1f5/8Avk80tUaLlZ2JkHXP0oXByxPNUPtm5QDxinrcDj5hilcfKy36tTmX93uqoJ9zYz8tSCYdM8CmOzLEbHbwasQ3DBsselZr6gkfBIA7VF/a8K5zKg/Gs5NLc1jBt7HSR6kyuNrGt7T9eeHb8+Pxrg7fVEmYBMyFum0E10+l6LqWoMogtpAG/vsI1/WuWU09jqVHudrH4uljsziRtykEc112i+NZLhrmG4cXEDIN0bkMOnTBribP4Z6lcQqLvU7KxgJy+0mVx+GMfrXUWi+GvC7l4mm1O527TLccL+C9qycratlqn2R4/wDFT4e6x/a/23wZaSyTTNl7OKPKM3Y56D9K9f8ACOm32j+EbAeJmVNUSECdIzkl/wDPH4VU1b4mpDGVhZYhn7sa4/UVxeqePJLmTduLfyFczqLodiUmrM3NeSK+kYqBt7butcdfWK27HCjB54qGTxQ8jMWfFZ154iHALA1g5JmkU0E2Ff0p1vdDdisWfVhcTEhuKmtbjLdai6NNTqbeQkEg9sYIypHuK8M+M37PtrrUNzrXhpVtNSHzzWaj5J/Ur6GvYYbrauAaX7RJkFTjB7dfqK2pVHF6GFWjGorM/PyYTWs7wzRSQSo2x45BgqR1FOWct3r3v9o/4Xy3UR8T6dbK08XF2sYO6Rf72PYV85wXnIAO4gdBya9+lUVRXPmK1F0Z2exqKx70/wAyqQuN1L5xroMfQtNJz1pjPzVfzh60nmbqALHmU7cPWoFYetGTQBJuNG41F5lG4etADyxpjye9I8nvVd5PepuBI8lRN8wqNpBjrUXnDn5h+dFwJJKgeonmZunIqJieucj17UuYBzU+x1i80mRWsryS2PfynxUthpd7qjhLOzuLpv8ApjEzfyFdlo/wQ8Xawu7+z1s0/wCel3KB+g5qJVIL4jeFOo/hRBp/xn8RWYVJpYrxP+mygN+Yrftfjf5mPtOmeWPWF+P1ro9G/Zgdtrarq27/AKZ2iY/nXd6L8C/C2nbWbTFupP7905c/l0rhqVaXQ9CnRr9TH0PUotWsYLyGQNFIMqemavySgVp6xoMOlTLFaQxwxBflRBhR+FY9wNvWvO5k2epFOK1Zm6gse7zCOaqsB5eQOKsagC8bBeTVG3k3R7D94dRVBZEPmAMacJFbqKJoT/CKjRSpAIqkS0KzI3A/Wq00O7I2jnir32VZB8xwaiktXjUmPoBV3M3FFIWcaqQVBP0rJv7dIcttArVlndWwykVh+ILgLbjHOetbU7ydjmqWSMW5bz5SqLn1qlLa/NzWvbgCMkcZHNUrlQz11xbWhxyimrkuj28LTKHPfHpXf6H8Mb3xXDO1jc2aCJcn7RKQW+mBXm6fup0AbnNdbper3WmyAxSMm8c7TjNbq17s4pc3Q6Cx+Ceo3G/7Tq2mWqjPzNIx/TFR3/wd1a3vvstpLBqQ8sOptzjd+dSi/n1CPMrc4qXSfFV3oOvRzK+9EULyT0+ldN6ctDF+0jqclq3hnVNDwNQ0+5s+doaWIgH8azWUKM5r6Ym8d2fiCx8iW2WeFlz5Uq7ufr2rzvxV8P7fUrX+0NI2xSc77btUVKKteJrSxTvaaPKqjkYY61JcxyW8rxyoYpFOGU8VVZvmwTXnyi0epGakri78ZNRSSDB5okYFeOtUri4EeccnpRFXJnLlQ2VgxPNV24WiP5iTn8KJPSulRscUpcxG3CfjVdssank4FQfxVaMdh/8ADUarucZp3C9TRGDuz2ouInCYPFSUi0tSUhyd6d+NNWnrj1oGfaE12aqSXXvWet2W6mmPce9fJ2Pqbk8sxJ+9VeSU1A9x71BJcdea0iFywz8g0jSms/7Vt70n2rNa2I0LjTZqLzcd6rCfJxQ0nOavURO0gz1ppk4qs0wzTvMzVJE3JC49eabu9ahZvmpdxpiJCw28Gm78Gm7qidivJqwJJGqJm+U01pOKjaUU0Tcdk96p6ovnWcyDnKmrO7NQXPzRuPUYrSLs0YT1TPKZV8uVh703+E1PfL5d3MD/AHjiq+4LzXvR+FM+dkveY2OmN81SbxTD81FySB4/WoXgz2q22PWmtikO5nNBwf8AHFbnw5vl0Xxtpt06jar4/OqAUc8U23k+y3kE4HMbq361nON4s2pytJXPovxB4mub68M0Ehtj93ZH0OO9UIfFuswkKXinHYSDpWNZ6kl/GkynIYVM1yqyYPWvIcpRZ9LGMZJWR0Y8aaq0YBit1+maY3ibVZFPzpH/ALlYa3Py+1Tw3ispBPNP2kjRUo9i/DJfX0mJrptp/u11uh2FjbYaZTKfVzmuQgu1j5zzUkmuvH908VyzlOWlzojFJbHr2m+IrKxUeXCibf7o61rHx4rLkyvt/ug18/v4gnkbAcirK61KY8FyTWHLJGnKme7SfELMOEkKe2etcnq3xCmLGNeTnrmvNl1pgPmY5qOfUg+WBxTs+pSijtZPFTSNlpDzVabxMx6NXDNqRZuGNSR3Tt3pcojrv+Egdhy2Kgl1Vpm5Ymuf+1Y6806O63NRyhc6C3virYB9617S8O7JNcpDMSQRWjb3TLjNLlGjr4b7AABq/a3hZgOtcgl0Sw5q/bX5j/irPUrc7aOaKSFklRZFcbWUjOR6Gvnn4qfsuvqV1Nqvg1kVpCXk0yUhQT32N+fX1r1yHVGzgtWvbaoVRRwQPeuilWlTZzVsPGotT4Y1b4d+K/Da7tQ0HULeLJ/etAxTg/3gMGuea4Kttb5W9GGK/SqxvxLEu45zwdx3A/gaztX+G/gzxBJ52paBYXMp5aRo+T9SK9KOM01PHlgP5WfnN9qI4I/OnLcseQK/QVfgz8PV5HhjT8em00snwY+Hsg58MaeB7A5q/rkexH1Cfc/P0TFvrStMU68V97SfA34d7tw8M2f/AH01IPg74Ftz+78O2KjtlS386Txi6If9ny6s+CPtXuPzpRLu6HP0r75/4Vn4Qj4TQdOI97Zf8KB4B8Lw/d0HTQf+vZP8Kh43yK/s9/zHwGzSNnapb6DNPh0u/veIbS4lPosZP9K+/B4X0SD/AFemWcY7bYFq1Hb2luoEcUcQAwNigf0qXjfItZd3kfCVj8MvFWqbBb6FfMH6FoSoP4mur0v9mvxlqDL50VvZDPPnS7sfgua+xGkiXODn1BP61EbiMHCnAqHi5vY2WBpx31PnfR/2TYlYNqmtM47x2sQH6mu50P4BeEdD+Y6f9ukH8d02/wDTpXpE14i9CKh+2J6isJVpy6nRGhTjsijYeHrHT0C29rDbD0iQL/Kp5LREGckt9c0n275iM1BNqAyOfesHzM3SsPWMChii+1LpNjea3OIrKCS4Y91HA+prr4vh1Ho9g994hvo7KFescZyfzrso4SpU2RzVcVSo7vU8n8TMGmBHI21x12pJr0Dxlf6br14JdGhMFjGmxc/x+9cbNYsz8DNY1Kfs5crFTqqa5kYMkLN0FQSabIvzx8nvXTrprKuWQ1DJGI8jAFSa8xz8cYmUhhtYVC1vg9a07yAM25eDVTd1yPajUlyK/lnt1qJ9yg5p8shGcdqpTTnnmrQNqxHP83XFYGrKk0ZQ8e+K0Li88s881h32pIQcrzXRBO90cVSSM6WVrViM/Jism6vg0vyNn6VYvmmvm2W8TyseMIM1seHPhHquqTLLeg2tkTk8/Ma7Yx6s86pPojE0TzNQv8KpcKea7m3092ZAYyK7jR/BOm6BB5drFkkfMzDJNRzWn2eQ4XIzxxWjMl5mNFamEehxRZ2sF3dusqZyMbq2JrKRclx1GRisxY2juCyCs+blL5eZGnYW7aRJ+7YvC3U+lasdw0NzG8c25HPz4NVbMblQtzW3a2cEmJGiG70XgV1U6uhzypu5geOvBsHiK2e7s18q6VenrXi11HLaTNFOu2RTg8Yr6ZW3VWGOFPavP/iZ4DF4rXtiv75Rll9amaT1LhNx3PHJZtoJBrNabzZD3FSalM0LFHXa44IxzVK1YtzUKNjSU3IvLlaZI25uKN1MVhyfamZ7CO2TUXc05upNNXvVIliOw9amh+7zVdhVmHhRSYifjilC5pvpUi9qRSHqtPWOhMd6l47UDPpVbrb1NRyXmO9ZzTE96gluCa+YSPprmi11nvUL3We9Z5nI71C9z71rGIrmjJce9M+1Cs1rnPejz/enYg1FmO7Oae1x71mrNx1pjXHPWmO5faY9jQlyR3qh54pPOrW1hGkbgk0ef71mecaBcHvTsgNP7QKY026qXne9Bl44NPQVyy0ny9aiMh3ZPSofO9TxQXUrxVpGV2Wlk4qN2yD6VFu+U01nyMVVkQ9jz7XcR6jKvfOazia2PFUfl6kT6isXivap6xR4NTSbQtLnbTPpRzVGdgpG6UtFAWI91QympW60wrk0DNTRPENzpK7d3mRf3T2rsdP8Q299glgjejcZrz1QKimkMeGUkN2PpXNUoqSO2nipU/Q9gaYbFPOKYkh3cGvNbDxleWaCN/3yjpuNbml+MBeTBXTyz+lcMqEkevTxcJaM7dbg9N1LLcDb1rFOoFhkDNQteStn5aw5O52e0VtDS+07W61Yjvht9a5tpZ5G4WrUbSbVz171LjYuFQ3Pt4PGKPtI6Z61mRgnFW44D3qdDdSLUK7uQc1bVttVU/d8VOrUrCuTeZu6VND6mqwYL1qVZBjiiwXNCGbHTpUxujnjrWYs23vTvO75qWhm1b3mB8zc1YF983DcVgLN37U2S8KdKjlKTOk+3H1q1BrBGAHrjP7SfBGeKbDdP5w+bilyF6HqNvrxhiT5quR+I34BbivOG1B1VQG4FWU1J2j5btUcrE0j0P8A4SA/3qk/tw7R81eb2urOrFWJPpVtdSbPJosybI7pteOPvVWm8SMq9a5BtULdKrSXxbPJosFjsP8AhIWPO+nf8JBlRzXEfaj/AHjSfbiOM0comdjLrhbOGqBtaPTNcn9u/wBo1HJqRUfep8ojsBqwx96oW1gAn5q5BdUbkUx7/wB6tIWjOon1pRxmoV1jb0bNcncXhb5s8VHFeluevb/61VGLZLtFXO20+S71e+jtbONrieY4REGSa9f8O/BN9PX7Xr8U91n5vstuOM+571sfs/8AwjbQbGHxPqJJvpowYIcf6tT3+te0SM0w3DA9q+oweXxjFTnufJ47MZc/s6T0PPkt4NL02OO2s1sI3GfKgGCPqa4jxloOk+Krb7Lqn2qeEfwxzFa9b1TRXuAQD8xGMtxiuRufBcs1wzTSCNf9mvXkklZHixm27vc8xPhPQbVFht7NkjXoN54qkvhvSFkwtpk/WvVZvC9nGMeaCazZNP02zb5VyfpXA8PTetjsWIqW3OEXwBYagpPlsi/7NYGteB9GsZEiMTMzf7XFej3/AIggs1KxLjtwK4nVrr7dcB2GMVjLD0+xrHEVJdTm5vCGjyLt+y4HqG5rFvPh5pcudjzwn2bNdjiMEDdzTZIlZuSMVg6MOxsq011PP/8AhWNuQwW9kJPTKioG+E0Dn575h9Fr0RrZByDTHhQ5+cVPsIdh/WJ9Webv8H9MkbEl5O574wKY3wc0GO4VmM0yDszcGvRXtY8cOM05rNDH13N2xVezitifas5Sz8K6ZpKgWlnGoHcLzVya2XaNy7R2FaMytHkBcfWq7QvPw54qHBApXMW4hDNhRVK80vdCx43Y4rbnt1iJxzVRvmjKkVLVhnKnLSBGb5gMVH9hRivPXP8AKp9chFrMHBwvc0+KNWFvtOS3P6Vi9S1oS6fbqI8HqK2LXZ0FVY7cQw571PZsC2c4HvUWsaJ33L8eep606ZQ8JUjOaIcN05FXYYR/F0rWD6MylFbnz/8AGbwSlvu1e1TbkgTIvTvzXldmwCkV9deItHt9Utbi1mAMUyFDXytrOkPoOq3VjIpUwuQue47Vcd7MkgLfLTcYU0jMNooZhtpgRbgOKWmMppd2BVIlhuyRVmOqi8tVuPmkxEvXFO9KYuFpy9qRZOrVNUCVY/hFAHtzXW3rVWS6I71HcSbetZU9wR3rwYxPonI0JLz3qu15nvWZJdH1qH7R/tVvGBk5G0t1nvUiylulY0M+7HOPrWhDMnA3DNJwsNTRdWY8UPN70nkucYGR6ioZoytZ2SK5r7D/ADjSrMSRVbmnJkYqh3LnmUeZUAy2abvp3EWlk96PMqqrnPWnFvemiCZpC1Ksh6VX3UbjWtiC4snbNLv6c1UVzuFO84LVmfMzmfFwzcI/bpXP5FdJ4qXdGjjoDXMq3Ir1KT9w8et8TH0U1m96FbNaGI6ik3VHJIAtWA12A605V3dKiX950qwBtWoK1Izxmqs0gbipZ5gvSqaqzMeM03d7ErzF/iqaPcjBg2D7Usdm7ckYqytptAzVKI3JG5omuBVEM5Of4TXTQzCT7vNef7QnQc+tWrfVriz5VyR6Guephb6xO2jjOXSR38bBsgYz3qytvu5rldL8UR3UgWT92/f0NdnazRyxAg5ryakJRdme9RnGorxCG1CjOKnChRULT+WcCk+0bhzWR0kme9L5w3VB5lM3c9aNQLhmFKsny1V3d80xpD2NGo7l37QPWnpONtZY+Y5J5qVZSBRqPmL7T8cVC0x9eKqSTHpmlWTcvXmjUfMOeYrJ7VMsmVBB5qo3NSq2FHNGo7l1LpiwGaux3HvWIkn7wnNWFlO/OeKhofMayyc5zU6zHA5rMWbPQ1IsvFTyjuX/ADj60jTe9UvM96ikuPejlC5dNwVqM3IrOe6qFrj3p8omzSa62k81BLeA1myXB55qFrj3osK5pNdhRwage6znk1myXW3vVnw3o+peKtWg0/TLaS6up32pGgz+J9BWkYOWiM5VFFXbJlkmup44YUaWSQ7VRBkk+wFfT/wY/Zpkjjsdb8UQkyM3mRWLHoPVveu8+B37OOn/AA9t49S1eGPUfEDDO48pCfbI6j6V7X5IUgttI74GK+iwuCVO057ny+NzB1Lwp7GeRHawLHGMKo2qoHQDtVaSYRoXYCOMd24qzql9a2K+Y7Lu9BzXAeJtSbXImj3tEvopr1ZVOXY8CMebcZ4i+I1pZl47cecy9W7V5/qXxKvJt2X2+1N1HR7ohkiPyHqcc1zU+iGNt7/MfeuKVVnbCnFFv/hJ7qVs+a2K17DWpZI8lQ5/2hWFDo8s3+rWtSOzv7ePYkRJ9QKmMmypJFnUdQXyjvgUH/drAmuoZm4QH6Cti1tdRkJE0LOvfIrP17TYoFAJ8hvRaqWwLyMa+8iPkooNUfMSTgU9rFWbJlLfWk+zlRhXFYM1GNEF61BIgzx0okVkPLdKiLFuc1NwHrGm4Z6Vb86ONflUZqjHh/b61IYRj7wpXKRDcZdixqnJNtbFWZl25y2fpVGaMht1RKxSIpmHUiqUnztgcVNLKTkUxYWk5HH1rnu2zTUwPEFmHXDHIIqrpa+XHCAuXStjXod0KA+o/nUcVn5MyhMYx/SpAm/1kfPrmkW3DfKOAatWNvv5apZrZhKCBhaUtrjT1sPsUW1XYeRV37y8VV2qq8dantpN1KL1G1oVbi2byyzdjmvEPjh4dVbqHWYv+Wg2SL788/pX0FdIrWj5547V53420f8AtzwvdwEAyqpZM+orTrczPmosOnuKV2AUUx1ZJNhUqVODn24pZOeK2IGswprGk9qcq0AEZ61aj+7k9KgWMqtTJ93FSwJOvIp4bpTE9KkVcdaRZNGamVhUK09aCtT127bdWNdMy81pXUnX2rIu5iwrx4HuSRUeQtVctt71JvGDVSRjz3rpRzSCW7ZTwcCnJdSdmb1zVdV83I79MY5r3T9n39lzxR8bmmudP8u00mBgr6hdbljznouFOT7V0Rp86Odz5TzDSdSu1IJJ2erdK6yxkM6qJoshuMqM19+/Cz9hPwT4OeO51uSbxJfLglJhshVh3AH3h7HGa96074ZeEdNjSO38NaPEq8D/AEJW/mal0EyPrSgfkrJ4djuPmidR/sswBqKTwvNETlSP5V+rXi/4O+CNcsZ2uvC+mFxG2JIoBGw468dK8j1b9jPw1rOg2tzomoXWlXskSSbZP3sZyM456VyyotPQ2ji4vc/Pv+xZYWO+MgfnVK4sSjHivrXxL+yD480XzpILK31q3HV7KUbse6sB+leOeJvhxqeizvDf6bcWMoONs0ZX9elc8oyhujohWjLqeSNHtz2NIqE9xXS3Ph542b5GGPXpWZJp7RyHjkdqakaPyM0qVpKvTWrDtUHlHmtlIkg5qOTPNWWTauah257VaZlJGRrCGSzcHqOa5Dtg9a726hEkTKR1FcJdx+XcSKD0NehQeljzMRHW4zihjjpUWTSqdzYrpOUl8wbcc5qKQ8UNRFC03QcA1aTkAsMgXjvT5Hc8AZ+lWoLDoTV9bVFwQOa2VFvchzMFLWSZ+Rge9aVvZLGuSATV2SEbRgAVDuC5FbxoqJPMNbG0DHSomYr1p7NTGUsvHarskTqR7lY8imyRhl4prcNSrIGBFZMZUkhMbBlPzA8V13hzW2kj8sthlwOe9czJjvUUMzQyiSM4YVw1qSqI7sPWdKV+h6WuoeY2CrA/SrEbFlzXN6PrUV5Equ2yVePm71pNf7DhTXjSpuLsz6KnWU1dGsue5pGz61jtqUmeKQ6lL0NZ8ptz6GqXbd7U9WLLWMuoPjmpE1BiMHNFg5zUBNBbHes5btvWpFuiVx1qbFc1y15melJvbsagEnrijzPaiwJllSxHWk3Pu68UkbDaM1IuKQ7jd5VsmrMc2QDVZ13YxT1UqKCky6snvxTvMPrVHzD607zSB1o1K5i20xxjNRtN71VabvmopJvegXMTvNVOWZgTzxUclyP71V5rhfWgXMSPcn1qB7o+v61A0w2k9utdf8M/hPr/AMV9SkttEtldIHH2i6mz5cKHrzjk+wraFN1NImdSqqavIoeC/CepePvEVro+mxNJPOwzJgsI19a+/wD4G/AjT/hTpZkULeavKMy3rr8wH90elXPhH8KdB+D/AIfitbVI5b4KDNeso3ucc49Bmuk1TXrm8YW9p8gYYyte/h8PGkrvc+UxWLdZ8sdjauNWhtSY0PmTf3U5NVb6eeePaj7Rjt1rNs9PTw7ZvczSebdSd2OcVz+oeIHh3M82wf7Nd3NbU8zluS3loJ5DuZnI9elcrrgns3JVQFFUZ/GyiV40ny/r2qn/AMJS10skF8y7+zryprGcl0NYxa3Kc2tGNiNvX3qlfKsgyWpby1+0NmMj6VntayltjMQfU9K5HLU6FoXLe+ktI8RpvPsKmttclaT94vlj1NQWFwbE4kXf9KmvNes3XbJaY91xWkWTLUvzeLIoo9sf364bxRqEl7KHc8dttak1raTAywMT9a5fX7jy4+DnBwRU1JOxcYlaOYgctUnmMy53VmwyNJitBYsRjNZrYpmfcTMJMZJp0ZYjii42xP0zT45MLnHFTfURCYpC2S2KNjetEsx/ChVMi8UnJ3LHRlP4jk1HeYVCR0ojg2NknFLdYKEUSV1qNMyFPmSED9auQjy1O7n6VXhVVkxWmsaKnJyaxprUqTZh38fncEcZH86k8lOWzg44q3cqu6oDCNrHPPahpXGmRWNvI/RuM1pSRlYSD1plq6xRhRyasbvMUjGKnpYV7O6MkOQxBq1aum3HOaguFCSEGlt129OtYR3NpbGoi/KT2xXLXS/NOjfdw38q6TzNqEe1czrUwtbW8nPRY2J/KuqxzHytqnzaveAHhZWA/Oqzt81S6hN5l5O/96Rjx9agMgYYwc1YCDrmn+9N2mndeKAJOq06P5c0xaWgCUNUqnpVdFJ9KlX5etQUi0tPBxTIzuUU/laBnpU827d71mXDbqllk296oTXA968mKPdlIZNx0NVt25uKdIxZsZ4rZ8K+F73xNq9rp+nQNcXlxII40AzliePwrogrnNNnoX7N/wADb341eOrfTFEsGmQ4e+uVHEaZ5Gf7xGce9frH4P8ACul+AfDdhomjWy2lhaIEWNR9493b1Jrzz9nf4S2HwZ8C2ulRRKdRmUSXs5HzM5GcZ9BXqzSBlwK741Lrlj0PLrSLS3GOR+NOFyG6VSVsVO0q+WAF5q0jjuRanM0ljMFBLFCAPwpug3TLo9lG6GOSOFEZTwchaZdP/oz9R71HbXBkyWP5VlbUtM6KOaKdR5ib+cjcK5LxJpVrq7SW91bxXUTfwTKGH6itiGRuucVgapdOLpsNzXHjF7tzoovXQ8k8ffs7eHda0fVLuwsFtL+G3kljWFiFZlUnGPfGPxr4Jg8W+GtUuJba5d9Nuom2slwAF3DIIBBPp3r9WdEcmYtJ8y9/p3/SvyP/AGxPh+3w3+OniTTYU8u1mmN3bjH/ACzk+b+dZ4ejGotTplWcHY6OXQ0mXzLd0nhbo8bZFY9xpfkyMGGK8V0nxNqWgMGsbyWDnJXduU/ga7jTfiw9woW/tt57yIefyraeFlH4TWOKi9zori125xVYx7eop9r4m0zVMeTcKG/uvwaSa5jOTvUj2Nc6hNOzR0KUZa3K1wg2GvNdWbbfSjPeu7vNRj+ZQ2T6CuUk0lJLh5XbO45r1sNRn1R5mKqR6GTGrOuQpNTR2MztwNta4tY4R8tLs34GenNenHD92ebKp2M9dN2MC53ewq7bW6rkAce9Wjt2/dAPrUfmBW56V0xpqJnzMeI6ZuCtzTt4YcVVmYq1aX0FuWWORxVOdTnNSLLxUcjblOayb6mi3IvM20rSE1WZvmNPDj61lcsJFz0qEqVqYyAdqhkaspFWDhgc1XcbTxUqyZyMUyQbqzGRpK0bb1JDCtKHxBIqgOCcVm7doOaibBrCpBSOiFSUdmdAviaP+IMv4Vah1+CbjfXKMvamGIDnJrmdGLOhYmojt1vo5MYYH6VNHOvrXA+Y6fddgfrT11C6j6SnFZOh2Nli+56GlwvTdTvtAXvke1efLq12rZ8007+2LvH+tIqfq77myxi7HoH2xPU06PUE7NXnMmpXTdZm/Coftlx181iPrR9XY/rq7HqS3yEfeqRb6NuN4zXlf9pXQ6TsBTf7WvY2yJ2qXhn0Gscux6/HcIyjmpPtAUYBryW38TX8WD5u761aPje/Xj5aj6tI2WOgz0xph3NQS3gBxmvOG8ZXzckrVabxZfMeSuKPq0hfXYHpT3i/3qqz6gq8bq86bxZd47VXbxVcs3JFH1di+uRPQ5L9R/EKqyagDnnFcMfFEvcVteD9M1jx5rcWm6NYzX925H7uJc4yep9KqOHk3YTxsVqelfCvwHffFLxdaaHabljch7iVekaZzk/UV+kvhHwxpnw18K2ui6HaRrDCo3MIxulfABdvUk8/jXlv7O/wf0/4L+GXF1Ilx4hvMG6m/uL/AHF+nSvYYdUgKgodxzivZoUfYxt1PCxWJlWemxQ+y6lqVxudBGvYMavM8Hh22DOyvOecCpr3Uls7ZpX69q4i+un1O4aV36/dFdLOGJd1bxHNrEyxoCY15Y9hXlnizWppLp4I3IGcZrsvEusReHtGk24EjjGRXjk1zPezM+cknNc9SVtjqpxRJGjozE7t3rW5Z26Lbp8x3ds81hyNJGPnzWnpO2XG9yQKxTNmJLqs1vIWQ/MPWtbSfEFvfDbc7Uk9awvEDeTcHywNprEmb5d6/K1ZN8rBao9FvLeEYZHVgf7pqo1hFMpLCuLstbnjkAboPU10sPiSJo8CtLisylep9k6fIPQVh6tP9otNvlhTnO7vWzdXAupCznArC1y4jWNQrVL1KiUbRQuK0GzIgAwPrWVb3KN7VdiukXvmhAytdxlW65NNVy0eMVamnR1PHOKqsxPA4qWCIZoztp9urbc5xUnLLg0vCrUsZVky0w5PWpJwPL9TUDOxkwKnZTsyaL6MrqZecSVoQxmRRzVTZmWrG9o14HNTSCQt1CF69ajW2WRcEkL7Uszu/UVNDgL8x4qX8QdBscccPAGT6mhpMfSlbBbCjJpvkt949KLEmddAs+6lgOMc1LdALwaqsdvINcmzOrdFyaQrGSPSvMvixrz6b4YugjbXm/d13d9eeXDjOCe9eAfGLXTqFzHbxsTEpy3vXRGVzFxPO42LEhufepRH6VHG3yj8TVhfu1uZjfaj7tS7Qw44NM6daAFWl/iFOxuxijaaAJEWhuBQvzU7bUspCwybeDVgtuAxVdRUi+9IZ200nvVF23Usk2abEpmkCgda82KPYkyfT7drqYIoLE9sV+g37HP7O/8AwimnQeL9ctwuqXCZtYZF5hQ9/qa8Y/Y9+BUHizWx4n1yNf7JsX/dRv0nlHTI9BX6Af2hZ28KbZkREHRO2B0HtW791WOGpM2YVKrycnrVhWZV3ZrnF8UW7f6oSzf7kZqf/hIJXTEen3LHtlQBW9FpI8+pqbQuTkfNkVYSQtyMfnXK/wBoatI3yWKR/wC+4qVG1Sb/AFk0MR9BzXRzeRhym9fXRFq4OOh6UzR5IrmAOjZXpmsj7DPNGVlu2567RitGzt47eNEUFgowOalX5tirWNqRolUDzFX15rE1aNBJ5iguPYZq59nVsMU3H0qteak1vhVRQPaufELmjqaU99BNNvBC2TDIwPB2rXxr/wAFGfgrf+IodN+IWm2U0ot4vst/8vMcYI2t+eBX2E3iaKxUPd3UNrCOS0rBQPxrgfiB+0X8P7bTb/StQuf7ZjuIzHLawrvV8jBGegqaHuI2lGUnex+NE8LLJtxz2HqPWp7fTbh1zt+X3r0H4gWOi6b4muotIjYW/mO6rKclAWyF/AVzbSnbgcCvdp0+bXocU5NOxVtNJ8ld0h3H0rXt2KJjecemaptIRjPJo3tjg4rpjRgtbGXPLuXhzn1phTJwTiqfnSKfvU37S27lsitU0tide5eEaryTmk3IOnWqf2oHqf1pPMVjRdCsW5HG3iqsknanKRUb4LdaVyrEittqOT5qNwFIWDVLehaSuQNIVahZd2aZIctULPiudyLJJD6cVGGNHmbh0ptS5aFktMkbNNL4FN3dayuAgbGaGYGm7uelG7PakVYRjUTLUjU0jNQykN2ijgDFKeKb+FSMQqKay5p1FAajdgoMPfNOpd1PlRJFt7UeWAtP20jfdo5UO5A/3jimEZp7L3pNtT1HcZtqOUbTVgJnvTLiP5etMLkf3lGKjkWnQjnBNOnXk1K1QFNhxmqki7WNXSuVxVaZPmzQ12DUi4bgdq/RD9k/4cWPwj+G8XiGf5vEOtQrKWYcwoVBVR+dfn5odql/ren2z8JNcRxt9CwH9a/Si1hub7yLKzU+VDGsar2VQMfyrpox927MKh1un3F9qGJdxYyt97+tegaHpJtbUNOcKq7i7dKxvCempDGkZXKxjrVvxjqbrpptYH2B8Amt5GCetkYGv+JpLu+dVk/0ZSVVayzqjBlPIAqmsKR43c4qlqV0qrgfLWDkzoSRl+LdUbVrhYmOY17VmrZpaqDkUl1hpt3elKrInzNmsJO5stCG6WOTqaZp+V6VVur4RybD+dX9NUSfd5NQDHaiqvH83J9a5K4uWEhHYV2l9CDb4xzXD3q+XclT1NZVFfUqJNvDL7+tQpPJG2FPFOjYN2pJ/lX5VwauL0HLcvRXHALsT+NRXyxyqTjNUI1kLZJzUkjMq4NNjiQQqvmYCkVcWEdlql5/l84zVmG73Y4xQhSC4hZOc8VCGORVmfdIvA4quq/Ng8VMgiOkkZV9aRQ0ikinSRDbwcinRvsX3qSypH8khz1qSaf8qgZi0xNJOpVSTWXNZAiHzhvJzVtZlYAZzWfEgaStFYV2joKukKe5JIyFM5qsrFpAB0pzxehpiN5bYPWnPe4o7FraVX0FBkGMdaFk8wUjR9wKaEZt837yqjONpyatalGV59ayryb7Pbu5/hXNcEviOqOqMPxVqy21u6g/MVxXh3i6EtB5p5OeTXca1qEl/cOzNwTwPSuQ8Vf8eLr2xUxl71jodNcmpxHpipo29RUMQ65NTKR0r0TzSZalwpXkVArVNH83tQAeWV5WnBg3B4NPVscUNCOCODU3ATbtpOKOeh5pT+dIpApC1IpqLuOKkoGdCqtIwHrXonwe+Gt18RvFVrp1uuIc7p5TnCIDya5XwzoN34g1a10+xgae6ncJGijrnv8ASv0G+Cfwng+Ffh9IJFD6rNhrubg5b+6D6V5s5ckbnpya1R7L4J8G6T4X8N2OmafarFb26BV9ScdT711MVvFCoVY1H4Vm6Oxe0Q4xitVct2rup01JJs8SrUfM0Sq5Xpx9OKkWVzzuI9qg3U5ZAtdSikYNtkpyWzupyr+NMVt1Sx/dyf061RF2SKu7gDmrEYSGPc7KgHVmOAPxrzv4i/Grw78N4GF1crc3n8NvEcnPv6V8q/Ej9pjxF4u8y3gujY2TEgRQ8Er7monWhT3Oujh6lV6H1b44/aC8KeCN0Ul59tul/wCWNvzz9a+dPHn7Wmua3M40aBNNgzhXxl/rmvAJrya8lMkkjO7HLMT1p8NuGb6+teVWxPPoj2aWEjT+I3ta8aa54omL6hqVxcFjyGc4/KsqRTDbyyfdKozZHfANXLW3VV561DrTrDo962M4hc/oazg3dG0kop2Pnm+vTeX9xMxyzOTn1qFm7VXVu/qSc/WpGbpX2VOygkfKz96VyYyDzAKn3hV6Vns+2apvO3Adqq4iySN1Rsqmm7t3Q0znd1obAcyjFNAo3dqKksXzO2KY0m3k0hbmkx5mFA5PTJ4qblag024cUnmFc0LHvxtDcnH3Cf5Co5gVU45I7dK5XWjeyZSi+qGtJnmoyaarbhQT+NK9y7IcG20bqbuoPHalcLDiwNJnFJ+FHFAxpGaVV96X8aP1o1Aa1MJp7U3b3qStRvWmt9aGXNKBSsA2ilakphqFFITSbqCR1Iw+Wk3UNJ2xQBGy9qZ93in0v8NKyAatJINymnds4pPvKe1FguU1+WQ80s0neo5MiQ0sn3cVkV0IfM9qhm5qRuKik5rS2hN9Sx4fuVs9e064cErFco5x3wynH6V+qfw7t0+x+eg/eXIB9flNflNp9q19qFvbx53SSLGMcdSK/ZL4a+Ebbw34V0z7S25obaNPNbvhRzXVQ+DU5qr1sXo4Y7C0KAbD1LVxHia68xmZW+UGtTxT4oWS6lSFtsQJ5BzmvN9e14zSCMPhenFVKSFGJeaYshcnArntQ1QyMwJ4BqT+0P3OzJI6CsW8m+Y1xyZ0xRDNfN5mCMD1zTobpunWqjSK3U5qW35bHb1rMsdJEJGywBpkN29rJlGwPSrDSKtVZod/TipuBfl1Lz48Bq57UWd5dxGW/vVcWORVwOKgvm8lcOMe9EtikVI2C9TVxVR1xkViJM0zEKMYq7ayGNQWFRAGXcIlULtmbO3mrbTI3b9arygMw2VpLYEVEjY9Vq1CgTqtSKhWmSMwbgUo7DJ9zYOBiq/ls0nJwKkWRgORVd7gh+mBUSeo0WpMbCoGKqqSCR1qKS7Prmi1ZpMnGaW47kZbEmaZO5bvgU6YbZMnioHkDcCueRY+3jy2d2KtsuejVUh+XjrV6AZxxW9MiW4zB29Kz7jcJK1JZQuQBWfMN7ZzTqCiWrR9oBIyKuqRJ0FUYT8gq2kh4ArSKXLcTMvWG28Z6Vwni7VvJtfJU/O3HWu18QSCJWYnBAzXjevagby8cnseOa8+pudtFcxmyH15PrXO+KW/0J/pit92wp71zXi5sWYTuTWFP4jsq6QdjkF+XjrUqrUajpUsfXFeoeMOVfepUNMA/GnLQBMrA+1Sbs44qsTtxU0co6EYqCyZo8qMVFtK9RmpVPoak4YUAVvve1OGARuqQwnkjmnxqJsKRg0Afox+yj8AU8I6TH4o1u0/4m11GHtYnHNvH2J9zXt1woS4OOO+O2a69YVht9ij5QNv4DoPwrkdRYC64rjxUVoEajk2dToMh+xLzzW0slcx4dmZlb0HauhTIx69hXfRtyI4KqfMyUydsUIxZsYOKilkEfzMcKOpGDj615N8Sf2hNF8GRyWtpMmo6mAQIYm+VT23HH6VrKSihU4TqOyPW7jVbbT7eSa4mWKJMkuxwBivnn4tftKSQLNpnhuQR4JSS6JyfT5eOvvXifjP4ua/46uGN5eukGflt4jtjA+lcZIWlYl23fWvMq4tfDE9mjgbe9UH61qVxqt1JcXM0k88hJd2bJJrG8lt2eTn15rVEa9+aYyoorzHJy3PXUUlZFe3G3ArRhXaMg1S2jcDmpVuAo6Uy+UufaCnfisfxNqGzRb4ZzmFv5VZmmDIcGuY8XTkaLdgd4yOtaU3eaRlUj7jPF7ZmZRk1ZX7w5qFY9rjnsP5VJur7OOkbHyVtWOZszVKq7lxVZSfOzVqJttVElkirtXNNz81I02T7UxpB1qnYLEmB1pN49KiMtRvJt561DaKS1JdwLc8V1Xw18H/APCbeIltpDiyhUTXPOMrkAL+PX8K4zzAWXPrXsn7O9xEi66hC+cTC3PJ2AMP0JFfOZ1ip4fBznDc78HTU60VLY9R1u80fwH4fluhbQw2tuuEiRF+fsByDmvnzxh47svFUcuNDtrOYtlZ4Gww+vHP0r0/4/ebL4RtXAxGlwN5BwAMMB+uK+eWbaWBGDnGBXznDtD21L6zOTcr9z0cwmoy9nFaC525zyTS7t3bFRg04NX3KPGHU4NUe6nK3tVAOJFJxSM3tQre1AC8UhNDN7Uxvm9qAFak3dqAOKa3WjUBKKKOKkBGpm6ntTDxQANSUUhNSgFprUu6kbrVAJS57UxutG72oAVvu0inrQeaRfloAqXC1HuytTXC9ar7qyZfQRlzUEinpjip6ueG9BufFHiOw0i0Cm5vZ1gjMjbVBJ7mtIpy0Rm9NTsfgD8M9V+JXxM0ay0+3aSG3uY57mbadkaKc8n3r9XdcmSy0gac77GVflOeMYri/gD8CbD9nvwH5ER+0ardbZLu6wBufHIXrxn3qx4u1G78ROPKjP7vutdiXJGyOST52cT4j1AadCyxozSH+LFcYt09025lO7PNegSxrdL5V6MOoxWFrGnpZxgwKpBHWuST1OqNrGOrO0Z7Vl3Tbm64q3NeeWhVvvd6yZpdz1mzQjK/NjNXbb7uKqqpZhjmrKHyvepAc8g3YxVqOLcuetZ7KzNmtC2l2rg80agMZXX+CqV/mT7wzW80kbLnNZ91Crd6T1QHMJGsDnC9asfLtwaLqMq2cUnl/LktisouzsaNaEbSRj+KlWQL0FJ5Ik//AFVN5KxLzzW0tUShEkLdeKfuA5xUEZ3NgcVN5JPGaUQY2ab5D9Ky2k8yQjNatxCFjOT2rJZRHJu61zz3LiPWMDrzWhZ/L1AA71neZ5mCOKmWR8daqGopFPVpP9Iwp4qGPHU1PdRhsk9arrgAjNc03qaxWhZhkXOc1bW6VVzjNUIdobnpVnarLgDmuiGxnIHmDnNRsw5Oaf5PtTWhDLilMIktvIGGK0LeMcEn8KzbeHb3q9HIY1xiulfCZt6nD/EjVEsWKhvmI6dK8leUyyMx/iOa7L4rSF9aRc8ba41V+UV5NZu56+Hj7txj/d61yvi2TcUHQGuqk+6eK4zxQ3+kovtU0fiKrtqBh9MflUsfXNR0+M816Z5BLSr1pF59qUjFAB1pwT3pq1IDQA+OQR5yM1ZiYNyDVRl49adCxWoLNNPpxThEFfcBTLdhJwTip1Yr1TI7HNAH7VSKfLPFcfqMfl3bZGcV2j7lXngVwXjLUodGaS4uJBFCBuLtwBU4qK5bnJh7t2RveH7hIUkyeetc748+NXh7wbGyTXa3N4P+XaE5P0J7V86ePfj7f6l5+n6HK1tadGm/if6eleTy3El3K0k0jSOxyXY5Y/jXmxxfs42R69PAub5pnqnj79oHXfF5ltLST+zdPbI2QEhiD2Ld68vm3zsWdixJyd3OT601cL0/WneZXJUrzqPVnq06MIfChp3LjHAB5qTzBtPaq8s3bNV2kORzWJtylxpvlNVmkJ71C0x5FM8w1pzFWRO0ppPNNQeZR5vtmi7HqTlq5nxfJt0m6H+x/Wt+SbC9K5fxdIW0u64/gzWlH+JH1MK/8N2PL87j6dB+lKn3hzVZZOvY8U7zK+y5ro+Pa3LO5UkFNecbsCqckpZvShfXNL2guUsGQt3o3H1qJTzTt1RzMqyHbytG/dTSaFpDHKxU5FdT8NPEw8L+LrS5kfZbTDyJ+eNpOQfzxXKbqXcuG3DIx09f8/0rkxVCOJoypSW5rSm6c1JH1d490NfEvg6+tcb2aDzEI7kcg18oTKyMQ3Bzgj0PevpD4L+Lm8S+E3s7lxJd2D+SzE8vGfun+leHfEXRToXjHUbbGI/M8xPoea+LyGU8JiKmCqdNUevjrVYRqxOcpV4pPwor71HjDgc04HFMBxS7qogcTmk3baTdSMaAFLZ7UbqbSbhRqWP3mmbqTcPSkZqkB34U3f7Uhk7Ypu6gB+72pGpu6jdUALTWNI3zUfWgA/Gk3UvFNoARm5oyKRqbj3oAfkUZFRUuTQVqR3HeqtWZu9V9tZsBrHFSWOoTabqNteW8hiuLeRZY2HZgc1E3pTGUNjnFaxfK7iep+mvwQ/ar0P4seHbXTrucWmtwxqk1rI33mAwSvtmvSJLq38lhDMAx4KivyH0/VLrRb+K8sZ5La6iYFJY2wRj+lfWvwN/aIuvFVubLXGMN9ahVF2nCyAjv71q6y3ZnGlrofUOqR2ywtIzhm9fWuJutVaORo+GjJ6GnT37XCoTNuQjIIOc1TuIllAwOfesXJS1RUVbcjuIbadCVGD6Vzl1iObA6Zq/dO9vIeuOlMRYrrGeDUF6lGNizDaasTSbR0zU0kcdrzUmYLheuDQBTtpC3XirVEkCr92kjYN3oARrgKuM1C8z+uaszWob2rP8Anjchug70nsGpXussuc1AFGzruqefDLgGqayrGuC1YdTRPQtW6lfem3Uh6YxTLadmb7vFOnYZ5rb7IiOFTuBqzl/pUAbauVGTT9sj4JOBTQmRXDll5bNZ0rbmxmrN4+zcBzxWcM5z1rkm9TWOxdt13cZq4sI6Zqja5XmrilmHTmt4LQzkVbzCZGayt37zg1o3sbck1Q2hea5J7m8fhLEPJGTV5GVF45NZ8LdKtK3Q1tF6GbHsxL+1DN8px1qF5Dmhc9etN6gieJmXvUrMx4zmq6ysOiZqZG+XkV0r4TLqeVfFCE/2pE5PVa40NgYruvioqrc28meSK4HzA1eXWWp6+Hl7thZcbfrxXE+JpA18B3Arqr6+jtIWZzjHQGuDvLj7VcvITncc1VGPUzxNTTlIhzT0XnrTFqVVxzXaecOXg9ad170m3jikwaAFU09aRcHginYA6CgB4bPFSrHxmoV+9VmJuDUspBGxVuKvrIfLUHtVSPGTU+7bSL1P2X8aeNdH8KWLyX99HEy/wBgTXxx8ZPjHN48vntbF2i0qPgDPL/WvP/EnjS+164Yz3EkxbqzsTWK2doBOMdq8fEYt1FZHp4fBRpO7LKfL8xPzUG8Cjiqc02OM1CZAzYrzz1TUhmL4JNWPOWsy3lqyrUAPkmHpzUXmCoJn3MeaiWT3q0BcXB5zSM2KiWQYpjyCgCVZNxxin/eqtH97NWVxVgMkb5a5zxJmTT7kY/gNdE43cVi60v8Aok6jnKmtaekkzCtrBo8c6tn2pQaRvldx7kUZxzX1UXofKNWbGtTkpjNT1PSmA6nbqbkUmR61RA/dQDTM44pw9aAHUA4YH0NJuoLUAdZ8MfFI8I+LrO5kci1kPkzDttPHP44rsvj/AKGI9Q0/VY+YrhPLLe45H6V4/uz9O4r2KTUP+E++EMsbOW1HScFh1JA6H8q+VxtF0cXDFx9GenRlz0pUn8jx5jz7dqTIo44O7PFRyNX1EXdXR5z0dh+6kZulRg0E0DHbjS7z9aZuo3UAP3+1Ix3e1M3Uu6gBG60bqGIpMigAooyKMikwCjIpN1G6pAXIpCaN1JTQBu9qRj3paa33aoBu6k3UlGRUDQUm6lyKTigepHK3FQBqlmNQLUagI3rTeKe/WmjGKdxMrzN8xr3X4J+HTD4KvNQZD5l1KwUkfwr3/OvCnjMkyqozuYKMfXH86+y/Degr4d8H6Vp+3mG3UPnuxGW/WvOxdTkVjvwkLu7M7w74+u/C9wLe73T2XTB5K/SvVdG1228QWq3FnJuVhkg9RmvG9a00ZIAqhoOvXvhS+EtuS8ZPzwk8fWuahibaM762FUleO59F/wBnxzQ5k4OKyLjT/srkoeM1keHfiBa+JoRGjeRdLwYWPP1rdiuC3yyda9eMlJXR4coShK0kZs0Zf71UNrRtkHFbtxHu6CqVza8VQit9o2tjNCybRmqkkDqciiO43fKwwKTdkVElvvEUFiyrK2C3Sla8Fx2+8M5rkfHFn5mmy3AcKYxkHNWfAOovq/h+KaQ72X5c5rO7aKsjauYSFytZkeZO1bTY24JqltXtxWWpQ6HcFwDinCP1OaeoCjrS7h6Vrd2IJF2RrTZLlQpA9KbNhvaqUzbelDdkHUgun8zmq45IGKfJg0iL8y/WuXdm+iRo2duGwSeKussca8daq28m1cAZqWRh5eT1rsirI53uZmoScn0rNaTtV68wzE5qg+0VxS+I6I7Ekb1KsvaoYSrd6k4qlsSSeZxipI2HFQLgNyeKkjkB6CtI+YalzzgqdM0kdwG7Yqt95uDUirtU5Nb30Mep578XFXy7dxxg4rxvUfEMdllUIkf+Veo/HWZrfQ4ijEMZMZr578ws3JyfesuVPc3U3HYu3WqTagzGRjjsKgUCmIeafVJJbGTfM7setSK3amLUir3piJV7UrCmq1O3UAIvy04GmM2KFegCSpVaol+anUAWo221OrButUVY1YDbRUFpnusZ5zRJIxbNK0Zj607AZc18ufVFWaRqYrHqetTzRjNRmMtVgWISaseYQpzVWNitPkkOKAGSSfNnNRNNioppfm9qj3LnOauMQuXY5Pl5pC3fNVfOBp280coFqGQs1Xo/u5NZcPBq9Gx9aGGpM2KyNUTzI5B7YrTyapXShsg1UHqjOWqPFLldtxIPR2/nUbVZ1ZfJ1Cde4kIqpuJ4r6qnZpHyc/iYjU9T0NMalXIFbamTHljQGNN+9S9OlACk9Kd/DTcdzS7vSgAJpM0M1N3UAObnHaut+HPij/hHdeUSjfZXg8idWPG0965DdTgx9Px9K561FVoOMjSEnCV0a/ijSW0XXLu0cABWLpt6FTyDWG1bGoa0+p2NutyWe5hBXzTjlewrF3bs0qPNGCjIqVm7i7ttG7dTdx4p1bkCcUtGRRQQFFFFBYUUZFNZuwoAXdRupq9KWoAKKQmk3UAOpMimt81MbAoAk3Uv3hUW6l8ygBH+U03fRI2eahpMET7qN1RBiOKN1CK1EnquDipZGqGp1AHY1EzEU9qhkbFGoHV/C3Qv+Ek8e6RaMN0fnCRwP7q8/wA6+xtRhHlgV89fst6GLzXtS1J1+W3iEYb0JNfReoNwc8H2rwMZPmqWPawkbRucVqlv8zHmucvbUNyRk11+pc7vrXPXijn61wnqrsYUYktplliZo5FOVZeorv8Awv8AEgqwh1I4btJjiuNkj9qqzR/KQBxXTSrypswqUIVVqj3u11KG6jDxMHyM/Wo5P3vcivHND8U3WgSIrbpLY/eUmvSdE8TWWrRgwTKX/wCeZODXuUsRGaPBrYadN+RfmVfWqMzorZxitSZY/LDnisq+QbWI7VtJ2OdHn3xa1aK30UWqSmOW4bYuK1PhjpA0Xw9HBLIW43deawfGK2d1rVrBdDe0XzY9663R1iWFBE42gYpR2Hc23w/c0zbUfNSx5PUVky0NZQKXb68U+SRfSodxk6UXBkbMzMR2qvKxXNWtyrnHNVZnzxUSYJFc81PbqeOKhRSzYFaNva9KmmrsJMlhjP4U25+6wzU/llVIFU50YZyeK7HsY9TKufvVUb3q1dP89Vmwa86W51R2EjmWLnk1Os29c4wKhWMGnEkcdqokeZFxT45PlxioalXGKpBqTr609nJXApIxuqUx7VJA5rp6GN9TyT46kto9uD3fpXgjR47V7d8Zrr7TdwWwOQnzEV5TPYArSQzGTO6pVGTUj2pRj6UzaVNMB3QVKtM27hT0WgB/CjNJu9Kf14o2igCMt0pw7UrIOKVV3GgCTbtAopT2pP4hQA7pipd24DPFMVQetP6dKlgfQIy2cgHFOVQRjFIrHaxFOjr5Y+tFkg3ZJqnu+bGK0VO5apyR7ZDxxWqLIXamSSZ4pXYdKhkXrV6kFa43Z9qqrJ83NWJWIzVJl+bNXEkvqd3Ip++oIGwKl3Ggm7LMbcZq1HLyBVOBTgZ6VZX6VkyixuqvMu7nvUq0kq7eaI6CPGvFEPl65dA8c7qya6LxxCY9ckbHDrmudr6mi7wVj5SsrTY5W3KSaXd2pg6EUc1uYD0b5uak4qJactUBJu+Wm7s8UMxphbHNJgPpNtIrFjTqaATbTTjvyKdnFMb7tAEcj9AOBSKoWmkfNT+mKksOPWl4pMmnUEBkUZFJuo3UFi5FJuo3U1moAdupGoVqDzR0AYrUu6m/dpN1QA4tSFvSmsaONvWgAElDNTN23pSM5xUAO30b6h3etGRRdlaj2ao91Lu7Um6i4C5FJxQW4pN/y0ANkNRbqfI2eai3kUagDNzUEjAZJ65qRmOaj8syTRoPvMwAB9zxUN21LW59Yfs26GNL8B/aipD3kpkJPpjivQtQkzmqPguwGgeDtLsF6Q26KT3zgZp97cBsjNfM1pc02z6GjG0EjG1FuTWDc/MTWpfTbifrWVOw5rJHWiqwqvJHmrFRyGmMozL8pGOKpbnt5A8TtE4/iQ4NaMpDVSmFXGTiS43VjWt/iNq+nRiOXZPEO7Ak/wA6NW+My2toSunsZicAM/FczcqPSuZ12IyTW68HLc4r0KNVyep5tejFRukdp4XEniKR726JedjnPpXp2l2sdvCqgfnXHeA7AxWI4wTXdxQ7VGD0r1uZcuh5NlctqQ1O3e9QDK07NY6lag8nPSmO2OnFN+9TW60mGo1smq0hOeat8DmqkzGSTCjvUMET2qr1rQhlC4qnbW5C5Y81ZKFVzXVTjymDldlhrgdKp3E2VNMYnNR3CjbnJpzeg4mZd/M9V9tTTNuYimfd5rg3ZtcRWI+lDN3pC27gdaPLO3NUAbiasQr0JqNIh1Oc1et7fdjFawV2RJk8KjbkDmi4UrGzdMc1chg2rlhWR4t1OLSdEuZWbB2kCuy1kc17s8B+IGofbfEFxjBwccVzJj3LU91dG8upZjyWYmhV9a5m7M6TMmtD15rPmhOcEcV0jKGXAFUrmzoUiTDVirYxxUy06aEq3Sotxj6jjpVgTqo60cUq/dzQTQA3Gacq0LUq0ANx60qrTm6U9VC1AAvvTttC0tAHusd0FBHrUyTVmwMW61Yjz3NfOcp9ci+kgqOV88GmIy+tRzNuYEVURA6rgk9aqSSdalmeqjmmBXml61W3bjzUtwBzVdV71rEhlyKQcCpd3PFVoeoq0o4qWMmiYrircfzVWhUNjNWV+XpWbK1LEfFE2GQ/Smq3y0detZhqeb/EmHbdW0gHDLg1xdeifEO38zT4ZD1SQ/4V53u619NhJc1NHy+Ljaqwpm7tT6j/AIq79TiJVp1NX5RSg0AO3UlFFGoAq80+mUu40IAao2btT271C3BqWAbRS0UVBTEPapF6c1Ge1O7CrJEJopjfL0pVbPWgB1M3bqGbFNDUmNDtxWlDHFMzmlWpKDbTW+Wn1GzetNAIGNKeVqLdjpS+Z8tQwCkakD0jNSKEzjijdTCc00tRqA5vvGl6LUe6mNIc1IEpkPSmMx6U3d8tN3ZoAdmmt60bsCm+ZkUANZq3vh5pP9ueNNKtmG9TMGKj0BzXOyV6v+zXpYvvHEt0ybktYSR/vGsa0uWDZtSXNNI+nJgYbdUHAVQKw72YDPNbepSYj4rldQk6nNfMSd2fTU0rFK6mwcCqEjBs064k3VAzDbSNBGOKgkc08v2qJ2FXECvJ3qvMpqeRqqTOasCncEGqUFkt5eRgJu5yasTMa0/D/lwxliMv7100tzixEvdsdloUC2MKBmOa6OCRpOP4a5GzuvOYAnpXW6dtMa+9ejTba1PGkrFlVz3p1KFFGw10MzGbBSGMmpOKjeTb3qWBHJ8qn6UlvGOuKbtMzZ7Vbt46cY3ZEpWI2G3nJo81mwO1WJYV2nmqb5iBxXU3YxW451qK4U+XmkVixGTRcN8tcknc2iZEmfMpWBFTOg3ZpjNXOjUamFYE1O0iqvtUDY61GSXOAKtK7JbLMeJmAXpWzZRlFBxWbYwmPGB+dbNvv28gYrtpwtuYTkStIIxkjIrxv4veJlmcWEXb79es61qC2FhJIcBtpxXzV4gmku9UuJZTku2aqpKxNON3cxI4flNSbCtWI4SWz2qVowF6c1wt6nXqUwpprKSTxVzGO1NZQ3ai4amPPalucVnTW5HaupMIZelUpbPOeK0jIixzbZTp+tSLird1a7WPFU9pRuK1JHqBmpl4qJT+dTVBYu2nDmkX5qd92gBVWl20q8U/mgD16KXb0qdZGbvVBGNWElr58+o5i0JCtJ9oqu0x9eKiaULQHMWGk3dahkcVCZjkc8UySQtnFAXGSNuPFIuNpqJsjpTo2PHFbEPcsQqeDVpenSq8TFSOKuRnctZMB8ORip85qKMVJSLJFbbSPJ8ppjN8tVpLgrnmosQ5GJ4ujFzo9wOpUbh+Bry7dyfwr1LU2ElvMh5DKRXl0kflyMp6qa97AP3WjwcYveuG4033paRulemeaPX7tKtNB+WnL15qgHUUMR2puTQA6im5NGTRcBGY03GetDdaKksKUrxSUjMaCBM+tG70prdqeqigBrZYUm35c1JgUx/uilZgR+tMLGnbutR5OahlpEid6du201flp272qkQLn5aibHOaezfLVdm3Gh7FIRmweKbuNI3Bo3DbWZYbttJ5h9aaSDSZAoAUsaTdUbNTS1GoEm80xmOab5lMaTbUgSFqTzMcVBvJ5zRk0AStJUZY9qjZjn0+tKzYIHTPvz+VHMMe0mRjvX0T+yvp/l6fq96VwXkCAn2FeE6N4S1fXpgllp1zOSeqIcfnX1h8HfCVx4O8EpBdxmK5kZnZT1BPrXnYqouS1ztw8HzbHUapKNp9K5TUJjzW9qk3ynmuXvJN2c14HU+hhsUZGLVB5h6U6RjVdmFalMcW5NRuxpN1MdqaERyVWmarWQaqzKPWn1JZQmqzYMfQ1EsLTSYHIro9P0U9666Z59eV9CzpMZ3Zwc12OnEqgzWXp9isfbFbtvHtGBXdTZ5cy6uDTtu7pVdWK9aesxXpXUYEpjGOtVHQMeKl3seKVYGxmna7C9hqx8YFSrC696WPA61I0w2n6VuvdRg/eZVl3L3qr/rGwafPM27HShVCru71lJmsUIY/LHNQSNu+lPlZ3PTioZmSNTg81zlogkxuqBvlOaHmHXFKv7zoKcaY3KwJmRgvrV2G2AwcVFHAFwTwa0LdV45zXRGnqYSm7aFmGNQo4q0km3jgLTFYeXwM1n6xeGzs3Y8HHFdmkVc5leTMDxlqyXDfZo+e1eR+ItP3YlRSSGwa77JubgyP/ezWJCqXH2teGVJCRXmSk5NndHTQ42z065mBxHx60XVhNCoLRnFdpDCNuBxTXtjJkEBlx3FY86LscHtGM/pSBVb2roNY8OHb5trz6p/WsEQ44IIYcEU2A5FC+9MkjHUCjbtNPjbc2G6UkyjLu7MsucVi3MJjPSuymhDLjtWRfWPykgVrGRLRzBYq3FTRy7uKsXFrsPSquwqxrcgtKPSnqpbrTIWG33qwFwM1A0MxinKM5pGpKCj1QMVpwZ1qCOTd1p/mndjNfPn1BKZckio8mj+Kn7R6UAQuxpVp8mO5qJnP8PFWQObHpTkpqgt1qZY+OlAE0WGqzCo49Kqxrt6VPHJtHPWoAslgp9qY0wFReZu7U1wNpNADmuD0qnPJ15pXkxzVOebrzVqJm2Vrps5BrzzVI/Jv5h+Vd1cSA59a4/xDH/pIfuetepg5WlY8nFq6uZXNH3uDSUq9ea9c8kcvy07d7VHu54pVY+tCAev0pSRTKKrUB2RRkU3j0prVICsfSnLTFp1AA1MyTT6bgCgBKf2FMpdxqkArN61HI3TFIW65qJnNZSlroWhN3WlXGajahagonZsdKj3t60hcjirOm6PqOtSbNPsp7s+sMZYfnTlJRW4lByehVeQ9zUW7rWhrPhvWdDUPf6ZdWiYzukj+X86x/MyMjoaj2il8LLceXRkjNuNJuwKZu96Rm4qtSQ3Uhaoy3oMj6UsavLwgJPoBzUcy7jswZhmm7z9B2NaNv4c1C+XKQsvYbhXpvw4+CsmpXCX+o3AitoTuaPZnNZSqxXUfK7XOD8P/AA88QeKo1l0+wd4C2DM+APeu8tfgLHYzD+2NXhWPHzLEfnU46Y717d9lWaNbPSytpCvG6NQM1PZ+B7RmDzYnfOd0nPNZ+0uZSkfPMnwTMm42Wo+eu44/dHpmrVj+z1qN5Pl72OKDt8p3e/FfTdv4dt0KqkK49cV02leHIgVdkUVlKuoo0pwnUeh4T4B/Zts7eXzJ7c6g+7/WzjC/gK9a0r9nHwpFfG+n0yGe4JB+78v5dK9Ct1jt8BQoI9q0ra+2cE8V5lStKfU9enh4013ZnWfg+x0i1YW1nDAirwI0C/yrhvELeXMxHANeqy6jF9mkXPJX1rx/xZdATPg8ZNczOuC1OT1KZeQa526cc+laN7NuY5NZM7Csup2lSaT2qrIxq1IapyHrWyExm4+tIX9abuph61QhWfFVJmPrUszbaqs5bqauKuyJS5Vcv6bGWk3AcV0llM+7BrF0q4ihCoV5PeuitYtzZHIrsjE8apK7ubFrIG61r20g/irFtYGHatSONl616dOjpc4J1LGgzK3SkyKjG1ehpp9mrp9l3MPaFjipPMH96qi7mqRYcrVKmkJybJNy+tQyShTxSSRmMDJqncTBc5NZTfY0RJLIhyTVSW6UcdqrTXJY4XvxUTRlutc7LTLD3hKnb1qptkZi3JqzDDxnFXIIwO1aRh1M3Io21q0x+YYFX/syQgADn1qcKF6DFPCKeozWxN7kaW/mYzV6KzUR9agjDSHaver8cPloC7BQOvNaRdiXsRTGO1j3M3vXIa5qJvpjg/u16CtPxBq6TZjQ4A4JrmJZN3yLXNVqN6IuEbFVsrG7D+EE1ynh24NxHqT9RvrrdUxb6ZMRwShrjPh/Cxh1BW53EmsoR0Zq3aSNa0k8xQc1Z3FelZcEgt5mU8c1sRxrIikc5FcMtGdSI45FiYsRkHisXXtE25uYR8rdQK3ZoNsZOKgVi9u6MMgjFNSZMtzhGjJ+lMCFWzV+6t2trh0YYyciq8nA6VRI9MSR89aqzLkle1TRsV6cUjJu5HWqQGZeWYdQcVjXFsUJwOK6tl3rjHSqFxZhs8VtCXRktHNAlTwMVfhYSKAetOmtRHnA61BtMYzXRuQPkj2mmKOuasJiQDPWo3ADcVBVz0KNiO9TrycmqsOTVgPtrxT6PmJ93tQzt61Es3vR5hoK5hG3bjzTl3HvTNx9eakjbHWgkswx+pzU/wAvp+tU1m29KX7SfWoLui0z7elMEwyKpSXRPANR/al5BZQaahchyRpmYY61BJcgHGeKpBppP9UjP7qOKsx6HqF1giPYp/iNVGmzGVaPchlul5ycCs+W4DZw2B64rpIPBrNhri5AHdR1rUt/DdjZqG2b2Hdia6FTOOeIj0PPlhubhsRwyP6YHFVta8KXsti9yyhQgyVPWvS7m6WH5YlVcf3QKzbovdQSR7SdykV0U1ys46lVzVjw55CvHQ00SN61PqELWt9PA45VzVfpXrx1OAf/ABVKtQr60/cfWmBJRTFYk80+qQCMTTWJpC3NITUgKnWpKiU7ad5lADmptG7dSNQAtI1Ju9aaZKT2GtxjUxjtokk2jNQNIZMc1g9zTUk3ZpVqIMak3YFahqTWtr9tvIIMkGR1X8zzX154F8P2Xh/T7e3toVjCoCSOpPrXx3HdPbXEUycujAr9RX1D8N/HEXifT7dY1ZLpVCyRMCCMdxmvDzC7Vk9D1sClds9XmtbO/tWguYI7iJh80bqCDXjnjL9l3Ttd1GW60S9OkiQ58hoi6Z+pPFeuWuUUHP8AjW1byAwj+teFGtOi7wZ60qMKitJHxx4k/Zx8YaHveC3h1GFf4rdsMfwNefSeG9Uhvfsk1lPbzf3ZExX6DXEcci/dAb1HB/OsDUtBs9QP7+3jkZejMvzfn1rsp5nU2kcc8DTex89fDv4I6YtvFf8AiFWug4yIgcKPyrd8UfD/AETTbiGfSrVIIOhRRmvUr7SQtuYkG1VHHpXDX2m3f2gx7JJF6hVHFH1iVS7ub+wpRWxzdvpUYwqod2PSvWdK077BotrZIrK0wDye4Ncxo/hq9+1wyPbOU3gmvR0tZpZt5TAxgA9hVUqmvvM4sVT5lywILXTI4cBYwoHpWpb2O4g4xUsduQQTwKtLLHDitamIWyOSlhOsiSG1WPBI5qy18Il4OKzLrUlVTg1kXWr/ACkda8+VRtnrU6SirJHQtq4XndUba7jOGrjJtaAyM4qhJrXJ+as3KTOpQVju5vER2EbvauJ8QX3nsxzxnis6fV+vz1mXmpb1xuq1cOVIp3U3XmqEkmadcTBs1VeStUhiuxqtJUjSDFQSPVoTIJDyajaQ+tPlYVWc1RLCSTdUun2TXk20ZIqozGRlVRzVh7K6tvmQsp9jXbRp3Z5uIqNKyNuLRW25CnI7Zrf0eJo1w3A964aPUNRt5MtMxP0H+Fa1r4guP+Wm0/pXdGlqeXz6Ho9sPcVaaMHo1cxpNybxchyK34wWXjrXoU4tI5JtNlj7P/tVMrIvaqi7h1NTH5lyauXMiVYtIyUklxHApJbisy4vBENq8mqbF7hsPkr+VR7zHoi1daiZ22x8e9VvJMnLc1ZjhjwABU5h2r0o5bBzGabcBhgVKlqzMPTPNXFhDEZFS8R8YqVG7J5mVTCE6dKeuBjaMVNtVuQtCgZHFa7CBVXHI5pdpb7tI7L9Kikvo4VOWrLmLSLUP+j5ZiBisXVvEAlykTHHRjVLU9We4DBflT+9msJZXunKqML3paydh7bltt90xGcgmmNCYZMCtXTdPJ28YqO6tVW8YnnaKzrR5RxlzM5zxLO32Hy0+8wrO8GWHktdZGMrW1qEIlYlhkL0pNDhWNbqToNvFaU/gbYp7o5LXLaW3vAVUsCe1bOlykW4Z+MCrk0YlUPgGqE6sMqDgV5UpK539C3JdKynaeKgikR1YLw1UlRkU4NRQyNDcAk/L3oRLIPE9mVWG4Azxhq54fOvpXeX9t9s011AyMZWuDaMqSp+8pxSGh3l4GRTgvFKF2rmkZjiqQwChaY0KydsUbj9KmVCyggc0+pNjKurDjIGazpLc5xjFdVHAz5GKrXWljOScV0xkZyRzUluVXIFRRrnO4c1tSxrGpB+as/aHkwBgVrcyOsgnI60/wC0Gq8Um7tUm72rxj6Yswkt1qeqsUgXrT/tFGo0WQyr1qN51qq11z1zTrO1uNTmEdvGS2cZPShJyIlUjHcWS625PSrlrp99qAX7Pbsyn+LHFdhoPw/hjjWa+fzZAc7B0rqlWCzhCRqqqBxtFbqkcNXFcvwnn1n4HuZNpuJAhJ+6tdLp/gmxtI9zx736/NWyLhAetRXGoFVIHNbxpnC6s5bsgNnb2qkJGqj2FV5JVzgUskzTAnOKpSSeWenPrVOKRKJpFVfmbrWddM7N8rHFSszTMM0PGQM1nKpbRCsZ6qFkywzTpLhY144omHzdKpzAtkZxWfMyzy7x1Z/Z9eklxhZRkVzvFd58RLPdbwXH904JrhOvSvYoy5oHLONmJ+FLSc7qCa2IHr96nc0z+E0ZNVqA1j60AihqQcdKkBfwo4pN1LuoAUfL0FIzGmsx9aazH1oAczFajZuKPve9J9nd+grGUjRIrs27g80ijHQVdh0yRm6HmtSx8NyzLkoazuitzCA6fLzUptZmxtQkV2Np4VVDllya110NFXG0VEqiWxSizd+DPw/sj5epajEs8p5QOMgfh0r22OO1WYPHbxREDAaOMKcfhXm/gy4+zWaxBsEdRXc2826NWr5uvKXO7n0GGUVBcp0Md10Gavw3oVcZrmY7rnrVpboeteXPVnoROjW6Dd+KJJFxmsOG996sG7B71CiN7Fh4FujtPSrlppkURyEXP0qhbzDOR1zWjHeBV5PNbxlyowlroWljRfQU2SQR1UkvVHSqV3qHUZquYjlNCW8UJwazLrUtuRms241IBT81Y11qROec09yoxNW81bg5NZFxqZZT81ZlzqBZTzWdLeHHWqSNC9cahyfmqob0n+Ks97jJPeoXl9OKrlAuXF171X87d15qq8m4c1H5lapCZPJJULPTHmqvJN71Qrk7OMVC8lVZLnkjNV/thLHnIrXlJlIuSSDHNQSMTgLUXm7qVNzMMVcY3ZlKairssafCZLgc4xXRS3booW4h/wCBCsOCRLeQY5at63uDJGu5cg+terTps8WtUUmRQLZXnAlVJPRqst4fWPbjEn+7TW0GC7XKjafakh0u+0+QGCcsvoa9CFNnmzqWNTS7GWzb5D8vpXS2czYweBXNwale26fPCr/7tatrrttJHiRSje1dXLoc3Nqah3t1FTqCeKpx6tayLnzcfhR/akcfSRTUW7lXJbi3IbOOKjhQK3IqN9aSTuMUqalaBd7S/hT9Clc0FC46Ujbm4AwKy5tetQD5cm72ApLfVGkOVVse9Zso2YYR3605rYMQS2BWRJqdypwkWR6moBqE7MfMO30xSA3SqR9G49KgmmVUb6Vk/bGVhkkiorrUAqnewVfapauVHzJLjUsbgOtY1zet8zSPgelQSal9om2wr+NPXSvtTAudzHtTVPqDnbYpCaS+kwPlj7mtaytRDtAXINWrTQ9mPl4rWW1W3jBwCRVaRIcuYZa/ukJYY4rGuWPnSN3Na91cIqnJ2jFYrsbmXC8VzVZcxtBcpRvow1u2Byah2fYNHkbozVsyWa+TgjJqh4jjCWkdunLYy1X8MCb80rGTp0gmhK9+tRXkRUEijSiY5CD9Kv3UIftxXkyjrc7IyMdoztBqpNb7lY46c1tNb9qqTQlQ2RwRVLYplvQ5Bc2hjY5OMfhXG61prWmoyjGFY5FdTo/7mbAO0GovFcPmwpPGu4jg0xdTk44WbAPIoeJVP92kkklYqQNo9KXyGkwT19ag0QwqjcYzUqsI1O0Uv2fbjvUqQ+1UtxEatIw/+tQ0JfOatCPpUqw56CtbiZizaeWVjisSaL7LLk9DXaSQ/LjFYt5pnnbvari0ZWEhm4qTzD61UHHQYpzTBetcHKe5zFhpqYszM20DJqCPfcSbEGa6PSdJS3w7gM3XmqjEwqVuUTRfDsl9IHn+SPqB613ul29rpkKrGoVvUCseO4CquBirAuvl61tE4aknU3N1tQ7ZqN77cp78VlRSGTBqzCjO1XzGFiVbptw4qfzAymjyAsfI5qNYx2NT7Sw+W5FKxHGcCq03erUi/N1zVaXGcVzyqGsYDUYrT2uF2nPWom4U1Fw3ao5h8o24YMwxUEltux2qfbucCory42rheKcZCOd8YaSLnR5kHJUbh+BzXj/Kmvbb5nuIJFPIZSK8Y1O3NrfSxHqrGvWw0tDlqLUZuyPekqNSaWu4xJATS7vao1NNZj60ASs2aSot2KXeagse1MJxSbs0DJ96LgG4+tKsZkbAqxb2Mk2MDNbem+H3kfJXFYSmkVGJl22nk9Rmti10ctjCV0NroPllflH5VrR6ftAAWuWVU6IxMWz0dI8EqK6CKxVIV2KPeljsyOoq5GpUYHFc7qFKJUjt9pOV/Slki3Yq80fTNJ5Yx0rJz1KtYgsWeG4UIcZNegWN5/o6g9cVyekRRtK25QT2roV+TAzXDiJXPUwq5YmrHNz1q0s3y1lQyVZWX5a82SPRUi19s8vocVZhvS2OawriQ9QcU63vNowTTUQudVb3QHepWvh61zq323vSSahx1qHERtTalt71QuNSGCc1kSahu6mqVxeZzg8U1EDRudQBU81kTXuc4PFQS3GV61Skl3cVvGIak8lxuJ54qCRxtqHdSMxYdatINRPMprNRUcjbaom4OaY1GSaYz84qoibGTVXap5OagbrWiJuVJIyWJ96iVDk8VrWWl3Opz+TbQNMzY+ZRwK6qP4ezWcJ+0D95jJB7GuynSnUdkcdXEQp6NnE2dv8AaplTcq84rpz4PVrXMUuJMdRXOa94bu9NuPPhdgoPatjQfEVxHCiyDzDjFepTwqizyKmK51Zhpvg64W4Jkctz1NdbZeHWVPmGabpuvQTOquMP6Yroo75Ox4rv9lKPQ4faKRUt9H8vjFWDp4PBWrCahH61Kt5H61auuhjJKRVbTYm603+wYPQflU8l9FG3LVJHqVqq/NJn8apNmfKV/wDhH7f+4PyqGbQoUPC4q7Jr1ovWX8q5PWfiZa2dz5KQySv9OKHcfKdEuiovYYpsmk2qnJ2msqx8XG+j4jYVY3SXHzEkVOpcWi4sdlCPlgBpjSM+PLjCiqm11HJzU8cTSR9TS5WNyQsjN0ZvyrOlmCSY2lq047Xb1OaRrWNm5AoURcxkzPNMu2IbfpVYaO8nMnJ966SG1RGAUde9SyQrHywzTtYNznrXRVVwR1rZt7FYMGpYVRs7RinSTJHwTUylyocY3HrIE+lU7zUFXPrUU94dvyjiqaqZpMsMj3rklK5uo2KjCfUZsHKpWlDYCFRzzVuK3WGPd+lMVvmJYhVHc9BTiURzKsS73IVF5OfauPk1A6hqEx7Z+X6VQ+IPjZZCdPsnzt/1rqeDVbw3c/aLeJ+/Q05vSxKjy6m0LUq4I49a0Xt90KsBzUq2pdQcVchtz5JFYSp3iXGdmYvl+3NV7q3OCe1abLiTBp11a7oGI9K5Ujp1OdCeXIpBxV1rdbqxlQcnGRVaaMqoBOSDmm2eqLDcIj8LnmkGpy7QtGzqy42ml3Bl6VseIIBDdsQMpJ8wNYirjPpUs1jsPGG9qmWMN3qCpVpJ6jLCwipI49vWmQuQw71Y+8w4xVmb3IpfpVTyvMb+dX54/lPaoFUKuR1oJONW4PrUsMbXT8CoobcmtixttvTj6UcqOx1HYuafZrb5bAzWnDMOveq1rbtI4GeK04NPHFS2YvXcdDIXxV2OJmHSp7LSdze1acdj5fAXNZcxBStbduBWrGohX3qS3sfKUsx98VDcKWbg8VlKTKjEJJc8VGnU0mw0oQrzk1jzM15RGXLVWlTmrygHOaVLUSZp3GZDL+VJgelacmn/ADVVng8tgMUyCpj5vSqdxCCx7mtCZdtZsjHceau4FRoiA3tXlnjixNrq5lxgSjNeqTMeRntXD/EayL2sc4H3DivQw0rSsc1SPu3OB3baN9QmQsop38NeqcZKHo3ZqJalVS2ABk0NjQmN1KsZJ6Zq9a6XLMwwrGum0jwk03zMuD9KzlVUS7HLW+myTMNqmt+x8KmbaWXFdrY+Gkt1HyAn6Vr2+mhRjGK4p1zWMTlbDw4sI+6CfcVu2ei7ewFbEdiv8IqysW0YrklWudEYGctmFGMc0LCVbpWl5Q+lL5Q5xzXO5l2KPkkryKYI9rdKvNkds0xk3Y4xU3GVNp3HikZSat+WRmmbM5zUhYjsX8mbJ71vJJuwax7ezNxJtXjHOavxsVO09uKxqx6no4e9jRjkqUyHb1qpG9PaSuNxO0J5vl61WiuPm5NPmG5c1QY7Gq1EDQN170xro7etUfMprNkU0gJmuveo2uMr1qu1MbrVgSNL2zxUbHmkH3qc1AmNbpTf4aG+7UZY+tNE3EZ9tRM2VzTz83HemNxxVBe4CTiopG61PDZz3kix28Tyuf4UUmuo034Z6rcxmW6QWseM4brW8KE5PRHLVr06XxM4zc0hCoCzZrpdB8CT6p+/nk8mIEHyz1atXTfDdrps0vm/vGXoSK6HTb6MuYmUoAcAmvahlzUeZniVMzUnyo6Pw3pNlpcPkW8AhOOZO5qTUbN7qRiPmFU45mh5V8g+9XI7yRUB3da9GlFRRwVJOTucnregGaMgx5HpiuG1LRfsMgZVwPQCva7gLcw8gA4rldc0H7SreXya6VFbo5uZ7HD6RIjTBmUBh3rV+1ss2O1VW0aWzuBiNjWkLXfHllIPrW3MQT25DdTVrcPSqdqoXqasfe6U27hsEljJN0BqFtDf1rTs5HXqSatbi/Q1DAwI9H2/KTzUd14NhvJA5C59cVufZ2Y5HWpBI6dRUSY0ULbRYtPjwAv5VKF4wOKsOrSd802O1ZupxWNzZKxVktZOwyKlt98Y2kVdkkEMe0HJ9aq+eW4xSuOxMxjVRmmqIyw+tCIWxkVJ5NFxWsP3RxqcHmo+JT601owpwTVmGFdue9S2aIqSMIckDFZ86tM2QK0riMM3PSo5tsYAUc+tc03qbIqx2o2YYU/yVhhz1NLuPrUVzeRQoTJIqhRn5ulZFWuPab5CWYKB/E3QV5p48+ICqXsLGT2eRD79qzfH3xQa63WOl8RD5XkBwTzXBKrSDLHLZyaDRRRetWM0hZjkse9dv4JwfMiPODwD2rjdPh4BIzXY+D4ymoKQCAetaRVyZtcuh6VZQF4hV6OEKpHtUVj/AKkcVZUZPStLaHJzamFdw/vjgd6csJaMipr1cSk+9CttXJrzdmdyehzOrRmJmPQVz1ywYo/oea6rXrOa4+eM/J6CsCbT28sArjvTZpEtahGL7S0cDJXv+FcwAeldfp6hrZoT3GMVzF5avbXToeBmsZGsX0Itp4qVAe4pnmBWxT2fdjFQaFiKrEZyTVSFqtRsKdyWSTLuWoIo90mD0q196k8vbyBzTIOPs7cnrzW5aWpbCqpNWbPRD6VvWOniPHrRUqIqJVsdPMfJFasMK1YEG3sBUqWobpxXDKZryk1qVjHvWnZqJDyOKyvJIOFrRim+zw4/iNEZkuBPeRKoGGqhIo9KkaZ5Oopm0mlKXMWokfl+36U0pU74UDJoG3aagCsVwKkhbaw7Chh2pVX5aALLbeGqhcR+axqfdik27uau5FijJAPJ55NZElv7c1uyR5OKryW4PYUuYDnprc81z/iixN1o9ymNx25H1FdpcW3XIrPm037QjIBw3B+ldNOpaSZEo6Hzu2YyRg56HPanqjtjAzXd6j8OZYNQlZzmJmJTbWjpfgiJCpaPf9RXsutFLc5FBnC2OiTXTD5WArqdN8IjarMvP0rtbfw3Hb/dj21rWulhVGBzXDUxF3oaxgYWneHY40XYnzepFb9vpRjjGBj8K0obTy1HFWo4zx6Vyuq3obKJnR2LR81Jt21pPHmoGg+bpWMpGiiVdvpxSeWTVxbfd2qRbX8KzuUUBCak8n2q/wDZB2pfs5xRqBmi1359qa0IWtEQFc05bVNvTcTQBjNGTSpDk81qyWHdVx68VAtq27kUuYu10QW0fkyHBxTmUeYeKkkt2jORRtyuSOaybO2jZIF7VLUK5X3qpe3UsMZ2daSpuWxcqiiaDLx7VTuIsrxge9YDeIrpc/MFxxg1jan4suduwSHcf7tbxw8paE+0VrnUm4SM4LKR/tNipPMixw6k/wC9Xmf2e91SQvLLIoz/AHjWva2MsIA8xiB7mtZYdLqL2z6I7CSRB1ZR+NQNcJuwWXH1rmZopZWwJG/M1NFpMsinLMfxqPYpdQ9rI31uoi+wOpbsM81cWzmlHCHPpXA3Wj3NvIZUkZXXoa0tF+IGoaKwS9ja6hzjcD8w/Guunhqct2cdTE1I7I65dJu93MJx2qRfD11MyoqbT65rU0XxZp+vRlredZHHWFzhhWwrASCu+OApNXucE8wq7WObk8I3MLASNyegjXca6Xw78PUuG33lpIygZzI+wfjU93r1xpkIWDBLd8ciqU3iKe8YK90x3Dlcmt6eFpx2RyVMZWkrXPRrW10bwzAu9rW1BHHl4JP41DJ400m6kaKGBrk9ODXmskk3nJudnixgBjwKm09/sd+Hx8tehGmkro82bd9Xcn8XeIBYXBb+z0iRj8rZ5/GsvT9WkupImlACuOAtbviDydVtcFO+7pWBFGsU0aKvCjI4rpptONjmlo7mrDrUllK0bKWToC3Nben6xBdbVEq5/umsCWD7Um48CseOzFvfGRHIIPY1lKmnsdNOp0Z6d9q/d4A6cUyKZc8iuVstekVQkpyOgPetm2ulmPykGsdY6M6NHsaMsMchztXP0qhPZhsgKAPpV+OhlDLx1pqQuU5u70mSM7kHHtVWPzUblDXUSM2MdqgkVW6KAfpVqRHKY8d0/wDcqeJ5GXjNW/sqeg/KrkFqsacgUcxKRQjmKdVNSNJ5nQVe8pPQflTfLX+4PyrPmLUSrGAO1JIGbpxViRVjNJuHTFZNmyRTaEt1NLHahWBPODUzRnPWlAKdeaQ+URiOgGKljT5eear7zvxila4KZAPNArahOo9KjWYpxmjcWUl2xVO4u4YQWZ+BzUyZoia5m3ZGapSXAXq2ayr3xAkrMkOSfWs/+0HKsWJ6dzWDLRf1LXksYW5y3avM/GHi6dYngWQvLKMFVP3e9HizxSNNjaWU7mJ2xx/1rhLG8bVLh7iTO5j1NCKRUhLQzfvOd5zz2rXt4juB7GpZNNWdeACe3FSaWp+aOQc9s1SGaWmrXX+G28u8jHrXO6bAq84zW7pbbbyIjjmqW4SWh6VYsfLIzV1cmsvT5PkBrQVzxg1T2OVFPUF/eVV9u1Xr771VY03Yrge51x2KlxEeccCs6a2MikVtXGF4NU2TnjioKvYxYYjDKD6VneIISziRRXRXEIHIAFZEytcLJGR06ZqGXGWpzDD5gcU9V3VNJB5blG6g1Ht2yYBrnOokjU81ahXnmmKo2jinplTVrYC3t4GOKMFaRSdop4YN+FUSasUflt04q9HCrdOKasQqzClebzHRyjWU05eCMVKY6aI6gcSeORV6gflSt+8YemarspzT1U7Sc1A+UsSMqLjPNMDfKagyT15qWP0o5g5RrRmTvUkduVXnmnquDVlPumhSJcSm0fzUeWelWVg3t7U5YQMjvT5itSp5WOvIqURgrgAVZEGV5FKIAvSjmDUz3h9qje3+U+tabQnaeBTPJx2o5iTKa19RTYbMMxHStbyg3GP0p6W69QKakS4mHdaIkg5Ax16VVOj+T91eK6hos1E0e3r0rTmZnynOpYsrcg/jVqGz55rVaPzBjFPitdwGeKOYOUp/Y12jNKtqvatMpFDhc5amFlbA24HrRzGiiUDbBetRNb88VozR+3FQbBu5rOUi1HQgWH2qZbfd2qdUU4rQtbdXZRSixNW1Ms2pwMClW1bPIrXazCN161I1rHtG44rUlMwnt8Z4oggA3cAVsrZxySAA5pk9nFE2AagozfLzkDmmNajrgD8KveWinrUqxxsp5oGzGkt93aoPsYNbrWaBTzzVWS3x2qCkY81sI1OBWTcQnDE810ssWKoXcA2ngflW0ZGcjz6+siJG5xmsxdPHmbjyK6/UrMOpwMGueZWjYgjvXTzaGsJdByKAoGM0+mRU5aR0IckW7kCtKzBC4NU4+lWoG+YVMti47lp7dZkIIFY99oEcik7f0rejZfxp0yhlwKzUnF6BKPMrM88uNFl0+686BmjlHIZODW7pXxGvbAiK+Q3CdN68EVrXVirLuPWsDUNLVzwuRXpUsU1ozzK2GUj0Cz8UWGvRo1vOvmY+4x5q7pukRzXHm7yrfWvFfsk2n3QlgBR1OcjjNeheFfiHCsyRX0YjbGDJ2r1YV+ZHk1MO4u56RJYK0Y38Ad6fb2FgxQtIT6gVTOrQ6lCPss6yJjllYGqEz/Zm3xsTWsb7o5JRWzPQ7fTbBrVSIVdMY6DNYniTQbeFUktozG2zjAx0qroXjCGOMQyrg9CTW/ca5bzWoV9rgg7TjnFXCUlIicI20OBtXkkjIbIFN+yjJOK0p41yxQYUniq3K9q9FxutDhTUXYoSW5Vs9qI7q4tZQ0bEj0zV6RdyZqqsXNc/qdF30OhsfEIeHMybNo5K81b0/XLTUoy8Equo4O2sDSWSKdlcDDcYrmvFWm3ngW+/trTVeXS5G/0q2TnZ7gdqwZupOx6T5jSbtvP41Gm7dt71xem3MfiKKO+0zUpUB+9GDmlvvE19pUhwS5X1FOKbYuY7lYz6U8SFeozXDaX8RLyVV8+1RV9cmtGTxmG+VYcn60OLTBSR1a/dqKZ9vTiufj8RS3Ue2BcH3rFvNe1dZfLePbH/AHgKXK2aOSSOyfdncSCPemNcRocB1Lem6uctbme6OGlbFZd9p89peeakjspP9403TsZKt2OxfVI16mq8niKJeBGWIrNsWEkY38n3qz9jVuQKv2cbXH7Z9CKTxBIzMYrUk9uayrrxBqMlwqLEsZ/3c1sRxiN9pHFD2aLIHFRFRuTKUmjltC1TVrrxA1vdSEwruBGOK3tUiSS3ZFOe2aZdL9h1SWVRgOmOKgvLseXxxWNdq+htSu1qZlrZiMk981keKNdg0W3JcgyEcL61B4g8VJpqOqSBpccKPWvMtUvLrV7hpbl8nsuelcrVjrUTF17U5tYvnlmyR2XsBV7QVxCKp3Vmd3HU1Z0eTyW2H1oRex2WlwiZQeAB1JqldSQC+U2771B/h6VNIzDR5zHw2ztXFeHr6SG+8mUnDk9atDuemWMisdyj5SK0LRitwjZ/iFZVkot2Cn7jDNaCv5e3HPINUhN6M9GsZvu/StiEdD2rnNIkNwiN0BWuotYSUHeqlsccdylfN83FVVcpz0qfVPkmxVZDu4rzep3LYSSRZsKTg5601o9i4xmoPKCXQIDEep6VYvG2x5plIpsnmZBqlJAFkOK0FU7QQM1BONrEkYqGPqcvrFv5dwG6ZqguCenNdB4giDW6uOtc6chgB6VzPc6YbFiHOatqgbGapRKe9XoV45pFD2xgAUR96VkzjHFC57UAdT5dOjqbZSPbsK8250Dlemq25qRE7VNHDWbkXyjI0aR6tNHtjxinRx8irq2vmVXMBQhhDdqsLZqKtfY9naphb/KDSIM1ocGnqnFW2j3HFPW1DDjrUAVI1PIpY4sNmr8dvt4oMI3VYFUqCKVUCrkVO0K1J5K8UEspsCykColjYAmtHy1HA61G0dVqBQSFjzUqwnNWVjp6rigTKphpjQjvzVtuWqJlC5JoJIBEg7Ypyqi9DTo0MrZxkVYktFOOMGgsoyRD5m74pjR/IKvrCF4pvlbjijUCpKp+WmtDuWrrQntTFt2ZsCs2WtivDa7qv2sBjbOasQW6xrk9atJHuyccVcURJla4jZsEVE2cYYZxVxl21DJ901bJRSWQxscDGaY2SxJq0YeAaa1tuxUalGc33zUtuxDYxmrLWJPNPgh2SAUh3KyoxY9RUxtmZc4q2y7WpVqtRGVcWh6kVl3EfUV0s8PmLmsme14NAbnK6lb7VPFc1qFnuUsOort7+3wp+lc5dW4biuyDuifh1OYUt0PBHFS1Je2JWRttUkmZeG61obxmWlcqatQv8oqgsm41MsnFS9jeLuzVjlqysmVFY0czVajuOBms3E0L0g8xaqvbKwI709Z+KcZMrmpsJmLd2HWsa70vdk110i71rPuLfrXTCo1sc8oqWhzNs17pc2+2nZD/AHcnFbFr4/vbUqLqLzh7Uslqu7n0qnNZq9d8MS4nBUwykdXZeM9PvF+dvIkx0btW5Za4qouy4WRW5HNeT3Wmjk96zJoJ7XJinkT8eK7oYpHnzwvY+iLW+iuYwFfmrTRrtHNfL03ibWdNmVoL6Vce/Fa9t8XPElnEhaZJx/tKK7Y4lWOKWEfQ+hWj+U1EIe9eS6R8YNWuosz2sLNnjArpbfxvqN1GCII0zzUushKg9jtvI7961bGZLiFoLjEitwVPOa4XSda1LULjZIVA/wB2unjjmCj1rOU1JaD5XDRnMeIvh/eeFbptV8NSbYz88lqOf0qTSNag1qPF3H5c5+8DXXC6u7W3dgPMFcrfaos8juljHHN/epKpy6BycxqposAhbbzVGXT/AC5G4xXOXGs6lb3HnK7eV/crSs/G0Rh/06PyT/eWtI1l1MpUHui55zWcmBxW3a6gsqYnUMvrisyOWDVJldHV/pVlodzbU6CtXJdDNX2Zp+XB96M8e1RyKG4PNU2n8tRTF1GFW+Z6xdSxr7N9C6sCqRirCybVIrKGtW8bEmQYFNbWop/mjbIqHU0KjTfU0Hfmq82pJGoY9FOKrNqAkUVnXBEynB71z+1NvZ6FjVtRjjtjMXrgde8XSNuigDDjG6uuNv5o2sNwPGKjuNHtJI9rwKfUYqXNS3N4xseUeQ8zMz5dmOdx5p32UN2rttQ8KxhS9t8v+zXPz2v2dyrrhhUN3NzBntA2eKyp7WS3k3KO9dU8StwOtVLi161N7MLXHabci40+eI/f28Vx62ptr6ORv79dCsbQybl6imti5PzAAjnpWsWS1Y7G3jF1Zqy/eCg1PblXVQeoOKo+FbhZrcJ6cVeuIRb3TKO/NX1J6HofhxV+zpjriurtVwma4/wvNvgjHtXZWrDbTexyruZOsrukHFZElwYOnrit3WF/eZrnrpN2725rge52p3RchYSLnvTpl3oR3rMtZiuVqz5/XLYovYYqsYYkDnmqGpXA25FPZZGctK2R/DWXfM+4gdBT3KQ66/0nTyfSueC7WrW0e4kuraeOQYbJxWZt+cj0Nc1Tc6KQ9RnFXIlOKjhjzV6KLaKzNhqx5HWiSMqxxUjLtqJsseKm4HabNlTJHVp7b50qb7G0f3a8fmOgqpa1J9mq0i+XxS0cwDYLVeKs7fLpkb9KlA8wiiMiBMZ4p0cG7in52cU8PyKoNSJrdYyKUKuRjrUklEa4oDUYqHnFQ7Wyc1eaom+9VklcR05X8s1K2dpqPbu4oAYx3c02pfL280xl3HFADOtPVOKekWKeFqiCv5Z3HFVpMtJtNaYz6Zp7QxswJGDQHMQxw+XCBUbIe1X5NisAvWoD3p7aAVfLPenhdtPZSxwKPKZaWoDGqSNc0+OM7ealjXbmgCNYyelDbulOZtrU9W3UCY0KdgzUeyp+aRqpiRXZOg709bV25PTtUm7awNW11BVTDLk9qpbFcxnbWjYj1p8cBQlzVlYfPkD4wCas3luUUY9KdguUE2bctTvLVhlaBGejdKDCF+50qQGFNqEYzzUc1ruiJxirCqehqUx7Uo3A5PULU9q5W/t2WRq9KmtRKDmsXUNHEikj0p7Bc86mti6nPWsa901wxZeldxeaV5R/GqE1jvYjGa6YszvY4TcY22nrViOTdXRXugiRS2MGufutNltHOfuCt+VtG0a1tCeNt3FTq23is5LgdulWI5t+KycWjrU01oXg9OD1WVgowetODjtS3HctR85ps33arqfmqRaErCIXh3c1XeGtButQyLuzVaiauZVxCuKzLq2yrfSuieGqc9t976VpGVjBxOW0zw2mvawlszMigbiaqeJPBk2l3RKHzIM8fSu08H2u7XpDtziM/wA62/FVss7RJj+MV6EZ6HDKBy/g/RPMjjZk4rubfSUYDHHFT6TpvkyADoBit1bXYwNZVKlghTG+H9P8icV1X2P5Kx7EeTKrV1VuvmR1tTnzROWvC0im1n5kOK5C803y7luK9ASGud1i28mbfSkzm5Tj7zTawdS8Pm9tWRP4q7J933P9mhLVfvUozsacpwNro91pib7eaRPrWTrHiDXbCMst62zPpXp19Cvkbq4fXNKW5syPTmrU7saiuplaTqmqXkKyzXDOCa2bZ3uGO5+apaPCptQvpWtbwruoctR8q6Elva78qeQeKvW1iIVwtQWciszD+6cVqW33aXMFrDfKZY8UyKFtxqf7Sok2+vFXo41dQayv0LM/7Pu46Zqk1u0dycOxHvW00PzGqd9Ht2mnJWGjKu/MjYN/CKqalpMWqW+VG2XHFaF822MGszz5bfa4GRnpURdjSxyVxbvDK0bja69feoWj3DFdZrunLqSi6h4IHzLXOtauoJ2421UnoPTqZstsNpNRxWIbJHWtdrRmUGlWzIXpkU4MJGZp839l3hP8Dda0raSS4u2mZt4PSobq14+7iqdrcHT7hVY4Qmuo50ep+E598OPSu3s2yorzHwxqETTYjbOa9Ks2DQqT0xWq7HO9x+oJviIrn2XduWumkUNEcVy8eTNMPeuOpozeBlSMYZyBUU0zqwNbM0McisP4qwri32ybCMjORWEjpWxdjuhJGV74qsy5JNRQ5imHy4HSrky7x+FMChp8O25kPtWZIn+kP/vVp2/7p396pSLunb61jM2p7MmiTgVbWP5aSFdqip1XctYSNCB481D5ZU8VYdKRUqUUj1F0WOmVZem+XXi8x0lWSo161e+y+ZTfs+zjbTLIlWrEX3TUSwtuqWNWVsU4kAduDRHHTmjpyQtTIF8mm+X6VOqPjleKkjT/AGasNSusTKcmmSVfaPcPu4qCSHrVWJKnNGCeBU/l54pVh+amBW8s9+lPWPaM1JK2xSKWNd8akUJARHkU5Y9wqXympVU55qiCLG3ikjUPKAaeyHnHWlt1KyLmmtyLDrzCsAPSoIat3Mf7wmotoXrTkUhuC1KF205cdqZ/FUjFyB1pdw7U1gWpY0OeKCmI1OVSzDFTBDjmlClegzQQyJ1I60i0/wAxmOMYpVjI61YkDJuWoGh+YVc2HHFRGGR2G0EjvigotWqmONnHaq010zfSrhjZbcLtbLVnzIY+CCPrWupBJ5kckeD1qJeMgVDtPJFNV2ZsVI7Fjo2anj/eLn8Kihs5LiQAcD17Va222mtm5vIYxjsefypqIiJo88VVuLcqMiluPE1jFJi3jkuW7YTA/Os6bVLy8ZgqrbA/w5yaqwEN1poZSz7QOuTXMX9xaWbbll3t/dWt660uacjz7iR/9ntVO40mPbhYwBR7RRFynKTapJNu8qApn+I1lSabPdRsJZWyfSurn0wqx2rxUH2MpwV4rojWIcThLjQ3tPmU7hnqaqur22C3Q13txZh14XisbUNP2jHl5rf4hqo4bGDHNnFTLNVW4s3QnCYFQLIYTgjBodG+pvGujXWapN27msyOZnAYVaWbCjPWsHFxOiM0y2GwKaetQi4X+9SrMtLUu99iTmmSRZUmpPMX++tLvXaaV7Axnh1jaXN5Iir5zIdn1Fa1qsmrR6dJdpsuZG3yp6gd6yLVSu919c1u+H9XkkvBE8SqduA3rXpJe6grYVqCqI6f7CIJF2HNaS25Kgn0q9Y2KXGhvOn+vgkG/wChFMUbVAHQdK5qiscUNiCOOtu1udyoKzOamt5vL+Wopz5ZGdaHNE3az9Ys/MSpo7lf7y055PMrtcuY863KzkXRaq2z+ZWxqulN99PuVjw/u9y1mWM1KHz7cVzl9asyeX+FdZN+8Ssu6t9rUXsBgWukraqfpU/lbcmp1voTJNbD75NPWHim5WHa5l6fZyW95M7PuR+dvpW9b7dpquts2Papol8uQUOVwtYsx2K3HzenNW/I8uOotPk5b5u9aMbeZE1LcRSjpkoUnFWZIx261W2sJ89aq9wM2+s/M61n/ZVkhZBW/cd/l5rKuIzGxYrgVEjVGZaLsVkrOvLVVkLVvbVesqeNwz5GT2qR9Sg0K7Dio1h5q8qtuGVwKnW33DNNOzCRjyQAqQaw9QtR82OtdlcWu5cViXlmecAn6V1RkYMx/DupNY6nCjnCFq9u0m48y3BByK8HvLF45PMCMSpyM16b4J1Y31hHk/Mvyla6Yu5hU7neqw281z90pt9VdezDNbFvIN20/Ws/xFDtaOdf4Tz9KxqxKpu5XuJ/LYHLAdCVrNaRJLg7VV1x9/vVvUB9osw0ZxkZNZVtG64DHIrl5TeL0JpsbuBiomk3KVqy9uOCaGhG0Y9afQrcqyr5cJ+lZcbbnz71s6lkQYAzxWNawtycYrkm9Topq6NiNNyCneXio7fPANWGrA1W5E0eaFTbUq0oXd1qtR3P/9k="/>
          <p:cNvSpPr>
            <a:spLocks noChangeAspect="1" noChangeArrowheads="1"/>
          </p:cNvSpPr>
          <p:nvPr/>
        </p:nvSpPr>
        <p:spPr bwMode="auto">
          <a:xfrm>
            <a:off x="417513"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3" name="12 Imagen"/>
          <p:cNvPicPr/>
          <p:nvPr/>
        </p:nvPicPr>
        <p:blipFill>
          <a:blip r:embed="rId2">
            <a:extLst>
              <a:ext uri="{28A0092B-C50C-407E-A947-70E740481C1C}">
                <a14:useLocalDpi xmlns:a14="http://schemas.microsoft.com/office/drawing/2010/main" val="0"/>
              </a:ext>
            </a:extLst>
          </a:blip>
          <a:stretch>
            <a:fillRect/>
          </a:stretch>
        </p:blipFill>
        <p:spPr>
          <a:xfrm>
            <a:off x="7264255" y="1462630"/>
            <a:ext cx="1756916" cy="1604361"/>
          </a:xfrm>
          <a:prstGeom prst="rect">
            <a:avLst/>
          </a:prstGeom>
        </p:spPr>
      </p:pic>
      <p:pic>
        <p:nvPicPr>
          <p:cNvPr id="15" name="14 Imagen"/>
          <p:cNvPicPr/>
          <p:nvPr/>
        </p:nvPicPr>
        <p:blipFill>
          <a:blip r:embed="rId3" cstate="print">
            <a:extLst>
              <a:ext uri="{28A0092B-C50C-407E-A947-70E740481C1C}">
                <a14:useLocalDpi xmlns:a14="http://schemas.microsoft.com/office/drawing/2010/main" val="0"/>
              </a:ext>
            </a:extLst>
          </a:blip>
          <a:stretch>
            <a:fillRect/>
          </a:stretch>
        </p:blipFill>
        <p:spPr>
          <a:xfrm>
            <a:off x="3645123" y="1992894"/>
            <a:ext cx="3514725" cy="3514725"/>
          </a:xfrm>
          <a:prstGeom prst="rect">
            <a:avLst/>
          </a:prstGeom>
        </p:spPr>
      </p:pic>
      <p:pic>
        <p:nvPicPr>
          <p:cNvPr id="16" name="15 Imagen"/>
          <p:cNvPicPr/>
          <p:nvPr/>
        </p:nvPicPr>
        <p:blipFill>
          <a:blip r:embed="rId4" cstate="print">
            <a:extLst>
              <a:ext uri="{28A0092B-C50C-407E-A947-70E740481C1C}">
                <a14:useLocalDpi xmlns:a14="http://schemas.microsoft.com/office/drawing/2010/main" val="0"/>
              </a:ext>
            </a:extLst>
          </a:blip>
          <a:stretch>
            <a:fillRect/>
          </a:stretch>
        </p:blipFill>
        <p:spPr>
          <a:xfrm rot="1241237">
            <a:off x="7971434" y="2650248"/>
            <a:ext cx="2901338" cy="3818378"/>
          </a:xfrm>
          <a:prstGeom prst="rect">
            <a:avLst/>
          </a:prstGeom>
        </p:spPr>
      </p:pic>
      <p:pic>
        <p:nvPicPr>
          <p:cNvPr id="17" name="16 Imagen"/>
          <p:cNvPicPr/>
          <p:nvPr/>
        </p:nvPicPr>
        <p:blipFill>
          <a:blip r:embed="rId5" cstate="print">
            <a:extLst>
              <a:ext uri="{28A0092B-C50C-407E-A947-70E740481C1C}">
                <a14:useLocalDpi xmlns:a14="http://schemas.microsoft.com/office/drawing/2010/main" val="0"/>
              </a:ext>
            </a:extLst>
          </a:blip>
          <a:stretch>
            <a:fillRect/>
          </a:stretch>
        </p:blipFill>
        <p:spPr>
          <a:xfrm rot="818369">
            <a:off x="846006" y="4151084"/>
            <a:ext cx="2562713" cy="2311513"/>
          </a:xfrm>
          <a:prstGeom prst="rect">
            <a:avLst/>
          </a:prstGeom>
        </p:spPr>
      </p:pic>
      <p:pic>
        <p:nvPicPr>
          <p:cNvPr id="18" name="17 Imagen"/>
          <p:cNvPicPr/>
          <p:nvPr/>
        </p:nvPicPr>
        <p:blipFill>
          <a:blip r:embed="rId6" cstate="print">
            <a:extLst>
              <a:ext uri="{28A0092B-C50C-407E-A947-70E740481C1C}">
                <a14:useLocalDpi xmlns:a14="http://schemas.microsoft.com/office/drawing/2010/main" val="0"/>
              </a:ext>
            </a:extLst>
          </a:blip>
          <a:stretch>
            <a:fillRect/>
          </a:stretch>
        </p:blipFill>
        <p:spPr>
          <a:xfrm rot="20687879">
            <a:off x="1700405" y="2070030"/>
            <a:ext cx="1956179" cy="1993924"/>
          </a:xfrm>
          <a:prstGeom prst="rect">
            <a:avLst/>
          </a:prstGeom>
        </p:spPr>
      </p:pic>
    </p:spTree>
    <p:extLst>
      <p:ext uri="{BB962C8B-B14F-4D97-AF65-F5344CB8AC3E}">
        <p14:creationId xmlns:p14="http://schemas.microsoft.com/office/powerpoint/2010/main" val="369637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F452C4D6-179A-44CD-AB08-ED6E86D30250}"/>
              </a:ext>
            </a:extLst>
          </p:cNvPr>
          <p:cNvSpPr txBox="1">
            <a:spLocks/>
          </p:cNvSpPr>
          <p:nvPr/>
        </p:nvSpPr>
        <p:spPr>
          <a:xfrm>
            <a:off x="565933" y="651317"/>
            <a:ext cx="10109835" cy="679673"/>
          </a:xfrm>
          <a:prstGeom prst="rect">
            <a:avLst/>
          </a:prstGeom>
        </p:spPr>
        <p:txBody>
          <a:bodyPr vert="horz" wrap="square" lIns="0" tIns="254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740"/>
              </a:spcBef>
              <a:buClr>
                <a:srgbClr val="F08342"/>
              </a:buClr>
              <a:tabLst>
                <a:tab pos="631190" algn="l"/>
              </a:tabLst>
              <a:defRPr/>
            </a:pPr>
            <a:r>
              <a:rPr lang="es-CO" b="1" spc="-5">
                <a:solidFill>
                  <a:srgbClr val="ED7D31"/>
                </a:solidFill>
                <a:latin typeface="Calibri"/>
                <a:cs typeface="Calibri"/>
              </a:rPr>
              <a:t>3</a:t>
            </a:r>
            <a:r>
              <a:rPr kumimoji="0" lang="es-CO" sz="4400" b="0" i="0" u="none" strike="noStrike" kern="1200" cap="none" spc="-5" normalizeH="0" baseline="0" noProof="0">
                <a:ln>
                  <a:noFill/>
                </a:ln>
                <a:solidFill>
                  <a:srgbClr val="21295D"/>
                </a:solidFill>
                <a:effectLst/>
                <a:uLnTx/>
                <a:uFillTx/>
                <a:latin typeface="Calibri"/>
                <a:cs typeface="Calibri"/>
              </a:rPr>
              <a:t>. </a:t>
            </a:r>
            <a:r>
              <a:rPr lang="es-CO" spc="-5">
                <a:solidFill>
                  <a:srgbClr val="21295D"/>
                </a:solidFill>
                <a:latin typeface="Calibri"/>
                <a:cs typeface="Calibri"/>
              </a:rPr>
              <a:t>Prevención de Violencias</a:t>
            </a:r>
            <a:endParaRPr lang="es-CO" sz="4400" b="1" i="0" u="none" strike="noStrike" kern="1200" cap="none" spc="-5" normalizeH="0" baseline="0" noProof="0">
              <a:ln>
                <a:noFill/>
              </a:ln>
              <a:solidFill>
                <a:srgbClr val="21295D"/>
              </a:solidFill>
              <a:effectLst/>
              <a:uLnTx/>
              <a:uFillTx/>
              <a:latin typeface="Calibri"/>
              <a:cs typeface="Calibri"/>
            </a:endParaRPr>
          </a:p>
        </p:txBody>
      </p:sp>
      <p:sp>
        <p:nvSpPr>
          <p:cNvPr id="3" name="Marcador de contenido 2">
            <a:extLst>
              <a:ext uri="{FF2B5EF4-FFF2-40B4-BE49-F238E27FC236}">
                <a16:creationId xmlns:a16="http://schemas.microsoft.com/office/drawing/2014/main" id="{B2DD482E-2992-4289-818C-A7C4FAA2B881}"/>
              </a:ext>
            </a:extLst>
          </p:cNvPr>
          <p:cNvSpPr>
            <a:spLocks noGrp="1"/>
          </p:cNvSpPr>
          <p:nvPr>
            <p:ph idx="1"/>
          </p:nvPr>
        </p:nvSpPr>
        <p:spPr>
          <a:xfrm>
            <a:off x="268447" y="1330990"/>
            <a:ext cx="11463110" cy="5207209"/>
          </a:xfrm>
        </p:spPr>
        <p:txBody>
          <a:bodyPr vert="horz" lIns="91440" tIns="45720" rIns="91440" bIns="45720" rtlCol="0" anchor="t">
            <a:normAutofit/>
          </a:bodyPr>
          <a:lstStyle/>
          <a:p>
            <a:pPr marL="0" indent="0">
              <a:buNone/>
            </a:pPr>
            <a:endParaRPr lang="es-CO">
              <a:solidFill>
                <a:schemeClr val="dk1"/>
              </a:solidFill>
            </a:endParaRPr>
          </a:p>
          <a:p>
            <a:endParaRPr lang="es-CO"/>
          </a:p>
          <a:p>
            <a:endParaRPr lang="es-CO"/>
          </a:p>
          <a:p>
            <a:endParaRPr lang="es-CO"/>
          </a:p>
          <a:p>
            <a:endParaRPr lang="es-CO"/>
          </a:p>
        </p:txBody>
      </p:sp>
      <p:sp>
        <p:nvSpPr>
          <p:cNvPr id="5" name="CuadroTexto 4">
            <a:extLst>
              <a:ext uri="{FF2B5EF4-FFF2-40B4-BE49-F238E27FC236}">
                <a16:creationId xmlns:a16="http://schemas.microsoft.com/office/drawing/2014/main" id="{8A80A779-A8CD-4222-B3C6-FD54E4E7AC78}"/>
              </a:ext>
            </a:extLst>
          </p:cNvPr>
          <p:cNvSpPr txBox="1"/>
          <p:nvPr/>
        </p:nvSpPr>
        <p:spPr>
          <a:xfrm>
            <a:off x="946662" y="1629556"/>
            <a:ext cx="9994490" cy="55707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ES" sz="2000" dirty="0"/>
              <a:t>Logros:</a:t>
            </a:r>
          </a:p>
          <a:p>
            <a:pPr marL="742950" lvl="1" indent="-285750" algn="just">
              <a:buFont typeface="Arial,Sans-Serif"/>
              <a:buChar char="•"/>
            </a:pPr>
            <a:r>
              <a:rPr lang="es-ES" sz="2000" dirty="0"/>
              <a:t>En</a:t>
            </a:r>
            <a:r>
              <a:rPr lang="es-ES" sz="2000" dirty="0">
                <a:ea typeface="+mn-lt"/>
                <a:cs typeface="+mn-lt"/>
              </a:rPr>
              <a:t> el marco de los  contratos como parte del aporte realizado por las EAS , han proporcionado procesos de cualificación al talento humano (agentes Educativos y Madres Comunitarias) sobre FORTALECIMIENTO FAMILIAR PARA LA PREVENCIÓN DE LOS DIFERENTES TIPOS DE VIOLENCIA CONTRA NIÑOS Y NIÑAS. </a:t>
            </a:r>
            <a:endParaRPr lang="en-US" sz="2000" dirty="0">
              <a:ea typeface="+mn-lt"/>
              <a:cs typeface="+mn-lt"/>
            </a:endParaRPr>
          </a:p>
          <a:p>
            <a:pPr marL="742950" lvl="1" indent="-285750" algn="just">
              <a:buFont typeface="Arial,Sans-Serif"/>
              <a:buChar char="•"/>
            </a:pPr>
            <a:endParaRPr lang="es-CO" sz="2000" dirty="0">
              <a:ea typeface="+mn-lt"/>
              <a:cs typeface="+mn-lt"/>
            </a:endParaRPr>
          </a:p>
          <a:p>
            <a:pPr marL="742950" lvl="1" indent="-285750" algn="just">
              <a:buFont typeface="Arial,Sans-Serif"/>
              <a:buChar char="•"/>
            </a:pPr>
            <a:r>
              <a:rPr lang="es-CO" sz="2000" dirty="0">
                <a:ea typeface="+mn-lt"/>
                <a:cs typeface="+mn-lt"/>
              </a:rPr>
              <a:t>En las jornadas de reflexión pedagógica mensuales, el tema de  “prevención de violencia” es revisado por el talento humano de las UDS a la luz de las experiencias identificadas en las familias  mediante el acompañamiento telefónico,  con el fin de  realizar seguimiento en los casos que se presenten.</a:t>
            </a:r>
            <a:endParaRPr lang="en-US" sz="2000" dirty="0">
              <a:ea typeface="+mn-lt"/>
              <a:cs typeface="+mn-lt"/>
            </a:endParaRPr>
          </a:p>
          <a:p>
            <a:pPr marL="742950" lvl="1" indent="-285750" algn="just">
              <a:buFont typeface="Arial,Sans-Serif"/>
              <a:buChar char="•"/>
            </a:pPr>
            <a:endParaRPr lang="en-US" sz="2000" dirty="0">
              <a:ea typeface="+mn-lt"/>
              <a:cs typeface="+mn-lt"/>
            </a:endParaRPr>
          </a:p>
          <a:p>
            <a:pPr marL="742950" lvl="1" indent="-285750" algn="just">
              <a:buFont typeface="Arial,Sans-Serif"/>
              <a:buChar char="•"/>
            </a:pPr>
            <a:r>
              <a:rPr lang="es-CO" sz="2000" dirty="0">
                <a:ea typeface="+mn-lt"/>
                <a:cs typeface="+mn-lt"/>
              </a:rPr>
              <a:t>Activación de rutas por parte del talento humano y EAS en caso de identificar situaciones de violencia o vulneración.</a:t>
            </a:r>
          </a:p>
          <a:p>
            <a:pPr marL="742950" lvl="1" indent="-285750" algn="just">
              <a:buFont typeface="Arial,Sans-Serif"/>
              <a:buChar char="•"/>
            </a:pPr>
            <a:r>
              <a:rPr lang="es-CO" sz="2000" dirty="0">
                <a:ea typeface="+mn-lt"/>
                <a:cs typeface="+mn-lt"/>
              </a:rPr>
              <a:t>Garantizar el servicio de asistencia y asesoría a la familia de manera virtual y telefónicamente en horarios flexibles.</a:t>
            </a:r>
          </a:p>
          <a:p>
            <a:pPr marL="285750" indent="-285750" algn="just">
              <a:buFont typeface="Arial,Sans-Serif"/>
              <a:buChar char="•"/>
            </a:pPr>
            <a:endParaRPr lang="en-US" sz="2000" dirty="0">
              <a:ea typeface="+mn-lt"/>
              <a:cs typeface="+mn-lt"/>
            </a:endParaRPr>
          </a:p>
          <a:p>
            <a:pPr marL="285750" indent="-285750" algn="just">
              <a:buFont typeface="Arial,Sans-Serif"/>
              <a:buChar char="•"/>
            </a:pPr>
            <a:endParaRPr lang="es-CO" dirty="0">
              <a:cs typeface="Calibri"/>
            </a:endParaRPr>
          </a:p>
          <a:p>
            <a:endParaRPr lang="es-ES" dirty="0">
              <a:cs typeface="Calibri" panose="020F0502020204030204"/>
            </a:endParaRPr>
          </a:p>
        </p:txBody>
      </p:sp>
    </p:spTree>
    <p:extLst>
      <p:ext uri="{BB962C8B-B14F-4D97-AF65-F5344CB8AC3E}">
        <p14:creationId xmlns:p14="http://schemas.microsoft.com/office/powerpoint/2010/main" val="181829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6541B9-604A-9D49-A65B-1C831ED4C9D4}"/>
              </a:ext>
            </a:extLst>
          </p:cNvPr>
          <p:cNvSpPr txBox="1"/>
          <p:nvPr/>
        </p:nvSpPr>
        <p:spPr>
          <a:xfrm>
            <a:off x="0" y="524860"/>
            <a:ext cx="71236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400" b="1" i="0" u="none" strike="noStrike" kern="1200" cap="none" spc="0" normalizeH="0" baseline="0" noProof="0">
                <a:ln>
                  <a:noFill/>
                </a:ln>
                <a:solidFill>
                  <a:srgbClr val="242758"/>
                </a:solidFill>
                <a:effectLst/>
                <a:uLnTx/>
                <a:uFillTx/>
                <a:latin typeface="Calibri" panose="020F0502020204030204"/>
                <a:ea typeface="+mn-ea"/>
                <a:cs typeface="+mn-cs"/>
              </a:rPr>
              <a:t>Agenda</a:t>
            </a:r>
          </a:p>
        </p:txBody>
      </p:sp>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PÚBLICA</a:t>
            </a:r>
          </a:p>
        </p:txBody>
      </p:sp>
      <p:sp>
        <p:nvSpPr>
          <p:cNvPr id="5" name="CuadroTexto 4">
            <a:extLst>
              <a:ext uri="{FF2B5EF4-FFF2-40B4-BE49-F238E27FC236}">
                <a16:creationId xmlns:a16="http://schemas.microsoft.com/office/drawing/2014/main" id="{8D658A15-7526-4802-AA55-846942D1BE06}"/>
              </a:ext>
            </a:extLst>
          </p:cNvPr>
          <p:cNvSpPr txBox="1"/>
          <p:nvPr/>
        </p:nvSpPr>
        <p:spPr>
          <a:xfrm>
            <a:off x="1916508" y="1853246"/>
            <a:ext cx="8388168" cy="3724096"/>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Instalación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Contexto Participación, transparencia institucional y ley anticorrupción</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Metodología desarrollo Mesa Pública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Centro Zonal Norte</a:t>
            </a:r>
            <a:r>
              <a:rPr kumimoji="0" lang="es-CO" sz="1800" b="0" i="0" u="none" strike="noStrike" kern="0" cap="none" spc="0" normalizeH="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 Centro Histórico</a:t>
            </a: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 – Diagnóstico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Temática Consulta Previa : “ VIOLENCIA CONTRA LOS NIÑOS, NIÑAS Y ADOLESCENTES”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ea typeface="+mn-ea"/>
                <a:cs typeface="+mn-cs"/>
              </a:rPr>
              <a:t>Informe de la implementación del acuerdo de paz</a:t>
            </a:r>
          </a:p>
          <a:p>
            <a:pPr marL="457200" indent="-457200">
              <a:buFontTx/>
              <a:buAutoNum type="arabicPeriod"/>
              <a:defRPr/>
            </a:pPr>
            <a:r>
              <a:rPr kumimoji="0" lang="es-CO" sz="1800" b="0" i="0" u="none" strike="noStrike" kern="0" cap="none" spc="0" normalizeH="0" baseline="0" noProof="0">
                <a:ln>
                  <a:noFill/>
                </a:ln>
                <a:effectLst/>
                <a:uLnTx/>
                <a:uFillTx/>
                <a:latin typeface="Calibri" panose="020F0502020204030204"/>
                <a:ea typeface="+mn-ea"/>
                <a:cs typeface="Calibri"/>
              </a:rPr>
              <a:t>Informe</a:t>
            </a:r>
            <a:r>
              <a:rPr lang="es-CO" kern="0">
                <a:latin typeface="Calibri" panose="020F0502020204030204"/>
                <a:cs typeface="Calibri"/>
              </a:rPr>
              <a:t>  peticiones</a:t>
            </a:r>
            <a:r>
              <a:rPr kumimoji="0" lang="es-CO" sz="1800" b="0" i="0" u="none" strike="noStrike" kern="0" cap="none" spc="0" normalizeH="0" baseline="0" noProof="0">
                <a:ln>
                  <a:noFill/>
                </a:ln>
                <a:effectLst/>
                <a:uLnTx/>
                <a:uFillTx/>
                <a:latin typeface="Calibri" panose="020F0502020204030204"/>
                <a:ea typeface="+mn-ea"/>
                <a:cs typeface="Calibri"/>
              </a:rPr>
              <a:t>, quejas, reclamos, sugerencias y denuncias</a:t>
            </a:r>
            <a:endParaRPr lang="es-CO" sz="1800" b="0" i="0" u="none" strike="noStrike" kern="0" cap="none" spc="0" normalizeH="0" baseline="0" noProof="0">
              <a:ln>
                <a:noFill/>
              </a:ln>
              <a:effectLst/>
              <a:uLnTx/>
              <a:uFillTx/>
              <a:latin typeface="Calibri" panose="020F0502020204030204"/>
              <a:cs typeface="Calibri"/>
            </a:endParaRPr>
          </a:p>
          <a:p>
            <a:pPr marL="457200" indent="-457200">
              <a:buFontTx/>
              <a:buAutoNum type="arabicPeriod"/>
              <a:defRPr/>
            </a:pPr>
            <a:r>
              <a:rPr kumimoji="0" lang="es-CO" sz="1800" b="0" i="0" u="none" strike="noStrike" kern="0" cap="none" spc="0" normalizeH="0" baseline="0" noProof="0">
                <a:ln>
                  <a:noFill/>
                </a:ln>
                <a:effectLst/>
                <a:uLnTx/>
                <a:uFillTx/>
                <a:latin typeface="Calibri" panose="020F0502020204030204"/>
                <a:ea typeface="+mn-ea"/>
                <a:cs typeface="Calibri"/>
              </a:rPr>
              <a:t>Resultados </a:t>
            </a:r>
            <a:r>
              <a:rPr lang="es-CO" kern="0">
                <a:latin typeface="Calibri" panose="020F0502020204030204"/>
                <a:cs typeface="Calibri"/>
              </a:rPr>
              <a:t>de compromisos </a:t>
            </a:r>
            <a:r>
              <a:rPr kumimoji="0" lang="es-CO" sz="1800" b="0" i="0" u="none" strike="noStrike" kern="0" cap="none" spc="0" normalizeH="0" baseline="0" noProof="0">
                <a:ln>
                  <a:noFill/>
                </a:ln>
                <a:effectLst/>
                <a:uLnTx/>
                <a:uFillTx/>
                <a:latin typeface="Calibri" panose="020F0502020204030204"/>
                <a:ea typeface="+mn-ea"/>
                <a:cs typeface="Calibri"/>
              </a:rPr>
              <a:t>adquiridos</a:t>
            </a:r>
            <a:r>
              <a:rPr lang="es-CO" kern="0">
                <a:latin typeface="Calibri" panose="020F0502020204030204"/>
                <a:cs typeface="Calibri"/>
              </a:rPr>
              <a:t> en la</a:t>
            </a:r>
            <a:r>
              <a:rPr kumimoji="0" lang="es-CO" sz="1800" b="0" i="0" u="none" strike="noStrike" kern="0" cap="none" spc="0" normalizeH="0" baseline="0" noProof="0">
                <a:ln>
                  <a:noFill/>
                </a:ln>
                <a:effectLst/>
                <a:uLnTx/>
                <a:uFillTx/>
                <a:latin typeface="Calibri" panose="020F0502020204030204"/>
                <a:ea typeface="+mn-ea"/>
                <a:cs typeface="Calibri"/>
              </a:rPr>
              <a:t> mesa</a:t>
            </a:r>
            <a:r>
              <a:rPr lang="es-CO" kern="0">
                <a:latin typeface="Calibri" panose="020F0502020204030204"/>
                <a:cs typeface="Calibri"/>
              </a:rPr>
              <a:t> pública</a:t>
            </a:r>
            <a:r>
              <a:rPr kumimoji="0" lang="es-CO" sz="1800" b="0" i="0" u="none" strike="noStrike" kern="0" cap="none" spc="0" normalizeH="0" baseline="0" noProof="0">
                <a:ln>
                  <a:noFill/>
                </a:ln>
                <a:effectLst/>
                <a:uLnTx/>
                <a:uFillTx/>
                <a:latin typeface="Calibri" panose="020F0502020204030204"/>
                <a:ea typeface="+mn-ea"/>
                <a:cs typeface="Calibri"/>
              </a:rPr>
              <a:t> anterior</a:t>
            </a:r>
            <a:endParaRPr lang="es-CO" sz="1800" b="0" i="0" u="none" strike="noStrike" kern="0" cap="none" spc="0" normalizeH="0" baseline="0" noProof="0">
              <a:ln>
                <a:noFill/>
              </a:ln>
              <a:effectLst/>
              <a:uLnTx/>
              <a:uFillTx/>
              <a:latin typeface="Calibri" panose="020F0502020204030204"/>
              <a:cs typeface="Calibri"/>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Canales y medios para atención a la ciudadanía e informe PQRS</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Evaluación de la Mesa Pública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s-CO" sz="1800" b="0" i="0" u="none" strike="noStrike" kern="0" cap="none" spc="0" normalizeH="0" baseline="0" noProof="0">
                <a:ln>
                  <a:noFill/>
                </a:ln>
                <a:solidFill>
                  <a:prstClr val="black">
                    <a:lumMod val="65000"/>
                    <a:lumOff val="35000"/>
                  </a:prstClr>
                </a:solidFill>
                <a:effectLst/>
                <a:uLnTx/>
                <a:uFillTx/>
                <a:latin typeface="Calibri" panose="020F0502020204030204"/>
                <a:ea typeface="+mn-ea"/>
                <a:cs typeface="Calibri" panose="020F0502020204030204" pitchFamily="34" charset="0"/>
              </a:rPr>
              <a:t>Cierre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646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58576" y="677302"/>
            <a:ext cx="10515600" cy="845744"/>
          </a:xfrm>
          <a:prstGeom prst="rect">
            <a:avLst/>
          </a:prstGeom>
        </p:spPr>
        <p:txBody>
          <a:bodyPr vert="horz" wrap="square" lIns="0" tIns="106045" rIns="0" bIns="0" rtlCol="0">
            <a:spAutoFit/>
          </a:bodyPr>
          <a:lstStyle/>
          <a:p>
            <a:pPr marL="0" indent="0">
              <a:lnSpc>
                <a:spcPct val="100000"/>
              </a:lnSpc>
              <a:spcBef>
                <a:spcPts val="745"/>
              </a:spcBef>
              <a:buClr>
                <a:srgbClr val="0089CD"/>
              </a:buClr>
              <a:buNone/>
              <a:tabLst>
                <a:tab pos="1984375" algn="l"/>
              </a:tabLst>
            </a:pPr>
            <a:r>
              <a:rPr lang="es-CO" sz="4800" spc="-45" dirty="0">
                <a:solidFill>
                  <a:srgbClr val="00B0F0"/>
                </a:solidFill>
                <a:latin typeface="+mj-lt"/>
                <a:cs typeface="VAG Round"/>
              </a:rPr>
              <a:t>3</a:t>
            </a:r>
            <a:r>
              <a:rPr lang="es-CO" sz="4800" spc="-45" dirty="0">
                <a:solidFill>
                  <a:srgbClr val="21295D"/>
                </a:solidFill>
                <a:latin typeface="+mj-lt"/>
                <a:cs typeface="VAG Round"/>
              </a:rPr>
              <a:t>.  </a:t>
            </a:r>
            <a:r>
              <a:rPr sz="4800" b="1" spc="-45" dirty="0" err="1">
                <a:solidFill>
                  <a:srgbClr val="21295D"/>
                </a:solidFill>
                <a:latin typeface="+mj-lt"/>
                <a:cs typeface="VAG Round"/>
              </a:rPr>
              <a:t>Prevención</a:t>
            </a:r>
            <a:r>
              <a:rPr sz="4800" b="1" spc="-45" dirty="0">
                <a:solidFill>
                  <a:srgbClr val="21295D"/>
                </a:solidFill>
                <a:latin typeface="+mj-lt"/>
                <a:cs typeface="VAG Round"/>
              </a:rPr>
              <a:t> </a:t>
            </a:r>
            <a:r>
              <a:rPr sz="4800" b="1" spc="5" dirty="0">
                <a:solidFill>
                  <a:srgbClr val="21295D"/>
                </a:solidFill>
                <a:latin typeface="+mj-lt"/>
                <a:cs typeface="VAG Round"/>
              </a:rPr>
              <a:t>de</a:t>
            </a:r>
            <a:r>
              <a:rPr sz="4800" b="1" spc="35" dirty="0">
                <a:solidFill>
                  <a:srgbClr val="21295D"/>
                </a:solidFill>
                <a:latin typeface="+mj-lt"/>
                <a:cs typeface="VAG Round"/>
              </a:rPr>
              <a:t> </a:t>
            </a:r>
            <a:r>
              <a:rPr sz="4800" b="1" spc="5" dirty="0">
                <a:solidFill>
                  <a:srgbClr val="21295D"/>
                </a:solidFill>
                <a:latin typeface="+mj-lt"/>
                <a:cs typeface="VAG Round"/>
              </a:rPr>
              <a:t>violencias</a:t>
            </a:r>
            <a:endParaRPr sz="4800" b="1" dirty="0">
              <a:latin typeface="+mj-lt"/>
              <a:cs typeface="VAG Round"/>
            </a:endParaRPr>
          </a:p>
        </p:txBody>
      </p:sp>
      <p:sp>
        <p:nvSpPr>
          <p:cNvPr id="5" name="CuadroTexto 4">
            <a:extLst>
              <a:ext uri="{FF2B5EF4-FFF2-40B4-BE49-F238E27FC236}">
                <a16:creationId xmlns:a16="http://schemas.microsoft.com/office/drawing/2014/main" id="{370A6880-F92A-46E1-9746-9FD10DA7BD28}"/>
              </a:ext>
            </a:extLst>
          </p:cNvPr>
          <p:cNvSpPr txBox="1"/>
          <p:nvPr/>
        </p:nvSpPr>
        <p:spPr>
          <a:xfrm>
            <a:off x="858576" y="1745141"/>
            <a:ext cx="60977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rPr>
              <a:t>Logros</a:t>
            </a:r>
          </a:p>
        </p:txBody>
      </p:sp>
      <p:sp>
        <p:nvSpPr>
          <p:cNvPr id="4" name="Rectángulo 3">
            <a:extLst>
              <a:ext uri="{FF2B5EF4-FFF2-40B4-BE49-F238E27FC236}">
                <a16:creationId xmlns:a16="http://schemas.microsoft.com/office/drawing/2014/main" id="{16E93EAF-4E8D-48B2-B51E-BEE22B8F0CFC}"/>
              </a:ext>
            </a:extLst>
          </p:cNvPr>
          <p:cNvSpPr/>
          <p:nvPr/>
        </p:nvSpPr>
        <p:spPr>
          <a:xfrm>
            <a:off x="858576" y="2063873"/>
            <a:ext cx="9960112" cy="607539"/>
          </a:xfrm>
          <a:prstGeom prst="rect">
            <a:avLst/>
          </a:prstGeom>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s-CO"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El CZ  Norte Centro Histórico durante el tiempo de </a:t>
            </a:r>
            <a:r>
              <a:rPr lang="es-CO"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c</a:t>
            </a:r>
            <a:r>
              <a:rPr kumimoji="0" lang="es-CO"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uarentena</a:t>
            </a:r>
            <a:r>
              <a:rPr kumimoji="0" lang="es-CO"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ha mantenido activo todos los canales para la atención y prevención de </a:t>
            </a:r>
            <a:r>
              <a:rPr lang="es-CO"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todo tipo de </a:t>
            </a:r>
            <a:r>
              <a:rPr kumimoji="0" lang="es-CO"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violencias contra NNA. </a:t>
            </a:r>
          </a:p>
        </p:txBody>
      </p:sp>
      <p:graphicFrame>
        <p:nvGraphicFramePr>
          <p:cNvPr id="6" name="Tabla 5">
            <a:extLst>
              <a:ext uri="{FF2B5EF4-FFF2-40B4-BE49-F238E27FC236}">
                <a16:creationId xmlns:a16="http://schemas.microsoft.com/office/drawing/2014/main" id="{EA9E8C12-5D0D-44E1-8F18-AEF06430A094}"/>
              </a:ext>
            </a:extLst>
          </p:cNvPr>
          <p:cNvGraphicFramePr>
            <a:graphicFrameLocks noGrp="1"/>
          </p:cNvGraphicFramePr>
          <p:nvPr>
            <p:extLst>
              <p:ext uri="{D42A27DB-BD31-4B8C-83A1-F6EECF244321}">
                <p14:modId xmlns:p14="http://schemas.microsoft.com/office/powerpoint/2010/main" val="1393240779"/>
              </p:ext>
            </p:extLst>
          </p:nvPr>
        </p:nvGraphicFramePr>
        <p:xfrm>
          <a:off x="1867955" y="2702001"/>
          <a:ext cx="3580259" cy="759524"/>
        </p:xfrm>
        <a:graphic>
          <a:graphicData uri="http://schemas.openxmlformats.org/drawingml/2006/table">
            <a:tbl>
              <a:tblPr firstRow="1" firstCol="1" bandRow="1"/>
              <a:tblGrid>
                <a:gridCol w="1804725">
                  <a:extLst>
                    <a:ext uri="{9D8B030D-6E8A-4147-A177-3AD203B41FA5}">
                      <a16:colId xmlns:a16="http://schemas.microsoft.com/office/drawing/2014/main" val="3397998467"/>
                    </a:ext>
                  </a:extLst>
                </a:gridCol>
                <a:gridCol w="1775534">
                  <a:extLst>
                    <a:ext uri="{9D8B030D-6E8A-4147-A177-3AD203B41FA5}">
                      <a16:colId xmlns:a16="http://schemas.microsoft.com/office/drawing/2014/main" val="1168182124"/>
                    </a:ext>
                  </a:extLst>
                </a:gridCol>
              </a:tblGrid>
              <a:tr h="0">
                <a:tc>
                  <a:txBody>
                    <a:bodyPr/>
                    <a:lstStyle/>
                    <a:p>
                      <a:pPr algn="ctr">
                        <a:lnSpc>
                          <a:spcPct val="107000"/>
                        </a:lnSpc>
                        <a:spcAft>
                          <a:spcPts val="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CZ NCH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tc>
                  <a:txBody>
                    <a:bodyPr/>
                    <a:lstStyle/>
                    <a:p>
                      <a:pPr algn="ctr">
                        <a:lnSpc>
                          <a:spcPct val="107000"/>
                        </a:lnSpc>
                        <a:spcAft>
                          <a:spcPts val="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CAIVAS ICBF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698312006"/>
                  </a:ext>
                </a:extLst>
              </a:tr>
              <a:tr h="0">
                <a:tc>
                  <a:txBody>
                    <a:bodyPr/>
                    <a:lstStyle/>
                    <a:p>
                      <a:pPr>
                        <a:lnSpc>
                          <a:spcPct val="107000"/>
                        </a:lnSpc>
                        <a:spcAft>
                          <a:spcPts val="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6 defensorías de Familia.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 4 defensorías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95909"/>
                  </a:ext>
                </a:extLst>
              </a:tr>
            </a:tbl>
          </a:graphicData>
        </a:graphic>
      </p:graphicFrame>
      <p:graphicFrame>
        <p:nvGraphicFramePr>
          <p:cNvPr id="7" name="Tabla 6">
            <a:extLst>
              <a:ext uri="{FF2B5EF4-FFF2-40B4-BE49-F238E27FC236}">
                <a16:creationId xmlns:a16="http://schemas.microsoft.com/office/drawing/2014/main" id="{321E4683-14C7-4664-B77B-2AC70342CBF4}"/>
              </a:ext>
            </a:extLst>
          </p:cNvPr>
          <p:cNvGraphicFramePr>
            <a:graphicFrameLocks noGrp="1"/>
          </p:cNvGraphicFramePr>
          <p:nvPr>
            <p:extLst>
              <p:ext uri="{D42A27DB-BD31-4B8C-83A1-F6EECF244321}">
                <p14:modId xmlns:p14="http://schemas.microsoft.com/office/powerpoint/2010/main" val="361746769"/>
              </p:ext>
            </p:extLst>
          </p:nvPr>
        </p:nvGraphicFramePr>
        <p:xfrm>
          <a:off x="5448214" y="2702001"/>
          <a:ext cx="1775534" cy="759524"/>
        </p:xfrm>
        <a:graphic>
          <a:graphicData uri="http://schemas.openxmlformats.org/drawingml/2006/table">
            <a:tbl>
              <a:tblPr firstRow="1" firstCol="1" bandRow="1"/>
              <a:tblGrid>
                <a:gridCol w="1775534">
                  <a:extLst>
                    <a:ext uri="{9D8B030D-6E8A-4147-A177-3AD203B41FA5}">
                      <a16:colId xmlns:a16="http://schemas.microsoft.com/office/drawing/2014/main" val="1168182124"/>
                    </a:ext>
                  </a:extLst>
                </a:gridCol>
              </a:tblGrid>
              <a:tr h="268672">
                <a:tc>
                  <a:txBody>
                    <a:bodyPr/>
                    <a:lstStyle/>
                    <a:p>
                      <a:pPr algn="ctr">
                        <a:lnSpc>
                          <a:spcPct val="107000"/>
                        </a:lnSpc>
                        <a:spcAft>
                          <a:spcPts val="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CESPA ICBF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698312006"/>
                  </a:ext>
                </a:extLst>
              </a:tr>
              <a:tr h="490852">
                <a:tc>
                  <a:txBody>
                    <a:bodyPr/>
                    <a:lstStyle/>
                    <a:p>
                      <a:pPr>
                        <a:lnSpc>
                          <a:spcPct val="107000"/>
                        </a:lnSpc>
                        <a:spcAft>
                          <a:spcPts val="0"/>
                        </a:spcAft>
                      </a:pPr>
                      <a:r>
                        <a:rPr lang="es-CO" sz="1600" dirty="0">
                          <a:effectLst/>
                          <a:latin typeface="Calibri" panose="020F0502020204030204" pitchFamily="34" charset="0"/>
                          <a:ea typeface="Calibri" panose="020F0502020204030204" pitchFamily="34" charset="0"/>
                          <a:cs typeface="Times New Roman" panose="02020603050405020304" pitchFamily="18" charset="0"/>
                        </a:rPr>
                        <a:t> 5 defensorías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795909"/>
                  </a:ext>
                </a:extLst>
              </a:tr>
            </a:tbl>
          </a:graphicData>
        </a:graphic>
      </p:graphicFrame>
      <p:sp>
        <p:nvSpPr>
          <p:cNvPr id="8" name="Rectángulo 7">
            <a:extLst>
              <a:ext uri="{FF2B5EF4-FFF2-40B4-BE49-F238E27FC236}">
                <a16:creationId xmlns:a16="http://schemas.microsoft.com/office/drawing/2014/main" id="{FB5125F2-B2D8-421C-BC9A-282096B39FBE}"/>
              </a:ext>
            </a:extLst>
          </p:cNvPr>
          <p:cNvSpPr/>
          <p:nvPr/>
        </p:nvSpPr>
        <p:spPr>
          <a:xfrm>
            <a:off x="1021251" y="3706026"/>
            <a:ext cx="9960112" cy="2496133"/>
          </a:xfrm>
          <a:prstGeom prst="rect">
            <a:avLst/>
          </a:prstGeom>
        </p:spPr>
        <p:txBody>
          <a:bodyPr wrap="square">
            <a:spAutoFit/>
          </a:bodyPr>
          <a:lstStyle/>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CO"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Se han realizado jornadas preventivas por medio de talleres, actividades lúdicas, orientación con expertos de manera virtual, foros </a:t>
            </a:r>
            <a:r>
              <a:rPr lang="es-CO" sz="16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interactivos,etc</a:t>
            </a:r>
            <a:r>
              <a:rPr lang="es-CO"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en todos nuestros servicios y modalidades de protección: Internado Victor Tamayo, Hogar Santa Elena, Corporación Jaime Urquijo Y Reencontrarse; así como en los de SRPA en todas sus modalidades de atención.</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CO"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Jornadas de sensibilización y búsquedas activas articuladas con la Alcaldía Distrital de Barranquilla.</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s-CO" sz="1600" dirty="0">
                <a:solidFill>
                  <a:prstClr val="black"/>
                </a:solidFill>
                <a:latin typeface="Calibri" panose="020F0502020204030204" pitchFamily="34" charset="0"/>
                <a:ea typeface="Calibri" panose="020F0502020204030204" pitchFamily="34" charset="0"/>
                <a:cs typeface="Times New Roman" panose="02020603050405020304" pitchFamily="18" charset="0"/>
              </a:rPr>
              <a:t>Articulación del SNBF en el marco del Plan de Desarrollo Territorial con diferentes actividades que apuntan a la prevención de todo tipo de violencias contra nuestros NNA.</a:t>
            </a:r>
          </a:p>
          <a:p>
            <a:pPr marL="285750" marR="0" lvl="0" indent="-285750" algn="just"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kumimoji="0" lang="es-CO"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281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B92EB4E3-052C-47F9-A28F-2C54FB8FBFAA}"/>
              </a:ext>
            </a:extLst>
          </p:cNvPr>
          <p:cNvSpPr txBox="1">
            <a:spLocks noGrp="1"/>
          </p:cNvSpPr>
          <p:nvPr>
            <p:ph idx="1"/>
          </p:nvPr>
        </p:nvSpPr>
        <p:spPr>
          <a:xfrm>
            <a:off x="838200" y="456268"/>
            <a:ext cx="10515600" cy="845744"/>
          </a:xfrm>
          <a:prstGeom prst="rect">
            <a:avLst/>
          </a:prstGeom>
        </p:spPr>
        <p:txBody>
          <a:bodyPr vert="horz" wrap="square" lIns="0" tIns="106045" rIns="0" bIns="0" rtlCol="0">
            <a:spAutoFit/>
          </a:bodyPr>
          <a:lstStyle/>
          <a:p>
            <a:pPr marL="0" indent="0">
              <a:lnSpc>
                <a:spcPct val="100000"/>
              </a:lnSpc>
              <a:spcBef>
                <a:spcPts val="745"/>
              </a:spcBef>
              <a:buClr>
                <a:srgbClr val="0089CD"/>
              </a:buClr>
              <a:buNone/>
              <a:tabLst>
                <a:tab pos="1984375" algn="l"/>
              </a:tabLst>
            </a:pPr>
            <a:r>
              <a:rPr lang="es-CO" sz="4800" spc="-45" dirty="0">
                <a:solidFill>
                  <a:srgbClr val="00B0F0"/>
                </a:solidFill>
                <a:latin typeface="+mj-lt"/>
                <a:cs typeface="VAG Round"/>
              </a:rPr>
              <a:t>3</a:t>
            </a:r>
            <a:r>
              <a:rPr lang="es-CO" sz="4800" spc="-45" dirty="0">
                <a:solidFill>
                  <a:srgbClr val="21295D"/>
                </a:solidFill>
                <a:latin typeface="+mj-lt"/>
                <a:cs typeface="VAG Round"/>
              </a:rPr>
              <a:t>.  </a:t>
            </a:r>
            <a:r>
              <a:rPr sz="4800" b="1" spc="-45" dirty="0" err="1">
                <a:solidFill>
                  <a:srgbClr val="21295D"/>
                </a:solidFill>
                <a:latin typeface="+mj-lt"/>
                <a:cs typeface="VAG Round"/>
              </a:rPr>
              <a:t>Prevención</a:t>
            </a:r>
            <a:r>
              <a:rPr sz="4800" b="1" spc="-45" dirty="0">
                <a:solidFill>
                  <a:srgbClr val="21295D"/>
                </a:solidFill>
                <a:latin typeface="+mj-lt"/>
                <a:cs typeface="VAG Round"/>
              </a:rPr>
              <a:t> </a:t>
            </a:r>
            <a:r>
              <a:rPr sz="4800" b="1" spc="5" dirty="0">
                <a:solidFill>
                  <a:srgbClr val="21295D"/>
                </a:solidFill>
                <a:latin typeface="+mj-lt"/>
                <a:cs typeface="VAG Round"/>
              </a:rPr>
              <a:t>de</a:t>
            </a:r>
            <a:r>
              <a:rPr sz="4800" b="1" spc="35" dirty="0">
                <a:solidFill>
                  <a:srgbClr val="21295D"/>
                </a:solidFill>
                <a:latin typeface="+mj-lt"/>
                <a:cs typeface="VAG Round"/>
              </a:rPr>
              <a:t> </a:t>
            </a:r>
            <a:r>
              <a:rPr sz="4800" b="1" spc="5" dirty="0">
                <a:solidFill>
                  <a:srgbClr val="21295D"/>
                </a:solidFill>
                <a:latin typeface="+mj-lt"/>
                <a:cs typeface="VAG Round"/>
              </a:rPr>
              <a:t>violencias</a:t>
            </a:r>
            <a:endParaRPr sz="4800" b="1" dirty="0">
              <a:latin typeface="+mj-lt"/>
              <a:cs typeface="VAG Round"/>
            </a:endParaRPr>
          </a:p>
        </p:txBody>
      </p:sp>
      <p:pic>
        <p:nvPicPr>
          <p:cNvPr id="2" name="Imagen 1">
            <a:extLst>
              <a:ext uri="{FF2B5EF4-FFF2-40B4-BE49-F238E27FC236}">
                <a16:creationId xmlns:a16="http://schemas.microsoft.com/office/drawing/2014/main" id="{5BBC61E0-1BE4-4AE2-AEC2-125CAC405BE1}"/>
              </a:ext>
            </a:extLst>
          </p:cNvPr>
          <p:cNvPicPr>
            <a:picLocks noChangeAspect="1"/>
          </p:cNvPicPr>
          <p:nvPr/>
        </p:nvPicPr>
        <p:blipFill rotWithShape="1">
          <a:blip r:embed="rId3"/>
          <a:srcRect b="2766"/>
          <a:stretch/>
        </p:blipFill>
        <p:spPr>
          <a:xfrm>
            <a:off x="972198" y="1302012"/>
            <a:ext cx="9754445" cy="5335094"/>
          </a:xfrm>
          <a:prstGeom prst="rect">
            <a:avLst/>
          </a:prstGeom>
        </p:spPr>
      </p:pic>
    </p:spTree>
    <p:extLst>
      <p:ext uri="{BB962C8B-B14F-4D97-AF65-F5344CB8AC3E}">
        <p14:creationId xmlns:p14="http://schemas.microsoft.com/office/powerpoint/2010/main" val="1421617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956313" y="2796206"/>
            <a:ext cx="6877878" cy="1026820"/>
          </a:xfrm>
          <a:prstGeom prst="rect">
            <a:avLst/>
          </a:prstGeom>
          <a:noFill/>
        </p:spPr>
        <p:txBody>
          <a:bodyPr wrap="square" rtlCol="0">
            <a:spAutoFit/>
          </a:bodyPr>
          <a:lstStyle/>
          <a:p>
            <a:pPr marL="0" marR="10782" lvl="0" indent="0" algn="ctr" defTabSz="914400" rtl="0" eaLnBrk="1" fontAlgn="auto" latinLnBrk="0" hangingPunct="1">
              <a:lnSpc>
                <a:spcPts val="2860"/>
              </a:lnSpc>
              <a:spcBef>
                <a:spcPts val="67"/>
              </a:spcBef>
              <a:spcAft>
                <a:spcPts val="0"/>
              </a:spcAft>
              <a:buClrTx/>
              <a:buSzTx/>
              <a:buFontTx/>
              <a:buNone/>
              <a:tabLst/>
              <a:defRPr/>
            </a:pPr>
            <a:r>
              <a:rPr kumimoji="0" lang="es-CO" sz="8000" b="1" i="0" u="none" strike="noStrike" kern="1200" cap="none" spc="0" normalizeH="0" baseline="0" noProof="0">
                <a:ln>
                  <a:noFill/>
                </a:ln>
                <a:solidFill>
                  <a:srgbClr val="242758"/>
                </a:solidFill>
                <a:effectLst/>
                <a:uLnTx/>
                <a:uFillTx/>
                <a:latin typeface="Calibri" panose="020F0502020204030204"/>
                <a:ea typeface="+mn-ea"/>
                <a:cs typeface="+mn-cs"/>
              </a:rPr>
              <a:t>3. Metodología  </a:t>
            </a:r>
          </a:p>
          <a:p>
            <a:pPr marL="0" marR="10782" lvl="0" indent="0" algn="ctr" defTabSz="914400" rtl="0" eaLnBrk="1" fontAlgn="auto" latinLnBrk="0" hangingPunct="1">
              <a:lnSpc>
                <a:spcPts val="2860"/>
              </a:lnSpc>
              <a:spcBef>
                <a:spcPts val="67"/>
              </a:spcBef>
              <a:spcAft>
                <a:spcPts val="0"/>
              </a:spcAft>
              <a:buClrTx/>
              <a:buSzTx/>
              <a:buFontTx/>
              <a:buNone/>
              <a:tabLst/>
              <a:defRPr/>
            </a:pPr>
            <a:endParaRPr kumimoji="0" lang="es-CO" sz="8000" b="1" i="0" u="none" strike="noStrike" kern="1200" cap="none" spc="0" normalizeH="0" baseline="0" noProof="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582151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530EB3-8AC9-4266-AA88-A1FA4EEC2E7B}"/>
              </a:ext>
            </a:extLst>
          </p:cNvPr>
          <p:cNvSpPr>
            <a:spLocks noGrp="1"/>
          </p:cNvSpPr>
          <p:nvPr>
            <p:ph type="title"/>
          </p:nvPr>
        </p:nvSpPr>
        <p:spPr/>
        <p:txBody>
          <a:bodyPr/>
          <a:lstStyle/>
          <a:p>
            <a:pPr algn="ctr"/>
            <a:r>
              <a:rPr lang="es-CO"/>
              <a:t>METODOLOGIA PARA EL DESARROLLO DE LA MESA PUBLICA</a:t>
            </a:r>
            <a:endParaRPr lang="es-ES"/>
          </a:p>
        </p:txBody>
      </p:sp>
      <p:sp>
        <p:nvSpPr>
          <p:cNvPr id="3" name="Marcador de contenido 2">
            <a:extLst>
              <a:ext uri="{FF2B5EF4-FFF2-40B4-BE49-F238E27FC236}">
                <a16:creationId xmlns:a16="http://schemas.microsoft.com/office/drawing/2014/main" id="{A49F2AEA-850F-423F-B16F-687E4B10EBB6}"/>
              </a:ext>
            </a:extLst>
          </p:cNvPr>
          <p:cNvSpPr>
            <a:spLocks noGrp="1"/>
          </p:cNvSpPr>
          <p:nvPr>
            <p:ph idx="1"/>
          </p:nvPr>
        </p:nvSpPr>
        <p:spPr/>
        <p:txBody>
          <a:bodyPr vert="horz" lIns="91440" tIns="45720" rIns="91440" bIns="45720" rtlCol="0" anchor="t">
            <a:normAutofit/>
          </a:bodyPr>
          <a:lstStyle/>
          <a:p>
            <a:pPr marL="0" indent="0">
              <a:buNone/>
            </a:pPr>
            <a:r>
              <a:rPr lang="es-CO" dirty="0"/>
              <a:t>*AUDIENCIA VIRTUAL – PLATAFORMA TEAMS</a:t>
            </a:r>
          </a:p>
          <a:p>
            <a:r>
              <a:rPr lang="es-CO" dirty="0">
                <a:solidFill>
                  <a:srgbClr val="242758"/>
                </a:solidFill>
                <a:cs typeface="Calibri"/>
              </a:rPr>
              <a:t>Normas de participación:</a:t>
            </a:r>
          </a:p>
          <a:p>
            <a:pPr lvl="1"/>
            <a:r>
              <a:rPr lang="es-CO" dirty="0">
                <a:solidFill>
                  <a:srgbClr val="242758"/>
                </a:solidFill>
                <a:cs typeface="Calibri"/>
              </a:rPr>
              <a:t>Diligenciar el registro de asistencia el cual será compartido en el chat de la Plataforma TEAMS</a:t>
            </a:r>
          </a:p>
          <a:p>
            <a:pPr lvl="1"/>
            <a:r>
              <a:rPr lang="es-CO" dirty="0">
                <a:solidFill>
                  <a:srgbClr val="242758"/>
                </a:solidFill>
                <a:cs typeface="Calibri"/>
              </a:rPr>
              <a:t>Mantener los Micrófonos silenciados una vez se inicie la presentación.</a:t>
            </a:r>
          </a:p>
          <a:p>
            <a:pPr lvl="1"/>
            <a:r>
              <a:rPr lang="es-CO" dirty="0">
                <a:solidFill>
                  <a:srgbClr val="242758"/>
                </a:solidFill>
                <a:ea typeface="+mn-lt"/>
                <a:cs typeface="+mn-lt"/>
              </a:rPr>
              <a:t>Los participantes deben levantar la mano y el moderador otorgará la palabra.</a:t>
            </a:r>
          </a:p>
          <a:p>
            <a:pPr lvl="1"/>
            <a:r>
              <a:rPr lang="es-CO" dirty="0">
                <a:solidFill>
                  <a:srgbClr val="242758"/>
                </a:solidFill>
                <a:cs typeface="Calibri"/>
              </a:rPr>
              <a:t>Realizar preguntas</a:t>
            </a:r>
            <a:r>
              <a:rPr lang="es-CO" dirty="0">
                <a:solidFill>
                  <a:srgbClr val="242758"/>
                </a:solidFill>
              </a:rPr>
              <a:t> al final de la exposición que deben además ser escritas en el chat de la reunión, el participante deberá diligenciar el formulario de preguntas.</a:t>
            </a:r>
          </a:p>
          <a:p>
            <a:pPr lvl="1"/>
            <a:r>
              <a:rPr lang="es-CO" dirty="0">
                <a:solidFill>
                  <a:srgbClr val="242758"/>
                </a:solidFill>
                <a:cs typeface="Calibri"/>
              </a:rPr>
              <a:t>Al finalizar los participantes deberán diligenciar el formulario de evaluación correspondiente a la mesa publica realizada.</a:t>
            </a:r>
          </a:p>
          <a:p>
            <a:endParaRPr lang="es-CO" dirty="0">
              <a:solidFill>
                <a:srgbClr val="FF0000"/>
              </a:solidFill>
              <a:cs typeface="Calibri"/>
            </a:endParaRPr>
          </a:p>
        </p:txBody>
      </p:sp>
    </p:spTree>
    <p:extLst>
      <p:ext uri="{BB962C8B-B14F-4D97-AF65-F5344CB8AC3E}">
        <p14:creationId xmlns:p14="http://schemas.microsoft.com/office/powerpoint/2010/main" val="284415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lgn="ctr"/>
            <a:r>
              <a:rPr lang="es-CO" b="1" dirty="0">
                <a:solidFill>
                  <a:srgbClr val="242758"/>
                </a:solidFill>
                <a:latin typeface="+mn-lt"/>
                <a:ea typeface="+mn-ea"/>
                <a:cs typeface="+mn-cs"/>
              </a:rPr>
              <a:t>MESA PÚBLICA</a:t>
            </a:r>
            <a:br>
              <a:rPr lang="es-CO" b="1" dirty="0">
                <a:solidFill>
                  <a:srgbClr val="346232"/>
                </a:solidFill>
                <a:latin typeface="Calibri" panose="020F0502020204030204" pitchFamily="34" charset="0"/>
                <a:cs typeface="Calibri" panose="020F0502020204030204" pitchFamily="34" charset="0"/>
              </a:rPr>
            </a:br>
            <a:endParaRPr lang="es-CO" dirty="0"/>
          </a:p>
        </p:txBody>
      </p:sp>
      <p:sp>
        <p:nvSpPr>
          <p:cNvPr id="3" name="2 Marcador de contenido"/>
          <p:cNvSpPr>
            <a:spLocks noGrp="1"/>
          </p:cNvSpPr>
          <p:nvPr>
            <p:ph idx="1"/>
          </p:nvPr>
        </p:nvSpPr>
        <p:spPr>
          <a:xfrm>
            <a:off x="1021080" y="1413969"/>
            <a:ext cx="4882978" cy="4351338"/>
          </a:xfrm>
        </p:spPr>
        <p:txBody>
          <a:bodyPr>
            <a:normAutofit fontScale="85000" lnSpcReduction="10000"/>
          </a:bodyPr>
          <a:lstStyle/>
          <a:p>
            <a:pPr marL="0" indent="0">
              <a:buNone/>
            </a:pPr>
            <a:r>
              <a:rPr lang="es-CO" b="1" kern="0" dirty="0">
                <a:solidFill>
                  <a:schemeClr val="tx1">
                    <a:lumMod val="65000"/>
                    <a:lumOff val="35000"/>
                  </a:schemeClr>
                </a:solidFill>
                <a:latin typeface="Calibri" panose="020F0502020204030204" pitchFamily="34" charset="0"/>
                <a:cs typeface="Calibri" panose="020F0502020204030204" pitchFamily="34" charset="0"/>
              </a:rPr>
              <a:t>Mesas Públicas (MP)</a:t>
            </a:r>
          </a:p>
          <a:p>
            <a:pPr algn="just"/>
            <a:r>
              <a:rPr lang="es-CO" kern="0" dirty="0">
                <a:solidFill>
                  <a:schemeClr val="tx1">
                    <a:lumMod val="65000"/>
                    <a:lumOff val="35000"/>
                  </a:schemeClr>
                </a:solidFill>
                <a:latin typeface="Calibri" panose="020F0502020204030204" pitchFamily="34" charset="0"/>
                <a:cs typeface="Calibri" panose="020F0502020204030204" pitchFamily="34" charset="0"/>
              </a:rPr>
              <a:t>En el nivel Zonal, son encuentros de interlocución, diálogo abierto y comunicación de doble vía en la región con las partes interesadas, para tratar temas puntuales que tienen que ver con el cabal funcionamiento del servicio público de bienestar familiar (SPBF), detectando anomalías, proponiendo correctivos y propiciando escenarios de prevención, cualificación y mejoramiento del mismo.</a:t>
            </a:r>
          </a:p>
          <a:p>
            <a:endParaRPr lang="es-CO" dirty="0"/>
          </a:p>
        </p:txBody>
      </p:sp>
      <p:sp>
        <p:nvSpPr>
          <p:cNvPr id="4" name="3 CuadroTexto"/>
          <p:cNvSpPr txBox="1"/>
          <p:nvPr/>
        </p:nvSpPr>
        <p:spPr>
          <a:xfrm>
            <a:off x="6858000" y="2520778"/>
            <a:ext cx="3039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upo 5"/>
          <p:cNvGrpSpPr/>
          <p:nvPr/>
        </p:nvGrpSpPr>
        <p:grpSpPr>
          <a:xfrm>
            <a:off x="7802969" y="554181"/>
            <a:ext cx="3550831" cy="5772980"/>
            <a:chOff x="6858000" y="563672"/>
            <a:chExt cx="4036575" cy="6294328"/>
          </a:xfrm>
        </p:grpSpPr>
        <p:pic>
          <p:nvPicPr>
            <p:cNvPr id="7" name="Imagen 3" descr="Imagen que contiene techo, interior, cocina, tabla&#10;&#10;Descripción generada automáticamente"/>
            <p:cNvPicPr>
              <a:picLocks noChangeAspect="1"/>
            </p:cNvPicPr>
            <p:nvPr/>
          </p:nvPicPr>
          <p:blipFill rotWithShape="1">
            <a:blip r:embed="rId2"/>
            <a:srcRect l="852" r="17518" b="2"/>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pic>
          <p:nvPicPr>
            <p:cNvPr id="8" name="Imagen 7" descr="Un grupo de personas sentadas en una sala&#10;&#10;Descripción generada automáticamente">
              <a:extLst>
                <a:ext uri="{FF2B5EF4-FFF2-40B4-BE49-F238E27FC236}">
                  <a16:creationId xmlns:a16="http://schemas.microsoft.com/office/drawing/2014/main" id="{15D649B1-26F8-4C93-A104-A7A953C07BFA}"/>
                </a:ext>
              </a:extLst>
            </p:cNvPr>
            <p:cNvPicPr>
              <a:picLocks noChangeAspect="1"/>
            </p:cNvPicPr>
            <p:nvPr/>
          </p:nvPicPr>
          <p:blipFill rotWithShape="1">
            <a:blip r:embed="rId3"/>
            <a:srcRect l="3709" r="8537" b="-4"/>
            <a:stretch/>
          </p:blipFill>
          <p:spPr>
            <a:xfrm>
              <a:off x="6965313" y="563672"/>
              <a:ext cx="2859806" cy="2444238"/>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9" name="3 CuadroTexto"/>
            <p:cNvSpPr txBox="1"/>
            <p:nvPr/>
          </p:nvSpPr>
          <p:spPr>
            <a:xfrm>
              <a:off x="6858000" y="2520778"/>
              <a:ext cx="3039762" cy="369332"/>
            </a:xfrm>
            <a:prstGeom prst="rect">
              <a:avLst/>
            </a:prstGeom>
            <a:noFill/>
          </p:spPr>
          <p:txBody>
            <a:bodyPr wrap="square" rtlCol="0">
              <a:spAutoFit/>
            </a:bodyPr>
            <a:lstStyle/>
            <a:p>
              <a:endParaRPr lang="es-CO"/>
            </a:p>
          </p:txBody>
        </p:sp>
      </p:grpSp>
    </p:spTree>
    <p:extLst>
      <p:ext uri="{BB962C8B-B14F-4D97-AF65-F5344CB8AC3E}">
        <p14:creationId xmlns:p14="http://schemas.microsoft.com/office/powerpoint/2010/main" val="1198643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45352"/>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a:ln>
                  <a:noFill/>
                </a:ln>
                <a:solidFill>
                  <a:srgbClr val="242758"/>
                </a:solidFill>
                <a:effectLst/>
                <a:uLnTx/>
                <a:uFillTx/>
                <a:latin typeface="Calibri" panose="020F0502020204030204"/>
                <a:ea typeface="+mn-ea"/>
                <a:cs typeface="+mn-cs"/>
              </a:rPr>
              <a:t>4. Diagnóstico</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99801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lgn="ctr"/>
            <a:r>
              <a:rPr lang="es-CO" b="1">
                <a:solidFill>
                  <a:schemeClr val="tx2"/>
                </a:solidFill>
                <a:cs typeface="Arial" panose="020B0604020202020204" pitchFamily="34" charset="0"/>
              </a:rPr>
              <a:t>CENTRO </a:t>
            </a:r>
            <a:r>
              <a:rPr lang="es-CO" b="1">
                <a:solidFill>
                  <a:schemeClr val="tx2"/>
                </a:solidFill>
                <a:cs typeface="Calibri" panose="020F0502020204030204" pitchFamily="34" charset="0"/>
              </a:rPr>
              <a:t>ZONAL NORTE CENTRO HISTORICO</a:t>
            </a:r>
            <a:endParaRPr lang="es-CO">
              <a:solidFill>
                <a:schemeClr val="tx2"/>
              </a:solidFill>
            </a:endParaRPr>
          </a:p>
        </p:txBody>
      </p:sp>
      <p:sp>
        <p:nvSpPr>
          <p:cNvPr id="4" name="Rectángulo 1"/>
          <p:cNvSpPr>
            <a:spLocks noGrp="1"/>
          </p:cNvSpPr>
          <p:nvPr>
            <p:ph idx="1"/>
          </p:nvPr>
        </p:nvSpPr>
        <p:spPr>
          <a:xfrm>
            <a:off x="541637" y="1668151"/>
            <a:ext cx="3461951" cy="2794815"/>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a:solidFill>
                  <a:schemeClr val="tx1"/>
                </a:solidFill>
              </a:rPr>
              <a:t>Imagen cobertura CZ</a:t>
            </a:r>
          </a:p>
        </p:txBody>
      </p:sp>
      <p:graphicFrame>
        <p:nvGraphicFramePr>
          <p:cNvPr id="7" name="Group 143"/>
          <p:cNvGraphicFramePr>
            <a:graphicFrameLocks/>
          </p:cNvGraphicFramePr>
          <p:nvPr>
            <p:extLst>
              <p:ext uri="{D42A27DB-BD31-4B8C-83A1-F6EECF244321}">
                <p14:modId xmlns:p14="http://schemas.microsoft.com/office/powerpoint/2010/main" val="2601358929"/>
              </p:ext>
            </p:extLst>
          </p:nvPr>
        </p:nvGraphicFramePr>
        <p:xfrm>
          <a:off x="4906374" y="2485595"/>
          <a:ext cx="4944536" cy="1852900"/>
        </p:xfrm>
        <a:graphic>
          <a:graphicData uri="http://schemas.openxmlformats.org/drawingml/2006/table">
            <a:tbl>
              <a:tblPr/>
              <a:tblGrid>
                <a:gridCol w="2263918">
                  <a:extLst>
                    <a:ext uri="{9D8B030D-6E8A-4147-A177-3AD203B41FA5}">
                      <a16:colId xmlns:a16="http://schemas.microsoft.com/office/drawing/2014/main" val="20000"/>
                    </a:ext>
                  </a:extLst>
                </a:gridCol>
                <a:gridCol w="1340309">
                  <a:extLst>
                    <a:ext uri="{9D8B030D-6E8A-4147-A177-3AD203B41FA5}">
                      <a16:colId xmlns:a16="http://schemas.microsoft.com/office/drawing/2014/main" val="20001"/>
                    </a:ext>
                  </a:extLst>
                </a:gridCol>
                <a:gridCol w="1340309">
                  <a:extLst>
                    <a:ext uri="{9D8B030D-6E8A-4147-A177-3AD203B41FA5}">
                      <a16:colId xmlns:a16="http://schemas.microsoft.com/office/drawing/2014/main" val="1605385896"/>
                    </a:ext>
                  </a:extLst>
                </a:gridCol>
              </a:tblGrid>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a:ln>
                            <a:noFill/>
                          </a:ln>
                          <a:solidFill>
                            <a:schemeClr val="bg1"/>
                          </a:solidFill>
                          <a:effectLst/>
                          <a:latin typeface="+mn-lt"/>
                          <a:cs typeface="Arial" panose="020B0604020202020204" pitchFamily="34" charset="0"/>
                        </a:rPr>
                        <a:t>Funcionarios</a:t>
                      </a: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bg1"/>
                          </a:solidFill>
                          <a:effectLst/>
                          <a:latin typeface="Calibri" panose="020F0502020204030204" pitchFamily="34" charset="0"/>
                          <a:cs typeface="Calibri" panose="020F0502020204030204" pitchFamily="34" charset="0"/>
                        </a:rPr>
                        <a:t>Dic - 2019</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bg1"/>
                          </a:solidFill>
                          <a:effectLst/>
                          <a:latin typeface="Calibri" panose="020F0502020204030204" pitchFamily="34" charset="0"/>
                          <a:cs typeface="Calibri" panose="020F0502020204030204" pitchFamily="34" charset="0"/>
                        </a:rPr>
                        <a:t>Junio – 2020</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50000"/>
                      </a:schemeClr>
                    </a:solidFill>
                  </a:tcPr>
                </a:tc>
                <a:extLst>
                  <a:ext uri="{0D108BD9-81ED-4DB2-BD59-A6C34878D82A}">
                    <a16:rowId xmlns:a16="http://schemas.microsoft.com/office/drawing/2014/main" val="224035416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a:ln>
                            <a:noFill/>
                          </a:ln>
                          <a:solidFill>
                            <a:schemeClr val="tx1"/>
                          </a:solidFill>
                          <a:effectLst/>
                          <a:latin typeface="+mn-lt"/>
                          <a:cs typeface="Arial" panose="020B0604020202020204" pitchFamily="34" charset="0"/>
                        </a:rPr>
                        <a:t>Personal de Planta</a:t>
                      </a:r>
                      <a:endParaRPr kumimoji="0" lang="es-ES" sz="1600" b="0" i="0" u="none" strike="noStrike" cap="none" normalizeH="0" baseline="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mn-lt"/>
                          <a:cs typeface="Arial" panose="020B0604020202020204" pitchFamily="34" charset="0"/>
                        </a:rPr>
                        <a:t>86</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Athelas" panose="02000503000000020003"/>
                          <a:cs typeface="Arial" panose="020B0604020202020204" pitchFamily="34" charset="0"/>
                        </a:rPr>
                        <a:t>88</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754916986"/>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a:ln>
                            <a:noFill/>
                          </a:ln>
                          <a:solidFill>
                            <a:schemeClr val="tx1"/>
                          </a:solidFill>
                          <a:effectLst/>
                          <a:latin typeface="+mn-lt"/>
                          <a:cs typeface="Arial" panose="020B0604020202020204" pitchFamily="34" charset="0"/>
                        </a:rPr>
                        <a:t>Contratistas</a:t>
                      </a:r>
                      <a:endParaRPr kumimoji="0" lang="es-ES" sz="1600" b="0" i="0" u="none" strike="noStrike" cap="none" normalizeH="0" baseline="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mn-lt"/>
                          <a:cs typeface="Arial" panose="020B0604020202020204" pitchFamily="34" charset="0"/>
                        </a:rPr>
                        <a:t>15</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Athelas" panose="02000503000000020003"/>
                          <a:cs typeface="Arial" panose="020B0604020202020204" pitchFamily="34" charset="0"/>
                        </a:rPr>
                        <a:t>15</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715133677"/>
                  </a:ext>
                </a:extLst>
              </a:tr>
              <a:tr h="463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_tradnl" sz="1600" b="0" i="0" u="none" strike="noStrike" cap="none" normalizeH="0" baseline="0">
                          <a:ln>
                            <a:noFill/>
                          </a:ln>
                          <a:solidFill>
                            <a:schemeClr val="tx1"/>
                          </a:solidFill>
                          <a:effectLst/>
                          <a:latin typeface="+mn-lt"/>
                          <a:cs typeface="Arial" panose="020B0604020202020204" pitchFamily="34" charset="0"/>
                        </a:rPr>
                        <a:t>Vacantes</a:t>
                      </a:r>
                      <a:endParaRPr kumimoji="0" lang="es-ES" sz="1600" b="0" i="0" u="none" strike="noStrike" cap="none" normalizeH="0" baseline="0">
                        <a:ln>
                          <a:noFill/>
                        </a:ln>
                        <a:solidFill>
                          <a:schemeClr val="tx1"/>
                        </a:solidFill>
                        <a:effectLst/>
                        <a:latin typeface="+mn-lt"/>
                        <a:cs typeface="Arial" panose="020B0604020202020204" pitchFamily="34" charset="0"/>
                      </a:endParaRPr>
                    </a:p>
                  </a:txBody>
                  <a:tcP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Athelas" panose="02000503000000020003"/>
                          <a:cs typeface="Arial" panose="020B0604020202020204" pitchFamily="34" charset="0"/>
                        </a:rPr>
                        <a:t>3</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O" sz="1600" b="0" i="0" u="none" strike="noStrike" cap="none" normalizeH="0" baseline="0">
                          <a:ln>
                            <a:noFill/>
                          </a:ln>
                          <a:solidFill>
                            <a:schemeClr val="tx1"/>
                          </a:solidFill>
                          <a:effectLst/>
                          <a:latin typeface="Athelas" panose="02000503000000020003"/>
                          <a:cs typeface="Arial" panose="020B0604020202020204" pitchFamily="34" charset="0"/>
                        </a:rPr>
                        <a:t>1</a:t>
                      </a:r>
                    </a:p>
                  </a:txBody>
                  <a:tcPr anchor="ctr" horzOverflow="overflow">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9" name="Tabla 4"/>
          <p:cNvGraphicFramePr>
            <a:graphicFrameLocks noGrp="1"/>
          </p:cNvGraphicFramePr>
          <p:nvPr>
            <p:extLst>
              <p:ext uri="{D42A27DB-BD31-4B8C-83A1-F6EECF244321}">
                <p14:modId xmlns:p14="http://schemas.microsoft.com/office/powerpoint/2010/main" val="1931004726"/>
              </p:ext>
            </p:extLst>
          </p:nvPr>
        </p:nvGraphicFramePr>
        <p:xfrm>
          <a:off x="1097281" y="4655110"/>
          <a:ext cx="9401387" cy="1560785"/>
        </p:xfrm>
        <a:graphic>
          <a:graphicData uri="http://schemas.openxmlformats.org/drawingml/2006/table">
            <a:tbl>
              <a:tblPr firstRow="1" bandRow="1">
                <a:tableStyleId>{5C22544A-7EE6-4342-B048-85BDC9FD1C3A}</a:tableStyleId>
              </a:tblPr>
              <a:tblGrid>
                <a:gridCol w="3473123">
                  <a:extLst>
                    <a:ext uri="{9D8B030D-6E8A-4147-A177-3AD203B41FA5}">
                      <a16:colId xmlns:a16="http://schemas.microsoft.com/office/drawing/2014/main" val="1832329143"/>
                    </a:ext>
                  </a:extLst>
                </a:gridCol>
                <a:gridCol w="1976088">
                  <a:extLst>
                    <a:ext uri="{9D8B030D-6E8A-4147-A177-3AD203B41FA5}">
                      <a16:colId xmlns:a16="http://schemas.microsoft.com/office/drawing/2014/main" val="879618611"/>
                    </a:ext>
                  </a:extLst>
                </a:gridCol>
                <a:gridCol w="1976088">
                  <a:extLst>
                    <a:ext uri="{9D8B030D-6E8A-4147-A177-3AD203B41FA5}">
                      <a16:colId xmlns:a16="http://schemas.microsoft.com/office/drawing/2014/main" val="2441961383"/>
                    </a:ext>
                  </a:extLst>
                </a:gridCol>
                <a:gridCol w="1976088">
                  <a:extLst>
                    <a:ext uri="{9D8B030D-6E8A-4147-A177-3AD203B41FA5}">
                      <a16:colId xmlns:a16="http://schemas.microsoft.com/office/drawing/2014/main" val="1085782269"/>
                    </a:ext>
                  </a:extLst>
                </a:gridCol>
              </a:tblGrid>
              <a:tr h="361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0" i="0" u="none" strike="noStrike">
                          <a:solidFill>
                            <a:schemeClr val="bg1"/>
                          </a:solidFill>
                          <a:effectLst/>
                          <a:latin typeface="+mn-lt"/>
                        </a:rPr>
                        <a:t>Cifras poblacionales</a:t>
                      </a:r>
                      <a:endParaRPr lang="es-CO" sz="1600" b="0">
                        <a:solidFill>
                          <a:schemeClr val="bg1"/>
                        </a:solidFill>
                        <a:latin typeface="+mn-lt"/>
                      </a:endParaRP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a:solidFill>
                            <a:schemeClr val="bg1"/>
                          </a:solidFill>
                          <a:effectLst/>
                          <a:latin typeface="+mn-lt"/>
                        </a:rPr>
                        <a:t>Primera Infancia</a:t>
                      </a:r>
                      <a:br>
                        <a:rPr lang="es-CO" sz="1600" b="0" i="0" u="none" strike="noStrike">
                          <a:solidFill>
                            <a:schemeClr val="bg1"/>
                          </a:solidFill>
                          <a:effectLst/>
                          <a:latin typeface="+mn-lt"/>
                        </a:rPr>
                      </a:br>
                      <a:r>
                        <a:rPr lang="es-CO" sz="1600" b="0" i="0" u="none" strike="noStrike">
                          <a:solidFill>
                            <a:schemeClr val="bg1"/>
                          </a:solidFill>
                          <a:effectLst/>
                          <a:latin typeface="+mn-lt"/>
                        </a:rPr>
                        <a:t> (0 - 5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a:solidFill>
                            <a:schemeClr val="bg1"/>
                          </a:solidFill>
                          <a:effectLst/>
                          <a:latin typeface="+mn-lt"/>
                        </a:rPr>
                        <a:t> Niñez y Adolescencia </a:t>
                      </a:r>
                      <a:br>
                        <a:rPr lang="es-CO" sz="1600" b="0" i="0" u="none" strike="noStrike">
                          <a:solidFill>
                            <a:schemeClr val="bg1"/>
                          </a:solidFill>
                          <a:effectLst/>
                          <a:latin typeface="+mn-lt"/>
                        </a:rPr>
                      </a:br>
                      <a:r>
                        <a:rPr lang="es-CO" sz="1600" b="0" i="0" u="none" strike="noStrike">
                          <a:solidFill>
                            <a:schemeClr val="bg1"/>
                          </a:solidFill>
                          <a:effectLst/>
                          <a:latin typeface="+mn-lt"/>
                        </a:rPr>
                        <a:t>(6 - 17 años)</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1600" b="0" i="0" u="none" strike="noStrike">
                          <a:solidFill>
                            <a:schemeClr val="bg1"/>
                          </a:solidFill>
                          <a:effectLst/>
                          <a:latin typeface="+mn-lt"/>
                        </a:rPr>
                        <a:t>Total población</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110076792"/>
                  </a:ext>
                </a:extLst>
              </a:tr>
              <a:tr h="280521">
                <a:tc>
                  <a:txBody>
                    <a:bodyPr/>
                    <a:lstStyle/>
                    <a:p>
                      <a:pPr algn="ctr" fontAlgn="ctr"/>
                      <a:r>
                        <a:rPr lang="es-CO" sz="1600" b="0" i="0" u="none" strike="noStrike">
                          <a:solidFill>
                            <a:schemeClr val="tx1"/>
                          </a:solidFill>
                          <a:effectLst/>
                          <a:latin typeface="+mn-lt"/>
                        </a:rPr>
                        <a:t>Proyección de población</a:t>
                      </a:r>
                      <a:br>
                        <a:rPr lang="es-CO" sz="1600" b="0" i="0" u="none" strike="noStrike">
                          <a:solidFill>
                            <a:schemeClr val="tx1"/>
                          </a:solidFill>
                          <a:effectLst/>
                          <a:latin typeface="+mn-lt"/>
                        </a:rPr>
                      </a:br>
                      <a:r>
                        <a:rPr lang="es-CO" sz="1600" b="0" i="0" u="none" strike="noStrike">
                          <a:solidFill>
                            <a:schemeClr val="tx1"/>
                          </a:solidFill>
                          <a:effectLst/>
                          <a:latin typeface="+mn-lt"/>
                        </a:rPr>
                        <a:t> 2019- DANE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a:solidFill>
                            <a:schemeClr val="tx1"/>
                          </a:solidFill>
                          <a:latin typeface="+mn-lt"/>
                        </a:rPr>
                        <a:t>110,069</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a:solidFill>
                            <a:schemeClr val="tx1"/>
                          </a:solidFill>
                          <a:latin typeface="+mn-lt"/>
                        </a:rPr>
                        <a:t>231,451</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a:r>
                        <a:rPr lang="es-CO" sz="1600" b="0">
                          <a:solidFill>
                            <a:schemeClr val="tx1"/>
                          </a:solidFill>
                          <a:latin typeface="+mn-lt"/>
                        </a:rPr>
                        <a:t>1,239,518</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3171931193"/>
                  </a:ext>
                </a:extLst>
              </a:tr>
              <a:tr h="566375">
                <a:tc>
                  <a:txBody>
                    <a:bodyPr/>
                    <a:lstStyle/>
                    <a:p>
                      <a:pPr algn="ctr" fontAlgn="ctr"/>
                      <a:r>
                        <a:rPr lang="es-CO" sz="1600" b="0" i="0" u="none" strike="noStrike">
                          <a:solidFill>
                            <a:schemeClr val="tx1"/>
                          </a:solidFill>
                          <a:effectLst/>
                          <a:latin typeface="+mn-lt"/>
                        </a:rPr>
                        <a:t>Población Sisbén Por Debajo del Corte</a:t>
                      </a:r>
                    </a:p>
                  </a:txBody>
                  <a:tcPr marL="9525" marR="9525" marT="9525"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a:solidFill>
                            <a:schemeClr val="tx1"/>
                          </a:solidFill>
                          <a:latin typeface="+mn-lt"/>
                        </a:rPr>
                        <a:t>76,548</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a:solidFill>
                            <a:schemeClr val="tx1"/>
                          </a:solidFill>
                          <a:latin typeface="+mn-lt"/>
                        </a:rPr>
                        <a:t>213,392</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a:r>
                        <a:rPr lang="es-CO" sz="1600" b="0">
                          <a:solidFill>
                            <a:schemeClr val="tx1"/>
                          </a:solidFill>
                          <a:latin typeface="+mn-lt"/>
                        </a:rPr>
                        <a:t>1,067,029</a:t>
                      </a:r>
                    </a:p>
                  </a:txBody>
                  <a:tcPr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6751077"/>
                  </a:ext>
                </a:extLst>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271" y="1381108"/>
            <a:ext cx="4956175" cy="1166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FB9767B0-D635-44AD-967E-76A351AF9770}"/>
              </a:ext>
            </a:extLst>
          </p:cNvPr>
          <p:cNvSpPr txBox="1"/>
          <p:nvPr/>
        </p:nvSpPr>
        <p:spPr>
          <a:xfrm>
            <a:off x="1184417" y="6213909"/>
            <a:ext cx="5939686" cy="461665"/>
          </a:xfrm>
          <a:prstGeom prst="rect">
            <a:avLst/>
          </a:prstGeom>
          <a:noFill/>
        </p:spPr>
        <p:txBody>
          <a:bodyPr wrap="square" lIns="91440" tIns="45720" rIns="91440" bIns="45720" rtlCol="0" anchor="t">
            <a:spAutoFit/>
          </a:bodyPr>
          <a:lstStyle/>
          <a:p>
            <a:r>
              <a:rPr lang="es-CO" sz="1200"/>
              <a:t>FUENTE: </a:t>
            </a:r>
            <a:r>
              <a:rPr lang="es-CO" sz="1200">
                <a:hlinkClick r:id="rId4"/>
              </a:rPr>
              <a:t>https://intranet.icbf.gov.co/estadisticas-institucionales/fichas-oferta-institucional</a:t>
            </a:r>
            <a:endParaRPr lang="es-ES"/>
          </a:p>
          <a:p>
            <a:endParaRPr lang="es-CO" sz="1200">
              <a:cs typeface="Calibri"/>
            </a:endParaRPr>
          </a:p>
        </p:txBody>
      </p:sp>
      <p:pic>
        <p:nvPicPr>
          <p:cNvPr id="5" name="Imagen 4"/>
          <p:cNvPicPr>
            <a:picLocks noChangeAspect="1"/>
          </p:cNvPicPr>
          <p:nvPr/>
        </p:nvPicPr>
        <p:blipFill>
          <a:blip r:embed="rId5"/>
          <a:stretch>
            <a:fillRect/>
          </a:stretch>
        </p:blipFill>
        <p:spPr>
          <a:xfrm>
            <a:off x="541637" y="1690688"/>
            <a:ext cx="3461951" cy="2772278"/>
          </a:xfrm>
          <a:prstGeom prst="rect">
            <a:avLst/>
          </a:prstGeom>
        </p:spPr>
      </p:pic>
      <p:sp>
        <p:nvSpPr>
          <p:cNvPr id="6" name="Rectángulo 5"/>
          <p:cNvSpPr/>
          <p:nvPr/>
        </p:nvSpPr>
        <p:spPr>
          <a:xfrm>
            <a:off x="6096001" y="1448456"/>
            <a:ext cx="3752446" cy="1077218"/>
          </a:xfrm>
          <a:prstGeom prst="rect">
            <a:avLst/>
          </a:prstGeom>
        </p:spPr>
        <p:txBody>
          <a:bodyPr wrap="square">
            <a:spAutoFit/>
          </a:bodyPr>
          <a:lstStyle/>
          <a:p>
            <a:pPr lvl="0" algn="ctr" fontAlgn="base">
              <a:spcBef>
                <a:spcPct val="0"/>
              </a:spcBef>
              <a:spcAft>
                <a:spcPct val="0"/>
              </a:spcAft>
            </a:pPr>
            <a:r>
              <a:rPr lang="es-CO" sz="1600">
                <a:cs typeface="Arial" panose="020B0604020202020204" pitchFamily="34" charset="0"/>
              </a:rPr>
              <a:t>Barranquilla-Localidades Norte Centro histórico y </a:t>
            </a:r>
            <a:r>
              <a:rPr lang="es-CO" sz="1600" err="1">
                <a:cs typeface="Arial" panose="020B0604020202020204" pitchFamily="34" charset="0"/>
              </a:rPr>
              <a:t>Riomar</a:t>
            </a:r>
            <a:endParaRPr lang="es-CO" sz="1600">
              <a:cs typeface="Arial" panose="020B0604020202020204" pitchFamily="34" charset="0"/>
            </a:endParaRPr>
          </a:p>
          <a:p>
            <a:pPr lvl="0" algn="ctr" fontAlgn="base">
              <a:spcBef>
                <a:spcPct val="0"/>
              </a:spcBef>
              <a:spcAft>
                <a:spcPct val="0"/>
              </a:spcAft>
            </a:pPr>
            <a:r>
              <a:rPr lang="es-CO" sz="1600">
                <a:cs typeface="Arial" panose="020B0604020202020204" pitchFamily="34" charset="0"/>
              </a:rPr>
              <a:t>Puerto Colombia, Corregimientos Salgar y Sabanilla</a:t>
            </a:r>
          </a:p>
        </p:txBody>
      </p:sp>
    </p:spTree>
    <p:extLst>
      <p:ext uri="{BB962C8B-B14F-4D97-AF65-F5344CB8AC3E}">
        <p14:creationId xmlns:p14="http://schemas.microsoft.com/office/powerpoint/2010/main" val="2705754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827F3-25D6-4934-A69E-91B578C73926}"/>
              </a:ext>
            </a:extLst>
          </p:cNvPr>
          <p:cNvSpPr txBox="1"/>
          <p:nvPr/>
        </p:nvSpPr>
        <p:spPr>
          <a:xfrm>
            <a:off x="0" y="6401936"/>
            <a:ext cx="1288016" cy="338554"/>
          </a:xfrm>
          <a:prstGeom prst="rect">
            <a:avLst/>
          </a:prstGeom>
          <a:noFill/>
        </p:spPr>
        <p:txBody>
          <a:bodyPr wrap="square" rtlCol="0">
            <a:spAutoFit/>
          </a:bodyPr>
          <a:lstStyle/>
          <a:p>
            <a:pPr algn="ctr"/>
            <a:r>
              <a:rPr lang="es-CO" sz="1600" b="1" dirty="0">
                <a:solidFill>
                  <a:schemeClr val="bg2"/>
                </a:solidFill>
                <a:latin typeface="Arial" panose="020B0604020202020204" pitchFamily="34" charset="0"/>
                <a:cs typeface="Arial" panose="020B0604020202020204" pitchFamily="34" charset="0"/>
              </a:rPr>
              <a:t>PÚBLICA</a:t>
            </a:r>
          </a:p>
        </p:txBody>
      </p:sp>
      <p:cxnSp>
        <p:nvCxnSpPr>
          <p:cNvPr id="3" name="Conector recto 2">
            <a:extLst>
              <a:ext uri="{FF2B5EF4-FFF2-40B4-BE49-F238E27FC236}">
                <a16:creationId xmlns:a16="http://schemas.microsoft.com/office/drawing/2014/main" id="{93DB6EA5-4EAD-4206-A922-70AD32057DB0}"/>
              </a:ext>
            </a:extLst>
          </p:cNvPr>
          <p:cNvCxnSpPr/>
          <p:nvPr/>
        </p:nvCxnSpPr>
        <p:spPr>
          <a:xfrm>
            <a:off x="1981200" y="1018295"/>
            <a:ext cx="8229600"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593C7820-B0DD-4162-97DC-871D3884D2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849" b="-796"/>
          <a:stretch/>
        </p:blipFill>
        <p:spPr bwMode="auto">
          <a:xfrm>
            <a:off x="0" y="0"/>
            <a:ext cx="11281025" cy="6256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785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dirty="0">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
        <p:nvSpPr>
          <p:cNvPr id="7" name="CuadroTexto 6">
            <a:extLst>
              <a:ext uri="{FF2B5EF4-FFF2-40B4-BE49-F238E27FC236}">
                <a16:creationId xmlns:a16="http://schemas.microsoft.com/office/drawing/2014/main" id="{E1A1D359-E036-46AF-9ACC-90979712F8AA}"/>
              </a:ext>
            </a:extLst>
          </p:cNvPr>
          <p:cNvSpPr txBox="1"/>
          <p:nvPr/>
        </p:nvSpPr>
        <p:spPr>
          <a:xfrm>
            <a:off x="858190" y="524656"/>
            <a:ext cx="8270819" cy="369332"/>
          </a:xfrm>
          <a:prstGeom prst="rect">
            <a:avLst/>
          </a:prstGeom>
          <a:noFill/>
        </p:spPr>
        <p:txBody>
          <a:bodyPr wrap="square" lIns="91440" tIns="45720" rIns="91440" bIns="45720" anchor="t">
            <a:spAutoFit/>
          </a:bodyPr>
          <a:lstStyle/>
          <a:p>
            <a:r>
              <a:rPr kumimoji="0" lang="en-US" sz="1800" b="1" i="0" u="none" strike="noStrike" kern="1200" cap="none" spc="0" normalizeH="0" baseline="0" noProof="0">
                <a:ln>
                  <a:noFill/>
                </a:ln>
                <a:solidFill>
                  <a:srgbClr val="6EBC44"/>
                </a:solidFill>
                <a:effectLst/>
                <a:uLnTx/>
                <a:uFillTx/>
                <a:latin typeface="Calibri"/>
                <a:cs typeface="Calibri"/>
              </a:rPr>
              <a:t>OFERTA DEL ICBF EN</a:t>
            </a:r>
            <a:r>
              <a:rPr lang="en-US" b="1">
                <a:solidFill>
                  <a:srgbClr val="6EBC44"/>
                </a:solidFill>
                <a:latin typeface="Calibri"/>
                <a:cs typeface="Calibri"/>
              </a:rPr>
              <a:t> EL</a:t>
            </a:r>
            <a:r>
              <a:rPr lang="en-US" b="1">
                <a:solidFill>
                  <a:srgbClr val="002060"/>
                </a:solidFill>
                <a:latin typeface="Calibri"/>
                <a:cs typeface="Calibri"/>
              </a:rPr>
              <a:t> </a:t>
            </a:r>
            <a:r>
              <a:rPr lang="en-US" sz="1800" b="1">
                <a:solidFill>
                  <a:srgbClr val="002060"/>
                </a:solidFill>
                <a:latin typeface="Calibri"/>
                <a:cs typeface="Calibri"/>
              </a:rPr>
              <a:t> CENTRO ZONAL </a:t>
            </a:r>
            <a:r>
              <a:rPr lang="en-US" b="1">
                <a:solidFill>
                  <a:srgbClr val="002060"/>
                </a:solidFill>
                <a:latin typeface="Calibri"/>
                <a:cs typeface="Calibri"/>
              </a:rPr>
              <a:t>NORTE CENTRO HISTORICO</a:t>
            </a:r>
            <a:endParaRPr lang="es-CO">
              <a:latin typeface="Calibri"/>
              <a:cs typeface="Calibri"/>
            </a:endParaRPr>
          </a:p>
        </p:txBody>
      </p:sp>
      <p:graphicFrame>
        <p:nvGraphicFramePr>
          <p:cNvPr id="2" name="Tabla 1">
            <a:extLst>
              <a:ext uri="{FF2B5EF4-FFF2-40B4-BE49-F238E27FC236}">
                <a16:creationId xmlns:a16="http://schemas.microsoft.com/office/drawing/2014/main" id="{A03881F5-E7A3-4835-A41B-70B9C906EED5}"/>
              </a:ext>
            </a:extLst>
          </p:cNvPr>
          <p:cNvGraphicFramePr>
            <a:graphicFrameLocks noGrp="1"/>
          </p:cNvGraphicFramePr>
          <p:nvPr>
            <p:extLst>
              <p:ext uri="{D42A27DB-BD31-4B8C-83A1-F6EECF244321}">
                <p14:modId xmlns:p14="http://schemas.microsoft.com/office/powerpoint/2010/main" val="719261582"/>
              </p:ext>
            </p:extLst>
          </p:nvPr>
        </p:nvGraphicFramePr>
        <p:xfrm>
          <a:off x="676685" y="1339240"/>
          <a:ext cx="9818359" cy="4101805"/>
        </p:xfrm>
        <a:graphic>
          <a:graphicData uri="http://schemas.openxmlformats.org/drawingml/2006/table">
            <a:tbl>
              <a:tblPr>
                <a:tableStyleId>{5C22544A-7EE6-4342-B048-85BDC9FD1C3A}</a:tableStyleId>
              </a:tblPr>
              <a:tblGrid>
                <a:gridCol w="3743907">
                  <a:extLst>
                    <a:ext uri="{9D8B030D-6E8A-4147-A177-3AD203B41FA5}">
                      <a16:colId xmlns:a16="http://schemas.microsoft.com/office/drawing/2014/main" val="3993239372"/>
                    </a:ext>
                  </a:extLst>
                </a:gridCol>
                <a:gridCol w="935977">
                  <a:extLst>
                    <a:ext uri="{9D8B030D-6E8A-4147-A177-3AD203B41FA5}">
                      <a16:colId xmlns:a16="http://schemas.microsoft.com/office/drawing/2014/main" val="2879131285"/>
                    </a:ext>
                  </a:extLst>
                </a:gridCol>
                <a:gridCol w="964928">
                  <a:extLst>
                    <a:ext uri="{9D8B030D-6E8A-4147-A177-3AD203B41FA5}">
                      <a16:colId xmlns:a16="http://schemas.microsoft.com/office/drawing/2014/main" val="3542967091"/>
                    </a:ext>
                  </a:extLst>
                </a:gridCol>
                <a:gridCol w="1237156">
                  <a:extLst>
                    <a:ext uri="{9D8B030D-6E8A-4147-A177-3AD203B41FA5}">
                      <a16:colId xmlns:a16="http://schemas.microsoft.com/office/drawing/2014/main" val="3426887002"/>
                    </a:ext>
                  </a:extLst>
                </a:gridCol>
                <a:gridCol w="835142">
                  <a:extLst>
                    <a:ext uri="{9D8B030D-6E8A-4147-A177-3AD203B41FA5}">
                      <a16:colId xmlns:a16="http://schemas.microsoft.com/office/drawing/2014/main" val="1238603232"/>
                    </a:ext>
                  </a:extLst>
                </a:gridCol>
                <a:gridCol w="975111">
                  <a:extLst>
                    <a:ext uri="{9D8B030D-6E8A-4147-A177-3AD203B41FA5}">
                      <a16:colId xmlns:a16="http://schemas.microsoft.com/office/drawing/2014/main" val="4003004202"/>
                    </a:ext>
                  </a:extLst>
                </a:gridCol>
                <a:gridCol w="1126138">
                  <a:extLst>
                    <a:ext uri="{9D8B030D-6E8A-4147-A177-3AD203B41FA5}">
                      <a16:colId xmlns:a16="http://schemas.microsoft.com/office/drawing/2014/main" val="3281715560"/>
                    </a:ext>
                  </a:extLst>
                </a:gridCol>
              </a:tblGrid>
              <a:tr h="406495">
                <a:tc rowSpan="2">
                  <a:txBody>
                    <a:bodyPr/>
                    <a:lstStyle/>
                    <a:p>
                      <a:pPr algn="ctr" fontAlgn="ctr"/>
                      <a:r>
                        <a:rPr lang="es-CO" sz="1400" u="none" strike="noStrike" dirty="0">
                          <a:effectLst/>
                          <a:latin typeface="Calibri"/>
                        </a:rPr>
                        <a:t>Servicio</a:t>
                      </a:r>
                      <a:endParaRPr lang="es-CO" sz="1400" b="1" i="0" u="none" strike="noStrike" dirty="0">
                        <a:solidFill>
                          <a:srgbClr val="FFFFFF"/>
                        </a:solidFill>
                        <a:effectLst/>
                        <a:latin typeface="Calibri"/>
                      </a:endParaRPr>
                    </a:p>
                  </a:txBody>
                  <a:tcPr marL="7620" marR="7620" marT="7620" marB="0" anchor="ctr"/>
                </a:tc>
                <a:tc gridSpan="3">
                  <a:txBody>
                    <a:bodyPr/>
                    <a:lstStyle/>
                    <a:p>
                      <a:pPr algn="ctr" fontAlgn="ctr"/>
                      <a:r>
                        <a:rPr lang="es-CO" sz="1400" u="none" strike="noStrike">
                          <a:effectLst/>
                          <a:latin typeface="Calibri"/>
                        </a:rPr>
                        <a:t>Programación vigente 2020</a:t>
                      </a:r>
                      <a:endParaRPr lang="es-CO" sz="1400" b="1" i="0" u="none" strike="noStrike">
                        <a:solidFill>
                          <a:srgbClr val="FFFFFF"/>
                        </a:solidFill>
                        <a:effectLst/>
                        <a:latin typeface="Calibri"/>
                      </a:endParaRPr>
                    </a:p>
                  </a:txBody>
                  <a:tcPr marL="7620" marR="7620" marT="7620" marB="0" anchor="ctr"/>
                </a:tc>
                <a:tc hMerge="1">
                  <a:txBody>
                    <a:bodyPr/>
                    <a:lstStyle/>
                    <a:p>
                      <a:endParaRPr lang="es-CO"/>
                    </a:p>
                  </a:txBody>
                  <a:tcPr/>
                </a:tc>
                <a:tc hMerge="1">
                  <a:txBody>
                    <a:bodyPr/>
                    <a:lstStyle/>
                    <a:p>
                      <a:endParaRPr lang="es-CO"/>
                    </a:p>
                  </a:txBody>
                  <a:tcPr/>
                </a:tc>
                <a:tc gridSpan="3">
                  <a:txBody>
                    <a:bodyPr/>
                    <a:lstStyle/>
                    <a:p>
                      <a:pPr algn="ctr" fontAlgn="ctr"/>
                      <a:r>
                        <a:rPr lang="es-CO" sz="1400" u="none" strike="noStrike">
                          <a:effectLst/>
                          <a:latin typeface="Calibri"/>
                        </a:rPr>
                        <a:t>Ejecución 2020</a:t>
                      </a:r>
                      <a:endParaRPr lang="es-CO" sz="1400" b="1" i="0" u="none" strike="noStrike">
                        <a:solidFill>
                          <a:srgbClr val="FFFFFF"/>
                        </a:solidFill>
                        <a:effectLst/>
                        <a:latin typeface="Calibri"/>
                      </a:endParaRPr>
                    </a:p>
                  </a:txBody>
                  <a:tcPr marL="7620" marR="7620" marT="7620"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67439029"/>
                  </a:ext>
                </a:extLst>
              </a:tr>
              <a:tr h="1945373">
                <a:tc vMerge="1">
                  <a:txBody>
                    <a:bodyPr/>
                    <a:lstStyle/>
                    <a:p>
                      <a:endParaRPr lang="es-CO"/>
                    </a:p>
                  </a:txBody>
                  <a:tcPr/>
                </a:tc>
                <a:tc>
                  <a:txBody>
                    <a:bodyPr/>
                    <a:lstStyle/>
                    <a:p>
                      <a:pPr algn="ctr" fontAlgn="ctr"/>
                      <a:r>
                        <a:rPr lang="es-CO" sz="1400" u="none" strike="noStrike">
                          <a:effectLst/>
                          <a:latin typeface="Calibri"/>
                        </a:rPr>
                        <a:t>Unidades</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Cupos</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Presupuesto </a:t>
                      </a:r>
                      <a:br>
                        <a:rPr lang="es-CO" sz="1400" u="none" strike="noStrike">
                          <a:effectLst/>
                          <a:latin typeface="Calibri"/>
                        </a:rPr>
                      </a:br>
                      <a:r>
                        <a:rPr lang="es-CO" sz="1400" u="none" strike="noStrike">
                          <a:effectLst/>
                          <a:latin typeface="Calibri"/>
                        </a:rPr>
                        <a:t>asignado </a:t>
                      </a:r>
                      <a:br>
                        <a:rPr lang="es-CO" sz="1400" u="none" strike="noStrike">
                          <a:effectLst/>
                          <a:latin typeface="Calibri"/>
                        </a:rPr>
                      </a:br>
                      <a:r>
                        <a:rPr lang="es-CO" sz="1400" u="none" strike="noStrike">
                          <a:effectLst/>
                          <a:latin typeface="Calibri"/>
                        </a:rPr>
                        <a:t>(Mill)</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Unidades</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Cupos</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Presupuesto</a:t>
                      </a:r>
                      <a:br>
                        <a:rPr lang="es-CO" sz="1400" u="none" strike="noStrike">
                          <a:effectLst/>
                          <a:latin typeface="Calibri"/>
                        </a:rPr>
                      </a:br>
                      <a:r>
                        <a:rPr lang="es-CO" sz="1400" u="none" strike="noStrike">
                          <a:effectLst/>
                          <a:latin typeface="Calibri"/>
                        </a:rPr>
                        <a:t>comprometido</a:t>
                      </a:r>
                      <a:br>
                        <a:rPr lang="es-CO" sz="1400" u="none" strike="noStrike">
                          <a:effectLst/>
                          <a:latin typeface="Calibri"/>
                        </a:rPr>
                      </a:br>
                      <a:r>
                        <a:rPr lang="es-CO" sz="1400" u="none" strike="noStrike">
                          <a:effectLst/>
                          <a:latin typeface="Calibri"/>
                        </a:rPr>
                        <a:t>(Mill)</a:t>
                      </a:r>
                      <a:endParaRPr lang="es-CO" sz="1400" b="1" i="0" u="none" strike="noStrike">
                        <a:solidFill>
                          <a:srgbClr val="FFFFFF"/>
                        </a:solidFill>
                        <a:effectLst/>
                        <a:latin typeface="Calibri"/>
                      </a:endParaRPr>
                    </a:p>
                  </a:txBody>
                  <a:tcPr marL="7620" marR="7620" marT="7620" marB="0" anchor="ctr"/>
                </a:tc>
                <a:extLst>
                  <a:ext uri="{0D108BD9-81ED-4DB2-BD59-A6C34878D82A}">
                    <a16:rowId xmlns:a16="http://schemas.microsoft.com/office/drawing/2014/main" val="2959677531"/>
                  </a:ext>
                </a:extLst>
              </a:tr>
              <a:tr h="428829">
                <a:tc>
                  <a:txBody>
                    <a:bodyPr/>
                    <a:lstStyle/>
                    <a:p>
                      <a:pPr algn="ctr" fontAlgn="ctr"/>
                      <a:r>
                        <a:rPr lang="es-CO" sz="1400" u="none" strike="noStrike">
                          <a:effectLst/>
                          <a:latin typeface="Calibri"/>
                        </a:rPr>
                        <a:t>PRIMERA INFANCIA</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118</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kern="1200">
                          <a:solidFill>
                            <a:schemeClr val="dk1"/>
                          </a:solidFill>
                          <a:effectLst/>
                          <a:latin typeface="Calibri"/>
                          <a:ea typeface="+mn-ea"/>
                          <a:cs typeface="+mn-cs"/>
                        </a:rPr>
                        <a:t> 2770</a:t>
                      </a:r>
                    </a:p>
                  </a:txBody>
                  <a:tcPr marL="7620" marR="7620" marT="7620" marB="0" anchor="ctr"/>
                </a:tc>
                <a:tc>
                  <a:txBody>
                    <a:bodyPr/>
                    <a:lstStyle/>
                    <a:p>
                      <a:pPr algn="r" fontAlgn="ctr"/>
                      <a:r>
                        <a:rPr lang="es-CO" sz="1400" u="none" strike="noStrike">
                          <a:effectLst/>
                          <a:latin typeface="Calibri"/>
                        </a:rPr>
                        <a:t>6.193.668.656 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118 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2770</a:t>
                      </a:r>
                    </a:p>
                  </a:txBody>
                  <a:tcPr marL="7620" marR="7620" marT="7620" marB="0" anchor="ctr"/>
                </a:tc>
                <a:tc>
                  <a:txBody>
                    <a:bodyPr/>
                    <a:lstStyle/>
                    <a:p>
                      <a:pPr algn="r" fontAlgn="ctr"/>
                      <a:r>
                        <a:rPr lang="es-CO" sz="1400" u="none" strike="noStrike">
                          <a:effectLst/>
                          <a:latin typeface="Calibri"/>
                        </a:rPr>
                        <a:t>4.629.330.098 </a:t>
                      </a:r>
                      <a:endParaRPr lang="es-CO" sz="1400" b="1" i="0" u="none" strike="noStrike">
                        <a:solidFill>
                          <a:srgbClr val="FFFFFF"/>
                        </a:solidFill>
                        <a:effectLst/>
                        <a:latin typeface="Calibri"/>
                      </a:endParaRPr>
                    </a:p>
                  </a:txBody>
                  <a:tcPr marL="7620" marR="7620" marT="7620" marB="0" anchor="ctr"/>
                </a:tc>
                <a:extLst>
                  <a:ext uri="{0D108BD9-81ED-4DB2-BD59-A6C34878D82A}">
                    <a16:rowId xmlns:a16="http://schemas.microsoft.com/office/drawing/2014/main" val="2410048977"/>
                  </a:ext>
                </a:extLst>
              </a:tr>
              <a:tr h="406495">
                <a:tc>
                  <a:txBody>
                    <a:bodyPr/>
                    <a:lstStyle/>
                    <a:p>
                      <a:pPr algn="ctr" fontAlgn="ctr"/>
                      <a:r>
                        <a:rPr lang="es-CO" sz="1400" u="none" strike="noStrike">
                          <a:effectLst/>
                          <a:latin typeface="Calibri"/>
                        </a:rPr>
                        <a:t>NIÑEZ Y ADOLESCENCIA</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dirty="0">
                          <a:effectLst/>
                          <a:latin typeface="Calibri"/>
                        </a:rPr>
                        <a:t> 0</a:t>
                      </a:r>
                      <a:endParaRPr lang="es-CO" sz="1400" b="1" i="0" u="none" strike="noStrike" dirty="0">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500</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237.019.100 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b="0" i="0" u="none" strike="noStrike">
                          <a:solidFill>
                            <a:schemeClr val="tx1"/>
                          </a:solidFill>
                          <a:effectLst/>
                          <a:latin typeface="Calibri"/>
                        </a:rPr>
                        <a:t>0</a:t>
                      </a:r>
                    </a:p>
                  </a:txBody>
                  <a:tcPr marL="7620" marR="7620" marT="7620" marB="0" anchor="ctr"/>
                </a:tc>
                <a:tc>
                  <a:txBody>
                    <a:bodyPr/>
                    <a:lstStyle/>
                    <a:p>
                      <a:pPr algn="ctr" fontAlgn="ctr"/>
                      <a:r>
                        <a:rPr lang="es-CO" sz="1400" u="none" strike="noStrike">
                          <a:effectLst/>
                          <a:latin typeface="Calibri"/>
                        </a:rPr>
                        <a:t> 300</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91.351.099 </a:t>
                      </a:r>
                      <a:endParaRPr lang="es-CO" sz="1400" b="1" i="0" u="none" strike="noStrike">
                        <a:solidFill>
                          <a:srgbClr val="FFFFFF"/>
                        </a:solidFill>
                        <a:effectLst/>
                        <a:latin typeface="Calibri"/>
                      </a:endParaRPr>
                    </a:p>
                  </a:txBody>
                  <a:tcPr marL="7620" marR="7620" marT="7620" marB="0" anchor="ctr"/>
                </a:tc>
                <a:extLst>
                  <a:ext uri="{0D108BD9-81ED-4DB2-BD59-A6C34878D82A}">
                    <a16:rowId xmlns:a16="http://schemas.microsoft.com/office/drawing/2014/main" val="3967702818"/>
                  </a:ext>
                </a:extLst>
              </a:tr>
              <a:tr h="406495">
                <a:tc>
                  <a:txBody>
                    <a:bodyPr/>
                    <a:lstStyle/>
                    <a:p>
                      <a:pPr algn="ctr" fontAlgn="ctr"/>
                      <a:r>
                        <a:rPr lang="es-CO" sz="1400" u="none" strike="noStrike">
                          <a:effectLst/>
                          <a:latin typeface="Calibri"/>
                        </a:rPr>
                        <a:t>FAMILIAS Y COMUNIDADES</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0</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30</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51.838.327</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0 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30 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dirty="0">
                          <a:effectLst/>
                          <a:latin typeface="Calibri"/>
                        </a:rPr>
                        <a:t> 20.193.232</a:t>
                      </a:r>
                      <a:endParaRPr lang="es-CO" sz="1400" b="1" i="0" u="none" strike="noStrike" dirty="0">
                        <a:solidFill>
                          <a:srgbClr val="FFFFFF"/>
                        </a:solidFill>
                        <a:effectLst/>
                        <a:latin typeface="Calibri"/>
                      </a:endParaRPr>
                    </a:p>
                  </a:txBody>
                  <a:tcPr marL="7620" marR="7620" marT="7620" marB="0" anchor="ctr"/>
                </a:tc>
                <a:extLst>
                  <a:ext uri="{0D108BD9-81ED-4DB2-BD59-A6C34878D82A}">
                    <a16:rowId xmlns:a16="http://schemas.microsoft.com/office/drawing/2014/main" val="3341556321"/>
                  </a:ext>
                </a:extLst>
              </a:tr>
              <a:tr h="508118">
                <a:tc>
                  <a:txBody>
                    <a:bodyPr/>
                    <a:lstStyle/>
                    <a:p>
                      <a:pPr algn="ctr" fontAlgn="ctr"/>
                      <a:r>
                        <a:rPr lang="es-CO" sz="1400" u="none" strike="noStrike">
                          <a:effectLst/>
                          <a:latin typeface="Calibri"/>
                        </a:rPr>
                        <a:t>PROTECCIÓN</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50</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861</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1</a:t>
                      </a:r>
                      <a:r>
                        <a:rPr lang="es-CO" sz="1400" u="none" strike="noStrike" kern="1200">
                          <a:solidFill>
                            <a:schemeClr val="dk1"/>
                          </a:solidFill>
                          <a:effectLst/>
                          <a:latin typeface="Calibri"/>
                          <a:ea typeface="+mn-ea"/>
                          <a:cs typeface="+mn-cs"/>
                        </a:rPr>
                        <a:t>0.752.414.123</a:t>
                      </a:r>
                      <a:r>
                        <a:rPr lang="es-CO" sz="1400" u="none" strike="noStrike">
                          <a:effectLst/>
                          <a:latin typeface="Calibri"/>
                        </a:rPr>
                        <a:t>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53 </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a:effectLst/>
                          <a:latin typeface="Calibri"/>
                        </a:rPr>
                        <a:t> 784</a:t>
                      </a:r>
                      <a:endParaRPr lang="es-CO" sz="1400" b="1" i="0" u="none" strike="noStrike">
                        <a:solidFill>
                          <a:srgbClr val="FFFFFF"/>
                        </a:solidFill>
                        <a:effectLst/>
                        <a:latin typeface="Calibri"/>
                      </a:endParaRPr>
                    </a:p>
                  </a:txBody>
                  <a:tcPr marL="7620" marR="7620" marT="7620" marB="0" anchor="ctr"/>
                </a:tc>
                <a:tc>
                  <a:txBody>
                    <a:bodyPr/>
                    <a:lstStyle/>
                    <a:p>
                      <a:pPr algn="ctr" fontAlgn="ctr"/>
                      <a:r>
                        <a:rPr lang="es-CO" sz="1400" u="none" strike="noStrike" dirty="0">
                          <a:effectLst/>
                          <a:latin typeface="Calibri"/>
                        </a:rPr>
                        <a:t>5.341.041.772 </a:t>
                      </a:r>
                      <a:endParaRPr lang="es-CO" sz="1400" b="1" i="0" u="none" strike="noStrike" dirty="0">
                        <a:solidFill>
                          <a:srgbClr val="FFFFFF"/>
                        </a:solidFill>
                        <a:effectLst/>
                        <a:latin typeface="Calibri"/>
                      </a:endParaRPr>
                    </a:p>
                  </a:txBody>
                  <a:tcPr marL="7620" marR="7620" marT="7620" marB="0" anchor="ctr"/>
                </a:tc>
                <a:extLst>
                  <a:ext uri="{0D108BD9-81ED-4DB2-BD59-A6C34878D82A}">
                    <a16:rowId xmlns:a16="http://schemas.microsoft.com/office/drawing/2014/main" val="3520888749"/>
                  </a:ext>
                </a:extLst>
              </a:tr>
            </a:tbl>
          </a:graphicData>
        </a:graphic>
      </p:graphicFrame>
      <p:sp>
        <p:nvSpPr>
          <p:cNvPr id="6" name="CuadroTexto 5">
            <a:extLst>
              <a:ext uri="{FF2B5EF4-FFF2-40B4-BE49-F238E27FC236}">
                <a16:creationId xmlns:a16="http://schemas.microsoft.com/office/drawing/2014/main" id="{1F212A91-F169-4052-B531-B274791526B3}"/>
              </a:ext>
            </a:extLst>
          </p:cNvPr>
          <p:cNvSpPr txBox="1"/>
          <p:nvPr/>
        </p:nvSpPr>
        <p:spPr>
          <a:xfrm>
            <a:off x="1560902" y="5868468"/>
            <a:ext cx="9245782" cy="461665"/>
          </a:xfrm>
          <a:prstGeom prst="rect">
            <a:avLst/>
          </a:prstGeom>
          <a:noFill/>
        </p:spPr>
        <p:txBody>
          <a:bodyPr wrap="square" lIns="91440" tIns="45720" rIns="91440" bIns="45720" rtlCol="0" anchor="t">
            <a:spAutoFit/>
          </a:bodyPr>
          <a:lstStyle/>
          <a:p>
            <a:r>
              <a:rPr lang="es-CO" sz="1200"/>
              <a:t>FUENTE: </a:t>
            </a:r>
            <a:r>
              <a:rPr lang="es-CO" sz="1200">
                <a:hlinkClick r:id="rId2"/>
              </a:rPr>
              <a:t>https://intranet.icbf.gov.co/estadisticas-institucionales/fichas-oferta-institucional</a:t>
            </a:r>
            <a:endParaRPr lang="es-ES"/>
          </a:p>
          <a:p>
            <a:endParaRPr lang="es-CO" sz="1200">
              <a:cs typeface="Calibri"/>
            </a:endParaRPr>
          </a:p>
        </p:txBody>
      </p:sp>
    </p:spTree>
    <p:extLst>
      <p:ext uri="{BB962C8B-B14F-4D97-AF65-F5344CB8AC3E}">
        <p14:creationId xmlns:p14="http://schemas.microsoft.com/office/powerpoint/2010/main" val="4257754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911626"/>
            <a:ext cx="712363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8000" b="1" i="0" u="none" strike="noStrike" kern="1200" cap="none" spc="0" normalizeH="0" baseline="0" noProof="0">
                <a:ln>
                  <a:noFill/>
                </a:ln>
                <a:solidFill>
                  <a:srgbClr val="242758"/>
                </a:solidFill>
                <a:effectLst/>
                <a:uLnTx/>
                <a:uFillTx/>
                <a:latin typeface="Calibri" panose="020F0502020204030204"/>
                <a:ea typeface="+mn-ea"/>
                <a:cs typeface="+mn-cs"/>
              </a:rPr>
              <a:t>5. Temática Consulta Previa</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3411699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9600" b="1" i="0" u="none" strike="noStrike" kern="1200" cap="none" spc="0" normalizeH="0" baseline="0" noProof="0">
                <a:ln>
                  <a:noFill/>
                </a:ln>
                <a:solidFill>
                  <a:srgbClr val="242758"/>
                </a:solidFill>
                <a:effectLst/>
                <a:uLnTx/>
                <a:uFillTx/>
                <a:latin typeface="Calibri" panose="020F0502020204030204"/>
                <a:ea typeface="+mn-ea"/>
                <a:cs typeface="+mn-cs"/>
              </a:rPr>
              <a:t>Instalación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742980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9AA09B0-E1EC-3E42-A041-AB2CFE218E81}"/>
              </a:ext>
            </a:extLst>
          </p:cNvPr>
          <p:cNvSpPr txBox="1"/>
          <p:nvPr/>
        </p:nvSpPr>
        <p:spPr>
          <a:xfrm>
            <a:off x="481371" y="419725"/>
            <a:ext cx="10416478" cy="5262979"/>
          </a:xfrm>
          <a:prstGeom prst="rect">
            <a:avLst/>
          </a:prstGeom>
          <a:noFill/>
          <a:ln>
            <a:solidFill>
              <a:srgbClr val="FF0000"/>
            </a:solidFill>
          </a:ln>
        </p:spPr>
        <p:txBody>
          <a:bodyPr wrap="square" lIns="91440" tIns="45720" rIns="91440" bIns="45720" rtlCol="0" anchor="t">
            <a:spAutoFit/>
          </a:bodyPr>
          <a:lstStyle/>
          <a:p>
            <a:pPr algn="ctr"/>
            <a:r>
              <a:rPr lang="es-CO" sz="4800" b="1" dirty="0">
                <a:solidFill>
                  <a:srgbClr val="242758"/>
                </a:solidFill>
              </a:rPr>
              <a:t>Metodología empleada: virtual </a:t>
            </a:r>
            <a:br>
              <a:rPr lang="es-CO" sz="4800" b="1" dirty="0">
                <a:cs typeface="Arial" panose="020B0604020202020204" pitchFamily="34" charset="0"/>
              </a:rPr>
            </a:br>
            <a:endParaRPr lang="es-CO" sz="4800" b="1" dirty="0">
              <a:solidFill>
                <a:srgbClr val="0070C0"/>
              </a:solidFill>
              <a:cs typeface="Arial" panose="020B0604020202020204" pitchFamily="34" charset="0"/>
            </a:endParaRPr>
          </a:p>
          <a:p>
            <a:pPr algn="ctr"/>
            <a:r>
              <a:rPr lang="es-CO" sz="4800" b="1" dirty="0">
                <a:solidFill>
                  <a:srgbClr val="242758"/>
                </a:solidFill>
              </a:rPr>
              <a:t>No de encuestas 59</a:t>
            </a:r>
            <a:endParaRPr lang="es-CO" sz="4800" b="1" dirty="0">
              <a:solidFill>
                <a:srgbClr val="242758"/>
              </a:solidFill>
              <a:cs typeface="Calibri"/>
            </a:endParaRPr>
          </a:p>
          <a:p>
            <a:pPr algn="ctr"/>
            <a:endParaRPr lang="es-CO" sz="4800" b="1" dirty="0">
              <a:solidFill>
                <a:srgbClr val="242758"/>
              </a:solidFill>
            </a:endParaRPr>
          </a:p>
          <a:p>
            <a:pPr algn="ctr"/>
            <a:r>
              <a:rPr lang="es-CO" sz="4800" b="1" dirty="0">
                <a:solidFill>
                  <a:srgbClr val="242758"/>
                </a:solidFill>
              </a:rPr>
              <a:t>Tema elegido por las partes interesadas </a:t>
            </a:r>
          </a:p>
          <a:p>
            <a:pPr algn="ctr"/>
            <a:r>
              <a:rPr lang="es-CO" sz="4800" b="1" dirty="0">
                <a:solidFill>
                  <a:srgbClr val="242758"/>
                </a:solidFill>
              </a:rPr>
              <a:t>“Violencia contra los Niños, Niñas y Adolescentes”.</a:t>
            </a:r>
            <a:endParaRPr lang="es-419" sz="4800" b="1" dirty="0">
              <a:solidFill>
                <a:srgbClr val="242758"/>
              </a:solidFill>
            </a:endParaRPr>
          </a:p>
        </p:txBody>
      </p:sp>
      <p:sp>
        <p:nvSpPr>
          <p:cNvPr id="5" name="CuadroTexto 4">
            <a:extLst>
              <a:ext uri="{FF2B5EF4-FFF2-40B4-BE49-F238E27FC236}">
                <a16:creationId xmlns:a16="http://schemas.microsoft.com/office/drawing/2014/main" id="{72AAC184-79E1-AF46-8FFD-B61BAC79C7F0}"/>
              </a:ext>
            </a:extLst>
          </p:cNvPr>
          <p:cNvSpPr txBox="1"/>
          <p:nvPr/>
        </p:nvSpPr>
        <p:spPr>
          <a:xfrm>
            <a:off x="92467" y="6421348"/>
            <a:ext cx="1275643" cy="369332"/>
          </a:xfrm>
          <a:prstGeom prst="rect">
            <a:avLst/>
          </a:prstGeom>
          <a:noFill/>
        </p:spPr>
        <p:txBody>
          <a:bodyPr wrap="square" rtlCol="0">
            <a:spAutoFit/>
          </a:bodyPr>
          <a:lstStyle/>
          <a:p>
            <a:r>
              <a:rPr lang="es-CO">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600952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uadroTexto 1">
            <a:extLst>
              <a:ext uri="{FF2B5EF4-FFF2-40B4-BE49-F238E27FC236}">
                <a16:creationId xmlns:a16="http://schemas.microsoft.com/office/drawing/2014/main" id="{8F318646-CECC-489B-8D65-B71A2C3F4824}"/>
              </a:ext>
            </a:extLst>
          </p:cNvPr>
          <p:cNvSpPr txBox="1">
            <a:spLocks noChangeArrowheads="1"/>
          </p:cNvSpPr>
          <p:nvPr/>
        </p:nvSpPr>
        <p:spPr bwMode="auto">
          <a:xfrm>
            <a:off x="349321" y="7938"/>
            <a:ext cx="1109609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CO" altLang="es-CO" sz="44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Violencia contra los Niños, Niñas y Adolescentes (NNA) Niñas y Adolescentes</a:t>
            </a:r>
            <a:endParaRPr kumimoji="0" lang="es-419" altLang="es-CO" sz="44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endParaRPr>
          </a:p>
        </p:txBody>
      </p:sp>
      <p:graphicFrame>
        <p:nvGraphicFramePr>
          <p:cNvPr id="5" name="object 3">
            <a:extLst>
              <a:ext uri="{FF2B5EF4-FFF2-40B4-BE49-F238E27FC236}">
                <a16:creationId xmlns:a16="http://schemas.microsoft.com/office/drawing/2014/main" id="{7D1BE5E8-CC9D-4B72-A88F-826FF8608B54}"/>
              </a:ext>
            </a:extLst>
          </p:cNvPr>
          <p:cNvGraphicFramePr>
            <a:graphicFrameLocks noGrp="1"/>
          </p:cNvGraphicFramePr>
          <p:nvPr>
            <p:extLst>
              <p:ext uri="{D42A27DB-BD31-4B8C-83A1-F6EECF244321}">
                <p14:modId xmlns:p14="http://schemas.microsoft.com/office/powerpoint/2010/main" val="227269632"/>
              </p:ext>
            </p:extLst>
          </p:nvPr>
        </p:nvGraphicFramePr>
        <p:xfrm>
          <a:off x="746590" y="1454488"/>
          <a:ext cx="10421420" cy="4915234"/>
        </p:xfrm>
        <a:graphic>
          <a:graphicData uri="http://schemas.openxmlformats.org/drawingml/2006/table">
            <a:tbl>
              <a:tblPr/>
              <a:tblGrid>
                <a:gridCol w="4824675">
                  <a:extLst>
                    <a:ext uri="{9D8B030D-6E8A-4147-A177-3AD203B41FA5}">
                      <a16:colId xmlns:a16="http://schemas.microsoft.com/office/drawing/2014/main" val="2103760036"/>
                    </a:ext>
                  </a:extLst>
                </a:gridCol>
                <a:gridCol w="5596745">
                  <a:extLst>
                    <a:ext uri="{9D8B030D-6E8A-4147-A177-3AD203B41FA5}">
                      <a16:colId xmlns:a16="http://schemas.microsoft.com/office/drawing/2014/main" val="984770558"/>
                    </a:ext>
                  </a:extLst>
                </a:gridCol>
              </a:tblGrid>
              <a:tr h="345775">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63"/>
                        </a:spcBef>
                        <a:spcAft>
                          <a:spcPct val="0"/>
                        </a:spcAft>
                        <a:buClrTx/>
                        <a:buSzTx/>
                        <a:buFontTx/>
                        <a:buNone/>
                        <a:tabLst/>
                      </a:pPr>
                      <a:r>
                        <a:rPr kumimoji="0" lang="es-CO" altLang="es-CO" sz="1600" b="0" i="0" u="none" strike="noStrike" cap="none" normalizeH="0" baseline="0">
                          <a:ln>
                            <a:noFill/>
                          </a:ln>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Maltrato Infantil</a:t>
                      </a:r>
                      <a:endPar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53975" cap="flat" cmpd="sng" algn="ctr">
                      <a:solidFill>
                        <a:srgbClr val="FFFFFF"/>
                      </a:solidFill>
                      <a:prstDash val="solid"/>
                      <a:round/>
                      <a:headEnd type="none" w="med" len="med"/>
                      <a:tailEnd type="none" w="med" len="med"/>
                    </a:lnB>
                    <a:lnTlToBr>
                      <a:noFill/>
                    </a:lnTlToBr>
                    <a:lnBlToTr>
                      <a:noFill/>
                    </a:lnBlToTr>
                    <a:solidFill>
                      <a:srgbClr val="2F3624"/>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363"/>
                        </a:spcBef>
                        <a:spcAft>
                          <a:spcPct val="0"/>
                        </a:spcAft>
                        <a:buClrTx/>
                        <a:buSzTx/>
                        <a:buFontTx/>
                        <a:buNone/>
                        <a:tabLst/>
                      </a:pPr>
                      <a:r>
                        <a:rPr kumimoji="0" lang="es-CO" altLang="es-CO" sz="1600" b="0" i="0" u="none" strike="noStrike" cap="none" normalizeH="0" baseline="0">
                          <a:ln>
                            <a:noFill/>
                          </a:ln>
                          <a:solidFill>
                            <a:srgbClr val="FFFFFF"/>
                          </a:solidFill>
                          <a:effectLst/>
                          <a:latin typeface="Century Gothic" panose="020B0502020202020204" pitchFamily="34" charset="0"/>
                          <a:ea typeface="Century Gothic" panose="020B0502020202020204" pitchFamily="34" charset="0"/>
                          <a:cs typeface="Century Gothic" panose="020B0502020202020204" pitchFamily="34" charset="0"/>
                        </a:rPr>
                        <a:t>Violencia contra niños, niñas y Adolescentes.</a:t>
                      </a:r>
                      <a:endPar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53975" cap="flat" cmpd="sng" algn="ctr">
                      <a:solidFill>
                        <a:srgbClr val="FFFFFF"/>
                      </a:solidFill>
                      <a:prstDash val="solid"/>
                      <a:round/>
                      <a:headEnd type="none" w="med" len="med"/>
                      <a:tailEnd type="none" w="med" len="med"/>
                    </a:lnB>
                    <a:lnTlToBr>
                      <a:noFill/>
                    </a:lnTlToBr>
                    <a:lnBlToTr>
                      <a:noFill/>
                    </a:lnBlToTr>
                    <a:solidFill>
                      <a:srgbClr val="2F3624"/>
                    </a:solidFill>
                  </a:tcPr>
                </a:tc>
                <a:extLst>
                  <a:ext uri="{0D108BD9-81ED-4DB2-BD59-A6C34878D82A}">
                    <a16:rowId xmlns:a16="http://schemas.microsoft.com/office/drawing/2014/main" val="3224723885"/>
                  </a:ext>
                </a:extLst>
              </a:tr>
              <a:tr h="796667">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ts val="1900"/>
                        </a:lnSpc>
                        <a:spcBef>
                          <a:spcPts val="800"/>
                        </a:spcBef>
                        <a:spcAft>
                          <a:spcPct val="0"/>
                        </a:spcAft>
                        <a:buClrTx/>
                        <a:buSzTx/>
                        <a:buFontTx/>
                        <a:buNone/>
                        <a:tabLst/>
                      </a:pPr>
                      <a:r>
                        <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Sólo se refiere al maltrato que se da en el  periodo de la Infancia y deja por fuera la etapa  de la adolescencia.</a:t>
                      </a:r>
                    </a:p>
                  </a:txBody>
                  <a:tcPr marL="0" marR="0" marT="101600"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53975"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2F0D9"/>
                    </a:solidFill>
                  </a:tcPr>
                </a:tc>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ts val="1900"/>
                        </a:lnSpc>
                        <a:spcBef>
                          <a:spcPts val="800"/>
                        </a:spcBef>
                        <a:spcAft>
                          <a:spcPct val="0"/>
                        </a:spcAft>
                        <a:buClrTx/>
                        <a:buSzTx/>
                        <a:buFontTx/>
                        <a:buNone/>
                        <a:tabLst/>
                      </a:pPr>
                      <a:r>
                        <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Expresa los diferentes grupos etarios y el curso de vida  de las víctimas, el cual puede ir desde la primera  infancia a la adolescencia.</a:t>
                      </a:r>
                    </a:p>
                  </a:txBody>
                  <a:tcPr marL="0" marR="0" marT="101600"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53975"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2F0D9"/>
                    </a:solidFill>
                  </a:tcPr>
                </a:tc>
                <a:extLst>
                  <a:ext uri="{0D108BD9-81ED-4DB2-BD59-A6C34878D82A}">
                    <a16:rowId xmlns:a16="http://schemas.microsoft.com/office/drawing/2014/main" val="3082209212"/>
                  </a:ext>
                </a:extLst>
              </a:tr>
              <a:tr h="1035944">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ts val="1900"/>
                        </a:lnSpc>
                        <a:spcBef>
                          <a:spcPts val="925"/>
                        </a:spcBef>
                        <a:spcAft>
                          <a:spcPct val="0"/>
                        </a:spcAft>
                        <a:buClrTx/>
                        <a:buSzTx/>
                        <a:buFontTx/>
                        <a:buNone/>
                        <a:tabLst/>
                      </a:pPr>
                      <a:r>
                        <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La categoría “Infantil” contribuye a que se siga  invisibilizando la categoría de género y las  afectaciones particulares que se sufren por ser  niña.</a:t>
                      </a:r>
                    </a:p>
                  </a:txBody>
                  <a:tcPr marL="0" marR="0" marT="116839"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5E0B4"/>
                    </a:solidFill>
                  </a:tcPr>
                </a:tc>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ts val="1900"/>
                        </a:lnSpc>
                        <a:spcBef>
                          <a:spcPts val="925"/>
                        </a:spcBef>
                        <a:spcAft>
                          <a:spcPct val="0"/>
                        </a:spcAft>
                        <a:buClrTx/>
                        <a:buSzTx/>
                        <a:buFontTx/>
                        <a:buNone/>
                        <a:tabLst/>
                      </a:pPr>
                      <a:r>
                        <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Desde un enfoque de género, considera que las  violencias pueden afectar de manera distinta a niños y  niñas y que los factores de riesgo pueden variar según el  sexo, la identidad y expresión de género.</a:t>
                      </a:r>
                    </a:p>
                  </a:txBody>
                  <a:tcPr marL="0" marR="0" marT="116839"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5E0B4"/>
                    </a:solidFill>
                  </a:tcPr>
                </a:tc>
                <a:extLst>
                  <a:ext uri="{0D108BD9-81ED-4DB2-BD59-A6C34878D82A}">
                    <a16:rowId xmlns:a16="http://schemas.microsoft.com/office/drawing/2014/main" val="2716767170"/>
                  </a:ext>
                </a:extLst>
              </a:tr>
              <a:tr h="127522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altLang="es-CO" sz="19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13"/>
                        </a:spcBef>
                        <a:spcAft>
                          <a:spcPct val="0"/>
                        </a:spcAft>
                        <a:buClrTx/>
                        <a:buSzTx/>
                        <a:buFontTx/>
                        <a:buNone/>
                        <a:tabLst/>
                      </a:pPr>
                      <a:endParaRPr kumimoji="0" lang="es-CO" altLang="es-CO"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ts val="1900"/>
                        </a:lnSpc>
                        <a:spcBef>
                          <a:spcPct val="0"/>
                        </a:spcBef>
                        <a:spcAft>
                          <a:spcPct val="0"/>
                        </a:spcAft>
                        <a:buClrTx/>
                        <a:buSzTx/>
                        <a:buFontTx/>
                        <a:buNone/>
                        <a:tabLst/>
                      </a:pPr>
                      <a:r>
                        <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Es un término que ha estado más relacionado al  entorno privado (familia).</a:t>
                      </a:r>
                    </a:p>
                  </a:txBody>
                  <a:tcPr marL="0" marR="0" marT="0"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2F0D9"/>
                    </a:solidFill>
                  </a:tcPr>
                </a:tc>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ct val="99000"/>
                        </a:lnSpc>
                        <a:spcBef>
                          <a:spcPts val="975"/>
                        </a:spcBef>
                        <a:spcAft>
                          <a:spcPct val="0"/>
                        </a:spcAft>
                        <a:buClrTx/>
                        <a:buSzTx/>
                        <a:buFontTx/>
                        <a:buNone/>
                        <a:tabLst/>
                      </a:pPr>
                      <a:r>
                        <a:rPr kumimoji="0" lang="es-CO" altLang="es-CO" sz="1600" b="0" i="0" u="none" strike="noStrike" cap="none" normalizeH="0" baseline="0" dirty="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Desde el marco de la doctrina de la protección  integral, se convierte en un asunto de salud pública, y  ante todo, es una vulneración a los derechos de la  infancia y adolescencia y por lo tanto son necesarias  acciones intersectoriales para su restablecimiento.</a:t>
                      </a:r>
                    </a:p>
                  </a:txBody>
                  <a:tcPr marL="0" marR="0" marT="123825"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E2F0D9"/>
                    </a:solidFill>
                  </a:tcPr>
                </a:tc>
                <a:extLst>
                  <a:ext uri="{0D108BD9-81ED-4DB2-BD59-A6C34878D82A}">
                    <a16:rowId xmlns:a16="http://schemas.microsoft.com/office/drawing/2014/main" val="3596821232"/>
                  </a:ext>
                </a:extLst>
              </a:tr>
              <a:tr h="127522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altLang="es-CO" sz="19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13"/>
                        </a:spcBef>
                        <a:spcAft>
                          <a:spcPct val="0"/>
                        </a:spcAft>
                        <a:buClrTx/>
                        <a:buSzTx/>
                        <a:buFontTx/>
                        <a:buNone/>
                        <a:tabLst/>
                      </a:pPr>
                      <a:endParaRPr kumimoji="0" lang="es-CO" altLang="es-CO"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ts val="1900"/>
                        </a:lnSpc>
                        <a:spcBef>
                          <a:spcPct val="0"/>
                        </a:spcBef>
                        <a:spcAft>
                          <a:spcPct val="0"/>
                        </a:spcAft>
                        <a:buClrTx/>
                        <a:buSzTx/>
                        <a:buFontTx/>
                        <a:buNone/>
                        <a:tabLst/>
                      </a:pPr>
                      <a:r>
                        <a:rPr kumimoji="0" lang="es-CO" altLang="es-CO" sz="16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Puede interpretarse solamente como un asunto  de malos tratos hacia los niños y niñas.</a:t>
                      </a:r>
                    </a:p>
                  </a:txBody>
                  <a:tcPr marL="0" marR="0" marT="0"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5E0B4"/>
                    </a:solidFill>
                  </a:tcPr>
                </a:tc>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ct val="99000"/>
                        </a:lnSpc>
                        <a:spcBef>
                          <a:spcPts val="975"/>
                        </a:spcBef>
                        <a:spcAft>
                          <a:spcPct val="0"/>
                        </a:spcAft>
                        <a:buClrTx/>
                        <a:buSzTx/>
                        <a:buFontTx/>
                        <a:buNone/>
                        <a:tabLst/>
                      </a:pPr>
                      <a:r>
                        <a:rPr kumimoji="0" lang="es-CO" altLang="es-CO" sz="1600" b="0" i="0" u="none" strike="noStrike" cap="none" normalizeH="0" baseline="0" dirty="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rPr>
                        <a:t>El concepto de violencia contra los niños, niñas y  adolescentes se equipara y guarda armonía con los  desarrollos normativos colombianos en materia de  violencia intrafamiliar, escolar, sexual y contra la mujer y  las definiciones que allí se contemplan.</a:t>
                      </a:r>
                    </a:p>
                  </a:txBody>
                  <a:tcPr marL="0" marR="0" marT="123825" marB="0" horzOverflow="overflow">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a:noFill/>
                    </a:lnTlToBr>
                    <a:lnBlToTr>
                      <a:noFill/>
                    </a:lnBlToTr>
                    <a:solidFill>
                      <a:srgbClr val="C5E0B4"/>
                    </a:solidFill>
                  </a:tcPr>
                </a:tc>
                <a:extLst>
                  <a:ext uri="{0D108BD9-81ED-4DB2-BD59-A6C34878D82A}">
                    <a16:rowId xmlns:a16="http://schemas.microsoft.com/office/drawing/2014/main" val="4227775969"/>
                  </a:ext>
                </a:extLst>
              </a:tr>
            </a:tbl>
          </a:graphicData>
        </a:graphic>
      </p:graphicFrame>
      <p:pic>
        <p:nvPicPr>
          <p:cNvPr id="2" name="Imagen 1">
            <a:extLst>
              <a:ext uri="{FF2B5EF4-FFF2-40B4-BE49-F238E27FC236}">
                <a16:creationId xmlns:a16="http://schemas.microsoft.com/office/drawing/2014/main" id="{0095E9D3-F026-4835-9E4F-7E41B3D3CC4A}"/>
              </a:ext>
            </a:extLst>
          </p:cNvPr>
          <p:cNvPicPr>
            <a:picLocks noChangeAspect="1"/>
          </p:cNvPicPr>
          <p:nvPr/>
        </p:nvPicPr>
        <p:blipFill>
          <a:blip r:embed="rId2"/>
          <a:stretch>
            <a:fillRect/>
          </a:stretch>
        </p:blipFill>
        <p:spPr>
          <a:xfrm>
            <a:off x="79020" y="6313568"/>
            <a:ext cx="1335140" cy="53649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uadroTexto 1">
            <a:extLst>
              <a:ext uri="{FF2B5EF4-FFF2-40B4-BE49-F238E27FC236}">
                <a16:creationId xmlns:a16="http://schemas.microsoft.com/office/drawing/2014/main" id="{6F8A3001-21DD-4242-89FF-13BF9C84085F}"/>
              </a:ext>
            </a:extLst>
          </p:cNvPr>
          <p:cNvSpPr txBox="1">
            <a:spLocks noChangeArrowheads="1"/>
          </p:cNvSpPr>
          <p:nvPr/>
        </p:nvSpPr>
        <p:spPr bwMode="auto">
          <a:xfrm>
            <a:off x="2339975" y="393700"/>
            <a:ext cx="712311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419" altLang="es-CO" sz="4400" b="1" i="0" u="none" strike="noStrike" kern="1200" cap="none" spc="0" normalizeH="0" baseline="0" noProof="0">
              <a:ln>
                <a:noFill/>
              </a:ln>
              <a:solidFill>
                <a:srgbClr val="242758"/>
              </a:solidFill>
              <a:effectLst/>
              <a:uLnTx/>
              <a:uFillTx/>
              <a:latin typeface="Calibri" panose="020F0502020204030204" pitchFamily="34" charset="0"/>
              <a:ea typeface="+mn-ea"/>
              <a:cs typeface="+mn-cs"/>
            </a:endParaRPr>
          </a:p>
        </p:txBody>
      </p:sp>
      <p:sp>
        <p:nvSpPr>
          <p:cNvPr id="4099" name="CuadroTexto 2">
            <a:extLst>
              <a:ext uri="{FF2B5EF4-FFF2-40B4-BE49-F238E27FC236}">
                <a16:creationId xmlns:a16="http://schemas.microsoft.com/office/drawing/2014/main" id="{08138831-A531-46AD-859B-23690285840D}"/>
              </a:ext>
            </a:extLst>
          </p:cNvPr>
          <p:cNvSpPr txBox="1">
            <a:spLocks noChangeArrowheads="1"/>
          </p:cNvSpPr>
          <p:nvPr/>
        </p:nvSpPr>
        <p:spPr bwMode="auto">
          <a:xfrm>
            <a:off x="263525" y="331788"/>
            <a:ext cx="1152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36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Definición</a:t>
            </a:r>
          </a:p>
        </p:txBody>
      </p:sp>
      <p:grpSp>
        <p:nvGrpSpPr>
          <p:cNvPr id="4100" name="Grupo 7">
            <a:extLst>
              <a:ext uri="{FF2B5EF4-FFF2-40B4-BE49-F238E27FC236}">
                <a16:creationId xmlns:a16="http://schemas.microsoft.com/office/drawing/2014/main" id="{FDE3EB28-D92C-4E8F-8ADE-19C7EA8D0EDE}"/>
              </a:ext>
            </a:extLst>
          </p:cNvPr>
          <p:cNvGrpSpPr>
            <a:grpSpLocks/>
          </p:cNvGrpSpPr>
          <p:nvPr/>
        </p:nvGrpSpPr>
        <p:grpSpPr bwMode="auto">
          <a:xfrm>
            <a:off x="400050" y="1150938"/>
            <a:ext cx="10828338" cy="5143500"/>
            <a:chOff x="857250" y="1093322"/>
            <a:chExt cx="10828337" cy="5143393"/>
          </a:xfrm>
        </p:grpSpPr>
        <p:sp>
          <p:nvSpPr>
            <p:cNvPr id="4101" name="object 2">
              <a:extLst>
                <a:ext uri="{FF2B5EF4-FFF2-40B4-BE49-F238E27FC236}">
                  <a16:creationId xmlns:a16="http://schemas.microsoft.com/office/drawing/2014/main" id="{1A9B0257-5432-4C53-A55D-695DC542B3AC}"/>
                </a:ext>
              </a:extLst>
            </p:cNvPr>
            <p:cNvSpPr>
              <a:spLocks/>
            </p:cNvSpPr>
            <p:nvPr/>
          </p:nvSpPr>
          <p:spPr bwMode="auto">
            <a:xfrm>
              <a:off x="6446837" y="1093322"/>
              <a:ext cx="5238750" cy="4898390"/>
            </a:xfrm>
            <a:custGeom>
              <a:avLst/>
              <a:gdLst>
                <a:gd name="T0" fmla="*/ 5238750 w 5238750"/>
                <a:gd name="T1" fmla="*/ 0 h 4898390"/>
                <a:gd name="T2" fmla="*/ 0 w 5238750"/>
                <a:gd name="T3" fmla="*/ 0 h 4898390"/>
                <a:gd name="T4" fmla="*/ 0 w 5238750"/>
                <a:gd name="T5" fmla="*/ 4897889 h 4898390"/>
                <a:gd name="T6" fmla="*/ 5238750 w 5238750"/>
                <a:gd name="T7" fmla="*/ 4897889 h 4898390"/>
                <a:gd name="T8" fmla="*/ 5238750 w 5238750"/>
                <a:gd name="T9" fmla="*/ 0 h 4898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750" h="4898390">
                  <a:moveTo>
                    <a:pt x="5238750" y="0"/>
                  </a:moveTo>
                  <a:lnTo>
                    <a:pt x="0" y="0"/>
                  </a:lnTo>
                  <a:lnTo>
                    <a:pt x="0" y="4897889"/>
                  </a:lnTo>
                  <a:lnTo>
                    <a:pt x="5238750" y="4897889"/>
                  </a:lnTo>
                  <a:lnTo>
                    <a:pt x="523875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02" name="object 3">
              <a:extLst>
                <a:ext uri="{FF2B5EF4-FFF2-40B4-BE49-F238E27FC236}">
                  <a16:creationId xmlns:a16="http://schemas.microsoft.com/office/drawing/2014/main" id="{F6102775-96AE-4145-BE7B-86C01995F272}"/>
                </a:ext>
              </a:extLst>
            </p:cNvPr>
            <p:cNvSpPr>
              <a:spLocks/>
            </p:cNvSpPr>
            <p:nvPr/>
          </p:nvSpPr>
          <p:spPr bwMode="auto">
            <a:xfrm>
              <a:off x="857250" y="1109210"/>
              <a:ext cx="5238750" cy="4898390"/>
            </a:xfrm>
            <a:custGeom>
              <a:avLst/>
              <a:gdLst>
                <a:gd name="T0" fmla="*/ 5238750 w 5238750"/>
                <a:gd name="T1" fmla="*/ 0 h 4898390"/>
                <a:gd name="T2" fmla="*/ 0 w 5238750"/>
                <a:gd name="T3" fmla="*/ 0 h 4898390"/>
                <a:gd name="T4" fmla="*/ 0 w 5238750"/>
                <a:gd name="T5" fmla="*/ 4897888 h 4898390"/>
                <a:gd name="T6" fmla="*/ 5238750 w 5238750"/>
                <a:gd name="T7" fmla="*/ 4897888 h 4898390"/>
                <a:gd name="T8" fmla="*/ 5238750 w 5238750"/>
                <a:gd name="T9" fmla="*/ 0 h 4898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750" h="4898390">
                  <a:moveTo>
                    <a:pt x="5238750" y="0"/>
                  </a:moveTo>
                  <a:lnTo>
                    <a:pt x="0" y="0"/>
                  </a:lnTo>
                  <a:lnTo>
                    <a:pt x="0" y="4897888"/>
                  </a:lnTo>
                  <a:lnTo>
                    <a:pt x="5238750" y="4897888"/>
                  </a:lnTo>
                  <a:lnTo>
                    <a:pt x="523875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103" name="object 6">
              <a:extLst>
                <a:ext uri="{FF2B5EF4-FFF2-40B4-BE49-F238E27FC236}">
                  <a16:creationId xmlns:a16="http://schemas.microsoft.com/office/drawing/2014/main" id="{4D98211B-4C4B-4C68-868B-393F821821F6}"/>
                </a:ext>
              </a:extLst>
            </p:cNvPr>
            <p:cNvSpPr txBox="1">
              <a:spLocks noChangeArrowheads="1"/>
            </p:cNvSpPr>
            <p:nvPr/>
          </p:nvSpPr>
          <p:spPr bwMode="auto">
            <a:xfrm>
              <a:off x="985838" y="1283818"/>
              <a:ext cx="4759325" cy="445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860" rIns="0" bIns="0">
              <a:spAutoFit/>
            </a:bodyPr>
            <a:lstStyle>
              <a:lvl1pPr marL="111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1113" marR="0" lvl="0" indent="0" algn="ctr" defTabSz="914400" rtl="0" eaLnBrk="1" fontAlgn="base" latinLnBrk="0" hangingPunct="1">
                <a:lnSpc>
                  <a:spcPts val="1900"/>
                </a:lnSpc>
                <a:spcBef>
                  <a:spcPts val="175"/>
                </a:spcBef>
                <a:spcAft>
                  <a:spcPct val="0"/>
                </a:spcAft>
                <a:buClrTx/>
                <a:buSzTx/>
                <a:buFontTx/>
                <a:buNone/>
                <a:tabLst/>
                <a:defRPr/>
              </a:pPr>
              <a:r>
                <a:rPr kumimoji="0" lang="es-CO" altLang="es-CO" sz="1600" b="1" i="0" u="none" strike="noStrike" kern="1200" cap="none" spc="0" normalizeH="0" baseline="0" noProof="0">
                  <a:ln>
                    <a:noFill/>
                  </a:ln>
                  <a:solidFill>
                    <a:srgbClr val="385723"/>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Lineamiento Técnico para la Atención de Niños,  Niñas y Adolescentes con sus Derechos  Inobservados, Amenazados o Vulnerados por  Causa de la Violencia.</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1113" marR="0" lvl="0" indent="0" algn="l" defTabSz="914400" rtl="0" eaLnBrk="1" fontAlgn="base" latinLnBrk="0" hangingPunct="1">
                <a:lnSpc>
                  <a:spcPct val="100000"/>
                </a:lnSpc>
                <a:spcBef>
                  <a:spcPts val="13"/>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1113" marR="0" lvl="0" indent="0" algn="just" defTabSz="914400" rtl="0" eaLnBrk="1" fontAlgn="base" latinLnBrk="0" hangingPunct="1">
                <a:lnSpc>
                  <a:spcPct val="100000"/>
                </a:lnSpc>
                <a:spcBef>
                  <a:spcPct val="0"/>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Toda acción, omisión, abuso, uso de la  fuerza o del poder que se expresa a  través de la violencia física,  psicológica, sexual y la negligencia, así  como a través de las amenazas de  tales actos, la cual se puede presentar  en distintos ámbitos y ser ejercida por  parte de sus padres, representantes  legales o cualquier otra persona;  produce daño y afecta la integridad  personal, el desarrollo integral de los  niños, niñas y adolescentes, llegando  incluso hasta la muerte.</a:t>
              </a:r>
            </a:p>
          </p:txBody>
        </p:sp>
        <p:sp>
          <p:nvSpPr>
            <p:cNvPr id="4104" name="object 7">
              <a:extLst>
                <a:ext uri="{FF2B5EF4-FFF2-40B4-BE49-F238E27FC236}">
                  <a16:creationId xmlns:a16="http://schemas.microsoft.com/office/drawing/2014/main" id="{D8B6CA73-F38B-42F1-B2A0-33D78A52E265}"/>
                </a:ext>
              </a:extLst>
            </p:cNvPr>
            <p:cNvSpPr txBox="1">
              <a:spLocks noChangeArrowheads="1"/>
            </p:cNvSpPr>
            <p:nvPr/>
          </p:nvSpPr>
          <p:spPr bwMode="auto">
            <a:xfrm>
              <a:off x="7102474" y="1283818"/>
              <a:ext cx="4502150" cy="495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s-CO" altLang="es-CO" sz="1600" b="1" i="0" u="none" strike="noStrike" kern="1200" cap="none" spc="0" normalizeH="0" baseline="0" noProof="0">
                  <a:ln>
                    <a:noFill/>
                  </a:ln>
                  <a:solidFill>
                    <a:srgbClr val="385723"/>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Según la OMS.</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l" defTabSz="914400" rtl="0" eaLnBrk="1" fontAlgn="base" latinLnBrk="0" hangingPunct="1">
                <a:lnSpc>
                  <a:spcPct val="100000"/>
                </a:lnSpc>
                <a:spcBef>
                  <a:spcPts val="13"/>
                </a:spcBef>
                <a:spcAft>
                  <a:spcPct val="0"/>
                </a:spcAft>
                <a:buClrTx/>
                <a:buSzTx/>
                <a:buFontTx/>
                <a:buNone/>
                <a:tabLst/>
                <a:defRPr/>
              </a:pPr>
              <a:endPar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El uso deliberado de la fuerza física o el  poder, ya sea en grado de amenaza o  efectivo, contra uno mismo, otra persona  o un grupo o comunidad, que cause o  tenga muchas probabilidades de causar  lesiones, muerte, daños psicológicos,  trastornos del desarrollo o privaciones.</a:t>
              </a:r>
            </a:p>
            <a:p>
              <a:pPr marL="0" marR="0" lvl="0" indent="0" algn="l" defTabSz="914400" rtl="0" eaLnBrk="1" fontAlgn="base" latinLnBrk="0" hangingPunct="1">
                <a:lnSpc>
                  <a:spcPct val="100000"/>
                </a:lnSpc>
                <a:spcBef>
                  <a:spcPts val="25"/>
                </a:spcBef>
                <a:spcAft>
                  <a:spcPct val="0"/>
                </a:spcAft>
                <a:buClrTx/>
                <a:buSzTx/>
                <a:buFontTx/>
                <a:buNone/>
                <a:tabLst/>
                <a:defRPr/>
              </a:pPr>
              <a:endPar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Por lo tanto, la violencia abarca mucho  más que los actos que causan daño  físico. Sus consecuencias van más allá</a:t>
              </a:r>
              <a:r>
                <a:rPr kumimoji="0" lang="es-CO" alt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  la muerte y las lesiones, y pueden incluir  enfermedades transmisibles y no  transmisibles, daños psicológicos,  comportamientos peligrosos, bajo  rendimiento educativo y laboral, y  delincuencia.</a:t>
              </a:r>
            </a:p>
            <a:p>
              <a:pPr marL="0" marR="0" lvl="0" indent="0" algn="l" defTabSz="914400" rtl="0" eaLnBrk="1" fontAlgn="base" latinLnBrk="0" hangingPunct="1">
                <a:lnSpc>
                  <a:spcPct val="100000"/>
                </a:lnSpc>
                <a:spcBef>
                  <a:spcPts val="975"/>
                </a:spcBef>
                <a:spcAft>
                  <a:spcPct val="0"/>
                </a:spcAft>
                <a:buClrTx/>
                <a:buSzTx/>
                <a:buFontTx/>
                <a:buNone/>
                <a:tabLst/>
                <a:defRPr/>
              </a:pPr>
              <a:r>
                <a:rPr kumimoji="0" lang="es-CO" altLang="es-CO"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Fuente: Estrategia INSPIRE. OPS 2017</a:t>
              </a:r>
              <a:endParaRPr kumimoji="0" lang="es-CO" altLang="es-CO"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 name="Imagen 1">
            <a:extLst>
              <a:ext uri="{FF2B5EF4-FFF2-40B4-BE49-F238E27FC236}">
                <a16:creationId xmlns:a16="http://schemas.microsoft.com/office/drawing/2014/main" id="{A6AE31ED-7787-4072-9CC9-A285E88EA93F}"/>
              </a:ext>
            </a:extLst>
          </p:cNvPr>
          <p:cNvPicPr>
            <a:picLocks noChangeAspect="1"/>
          </p:cNvPicPr>
          <p:nvPr/>
        </p:nvPicPr>
        <p:blipFill>
          <a:blip r:embed="rId2"/>
          <a:stretch>
            <a:fillRect/>
          </a:stretch>
        </p:blipFill>
        <p:spPr>
          <a:xfrm>
            <a:off x="0" y="6321506"/>
            <a:ext cx="1335140" cy="53649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uadroTexto 1">
            <a:extLst>
              <a:ext uri="{FF2B5EF4-FFF2-40B4-BE49-F238E27FC236}">
                <a16:creationId xmlns:a16="http://schemas.microsoft.com/office/drawing/2014/main" id="{9333D775-DB3C-49AD-B4E4-CE2F178D0C3E}"/>
              </a:ext>
            </a:extLst>
          </p:cNvPr>
          <p:cNvSpPr txBox="1">
            <a:spLocks noChangeArrowheads="1"/>
          </p:cNvSpPr>
          <p:nvPr/>
        </p:nvSpPr>
        <p:spPr bwMode="auto">
          <a:xfrm>
            <a:off x="234950" y="109538"/>
            <a:ext cx="1152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36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Clasificación de las violencias</a:t>
            </a:r>
          </a:p>
        </p:txBody>
      </p:sp>
      <p:sp>
        <p:nvSpPr>
          <p:cNvPr id="5123" name="object 13">
            <a:extLst>
              <a:ext uri="{FF2B5EF4-FFF2-40B4-BE49-F238E27FC236}">
                <a16:creationId xmlns:a16="http://schemas.microsoft.com/office/drawing/2014/main" id="{CF1FDE84-4910-4460-9E4F-A5B9E75020A8}"/>
              </a:ext>
            </a:extLst>
          </p:cNvPr>
          <p:cNvSpPr txBox="1">
            <a:spLocks noChangeArrowheads="1"/>
          </p:cNvSpPr>
          <p:nvPr/>
        </p:nvSpPr>
        <p:spPr bwMode="auto">
          <a:xfrm>
            <a:off x="2760663" y="2208213"/>
            <a:ext cx="83280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9pPr>
          </a:lstStyle>
          <a:p>
            <a:pPr marL="12700" marR="0" lvl="0" indent="0" algn="l" defTabSz="914400" rtl="0" eaLnBrk="1" fontAlgn="base" latinLnBrk="0" hangingPunct="1">
              <a:lnSpc>
                <a:spcPts val="1613"/>
              </a:lnSpc>
              <a:spcBef>
                <a:spcPts val="213"/>
              </a:spcBef>
              <a:spcAft>
                <a:spcPct val="0"/>
              </a:spcAft>
              <a:buClrTx/>
              <a:buSzTx/>
              <a:buFontTx/>
              <a:buNone/>
              <a:tabLst>
                <a:tab pos="604838" algn="l"/>
                <a:tab pos="1374775" algn="l"/>
                <a:tab pos="1641475" algn="l"/>
                <a:tab pos="2447925" algn="l"/>
                <a:tab pos="3481388" algn="l"/>
                <a:tab pos="3760788" algn="l"/>
                <a:tab pos="4797425" algn="l"/>
                <a:tab pos="5870575" algn="l"/>
                <a:tab pos="6145213" algn="l"/>
                <a:tab pos="7083425" algn="l"/>
                <a:tab pos="7467600" algn="l"/>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Toda	acción	u	omisión	destinada	a	degradar,	discriminar	o	controlar	las	acciones,  comportamientos, creencias y decisiones de los niños, niñas y adolescentes.</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124" name="object 18">
            <a:extLst>
              <a:ext uri="{FF2B5EF4-FFF2-40B4-BE49-F238E27FC236}">
                <a16:creationId xmlns:a16="http://schemas.microsoft.com/office/drawing/2014/main" id="{AAD06CC9-0EFE-4332-B41B-8C95352E3EE4}"/>
              </a:ext>
            </a:extLst>
          </p:cNvPr>
          <p:cNvSpPr txBox="1">
            <a:spLocks noChangeArrowheads="1"/>
          </p:cNvSpPr>
          <p:nvPr/>
        </p:nvSpPr>
        <p:spPr bwMode="auto">
          <a:xfrm>
            <a:off x="2933700" y="3195638"/>
            <a:ext cx="815498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1" fontAlgn="base" latinLnBrk="0" hangingPunct="1">
              <a:lnSpc>
                <a:spcPct val="93000"/>
              </a:lnSpc>
              <a:spcBef>
                <a:spcPts val="213"/>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Todo acto o comportamiento de tipo sexual ejercido sobre un niño, niña o adolescente,  utilizando la fuerza o cualquier forma de coerción física, psicológica o emocional,  aprovechando las condiciones de indefensión, de desigualdad y las relaciones de poder  existentes entre víctima y agresor.</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125" name="object 24">
            <a:extLst>
              <a:ext uri="{FF2B5EF4-FFF2-40B4-BE49-F238E27FC236}">
                <a16:creationId xmlns:a16="http://schemas.microsoft.com/office/drawing/2014/main" id="{DBE1706F-4988-43EA-ACF6-5A3CF8618E70}"/>
              </a:ext>
            </a:extLst>
          </p:cNvPr>
          <p:cNvSpPr txBox="1">
            <a:spLocks noChangeArrowheads="1"/>
          </p:cNvSpPr>
          <p:nvPr/>
        </p:nvSpPr>
        <p:spPr bwMode="auto">
          <a:xfrm>
            <a:off x="2760663" y="4573588"/>
            <a:ext cx="83280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1" fontAlgn="base" latinLnBrk="0" hangingPunct="1">
              <a:lnSpc>
                <a:spcPts val="1613"/>
              </a:lnSpc>
              <a:spcBef>
                <a:spcPts val="213"/>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Falta de protección y cuidado mínimo del niño, niña o adolescente por parte de los  progenitores o cuidadores. No atender, o satisfacer sus necesidades básicas.</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43" name="object 30">
            <a:extLst>
              <a:ext uri="{FF2B5EF4-FFF2-40B4-BE49-F238E27FC236}">
                <a16:creationId xmlns:a16="http://schemas.microsoft.com/office/drawing/2014/main" id="{6991C74F-B3DB-47A2-B8DB-347A26B8ABB6}"/>
              </a:ext>
            </a:extLst>
          </p:cNvPr>
          <p:cNvSpPr txBox="1"/>
          <p:nvPr/>
        </p:nvSpPr>
        <p:spPr>
          <a:xfrm>
            <a:off x="2195513" y="5853113"/>
            <a:ext cx="7210425" cy="239712"/>
          </a:xfrm>
          <a:prstGeom prst="rect">
            <a:avLst/>
          </a:prstGeom>
        </p:spPr>
        <p:txBody>
          <a:bodyPr lIns="0" tIns="12700" rIns="0" bIns="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5" normalizeH="0" baseline="0" noProof="0">
                <a:ln>
                  <a:noFill/>
                </a:ln>
                <a:solidFill>
                  <a:srgbClr val="FFFFFF"/>
                </a:solidFill>
                <a:effectLst/>
                <a:uLnTx/>
                <a:uFillTx/>
                <a:latin typeface="Century Gothic"/>
                <a:ea typeface="+mn-ea"/>
                <a:cs typeface="Century Gothic"/>
              </a:rPr>
              <a:t>Síndrome de Bebé Zarandeado (Sacudido), Síndrome de Münchhausen </a:t>
            </a:r>
            <a:r>
              <a:rPr kumimoji="0" sz="1400" b="0" i="0" u="none" strike="noStrike" kern="1200" cap="none" spc="0" normalizeH="0" baseline="0" noProof="0">
                <a:ln>
                  <a:noFill/>
                </a:ln>
                <a:solidFill>
                  <a:srgbClr val="FFFFFF"/>
                </a:solidFill>
                <a:effectLst/>
                <a:uLnTx/>
                <a:uFillTx/>
                <a:latin typeface="Century Gothic"/>
                <a:ea typeface="+mn-ea"/>
                <a:cs typeface="Century Gothic"/>
              </a:rPr>
              <a:t>por</a:t>
            </a:r>
            <a:r>
              <a:rPr kumimoji="0" sz="1400" b="0" i="0" u="none" strike="noStrike" kern="1200" cap="none" spc="80" normalizeH="0" baseline="0" noProof="0">
                <a:ln>
                  <a:noFill/>
                </a:ln>
                <a:solidFill>
                  <a:srgbClr val="FFFFFF"/>
                </a:solidFill>
                <a:effectLst/>
                <a:uLnTx/>
                <a:uFillTx/>
                <a:latin typeface="Century Gothic"/>
                <a:ea typeface="+mn-ea"/>
                <a:cs typeface="Century Gothic"/>
              </a:rPr>
              <a:t> </a:t>
            </a:r>
            <a:r>
              <a:rPr kumimoji="0" sz="1400" b="0" i="0" u="none" strike="noStrike" kern="1200" cap="none" spc="-5" normalizeH="0" baseline="0" noProof="0">
                <a:ln>
                  <a:noFill/>
                </a:ln>
                <a:solidFill>
                  <a:srgbClr val="FFFFFF"/>
                </a:solidFill>
                <a:effectLst/>
                <a:uLnTx/>
                <a:uFillTx/>
                <a:latin typeface="Century Gothic"/>
                <a:ea typeface="+mn-ea"/>
                <a:cs typeface="Century Gothic"/>
              </a:rPr>
              <a:t>poder.</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5127" name="object 4">
            <a:extLst>
              <a:ext uri="{FF2B5EF4-FFF2-40B4-BE49-F238E27FC236}">
                <a16:creationId xmlns:a16="http://schemas.microsoft.com/office/drawing/2014/main" id="{B8643CA0-8B45-41B8-9DB4-82A16086018B}"/>
              </a:ext>
            </a:extLst>
          </p:cNvPr>
          <p:cNvSpPr>
            <a:spLocks/>
          </p:cNvSpPr>
          <p:nvPr/>
        </p:nvSpPr>
        <p:spPr bwMode="auto">
          <a:xfrm>
            <a:off x="1081088" y="619125"/>
            <a:ext cx="1260475" cy="6013450"/>
          </a:xfrm>
          <a:custGeom>
            <a:avLst/>
            <a:gdLst>
              <a:gd name="T0" fmla="*/ 148941 w 1257935"/>
              <a:gd name="T1" fmla="*/ 139723 h 6000750"/>
              <a:gd name="T2" fmla="*/ 305291 w 1257935"/>
              <a:gd name="T3" fmla="*/ 320606 h 6000750"/>
              <a:gd name="T4" fmla="*/ 449796 w 1257935"/>
              <a:gd name="T5" fmla="*/ 507936 h 6000750"/>
              <a:gd name="T6" fmla="*/ 582458 w 1257935"/>
              <a:gd name="T7" fmla="*/ 701205 h 6000750"/>
              <a:gd name="T8" fmla="*/ 703273 w 1257935"/>
              <a:gd name="T9" fmla="*/ 899904 h 6000750"/>
              <a:gd name="T10" fmla="*/ 812245 w 1257935"/>
              <a:gd name="T11" fmla="*/ 1103528 h 6000750"/>
              <a:gd name="T12" fmla="*/ 909371 w 1257935"/>
              <a:gd name="T13" fmla="*/ 1311567 h 6000750"/>
              <a:gd name="T14" fmla="*/ 994653 w 1257935"/>
              <a:gd name="T15" fmla="*/ 1523515 h 6000750"/>
              <a:gd name="T16" fmla="*/ 1068091 w 1257935"/>
              <a:gd name="T17" fmla="*/ 1738862 h 6000750"/>
              <a:gd name="T18" fmla="*/ 1129683 w 1257935"/>
              <a:gd name="T19" fmla="*/ 1957104 h 6000750"/>
              <a:gd name="T20" fmla="*/ 1179432 w 1257935"/>
              <a:gd name="T21" fmla="*/ 2177732 h 6000750"/>
              <a:gd name="T22" fmla="*/ 1217334 w 1257935"/>
              <a:gd name="T23" fmla="*/ 2400238 h 6000750"/>
              <a:gd name="T24" fmla="*/ 1243393 w 1257935"/>
              <a:gd name="T25" fmla="*/ 2624114 h 6000750"/>
              <a:gd name="T26" fmla="*/ 1257606 w 1257935"/>
              <a:gd name="T27" fmla="*/ 2848853 h 6000750"/>
              <a:gd name="T28" fmla="*/ 1259975 w 1257935"/>
              <a:gd name="T29" fmla="*/ 3073947 h 6000750"/>
              <a:gd name="T30" fmla="*/ 1250500 w 1257935"/>
              <a:gd name="T31" fmla="*/ 3298889 h 6000750"/>
              <a:gd name="T32" fmla="*/ 1229179 w 1257935"/>
              <a:gd name="T33" fmla="*/ 3523172 h 6000750"/>
              <a:gd name="T34" fmla="*/ 1196014 w 1257935"/>
              <a:gd name="T35" fmla="*/ 3746286 h 6000750"/>
              <a:gd name="T36" fmla="*/ 1151004 w 1257935"/>
              <a:gd name="T37" fmla="*/ 3967726 h 6000750"/>
              <a:gd name="T38" fmla="*/ 1094149 w 1257935"/>
              <a:gd name="T39" fmla="*/ 4186983 h 6000750"/>
              <a:gd name="T40" fmla="*/ 1025450 w 1257935"/>
              <a:gd name="T41" fmla="*/ 4403550 h 6000750"/>
              <a:gd name="T42" fmla="*/ 944906 w 1257935"/>
              <a:gd name="T43" fmla="*/ 4616919 h 6000750"/>
              <a:gd name="T44" fmla="*/ 852517 w 1257935"/>
              <a:gd name="T45" fmla="*/ 4826582 h 6000750"/>
              <a:gd name="T46" fmla="*/ 748284 w 1257935"/>
              <a:gd name="T47" fmla="*/ 5032033 h 6000750"/>
              <a:gd name="T48" fmla="*/ 632205 w 1257935"/>
              <a:gd name="T49" fmla="*/ 5232763 h 6000750"/>
              <a:gd name="T50" fmla="*/ 504282 w 1257935"/>
              <a:gd name="T51" fmla="*/ 5428264 h 6000750"/>
              <a:gd name="T52" fmla="*/ 364515 w 1257935"/>
              <a:gd name="T53" fmla="*/ 5618031 h 6000750"/>
              <a:gd name="T54" fmla="*/ 212902 w 1257935"/>
              <a:gd name="T55" fmla="*/ 5801553 h 6000750"/>
              <a:gd name="T56" fmla="*/ 49446 w 1257935"/>
              <a:gd name="T57" fmla="*/ 5978325 h 6000750"/>
              <a:gd name="T58" fmla="*/ 101084 w 1257935"/>
              <a:gd name="T59" fmla="*/ 5892922 h 6000750"/>
              <a:gd name="T60" fmla="*/ 260000 w 1257935"/>
              <a:gd name="T61" fmla="*/ 5713013 h 6000750"/>
              <a:gd name="T62" fmla="*/ 406967 w 1257935"/>
              <a:gd name="T63" fmla="*/ 5526505 h 6000750"/>
              <a:gd name="T64" fmla="*/ 541985 w 1257935"/>
              <a:gd name="T65" fmla="*/ 5333911 h 6000750"/>
              <a:gd name="T66" fmla="*/ 665055 w 1257935"/>
              <a:gd name="T67" fmla="*/ 5135749 h 6000750"/>
              <a:gd name="T68" fmla="*/ 776177 w 1257935"/>
              <a:gd name="T69" fmla="*/ 4932535 h 6000750"/>
              <a:gd name="T70" fmla="*/ 875350 w 1257935"/>
              <a:gd name="T71" fmla="*/ 4724783 h 6000750"/>
              <a:gd name="T72" fmla="*/ 962574 w 1257935"/>
              <a:gd name="T73" fmla="*/ 4513011 h 6000750"/>
              <a:gd name="T74" fmla="*/ 1037850 w 1257935"/>
              <a:gd name="T75" fmla="*/ 4297732 h 6000750"/>
              <a:gd name="T76" fmla="*/ 1101177 w 1257935"/>
              <a:gd name="T77" fmla="*/ 4079462 h 6000750"/>
              <a:gd name="T78" fmla="*/ 1152556 w 1257935"/>
              <a:gd name="T79" fmla="*/ 3858717 h 6000750"/>
              <a:gd name="T80" fmla="*/ 1191986 w 1257935"/>
              <a:gd name="T81" fmla="*/ 3636013 h 6000750"/>
              <a:gd name="T82" fmla="*/ 1219467 w 1257935"/>
              <a:gd name="T83" fmla="*/ 3411866 h 6000750"/>
              <a:gd name="T84" fmla="*/ 1235001 w 1257935"/>
              <a:gd name="T85" fmla="*/ 3186790 h 6000750"/>
              <a:gd name="T86" fmla="*/ 1238586 w 1257935"/>
              <a:gd name="T87" fmla="*/ 2961302 h 6000750"/>
              <a:gd name="T88" fmla="*/ 1230221 w 1257935"/>
              <a:gd name="T89" fmla="*/ 2735917 h 6000750"/>
              <a:gd name="T90" fmla="*/ 1209909 w 1257935"/>
              <a:gd name="T91" fmla="*/ 2511150 h 6000750"/>
              <a:gd name="T92" fmla="*/ 1177648 w 1257935"/>
              <a:gd name="T93" fmla="*/ 2287519 h 6000750"/>
              <a:gd name="T94" fmla="*/ 1133438 w 1257935"/>
              <a:gd name="T95" fmla="*/ 2065537 h 6000750"/>
              <a:gd name="T96" fmla="*/ 1077280 w 1257935"/>
              <a:gd name="T97" fmla="*/ 1845720 h 6000750"/>
              <a:gd name="T98" fmla="*/ 1009174 w 1257935"/>
              <a:gd name="T99" fmla="*/ 1628584 h 6000750"/>
              <a:gd name="T100" fmla="*/ 929118 w 1257935"/>
              <a:gd name="T101" fmla="*/ 1414647 h 6000750"/>
              <a:gd name="T102" fmla="*/ 837115 w 1257935"/>
              <a:gd name="T103" fmla="*/ 1204420 h 6000750"/>
              <a:gd name="T104" fmla="*/ 733162 w 1257935"/>
              <a:gd name="T105" fmla="*/ 998422 h 6000750"/>
              <a:gd name="T106" fmla="*/ 617261 w 1257935"/>
              <a:gd name="T107" fmla="*/ 797167 h 6000750"/>
              <a:gd name="T108" fmla="*/ 489412 w 1257935"/>
              <a:gd name="T109" fmla="*/ 601171 h 6000750"/>
              <a:gd name="T110" fmla="*/ 349614 w 1257935"/>
              <a:gd name="T111" fmla="*/ 410949 h 6000750"/>
              <a:gd name="T112" fmla="*/ 197868 w 1257935"/>
              <a:gd name="T113" fmla="*/ 227017 h 6000750"/>
              <a:gd name="T114" fmla="*/ 34172 w 1257935"/>
              <a:gd name="T115" fmla="*/ 49892 h 600075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57935" h="6000750">
                <a:moveTo>
                  <a:pt x="15302" y="0"/>
                </a:moveTo>
                <a:lnTo>
                  <a:pt x="49346" y="34426"/>
                </a:lnTo>
                <a:lnTo>
                  <a:pt x="82917" y="69143"/>
                </a:lnTo>
                <a:lnTo>
                  <a:pt x="116015" y="104145"/>
                </a:lnTo>
                <a:lnTo>
                  <a:pt x="148641" y="139428"/>
                </a:lnTo>
                <a:lnTo>
                  <a:pt x="180793" y="174990"/>
                </a:lnTo>
                <a:lnTo>
                  <a:pt x="212473" y="210824"/>
                </a:lnTo>
                <a:lnTo>
                  <a:pt x="243680" y="246929"/>
                </a:lnTo>
                <a:lnTo>
                  <a:pt x="274415" y="283298"/>
                </a:lnTo>
                <a:lnTo>
                  <a:pt x="304676" y="319929"/>
                </a:lnTo>
                <a:lnTo>
                  <a:pt x="334464" y="356818"/>
                </a:lnTo>
                <a:lnTo>
                  <a:pt x="363780" y="393959"/>
                </a:lnTo>
                <a:lnTo>
                  <a:pt x="392623" y="431350"/>
                </a:lnTo>
                <a:lnTo>
                  <a:pt x="420993" y="468986"/>
                </a:lnTo>
                <a:lnTo>
                  <a:pt x="448890" y="506863"/>
                </a:lnTo>
                <a:lnTo>
                  <a:pt x="476315" y="544978"/>
                </a:lnTo>
                <a:lnTo>
                  <a:pt x="503266" y="583325"/>
                </a:lnTo>
                <a:lnTo>
                  <a:pt x="529745" y="621901"/>
                </a:lnTo>
                <a:lnTo>
                  <a:pt x="555751" y="660702"/>
                </a:lnTo>
                <a:lnTo>
                  <a:pt x="581284" y="699724"/>
                </a:lnTo>
                <a:lnTo>
                  <a:pt x="606344" y="738962"/>
                </a:lnTo>
                <a:lnTo>
                  <a:pt x="630931" y="778414"/>
                </a:lnTo>
                <a:lnTo>
                  <a:pt x="655046" y="818074"/>
                </a:lnTo>
                <a:lnTo>
                  <a:pt x="678688" y="857938"/>
                </a:lnTo>
                <a:lnTo>
                  <a:pt x="701856" y="898003"/>
                </a:lnTo>
                <a:lnTo>
                  <a:pt x="724552" y="938265"/>
                </a:lnTo>
                <a:lnTo>
                  <a:pt x="746776" y="978720"/>
                </a:lnTo>
                <a:lnTo>
                  <a:pt x="768526" y="1019362"/>
                </a:lnTo>
                <a:lnTo>
                  <a:pt x="789804" y="1060189"/>
                </a:lnTo>
                <a:lnTo>
                  <a:pt x="810608" y="1101197"/>
                </a:lnTo>
                <a:lnTo>
                  <a:pt x="830940" y="1142380"/>
                </a:lnTo>
                <a:lnTo>
                  <a:pt x="850799" y="1183736"/>
                </a:lnTo>
                <a:lnTo>
                  <a:pt x="870185" y="1225260"/>
                </a:lnTo>
                <a:lnTo>
                  <a:pt x="889099" y="1266948"/>
                </a:lnTo>
                <a:lnTo>
                  <a:pt x="907539" y="1308797"/>
                </a:lnTo>
                <a:lnTo>
                  <a:pt x="925507" y="1350801"/>
                </a:lnTo>
                <a:lnTo>
                  <a:pt x="943002" y="1392957"/>
                </a:lnTo>
                <a:lnTo>
                  <a:pt x="960024" y="1435261"/>
                </a:lnTo>
                <a:lnTo>
                  <a:pt x="976573" y="1477709"/>
                </a:lnTo>
                <a:lnTo>
                  <a:pt x="992649" y="1520297"/>
                </a:lnTo>
                <a:lnTo>
                  <a:pt x="1008253" y="1563020"/>
                </a:lnTo>
                <a:lnTo>
                  <a:pt x="1023384" y="1605875"/>
                </a:lnTo>
                <a:lnTo>
                  <a:pt x="1038041" y="1648858"/>
                </a:lnTo>
                <a:lnTo>
                  <a:pt x="1052226" y="1691964"/>
                </a:lnTo>
                <a:lnTo>
                  <a:pt x="1065939" y="1735190"/>
                </a:lnTo>
                <a:lnTo>
                  <a:pt x="1079178" y="1778532"/>
                </a:lnTo>
                <a:lnTo>
                  <a:pt x="1091944" y="1821985"/>
                </a:lnTo>
                <a:lnTo>
                  <a:pt x="1104238" y="1865545"/>
                </a:lnTo>
                <a:lnTo>
                  <a:pt x="1116059" y="1909209"/>
                </a:lnTo>
                <a:lnTo>
                  <a:pt x="1127407" y="1952971"/>
                </a:lnTo>
                <a:lnTo>
                  <a:pt x="1138282" y="1996829"/>
                </a:lnTo>
                <a:lnTo>
                  <a:pt x="1148685" y="2040779"/>
                </a:lnTo>
                <a:lnTo>
                  <a:pt x="1158614" y="2084815"/>
                </a:lnTo>
                <a:lnTo>
                  <a:pt x="1168071" y="2128934"/>
                </a:lnTo>
                <a:lnTo>
                  <a:pt x="1177055" y="2173133"/>
                </a:lnTo>
                <a:lnTo>
                  <a:pt x="1185566" y="2217406"/>
                </a:lnTo>
                <a:lnTo>
                  <a:pt x="1193604" y="2261751"/>
                </a:lnTo>
                <a:lnTo>
                  <a:pt x="1201169" y="2306162"/>
                </a:lnTo>
                <a:lnTo>
                  <a:pt x="1208262" y="2350636"/>
                </a:lnTo>
                <a:lnTo>
                  <a:pt x="1214881" y="2395169"/>
                </a:lnTo>
                <a:lnTo>
                  <a:pt x="1221028" y="2439756"/>
                </a:lnTo>
                <a:lnTo>
                  <a:pt x="1226702" y="2484394"/>
                </a:lnTo>
                <a:lnTo>
                  <a:pt x="1231903" y="2529079"/>
                </a:lnTo>
                <a:lnTo>
                  <a:pt x="1236632" y="2573806"/>
                </a:lnTo>
                <a:lnTo>
                  <a:pt x="1240887" y="2618572"/>
                </a:lnTo>
                <a:lnTo>
                  <a:pt x="1244670" y="2663372"/>
                </a:lnTo>
                <a:lnTo>
                  <a:pt x="1247980" y="2708203"/>
                </a:lnTo>
                <a:lnTo>
                  <a:pt x="1250817" y="2753060"/>
                </a:lnTo>
                <a:lnTo>
                  <a:pt x="1253181" y="2797939"/>
                </a:lnTo>
                <a:lnTo>
                  <a:pt x="1255072" y="2842836"/>
                </a:lnTo>
                <a:lnTo>
                  <a:pt x="1256491" y="2887748"/>
                </a:lnTo>
                <a:lnTo>
                  <a:pt x="1257436" y="2932670"/>
                </a:lnTo>
                <a:lnTo>
                  <a:pt x="1257909" y="2977598"/>
                </a:lnTo>
                <a:lnTo>
                  <a:pt x="1257909" y="3022527"/>
                </a:lnTo>
                <a:lnTo>
                  <a:pt x="1257436" y="3067455"/>
                </a:lnTo>
                <a:lnTo>
                  <a:pt x="1256491" y="3112377"/>
                </a:lnTo>
                <a:lnTo>
                  <a:pt x="1255072" y="3157289"/>
                </a:lnTo>
                <a:lnTo>
                  <a:pt x="1253181" y="3202186"/>
                </a:lnTo>
                <a:lnTo>
                  <a:pt x="1250817" y="3247065"/>
                </a:lnTo>
                <a:lnTo>
                  <a:pt x="1247980" y="3291922"/>
                </a:lnTo>
                <a:lnTo>
                  <a:pt x="1244670" y="3336753"/>
                </a:lnTo>
                <a:lnTo>
                  <a:pt x="1240887" y="3381553"/>
                </a:lnTo>
                <a:lnTo>
                  <a:pt x="1236632" y="3426319"/>
                </a:lnTo>
                <a:lnTo>
                  <a:pt x="1231903" y="3471046"/>
                </a:lnTo>
                <a:lnTo>
                  <a:pt x="1226702" y="3515731"/>
                </a:lnTo>
                <a:lnTo>
                  <a:pt x="1221028" y="3560369"/>
                </a:lnTo>
                <a:lnTo>
                  <a:pt x="1214881" y="3604956"/>
                </a:lnTo>
                <a:lnTo>
                  <a:pt x="1208262" y="3649489"/>
                </a:lnTo>
                <a:lnTo>
                  <a:pt x="1201169" y="3693963"/>
                </a:lnTo>
                <a:lnTo>
                  <a:pt x="1193604" y="3738374"/>
                </a:lnTo>
                <a:lnTo>
                  <a:pt x="1185566" y="3782719"/>
                </a:lnTo>
                <a:lnTo>
                  <a:pt x="1177055" y="3826992"/>
                </a:lnTo>
                <a:lnTo>
                  <a:pt x="1168071" y="3871191"/>
                </a:lnTo>
                <a:lnTo>
                  <a:pt x="1158614" y="3915310"/>
                </a:lnTo>
                <a:lnTo>
                  <a:pt x="1148685" y="3959346"/>
                </a:lnTo>
                <a:lnTo>
                  <a:pt x="1138282" y="4003296"/>
                </a:lnTo>
                <a:lnTo>
                  <a:pt x="1127407" y="4047154"/>
                </a:lnTo>
                <a:lnTo>
                  <a:pt x="1116059" y="4090917"/>
                </a:lnTo>
                <a:lnTo>
                  <a:pt x="1104238" y="4134580"/>
                </a:lnTo>
                <a:lnTo>
                  <a:pt x="1091944" y="4178140"/>
                </a:lnTo>
                <a:lnTo>
                  <a:pt x="1079178" y="4221593"/>
                </a:lnTo>
                <a:lnTo>
                  <a:pt x="1065939" y="4264935"/>
                </a:lnTo>
                <a:lnTo>
                  <a:pt x="1052226" y="4308161"/>
                </a:lnTo>
                <a:lnTo>
                  <a:pt x="1038041" y="4351267"/>
                </a:lnTo>
                <a:lnTo>
                  <a:pt x="1023384" y="4394250"/>
                </a:lnTo>
                <a:lnTo>
                  <a:pt x="1008253" y="4437105"/>
                </a:lnTo>
                <a:lnTo>
                  <a:pt x="992649" y="4479828"/>
                </a:lnTo>
                <a:lnTo>
                  <a:pt x="976573" y="4522416"/>
                </a:lnTo>
                <a:lnTo>
                  <a:pt x="960024" y="4564864"/>
                </a:lnTo>
                <a:lnTo>
                  <a:pt x="943002" y="4607168"/>
                </a:lnTo>
                <a:lnTo>
                  <a:pt x="925507" y="4649324"/>
                </a:lnTo>
                <a:lnTo>
                  <a:pt x="907539" y="4691329"/>
                </a:lnTo>
                <a:lnTo>
                  <a:pt x="889099" y="4733177"/>
                </a:lnTo>
                <a:lnTo>
                  <a:pt x="870185" y="4774865"/>
                </a:lnTo>
                <a:lnTo>
                  <a:pt x="850799" y="4816389"/>
                </a:lnTo>
                <a:lnTo>
                  <a:pt x="830940" y="4857745"/>
                </a:lnTo>
                <a:lnTo>
                  <a:pt x="810608" y="4898928"/>
                </a:lnTo>
                <a:lnTo>
                  <a:pt x="789804" y="4939936"/>
                </a:lnTo>
                <a:lnTo>
                  <a:pt x="768526" y="4980763"/>
                </a:lnTo>
                <a:lnTo>
                  <a:pt x="746776" y="5021406"/>
                </a:lnTo>
                <a:lnTo>
                  <a:pt x="724552" y="5061860"/>
                </a:lnTo>
                <a:lnTo>
                  <a:pt x="701856" y="5102122"/>
                </a:lnTo>
                <a:lnTo>
                  <a:pt x="678688" y="5142187"/>
                </a:lnTo>
                <a:lnTo>
                  <a:pt x="655046" y="5182052"/>
                </a:lnTo>
                <a:lnTo>
                  <a:pt x="630931" y="5221712"/>
                </a:lnTo>
                <a:lnTo>
                  <a:pt x="606344" y="5261163"/>
                </a:lnTo>
                <a:lnTo>
                  <a:pt x="581284" y="5300402"/>
                </a:lnTo>
                <a:lnTo>
                  <a:pt x="555751" y="5339423"/>
                </a:lnTo>
                <a:lnTo>
                  <a:pt x="529745" y="5378224"/>
                </a:lnTo>
                <a:lnTo>
                  <a:pt x="503266" y="5416800"/>
                </a:lnTo>
                <a:lnTo>
                  <a:pt x="476315" y="5455148"/>
                </a:lnTo>
                <a:lnTo>
                  <a:pt x="448890" y="5493262"/>
                </a:lnTo>
                <a:lnTo>
                  <a:pt x="420993" y="5531139"/>
                </a:lnTo>
                <a:lnTo>
                  <a:pt x="392623" y="5568775"/>
                </a:lnTo>
                <a:lnTo>
                  <a:pt x="363780" y="5606166"/>
                </a:lnTo>
                <a:lnTo>
                  <a:pt x="334464" y="5643307"/>
                </a:lnTo>
                <a:lnTo>
                  <a:pt x="304676" y="5680196"/>
                </a:lnTo>
                <a:lnTo>
                  <a:pt x="274415" y="5716827"/>
                </a:lnTo>
                <a:lnTo>
                  <a:pt x="243680" y="5753196"/>
                </a:lnTo>
                <a:lnTo>
                  <a:pt x="212473" y="5789301"/>
                </a:lnTo>
                <a:lnTo>
                  <a:pt x="180793" y="5825135"/>
                </a:lnTo>
                <a:lnTo>
                  <a:pt x="148641" y="5860697"/>
                </a:lnTo>
                <a:lnTo>
                  <a:pt x="116015" y="5895980"/>
                </a:lnTo>
                <a:lnTo>
                  <a:pt x="82917" y="5930983"/>
                </a:lnTo>
                <a:lnTo>
                  <a:pt x="49346" y="5965699"/>
                </a:lnTo>
                <a:lnTo>
                  <a:pt x="15302" y="6000126"/>
                </a:lnTo>
                <a:lnTo>
                  <a:pt x="0" y="5984820"/>
                </a:lnTo>
                <a:lnTo>
                  <a:pt x="34103" y="5950330"/>
                </a:lnTo>
                <a:lnTo>
                  <a:pt x="67730" y="5915547"/>
                </a:lnTo>
                <a:lnTo>
                  <a:pt x="100880" y="5880477"/>
                </a:lnTo>
                <a:lnTo>
                  <a:pt x="133554" y="5845123"/>
                </a:lnTo>
                <a:lnTo>
                  <a:pt x="165750" y="5809489"/>
                </a:lnTo>
                <a:lnTo>
                  <a:pt x="197469" y="5773579"/>
                </a:lnTo>
                <a:lnTo>
                  <a:pt x="228711" y="5737397"/>
                </a:lnTo>
                <a:lnTo>
                  <a:pt x="259476" y="5700948"/>
                </a:lnTo>
                <a:lnTo>
                  <a:pt x="289764" y="5664235"/>
                </a:lnTo>
                <a:lnTo>
                  <a:pt x="319575" y="5627263"/>
                </a:lnTo>
                <a:lnTo>
                  <a:pt x="348909" y="5590036"/>
                </a:lnTo>
                <a:lnTo>
                  <a:pt x="377767" y="5552558"/>
                </a:lnTo>
                <a:lnTo>
                  <a:pt x="406147" y="5514833"/>
                </a:lnTo>
                <a:lnTo>
                  <a:pt x="434050" y="5476865"/>
                </a:lnTo>
                <a:lnTo>
                  <a:pt x="461476" y="5438658"/>
                </a:lnTo>
                <a:lnTo>
                  <a:pt x="488426" y="5400217"/>
                </a:lnTo>
                <a:lnTo>
                  <a:pt x="514898" y="5361545"/>
                </a:lnTo>
                <a:lnTo>
                  <a:pt x="540893" y="5322646"/>
                </a:lnTo>
                <a:lnTo>
                  <a:pt x="566412" y="5283526"/>
                </a:lnTo>
                <a:lnTo>
                  <a:pt x="591453" y="5244187"/>
                </a:lnTo>
                <a:lnTo>
                  <a:pt x="616017" y="5204634"/>
                </a:lnTo>
                <a:lnTo>
                  <a:pt x="640105" y="5164872"/>
                </a:lnTo>
                <a:lnTo>
                  <a:pt x="663715" y="5124903"/>
                </a:lnTo>
                <a:lnTo>
                  <a:pt x="686849" y="5084733"/>
                </a:lnTo>
                <a:lnTo>
                  <a:pt x="709505" y="5044366"/>
                </a:lnTo>
                <a:lnTo>
                  <a:pt x="731685" y="5003804"/>
                </a:lnTo>
                <a:lnTo>
                  <a:pt x="753387" y="4963054"/>
                </a:lnTo>
                <a:lnTo>
                  <a:pt x="774613" y="4922118"/>
                </a:lnTo>
                <a:lnTo>
                  <a:pt x="795361" y="4881001"/>
                </a:lnTo>
                <a:lnTo>
                  <a:pt x="815633" y="4839708"/>
                </a:lnTo>
                <a:lnTo>
                  <a:pt x="835428" y="4798241"/>
                </a:lnTo>
                <a:lnTo>
                  <a:pt x="854745" y="4756606"/>
                </a:lnTo>
                <a:lnTo>
                  <a:pt x="873586" y="4714805"/>
                </a:lnTo>
                <a:lnTo>
                  <a:pt x="891949" y="4672845"/>
                </a:lnTo>
                <a:lnTo>
                  <a:pt x="909836" y="4630728"/>
                </a:lnTo>
                <a:lnTo>
                  <a:pt x="927246" y="4588459"/>
                </a:lnTo>
                <a:lnTo>
                  <a:pt x="944179" y="4546041"/>
                </a:lnTo>
                <a:lnTo>
                  <a:pt x="960634" y="4503480"/>
                </a:lnTo>
                <a:lnTo>
                  <a:pt x="976613" y="4460778"/>
                </a:lnTo>
                <a:lnTo>
                  <a:pt x="992115" y="4417941"/>
                </a:lnTo>
                <a:lnTo>
                  <a:pt x="1007140" y="4374972"/>
                </a:lnTo>
                <a:lnTo>
                  <a:pt x="1021688" y="4331875"/>
                </a:lnTo>
                <a:lnTo>
                  <a:pt x="1035759" y="4288655"/>
                </a:lnTo>
                <a:lnTo>
                  <a:pt x="1049352" y="4245315"/>
                </a:lnTo>
                <a:lnTo>
                  <a:pt x="1062469" y="4201861"/>
                </a:lnTo>
                <a:lnTo>
                  <a:pt x="1075109" y="4158295"/>
                </a:lnTo>
                <a:lnTo>
                  <a:pt x="1087272" y="4114622"/>
                </a:lnTo>
                <a:lnTo>
                  <a:pt x="1098958" y="4070846"/>
                </a:lnTo>
                <a:lnTo>
                  <a:pt x="1110167" y="4026972"/>
                </a:lnTo>
                <a:lnTo>
                  <a:pt x="1120899" y="3983002"/>
                </a:lnTo>
                <a:lnTo>
                  <a:pt x="1131154" y="3938943"/>
                </a:lnTo>
                <a:lnTo>
                  <a:pt x="1140932" y="3894796"/>
                </a:lnTo>
                <a:lnTo>
                  <a:pt x="1150233" y="3850568"/>
                </a:lnTo>
                <a:lnTo>
                  <a:pt x="1159057" y="3806261"/>
                </a:lnTo>
                <a:lnTo>
                  <a:pt x="1167405" y="3761880"/>
                </a:lnTo>
                <a:lnTo>
                  <a:pt x="1175275" y="3717429"/>
                </a:lnTo>
                <a:lnTo>
                  <a:pt x="1182668" y="3672913"/>
                </a:lnTo>
                <a:lnTo>
                  <a:pt x="1189584" y="3628334"/>
                </a:lnTo>
                <a:lnTo>
                  <a:pt x="1196023" y="3583698"/>
                </a:lnTo>
                <a:lnTo>
                  <a:pt x="1201986" y="3539009"/>
                </a:lnTo>
                <a:lnTo>
                  <a:pt x="1207471" y="3494270"/>
                </a:lnTo>
                <a:lnTo>
                  <a:pt x="1212479" y="3449485"/>
                </a:lnTo>
                <a:lnTo>
                  <a:pt x="1217010" y="3404660"/>
                </a:lnTo>
                <a:lnTo>
                  <a:pt x="1221065" y="3359798"/>
                </a:lnTo>
                <a:lnTo>
                  <a:pt x="1224642" y="3314902"/>
                </a:lnTo>
                <a:lnTo>
                  <a:pt x="1227742" y="3269978"/>
                </a:lnTo>
                <a:lnTo>
                  <a:pt x="1230366" y="3225029"/>
                </a:lnTo>
                <a:lnTo>
                  <a:pt x="1232512" y="3180060"/>
                </a:lnTo>
                <a:lnTo>
                  <a:pt x="1234182" y="3135074"/>
                </a:lnTo>
                <a:lnTo>
                  <a:pt x="1235374" y="3090076"/>
                </a:lnTo>
                <a:lnTo>
                  <a:pt x="1236090" y="3045069"/>
                </a:lnTo>
                <a:lnTo>
                  <a:pt x="1236328" y="3000059"/>
                </a:lnTo>
                <a:lnTo>
                  <a:pt x="1236090" y="2955048"/>
                </a:lnTo>
                <a:lnTo>
                  <a:pt x="1235374" y="2910041"/>
                </a:lnTo>
                <a:lnTo>
                  <a:pt x="1234182" y="2865043"/>
                </a:lnTo>
                <a:lnTo>
                  <a:pt x="1232512" y="2820057"/>
                </a:lnTo>
                <a:lnTo>
                  <a:pt x="1230366" y="2775088"/>
                </a:lnTo>
                <a:lnTo>
                  <a:pt x="1227742" y="2730139"/>
                </a:lnTo>
                <a:lnTo>
                  <a:pt x="1224642" y="2685215"/>
                </a:lnTo>
                <a:lnTo>
                  <a:pt x="1221065" y="2640319"/>
                </a:lnTo>
                <a:lnTo>
                  <a:pt x="1217010" y="2595457"/>
                </a:lnTo>
                <a:lnTo>
                  <a:pt x="1212479" y="2550632"/>
                </a:lnTo>
                <a:lnTo>
                  <a:pt x="1207471" y="2505847"/>
                </a:lnTo>
                <a:lnTo>
                  <a:pt x="1201986" y="2461108"/>
                </a:lnTo>
                <a:lnTo>
                  <a:pt x="1196023" y="2416419"/>
                </a:lnTo>
                <a:lnTo>
                  <a:pt x="1189584" y="2371783"/>
                </a:lnTo>
                <a:lnTo>
                  <a:pt x="1182668" y="2327204"/>
                </a:lnTo>
                <a:lnTo>
                  <a:pt x="1175275" y="2282688"/>
                </a:lnTo>
                <a:lnTo>
                  <a:pt x="1167405" y="2238237"/>
                </a:lnTo>
                <a:lnTo>
                  <a:pt x="1159057" y="2193856"/>
                </a:lnTo>
                <a:lnTo>
                  <a:pt x="1150233" y="2149549"/>
                </a:lnTo>
                <a:lnTo>
                  <a:pt x="1140932" y="2105321"/>
                </a:lnTo>
                <a:lnTo>
                  <a:pt x="1131154" y="2061175"/>
                </a:lnTo>
                <a:lnTo>
                  <a:pt x="1120899" y="2017115"/>
                </a:lnTo>
                <a:lnTo>
                  <a:pt x="1110167" y="1973146"/>
                </a:lnTo>
                <a:lnTo>
                  <a:pt x="1098958" y="1929271"/>
                </a:lnTo>
                <a:lnTo>
                  <a:pt x="1087272" y="1885495"/>
                </a:lnTo>
                <a:lnTo>
                  <a:pt x="1075109" y="1841822"/>
                </a:lnTo>
                <a:lnTo>
                  <a:pt x="1062469" y="1798256"/>
                </a:lnTo>
                <a:lnTo>
                  <a:pt x="1049352" y="1754802"/>
                </a:lnTo>
                <a:lnTo>
                  <a:pt x="1035759" y="1711462"/>
                </a:lnTo>
                <a:lnTo>
                  <a:pt x="1021688" y="1668242"/>
                </a:lnTo>
                <a:lnTo>
                  <a:pt x="1007140" y="1625145"/>
                </a:lnTo>
                <a:lnTo>
                  <a:pt x="992115" y="1582176"/>
                </a:lnTo>
                <a:lnTo>
                  <a:pt x="976613" y="1539339"/>
                </a:lnTo>
                <a:lnTo>
                  <a:pt x="960634" y="1496638"/>
                </a:lnTo>
                <a:lnTo>
                  <a:pt x="944179" y="1454076"/>
                </a:lnTo>
                <a:lnTo>
                  <a:pt x="927246" y="1411659"/>
                </a:lnTo>
                <a:lnTo>
                  <a:pt x="909836" y="1369389"/>
                </a:lnTo>
                <a:lnTo>
                  <a:pt x="891949" y="1327272"/>
                </a:lnTo>
                <a:lnTo>
                  <a:pt x="873586" y="1285312"/>
                </a:lnTo>
                <a:lnTo>
                  <a:pt x="854745" y="1243512"/>
                </a:lnTo>
                <a:lnTo>
                  <a:pt x="835428" y="1201876"/>
                </a:lnTo>
                <a:lnTo>
                  <a:pt x="815633" y="1160409"/>
                </a:lnTo>
                <a:lnTo>
                  <a:pt x="795361" y="1119116"/>
                </a:lnTo>
                <a:lnTo>
                  <a:pt x="774613" y="1077999"/>
                </a:lnTo>
                <a:lnTo>
                  <a:pt x="753387" y="1037063"/>
                </a:lnTo>
                <a:lnTo>
                  <a:pt x="731685" y="996313"/>
                </a:lnTo>
                <a:lnTo>
                  <a:pt x="709505" y="955751"/>
                </a:lnTo>
                <a:lnTo>
                  <a:pt x="686849" y="915384"/>
                </a:lnTo>
                <a:lnTo>
                  <a:pt x="663715" y="875214"/>
                </a:lnTo>
                <a:lnTo>
                  <a:pt x="640105" y="835245"/>
                </a:lnTo>
                <a:lnTo>
                  <a:pt x="616017" y="795483"/>
                </a:lnTo>
                <a:lnTo>
                  <a:pt x="591453" y="755930"/>
                </a:lnTo>
                <a:lnTo>
                  <a:pt x="566412" y="716591"/>
                </a:lnTo>
                <a:lnTo>
                  <a:pt x="540893" y="677471"/>
                </a:lnTo>
                <a:lnTo>
                  <a:pt x="514898" y="638572"/>
                </a:lnTo>
                <a:lnTo>
                  <a:pt x="488426" y="599901"/>
                </a:lnTo>
                <a:lnTo>
                  <a:pt x="461476" y="561459"/>
                </a:lnTo>
                <a:lnTo>
                  <a:pt x="434050" y="523252"/>
                </a:lnTo>
                <a:lnTo>
                  <a:pt x="406147" y="485284"/>
                </a:lnTo>
                <a:lnTo>
                  <a:pt x="377767" y="447559"/>
                </a:lnTo>
                <a:lnTo>
                  <a:pt x="348909" y="410081"/>
                </a:lnTo>
                <a:lnTo>
                  <a:pt x="319575" y="372854"/>
                </a:lnTo>
                <a:lnTo>
                  <a:pt x="289764" y="335882"/>
                </a:lnTo>
                <a:lnTo>
                  <a:pt x="259476" y="299169"/>
                </a:lnTo>
                <a:lnTo>
                  <a:pt x="228711" y="262720"/>
                </a:lnTo>
                <a:lnTo>
                  <a:pt x="197469" y="226538"/>
                </a:lnTo>
                <a:lnTo>
                  <a:pt x="165750" y="190628"/>
                </a:lnTo>
                <a:lnTo>
                  <a:pt x="133554" y="154994"/>
                </a:lnTo>
                <a:lnTo>
                  <a:pt x="100880" y="119640"/>
                </a:lnTo>
                <a:lnTo>
                  <a:pt x="67730" y="84570"/>
                </a:lnTo>
                <a:lnTo>
                  <a:pt x="34103" y="49787"/>
                </a:lnTo>
                <a:lnTo>
                  <a:pt x="0" y="15298"/>
                </a:lnTo>
                <a:lnTo>
                  <a:pt x="15302" y="0"/>
                </a:lnTo>
                <a:close/>
              </a:path>
            </a:pathLst>
          </a:custGeom>
          <a:noFill/>
          <a:ln w="12700">
            <a:solidFill>
              <a:srgbClr val="ED7D3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28" name="object 5">
            <a:extLst>
              <a:ext uri="{FF2B5EF4-FFF2-40B4-BE49-F238E27FC236}">
                <a16:creationId xmlns:a16="http://schemas.microsoft.com/office/drawing/2014/main" id="{A9D6682C-BD0D-4BBC-9F60-517A8CB55B74}"/>
              </a:ext>
            </a:extLst>
          </p:cNvPr>
          <p:cNvSpPr>
            <a:spLocks/>
          </p:cNvSpPr>
          <p:nvPr/>
        </p:nvSpPr>
        <p:spPr bwMode="auto">
          <a:xfrm>
            <a:off x="1576388" y="862013"/>
            <a:ext cx="9540875" cy="788987"/>
          </a:xfrm>
          <a:custGeom>
            <a:avLst/>
            <a:gdLst>
              <a:gd name="T0" fmla="*/ 9540603 w 9528810"/>
              <a:gd name="T1" fmla="*/ 0 h 788669"/>
              <a:gd name="T2" fmla="*/ 0 w 9528810"/>
              <a:gd name="T3" fmla="*/ 0 h 788669"/>
              <a:gd name="T4" fmla="*/ 0 w 9528810"/>
              <a:gd name="T5" fmla="*/ 788763 h 788669"/>
              <a:gd name="T6" fmla="*/ 9540603 w 9528810"/>
              <a:gd name="T7" fmla="*/ 788763 h 788669"/>
              <a:gd name="T8" fmla="*/ 9540603 w 9528810"/>
              <a:gd name="T9" fmla="*/ 0 h 78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28810" h="788669">
                <a:moveTo>
                  <a:pt x="9528538" y="0"/>
                </a:moveTo>
                <a:lnTo>
                  <a:pt x="0" y="0"/>
                </a:lnTo>
                <a:lnTo>
                  <a:pt x="0" y="788445"/>
                </a:lnTo>
                <a:lnTo>
                  <a:pt x="9528538" y="788445"/>
                </a:lnTo>
                <a:lnTo>
                  <a:pt x="9528538" y="0"/>
                </a:lnTo>
                <a:close/>
              </a:path>
            </a:pathLst>
          </a:custGeom>
          <a:solidFill>
            <a:schemeClr val="accent6">
              <a:lumMod val="40000"/>
              <a:lumOff val="60000"/>
            </a:schemeClr>
          </a:solidFill>
          <a:ln>
            <a:noFill/>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29" name="object 9">
            <a:extLst>
              <a:ext uri="{FF2B5EF4-FFF2-40B4-BE49-F238E27FC236}">
                <a16:creationId xmlns:a16="http://schemas.microsoft.com/office/drawing/2014/main" id="{201274EC-113C-412B-BC00-7A174D27294C}"/>
              </a:ext>
            </a:extLst>
          </p:cNvPr>
          <p:cNvSpPr>
            <a:spLocks/>
          </p:cNvSpPr>
          <p:nvPr/>
        </p:nvSpPr>
        <p:spPr bwMode="auto">
          <a:xfrm>
            <a:off x="1089025" y="768350"/>
            <a:ext cx="985838" cy="985838"/>
          </a:xfrm>
          <a:custGeom>
            <a:avLst/>
            <a:gdLst>
              <a:gd name="T0" fmla="*/ 821030 w 986155"/>
              <a:gd name="T1" fmla="*/ 0 h 986155"/>
              <a:gd name="T2" fmla="*/ 164209 w 986155"/>
              <a:gd name="T3" fmla="*/ 0 h 986155"/>
              <a:gd name="T4" fmla="*/ 120556 w 986155"/>
              <a:gd name="T5" fmla="*/ 5865 h 986155"/>
              <a:gd name="T6" fmla="*/ 81330 w 986155"/>
              <a:gd name="T7" fmla="*/ 22419 h 986155"/>
              <a:gd name="T8" fmla="*/ 48096 w 986155"/>
              <a:gd name="T9" fmla="*/ 48096 h 986155"/>
              <a:gd name="T10" fmla="*/ 22419 w 986155"/>
              <a:gd name="T11" fmla="*/ 81330 h 986155"/>
              <a:gd name="T12" fmla="*/ 5865 w 986155"/>
              <a:gd name="T13" fmla="*/ 120556 h 986155"/>
              <a:gd name="T14" fmla="*/ 0 w 986155"/>
              <a:gd name="T15" fmla="*/ 164210 h 986155"/>
              <a:gd name="T16" fmla="*/ 0 w 986155"/>
              <a:gd name="T17" fmla="*/ 821031 h 986155"/>
              <a:gd name="T18" fmla="*/ 5865 w 986155"/>
              <a:gd name="T19" fmla="*/ 864684 h 986155"/>
              <a:gd name="T20" fmla="*/ 22419 w 986155"/>
              <a:gd name="T21" fmla="*/ 903910 h 986155"/>
              <a:gd name="T22" fmla="*/ 48096 w 986155"/>
              <a:gd name="T23" fmla="*/ 937145 h 986155"/>
              <a:gd name="T24" fmla="*/ 81330 w 986155"/>
              <a:gd name="T25" fmla="*/ 962821 h 986155"/>
              <a:gd name="T26" fmla="*/ 120556 w 986155"/>
              <a:gd name="T27" fmla="*/ 979375 h 986155"/>
              <a:gd name="T28" fmla="*/ 164209 w 986155"/>
              <a:gd name="T29" fmla="*/ 985241 h 986155"/>
              <a:gd name="T30" fmla="*/ 821030 w 986155"/>
              <a:gd name="T31" fmla="*/ 985241 h 986155"/>
              <a:gd name="T32" fmla="*/ 864683 w 986155"/>
              <a:gd name="T33" fmla="*/ 979375 h 986155"/>
              <a:gd name="T34" fmla="*/ 903909 w 986155"/>
              <a:gd name="T35" fmla="*/ 962821 h 986155"/>
              <a:gd name="T36" fmla="*/ 937144 w 986155"/>
              <a:gd name="T37" fmla="*/ 937145 h 986155"/>
              <a:gd name="T38" fmla="*/ 962820 w 986155"/>
              <a:gd name="T39" fmla="*/ 903910 h 986155"/>
              <a:gd name="T40" fmla="*/ 979374 w 986155"/>
              <a:gd name="T41" fmla="*/ 864684 h 986155"/>
              <a:gd name="T42" fmla="*/ 985240 w 986155"/>
              <a:gd name="T43" fmla="*/ 821031 h 986155"/>
              <a:gd name="T44" fmla="*/ 985240 w 986155"/>
              <a:gd name="T45" fmla="*/ 164210 h 986155"/>
              <a:gd name="T46" fmla="*/ 979374 w 986155"/>
              <a:gd name="T47" fmla="*/ 120556 h 986155"/>
              <a:gd name="T48" fmla="*/ 962820 w 986155"/>
              <a:gd name="T49" fmla="*/ 81330 h 986155"/>
              <a:gd name="T50" fmla="*/ 937144 w 986155"/>
              <a:gd name="T51" fmla="*/ 48096 h 986155"/>
              <a:gd name="T52" fmla="*/ 903909 w 986155"/>
              <a:gd name="T53" fmla="*/ 22419 h 986155"/>
              <a:gd name="T54" fmla="*/ 864683 w 986155"/>
              <a:gd name="T55" fmla="*/ 5865 h 986155"/>
              <a:gd name="T56" fmla="*/ 821030 w 986155"/>
              <a:gd name="T57" fmla="*/ 0 h 9861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6155" h="986155">
                <a:moveTo>
                  <a:pt x="821294" y="0"/>
                </a:moveTo>
                <a:lnTo>
                  <a:pt x="164262" y="0"/>
                </a:lnTo>
                <a:lnTo>
                  <a:pt x="120595" y="5867"/>
                </a:lnTo>
                <a:lnTo>
                  <a:pt x="81356" y="22426"/>
                </a:lnTo>
                <a:lnTo>
                  <a:pt x="48111" y="48111"/>
                </a:lnTo>
                <a:lnTo>
                  <a:pt x="22426" y="81356"/>
                </a:lnTo>
                <a:lnTo>
                  <a:pt x="5867" y="120595"/>
                </a:lnTo>
                <a:lnTo>
                  <a:pt x="0" y="164263"/>
                </a:lnTo>
                <a:lnTo>
                  <a:pt x="0" y="821295"/>
                </a:lnTo>
                <a:lnTo>
                  <a:pt x="5867" y="864962"/>
                </a:lnTo>
                <a:lnTo>
                  <a:pt x="22426" y="904201"/>
                </a:lnTo>
                <a:lnTo>
                  <a:pt x="48111" y="937446"/>
                </a:lnTo>
                <a:lnTo>
                  <a:pt x="81356" y="963131"/>
                </a:lnTo>
                <a:lnTo>
                  <a:pt x="120595" y="979690"/>
                </a:lnTo>
                <a:lnTo>
                  <a:pt x="164262" y="985558"/>
                </a:lnTo>
                <a:lnTo>
                  <a:pt x="821294" y="985558"/>
                </a:lnTo>
                <a:lnTo>
                  <a:pt x="864961" y="979690"/>
                </a:lnTo>
                <a:lnTo>
                  <a:pt x="904200" y="963131"/>
                </a:lnTo>
                <a:lnTo>
                  <a:pt x="937445" y="937446"/>
                </a:lnTo>
                <a:lnTo>
                  <a:pt x="963130" y="904201"/>
                </a:lnTo>
                <a:lnTo>
                  <a:pt x="979689" y="864962"/>
                </a:lnTo>
                <a:lnTo>
                  <a:pt x="985557" y="821295"/>
                </a:lnTo>
                <a:lnTo>
                  <a:pt x="985557" y="164263"/>
                </a:lnTo>
                <a:lnTo>
                  <a:pt x="979689" y="120595"/>
                </a:lnTo>
                <a:lnTo>
                  <a:pt x="963130" y="81356"/>
                </a:lnTo>
                <a:lnTo>
                  <a:pt x="937445" y="48111"/>
                </a:lnTo>
                <a:lnTo>
                  <a:pt x="904200" y="22426"/>
                </a:lnTo>
                <a:lnTo>
                  <a:pt x="864961" y="5867"/>
                </a:lnTo>
                <a:lnTo>
                  <a:pt x="8212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0" name="object 12">
            <a:extLst>
              <a:ext uri="{FF2B5EF4-FFF2-40B4-BE49-F238E27FC236}">
                <a16:creationId xmlns:a16="http://schemas.microsoft.com/office/drawing/2014/main" id="{85B9EC75-C16F-412B-9408-9207D34FEA8B}"/>
              </a:ext>
            </a:extLst>
          </p:cNvPr>
          <p:cNvSpPr>
            <a:spLocks/>
          </p:cNvSpPr>
          <p:nvPr/>
        </p:nvSpPr>
        <p:spPr bwMode="auto">
          <a:xfrm>
            <a:off x="2147888" y="2049463"/>
            <a:ext cx="8963025" cy="788987"/>
          </a:xfrm>
          <a:custGeom>
            <a:avLst/>
            <a:gdLst>
              <a:gd name="T0" fmla="*/ 0 w 8963660"/>
              <a:gd name="T1" fmla="*/ 0 h 788669"/>
              <a:gd name="T2" fmla="*/ 8962927 w 8963660"/>
              <a:gd name="T3" fmla="*/ 0 h 788669"/>
              <a:gd name="T4" fmla="*/ 8962927 w 8963660"/>
              <a:gd name="T5" fmla="*/ 788764 h 788669"/>
              <a:gd name="T6" fmla="*/ 0 w 8963660"/>
              <a:gd name="T7" fmla="*/ 788764 h 788669"/>
              <a:gd name="T8" fmla="*/ 0 w 8963660"/>
              <a:gd name="T9" fmla="*/ 0 h 78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63660" h="788669">
                <a:moveTo>
                  <a:pt x="0" y="0"/>
                </a:moveTo>
                <a:lnTo>
                  <a:pt x="8963562" y="0"/>
                </a:lnTo>
                <a:lnTo>
                  <a:pt x="8963562" y="788446"/>
                </a:lnTo>
                <a:lnTo>
                  <a:pt x="0" y="788446"/>
                </a:lnTo>
                <a:lnTo>
                  <a:pt x="0"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1" name="object 15">
            <a:extLst>
              <a:ext uri="{FF2B5EF4-FFF2-40B4-BE49-F238E27FC236}">
                <a16:creationId xmlns:a16="http://schemas.microsoft.com/office/drawing/2014/main" id="{F894ECA3-286C-4512-8D8C-8B1769ADAF68}"/>
              </a:ext>
            </a:extLst>
          </p:cNvPr>
          <p:cNvSpPr>
            <a:spLocks/>
          </p:cNvSpPr>
          <p:nvPr/>
        </p:nvSpPr>
        <p:spPr bwMode="auto">
          <a:xfrm>
            <a:off x="10210800" y="3303588"/>
            <a:ext cx="762000" cy="644525"/>
          </a:xfrm>
          <a:custGeom>
            <a:avLst/>
            <a:gdLst>
              <a:gd name="T0" fmla="*/ 0 w 761365"/>
              <a:gd name="T1" fmla="*/ 107382 h 645160"/>
              <a:gd name="T2" fmla="*/ 8453 w 761365"/>
              <a:gd name="T3" fmla="*/ 65584 h 645160"/>
              <a:gd name="T4" fmla="*/ 31508 w 761365"/>
              <a:gd name="T5" fmla="*/ 31451 h 645160"/>
              <a:gd name="T6" fmla="*/ 65704 w 761365"/>
              <a:gd name="T7" fmla="*/ 8438 h 645160"/>
              <a:gd name="T8" fmla="*/ 107578 w 761365"/>
              <a:gd name="T9" fmla="*/ 0 h 645160"/>
              <a:gd name="T10" fmla="*/ 653906 w 761365"/>
              <a:gd name="T11" fmla="*/ 0 h 645160"/>
              <a:gd name="T12" fmla="*/ 695780 w 761365"/>
              <a:gd name="T13" fmla="*/ 8438 h 645160"/>
              <a:gd name="T14" fmla="*/ 729975 w 761365"/>
              <a:gd name="T15" fmla="*/ 31451 h 645160"/>
              <a:gd name="T16" fmla="*/ 753031 w 761365"/>
              <a:gd name="T17" fmla="*/ 65584 h 645160"/>
              <a:gd name="T18" fmla="*/ 761485 w 761365"/>
              <a:gd name="T19" fmla="*/ 107382 h 645160"/>
              <a:gd name="T20" fmla="*/ 761485 w 761365"/>
              <a:gd name="T21" fmla="*/ 536901 h 645160"/>
              <a:gd name="T22" fmla="*/ 753031 w 761365"/>
              <a:gd name="T23" fmla="*/ 578699 h 645160"/>
              <a:gd name="T24" fmla="*/ 729975 w 761365"/>
              <a:gd name="T25" fmla="*/ 612832 h 645160"/>
              <a:gd name="T26" fmla="*/ 695780 w 761365"/>
              <a:gd name="T27" fmla="*/ 635846 h 645160"/>
              <a:gd name="T28" fmla="*/ 653906 w 761365"/>
              <a:gd name="T29" fmla="*/ 644284 h 645160"/>
              <a:gd name="T30" fmla="*/ 107578 w 761365"/>
              <a:gd name="T31" fmla="*/ 644284 h 645160"/>
              <a:gd name="T32" fmla="*/ 65704 w 761365"/>
              <a:gd name="T33" fmla="*/ 635846 h 645160"/>
              <a:gd name="T34" fmla="*/ 31508 w 761365"/>
              <a:gd name="T35" fmla="*/ 612832 h 645160"/>
              <a:gd name="T36" fmla="*/ 8453 w 761365"/>
              <a:gd name="T37" fmla="*/ 578699 h 645160"/>
              <a:gd name="T38" fmla="*/ 0 w 761365"/>
              <a:gd name="T39" fmla="*/ 536901 h 645160"/>
              <a:gd name="T40" fmla="*/ 0 w 761365"/>
              <a:gd name="T41" fmla="*/ 107382 h 6451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61365" h="645160">
                <a:moveTo>
                  <a:pt x="0" y="107488"/>
                </a:moveTo>
                <a:lnTo>
                  <a:pt x="8446" y="65649"/>
                </a:lnTo>
                <a:lnTo>
                  <a:pt x="31482" y="31482"/>
                </a:lnTo>
                <a:lnTo>
                  <a:pt x="65649" y="8446"/>
                </a:lnTo>
                <a:lnTo>
                  <a:pt x="107488" y="0"/>
                </a:lnTo>
                <a:lnTo>
                  <a:pt x="653361" y="0"/>
                </a:lnTo>
                <a:lnTo>
                  <a:pt x="695200" y="8446"/>
                </a:lnTo>
                <a:lnTo>
                  <a:pt x="729367" y="31482"/>
                </a:lnTo>
                <a:lnTo>
                  <a:pt x="752403" y="65649"/>
                </a:lnTo>
                <a:lnTo>
                  <a:pt x="760850" y="107488"/>
                </a:lnTo>
                <a:lnTo>
                  <a:pt x="760850" y="537430"/>
                </a:lnTo>
                <a:lnTo>
                  <a:pt x="752403" y="579269"/>
                </a:lnTo>
                <a:lnTo>
                  <a:pt x="729367" y="613436"/>
                </a:lnTo>
                <a:lnTo>
                  <a:pt x="695200" y="636472"/>
                </a:lnTo>
                <a:lnTo>
                  <a:pt x="653361" y="644919"/>
                </a:lnTo>
                <a:lnTo>
                  <a:pt x="107488" y="644919"/>
                </a:lnTo>
                <a:lnTo>
                  <a:pt x="65649" y="636472"/>
                </a:lnTo>
                <a:lnTo>
                  <a:pt x="31482" y="613436"/>
                </a:lnTo>
                <a:lnTo>
                  <a:pt x="8446" y="579269"/>
                </a:lnTo>
                <a:lnTo>
                  <a:pt x="0" y="537430"/>
                </a:lnTo>
                <a:lnTo>
                  <a:pt x="0" y="107488"/>
                </a:lnTo>
                <a:close/>
              </a:path>
            </a:pathLst>
          </a:custGeom>
          <a:noFill/>
          <a:ln w="12700">
            <a:solidFill>
              <a:srgbClr val="A5A5A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2" name="object 16">
            <a:extLst>
              <a:ext uri="{FF2B5EF4-FFF2-40B4-BE49-F238E27FC236}">
                <a16:creationId xmlns:a16="http://schemas.microsoft.com/office/drawing/2014/main" id="{957C54F2-D240-4439-96F7-E314D0BBF264}"/>
              </a:ext>
            </a:extLst>
          </p:cNvPr>
          <p:cNvSpPr>
            <a:spLocks/>
          </p:cNvSpPr>
          <p:nvPr/>
        </p:nvSpPr>
        <p:spPr bwMode="auto">
          <a:xfrm>
            <a:off x="2320925" y="3060700"/>
            <a:ext cx="8789988" cy="1130300"/>
          </a:xfrm>
          <a:custGeom>
            <a:avLst/>
            <a:gdLst>
              <a:gd name="T0" fmla="*/ 8789841 w 8790305"/>
              <a:gd name="T1" fmla="*/ 0 h 1130300"/>
              <a:gd name="T2" fmla="*/ 0 w 8790305"/>
              <a:gd name="T3" fmla="*/ 0 h 1130300"/>
              <a:gd name="T4" fmla="*/ 0 w 8790305"/>
              <a:gd name="T5" fmla="*/ 1130000 h 1130300"/>
              <a:gd name="T6" fmla="*/ 8789841 w 8790305"/>
              <a:gd name="T7" fmla="*/ 1130000 h 1130300"/>
              <a:gd name="T8" fmla="*/ 8789841 w 8790305"/>
              <a:gd name="T9" fmla="*/ 0 h 1130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0305" h="1130300">
                <a:moveTo>
                  <a:pt x="8790158" y="0"/>
                </a:moveTo>
                <a:lnTo>
                  <a:pt x="0" y="0"/>
                </a:lnTo>
                <a:lnTo>
                  <a:pt x="0" y="1130000"/>
                </a:lnTo>
                <a:lnTo>
                  <a:pt x="8790158" y="1130000"/>
                </a:lnTo>
                <a:lnTo>
                  <a:pt x="8790158"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3" name="object 17">
            <a:extLst>
              <a:ext uri="{FF2B5EF4-FFF2-40B4-BE49-F238E27FC236}">
                <a16:creationId xmlns:a16="http://schemas.microsoft.com/office/drawing/2014/main" id="{60C989B6-27C6-4AFB-B9A6-F7115C081F4B}"/>
              </a:ext>
            </a:extLst>
          </p:cNvPr>
          <p:cNvSpPr>
            <a:spLocks/>
          </p:cNvSpPr>
          <p:nvPr/>
        </p:nvSpPr>
        <p:spPr bwMode="auto">
          <a:xfrm>
            <a:off x="2320925" y="3060700"/>
            <a:ext cx="8789988" cy="1130300"/>
          </a:xfrm>
          <a:custGeom>
            <a:avLst/>
            <a:gdLst>
              <a:gd name="T0" fmla="*/ 0 w 8790305"/>
              <a:gd name="T1" fmla="*/ 0 h 1130300"/>
              <a:gd name="T2" fmla="*/ 8789842 w 8790305"/>
              <a:gd name="T3" fmla="*/ 0 h 1130300"/>
              <a:gd name="T4" fmla="*/ 8789842 w 8790305"/>
              <a:gd name="T5" fmla="*/ 1130000 h 1130300"/>
              <a:gd name="T6" fmla="*/ 0 w 8790305"/>
              <a:gd name="T7" fmla="*/ 1130000 h 1130300"/>
              <a:gd name="T8" fmla="*/ 0 w 8790305"/>
              <a:gd name="T9" fmla="*/ 0 h 1130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90305" h="1130300">
                <a:moveTo>
                  <a:pt x="0" y="0"/>
                </a:moveTo>
                <a:lnTo>
                  <a:pt x="8790159" y="0"/>
                </a:lnTo>
                <a:lnTo>
                  <a:pt x="8790159" y="1130000"/>
                </a:lnTo>
                <a:lnTo>
                  <a:pt x="0" y="1130000"/>
                </a:lnTo>
                <a:lnTo>
                  <a:pt x="0" y="0"/>
                </a:lnTo>
                <a:close/>
              </a:path>
            </a:pathLst>
          </a:custGeom>
          <a:solidFill>
            <a:schemeClr val="accent6">
              <a:lumMod val="40000"/>
              <a:lumOff val="60000"/>
            </a:schemeClr>
          </a:solidFill>
          <a:ln w="12700">
            <a:solidFill>
              <a:srgbClr val="FFFFFF"/>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4" name="object 18">
            <a:extLst>
              <a:ext uri="{FF2B5EF4-FFF2-40B4-BE49-F238E27FC236}">
                <a16:creationId xmlns:a16="http://schemas.microsoft.com/office/drawing/2014/main" id="{411A4D28-E9B2-49FF-81F7-79A9780A6C46}"/>
              </a:ext>
            </a:extLst>
          </p:cNvPr>
          <p:cNvSpPr txBox="1">
            <a:spLocks noChangeArrowheads="1"/>
          </p:cNvSpPr>
          <p:nvPr/>
        </p:nvSpPr>
        <p:spPr bwMode="auto">
          <a:xfrm>
            <a:off x="2933700" y="3195638"/>
            <a:ext cx="815498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3000"/>
              </a:lnSpc>
              <a:spcBef>
                <a:spcPts val="213"/>
              </a:spcBef>
              <a:spcAft>
                <a:spcPct val="0"/>
              </a:spcAft>
              <a:buClrTx/>
              <a:buSzTx/>
              <a:buFontTx/>
              <a:buNone/>
              <a:tabLst/>
              <a:defRPr/>
            </a:pP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Todo acto o comportamiento de tipo sexual ejercido sobre un niño, niña o adolescente,  utilizando la fuerza o cualquier forma de coerción física, psicológica o emocional,  aprovechando las condiciones de indefensión, de desigualdad y las relaciones de poder  existentes entre víctima y agresor.</a:t>
            </a:r>
            <a:endParaRPr kumimoji="0" lang="es-CO" altLang="es-CO" sz="14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135" name="object 20">
            <a:extLst>
              <a:ext uri="{FF2B5EF4-FFF2-40B4-BE49-F238E27FC236}">
                <a16:creationId xmlns:a16="http://schemas.microsoft.com/office/drawing/2014/main" id="{01C0CCC1-31B1-4EE2-8B57-9FC7A7B250E5}"/>
              </a:ext>
            </a:extLst>
          </p:cNvPr>
          <p:cNvSpPr>
            <a:spLocks/>
          </p:cNvSpPr>
          <p:nvPr/>
        </p:nvSpPr>
        <p:spPr bwMode="auto">
          <a:xfrm>
            <a:off x="1506538" y="3133725"/>
            <a:ext cx="1330325" cy="985838"/>
          </a:xfrm>
          <a:custGeom>
            <a:avLst/>
            <a:gdLst>
              <a:gd name="T0" fmla="*/ 1165920 w 1330960"/>
              <a:gd name="T1" fmla="*/ 0 h 986154"/>
              <a:gd name="T2" fmla="*/ 164185 w 1330960"/>
              <a:gd name="T3" fmla="*/ 0 h 986154"/>
              <a:gd name="T4" fmla="*/ 120537 w 1330960"/>
              <a:gd name="T5" fmla="*/ 5865 h 986154"/>
              <a:gd name="T6" fmla="*/ 81317 w 1330960"/>
              <a:gd name="T7" fmla="*/ 22419 h 986154"/>
              <a:gd name="T8" fmla="*/ 48088 w 1330960"/>
              <a:gd name="T9" fmla="*/ 48096 h 986154"/>
              <a:gd name="T10" fmla="*/ 22415 w 1330960"/>
              <a:gd name="T11" fmla="*/ 81330 h 986154"/>
              <a:gd name="T12" fmla="*/ 5864 w 1330960"/>
              <a:gd name="T13" fmla="*/ 120556 h 986154"/>
              <a:gd name="T14" fmla="*/ 0 w 1330960"/>
              <a:gd name="T15" fmla="*/ 164210 h 986154"/>
              <a:gd name="T16" fmla="*/ 0 w 1330960"/>
              <a:gd name="T17" fmla="*/ 821030 h 986154"/>
              <a:gd name="T18" fmla="*/ 5864 w 1330960"/>
              <a:gd name="T19" fmla="*/ 864684 h 986154"/>
              <a:gd name="T20" fmla="*/ 22415 w 1330960"/>
              <a:gd name="T21" fmla="*/ 903910 h 986154"/>
              <a:gd name="T22" fmla="*/ 48088 w 1330960"/>
              <a:gd name="T23" fmla="*/ 937145 h 986154"/>
              <a:gd name="T24" fmla="*/ 81317 w 1330960"/>
              <a:gd name="T25" fmla="*/ 962821 h 986154"/>
              <a:gd name="T26" fmla="*/ 120537 w 1330960"/>
              <a:gd name="T27" fmla="*/ 979375 h 986154"/>
              <a:gd name="T28" fmla="*/ 164185 w 1330960"/>
              <a:gd name="T29" fmla="*/ 985240 h 986154"/>
              <a:gd name="T30" fmla="*/ 1165920 w 1330960"/>
              <a:gd name="T31" fmla="*/ 985240 h 986154"/>
              <a:gd name="T32" fmla="*/ 1209567 w 1330960"/>
              <a:gd name="T33" fmla="*/ 979375 h 986154"/>
              <a:gd name="T34" fmla="*/ 1248787 w 1330960"/>
              <a:gd name="T35" fmla="*/ 962821 h 986154"/>
              <a:gd name="T36" fmla="*/ 1282016 w 1330960"/>
              <a:gd name="T37" fmla="*/ 937145 h 986154"/>
              <a:gd name="T38" fmla="*/ 1307688 w 1330960"/>
              <a:gd name="T39" fmla="*/ 903910 h 986154"/>
              <a:gd name="T40" fmla="*/ 1324239 w 1330960"/>
              <a:gd name="T41" fmla="*/ 864684 h 986154"/>
              <a:gd name="T42" fmla="*/ 1330104 w 1330960"/>
              <a:gd name="T43" fmla="*/ 821030 h 986154"/>
              <a:gd name="T44" fmla="*/ 1330104 w 1330960"/>
              <a:gd name="T45" fmla="*/ 164210 h 986154"/>
              <a:gd name="T46" fmla="*/ 1324239 w 1330960"/>
              <a:gd name="T47" fmla="*/ 120556 h 986154"/>
              <a:gd name="T48" fmla="*/ 1307688 w 1330960"/>
              <a:gd name="T49" fmla="*/ 81330 h 986154"/>
              <a:gd name="T50" fmla="*/ 1282016 w 1330960"/>
              <a:gd name="T51" fmla="*/ 48096 h 986154"/>
              <a:gd name="T52" fmla="*/ 1248787 w 1330960"/>
              <a:gd name="T53" fmla="*/ 22419 h 986154"/>
              <a:gd name="T54" fmla="*/ 1209567 w 1330960"/>
              <a:gd name="T55" fmla="*/ 5865 h 986154"/>
              <a:gd name="T56" fmla="*/ 1165920 w 1330960"/>
              <a:gd name="T57" fmla="*/ 0 h 986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30960" h="986154">
                <a:moveTo>
                  <a:pt x="1166477" y="0"/>
                </a:moveTo>
                <a:lnTo>
                  <a:pt x="164263" y="0"/>
                </a:lnTo>
                <a:lnTo>
                  <a:pt x="120595" y="5867"/>
                </a:lnTo>
                <a:lnTo>
                  <a:pt x="81356" y="22426"/>
                </a:lnTo>
                <a:lnTo>
                  <a:pt x="48111" y="48111"/>
                </a:lnTo>
                <a:lnTo>
                  <a:pt x="22426" y="81356"/>
                </a:lnTo>
                <a:lnTo>
                  <a:pt x="5867" y="120595"/>
                </a:lnTo>
                <a:lnTo>
                  <a:pt x="0" y="164263"/>
                </a:lnTo>
                <a:lnTo>
                  <a:pt x="0" y="821293"/>
                </a:lnTo>
                <a:lnTo>
                  <a:pt x="5867" y="864961"/>
                </a:lnTo>
                <a:lnTo>
                  <a:pt x="22426" y="904200"/>
                </a:lnTo>
                <a:lnTo>
                  <a:pt x="48111" y="937445"/>
                </a:lnTo>
                <a:lnTo>
                  <a:pt x="81356" y="963130"/>
                </a:lnTo>
                <a:lnTo>
                  <a:pt x="120595" y="979689"/>
                </a:lnTo>
                <a:lnTo>
                  <a:pt x="164263" y="985556"/>
                </a:lnTo>
                <a:lnTo>
                  <a:pt x="1166477" y="985556"/>
                </a:lnTo>
                <a:lnTo>
                  <a:pt x="1210144" y="979689"/>
                </a:lnTo>
                <a:lnTo>
                  <a:pt x="1249383" y="963130"/>
                </a:lnTo>
                <a:lnTo>
                  <a:pt x="1282628" y="937445"/>
                </a:lnTo>
                <a:lnTo>
                  <a:pt x="1308312" y="904200"/>
                </a:lnTo>
                <a:lnTo>
                  <a:pt x="1324871" y="864961"/>
                </a:lnTo>
                <a:lnTo>
                  <a:pt x="1330739" y="821293"/>
                </a:lnTo>
                <a:lnTo>
                  <a:pt x="1330739" y="164263"/>
                </a:lnTo>
                <a:lnTo>
                  <a:pt x="1324871" y="120595"/>
                </a:lnTo>
                <a:lnTo>
                  <a:pt x="1308312" y="81356"/>
                </a:lnTo>
                <a:lnTo>
                  <a:pt x="1282628" y="48111"/>
                </a:lnTo>
                <a:lnTo>
                  <a:pt x="1249383" y="22426"/>
                </a:lnTo>
                <a:lnTo>
                  <a:pt x="1210144" y="5867"/>
                </a:lnTo>
                <a:lnTo>
                  <a:pt x="11664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6" name="object 21">
            <a:extLst>
              <a:ext uri="{FF2B5EF4-FFF2-40B4-BE49-F238E27FC236}">
                <a16:creationId xmlns:a16="http://schemas.microsoft.com/office/drawing/2014/main" id="{546C67CE-08AD-4A25-9D64-A2A4CFAA2417}"/>
              </a:ext>
            </a:extLst>
          </p:cNvPr>
          <p:cNvSpPr>
            <a:spLocks/>
          </p:cNvSpPr>
          <p:nvPr/>
        </p:nvSpPr>
        <p:spPr bwMode="auto">
          <a:xfrm>
            <a:off x="1506538" y="3133725"/>
            <a:ext cx="1330325" cy="985838"/>
          </a:xfrm>
          <a:custGeom>
            <a:avLst/>
            <a:gdLst>
              <a:gd name="T0" fmla="*/ 0 w 1330960"/>
              <a:gd name="T1" fmla="*/ 164209 h 986154"/>
              <a:gd name="T2" fmla="*/ 5864 w 1330960"/>
              <a:gd name="T3" fmla="*/ 120556 h 986154"/>
              <a:gd name="T4" fmla="*/ 22415 w 1330960"/>
              <a:gd name="T5" fmla="*/ 81330 h 986154"/>
              <a:gd name="T6" fmla="*/ 48088 w 1330960"/>
              <a:gd name="T7" fmla="*/ 48096 h 986154"/>
              <a:gd name="T8" fmla="*/ 81317 w 1330960"/>
              <a:gd name="T9" fmla="*/ 22419 h 986154"/>
              <a:gd name="T10" fmla="*/ 120537 w 1330960"/>
              <a:gd name="T11" fmla="*/ 5865 h 986154"/>
              <a:gd name="T12" fmla="*/ 164184 w 1330960"/>
              <a:gd name="T13" fmla="*/ 0 h 986154"/>
              <a:gd name="T14" fmla="*/ 1165919 w 1330960"/>
              <a:gd name="T15" fmla="*/ 0 h 986154"/>
              <a:gd name="T16" fmla="*/ 1209566 w 1330960"/>
              <a:gd name="T17" fmla="*/ 5865 h 986154"/>
              <a:gd name="T18" fmla="*/ 1248786 w 1330960"/>
              <a:gd name="T19" fmla="*/ 22419 h 986154"/>
              <a:gd name="T20" fmla="*/ 1282015 w 1330960"/>
              <a:gd name="T21" fmla="*/ 48096 h 986154"/>
              <a:gd name="T22" fmla="*/ 1307688 w 1330960"/>
              <a:gd name="T23" fmla="*/ 81330 h 986154"/>
              <a:gd name="T24" fmla="*/ 1324239 w 1330960"/>
              <a:gd name="T25" fmla="*/ 120556 h 986154"/>
              <a:gd name="T26" fmla="*/ 1330104 w 1330960"/>
              <a:gd name="T27" fmla="*/ 164209 h 986154"/>
              <a:gd name="T28" fmla="*/ 1330104 w 1330960"/>
              <a:gd name="T29" fmla="*/ 821031 h 986154"/>
              <a:gd name="T30" fmla="*/ 1324239 w 1330960"/>
              <a:gd name="T31" fmla="*/ 864684 h 986154"/>
              <a:gd name="T32" fmla="*/ 1307688 w 1330960"/>
              <a:gd name="T33" fmla="*/ 903910 h 986154"/>
              <a:gd name="T34" fmla="*/ 1282015 w 1330960"/>
              <a:gd name="T35" fmla="*/ 937145 h 986154"/>
              <a:gd name="T36" fmla="*/ 1248786 w 1330960"/>
              <a:gd name="T37" fmla="*/ 962821 h 986154"/>
              <a:gd name="T38" fmla="*/ 1209566 w 1330960"/>
              <a:gd name="T39" fmla="*/ 979375 h 986154"/>
              <a:gd name="T40" fmla="*/ 1165919 w 1330960"/>
              <a:gd name="T41" fmla="*/ 985241 h 986154"/>
              <a:gd name="T42" fmla="*/ 164184 w 1330960"/>
              <a:gd name="T43" fmla="*/ 985241 h 986154"/>
              <a:gd name="T44" fmla="*/ 120537 w 1330960"/>
              <a:gd name="T45" fmla="*/ 979375 h 986154"/>
              <a:gd name="T46" fmla="*/ 81317 w 1330960"/>
              <a:gd name="T47" fmla="*/ 962821 h 986154"/>
              <a:gd name="T48" fmla="*/ 48088 w 1330960"/>
              <a:gd name="T49" fmla="*/ 937145 h 986154"/>
              <a:gd name="T50" fmla="*/ 22415 w 1330960"/>
              <a:gd name="T51" fmla="*/ 903910 h 986154"/>
              <a:gd name="T52" fmla="*/ 5864 w 1330960"/>
              <a:gd name="T53" fmla="*/ 864684 h 986154"/>
              <a:gd name="T54" fmla="*/ 0 w 1330960"/>
              <a:gd name="T55" fmla="*/ 821031 h 986154"/>
              <a:gd name="T56" fmla="*/ 0 w 1330960"/>
              <a:gd name="T57" fmla="*/ 164209 h 986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30960" h="986154">
                <a:moveTo>
                  <a:pt x="0" y="164262"/>
                </a:moveTo>
                <a:lnTo>
                  <a:pt x="5867" y="120595"/>
                </a:lnTo>
                <a:lnTo>
                  <a:pt x="22426" y="81356"/>
                </a:lnTo>
                <a:lnTo>
                  <a:pt x="48111" y="48111"/>
                </a:lnTo>
                <a:lnTo>
                  <a:pt x="81356" y="22426"/>
                </a:lnTo>
                <a:lnTo>
                  <a:pt x="120595" y="5867"/>
                </a:lnTo>
                <a:lnTo>
                  <a:pt x="164262" y="0"/>
                </a:lnTo>
                <a:lnTo>
                  <a:pt x="1166476" y="0"/>
                </a:lnTo>
                <a:lnTo>
                  <a:pt x="1210143" y="5867"/>
                </a:lnTo>
                <a:lnTo>
                  <a:pt x="1249382" y="22426"/>
                </a:lnTo>
                <a:lnTo>
                  <a:pt x="1282627" y="48111"/>
                </a:lnTo>
                <a:lnTo>
                  <a:pt x="1308312" y="81356"/>
                </a:lnTo>
                <a:lnTo>
                  <a:pt x="1324871" y="120595"/>
                </a:lnTo>
                <a:lnTo>
                  <a:pt x="1330739" y="164262"/>
                </a:lnTo>
                <a:lnTo>
                  <a:pt x="1330739" y="821294"/>
                </a:lnTo>
                <a:lnTo>
                  <a:pt x="1324871" y="864961"/>
                </a:lnTo>
                <a:lnTo>
                  <a:pt x="1308312" y="904200"/>
                </a:lnTo>
                <a:lnTo>
                  <a:pt x="1282627" y="937445"/>
                </a:lnTo>
                <a:lnTo>
                  <a:pt x="1249382" y="963130"/>
                </a:lnTo>
                <a:lnTo>
                  <a:pt x="1210143" y="979689"/>
                </a:lnTo>
                <a:lnTo>
                  <a:pt x="1166476" y="985557"/>
                </a:lnTo>
                <a:lnTo>
                  <a:pt x="164262" y="985557"/>
                </a:lnTo>
                <a:lnTo>
                  <a:pt x="120595" y="979689"/>
                </a:lnTo>
                <a:lnTo>
                  <a:pt x="81356" y="963130"/>
                </a:lnTo>
                <a:lnTo>
                  <a:pt x="48111" y="937445"/>
                </a:lnTo>
                <a:lnTo>
                  <a:pt x="22426" y="904200"/>
                </a:lnTo>
                <a:lnTo>
                  <a:pt x="5867" y="864961"/>
                </a:lnTo>
                <a:lnTo>
                  <a:pt x="0" y="821294"/>
                </a:lnTo>
                <a:lnTo>
                  <a:pt x="0" y="164262"/>
                </a:lnTo>
                <a:close/>
              </a:path>
            </a:pathLst>
          </a:custGeom>
          <a:noFill/>
          <a:ln w="12700">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7" name="object 22">
            <a:extLst>
              <a:ext uri="{FF2B5EF4-FFF2-40B4-BE49-F238E27FC236}">
                <a16:creationId xmlns:a16="http://schemas.microsoft.com/office/drawing/2014/main" id="{0E304C80-C12B-4433-B9D8-CF217368D157}"/>
              </a:ext>
            </a:extLst>
          </p:cNvPr>
          <p:cNvSpPr>
            <a:spLocks/>
          </p:cNvSpPr>
          <p:nvPr/>
        </p:nvSpPr>
        <p:spPr bwMode="auto">
          <a:xfrm>
            <a:off x="2147888" y="4414838"/>
            <a:ext cx="8963025" cy="787400"/>
          </a:xfrm>
          <a:custGeom>
            <a:avLst/>
            <a:gdLst>
              <a:gd name="T0" fmla="*/ 8962927 w 8963660"/>
              <a:gd name="T1" fmla="*/ 0 h 788670"/>
              <a:gd name="T2" fmla="*/ 0 w 8963660"/>
              <a:gd name="T3" fmla="*/ 0 h 788670"/>
              <a:gd name="T4" fmla="*/ 0 w 8963660"/>
              <a:gd name="T5" fmla="*/ 787176 h 788670"/>
              <a:gd name="T6" fmla="*/ 8962927 w 8963660"/>
              <a:gd name="T7" fmla="*/ 787176 h 788670"/>
              <a:gd name="T8" fmla="*/ 8962927 w 8963660"/>
              <a:gd name="T9" fmla="*/ 0 h 788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63660" h="788670">
                <a:moveTo>
                  <a:pt x="8963562" y="0"/>
                </a:moveTo>
                <a:lnTo>
                  <a:pt x="0" y="0"/>
                </a:lnTo>
                <a:lnTo>
                  <a:pt x="0" y="788446"/>
                </a:lnTo>
                <a:lnTo>
                  <a:pt x="8963562" y="788446"/>
                </a:lnTo>
                <a:lnTo>
                  <a:pt x="8963562" y="0"/>
                </a:lnTo>
                <a:close/>
              </a:path>
            </a:pathLst>
          </a:custGeom>
          <a:solidFill>
            <a:schemeClr val="accent6">
              <a:lumMod val="60000"/>
              <a:lumOff val="40000"/>
            </a:schemeClr>
          </a:solidFill>
          <a:ln>
            <a:noFill/>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8" name="object 23">
            <a:extLst>
              <a:ext uri="{FF2B5EF4-FFF2-40B4-BE49-F238E27FC236}">
                <a16:creationId xmlns:a16="http://schemas.microsoft.com/office/drawing/2014/main" id="{FA2C50FB-3B86-4368-8A22-B3522DEE4D30}"/>
              </a:ext>
            </a:extLst>
          </p:cNvPr>
          <p:cNvSpPr>
            <a:spLocks/>
          </p:cNvSpPr>
          <p:nvPr/>
        </p:nvSpPr>
        <p:spPr bwMode="auto">
          <a:xfrm>
            <a:off x="2147888" y="4414838"/>
            <a:ext cx="8963025" cy="787400"/>
          </a:xfrm>
          <a:custGeom>
            <a:avLst/>
            <a:gdLst>
              <a:gd name="T0" fmla="*/ 0 w 8963660"/>
              <a:gd name="T1" fmla="*/ 0 h 788670"/>
              <a:gd name="T2" fmla="*/ 8962927 w 8963660"/>
              <a:gd name="T3" fmla="*/ 0 h 788670"/>
              <a:gd name="T4" fmla="*/ 8962927 w 8963660"/>
              <a:gd name="T5" fmla="*/ 787176 h 788670"/>
              <a:gd name="T6" fmla="*/ 0 w 8963660"/>
              <a:gd name="T7" fmla="*/ 787176 h 788670"/>
              <a:gd name="T8" fmla="*/ 0 w 8963660"/>
              <a:gd name="T9" fmla="*/ 0 h 788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63660" h="788670">
                <a:moveTo>
                  <a:pt x="0" y="0"/>
                </a:moveTo>
                <a:lnTo>
                  <a:pt x="8963562" y="0"/>
                </a:lnTo>
                <a:lnTo>
                  <a:pt x="8963562" y="788446"/>
                </a:lnTo>
                <a:lnTo>
                  <a:pt x="0" y="788446"/>
                </a:lnTo>
                <a:lnTo>
                  <a:pt x="0"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39" name="object 24">
            <a:extLst>
              <a:ext uri="{FF2B5EF4-FFF2-40B4-BE49-F238E27FC236}">
                <a16:creationId xmlns:a16="http://schemas.microsoft.com/office/drawing/2014/main" id="{E39FE7BC-1DD1-4785-9B18-57FB6594AE58}"/>
              </a:ext>
            </a:extLst>
          </p:cNvPr>
          <p:cNvSpPr txBox="1">
            <a:spLocks noChangeArrowheads="1"/>
          </p:cNvSpPr>
          <p:nvPr/>
        </p:nvSpPr>
        <p:spPr bwMode="auto">
          <a:xfrm>
            <a:off x="2760663" y="4573588"/>
            <a:ext cx="83280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613"/>
              </a:lnSpc>
              <a:spcBef>
                <a:spcPts val="213"/>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Falta de protección y cuidado mínimo del niño, niña o adolescente por parte de los  progenitores o cuidadores. No atender, o satisfacer sus necesidades básicas.</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140" name="object 26">
            <a:extLst>
              <a:ext uri="{FF2B5EF4-FFF2-40B4-BE49-F238E27FC236}">
                <a16:creationId xmlns:a16="http://schemas.microsoft.com/office/drawing/2014/main" id="{3D408A9A-A215-4682-B6C1-29AB72B9400E}"/>
              </a:ext>
            </a:extLst>
          </p:cNvPr>
          <p:cNvSpPr>
            <a:spLocks/>
          </p:cNvSpPr>
          <p:nvPr/>
        </p:nvSpPr>
        <p:spPr bwMode="auto">
          <a:xfrm>
            <a:off x="1222375" y="4329113"/>
            <a:ext cx="1446213" cy="985837"/>
          </a:xfrm>
          <a:custGeom>
            <a:avLst/>
            <a:gdLst>
              <a:gd name="T0" fmla="*/ 1281544 w 1447164"/>
              <a:gd name="T1" fmla="*/ 0 h 986154"/>
              <a:gd name="T2" fmla="*/ 164153 w 1447164"/>
              <a:gd name="T3" fmla="*/ 0 h 986154"/>
              <a:gd name="T4" fmla="*/ 120515 w 1447164"/>
              <a:gd name="T5" fmla="*/ 5865 h 986154"/>
              <a:gd name="T6" fmla="*/ 81302 w 1447164"/>
              <a:gd name="T7" fmla="*/ 22419 h 986154"/>
              <a:gd name="T8" fmla="*/ 48078 w 1447164"/>
              <a:gd name="T9" fmla="*/ 48096 h 986154"/>
              <a:gd name="T10" fmla="*/ 22411 w 1447164"/>
              <a:gd name="T11" fmla="*/ 81330 h 986154"/>
              <a:gd name="T12" fmla="*/ 5863 w 1447164"/>
              <a:gd name="T13" fmla="*/ 120555 h 986154"/>
              <a:gd name="T14" fmla="*/ 0 w 1447164"/>
              <a:gd name="T15" fmla="*/ 164208 h 986154"/>
              <a:gd name="T16" fmla="*/ 0 w 1447164"/>
              <a:gd name="T17" fmla="*/ 821029 h 986154"/>
              <a:gd name="T18" fmla="*/ 5863 w 1447164"/>
              <a:gd name="T19" fmla="*/ 864683 h 986154"/>
              <a:gd name="T20" fmla="*/ 22411 w 1447164"/>
              <a:gd name="T21" fmla="*/ 903909 h 986154"/>
              <a:gd name="T22" fmla="*/ 48078 w 1447164"/>
              <a:gd name="T23" fmla="*/ 937144 h 986154"/>
              <a:gd name="T24" fmla="*/ 81302 w 1447164"/>
              <a:gd name="T25" fmla="*/ 962820 h 986154"/>
              <a:gd name="T26" fmla="*/ 120515 w 1447164"/>
              <a:gd name="T27" fmla="*/ 979374 h 986154"/>
              <a:gd name="T28" fmla="*/ 164153 w 1447164"/>
              <a:gd name="T29" fmla="*/ 985239 h 986154"/>
              <a:gd name="T30" fmla="*/ 1281544 w 1447164"/>
              <a:gd name="T31" fmla="*/ 985239 h 986154"/>
              <a:gd name="T32" fmla="*/ 1325184 w 1447164"/>
              <a:gd name="T33" fmla="*/ 979374 h 986154"/>
              <a:gd name="T34" fmla="*/ 1364397 w 1447164"/>
              <a:gd name="T35" fmla="*/ 962820 h 986154"/>
              <a:gd name="T36" fmla="*/ 1397619 w 1447164"/>
              <a:gd name="T37" fmla="*/ 937144 h 986154"/>
              <a:gd name="T38" fmla="*/ 1423287 w 1447164"/>
              <a:gd name="T39" fmla="*/ 903909 h 986154"/>
              <a:gd name="T40" fmla="*/ 1439834 w 1447164"/>
              <a:gd name="T41" fmla="*/ 864683 h 986154"/>
              <a:gd name="T42" fmla="*/ 1445698 w 1447164"/>
              <a:gd name="T43" fmla="*/ 821029 h 986154"/>
              <a:gd name="T44" fmla="*/ 1445698 w 1447164"/>
              <a:gd name="T45" fmla="*/ 164208 h 986154"/>
              <a:gd name="T46" fmla="*/ 1439834 w 1447164"/>
              <a:gd name="T47" fmla="*/ 120555 h 986154"/>
              <a:gd name="T48" fmla="*/ 1423287 w 1447164"/>
              <a:gd name="T49" fmla="*/ 81330 h 986154"/>
              <a:gd name="T50" fmla="*/ 1397619 w 1447164"/>
              <a:gd name="T51" fmla="*/ 48096 h 986154"/>
              <a:gd name="T52" fmla="*/ 1364397 w 1447164"/>
              <a:gd name="T53" fmla="*/ 22419 h 986154"/>
              <a:gd name="T54" fmla="*/ 1325184 w 1447164"/>
              <a:gd name="T55" fmla="*/ 5865 h 986154"/>
              <a:gd name="T56" fmla="*/ 1281544 w 1447164"/>
              <a:gd name="T57" fmla="*/ 0 h 986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7164" h="986154">
                <a:moveTo>
                  <a:pt x="1282387" y="0"/>
                </a:moveTo>
                <a:lnTo>
                  <a:pt x="164261" y="0"/>
                </a:lnTo>
                <a:lnTo>
                  <a:pt x="120594" y="5867"/>
                </a:lnTo>
                <a:lnTo>
                  <a:pt x="81355" y="22426"/>
                </a:lnTo>
                <a:lnTo>
                  <a:pt x="48110" y="48111"/>
                </a:lnTo>
                <a:lnTo>
                  <a:pt x="22426" y="81356"/>
                </a:lnTo>
                <a:lnTo>
                  <a:pt x="5867" y="120594"/>
                </a:lnTo>
                <a:lnTo>
                  <a:pt x="0" y="164261"/>
                </a:lnTo>
                <a:lnTo>
                  <a:pt x="0" y="821293"/>
                </a:lnTo>
                <a:lnTo>
                  <a:pt x="5867" y="864961"/>
                </a:lnTo>
                <a:lnTo>
                  <a:pt x="22426" y="904200"/>
                </a:lnTo>
                <a:lnTo>
                  <a:pt x="48110" y="937445"/>
                </a:lnTo>
                <a:lnTo>
                  <a:pt x="81355" y="963130"/>
                </a:lnTo>
                <a:lnTo>
                  <a:pt x="120594" y="979689"/>
                </a:lnTo>
                <a:lnTo>
                  <a:pt x="164261" y="985556"/>
                </a:lnTo>
                <a:lnTo>
                  <a:pt x="1282387" y="985556"/>
                </a:lnTo>
                <a:lnTo>
                  <a:pt x="1326055" y="979689"/>
                </a:lnTo>
                <a:lnTo>
                  <a:pt x="1365294" y="963130"/>
                </a:lnTo>
                <a:lnTo>
                  <a:pt x="1398538" y="937445"/>
                </a:lnTo>
                <a:lnTo>
                  <a:pt x="1424223" y="904200"/>
                </a:lnTo>
                <a:lnTo>
                  <a:pt x="1440781" y="864961"/>
                </a:lnTo>
                <a:lnTo>
                  <a:pt x="1446649" y="821293"/>
                </a:lnTo>
                <a:lnTo>
                  <a:pt x="1446649" y="164261"/>
                </a:lnTo>
                <a:lnTo>
                  <a:pt x="1440781" y="120594"/>
                </a:lnTo>
                <a:lnTo>
                  <a:pt x="1424223" y="81356"/>
                </a:lnTo>
                <a:lnTo>
                  <a:pt x="1398538" y="48111"/>
                </a:lnTo>
                <a:lnTo>
                  <a:pt x="1365294" y="22426"/>
                </a:lnTo>
                <a:lnTo>
                  <a:pt x="1326055" y="5867"/>
                </a:lnTo>
                <a:lnTo>
                  <a:pt x="12823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41" name="object 27">
            <a:extLst>
              <a:ext uri="{FF2B5EF4-FFF2-40B4-BE49-F238E27FC236}">
                <a16:creationId xmlns:a16="http://schemas.microsoft.com/office/drawing/2014/main" id="{3EFEE984-5F4D-4CC3-9A25-C05275265D26}"/>
              </a:ext>
            </a:extLst>
          </p:cNvPr>
          <p:cNvSpPr>
            <a:spLocks/>
          </p:cNvSpPr>
          <p:nvPr/>
        </p:nvSpPr>
        <p:spPr bwMode="auto">
          <a:xfrm>
            <a:off x="1222375" y="4329113"/>
            <a:ext cx="1446213" cy="985837"/>
          </a:xfrm>
          <a:custGeom>
            <a:avLst/>
            <a:gdLst>
              <a:gd name="T0" fmla="*/ 0 w 1447164"/>
              <a:gd name="T1" fmla="*/ 164209 h 986154"/>
              <a:gd name="T2" fmla="*/ 5863 w 1447164"/>
              <a:gd name="T3" fmla="*/ 120555 h 986154"/>
              <a:gd name="T4" fmla="*/ 22411 w 1447164"/>
              <a:gd name="T5" fmla="*/ 81330 h 986154"/>
              <a:gd name="T6" fmla="*/ 48079 w 1447164"/>
              <a:gd name="T7" fmla="*/ 48096 h 986154"/>
              <a:gd name="T8" fmla="*/ 81302 w 1447164"/>
              <a:gd name="T9" fmla="*/ 22419 h 986154"/>
              <a:gd name="T10" fmla="*/ 120515 w 1447164"/>
              <a:gd name="T11" fmla="*/ 5865 h 986154"/>
              <a:gd name="T12" fmla="*/ 164154 w 1447164"/>
              <a:gd name="T13" fmla="*/ 0 h 986154"/>
              <a:gd name="T14" fmla="*/ 1281545 w 1447164"/>
              <a:gd name="T15" fmla="*/ 0 h 986154"/>
              <a:gd name="T16" fmla="*/ 1325184 w 1447164"/>
              <a:gd name="T17" fmla="*/ 5865 h 986154"/>
              <a:gd name="T18" fmla="*/ 1364397 w 1447164"/>
              <a:gd name="T19" fmla="*/ 22419 h 986154"/>
              <a:gd name="T20" fmla="*/ 1397619 w 1447164"/>
              <a:gd name="T21" fmla="*/ 48096 h 986154"/>
              <a:gd name="T22" fmla="*/ 1423287 w 1447164"/>
              <a:gd name="T23" fmla="*/ 81330 h 986154"/>
              <a:gd name="T24" fmla="*/ 1439835 w 1447164"/>
              <a:gd name="T25" fmla="*/ 120555 h 986154"/>
              <a:gd name="T26" fmla="*/ 1445699 w 1447164"/>
              <a:gd name="T27" fmla="*/ 164209 h 986154"/>
              <a:gd name="T28" fmla="*/ 1445699 w 1447164"/>
              <a:gd name="T29" fmla="*/ 821030 h 986154"/>
              <a:gd name="T30" fmla="*/ 1439835 w 1447164"/>
              <a:gd name="T31" fmla="*/ 864684 h 986154"/>
              <a:gd name="T32" fmla="*/ 1423287 w 1447164"/>
              <a:gd name="T33" fmla="*/ 903909 h 986154"/>
              <a:gd name="T34" fmla="*/ 1397619 w 1447164"/>
              <a:gd name="T35" fmla="*/ 937144 h 986154"/>
              <a:gd name="T36" fmla="*/ 1364397 w 1447164"/>
              <a:gd name="T37" fmla="*/ 962820 h 986154"/>
              <a:gd name="T38" fmla="*/ 1325184 w 1447164"/>
              <a:gd name="T39" fmla="*/ 979374 h 986154"/>
              <a:gd name="T40" fmla="*/ 1281545 w 1447164"/>
              <a:gd name="T41" fmla="*/ 985240 h 986154"/>
              <a:gd name="T42" fmla="*/ 164154 w 1447164"/>
              <a:gd name="T43" fmla="*/ 985240 h 986154"/>
              <a:gd name="T44" fmla="*/ 120515 w 1447164"/>
              <a:gd name="T45" fmla="*/ 979374 h 986154"/>
              <a:gd name="T46" fmla="*/ 81302 w 1447164"/>
              <a:gd name="T47" fmla="*/ 962820 h 986154"/>
              <a:gd name="T48" fmla="*/ 48079 w 1447164"/>
              <a:gd name="T49" fmla="*/ 937144 h 986154"/>
              <a:gd name="T50" fmla="*/ 22411 w 1447164"/>
              <a:gd name="T51" fmla="*/ 903909 h 986154"/>
              <a:gd name="T52" fmla="*/ 5863 w 1447164"/>
              <a:gd name="T53" fmla="*/ 864684 h 986154"/>
              <a:gd name="T54" fmla="*/ 0 w 1447164"/>
              <a:gd name="T55" fmla="*/ 821030 h 986154"/>
              <a:gd name="T56" fmla="*/ 0 w 1447164"/>
              <a:gd name="T57" fmla="*/ 164209 h 986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7164" h="986154">
                <a:moveTo>
                  <a:pt x="0" y="164262"/>
                </a:moveTo>
                <a:lnTo>
                  <a:pt x="5867" y="120594"/>
                </a:lnTo>
                <a:lnTo>
                  <a:pt x="22426" y="81356"/>
                </a:lnTo>
                <a:lnTo>
                  <a:pt x="48111" y="48111"/>
                </a:lnTo>
                <a:lnTo>
                  <a:pt x="81355" y="22426"/>
                </a:lnTo>
                <a:lnTo>
                  <a:pt x="120594" y="5867"/>
                </a:lnTo>
                <a:lnTo>
                  <a:pt x="164262" y="0"/>
                </a:lnTo>
                <a:lnTo>
                  <a:pt x="1282388" y="0"/>
                </a:lnTo>
                <a:lnTo>
                  <a:pt x="1326055" y="5867"/>
                </a:lnTo>
                <a:lnTo>
                  <a:pt x="1365294" y="22426"/>
                </a:lnTo>
                <a:lnTo>
                  <a:pt x="1398538" y="48111"/>
                </a:lnTo>
                <a:lnTo>
                  <a:pt x="1424223" y="81356"/>
                </a:lnTo>
                <a:lnTo>
                  <a:pt x="1440782" y="120594"/>
                </a:lnTo>
                <a:lnTo>
                  <a:pt x="1446650" y="164262"/>
                </a:lnTo>
                <a:lnTo>
                  <a:pt x="1446650" y="821294"/>
                </a:lnTo>
                <a:lnTo>
                  <a:pt x="1440782" y="864962"/>
                </a:lnTo>
                <a:lnTo>
                  <a:pt x="1424223" y="904200"/>
                </a:lnTo>
                <a:lnTo>
                  <a:pt x="1398538" y="937445"/>
                </a:lnTo>
                <a:lnTo>
                  <a:pt x="1365294" y="963130"/>
                </a:lnTo>
                <a:lnTo>
                  <a:pt x="1326055" y="979689"/>
                </a:lnTo>
                <a:lnTo>
                  <a:pt x="1282388" y="985557"/>
                </a:lnTo>
                <a:lnTo>
                  <a:pt x="164262" y="985557"/>
                </a:lnTo>
                <a:lnTo>
                  <a:pt x="120594" y="979689"/>
                </a:lnTo>
                <a:lnTo>
                  <a:pt x="81355" y="963130"/>
                </a:lnTo>
                <a:lnTo>
                  <a:pt x="48111" y="937445"/>
                </a:lnTo>
                <a:lnTo>
                  <a:pt x="22426" y="904200"/>
                </a:lnTo>
                <a:lnTo>
                  <a:pt x="5867" y="864962"/>
                </a:lnTo>
                <a:lnTo>
                  <a:pt x="0" y="821294"/>
                </a:lnTo>
                <a:lnTo>
                  <a:pt x="0" y="164262"/>
                </a:lnTo>
                <a:close/>
              </a:path>
            </a:pathLst>
          </a:custGeom>
          <a:noFill/>
          <a:ln w="12700">
            <a:solidFill>
              <a:srgbClr val="5B9BD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42" name="object 28">
            <a:extLst>
              <a:ext uri="{FF2B5EF4-FFF2-40B4-BE49-F238E27FC236}">
                <a16:creationId xmlns:a16="http://schemas.microsoft.com/office/drawing/2014/main" id="{C6A495A5-EF4B-4380-858E-4B23DA7EBB2F}"/>
              </a:ext>
            </a:extLst>
          </p:cNvPr>
          <p:cNvSpPr>
            <a:spLocks/>
          </p:cNvSpPr>
          <p:nvPr/>
        </p:nvSpPr>
        <p:spPr bwMode="auto">
          <a:xfrm>
            <a:off x="1582738" y="5595938"/>
            <a:ext cx="9528175" cy="788987"/>
          </a:xfrm>
          <a:custGeom>
            <a:avLst/>
            <a:gdLst>
              <a:gd name="T0" fmla="*/ 9527903 w 9528810"/>
              <a:gd name="T1" fmla="*/ 0 h 788670"/>
              <a:gd name="T2" fmla="*/ 0 w 9528810"/>
              <a:gd name="T3" fmla="*/ 0 h 788670"/>
              <a:gd name="T4" fmla="*/ 0 w 9528810"/>
              <a:gd name="T5" fmla="*/ 788762 h 788670"/>
              <a:gd name="T6" fmla="*/ 9527903 w 9528810"/>
              <a:gd name="T7" fmla="*/ 788762 h 788670"/>
              <a:gd name="T8" fmla="*/ 9527903 w 9528810"/>
              <a:gd name="T9" fmla="*/ 0 h 788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28810" h="788670">
                <a:moveTo>
                  <a:pt x="9528538" y="0"/>
                </a:moveTo>
                <a:lnTo>
                  <a:pt x="0" y="0"/>
                </a:lnTo>
                <a:lnTo>
                  <a:pt x="0" y="788445"/>
                </a:lnTo>
                <a:lnTo>
                  <a:pt x="9528538" y="788445"/>
                </a:lnTo>
                <a:lnTo>
                  <a:pt x="9528538" y="0"/>
                </a:lnTo>
                <a:close/>
              </a:path>
            </a:pathLst>
          </a:custGeom>
          <a:solidFill>
            <a:srgbClr val="70AD4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43" name="object 29">
            <a:extLst>
              <a:ext uri="{FF2B5EF4-FFF2-40B4-BE49-F238E27FC236}">
                <a16:creationId xmlns:a16="http://schemas.microsoft.com/office/drawing/2014/main" id="{3E72738D-B195-41C2-9FC5-E5B888620748}"/>
              </a:ext>
            </a:extLst>
          </p:cNvPr>
          <p:cNvSpPr>
            <a:spLocks/>
          </p:cNvSpPr>
          <p:nvPr/>
        </p:nvSpPr>
        <p:spPr bwMode="auto">
          <a:xfrm>
            <a:off x="1582738" y="5595938"/>
            <a:ext cx="9528175" cy="788987"/>
          </a:xfrm>
          <a:custGeom>
            <a:avLst/>
            <a:gdLst>
              <a:gd name="T0" fmla="*/ 0 w 9528810"/>
              <a:gd name="T1" fmla="*/ 0 h 788670"/>
              <a:gd name="T2" fmla="*/ 9527904 w 9528810"/>
              <a:gd name="T3" fmla="*/ 0 h 788670"/>
              <a:gd name="T4" fmla="*/ 9527904 w 9528810"/>
              <a:gd name="T5" fmla="*/ 788763 h 788670"/>
              <a:gd name="T6" fmla="*/ 0 w 9528810"/>
              <a:gd name="T7" fmla="*/ 788763 h 788670"/>
              <a:gd name="T8" fmla="*/ 0 w 9528810"/>
              <a:gd name="T9" fmla="*/ 0 h 788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28810" h="788670">
                <a:moveTo>
                  <a:pt x="0" y="0"/>
                </a:moveTo>
                <a:lnTo>
                  <a:pt x="9528539" y="0"/>
                </a:lnTo>
                <a:lnTo>
                  <a:pt x="9528539" y="788446"/>
                </a:lnTo>
                <a:lnTo>
                  <a:pt x="0" y="788446"/>
                </a:lnTo>
                <a:lnTo>
                  <a:pt x="0"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 name="object 30">
            <a:extLst>
              <a:ext uri="{FF2B5EF4-FFF2-40B4-BE49-F238E27FC236}">
                <a16:creationId xmlns:a16="http://schemas.microsoft.com/office/drawing/2014/main" id="{3800A3A4-C131-408E-A97E-E1A58D81BF64}"/>
              </a:ext>
            </a:extLst>
          </p:cNvPr>
          <p:cNvSpPr txBox="1"/>
          <p:nvPr/>
        </p:nvSpPr>
        <p:spPr>
          <a:xfrm>
            <a:off x="2195513" y="5853113"/>
            <a:ext cx="7210425" cy="239712"/>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Síndrome</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 de </a:t>
            </a: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Bebé</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 </a:t>
            </a: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Zarandeado</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 (</a:t>
            </a: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Sacudido</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 </a:t>
            </a: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Síndrome</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 de </a:t>
            </a: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Münchhausen</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 </a:t>
            </a:r>
            <a:r>
              <a:rPr kumimoji="0" sz="1400" b="0" i="0" u="none" strike="noStrike" kern="1200" cap="none" spc="0" normalizeH="0" baseline="0" noProof="0" dirty="0">
                <a:ln>
                  <a:noFill/>
                </a:ln>
                <a:solidFill>
                  <a:srgbClr val="FFFFFF"/>
                </a:solidFill>
                <a:effectLst/>
                <a:uLnTx/>
                <a:uFillTx/>
                <a:latin typeface="Century Gothic"/>
                <a:ea typeface="+mn-ea"/>
                <a:cs typeface="Century Gothic"/>
              </a:rPr>
              <a:t>por</a:t>
            </a:r>
            <a:r>
              <a:rPr kumimoji="0" sz="1400" b="0" i="0" u="none" strike="noStrike" kern="1200" cap="none" spc="80" normalizeH="0" baseline="0" noProof="0" dirty="0">
                <a:ln>
                  <a:noFill/>
                </a:ln>
                <a:solidFill>
                  <a:srgbClr val="FFFFFF"/>
                </a:solidFill>
                <a:effectLst/>
                <a:uLnTx/>
                <a:uFillTx/>
                <a:latin typeface="Century Gothic"/>
                <a:ea typeface="+mn-ea"/>
                <a:cs typeface="Century Gothic"/>
              </a:rPr>
              <a:t> </a:t>
            </a:r>
            <a:r>
              <a:rPr kumimoji="0" sz="1400" b="0" i="0" u="none" strike="noStrike" kern="1200" cap="none" spc="-5" normalizeH="0" baseline="0" noProof="0" dirty="0" err="1">
                <a:ln>
                  <a:noFill/>
                </a:ln>
                <a:solidFill>
                  <a:srgbClr val="FFFFFF"/>
                </a:solidFill>
                <a:effectLst/>
                <a:uLnTx/>
                <a:uFillTx/>
                <a:latin typeface="Century Gothic"/>
                <a:ea typeface="+mn-ea"/>
                <a:cs typeface="Century Gothic"/>
              </a:rPr>
              <a:t>poder</a:t>
            </a:r>
            <a:r>
              <a:rPr kumimoji="0" sz="1400" b="0" i="0" u="none" strike="noStrike" kern="1200" cap="none" spc="-5" normalizeH="0" baseline="0" noProof="0" dirty="0">
                <a:ln>
                  <a:noFill/>
                </a:ln>
                <a:solidFill>
                  <a:srgbClr val="FFFFFF"/>
                </a:solidFill>
                <a:effectLst/>
                <a:uLnTx/>
                <a:uFillTx/>
                <a:latin typeface="Century Gothic"/>
                <a:ea typeface="+mn-ea"/>
                <a:cs typeface="Century Gothic"/>
              </a:rPr>
              <a:t>.</a:t>
            </a:r>
            <a:endParaRPr kumimoji="0" sz="14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5145" name="object 32">
            <a:extLst>
              <a:ext uri="{FF2B5EF4-FFF2-40B4-BE49-F238E27FC236}">
                <a16:creationId xmlns:a16="http://schemas.microsoft.com/office/drawing/2014/main" id="{7DB7C64C-B684-4790-90E7-E97A2410F4BA}"/>
              </a:ext>
            </a:extLst>
          </p:cNvPr>
          <p:cNvSpPr>
            <a:spLocks/>
          </p:cNvSpPr>
          <p:nvPr/>
        </p:nvSpPr>
        <p:spPr bwMode="auto">
          <a:xfrm>
            <a:off x="1089025" y="5497513"/>
            <a:ext cx="985838" cy="985837"/>
          </a:xfrm>
          <a:custGeom>
            <a:avLst/>
            <a:gdLst>
              <a:gd name="T0" fmla="*/ 821030 w 986155"/>
              <a:gd name="T1" fmla="*/ 0 h 986154"/>
              <a:gd name="T2" fmla="*/ 164209 w 986155"/>
              <a:gd name="T3" fmla="*/ 0 h 986154"/>
              <a:gd name="T4" fmla="*/ 120556 w 986155"/>
              <a:gd name="T5" fmla="*/ 5865 h 986154"/>
              <a:gd name="T6" fmla="*/ 81330 w 986155"/>
              <a:gd name="T7" fmla="*/ 22419 h 986154"/>
              <a:gd name="T8" fmla="*/ 48096 w 986155"/>
              <a:gd name="T9" fmla="*/ 48096 h 986154"/>
              <a:gd name="T10" fmla="*/ 22419 w 986155"/>
              <a:gd name="T11" fmla="*/ 81330 h 986154"/>
              <a:gd name="T12" fmla="*/ 5865 w 986155"/>
              <a:gd name="T13" fmla="*/ 120556 h 986154"/>
              <a:gd name="T14" fmla="*/ 0 w 986155"/>
              <a:gd name="T15" fmla="*/ 164209 h 986154"/>
              <a:gd name="T16" fmla="*/ 0 w 986155"/>
              <a:gd name="T17" fmla="*/ 821029 h 986154"/>
              <a:gd name="T18" fmla="*/ 5865 w 986155"/>
              <a:gd name="T19" fmla="*/ 864683 h 986154"/>
              <a:gd name="T20" fmla="*/ 22419 w 986155"/>
              <a:gd name="T21" fmla="*/ 903909 h 986154"/>
              <a:gd name="T22" fmla="*/ 48096 w 986155"/>
              <a:gd name="T23" fmla="*/ 937144 h 986154"/>
              <a:gd name="T24" fmla="*/ 81330 w 986155"/>
              <a:gd name="T25" fmla="*/ 962820 h 986154"/>
              <a:gd name="T26" fmla="*/ 120556 w 986155"/>
              <a:gd name="T27" fmla="*/ 979374 h 986154"/>
              <a:gd name="T28" fmla="*/ 164209 w 986155"/>
              <a:gd name="T29" fmla="*/ 985239 h 986154"/>
              <a:gd name="T30" fmla="*/ 821030 w 986155"/>
              <a:gd name="T31" fmla="*/ 985239 h 986154"/>
              <a:gd name="T32" fmla="*/ 864683 w 986155"/>
              <a:gd name="T33" fmla="*/ 979374 h 986154"/>
              <a:gd name="T34" fmla="*/ 903909 w 986155"/>
              <a:gd name="T35" fmla="*/ 962820 h 986154"/>
              <a:gd name="T36" fmla="*/ 937144 w 986155"/>
              <a:gd name="T37" fmla="*/ 937144 h 986154"/>
              <a:gd name="T38" fmla="*/ 962820 w 986155"/>
              <a:gd name="T39" fmla="*/ 903909 h 986154"/>
              <a:gd name="T40" fmla="*/ 979374 w 986155"/>
              <a:gd name="T41" fmla="*/ 864683 h 986154"/>
              <a:gd name="T42" fmla="*/ 985240 w 986155"/>
              <a:gd name="T43" fmla="*/ 821029 h 986154"/>
              <a:gd name="T44" fmla="*/ 985240 w 986155"/>
              <a:gd name="T45" fmla="*/ 164209 h 986154"/>
              <a:gd name="T46" fmla="*/ 979374 w 986155"/>
              <a:gd name="T47" fmla="*/ 120556 h 986154"/>
              <a:gd name="T48" fmla="*/ 962820 w 986155"/>
              <a:gd name="T49" fmla="*/ 81330 h 986154"/>
              <a:gd name="T50" fmla="*/ 937144 w 986155"/>
              <a:gd name="T51" fmla="*/ 48096 h 986154"/>
              <a:gd name="T52" fmla="*/ 903909 w 986155"/>
              <a:gd name="T53" fmla="*/ 22419 h 986154"/>
              <a:gd name="T54" fmla="*/ 864683 w 986155"/>
              <a:gd name="T55" fmla="*/ 5865 h 986154"/>
              <a:gd name="T56" fmla="*/ 821030 w 986155"/>
              <a:gd name="T57" fmla="*/ 0 h 986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6155" h="986154">
                <a:moveTo>
                  <a:pt x="821294" y="0"/>
                </a:moveTo>
                <a:lnTo>
                  <a:pt x="164262" y="0"/>
                </a:lnTo>
                <a:lnTo>
                  <a:pt x="120595" y="5867"/>
                </a:lnTo>
                <a:lnTo>
                  <a:pt x="81356" y="22426"/>
                </a:lnTo>
                <a:lnTo>
                  <a:pt x="48111" y="48111"/>
                </a:lnTo>
                <a:lnTo>
                  <a:pt x="22426" y="81356"/>
                </a:lnTo>
                <a:lnTo>
                  <a:pt x="5867" y="120595"/>
                </a:lnTo>
                <a:lnTo>
                  <a:pt x="0" y="164262"/>
                </a:lnTo>
                <a:lnTo>
                  <a:pt x="0" y="821293"/>
                </a:lnTo>
                <a:lnTo>
                  <a:pt x="5867" y="864961"/>
                </a:lnTo>
                <a:lnTo>
                  <a:pt x="22426" y="904200"/>
                </a:lnTo>
                <a:lnTo>
                  <a:pt x="48111" y="937445"/>
                </a:lnTo>
                <a:lnTo>
                  <a:pt x="81356" y="963130"/>
                </a:lnTo>
                <a:lnTo>
                  <a:pt x="120595" y="979689"/>
                </a:lnTo>
                <a:lnTo>
                  <a:pt x="164262" y="985556"/>
                </a:lnTo>
                <a:lnTo>
                  <a:pt x="821294" y="985556"/>
                </a:lnTo>
                <a:lnTo>
                  <a:pt x="864961" y="979689"/>
                </a:lnTo>
                <a:lnTo>
                  <a:pt x="904200" y="963130"/>
                </a:lnTo>
                <a:lnTo>
                  <a:pt x="937445" y="937445"/>
                </a:lnTo>
                <a:lnTo>
                  <a:pt x="963130" y="904200"/>
                </a:lnTo>
                <a:lnTo>
                  <a:pt x="979689" y="864961"/>
                </a:lnTo>
                <a:lnTo>
                  <a:pt x="985557" y="821293"/>
                </a:lnTo>
                <a:lnTo>
                  <a:pt x="985557" y="164262"/>
                </a:lnTo>
                <a:lnTo>
                  <a:pt x="979689" y="120595"/>
                </a:lnTo>
                <a:lnTo>
                  <a:pt x="963130" y="81356"/>
                </a:lnTo>
                <a:lnTo>
                  <a:pt x="937445" y="48111"/>
                </a:lnTo>
                <a:lnTo>
                  <a:pt x="904200" y="22426"/>
                </a:lnTo>
                <a:lnTo>
                  <a:pt x="864961" y="5867"/>
                </a:lnTo>
                <a:lnTo>
                  <a:pt x="8212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46" name="object 33">
            <a:extLst>
              <a:ext uri="{FF2B5EF4-FFF2-40B4-BE49-F238E27FC236}">
                <a16:creationId xmlns:a16="http://schemas.microsoft.com/office/drawing/2014/main" id="{16950AAE-ABF6-4AE3-819F-0292FEDC4A9F}"/>
              </a:ext>
            </a:extLst>
          </p:cNvPr>
          <p:cNvSpPr>
            <a:spLocks/>
          </p:cNvSpPr>
          <p:nvPr/>
        </p:nvSpPr>
        <p:spPr bwMode="auto">
          <a:xfrm>
            <a:off x="1089025" y="5497513"/>
            <a:ext cx="985838" cy="985837"/>
          </a:xfrm>
          <a:custGeom>
            <a:avLst/>
            <a:gdLst>
              <a:gd name="T0" fmla="*/ 0 w 986155"/>
              <a:gd name="T1" fmla="*/ 164209 h 986154"/>
              <a:gd name="T2" fmla="*/ 5865 w 986155"/>
              <a:gd name="T3" fmla="*/ 120556 h 986154"/>
              <a:gd name="T4" fmla="*/ 22419 w 986155"/>
              <a:gd name="T5" fmla="*/ 81330 h 986154"/>
              <a:gd name="T6" fmla="*/ 48096 w 986155"/>
              <a:gd name="T7" fmla="*/ 48096 h 986154"/>
              <a:gd name="T8" fmla="*/ 81330 w 986155"/>
              <a:gd name="T9" fmla="*/ 22419 h 986154"/>
              <a:gd name="T10" fmla="*/ 120556 w 986155"/>
              <a:gd name="T11" fmla="*/ 5865 h 986154"/>
              <a:gd name="T12" fmla="*/ 164209 w 986155"/>
              <a:gd name="T13" fmla="*/ 0 h 986154"/>
              <a:gd name="T14" fmla="*/ 821030 w 986155"/>
              <a:gd name="T15" fmla="*/ 0 h 986154"/>
              <a:gd name="T16" fmla="*/ 864683 w 986155"/>
              <a:gd name="T17" fmla="*/ 5865 h 986154"/>
              <a:gd name="T18" fmla="*/ 903909 w 986155"/>
              <a:gd name="T19" fmla="*/ 22419 h 986154"/>
              <a:gd name="T20" fmla="*/ 937144 w 986155"/>
              <a:gd name="T21" fmla="*/ 48096 h 986154"/>
              <a:gd name="T22" fmla="*/ 962820 w 986155"/>
              <a:gd name="T23" fmla="*/ 81330 h 986154"/>
              <a:gd name="T24" fmla="*/ 979374 w 986155"/>
              <a:gd name="T25" fmla="*/ 120556 h 986154"/>
              <a:gd name="T26" fmla="*/ 985240 w 986155"/>
              <a:gd name="T27" fmla="*/ 164209 h 986154"/>
              <a:gd name="T28" fmla="*/ 985240 w 986155"/>
              <a:gd name="T29" fmla="*/ 821030 h 986154"/>
              <a:gd name="T30" fmla="*/ 979374 w 986155"/>
              <a:gd name="T31" fmla="*/ 864683 h 986154"/>
              <a:gd name="T32" fmla="*/ 962820 w 986155"/>
              <a:gd name="T33" fmla="*/ 903909 h 986154"/>
              <a:gd name="T34" fmla="*/ 937144 w 986155"/>
              <a:gd name="T35" fmla="*/ 937144 h 986154"/>
              <a:gd name="T36" fmla="*/ 903909 w 986155"/>
              <a:gd name="T37" fmla="*/ 962820 h 986154"/>
              <a:gd name="T38" fmla="*/ 864683 w 986155"/>
              <a:gd name="T39" fmla="*/ 979374 h 986154"/>
              <a:gd name="T40" fmla="*/ 821030 w 986155"/>
              <a:gd name="T41" fmla="*/ 985240 h 986154"/>
              <a:gd name="T42" fmla="*/ 164209 w 986155"/>
              <a:gd name="T43" fmla="*/ 985240 h 986154"/>
              <a:gd name="T44" fmla="*/ 120556 w 986155"/>
              <a:gd name="T45" fmla="*/ 979374 h 986154"/>
              <a:gd name="T46" fmla="*/ 81330 w 986155"/>
              <a:gd name="T47" fmla="*/ 962820 h 986154"/>
              <a:gd name="T48" fmla="*/ 48096 w 986155"/>
              <a:gd name="T49" fmla="*/ 937144 h 986154"/>
              <a:gd name="T50" fmla="*/ 22419 w 986155"/>
              <a:gd name="T51" fmla="*/ 903909 h 986154"/>
              <a:gd name="T52" fmla="*/ 5865 w 986155"/>
              <a:gd name="T53" fmla="*/ 864683 h 986154"/>
              <a:gd name="T54" fmla="*/ 0 w 986155"/>
              <a:gd name="T55" fmla="*/ 821030 h 986154"/>
              <a:gd name="T56" fmla="*/ 0 w 986155"/>
              <a:gd name="T57" fmla="*/ 164209 h 9861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6155" h="986154">
                <a:moveTo>
                  <a:pt x="0" y="164262"/>
                </a:moveTo>
                <a:lnTo>
                  <a:pt x="5867" y="120595"/>
                </a:lnTo>
                <a:lnTo>
                  <a:pt x="22426" y="81356"/>
                </a:lnTo>
                <a:lnTo>
                  <a:pt x="48111" y="48111"/>
                </a:lnTo>
                <a:lnTo>
                  <a:pt x="81356" y="22426"/>
                </a:lnTo>
                <a:lnTo>
                  <a:pt x="120595" y="5867"/>
                </a:lnTo>
                <a:lnTo>
                  <a:pt x="164262" y="0"/>
                </a:lnTo>
                <a:lnTo>
                  <a:pt x="821294" y="0"/>
                </a:lnTo>
                <a:lnTo>
                  <a:pt x="864961" y="5867"/>
                </a:lnTo>
                <a:lnTo>
                  <a:pt x="904200" y="22426"/>
                </a:lnTo>
                <a:lnTo>
                  <a:pt x="937445" y="48111"/>
                </a:lnTo>
                <a:lnTo>
                  <a:pt x="963130" y="81356"/>
                </a:lnTo>
                <a:lnTo>
                  <a:pt x="979689" y="120595"/>
                </a:lnTo>
                <a:lnTo>
                  <a:pt x="985557" y="164262"/>
                </a:lnTo>
                <a:lnTo>
                  <a:pt x="985557" y="821294"/>
                </a:lnTo>
                <a:lnTo>
                  <a:pt x="979689" y="864961"/>
                </a:lnTo>
                <a:lnTo>
                  <a:pt x="963130" y="904200"/>
                </a:lnTo>
                <a:lnTo>
                  <a:pt x="937445" y="937445"/>
                </a:lnTo>
                <a:lnTo>
                  <a:pt x="904200" y="963130"/>
                </a:lnTo>
                <a:lnTo>
                  <a:pt x="864961" y="979689"/>
                </a:lnTo>
                <a:lnTo>
                  <a:pt x="821294" y="985557"/>
                </a:lnTo>
                <a:lnTo>
                  <a:pt x="164262" y="985557"/>
                </a:lnTo>
                <a:lnTo>
                  <a:pt x="120595" y="979689"/>
                </a:lnTo>
                <a:lnTo>
                  <a:pt x="81356" y="963130"/>
                </a:lnTo>
                <a:lnTo>
                  <a:pt x="48111" y="937445"/>
                </a:lnTo>
                <a:lnTo>
                  <a:pt x="22426" y="904200"/>
                </a:lnTo>
                <a:lnTo>
                  <a:pt x="5867" y="864961"/>
                </a:lnTo>
                <a:lnTo>
                  <a:pt x="0" y="821294"/>
                </a:lnTo>
                <a:lnTo>
                  <a:pt x="0" y="164262"/>
                </a:lnTo>
                <a:close/>
              </a:path>
            </a:pathLst>
          </a:custGeom>
          <a:noFill/>
          <a:ln w="12700">
            <a:solidFill>
              <a:srgbClr val="70A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47" name="object 34">
            <a:extLst>
              <a:ext uri="{FF2B5EF4-FFF2-40B4-BE49-F238E27FC236}">
                <a16:creationId xmlns:a16="http://schemas.microsoft.com/office/drawing/2014/main" id="{51557536-16A2-4AC4-8146-5733871D3E3D}"/>
              </a:ext>
            </a:extLst>
          </p:cNvPr>
          <p:cNvSpPr>
            <a:spLocks/>
          </p:cNvSpPr>
          <p:nvPr/>
        </p:nvSpPr>
        <p:spPr bwMode="auto">
          <a:xfrm>
            <a:off x="1277938" y="1928813"/>
            <a:ext cx="1446212" cy="985837"/>
          </a:xfrm>
          <a:custGeom>
            <a:avLst/>
            <a:gdLst>
              <a:gd name="T0" fmla="*/ 1281621 w 1446530"/>
              <a:gd name="T1" fmla="*/ 0 h 986155"/>
              <a:gd name="T2" fmla="*/ 164272 w 1446530"/>
              <a:gd name="T3" fmla="*/ 0 h 986155"/>
              <a:gd name="T4" fmla="*/ 120601 w 1446530"/>
              <a:gd name="T5" fmla="*/ 5867 h 986155"/>
              <a:gd name="T6" fmla="*/ 81360 w 1446530"/>
              <a:gd name="T7" fmla="*/ 22426 h 986155"/>
              <a:gd name="T8" fmla="*/ 48113 w 1446530"/>
              <a:gd name="T9" fmla="*/ 48109 h 986155"/>
              <a:gd name="T10" fmla="*/ 22427 w 1446530"/>
              <a:gd name="T11" fmla="*/ 81353 h 986155"/>
              <a:gd name="T12" fmla="*/ 5868 w 1446530"/>
              <a:gd name="T13" fmla="*/ 120591 h 986155"/>
              <a:gd name="T14" fmla="*/ 0 w 1446530"/>
              <a:gd name="T15" fmla="*/ 164257 h 986155"/>
              <a:gd name="T16" fmla="*/ 0 w 1446530"/>
              <a:gd name="T17" fmla="*/ 821263 h 986155"/>
              <a:gd name="T18" fmla="*/ 5868 w 1446530"/>
              <a:gd name="T19" fmla="*/ 864929 h 986155"/>
              <a:gd name="T20" fmla="*/ 22427 w 1446530"/>
              <a:gd name="T21" fmla="*/ 904166 h 986155"/>
              <a:gd name="T22" fmla="*/ 48113 w 1446530"/>
              <a:gd name="T23" fmla="*/ 937410 h 986155"/>
              <a:gd name="T24" fmla="*/ 81360 w 1446530"/>
              <a:gd name="T25" fmla="*/ 963093 h 986155"/>
              <a:gd name="T26" fmla="*/ 120601 w 1446530"/>
              <a:gd name="T27" fmla="*/ 979652 h 986155"/>
              <a:gd name="T28" fmla="*/ 164272 w 1446530"/>
              <a:gd name="T29" fmla="*/ 985519 h 986155"/>
              <a:gd name="T30" fmla="*/ 1281621 w 1446530"/>
              <a:gd name="T31" fmla="*/ 985519 h 986155"/>
              <a:gd name="T32" fmla="*/ 1325292 w 1446530"/>
              <a:gd name="T33" fmla="*/ 979652 h 986155"/>
              <a:gd name="T34" fmla="*/ 1364533 w 1446530"/>
              <a:gd name="T35" fmla="*/ 963093 h 986155"/>
              <a:gd name="T36" fmla="*/ 1397780 w 1446530"/>
              <a:gd name="T37" fmla="*/ 937410 h 986155"/>
              <a:gd name="T38" fmla="*/ 1423466 w 1446530"/>
              <a:gd name="T39" fmla="*/ 904166 h 986155"/>
              <a:gd name="T40" fmla="*/ 1440026 w 1446530"/>
              <a:gd name="T41" fmla="*/ 864929 h 986155"/>
              <a:gd name="T42" fmla="*/ 1445894 w 1446530"/>
              <a:gd name="T43" fmla="*/ 821263 h 986155"/>
              <a:gd name="T44" fmla="*/ 1445894 w 1446530"/>
              <a:gd name="T45" fmla="*/ 164257 h 986155"/>
              <a:gd name="T46" fmla="*/ 1440026 w 1446530"/>
              <a:gd name="T47" fmla="*/ 120591 h 986155"/>
              <a:gd name="T48" fmla="*/ 1423466 w 1446530"/>
              <a:gd name="T49" fmla="*/ 81353 h 986155"/>
              <a:gd name="T50" fmla="*/ 1397780 w 1446530"/>
              <a:gd name="T51" fmla="*/ 48109 h 986155"/>
              <a:gd name="T52" fmla="*/ 1364533 w 1446530"/>
              <a:gd name="T53" fmla="*/ 22426 h 986155"/>
              <a:gd name="T54" fmla="*/ 1325292 w 1446530"/>
              <a:gd name="T55" fmla="*/ 5867 h 986155"/>
              <a:gd name="T56" fmla="*/ 1281621 w 1446530"/>
              <a:gd name="T57" fmla="*/ 0 h 9861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6530" h="986155">
                <a:moveTo>
                  <a:pt x="1281903" y="0"/>
                </a:moveTo>
                <a:lnTo>
                  <a:pt x="164308" y="0"/>
                </a:lnTo>
                <a:lnTo>
                  <a:pt x="120628" y="5869"/>
                </a:lnTo>
                <a:lnTo>
                  <a:pt x="81378" y="22433"/>
                </a:lnTo>
                <a:lnTo>
                  <a:pt x="48124" y="48125"/>
                </a:lnTo>
                <a:lnTo>
                  <a:pt x="22432" y="81379"/>
                </a:lnTo>
                <a:lnTo>
                  <a:pt x="5869" y="120630"/>
                </a:lnTo>
                <a:lnTo>
                  <a:pt x="0" y="164310"/>
                </a:lnTo>
                <a:lnTo>
                  <a:pt x="0" y="821528"/>
                </a:lnTo>
                <a:lnTo>
                  <a:pt x="5869" y="865208"/>
                </a:lnTo>
                <a:lnTo>
                  <a:pt x="22432" y="904458"/>
                </a:lnTo>
                <a:lnTo>
                  <a:pt x="48124" y="937712"/>
                </a:lnTo>
                <a:lnTo>
                  <a:pt x="81378" y="963404"/>
                </a:lnTo>
                <a:lnTo>
                  <a:pt x="120628" y="979968"/>
                </a:lnTo>
                <a:lnTo>
                  <a:pt x="164308" y="985837"/>
                </a:lnTo>
                <a:lnTo>
                  <a:pt x="1281903" y="985837"/>
                </a:lnTo>
                <a:lnTo>
                  <a:pt x="1325583" y="979968"/>
                </a:lnTo>
                <a:lnTo>
                  <a:pt x="1364833" y="963404"/>
                </a:lnTo>
                <a:lnTo>
                  <a:pt x="1398087" y="937712"/>
                </a:lnTo>
                <a:lnTo>
                  <a:pt x="1423779" y="904458"/>
                </a:lnTo>
                <a:lnTo>
                  <a:pt x="1440343" y="865208"/>
                </a:lnTo>
                <a:lnTo>
                  <a:pt x="1446212" y="821528"/>
                </a:lnTo>
                <a:lnTo>
                  <a:pt x="1446212" y="164310"/>
                </a:lnTo>
                <a:lnTo>
                  <a:pt x="1440343" y="120630"/>
                </a:lnTo>
                <a:lnTo>
                  <a:pt x="1423779" y="81379"/>
                </a:lnTo>
                <a:lnTo>
                  <a:pt x="1398087" y="48125"/>
                </a:lnTo>
                <a:lnTo>
                  <a:pt x="1364833" y="22433"/>
                </a:lnTo>
                <a:lnTo>
                  <a:pt x="1325583" y="5869"/>
                </a:lnTo>
                <a:lnTo>
                  <a:pt x="128190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5148" name="Grupo 27">
            <a:extLst>
              <a:ext uri="{FF2B5EF4-FFF2-40B4-BE49-F238E27FC236}">
                <a16:creationId xmlns:a16="http://schemas.microsoft.com/office/drawing/2014/main" id="{423AEB1E-76A5-43D0-AB88-D1ACB1A7C60F}"/>
              </a:ext>
            </a:extLst>
          </p:cNvPr>
          <p:cNvGrpSpPr>
            <a:grpSpLocks/>
          </p:cNvGrpSpPr>
          <p:nvPr/>
        </p:nvGrpSpPr>
        <p:grpSpPr bwMode="auto">
          <a:xfrm>
            <a:off x="1089025" y="768350"/>
            <a:ext cx="10028238" cy="985838"/>
            <a:chOff x="1089492" y="768643"/>
            <a:chExt cx="10028037" cy="986155"/>
          </a:xfrm>
        </p:grpSpPr>
        <p:sp>
          <p:nvSpPr>
            <p:cNvPr id="5159" name="object 6">
              <a:extLst>
                <a:ext uri="{FF2B5EF4-FFF2-40B4-BE49-F238E27FC236}">
                  <a16:creationId xmlns:a16="http://schemas.microsoft.com/office/drawing/2014/main" id="{52921107-0A3D-49D9-AAD0-B6F0263E4918}"/>
                </a:ext>
              </a:extLst>
            </p:cNvPr>
            <p:cNvSpPr>
              <a:spLocks/>
            </p:cNvSpPr>
            <p:nvPr/>
          </p:nvSpPr>
          <p:spPr bwMode="auto">
            <a:xfrm>
              <a:off x="1576552" y="861360"/>
              <a:ext cx="9540977" cy="790339"/>
            </a:xfrm>
            <a:custGeom>
              <a:avLst/>
              <a:gdLst>
                <a:gd name="T0" fmla="*/ 0 w 9528810"/>
                <a:gd name="T1" fmla="*/ 0 h 788669"/>
                <a:gd name="T2" fmla="*/ 9540706 w 9528810"/>
                <a:gd name="T3" fmla="*/ 0 h 788669"/>
                <a:gd name="T4" fmla="*/ 9540706 w 9528810"/>
                <a:gd name="T5" fmla="*/ 790116 h 788669"/>
                <a:gd name="T6" fmla="*/ 0 w 9528810"/>
                <a:gd name="T7" fmla="*/ 790116 h 788669"/>
                <a:gd name="T8" fmla="*/ 0 w 9528810"/>
                <a:gd name="T9" fmla="*/ 0 h 78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28810" h="788669">
                  <a:moveTo>
                    <a:pt x="0" y="0"/>
                  </a:moveTo>
                  <a:lnTo>
                    <a:pt x="9528539" y="0"/>
                  </a:lnTo>
                  <a:lnTo>
                    <a:pt x="9528539" y="788446"/>
                  </a:lnTo>
                  <a:lnTo>
                    <a:pt x="0" y="788446"/>
                  </a:lnTo>
                  <a:lnTo>
                    <a:pt x="0"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60" name="object 7">
              <a:extLst>
                <a:ext uri="{FF2B5EF4-FFF2-40B4-BE49-F238E27FC236}">
                  <a16:creationId xmlns:a16="http://schemas.microsoft.com/office/drawing/2014/main" id="{5D2EE313-CD9A-4954-8963-8917D9B1A329}"/>
                </a:ext>
              </a:extLst>
            </p:cNvPr>
            <p:cNvSpPr txBox="1">
              <a:spLocks noChangeArrowheads="1"/>
            </p:cNvSpPr>
            <p:nvPr/>
          </p:nvSpPr>
          <p:spPr bwMode="auto">
            <a:xfrm>
              <a:off x="2195958" y="1025901"/>
              <a:ext cx="8891409" cy="44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613"/>
                </a:lnSpc>
                <a:spcBef>
                  <a:spcPts val="213"/>
                </a:spcBef>
                <a:spcAft>
                  <a:spcPct val="0"/>
                </a:spcAft>
                <a:buClrTx/>
                <a:buSzTx/>
                <a:buFontTx/>
                <a:buNone/>
                <a:tabLst/>
                <a:defRPr/>
              </a:pP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Uso de la fuerza </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fi</a:t>
              </a:r>
              <a:r>
                <a:rPr kumimoji="0" lang="es-CO" altLang="es-CO"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sica</a:t>
              </a: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puede causar dolor, malestar, lesiones, </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dan</a:t>
              </a:r>
              <a:r>
                <a:rPr kumimoji="0" lang="es-CO" altLang="es-CO"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os</a:t>
              </a: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 la salud física o al desarrollo del  </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nin</a:t>
              </a:r>
              <a:r>
                <a:rPr kumimoji="0" lang="es-CO" altLang="es-CO"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a:t>
              </a: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nin</a:t>
              </a:r>
              <a:r>
                <a:rPr kumimoji="0" lang="es-CO" altLang="es-CO" sz="14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dirty="0" err="1">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a:t>
              </a: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o adolescente.</a:t>
              </a:r>
              <a:endParaRPr kumimoji="0" lang="es-CO" altLang="es-CO" sz="14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161" name="object 10">
              <a:extLst>
                <a:ext uri="{FF2B5EF4-FFF2-40B4-BE49-F238E27FC236}">
                  <a16:creationId xmlns:a16="http://schemas.microsoft.com/office/drawing/2014/main" id="{2C21D2AD-BB5D-4B6F-A339-04D562BB5898}"/>
                </a:ext>
              </a:extLst>
            </p:cNvPr>
            <p:cNvSpPr>
              <a:spLocks/>
            </p:cNvSpPr>
            <p:nvPr/>
          </p:nvSpPr>
          <p:spPr bwMode="auto">
            <a:xfrm>
              <a:off x="1089492" y="768643"/>
              <a:ext cx="986155" cy="986155"/>
            </a:xfrm>
            <a:custGeom>
              <a:avLst/>
              <a:gdLst>
                <a:gd name="T0" fmla="*/ 0 w 986155"/>
                <a:gd name="T1" fmla="*/ 164262 h 986155"/>
                <a:gd name="T2" fmla="*/ 5867 w 986155"/>
                <a:gd name="T3" fmla="*/ 120595 h 986155"/>
                <a:gd name="T4" fmla="*/ 22426 w 986155"/>
                <a:gd name="T5" fmla="*/ 81356 h 986155"/>
                <a:gd name="T6" fmla="*/ 48111 w 986155"/>
                <a:gd name="T7" fmla="*/ 48111 h 986155"/>
                <a:gd name="T8" fmla="*/ 81356 w 986155"/>
                <a:gd name="T9" fmla="*/ 22426 h 986155"/>
                <a:gd name="T10" fmla="*/ 120595 w 986155"/>
                <a:gd name="T11" fmla="*/ 5867 h 986155"/>
                <a:gd name="T12" fmla="*/ 164262 w 986155"/>
                <a:gd name="T13" fmla="*/ 0 h 986155"/>
                <a:gd name="T14" fmla="*/ 821294 w 986155"/>
                <a:gd name="T15" fmla="*/ 0 h 986155"/>
                <a:gd name="T16" fmla="*/ 864961 w 986155"/>
                <a:gd name="T17" fmla="*/ 5867 h 986155"/>
                <a:gd name="T18" fmla="*/ 904200 w 986155"/>
                <a:gd name="T19" fmla="*/ 22426 h 986155"/>
                <a:gd name="T20" fmla="*/ 937445 w 986155"/>
                <a:gd name="T21" fmla="*/ 48111 h 986155"/>
                <a:gd name="T22" fmla="*/ 963130 w 986155"/>
                <a:gd name="T23" fmla="*/ 81356 h 986155"/>
                <a:gd name="T24" fmla="*/ 979689 w 986155"/>
                <a:gd name="T25" fmla="*/ 120595 h 986155"/>
                <a:gd name="T26" fmla="*/ 985557 w 986155"/>
                <a:gd name="T27" fmla="*/ 164262 h 986155"/>
                <a:gd name="T28" fmla="*/ 985557 w 986155"/>
                <a:gd name="T29" fmla="*/ 821294 h 986155"/>
                <a:gd name="T30" fmla="*/ 979689 w 986155"/>
                <a:gd name="T31" fmla="*/ 864961 h 986155"/>
                <a:gd name="T32" fmla="*/ 963130 w 986155"/>
                <a:gd name="T33" fmla="*/ 904200 h 986155"/>
                <a:gd name="T34" fmla="*/ 937445 w 986155"/>
                <a:gd name="T35" fmla="*/ 937445 h 986155"/>
                <a:gd name="T36" fmla="*/ 904200 w 986155"/>
                <a:gd name="T37" fmla="*/ 963130 h 986155"/>
                <a:gd name="T38" fmla="*/ 864961 w 986155"/>
                <a:gd name="T39" fmla="*/ 979689 h 986155"/>
                <a:gd name="T40" fmla="*/ 821294 w 986155"/>
                <a:gd name="T41" fmla="*/ 985557 h 986155"/>
                <a:gd name="T42" fmla="*/ 164262 w 986155"/>
                <a:gd name="T43" fmla="*/ 985557 h 986155"/>
                <a:gd name="T44" fmla="*/ 120595 w 986155"/>
                <a:gd name="T45" fmla="*/ 979689 h 986155"/>
                <a:gd name="T46" fmla="*/ 81356 w 986155"/>
                <a:gd name="T47" fmla="*/ 963130 h 986155"/>
                <a:gd name="T48" fmla="*/ 48111 w 986155"/>
                <a:gd name="T49" fmla="*/ 937445 h 986155"/>
                <a:gd name="T50" fmla="*/ 22426 w 986155"/>
                <a:gd name="T51" fmla="*/ 904200 h 986155"/>
                <a:gd name="T52" fmla="*/ 5867 w 986155"/>
                <a:gd name="T53" fmla="*/ 864961 h 986155"/>
                <a:gd name="T54" fmla="*/ 0 w 986155"/>
                <a:gd name="T55" fmla="*/ 821294 h 986155"/>
                <a:gd name="T56" fmla="*/ 0 w 986155"/>
                <a:gd name="T57" fmla="*/ 164262 h 9861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6155" h="986155">
                  <a:moveTo>
                    <a:pt x="0" y="164262"/>
                  </a:moveTo>
                  <a:lnTo>
                    <a:pt x="5867" y="120595"/>
                  </a:lnTo>
                  <a:lnTo>
                    <a:pt x="22426" y="81356"/>
                  </a:lnTo>
                  <a:lnTo>
                    <a:pt x="48111" y="48111"/>
                  </a:lnTo>
                  <a:lnTo>
                    <a:pt x="81356" y="22426"/>
                  </a:lnTo>
                  <a:lnTo>
                    <a:pt x="120595" y="5867"/>
                  </a:lnTo>
                  <a:lnTo>
                    <a:pt x="164262" y="0"/>
                  </a:lnTo>
                  <a:lnTo>
                    <a:pt x="821294" y="0"/>
                  </a:lnTo>
                  <a:lnTo>
                    <a:pt x="864961" y="5867"/>
                  </a:lnTo>
                  <a:lnTo>
                    <a:pt x="904200" y="22426"/>
                  </a:lnTo>
                  <a:lnTo>
                    <a:pt x="937445" y="48111"/>
                  </a:lnTo>
                  <a:lnTo>
                    <a:pt x="963130" y="81356"/>
                  </a:lnTo>
                  <a:lnTo>
                    <a:pt x="979689" y="120595"/>
                  </a:lnTo>
                  <a:lnTo>
                    <a:pt x="985557" y="164262"/>
                  </a:lnTo>
                  <a:lnTo>
                    <a:pt x="985557" y="821294"/>
                  </a:lnTo>
                  <a:lnTo>
                    <a:pt x="979689" y="864961"/>
                  </a:lnTo>
                  <a:lnTo>
                    <a:pt x="963130" y="904200"/>
                  </a:lnTo>
                  <a:lnTo>
                    <a:pt x="937445" y="937445"/>
                  </a:lnTo>
                  <a:lnTo>
                    <a:pt x="904200" y="963130"/>
                  </a:lnTo>
                  <a:lnTo>
                    <a:pt x="864961" y="979689"/>
                  </a:lnTo>
                  <a:lnTo>
                    <a:pt x="821294" y="985557"/>
                  </a:lnTo>
                  <a:lnTo>
                    <a:pt x="164262" y="985557"/>
                  </a:lnTo>
                  <a:lnTo>
                    <a:pt x="120595" y="979689"/>
                  </a:lnTo>
                  <a:lnTo>
                    <a:pt x="81356" y="963130"/>
                  </a:lnTo>
                  <a:lnTo>
                    <a:pt x="48111" y="937445"/>
                  </a:lnTo>
                  <a:lnTo>
                    <a:pt x="22426" y="904200"/>
                  </a:lnTo>
                  <a:lnTo>
                    <a:pt x="5867" y="864961"/>
                  </a:lnTo>
                  <a:lnTo>
                    <a:pt x="0" y="821294"/>
                  </a:lnTo>
                  <a:lnTo>
                    <a:pt x="0" y="164262"/>
                  </a:lnTo>
                  <a:close/>
                </a:path>
              </a:pathLst>
            </a:custGeom>
            <a:noFill/>
            <a:ln w="12700">
              <a:solidFill>
                <a:srgbClr val="ED7D3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 name="object 36">
              <a:extLst>
                <a:ext uri="{FF2B5EF4-FFF2-40B4-BE49-F238E27FC236}">
                  <a16:creationId xmlns:a16="http://schemas.microsoft.com/office/drawing/2014/main" id="{E58606FF-CB69-40F6-9CB8-2C7AD848561B}"/>
                </a:ext>
              </a:extLst>
            </p:cNvPr>
            <p:cNvSpPr txBox="1"/>
            <p:nvPr/>
          </p:nvSpPr>
          <p:spPr>
            <a:xfrm>
              <a:off x="1245064" y="1094186"/>
              <a:ext cx="655625" cy="360478"/>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2200" b="1" i="0" u="none" strike="noStrike" kern="1200" cap="none" spc="0" normalizeH="0" baseline="0" noProof="0">
                  <a:ln>
                    <a:noFill/>
                  </a:ln>
                  <a:solidFill>
                    <a:srgbClr val="2F3624"/>
                  </a:solidFill>
                  <a:effectLst/>
                  <a:uLnTx/>
                  <a:uFillTx/>
                  <a:latin typeface="Calibri"/>
                  <a:ea typeface="+mn-ea"/>
                  <a:cs typeface="Calibri"/>
                </a:rPr>
                <a:t>F</a:t>
              </a:r>
              <a:r>
                <a:rPr kumimoji="0" sz="2200" b="1" i="0" u="none" strike="noStrike" kern="1200" cap="none" spc="-5" normalizeH="0" baseline="0" noProof="0">
                  <a:ln>
                    <a:noFill/>
                  </a:ln>
                  <a:solidFill>
                    <a:srgbClr val="2F3624"/>
                  </a:solidFill>
                  <a:effectLst/>
                  <a:uLnTx/>
                  <a:uFillTx/>
                  <a:latin typeface="Calibri"/>
                  <a:ea typeface="+mn-ea"/>
                  <a:cs typeface="Calibri"/>
                </a:rPr>
                <a:t>ísi</a:t>
              </a:r>
              <a:r>
                <a:rPr kumimoji="0" sz="2200" b="1" i="0" u="none" strike="noStrike" kern="1200" cap="none" spc="-10" normalizeH="0" baseline="0" noProof="0">
                  <a:ln>
                    <a:noFill/>
                  </a:ln>
                  <a:solidFill>
                    <a:srgbClr val="2F3624"/>
                  </a:solidFill>
                  <a:effectLst/>
                  <a:uLnTx/>
                  <a:uFillTx/>
                  <a:latin typeface="Calibri"/>
                  <a:ea typeface="+mn-ea"/>
                  <a:cs typeface="Calibri"/>
                </a:rPr>
                <a:t>c</a:t>
              </a:r>
              <a:r>
                <a:rPr kumimoji="0" sz="2200" b="1" i="0" u="none" strike="noStrike" kern="1200" cap="none" spc="0" normalizeH="0" baseline="0" noProof="0">
                  <a:ln>
                    <a:noFill/>
                  </a:ln>
                  <a:solidFill>
                    <a:srgbClr val="2F3624"/>
                  </a:solidFill>
                  <a:effectLst/>
                  <a:uLnTx/>
                  <a:uFillTx/>
                  <a:latin typeface="Calibri"/>
                  <a:ea typeface="+mn-ea"/>
                  <a:cs typeface="Calibri"/>
                </a:rPr>
                <a:t>a</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grpSp>
      <p:sp>
        <p:nvSpPr>
          <p:cNvPr id="33" name="object 37">
            <a:extLst>
              <a:ext uri="{FF2B5EF4-FFF2-40B4-BE49-F238E27FC236}">
                <a16:creationId xmlns:a16="http://schemas.microsoft.com/office/drawing/2014/main" id="{491CAC19-6E7E-4D1C-A488-C81FFA113404}"/>
              </a:ext>
            </a:extLst>
          </p:cNvPr>
          <p:cNvSpPr txBox="1"/>
          <p:nvPr/>
        </p:nvSpPr>
        <p:spPr>
          <a:xfrm>
            <a:off x="1816100" y="3444875"/>
            <a:ext cx="776288" cy="360363"/>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2200" b="1" i="0" u="none" strike="noStrike" kern="1200" cap="none" spc="-5" normalizeH="0" baseline="0" noProof="0">
                <a:ln>
                  <a:noFill/>
                </a:ln>
                <a:solidFill>
                  <a:srgbClr val="2F3624"/>
                </a:solidFill>
                <a:effectLst/>
                <a:uLnTx/>
                <a:uFillTx/>
                <a:latin typeface="Calibri"/>
                <a:ea typeface="+mn-ea"/>
                <a:cs typeface="Calibri"/>
              </a:rPr>
              <a:t>S</a:t>
            </a:r>
            <a:r>
              <a:rPr kumimoji="0" sz="2200" b="1" i="0" u="none" strike="noStrike" kern="1200" cap="none" spc="-35" normalizeH="0" baseline="0" noProof="0">
                <a:ln>
                  <a:noFill/>
                </a:ln>
                <a:solidFill>
                  <a:srgbClr val="2F3624"/>
                </a:solidFill>
                <a:effectLst/>
                <a:uLnTx/>
                <a:uFillTx/>
                <a:latin typeface="Calibri"/>
                <a:ea typeface="+mn-ea"/>
                <a:cs typeface="Calibri"/>
              </a:rPr>
              <a:t>e</a:t>
            </a:r>
            <a:r>
              <a:rPr kumimoji="0" sz="2200" b="1" i="0" u="none" strike="noStrike" kern="1200" cap="none" spc="-25" normalizeH="0" baseline="0" noProof="0">
                <a:ln>
                  <a:noFill/>
                </a:ln>
                <a:solidFill>
                  <a:srgbClr val="2F3624"/>
                </a:solidFill>
                <a:effectLst/>
                <a:uLnTx/>
                <a:uFillTx/>
                <a:latin typeface="Calibri"/>
                <a:ea typeface="+mn-ea"/>
                <a:cs typeface="Calibri"/>
              </a:rPr>
              <a:t>x</a:t>
            </a:r>
            <a:r>
              <a:rPr kumimoji="0" sz="2200" b="1" i="0" u="none" strike="noStrike" kern="1200" cap="none" spc="-10" normalizeH="0" baseline="0" noProof="0">
                <a:ln>
                  <a:noFill/>
                </a:ln>
                <a:solidFill>
                  <a:srgbClr val="2F3624"/>
                </a:solidFill>
                <a:effectLst/>
                <a:uLnTx/>
                <a:uFillTx/>
                <a:latin typeface="Calibri"/>
                <a:ea typeface="+mn-ea"/>
                <a:cs typeface="Calibri"/>
              </a:rPr>
              <a:t>u</a:t>
            </a:r>
            <a:r>
              <a:rPr kumimoji="0" sz="2200" b="1" i="0" u="none" strike="noStrike" kern="1200" cap="none" spc="0" normalizeH="0" baseline="0" noProof="0">
                <a:ln>
                  <a:noFill/>
                </a:ln>
                <a:solidFill>
                  <a:srgbClr val="2F3624"/>
                </a:solidFill>
                <a:effectLst/>
                <a:uLnTx/>
                <a:uFillTx/>
                <a:latin typeface="Calibri"/>
                <a:ea typeface="+mn-ea"/>
                <a:cs typeface="Calibri"/>
              </a:rPr>
              <a:t>al</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8">
            <a:extLst>
              <a:ext uri="{FF2B5EF4-FFF2-40B4-BE49-F238E27FC236}">
                <a16:creationId xmlns:a16="http://schemas.microsoft.com/office/drawing/2014/main" id="{AD1A830E-B9DC-4055-A315-F5A3AD7068E1}"/>
              </a:ext>
            </a:extLst>
          </p:cNvPr>
          <p:cNvSpPr txBox="1"/>
          <p:nvPr/>
        </p:nvSpPr>
        <p:spPr>
          <a:xfrm>
            <a:off x="1506538" y="4465638"/>
            <a:ext cx="990600" cy="360362"/>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2200" b="1" i="0" u="none" strike="noStrike" kern="1200" cap="none" spc="-5" normalizeH="0" baseline="0" noProof="0">
                <a:ln>
                  <a:noFill/>
                </a:ln>
                <a:solidFill>
                  <a:srgbClr val="2F3624"/>
                </a:solidFill>
                <a:effectLst/>
                <a:uLnTx/>
                <a:uFillTx/>
                <a:latin typeface="Calibri"/>
                <a:ea typeface="+mn-ea"/>
                <a:cs typeface="Calibri"/>
              </a:rPr>
              <a:t>Omisi</a:t>
            </a:r>
            <a:r>
              <a:rPr kumimoji="0" sz="2200" b="1" i="0" u="none" strike="noStrike" kern="1200" cap="none" spc="5" normalizeH="0" baseline="0" noProof="0">
                <a:ln>
                  <a:noFill/>
                </a:ln>
                <a:solidFill>
                  <a:srgbClr val="2F3624"/>
                </a:solidFill>
                <a:effectLst/>
                <a:uLnTx/>
                <a:uFillTx/>
                <a:latin typeface="Calibri"/>
                <a:ea typeface="+mn-ea"/>
                <a:cs typeface="Calibri"/>
              </a:rPr>
              <a:t>ó</a:t>
            </a:r>
            <a:r>
              <a:rPr kumimoji="0" sz="2200" b="1" i="0" u="none" strike="noStrike" kern="1200" cap="none" spc="0" normalizeH="0" baseline="0" noProof="0">
                <a:ln>
                  <a:noFill/>
                </a:ln>
                <a:solidFill>
                  <a:srgbClr val="2F3624"/>
                </a:solidFill>
                <a:effectLst/>
                <a:uLnTx/>
                <a:uFillTx/>
                <a:latin typeface="Calibri"/>
                <a:ea typeface="+mn-ea"/>
                <a:cs typeface="Calibri"/>
              </a:rPr>
              <a:t>n</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
        <p:nvSpPr>
          <p:cNvPr id="37" name="object 39">
            <a:extLst>
              <a:ext uri="{FF2B5EF4-FFF2-40B4-BE49-F238E27FC236}">
                <a16:creationId xmlns:a16="http://schemas.microsoft.com/office/drawing/2014/main" id="{5DD730A5-8BE4-466D-B95E-C4A966909D66}"/>
              </a:ext>
            </a:extLst>
          </p:cNvPr>
          <p:cNvSpPr txBox="1"/>
          <p:nvPr/>
        </p:nvSpPr>
        <p:spPr>
          <a:xfrm>
            <a:off x="1409700" y="4795838"/>
            <a:ext cx="1182688" cy="315912"/>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900" b="1" i="0" u="none" strike="noStrike" kern="1200" cap="none" spc="-5" normalizeH="0" baseline="0" noProof="0">
                <a:ln>
                  <a:noFill/>
                </a:ln>
                <a:solidFill>
                  <a:srgbClr val="2F3624"/>
                </a:solidFill>
                <a:effectLst/>
                <a:uLnTx/>
                <a:uFillTx/>
                <a:latin typeface="Calibri"/>
                <a:ea typeface="+mn-ea"/>
                <a:cs typeface="Calibri"/>
              </a:rPr>
              <a:t>N</a:t>
            </a:r>
            <a:r>
              <a:rPr kumimoji="0" sz="1900" b="1" i="0" u="none" strike="noStrike" kern="1200" cap="none" spc="5" normalizeH="0" baseline="0" noProof="0">
                <a:ln>
                  <a:noFill/>
                </a:ln>
                <a:solidFill>
                  <a:srgbClr val="2F3624"/>
                </a:solidFill>
                <a:effectLst/>
                <a:uLnTx/>
                <a:uFillTx/>
                <a:latin typeface="Calibri"/>
                <a:ea typeface="+mn-ea"/>
                <a:cs typeface="Calibri"/>
              </a:rPr>
              <a:t>e</a:t>
            </a:r>
            <a:r>
              <a:rPr kumimoji="0" sz="1900" b="1" i="0" u="none" strike="noStrike" kern="1200" cap="none" spc="-5" normalizeH="0" baseline="0" noProof="0">
                <a:ln>
                  <a:noFill/>
                </a:ln>
                <a:solidFill>
                  <a:srgbClr val="2F3624"/>
                </a:solidFill>
                <a:effectLst/>
                <a:uLnTx/>
                <a:uFillTx/>
                <a:latin typeface="Calibri"/>
                <a:ea typeface="+mn-ea"/>
                <a:cs typeface="Calibri"/>
              </a:rPr>
              <a:t>g</a:t>
            </a:r>
            <a:r>
              <a:rPr kumimoji="0" sz="1900" b="1" i="0" u="none" strike="noStrike" kern="1200" cap="none" spc="-10" normalizeH="0" baseline="0" noProof="0">
                <a:ln>
                  <a:noFill/>
                </a:ln>
                <a:solidFill>
                  <a:srgbClr val="2F3624"/>
                </a:solidFill>
                <a:effectLst/>
                <a:uLnTx/>
                <a:uFillTx/>
                <a:latin typeface="Calibri"/>
                <a:ea typeface="+mn-ea"/>
                <a:cs typeface="Calibri"/>
              </a:rPr>
              <a:t>li</a:t>
            </a:r>
            <a:r>
              <a:rPr kumimoji="0" sz="1900" b="1" i="0" u="none" strike="noStrike" kern="1200" cap="none" spc="-30" normalizeH="0" baseline="0" noProof="0">
                <a:ln>
                  <a:noFill/>
                </a:ln>
                <a:solidFill>
                  <a:srgbClr val="2F3624"/>
                </a:solidFill>
                <a:effectLst/>
                <a:uLnTx/>
                <a:uFillTx/>
                <a:latin typeface="Calibri"/>
                <a:ea typeface="+mn-ea"/>
                <a:cs typeface="Calibri"/>
              </a:rPr>
              <a:t>g</a:t>
            </a:r>
            <a:r>
              <a:rPr kumimoji="0" sz="1900" b="1" i="0" u="none" strike="noStrike" kern="1200" cap="none" spc="5" normalizeH="0" baseline="0" noProof="0">
                <a:ln>
                  <a:noFill/>
                </a:ln>
                <a:solidFill>
                  <a:srgbClr val="2F3624"/>
                </a:solidFill>
                <a:effectLst/>
                <a:uLnTx/>
                <a:uFillTx/>
                <a:latin typeface="Calibri"/>
                <a:ea typeface="+mn-ea"/>
                <a:cs typeface="Calibri"/>
              </a:rPr>
              <a:t>en</a:t>
            </a:r>
            <a:r>
              <a:rPr kumimoji="0" sz="1900" b="1" i="0" u="none" strike="noStrike" kern="1200" cap="none" spc="0" normalizeH="0" baseline="0" noProof="0">
                <a:ln>
                  <a:noFill/>
                </a:ln>
                <a:solidFill>
                  <a:srgbClr val="2F3624"/>
                </a:solidFill>
                <a:effectLst/>
                <a:uLnTx/>
                <a:uFillTx/>
                <a:latin typeface="Calibri"/>
                <a:ea typeface="+mn-ea"/>
                <a:cs typeface="Calibri"/>
              </a:rPr>
              <a:t>c</a:t>
            </a:r>
            <a:r>
              <a:rPr kumimoji="0" sz="1900" b="1" i="0" u="none" strike="noStrike" kern="1200" cap="none" spc="-10" normalizeH="0" baseline="0" noProof="0">
                <a:ln>
                  <a:noFill/>
                </a:ln>
                <a:solidFill>
                  <a:srgbClr val="2F3624"/>
                </a:solidFill>
                <a:effectLst/>
                <a:uLnTx/>
                <a:uFillTx/>
                <a:latin typeface="Calibri"/>
                <a:ea typeface="+mn-ea"/>
                <a:cs typeface="Calibri"/>
              </a:rPr>
              <a:t>i</a:t>
            </a:r>
            <a:r>
              <a:rPr kumimoji="0" sz="1900" b="1" i="0" u="none" strike="noStrike" kern="1200" cap="none" spc="0" normalizeH="0" baseline="0" noProof="0">
                <a:ln>
                  <a:noFill/>
                </a:ln>
                <a:solidFill>
                  <a:srgbClr val="2F3624"/>
                </a:solidFill>
                <a:effectLst/>
                <a:uLnTx/>
                <a:uFillTx/>
                <a:latin typeface="Calibri"/>
                <a:ea typeface="+mn-ea"/>
                <a:cs typeface="Calibri"/>
              </a:rPr>
              <a:t>a</a:t>
            </a:r>
            <a:endParaRPr kumimoji="0" sz="19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5152" name="Grupo 37">
            <a:extLst>
              <a:ext uri="{FF2B5EF4-FFF2-40B4-BE49-F238E27FC236}">
                <a16:creationId xmlns:a16="http://schemas.microsoft.com/office/drawing/2014/main" id="{6F28FA54-4461-48DE-90C6-676DBC6E9D94}"/>
              </a:ext>
            </a:extLst>
          </p:cNvPr>
          <p:cNvGrpSpPr>
            <a:grpSpLocks/>
          </p:cNvGrpSpPr>
          <p:nvPr/>
        </p:nvGrpSpPr>
        <p:grpSpPr bwMode="auto">
          <a:xfrm>
            <a:off x="1244600" y="1900240"/>
            <a:ext cx="9866313" cy="1014412"/>
            <a:chOff x="1244599" y="1900229"/>
            <a:chExt cx="9866308" cy="1014739"/>
          </a:xfrm>
          <a:solidFill>
            <a:schemeClr val="accent6">
              <a:lumMod val="75000"/>
            </a:schemeClr>
          </a:solidFill>
        </p:grpSpPr>
        <p:sp>
          <p:nvSpPr>
            <p:cNvPr id="5154" name="object 11">
              <a:extLst>
                <a:ext uri="{FF2B5EF4-FFF2-40B4-BE49-F238E27FC236}">
                  <a16:creationId xmlns:a16="http://schemas.microsoft.com/office/drawing/2014/main" id="{C4A85A88-1147-42F1-BCD1-E7158D198E37}"/>
                </a:ext>
              </a:extLst>
            </p:cNvPr>
            <p:cNvSpPr>
              <a:spLocks/>
            </p:cNvSpPr>
            <p:nvPr/>
          </p:nvSpPr>
          <p:spPr bwMode="auto">
            <a:xfrm>
              <a:off x="2147247" y="2049490"/>
              <a:ext cx="8963660" cy="788670"/>
            </a:xfrm>
            <a:custGeom>
              <a:avLst/>
              <a:gdLst>
                <a:gd name="T0" fmla="*/ 8963562 w 8963660"/>
                <a:gd name="T1" fmla="*/ 0 h 788669"/>
                <a:gd name="T2" fmla="*/ 0 w 8963660"/>
                <a:gd name="T3" fmla="*/ 0 h 788669"/>
                <a:gd name="T4" fmla="*/ 0 w 8963660"/>
                <a:gd name="T5" fmla="*/ 788446 h 788669"/>
                <a:gd name="T6" fmla="*/ 8963562 w 8963660"/>
                <a:gd name="T7" fmla="*/ 788446 h 788669"/>
                <a:gd name="T8" fmla="*/ 8963562 w 8963660"/>
                <a:gd name="T9" fmla="*/ 0 h 788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63660" h="788669">
                  <a:moveTo>
                    <a:pt x="8963562" y="0"/>
                  </a:moveTo>
                  <a:lnTo>
                    <a:pt x="0" y="0"/>
                  </a:lnTo>
                  <a:lnTo>
                    <a:pt x="0" y="788445"/>
                  </a:lnTo>
                  <a:lnTo>
                    <a:pt x="8963562" y="788445"/>
                  </a:lnTo>
                  <a:lnTo>
                    <a:pt x="89635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155" name="object 13">
              <a:extLst>
                <a:ext uri="{FF2B5EF4-FFF2-40B4-BE49-F238E27FC236}">
                  <a16:creationId xmlns:a16="http://schemas.microsoft.com/office/drawing/2014/main" id="{1E76CE3D-7911-47E1-AB68-9B082AF242DD}"/>
                </a:ext>
              </a:extLst>
            </p:cNvPr>
            <p:cNvSpPr txBox="1">
              <a:spLocks noChangeArrowheads="1"/>
            </p:cNvSpPr>
            <p:nvPr/>
          </p:nvSpPr>
          <p:spPr bwMode="auto">
            <a:xfrm>
              <a:off x="2760661" y="2208302"/>
              <a:ext cx="8328021" cy="4430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604838" algn="l"/>
                  <a:tab pos="1374775" algn="l"/>
                  <a:tab pos="1641475" algn="l"/>
                  <a:tab pos="2447925" algn="l"/>
                  <a:tab pos="3481388" algn="l"/>
                  <a:tab pos="3760788" algn="l"/>
                  <a:tab pos="4797425" algn="l"/>
                  <a:tab pos="5870575" algn="l"/>
                  <a:tab pos="6145213" algn="l"/>
                  <a:tab pos="7083425" algn="l"/>
                  <a:tab pos="7467600"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ts val="1613"/>
                </a:lnSpc>
                <a:spcBef>
                  <a:spcPts val="213"/>
                </a:spcBef>
                <a:spcAft>
                  <a:spcPct val="0"/>
                </a:spcAft>
                <a:buClrTx/>
                <a:buSzTx/>
                <a:buFontTx/>
                <a:buNone/>
                <a:tabLst>
                  <a:tab pos="604838" algn="l"/>
                  <a:tab pos="1374775" algn="l"/>
                  <a:tab pos="1641475" algn="l"/>
                  <a:tab pos="2447925" algn="l"/>
                  <a:tab pos="3481388" algn="l"/>
                  <a:tab pos="3760788" algn="l"/>
                  <a:tab pos="4797425" algn="l"/>
                  <a:tab pos="5870575" algn="l"/>
                  <a:tab pos="6145213" algn="l"/>
                  <a:tab pos="7083425" algn="l"/>
                  <a:tab pos="7467600" algn="l"/>
                </a:tabLst>
                <a:defRPr/>
              </a:pPr>
              <a:r>
                <a:rPr kumimoji="0" lang="es-CO" altLang="es-CO" sz="1400" b="0" i="0" u="none" strike="noStrike" kern="1200" cap="none" spc="0" normalizeH="0" baseline="0" noProof="0" dirty="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Toda	acción	u	omisión	destinada	a	degradar,	discriminar	o	controlar	las	acciones,  comportamientos, creencias y decisiones de los niños, niñas y adolescentes.</a:t>
              </a:r>
              <a:endParaRPr kumimoji="0" lang="es-CO" altLang="es-CO" sz="14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156" name="object 35">
              <a:extLst>
                <a:ext uri="{FF2B5EF4-FFF2-40B4-BE49-F238E27FC236}">
                  <a16:creationId xmlns:a16="http://schemas.microsoft.com/office/drawing/2014/main" id="{B2622D65-0BD4-4911-A837-7B5651DE7785}"/>
                </a:ext>
              </a:extLst>
            </p:cNvPr>
            <p:cNvSpPr>
              <a:spLocks/>
            </p:cNvSpPr>
            <p:nvPr/>
          </p:nvSpPr>
          <p:spPr bwMode="auto">
            <a:xfrm>
              <a:off x="1244599" y="1900229"/>
              <a:ext cx="1479868" cy="1014739"/>
            </a:xfrm>
            <a:custGeom>
              <a:avLst/>
              <a:gdLst>
                <a:gd name="T0" fmla="*/ 0 w 1446530"/>
                <a:gd name="T1" fmla="*/ 164309 h 986155"/>
                <a:gd name="T2" fmla="*/ 5869 w 1446530"/>
                <a:gd name="T3" fmla="*/ 120629 h 986155"/>
                <a:gd name="T4" fmla="*/ 22432 w 1446530"/>
                <a:gd name="T5" fmla="*/ 81379 h 986155"/>
                <a:gd name="T6" fmla="*/ 48124 w 1446530"/>
                <a:gd name="T7" fmla="*/ 48125 h 986155"/>
                <a:gd name="T8" fmla="*/ 81379 w 1446530"/>
                <a:gd name="T9" fmla="*/ 22433 h 986155"/>
                <a:gd name="T10" fmla="*/ 120629 w 1446530"/>
                <a:gd name="T11" fmla="*/ 5869 h 986155"/>
                <a:gd name="T12" fmla="*/ 164308 w 1446530"/>
                <a:gd name="T13" fmla="*/ 0 h 986155"/>
                <a:gd name="T14" fmla="*/ 1281903 w 1446530"/>
                <a:gd name="T15" fmla="*/ 0 h 986155"/>
                <a:gd name="T16" fmla="*/ 1325582 w 1446530"/>
                <a:gd name="T17" fmla="*/ 5869 h 986155"/>
                <a:gd name="T18" fmla="*/ 1364832 w 1446530"/>
                <a:gd name="T19" fmla="*/ 22433 h 986155"/>
                <a:gd name="T20" fmla="*/ 1398086 w 1446530"/>
                <a:gd name="T21" fmla="*/ 48125 h 986155"/>
                <a:gd name="T22" fmla="*/ 1423778 w 1446530"/>
                <a:gd name="T23" fmla="*/ 81379 h 986155"/>
                <a:gd name="T24" fmla="*/ 1440342 w 1446530"/>
                <a:gd name="T25" fmla="*/ 120629 h 986155"/>
                <a:gd name="T26" fmla="*/ 1446212 w 1446530"/>
                <a:gd name="T27" fmla="*/ 164309 h 986155"/>
                <a:gd name="T28" fmla="*/ 1446212 w 1446530"/>
                <a:gd name="T29" fmla="*/ 821528 h 986155"/>
                <a:gd name="T30" fmla="*/ 1440342 w 1446530"/>
                <a:gd name="T31" fmla="*/ 865207 h 986155"/>
                <a:gd name="T32" fmla="*/ 1423778 w 1446530"/>
                <a:gd name="T33" fmla="*/ 904457 h 986155"/>
                <a:gd name="T34" fmla="*/ 1398086 w 1446530"/>
                <a:gd name="T35" fmla="*/ 937712 h 986155"/>
                <a:gd name="T36" fmla="*/ 1364832 w 1446530"/>
                <a:gd name="T37" fmla="*/ 963404 h 986155"/>
                <a:gd name="T38" fmla="*/ 1325582 w 1446530"/>
                <a:gd name="T39" fmla="*/ 979967 h 986155"/>
                <a:gd name="T40" fmla="*/ 1281903 w 1446530"/>
                <a:gd name="T41" fmla="*/ 985837 h 986155"/>
                <a:gd name="T42" fmla="*/ 164308 w 1446530"/>
                <a:gd name="T43" fmla="*/ 985837 h 986155"/>
                <a:gd name="T44" fmla="*/ 120629 w 1446530"/>
                <a:gd name="T45" fmla="*/ 979967 h 986155"/>
                <a:gd name="T46" fmla="*/ 81379 w 1446530"/>
                <a:gd name="T47" fmla="*/ 963404 h 986155"/>
                <a:gd name="T48" fmla="*/ 48124 w 1446530"/>
                <a:gd name="T49" fmla="*/ 937712 h 986155"/>
                <a:gd name="T50" fmla="*/ 22432 w 1446530"/>
                <a:gd name="T51" fmla="*/ 904457 h 986155"/>
                <a:gd name="T52" fmla="*/ 5869 w 1446530"/>
                <a:gd name="T53" fmla="*/ 865207 h 986155"/>
                <a:gd name="T54" fmla="*/ 0 w 1446530"/>
                <a:gd name="T55" fmla="*/ 821528 h 986155"/>
                <a:gd name="T56" fmla="*/ 0 w 1446530"/>
                <a:gd name="T57" fmla="*/ 164309 h 9861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6530" h="986155">
                  <a:moveTo>
                    <a:pt x="0" y="164309"/>
                  </a:moveTo>
                  <a:lnTo>
                    <a:pt x="5869" y="120629"/>
                  </a:lnTo>
                  <a:lnTo>
                    <a:pt x="22432" y="81379"/>
                  </a:lnTo>
                  <a:lnTo>
                    <a:pt x="48124" y="48125"/>
                  </a:lnTo>
                  <a:lnTo>
                    <a:pt x="81379" y="22433"/>
                  </a:lnTo>
                  <a:lnTo>
                    <a:pt x="120629" y="5869"/>
                  </a:lnTo>
                  <a:lnTo>
                    <a:pt x="164308" y="0"/>
                  </a:lnTo>
                  <a:lnTo>
                    <a:pt x="1281903" y="0"/>
                  </a:lnTo>
                  <a:lnTo>
                    <a:pt x="1325582" y="5869"/>
                  </a:lnTo>
                  <a:lnTo>
                    <a:pt x="1364832" y="22433"/>
                  </a:lnTo>
                  <a:lnTo>
                    <a:pt x="1398086" y="48125"/>
                  </a:lnTo>
                  <a:lnTo>
                    <a:pt x="1423778" y="81379"/>
                  </a:lnTo>
                  <a:lnTo>
                    <a:pt x="1440342" y="120629"/>
                  </a:lnTo>
                  <a:lnTo>
                    <a:pt x="1446212" y="164309"/>
                  </a:lnTo>
                  <a:lnTo>
                    <a:pt x="1446212" y="821528"/>
                  </a:lnTo>
                  <a:lnTo>
                    <a:pt x="1440342" y="865207"/>
                  </a:lnTo>
                  <a:lnTo>
                    <a:pt x="1423778" y="904457"/>
                  </a:lnTo>
                  <a:lnTo>
                    <a:pt x="1398086" y="937712"/>
                  </a:lnTo>
                  <a:lnTo>
                    <a:pt x="1364832" y="963404"/>
                  </a:lnTo>
                  <a:lnTo>
                    <a:pt x="1325582" y="979967"/>
                  </a:lnTo>
                  <a:lnTo>
                    <a:pt x="1281903" y="985837"/>
                  </a:lnTo>
                  <a:lnTo>
                    <a:pt x="164308" y="985837"/>
                  </a:lnTo>
                  <a:lnTo>
                    <a:pt x="120629" y="979967"/>
                  </a:lnTo>
                  <a:lnTo>
                    <a:pt x="81379" y="963404"/>
                  </a:lnTo>
                  <a:lnTo>
                    <a:pt x="48124" y="937712"/>
                  </a:lnTo>
                  <a:lnTo>
                    <a:pt x="22432" y="904457"/>
                  </a:lnTo>
                  <a:lnTo>
                    <a:pt x="5869" y="865207"/>
                  </a:lnTo>
                  <a:lnTo>
                    <a:pt x="0" y="821528"/>
                  </a:lnTo>
                  <a:lnTo>
                    <a:pt x="0" y="164309"/>
                  </a:lnTo>
                  <a:close/>
                </a:path>
              </a:pathLst>
            </a:custGeom>
            <a:grpFill/>
            <a:ln w="12700">
              <a:solidFill>
                <a:srgbClr val="A6A6A6"/>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44" name="object 40">
              <a:extLst>
                <a:ext uri="{FF2B5EF4-FFF2-40B4-BE49-F238E27FC236}">
                  <a16:creationId xmlns:a16="http://schemas.microsoft.com/office/drawing/2014/main" id="{F8696E75-69BB-4D14-A17C-421852F2A43E}"/>
                </a:ext>
              </a:extLst>
            </p:cNvPr>
            <p:cNvSpPr txBox="1"/>
            <p:nvPr/>
          </p:nvSpPr>
          <p:spPr>
            <a:xfrm>
              <a:off x="1649412" y="2063793"/>
              <a:ext cx="703262" cy="690155"/>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2200" b="1" i="0" u="none" strike="noStrike" kern="1200" cap="none" spc="-25" normalizeH="0" baseline="0" noProof="0" dirty="0" err="1">
                  <a:ln>
                    <a:noFill/>
                  </a:ln>
                  <a:solidFill>
                    <a:srgbClr val="2F3624"/>
                  </a:solidFill>
                  <a:effectLst/>
                  <a:uLnTx/>
                  <a:uFillTx/>
                  <a:latin typeface="Calibri"/>
                  <a:ea typeface="+mn-ea"/>
                  <a:cs typeface="Calibri"/>
                </a:rPr>
                <a:t>P</a:t>
              </a:r>
              <a:r>
                <a:rPr kumimoji="0" sz="2200" b="1" i="0" u="none" strike="noStrike" kern="1200" cap="none" spc="-5" normalizeH="0" baseline="0" noProof="0" dirty="0" err="1">
                  <a:ln>
                    <a:noFill/>
                  </a:ln>
                  <a:solidFill>
                    <a:srgbClr val="2F3624"/>
                  </a:solidFill>
                  <a:effectLst/>
                  <a:uLnTx/>
                  <a:uFillTx/>
                  <a:latin typeface="Calibri"/>
                  <a:ea typeface="+mn-ea"/>
                  <a:cs typeface="Calibri"/>
                </a:rPr>
                <a:t>si</a:t>
              </a:r>
              <a:r>
                <a:rPr kumimoji="0" sz="2200" b="1" i="0" u="none" strike="noStrike" kern="1200" cap="none" spc="-10" normalizeH="0" baseline="0" noProof="0" dirty="0" err="1">
                  <a:ln>
                    <a:noFill/>
                  </a:ln>
                  <a:solidFill>
                    <a:srgbClr val="2F3624"/>
                  </a:solidFill>
                  <a:effectLst/>
                  <a:uLnTx/>
                  <a:uFillTx/>
                  <a:latin typeface="Calibri"/>
                  <a:ea typeface="+mn-ea"/>
                  <a:cs typeface="Calibri"/>
                </a:rPr>
                <a:t>c</a:t>
              </a:r>
              <a:r>
                <a:rPr kumimoji="0" sz="2200" b="1" i="0" u="none" strike="noStrike" kern="1200" cap="none" spc="0" normalizeH="0" baseline="0" noProof="0" dirty="0" err="1">
                  <a:ln>
                    <a:noFill/>
                  </a:ln>
                  <a:solidFill>
                    <a:srgbClr val="2F3624"/>
                  </a:solidFill>
                  <a:effectLst/>
                  <a:uLnTx/>
                  <a:uFillTx/>
                  <a:latin typeface="Calibri"/>
                  <a:ea typeface="+mn-ea"/>
                  <a:cs typeface="Calibri"/>
                </a:rPr>
                <a:t>o</a:t>
              </a:r>
              <a:r>
                <a:rPr kumimoji="0" lang="es-CO" sz="2200" b="1" i="0" u="none" strike="noStrike" kern="1200" cap="none" spc="0" normalizeH="0" baseline="0" noProof="0" dirty="0" err="1">
                  <a:ln>
                    <a:noFill/>
                  </a:ln>
                  <a:solidFill>
                    <a:srgbClr val="2F3624"/>
                  </a:solidFill>
                  <a:effectLst/>
                  <a:uLnTx/>
                  <a:uFillTx/>
                  <a:latin typeface="Calibri"/>
                  <a:ea typeface="+mn-ea"/>
                  <a:cs typeface="Calibri"/>
                </a:rPr>
                <a:t>l+o</a:t>
              </a:r>
              <a:endParaRPr kumimoji="0" sz="2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45" name="object 41">
              <a:extLst>
                <a:ext uri="{FF2B5EF4-FFF2-40B4-BE49-F238E27FC236}">
                  <a16:creationId xmlns:a16="http://schemas.microsoft.com/office/drawing/2014/main" id="{82414C3D-1A91-4D2D-BBF2-B486C429FFDF}"/>
                </a:ext>
              </a:extLst>
            </p:cNvPr>
            <p:cNvSpPr txBox="1"/>
            <p:nvPr/>
          </p:nvSpPr>
          <p:spPr>
            <a:xfrm>
              <a:off x="1644649" y="2355987"/>
              <a:ext cx="712788" cy="362067"/>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2200" b="1" i="0" u="none" strike="noStrike" kern="1200" cap="none" spc="-5" normalizeH="0" baseline="0" noProof="0" dirty="0" err="1">
                  <a:ln>
                    <a:noFill/>
                  </a:ln>
                  <a:solidFill>
                    <a:srgbClr val="2F3624"/>
                  </a:solidFill>
                  <a:effectLst/>
                  <a:uLnTx/>
                  <a:uFillTx/>
                  <a:latin typeface="Calibri"/>
                  <a:ea typeface="+mn-ea"/>
                  <a:cs typeface="Calibri"/>
                </a:rPr>
                <a:t>l</a:t>
              </a:r>
              <a:r>
                <a:rPr kumimoji="0" sz="2200" b="1" i="0" u="none" strike="noStrike" kern="1200" cap="none" spc="5" normalizeH="0" baseline="0" noProof="0" dirty="0" err="1">
                  <a:ln>
                    <a:noFill/>
                  </a:ln>
                  <a:solidFill>
                    <a:srgbClr val="2F3624"/>
                  </a:solidFill>
                  <a:effectLst/>
                  <a:uLnTx/>
                  <a:uFillTx/>
                  <a:latin typeface="Calibri"/>
                  <a:ea typeface="+mn-ea"/>
                  <a:cs typeface="Calibri"/>
                </a:rPr>
                <a:t>ó</a:t>
              </a:r>
              <a:r>
                <a:rPr kumimoji="0" sz="2200" b="1" i="0" u="none" strike="noStrike" kern="1200" cap="none" spc="-10" normalizeH="0" baseline="0" noProof="0" dirty="0" err="1">
                  <a:ln>
                    <a:noFill/>
                  </a:ln>
                  <a:solidFill>
                    <a:srgbClr val="2F3624"/>
                  </a:solidFill>
                  <a:effectLst/>
                  <a:uLnTx/>
                  <a:uFillTx/>
                  <a:latin typeface="Calibri"/>
                  <a:ea typeface="+mn-ea"/>
                  <a:cs typeface="Calibri"/>
                </a:rPr>
                <a:t>g</a:t>
              </a:r>
              <a:r>
                <a:rPr kumimoji="0" sz="2200" b="1" i="0" u="none" strike="noStrike" kern="1200" cap="none" spc="-5" normalizeH="0" baseline="0" noProof="0" dirty="0" err="1">
                  <a:ln>
                    <a:noFill/>
                  </a:ln>
                  <a:solidFill>
                    <a:srgbClr val="2F3624"/>
                  </a:solidFill>
                  <a:effectLst/>
                  <a:uLnTx/>
                  <a:uFillTx/>
                  <a:latin typeface="Calibri"/>
                  <a:ea typeface="+mn-ea"/>
                  <a:cs typeface="Calibri"/>
                </a:rPr>
                <a:t>i</a:t>
              </a:r>
              <a:r>
                <a:rPr kumimoji="0" sz="2200" b="1" i="0" u="none" strike="noStrike" kern="1200" cap="none" spc="0" normalizeH="0" baseline="0" noProof="0" dirty="0" err="1">
                  <a:ln>
                    <a:noFill/>
                  </a:ln>
                  <a:solidFill>
                    <a:srgbClr val="2F3624"/>
                  </a:solidFill>
                  <a:effectLst/>
                  <a:uLnTx/>
                  <a:uFillTx/>
                  <a:latin typeface="Calibri"/>
                  <a:ea typeface="+mn-ea"/>
                  <a:cs typeface="Calibri"/>
                </a:rPr>
                <a:t>c</a:t>
              </a:r>
              <a:r>
                <a:rPr kumimoji="0" lang="es-CO" sz="2200" b="1" i="0" u="none" strike="noStrike" kern="1200" cap="none" spc="0" normalizeH="0" baseline="0" noProof="0" dirty="0">
                  <a:ln>
                    <a:noFill/>
                  </a:ln>
                  <a:solidFill>
                    <a:srgbClr val="2F3624"/>
                  </a:solidFill>
                  <a:effectLst/>
                  <a:uLnTx/>
                  <a:uFillTx/>
                  <a:latin typeface="Calibri"/>
                  <a:ea typeface="+mn-ea"/>
                  <a:cs typeface="Calibri"/>
                </a:rPr>
                <a:t>a</a:t>
              </a:r>
              <a:endParaRPr kumimoji="0" sz="3225" b="0" i="0" u="none" strike="noStrike" kern="1200" cap="none" spc="0" normalizeH="0" baseline="1291" noProof="0" dirty="0">
                <a:ln>
                  <a:noFill/>
                </a:ln>
                <a:solidFill>
                  <a:prstClr val="black"/>
                </a:solidFill>
                <a:effectLst/>
                <a:uLnTx/>
                <a:uFillTx/>
                <a:latin typeface="Papyrus"/>
                <a:ea typeface="+mn-ea"/>
                <a:cs typeface="Papyrus"/>
              </a:endParaRPr>
            </a:p>
          </p:txBody>
        </p:sp>
      </p:grpSp>
      <p:sp>
        <p:nvSpPr>
          <p:cNvPr id="46" name="object 42">
            <a:extLst>
              <a:ext uri="{FF2B5EF4-FFF2-40B4-BE49-F238E27FC236}">
                <a16:creationId xmlns:a16="http://schemas.microsoft.com/office/drawing/2014/main" id="{2AF715F3-01B9-4C9C-9FD1-3AE50E44E776}"/>
              </a:ext>
            </a:extLst>
          </p:cNvPr>
          <p:cNvSpPr txBox="1"/>
          <p:nvPr/>
        </p:nvSpPr>
        <p:spPr>
          <a:xfrm>
            <a:off x="1219200" y="5840413"/>
            <a:ext cx="654050" cy="360362"/>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2200" b="1" i="0" u="none" strike="noStrike" kern="1200" cap="none" spc="-5" normalizeH="0" baseline="0" noProof="0">
                <a:ln>
                  <a:noFill/>
                </a:ln>
                <a:solidFill>
                  <a:srgbClr val="2F3624"/>
                </a:solidFill>
                <a:effectLst/>
                <a:uLnTx/>
                <a:uFillTx/>
                <a:latin typeface="Calibri"/>
                <a:ea typeface="+mn-ea"/>
                <a:cs typeface="Calibri"/>
              </a:rPr>
              <a:t>Ot</a:t>
            </a:r>
            <a:r>
              <a:rPr kumimoji="0" sz="2200" b="1" i="0" u="none" strike="noStrike" kern="1200" cap="none" spc="-45" normalizeH="0" baseline="0" noProof="0">
                <a:ln>
                  <a:noFill/>
                </a:ln>
                <a:solidFill>
                  <a:srgbClr val="2F3624"/>
                </a:solidFill>
                <a:effectLst/>
                <a:uLnTx/>
                <a:uFillTx/>
                <a:latin typeface="Calibri"/>
                <a:ea typeface="+mn-ea"/>
                <a:cs typeface="Calibri"/>
              </a:rPr>
              <a:t>r</a:t>
            </a:r>
            <a:r>
              <a:rPr kumimoji="0" sz="2200" b="1" i="0" u="none" strike="noStrike" kern="1200" cap="none" spc="0" normalizeH="0" baseline="0" noProof="0">
                <a:ln>
                  <a:noFill/>
                </a:ln>
                <a:solidFill>
                  <a:srgbClr val="2F3624"/>
                </a:solidFill>
                <a:effectLst/>
                <a:uLnTx/>
                <a:uFillTx/>
                <a:latin typeface="Calibri"/>
                <a:ea typeface="+mn-ea"/>
                <a:cs typeface="Calibri"/>
              </a:rPr>
              <a:t>as</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uadroTexto 1">
            <a:extLst>
              <a:ext uri="{FF2B5EF4-FFF2-40B4-BE49-F238E27FC236}">
                <a16:creationId xmlns:a16="http://schemas.microsoft.com/office/drawing/2014/main" id="{9EADCAC8-07EE-4467-AE69-66A5087E0611}"/>
              </a:ext>
            </a:extLst>
          </p:cNvPr>
          <p:cNvSpPr txBox="1">
            <a:spLocks noChangeArrowheads="1"/>
          </p:cNvSpPr>
          <p:nvPr/>
        </p:nvSpPr>
        <p:spPr bwMode="auto">
          <a:xfrm>
            <a:off x="234950" y="109538"/>
            <a:ext cx="1152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36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Violencia Física </a:t>
            </a:r>
          </a:p>
        </p:txBody>
      </p:sp>
      <p:graphicFrame>
        <p:nvGraphicFramePr>
          <p:cNvPr id="3" name="object 3">
            <a:extLst>
              <a:ext uri="{FF2B5EF4-FFF2-40B4-BE49-F238E27FC236}">
                <a16:creationId xmlns:a16="http://schemas.microsoft.com/office/drawing/2014/main" id="{DBA69FCB-4E75-42FB-A6A4-2ED154C34A4E}"/>
              </a:ext>
            </a:extLst>
          </p:cNvPr>
          <p:cNvGraphicFramePr>
            <a:graphicFrameLocks noGrp="1"/>
          </p:cNvGraphicFramePr>
          <p:nvPr>
            <p:extLst>
              <p:ext uri="{D42A27DB-BD31-4B8C-83A1-F6EECF244321}">
                <p14:modId xmlns:p14="http://schemas.microsoft.com/office/powerpoint/2010/main" val="457575268"/>
              </p:ext>
            </p:extLst>
          </p:nvPr>
        </p:nvGraphicFramePr>
        <p:xfrm>
          <a:off x="676275" y="1397000"/>
          <a:ext cx="5016500" cy="4916488"/>
        </p:xfrm>
        <a:graphic>
          <a:graphicData uri="http://schemas.openxmlformats.org/drawingml/2006/table">
            <a:tbl>
              <a:tblPr>
                <a:tableStyleId>{638B1855-1B75-4FBE-930C-398BA8C253C6}</a:tableStyleId>
              </a:tblPr>
              <a:tblGrid>
                <a:gridCol w="1758950">
                  <a:extLst>
                    <a:ext uri="{9D8B030D-6E8A-4147-A177-3AD203B41FA5}">
                      <a16:colId xmlns:a16="http://schemas.microsoft.com/office/drawing/2014/main" val="231480637"/>
                    </a:ext>
                  </a:extLst>
                </a:gridCol>
                <a:gridCol w="3257550">
                  <a:extLst>
                    <a:ext uri="{9D8B030D-6E8A-4147-A177-3AD203B41FA5}">
                      <a16:colId xmlns:a16="http://schemas.microsoft.com/office/drawing/2014/main" val="2469032413"/>
                    </a:ext>
                  </a:extLst>
                </a:gridCol>
              </a:tblGrid>
              <a:tr h="20828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altLang="es-CO" sz="2200" b="0" u="none" strike="noStrike" cap="none" normalizeH="0" baseline="0">
                        <a:ln>
                          <a:noFill/>
                        </a:ln>
                        <a:solidFill>
                          <a:schemeClr val="tx1"/>
                        </a:solidFill>
                        <a:effectLst/>
                      </a:endParaRPr>
                    </a:p>
                    <a:p>
                      <a:pPr marL="0" marR="0" lvl="0" indent="0" algn="ctr" defTabSz="914400" rtl="0" eaLnBrk="1" fontAlgn="base" latinLnBrk="0" hangingPunct="1">
                        <a:lnSpc>
                          <a:spcPct val="100000"/>
                        </a:lnSpc>
                        <a:spcBef>
                          <a:spcPts val="1338"/>
                        </a:spcBef>
                        <a:spcAft>
                          <a:spcPct val="0"/>
                        </a:spcAft>
                        <a:buClrTx/>
                        <a:buSzTx/>
                        <a:buFontTx/>
                        <a:buNone/>
                        <a:tabLst/>
                      </a:pPr>
                      <a:r>
                        <a:rPr kumimoji="0" lang="es-CO" altLang="es-CO" sz="1800" b="1" u="none" strike="noStrike" cap="none" normalizeH="0" baseline="0">
                          <a:ln>
                            <a:noFill/>
                          </a:ln>
                          <a:solidFill>
                            <a:schemeClr val="tx1"/>
                          </a:solidFill>
                          <a:effectLst/>
                        </a:rPr>
                        <a:t>Manos o con  cualquier  parte del  cuerpo</a:t>
                      </a:r>
                      <a:endParaRPr kumimoji="0" lang="es-CO" altLang="es-CO" sz="18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0" marB="0" horzOverflow="overflow"/>
                </a:tc>
                <a:tc>
                  <a:txBody>
                    <a:bodyPr/>
                    <a:lstStyle>
                      <a:lvl1pPr marL="90488">
                        <a:lnSpc>
                          <a:spcPct val="90000"/>
                        </a:lnSpc>
                        <a:spcBef>
                          <a:spcPts val="1000"/>
                        </a:spcBef>
                        <a:buFont typeface="Arial" panose="020B0604020202020204" pitchFamily="34" charset="0"/>
                        <a:tabLst>
                          <a:tab pos="1947863" algn="l"/>
                        </a:tabLst>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tabLst>
                          <a:tab pos="1947863" algn="l"/>
                        </a:tabLst>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tabLst>
                          <a:tab pos="1947863" algn="l"/>
                        </a:tabLst>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tabLst>
                          <a:tab pos="1947863" algn="l"/>
                        </a:tabLst>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tabLst>
                          <a:tab pos="1947863" algn="l"/>
                        </a:tabLst>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tabLst>
                          <a:tab pos="1947863" algn="l"/>
                        </a:tabLst>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tabLst>
                          <a:tab pos="1947863" algn="l"/>
                        </a:tabLst>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tabLst>
                          <a:tab pos="1947863" algn="l"/>
                        </a:tabLst>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tabLst>
                          <a:tab pos="1947863" algn="l"/>
                        </a:tabLst>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ts val="2113"/>
                        </a:lnSpc>
                        <a:spcBef>
                          <a:spcPts val="750"/>
                        </a:spcBef>
                        <a:spcAft>
                          <a:spcPct val="0"/>
                        </a:spcAft>
                        <a:buClrTx/>
                        <a:buSzTx/>
                        <a:buFontTx/>
                        <a:buNone/>
                        <a:tabLst>
                          <a:tab pos="1947863" algn="l"/>
                        </a:tabLst>
                      </a:pPr>
                      <a:r>
                        <a:rPr kumimoji="0" lang="es-CO" altLang="es-CO" sz="1800" b="0" u="none" strike="noStrike" cap="none" normalizeH="0" baseline="0" dirty="0">
                          <a:ln>
                            <a:noFill/>
                          </a:ln>
                          <a:solidFill>
                            <a:schemeClr val="tx1"/>
                          </a:solidFill>
                          <a:effectLst/>
                        </a:rPr>
                        <a:t>Cachetadas,  nalgadas,  pellizcos,	</a:t>
                      </a:r>
                      <a:r>
                        <a:rPr kumimoji="0" lang="es-CO" altLang="es-CO" sz="1800" b="0" u="none" strike="noStrike" cap="none" normalizeH="0" baseline="0" dirty="0" err="1">
                          <a:ln>
                            <a:noFill/>
                          </a:ln>
                          <a:solidFill>
                            <a:schemeClr val="tx1"/>
                          </a:solidFill>
                          <a:effectLst/>
                        </a:rPr>
                        <a:t>pun</a:t>
                      </a:r>
                      <a:r>
                        <a:rPr kumimoji="0" lang="es-CO" altLang="es-CO" sz="2700" b="0" u="none" strike="noStrike" cap="none" normalizeH="0" baseline="3000" dirty="0" err="1">
                          <a:ln>
                            <a:noFill/>
                          </a:ln>
                          <a:solidFill>
                            <a:schemeClr val="tx1"/>
                          </a:solidFill>
                          <a:effectLst/>
                        </a:rPr>
                        <a:t>̃</a:t>
                      </a:r>
                      <a:r>
                        <a:rPr kumimoji="0" lang="es-CO" altLang="es-CO" sz="1800" b="0" u="none" strike="noStrike" cap="none" normalizeH="0" baseline="0" dirty="0" err="1">
                          <a:ln>
                            <a:noFill/>
                          </a:ln>
                          <a:solidFill>
                            <a:schemeClr val="tx1"/>
                          </a:solidFill>
                          <a:effectLst/>
                        </a:rPr>
                        <a:t>etazos</a:t>
                      </a:r>
                      <a:r>
                        <a:rPr kumimoji="0" lang="es-CO" altLang="es-CO" sz="1800" b="0" u="none" strike="noStrike" cap="none" normalizeH="0" baseline="0" dirty="0">
                          <a:ln>
                            <a:noFill/>
                          </a:ln>
                          <a:solidFill>
                            <a:schemeClr val="tx1"/>
                          </a:solidFill>
                          <a:effectLst/>
                        </a:rPr>
                        <a:t>,</a:t>
                      </a:r>
                    </a:p>
                    <a:p>
                      <a:pPr marL="90488" marR="0" lvl="0" indent="0" algn="just" defTabSz="914400" rtl="0" eaLnBrk="1" fontAlgn="base" latinLnBrk="0" hangingPunct="1">
                        <a:lnSpc>
                          <a:spcPts val="2125"/>
                        </a:lnSpc>
                        <a:spcBef>
                          <a:spcPct val="0"/>
                        </a:spcBef>
                        <a:spcAft>
                          <a:spcPct val="0"/>
                        </a:spcAft>
                        <a:buClrTx/>
                        <a:buSzTx/>
                        <a:buFontTx/>
                        <a:buNone/>
                        <a:tabLst>
                          <a:tab pos="1947863" algn="l"/>
                        </a:tabLst>
                      </a:pPr>
                      <a:r>
                        <a:rPr kumimoji="0" lang="es-CO" altLang="es-CO" sz="1800" b="0" u="none" strike="noStrike" cap="none" normalizeH="0" baseline="0" dirty="0">
                          <a:ln>
                            <a:noFill/>
                          </a:ln>
                          <a:solidFill>
                            <a:schemeClr val="tx1"/>
                          </a:solidFill>
                          <a:effectLst/>
                        </a:rPr>
                        <a:t>patadas,,	pisones,</a:t>
                      </a:r>
                    </a:p>
                    <a:p>
                      <a:pPr marL="90488" marR="0" lvl="0" indent="0" algn="just" defTabSz="914400" rtl="0" eaLnBrk="1" fontAlgn="base" latinLnBrk="0" hangingPunct="1">
                        <a:lnSpc>
                          <a:spcPct val="99000"/>
                        </a:lnSpc>
                        <a:spcBef>
                          <a:spcPts val="75"/>
                        </a:spcBef>
                        <a:spcAft>
                          <a:spcPct val="0"/>
                        </a:spcAft>
                        <a:buClrTx/>
                        <a:buSzTx/>
                        <a:buFontTx/>
                        <a:buNone/>
                        <a:tabLst>
                          <a:tab pos="1947863" algn="l"/>
                        </a:tabLst>
                      </a:pPr>
                      <a:r>
                        <a:rPr kumimoji="0" lang="es-CO" altLang="es-CO" sz="1800" b="0" u="none" strike="noStrike" cap="none" normalizeH="0" baseline="0" dirty="0">
                          <a:ln>
                            <a:noFill/>
                          </a:ln>
                          <a:solidFill>
                            <a:schemeClr val="tx1"/>
                          </a:solidFill>
                          <a:effectLst/>
                        </a:rPr>
                        <a:t>empujones, mordiscos,  coscorrones, </a:t>
                      </a:r>
                      <a:r>
                        <a:rPr kumimoji="0" lang="es-CO" altLang="es-CO" sz="1800" b="0" u="none" strike="noStrike" cap="none" normalizeH="0" baseline="0" dirty="0" err="1">
                          <a:ln>
                            <a:noFill/>
                          </a:ln>
                          <a:solidFill>
                            <a:schemeClr val="tx1"/>
                          </a:solidFill>
                          <a:effectLst/>
                        </a:rPr>
                        <a:t>rasgun</a:t>
                      </a:r>
                      <a:r>
                        <a:rPr kumimoji="0" lang="es-CO" altLang="es-CO" sz="2700" b="0" u="none" strike="noStrike" cap="none" normalizeH="0" baseline="3000" dirty="0" err="1">
                          <a:ln>
                            <a:noFill/>
                          </a:ln>
                          <a:solidFill>
                            <a:schemeClr val="tx1"/>
                          </a:solidFill>
                          <a:effectLst/>
                        </a:rPr>
                        <a:t>̃</a:t>
                      </a:r>
                      <a:r>
                        <a:rPr kumimoji="0" lang="es-CO" altLang="es-CO" sz="1800" b="0" u="none" strike="noStrike" cap="none" normalizeH="0" baseline="0" dirty="0" err="1">
                          <a:ln>
                            <a:noFill/>
                          </a:ln>
                          <a:solidFill>
                            <a:schemeClr val="tx1"/>
                          </a:solidFill>
                          <a:effectLst/>
                        </a:rPr>
                        <a:t>os</a:t>
                      </a:r>
                      <a:r>
                        <a:rPr kumimoji="0" lang="es-CO" altLang="es-CO" sz="1800" b="0" u="none" strike="noStrike" cap="none" normalizeH="0" baseline="0" dirty="0">
                          <a:ln>
                            <a:noFill/>
                          </a:ln>
                          <a:solidFill>
                            <a:schemeClr val="tx1"/>
                          </a:solidFill>
                          <a:effectLst/>
                        </a:rPr>
                        <a:t>,  halar el cabello o las  orejas, asfixiar, entre otros.</a:t>
                      </a:r>
                      <a:endParaRPr kumimoji="0" lang="es-CO" altLang="es-CO" sz="1800" b="0" i="0" u="none" strike="noStrike" cap="none" normalizeH="0" baseline="0" dirty="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94615" marB="0" horzOverflow="overflow"/>
                </a:tc>
                <a:extLst>
                  <a:ext uri="{0D108BD9-81ED-4DB2-BD59-A6C34878D82A}">
                    <a16:rowId xmlns:a16="http://schemas.microsoft.com/office/drawing/2014/main" val="1771984289"/>
                  </a:ext>
                </a:extLst>
              </a:tr>
              <a:tr h="94456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1563"/>
                        </a:spcBef>
                        <a:spcAft>
                          <a:spcPct val="0"/>
                        </a:spcAft>
                        <a:buClrTx/>
                        <a:buSzTx/>
                        <a:buFontTx/>
                        <a:buNone/>
                        <a:tabLst/>
                      </a:pPr>
                      <a:r>
                        <a:rPr kumimoji="0" lang="es-CO" altLang="es-CO" sz="1800" b="1" u="none" strike="noStrike" cap="none" normalizeH="0" baseline="0">
                          <a:ln>
                            <a:noFill/>
                          </a:ln>
                          <a:solidFill>
                            <a:schemeClr val="tx1"/>
                          </a:solidFill>
                          <a:effectLst/>
                        </a:rPr>
                        <a:t>Objetos</a:t>
                      </a:r>
                      <a:endParaRPr kumimoji="0" lang="es-CO" altLang="es-CO" sz="18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198120" marB="0" horzOverflow="overflow"/>
                </a:tc>
                <a:tc>
                  <a:txBody>
                    <a:bodyPr/>
                    <a:lstStyle>
                      <a:lvl1pPr marL="90488">
                        <a:lnSpc>
                          <a:spcPct val="90000"/>
                        </a:lnSpc>
                        <a:spcBef>
                          <a:spcPts val="1000"/>
                        </a:spcBef>
                        <a:buFont typeface="Arial" panose="020B0604020202020204" pitchFamily="34" charset="0"/>
                        <a:tabLst>
                          <a:tab pos="2084388" algn="l"/>
                        </a:tabLst>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tabLst>
                          <a:tab pos="2084388" algn="l"/>
                        </a:tabLst>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tabLst>
                          <a:tab pos="2084388" algn="l"/>
                        </a:tabLst>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tabLst>
                          <a:tab pos="2084388" algn="l"/>
                        </a:tabLst>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tabLst>
                          <a:tab pos="2084388" algn="l"/>
                        </a:tabLst>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tabLst>
                          <a:tab pos="2084388" algn="l"/>
                        </a:tabLst>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tabLst>
                          <a:tab pos="2084388" algn="l"/>
                        </a:tabLst>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tabLst>
                          <a:tab pos="2084388" algn="l"/>
                        </a:tabLst>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tabLst>
                          <a:tab pos="2084388" algn="l"/>
                        </a:tabLst>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ct val="99000"/>
                        </a:lnSpc>
                        <a:spcBef>
                          <a:spcPts val="500"/>
                        </a:spcBef>
                        <a:spcAft>
                          <a:spcPct val="0"/>
                        </a:spcAft>
                        <a:buClrTx/>
                        <a:buSzTx/>
                        <a:buFontTx/>
                        <a:buNone/>
                        <a:tabLst>
                          <a:tab pos="2084388" algn="l"/>
                        </a:tabLst>
                      </a:pPr>
                      <a:r>
                        <a:rPr kumimoji="0" lang="es-CO" altLang="es-CO" sz="1800" b="0" u="none" strike="noStrike" cap="none" normalizeH="0" baseline="0">
                          <a:ln>
                            <a:noFill/>
                          </a:ln>
                          <a:solidFill>
                            <a:schemeClr val="tx1"/>
                          </a:solidFill>
                          <a:effectLst/>
                        </a:rPr>
                        <a:t>Palos, correas, cables,  zapatos,	cigarrillos,  plancha, vara, entre otros.</a:t>
                      </a:r>
                      <a:endParaRPr kumimoji="0" lang="es-CO" altLang="es-CO" sz="18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62865" marB="0" horzOverflow="overflow"/>
                </a:tc>
                <a:extLst>
                  <a:ext uri="{0D108BD9-81ED-4DB2-BD59-A6C34878D82A}">
                    <a16:rowId xmlns:a16="http://schemas.microsoft.com/office/drawing/2014/main" val="3360053374"/>
                  </a:ext>
                </a:extLst>
              </a:tr>
              <a:tr h="6604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1513"/>
                        </a:spcBef>
                        <a:spcAft>
                          <a:spcPct val="0"/>
                        </a:spcAft>
                        <a:buClrTx/>
                        <a:buSzTx/>
                        <a:buFontTx/>
                        <a:buNone/>
                        <a:tabLst/>
                      </a:pPr>
                      <a:r>
                        <a:rPr kumimoji="0" lang="es-CO" altLang="es-CO" sz="1800" b="1" u="none" strike="noStrike" cap="none" normalizeH="0" baseline="0">
                          <a:ln>
                            <a:noFill/>
                          </a:ln>
                          <a:solidFill>
                            <a:schemeClr val="tx1"/>
                          </a:solidFill>
                          <a:effectLst/>
                        </a:rPr>
                        <a:t>Armas</a:t>
                      </a:r>
                      <a:endParaRPr kumimoji="0" lang="es-CO" altLang="es-CO" sz="18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192405" marB="0" horzOverflow="overflow"/>
                </a:tc>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l" defTabSz="914400" rtl="0" eaLnBrk="1" fontAlgn="base" latinLnBrk="0" hangingPunct="1">
                        <a:lnSpc>
                          <a:spcPts val="2113"/>
                        </a:lnSpc>
                        <a:spcBef>
                          <a:spcPts val="550"/>
                        </a:spcBef>
                        <a:spcAft>
                          <a:spcPct val="0"/>
                        </a:spcAft>
                        <a:buClrTx/>
                        <a:buSzTx/>
                        <a:buFontTx/>
                        <a:buNone/>
                        <a:tabLst/>
                      </a:pPr>
                      <a:r>
                        <a:rPr kumimoji="0" lang="es-CO" altLang="es-CO" sz="1800" b="0" u="none" strike="noStrike" cap="none" normalizeH="0" baseline="0">
                          <a:ln>
                            <a:noFill/>
                          </a:ln>
                          <a:solidFill>
                            <a:schemeClr val="tx1"/>
                          </a:solidFill>
                          <a:effectLst/>
                        </a:rPr>
                        <a:t>Armas blanca y armas de  fuego.</a:t>
                      </a:r>
                      <a:endParaRPr kumimoji="0" lang="es-CO" altLang="es-CO" sz="18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69850" marB="0" horzOverflow="overflow"/>
                </a:tc>
                <a:extLst>
                  <a:ext uri="{0D108BD9-81ED-4DB2-BD59-A6C34878D82A}">
                    <a16:rowId xmlns:a16="http://schemas.microsoft.com/office/drawing/2014/main" val="3092585389"/>
                  </a:ext>
                </a:extLst>
              </a:tr>
              <a:tr h="1228725">
                <a:tc>
                  <a:txBody>
                    <a:bodyPr/>
                    <a:lstStyle>
                      <a:lvl1pPr marL="2651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265113" marR="0" lvl="0" indent="0" algn="ctr" defTabSz="914400" rtl="0" eaLnBrk="1" fontAlgn="base" latinLnBrk="0" hangingPunct="1">
                        <a:lnSpc>
                          <a:spcPct val="99000"/>
                        </a:lnSpc>
                        <a:spcBef>
                          <a:spcPts val="1613"/>
                        </a:spcBef>
                        <a:spcAft>
                          <a:spcPct val="0"/>
                        </a:spcAft>
                        <a:buClrTx/>
                        <a:buSzTx/>
                        <a:buFontTx/>
                        <a:buNone/>
                        <a:tabLst/>
                      </a:pPr>
                      <a:r>
                        <a:rPr kumimoji="0" lang="es-CO" altLang="es-CO" sz="1800" b="1" u="none" strike="noStrike" cap="none" normalizeH="0" baseline="0">
                          <a:ln>
                            <a:noFill/>
                          </a:ln>
                          <a:solidFill>
                            <a:schemeClr val="tx1"/>
                          </a:solidFill>
                          <a:effectLst/>
                        </a:rPr>
                        <a:t>Sustancias,  agentes  qui</a:t>
                      </a:r>
                      <a:r>
                        <a:rPr kumimoji="0" lang="es-CO" altLang="es-CO" sz="2700" b="1" u="none" strike="noStrike" cap="none" normalizeH="0" baseline="3000">
                          <a:ln>
                            <a:noFill/>
                          </a:ln>
                          <a:solidFill>
                            <a:schemeClr val="tx1"/>
                          </a:solidFill>
                          <a:effectLst/>
                        </a:rPr>
                        <a:t>́</a:t>
                      </a:r>
                      <a:r>
                        <a:rPr kumimoji="0" lang="es-CO" altLang="es-CO" sz="1800" b="1" u="none" strike="noStrike" cap="none" normalizeH="0" baseline="0">
                          <a:ln>
                            <a:noFill/>
                          </a:ln>
                          <a:solidFill>
                            <a:schemeClr val="tx1"/>
                          </a:solidFill>
                          <a:effectLst/>
                        </a:rPr>
                        <a:t>micos</a:t>
                      </a:r>
                      <a:endParaRPr kumimoji="0" lang="es-CO" altLang="es-CO" sz="1800" b="0" i="0" u="none" strike="noStrike" cap="none" normalizeH="0" baseline="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204470" marB="0" horzOverflow="overflow"/>
                </a:tc>
                <a:tc>
                  <a:txBody>
                    <a:bodyPr/>
                    <a:lstStyle>
                      <a:lvl1pPr marL="90488">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90488" marR="0" lvl="0" indent="0" algn="just" defTabSz="914400" rtl="0" eaLnBrk="1" fontAlgn="base" latinLnBrk="0" hangingPunct="1">
                        <a:lnSpc>
                          <a:spcPct val="99000"/>
                        </a:lnSpc>
                        <a:spcBef>
                          <a:spcPts val="1613"/>
                        </a:spcBef>
                        <a:spcAft>
                          <a:spcPct val="0"/>
                        </a:spcAft>
                        <a:buClrTx/>
                        <a:buSzTx/>
                        <a:buFontTx/>
                        <a:buNone/>
                        <a:tabLst/>
                      </a:pPr>
                      <a:r>
                        <a:rPr kumimoji="0" lang="es-CO" altLang="es-CO" sz="1800" b="0" u="none" strike="noStrike" cap="none" normalizeH="0" baseline="0" dirty="0">
                          <a:ln>
                            <a:noFill/>
                          </a:ln>
                          <a:solidFill>
                            <a:schemeClr val="tx1"/>
                          </a:solidFill>
                          <a:effectLst/>
                        </a:rPr>
                        <a:t>Agua o </a:t>
                      </a:r>
                      <a:r>
                        <a:rPr kumimoji="0" lang="es-CO" altLang="es-CO" sz="1800" b="0" u="none" strike="noStrike" cap="none" normalizeH="0" baseline="0" dirty="0" err="1">
                          <a:ln>
                            <a:noFill/>
                          </a:ln>
                          <a:solidFill>
                            <a:schemeClr val="tx1"/>
                          </a:solidFill>
                          <a:effectLst/>
                        </a:rPr>
                        <a:t>li</a:t>
                      </a:r>
                      <a:r>
                        <a:rPr kumimoji="0" lang="es-CO" altLang="es-CO" sz="2700" b="0" u="none" strike="noStrike" cap="none" normalizeH="0" baseline="3000" dirty="0" err="1">
                          <a:ln>
                            <a:noFill/>
                          </a:ln>
                          <a:solidFill>
                            <a:schemeClr val="tx1"/>
                          </a:solidFill>
                          <a:effectLst/>
                        </a:rPr>
                        <a:t>́</a:t>
                      </a:r>
                      <a:r>
                        <a:rPr kumimoji="0" lang="es-CO" altLang="es-CO" sz="1800" b="0" u="none" strike="noStrike" cap="none" normalizeH="0" baseline="0" dirty="0" err="1">
                          <a:ln>
                            <a:noFill/>
                          </a:ln>
                          <a:solidFill>
                            <a:schemeClr val="tx1"/>
                          </a:solidFill>
                          <a:effectLst/>
                        </a:rPr>
                        <a:t>quidos</a:t>
                      </a:r>
                      <a:r>
                        <a:rPr kumimoji="0" lang="es-CO" altLang="es-CO" sz="1800" b="0" u="none" strike="noStrike" cap="none" normalizeH="0" baseline="0" dirty="0">
                          <a:ln>
                            <a:noFill/>
                          </a:ln>
                          <a:solidFill>
                            <a:schemeClr val="tx1"/>
                          </a:solidFill>
                          <a:effectLst/>
                        </a:rPr>
                        <a:t> muy </a:t>
                      </a:r>
                      <a:r>
                        <a:rPr kumimoji="0" lang="es-CO" altLang="es-CO" sz="1800" b="0" u="none" strike="noStrike" cap="none" normalizeH="0" baseline="0" dirty="0" err="1">
                          <a:ln>
                            <a:noFill/>
                          </a:ln>
                          <a:solidFill>
                            <a:schemeClr val="tx1"/>
                          </a:solidFill>
                          <a:effectLst/>
                        </a:rPr>
                        <a:t>frios</a:t>
                      </a:r>
                      <a:r>
                        <a:rPr kumimoji="0" lang="es-CO" altLang="es-CO" sz="1800" b="0" u="none" strike="noStrike" cap="none" normalizeH="0" baseline="0" dirty="0">
                          <a:ln>
                            <a:noFill/>
                          </a:ln>
                          <a:solidFill>
                            <a:schemeClr val="tx1"/>
                          </a:solidFill>
                          <a:effectLst/>
                        </a:rPr>
                        <a:t> o  calientes, ácidos, entre  otros.</a:t>
                      </a:r>
                      <a:endParaRPr kumimoji="0" lang="es-CO" altLang="es-CO" sz="1800" b="0" i="0" u="none" strike="noStrike" cap="none" normalizeH="0" baseline="0" dirty="0">
                        <a:ln>
                          <a:noFill/>
                        </a:ln>
                        <a:solidFill>
                          <a:schemeClr val="tx1"/>
                        </a:solidFill>
                        <a:effectLst/>
                        <a:latin typeface="Century Gothic" panose="020B0502020202020204" pitchFamily="34" charset="0"/>
                        <a:ea typeface="Century Gothic" panose="020B0502020202020204" pitchFamily="34" charset="0"/>
                        <a:cs typeface="Century Gothic" panose="020B0502020202020204" pitchFamily="34" charset="0"/>
                      </a:endParaRPr>
                    </a:p>
                  </a:txBody>
                  <a:tcPr marL="0" marR="0" marT="204470" marB="0" horzOverflow="overflow"/>
                </a:tc>
                <a:extLst>
                  <a:ext uri="{0D108BD9-81ED-4DB2-BD59-A6C34878D82A}">
                    <a16:rowId xmlns:a16="http://schemas.microsoft.com/office/drawing/2014/main" val="2239826525"/>
                  </a:ext>
                </a:extLst>
              </a:tr>
            </a:tbl>
          </a:graphicData>
        </a:graphic>
      </p:graphicFrame>
      <p:sp>
        <p:nvSpPr>
          <p:cNvPr id="6164" name="object 16">
            <a:extLst>
              <a:ext uri="{FF2B5EF4-FFF2-40B4-BE49-F238E27FC236}">
                <a16:creationId xmlns:a16="http://schemas.microsoft.com/office/drawing/2014/main" id="{B63CA806-8B7D-4815-AFE0-627AA66C2FEB}"/>
              </a:ext>
            </a:extLst>
          </p:cNvPr>
          <p:cNvSpPr txBox="1">
            <a:spLocks noChangeArrowheads="1"/>
          </p:cNvSpPr>
          <p:nvPr/>
        </p:nvSpPr>
        <p:spPr bwMode="auto">
          <a:xfrm>
            <a:off x="8029575" y="2979738"/>
            <a:ext cx="152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ts val="100"/>
              </a:spcBef>
              <a:spcAft>
                <a:spcPct val="0"/>
              </a:spcAft>
              <a:buClrTx/>
              <a:buSzTx/>
              <a:buFontTx/>
              <a:buNone/>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el</a:t>
            </a:r>
          </a:p>
        </p:txBody>
      </p:sp>
      <p:sp>
        <p:nvSpPr>
          <p:cNvPr id="6165" name="CuadroTexto 22">
            <a:extLst>
              <a:ext uri="{FF2B5EF4-FFF2-40B4-BE49-F238E27FC236}">
                <a16:creationId xmlns:a16="http://schemas.microsoft.com/office/drawing/2014/main" id="{713F3672-83BE-4C5E-9E16-E382E9E7D0F4}"/>
              </a:ext>
            </a:extLst>
          </p:cNvPr>
          <p:cNvSpPr txBox="1">
            <a:spLocks noChangeArrowheads="1"/>
          </p:cNvSpPr>
          <p:nvPr/>
        </p:nvSpPr>
        <p:spPr bwMode="auto">
          <a:xfrm>
            <a:off x="858838" y="898525"/>
            <a:ext cx="42433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2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Es ejecutada a través de:  </a:t>
            </a:r>
          </a:p>
        </p:txBody>
      </p:sp>
      <p:grpSp>
        <p:nvGrpSpPr>
          <p:cNvPr id="6166" name="Grupo 25">
            <a:extLst>
              <a:ext uri="{FF2B5EF4-FFF2-40B4-BE49-F238E27FC236}">
                <a16:creationId xmlns:a16="http://schemas.microsoft.com/office/drawing/2014/main" id="{84C0C492-953D-4497-901C-C6B1CBF8CE4F}"/>
              </a:ext>
            </a:extLst>
          </p:cNvPr>
          <p:cNvGrpSpPr>
            <a:grpSpLocks/>
          </p:cNvGrpSpPr>
          <p:nvPr/>
        </p:nvGrpSpPr>
        <p:grpSpPr bwMode="auto">
          <a:xfrm>
            <a:off x="6324600" y="898525"/>
            <a:ext cx="4843463" cy="5359400"/>
            <a:chOff x="6781800" y="899048"/>
            <a:chExt cx="4843780" cy="5359320"/>
          </a:xfrm>
        </p:grpSpPr>
        <p:grpSp>
          <p:nvGrpSpPr>
            <p:cNvPr id="6167" name="object 6">
              <a:extLst>
                <a:ext uri="{FF2B5EF4-FFF2-40B4-BE49-F238E27FC236}">
                  <a16:creationId xmlns:a16="http://schemas.microsoft.com/office/drawing/2014/main" id="{1539E921-E417-450B-92E8-4E4CE57ACD5A}"/>
                </a:ext>
              </a:extLst>
            </p:cNvPr>
            <p:cNvGrpSpPr>
              <a:grpSpLocks/>
            </p:cNvGrpSpPr>
            <p:nvPr/>
          </p:nvGrpSpPr>
          <p:grpSpPr bwMode="auto">
            <a:xfrm>
              <a:off x="6781800" y="4357179"/>
              <a:ext cx="4843780" cy="1901189"/>
              <a:chOff x="6781800" y="4357179"/>
              <a:chExt cx="4843780" cy="1901189"/>
            </a:xfrm>
          </p:grpSpPr>
          <p:sp>
            <p:nvSpPr>
              <p:cNvPr id="6181" name="object 7">
                <a:extLst>
                  <a:ext uri="{FF2B5EF4-FFF2-40B4-BE49-F238E27FC236}">
                    <a16:creationId xmlns:a16="http://schemas.microsoft.com/office/drawing/2014/main" id="{2A88C47C-3D26-4715-8998-0FB8C44BB7DF}"/>
                  </a:ext>
                </a:extLst>
              </p:cNvPr>
              <p:cNvSpPr>
                <a:spLocks/>
              </p:cNvSpPr>
              <p:nvPr/>
            </p:nvSpPr>
            <p:spPr bwMode="auto">
              <a:xfrm>
                <a:off x="6786562" y="4361941"/>
                <a:ext cx="4834255" cy="1891664"/>
              </a:xfrm>
              <a:custGeom>
                <a:avLst/>
                <a:gdLst>
                  <a:gd name="T0" fmla="*/ 4833937 w 4834255"/>
                  <a:gd name="T1" fmla="*/ 0 h 1891664"/>
                  <a:gd name="T2" fmla="*/ 0 w 4834255"/>
                  <a:gd name="T3" fmla="*/ 0 h 1891664"/>
                  <a:gd name="T4" fmla="*/ 0 w 4834255"/>
                  <a:gd name="T5" fmla="*/ 1891414 h 1891664"/>
                  <a:gd name="T6" fmla="*/ 4833937 w 4834255"/>
                  <a:gd name="T7" fmla="*/ 1891414 h 1891664"/>
                  <a:gd name="T8" fmla="*/ 4833937 w 4834255"/>
                  <a:gd name="T9" fmla="*/ 0 h 1891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34255" h="1891664">
                    <a:moveTo>
                      <a:pt x="4833937" y="0"/>
                    </a:moveTo>
                    <a:lnTo>
                      <a:pt x="0" y="0"/>
                    </a:lnTo>
                    <a:lnTo>
                      <a:pt x="0" y="1891414"/>
                    </a:lnTo>
                    <a:lnTo>
                      <a:pt x="4833937" y="1891414"/>
                    </a:lnTo>
                    <a:lnTo>
                      <a:pt x="4833937" y="0"/>
                    </a:lnTo>
                    <a:close/>
                  </a:path>
                </a:pathLst>
              </a:custGeom>
              <a:solidFill>
                <a:srgbClr val="C5E0B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82" name="object 8">
                <a:extLst>
                  <a:ext uri="{FF2B5EF4-FFF2-40B4-BE49-F238E27FC236}">
                    <a16:creationId xmlns:a16="http://schemas.microsoft.com/office/drawing/2014/main" id="{C9C4D397-AA1A-4554-9D76-409959E6F81F}"/>
                  </a:ext>
                </a:extLst>
              </p:cNvPr>
              <p:cNvSpPr>
                <a:spLocks/>
              </p:cNvSpPr>
              <p:nvPr/>
            </p:nvSpPr>
            <p:spPr bwMode="auto">
              <a:xfrm>
                <a:off x="6786562" y="4361941"/>
                <a:ext cx="4834255" cy="1891664"/>
              </a:xfrm>
              <a:custGeom>
                <a:avLst/>
                <a:gdLst>
                  <a:gd name="T0" fmla="*/ 0 w 4834255"/>
                  <a:gd name="T1" fmla="*/ 0 h 1891664"/>
                  <a:gd name="T2" fmla="*/ 4833937 w 4834255"/>
                  <a:gd name="T3" fmla="*/ 0 h 1891664"/>
                  <a:gd name="T4" fmla="*/ 4833937 w 4834255"/>
                  <a:gd name="T5" fmla="*/ 1891415 h 1891664"/>
                  <a:gd name="T6" fmla="*/ 0 w 4834255"/>
                  <a:gd name="T7" fmla="*/ 1891415 h 1891664"/>
                  <a:gd name="T8" fmla="*/ 0 w 4834255"/>
                  <a:gd name="T9" fmla="*/ 0 h 1891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34255" h="1891664">
                    <a:moveTo>
                      <a:pt x="0" y="0"/>
                    </a:moveTo>
                    <a:lnTo>
                      <a:pt x="4833937" y="0"/>
                    </a:lnTo>
                    <a:lnTo>
                      <a:pt x="4833937" y="1891415"/>
                    </a:lnTo>
                    <a:lnTo>
                      <a:pt x="0" y="1891415"/>
                    </a:lnTo>
                    <a:lnTo>
                      <a:pt x="0" y="0"/>
                    </a:lnTo>
                    <a:close/>
                  </a:path>
                </a:pathLst>
              </a:custGeom>
              <a:noFill/>
              <a:ln w="9525">
                <a:solidFill>
                  <a:srgbClr val="70A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6168" name="object 9">
              <a:extLst>
                <a:ext uri="{FF2B5EF4-FFF2-40B4-BE49-F238E27FC236}">
                  <a16:creationId xmlns:a16="http://schemas.microsoft.com/office/drawing/2014/main" id="{EC0FD49D-0519-4826-BB02-48E5530E9B2E}"/>
                </a:ext>
              </a:extLst>
            </p:cNvPr>
            <p:cNvSpPr txBox="1">
              <a:spLocks noChangeArrowheads="1"/>
            </p:cNvSpPr>
            <p:nvPr/>
          </p:nvSpPr>
          <p:spPr bwMode="auto">
            <a:xfrm>
              <a:off x="6878644" y="4362921"/>
              <a:ext cx="4662792" cy="110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08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148000"/>
                </a:lnSpc>
                <a:spcBef>
                  <a:spcPts val="38"/>
                </a:spcBef>
                <a:spcAft>
                  <a:spcPct val="0"/>
                </a:spcAft>
                <a:buClrTx/>
                <a:buSzTx/>
                <a:buFontTx/>
                <a:buNone/>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Las convergencias de estos dos elementos  configuran al castigo corporal como una  practica que</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6169" name="object 10">
              <a:extLst>
                <a:ext uri="{FF2B5EF4-FFF2-40B4-BE49-F238E27FC236}">
                  <a16:creationId xmlns:a16="http://schemas.microsoft.com/office/drawing/2014/main" id="{19F04C93-A73E-4C04-9C0E-642D2EE54AC9}"/>
                </a:ext>
              </a:extLst>
            </p:cNvPr>
            <p:cNvSpPr txBox="1">
              <a:spLocks noChangeArrowheads="1"/>
            </p:cNvSpPr>
            <p:nvPr/>
          </p:nvSpPr>
          <p:spPr bwMode="auto">
            <a:xfrm>
              <a:off x="6878644" y="5069349"/>
              <a:ext cx="3032323" cy="76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indent="1654175">
                <a:lnSpc>
                  <a:spcPct val="90000"/>
                </a:lnSpc>
                <a:spcBef>
                  <a:spcPts val="1000"/>
                </a:spcBef>
                <a:buFont typeface="Arial" panose="020B0604020202020204" pitchFamily="34" charset="0"/>
                <a:buChar char="•"/>
                <a:tabLst>
                  <a:tab pos="1198563" algn="l"/>
                  <a:tab pos="1751013" algn="l"/>
                  <a:tab pos="2282825" algn="l"/>
                  <a:tab pos="23114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198563" algn="l"/>
                  <a:tab pos="1751013" algn="l"/>
                  <a:tab pos="2282825" algn="l"/>
                  <a:tab pos="23114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198563" algn="l"/>
                  <a:tab pos="1751013" algn="l"/>
                  <a:tab pos="2282825" algn="l"/>
                  <a:tab pos="23114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198563" algn="l"/>
                  <a:tab pos="1751013" algn="l"/>
                  <a:tab pos="2282825" algn="l"/>
                  <a:tab pos="23114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198563" algn="l"/>
                  <a:tab pos="1751013" algn="l"/>
                  <a:tab pos="2282825" algn="l"/>
                  <a:tab pos="23114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198563" algn="l"/>
                  <a:tab pos="1751013" algn="l"/>
                  <a:tab pos="2282825" algn="l"/>
                  <a:tab pos="23114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198563" algn="l"/>
                  <a:tab pos="1751013" algn="l"/>
                  <a:tab pos="2282825" algn="l"/>
                  <a:tab pos="23114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198563" algn="l"/>
                  <a:tab pos="1751013" algn="l"/>
                  <a:tab pos="2282825" algn="l"/>
                  <a:tab pos="23114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198563" algn="l"/>
                  <a:tab pos="1751013" algn="l"/>
                  <a:tab pos="2282825" algn="l"/>
                  <a:tab pos="2311400" algn="l"/>
                </a:tabLst>
                <a:defRPr>
                  <a:solidFill>
                    <a:schemeClr val="tx1"/>
                  </a:solidFill>
                  <a:latin typeface="Calibri" panose="020F0502020204030204" pitchFamily="34" charset="0"/>
                </a:defRPr>
              </a:lvl9pPr>
            </a:lstStyle>
            <a:p>
              <a:pPr marL="0" marR="0" lvl="0" indent="1654175" algn="l" defTabSz="914400" rtl="0" eaLnBrk="0" fontAlgn="base" latinLnBrk="0" hangingPunct="0">
                <a:lnSpc>
                  <a:spcPct val="151000"/>
                </a:lnSpc>
                <a:spcBef>
                  <a:spcPts val="100"/>
                </a:spcBef>
                <a:spcAft>
                  <a:spcPct val="0"/>
                </a:spcAft>
                <a:buClrTx/>
                <a:buSzTx/>
                <a:buFontTx/>
                <a:buNone/>
                <a:tabLst>
                  <a:tab pos="1198563" algn="l"/>
                  <a:tab pos="1751013" algn="l"/>
                  <a:tab pos="2282825" algn="l"/>
                  <a:tab pos="2311400" algn="l"/>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más	vulnera  humanos	de	las		niñas,</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6170" name="object 11">
              <a:extLst>
                <a:ext uri="{FF2B5EF4-FFF2-40B4-BE49-F238E27FC236}">
                  <a16:creationId xmlns:a16="http://schemas.microsoft.com/office/drawing/2014/main" id="{DCBCEB60-A2D1-4BEC-8D7B-924CBC5B81CB}"/>
                </a:ext>
              </a:extLst>
            </p:cNvPr>
            <p:cNvSpPr txBox="1">
              <a:spLocks noChangeArrowheads="1"/>
            </p:cNvSpPr>
            <p:nvPr/>
          </p:nvSpPr>
          <p:spPr bwMode="auto">
            <a:xfrm>
              <a:off x="10052264" y="5069349"/>
              <a:ext cx="1568553" cy="7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indent="60325">
                <a:lnSpc>
                  <a:spcPct val="90000"/>
                </a:lnSpc>
                <a:spcBef>
                  <a:spcPts val="1000"/>
                </a:spcBef>
                <a:buFont typeface="Arial" panose="020B0604020202020204" pitchFamily="34" charset="0"/>
                <a:buChar char="•"/>
                <a:tabLst>
                  <a:tab pos="5445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5445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445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445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445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445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445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445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44513" algn="l"/>
                </a:tabLst>
                <a:defRPr>
                  <a:solidFill>
                    <a:schemeClr val="tx1"/>
                  </a:solidFill>
                  <a:latin typeface="Calibri" panose="020F0502020204030204" pitchFamily="34" charset="0"/>
                </a:defRPr>
              </a:lvl9pPr>
            </a:lstStyle>
            <a:p>
              <a:pPr marL="0" marR="0" lvl="0" indent="60325" algn="l" defTabSz="914400" rtl="0" eaLnBrk="0" fontAlgn="base" latinLnBrk="0" hangingPunct="0">
                <a:lnSpc>
                  <a:spcPct val="151000"/>
                </a:lnSpc>
                <a:spcBef>
                  <a:spcPts val="100"/>
                </a:spcBef>
                <a:spcAft>
                  <a:spcPct val="0"/>
                </a:spcAft>
                <a:buClrTx/>
                <a:buSzTx/>
                <a:buFontTx/>
                <a:buNone/>
                <a:tabLst>
                  <a:tab pos="544513" algn="l"/>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los	derechos  los niños      y</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3" name="object 13">
              <a:extLst>
                <a:ext uri="{FF2B5EF4-FFF2-40B4-BE49-F238E27FC236}">
                  <a16:creationId xmlns:a16="http://schemas.microsoft.com/office/drawing/2014/main" id="{10256744-3C38-4674-9AB4-6453BFEE628A}"/>
                </a:ext>
              </a:extLst>
            </p:cNvPr>
            <p:cNvSpPr txBox="1"/>
            <p:nvPr/>
          </p:nvSpPr>
          <p:spPr>
            <a:xfrm>
              <a:off x="6878644" y="5931348"/>
              <a:ext cx="1398679" cy="269871"/>
            </a:xfrm>
            <a:prstGeom prst="rect">
              <a:avLst/>
            </a:prstGeom>
          </p:spPr>
          <p:txBody>
            <a:bodyPr lIns="0" tIns="12700" rIns="0" bIns="0">
              <a:spAutoFit/>
            </a:bodyPr>
            <a:lstStyle/>
            <a:p>
              <a:pPr marL="0" marR="0" lvl="0" indent="0" algn="l" defTabSz="914400" rtl="0" eaLnBrk="0" fontAlgn="base" latinLnBrk="0" hangingPunct="0">
                <a:lnSpc>
                  <a:spcPct val="100000"/>
                </a:lnSpc>
                <a:spcBef>
                  <a:spcPts val="100"/>
                </a:spcBef>
                <a:spcAft>
                  <a:spcPct val="0"/>
                </a:spcAft>
                <a:buClrTx/>
                <a:buSzTx/>
                <a:buFontTx/>
                <a:buNone/>
                <a:tabLst/>
                <a:defRPr/>
              </a:pPr>
              <a:r>
                <a:rPr kumimoji="0" sz="1600" b="1" i="0" u="none" strike="noStrike" kern="1200" cap="none" spc="-5" normalizeH="0" baseline="0" noProof="0">
                  <a:ln>
                    <a:noFill/>
                  </a:ln>
                  <a:solidFill>
                    <a:prstClr val="black"/>
                  </a:solidFill>
                  <a:effectLst/>
                  <a:uLnTx/>
                  <a:uFillTx/>
                  <a:latin typeface="Century Gothic"/>
                  <a:ea typeface="+mn-ea"/>
                  <a:cs typeface="Century Gothic"/>
                </a:rPr>
                <a:t>adolescentes.</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6172" name="object 14">
              <a:extLst>
                <a:ext uri="{FF2B5EF4-FFF2-40B4-BE49-F238E27FC236}">
                  <a16:creationId xmlns:a16="http://schemas.microsoft.com/office/drawing/2014/main" id="{9A2CAE2F-7630-4425-8072-7365FAA4739A}"/>
                </a:ext>
              </a:extLst>
            </p:cNvPr>
            <p:cNvSpPr>
              <a:spLocks/>
            </p:cNvSpPr>
            <p:nvPr/>
          </p:nvSpPr>
          <p:spPr bwMode="auto">
            <a:xfrm>
              <a:off x="6786562" y="2327275"/>
              <a:ext cx="2286000" cy="1767205"/>
            </a:xfrm>
            <a:custGeom>
              <a:avLst/>
              <a:gdLst>
                <a:gd name="T0" fmla="*/ 0 w 2286000"/>
                <a:gd name="T1" fmla="*/ 0 h 1767204"/>
                <a:gd name="T2" fmla="*/ 1485375 w 2286000"/>
                <a:gd name="T3" fmla="*/ 0 h 1767204"/>
                <a:gd name="T4" fmla="*/ 1485375 w 2286000"/>
                <a:gd name="T5" fmla="*/ 662582 h 1767204"/>
                <a:gd name="T6" fmla="*/ 1844278 w 2286000"/>
                <a:gd name="T7" fmla="*/ 662582 h 1767204"/>
                <a:gd name="T8" fmla="*/ 1844278 w 2286000"/>
                <a:gd name="T9" fmla="*/ 441722 h 1767204"/>
                <a:gd name="T10" fmla="*/ 2286000 w 2286000"/>
                <a:gd name="T11" fmla="*/ 883445 h 1767204"/>
                <a:gd name="T12" fmla="*/ 1844278 w 2286000"/>
                <a:gd name="T13" fmla="*/ 1325166 h 1767204"/>
                <a:gd name="T14" fmla="*/ 1844278 w 2286000"/>
                <a:gd name="T15" fmla="*/ 1104306 h 1767204"/>
                <a:gd name="T16" fmla="*/ 1485375 w 2286000"/>
                <a:gd name="T17" fmla="*/ 1104306 h 1767204"/>
                <a:gd name="T18" fmla="*/ 1485375 w 2286000"/>
                <a:gd name="T19" fmla="*/ 1766889 h 1767204"/>
                <a:gd name="T20" fmla="*/ 0 w 2286000"/>
                <a:gd name="T21" fmla="*/ 1766889 h 1767204"/>
                <a:gd name="T22" fmla="*/ 0 w 2286000"/>
                <a:gd name="T23" fmla="*/ 0 h 1767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86000" h="1767204">
                  <a:moveTo>
                    <a:pt x="0" y="0"/>
                  </a:moveTo>
                  <a:lnTo>
                    <a:pt x="1485375" y="0"/>
                  </a:lnTo>
                  <a:lnTo>
                    <a:pt x="1485375" y="662582"/>
                  </a:lnTo>
                  <a:lnTo>
                    <a:pt x="1844278" y="662582"/>
                  </a:lnTo>
                  <a:lnTo>
                    <a:pt x="1844278" y="441722"/>
                  </a:lnTo>
                  <a:lnTo>
                    <a:pt x="2286000" y="883445"/>
                  </a:lnTo>
                  <a:lnTo>
                    <a:pt x="1844278" y="1325165"/>
                  </a:lnTo>
                  <a:lnTo>
                    <a:pt x="1844278" y="1104305"/>
                  </a:lnTo>
                  <a:lnTo>
                    <a:pt x="1485375" y="1104305"/>
                  </a:lnTo>
                  <a:lnTo>
                    <a:pt x="1485375" y="1766888"/>
                  </a:lnTo>
                  <a:lnTo>
                    <a:pt x="0" y="1766888"/>
                  </a:lnTo>
                  <a:lnTo>
                    <a:pt x="0" y="0"/>
                  </a:lnTo>
                  <a:close/>
                </a:path>
              </a:pathLst>
            </a:custGeom>
            <a:noFill/>
            <a:ln w="28575">
              <a:solidFill>
                <a:srgbClr val="70A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73" name="object 15">
              <a:extLst>
                <a:ext uri="{FF2B5EF4-FFF2-40B4-BE49-F238E27FC236}">
                  <a16:creationId xmlns:a16="http://schemas.microsoft.com/office/drawing/2014/main" id="{4BC94433-60F8-4513-A787-ABB0AF9DD804}"/>
                </a:ext>
              </a:extLst>
            </p:cNvPr>
            <p:cNvSpPr txBox="1">
              <a:spLocks noChangeArrowheads="1"/>
            </p:cNvSpPr>
            <p:nvPr/>
          </p:nvSpPr>
          <p:spPr bwMode="auto">
            <a:xfrm>
              <a:off x="6865944" y="2345239"/>
              <a:ext cx="1327237" cy="8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604" rIns="0" bIns="0">
              <a:spAutoFit/>
            </a:bodyPr>
            <a:lstStyle>
              <a:lvl1pPr marL="12700">
                <a:lnSpc>
                  <a:spcPct val="90000"/>
                </a:lnSpc>
                <a:spcBef>
                  <a:spcPts val="1000"/>
                </a:spcBef>
                <a:buFont typeface="Arial" panose="020B0604020202020204" pitchFamily="34" charset="0"/>
                <a:buChar char="•"/>
                <a:tabLst>
                  <a:tab pos="1074738" algn="l"/>
                  <a:tab pos="1196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074738" algn="l"/>
                  <a:tab pos="1196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074738" algn="l"/>
                  <a:tab pos="1196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074738" algn="l"/>
                  <a:tab pos="1196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074738" algn="l"/>
                  <a:tab pos="1196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074738" algn="l"/>
                  <a:tab pos="1196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074738" algn="l"/>
                  <a:tab pos="1196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074738" algn="l"/>
                  <a:tab pos="1196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074738" algn="l"/>
                  <a:tab pos="1196975"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ct val="99000"/>
                </a:lnSpc>
                <a:spcBef>
                  <a:spcPts val="113"/>
                </a:spcBef>
                <a:spcAft>
                  <a:spcPct val="0"/>
                </a:spcAft>
                <a:buClrTx/>
                <a:buSzTx/>
                <a:buFontTx/>
                <a:buNone/>
                <a:tabLst>
                  <a:tab pos="1074738" algn="l"/>
                  <a:tab pos="1196975" algn="l"/>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Intencio</a:t>
              </a:r>
              <a:r>
                <a:rPr kumimoji="0" lang="es-CO" altLang="es-CO"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	de  corregir,  disciplinar		o  castigar</a:t>
              </a:r>
            </a:p>
          </p:txBody>
        </p:sp>
        <p:sp>
          <p:nvSpPr>
            <p:cNvPr id="17" name="object 17">
              <a:extLst>
                <a:ext uri="{FF2B5EF4-FFF2-40B4-BE49-F238E27FC236}">
                  <a16:creationId xmlns:a16="http://schemas.microsoft.com/office/drawing/2014/main" id="{34CE936B-3C21-459C-AF84-66DEDDDCE243}"/>
                </a:ext>
              </a:extLst>
            </p:cNvPr>
            <p:cNvSpPr txBox="1"/>
            <p:nvPr/>
          </p:nvSpPr>
          <p:spPr>
            <a:xfrm>
              <a:off x="6865944" y="3196127"/>
              <a:ext cx="1319298" cy="238121"/>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10" normalizeH="0" baseline="0" noProof="0">
                  <a:ln>
                    <a:noFill/>
                  </a:ln>
                  <a:solidFill>
                    <a:prstClr val="black"/>
                  </a:solidFill>
                  <a:effectLst/>
                  <a:uLnTx/>
                  <a:uFillTx/>
                  <a:latin typeface="Century Gothic"/>
                  <a:ea typeface="+mn-ea"/>
                  <a:cs typeface="Century Gothic"/>
                </a:rPr>
                <a:t>c</a:t>
              </a:r>
              <a:r>
                <a:rPr kumimoji="0" sz="1400" b="0" i="0" u="none" strike="noStrike" kern="1200" cap="none" spc="-5" normalizeH="0" baseline="0" noProof="0">
                  <a:ln>
                    <a:noFill/>
                  </a:ln>
                  <a:solidFill>
                    <a:prstClr val="black"/>
                  </a:solidFill>
                  <a:effectLst/>
                  <a:uLnTx/>
                  <a:uFillTx/>
                  <a:latin typeface="Century Gothic"/>
                  <a:ea typeface="+mn-ea"/>
                  <a:cs typeface="Century Gothic"/>
                </a:rPr>
                <a:t>ompo</a:t>
              </a:r>
              <a:r>
                <a:rPr kumimoji="0" sz="1400" b="0" i="0" u="none" strike="noStrike" kern="1200" cap="none" spc="0" normalizeH="0" baseline="0" noProof="0">
                  <a:ln>
                    <a:noFill/>
                  </a:ln>
                  <a:solidFill>
                    <a:prstClr val="black"/>
                  </a:solidFill>
                  <a:effectLst/>
                  <a:uLnTx/>
                  <a:uFillTx/>
                  <a:latin typeface="Century Gothic"/>
                  <a:ea typeface="+mn-ea"/>
                  <a:cs typeface="Century Gothic"/>
                </a:rPr>
                <a:t>rt</a:t>
              </a:r>
              <a:r>
                <a:rPr kumimoji="0" sz="1400" b="0" i="0" u="none" strike="noStrike" kern="1200" cap="none" spc="-10" normalizeH="0" baseline="0" noProof="0">
                  <a:ln>
                    <a:noFill/>
                  </a:ln>
                  <a:solidFill>
                    <a:prstClr val="black"/>
                  </a:solidFill>
                  <a:effectLst/>
                  <a:uLnTx/>
                  <a:uFillTx/>
                  <a:latin typeface="Century Gothic"/>
                  <a:ea typeface="+mn-ea"/>
                  <a:cs typeface="Century Gothic"/>
                </a:rPr>
                <a:t>a</a:t>
              </a:r>
              <a:r>
                <a:rPr kumimoji="0" sz="1400" b="0" i="0" u="none" strike="noStrike" kern="1200" cap="none" spc="-5" normalizeH="0" baseline="0" noProof="0">
                  <a:ln>
                    <a:noFill/>
                  </a:ln>
                  <a:solidFill>
                    <a:prstClr val="black"/>
                  </a:solidFill>
                  <a:effectLst/>
                  <a:uLnTx/>
                  <a:uFillTx/>
                  <a:latin typeface="Century Gothic"/>
                  <a:ea typeface="+mn-ea"/>
                  <a:cs typeface="Century Gothic"/>
                </a:rPr>
                <a:t>m</a:t>
              </a:r>
              <a:r>
                <a:rPr kumimoji="0" sz="1400" b="0" i="0" u="none" strike="noStrike" kern="1200" cap="none" spc="-10" normalizeH="0" baseline="0" noProof="0">
                  <a:ln>
                    <a:noFill/>
                  </a:ln>
                  <a:solidFill>
                    <a:prstClr val="black"/>
                  </a:solidFill>
                  <a:effectLst/>
                  <a:uLnTx/>
                  <a:uFillTx/>
                  <a:latin typeface="Century Gothic"/>
                  <a:ea typeface="+mn-ea"/>
                  <a:cs typeface="Century Gothic"/>
                </a:rPr>
                <a:t>i</a:t>
              </a:r>
              <a:r>
                <a:rPr kumimoji="0" sz="1400" b="0" i="0" u="none" strike="noStrike" kern="1200" cap="none" spc="0" normalizeH="0" baseline="0" noProof="0">
                  <a:ln>
                    <a:noFill/>
                  </a:ln>
                  <a:solidFill>
                    <a:prstClr val="black"/>
                  </a:solidFill>
                  <a:effectLst/>
                  <a:uLnTx/>
                  <a:uFillTx/>
                  <a:latin typeface="Century Gothic"/>
                  <a:ea typeface="+mn-ea"/>
                  <a:cs typeface="Century Gothic"/>
                </a:rPr>
                <a:t>en</a:t>
              </a:r>
            </a:p>
          </p:txBody>
        </p:sp>
        <p:sp>
          <p:nvSpPr>
            <p:cNvPr id="6175" name="object 18">
              <a:extLst>
                <a:ext uri="{FF2B5EF4-FFF2-40B4-BE49-F238E27FC236}">
                  <a16:creationId xmlns:a16="http://schemas.microsoft.com/office/drawing/2014/main" id="{9EDB3443-611B-4AA4-AE0D-822BBAA67015}"/>
                </a:ext>
              </a:extLst>
            </p:cNvPr>
            <p:cNvSpPr txBox="1">
              <a:spLocks noChangeArrowheads="1"/>
            </p:cNvSpPr>
            <p:nvPr/>
          </p:nvSpPr>
          <p:spPr bwMode="auto">
            <a:xfrm>
              <a:off x="6865944" y="3412023"/>
              <a:ext cx="1327237" cy="65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9845" rIns="0" bIns="0">
              <a:spAutoFit/>
            </a:bodyPr>
            <a:lstStyle>
              <a:lvl1pPr marL="12700">
                <a:lnSpc>
                  <a:spcPct val="90000"/>
                </a:lnSpc>
                <a:spcBef>
                  <a:spcPts val="1000"/>
                </a:spcBef>
                <a:buFont typeface="Arial" panose="020B0604020202020204" pitchFamily="34" charset="0"/>
                <a:buChar char="•"/>
                <a:tabLst>
                  <a:tab pos="11969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1969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1969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1969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1969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1969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1969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1969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196975"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ts val="1575"/>
                </a:lnSpc>
                <a:spcBef>
                  <a:spcPts val="238"/>
                </a:spcBef>
                <a:spcAft>
                  <a:spcPct val="0"/>
                </a:spcAft>
                <a:buClrTx/>
                <a:buSzTx/>
                <a:buFontTx/>
                <a:buNone/>
                <a:tabLst>
                  <a:tab pos="1196975" algn="l"/>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 de la nin</a:t>
              </a:r>
              <a:r>
                <a:rPr kumimoji="0" lang="es-CO" altLang="es-CO"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  nino</a:t>
              </a:r>
              <a:r>
                <a:rPr kumimoji="0" lang="es-CO" altLang="es-CO"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a:t>
              </a:r>
            </a:p>
            <a:p>
              <a:pPr marL="12700" marR="0" lvl="0" indent="0" algn="l" defTabSz="914400" rtl="0" eaLnBrk="0" fontAlgn="base" latinLnBrk="0" hangingPunct="0">
                <a:lnSpc>
                  <a:spcPts val="1675"/>
                </a:lnSpc>
                <a:spcBef>
                  <a:spcPct val="0"/>
                </a:spcBef>
                <a:spcAft>
                  <a:spcPct val="0"/>
                </a:spcAft>
                <a:buClrTx/>
                <a:buSzTx/>
                <a:buFontTx/>
                <a:buNone/>
                <a:tabLst>
                  <a:tab pos="1196975" algn="l"/>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adolescente.</a:t>
              </a:r>
            </a:p>
          </p:txBody>
        </p:sp>
        <p:sp>
          <p:nvSpPr>
            <p:cNvPr id="6176" name="object 19">
              <a:extLst>
                <a:ext uri="{FF2B5EF4-FFF2-40B4-BE49-F238E27FC236}">
                  <a16:creationId xmlns:a16="http://schemas.microsoft.com/office/drawing/2014/main" id="{C9067CC5-C309-4F0F-A070-59A0A6A2843E}"/>
                </a:ext>
              </a:extLst>
            </p:cNvPr>
            <p:cNvSpPr>
              <a:spLocks/>
            </p:cNvSpPr>
            <p:nvPr/>
          </p:nvSpPr>
          <p:spPr bwMode="auto">
            <a:xfrm>
              <a:off x="9242434" y="2327275"/>
              <a:ext cx="2378075" cy="1767205"/>
            </a:xfrm>
            <a:custGeom>
              <a:avLst/>
              <a:gdLst>
                <a:gd name="T0" fmla="*/ 0 w 2378075"/>
                <a:gd name="T1" fmla="*/ 883444 h 1767204"/>
                <a:gd name="T2" fmla="*/ 441722 w 2378075"/>
                <a:gd name="T3" fmla="*/ 441723 h 1767204"/>
                <a:gd name="T4" fmla="*/ 441722 w 2378075"/>
                <a:gd name="T5" fmla="*/ 662582 h 1767204"/>
                <a:gd name="T6" fmla="*/ 832872 w 2378075"/>
                <a:gd name="T7" fmla="*/ 662582 h 1767204"/>
                <a:gd name="T8" fmla="*/ 832872 w 2378075"/>
                <a:gd name="T9" fmla="*/ 0 h 1767204"/>
                <a:gd name="T10" fmla="*/ 2378075 w 2378075"/>
                <a:gd name="T11" fmla="*/ 0 h 1767204"/>
                <a:gd name="T12" fmla="*/ 2378075 w 2378075"/>
                <a:gd name="T13" fmla="*/ 1766889 h 1767204"/>
                <a:gd name="T14" fmla="*/ 832872 w 2378075"/>
                <a:gd name="T15" fmla="*/ 1766889 h 1767204"/>
                <a:gd name="T16" fmla="*/ 832872 w 2378075"/>
                <a:gd name="T17" fmla="*/ 1104307 h 1767204"/>
                <a:gd name="T18" fmla="*/ 441722 w 2378075"/>
                <a:gd name="T19" fmla="*/ 1104307 h 1767204"/>
                <a:gd name="T20" fmla="*/ 441722 w 2378075"/>
                <a:gd name="T21" fmla="*/ 1325168 h 1767204"/>
                <a:gd name="T22" fmla="*/ 0 w 2378075"/>
                <a:gd name="T23" fmla="*/ 883444 h 1767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78075" h="1767204">
                  <a:moveTo>
                    <a:pt x="0" y="883444"/>
                  </a:moveTo>
                  <a:lnTo>
                    <a:pt x="441722" y="441723"/>
                  </a:lnTo>
                  <a:lnTo>
                    <a:pt x="441722" y="662582"/>
                  </a:lnTo>
                  <a:lnTo>
                    <a:pt x="832872" y="662582"/>
                  </a:lnTo>
                  <a:lnTo>
                    <a:pt x="832872" y="0"/>
                  </a:lnTo>
                  <a:lnTo>
                    <a:pt x="2378075" y="0"/>
                  </a:lnTo>
                  <a:lnTo>
                    <a:pt x="2378075" y="1766888"/>
                  </a:lnTo>
                  <a:lnTo>
                    <a:pt x="832872" y="1766888"/>
                  </a:lnTo>
                  <a:lnTo>
                    <a:pt x="832872" y="1104306"/>
                  </a:lnTo>
                  <a:lnTo>
                    <a:pt x="441722" y="1104306"/>
                  </a:lnTo>
                  <a:lnTo>
                    <a:pt x="441722" y="1325167"/>
                  </a:lnTo>
                  <a:lnTo>
                    <a:pt x="0" y="883444"/>
                  </a:lnTo>
                  <a:close/>
                </a:path>
              </a:pathLst>
            </a:custGeom>
            <a:noFill/>
            <a:ln w="28575">
              <a:solidFill>
                <a:srgbClr val="70AD4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 name="object 20">
              <a:extLst>
                <a:ext uri="{FF2B5EF4-FFF2-40B4-BE49-F238E27FC236}">
                  <a16:creationId xmlns:a16="http://schemas.microsoft.com/office/drawing/2014/main" id="{0611F43B-5CE1-4D6B-89A3-E5027656E8D0}"/>
                </a:ext>
              </a:extLst>
            </p:cNvPr>
            <p:cNvSpPr txBox="1"/>
            <p:nvPr/>
          </p:nvSpPr>
          <p:spPr>
            <a:xfrm>
              <a:off x="10153871" y="2710359"/>
              <a:ext cx="1387566" cy="268283"/>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420370" algn="l"/>
                </a:tabLst>
                <a:defRPr/>
              </a:pPr>
              <a:r>
                <a:rPr kumimoji="0" sz="1600" b="0" i="0" u="none" strike="noStrike" kern="1200" cap="none" spc="0" normalizeH="0" baseline="0" noProof="0">
                  <a:ln>
                    <a:noFill/>
                  </a:ln>
                  <a:solidFill>
                    <a:prstClr val="black"/>
                  </a:solidFill>
                  <a:effectLst/>
                  <a:uLnTx/>
                  <a:uFillTx/>
                  <a:latin typeface="Century Gothic"/>
                  <a:ea typeface="+mn-ea"/>
                  <a:cs typeface="Century Gothic"/>
                </a:rPr>
                <a:t>Se	</a:t>
              </a:r>
              <a:r>
                <a:rPr kumimoji="0" sz="1600" b="0" i="0" u="none" strike="noStrike" kern="1200" cap="none" spc="-5" normalizeH="0" baseline="0" noProof="0">
                  <a:ln>
                    <a:noFill/>
                  </a:ln>
                  <a:solidFill>
                    <a:prstClr val="black"/>
                  </a:solidFill>
                  <a:effectLst/>
                  <a:uLnTx/>
                  <a:uFillTx/>
                  <a:latin typeface="Century Gothic"/>
                  <a:ea typeface="+mn-ea"/>
                  <a:cs typeface="Century Gothic"/>
                </a:rPr>
                <a:t>configura</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21" name="object 21">
              <a:extLst>
                <a:ext uri="{FF2B5EF4-FFF2-40B4-BE49-F238E27FC236}">
                  <a16:creationId xmlns:a16="http://schemas.microsoft.com/office/drawing/2014/main" id="{2F4CBDDF-FEC5-4E80-B77C-810DAC743605}"/>
                </a:ext>
              </a:extLst>
            </p:cNvPr>
            <p:cNvSpPr txBox="1"/>
            <p:nvPr/>
          </p:nvSpPr>
          <p:spPr>
            <a:xfrm>
              <a:off x="10153871" y="2951655"/>
              <a:ext cx="1389154" cy="268283"/>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600" b="0" i="0" u="none" strike="noStrike" kern="1200" cap="none" spc="0" normalizeH="0" baseline="0" noProof="0">
                  <a:ln>
                    <a:noFill/>
                  </a:ln>
                  <a:solidFill>
                    <a:prstClr val="black"/>
                  </a:solidFill>
                  <a:effectLst/>
                  <a:uLnTx/>
                  <a:uFillTx/>
                  <a:latin typeface="Century Gothic"/>
                  <a:ea typeface="+mn-ea"/>
                  <a:cs typeface="Century Gothic"/>
                </a:rPr>
                <a:t>con </a:t>
              </a:r>
              <a:r>
                <a:rPr kumimoji="0" sz="1600" b="0" i="0" u="none" strike="noStrike" kern="1200" cap="none" spc="-5" normalizeH="0" baseline="0" noProof="0">
                  <a:ln>
                    <a:noFill/>
                  </a:ln>
                  <a:solidFill>
                    <a:prstClr val="black"/>
                  </a:solidFill>
                  <a:effectLst/>
                  <a:uLnTx/>
                  <a:uFillTx/>
                  <a:latin typeface="Century Gothic"/>
                  <a:ea typeface="+mn-ea"/>
                  <a:cs typeface="Century Gothic"/>
                </a:rPr>
                <a:t>el </a:t>
              </a:r>
              <a:r>
                <a:rPr kumimoji="0" sz="1600" b="0" i="0" u="none" strike="noStrike" kern="1200" cap="none" spc="0" normalizeH="0" baseline="0" noProof="0">
                  <a:ln>
                    <a:noFill/>
                  </a:ln>
                  <a:solidFill>
                    <a:prstClr val="black"/>
                  </a:solidFill>
                  <a:effectLst/>
                  <a:uLnTx/>
                  <a:uFillTx/>
                  <a:latin typeface="Century Gothic"/>
                  <a:ea typeface="+mn-ea"/>
                  <a:cs typeface="Century Gothic"/>
                </a:rPr>
                <a:t>uso</a:t>
              </a:r>
              <a:r>
                <a:rPr kumimoji="0" sz="1600" b="0" i="0" u="none" strike="noStrike" kern="1200" cap="none" spc="100" normalizeH="0" baseline="0" noProof="0">
                  <a:ln>
                    <a:noFill/>
                  </a:ln>
                  <a:solidFill>
                    <a:prstClr val="black"/>
                  </a:solidFill>
                  <a:effectLst/>
                  <a:uLnTx/>
                  <a:uFillTx/>
                  <a:latin typeface="Century Gothic"/>
                  <a:ea typeface="+mn-ea"/>
                  <a:cs typeface="Century Gothic"/>
                </a:rPr>
                <a:t> </a:t>
              </a:r>
              <a:r>
                <a:rPr kumimoji="0" sz="1600" b="0" i="0" u="none" strike="noStrike" kern="1200" cap="none" spc="0" normalizeH="0" baseline="0" noProof="0">
                  <a:ln>
                    <a:noFill/>
                  </a:ln>
                  <a:solidFill>
                    <a:prstClr val="black"/>
                  </a:solidFill>
                  <a:effectLst/>
                  <a:uLnTx/>
                  <a:uFillTx/>
                  <a:latin typeface="Century Gothic"/>
                  <a:ea typeface="+mn-ea"/>
                  <a:cs typeface="Century Gothic"/>
                </a:rPr>
                <a:t>de</a:t>
              </a:r>
            </a:p>
          </p:txBody>
        </p:sp>
        <p:sp>
          <p:nvSpPr>
            <p:cNvPr id="6179" name="object 22">
              <a:extLst>
                <a:ext uri="{FF2B5EF4-FFF2-40B4-BE49-F238E27FC236}">
                  <a16:creationId xmlns:a16="http://schemas.microsoft.com/office/drawing/2014/main" id="{B7861D66-3B32-4D7B-91B0-5C42FBE2697A}"/>
                </a:ext>
              </a:extLst>
            </p:cNvPr>
            <p:cNvSpPr txBox="1">
              <a:spLocks noChangeArrowheads="1"/>
            </p:cNvSpPr>
            <p:nvPr/>
          </p:nvSpPr>
          <p:spPr bwMode="auto">
            <a:xfrm>
              <a:off x="10153871" y="3191364"/>
              <a:ext cx="1387566" cy="51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tabLst>
                  <a:tab pos="7683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7683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7683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7683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7683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683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683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683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68350"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0000"/>
                </a:lnSpc>
                <a:spcBef>
                  <a:spcPts val="100"/>
                </a:spcBef>
                <a:spcAft>
                  <a:spcPct val="0"/>
                </a:spcAft>
                <a:buClrTx/>
                <a:buSzTx/>
                <a:buFontTx/>
                <a:buNone/>
                <a:tabLst>
                  <a:tab pos="7683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la	fuerza  física.</a:t>
              </a:r>
            </a:p>
          </p:txBody>
        </p:sp>
        <p:sp>
          <p:nvSpPr>
            <p:cNvPr id="6180" name="CuadroTexto 23">
              <a:extLst>
                <a:ext uri="{FF2B5EF4-FFF2-40B4-BE49-F238E27FC236}">
                  <a16:creationId xmlns:a16="http://schemas.microsoft.com/office/drawing/2014/main" id="{DB26F7A0-FE8D-41F4-92BC-64B0117FEE13}"/>
                </a:ext>
              </a:extLst>
            </p:cNvPr>
            <p:cNvSpPr txBox="1">
              <a:spLocks noChangeArrowheads="1"/>
            </p:cNvSpPr>
            <p:nvPr/>
          </p:nvSpPr>
          <p:spPr bwMode="auto">
            <a:xfrm>
              <a:off x="6786562" y="899048"/>
              <a:ext cx="472916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2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Castigo Físico Humillante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419" altLang="es-CO" sz="2200" b="1" i="0" u="none" strike="noStrike" kern="1200" cap="none" spc="0" normalizeH="0" baseline="0" noProof="0">
                <a:ln>
                  <a:noFill/>
                </a:ln>
                <a:solidFill>
                  <a:srgbClr val="242758"/>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419" altLang="es-CO" sz="22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  Subjetivo		           Objetivo</a:t>
              </a: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object 2">
            <a:extLst>
              <a:ext uri="{FF2B5EF4-FFF2-40B4-BE49-F238E27FC236}">
                <a16:creationId xmlns:a16="http://schemas.microsoft.com/office/drawing/2014/main" id="{381668B9-603F-416C-B683-F9814B36FD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0" y="309563"/>
            <a:ext cx="3548063" cy="442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object 5">
            <a:extLst>
              <a:ext uri="{FF2B5EF4-FFF2-40B4-BE49-F238E27FC236}">
                <a16:creationId xmlns:a16="http://schemas.microsoft.com/office/drawing/2014/main" id="{D3BB6DF1-2CB9-41E1-9A57-1F90CE726F74}"/>
              </a:ext>
            </a:extLst>
          </p:cNvPr>
          <p:cNvSpPr>
            <a:spLocks/>
          </p:cNvSpPr>
          <p:nvPr/>
        </p:nvSpPr>
        <p:spPr bwMode="auto">
          <a:xfrm>
            <a:off x="1841500" y="1782763"/>
            <a:ext cx="1925638" cy="1792287"/>
          </a:xfrm>
          <a:custGeom>
            <a:avLst/>
            <a:gdLst>
              <a:gd name="T0" fmla="*/ 962748 w 1926589"/>
              <a:gd name="T1" fmla="*/ 0 h 1792604"/>
              <a:gd name="T2" fmla="*/ 0 w 1926589"/>
              <a:gd name="T3" fmla="*/ 448070 h 1792604"/>
              <a:gd name="T4" fmla="*/ 0 w 1926589"/>
              <a:gd name="T5" fmla="*/ 1344209 h 1792604"/>
              <a:gd name="T6" fmla="*/ 962748 w 1926589"/>
              <a:gd name="T7" fmla="*/ 1792280 h 1792604"/>
              <a:gd name="T8" fmla="*/ 1925496 w 1926589"/>
              <a:gd name="T9" fmla="*/ 1344209 h 1792604"/>
              <a:gd name="T10" fmla="*/ 1925496 w 1926589"/>
              <a:gd name="T11" fmla="*/ 448070 h 1792604"/>
              <a:gd name="T12" fmla="*/ 962748 w 1926589"/>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26589" h="1792604">
                <a:moveTo>
                  <a:pt x="963223" y="0"/>
                </a:moveTo>
                <a:lnTo>
                  <a:pt x="0" y="448149"/>
                </a:lnTo>
                <a:lnTo>
                  <a:pt x="0" y="1344447"/>
                </a:lnTo>
                <a:lnTo>
                  <a:pt x="963223" y="1792597"/>
                </a:lnTo>
                <a:lnTo>
                  <a:pt x="1926447" y="1344447"/>
                </a:lnTo>
                <a:lnTo>
                  <a:pt x="1926447" y="448149"/>
                </a:lnTo>
                <a:lnTo>
                  <a:pt x="963223"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object 6">
            <a:extLst>
              <a:ext uri="{FF2B5EF4-FFF2-40B4-BE49-F238E27FC236}">
                <a16:creationId xmlns:a16="http://schemas.microsoft.com/office/drawing/2014/main" id="{E3789066-472C-43B1-AE6B-2B1ADE59E5FB}"/>
              </a:ext>
            </a:extLst>
          </p:cNvPr>
          <p:cNvSpPr txBox="1"/>
          <p:nvPr/>
        </p:nvSpPr>
        <p:spPr>
          <a:xfrm>
            <a:off x="2287588" y="2528888"/>
            <a:ext cx="1033462" cy="269875"/>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600" b="1" i="0" u="none" strike="noStrike" kern="1200" cap="none" spc="-5" normalizeH="0" baseline="0" noProof="0">
                <a:ln>
                  <a:noFill/>
                </a:ln>
                <a:solidFill>
                  <a:srgbClr val="262626"/>
                </a:solidFill>
                <a:effectLst/>
                <a:uLnTx/>
                <a:uFillTx/>
                <a:latin typeface="Century Gothic"/>
                <a:ea typeface="+mn-ea"/>
                <a:cs typeface="Century Gothic"/>
              </a:rPr>
              <a:t>Aterrorizar</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7173" name="object 7">
            <a:extLst>
              <a:ext uri="{FF2B5EF4-FFF2-40B4-BE49-F238E27FC236}">
                <a16:creationId xmlns:a16="http://schemas.microsoft.com/office/drawing/2014/main" id="{AED99217-F90E-4AD3-BE7A-F6A6699957C5}"/>
              </a:ext>
            </a:extLst>
          </p:cNvPr>
          <p:cNvGrpSpPr>
            <a:grpSpLocks/>
          </p:cNvGrpSpPr>
          <p:nvPr/>
        </p:nvGrpSpPr>
        <p:grpSpPr bwMode="auto">
          <a:xfrm>
            <a:off x="1492250" y="271463"/>
            <a:ext cx="1571625" cy="1804987"/>
            <a:chOff x="2724565" y="257887"/>
            <a:chExt cx="1572260" cy="1805305"/>
          </a:xfrm>
        </p:grpSpPr>
        <p:sp>
          <p:nvSpPr>
            <p:cNvPr id="7200" name="object 8">
              <a:extLst>
                <a:ext uri="{FF2B5EF4-FFF2-40B4-BE49-F238E27FC236}">
                  <a16:creationId xmlns:a16="http://schemas.microsoft.com/office/drawing/2014/main" id="{D890C145-F2AD-4026-B5A9-2B6F88D0828D}"/>
                </a:ext>
              </a:extLst>
            </p:cNvPr>
            <p:cNvSpPr>
              <a:spLocks/>
            </p:cNvSpPr>
            <p:nvPr/>
          </p:nvSpPr>
          <p:spPr bwMode="auto">
            <a:xfrm>
              <a:off x="2730915" y="264237"/>
              <a:ext cx="1559560" cy="1792605"/>
            </a:xfrm>
            <a:custGeom>
              <a:avLst/>
              <a:gdLst>
                <a:gd name="T0" fmla="*/ 779778 w 1559560"/>
                <a:gd name="T1" fmla="*/ 0 h 1792605"/>
                <a:gd name="T2" fmla="*/ 0 w 1559560"/>
                <a:gd name="T3" fmla="*/ 389889 h 1792605"/>
                <a:gd name="T4" fmla="*/ 0 w 1559560"/>
                <a:gd name="T5" fmla="*/ 1402708 h 1792605"/>
                <a:gd name="T6" fmla="*/ 779778 w 1559560"/>
                <a:gd name="T7" fmla="*/ 1792598 h 1792605"/>
                <a:gd name="T8" fmla="*/ 1559559 w 1559560"/>
                <a:gd name="T9" fmla="*/ 1402708 h 1792605"/>
                <a:gd name="T10" fmla="*/ 1559559 w 1559560"/>
                <a:gd name="T11" fmla="*/ 389889 h 1792605"/>
                <a:gd name="T12" fmla="*/ 779778 w 1559560"/>
                <a:gd name="T13" fmla="*/ 0 h 17926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9560" h="1792605">
                  <a:moveTo>
                    <a:pt x="779778" y="0"/>
                  </a:moveTo>
                  <a:lnTo>
                    <a:pt x="0" y="389889"/>
                  </a:lnTo>
                  <a:lnTo>
                    <a:pt x="0" y="1402708"/>
                  </a:lnTo>
                  <a:lnTo>
                    <a:pt x="779778" y="1792598"/>
                  </a:lnTo>
                  <a:lnTo>
                    <a:pt x="1559559" y="1402708"/>
                  </a:lnTo>
                  <a:lnTo>
                    <a:pt x="1559559" y="389889"/>
                  </a:lnTo>
                  <a:lnTo>
                    <a:pt x="779778" y="0"/>
                  </a:lnTo>
                  <a:close/>
                </a:path>
              </a:pathLst>
            </a:custGeom>
            <a:solidFill>
              <a:srgbClr val="57B7D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201" name="object 9">
              <a:extLst>
                <a:ext uri="{FF2B5EF4-FFF2-40B4-BE49-F238E27FC236}">
                  <a16:creationId xmlns:a16="http://schemas.microsoft.com/office/drawing/2014/main" id="{C58C3409-D54C-403D-8496-4A292954D42B}"/>
                </a:ext>
              </a:extLst>
            </p:cNvPr>
            <p:cNvSpPr>
              <a:spLocks/>
            </p:cNvSpPr>
            <p:nvPr/>
          </p:nvSpPr>
          <p:spPr bwMode="auto">
            <a:xfrm>
              <a:off x="2730915" y="264237"/>
              <a:ext cx="1559560" cy="1792605"/>
            </a:xfrm>
            <a:custGeom>
              <a:avLst/>
              <a:gdLst>
                <a:gd name="T0" fmla="*/ 779779 w 1559560"/>
                <a:gd name="T1" fmla="*/ 0 h 1792605"/>
                <a:gd name="T2" fmla="*/ 1559560 w 1559560"/>
                <a:gd name="T3" fmla="*/ 389890 h 1792605"/>
                <a:gd name="T4" fmla="*/ 1559560 w 1559560"/>
                <a:gd name="T5" fmla="*/ 1402708 h 1792605"/>
                <a:gd name="T6" fmla="*/ 779779 w 1559560"/>
                <a:gd name="T7" fmla="*/ 1792598 h 1792605"/>
                <a:gd name="T8" fmla="*/ 0 w 1559560"/>
                <a:gd name="T9" fmla="*/ 1402708 h 1792605"/>
                <a:gd name="T10" fmla="*/ 0 w 1559560"/>
                <a:gd name="T11" fmla="*/ 389890 h 1792605"/>
                <a:gd name="T12" fmla="*/ 779779 w 1559560"/>
                <a:gd name="T13" fmla="*/ 0 h 17926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9560" h="1792605">
                  <a:moveTo>
                    <a:pt x="779779" y="0"/>
                  </a:moveTo>
                  <a:lnTo>
                    <a:pt x="1559560" y="389890"/>
                  </a:lnTo>
                  <a:lnTo>
                    <a:pt x="1559560" y="1402708"/>
                  </a:lnTo>
                  <a:lnTo>
                    <a:pt x="779779" y="1792598"/>
                  </a:lnTo>
                  <a:lnTo>
                    <a:pt x="0" y="1402708"/>
                  </a:lnTo>
                  <a:lnTo>
                    <a:pt x="0" y="389890"/>
                  </a:lnTo>
                  <a:lnTo>
                    <a:pt x="779779"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174" name="object 10">
            <a:extLst>
              <a:ext uri="{FF2B5EF4-FFF2-40B4-BE49-F238E27FC236}">
                <a16:creationId xmlns:a16="http://schemas.microsoft.com/office/drawing/2014/main" id="{00916289-45E5-4996-90B5-67BCC64EBFC0}"/>
              </a:ext>
            </a:extLst>
          </p:cNvPr>
          <p:cNvSpPr txBox="1">
            <a:spLocks noChangeArrowheads="1"/>
          </p:cNvSpPr>
          <p:nvPr/>
        </p:nvSpPr>
        <p:spPr bwMode="auto">
          <a:xfrm>
            <a:off x="1801813" y="795338"/>
            <a:ext cx="9525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76200" indent="-650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76200" marR="0" lvl="0" indent="-65088" algn="l" defTabSz="914400" rtl="0" eaLnBrk="1" fontAlgn="base" latinLnBrk="0" hangingPunct="1">
              <a:lnSpc>
                <a:spcPct val="130000"/>
              </a:lnSpc>
              <a:spcBef>
                <a:spcPts val="100"/>
              </a:spcBef>
              <a:spcAft>
                <a:spcPct val="0"/>
              </a:spcAft>
              <a:buClrTx/>
              <a:buSzTx/>
              <a:buFontTx/>
              <a:buNone/>
              <a:tabLst/>
              <a:defRPr/>
            </a:pP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Rechazar</a:t>
            </a:r>
            <a:r>
              <a:rPr kumimoji="0" lang="es-CO" altLang="es-CO" sz="16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a:t>
            </a: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Humillar</a:t>
            </a:r>
            <a:endPar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7175" name="object 11">
            <a:extLst>
              <a:ext uri="{FF2B5EF4-FFF2-40B4-BE49-F238E27FC236}">
                <a16:creationId xmlns:a16="http://schemas.microsoft.com/office/drawing/2014/main" id="{51057107-EC72-4E9B-9253-AB17EA2381CB}"/>
              </a:ext>
            </a:extLst>
          </p:cNvPr>
          <p:cNvGrpSpPr>
            <a:grpSpLocks/>
          </p:cNvGrpSpPr>
          <p:nvPr/>
        </p:nvGrpSpPr>
        <p:grpSpPr bwMode="auto">
          <a:xfrm>
            <a:off x="3151188" y="263525"/>
            <a:ext cx="1571625" cy="1806575"/>
            <a:chOff x="4384219" y="250234"/>
            <a:chExt cx="1572260" cy="1805305"/>
          </a:xfrm>
        </p:grpSpPr>
        <p:sp>
          <p:nvSpPr>
            <p:cNvPr id="7198" name="object 12">
              <a:extLst>
                <a:ext uri="{FF2B5EF4-FFF2-40B4-BE49-F238E27FC236}">
                  <a16:creationId xmlns:a16="http://schemas.microsoft.com/office/drawing/2014/main" id="{92D14DD9-42EE-481B-84B7-9C9E0735B0D3}"/>
                </a:ext>
              </a:extLst>
            </p:cNvPr>
            <p:cNvSpPr>
              <a:spLocks/>
            </p:cNvSpPr>
            <p:nvPr/>
          </p:nvSpPr>
          <p:spPr bwMode="auto">
            <a:xfrm>
              <a:off x="4390570" y="256584"/>
              <a:ext cx="1559560" cy="1792605"/>
            </a:xfrm>
            <a:custGeom>
              <a:avLst/>
              <a:gdLst>
                <a:gd name="T0" fmla="*/ 779778 w 1559560"/>
                <a:gd name="T1" fmla="*/ 0 h 1792605"/>
                <a:gd name="T2" fmla="*/ 0 w 1559560"/>
                <a:gd name="T3" fmla="*/ 389890 h 1792605"/>
                <a:gd name="T4" fmla="*/ 0 w 1559560"/>
                <a:gd name="T5" fmla="*/ 1402707 h 1792605"/>
                <a:gd name="T6" fmla="*/ 779778 w 1559560"/>
                <a:gd name="T7" fmla="*/ 1792597 h 1792605"/>
                <a:gd name="T8" fmla="*/ 1559558 w 1559560"/>
                <a:gd name="T9" fmla="*/ 1402707 h 1792605"/>
                <a:gd name="T10" fmla="*/ 1559558 w 1559560"/>
                <a:gd name="T11" fmla="*/ 389890 h 1792605"/>
                <a:gd name="T12" fmla="*/ 779778 w 1559560"/>
                <a:gd name="T13" fmla="*/ 0 h 17926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9560" h="1792605">
                  <a:moveTo>
                    <a:pt x="779778" y="0"/>
                  </a:moveTo>
                  <a:lnTo>
                    <a:pt x="0" y="389890"/>
                  </a:lnTo>
                  <a:lnTo>
                    <a:pt x="0" y="1402707"/>
                  </a:lnTo>
                  <a:lnTo>
                    <a:pt x="779778" y="1792597"/>
                  </a:lnTo>
                  <a:lnTo>
                    <a:pt x="1559558" y="1402707"/>
                  </a:lnTo>
                  <a:lnTo>
                    <a:pt x="1559558" y="389890"/>
                  </a:lnTo>
                  <a:lnTo>
                    <a:pt x="779778" y="0"/>
                  </a:lnTo>
                  <a:close/>
                </a:path>
              </a:pathLst>
            </a:custGeom>
            <a:solidFill>
              <a:srgbClr val="53CC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99" name="object 13">
              <a:extLst>
                <a:ext uri="{FF2B5EF4-FFF2-40B4-BE49-F238E27FC236}">
                  <a16:creationId xmlns:a16="http://schemas.microsoft.com/office/drawing/2014/main" id="{3FD20294-FD68-45E2-8289-BB84E5F2E35D}"/>
                </a:ext>
              </a:extLst>
            </p:cNvPr>
            <p:cNvSpPr>
              <a:spLocks/>
            </p:cNvSpPr>
            <p:nvPr/>
          </p:nvSpPr>
          <p:spPr bwMode="auto">
            <a:xfrm>
              <a:off x="4390569" y="256584"/>
              <a:ext cx="1559560" cy="1792605"/>
            </a:xfrm>
            <a:custGeom>
              <a:avLst/>
              <a:gdLst>
                <a:gd name="T0" fmla="*/ 779779 w 1559560"/>
                <a:gd name="T1" fmla="*/ 0 h 1792605"/>
                <a:gd name="T2" fmla="*/ 1559560 w 1559560"/>
                <a:gd name="T3" fmla="*/ 389890 h 1792605"/>
                <a:gd name="T4" fmla="*/ 1559560 w 1559560"/>
                <a:gd name="T5" fmla="*/ 1402708 h 1792605"/>
                <a:gd name="T6" fmla="*/ 779779 w 1559560"/>
                <a:gd name="T7" fmla="*/ 1792598 h 1792605"/>
                <a:gd name="T8" fmla="*/ 0 w 1559560"/>
                <a:gd name="T9" fmla="*/ 1402708 h 1792605"/>
                <a:gd name="T10" fmla="*/ 0 w 1559560"/>
                <a:gd name="T11" fmla="*/ 389890 h 1792605"/>
                <a:gd name="T12" fmla="*/ 779779 w 1559560"/>
                <a:gd name="T13" fmla="*/ 0 h 17926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9560" h="1792605">
                  <a:moveTo>
                    <a:pt x="779779" y="0"/>
                  </a:moveTo>
                  <a:lnTo>
                    <a:pt x="1559560" y="389890"/>
                  </a:lnTo>
                  <a:lnTo>
                    <a:pt x="1559560" y="1402708"/>
                  </a:lnTo>
                  <a:lnTo>
                    <a:pt x="779779" y="1792598"/>
                  </a:lnTo>
                  <a:lnTo>
                    <a:pt x="0" y="1402708"/>
                  </a:lnTo>
                  <a:lnTo>
                    <a:pt x="0" y="389890"/>
                  </a:lnTo>
                  <a:lnTo>
                    <a:pt x="779779"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 name="object 14">
            <a:extLst>
              <a:ext uri="{FF2B5EF4-FFF2-40B4-BE49-F238E27FC236}">
                <a16:creationId xmlns:a16="http://schemas.microsoft.com/office/drawing/2014/main" id="{2B479D7A-F763-44AD-93E7-85AC44407085}"/>
              </a:ext>
            </a:extLst>
          </p:cNvPr>
          <p:cNvSpPr txBox="1"/>
          <p:nvPr/>
        </p:nvSpPr>
        <p:spPr>
          <a:xfrm>
            <a:off x="3656013" y="1017588"/>
            <a:ext cx="561975" cy="268287"/>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600" b="1" i="0" u="none" strike="noStrike" kern="1200" cap="none" spc="-5" normalizeH="0" baseline="0" noProof="0">
                <a:ln>
                  <a:noFill/>
                </a:ln>
                <a:solidFill>
                  <a:srgbClr val="262626"/>
                </a:solidFill>
                <a:effectLst/>
                <a:uLnTx/>
                <a:uFillTx/>
                <a:latin typeface="Century Gothic"/>
                <a:ea typeface="+mn-ea"/>
                <a:cs typeface="Century Gothic"/>
              </a:rPr>
              <a:t>Ai</a:t>
            </a:r>
            <a:r>
              <a:rPr kumimoji="0" sz="1600" b="1" i="0" u="none" strike="noStrike" kern="1200" cap="none" spc="0" normalizeH="0" baseline="0" noProof="0">
                <a:ln>
                  <a:noFill/>
                </a:ln>
                <a:solidFill>
                  <a:srgbClr val="262626"/>
                </a:solidFill>
                <a:effectLst/>
                <a:uLnTx/>
                <a:uFillTx/>
                <a:latin typeface="Century Gothic"/>
                <a:ea typeface="+mn-ea"/>
                <a:cs typeface="Century Gothic"/>
              </a:rPr>
              <a:t>s</a:t>
            </a:r>
            <a:r>
              <a:rPr kumimoji="0" sz="1600" b="1" i="0" u="none" strike="noStrike" kern="1200" cap="none" spc="-5" normalizeH="0" baseline="0" noProof="0">
                <a:ln>
                  <a:noFill/>
                </a:ln>
                <a:solidFill>
                  <a:srgbClr val="262626"/>
                </a:solidFill>
                <a:effectLst/>
                <a:uLnTx/>
                <a:uFillTx/>
                <a:latin typeface="Century Gothic"/>
                <a:ea typeface="+mn-ea"/>
                <a:cs typeface="Century Gothic"/>
              </a:rPr>
              <a:t>l</a:t>
            </a:r>
            <a:r>
              <a:rPr kumimoji="0" sz="1600" b="1" i="0" u="none" strike="noStrike" kern="1200" cap="none" spc="0" normalizeH="0" baseline="0" noProof="0">
                <a:ln>
                  <a:noFill/>
                </a:ln>
                <a:solidFill>
                  <a:srgbClr val="262626"/>
                </a:solidFill>
                <a:effectLst/>
                <a:uLnTx/>
                <a:uFillTx/>
                <a:latin typeface="Century Gothic"/>
                <a:ea typeface="+mn-ea"/>
                <a:cs typeface="Century Gothic"/>
              </a:rPr>
              <a:t>ar</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7177" name="object 15">
            <a:extLst>
              <a:ext uri="{FF2B5EF4-FFF2-40B4-BE49-F238E27FC236}">
                <a16:creationId xmlns:a16="http://schemas.microsoft.com/office/drawing/2014/main" id="{EF50B59A-59BF-43D2-869D-0F9B29541E02}"/>
              </a:ext>
            </a:extLst>
          </p:cNvPr>
          <p:cNvGrpSpPr>
            <a:grpSpLocks/>
          </p:cNvGrpSpPr>
          <p:nvPr/>
        </p:nvGrpSpPr>
        <p:grpSpPr bwMode="auto">
          <a:xfrm>
            <a:off x="3884613" y="1779588"/>
            <a:ext cx="1919287" cy="1804987"/>
            <a:chOff x="5118116" y="1765571"/>
            <a:chExt cx="1918970" cy="1805305"/>
          </a:xfrm>
        </p:grpSpPr>
        <p:sp>
          <p:nvSpPr>
            <p:cNvPr id="7196" name="object 16">
              <a:extLst>
                <a:ext uri="{FF2B5EF4-FFF2-40B4-BE49-F238E27FC236}">
                  <a16:creationId xmlns:a16="http://schemas.microsoft.com/office/drawing/2014/main" id="{26E842CF-EA4D-4251-B4A5-546B34D8D428}"/>
                </a:ext>
              </a:extLst>
            </p:cNvPr>
            <p:cNvSpPr>
              <a:spLocks/>
            </p:cNvSpPr>
            <p:nvPr/>
          </p:nvSpPr>
          <p:spPr bwMode="auto">
            <a:xfrm>
              <a:off x="5124467" y="1771921"/>
              <a:ext cx="1906270" cy="1792605"/>
            </a:xfrm>
            <a:custGeom>
              <a:avLst/>
              <a:gdLst>
                <a:gd name="T0" fmla="*/ 953077 w 1906270"/>
                <a:gd name="T1" fmla="*/ 0 h 1792604"/>
                <a:gd name="T2" fmla="*/ 0 w 1906270"/>
                <a:gd name="T3" fmla="*/ 448148 h 1792604"/>
                <a:gd name="T4" fmla="*/ 0 w 1906270"/>
                <a:gd name="T5" fmla="*/ 1344449 h 1792604"/>
                <a:gd name="T6" fmla="*/ 953077 w 1906270"/>
                <a:gd name="T7" fmla="*/ 1792598 h 1792604"/>
                <a:gd name="T8" fmla="*/ 1906155 w 1906270"/>
                <a:gd name="T9" fmla="*/ 1344449 h 1792604"/>
                <a:gd name="T10" fmla="*/ 1906155 w 1906270"/>
                <a:gd name="T11" fmla="*/ 448148 h 1792604"/>
                <a:gd name="T12" fmla="*/ 953077 w 1906270"/>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6270" h="1792604">
                  <a:moveTo>
                    <a:pt x="953077" y="0"/>
                  </a:moveTo>
                  <a:lnTo>
                    <a:pt x="0" y="448148"/>
                  </a:lnTo>
                  <a:lnTo>
                    <a:pt x="0" y="1344448"/>
                  </a:lnTo>
                  <a:lnTo>
                    <a:pt x="953077" y="1792597"/>
                  </a:lnTo>
                  <a:lnTo>
                    <a:pt x="1906155" y="1344448"/>
                  </a:lnTo>
                  <a:lnTo>
                    <a:pt x="1906155" y="448148"/>
                  </a:lnTo>
                  <a:lnTo>
                    <a:pt x="953077" y="0"/>
                  </a:lnTo>
                  <a:close/>
                </a:path>
              </a:pathLst>
            </a:custGeom>
            <a:solidFill>
              <a:srgbClr val="4FC7A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97" name="object 17">
              <a:extLst>
                <a:ext uri="{FF2B5EF4-FFF2-40B4-BE49-F238E27FC236}">
                  <a16:creationId xmlns:a16="http://schemas.microsoft.com/office/drawing/2014/main" id="{5ADE4DBD-312E-49E9-AEF5-C66147B8AF74}"/>
                </a:ext>
              </a:extLst>
            </p:cNvPr>
            <p:cNvSpPr>
              <a:spLocks/>
            </p:cNvSpPr>
            <p:nvPr/>
          </p:nvSpPr>
          <p:spPr bwMode="auto">
            <a:xfrm>
              <a:off x="5124466" y="1771921"/>
              <a:ext cx="1906270" cy="1792605"/>
            </a:xfrm>
            <a:custGeom>
              <a:avLst/>
              <a:gdLst>
                <a:gd name="T0" fmla="*/ 953078 w 1906270"/>
                <a:gd name="T1" fmla="*/ 0 h 1792604"/>
                <a:gd name="T2" fmla="*/ 1906157 w 1906270"/>
                <a:gd name="T3" fmla="*/ 448149 h 1792604"/>
                <a:gd name="T4" fmla="*/ 1906157 w 1906270"/>
                <a:gd name="T5" fmla="*/ 1344449 h 1792604"/>
                <a:gd name="T6" fmla="*/ 953078 w 1906270"/>
                <a:gd name="T7" fmla="*/ 1792599 h 1792604"/>
                <a:gd name="T8" fmla="*/ 0 w 1906270"/>
                <a:gd name="T9" fmla="*/ 1344449 h 1792604"/>
                <a:gd name="T10" fmla="*/ 0 w 1906270"/>
                <a:gd name="T11" fmla="*/ 448149 h 1792604"/>
                <a:gd name="T12" fmla="*/ 953078 w 1906270"/>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06270" h="1792604">
                  <a:moveTo>
                    <a:pt x="953078" y="0"/>
                  </a:moveTo>
                  <a:lnTo>
                    <a:pt x="1906157" y="448149"/>
                  </a:lnTo>
                  <a:lnTo>
                    <a:pt x="1906157" y="1344448"/>
                  </a:lnTo>
                  <a:lnTo>
                    <a:pt x="953078" y="1792598"/>
                  </a:lnTo>
                  <a:lnTo>
                    <a:pt x="0" y="1344448"/>
                  </a:lnTo>
                  <a:lnTo>
                    <a:pt x="0" y="448149"/>
                  </a:lnTo>
                  <a:lnTo>
                    <a:pt x="953078"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178" name="object 18">
            <a:extLst>
              <a:ext uri="{FF2B5EF4-FFF2-40B4-BE49-F238E27FC236}">
                <a16:creationId xmlns:a16="http://schemas.microsoft.com/office/drawing/2014/main" id="{17AAA3C9-482B-4687-8FD8-BEE5A3BB62A7}"/>
              </a:ext>
            </a:extLst>
          </p:cNvPr>
          <p:cNvSpPr txBox="1">
            <a:spLocks noChangeArrowheads="1"/>
          </p:cNvSpPr>
          <p:nvPr/>
        </p:nvSpPr>
        <p:spPr bwMode="auto">
          <a:xfrm>
            <a:off x="4364038" y="2303463"/>
            <a:ext cx="96043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77813" indent="-2651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77813" marR="0" lvl="0" indent="-265113" algn="l" defTabSz="914400" rtl="0" eaLnBrk="0" fontAlgn="base" latinLnBrk="0" hangingPunct="0">
              <a:lnSpc>
                <a:spcPct val="130000"/>
              </a:lnSpc>
              <a:spcBef>
                <a:spcPts val="100"/>
              </a:spcBef>
              <a:spcAft>
                <a:spcPct val="0"/>
              </a:spcAft>
              <a:buClrTx/>
              <a:buSzTx/>
              <a:buFontTx/>
              <a:buNone/>
              <a:tabLst/>
              <a:defRPr/>
            </a:pP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Permisivi-  dad</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7179" name="object 19">
            <a:extLst>
              <a:ext uri="{FF2B5EF4-FFF2-40B4-BE49-F238E27FC236}">
                <a16:creationId xmlns:a16="http://schemas.microsoft.com/office/drawing/2014/main" id="{9182EA90-CF93-4313-A2AC-4823D0EEC90F}"/>
              </a:ext>
            </a:extLst>
          </p:cNvPr>
          <p:cNvGrpSpPr>
            <a:grpSpLocks/>
          </p:cNvGrpSpPr>
          <p:nvPr/>
        </p:nvGrpSpPr>
        <p:grpSpPr bwMode="auto">
          <a:xfrm>
            <a:off x="3036888" y="3300413"/>
            <a:ext cx="1760537" cy="1806575"/>
            <a:chOff x="4270362" y="3287129"/>
            <a:chExt cx="1760220" cy="1805305"/>
          </a:xfrm>
        </p:grpSpPr>
        <p:sp>
          <p:nvSpPr>
            <p:cNvPr id="7194" name="object 20">
              <a:extLst>
                <a:ext uri="{FF2B5EF4-FFF2-40B4-BE49-F238E27FC236}">
                  <a16:creationId xmlns:a16="http://schemas.microsoft.com/office/drawing/2014/main" id="{693CA57A-9AD3-4BD0-BBE7-571927D4E4EB}"/>
                </a:ext>
              </a:extLst>
            </p:cNvPr>
            <p:cNvSpPr>
              <a:spLocks/>
            </p:cNvSpPr>
            <p:nvPr/>
          </p:nvSpPr>
          <p:spPr bwMode="auto">
            <a:xfrm>
              <a:off x="4276712" y="3293479"/>
              <a:ext cx="1747520" cy="1792605"/>
            </a:xfrm>
            <a:custGeom>
              <a:avLst/>
              <a:gdLst>
                <a:gd name="T0" fmla="*/ 873596 w 1747520"/>
                <a:gd name="T1" fmla="*/ 0 h 1792604"/>
                <a:gd name="T2" fmla="*/ 0 w 1747520"/>
                <a:gd name="T3" fmla="*/ 436798 h 1792604"/>
                <a:gd name="T4" fmla="*/ 0 w 1747520"/>
                <a:gd name="T5" fmla="*/ 1355802 h 1792604"/>
                <a:gd name="T6" fmla="*/ 873596 w 1747520"/>
                <a:gd name="T7" fmla="*/ 1792598 h 1792604"/>
                <a:gd name="T8" fmla="*/ 1747191 w 1747520"/>
                <a:gd name="T9" fmla="*/ 1355802 h 1792604"/>
                <a:gd name="T10" fmla="*/ 1747191 w 1747520"/>
                <a:gd name="T11" fmla="*/ 436798 h 1792604"/>
                <a:gd name="T12" fmla="*/ 873596 w 1747520"/>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7520" h="1792604">
                  <a:moveTo>
                    <a:pt x="873596" y="0"/>
                  </a:moveTo>
                  <a:lnTo>
                    <a:pt x="0" y="436798"/>
                  </a:lnTo>
                  <a:lnTo>
                    <a:pt x="0" y="1355801"/>
                  </a:lnTo>
                  <a:lnTo>
                    <a:pt x="873596" y="1792597"/>
                  </a:lnTo>
                  <a:lnTo>
                    <a:pt x="1747191" y="1355801"/>
                  </a:lnTo>
                  <a:lnTo>
                    <a:pt x="1747191" y="436798"/>
                  </a:lnTo>
                  <a:lnTo>
                    <a:pt x="873596" y="0"/>
                  </a:lnTo>
                  <a:close/>
                </a:path>
              </a:pathLst>
            </a:custGeom>
            <a:solidFill>
              <a:srgbClr val="4CC27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95" name="object 21">
              <a:extLst>
                <a:ext uri="{FF2B5EF4-FFF2-40B4-BE49-F238E27FC236}">
                  <a16:creationId xmlns:a16="http://schemas.microsoft.com/office/drawing/2014/main" id="{0342B72E-F04A-44B8-BCD0-5ECB45A6E6E2}"/>
                </a:ext>
              </a:extLst>
            </p:cNvPr>
            <p:cNvSpPr>
              <a:spLocks/>
            </p:cNvSpPr>
            <p:nvPr/>
          </p:nvSpPr>
          <p:spPr bwMode="auto">
            <a:xfrm>
              <a:off x="4276712" y="3293479"/>
              <a:ext cx="1747520" cy="1792605"/>
            </a:xfrm>
            <a:custGeom>
              <a:avLst/>
              <a:gdLst>
                <a:gd name="T0" fmla="*/ 873595 w 1747520"/>
                <a:gd name="T1" fmla="*/ 0 h 1792604"/>
                <a:gd name="T2" fmla="*/ 1747191 w 1747520"/>
                <a:gd name="T3" fmla="*/ 436798 h 1792604"/>
                <a:gd name="T4" fmla="*/ 1747191 w 1747520"/>
                <a:gd name="T5" fmla="*/ 1355802 h 1792604"/>
                <a:gd name="T6" fmla="*/ 873595 w 1747520"/>
                <a:gd name="T7" fmla="*/ 1792599 h 1792604"/>
                <a:gd name="T8" fmla="*/ 0 w 1747520"/>
                <a:gd name="T9" fmla="*/ 1355802 h 1792604"/>
                <a:gd name="T10" fmla="*/ 0 w 1747520"/>
                <a:gd name="T11" fmla="*/ 436798 h 1792604"/>
                <a:gd name="T12" fmla="*/ 873595 w 1747520"/>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7520" h="1792604">
                  <a:moveTo>
                    <a:pt x="873595" y="0"/>
                  </a:moveTo>
                  <a:lnTo>
                    <a:pt x="1747191" y="436798"/>
                  </a:lnTo>
                  <a:lnTo>
                    <a:pt x="1747191" y="1355801"/>
                  </a:lnTo>
                  <a:lnTo>
                    <a:pt x="873595" y="1792598"/>
                  </a:lnTo>
                  <a:lnTo>
                    <a:pt x="0" y="1355801"/>
                  </a:lnTo>
                  <a:lnTo>
                    <a:pt x="0" y="436798"/>
                  </a:lnTo>
                  <a:lnTo>
                    <a:pt x="873595"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180" name="object 22">
            <a:extLst>
              <a:ext uri="{FF2B5EF4-FFF2-40B4-BE49-F238E27FC236}">
                <a16:creationId xmlns:a16="http://schemas.microsoft.com/office/drawing/2014/main" id="{749CD501-0FC7-4F90-BAD9-6FD43114417F}"/>
              </a:ext>
            </a:extLst>
          </p:cNvPr>
          <p:cNvSpPr txBox="1">
            <a:spLocks noChangeArrowheads="1"/>
          </p:cNvSpPr>
          <p:nvPr/>
        </p:nvSpPr>
        <p:spPr bwMode="auto">
          <a:xfrm>
            <a:off x="3408363" y="3824288"/>
            <a:ext cx="1017587"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indent="2127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212725" algn="l" defTabSz="914400" rtl="0" eaLnBrk="0" fontAlgn="base" latinLnBrk="0" hangingPunct="0">
              <a:lnSpc>
                <a:spcPct val="130000"/>
              </a:lnSpc>
              <a:spcBef>
                <a:spcPts val="100"/>
              </a:spcBef>
              <a:spcAft>
                <a:spcPct val="0"/>
              </a:spcAft>
              <a:buClrTx/>
              <a:buSzTx/>
              <a:buFontTx/>
              <a:buNone/>
              <a:tabLst/>
              <a:defRPr/>
            </a:pP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Sobre  exigencia</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7181" name="object 23">
            <a:extLst>
              <a:ext uri="{FF2B5EF4-FFF2-40B4-BE49-F238E27FC236}">
                <a16:creationId xmlns:a16="http://schemas.microsoft.com/office/drawing/2014/main" id="{EC185B1D-B661-4926-A62F-359009935EBE}"/>
              </a:ext>
            </a:extLst>
          </p:cNvPr>
          <p:cNvGrpSpPr>
            <a:grpSpLocks/>
          </p:cNvGrpSpPr>
          <p:nvPr/>
        </p:nvGrpSpPr>
        <p:grpSpPr bwMode="auto">
          <a:xfrm>
            <a:off x="1146175" y="3246438"/>
            <a:ext cx="1820863" cy="1804987"/>
            <a:chOff x="2379222" y="3232777"/>
            <a:chExt cx="1820545" cy="1805305"/>
          </a:xfrm>
        </p:grpSpPr>
        <p:sp>
          <p:nvSpPr>
            <p:cNvPr id="7192" name="object 24">
              <a:extLst>
                <a:ext uri="{FF2B5EF4-FFF2-40B4-BE49-F238E27FC236}">
                  <a16:creationId xmlns:a16="http://schemas.microsoft.com/office/drawing/2014/main" id="{F1825C99-1784-45F8-A34B-9F72FFDCD0D3}"/>
                </a:ext>
              </a:extLst>
            </p:cNvPr>
            <p:cNvSpPr>
              <a:spLocks/>
            </p:cNvSpPr>
            <p:nvPr/>
          </p:nvSpPr>
          <p:spPr bwMode="auto">
            <a:xfrm>
              <a:off x="2385572" y="3239127"/>
              <a:ext cx="1807845" cy="1792605"/>
            </a:xfrm>
            <a:custGeom>
              <a:avLst/>
              <a:gdLst>
                <a:gd name="T0" fmla="*/ 903789 w 1807845"/>
                <a:gd name="T1" fmla="*/ 0 h 1792604"/>
                <a:gd name="T2" fmla="*/ 0 w 1807845"/>
                <a:gd name="T3" fmla="*/ 448151 h 1792604"/>
                <a:gd name="T4" fmla="*/ 0 w 1807845"/>
                <a:gd name="T5" fmla="*/ 1344450 h 1792604"/>
                <a:gd name="T6" fmla="*/ 903789 w 1807845"/>
                <a:gd name="T7" fmla="*/ 1792599 h 1792604"/>
                <a:gd name="T8" fmla="*/ 1807577 w 1807845"/>
                <a:gd name="T9" fmla="*/ 1344450 h 1792604"/>
                <a:gd name="T10" fmla="*/ 1807577 w 1807845"/>
                <a:gd name="T11" fmla="*/ 448151 h 1792604"/>
                <a:gd name="T12" fmla="*/ 903789 w 1807845"/>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7845" h="1792604">
                  <a:moveTo>
                    <a:pt x="903789" y="0"/>
                  </a:moveTo>
                  <a:lnTo>
                    <a:pt x="0" y="448151"/>
                  </a:lnTo>
                  <a:lnTo>
                    <a:pt x="0" y="1344449"/>
                  </a:lnTo>
                  <a:lnTo>
                    <a:pt x="903789" y="1792598"/>
                  </a:lnTo>
                  <a:lnTo>
                    <a:pt x="1807577" y="1344449"/>
                  </a:lnTo>
                  <a:lnTo>
                    <a:pt x="1807577" y="448151"/>
                  </a:lnTo>
                  <a:lnTo>
                    <a:pt x="903789" y="0"/>
                  </a:lnTo>
                  <a:close/>
                </a:path>
              </a:pathLst>
            </a:custGeom>
            <a:solidFill>
              <a:srgbClr val="48BD5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93" name="object 25">
              <a:extLst>
                <a:ext uri="{FF2B5EF4-FFF2-40B4-BE49-F238E27FC236}">
                  <a16:creationId xmlns:a16="http://schemas.microsoft.com/office/drawing/2014/main" id="{94CBEC7C-3602-45AB-8F78-1F31166A1ABC}"/>
                </a:ext>
              </a:extLst>
            </p:cNvPr>
            <p:cNvSpPr>
              <a:spLocks/>
            </p:cNvSpPr>
            <p:nvPr/>
          </p:nvSpPr>
          <p:spPr bwMode="auto">
            <a:xfrm>
              <a:off x="2385572" y="3239127"/>
              <a:ext cx="1807845" cy="1792605"/>
            </a:xfrm>
            <a:custGeom>
              <a:avLst/>
              <a:gdLst>
                <a:gd name="T0" fmla="*/ 903788 w 1807845"/>
                <a:gd name="T1" fmla="*/ 0 h 1792604"/>
                <a:gd name="T2" fmla="*/ 1807577 w 1807845"/>
                <a:gd name="T3" fmla="*/ 448150 h 1792604"/>
                <a:gd name="T4" fmla="*/ 1807577 w 1807845"/>
                <a:gd name="T5" fmla="*/ 1344451 h 1792604"/>
                <a:gd name="T6" fmla="*/ 903788 w 1807845"/>
                <a:gd name="T7" fmla="*/ 1792599 h 1792604"/>
                <a:gd name="T8" fmla="*/ 0 w 1807845"/>
                <a:gd name="T9" fmla="*/ 1344451 h 1792604"/>
                <a:gd name="T10" fmla="*/ 0 w 1807845"/>
                <a:gd name="T11" fmla="*/ 448150 h 1792604"/>
                <a:gd name="T12" fmla="*/ 903788 w 1807845"/>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7845" h="1792604">
                  <a:moveTo>
                    <a:pt x="903788" y="0"/>
                  </a:moveTo>
                  <a:lnTo>
                    <a:pt x="1807577" y="448150"/>
                  </a:lnTo>
                  <a:lnTo>
                    <a:pt x="1807577" y="1344450"/>
                  </a:lnTo>
                  <a:lnTo>
                    <a:pt x="903788" y="1792598"/>
                  </a:lnTo>
                  <a:lnTo>
                    <a:pt x="0" y="1344450"/>
                  </a:lnTo>
                  <a:lnTo>
                    <a:pt x="0" y="448150"/>
                  </a:lnTo>
                  <a:lnTo>
                    <a:pt x="903788"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182" name="object 26">
            <a:extLst>
              <a:ext uri="{FF2B5EF4-FFF2-40B4-BE49-F238E27FC236}">
                <a16:creationId xmlns:a16="http://schemas.microsoft.com/office/drawing/2014/main" id="{A59C4125-3A1D-4AAC-BCFB-8498B4922472}"/>
              </a:ext>
            </a:extLst>
          </p:cNvPr>
          <p:cNvSpPr txBox="1">
            <a:spLocks noChangeArrowheads="1"/>
          </p:cNvSpPr>
          <p:nvPr/>
        </p:nvSpPr>
        <p:spPr bwMode="auto">
          <a:xfrm>
            <a:off x="1498600" y="3887788"/>
            <a:ext cx="11144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019" rIns="0" bIns="0">
            <a:spAutoFit/>
          </a:bodyPr>
          <a:lstStyle>
            <a:lvl1pPr marL="12700" indent="6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6350" algn="l" defTabSz="914400" rtl="0" eaLnBrk="0" fontAlgn="base" latinLnBrk="0" hangingPunct="0">
              <a:lnSpc>
                <a:spcPts val="1800"/>
              </a:lnSpc>
              <a:spcBef>
                <a:spcPts val="263"/>
              </a:spcBef>
              <a:spcAft>
                <a:spcPct val="0"/>
              </a:spcAft>
              <a:buClrTx/>
              <a:buSzTx/>
              <a:buFontTx/>
              <a:buNone/>
              <a:tabLst/>
              <a:defRPr/>
            </a:pP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Restricción  Autonomía</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7183" name="object 27">
            <a:extLst>
              <a:ext uri="{FF2B5EF4-FFF2-40B4-BE49-F238E27FC236}">
                <a16:creationId xmlns:a16="http://schemas.microsoft.com/office/drawing/2014/main" id="{D0A4D945-5B14-46FD-A7CE-CF13D07DE8A6}"/>
              </a:ext>
            </a:extLst>
          </p:cNvPr>
          <p:cNvGrpSpPr>
            <a:grpSpLocks/>
          </p:cNvGrpSpPr>
          <p:nvPr/>
        </p:nvGrpSpPr>
        <p:grpSpPr bwMode="auto">
          <a:xfrm>
            <a:off x="1728788" y="4822825"/>
            <a:ext cx="2085975" cy="1804988"/>
            <a:chOff x="2962072" y="4809171"/>
            <a:chExt cx="2085339" cy="1805305"/>
          </a:xfrm>
        </p:grpSpPr>
        <p:sp>
          <p:nvSpPr>
            <p:cNvPr id="7190" name="object 28">
              <a:extLst>
                <a:ext uri="{FF2B5EF4-FFF2-40B4-BE49-F238E27FC236}">
                  <a16:creationId xmlns:a16="http://schemas.microsoft.com/office/drawing/2014/main" id="{5B511BB2-0E88-498A-B394-C406E2913915}"/>
                </a:ext>
              </a:extLst>
            </p:cNvPr>
            <p:cNvSpPr>
              <a:spLocks/>
            </p:cNvSpPr>
            <p:nvPr/>
          </p:nvSpPr>
          <p:spPr bwMode="auto">
            <a:xfrm>
              <a:off x="2968421" y="4815521"/>
              <a:ext cx="2072639" cy="1792605"/>
            </a:xfrm>
            <a:custGeom>
              <a:avLst/>
              <a:gdLst>
                <a:gd name="T0" fmla="*/ 1036250 w 2072639"/>
                <a:gd name="T1" fmla="*/ 0 h 1792604"/>
                <a:gd name="T2" fmla="*/ 0 w 2072639"/>
                <a:gd name="T3" fmla="*/ 448148 h 1792604"/>
                <a:gd name="T4" fmla="*/ 0 w 2072639"/>
                <a:gd name="T5" fmla="*/ 1344449 h 1792604"/>
                <a:gd name="T6" fmla="*/ 1036250 w 2072639"/>
                <a:gd name="T7" fmla="*/ 1792598 h 1792604"/>
                <a:gd name="T8" fmla="*/ 2072500 w 2072639"/>
                <a:gd name="T9" fmla="*/ 1344449 h 1792604"/>
                <a:gd name="T10" fmla="*/ 2072500 w 2072639"/>
                <a:gd name="T11" fmla="*/ 448148 h 1792604"/>
                <a:gd name="T12" fmla="*/ 1036250 w 2072639"/>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2639" h="1792604">
                  <a:moveTo>
                    <a:pt x="1036250" y="0"/>
                  </a:moveTo>
                  <a:lnTo>
                    <a:pt x="0" y="448148"/>
                  </a:lnTo>
                  <a:lnTo>
                    <a:pt x="0" y="1344448"/>
                  </a:lnTo>
                  <a:lnTo>
                    <a:pt x="1036250" y="1792597"/>
                  </a:lnTo>
                  <a:lnTo>
                    <a:pt x="2072500" y="1344448"/>
                  </a:lnTo>
                  <a:lnTo>
                    <a:pt x="2072500" y="448148"/>
                  </a:lnTo>
                  <a:lnTo>
                    <a:pt x="1036250" y="0"/>
                  </a:lnTo>
                  <a:close/>
                </a:path>
              </a:pathLst>
            </a:custGeom>
            <a:solidFill>
              <a:srgbClr val="55B64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91" name="object 29">
              <a:extLst>
                <a:ext uri="{FF2B5EF4-FFF2-40B4-BE49-F238E27FC236}">
                  <a16:creationId xmlns:a16="http://schemas.microsoft.com/office/drawing/2014/main" id="{9D482133-0C1F-4D70-A104-311167E1DA74}"/>
                </a:ext>
              </a:extLst>
            </p:cNvPr>
            <p:cNvSpPr>
              <a:spLocks/>
            </p:cNvSpPr>
            <p:nvPr/>
          </p:nvSpPr>
          <p:spPr bwMode="auto">
            <a:xfrm>
              <a:off x="2968422" y="4815521"/>
              <a:ext cx="2072639" cy="1792605"/>
            </a:xfrm>
            <a:custGeom>
              <a:avLst/>
              <a:gdLst>
                <a:gd name="T0" fmla="*/ 1036250 w 2072639"/>
                <a:gd name="T1" fmla="*/ 0 h 1792604"/>
                <a:gd name="T2" fmla="*/ 2072500 w 2072639"/>
                <a:gd name="T3" fmla="*/ 448148 h 1792604"/>
                <a:gd name="T4" fmla="*/ 2072500 w 2072639"/>
                <a:gd name="T5" fmla="*/ 1344450 h 1792604"/>
                <a:gd name="T6" fmla="*/ 1036250 w 2072639"/>
                <a:gd name="T7" fmla="*/ 1792599 h 1792604"/>
                <a:gd name="T8" fmla="*/ 0 w 2072639"/>
                <a:gd name="T9" fmla="*/ 1344450 h 1792604"/>
                <a:gd name="T10" fmla="*/ 0 w 2072639"/>
                <a:gd name="T11" fmla="*/ 448148 h 1792604"/>
                <a:gd name="T12" fmla="*/ 1036250 w 2072639"/>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72639" h="1792604">
                  <a:moveTo>
                    <a:pt x="1036250" y="0"/>
                  </a:moveTo>
                  <a:lnTo>
                    <a:pt x="2072500" y="448148"/>
                  </a:lnTo>
                  <a:lnTo>
                    <a:pt x="2072500" y="1344449"/>
                  </a:lnTo>
                  <a:lnTo>
                    <a:pt x="1036250" y="1792598"/>
                  </a:lnTo>
                  <a:lnTo>
                    <a:pt x="0" y="1344449"/>
                  </a:lnTo>
                  <a:lnTo>
                    <a:pt x="0" y="448148"/>
                  </a:lnTo>
                  <a:lnTo>
                    <a:pt x="1036250"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184" name="object 30">
            <a:extLst>
              <a:ext uri="{FF2B5EF4-FFF2-40B4-BE49-F238E27FC236}">
                <a16:creationId xmlns:a16="http://schemas.microsoft.com/office/drawing/2014/main" id="{A41CA38E-5A0D-4721-AA9E-9F4EBA23D514}"/>
              </a:ext>
            </a:extLst>
          </p:cNvPr>
          <p:cNvSpPr txBox="1">
            <a:spLocks noChangeArrowheads="1"/>
          </p:cNvSpPr>
          <p:nvPr/>
        </p:nvSpPr>
        <p:spPr bwMode="auto">
          <a:xfrm>
            <a:off x="2260600" y="5351463"/>
            <a:ext cx="10223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655" rIns="0" bIns="0">
            <a:spAutoFit/>
          </a:bodyPr>
          <a:lstStyle>
            <a:lvl1pPr marL="36513" indent="-23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6513" marR="0" lvl="0" indent="-23813" algn="just" defTabSz="914400" rtl="0" eaLnBrk="0" fontAlgn="base" latinLnBrk="0" hangingPunct="0">
              <a:lnSpc>
                <a:spcPct val="91000"/>
              </a:lnSpc>
              <a:spcBef>
                <a:spcPts val="263"/>
              </a:spcBef>
              <a:spcAft>
                <a:spcPct val="0"/>
              </a:spcAft>
              <a:buClrTx/>
              <a:buSzTx/>
              <a:buFontTx/>
              <a:buNone/>
              <a:tabLst/>
              <a:defRPr/>
            </a:pP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Utilización  conflictos  familiares</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7185" name="object 31">
            <a:extLst>
              <a:ext uri="{FF2B5EF4-FFF2-40B4-BE49-F238E27FC236}">
                <a16:creationId xmlns:a16="http://schemas.microsoft.com/office/drawing/2014/main" id="{BCC6D8B3-D2E2-43E9-A4B2-18749D663E34}"/>
              </a:ext>
            </a:extLst>
          </p:cNvPr>
          <p:cNvGrpSpPr>
            <a:grpSpLocks/>
          </p:cNvGrpSpPr>
          <p:nvPr/>
        </p:nvGrpSpPr>
        <p:grpSpPr bwMode="auto">
          <a:xfrm>
            <a:off x="3910013" y="4822825"/>
            <a:ext cx="1989137" cy="1804988"/>
            <a:chOff x="5142344" y="4809170"/>
            <a:chExt cx="1990089" cy="1805305"/>
          </a:xfrm>
        </p:grpSpPr>
        <p:sp>
          <p:nvSpPr>
            <p:cNvPr id="7188" name="object 32">
              <a:extLst>
                <a:ext uri="{FF2B5EF4-FFF2-40B4-BE49-F238E27FC236}">
                  <a16:creationId xmlns:a16="http://schemas.microsoft.com/office/drawing/2014/main" id="{B027C824-DACB-40F6-B4CF-0D63FE6B62C2}"/>
                </a:ext>
              </a:extLst>
            </p:cNvPr>
            <p:cNvSpPr>
              <a:spLocks/>
            </p:cNvSpPr>
            <p:nvPr/>
          </p:nvSpPr>
          <p:spPr bwMode="auto">
            <a:xfrm>
              <a:off x="5148695" y="4815520"/>
              <a:ext cx="1977389" cy="1792605"/>
            </a:xfrm>
            <a:custGeom>
              <a:avLst/>
              <a:gdLst>
                <a:gd name="T0" fmla="*/ 988394 w 1977390"/>
                <a:gd name="T1" fmla="*/ 0 h 1792604"/>
                <a:gd name="T2" fmla="*/ 0 w 1977390"/>
                <a:gd name="T3" fmla="*/ 448149 h 1792604"/>
                <a:gd name="T4" fmla="*/ 0 w 1977390"/>
                <a:gd name="T5" fmla="*/ 1344449 h 1792604"/>
                <a:gd name="T6" fmla="*/ 988394 w 1977390"/>
                <a:gd name="T7" fmla="*/ 1792599 h 1792604"/>
                <a:gd name="T8" fmla="*/ 1976787 w 1977390"/>
                <a:gd name="T9" fmla="*/ 1344449 h 1792604"/>
                <a:gd name="T10" fmla="*/ 1976787 w 1977390"/>
                <a:gd name="T11" fmla="*/ 448149 h 1792604"/>
                <a:gd name="T12" fmla="*/ 988394 w 1977390"/>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77390" h="1792604">
                  <a:moveTo>
                    <a:pt x="988394" y="0"/>
                  </a:moveTo>
                  <a:lnTo>
                    <a:pt x="0" y="448149"/>
                  </a:lnTo>
                  <a:lnTo>
                    <a:pt x="0" y="1344448"/>
                  </a:lnTo>
                  <a:lnTo>
                    <a:pt x="988394" y="1792598"/>
                  </a:lnTo>
                  <a:lnTo>
                    <a:pt x="1976788" y="1344448"/>
                  </a:lnTo>
                  <a:lnTo>
                    <a:pt x="1976788" y="448149"/>
                  </a:lnTo>
                  <a:lnTo>
                    <a:pt x="988394" y="0"/>
                  </a:lnTo>
                  <a:close/>
                </a:path>
              </a:pathLst>
            </a:custGeom>
            <a:solidFill>
              <a:srgbClr val="70AD4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189" name="object 33">
              <a:extLst>
                <a:ext uri="{FF2B5EF4-FFF2-40B4-BE49-F238E27FC236}">
                  <a16:creationId xmlns:a16="http://schemas.microsoft.com/office/drawing/2014/main" id="{334C40FA-B5EA-4901-A0E9-2FFBAC418EB1}"/>
                </a:ext>
              </a:extLst>
            </p:cNvPr>
            <p:cNvSpPr>
              <a:spLocks/>
            </p:cNvSpPr>
            <p:nvPr/>
          </p:nvSpPr>
          <p:spPr bwMode="auto">
            <a:xfrm>
              <a:off x="5148694" y="4815520"/>
              <a:ext cx="1977389" cy="1792605"/>
            </a:xfrm>
            <a:custGeom>
              <a:avLst/>
              <a:gdLst>
                <a:gd name="T0" fmla="*/ 988394 w 1977390"/>
                <a:gd name="T1" fmla="*/ 0 h 1792604"/>
                <a:gd name="T2" fmla="*/ 1976788 w 1977390"/>
                <a:gd name="T3" fmla="*/ 448150 h 1792604"/>
                <a:gd name="T4" fmla="*/ 1976788 w 1977390"/>
                <a:gd name="T5" fmla="*/ 1344449 h 1792604"/>
                <a:gd name="T6" fmla="*/ 988394 w 1977390"/>
                <a:gd name="T7" fmla="*/ 1792599 h 1792604"/>
                <a:gd name="T8" fmla="*/ 0 w 1977390"/>
                <a:gd name="T9" fmla="*/ 1344449 h 1792604"/>
                <a:gd name="T10" fmla="*/ 0 w 1977390"/>
                <a:gd name="T11" fmla="*/ 448150 h 1792604"/>
                <a:gd name="T12" fmla="*/ 988394 w 1977390"/>
                <a:gd name="T13" fmla="*/ 0 h 17926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77390" h="1792604">
                  <a:moveTo>
                    <a:pt x="988394" y="0"/>
                  </a:moveTo>
                  <a:lnTo>
                    <a:pt x="1976789" y="448150"/>
                  </a:lnTo>
                  <a:lnTo>
                    <a:pt x="1976789" y="1344448"/>
                  </a:lnTo>
                  <a:lnTo>
                    <a:pt x="988394" y="1792598"/>
                  </a:lnTo>
                  <a:lnTo>
                    <a:pt x="0" y="1344448"/>
                  </a:lnTo>
                  <a:lnTo>
                    <a:pt x="0" y="448150"/>
                  </a:lnTo>
                  <a:lnTo>
                    <a:pt x="988394"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186" name="object 34">
            <a:extLst>
              <a:ext uri="{FF2B5EF4-FFF2-40B4-BE49-F238E27FC236}">
                <a16:creationId xmlns:a16="http://schemas.microsoft.com/office/drawing/2014/main" id="{217F5A75-54EB-4410-827C-8DF87151644A}"/>
              </a:ext>
            </a:extLst>
          </p:cNvPr>
          <p:cNvSpPr txBox="1">
            <a:spLocks noChangeArrowheads="1"/>
          </p:cNvSpPr>
          <p:nvPr/>
        </p:nvSpPr>
        <p:spPr bwMode="auto">
          <a:xfrm>
            <a:off x="4311650" y="5351463"/>
            <a:ext cx="11842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65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91000"/>
              </a:lnSpc>
              <a:spcBef>
                <a:spcPts val="263"/>
              </a:spcBef>
              <a:spcAft>
                <a:spcPct val="0"/>
              </a:spcAft>
              <a:buClrTx/>
              <a:buSzTx/>
              <a:buFontTx/>
              <a:buNone/>
              <a:tabLst/>
              <a:defRPr/>
            </a:pPr>
            <a:r>
              <a:rPr kumimoji="0" lang="es-CO" altLang="es-CO" sz="1600" b="1"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Exposición  violencia  intrafamiliar</a:t>
            </a:r>
            <a:endPar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7187" name="CuadroTexto 33">
            <a:extLst>
              <a:ext uri="{FF2B5EF4-FFF2-40B4-BE49-F238E27FC236}">
                <a16:creationId xmlns:a16="http://schemas.microsoft.com/office/drawing/2014/main" id="{FBF4BDE6-E484-4D55-B370-F04239561D20}"/>
              </a:ext>
            </a:extLst>
          </p:cNvPr>
          <p:cNvSpPr txBox="1">
            <a:spLocks noChangeArrowheads="1"/>
          </p:cNvSpPr>
          <p:nvPr/>
        </p:nvSpPr>
        <p:spPr bwMode="auto">
          <a:xfrm>
            <a:off x="6416675" y="5016500"/>
            <a:ext cx="42433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2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Violencia psicológica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2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Tipologías o </a:t>
            </a:r>
            <a:r>
              <a:rPr kumimoji="0" lang="es-419" altLang="es-CO" sz="24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manifestaciones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object 3">
            <a:extLst>
              <a:ext uri="{FF2B5EF4-FFF2-40B4-BE49-F238E27FC236}">
                <a16:creationId xmlns:a16="http://schemas.microsoft.com/office/drawing/2014/main" id="{6B89E904-A346-478D-9ABE-92384BEEFE80}"/>
              </a:ext>
            </a:extLst>
          </p:cNvPr>
          <p:cNvSpPr txBox="1">
            <a:spLocks noChangeArrowheads="1"/>
          </p:cNvSpPr>
          <p:nvPr/>
        </p:nvSpPr>
        <p:spPr bwMode="auto">
          <a:xfrm>
            <a:off x="5370513" y="1241425"/>
            <a:ext cx="5753100" cy="455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778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50000"/>
              </a:lnSpc>
              <a:spcBef>
                <a:spcPts val="138"/>
              </a:spcBef>
              <a:spcAft>
                <a:spcPct val="0"/>
              </a:spcAft>
              <a:buClrTx/>
              <a:buSzTx/>
              <a:buFontTx/>
              <a:buNone/>
              <a:tabLst/>
              <a:defRPr/>
            </a:pPr>
            <a:r>
              <a:rPr kumimoji="0" lang="es-CO" altLang="es-CO" sz="18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Existe negligencia cuando los responsables del  cuidado no protegen de la exposición al peligro, ni  atienden, o satisfacen las necesidades básicas de  los niños, niñas y adolescentes, sean éstas físicas,  psicológicas, educativas o de salud, </a:t>
            </a:r>
            <a:r>
              <a:rPr kumimoji="0" lang="es-CO" altLang="es-CO" sz="18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teniendo los  medios, el conocimiento y acceso a la prestación  de servicios</a:t>
            </a:r>
            <a:r>
              <a:rPr kumimoji="0" lang="es-CO" altLang="es-CO" sz="18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t>
            </a:r>
          </a:p>
          <a:p>
            <a:pPr marL="12700" marR="0" lvl="0" indent="0" algn="l" defTabSz="914400" rtl="0" eaLnBrk="0" fontAlgn="base" latinLnBrk="0" hangingPunct="0">
              <a:lnSpc>
                <a:spcPct val="100000"/>
              </a:lnSpc>
              <a:spcBef>
                <a:spcPts val="50"/>
              </a:spcBef>
              <a:spcAft>
                <a:spcPct val="0"/>
              </a:spcAft>
              <a:buClrTx/>
              <a:buSzTx/>
              <a:buFontTx/>
              <a:buNone/>
              <a:tabLst/>
              <a:defRPr/>
            </a:pPr>
            <a:endParaRPr kumimoji="0" lang="es-CO" altLang="es-CO" sz="2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just" defTabSz="914400" rtl="0" eaLnBrk="0" fontAlgn="base" latinLnBrk="0" hangingPunct="0">
              <a:lnSpc>
                <a:spcPct val="148000"/>
              </a:lnSpc>
              <a:spcBef>
                <a:spcPct val="0"/>
              </a:spcBef>
              <a:spcAft>
                <a:spcPct val="0"/>
              </a:spcAft>
              <a:buClrTx/>
              <a:buSzTx/>
              <a:buFontTx/>
              <a:buNone/>
              <a:tabLst/>
              <a:defRPr/>
            </a:pPr>
            <a:r>
              <a:rPr kumimoji="0" lang="es-CO" altLang="es-CO" sz="18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La negligencia no se debe confundir con hechos  accidentales, por desconocimiento o por  condiciones de pobreza.</a:t>
            </a:r>
            <a:endParaRPr kumimoji="0" lang="es-CO" altLang="es-CO" sz="18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8196" name="CuadroTexto 4">
            <a:extLst>
              <a:ext uri="{FF2B5EF4-FFF2-40B4-BE49-F238E27FC236}">
                <a16:creationId xmlns:a16="http://schemas.microsoft.com/office/drawing/2014/main" id="{9145AEFB-3C88-4DC8-B7A3-B4F6B41C9513}"/>
              </a:ext>
            </a:extLst>
          </p:cNvPr>
          <p:cNvSpPr txBox="1">
            <a:spLocks noChangeArrowheads="1"/>
          </p:cNvSpPr>
          <p:nvPr/>
        </p:nvSpPr>
        <p:spPr bwMode="auto">
          <a:xfrm>
            <a:off x="5994400" y="588963"/>
            <a:ext cx="4243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4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Omisión - Negligencia  </a:t>
            </a:r>
          </a:p>
        </p:txBody>
      </p:sp>
      <p:pic>
        <p:nvPicPr>
          <p:cNvPr id="3" name="Imagen 2" descr="Imagen que contiene persona, exterior, foto, niña&#10;&#10;Descripción generada automáticamente">
            <a:extLst>
              <a:ext uri="{FF2B5EF4-FFF2-40B4-BE49-F238E27FC236}">
                <a16:creationId xmlns:a16="http://schemas.microsoft.com/office/drawing/2014/main" id="{DF751BFA-CD34-48E9-BC4B-693A0282AD9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8684" y="1458930"/>
            <a:ext cx="4318213" cy="310793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upo 26">
            <a:extLst>
              <a:ext uri="{FF2B5EF4-FFF2-40B4-BE49-F238E27FC236}">
                <a16:creationId xmlns:a16="http://schemas.microsoft.com/office/drawing/2014/main" id="{B4CEE147-BEA6-4123-8C0D-E0C3713991A0}"/>
              </a:ext>
            </a:extLst>
          </p:cNvPr>
          <p:cNvGrpSpPr>
            <a:grpSpLocks/>
          </p:cNvGrpSpPr>
          <p:nvPr/>
        </p:nvGrpSpPr>
        <p:grpSpPr bwMode="auto">
          <a:xfrm>
            <a:off x="708916" y="781209"/>
            <a:ext cx="10536934" cy="5632291"/>
            <a:chOff x="817907" y="532023"/>
            <a:chExt cx="10733684" cy="5696133"/>
          </a:xfrm>
        </p:grpSpPr>
        <p:sp>
          <p:nvSpPr>
            <p:cNvPr id="9220" name="object 3">
              <a:extLst>
                <a:ext uri="{FF2B5EF4-FFF2-40B4-BE49-F238E27FC236}">
                  <a16:creationId xmlns:a16="http://schemas.microsoft.com/office/drawing/2014/main" id="{06E32469-24B0-406B-B77B-8E887D7C383F}"/>
                </a:ext>
              </a:extLst>
            </p:cNvPr>
            <p:cNvSpPr>
              <a:spLocks/>
            </p:cNvSpPr>
            <p:nvPr/>
          </p:nvSpPr>
          <p:spPr bwMode="auto">
            <a:xfrm>
              <a:off x="7256588" y="546312"/>
              <a:ext cx="2273300" cy="1673860"/>
            </a:xfrm>
            <a:custGeom>
              <a:avLst/>
              <a:gdLst>
                <a:gd name="T0" fmla="*/ 1993723 w 2273300"/>
                <a:gd name="T1" fmla="*/ 0 h 1673860"/>
                <a:gd name="T2" fmla="*/ 278956 w 2273300"/>
                <a:gd name="T3" fmla="*/ 0 h 1673860"/>
                <a:gd name="T4" fmla="*/ 233708 w 2273300"/>
                <a:gd name="T5" fmla="*/ 3651 h 1673860"/>
                <a:gd name="T6" fmla="*/ 190784 w 2273300"/>
                <a:gd name="T7" fmla="*/ 14221 h 1673860"/>
                <a:gd name="T8" fmla="*/ 150760 w 2273300"/>
                <a:gd name="T9" fmla="*/ 31136 h 1673860"/>
                <a:gd name="T10" fmla="*/ 114208 w 2273300"/>
                <a:gd name="T11" fmla="*/ 53822 h 1673860"/>
                <a:gd name="T12" fmla="*/ 81704 w 2273300"/>
                <a:gd name="T13" fmla="*/ 81704 h 1673860"/>
                <a:gd name="T14" fmla="*/ 53822 w 2273300"/>
                <a:gd name="T15" fmla="*/ 114208 h 1673860"/>
                <a:gd name="T16" fmla="*/ 31136 w 2273300"/>
                <a:gd name="T17" fmla="*/ 150760 h 1673860"/>
                <a:gd name="T18" fmla="*/ 14221 w 2273300"/>
                <a:gd name="T19" fmla="*/ 190785 h 1673860"/>
                <a:gd name="T20" fmla="*/ 3651 w 2273300"/>
                <a:gd name="T21" fmla="*/ 233709 h 1673860"/>
                <a:gd name="T22" fmla="*/ 0 w 2273300"/>
                <a:gd name="T23" fmla="*/ 278958 h 1673860"/>
                <a:gd name="T24" fmla="*/ 0 w 2273300"/>
                <a:gd name="T25" fmla="*/ 1394752 h 1673860"/>
                <a:gd name="T26" fmla="*/ 3651 w 2273300"/>
                <a:gd name="T27" fmla="*/ 1440000 h 1673860"/>
                <a:gd name="T28" fmla="*/ 14221 w 2273300"/>
                <a:gd name="T29" fmla="*/ 1482924 h 1673860"/>
                <a:gd name="T30" fmla="*/ 31136 w 2273300"/>
                <a:gd name="T31" fmla="*/ 1522948 h 1673860"/>
                <a:gd name="T32" fmla="*/ 53822 w 2273300"/>
                <a:gd name="T33" fmla="*/ 1559500 h 1673860"/>
                <a:gd name="T34" fmla="*/ 81704 w 2273300"/>
                <a:gd name="T35" fmla="*/ 1592004 h 1673860"/>
                <a:gd name="T36" fmla="*/ 114208 w 2273300"/>
                <a:gd name="T37" fmla="*/ 1619886 h 1673860"/>
                <a:gd name="T38" fmla="*/ 150760 w 2273300"/>
                <a:gd name="T39" fmla="*/ 1642572 h 1673860"/>
                <a:gd name="T40" fmla="*/ 190784 w 2273300"/>
                <a:gd name="T41" fmla="*/ 1659487 h 1673860"/>
                <a:gd name="T42" fmla="*/ 233708 w 2273300"/>
                <a:gd name="T43" fmla="*/ 1670057 h 1673860"/>
                <a:gd name="T44" fmla="*/ 278956 w 2273300"/>
                <a:gd name="T45" fmla="*/ 1673708 h 1673860"/>
                <a:gd name="T46" fmla="*/ 1993723 w 2273300"/>
                <a:gd name="T47" fmla="*/ 1673708 h 1673860"/>
                <a:gd name="T48" fmla="*/ 2038971 w 2273300"/>
                <a:gd name="T49" fmla="*/ 1670057 h 1673860"/>
                <a:gd name="T50" fmla="*/ 2081895 w 2273300"/>
                <a:gd name="T51" fmla="*/ 1659487 h 1673860"/>
                <a:gd name="T52" fmla="*/ 2121920 w 2273300"/>
                <a:gd name="T53" fmla="*/ 1642572 h 1673860"/>
                <a:gd name="T54" fmla="*/ 2158472 w 2273300"/>
                <a:gd name="T55" fmla="*/ 1619886 h 1673860"/>
                <a:gd name="T56" fmla="*/ 2190976 w 2273300"/>
                <a:gd name="T57" fmla="*/ 1592004 h 1673860"/>
                <a:gd name="T58" fmla="*/ 2218858 w 2273300"/>
                <a:gd name="T59" fmla="*/ 1559500 h 1673860"/>
                <a:gd name="T60" fmla="*/ 2241544 w 2273300"/>
                <a:gd name="T61" fmla="*/ 1522948 h 1673860"/>
                <a:gd name="T62" fmla="*/ 2258459 w 2273300"/>
                <a:gd name="T63" fmla="*/ 1482924 h 1673860"/>
                <a:gd name="T64" fmla="*/ 2269030 w 2273300"/>
                <a:gd name="T65" fmla="*/ 1440000 h 1673860"/>
                <a:gd name="T66" fmla="*/ 2272681 w 2273300"/>
                <a:gd name="T67" fmla="*/ 1394752 h 1673860"/>
                <a:gd name="T68" fmla="*/ 2272681 w 2273300"/>
                <a:gd name="T69" fmla="*/ 278958 h 1673860"/>
                <a:gd name="T70" fmla="*/ 2269030 w 2273300"/>
                <a:gd name="T71" fmla="*/ 233709 h 1673860"/>
                <a:gd name="T72" fmla="*/ 2258459 w 2273300"/>
                <a:gd name="T73" fmla="*/ 190785 h 1673860"/>
                <a:gd name="T74" fmla="*/ 2241544 w 2273300"/>
                <a:gd name="T75" fmla="*/ 150760 h 1673860"/>
                <a:gd name="T76" fmla="*/ 2218858 w 2273300"/>
                <a:gd name="T77" fmla="*/ 114208 h 1673860"/>
                <a:gd name="T78" fmla="*/ 2190976 w 2273300"/>
                <a:gd name="T79" fmla="*/ 81704 h 1673860"/>
                <a:gd name="T80" fmla="*/ 2158472 w 2273300"/>
                <a:gd name="T81" fmla="*/ 53822 h 1673860"/>
                <a:gd name="T82" fmla="*/ 2121920 w 2273300"/>
                <a:gd name="T83" fmla="*/ 31136 h 1673860"/>
                <a:gd name="T84" fmla="*/ 2081895 w 2273300"/>
                <a:gd name="T85" fmla="*/ 14221 h 1673860"/>
                <a:gd name="T86" fmla="*/ 2038971 w 2273300"/>
                <a:gd name="T87" fmla="*/ 3651 h 1673860"/>
                <a:gd name="T88" fmla="*/ 1993723 w 2273300"/>
                <a:gd name="T89" fmla="*/ 0 h 16738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73300" h="1673860">
                  <a:moveTo>
                    <a:pt x="1993723" y="0"/>
                  </a:moveTo>
                  <a:lnTo>
                    <a:pt x="278956" y="0"/>
                  </a:lnTo>
                  <a:lnTo>
                    <a:pt x="233708" y="3651"/>
                  </a:lnTo>
                  <a:lnTo>
                    <a:pt x="190784" y="14221"/>
                  </a:lnTo>
                  <a:lnTo>
                    <a:pt x="150760" y="31136"/>
                  </a:lnTo>
                  <a:lnTo>
                    <a:pt x="114208" y="53822"/>
                  </a:lnTo>
                  <a:lnTo>
                    <a:pt x="81704" y="81704"/>
                  </a:lnTo>
                  <a:lnTo>
                    <a:pt x="53822" y="114208"/>
                  </a:lnTo>
                  <a:lnTo>
                    <a:pt x="31136" y="150760"/>
                  </a:lnTo>
                  <a:lnTo>
                    <a:pt x="14221" y="190785"/>
                  </a:lnTo>
                  <a:lnTo>
                    <a:pt x="3651" y="233709"/>
                  </a:lnTo>
                  <a:lnTo>
                    <a:pt x="0" y="278958"/>
                  </a:lnTo>
                  <a:lnTo>
                    <a:pt x="0" y="1394752"/>
                  </a:lnTo>
                  <a:lnTo>
                    <a:pt x="3651" y="1440000"/>
                  </a:lnTo>
                  <a:lnTo>
                    <a:pt x="14221" y="1482924"/>
                  </a:lnTo>
                  <a:lnTo>
                    <a:pt x="31136" y="1522948"/>
                  </a:lnTo>
                  <a:lnTo>
                    <a:pt x="53822" y="1559500"/>
                  </a:lnTo>
                  <a:lnTo>
                    <a:pt x="81704" y="1592004"/>
                  </a:lnTo>
                  <a:lnTo>
                    <a:pt x="114208" y="1619886"/>
                  </a:lnTo>
                  <a:lnTo>
                    <a:pt x="150760" y="1642572"/>
                  </a:lnTo>
                  <a:lnTo>
                    <a:pt x="190784" y="1659487"/>
                  </a:lnTo>
                  <a:lnTo>
                    <a:pt x="233708" y="1670057"/>
                  </a:lnTo>
                  <a:lnTo>
                    <a:pt x="278956" y="1673708"/>
                  </a:lnTo>
                  <a:lnTo>
                    <a:pt x="1993723" y="1673708"/>
                  </a:lnTo>
                  <a:lnTo>
                    <a:pt x="2038971" y="1670057"/>
                  </a:lnTo>
                  <a:lnTo>
                    <a:pt x="2081895" y="1659487"/>
                  </a:lnTo>
                  <a:lnTo>
                    <a:pt x="2121920" y="1642572"/>
                  </a:lnTo>
                  <a:lnTo>
                    <a:pt x="2158472" y="1619886"/>
                  </a:lnTo>
                  <a:lnTo>
                    <a:pt x="2190976" y="1592004"/>
                  </a:lnTo>
                  <a:lnTo>
                    <a:pt x="2218858" y="1559500"/>
                  </a:lnTo>
                  <a:lnTo>
                    <a:pt x="2241544" y="1522948"/>
                  </a:lnTo>
                  <a:lnTo>
                    <a:pt x="2258459" y="1482924"/>
                  </a:lnTo>
                  <a:lnTo>
                    <a:pt x="2269030" y="1440000"/>
                  </a:lnTo>
                  <a:lnTo>
                    <a:pt x="2272681" y="1394752"/>
                  </a:lnTo>
                  <a:lnTo>
                    <a:pt x="2272681" y="278958"/>
                  </a:lnTo>
                  <a:lnTo>
                    <a:pt x="2269030" y="233709"/>
                  </a:lnTo>
                  <a:lnTo>
                    <a:pt x="2258459" y="190785"/>
                  </a:lnTo>
                  <a:lnTo>
                    <a:pt x="2241544" y="150760"/>
                  </a:lnTo>
                  <a:lnTo>
                    <a:pt x="2218858" y="114208"/>
                  </a:lnTo>
                  <a:lnTo>
                    <a:pt x="2190976" y="81704"/>
                  </a:lnTo>
                  <a:lnTo>
                    <a:pt x="2158472" y="53822"/>
                  </a:lnTo>
                  <a:lnTo>
                    <a:pt x="2121920" y="31136"/>
                  </a:lnTo>
                  <a:lnTo>
                    <a:pt x="2081895" y="14221"/>
                  </a:lnTo>
                  <a:lnTo>
                    <a:pt x="2038971" y="3651"/>
                  </a:lnTo>
                  <a:lnTo>
                    <a:pt x="1993723" y="0"/>
                  </a:lnTo>
                  <a:close/>
                </a:path>
              </a:pathLst>
            </a:custGeom>
            <a:solidFill>
              <a:srgbClr val="599B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21" name="object 4">
              <a:extLst>
                <a:ext uri="{FF2B5EF4-FFF2-40B4-BE49-F238E27FC236}">
                  <a16:creationId xmlns:a16="http://schemas.microsoft.com/office/drawing/2014/main" id="{BB6D7DB5-5C1A-4B3F-AAAA-56A496900863}"/>
                </a:ext>
              </a:extLst>
            </p:cNvPr>
            <p:cNvSpPr txBox="1">
              <a:spLocks noChangeArrowheads="1"/>
            </p:cNvSpPr>
            <p:nvPr/>
          </p:nvSpPr>
          <p:spPr bwMode="auto">
            <a:xfrm>
              <a:off x="7416558" y="865805"/>
              <a:ext cx="1951891" cy="100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89000"/>
                </a:lnSpc>
                <a:spcBef>
                  <a:spcPts val="275"/>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Utilización de la fuerza  o cualquier forma de  coerción física,  psicológica o  emocional</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9222" name="object 5">
              <a:extLst>
                <a:ext uri="{FF2B5EF4-FFF2-40B4-BE49-F238E27FC236}">
                  <a16:creationId xmlns:a16="http://schemas.microsoft.com/office/drawing/2014/main" id="{530D32F8-8848-4B6A-9A19-31D5A919F20E}"/>
                </a:ext>
              </a:extLst>
            </p:cNvPr>
            <p:cNvGrpSpPr>
              <a:grpSpLocks/>
            </p:cNvGrpSpPr>
            <p:nvPr/>
          </p:nvGrpSpPr>
          <p:grpSpPr bwMode="auto">
            <a:xfrm>
              <a:off x="9379256" y="1754874"/>
              <a:ext cx="2172335" cy="2286000"/>
              <a:chOff x="9379256" y="2142804"/>
              <a:chExt cx="2172335" cy="2286000"/>
            </a:xfrm>
          </p:grpSpPr>
          <p:sp>
            <p:nvSpPr>
              <p:cNvPr id="9242" name="object 6">
                <a:extLst>
                  <a:ext uri="{FF2B5EF4-FFF2-40B4-BE49-F238E27FC236}">
                    <a16:creationId xmlns:a16="http://schemas.microsoft.com/office/drawing/2014/main" id="{9F660F82-AD30-4508-A0C3-BF3A57B329E9}"/>
                  </a:ext>
                </a:extLst>
              </p:cNvPr>
              <p:cNvSpPr>
                <a:spLocks/>
              </p:cNvSpPr>
              <p:nvPr/>
            </p:nvSpPr>
            <p:spPr bwMode="auto">
              <a:xfrm>
                <a:off x="9535432" y="2147567"/>
                <a:ext cx="544195" cy="448309"/>
              </a:xfrm>
              <a:custGeom>
                <a:avLst/>
                <a:gdLst>
                  <a:gd name="T0" fmla="*/ 0 w 544195"/>
                  <a:gd name="T1" fmla="*/ 0 h 448310"/>
                  <a:gd name="T2" fmla="*/ 43128 w 544195"/>
                  <a:gd name="T3" fmla="*/ 25882 h 448310"/>
                  <a:gd name="T4" fmla="*/ 85655 w 544195"/>
                  <a:gd name="T5" fmla="*/ 52756 h 448310"/>
                  <a:gd name="T6" fmla="*/ 127568 w 544195"/>
                  <a:gd name="T7" fmla="*/ 80610 h 448310"/>
                  <a:gd name="T8" fmla="*/ 168850 w 544195"/>
                  <a:gd name="T9" fmla="*/ 109430 h 448310"/>
                  <a:gd name="T10" fmla="*/ 209488 w 544195"/>
                  <a:gd name="T11" fmla="*/ 139206 h 448310"/>
                  <a:gd name="T12" fmla="*/ 249465 w 544195"/>
                  <a:gd name="T13" fmla="*/ 169924 h 448310"/>
                  <a:gd name="T14" fmla="*/ 288768 w 544195"/>
                  <a:gd name="T15" fmla="*/ 201572 h 448310"/>
                  <a:gd name="T16" fmla="*/ 327380 w 544195"/>
                  <a:gd name="T17" fmla="*/ 234137 h 448310"/>
                  <a:gd name="T18" fmla="*/ 365288 w 544195"/>
                  <a:gd name="T19" fmla="*/ 267609 h 448310"/>
                  <a:gd name="T20" fmla="*/ 402476 w 544195"/>
                  <a:gd name="T21" fmla="*/ 301975 h 448310"/>
                  <a:gd name="T22" fmla="*/ 438929 w 544195"/>
                  <a:gd name="T23" fmla="*/ 337221 h 448310"/>
                  <a:gd name="T24" fmla="*/ 474633 w 544195"/>
                  <a:gd name="T25" fmla="*/ 373337 h 448310"/>
                  <a:gd name="T26" fmla="*/ 509572 w 544195"/>
                  <a:gd name="T27" fmla="*/ 410309 h 448310"/>
                  <a:gd name="T28" fmla="*/ 543732 w 544195"/>
                  <a:gd name="T29" fmla="*/ 448125 h 4483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4195" h="448310">
                    <a:moveTo>
                      <a:pt x="0" y="0"/>
                    </a:moveTo>
                    <a:lnTo>
                      <a:pt x="43128" y="25882"/>
                    </a:lnTo>
                    <a:lnTo>
                      <a:pt x="85655" y="52756"/>
                    </a:lnTo>
                    <a:lnTo>
                      <a:pt x="127568" y="80610"/>
                    </a:lnTo>
                    <a:lnTo>
                      <a:pt x="168850" y="109430"/>
                    </a:lnTo>
                    <a:lnTo>
                      <a:pt x="209488" y="139206"/>
                    </a:lnTo>
                    <a:lnTo>
                      <a:pt x="249465" y="169924"/>
                    </a:lnTo>
                    <a:lnTo>
                      <a:pt x="288768" y="201572"/>
                    </a:lnTo>
                    <a:lnTo>
                      <a:pt x="327380" y="234138"/>
                    </a:lnTo>
                    <a:lnTo>
                      <a:pt x="365288" y="267610"/>
                    </a:lnTo>
                    <a:lnTo>
                      <a:pt x="402476" y="301976"/>
                    </a:lnTo>
                    <a:lnTo>
                      <a:pt x="438929" y="337222"/>
                    </a:lnTo>
                    <a:lnTo>
                      <a:pt x="474633" y="373338"/>
                    </a:lnTo>
                    <a:lnTo>
                      <a:pt x="509572" y="410310"/>
                    </a:lnTo>
                    <a:lnTo>
                      <a:pt x="543732" y="448126"/>
                    </a:lnTo>
                  </a:path>
                </a:pathLst>
              </a:custGeom>
              <a:noFill/>
              <a:ln w="9525">
                <a:solidFill>
                  <a:srgbClr val="599BD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43" name="object 7">
                <a:extLst>
                  <a:ext uri="{FF2B5EF4-FFF2-40B4-BE49-F238E27FC236}">
                    <a16:creationId xmlns:a16="http://schemas.microsoft.com/office/drawing/2014/main" id="{CCAE409F-54CF-4023-87B7-DE7C23948B03}"/>
                  </a:ext>
                </a:extLst>
              </p:cNvPr>
              <p:cNvSpPr>
                <a:spLocks/>
              </p:cNvSpPr>
              <p:nvPr/>
            </p:nvSpPr>
            <p:spPr bwMode="auto">
              <a:xfrm>
                <a:off x="9385606" y="2601146"/>
                <a:ext cx="2159635" cy="1821180"/>
              </a:xfrm>
              <a:custGeom>
                <a:avLst/>
                <a:gdLst>
                  <a:gd name="T0" fmla="*/ 1855777 w 2159634"/>
                  <a:gd name="T1" fmla="*/ 0 h 1821179"/>
                  <a:gd name="T2" fmla="*/ 303531 w 2159634"/>
                  <a:gd name="T3" fmla="*/ 0 h 1821179"/>
                  <a:gd name="T4" fmla="*/ 254297 w 2159634"/>
                  <a:gd name="T5" fmla="*/ 3972 h 1821179"/>
                  <a:gd name="T6" fmla="*/ 207592 w 2159634"/>
                  <a:gd name="T7" fmla="*/ 15474 h 1821179"/>
                  <a:gd name="T8" fmla="*/ 164041 w 2159634"/>
                  <a:gd name="T9" fmla="*/ 33879 h 1821179"/>
                  <a:gd name="T10" fmla="*/ 124269 w 2159634"/>
                  <a:gd name="T11" fmla="*/ 58564 h 1821179"/>
                  <a:gd name="T12" fmla="*/ 88902 w 2159634"/>
                  <a:gd name="T13" fmla="*/ 88902 h 1821179"/>
                  <a:gd name="T14" fmla="*/ 58564 w 2159634"/>
                  <a:gd name="T15" fmla="*/ 124269 h 1821179"/>
                  <a:gd name="T16" fmla="*/ 33879 w 2159634"/>
                  <a:gd name="T17" fmla="*/ 164041 h 1821179"/>
                  <a:gd name="T18" fmla="*/ 15474 w 2159634"/>
                  <a:gd name="T19" fmla="*/ 207592 h 1821179"/>
                  <a:gd name="T20" fmla="*/ 3972 w 2159634"/>
                  <a:gd name="T21" fmla="*/ 254297 h 1821179"/>
                  <a:gd name="T22" fmla="*/ 0 w 2159634"/>
                  <a:gd name="T23" fmla="*/ 303531 h 1821179"/>
                  <a:gd name="T24" fmla="*/ 0 w 2159634"/>
                  <a:gd name="T25" fmla="*/ 1517614 h 1821179"/>
                  <a:gd name="T26" fmla="*/ 3972 w 2159634"/>
                  <a:gd name="T27" fmla="*/ 1566848 h 1821179"/>
                  <a:gd name="T28" fmla="*/ 15474 w 2159634"/>
                  <a:gd name="T29" fmla="*/ 1613553 h 1821179"/>
                  <a:gd name="T30" fmla="*/ 33879 w 2159634"/>
                  <a:gd name="T31" fmla="*/ 1657104 h 1821179"/>
                  <a:gd name="T32" fmla="*/ 58564 w 2159634"/>
                  <a:gd name="T33" fmla="*/ 1696876 h 1821179"/>
                  <a:gd name="T34" fmla="*/ 88902 w 2159634"/>
                  <a:gd name="T35" fmla="*/ 1732243 h 1821179"/>
                  <a:gd name="T36" fmla="*/ 124269 w 2159634"/>
                  <a:gd name="T37" fmla="*/ 1762581 h 1821179"/>
                  <a:gd name="T38" fmla="*/ 164041 w 2159634"/>
                  <a:gd name="T39" fmla="*/ 1787265 h 1821179"/>
                  <a:gd name="T40" fmla="*/ 207592 w 2159634"/>
                  <a:gd name="T41" fmla="*/ 1805671 h 1821179"/>
                  <a:gd name="T42" fmla="*/ 254297 w 2159634"/>
                  <a:gd name="T43" fmla="*/ 1817172 h 1821179"/>
                  <a:gd name="T44" fmla="*/ 303531 w 2159634"/>
                  <a:gd name="T45" fmla="*/ 1821145 h 1821179"/>
                  <a:gd name="T46" fmla="*/ 1855777 w 2159634"/>
                  <a:gd name="T47" fmla="*/ 1821145 h 1821179"/>
                  <a:gd name="T48" fmla="*/ 1905011 w 2159634"/>
                  <a:gd name="T49" fmla="*/ 1817172 h 1821179"/>
                  <a:gd name="T50" fmla="*/ 1951715 w 2159634"/>
                  <a:gd name="T51" fmla="*/ 1805671 h 1821179"/>
                  <a:gd name="T52" fmla="*/ 1995266 w 2159634"/>
                  <a:gd name="T53" fmla="*/ 1787265 h 1821179"/>
                  <a:gd name="T54" fmla="*/ 2035037 w 2159634"/>
                  <a:gd name="T55" fmla="*/ 1762581 h 1821179"/>
                  <a:gd name="T56" fmla="*/ 2070405 w 2159634"/>
                  <a:gd name="T57" fmla="*/ 1732243 h 1821179"/>
                  <a:gd name="T58" fmla="*/ 2100743 w 2159634"/>
                  <a:gd name="T59" fmla="*/ 1696876 h 1821179"/>
                  <a:gd name="T60" fmla="*/ 2125427 w 2159634"/>
                  <a:gd name="T61" fmla="*/ 1657104 h 1821179"/>
                  <a:gd name="T62" fmla="*/ 2143832 w 2159634"/>
                  <a:gd name="T63" fmla="*/ 1613553 h 1821179"/>
                  <a:gd name="T64" fmla="*/ 2155334 w 2159634"/>
                  <a:gd name="T65" fmla="*/ 1566848 h 1821179"/>
                  <a:gd name="T66" fmla="*/ 2159307 w 2159634"/>
                  <a:gd name="T67" fmla="*/ 1517614 h 1821179"/>
                  <a:gd name="T68" fmla="*/ 2159307 w 2159634"/>
                  <a:gd name="T69" fmla="*/ 303531 h 1821179"/>
                  <a:gd name="T70" fmla="*/ 2155334 w 2159634"/>
                  <a:gd name="T71" fmla="*/ 254297 h 1821179"/>
                  <a:gd name="T72" fmla="*/ 2143832 w 2159634"/>
                  <a:gd name="T73" fmla="*/ 207592 h 1821179"/>
                  <a:gd name="T74" fmla="*/ 2125427 w 2159634"/>
                  <a:gd name="T75" fmla="*/ 164041 h 1821179"/>
                  <a:gd name="T76" fmla="*/ 2100743 w 2159634"/>
                  <a:gd name="T77" fmla="*/ 124269 h 1821179"/>
                  <a:gd name="T78" fmla="*/ 2070405 w 2159634"/>
                  <a:gd name="T79" fmla="*/ 88902 h 1821179"/>
                  <a:gd name="T80" fmla="*/ 2035037 w 2159634"/>
                  <a:gd name="T81" fmla="*/ 58564 h 1821179"/>
                  <a:gd name="T82" fmla="*/ 1995266 w 2159634"/>
                  <a:gd name="T83" fmla="*/ 33879 h 1821179"/>
                  <a:gd name="T84" fmla="*/ 1951715 w 2159634"/>
                  <a:gd name="T85" fmla="*/ 15474 h 1821179"/>
                  <a:gd name="T86" fmla="*/ 1905011 w 2159634"/>
                  <a:gd name="T87" fmla="*/ 3972 h 1821179"/>
                  <a:gd name="T88" fmla="*/ 1855777 w 2159634"/>
                  <a:gd name="T89" fmla="*/ 0 h 18211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59634" h="1821179">
                    <a:moveTo>
                      <a:pt x="1855776" y="0"/>
                    </a:moveTo>
                    <a:lnTo>
                      <a:pt x="303531" y="0"/>
                    </a:lnTo>
                    <a:lnTo>
                      <a:pt x="254297" y="3972"/>
                    </a:lnTo>
                    <a:lnTo>
                      <a:pt x="207592" y="15474"/>
                    </a:lnTo>
                    <a:lnTo>
                      <a:pt x="164041" y="33879"/>
                    </a:lnTo>
                    <a:lnTo>
                      <a:pt x="124269" y="58564"/>
                    </a:lnTo>
                    <a:lnTo>
                      <a:pt x="88902" y="88902"/>
                    </a:lnTo>
                    <a:lnTo>
                      <a:pt x="58564" y="124269"/>
                    </a:lnTo>
                    <a:lnTo>
                      <a:pt x="33879" y="164041"/>
                    </a:lnTo>
                    <a:lnTo>
                      <a:pt x="15474" y="207592"/>
                    </a:lnTo>
                    <a:lnTo>
                      <a:pt x="3972" y="254297"/>
                    </a:lnTo>
                    <a:lnTo>
                      <a:pt x="0" y="303531"/>
                    </a:lnTo>
                    <a:lnTo>
                      <a:pt x="0" y="1517613"/>
                    </a:lnTo>
                    <a:lnTo>
                      <a:pt x="3972" y="1566847"/>
                    </a:lnTo>
                    <a:lnTo>
                      <a:pt x="15474" y="1613552"/>
                    </a:lnTo>
                    <a:lnTo>
                      <a:pt x="33879" y="1657103"/>
                    </a:lnTo>
                    <a:lnTo>
                      <a:pt x="58564" y="1696875"/>
                    </a:lnTo>
                    <a:lnTo>
                      <a:pt x="88902" y="1732242"/>
                    </a:lnTo>
                    <a:lnTo>
                      <a:pt x="124269" y="1762580"/>
                    </a:lnTo>
                    <a:lnTo>
                      <a:pt x="164041" y="1787264"/>
                    </a:lnTo>
                    <a:lnTo>
                      <a:pt x="207592" y="1805670"/>
                    </a:lnTo>
                    <a:lnTo>
                      <a:pt x="254297" y="1817171"/>
                    </a:lnTo>
                    <a:lnTo>
                      <a:pt x="303531" y="1821144"/>
                    </a:lnTo>
                    <a:lnTo>
                      <a:pt x="1855776" y="1821144"/>
                    </a:lnTo>
                    <a:lnTo>
                      <a:pt x="1905010" y="1817171"/>
                    </a:lnTo>
                    <a:lnTo>
                      <a:pt x="1951714" y="1805670"/>
                    </a:lnTo>
                    <a:lnTo>
                      <a:pt x="1995265" y="1787264"/>
                    </a:lnTo>
                    <a:lnTo>
                      <a:pt x="2035036" y="1762580"/>
                    </a:lnTo>
                    <a:lnTo>
                      <a:pt x="2070404" y="1732242"/>
                    </a:lnTo>
                    <a:lnTo>
                      <a:pt x="2100742" y="1696875"/>
                    </a:lnTo>
                    <a:lnTo>
                      <a:pt x="2125426" y="1657103"/>
                    </a:lnTo>
                    <a:lnTo>
                      <a:pt x="2143831" y="1613552"/>
                    </a:lnTo>
                    <a:lnTo>
                      <a:pt x="2155333" y="1566847"/>
                    </a:lnTo>
                    <a:lnTo>
                      <a:pt x="2159306" y="1517613"/>
                    </a:lnTo>
                    <a:lnTo>
                      <a:pt x="2159306" y="303531"/>
                    </a:lnTo>
                    <a:lnTo>
                      <a:pt x="2155333" y="254297"/>
                    </a:lnTo>
                    <a:lnTo>
                      <a:pt x="2143831" y="207592"/>
                    </a:lnTo>
                    <a:lnTo>
                      <a:pt x="2125426" y="164041"/>
                    </a:lnTo>
                    <a:lnTo>
                      <a:pt x="2100742" y="124269"/>
                    </a:lnTo>
                    <a:lnTo>
                      <a:pt x="2070404" y="88902"/>
                    </a:lnTo>
                    <a:lnTo>
                      <a:pt x="2035036" y="58564"/>
                    </a:lnTo>
                    <a:lnTo>
                      <a:pt x="1995265" y="33879"/>
                    </a:lnTo>
                    <a:lnTo>
                      <a:pt x="1951714" y="15474"/>
                    </a:lnTo>
                    <a:lnTo>
                      <a:pt x="1905010" y="3972"/>
                    </a:lnTo>
                    <a:lnTo>
                      <a:pt x="1855776" y="0"/>
                    </a:lnTo>
                    <a:close/>
                  </a:path>
                </a:pathLst>
              </a:custGeom>
              <a:solidFill>
                <a:srgbClr val="52CB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44" name="object 8">
                <a:extLst>
                  <a:ext uri="{FF2B5EF4-FFF2-40B4-BE49-F238E27FC236}">
                    <a16:creationId xmlns:a16="http://schemas.microsoft.com/office/drawing/2014/main" id="{DB136C66-26AA-4A7E-9FA4-ACF2D2CDE275}"/>
                  </a:ext>
                </a:extLst>
              </p:cNvPr>
              <p:cNvSpPr>
                <a:spLocks/>
              </p:cNvSpPr>
              <p:nvPr/>
            </p:nvSpPr>
            <p:spPr bwMode="auto">
              <a:xfrm>
                <a:off x="9385606" y="2601146"/>
                <a:ext cx="2159635" cy="1821180"/>
              </a:xfrm>
              <a:custGeom>
                <a:avLst/>
                <a:gdLst>
                  <a:gd name="T0" fmla="*/ 0 w 2159634"/>
                  <a:gd name="T1" fmla="*/ 303531 h 1821179"/>
                  <a:gd name="T2" fmla="*/ 3972 w 2159634"/>
                  <a:gd name="T3" fmla="*/ 254296 h 1821179"/>
                  <a:gd name="T4" fmla="*/ 15474 w 2159634"/>
                  <a:gd name="T5" fmla="*/ 207591 h 1821179"/>
                  <a:gd name="T6" fmla="*/ 33879 w 2159634"/>
                  <a:gd name="T7" fmla="*/ 164041 h 1821179"/>
                  <a:gd name="T8" fmla="*/ 58563 w 2159634"/>
                  <a:gd name="T9" fmla="*/ 124269 h 1821179"/>
                  <a:gd name="T10" fmla="*/ 88902 w 2159634"/>
                  <a:gd name="T11" fmla="*/ 88902 h 1821179"/>
                  <a:gd name="T12" fmla="*/ 124269 w 2159634"/>
                  <a:gd name="T13" fmla="*/ 58563 h 1821179"/>
                  <a:gd name="T14" fmla="*/ 164040 w 2159634"/>
                  <a:gd name="T15" fmla="*/ 33879 h 1821179"/>
                  <a:gd name="T16" fmla="*/ 207591 w 2159634"/>
                  <a:gd name="T17" fmla="*/ 15474 h 1821179"/>
                  <a:gd name="T18" fmla="*/ 254296 w 2159634"/>
                  <a:gd name="T19" fmla="*/ 3972 h 1821179"/>
                  <a:gd name="T20" fmla="*/ 303530 w 2159634"/>
                  <a:gd name="T21" fmla="*/ 0 h 1821179"/>
                  <a:gd name="T22" fmla="*/ 1855776 w 2159634"/>
                  <a:gd name="T23" fmla="*/ 0 h 1821179"/>
                  <a:gd name="T24" fmla="*/ 1905010 w 2159634"/>
                  <a:gd name="T25" fmla="*/ 3972 h 1821179"/>
                  <a:gd name="T26" fmla="*/ 1951715 w 2159634"/>
                  <a:gd name="T27" fmla="*/ 15474 h 1821179"/>
                  <a:gd name="T28" fmla="*/ 1995266 w 2159634"/>
                  <a:gd name="T29" fmla="*/ 33879 h 1821179"/>
                  <a:gd name="T30" fmla="*/ 2035037 w 2159634"/>
                  <a:gd name="T31" fmla="*/ 58563 h 1821179"/>
                  <a:gd name="T32" fmla="*/ 2070405 w 2159634"/>
                  <a:gd name="T33" fmla="*/ 88902 h 1821179"/>
                  <a:gd name="T34" fmla="*/ 2100743 w 2159634"/>
                  <a:gd name="T35" fmla="*/ 124269 h 1821179"/>
                  <a:gd name="T36" fmla="*/ 2125427 w 2159634"/>
                  <a:gd name="T37" fmla="*/ 164041 h 1821179"/>
                  <a:gd name="T38" fmla="*/ 2143832 w 2159634"/>
                  <a:gd name="T39" fmla="*/ 207591 h 1821179"/>
                  <a:gd name="T40" fmla="*/ 2155334 w 2159634"/>
                  <a:gd name="T41" fmla="*/ 254296 h 1821179"/>
                  <a:gd name="T42" fmla="*/ 2159307 w 2159634"/>
                  <a:gd name="T43" fmla="*/ 303531 h 1821179"/>
                  <a:gd name="T44" fmla="*/ 2159307 w 2159634"/>
                  <a:gd name="T45" fmla="*/ 1517614 h 1821179"/>
                  <a:gd name="T46" fmla="*/ 2155334 w 2159634"/>
                  <a:gd name="T47" fmla="*/ 1566848 h 1821179"/>
                  <a:gd name="T48" fmla="*/ 2143832 w 2159634"/>
                  <a:gd name="T49" fmla="*/ 1613553 h 1821179"/>
                  <a:gd name="T50" fmla="*/ 2125427 w 2159634"/>
                  <a:gd name="T51" fmla="*/ 1657104 h 1821179"/>
                  <a:gd name="T52" fmla="*/ 2100743 w 2159634"/>
                  <a:gd name="T53" fmla="*/ 1696875 h 1821179"/>
                  <a:gd name="T54" fmla="*/ 2070405 w 2159634"/>
                  <a:gd name="T55" fmla="*/ 1732243 h 1821179"/>
                  <a:gd name="T56" fmla="*/ 2035037 w 2159634"/>
                  <a:gd name="T57" fmla="*/ 1762581 h 1821179"/>
                  <a:gd name="T58" fmla="*/ 1995266 w 2159634"/>
                  <a:gd name="T59" fmla="*/ 1787265 h 1821179"/>
                  <a:gd name="T60" fmla="*/ 1951715 w 2159634"/>
                  <a:gd name="T61" fmla="*/ 1805670 h 1821179"/>
                  <a:gd name="T62" fmla="*/ 1905010 w 2159634"/>
                  <a:gd name="T63" fmla="*/ 1817172 h 1821179"/>
                  <a:gd name="T64" fmla="*/ 1855776 w 2159634"/>
                  <a:gd name="T65" fmla="*/ 1821145 h 1821179"/>
                  <a:gd name="T66" fmla="*/ 303530 w 2159634"/>
                  <a:gd name="T67" fmla="*/ 1821145 h 1821179"/>
                  <a:gd name="T68" fmla="*/ 254296 w 2159634"/>
                  <a:gd name="T69" fmla="*/ 1817172 h 1821179"/>
                  <a:gd name="T70" fmla="*/ 207591 w 2159634"/>
                  <a:gd name="T71" fmla="*/ 1805670 h 1821179"/>
                  <a:gd name="T72" fmla="*/ 164040 w 2159634"/>
                  <a:gd name="T73" fmla="*/ 1787265 h 1821179"/>
                  <a:gd name="T74" fmla="*/ 124269 w 2159634"/>
                  <a:gd name="T75" fmla="*/ 1762581 h 1821179"/>
                  <a:gd name="T76" fmla="*/ 88902 w 2159634"/>
                  <a:gd name="T77" fmla="*/ 1732243 h 1821179"/>
                  <a:gd name="T78" fmla="*/ 58563 w 2159634"/>
                  <a:gd name="T79" fmla="*/ 1696875 h 1821179"/>
                  <a:gd name="T80" fmla="*/ 33879 w 2159634"/>
                  <a:gd name="T81" fmla="*/ 1657104 h 1821179"/>
                  <a:gd name="T82" fmla="*/ 15474 w 2159634"/>
                  <a:gd name="T83" fmla="*/ 1613553 h 1821179"/>
                  <a:gd name="T84" fmla="*/ 3972 w 2159634"/>
                  <a:gd name="T85" fmla="*/ 1566848 h 1821179"/>
                  <a:gd name="T86" fmla="*/ 0 w 2159634"/>
                  <a:gd name="T87" fmla="*/ 1517614 h 1821179"/>
                  <a:gd name="T88" fmla="*/ 0 w 2159634"/>
                  <a:gd name="T89" fmla="*/ 303531 h 182117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59634" h="1821179">
                    <a:moveTo>
                      <a:pt x="0" y="303531"/>
                    </a:moveTo>
                    <a:lnTo>
                      <a:pt x="3972" y="254296"/>
                    </a:lnTo>
                    <a:lnTo>
                      <a:pt x="15474" y="207591"/>
                    </a:lnTo>
                    <a:lnTo>
                      <a:pt x="33879" y="164041"/>
                    </a:lnTo>
                    <a:lnTo>
                      <a:pt x="58563" y="124269"/>
                    </a:lnTo>
                    <a:lnTo>
                      <a:pt x="88902" y="88902"/>
                    </a:lnTo>
                    <a:lnTo>
                      <a:pt x="124269" y="58563"/>
                    </a:lnTo>
                    <a:lnTo>
                      <a:pt x="164040" y="33879"/>
                    </a:lnTo>
                    <a:lnTo>
                      <a:pt x="207591" y="15474"/>
                    </a:lnTo>
                    <a:lnTo>
                      <a:pt x="254296" y="3972"/>
                    </a:lnTo>
                    <a:lnTo>
                      <a:pt x="303530" y="0"/>
                    </a:lnTo>
                    <a:lnTo>
                      <a:pt x="1855775" y="0"/>
                    </a:lnTo>
                    <a:lnTo>
                      <a:pt x="1905009" y="3972"/>
                    </a:lnTo>
                    <a:lnTo>
                      <a:pt x="1951714" y="15474"/>
                    </a:lnTo>
                    <a:lnTo>
                      <a:pt x="1995265" y="33879"/>
                    </a:lnTo>
                    <a:lnTo>
                      <a:pt x="2035036" y="58563"/>
                    </a:lnTo>
                    <a:lnTo>
                      <a:pt x="2070404" y="88902"/>
                    </a:lnTo>
                    <a:lnTo>
                      <a:pt x="2100742" y="124269"/>
                    </a:lnTo>
                    <a:lnTo>
                      <a:pt x="2125426" y="164041"/>
                    </a:lnTo>
                    <a:lnTo>
                      <a:pt x="2143831" y="207591"/>
                    </a:lnTo>
                    <a:lnTo>
                      <a:pt x="2155333" y="254296"/>
                    </a:lnTo>
                    <a:lnTo>
                      <a:pt x="2159306" y="303531"/>
                    </a:lnTo>
                    <a:lnTo>
                      <a:pt x="2159306" y="1517613"/>
                    </a:lnTo>
                    <a:lnTo>
                      <a:pt x="2155333" y="1566847"/>
                    </a:lnTo>
                    <a:lnTo>
                      <a:pt x="2143831" y="1613552"/>
                    </a:lnTo>
                    <a:lnTo>
                      <a:pt x="2125426" y="1657103"/>
                    </a:lnTo>
                    <a:lnTo>
                      <a:pt x="2100742" y="1696874"/>
                    </a:lnTo>
                    <a:lnTo>
                      <a:pt x="2070404" y="1732242"/>
                    </a:lnTo>
                    <a:lnTo>
                      <a:pt x="2035036" y="1762580"/>
                    </a:lnTo>
                    <a:lnTo>
                      <a:pt x="1995265" y="1787264"/>
                    </a:lnTo>
                    <a:lnTo>
                      <a:pt x="1951714" y="1805669"/>
                    </a:lnTo>
                    <a:lnTo>
                      <a:pt x="1905009" y="1817171"/>
                    </a:lnTo>
                    <a:lnTo>
                      <a:pt x="1855775" y="1821144"/>
                    </a:lnTo>
                    <a:lnTo>
                      <a:pt x="303530" y="1821144"/>
                    </a:lnTo>
                    <a:lnTo>
                      <a:pt x="254296" y="1817171"/>
                    </a:lnTo>
                    <a:lnTo>
                      <a:pt x="207591" y="1805669"/>
                    </a:lnTo>
                    <a:lnTo>
                      <a:pt x="164040" y="1787264"/>
                    </a:lnTo>
                    <a:lnTo>
                      <a:pt x="124269" y="1762580"/>
                    </a:lnTo>
                    <a:lnTo>
                      <a:pt x="88902" y="1732242"/>
                    </a:lnTo>
                    <a:lnTo>
                      <a:pt x="58563" y="1696874"/>
                    </a:lnTo>
                    <a:lnTo>
                      <a:pt x="33879" y="1657103"/>
                    </a:lnTo>
                    <a:lnTo>
                      <a:pt x="15474" y="1613552"/>
                    </a:lnTo>
                    <a:lnTo>
                      <a:pt x="3972" y="1566847"/>
                    </a:lnTo>
                    <a:lnTo>
                      <a:pt x="0" y="1517613"/>
                    </a:lnTo>
                    <a:lnTo>
                      <a:pt x="0" y="303531"/>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9223" name="object 9">
              <a:extLst>
                <a:ext uri="{FF2B5EF4-FFF2-40B4-BE49-F238E27FC236}">
                  <a16:creationId xmlns:a16="http://schemas.microsoft.com/office/drawing/2014/main" id="{089EF166-39D6-4179-AFA3-B42DCD039435}"/>
                </a:ext>
              </a:extLst>
            </p:cNvPr>
            <p:cNvSpPr txBox="1">
              <a:spLocks noChangeArrowheads="1"/>
            </p:cNvSpPr>
            <p:nvPr/>
          </p:nvSpPr>
          <p:spPr bwMode="auto">
            <a:xfrm>
              <a:off x="9573826" y="2606161"/>
              <a:ext cx="1783708" cy="100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89000"/>
                </a:lnSpc>
                <a:spcBef>
                  <a:spcPts val="275"/>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Todo acto o  comportamiento de  tipo sexual ejercido  sobre un niño, una  niña o adolescente.</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9224" name="object 10">
              <a:extLst>
                <a:ext uri="{FF2B5EF4-FFF2-40B4-BE49-F238E27FC236}">
                  <a16:creationId xmlns:a16="http://schemas.microsoft.com/office/drawing/2014/main" id="{4B2B04A6-2CDE-4204-8E24-B58F0FB524E8}"/>
                </a:ext>
              </a:extLst>
            </p:cNvPr>
            <p:cNvGrpSpPr>
              <a:grpSpLocks/>
            </p:cNvGrpSpPr>
            <p:nvPr/>
          </p:nvGrpSpPr>
          <p:grpSpPr bwMode="auto">
            <a:xfrm>
              <a:off x="8657168" y="4032816"/>
              <a:ext cx="2193290" cy="2137410"/>
              <a:chOff x="8657168" y="4420746"/>
              <a:chExt cx="2193290" cy="2137410"/>
            </a:xfrm>
          </p:grpSpPr>
          <p:sp>
            <p:nvSpPr>
              <p:cNvPr id="9239" name="object 11">
                <a:extLst>
                  <a:ext uri="{FF2B5EF4-FFF2-40B4-BE49-F238E27FC236}">
                    <a16:creationId xmlns:a16="http://schemas.microsoft.com/office/drawing/2014/main" id="{B799168A-3D7A-409E-BDCC-DFA87744AE87}"/>
                  </a:ext>
                </a:extLst>
              </p:cNvPr>
              <p:cNvSpPr>
                <a:spLocks/>
              </p:cNvSpPr>
              <p:nvPr/>
            </p:nvSpPr>
            <p:spPr bwMode="auto">
              <a:xfrm>
                <a:off x="10370815" y="4425508"/>
                <a:ext cx="80010" cy="312420"/>
              </a:xfrm>
              <a:custGeom>
                <a:avLst/>
                <a:gdLst>
                  <a:gd name="T0" fmla="*/ 79612 w 80009"/>
                  <a:gd name="T1" fmla="*/ 0 h 312420"/>
                  <a:gd name="T2" fmla="*/ 69244 w 80009"/>
                  <a:gd name="T3" fmla="*/ 52747 h 312420"/>
                  <a:gd name="T4" fmla="*/ 57708 w 80009"/>
                  <a:gd name="T5" fmla="*/ 105212 h 312420"/>
                  <a:gd name="T6" fmla="*/ 45009 w 80009"/>
                  <a:gd name="T7" fmla="*/ 157374 h 312420"/>
                  <a:gd name="T8" fmla="*/ 31153 w 80009"/>
                  <a:gd name="T9" fmla="*/ 209212 h 312420"/>
                  <a:gd name="T10" fmla="*/ 16148 w 80009"/>
                  <a:gd name="T11" fmla="*/ 260706 h 312420"/>
                  <a:gd name="T12" fmla="*/ 0 w 80009"/>
                  <a:gd name="T13" fmla="*/ 311836 h 3124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009" h="312420">
                    <a:moveTo>
                      <a:pt x="79611" y="0"/>
                    </a:moveTo>
                    <a:lnTo>
                      <a:pt x="69243" y="52747"/>
                    </a:lnTo>
                    <a:lnTo>
                      <a:pt x="57707" y="105212"/>
                    </a:lnTo>
                    <a:lnTo>
                      <a:pt x="45008" y="157374"/>
                    </a:lnTo>
                    <a:lnTo>
                      <a:pt x="31153" y="209212"/>
                    </a:lnTo>
                    <a:lnTo>
                      <a:pt x="16148" y="260706"/>
                    </a:lnTo>
                    <a:lnTo>
                      <a:pt x="0" y="311836"/>
                    </a:lnTo>
                  </a:path>
                </a:pathLst>
              </a:custGeom>
              <a:noFill/>
              <a:ln w="9525">
                <a:solidFill>
                  <a:srgbClr val="52CB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40" name="object 12">
                <a:extLst>
                  <a:ext uri="{FF2B5EF4-FFF2-40B4-BE49-F238E27FC236}">
                    <a16:creationId xmlns:a16="http://schemas.microsoft.com/office/drawing/2014/main" id="{14356CFF-DF5D-4CA6-8404-1C63DCFADD92}"/>
                  </a:ext>
                </a:extLst>
              </p:cNvPr>
              <p:cNvSpPr>
                <a:spLocks/>
              </p:cNvSpPr>
              <p:nvPr/>
            </p:nvSpPr>
            <p:spPr bwMode="auto">
              <a:xfrm>
                <a:off x="8663518" y="4740476"/>
                <a:ext cx="2180590" cy="1811655"/>
              </a:xfrm>
              <a:custGeom>
                <a:avLst/>
                <a:gdLst>
                  <a:gd name="T0" fmla="*/ 1878477 w 2180590"/>
                  <a:gd name="T1" fmla="*/ 0 h 1811654"/>
                  <a:gd name="T2" fmla="*/ 301872 w 2180590"/>
                  <a:gd name="T3" fmla="*/ 0 h 1811654"/>
                  <a:gd name="T4" fmla="*/ 252907 w 2180590"/>
                  <a:gd name="T5" fmla="*/ 3951 h 1811654"/>
                  <a:gd name="T6" fmla="*/ 206457 w 2180590"/>
                  <a:gd name="T7" fmla="*/ 15389 h 1811654"/>
                  <a:gd name="T8" fmla="*/ 163144 w 2180590"/>
                  <a:gd name="T9" fmla="*/ 33694 h 1811654"/>
                  <a:gd name="T10" fmla="*/ 123590 w 2180590"/>
                  <a:gd name="T11" fmla="*/ 58244 h 1811654"/>
                  <a:gd name="T12" fmla="*/ 88416 w 2180590"/>
                  <a:gd name="T13" fmla="*/ 88416 h 1811654"/>
                  <a:gd name="T14" fmla="*/ 58244 w 2180590"/>
                  <a:gd name="T15" fmla="*/ 123590 h 1811654"/>
                  <a:gd name="T16" fmla="*/ 33694 w 2180590"/>
                  <a:gd name="T17" fmla="*/ 163144 h 1811654"/>
                  <a:gd name="T18" fmla="*/ 15389 w 2180590"/>
                  <a:gd name="T19" fmla="*/ 206457 h 1811654"/>
                  <a:gd name="T20" fmla="*/ 3951 w 2180590"/>
                  <a:gd name="T21" fmla="*/ 252907 h 1811654"/>
                  <a:gd name="T22" fmla="*/ 0 w 2180590"/>
                  <a:gd name="T23" fmla="*/ 301872 h 1811654"/>
                  <a:gd name="T24" fmla="*/ 0 w 2180590"/>
                  <a:gd name="T25" fmla="*/ 1509331 h 1811654"/>
                  <a:gd name="T26" fmla="*/ 3951 w 2180590"/>
                  <a:gd name="T27" fmla="*/ 1558296 h 1811654"/>
                  <a:gd name="T28" fmla="*/ 15389 w 2180590"/>
                  <a:gd name="T29" fmla="*/ 1604746 h 1811654"/>
                  <a:gd name="T30" fmla="*/ 33694 w 2180590"/>
                  <a:gd name="T31" fmla="*/ 1648059 h 1811654"/>
                  <a:gd name="T32" fmla="*/ 58244 w 2180590"/>
                  <a:gd name="T33" fmla="*/ 1687613 h 1811654"/>
                  <a:gd name="T34" fmla="*/ 88416 w 2180590"/>
                  <a:gd name="T35" fmla="*/ 1722787 h 1811654"/>
                  <a:gd name="T36" fmla="*/ 123590 w 2180590"/>
                  <a:gd name="T37" fmla="*/ 1752960 h 1811654"/>
                  <a:gd name="T38" fmla="*/ 163144 w 2180590"/>
                  <a:gd name="T39" fmla="*/ 1777509 h 1811654"/>
                  <a:gd name="T40" fmla="*/ 206457 w 2180590"/>
                  <a:gd name="T41" fmla="*/ 1795814 h 1811654"/>
                  <a:gd name="T42" fmla="*/ 252907 w 2180590"/>
                  <a:gd name="T43" fmla="*/ 1807253 h 1811654"/>
                  <a:gd name="T44" fmla="*/ 301872 w 2180590"/>
                  <a:gd name="T45" fmla="*/ 1811204 h 1811654"/>
                  <a:gd name="T46" fmla="*/ 1878477 w 2180590"/>
                  <a:gd name="T47" fmla="*/ 1811204 h 1811654"/>
                  <a:gd name="T48" fmla="*/ 1927442 w 2180590"/>
                  <a:gd name="T49" fmla="*/ 1807253 h 1811654"/>
                  <a:gd name="T50" fmla="*/ 1973892 w 2180590"/>
                  <a:gd name="T51" fmla="*/ 1795814 h 1811654"/>
                  <a:gd name="T52" fmla="*/ 2017205 w 2180590"/>
                  <a:gd name="T53" fmla="*/ 1777509 h 1811654"/>
                  <a:gd name="T54" fmla="*/ 2056759 w 2180590"/>
                  <a:gd name="T55" fmla="*/ 1752960 h 1811654"/>
                  <a:gd name="T56" fmla="*/ 2091933 w 2180590"/>
                  <a:gd name="T57" fmla="*/ 1722787 h 1811654"/>
                  <a:gd name="T58" fmla="*/ 2122106 w 2180590"/>
                  <a:gd name="T59" fmla="*/ 1687613 h 1811654"/>
                  <a:gd name="T60" fmla="*/ 2146655 w 2180590"/>
                  <a:gd name="T61" fmla="*/ 1648059 h 1811654"/>
                  <a:gd name="T62" fmla="*/ 2164960 w 2180590"/>
                  <a:gd name="T63" fmla="*/ 1604746 h 1811654"/>
                  <a:gd name="T64" fmla="*/ 2176398 w 2180590"/>
                  <a:gd name="T65" fmla="*/ 1558296 h 1811654"/>
                  <a:gd name="T66" fmla="*/ 2180349 w 2180590"/>
                  <a:gd name="T67" fmla="*/ 1509331 h 1811654"/>
                  <a:gd name="T68" fmla="*/ 2180349 w 2180590"/>
                  <a:gd name="T69" fmla="*/ 301872 h 1811654"/>
                  <a:gd name="T70" fmla="*/ 2176398 w 2180590"/>
                  <a:gd name="T71" fmla="*/ 252907 h 1811654"/>
                  <a:gd name="T72" fmla="*/ 2164960 w 2180590"/>
                  <a:gd name="T73" fmla="*/ 206457 h 1811654"/>
                  <a:gd name="T74" fmla="*/ 2146655 w 2180590"/>
                  <a:gd name="T75" fmla="*/ 163144 h 1811654"/>
                  <a:gd name="T76" fmla="*/ 2122106 w 2180590"/>
                  <a:gd name="T77" fmla="*/ 123590 h 1811654"/>
                  <a:gd name="T78" fmla="*/ 2091933 w 2180590"/>
                  <a:gd name="T79" fmla="*/ 88416 h 1811654"/>
                  <a:gd name="T80" fmla="*/ 2056759 w 2180590"/>
                  <a:gd name="T81" fmla="*/ 58244 h 1811654"/>
                  <a:gd name="T82" fmla="*/ 2017205 w 2180590"/>
                  <a:gd name="T83" fmla="*/ 33694 h 1811654"/>
                  <a:gd name="T84" fmla="*/ 1973892 w 2180590"/>
                  <a:gd name="T85" fmla="*/ 15389 h 1811654"/>
                  <a:gd name="T86" fmla="*/ 1927442 w 2180590"/>
                  <a:gd name="T87" fmla="*/ 3951 h 1811654"/>
                  <a:gd name="T88" fmla="*/ 1878477 w 2180590"/>
                  <a:gd name="T89" fmla="*/ 0 h 18116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80590" h="1811654">
                    <a:moveTo>
                      <a:pt x="1878477" y="0"/>
                    </a:moveTo>
                    <a:lnTo>
                      <a:pt x="301872" y="0"/>
                    </a:lnTo>
                    <a:lnTo>
                      <a:pt x="252907" y="3951"/>
                    </a:lnTo>
                    <a:lnTo>
                      <a:pt x="206457" y="15389"/>
                    </a:lnTo>
                    <a:lnTo>
                      <a:pt x="163144" y="33694"/>
                    </a:lnTo>
                    <a:lnTo>
                      <a:pt x="123590" y="58244"/>
                    </a:lnTo>
                    <a:lnTo>
                      <a:pt x="88416" y="88416"/>
                    </a:lnTo>
                    <a:lnTo>
                      <a:pt x="58244" y="123590"/>
                    </a:lnTo>
                    <a:lnTo>
                      <a:pt x="33694" y="163144"/>
                    </a:lnTo>
                    <a:lnTo>
                      <a:pt x="15389" y="206457"/>
                    </a:lnTo>
                    <a:lnTo>
                      <a:pt x="3951" y="252907"/>
                    </a:lnTo>
                    <a:lnTo>
                      <a:pt x="0" y="301872"/>
                    </a:lnTo>
                    <a:lnTo>
                      <a:pt x="0" y="1509330"/>
                    </a:lnTo>
                    <a:lnTo>
                      <a:pt x="3951" y="1558295"/>
                    </a:lnTo>
                    <a:lnTo>
                      <a:pt x="15389" y="1604745"/>
                    </a:lnTo>
                    <a:lnTo>
                      <a:pt x="33694" y="1648058"/>
                    </a:lnTo>
                    <a:lnTo>
                      <a:pt x="58244" y="1687612"/>
                    </a:lnTo>
                    <a:lnTo>
                      <a:pt x="88416" y="1722786"/>
                    </a:lnTo>
                    <a:lnTo>
                      <a:pt x="123590" y="1752959"/>
                    </a:lnTo>
                    <a:lnTo>
                      <a:pt x="163144" y="1777508"/>
                    </a:lnTo>
                    <a:lnTo>
                      <a:pt x="206457" y="1795813"/>
                    </a:lnTo>
                    <a:lnTo>
                      <a:pt x="252907" y="1807252"/>
                    </a:lnTo>
                    <a:lnTo>
                      <a:pt x="301872" y="1811203"/>
                    </a:lnTo>
                    <a:lnTo>
                      <a:pt x="1878477" y="1811203"/>
                    </a:lnTo>
                    <a:lnTo>
                      <a:pt x="1927442" y="1807252"/>
                    </a:lnTo>
                    <a:lnTo>
                      <a:pt x="1973892" y="1795813"/>
                    </a:lnTo>
                    <a:lnTo>
                      <a:pt x="2017205" y="1777508"/>
                    </a:lnTo>
                    <a:lnTo>
                      <a:pt x="2056759" y="1752959"/>
                    </a:lnTo>
                    <a:lnTo>
                      <a:pt x="2091933" y="1722786"/>
                    </a:lnTo>
                    <a:lnTo>
                      <a:pt x="2122106" y="1687612"/>
                    </a:lnTo>
                    <a:lnTo>
                      <a:pt x="2146655" y="1648058"/>
                    </a:lnTo>
                    <a:lnTo>
                      <a:pt x="2164960" y="1604745"/>
                    </a:lnTo>
                    <a:lnTo>
                      <a:pt x="2176398" y="1558295"/>
                    </a:lnTo>
                    <a:lnTo>
                      <a:pt x="2180349" y="1509330"/>
                    </a:lnTo>
                    <a:lnTo>
                      <a:pt x="2180349" y="301872"/>
                    </a:lnTo>
                    <a:lnTo>
                      <a:pt x="2176398" y="252907"/>
                    </a:lnTo>
                    <a:lnTo>
                      <a:pt x="2164960" y="206457"/>
                    </a:lnTo>
                    <a:lnTo>
                      <a:pt x="2146655" y="163144"/>
                    </a:lnTo>
                    <a:lnTo>
                      <a:pt x="2122106" y="123590"/>
                    </a:lnTo>
                    <a:lnTo>
                      <a:pt x="2091933" y="88416"/>
                    </a:lnTo>
                    <a:lnTo>
                      <a:pt x="2056759" y="58244"/>
                    </a:lnTo>
                    <a:lnTo>
                      <a:pt x="2017205" y="33694"/>
                    </a:lnTo>
                    <a:lnTo>
                      <a:pt x="1973892" y="15389"/>
                    </a:lnTo>
                    <a:lnTo>
                      <a:pt x="1927442" y="3951"/>
                    </a:lnTo>
                    <a:lnTo>
                      <a:pt x="1878477" y="0"/>
                    </a:lnTo>
                    <a:close/>
                  </a:path>
                </a:pathLst>
              </a:custGeom>
              <a:solidFill>
                <a:srgbClr val="4CC38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41" name="object 13">
                <a:extLst>
                  <a:ext uri="{FF2B5EF4-FFF2-40B4-BE49-F238E27FC236}">
                    <a16:creationId xmlns:a16="http://schemas.microsoft.com/office/drawing/2014/main" id="{3A4E9CD6-CE00-4046-82C5-8F2C5DB7883D}"/>
                  </a:ext>
                </a:extLst>
              </p:cNvPr>
              <p:cNvSpPr>
                <a:spLocks/>
              </p:cNvSpPr>
              <p:nvPr/>
            </p:nvSpPr>
            <p:spPr bwMode="auto">
              <a:xfrm>
                <a:off x="8663518" y="4740476"/>
                <a:ext cx="2180590" cy="1811655"/>
              </a:xfrm>
              <a:custGeom>
                <a:avLst/>
                <a:gdLst>
                  <a:gd name="T0" fmla="*/ 0 w 2180590"/>
                  <a:gd name="T1" fmla="*/ 301872 h 1811654"/>
                  <a:gd name="T2" fmla="*/ 3951 w 2180590"/>
                  <a:gd name="T3" fmla="*/ 252907 h 1811654"/>
                  <a:gd name="T4" fmla="*/ 15389 w 2180590"/>
                  <a:gd name="T5" fmla="*/ 206457 h 1811654"/>
                  <a:gd name="T6" fmla="*/ 33694 w 2180590"/>
                  <a:gd name="T7" fmla="*/ 163144 h 1811654"/>
                  <a:gd name="T8" fmla="*/ 58243 w 2180590"/>
                  <a:gd name="T9" fmla="*/ 123590 h 1811654"/>
                  <a:gd name="T10" fmla="*/ 88416 w 2180590"/>
                  <a:gd name="T11" fmla="*/ 88416 h 1811654"/>
                  <a:gd name="T12" fmla="*/ 123590 w 2180590"/>
                  <a:gd name="T13" fmla="*/ 58243 h 1811654"/>
                  <a:gd name="T14" fmla="*/ 163144 w 2180590"/>
                  <a:gd name="T15" fmla="*/ 33694 h 1811654"/>
                  <a:gd name="T16" fmla="*/ 206457 w 2180590"/>
                  <a:gd name="T17" fmla="*/ 15389 h 1811654"/>
                  <a:gd name="T18" fmla="*/ 252907 w 2180590"/>
                  <a:gd name="T19" fmla="*/ 3951 h 1811654"/>
                  <a:gd name="T20" fmla="*/ 301872 w 2180590"/>
                  <a:gd name="T21" fmla="*/ 0 h 1811654"/>
                  <a:gd name="T22" fmla="*/ 1878477 w 2180590"/>
                  <a:gd name="T23" fmla="*/ 0 h 1811654"/>
                  <a:gd name="T24" fmla="*/ 1927442 w 2180590"/>
                  <a:gd name="T25" fmla="*/ 3951 h 1811654"/>
                  <a:gd name="T26" fmla="*/ 1973892 w 2180590"/>
                  <a:gd name="T27" fmla="*/ 15389 h 1811654"/>
                  <a:gd name="T28" fmla="*/ 2017205 w 2180590"/>
                  <a:gd name="T29" fmla="*/ 33694 h 1811654"/>
                  <a:gd name="T30" fmla="*/ 2056759 w 2180590"/>
                  <a:gd name="T31" fmla="*/ 58243 h 1811654"/>
                  <a:gd name="T32" fmla="*/ 2091933 w 2180590"/>
                  <a:gd name="T33" fmla="*/ 88416 h 1811654"/>
                  <a:gd name="T34" fmla="*/ 2122106 w 2180590"/>
                  <a:gd name="T35" fmla="*/ 123590 h 1811654"/>
                  <a:gd name="T36" fmla="*/ 2146655 w 2180590"/>
                  <a:gd name="T37" fmla="*/ 163144 h 1811654"/>
                  <a:gd name="T38" fmla="*/ 2164960 w 2180590"/>
                  <a:gd name="T39" fmla="*/ 206457 h 1811654"/>
                  <a:gd name="T40" fmla="*/ 2176399 w 2180590"/>
                  <a:gd name="T41" fmla="*/ 252907 h 1811654"/>
                  <a:gd name="T42" fmla="*/ 2180350 w 2180590"/>
                  <a:gd name="T43" fmla="*/ 301872 h 1811654"/>
                  <a:gd name="T44" fmla="*/ 2180350 w 2180590"/>
                  <a:gd name="T45" fmla="*/ 1509331 h 1811654"/>
                  <a:gd name="T46" fmla="*/ 2176399 w 2180590"/>
                  <a:gd name="T47" fmla="*/ 1558296 h 1811654"/>
                  <a:gd name="T48" fmla="*/ 2164960 w 2180590"/>
                  <a:gd name="T49" fmla="*/ 1604746 h 1811654"/>
                  <a:gd name="T50" fmla="*/ 2146655 w 2180590"/>
                  <a:gd name="T51" fmla="*/ 1648059 h 1811654"/>
                  <a:gd name="T52" fmla="*/ 2122106 w 2180590"/>
                  <a:gd name="T53" fmla="*/ 1687613 h 1811654"/>
                  <a:gd name="T54" fmla="*/ 2091933 w 2180590"/>
                  <a:gd name="T55" fmla="*/ 1722787 h 1811654"/>
                  <a:gd name="T56" fmla="*/ 2056759 w 2180590"/>
                  <a:gd name="T57" fmla="*/ 1752960 h 1811654"/>
                  <a:gd name="T58" fmla="*/ 2017205 w 2180590"/>
                  <a:gd name="T59" fmla="*/ 1777509 h 1811654"/>
                  <a:gd name="T60" fmla="*/ 1973892 w 2180590"/>
                  <a:gd name="T61" fmla="*/ 1795814 h 1811654"/>
                  <a:gd name="T62" fmla="*/ 1927442 w 2180590"/>
                  <a:gd name="T63" fmla="*/ 1807253 h 1811654"/>
                  <a:gd name="T64" fmla="*/ 1878477 w 2180590"/>
                  <a:gd name="T65" fmla="*/ 1811204 h 1811654"/>
                  <a:gd name="T66" fmla="*/ 301872 w 2180590"/>
                  <a:gd name="T67" fmla="*/ 1811204 h 1811654"/>
                  <a:gd name="T68" fmla="*/ 252907 w 2180590"/>
                  <a:gd name="T69" fmla="*/ 1807253 h 1811654"/>
                  <a:gd name="T70" fmla="*/ 206457 w 2180590"/>
                  <a:gd name="T71" fmla="*/ 1795814 h 1811654"/>
                  <a:gd name="T72" fmla="*/ 163144 w 2180590"/>
                  <a:gd name="T73" fmla="*/ 1777509 h 1811654"/>
                  <a:gd name="T74" fmla="*/ 123590 w 2180590"/>
                  <a:gd name="T75" fmla="*/ 1752960 h 1811654"/>
                  <a:gd name="T76" fmla="*/ 88416 w 2180590"/>
                  <a:gd name="T77" fmla="*/ 1722787 h 1811654"/>
                  <a:gd name="T78" fmla="*/ 58243 w 2180590"/>
                  <a:gd name="T79" fmla="*/ 1687613 h 1811654"/>
                  <a:gd name="T80" fmla="*/ 33694 w 2180590"/>
                  <a:gd name="T81" fmla="*/ 1648059 h 1811654"/>
                  <a:gd name="T82" fmla="*/ 15389 w 2180590"/>
                  <a:gd name="T83" fmla="*/ 1604746 h 1811654"/>
                  <a:gd name="T84" fmla="*/ 3951 w 2180590"/>
                  <a:gd name="T85" fmla="*/ 1558296 h 1811654"/>
                  <a:gd name="T86" fmla="*/ 0 w 2180590"/>
                  <a:gd name="T87" fmla="*/ 1509331 h 1811654"/>
                  <a:gd name="T88" fmla="*/ 0 w 2180590"/>
                  <a:gd name="T89" fmla="*/ 301872 h 18116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80590" h="1811654">
                    <a:moveTo>
                      <a:pt x="0" y="301872"/>
                    </a:moveTo>
                    <a:lnTo>
                      <a:pt x="3951" y="252907"/>
                    </a:lnTo>
                    <a:lnTo>
                      <a:pt x="15389" y="206457"/>
                    </a:lnTo>
                    <a:lnTo>
                      <a:pt x="33694" y="163144"/>
                    </a:lnTo>
                    <a:lnTo>
                      <a:pt x="58243" y="123590"/>
                    </a:lnTo>
                    <a:lnTo>
                      <a:pt x="88416" y="88416"/>
                    </a:lnTo>
                    <a:lnTo>
                      <a:pt x="123590" y="58243"/>
                    </a:lnTo>
                    <a:lnTo>
                      <a:pt x="163144" y="33694"/>
                    </a:lnTo>
                    <a:lnTo>
                      <a:pt x="206457" y="15389"/>
                    </a:lnTo>
                    <a:lnTo>
                      <a:pt x="252907" y="3951"/>
                    </a:lnTo>
                    <a:lnTo>
                      <a:pt x="301872" y="0"/>
                    </a:lnTo>
                    <a:lnTo>
                      <a:pt x="1878477" y="0"/>
                    </a:lnTo>
                    <a:lnTo>
                      <a:pt x="1927442" y="3951"/>
                    </a:lnTo>
                    <a:lnTo>
                      <a:pt x="1973892" y="15389"/>
                    </a:lnTo>
                    <a:lnTo>
                      <a:pt x="2017205" y="33694"/>
                    </a:lnTo>
                    <a:lnTo>
                      <a:pt x="2056759" y="58243"/>
                    </a:lnTo>
                    <a:lnTo>
                      <a:pt x="2091933" y="88416"/>
                    </a:lnTo>
                    <a:lnTo>
                      <a:pt x="2122106" y="123590"/>
                    </a:lnTo>
                    <a:lnTo>
                      <a:pt x="2146655" y="163144"/>
                    </a:lnTo>
                    <a:lnTo>
                      <a:pt x="2164960" y="206457"/>
                    </a:lnTo>
                    <a:lnTo>
                      <a:pt x="2176399" y="252907"/>
                    </a:lnTo>
                    <a:lnTo>
                      <a:pt x="2180350" y="301872"/>
                    </a:lnTo>
                    <a:lnTo>
                      <a:pt x="2180350" y="1509330"/>
                    </a:lnTo>
                    <a:lnTo>
                      <a:pt x="2176399" y="1558295"/>
                    </a:lnTo>
                    <a:lnTo>
                      <a:pt x="2164960" y="1604745"/>
                    </a:lnTo>
                    <a:lnTo>
                      <a:pt x="2146655" y="1648058"/>
                    </a:lnTo>
                    <a:lnTo>
                      <a:pt x="2122106" y="1687612"/>
                    </a:lnTo>
                    <a:lnTo>
                      <a:pt x="2091933" y="1722786"/>
                    </a:lnTo>
                    <a:lnTo>
                      <a:pt x="2056759" y="1752959"/>
                    </a:lnTo>
                    <a:lnTo>
                      <a:pt x="2017205" y="1777508"/>
                    </a:lnTo>
                    <a:lnTo>
                      <a:pt x="1973892" y="1795813"/>
                    </a:lnTo>
                    <a:lnTo>
                      <a:pt x="1927442" y="1807252"/>
                    </a:lnTo>
                    <a:lnTo>
                      <a:pt x="1878477" y="1811203"/>
                    </a:lnTo>
                    <a:lnTo>
                      <a:pt x="301872" y="1811203"/>
                    </a:lnTo>
                    <a:lnTo>
                      <a:pt x="252907" y="1807252"/>
                    </a:lnTo>
                    <a:lnTo>
                      <a:pt x="206457" y="1795813"/>
                    </a:lnTo>
                    <a:lnTo>
                      <a:pt x="163144" y="1777508"/>
                    </a:lnTo>
                    <a:lnTo>
                      <a:pt x="123590" y="1752959"/>
                    </a:lnTo>
                    <a:lnTo>
                      <a:pt x="88416" y="1722786"/>
                    </a:lnTo>
                    <a:lnTo>
                      <a:pt x="58243" y="1687612"/>
                    </a:lnTo>
                    <a:lnTo>
                      <a:pt x="33694" y="1648058"/>
                    </a:lnTo>
                    <a:lnTo>
                      <a:pt x="15389" y="1604745"/>
                    </a:lnTo>
                    <a:lnTo>
                      <a:pt x="3951" y="1558295"/>
                    </a:lnTo>
                    <a:lnTo>
                      <a:pt x="0" y="1509330"/>
                    </a:lnTo>
                    <a:lnTo>
                      <a:pt x="0" y="301872"/>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9225" name="object 14">
              <a:extLst>
                <a:ext uri="{FF2B5EF4-FFF2-40B4-BE49-F238E27FC236}">
                  <a16:creationId xmlns:a16="http://schemas.microsoft.com/office/drawing/2014/main" id="{1E9E6B8F-E814-4AB0-B711-AE5D5DA388B9}"/>
                </a:ext>
              </a:extLst>
            </p:cNvPr>
            <p:cNvSpPr txBox="1">
              <a:spLocks noChangeArrowheads="1"/>
            </p:cNvSpPr>
            <p:nvPr/>
          </p:nvSpPr>
          <p:spPr bwMode="auto">
            <a:xfrm>
              <a:off x="8839643" y="4932523"/>
              <a:ext cx="1827371" cy="61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89000"/>
                </a:lnSpc>
                <a:spcBef>
                  <a:spcPts val="275"/>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Relaciones de poder  existentes en víctima  y agresor/a.</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9226" name="object 15">
              <a:extLst>
                <a:ext uri="{FF2B5EF4-FFF2-40B4-BE49-F238E27FC236}">
                  <a16:creationId xmlns:a16="http://schemas.microsoft.com/office/drawing/2014/main" id="{910DAA90-F07D-43C9-8F6D-34BB9F5E126B}"/>
                </a:ext>
              </a:extLst>
            </p:cNvPr>
            <p:cNvGrpSpPr>
              <a:grpSpLocks/>
            </p:cNvGrpSpPr>
            <p:nvPr/>
          </p:nvGrpSpPr>
          <p:grpSpPr bwMode="auto">
            <a:xfrm>
              <a:off x="6017079" y="4359351"/>
              <a:ext cx="2647315" cy="1868805"/>
              <a:chOff x="6017079" y="4747281"/>
              <a:chExt cx="2647315" cy="1868805"/>
            </a:xfrm>
          </p:grpSpPr>
          <p:sp>
            <p:nvSpPr>
              <p:cNvPr id="9236" name="object 16">
                <a:extLst>
                  <a:ext uri="{FF2B5EF4-FFF2-40B4-BE49-F238E27FC236}">
                    <a16:creationId xmlns:a16="http://schemas.microsoft.com/office/drawing/2014/main" id="{2474239C-FCF2-4DD0-9E06-DD8A3C690C05}"/>
                  </a:ext>
                </a:extLst>
              </p:cNvPr>
              <p:cNvSpPr>
                <a:spLocks/>
              </p:cNvSpPr>
              <p:nvPr/>
            </p:nvSpPr>
            <p:spPr bwMode="auto">
              <a:xfrm>
                <a:off x="8236741" y="6108673"/>
                <a:ext cx="422909" cy="46355"/>
              </a:xfrm>
              <a:custGeom>
                <a:avLst/>
                <a:gdLst>
                  <a:gd name="T0" fmla="*/ 422425 w 422909"/>
                  <a:gd name="T1" fmla="*/ 46213 h 46354"/>
                  <a:gd name="T2" fmla="*/ 369238 w 422909"/>
                  <a:gd name="T3" fmla="*/ 45122 h 46354"/>
                  <a:gd name="T4" fmla="*/ 316115 w 422909"/>
                  <a:gd name="T5" fmla="*/ 42690 h 46354"/>
                  <a:gd name="T6" fmla="*/ 263079 w 422909"/>
                  <a:gd name="T7" fmla="*/ 38917 h 46354"/>
                  <a:gd name="T8" fmla="*/ 210152 w 422909"/>
                  <a:gd name="T9" fmla="*/ 33804 h 46354"/>
                  <a:gd name="T10" fmla="*/ 157358 w 422909"/>
                  <a:gd name="T11" fmla="*/ 27355 h 46354"/>
                  <a:gd name="T12" fmla="*/ 104720 w 422909"/>
                  <a:gd name="T13" fmla="*/ 19569 h 46354"/>
                  <a:gd name="T14" fmla="*/ 52259 w 422909"/>
                  <a:gd name="T15" fmla="*/ 10450 h 46354"/>
                  <a:gd name="T16" fmla="*/ 0 w 422909"/>
                  <a:gd name="T17" fmla="*/ 0 h 463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2909" h="46354">
                    <a:moveTo>
                      <a:pt x="422425" y="46212"/>
                    </a:moveTo>
                    <a:lnTo>
                      <a:pt x="369238" y="45121"/>
                    </a:lnTo>
                    <a:lnTo>
                      <a:pt x="316115" y="42689"/>
                    </a:lnTo>
                    <a:lnTo>
                      <a:pt x="263079" y="38916"/>
                    </a:lnTo>
                    <a:lnTo>
                      <a:pt x="210152" y="33803"/>
                    </a:lnTo>
                    <a:lnTo>
                      <a:pt x="157358" y="27354"/>
                    </a:lnTo>
                    <a:lnTo>
                      <a:pt x="104720" y="19569"/>
                    </a:lnTo>
                    <a:lnTo>
                      <a:pt x="52259" y="10450"/>
                    </a:lnTo>
                    <a:lnTo>
                      <a:pt x="0" y="0"/>
                    </a:lnTo>
                  </a:path>
                </a:pathLst>
              </a:custGeom>
              <a:noFill/>
              <a:ln w="9525">
                <a:solidFill>
                  <a:srgbClr val="4CC38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37" name="object 17">
                <a:extLst>
                  <a:ext uri="{FF2B5EF4-FFF2-40B4-BE49-F238E27FC236}">
                    <a16:creationId xmlns:a16="http://schemas.microsoft.com/office/drawing/2014/main" id="{6EB40E32-C1C3-4A4E-9A8E-F2485CBFA589}"/>
                  </a:ext>
                </a:extLst>
              </p:cNvPr>
              <p:cNvSpPr>
                <a:spLocks/>
              </p:cNvSpPr>
              <p:nvPr/>
            </p:nvSpPr>
            <p:spPr bwMode="auto">
              <a:xfrm>
                <a:off x="6023429" y="4753631"/>
                <a:ext cx="2209165" cy="1856105"/>
              </a:xfrm>
              <a:custGeom>
                <a:avLst/>
                <a:gdLst>
                  <a:gd name="T0" fmla="*/ 1899776 w 2209165"/>
                  <a:gd name="T1" fmla="*/ 0 h 1856104"/>
                  <a:gd name="T2" fmla="*/ 309316 w 2209165"/>
                  <a:gd name="T3" fmla="*/ 0 h 1856104"/>
                  <a:gd name="T4" fmla="*/ 263607 w 2209165"/>
                  <a:gd name="T5" fmla="*/ 3353 h 1856104"/>
                  <a:gd name="T6" fmla="*/ 219981 w 2209165"/>
                  <a:gd name="T7" fmla="*/ 13096 h 1856104"/>
                  <a:gd name="T8" fmla="*/ 178916 w 2209165"/>
                  <a:gd name="T9" fmla="*/ 28748 h 1856104"/>
                  <a:gd name="T10" fmla="*/ 140890 w 2209165"/>
                  <a:gd name="T11" fmla="*/ 49832 h 1856104"/>
                  <a:gd name="T12" fmla="*/ 106382 w 2209165"/>
                  <a:gd name="T13" fmla="*/ 75870 h 1856104"/>
                  <a:gd name="T14" fmla="*/ 75870 w 2209165"/>
                  <a:gd name="T15" fmla="*/ 106382 h 1856104"/>
                  <a:gd name="T16" fmla="*/ 49832 w 2209165"/>
                  <a:gd name="T17" fmla="*/ 140890 h 1856104"/>
                  <a:gd name="T18" fmla="*/ 28748 w 2209165"/>
                  <a:gd name="T19" fmla="*/ 178916 h 1856104"/>
                  <a:gd name="T20" fmla="*/ 13096 w 2209165"/>
                  <a:gd name="T21" fmla="*/ 219982 h 1856104"/>
                  <a:gd name="T22" fmla="*/ 3353 w 2209165"/>
                  <a:gd name="T23" fmla="*/ 263608 h 1856104"/>
                  <a:gd name="T24" fmla="*/ 0 w 2209165"/>
                  <a:gd name="T25" fmla="*/ 309317 h 1856104"/>
                  <a:gd name="T26" fmla="*/ 0 w 2209165"/>
                  <a:gd name="T27" fmla="*/ 1546544 h 1856104"/>
                  <a:gd name="T28" fmla="*/ 3353 w 2209165"/>
                  <a:gd name="T29" fmla="*/ 1592253 h 1856104"/>
                  <a:gd name="T30" fmla="*/ 13096 w 2209165"/>
                  <a:gd name="T31" fmla="*/ 1635879 h 1856104"/>
                  <a:gd name="T32" fmla="*/ 28748 w 2209165"/>
                  <a:gd name="T33" fmla="*/ 1676944 h 1856104"/>
                  <a:gd name="T34" fmla="*/ 49832 w 2209165"/>
                  <a:gd name="T35" fmla="*/ 1714970 h 1856104"/>
                  <a:gd name="T36" fmla="*/ 75870 w 2209165"/>
                  <a:gd name="T37" fmla="*/ 1749479 h 1856104"/>
                  <a:gd name="T38" fmla="*/ 106382 w 2209165"/>
                  <a:gd name="T39" fmla="*/ 1779991 h 1856104"/>
                  <a:gd name="T40" fmla="*/ 140890 w 2209165"/>
                  <a:gd name="T41" fmla="*/ 1806028 h 1856104"/>
                  <a:gd name="T42" fmla="*/ 178916 w 2209165"/>
                  <a:gd name="T43" fmla="*/ 1827112 h 1856104"/>
                  <a:gd name="T44" fmla="*/ 219981 w 2209165"/>
                  <a:gd name="T45" fmla="*/ 1842765 h 1856104"/>
                  <a:gd name="T46" fmla="*/ 263607 w 2209165"/>
                  <a:gd name="T47" fmla="*/ 1852507 h 1856104"/>
                  <a:gd name="T48" fmla="*/ 309316 w 2209165"/>
                  <a:gd name="T49" fmla="*/ 1855861 h 1856104"/>
                  <a:gd name="T50" fmla="*/ 1899776 w 2209165"/>
                  <a:gd name="T51" fmla="*/ 1855861 h 1856104"/>
                  <a:gd name="T52" fmla="*/ 1945485 w 2209165"/>
                  <a:gd name="T53" fmla="*/ 1852507 h 1856104"/>
                  <a:gd name="T54" fmla="*/ 1989111 w 2209165"/>
                  <a:gd name="T55" fmla="*/ 1842765 h 1856104"/>
                  <a:gd name="T56" fmla="*/ 2030176 w 2209165"/>
                  <a:gd name="T57" fmla="*/ 1827112 h 1856104"/>
                  <a:gd name="T58" fmla="*/ 2068202 w 2209165"/>
                  <a:gd name="T59" fmla="*/ 1806028 h 1856104"/>
                  <a:gd name="T60" fmla="*/ 2102710 w 2209165"/>
                  <a:gd name="T61" fmla="*/ 1779991 h 1856104"/>
                  <a:gd name="T62" fmla="*/ 2133222 w 2209165"/>
                  <a:gd name="T63" fmla="*/ 1749479 h 1856104"/>
                  <a:gd name="T64" fmla="*/ 2159260 w 2209165"/>
                  <a:gd name="T65" fmla="*/ 1714970 h 1856104"/>
                  <a:gd name="T66" fmla="*/ 2180344 w 2209165"/>
                  <a:gd name="T67" fmla="*/ 1676944 h 1856104"/>
                  <a:gd name="T68" fmla="*/ 2195996 w 2209165"/>
                  <a:gd name="T69" fmla="*/ 1635879 h 1856104"/>
                  <a:gd name="T70" fmla="*/ 2205738 w 2209165"/>
                  <a:gd name="T71" fmla="*/ 1592253 h 1856104"/>
                  <a:gd name="T72" fmla="*/ 2209092 w 2209165"/>
                  <a:gd name="T73" fmla="*/ 1546544 h 1856104"/>
                  <a:gd name="T74" fmla="*/ 2209092 w 2209165"/>
                  <a:gd name="T75" fmla="*/ 309317 h 1856104"/>
                  <a:gd name="T76" fmla="*/ 2205738 w 2209165"/>
                  <a:gd name="T77" fmla="*/ 263608 h 1856104"/>
                  <a:gd name="T78" fmla="*/ 2195996 w 2209165"/>
                  <a:gd name="T79" fmla="*/ 219982 h 1856104"/>
                  <a:gd name="T80" fmla="*/ 2180344 w 2209165"/>
                  <a:gd name="T81" fmla="*/ 178916 h 1856104"/>
                  <a:gd name="T82" fmla="*/ 2159260 w 2209165"/>
                  <a:gd name="T83" fmla="*/ 140890 h 1856104"/>
                  <a:gd name="T84" fmla="*/ 2133222 w 2209165"/>
                  <a:gd name="T85" fmla="*/ 106382 h 1856104"/>
                  <a:gd name="T86" fmla="*/ 2102710 w 2209165"/>
                  <a:gd name="T87" fmla="*/ 75870 h 1856104"/>
                  <a:gd name="T88" fmla="*/ 2068202 w 2209165"/>
                  <a:gd name="T89" fmla="*/ 49832 h 1856104"/>
                  <a:gd name="T90" fmla="*/ 2030176 w 2209165"/>
                  <a:gd name="T91" fmla="*/ 28748 h 1856104"/>
                  <a:gd name="T92" fmla="*/ 1989111 w 2209165"/>
                  <a:gd name="T93" fmla="*/ 13096 h 1856104"/>
                  <a:gd name="T94" fmla="*/ 1945485 w 2209165"/>
                  <a:gd name="T95" fmla="*/ 3353 h 1856104"/>
                  <a:gd name="T96" fmla="*/ 1899776 w 2209165"/>
                  <a:gd name="T97" fmla="*/ 0 h 1856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09165" h="1856104">
                    <a:moveTo>
                      <a:pt x="1899776" y="0"/>
                    </a:moveTo>
                    <a:lnTo>
                      <a:pt x="309316" y="0"/>
                    </a:lnTo>
                    <a:lnTo>
                      <a:pt x="263607" y="3353"/>
                    </a:lnTo>
                    <a:lnTo>
                      <a:pt x="219981" y="13096"/>
                    </a:lnTo>
                    <a:lnTo>
                      <a:pt x="178916" y="28748"/>
                    </a:lnTo>
                    <a:lnTo>
                      <a:pt x="140890" y="49832"/>
                    </a:lnTo>
                    <a:lnTo>
                      <a:pt x="106382" y="75870"/>
                    </a:lnTo>
                    <a:lnTo>
                      <a:pt x="75870" y="106382"/>
                    </a:lnTo>
                    <a:lnTo>
                      <a:pt x="49832" y="140890"/>
                    </a:lnTo>
                    <a:lnTo>
                      <a:pt x="28748" y="178916"/>
                    </a:lnTo>
                    <a:lnTo>
                      <a:pt x="13096" y="219982"/>
                    </a:lnTo>
                    <a:lnTo>
                      <a:pt x="3353" y="263608"/>
                    </a:lnTo>
                    <a:lnTo>
                      <a:pt x="0" y="309317"/>
                    </a:lnTo>
                    <a:lnTo>
                      <a:pt x="0" y="1546543"/>
                    </a:lnTo>
                    <a:lnTo>
                      <a:pt x="3353" y="1592252"/>
                    </a:lnTo>
                    <a:lnTo>
                      <a:pt x="13096" y="1635878"/>
                    </a:lnTo>
                    <a:lnTo>
                      <a:pt x="28748" y="1676943"/>
                    </a:lnTo>
                    <a:lnTo>
                      <a:pt x="49832" y="1714969"/>
                    </a:lnTo>
                    <a:lnTo>
                      <a:pt x="75870" y="1749478"/>
                    </a:lnTo>
                    <a:lnTo>
                      <a:pt x="106382" y="1779990"/>
                    </a:lnTo>
                    <a:lnTo>
                      <a:pt x="140890" y="1806027"/>
                    </a:lnTo>
                    <a:lnTo>
                      <a:pt x="178916" y="1827111"/>
                    </a:lnTo>
                    <a:lnTo>
                      <a:pt x="219981" y="1842764"/>
                    </a:lnTo>
                    <a:lnTo>
                      <a:pt x="263607" y="1852506"/>
                    </a:lnTo>
                    <a:lnTo>
                      <a:pt x="309316" y="1855860"/>
                    </a:lnTo>
                    <a:lnTo>
                      <a:pt x="1899776" y="1855860"/>
                    </a:lnTo>
                    <a:lnTo>
                      <a:pt x="1945485" y="1852506"/>
                    </a:lnTo>
                    <a:lnTo>
                      <a:pt x="1989111" y="1842764"/>
                    </a:lnTo>
                    <a:lnTo>
                      <a:pt x="2030176" y="1827111"/>
                    </a:lnTo>
                    <a:lnTo>
                      <a:pt x="2068202" y="1806027"/>
                    </a:lnTo>
                    <a:lnTo>
                      <a:pt x="2102710" y="1779990"/>
                    </a:lnTo>
                    <a:lnTo>
                      <a:pt x="2133222" y="1749478"/>
                    </a:lnTo>
                    <a:lnTo>
                      <a:pt x="2159260" y="1714969"/>
                    </a:lnTo>
                    <a:lnTo>
                      <a:pt x="2180344" y="1676943"/>
                    </a:lnTo>
                    <a:lnTo>
                      <a:pt x="2195996" y="1635878"/>
                    </a:lnTo>
                    <a:lnTo>
                      <a:pt x="2205738" y="1592252"/>
                    </a:lnTo>
                    <a:lnTo>
                      <a:pt x="2209092" y="1546543"/>
                    </a:lnTo>
                    <a:lnTo>
                      <a:pt x="2209092" y="309317"/>
                    </a:lnTo>
                    <a:lnTo>
                      <a:pt x="2205738" y="263608"/>
                    </a:lnTo>
                    <a:lnTo>
                      <a:pt x="2195996" y="219982"/>
                    </a:lnTo>
                    <a:lnTo>
                      <a:pt x="2180344" y="178916"/>
                    </a:lnTo>
                    <a:lnTo>
                      <a:pt x="2159260" y="140890"/>
                    </a:lnTo>
                    <a:lnTo>
                      <a:pt x="2133222" y="106382"/>
                    </a:lnTo>
                    <a:lnTo>
                      <a:pt x="2102710" y="75870"/>
                    </a:lnTo>
                    <a:lnTo>
                      <a:pt x="2068202" y="49832"/>
                    </a:lnTo>
                    <a:lnTo>
                      <a:pt x="2030176" y="28748"/>
                    </a:lnTo>
                    <a:lnTo>
                      <a:pt x="1989111" y="13096"/>
                    </a:lnTo>
                    <a:lnTo>
                      <a:pt x="1945485" y="3353"/>
                    </a:lnTo>
                    <a:lnTo>
                      <a:pt x="1899776" y="0"/>
                    </a:lnTo>
                    <a:close/>
                  </a:path>
                </a:pathLst>
              </a:custGeom>
              <a:solidFill>
                <a:srgbClr val="46BA4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38" name="object 18">
                <a:extLst>
                  <a:ext uri="{FF2B5EF4-FFF2-40B4-BE49-F238E27FC236}">
                    <a16:creationId xmlns:a16="http://schemas.microsoft.com/office/drawing/2014/main" id="{6708DE1D-22E2-4FF1-963E-E27A16F37B86}"/>
                  </a:ext>
                </a:extLst>
              </p:cNvPr>
              <p:cNvSpPr>
                <a:spLocks/>
              </p:cNvSpPr>
              <p:nvPr/>
            </p:nvSpPr>
            <p:spPr bwMode="auto">
              <a:xfrm>
                <a:off x="6023429" y="4753631"/>
                <a:ext cx="2209165" cy="1856105"/>
              </a:xfrm>
              <a:custGeom>
                <a:avLst/>
                <a:gdLst>
                  <a:gd name="T0" fmla="*/ 0 w 2209165"/>
                  <a:gd name="T1" fmla="*/ 309316 h 1856104"/>
                  <a:gd name="T2" fmla="*/ 3353 w 2209165"/>
                  <a:gd name="T3" fmla="*/ 263608 h 1856104"/>
                  <a:gd name="T4" fmla="*/ 13096 w 2209165"/>
                  <a:gd name="T5" fmla="*/ 219982 h 1856104"/>
                  <a:gd name="T6" fmla="*/ 28748 w 2209165"/>
                  <a:gd name="T7" fmla="*/ 178916 h 1856104"/>
                  <a:gd name="T8" fmla="*/ 49832 w 2209165"/>
                  <a:gd name="T9" fmla="*/ 140890 h 1856104"/>
                  <a:gd name="T10" fmla="*/ 75870 w 2209165"/>
                  <a:gd name="T11" fmla="*/ 106382 h 1856104"/>
                  <a:gd name="T12" fmla="*/ 106382 w 2209165"/>
                  <a:gd name="T13" fmla="*/ 75870 h 1856104"/>
                  <a:gd name="T14" fmla="*/ 140890 w 2209165"/>
                  <a:gd name="T15" fmla="*/ 49832 h 1856104"/>
                  <a:gd name="T16" fmla="*/ 178916 w 2209165"/>
                  <a:gd name="T17" fmla="*/ 28748 h 1856104"/>
                  <a:gd name="T18" fmla="*/ 219981 w 2209165"/>
                  <a:gd name="T19" fmla="*/ 13096 h 1856104"/>
                  <a:gd name="T20" fmla="*/ 263607 w 2209165"/>
                  <a:gd name="T21" fmla="*/ 3353 h 1856104"/>
                  <a:gd name="T22" fmla="*/ 309316 w 2209165"/>
                  <a:gd name="T23" fmla="*/ 0 h 1856104"/>
                  <a:gd name="T24" fmla="*/ 1899777 w 2209165"/>
                  <a:gd name="T25" fmla="*/ 0 h 1856104"/>
                  <a:gd name="T26" fmla="*/ 1945485 w 2209165"/>
                  <a:gd name="T27" fmla="*/ 3353 h 1856104"/>
                  <a:gd name="T28" fmla="*/ 1989111 w 2209165"/>
                  <a:gd name="T29" fmla="*/ 13096 h 1856104"/>
                  <a:gd name="T30" fmla="*/ 2030176 w 2209165"/>
                  <a:gd name="T31" fmla="*/ 28748 h 1856104"/>
                  <a:gd name="T32" fmla="*/ 2068202 w 2209165"/>
                  <a:gd name="T33" fmla="*/ 49832 h 1856104"/>
                  <a:gd name="T34" fmla="*/ 2102710 w 2209165"/>
                  <a:gd name="T35" fmla="*/ 75870 h 1856104"/>
                  <a:gd name="T36" fmla="*/ 2133222 w 2209165"/>
                  <a:gd name="T37" fmla="*/ 106382 h 1856104"/>
                  <a:gd name="T38" fmla="*/ 2159260 w 2209165"/>
                  <a:gd name="T39" fmla="*/ 140890 h 1856104"/>
                  <a:gd name="T40" fmla="*/ 2180344 w 2209165"/>
                  <a:gd name="T41" fmla="*/ 178916 h 1856104"/>
                  <a:gd name="T42" fmla="*/ 2195996 w 2209165"/>
                  <a:gd name="T43" fmla="*/ 219982 h 1856104"/>
                  <a:gd name="T44" fmla="*/ 2205739 w 2209165"/>
                  <a:gd name="T45" fmla="*/ 263608 h 1856104"/>
                  <a:gd name="T46" fmla="*/ 2209093 w 2209165"/>
                  <a:gd name="T47" fmla="*/ 309316 h 1856104"/>
                  <a:gd name="T48" fmla="*/ 2209093 w 2209165"/>
                  <a:gd name="T49" fmla="*/ 1546544 h 1856104"/>
                  <a:gd name="T50" fmla="*/ 2205739 w 2209165"/>
                  <a:gd name="T51" fmla="*/ 1592252 h 1856104"/>
                  <a:gd name="T52" fmla="*/ 2195996 w 2209165"/>
                  <a:gd name="T53" fmla="*/ 1635878 h 1856104"/>
                  <a:gd name="T54" fmla="*/ 2180344 w 2209165"/>
                  <a:gd name="T55" fmla="*/ 1676944 h 1856104"/>
                  <a:gd name="T56" fmla="*/ 2159260 w 2209165"/>
                  <a:gd name="T57" fmla="*/ 1714970 h 1856104"/>
                  <a:gd name="T58" fmla="*/ 2133222 w 2209165"/>
                  <a:gd name="T59" fmla="*/ 1749478 h 1856104"/>
                  <a:gd name="T60" fmla="*/ 2102710 w 2209165"/>
                  <a:gd name="T61" fmla="*/ 1779990 h 1856104"/>
                  <a:gd name="T62" fmla="*/ 2068202 w 2209165"/>
                  <a:gd name="T63" fmla="*/ 1806028 h 1856104"/>
                  <a:gd name="T64" fmla="*/ 2030176 w 2209165"/>
                  <a:gd name="T65" fmla="*/ 1827112 h 1856104"/>
                  <a:gd name="T66" fmla="*/ 1989111 w 2209165"/>
                  <a:gd name="T67" fmla="*/ 1842764 h 1856104"/>
                  <a:gd name="T68" fmla="*/ 1945485 w 2209165"/>
                  <a:gd name="T69" fmla="*/ 1852507 h 1856104"/>
                  <a:gd name="T70" fmla="*/ 1899777 w 2209165"/>
                  <a:gd name="T71" fmla="*/ 1855861 h 1856104"/>
                  <a:gd name="T72" fmla="*/ 309316 w 2209165"/>
                  <a:gd name="T73" fmla="*/ 1855861 h 1856104"/>
                  <a:gd name="T74" fmla="*/ 263607 w 2209165"/>
                  <a:gd name="T75" fmla="*/ 1852507 h 1856104"/>
                  <a:gd name="T76" fmla="*/ 219981 w 2209165"/>
                  <a:gd name="T77" fmla="*/ 1842764 h 1856104"/>
                  <a:gd name="T78" fmla="*/ 178916 w 2209165"/>
                  <a:gd name="T79" fmla="*/ 1827112 h 1856104"/>
                  <a:gd name="T80" fmla="*/ 140890 w 2209165"/>
                  <a:gd name="T81" fmla="*/ 1806028 h 1856104"/>
                  <a:gd name="T82" fmla="*/ 106382 w 2209165"/>
                  <a:gd name="T83" fmla="*/ 1779990 h 1856104"/>
                  <a:gd name="T84" fmla="*/ 75870 w 2209165"/>
                  <a:gd name="T85" fmla="*/ 1749478 h 1856104"/>
                  <a:gd name="T86" fmla="*/ 49832 w 2209165"/>
                  <a:gd name="T87" fmla="*/ 1714970 h 1856104"/>
                  <a:gd name="T88" fmla="*/ 28748 w 2209165"/>
                  <a:gd name="T89" fmla="*/ 1676944 h 1856104"/>
                  <a:gd name="T90" fmla="*/ 13096 w 2209165"/>
                  <a:gd name="T91" fmla="*/ 1635878 h 1856104"/>
                  <a:gd name="T92" fmla="*/ 3353 w 2209165"/>
                  <a:gd name="T93" fmla="*/ 1592252 h 1856104"/>
                  <a:gd name="T94" fmla="*/ 0 w 2209165"/>
                  <a:gd name="T95" fmla="*/ 1546544 h 1856104"/>
                  <a:gd name="T96" fmla="*/ 0 w 2209165"/>
                  <a:gd name="T97" fmla="*/ 309316 h 1856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09165" h="1856104">
                    <a:moveTo>
                      <a:pt x="0" y="309316"/>
                    </a:moveTo>
                    <a:lnTo>
                      <a:pt x="3353" y="263608"/>
                    </a:lnTo>
                    <a:lnTo>
                      <a:pt x="13096" y="219982"/>
                    </a:lnTo>
                    <a:lnTo>
                      <a:pt x="28748" y="178916"/>
                    </a:lnTo>
                    <a:lnTo>
                      <a:pt x="49832" y="140890"/>
                    </a:lnTo>
                    <a:lnTo>
                      <a:pt x="75870" y="106382"/>
                    </a:lnTo>
                    <a:lnTo>
                      <a:pt x="106382" y="75870"/>
                    </a:lnTo>
                    <a:lnTo>
                      <a:pt x="140890" y="49832"/>
                    </a:lnTo>
                    <a:lnTo>
                      <a:pt x="178916" y="28748"/>
                    </a:lnTo>
                    <a:lnTo>
                      <a:pt x="219981" y="13096"/>
                    </a:lnTo>
                    <a:lnTo>
                      <a:pt x="263607" y="3353"/>
                    </a:lnTo>
                    <a:lnTo>
                      <a:pt x="309316" y="0"/>
                    </a:lnTo>
                    <a:lnTo>
                      <a:pt x="1899777" y="0"/>
                    </a:lnTo>
                    <a:lnTo>
                      <a:pt x="1945485" y="3353"/>
                    </a:lnTo>
                    <a:lnTo>
                      <a:pt x="1989111" y="13096"/>
                    </a:lnTo>
                    <a:lnTo>
                      <a:pt x="2030176" y="28748"/>
                    </a:lnTo>
                    <a:lnTo>
                      <a:pt x="2068202" y="49832"/>
                    </a:lnTo>
                    <a:lnTo>
                      <a:pt x="2102710" y="75870"/>
                    </a:lnTo>
                    <a:lnTo>
                      <a:pt x="2133222" y="106382"/>
                    </a:lnTo>
                    <a:lnTo>
                      <a:pt x="2159260" y="140890"/>
                    </a:lnTo>
                    <a:lnTo>
                      <a:pt x="2180344" y="178916"/>
                    </a:lnTo>
                    <a:lnTo>
                      <a:pt x="2195996" y="219982"/>
                    </a:lnTo>
                    <a:lnTo>
                      <a:pt x="2205739" y="263608"/>
                    </a:lnTo>
                    <a:lnTo>
                      <a:pt x="2209093" y="309316"/>
                    </a:lnTo>
                    <a:lnTo>
                      <a:pt x="2209093" y="1546543"/>
                    </a:lnTo>
                    <a:lnTo>
                      <a:pt x="2205739" y="1592251"/>
                    </a:lnTo>
                    <a:lnTo>
                      <a:pt x="2195996" y="1635877"/>
                    </a:lnTo>
                    <a:lnTo>
                      <a:pt x="2180344" y="1676943"/>
                    </a:lnTo>
                    <a:lnTo>
                      <a:pt x="2159260" y="1714969"/>
                    </a:lnTo>
                    <a:lnTo>
                      <a:pt x="2133222" y="1749477"/>
                    </a:lnTo>
                    <a:lnTo>
                      <a:pt x="2102710" y="1779989"/>
                    </a:lnTo>
                    <a:lnTo>
                      <a:pt x="2068202" y="1806027"/>
                    </a:lnTo>
                    <a:lnTo>
                      <a:pt x="2030176" y="1827111"/>
                    </a:lnTo>
                    <a:lnTo>
                      <a:pt x="1989111" y="1842763"/>
                    </a:lnTo>
                    <a:lnTo>
                      <a:pt x="1945485" y="1852506"/>
                    </a:lnTo>
                    <a:lnTo>
                      <a:pt x="1899777" y="1855860"/>
                    </a:lnTo>
                    <a:lnTo>
                      <a:pt x="309316" y="1855860"/>
                    </a:lnTo>
                    <a:lnTo>
                      <a:pt x="263607" y="1852506"/>
                    </a:lnTo>
                    <a:lnTo>
                      <a:pt x="219981" y="1842763"/>
                    </a:lnTo>
                    <a:lnTo>
                      <a:pt x="178916" y="1827111"/>
                    </a:lnTo>
                    <a:lnTo>
                      <a:pt x="140890" y="1806027"/>
                    </a:lnTo>
                    <a:lnTo>
                      <a:pt x="106382" y="1779989"/>
                    </a:lnTo>
                    <a:lnTo>
                      <a:pt x="75870" y="1749477"/>
                    </a:lnTo>
                    <a:lnTo>
                      <a:pt x="49832" y="1714969"/>
                    </a:lnTo>
                    <a:lnTo>
                      <a:pt x="28748" y="1676943"/>
                    </a:lnTo>
                    <a:lnTo>
                      <a:pt x="13096" y="1635877"/>
                    </a:lnTo>
                    <a:lnTo>
                      <a:pt x="3353" y="1592251"/>
                    </a:lnTo>
                    <a:lnTo>
                      <a:pt x="0" y="1546543"/>
                    </a:lnTo>
                    <a:lnTo>
                      <a:pt x="0" y="309316"/>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9227" name="object 19">
              <a:extLst>
                <a:ext uri="{FF2B5EF4-FFF2-40B4-BE49-F238E27FC236}">
                  <a16:creationId xmlns:a16="http://schemas.microsoft.com/office/drawing/2014/main" id="{8E937158-3307-4B01-B8EC-28EE6F1425A6}"/>
                </a:ext>
              </a:extLst>
            </p:cNvPr>
            <p:cNvSpPr txBox="1">
              <a:spLocks noChangeArrowheads="1"/>
            </p:cNvSpPr>
            <p:nvPr/>
          </p:nvSpPr>
          <p:spPr bwMode="auto">
            <a:xfrm>
              <a:off x="6179444" y="4969448"/>
              <a:ext cx="1896909" cy="61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89000"/>
                </a:lnSpc>
                <a:spcBef>
                  <a:spcPts val="275"/>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Aprovechamiento de  condiciones de  desigualdad.</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9228" name="object 20">
              <a:extLst>
                <a:ext uri="{FF2B5EF4-FFF2-40B4-BE49-F238E27FC236}">
                  <a16:creationId xmlns:a16="http://schemas.microsoft.com/office/drawing/2014/main" id="{41F2FC54-E1C9-43B4-8069-71A4D24A8711}"/>
                </a:ext>
              </a:extLst>
            </p:cNvPr>
            <p:cNvGrpSpPr>
              <a:grpSpLocks/>
            </p:cNvGrpSpPr>
            <p:nvPr/>
          </p:nvGrpSpPr>
          <p:grpSpPr bwMode="auto">
            <a:xfrm>
              <a:off x="5191551" y="2258521"/>
              <a:ext cx="2258060" cy="2109470"/>
              <a:chOff x="5191551" y="2646451"/>
              <a:chExt cx="2258060" cy="2109470"/>
            </a:xfrm>
          </p:grpSpPr>
          <p:sp>
            <p:nvSpPr>
              <p:cNvPr id="9233" name="object 21">
                <a:extLst>
                  <a:ext uri="{FF2B5EF4-FFF2-40B4-BE49-F238E27FC236}">
                    <a16:creationId xmlns:a16="http://schemas.microsoft.com/office/drawing/2014/main" id="{23BF1531-C830-4F66-B040-5A19293689FE}"/>
                  </a:ext>
                </a:extLst>
              </p:cNvPr>
              <p:cNvSpPr>
                <a:spLocks/>
              </p:cNvSpPr>
              <p:nvPr/>
            </p:nvSpPr>
            <p:spPr bwMode="auto">
              <a:xfrm>
                <a:off x="6362132" y="4492244"/>
                <a:ext cx="79375" cy="259079"/>
              </a:xfrm>
              <a:custGeom>
                <a:avLst/>
                <a:gdLst>
                  <a:gd name="T0" fmla="*/ 78839 w 79375"/>
                  <a:gd name="T1" fmla="*/ 258819 h 259079"/>
                  <a:gd name="T2" fmla="*/ 60742 w 79375"/>
                  <a:gd name="T3" fmla="*/ 207852 h 259079"/>
                  <a:gd name="T4" fmla="*/ 43805 w 79375"/>
                  <a:gd name="T5" fmla="*/ 156465 h 259079"/>
                  <a:gd name="T6" fmla="*/ 28031 w 79375"/>
                  <a:gd name="T7" fmla="*/ 104679 h 259079"/>
                  <a:gd name="T8" fmla="*/ 13428 w 79375"/>
                  <a:gd name="T9" fmla="*/ 52516 h 259079"/>
                  <a:gd name="T10" fmla="*/ 0 w 79375"/>
                  <a:gd name="T11" fmla="*/ 0 h 2590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375" h="259079">
                    <a:moveTo>
                      <a:pt x="78839" y="258819"/>
                    </a:moveTo>
                    <a:lnTo>
                      <a:pt x="60742" y="207852"/>
                    </a:lnTo>
                    <a:lnTo>
                      <a:pt x="43805" y="156465"/>
                    </a:lnTo>
                    <a:lnTo>
                      <a:pt x="28031" y="104679"/>
                    </a:lnTo>
                    <a:lnTo>
                      <a:pt x="13428" y="52516"/>
                    </a:lnTo>
                    <a:lnTo>
                      <a:pt x="0" y="0"/>
                    </a:lnTo>
                  </a:path>
                </a:pathLst>
              </a:custGeom>
              <a:noFill/>
              <a:ln w="9525">
                <a:solidFill>
                  <a:srgbClr val="46BA4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34" name="object 22">
                <a:extLst>
                  <a:ext uri="{FF2B5EF4-FFF2-40B4-BE49-F238E27FC236}">
                    <a16:creationId xmlns:a16="http://schemas.microsoft.com/office/drawing/2014/main" id="{5FD587DC-F6FE-439C-B226-75FAF3C36944}"/>
                  </a:ext>
                </a:extLst>
              </p:cNvPr>
              <p:cNvSpPr>
                <a:spLocks/>
              </p:cNvSpPr>
              <p:nvPr/>
            </p:nvSpPr>
            <p:spPr bwMode="auto">
              <a:xfrm>
                <a:off x="5197901" y="2652801"/>
                <a:ext cx="2245360" cy="1837055"/>
              </a:xfrm>
              <a:custGeom>
                <a:avLst/>
                <a:gdLst>
                  <a:gd name="T0" fmla="*/ 1939216 w 2245359"/>
                  <a:gd name="T1" fmla="*/ 0 h 1837054"/>
                  <a:gd name="T2" fmla="*/ 306132 w 2245359"/>
                  <a:gd name="T3" fmla="*/ 0 h 1837054"/>
                  <a:gd name="T4" fmla="*/ 256475 w 2245359"/>
                  <a:gd name="T5" fmla="*/ 4006 h 1837054"/>
                  <a:gd name="T6" fmla="*/ 209370 w 2245359"/>
                  <a:gd name="T7" fmla="*/ 15606 h 1837054"/>
                  <a:gd name="T8" fmla="*/ 165446 w 2245359"/>
                  <a:gd name="T9" fmla="*/ 34169 h 1837054"/>
                  <a:gd name="T10" fmla="*/ 125334 w 2245359"/>
                  <a:gd name="T11" fmla="*/ 59065 h 1837054"/>
                  <a:gd name="T12" fmla="*/ 89663 w 2245359"/>
                  <a:gd name="T13" fmla="*/ 89663 h 1837054"/>
                  <a:gd name="T14" fmla="*/ 59065 w 2245359"/>
                  <a:gd name="T15" fmla="*/ 125334 h 1837054"/>
                  <a:gd name="T16" fmla="*/ 34169 w 2245359"/>
                  <a:gd name="T17" fmla="*/ 165446 h 1837054"/>
                  <a:gd name="T18" fmla="*/ 15606 w 2245359"/>
                  <a:gd name="T19" fmla="*/ 209370 h 1837054"/>
                  <a:gd name="T20" fmla="*/ 4006 w 2245359"/>
                  <a:gd name="T21" fmla="*/ 256475 h 1837054"/>
                  <a:gd name="T22" fmla="*/ 0 w 2245359"/>
                  <a:gd name="T23" fmla="*/ 306132 h 1837054"/>
                  <a:gd name="T24" fmla="*/ 0 w 2245359"/>
                  <a:gd name="T25" fmla="*/ 1530621 h 1837054"/>
                  <a:gd name="T26" fmla="*/ 4006 w 2245359"/>
                  <a:gd name="T27" fmla="*/ 1580277 h 1837054"/>
                  <a:gd name="T28" fmla="*/ 15606 w 2245359"/>
                  <a:gd name="T29" fmla="*/ 1627382 h 1837054"/>
                  <a:gd name="T30" fmla="*/ 34169 w 2245359"/>
                  <a:gd name="T31" fmla="*/ 1671306 h 1837054"/>
                  <a:gd name="T32" fmla="*/ 59065 w 2245359"/>
                  <a:gd name="T33" fmla="*/ 1711418 h 1837054"/>
                  <a:gd name="T34" fmla="*/ 89663 w 2245359"/>
                  <a:gd name="T35" fmla="*/ 1747089 h 1837054"/>
                  <a:gd name="T36" fmla="*/ 125334 w 2245359"/>
                  <a:gd name="T37" fmla="*/ 1777687 h 1837054"/>
                  <a:gd name="T38" fmla="*/ 165446 w 2245359"/>
                  <a:gd name="T39" fmla="*/ 1802583 h 1837054"/>
                  <a:gd name="T40" fmla="*/ 209370 w 2245359"/>
                  <a:gd name="T41" fmla="*/ 1821146 h 1837054"/>
                  <a:gd name="T42" fmla="*/ 256475 w 2245359"/>
                  <a:gd name="T43" fmla="*/ 1832746 h 1837054"/>
                  <a:gd name="T44" fmla="*/ 306132 w 2245359"/>
                  <a:gd name="T45" fmla="*/ 1836753 h 1837054"/>
                  <a:gd name="T46" fmla="*/ 1939216 w 2245359"/>
                  <a:gd name="T47" fmla="*/ 1836753 h 1837054"/>
                  <a:gd name="T48" fmla="*/ 1988872 w 2245359"/>
                  <a:gd name="T49" fmla="*/ 1832746 h 1837054"/>
                  <a:gd name="T50" fmla="*/ 2035977 w 2245359"/>
                  <a:gd name="T51" fmla="*/ 1821146 h 1837054"/>
                  <a:gd name="T52" fmla="*/ 2079901 w 2245359"/>
                  <a:gd name="T53" fmla="*/ 1802583 h 1837054"/>
                  <a:gd name="T54" fmla="*/ 2120013 w 2245359"/>
                  <a:gd name="T55" fmla="*/ 1777687 h 1837054"/>
                  <a:gd name="T56" fmla="*/ 2155683 w 2245359"/>
                  <a:gd name="T57" fmla="*/ 1747089 h 1837054"/>
                  <a:gd name="T58" fmla="*/ 2186282 w 2245359"/>
                  <a:gd name="T59" fmla="*/ 1711418 h 1837054"/>
                  <a:gd name="T60" fmla="*/ 2211178 w 2245359"/>
                  <a:gd name="T61" fmla="*/ 1671306 h 1837054"/>
                  <a:gd name="T62" fmla="*/ 2229741 w 2245359"/>
                  <a:gd name="T63" fmla="*/ 1627382 h 1837054"/>
                  <a:gd name="T64" fmla="*/ 2241341 w 2245359"/>
                  <a:gd name="T65" fmla="*/ 1580277 h 1837054"/>
                  <a:gd name="T66" fmla="*/ 2245348 w 2245359"/>
                  <a:gd name="T67" fmla="*/ 1530621 h 1837054"/>
                  <a:gd name="T68" fmla="*/ 2245348 w 2245359"/>
                  <a:gd name="T69" fmla="*/ 306132 h 1837054"/>
                  <a:gd name="T70" fmla="*/ 2241341 w 2245359"/>
                  <a:gd name="T71" fmla="*/ 256475 h 1837054"/>
                  <a:gd name="T72" fmla="*/ 2229741 w 2245359"/>
                  <a:gd name="T73" fmla="*/ 209370 h 1837054"/>
                  <a:gd name="T74" fmla="*/ 2211178 w 2245359"/>
                  <a:gd name="T75" fmla="*/ 165446 h 1837054"/>
                  <a:gd name="T76" fmla="*/ 2186282 w 2245359"/>
                  <a:gd name="T77" fmla="*/ 125334 h 1837054"/>
                  <a:gd name="T78" fmla="*/ 2155683 w 2245359"/>
                  <a:gd name="T79" fmla="*/ 89663 h 1837054"/>
                  <a:gd name="T80" fmla="*/ 2120013 w 2245359"/>
                  <a:gd name="T81" fmla="*/ 59065 h 1837054"/>
                  <a:gd name="T82" fmla="*/ 2079901 w 2245359"/>
                  <a:gd name="T83" fmla="*/ 34169 h 1837054"/>
                  <a:gd name="T84" fmla="*/ 2035977 w 2245359"/>
                  <a:gd name="T85" fmla="*/ 15606 h 1837054"/>
                  <a:gd name="T86" fmla="*/ 1988872 w 2245359"/>
                  <a:gd name="T87" fmla="*/ 4006 h 1837054"/>
                  <a:gd name="T88" fmla="*/ 1939216 w 2245359"/>
                  <a:gd name="T89" fmla="*/ 0 h 18370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45359" h="1837054">
                    <a:moveTo>
                      <a:pt x="1939215" y="0"/>
                    </a:moveTo>
                    <a:lnTo>
                      <a:pt x="306132" y="0"/>
                    </a:lnTo>
                    <a:lnTo>
                      <a:pt x="256475" y="4006"/>
                    </a:lnTo>
                    <a:lnTo>
                      <a:pt x="209370" y="15606"/>
                    </a:lnTo>
                    <a:lnTo>
                      <a:pt x="165446" y="34169"/>
                    </a:lnTo>
                    <a:lnTo>
                      <a:pt x="125334" y="59065"/>
                    </a:lnTo>
                    <a:lnTo>
                      <a:pt x="89663" y="89663"/>
                    </a:lnTo>
                    <a:lnTo>
                      <a:pt x="59065" y="125334"/>
                    </a:lnTo>
                    <a:lnTo>
                      <a:pt x="34169" y="165446"/>
                    </a:lnTo>
                    <a:lnTo>
                      <a:pt x="15606" y="209370"/>
                    </a:lnTo>
                    <a:lnTo>
                      <a:pt x="4006" y="256475"/>
                    </a:lnTo>
                    <a:lnTo>
                      <a:pt x="0" y="306132"/>
                    </a:lnTo>
                    <a:lnTo>
                      <a:pt x="0" y="1530620"/>
                    </a:lnTo>
                    <a:lnTo>
                      <a:pt x="4006" y="1580276"/>
                    </a:lnTo>
                    <a:lnTo>
                      <a:pt x="15606" y="1627381"/>
                    </a:lnTo>
                    <a:lnTo>
                      <a:pt x="34169" y="1671305"/>
                    </a:lnTo>
                    <a:lnTo>
                      <a:pt x="59065" y="1711417"/>
                    </a:lnTo>
                    <a:lnTo>
                      <a:pt x="89663" y="1747088"/>
                    </a:lnTo>
                    <a:lnTo>
                      <a:pt x="125334" y="1777686"/>
                    </a:lnTo>
                    <a:lnTo>
                      <a:pt x="165446" y="1802582"/>
                    </a:lnTo>
                    <a:lnTo>
                      <a:pt x="209370" y="1821145"/>
                    </a:lnTo>
                    <a:lnTo>
                      <a:pt x="256475" y="1832745"/>
                    </a:lnTo>
                    <a:lnTo>
                      <a:pt x="306132" y="1836752"/>
                    </a:lnTo>
                    <a:lnTo>
                      <a:pt x="1939215" y="1836752"/>
                    </a:lnTo>
                    <a:lnTo>
                      <a:pt x="1988871" y="1832745"/>
                    </a:lnTo>
                    <a:lnTo>
                      <a:pt x="2035976" y="1821145"/>
                    </a:lnTo>
                    <a:lnTo>
                      <a:pt x="2079900" y="1802582"/>
                    </a:lnTo>
                    <a:lnTo>
                      <a:pt x="2120012" y="1777686"/>
                    </a:lnTo>
                    <a:lnTo>
                      <a:pt x="2155682" y="1747088"/>
                    </a:lnTo>
                    <a:lnTo>
                      <a:pt x="2186281" y="1711417"/>
                    </a:lnTo>
                    <a:lnTo>
                      <a:pt x="2211177" y="1671305"/>
                    </a:lnTo>
                    <a:lnTo>
                      <a:pt x="2229740" y="1627381"/>
                    </a:lnTo>
                    <a:lnTo>
                      <a:pt x="2241340" y="1580276"/>
                    </a:lnTo>
                    <a:lnTo>
                      <a:pt x="2245347" y="1530620"/>
                    </a:lnTo>
                    <a:lnTo>
                      <a:pt x="2245347" y="306132"/>
                    </a:lnTo>
                    <a:lnTo>
                      <a:pt x="2241340" y="256475"/>
                    </a:lnTo>
                    <a:lnTo>
                      <a:pt x="2229740" y="209370"/>
                    </a:lnTo>
                    <a:lnTo>
                      <a:pt x="2211177" y="165446"/>
                    </a:lnTo>
                    <a:lnTo>
                      <a:pt x="2186281" y="125334"/>
                    </a:lnTo>
                    <a:lnTo>
                      <a:pt x="2155682" y="89663"/>
                    </a:lnTo>
                    <a:lnTo>
                      <a:pt x="2120012" y="59065"/>
                    </a:lnTo>
                    <a:lnTo>
                      <a:pt x="2079900" y="34169"/>
                    </a:lnTo>
                    <a:lnTo>
                      <a:pt x="2035976" y="15606"/>
                    </a:lnTo>
                    <a:lnTo>
                      <a:pt x="1988871" y="4006"/>
                    </a:lnTo>
                    <a:lnTo>
                      <a:pt x="1939215" y="0"/>
                    </a:lnTo>
                    <a:close/>
                  </a:path>
                </a:pathLst>
              </a:custGeom>
              <a:solidFill>
                <a:srgbClr val="6FAB4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35" name="object 23">
                <a:extLst>
                  <a:ext uri="{FF2B5EF4-FFF2-40B4-BE49-F238E27FC236}">
                    <a16:creationId xmlns:a16="http://schemas.microsoft.com/office/drawing/2014/main" id="{B5243708-2AB4-4D1D-BD03-47ADD6890B40}"/>
                  </a:ext>
                </a:extLst>
              </p:cNvPr>
              <p:cNvSpPr>
                <a:spLocks/>
              </p:cNvSpPr>
              <p:nvPr/>
            </p:nvSpPr>
            <p:spPr bwMode="auto">
              <a:xfrm>
                <a:off x="5197901" y="2652801"/>
                <a:ext cx="2245360" cy="1837055"/>
              </a:xfrm>
              <a:custGeom>
                <a:avLst/>
                <a:gdLst>
                  <a:gd name="T0" fmla="*/ 0 w 2245359"/>
                  <a:gd name="T1" fmla="*/ 306132 h 1837054"/>
                  <a:gd name="T2" fmla="*/ 4006 w 2245359"/>
                  <a:gd name="T3" fmla="*/ 256476 h 1837054"/>
                  <a:gd name="T4" fmla="*/ 15606 w 2245359"/>
                  <a:gd name="T5" fmla="*/ 209370 h 1837054"/>
                  <a:gd name="T6" fmla="*/ 34169 w 2245359"/>
                  <a:gd name="T7" fmla="*/ 165446 h 1837054"/>
                  <a:gd name="T8" fmla="*/ 59065 w 2245359"/>
                  <a:gd name="T9" fmla="*/ 125334 h 1837054"/>
                  <a:gd name="T10" fmla="*/ 89664 w 2245359"/>
                  <a:gd name="T11" fmla="*/ 89664 h 1837054"/>
                  <a:gd name="T12" fmla="*/ 125334 w 2245359"/>
                  <a:gd name="T13" fmla="*/ 59065 h 1837054"/>
                  <a:gd name="T14" fmla="*/ 165446 w 2245359"/>
                  <a:gd name="T15" fmla="*/ 34169 h 1837054"/>
                  <a:gd name="T16" fmla="*/ 209370 w 2245359"/>
                  <a:gd name="T17" fmla="*/ 15606 h 1837054"/>
                  <a:gd name="T18" fmla="*/ 256476 w 2245359"/>
                  <a:gd name="T19" fmla="*/ 4006 h 1837054"/>
                  <a:gd name="T20" fmla="*/ 306132 w 2245359"/>
                  <a:gd name="T21" fmla="*/ 0 h 1837054"/>
                  <a:gd name="T22" fmla="*/ 1939216 w 2245359"/>
                  <a:gd name="T23" fmla="*/ 0 h 1837054"/>
                  <a:gd name="T24" fmla="*/ 1988872 w 2245359"/>
                  <a:gd name="T25" fmla="*/ 4006 h 1837054"/>
                  <a:gd name="T26" fmla="*/ 2035977 w 2245359"/>
                  <a:gd name="T27" fmla="*/ 15606 h 1837054"/>
                  <a:gd name="T28" fmla="*/ 2079901 w 2245359"/>
                  <a:gd name="T29" fmla="*/ 34169 h 1837054"/>
                  <a:gd name="T30" fmla="*/ 2120013 w 2245359"/>
                  <a:gd name="T31" fmla="*/ 59065 h 1837054"/>
                  <a:gd name="T32" fmla="*/ 2155684 w 2245359"/>
                  <a:gd name="T33" fmla="*/ 89664 h 1837054"/>
                  <a:gd name="T34" fmla="*/ 2186282 w 2245359"/>
                  <a:gd name="T35" fmla="*/ 125334 h 1837054"/>
                  <a:gd name="T36" fmla="*/ 2211178 w 2245359"/>
                  <a:gd name="T37" fmla="*/ 165446 h 1837054"/>
                  <a:gd name="T38" fmla="*/ 2229741 w 2245359"/>
                  <a:gd name="T39" fmla="*/ 209370 h 1837054"/>
                  <a:gd name="T40" fmla="*/ 2241341 w 2245359"/>
                  <a:gd name="T41" fmla="*/ 256476 h 1837054"/>
                  <a:gd name="T42" fmla="*/ 2245348 w 2245359"/>
                  <a:gd name="T43" fmla="*/ 306132 h 1837054"/>
                  <a:gd name="T44" fmla="*/ 2245348 w 2245359"/>
                  <a:gd name="T45" fmla="*/ 1530622 h 1837054"/>
                  <a:gd name="T46" fmla="*/ 2241341 w 2245359"/>
                  <a:gd name="T47" fmla="*/ 1580278 h 1837054"/>
                  <a:gd name="T48" fmla="*/ 2229741 w 2245359"/>
                  <a:gd name="T49" fmla="*/ 1627383 h 1837054"/>
                  <a:gd name="T50" fmla="*/ 2211178 w 2245359"/>
                  <a:gd name="T51" fmla="*/ 1671307 h 1837054"/>
                  <a:gd name="T52" fmla="*/ 2186282 w 2245359"/>
                  <a:gd name="T53" fmla="*/ 1711419 h 1837054"/>
                  <a:gd name="T54" fmla="*/ 2155684 w 2245359"/>
                  <a:gd name="T55" fmla="*/ 1747090 h 1837054"/>
                  <a:gd name="T56" fmla="*/ 2120013 w 2245359"/>
                  <a:gd name="T57" fmla="*/ 1777688 h 1837054"/>
                  <a:gd name="T58" fmla="*/ 2079901 w 2245359"/>
                  <a:gd name="T59" fmla="*/ 1802584 h 1837054"/>
                  <a:gd name="T60" fmla="*/ 2035977 w 2245359"/>
                  <a:gd name="T61" fmla="*/ 1821147 h 1837054"/>
                  <a:gd name="T62" fmla="*/ 1988872 w 2245359"/>
                  <a:gd name="T63" fmla="*/ 1832747 h 1837054"/>
                  <a:gd name="T64" fmla="*/ 1939216 w 2245359"/>
                  <a:gd name="T65" fmla="*/ 1836754 h 1837054"/>
                  <a:gd name="T66" fmla="*/ 306132 w 2245359"/>
                  <a:gd name="T67" fmla="*/ 1836754 h 1837054"/>
                  <a:gd name="T68" fmla="*/ 256476 w 2245359"/>
                  <a:gd name="T69" fmla="*/ 1832747 h 1837054"/>
                  <a:gd name="T70" fmla="*/ 209370 w 2245359"/>
                  <a:gd name="T71" fmla="*/ 1821147 h 1837054"/>
                  <a:gd name="T72" fmla="*/ 165446 w 2245359"/>
                  <a:gd name="T73" fmla="*/ 1802584 h 1837054"/>
                  <a:gd name="T74" fmla="*/ 125334 w 2245359"/>
                  <a:gd name="T75" fmla="*/ 1777688 h 1837054"/>
                  <a:gd name="T76" fmla="*/ 89664 w 2245359"/>
                  <a:gd name="T77" fmla="*/ 1747090 h 1837054"/>
                  <a:gd name="T78" fmla="*/ 59065 w 2245359"/>
                  <a:gd name="T79" fmla="*/ 1711419 h 1837054"/>
                  <a:gd name="T80" fmla="*/ 34169 w 2245359"/>
                  <a:gd name="T81" fmla="*/ 1671307 h 1837054"/>
                  <a:gd name="T82" fmla="*/ 15606 w 2245359"/>
                  <a:gd name="T83" fmla="*/ 1627383 h 1837054"/>
                  <a:gd name="T84" fmla="*/ 4006 w 2245359"/>
                  <a:gd name="T85" fmla="*/ 1580278 h 1837054"/>
                  <a:gd name="T86" fmla="*/ 0 w 2245359"/>
                  <a:gd name="T87" fmla="*/ 1530622 h 1837054"/>
                  <a:gd name="T88" fmla="*/ 0 w 2245359"/>
                  <a:gd name="T89" fmla="*/ 306132 h 18370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45359" h="1837054">
                    <a:moveTo>
                      <a:pt x="0" y="306132"/>
                    </a:moveTo>
                    <a:lnTo>
                      <a:pt x="4006" y="256476"/>
                    </a:lnTo>
                    <a:lnTo>
                      <a:pt x="15606" y="209370"/>
                    </a:lnTo>
                    <a:lnTo>
                      <a:pt x="34169" y="165446"/>
                    </a:lnTo>
                    <a:lnTo>
                      <a:pt x="59065" y="125334"/>
                    </a:lnTo>
                    <a:lnTo>
                      <a:pt x="89664" y="89664"/>
                    </a:lnTo>
                    <a:lnTo>
                      <a:pt x="125334" y="59065"/>
                    </a:lnTo>
                    <a:lnTo>
                      <a:pt x="165446" y="34169"/>
                    </a:lnTo>
                    <a:lnTo>
                      <a:pt x="209370" y="15606"/>
                    </a:lnTo>
                    <a:lnTo>
                      <a:pt x="256476" y="4006"/>
                    </a:lnTo>
                    <a:lnTo>
                      <a:pt x="306132" y="0"/>
                    </a:lnTo>
                    <a:lnTo>
                      <a:pt x="1939215" y="0"/>
                    </a:lnTo>
                    <a:lnTo>
                      <a:pt x="1988871" y="4006"/>
                    </a:lnTo>
                    <a:lnTo>
                      <a:pt x="2035976" y="15606"/>
                    </a:lnTo>
                    <a:lnTo>
                      <a:pt x="2079900" y="34169"/>
                    </a:lnTo>
                    <a:lnTo>
                      <a:pt x="2120012" y="59065"/>
                    </a:lnTo>
                    <a:lnTo>
                      <a:pt x="2155683" y="89664"/>
                    </a:lnTo>
                    <a:lnTo>
                      <a:pt x="2186281" y="125334"/>
                    </a:lnTo>
                    <a:lnTo>
                      <a:pt x="2211177" y="165446"/>
                    </a:lnTo>
                    <a:lnTo>
                      <a:pt x="2229740" y="209370"/>
                    </a:lnTo>
                    <a:lnTo>
                      <a:pt x="2241340" y="256476"/>
                    </a:lnTo>
                    <a:lnTo>
                      <a:pt x="2245347" y="306132"/>
                    </a:lnTo>
                    <a:lnTo>
                      <a:pt x="2245347" y="1530621"/>
                    </a:lnTo>
                    <a:lnTo>
                      <a:pt x="2241340" y="1580277"/>
                    </a:lnTo>
                    <a:lnTo>
                      <a:pt x="2229740" y="1627382"/>
                    </a:lnTo>
                    <a:lnTo>
                      <a:pt x="2211177" y="1671306"/>
                    </a:lnTo>
                    <a:lnTo>
                      <a:pt x="2186281" y="1711418"/>
                    </a:lnTo>
                    <a:lnTo>
                      <a:pt x="2155683" y="1747089"/>
                    </a:lnTo>
                    <a:lnTo>
                      <a:pt x="2120012" y="1777687"/>
                    </a:lnTo>
                    <a:lnTo>
                      <a:pt x="2079900" y="1802583"/>
                    </a:lnTo>
                    <a:lnTo>
                      <a:pt x="2035976" y="1821146"/>
                    </a:lnTo>
                    <a:lnTo>
                      <a:pt x="1988871" y="1832746"/>
                    </a:lnTo>
                    <a:lnTo>
                      <a:pt x="1939215" y="1836753"/>
                    </a:lnTo>
                    <a:lnTo>
                      <a:pt x="306132" y="1836753"/>
                    </a:lnTo>
                    <a:lnTo>
                      <a:pt x="256476" y="1832746"/>
                    </a:lnTo>
                    <a:lnTo>
                      <a:pt x="209370" y="1821146"/>
                    </a:lnTo>
                    <a:lnTo>
                      <a:pt x="165446" y="1802583"/>
                    </a:lnTo>
                    <a:lnTo>
                      <a:pt x="125334" y="1777687"/>
                    </a:lnTo>
                    <a:lnTo>
                      <a:pt x="89664" y="1747089"/>
                    </a:lnTo>
                    <a:lnTo>
                      <a:pt x="59065" y="1711418"/>
                    </a:lnTo>
                    <a:lnTo>
                      <a:pt x="34169" y="1671306"/>
                    </a:lnTo>
                    <a:lnTo>
                      <a:pt x="15606" y="1627382"/>
                    </a:lnTo>
                    <a:lnTo>
                      <a:pt x="4006" y="1580277"/>
                    </a:lnTo>
                    <a:lnTo>
                      <a:pt x="0" y="1530621"/>
                    </a:lnTo>
                    <a:lnTo>
                      <a:pt x="0" y="306132"/>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9229" name="object 24">
              <a:extLst>
                <a:ext uri="{FF2B5EF4-FFF2-40B4-BE49-F238E27FC236}">
                  <a16:creationId xmlns:a16="http://schemas.microsoft.com/office/drawing/2014/main" id="{98F50549-BA23-479B-AD15-B5031D0B12C5}"/>
                </a:ext>
              </a:extLst>
            </p:cNvPr>
            <p:cNvSpPr txBox="1">
              <a:spLocks noChangeArrowheads="1"/>
            </p:cNvSpPr>
            <p:nvPr/>
          </p:nvSpPr>
          <p:spPr bwMode="auto">
            <a:xfrm>
              <a:off x="5372490" y="2856618"/>
              <a:ext cx="1895291" cy="61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89000"/>
                </a:lnSpc>
                <a:spcBef>
                  <a:spcPts val="275"/>
                </a:spcBef>
                <a:spcAft>
                  <a:spcPct val="0"/>
                </a:spcAft>
                <a:buClrTx/>
                <a:buSzTx/>
                <a:buFontTx/>
                <a:buNone/>
                <a:tabLst/>
                <a:defRPr/>
              </a:pPr>
              <a:r>
                <a:rPr kumimoji="0" lang="es-CO" altLang="es-CO" sz="1400" b="0" i="0" u="none" strike="noStrike" kern="1200" cap="none" spc="0" normalizeH="0" baseline="0" noProof="0">
                  <a:ln>
                    <a:noFill/>
                  </a:ln>
                  <a:solidFill>
                    <a:srgbClr val="FFFFFF"/>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Aprovechamiento de  condiciones de  indefensión</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9230" name="object 25">
              <a:extLst>
                <a:ext uri="{FF2B5EF4-FFF2-40B4-BE49-F238E27FC236}">
                  <a16:creationId xmlns:a16="http://schemas.microsoft.com/office/drawing/2014/main" id="{CF1EACA0-35EE-4DD2-891E-AB72F08ED5DC}"/>
                </a:ext>
              </a:extLst>
            </p:cNvPr>
            <p:cNvSpPr>
              <a:spLocks/>
            </p:cNvSpPr>
            <p:nvPr/>
          </p:nvSpPr>
          <p:spPr bwMode="auto">
            <a:xfrm>
              <a:off x="6692631" y="1729761"/>
              <a:ext cx="557530" cy="528955"/>
            </a:xfrm>
            <a:custGeom>
              <a:avLst/>
              <a:gdLst>
                <a:gd name="T0" fmla="*/ 0 w 557529"/>
                <a:gd name="T1" fmla="*/ 528786 h 528955"/>
                <a:gd name="T2" fmla="*/ 31540 w 557529"/>
                <a:gd name="T3" fmla="*/ 487492 h 528955"/>
                <a:gd name="T4" fmla="*/ 63948 w 557529"/>
                <a:gd name="T5" fmla="*/ 447002 h 528955"/>
                <a:gd name="T6" fmla="*/ 97207 w 557529"/>
                <a:gd name="T7" fmla="*/ 407328 h 528955"/>
                <a:gd name="T8" fmla="*/ 131303 w 557529"/>
                <a:gd name="T9" fmla="*/ 368485 h 528955"/>
                <a:gd name="T10" fmla="*/ 166222 w 557529"/>
                <a:gd name="T11" fmla="*/ 330487 h 528955"/>
                <a:gd name="T12" fmla="*/ 201949 w 557529"/>
                <a:gd name="T13" fmla="*/ 293348 h 528955"/>
                <a:gd name="T14" fmla="*/ 238470 w 557529"/>
                <a:gd name="T15" fmla="*/ 257080 h 528955"/>
                <a:gd name="T16" fmla="*/ 275770 w 557529"/>
                <a:gd name="T17" fmla="*/ 221699 h 528955"/>
                <a:gd name="T18" fmla="*/ 313835 w 557529"/>
                <a:gd name="T19" fmla="*/ 187218 h 528955"/>
                <a:gd name="T20" fmla="*/ 352649 w 557529"/>
                <a:gd name="T21" fmla="*/ 153650 h 528955"/>
                <a:gd name="T22" fmla="*/ 392199 w 557529"/>
                <a:gd name="T23" fmla="*/ 121010 h 528955"/>
                <a:gd name="T24" fmla="*/ 432469 w 557529"/>
                <a:gd name="T25" fmla="*/ 89311 h 528955"/>
                <a:gd name="T26" fmla="*/ 473446 w 557529"/>
                <a:gd name="T27" fmla="*/ 58567 h 528955"/>
                <a:gd name="T28" fmla="*/ 515114 w 557529"/>
                <a:gd name="T29" fmla="*/ 28792 h 528955"/>
                <a:gd name="T30" fmla="*/ 557460 w 557529"/>
                <a:gd name="T31" fmla="*/ 0 h 528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57529" h="528955">
                  <a:moveTo>
                    <a:pt x="0" y="528786"/>
                  </a:moveTo>
                  <a:lnTo>
                    <a:pt x="31540" y="487492"/>
                  </a:lnTo>
                  <a:lnTo>
                    <a:pt x="63948" y="447002"/>
                  </a:lnTo>
                  <a:lnTo>
                    <a:pt x="97207" y="407328"/>
                  </a:lnTo>
                  <a:lnTo>
                    <a:pt x="131303" y="368485"/>
                  </a:lnTo>
                  <a:lnTo>
                    <a:pt x="166222" y="330487"/>
                  </a:lnTo>
                  <a:lnTo>
                    <a:pt x="201949" y="293348"/>
                  </a:lnTo>
                  <a:lnTo>
                    <a:pt x="238470" y="257080"/>
                  </a:lnTo>
                  <a:lnTo>
                    <a:pt x="275770" y="221699"/>
                  </a:lnTo>
                  <a:lnTo>
                    <a:pt x="313834" y="187218"/>
                  </a:lnTo>
                  <a:lnTo>
                    <a:pt x="352648" y="153650"/>
                  </a:lnTo>
                  <a:lnTo>
                    <a:pt x="392198" y="121010"/>
                  </a:lnTo>
                  <a:lnTo>
                    <a:pt x="432468" y="89311"/>
                  </a:lnTo>
                  <a:lnTo>
                    <a:pt x="473445" y="58567"/>
                  </a:lnTo>
                  <a:lnTo>
                    <a:pt x="515113" y="28792"/>
                  </a:lnTo>
                  <a:lnTo>
                    <a:pt x="557459" y="0"/>
                  </a:lnTo>
                </a:path>
              </a:pathLst>
            </a:custGeom>
            <a:noFill/>
            <a:ln w="9525">
              <a:solidFill>
                <a:srgbClr val="6FAB4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231" name="object 26">
              <a:extLst>
                <a:ext uri="{FF2B5EF4-FFF2-40B4-BE49-F238E27FC236}">
                  <a16:creationId xmlns:a16="http://schemas.microsoft.com/office/drawing/2014/main" id="{D7C445B4-00A0-406E-8A71-17251F022839}"/>
                </a:ext>
              </a:extLst>
            </p:cNvPr>
            <p:cNvSpPr txBox="1">
              <a:spLocks noChangeArrowheads="1"/>
            </p:cNvSpPr>
            <p:nvPr/>
          </p:nvSpPr>
          <p:spPr bwMode="auto">
            <a:xfrm>
              <a:off x="817907" y="4511251"/>
              <a:ext cx="4898088" cy="165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2000" b="1" i="0" u="none" strike="noStrike" kern="1200" cap="none" spc="0" normalizeH="0" baseline="0" noProof="0" dirty="0">
                  <a:ln>
                    <a:noFill/>
                  </a:ln>
                  <a:solidFill>
                    <a:srgbClr val="346232"/>
                  </a:solidFill>
                  <a:effectLst/>
                  <a:uLnTx/>
                  <a:uFillTx/>
                  <a:ea typeface="Century Gothic" panose="020B0502020202020204" pitchFamily="34" charset="0"/>
                  <a:cs typeface="Calibri" panose="020F0502020204030204" pitchFamily="34" charset="0"/>
                </a:rPr>
                <a:t>Ley 1146 de 2007</a:t>
              </a:r>
              <a:endParaRPr kumimoji="0" lang="es-CO" altLang="es-CO" sz="2000" b="1" i="0" u="none" strike="noStrike" kern="1200" cap="none" spc="0" normalizeH="0" baseline="0" noProof="0" dirty="0">
                <a:ln>
                  <a:noFill/>
                </a:ln>
                <a:solidFill>
                  <a:prstClr val="black"/>
                </a:solidFill>
                <a:effectLst/>
                <a:uLnTx/>
                <a:uFillTx/>
                <a:ea typeface="Century Gothic" panose="020B0502020202020204" pitchFamily="34" charset="0"/>
                <a:cs typeface="Calibri" panose="020F0502020204030204" pitchFamily="34" charset="0"/>
              </a:endParaRPr>
            </a:p>
            <a:p>
              <a:pPr marL="12700" marR="0" lvl="0" indent="0" algn="just" defTabSz="914400" rtl="0" eaLnBrk="0" fontAlgn="base" latinLnBrk="0" hangingPunct="0">
                <a:lnSpc>
                  <a:spcPct val="91000"/>
                </a:lnSpc>
                <a:spcBef>
                  <a:spcPts val="1475"/>
                </a:spcBef>
                <a:spcAft>
                  <a:spcPct val="0"/>
                </a:spcAft>
                <a:buClrTx/>
                <a:buSzTx/>
                <a:buFontTx/>
                <a:buNone/>
                <a:tabLst/>
                <a:defRPr/>
              </a:pPr>
              <a:r>
                <a:rPr kumimoji="0" lang="es-CO" altLang="es-CO" sz="2000" b="1" i="0" u="none" strike="noStrike" kern="1200" cap="none" spc="0" normalizeH="0" baseline="0" noProof="0" dirty="0">
                  <a:ln>
                    <a:noFill/>
                  </a:ln>
                  <a:solidFill>
                    <a:prstClr val="black"/>
                  </a:solidFill>
                  <a:effectLst/>
                  <a:uLnTx/>
                  <a:uFillTx/>
                  <a:ea typeface="Century Gothic" panose="020B0502020202020204" pitchFamily="34" charset="0"/>
                  <a:cs typeface="Calibri" panose="020F0502020204030204" pitchFamily="34" charset="0"/>
                </a:rPr>
                <a:t>Por medio de la cual se expiden normas  para la prevención de la violencia sexual y  atención integral de los niños, niñas y  adolescentes abusados sexualmente.</a:t>
              </a:r>
            </a:p>
          </p:txBody>
        </p:sp>
        <p:pic>
          <p:nvPicPr>
            <p:cNvPr id="9232" name="object 27">
              <a:extLst>
                <a:ext uri="{FF2B5EF4-FFF2-40B4-BE49-F238E27FC236}">
                  <a16:creationId xmlns:a16="http://schemas.microsoft.com/office/drawing/2014/main" id="{6F37155E-B5FE-49E0-BBDD-52488763E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458" y="532023"/>
              <a:ext cx="3172967" cy="345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19" name="CuadroTexto 27">
            <a:extLst>
              <a:ext uri="{FF2B5EF4-FFF2-40B4-BE49-F238E27FC236}">
                <a16:creationId xmlns:a16="http://schemas.microsoft.com/office/drawing/2014/main" id="{2B8252D7-B7F7-47A8-99B7-4AD06F685085}"/>
              </a:ext>
            </a:extLst>
          </p:cNvPr>
          <p:cNvSpPr txBox="1">
            <a:spLocks noChangeArrowheads="1"/>
          </p:cNvSpPr>
          <p:nvPr/>
        </p:nvSpPr>
        <p:spPr bwMode="auto">
          <a:xfrm>
            <a:off x="381000" y="115888"/>
            <a:ext cx="984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Violencia</a:t>
            </a:r>
            <a:r>
              <a:rPr kumimoji="0" lang="es-419" altLang="es-CO" sz="36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 </a:t>
            </a: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Sexual </a:t>
            </a:r>
          </a:p>
        </p:txBody>
      </p:sp>
      <p:pic>
        <p:nvPicPr>
          <p:cNvPr id="2" name="Imagen 1">
            <a:extLst>
              <a:ext uri="{FF2B5EF4-FFF2-40B4-BE49-F238E27FC236}">
                <a16:creationId xmlns:a16="http://schemas.microsoft.com/office/drawing/2014/main" id="{64BFB6E6-6B61-4495-BAEC-A8BA00F5AE1B}"/>
              </a:ext>
            </a:extLst>
          </p:cNvPr>
          <p:cNvPicPr>
            <a:picLocks noChangeAspect="1"/>
          </p:cNvPicPr>
          <p:nvPr/>
        </p:nvPicPr>
        <p:blipFill>
          <a:blip r:embed="rId3"/>
          <a:stretch>
            <a:fillRect/>
          </a:stretch>
        </p:blipFill>
        <p:spPr>
          <a:xfrm>
            <a:off x="39447" y="6349106"/>
            <a:ext cx="1335140" cy="53649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upo 123">
            <a:extLst>
              <a:ext uri="{FF2B5EF4-FFF2-40B4-BE49-F238E27FC236}">
                <a16:creationId xmlns:a16="http://schemas.microsoft.com/office/drawing/2014/main" id="{470E30A7-E1DB-488F-89B3-BA0847C0C15C}"/>
              </a:ext>
            </a:extLst>
          </p:cNvPr>
          <p:cNvGrpSpPr>
            <a:grpSpLocks/>
          </p:cNvGrpSpPr>
          <p:nvPr/>
        </p:nvGrpSpPr>
        <p:grpSpPr bwMode="auto">
          <a:xfrm>
            <a:off x="195263" y="1843088"/>
            <a:ext cx="11636375" cy="3651250"/>
            <a:chOff x="569282" y="2216150"/>
            <a:chExt cx="11297896" cy="3485515"/>
          </a:xfrm>
        </p:grpSpPr>
        <p:sp>
          <p:nvSpPr>
            <p:cNvPr id="10244" name="object 2">
              <a:extLst>
                <a:ext uri="{FF2B5EF4-FFF2-40B4-BE49-F238E27FC236}">
                  <a16:creationId xmlns:a16="http://schemas.microsoft.com/office/drawing/2014/main" id="{04CED1B9-9168-4C6B-AAF5-67DDC4B4424F}"/>
                </a:ext>
              </a:extLst>
            </p:cNvPr>
            <p:cNvSpPr>
              <a:spLocks/>
            </p:cNvSpPr>
            <p:nvPr/>
          </p:nvSpPr>
          <p:spPr bwMode="auto">
            <a:xfrm>
              <a:off x="569282" y="2216150"/>
              <a:ext cx="2752090" cy="3485515"/>
            </a:xfrm>
            <a:custGeom>
              <a:avLst/>
              <a:gdLst>
                <a:gd name="T0" fmla="*/ 2614472 w 2752090"/>
                <a:gd name="T1" fmla="*/ 0 h 3485515"/>
                <a:gd name="T2" fmla="*/ 137605 w 2752090"/>
                <a:gd name="T3" fmla="*/ 0 h 3485515"/>
                <a:gd name="T4" fmla="*/ 94111 w 2752090"/>
                <a:gd name="T5" fmla="*/ 7015 h 3485515"/>
                <a:gd name="T6" fmla="*/ 56337 w 2752090"/>
                <a:gd name="T7" fmla="*/ 26549 h 3485515"/>
                <a:gd name="T8" fmla="*/ 26549 w 2752090"/>
                <a:gd name="T9" fmla="*/ 56337 h 3485515"/>
                <a:gd name="T10" fmla="*/ 7015 w 2752090"/>
                <a:gd name="T11" fmla="*/ 94111 h 3485515"/>
                <a:gd name="T12" fmla="*/ 0 w 2752090"/>
                <a:gd name="T13" fmla="*/ 137605 h 3485515"/>
                <a:gd name="T14" fmla="*/ 0 w 2752090"/>
                <a:gd name="T15" fmla="*/ 3347793 h 3485515"/>
                <a:gd name="T16" fmla="*/ 7015 w 2752090"/>
                <a:gd name="T17" fmla="*/ 3391287 h 3485515"/>
                <a:gd name="T18" fmla="*/ 26549 w 2752090"/>
                <a:gd name="T19" fmla="*/ 3429061 h 3485515"/>
                <a:gd name="T20" fmla="*/ 56337 w 2752090"/>
                <a:gd name="T21" fmla="*/ 3458848 h 3485515"/>
                <a:gd name="T22" fmla="*/ 94111 w 2752090"/>
                <a:gd name="T23" fmla="*/ 3478383 h 3485515"/>
                <a:gd name="T24" fmla="*/ 137605 w 2752090"/>
                <a:gd name="T25" fmla="*/ 3485398 h 3485515"/>
                <a:gd name="T26" fmla="*/ 2614472 w 2752090"/>
                <a:gd name="T27" fmla="*/ 3485398 h 3485515"/>
                <a:gd name="T28" fmla="*/ 2657966 w 2752090"/>
                <a:gd name="T29" fmla="*/ 3478383 h 3485515"/>
                <a:gd name="T30" fmla="*/ 2695740 w 2752090"/>
                <a:gd name="T31" fmla="*/ 3458848 h 3485515"/>
                <a:gd name="T32" fmla="*/ 2725528 w 2752090"/>
                <a:gd name="T33" fmla="*/ 3429061 h 3485515"/>
                <a:gd name="T34" fmla="*/ 2745063 w 2752090"/>
                <a:gd name="T35" fmla="*/ 3391287 h 3485515"/>
                <a:gd name="T36" fmla="*/ 2752078 w 2752090"/>
                <a:gd name="T37" fmla="*/ 3347793 h 3485515"/>
                <a:gd name="T38" fmla="*/ 2752078 w 2752090"/>
                <a:gd name="T39" fmla="*/ 137605 h 3485515"/>
                <a:gd name="T40" fmla="*/ 2745063 w 2752090"/>
                <a:gd name="T41" fmla="*/ 94111 h 3485515"/>
                <a:gd name="T42" fmla="*/ 2725528 w 2752090"/>
                <a:gd name="T43" fmla="*/ 56337 h 3485515"/>
                <a:gd name="T44" fmla="*/ 2695740 w 2752090"/>
                <a:gd name="T45" fmla="*/ 26549 h 3485515"/>
                <a:gd name="T46" fmla="*/ 2657966 w 2752090"/>
                <a:gd name="T47" fmla="*/ 7015 h 3485515"/>
                <a:gd name="T48" fmla="*/ 2614472 w 2752090"/>
                <a:gd name="T49" fmla="*/ 0 h 34855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52090" h="3485515">
                  <a:moveTo>
                    <a:pt x="2614472" y="0"/>
                  </a:moveTo>
                  <a:lnTo>
                    <a:pt x="137605" y="0"/>
                  </a:lnTo>
                  <a:lnTo>
                    <a:pt x="94111" y="7015"/>
                  </a:lnTo>
                  <a:lnTo>
                    <a:pt x="56337" y="26549"/>
                  </a:lnTo>
                  <a:lnTo>
                    <a:pt x="26549" y="56337"/>
                  </a:lnTo>
                  <a:lnTo>
                    <a:pt x="7015" y="94111"/>
                  </a:lnTo>
                  <a:lnTo>
                    <a:pt x="0" y="137605"/>
                  </a:lnTo>
                  <a:lnTo>
                    <a:pt x="0" y="3347793"/>
                  </a:lnTo>
                  <a:lnTo>
                    <a:pt x="7015" y="3391287"/>
                  </a:lnTo>
                  <a:lnTo>
                    <a:pt x="26549" y="3429061"/>
                  </a:lnTo>
                  <a:lnTo>
                    <a:pt x="56337" y="3458848"/>
                  </a:lnTo>
                  <a:lnTo>
                    <a:pt x="94111" y="3478383"/>
                  </a:lnTo>
                  <a:lnTo>
                    <a:pt x="137605" y="3485398"/>
                  </a:lnTo>
                  <a:lnTo>
                    <a:pt x="2614472" y="3485398"/>
                  </a:lnTo>
                  <a:lnTo>
                    <a:pt x="2657966" y="3478383"/>
                  </a:lnTo>
                  <a:lnTo>
                    <a:pt x="2695740" y="3458848"/>
                  </a:lnTo>
                  <a:lnTo>
                    <a:pt x="2725528" y="3429061"/>
                  </a:lnTo>
                  <a:lnTo>
                    <a:pt x="2745063" y="3391287"/>
                  </a:lnTo>
                  <a:lnTo>
                    <a:pt x="2752078" y="3347793"/>
                  </a:lnTo>
                  <a:lnTo>
                    <a:pt x="2752078" y="137605"/>
                  </a:lnTo>
                  <a:lnTo>
                    <a:pt x="2745063" y="94111"/>
                  </a:lnTo>
                  <a:lnTo>
                    <a:pt x="2725528" y="56337"/>
                  </a:lnTo>
                  <a:lnTo>
                    <a:pt x="2695740" y="26549"/>
                  </a:lnTo>
                  <a:lnTo>
                    <a:pt x="2657966" y="7015"/>
                  </a:lnTo>
                  <a:lnTo>
                    <a:pt x="2614472"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5" name="object 3">
              <a:extLst>
                <a:ext uri="{FF2B5EF4-FFF2-40B4-BE49-F238E27FC236}">
                  <a16:creationId xmlns:a16="http://schemas.microsoft.com/office/drawing/2014/main" id="{04B92DE8-D910-4A23-BDF2-3EABBAAE4D80}"/>
                </a:ext>
              </a:extLst>
            </p:cNvPr>
            <p:cNvSpPr txBox="1"/>
            <p:nvPr/>
          </p:nvSpPr>
          <p:spPr>
            <a:xfrm>
              <a:off x="659870" y="3557861"/>
              <a:ext cx="259079" cy="1088390"/>
            </a:xfrm>
            <a:prstGeom prst="rect">
              <a:avLst/>
            </a:prstGeom>
          </p:spPr>
          <p:style>
            <a:lnRef idx="1">
              <a:schemeClr val="accent6"/>
            </a:lnRef>
            <a:fillRef idx="2">
              <a:schemeClr val="accent6"/>
            </a:fillRef>
            <a:effectRef idx="1">
              <a:schemeClr val="accent6"/>
            </a:effectRef>
            <a:fontRef idx="minor">
              <a:schemeClr val="dk1"/>
            </a:fontRef>
          </p:style>
          <p:txBody>
            <a:bodyPr vert="vert270" lIns="0" tIns="13335" rIns="0" bIns="0">
              <a:spAutoFit/>
            </a:bodyPr>
            <a:lstStyle/>
            <a:p>
              <a:pPr marL="12700" marR="0" lvl="0" indent="0" algn="l" defTabSz="914400" rtl="0" eaLnBrk="0" fontAlgn="base" latinLnBrk="0" hangingPunct="0">
                <a:lnSpc>
                  <a:spcPct val="100000"/>
                </a:lnSpc>
                <a:spcBef>
                  <a:spcPts val="105"/>
                </a:spcBef>
                <a:spcAft>
                  <a:spcPct val="0"/>
                </a:spcAft>
                <a:buClrTx/>
                <a:buSzTx/>
                <a:buFontTx/>
                <a:buNone/>
                <a:tabLst/>
                <a:defRPr/>
              </a:pPr>
              <a:r>
                <a:rPr kumimoji="0" sz="1500" b="1" i="0" u="none" strike="noStrike" kern="1200" cap="none" spc="-5" normalizeH="0" baseline="0" noProof="0">
                  <a:ln>
                    <a:noFill/>
                  </a:ln>
                  <a:solidFill>
                    <a:prstClr val="black"/>
                  </a:solidFill>
                  <a:effectLst/>
                  <a:uLnTx/>
                  <a:uFillTx/>
                  <a:latin typeface="Century Gothic"/>
                  <a:ea typeface="+mn-ea"/>
                  <a:cs typeface="Century Gothic"/>
                </a:rPr>
                <a:t>Pornografía</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86" name="object 4">
              <a:extLst>
                <a:ext uri="{FF2B5EF4-FFF2-40B4-BE49-F238E27FC236}">
                  <a16:creationId xmlns:a16="http://schemas.microsoft.com/office/drawing/2014/main" id="{B921D500-8D50-4A7D-9C5D-200DD7F95086}"/>
                </a:ext>
              </a:extLst>
            </p:cNvPr>
            <p:cNvSpPr txBox="1"/>
            <p:nvPr/>
          </p:nvSpPr>
          <p:spPr>
            <a:xfrm>
              <a:off x="1062505" y="2875366"/>
              <a:ext cx="2074620"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706120"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Toda	representación,</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87" name="object 5">
              <a:extLst>
                <a:ext uri="{FF2B5EF4-FFF2-40B4-BE49-F238E27FC236}">
                  <a16:creationId xmlns:a16="http://schemas.microsoft.com/office/drawing/2014/main" id="{A1A8D864-BC47-4534-AA96-B8DF676156C7}"/>
                </a:ext>
              </a:extLst>
            </p:cNvPr>
            <p:cNvSpPr txBox="1"/>
            <p:nvPr/>
          </p:nvSpPr>
          <p:spPr>
            <a:xfrm>
              <a:off x="1062505" y="3064797"/>
              <a:ext cx="2074620"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por cualquier medio</a:t>
              </a:r>
              <a:r>
                <a:rPr kumimoji="0" sz="1400" b="0" i="0" u="none" strike="noStrike" kern="1200" cap="none" spc="-30" normalizeH="0" baseline="0" noProof="0">
                  <a:ln>
                    <a:noFill/>
                  </a:ln>
                  <a:solidFill>
                    <a:prstClr val="black"/>
                  </a:solidFill>
                  <a:effectLst/>
                  <a:uLnTx/>
                  <a:uFillTx/>
                  <a:latin typeface="Century Gothic"/>
                  <a:ea typeface="+mn-ea"/>
                  <a:cs typeface="Century Gothic"/>
                </a:rPr>
                <a:t> </a:t>
              </a:r>
              <a:r>
                <a:rPr kumimoji="0" sz="1400" b="0" i="0" u="none" strike="noStrike" kern="1200" cap="none" spc="0" normalizeH="0" baseline="0" noProof="0">
                  <a:ln>
                    <a:noFill/>
                  </a:ln>
                  <a:solidFill>
                    <a:prstClr val="black"/>
                  </a:solidFill>
                  <a:effectLst/>
                  <a:uLnTx/>
                  <a:uFillTx/>
                  <a:latin typeface="Century Gothic"/>
                  <a:ea typeface="+mn-ea"/>
                  <a:cs typeface="Century Gothic"/>
                </a:rPr>
                <a:t>de</a:t>
              </a:r>
            </a:p>
          </p:txBody>
        </p:sp>
        <p:sp>
          <p:nvSpPr>
            <p:cNvPr id="10248" name="object 6">
              <a:extLst>
                <a:ext uri="{FF2B5EF4-FFF2-40B4-BE49-F238E27FC236}">
                  <a16:creationId xmlns:a16="http://schemas.microsoft.com/office/drawing/2014/main" id="{E1D4D49D-6078-425D-8178-D06F01420F3C}"/>
                </a:ext>
              </a:extLst>
            </p:cNvPr>
            <p:cNvSpPr txBox="1">
              <a:spLocks noChangeArrowheads="1"/>
            </p:cNvSpPr>
            <p:nvPr/>
          </p:nvSpPr>
          <p:spPr bwMode="auto">
            <a:xfrm>
              <a:off x="1062505" y="3257258"/>
              <a:ext cx="2076161" cy="819854"/>
            </a:xfrm>
            <a:prstGeom prst="rect">
              <a:avLst/>
            </a:prstGeom>
            <a:ln/>
          </p:spPr>
          <p:style>
            <a:lnRef idx="1">
              <a:schemeClr val="accent6"/>
            </a:lnRef>
            <a:fillRef idx="2">
              <a:schemeClr val="accent6"/>
            </a:fillRef>
            <a:effectRef idx="1">
              <a:schemeClr val="accent6"/>
            </a:effectRef>
            <a:fontRef idx="minor">
              <a:schemeClr val="dk1"/>
            </a:fontRef>
          </p:style>
          <p:txBody>
            <a:bodyPr lIns="0" tIns="3175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1000"/>
                </a:lnSpc>
                <a:spcBef>
                  <a:spcPts val="250"/>
                </a:spcBef>
                <a:spcAft>
                  <a:spcPct val="0"/>
                </a:spcAft>
                <a:buClrTx/>
                <a:buSzTx/>
                <a:buFontTx/>
                <a:buNone/>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comunicación de un  niño, una niña o  adolescente menor de  18 años, o con aspecto</a:t>
              </a:r>
            </a:p>
          </p:txBody>
        </p:sp>
        <p:sp>
          <p:nvSpPr>
            <p:cNvPr id="89" name="object 7">
              <a:extLst>
                <a:ext uri="{FF2B5EF4-FFF2-40B4-BE49-F238E27FC236}">
                  <a16:creationId xmlns:a16="http://schemas.microsoft.com/office/drawing/2014/main" id="{53F2057A-A74F-4975-858B-08F08D17FC58}"/>
                </a:ext>
              </a:extLst>
            </p:cNvPr>
            <p:cNvSpPr txBox="1"/>
            <p:nvPr/>
          </p:nvSpPr>
          <p:spPr>
            <a:xfrm>
              <a:off x="1062505" y="4031649"/>
              <a:ext cx="2073079" cy="237924"/>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568960" algn="l"/>
                  <a:tab pos="1254125" algn="l"/>
                  <a:tab pos="1688464" algn="l"/>
                </a:tabLst>
                <a:defRPr/>
              </a:pPr>
              <a:r>
                <a:rPr kumimoji="0" sz="1400" b="0" i="0" u="none" strike="noStrike" kern="1200" cap="none" spc="0" normalizeH="0" baseline="0" noProof="0">
                  <a:ln>
                    <a:noFill/>
                  </a:ln>
                  <a:solidFill>
                    <a:prstClr val="black"/>
                  </a:solidFill>
                  <a:effectLst/>
                  <a:uLnTx/>
                  <a:uFillTx/>
                  <a:latin typeface="Century Gothic"/>
                  <a:ea typeface="+mn-ea"/>
                  <a:cs typeface="Century Gothic"/>
                </a:rPr>
                <a:t>de	</a:t>
              </a:r>
              <a:r>
                <a:rPr kumimoji="0" sz="1400" b="0" i="0" u="none" strike="noStrike" kern="1200" cap="none" spc="-5" normalizeH="0" baseline="0" noProof="0">
                  <a:ln>
                    <a:noFill/>
                  </a:ln>
                  <a:solidFill>
                    <a:prstClr val="black"/>
                  </a:solidFill>
                  <a:effectLst/>
                  <a:uLnTx/>
                  <a:uFillTx/>
                  <a:latin typeface="Century Gothic"/>
                  <a:ea typeface="+mn-ea"/>
                  <a:cs typeface="Century Gothic"/>
                </a:rPr>
                <a:t>n</a:t>
              </a:r>
              <a:r>
                <a:rPr kumimoji="0" sz="1400" b="0" i="0" u="none" strike="noStrike" kern="1200" cap="none" spc="-10" normalizeH="0" baseline="0" noProof="0">
                  <a:ln>
                    <a:noFill/>
                  </a:ln>
                  <a:solidFill>
                    <a:prstClr val="black"/>
                  </a:solidFill>
                  <a:effectLst/>
                  <a:uLnTx/>
                  <a:uFillTx/>
                  <a:latin typeface="Century Gothic"/>
                  <a:ea typeface="+mn-ea"/>
                  <a:cs typeface="Century Gothic"/>
                </a:rPr>
                <a:t>i</a:t>
              </a:r>
              <a:r>
                <a:rPr kumimoji="0" sz="1400" b="0" i="0" u="none" strike="noStrike" kern="1200" cap="none" spc="-5" normalizeH="0" baseline="0" noProof="0">
                  <a:ln>
                    <a:noFill/>
                  </a:ln>
                  <a:solidFill>
                    <a:prstClr val="black"/>
                  </a:solidFill>
                  <a:effectLst/>
                  <a:uLnTx/>
                  <a:uFillTx/>
                  <a:latin typeface="Century Gothic"/>
                  <a:ea typeface="+mn-ea"/>
                  <a:cs typeface="Century Gothic"/>
                </a:rPr>
                <a:t>ñ</a:t>
              </a:r>
              <a:r>
                <a:rPr kumimoji="0" sz="1400" b="0" i="0" u="none" strike="noStrike" kern="1200" cap="none" spc="0" normalizeH="0" baseline="0" noProof="0">
                  <a:ln>
                    <a:noFill/>
                  </a:ln>
                  <a:solidFill>
                    <a:prstClr val="black"/>
                  </a:solidFill>
                  <a:effectLst/>
                  <a:uLnTx/>
                  <a:uFillTx/>
                  <a:latin typeface="Century Gothic"/>
                  <a:ea typeface="+mn-ea"/>
                  <a:cs typeface="Century Gothic"/>
                </a:rPr>
                <a:t>o	o	</a:t>
              </a:r>
              <a:r>
                <a:rPr kumimoji="0" sz="1400" b="0" i="0" u="none" strike="noStrike" kern="1200" cap="none" spc="-5" normalizeH="0" baseline="0" noProof="0">
                  <a:ln>
                    <a:noFill/>
                  </a:ln>
                  <a:solidFill>
                    <a:prstClr val="black"/>
                  </a:solidFill>
                  <a:effectLst/>
                  <a:uLnTx/>
                  <a:uFillTx/>
                  <a:latin typeface="Century Gothic"/>
                  <a:ea typeface="+mn-ea"/>
                  <a:cs typeface="Century Gothic"/>
                </a:rPr>
                <a:t>n</a:t>
              </a:r>
              <a:r>
                <a:rPr kumimoji="0" sz="1400" b="0" i="0" u="none" strike="noStrike" kern="1200" cap="none" spc="-10" normalizeH="0" baseline="0" noProof="0">
                  <a:ln>
                    <a:noFill/>
                  </a:ln>
                  <a:solidFill>
                    <a:prstClr val="black"/>
                  </a:solidFill>
                  <a:effectLst/>
                  <a:uLnTx/>
                  <a:uFillTx/>
                  <a:latin typeface="Century Gothic"/>
                  <a:ea typeface="+mn-ea"/>
                  <a:cs typeface="Century Gothic"/>
                </a:rPr>
                <a:t>i</a:t>
              </a:r>
              <a:r>
                <a:rPr kumimoji="0" sz="1400" b="0" i="0" u="none" strike="noStrike" kern="1200" cap="none" spc="-5" normalizeH="0" baseline="0" noProof="0">
                  <a:ln>
                    <a:noFill/>
                  </a:ln>
                  <a:solidFill>
                    <a:prstClr val="black"/>
                  </a:solidFill>
                  <a:effectLst/>
                  <a:uLnTx/>
                  <a:uFillTx/>
                  <a:latin typeface="Century Gothic"/>
                  <a:ea typeface="+mn-ea"/>
                  <a:cs typeface="Century Gothic"/>
                </a:rPr>
                <a:t>ña</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90" name="object 8">
              <a:extLst>
                <a:ext uri="{FF2B5EF4-FFF2-40B4-BE49-F238E27FC236}">
                  <a16:creationId xmlns:a16="http://schemas.microsoft.com/office/drawing/2014/main" id="{A28D3199-6F6B-4EA5-914E-12D9A32E3D76}"/>
                </a:ext>
              </a:extLst>
            </p:cNvPr>
            <p:cNvSpPr txBox="1"/>
            <p:nvPr/>
          </p:nvSpPr>
          <p:spPr>
            <a:xfrm>
              <a:off x="1062505" y="4219563"/>
              <a:ext cx="2076161"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1837689" algn="l"/>
                </a:tabLst>
                <a:defRPr/>
              </a:pPr>
              <a:r>
                <a:rPr kumimoji="0" sz="1400" b="0" i="0" u="none" strike="noStrike" kern="1200" cap="none" spc="-10" normalizeH="0" baseline="0" noProof="0">
                  <a:ln>
                    <a:noFill/>
                  </a:ln>
                  <a:solidFill>
                    <a:prstClr val="black"/>
                  </a:solidFill>
                  <a:effectLst/>
                  <a:uLnTx/>
                  <a:uFillTx/>
                  <a:latin typeface="Century Gothic"/>
                  <a:ea typeface="+mn-ea"/>
                  <a:cs typeface="Century Gothic"/>
                </a:rPr>
                <a:t>i</a:t>
              </a:r>
              <a:r>
                <a:rPr kumimoji="0" sz="1400" b="0" i="0" u="none" strike="noStrike" kern="1200" cap="none" spc="-5" normalizeH="0" baseline="0" noProof="0">
                  <a:ln>
                    <a:noFill/>
                  </a:ln>
                  <a:solidFill>
                    <a:prstClr val="black"/>
                  </a:solidFill>
                  <a:effectLst/>
                  <a:uLnTx/>
                  <a:uFillTx/>
                  <a:latin typeface="Century Gothic"/>
                  <a:ea typeface="+mn-ea"/>
                  <a:cs typeface="Century Gothic"/>
                </a:rPr>
                <a:t>nvoluc</a:t>
              </a:r>
              <a:r>
                <a:rPr kumimoji="0" sz="1400" b="0" i="0" u="none" strike="noStrike" kern="1200" cap="none" spc="0" normalizeH="0" baseline="0" noProof="0">
                  <a:ln>
                    <a:noFill/>
                  </a:ln>
                  <a:solidFill>
                    <a:prstClr val="black"/>
                  </a:solidFill>
                  <a:effectLst/>
                  <a:uLnTx/>
                  <a:uFillTx/>
                  <a:latin typeface="Century Gothic"/>
                  <a:ea typeface="+mn-ea"/>
                  <a:cs typeface="Century Gothic"/>
                </a:rPr>
                <a:t>r</a:t>
              </a:r>
              <a:r>
                <a:rPr kumimoji="0" sz="1400" b="0" i="0" u="none" strike="noStrike" kern="1200" cap="none" spc="-10" normalizeH="0" baseline="0" noProof="0">
                  <a:ln>
                    <a:noFill/>
                  </a:ln>
                  <a:solidFill>
                    <a:prstClr val="black"/>
                  </a:solidFill>
                  <a:effectLst/>
                  <a:uLnTx/>
                  <a:uFillTx/>
                  <a:latin typeface="Century Gothic"/>
                  <a:ea typeface="+mn-ea"/>
                  <a:cs typeface="Century Gothic"/>
                </a:rPr>
                <a:t>a</a:t>
              </a:r>
              <a:r>
                <a:rPr kumimoji="0" sz="1400" b="0" i="0" u="none" strike="noStrike" kern="1200" cap="none" spc="0" normalizeH="0" baseline="0" noProof="0">
                  <a:ln>
                    <a:noFill/>
                  </a:ln>
                  <a:solidFill>
                    <a:prstClr val="black"/>
                  </a:solidFill>
                  <a:effectLst/>
                  <a:uLnTx/>
                  <a:uFillTx/>
                  <a:latin typeface="Century Gothic"/>
                  <a:ea typeface="+mn-ea"/>
                  <a:cs typeface="Century Gothic"/>
                </a:rPr>
                <a:t>do	en</a:t>
              </a:r>
            </a:p>
          </p:txBody>
        </p:sp>
        <p:sp>
          <p:nvSpPr>
            <p:cNvPr id="91" name="object 9">
              <a:extLst>
                <a:ext uri="{FF2B5EF4-FFF2-40B4-BE49-F238E27FC236}">
                  <a16:creationId xmlns:a16="http://schemas.microsoft.com/office/drawing/2014/main" id="{A3533ACD-3F6B-4BD2-AE3C-887EE90165F1}"/>
                </a:ext>
              </a:extLst>
            </p:cNvPr>
            <p:cNvSpPr txBox="1"/>
            <p:nvPr/>
          </p:nvSpPr>
          <p:spPr>
            <a:xfrm>
              <a:off x="1062505" y="4412024"/>
              <a:ext cx="2076161"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1342390"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actividades	sexuales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92" name="object 10">
              <a:extLst>
                <a:ext uri="{FF2B5EF4-FFF2-40B4-BE49-F238E27FC236}">
                  <a16:creationId xmlns:a16="http://schemas.microsoft.com/office/drawing/2014/main" id="{E546E7AB-B3DD-497A-850C-6AAB9C654588}"/>
                </a:ext>
              </a:extLst>
            </p:cNvPr>
            <p:cNvSpPr txBox="1"/>
            <p:nvPr/>
          </p:nvSpPr>
          <p:spPr>
            <a:xfrm>
              <a:off x="1062505" y="4601455"/>
              <a:ext cx="2074620" cy="237924"/>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0" normalizeH="0" baseline="0" noProof="0">
                  <a:ln>
                    <a:noFill/>
                  </a:ln>
                  <a:solidFill>
                    <a:prstClr val="black"/>
                  </a:solidFill>
                  <a:effectLst/>
                  <a:uLnTx/>
                  <a:uFillTx/>
                  <a:latin typeface="Century Gothic"/>
                  <a:ea typeface="+mn-ea"/>
                  <a:cs typeface="Century Gothic"/>
                </a:rPr>
                <a:t>reales o </a:t>
              </a:r>
              <a:r>
                <a:rPr kumimoji="0" sz="1400" b="0" i="0" u="none" strike="noStrike" kern="1200" cap="none" spc="-5" normalizeH="0" baseline="0" noProof="0">
                  <a:ln>
                    <a:noFill/>
                  </a:ln>
                  <a:solidFill>
                    <a:prstClr val="black"/>
                  </a:solidFill>
                  <a:effectLst/>
                  <a:uLnTx/>
                  <a:uFillTx/>
                  <a:latin typeface="Century Gothic"/>
                  <a:ea typeface="+mn-ea"/>
                  <a:cs typeface="Century Gothic"/>
                </a:rPr>
                <a:t>simuladas</a:t>
              </a:r>
              <a:r>
                <a:rPr kumimoji="0" sz="1400" b="0" i="0" u="none" strike="noStrike" kern="1200" cap="none" spc="220" normalizeH="0" baseline="0" noProof="0">
                  <a:ln>
                    <a:noFill/>
                  </a:ln>
                  <a:solidFill>
                    <a:prstClr val="black"/>
                  </a:solidFill>
                  <a:effectLst/>
                  <a:uLnTx/>
                  <a:uFillTx/>
                  <a:latin typeface="Century Gothic"/>
                  <a:ea typeface="+mn-ea"/>
                  <a:cs typeface="Century Gothic"/>
                </a:rPr>
                <a:t> </a:t>
              </a:r>
              <a:r>
                <a:rPr kumimoji="0" sz="1400" b="0" i="0" u="none" strike="noStrike" kern="1200" cap="none" spc="0" normalizeH="0" baseline="0" noProof="0">
                  <a:ln>
                    <a:noFill/>
                  </a:ln>
                  <a:solidFill>
                    <a:prstClr val="black"/>
                  </a:solidFill>
                  <a:effectLst/>
                  <a:uLnTx/>
                  <a:uFillTx/>
                  <a:latin typeface="Century Gothic"/>
                  <a:ea typeface="+mn-ea"/>
                  <a:cs typeface="Century Gothic"/>
                </a:rPr>
                <a:t>de</a:t>
              </a:r>
            </a:p>
          </p:txBody>
        </p:sp>
        <p:sp>
          <p:nvSpPr>
            <p:cNvPr id="10253" name="object 11">
              <a:extLst>
                <a:ext uri="{FF2B5EF4-FFF2-40B4-BE49-F238E27FC236}">
                  <a16:creationId xmlns:a16="http://schemas.microsoft.com/office/drawing/2014/main" id="{5B03BCFF-09EF-4BB7-872F-43455D18836C}"/>
                </a:ext>
              </a:extLst>
            </p:cNvPr>
            <p:cNvSpPr txBox="1">
              <a:spLocks noChangeArrowheads="1"/>
            </p:cNvSpPr>
            <p:nvPr/>
          </p:nvSpPr>
          <p:spPr bwMode="auto">
            <a:xfrm>
              <a:off x="1062505" y="4792400"/>
              <a:ext cx="2076161" cy="428869"/>
            </a:xfrm>
            <a:prstGeom prst="rect">
              <a:avLst/>
            </a:prstGeom>
            <a:ln/>
          </p:spPr>
          <p:style>
            <a:lnRef idx="1">
              <a:schemeClr val="accent6"/>
            </a:lnRef>
            <a:fillRef idx="2">
              <a:schemeClr val="accent6"/>
            </a:fillRef>
            <a:effectRef idx="1">
              <a:schemeClr val="accent6"/>
            </a:effectRef>
            <a:fontRef idx="minor">
              <a:schemeClr val="dk1"/>
            </a:fontRef>
          </p:style>
          <p:txBody>
            <a:bodyPr lIns="0" tIns="38735" rIns="0" bIns="0">
              <a:spAutoFit/>
            </a:bodyPr>
            <a:lstStyle>
              <a:lvl1pPr marL="12700">
                <a:lnSpc>
                  <a:spcPct val="90000"/>
                </a:lnSpc>
                <a:spcBef>
                  <a:spcPts val="1000"/>
                </a:spcBef>
                <a:buFont typeface="Arial" panose="020B0604020202020204" pitchFamily="34" charset="0"/>
                <a:buChar char="•"/>
                <a:tabLst>
                  <a:tab pos="960438" algn="l"/>
                  <a:tab pos="19446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960438" algn="l"/>
                  <a:tab pos="19446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960438" algn="l"/>
                  <a:tab pos="19446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960438" algn="l"/>
                  <a:tab pos="19446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960438" algn="l"/>
                  <a:tab pos="19446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960438" algn="l"/>
                  <a:tab pos="19446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960438" algn="l"/>
                  <a:tab pos="19446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960438" algn="l"/>
                  <a:tab pos="19446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960438" algn="l"/>
                  <a:tab pos="1944688"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ts val="1488"/>
                </a:lnSpc>
                <a:spcBef>
                  <a:spcPts val="300"/>
                </a:spcBef>
                <a:spcAft>
                  <a:spcPct val="0"/>
                </a:spcAft>
                <a:buClrTx/>
                <a:buSzTx/>
                <a:buFontTx/>
                <a:buNone/>
                <a:tabLst>
                  <a:tab pos="960438" algn="l"/>
                  <a:tab pos="1944688" algn="l"/>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manera	explícita	o  sugerida.</a:t>
              </a:r>
            </a:p>
          </p:txBody>
        </p:sp>
        <p:sp>
          <p:nvSpPr>
            <p:cNvPr id="10254" name="object 12">
              <a:extLst>
                <a:ext uri="{FF2B5EF4-FFF2-40B4-BE49-F238E27FC236}">
                  <a16:creationId xmlns:a16="http://schemas.microsoft.com/office/drawing/2014/main" id="{9F6BFB7F-CC6C-4D6E-9C1A-866CC6063FEF}"/>
                </a:ext>
              </a:extLst>
            </p:cNvPr>
            <p:cNvSpPr>
              <a:spLocks/>
            </p:cNvSpPr>
            <p:nvPr/>
          </p:nvSpPr>
          <p:spPr bwMode="auto">
            <a:xfrm>
              <a:off x="3417684" y="2216150"/>
              <a:ext cx="2752090" cy="3485515"/>
            </a:xfrm>
            <a:custGeom>
              <a:avLst/>
              <a:gdLst>
                <a:gd name="T0" fmla="*/ 2614471 w 2752090"/>
                <a:gd name="T1" fmla="*/ 0 h 3485515"/>
                <a:gd name="T2" fmla="*/ 137604 w 2752090"/>
                <a:gd name="T3" fmla="*/ 0 h 3485515"/>
                <a:gd name="T4" fmla="*/ 94110 w 2752090"/>
                <a:gd name="T5" fmla="*/ 7015 h 3485515"/>
                <a:gd name="T6" fmla="*/ 56337 w 2752090"/>
                <a:gd name="T7" fmla="*/ 26549 h 3485515"/>
                <a:gd name="T8" fmla="*/ 26549 w 2752090"/>
                <a:gd name="T9" fmla="*/ 56337 h 3485515"/>
                <a:gd name="T10" fmla="*/ 7015 w 2752090"/>
                <a:gd name="T11" fmla="*/ 94111 h 3485515"/>
                <a:gd name="T12" fmla="*/ 0 w 2752090"/>
                <a:gd name="T13" fmla="*/ 137605 h 3485515"/>
                <a:gd name="T14" fmla="*/ 0 w 2752090"/>
                <a:gd name="T15" fmla="*/ 3347793 h 3485515"/>
                <a:gd name="T16" fmla="*/ 7015 w 2752090"/>
                <a:gd name="T17" fmla="*/ 3391287 h 3485515"/>
                <a:gd name="T18" fmla="*/ 26549 w 2752090"/>
                <a:gd name="T19" fmla="*/ 3429061 h 3485515"/>
                <a:gd name="T20" fmla="*/ 56337 w 2752090"/>
                <a:gd name="T21" fmla="*/ 3458848 h 3485515"/>
                <a:gd name="T22" fmla="*/ 94110 w 2752090"/>
                <a:gd name="T23" fmla="*/ 3478383 h 3485515"/>
                <a:gd name="T24" fmla="*/ 137604 w 2752090"/>
                <a:gd name="T25" fmla="*/ 3485398 h 3485515"/>
                <a:gd name="T26" fmla="*/ 2614471 w 2752090"/>
                <a:gd name="T27" fmla="*/ 3485398 h 3485515"/>
                <a:gd name="T28" fmla="*/ 2657965 w 2752090"/>
                <a:gd name="T29" fmla="*/ 3478383 h 3485515"/>
                <a:gd name="T30" fmla="*/ 2695739 w 2752090"/>
                <a:gd name="T31" fmla="*/ 3458848 h 3485515"/>
                <a:gd name="T32" fmla="*/ 2725527 w 2752090"/>
                <a:gd name="T33" fmla="*/ 3429061 h 3485515"/>
                <a:gd name="T34" fmla="*/ 2745062 w 2752090"/>
                <a:gd name="T35" fmla="*/ 3391287 h 3485515"/>
                <a:gd name="T36" fmla="*/ 2752077 w 2752090"/>
                <a:gd name="T37" fmla="*/ 3347793 h 3485515"/>
                <a:gd name="T38" fmla="*/ 2752077 w 2752090"/>
                <a:gd name="T39" fmla="*/ 137605 h 3485515"/>
                <a:gd name="T40" fmla="*/ 2745062 w 2752090"/>
                <a:gd name="T41" fmla="*/ 94111 h 3485515"/>
                <a:gd name="T42" fmla="*/ 2725527 w 2752090"/>
                <a:gd name="T43" fmla="*/ 56337 h 3485515"/>
                <a:gd name="T44" fmla="*/ 2695739 w 2752090"/>
                <a:gd name="T45" fmla="*/ 26549 h 3485515"/>
                <a:gd name="T46" fmla="*/ 2657965 w 2752090"/>
                <a:gd name="T47" fmla="*/ 7015 h 3485515"/>
                <a:gd name="T48" fmla="*/ 2614471 w 2752090"/>
                <a:gd name="T49" fmla="*/ 0 h 34855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52090" h="3485515">
                  <a:moveTo>
                    <a:pt x="2614471" y="0"/>
                  </a:moveTo>
                  <a:lnTo>
                    <a:pt x="137604" y="0"/>
                  </a:lnTo>
                  <a:lnTo>
                    <a:pt x="94110" y="7015"/>
                  </a:lnTo>
                  <a:lnTo>
                    <a:pt x="56337" y="26549"/>
                  </a:lnTo>
                  <a:lnTo>
                    <a:pt x="26549" y="56337"/>
                  </a:lnTo>
                  <a:lnTo>
                    <a:pt x="7015" y="94111"/>
                  </a:lnTo>
                  <a:lnTo>
                    <a:pt x="0" y="137605"/>
                  </a:lnTo>
                  <a:lnTo>
                    <a:pt x="0" y="3347793"/>
                  </a:lnTo>
                  <a:lnTo>
                    <a:pt x="7015" y="3391287"/>
                  </a:lnTo>
                  <a:lnTo>
                    <a:pt x="26549" y="3429061"/>
                  </a:lnTo>
                  <a:lnTo>
                    <a:pt x="56337" y="3458848"/>
                  </a:lnTo>
                  <a:lnTo>
                    <a:pt x="94110" y="3478383"/>
                  </a:lnTo>
                  <a:lnTo>
                    <a:pt x="137604" y="3485398"/>
                  </a:lnTo>
                  <a:lnTo>
                    <a:pt x="2614471" y="3485398"/>
                  </a:lnTo>
                  <a:lnTo>
                    <a:pt x="2657965" y="3478383"/>
                  </a:lnTo>
                  <a:lnTo>
                    <a:pt x="2695739" y="3458848"/>
                  </a:lnTo>
                  <a:lnTo>
                    <a:pt x="2725527" y="3429061"/>
                  </a:lnTo>
                  <a:lnTo>
                    <a:pt x="2745062" y="3391287"/>
                  </a:lnTo>
                  <a:lnTo>
                    <a:pt x="2752077" y="3347793"/>
                  </a:lnTo>
                  <a:lnTo>
                    <a:pt x="2752077" y="137605"/>
                  </a:lnTo>
                  <a:lnTo>
                    <a:pt x="2745062" y="94111"/>
                  </a:lnTo>
                  <a:lnTo>
                    <a:pt x="2725527" y="56337"/>
                  </a:lnTo>
                  <a:lnTo>
                    <a:pt x="2695739" y="26549"/>
                  </a:lnTo>
                  <a:lnTo>
                    <a:pt x="2657965" y="7015"/>
                  </a:lnTo>
                  <a:lnTo>
                    <a:pt x="2614471"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5" name="object 13">
              <a:extLst>
                <a:ext uri="{FF2B5EF4-FFF2-40B4-BE49-F238E27FC236}">
                  <a16:creationId xmlns:a16="http://schemas.microsoft.com/office/drawing/2014/main" id="{D8903371-8927-47E6-A13F-A31F8721E678}"/>
                </a:ext>
              </a:extLst>
            </p:cNvPr>
            <p:cNvSpPr txBox="1"/>
            <p:nvPr/>
          </p:nvSpPr>
          <p:spPr>
            <a:xfrm>
              <a:off x="3493542" y="3564650"/>
              <a:ext cx="259079" cy="956310"/>
            </a:xfrm>
            <a:prstGeom prst="rect">
              <a:avLst/>
            </a:prstGeom>
          </p:spPr>
          <p:style>
            <a:lnRef idx="1">
              <a:schemeClr val="accent6"/>
            </a:lnRef>
            <a:fillRef idx="2">
              <a:schemeClr val="accent6"/>
            </a:fillRef>
            <a:effectRef idx="1">
              <a:schemeClr val="accent6"/>
            </a:effectRef>
            <a:fontRef idx="minor">
              <a:schemeClr val="dk1"/>
            </a:fontRef>
          </p:style>
          <p:txBody>
            <a:bodyPr vert="vert270" lIns="0" tIns="13335" rIns="0" bIns="0">
              <a:spAutoFit/>
            </a:bodyPr>
            <a:lstStyle/>
            <a:p>
              <a:pPr marL="12700" marR="0" lvl="0" indent="0" algn="l" defTabSz="914400" rtl="0" eaLnBrk="0" fontAlgn="base" latinLnBrk="0" hangingPunct="0">
                <a:lnSpc>
                  <a:spcPct val="100000"/>
                </a:lnSpc>
                <a:spcBef>
                  <a:spcPts val="105"/>
                </a:spcBef>
                <a:spcAft>
                  <a:spcPct val="0"/>
                </a:spcAft>
                <a:buClrTx/>
                <a:buSzTx/>
                <a:buFontTx/>
                <a:buNone/>
                <a:tabLst/>
                <a:defRPr/>
              </a:pPr>
              <a:r>
                <a:rPr kumimoji="0" sz="1500" b="1" i="0" u="none" strike="noStrike" kern="1200" cap="none" spc="-5" normalizeH="0" baseline="0" noProof="0">
                  <a:ln>
                    <a:noFill/>
                  </a:ln>
                  <a:solidFill>
                    <a:prstClr val="black"/>
                  </a:solidFill>
                  <a:effectLst/>
                  <a:uLnTx/>
                  <a:uFillTx/>
                  <a:latin typeface="Century Gothic"/>
                  <a:ea typeface="+mn-ea"/>
                  <a:cs typeface="Century Gothic"/>
                </a:rPr>
                <a:t>Grooming</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0256" name="object 14">
              <a:extLst>
                <a:ext uri="{FF2B5EF4-FFF2-40B4-BE49-F238E27FC236}">
                  <a16:creationId xmlns:a16="http://schemas.microsoft.com/office/drawing/2014/main" id="{6F4C537F-26E1-43B5-BE7D-38DEE33693ED}"/>
                </a:ext>
              </a:extLst>
            </p:cNvPr>
            <p:cNvGrpSpPr>
              <a:grpSpLocks/>
            </p:cNvGrpSpPr>
            <p:nvPr/>
          </p:nvGrpSpPr>
          <p:grpSpPr bwMode="auto">
            <a:xfrm>
              <a:off x="3218688" y="2216150"/>
              <a:ext cx="5800090" cy="3485515"/>
              <a:chOff x="3218688" y="2216150"/>
              <a:chExt cx="5800090" cy="3485515"/>
            </a:xfrm>
          </p:grpSpPr>
          <p:sp>
            <p:nvSpPr>
              <p:cNvPr id="10281" name="object 15">
                <a:extLst>
                  <a:ext uri="{FF2B5EF4-FFF2-40B4-BE49-F238E27FC236}">
                    <a16:creationId xmlns:a16="http://schemas.microsoft.com/office/drawing/2014/main" id="{B831D404-E286-469B-B8C0-AF66A701DD29}"/>
                  </a:ext>
                </a:extLst>
              </p:cNvPr>
              <p:cNvSpPr>
                <a:spLocks/>
              </p:cNvSpPr>
              <p:nvPr/>
            </p:nvSpPr>
            <p:spPr bwMode="auto">
              <a:xfrm>
                <a:off x="3225038" y="4947447"/>
                <a:ext cx="413384" cy="512445"/>
              </a:xfrm>
              <a:custGeom>
                <a:avLst/>
                <a:gdLst>
                  <a:gd name="T0" fmla="*/ 0 w 413385"/>
                  <a:gd name="T1" fmla="*/ 0 h 512445"/>
                  <a:gd name="T2" fmla="*/ 0 w 413385"/>
                  <a:gd name="T3" fmla="*/ 512117 h 512445"/>
                  <a:gd name="T4" fmla="*/ 412809 w 413385"/>
                  <a:gd name="T5" fmla="*/ 256058 h 512445"/>
                  <a:gd name="T6" fmla="*/ 0 w 413385"/>
                  <a:gd name="T7" fmla="*/ 0 h 5124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3385" h="512445">
                    <a:moveTo>
                      <a:pt x="0" y="0"/>
                    </a:moveTo>
                    <a:lnTo>
                      <a:pt x="0" y="512117"/>
                    </a:lnTo>
                    <a:lnTo>
                      <a:pt x="412810" y="256058"/>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82" name="object 16">
                <a:extLst>
                  <a:ext uri="{FF2B5EF4-FFF2-40B4-BE49-F238E27FC236}">
                    <a16:creationId xmlns:a16="http://schemas.microsoft.com/office/drawing/2014/main" id="{0F30D710-2A31-4E3B-A85C-42B21A97A26C}"/>
                  </a:ext>
                </a:extLst>
              </p:cNvPr>
              <p:cNvSpPr>
                <a:spLocks/>
              </p:cNvSpPr>
              <p:nvPr/>
            </p:nvSpPr>
            <p:spPr bwMode="auto">
              <a:xfrm>
                <a:off x="3225038" y="4947447"/>
                <a:ext cx="413384" cy="512445"/>
              </a:xfrm>
              <a:custGeom>
                <a:avLst/>
                <a:gdLst>
                  <a:gd name="T0" fmla="*/ 0 w 413385"/>
                  <a:gd name="T1" fmla="*/ 0 h 512445"/>
                  <a:gd name="T2" fmla="*/ 412810 w 413385"/>
                  <a:gd name="T3" fmla="*/ 256059 h 512445"/>
                  <a:gd name="T4" fmla="*/ 0 w 413385"/>
                  <a:gd name="T5" fmla="*/ 512118 h 512445"/>
                  <a:gd name="T6" fmla="*/ 0 w 413385"/>
                  <a:gd name="T7" fmla="*/ 0 h 5124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3385" h="512445">
                    <a:moveTo>
                      <a:pt x="0" y="0"/>
                    </a:moveTo>
                    <a:lnTo>
                      <a:pt x="412811" y="256059"/>
                    </a:lnTo>
                    <a:lnTo>
                      <a:pt x="0" y="512118"/>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83" name="object 17">
                <a:extLst>
                  <a:ext uri="{FF2B5EF4-FFF2-40B4-BE49-F238E27FC236}">
                    <a16:creationId xmlns:a16="http://schemas.microsoft.com/office/drawing/2014/main" id="{EAB0095A-577D-460B-AD52-ED2CDDDC9B4F}"/>
                  </a:ext>
                </a:extLst>
              </p:cNvPr>
              <p:cNvSpPr>
                <a:spLocks/>
              </p:cNvSpPr>
              <p:nvPr/>
            </p:nvSpPr>
            <p:spPr bwMode="auto">
              <a:xfrm>
                <a:off x="6266083" y="2216150"/>
                <a:ext cx="2752090" cy="3485515"/>
              </a:xfrm>
              <a:custGeom>
                <a:avLst/>
                <a:gdLst>
                  <a:gd name="T0" fmla="*/ 2614472 w 2752090"/>
                  <a:gd name="T1" fmla="*/ 0 h 3485515"/>
                  <a:gd name="T2" fmla="*/ 137605 w 2752090"/>
                  <a:gd name="T3" fmla="*/ 0 h 3485515"/>
                  <a:gd name="T4" fmla="*/ 94111 w 2752090"/>
                  <a:gd name="T5" fmla="*/ 7015 h 3485515"/>
                  <a:gd name="T6" fmla="*/ 56337 w 2752090"/>
                  <a:gd name="T7" fmla="*/ 26549 h 3485515"/>
                  <a:gd name="T8" fmla="*/ 26549 w 2752090"/>
                  <a:gd name="T9" fmla="*/ 56337 h 3485515"/>
                  <a:gd name="T10" fmla="*/ 7015 w 2752090"/>
                  <a:gd name="T11" fmla="*/ 94111 h 3485515"/>
                  <a:gd name="T12" fmla="*/ 0 w 2752090"/>
                  <a:gd name="T13" fmla="*/ 137605 h 3485515"/>
                  <a:gd name="T14" fmla="*/ 0 w 2752090"/>
                  <a:gd name="T15" fmla="*/ 3347793 h 3485515"/>
                  <a:gd name="T16" fmla="*/ 7015 w 2752090"/>
                  <a:gd name="T17" fmla="*/ 3391287 h 3485515"/>
                  <a:gd name="T18" fmla="*/ 26549 w 2752090"/>
                  <a:gd name="T19" fmla="*/ 3429061 h 3485515"/>
                  <a:gd name="T20" fmla="*/ 56337 w 2752090"/>
                  <a:gd name="T21" fmla="*/ 3458848 h 3485515"/>
                  <a:gd name="T22" fmla="*/ 94111 w 2752090"/>
                  <a:gd name="T23" fmla="*/ 3478383 h 3485515"/>
                  <a:gd name="T24" fmla="*/ 137605 w 2752090"/>
                  <a:gd name="T25" fmla="*/ 3485398 h 3485515"/>
                  <a:gd name="T26" fmla="*/ 2614472 w 2752090"/>
                  <a:gd name="T27" fmla="*/ 3485398 h 3485515"/>
                  <a:gd name="T28" fmla="*/ 2657966 w 2752090"/>
                  <a:gd name="T29" fmla="*/ 3478383 h 3485515"/>
                  <a:gd name="T30" fmla="*/ 2695740 w 2752090"/>
                  <a:gd name="T31" fmla="*/ 3458848 h 3485515"/>
                  <a:gd name="T32" fmla="*/ 2725528 w 2752090"/>
                  <a:gd name="T33" fmla="*/ 3429061 h 3485515"/>
                  <a:gd name="T34" fmla="*/ 2745063 w 2752090"/>
                  <a:gd name="T35" fmla="*/ 3391287 h 3485515"/>
                  <a:gd name="T36" fmla="*/ 2752078 w 2752090"/>
                  <a:gd name="T37" fmla="*/ 3347793 h 3485515"/>
                  <a:gd name="T38" fmla="*/ 2752078 w 2752090"/>
                  <a:gd name="T39" fmla="*/ 137605 h 3485515"/>
                  <a:gd name="T40" fmla="*/ 2745063 w 2752090"/>
                  <a:gd name="T41" fmla="*/ 94111 h 3485515"/>
                  <a:gd name="T42" fmla="*/ 2725528 w 2752090"/>
                  <a:gd name="T43" fmla="*/ 56337 h 3485515"/>
                  <a:gd name="T44" fmla="*/ 2695740 w 2752090"/>
                  <a:gd name="T45" fmla="*/ 26549 h 3485515"/>
                  <a:gd name="T46" fmla="*/ 2657966 w 2752090"/>
                  <a:gd name="T47" fmla="*/ 7015 h 3485515"/>
                  <a:gd name="T48" fmla="*/ 2614472 w 2752090"/>
                  <a:gd name="T49" fmla="*/ 0 h 34855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52090" h="3485515">
                    <a:moveTo>
                      <a:pt x="2614472" y="0"/>
                    </a:moveTo>
                    <a:lnTo>
                      <a:pt x="137605" y="0"/>
                    </a:lnTo>
                    <a:lnTo>
                      <a:pt x="94111" y="7015"/>
                    </a:lnTo>
                    <a:lnTo>
                      <a:pt x="56337" y="26549"/>
                    </a:lnTo>
                    <a:lnTo>
                      <a:pt x="26549" y="56337"/>
                    </a:lnTo>
                    <a:lnTo>
                      <a:pt x="7015" y="94111"/>
                    </a:lnTo>
                    <a:lnTo>
                      <a:pt x="0" y="137605"/>
                    </a:lnTo>
                    <a:lnTo>
                      <a:pt x="0" y="3347793"/>
                    </a:lnTo>
                    <a:lnTo>
                      <a:pt x="7015" y="3391287"/>
                    </a:lnTo>
                    <a:lnTo>
                      <a:pt x="26549" y="3429061"/>
                    </a:lnTo>
                    <a:lnTo>
                      <a:pt x="56337" y="3458848"/>
                    </a:lnTo>
                    <a:lnTo>
                      <a:pt x="94111" y="3478383"/>
                    </a:lnTo>
                    <a:lnTo>
                      <a:pt x="137605" y="3485398"/>
                    </a:lnTo>
                    <a:lnTo>
                      <a:pt x="2614472" y="3485398"/>
                    </a:lnTo>
                    <a:lnTo>
                      <a:pt x="2657966" y="3478383"/>
                    </a:lnTo>
                    <a:lnTo>
                      <a:pt x="2695740" y="3458848"/>
                    </a:lnTo>
                    <a:lnTo>
                      <a:pt x="2725528" y="3429061"/>
                    </a:lnTo>
                    <a:lnTo>
                      <a:pt x="2745063" y="3391287"/>
                    </a:lnTo>
                    <a:lnTo>
                      <a:pt x="2752078" y="3347793"/>
                    </a:lnTo>
                    <a:lnTo>
                      <a:pt x="2752078" y="137605"/>
                    </a:lnTo>
                    <a:lnTo>
                      <a:pt x="2745063" y="94111"/>
                    </a:lnTo>
                    <a:lnTo>
                      <a:pt x="2725528" y="56337"/>
                    </a:lnTo>
                    <a:lnTo>
                      <a:pt x="2695740" y="26549"/>
                    </a:lnTo>
                    <a:lnTo>
                      <a:pt x="2657966" y="7015"/>
                    </a:lnTo>
                    <a:lnTo>
                      <a:pt x="2614472"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0257" name="object 18">
              <a:extLst>
                <a:ext uri="{FF2B5EF4-FFF2-40B4-BE49-F238E27FC236}">
                  <a16:creationId xmlns:a16="http://schemas.microsoft.com/office/drawing/2014/main" id="{06AC81B4-2AB8-4C7F-BA60-997352B46E2E}"/>
                </a:ext>
              </a:extLst>
            </p:cNvPr>
            <p:cNvSpPr txBox="1">
              <a:spLocks noChangeArrowheads="1"/>
            </p:cNvSpPr>
            <p:nvPr/>
          </p:nvSpPr>
          <p:spPr bwMode="auto">
            <a:xfrm>
              <a:off x="3941696" y="3183002"/>
              <a:ext cx="2076161" cy="428869"/>
            </a:xfrm>
            <a:prstGeom prst="rect">
              <a:avLst/>
            </a:prstGeom>
            <a:ln/>
          </p:spPr>
          <p:style>
            <a:lnRef idx="1">
              <a:schemeClr val="accent6"/>
            </a:lnRef>
            <a:fillRef idx="2">
              <a:schemeClr val="accent6"/>
            </a:fillRef>
            <a:effectRef idx="1">
              <a:schemeClr val="accent6"/>
            </a:effectRef>
            <a:fontRef idx="minor">
              <a:schemeClr val="dk1"/>
            </a:fontRef>
          </p:style>
          <p:txBody>
            <a:bodyPr lIns="0" tIns="38735" rIns="0" bIns="0">
              <a:spAutoFit/>
            </a:bodyPr>
            <a:lstStyle>
              <a:lvl1pPr marL="12700">
                <a:lnSpc>
                  <a:spcPct val="90000"/>
                </a:lnSpc>
                <a:spcBef>
                  <a:spcPts val="1000"/>
                </a:spcBef>
                <a:buFont typeface="Arial" panose="020B0604020202020204" pitchFamily="34" charset="0"/>
                <a:buChar char="•"/>
                <a:tabLst>
                  <a:tab pos="809625" algn="l"/>
                  <a:tab pos="1289050" algn="l"/>
                  <a:tab pos="16446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809625" algn="l"/>
                  <a:tab pos="1289050" algn="l"/>
                  <a:tab pos="16446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809625" algn="l"/>
                  <a:tab pos="1289050" algn="l"/>
                  <a:tab pos="16446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809625" algn="l"/>
                  <a:tab pos="1289050" algn="l"/>
                  <a:tab pos="16446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809625" algn="l"/>
                  <a:tab pos="1289050" algn="l"/>
                  <a:tab pos="16446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809625" algn="l"/>
                  <a:tab pos="1289050" algn="l"/>
                  <a:tab pos="16446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809625" algn="l"/>
                  <a:tab pos="1289050" algn="l"/>
                  <a:tab pos="16446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809625" algn="l"/>
                  <a:tab pos="1289050" algn="l"/>
                  <a:tab pos="16446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809625" algn="l"/>
                  <a:tab pos="1289050" algn="l"/>
                  <a:tab pos="1644650"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ts val="1488"/>
                </a:lnSpc>
                <a:spcBef>
                  <a:spcPts val="300"/>
                </a:spcBef>
                <a:spcAft>
                  <a:spcPct val="0"/>
                </a:spcAft>
                <a:buClrTx/>
                <a:buSzTx/>
                <a:buFontTx/>
                <a:buNone/>
                <a:tabLst>
                  <a:tab pos="809625" algn="l"/>
                  <a:tab pos="1289050" algn="l"/>
                  <a:tab pos="1644650" algn="l"/>
                </a:tabLst>
                <a:defRPr/>
              </a:pPr>
              <a:r>
                <a:rPr kumimoji="0" lang="es-CO" altLang="es-CO" sz="14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Relación engañosa en  internet	con	un	niño,</a:t>
              </a:r>
            </a:p>
          </p:txBody>
        </p:sp>
        <p:sp>
          <p:nvSpPr>
            <p:cNvPr id="101" name="object 19">
              <a:extLst>
                <a:ext uri="{FF2B5EF4-FFF2-40B4-BE49-F238E27FC236}">
                  <a16:creationId xmlns:a16="http://schemas.microsoft.com/office/drawing/2014/main" id="{A13F4B19-258F-4667-8034-823C5189A5D4}"/>
                </a:ext>
              </a:extLst>
            </p:cNvPr>
            <p:cNvSpPr txBox="1"/>
            <p:nvPr/>
          </p:nvSpPr>
          <p:spPr>
            <a:xfrm>
              <a:off x="3941696" y="3564893"/>
              <a:ext cx="2076161" cy="237924"/>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961390" algn="l"/>
                  <a:tab pos="1945639"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un</a:t>
              </a:r>
              <a:r>
                <a:rPr kumimoji="0" sz="1400" b="0" i="0" u="none" strike="noStrike" kern="1200" cap="none" spc="0" normalizeH="0" baseline="0" noProof="0">
                  <a:ln>
                    <a:noFill/>
                  </a:ln>
                  <a:solidFill>
                    <a:prstClr val="black"/>
                  </a:solidFill>
                  <a:effectLst/>
                  <a:uLnTx/>
                  <a:uFillTx/>
                  <a:latin typeface="Century Gothic"/>
                  <a:ea typeface="+mn-ea"/>
                  <a:cs typeface="Century Gothic"/>
                </a:rPr>
                <a:t>a	</a:t>
              </a:r>
              <a:r>
                <a:rPr kumimoji="0" sz="1400" b="0" i="0" u="none" strike="noStrike" kern="1200" cap="none" spc="-5" normalizeH="0" baseline="0" noProof="0">
                  <a:ln>
                    <a:noFill/>
                  </a:ln>
                  <a:solidFill>
                    <a:prstClr val="black"/>
                  </a:solidFill>
                  <a:effectLst/>
                  <a:uLnTx/>
                  <a:uFillTx/>
                  <a:latin typeface="Century Gothic"/>
                  <a:ea typeface="+mn-ea"/>
                  <a:cs typeface="Century Gothic"/>
                </a:rPr>
                <a:t>n</a:t>
              </a:r>
              <a:r>
                <a:rPr kumimoji="0" sz="1400" b="0" i="0" u="none" strike="noStrike" kern="1200" cap="none" spc="-10" normalizeH="0" baseline="0" noProof="0">
                  <a:ln>
                    <a:noFill/>
                  </a:ln>
                  <a:solidFill>
                    <a:prstClr val="black"/>
                  </a:solidFill>
                  <a:effectLst/>
                  <a:uLnTx/>
                  <a:uFillTx/>
                  <a:latin typeface="Century Gothic"/>
                  <a:ea typeface="+mn-ea"/>
                  <a:cs typeface="Century Gothic"/>
                </a:rPr>
                <a:t>i</a:t>
              </a:r>
              <a:r>
                <a:rPr kumimoji="0" sz="1400" b="0" i="0" u="none" strike="noStrike" kern="1200" cap="none" spc="-5" normalizeH="0" baseline="0" noProof="0">
                  <a:ln>
                    <a:noFill/>
                  </a:ln>
                  <a:solidFill>
                    <a:prstClr val="black"/>
                  </a:solidFill>
                  <a:effectLst/>
                  <a:uLnTx/>
                  <a:uFillTx/>
                  <a:latin typeface="Century Gothic"/>
                  <a:ea typeface="+mn-ea"/>
                  <a:cs typeface="Century Gothic"/>
                </a:rPr>
                <a:t>ñ</a:t>
              </a:r>
              <a:r>
                <a:rPr kumimoji="0" sz="1400" b="0" i="0" u="none" strike="noStrike" kern="1200" cap="none" spc="0" normalizeH="0" baseline="0" noProof="0">
                  <a:ln>
                    <a:noFill/>
                  </a:ln>
                  <a:solidFill>
                    <a:prstClr val="black"/>
                  </a:solidFill>
                  <a:effectLst/>
                  <a:uLnTx/>
                  <a:uFillTx/>
                  <a:latin typeface="Century Gothic"/>
                  <a:ea typeface="+mn-ea"/>
                  <a:cs typeface="Century Gothic"/>
                </a:rPr>
                <a:t>a	o</a:t>
              </a:r>
            </a:p>
          </p:txBody>
        </p:sp>
        <p:sp>
          <p:nvSpPr>
            <p:cNvPr id="102" name="object 20">
              <a:extLst>
                <a:ext uri="{FF2B5EF4-FFF2-40B4-BE49-F238E27FC236}">
                  <a16:creationId xmlns:a16="http://schemas.microsoft.com/office/drawing/2014/main" id="{0E1D4D38-6118-458D-9976-1F314CC29BD7}"/>
                </a:ext>
              </a:extLst>
            </p:cNvPr>
            <p:cNvSpPr txBox="1"/>
            <p:nvPr/>
          </p:nvSpPr>
          <p:spPr>
            <a:xfrm>
              <a:off x="3941696" y="3766446"/>
              <a:ext cx="2076161" cy="237925"/>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1363980" algn="l"/>
                  <a:tab pos="1910714"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a</a:t>
              </a:r>
              <a:r>
                <a:rPr kumimoji="0" sz="1400" b="0" i="0" u="none" strike="noStrike" kern="1200" cap="none" spc="0" normalizeH="0" baseline="0" noProof="0">
                  <a:ln>
                    <a:noFill/>
                  </a:ln>
                  <a:solidFill>
                    <a:prstClr val="black"/>
                  </a:solidFill>
                  <a:effectLst/>
                  <a:uLnTx/>
                  <a:uFillTx/>
                  <a:latin typeface="Century Gothic"/>
                  <a:ea typeface="+mn-ea"/>
                  <a:cs typeface="Century Gothic"/>
                </a:rPr>
                <a:t>d</a:t>
              </a:r>
              <a:r>
                <a:rPr kumimoji="0" sz="1400" b="0" i="0" u="none" strike="noStrike" kern="1200" cap="none" spc="-5" normalizeH="0" baseline="0" noProof="0">
                  <a:ln>
                    <a:noFill/>
                  </a:ln>
                  <a:solidFill>
                    <a:prstClr val="black"/>
                  </a:solidFill>
                  <a:effectLst/>
                  <a:uLnTx/>
                  <a:uFillTx/>
                  <a:latin typeface="Century Gothic"/>
                  <a:ea typeface="+mn-ea"/>
                  <a:cs typeface="Century Gothic"/>
                </a:rPr>
                <a:t>o</a:t>
              </a:r>
              <a:r>
                <a:rPr kumimoji="0" sz="1400" b="0" i="0" u="none" strike="noStrike" kern="1200" cap="none" spc="-10" normalizeH="0" baseline="0" noProof="0">
                  <a:ln>
                    <a:noFill/>
                  </a:ln>
                  <a:solidFill>
                    <a:prstClr val="black"/>
                  </a:solidFill>
                  <a:effectLst/>
                  <a:uLnTx/>
                  <a:uFillTx/>
                  <a:latin typeface="Century Gothic"/>
                  <a:ea typeface="+mn-ea"/>
                  <a:cs typeface="Century Gothic"/>
                </a:rPr>
                <a:t>l</a:t>
              </a:r>
              <a:r>
                <a:rPr kumimoji="0" sz="1400" b="0" i="0" u="none" strike="noStrike" kern="1200" cap="none" spc="0" normalizeH="0" baseline="0" noProof="0">
                  <a:ln>
                    <a:noFill/>
                  </a:ln>
                  <a:solidFill>
                    <a:prstClr val="black"/>
                  </a:solidFill>
                  <a:effectLst/>
                  <a:uLnTx/>
                  <a:uFillTx/>
                  <a:latin typeface="Century Gothic"/>
                  <a:ea typeface="+mn-ea"/>
                  <a:cs typeface="Century Gothic"/>
                </a:rPr>
                <a:t>e</a:t>
              </a:r>
              <a:r>
                <a:rPr kumimoji="0" sz="1400" b="0" i="0" u="none" strike="noStrike" kern="1200" cap="none" spc="-10" normalizeH="0" baseline="0" noProof="0">
                  <a:ln>
                    <a:noFill/>
                  </a:ln>
                  <a:solidFill>
                    <a:prstClr val="black"/>
                  </a:solidFill>
                  <a:effectLst/>
                  <a:uLnTx/>
                  <a:uFillTx/>
                  <a:latin typeface="Century Gothic"/>
                  <a:ea typeface="+mn-ea"/>
                  <a:cs typeface="Century Gothic"/>
                </a:rPr>
                <a:t>sc</a:t>
              </a:r>
              <a:r>
                <a:rPr kumimoji="0" sz="1400" b="0" i="0" u="none" strike="noStrike" kern="1200" cap="none" spc="0" normalizeH="0" baseline="0" noProof="0">
                  <a:ln>
                    <a:noFill/>
                  </a:ln>
                  <a:solidFill>
                    <a:prstClr val="black"/>
                  </a:solidFill>
                  <a:effectLst/>
                  <a:uLnTx/>
                  <a:uFillTx/>
                  <a:latin typeface="Century Gothic"/>
                  <a:ea typeface="+mn-ea"/>
                  <a:cs typeface="Century Gothic"/>
                </a:rPr>
                <a:t>e</a:t>
              </a:r>
              <a:r>
                <a:rPr kumimoji="0" sz="1400" b="0" i="0" u="none" strike="noStrike" kern="1200" cap="none" spc="-5" normalizeH="0" baseline="0" noProof="0">
                  <a:ln>
                    <a:noFill/>
                  </a:ln>
                  <a:solidFill>
                    <a:prstClr val="black"/>
                  </a:solidFill>
                  <a:effectLst/>
                  <a:uLnTx/>
                  <a:uFillTx/>
                  <a:latin typeface="Century Gothic"/>
                  <a:ea typeface="+mn-ea"/>
                  <a:cs typeface="Century Gothic"/>
                </a:rPr>
                <a:t>n</a:t>
              </a:r>
              <a:r>
                <a:rPr kumimoji="0" sz="1400" b="0" i="0" u="none" strike="noStrike" kern="1200" cap="none" spc="0" normalizeH="0" baseline="0" noProof="0">
                  <a:ln>
                    <a:noFill/>
                  </a:ln>
                  <a:solidFill>
                    <a:prstClr val="black"/>
                  </a:solidFill>
                  <a:effectLst/>
                  <a:uLnTx/>
                  <a:uFillTx/>
                  <a:latin typeface="Century Gothic"/>
                  <a:ea typeface="+mn-ea"/>
                  <a:cs typeface="Century Gothic"/>
                </a:rPr>
                <a:t>te,	</a:t>
              </a:r>
              <a:r>
                <a:rPr kumimoji="0" sz="1400" b="0" i="0" u="none" strike="noStrike" kern="1200" cap="none" spc="-10" normalizeH="0" baseline="0" noProof="0">
                  <a:ln>
                    <a:noFill/>
                  </a:ln>
                  <a:solidFill>
                    <a:prstClr val="black"/>
                  </a:solidFill>
                  <a:effectLst/>
                  <a:uLnTx/>
                  <a:uFillTx/>
                  <a:latin typeface="Century Gothic"/>
                  <a:ea typeface="+mn-ea"/>
                  <a:cs typeface="Century Gothic"/>
                </a:rPr>
                <a:t>c</a:t>
              </a:r>
              <a:r>
                <a:rPr kumimoji="0" sz="1400" b="0" i="0" u="none" strike="noStrike" kern="1200" cap="none" spc="-5" normalizeH="0" baseline="0" noProof="0">
                  <a:ln>
                    <a:noFill/>
                  </a:ln>
                  <a:solidFill>
                    <a:prstClr val="black"/>
                  </a:solidFill>
                  <a:effectLst/>
                  <a:uLnTx/>
                  <a:uFillTx/>
                  <a:latin typeface="Century Gothic"/>
                  <a:ea typeface="+mn-ea"/>
                  <a:cs typeface="Century Gothic"/>
                </a:rPr>
                <a:t>o</a:t>
              </a:r>
              <a:r>
                <a:rPr kumimoji="0" sz="1400" b="0" i="0" u="none" strike="noStrike" kern="1200" cap="none" spc="0" normalizeH="0" baseline="0" noProof="0">
                  <a:ln>
                    <a:noFill/>
                  </a:ln>
                  <a:solidFill>
                    <a:prstClr val="black"/>
                  </a:solidFill>
                  <a:effectLst/>
                  <a:uLnTx/>
                  <a:uFillTx/>
                  <a:latin typeface="Century Gothic"/>
                  <a:ea typeface="+mn-ea"/>
                  <a:cs typeface="Century Gothic"/>
                </a:rPr>
                <a:t>n	el</a:t>
              </a:r>
            </a:p>
          </p:txBody>
        </p:sp>
        <p:sp>
          <p:nvSpPr>
            <p:cNvPr id="103" name="object 21">
              <a:extLst>
                <a:ext uri="{FF2B5EF4-FFF2-40B4-BE49-F238E27FC236}">
                  <a16:creationId xmlns:a16="http://schemas.microsoft.com/office/drawing/2014/main" id="{D1157EFA-C726-4330-838F-13FD8D168C88}"/>
                </a:ext>
              </a:extLst>
            </p:cNvPr>
            <p:cNvSpPr txBox="1"/>
            <p:nvPr/>
          </p:nvSpPr>
          <p:spPr>
            <a:xfrm>
              <a:off x="3941696" y="3957392"/>
              <a:ext cx="2074620"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propósito </a:t>
              </a:r>
              <a:r>
                <a:rPr kumimoji="0" sz="1400" b="0" i="0" u="none" strike="noStrike" kern="1200" cap="none" spc="0" normalizeH="0" baseline="0" noProof="0">
                  <a:ln>
                    <a:noFill/>
                  </a:ln>
                  <a:solidFill>
                    <a:prstClr val="black"/>
                  </a:solidFill>
                  <a:effectLst/>
                  <a:uLnTx/>
                  <a:uFillTx/>
                  <a:latin typeface="Century Gothic"/>
                  <a:ea typeface="+mn-ea"/>
                  <a:cs typeface="Century Gothic"/>
                </a:rPr>
                <a:t>de</a:t>
              </a:r>
              <a:r>
                <a:rPr kumimoji="0" sz="1400" b="0" i="0" u="none" strike="noStrike" kern="1200" cap="none" spc="85" normalizeH="0" baseline="0" noProof="0">
                  <a:ln>
                    <a:noFill/>
                  </a:ln>
                  <a:solidFill>
                    <a:prstClr val="black"/>
                  </a:solidFill>
                  <a:effectLst/>
                  <a:uLnTx/>
                  <a:uFillTx/>
                  <a:latin typeface="Century Gothic"/>
                  <a:ea typeface="+mn-ea"/>
                  <a:cs typeface="Century Gothic"/>
                </a:rPr>
                <a:t> </a:t>
              </a:r>
              <a:r>
                <a:rPr kumimoji="0" sz="1400" b="0" i="0" u="none" strike="noStrike" kern="1200" cap="none" spc="-10" normalizeH="0" baseline="0" noProof="0">
                  <a:ln>
                    <a:noFill/>
                  </a:ln>
                  <a:solidFill>
                    <a:prstClr val="black"/>
                  </a:solidFill>
                  <a:effectLst/>
                  <a:uLnTx/>
                  <a:uFillTx/>
                  <a:latin typeface="Century Gothic"/>
                  <a:ea typeface="+mn-ea"/>
                  <a:cs typeface="Century Gothic"/>
                </a:rPr>
                <a:t>conocerlo</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04" name="object 22">
              <a:extLst>
                <a:ext uri="{FF2B5EF4-FFF2-40B4-BE49-F238E27FC236}">
                  <a16:creationId xmlns:a16="http://schemas.microsoft.com/office/drawing/2014/main" id="{F39CCA96-59A4-42DD-A739-5C53A456D7CC}"/>
                </a:ext>
              </a:extLst>
            </p:cNvPr>
            <p:cNvSpPr txBox="1"/>
            <p:nvPr/>
          </p:nvSpPr>
          <p:spPr>
            <a:xfrm>
              <a:off x="3941696" y="4146822"/>
              <a:ext cx="2076161"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572135" algn="l"/>
                  <a:tab pos="1704339" algn="l"/>
                </a:tabLst>
                <a:defRPr/>
              </a:pPr>
              <a:r>
                <a:rPr kumimoji="0" sz="1400" b="0" i="0" u="none" strike="noStrike" kern="1200" cap="none" spc="0" normalizeH="0" baseline="0" noProof="0">
                  <a:ln>
                    <a:noFill/>
                  </a:ln>
                  <a:solidFill>
                    <a:prstClr val="black"/>
                  </a:solidFill>
                  <a:effectLst/>
                  <a:uLnTx/>
                  <a:uFillTx/>
                  <a:latin typeface="Century Gothic"/>
                  <a:ea typeface="+mn-ea"/>
                  <a:cs typeface="Century Gothic"/>
                </a:rPr>
                <a:t>y	</a:t>
              </a:r>
              <a:r>
                <a:rPr kumimoji="0" sz="1400" b="0" i="0" u="none" strike="noStrike" kern="1200" cap="none" spc="-5" normalizeH="0" baseline="0" noProof="0">
                  <a:ln>
                    <a:noFill/>
                  </a:ln>
                  <a:solidFill>
                    <a:prstClr val="black"/>
                  </a:solidFill>
                  <a:effectLst/>
                  <a:uLnTx/>
                  <a:uFillTx/>
                  <a:latin typeface="Century Gothic"/>
                  <a:ea typeface="+mn-ea"/>
                  <a:cs typeface="Century Gothic"/>
                </a:rPr>
                <a:t>volv</a:t>
              </a:r>
              <a:r>
                <a:rPr kumimoji="0" sz="1400" b="0" i="0" u="none" strike="noStrike" kern="1200" cap="none" spc="0" normalizeH="0" baseline="0" noProof="0">
                  <a:ln>
                    <a:noFill/>
                  </a:ln>
                  <a:solidFill>
                    <a:prstClr val="black"/>
                  </a:solidFill>
                  <a:effectLst/>
                  <a:uLnTx/>
                  <a:uFillTx/>
                  <a:latin typeface="Century Gothic"/>
                  <a:ea typeface="+mn-ea"/>
                  <a:cs typeface="Century Gothic"/>
                </a:rPr>
                <a:t>er</a:t>
              </a:r>
              <a:r>
                <a:rPr kumimoji="0" sz="1400" b="0" i="0" u="none" strike="noStrike" kern="1200" cap="none" spc="-5" normalizeH="0" baseline="0" noProof="0">
                  <a:ln>
                    <a:noFill/>
                  </a:ln>
                  <a:solidFill>
                    <a:prstClr val="black"/>
                  </a:solidFill>
                  <a:effectLst/>
                  <a:uLnTx/>
                  <a:uFillTx/>
                  <a:latin typeface="Century Gothic"/>
                  <a:ea typeface="+mn-ea"/>
                  <a:cs typeface="Century Gothic"/>
                </a:rPr>
                <a:t>l</a:t>
              </a:r>
              <a:r>
                <a:rPr kumimoji="0" sz="1400" b="0" i="0" u="none" strike="noStrike" kern="1200" cap="none" spc="0" normalizeH="0" baseline="0" noProof="0">
                  <a:ln>
                    <a:noFill/>
                  </a:ln>
                  <a:solidFill>
                    <a:prstClr val="black"/>
                  </a:solidFill>
                  <a:effectLst/>
                  <a:uLnTx/>
                  <a:uFillTx/>
                  <a:latin typeface="Century Gothic"/>
                  <a:ea typeface="+mn-ea"/>
                  <a:cs typeface="Century Gothic"/>
                </a:rPr>
                <a:t>o	</a:t>
              </a:r>
              <a:r>
                <a:rPr kumimoji="0" sz="1400" b="0" i="0" u="none" strike="noStrike" kern="1200" cap="none" spc="-5" normalizeH="0" baseline="0" noProof="0">
                  <a:ln>
                    <a:noFill/>
                  </a:ln>
                  <a:solidFill>
                    <a:prstClr val="black"/>
                  </a:solidFill>
                  <a:effectLst/>
                  <a:uLnTx/>
                  <a:uFillTx/>
                  <a:latin typeface="Century Gothic"/>
                  <a:ea typeface="+mn-ea"/>
                  <a:cs typeface="Century Gothic"/>
                </a:rPr>
                <a:t>m</a:t>
              </a:r>
              <a:r>
                <a:rPr kumimoji="0" sz="1400" b="0" i="0" u="none" strike="noStrike" kern="1200" cap="none" spc="5" normalizeH="0" baseline="0" noProof="0">
                  <a:ln>
                    <a:noFill/>
                  </a:ln>
                  <a:solidFill>
                    <a:prstClr val="black"/>
                  </a:solidFill>
                  <a:effectLst/>
                  <a:uLnTx/>
                  <a:uFillTx/>
                  <a:latin typeface="Century Gothic"/>
                  <a:ea typeface="+mn-ea"/>
                  <a:cs typeface="Century Gothic"/>
                </a:rPr>
                <a:t>á</a:t>
              </a:r>
              <a:r>
                <a:rPr kumimoji="0" sz="1400" b="0" i="0" u="none" strike="noStrike" kern="1200" cap="none" spc="0" normalizeH="0" baseline="0" noProof="0">
                  <a:ln>
                    <a:noFill/>
                  </a:ln>
                  <a:solidFill>
                    <a:prstClr val="black"/>
                  </a:solidFill>
                  <a:effectLst/>
                  <a:uLnTx/>
                  <a:uFillTx/>
                  <a:latin typeface="Century Gothic"/>
                  <a:ea typeface="+mn-ea"/>
                  <a:cs typeface="Century Gothic"/>
                </a:rPr>
                <a:t>s</a:t>
              </a:r>
            </a:p>
          </p:txBody>
        </p:sp>
        <p:sp>
          <p:nvSpPr>
            <p:cNvPr id="10262" name="object 23">
              <a:extLst>
                <a:ext uri="{FF2B5EF4-FFF2-40B4-BE49-F238E27FC236}">
                  <a16:creationId xmlns:a16="http://schemas.microsoft.com/office/drawing/2014/main" id="{16D90431-AE0D-4FB5-A204-EB2C95490555}"/>
                </a:ext>
              </a:extLst>
            </p:cNvPr>
            <p:cNvSpPr txBox="1">
              <a:spLocks noChangeArrowheads="1"/>
            </p:cNvSpPr>
            <p:nvPr/>
          </p:nvSpPr>
          <p:spPr bwMode="auto">
            <a:xfrm>
              <a:off x="3941696" y="4339283"/>
              <a:ext cx="2076161" cy="427354"/>
            </a:xfrm>
            <a:prstGeom prst="rect">
              <a:avLst/>
            </a:prstGeom>
            <a:ln/>
          </p:spPr>
          <p:style>
            <a:lnRef idx="1">
              <a:schemeClr val="accent6"/>
            </a:lnRef>
            <a:fillRef idx="2">
              <a:schemeClr val="accent6"/>
            </a:fillRef>
            <a:effectRef idx="1">
              <a:schemeClr val="accent6"/>
            </a:effectRef>
            <a:fontRef idx="minor">
              <a:schemeClr val="dk1"/>
            </a:fontRef>
          </p:style>
          <p:txBody>
            <a:bodyPr lIns="0" tIns="3873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488"/>
                </a:lnSpc>
                <a:spcBef>
                  <a:spcPts val="300"/>
                </a:spcBef>
                <a:spcAft>
                  <a:spcPct val="0"/>
                </a:spcAft>
                <a:buClrTx/>
                <a:buSzTx/>
                <a:buFontTx/>
                <a:buNone/>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vulnerable a contactos  y violencia sexual.</a:t>
              </a:r>
            </a:p>
          </p:txBody>
        </p:sp>
        <p:sp>
          <p:nvSpPr>
            <p:cNvPr id="106" name="object 24">
              <a:extLst>
                <a:ext uri="{FF2B5EF4-FFF2-40B4-BE49-F238E27FC236}">
                  <a16:creationId xmlns:a16="http://schemas.microsoft.com/office/drawing/2014/main" id="{39D54D56-BDFE-4C0D-BD8B-4988B9676667}"/>
                </a:ext>
              </a:extLst>
            </p:cNvPr>
            <p:cNvSpPr txBox="1"/>
            <p:nvPr/>
          </p:nvSpPr>
          <p:spPr>
            <a:xfrm>
              <a:off x="6281548" y="3681780"/>
              <a:ext cx="259079" cy="695960"/>
            </a:xfrm>
            <a:prstGeom prst="rect">
              <a:avLst/>
            </a:prstGeom>
          </p:spPr>
          <p:style>
            <a:lnRef idx="1">
              <a:schemeClr val="accent6"/>
            </a:lnRef>
            <a:fillRef idx="2">
              <a:schemeClr val="accent6"/>
            </a:fillRef>
            <a:effectRef idx="1">
              <a:schemeClr val="accent6"/>
            </a:effectRef>
            <a:fontRef idx="minor">
              <a:schemeClr val="dk1"/>
            </a:fontRef>
          </p:style>
          <p:txBody>
            <a:bodyPr vert="vert270" lIns="0" tIns="13335" rIns="0" bIns="0">
              <a:spAutoFit/>
            </a:bodyPr>
            <a:lstStyle/>
            <a:p>
              <a:pPr marL="12700" marR="0" lvl="0" indent="0" algn="l" defTabSz="914400" rtl="0" eaLnBrk="0" fontAlgn="base" latinLnBrk="0" hangingPunct="0">
                <a:lnSpc>
                  <a:spcPct val="100000"/>
                </a:lnSpc>
                <a:spcBef>
                  <a:spcPts val="105"/>
                </a:spcBef>
                <a:spcAft>
                  <a:spcPct val="0"/>
                </a:spcAft>
                <a:buClrTx/>
                <a:buSzTx/>
                <a:buFontTx/>
                <a:buNone/>
                <a:tabLst/>
                <a:defRPr/>
              </a:pPr>
              <a:r>
                <a:rPr kumimoji="0" sz="1500" b="1" i="0" u="none" strike="noStrike" kern="1200" cap="none" spc="-5" normalizeH="0" baseline="0" noProof="0">
                  <a:ln>
                    <a:noFill/>
                  </a:ln>
                  <a:solidFill>
                    <a:prstClr val="black"/>
                  </a:solidFill>
                  <a:effectLst/>
                  <a:uLnTx/>
                  <a:uFillTx/>
                  <a:latin typeface="Century Gothic"/>
                  <a:ea typeface="+mn-ea"/>
                  <a:cs typeface="Century Gothic"/>
                </a:rPr>
                <a:t>S</a:t>
              </a:r>
              <a:r>
                <a:rPr kumimoji="0" sz="1500" b="1" i="0" u="none" strike="noStrike" kern="1200" cap="none" spc="0" normalizeH="0" baseline="0" noProof="0">
                  <a:ln>
                    <a:noFill/>
                  </a:ln>
                  <a:solidFill>
                    <a:prstClr val="black"/>
                  </a:solidFill>
                  <a:effectLst/>
                  <a:uLnTx/>
                  <a:uFillTx/>
                  <a:latin typeface="Century Gothic"/>
                  <a:ea typeface="+mn-ea"/>
                  <a:cs typeface="Century Gothic"/>
                </a:rPr>
                <a:t>e</a:t>
              </a:r>
              <a:r>
                <a:rPr kumimoji="0" sz="1500" b="1" i="0" u="none" strike="noStrike" kern="1200" cap="none" spc="-5" normalizeH="0" baseline="0" noProof="0">
                  <a:ln>
                    <a:noFill/>
                  </a:ln>
                  <a:solidFill>
                    <a:prstClr val="black"/>
                  </a:solidFill>
                  <a:effectLst/>
                  <a:uLnTx/>
                  <a:uFillTx/>
                  <a:latin typeface="Century Gothic"/>
                  <a:ea typeface="+mn-ea"/>
                  <a:cs typeface="Century Gothic"/>
                </a:rPr>
                <a:t>x</a:t>
              </a:r>
              <a:r>
                <a:rPr kumimoji="0" sz="1500" b="1" i="0" u="none" strike="noStrike" kern="1200" cap="none" spc="0" normalizeH="0" baseline="0" noProof="0">
                  <a:ln>
                    <a:noFill/>
                  </a:ln>
                  <a:solidFill>
                    <a:prstClr val="black"/>
                  </a:solidFill>
                  <a:effectLst/>
                  <a:uLnTx/>
                  <a:uFillTx/>
                  <a:latin typeface="Century Gothic"/>
                  <a:ea typeface="+mn-ea"/>
                  <a:cs typeface="Century Gothic"/>
                </a:rPr>
                <a:t>ti</a:t>
              </a:r>
              <a:r>
                <a:rPr kumimoji="0" sz="1500" b="1" i="0" u="none" strike="noStrike" kern="1200" cap="none" spc="-5" normalizeH="0" baseline="0" noProof="0">
                  <a:ln>
                    <a:noFill/>
                  </a:ln>
                  <a:solidFill>
                    <a:prstClr val="black"/>
                  </a:solidFill>
                  <a:effectLst/>
                  <a:uLnTx/>
                  <a:uFillTx/>
                  <a:latin typeface="Century Gothic"/>
                  <a:ea typeface="+mn-ea"/>
                  <a:cs typeface="Century Gothic"/>
                </a:rPr>
                <a:t>ng</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0264" name="object 25">
              <a:extLst>
                <a:ext uri="{FF2B5EF4-FFF2-40B4-BE49-F238E27FC236}">
                  <a16:creationId xmlns:a16="http://schemas.microsoft.com/office/drawing/2014/main" id="{24ED7664-D64B-4D08-AC28-F31B4E569885}"/>
                </a:ext>
              </a:extLst>
            </p:cNvPr>
            <p:cNvGrpSpPr>
              <a:grpSpLocks/>
            </p:cNvGrpSpPr>
            <p:nvPr/>
          </p:nvGrpSpPr>
          <p:grpSpPr bwMode="auto">
            <a:xfrm>
              <a:off x="6067088" y="2216150"/>
              <a:ext cx="5800090" cy="3485515"/>
              <a:chOff x="6067088" y="2216150"/>
              <a:chExt cx="5800090" cy="3485515"/>
            </a:xfrm>
          </p:grpSpPr>
          <p:sp>
            <p:nvSpPr>
              <p:cNvPr id="10278" name="object 26">
                <a:extLst>
                  <a:ext uri="{FF2B5EF4-FFF2-40B4-BE49-F238E27FC236}">
                    <a16:creationId xmlns:a16="http://schemas.microsoft.com/office/drawing/2014/main" id="{5BBE2ED5-F65D-43E8-828F-0C3A01F5EA5B}"/>
                  </a:ext>
                </a:extLst>
              </p:cNvPr>
              <p:cNvSpPr>
                <a:spLocks/>
              </p:cNvSpPr>
              <p:nvPr/>
            </p:nvSpPr>
            <p:spPr bwMode="auto">
              <a:xfrm>
                <a:off x="6073438" y="4947447"/>
                <a:ext cx="413384" cy="512445"/>
              </a:xfrm>
              <a:custGeom>
                <a:avLst/>
                <a:gdLst>
                  <a:gd name="T0" fmla="*/ 0 w 413385"/>
                  <a:gd name="T1" fmla="*/ 0 h 512445"/>
                  <a:gd name="T2" fmla="*/ 0 w 413385"/>
                  <a:gd name="T3" fmla="*/ 512117 h 512445"/>
                  <a:gd name="T4" fmla="*/ 412809 w 413385"/>
                  <a:gd name="T5" fmla="*/ 256058 h 512445"/>
                  <a:gd name="T6" fmla="*/ 0 w 413385"/>
                  <a:gd name="T7" fmla="*/ 0 h 5124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3385" h="512445">
                    <a:moveTo>
                      <a:pt x="0" y="0"/>
                    </a:moveTo>
                    <a:lnTo>
                      <a:pt x="0" y="512117"/>
                    </a:lnTo>
                    <a:lnTo>
                      <a:pt x="412810" y="256058"/>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79" name="object 27">
                <a:extLst>
                  <a:ext uri="{FF2B5EF4-FFF2-40B4-BE49-F238E27FC236}">
                    <a16:creationId xmlns:a16="http://schemas.microsoft.com/office/drawing/2014/main" id="{A0F8B9EB-4628-4DC8-A853-0C4364B7BE7C}"/>
                  </a:ext>
                </a:extLst>
              </p:cNvPr>
              <p:cNvSpPr>
                <a:spLocks/>
              </p:cNvSpPr>
              <p:nvPr/>
            </p:nvSpPr>
            <p:spPr bwMode="auto">
              <a:xfrm>
                <a:off x="6073438" y="4947447"/>
                <a:ext cx="413384" cy="512445"/>
              </a:xfrm>
              <a:custGeom>
                <a:avLst/>
                <a:gdLst>
                  <a:gd name="T0" fmla="*/ 0 w 413385"/>
                  <a:gd name="T1" fmla="*/ 0 h 512445"/>
                  <a:gd name="T2" fmla="*/ 412810 w 413385"/>
                  <a:gd name="T3" fmla="*/ 256059 h 512445"/>
                  <a:gd name="T4" fmla="*/ 0 w 413385"/>
                  <a:gd name="T5" fmla="*/ 512118 h 512445"/>
                  <a:gd name="T6" fmla="*/ 0 w 413385"/>
                  <a:gd name="T7" fmla="*/ 0 h 5124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3385" h="512445">
                    <a:moveTo>
                      <a:pt x="0" y="0"/>
                    </a:moveTo>
                    <a:lnTo>
                      <a:pt x="412811" y="256059"/>
                    </a:lnTo>
                    <a:lnTo>
                      <a:pt x="0" y="512118"/>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80" name="object 28">
                <a:extLst>
                  <a:ext uri="{FF2B5EF4-FFF2-40B4-BE49-F238E27FC236}">
                    <a16:creationId xmlns:a16="http://schemas.microsoft.com/office/drawing/2014/main" id="{C2B77E72-B4ED-431B-81D7-6169978078DE}"/>
                  </a:ext>
                </a:extLst>
              </p:cNvPr>
              <p:cNvSpPr>
                <a:spLocks/>
              </p:cNvSpPr>
              <p:nvPr/>
            </p:nvSpPr>
            <p:spPr bwMode="auto">
              <a:xfrm>
                <a:off x="9114485" y="2216150"/>
                <a:ext cx="2752090" cy="3485515"/>
              </a:xfrm>
              <a:custGeom>
                <a:avLst/>
                <a:gdLst>
                  <a:gd name="T0" fmla="*/ 2614472 w 2752090"/>
                  <a:gd name="T1" fmla="*/ 0 h 3485515"/>
                  <a:gd name="T2" fmla="*/ 137605 w 2752090"/>
                  <a:gd name="T3" fmla="*/ 0 h 3485515"/>
                  <a:gd name="T4" fmla="*/ 94111 w 2752090"/>
                  <a:gd name="T5" fmla="*/ 7015 h 3485515"/>
                  <a:gd name="T6" fmla="*/ 56337 w 2752090"/>
                  <a:gd name="T7" fmla="*/ 26549 h 3485515"/>
                  <a:gd name="T8" fmla="*/ 26549 w 2752090"/>
                  <a:gd name="T9" fmla="*/ 56337 h 3485515"/>
                  <a:gd name="T10" fmla="*/ 7015 w 2752090"/>
                  <a:gd name="T11" fmla="*/ 94111 h 3485515"/>
                  <a:gd name="T12" fmla="*/ 0 w 2752090"/>
                  <a:gd name="T13" fmla="*/ 137605 h 3485515"/>
                  <a:gd name="T14" fmla="*/ 0 w 2752090"/>
                  <a:gd name="T15" fmla="*/ 3347793 h 3485515"/>
                  <a:gd name="T16" fmla="*/ 7015 w 2752090"/>
                  <a:gd name="T17" fmla="*/ 3391287 h 3485515"/>
                  <a:gd name="T18" fmla="*/ 26549 w 2752090"/>
                  <a:gd name="T19" fmla="*/ 3429061 h 3485515"/>
                  <a:gd name="T20" fmla="*/ 56337 w 2752090"/>
                  <a:gd name="T21" fmla="*/ 3458848 h 3485515"/>
                  <a:gd name="T22" fmla="*/ 94111 w 2752090"/>
                  <a:gd name="T23" fmla="*/ 3478383 h 3485515"/>
                  <a:gd name="T24" fmla="*/ 137605 w 2752090"/>
                  <a:gd name="T25" fmla="*/ 3485398 h 3485515"/>
                  <a:gd name="T26" fmla="*/ 2614472 w 2752090"/>
                  <a:gd name="T27" fmla="*/ 3485398 h 3485515"/>
                  <a:gd name="T28" fmla="*/ 2657966 w 2752090"/>
                  <a:gd name="T29" fmla="*/ 3478383 h 3485515"/>
                  <a:gd name="T30" fmla="*/ 2695740 w 2752090"/>
                  <a:gd name="T31" fmla="*/ 3458848 h 3485515"/>
                  <a:gd name="T32" fmla="*/ 2725527 w 2752090"/>
                  <a:gd name="T33" fmla="*/ 3429061 h 3485515"/>
                  <a:gd name="T34" fmla="*/ 2745062 w 2752090"/>
                  <a:gd name="T35" fmla="*/ 3391287 h 3485515"/>
                  <a:gd name="T36" fmla="*/ 2752077 w 2752090"/>
                  <a:gd name="T37" fmla="*/ 3347793 h 3485515"/>
                  <a:gd name="T38" fmla="*/ 2752077 w 2752090"/>
                  <a:gd name="T39" fmla="*/ 137605 h 3485515"/>
                  <a:gd name="T40" fmla="*/ 2745062 w 2752090"/>
                  <a:gd name="T41" fmla="*/ 94111 h 3485515"/>
                  <a:gd name="T42" fmla="*/ 2725527 w 2752090"/>
                  <a:gd name="T43" fmla="*/ 56337 h 3485515"/>
                  <a:gd name="T44" fmla="*/ 2695740 w 2752090"/>
                  <a:gd name="T45" fmla="*/ 26549 h 3485515"/>
                  <a:gd name="T46" fmla="*/ 2657966 w 2752090"/>
                  <a:gd name="T47" fmla="*/ 7015 h 3485515"/>
                  <a:gd name="T48" fmla="*/ 2614472 w 2752090"/>
                  <a:gd name="T49" fmla="*/ 0 h 348551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752090" h="3485515">
                    <a:moveTo>
                      <a:pt x="2614472" y="0"/>
                    </a:moveTo>
                    <a:lnTo>
                      <a:pt x="137605" y="0"/>
                    </a:lnTo>
                    <a:lnTo>
                      <a:pt x="94111" y="7015"/>
                    </a:lnTo>
                    <a:lnTo>
                      <a:pt x="56337" y="26549"/>
                    </a:lnTo>
                    <a:lnTo>
                      <a:pt x="26549" y="56337"/>
                    </a:lnTo>
                    <a:lnTo>
                      <a:pt x="7015" y="94111"/>
                    </a:lnTo>
                    <a:lnTo>
                      <a:pt x="0" y="137605"/>
                    </a:lnTo>
                    <a:lnTo>
                      <a:pt x="0" y="3347793"/>
                    </a:lnTo>
                    <a:lnTo>
                      <a:pt x="7015" y="3391287"/>
                    </a:lnTo>
                    <a:lnTo>
                      <a:pt x="26549" y="3429061"/>
                    </a:lnTo>
                    <a:lnTo>
                      <a:pt x="56337" y="3458848"/>
                    </a:lnTo>
                    <a:lnTo>
                      <a:pt x="94111" y="3478383"/>
                    </a:lnTo>
                    <a:lnTo>
                      <a:pt x="137605" y="3485398"/>
                    </a:lnTo>
                    <a:lnTo>
                      <a:pt x="2614472" y="3485398"/>
                    </a:lnTo>
                    <a:lnTo>
                      <a:pt x="2657966" y="3478383"/>
                    </a:lnTo>
                    <a:lnTo>
                      <a:pt x="2695740" y="3458848"/>
                    </a:lnTo>
                    <a:lnTo>
                      <a:pt x="2725527" y="3429061"/>
                    </a:lnTo>
                    <a:lnTo>
                      <a:pt x="2745062" y="3391287"/>
                    </a:lnTo>
                    <a:lnTo>
                      <a:pt x="2752077" y="3347793"/>
                    </a:lnTo>
                    <a:lnTo>
                      <a:pt x="2752077" y="137605"/>
                    </a:lnTo>
                    <a:lnTo>
                      <a:pt x="2745062" y="94111"/>
                    </a:lnTo>
                    <a:lnTo>
                      <a:pt x="2725527" y="56337"/>
                    </a:lnTo>
                    <a:lnTo>
                      <a:pt x="2695740" y="26549"/>
                    </a:lnTo>
                    <a:lnTo>
                      <a:pt x="2657966" y="7015"/>
                    </a:lnTo>
                    <a:lnTo>
                      <a:pt x="2614472"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11" name="object 29">
              <a:extLst>
                <a:ext uri="{FF2B5EF4-FFF2-40B4-BE49-F238E27FC236}">
                  <a16:creationId xmlns:a16="http://schemas.microsoft.com/office/drawing/2014/main" id="{F793C147-9BB2-40A8-9D9E-CE06AE278451}"/>
                </a:ext>
              </a:extLst>
            </p:cNvPr>
            <p:cNvSpPr txBox="1"/>
            <p:nvPr/>
          </p:nvSpPr>
          <p:spPr>
            <a:xfrm>
              <a:off x="6742279" y="3357277"/>
              <a:ext cx="2074620"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694690" algn="l"/>
                  <a:tab pos="1163320"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Envío	</a:t>
              </a:r>
              <a:r>
                <a:rPr kumimoji="0" sz="1400" b="0" i="0" u="none" strike="noStrike" kern="1200" cap="none" spc="0" normalizeH="0" baseline="0" noProof="0">
                  <a:ln>
                    <a:noFill/>
                  </a:ln>
                  <a:solidFill>
                    <a:prstClr val="black"/>
                  </a:solidFill>
                  <a:effectLst/>
                  <a:uLnTx/>
                  <a:uFillTx/>
                  <a:latin typeface="Century Gothic"/>
                  <a:ea typeface="+mn-ea"/>
                  <a:cs typeface="Century Gothic"/>
                </a:rPr>
                <a:t>de	</a:t>
              </a:r>
              <a:r>
                <a:rPr kumimoji="0" sz="1400" b="0" i="0" u="none" strike="noStrike" kern="1200" cap="none" spc="-10" normalizeH="0" baseline="0" noProof="0">
                  <a:ln>
                    <a:noFill/>
                  </a:ln>
                  <a:solidFill>
                    <a:prstClr val="black"/>
                  </a:solidFill>
                  <a:effectLst/>
                  <a:uLnTx/>
                  <a:uFillTx/>
                  <a:latin typeface="Century Gothic"/>
                  <a:ea typeface="+mn-ea"/>
                  <a:cs typeface="Century Gothic"/>
                </a:rPr>
                <a:t>imágenes,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0266" name="object 30">
              <a:extLst>
                <a:ext uri="{FF2B5EF4-FFF2-40B4-BE49-F238E27FC236}">
                  <a16:creationId xmlns:a16="http://schemas.microsoft.com/office/drawing/2014/main" id="{DE93AEA8-D6DB-4B99-981F-16CD9D0A8655}"/>
                </a:ext>
              </a:extLst>
            </p:cNvPr>
            <p:cNvSpPr txBox="1">
              <a:spLocks noChangeArrowheads="1"/>
            </p:cNvSpPr>
            <p:nvPr/>
          </p:nvSpPr>
          <p:spPr bwMode="auto">
            <a:xfrm>
              <a:off x="6742279" y="3549738"/>
              <a:ext cx="2074620" cy="821369"/>
            </a:xfrm>
            <a:prstGeom prst="rect">
              <a:avLst/>
            </a:prstGeom>
            <a:ln/>
          </p:spPr>
          <p:style>
            <a:lnRef idx="1">
              <a:schemeClr val="accent6"/>
            </a:lnRef>
            <a:fillRef idx="2">
              <a:schemeClr val="accent6"/>
            </a:fillRef>
            <a:effectRef idx="1">
              <a:schemeClr val="accent6"/>
            </a:effectRef>
            <a:fontRef idx="minor">
              <a:schemeClr val="dk1"/>
            </a:fontRef>
          </p:style>
          <p:txBody>
            <a:bodyPr lIns="0" tIns="3175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1000"/>
                </a:lnSpc>
                <a:spcBef>
                  <a:spcPts val="250"/>
                </a:spcBef>
                <a:spcAft>
                  <a:spcPct val="0"/>
                </a:spcAft>
                <a:buClrTx/>
                <a:buSzTx/>
                <a:buFontTx/>
                <a:buNone/>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textos, áudios, videos  de naturaleza sexual  provocativa, sugestiva  o explícita, a través de</a:t>
              </a:r>
            </a:p>
          </p:txBody>
        </p:sp>
        <p:sp>
          <p:nvSpPr>
            <p:cNvPr id="113" name="object 31">
              <a:extLst>
                <a:ext uri="{FF2B5EF4-FFF2-40B4-BE49-F238E27FC236}">
                  <a16:creationId xmlns:a16="http://schemas.microsoft.com/office/drawing/2014/main" id="{60F64EB1-A6FC-4970-85D4-E4A78E608224}"/>
                </a:ext>
              </a:extLst>
            </p:cNvPr>
            <p:cNvSpPr txBox="1"/>
            <p:nvPr/>
          </p:nvSpPr>
          <p:spPr>
            <a:xfrm>
              <a:off x="6742279" y="4324128"/>
              <a:ext cx="2074620" cy="237925"/>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1160145" algn="l"/>
                  <a:tab pos="1647189" algn="l"/>
                </a:tabLst>
                <a:defRPr/>
              </a:pPr>
              <a:r>
                <a:rPr kumimoji="0" sz="1400" b="0" i="0" u="none" strike="noStrike" kern="1200" cap="none" spc="-10" normalizeH="0" baseline="0" noProof="0">
                  <a:ln>
                    <a:noFill/>
                  </a:ln>
                  <a:solidFill>
                    <a:prstClr val="black"/>
                  </a:solidFill>
                  <a:effectLst/>
                  <a:uLnTx/>
                  <a:uFillTx/>
                  <a:latin typeface="Century Gothic"/>
                  <a:ea typeface="+mn-ea"/>
                  <a:cs typeface="Century Gothic"/>
                </a:rPr>
                <a:t>c</a:t>
              </a:r>
              <a:r>
                <a:rPr kumimoji="0" sz="1400" b="0" i="0" u="none" strike="noStrike" kern="1200" cap="none" spc="0" normalizeH="0" baseline="0" noProof="0">
                  <a:ln>
                    <a:noFill/>
                  </a:ln>
                  <a:solidFill>
                    <a:prstClr val="black"/>
                  </a:solidFill>
                  <a:effectLst/>
                  <a:uLnTx/>
                  <a:uFillTx/>
                  <a:latin typeface="Century Gothic"/>
                  <a:ea typeface="+mn-ea"/>
                  <a:cs typeface="Century Gothic"/>
                </a:rPr>
                <a:t>e</a:t>
              </a:r>
              <a:r>
                <a:rPr kumimoji="0" sz="1400" b="0" i="0" u="none" strike="noStrike" kern="1200" cap="none" spc="-10" normalizeH="0" baseline="0" noProof="0">
                  <a:ln>
                    <a:noFill/>
                  </a:ln>
                  <a:solidFill>
                    <a:prstClr val="black"/>
                  </a:solidFill>
                  <a:effectLst/>
                  <a:uLnTx/>
                  <a:uFillTx/>
                  <a:latin typeface="Century Gothic"/>
                  <a:ea typeface="+mn-ea"/>
                  <a:cs typeface="Century Gothic"/>
                </a:rPr>
                <a:t>l</a:t>
              </a:r>
              <a:r>
                <a:rPr kumimoji="0" sz="1400" b="0" i="0" u="none" strike="noStrike" kern="1200" cap="none" spc="-5" normalizeH="0" baseline="0" noProof="0">
                  <a:ln>
                    <a:noFill/>
                  </a:ln>
                  <a:solidFill>
                    <a:prstClr val="black"/>
                  </a:solidFill>
                  <a:effectLst/>
                  <a:uLnTx/>
                  <a:uFillTx/>
                  <a:latin typeface="Century Gothic"/>
                  <a:ea typeface="+mn-ea"/>
                  <a:cs typeface="Century Gothic"/>
                </a:rPr>
                <a:t>u</a:t>
              </a:r>
              <a:r>
                <a:rPr kumimoji="0" sz="1400" b="0" i="0" u="none" strike="noStrike" kern="1200" cap="none" spc="-10" normalizeH="0" baseline="0" noProof="0">
                  <a:ln>
                    <a:noFill/>
                  </a:ln>
                  <a:solidFill>
                    <a:prstClr val="black"/>
                  </a:solidFill>
                  <a:effectLst/>
                  <a:uLnTx/>
                  <a:uFillTx/>
                  <a:latin typeface="Century Gothic"/>
                  <a:ea typeface="+mn-ea"/>
                  <a:cs typeface="Century Gothic"/>
                </a:rPr>
                <a:t>l</a:t>
              </a:r>
              <a:r>
                <a:rPr kumimoji="0" sz="1400" b="0" i="0" u="none" strike="noStrike" kern="1200" cap="none" spc="5" normalizeH="0" baseline="0" noProof="0">
                  <a:ln>
                    <a:noFill/>
                  </a:ln>
                  <a:solidFill>
                    <a:prstClr val="black"/>
                  </a:solidFill>
                  <a:effectLst/>
                  <a:uLnTx/>
                  <a:uFillTx/>
                  <a:latin typeface="Century Gothic"/>
                  <a:ea typeface="+mn-ea"/>
                  <a:cs typeface="Century Gothic"/>
                </a:rPr>
                <a:t>a</a:t>
              </a:r>
              <a:r>
                <a:rPr kumimoji="0" sz="1400" b="0" i="0" u="none" strike="noStrike" kern="1200" cap="none" spc="0" normalizeH="0" baseline="0" noProof="0">
                  <a:ln>
                    <a:noFill/>
                  </a:ln>
                  <a:solidFill>
                    <a:prstClr val="black"/>
                  </a:solidFill>
                  <a:effectLst/>
                  <a:uLnTx/>
                  <a:uFillTx/>
                  <a:latin typeface="Century Gothic"/>
                  <a:ea typeface="+mn-ea"/>
                  <a:cs typeface="Century Gothic"/>
                </a:rPr>
                <a:t>res	u	</a:t>
              </a:r>
              <a:r>
                <a:rPr kumimoji="0" sz="1400" b="0" i="0" u="none" strike="noStrike" kern="1200" cap="none" spc="-5" normalizeH="0" baseline="0" noProof="0">
                  <a:ln>
                    <a:noFill/>
                  </a:ln>
                  <a:solidFill>
                    <a:prstClr val="black"/>
                  </a:solidFill>
                  <a:effectLst/>
                  <a:uLnTx/>
                  <a:uFillTx/>
                  <a:latin typeface="Century Gothic"/>
                  <a:ea typeface="+mn-ea"/>
                  <a:cs typeface="Century Gothic"/>
                </a:rPr>
                <a:t>o</a:t>
              </a:r>
              <a:r>
                <a:rPr kumimoji="0" sz="1400" b="0" i="0" u="none" strike="noStrike" kern="1200" cap="none" spc="0" normalizeH="0" baseline="0" noProof="0">
                  <a:ln>
                    <a:noFill/>
                  </a:ln>
                  <a:solidFill>
                    <a:prstClr val="black"/>
                  </a:solidFill>
                  <a:effectLst/>
                  <a:uLnTx/>
                  <a:uFillTx/>
                  <a:latin typeface="Century Gothic"/>
                  <a:ea typeface="+mn-ea"/>
                  <a:cs typeface="Century Gothic"/>
                </a:rPr>
                <a:t>tr</a:t>
              </a:r>
              <a:r>
                <a:rPr kumimoji="0" sz="1400" b="0" i="0" u="none" strike="noStrike" kern="1200" cap="none" spc="-5" normalizeH="0" baseline="0" noProof="0">
                  <a:ln>
                    <a:noFill/>
                  </a:ln>
                  <a:solidFill>
                    <a:prstClr val="black"/>
                  </a:solidFill>
                  <a:effectLst/>
                  <a:uLnTx/>
                  <a:uFillTx/>
                  <a:latin typeface="Century Gothic"/>
                  <a:ea typeface="+mn-ea"/>
                  <a:cs typeface="Century Gothic"/>
                </a:rPr>
                <a:t>os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14" name="object 32">
              <a:extLst>
                <a:ext uri="{FF2B5EF4-FFF2-40B4-BE49-F238E27FC236}">
                  <a16:creationId xmlns:a16="http://schemas.microsoft.com/office/drawing/2014/main" id="{F04F1953-0213-41C9-9F26-0A3BA413BDF4}"/>
                </a:ext>
              </a:extLst>
            </p:cNvPr>
            <p:cNvSpPr txBox="1"/>
            <p:nvPr/>
          </p:nvSpPr>
          <p:spPr>
            <a:xfrm>
              <a:off x="6742279" y="4512043"/>
              <a:ext cx="1778686"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10" normalizeH="0" baseline="0" noProof="0">
                  <a:ln>
                    <a:noFill/>
                  </a:ln>
                  <a:solidFill>
                    <a:prstClr val="black"/>
                  </a:solidFill>
                  <a:effectLst/>
                  <a:uLnTx/>
                  <a:uFillTx/>
                  <a:latin typeface="Century Gothic"/>
                  <a:ea typeface="+mn-ea"/>
                  <a:cs typeface="Century Gothic"/>
                </a:rPr>
                <a:t>dispositivos</a:t>
              </a:r>
              <a:r>
                <a:rPr kumimoji="0" sz="1400" b="0" i="0" u="none" strike="noStrike" kern="1200" cap="none" spc="-30" normalizeH="0" baseline="0" noProof="0">
                  <a:ln>
                    <a:noFill/>
                  </a:ln>
                  <a:solidFill>
                    <a:prstClr val="black"/>
                  </a:solidFill>
                  <a:effectLst/>
                  <a:uLnTx/>
                  <a:uFillTx/>
                  <a:latin typeface="Century Gothic"/>
                  <a:ea typeface="+mn-ea"/>
                  <a:cs typeface="Century Gothic"/>
                </a:rPr>
                <a:t> </a:t>
              </a:r>
              <a:r>
                <a:rPr kumimoji="0" sz="1400" b="0" i="0" u="none" strike="noStrike" kern="1200" cap="none" spc="-5" normalizeH="0" baseline="0" noProof="0">
                  <a:ln>
                    <a:noFill/>
                  </a:ln>
                  <a:solidFill>
                    <a:prstClr val="black"/>
                  </a:solidFill>
                  <a:effectLst/>
                  <a:uLnTx/>
                  <a:uFillTx/>
                  <a:latin typeface="Century Gothic"/>
                  <a:ea typeface="+mn-ea"/>
                  <a:cs typeface="Century Gothic"/>
                </a:rPr>
                <a:t>digitales.</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15" name="object 33">
              <a:extLst>
                <a:ext uri="{FF2B5EF4-FFF2-40B4-BE49-F238E27FC236}">
                  <a16:creationId xmlns:a16="http://schemas.microsoft.com/office/drawing/2014/main" id="{4F505DC2-15CF-4C12-8C63-755521865FE4}"/>
                </a:ext>
              </a:extLst>
            </p:cNvPr>
            <p:cNvSpPr txBox="1"/>
            <p:nvPr/>
          </p:nvSpPr>
          <p:spPr>
            <a:xfrm>
              <a:off x="9226271" y="3503810"/>
              <a:ext cx="259079" cy="959485"/>
            </a:xfrm>
            <a:prstGeom prst="rect">
              <a:avLst/>
            </a:prstGeom>
          </p:spPr>
          <p:style>
            <a:lnRef idx="1">
              <a:schemeClr val="accent6"/>
            </a:lnRef>
            <a:fillRef idx="2">
              <a:schemeClr val="accent6"/>
            </a:fillRef>
            <a:effectRef idx="1">
              <a:schemeClr val="accent6"/>
            </a:effectRef>
            <a:fontRef idx="minor">
              <a:schemeClr val="dk1"/>
            </a:fontRef>
          </p:style>
          <p:txBody>
            <a:bodyPr vert="vert270" lIns="0" tIns="13335" rIns="0" bIns="0">
              <a:spAutoFit/>
            </a:bodyPr>
            <a:lstStyle/>
            <a:p>
              <a:pPr marL="12700" marR="0" lvl="0" indent="0" algn="l" defTabSz="914400" rtl="0" eaLnBrk="0" fontAlgn="base" latinLnBrk="0" hangingPunct="0">
                <a:lnSpc>
                  <a:spcPct val="100000"/>
                </a:lnSpc>
                <a:spcBef>
                  <a:spcPts val="105"/>
                </a:spcBef>
                <a:spcAft>
                  <a:spcPct val="0"/>
                </a:spcAft>
                <a:buClrTx/>
                <a:buSzTx/>
                <a:buFontTx/>
                <a:buNone/>
                <a:tabLst/>
                <a:defRPr/>
              </a:pPr>
              <a:r>
                <a:rPr kumimoji="0" sz="1500" b="1" i="0" u="none" strike="noStrike" kern="1200" cap="none" spc="-5" normalizeH="0" baseline="0" noProof="0">
                  <a:ln>
                    <a:noFill/>
                  </a:ln>
                  <a:solidFill>
                    <a:prstClr val="black"/>
                  </a:solidFill>
                  <a:effectLst/>
                  <a:uLnTx/>
                  <a:uFillTx/>
                  <a:latin typeface="Century Gothic"/>
                  <a:ea typeface="+mn-ea"/>
                  <a:cs typeface="Century Gothic"/>
                </a:rPr>
                <a:t>Sextorsión</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0270" name="object 34">
              <a:extLst>
                <a:ext uri="{FF2B5EF4-FFF2-40B4-BE49-F238E27FC236}">
                  <a16:creationId xmlns:a16="http://schemas.microsoft.com/office/drawing/2014/main" id="{05696DA7-88CE-4286-BD6B-028C07BD602A}"/>
                </a:ext>
              </a:extLst>
            </p:cNvPr>
            <p:cNvGrpSpPr>
              <a:grpSpLocks/>
            </p:cNvGrpSpPr>
            <p:nvPr/>
          </p:nvGrpSpPr>
          <p:grpSpPr bwMode="auto">
            <a:xfrm>
              <a:off x="8915489" y="4941097"/>
              <a:ext cx="426084" cy="525145"/>
              <a:chOff x="8915489" y="4941097"/>
              <a:chExt cx="426084" cy="525145"/>
            </a:xfrm>
          </p:grpSpPr>
          <p:sp>
            <p:nvSpPr>
              <p:cNvPr id="10276" name="object 35">
                <a:extLst>
                  <a:ext uri="{FF2B5EF4-FFF2-40B4-BE49-F238E27FC236}">
                    <a16:creationId xmlns:a16="http://schemas.microsoft.com/office/drawing/2014/main" id="{7DC7D1B2-8CCC-4BF8-ADF8-42D34509CC04}"/>
                  </a:ext>
                </a:extLst>
              </p:cNvPr>
              <p:cNvSpPr>
                <a:spLocks/>
              </p:cNvSpPr>
              <p:nvPr/>
            </p:nvSpPr>
            <p:spPr bwMode="auto">
              <a:xfrm>
                <a:off x="8921839" y="4947447"/>
                <a:ext cx="413384" cy="512445"/>
              </a:xfrm>
              <a:custGeom>
                <a:avLst/>
                <a:gdLst>
                  <a:gd name="T0" fmla="*/ 0 w 413384"/>
                  <a:gd name="T1" fmla="*/ 0 h 512445"/>
                  <a:gd name="T2" fmla="*/ 0 w 413384"/>
                  <a:gd name="T3" fmla="*/ 512117 h 512445"/>
                  <a:gd name="T4" fmla="*/ 412810 w 413384"/>
                  <a:gd name="T5" fmla="*/ 256058 h 512445"/>
                  <a:gd name="T6" fmla="*/ 0 w 413384"/>
                  <a:gd name="T7" fmla="*/ 0 h 5124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3384" h="512445">
                    <a:moveTo>
                      <a:pt x="0" y="0"/>
                    </a:moveTo>
                    <a:lnTo>
                      <a:pt x="0" y="512117"/>
                    </a:lnTo>
                    <a:lnTo>
                      <a:pt x="412810" y="256058"/>
                    </a:lnTo>
                    <a:lnTo>
                      <a:pt x="0"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0277" name="object 36">
                <a:extLst>
                  <a:ext uri="{FF2B5EF4-FFF2-40B4-BE49-F238E27FC236}">
                    <a16:creationId xmlns:a16="http://schemas.microsoft.com/office/drawing/2014/main" id="{0BAA448E-3C69-47B8-8B9F-8B25D056117B}"/>
                  </a:ext>
                </a:extLst>
              </p:cNvPr>
              <p:cNvSpPr>
                <a:spLocks/>
              </p:cNvSpPr>
              <p:nvPr/>
            </p:nvSpPr>
            <p:spPr bwMode="auto">
              <a:xfrm>
                <a:off x="8921839" y="4947447"/>
                <a:ext cx="413384" cy="512445"/>
              </a:xfrm>
              <a:custGeom>
                <a:avLst/>
                <a:gdLst>
                  <a:gd name="T0" fmla="*/ 0 w 413384"/>
                  <a:gd name="T1" fmla="*/ 0 h 512445"/>
                  <a:gd name="T2" fmla="*/ 412811 w 413384"/>
                  <a:gd name="T3" fmla="*/ 256059 h 512445"/>
                  <a:gd name="T4" fmla="*/ 0 w 413384"/>
                  <a:gd name="T5" fmla="*/ 512118 h 512445"/>
                  <a:gd name="T6" fmla="*/ 0 w 413384"/>
                  <a:gd name="T7" fmla="*/ 0 h 5124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13384" h="512445">
                    <a:moveTo>
                      <a:pt x="0" y="0"/>
                    </a:moveTo>
                    <a:lnTo>
                      <a:pt x="412811" y="256059"/>
                    </a:lnTo>
                    <a:lnTo>
                      <a:pt x="0" y="512118"/>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19" name="object 37">
              <a:extLst>
                <a:ext uri="{FF2B5EF4-FFF2-40B4-BE49-F238E27FC236}">
                  <a16:creationId xmlns:a16="http://schemas.microsoft.com/office/drawing/2014/main" id="{086173A0-E793-4FDB-9232-F13374C0D434}"/>
                </a:ext>
              </a:extLst>
            </p:cNvPr>
            <p:cNvSpPr txBox="1"/>
            <p:nvPr/>
          </p:nvSpPr>
          <p:spPr>
            <a:xfrm>
              <a:off x="9652297" y="2926891"/>
              <a:ext cx="2076162"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1162685" algn="l"/>
                  <a:tab pos="1837689"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E</a:t>
              </a:r>
              <a:r>
                <a:rPr kumimoji="0" sz="1400" b="0" i="0" u="none" strike="noStrike" kern="1200" cap="none" spc="0" normalizeH="0" baseline="0" noProof="0">
                  <a:ln>
                    <a:noFill/>
                  </a:ln>
                  <a:solidFill>
                    <a:prstClr val="black"/>
                  </a:solidFill>
                  <a:effectLst/>
                  <a:uLnTx/>
                  <a:uFillTx/>
                  <a:latin typeface="Century Gothic"/>
                  <a:ea typeface="+mn-ea"/>
                  <a:cs typeface="Century Gothic"/>
                </a:rPr>
                <a:t>x</a:t>
              </a:r>
              <a:r>
                <a:rPr kumimoji="0" sz="1400" b="0" i="0" u="none" strike="noStrike" kern="1200" cap="none" spc="-5" normalizeH="0" baseline="0" noProof="0">
                  <a:ln>
                    <a:noFill/>
                  </a:ln>
                  <a:solidFill>
                    <a:prstClr val="black"/>
                  </a:solidFill>
                  <a:effectLst/>
                  <a:uLnTx/>
                  <a:uFillTx/>
                  <a:latin typeface="Century Gothic"/>
                  <a:ea typeface="+mn-ea"/>
                  <a:cs typeface="Century Gothic"/>
                </a:rPr>
                <a:t>plo</a:t>
              </a:r>
              <a:r>
                <a:rPr kumimoji="0" sz="1400" b="0" i="0" u="none" strike="noStrike" kern="1200" cap="none" spc="0" normalizeH="0" baseline="0" noProof="0">
                  <a:ln>
                    <a:noFill/>
                  </a:ln>
                  <a:solidFill>
                    <a:prstClr val="black"/>
                  </a:solidFill>
                  <a:effectLst/>
                  <a:uLnTx/>
                  <a:uFillTx/>
                  <a:latin typeface="Century Gothic"/>
                  <a:ea typeface="+mn-ea"/>
                  <a:cs typeface="Century Gothic"/>
                </a:rPr>
                <a:t>t</a:t>
              </a:r>
              <a:r>
                <a:rPr kumimoji="0" sz="1400" b="0" i="0" u="none" strike="noStrike" kern="1200" cap="none" spc="5" normalizeH="0" baseline="0" noProof="0">
                  <a:ln>
                    <a:noFill/>
                  </a:ln>
                  <a:solidFill>
                    <a:prstClr val="black"/>
                  </a:solidFill>
                  <a:effectLst/>
                  <a:uLnTx/>
                  <a:uFillTx/>
                  <a:latin typeface="Century Gothic"/>
                  <a:ea typeface="+mn-ea"/>
                  <a:cs typeface="Century Gothic"/>
                </a:rPr>
                <a:t>a</a:t>
              </a:r>
              <a:r>
                <a:rPr kumimoji="0" sz="1400" b="0" i="0" u="none" strike="noStrike" kern="1200" cap="none" spc="-10" normalizeH="0" baseline="0" noProof="0">
                  <a:ln>
                    <a:noFill/>
                  </a:ln>
                  <a:solidFill>
                    <a:prstClr val="black"/>
                  </a:solidFill>
                  <a:effectLst/>
                  <a:uLnTx/>
                  <a:uFillTx/>
                  <a:latin typeface="Century Gothic"/>
                  <a:ea typeface="+mn-ea"/>
                  <a:cs typeface="Century Gothic"/>
                </a:rPr>
                <a:t>c</a:t>
              </a:r>
              <a:r>
                <a:rPr kumimoji="0" sz="1400" b="0" i="0" u="none" strike="noStrike" kern="1200" cap="none" spc="-5" normalizeH="0" baseline="0" noProof="0">
                  <a:ln>
                    <a:noFill/>
                  </a:ln>
                  <a:solidFill>
                    <a:prstClr val="black"/>
                  </a:solidFill>
                  <a:effectLst/>
                  <a:uLnTx/>
                  <a:uFillTx/>
                  <a:latin typeface="Century Gothic"/>
                  <a:ea typeface="+mn-ea"/>
                  <a:cs typeface="Century Gothic"/>
                </a:rPr>
                <a:t>ió</a:t>
              </a:r>
              <a:r>
                <a:rPr kumimoji="0" sz="1400" b="0" i="0" u="none" strike="noStrike" kern="1200" cap="none" spc="0" normalizeH="0" baseline="0" noProof="0">
                  <a:ln>
                    <a:noFill/>
                  </a:ln>
                  <a:solidFill>
                    <a:prstClr val="black"/>
                  </a:solidFill>
                  <a:effectLst/>
                  <a:uLnTx/>
                  <a:uFillTx/>
                  <a:latin typeface="Century Gothic"/>
                  <a:ea typeface="+mn-ea"/>
                  <a:cs typeface="Century Gothic"/>
                </a:rPr>
                <a:t>n	</a:t>
              </a:r>
              <a:r>
                <a:rPr kumimoji="0" sz="1400" b="0" i="0" u="none" strike="noStrike" kern="1200" cap="none" spc="-10" normalizeH="0" baseline="0" noProof="0">
                  <a:ln>
                    <a:noFill/>
                  </a:ln>
                  <a:solidFill>
                    <a:prstClr val="black"/>
                  </a:solidFill>
                  <a:effectLst/>
                  <a:uLnTx/>
                  <a:uFillTx/>
                  <a:latin typeface="Century Gothic"/>
                  <a:ea typeface="+mn-ea"/>
                  <a:cs typeface="Century Gothic"/>
                </a:rPr>
                <a:t>s</a:t>
              </a:r>
              <a:r>
                <a:rPr kumimoji="0" sz="1400" b="0" i="0" u="none" strike="noStrike" kern="1200" cap="none" spc="0" normalizeH="0" baseline="0" noProof="0">
                  <a:ln>
                    <a:noFill/>
                  </a:ln>
                  <a:solidFill>
                    <a:prstClr val="black"/>
                  </a:solidFill>
                  <a:effectLst/>
                  <a:uLnTx/>
                  <a:uFillTx/>
                  <a:latin typeface="Century Gothic"/>
                  <a:ea typeface="+mn-ea"/>
                  <a:cs typeface="Century Gothic"/>
                </a:rPr>
                <a:t>ex</a:t>
              </a:r>
              <a:r>
                <a:rPr kumimoji="0" sz="1400" b="0" i="0" u="none" strike="noStrike" kern="1200" cap="none" spc="-5" normalizeH="0" baseline="0" noProof="0">
                  <a:ln>
                    <a:noFill/>
                  </a:ln>
                  <a:solidFill>
                    <a:prstClr val="black"/>
                  </a:solidFill>
                  <a:effectLst/>
                  <a:uLnTx/>
                  <a:uFillTx/>
                  <a:latin typeface="Century Gothic"/>
                  <a:ea typeface="+mn-ea"/>
                  <a:cs typeface="Century Gothic"/>
                </a:rPr>
                <a:t>u</a:t>
              </a:r>
              <a:r>
                <a:rPr kumimoji="0" sz="1400" b="0" i="0" u="none" strike="noStrike" kern="1200" cap="none" spc="-10" normalizeH="0" baseline="0" noProof="0">
                  <a:ln>
                    <a:noFill/>
                  </a:ln>
                  <a:solidFill>
                    <a:prstClr val="black"/>
                  </a:solidFill>
                  <a:effectLst/>
                  <a:uLnTx/>
                  <a:uFillTx/>
                  <a:latin typeface="Century Gothic"/>
                  <a:ea typeface="+mn-ea"/>
                  <a:cs typeface="Century Gothic"/>
                </a:rPr>
                <a:t>a</a:t>
              </a:r>
              <a:r>
                <a:rPr kumimoji="0" sz="1400" b="0" i="0" u="none" strike="noStrike" kern="1200" cap="none" spc="0" normalizeH="0" baseline="0" noProof="0">
                  <a:ln>
                    <a:noFill/>
                  </a:ln>
                  <a:solidFill>
                    <a:prstClr val="black"/>
                  </a:solidFill>
                  <a:effectLst/>
                  <a:uLnTx/>
                  <a:uFillTx/>
                  <a:latin typeface="Century Gothic"/>
                  <a:ea typeface="+mn-ea"/>
                  <a:cs typeface="Century Gothic"/>
                </a:rPr>
                <a:t>l	en</a:t>
              </a:r>
            </a:p>
          </p:txBody>
        </p:sp>
        <p:sp>
          <p:nvSpPr>
            <p:cNvPr id="120" name="object 38">
              <a:extLst>
                <a:ext uri="{FF2B5EF4-FFF2-40B4-BE49-F238E27FC236}">
                  <a16:creationId xmlns:a16="http://schemas.microsoft.com/office/drawing/2014/main" id="{9C394DD9-7B7F-4336-96AA-9A6583D9336F}"/>
                </a:ext>
              </a:extLst>
            </p:cNvPr>
            <p:cNvSpPr txBox="1"/>
            <p:nvPr/>
          </p:nvSpPr>
          <p:spPr>
            <a:xfrm>
              <a:off x="9652297" y="3119353"/>
              <a:ext cx="2074620"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la cual la persona</a:t>
              </a:r>
              <a:r>
                <a:rPr kumimoji="0" sz="1400" b="0" i="0" u="none" strike="noStrike" kern="1200" cap="none" spc="40" normalizeH="0" baseline="0" noProof="0">
                  <a:ln>
                    <a:noFill/>
                  </a:ln>
                  <a:solidFill>
                    <a:prstClr val="black"/>
                  </a:solidFill>
                  <a:effectLst/>
                  <a:uLnTx/>
                  <a:uFillTx/>
                  <a:latin typeface="Century Gothic"/>
                  <a:ea typeface="+mn-ea"/>
                  <a:cs typeface="Century Gothic"/>
                </a:rPr>
                <a:t> </a:t>
              </a:r>
              <a:r>
                <a:rPr kumimoji="0" sz="1400" b="0" i="0" u="none" strike="noStrike" kern="1200" cap="none" spc="-5" normalizeH="0" baseline="0" noProof="0">
                  <a:ln>
                    <a:noFill/>
                  </a:ln>
                  <a:solidFill>
                    <a:prstClr val="black"/>
                  </a:solidFill>
                  <a:effectLst/>
                  <a:uLnTx/>
                  <a:uFillTx/>
                  <a:latin typeface="Century Gothic"/>
                  <a:ea typeface="+mn-ea"/>
                  <a:cs typeface="Century Gothic"/>
                </a:rPr>
                <a:t>que</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0273" name="object 39">
              <a:extLst>
                <a:ext uri="{FF2B5EF4-FFF2-40B4-BE49-F238E27FC236}">
                  <a16:creationId xmlns:a16="http://schemas.microsoft.com/office/drawing/2014/main" id="{303C8043-C668-4272-95B1-21FC3D2D23F2}"/>
                </a:ext>
              </a:extLst>
            </p:cNvPr>
            <p:cNvSpPr txBox="1">
              <a:spLocks noChangeArrowheads="1"/>
            </p:cNvSpPr>
            <p:nvPr/>
          </p:nvSpPr>
          <p:spPr bwMode="auto">
            <a:xfrm>
              <a:off x="9652297" y="3308783"/>
              <a:ext cx="2076162" cy="1204776"/>
            </a:xfrm>
            <a:prstGeom prst="rect">
              <a:avLst/>
            </a:prstGeom>
            <a:ln/>
          </p:spPr>
          <p:style>
            <a:lnRef idx="1">
              <a:schemeClr val="accent6"/>
            </a:lnRef>
            <a:fillRef idx="2">
              <a:schemeClr val="accent6"/>
            </a:fillRef>
            <a:effectRef idx="1">
              <a:schemeClr val="accent6"/>
            </a:effectRef>
            <a:fontRef idx="minor">
              <a:schemeClr val="dk1"/>
            </a:fontRef>
          </p:style>
          <p:txBody>
            <a:bodyPr lIns="0" tIns="32384"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1000"/>
                </a:lnSpc>
                <a:spcBef>
                  <a:spcPts val="250"/>
                </a:spcBef>
                <a:spcAft>
                  <a:spcPct val="0"/>
                </a:spcAft>
                <a:buClrTx/>
                <a:buSzTx/>
                <a:buFontTx/>
                <a:buNone/>
                <a:tabLst/>
                <a:defRPr/>
              </a:pPr>
              <a:r>
                <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envía material sexual a  través del sexting es  chantajeada con su  propio material con el  fin de obtener dinero o  algún otro beneficio</a:t>
              </a:r>
            </a:p>
          </p:txBody>
        </p:sp>
        <p:sp>
          <p:nvSpPr>
            <p:cNvPr id="122" name="object 40">
              <a:extLst>
                <a:ext uri="{FF2B5EF4-FFF2-40B4-BE49-F238E27FC236}">
                  <a16:creationId xmlns:a16="http://schemas.microsoft.com/office/drawing/2014/main" id="{32CF8A09-1CF9-4932-B20D-19045DBBF8DF}"/>
                </a:ext>
              </a:extLst>
            </p:cNvPr>
            <p:cNvSpPr txBox="1"/>
            <p:nvPr/>
          </p:nvSpPr>
          <p:spPr>
            <a:xfrm>
              <a:off x="9652297" y="4463549"/>
              <a:ext cx="2076162" cy="239440"/>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810260" algn="l"/>
                  <a:tab pos="1788795" algn="l"/>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po</a:t>
              </a:r>
              <a:r>
                <a:rPr kumimoji="0" sz="1400" b="0" i="0" u="none" strike="noStrike" kern="1200" cap="none" spc="0" normalizeH="0" baseline="0" noProof="0">
                  <a:ln>
                    <a:noFill/>
                  </a:ln>
                  <a:solidFill>
                    <a:prstClr val="black"/>
                  </a:solidFill>
                  <a:effectLst/>
                  <a:uLnTx/>
                  <a:uFillTx/>
                  <a:latin typeface="Century Gothic"/>
                  <a:ea typeface="+mn-ea"/>
                  <a:cs typeface="Century Gothic"/>
                </a:rPr>
                <a:t>r	</a:t>
              </a:r>
              <a:r>
                <a:rPr kumimoji="0" sz="1400" b="0" i="0" u="none" strike="noStrike" kern="1200" cap="none" spc="-5" normalizeH="0" baseline="0" noProof="0">
                  <a:ln>
                    <a:noFill/>
                  </a:ln>
                  <a:solidFill>
                    <a:prstClr val="black"/>
                  </a:solidFill>
                  <a:effectLst/>
                  <a:uLnTx/>
                  <a:uFillTx/>
                  <a:latin typeface="Century Gothic"/>
                  <a:ea typeface="+mn-ea"/>
                  <a:cs typeface="Century Gothic"/>
                </a:rPr>
                <a:t>p</a:t>
              </a:r>
              <a:r>
                <a:rPr kumimoji="0" sz="1400" b="0" i="0" u="none" strike="noStrike" kern="1200" cap="none" spc="-10" normalizeH="0" baseline="0" noProof="0">
                  <a:ln>
                    <a:noFill/>
                  </a:ln>
                  <a:solidFill>
                    <a:prstClr val="black"/>
                  </a:solidFill>
                  <a:effectLst/>
                  <a:uLnTx/>
                  <a:uFillTx/>
                  <a:latin typeface="Century Gothic"/>
                  <a:ea typeface="+mn-ea"/>
                  <a:cs typeface="Century Gothic"/>
                </a:rPr>
                <a:t>a</a:t>
              </a:r>
              <a:r>
                <a:rPr kumimoji="0" sz="1400" b="0" i="0" u="none" strike="noStrike" kern="1200" cap="none" spc="0" normalizeH="0" baseline="0" noProof="0">
                  <a:ln>
                    <a:noFill/>
                  </a:ln>
                  <a:solidFill>
                    <a:prstClr val="black"/>
                  </a:solidFill>
                  <a:effectLst/>
                  <a:uLnTx/>
                  <a:uFillTx/>
                  <a:latin typeface="Century Gothic"/>
                  <a:ea typeface="+mn-ea"/>
                  <a:cs typeface="Century Gothic"/>
                </a:rPr>
                <a:t>rte	del</a:t>
              </a:r>
            </a:p>
          </p:txBody>
        </p:sp>
        <p:sp>
          <p:nvSpPr>
            <p:cNvPr id="123" name="object 41">
              <a:extLst>
                <a:ext uri="{FF2B5EF4-FFF2-40B4-BE49-F238E27FC236}">
                  <a16:creationId xmlns:a16="http://schemas.microsoft.com/office/drawing/2014/main" id="{976F77F3-630B-4FE1-B81C-E869E8ED95C2}"/>
                </a:ext>
              </a:extLst>
            </p:cNvPr>
            <p:cNvSpPr txBox="1"/>
            <p:nvPr/>
          </p:nvSpPr>
          <p:spPr>
            <a:xfrm>
              <a:off x="9652297" y="4656011"/>
              <a:ext cx="1032686" cy="237924"/>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0" i="0" u="none" strike="noStrike" kern="1200" cap="none" spc="-5" normalizeH="0" baseline="0" noProof="0">
                  <a:ln>
                    <a:noFill/>
                  </a:ln>
                  <a:solidFill>
                    <a:prstClr val="black"/>
                  </a:solidFill>
                  <a:effectLst/>
                  <a:uLnTx/>
                  <a:uFillTx/>
                  <a:latin typeface="Century Gothic"/>
                  <a:ea typeface="+mn-ea"/>
                  <a:cs typeface="Century Gothic"/>
                </a:rPr>
                <a:t>chantajista.</a:t>
              </a:r>
              <a:endParaRPr kumimoji="0" sz="1400" b="0" i="0" u="none" strike="noStrike" kern="1200" cap="none" spc="0" normalizeH="0" baseline="0" noProof="0">
                <a:ln>
                  <a:noFill/>
                </a:ln>
                <a:solidFill>
                  <a:prstClr val="black"/>
                </a:solidFill>
                <a:effectLst/>
                <a:uLnTx/>
                <a:uFillTx/>
                <a:latin typeface="Century Gothic"/>
                <a:ea typeface="+mn-ea"/>
                <a:cs typeface="Century Gothic"/>
              </a:endParaRPr>
            </a:p>
          </p:txBody>
        </p:sp>
      </p:grpSp>
      <p:sp>
        <p:nvSpPr>
          <p:cNvPr id="10243" name="CuadroTexto 125">
            <a:extLst>
              <a:ext uri="{FF2B5EF4-FFF2-40B4-BE49-F238E27FC236}">
                <a16:creationId xmlns:a16="http://schemas.microsoft.com/office/drawing/2014/main" id="{A17789C6-2B7C-49C8-B75C-8AD1CFCC5132}"/>
              </a:ext>
            </a:extLst>
          </p:cNvPr>
          <p:cNvSpPr txBox="1">
            <a:spLocks noChangeArrowheads="1"/>
          </p:cNvSpPr>
          <p:nvPr/>
        </p:nvSpPr>
        <p:spPr bwMode="auto">
          <a:xfrm>
            <a:off x="1174750" y="676275"/>
            <a:ext cx="91852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4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La Explotación </a:t>
            </a: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Sexual</a:t>
            </a:r>
            <a:r>
              <a:rPr kumimoji="0" lang="es-419" altLang="es-CO" sz="24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 Comercial de Niños, Niñas y Adolescentes en contextos digitales (virtuales) o TICs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upo 12">
            <a:extLst>
              <a:ext uri="{FF2B5EF4-FFF2-40B4-BE49-F238E27FC236}">
                <a16:creationId xmlns:a16="http://schemas.microsoft.com/office/drawing/2014/main" id="{D748A41B-E663-4838-B761-D8F178C5C312}"/>
              </a:ext>
            </a:extLst>
          </p:cNvPr>
          <p:cNvGrpSpPr>
            <a:grpSpLocks/>
          </p:cNvGrpSpPr>
          <p:nvPr/>
        </p:nvGrpSpPr>
        <p:grpSpPr bwMode="auto">
          <a:xfrm>
            <a:off x="371475" y="252413"/>
            <a:ext cx="10836275" cy="6276975"/>
            <a:chOff x="744191" y="174321"/>
            <a:chExt cx="10771534" cy="6463334"/>
          </a:xfrm>
        </p:grpSpPr>
        <p:sp>
          <p:nvSpPr>
            <p:cNvPr id="11267" name="object 3">
              <a:extLst>
                <a:ext uri="{FF2B5EF4-FFF2-40B4-BE49-F238E27FC236}">
                  <a16:creationId xmlns:a16="http://schemas.microsoft.com/office/drawing/2014/main" id="{EAF269D5-24C8-4B1D-8AF8-B6309BCC2390}"/>
                </a:ext>
              </a:extLst>
            </p:cNvPr>
            <p:cNvSpPr txBox="1">
              <a:spLocks noChangeArrowheads="1"/>
            </p:cNvSpPr>
            <p:nvPr/>
          </p:nvSpPr>
          <p:spPr bwMode="auto">
            <a:xfrm>
              <a:off x="925663" y="1503276"/>
              <a:ext cx="4295358" cy="1925596"/>
            </a:xfrm>
            <a:prstGeom prst="rect">
              <a:avLst/>
            </a:prstGeom>
            <a:noFill/>
            <a:ln w="9525">
              <a:solidFill>
                <a:srgbClr val="548235"/>
              </a:solidFill>
              <a:miter lim="800000"/>
              <a:headEnd/>
              <a:tailEnd/>
            </a:ln>
            <a:extLst>
              <a:ext uri="{909E8E84-426E-40DD-AFC4-6F175D3DCCD1}">
                <a14:hiddenFill xmlns:a14="http://schemas.microsoft.com/office/drawing/2010/main">
                  <a:solidFill>
                    <a:srgbClr val="FFFFFF"/>
                  </a:solidFill>
                </a14:hiddenFill>
              </a:ext>
            </a:extLst>
          </p:spPr>
          <p:txBody>
            <a:bodyPr lIns="0" tIns="92075" rIns="0" bIns="0">
              <a:spAutoFit/>
            </a:bodyPr>
            <a:lstStyle>
              <a:lvl1pPr marL="904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90488" marR="0" lvl="0" indent="0" algn="just" defTabSz="914400" rtl="0" eaLnBrk="0" fontAlgn="base" latinLnBrk="0" hangingPunct="0">
                <a:lnSpc>
                  <a:spcPct val="100000"/>
                </a:lnSpc>
                <a:spcBef>
                  <a:spcPts val="725"/>
                </a:spcBef>
                <a:spcAft>
                  <a:spcPct val="0"/>
                </a:spcAft>
                <a:buClrTx/>
                <a:buSzTx/>
                <a:buFontTx/>
                <a:buNone/>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Personas puestas en incapacidad de  resistir: </a:t>
              </a: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Cuando no se tiene la posibilidad  o capacidad de comprender la relación  sexual o dar consentimiento, debido a  que se le sitúa en una condición psíquica  inferior, estado de inconsciencia o en  incapacidad de resistir.</a:t>
              </a:r>
            </a:p>
          </p:txBody>
        </p:sp>
        <p:sp>
          <p:nvSpPr>
            <p:cNvPr id="11268" name="object 4">
              <a:extLst>
                <a:ext uri="{FF2B5EF4-FFF2-40B4-BE49-F238E27FC236}">
                  <a16:creationId xmlns:a16="http://schemas.microsoft.com/office/drawing/2014/main" id="{8075B486-DCB6-483D-AAE2-D08BF3C7966D}"/>
                </a:ext>
              </a:extLst>
            </p:cNvPr>
            <p:cNvSpPr txBox="1">
              <a:spLocks noChangeArrowheads="1"/>
            </p:cNvSpPr>
            <p:nvPr/>
          </p:nvSpPr>
          <p:spPr bwMode="auto">
            <a:xfrm>
              <a:off x="6677529" y="504517"/>
              <a:ext cx="4588869" cy="1131165"/>
            </a:xfrm>
            <a:prstGeom prst="rect">
              <a:avLst/>
            </a:prstGeom>
            <a:noFill/>
            <a:ln w="9525">
              <a:solidFill>
                <a:srgbClr val="548235"/>
              </a:solidFill>
              <a:miter lim="800000"/>
              <a:headEnd/>
              <a:tailEnd/>
            </a:ln>
            <a:extLst>
              <a:ext uri="{909E8E84-426E-40DD-AFC4-6F175D3DCCD1}">
                <a14:hiddenFill xmlns:a14="http://schemas.microsoft.com/office/drawing/2010/main">
                  <a:solidFill>
                    <a:srgbClr val="FFFFFF"/>
                  </a:solidFill>
                </a14:hiddenFill>
              </a:ext>
            </a:extLst>
          </p:spPr>
          <p:txBody>
            <a:bodyPr lIns="0" tIns="92710" rIns="0" bIns="0">
              <a:spAutoFit/>
            </a:bodyPr>
            <a:lstStyle>
              <a:lvl1pPr marL="904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90488" marR="0" lvl="0" indent="0" algn="just" defTabSz="914400" rtl="0" eaLnBrk="0" fontAlgn="base" latinLnBrk="0" hangingPunct="0">
                <a:lnSpc>
                  <a:spcPct val="99000"/>
                </a:lnSpc>
                <a:spcBef>
                  <a:spcPts val="725"/>
                </a:spcBef>
                <a:spcAft>
                  <a:spcPct val="0"/>
                </a:spcAft>
                <a:buClrTx/>
                <a:buSzTx/>
                <a:buFontTx/>
                <a:buNone/>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Personas incapaces de resistir: </a:t>
              </a: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 estado de  inconsciencia, con trastorno mental que le  impida comprender o consentir relaciones  sexuales, o con incapacidad de resistir.</a:t>
              </a:r>
            </a:p>
          </p:txBody>
        </p:sp>
        <p:sp>
          <p:nvSpPr>
            <p:cNvPr id="11269" name="object 5">
              <a:extLst>
                <a:ext uri="{FF2B5EF4-FFF2-40B4-BE49-F238E27FC236}">
                  <a16:creationId xmlns:a16="http://schemas.microsoft.com/office/drawing/2014/main" id="{6ECF9DBC-BF5A-40CB-A616-BF11FAB623F7}"/>
                </a:ext>
              </a:extLst>
            </p:cNvPr>
            <p:cNvSpPr>
              <a:spLocks/>
            </p:cNvSpPr>
            <p:nvPr/>
          </p:nvSpPr>
          <p:spPr bwMode="auto">
            <a:xfrm>
              <a:off x="6676816" y="1985755"/>
              <a:ext cx="4589780" cy="1476375"/>
            </a:xfrm>
            <a:custGeom>
              <a:avLst/>
              <a:gdLst>
                <a:gd name="T0" fmla="*/ 0 w 4589780"/>
                <a:gd name="T1" fmla="*/ 0 h 1476375"/>
                <a:gd name="T2" fmla="*/ 4589393 w 4589780"/>
                <a:gd name="T3" fmla="*/ 0 h 1476375"/>
                <a:gd name="T4" fmla="*/ 4589393 w 4589780"/>
                <a:gd name="T5" fmla="*/ 1476375 h 1476375"/>
                <a:gd name="T6" fmla="*/ 0 w 4589780"/>
                <a:gd name="T7" fmla="*/ 1476375 h 1476375"/>
                <a:gd name="T8" fmla="*/ 0 w 4589780"/>
                <a:gd name="T9" fmla="*/ 0 h 14763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89780" h="1476375">
                  <a:moveTo>
                    <a:pt x="0" y="0"/>
                  </a:moveTo>
                  <a:lnTo>
                    <a:pt x="4589393" y="0"/>
                  </a:lnTo>
                  <a:lnTo>
                    <a:pt x="4589393" y="1476375"/>
                  </a:lnTo>
                  <a:lnTo>
                    <a:pt x="0" y="1476375"/>
                  </a:lnTo>
                  <a:lnTo>
                    <a:pt x="0" y="0"/>
                  </a:lnTo>
                  <a:close/>
                </a:path>
              </a:pathLst>
            </a:custGeom>
            <a:noFill/>
            <a:ln w="9525">
              <a:solidFill>
                <a:srgbClr val="54823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70" name="object 6">
              <a:extLst>
                <a:ext uri="{FF2B5EF4-FFF2-40B4-BE49-F238E27FC236}">
                  <a16:creationId xmlns:a16="http://schemas.microsoft.com/office/drawing/2014/main" id="{036BD40C-3C1A-4B6D-B8E6-CC700E99DB35}"/>
                </a:ext>
              </a:extLst>
            </p:cNvPr>
            <p:cNvSpPr txBox="1">
              <a:spLocks noChangeArrowheads="1"/>
            </p:cNvSpPr>
            <p:nvPr/>
          </p:nvSpPr>
          <p:spPr bwMode="auto">
            <a:xfrm>
              <a:off x="6767477" y="2063955"/>
              <a:ext cx="4420021" cy="123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604"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99000"/>
                </a:lnSpc>
                <a:spcBef>
                  <a:spcPts val="113"/>
                </a:spcBef>
                <a:spcAft>
                  <a:spcPct val="0"/>
                </a:spcAft>
                <a:buClrTx/>
                <a:buSzTx/>
                <a:buFontTx/>
                <a:buNone/>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Coacción: </a:t>
              </a: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Cuando el consentimiento  manifestado, se encuentra mediado por  coacción mediante violencia o amenaza  de violencia física, psicológica, verbal,  manipulación o engaño.</a:t>
              </a:r>
            </a:p>
          </p:txBody>
        </p:sp>
        <p:sp>
          <p:nvSpPr>
            <p:cNvPr id="11271" name="object 7">
              <a:extLst>
                <a:ext uri="{FF2B5EF4-FFF2-40B4-BE49-F238E27FC236}">
                  <a16:creationId xmlns:a16="http://schemas.microsoft.com/office/drawing/2014/main" id="{1D1EB31C-A08F-419A-AB61-3DD2C89C3635}"/>
                </a:ext>
              </a:extLst>
            </p:cNvPr>
            <p:cNvSpPr>
              <a:spLocks/>
            </p:cNvSpPr>
            <p:nvPr/>
          </p:nvSpPr>
          <p:spPr bwMode="auto">
            <a:xfrm>
              <a:off x="925790" y="4141787"/>
              <a:ext cx="4295775" cy="1663064"/>
            </a:xfrm>
            <a:custGeom>
              <a:avLst/>
              <a:gdLst>
                <a:gd name="T0" fmla="*/ 0 w 4295775"/>
                <a:gd name="T1" fmla="*/ 0 h 1663064"/>
                <a:gd name="T2" fmla="*/ 4295498 w 4295775"/>
                <a:gd name="T3" fmla="*/ 0 h 1663064"/>
                <a:gd name="T4" fmla="*/ 4295498 w 4295775"/>
                <a:gd name="T5" fmla="*/ 1662664 h 1663064"/>
                <a:gd name="T6" fmla="*/ 0 w 4295775"/>
                <a:gd name="T7" fmla="*/ 1662664 h 1663064"/>
                <a:gd name="T8" fmla="*/ 0 w 4295775"/>
                <a:gd name="T9" fmla="*/ 0 h 16630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5775" h="1663064">
                  <a:moveTo>
                    <a:pt x="0" y="0"/>
                  </a:moveTo>
                  <a:lnTo>
                    <a:pt x="4295498" y="0"/>
                  </a:lnTo>
                  <a:lnTo>
                    <a:pt x="4295498" y="1662664"/>
                  </a:lnTo>
                  <a:lnTo>
                    <a:pt x="0" y="1662664"/>
                  </a:lnTo>
                  <a:lnTo>
                    <a:pt x="0" y="0"/>
                  </a:lnTo>
                  <a:close/>
                </a:path>
              </a:pathLst>
            </a:custGeom>
            <a:noFill/>
            <a:ln w="9525">
              <a:solidFill>
                <a:srgbClr val="54823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1272" name="object 8">
              <a:extLst>
                <a:ext uri="{FF2B5EF4-FFF2-40B4-BE49-F238E27FC236}">
                  <a16:creationId xmlns:a16="http://schemas.microsoft.com/office/drawing/2014/main" id="{667EA594-18FB-4991-A3C4-00B64F0DDDE6}"/>
                </a:ext>
              </a:extLst>
            </p:cNvPr>
            <p:cNvSpPr txBox="1">
              <a:spLocks noChangeArrowheads="1"/>
            </p:cNvSpPr>
            <p:nvPr/>
          </p:nvSpPr>
          <p:spPr bwMode="auto">
            <a:xfrm>
              <a:off x="1017188" y="4463595"/>
              <a:ext cx="3399045" cy="51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860" rIns="0" bIns="0">
              <a:spAutoFit/>
            </a:bodyPr>
            <a:lstStyle>
              <a:lvl1pPr>
                <a:lnSpc>
                  <a:spcPct val="90000"/>
                </a:lnSpc>
                <a:spcBef>
                  <a:spcPts val="1000"/>
                </a:spcBef>
                <a:buFont typeface="Arial" panose="020B0604020202020204" pitchFamily="34" charset="0"/>
                <a:buChar char="•"/>
                <a:tabLst>
                  <a:tab pos="1584325" algn="l"/>
                  <a:tab pos="2058988" algn="l"/>
                  <a:tab pos="30511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584325" algn="l"/>
                  <a:tab pos="2058988" algn="l"/>
                  <a:tab pos="30511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584325" algn="l"/>
                  <a:tab pos="2058988" algn="l"/>
                  <a:tab pos="30511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584325" algn="l"/>
                  <a:tab pos="2058988" algn="l"/>
                  <a:tab pos="30511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584325" algn="l"/>
                  <a:tab pos="2058988" algn="l"/>
                  <a:tab pos="30511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584325" algn="l"/>
                  <a:tab pos="2058988" algn="l"/>
                  <a:tab pos="30511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584325" algn="l"/>
                  <a:tab pos="2058988" algn="l"/>
                  <a:tab pos="30511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584325" algn="l"/>
                  <a:tab pos="2058988" algn="l"/>
                  <a:tab pos="30511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584325" algn="l"/>
                  <a:tab pos="2058988" algn="l"/>
                  <a:tab pos="3051175" algn="l"/>
                </a:tabLst>
                <a:defRPr>
                  <a:solidFill>
                    <a:schemeClr val="tx1"/>
                  </a:solidFill>
                  <a:latin typeface="Calibri" panose="020F0502020204030204" pitchFamily="34" charset="0"/>
                </a:defRPr>
              </a:lvl9pPr>
            </a:lstStyle>
            <a:p>
              <a:pPr marL="0" marR="0" lvl="0" indent="0" algn="l" defTabSz="914400" rtl="0" eaLnBrk="0" fontAlgn="base" latinLnBrk="0" hangingPunct="0">
                <a:lnSpc>
                  <a:spcPts val="1900"/>
                </a:lnSpc>
                <a:spcBef>
                  <a:spcPts val="175"/>
                </a:spcBef>
                <a:spcAft>
                  <a:spcPct val="0"/>
                </a:spcAft>
                <a:buClrTx/>
                <a:buSzTx/>
                <a:buFontTx/>
                <a:buNone/>
                <a:tabLst>
                  <a:tab pos="1584325" algn="l"/>
                  <a:tab pos="2058988" algn="l"/>
                  <a:tab pos="3051175"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consentimiento		manifestado,  encuentra	mediado	por</a:t>
              </a:r>
            </a:p>
          </p:txBody>
        </p:sp>
        <p:sp>
          <p:nvSpPr>
            <p:cNvPr id="11273" name="object 9">
              <a:extLst>
                <a:ext uri="{FF2B5EF4-FFF2-40B4-BE49-F238E27FC236}">
                  <a16:creationId xmlns:a16="http://schemas.microsoft.com/office/drawing/2014/main" id="{29B9EAEB-71DB-465C-94C5-AFC3128D8742}"/>
                </a:ext>
              </a:extLst>
            </p:cNvPr>
            <p:cNvSpPr txBox="1">
              <a:spLocks noChangeArrowheads="1"/>
            </p:cNvSpPr>
            <p:nvPr/>
          </p:nvSpPr>
          <p:spPr bwMode="auto">
            <a:xfrm>
              <a:off x="1017188" y="4221669"/>
              <a:ext cx="4124933" cy="75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lnSpc>
                  <a:spcPct val="90000"/>
                </a:lnSpc>
                <a:spcBef>
                  <a:spcPts val="1000"/>
                </a:spcBef>
                <a:buFont typeface="Arial" panose="020B0604020202020204" pitchFamily="34" charset="0"/>
                <a:buChar char="•"/>
                <a:tabLst>
                  <a:tab pos="1517650" algn="l"/>
                  <a:tab pos="2851150" algn="l"/>
                  <a:tab pos="39370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517650" algn="l"/>
                  <a:tab pos="2851150" algn="l"/>
                  <a:tab pos="39370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517650" algn="l"/>
                  <a:tab pos="2851150" algn="l"/>
                  <a:tab pos="39370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517650" algn="l"/>
                  <a:tab pos="2851150" algn="l"/>
                  <a:tab pos="39370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517650" algn="l"/>
                  <a:tab pos="2851150" algn="l"/>
                  <a:tab pos="39370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517650" algn="l"/>
                  <a:tab pos="2851150" algn="l"/>
                  <a:tab pos="39370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517650" algn="l"/>
                  <a:tab pos="2851150" algn="l"/>
                  <a:tab pos="39370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517650" algn="l"/>
                  <a:tab pos="2851150" algn="l"/>
                  <a:tab pos="39370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517650" algn="l"/>
                  <a:tab pos="2851150" algn="l"/>
                  <a:tab pos="3937000" algn="l"/>
                </a:tabLst>
                <a:defRPr>
                  <a:solidFill>
                    <a:schemeClr val="tx1"/>
                  </a:solidFill>
                  <a:latin typeface="Calibri" panose="020F0502020204030204" pitchFamily="34" charset="0"/>
                </a:defRPr>
              </a:lvl9pPr>
            </a:lstStyle>
            <a:p>
              <a:pPr marL="0" marR="0" lvl="0" indent="0" algn="r" defTabSz="914400" rtl="0" eaLnBrk="0" fontAlgn="base" latinLnBrk="0" hangingPunct="0">
                <a:lnSpc>
                  <a:spcPts val="1913"/>
                </a:lnSpc>
                <a:spcBef>
                  <a:spcPts val="100"/>
                </a:spcBef>
                <a:spcAft>
                  <a:spcPct val="0"/>
                </a:spcAft>
                <a:buClrTx/>
                <a:buSzTx/>
                <a:buFontTx/>
                <a:buNone/>
                <a:tabLst>
                  <a:tab pos="1517650" algn="l"/>
                  <a:tab pos="2851150" algn="l"/>
                  <a:tab pos="3937000" algn="l"/>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Superioridad	manifiesta:	</a:t>
              </a: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Cuando	el</a:t>
              </a:r>
            </a:p>
            <a:p>
              <a:pPr marL="0" marR="0" lvl="0" indent="0" algn="r" defTabSz="914400" rtl="0" eaLnBrk="0" fontAlgn="base" latinLnBrk="0" hangingPunct="0">
                <a:lnSpc>
                  <a:spcPts val="1900"/>
                </a:lnSpc>
                <a:spcBef>
                  <a:spcPts val="63"/>
                </a:spcBef>
                <a:spcAft>
                  <a:spcPct val="0"/>
                </a:spcAft>
                <a:buClrTx/>
                <a:buSzTx/>
                <a:buFontTx/>
                <a:buNone/>
                <a:tabLst>
                  <a:tab pos="1517650" algn="l"/>
                  <a:tab pos="2851150" algn="l"/>
                  <a:tab pos="393700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se  el</a:t>
              </a:r>
            </a:p>
          </p:txBody>
        </p:sp>
        <p:sp>
          <p:nvSpPr>
            <p:cNvPr id="11274" name="object 10">
              <a:extLst>
                <a:ext uri="{FF2B5EF4-FFF2-40B4-BE49-F238E27FC236}">
                  <a16:creationId xmlns:a16="http://schemas.microsoft.com/office/drawing/2014/main" id="{93AA6618-50ED-4A4A-8846-FD8B7450035E}"/>
                </a:ext>
              </a:extLst>
            </p:cNvPr>
            <p:cNvSpPr txBox="1">
              <a:spLocks noChangeArrowheads="1"/>
            </p:cNvSpPr>
            <p:nvPr/>
          </p:nvSpPr>
          <p:spPr bwMode="auto">
            <a:xfrm>
              <a:off x="1017188" y="4944176"/>
              <a:ext cx="4124933" cy="76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2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0" fontAlgn="base" latinLnBrk="0" hangingPunct="0">
                <a:lnSpc>
                  <a:spcPct val="102000"/>
                </a:lnSpc>
                <a:spcBef>
                  <a:spcPts val="63"/>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aprovechamiento de condiciones de  dependencia emocional, económica o  de protección.</a:t>
              </a:r>
            </a:p>
          </p:txBody>
        </p:sp>
        <p:sp>
          <p:nvSpPr>
            <p:cNvPr id="11275" name="object 11">
              <a:extLst>
                <a:ext uri="{FF2B5EF4-FFF2-40B4-BE49-F238E27FC236}">
                  <a16:creationId xmlns:a16="http://schemas.microsoft.com/office/drawing/2014/main" id="{9FE0C0E3-0435-454C-859C-F806397B8AD0}"/>
                </a:ext>
              </a:extLst>
            </p:cNvPr>
            <p:cNvSpPr txBox="1">
              <a:spLocks noChangeArrowheads="1"/>
            </p:cNvSpPr>
            <p:nvPr/>
          </p:nvSpPr>
          <p:spPr bwMode="auto">
            <a:xfrm>
              <a:off x="6677529" y="3749260"/>
              <a:ext cx="4588869" cy="1224340"/>
            </a:xfrm>
            <a:prstGeom prst="rect">
              <a:avLst/>
            </a:prstGeom>
            <a:noFill/>
            <a:ln w="9525">
              <a:solidFill>
                <a:srgbClr val="548235"/>
              </a:solidFill>
              <a:miter lim="800000"/>
              <a:headEnd/>
              <a:tailEnd/>
            </a:ln>
            <a:extLst>
              <a:ext uri="{909E8E84-426E-40DD-AFC4-6F175D3DCCD1}">
                <a14:hiddenFill xmlns:a14="http://schemas.microsoft.com/office/drawing/2010/main">
                  <a:solidFill>
                    <a:srgbClr val="FFFFFF"/>
                  </a:solidFill>
                </a14:hiddenFill>
              </a:ext>
            </a:extLst>
          </p:spPr>
          <p:txBody>
            <a:bodyPr lIns="0" tIns="101600" rIns="0" bIns="0">
              <a:spAutoFit/>
            </a:bodyPr>
            <a:lstStyle>
              <a:lvl1pPr marL="904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90488" marR="0" lvl="0" indent="0" algn="just" defTabSz="914400" rtl="0" eaLnBrk="0" fontAlgn="base" latinLnBrk="0" hangingPunct="0">
                <a:lnSpc>
                  <a:spcPts val="1900"/>
                </a:lnSpc>
                <a:spcBef>
                  <a:spcPts val="800"/>
                </a:spcBef>
                <a:spcAft>
                  <a:spcPct val="0"/>
                </a:spcAft>
                <a:buClrTx/>
                <a:buSzTx/>
                <a:buFontTx/>
                <a:buNone/>
                <a:tabLst/>
                <a:defRPr/>
              </a:pPr>
              <a:r>
                <a:rPr kumimoji="0" lang="es-CO" altLang="es-CO" sz="16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 contexto de explotación: </a:t>
              </a: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Ninguna  persona menor de 18 años puede consentir  válidamente su propia explotación, en  tanto violación de sus Derechos Humanos.</a:t>
              </a:r>
            </a:p>
          </p:txBody>
        </p:sp>
        <p:sp>
          <p:nvSpPr>
            <p:cNvPr id="11276" name="object 12">
              <a:extLst>
                <a:ext uri="{FF2B5EF4-FFF2-40B4-BE49-F238E27FC236}">
                  <a16:creationId xmlns:a16="http://schemas.microsoft.com/office/drawing/2014/main" id="{8AC829A1-FBE8-41AE-8692-C292831841F0}"/>
                </a:ext>
              </a:extLst>
            </p:cNvPr>
            <p:cNvSpPr txBox="1">
              <a:spLocks noChangeArrowheads="1"/>
            </p:cNvSpPr>
            <p:nvPr/>
          </p:nvSpPr>
          <p:spPr bwMode="auto">
            <a:xfrm>
              <a:off x="6095242" y="5261295"/>
              <a:ext cx="5420483" cy="1376360"/>
            </a:xfrm>
            <a:prstGeom prst="rect">
              <a:avLst/>
            </a:prstGeom>
            <a:noFill/>
            <a:ln w="9525">
              <a:solidFill>
                <a:srgbClr val="548235"/>
              </a:solidFill>
              <a:miter lim="800000"/>
              <a:headEnd/>
              <a:tailEnd/>
            </a:ln>
            <a:extLst>
              <a:ext uri="{909E8E84-426E-40DD-AFC4-6F175D3DCCD1}">
                <a14:hiddenFill xmlns:a14="http://schemas.microsoft.com/office/drawing/2010/main">
                  <a:solidFill>
                    <a:srgbClr val="FFFFFF"/>
                  </a:solidFill>
                </a14:hiddenFill>
              </a:ext>
            </a:extLst>
          </p:spPr>
          <p:txBody>
            <a:bodyPr lIns="0" tIns="90170" rIns="0" bIns="0">
              <a:spAutoFit/>
            </a:bodyPr>
            <a:lstStyle>
              <a:lvl1pPr marL="3968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96875" marR="0" lvl="0" indent="0" algn="ctr" defTabSz="914400" rtl="0" eaLnBrk="0" fontAlgn="base" latinLnBrk="0" hangingPunct="0">
                <a:lnSpc>
                  <a:spcPct val="100000"/>
                </a:lnSpc>
                <a:spcBef>
                  <a:spcPts val="713"/>
                </a:spcBef>
                <a:spcAft>
                  <a:spcPct val="0"/>
                </a:spcAft>
                <a:buClrTx/>
                <a:buSzTx/>
                <a:buFontTx/>
                <a:buNone/>
                <a:tabLst/>
                <a:defRPr/>
              </a:pPr>
              <a:r>
                <a:rPr kumimoji="0" lang="es-CO" altLang="es-CO" sz="20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Aprovechamiento de condiciones de  poder inequitativas, desigualdad o  inequidad.</a:t>
              </a:r>
              <a:endParaRPr kumimoji="0" lang="es-CO" altLang="es-CO" sz="20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pic>
          <p:nvPicPr>
            <p:cNvPr id="11277" name="object 13">
              <a:extLst>
                <a:ext uri="{FF2B5EF4-FFF2-40B4-BE49-F238E27FC236}">
                  <a16:creationId xmlns:a16="http://schemas.microsoft.com/office/drawing/2014/main" id="{8542721C-54A2-4D23-BE43-CD21CB987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191" y="174321"/>
              <a:ext cx="4368699" cy="66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666927" y="132295"/>
            <a:ext cx="7123637" cy="5170646"/>
          </a:xfrm>
          <a:prstGeom prst="rect">
            <a:avLst/>
          </a:prstGeom>
          <a:noFill/>
        </p:spPr>
        <p:txBody>
          <a:bodyPr wrap="square" rtlCol="0">
            <a:spAutoFit/>
          </a:bodyPr>
          <a:lstStyle/>
          <a:p>
            <a:pPr algn="ctr"/>
            <a:r>
              <a:rPr lang="es-419" sz="6600" b="1">
                <a:solidFill>
                  <a:srgbClr val="242758"/>
                </a:solidFill>
              </a:rPr>
              <a:t>2. Contexto Participación, Transparencia Institucional y Ley Anticorrupción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4590666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upo 49">
            <a:extLst>
              <a:ext uri="{FF2B5EF4-FFF2-40B4-BE49-F238E27FC236}">
                <a16:creationId xmlns:a16="http://schemas.microsoft.com/office/drawing/2014/main" id="{2A4AAE7C-1A9E-488B-8365-B973275DA5B5}"/>
              </a:ext>
            </a:extLst>
          </p:cNvPr>
          <p:cNvGrpSpPr>
            <a:grpSpLocks/>
          </p:cNvGrpSpPr>
          <p:nvPr/>
        </p:nvGrpSpPr>
        <p:grpSpPr bwMode="auto">
          <a:xfrm>
            <a:off x="1082675" y="828675"/>
            <a:ext cx="9083675" cy="5766700"/>
            <a:chOff x="1304411" y="939685"/>
            <a:chExt cx="9083235" cy="5767306"/>
          </a:xfrm>
        </p:grpSpPr>
        <p:sp>
          <p:nvSpPr>
            <p:cNvPr id="12292" name="object 2">
              <a:extLst>
                <a:ext uri="{FF2B5EF4-FFF2-40B4-BE49-F238E27FC236}">
                  <a16:creationId xmlns:a16="http://schemas.microsoft.com/office/drawing/2014/main" id="{B5372B43-C3A9-4D95-9DA0-CAEE4A916FB9}"/>
                </a:ext>
              </a:extLst>
            </p:cNvPr>
            <p:cNvSpPr>
              <a:spLocks/>
            </p:cNvSpPr>
            <p:nvPr/>
          </p:nvSpPr>
          <p:spPr bwMode="auto">
            <a:xfrm>
              <a:off x="5336134" y="1697742"/>
              <a:ext cx="3274060" cy="316230"/>
            </a:xfrm>
            <a:custGeom>
              <a:avLst/>
              <a:gdLst>
                <a:gd name="T0" fmla="*/ 0 w 3274059"/>
                <a:gd name="T1" fmla="*/ 0 h 316230"/>
                <a:gd name="T2" fmla="*/ 0 w 3274059"/>
                <a:gd name="T3" fmla="*/ 157858 h 316230"/>
                <a:gd name="T4" fmla="*/ 3273669 w 3274059"/>
                <a:gd name="T5" fmla="*/ 157858 h 316230"/>
                <a:gd name="T6" fmla="*/ 3273669 w 3274059"/>
                <a:gd name="T7" fmla="*/ 315716 h 316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74059" h="316230">
                  <a:moveTo>
                    <a:pt x="0" y="0"/>
                  </a:moveTo>
                  <a:lnTo>
                    <a:pt x="0" y="157858"/>
                  </a:lnTo>
                  <a:lnTo>
                    <a:pt x="3273668" y="157858"/>
                  </a:lnTo>
                  <a:lnTo>
                    <a:pt x="3273668" y="315716"/>
                  </a:lnTo>
                </a:path>
              </a:pathLst>
            </a:custGeom>
            <a:noFill/>
            <a:ln w="12700">
              <a:solidFill>
                <a:srgbClr val="34599C"/>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293" name="object 3">
              <a:extLst>
                <a:ext uri="{FF2B5EF4-FFF2-40B4-BE49-F238E27FC236}">
                  <a16:creationId xmlns:a16="http://schemas.microsoft.com/office/drawing/2014/main" id="{BAEE8E93-4DD4-4679-9F23-5A3EBA2F5F9F}"/>
                </a:ext>
              </a:extLst>
            </p:cNvPr>
            <p:cNvSpPr>
              <a:spLocks/>
            </p:cNvSpPr>
            <p:nvPr/>
          </p:nvSpPr>
          <p:spPr bwMode="auto">
            <a:xfrm>
              <a:off x="7700240" y="3832584"/>
              <a:ext cx="226060" cy="1532890"/>
            </a:xfrm>
            <a:custGeom>
              <a:avLst/>
              <a:gdLst>
                <a:gd name="T0" fmla="*/ 0 w 226059"/>
                <a:gd name="T1" fmla="*/ 0 h 1532889"/>
                <a:gd name="T2" fmla="*/ 0 w 226059"/>
                <a:gd name="T3" fmla="*/ 1532667 h 1532889"/>
                <a:gd name="T4" fmla="*/ 225512 w 226059"/>
                <a:gd name="T5" fmla="*/ 1532667 h 1532889"/>
                <a:gd name="T6" fmla="*/ 0 60000 65536"/>
                <a:gd name="T7" fmla="*/ 0 60000 65536"/>
                <a:gd name="T8" fmla="*/ 0 60000 65536"/>
              </a:gdLst>
              <a:ahLst/>
              <a:cxnLst>
                <a:cxn ang="T6">
                  <a:pos x="T0" y="T1"/>
                </a:cxn>
                <a:cxn ang="T7">
                  <a:pos x="T2" y="T3"/>
                </a:cxn>
                <a:cxn ang="T8">
                  <a:pos x="T4" y="T5"/>
                </a:cxn>
              </a:cxnLst>
              <a:rect l="0" t="0" r="r" b="b"/>
              <a:pathLst>
                <a:path w="226059" h="1532889">
                  <a:moveTo>
                    <a:pt x="0" y="0"/>
                  </a:moveTo>
                  <a:lnTo>
                    <a:pt x="0" y="1532666"/>
                  </a:lnTo>
                  <a:lnTo>
                    <a:pt x="225511" y="1532666"/>
                  </a:lnTo>
                </a:path>
              </a:pathLst>
            </a:custGeom>
            <a:noFill/>
            <a:ln w="12700">
              <a:solidFill>
                <a:srgbClr val="3D67B1"/>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294" name="object 4">
              <a:extLst>
                <a:ext uri="{FF2B5EF4-FFF2-40B4-BE49-F238E27FC236}">
                  <a16:creationId xmlns:a16="http://schemas.microsoft.com/office/drawing/2014/main" id="{17B0B588-0A8E-49AA-8017-AEF1217CEC97}"/>
                </a:ext>
              </a:extLst>
            </p:cNvPr>
            <p:cNvSpPr>
              <a:spLocks/>
            </p:cNvSpPr>
            <p:nvPr/>
          </p:nvSpPr>
          <p:spPr bwMode="auto">
            <a:xfrm>
              <a:off x="6790676" y="2765163"/>
              <a:ext cx="158115" cy="692150"/>
            </a:xfrm>
            <a:custGeom>
              <a:avLst/>
              <a:gdLst>
                <a:gd name="T0" fmla="*/ 0 w 158115"/>
                <a:gd name="T1" fmla="*/ 0 h 692150"/>
                <a:gd name="T2" fmla="*/ 0 w 158115"/>
                <a:gd name="T3" fmla="*/ 691568 h 692150"/>
                <a:gd name="T4" fmla="*/ 157858 w 158115"/>
                <a:gd name="T5" fmla="*/ 691568 h 692150"/>
                <a:gd name="T6" fmla="*/ 0 60000 65536"/>
                <a:gd name="T7" fmla="*/ 0 60000 65536"/>
                <a:gd name="T8" fmla="*/ 0 60000 65536"/>
              </a:gdLst>
              <a:ahLst/>
              <a:cxnLst>
                <a:cxn ang="T6">
                  <a:pos x="T0" y="T1"/>
                </a:cxn>
                <a:cxn ang="T7">
                  <a:pos x="T2" y="T3"/>
                </a:cxn>
                <a:cxn ang="T8">
                  <a:pos x="T4" y="T5"/>
                </a:cxn>
              </a:cxnLst>
              <a:rect l="0" t="0" r="r" b="b"/>
              <a:pathLst>
                <a:path w="158115" h="692150">
                  <a:moveTo>
                    <a:pt x="0" y="0"/>
                  </a:moveTo>
                  <a:lnTo>
                    <a:pt x="0" y="691568"/>
                  </a:lnTo>
                  <a:lnTo>
                    <a:pt x="157858" y="691568"/>
                  </a:lnTo>
                </a:path>
              </a:pathLst>
            </a:custGeom>
            <a:noFill/>
            <a:ln w="12700">
              <a:solidFill>
                <a:srgbClr val="3D67B1"/>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295" name="object 5">
              <a:extLst>
                <a:ext uri="{FF2B5EF4-FFF2-40B4-BE49-F238E27FC236}">
                  <a16:creationId xmlns:a16="http://schemas.microsoft.com/office/drawing/2014/main" id="{B309B8E3-4F27-4484-AA9B-A68D2220B8C0}"/>
                </a:ext>
              </a:extLst>
            </p:cNvPr>
            <p:cNvSpPr>
              <a:spLocks/>
            </p:cNvSpPr>
            <p:nvPr/>
          </p:nvSpPr>
          <p:spPr bwMode="auto">
            <a:xfrm>
              <a:off x="4257446" y="3832584"/>
              <a:ext cx="226060" cy="1407795"/>
            </a:xfrm>
            <a:custGeom>
              <a:avLst/>
              <a:gdLst>
                <a:gd name="T0" fmla="*/ 0 w 226060"/>
                <a:gd name="T1" fmla="*/ 0 h 1407795"/>
                <a:gd name="T2" fmla="*/ 0 w 226060"/>
                <a:gd name="T3" fmla="*/ 1407364 h 1407795"/>
                <a:gd name="T4" fmla="*/ 225511 w 226060"/>
                <a:gd name="T5" fmla="*/ 1407364 h 1407795"/>
                <a:gd name="T6" fmla="*/ 0 60000 65536"/>
                <a:gd name="T7" fmla="*/ 0 60000 65536"/>
                <a:gd name="T8" fmla="*/ 0 60000 65536"/>
              </a:gdLst>
              <a:ahLst/>
              <a:cxnLst>
                <a:cxn ang="T6">
                  <a:pos x="T0" y="T1"/>
                </a:cxn>
                <a:cxn ang="T7">
                  <a:pos x="T2" y="T3"/>
                </a:cxn>
                <a:cxn ang="T8">
                  <a:pos x="T4" y="T5"/>
                </a:cxn>
              </a:cxnLst>
              <a:rect l="0" t="0" r="r" b="b"/>
              <a:pathLst>
                <a:path w="226060" h="1407795">
                  <a:moveTo>
                    <a:pt x="0" y="0"/>
                  </a:moveTo>
                  <a:lnTo>
                    <a:pt x="0" y="1407364"/>
                  </a:lnTo>
                  <a:lnTo>
                    <a:pt x="225511" y="1407364"/>
                  </a:lnTo>
                </a:path>
              </a:pathLst>
            </a:custGeom>
            <a:noFill/>
            <a:ln w="12700">
              <a:solidFill>
                <a:srgbClr val="3D67B1"/>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296" name="object 6">
              <a:extLst>
                <a:ext uri="{FF2B5EF4-FFF2-40B4-BE49-F238E27FC236}">
                  <a16:creationId xmlns:a16="http://schemas.microsoft.com/office/drawing/2014/main" id="{04EFF2E5-C553-4972-B82F-2E8B3B704E94}"/>
                </a:ext>
              </a:extLst>
            </p:cNvPr>
            <p:cNvSpPr>
              <a:spLocks/>
            </p:cNvSpPr>
            <p:nvPr/>
          </p:nvSpPr>
          <p:spPr bwMode="auto">
            <a:xfrm>
              <a:off x="5009150" y="2765163"/>
              <a:ext cx="1781810" cy="692150"/>
            </a:xfrm>
            <a:custGeom>
              <a:avLst/>
              <a:gdLst>
                <a:gd name="T0" fmla="*/ 1781527 w 1781809"/>
                <a:gd name="T1" fmla="*/ 0 h 692150"/>
                <a:gd name="T2" fmla="*/ 1781527 w 1781809"/>
                <a:gd name="T3" fmla="*/ 691568 h 692150"/>
                <a:gd name="T4" fmla="*/ 0 w 1781809"/>
                <a:gd name="T5" fmla="*/ 691568 h 692150"/>
                <a:gd name="T6" fmla="*/ 0 60000 65536"/>
                <a:gd name="T7" fmla="*/ 0 60000 65536"/>
                <a:gd name="T8" fmla="*/ 0 60000 65536"/>
              </a:gdLst>
              <a:ahLst/>
              <a:cxnLst>
                <a:cxn ang="T6">
                  <a:pos x="T0" y="T1"/>
                </a:cxn>
                <a:cxn ang="T7">
                  <a:pos x="T2" y="T3"/>
                </a:cxn>
                <a:cxn ang="T8">
                  <a:pos x="T4" y="T5"/>
                </a:cxn>
              </a:cxnLst>
              <a:rect l="0" t="0" r="r" b="b"/>
              <a:pathLst>
                <a:path w="1781809" h="692150">
                  <a:moveTo>
                    <a:pt x="1781526" y="0"/>
                  </a:moveTo>
                  <a:lnTo>
                    <a:pt x="1781526" y="691568"/>
                  </a:lnTo>
                  <a:lnTo>
                    <a:pt x="0" y="691568"/>
                  </a:lnTo>
                </a:path>
              </a:pathLst>
            </a:custGeom>
            <a:noFill/>
            <a:ln w="12700">
              <a:solidFill>
                <a:srgbClr val="3D67B1"/>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297" name="object 7">
              <a:extLst>
                <a:ext uri="{FF2B5EF4-FFF2-40B4-BE49-F238E27FC236}">
                  <a16:creationId xmlns:a16="http://schemas.microsoft.com/office/drawing/2014/main" id="{D68620DE-B08A-408C-AFCD-210B9BCAE831}"/>
                </a:ext>
              </a:extLst>
            </p:cNvPr>
            <p:cNvSpPr>
              <a:spLocks/>
            </p:cNvSpPr>
            <p:nvPr/>
          </p:nvSpPr>
          <p:spPr bwMode="auto">
            <a:xfrm>
              <a:off x="5336134" y="1697742"/>
              <a:ext cx="1454785" cy="316230"/>
            </a:xfrm>
            <a:custGeom>
              <a:avLst/>
              <a:gdLst>
                <a:gd name="T0" fmla="*/ 0 w 1454784"/>
                <a:gd name="T1" fmla="*/ 0 h 316230"/>
                <a:gd name="T2" fmla="*/ 0 w 1454784"/>
                <a:gd name="T3" fmla="*/ 157858 h 316230"/>
                <a:gd name="T4" fmla="*/ 1454542 w 1454784"/>
                <a:gd name="T5" fmla="*/ 157858 h 316230"/>
                <a:gd name="T6" fmla="*/ 1454542 w 1454784"/>
                <a:gd name="T7" fmla="*/ 315716 h 316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4784" h="316230">
                  <a:moveTo>
                    <a:pt x="0" y="0"/>
                  </a:moveTo>
                  <a:lnTo>
                    <a:pt x="0" y="157858"/>
                  </a:lnTo>
                  <a:lnTo>
                    <a:pt x="1454541" y="157858"/>
                  </a:lnTo>
                  <a:lnTo>
                    <a:pt x="1454541" y="315716"/>
                  </a:lnTo>
                </a:path>
              </a:pathLst>
            </a:custGeom>
            <a:noFill/>
            <a:ln w="12700">
              <a:solidFill>
                <a:srgbClr val="34599C"/>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298" name="object 8">
              <a:extLst>
                <a:ext uri="{FF2B5EF4-FFF2-40B4-BE49-F238E27FC236}">
                  <a16:creationId xmlns:a16="http://schemas.microsoft.com/office/drawing/2014/main" id="{03BAE61E-5501-499D-9F7D-880FDD624DF7}"/>
                </a:ext>
              </a:extLst>
            </p:cNvPr>
            <p:cNvSpPr>
              <a:spLocks/>
            </p:cNvSpPr>
            <p:nvPr/>
          </p:nvSpPr>
          <p:spPr bwMode="auto">
            <a:xfrm>
              <a:off x="1461103" y="2765163"/>
              <a:ext cx="226060" cy="1759585"/>
            </a:xfrm>
            <a:custGeom>
              <a:avLst/>
              <a:gdLst>
                <a:gd name="T0" fmla="*/ 0 w 226060"/>
                <a:gd name="T1" fmla="*/ 0 h 1759585"/>
                <a:gd name="T2" fmla="*/ 0 w 226060"/>
                <a:gd name="T3" fmla="*/ 1758990 h 1759585"/>
                <a:gd name="T4" fmla="*/ 225511 w 226060"/>
                <a:gd name="T5" fmla="*/ 1758990 h 1759585"/>
                <a:gd name="T6" fmla="*/ 0 w 226060"/>
                <a:gd name="T7" fmla="*/ 0 h 1759585"/>
                <a:gd name="T8" fmla="*/ 0 w 226060"/>
                <a:gd name="T9" fmla="*/ 691568 h 1759585"/>
                <a:gd name="T10" fmla="*/ 225511 w 226060"/>
                <a:gd name="T11" fmla="*/ 691568 h 17595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6060" h="1759585">
                  <a:moveTo>
                    <a:pt x="0" y="0"/>
                  </a:moveTo>
                  <a:lnTo>
                    <a:pt x="0" y="1758990"/>
                  </a:lnTo>
                  <a:lnTo>
                    <a:pt x="225511" y="1758990"/>
                  </a:lnTo>
                </a:path>
                <a:path w="226060" h="1759585">
                  <a:moveTo>
                    <a:pt x="0" y="0"/>
                  </a:moveTo>
                  <a:lnTo>
                    <a:pt x="0" y="691568"/>
                  </a:lnTo>
                  <a:lnTo>
                    <a:pt x="225511" y="691568"/>
                  </a:lnTo>
                </a:path>
              </a:pathLst>
            </a:custGeom>
            <a:noFill/>
            <a:ln w="12700">
              <a:solidFill>
                <a:srgbClr val="3D67B1"/>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2299" name="object 9">
              <a:extLst>
                <a:ext uri="{FF2B5EF4-FFF2-40B4-BE49-F238E27FC236}">
                  <a16:creationId xmlns:a16="http://schemas.microsoft.com/office/drawing/2014/main" id="{33254896-BA87-468B-983F-8282E8F18DEF}"/>
                </a:ext>
              </a:extLst>
            </p:cNvPr>
            <p:cNvGrpSpPr>
              <a:grpSpLocks/>
            </p:cNvGrpSpPr>
            <p:nvPr/>
          </p:nvGrpSpPr>
          <p:grpSpPr bwMode="auto">
            <a:xfrm>
              <a:off x="2056117" y="939685"/>
              <a:ext cx="4038600" cy="1080135"/>
              <a:chOff x="2056117" y="939685"/>
              <a:chExt cx="4038600" cy="1080135"/>
            </a:xfrm>
          </p:grpSpPr>
          <p:sp>
            <p:nvSpPr>
              <p:cNvPr id="12337" name="object 10">
                <a:extLst>
                  <a:ext uri="{FF2B5EF4-FFF2-40B4-BE49-F238E27FC236}">
                    <a16:creationId xmlns:a16="http://schemas.microsoft.com/office/drawing/2014/main" id="{CE592389-6288-4449-AD22-9DD59AD9CFC9}"/>
                  </a:ext>
                </a:extLst>
              </p:cNvPr>
              <p:cNvSpPr>
                <a:spLocks/>
              </p:cNvSpPr>
              <p:nvPr/>
            </p:nvSpPr>
            <p:spPr bwMode="auto">
              <a:xfrm>
                <a:off x="2062467" y="1697742"/>
                <a:ext cx="3274060" cy="316230"/>
              </a:xfrm>
              <a:custGeom>
                <a:avLst/>
                <a:gdLst>
                  <a:gd name="T0" fmla="*/ 3273668 w 3274060"/>
                  <a:gd name="T1" fmla="*/ 0 h 316230"/>
                  <a:gd name="T2" fmla="*/ 3273668 w 3274060"/>
                  <a:gd name="T3" fmla="*/ 157858 h 316230"/>
                  <a:gd name="T4" fmla="*/ 0 w 3274060"/>
                  <a:gd name="T5" fmla="*/ 157858 h 316230"/>
                  <a:gd name="T6" fmla="*/ 0 w 3274060"/>
                  <a:gd name="T7" fmla="*/ 315716 h 316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74060" h="316230">
                    <a:moveTo>
                      <a:pt x="3273668" y="0"/>
                    </a:moveTo>
                    <a:lnTo>
                      <a:pt x="3273668" y="157858"/>
                    </a:lnTo>
                    <a:lnTo>
                      <a:pt x="0" y="157858"/>
                    </a:lnTo>
                    <a:lnTo>
                      <a:pt x="0" y="315716"/>
                    </a:lnTo>
                  </a:path>
                </a:pathLst>
              </a:custGeom>
              <a:noFill/>
              <a:ln w="12700">
                <a:solidFill>
                  <a:srgbClr val="34599C"/>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38" name="object 11">
                <a:extLst>
                  <a:ext uri="{FF2B5EF4-FFF2-40B4-BE49-F238E27FC236}">
                    <a16:creationId xmlns:a16="http://schemas.microsoft.com/office/drawing/2014/main" id="{3F8D7F8D-7E42-4214-9F08-2DD4B54F675D}"/>
                  </a:ext>
                </a:extLst>
              </p:cNvPr>
              <p:cNvSpPr>
                <a:spLocks/>
              </p:cNvSpPr>
              <p:nvPr/>
            </p:nvSpPr>
            <p:spPr bwMode="auto">
              <a:xfrm>
                <a:off x="4584429" y="946035"/>
                <a:ext cx="1503680" cy="751840"/>
              </a:xfrm>
              <a:custGeom>
                <a:avLst/>
                <a:gdLst>
                  <a:gd name="T0" fmla="*/ 1503411 w 1503679"/>
                  <a:gd name="T1" fmla="*/ 0 h 751839"/>
                  <a:gd name="T2" fmla="*/ 0 w 1503679"/>
                  <a:gd name="T3" fmla="*/ 0 h 751839"/>
                  <a:gd name="T4" fmla="*/ 0 w 1503679"/>
                  <a:gd name="T5" fmla="*/ 751706 h 751839"/>
                  <a:gd name="T6" fmla="*/ 1503411 w 1503679"/>
                  <a:gd name="T7" fmla="*/ 751706 h 751839"/>
                  <a:gd name="T8" fmla="*/ 1503411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1503410" y="0"/>
                    </a:moveTo>
                    <a:lnTo>
                      <a:pt x="0" y="0"/>
                    </a:lnTo>
                    <a:lnTo>
                      <a:pt x="0" y="751705"/>
                    </a:lnTo>
                    <a:lnTo>
                      <a:pt x="1503410" y="751705"/>
                    </a:lnTo>
                    <a:lnTo>
                      <a:pt x="1503410"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39" name="object 12">
                <a:extLst>
                  <a:ext uri="{FF2B5EF4-FFF2-40B4-BE49-F238E27FC236}">
                    <a16:creationId xmlns:a16="http://schemas.microsoft.com/office/drawing/2014/main" id="{DCE3B2C1-5B0A-4D90-98E2-E763BC0F28DA}"/>
                  </a:ext>
                </a:extLst>
              </p:cNvPr>
              <p:cNvSpPr>
                <a:spLocks/>
              </p:cNvSpPr>
              <p:nvPr/>
            </p:nvSpPr>
            <p:spPr bwMode="auto">
              <a:xfrm>
                <a:off x="4584429" y="946035"/>
                <a:ext cx="1503680" cy="751840"/>
              </a:xfrm>
              <a:custGeom>
                <a:avLst/>
                <a:gdLst>
                  <a:gd name="T0" fmla="*/ 0 w 1503679"/>
                  <a:gd name="T1" fmla="*/ 0 h 751839"/>
                  <a:gd name="T2" fmla="*/ 1503411 w 1503679"/>
                  <a:gd name="T3" fmla="*/ 0 h 751839"/>
                  <a:gd name="T4" fmla="*/ 1503411 w 1503679"/>
                  <a:gd name="T5" fmla="*/ 751706 h 751839"/>
                  <a:gd name="T6" fmla="*/ 0 w 1503679"/>
                  <a:gd name="T7" fmla="*/ 751706 h 751839"/>
                  <a:gd name="T8" fmla="*/ 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2300" name="object 13">
              <a:extLst>
                <a:ext uri="{FF2B5EF4-FFF2-40B4-BE49-F238E27FC236}">
                  <a16:creationId xmlns:a16="http://schemas.microsoft.com/office/drawing/2014/main" id="{7159866F-F1DC-4502-83F3-F4C26026CB8F}"/>
                </a:ext>
              </a:extLst>
            </p:cNvPr>
            <p:cNvSpPr txBox="1">
              <a:spLocks noChangeArrowheads="1"/>
            </p:cNvSpPr>
            <p:nvPr/>
          </p:nvSpPr>
          <p:spPr bwMode="auto">
            <a:xfrm>
              <a:off x="4584027" y="946036"/>
              <a:ext cx="1479478" cy="752554"/>
            </a:xfrm>
            <a:prstGeom prst="rect">
              <a:avLst/>
            </a:prstGeom>
            <a:ln/>
          </p:spPr>
          <p:style>
            <a:lnRef idx="0">
              <a:schemeClr val="accent6"/>
            </a:lnRef>
            <a:fillRef idx="3">
              <a:schemeClr val="accent6"/>
            </a:fillRef>
            <a:effectRef idx="3">
              <a:schemeClr val="accent6"/>
            </a:effectRef>
            <a:fontRef idx="minor">
              <a:schemeClr val="lt1"/>
            </a:fontRef>
          </p:style>
          <p:txBody>
            <a:bodyPr lIns="0" tIns="125730" rIns="0" bIns="0">
              <a:spAutoFit/>
            </a:bodyPr>
            <a:lstStyle>
              <a:lvl1pPr marL="187325" indent="-1079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87325" marR="0" lvl="0" indent="-107950" algn="l" defTabSz="914400" rtl="0" eaLnBrk="0" fontAlgn="base" latinLnBrk="0" hangingPunct="0">
                <a:lnSpc>
                  <a:spcPts val="1988"/>
                </a:lnSpc>
                <a:spcBef>
                  <a:spcPts val="988"/>
                </a:spcBef>
                <a:spcAft>
                  <a:spcPct val="0"/>
                </a:spcAft>
                <a:buClrTx/>
                <a:buSzTx/>
                <a:buFontTx/>
                <a:buNone/>
                <a:tabLst/>
                <a:defRPr/>
              </a:pPr>
              <a:r>
                <a:rPr kumimoji="0" lang="es-CO" altLang="es-CO" sz="18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Escenarios y  Contextos</a:t>
              </a:r>
            </a:p>
          </p:txBody>
        </p:sp>
        <p:grpSp>
          <p:nvGrpSpPr>
            <p:cNvPr id="12301" name="object 14">
              <a:extLst>
                <a:ext uri="{FF2B5EF4-FFF2-40B4-BE49-F238E27FC236}">
                  <a16:creationId xmlns:a16="http://schemas.microsoft.com/office/drawing/2014/main" id="{360DE083-469F-4558-89A1-518A87492F03}"/>
                </a:ext>
              </a:extLst>
            </p:cNvPr>
            <p:cNvGrpSpPr>
              <a:grpSpLocks/>
            </p:cNvGrpSpPr>
            <p:nvPr/>
          </p:nvGrpSpPr>
          <p:grpSpPr bwMode="auto">
            <a:xfrm>
              <a:off x="1304411" y="2007107"/>
              <a:ext cx="1516380" cy="764540"/>
              <a:chOff x="1304411" y="2007107"/>
              <a:chExt cx="1516380" cy="764540"/>
            </a:xfrm>
          </p:grpSpPr>
          <p:sp>
            <p:nvSpPr>
              <p:cNvPr id="12335" name="object 15">
                <a:extLst>
                  <a:ext uri="{FF2B5EF4-FFF2-40B4-BE49-F238E27FC236}">
                    <a16:creationId xmlns:a16="http://schemas.microsoft.com/office/drawing/2014/main" id="{5F026BD8-5A73-4000-B1C8-99F3EFC793B3}"/>
                  </a:ext>
                </a:extLst>
              </p:cNvPr>
              <p:cNvSpPr>
                <a:spLocks/>
              </p:cNvSpPr>
              <p:nvPr/>
            </p:nvSpPr>
            <p:spPr bwMode="auto">
              <a:xfrm>
                <a:off x="1310761" y="2013457"/>
                <a:ext cx="1503680" cy="751840"/>
              </a:xfrm>
              <a:custGeom>
                <a:avLst/>
                <a:gdLst>
                  <a:gd name="T0" fmla="*/ 1503409 w 1503680"/>
                  <a:gd name="T1" fmla="*/ 0 h 751839"/>
                  <a:gd name="T2" fmla="*/ 0 w 1503680"/>
                  <a:gd name="T3" fmla="*/ 0 h 751839"/>
                  <a:gd name="T4" fmla="*/ 0 w 1503680"/>
                  <a:gd name="T5" fmla="*/ 751706 h 751839"/>
                  <a:gd name="T6" fmla="*/ 1503409 w 1503680"/>
                  <a:gd name="T7" fmla="*/ 751706 h 751839"/>
                  <a:gd name="T8" fmla="*/ 1503409 w 1503680"/>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80" h="751839">
                    <a:moveTo>
                      <a:pt x="1503409" y="0"/>
                    </a:moveTo>
                    <a:lnTo>
                      <a:pt x="0" y="0"/>
                    </a:lnTo>
                    <a:lnTo>
                      <a:pt x="0" y="751705"/>
                    </a:lnTo>
                    <a:lnTo>
                      <a:pt x="1503409" y="751705"/>
                    </a:lnTo>
                    <a:lnTo>
                      <a:pt x="1503409"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36" name="object 16">
                <a:extLst>
                  <a:ext uri="{FF2B5EF4-FFF2-40B4-BE49-F238E27FC236}">
                    <a16:creationId xmlns:a16="http://schemas.microsoft.com/office/drawing/2014/main" id="{C30DA5B0-EA2D-4DEF-B1CD-0C0F86DD990C}"/>
                  </a:ext>
                </a:extLst>
              </p:cNvPr>
              <p:cNvSpPr>
                <a:spLocks/>
              </p:cNvSpPr>
              <p:nvPr/>
            </p:nvSpPr>
            <p:spPr bwMode="auto">
              <a:xfrm>
                <a:off x="1310761" y="2013457"/>
                <a:ext cx="1503680" cy="751840"/>
              </a:xfrm>
              <a:custGeom>
                <a:avLst/>
                <a:gdLst>
                  <a:gd name="T0" fmla="*/ 0 w 1503680"/>
                  <a:gd name="T1" fmla="*/ 0 h 751839"/>
                  <a:gd name="T2" fmla="*/ 1503410 w 1503680"/>
                  <a:gd name="T3" fmla="*/ 0 h 751839"/>
                  <a:gd name="T4" fmla="*/ 1503410 w 1503680"/>
                  <a:gd name="T5" fmla="*/ 751706 h 751839"/>
                  <a:gd name="T6" fmla="*/ 0 w 1503680"/>
                  <a:gd name="T7" fmla="*/ 751706 h 751839"/>
                  <a:gd name="T8" fmla="*/ 0 w 1503680"/>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80"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7" name="object 17">
              <a:extLst>
                <a:ext uri="{FF2B5EF4-FFF2-40B4-BE49-F238E27FC236}">
                  <a16:creationId xmlns:a16="http://schemas.microsoft.com/office/drawing/2014/main" id="{08F92331-CA3A-48B9-AB9A-D9204604BF6C}"/>
                </a:ext>
              </a:extLst>
            </p:cNvPr>
            <p:cNvSpPr txBox="1"/>
            <p:nvPr/>
          </p:nvSpPr>
          <p:spPr>
            <a:xfrm>
              <a:off x="1310761" y="2012948"/>
              <a:ext cx="1503290" cy="752554"/>
            </a:xfrm>
            <a:prstGeom prst="rect">
              <a:avLst/>
            </a:prstGeom>
          </p:spPr>
          <p:style>
            <a:lnRef idx="0">
              <a:schemeClr val="accent6"/>
            </a:lnRef>
            <a:fillRef idx="3">
              <a:schemeClr val="accent6"/>
            </a:fillRef>
            <a:effectRef idx="3">
              <a:schemeClr val="accent6"/>
            </a:effectRef>
            <a:fontRef idx="minor">
              <a:schemeClr val="lt1"/>
            </a:fontRef>
          </p:style>
          <p:txBody>
            <a:bodyPr lIns="0" tIns="223520" rIns="0" bIns="0">
              <a:spAutoFit/>
            </a:bodyPr>
            <a:lstStyle/>
            <a:p>
              <a:pPr marL="335280" marR="0" lvl="0" indent="0" algn="l" defTabSz="914400" rtl="0" eaLnBrk="0" fontAlgn="base" latinLnBrk="0" hangingPunct="0">
                <a:lnSpc>
                  <a:spcPct val="100000"/>
                </a:lnSpc>
                <a:spcBef>
                  <a:spcPts val="1760"/>
                </a:spcBef>
                <a:spcAft>
                  <a:spcPct val="0"/>
                </a:spcAft>
                <a:buClrTx/>
                <a:buSzTx/>
                <a:buFontTx/>
                <a:buNone/>
                <a:tabLst/>
                <a:defRPr/>
              </a:pPr>
              <a:r>
                <a:rPr kumimoji="0" sz="1800" b="1" i="0" u="none" strike="noStrike" kern="1200" cap="none" spc="-5" normalizeH="0" baseline="0" noProof="0">
                  <a:ln>
                    <a:noFill/>
                  </a:ln>
                  <a:solidFill>
                    <a:prstClr val="black"/>
                  </a:solidFill>
                  <a:effectLst/>
                  <a:uLnTx/>
                  <a:uFillTx/>
                  <a:latin typeface="Century Gothic"/>
                  <a:ea typeface="+mn-ea"/>
                  <a:cs typeface="Century Gothic"/>
                </a:rPr>
                <a:t>Privado</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2303" name="object 18">
              <a:extLst>
                <a:ext uri="{FF2B5EF4-FFF2-40B4-BE49-F238E27FC236}">
                  <a16:creationId xmlns:a16="http://schemas.microsoft.com/office/drawing/2014/main" id="{5724851C-8680-461B-8C56-67C03FED3364}"/>
                </a:ext>
              </a:extLst>
            </p:cNvPr>
            <p:cNvGrpSpPr>
              <a:grpSpLocks/>
            </p:cNvGrpSpPr>
            <p:nvPr/>
          </p:nvGrpSpPr>
          <p:grpSpPr bwMode="auto">
            <a:xfrm>
              <a:off x="1680264" y="3074529"/>
              <a:ext cx="1516380" cy="764540"/>
              <a:chOff x="1680264" y="3074529"/>
              <a:chExt cx="1516380" cy="764540"/>
            </a:xfrm>
          </p:grpSpPr>
          <p:sp>
            <p:nvSpPr>
              <p:cNvPr id="12333" name="object 19">
                <a:extLst>
                  <a:ext uri="{FF2B5EF4-FFF2-40B4-BE49-F238E27FC236}">
                    <a16:creationId xmlns:a16="http://schemas.microsoft.com/office/drawing/2014/main" id="{C3774D02-9A10-4594-88CE-80C6E5FB9BBA}"/>
                  </a:ext>
                </a:extLst>
              </p:cNvPr>
              <p:cNvSpPr>
                <a:spLocks/>
              </p:cNvSpPr>
              <p:nvPr/>
            </p:nvSpPr>
            <p:spPr bwMode="auto">
              <a:xfrm>
                <a:off x="1686614" y="3080879"/>
                <a:ext cx="1503680" cy="751840"/>
              </a:xfrm>
              <a:custGeom>
                <a:avLst/>
                <a:gdLst>
                  <a:gd name="T0" fmla="*/ 1503409 w 1503680"/>
                  <a:gd name="T1" fmla="*/ 0 h 751839"/>
                  <a:gd name="T2" fmla="*/ 0 w 1503680"/>
                  <a:gd name="T3" fmla="*/ 0 h 751839"/>
                  <a:gd name="T4" fmla="*/ 0 w 1503680"/>
                  <a:gd name="T5" fmla="*/ 751706 h 751839"/>
                  <a:gd name="T6" fmla="*/ 1503409 w 1503680"/>
                  <a:gd name="T7" fmla="*/ 751706 h 751839"/>
                  <a:gd name="T8" fmla="*/ 1503409 w 1503680"/>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80" h="751839">
                    <a:moveTo>
                      <a:pt x="1503409" y="0"/>
                    </a:moveTo>
                    <a:lnTo>
                      <a:pt x="0" y="0"/>
                    </a:lnTo>
                    <a:lnTo>
                      <a:pt x="0" y="751705"/>
                    </a:lnTo>
                    <a:lnTo>
                      <a:pt x="1503409" y="751705"/>
                    </a:lnTo>
                    <a:lnTo>
                      <a:pt x="1503409"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34" name="object 20">
                <a:extLst>
                  <a:ext uri="{FF2B5EF4-FFF2-40B4-BE49-F238E27FC236}">
                    <a16:creationId xmlns:a16="http://schemas.microsoft.com/office/drawing/2014/main" id="{F3B1380B-3D6B-498E-9106-C40AC6DCF8E9}"/>
                  </a:ext>
                </a:extLst>
              </p:cNvPr>
              <p:cNvSpPr>
                <a:spLocks/>
              </p:cNvSpPr>
              <p:nvPr/>
            </p:nvSpPr>
            <p:spPr bwMode="auto">
              <a:xfrm>
                <a:off x="1686614" y="3080879"/>
                <a:ext cx="1503680" cy="751840"/>
              </a:xfrm>
              <a:custGeom>
                <a:avLst/>
                <a:gdLst>
                  <a:gd name="T0" fmla="*/ 0 w 1503680"/>
                  <a:gd name="T1" fmla="*/ 0 h 751839"/>
                  <a:gd name="T2" fmla="*/ 1503410 w 1503680"/>
                  <a:gd name="T3" fmla="*/ 0 h 751839"/>
                  <a:gd name="T4" fmla="*/ 1503410 w 1503680"/>
                  <a:gd name="T5" fmla="*/ 751706 h 751839"/>
                  <a:gd name="T6" fmla="*/ 0 w 1503680"/>
                  <a:gd name="T7" fmla="*/ 751706 h 751839"/>
                  <a:gd name="T8" fmla="*/ 0 w 1503680"/>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80"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1" name="object 21">
              <a:extLst>
                <a:ext uri="{FF2B5EF4-FFF2-40B4-BE49-F238E27FC236}">
                  <a16:creationId xmlns:a16="http://schemas.microsoft.com/office/drawing/2014/main" id="{91D3B07A-8FAE-4A4C-BC08-F09C63D65E4C}"/>
                </a:ext>
              </a:extLst>
            </p:cNvPr>
            <p:cNvSpPr txBox="1"/>
            <p:nvPr/>
          </p:nvSpPr>
          <p:spPr>
            <a:xfrm>
              <a:off x="1686980" y="3081448"/>
              <a:ext cx="1503289" cy="750966"/>
            </a:xfrm>
            <a:prstGeom prst="rect">
              <a:avLst/>
            </a:prstGeom>
          </p:spPr>
          <p:style>
            <a:lnRef idx="0">
              <a:schemeClr val="accent6"/>
            </a:lnRef>
            <a:fillRef idx="3">
              <a:schemeClr val="accent6"/>
            </a:fillRef>
            <a:effectRef idx="3">
              <a:schemeClr val="accent6"/>
            </a:effectRef>
            <a:fontRef idx="minor">
              <a:schemeClr val="lt1"/>
            </a:fontRef>
          </p:style>
          <p:txBody>
            <a:bodyPr lIns="0" tIns="222885" rIns="0" bIns="0">
              <a:spAutoFit/>
            </a:bodyPr>
            <a:lstStyle/>
            <a:p>
              <a:pPr marL="363855" marR="0" lvl="0" indent="0" algn="l" defTabSz="914400" rtl="0" eaLnBrk="0" fontAlgn="base" latinLnBrk="0" hangingPunct="0">
                <a:lnSpc>
                  <a:spcPct val="100000"/>
                </a:lnSpc>
                <a:spcBef>
                  <a:spcPts val="1755"/>
                </a:spcBef>
                <a:spcAft>
                  <a:spcPct val="0"/>
                </a:spcAft>
                <a:buClrTx/>
                <a:buSzTx/>
                <a:buFontTx/>
                <a:buNone/>
                <a:tabLst/>
                <a:defRPr/>
              </a:pPr>
              <a:r>
                <a:rPr kumimoji="0" sz="1800" b="0" i="0" u="none" strike="noStrike" kern="1200" cap="none" spc="-5" normalizeH="0" baseline="0" noProof="0">
                  <a:ln>
                    <a:noFill/>
                  </a:ln>
                  <a:solidFill>
                    <a:prstClr val="black"/>
                  </a:solidFill>
                  <a:effectLst/>
                  <a:uLnTx/>
                  <a:uFillTx/>
                  <a:latin typeface="Century Gothic"/>
                  <a:ea typeface="+mn-ea"/>
                  <a:cs typeface="Century Gothic"/>
                </a:rPr>
                <a:t>Familia</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2305" name="object 22">
              <a:extLst>
                <a:ext uri="{FF2B5EF4-FFF2-40B4-BE49-F238E27FC236}">
                  <a16:creationId xmlns:a16="http://schemas.microsoft.com/office/drawing/2014/main" id="{D2043F41-7E06-43BD-9308-7419DE99C02D}"/>
                </a:ext>
              </a:extLst>
            </p:cNvPr>
            <p:cNvGrpSpPr>
              <a:grpSpLocks/>
            </p:cNvGrpSpPr>
            <p:nvPr/>
          </p:nvGrpSpPr>
          <p:grpSpPr bwMode="auto">
            <a:xfrm>
              <a:off x="1680264" y="4141949"/>
              <a:ext cx="1516380" cy="764540"/>
              <a:chOff x="1680264" y="4141949"/>
              <a:chExt cx="1516380" cy="764540"/>
            </a:xfrm>
          </p:grpSpPr>
          <p:sp>
            <p:nvSpPr>
              <p:cNvPr id="12331" name="object 23">
                <a:extLst>
                  <a:ext uri="{FF2B5EF4-FFF2-40B4-BE49-F238E27FC236}">
                    <a16:creationId xmlns:a16="http://schemas.microsoft.com/office/drawing/2014/main" id="{57320032-C797-4C9C-9831-EAFCEA5A7E59}"/>
                  </a:ext>
                </a:extLst>
              </p:cNvPr>
              <p:cNvSpPr>
                <a:spLocks/>
              </p:cNvSpPr>
              <p:nvPr/>
            </p:nvSpPr>
            <p:spPr bwMode="auto">
              <a:xfrm>
                <a:off x="1686614" y="4148299"/>
                <a:ext cx="1503680" cy="751840"/>
              </a:xfrm>
              <a:custGeom>
                <a:avLst/>
                <a:gdLst>
                  <a:gd name="T0" fmla="*/ 1503409 w 1503680"/>
                  <a:gd name="T1" fmla="*/ 0 h 751839"/>
                  <a:gd name="T2" fmla="*/ 0 w 1503680"/>
                  <a:gd name="T3" fmla="*/ 0 h 751839"/>
                  <a:gd name="T4" fmla="*/ 0 w 1503680"/>
                  <a:gd name="T5" fmla="*/ 751706 h 751839"/>
                  <a:gd name="T6" fmla="*/ 1503409 w 1503680"/>
                  <a:gd name="T7" fmla="*/ 751706 h 751839"/>
                  <a:gd name="T8" fmla="*/ 1503409 w 1503680"/>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80" h="751839">
                    <a:moveTo>
                      <a:pt x="1503409" y="0"/>
                    </a:moveTo>
                    <a:lnTo>
                      <a:pt x="0" y="0"/>
                    </a:lnTo>
                    <a:lnTo>
                      <a:pt x="0" y="751705"/>
                    </a:lnTo>
                    <a:lnTo>
                      <a:pt x="1503409" y="751705"/>
                    </a:lnTo>
                    <a:lnTo>
                      <a:pt x="1503409"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32" name="object 24">
                <a:extLst>
                  <a:ext uri="{FF2B5EF4-FFF2-40B4-BE49-F238E27FC236}">
                    <a16:creationId xmlns:a16="http://schemas.microsoft.com/office/drawing/2014/main" id="{A84B6561-C4F3-400A-81D5-6FC8F989791E}"/>
                  </a:ext>
                </a:extLst>
              </p:cNvPr>
              <p:cNvSpPr>
                <a:spLocks/>
              </p:cNvSpPr>
              <p:nvPr/>
            </p:nvSpPr>
            <p:spPr bwMode="auto">
              <a:xfrm>
                <a:off x="1686614" y="4148299"/>
                <a:ext cx="1503680" cy="751840"/>
              </a:xfrm>
              <a:custGeom>
                <a:avLst/>
                <a:gdLst>
                  <a:gd name="T0" fmla="*/ 0 w 1503680"/>
                  <a:gd name="T1" fmla="*/ 0 h 751839"/>
                  <a:gd name="T2" fmla="*/ 1503410 w 1503680"/>
                  <a:gd name="T3" fmla="*/ 0 h 751839"/>
                  <a:gd name="T4" fmla="*/ 1503410 w 1503680"/>
                  <a:gd name="T5" fmla="*/ 751706 h 751839"/>
                  <a:gd name="T6" fmla="*/ 0 w 1503680"/>
                  <a:gd name="T7" fmla="*/ 751706 h 751839"/>
                  <a:gd name="T8" fmla="*/ 0 w 1503680"/>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80"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5" name="object 25">
              <a:extLst>
                <a:ext uri="{FF2B5EF4-FFF2-40B4-BE49-F238E27FC236}">
                  <a16:creationId xmlns:a16="http://schemas.microsoft.com/office/drawing/2014/main" id="{9EB1F7C4-A28C-43CB-9DCE-3933F9B90F2E}"/>
                </a:ext>
              </a:extLst>
            </p:cNvPr>
            <p:cNvSpPr txBox="1"/>
            <p:nvPr/>
          </p:nvSpPr>
          <p:spPr>
            <a:xfrm>
              <a:off x="1686980" y="4148360"/>
              <a:ext cx="1503289" cy="752554"/>
            </a:xfrm>
            <a:prstGeom prst="rect">
              <a:avLst/>
            </a:prstGeom>
          </p:spPr>
          <p:style>
            <a:lnRef idx="0">
              <a:schemeClr val="accent6"/>
            </a:lnRef>
            <a:fillRef idx="3">
              <a:schemeClr val="accent6"/>
            </a:fillRef>
            <a:effectRef idx="3">
              <a:schemeClr val="accent6"/>
            </a:effectRef>
            <a:fontRef idx="minor">
              <a:schemeClr val="lt1"/>
            </a:fontRef>
          </p:style>
          <p:txBody>
            <a:bodyPr lIns="0" tIns="225425" rIns="0" bIns="0">
              <a:spAutoFit/>
            </a:bodyPr>
            <a:lstStyle/>
            <a:p>
              <a:pPr marL="103505" marR="0" lvl="0" indent="0" algn="l" defTabSz="914400" rtl="0" eaLnBrk="0" fontAlgn="base" latinLnBrk="0" hangingPunct="0">
                <a:lnSpc>
                  <a:spcPct val="100000"/>
                </a:lnSpc>
                <a:spcBef>
                  <a:spcPts val="1775"/>
                </a:spcBef>
                <a:spcAft>
                  <a:spcPct val="0"/>
                </a:spcAft>
                <a:buClrTx/>
                <a:buSzTx/>
                <a:buFontTx/>
                <a:buNone/>
                <a:tabLst/>
                <a:defRPr/>
              </a:pPr>
              <a:r>
                <a:rPr kumimoji="0" sz="1800" b="0" i="0" u="none" strike="noStrike" kern="1200" cap="none" spc="-5" normalizeH="0" baseline="0" noProof="0">
                  <a:ln>
                    <a:noFill/>
                  </a:ln>
                  <a:solidFill>
                    <a:prstClr val="black"/>
                  </a:solidFill>
                  <a:effectLst/>
                  <a:uLnTx/>
                  <a:uFillTx/>
                  <a:latin typeface="Century Gothic"/>
                  <a:ea typeface="+mn-ea"/>
                  <a:cs typeface="Century Gothic"/>
                </a:rPr>
                <a:t>Cuidadores</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2307" name="object 26">
              <a:extLst>
                <a:ext uri="{FF2B5EF4-FFF2-40B4-BE49-F238E27FC236}">
                  <a16:creationId xmlns:a16="http://schemas.microsoft.com/office/drawing/2014/main" id="{7F99492C-07DC-4F87-BA3C-B98EC81F0776}"/>
                </a:ext>
              </a:extLst>
            </p:cNvPr>
            <p:cNvGrpSpPr>
              <a:grpSpLocks/>
            </p:cNvGrpSpPr>
            <p:nvPr/>
          </p:nvGrpSpPr>
          <p:grpSpPr bwMode="auto">
            <a:xfrm>
              <a:off x="6032622" y="2007107"/>
              <a:ext cx="1516380" cy="764540"/>
              <a:chOff x="6032622" y="2007107"/>
              <a:chExt cx="1516380" cy="764540"/>
            </a:xfrm>
          </p:grpSpPr>
          <p:sp>
            <p:nvSpPr>
              <p:cNvPr id="12329" name="object 27">
                <a:extLst>
                  <a:ext uri="{FF2B5EF4-FFF2-40B4-BE49-F238E27FC236}">
                    <a16:creationId xmlns:a16="http://schemas.microsoft.com/office/drawing/2014/main" id="{349F2548-D103-4207-88EC-DC6608F14673}"/>
                  </a:ext>
                </a:extLst>
              </p:cNvPr>
              <p:cNvSpPr>
                <a:spLocks/>
              </p:cNvSpPr>
              <p:nvPr/>
            </p:nvSpPr>
            <p:spPr bwMode="auto">
              <a:xfrm>
                <a:off x="6038972" y="2013457"/>
                <a:ext cx="1503680" cy="751840"/>
              </a:xfrm>
              <a:custGeom>
                <a:avLst/>
                <a:gdLst>
                  <a:gd name="T0" fmla="*/ 1503410 w 1503679"/>
                  <a:gd name="T1" fmla="*/ 0 h 751839"/>
                  <a:gd name="T2" fmla="*/ 0 w 1503679"/>
                  <a:gd name="T3" fmla="*/ 0 h 751839"/>
                  <a:gd name="T4" fmla="*/ 0 w 1503679"/>
                  <a:gd name="T5" fmla="*/ 751706 h 751839"/>
                  <a:gd name="T6" fmla="*/ 1503410 w 1503679"/>
                  <a:gd name="T7" fmla="*/ 751706 h 751839"/>
                  <a:gd name="T8" fmla="*/ 150341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1503409" y="0"/>
                    </a:moveTo>
                    <a:lnTo>
                      <a:pt x="0" y="0"/>
                    </a:lnTo>
                    <a:lnTo>
                      <a:pt x="0" y="751705"/>
                    </a:lnTo>
                    <a:lnTo>
                      <a:pt x="1503409" y="751705"/>
                    </a:lnTo>
                    <a:lnTo>
                      <a:pt x="1503409"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30" name="object 28">
                <a:extLst>
                  <a:ext uri="{FF2B5EF4-FFF2-40B4-BE49-F238E27FC236}">
                    <a16:creationId xmlns:a16="http://schemas.microsoft.com/office/drawing/2014/main" id="{68EA07C2-04D5-4FDC-AD5A-0DF4232170BE}"/>
                  </a:ext>
                </a:extLst>
              </p:cNvPr>
              <p:cNvSpPr>
                <a:spLocks/>
              </p:cNvSpPr>
              <p:nvPr/>
            </p:nvSpPr>
            <p:spPr bwMode="auto">
              <a:xfrm>
                <a:off x="6038972" y="2013457"/>
                <a:ext cx="1503680" cy="751840"/>
              </a:xfrm>
              <a:custGeom>
                <a:avLst/>
                <a:gdLst>
                  <a:gd name="T0" fmla="*/ 0 w 1503679"/>
                  <a:gd name="T1" fmla="*/ 0 h 751839"/>
                  <a:gd name="T2" fmla="*/ 1503411 w 1503679"/>
                  <a:gd name="T3" fmla="*/ 0 h 751839"/>
                  <a:gd name="T4" fmla="*/ 1503411 w 1503679"/>
                  <a:gd name="T5" fmla="*/ 751706 h 751839"/>
                  <a:gd name="T6" fmla="*/ 0 w 1503679"/>
                  <a:gd name="T7" fmla="*/ 751706 h 751839"/>
                  <a:gd name="T8" fmla="*/ 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9" name="object 29">
              <a:extLst>
                <a:ext uri="{FF2B5EF4-FFF2-40B4-BE49-F238E27FC236}">
                  <a16:creationId xmlns:a16="http://schemas.microsoft.com/office/drawing/2014/main" id="{CA6B4C9A-9155-4F7A-B710-B7F6F8B1E5AF}"/>
                </a:ext>
              </a:extLst>
            </p:cNvPr>
            <p:cNvSpPr txBox="1"/>
            <p:nvPr/>
          </p:nvSpPr>
          <p:spPr>
            <a:xfrm>
              <a:off x="6063505" y="2012948"/>
              <a:ext cx="1479478" cy="752554"/>
            </a:xfrm>
            <a:prstGeom prst="rect">
              <a:avLst/>
            </a:prstGeom>
          </p:spPr>
          <p:style>
            <a:lnRef idx="0">
              <a:schemeClr val="accent6"/>
            </a:lnRef>
            <a:fillRef idx="3">
              <a:schemeClr val="accent6"/>
            </a:fillRef>
            <a:effectRef idx="3">
              <a:schemeClr val="accent6"/>
            </a:effectRef>
            <a:fontRef idx="minor">
              <a:schemeClr val="lt1"/>
            </a:fontRef>
          </p:style>
          <p:txBody>
            <a:bodyPr lIns="0" tIns="223520" rIns="0" bIns="0">
              <a:spAutoFit/>
            </a:bodyPr>
            <a:lstStyle/>
            <a:p>
              <a:pPr marL="317500" marR="0" lvl="0" indent="0" algn="l" defTabSz="914400" rtl="0" eaLnBrk="0" fontAlgn="base" latinLnBrk="0" hangingPunct="0">
                <a:lnSpc>
                  <a:spcPct val="100000"/>
                </a:lnSpc>
                <a:spcBef>
                  <a:spcPts val="1760"/>
                </a:spcBef>
                <a:spcAft>
                  <a:spcPct val="0"/>
                </a:spcAft>
                <a:buClrTx/>
                <a:buSzTx/>
                <a:buFontTx/>
                <a:buNone/>
                <a:tabLst/>
                <a:defRPr/>
              </a:pPr>
              <a:r>
                <a:rPr kumimoji="0" sz="1800" b="1" i="0" u="none" strike="noStrike" kern="1200" cap="none" spc="-5" normalizeH="0" baseline="0" noProof="0">
                  <a:ln>
                    <a:noFill/>
                  </a:ln>
                  <a:solidFill>
                    <a:prstClr val="black"/>
                  </a:solidFill>
                  <a:effectLst/>
                  <a:uLnTx/>
                  <a:uFillTx/>
                  <a:latin typeface="Century Gothic"/>
                  <a:ea typeface="+mn-ea"/>
                  <a:cs typeface="Century Gothic"/>
                </a:rPr>
                <a:t>Público</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2309" name="object 30">
              <a:extLst>
                <a:ext uri="{FF2B5EF4-FFF2-40B4-BE49-F238E27FC236}">
                  <a16:creationId xmlns:a16="http://schemas.microsoft.com/office/drawing/2014/main" id="{3B28CC4F-6FAE-4841-84D8-309E9A1FA58A}"/>
                </a:ext>
              </a:extLst>
            </p:cNvPr>
            <p:cNvGrpSpPr>
              <a:grpSpLocks/>
            </p:cNvGrpSpPr>
            <p:nvPr/>
          </p:nvGrpSpPr>
          <p:grpSpPr bwMode="auto">
            <a:xfrm>
              <a:off x="3499391" y="3074529"/>
              <a:ext cx="1516380" cy="764540"/>
              <a:chOff x="3499391" y="3074529"/>
              <a:chExt cx="1516380" cy="764540"/>
            </a:xfrm>
          </p:grpSpPr>
          <p:sp>
            <p:nvSpPr>
              <p:cNvPr id="12327" name="object 31">
                <a:extLst>
                  <a:ext uri="{FF2B5EF4-FFF2-40B4-BE49-F238E27FC236}">
                    <a16:creationId xmlns:a16="http://schemas.microsoft.com/office/drawing/2014/main" id="{FCF8C4B0-6731-44AD-A94A-581C72EE57B9}"/>
                  </a:ext>
                </a:extLst>
              </p:cNvPr>
              <p:cNvSpPr>
                <a:spLocks/>
              </p:cNvSpPr>
              <p:nvPr/>
            </p:nvSpPr>
            <p:spPr bwMode="auto">
              <a:xfrm>
                <a:off x="3505741" y="3080879"/>
                <a:ext cx="1503680" cy="751840"/>
              </a:xfrm>
              <a:custGeom>
                <a:avLst/>
                <a:gdLst>
                  <a:gd name="T0" fmla="*/ 1503410 w 1503679"/>
                  <a:gd name="T1" fmla="*/ 0 h 751839"/>
                  <a:gd name="T2" fmla="*/ 0 w 1503679"/>
                  <a:gd name="T3" fmla="*/ 0 h 751839"/>
                  <a:gd name="T4" fmla="*/ 0 w 1503679"/>
                  <a:gd name="T5" fmla="*/ 751706 h 751839"/>
                  <a:gd name="T6" fmla="*/ 1503410 w 1503679"/>
                  <a:gd name="T7" fmla="*/ 751706 h 751839"/>
                  <a:gd name="T8" fmla="*/ 150341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1503409" y="0"/>
                    </a:moveTo>
                    <a:lnTo>
                      <a:pt x="0" y="0"/>
                    </a:lnTo>
                    <a:lnTo>
                      <a:pt x="0" y="751705"/>
                    </a:lnTo>
                    <a:lnTo>
                      <a:pt x="1503409" y="751705"/>
                    </a:lnTo>
                    <a:lnTo>
                      <a:pt x="1503409"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28" name="object 32">
                <a:extLst>
                  <a:ext uri="{FF2B5EF4-FFF2-40B4-BE49-F238E27FC236}">
                    <a16:creationId xmlns:a16="http://schemas.microsoft.com/office/drawing/2014/main" id="{7B6B7515-668F-4146-B37A-CF781E7C6E73}"/>
                  </a:ext>
                </a:extLst>
              </p:cNvPr>
              <p:cNvSpPr>
                <a:spLocks/>
              </p:cNvSpPr>
              <p:nvPr/>
            </p:nvSpPr>
            <p:spPr bwMode="auto">
              <a:xfrm>
                <a:off x="3505741" y="3080879"/>
                <a:ext cx="1503680" cy="751840"/>
              </a:xfrm>
              <a:custGeom>
                <a:avLst/>
                <a:gdLst>
                  <a:gd name="T0" fmla="*/ 0 w 1503679"/>
                  <a:gd name="T1" fmla="*/ 0 h 751839"/>
                  <a:gd name="T2" fmla="*/ 1503411 w 1503679"/>
                  <a:gd name="T3" fmla="*/ 0 h 751839"/>
                  <a:gd name="T4" fmla="*/ 1503411 w 1503679"/>
                  <a:gd name="T5" fmla="*/ 751706 h 751839"/>
                  <a:gd name="T6" fmla="*/ 0 w 1503679"/>
                  <a:gd name="T7" fmla="*/ 751706 h 751839"/>
                  <a:gd name="T8" fmla="*/ 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3" name="object 33">
              <a:extLst>
                <a:ext uri="{FF2B5EF4-FFF2-40B4-BE49-F238E27FC236}">
                  <a16:creationId xmlns:a16="http://schemas.microsoft.com/office/drawing/2014/main" id="{32872A51-F1EC-4563-8093-DE3AE2738B57}"/>
                </a:ext>
              </a:extLst>
            </p:cNvPr>
            <p:cNvSpPr txBox="1"/>
            <p:nvPr/>
          </p:nvSpPr>
          <p:spPr>
            <a:xfrm>
              <a:off x="3506167" y="3081448"/>
              <a:ext cx="1503289" cy="750966"/>
            </a:xfrm>
            <a:prstGeom prst="rect">
              <a:avLst/>
            </a:prstGeom>
          </p:spPr>
          <p:style>
            <a:lnRef idx="0">
              <a:schemeClr val="accent6"/>
            </a:lnRef>
            <a:fillRef idx="3">
              <a:schemeClr val="accent6"/>
            </a:fillRef>
            <a:effectRef idx="3">
              <a:schemeClr val="accent6"/>
            </a:effectRef>
            <a:fontRef idx="minor">
              <a:schemeClr val="lt1"/>
            </a:fontRef>
          </p:style>
          <p:txBody>
            <a:bodyPr lIns="0" tIns="222885" rIns="0" bIns="0">
              <a:spAutoFit/>
            </a:bodyPr>
            <a:lstStyle/>
            <a:p>
              <a:pPr marL="65405" marR="0" lvl="0" indent="0" algn="l" defTabSz="914400" rtl="0" eaLnBrk="0" fontAlgn="base" latinLnBrk="0" hangingPunct="0">
                <a:lnSpc>
                  <a:spcPct val="100000"/>
                </a:lnSpc>
                <a:spcBef>
                  <a:spcPts val="1755"/>
                </a:spcBef>
                <a:spcAft>
                  <a:spcPct val="0"/>
                </a:spcAft>
                <a:buClrTx/>
                <a:buSzTx/>
                <a:buFontTx/>
                <a:buNone/>
                <a:tabLst/>
                <a:defRPr/>
              </a:pPr>
              <a:r>
                <a:rPr kumimoji="0" sz="1800" b="0" i="0" u="none" strike="noStrike" kern="1200" cap="none" spc="-5" normalizeH="0" baseline="0" noProof="0">
                  <a:ln>
                    <a:noFill/>
                  </a:ln>
                  <a:solidFill>
                    <a:prstClr val="black"/>
                  </a:solidFill>
                  <a:effectLst/>
                  <a:uLnTx/>
                  <a:uFillTx/>
                  <a:latin typeface="Century Gothic"/>
                  <a:ea typeface="+mn-ea"/>
                  <a:cs typeface="Century Gothic"/>
                </a:rPr>
                <a:t>Comunitario</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2311" name="object 34">
              <a:extLst>
                <a:ext uri="{FF2B5EF4-FFF2-40B4-BE49-F238E27FC236}">
                  <a16:creationId xmlns:a16="http://schemas.microsoft.com/office/drawing/2014/main" id="{A3E59DED-6B8F-4604-BE41-191ABFD807E2}"/>
                </a:ext>
              </a:extLst>
            </p:cNvPr>
            <p:cNvGrpSpPr>
              <a:grpSpLocks/>
            </p:cNvGrpSpPr>
            <p:nvPr/>
          </p:nvGrpSpPr>
          <p:grpSpPr bwMode="auto">
            <a:xfrm>
              <a:off x="4476607" y="4141949"/>
              <a:ext cx="2162810" cy="2196465"/>
              <a:chOff x="4476607" y="4141949"/>
              <a:chExt cx="2162810" cy="2196465"/>
            </a:xfrm>
          </p:grpSpPr>
          <p:sp>
            <p:nvSpPr>
              <p:cNvPr id="12325" name="object 35">
                <a:extLst>
                  <a:ext uri="{FF2B5EF4-FFF2-40B4-BE49-F238E27FC236}">
                    <a16:creationId xmlns:a16="http://schemas.microsoft.com/office/drawing/2014/main" id="{046674FC-4EB4-42A6-96D8-E4CF62D3F1D5}"/>
                  </a:ext>
                </a:extLst>
              </p:cNvPr>
              <p:cNvSpPr>
                <a:spLocks/>
              </p:cNvSpPr>
              <p:nvPr/>
            </p:nvSpPr>
            <p:spPr bwMode="auto">
              <a:xfrm>
                <a:off x="4482957" y="4148299"/>
                <a:ext cx="2150110" cy="2183765"/>
              </a:xfrm>
              <a:custGeom>
                <a:avLst/>
                <a:gdLst>
                  <a:gd name="T0" fmla="*/ 2149862 w 2150109"/>
                  <a:gd name="T1" fmla="*/ 0 h 2183765"/>
                  <a:gd name="T2" fmla="*/ 0 w 2150109"/>
                  <a:gd name="T3" fmla="*/ 0 h 2183765"/>
                  <a:gd name="T4" fmla="*/ 0 w 2150109"/>
                  <a:gd name="T5" fmla="*/ 2183296 h 2183765"/>
                  <a:gd name="T6" fmla="*/ 2149862 w 2150109"/>
                  <a:gd name="T7" fmla="*/ 2183296 h 2183765"/>
                  <a:gd name="T8" fmla="*/ 2149862 w 2150109"/>
                  <a:gd name="T9" fmla="*/ 0 h 2183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0109" h="2183765">
                    <a:moveTo>
                      <a:pt x="2149861" y="0"/>
                    </a:moveTo>
                    <a:lnTo>
                      <a:pt x="0" y="0"/>
                    </a:lnTo>
                    <a:lnTo>
                      <a:pt x="0" y="2183296"/>
                    </a:lnTo>
                    <a:lnTo>
                      <a:pt x="2149861" y="2183296"/>
                    </a:lnTo>
                    <a:lnTo>
                      <a:pt x="2149861"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26" name="object 36">
                <a:extLst>
                  <a:ext uri="{FF2B5EF4-FFF2-40B4-BE49-F238E27FC236}">
                    <a16:creationId xmlns:a16="http://schemas.microsoft.com/office/drawing/2014/main" id="{92B15575-4FD3-4E91-B9CE-8F9748BFA74A}"/>
                  </a:ext>
                </a:extLst>
              </p:cNvPr>
              <p:cNvSpPr>
                <a:spLocks/>
              </p:cNvSpPr>
              <p:nvPr/>
            </p:nvSpPr>
            <p:spPr bwMode="auto">
              <a:xfrm>
                <a:off x="4482957" y="4148299"/>
                <a:ext cx="2150110" cy="2183765"/>
              </a:xfrm>
              <a:custGeom>
                <a:avLst/>
                <a:gdLst>
                  <a:gd name="T0" fmla="*/ 0 w 2150109"/>
                  <a:gd name="T1" fmla="*/ 0 h 2183765"/>
                  <a:gd name="T2" fmla="*/ 2149862 w 2150109"/>
                  <a:gd name="T3" fmla="*/ 0 h 2183765"/>
                  <a:gd name="T4" fmla="*/ 2149862 w 2150109"/>
                  <a:gd name="T5" fmla="*/ 2183297 h 2183765"/>
                  <a:gd name="T6" fmla="*/ 0 w 2150109"/>
                  <a:gd name="T7" fmla="*/ 2183297 h 2183765"/>
                  <a:gd name="T8" fmla="*/ 0 w 2150109"/>
                  <a:gd name="T9" fmla="*/ 0 h 21837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0109" h="2183765">
                    <a:moveTo>
                      <a:pt x="0" y="0"/>
                    </a:moveTo>
                    <a:lnTo>
                      <a:pt x="2149861" y="0"/>
                    </a:lnTo>
                    <a:lnTo>
                      <a:pt x="2149861" y="2183297"/>
                    </a:lnTo>
                    <a:lnTo>
                      <a:pt x="0" y="2183297"/>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2312" name="object 37">
              <a:extLst>
                <a:ext uri="{FF2B5EF4-FFF2-40B4-BE49-F238E27FC236}">
                  <a16:creationId xmlns:a16="http://schemas.microsoft.com/office/drawing/2014/main" id="{C2F4A93F-C70B-46E9-8A32-189071F29D04}"/>
                </a:ext>
              </a:extLst>
            </p:cNvPr>
            <p:cNvSpPr txBox="1">
              <a:spLocks noChangeArrowheads="1"/>
            </p:cNvSpPr>
            <p:nvPr/>
          </p:nvSpPr>
          <p:spPr bwMode="auto">
            <a:xfrm>
              <a:off x="4482432" y="4148360"/>
              <a:ext cx="2150959" cy="2183042"/>
            </a:xfrm>
            <a:prstGeom prst="rect">
              <a:avLst/>
            </a:prstGeom>
            <a:ln/>
          </p:spPr>
          <p:style>
            <a:lnRef idx="0">
              <a:schemeClr val="accent6"/>
            </a:lnRef>
            <a:fillRef idx="3">
              <a:schemeClr val="accent6"/>
            </a:fillRef>
            <a:effectRef idx="3">
              <a:schemeClr val="accent6"/>
            </a:effectRef>
            <a:fontRef idx="minor">
              <a:schemeClr val="lt1"/>
            </a:fontRef>
          </p:style>
          <p:txBody>
            <a:bodyPr lIns="0" tIns="107314" rIns="0" bIns="0">
              <a:spAutoFit/>
            </a:bodyPr>
            <a:lstStyle>
              <a:lvl1pPr marL="133350" indent="-123825">
                <a:lnSpc>
                  <a:spcPct val="90000"/>
                </a:lnSpc>
                <a:spcBef>
                  <a:spcPts val="1000"/>
                </a:spcBef>
                <a:buFont typeface="Arial" panose="020B0604020202020204" pitchFamily="34" charset="0"/>
                <a:buChar char="•"/>
                <a:tabLst>
                  <a:tab pos="1333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333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333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333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333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9pPr>
            </a:lstStyle>
            <a:p>
              <a:pPr marL="133350" marR="0" lvl="0" indent="-123825" algn="l" defTabSz="914400" rtl="0" eaLnBrk="0" fontAlgn="base" latinLnBrk="0" hangingPunct="0">
                <a:lnSpc>
                  <a:spcPct val="100000"/>
                </a:lnSpc>
                <a:spcBef>
                  <a:spcPts val="850"/>
                </a:spcBef>
                <a:spcAft>
                  <a:spcPct val="0"/>
                </a:spcAft>
                <a:buClrTx/>
                <a:buSzTx/>
                <a:buFontTx/>
                <a:buChar char="-"/>
                <a:tabLst>
                  <a:tab pos="1333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Parques</a:t>
              </a:r>
            </a:p>
            <a:p>
              <a:pPr marL="133350" marR="0" lvl="0" indent="-123825" algn="l" defTabSz="914400" rtl="0" eaLnBrk="0" fontAlgn="base" latinLnBrk="0" hangingPunct="0">
                <a:lnSpc>
                  <a:spcPct val="100000"/>
                </a:lnSpc>
                <a:spcBef>
                  <a:spcPts val="575"/>
                </a:spcBef>
                <a:spcAft>
                  <a:spcPct val="0"/>
                </a:spcAft>
                <a:buClrTx/>
                <a:buSzTx/>
                <a:buFontTx/>
                <a:buChar char="-"/>
                <a:tabLst>
                  <a:tab pos="1333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Vecindario</a:t>
              </a:r>
            </a:p>
            <a:p>
              <a:pPr marL="133350" marR="0" lvl="0" indent="-123825" algn="l" defTabSz="914400" rtl="0" eaLnBrk="0" fontAlgn="base" latinLnBrk="0" hangingPunct="0">
                <a:lnSpc>
                  <a:spcPct val="100000"/>
                </a:lnSpc>
                <a:spcBef>
                  <a:spcPts val="475"/>
                </a:spcBef>
                <a:spcAft>
                  <a:spcPct val="0"/>
                </a:spcAft>
                <a:buClrTx/>
                <a:buSzTx/>
                <a:buFontTx/>
                <a:buChar char="-"/>
                <a:tabLst>
                  <a:tab pos="1333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Calle</a:t>
              </a:r>
            </a:p>
            <a:p>
              <a:pPr marL="133350" marR="0" lvl="0" indent="-123825" algn="l" defTabSz="914400" rtl="0" eaLnBrk="0" fontAlgn="base" latinLnBrk="0" hangingPunct="0">
                <a:lnSpc>
                  <a:spcPct val="91000"/>
                </a:lnSpc>
                <a:spcBef>
                  <a:spcPts val="738"/>
                </a:spcBef>
                <a:spcAft>
                  <a:spcPct val="0"/>
                </a:spcAft>
                <a:buClrTx/>
                <a:buSzTx/>
                <a:buFontTx/>
                <a:buNone/>
                <a:tabLst>
                  <a:tab pos="1333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-Encuentros/  celebraciones  comunitarias</a:t>
              </a:r>
            </a:p>
            <a:p>
              <a:pPr marL="133350" marR="0" lvl="0" indent="-123825" algn="l" defTabSz="914400" rtl="0" eaLnBrk="0" fontAlgn="base" latinLnBrk="0" hangingPunct="0">
                <a:lnSpc>
                  <a:spcPct val="100000"/>
                </a:lnSpc>
                <a:spcBef>
                  <a:spcPts val="475"/>
                </a:spcBef>
                <a:spcAft>
                  <a:spcPct val="0"/>
                </a:spcAft>
                <a:buClrTx/>
                <a:buSzTx/>
                <a:buFontTx/>
                <a:buChar char="-"/>
                <a:tabLst>
                  <a:tab pos="1333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Espacios públicos</a:t>
              </a:r>
            </a:p>
          </p:txBody>
        </p:sp>
        <p:grpSp>
          <p:nvGrpSpPr>
            <p:cNvPr id="12313" name="object 38">
              <a:extLst>
                <a:ext uri="{FF2B5EF4-FFF2-40B4-BE49-F238E27FC236}">
                  <a16:creationId xmlns:a16="http://schemas.microsoft.com/office/drawing/2014/main" id="{2A024921-B29E-4924-BAC0-B5802B277D52}"/>
                </a:ext>
              </a:extLst>
            </p:cNvPr>
            <p:cNvGrpSpPr>
              <a:grpSpLocks/>
            </p:cNvGrpSpPr>
            <p:nvPr/>
          </p:nvGrpSpPr>
          <p:grpSpPr bwMode="auto">
            <a:xfrm>
              <a:off x="6942184" y="3074529"/>
              <a:ext cx="1516380" cy="764540"/>
              <a:chOff x="6942184" y="3074529"/>
              <a:chExt cx="1516380" cy="764540"/>
            </a:xfrm>
          </p:grpSpPr>
          <p:sp>
            <p:nvSpPr>
              <p:cNvPr id="12323" name="object 39">
                <a:extLst>
                  <a:ext uri="{FF2B5EF4-FFF2-40B4-BE49-F238E27FC236}">
                    <a16:creationId xmlns:a16="http://schemas.microsoft.com/office/drawing/2014/main" id="{3501FBFE-B4AC-405A-A98E-3B12050CC03C}"/>
                  </a:ext>
                </a:extLst>
              </p:cNvPr>
              <p:cNvSpPr>
                <a:spLocks/>
              </p:cNvSpPr>
              <p:nvPr/>
            </p:nvSpPr>
            <p:spPr bwMode="auto">
              <a:xfrm>
                <a:off x="6948534" y="3080879"/>
                <a:ext cx="1503680" cy="751840"/>
              </a:xfrm>
              <a:custGeom>
                <a:avLst/>
                <a:gdLst>
                  <a:gd name="T0" fmla="*/ 1503411 w 1503679"/>
                  <a:gd name="T1" fmla="*/ 0 h 751839"/>
                  <a:gd name="T2" fmla="*/ 0 w 1503679"/>
                  <a:gd name="T3" fmla="*/ 0 h 751839"/>
                  <a:gd name="T4" fmla="*/ 0 w 1503679"/>
                  <a:gd name="T5" fmla="*/ 751706 h 751839"/>
                  <a:gd name="T6" fmla="*/ 1503411 w 1503679"/>
                  <a:gd name="T7" fmla="*/ 751706 h 751839"/>
                  <a:gd name="T8" fmla="*/ 1503411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1503410" y="0"/>
                    </a:moveTo>
                    <a:lnTo>
                      <a:pt x="0" y="0"/>
                    </a:lnTo>
                    <a:lnTo>
                      <a:pt x="0" y="751705"/>
                    </a:lnTo>
                    <a:lnTo>
                      <a:pt x="1503410" y="751705"/>
                    </a:lnTo>
                    <a:lnTo>
                      <a:pt x="1503410"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24" name="object 40">
                <a:extLst>
                  <a:ext uri="{FF2B5EF4-FFF2-40B4-BE49-F238E27FC236}">
                    <a16:creationId xmlns:a16="http://schemas.microsoft.com/office/drawing/2014/main" id="{38E32517-BDF9-49F8-A893-843CEBB943BA}"/>
                  </a:ext>
                </a:extLst>
              </p:cNvPr>
              <p:cNvSpPr>
                <a:spLocks/>
              </p:cNvSpPr>
              <p:nvPr/>
            </p:nvSpPr>
            <p:spPr bwMode="auto">
              <a:xfrm>
                <a:off x="6948534" y="3080879"/>
                <a:ext cx="1503680" cy="751840"/>
              </a:xfrm>
              <a:custGeom>
                <a:avLst/>
                <a:gdLst>
                  <a:gd name="T0" fmla="*/ 0 w 1503679"/>
                  <a:gd name="T1" fmla="*/ 0 h 751839"/>
                  <a:gd name="T2" fmla="*/ 1503411 w 1503679"/>
                  <a:gd name="T3" fmla="*/ 0 h 751839"/>
                  <a:gd name="T4" fmla="*/ 1503411 w 1503679"/>
                  <a:gd name="T5" fmla="*/ 751706 h 751839"/>
                  <a:gd name="T6" fmla="*/ 0 w 1503679"/>
                  <a:gd name="T7" fmla="*/ 751706 h 751839"/>
                  <a:gd name="T8" fmla="*/ 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41" name="object 41">
              <a:extLst>
                <a:ext uri="{FF2B5EF4-FFF2-40B4-BE49-F238E27FC236}">
                  <a16:creationId xmlns:a16="http://schemas.microsoft.com/office/drawing/2014/main" id="{9EA5EB54-AD88-4F5D-9707-F1BF8B37085F}"/>
                </a:ext>
              </a:extLst>
            </p:cNvPr>
            <p:cNvSpPr txBox="1"/>
            <p:nvPr/>
          </p:nvSpPr>
          <p:spPr>
            <a:xfrm>
              <a:off x="6949288" y="3081448"/>
              <a:ext cx="1503290" cy="750966"/>
            </a:xfrm>
            <a:prstGeom prst="rect">
              <a:avLst/>
            </a:prstGeom>
          </p:spPr>
          <p:style>
            <a:lnRef idx="0">
              <a:schemeClr val="accent6"/>
            </a:lnRef>
            <a:fillRef idx="3">
              <a:schemeClr val="accent6"/>
            </a:fillRef>
            <a:effectRef idx="3">
              <a:schemeClr val="accent6"/>
            </a:effectRef>
            <a:fontRef idx="minor">
              <a:schemeClr val="lt1"/>
            </a:fontRef>
          </p:style>
          <p:txBody>
            <a:bodyPr lIns="0" tIns="222885" rIns="0" bIns="0">
              <a:spAutoFit/>
            </a:bodyPr>
            <a:lstStyle/>
            <a:p>
              <a:pPr marL="99060" marR="0" lvl="0" indent="0" algn="l" defTabSz="914400" rtl="0" eaLnBrk="0" fontAlgn="base" latinLnBrk="0" hangingPunct="0">
                <a:lnSpc>
                  <a:spcPct val="100000"/>
                </a:lnSpc>
                <a:spcBef>
                  <a:spcPts val="1755"/>
                </a:spcBef>
                <a:spcAft>
                  <a:spcPct val="0"/>
                </a:spcAft>
                <a:buClrTx/>
                <a:buSzTx/>
                <a:buFontTx/>
                <a:buNone/>
                <a:tabLst/>
                <a:defRPr/>
              </a:pPr>
              <a:r>
                <a:rPr kumimoji="0" sz="1800" b="0" i="0" u="none" strike="noStrike" kern="1200" cap="none" spc="-5" normalizeH="0" baseline="0" noProof="0">
                  <a:ln>
                    <a:noFill/>
                  </a:ln>
                  <a:solidFill>
                    <a:prstClr val="black"/>
                  </a:solidFill>
                  <a:effectLst/>
                  <a:uLnTx/>
                  <a:uFillTx/>
                  <a:latin typeface="Century Gothic"/>
                  <a:ea typeface="+mn-ea"/>
                  <a:cs typeface="Century Gothic"/>
                </a:rPr>
                <a:t>Institucional</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2315" name="object 42">
              <a:extLst>
                <a:ext uri="{FF2B5EF4-FFF2-40B4-BE49-F238E27FC236}">
                  <a16:creationId xmlns:a16="http://schemas.microsoft.com/office/drawing/2014/main" id="{05C47EF8-ACC7-4524-AB3F-BB42570C2B5E}"/>
                </a:ext>
              </a:extLst>
            </p:cNvPr>
            <p:cNvGrpSpPr>
              <a:grpSpLocks/>
            </p:cNvGrpSpPr>
            <p:nvPr/>
          </p:nvGrpSpPr>
          <p:grpSpPr bwMode="auto">
            <a:xfrm>
              <a:off x="7919401" y="4141949"/>
              <a:ext cx="2468245" cy="2446655"/>
              <a:chOff x="7919401" y="4141949"/>
              <a:chExt cx="2468245" cy="2446655"/>
            </a:xfrm>
          </p:grpSpPr>
          <p:sp>
            <p:nvSpPr>
              <p:cNvPr id="12321" name="object 43">
                <a:extLst>
                  <a:ext uri="{FF2B5EF4-FFF2-40B4-BE49-F238E27FC236}">
                    <a16:creationId xmlns:a16="http://schemas.microsoft.com/office/drawing/2014/main" id="{9C528AFC-D06B-4F2E-A220-E0F436D56361}"/>
                  </a:ext>
                </a:extLst>
              </p:cNvPr>
              <p:cNvSpPr>
                <a:spLocks/>
              </p:cNvSpPr>
              <p:nvPr/>
            </p:nvSpPr>
            <p:spPr bwMode="auto">
              <a:xfrm>
                <a:off x="7925751" y="4148299"/>
                <a:ext cx="2455545" cy="2433955"/>
              </a:xfrm>
              <a:custGeom>
                <a:avLst/>
                <a:gdLst>
                  <a:gd name="T0" fmla="*/ 2455039 w 2455545"/>
                  <a:gd name="T1" fmla="*/ 0 h 2433954"/>
                  <a:gd name="T2" fmla="*/ 0 w 2455545"/>
                  <a:gd name="T3" fmla="*/ 0 h 2433954"/>
                  <a:gd name="T4" fmla="*/ 0 w 2455545"/>
                  <a:gd name="T5" fmla="*/ 2433901 h 2433954"/>
                  <a:gd name="T6" fmla="*/ 2455039 w 2455545"/>
                  <a:gd name="T7" fmla="*/ 2433901 h 2433954"/>
                  <a:gd name="T8" fmla="*/ 2455039 w 2455545"/>
                  <a:gd name="T9" fmla="*/ 0 h 24339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545" h="2433954">
                    <a:moveTo>
                      <a:pt x="2455039" y="0"/>
                    </a:moveTo>
                    <a:lnTo>
                      <a:pt x="0" y="0"/>
                    </a:lnTo>
                    <a:lnTo>
                      <a:pt x="0" y="2433900"/>
                    </a:lnTo>
                    <a:lnTo>
                      <a:pt x="2455039" y="2433900"/>
                    </a:lnTo>
                    <a:lnTo>
                      <a:pt x="2455039"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22" name="object 44">
                <a:extLst>
                  <a:ext uri="{FF2B5EF4-FFF2-40B4-BE49-F238E27FC236}">
                    <a16:creationId xmlns:a16="http://schemas.microsoft.com/office/drawing/2014/main" id="{56B9387F-C4E1-4992-97B4-41B4F2AEED3B}"/>
                  </a:ext>
                </a:extLst>
              </p:cNvPr>
              <p:cNvSpPr>
                <a:spLocks/>
              </p:cNvSpPr>
              <p:nvPr/>
            </p:nvSpPr>
            <p:spPr bwMode="auto">
              <a:xfrm>
                <a:off x="7925751" y="4148299"/>
                <a:ext cx="2455545" cy="2433955"/>
              </a:xfrm>
              <a:custGeom>
                <a:avLst/>
                <a:gdLst>
                  <a:gd name="T0" fmla="*/ 0 w 2455545"/>
                  <a:gd name="T1" fmla="*/ 0 h 2433954"/>
                  <a:gd name="T2" fmla="*/ 2455039 w 2455545"/>
                  <a:gd name="T3" fmla="*/ 0 h 2433954"/>
                  <a:gd name="T4" fmla="*/ 2455039 w 2455545"/>
                  <a:gd name="T5" fmla="*/ 2433902 h 2433954"/>
                  <a:gd name="T6" fmla="*/ 0 w 2455545"/>
                  <a:gd name="T7" fmla="*/ 2433902 h 2433954"/>
                  <a:gd name="T8" fmla="*/ 0 w 2455545"/>
                  <a:gd name="T9" fmla="*/ 0 h 24339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545" h="2433954">
                    <a:moveTo>
                      <a:pt x="0" y="0"/>
                    </a:moveTo>
                    <a:lnTo>
                      <a:pt x="2455039" y="0"/>
                    </a:lnTo>
                    <a:lnTo>
                      <a:pt x="2455039" y="2433901"/>
                    </a:lnTo>
                    <a:lnTo>
                      <a:pt x="0" y="2433901"/>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2316" name="object 45">
              <a:extLst>
                <a:ext uri="{FF2B5EF4-FFF2-40B4-BE49-F238E27FC236}">
                  <a16:creationId xmlns:a16="http://schemas.microsoft.com/office/drawing/2014/main" id="{608ACA5D-C4D2-492F-A518-7D699E7A1A56}"/>
                </a:ext>
              </a:extLst>
            </p:cNvPr>
            <p:cNvSpPr txBox="1">
              <a:spLocks noChangeArrowheads="1"/>
            </p:cNvSpPr>
            <p:nvPr/>
          </p:nvSpPr>
          <p:spPr bwMode="auto">
            <a:xfrm>
              <a:off x="7700240" y="4079073"/>
              <a:ext cx="2681056" cy="2627918"/>
            </a:xfrm>
            <a:prstGeom prst="rect">
              <a:avLst/>
            </a:prstGeom>
            <a:ln/>
          </p:spPr>
          <p:style>
            <a:lnRef idx="0">
              <a:schemeClr val="accent6"/>
            </a:lnRef>
            <a:fillRef idx="3">
              <a:schemeClr val="accent6"/>
            </a:fillRef>
            <a:effectRef idx="3">
              <a:schemeClr val="accent6"/>
            </a:effectRef>
            <a:fontRef idx="minor">
              <a:schemeClr val="lt1"/>
            </a:fontRef>
          </p:style>
          <p:txBody>
            <a:bodyPr wrap="square" lIns="0" tIns="34290" rIns="0" bIns="0">
              <a:spAutoFit/>
            </a:bodyPr>
            <a:lstStyle>
              <a:lvl1pPr marL="133350" indent="-123825">
                <a:lnSpc>
                  <a:spcPct val="90000"/>
                </a:lnSpc>
                <a:spcBef>
                  <a:spcPts val="1000"/>
                </a:spcBef>
                <a:buFont typeface="Arial" panose="020B0604020202020204" pitchFamily="34" charset="0"/>
                <a:buChar char="•"/>
                <a:tabLst>
                  <a:tab pos="1333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333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333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333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333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33350" algn="l"/>
                </a:tabLst>
                <a:defRPr>
                  <a:solidFill>
                    <a:schemeClr val="tx1"/>
                  </a:solidFill>
                  <a:latin typeface="Calibri" panose="020F0502020204030204" pitchFamily="34" charset="0"/>
                </a:defRPr>
              </a:lvl9pPr>
            </a:lstStyle>
            <a:p>
              <a:pPr marL="133350" marR="0" lvl="0" indent="-123825" algn="l" defTabSz="914400" rtl="0" eaLnBrk="0" fontAlgn="base" latinLnBrk="0" hangingPunct="0">
                <a:lnSpc>
                  <a:spcPct val="100000"/>
                </a:lnSpc>
                <a:spcBef>
                  <a:spcPts val="275"/>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 Educativas</a:t>
              </a:r>
            </a:p>
            <a:p>
              <a:pPr marL="133350" marR="0" lvl="0" indent="-123825" algn="l" defTabSz="914400" rtl="0" eaLnBrk="0" fontAlgn="base" latinLnBrk="0" hangingPunct="0">
                <a:lnSpc>
                  <a:spcPct val="100000"/>
                </a:lnSpc>
                <a:spcBef>
                  <a:spcPts val="575"/>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 De Protección</a:t>
              </a:r>
            </a:p>
            <a:p>
              <a:pPr marL="133350" marR="0" lvl="0" indent="-123825" algn="l" defTabSz="914400" rtl="0" eaLnBrk="0" fontAlgn="base" latinLnBrk="0" hangingPunct="0">
                <a:lnSpc>
                  <a:spcPct val="100000"/>
                </a:lnSpc>
                <a:spcBef>
                  <a:spcPts val="475"/>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 de salud</a:t>
              </a:r>
            </a:p>
            <a:p>
              <a:pPr marL="133350" marR="0" lvl="0" indent="-123825" algn="l" defTabSz="914400" rtl="0" eaLnBrk="0" fontAlgn="base" latinLnBrk="0" hangingPunct="0">
                <a:lnSpc>
                  <a:spcPct val="100000"/>
                </a:lnSpc>
                <a:spcBef>
                  <a:spcPts val="575"/>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 De Justicia</a:t>
              </a:r>
            </a:p>
            <a:p>
              <a:pPr marL="133350" marR="0" lvl="0" indent="-123825" algn="l" defTabSz="914400" rtl="0" eaLnBrk="0" fontAlgn="base" latinLnBrk="0" hangingPunct="0">
                <a:lnSpc>
                  <a:spcPct val="100000"/>
                </a:lnSpc>
                <a:spcBef>
                  <a:spcPts val="475"/>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 De defensa</a:t>
              </a:r>
            </a:p>
            <a:p>
              <a:pPr marL="133350" marR="0" lvl="0" indent="-123825" algn="l" defTabSz="914400" rtl="0" eaLnBrk="0" fontAlgn="base" latinLnBrk="0" hangingPunct="0">
                <a:lnSpc>
                  <a:spcPts val="1700"/>
                </a:lnSpc>
                <a:spcBef>
                  <a:spcPts val="813"/>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Centros	de	atención  en privación de libertad</a:t>
              </a:r>
            </a:p>
            <a:p>
              <a:pPr marL="133350" marR="0" lvl="0" indent="-123825" algn="l" defTabSz="914400" rtl="0" eaLnBrk="0" fontAlgn="base" latinLnBrk="0" hangingPunct="0">
                <a:lnSpc>
                  <a:spcPct val="100000"/>
                </a:lnSpc>
                <a:spcBef>
                  <a:spcPts val="563"/>
                </a:spcBef>
                <a:spcAft>
                  <a:spcPct val="0"/>
                </a:spcAft>
                <a:buClrTx/>
                <a:buSzTx/>
                <a:buFontTx/>
                <a:buChar char="-"/>
                <a:tabLst>
                  <a:tab pos="1333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Ámbito laboral</a:t>
              </a:r>
            </a:p>
          </p:txBody>
        </p:sp>
        <p:grpSp>
          <p:nvGrpSpPr>
            <p:cNvPr id="12317" name="object 46">
              <a:extLst>
                <a:ext uri="{FF2B5EF4-FFF2-40B4-BE49-F238E27FC236}">
                  <a16:creationId xmlns:a16="http://schemas.microsoft.com/office/drawing/2014/main" id="{BDB8B334-7105-4A2F-9A82-0DC51FAD6E97}"/>
                </a:ext>
              </a:extLst>
            </p:cNvPr>
            <p:cNvGrpSpPr>
              <a:grpSpLocks/>
            </p:cNvGrpSpPr>
            <p:nvPr/>
          </p:nvGrpSpPr>
          <p:grpSpPr bwMode="auto">
            <a:xfrm>
              <a:off x="7851748" y="2007107"/>
              <a:ext cx="1516380" cy="764540"/>
              <a:chOff x="7851748" y="2007107"/>
              <a:chExt cx="1516380" cy="764540"/>
            </a:xfrm>
          </p:grpSpPr>
          <p:sp>
            <p:nvSpPr>
              <p:cNvPr id="12319" name="object 47">
                <a:extLst>
                  <a:ext uri="{FF2B5EF4-FFF2-40B4-BE49-F238E27FC236}">
                    <a16:creationId xmlns:a16="http://schemas.microsoft.com/office/drawing/2014/main" id="{135D1CF6-BB4F-422A-A657-1DA1F029FEED}"/>
                  </a:ext>
                </a:extLst>
              </p:cNvPr>
              <p:cNvSpPr>
                <a:spLocks/>
              </p:cNvSpPr>
              <p:nvPr/>
            </p:nvSpPr>
            <p:spPr bwMode="auto">
              <a:xfrm>
                <a:off x="7858098" y="2013457"/>
                <a:ext cx="1503680" cy="751840"/>
              </a:xfrm>
              <a:custGeom>
                <a:avLst/>
                <a:gdLst>
                  <a:gd name="T0" fmla="*/ 1503411 w 1503679"/>
                  <a:gd name="T1" fmla="*/ 0 h 751839"/>
                  <a:gd name="T2" fmla="*/ 0 w 1503679"/>
                  <a:gd name="T3" fmla="*/ 0 h 751839"/>
                  <a:gd name="T4" fmla="*/ 0 w 1503679"/>
                  <a:gd name="T5" fmla="*/ 751706 h 751839"/>
                  <a:gd name="T6" fmla="*/ 1503411 w 1503679"/>
                  <a:gd name="T7" fmla="*/ 751706 h 751839"/>
                  <a:gd name="T8" fmla="*/ 1503411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1503410" y="0"/>
                    </a:moveTo>
                    <a:lnTo>
                      <a:pt x="0" y="0"/>
                    </a:lnTo>
                    <a:lnTo>
                      <a:pt x="0" y="751705"/>
                    </a:lnTo>
                    <a:lnTo>
                      <a:pt x="1503410" y="751705"/>
                    </a:lnTo>
                    <a:lnTo>
                      <a:pt x="1503410" y="0"/>
                    </a:lnTo>
                    <a:close/>
                  </a:path>
                </a:pathLst>
              </a:custGeom>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2320" name="object 48">
                <a:extLst>
                  <a:ext uri="{FF2B5EF4-FFF2-40B4-BE49-F238E27FC236}">
                    <a16:creationId xmlns:a16="http://schemas.microsoft.com/office/drawing/2014/main" id="{C15321DB-A538-41C5-B83E-0C377F13FCA3}"/>
                  </a:ext>
                </a:extLst>
              </p:cNvPr>
              <p:cNvSpPr>
                <a:spLocks/>
              </p:cNvSpPr>
              <p:nvPr/>
            </p:nvSpPr>
            <p:spPr bwMode="auto">
              <a:xfrm>
                <a:off x="7858098" y="2013457"/>
                <a:ext cx="1503680" cy="751840"/>
              </a:xfrm>
              <a:custGeom>
                <a:avLst/>
                <a:gdLst>
                  <a:gd name="T0" fmla="*/ 0 w 1503679"/>
                  <a:gd name="T1" fmla="*/ 0 h 751839"/>
                  <a:gd name="T2" fmla="*/ 1503411 w 1503679"/>
                  <a:gd name="T3" fmla="*/ 0 h 751839"/>
                  <a:gd name="T4" fmla="*/ 1503411 w 1503679"/>
                  <a:gd name="T5" fmla="*/ 751706 h 751839"/>
                  <a:gd name="T6" fmla="*/ 0 w 1503679"/>
                  <a:gd name="T7" fmla="*/ 751706 h 751839"/>
                  <a:gd name="T8" fmla="*/ 0 w 1503679"/>
                  <a:gd name="T9" fmla="*/ 0 h 751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3679" h="751839">
                    <a:moveTo>
                      <a:pt x="0" y="0"/>
                    </a:moveTo>
                    <a:lnTo>
                      <a:pt x="1503410" y="0"/>
                    </a:lnTo>
                    <a:lnTo>
                      <a:pt x="1503410" y="751705"/>
                    </a:lnTo>
                    <a:lnTo>
                      <a:pt x="0" y="751705"/>
                    </a:lnTo>
                    <a:lnTo>
                      <a:pt x="0" y="0"/>
                    </a:lnTo>
                    <a:close/>
                  </a:path>
                </a:pathLst>
              </a:custGeom>
              <a:ln>
                <a:headEnd/>
                <a:tailEnd/>
              </a:ln>
            </p:spPr>
            <p:style>
              <a:lnRef idx="0">
                <a:schemeClr val="accent6"/>
              </a:lnRef>
              <a:fillRef idx="3">
                <a:schemeClr val="accent6"/>
              </a:fillRef>
              <a:effectRef idx="3">
                <a:schemeClr val="accent6"/>
              </a:effectRef>
              <a:fontRef idx="minor">
                <a:schemeClr val="lt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49" name="object 49">
              <a:extLst>
                <a:ext uri="{FF2B5EF4-FFF2-40B4-BE49-F238E27FC236}">
                  <a16:creationId xmlns:a16="http://schemas.microsoft.com/office/drawing/2014/main" id="{1F3ACAB4-ED29-4F3D-81E5-70563A17D730}"/>
                </a:ext>
              </a:extLst>
            </p:cNvPr>
            <p:cNvSpPr txBox="1"/>
            <p:nvPr/>
          </p:nvSpPr>
          <p:spPr>
            <a:xfrm>
              <a:off x="7858881" y="2012948"/>
              <a:ext cx="1503289" cy="752554"/>
            </a:xfrm>
            <a:prstGeom prst="rect">
              <a:avLst/>
            </a:prstGeom>
          </p:spPr>
          <p:style>
            <a:lnRef idx="0">
              <a:schemeClr val="accent6"/>
            </a:lnRef>
            <a:fillRef idx="3">
              <a:schemeClr val="accent6"/>
            </a:fillRef>
            <a:effectRef idx="3">
              <a:schemeClr val="accent6"/>
            </a:effectRef>
            <a:fontRef idx="minor">
              <a:schemeClr val="lt1"/>
            </a:fontRef>
          </p:style>
          <p:txBody>
            <a:bodyPr lIns="0" tIns="98425" rIns="0" bIns="0">
              <a:spAutoFit/>
            </a:bodyPr>
            <a:lstStyle/>
            <a:p>
              <a:pPr marL="0" marR="0" lvl="0" indent="0" algn="ctr" defTabSz="914400" rtl="0" eaLnBrk="0" fontAlgn="base" latinLnBrk="0" hangingPunct="0">
                <a:lnSpc>
                  <a:spcPts val="2075"/>
                </a:lnSpc>
                <a:spcBef>
                  <a:spcPts val="775"/>
                </a:spcBef>
                <a:spcAft>
                  <a:spcPct val="0"/>
                </a:spcAft>
                <a:buClrTx/>
                <a:buSzTx/>
                <a:buFontTx/>
                <a:buNone/>
                <a:tabLst/>
                <a:defRPr/>
              </a:pPr>
              <a:r>
                <a:rPr kumimoji="0" sz="1800" b="1" i="0" u="none" strike="noStrike" kern="1200" cap="none" spc="-5" normalizeH="0" baseline="0" noProof="0">
                  <a:ln>
                    <a:noFill/>
                  </a:ln>
                  <a:solidFill>
                    <a:prstClr val="black"/>
                  </a:solidFill>
                  <a:effectLst/>
                  <a:uLnTx/>
                  <a:uFillTx/>
                  <a:latin typeface="Century Gothic"/>
                  <a:ea typeface="+mn-ea"/>
                  <a:cs typeface="Century Gothic"/>
                </a:rPr>
                <a:t>Tecnológico</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a:p>
              <a:pPr marL="0" marR="0" lvl="0" indent="0" algn="ctr" defTabSz="914400" rtl="0" eaLnBrk="0" fontAlgn="base" latinLnBrk="0" hangingPunct="0">
                <a:lnSpc>
                  <a:spcPts val="2075"/>
                </a:lnSpc>
                <a:spcBef>
                  <a:spcPct val="0"/>
                </a:spcBef>
                <a:spcAft>
                  <a:spcPct val="0"/>
                </a:spcAft>
                <a:buClrTx/>
                <a:buSzTx/>
                <a:buFontTx/>
                <a:buNone/>
                <a:tabLst/>
                <a:defRPr/>
              </a:pPr>
              <a:r>
                <a:rPr kumimoji="0" sz="1800" b="1" i="0" u="none" strike="noStrike" kern="1200" cap="none" spc="0" normalizeH="0" baseline="0" noProof="0">
                  <a:ln>
                    <a:noFill/>
                  </a:ln>
                  <a:solidFill>
                    <a:prstClr val="black"/>
                  </a:solidFill>
                  <a:effectLst/>
                  <a:uLnTx/>
                  <a:uFillTx/>
                  <a:latin typeface="Century Gothic"/>
                  <a:ea typeface="+mn-ea"/>
                  <a:cs typeface="Century Gothic"/>
                </a:rPr>
                <a:t>-</a:t>
              </a:r>
              <a:r>
                <a:rPr kumimoji="0" sz="1800" b="1" i="0" u="none" strike="noStrike" kern="1200" cap="none" spc="-10" normalizeH="0" baseline="0" noProof="0">
                  <a:ln>
                    <a:noFill/>
                  </a:ln>
                  <a:solidFill>
                    <a:prstClr val="black"/>
                  </a:solidFill>
                  <a:effectLst/>
                  <a:uLnTx/>
                  <a:uFillTx/>
                  <a:latin typeface="Century Gothic"/>
                  <a:ea typeface="+mn-ea"/>
                  <a:cs typeface="Century Gothic"/>
                </a:rPr>
                <a:t> </a:t>
              </a:r>
              <a:r>
                <a:rPr kumimoji="0" sz="1800" b="1" i="0" u="none" strike="noStrike" kern="1200" cap="none" spc="-5" normalizeH="0" baseline="0" noProof="0">
                  <a:ln>
                    <a:noFill/>
                  </a:ln>
                  <a:solidFill>
                    <a:prstClr val="black"/>
                  </a:solidFill>
                  <a:effectLst/>
                  <a:uLnTx/>
                  <a:uFillTx/>
                  <a:latin typeface="Century Gothic"/>
                  <a:ea typeface="+mn-ea"/>
                  <a:cs typeface="Century Gothic"/>
                </a:rPr>
                <a:t>Virtual</a:t>
              </a:r>
              <a:endParaRPr kumimoji="0" sz="1800" b="0" i="0" u="none" strike="noStrike" kern="1200" cap="none" spc="0" normalizeH="0" baseline="0" noProof="0">
                <a:ln>
                  <a:noFill/>
                </a:ln>
                <a:solidFill>
                  <a:prstClr val="black"/>
                </a:solidFill>
                <a:effectLst/>
                <a:uLnTx/>
                <a:uFillTx/>
                <a:latin typeface="Century Gothic"/>
                <a:ea typeface="+mn-ea"/>
                <a:cs typeface="Century Gothic"/>
              </a:endParaRPr>
            </a:p>
          </p:txBody>
        </p:sp>
      </p:grpSp>
      <p:sp>
        <p:nvSpPr>
          <p:cNvPr id="12291" name="CuadroTexto 50">
            <a:extLst>
              <a:ext uri="{FF2B5EF4-FFF2-40B4-BE49-F238E27FC236}">
                <a16:creationId xmlns:a16="http://schemas.microsoft.com/office/drawing/2014/main" id="{CA0F7EFC-B79B-461E-BB1A-7B3E75290A54}"/>
              </a:ext>
            </a:extLst>
          </p:cNvPr>
          <p:cNvSpPr txBox="1">
            <a:spLocks noChangeArrowheads="1"/>
          </p:cNvSpPr>
          <p:nvPr/>
        </p:nvSpPr>
        <p:spPr bwMode="auto">
          <a:xfrm>
            <a:off x="2695575" y="64517"/>
            <a:ext cx="5756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Contextos de Ocurrencia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upo 70">
            <a:extLst>
              <a:ext uri="{FF2B5EF4-FFF2-40B4-BE49-F238E27FC236}">
                <a16:creationId xmlns:a16="http://schemas.microsoft.com/office/drawing/2014/main" id="{1284E3D1-A35A-4F1A-90B5-5737D49A7559}"/>
              </a:ext>
            </a:extLst>
          </p:cNvPr>
          <p:cNvGrpSpPr>
            <a:grpSpLocks/>
          </p:cNvGrpSpPr>
          <p:nvPr/>
        </p:nvGrpSpPr>
        <p:grpSpPr bwMode="auto">
          <a:xfrm>
            <a:off x="1252538" y="928688"/>
            <a:ext cx="9271000" cy="5307012"/>
            <a:chOff x="1585715" y="1246751"/>
            <a:chExt cx="9269674" cy="5307203"/>
          </a:xfrm>
        </p:grpSpPr>
        <p:sp>
          <p:nvSpPr>
            <p:cNvPr id="13316" name="object 2">
              <a:extLst>
                <a:ext uri="{FF2B5EF4-FFF2-40B4-BE49-F238E27FC236}">
                  <a16:creationId xmlns:a16="http://schemas.microsoft.com/office/drawing/2014/main" id="{F0180DBD-87C5-4C37-858F-C7C909390D50}"/>
                </a:ext>
              </a:extLst>
            </p:cNvPr>
            <p:cNvSpPr>
              <a:spLocks/>
            </p:cNvSpPr>
            <p:nvPr/>
          </p:nvSpPr>
          <p:spPr bwMode="auto">
            <a:xfrm>
              <a:off x="6220252" y="2045599"/>
              <a:ext cx="3836035" cy="333375"/>
            </a:xfrm>
            <a:custGeom>
              <a:avLst/>
              <a:gdLst>
                <a:gd name="T0" fmla="*/ 0 w 3836034"/>
                <a:gd name="T1" fmla="*/ 0 h 333375"/>
                <a:gd name="T2" fmla="*/ 0 w 3836034"/>
                <a:gd name="T3" fmla="*/ 166424 h 333375"/>
                <a:gd name="T4" fmla="*/ 3835690 w 3836034"/>
                <a:gd name="T5" fmla="*/ 166424 h 333375"/>
                <a:gd name="T6" fmla="*/ 3835690 w 3836034"/>
                <a:gd name="T7" fmla="*/ 332849 h 333375"/>
                <a:gd name="T8" fmla="*/ 0 w 3836034"/>
                <a:gd name="T9" fmla="*/ 0 h 333375"/>
                <a:gd name="T10" fmla="*/ 0 w 3836034"/>
                <a:gd name="T11" fmla="*/ 166424 h 333375"/>
                <a:gd name="T12" fmla="*/ 1917844 w 3836034"/>
                <a:gd name="T13" fmla="*/ 166424 h 333375"/>
                <a:gd name="T14" fmla="*/ 1917844 w 3836034"/>
                <a:gd name="T15" fmla="*/ 332849 h 3333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36034" h="333375">
                  <a:moveTo>
                    <a:pt x="0" y="0"/>
                  </a:moveTo>
                  <a:lnTo>
                    <a:pt x="0" y="166424"/>
                  </a:lnTo>
                  <a:lnTo>
                    <a:pt x="3835689" y="166424"/>
                  </a:lnTo>
                  <a:lnTo>
                    <a:pt x="3835689" y="332849"/>
                  </a:lnTo>
                </a:path>
                <a:path w="3836034" h="333375">
                  <a:moveTo>
                    <a:pt x="0" y="0"/>
                  </a:moveTo>
                  <a:lnTo>
                    <a:pt x="0" y="166424"/>
                  </a:lnTo>
                  <a:lnTo>
                    <a:pt x="1917844" y="166424"/>
                  </a:lnTo>
                  <a:lnTo>
                    <a:pt x="1917844" y="332849"/>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3317" name="object 3">
              <a:extLst>
                <a:ext uri="{FF2B5EF4-FFF2-40B4-BE49-F238E27FC236}">
                  <a16:creationId xmlns:a16="http://schemas.microsoft.com/office/drawing/2014/main" id="{B821D5CB-F100-45F3-AFF9-0025A3B3109C}"/>
                </a:ext>
              </a:extLst>
            </p:cNvPr>
            <p:cNvGrpSpPr>
              <a:grpSpLocks/>
            </p:cNvGrpSpPr>
            <p:nvPr/>
          </p:nvGrpSpPr>
          <p:grpSpPr bwMode="auto">
            <a:xfrm>
              <a:off x="6047478" y="3164596"/>
              <a:ext cx="346075" cy="2992755"/>
              <a:chOff x="6047478" y="3164596"/>
              <a:chExt cx="346075" cy="2992755"/>
            </a:xfrm>
          </p:grpSpPr>
          <p:sp>
            <p:nvSpPr>
              <p:cNvPr id="13379" name="object 4">
                <a:extLst>
                  <a:ext uri="{FF2B5EF4-FFF2-40B4-BE49-F238E27FC236}">
                    <a16:creationId xmlns:a16="http://schemas.microsoft.com/office/drawing/2014/main" id="{3503A050-4615-424E-8C25-E9F6C874ABE6}"/>
                  </a:ext>
                </a:extLst>
              </p:cNvPr>
              <p:cNvSpPr>
                <a:spLocks/>
              </p:cNvSpPr>
              <p:nvPr/>
            </p:nvSpPr>
            <p:spPr bwMode="auto">
              <a:xfrm>
                <a:off x="6220253" y="3170946"/>
                <a:ext cx="167005" cy="2980055"/>
              </a:xfrm>
              <a:custGeom>
                <a:avLst/>
                <a:gdLst>
                  <a:gd name="T0" fmla="*/ 0 w 167004"/>
                  <a:gd name="T1" fmla="*/ 0 h 2980054"/>
                  <a:gd name="T2" fmla="*/ 0 w 167004"/>
                  <a:gd name="T3" fmla="*/ 2979792 h 2980054"/>
                  <a:gd name="T4" fmla="*/ 166425 w 167004"/>
                  <a:gd name="T5" fmla="*/ 2979792 h 2980054"/>
                  <a:gd name="T6" fmla="*/ 0 60000 65536"/>
                  <a:gd name="T7" fmla="*/ 0 60000 65536"/>
                  <a:gd name="T8" fmla="*/ 0 60000 65536"/>
                </a:gdLst>
                <a:ahLst/>
                <a:cxnLst>
                  <a:cxn ang="T6">
                    <a:pos x="T0" y="T1"/>
                  </a:cxn>
                  <a:cxn ang="T7">
                    <a:pos x="T2" y="T3"/>
                  </a:cxn>
                  <a:cxn ang="T8">
                    <a:pos x="T4" y="T5"/>
                  </a:cxn>
                </a:cxnLst>
                <a:rect l="0" t="0" r="r" b="b"/>
                <a:pathLst>
                  <a:path w="167004" h="2980054">
                    <a:moveTo>
                      <a:pt x="0" y="0"/>
                    </a:moveTo>
                    <a:lnTo>
                      <a:pt x="0" y="2979791"/>
                    </a:lnTo>
                    <a:lnTo>
                      <a:pt x="166424" y="2979791"/>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80" name="object 5">
                <a:extLst>
                  <a:ext uri="{FF2B5EF4-FFF2-40B4-BE49-F238E27FC236}">
                    <a16:creationId xmlns:a16="http://schemas.microsoft.com/office/drawing/2014/main" id="{A42BF58B-72F5-410A-BC5E-B7D1BE341C98}"/>
                  </a:ext>
                </a:extLst>
              </p:cNvPr>
              <p:cNvSpPr>
                <a:spLocks/>
              </p:cNvSpPr>
              <p:nvPr/>
            </p:nvSpPr>
            <p:spPr bwMode="auto">
              <a:xfrm>
                <a:off x="6053828" y="3170946"/>
                <a:ext cx="167005" cy="2980055"/>
              </a:xfrm>
              <a:custGeom>
                <a:avLst/>
                <a:gdLst>
                  <a:gd name="T0" fmla="*/ 166425 w 167004"/>
                  <a:gd name="T1" fmla="*/ 0 h 2980054"/>
                  <a:gd name="T2" fmla="*/ 166425 w 167004"/>
                  <a:gd name="T3" fmla="*/ 2979792 h 2980054"/>
                  <a:gd name="T4" fmla="*/ 0 w 167004"/>
                  <a:gd name="T5" fmla="*/ 2979792 h 2980054"/>
                  <a:gd name="T6" fmla="*/ 0 60000 65536"/>
                  <a:gd name="T7" fmla="*/ 0 60000 65536"/>
                  <a:gd name="T8" fmla="*/ 0 60000 65536"/>
                </a:gdLst>
                <a:ahLst/>
                <a:cxnLst>
                  <a:cxn ang="T6">
                    <a:pos x="T0" y="T1"/>
                  </a:cxn>
                  <a:cxn ang="T7">
                    <a:pos x="T2" y="T3"/>
                  </a:cxn>
                  <a:cxn ang="T8">
                    <a:pos x="T4" y="T5"/>
                  </a:cxn>
                </a:cxnLst>
                <a:rect l="0" t="0" r="r" b="b"/>
                <a:pathLst>
                  <a:path w="167004" h="2980054">
                    <a:moveTo>
                      <a:pt x="166424" y="0"/>
                    </a:moveTo>
                    <a:lnTo>
                      <a:pt x="166424" y="2979791"/>
                    </a:lnTo>
                    <a:lnTo>
                      <a:pt x="0" y="2979791"/>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81" name="object 6">
                <a:extLst>
                  <a:ext uri="{FF2B5EF4-FFF2-40B4-BE49-F238E27FC236}">
                    <a16:creationId xmlns:a16="http://schemas.microsoft.com/office/drawing/2014/main" id="{742259E4-9CFB-46B6-B948-57EE7E06C515}"/>
                  </a:ext>
                </a:extLst>
              </p:cNvPr>
              <p:cNvSpPr>
                <a:spLocks/>
              </p:cNvSpPr>
              <p:nvPr/>
            </p:nvSpPr>
            <p:spPr bwMode="auto">
              <a:xfrm>
                <a:off x="6220253" y="3170946"/>
                <a:ext cx="167005" cy="1854835"/>
              </a:xfrm>
              <a:custGeom>
                <a:avLst/>
                <a:gdLst>
                  <a:gd name="T0" fmla="*/ 0 w 167004"/>
                  <a:gd name="T1" fmla="*/ 0 h 1854835"/>
                  <a:gd name="T2" fmla="*/ 0 w 167004"/>
                  <a:gd name="T3" fmla="*/ 1854444 h 1854835"/>
                  <a:gd name="T4" fmla="*/ 166425 w 167004"/>
                  <a:gd name="T5" fmla="*/ 1854444 h 1854835"/>
                  <a:gd name="T6" fmla="*/ 0 60000 65536"/>
                  <a:gd name="T7" fmla="*/ 0 60000 65536"/>
                  <a:gd name="T8" fmla="*/ 0 60000 65536"/>
                </a:gdLst>
                <a:ahLst/>
                <a:cxnLst>
                  <a:cxn ang="T6">
                    <a:pos x="T0" y="T1"/>
                  </a:cxn>
                  <a:cxn ang="T7">
                    <a:pos x="T2" y="T3"/>
                  </a:cxn>
                  <a:cxn ang="T8">
                    <a:pos x="T4" y="T5"/>
                  </a:cxn>
                </a:cxnLst>
                <a:rect l="0" t="0" r="r" b="b"/>
                <a:pathLst>
                  <a:path w="167004" h="1854835">
                    <a:moveTo>
                      <a:pt x="0" y="0"/>
                    </a:moveTo>
                    <a:lnTo>
                      <a:pt x="0" y="1854444"/>
                    </a:lnTo>
                    <a:lnTo>
                      <a:pt x="166424" y="1854444"/>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82" name="object 7">
                <a:extLst>
                  <a:ext uri="{FF2B5EF4-FFF2-40B4-BE49-F238E27FC236}">
                    <a16:creationId xmlns:a16="http://schemas.microsoft.com/office/drawing/2014/main" id="{CC0FB45D-0BE9-47DE-86EC-B23317A8608D}"/>
                  </a:ext>
                </a:extLst>
              </p:cNvPr>
              <p:cNvSpPr>
                <a:spLocks/>
              </p:cNvSpPr>
              <p:nvPr/>
            </p:nvSpPr>
            <p:spPr bwMode="auto">
              <a:xfrm>
                <a:off x="6053828" y="3170946"/>
                <a:ext cx="167005" cy="1854835"/>
              </a:xfrm>
              <a:custGeom>
                <a:avLst/>
                <a:gdLst>
                  <a:gd name="T0" fmla="*/ 166425 w 167004"/>
                  <a:gd name="T1" fmla="*/ 0 h 1854835"/>
                  <a:gd name="T2" fmla="*/ 166425 w 167004"/>
                  <a:gd name="T3" fmla="*/ 1854444 h 1854835"/>
                  <a:gd name="T4" fmla="*/ 0 w 167004"/>
                  <a:gd name="T5" fmla="*/ 1854444 h 1854835"/>
                  <a:gd name="T6" fmla="*/ 0 60000 65536"/>
                  <a:gd name="T7" fmla="*/ 0 60000 65536"/>
                  <a:gd name="T8" fmla="*/ 0 60000 65536"/>
                </a:gdLst>
                <a:ahLst/>
                <a:cxnLst>
                  <a:cxn ang="T6">
                    <a:pos x="T0" y="T1"/>
                  </a:cxn>
                  <a:cxn ang="T7">
                    <a:pos x="T2" y="T3"/>
                  </a:cxn>
                  <a:cxn ang="T8">
                    <a:pos x="T4" y="T5"/>
                  </a:cxn>
                </a:cxnLst>
                <a:rect l="0" t="0" r="r" b="b"/>
                <a:pathLst>
                  <a:path w="167004" h="1854835">
                    <a:moveTo>
                      <a:pt x="166424" y="0"/>
                    </a:moveTo>
                    <a:lnTo>
                      <a:pt x="166424" y="1854444"/>
                    </a:lnTo>
                    <a:lnTo>
                      <a:pt x="0" y="1854444"/>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83" name="object 8">
                <a:extLst>
                  <a:ext uri="{FF2B5EF4-FFF2-40B4-BE49-F238E27FC236}">
                    <a16:creationId xmlns:a16="http://schemas.microsoft.com/office/drawing/2014/main" id="{5E4EA6AF-98FF-43AE-8DE6-07336C221144}"/>
                  </a:ext>
                </a:extLst>
              </p:cNvPr>
              <p:cNvSpPr>
                <a:spLocks/>
              </p:cNvSpPr>
              <p:nvPr/>
            </p:nvSpPr>
            <p:spPr bwMode="auto">
              <a:xfrm>
                <a:off x="6220253" y="3170946"/>
                <a:ext cx="167005" cy="729615"/>
              </a:xfrm>
              <a:custGeom>
                <a:avLst/>
                <a:gdLst>
                  <a:gd name="T0" fmla="*/ 0 w 167004"/>
                  <a:gd name="T1" fmla="*/ 0 h 729614"/>
                  <a:gd name="T2" fmla="*/ 0 w 167004"/>
                  <a:gd name="T3" fmla="*/ 729099 h 729614"/>
                  <a:gd name="T4" fmla="*/ 166425 w 167004"/>
                  <a:gd name="T5" fmla="*/ 729099 h 729614"/>
                  <a:gd name="T6" fmla="*/ 0 60000 65536"/>
                  <a:gd name="T7" fmla="*/ 0 60000 65536"/>
                  <a:gd name="T8" fmla="*/ 0 60000 65536"/>
                </a:gdLst>
                <a:ahLst/>
                <a:cxnLst>
                  <a:cxn ang="T6">
                    <a:pos x="T0" y="T1"/>
                  </a:cxn>
                  <a:cxn ang="T7">
                    <a:pos x="T2" y="T3"/>
                  </a:cxn>
                  <a:cxn ang="T8">
                    <a:pos x="T4" y="T5"/>
                  </a:cxn>
                </a:cxnLst>
                <a:rect l="0" t="0" r="r" b="b"/>
                <a:pathLst>
                  <a:path w="167004" h="729614">
                    <a:moveTo>
                      <a:pt x="0" y="0"/>
                    </a:moveTo>
                    <a:lnTo>
                      <a:pt x="0" y="729098"/>
                    </a:lnTo>
                    <a:lnTo>
                      <a:pt x="166424" y="729098"/>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84" name="object 9">
                <a:extLst>
                  <a:ext uri="{FF2B5EF4-FFF2-40B4-BE49-F238E27FC236}">
                    <a16:creationId xmlns:a16="http://schemas.microsoft.com/office/drawing/2014/main" id="{146223EA-0A3E-417B-9703-A4907B315E3B}"/>
                  </a:ext>
                </a:extLst>
              </p:cNvPr>
              <p:cNvSpPr>
                <a:spLocks/>
              </p:cNvSpPr>
              <p:nvPr/>
            </p:nvSpPr>
            <p:spPr bwMode="auto">
              <a:xfrm>
                <a:off x="6053828" y="3170946"/>
                <a:ext cx="167005" cy="729615"/>
              </a:xfrm>
              <a:custGeom>
                <a:avLst/>
                <a:gdLst>
                  <a:gd name="T0" fmla="*/ 166425 w 167004"/>
                  <a:gd name="T1" fmla="*/ 0 h 729614"/>
                  <a:gd name="T2" fmla="*/ 166425 w 167004"/>
                  <a:gd name="T3" fmla="*/ 729099 h 729614"/>
                  <a:gd name="T4" fmla="*/ 0 w 167004"/>
                  <a:gd name="T5" fmla="*/ 729099 h 729614"/>
                  <a:gd name="T6" fmla="*/ 0 60000 65536"/>
                  <a:gd name="T7" fmla="*/ 0 60000 65536"/>
                  <a:gd name="T8" fmla="*/ 0 60000 65536"/>
                </a:gdLst>
                <a:ahLst/>
                <a:cxnLst>
                  <a:cxn ang="T6">
                    <a:pos x="T0" y="T1"/>
                  </a:cxn>
                  <a:cxn ang="T7">
                    <a:pos x="T2" y="T3"/>
                  </a:cxn>
                  <a:cxn ang="T8">
                    <a:pos x="T4" y="T5"/>
                  </a:cxn>
                </a:cxnLst>
                <a:rect l="0" t="0" r="r" b="b"/>
                <a:pathLst>
                  <a:path w="167004" h="729614">
                    <a:moveTo>
                      <a:pt x="166424" y="0"/>
                    </a:moveTo>
                    <a:lnTo>
                      <a:pt x="166424" y="729098"/>
                    </a:lnTo>
                    <a:lnTo>
                      <a:pt x="0" y="729098"/>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13318" name="object 10">
              <a:extLst>
                <a:ext uri="{FF2B5EF4-FFF2-40B4-BE49-F238E27FC236}">
                  <a16:creationId xmlns:a16="http://schemas.microsoft.com/office/drawing/2014/main" id="{D29AD75E-925D-45E1-836A-CD84E601E3A1}"/>
                </a:ext>
              </a:extLst>
            </p:cNvPr>
            <p:cNvGrpSpPr>
              <a:grpSpLocks/>
            </p:cNvGrpSpPr>
            <p:nvPr/>
          </p:nvGrpSpPr>
          <p:grpSpPr bwMode="auto">
            <a:xfrm>
              <a:off x="4296058" y="2039249"/>
              <a:ext cx="1931035" cy="346075"/>
              <a:chOff x="4296058" y="2039249"/>
              <a:chExt cx="1931035" cy="346075"/>
            </a:xfrm>
          </p:grpSpPr>
          <p:sp>
            <p:nvSpPr>
              <p:cNvPr id="13377" name="object 11">
                <a:extLst>
                  <a:ext uri="{FF2B5EF4-FFF2-40B4-BE49-F238E27FC236}">
                    <a16:creationId xmlns:a16="http://schemas.microsoft.com/office/drawing/2014/main" id="{5C2BD91D-07D9-4809-8CAC-031611F7A48C}"/>
                  </a:ext>
                </a:extLst>
              </p:cNvPr>
              <p:cNvSpPr>
                <a:spLocks/>
              </p:cNvSpPr>
              <p:nvPr/>
            </p:nvSpPr>
            <p:spPr bwMode="auto">
              <a:xfrm>
                <a:off x="6220253" y="2045599"/>
                <a:ext cx="0" cy="333375"/>
              </a:xfrm>
              <a:custGeom>
                <a:avLst/>
                <a:gdLst>
                  <a:gd name="T0" fmla="*/ 0 h 333375"/>
                  <a:gd name="T1" fmla="*/ 332849 h 333375"/>
                  <a:gd name="T2" fmla="*/ 0 60000 65536"/>
                  <a:gd name="T3" fmla="*/ 0 60000 65536"/>
                </a:gdLst>
                <a:ahLst/>
                <a:cxnLst>
                  <a:cxn ang="T2">
                    <a:pos x="0" y="T0"/>
                  </a:cxn>
                  <a:cxn ang="T3">
                    <a:pos x="0" y="T1"/>
                  </a:cxn>
                </a:cxnLst>
                <a:rect l="0" t="0" r="r" b="b"/>
                <a:pathLst>
                  <a:path h="333375">
                    <a:moveTo>
                      <a:pt x="0" y="0"/>
                    </a:moveTo>
                    <a:lnTo>
                      <a:pt x="0" y="332849"/>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78" name="object 12">
                <a:extLst>
                  <a:ext uri="{FF2B5EF4-FFF2-40B4-BE49-F238E27FC236}">
                    <a16:creationId xmlns:a16="http://schemas.microsoft.com/office/drawing/2014/main" id="{78170361-BC40-466C-A8AB-E44CCE375F5F}"/>
                  </a:ext>
                </a:extLst>
              </p:cNvPr>
              <p:cNvSpPr>
                <a:spLocks/>
              </p:cNvSpPr>
              <p:nvPr/>
            </p:nvSpPr>
            <p:spPr bwMode="auto">
              <a:xfrm>
                <a:off x="4302408" y="2045599"/>
                <a:ext cx="1918335" cy="333375"/>
              </a:xfrm>
              <a:custGeom>
                <a:avLst/>
                <a:gdLst>
                  <a:gd name="T0" fmla="*/ 1917844 w 1918335"/>
                  <a:gd name="T1" fmla="*/ 0 h 333375"/>
                  <a:gd name="T2" fmla="*/ 1917844 w 1918335"/>
                  <a:gd name="T3" fmla="*/ 166424 h 333375"/>
                  <a:gd name="T4" fmla="*/ 0 w 1918335"/>
                  <a:gd name="T5" fmla="*/ 166424 h 333375"/>
                  <a:gd name="T6" fmla="*/ 0 w 1918335"/>
                  <a:gd name="T7" fmla="*/ 332849 h 3333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18335" h="333375">
                    <a:moveTo>
                      <a:pt x="1917844" y="0"/>
                    </a:moveTo>
                    <a:lnTo>
                      <a:pt x="1917844" y="166424"/>
                    </a:lnTo>
                    <a:lnTo>
                      <a:pt x="0" y="166424"/>
                    </a:lnTo>
                    <a:lnTo>
                      <a:pt x="0" y="332849"/>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19" name="object 13">
              <a:extLst>
                <a:ext uri="{FF2B5EF4-FFF2-40B4-BE49-F238E27FC236}">
                  <a16:creationId xmlns:a16="http://schemas.microsoft.com/office/drawing/2014/main" id="{551B6F2B-0BF9-4A3B-8DE0-A94A50E36C82}"/>
                </a:ext>
              </a:extLst>
            </p:cNvPr>
            <p:cNvSpPr>
              <a:spLocks/>
            </p:cNvSpPr>
            <p:nvPr/>
          </p:nvSpPr>
          <p:spPr bwMode="auto">
            <a:xfrm>
              <a:off x="1750565" y="3170946"/>
              <a:ext cx="238125" cy="1854835"/>
            </a:xfrm>
            <a:custGeom>
              <a:avLst/>
              <a:gdLst>
                <a:gd name="T0" fmla="*/ 0 w 238125"/>
                <a:gd name="T1" fmla="*/ 0 h 1854835"/>
                <a:gd name="T2" fmla="*/ 0 w 238125"/>
                <a:gd name="T3" fmla="*/ 1854444 h 1854835"/>
                <a:gd name="T4" fmla="*/ 237749 w 238125"/>
                <a:gd name="T5" fmla="*/ 1854444 h 1854835"/>
                <a:gd name="T6" fmla="*/ 0 w 238125"/>
                <a:gd name="T7" fmla="*/ 0 h 1854835"/>
                <a:gd name="T8" fmla="*/ 0 w 238125"/>
                <a:gd name="T9" fmla="*/ 729098 h 1854835"/>
                <a:gd name="T10" fmla="*/ 237749 w 238125"/>
                <a:gd name="T11" fmla="*/ 729098 h 18548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8125" h="1854835">
                  <a:moveTo>
                    <a:pt x="0" y="0"/>
                  </a:moveTo>
                  <a:lnTo>
                    <a:pt x="0" y="1854444"/>
                  </a:lnTo>
                  <a:lnTo>
                    <a:pt x="237749" y="1854444"/>
                  </a:lnTo>
                </a:path>
                <a:path w="238125" h="1854835">
                  <a:moveTo>
                    <a:pt x="0" y="0"/>
                  </a:moveTo>
                  <a:lnTo>
                    <a:pt x="0" y="729098"/>
                  </a:lnTo>
                  <a:lnTo>
                    <a:pt x="237749" y="729098"/>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13320" name="object 14">
              <a:extLst>
                <a:ext uri="{FF2B5EF4-FFF2-40B4-BE49-F238E27FC236}">
                  <a16:creationId xmlns:a16="http://schemas.microsoft.com/office/drawing/2014/main" id="{222A6A90-0E8A-4824-A13C-8719101FF0B7}"/>
                </a:ext>
              </a:extLst>
            </p:cNvPr>
            <p:cNvGrpSpPr>
              <a:grpSpLocks/>
            </p:cNvGrpSpPr>
            <p:nvPr/>
          </p:nvGrpSpPr>
          <p:grpSpPr bwMode="auto">
            <a:xfrm>
              <a:off x="2378213" y="1246751"/>
              <a:ext cx="4641215" cy="1138555"/>
              <a:chOff x="2378213" y="1246751"/>
              <a:chExt cx="4641215" cy="1138555"/>
            </a:xfrm>
          </p:grpSpPr>
          <p:sp>
            <p:nvSpPr>
              <p:cNvPr id="13374" name="object 15">
                <a:extLst>
                  <a:ext uri="{FF2B5EF4-FFF2-40B4-BE49-F238E27FC236}">
                    <a16:creationId xmlns:a16="http://schemas.microsoft.com/office/drawing/2014/main" id="{D9D3C26E-0C7B-459F-A2E2-D36961F9039B}"/>
                  </a:ext>
                </a:extLst>
              </p:cNvPr>
              <p:cNvSpPr>
                <a:spLocks/>
              </p:cNvSpPr>
              <p:nvPr/>
            </p:nvSpPr>
            <p:spPr bwMode="auto">
              <a:xfrm>
                <a:off x="2384563" y="2045599"/>
                <a:ext cx="3836035" cy="333375"/>
              </a:xfrm>
              <a:custGeom>
                <a:avLst/>
                <a:gdLst>
                  <a:gd name="T0" fmla="*/ 3835689 w 3836035"/>
                  <a:gd name="T1" fmla="*/ 0 h 333375"/>
                  <a:gd name="T2" fmla="*/ 3835689 w 3836035"/>
                  <a:gd name="T3" fmla="*/ 166424 h 333375"/>
                  <a:gd name="T4" fmla="*/ 0 w 3836035"/>
                  <a:gd name="T5" fmla="*/ 166424 h 333375"/>
                  <a:gd name="T6" fmla="*/ 0 w 3836035"/>
                  <a:gd name="T7" fmla="*/ 332849 h 3333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36035" h="333375">
                    <a:moveTo>
                      <a:pt x="3835689" y="0"/>
                    </a:moveTo>
                    <a:lnTo>
                      <a:pt x="3835689" y="166424"/>
                    </a:lnTo>
                    <a:lnTo>
                      <a:pt x="0" y="166424"/>
                    </a:lnTo>
                    <a:lnTo>
                      <a:pt x="0" y="332849"/>
                    </a:lnTo>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75" name="object 16">
                <a:extLst>
                  <a:ext uri="{FF2B5EF4-FFF2-40B4-BE49-F238E27FC236}">
                    <a16:creationId xmlns:a16="http://schemas.microsoft.com/office/drawing/2014/main" id="{A6D3E042-BCD3-4BAC-936A-DEBD7BA27667}"/>
                  </a:ext>
                </a:extLst>
              </p:cNvPr>
              <p:cNvSpPr>
                <a:spLocks/>
              </p:cNvSpPr>
              <p:nvPr/>
            </p:nvSpPr>
            <p:spPr bwMode="auto">
              <a:xfrm>
                <a:off x="5427755" y="1253101"/>
                <a:ext cx="1585595" cy="793115"/>
              </a:xfrm>
              <a:custGeom>
                <a:avLst/>
                <a:gdLst>
                  <a:gd name="T0" fmla="*/ 1584994 w 1585595"/>
                  <a:gd name="T1" fmla="*/ 0 h 793114"/>
                  <a:gd name="T2" fmla="*/ 0 w 1585595"/>
                  <a:gd name="T3" fmla="*/ 0 h 793114"/>
                  <a:gd name="T4" fmla="*/ 0 w 1585595"/>
                  <a:gd name="T5" fmla="*/ 792497 h 793114"/>
                  <a:gd name="T6" fmla="*/ 1584994 w 1585595"/>
                  <a:gd name="T7" fmla="*/ 792497 h 793114"/>
                  <a:gd name="T8" fmla="*/ 1584994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4" y="0"/>
                    </a:moveTo>
                    <a:lnTo>
                      <a:pt x="0" y="0"/>
                    </a:lnTo>
                    <a:lnTo>
                      <a:pt x="0" y="792496"/>
                    </a:lnTo>
                    <a:lnTo>
                      <a:pt x="1584994" y="792496"/>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76" name="object 17">
                <a:extLst>
                  <a:ext uri="{FF2B5EF4-FFF2-40B4-BE49-F238E27FC236}">
                    <a16:creationId xmlns:a16="http://schemas.microsoft.com/office/drawing/2014/main" id="{20BF1585-F672-41CA-85AD-0E7E7CC6A0C5}"/>
                  </a:ext>
                </a:extLst>
              </p:cNvPr>
              <p:cNvSpPr>
                <a:spLocks/>
              </p:cNvSpPr>
              <p:nvPr/>
            </p:nvSpPr>
            <p:spPr bwMode="auto">
              <a:xfrm>
                <a:off x="5427755" y="1253101"/>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21" name="object 18">
              <a:extLst>
                <a:ext uri="{FF2B5EF4-FFF2-40B4-BE49-F238E27FC236}">
                  <a16:creationId xmlns:a16="http://schemas.microsoft.com/office/drawing/2014/main" id="{979C01F3-B033-4170-9C35-8155BFEE5F59}"/>
                </a:ext>
              </a:extLst>
            </p:cNvPr>
            <p:cNvSpPr txBox="1">
              <a:spLocks noChangeArrowheads="1"/>
            </p:cNvSpPr>
            <p:nvPr/>
          </p:nvSpPr>
          <p:spPr bwMode="auto">
            <a:xfrm>
              <a:off x="5788814" y="1400744"/>
              <a:ext cx="863476" cy="469917"/>
            </a:xfrm>
            <a:prstGeom prst="rect">
              <a:avLst/>
            </a:prstGeom>
            <a:ln/>
          </p:spPr>
          <p:style>
            <a:lnRef idx="1">
              <a:schemeClr val="accent6"/>
            </a:lnRef>
            <a:fillRef idx="2">
              <a:schemeClr val="accent6"/>
            </a:fillRef>
            <a:effectRef idx="1">
              <a:schemeClr val="accent6"/>
            </a:effectRef>
            <a:fontRef idx="minor">
              <a:schemeClr val="dk1"/>
            </a:fontRef>
          </p:style>
          <p:txBody>
            <a:bodyPr lIns="0" tIns="30480" rIns="0" bIns="0">
              <a:spAutoFit/>
            </a:bodyPr>
            <a:lstStyle>
              <a:lvl1pPr marL="12700" indent="476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47625" algn="l" defTabSz="914400" rtl="0" eaLnBrk="0" fontAlgn="base" latinLnBrk="0" hangingPunct="0">
                <a:lnSpc>
                  <a:spcPts val="1700"/>
                </a:lnSpc>
                <a:spcBef>
                  <a:spcPts val="238"/>
                </a:spcBef>
                <a:spcAft>
                  <a:spcPct val="0"/>
                </a:spcAft>
                <a:buClrTx/>
                <a:buSzTx/>
                <a:buFontTx/>
                <a:buNone/>
                <a:tabLst/>
                <a:defRPr/>
              </a:pPr>
              <a:r>
                <a:rPr kumimoji="0" lang="es-CO" altLang="es-CO" sz="15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Persona  Agresora</a:t>
              </a:r>
            </a:p>
          </p:txBody>
        </p:sp>
        <p:grpSp>
          <p:nvGrpSpPr>
            <p:cNvPr id="13322" name="object 19">
              <a:extLst>
                <a:ext uri="{FF2B5EF4-FFF2-40B4-BE49-F238E27FC236}">
                  <a16:creationId xmlns:a16="http://schemas.microsoft.com/office/drawing/2014/main" id="{60220079-64A3-4601-9F9A-1B8248D3DDA8}"/>
                </a:ext>
              </a:extLst>
            </p:cNvPr>
            <p:cNvGrpSpPr>
              <a:grpSpLocks/>
            </p:cNvGrpSpPr>
            <p:nvPr/>
          </p:nvGrpSpPr>
          <p:grpSpPr bwMode="auto">
            <a:xfrm>
              <a:off x="1585715" y="2372098"/>
              <a:ext cx="1598295" cy="805815"/>
              <a:chOff x="1585715" y="2372098"/>
              <a:chExt cx="1598295" cy="805815"/>
            </a:xfrm>
          </p:grpSpPr>
          <p:sp>
            <p:nvSpPr>
              <p:cNvPr id="13372" name="object 20">
                <a:extLst>
                  <a:ext uri="{FF2B5EF4-FFF2-40B4-BE49-F238E27FC236}">
                    <a16:creationId xmlns:a16="http://schemas.microsoft.com/office/drawing/2014/main" id="{C47D8BB6-2645-49BA-BD8A-E508A456BEC2}"/>
                  </a:ext>
                </a:extLst>
              </p:cNvPr>
              <p:cNvSpPr>
                <a:spLocks/>
              </p:cNvSpPr>
              <p:nvPr/>
            </p:nvSpPr>
            <p:spPr bwMode="auto">
              <a:xfrm>
                <a:off x="1592065" y="2378448"/>
                <a:ext cx="1585595" cy="793115"/>
              </a:xfrm>
              <a:custGeom>
                <a:avLst/>
                <a:gdLst>
                  <a:gd name="T0" fmla="*/ 1584995 w 1585595"/>
                  <a:gd name="T1" fmla="*/ 0 h 793114"/>
                  <a:gd name="T2" fmla="*/ 0 w 1585595"/>
                  <a:gd name="T3" fmla="*/ 0 h 793114"/>
                  <a:gd name="T4" fmla="*/ 0 w 1585595"/>
                  <a:gd name="T5" fmla="*/ 792497 h 793114"/>
                  <a:gd name="T6" fmla="*/ 1584995 w 1585595"/>
                  <a:gd name="T7" fmla="*/ 792497 h 793114"/>
                  <a:gd name="T8" fmla="*/ 1584995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5" y="0"/>
                    </a:moveTo>
                    <a:lnTo>
                      <a:pt x="0" y="0"/>
                    </a:lnTo>
                    <a:lnTo>
                      <a:pt x="0" y="792496"/>
                    </a:lnTo>
                    <a:lnTo>
                      <a:pt x="1584995" y="792496"/>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73" name="object 21">
                <a:extLst>
                  <a:ext uri="{FF2B5EF4-FFF2-40B4-BE49-F238E27FC236}">
                    <a16:creationId xmlns:a16="http://schemas.microsoft.com/office/drawing/2014/main" id="{6CEDEEBF-4B82-4F11-B2FE-05EADCEB4C4B}"/>
                  </a:ext>
                </a:extLst>
              </p:cNvPr>
              <p:cNvSpPr>
                <a:spLocks/>
              </p:cNvSpPr>
              <p:nvPr/>
            </p:nvSpPr>
            <p:spPr bwMode="auto">
              <a:xfrm>
                <a:off x="1592065" y="2378448"/>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2" name="object 22">
              <a:extLst>
                <a:ext uri="{FF2B5EF4-FFF2-40B4-BE49-F238E27FC236}">
                  <a16:creationId xmlns:a16="http://schemas.microsoft.com/office/drawing/2014/main" id="{D9A99ED3-D588-44D2-8B8C-E204475E30A9}"/>
                </a:ext>
              </a:extLst>
            </p:cNvPr>
            <p:cNvSpPr txBox="1"/>
            <p:nvPr/>
          </p:nvSpPr>
          <p:spPr>
            <a:xfrm>
              <a:off x="2042850" y="2631101"/>
              <a:ext cx="684114" cy="254009"/>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500" b="1" i="0" u="none" strike="noStrike" kern="1200" cap="none" spc="0" normalizeH="0" baseline="0" noProof="0">
                  <a:ln>
                    <a:noFill/>
                  </a:ln>
                  <a:solidFill>
                    <a:prstClr val="black"/>
                  </a:solidFill>
                  <a:effectLst/>
                  <a:uLnTx/>
                  <a:uFillTx/>
                  <a:latin typeface="Century Gothic"/>
                  <a:ea typeface="+mn-ea"/>
                  <a:cs typeface="Century Gothic"/>
                </a:rPr>
                <a:t>Fam</a:t>
              </a:r>
              <a:r>
                <a:rPr kumimoji="0" sz="1500" b="1" i="0" u="none" strike="noStrike" kern="1200" cap="none" spc="-5" normalizeH="0" baseline="0" noProof="0">
                  <a:ln>
                    <a:noFill/>
                  </a:ln>
                  <a:solidFill>
                    <a:prstClr val="black"/>
                  </a:solidFill>
                  <a:effectLst/>
                  <a:uLnTx/>
                  <a:uFillTx/>
                  <a:latin typeface="Century Gothic"/>
                  <a:ea typeface="+mn-ea"/>
                  <a:cs typeface="Century Gothic"/>
                </a:rPr>
                <a:t>i</a:t>
              </a:r>
              <a:r>
                <a:rPr kumimoji="0" sz="1500" b="1" i="0" u="none" strike="noStrike" kern="1200" cap="none" spc="0" normalizeH="0" baseline="0" noProof="0">
                  <a:ln>
                    <a:noFill/>
                  </a:ln>
                  <a:solidFill>
                    <a:prstClr val="black"/>
                  </a:solidFill>
                  <a:effectLst/>
                  <a:uLnTx/>
                  <a:uFillTx/>
                  <a:latin typeface="Century Gothic"/>
                  <a:ea typeface="+mn-ea"/>
                  <a:cs typeface="Century Gothic"/>
                </a:rPr>
                <a:t>l</a:t>
              </a:r>
              <a:r>
                <a:rPr kumimoji="0" sz="1500" b="1" i="0" u="none" strike="noStrike" kern="1200" cap="none" spc="-5" normalizeH="0" baseline="0" noProof="0">
                  <a:ln>
                    <a:noFill/>
                  </a:ln>
                  <a:solidFill>
                    <a:prstClr val="black"/>
                  </a:solidFill>
                  <a:effectLst/>
                  <a:uLnTx/>
                  <a:uFillTx/>
                  <a:latin typeface="Century Gothic"/>
                  <a:ea typeface="+mn-ea"/>
                  <a:cs typeface="Century Gothic"/>
                </a:rPr>
                <a:t>i</a:t>
              </a:r>
              <a:r>
                <a:rPr kumimoji="0" sz="1500" b="1" i="0" u="none" strike="noStrike" kern="1200" cap="none" spc="0" normalizeH="0" baseline="0" noProof="0">
                  <a:ln>
                    <a:noFill/>
                  </a:ln>
                  <a:solidFill>
                    <a:prstClr val="black"/>
                  </a:solidFill>
                  <a:effectLst/>
                  <a:uLnTx/>
                  <a:uFillTx/>
                  <a:latin typeface="Century Gothic"/>
                  <a:ea typeface="+mn-ea"/>
                  <a:cs typeface="Century Gothic"/>
                </a:rPr>
                <a:t>a</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3324" name="object 23">
              <a:extLst>
                <a:ext uri="{FF2B5EF4-FFF2-40B4-BE49-F238E27FC236}">
                  <a16:creationId xmlns:a16="http://schemas.microsoft.com/office/drawing/2014/main" id="{C5D1BC0D-9996-435A-9B19-592C567A4D8C}"/>
                </a:ext>
              </a:extLst>
            </p:cNvPr>
            <p:cNvGrpSpPr>
              <a:grpSpLocks/>
            </p:cNvGrpSpPr>
            <p:nvPr/>
          </p:nvGrpSpPr>
          <p:grpSpPr bwMode="auto">
            <a:xfrm>
              <a:off x="1981964" y="3497445"/>
              <a:ext cx="1598295" cy="805815"/>
              <a:chOff x="1981964" y="3497445"/>
              <a:chExt cx="1598295" cy="805815"/>
            </a:xfrm>
          </p:grpSpPr>
          <p:sp>
            <p:nvSpPr>
              <p:cNvPr id="13370" name="object 24">
                <a:extLst>
                  <a:ext uri="{FF2B5EF4-FFF2-40B4-BE49-F238E27FC236}">
                    <a16:creationId xmlns:a16="http://schemas.microsoft.com/office/drawing/2014/main" id="{D04A669B-9E02-4DB8-84F6-5D2EB5F71C83}"/>
                  </a:ext>
                </a:extLst>
              </p:cNvPr>
              <p:cNvSpPr>
                <a:spLocks/>
              </p:cNvSpPr>
              <p:nvPr/>
            </p:nvSpPr>
            <p:spPr bwMode="auto">
              <a:xfrm>
                <a:off x="1988314" y="3503795"/>
                <a:ext cx="1585595" cy="793115"/>
              </a:xfrm>
              <a:custGeom>
                <a:avLst/>
                <a:gdLst>
                  <a:gd name="T0" fmla="*/ 1584995 w 1585595"/>
                  <a:gd name="T1" fmla="*/ 0 h 793114"/>
                  <a:gd name="T2" fmla="*/ 0 w 1585595"/>
                  <a:gd name="T3" fmla="*/ 0 h 793114"/>
                  <a:gd name="T4" fmla="*/ 0 w 1585595"/>
                  <a:gd name="T5" fmla="*/ 792497 h 793114"/>
                  <a:gd name="T6" fmla="*/ 1584995 w 1585595"/>
                  <a:gd name="T7" fmla="*/ 792497 h 793114"/>
                  <a:gd name="T8" fmla="*/ 1584995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5" y="0"/>
                    </a:moveTo>
                    <a:lnTo>
                      <a:pt x="0" y="0"/>
                    </a:lnTo>
                    <a:lnTo>
                      <a:pt x="0" y="792496"/>
                    </a:lnTo>
                    <a:lnTo>
                      <a:pt x="1584995" y="792496"/>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71" name="object 25">
                <a:extLst>
                  <a:ext uri="{FF2B5EF4-FFF2-40B4-BE49-F238E27FC236}">
                    <a16:creationId xmlns:a16="http://schemas.microsoft.com/office/drawing/2014/main" id="{04BFC9C6-4EAC-43B7-B903-E3C2A086D6EE}"/>
                  </a:ext>
                </a:extLst>
              </p:cNvPr>
              <p:cNvSpPr>
                <a:spLocks/>
              </p:cNvSpPr>
              <p:nvPr/>
            </p:nvSpPr>
            <p:spPr bwMode="auto">
              <a:xfrm>
                <a:off x="1988314" y="3503795"/>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25" name="object 26">
              <a:extLst>
                <a:ext uri="{FF2B5EF4-FFF2-40B4-BE49-F238E27FC236}">
                  <a16:creationId xmlns:a16="http://schemas.microsoft.com/office/drawing/2014/main" id="{C7836C11-4270-46DE-B3B9-3FEAA93B5EFB}"/>
                </a:ext>
              </a:extLst>
            </p:cNvPr>
            <p:cNvSpPr txBox="1">
              <a:spLocks noChangeArrowheads="1"/>
            </p:cNvSpPr>
            <p:nvPr/>
          </p:nvSpPr>
          <p:spPr bwMode="auto">
            <a:xfrm>
              <a:off x="1988882" y="3504257"/>
              <a:ext cx="1585685" cy="792191"/>
            </a:xfrm>
            <a:prstGeom prst="rect">
              <a:avLst/>
            </a:prstGeom>
            <a:ln/>
          </p:spPr>
          <p:style>
            <a:lnRef idx="1">
              <a:schemeClr val="accent6"/>
            </a:lnRef>
            <a:fillRef idx="2">
              <a:schemeClr val="accent6"/>
            </a:fillRef>
            <a:effectRef idx="1">
              <a:schemeClr val="accent6"/>
            </a:effectRef>
            <a:fontRef idx="minor">
              <a:schemeClr val="dk1"/>
            </a:fontRef>
          </p:style>
          <p:txBody>
            <a:bodyPr lIns="0" tIns="179070" rIns="0" bIns="0">
              <a:spAutoFit/>
            </a:bodyPr>
            <a:lstStyle>
              <a:lvl1pPr marL="203200" indent="2841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03200" marR="0" lvl="0" indent="284163" algn="l" defTabSz="914400" rtl="0" eaLnBrk="0" fontAlgn="base" latinLnBrk="0" hangingPunct="0">
                <a:lnSpc>
                  <a:spcPts val="1700"/>
                </a:lnSpc>
                <a:spcBef>
                  <a:spcPts val="1413"/>
                </a:spcBef>
                <a:spcAft>
                  <a:spcPct val="0"/>
                </a:spcAft>
                <a:buClrTx/>
                <a:buSzTx/>
                <a:buFontTx/>
                <a:buNone/>
                <a:tabLst/>
                <a:defRPr/>
              </a:pPr>
              <a:r>
                <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Flia de  Convivencia</a:t>
              </a:r>
            </a:p>
          </p:txBody>
        </p:sp>
        <p:grpSp>
          <p:nvGrpSpPr>
            <p:cNvPr id="13326" name="object 27">
              <a:extLst>
                <a:ext uri="{FF2B5EF4-FFF2-40B4-BE49-F238E27FC236}">
                  <a16:creationId xmlns:a16="http://schemas.microsoft.com/office/drawing/2014/main" id="{4E96506A-9E99-43B7-BD41-C492525297AC}"/>
                </a:ext>
              </a:extLst>
            </p:cNvPr>
            <p:cNvGrpSpPr>
              <a:grpSpLocks/>
            </p:cNvGrpSpPr>
            <p:nvPr/>
          </p:nvGrpSpPr>
          <p:grpSpPr bwMode="auto">
            <a:xfrm>
              <a:off x="1981964" y="4622791"/>
              <a:ext cx="1598295" cy="805815"/>
              <a:chOff x="1981964" y="4622791"/>
              <a:chExt cx="1598295" cy="805815"/>
            </a:xfrm>
          </p:grpSpPr>
          <p:sp>
            <p:nvSpPr>
              <p:cNvPr id="13368" name="object 28">
                <a:extLst>
                  <a:ext uri="{FF2B5EF4-FFF2-40B4-BE49-F238E27FC236}">
                    <a16:creationId xmlns:a16="http://schemas.microsoft.com/office/drawing/2014/main" id="{38CE373B-CB63-41DF-999C-DC6FCF7C799F}"/>
                  </a:ext>
                </a:extLst>
              </p:cNvPr>
              <p:cNvSpPr>
                <a:spLocks/>
              </p:cNvSpPr>
              <p:nvPr/>
            </p:nvSpPr>
            <p:spPr bwMode="auto">
              <a:xfrm>
                <a:off x="1988314" y="4629141"/>
                <a:ext cx="1585595" cy="793115"/>
              </a:xfrm>
              <a:custGeom>
                <a:avLst/>
                <a:gdLst>
                  <a:gd name="T0" fmla="*/ 1584995 w 1585595"/>
                  <a:gd name="T1" fmla="*/ 0 h 793114"/>
                  <a:gd name="T2" fmla="*/ 0 w 1585595"/>
                  <a:gd name="T3" fmla="*/ 0 h 793114"/>
                  <a:gd name="T4" fmla="*/ 0 w 1585595"/>
                  <a:gd name="T5" fmla="*/ 792498 h 793114"/>
                  <a:gd name="T6" fmla="*/ 1584995 w 1585595"/>
                  <a:gd name="T7" fmla="*/ 792498 h 793114"/>
                  <a:gd name="T8" fmla="*/ 1584995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5" y="0"/>
                    </a:moveTo>
                    <a:lnTo>
                      <a:pt x="0" y="0"/>
                    </a:lnTo>
                    <a:lnTo>
                      <a:pt x="0" y="792497"/>
                    </a:lnTo>
                    <a:lnTo>
                      <a:pt x="1584995" y="792497"/>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69" name="object 29">
                <a:extLst>
                  <a:ext uri="{FF2B5EF4-FFF2-40B4-BE49-F238E27FC236}">
                    <a16:creationId xmlns:a16="http://schemas.microsoft.com/office/drawing/2014/main" id="{02D72B2C-D919-4E15-BA61-620EABFE04F6}"/>
                  </a:ext>
                </a:extLst>
              </p:cNvPr>
              <p:cNvSpPr>
                <a:spLocks/>
              </p:cNvSpPr>
              <p:nvPr/>
            </p:nvSpPr>
            <p:spPr bwMode="auto">
              <a:xfrm>
                <a:off x="1988314" y="4629141"/>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0" name="object 30">
              <a:extLst>
                <a:ext uri="{FF2B5EF4-FFF2-40B4-BE49-F238E27FC236}">
                  <a16:creationId xmlns:a16="http://schemas.microsoft.com/office/drawing/2014/main" id="{8B2C092E-FB2B-429D-A6E6-B36BD085144C}"/>
                </a:ext>
              </a:extLst>
            </p:cNvPr>
            <p:cNvSpPr txBox="1"/>
            <p:nvPr/>
          </p:nvSpPr>
          <p:spPr>
            <a:xfrm>
              <a:off x="1988882" y="4629835"/>
              <a:ext cx="1585685" cy="792192"/>
            </a:xfrm>
            <a:prstGeom prst="rect">
              <a:avLst/>
            </a:prstGeom>
          </p:spPr>
          <p:style>
            <a:lnRef idx="1">
              <a:schemeClr val="accent6"/>
            </a:lnRef>
            <a:fillRef idx="2">
              <a:schemeClr val="accent6"/>
            </a:fillRef>
            <a:effectRef idx="1">
              <a:schemeClr val="accent6"/>
            </a:effectRef>
            <a:fontRef idx="minor">
              <a:schemeClr val="dk1"/>
            </a:fontRef>
          </p:style>
          <p:txBody>
            <a:bodyPr lIns="0" tIns="1270" rIns="0" bIns="0">
              <a:spAutoFit/>
            </a:bodyPr>
            <a:lstStyle/>
            <a:p>
              <a:pPr marL="0" marR="0" lvl="0" indent="0" algn="l" defTabSz="914400" rtl="0" eaLnBrk="0" fontAlgn="base" latinLnBrk="0" hangingPunct="0">
                <a:lnSpc>
                  <a:spcPct val="100000"/>
                </a:lnSpc>
                <a:spcBef>
                  <a:spcPts val="1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265430" marR="0" lvl="0" indent="0" algn="l" defTabSz="914400" rtl="0" eaLnBrk="0" fontAlgn="base" latinLnBrk="0" hangingPunct="0">
                <a:lnSpc>
                  <a:spcPct val="100000"/>
                </a:lnSpc>
                <a:spcBef>
                  <a:spcPct val="0"/>
                </a:spcBef>
                <a:spcAft>
                  <a:spcPct val="0"/>
                </a:spcAft>
                <a:buClrTx/>
                <a:buSzTx/>
                <a:buFontTx/>
                <a:buNone/>
                <a:tabLst/>
                <a:defRPr/>
              </a:pPr>
              <a:r>
                <a:rPr kumimoji="0" sz="1500" b="0" i="0" u="none" strike="noStrike" kern="1200" cap="none" spc="0" normalizeH="0" baseline="0" noProof="0">
                  <a:ln>
                    <a:noFill/>
                  </a:ln>
                  <a:solidFill>
                    <a:prstClr val="black"/>
                  </a:solidFill>
                  <a:effectLst/>
                  <a:uLnTx/>
                  <a:uFillTx/>
                  <a:latin typeface="Century Gothic"/>
                  <a:ea typeface="+mn-ea"/>
                  <a:cs typeface="Century Gothic"/>
                </a:rPr>
                <a:t>Flia</a:t>
              </a:r>
              <a:r>
                <a:rPr kumimoji="0" sz="1500" b="0" i="0" u="none" strike="noStrike" kern="1200" cap="none" spc="-20" normalizeH="0" baseline="0" noProof="0">
                  <a:ln>
                    <a:noFill/>
                  </a:ln>
                  <a:solidFill>
                    <a:prstClr val="black"/>
                  </a:solidFill>
                  <a:effectLst/>
                  <a:uLnTx/>
                  <a:uFillTx/>
                  <a:latin typeface="Century Gothic"/>
                  <a:ea typeface="+mn-ea"/>
                  <a:cs typeface="Century Gothic"/>
                </a:rPr>
                <a:t> </a:t>
              </a:r>
              <a:r>
                <a:rPr kumimoji="0" sz="1500" b="0" i="0" u="none" strike="noStrike" kern="1200" cap="none" spc="-5" normalizeH="0" baseline="0" noProof="0">
                  <a:ln>
                    <a:noFill/>
                  </a:ln>
                  <a:solidFill>
                    <a:prstClr val="black"/>
                  </a:solidFill>
                  <a:effectLst/>
                  <a:uLnTx/>
                  <a:uFillTx/>
                  <a:latin typeface="Century Gothic"/>
                  <a:ea typeface="+mn-ea"/>
                  <a:cs typeface="Century Gothic"/>
                </a:rPr>
                <a:t>Extensa</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3328" name="object 31">
              <a:extLst>
                <a:ext uri="{FF2B5EF4-FFF2-40B4-BE49-F238E27FC236}">
                  <a16:creationId xmlns:a16="http://schemas.microsoft.com/office/drawing/2014/main" id="{8E4B9E19-03BC-493D-9BCB-9B9FC7ADCD54}"/>
                </a:ext>
              </a:extLst>
            </p:cNvPr>
            <p:cNvGrpSpPr>
              <a:grpSpLocks/>
            </p:cNvGrpSpPr>
            <p:nvPr/>
          </p:nvGrpSpPr>
          <p:grpSpPr bwMode="auto">
            <a:xfrm>
              <a:off x="3503560" y="2372098"/>
              <a:ext cx="1598295" cy="805815"/>
              <a:chOff x="3503560" y="2372098"/>
              <a:chExt cx="1598295" cy="805815"/>
            </a:xfrm>
          </p:grpSpPr>
          <p:sp>
            <p:nvSpPr>
              <p:cNvPr id="13366" name="object 32">
                <a:extLst>
                  <a:ext uri="{FF2B5EF4-FFF2-40B4-BE49-F238E27FC236}">
                    <a16:creationId xmlns:a16="http://schemas.microsoft.com/office/drawing/2014/main" id="{124B4092-A713-4FAB-8B21-973239F97780}"/>
                  </a:ext>
                </a:extLst>
              </p:cNvPr>
              <p:cNvSpPr>
                <a:spLocks/>
              </p:cNvSpPr>
              <p:nvPr/>
            </p:nvSpPr>
            <p:spPr bwMode="auto">
              <a:xfrm>
                <a:off x="3509910" y="2378448"/>
                <a:ext cx="1585595" cy="793115"/>
              </a:xfrm>
              <a:custGeom>
                <a:avLst/>
                <a:gdLst>
                  <a:gd name="T0" fmla="*/ 1584994 w 1585595"/>
                  <a:gd name="T1" fmla="*/ 0 h 793114"/>
                  <a:gd name="T2" fmla="*/ 0 w 1585595"/>
                  <a:gd name="T3" fmla="*/ 0 h 793114"/>
                  <a:gd name="T4" fmla="*/ 0 w 1585595"/>
                  <a:gd name="T5" fmla="*/ 792497 h 793114"/>
                  <a:gd name="T6" fmla="*/ 1584994 w 1585595"/>
                  <a:gd name="T7" fmla="*/ 792497 h 793114"/>
                  <a:gd name="T8" fmla="*/ 1584994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4" y="0"/>
                    </a:moveTo>
                    <a:lnTo>
                      <a:pt x="0" y="0"/>
                    </a:lnTo>
                    <a:lnTo>
                      <a:pt x="0" y="792496"/>
                    </a:lnTo>
                    <a:lnTo>
                      <a:pt x="1584994" y="792496"/>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67" name="object 33">
                <a:extLst>
                  <a:ext uri="{FF2B5EF4-FFF2-40B4-BE49-F238E27FC236}">
                    <a16:creationId xmlns:a16="http://schemas.microsoft.com/office/drawing/2014/main" id="{0A08DF55-B894-46A7-9F9C-60D14479ED19}"/>
                  </a:ext>
                </a:extLst>
              </p:cNvPr>
              <p:cNvSpPr>
                <a:spLocks/>
              </p:cNvSpPr>
              <p:nvPr/>
            </p:nvSpPr>
            <p:spPr bwMode="auto">
              <a:xfrm>
                <a:off x="3509910" y="2378448"/>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34" name="object 34">
              <a:extLst>
                <a:ext uri="{FF2B5EF4-FFF2-40B4-BE49-F238E27FC236}">
                  <a16:creationId xmlns:a16="http://schemas.microsoft.com/office/drawing/2014/main" id="{1FA0D07A-E686-40F9-A342-36D6414BFC8F}"/>
                </a:ext>
              </a:extLst>
            </p:cNvPr>
            <p:cNvSpPr txBox="1"/>
            <p:nvPr/>
          </p:nvSpPr>
          <p:spPr>
            <a:xfrm>
              <a:off x="3752342" y="2631101"/>
              <a:ext cx="1099981" cy="254009"/>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500" b="1" i="0" u="none" strike="noStrike" kern="1200" cap="none" spc="-5" normalizeH="0" baseline="0" noProof="0">
                  <a:ln>
                    <a:noFill/>
                  </a:ln>
                  <a:solidFill>
                    <a:prstClr val="black"/>
                  </a:solidFill>
                  <a:effectLst/>
                  <a:uLnTx/>
                  <a:uFillTx/>
                  <a:latin typeface="Century Gothic"/>
                  <a:ea typeface="+mn-ea"/>
                  <a:cs typeface="Century Gothic"/>
                </a:rPr>
                <a:t>Cuidadores</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3330" name="object 35">
              <a:extLst>
                <a:ext uri="{FF2B5EF4-FFF2-40B4-BE49-F238E27FC236}">
                  <a16:creationId xmlns:a16="http://schemas.microsoft.com/office/drawing/2014/main" id="{1430342D-8212-42E1-AABF-7AC85ED608D5}"/>
                </a:ext>
              </a:extLst>
            </p:cNvPr>
            <p:cNvGrpSpPr>
              <a:grpSpLocks/>
            </p:cNvGrpSpPr>
            <p:nvPr/>
          </p:nvGrpSpPr>
          <p:grpSpPr bwMode="auto">
            <a:xfrm>
              <a:off x="5421405" y="2372098"/>
              <a:ext cx="1598295" cy="805815"/>
              <a:chOff x="5421405" y="2372098"/>
              <a:chExt cx="1598295" cy="805815"/>
            </a:xfrm>
          </p:grpSpPr>
          <p:sp>
            <p:nvSpPr>
              <p:cNvPr id="13364" name="object 36">
                <a:extLst>
                  <a:ext uri="{FF2B5EF4-FFF2-40B4-BE49-F238E27FC236}">
                    <a16:creationId xmlns:a16="http://schemas.microsoft.com/office/drawing/2014/main" id="{09EE53E8-D801-41DC-9F05-7F2B7056ACA9}"/>
                  </a:ext>
                </a:extLst>
              </p:cNvPr>
              <p:cNvSpPr>
                <a:spLocks/>
              </p:cNvSpPr>
              <p:nvPr/>
            </p:nvSpPr>
            <p:spPr bwMode="auto">
              <a:xfrm>
                <a:off x="5427755" y="2378448"/>
                <a:ext cx="1585595" cy="793115"/>
              </a:xfrm>
              <a:custGeom>
                <a:avLst/>
                <a:gdLst>
                  <a:gd name="T0" fmla="*/ 1584994 w 1585595"/>
                  <a:gd name="T1" fmla="*/ 0 h 793114"/>
                  <a:gd name="T2" fmla="*/ 0 w 1585595"/>
                  <a:gd name="T3" fmla="*/ 0 h 793114"/>
                  <a:gd name="T4" fmla="*/ 0 w 1585595"/>
                  <a:gd name="T5" fmla="*/ 792497 h 793114"/>
                  <a:gd name="T6" fmla="*/ 1584994 w 1585595"/>
                  <a:gd name="T7" fmla="*/ 792497 h 793114"/>
                  <a:gd name="T8" fmla="*/ 1584994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4" y="0"/>
                    </a:moveTo>
                    <a:lnTo>
                      <a:pt x="0" y="0"/>
                    </a:lnTo>
                    <a:lnTo>
                      <a:pt x="0" y="792496"/>
                    </a:lnTo>
                    <a:lnTo>
                      <a:pt x="1584994" y="792496"/>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65" name="object 37">
                <a:extLst>
                  <a:ext uri="{FF2B5EF4-FFF2-40B4-BE49-F238E27FC236}">
                    <a16:creationId xmlns:a16="http://schemas.microsoft.com/office/drawing/2014/main" id="{F500CF3C-1638-475B-B1BA-CAE279ADCCE7}"/>
                  </a:ext>
                </a:extLst>
              </p:cNvPr>
              <p:cNvSpPr>
                <a:spLocks/>
              </p:cNvSpPr>
              <p:nvPr/>
            </p:nvSpPr>
            <p:spPr bwMode="auto">
              <a:xfrm>
                <a:off x="5427755" y="2378448"/>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31" name="object 38">
              <a:extLst>
                <a:ext uri="{FF2B5EF4-FFF2-40B4-BE49-F238E27FC236}">
                  <a16:creationId xmlns:a16="http://schemas.microsoft.com/office/drawing/2014/main" id="{4833960F-86B0-4DB5-BB75-F52576A27535}"/>
                </a:ext>
              </a:extLst>
            </p:cNvPr>
            <p:cNvSpPr txBox="1">
              <a:spLocks noChangeArrowheads="1"/>
            </p:cNvSpPr>
            <p:nvPr/>
          </p:nvSpPr>
          <p:spPr bwMode="auto">
            <a:xfrm>
              <a:off x="5553897" y="2527909"/>
              <a:ext cx="1333309" cy="466742"/>
            </a:xfrm>
            <a:prstGeom prst="rect">
              <a:avLst/>
            </a:prstGeom>
            <a:ln/>
          </p:spPr>
          <p:style>
            <a:lnRef idx="1">
              <a:schemeClr val="accent6"/>
            </a:lnRef>
            <a:fillRef idx="2">
              <a:schemeClr val="accent6"/>
            </a:fillRef>
            <a:effectRef idx="1">
              <a:schemeClr val="accent6"/>
            </a:effectRef>
            <a:fontRef idx="minor">
              <a:schemeClr val="dk1"/>
            </a:fontRef>
          </p:style>
          <p:txBody>
            <a:bodyPr lIns="0" tIns="32384" rIns="0" bIns="0">
              <a:spAutoFit/>
            </a:bodyPr>
            <a:lstStyle>
              <a:lvl1pPr marL="12700" indent="298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298450" algn="l" defTabSz="914400" rtl="0" eaLnBrk="0" fontAlgn="base" latinLnBrk="0" hangingPunct="0">
                <a:lnSpc>
                  <a:spcPts val="1675"/>
                </a:lnSpc>
                <a:spcBef>
                  <a:spcPts val="250"/>
                </a:spcBef>
                <a:spcAft>
                  <a:spcPct val="0"/>
                </a:spcAft>
                <a:buClrTx/>
                <a:buSzTx/>
                <a:buFontTx/>
                <a:buNone/>
                <a:tabLst/>
                <a:defRPr/>
              </a:pPr>
              <a:r>
                <a:rPr kumimoji="0" lang="es-CO" altLang="es-CO" sz="15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Actores  Institucionales</a:t>
              </a:r>
              <a:endPar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13332" name="object 39">
              <a:extLst>
                <a:ext uri="{FF2B5EF4-FFF2-40B4-BE49-F238E27FC236}">
                  <a16:creationId xmlns:a16="http://schemas.microsoft.com/office/drawing/2014/main" id="{8CE36040-215E-48C9-8819-543206A05BCA}"/>
                </a:ext>
              </a:extLst>
            </p:cNvPr>
            <p:cNvGrpSpPr>
              <a:grpSpLocks/>
            </p:cNvGrpSpPr>
            <p:nvPr/>
          </p:nvGrpSpPr>
          <p:grpSpPr bwMode="auto">
            <a:xfrm>
              <a:off x="4462482" y="3497445"/>
              <a:ext cx="1598295" cy="805815"/>
              <a:chOff x="4462482" y="3497445"/>
              <a:chExt cx="1598295" cy="805815"/>
            </a:xfrm>
          </p:grpSpPr>
          <p:sp>
            <p:nvSpPr>
              <p:cNvPr id="13362" name="object 40">
                <a:extLst>
                  <a:ext uri="{FF2B5EF4-FFF2-40B4-BE49-F238E27FC236}">
                    <a16:creationId xmlns:a16="http://schemas.microsoft.com/office/drawing/2014/main" id="{CB5E616C-C72C-40C4-8688-B275EA3965FF}"/>
                  </a:ext>
                </a:extLst>
              </p:cNvPr>
              <p:cNvSpPr>
                <a:spLocks/>
              </p:cNvSpPr>
              <p:nvPr/>
            </p:nvSpPr>
            <p:spPr bwMode="auto">
              <a:xfrm>
                <a:off x="4468832" y="3503795"/>
                <a:ext cx="1585595" cy="793115"/>
              </a:xfrm>
              <a:custGeom>
                <a:avLst/>
                <a:gdLst>
                  <a:gd name="T0" fmla="*/ 1584995 w 1585595"/>
                  <a:gd name="T1" fmla="*/ 0 h 793114"/>
                  <a:gd name="T2" fmla="*/ 0 w 1585595"/>
                  <a:gd name="T3" fmla="*/ 0 h 793114"/>
                  <a:gd name="T4" fmla="*/ 0 w 1585595"/>
                  <a:gd name="T5" fmla="*/ 792497 h 793114"/>
                  <a:gd name="T6" fmla="*/ 1584995 w 1585595"/>
                  <a:gd name="T7" fmla="*/ 792497 h 793114"/>
                  <a:gd name="T8" fmla="*/ 1584995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5" y="0"/>
                    </a:moveTo>
                    <a:lnTo>
                      <a:pt x="0" y="0"/>
                    </a:lnTo>
                    <a:lnTo>
                      <a:pt x="0" y="792496"/>
                    </a:lnTo>
                    <a:lnTo>
                      <a:pt x="1584995" y="792496"/>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63" name="object 41">
                <a:extLst>
                  <a:ext uri="{FF2B5EF4-FFF2-40B4-BE49-F238E27FC236}">
                    <a16:creationId xmlns:a16="http://schemas.microsoft.com/office/drawing/2014/main" id="{AE2193CA-B6B4-4FA7-BB5C-74A8A0AA8CA0}"/>
                  </a:ext>
                </a:extLst>
              </p:cNvPr>
              <p:cNvSpPr>
                <a:spLocks/>
              </p:cNvSpPr>
              <p:nvPr/>
            </p:nvSpPr>
            <p:spPr bwMode="auto">
              <a:xfrm>
                <a:off x="4468832" y="3503795"/>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33" name="object 42">
              <a:extLst>
                <a:ext uri="{FF2B5EF4-FFF2-40B4-BE49-F238E27FC236}">
                  <a16:creationId xmlns:a16="http://schemas.microsoft.com/office/drawing/2014/main" id="{E64B06BF-9378-47B1-9E63-88993F4E1A06}"/>
                </a:ext>
              </a:extLst>
            </p:cNvPr>
            <p:cNvSpPr txBox="1">
              <a:spLocks noChangeArrowheads="1"/>
            </p:cNvSpPr>
            <p:nvPr/>
          </p:nvSpPr>
          <p:spPr bwMode="auto">
            <a:xfrm>
              <a:off x="4468203" y="3504257"/>
              <a:ext cx="1585685" cy="792191"/>
            </a:xfrm>
            <a:prstGeom prst="rect">
              <a:avLst/>
            </a:prstGeom>
            <a:ln/>
          </p:spPr>
          <p:style>
            <a:lnRef idx="1">
              <a:schemeClr val="accent6"/>
            </a:lnRef>
            <a:fillRef idx="2">
              <a:schemeClr val="accent6"/>
            </a:fillRef>
            <a:effectRef idx="1">
              <a:schemeClr val="accent6"/>
            </a:effectRef>
            <a:fontRef idx="minor">
              <a:schemeClr val="dk1"/>
            </a:fontRef>
          </p:style>
          <p:txBody>
            <a:bodyPr lIns="0" tIns="73025" rIns="0" bIns="0">
              <a:spAutoFit/>
            </a:bodyPr>
            <a:lstStyle>
              <a:lvl1pPr marL="2476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47650" marR="0" lvl="0" indent="0" algn="ctr" defTabSz="914400" rtl="0" eaLnBrk="0" fontAlgn="base" latinLnBrk="0" hangingPunct="0">
                <a:lnSpc>
                  <a:spcPct val="92000"/>
                </a:lnSpc>
                <a:spcBef>
                  <a:spcPts val="575"/>
                </a:spcBef>
                <a:spcAft>
                  <a:spcPct val="0"/>
                </a:spcAft>
                <a:buClrTx/>
                <a:buSzTx/>
                <a:buFontTx/>
                <a:buNone/>
                <a:tabLst/>
                <a:defRPr/>
              </a:pPr>
              <a:r>
                <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Docentes,  comunidad  Educativa</a:t>
              </a:r>
            </a:p>
          </p:txBody>
        </p:sp>
        <p:grpSp>
          <p:nvGrpSpPr>
            <p:cNvPr id="13334" name="object 43">
              <a:extLst>
                <a:ext uri="{FF2B5EF4-FFF2-40B4-BE49-F238E27FC236}">
                  <a16:creationId xmlns:a16="http://schemas.microsoft.com/office/drawing/2014/main" id="{81FE8A5A-2723-47F3-AD3D-C50F028761A6}"/>
                </a:ext>
              </a:extLst>
            </p:cNvPr>
            <p:cNvGrpSpPr>
              <a:grpSpLocks/>
            </p:cNvGrpSpPr>
            <p:nvPr/>
          </p:nvGrpSpPr>
          <p:grpSpPr bwMode="auto">
            <a:xfrm>
              <a:off x="6380327" y="3497445"/>
              <a:ext cx="1598295" cy="805815"/>
              <a:chOff x="6380327" y="3497445"/>
              <a:chExt cx="1598295" cy="805815"/>
            </a:xfrm>
          </p:grpSpPr>
          <p:sp>
            <p:nvSpPr>
              <p:cNvPr id="13360" name="object 44">
                <a:extLst>
                  <a:ext uri="{FF2B5EF4-FFF2-40B4-BE49-F238E27FC236}">
                    <a16:creationId xmlns:a16="http://schemas.microsoft.com/office/drawing/2014/main" id="{C83CC670-AFD3-416E-A85E-9A77E9F65520}"/>
                  </a:ext>
                </a:extLst>
              </p:cNvPr>
              <p:cNvSpPr>
                <a:spLocks/>
              </p:cNvSpPr>
              <p:nvPr/>
            </p:nvSpPr>
            <p:spPr bwMode="auto">
              <a:xfrm>
                <a:off x="6386677" y="3503795"/>
                <a:ext cx="1585595" cy="793115"/>
              </a:xfrm>
              <a:custGeom>
                <a:avLst/>
                <a:gdLst>
                  <a:gd name="T0" fmla="*/ 1584994 w 1585595"/>
                  <a:gd name="T1" fmla="*/ 0 h 793114"/>
                  <a:gd name="T2" fmla="*/ 0 w 1585595"/>
                  <a:gd name="T3" fmla="*/ 0 h 793114"/>
                  <a:gd name="T4" fmla="*/ 0 w 1585595"/>
                  <a:gd name="T5" fmla="*/ 792497 h 793114"/>
                  <a:gd name="T6" fmla="*/ 1584994 w 1585595"/>
                  <a:gd name="T7" fmla="*/ 792497 h 793114"/>
                  <a:gd name="T8" fmla="*/ 1584994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4" y="0"/>
                    </a:moveTo>
                    <a:lnTo>
                      <a:pt x="0" y="0"/>
                    </a:lnTo>
                    <a:lnTo>
                      <a:pt x="0" y="792496"/>
                    </a:lnTo>
                    <a:lnTo>
                      <a:pt x="1584994" y="792496"/>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61" name="object 45">
                <a:extLst>
                  <a:ext uri="{FF2B5EF4-FFF2-40B4-BE49-F238E27FC236}">
                    <a16:creationId xmlns:a16="http://schemas.microsoft.com/office/drawing/2014/main" id="{CD1B88E2-7998-4A14-B412-D0E475088C5D}"/>
                  </a:ext>
                </a:extLst>
              </p:cNvPr>
              <p:cNvSpPr>
                <a:spLocks/>
              </p:cNvSpPr>
              <p:nvPr/>
            </p:nvSpPr>
            <p:spPr bwMode="auto">
              <a:xfrm>
                <a:off x="6386677" y="3503795"/>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46" name="object 46">
              <a:extLst>
                <a:ext uri="{FF2B5EF4-FFF2-40B4-BE49-F238E27FC236}">
                  <a16:creationId xmlns:a16="http://schemas.microsoft.com/office/drawing/2014/main" id="{D6EEAE4D-EA4A-4B85-A4D0-A80AF27E5E64}"/>
                </a:ext>
              </a:extLst>
            </p:cNvPr>
            <p:cNvSpPr txBox="1"/>
            <p:nvPr/>
          </p:nvSpPr>
          <p:spPr>
            <a:xfrm>
              <a:off x="6387215" y="3504257"/>
              <a:ext cx="1585686" cy="792191"/>
            </a:xfrm>
            <a:prstGeom prst="rect">
              <a:avLst/>
            </a:prstGeom>
          </p:spPr>
          <p:style>
            <a:lnRef idx="1">
              <a:schemeClr val="accent6"/>
            </a:lnRef>
            <a:fillRef idx="2">
              <a:schemeClr val="accent6"/>
            </a:fillRef>
            <a:effectRef idx="1">
              <a:schemeClr val="accent6"/>
            </a:effectRef>
            <a:fontRef idx="minor">
              <a:schemeClr val="dk1"/>
            </a:fontRef>
          </p:style>
          <p:txBody>
            <a:bodyPr lIns="0" tIns="1905" rIns="0" bIns="0">
              <a:spAutoFit/>
            </a:bodyPr>
            <a:lstStyle/>
            <a:p>
              <a:pPr marL="0" marR="0" lvl="0" indent="0" algn="l" defTabSz="914400" rtl="0" eaLnBrk="0" fontAlgn="base" latinLnBrk="0" hangingPunct="0">
                <a:lnSpc>
                  <a:spcPct val="100000"/>
                </a:lnSpc>
                <a:spcBef>
                  <a:spcPts val="15"/>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352425" marR="0" lvl="0" indent="0" algn="l" defTabSz="914400" rtl="0" eaLnBrk="0" fontAlgn="base" latinLnBrk="0" hangingPunct="0">
                <a:lnSpc>
                  <a:spcPct val="100000"/>
                </a:lnSpc>
                <a:spcBef>
                  <a:spcPct val="0"/>
                </a:spcBef>
                <a:spcAft>
                  <a:spcPct val="0"/>
                </a:spcAft>
                <a:buClrTx/>
                <a:buSzTx/>
                <a:buFontTx/>
                <a:buNone/>
                <a:tabLst/>
                <a:defRPr/>
              </a:pPr>
              <a:r>
                <a:rPr kumimoji="0" sz="1500" b="0" i="0" u="none" strike="noStrike" kern="1200" cap="none" spc="-5" normalizeH="0" baseline="0" noProof="0">
                  <a:ln>
                    <a:noFill/>
                  </a:ln>
                  <a:solidFill>
                    <a:prstClr val="black"/>
                  </a:solidFill>
                  <a:effectLst/>
                  <a:uLnTx/>
                  <a:uFillTx/>
                  <a:latin typeface="Century Gothic"/>
                  <a:ea typeface="+mn-ea"/>
                  <a:cs typeface="Century Gothic"/>
                </a:rPr>
                <a:t>Religiosos</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nvGrpSpPr>
            <p:cNvPr id="13336" name="object 47">
              <a:extLst>
                <a:ext uri="{FF2B5EF4-FFF2-40B4-BE49-F238E27FC236}">
                  <a16:creationId xmlns:a16="http://schemas.microsoft.com/office/drawing/2014/main" id="{13AD3660-22BC-4F3E-913E-D1A902D2B1B4}"/>
                </a:ext>
              </a:extLst>
            </p:cNvPr>
            <p:cNvGrpSpPr>
              <a:grpSpLocks/>
            </p:cNvGrpSpPr>
            <p:nvPr/>
          </p:nvGrpSpPr>
          <p:grpSpPr bwMode="auto">
            <a:xfrm>
              <a:off x="4462482" y="4622791"/>
              <a:ext cx="1598295" cy="805815"/>
              <a:chOff x="4462482" y="4622791"/>
              <a:chExt cx="1598295" cy="805815"/>
            </a:xfrm>
          </p:grpSpPr>
          <p:sp>
            <p:nvSpPr>
              <p:cNvPr id="13358" name="object 48">
                <a:extLst>
                  <a:ext uri="{FF2B5EF4-FFF2-40B4-BE49-F238E27FC236}">
                    <a16:creationId xmlns:a16="http://schemas.microsoft.com/office/drawing/2014/main" id="{6868D35C-3800-45C6-937C-8466BE6F34DA}"/>
                  </a:ext>
                </a:extLst>
              </p:cNvPr>
              <p:cNvSpPr>
                <a:spLocks/>
              </p:cNvSpPr>
              <p:nvPr/>
            </p:nvSpPr>
            <p:spPr bwMode="auto">
              <a:xfrm>
                <a:off x="4468832" y="4629141"/>
                <a:ext cx="1585595" cy="793115"/>
              </a:xfrm>
              <a:custGeom>
                <a:avLst/>
                <a:gdLst>
                  <a:gd name="T0" fmla="*/ 1584995 w 1585595"/>
                  <a:gd name="T1" fmla="*/ 0 h 793114"/>
                  <a:gd name="T2" fmla="*/ 0 w 1585595"/>
                  <a:gd name="T3" fmla="*/ 0 h 793114"/>
                  <a:gd name="T4" fmla="*/ 0 w 1585595"/>
                  <a:gd name="T5" fmla="*/ 792498 h 793114"/>
                  <a:gd name="T6" fmla="*/ 1584995 w 1585595"/>
                  <a:gd name="T7" fmla="*/ 792498 h 793114"/>
                  <a:gd name="T8" fmla="*/ 1584995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5" y="0"/>
                    </a:moveTo>
                    <a:lnTo>
                      <a:pt x="0" y="0"/>
                    </a:lnTo>
                    <a:lnTo>
                      <a:pt x="0" y="792497"/>
                    </a:lnTo>
                    <a:lnTo>
                      <a:pt x="1584995" y="792497"/>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59" name="object 49">
                <a:extLst>
                  <a:ext uri="{FF2B5EF4-FFF2-40B4-BE49-F238E27FC236}">
                    <a16:creationId xmlns:a16="http://schemas.microsoft.com/office/drawing/2014/main" id="{D0C8F8E0-6645-4B1A-B9AC-237D223F4874}"/>
                  </a:ext>
                </a:extLst>
              </p:cNvPr>
              <p:cNvSpPr>
                <a:spLocks/>
              </p:cNvSpPr>
              <p:nvPr/>
            </p:nvSpPr>
            <p:spPr bwMode="auto">
              <a:xfrm>
                <a:off x="4468832" y="4629141"/>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37" name="object 50">
              <a:extLst>
                <a:ext uri="{FF2B5EF4-FFF2-40B4-BE49-F238E27FC236}">
                  <a16:creationId xmlns:a16="http://schemas.microsoft.com/office/drawing/2014/main" id="{E9F54FDA-0665-424E-B709-EDD85252F7B1}"/>
                </a:ext>
              </a:extLst>
            </p:cNvPr>
            <p:cNvSpPr txBox="1">
              <a:spLocks noChangeArrowheads="1"/>
            </p:cNvSpPr>
            <p:nvPr/>
          </p:nvSpPr>
          <p:spPr bwMode="auto">
            <a:xfrm>
              <a:off x="4468203" y="4629835"/>
              <a:ext cx="1585685" cy="792192"/>
            </a:xfrm>
            <a:prstGeom prst="rect">
              <a:avLst/>
            </a:prstGeom>
            <a:ln/>
          </p:spPr>
          <p:style>
            <a:lnRef idx="1">
              <a:schemeClr val="accent6"/>
            </a:lnRef>
            <a:fillRef idx="2">
              <a:schemeClr val="accent6"/>
            </a:fillRef>
            <a:effectRef idx="1">
              <a:schemeClr val="accent6"/>
            </a:effectRef>
            <a:fontRef idx="minor">
              <a:schemeClr val="dk1"/>
            </a:fontRef>
          </p:style>
          <p:txBody>
            <a:bodyPr lIns="0" tIns="178435" rIns="0" bIns="0">
              <a:spAutoFit/>
            </a:bodyPr>
            <a:lstStyle>
              <a:lvl1pPr marL="536575" indent="-2873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536575" marR="0" lvl="0" indent="-287338" algn="l" defTabSz="914400" rtl="0" eaLnBrk="0" fontAlgn="base" latinLnBrk="0" hangingPunct="0">
                <a:lnSpc>
                  <a:spcPts val="1700"/>
                </a:lnSpc>
                <a:spcBef>
                  <a:spcPts val="1400"/>
                </a:spcBef>
                <a:spcAft>
                  <a:spcPct val="0"/>
                </a:spcAft>
                <a:buClrTx/>
                <a:buSzTx/>
                <a:buFontTx/>
                <a:buNone/>
                <a:tabLst/>
                <a:defRPr/>
              </a:pPr>
              <a:r>
                <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Personal de  Salud</a:t>
              </a:r>
            </a:p>
          </p:txBody>
        </p:sp>
        <p:grpSp>
          <p:nvGrpSpPr>
            <p:cNvPr id="13338" name="object 51">
              <a:extLst>
                <a:ext uri="{FF2B5EF4-FFF2-40B4-BE49-F238E27FC236}">
                  <a16:creationId xmlns:a16="http://schemas.microsoft.com/office/drawing/2014/main" id="{80ABA276-7F47-4688-BCD7-AD8129D4A975}"/>
                </a:ext>
              </a:extLst>
            </p:cNvPr>
            <p:cNvGrpSpPr>
              <a:grpSpLocks/>
            </p:cNvGrpSpPr>
            <p:nvPr/>
          </p:nvGrpSpPr>
          <p:grpSpPr bwMode="auto">
            <a:xfrm>
              <a:off x="6380327" y="4622791"/>
              <a:ext cx="1598295" cy="805815"/>
              <a:chOff x="6380327" y="4622791"/>
              <a:chExt cx="1598295" cy="805815"/>
            </a:xfrm>
          </p:grpSpPr>
          <p:sp>
            <p:nvSpPr>
              <p:cNvPr id="13356" name="object 52">
                <a:extLst>
                  <a:ext uri="{FF2B5EF4-FFF2-40B4-BE49-F238E27FC236}">
                    <a16:creationId xmlns:a16="http://schemas.microsoft.com/office/drawing/2014/main" id="{906AE9C1-6ADA-4DE7-8290-2DD512364231}"/>
                  </a:ext>
                </a:extLst>
              </p:cNvPr>
              <p:cNvSpPr>
                <a:spLocks/>
              </p:cNvSpPr>
              <p:nvPr/>
            </p:nvSpPr>
            <p:spPr bwMode="auto">
              <a:xfrm>
                <a:off x="6386677" y="4629141"/>
                <a:ext cx="1585595" cy="793115"/>
              </a:xfrm>
              <a:custGeom>
                <a:avLst/>
                <a:gdLst>
                  <a:gd name="T0" fmla="*/ 1584994 w 1585595"/>
                  <a:gd name="T1" fmla="*/ 0 h 793114"/>
                  <a:gd name="T2" fmla="*/ 0 w 1585595"/>
                  <a:gd name="T3" fmla="*/ 0 h 793114"/>
                  <a:gd name="T4" fmla="*/ 0 w 1585595"/>
                  <a:gd name="T5" fmla="*/ 792498 h 793114"/>
                  <a:gd name="T6" fmla="*/ 1584994 w 1585595"/>
                  <a:gd name="T7" fmla="*/ 792498 h 793114"/>
                  <a:gd name="T8" fmla="*/ 1584994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4" y="0"/>
                    </a:moveTo>
                    <a:lnTo>
                      <a:pt x="0" y="0"/>
                    </a:lnTo>
                    <a:lnTo>
                      <a:pt x="0" y="792497"/>
                    </a:lnTo>
                    <a:lnTo>
                      <a:pt x="1584994" y="792497"/>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57" name="object 53">
                <a:extLst>
                  <a:ext uri="{FF2B5EF4-FFF2-40B4-BE49-F238E27FC236}">
                    <a16:creationId xmlns:a16="http://schemas.microsoft.com/office/drawing/2014/main" id="{492F4F1E-4EAF-4512-A10D-FCEC8E76D0A7}"/>
                  </a:ext>
                </a:extLst>
              </p:cNvPr>
              <p:cNvSpPr>
                <a:spLocks/>
              </p:cNvSpPr>
              <p:nvPr/>
            </p:nvSpPr>
            <p:spPr bwMode="auto">
              <a:xfrm>
                <a:off x="6386677" y="4629141"/>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39" name="object 54">
              <a:extLst>
                <a:ext uri="{FF2B5EF4-FFF2-40B4-BE49-F238E27FC236}">
                  <a16:creationId xmlns:a16="http://schemas.microsoft.com/office/drawing/2014/main" id="{92D0FDF5-04B7-41D4-8D7E-5312D370B40B}"/>
                </a:ext>
              </a:extLst>
            </p:cNvPr>
            <p:cNvSpPr txBox="1">
              <a:spLocks noChangeArrowheads="1"/>
            </p:cNvSpPr>
            <p:nvPr/>
          </p:nvSpPr>
          <p:spPr bwMode="auto">
            <a:xfrm>
              <a:off x="6387215" y="4629835"/>
              <a:ext cx="1585686" cy="792192"/>
            </a:xfrm>
            <a:prstGeom prst="rect">
              <a:avLst/>
            </a:prstGeom>
            <a:ln/>
          </p:spPr>
          <p:style>
            <a:lnRef idx="1">
              <a:schemeClr val="accent6"/>
            </a:lnRef>
            <a:fillRef idx="2">
              <a:schemeClr val="accent6"/>
            </a:fillRef>
            <a:effectRef idx="1">
              <a:schemeClr val="accent6"/>
            </a:effectRef>
            <a:fontRef idx="minor">
              <a:schemeClr val="dk1"/>
            </a:fontRef>
          </p:style>
          <p:txBody>
            <a:bodyPr lIns="0" tIns="178435" rIns="0" bIns="0">
              <a:spAutoFit/>
            </a:bodyPr>
            <a:lstStyle>
              <a:lvl1pPr marL="287338" indent="-2555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7338" marR="0" lvl="0" indent="-255588" algn="l" defTabSz="914400" rtl="0" eaLnBrk="0" fontAlgn="base" latinLnBrk="0" hangingPunct="0">
                <a:lnSpc>
                  <a:spcPts val="1700"/>
                </a:lnSpc>
                <a:spcBef>
                  <a:spcPts val="1400"/>
                </a:spcBef>
                <a:spcAft>
                  <a:spcPct val="0"/>
                </a:spcAft>
                <a:buClrTx/>
                <a:buSzTx/>
                <a:buFontTx/>
                <a:buNone/>
                <a:tabLst/>
                <a:defRPr/>
              </a:pPr>
              <a:r>
                <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Actores servicios  Protección</a:t>
              </a:r>
            </a:p>
          </p:txBody>
        </p:sp>
        <p:grpSp>
          <p:nvGrpSpPr>
            <p:cNvPr id="13340" name="object 55">
              <a:extLst>
                <a:ext uri="{FF2B5EF4-FFF2-40B4-BE49-F238E27FC236}">
                  <a16:creationId xmlns:a16="http://schemas.microsoft.com/office/drawing/2014/main" id="{74B96ED8-2418-437E-A119-688B78FD3442}"/>
                </a:ext>
              </a:extLst>
            </p:cNvPr>
            <p:cNvGrpSpPr>
              <a:grpSpLocks/>
            </p:cNvGrpSpPr>
            <p:nvPr/>
          </p:nvGrpSpPr>
          <p:grpSpPr bwMode="auto">
            <a:xfrm>
              <a:off x="4462482" y="5748139"/>
              <a:ext cx="1598295" cy="805815"/>
              <a:chOff x="4462482" y="5748139"/>
              <a:chExt cx="1598295" cy="805815"/>
            </a:xfrm>
          </p:grpSpPr>
          <p:sp>
            <p:nvSpPr>
              <p:cNvPr id="13354" name="object 56">
                <a:extLst>
                  <a:ext uri="{FF2B5EF4-FFF2-40B4-BE49-F238E27FC236}">
                    <a16:creationId xmlns:a16="http://schemas.microsoft.com/office/drawing/2014/main" id="{6EA838F3-199D-4C2B-A0D0-34ED745262C5}"/>
                  </a:ext>
                </a:extLst>
              </p:cNvPr>
              <p:cNvSpPr>
                <a:spLocks/>
              </p:cNvSpPr>
              <p:nvPr/>
            </p:nvSpPr>
            <p:spPr bwMode="auto">
              <a:xfrm>
                <a:off x="4468832" y="5754489"/>
                <a:ext cx="1585595" cy="793115"/>
              </a:xfrm>
              <a:custGeom>
                <a:avLst/>
                <a:gdLst>
                  <a:gd name="T0" fmla="*/ 1584995 w 1585595"/>
                  <a:gd name="T1" fmla="*/ 0 h 793115"/>
                  <a:gd name="T2" fmla="*/ 0 w 1585595"/>
                  <a:gd name="T3" fmla="*/ 0 h 793115"/>
                  <a:gd name="T4" fmla="*/ 0 w 1585595"/>
                  <a:gd name="T5" fmla="*/ 792496 h 793115"/>
                  <a:gd name="T6" fmla="*/ 1584995 w 1585595"/>
                  <a:gd name="T7" fmla="*/ 792496 h 793115"/>
                  <a:gd name="T8" fmla="*/ 1584995 w 1585595"/>
                  <a:gd name="T9" fmla="*/ 0 h 793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5">
                    <a:moveTo>
                      <a:pt x="1584995" y="0"/>
                    </a:moveTo>
                    <a:lnTo>
                      <a:pt x="0" y="0"/>
                    </a:lnTo>
                    <a:lnTo>
                      <a:pt x="0" y="792496"/>
                    </a:lnTo>
                    <a:lnTo>
                      <a:pt x="1584995" y="792496"/>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55" name="object 57">
                <a:extLst>
                  <a:ext uri="{FF2B5EF4-FFF2-40B4-BE49-F238E27FC236}">
                    <a16:creationId xmlns:a16="http://schemas.microsoft.com/office/drawing/2014/main" id="{4AACEFB3-8702-49DE-ADCB-F63142D2E93D}"/>
                  </a:ext>
                </a:extLst>
              </p:cNvPr>
              <p:cNvSpPr>
                <a:spLocks/>
              </p:cNvSpPr>
              <p:nvPr/>
            </p:nvSpPr>
            <p:spPr bwMode="auto">
              <a:xfrm>
                <a:off x="4468832" y="5754489"/>
                <a:ext cx="1585595" cy="793115"/>
              </a:xfrm>
              <a:custGeom>
                <a:avLst/>
                <a:gdLst>
                  <a:gd name="T0" fmla="*/ 0 w 1585595"/>
                  <a:gd name="T1" fmla="*/ 0 h 793115"/>
                  <a:gd name="T2" fmla="*/ 1584995 w 1585595"/>
                  <a:gd name="T3" fmla="*/ 0 h 793115"/>
                  <a:gd name="T4" fmla="*/ 1584995 w 1585595"/>
                  <a:gd name="T5" fmla="*/ 792497 h 793115"/>
                  <a:gd name="T6" fmla="*/ 0 w 1585595"/>
                  <a:gd name="T7" fmla="*/ 792497 h 793115"/>
                  <a:gd name="T8" fmla="*/ 0 w 1585595"/>
                  <a:gd name="T9" fmla="*/ 0 h 793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5">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41" name="object 58">
              <a:extLst>
                <a:ext uri="{FF2B5EF4-FFF2-40B4-BE49-F238E27FC236}">
                  <a16:creationId xmlns:a16="http://schemas.microsoft.com/office/drawing/2014/main" id="{14800FE2-9809-4E1F-8E29-D3154094C0BA}"/>
                </a:ext>
              </a:extLst>
            </p:cNvPr>
            <p:cNvSpPr txBox="1">
              <a:spLocks noChangeArrowheads="1"/>
            </p:cNvSpPr>
            <p:nvPr/>
          </p:nvSpPr>
          <p:spPr bwMode="auto">
            <a:xfrm>
              <a:off x="4468203" y="5753825"/>
              <a:ext cx="1585685" cy="793779"/>
            </a:xfrm>
            <a:prstGeom prst="rect">
              <a:avLst/>
            </a:prstGeom>
            <a:ln/>
          </p:spPr>
          <p:style>
            <a:lnRef idx="1">
              <a:schemeClr val="accent6"/>
            </a:lnRef>
            <a:fillRef idx="2">
              <a:schemeClr val="accent6"/>
            </a:fillRef>
            <a:effectRef idx="1">
              <a:schemeClr val="accent6"/>
            </a:effectRef>
            <a:fontRef idx="minor">
              <a:schemeClr val="dk1"/>
            </a:fontRef>
          </p:style>
          <p:txBody>
            <a:bodyPr lIns="0" tIns="177800" rIns="0" bIns="0">
              <a:spAutoFit/>
            </a:bodyPr>
            <a:lstStyle>
              <a:lvl1pPr marL="454025" indent="-4222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4025" marR="0" lvl="0" indent="-422275" algn="l" defTabSz="914400" rtl="0" eaLnBrk="0" fontAlgn="base" latinLnBrk="0" hangingPunct="0">
                <a:lnSpc>
                  <a:spcPts val="1700"/>
                </a:lnSpc>
                <a:spcBef>
                  <a:spcPts val="1400"/>
                </a:spcBef>
                <a:spcAft>
                  <a:spcPct val="0"/>
                </a:spcAft>
                <a:buClrTx/>
                <a:buSzTx/>
                <a:buFontTx/>
                <a:buNone/>
                <a:tabLst/>
                <a:defRPr/>
              </a:pPr>
              <a:r>
                <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Actores servicios  Justicia</a:t>
              </a:r>
            </a:p>
          </p:txBody>
        </p:sp>
        <p:grpSp>
          <p:nvGrpSpPr>
            <p:cNvPr id="13342" name="object 59">
              <a:extLst>
                <a:ext uri="{FF2B5EF4-FFF2-40B4-BE49-F238E27FC236}">
                  <a16:creationId xmlns:a16="http://schemas.microsoft.com/office/drawing/2014/main" id="{6DAF8057-E9AB-46DA-9FB8-19807FDC18A4}"/>
                </a:ext>
              </a:extLst>
            </p:cNvPr>
            <p:cNvGrpSpPr>
              <a:grpSpLocks/>
            </p:cNvGrpSpPr>
            <p:nvPr/>
          </p:nvGrpSpPr>
          <p:grpSpPr bwMode="auto">
            <a:xfrm>
              <a:off x="6380327" y="5748139"/>
              <a:ext cx="1598295" cy="805815"/>
              <a:chOff x="6380327" y="5748139"/>
              <a:chExt cx="1598295" cy="805815"/>
            </a:xfrm>
          </p:grpSpPr>
          <p:sp>
            <p:nvSpPr>
              <p:cNvPr id="13352" name="object 60">
                <a:extLst>
                  <a:ext uri="{FF2B5EF4-FFF2-40B4-BE49-F238E27FC236}">
                    <a16:creationId xmlns:a16="http://schemas.microsoft.com/office/drawing/2014/main" id="{918BDE2B-D4E0-45AD-923F-103EFA9C3CF8}"/>
                  </a:ext>
                </a:extLst>
              </p:cNvPr>
              <p:cNvSpPr>
                <a:spLocks/>
              </p:cNvSpPr>
              <p:nvPr/>
            </p:nvSpPr>
            <p:spPr bwMode="auto">
              <a:xfrm>
                <a:off x="6386677" y="5754489"/>
                <a:ext cx="1585595" cy="793115"/>
              </a:xfrm>
              <a:custGeom>
                <a:avLst/>
                <a:gdLst>
                  <a:gd name="T0" fmla="*/ 1584994 w 1585595"/>
                  <a:gd name="T1" fmla="*/ 0 h 793115"/>
                  <a:gd name="T2" fmla="*/ 0 w 1585595"/>
                  <a:gd name="T3" fmla="*/ 0 h 793115"/>
                  <a:gd name="T4" fmla="*/ 0 w 1585595"/>
                  <a:gd name="T5" fmla="*/ 792496 h 793115"/>
                  <a:gd name="T6" fmla="*/ 1584994 w 1585595"/>
                  <a:gd name="T7" fmla="*/ 792496 h 793115"/>
                  <a:gd name="T8" fmla="*/ 1584994 w 1585595"/>
                  <a:gd name="T9" fmla="*/ 0 h 793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5">
                    <a:moveTo>
                      <a:pt x="1584994" y="0"/>
                    </a:moveTo>
                    <a:lnTo>
                      <a:pt x="0" y="0"/>
                    </a:lnTo>
                    <a:lnTo>
                      <a:pt x="0" y="792496"/>
                    </a:lnTo>
                    <a:lnTo>
                      <a:pt x="1584994" y="792496"/>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53" name="object 61">
                <a:extLst>
                  <a:ext uri="{FF2B5EF4-FFF2-40B4-BE49-F238E27FC236}">
                    <a16:creationId xmlns:a16="http://schemas.microsoft.com/office/drawing/2014/main" id="{3F47C582-FA91-424C-ABD6-6421FCE5E713}"/>
                  </a:ext>
                </a:extLst>
              </p:cNvPr>
              <p:cNvSpPr>
                <a:spLocks/>
              </p:cNvSpPr>
              <p:nvPr/>
            </p:nvSpPr>
            <p:spPr bwMode="auto">
              <a:xfrm>
                <a:off x="6386677" y="5754489"/>
                <a:ext cx="1585595" cy="793115"/>
              </a:xfrm>
              <a:custGeom>
                <a:avLst/>
                <a:gdLst>
                  <a:gd name="T0" fmla="*/ 0 w 1585595"/>
                  <a:gd name="T1" fmla="*/ 0 h 793115"/>
                  <a:gd name="T2" fmla="*/ 1584995 w 1585595"/>
                  <a:gd name="T3" fmla="*/ 0 h 793115"/>
                  <a:gd name="T4" fmla="*/ 1584995 w 1585595"/>
                  <a:gd name="T5" fmla="*/ 792497 h 793115"/>
                  <a:gd name="T6" fmla="*/ 0 w 1585595"/>
                  <a:gd name="T7" fmla="*/ 792497 h 793115"/>
                  <a:gd name="T8" fmla="*/ 0 w 1585595"/>
                  <a:gd name="T9" fmla="*/ 0 h 793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5">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43" name="object 62">
              <a:extLst>
                <a:ext uri="{FF2B5EF4-FFF2-40B4-BE49-F238E27FC236}">
                  <a16:creationId xmlns:a16="http://schemas.microsoft.com/office/drawing/2014/main" id="{D53579B2-EB07-463A-B050-020FAE7D5BA3}"/>
                </a:ext>
              </a:extLst>
            </p:cNvPr>
            <p:cNvSpPr txBox="1">
              <a:spLocks noChangeArrowheads="1"/>
            </p:cNvSpPr>
            <p:nvPr/>
          </p:nvSpPr>
          <p:spPr bwMode="auto">
            <a:xfrm>
              <a:off x="6387215" y="5753825"/>
              <a:ext cx="1585686" cy="793779"/>
            </a:xfrm>
            <a:prstGeom prst="rect">
              <a:avLst/>
            </a:prstGeom>
            <a:ln/>
          </p:spPr>
          <p:style>
            <a:lnRef idx="1">
              <a:schemeClr val="accent6"/>
            </a:lnRef>
            <a:fillRef idx="2">
              <a:schemeClr val="accent6"/>
            </a:fillRef>
            <a:effectRef idx="1">
              <a:schemeClr val="accent6"/>
            </a:effectRef>
            <a:fontRef idx="minor">
              <a:schemeClr val="dk1"/>
            </a:fontRef>
          </p:style>
          <p:txBody>
            <a:bodyPr lIns="0" tIns="76200" rIns="0" bIns="0">
              <a:spAutoFit/>
            </a:bodyPr>
            <a:lstStyle>
              <a:lvl1pPr marL="396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9688" marR="0" lvl="0" indent="0" algn="ctr" defTabSz="914400" rtl="0" eaLnBrk="0" fontAlgn="base" latinLnBrk="0" hangingPunct="0">
                <a:lnSpc>
                  <a:spcPct val="91000"/>
                </a:lnSpc>
                <a:spcBef>
                  <a:spcPts val="600"/>
                </a:spcBef>
                <a:spcAft>
                  <a:spcPct val="0"/>
                </a:spcAft>
                <a:buClrTx/>
                <a:buSzTx/>
                <a:buFontTx/>
                <a:buNone/>
                <a:tabLst/>
                <a:defRPr/>
              </a:pPr>
              <a:r>
                <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Personal Fuerzas  Armadas o  Policía</a:t>
              </a:r>
            </a:p>
          </p:txBody>
        </p:sp>
        <p:grpSp>
          <p:nvGrpSpPr>
            <p:cNvPr id="13344" name="object 63">
              <a:extLst>
                <a:ext uri="{FF2B5EF4-FFF2-40B4-BE49-F238E27FC236}">
                  <a16:creationId xmlns:a16="http://schemas.microsoft.com/office/drawing/2014/main" id="{D44B60C8-1561-406C-A040-A49621942939}"/>
                </a:ext>
              </a:extLst>
            </p:cNvPr>
            <p:cNvGrpSpPr>
              <a:grpSpLocks/>
            </p:cNvGrpSpPr>
            <p:nvPr/>
          </p:nvGrpSpPr>
          <p:grpSpPr bwMode="auto">
            <a:xfrm>
              <a:off x="7339249" y="2372098"/>
              <a:ext cx="1598295" cy="805815"/>
              <a:chOff x="7339249" y="2372098"/>
              <a:chExt cx="1598295" cy="805815"/>
            </a:xfrm>
          </p:grpSpPr>
          <p:sp>
            <p:nvSpPr>
              <p:cNvPr id="13350" name="object 64">
                <a:extLst>
                  <a:ext uri="{FF2B5EF4-FFF2-40B4-BE49-F238E27FC236}">
                    <a16:creationId xmlns:a16="http://schemas.microsoft.com/office/drawing/2014/main" id="{B3D51D44-DED2-480D-BB12-4749593A8E3F}"/>
                  </a:ext>
                </a:extLst>
              </p:cNvPr>
              <p:cNvSpPr>
                <a:spLocks/>
              </p:cNvSpPr>
              <p:nvPr/>
            </p:nvSpPr>
            <p:spPr bwMode="auto">
              <a:xfrm>
                <a:off x="7345599" y="2378448"/>
                <a:ext cx="1585595" cy="793115"/>
              </a:xfrm>
              <a:custGeom>
                <a:avLst/>
                <a:gdLst>
                  <a:gd name="T0" fmla="*/ 1584994 w 1585595"/>
                  <a:gd name="T1" fmla="*/ 0 h 793114"/>
                  <a:gd name="T2" fmla="*/ 0 w 1585595"/>
                  <a:gd name="T3" fmla="*/ 0 h 793114"/>
                  <a:gd name="T4" fmla="*/ 0 w 1585595"/>
                  <a:gd name="T5" fmla="*/ 792497 h 793114"/>
                  <a:gd name="T6" fmla="*/ 1584994 w 1585595"/>
                  <a:gd name="T7" fmla="*/ 792497 h 793114"/>
                  <a:gd name="T8" fmla="*/ 1584994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4" y="0"/>
                    </a:moveTo>
                    <a:lnTo>
                      <a:pt x="0" y="0"/>
                    </a:lnTo>
                    <a:lnTo>
                      <a:pt x="0" y="792496"/>
                    </a:lnTo>
                    <a:lnTo>
                      <a:pt x="1584994" y="792496"/>
                    </a:lnTo>
                    <a:lnTo>
                      <a:pt x="1584994"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51" name="object 65">
                <a:extLst>
                  <a:ext uri="{FF2B5EF4-FFF2-40B4-BE49-F238E27FC236}">
                    <a16:creationId xmlns:a16="http://schemas.microsoft.com/office/drawing/2014/main" id="{4D952F84-5EF9-4AF2-B795-947DB05DC939}"/>
                  </a:ext>
                </a:extLst>
              </p:cNvPr>
              <p:cNvSpPr>
                <a:spLocks/>
              </p:cNvSpPr>
              <p:nvPr/>
            </p:nvSpPr>
            <p:spPr bwMode="auto">
              <a:xfrm>
                <a:off x="7345599" y="2378448"/>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13345" name="object 66">
              <a:extLst>
                <a:ext uri="{FF2B5EF4-FFF2-40B4-BE49-F238E27FC236}">
                  <a16:creationId xmlns:a16="http://schemas.microsoft.com/office/drawing/2014/main" id="{4B62B325-125A-4C4D-9247-52BAAB379223}"/>
                </a:ext>
              </a:extLst>
            </p:cNvPr>
            <p:cNvSpPr txBox="1">
              <a:spLocks noChangeArrowheads="1"/>
            </p:cNvSpPr>
            <p:nvPr/>
          </p:nvSpPr>
          <p:spPr bwMode="auto">
            <a:xfrm>
              <a:off x="7385610" y="2421543"/>
              <a:ext cx="1504735" cy="674711"/>
            </a:xfrm>
            <a:prstGeom prst="rect">
              <a:avLst/>
            </a:prstGeom>
            <a:ln/>
          </p:spPr>
          <p:style>
            <a:lnRef idx="1">
              <a:schemeClr val="accent6"/>
            </a:lnRef>
            <a:fillRef idx="2">
              <a:schemeClr val="accent6"/>
            </a:fillRef>
            <a:effectRef idx="1">
              <a:schemeClr val="accent6"/>
            </a:effectRef>
            <a:fontRef idx="minor">
              <a:schemeClr val="dk1"/>
            </a:fontRef>
          </p:style>
          <p:txBody>
            <a:bodyPr lIns="0" tIns="3048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ct val="92000"/>
                </a:lnSpc>
                <a:spcBef>
                  <a:spcPts val="238"/>
                </a:spcBef>
                <a:spcAft>
                  <a:spcPct val="0"/>
                </a:spcAft>
                <a:buClrTx/>
                <a:buSzTx/>
                <a:buFontTx/>
                <a:buNone/>
                <a:tabLst/>
                <a:defRPr/>
              </a:pPr>
              <a:r>
                <a:rPr kumimoji="0" lang="es-CO" altLang="es-CO" sz="15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Grupos  Armados,  Delincuenciales</a:t>
              </a:r>
              <a:endParaRPr kumimoji="0" lang="es-CO" altLang="es-CO" sz="15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grpSp>
          <p:nvGrpSpPr>
            <p:cNvPr id="13346" name="object 67">
              <a:extLst>
                <a:ext uri="{FF2B5EF4-FFF2-40B4-BE49-F238E27FC236}">
                  <a16:creationId xmlns:a16="http://schemas.microsoft.com/office/drawing/2014/main" id="{6B7AD28E-413A-44D1-847D-5F01D018C522}"/>
                </a:ext>
              </a:extLst>
            </p:cNvPr>
            <p:cNvGrpSpPr>
              <a:grpSpLocks/>
            </p:cNvGrpSpPr>
            <p:nvPr/>
          </p:nvGrpSpPr>
          <p:grpSpPr bwMode="auto">
            <a:xfrm>
              <a:off x="9257094" y="2372098"/>
              <a:ext cx="1598295" cy="805815"/>
              <a:chOff x="9257094" y="2372098"/>
              <a:chExt cx="1598295" cy="805815"/>
            </a:xfrm>
          </p:grpSpPr>
          <p:sp>
            <p:nvSpPr>
              <p:cNvPr id="13348" name="object 68">
                <a:extLst>
                  <a:ext uri="{FF2B5EF4-FFF2-40B4-BE49-F238E27FC236}">
                    <a16:creationId xmlns:a16="http://schemas.microsoft.com/office/drawing/2014/main" id="{09190B6D-D38B-4394-B8E6-01396AF016D9}"/>
                  </a:ext>
                </a:extLst>
              </p:cNvPr>
              <p:cNvSpPr>
                <a:spLocks/>
              </p:cNvSpPr>
              <p:nvPr/>
            </p:nvSpPr>
            <p:spPr bwMode="auto">
              <a:xfrm>
                <a:off x="9263444" y="2378448"/>
                <a:ext cx="1585595" cy="793115"/>
              </a:xfrm>
              <a:custGeom>
                <a:avLst/>
                <a:gdLst>
                  <a:gd name="T0" fmla="*/ 1584995 w 1585595"/>
                  <a:gd name="T1" fmla="*/ 0 h 793114"/>
                  <a:gd name="T2" fmla="*/ 0 w 1585595"/>
                  <a:gd name="T3" fmla="*/ 0 h 793114"/>
                  <a:gd name="T4" fmla="*/ 0 w 1585595"/>
                  <a:gd name="T5" fmla="*/ 792497 h 793114"/>
                  <a:gd name="T6" fmla="*/ 1584995 w 1585595"/>
                  <a:gd name="T7" fmla="*/ 792497 h 793114"/>
                  <a:gd name="T8" fmla="*/ 1584995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1584995" y="0"/>
                    </a:moveTo>
                    <a:lnTo>
                      <a:pt x="0" y="0"/>
                    </a:lnTo>
                    <a:lnTo>
                      <a:pt x="0" y="792496"/>
                    </a:lnTo>
                    <a:lnTo>
                      <a:pt x="1584995" y="792496"/>
                    </a:lnTo>
                    <a:lnTo>
                      <a:pt x="1584995" y="0"/>
                    </a:lnTo>
                    <a:close/>
                  </a:path>
                </a:pathLst>
              </a:custGeom>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349" name="object 69">
                <a:extLst>
                  <a:ext uri="{FF2B5EF4-FFF2-40B4-BE49-F238E27FC236}">
                    <a16:creationId xmlns:a16="http://schemas.microsoft.com/office/drawing/2014/main" id="{33BDD806-B986-4BFD-89DD-6F6D046F315E}"/>
                  </a:ext>
                </a:extLst>
              </p:cNvPr>
              <p:cNvSpPr>
                <a:spLocks/>
              </p:cNvSpPr>
              <p:nvPr/>
            </p:nvSpPr>
            <p:spPr bwMode="auto">
              <a:xfrm>
                <a:off x="9263444" y="2378448"/>
                <a:ext cx="1585595" cy="793115"/>
              </a:xfrm>
              <a:custGeom>
                <a:avLst/>
                <a:gdLst>
                  <a:gd name="T0" fmla="*/ 0 w 1585595"/>
                  <a:gd name="T1" fmla="*/ 0 h 793114"/>
                  <a:gd name="T2" fmla="*/ 1584995 w 1585595"/>
                  <a:gd name="T3" fmla="*/ 0 h 793114"/>
                  <a:gd name="T4" fmla="*/ 1584995 w 1585595"/>
                  <a:gd name="T5" fmla="*/ 792498 h 793114"/>
                  <a:gd name="T6" fmla="*/ 0 w 1585595"/>
                  <a:gd name="T7" fmla="*/ 792498 h 793114"/>
                  <a:gd name="T8" fmla="*/ 0 w 1585595"/>
                  <a:gd name="T9" fmla="*/ 0 h 793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5595" h="793114">
                    <a:moveTo>
                      <a:pt x="0" y="0"/>
                    </a:moveTo>
                    <a:lnTo>
                      <a:pt x="1584995" y="0"/>
                    </a:lnTo>
                    <a:lnTo>
                      <a:pt x="1584995" y="792497"/>
                    </a:lnTo>
                    <a:lnTo>
                      <a:pt x="0" y="792497"/>
                    </a:lnTo>
                    <a:lnTo>
                      <a:pt x="0" y="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70" name="object 70">
              <a:extLst>
                <a:ext uri="{FF2B5EF4-FFF2-40B4-BE49-F238E27FC236}">
                  <a16:creationId xmlns:a16="http://schemas.microsoft.com/office/drawing/2014/main" id="{0711D465-CCE9-4166-9AE6-8A73EFAA8859}"/>
                </a:ext>
              </a:extLst>
            </p:cNvPr>
            <p:cNvSpPr txBox="1"/>
            <p:nvPr/>
          </p:nvSpPr>
          <p:spPr>
            <a:xfrm>
              <a:off x="9383986" y="2631101"/>
              <a:ext cx="1344421" cy="254009"/>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500" b="1" i="0" u="none" strike="noStrike" kern="1200" cap="none" spc="-5" normalizeH="0" baseline="0" noProof="0">
                  <a:ln>
                    <a:noFill/>
                  </a:ln>
                  <a:solidFill>
                    <a:prstClr val="black"/>
                  </a:solidFill>
                  <a:effectLst/>
                  <a:uLnTx/>
                  <a:uFillTx/>
                  <a:latin typeface="Century Gothic"/>
                  <a:ea typeface="+mn-ea"/>
                  <a:cs typeface="Century Gothic"/>
                </a:rPr>
                <a:t>Desconocidos</a:t>
              </a:r>
              <a:endParaRPr kumimoji="0" sz="1500" b="0" i="0" u="none" strike="noStrike" kern="1200" cap="none" spc="0" normalizeH="0" baseline="0" noProof="0">
                <a:ln>
                  <a:noFill/>
                </a:ln>
                <a:solidFill>
                  <a:prstClr val="black"/>
                </a:solidFill>
                <a:effectLst/>
                <a:uLnTx/>
                <a:uFillTx/>
                <a:latin typeface="Century Gothic"/>
                <a:ea typeface="+mn-ea"/>
                <a:cs typeface="Century Gothic"/>
              </a:endParaRPr>
            </a:p>
          </p:txBody>
        </p:sp>
      </p:grpSp>
      <p:sp>
        <p:nvSpPr>
          <p:cNvPr id="13315" name="CuadroTexto 71">
            <a:extLst>
              <a:ext uri="{FF2B5EF4-FFF2-40B4-BE49-F238E27FC236}">
                <a16:creationId xmlns:a16="http://schemas.microsoft.com/office/drawing/2014/main" id="{28BE51F4-7357-4141-9504-3AC24F761A7F}"/>
              </a:ext>
            </a:extLst>
          </p:cNvPr>
          <p:cNvSpPr txBox="1">
            <a:spLocks noChangeArrowheads="1"/>
          </p:cNvSpPr>
          <p:nvPr/>
        </p:nvSpPr>
        <p:spPr bwMode="auto">
          <a:xfrm>
            <a:off x="3208338" y="157163"/>
            <a:ext cx="5756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Agresores - Agresoras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texto 2">
            <a:extLst>
              <a:ext uri="{FF2B5EF4-FFF2-40B4-BE49-F238E27FC236}">
                <a16:creationId xmlns:a16="http://schemas.microsoft.com/office/drawing/2014/main" id="{7D37A3D0-B287-45A1-B074-96DF43F264F7}"/>
              </a:ext>
            </a:extLst>
          </p:cNvPr>
          <p:cNvSpPr txBox="1">
            <a:spLocks noChangeArrowheads="1"/>
          </p:cNvSpPr>
          <p:nvPr/>
        </p:nvSpPr>
        <p:spPr bwMode="auto">
          <a:xfrm>
            <a:off x="811213" y="406400"/>
            <a:ext cx="5815012"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Hematomas (Moretones)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Cicatrices que evidencian el objeto con el que fueron hechas: quemaduras con cigarrillos, plancha, líquidos, en pies, manos, espalda o nalgas.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Fracturas en menores de un año, fracturas frecuentes, mal tratadas y mal cicatrizadas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Dislocación del hombro o del codo. Contusiones del hombro o del codo.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Trauma craneoencefálico que genera desde hematomas del cuero cabelludo, moretones, heridas pequeñas sin pérdida de la conciencia, sin convulsiones hasta pérdida de conciencia, hemorragias subaracnoideas, hematomas intracraneales, convulsiones, coma.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Respiratorio Casi ahogamiento. Broncoaspiraciones.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Órganos de los Sentidos Heridas y/o hematomas de párpados sin compromiso del globo ocular. Heridas del globo ocular.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Lesiones corneales - Desprendimiento de retina. Heridas del pabellón auricular y del conducto auditivo externo.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Hemorragia en el oído medio o interno.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Hemorragia nasal que cede fácil al taponamiento. Desviación del tabique.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Cavidad Abdominal Golpes, hematomas, contusiones que no comprometen las vísceras, sólo la pared. Ruptura de vísceras.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s-MX"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Otros Todo abdomen agudo sin explicación clara. Signos de traumatismo en otras localizaciones, cuya explicación no sea clara.</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s-MX" altLang="es-CO"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5363" name="Picture 2" descr="Maltrato infantil: deuda pendiente a resolverse desde el hogar ...">
            <a:extLst>
              <a:ext uri="{FF2B5EF4-FFF2-40B4-BE49-F238E27FC236}">
                <a16:creationId xmlns:a16="http://schemas.microsoft.com/office/drawing/2014/main" id="{CAA96FC8-6322-407F-B40E-3D8ADD410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3009900"/>
            <a:ext cx="46609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descr="EL ABUSO INFANTIL | El arte para crear">
            <a:extLst>
              <a:ext uri="{FF2B5EF4-FFF2-40B4-BE49-F238E27FC236}">
                <a16:creationId xmlns:a16="http://schemas.microsoft.com/office/drawing/2014/main" id="{8420EF66-B063-4F78-A11D-CFB3A2D39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7188" y="82867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14C43A42-1371-4A89-83BA-559C10ADE1C9}"/>
              </a:ext>
            </a:extLst>
          </p:cNvPr>
          <p:cNvPicPr>
            <a:picLocks noChangeAspect="1"/>
          </p:cNvPicPr>
          <p:nvPr/>
        </p:nvPicPr>
        <p:blipFill>
          <a:blip r:embed="rId4"/>
          <a:stretch>
            <a:fillRect/>
          </a:stretch>
        </p:blipFill>
        <p:spPr>
          <a:xfrm>
            <a:off x="1173053" y="-41525"/>
            <a:ext cx="9845893" cy="75597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B5F3838-D8E2-4884-A3AA-5611E07BEF9E}"/>
              </a:ext>
            </a:extLst>
          </p:cNvPr>
          <p:cNvSpPr/>
          <p:nvPr/>
        </p:nvSpPr>
        <p:spPr>
          <a:xfrm>
            <a:off x="838200" y="147638"/>
            <a:ext cx="10363200" cy="7294562"/>
          </a:xfrm>
          <a:prstGeom prst="rect">
            <a:avLst/>
          </a:prstGeom>
        </p:spPr>
        <p:txBody>
          <a:bodyPr>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Angustia marcada ante el llanto de otros niños (as)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Agresividad y negativismo.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Miedo de ir a la casa o a la escuela.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Demasiada movilidad o excesiva quietud.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Hábitos desordenados.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Tartamudeo, comerse las uñas, tics.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Hipocondría, miedos o fobias.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Falta de actividad exploratoria.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Rechazo a recibir ayuda.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Intentos de suicidio.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Uso de alcohol o drogas.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Pesadillas e insomnios.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Sentimientos de inferioridad, dificultad de concentración, aislamiento social.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Depresión.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Robos caseros.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Miedos a objetos o situaciones.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Retardo en el desarrollo Psicomotor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Desconfianza hacia personas ajenas al grupo familiar.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Destructividad de objetos.  Sumisión o rebeldía exageradas.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Autoagresiones. • Sueños con contenidos agresivos.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Cefalea, náuseas, vómito, anorexia, bulimia, enuresis, encopresis, gastritis, colitis, úlceras, crisis conversivas, entre otras.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Caída del cabello, erupciones de la piel, intoxicaciones por intento de suicidio.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16387" name="Imagen 2">
            <a:extLst>
              <a:ext uri="{FF2B5EF4-FFF2-40B4-BE49-F238E27FC236}">
                <a16:creationId xmlns:a16="http://schemas.microsoft.com/office/drawing/2014/main" id="{68AD0DE7-F13F-4BE5-8F98-D71B2C8F60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75" y="627063"/>
            <a:ext cx="28194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Imagen 3">
            <a:extLst>
              <a:ext uri="{FF2B5EF4-FFF2-40B4-BE49-F238E27FC236}">
                <a16:creationId xmlns:a16="http://schemas.microsoft.com/office/drawing/2014/main" id="{B5AB1C9D-741C-4639-B4C1-3897F0F7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0325" y="3706813"/>
            <a:ext cx="2667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ject 2">
            <a:extLst>
              <a:ext uri="{FF2B5EF4-FFF2-40B4-BE49-F238E27FC236}">
                <a16:creationId xmlns:a16="http://schemas.microsoft.com/office/drawing/2014/main" id="{7524B81A-3CA1-4BF6-ABDD-F82C35AE194C}"/>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09613" y="1089061"/>
            <a:ext cx="10515735" cy="477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ject 3">
            <a:extLst>
              <a:ext uri="{FF2B5EF4-FFF2-40B4-BE49-F238E27FC236}">
                <a16:creationId xmlns:a16="http://schemas.microsoft.com/office/drawing/2014/main" id="{8DF0CE1E-9C9F-457D-A594-8C14A4BF4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1900" y="6165850"/>
            <a:ext cx="515938"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5">
            <a:extLst>
              <a:ext uri="{FF2B5EF4-FFF2-40B4-BE49-F238E27FC236}">
                <a16:creationId xmlns:a16="http://schemas.microsoft.com/office/drawing/2014/main" id="{6B0476D2-A191-4364-AE23-FBEDA704346D}"/>
              </a:ext>
            </a:extLst>
          </p:cNvPr>
          <p:cNvSpPr txBox="1"/>
          <p:nvPr/>
        </p:nvSpPr>
        <p:spPr>
          <a:xfrm>
            <a:off x="4636035" y="5898722"/>
            <a:ext cx="2366963" cy="207962"/>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Calibri"/>
                <a:ea typeface="+mn-ea"/>
                <a:cs typeface="Calibri"/>
              </a:rPr>
              <a:t>Fuente: </a:t>
            </a:r>
            <a:r>
              <a:rPr kumimoji="0" sz="1200" b="1" i="0" u="none" strike="noStrike" kern="1200" cap="none" spc="-10" normalizeH="0" baseline="0" noProof="0" dirty="0" err="1">
                <a:ln>
                  <a:noFill/>
                </a:ln>
                <a:solidFill>
                  <a:prstClr val="black"/>
                </a:solidFill>
                <a:effectLst/>
                <a:uLnTx/>
                <a:uFillTx/>
                <a:latin typeface="Calibri"/>
                <a:ea typeface="+mn-ea"/>
                <a:cs typeface="Calibri"/>
              </a:rPr>
              <a:t>Estrategia</a:t>
            </a:r>
            <a:r>
              <a:rPr kumimoji="0" sz="1200" b="1" i="0" u="none" strike="noStrike" kern="1200" cap="none" spc="-10" normalizeH="0" baseline="0" noProof="0" dirty="0">
                <a:ln>
                  <a:noFill/>
                </a:ln>
                <a:solidFill>
                  <a:prstClr val="black"/>
                </a:solidFill>
                <a:effectLst/>
                <a:uLnTx/>
                <a:uFillTx/>
                <a:latin typeface="Calibri"/>
                <a:ea typeface="+mn-ea"/>
                <a:cs typeface="Calibri"/>
              </a:rPr>
              <a:t> </a:t>
            </a:r>
            <a:r>
              <a:rPr kumimoji="0" sz="1200" b="1" i="0" u="none" strike="noStrike" kern="1200" cap="none" spc="-5" normalizeH="0" baseline="0" noProof="0" dirty="0">
                <a:ln>
                  <a:noFill/>
                </a:ln>
                <a:solidFill>
                  <a:prstClr val="black"/>
                </a:solidFill>
                <a:effectLst/>
                <a:uLnTx/>
                <a:uFillTx/>
                <a:latin typeface="Calibri"/>
                <a:ea typeface="+mn-ea"/>
                <a:cs typeface="Calibri"/>
              </a:rPr>
              <a:t>INSPIRE. OPS</a:t>
            </a:r>
            <a:r>
              <a:rPr kumimoji="0" sz="1200" b="1" i="0" u="none" strike="noStrike" kern="1200" cap="none" spc="-15" normalizeH="0" baseline="0" noProof="0" dirty="0">
                <a:ln>
                  <a:noFill/>
                </a:ln>
                <a:solidFill>
                  <a:prstClr val="black"/>
                </a:solidFill>
                <a:effectLst/>
                <a:uLnTx/>
                <a:uFillTx/>
                <a:latin typeface="Calibri"/>
                <a:ea typeface="+mn-ea"/>
                <a:cs typeface="Calibri"/>
              </a:rPr>
              <a:t> </a:t>
            </a:r>
            <a:r>
              <a:rPr kumimoji="0" sz="1200" b="1" i="0" u="none" strike="noStrike" kern="1200" cap="none" spc="0" normalizeH="0" baseline="0" noProof="0" dirty="0">
                <a:ln>
                  <a:noFill/>
                </a:ln>
                <a:solidFill>
                  <a:prstClr val="black"/>
                </a:solidFill>
                <a:effectLst/>
                <a:uLnTx/>
                <a:uFillTx/>
                <a:latin typeface="Calibri"/>
                <a:ea typeface="+mn-ea"/>
                <a:cs typeface="Calibri"/>
              </a:rPr>
              <a:t>2017</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413" name="CuadroTexto 4">
            <a:extLst>
              <a:ext uri="{FF2B5EF4-FFF2-40B4-BE49-F238E27FC236}">
                <a16:creationId xmlns:a16="http://schemas.microsoft.com/office/drawing/2014/main" id="{1282BE67-258D-410A-BC36-37C11CC1F499}"/>
              </a:ext>
            </a:extLst>
          </p:cNvPr>
          <p:cNvSpPr txBox="1">
            <a:spLocks noChangeArrowheads="1"/>
          </p:cNvSpPr>
          <p:nvPr/>
        </p:nvSpPr>
        <p:spPr bwMode="auto">
          <a:xfrm>
            <a:off x="1350963" y="450850"/>
            <a:ext cx="98440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Tipo de violencia por grupo de edad afectado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upo 5">
            <a:extLst>
              <a:ext uri="{FF2B5EF4-FFF2-40B4-BE49-F238E27FC236}">
                <a16:creationId xmlns:a16="http://schemas.microsoft.com/office/drawing/2014/main" id="{6573642B-27CA-40A6-888E-B23CE4EA453E}"/>
              </a:ext>
            </a:extLst>
          </p:cNvPr>
          <p:cNvGrpSpPr>
            <a:grpSpLocks/>
          </p:cNvGrpSpPr>
          <p:nvPr/>
        </p:nvGrpSpPr>
        <p:grpSpPr bwMode="auto">
          <a:xfrm>
            <a:off x="25400" y="941388"/>
            <a:ext cx="11356975" cy="5303837"/>
            <a:chOff x="399381" y="1117600"/>
            <a:chExt cx="11437937" cy="5570219"/>
          </a:xfrm>
        </p:grpSpPr>
        <p:pic>
          <p:nvPicPr>
            <p:cNvPr id="18436" name="object 2">
              <a:extLst>
                <a:ext uri="{FF2B5EF4-FFF2-40B4-BE49-F238E27FC236}">
                  <a16:creationId xmlns:a16="http://schemas.microsoft.com/office/drawing/2014/main" id="{B3318C6E-D0CD-417F-9C95-2B4299E7E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81" y="1117600"/>
              <a:ext cx="1143793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4">
              <a:extLst>
                <a:ext uri="{FF2B5EF4-FFF2-40B4-BE49-F238E27FC236}">
                  <a16:creationId xmlns:a16="http://schemas.microsoft.com/office/drawing/2014/main" id="{48EDEBC7-56FB-40BA-9147-8C08DCDC2E2F}"/>
                </a:ext>
              </a:extLst>
            </p:cNvPr>
            <p:cNvSpPr txBox="1"/>
            <p:nvPr/>
          </p:nvSpPr>
          <p:spPr>
            <a:xfrm>
              <a:off x="9498249" y="6479416"/>
              <a:ext cx="2230349" cy="208403"/>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Calibri"/>
                  <a:ea typeface="+mn-ea"/>
                  <a:cs typeface="Calibri"/>
                </a:rPr>
                <a:t>Fuente: </a:t>
              </a:r>
              <a:r>
                <a:rPr kumimoji="0" sz="1200" b="1" i="0" u="none" strike="noStrike" kern="1200" cap="none" spc="-5" normalizeH="0" baseline="0" noProof="0" dirty="0">
                  <a:ln>
                    <a:noFill/>
                  </a:ln>
                  <a:solidFill>
                    <a:prstClr val="black"/>
                  </a:solidFill>
                  <a:effectLst/>
                  <a:uLnTx/>
                  <a:uFillTx/>
                  <a:latin typeface="Calibri"/>
                  <a:ea typeface="+mn-ea"/>
                  <a:cs typeface="Calibri"/>
                </a:rPr>
                <a:t>Manual INSPIRE. OPS</a:t>
              </a:r>
              <a:r>
                <a:rPr kumimoji="0" sz="1200" b="1" i="0" u="none" strike="noStrike" kern="1200" cap="none" spc="-10" normalizeH="0" baseline="0" noProof="0" dirty="0">
                  <a:ln>
                    <a:noFill/>
                  </a:ln>
                  <a:solidFill>
                    <a:prstClr val="black"/>
                  </a:solidFill>
                  <a:effectLst/>
                  <a:uLnTx/>
                  <a:uFillTx/>
                  <a:latin typeface="Calibri"/>
                  <a:ea typeface="+mn-ea"/>
                  <a:cs typeface="Calibri"/>
                </a:rPr>
                <a:t> </a:t>
              </a:r>
              <a:r>
                <a:rPr kumimoji="0" sz="1200" b="1" i="0" u="none" strike="noStrike" kern="1200" cap="none" spc="0" normalizeH="0" baseline="0" noProof="0" dirty="0">
                  <a:ln>
                    <a:noFill/>
                  </a:ln>
                  <a:solidFill>
                    <a:prstClr val="black"/>
                  </a:solidFill>
                  <a:effectLst/>
                  <a:uLnTx/>
                  <a:uFillTx/>
                  <a:latin typeface="Calibri"/>
                  <a:ea typeface="+mn-ea"/>
                  <a:cs typeface="Calibri"/>
                </a:rPr>
                <a:t>2018</a:t>
              </a:r>
              <a:endParaRPr kumimoji="0" sz="1200" b="0"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18435" name="CuadroTexto 6">
            <a:extLst>
              <a:ext uri="{FF2B5EF4-FFF2-40B4-BE49-F238E27FC236}">
                <a16:creationId xmlns:a16="http://schemas.microsoft.com/office/drawing/2014/main" id="{B955B49C-32E3-4FA4-BBCB-B7558D257FDB}"/>
              </a:ext>
            </a:extLst>
          </p:cNvPr>
          <p:cNvSpPr txBox="1">
            <a:spLocks noChangeArrowheads="1"/>
          </p:cNvSpPr>
          <p:nvPr/>
        </p:nvSpPr>
        <p:spPr bwMode="auto">
          <a:xfrm>
            <a:off x="1031875" y="242888"/>
            <a:ext cx="9844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Modelo </a:t>
            </a:r>
            <a:r>
              <a:rPr kumimoji="0" lang="es-419" altLang="es-CO" sz="2800" b="1" i="0" u="none" strike="noStrike" kern="1200" cap="none" spc="0" normalizeH="0" baseline="0" noProof="0" dirty="0" err="1">
                <a:ln>
                  <a:noFill/>
                </a:ln>
                <a:solidFill>
                  <a:srgbClr val="242758"/>
                </a:solidFill>
                <a:effectLst/>
                <a:uLnTx/>
                <a:uFillTx/>
                <a:latin typeface="Calibri" panose="020F0502020204030204" pitchFamily="34" charset="0"/>
                <a:ea typeface="+mn-ea"/>
                <a:cs typeface="+mn-cs"/>
              </a:rPr>
              <a:t>Socioecologico</a:t>
            </a:r>
            <a:endParaRPr kumimoji="0" lang="es-419" altLang="es-CO" sz="28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o 17">
            <a:extLst>
              <a:ext uri="{FF2B5EF4-FFF2-40B4-BE49-F238E27FC236}">
                <a16:creationId xmlns:a16="http://schemas.microsoft.com/office/drawing/2014/main" id="{BF1B5B19-1107-489E-AAC9-AC6ECF26C781}"/>
              </a:ext>
            </a:extLst>
          </p:cNvPr>
          <p:cNvGrpSpPr>
            <a:grpSpLocks/>
          </p:cNvGrpSpPr>
          <p:nvPr/>
        </p:nvGrpSpPr>
        <p:grpSpPr bwMode="auto">
          <a:xfrm>
            <a:off x="677863" y="527050"/>
            <a:ext cx="10450512" cy="5951538"/>
            <a:chOff x="954524" y="569216"/>
            <a:chExt cx="10451390" cy="5950488"/>
          </a:xfrm>
        </p:grpSpPr>
        <p:sp>
          <p:nvSpPr>
            <p:cNvPr id="19468" name="object 3">
              <a:extLst>
                <a:ext uri="{FF2B5EF4-FFF2-40B4-BE49-F238E27FC236}">
                  <a16:creationId xmlns:a16="http://schemas.microsoft.com/office/drawing/2014/main" id="{6F5C3AE8-F7E7-4732-B061-91C73511AE85}"/>
                </a:ext>
              </a:extLst>
            </p:cNvPr>
            <p:cNvSpPr txBox="1">
              <a:spLocks noChangeArrowheads="1"/>
            </p:cNvSpPr>
            <p:nvPr/>
          </p:nvSpPr>
          <p:spPr bwMode="auto">
            <a:xfrm>
              <a:off x="954524" y="1439013"/>
              <a:ext cx="4183413" cy="753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970" rIns="0" bIns="0">
              <a:spAutoFit/>
            </a:bodyPr>
            <a:lstStyle>
              <a:lvl1pPr marL="298450" indent="-285750">
                <a:lnSpc>
                  <a:spcPct val="90000"/>
                </a:lnSpc>
                <a:spcBef>
                  <a:spcPts val="1000"/>
                </a:spcBef>
                <a:buFont typeface="Arial" panose="020B0604020202020204" pitchFamily="34" charset="0"/>
                <a:buChar char="•"/>
                <a:tabLst>
                  <a:tab pos="2984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984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984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984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984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9pPr>
            </a:lstStyle>
            <a:p>
              <a:pPr marL="298450" marR="0" lvl="0" indent="-285750" algn="just" defTabSz="914400" rtl="0" eaLnBrk="0" fontAlgn="base" latinLnBrk="0" hangingPunct="0">
                <a:lnSpc>
                  <a:spcPct val="99000"/>
                </a:lnSpc>
                <a:spcBef>
                  <a:spcPts val="113"/>
                </a:spcBef>
                <a:spcAft>
                  <a:spcPct val="0"/>
                </a:spcAft>
                <a:buClrTx/>
                <a:buSzTx/>
                <a:buFont typeface="Arial" panose="020B0604020202020204" pitchFamily="34" charset="0"/>
                <a:buChar char="•"/>
                <a:tabLst>
                  <a:tab pos="2984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Afectaciones o efectos durmientes, es  decir, que no se presentan de manera  inmediata al hecho de violencia</a:t>
              </a:r>
            </a:p>
          </p:txBody>
        </p:sp>
        <p:sp>
          <p:nvSpPr>
            <p:cNvPr id="4" name="object 4">
              <a:extLst>
                <a:ext uri="{FF2B5EF4-FFF2-40B4-BE49-F238E27FC236}">
                  <a16:creationId xmlns:a16="http://schemas.microsoft.com/office/drawing/2014/main" id="{D9F33E93-C806-4186-B598-B85972934931}"/>
                </a:ext>
              </a:extLst>
            </p:cNvPr>
            <p:cNvSpPr txBox="1"/>
            <p:nvPr/>
          </p:nvSpPr>
          <p:spPr>
            <a:xfrm>
              <a:off x="1240298" y="2164373"/>
              <a:ext cx="3896052" cy="269827"/>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783590" algn="l"/>
                  <a:tab pos="1053465" algn="l"/>
                  <a:tab pos="1607820" algn="l"/>
                  <a:tab pos="2557145" algn="l"/>
                  <a:tab pos="3218815" algn="l"/>
                  <a:tab pos="3634740" algn="l"/>
                </a:tabLst>
                <a:defRPr/>
              </a:pPr>
              <a:r>
                <a:rPr kumimoji="0" sz="1600" b="0" i="0" u="none" strike="noStrike" kern="1200" cap="none" spc="0" normalizeH="0" baseline="0" noProof="0" dirty="0">
                  <a:ln>
                    <a:noFill/>
                  </a:ln>
                  <a:solidFill>
                    <a:prstClr val="black"/>
                  </a:solidFill>
                  <a:effectLst/>
                  <a:uLnTx/>
                  <a:uFillTx/>
                  <a:latin typeface="Century Gothic"/>
                  <a:ea typeface="+mn-ea"/>
                  <a:cs typeface="Century Gothic"/>
                </a:rPr>
                <a:t>s</a:t>
              </a:r>
              <a:r>
                <a:rPr kumimoji="0" sz="1600" b="0" i="0" u="none" strike="noStrike" kern="1200" cap="none" spc="-5" normalizeH="0" baseline="0" noProof="0" dirty="0">
                  <a:ln>
                    <a:noFill/>
                  </a:ln>
                  <a:solidFill>
                    <a:prstClr val="black"/>
                  </a:solidFill>
                  <a:effectLst/>
                  <a:uLnTx/>
                  <a:uFillTx/>
                  <a:latin typeface="Century Gothic"/>
                  <a:ea typeface="+mn-ea"/>
                  <a:cs typeface="Century Gothic"/>
                </a:rPr>
                <a:t>e</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x</a:t>
              </a:r>
              <a:r>
                <a:rPr kumimoji="0" sz="1600" b="0" i="0" u="none" strike="noStrike" kern="1200" cap="none" spc="0" normalizeH="0" baseline="0" noProof="0" dirty="0">
                  <a:ln>
                    <a:noFill/>
                  </a:ln>
                  <a:solidFill>
                    <a:prstClr val="black"/>
                  </a:solidFill>
                  <a:effectLst/>
                  <a:uLnTx/>
                  <a:uFillTx/>
                  <a:latin typeface="Century Gothic"/>
                  <a:ea typeface="+mn-ea"/>
                  <a:cs typeface="Century Gothic"/>
                </a:rPr>
                <a:t>u</a:t>
              </a:r>
              <a:r>
                <a:rPr kumimoji="0" sz="1600" b="0" i="0" u="none" strike="noStrike" kern="1200" cap="none" spc="-10" normalizeH="0" baseline="0" noProof="0" dirty="0">
                  <a:ln>
                    <a:noFill/>
                  </a:ln>
                  <a:solidFill>
                    <a:prstClr val="black"/>
                  </a:solidFill>
                  <a:effectLst/>
                  <a:uLnTx/>
                  <a:uFillTx/>
                  <a:latin typeface="Century Gothic"/>
                  <a:ea typeface="+mn-ea"/>
                  <a:cs typeface="Century Gothic"/>
                </a:rPr>
                <a:t>a</a:t>
              </a:r>
              <a:r>
                <a:rPr kumimoji="0" sz="1600" b="0" i="0" u="none" strike="noStrike" kern="1200" cap="none" spc="0" normalizeH="0" baseline="0" noProof="0" dirty="0">
                  <a:ln>
                    <a:noFill/>
                  </a:ln>
                  <a:solidFill>
                    <a:prstClr val="black"/>
                  </a:solidFill>
                  <a:effectLst/>
                  <a:uLnTx/>
                  <a:uFillTx/>
                  <a:latin typeface="Century Gothic"/>
                  <a:ea typeface="+mn-ea"/>
                  <a:cs typeface="Century Gothic"/>
                </a:rPr>
                <a:t>l	y	</a:t>
              </a:r>
              <a:r>
                <a:rPr kumimoji="0" sz="1600" b="0" i="0" u="none" strike="noStrike" kern="1200" cap="none" spc="-5" normalizeH="0" baseline="0" noProof="0" dirty="0">
                  <a:ln>
                    <a:noFill/>
                  </a:ln>
                  <a:solidFill>
                    <a:prstClr val="black"/>
                  </a:solidFill>
                  <a:effectLst/>
                  <a:uLnTx/>
                  <a:uFillTx/>
                  <a:latin typeface="Century Gothic"/>
                  <a:ea typeface="+mn-ea"/>
                  <a:cs typeface="Century Gothic"/>
                </a:rPr>
                <a:t>q</a:t>
              </a:r>
              <a:r>
                <a:rPr kumimoji="0" sz="1600" b="0" i="0" u="none" strike="noStrike" kern="1200" cap="none" spc="0" normalizeH="0" baseline="0" noProof="0" dirty="0">
                  <a:ln>
                    <a:noFill/>
                  </a:ln>
                  <a:solidFill>
                    <a:prstClr val="black"/>
                  </a:solidFill>
                  <a:effectLst/>
                  <a:uLnTx/>
                  <a:uFillTx/>
                  <a:latin typeface="Century Gothic"/>
                  <a:ea typeface="+mn-ea"/>
                  <a:cs typeface="Century Gothic"/>
                </a:rPr>
                <a:t>ue	</a:t>
              </a:r>
              <a:r>
                <a:rPr kumimoji="0" sz="1600" b="0" i="0" u="none" strike="noStrike" kern="1200" cap="none" spc="-5" normalizeH="0" baseline="0" noProof="0" dirty="0" err="1">
                  <a:ln>
                    <a:noFill/>
                  </a:ln>
                  <a:solidFill>
                    <a:prstClr val="black"/>
                  </a:solidFill>
                  <a:effectLst/>
                  <a:uLnTx/>
                  <a:uFillTx/>
                  <a:latin typeface="Century Gothic"/>
                  <a:ea typeface="+mn-ea"/>
                  <a:cs typeface="Century Gothic"/>
                </a:rPr>
                <a:t>p</a:t>
              </a:r>
              <a:r>
                <a:rPr kumimoji="0" sz="1600" b="0" i="0" u="none" strike="noStrike" kern="1200" cap="none" spc="0" normalizeH="0" baseline="0" noProof="0" dirty="0" err="1">
                  <a:ln>
                    <a:noFill/>
                  </a:ln>
                  <a:solidFill>
                    <a:prstClr val="black"/>
                  </a:solidFill>
                  <a:effectLst/>
                  <a:uLnTx/>
                  <a:uFillTx/>
                  <a:latin typeface="Century Gothic"/>
                  <a:ea typeface="+mn-ea"/>
                  <a:cs typeface="Century Gothic"/>
                </a:rPr>
                <a:t>u</a:t>
              </a:r>
              <a:r>
                <a:rPr kumimoji="0" sz="1600" b="0" i="0" u="none" strike="noStrike" kern="1200" cap="none" spc="-5" normalizeH="0" baseline="0" noProof="0" dirty="0" err="1">
                  <a:ln>
                    <a:noFill/>
                  </a:ln>
                  <a:solidFill>
                    <a:prstClr val="black"/>
                  </a:solidFill>
                  <a:effectLst/>
                  <a:uLnTx/>
                  <a:uFillTx/>
                  <a:latin typeface="Century Gothic"/>
                  <a:ea typeface="+mn-ea"/>
                  <a:cs typeface="Century Gothic"/>
                </a:rPr>
                <a:t>e</a:t>
              </a:r>
              <a:r>
                <a:rPr kumimoji="0" sz="1600" b="0" i="0" u="none" strike="noStrike" kern="1200" cap="none" spc="0" normalizeH="0" baseline="0" noProof="0" dirty="0" err="1">
                  <a:ln>
                    <a:noFill/>
                  </a:ln>
                  <a:solidFill>
                    <a:prstClr val="black"/>
                  </a:solidFill>
                  <a:effectLst/>
                  <a:uLnTx/>
                  <a:uFillTx/>
                  <a:latin typeface="Century Gothic"/>
                  <a:ea typeface="+mn-ea"/>
                  <a:cs typeface="Century Gothic"/>
                </a:rPr>
                <a:t>d</a:t>
              </a:r>
              <a:r>
                <a:rPr kumimoji="0" sz="1600" b="0" i="0" u="none" strike="noStrike" kern="1200" cap="none" spc="-5" normalizeH="0" baseline="0" noProof="0" dirty="0" err="1">
                  <a:ln>
                    <a:noFill/>
                  </a:ln>
                  <a:solidFill>
                    <a:prstClr val="black"/>
                  </a:solidFill>
                  <a:effectLst/>
                  <a:uLnTx/>
                  <a:uFillTx/>
                  <a:latin typeface="Century Gothic"/>
                  <a:ea typeface="+mn-ea"/>
                  <a:cs typeface="Century Gothic"/>
                </a:rPr>
                <a:t>e</a:t>
              </a:r>
              <a:r>
                <a:rPr kumimoji="0" sz="1600" b="0" i="0" u="none" strike="noStrike" kern="1200" cap="none" spc="0" normalizeH="0" baseline="0" noProof="0" dirty="0" err="1">
                  <a:ln>
                    <a:noFill/>
                  </a:ln>
                  <a:solidFill>
                    <a:prstClr val="black"/>
                  </a:solidFill>
                  <a:effectLst/>
                  <a:uLnTx/>
                  <a:uFillTx/>
                  <a:latin typeface="Century Gothic"/>
                  <a:ea typeface="+mn-ea"/>
                  <a:cs typeface="Century Gothic"/>
                </a:rPr>
                <a:t>n</a:t>
              </a:r>
              <a:r>
                <a:rPr kumimoji="0" sz="1600" b="0" i="0" u="none" strike="noStrike" kern="1200" cap="none" spc="0" normalizeH="0" baseline="0" noProof="0" dirty="0">
                  <a:ln>
                    <a:noFill/>
                  </a:ln>
                  <a:solidFill>
                    <a:prstClr val="black"/>
                  </a:solidFill>
                  <a:effectLst/>
                  <a:uLnTx/>
                  <a:uFillTx/>
                  <a:latin typeface="Century Gothic"/>
                  <a:ea typeface="+mn-ea"/>
                  <a:cs typeface="Century Gothic"/>
                </a:rPr>
                <a:t>	</a:t>
              </a:r>
              <a:r>
                <a:rPr kumimoji="0" sz="1600" b="0" i="0" u="none" strike="noStrike" kern="1200" cap="none" spc="0" normalizeH="0" baseline="0" noProof="0" dirty="0" err="1">
                  <a:ln>
                    <a:noFill/>
                  </a:ln>
                  <a:solidFill>
                    <a:prstClr val="black"/>
                  </a:solidFill>
                  <a:effectLst/>
                  <a:uLnTx/>
                  <a:uFillTx/>
                  <a:latin typeface="Century Gothic"/>
                  <a:ea typeface="+mn-ea"/>
                  <a:cs typeface="Century Gothic"/>
                </a:rPr>
                <a:t>su</a:t>
              </a:r>
              <a:r>
                <a:rPr kumimoji="0" sz="1600" b="0" i="0" u="none" strike="noStrike" kern="1200" cap="none" spc="-10" normalizeH="0" baseline="0" noProof="0" dirty="0" err="1">
                  <a:ln>
                    <a:noFill/>
                  </a:ln>
                  <a:solidFill>
                    <a:prstClr val="black"/>
                  </a:solidFill>
                  <a:effectLst/>
                  <a:uLnTx/>
                  <a:uFillTx/>
                  <a:latin typeface="Century Gothic"/>
                  <a:ea typeface="+mn-ea"/>
                  <a:cs typeface="Century Gothic"/>
                </a:rPr>
                <a:t>r</a:t>
              </a:r>
              <a:r>
                <a:rPr kumimoji="0" sz="1600" b="0" i="0" u="none" strike="noStrike" kern="1200" cap="none" spc="-5" normalizeH="0" baseline="0" noProof="0" dirty="0" err="1">
                  <a:ln>
                    <a:noFill/>
                  </a:ln>
                  <a:solidFill>
                    <a:prstClr val="black"/>
                  </a:solidFill>
                  <a:effectLst/>
                  <a:uLnTx/>
                  <a:uFillTx/>
                  <a:latin typeface="Century Gothic"/>
                  <a:ea typeface="+mn-ea"/>
                  <a:cs typeface="Century Gothic"/>
                </a:rPr>
                <a:t>g</a:t>
              </a:r>
              <a:r>
                <a:rPr kumimoji="0" sz="1600" b="0" i="0" u="none" strike="noStrike" kern="1200" cap="none" spc="5" normalizeH="0" baseline="0" noProof="0" dirty="0" err="1">
                  <a:ln>
                    <a:noFill/>
                  </a:ln>
                  <a:solidFill>
                    <a:prstClr val="black"/>
                  </a:solidFill>
                  <a:effectLst/>
                  <a:uLnTx/>
                  <a:uFillTx/>
                  <a:latin typeface="Century Gothic"/>
                  <a:ea typeface="+mn-ea"/>
                  <a:cs typeface="Century Gothic"/>
                </a:rPr>
                <a:t>i</a:t>
              </a:r>
              <a:r>
                <a:rPr kumimoji="0" sz="1600" b="0" i="0" u="none" strike="noStrike" kern="1200" cap="none" spc="0" normalizeH="0" baseline="0" noProof="0" dirty="0" err="1">
                  <a:ln>
                    <a:noFill/>
                  </a:ln>
                  <a:solidFill>
                    <a:prstClr val="black"/>
                  </a:solidFill>
                  <a:effectLst/>
                  <a:uLnTx/>
                  <a:uFillTx/>
                  <a:latin typeface="Century Gothic"/>
                  <a:ea typeface="+mn-ea"/>
                  <a:cs typeface="Century Gothic"/>
                </a:rPr>
                <a:t>r</a:t>
              </a:r>
              <a:r>
                <a:rPr kumimoji="0" sz="1600" b="0" i="0" u="none" strike="noStrike" kern="1200" cap="none" spc="0" normalizeH="0" baseline="0" noProof="0" dirty="0">
                  <a:ln>
                    <a:noFill/>
                  </a:ln>
                  <a:solidFill>
                    <a:prstClr val="black"/>
                  </a:solidFill>
                  <a:effectLst/>
                  <a:uLnTx/>
                  <a:uFillTx/>
                  <a:latin typeface="Century Gothic"/>
                  <a:ea typeface="+mn-ea"/>
                  <a:cs typeface="Century Gothic"/>
                </a:rPr>
                <a:t>	</a:t>
              </a:r>
              <a:r>
                <a:rPr kumimoji="0" sz="1600" b="0" i="0" u="none" strike="noStrike" kern="1200" cap="none" spc="-5" normalizeH="0" baseline="0" noProof="0" dirty="0" err="1">
                  <a:ln>
                    <a:noFill/>
                  </a:ln>
                  <a:solidFill>
                    <a:prstClr val="black"/>
                  </a:solidFill>
                  <a:effectLst/>
                  <a:uLnTx/>
                  <a:uFillTx/>
                  <a:latin typeface="Century Gothic"/>
                  <a:ea typeface="+mn-ea"/>
                  <a:cs typeface="Century Gothic"/>
                </a:rPr>
                <a:t>e</a:t>
              </a:r>
              <a:r>
                <a:rPr kumimoji="0" sz="1600" b="0" i="0" u="none" strike="noStrike" kern="1200" cap="none" spc="0" normalizeH="0" baseline="0" noProof="0" dirty="0" err="1">
                  <a:ln>
                    <a:noFill/>
                  </a:ln>
                  <a:solidFill>
                    <a:prstClr val="black"/>
                  </a:solidFill>
                  <a:effectLst/>
                  <a:uLnTx/>
                  <a:uFillTx/>
                  <a:latin typeface="Century Gothic"/>
                  <a:ea typeface="+mn-ea"/>
                  <a:cs typeface="Century Gothic"/>
                </a:rPr>
                <a:t>n</a:t>
              </a:r>
              <a:r>
                <a:rPr kumimoji="0" sz="1600" b="0" i="0" u="none" strike="noStrike" kern="1200" cap="none" spc="0" normalizeH="0" baseline="0" noProof="0" dirty="0">
                  <a:ln>
                    <a:noFill/>
                  </a:ln>
                  <a:solidFill>
                    <a:prstClr val="black"/>
                  </a:solidFill>
                  <a:effectLst/>
                  <a:uLnTx/>
                  <a:uFillTx/>
                  <a:latin typeface="Century Gothic"/>
                  <a:ea typeface="+mn-ea"/>
                  <a:cs typeface="Century Gothic"/>
                </a:rPr>
                <a:t>	un</a:t>
              </a:r>
            </a:p>
          </p:txBody>
        </p:sp>
        <p:sp>
          <p:nvSpPr>
            <p:cNvPr id="19470" name="object 5">
              <a:extLst>
                <a:ext uri="{FF2B5EF4-FFF2-40B4-BE49-F238E27FC236}">
                  <a16:creationId xmlns:a16="http://schemas.microsoft.com/office/drawing/2014/main" id="{DAD1A00E-DF00-4737-99D5-DD154620F671}"/>
                </a:ext>
              </a:extLst>
            </p:cNvPr>
            <p:cNvSpPr txBox="1">
              <a:spLocks noChangeArrowheads="1"/>
            </p:cNvSpPr>
            <p:nvPr/>
          </p:nvSpPr>
          <p:spPr bwMode="auto">
            <a:xfrm>
              <a:off x="1240298" y="2405630"/>
              <a:ext cx="3896052" cy="5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17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4000"/>
                </a:lnSpc>
                <a:spcBef>
                  <a:spcPts val="25"/>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tiempo posterior, con una etiología no  muy clara.</a:t>
              </a:r>
            </a:p>
          </p:txBody>
        </p:sp>
        <p:sp>
          <p:nvSpPr>
            <p:cNvPr id="19471" name="object 6">
              <a:extLst>
                <a:ext uri="{FF2B5EF4-FFF2-40B4-BE49-F238E27FC236}">
                  <a16:creationId xmlns:a16="http://schemas.microsoft.com/office/drawing/2014/main" id="{B1DB1CFF-29B4-4B4B-A738-07611772EEBC}"/>
                </a:ext>
              </a:extLst>
            </p:cNvPr>
            <p:cNvSpPr txBox="1">
              <a:spLocks noChangeArrowheads="1"/>
            </p:cNvSpPr>
            <p:nvPr/>
          </p:nvSpPr>
          <p:spPr bwMode="auto">
            <a:xfrm>
              <a:off x="954524" y="3143687"/>
              <a:ext cx="4181826" cy="122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98450" indent="-285750">
                <a:lnSpc>
                  <a:spcPct val="90000"/>
                </a:lnSpc>
                <a:spcBef>
                  <a:spcPts val="1000"/>
                </a:spcBef>
                <a:buFont typeface="Arial" panose="020B0604020202020204" pitchFamily="34" charset="0"/>
                <a:buChar char="•"/>
                <a:tabLst>
                  <a:tab pos="296863" algn="l"/>
                  <a:tab pos="2984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96863" algn="l"/>
                  <a:tab pos="2984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96863" algn="l"/>
                  <a:tab pos="2984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96863" algn="l"/>
                  <a:tab pos="2984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96863" algn="l"/>
                  <a:tab pos="2984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96863" algn="l"/>
                  <a:tab pos="2984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96863" algn="l"/>
                  <a:tab pos="2984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96863" algn="l"/>
                  <a:tab pos="2984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96863" algn="l"/>
                  <a:tab pos="298450" algn="l"/>
                </a:tabLst>
                <a:defRPr>
                  <a:solidFill>
                    <a:schemeClr val="tx1"/>
                  </a:solidFill>
                  <a:latin typeface="Calibri" panose="020F0502020204030204" pitchFamily="34" charset="0"/>
                </a:defRPr>
              </a:lvl9pPr>
            </a:lstStyle>
            <a:p>
              <a:pPr marL="298450" marR="0" lvl="0" indent="-285750" algn="just" defTabSz="914400" rtl="0" eaLnBrk="0" fontAlgn="base" latinLnBrk="0" hangingPunct="0">
                <a:lnSpc>
                  <a:spcPct val="100000"/>
                </a:lnSpc>
                <a:spcBef>
                  <a:spcPts val="100"/>
                </a:spcBef>
                <a:spcAft>
                  <a:spcPct val="0"/>
                </a:spcAft>
                <a:buClrTx/>
                <a:buSzTx/>
                <a:buFont typeface="Arial" panose="020B0604020202020204" pitchFamily="34" charset="0"/>
                <a:buChar char="•"/>
                <a:tabLst>
                  <a:tab pos="296863" algn="l"/>
                  <a:tab pos="2984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Afectaciones NO estandarizadas</a:t>
              </a:r>
            </a:p>
            <a:p>
              <a:pPr marL="298450" marR="0" lvl="0" indent="-285750" algn="just" defTabSz="914400" rtl="0" eaLnBrk="0" fontAlgn="base" latinLnBrk="0" hangingPunct="0">
                <a:lnSpc>
                  <a:spcPct val="100000"/>
                </a:lnSpc>
                <a:spcBef>
                  <a:spcPts val="25"/>
                </a:spcBef>
                <a:spcAft>
                  <a:spcPct val="0"/>
                </a:spcAft>
                <a:buClrTx/>
                <a:buSzTx/>
                <a:buFont typeface="Arial" panose="020B0604020202020204" pitchFamily="34" charset="0"/>
                <a:buChar char="•"/>
                <a:tabLst>
                  <a:tab pos="296863" algn="l"/>
                  <a:tab pos="298450" algn="l"/>
                </a:tabLst>
                <a:defRPr/>
              </a:pPr>
              <a:endParaRPr kumimoji="0" lang="es-CO" altLang="es-CO" sz="14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298450" marR="0" lvl="0" indent="-285750" algn="just" defTabSz="914400" rtl="0" eaLnBrk="0" fontAlgn="base" latinLnBrk="0" hangingPunct="0">
                <a:lnSpc>
                  <a:spcPct val="104000"/>
                </a:lnSpc>
                <a:spcBef>
                  <a:spcPct val="0"/>
                </a:spcBef>
                <a:spcAft>
                  <a:spcPct val="0"/>
                </a:spcAft>
                <a:buClrTx/>
                <a:buSzTx/>
                <a:buFont typeface="Arial" panose="020B0604020202020204" pitchFamily="34" charset="0"/>
                <a:buChar char="•"/>
                <a:tabLst>
                  <a:tab pos="296863" algn="l"/>
                  <a:tab pos="298450" algn="l"/>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Recursos del</a:t>
              </a:r>
              <a:r>
                <a:rPr lang="es-CO" altLang="es-CO" sz="1600" dirty="0">
                  <a:solidFill>
                    <a:prstClr val="black"/>
                  </a:solidFill>
                  <a:latin typeface="Century Gothic" panose="020B0502020202020204" pitchFamily="34" charset="0"/>
                  <a:ea typeface="Century Gothic" panose="020B0502020202020204" pitchFamily="34" charset="0"/>
                  <a:cs typeface="Century Gothic" panose="020B0502020202020204" pitchFamily="34" charset="0"/>
                </a:rPr>
                <a:t> </a:t>
              </a: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niño, la niña</a:t>
              </a:r>
              <a:r>
                <a:rPr lang="es-CO" altLang="es-CO" sz="1600" dirty="0">
                  <a:solidFill>
                    <a:prstClr val="black"/>
                  </a:solidFill>
                  <a:latin typeface="Century Gothic" panose="020B0502020202020204" pitchFamily="34" charset="0"/>
                  <a:ea typeface="Century Gothic" panose="020B0502020202020204" pitchFamily="34" charset="0"/>
                  <a:cs typeface="Century Gothic" panose="020B0502020202020204" pitchFamily="34" charset="0"/>
                </a:rPr>
                <a:t> </a:t>
              </a: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 adolescente y su familia.</a:t>
              </a:r>
            </a:p>
            <a:p>
              <a:pPr marL="12700" marR="0" lvl="0" indent="0" algn="just" defTabSz="914400" rtl="0" eaLnBrk="0" fontAlgn="base" latinLnBrk="0" hangingPunct="0">
                <a:lnSpc>
                  <a:spcPct val="104000"/>
                </a:lnSpc>
                <a:spcBef>
                  <a:spcPct val="0"/>
                </a:spcBef>
                <a:spcAft>
                  <a:spcPct val="0"/>
                </a:spcAft>
                <a:buClrTx/>
                <a:buSzTx/>
                <a:buNone/>
                <a:tabLst>
                  <a:tab pos="296863" algn="l"/>
                  <a:tab pos="298450" algn="l"/>
                </a:tabLst>
                <a:defRPr/>
              </a:pPr>
              <a:endPar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72" name="object 7">
              <a:extLst>
                <a:ext uri="{FF2B5EF4-FFF2-40B4-BE49-F238E27FC236}">
                  <a16:creationId xmlns:a16="http://schemas.microsoft.com/office/drawing/2014/main" id="{BEEDE4CE-8F19-454B-B6FB-161D07D141E5}"/>
                </a:ext>
              </a:extLst>
            </p:cNvPr>
            <p:cNvSpPr txBox="1">
              <a:spLocks noChangeArrowheads="1"/>
            </p:cNvSpPr>
            <p:nvPr/>
          </p:nvSpPr>
          <p:spPr bwMode="auto">
            <a:xfrm>
              <a:off x="954524" y="4362672"/>
              <a:ext cx="4183413" cy="148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98450" indent="-285750">
                <a:lnSpc>
                  <a:spcPct val="90000"/>
                </a:lnSpc>
                <a:spcBef>
                  <a:spcPts val="1000"/>
                </a:spcBef>
                <a:buFont typeface="Arial" panose="020B0604020202020204" pitchFamily="34" charset="0"/>
                <a:buChar char="•"/>
                <a:tabLst>
                  <a:tab pos="2984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984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984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984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984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98450" algn="l"/>
                </a:tabLst>
                <a:defRPr>
                  <a:solidFill>
                    <a:schemeClr val="tx1"/>
                  </a:solidFill>
                  <a:latin typeface="Calibri" panose="020F0502020204030204" pitchFamily="34" charset="0"/>
                </a:defRPr>
              </a:lvl9pPr>
            </a:lstStyle>
            <a:p>
              <a:pPr marL="298450" marR="0" lvl="0" indent="-285750" algn="just" defTabSz="914400" rtl="0" eaLnBrk="0" fontAlgn="base" latinLnBrk="0" hangingPunct="0">
                <a:lnSpc>
                  <a:spcPct val="100000"/>
                </a:lnSpc>
                <a:spcBef>
                  <a:spcPts val="100"/>
                </a:spcBef>
                <a:spcAft>
                  <a:spcPct val="0"/>
                </a:spcAft>
                <a:buClrTx/>
                <a:buSzTx/>
                <a:buFont typeface="Arial" panose="020B0604020202020204" pitchFamily="34" charset="0"/>
                <a:buChar char="•"/>
                <a:tabLst>
                  <a:tab pos="298450"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Habilidades de observación, escucha,  análisis e interpretación de la  información que aporta la víctima y  otras personas de su medio familiar,  escolar, social entre otros en los cuales  participa.</a:t>
              </a:r>
            </a:p>
          </p:txBody>
        </p:sp>
        <p:pic>
          <p:nvPicPr>
            <p:cNvPr id="19473" name="object 8">
              <a:extLst>
                <a:ext uri="{FF2B5EF4-FFF2-40B4-BE49-F238E27FC236}">
                  <a16:creationId xmlns:a16="http://schemas.microsoft.com/office/drawing/2014/main" id="{1A41BD44-1FA3-4CF1-98D6-9285D4EDFA68}"/>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57456" y="569216"/>
              <a:ext cx="5348458" cy="59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59" name="object 9">
            <a:extLst>
              <a:ext uri="{FF2B5EF4-FFF2-40B4-BE49-F238E27FC236}">
                <a16:creationId xmlns:a16="http://schemas.microsoft.com/office/drawing/2014/main" id="{B2A40441-F814-4546-8FBD-956F1821C185}"/>
              </a:ext>
            </a:extLst>
          </p:cNvPr>
          <p:cNvSpPr txBox="1">
            <a:spLocks noChangeArrowheads="1"/>
          </p:cNvSpPr>
          <p:nvPr/>
        </p:nvSpPr>
        <p:spPr bwMode="auto">
          <a:xfrm>
            <a:off x="7761288" y="3148013"/>
            <a:ext cx="14208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8735" rIns="0" bIns="0">
            <a:spAutoFit/>
          </a:bodyPr>
          <a:lstStyle>
            <a:lvl1pPr marL="12700" indent="333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33338" algn="l" defTabSz="914400" rtl="0" eaLnBrk="0" fontAlgn="base" latinLnBrk="0" hangingPunct="0">
              <a:lnSpc>
                <a:spcPts val="1988"/>
              </a:lnSpc>
              <a:spcBef>
                <a:spcPts val="300"/>
              </a:spcBef>
              <a:spcAft>
                <a:spcPct val="0"/>
              </a:spcAft>
              <a:buClrTx/>
              <a:buSzTx/>
              <a:buFontTx/>
              <a:buNone/>
              <a:tabLst/>
              <a:defRPr/>
            </a:pPr>
            <a:r>
              <a:rPr kumimoji="0" lang="es-CO" altLang="es-CO" sz="18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Niño, niña o  adolescente</a:t>
            </a:r>
            <a:endParaRPr kumimoji="0" lang="es-CO" altLang="es-CO" sz="18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0" name="object 10">
            <a:extLst>
              <a:ext uri="{FF2B5EF4-FFF2-40B4-BE49-F238E27FC236}">
                <a16:creationId xmlns:a16="http://schemas.microsoft.com/office/drawing/2014/main" id="{ED8AD122-F4B9-481D-AA21-E4E165CABBB2}"/>
              </a:ext>
            </a:extLst>
          </p:cNvPr>
          <p:cNvSpPr txBox="1"/>
          <p:nvPr/>
        </p:nvSpPr>
        <p:spPr>
          <a:xfrm>
            <a:off x="8033682" y="1030912"/>
            <a:ext cx="841375" cy="177800"/>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000" b="1" i="0" u="none" strike="noStrike" kern="1200" cap="none" spc="-5" normalizeH="0" baseline="0" noProof="0">
                <a:ln>
                  <a:noFill/>
                </a:ln>
                <a:solidFill>
                  <a:prstClr val="black"/>
                </a:solidFill>
                <a:effectLst/>
                <a:uLnTx/>
                <a:uFillTx/>
                <a:latin typeface="Century Gothic"/>
                <a:ea typeface="+mn-ea"/>
                <a:cs typeface="Century Gothic"/>
              </a:rPr>
              <a:t>Tipo </a:t>
            </a:r>
            <a:r>
              <a:rPr kumimoji="0" sz="1000" b="1" i="0" u="none" strike="noStrike" kern="1200" cap="none" spc="0" normalizeH="0" baseline="0" noProof="0">
                <a:ln>
                  <a:noFill/>
                </a:ln>
                <a:solidFill>
                  <a:prstClr val="black"/>
                </a:solidFill>
                <a:effectLst/>
                <a:uLnTx/>
                <a:uFillTx/>
                <a:latin typeface="Century Gothic"/>
                <a:ea typeface="+mn-ea"/>
                <a:cs typeface="Century Gothic"/>
              </a:rPr>
              <a:t>de</a:t>
            </a:r>
            <a:r>
              <a:rPr kumimoji="0" sz="1000" b="1" i="0" u="none" strike="noStrike" kern="1200" cap="none" spc="-70" normalizeH="0" baseline="0" noProof="0">
                <a:ln>
                  <a:noFill/>
                </a:ln>
                <a:solidFill>
                  <a:prstClr val="black"/>
                </a:solidFill>
                <a:effectLst/>
                <a:uLnTx/>
                <a:uFillTx/>
                <a:latin typeface="Century Gothic"/>
                <a:ea typeface="+mn-ea"/>
                <a:cs typeface="Century Gothic"/>
              </a:rPr>
              <a:t> </a:t>
            </a:r>
            <a:r>
              <a:rPr kumimoji="0" sz="1000" b="1" i="0" u="none" strike="noStrike" kern="1200" cap="none" spc="-5" normalizeH="0" baseline="0" noProof="0">
                <a:ln>
                  <a:noFill/>
                </a:ln>
                <a:solidFill>
                  <a:prstClr val="black"/>
                </a:solidFill>
                <a:effectLst/>
                <a:uLnTx/>
                <a:uFillTx/>
                <a:latin typeface="Century Gothic"/>
                <a:ea typeface="+mn-ea"/>
                <a:cs typeface="Century Gothic"/>
              </a:rPr>
              <a:t>Daño</a:t>
            </a:r>
            <a:endParaRPr kumimoji="0" sz="10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1" name="object 11">
            <a:extLst>
              <a:ext uri="{FF2B5EF4-FFF2-40B4-BE49-F238E27FC236}">
                <a16:creationId xmlns:a16="http://schemas.microsoft.com/office/drawing/2014/main" id="{1A490A6F-4E15-4C50-9D5C-30C781FD301B}"/>
              </a:ext>
            </a:extLst>
          </p:cNvPr>
          <p:cNvSpPr txBox="1"/>
          <p:nvPr/>
        </p:nvSpPr>
        <p:spPr>
          <a:xfrm>
            <a:off x="10093325" y="2220913"/>
            <a:ext cx="719138" cy="177800"/>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000" b="1" i="0" u="none" strike="noStrike" kern="1200" cap="none" spc="-5" normalizeH="0" baseline="0" noProof="0">
                <a:ln>
                  <a:noFill/>
                </a:ln>
                <a:solidFill>
                  <a:prstClr val="black"/>
                </a:solidFill>
                <a:effectLst/>
                <a:uLnTx/>
                <a:uFillTx/>
                <a:latin typeface="Century Gothic"/>
                <a:ea typeface="+mn-ea"/>
                <a:cs typeface="Century Gothic"/>
              </a:rPr>
              <a:t>Frecuencia</a:t>
            </a:r>
            <a:endParaRPr kumimoji="0" sz="10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2" name="object 12">
            <a:extLst>
              <a:ext uri="{FF2B5EF4-FFF2-40B4-BE49-F238E27FC236}">
                <a16:creationId xmlns:a16="http://schemas.microsoft.com/office/drawing/2014/main" id="{92C68CB3-7FA8-4C11-AB77-F2FCFB0C02AA}"/>
              </a:ext>
            </a:extLst>
          </p:cNvPr>
          <p:cNvSpPr txBox="1"/>
          <p:nvPr/>
        </p:nvSpPr>
        <p:spPr>
          <a:xfrm>
            <a:off x="10142538" y="4489450"/>
            <a:ext cx="669925" cy="177800"/>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000" b="1" i="0" u="none" strike="noStrike" kern="1200" cap="none" spc="-5" normalizeH="0" baseline="0" noProof="0">
                <a:ln>
                  <a:noFill/>
                </a:ln>
                <a:solidFill>
                  <a:prstClr val="black"/>
                </a:solidFill>
                <a:effectLst/>
                <a:uLnTx/>
                <a:uFillTx/>
                <a:latin typeface="Century Gothic"/>
                <a:ea typeface="+mn-ea"/>
                <a:cs typeface="Century Gothic"/>
              </a:rPr>
              <a:t>Intensidad</a:t>
            </a:r>
            <a:endParaRPr kumimoji="0" sz="10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3" name="object 13">
            <a:extLst>
              <a:ext uri="{FF2B5EF4-FFF2-40B4-BE49-F238E27FC236}">
                <a16:creationId xmlns:a16="http://schemas.microsoft.com/office/drawing/2014/main" id="{FB02D452-B1E6-407F-9C36-75C14FF7CD72}"/>
              </a:ext>
            </a:extLst>
          </p:cNvPr>
          <p:cNvSpPr txBox="1"/>
          <p:nvPr/>
        </p:nvSpPr>
        <p:spPr>
          <a:xfrm>
            <a:off x="8132763" y="5662613"/>
            <a:ext cx="901700" cy="177800"/>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000" b="1" i="0" u="none" strike="noStrike" kern="1200" cap="none" spc="-5" normalizeH="0" baseline="0" noProof="0">
                <a:ln>
                  <a:noFill/>
                </a:ln>
                <a:solidFill>
                  <a:prstClr val="black"/>
                </a:solidFill>
                <a:effectLst/>
                <a:uLnTx/>
                <a:uFillTx/>
                <a:latin typeface="Century Gothic"/>
                <a:ea typeface="+mn-ea"/>
                <a:cs typeface="Century Gothic"/>
              </a:rPr>
              <a:t>Curso de</a:t>
            </a:r>
            <a:r>
              <a:rPr kumimoji="0" sz="1000" b="1" i="0" u="none" strike="noStrike" kern="1200" cap="none" spc="-55" normalizeH="0" baseline="0" noProof="0">
                <a:ln>
                  <a:noFill/>
                </a:ln>
                <a:solidFill>
                  <a:prstClr val="black"/>
                </a:solidFill>
                <a:effectLst/>
                <a:uLnTx/>
                <a:uFillTx/>
                <a:latin typeface="Century Gothic"/>
                <a:ea typeface="+mn-ea"/>
                <a:cs typeface="Century Gothic"/>
              </a:rPr>
              <a:t> </a:t>
            </a:r>
            <a:r>
              <a:rPr kumimoji="0" sz="1000" b="1" i="0" u="none" strike="noStrike" kern="1200" cap="none" spc="-5" normalizeH="0" baseline="0" noProof="0">
                <a:ln>
                  <a:noFill/>
                </a:ln>
                <a:solidFill>
                  <a:prstClr val="black"/>
                </a:solidFill>
                <a:effectLst/>
                <a:uLnTx/>
                <a:uFillTx/>
                <a:latin typeface="Century Gothic"/>
                <a:ea typeface="+mn-ea"/>
                <a:cs typeface="Century Gothic"/>
              </a:rPr>
              <a:t>Vida</a:t>
            </a:r>
            <a:endParaRPr kumimoji="0" sz="10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19464" name="object 14">
            <a:extLst>
              <a:ext uri="{FF2B5EF4-FFF2-40B4-BE49-F238E27FC236}">
                <a16:creationId xmlns:a16="http://schemas.microsoft.com/office/drawing/2014/main" id="{71F0FD55-0C05-475D-95D8-219ED00D99B7}"/>
              </a:ext>
            </a:extLst>
          </p:cNvPr>
          <p:cNvSpPr txBox="1">
            <a:spLocks noChangeArrowheads="1"/>
          </p:cNvSpPr>
          <p:nvPr/>
        </p:nvSpPr>
        <p:spPr bwMode="auto">
          <a:xfrm>
            <a:off x="6165850" y="4343400"/>
            <a:ext cx="76517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939"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ctr" defTabSz="914400" rtl="0" eaLnBrk="0" fontAlgn="base" latinLnBrk="0" hangingPunct="0">
              <a:lnSpc>
                <a:spcPts val="1100"/>
              </a:lnSpc>
              <a:spcBef>
                <a:spcPts val="225"/>
              </a:spcBef>
              <a:spcAft>
                <a:spcPct val="0"/>
              </a:spcAft>
              <a:buClrTx/>
              <a:buSzTx/>
              <a:buFontTx/>
              <a:buNone/>
              <a:tabLst/>
              <a:defRPr/>
            </a:pPr>
            <a:r>
              <a:rPr kumimoji="0" lang="es-CO" altLang="es-CO" sz="10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Relación-  Vínculo con  agresor(a)</a:t>
            </a:r>
            <a:endParaRPr kumimoji="0" lang="es-CO" altLang="es-CO" sz="10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65" name="object 15">
            <a:extLst>
              <a:ext uri="{FF2B5EF4-FFF2-40B4-BE49-F238E27FC236}">
                <a16:creationId xmlns:a16="http://schemas.microsoft.com/office/drawing/2014/main" id="{F1189DC4-A214-4509-B0C4-46D9F85E839B}"/>
              </a:ext>
            </a:extLst>
          </p:cNvPr>
          <p:cNvSpPr txBox="1">
            <a:spLocks noChangeArrowheads="1"/>
          </p:cNvSpPr>
          <p:nvPr/>
        </p:nvSpPr>
        <p:spPr bwMode="auto">
          <a:xfrm>
            <a:off x="6096000" y="2166938"/>
            <a:ext cx="9302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939" rIns="0" bIns="0">
            <a:spAutoFit/>
          </a:bodyPr>
          <a:lstStyle>
            <a:lvl1pPr marL="200025" indent="-1873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00025" marR="0" lvl="0" indent="-187325" algn="l" defTabSz="914400" rtl="0" eaLnBrk="0" fontAlgn="base" latinLnBrk="0" hangingPunct="0">
              <a:lnSpc>
                <a:spcPts val="1100"/>
              </a:lnSpc>
              <a:spcBef>
                <a:spcPts val="225"/>
              </a:spcBef>
              <a:spcAft>
                <a:spcPct val="0"/>
              </a:spcAft>
              <a:buClrTx/>
              <a:buSzTx/>
              <a:buFontTx/>
              <a:buNone/>
              <a:tabLst/>
              <a:defRPr/>
            </a:pPr>
            <a:r>
              <a:rPr kumimoji="0" lang="es-CO" altLang="es-CO" sz="1000" b="1"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Vulnerabilidad  especial</a:t>
            </a:r>
            <a:endParaRPr kumimoji="0" lang="es-CO" altLang="es-CO" sz="10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66" name="object 16">
            <a:extLst>
              <a:ext uri="{FF2B5EF4-FFF2-40B4-BE49-F238E27FC236}">
                <a16:creationId xmlns:a16="http://schemas.microsoft.com/office/drawing/2014/main" id="{02FEC694-3D44-4786-983B-947AD3E9C154}"/>
              </a:ext>
            </a:extLst>
          </p:cNvPr>
          <p:cNvSpPr txBox="1">
            <a:spLocks noChangeArrowheads="1"/>
          </p:cNvSpPr>
          <p:nvPr/>
        </p:nvSpPr>
        <p:spPr bwMode="auto">
          <a:xfrm>
            <a:off x="690563" y="6094413"/>
            <a:ext cx="5053012"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lang="es-CO" altLang="es-CO" sz="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h"ps://www.ted.com/talks/nadine_burke_harris_how_childhood_trauma_aﬀects_health_across_a_life:me</a:t>
            </a:r>
          </a:p>
        </p:txBody>
      </p:sp>
      <p:sp>
        <p:nvSpPr>
          <p:cNvPr id="19467" name="CuadroTexto 16">
            <a:extLst>
              <a:ext uri="{FF2B5EF4-FFF2-40B4-BE49-F238E27FC236}">
                <a16:creationId xmlns:a16="http://schemas.microsoft.com/office/drawing/2014/main" id="{C48368B2-9C77-48C6-8B45-A4600F9B296E}"/>
              </a:ext>
            </a:extLst>
          </p:cNvPr>
          <p:cNvSpPr txBox="1">
            <a:spLocks noChangeArrowheads="1"/>
          </p:cNvSpPr>
          <p:nvPr/>
        </p:nvSpPr>
        <p:spPr bwMode="auto">
          <a:xfrm>
            <a:off x="1212850" y="725488"/>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Afectaciones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upo 6">
            <a:extLst>
              <a:ext uri="{FF2B5EF4-FFF2-40B4-BE49-F238E27FC236}">
                <a16:creationId xmlns:a16="http://schemas.microsoft.com/office/drawing/2014/main" id="{2B03544B-C33C-450E-9537-F23FA06B42E3}"/>
              </a:ext>
            </a:extLst>
          </p:cNvPr>
          <p:cNvGrpSpPr>
            <a:grpSpLocks/>
          </p:cNvGrpSpPr>
          <p:nvPr/>
        </p:nvGrpSpPr>
        <p:grpSpPr bwMode="auto">
          <a:xfrm>
            <a:off x="349250" y="328613"/>
            <a:ext cx="11323638" cy="6500311"/>
            <a:chOff x="723898" y="258900"/>
            <a:chExt cx="11323322" cy="6501332"/>
          </a:xfrm>
        </p:grpSpPr>
        <p:sp>
          <p:nvSpPr>
            <p:cNvPr id="20484" name="object 2">
              <a:extLst>
                <a:ext uri="{FF2B5EF4-FFF2-40B4-BE49-F238E27FC236}">
                  <a16:creationId xmlns:a16="http://schemas.microsoft.com/office/drawing/2014/main" id="{D2D5FC07-EE64-4A90-AEE2-FACA771CF6E2}"/>
                </a:ext>
              </a:extLst>
            </p:cNvPr>
            <p:cNvSpPr>
              <a:spLocks/>
            </p:cNvSpPr>
            <p:nvPr/>
          </p:nvSpPr>
          <p:spPr bwMode="auto">
            <a:xfrm>
              <a:off x="723898" y="258900"/>
              <a:ext cx="6767195" cy="6288932"/>
            </a:xfrm>
            <a:custGeom>
              <a:avLst/>
              <a:gdLst>
                <a:gd name="T0" fmla="*/ 6766853 w 6767195"/>
                <a:gd name="T1" fmla="*/ 0 h 6063615"/>
                <a:gd name="T2" fmla="*/ 0 w 6767195"/>
                <a:gd name="T3" fmla="*/ 0 h 6063615"/>
                <a:gd name="T4" fmla="*/ 0 w 6767195"/>
                <a:gd name="T5" fmla="*/ 6063197 h 6063615"/>
                <a:gd name="T6" fmla="*/ 6766853 w 6767195"/>
                <a:gd name="T7" fmla="*/ 6063197 h 6063615"/>
                <a:gd name="T8" fmla="*/ 6766853 w 6767195"/>
                <a:gd name="T9" fmla="*/ 0 h 60636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67195" h="6063615">
                  <a:moveTo>
                    <a:pt x="6766853" y="0"/>
                  </a:moveTo>
                  <a:lnTo>
                    <a:pt x="0" y="0"/>
                  </a:lnTo>
                  <a:lnTo>
                    <a:pt x="0" y="6063197"/>
                  </a:lnTo>
                  <a:lnTo>
                    <a:pt x="6766853" y="6063197"/>
                  </a:lnTo>
                  <a:lnTo>
                    <a:pt x="6766853" y="0"/>
                  </a:lnTo>
                  <a:close/>
                </a:path>
              </a:pathLst>
            </a:custGeom>
            <a:solidFill>
              <a:srgbClr val="D3F2B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485" name="object 3">
              <a:extLst>
                <a:ext uri="{FF2B5EF4-FFF2-40B4-BE49-F238E27FC236}">
                  <a16:creationId xmlns:a16="http://schemas.microsoft.com/office/drawing/2014/main" id="{B4A8147F-1CD1-4DAA-BDA2-7BD04051B574}"/>
                </a:ext>
              </a:extLst>
            </p:cNvPr>
            <p:cNvSpPr txBox="1">
              <a:spLocks noChangeArrowheads="1"/>
            </p:cNvSpPr>
            <p:nvPr/>
          </p:nvSpPr>
          <p:spPr bwMode="auto">
            <a:xfrm>
              <a:off x="803271" y="277953"/>
              <a:ext cx="6227589" cy="64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3810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81000" marR="0" lvl="0" indent="0" algn="ctr" defTabSz="914400" rtl="0" eaLnBrk="0" fontAlgn="base" latinLnBrk="0" hangingPunct="0">
                <a:lnSpc>
                  <a:spcPct val="100000"/>
                </a:lnSpc>
                <a:spcBef>
                  <a:spcPts val="100"/>
                </a:spcBef>
                <a:spcAft>
                  <a:spcPct val="0"/>
                </a:spcAft>
                <a:buClrTx/>
                <a:buSzTx/>
                <a:buFontTx/>
                <a:buNone/>
                <a:tabLst/>
                <a:defRPr/>
              </a:pPr>
              <a:r>
                <a:rPr kumimoji="0" lang="es-CO" altLang="es-CO" sz="2200" b="1" i="0" u="none" strike="noStrike" kern="1200" cap="none" spc="0" normalizeH="0" baseline="0" noProof="0" dirty="0">
                  <a:ln>
                    <a:noFill/>
                  </a:ln>
                  <a:solidFill>
                    <a:srgbClr val="2F3624"/>
                  </a:solidFill>
                  <a:effectLst/>
                  <a:uLnTx/>
                  <a:uFillTx/>
                  <a:latin typeface="Calibri" panose="020F0502020204030204" pitchFamily="34" charset="0"/>
                  <a:ea typeface="+mn-ea"/>
                  <a:cs typeface="Calibri" panose="020F0502020204030204" pitchFamily="34" charset="0"/>
                </a:rPr>
                <a:t>Salud Física</a:t>
              </a:r>
              <a:endParaRPr kumimoji="0" lang="es-CO" altLang="es-CO"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81000" marR="0" lvl="0" indent="0" algn="l" defTabSz="914400" rtl="0" eaLnBrk="0" fontAlgn="base" latinLnBrk="0" hangingPunct="0">
                <a:lnSpc>
                  <a:spcPts val="1913"/>
                </a:lnSpc>
                <a:spcBef>
                  <a:spcPts val="17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Infecciones de Transmisión Sexual</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Laceraciones, lesiones o hematomas</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Embarazo temprano y consecuencias físicas derivadas</a:t>
              </a:r>
            </a:p>
            <a:p>
              <a:pPr marL="38100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Muerte</a:t>
              </a:r>
            </a:p>
            <a:p>
              <a:pPr marL="381000" marR="0" lvl="0" indent="0" algn="l" defTabSz="914400" rtl="0" eaLnBrk="0" fontAlgn="base" latinLnBrk="0" hangingPunct="0">
                <a:lnSpc>
                  <a:spcPts val="1913"/>
                </a:lnSpc>
                <a:spcBef>
                  <a:spcPts val="10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Encopresis, enuresis y dolor.</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Dolor de cabeza, dolor estomacal</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Desgarros, Sangrados irregulares</a:t>
              </a:r>
            </a:p>
            <a:p>
              <a:pPr marL="381000" marR="0" lvl="0" indent="0" algn="l" defTabSz="914400" rtl="0" eaLnBrk="0" fontAlgn="base" latinLnBrk="0" hangingPunct="0">
                <a:lnSpc>
                  <a:spcPts val="19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Síntomas de disfunciones sexuales sin causa orgánica en  adolescentes</a:t>
              </a:r>
            </a:p>
            <a:p>
              <a:pPr marL="381000" marR="0" lvl="0" indent="0" algn="l" defTabSz="914400" rtl="0" eaLnBrk="0" fontAlgn="base" latinLnBrk="0" hangingPunct="0">
                <a:lnSpc>
                  <a:spcPts val="1913"/>
                </a:lnSpc>
                <a:spcBef>
                  <a:spcPts val="2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Trauma genital</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Reducción de los niveles de cortisol</a:t>
              </a:r>
            </a:p>
            <a:p>
              <a:pPr marL="381000" marR="0" lvl="0" indent="0" algn="l" defTabSz="914400" rtl="0" eaLnBrk="0" fontAlgn="base" latinLnBrk="0" hangingPunct="0">
                <a:lnSpc>
                  <a:spcPts val="19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Trastornos por somatización (dolor abdominal recurrente,  cefaleas crónicas no evolutivas y otros).</a:t>
              </a:r>
            </a:p>
            <a:p>
              <a:pPr marL="381000" marR="0" lvl="0" indent="0" algn="l"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Infecciones urinarias</a:t>
              </a:r>
            </a:p>
            <a:p>
              <a:pPr marL="381000" marR="0" lvl="0" indent="0" algn="l" defTabSz="914400" rtl="0" eaLnBrk="0" fontAlgn="base" latinLnBrk="0" hangingPunct="0">
                <a:lnSpc>
                  <a:spcPts val="1900"/>
                </a:lnSpc>
                <a:spcBef>
                  <a:spcPts val="1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Quemaduras, magulladuras o moretones, fracturas, lesiones  abdominales, heridas o raspaduras, señales de mordeduras</a:t>
              </a:r>
            </a:p>
            <a:p>
              <a:pPr marL="381000" marR="0" lvl="0" indent="0" algn="l"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Lesiones neurológicas</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Discapacidad</a:t>
              </a:r>
            </a:p>
            <a:p>
              <a:pPr marL="38100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Enfermedades pulmonares, Cáncer, Síndrome de colon</a:t>
              </a:r>
            </a:p>
            <a:p>
              <a:pPr marL="381000" marR="0" lvl="0" indent="0" algn="l" defTabSz="914400" rtl="0" eaLnBrk="0" fontAlgn="base" latinLnBrk="0" hangingPunct="0">
                <a:lnSpc>
                  <a:spcPts val="1913"/>
                </a:lnSpc>
                <a:spcBef>
                  <a:spcPts val="10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irritable, Enfermedades Cardiacas, Enfermedad hepática</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Obesidad, Diabetes</a:t>
              </a:r>
              <a:r>
                <a:rPr lang="es-CO" altLang="es-CO" sz="1600" dirty="0">
                  <a:solidFill>
                    <a:prstClr val="black"/>
                  </a:solidFill>
                  <a:latin typeface="Century Gothic" panose="020B0502020202020204" pitchFamily="34" charset="0"/>
                  <a:ea typeface="Century Gothic" panose="020B0502020202020204" pitchFamily="34" charset="0"/>
                  <a:cs typeface="Century Gothic" panose="020B0502020202020204" pitchFamily="34" charset="0"/>
                </a:rPr>
                <a:t>.</a:t>
              </a:r>
            </a:p>
            <a:p>
              <a:pPr marL="38100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Inactividad física, Consumo de tabaco</a:t>
              </a:r>
            </a:p>
            <a:p>
              <a:pPr marL="381000" marR="0" lvl="0" indent="0" algn="l" defTabSz="914400" rtl="0" eaLnBrk="0" fontAlgn="base" latinLnBrk="0" hangingPunct="0">
                <a:lnSpc>
                  <a:spcPts val="1900"/>
                </a:lnSpc>
                <a:spcBef>
                  <a:spcPct val="0"/>
                </a:spcBef>
                <a:spcAft>
                  <a:spcPct val="0"/>
                </a:spcAft>
                <a:buClrTx/>
                <a:buSzTx/>
                <a:buNone/>
                <a:tabLst/>
                <a:defRPr/>
              </a:pPr>
              <a:endPar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20486" name="object 4">
              <a:extLst>
                <a:ext uri="{FF2B5EF4-FFF2-40B4-BE49-F238E27FC236}">
                  <a16:creationId xmlns:a16="http://schemas.microsoft.com/office/drawing/2014/main" id="{7B36152D-F402-4E58-8D59-831732A27CC5}"/>
                </a:ext>
              </a:extLst>
            </p:cNvPr>
            <p:cNvSpPr txBox="1">
              <a:spLocks noChangeArrowheads="1"/>
            </p:cNvSpPr>
            <p:nvPr/>
          </p:nvSpPr>
          <p:spPr bwMode="auto">
            <a:xfrm>
              <a:off x="7648380" y="1121048"/>
              <a:ext cx="4398840" cy="4401242"/>
            </a:xfrm>
            <a:prstGeom prst="rect">
              <a:avLst/>
            </a:prstGeom>
            <a:solidFill>
              <a:srgbClr val="E2F0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2384"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250"/>
                </a:spcBef>
                <a:spcAft>
                  <a:spcPct val="0"/>
                </a:spcAft>
                <a:buClrTx/>
                <a:buSzTx/>
                <a:buFontTx/>
                <a:buNone/>
                <a:tabLst/>
                <a:defRPr/>
              </a:pPr>
              <a:r>
                <a:rPr kumimoji="0" lang="es-CO" altLang="es-CO" sz="2200" b="1" i="0" u="none" strike="noStrike" kern="1200" cap="none" spc="0" normalizeH="0" baseline="0" noProof="0">
                  <a:ln>
                    <a:noFill/>
                  </a:ln>
                  <a:solidFill>
                    <a:srgbClr val="2F3624"/>
                  </a:solidFill>
                  <a:effectLst/>
                  <a:uLnTx/>
                  <a:uFillTx/>
                  <a:latin typeface="Calibri" panose="020F0502020204030204" pitchFamily="34" charset="0"/>
                  <a:ea typeface="+mn-ea"/>
                  <a:cs typeface="Calibri" panose="020F0502020204030204" pitchFamily="34" charset="0"/>
                </a:rPr>
                <a:t>Salud Mental y Emocional</a:t>
              </a:r>
              <a:endParaRPr kumimoji="0" lang="es-CO" altLang="es-CO"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ts val="225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Trastorno de estrés postraumático.</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Desórdenes alimenticios.</a:t>
              </a:r>
            </a:p>
            <a:p>
              <a:pPr marL="0" marR="0" lvl="0" indent="0" algn="l" defTabSz="914400" rtl="0" eaLnBrk="0" fontAlgn="base" latinLnBrk="0" hangingPunct="0">
                <a:lnSpc>
                  <a:spcPts val="19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Trastornos disociativos y/o de  personalidad.</a:t>
              </a:r>
            </a:p>
            <a:p>
              <a:pPr marL="0" marR="0" lvl="0" indent="0" algn="l"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Depresión y/o ansiedad</a:t>
              </a:r>
            </a:p>
            <a:p>
              <a:pPr marL="0" marR="0" lvl="0" indent="0" algn="l" defTabSz="914400" rtl="0" eaLnBrk="0" fontAlgn="base" latinLnBrk="0" hangingPunct="0">
                <a:lnSpc>
                  <a:spcPct val="1000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Retraimiento</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Ideación o conducta suicida.</a:t>
              </a:r>
            </a:p>
            <a:p>
              <a:pPr marL="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Comportamientos auto lesivos</a:t>
              </a:r>
            </a:p>
            <a:p>
              <a:pPr marL="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Trastornos del sueño.</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Regresión del lenguaje</a:t>
              </a:r>
            </a:p>
            <a:p>
              <a:pPr marL="0" marR="0" lvl="0" indent="0" algn="l" defTabSz="914400" rtl="0" eaLnBrk="0" fontAlgn="base" latinLnBrk="0" hangingPunct="0">
                <a:lnSpc>
                  <a:spcPct val="1000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Baja autoestima o autoestima  disminuida.</a:t>
              </a:r>
            </a:p>
            <a:p>
              <a:pPr marL="0" marR="0" lvl="0" indent="0" algn="l" defTabSz="914400" rtl="0" eaLnBrk="0" fontAlgn="base" latinLnBrk="0" hangingPunct="0">
                <a:lnSpc>
                  <a:spcPts val="1888"/>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Sentimientos de culpa o vergüenza.</a:t>
              </a:r>
            </a:p>
            <a:p>
              <a:pPr marL="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Bajo autoconcepto.</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Temores.</a:t>
              </a:r>
            </a:p>
          </p:txBody>
        </p:sp>
      </p:grpSp>
      <p:sp>
        <p:nvSpPr>
          <p:cNvPr id="20483" name="CuadroTexto 7">
            <a:extLst>
              <a:ext uri="{FF2B5EF4-FFF2-40B4-BE49-F238E27FC236}">
                <a16:creationId xmlns:a16="http://schemas.microsoft.com/office/drawing/2014/main" id="{18D0E733-F8D1-46CD-8693-10E63BE6EF6D}"/>
              </a:ext>
            </a:extLst>
          </p:cNvPr>
          <p:cNvSpPr txBox="1">
            <a:spLocks noChangeArrowheads="1"/>
          </p:cNvSpPr>
          <p:nvPr/>
        </p:nvSpPr>
        <p:spPr bwMode="auto">
          <a:xfrm>
            <a:off x="7710488" y="436563"/>
            <a:ext cx="3384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Afectaciones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object 3">
            <a:extLst>
              <a:ext uri="{FF2B5EF4-FFF2-40B4-BE49-F238E27FC236}">
                <a16:creationId xmlns:a16="http://schemas.microsoft.com/office/drawing/2014/main" id="{DD182766-4DAD-4278-AA6C-EF5F3B6BA5C1}"/>
              </a:ext>
            </a:extLst>
          </p:cNvPr>
          <p:cNvSpPr txBox="1">
            <a:spLocks noChangeArrowheads="1"/>
          </p:cNvSpPr>
          <p:nvPr/>
        </p:nvSpPr>
        <p:spPr bwMode="auto">
          <a:xfrm>
            <a:off x="907431" y="1230406"/>
            <a:ext cx="4462650" cy="4814138"/>
          </a:xfrm>
          <a:prstGeom prst="rect">
            <a:avLst/>
          </a:prstGeom>
          <a:ln/>
        </p:spPr>
        <p:style>
          <a:lnRef idx="1">
            <a:schemeClr val="accent6"/>
          </a:lnRef>
          <a:fillRef idx="2">
            <a:schemeClr val="accent6"/>
          </a:fillRef>
          <a:effectRef idx="1">
            <a:schemeClr val="accent6"/>
          </a:effectRef>
          <a:fontRef idx="minor">
            <a:schemeClr val="dk1"/>
          </a:fontRef>
        </p:style>
        <p:txBody>
          <a:bodyPr lIns="0" tIns="12700" rIns="0" bIns="0">
            <a:spAutoFit/>
          </a:bodyPr>
          <a:lstStyle>
            <a:lvl1pPr marL="3016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01625"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2200" b="1" i="0" u="none" strike="noStrike" kern="1200" cap="none" spc="0" normalizeH="0" baseline="0" noProof="0" dirty="0">
                <a:ln>
                  <a:noFill/>
                </a:ln>
                <a:solidFill>
                  <a:srgbClr val="2F3624"/>
                </a:solidFill>
                <a:effectLst/>
                <a:uLnTx/>
                <a:uFillTx/>
                <a:latin typeface="Calibri" panose="020F0502020204030204" pitchFamily="34" charset="0"/>
                <a:ea typeface="+mn-ea"/>
                <a:cs typeface="Calibri" panose="020F0502020204030204" pitchFamily="34" charset="0"/>
              </a:rPr>
              <a:t>Desarrollo de Acuerdo al Ciclo Vital</a:t>
            </a:r>
            <a:endParaRPr kumimoji="0" lang="es-CO" altLang="es-CO"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01625" marR="0" lvl="0" indent="0" algn="just" defTabSz="914400" rtl="0" eaLnBrk="0" fontAlgn="base" latinLnBrk="0" hangingPunct="0">
              <a:lnSpc>
                <a:spcPts val="1900"/>
              </a:lnSpc>
              <a:spcBef>
                <a:spcPts val="2363"/>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Comportamientos	sexualizados,  conocimientos sobre actividades sexuales  no acordes con la edad o etapa del ciclo  vital, masturbación problemática.</a:t>
            </a:r>
          </a:p>
          <a:p>
            <a:pPr marL="301625" marR="0" lvl="0" indent="0" algn="just"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Retrasos en el desarrollo conforme al ciclo</a:t>
            </a:r>
          </a:p>
          <a:p>
            <a:pPr marL="301625" marR="0" lvl="0" indent="0" algn="just" defTabSz="914400" rtl="0" eaLnBrk="0" fontAlgn="base" latinLnBrk="0" hangingPunct="0">
              <a:lnSpc>
                <a:spcPts val="1913"/>
              </a:lnSpc>
              <a:spcBef>
                <a:spcPts val="10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vital en el que se encuentra.</a:t>
            </a:r>
          </a:p>
          <a:p>
            <a:pPr marL="301625" marR="0" lvl="0" indent="0" algn="just" defTabSz="914400" rtl="0" eaLnBrk="0" fontAlgn="base" latinLnBrk="0" hangingPunct="0">
              <a:lnSpc>
                <a:spcPts val="19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Obligatoriedad a asumir roles o actitudes no  acordes con la etapa del ciclo vital en la  que se encuentran.</a:t>
            </a:r>
          </a:p>
          <a:p>
            <a:pPr marL="301625" marR="0" lvl="0" indent="0" algn="just"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Disminución del rendimiento académico.</a:t>
            </a:r>
          </a:p>
          <a:p>
            <a:pPr marL="301625" marR="0" lvl="0" indent="0" algn="just" defTabSz="914400" rtl="0" eaLnBrk="0" fontAlgn="base" latinLnBrk="0" hangingPunct="0">
              <a:lnSpc>
                <a:spcPts val="1913"/>
              </a:lnSpc>
              <a:spcBef>
                <a:spcPts val="10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Deserción escolar</a:t>
            </a:r>
          </a:p>
          <a:p>
            <a:pPr marL="301625" marR="0" lvl="0" indent="0" algn="just" defTabSz="914400" rtl="0" eaLnBrk="0" fontAlgn="base" latinLnBrk="0" hangingPunct="0">
              <a:lnSpc>
                <a:spcPts val="1913"/>
              </a:lnSpc>
              <a:spcBef>
                <a:spcPts val="10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Estilo de disciplina excesivamente laxo o  punitivo, conducta violenta, delictiva,  antisocial</a:t>
            </a:r>
          </a:p>
          <a:p>
            <a:pPr marL="301625" marR="0" lvl="0" indent="0" algn="just" defTabSz="914400" rtl="0" eaLnBrk="0" fontAlgn="base" latinLnBrk="0" hangingPunct="0">
              <a:lnSpc>
                <a:spcPts val="1913"/>
              </a:lnSpc>
              <a:spcBef>
                <a:spcPts val="100"/>
              </a:spcBef>
              <a:spcAft>
                <a:spcPct val="0"/>
              </a:spcAft>
              <a:buClrTx/>
              <a:buSzTx/>
              <a:buNone/>
              <a:tabLst/>
              <a:defRPr/>
            </a:pPr>
            <a:endPar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5" name="object 5">
            <a:extLst>
              <a:ext uri="{FF2B5EF4-FFF2-40B4-BE49-F238E27FC236}">
                <a16:creationId xmlns:a16="http://schemas.microsoft.com/office/drawing/2014/main" id="{09117A38-5674-4BA5-AACC-911FE4EFF51F}"/>
              </a:ext>
            </a:extLst>
          </p:cNvPr>
          <p:cNvSpPr txBox="1"/>
          <p:nvPr/>
        </p:nvSpPr>
        <p:spPr bwMode="auto">
          <a:xfrm>
            <a:off x="6595537" y="2675944"/>
            <a:ext cx="1094156" cy="250046"/>
          </a:xfrm>
          <a:prstGeom prst="rect">
            <a:avLst/>
          </a:prstGeom>
        </p:spPr>
        <p:style>
          <a:lnRef idx="1">
            <a:schemeClr val="accent6"/>
          </a:lnRef>
          <a:fillRef idx="2">
            <a:schemeClr val="accent6"/>
          </a:fillRef>
          <a:effectRef idx="1">
            <a:schemeClr val="accent6"/>
          </a:effectRef>
          <a:fontRef idx="minor">
            <a:schemeClr val="dk1"/>
          </a:fontRef>
        </p:style>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600" b="0" i="0" u="none" strike="noStrike" kern="1200" cap="none" spc="-5" normalizeH="0" baseline="0" noProof="0">
                <a:ln>
                  <a:noFill/>
                </a:ln>
                <a:solidFill>
                  <a:prstClr val="black"/>
                </a:solidFill>
                <a:effectLst/>
                <a:uLnTx/>
                <a:uFillTx/>
                <a:latin typeface="Century Gothic"/>
                <a:ea typeface="+mn-ea"/>
                <a:cs typeface="Century Gothic"/>
              </a:rPr>
              <a:t>sexualidad.</a:t>
            </a:r>
            <a:endParaRPr kumimoji="0" sz="1600" b="0" i="0" u="none" strike="noStrike" kern="1200" cap="none" spc="0" normalizeH="0" baseline="0" noProof="0">
              <a:ln>
                <a:noFill/>
              </a:ln>
              <a:solidFill>
                <a:prstClr val="black"/>
              </a:solidFill>
              <a:effectLst/>
              <a:uLnTx/>
              <a:uFillTx/>
              <a:latin typeface="Century Gothic"/>
              <a:ea typeface="+mn-ea"/>
              <a:cs typeface="Century Gothic"/>
            </a:endParaRPr>
          </a:p>
        </p:txBody>
      </p:sp>
      <p:sp>
        <p:nvSpPr>
          <p:cNvPr id="21512" name="object 6">
            <a:extLst>
              <a:ext uri="{FF2B5EF4-FFF2-40B4-BE49-F238E27FC236}">
                <a16:creationId xmlns:a16="http://schemas.microsoft.com/office/drawing/2014/main" id="{BFE19D55-A723-4835-B79A-5CAE88238D38}"/>
              </a:ext>
            </a:extLst>
          </p:cNvPr>
          <p:cNvSpPr txBox="1">
            <a:spLocks noChangeArrowheads="1"/>
          </p:cNvSpPr>
          <p:nvPr/>
        </p:nvSpPr>
        <p:spPr bwMode="auto">
          <a:xfrm>
            <a:off x="5984574" y="971891"/>
            <a:ext cx="5190170" cy="4914218"/>
          </a:xfrm>
          <a:prstGeom prst="rect">
            <a:avLst/>
          </a:prstGeom>
          <a:ln/>
        </p:spPr>
        <p:style>
          <a:lnRef idx="1">
            <a:schemeClr val="accent6"/>
          </a:lnRef>
          <a:fillRef idx="2">
            <a:schemeClr val="accent6"/>
          </a:fillRef>
          <a:effectRef idx="1">
            <a:schemeClr val="accent6"/>
          </a:effectRef>
          <a:fontRef idx="minor">
            <a:schemeClr val="dk1"/>
          </a:fontRef>
        </p:style>
        <p:txBody>
          <a:bodyPr wrap="square" lIns="0" tIns="1270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100"/>
              </a:spcBef>
              <a:spcAft>
                <a:spcPct val="0"/>
              </a:spcAft>
              <a:buClrTx/>
              <a:buSzTx/>
              <a:buFontTx/>
              <a:buNone/>
              <a:tabLst/>
              <a:defRPr/>
            </a:pPr>
            <a:r>
              <a:rPr kumimoji="0" lang="es-CO" altLang="es-CO" sz="2200" b="1" i="0" u="none" strike="noStrike" kern="1200" cap="none" spc="0" normalizeH="0" baseline="0" noProof="0" dirty="0">
                <a:ln>
                  <a:noFill/>
                </a:ln>
                <a:solidFill>
                  <a:srgbClr val="2F3624"/>
                </a:solidFill>
                <a:effectLst/>
                <a:uLnTx/>
                <a:uFillTx/>
                <a:latin typeface="Calibri" panose="020F0502020204030204" pitchFamily="34" charset="0"/>
                <a:ea typeface="+mn-ea"/>
                <a:cs typeface="Calibri" panose="020F0502020204030204" pitchFamily="34" charset="0"/>
              </a:rPr>
              <a:t>Psicosociales</a:t>
            </a:r>
            <a:endParaRPr kumimoji="0" lang="es-CO" altLang="es-CO"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ts val="1913"/>
              </a:lnSpc>
              <a:spcBef>
                <a:spcPts val="225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Aislados(as) y con escasa red social.</a:t>
            </a:r>
          </a:p>
          <a:p>
            <a:pPr marL="0" marR="0" lvl="0" indent="0" algn="l" defTabSz="914400" rtl="0" eaLnBrk="0" fontAlgn="base" latinLnBrk="0" hangingPunct="0">
              <a:lnSpc>
                <a:spcPts val="1900"/>
              </a:lnSpc>
              <a:spcBef>
                <a:spcPts val="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Problemas	de	abuso	o  dependencia	de  sustancia psicoactivas y alcohol.</a:t>
            </a:r>
          </a:p>
          <a:p>
            <a:pPr marL="0" marR="0" lvl="0" indent="0" algn="l"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Dificultades para relacionarse con pares.</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Déficit de habilidades sociales.</a:t>
            </a:r>
          </a:p>
          <a:p>
            <a:pPr marL="0" marR="0" lvl="0" indent="0" algn="l" defTabSz="914400" rtl="0" eaLnBrk="0" fontAlgn="base" latinLnBrk="0" hangingPunct="0">
              <a:lnSpc>
                <a:spcPct val="100000"/>
              </a:lnSpc>
              <a:spcBef>
                <a:spcPts val="50"/>
              </a:spcBef>
              <a:spcAft>
                <a:spcPct val="0"/>
              </a:spcAft>
              <a:buClrTx/>
              <a:buSzTx/>
              <a:buFont typeface="Wingdings" panose="05000000000000000000" pitchFamily="2" charset="2"/>
              <a:buChar char=""/>
              <a:tabLst/>
              <a:defRPr/>
            </a:pPr>
            <a:endParaRPr kumimoji="0" lang="es-CO" altLang="es-CO" sz="15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just"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Dificultades para emprender proyectos de vida  con bienestar.</a:t>
            </a:r>
          </a:p>
          <a:p>
            <a:pPr marL="0" marR="0" lvl="0" indent="0" algn="just"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Dificultades para el acceso a oportunidades.</a:t>
            </a:r>
          </a:p>
          <a:p>
            <a:pPr marL="0" marR="0" lvl="0" indent="0" algn="just" defTabSz="914400" rtl="0" eaLnBrk="0" fontAlgn="base" latinLnBrk="0" hangingPunct="0">
              <a:lnSpc>
                <a:spcPts val="1900"/>
              </a:lnSpc>
              <a:spcBef>
                <a:spcPts val="175"/>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Riesgo a ser víctimas de otras formas de  violencia, en especial aquellas basadas en  género.</a:t>
            </a:r>
          </a:p>
          <a:p>
            <a:pPr marL="0" marR="0" lvl="0" indent="0" algn="just" defTabSz="914400" rtl="0" eaLnBrk="0" fontAlgn="base" latinLnBrk="0" hangingPunct="0">
              <a:lnSpc>
                <a:spcPts val="18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Dificultades para el ejercicio de otros Derechos</a:t>
            </a:r>
          </a:p>
          <a:p>
            <a:pPr marL="0" marR="0" lvl="0" indent="0" algn="l" defTabSz="914400" rtl="0" eaLnBrk="0" fontAlgn="base" latinLnBrk="0" hangingPunct="0">
              <a:lnSpc>
                <a:spcPts val="1913"/>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Humanos.</a:t>
            </a:r>
          </a:p>
          <a:p>
            <a:pPr marL="0" marR="0" lvl="0" indent="0" algn="l" defTabSz="914400" rtl="0" eaLnBrk="0" fontAlgn="base" latinLnBrk="0" hangingPunct="0">
              <a:lnSpc>
                <a:spcPts val="1913"/>
              </a:lnSpc>
              <a:spcBef>
                <a:spcPts val="10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Bajas habilidades de comunicación asertiva</a:t>
            </a:r>
          </a:p>
          <a:p>
            <a:pPr marL="0" marR="0" lvl="0" indent="0" algn="l"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Incapacidad para pedir ayuda especializada</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Manejo inadecuado de la ira</a:t>
            </a:r>
          </a:p>
        </p:txBody>
      </p:sp>
      <p:sp>
        <p:nvSpPr>
          <p:cNvPr id="21507" name="CuadroTexto 7">
            <a:extLst>
              <a:ext uri="{FF2B5EF4-FFF2-40B4-BE49-F238E27FC236}">
                <a16:creationId xmlns:a16="http://schemas.microsoft.com/office/drawing/2014/main" id="{93A0445D-354F-45E9-B4D8-240CE5C44FB4}"/>
              </a:ext>
            </a:extLst>
          </p:cNvPr>
          <p:cNvSpPr txBox="1">
            <a:spLocks noChangeArrowheads="1"/>
          </p:cNvSpPr>
          <p:nvPr/>
        </p:nvSpPr>
        <p:spPr bwMode="auto">
          <a:xfrm>
            <a:off x="1462088" y="449263"/>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Afectaciones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o 10">
            <a:extLst>
              <a:ext uri="{FF2B5EF4-FFF2-40B4-BE49-F238E27FC236}">
                <a16:creationId xmlns:a16="http://schemas.microsoft.com/office/drawing/2014/main" id="{265E526B-6963-45B9-B0FF-1ECC99235C84}"/>
              </a:ext>
            </a:extLst>
          </p:cNvPr>
          <p:cNvGrpSpPr>
            <a:grpSpLocks/>
          </p:cNvGrpSpPr>
          <p:nvPr/>
        </p:nvGrpSpPr>
        <p:grpSpPr bwMode="auto">
          <a:xfrm>
            <a:off x="214313" y="1068388"/>
            <a:ext cx="11025187" cy="4892675"/>
            <a:chOff x="727278" y="1323975"/>
            <a:chExt cx="11104424" cy="4924425"/>
          </a:xfrm>
        </p:grpSpPr>
        <p:sp>
          <p:nvSpPr>
            <p:cNvPr id="22532" name="object 2">
              <a:extLst>
                <a:ext uri="{FF2B5EF4-FFF2-40B4-BE49-F238E27FC236}">
                  <a16:creationId xmlns:a16="http://schemas.microsoft.com/office/drawing/2014/main" id="{79C9DB2C-9021-4F12-9D3C-A1F0D958502D}"/>
                </a:ext>
              </a:extLst>
            </p:cNvPr>
            <p:cNvSpPr txBox="1">
              <a:spLocks noChangeArrowheads="1"/>
            </p:cNvSpPr>
            <p:nvPr/>
          </p:nvSpPr>
          <p:spPr bwMode="auto">
            <a:xfrm>
              <a:off x="727278" y="1330366"/>
              <a:ext cx="5621765" cy="2431854"/>
            </a:xfrm>
            <a:prstGeom prst="rect">
              <a:avLst/>
            </a:prstGeom>
            <a:solidFill>
              <a:srgbClr val="E2F0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2384" rIns="0" bIns="0">
              <a:spAutoFit/>
            </a:bodyPr>
            <a:lstStyle>
              <a:lvl1pPr marL="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28600" marR="0" lvl="0" indent="0" algn="l" defTabSz="914400" rtl="0" eaLnBrk="0" fontAlgn="base" latinLnBrk="0" hangingPunct="0">
                <a:lnSpc>
                  <a:spcPct val="100000"/>
                </a:lnSpc>
                <a:spcBef>
                  <a:spcPts val="250"/>
                </a:spcBef>
                <a:spcAft>
                  <a:spcPct val="0"/>
                </a:spcAft>
                <a:buClrTx/>
                <a:buSzTx/>
                <a:buFontTx/>
                <a:buNone/>
                <a:tabLst/>
                <a:defRPr/>
              </a:pPr>
              <a:r>
                <a:rPr kumimoji="0" lang="es-CO" altLang="es-CO" sz="2200" b="1" i="0" u="none" strike="noStrike" kern="1200" cap="none" spc="0" normalizeH="0" baseline="0" noProof="0">
                  <a:ln>
                    <a:noFill/>
                  </a:ln>
                  <a:solidFill>
                    <a:srgbClr val="2F3624"/>
                  </a:solidFill>
                  <a:effectLst/>
                  <a:uLnTx/>
                  <a:uFillTx/>
                  <a:latin typeface="Calibri" panose="020F0502020204030204" pitchFamily="34" charset="0"/>
                  <a:ea typeface="+mn-ea"/>
                  <a:cs typeface="Calibri" panose="020F0502020204030204" pitchFamily="34" charset="0"/>
                </a:rPr>
                <a:t>Comunitarias o del Entorno Social Inmediato</a:t>
              </a:r>
              <a:endParaRPr kumimoji="0" lang="es-CO" altLang="es-CO"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0" algn="just" defTabSz="914400" rtl="0" eaLnBrk="0" fontAlgn="base" latinLnBrk="0" hangingPunct="0">
                <a:lnSpc>
                  <a:spcPct val="99000"/>
                </a:lnSpc>
                <a:spcBef>
                  <a:spcPts val="2263"/>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Regulación de la vida social en el contexto o  territorio donde tuvieron lugar los hechos de  violencia sexual.</a:t>
              </a:r>
            </a:p>
            <a:p>
              <a:pPr marL="228600" marR="0" lvl="0" indent="0" algn="just" defTabSz="914400" rtl="0" eaLnBrk="0" fontAlgn="base" latinLnBrk="0" hangingPunct="0">
                <a:lnSpc>
                  <a:spcPts val="1900"/>
                </a:lnSpc>
                <a:spcBef>
                  <a:spcPts val="63"/>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Temor frecuente ante el riesgo de otras personas a  también ser víctimas de violencia sexual.</a:t>
              </a:r>
            </a:p>
            <a:p>
              <a:pPr marL="228600" marR="0" lvl="0" indent="0" algn="just" defTabSz="914400" rtl="0" eaLnBrk="0" fontAlgn="base" latinLnBrk="0" hangingPunct="0">
                <a:lnSpc>
                  <a:spcPts val="1900"/>
                </a:lnSpc>
                <a:spcBef>
                  <a:spcPts val="88"/>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Modificación de prácticas para reducir riesgo de  ser víctima de violencia sexual.</a:t>
              </a:r>
            </a:p>
          </p:txBody>
        </p:sp>
        <p:sp>
          <p:nvSpPr>
            <p:cNvPr id="22533" name="object 3">
              <a:extLst>
                <a:ext uri="{FF2B5EF4-FFF2-40B4-BE49-F238E27FC236}">
                  <a16:creationId xmlns:a16="http://schemas.microsoft.com/office/drawing/2014/main" id="{19A8CDBA-F5A9-42FE-9A11-076EBC65D877}"/>
                </a:ext>
              </a:extLst>
            </p:cNvPr>
            <p:cNvSpPr txBox="1">
              <a:spLocks noChangeArrowheads="1"/>
            </p:cNvSpPr>
            <p:nvPr/>
          </p:nvSpPr>
          <p:spPr bwMode="auto">
            <a:xfrm>
              <a:off x="744865" y="3990706"/>
              <a:ext cx="5604177" cy="2248108"/>
            </a:xfrm>
            <a:prstGeom prst="rect">
              <a:avLst/>
            </a:prstGeom>
            <a:solidFill>
              <a:srgbClr val="FBE5D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302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263"/>
                </a:spcBef>
                <a:spcAft>
                  <a:spcPct val="0"/>
                </a:spcAft>
                <a:buClrTx/>
                <a:buSzTx/>
                <a:buFontTx/>
                <a:buNone/>
                <a:tabLst/>
                <a:defRPr/>
              </a:pPr>
              <a:r>
                <a:rPr kumimoji="0" lang="es-CO" altLang="es-CO" sz="2200" b="1" i="0" u="none" strike="noStrike" kern="1200" cap="none" spc="0" normalizeH="0" baseline="0" noProof="0">
                  <a:ln>
                    <a:noFill/>
                  </a:ln>
                  <a:solidFill>
                    <a:srgbClr val="2F3624"/>
                  </a:solidFill>
                  <a:effectLst/>
                  <a:uLnTx/>
                  <a:uFillTx/>
                  <a:latin typeface="Calibri" panose="020F0502020204030204" pitchFamily="34" charset="0"/>
                  <a:ea typeface="+mn-ea"/>
                  <a:cs typeface="Calibri" panose="020F0502020204030204" pitchFamily="34" charset="0"/>
                </a:rPr>
                <a:t>Sociales</a:t>
              </a:r>
              <a:endParaRPr kumimoji="0" lang="es-CO" altLang="es-CO"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ts val="38"/>
                </a:spcBef>
                <a:spcAft>
                  <a:spcPct val="0"/>
                </a:spcAft>
                <a:buClrTx/>
                <a:buSzTx/>
                <a:buFontTx/>
                <a:buNone/>
                <a:tabLst/>
                <a:defRPr/>
              </a:pPr>
              <a:endParaRPr kumimoji="0" lang="es-CO" altLang="es-CO" sz="21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Feminización de la pobreza.</a:t>
              </a:r>
            </a:p>
            <a:p>
              <a:pPr marL="0" marR="0" lvl="0" indent="0" algn="l" defTabSz="914400" rtl="0" eaLnBrk="0" fontAlgn="base" latinLnBrk="0" hangingPunct="0">
                <a:lnSpc>
                  <a:spcPts val="1900"/>
                </a:lnSpc>
                <a:spcBef>
                  <a:spcPts val="15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Aumento en índices de violencia hacia las mujeres,  los niños, las niñas y adolescentes.</a:t>
              </a:r>
            </a:p>
            <a:p>
              <a:pPr marL="0" marR="0" lvl="0" indent="0" algn="l" defTabSz="914400" rtl="0" eaLnBrk="0" fontAlgn="base" latinLnBrk="0" hangingPunct="0">
                <a:lnSpc>
                  <a:spcPts val="1825"/>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Bajos niveles de desarrollo social.</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Reducción del capital social.</a:t>
              </a:r>
            </a:p>
            <a:p>
              <a:pPr marL="0" marR="0" lvl="0" indent="0" algn="l"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Altos índices de problemáticas de salud pública.</a:t>
              </a:r>
            </a:p>
          </p:txBody>
        </p:sp>
        <p:grpSp>
          <p:nvGrpSpPr>
            <p:cNvPr id="22534" name="Grupo 3">
              <a:extLst>
                <a:ext uri="{FF2B5EF4-FFF2-40B4-BE49-F238E27FC236}">
                  <a16:creationId xmlns:a16="http://schemas.microsoft.com/office/drawing/2014/main" id="{2937B43B-CD2C-475F-971B-4D05E4658E5C}"/>
                </a:ext>
              </a:extLst>
            </p:cNvPr>
            <p:cNvGrpSpPr>
              <a:grpSpLocks/>
            </p:cNvGrpSpPr>
            <p:nvPr/>
          </p:nvGrpSpPr>
          <p:grpSpPr bwMode="auto">
            <a:xfrm>
              <a:off x="6660897" y="1323975"/>
              <a:ext cx="5170805" cy="4924425"/>
              <a:chOff x="6660897" y="1207300"/>
              <a:chExt cx="5170805" cy="4924425"/>
            </a:xfrm>
          </p:grpSpPr>
          <p:sp>
            <p:nvSpPr>
              <p:cNvPr id="22535" name="object 4">
                <a:extLst>
                  <a:ext uri="{FF2B5EF4-FFF2-40B4-BE49-F238E27FC236}">
                    <a16:creationId xmlns:a16="http://schemas.microsoft.com/office/drawing/2014/main" id="{4CC24C16-AAA8-4DD8-BFBA-CD49A116A74E}"/>
                  </a:ext>
                </a:extLst>
              </p:cNvPr>
              <p:cNvSpPr>
                <a:spLocks/>
              </p:cNvSpPr>
              <p:nvPr/>
            </p:nvSpPr>
            <p:spPr bwMode="auto">
              <a:xfrm>
                <a:off x="6660897" y="1207300"/>
                <a:ext cx="5170805" cy="4924425"/>
              </a:xfrm>
              <a:custGeom>
                <a:avLst/>
                <a:gdLst>
                  <a:gd name="T0" fmla="*/ 5170488 w 5170805"/>
                  <a:gd name="T1" fmla="*/ 0 h 4924425"/>
                  <a:gd name="T2" fmla="*/ 0 w 5170805"/>
                  <a:gd name="T3" fmla="*/ 0 h 4924425"/>
                  <a:gd name="T4" fmla="*/ 0 w 5170805"/>
                  <a:gd name="T5" fmla="*/ 4924424 h 4924425"/>
                  <a:gd name="T6" fmla="*/ 5170488 w 5170805"/>
                  <a:gd name="T7" fmla="*/ 4924424 h 4924425"/>
                  <a:gd name="T8" fmla="*/ 5170488 w 5170805"/>
                  <a:gd name="T9" fmla="*/ 0 h 4924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0805" h="4924425">
                    <a:moveTo>
                      <a:pt x="5170488" y="0"/>
                    </a:moveTo>
                    <a:lnTo>
                      <a:pt x="0" y="0"/>
                    </a:lnTo>
                    <a:lnTo>
                      <a:pt x="0" y="4924424"/>
                    </a:lnTo>
                    <a:lnTo>
                      <a:pt x="5170488" y="4924424"/>
                    </a:lnTo>
                    <a:lnTo>
                      <a:pt x="5170488" y="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536" name="object 5">
                <a:extLst>
                  <a:ext uri="{FF2B5EF4-FFF2-40B4-BE49-F238E27FC236}">
                    <a16:creationId xmlns:a16="http://schemas.microsoft.com/office/drawing/2014/main" id="{3F09C312-0686-4406-B88A-2D6308445F1E}"/>
                  </a:ext>
                </a:extLst>
              </p:cNvPr>
              <p:cNvSpPr txBox="1">
                <a:spLocks noChangeArrowheads="1"/>
              </p:cNvSpPr>
              <p:nvPr/>
            </p:nvSpPr>
            <p:spPr bwMode="auto">
              <a:xfrm>
                <a:off x="6795138" y="1228071"/>
                <a:ext cx="5014179" cy="137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100"/>
                  </a:spcBef>
                  <a:spcAft>
                    <a:spcPct val="0"/>
                  </a:spcAft>
                  <a:buClrTx/>
                  <a:buSzTx/>
                  <a:buFontTx/>
                  <a:buNone/>
                  <a:tabLst/>
                  <a:defRPr/>
                </a:pPr>
                <a:r>
                  <a:rPr kumimoji="0" lang="es-CO" altLang="es-CO" sz="2200" b="1" i="0" u="none" strike="noStrike" kern="1200" cap="none" spc="0" normalizeH="0" baseline="0" noProof="0">
                    <a:ln>
                      <a:noFill/>
                    </a:ln>
                    <a:solidFill>
                      <a:srgbClr val="2F3624"/>
                    </a:solidFill>
                    <a:effectLst/>
                    <a:uLnTx/>
                    <a:uFillTx/>
                    <a:latin typeface="Calibri" panose="020F0502020204030204" pitchFamily="34" charset="0"/>
                    <a:ea typeface="+mn-ea"/>
                    <a:cs typeface="Calibri" panose="020F0502020204030204" pitchFamily="34" charset="0"/>
                  </a:rPr>
                  <a:t>En las Familias</a:t>
                </a:r>
                <a:endParaRPr kumimoji="0" lang="es-CO" altLang="es-CO" sz="2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ts val="1913"/>
                  </a:lnSpc>
                  <a:spcBef>
                    <a:spcPts val="225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Sentimientos de culpa, vergüenza.</a:t>
                </a:r>
              </a:p>
              <a:p>
                <a:pPr marL="0" marR="0" lvl="0" indent="0" algn="l" defTabSz="914400" rtl="0" eaLnBrk="0" fontAlgn="base" latinLnBrk="0" hangingPunct="0">
                  <a:lnSpc>
                    <a:spcPts val="1900"/>
                  </a:lnSpc>
                  <a:spcBef>
                    <a:spcPts val="63"/>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Afectación de las dinámicas familiares y de la  red de apoyo.</a:t>
                </a:r>
              </a:p>
            </p:txBody>
          </p:sp>
          <p:sp>
            <p:nvSpPr>
              <p:cNvPr id="7" name="object 6">
                <a:extLst>
                  <a:ext uri="{FF2B5EF4-FFF2-40B4-BE49-F238E27FC236}">
                    <a16:creationId xmlns:a16="http://schemas.microsoft.com/office/drawing/2014/main" id="{A4690F32-8B27-48D3-B27C-597BABCA73F3}"/>
                  </a:ext>
                </a:extLst>
              </p:cNvPr>
              <p:cNvSpPr txBox="1"/>
              <p:nvPr/>
            </p:nvSpPr>
            <p:spPr>
              <a:xfrm>
                <a:off x="6795138" y="2573420"/>
                <a:ext cx="2307227" cy="268431"/>
              </a:xfrm>
              <a:prstGeom prst="rect">
                <a:avLst/>
              </a:prstGeom>
            </p:spPr>
            <p:txBody>
              <a:bodyPr lIns="0" tIns="12700" rIns="0" bIns="0">
                <a:spAutoFit/>
              </a:bodyPr>
              <a:lstStyle/>
              <a:p>
                <a:pPr marL="298450" marR="0" lvl="0" indent="-285750" algn="l" defTabSz="914400" rtl="0" eaLnBrk="0" fontAlgn="base" latinLnBrk="0" hangingPunct="0">
                  <a:lnSpc>
                    <a:spcPct val="100000"/>
                  </a:lnSpc>
                  <a:spcBef>
                    <a:spcPts val="100"/>
                  </a:spcBef>
                  <a:spcAft>
                    <a:spcPct val="0"/>
                  </a:spcAft>
                  <a:buClrTx/>
                  <a:buSzTx/>
                  <a:buFont typeface="Wingdings"/>
                  <a:buChar char=""/>
                  <a:tabLst>
                    <a:tab pos="298450" algn="l"/>
                    <a:tab pos="2154555" algn="l"/>
                  </a:tabLst>
                  <a:defRPr/>
                </a:pPr>
                <a:r>
                  <a:rPr kumimoji="0" sz="1600" b="0" i="0" u="none" strike="noStrike" kern="1200" cap="none" spc="0" normalizeH="0" baseline="0" noProof="0">
                    <a:ln>
                      <a:noFill/>
                    </a:ln>
                    <a:solidFill>
                      <a:prstClr val="black"/>
                    </a:solidFill>
                    <a:effectLst/>
                    <a:uLnTx/>
                    <a:uFillTx/>
                    <a:latin typeface="Century Gothic"/>
                    <a:ea typeface="+mn-ea"/>
                    <a:cs typeface="Century Gothic"/>
                  </a:rPr>
                  <a:t>R</a:t>
                </a:r>
                <a:r>
                  <a:rPr kumimoji="0" sz="1600" b="0" i="0" u="none" strike="noStrike" kern="1200" cap="none" spc="-5" normalizeH="0" baseline="0" noProof="0">
                    <a:ln>
                      <a:noFill/>
                    </a:ln>
                    <a:solidFill>
                      <a:prstClr val="black"/>
                    </a:solidFill>
                    <a:effectLst/>
                    <a:uLnTx/>
                    <a:uFillTx/>
                    <a:latin typeface="Century Gothic"/>
                    <a:ea typeface="+mn-ea"/>
                    <a:cs typeface="Century Gothic"/>
                  </a:rPr>
                  <a:t>e</a:t>
                </a:r>
                <a:r>
                  <a:rPr kumimoji="0" sz="1600" b="0" i="0" u="none" strike="noStrike" kern="1200" cap="none" spc="0" normalizeH="0" baseline="0" noProof="0">
                    <a:ln>
                      <a:noFill/>
                    </a:ln>
                    <a:solidFill>
                      <a:prstClr val="black"/>
                    </a:solidFill>
                    <a:effectLst/>
                    <a:uLnTx/>
                    <a:uFillTx/>
                    <a:latin typeface="Century Gothic"/>
                    <a:ea typeface="+mn-ea"/>
                    <a:cs typeface="Century Gothic"/>
                  </a:rPr>
                  <a:t>v</a:t>
                </a:r>
                <a:r>
                  <a:rPr kumimoji="0" sz="1600" b="0" i="0" u="none" strike="noStrike" kern="1200" cap="none" spc="5" normalizeH="0" baseline="0" noProof="0">
                    <a:ln>
                      <a:noFill/>
                    </a:ln>
                    <a:solidFill>
                      <a:prstClr val="black"/>
                    </a:solidFill>
                    <a:effectLst/>
                    <a:uLnTx/>
                    <a:uFillTx/>
                    <a:latin typeface="Century Gothic"/>
                    <a:ea typeface="+mn-ea"/>
                    <a:cs typeface="Century Gothic"/>
                  </a:rPr>
                  <a:t>i</a:t>
                </a:r>
                <a:r>
                  <a:rPr kumimoji="0" sz="1600" b="0" i="0" u="none" strike="noStrike" kern="1200" cap="none" spc="0" normalizeH="0" baseline="0" noProof="0">
                    <a:ln>
                      <a:noFill/>
                    </a:ln>
                    <a:solidFill>
                      <a:prstClr val="black"/>
                    </a:solidFill>
                    <a:effectLst/>
                    <a:uLnTx/>
                    <a:uFillTx/>
                    <a:latin typeface="Century Gothic"/>
                    <a:ea typeface="+mn-ea"/>
                    <a:cs typeface="Century Gothic"/>
                  </a:rPr>
                  <a:t>c</a:t>
                </a:r>
                <a:r>
                  <a:rPr kumimoji="0" sz="1600" b="0" i="0" u="none" strike="noStrike" kern="1200" cap="none" spc="-10" normalizeH="0" baseline="0" noProof="0">
                    <a:ln>
                      <a:noFill/>
                    </a:ln>
                    <a:solidFill>
                      <a:prstClr val="black"/>
                    </a:solidFill>
                    <a:effectLst/>
                    <a:uLnTx/>
                    <a:uFillTx/>
                    <a:latin typeface="Century Gothic"/>
                    <a:ea typeface="+mn-ea"/>
                    <a:cs typeface="Century Gothic"/>
                  </a:rPr>
                  <a:t>t</a:t>
                </a:r>
                <a:r>
                  <a:rPr kumimoji="0" sz="1600" b="0" i="0" u="none" strike="noStrike" kern="1200" cap="none" spc="5" normalizeH="0" baseline="0" noProof="0">
                    <a:ln>
                      <a:noFill/>
                    </a:ln>
                    <a:solidFill>
                      <a:prstClr val="black"/>
                    </a:solidFill>
                    <a:effectLst/>
                    <a:uLnTx/>
                    <a:uFillTx/>
                    <a:latin typeface="Century Gothic"/>
                    <a:ea typeface="+mn-ea"/>
                    <a:cs typeface="Century Gothic"/>
                  </a:rPr>
                  <a:t>i</a:t>
                </a:r>
                <a:r>
                  <a:rPr kumimoji="0" sz="1600" b="0" i="0" u="none" strike="noStrike" kern="1200" cap="none" spc="-5" normalizeH="0" baseline="0" noProof="0">
                    <a:ln>
                      <a:noFill/>
                    </a:ln>
                    <a:solidFill>
                      <a:prstClr val="black"/>
                    </a:solidFill>
                    <a:effectLst/>
                    <a:uLnTx/>
                    <a:uFillTx/>
                    <a:latin typeface="Century Gothic"/>
                    <a:ea typeface="+mn-ea"/>
                    <a:cs typeface="Century Gothic"/>
                  </a:rPr>
                  <a:t>m</a:t>
                </a:r>
                <a:r>
                  <a:rPr kumimoji="0" sz="1600" b="0" i="0" u="none" strike="noStrike" kern="1200" cap="none" spc="5" normalizeH="0" baseline="0" noProof="0">
                    <a:ln>
                      <a:noFill/>
                    </a:ln>
                    <a:solidFill>
                      <a:prstClr val="black"/>
                    </a:solidFill>
                    <a:effectLst/>
                    <a:uLnTx/>
                    <a:uFillTx/>
                    <a:latin typeface="Century Gothic"/>
                    <a:ea typeface="+mn-ea"/>
                    <a:cs typeface="Century Gothic"/>
                  </a:rPr>
                  <a:t>i</a:t>
                </a:r>
                <a:r>
                  <a:rPr kumimoji="0" sz="1600" b="0" i="0" u="none" strike="noStrike" kern="1200" cap="none" spc="-10" normalizeH="0" baseline="0" noProof="0">
                    <a:ln>
                      <a:noFill/>
                    </a:ln>
                    <a:solidFill>
                      <a:prstClr val="black"/>
                    </a:solidFill>
                    <a:effectLst/>
                    <a:uLnTx/>
                    <a:uFillTx/>
                    <a:latin typeface="Century Gothic"/>
                    <a:ea typeface="+mn-ea"/>
                    <a:cs typeface="Century Gothic"/>
                  </a:rPr>
                  <a:t>za</a:t>
                </a:r>
                <a:r>
                  <a:rPr kumimoji="0" sz="1600" b="0" i="0" u="none" strike="noStrike" kern="1200" cap="none" spc="0" normalizeH="0" baseline="0" noProof="0">
                    <a:ln>
                      <a:noFill/>
                    </a:ln>
                    <a:solidFill>
                      <a:prstClr val="black"/>
                    </a:solidFill>
                    <a:effectLst/>
                    <a:uLnTx/>
                    <a:uFillTx/>
                    <a:latin typeface="Century Gothic"/>
                    <a:ea typeface="+mn-ea"/>
                    <a:cs typeface="Century Gothic"/>
                  </a:rPr>
                  <a:t>c</a:t>
                </a:r>
                <a:r>
                  <a:rPr kumimoji="0" sz="1600" b="0" i="0" u="none" strike="noStrike" kern="1200" cap="none" spc="5" normalizeH="0" baseline="0" noProof="0">
                    <a:ln>
                      <a:noFill/>
                    </a:ln>
                    <a:solidFill>
                      <a:prstClr val="black"/>
                    </a:solidFill>
                    <a:effectLst/>
                    <a:uLnTx/>
                    <a:uFillTx/>
                    <a:latin typeface="Century Gothic"/>
                    <a:ea typeface="+mn-ea"/>
                    <a:cs typeface="Century Gothic"/>
                  </a:rPr>
                  <a:t>i</a:t>
                </a:r>
                <a:r>
                  <a:rPr kumimoji="0" sz="1600" b="0" i="0" u="none" strike="noStrike" kern="1200" cap="none" spc="0" normalizeH="0" baseline="0" noProof="0">
                    <a:ln>
                      <a:noFill/>
                    </a:ln>
                    <a:solidFill>
                      <a:prstClr val="black"/>
                    </a:solidFill>
                    <a:effectLst/>
                    <a:uLnTx/>
                    <a:uFillTx/>
                    <a:latin typeface="Century Gothic"/>
                    <a:ea typeface="+mn-ea"/>
                    <a:cs typeface="Century Gothic"/>
                  </a:rPr>
                  <a:t>ón	a</a:t>
                </a:r>
              </a:p>
            </p:txBody>
          </p:sp>
          <p:sp>
            <p:nvSpPr>
              <p:cNvPr id="8" name="object 7">
                <a:extLst>
                  <a:ext uri="{FF2B5EF4-FFF2-40B4-BE49-F238E27FC236}">
                    <a16:creationId xmlns:a16="http://schemas.microsoft.com/office/drawing/2014/main" id="{AD0B83EF-682D-40B1-9F5D-130C2606C7E3}"/>
                  </a:ext>
                </a:extLst>
              </p:cNvPr>
              <p:cNvSpPr txBox="1"/>
              <p:nvPr/>
            </p:nvSpPr>
            <p:spPr>
              <a:xfrm>
                <a:off x="7081343" y="2813090"/>
                <a:ext cx="1974652" cy="270029"/>
              </a:xfrm>
              <a:prstGeom prst="rect">
                <a:avLst/>
              </a:prstGeom>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1567180" algn="l"/>
                  </a:tabLst>
                  <a:defRPr/>
                </a:pPr>
                <a:r>
                  <a:rPr kumimoji="0" sz="1600" b="0" i="0" u="none" strike="noStrike" kern="1200" cap="none" spc="-10" normalizeH="0" baseline="0" noProof="0">
                    <a:ln>
                      <a:noFill/>
                    </a:ln>
                    <a:solidFill>
                      <a:prstClr val="black"/>
                    </a:solidFill>
                    <a:effectLst/>
                    <a:uLnTx/>
                    <a:uFillTx/>
                    <a:latin typeface="Century Gothic"/>
                    <a:ea typeface="+mn-ea"/>
                    <a:cs typeface="Century Gothic"/>
                  </a:rPr>
                  <a:t>a</a:t>
                </a:r>
                <a:r>
                  <a:rPr kumimoji="0" sz="1600" b="0" i="0" u="none" strike="noStrike" kern="1200" cap="none" spc="0" normalizeH="0" baseline="0" noProof="0">
                    <a:ln>
                      <a:noFill/>
                    </a:ln>
                    <a:solidFill>
                      <a:prstClr val="black"/>
                    </a:solidFill>
                    <a:effectLst/>
                    <a:uLnTx/>
                    <a:uFillTx/>
                    <a:latin typeface="Century Gothic"/>
                    <a:ea typeface="+mn-ea"/>
                    <a:cs typeface="Century Gothic"/>
                  </a:rPr>
                  <a:t>dol</a:t>
                </a:r>
                <a:r>
                  <a:rPr kumimoji="0" sz="1600" b="0" i="0" u="none" strike="noStrike" kern="1200" cap="none" spc="-5" normalizeH="0" baseline="0" noProof="0">
                    <a:ln>
                      <a:noFill/>
                    </a:ln>
                    <a:solidFill>
                      <a:prstClr val="black"/>
                    </a:solidFill>
                    <a:effectLst/>
                    <a:uLnTx/>
                    <a:uFillTx/>
                    <a:latin typeface="Century Gothic"/>
                    <a:ea typeface="+mn-ea"/>
                    <a:cs typeface="Century Gothic"/>
                  </a:rPr>
                  <a:t>e</a:t>
                </a:r>
                <a:r>
                  <a:rPr kumimoji="0" sz="1600" b="0" i="0" u="none" strike="noStrike" kern="1200" cap="none" spc="0" normalizeH="0" baseline="0" noProof="0">
                    <a:ln>
                      <a:noFill/>
                    </a:ln>
                    <a:solidFill>
                      <a:prstClr val="black"/>
                    </a:solidFill>
                    <a:effectLst/>
                    <a:uLnTx/>
                    <a:uFillTx/>
                    <a:latin typeface="Century Gothic"/>
                    <a:ea typeface="+mn-ea"/>
                    <a:cs typeface="Century Gothic"/>
                  </a:rPr>
                  <a:t>sc</a:t>
                </a:r>
                <a:r>
                  <a:rPr kumimoji="0" sz="1600" b="0" i="0" u="none" strike="noStrike" kern="1200" cap="none" spc="-5" normalizeH="0" baseline="0" noProof="0">
                    <a:ln>
                      <a:noFill/>
                    </a:ln>
                    <a:solidFill>
                      <a:prstClr val="black"/>
                    </a:solidFill>
                    <a:effectLst/>
                    <a:uLnTx/>
                    <a:uFillTx/>
                    <a:latin typeface="Century Gothic"/>
                    <a:ea typeface="+mn-ea"/>
                    <a:cs typeface="Century Gothic"/>
                  </a:rPr>
                  <a:t>en</a:t>
                </a:r>
                <a:r>
                  <a:rPr kumimoji="0" sz="1600" b="0" i="0" u="none" strike="noStrike" kern="1200" cap="none" spc="-10" normalizeH="0" baseline="0" noProof="0">
                    <a:ln>
                      <a:noFill/>
                    </a:ln>
                    <a:solidFill>
                      <a:prstClr val="black"/>
                    </a:solidFill>
                    <a:effectLst/>
                    <a:uLnTx/>
                    <a:uFillTx/>
                    <a:latin typeface="Century Gothic"/>
                    <a:ea typeface="+mn-ea"/>
                    <a:cs typeface="Century Gothic"/>
                  </a:rPr>
                  <a:t>t</a:t>
                </a:r>
                <a:r>
                  <a:rPr kumimoji="0" sz="1600" b="0" i="0" u="none" strike="noStrike" kern="1200" cap="none" spc="-5" normalizeH="0" baseline="0" noProof="0">
                    <a:ln>
                      <a:noFill/>
                    </a:ln>
                    <a:solidFill>
                      <a:prstClr val="black"/>
                    </a:solidFill>
                    <a:effectLst/>
                    <a:uLnTx/>
                    <a:uFillTx/>
                    <a:latin typeface="Century Gothic"/>
                    <a:ea typeface="+mn-ea"/>
                    <a:cs typeface="Century Gothic"/>
                  </a:rPr>
                  <a:t>e</a:t>
                </a:r>
                <a:r>
                  <a:rPr kumimoji="0" sz="1600" b="0" i="0" u="none" strike="noStrike" kern="1200" cap="none" spc="0" normalizeH="0" baseline="0" noProof="0">
                    <a:ln>
                      <a:noFill/>
                    </a:ln>
                    <a:solidFill>
                      <a:prstClr val="black"/>
                    </a:solidFill>
                    <a:effectLst/>
                    <a:uLnTx/>
                    <a:uFillTx/>
                    <a:latin typeface="Century Gothic"/>
                    <a:ea typeface="+mn-ea"/>
                    <a:cs typeface="Century Gothic"/>
                  </a:rPr>
                  <a:t>s	</a:t>
                </a:r>
                <a:r>
                  <a:rPr kumimoji="0" sz="1600" b="0" i="0" u="none" strike="noStrike" kern="1200" cap="none" spc="-5" normalizeH="0" baseline="0" noProof="0">
                    <a:ln>
                      <a:noFill/>
                    </a:ln>
                    <a:solidFill>
                      <a:prstClr val="black"/>
                    </a:solidFill>
                    <a:effectLst/>
                    <a:uLnTx/>
                    <a:uFillTx/>
                    <a:latin typeface="Century Gothic"/>
                    <a:ea typeface="+mn-ea"/>
                    <a:cs typeface="Century Gothic"/>
                  </a:rPr>
                  <a:t>q</a:t>
                </a:r>
                <a:r>
                  <a:rPr kumimoji="0" sz="1600" b="0" i="0" u="none" strike="noStrike" kern="1200" cap="none" spc="0" normalizeH="0" baseline="0" noProof="0">
                    <a:ln>
                      <a:noFill/>
                    </a:ln>
                    <a:solidFill>
                      <a:prstClr val="black"/>
                    </a:solidFill>
                    <a:effectLst/>
                    <a:uLnTx/>
                    <a:uFillTx/>
                    <a:latin typeface="Century Gothic"/>
                    <a:ea typeface="+mn-ea"/>
                    <a:cs typeface="Century Gothic"/>
                  </a:rPr>
                  <a:t>ue</a:t>
                </a:r>
              </a:p>
            </p:txBody>
          </p:sp>
          <p:sp>
            <p:nvSpPr>
              <p:cNvPr id="22539" name="object 8">
                <a:extLst>
                  <a:ext uri="{FF2B5EF4-FFF2-40B4-BE49-F238E27FC236}">
                    <a16:creationId xmlns:a16="http://schemas.microsoft.com/office/drawing/2014/main" id="{63E38C76-C952-43D9-92C5-0DFB86A2B72E}"/>
                  </a:ext>
                </a:extLst>
              </p:cNvPr>
              <p:cNvSpPr txBox="1">
                <a:spLocks noChangeArrowheads="1"/>
              </p:cNvSpPr>
              <p:nvPr/>
            </p:nvSpPr>
            <p:spPr bwMode="auto">
              <a:xfrm>
                <a:off x="9254260" y="2573420"/>
                <a:ext cx="2553459" cy="50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860" rIns="0" bIns="0">
                <a:spAutoFit/>
              </a:bodyPr>
              <a:lstStyle>
                <a:lvl1pPr marL="12700" indent="139700">
                  <a:lnSpc>
                    <a:spcPct val="90000"/>
                  </a:lnSpc>
                  <a:spcBef>
                    <a:spcPts val="1000"/>
                  </a:spcBef>
                  <a:buFont typeface="Arial" panose="020B0604020202020204" pitchFamily="34" charset="0"/>
                  <a:buChar char="•"/>
                  <a:tabLst>
                    <a:tab pos="622300" algn="l"/>
                    <a:tab pos="727075" algn="l"/>
                    <a:tab pos="1239838" algn="l"/>
                    <a:tab pos="1603375" algn="l"/>
                    <a:tab pos="2266950" algn="l"/>
                    <a:tab pos="2428875"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622300" algn="l"/>
                    <a:tab pos="727075" algn="l"/>
                    <a:tab pos="1239838" algn="l"/>
                    <a:tab pos="1603375" algn="l"/>
                    <a:tab pos="2266950" algn="l"/>
                    <a:tab pos="2428875"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622300" algn="l"/>
                    <a:tab pos="727075" algn="l"/>
                    <a:tab pos="1239838" algn="l"/>
                    <a:tab pos="1603375" algn="l"/>
                    <a:tab pos="2266950" algn="l"/>
                    <a:tab pos="2428875"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622300" algn="l"/>
                    <a:tab pos="727075" algn="l"/>
                    <a:tab pos="1239838" algn="l"/>
                    <a:tab pos="1603375" algn="l"/>
                    <a:tab pos="2266950" algn="l"/>
                    <a:tab pos="2428875"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622300" algn="l"/>
                    <a:tab pos="727075" algn="l"/>
                    <a:tab pos="1239838" algn="l"/>
                    <a:tab pos="1603375" algn="l"/>
                    <a:tab pos="2266950" algn="l"/>
                    <a:tab pos="2428875"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622300" algn="l"/>
                    <a:tab pos="727075" algn="l"/>
                    <a:tab pos="1239838" algn="l"/>
                    <a:tab pos="1603375" algn="l"/>
                    <a:tab pos="2266950" algn="l"/>
                    <a:tab pos="2428875"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622300" algn="l"/>
                    <a:tab pos="727075" algn="l"/>
                    <a:tab pos="1239838" algn="l"/>
                    <a:tab pos="1603375" algn="l"/>
                    <a:tab pos="2266950" algn="l"/>
                    <a:tab pos="2428875"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622300" algn="l"/>
                    <a:tab pos="727075" algn="l"/>
                    <a:tab pos="1239838" algn="l"/>
                    <a:tab pos="1603375" algn="l"/>
                    <a:tab pos="2266950" algn="l"/>
                    <a:tab pos="2428875"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622300" algn="l"/>
                    <a:tab pos="727075" algn="l"/>
                    <a:tab pos="1239838" algn="l"/>
                    <a:tab pos="1603375" algn="l"/>
                    <a:tab pos="2266950" algn="l"/>
                    <a:tab pos="2428875" algn="l"/>
                  </a:tabLst>
                  <a:defRPr>
                    <a:solidFill>
                      <a:schemeClr val="tx1"/>
                    </a:solidFill>
                    <a:latin typeface="Calibri" panose="020F0502020204030204" pitchFamily="34" charset="0"/>
                  </a:defRPr>
                </a:lvl9pPr>
              </a:lstStyle>
              <a:p>
                <a:pPr marL="12700" marR="0" lvl="0" indent="139700" algn="l" defTabSz="914400" rtl="0" eaLnBrk="0" fontAlgn="base" latinLnBrk="0" hangingPunct="0">
                  <a:lnSpc>
                    <a:spcPts val="1900"/>
                  </a:lnSpc>
                  <a:spcBef>
                    <a:spcPts val="175"/>
                  </a:spcBef>
                  <a:spcAft>
                    <a:spcPct val="0"/>
                  </a:spcAft>
                  <a:buClrTx/>
                  <a:buSzTx/>
                  <a:buFontTx/>
                  <a:buNone/>
                  <a:tabLst>
                    <a:tab pos="622300" algn="l"/>
                    <a:tab pos="727075" algn="l"/>
                    <a:tab pos="1239838" algn="l"/>
                    <a:tab pos="1603375" algn="l"/>
                    <a:tab pos="2266950" algn="l"/>
                    <a:tab pos="2428875" algn="l"/>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los		niños,	niñas		y  han	sido	víctimas	de</a:t>
                </a:r>
              </a:p>
            </p:txBody>
          </p:sp>
          <p:sp>
            <p:nvSpPr>
              <p:cNvPr id="22540" name="object 9">
                <a:extLst>
                  <a:ext uri="{FF2B5EF4-FFF2-40B4-BE49-F238E27FC236}">
                    <a16:creationId xmlns:a16="http://schemas.microsoft.com/office/drawing/2014/main" id="{7812EC83-0F55-4EDB-A914-C97098AC83B8}"/>
                  </a:ext>
                </a:extLst>
              </p:cNvPr>
              <p:cNvSpPr txBox="1">
                <a:spLocks noChangeArrowheads="1"/>
              </p:cNvSpPr>
              <p:nvPr/>
            </p:nvSpPr>
            <p:spPr bwMode="auto">
              <a:xfrm>
                <a:off x="6795138" y="3070337"/>
                <a:ext cx="5012581" cy="270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2984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98450" marR="0" lvl="0" indent="0" algn="just" defTabSz="914400" rtl="0" eaLnBrk="0" fontAlgn="base" latinLnBrk="0" hangingPunct="0">
                  <a:lnSpc>
                    <a:spcPts val="1913"/>
                  </a:lnSpc>
                  <a:spcBef>
                    <a:spcPts val="100"/>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violencia sexual.</a:t>
                </a:r>
              </a:p>
              <a:p>
                <a:pPr marL="298450" marR="0" lvl="0" indent="0" algn="just"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Responsabilizar a las víctimas por los hechos.</a:t>
                </a:r>
              </a:p>
              <a:p>
                <a:pPr marL="298450" marR="0" lvl="0" indent="0" algn="just" defTabSz="914400" rtl="0" eaLnBrk="0" fontAlgn="base" latinLnBrk="0" hangingPunct="0">
                  <a:lnSpc>
                    <a:spcPts val="1900"/>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Reducción de los espacios de bienestar.</a:t>
                </a:r>
              </a:p>
              <a:p>
                <a:pPr marL="298450" marR="0" lvl="0" indent="0" algn="just" defTabSz="914400" rtl="0" eaLnBrk="0" fontAlgn="base" latinLnBrk="0" hangingPunct="0">
                  <a:lnSpc>
                    <a:spcPts val="1900"/>
                  </a:lnSpc>
                  <a:spcBef>
                    <a:spcPts val="63"/>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Modificación de prácticas cotidianas para  reducir el riesgo.</a:t>
                </a:r>
              </a:p>
              <a:p>
                <a:pPr marL="298450" marR="0" lvl="0" indent="0" algn="just" defTabSz="914400" rtl="0" eaLnBrk="0" fontAlgn="base" latinLnBrk="0" hangingPunct="0">
                  <a:lnSpc>
                    <a:spcPts val="1900"/>
                  </a:lnSpc>
                  <a:spcBef>
                    <a:spcPts val="113"/>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Trastornos por somatización (dolor abdominal  recurrente, cefaleas crónicas no evolutivas y  otros).</a:t>
                </a:r>
              </a:p>
              <a:p>
                <a:pPr marL="298450" marR="0" lvl="0" indent="0" algn="just" defTabSz="914400" rtl="0" eaLnBrk="0" fontAlgn="base" latinLnBrk="0" hangingPunct="0">
                  <a:lnSpc>
                    <a:spcPts val="18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Alteraciones en la salud mental y emocional.</a:t>
                </a:r>
              </a:p>
              <a:p>
                <a:pPr marL="298450" marR="0" lvl="0" indent="0" algn="just" defTabSz="914400" rtl="0" eaLnBrk="0" fontAlgn="base" latinLnBrk="0" hangingPunct="0">
                  <a:lnSpc>
                    <a:spcPts val="1913"/>
                  </a:lnSpc>
                  <a:spcBef>
                    <a:spcPct val="0"/>
                  </a:spcBef>
                  <a:spcAft>
                    <a:spcPct val="0"/>
                  </a:spcAft>
                  <a:buClrTx/>
                  <a:buSzTx/>
                  <a:buFont typeface="Wingdings" panose="05000000000000000000" pitchFamily="2" charset="2"/>
                  <a:buChar char=""/>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Inequidad y desigualdad de género al interior</a:t>
                </a:r>
              </a:p>
              <a:p>
                <a:pPr marL="29845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 la familia</a:t>
                </a:r>
              </a:p>
            </p:txBody>
          </p:sp>
        </p:grpSp>
      </p:grpSp>
      <p:sp>
        <p:nvSpPr>
          <p:cNvPr id="22531" name="CuadroTexto 11">
            <a:extLst>
              <a:ext uri="{FF2B5EF4-FFF2-40B4-BE49-F238E27FC236}">
                <a16:creationId xmlns:a16="http://schemas.microsoft.com/office/drawing/2014/main" id="{FA3C3D11-7FA3-43E3-9890-22C11A9F11D3}"/>
              </a:ext>
            </a:extLst>
          </p:cNvPr>
          <p:cNvSpPr txBox="1">
            <a:spLocks noChangeArrowheads="1"/>
          </p:cNvSpPr>
          <p:nvPr/>
        </p:nvSpPr>
        <p:spPr bwMode="auto">
          <a:xfrm>
            <a:off x="4191000" y="269875"/>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Afectaciones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16D6C64-EB15-4C73-942D-74BD2535F731}"/>
              </a:ext>
            </a:extLst>
          </p:cNvPr>
          <p:cNvSpPr/>
          <p:nvPr/>
        </p:nvSpPr>
        <p:spPr>
          <a:xfrm>
            <a:off x="5627072" y="1484418"/>
            <a:ext cx="5519894" cy="3970318"/>
          </a:xfrm>
          <a:prstGeom prst="rect">
            <a:avLst/>
          </a:prstGeom>
        </p:spPr>
        <p:txBody>
          <a:bodyPr wrap="square">
            <a:spAutoFit/>
          </a:bodyPr>
          <a:lstStyle/>
          <a:p>
            <a:r>
              <a:rPr lang="es-CO" kern="0">
                <a:solidFill>
                  <a:schemeClr val="tx1">
                    <a:lumMod val="65000"/>
                    <a:lumOff val="35000"/>
                  </a:schemeClr>
                </a:solidFill>
              </a:rPr>
              <a:t>Establecimiento público descentralizado creado por la Ley 75 de 1968, reorganizado conforme a lo dispuesto por la Ley 7 de 1979 y en el Decreto 1084 de 2015</a:t>
            </a:r>
          </a:p>
          <a:p>
            <a:endParaRPr lang="es-CO" kern="0">
              <a:solidFill>
                <a:schemeClr val="tx1">
                  <a:lumMod val="65000"/>
                  <a:lumOff val="35000"/>
                </a:schemeClr>
              </a:solidFill>
            </a:endParaRPr>
          </a:p>
          <a:p>
            <a:pPr algn="l"/>
            <a:r>
              <a:rPr lang="es-CO" b="0" i="0">
                <a:solidFill>
                  <a:srgbClr val="006229"/>
                </a:solidFill>
                <a:effectLst/>
                <a:latin typeface="Montserrat"/>
              </a:rPr>
              <a:t>Misión:</a:t>
            </a:r>
          </a:p>
          <a:p>
            <a:pPr algn="l">
              <a:buFont typeface="Arial" panose="020B0604020202020204" pitchFamily="34" charset="0"/>
              <a:buChar char="•"/>
            </a:pPr>
            <a:r>
              <a:rPr lang="es-CO" b="0" i="0">
                <a:solidFill>
                  <a:srgbClr val="6B6B6B"/>
                </a:solidFill>
                <a:effectLst/>
                <a:latin typeface="Montserrat"/>
              </a:rPr>
              <a:t>Promover el desarrollo y la protección integral de los niños, niñas y adolescentes, fortaleciendo las capacidades de las familias como entornos protectores y principales agentes de transformación social.</a:t>
            </a:r>
          </a:p>
          <a:p>
            <a:endParaRPr lang="es-CO" kern="0">
              <a:solidFill>
                <a:schemeClr val="tx1">
                  <a:lumMod val="65000"/>
                  <a:lumOff val="35000"/>
                </a:schemeClr>
              </a:solidFill>
            </a:endParaRPr>
          </a:p>
          <a:p>
            <a:pPr algn="l"/>
            <a:r>
              <a:rPr lang="es-CO" b="0" i="0">
                <a:solidFill>
                  <a:srgbClr val="006229"/>
                </a:solidFill>
                <a:effectLst/>
                <a:latin typeface="Montserrat"/>
              </a:rPr>
              <a:t>Visión</a:t>
            </a:r>
          </a:p>
          <a:p>
            <a:pPr algn="l">
              <a:buFont typeface="Arial" panose="020B0604020202020204" pitchFamily="34" charset="0"/>
              <a:buChar char="•"/>
            </a:pPr>
            <a:r>
              <a:rPr lang="es-CO" b="0" i="0">
                <a:solidFill>
                  <a:srgbClr val="6B6B6B"/>
                </a:solidFill>
                <a:effectLst/>
                <a:latin typeface="Montserrat"/>
              </a:rPr>
              <a:t>Lideraremos la construcción de un país en el que los niños, niñas y adolescentes se desarrollen en condiciones de equidad y libres de violencias</a:t>
            </a:r>
          </a:p>
        </p:txBody>
      </p:sp>
      <p:pic>
        <p:nvPicPr>
          <p:cNvPr id="10" name="Marcador de contenido 9">
            <a:extLst>
              <a:ext uri="{FF2B5EF4-FFF2-40B4-BE49-F238E27FC236}">
                <a16:creationId xmlns:a16="http://schemas.microsoft.com/office/drawing/2014/main" id="{468F14D0-7139-4049-9F26-39BFE734A58F}"/>
              </a:ext>
            </a:extLst>
          </p:cNvPr>
          <p:cNvPicPr>
            <a:picLocks noGrp="1"/>
          </p:cNvPicPr>
          <p:nvPr>
            <p:ph idx="1"/>
          </p:nvPr>
        </p:nvPicPr>
        <p:blipFill rotWithShape="1">
          <a:blip r:embed="rId2"/>
          <a:srcRect l="3498" t="3817" b="23812"/>
          <a:stretch/>
        </p:blipFill>
        <p:spPr bwMode="auto">
          <a:xfrm>
            <a:off x="862468" y="1517268"/>
            <a:ext cx="4151314" cy="4351338"/>
          </a:xfrm>
          <a:prstGeom prst="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5A8077D7-D975-4126-B062-82E722CC6E64}"/>
              </a:ext>
            </a:extLst>
          </p:cNvPr>
          <p:cNvSpPr txBox="1"/>
          <p:nvPr/>
        </p:nvSpPr>
        <p:spPr>
          <a:xfrm>
            <a:off x="2052084" y="620062"/>
            <a:ext cx="7232787" cy="461665"/>
          </a:xfrm>
          <a:prstGeom prst="rect">
            <a:avLst/>
          </a:prstGeom>
          <a:noFill/>
        </p:spPr>
        <p:txBody>
          <a:bodyPr wrap="square">
            <a:spAutoFit/>
          </a:bodyPr>
          <a:lstStyle/>
          <a:p>
            <a:pPr algn="l"/>
            <a:r>
              <a:rPr lang="es-CO" sz="2400" b="1" i="0">
                <a:solidFill>
                  <a:srgbClr val="555555"/>
                </a:solidFill>
                <a:effectLst/>
                <a:latin typeface="Montserrat"/>
              </a:rPr>
              <a:t>El Instituto Colombiano de Bienestar Familiar   -ICBF -</a:t>
            </a:r>
          </a:p>
        </p:txBody>
      </p:sp>
    </p:spTree>
    <p:extLst>
      <p:ext uri="{BB962C8B-B14F-4D97-AF65-F5344CB8AC3E}">
        <p14:creationId xmlns:p14="http://schemas.microsoft.com/office/powerpoint/2010/main" val="32403250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uadroTexto 1">
            <a:extLst>
              <a:ext uri="{FF2B5EF4-FFF2-40B4-BE49-F238E27FC236}">
                <a16:creationId xmlns:a16="http://schemas.microsoft.com/office/drawing/2014/main" id="{97532075-688F-4595-BB9D-77A414A19B04}"/>
              </a:ext>
            </a:extLst>
          </p:cNvPr>
          <p:cNvSpPr txBox="1">
            <a:spLocks noChangeArrowheads="1"/>
          </p:cNvSpPr>
          <p:nvPr/>
        </p:nvSpPr>
        <p:spPr bwMode="auto">
          <a:xfrm>
            <a:off x="2346325" y="382588"/>
            <a:ext cx="712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Actuaciones Administrativas</a:t>
            </a:r>
          </a:p>
        </p:txBody>
      </p:sp>
      <p:grpSp>
        <p:nvGrpSpPr>
          <p:cNvPr id="24579" name="Grupo 1">
            <a:extLst>
              <a:ext uri="{FF2B5EF4-FFF2-40B4-BE49-F238E27FC236}">
                <a16:creationId xmlns:a16="http://schemas.microsoft.com/office/drawing/2014/main" id="{0ADCC9A5-0F4E-48A1-AAE2-C14621F03003}"/>
              </a:ext>
            </a:extLst>
          </p:cNvPr>
          <p:cNvGrpSpPr>
            <a:grpSpLocks/>
          </p:cNvGrpSpPr>
          <p:nvPr/>
        </p:nvGrpSpPr>
        <p:grpSpPr bwMode="auto">
          <a:xfrm>
            <a:off x="542925" y="1031875"/>
            <a:ext cx="10561638" cy="5481638"/>
            <a:chOff x="782829" y="866382"/>
            <a:chExt cx="10561701" cy="5482100"/>
          </a:xfrm>
        </p:grpSpPr>
        <p:grpSp>
          <p:nvGrpSpPr>
            <p:cNvPr id="24580" name="object 3">
              <a:extLst>
                <a:ext uri="{FF2B5EF4-FFF2-40B4-BE49-F238E27FC236}">
                  <a16:creationId xmlns:a16="http://schemas.microsoft.com/office/drawing/2014/main" id="{47C56899-76AE-4F10-82BB-E37557BC50E6}"/>
                </a:ext>
              </a:extLst>
            </p:cNvPr>
            <p:cNvGrpSpPr>
              <a:grpSpLocks/>
            </p:cNvGrpSpPr>
            <p:nvPr/>
          </p:nvGrpSpPr>
          <p:grpSpPr bwMode="auto">
            <a:xfrm>
              <a:off x="782829" y="1011942"/>
              <a:ext cx="3125470" cy="5336540"/>
              <a:chOff x="782829" y="1011942"/>
              <a:chExt cx="3125470" cy="5336540"/>
            </a:xfrm>
          </p:grpSpPr>
          <p:sp>
            <p:nvSpPr>
              <p:cNvPr id="24592" name="object 4">
                <a:extLst>
                  <a:ext uri="{FF2B5EF4-FFF2-40B4-BE49-F238E27FC236}">
                    <a16:creationId xmlns:a16="http://schemas.microsoft.com/office/drawing/2014/main" id="{6226AF26-75A9-4802-9589-C9B1905E3B82}"/>
                  </a:ext>
                </a:extLst>
              </p:cNvPr>
              <p:cNvSpPr>
                <a:spLocks/>
              </p:cNvSpPr>
              <p:nvPr/>
            </p:nvSpPr>
            <p:spPr bwMode="auto">
              <a:xfrm>
                <a:off x="801879" y="1011942"/>
                <a:ext cx="3087370" cy="5279390"/>
              </a:xfrm>
              <a:custGeom>
                <a:avLst/>
                <a:gdLst>
                  <a:gd name="T0" fmla="*/ 0 w 3087370"/>
                  <a:gd name="T1" fmla="*/ 5278961 h 5279390"/>
                  <a:gd name="T2" fmla="*/ 3087368 w 3087370"/>
                  <a:gd name="T3" fmla="*/ 5278961 h 5279390"/>
                  <a:gd name="T4" fmla="*/ 3087368 w 3087370"/>
                  <a:gd name="T5" fmla="*/ 0 h 5279390"/>
                  <a:gd name="T6" fmla="*/ 0 w 3087370"/>
                  <a:gd name="T7" fmla="*/ 0 h 5279390"/>
                  <a:gd name="T8" fmla="*/ 0 w 3087370"/>
                  <a:gd name="T9" fmla="*/ 5278961 h 52793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7370" h="5279390">
                    <a:moveTo>
                      <a:pt x="0" y="5278961"/>
                    </a:moveTo>
                    <a:lnTo>
                      <a:pt x="3087368" y="5278961"/>
                    </a:lnTo>
                    <a:lnTo>
                      <a:pt x="3087368" y="0"/>
                    </a:lnTo>
                    <a:lnTo>
                      <a:pt x="0" y="0"/>
                    </a:lnTo>
                    <a:lnTo>
                      <a:pt x="0" y="5278961"/>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593" name="object 5">
                <a:extLst>
                  <a:ext uri="{FF2B5EF4-FFF2-40B4-BE49-F238E27FC236}">
                    <a16:creationId xmlns:a16="http://schemas.microsoft.com/office/drawing/2014/main" id="{A7741DC2-7741-4ED0-87D3-6CF435A48217}"/>
                  </a:ext>
                </a:extLst>
              </p:cNvPr>
              <p:cNvSpPr>
                <a:spLocks/>
              </p:cNvSpPr>
              <p:nvPr/>
            </p:nvSpPr>
            <p:spPr bwMode="auto">
              <a:xfrm>
                <a:off x="801879" y="6309953"/>
                <a:ext cx="3087370" cy="19050"/>
              </a:xfrm>
              <a:custGeom>
                <a:avLst/>
                <a:gdLst>
                  <a:gd name="T0" fmla="*/ 0 w 3087370"/>
                  <a:gd name="T1" fmla="*/ 0 h 19050"/>
                  <a:gd name="T2" fmla="*/ 3087368 w 3087370"/>
                  <a:gd name="T3" fmla="*/ 18882 h 19050"/>
                  <a:gd name="T4" fmla="*/ 0 60000 65536"/>
                  <a:gd name="T5" fmla="*/ 0 60000 65536"/>
                </a:gdLst>
                <a:ahLst/>
                <a:cxnLst>
                  <a:cxn ang="T4">
                    <a:pos x="T0" y="T1"/>
                  </a:cxn>
                  <a:cxn ang="T5">
                    <a:pos x="T2" y="T3"/>
                  </a:cxn>
                </a:cxnLst>
                <a:rect l="0" t="0" r="r" b="b"/>
                <a:pathLst>
                  <a:path w="3087370" h="19050">
                    <a:moveTo>
                      <a:pt x="0" y="0"/>
                    </a:moveTo>
                    <a:lnTo>
                      <a:pt x="3087368" y="18882"/>
                    </a:lnTo>
                  </a:path>
                </a:pathLst>
              </a:custGeom>
              <a:noFill/>
              <a:ln w="38100">
                <a:solidFill>
                  <a:srgbClr val="153A4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4581" name="object 6">
              <a:extLst>
                <a:ext uri="{FF2B5EF4-FFF2-40B4-BE49-F238E27FC236}">
                  <a16:creationId xmlns:a16="http://schemas.microsoft.com/office/drawing/2014/main" id="{C980F933-AB0D-4095-92D6-A98E5002EA3D}"/>
                </a:ext>
              </a:extLst>
            </p:cNvPr>
            <p:cNvSpPr>
              <a:spLocks/>
            </p:cNvSpPr>
            <p:nvPr/>
          </p:nvSpPr>
          <p:spPr bwMode="auto">
            <a:xfrm>
              <a:off x="4551785" y="6289206"/>
              <a:ext cx="3087370" cy="30480"/>
            </a:xfrm>
            <a:custGeom>
              <a:avLst/>
              <a:gdLst>
                <a:gd name="T0" fmla="*/ 0 w 3087370"/>
                <a:gd name="T1" fmla="*/ 29983 h 30479"/>
                <a:gd name="T2" fmla="*/ 3087368 w 3087370"/>
                <a:gd name="T3" fmla="*/ 29983 h 30479"/>
                <a:gd name="T4" fmla="*/ 3087368 w 3087370"/>
                <a:gd name="T5" fmla="*/ 0 h 30479"/>
                <a:gd name="T6" fmla="*/ 0 w 3087370"/>
                <a:gd name="T7" fmla="*/ 0 h 30479"/>
                <a:gd name="T8" fmla="*/ 0 w 3087370"/>
                <a:gd name="T9" fmla="*/ 29983 h 30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7370" h="30479">
                  <a:moveTo>
                    <a:pt x="0" y="29982"/>
                  </a:moveTo>
                  <a:lnTo>
                    <a:pt x="3087368" y="29982"/>
                  </a:lnTo>
                  <a:lnTo>
                    <a:pt x="3087368" y="0"/>
                  </a:lnTo>
                  <a:lnTo>
                    <a:pt x="0" y="0"/>
                  </a:lnTo>
                  <a:lnTo>
                    <a:pt x="0" y="29982"/>
                  </a:lnTo>
                  <a:close/>
                </a:path>
              </a:pathLst>
            </a:custGeom>
            <a:solidFill>
              <a:srgbClr val="4D8C4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nvGrpSpPr>
            <p:cNvPr id="24582" name="object 7">
              <a:extLst>
                <a:ext uri="{FF2B5EF4-FFF2-40B4-BE49-F238E27FC236}">
                  <a16:creationId xmlns:a16="http://schemas.microsoft.com/office/drawing/2014/main" id="{9746ECAF-5874-4498-8577-7BFDD4D314FC}"/>
                </a:ext>
              </a:extLst>
            </p:cNvPr>
            <p:cNvGrpSpPr>
              <a:grpSpLocks/>
            </p:cNvGrpSpPr>
            <p:nvPr/>
          </p:nvGrpSpPr>
          <p:grpSpPr bwMode="auto">
            <a:xfrm>
              <a:off x="8203820" y="991194"/>
              <a:ext cx="3125470" cy="5347335"/>
              <a:chOff x="8203820" y="991194"/>
              <a:chExt cx="3125470" cy="5347335"/>
            </a:xfrm>
          </p:grpSpPr>
          <p:sp>
            <p:nvSpPr>
              <p:cNvPr id="24590" name="object 8">
                <a:extLst>
                  <a:ext uri="{FF2B5EF4-FFF2-40B4-BE49-F238E27FC236}">
                    <a16:creationId xmlns:a16="http://schemas.microsoft.com/office/drawing/2014/main" id="{A5AC9A94-149A-4773-A3E3-CC5760738719}"/>
                  </a:ext>
                </a:extLst>
              </p:cNvPr>
              <p:cNvSpPr>
                <a:spLocks/>
              </p:cNvSpPr>
              <p:nvPr/>
            </p:nvSpPr>
            <p:spPr bwMode="auto">
              <a:xfrm>
                <a:off x="8222870" y="6319394"/>
                <a:ext cx="3087370" cy="0"/>
              </a:xfrm>
              <a:custGeom>
                <a:avLst/>
                <a:gdLst>
                  <a:gd name="T0" fmla="*/ 0 w 3087370"/>
                  <a:gd name="T1" fmla="*/ 3087368 w 3087370"/>
                  <a:gd name="T2" fmla="*/ 0 60000 65536"/>
                  <a:gd name="T3" fmla="*/ 0 60000 65536"/>
                </a:gdLst>
                <a:ahLst/>
                <a:cxnLst>
                  <a:cxn ang="T2">
                    <a:pos x="T0" y="0"/>
                  </a:cxn>
                  <a:cxn ang="T3">
                    <a:pos x="T1" y="0"/>
                  </a:cxn>
                </a:cxnLst>
                <a:rect l="0" t="0" r="r" b="b"/>
                <a:pathLst>
                  <a:path w="3087370">
                    <a:moveTo>
                      <a:pt x="0" y="0"/>
                    </a:moveTo>
                    <a:lnTo>
                      <a:pt x="3087368" y="1"/>
                    </a:lnTo>
                  </a:path>
                </a:pathLst>
              </a:custGeom>
              <a:noFill/>
              <a:ln w="38100">
                <a:solidFill>
                  <a:srgbClr val="A6C78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591" name="object 9">
                <a:extLst>
                  <a:ext uri="{FF2B5EF4-FFF2-40B4-BE49-F238E27FC236}">
                    <a16:creationId xmlns:a16="http://schemas.microsoft.com/office/drawing/2014/main" id="{54E16D6E-6AD1-4719-88B4-D48E8D5583A5}"/>
                  </a:ext>
                </a:extLst>
              </p:cNvPr>
              <p:cNvSpPr>
                <a:spLocks/>
              </p:cNvSpPr>
              <p:nvPr/>
            </p:nvSpPr>
            <p:spPr bwMode="auto">
              <a:xfrm>
                <a:off x="8222870" y="991194"/>
                <a:ext cx="3087370" cy="5298440"/>
              </a:xfrm>
              <a:custGeom>
                <a:avLst/>
                <a:gdLst>
                  <a:gd name="T0" fmla="*/ 3087367 w 3087370"/>
                  <a:gd name="T1" fmla="*/ 0 h 5298440"/>
                  <a:gd name="T2" fmla="*/ 0 w 3087370"/>
                  <a:gd name="T3" fmla="*/ 0 h 5298440"/>
                  <a:gd name="T4" fmla="*/ 0 w 3087370"/>
                  <a:gd name="T5" fmla="*/ 5298010 h 5298440"/>
                  <a:gd name="T6" fmla="*/ 3087367 w 3087370"/>
                  <a:gd name="T7" fmla="*/ 5298010 h 5298440"/>
                  <a:gd name="T8" fmla="*/ 3087367 w 3087370"/>
                  <a:gd name="T9" fmla="*/ 0 h 5298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7370" h="5298440">
                    <a:moveTo>
                      <a:pt x="3087367" y="0"/>
                    </a:moveTo>
                    <a:lnTo>
                      <a:pt x="0" y="0"/>
                    </a:lnTo>
                    <a:lnTo>
                      <a:pt x="0" y="5298010"/>
                    </a:lnTo>
                    <a:lnTo>
                      <a:pt x="3087367" y="5298010"/>
                    </a:lnTo>
                    <a:lnTo>
                      <a:pt x="3087367"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4583" name="object 10">
              <a:extLst>
                <a:ext uri="{FF2B5EF4-FFF2-40B4-BE49-F238E27FC236}">
                  <a16:creationId xmlns:a16="http://schemas.microsoft.com/office/drawing/2014/main" id="{16F5EA72-77BC-41CE-A178-895FAD14C8A7}"/>
                </a:ext>
              </a:extLst>
            </p:cNvPr>
            <p:cNvSpPr txBox="1">
              <a:spLocks noChangeArrowheads="1"/>
            </p:cNvSpPr>
            <p:nvPr/>
          </p:nvSpPr>
          <p:spPr bwMode="auto">
            <a:xfrm>
              <a:off x="801879" y="1830076"/>
              <a:ext cx="3087706" cy="431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328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28613" marR="0" lvl="0" indent="0" algn="l" defTabSz="914400" rtl="0" eaLnBrk="0" fontAlgn="base" latinLnBrk="0" hangingPunct="0">
                <a:lnSpc>
                  <a:spcPts val="1913"/>
                </a:lnSpc>
                <a:spcBef>
                  <a:spcPts val="100"/>
                </a:spcBef>
                <a:spcAft>
                  <a:spcPct val="0"/>
                </a:spcAft>
                <a:buClrTx/>
                <a:buSzTx/>
                <a:buFontTx/>
                <a:buNone/>
                <a:tabLst/>
                <a:defRPr/>
              </a:pPr>
              <a:r>
                <a:rPr kumimoji="0" lang="es-CO" altLang="es-CO" sz="1600" b="1"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Artículo 4 Ley 294 de 1996</a:t>
              </a:r>
              <a:endParaRPr kumimoji="0" lang="es-CO" altLang="es-CO"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28613" marR="0" lvl="0" indent="0" algn="l" defTabSz="914400" rtl="0" eaLnBrk="0" fontAlgn="base" latinLnBrk="0" hangingPunct="0">
                <a:lnSpc>
                  <a:spcPts val="1913"/>
                </a:lnSpc>
                <a:spcBef>
                  <a:spcPct val="0"/>
                </a:spcBef>
                <a:spcAft>
                  <a:spcPct val="0"/>
                </a:spcAft>
                <a:buClrTx/>
                <a:buSzTx/>
                <a:buFontTx/>
                <a:buNone/>
                <a:tabLst/>
                <a:defRPr/>
              </a:pPr>
              <a:r>
                <a:rPr kumimoji="0" lang="es-CO" altLang="es-CO" sz="1600" b="1"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Artículo 16 Ley 1257 de 2008</a:t>
              </a:r>
              <a:endParaRPr kumimoji="0" lang="es-CO" altLang="es-CO"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28613" marR="0" lvl="0" indent="0" algn="l" defTabSz="914400" rtl="0" eaLnBrk="0" fontAlgn="base" latinLnBrk="0" hangingPunct="0">
                <a:lnSpc>
                  <a:spcPct val="100000"/>
                </a:lnSpc>
                <a:spcBef>
                  <a:spcPts val="38"/>
                </a:spcBef>
                <a:spcAft>
                  <a:spcPct val="0"/>
                </a:spcAft>
                <a:buClrTx/>
                <a:buSzTx/>
                <a:buFontTx/>
                <a:buNone/>
                <a:tabLst/>
                <a:defRPr/>
              </a:pPr>
              <a:endParaRPr kumimoji="0" lang="es-CO" altLang="es-CO"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28613" marR="0" lvl="0" indent="0" algn="just" defTabSz="914400" rtl="0" eaLnBrk="0" fontAlgn="base" latinLnBrk="0" hangingPunct="0">
                <a:lnSpc>
                  <a:spcPct val="100000"/>
                </a:lnSpc>
                <a:spcBef>
                  <a:spcPct val="0"/>
                </a:spcBef>
                <a:spcAft>
                  <a:spcPct val="0"/>
                </a:spcAft>
                <a:buClrTx/>
                <a:buSzTx/>
                <a:buFontTx/>
                <a:buNone/>
                <a:tabLst/>
                <a:defRPr/>
              </a:pPr>
              <a:r>
                <a:rPr kumimoji="0" lang="es-CO" altLang="es-CO" sz="14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Toda persona que dentro de su  contexto familiar sea víctima de daño  físico, psíquico, o daño a su integridad  sexual, amenaza, agravio, ofensa o  cualquier otra forma de agresión por  parte de otro miembro del grupo  familiar, podrá pedir, sin perjuicio de  las denuncias penales a que hubiere  lugar, al comisario de familia del lugar  donde ocurrieren los hechos y a falta  de este al Juez Civil Municipal o  Promiscuo Municipal, una medida de  protección inmediata que ponga fin a  la violencia, maltrato o agresión o  evite que esta se realice cuando fuere  inminente</a:t>
              </a:r>
              <a:r>
                <a:rPr kumimoji="0" lang="es-CO" altLang="es-CO"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s-CO" alt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584" name="object 11">
              <a:extLst>
                <a:ext uri="{FF2B5EF4-FFF2-40B4-BE49-F238E27FC236}">
                  <a16:creationId xmlns:a16="http://schemas.microsoft.com/office/drawing/2014/main" id="{90CBB3CB-F9EA-42CE-8720-73E1AC78B861}"/>
                </a:ext>
              </a:extLst>
            </p:cNvPr>
            <p:cNvSpPr>
              <a:spLocks/>
            </p:cNvSpPr>
            <p:nvPr/>
          </p:nvSpPr>
          <p:spPr bwMode="auto">
            <a:xfrm>
              <a:off x="4551785" y="991195"/>
              <a:ext cx="3087370" cy="5298440"/>
            </a:xfrm>
            <a:custGeom>
              <a:avLst/>
              <a:gdLst>
                <a:gd name="T0" fmla="*/ 3087367 w 3087370"/>
                <a:gd name="T1" fmla="*/ 0 h 5298440"/>
                <a:gd name="T2" fmla="*/ 0 w 3087370"/>
                <a:gd name="T3" fmla="*/ 0 h 5298440"/>
                <a:gd name="T4" fmla="*/ 0 w 3087370"/>
                <a:gd name="T5" fmla="*/ 5298010 h 5298440"/>
                <a:gd name="T6" fmla="*/ 3087367 w 3087370"/>
                <a:gd name="T7" fmla="*/ 5298010 h 5298440"/>
                <a:gd name="T8" fmla="*/ 3087367 w 3087370"/>
                <a:gd name="T9" fmla="*/ 0 h 5298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87370" h="5298440">
                  <a:moveTo>
                    <a:pt x="3087367" y="0"/>
                  </a:moveTo>
                  <a:lnTo>
                    <a:pt x="0" y="0"/>
                  </a:lnTo>
                  <a:lnTo>
                    <a:pt x="0" y="5298010"/>
                  </a:lnTo>
                  <a:lnTo>
                    <a:pt x="3087367" y="5298010"/>
                  </a:lnTo>
                  <a:lnTo>
                    <a:pt x="3087367" y="0"/>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4585" name="object 12">
              <a:extLst>
                <a:ext uri="{FF2B5EF4-FFF2-40B4-BE49-F238E27FC236}">
                  <a16:creationId xmlns:a16="http://schemas.microsoft.com/office/drawing/2014/main" id="{4C8C699A-A19B-4EEF-B609-F45FCBADDE28}"/>
                </a:ext>
              </a:extLst>
            </p:cNvPr>
            <p:cNvSpPr txBox="1">
              <a:spLocks noChangeArrowheads="1"/>
            </p:cNvSpPr>
            <p:nvPr/>
          </p:nvSpPr>
          <p:spPr bwMode="auto">
            <a:xfrm>
              <a:off x="4551576" y="1823726"/>
              <a:ext cx="3087706" cy="419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ts val="1913"/>
                </a:lnSpc>
                <a:spcBef>
                  <a:spcPts val="100"/>
                </a:spcBef>
                <a:spcAft>
                  <a:spcPct val="0"/>
                </a:spcAft>
                <a:buClrTx/>
                <a:buSzTx/>
                <a:buFontTx/>
                <a:buNone/>
                <a:tabLst/>
                <a:defRPr/>
              </a:pPr>
              <a:r>
                <a:rPr kumimoji="0" lang="es-CO" altLang="es-CO" sz="1600" b="1"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Artículo 79 y 83</a:t>
              </a:r>
              <a:endParaRPr kumimoji="0" lang="es-CO" altLang="es-CO"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ts val="1788"/>
                </a:lnSpc>
                <a:spcBef>
                  <a:spcPct val="0"/>
                </a:spcBef>
                <a:spcAft>
                  <a:spcPct val="0"/>
                </a:spcAft>
                <a:buClrTx/>
                <a:buSzTx/>
                <a:buFontTx/>
                <a:buNone/>
                <a:tabLst/>
                <a:defRPr/>
              </a:pPr>
              <a:r>
                <a:rPr kumimoji="0" lang="es-CO" altLang="es-CO" sz="1500" b="1"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Código de Infancia y la Adolescencia</a:t>
              </a:r>
              <a:endParaRPr kumimoji="0" lang="es-CO" altLang="es-CO"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0" fontAlgn="base" latinLnBrk="0" hangingPunct="0">
                <a:lnSpc>
                  <a:spcPct val="100000"/>
                </a:lnSpc>
                <a:spcBef>
                  <a:spcPts val="988"/>
                </a:spcBef>
                <a:spcAft>
                  <a:spcPct val="0"/>
                </a:spcAft>
                <a:buClrTx/>
                <a:buSzTx/>
                <a:buFontTx/>
                <a:buNone/>
                <a:tabLst/>
                <a:defRPr/>
              </a:pPr>
              <a:r>
                <a:rPr kumimoji="0" lang="es-CO" altLang="es-CO" sz="1400" b="1"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(Artículo 7 del Decreto 4840 de 2007)</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7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ts val="25"/>
                </a:spcBef>
                <a:spcAft>
                  <a:spcPct val="0"/>
                </a:spcAft>
                <a:buClrTx/>
                <a:buSzTx/>
                <a:buFontTx/>
                <a:buNone/>
                <a:tabLst/>
                <a:defRPr/>
              </a:pPr>
              <a:endParaRPr kumimoji="0" lang="es-CO" altLang="es-CO"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Artículo 79. Defensorías de familia</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99000"/>
                </a:lnSpc>
                <a:spcBef>
                  <a:spcPts val="38"/>
                </a:spcBef>
                <a:spcAft>
                  <a:spcPct val="0"/>
                </a:spcAft>
                <a:buClrTx/>
                <a:buSzTx/>
                <a:buFontTx/>
                <a:buNone/>
                <a:tabLst/>
                <a:defRPr/>
              </a:pPr>
              <a:r>
                <a:rPr kumimoji="0" lang="es-CO" altLang="es-CO" sz="14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 </a:t>
              </a:r>
              <a:r>
                <a:rPr kumimoji="0" lang="es-CO" altLang="es-CO"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CO" altLang="es-CO" sz="14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Encargadas de prevenir,  garantizar y restablecer los  derechos </a:t>
              </a: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de los niños, niñas y  adolescentes</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ts val="13"/>
                </a:spcBef>
                <a:spcAft>
                  <a:spcPct val="0"/>
                </a:spcAft>
                <a:buClrTx/>
                <a:buSzTx/>
                <a:buFontTx/>
                <a:buNone/>
                <a:tabLst/>
                <a:defRPr/>
              </a:pPr>
              <a:endParaRPr kumimoji="0" lang="es-CO" alt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Artículo 83. Comisarías de familia </a:t>
              </a:r>
              <a:r>
                <a:rPr kumimoji="0" lang="es-CO" altLang="es-CO" sz="14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  </a:t>
              </a:r>
              <a:r>
                <a:rPr kumimoji="0" lang="es-CO" altLang="es-CO"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s-CO" altLang="es-CO" sz="14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cuya misión es prevenir,  garantizar, restablecer y reparar los  derechos </a:t>
              </a:r>
              <a:r>
                <a:rPr kumimoji="0" lang="es-CO" altLang="es-CO" sz="13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de los miembros de la  familia conculcados por situaciones  de violencia intrafamiliar </a:t>
              </a:r>
              <a:r>
                <a:rPr kumimoji="0" lang="es-CO" altLang="es-CO" sz="14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y las  demás establecidas por la ley.</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586" name="object 13">
              <a:extLst>
                <a:ext uri="{FF2B5EF4-FFF2-40B4-BE49-F238E27FC236}">
                  <a16:creationId xmlns:a16="http://schemas.microsoft.com/office/drawing/2014/main" id="{44320038-839E-4BBA-9904-6B1728D474C2}"/>
                </a:ext>
              </a:extLst>
            </p:cNvPr>
            <p:cNvSpPr txBox="1">
              <a:spLocks noChangeArrowheads="1"/>
            </p:cNvSpPr>
            <p:nvPr/>
          </p:nvSpPr>
          <p:spPr bwMode="auto">
            <a:xfrm>
              <a:off x="8223486" y="2015829"/>
              <a:ext cx="3121044" cy="411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0" indent="3698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0" marR="0" lvl="0" indent="369888" algn="l" defTabSz="914400" rtl="0" eaLnBrk="0" fontAlgn="base" latinLnBrk="0" hangingPunct="0">
                <a:lnSpc>
                  <a:spcPct val="100000"/>
                </a:lnSpc>
                <a:spcBef>
                  <a:spcPts val="100"/>
                </a:spcBef>
                <a:spcAft>
                  <a:spcPct val="0"/>
                </a:spcAft>
                <a:buClrTx/>
                <a:buSzTx/>
                <a:buFontTx/>
                <a:buNone/>
                <a:tabLst/>
                <a:defRPr/>
              </a:pPr>
              <a:r>
                <a:rPr kumimoji="0" lang="es-CO" altLang="es-CO" sz="1600" b="1"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Parágrafo del artículo 11  Código de Infancia y Adolescencia</a:t>
              </a:r>
              <a:endParaRPr lang="es-CO" altLang="es-CO" sz="1600" dirty="0">
                <a:solidFill>
                  <a:prstClr val="black"/>
                </a:solidFill>
                <a:cs typeface="Calibri" panose="020F0502020204030204" pitchFamily="34" charset="0"/>
              </a:endParaRPr>
            </a:p>
            <a:p>
              <a:pPr marL="127000" marR="0" lvl="0" indent="369888" algn="l" defTabSz="914400" rtl="0" eaLnBrk="0" fontAlgn="base" latinLnBrk="0" hangingPunct="0">
                <a:lnSpc>
                  <a:spcPct val="100000"/>
                </a:lnSpc>
                <a:spcBef>
                  <a:spcPts val="100"/>
                </a:spcBef>
                <a:spcAft>
                  <a:spcPct val="0"/>
                </a:spcAft>
                <a:buClrTx/>
                <a:buSzTx/>
                <a:buFontTx/>
                <a:buNone/>
                <a:tabLst/>
                <a:defRPr/>
              </a:pPr>
              <a:endParaRPr kumimoji="0" lang="es-CO" altLang="es-CO"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marR="0" lvl="0" indent="369888" algn="l" defTabSz="914400" rtl="0" eaLnBrk="0" fontAlgn="base" latinLnBrk="0" hangingPunct="0">
                <a:lnSpc>
                  <a:spcPct val="100000"/>
                </a:lnSpc>
                <a:spcBef>
                  <a:spcPts val="100"/>
                </a:spcBef>
                <a:spcAft>
                  <a:spcPct val="0"/>
                </a:spcAft>
                <a:buClrTx/>
                <a:buSzTx/>
                <a:buFontTx/>
                <a:buNone/>
                <a:tabLst/>
                <a:defRPr/>
              </a:pPr>
              <a:r>
                <a:rPr kumimoji="0" lang="es-CO" altLang="es-CO" sz="1500" b="0" i="0" u="none" strike="noStrike" kern="1200" cap="none" spc="0" normalizeH="0" baseline="0" noProof="0" dirty="0">
                  <a:ln>
                    <a:noFill/>
                  </a:ln>
                  <a:solidFill>
                    <a:srgbClr val="3B3838"/>
                  </a:solidFill>
                  <a:effectLst/>
                  <a:uLnTx/>
                  <a:uFillTx/>
                  <a:latin typeface="Calibri" panose="020F0502020204030204" pitchFamily="34" charset="0"/>
                  <a:ea typeface="+mn-ea"/>
                  <a:cs typeface="Calibri" panose="020F0502020204030204" pitchFamily="34" charset="0"/>
                </a:rPr>
                <a:t>El ICBF como ente rector del SNBF  definirá los lineamientos técnicos que  las entidades deben cumplir para  garantizar los derechos de los  menores de edad</a:t>
              </a:r>
              <a:endParaRPr kumimoji="0" lang="es-CO" altLang="es-CO"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marR="0" lvl="0" indent="369888" algn="l" defTabSz="914400" rtl="0" eaLnBrk="0" fontAlgn="base" latinLnBrk="0" hangingPunct="0">
                <a:lnSpc>
                  <a:spcPct val="100000"/>
                </a:lnSpc>
                <a:spcBef>
                  <a:spcPct val="0"/>
                </a:spcBef>
                <a:spcAft>
                  <a:spcPct val="0"/>
                </a:spcAft>
                <a:buClrTx/>
                <a:buSzTx/>
                <a:buFontTx/>
                <a:buNone/>
                <a:tabLst/>
                <a:defRPr/>
              </a:pPr>
              <a:endParaRPr kumimoji="0" lang="es-CO" altLang="es-CO"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marR="0" lvl="0" indent="369888" algn="ctr" defTabSz="914400" rtl="0" eaLnBrk="0" fontAlgn="base" latinLnBrk="0" hangingPunct="0">
                <a:lnSpc>
                  <a:spcPts val="1913"/>
                </a:lnSpc>
                <a:spcBef>
                  <a:spcPct val="0"/>
                </a:spcBef>
                <a:spcAft>
                  <a:spcPct val="0"/>
                </a:spcAft>
                <a:buClrTx/>
                <a:buSzTx/>
                <a:buFontTx/>
                <a:buNone/>
                <a:tabLst/>
                <a:defRPr/>
              </a:pPr>
              <a:r>
                <a:rPr kumimoji="0" lang="es-CO" altLang="es-CO" sz="16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Artículo 83</a:t>
              </a:r>
              <a:endParaRPr kumimoji="0" lang="es-CO" altLang="es-CO"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marR="0" lvl="0" indent="369888" algn="ctr" defTabSz="914400" rtl="0" eaLnBrk="0" fontAlgn="base" latinLnBrk="0" hangingPunct="0">
                <a:lnSpc>
                  <a:spcPts val="1788"/>
                </a:lnSpc>
                <a:spcBef>
                  <a:spcPct val="0"/>
                </a:spcBef>
                <a:spcAft>
                  <a:spcPct val="0"/>
                </a:spcAft>
                <a:buClrTx/>
                <a:buSzTx/>
                <a:buFontTx/>
                <a:buNone/>
                <a:tabLst/>
                <a:defRPr/>
              </a:pPr>
              <a:r>
                <a:rPr kumimoji="0" lang="es-CO" altLang="es-CO" sz="15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Código de la Infancia y la Adolescencia</a:t>
              </a:r>
              <a:endParaRPr kumimoji="0" lang="es-CO" altLang="es-CO"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marR="0" lvl="0" indent="369888" algn="l" defTabSz="914400" rtl="0" eaLnBrk="0" fontAlgn="base" latinLnBrk="0" hangingPunct="0">
                <a:lnSpc>
                  <a:spcPct val="100000"/>
                </a:lnSpc>
                <a:spcBef>
                  <a:spcPts val="50"/>
                </a:spcBef>
                <a:spcAft>
                  <a:spcPct val="0"/>
                </a:spcAft>
                <a:buClrTx/>
                <a:buSzTx/>
                <a:buFontTx/>
                <a:buNone/>
                <a:tabLst/>
                <a:defRPr/>
              </a:pPr>
              <a:endParaRPr kumimoji="0" lang="es-CO" altLang="es-CO"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0" marR="0" lvl="0" indent="369888" algn="just" defTabSz="914400" rtl="0" eaLnBrk="0" fontAlgn="base" latinLnBrk="0" hangingPunct="0">
                <a:lnSpc>
                  <a:spcPct val="100000"/>
                </a:lnSpc>
                <a:spcBef>
                  <a:spcPct val="0"/>
                </a:spcBef>
                <a:spcAft>
                  <a:spcPct val="0"/>
                </a:spcAft>
                <a:buClrTx/>
                <a:buSzTx/>
                <a:buFontTx/>
                <a:buNone/>
                <a:tabLst/>
                <a:defRPr/>
              </a:pPr>
              <a:r>
                <a:rPr kumimoji="0" lang="es-CO" altLang="es-CO" sz="1500" b="0"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El ICBF como ente rector del SNBF será  el encargado de dictar la línea técnica a  las Comisarías de Familia</a:t>
              </a:r>
              <a:endParaRPr kumimoji="0" lang="es-CO" altLang="es-CO"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587" name="object 14">
              <a:extLst>
                <a:ext uri="{FF2B5EF4-FFF2-40B4-BE49-F238E27FC236}">
                  <a16:creationId xmlns:a16="http://schemas.microsoft.com/office/drawing/2014/main" id="{13F487C5-756A-4824-9BB1-54F25834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376" y="1007089"/>
              <a:ext cx="810768" cy="81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object 15">
              <a:extLst>
                <a:ext uri="{FF2B5EF4-FFF2-40B4-BE49-F238E27FC236}">
                  <a16:creationId xmlns:a16="http://schemas.microsoft.com/office/drawing/2014/main" id="{1B4BD9FE-3C07-4848-949E-D5CFA055F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0032" y="866382"/>
              <a:ext cx="1011936" cy="101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object 16">
              <a:extLst>
                <a:ext uri="{FF2B5EF4-FFF2-40B4-BE49-F238E27FC236}">
                  <a16:creationId xmlns:a16="http://schemas.microsoft.com/office/drawing/2014/main" id="{2A49A465-9889-4120-BE39-D6A577DAE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823" y="994397"/>
              <a:ext cx="917448" cy="91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o 56">
            <a:extLst>
              <a:ext uri="{FF2B5EF4-FFF2-40B4-BE49-F238E27FC236}">
                <a16:creationId xmlns:a16="http://schemas.microsoft.com/office/drawing/2014/main" id="{D93544C9-C47A-4441-9965-856ADADECFEB}"/>
              </a:ext>
            </a:extLst>
          </p:cNvPr>
          <p:cNvGrpSpPr>
            <a:grpSpLocks/>
          </p:cNvGrpSpPr>
          <p:nvPr/>
        </p:nvGrpSpPr>
        <p:grpSpPr bwMode="auto">
          <a:xfrm>
            <a:off x="190500" y="817563"/>
            <a:ext cx="11028363" cy="5775325"/>
            <a:chOff x="850161" y="670687"/>
            <a:chExt cx="11028843" cy="6086961"/>
          </a:xfrm>
          <a:solidFill>
            <a:schemeClr val="accent6">
              <a:lumMod val="40000"/>
              <a:lumOff val="60000"/>
            </a:schemeClr>
          </a:solidFill>
        </p:grpSpPr>
        <p:grpSp>
          <p:nvGrpSpPr>
            <p:cNvPr id="26628" name="object 4">
              <a:extLst>
                <a:ext uri="{FF2B5EF4-FFF2-40B4-BE49-F238E27FC236}">
                  <a16:creationId xmlns:a16="http://schemas.microsoft.com/office/drawing/2014/main" id="{16352C09-D84C-43BC-BA01-C5952069F6F7}"/>
                </a:ext>
              </a:extLst>
            </p:cNvPr>
            <p:cNvGrpSpPr>
              <a:grpSpLocks/>
            </p:cNvGrpSpPr>
            <p:nvPr/>
          </p:nvGrpSpPr>
          <p:grpSpPr bwMode="auto">
            <a:xfrm>
              <a:off x="5282710" y="1023010"/>
              <a:ext cx="2152015" cy="2481580"/>
              <a:chOff x="5282710" y="1023010"/>
              <a:chExt cx="2152015" cy="2481580"/>
            </a:xfrm>
            <a:grpFill/>
          </p:grpSpPr>
          <p:sp>
            <p:nvSpPr>
              <p:cNvPr id="26679" name="object 5">
                <a:extLst>
                  <a:ext uri="{FF2B5EF4-FFF2-40B4-BE49-F238E27FC236}">
                    <a16:creationId xmlns:a16="http://schemas.microsoft.com/office/drawing/2014/main" id="{D874B547-1445-4F6A-9990-D20DA3DA876C}"/>
                  </a:ext>
                </a:extLst>
              </p:cNvPr>
              <p:cNvSpPr>
                <a:spLocks/>
              </p:cNvSpPr>
              <p:nvPr/>
            </p:nvSpPr>
            <p:spPr bwMode="auto">
              <a:xfrm>
                <a:off x="5282710" y="1023010"/>
                <a:ext cx="2152015" cy="2481580"/>
              </a:xfrm>
              <a:custGeom>
                <a:avLst/>
                <a:gdLst>
                  <a:gd name="T0" fmla="*/ 2151724 w 2152015"/>
                  <a:gd name="T1" fmla="*/ 0 h 2481579"/>
                  <a:gd name="T2" fmla="*/ 0 w 2152015"/>
                  <a:gd name="T3" fmla="*/ 0 h 2481579"/>
                  <a:gd name="T4" fmla="*/ 0 w 2152015"/>
                  <a:gd name="T5" fmla="*/ 2481441 h 2481579"/>
                  <a:gd name="T6" fmla="*/ 2151724 w 2152015"/>
                  <a:gd name="T7" fmla="*/ 2481441 h 2481579"/>
                  <a:gd name="T8" fmla="*/ 2151724 w 2152015"/>
                  <a:gd name="T9" fmla="*/ 0 h 24815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2481579">
                    <a:moveTo>
                      <a:pt x="2151724" y="0"/>
                    </a:moveTo>
                    <a:lnTo>
                      <a:pt x="0" y="0"/>
                    </a:lnTo>
                    <a:lnTo>
                      <a:pt x="0" y="2481440"/>
                    </a:lnTo>
                    <a:lnTo>
                      <a:pt x="2151724" y="2481440"/>
                    </a:lnTo>
                    <a:lnTo>
                      <a:pt x="21517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80" name="object 6">
                <a:extLst>
                  <a:ext uri="{FF2B5EF4-FFF2-40B4-BE49-F238E27FC236}">
                    <a16:creationId xmlns:a16="http://schemas.microsoft.com/office/drawing/2014/main" id="{E356E4E3-6A1E-46B4-9256-6BB95339F721}"/>
                  </a:ext>
                </a:extLst>
              </p:cNvPr>
              <p:cNvSpPr>
                <a:spLocks/>
              </p:cNvSpPr>
              <p:nvPr/>
            </p:nvSpPr>
            <p:spPr bwMode="auto">
              <a:xfrm>
                <a:off x="5282710" y="3443937"/>
                <a:ext cx="2152015" cy="60960"/>
              </a:xfrm>
              <a:custGeom>
                <a:avLst/>
                <a:gdLst>
                  <a:gd name="T0" fmla="*/ 2151724 w 2152015"/>
                  <a:gd name="T1" fmla="*/ 0 h 60960"/>
                  <a:gd name="T2" fmla="*/ 0 w 2152015"/>
                  <a:gd name="T3" fmla="*/ 0 h 60960"/>
                  <a:gd name="T4" fmla="*/ 0 w 2152015"/>
                  <a:gd name="T5" fmla="*/ 60514 h 60960"/>
                  <a:gd name="T6" fmla="*/ 2151724 w 2152015"/>
                  <a:gd name="T7" fmla="*/ 60514 h 60960"/>
                  <a:gd name="T8" fmla="*/ 2151724 w 2152015"/>
                  <a:gd name="T9" fmla="*/ 0 h 609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60960">
                    <a:moveTo>
                      <a:pt x="2151724" y="0"/>
                    </a:moveTo>
                    <a:lnTo>
                      <a:pt x="0" y="0"/>
                    </a:lnTo>
                    <a:lnTo>
                      <a:pt x="0" y="60514"/>
                    </a:lnTo>
                    <a:lnTo>
                      <a:pt x="2151724" y="60514"/>
                    </a:lnTo>
                    <a:lnTo>
                      <a:pt x="21517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29" name="object 7">
              <a:extLst>
                <a:ext uri="{FF2B5EF4-FFF2-40B4-BE49-F238E27FC236}">
                  <a16:creationId xmlns:a16="http://schemas.microsoft.com/office/drawing/2014/main" id="{237A01A1-1B3B-4DBA-A9B2-FBCAA8FD39E8}"/>
                </a:ext>
              </a:extLst>
            </p:cNvPr>
            <p:cNvGrpSpPr>
              <a:grpSpLocks/>
            </p:cNvGrpSpPr>
            <p:nvPr/>
          </p:nvGrpSpPr>
          <p:grpSpPr bwMode="auto">
            <a:xfrm>
              <a:off x="7498989" y="670687"/>
              <a:ext cx="2152015" cy="2834005"/>
              <a:chOff x="7498989" y="670687"/>
              <a:chExt cx="2152015" cy="2834005"/>
            </a:xfrm>
            <a:grpFill/>
          </p:grpSpPr>
          <p:sp>
            <p:nvSpPr>
              <p:cNvPr id="26677" name="object 8">
                <a:extLst>
                  <a:ext uri="{FF2B5EF4-FFF2-40B4-BE49-F238E27FC236}">
                    <a16:creationId xmlns:a16="http://schemas.microsoft.com/office/drawing/2014/main" id="{1A9F1CB8-DA43-4434-9BC8-286F059981D4}"/>
                  </a:ext>
                </a:extLst>
              </p:cNvPr>
              <p:cNvSpPr>
                <a:spLocks/>
              </p:cNvSpPr>
              <p:nvPr/>
            </p:nvSpPr>
            <p:spPr bwMode="auto">
              <a:xfrm>
                <a:off x="7498989" y="670687"/>
                <a:ext cx="2152015" cy="2834005"/>
              </a:xfrm>
              <a:custGeom>
                <a:avLst/>
                <a:gdLst>
                  <a:gd name="T0" fmla="*/ 2151721 w 2152015"/>
                  <a:gd name="T1" fmla="*/ 0 h 2834004"/>
                  <a:gd name="T2" fmla="*/ 0 w 2152015"/>
                  <a:gd name="T3" fmla="*/ 352324 h 2834004"/>
                  <a:gd name="T4" fmla="*/ 0 w 2152015"/>
                  <a:gd name="T5" fmla="*/ 2833765 h 2834004"/>
                  <a:gd name="T6" fmla="*/ 2151725 w 2152015"/>
                  <a:gd name="T7" fmla="*/ 2481442 h 2834004"/>
                  <a:gd name="T8" fmla="*/ 2151721 w 2152015"/>
                  <a:gd name="T9" fmla="*/ 0 h 283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2834004">
                    <a:moveTo>
                      <a:pt x="2151721" y="0"/>
                    </a:moveTo>
                    <a:lnTo>
                      <a:pt x="0" y="352324"/>
                    </a:lnTo>
                    <a:lnTo>
                      <a:pt x="0" y="2833764"/>
                    </a:lnTo>
                    <a:lnTo>
                      <a:pt x="2151725" y="2481441"/>
                    </a:lnTo>
                    <a:lnTo>
                      <a:pt x="21517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78" name="object 9">
                <a:extLst>
                  <a:ext uri="{FF2B5EF4-FFF2-40B4-BE49-F238E27FC236}">
                    <a16:creationId xmlns:a16="http://schemas.microsoft.com/office/drawing/2014/main" id="{F0811B3A-3C91-4889-9C5B-1D5FA0C2CB32}"/>
                  </a:ext>
                </a:extLst>
              </p:cNvPr>
              <p:cNvSpPr>
                <a:spLocks/>
              </p:cNvSpPr>
              <p:nvPr/>
            </p:nvSpPr>
            <p:spPr bwMode="auto">
              <a:xfrm>
                <a:off x="7498989" y="3096820"/>
                <a:ext cx="2152015" cy="407670"/>
              </a:xfrm>
              <a:custGeom>
                <a:avLst/>
                <a:gdLst>
                  <a:gd name="T0" fmla="*/ 2151724 w 2152015"/>
                  <a:gd name="T1" fmla="*/ 0 h 407670"/>
                  <a:gd name="T2" fmla="*/ 0 w 2152015"/>
                  <a:gd name="T3" fmla="*/ 347117 h 407670"/>
                  <a:gd name="T4" fmla="*/ 0 w 2152015"/>
                  <a:gd name="T5" fmla="*/ 407631 h 407670"/>
                  <a:gd name="T6" fmla="*/ 2151724 w 2152015"/>
                  <a:gd name="T7" fmla="*/ 55308 h 407670"/>
                  <a:gd name="T8" fmla="*/ 2151724 w 2152015"/>
                  <a:gd name="T9" fmla="*/ 0 h 407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407670">
                    <a:moveTo>
                      <a:pt x="2151724" y="0"/>
                    </a:moveTo>
                    <a:lnTo>
                      <a:pt x="0" y="347117"/>
                    </a:lnTo>
                    <a:lnTo>
                      <a:pt x="0" y="407631"/>
                    </a:lnTo>
                    <a:lnTo>
                      <a:pt x="2151724" y="55308"/>
                    </a:lnTo>
                    <a:lnTo>
                      <a:pt x="21517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30" name="object 10">
              <a:extLst>
                <a:ext uri="{FF2B5EF4-FFF2-40B4-BE49-F238E27FC236}">
                  <a16:creationId xmlns:a16="http://schemas.microsoft.com/office/drawing/2014/main" id="{9AD435CF-5D45-4769-905D-214325AA89B6}"/>
                </a:ext>
              </a:extLst>
            </p:cNvPr>
            <p:cNvGrpSpPr>
              <a:grpSpLocks/>
            </p:cNvGrpSpPr>
            <p:nvPr/>
          </p:nvGrpSpPr>
          <p:grpSpPr bwMode="auto">
            <a:xfrm>
              <a:off x="9715265" y="670688"/>
              <a:ext cx="2152015" cy="2834005"/>
              <a:chOff x="9715265" y="670688"/>
              <a:chExt cx="2152015" cy="2834005"/>
            </a:xfrm>
            <a:grpFill/>
          </p:grpSpPr>
          <p:sp>
            <p:nvSpPr>
              <p:cNvPr id="26675" name="object 11">
                <a:extLst>
                  <a:ext uri="{FF2B5EF4-FFF2-40B4-BE49-F238E27FC236}">
                    <a16:creationId xmlns:a16="http://schemas.microsoft.com/office/drawing/2014/main" id="{F45662EF-63E1-46B7-BD66-E819E28ED826}"/>
                  </a:ext>
                </a:extLst>
              </p:cNvPr>
              <p:cNvSpPr>
                <a:spLocks/>
              </p:cNvSpPr>
              <p:nvPr/>
            </p:nvSpPr>
            <p:spPr bwMode="auto">
              <a:xfrm>
                <a:off x="9715265" y="670688"/>
                <a:ext cx="2152015" cy="2834005"/>
              </a:xfrm>
              <a:custGeom>
                <a:avLst/>
                <a:gdLst>
                  <a:gd name="T0" fmla="*/ 0 w 2152015"/>
                  <a:gd name="T1" fmla="*/ 0 h 2834004"/>
                  <a:gd name="T2" fmla="*/ 0 w 2152015"/>
                  <a:gd name="T3" fmla="*/ 2481440 h 2834004"/>
                  <a:gd name="T4" fmla="*/ 2151724 w 2152015"/>
                  <a:gd name="T5" fmla="*/ 2833764 h 2834004"/>
                  <a:gd name="T6" fmla="*/ 2151722 w 2152015"/>
                  <a:gd name="T7" fmla="*/ 352323 h 2834004"/>
                  <a:gd name="T8" fmla="*/ 0 w 2152015"/>
                  <a:gd name="T9" fmla="*/ 0 h 283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2834004">
                    <a:moveTo>
                      <a:pt x="0" y="0"/>
                    </a:moveTo>
                    <a:lnTo>
                      <a:pt x="0" y="2481439"/>
                    </a:lnTo>
                    <a:lnTo>
                      <a:pt x="2151724" y="2833763"/>
                    </a:lnTo>
                    <a:lnTo>
                      <a:pt x="2151722" y="3523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76" name="object 12">
                <a:extLst>
                  <a:ext uri="{FF2B5EF4-FFF2-40B4-BE49-F238E27FC236}">
                    <a16:creationId xmlns:a16="http://schemas.microsoft.com/office/drawing/2014/main" id="{0A9A3430-BA70-4F57-A55A-01F7AA7CD43E}"/>
                  </a:ext>
                </a:extLst>
              </p:cNvPr>
              <p:cNvSpPr>
                <a:spLocks/>
              </p:cNvSpPr>
              <p:nvPr/>
            </p:nvSpPr>
            <p:spPr bwMode="auto">
              <a:xfrm>
                <a:off x="9715265" y="3096821"/>
                <a:ext cx="2152015" cy="407670"/>
              </a:xfrm>
              <a:custGeom>
                <a:avLst/>
                <a:gdLst>
                  <a:gd name="T0" fmla="*/ 0 w 2152015"/>
                  <a:gd name="T1" fmla="*/ 0 h 407670"/>
                  <a:gd name="T2" fmla="*/ 0 w 2152015"/>
                  <a:gd name="T3" fmla="*/ 55307 h 407670"/>
                  <a:gd name="T4" fmla="*/ 2151724 w 2152015"/>
                  <a:gd name="T5" fmla="*/ 407631 h 407670"/>
                  <a:gd name="T6" fmla="*/ 2151724 w 2152015"/>
                  <a:gd name="T7" fmla="*/ 347116 h 407670"/>
                  <a:gd name="T8" fmla="*/ 0 w 2152015"/>
                  <a:gd name="T9" fmla="*/ 0 h 407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407670">
                    <a:moveTo>
                      <a:pt x="0" y="0"/>
                    </a:moveTo>
                    <a:lnTo>
                      <a:pt x="0" y="55307"/>
                    </a:lnTo>
                    <a:lnTo>
                      <a:pt x="2151724" y="407631"/>
                    </a:lnTo>
                    <a:lnTo>
                      <a:pt x="2151724" y="34711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31" name="object 13">
              <a:extLst>
                <a:ext uri="{FF2B5EF4-FFF2-40B4-BE49-F238E27FC236}">
                  <a16:creationId xmlns:a16="http://schemas.microsoft.com/office/drawing/2014/main" id="{05728194-3C7A-4C0A-A6E9-2046DF10EE2E}"/>
                </a:ext>
              </a:extLst>
            </p:cNvPr>
            <p:cNvGrpSpPr>
              <a:grpSpLocks/>
            </p:cNvGrpSpPr>
            <p:nvPr/>
          </p:nvGrpSpPr>
          <p:grpSpPr bwMode="auto">
            <a:xfrm>
              <a:off x="850161" y="670687"/>
              <a:ext cx="2152015" cy="2834005"/>
              <a:chOff x="850161" y="670687"/>
              <a:chExt cx="2152015" cy="2834005"/>
            </a:xfrm>
            <a:grpFill/>
          </p:grpSpPr>
          <p:sp>
            <p:nvSpPr>
              <p:cNvPr id="26673" name="object 14">
                <a:extLst>
                  <a:ext uri="{FF2B5EF4-FFF2-40B4-BE49-F238E27FC236}">
                    <a16:creationId xmlns:a16="http://schemas.microsoft.com/office/drawing/2014/main" id="{CC0B09DC-9AE9-40E6-8C98-1AB2B220BBD2}"/>
                  </a:ext>
                </a:extLst>
              </p:cNvPr>
              <p:cNvSpPr>
                <a:spLocks/>
              </p:cNvSpPr>
              <p:nvPr/>
            </p:nvSpPr>
            <p:spPr bwMode="auto">
              <a:xfrm>
                <a:off x="850161" y="670687"/>
                <a:ext cx="2152015" cy="2834005"/>
              </a:xfrm>
              <a:custGeom>
                <a:avLst/>
                <a:gdLst>
                  <a:gd name="T0" fmla="*/ 2151725 w 2152015"/>
                  <a:gd name="T1" fmla="*/ 0 h 2834004"/>
                  <a:gd name="T2" fmla="*/ 0 w 2152015"/>
                  <a:gd name="T3" fmla="*/ 352324 h 2834004"/>
                  <a:gd name="T4" fmla="*/ 0 w 2152015"/>
                  <a:gd name="T5" fmla="*/ 2833765 h 2834004"/>
                  <a:gd name="T6" fmla="*/ 2151725 w 2152015"/>
                  <a:gd name="T7" fmla="*/ 2481441 h 2834004"/>
                  <a:gd name="T8" fmla="*/ 2151725 w 2152015"/>
                  <a:gd name="T9" fmla="*/ 0 h 283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2834004">
                    <a:moveTo>
                      <a:pt x="2151725" y="0"/>
                    </a:moveTo>
                    <a:lnTo>
                      <a:pt x="0" y="352324"/>
                    </a:lnTo>
                    <a:lnTo>
                      <a:pt x="0" y="2833764"/>
                    </a:lnTo>
                    <a:lnTo>
                      <a:pt x="2151725" y="2481440"/>
                    </a:lnTo>
                    <a:lnTo>
                      <a:pt x="21517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74" name="object 15">
                <a:extLst>
                  <a:ext uri="{FF2B5EF4-FFF2-40B4-BE49-F238E27FC236}">
                    <a16:creationId xmlns:a16="http://schemas.microsoft.com/office/drawing/2014/main" id="{78DAB10C-7DC8-4A81-9EB0-3AB35E12B86F}"/>
                  </a:ext>
                </a:extLst>
              </p:cNvPr>
              <p:cNvSpPr>
                <a:spLocks/>
              </p:cNvSpPr>
              <p:nvPr/>
            </p:nvSpPr>
            <p:spPr bwMode="auto">
              <a:xfrm>
                <a:off x="850163" y="3096820"/>
                <a:ext cx="2152015" cy="407670"/>
              </a:xfrm>
              <a:custGeom>
                <a:avLst/>
                <a:gdLst>
                  <a:gd name="T0" fmla="*/ 2151724 w 2152015"/>
                  <a:gd name="T1" fmla="*/ 0 h 407670"/>
                  <a:gd name="T2" fmla="*/ 0 w 2152015"/>
                  <a:gd name="T3" fmla="*/ 347117 h 407670"/>
                  <a:gd name="T4" fmla="*/ 0 w 2152015"/>
                  <a:gd name="T5" fmla="*/ 407631 h 407670"/>
                  <a:gd name="T6" fmla="*/ 2151724 w 2152015"/>
                  <a:gd name="T7" fmla="*/ 55307 h 407670"/>
                  <a:gd name="T8" fmla="*/ 2151724 w 2152015"/>
                  <a:gd name="T9" fmla="*/ 0 h 407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407670">
                    <a:moveTo>
                      <a:pt x="2151724" y="0"/>
                    </a:moveTo>
                    <a:lnTo>
                      <a:pt x="0" y="347117"/>
                    </a:lnTo>
                    <a:lnTo>
                      <a:pt x="0" y="407631"/>
                    </a:lnTo>
                    <a:lnTo>
                      <a:pt x="2151724" y="55307"/>
                    </a:lnTo>
                    <a:lnTo>
                      <a:pt x="21517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32" name="object 16">
              <a:extLst>
                <a:ext uri="{FF2B5EF4-FFF2-40B4-BE49-F238E27FC236}">
                  <a16:creationId xmlns:a16="http://schemas.microsoft.com/office/drawing/2014/main" id="{29D5B238-4F04-4CE7-8A77-54382E7F2C15}"/>
                </a:ext>
              </a:extLst>
            </p:cNvPr>
            <p:cNvGrpSpPr>
              <a:grpSpLocks/>
            </p:cNvGrpSpPr>
            <p:nvPr/>
          </p:nvGrpSpPr>
          <p:grpSpPr bwMode="auto">
            <a:xfrm>
              <a:off x="3066436" y="670687"/>
              <a:ext cx="2181860" cy="6086475"/>
              <a:chOff x="3066436" y="670687"/>
              <a:chExt cx="2181860" cy="6086475"/>
            </a:xfrm>
            <a:grpFill/>
          </p:grpSpPr>
          <p:sp>
            <p:nvSpPr>
              <p:cNvPr id="26669" name="object 17">
                <a:extLst>
                  <a:ext uri="{FF2B5EF4-FFF2-40B4-BE49-F238E27FC236}">
                    <a16:creationId xmlns:a16="http://schemas.microsoft.com/office/drawing/2014/main" id="{46021DEF-B82C-4D45-A34D-EEDF13E9AB81}"/>
                  </a:ext>
                </a:extLst>
              </p:cNvPr>
              <p:cNvSpPr>
                <a:spLocks/>
              </p:cNvSpPr>
              <p:nvPr/>
            </p:nvSpPr>
            <p:spPr bwMode="auto">
              <a:xfrm>
                <a:off x="3066436" y="670687"/>
                <a:ext cx="2152015" cy="2834005"/>
              </a:xfrm>
              <a:custGeom>
                <a:avLst/>
                <a:gdLst>
                  <a:gd name="T0" fmla="*/ 0 w 2152015"/>
                  <a:gd name="T1" fmla="*/ 0 h 2834004"/>
                  <a:gd name="T2" fmla="*/ 0 w 2152015"/>
                  <a:gd name="T3" fmla="*/ 2481441 h 2834004"/>
                  <a:gd name="T4" fmla="*/ 2151725 w 2152015"/>
                  <a:gd name="T5" fmla="*/ 2833765 h 2834004"/>
                  <a:gd name="T6" fmla="*/ 2151725 w 2152015"/>
                  <a:gd name="T7" fmla="*/ 352324 h 2834004"/>
                  <a:gd name="T8" fmla="*/ 0 w 2152015"/>
                  <a:gd name="T9" fmla="*/ 0 h 2834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2834004">
                    <a:moveTo>
                      <a:pt x="0" y="0"/>
                    </a:moveTo>
                    <a:lnTo>
                      <a:pt x="0" y="2481440"/>
                    </a:lnTo>
                    <a:lnTo>
                      <a:pt x="2151725" y="2833764"/>
                    </a:lnTo>
                    <a:lnTo>
                      <a:pt x="2151725" y="35232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70" name="object 18">
                <a:extLst>
                  <a:ext uri="{FF2B5EF4-FFF2-40B4-BE49-F238E27FC236}">
                    <a16:creationId xmlns:a16="http://schemas.microsoft.com/office/drawing/2014/main" id="{56BD457E-5C43-41A5-8EB1-0F3A3A6B9D35}"/>
                  </a:ext>
                </a:extLst>
              </p:cNvPr>
              <p:cNvSpPr>
                <a:spLocks/>
              </p:cNvSpPr>
              <p:nvPr/>
            </p:nvSpPr>
            <p:spPr bwMode="auto">
              <a:xfrm>
                <a:off x="3066436" y="3096820"/>
                <a:ext cx="2152015" cy="407670"/>
              </a:xfrm>
              <a:custGeom>
                <a:avLst/>
                <a:gdLst>
                  <a:gd name="T0" fmla="*/ 0 w 2152015"/>
                  <a:gd name="T1" fmla="*/ 0 h 407670"/>
                  <a:gd name="T2" fmla="*/ 0 w 2152015"/>
                  <a:gd name="T3" fmla="*/ 55307 h 407670"/>
                  <a:gd name="T4" fmla="*/ 2151724 w 2152015"/>
                  <a:gd name="T5" fmla="*/ 407631 h 407670"/>
                  <a:gd name="T6" fmla="*/ 2151724 w 2152015"/>
                  <a:gd name="T7" fmla="*/ 347117 h 407670"/>
                  <a:gd name="T8" fmla="*/ 0 w 2152015"/>
                  <a:gd name="T9" fmla="*/ 0 h 4076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2015" h="407670">
                    <a:moveTo>
                      <a:pt x="0" y="0"/>
                    </a:moveTo>
                    <a:lnTo>
                      <a:pt x="0" y="55307"/>
                    </a:lnTo>
                    <a:lnTo>
                      <a:pt x="2151724" y="407631"/>
                    </a:lnTo>
                    <a:lnTo>
                      <a:pt x="2151724" y="347117"/>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71" name="object 19">
                <a:extLst>
                  <a:ext uri="{FF2B5EF4-FFF2-40B4-BE49-F238E27FC236}">
                    <a16:creationId xmlns:a16="http://schemas.microsoft.com/office/drawing/2014/main" id="{7C3BC1DF-3D47-4AC7-B0D0-175DBA81B0D4}"/>
                  </a:ext>
                </a:extLst>
              </p:cNvPr>
              <p:cNvSpPr>
                <a:spLocks/>
              </p:cNvSpPr>
              <p:nvPr/>
            </p:nvSpPr>
            <p:spPr bwMode="auto">
              <a:xfrm>
                <a:off x="3102564" y="4031823"/>
                <a:ext cx="2146300" cy="2725420"/>
              </a:xfrm>
              <a:custGeom>
                <a:avLst/>
                <a:gdLst>
                  <a:gd name="T0" fmla="*/ 2145678 w 2146300"/>
                  <a:gd name="T1" fmla="*/ 0 h 2725420"/>
                  <a:gd name="T2" fmla="*/ 0 w 2146300"/>
                  <a:gd name="T3" fmla="*/ 0 h 2725420"/>
                  <a:gd name="T4" fmla="*/ 0 w 2146300"/>
                  <a:gd name="T5" fmla="*/ 2725282 h 2725420"/>
                  <a:gd name="T6" fmla="*/ 2145678 w 2146300"/>
                  <a:gd name="T7" fmla="*/ 2725282 h 2725420"/>
                  <a:gd name="T8" fmla="*/ 2145678 w 2146300"/>
                  <a:gd name="T9" fmla="*/ 0 h 2725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2725420">
                    <a:moveTo>
                      <a:pt x="2145678" y="0"/>
                    </a:moveTo>
                    <a:lnTo>
                      <a:pt x="0" y="0"/>
                    </a:lnTo>
                    <a:lnTo>
                      <a:pt x="0" y="2725282"/>
                    </a:lnTo>
                    <a:lnTo>
                      <a:pt x="2145678" y="2725282"/>
                    </a:lnTo>
                    <a:lnTo>
                      <a:pt x="21456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72" name="object 20">
                <a:extLst>
                  <a:ext uri="{FF2B5EF4-FFF2-40B4-BE49-F238E27FC236}">
                    <a16:creationId xmlns:a16="http://schemas.microsoft.com/office/drawing/2014/main" id="{90C22063-09D0-49E2-83F0-E5C9FAB103BF}"/>
                  </a:ext>
                </a:extLst>
              </p:cNvPr>
              <p:cNvSpPr>
                <a:spLocks/>
              </p:cNvSpPr>
              <p:nvPr/>
            </p:nvSpPr>
            <p:spPr bwMode="auto">
              <a:xfrm>
                <a:off x="3102564" y="6690647"/>
                <a:ext cx="2146300" cy="66675"/>
              </a:xfrm>
              <a:custGeom>
                <a:avLst/>
                <a:gdLst>
                  <a:gd name="T0" fmla="*/ 2145678 w 2146300"/>
                  <a:gd name="T1" fmla="*/ 0 h 66675"/>
                  <a:gd name="T2" fmla="*/ 0 w 2146300"/>
                  <a:gd name="T3" fmla="*/ 0 h 66675"/>
                  <a:gd name="T4" fmla="*/ 0 w 2146300"/>
                  <a:gd name="T5" fmla="*/ 66460 h 66675"/>
                  <a:gd name="T6" fmla="*/ 2145678 w 2146300"/>
                  <a:gd name="T7" fmla="*/ 66460 h 66675"/>
                  <a:gd name="T8" fmla="*/ 2145678 w 2146300"/>
                  <a:gd name="T9" fmla="*/ 0 h 666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66675">
                    <a:moveTo>
                      <a:pt x="2145678" y="0"/>
                    </a:moveTo>
                    <a:lnTo>
                      <a:pt x="0" y="0"/>
                    </a:lnTo>
                    <a:lnTo>
                      <a:pt x="0" y="66460"/>
                    </a:lnTo>
                    <a:lnTo>
                      <a:pt x="2145678" y="66460"/>
                    </a:lnTo>
                    <a:lnTo>
                      <a:pt x="21456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33" name="object 21">
              <a:extLst>
                <a:ext uri="{FF2B5EF4-FFF2-40B4-BE49-F238E27FC236}">
                  <a16:creationId xmlns:a16="http://schemas.microsoft.com/office/drawing/2014/main" id="{481FB633-1ACE-41FE-820C-A98DFE28816A}"/>
                </a:ext>
              </a:extLst>
            </p:cNvPr>
            <p:cNvGrpSpPr>
              <a:grpSpLocks/>
            </p:cNvGrpSpPr>
            <p:nvPr/>
          </p:nvGrpSpPr>
          <p:grpSpPr bwMode="auto">
            <a:xfrm>
              <a:off x="892513" y="3644878"/>
              <a:ext cx="2146300" cy="3112770"/>
              <a:chOff x="892513" y="3644878"/>
              <a:chExt cx="2146300" cy="3112770"/>
            </a:xfrm>
            <a:grpFill/>
          </p:grpSpPr>
          <p:sp>
            <p:nvSpPr>
              <p:cNvPr id="26667" name="object 22">
                <a:extLst>
                  <a:ext uri="{FF2B5EF4-FFF2-40B4-BE49-F238E27FC236}">
                    <a16:creationId xmlns:a16="http://schemas.microsoft.com/office/drawing/2014/main" id="{C474AA1C-FD70-48E4-B61A-109CB3ECF77C}"/>
                  </a:ext>
                </a:extLst>
              </p:cNvPr>
              <p:cNvSpPr>
                <a:spLocks/>
              </p:cNvSpPr>
              <p:nvPr/>
            </p:nvSpPr>
            <p:spPr bwMode="auto">
              <a:xfrm>
                <a:off x="892513" y="3644878"/>
                <a:ext cx="2146300" cy="3112770"/>
              </a:xfrm>
              <a:custGeom>
                <a:avLst/>
                <a:gdLst>
                  <a:gd name="T0" fmla="*/ 2 w 2146300"/>
                  <a:gd name="T1" fmla="*/ 0 h 3112770"/>
                  <a:gd name="T2" fmla="*/ 0 w 2146300"/>
                  <a:gd name="T3" fmla="*/ 2725283 h 3112770"/>
                  <a:gd name="T4" fmla="*/ 2145679 w 2146300"/>
                  <a:gd name="T5" fmla="*/ 3112228 h 3112770"/>
                  <a:gd name="T6" fmla="*/ 2145679 w 2146300"/>
                  <a:gd name="T7" fmla="*/ 386946 h 3112770"/>
                  <a:gd name="T8" fmla="*/ 2 w 2146300"/>
                  <a:gd name="T9" fmla="*/ 0 h 3112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3112770">
                    <a:moveTo>
                      <a:pt x="2" y="0"/>
                    </a:moveTo>
                    <a:lnTo>
                      <a:pt x="0" y="2725283"/>
                    </a:lnTo>
                    <a:lnTo>
                      <a:pt x="2145679" y="3112228"/>
                    </a:lnTo>
                    <a:lnTo>
                      <a:pt x="2145679" y="386946"/>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68" name="object 23">
                <a:extLst>
                  <a:ext uri="{FF2B5EF4-FFF2-40B4-BE49-F238E27FC236}">
                    <a16:creationId xmlns:a16="http://schemas.microsoft.com/office/drawing/2014/main" id="{C580C2CE-0359-4D24-862E-5C778DDE73D1}"/>
                  </a:ext>
                </a:extLst>
              </p:cNvPr>
              <p:cNvSpPr>
                <a:spLocks/>
              </p:cNvSpPr>
              <p:nvPr/>
            </p:nvSpPr>
            <p:spPr bwMode="auto">
              <a:xfrm>
                <a:off x="892513" y="6309418"/>
                <a:ext cx="2146300" cy="448309"/>
              </a:xfrm>
              <a:custGeom>
                <a:avLst/>
                <a:gdLst>
                  <a:gd name="T0" fmla="*/ 0 w 2146300"/>
                  <a:gd name="T1" fmla="*/ 0 h 448309"/>
                  <a:gd name="T2" fmla="*/ 0 w 2146300"/>
                  <a:gd name="T3" fmla="*/ 60743 h 448309"/>
                  <a:gd name="T4" fmla="*/ 2145679 w 2146300"/>
                  <a:gd name="T5" fmla="*/ 447688 h 448309"/>
                  <a:gd name="T6" fmla="*/ 2145679 w 2146300"/>
                  <a:gd name="T7" fmla="*/ 381228 h 448309"/>
                  <a:gd name="T8" fmla="*/ 0 w 2146300"/>
                  <a:gd name="T9" fmla="*/ 0 h 448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448309">
                    <a:moveTo>
                      <a:pt x="0" y="0"/>
                    </a:moveTo>
                    <a:lnTo>
                      <a:pt x="0" y="60743"/>
                    </a:lnTo>
                    <a:lnTo>
                      <a:pt x="2145679" y="447688"/>
                    </a:lnTo>
                    <a:lnTo>
                      <a:pt x="2145679" y="38122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34" name="object 24">
              <a:extLst>
                <a:ext uri="{FF2B5EF4-FFF2-40B4-BE49-F238E27FC236}">
                  <a16:creationId xmlns:a16="http://schemas.microsoft.com/office/drawing/2014/main" id="{CE21BDEE-B027-4316-8450-E3D267AB77DE}"/>
                </a:ext>
              </a:extLst>
            </p:cNvPr>
            <p:cNvGrpSpPr>
              <a:grpSpLocks/>
            </p:cNvGrpSpPr>
            <p:nvPr/>
          </p:nvGrpSpPr>
          <p:grpSpPr bwMode="auto">
            <a:xfrm>
              <a:off x="7522658" y="3644878"/>
              <a:ext cx="2146300" cy="3112770"/>
              <a:chOff x="7522658" y="3644878"/>
              <a:chExt cx="2146300" cy="3112770"/>
            </a:xfrm>
            <a:grpFill/>
          </p:grpSpPr>
          <p:sp>
            <p:nvSpPr>
              <p:cNvPr id="26665" name="object 25">
                <a:extLst>
                  <a:ext uri="{FF2B5EF4-FFF2-40B4-BE49-F238E27FC236}">
                    <a16:creationId xmlns:a16="http://schemas.microsoft.com/office/drawing/2014/main" id="{71CCD1D4-9926-4EB8-B2CF-691E9B003DE8}"/>
                  </a:ext>
                </a:extLst>
              </p:cNvPr>
              <p:cNvSpPr>
                <a:spLocks/>
              </p:cNvSpPr>
              <p:nvPr/>
            </p:nvSpPr>
            <p:spPr bwMode="auto">
              <a:xfrm>
                <a:off x="7522659" y="3644878"/>
                <a:ext cx="2146300" cy="3112770"/>
              </a:xfrm>
              <a:custGeom>
                <a:avLst/>
                <a:gdLst>
                  <a:gd name="T0" fmla="*/ 0 w 2146300"/>
                  <a:gd name="T1" fmla="*/ 0 h 3112770"/>
                  <a:gd name="T2" fmla="*/ 0 w 2146300"/>
                  <a:gd name="T3" fmla="*/ 2725282 h 3112770"/>
                  <a:gd name="T4" fmla="*/ 2145678 w 2146300"/>
                  <a:gd name="T5" fmla="*/ 3112228 h 3112770"/>
                  <a:gd name="T6" fmla="*/ 2145678 w 2146300"/>
                  <a:gd name="T7" fmla="*/ 386946 h 3112770"/>
                  <a:gd name="T8" fmla="*/ 0 w 2146300"/>
                  <a:gd name="T9" fmla="*/ 0 h 3112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3112770">
                    <a:moveTo>
                      <a:pt x="0" y="0"/>
                    </a:moveTo>
                    <a:lnTo>
                      <a:pt x="0" y="2725282"/>
                    </a:lnTo>
                    <a:lnTo>
                      <a:pt x="2145678" y="3112228"/>
                    </a:lnTo>
                    <a:lnTo>
                      <a:pt x="2145678" y="386946"/>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66" name="object 26">
                <a:extLst>
                  <a:ext uri="{FF2B5EF4-FFF2-40B4-BE49-F238E27FC236}">
                    <a16:creationId xmlns:a16="http://schemas.microsoft.com/office/drawing/2014/main" id="{2B579F92-05E2-4B49-8BF1-D157D88970B3}"/>
                  </a:ext>
                </a:extLst>
              </p:cNvPr>
              <p:cNvSpPr>
                <a:spLocks/>
              </p:cNvSpPr>
              <p:nvPr/>
            </p:nvSpPr>
            <p:spPr bwMode="auto">
              <a:xfrm>
                <a:off x="7522658" y="6309418"/>
                <a:ext cx="2146300" cy="448309"/>
              </a:xfrm>
              <a:custGeom>
                <a:avLst/>
                <a:gdLst>
                  <a:gd name="T0" fmla="*/ 0 w 2146300"/>
                  <a:gd name="T1" fmla="*/ 0 h 448309"/>
                  <a:gd name="T2" fmla="*/ 0 w 2146300"/>
                  <a:gd name="T3" fmla="*/ 60742 h 448309"/>
                  <a:gd name="T4" fmla="*/ 2145678 w 2146300"/>
                  <a:gd name="T5" fmla="*/ 447688 h 448309"/>
                  <a:gd name="T6" fmla="*/ 2145678 w 2146300"/>
                  <a:gd name="T7" fmla="*/ 381228 h 448309"/>
                  <a:gd name="T8" fmla="*/ 0 w 2146300"/>
                  <a:gd name="T9" fmla="*/ 0 h 448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448309">
                    <a:moveTo>
                      <a:pt x="0" y="0"/>
                    </a:moveTo>
                    <a:lnTo>
                      <a:pt x="0" y="60742"/>
                    </a:lnTo>
                    <a:lnTo>
                      <a:pt x="2145678" y="447688"/>
                    </a:lnTo>
                    <a:lnTo>
                      <a:pt x="2145678" y="38122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26635" name="object 27">
              <a:extLst>
                <a:ext uri="{FF2B5EF4-FFF2-40B4-BE49-F238E27FC236}">
                  <a16:creationId xmlns:a16="http://schemas.microsoft.com/office/drawing/2014/main" id="{C0E1517E-1D4C-4C0D-851D-5A390196F837}"/>
                </a:ext>
              </a:extLst>
            </p:cNvPr>
            <p:cNvGrpSpPr>
              <a:grpSpLocks/>
            </p:cNvGrpSpPr>
            <p:nvPr/>
          </p:nvGrpSpPr>
          <p:grpSpPr bwMode="auto">
            <a:xfrm>
              <a:off x="5312610" y="3644878"/>
              <a:ext cx="2146300" cy="3112770"/>
              <a:chOff x="5312610" y="3644878"/>
              <a:chExt cx="2146300" cy="3112770"/>
            </a:xfrm>
            <a:grpFill/>
          </p:grpSpPr>
          <p:sp>
            <p:nvSpPr>
              <p:cNvPr id="26663" name="object 28">
                <a:extLst>
                  <a:ext uri="{FF2B5EF4-FFF2-40B4-BE49-F238E27FC236}">
                    <a16:creationId xmlns:a16="http://schemas.microsoft.com/office/drawing/2014/main" id="{A9850475-56C4-417C-B885-3B001F9BB726}"/>
                  </a:ext>
                </a:extLst>
              </p:cNvPr>
              <p:cNvSpPr>
                <a:spLocks/>
              </p:cNvSpPr>
              <p:nvPr/>
            </p:nvSpPr>
            <p:spPr bwMode="auto">
              <a:xfrm>
                <a:off x="5312610" y="3644878"/>
                <a:ext cx="2146300" cy="3112770"/>
              </a:xfrm>
              <a:custGeom>
                <a:avLst/>
                <a:gdLst>
                  <a:gd name="T0" fmla="*/ 2145678 w 2146300"/>
                  <a:gd name="T1" fmla="*/ 0 h 3112770"/>
                  <a:gd name="T2" fmla="*/ 0 w 2146300"/>
                  <a:gd name="T3" fmla="*/ 386946 h 3112770"/>
                  <a:gd name="T4" fmla="*/ 0 w 2146300"/>
                  <a:gd name="T5" fmla="*/ 3112228 h 3112770"/>
                  <a:gd name="T6" fmla="*/ 2145678 w 2146300"/>
                  <a:gd name="T7" fmla="*/ 2725282 h 3112770"/>
                  <a:gd name="T8" fmla="*/ 2145678 w 2146300"/>
                  <a:gd name="T9" fmla="*/ 0 h 3112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3112770">
                    <a:moveTo>
                      <a:pt x="2145678" y="0"/>
                    </a:moveTo>
                    <a:lnTo>
                      <a:pt x="0" y="386946"/>
                    </a:lnTo>
                    <a:lnTo>
                      <a:pt x="0" y="3112228"/>
                    </a:lnTo>
                    <a:lnTo>
                      <a:pt x="2145678" y="2725282"/>
                    </a:lnTo>
                    <a:lnTo>
                      <a:pt x="21456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64" name="object 29">
                <a:extLst>
                  <a:ext uri="{FF2B5EF4-FFF2-40B4-BE49-F238E27FC236}">
                    <a16:creationId xmlns:a16="http://schemas.microsoft.com/office/drawing/2014/main" id="{F2FBEBC4-4C05-446A-8869-688053D33859}"/>
                  </a:ext>
                </a:extLst>
              </p:cNvPr>
              <p:cNvSpPr>
                <a:spLocks/>
              </p:cNvSpPr>
              <p:nvPr/>
            </p:nvSpPr>
            <p:spPr bwMode="auto">
              <a:xfrm>
                <a:off x="5312611" y="6309418"/>
                <a:ext cx="2146300" cy="448309"/>
              </a:xfrm>
              <a:custGeom>
                <a:avLst/>
                <a:gdLst>
                  <a:gd name="T0" fmla="*/ 2145677 w 2146300"/>
                  <a:gd name="T1" fmla="*/ 0 h 448309"/>
                  <a:gd name="T2" fmla="*/ 0 w 2146300"/>
                  <a:gd name="T3" fmla="*/ 381227 h 448309"/>
                  <a:gd name="T4" fmla="*/ 0 w 2146300"/>
                  <a:gd name="T5" fmla="*/ 447687 h 448309"/>
                  <a:gd name="T6" fmla="*/ 2145677 w 2146300"/>
                  <a:gd name="T7" fmla="*/ 60741 h 448309"/>
                  <a:gd name="T8" fmla="*/ 2145677 w 2146300"/>
                  <a:gd name="T9" fmla="*/ 0 h 448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448309">
                    <a:moveTo>
                      <a:pt x="2145677" y="0"/>
                    </a:moveTo>
                    <a:lnTo>
                      <a:pt x="0" y="381227"/>
                    </a:lnTo>
                    <a:lnTo>
                      <a:pt x="0" y="447687"/>
                    </a:lnTo>
                    <a:lnTo>
                      <a:pt x="2145677" y="60741"/>
                    </a:lnTo>
                    <a:lnTo>
                      <a:pt x="214567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6636" name="object 30">
              <a:extLst>
                <a:ext uri="{FF2B5EF4-FFF2-40B4-BE49-F238E27FC236}">
                  <a16:creationId xmlns:a16="http://schemas.microsoft.com/office/drawing/2014/main" id="{52BA299F-496C-4090-BF0B-8481181AF3B4}"/>
                </a:ext>
              </a:extLst>
            </p:cNvPr>
            <p:cNvSpPr>
              <a:spLocks/>
            </p:cNvSpPr>
            <p:nvPr/>
          </p:nvSpPr>
          <p:spPr bwMode="auto">
            <a:xfrm>
              <a:off x="9732704" y="3644878"/>
              <a:ext cx="2146300" cy="3112770"/>
            </a:xfrm>
            <a:custGeom>
              <a:avLst/>
              <a:gdLst>
                <a:gd name="T0" fmla="*/ 2145678 w 2146300"/>
                <a:gd name="T1" fmla="*/ 0 h 3112770"/>
                <a:gd name="T2" fmla="*/ 0 w 2146300"/>
                <a:gd name="T3" fmla="*/ 386946 h 3112770"/>
                <a:gd name="T4" fmla="*/ 0 w 2146300"/>
                <a:gd name="T5" fmla="*/ 3112229 h 3112770"/>
                <a:gd name="T6" fmla="*/ 2145678 w 2146300"/>
                <a:gd name="T7" fmla="*/ 2725283 h 3112770"/>
                <a:gd name="T8" fmla="*/ 2145678 w 2146300"/>
                <a:gd name="T9" fmla="*/ 0 h 31127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6300" h="3112770">
                  <a:moveTo>
                    <a:pt x="2145678" y="0"/>
                  </a:moveTo>
                  <a:lnTo>
                    <a:pt x="0" y="386946"/>
                  </a:lnTo>
                  <a:lnTo>
                    <a:pt x="0" y="3112229"/>
                  </a:lnTo>
                  <a:lnTo>
                    <a:pt x="2145678" y="2725283"/>
                  </a:lnTo>
                  <a:lnTo>
                    <a:pt x="21456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6637" name="object 31">
              <a:extLst>
                <a:ext uri="{FF2B5EF4-FFF2-40B4-BE49-F238E27FC236}">
                  <a16:creationId xmlns:a16="http://schemas.microsoft.com/office/drawing/2014/main" id="{C7469A89-1C55-4AB5-87B2-0826994EBBF5}"/>
                </a:ext>
              </a:extLst>
            </p:cNvPr>
            <p:cNvSpPr txBox="1">
              <a:spLocks noChangeArrowheads="1"/>
            </p:cNvSpPr>
            <p:nvPr/>
          </p:nvSpPr>
          <p:spPr bwMode="auto">
            <a:xfrm>
              <a:off x="1015268" y="1632754"/>
              <a:ext cx="1830468" cy="4517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tabLst>
                  <a:tab pos="1266825" algn="l"/>
                  <a:tab pos="1682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266825" algn="l"/>
                  <a:tab pos="1682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266825" algn="l"/>
                  <a:tab pos="1682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266825" algn="l"/>
                  <a:tab pos="1682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266825" algn="l"/>
                  <a:tab pos="1682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266825" algn="l"/>
                  <a:tab pos="1682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266825" algn="l"/>
                  <a:tab pos="1682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266825" algn="l"/>
                  <a:tab pos="1682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266825" algn="l"/>
                  <a:tab pos="1682750"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0000"/>
                </a:lnSpc>
                <a:spcBef>
                  <a:spcPts val="100"/>
                </a:spcBef>
                <a:spcAft>
                  <a:spcPct val="0"/>
                </a:spcAft>
                <a:buClrTx/>
                <a:buSzTx/>
                <a:buFontTx/>
                <a:buNone/>
                <a:tabLst>
                  <a:tab pos="1266825" algn="l"/>
                  <a:tab pos="1682750" algn="l"/>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Conocimiento	de	la  situación de Amenaza o</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38" name="object 32">
              <a:extLst>
                <a:ext uri="{FF2B5EF4-FFF2-40B4-BE49-F238E27FC236}">
                  <a16:creationId xmlns:a16="http://schemas.microsoft.com/office/drawing/2014/main" id="{C995B650-8B38-432E-A135-E55C61C2FF8A}"/>
                </a:ext>
              </a:extLst>
            </p:cNvPr>
            <p:cNvSpPr txBox="1">
              <a:spLocks noChangeArrowheads="1"/>
            </p:cNvSpPr>
            <p:nvPr/>
          </p:nvSpPr>
          <p:spPr bwMode="auto">
            <a:xfrm>
              <a:off x="1015268" y="2062757"/>
              <a:ext cx="1830468" cy="455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1000"/>
                </a:lnSpc>
                <a:spcBef>
                  <a:spcPts val="75"/>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Vulneración a través de  los canales de atención.</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39" name="object 33">
              <a:extLst>
                <a:ext uri="{FF2B5EF4-FFF2-40B4-BE49-F238E27FC236}">
                  <a16:creationId xmlns:a16="http://schemas.microsoft.com/office/drawing/2014/main" id="{4B25FE61-4995-4ACA-872D-6702E2C50291}"/>
                </a:ext>
              </a:extLst>
            </p:cNvPr>
            <p:cNvSpPr txBox="1">
              <a:spLocks noChangeArrowheads="1"/>
            </p:cNvSpPr>
            <p:nvPr/>
          </p:nvSpPr>
          <p:spPr bwMode="auto">
            <a:xfrm>
              <a:off x="3226752" y="1647813"/>
              <a:ext cx="1830467" cy="10909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tabLst>
                  <a:tab pos="1095375" algn="l"/>
                  <a:tab pos="16827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095375" algn="l"/>
                  <a:tab pos="16827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095375" algn="l"/>
                  <a:tab pos="16827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095375" algn="l"/>
                  <a:tab pos="16827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095375" algn="l"/>
                  <a:tab pos="16827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095375" algn="l"/>
                  <a:tab pos="16827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095375" algn="l"/>
                  <a:tab pos="16827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095375" algn="l"/>
                  <a:tab pos="16827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095375" algn="l"/>
                  <a:tab pos="1682750"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0000"/>
                </a:lnSpc>
                <a:spcBef>
                  <a:spcPts val="100"/>
                </a:spcBef>
                <a:spcAft>
                  <a:spcPct val="0"/>
                </a:spcAft>
                <a:buClrTx/>
                <a:buSzTx/>
                <a:buFontTx/>
                <a:buNone/>
                <a:tabLst>
                  <a:tab pos="1095375" algn="l"/>
                  <a:tab pos="1682750" algn="l"/>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Remisión	de	la</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0" fontAlgn="base" latinLnBrk="0" hangingPunct="0">
                <a:lnSpc>
                  <a:spcPct val="101000"/>
                </a:lnSpc>
                <a:spcBef>
                  <a:spcPct val="0"/>
                </a:spcBef>
                <a:spcAft>
                  <a:spcPct val="0"/>
                </a:spcAft>
                <a:buClrTx/>
                <a:buSzTx/>
                <a:buFontTx/>
                <a:buNone/>
                <a:tabLst>
                  <a:tab pos="1095375" algn="l"/>
                  <a:tab pos="1682750" algn="l"/>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información	al  Autoridad Administrativa Competente </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40" name="object 34">
              <a:extLst>
                <a:ext uri="{FF2B5EF4-FFF2-40B4-BE49-F238E27FC236}">
                  <a16:creationId xmlns:a16="http://schemas.microsoft.com/office/drawing/2014/main" id="{6216B465-8E64-4D4D-9260-D7313BCAEFCF}"/>
                </a:ext>
              </a:extLst>
            </p:cNvPr>
            <p:cNvSpPr txBox="1">
              <a:spLocks noChangeArrowheads="1"/>
            </p:cNvSpPr>
            <p:nvPr/>
          </p:nvSpPr>
          <p:spPr bwMode="auto">
            <a:xfrm>
              <a:off x="5282654" y="1632754"/>
              <a:ext cx="2152744" cy="10909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84150">
                <a:lnSpc>
                  <a:spcPct val="90000"/>
                </a:lnSpc>
                <a:spcBef>
                  <a:spcPts val="1000"/>
                </a:spcBef>
                <a:buFont typeface="Arial" panose="020B0604020202020204" pitchFamily="34" charset="0"/>
                <a:buChar char="•"/>
                <a:tabLst>
                  <a:tab pos="1487488"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487488"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487488"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487488"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487488"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487488"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487488"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487488"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487488" algn="l"/>
                </a:tabLst>
                <a:defRPr>
                  <a:solidFill>
                    <a:schemeClr val="tx1"/>
                  </a:solidFill>
                  <a:latin typeface="Calibri" panose="020F0502020204030204" pitchFamily="34" charset="0"/>
                </a:defRPr>
              </a:lvl9pPr>
            </a:lstStyle>
            <a:p>
              <a:pPr marL="184150" marR="0" lvl="0" indent="0" algn="l" defTabSz="914400" rtl="0" eaLnBrk="0" fontAlgn="base" latinLnBrk="0" hangingPunct="0">
                <a:lnSpc>
                  <a:spcPct val="100000"/>
                </a:lnSpc>
                <a:spcBef>
                  <a:spcPts val="100"/>
                </a:spcBef>
                <a:spcAft>
                  <a:spcPct val="0"/>
                </a:spcAft>
                <a:buClrTx/>
                <a:buSzTx/>
                <a:buFontTx/>
                <a:buNone/>
                <a:tabLst>
                  <a:tab pos="1487488" algn="l"/>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Autoridad competente  con su  equipo	técnico  interdisciplinario  realizan Apertura a la  Historia de Atención.</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41" name="object 35">
              <a:extLst>
                <a:ext uri="{FF2B5EF4-FFF2-40B4-BE49-F238E27FC236}">
                  <a16:creationId xmlns:a16="http://schemas.microsoft.com/office/drawing/2014/main" id="{50D115F0-28DA-450A-99D2-DD81471D507C}"/>
                </a:ext>
              </a:extLst>
            </p:cNvPr>
            <p:cNvSpPr txBox="1">
              <a:spLocks noChangeArrowheads="1"/>
            </p:cNvSpPr>
            <p:nvPr/>
          </p:nvSpPr>
          <p:spPr bwMode="auto">
            <a:xfrm>
              <a:off x="7579867" y="1525672"/>
              <a:ext cx="1989224" cy="13050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Verificación del estado de  cumplimiento y garantía  de Derechos. (articulo 52  de la Ley 1098 de 2006,  modificado por el artículo  1 de la Ley 1878 de 2018</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42" name="object 36">
              <a:extLst>
                <a:ext uri="{FF2B5EF4-FFF2-40B4-BE49-F238E27FC236}">
                  <a16:creationId xmlns:a16="http://schemas.microsoft.com/office/drawing/2014/main" id="{D675C2AA-EB0B-4F3D-B723-5D9E35D6FE29}"/>
                </a:ext>
              </a:extLst>
            </p:cNvPr>
            <p:cNvSpPr txBox="1">
              <a:spLocks noChangeArrowheads="1"/>
            </p:cNvSpPr>
            <p:nvPr/>
          </p:nvSpPr>
          <p:spPr bwMode="auto">
            <a:xfrm>
              <a:off x="9791350" y="983568"/>
              <a:ext cx="1990812" cy="215837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Verificación de Derechos:  Inmediata, salvo cuando  el NNA no se encuentre  ante la autoridad  administrativa</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0" fontAlgn="base" latinLnBrk="0" hangingPunct="0">
                <a:lnSpc>
                  <a:spcPct val="100000"/>
                </a:lnSpc>
                <a:spcBef>
                  <a:spcPts val="25"/>
                </a:spcBef>
                <a:spcAft>
                  <a:spcPct val="0"/>
                </a:spcAft>
                <a:buClrTx/>
                <a:buSzTx/>
                <a:buFontTx/>
                <a:buNone/>
                <a:tabLst/>
                <a:defRPr/>
              </a:pPr>
              <a:endParaRPr kumimoji="0" lang="es-CO" altLang="es-CO"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just" defTabSz="914400" rtl="0" eaLnBrk="0" fontAlgn="base" latinLnBrk="0" hangingPunct="0">
                <a:lnSpc>
                  <a:spcPct val="101000"/>
                </a:lnSpc>
                <a:spcBef>
                  <a:spcPct val="0"/>
                </a:spcBef>
                <a:spcAft>
                  <a:spcPct val="0"/>
                </a:spcAft>
                <a:buClrTx/>
                <a:buSzTx/>
                <a:buFontTx/>
                <a:buNone/>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En el menor tiempo  posible, sin exceder diez</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0" fontAlgn="base" latinLnBrk="0" hangingPunct="0">
                <a:lnSpc>
                  <a:spcPts val="1613"/>
                </a:lnSpc>
                <a:spcBef>
                  <a:spcPts val="138"/>
                </a:spcBef>
                <a:spcAft>
                  <a:spcPct val="0"/>
                </a:spcAft>
                <a:buClrTx/>
                <a:buSzTx/>
                <a:buFontTx/>
                <a:buNone/>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(10)	días	siguientes	al  conocimiento.</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6643" name="object 37">
              <a:extLst>
                <a:ext uri="{FF2B5EF4-FFF2-40B4-BE49-F238E27FC236}">
                  <a16:creationId xmlns:a16="http://schemas.microsoft.com/office/drawing/2014/main" id="{527EE82F-E765-4E83-A5F2-BF2CE89C0341}"/>
                </a:ext>
              </a:extLst>
            </p:cNvPr>
            <p:cNvGrpSpPr>
              <a:grpSpLocks/>
            </p:cNvGrpSpPr>
            <p:nvPr/>
          </p:nvGrpSpPr>
          <p:grpSpPr bwMode="auto">
            <a:xfrm>
              <a:off x="10527538" y="2100858"/>
              <a:ext cx="266065" cy="189230"/>
              <a:chOff x="10527538" y="2100858"/>
              <a:chExt cx="266065" cy="189230"/>
            </a:xfrm>
            <a:grpFill/>
          </p:grpSpPr>
          <p:pic>
            <p:nvPicPr>
              <p:cNvPr id="26661" name="object 38">
                <a:extLst>
                  <a:ext uri="{FF2B5EF4-FFF2-40B4-BE49-F238E27FC236}">
                    <a16:creationId xmlns:a16="http://schemas.microsoft.com/office/drawing/2014/main" id="{C266AAE3-8364-4BCB-B42B-BD9A3EF0C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888" y="2107208"/>
                <a:ext cx="253103" cy="1761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62" name="object 39">
                <a:extLst>
                  <a:ext uri="{FF2B5EF4-FFF2-40B4-BE49-F238E27FC236}">
                    <a16:creationId xmlns:a16="http://schemas.microsoft.com/office/drawing/2014/main" id="{2100EA04-0AB5-406C-A4B0-3ACC5E53A0E9}"/>
                  </a:ext>
                </a:extLst>
              </p:cNvPr>
              <p:cNvSpPr>
                <a:spLocks/>
              </p:cNvSpPr>
              <p:nvPr/>
            </p:nvSpPr>
            <p:spPr bwMode="auto">
              <a:xfrm>
                <a:off x="10533888" y="2107208"/>
                <a:ext cx="253365" cy="176530"/>
              </a:xfrm>
              <a:custGeom>
                <a:avLst/>
                <a:gdLst>
                  <a:gd name="T0" fmla="*/ 0 w 253365"/>
                  <a:gd name="T1" fmla="*/ 88082 h 176530"/>
                  <a:gd name="T2" fmla="*/ 63275 w 253365"/>
                  <a:gd name="T3" fmla="*/ 88082 h 176530"/>
                  <a:gd name="T4" fmla="*/ 63275 w 253365"/>
                  <a:gd name="T5" fmla="*/ 0 h 176530"/>
                  <a:gd name="T6" fmla="*/ 189827 w 253365"/>
                  <a:gd name="T7" fmla="*/ 0 h 176530"/>
                  <a:gd name="T8" fmla="*/ 189827 w 253365"/>
                  <a:gd name="T9" fmla="*/ 88082 h 176530"/>
                  <a:gd name="T10" fmla="*/ 253103 w 253365"/>
                  <a:gd name="T11" fmla="*/ 88082 h 176530"/>
                  <a:gd name="T12" fmla="*/ 126551 w 253365"/>
                  <a:gd name="T13" fmla="*/ 176164 h 176530"/>
                  <a:gd name="T14" fmla="*/ 0 w 253365"/>
                  <a:gd name="T15" fmla="*/ 88082 h 1765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3365" h="176530">
                    <a:moveTo>
                      <a:pt x="0" y="88082"/>
                    </a:moveTo>
                    <a:lnTo>
                      <a:pt x="63275" y="88082"/>
                    </a:lnTo>
                    <a:lnTo>
                      <a:pt x="63275" y="0"/>
                    </a:lnTo>
                    <a:lnTo>
                      <a:pt x="189827" y="0"/>
                    </a:lnTo>
                    <a:lnTo>
                      <a:pt x="189827" y="88082"/>
                    </a:lnTo>
                    <a:lnTo>
                      <a:pt x="253103" y="88082"/>
                    </a:lnTo>
                    <a:lnTo>
                      <a:pt x="126551" y="176164"/>
                    </a:lnTo>
                    <a:lnTo>
                      <a:pt x="0" y="88082"/>
                    </a:lnTo>
                    <a:close/>
                  </a:path>
                </a:pathLst>
              </a:custGeom>
              <a:grpFill/>
              <a:ln w="12700">
                <a:solidFill>
                  <a:srgbClr val="AE5A21"/>
                </a:solidFill>
                <a:round/>
                <a:headEnd/>
                <a:tailEnd/>
              </a:ln>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26644" name="object 40">
              <a:extLst>
                <a:ext uri="{FF2B5EF4-FFF2-40B4-BE49-F238E27FC236}">
                  <a16:creationId xmlns:a16="http://schemas.microsoft.com/office/drawing/2014/main" id="{889C3319-3D05-44E8-8A2B-8C5811F799AB}"/>
                </a:ext>
              </a:extLst>
            </p:cNvPr>
            <p:cNvSpPr txBox="1">
              <a:spLocks noChangeArrowheads="1"/>
            </p:cNvSpPr>
            <p:nvPr/>
          </p:nvSpPr>
          <p:spPr bwMode="auto">
            <a:xfrm>
              <a:off x="1007331" y="4838531"/>
              <a:ext cx="1917783" cy="1092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Autoridad Administrativa  determina dar apertura a  Proceso Administrativo  de Restablecimiento de  Derechos - PARD</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object 41">
              <a:extLst>
                <a:ext uri="{FF2B5EF4-FFF2-40B4-BE49-F238E27FC236}">
                  <a16:creationId xmlns:a16="http://schemas.microsoft.com/office/drawing/2014/main" id="{62204086-BC16-406A-AF22-B7DD3FB75AE4}"/>
                </a:ext>
              </a:extLst>
            </p:cNvPr>
            <p:cNvSpPr txBox="1"/>
            <p:nvPr/>
          </p:nvSpPr>
          <p:spPr>
            <a:xfrm>
              <a:off x="3903057" y="4256271"/>
              <a:ext cx="581050" cy="267706"/>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600" b="1" i="0" u="none" strike="noStrike" kern="1200" cap="none" spc="-15" normalizeH="0" baseline="0" noProof="0">
                  <a:ln>
                    <a:noFill/>
                  </a:ln>
                  <a:solidFill>
                    <a:srgbClr val="292929"/>
                  </a:solidFill>
                  <a:effectLst/>
                  <a:uLnTx/>
                  <a:uFillTx/>
                  <a:latin typeface="Calibri"/>
                  <a:ea typeface="+mn-ea"/>
                  <a:cs typeface="Calibri"/>
                </a:rPr>
                <a:t>Etapas</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6646" name="object 42">
              <a:extLst>
                <a:ext uri="{FF2B5EF4-FFF2-40B4-BE49-F238E27FC236}">
                  <a16:creationId xmlns:a16="http://schemas.microsoft.com/office/drawing/2014/main" id="{9F5A22DC-CDAF-49EC-ABE9-F42B0CEC050B}"/>
                </a:ext>
              </a:extLst>
            </p:cNvPr>
            <p:cNvSpPr txBox="1">
              <a:spLocks noChangeArrowheads="1"/>
            </p:cNvSpPr>
            <p:nvPr/>
          </p:nvSpPr>
          <p:spPr bwMode="auto">
            <a:xfrm>
              <a:off x="3520452" y="4711371"/>
              <a:ext cx="1632021" cy="19542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1000"/>
                </a:lnSpc>
                <a:spcBef>
                  <a:spcPts val="75"/>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Notificación  Práctica de pruebas</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just" defTabSz="914400" rtl="0" eaLnBrk="0" fontAlgn="base" latinLnBrk="0" hangingPunct="0">
                <a:lnSpc>
                  <a:spcPct val="99000"/>
                </a:lnSpc>
                <a:spcBef>
                  <a:spcPts val="50"/>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Adopción de medidas  Búsqueda de familia  extensa</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0" fontAlgn="base" latinLnBrk="0" hangingPunct="0">
                <a:lnSpc>
                  <a:spcPts val="1700"/>
                </a:lnSpc>
                <a:spcBef>
                  <a:spcPts val="38"/>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Definición	de	la  situación jurídica  Seguimiento</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2700" marR="0" lvl="0" indent="0" algn="l" defTabSz="914400" rtl="0" eaLnBrk="0" fontAlgn="base" latinLnBrk="0" hangingPunct="0">
                <a:lnSpc>
                  <a:spcPts val="1650"/>
                </a:lnSpc>
                <a:spcBef>
                  <a:spcPct val="0"/>
                </a:spcBef>
                <a:spcAft>
                  <a:spcPct val="0"/>
                </a:spcAft>
                <a:buClrTx/>
                <a:buSzTx/>
                <a:buFontTx/>
                <a:buNone/>
                <a:tabLst/>
                <a:defRPr/>
              </a:pPr>
              <a:r>
                <a:rPr kumimoji="0" lang="es-CO" altLang="es-CO" sz="1400" b="1" i="0" u="none" strike="noStrike" kern="1200" cap="none" spc="0" normalizeH="0" baseline="0" noProof="0">
                  <a:ln>
                    <a:noFill/>
                  </a:ln>
                  <a:solidFill>
                    <a:srgbClr val="292929"/>
                  </a:solidFill>
                  <a:effectLst/>
                  <a:uLnTx/>
                  <a:uFillTx/>
                  <a:latin typeface="Calibri" panose="020F0502020204030204" pitchFamily="34" charset="0"/>
                  <a:ea typeface="+mn-ea"/>
                  <a:cs typeface="Calibri" panose="020F0502020204030204" pitchFamily="34" charset="0"/>
                </a:rPr>
                <a:t>Cierre del PARD</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47" name="object 43">
              <a:extLst>
                <a:ext uri="{FF2B5EF4-FFF2-40B4-BE49-F238E27FC236}">
                  <a16:creationId xmlns:a16="http://schemas.microsoft.com/office/drawing/2014/main" id="{D9C77E5F-14EB-45EE-BBE0-DDD130A07BB4}"/>
                </a:ext>
              </a:extLst>
            </p:cNvPr>
            <p:cNvSpPr txBox="1">
              <a:spLocks noChangeArrowheads="1"/>
            </p:cNvSpPr>
            <p:nvPr/>
          </p:nvSpPr>
          <p:spPr bwMode="auto">
            <a:xfrm>
              <a:off x="7713223" y="4100668"/>
              <a:ext cx="1722512" cy="1587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190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19063" marR="0" lvl="0" indent="0" algn="ctr" defTabSz="914400" rtl="0" eaLnBrk="0" fontAlgn="base" latinLnBrk="0" hangingPunct="0">
                <a:lnSpc>
                  <a:spcPct val="101000"/>
                </a:lnSpc>
                <a:spcBef>
                  <a:spcPts val="75"/>
                </a:spcBef>
                <a:spcAft>
                  <a:spcPct val="0"/>
                </a:spcAft>
                <a:buClrTx/>
                <a:buSzTx/>
                <a:buFontTx/>
                <a:buNone/>
                <a:tabLst/>
                <a:defRPr/>
              </a:pPr>
              <a:r>
                <a:rPr kumimoji="0" lang="es-CO" altLang="es-CO" sz="1400" b="1" i="0" u="sng"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Definición de la </a:t>
              </a:r>
              <a:r>
                <a:rPr kumimoji="0" lang="es-CO" altLang="es-CO"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 </a:t>
              </a:r>
              <a:r>
                <a:rPr kumimoji="0" lang="es-CO" altLang="es-CO" sz="1400" b="1" i="0" u="sng"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situación jurídica de </a:t>
              </a:r>
              <a:r>
                <a:rPr kumimoji="0" lang="es-CO" altLang="es-CO"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 </a:t>
              </a:r>
              <a:r>
                <a:rPr kumimoji="0" lang="es-CO" altLang="es-CO" sz="1400" b="1" i="0" u="sng"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del proceso.</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9063" marR="0" lvl="0" indent="0" algn="l" defTabSz="914400" rtl="0" eaLnBrk="0" fontAlgn="base" latinLnBrk="0" hangingPunct="0">
                <a:lnSpc>
                  <a:spcPct val="100000"/>
                </a:lnSpc>
                <a:spcBef>
                  <a:spcPts val="63"/>
                </a:spcBef>
                <a:spcAft>
                  <a:spcPct val="0"/>
                </a:spcAft>
                <a:buClrTx/>
                <a:buSzTx/>
                <a:buFontTx/>
                <a:buNone/>
                <a:tabLst/>
                <a:defRPr/>
              </a:pPr>
              <a:endParaRPr kumimoji="0" lang="es-CO" altLang="es-CO"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19063" marR="0" lvl="0" indent="0" algn="just" defTabSz="914400" rtl="0" eaLnBrk="0" fontAlgn="base" latinLnBrk="0" hangingPunct="0">
                <a:lnSpc>
                  <a:spcPct val="101000"/>
                </a:lnSpc>
                <a:spcBef>
                  <a:spcPct val="0"/>
                </a:spcBef>
                <a:spcAft>
                  <a:spcPct val="0"/>
                </a:spcAft>
                <a:buClrTx/>
                <a:buSzTx/>
                <a:buFontTx/>
                <a:buNone/>
                <a:tabLst/>
                <a:defRPr/>
              </a:pPr>
              <a:r>
                <a:rPr kumimoji="0" lang="es-CO" altLang="es-CO"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Declaratoria del  menor de edad en  situación de:</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48" name="object 44">
              <a:extLst>
                <a:ext uri="{FF2B5EF4-FFF2-40B4-BE49-F238E27FC236}">
                  <a16:creationId xmlns:a16="http://schemas.microsoft.com/office/drawing/2014/main" id="{E7C82BE5-E8F4-4F8A-8A53-D157F6D82F72}"/>
                </a:ext>
              </a:extLst>
            </p:cNvPr>
            <p:cNvSpPr txBox="1">
              <a:spLocks noChangeArrowheads="1"/>
            </p:cNvSpPr>
            <p:nvPr/>
          </p:nvSpPr>
          <p:spPr bwMode="auto">
            <a:xfrm>
              <a:off x="7998684" y="5653336"/>
              <a:ext cx="1438338" cy="65587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7145" rIns="0" bIns="0">
              <a:spAutoFit/>
            </a:bodyPr>
            <a:lstStyle>
              <a:lvl1pPr marL="12700">
                <a:lnSpc>
                  <a:spcPct val="90000"/>
                </a:lnSpc>
                <a:spcBef>
                  <a:spcPts val="1000"/>
                </a:spcBef>
                <a:buFont typeface="Arial" panose="020B0604020202020204" pitchFamily="34" charset="0"/>
                <a:buChar char="•"/>
                <a:tabLst>
                  <a:tab pos="123825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23825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23825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23825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23825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23825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23825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23825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238250"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ct val="98000"/>
                </a:lnSpc>
                <a:spcBef>
                  <a:spcPts val="138"/>
                </a:spcBef>
                <a:spcAft>
                  <a:spcPct val="0"/>
                </a:spcAft>
                <a:buClrTx/>
                <a:buSzTx/>
                <a:buFontTx/>
                <a:buNone/>
                <a:tabLst>
                  <a:tab pos="1238250" algn="l"/>
                </a:tabLst>
                <a:defRPr/>
              </a:pPr>
              <a:r>
                <a:rPr kumimoji="0" lang="es-CO" altLang="es-CO" sz="1400" b="1" i="0" u="none" strike="noStrike" kern="1200" cap="none" spc="0" normalizeH="0" baseline="0" noProof="0" dirty="0">
                  <a:ln>
                    <a:noFill/>
                  </a:ln>
                  <a:solidFill>
                    <a:srgbClr val="262626"/>
                  </a:solidFill>
                  <a:effectLst/>
                  <a:uLnTx/>
                  <a:uFillTx/>
                  <a:latin typeface="Calibri" panose="020F0502020204030204" pitchFamily="34" charset="0"/>
                  <a:ea typeface="+mn-ea"/>
                  <a:cs typeface="Calibri" panose="020F0502020204030204" pitchFamily="34" charset="0"/>
                </a:rPr>
                <a:t>Vulneración	de  derechos  Adoptabilidad</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6649" name="object 45">
              <a:extLst>
                <a:ext uri="{FF2B5EF4-FFF2-40B4-BE49-F238E27FC236}">
                  <a16:creationId xmlns:a16="http://schemas.microsoft.com/office/drawing/2014/main" id="{4B754101-BC53-4D11-9303-F5EC10C1D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863" y="4050791"/>
              <a:ext cx="691895" cy="6918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50" name="object 46">
              <a:extLst>
                <a:ext uri="{FF2B5EF4-FFF2-40B4-BE49-F238E27FC236}">
                  <a16:creationId xmlns:a16="http://schemas.microsoft.com/office/drawing/2014/main" id="{AA01ECC2-E2ED-4618-9C8A-250BA9B0AA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8040" y="3102864"/>
              <a:ext cx="917448" cy="9174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51" name="object 47">
              <a:extLst>
                <a:ext uri="{FF2B5EF4-FFF2-40B4-BE49-F238E27FC236}">
                  <a16:creationId xmlns:a16="http://schemas.microsoft.com/office/drawing/2014/main" id="{A41E9FD3-12A4-4625-B921-EC2F7D70CD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0407" y="810768"/>
              <a:ext cx="917447" cy="91744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 name="object 48">
              <a:extLst>
                <a:ext uri="{FF2B5EF4-FFF2-40B4-BE49-F238E27FC236}">
                  <a16:creationId xmlns:a16="http://schemas.microsoft.com/office/drawing/2014/main" id="{09DD0998-3974-4F0B-A334-8A66C9B9D713}"/>
                </a:ext>
              </a:extLst>
            </p:cNvPr>
            <p:cNvSpPr txBox="1"/>
            <p:nvPr/>
          </p:nvSpPr>
          <p:spPr>
            <a:xfrm>
              <a:off x="10173955" y="4030395"/>
              <a:ext cx="1176388" cy="239262"/>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1" i="0" u="sng" strike="noStrike" kern="1200" cap="none" spc="-5" normalizeH="0" baseline="0" noProof="0">
                  <a:ln>
                    <a:noFill/>
                  </a:ln>
                  <a:solidFill>
                    <a:srgbClr val="181717"/>
                  </a:solidFill>
                  <a:effectLst/>
                  <a:uLnTx/>
                  <a:uFill>
                    <a:solidFill>
                      <a:srgbClr val="181717"/>
                    </a:solidFill>
                  </a:uFill>
                  <a:latin typeface="Calibri"/>
                  <a:ea typeface="+mn-ea"/>
                  <a:cs typeface="Calibri"/>
                </a:rPr>
                <a:t>Cierre del</a:t>
              </a:r>
              <a:r>
                <a:rPr kumimoji="0" sz="1400" b="1" i="0" u="sng" strike="noStrike" kern="1200" cap="none" spc="-75" normalizeH="0" baseline="0" noProof="0">
                  <a:ln>
                    <a:noFill/>
                  </a:ln>
                  <a:solidFill>
                    <a:srgbClr val="181717"/>
                  </a:solidFill>
                  <a:effectLst/>
                  <a:uLnTx/>
                  <a:uFill>
                    <a:solidFill>
                      <a:srgbClr val="181717"/>
                    </a:solidFill>
                  </a:uFill>
                  <a:latin typeface="Calibri"/>
                  <a:ea typeface="+mn-ea"/>
                  <a:cs typeface="Calibri"/>
                </a:rPr>
                <a:t> </a:t>
              </a:r>
              <a:r>
                <a:rPr kumimoji="0" sz="1400" b="1" i="0" u="sng" strike="noStrike" kern="1200" cap="none" spc="-30" normalizeH="0" baseline="0" noProof="0">
                  <a:ln>
                    <a:noFill/>
                  </a:ln>
                  <a:solidFill>
                    <a:srgbClr val="181717"/>
                  </a:solidFill>
                  <a:effectLst/>
                  <a:uLnTx/>
                  <a:uFill>
                    <a:solidFill>
                      <a:srgbClr val="181717"/>
                    </a:solidFill>
                  </a:uFill>
                  <a:latin typeface="Calibri"/>
                  <a:ea typeface="+mn-ea"/>
                  <a:cs typeface="Calibri"/>
                </a:rPr>
                <a:t>PARD</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6653" name="object 49">
              <a:extLst>
                <a:ext uri="{FF2B5EF4-FFF2-40B4-BE49-F238E27FC236}">
                  <a16:creationId xmlns:a16="http://schemas.microsoft.com/office/drawing/2014/main" id="{7E9DF52F-20CD-4D90-8D7D-25248E4E608E}"/>
                </a:ext>
              </a:extLst>
            </p:cNvPr>
            <p:cNvSpPr txBox="1">
              <a:spLocks noChangeArrowheads="1"/>
            </p:cNvSpPr>
            <p:nvPr/>
          </p:nvSpPr>
          <p:spPr bwMode="auto">
            <a:xfrm>
              <a:off x="10962976" y="4679582"/>
              <a:ext cx="627090" cy="44004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29845" rIns="0" bIns="0">
              <a:spAutoFit/>
            </a:bodyPr>
            <a:lstStyle>
              <a:lvl1pPr marL="12700" indent="32067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320675" algn="l" defTabSz="914400" rtl="0" eaLnBrk="0" fontAlgn="base" latinLnBrk="0" hangingPunct="0">
                <a:lnSpc>
                  <a:spcPts val="1575"/>
                </a:lnSpc>
                <a:spcBef>
                  <a:spcPts val="238"/>
                </a:spcBef>
                <a:spcAft>
                  <a:spcPct val="0"/>
                </a:spcAft>
                <a:buClrTx/>
                <a:buSzTx/>
                <a:buFontTx/>
                <a:buNone/>
                <a:tabLst/>
                <a:defRPr/>
              </a:pPr>
              <a:r>
                <a:rPr kumimoji="0" lang="es-CO" altLang="es-CO" sz="1400" b="1" i="0" u="none" strike="noStrike" kern="1200" cap="none" spc="0" normalizeH="0" baseline="0" noProof="0">
                  <a:ln>
                    <a:noFill/>
                  </a:ln>
                  <a:solidFill>
                    <a:srgbClr val="181717"/>
                  </a:solidFill>
                  <a:effectLst/>
                  <a:uLnTx/>
                  <a:uFillTx/>
                  <a:latin typeface="Calibri" panose="020F0502020204030204" pitchFamily="34" charset="0"/>
                  <a:ea typeface="+mn-ea"/>
                  <a:cs typeface="Calibri" panose="020F0502020204030204" pitchFamily="34" charset="0"/>
                </a:rPr>
                <a:t>que  veriﬁcar</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54" name="object 50">
              <a:extLst>
                <a:ext uri="{FF2B5EF4-FFF2-40B4-BE49-F238E27FC236}">
                  <a16:creationId xmlns:a16="http://schemas.microsoft.com/office/drawing/2014/main" id="{9E7BBDAD-082C-4BE1-9DB5-C8AC32B4A599}"/>
                </a:ext>
              </a:extLst>
            </p:cNvPr>
            <p:cNvSpPr txBox="1">
              <a:spLocks noChangeArrowheads="1"/>
            </p:cNvSpPr>
            <p:nvPr/>
          </p:nvSpPr>
          <p:spPr bwMode="auto">
            <a:xfrm>
              <a:off x="9935819" y="4463743"/>
              <a:ext cx="1006519" cy="8733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604"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ct val="99000"/>
                </a:lnSpc>
                <a:spcBef>
                  <a:spcPts val="113"/>
                </a:spcBef>
                <a:spcAft>
                  <a:spcPct val="0"/>
                </a:spcAft>
                <a:buClrTx/>
                <a:buSzTx/>
                <a:buFontTx/>
                <a:buNone/>
                <a:tabLst/>
                <a:defRPr/>
              </a:pPr>
              <a:r>
                <a:rPr kumimoji="0" lang="es-CO" altLang="es-CO" sz="1400" b="1" i="0" u="none" strike="noStrike" kern="1200" cap="none" spc="0" normalizeH="0" baseline="0" noProof="0">
                  <a:ln>
                    <a:noFill/>
                  </a:ln>
                  <a:solidFill>
                    <a:srgbClr val="181717"/>
                  </a:solidFill>
                  <a:effectLst/>
                  <a:uLnTx/>
                  <a:uFillTx/>
                  <a:latin typeface="Calibri" panose="020F0502020204030204" pitchFamily="34" charset="0"/>
                  <a:ea typeface="+mn-ea"/>
                  <a:cs typeface="Calibri" panose="020F0502020204030204" pitchFamily="34" charset="0"/>
                </a:rPr>
                <a:t>Mediante  seguimientos  permitan  derechos</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55" name="object 51">
              <a:extLst>
                <a:ext uri="{FF2B5EF4-FFF2-40B4-BE49-F238E27FC236}">
                  <a16:creationId xmlns:a16="http://schemas.microsoft.com/office/drawing/2014/main" id="{B4FDC837-C515-47D3-A575-26BC6C23999B}"/>
                </a:ext>
              </a:extLst>
            </p:cNvPr>
            <p:cNvSpPr txBox="1">
              <a:spLocks noChangeArrowheads="1"/>
            </p:cNvSpPr>
            <p:nvPr/>
          </p:nvSpPr>
          <p:spPr bwMode="auto">
            <a:xfrm>
              <a:off x="9935819" y="5313709"/>
              <a:ext cx="1654247" cy="13067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400" b="1" i="0" u="none" strike="noStrike" kern="1200" cap="none" spc="0" normalizeH="0" baseline="0" noProof="0">
                  <a:ln>
                    <a:noFill/>
                  </a:ln>
                  <a:solidFill>
                    <a:srgbClr val="181717"/>
                  </a:solidFill>
                  <a:effectLst/>
                  <a:uLnTx/>
                  <a:uFillTx/>
                  <a:latin typeface="Calibri" panose="020F0502020204030204" pitchFamily="34" charset="0"/>
                  <a:ea typeface="+mn-ea"/>
                  <a:cs typeface="Calibri" panose="020F0502020204030204" pitchFamily="34" charset="0"/>
                </a:rPr>
                <a:t>garanBzados en su  medio familiar y la  superación de las  circunstancias que  dieron origen al  PARD.</a:t>
              </a:r>
              <a:endParaRPr kumimoji="0" lang="es-CO" altLang="es-CO"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6656" name="object 52">
              <a:extLst>
                <a:ext uri="{FF2B5EF4-FFF2-40B4-BE49-F238E27FC236}">
                  <a16:creationId xmlns:a16="http://schemas.microsoft.com/office/drawing/2014/main" id="{FB68DAF1-1EDD-410D-9793-83F3F322AD07}"/>
                </a:ext>
              </a:extLst>
            </p:cNvPr>
            <p:cNvSpPr txBox="1">
              <a:spLocks noChangeArrowheads="1"/>
            </p:cNvSpPr>
            <p:nvPr/>
          </p:nvSpPr>
          <p:spPr bwMode="auto">
            <a:xfrm>
              <a:off x="5433473" y="4003624"/>
              <a:ext cx="1974936" cy="179330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10160" rIns="0" bIns="0">
              <a:spAutoFit/>
            </a:bodyPr>
            <a:lstStyle>
              <a:lvl1pPr marL="12700" indent="130175">
                <a:lnSpc>
                  <a:spcPct val="90000"/>
                </a:lnSpc>
                <a:spcBef>
                  <a:spcPts val="1000"/>
                </a:spcBef>
                <a:buFont typeface="Arial" panose="020B0604020202020204" pitchFamily="34" charset="0"/>
                <a:buChar char="•"/>
                <a:tabLst>
                  <a:tab pos="1220788" algn="l"/>
                  <a:tab pos="1460500"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1220788" algn="l"/>
                  <a:tab pos="14605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1220788" algn="l"/>
                  <a:tab pos="14605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1220788" algn="l"/>
                  <a:tab pos="1460500"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1220788" algn="l"/>
                  <a:tab pos="1460500"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1220788" algn="l"/>
                  <a:tab pos="1460500"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1220788" algn="l"/>
                  <a:tab pos="1460500"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1220788" algn="l"/>
                  <a:tab pos="1460500"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1220788" algn="l"/>
                  <a:tab pos="1460500" algn="l"/>
                </a:tabLst>
                <a:defRPr>
                  <a:solidFill>
                    <a:schemeClr val="tx1"/>
                  </a:solidFill>
                  <a:latin typeface="Calibri" panose="020F0502020204030204" pitchFamily="34" charset="0"/>
                </a:defRPr>
              </a:lvl9pPr>
            </a:lstStyle>
            <a:p>
              <a:pPr marL="12700" marR="0" lvl="0" indent="130175" algn="l" defTabSz="914400" rtl="0" eaLnBrk="0" fontAlgn="base" latinLnBrk="0" hangingPunct="0">
                <a:lnSpc>
                  <a:spcPct val="101000"/>
                </a:lnSpc>
                <a:spcBef>
                  <a:spcPts val="75"/>
                </a:spcBef>
                <a:spcAft>
                  <a:spcPct val="0"/>
                </a:spcAft>
                <a:buClrTx/>
                <a:buSzTx/>
                <a:buFontTx/>
                <a:buNone/>
                <a:tabLst>
                  <a:tab pos="1220788" algn="l"/>
                  <a:tab pos="1460500" algn="l"/>
                </a:tabLst>
                <a:defRPr/>
              </a:pPr>
              <a:r>
                <a:rPr kumimoji="0" lang="es-CO" altLang="es-CO" sz="1400" b="1" i="0" u="sng"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Medidas de Protección </a:t>
              </a: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 Amonestación	a	padres  Asistencia y asesoría a la  familia</a:t>
              </a:r>
            </a:p>
            <a:p>
              <a:pPr marL="12700" marR="0" lvl="0" indent="130175" algn="just" defTabSz="914400" rtl="0" eaLnBrk="0" fontAlgn="base" latinLnBrk="0" hangingPunct="0">
                <a:lnSpc>
                  <a:spcPts val="1613"/>
                </a:lnSpc>
                <a:spcBef>
                  <a:spcPct val="0"/>
                </a:spcBef>
                <a:spcAft>
                  <a:spcPct val="0"/>
                </a:spcAft>
                <a:buClrTx/>
                <a:buSzTx/>
                <a:buFontTx/>
                <a:buNone/>
                <a:tabLst>
                  <a:tab pos="1220788" algn="l"/>
                  <a:tab pos="1460500" algn="l"/>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Retiro inmediato</a:t>
              </a:r>
              <a:endParaRPr lang="es-CO" altLang="es-CO" sz="1400" dirty="0">
                <a:solidFill>
                  <a:prstClr val="black"/>
                </a:solidFill>
                <a:cs typeface="Calibri" panose="020F0502020204030204" pitchFamily="34" charset="0"/>
              </a:endParaRPr>
            </a:p>
            <a:p>
              <a:pPr marL="12700" marR="0" lvl="0" indent="130175" algn="just" defTabSz="914400" rtl="0" eaLnBrk="0" fontAlgn="base" latinLnBrk="0" hangingPunct="0">
                <a:lnSpc>
                  <a:spcPts val="1613"/>
                </a:lnSpc>
                <a:spcBef>
                  <a:spcPct val="0"/>
                </a:spcBef>
                <a:spcAft>
                  <a:spcPct val="0"/>
                </a:spcAft>
                <a:buClrTx/>
                <a:buSzTx/>
                <a:buFontTx/>
                <a:buNone/>
                <a:tabLst>
                  <a:tab pos="1220788" algn="l"/>
                  <a:tab pos="1460500" algn="l"/>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Vinculación: modalidades  de	apoyo y  fortalecimiento familiar.</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3" name="object 53">
              <a:extLst>
                <a:ext uri="{FF2B5EF4-FFF2-40B4-BE49-F238E27FC236}">
                  <a16:creationId xmlns:a16="http://schemas.microsoft.com/office/drawing/2014/main" id="{59EC17CA-F216-4C42-85BC-EFD5C3AE9936}"/>
                </a:ext>
              </a:extLst>
            </p:cNvPr>
            <p:cNvSpPr txBox="1"/>
            <p:nvPr/>
          </p:nvSpPr>
          <p:spPr>
            <a:xfrm>
              <a:off x="5433473" y="5716942"/>
              <a:ext cx="1955885" cy="237589"/>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1" i="0" u="none" strike="noStrike" kern="1200" cap="none" spc="-5" normalizeH="0" baseline="0" noProof="0" dirty="0" err="1">
                  <a:ln>
                    <a:noFill/>
                  </a:ln>
                  <a:solidFill>
                    <a:srgbClr val="292929"/>
                  </a:solidFill>
                  <a:effectLst/>
                  <a:uLnTx/>
                  <a:uFillTx/>
                  <a:latin typeface="Calibri"/>
                  <a:ea typeface="+mn-ea"/>
                  <a:cs typeface="Calibri"/>
                </a:rPr>
                <a:t>Ubicación</a:t>
              </a:r>
              <a:r>
                <a:rPr kumimoji="0" sz="1400" b="1" i="0" u="none" strike="noStrike" kern="1200" cap="none" spc="-5" normalizeH="0" baseline="0" noProof="0" dirty="0">
                  <a:ln>
                    <a:noFill/>
                  </a:ln>
                  <a:solidFill>
                    <a:srgbClr val="292929"/>
                  </a:solidFill>
                  <a:effectLst/>
                  <a:uLnTx/>
                  <a:uFillTx/>
                  <a:latin typeface="Calibri"/>
                  <a:ea typeface="+mn-ea"/>
                  <a:cs typeface="Calibri"/>
                </a:rPr>
                <a:t>: </a:t>
              </a:r>
              <a:r>
                <a:rPr kumimoji="0" sz="1400" b="1" i="0" u="none" strike="noStrike" kern="1200" cap="none" spc="-5" normalizeH="0" baseline="0" noProof="0" dirty="0" err="1">
                  <a:ln>
                    <a:noFill/>
                  </a:ln>
                  <a:solidFill>
                    <a:srgbClr val="292929"/>
                  </a:solidFill>
                  <a:effectLst/>
                  <a:uLnTx/>
                  <a:uFillTx/>
                  <a:latin typeface="Calibri"/>
                  <a:ea typeface="+mn-ea"/>
                  <a:cs typeface="Calibri"/>
                </a:rPr>
                <a:t>familia</a:t>
              </a:r>
              <a:r>
                <a:rPr kumimoji="0" sz="1400" b="1" i="0" u="none" strike="noStrike" kern="1200" cap="none" spc="-55" normalizeH="0" baseline="0" noProof="0" dirty="0">
                  <a:ln>
                    <a:noFill/>
                  </a:ln>
                  <a:solidFill>
                    <a:srgbClr val="292929"/>
                  </a:solidFill>
                  <a:effectLst/>
                  <a:uLnTx/>
                  <a:uFillTx/>
                  <a:latin typeface="Calibri"/>
                  <a:ea typeface="+mn-ea"/>
                  <a:cs typeface="Calibri"/>
                </a:rPr>
                <a:t> </a:t>
              </a:r>
              <a:r>
                <a:rPr kumimoji="0" sz="1400" b="1" i="0" u="none" strike="noStrike" kern="1200" cap="none" spc="-10" normalizeH="0" baseline="0" noProof="0" dirty="0">
                  <a:ln>
                    <a:noFill/>
                  </a:ln>
                  <a:solidFill>
                    <a:srgbClr val="292929"/>
                  </a:solidFill>
                  <a:effectLst/>
                  <a:uLnTx/>
                  <a:uFillTx/>
                  <a:latin typeface="Calibri"/>
                  <a:ea typeface="+mn-ea"/>
                  <a:cs typeface="Calibri"/>
                </a:rPr>
                <a:t>extensa</a:t>
              </a:r>
              <a:endParaRPr kumimoji="0" sz="1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4" name="object 54">
              <a:extLst>
                <a:ext uri="{FF2B5EF4-FFF2-40B4-BE49-F238E27FC236}">
                  <a16:creationId xmlns:a16="http://schemas.microsoft.com/office/drawing/2014/main" id="{A4DFEBF9-2ED0-4B29-87FA-30A1221147A4}"/>
                </a:ext>
              </a:extLst>
            </p:cNvPr>
            <p:cNvSpPr txBox="1"/>
            <p:nvPr/>
          </p:nvSpPr>
          <p:spPr>
            <a:xfrm>
              <a:off x="6913088" y="5921067"/>
              <a:ext cx="493733" cy="239262"/>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defRPr/>
              </a:pPr>
              <a:r>
                <a:rPr kumimoji="0" sz="1400" b="1" i="0" u="none" strike="noStrike" kern="1200" cap="none" spc="-5" normalizeH="0" baseline="0" noProof="0">
                  <a:ln>
                    <a:noFill/>
                  </a:ln>
                  <a:solidFill>
                    <a:srgbClr val="292929"/>
                  </a:solidFill>
                  <a:effectLst/>
                  <a:uLnTx/>
                  <a:uFillTx/>
                  <a:latin typeface="Calibri"/>
                  <a:ea typeface="+mn-ea"/>
                  <a:cs typeface="Calibri"/>
                </a:rPr>
                <a:t>m</a:t>
              </a:r>
              <a:r>
                <a:rPr kumimoji="0" sz="1400" b="1" i="0" u="none" strike="noStrike" kern="1200" cap="none" spc="-10" normalizeH="0" baseline="0" noProof="0">
                  <a:ln>
                    <a:noFill/>
                  </a:ln>
                  <a:solidFill>
                    <a:srgbClr val="292929"/>
                  </a:solidFill>
                  <a:effectLst/>
                  <a:uLnTx/>
                  <a:uFillTx/>
                  <a:latin typeface="Calibri"/>
                  <a:ea typeface="+mn-ea"/>
                  <a:cs typeface="Calibri"/>
                </a:rPr>
                <a:t>e</a:t>
              </a:r>
              <a:r>
                <a:rPr kumimoji="0" sz="1400" b="1" i="0" u="none" strike="noStrike" kern="1200" cap="none" spc="-5" normalizeH="0" baseline="0" noProof="0">
                  <a:ln>
                    <a:noFill/>
                  </a:ln>
                  <a:solidFill>
                    <a:srgbClr val="292929"/>
                  </a:solidFill>
                  <a:effectLst/>
                  <a:uLnTx/>
                  <a:uFillTx/>
                  <a:latin typeface="Calibri"/>
                  <a:ea typeface="+mn-ea"/>
                  <a:cs typeface="Calibri"/>
                </a:rPr>
                <a:t>d</a:t>
              </a:r>
              <a:r>
                <a:rPr kumimoji="0" sz="1400" b="1" i="0" u="none" strike="noStrike" kern="1200" cap="none" spc="5" normalizeH="0" baseline="0" noProof="0">
                  <a:ln>
                    <a:noFill/>
                  </a:ln>
                  <a:solidFill>
                    <a:srgbClr val="292929"/>
                  </a:solidFill>
                  <a:effectLst/>
                  <a:uLnTx/>
                  <a:uFillTx/>
                  <a:latin typeface="Calibri"/>
                  <a:ea typeface="+mn-ea"/>
                  <a:cs typeface="Calibri"/>
                </a:rPr>
                <a:t>i</a:t>
              </a:r>
              <a:r>
                <a:rPr kumimoji="0" sz="1400" b="1" i="0" u="none" strike="noStrike" kern="1200" cap="none" spc="0" normalizeH="0" baseline="0" noProof="0">
                  <a:ln>
                    <a:noFill/>
                  </a:ln>
                  <a:solidFill>
                    <a:srgbClr val="292929"/>
                  </a:solidFill>
                  <a:effectLst/>
                  <a:uLnTx/>
                  <a:uFillTx/>
                  <a:latin typeface="Calibri"/>
                  <a:ea typeface="+mn-ea"/>
                  <a:cs typeface="Calibri"/>
                </a:rPr>
                <a:t>o</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55" name="object 55">
              <a:extLst>
                <a:ext uri="{FF2B5EF4-FFF2-40B4-BE49-F238E27FC236}">
                  <a16:creationId xmlns:a16="http://schemas.microsoft.com/office/drawing/2014/main" id="{754BEE96-6C0A-4CC7-9A7E-2E7FC1F89E7F}"/>
                </a:ext>
              </a:extLst>
            </p:cNvPr>
            <p:cNvSpPr txBox="1"/>
            <p:nvPr/>
          </p:nvSpPr>
          <p:spPr>
            <a:xfrm>
              <a:off x="6606687" y="6136905"/>
              <a:ext cx="800135" cy="239263"/>
            </a:xfrm>
            <a:prstGeom prst="rect">
              <a:avLst/>
            </a:prstGeom>
            <a:grpFill/>
          </p:spPr>
          <p:txBody>
            <a:bodyPr lIns="0" tIns="12700" rIns="0" bIns="0">
              <a:spAutoFit/>
            </a:bodyPr>
            <a:lstStyle/>
            <a:p>
              <a:pPr marL="12700" marR="0" lvl="0" indent="0" algn="l" defTabSz="914400" rtl="0" eaLnBrk="0" fontAlgn="base" latinLnBrk="0" hangingPunct="0">
                <a:lnSpc>
                  <a:spcPct val="100000"/>
                </a:lnSpc>
                <a:spcBef>
                  <a:spcPts val="100"/>
                </a:spcBef>
                <a:spcAft>
                  <a:spcPct val="0"/>
                </a:spcAft>
                <a:buClrTx/>
                <a:buSzTx/>
                <a:buFontTx/>
                <a:buNone/>
                <a:tabLst>
                  <a:tab pos="365760" algn="l"/>
                </a:tabLst>
                <a:defRPr/>
              </a:pPr>
              <a:r>
                <a:rPr kumimoji="0" sz="1400" b="1" i="0" u="none" strike="noStrike" kern="1200" cap="none" spc="0" normalizeH="0" baseline="0" noProof="0">
                  <a:ln>
                    <a:noFill/>
                  </a:ln>
                  <a:solidFill>
                    <a:srgbClr val="292929"/>
                  </a:solidFill>
                  <a:effectLst/>
                  <a:uLnTx/>
                  <a:uFillTx/>
                  <a:latin typeface="Calibri"/>
                  <a:ea typeface="+mn-ea"/>
                  <a:cs typeface="Calibri"/>
                </a:rPr>
                <a:t>u	</a:t>
              </a:r>
              <a:r>
                <a:rPr kumimoji="0" sz="1400" b="1" i="0" u="none" strike="noStrike" kern="1200" cap="none" spc="-5" normalizeH="0" baseline="0" noProof="0">
                  <a:ln>
                    <a:noFill/>
                  </a:ln>
                  <a:solidFill>
                    <a:srgbClr val="292929"/>
                  </a:solidFill>
                  <a:effectLst/>
                  <a:uLnTx/>
                  <a:uFillTx/>
                  <a:latin typeface="Calibri"/>
                  <a:ea typeface="+mn-ea"/>
                  <a:cs typeface="Calibri"/>
                </a:rPr>
                <a:t>ho</a:t>
              </a:r>
              <a:r>
                <a:rPr kumimoji="0" sz="1400" b="1" i="0" u="none" strike="noStrike" kern="1200" cap="none" spc="-30" normalizeH="0" baseline="0" noProof="0">
                  <a:ln>
                    <a:noFill/>
                  </a:ln>
                  <a:solidFill>
                    <a:srgbClr val="292929"/>
                  </a:solidFill>
                  <a:effectLst/>
                  <a:uLnTx/>
                  <a:uFillTx/>
                  <a:latin typeface="Calibri"/>
                  <a:ea typeface="+mn-ea"/>
                  <a:cs typeface="Calibri"/>
                </a:rPr>
                <a:t>g</a:t>
              </a:r>
              <a:r>
                <a:rPr kumimoji="0" sz="1400" b="1" i="0" u="none" strike="noStrike" kern="1200" cap="none" spc="-5" normalizeH="0" baseline="0" noProof="0">
                  <a:ln>
                    <a:noFill/>
                  </a:ln>
                  <a:solidFill>
                    <a:srgbClr val="292929"/>
                  </a:solidFill>
                  <a:effectLst/>
                  <a:uLnTx/>
                  <a:uFillTx/>
                  <a:latin typeface="Calibri"/>
                  <a:ea typeface="+mn-ea"/>
                  <a:cs typeface="Calibri"/>
                </a:rPr>
                <a:t>a</a:t>
              </a:r>
              <a:r>
                <a:rPr kumimoji="0" sz="1400" b="1" i="0" u="none" strike="noStrike" kern="1200" cap="none" spc="0" normalizeH="0" baseline="0" noProof="0">
                  <a:ln>
                    <a:noFill/>
                  </a:ln>
                  <a:solidFill>
                    <a:srgbClr val="292929"/>
                  </a:solidFill>
                  <a:effectLst/>
                  <a:uLnTx/>
                  <a:uFillTx/>
                  <a:latin typeface="Calibri"/>
                  <a:ea typeface="+mn-ea"/>
                  <a:cs typeface="Calibri"/>
                </a:rPr>
                <a:t>r</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26660" name="object 56">
              <a:extLst>
                <a:ext uri="{FF2B5EF4-FFF2-40B4-BE49-F238E27FC236}">
                  <a16:creationId xmlns:a16="http://schemas.microsoft.com/office/drawing/2014/main" id="{FBDDC617-D46E-4F9E-A30E-02D0B2438C68}"/>
                </a:ext>
              </a:extLst>
            </p:cNvPr>
            <p:cNvSpPr txBox="1">
              <a:spLocks noChangeArrowheads="1"/>
            </p:cNvSpPr>
            <p:nvPr/>
          </p:nvSpPr>
          <p:spPr bwMode="auto">
            <a:xfrm>
              <a:off x="5433473" y="5921067"/>
              <a:ext cx="939841" cy="6709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ct val="101000"/>
                </a:lnSpc>
                <a:spcBef>
                  <a:spcPts val="75"/>
                </a:spcBef>
                <a:spcAft>
                  <a:spcPct val="0"/>
                </a:spcAft>
                <a:buClrTx/>
                <a:buSzTx/>
                <a:buFontTx/>
                <a:buNone/>
                <a:tabLst/>
                <a:defRPr/>
              </a:pPr>
              <a:r>
                <a:rPr kumimoji="0" lang="es-CO" altLang="es-CO" sz="1400" b="1" i="0" u="none" strike="noStrike" kern="1200" cap="none" spc="0" normalizeH="0" baseline="0" noProof="0" dirty="0">
                  <a:ln>
                    <a:noFill/>
                  </a:ln>
                  <a:solidFill>
                    <a:srgbClr val="292929"/>
                  </a:solidFill>
                  <a:effectLst/>
                  <a:uLnTx/>
                  <a:uFillTx/>
                  <a:latin typeface="Calibri" panose="020F0502020204030204" pitchFamily="34" charset="0"/>
                  <a:ea typeface="+mn-ea"/>
                  <a:cs typeface="Calibri" panose="020F0502020204030204" pitchFamily="34" charset="0"/>
                </a:rPr>
                <a:t>Ubicación:  institucional  sustituto</a:t>
              </a:r>
              <a:endParaRPr kumimoji="0" lang="es-CO" altLang="es-CO"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6627" name="CuadroTexto 1">
            <a:extLst>
              <a:ext uri="{FF2B5EF4-FFF2-40B4-BE49-F238E27FC236}">
                <a16:creationId xmlns:a16="http://schemas.microsoft.com/office/drawing/2014/main" id="{60C79F7B-E197-4B15-8604-E7629CE75590}"/>
              </a:ext>
            </a:extLst>
          </p:cNvPr>
          <p:cNvSpPr txBox="1">
            <a:spLocks noChangeArrowheads="1"/>
          </p:cNvSpPr>
          <p:nvPr/>
        </p:nvSpPr>
        <p:spPr bwMode="auto">
          <a:xfrm>
            <a:off x="1255713" y="128588"/>
            <a:ext cx="90535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RUTA DE ATENCION DE AUTORIDADES ADMINISTRATIVAS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EBED45D4-B76E-4BC5-A1A7-257E19CBB4F3}"/>
              </a:ext>
            </a:extLst>
          </p:cNvPr>
          <p:cNvGrpSpPr/>
          <p:nvPr/>
        </p:nvGrpSpPr>
        <p:grpSpPr>
          <a:xfrm>
            <a:off x="208969" y="426565"/>
            <a:ext cx="11141612" cy="6206404"/>
            <a:chOff x="55107" y="543943"/>
            <a:chExt cx="8837373" cy="6206404"/>
          </a:xfrm>
        </p:grpSpPr>
        <p:graphicFrame>
          <p:nvGraphicFramePr>
            <p:cNvPr id="4" name="3 Diagrama">
              <a:extLst>
                <a:ext uri="{FF2B5EF4-FFF2-40B4-BE49-F238E27FC236}">
                  <a16:creationId xmlns:a16="http://schemas.microsoft.com/office/drawing/2014/main" id="{573B444D-BBA4-41EA-B21A-4E6B9298D002}"/>
                </a:ext>
              </a:extLst>
            </p:cNvPr>
            <p:cNvGraphicFramePr/>
            <p:nvPr/>
          </p:nvGraphicFramePr>
          <p:xfrm>
            <a:off x="611560" y="1592463"/>
            <a:ext cx="7772400" cy="180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41E9021C-4181-438B-8F72-D1B7BA8E832E}"/>
                </a:ext>
              </a:extLst>
            </p:cNvPr>
            <p:cNvGraphicFramePr/>
            <p:nvPr/>
          </p:nvGraphicFramePr>
          <p:xfrm>
            <a:off x="1449760" y="543943"/>
            <a:ext cx="6096000" cy="4478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ángulo redondeado 2">
              <a:extLst>
                <a:ext uri="{FF2B5EF4-FFF2-40B4-BE49-F238E27FC236}">
                  <a16:creationId xmlns:a16="http://schemas.microsoft.com/office/drawing/2014/main" id="{CA3D6D46-01EF-4396-8B2C-2C10F9E8D8C4}"/>
                </a:ext>
              </a:extLst>
            </p:cNvPr>
            <p:cNvSpPr/>
            <p:nvPr/>
          </p:nvSpPr>
          <p:spPr>
            <a:xfrm>
              <a:off x="1329408" y="1146614"/>
              <a:ext cx="6336704" cy="24814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b="0" i="0" u="none" strike="noStrike" kern="1200" cap="none" spc="0" normalizeH="0" baseline="0" noProof="0" dirty="0">
                  <a:ln>
                    <a:noFill/>
                  </a:ln>
                  <a:solidFill>
                    <a:prstClr val="black"/>
                  </a:solidFill>
                  <a:effectLst/>
                  <a:uLnTx/>
                  <a:uFillTx/>
                  <a:latin typeface="Calibri"/>
                  <a:ea typeface="+mn-ea"/>
                  <a:cs typeface="+mn-cs"/>
                </a:rPr>
                <a:t>La Violencia Sexual es una URGENCIA MÉDICA. Actúa de inmediato!!</a:t>
              </a:r>
            </a:p>
          </p:txBody>
        </p:sp>
        <p:grpSp>
          <p:nvGrpSpPr>
            <p:cNvPr id="7" name="Grupo 6">
              <a:extLst>
                <a:ext uri="{FF2B5EF4-FFF2-40B4-BE49-F238E27FC236}">
                  <a16:creationId xmlns:a16="http://schemas.microsoft.com/office/drawing/2014/main" id="{4E576B48-9136-45DA-85DF-D450837BF28E}"/>
                </a:ext>
              </a:extLst>
            </p:cNvPr>
            <p:cNvGrpSpPr/>
            <p:nvPr/>
          </p:nvGrpSpPr>
          <p:grpSpPr>
            <a:xfrm>
              <a:off x="827584" y="3336423"/>
              <a:ext cx="2016224" cy="641356"/>
              <a:chOff x="740956" y="581817"/>
              <a:chExt cx="1808569" cy="706648"/>
            </a:xfrm>
          </p:grpSpPr>
          <p:sp>
            <p:nvSpPr>
              <p:cNvPr id="23" name="Rectángulo redondeado 12">
                <a:extLst>
                  <a:ext uri="{FF2B5EF4-FFF2-40B4-BE49-F238E27FC236}">
                    <a16:creationId xmlns:a16="http://schemas.microsoft.com/office/drawing/2014/main" id="{3E0E1D48-A3CF-4415-A03A-B89F702D390C}"/>
                  </a:ext>
                </a:extLst>
              </p:cNvPr>
              <p:cNvSpPr/>
              <p:nvPr/>
            </p:nvSpPr>
            <p:spPr>
              <a:xfrm>
                <a:off x="740956" y="581817"/>
                <a:ext cx="1808569" cy="706648"/>
              </a:xfrm>
              <a:prstGeom prst="roundRect">
                <a:avLst>
                  <a:gd name="adj" fmla="val 10000"/>
                </a:avLst>
              </a:prstGeom>
            </p:spPr>
            <p:style>
              <a:lnRef idx="2">
                <a:schemeClr val="accent3">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CuadroTexto 23">
                <a:extLst>
                  <a:ext uri="{FF2B5EF4-FFF2-40B4-BE49-F238E27FC236}">
                    <a16:creationId xmlns:a16="http://schemas.microsoft.com/office/drawing/2014/main" id="{257956DA-B354-49FD-B2B0-9478E2E47F66}"/>
                  </a:ext>
                </a:extLst>
              </p:cNvPr>
              <p:cNvSpPr txBox="1"/>
              <p:nvPr/>
            </p:nvSpPr>
            <p:spPr>
              <a:xfrm>
                <a:off x="761653" y="602514"/>
                <a:ext cx="1767175" cy="66525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Hospitales / Clínicas Públicos y privados</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Centrales de Urgencias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1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Centros de Salud</a:t>
                </a:r>
              </a:p>
            </p:txBody>
          </p:sp>
        </p:grpSp>
        <p:grpSp>
          <p:nvGrpSpPr>
            <p:cNvPr id="8" name="Grupo 7">
              <a:extLst>
                <a:ext uri="{FF2B5EF4-FFF2-40B4-BE49-F238E27FC236}">
                  <a16:creationId xmlns:a16="http://schemas.microsoft.com/office/drawing/2014/main" id="{B3CAD36E-0838-47F6-B49B-D329B652B586}"/>
                </a:ext>
              </a:extLst>
            </p:cNvPr>
            <p:cNvGrpSpPr/>
            <p:nvPr/>
          </p:nvGrpSpPr>
          <p:grpSpPr>
            <a:xfrm>
              <a:off x="3616937" y="3306523"/>
              <a:ext cx="1810174" cy="665541"/>
              <a:chOff x="740956" y="1404679"/>
              <a:chExt cx="1810174" cy="774404"/>
            </a:xfrm>
          </p:grpSpPr>
          <p:sp>
            <p:nvSpPr>
              <p:cNvPr id="21" name="Rectángulo redondeado 15">
                <a:extLst>
                  <a:ext uri="{FF2B5EF4-FFF2-40B4-BE49-F238E27FC236}">
                    <a16:creationId xmlns:a16="http://schemas.microsoft.com/office/drawing/2014/main" id="{C267B658-E0C7-464E-B038-C9F9556C6667}"/>
                  </a:ext>
                </a:extLst>
              </p:cNvPr>
              <p:cNvSpPr/>
              <p:nvPr/>
            </p:nvSpPr>
            <p:spPr>
              <a:xfrm>
                <a:off x="740956" y="1404679"/>
                <a:ext cx="1798499" cy="774404"/>
              </a:xfrm>
              <a:prstGeom prst="roundRect">
                <a:avLst>
                  <a:gd name="adj" fmla="val 10000"/>
                </a:avLst>
              </a:prstGeom>
              <a:ln>
                <a:solidFill>
                  <a:schemeClr val="accent3">
                    <a:lumMod val="75000"/>
                  </a:schemeClr>
                </a:solidFill>
              </a:ln>
            </p:spPr>
            <p:style>
              <a:lnRef idx="2">
                <a:schemeClr val="accent3">
                  <a:shade val="80000"/>
                  <a:hueOff val="109454"/>
                  <a:satOff val="-716"/>
                  <a:lumOff val="122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CuadroTexto 21">
                <a:extLst>
                  <a:ext uri="{FF2B5EF4-FFF2-40B4-BE49-F238E27FC236}">
                    <a16:creationId xmlns:a16="http://schemas.microsoft.com/office/drawing/2014/main" id="{88056F28-8851-4532-B2D7-4B0C02B6BC87}"/>
                  </a:ext>
                </a:extLst>
              </p:cNvPr>
              <p:cNvSpPr txBox="1"/>
              <p:nvPr/>
            </p:nvSpPr>
            <p:spPr>
              <a:xfrm>
                <a:off x="779861" y="1624003"/>
                <a:ext cx="1771269" cy="335755"/>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marR="0" lvl="0" indent="0" algn="ctr" defTabSz="444500" rtl="0" eaLnBrk="1" fontAlgn="auto" latinLnBrk="0" hangingPunct="1">
                  <a:lnSpc>
                    <a:spcPct val="100000"/>
                  </a:lnSpc>
                  <a:spcBef>
                    <a:spcPct val="0"/>
                  </a:spcBef>
                  <a:spcAft>
                    <a:spcPts val="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ICBF</a:t>
                </a:r>
              </a:p>
              <a:p>
                <a:pPr marL="0" marR="0" lvl="0" indent="0" algn="ctr" defTabSz="444500" rtl="0" eaLnBrk="1" fontAlgn="auto" latinLnBrk="0" hangingPunct="1">
                  <a:lnSpc>
                    <a:spcPct val="100000"/>
                  </a:lnSpc>
                  <a:spcBef>
                    <a:spcPct val="0"/>
                  </a:spcBef>
                  <a:spcAft>
                    <a:spcPts val="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Comisarías de Familia</a:t>
                </a:r>
              </a:p>
              <a:p>
                <a:pPr marL="0" marR="0" lvl="0" indent="0" algn="ctr" defTabSz="444500" rtl="0" eaLnBrk="1" fontAlgn="auto" latinLnBrk="0" hangingPunct="1">
                  <a:lnSpc>
                    <a:spcPct val="100000"/>
                  </a:lnSpc>
                  <a:spcBef>
                    <a:spcPct val="0"/>
                  </a:spcBef>
                  <a:spcAft>
                    <a:spcPts val="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Inspección de Policía</a:t>
                </a:r>
              </a:p>
              <a:p>
                <a:pPr marL="0" marR="0" lvl="0" indent="0" algn="ctr" defTabSz="444500" rtl="0" eaLnBrk="1" fontAlgn="auto" latinLnBrk="0" hangingPunct="1">
                  <a:lnSpc>
                    <a:spcPct val="100000"/>
                  </a:lnSpc>
                  <a:spcBef>
                    <a:spcPct val="0"/>
                  </a:spcBef>
                  <a:spcAft>
                    <a:spcPts val="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Autoridades administrativas</a:t>
                </a:r>
              </a:p>
            </p:txBody>
          </p:sp>
        </p:grpSp>
        <p:grpSp>
          <p:nvGrpSpPr>
            <p:cNvPr id="9" name="Grupo 8">
              <a:extLst>
                <a:ext uri="{FF2B5EF4-FFF2-40B4-BE49-F238E27FC236}">
                  <a16:creationId xmlns:a16="http://schemas.microsoft.com/office/drawing/2014/main" id="{142DEFB6-DD4A-4C80-A8AA-91E904C5CE24}"/>
                </a:ext>
              </a:extLst>
            </p:cNvPr>
            <p:cNvGrpSpPr/>
            <p:nvPr/>
          </p:nvGrpSpPr>
          <p:grpSpPr>
            <a:xfrm rot="16200000">
              <a:off x="-783104" y="2430674"/>
              <a:ext cx="2141273" cy="464851"/>
              <a:chOff x="312701" y="753"/>
              <a:chExt cx="2141273" cy="464851"/>
            </a:xfrm>
            <a:solidFill>
              <a:schemeClr val="accent3"/>
            </a:solidFill>
          </p:grpSpPr>
          <p:sp>
            <p:nvSpPr>
              <p:cNvPr id="19" name="Rectángulo redondeado 19">
                <a:extLst>
                  <a:ext uri="{FF2B5EF4-FFF2-40B4-BE49-F238E27FC236}">
                    <a16:creationId xmlns:a16="http://schemas.microsoft.com/office/drawing/2014/main" id="{37A8FAD0-D423-4E6E-962A-EBBEDED5BDBD}"/>
                  </a:ext>
                </a:extLst>
              </p:cNvPr>
              <p:cNvSpPr/>
              <p:nvPr/>
            </p:nvSpPr>
            <p:spPr>
              <a:xfrm>
                <a:off x="312701" y="753"/>
                <a:ext cx="2141273" cy="464851"/>
              </a:xfrm>
              <a:prstGeom prst="roundRect">
                <a:avLst>
                  <a:gd name="adj" fmla="val 10000"/>
                </a:avLst>
              </a:prstGeom>
              <a:grpFill/>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F8A78BC8-B653-4B77-BB0B-8A6A23469847}"/>
                  </a:ext>
                </a:extLst>
              </p:cNvPr>
              <p:cNvSpPr txBox="1"/>
              <p:nvPr/>
            </p:nvSpPr>
            <p:spPr>
              <a:xfrm>
                <a:off x="326316" y="14368"/>
                <a:ext cx="2114043" cy="43762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30480" tIns="20320" rIns="30480" bIns="2032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2400" b="1" i="0" u="none" strike="noStrike" kern="1200" cap="none" spc="0" normalizeH="0" baseline="0" noProof="0" dirty="0">
                    <a:ln>
                      <a:noFill/>
                    </a:ln>
                    <a:solidFill>
                      <a:prstClr val="black"/>
                    </a:solidFill>
                    <a:effectLst/>
                    <a:uLnTx/>
                    <a:uFillTx/>
                    <a:latin typeface="Calibri"/>
                    <a:ea typeface="+mn-ea"/>
                    <a:cs typeface="+mn-cs"/>
                  </a:rPr>
                  <a:t>ACTORES RESPONSABLES</a:t>
                </a:r>
              </a:p>
            </p:txBody>
          </p:sp>
        </p:grpSp>
        <p:grpSp>
          <p:nvGrpSpPr>
            <p:cNvPr id="10" name="Grupo 9">
              <a:extLst>
                <a:ext uri="{FF2B5EF4-FFF2-40B4-BE49-F238E27FC236}">
                  <a16:creationId xmlns:a16="http://schemas.microsoft.com/office/drawing/2014/main" id="{F9CEB8A1-73AB-47CF-A067-1174569BB06F}"/>
                </a:ext>
              </a:extLst>
            </p:cNvPr>
            <p:cNvGrpSpPr/>
            <p:nvPr/>
          </p:nvGrpSpPr>
          <p:grpSpPr>
            <a:xfrm>
              <a:off x="5967363" y="3163839"/>
              <a:ext cx="2637085" cy="813940"/>
              <a:chOff x="790802" y="1728869"/>
              <a:chExt cx="1930718" cy="1109846"/>
            </a:xfrm>
          </p:grpSpPr>
          <p:sp>
            <p:nvSpPr>
              <p:cNvPr id="17" name="Rectángulo redondeado 22">
                <a:extLst>
                  <a:ext uri="{FF2B5EF4-FFF2-40B4-BE49-F238E27FC236}">
                    <a16:creationId xmlns:a16="http://schemas.microsoft.com/office/drawing/2014/main" id="{9C12C272-574E-484D-B95E-7FEE8E5938D1}"/>
                  </a:ext>
                </a:extLst>
              </p:cNvPr>
              <p:cNvSpPr/>
              <p:nvPr/>
            </p:nvSpPr>
            <p:spPr>
              <a:xfrm>
                <a:off x="790802" y="1728869"/>
                <a:ext cx="1930718" cy="1109846"/>
              </a:xfrm>
              <a:prstGeom prst="roundRect">
                <a:avLst>
                  <a:gd name="adj" fmla="val 10000"/>
                </a:avLst>
              </a:prstGeom>
            </p:spPr>
            <p:style>
              <a:lnRef idx="2">
                <a:schemeClr val="accent3">
                  <a:shade val="80000"/>
                  <a:hueOff val="218907"/>
                  <a:satOff val="-1431"/>
                  <a:lumOff val="2455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CuadroTexto 17">
                <a:extLst>
                  <a:ext uri="{FF2B5EF4-FFF2-40B4-BE49-F238E27FC236}">
                    <a16:creationId xmlns:a16="http://schemas.microsoft.com/office/drawing/2014/main" id="{8187ED3B-1626-4811-8E46-0EE066CE166D}"/>
                  </a:ext>
                </a:extLst>
              </p:cNvPr>
              <p:cNvSpPr txBox="1"/>
              <p:nvPr/>
            </p:nvSpPr>
            <p:spPr>
              <a:xfrm>
                <a:off x="805968" y="1892483"/>
                <a:ext cx="1865706" cy="9462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9050" tIns="12700" rIns="19050" bIns="12700"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Fiscalía General de la Nación </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Policía Judicial- Infancia y adolescencia</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CAIVAS –CAPIF – URI-  SAU</a:t>
                </a:r>
              </a:p>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s-CO" sz="12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Comisarías de Familia</a:t>
                </a:r>
              </a:p>
            </p:txBody>
          </p:sp>
        </p:grpSp>
        <p:sp>
          <p:nvSpPr>
            <p:cNvPr id="11" name="Rectángulo redondeado 25">
              <a:extLst>
                <a:ext uri="{FF2B5EF4-FFF2-40B4-BE49-F238E27FC236}">
                  <a16:creationId xmlns:a16="http://schemas.microsoft.com/office/drawing/2014/main" id="{AAC2683F-2C58-4C5E-90B1-3CC072A21CCD}"/>
                </a:ext>
              </a:extLst>
            </p:cNvPr>
            <p:cNvSpPr/>
            <p:nvPr/>
          </p:nvSpPr>
          <p:spPr>
            <a:xfrm>
              <a:off x="578496" y="4182285"/>
              <a:ext cx="2438828" cy="2602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a:ea typeface="+mn-ea"/>
                  <a:cs typeface="+mn-cs"/>
                </a:rPr>
                <a:t>DERECHOS DE LAS VÍCTIMAS</a:t>
              </a:r>
            </a:p>
          </p:txBody>
        </p:sp>
        <p:sp>
          <p:nvSpPr>
            <p:cNvPr id="12" name="Rectángulo 11">
              <a:extLst>
                <a:ext uri="{FF2B5EF4-FFF2-40B4-BE49-F238E27FC236}">
                  <a16:creationId xmlns:a16="http://schemas.microsoft.com/office/drawing/2014/main" id="{82D0F3E4-0FE1-459C-9D25-B24B5742546B}"/>
                </a:ext>
              </a:extLst>
            </p:cNvPr>
            <p:cNvSpPr/>
            <p:nvPr/>
          </p:nvSpPr>
          <p:spPr>
            <a:xfrm>
              <a:off x="578496" y="4442559"/>
              <a:ext cx="2438828" cy="23077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prstClr val="black"/>
                  </a:solidFill>
                  <a:effectLst/>
                  <a:uLnTx/>
                  <a:uFillTx/>
                  <a:latin typeface="Calibri"/>
                  <a:ea typeface="+mn-ea"/>
                  <a:cs typeface="+mn-cs"/>
                </a:rPr>
                <a:t>Trato con dignidad, privacidad y respeto.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Acceso a la información y Confidencialidad</a:t>
              </a:r>
              <a:r>
                <a:rPr kumimoji="0" lang="es-ES" sz="1200" b="0" i="0" u="none" strike="noStrike" kern="1200" cap="none" spc="0" normalizeH="0" baseline="0" noProof="0" dirty="0">
                  <a:ln>
                    <a:noFill/>
                  </a:ln>
                  <a:solidFill>
                    <a:prstClr val="black"/>
                  </a:solidFill>
                  <a:effectLst/>
                  <a:uLnTx/>
                  <a:uFillTx/>
                  <a:latin typeface="Calibri"/>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Atención médica y apoyo psicológico oportuno y especializado.</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Medicamentos para prevenir infecciones de transmisión sexual y VIH/ SIDA.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Anticoncepción de emergencia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Asesoría para la Interrupción Voluntaria del embarazo.</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Toma de muestras para obtener evidencias del hecho.</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Reparación Integral</a:t>
              </a:r>
            </a:p>
          </p:txBody>
        </p:sp>
        <p:sp>
          <p:nvSpPr>
            <p:cNvPr id="13" name="Rectángulo redondeado 28">
              <a:extLst>
                <a:ext uri="{FF2B5EF4-FFF2-40B4-BE49-F238E27FC236}">
                  <a16:creationId xmlns:a16="http://schemas.microsoft.com/office/drawing/2014/main" id="{8695784B-A9DA-41D2-A494-4A78FF1340CC}"/>
                </a:ext>
              </a:extLst>
            </p:cNvPr>
            <p:cNvSpPr/>
            <p:nvPr/>
          </p:nvSpPr>
          <p:spPr>
            <a:xfrm>
              <a:off x="3669637" y="4133629"/>
              <a:ext cx="2352773" cy="2602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a:ea typeface="+mn-ea"/>
                  <a:cs typeface="+mn-cs"/>
                </a:rPr>
                <a:t>!TENGA EN CUENTA!</a:t>
              </a:r>
            </a:p>
          </p:txBody>
        </p:sp>
        <p:sp>
          <p:nvSpPr>
            <p:cNvPr id="14" name="Rectángulo 13">
              <a:extLst>
                <a:ext uri="{FF2B5EF4-FFF2-40B4-BE49-F238E27FC236}">
                  <a16:creationId xmlns:a16="http://schemas.microsoft.com/office/drawing/2014/main" id="{AB6C5F15-6250-478B-9342-2772CC84F332}"/>
                </a:ext>
              </a:extLst>
            </p:cNvPr>
            <p:cNvSpPr/>
            <p:nvPr/>
          </p:nvSpPr>
          <p:spPr>
            <a:xfrm>
              <a:off x="3669637" y="4393903"/>
              <a:ext cx="2352773" cy="227545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Edad</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Género</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Orientación Sexual</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Pertenencia a grupo étnico</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Situación de Discapacidad</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Evite la REVICTIMIZACIÓN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Facilite la comunicación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 La opinión de la niña, el niño o adolescente, siempre prevalecerá sobre las de sus padres o representantes legales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1"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ángulo 30">
              <a:extLst>
                <a:ext uri="{FF2B5EF4-FFF2-40B4-BE49-F238E27FC236}">
                  <a16:creationId xmlns:a16="http://schemas.microsoft.com/office/drawing/2014/main" id="{AD271292-B186-456D-A8EA-11D5F9A26241}"/>
                </a:ext>
              </a:extLst>
            </p:cNvPr>
            <p:cNvSpPr/>
            <p:nvPr/>
          </p:nvSpPr>
          <p:spPr>
            <a:xfrm>
              <a:off x="6539707" y="4365104"/>
              <a:ext cx="2352773" cy="230425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Independientemente del sector que identifique el caso (salud, educación, protección, justicia), ante cualquier indicio de violencia sexual, se debe activar la ruta de atención, remitiendo la víctima a la entidad de salud más cercana a su ubicación</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 La denuncia penal se debe instaurar antes de las primeras 24 HORAS de conocidos los hechos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solidFill>
                    <a:prstClr val="black"/>
                  </a:solidFill>
                  <a:effectLst/>
                  <a:uLnTx/>
                  <a:uFillTx/>
                  <a:latin typeface="Calibri"/>
                  <a:ea typeface="+mn-ea"/>
                  <a:cs typeface="+mn-cs"/>
                </a:rPr>
                <a:t>Las primeras 72 horas son clave, actúe de inmediato.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1"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Rectángulo redondeado 28">
              <a:extLst>
                <a:ext uri="{FF2B5EF4-FFF2-40B4-BE49-F238E27FC236}">
                  <a16:creationId xmlns:a16="http://schemas.microsoft.com/office/drawing/2014/main" id="{7E9DCAF6-5F52-434E-A932-468415F9B6FA}"/>
                </a:ext>
              </a:extLst>
            </p:cNvPr>
            <p:cNvSpPr/>
            <p:nvPr/>
          </p:nvSpPr>
          <p:spPr>
            <a:xfrm>
              <a:off x="6516216" y="4104830"/>
              <a:ext cx="2352773" cy="26027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black"/>
                  </a:solidFill>
                  <a:effectLst/>
                  <a:uLnTx/>
                  <a:uFillTx/>
                  <a:latin typeface="Calibri"/>
                  <a:ea typeface="+mn-ea"/>
                  <a:cs typeface="+mn-cs"/>
                </a:rPr>
                <a:t>!ACTIVE LA RUTA!</a:t>
              </a:r>
            </a:p>
          </p:txBody>
        </p:sp>
      </p:grpSp>
      <p:sp>
        <p:nvSpPr>
          <p:cNvPr id="25" name="1 Título">
            <a:extLst>
              <a:ext uri="{FF2B5EF4-FFF2-40B4-BE49-F238E27FC236}">
                <a16:creationId xmlns:a16="http://schemas.microsoft.com/office/drawing/2014/main" id="{72A34C70-7C19-4226-AA39-5D229A321B9E}"/>
              </a:ext>
            </a:extLst>
          </p:cNvPr>
          <p:cNvSpPr txBox="1">
            <a:spLocks/>
          </p:cNvSpPr>
          <p:nvPr/>
        </p:nvSpPr>
        <p:spPr>
          <a:xfrm>
            <a:off x="1594651" y="111967"/>
            <a:ext cx="9306963" cy="5486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O" sz="1800" b="1" i="0" u="none" strike="noStrike" kern="1200" cap="none" spc="0" normalizeH="0" baseline="0" noProof="0" dirty="0">
                <a:ln>
                  <a:noFill/>
                </a:ln>
                <a:solidFill>
                  <a:srgbClr val="92D050"/>
                </a:solidFill>
                <a:effectLst/>
                <a:uLnTx/>
                <a:uFillTx/>
                <a:latin typeface="Calibri Light" panose="020F0302020204030204"/>
                <a:ea typeface="+mj-ea"/>
                <a:cs typeface="+mj-cs"/>
              </a:rPr>
              <a:t>RUTA DE ATENCION PARA NIÑAS, NIÑOS Y ADOLESCENTES, VÍCTIMAS DE VIOLENCIA SEXUAL </a:t>
            </a:r>
          </a:p>
        </p:txBody>
      </p:sp>
    </p:spTree>
    <p:extLst>
      <p:ext uri="{BB962C8B-B14F-4D97-AF65-F5344CB8AC3E}">
        <p14:creationId xmlns:p14="http://schemas.microsoft.com/office/powerpoint/2010/main" val="32719464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a 18">
            <a:extLst>
              <a:ext uri="{FF2B5EF4-FFF2-40B4-BE49-F238E27FC236}">
                <a16:creationId xmlns:a16="http://schemas.microsoft.com/office/drawing/2014/main" id="{844CDDC3-AB40-416D-95BF-C9261D63C9C5}"/>
              </a:ext>
            </a:extLst>
          </p:cNvPr>
          <p:cNvGraphicFramePr>
            <a:graphicFrameLocks noGrp="1"/>
          </p:cNvGraphicFramePr>
          <p:nvPr>
            <p:extLst>
              <p:ext uri="{D42A27DB-BD31-4B8C-83A1-F6EECF244321}">
                <p14:modId xmlns:p14="http://schemas.microsoft.com/office/powerpoint/2010/main" val="3776025728"/>
              </p:ext>
            </p:extLst>
          </p:nvPr>
        </p:nvGraphicFramePr>
        <p:xfrm>
          <a:off x="1556785" y="405015"/>
          <a:ext cx="7642633" cy="6035040"/>
        </p:xfrm>
        <a:graphic>
          <a:graphicData uri="http://schemas.openxmlformats.org/drawingml/2006/table">
            <a:tbl>
              <a:tblPr firstRow="1" bandRow="1">
                <a:tableStyleId>{93296810-A885-4BE3-A3E7-6D5BEEA58F35}</a:tableStyleId>
              </a:tblPr>
              <a:tblGrid>
                <a:gridCol w="1861484">
                  <a:extLst>
                    <a:ext uri="{9D8B030D-6E8A-4147-A177-3AD203B41FA5}">
                      <a16:colId xmlns:a16="http://schemas.microsoft.com/office/drawing/2014/main" val="1932523524"/>
                    </a:ext>
                  </a:extLst>
                </a:gridCol>
                <a:gridCol w="1861484">
                  <a:extLst>
                    <a:ext uri="{9D8B030D-6E8A-4147-A177-3AD203B41FA5}">
                      <a16:colId xmlns:a16="http://schemas.microsoft.com/office/drawing/2014/main" val="4169936138"/>
                    </a:ext>
                  </a:extLst>
                </a:gridCol>
                <a:gridCol w="2492647">
                  <a:extLst>
                    <a:ext uri="{9D8B030D-6E8A-4147-A177-3AD203B41FA5}">
                      <a16:colId xmlns:a16="http://schemas.microsoft.com/office/drawing/2014/main" val="2745015324"/>
                    </a:ext>
                  </a:extLst>
                </a:gridCol>
                <a:gridCol w="1427018">
                  <a:extLst>
                    <a:ext uri="{9D8B030D-6E8A-4147-A177-3AD203B41FA5}">
                      <a16:colId xmlns:a16="http://schemas.microsoft.com/office/drawing/2014/main" val="3723845886"/>
                    </a:ext>
                  </a:extLst>
                </a:gridCol>
              </a:tblGrid>
              <a:tr h="874865">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dirty="0"/>
                        <a:t>MODALIDADES DE ATENCION PARA LA ATENCION DE NNA VICTIMAS DE VIOLENCIA SEXUAL EN EL CENTRO ZONAL NORTE CENTRO HISTORICO - CAIVAS</a:t>
                      </a:r>
                    </a:p>
                    <a:p>
                      <a:endParaRPr lang="es-CO" dirty="0"/>
                    </a:p>
                  </a:txBody>
                  <a:tcPr/>
                </a:tc>
                <a:tc hMerge="1">
                  <a:txBody>
                    <a:bodyPr/>
                    <a:lstStyle/>
                    <a:p>
                      <a:endParaRPr lang="es-CO"/>
                    </a:p>
                  </a:txBody>
                  <a:tcPr/>
                </a:tc>
                <a:tc hMerge="1">
                  <a:txBody>
                    <a:bodyPr/>
                    <a:lstStyle/>
                    <a:p>
                      <a:endParaRPr lang="es-CO" dirty="0"/>
                    </a:p>
                  </a:txBody>
                  <a:tcPr/>
                </a:tc>
                <a:tc hMerge="1">
                  <a:txBody>
                    <a:bodyPr/>
                    <a:lstStyle/>
                    <a:p>
                      <a:endParaRPr lang="es-CO" dirty="0"/>
                    </a:p>
                  </a:txBody>
                  <a:tcPr/>
                </a:tc>
                <a:extLst>
                  <a:ext uri="{0D108BD9-81ED-4DB2-BD59-A6C34878D82A}">
                    <a16:rowId xmlns:a16="http://schemas.microsoft.com/office/drawing/2014/main" val="3372026116"/>
                  </a:ext>
                </a:extLst>
              </a:tr>
              <a:tr h="647930">
                <a:tc>
                  <a:txBody>
                    <a:bodyPr/>
                    <a:lstStyle/>
                    <a:p>
                      <a:endParaRPr lang="es-CO" b="1" dirty="0"/>
                    </a:p>
                  </a:txBody>
                  <a:tcPr/>
                </a:tc>
                <a:tc>
                  <a:txBody>
                    <a:bodyPr/>
                    <a:lstStyle/>
                    <a:p>
                      <a:pPr algn="ctr"/>
                      <a:r>
                        <a:rPr lang="es-CO" sz="1600" b="1" dirty="0"/>
                        <a:t>Servicio</a:t>
                      </a:r>
                      <a:endParaRPr lang="es-CO" sz="1600" b="1" dirty="0">
                        <a:latin typeface="+mn-lt"/>
                      </a:endParaRPr>
                    </a:p>
                  </a:txBody>
                  <a:tcPr/>
                </a:tc>
                <a:tc>
                  <a:txBody>
                    <a:bodyPr/>
                    <a:lstStyle/>
                    <a:p>
                      <a:pPr algn="ctr"/>
                      <a:r>
                        <a:rPr lang="es-CO" sz="1600" b="1" dirty="0"/>
                        <a:t>Institución</a:t>
                      </a:r>
                      <a:endParaRPr lang="es-CO" sz="1600" b="1" dirty="0">
                        <a:latin typeface="+mn-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dirty="0"/>
                        <a:t>Cupos programados</a:t>
                      </a:r>
                    </a:p>
                    <a:p>
                      <a:pPr algn="ctr"/>
                      <a:endParaRPr lang="es-CO" sz="1600" b="1" dirty="0">
                        <a:latin typeface="+mn-lt"/>
                      </a:endParaRPr>
                    </a:p>
                  </a:txBody>
                  <a:tcPr/>
                </a:tc>
                <a:extLst>
                  <a:ext uri="{0D108BD9-81ED-4DB2-BD59-A6C34878D82A}">
                    <a16:rowId xmlns:a16="http://schemas.microsoft.com/office/drawing/2014/main" val="221287179"/>
                  </a:ext>
                </a:extLst>
              </a:tr>
              <a:tr h="1137325">
                <a:tc>
                  <a:txBody>
                    <a:bodyPr/>
                    <a:lstStyle/>
                    <a:p>
                      <a:r>
                        <a:rPr lang="es-CO" b="1" dirty="0"/>
                        <a:t>Apoyo y fortalecimiento a la familia</a:t>
                      </a:r>
                    </a:p>
                  </a:txBody>
                  <a:tcPr/>
                </a:tc>
                <a:tc>
                  <a:txBody>
                    <a:bodyPr/>
                    <a:lstStyle/>
                    <a:p>
                      <a:r>
                        <a:rPr lang="es-CO" dirty="0"/>
                        <a:t>Intervención de apoyo Psicosocial</a:t>
                      </a:r>
                    </a:p>
                    <a:p>
                      <a:r>
                        <a:rPr lang="es-CO" dirty="0"/>
                        <a:t>Apoyo Psicológico Especializado</a:t>
                      </a:r>
                    </a:p>
                  </a:txBody>
                  <a:tcPr/>
                </a:tc>
                <a:tc>
                  <a:txBody>
                    <a:bodyPr/>
                    <a:lstStyle/>
                    <a:p>
                      <a:endParaRPr lang="es-CO" dirty="0"/>
                    </a:p>
                    <a:p>
                      <a:r>
                        <a:rPr lang="es-CO" dirty="0"/>
                        <a:t>ONG Cedesocial</a:t>
                      </a:r>
                    </a:p>
                  </a:txBody>
                  <a:tcPr/>
                </a:tc>
                <a:tc>
                  <a:txBody>
                    <a:bodyPr/>
                    <a:lstStyle/>
                    <a:p>
                      <a:pPr algn="ctr"/>
                      <a:endParaRPr lang="es-CO" dirty="0"/>
                    </a:p>
                    <a:p>
                      <a:pPr algn="ctr"/>
                      <a:r>
                        <a:rPr lang="es-CO" dirty="0"/>
                        <a:t>69</a:t>
                      </a:r>
                    </a:p>
                  </a:txBody>
                  <a:tcPr/>
                </a:tc>
                <a:extLst>
                  <a:ext uri="{0D108BD9-81ED-4DB2-BD59-A6C34878D82A}">
                    <a16:rowId xmlns:a16="http://schemas.microsoft.com/office/drawing/2014/main" val="3147932069"/>
                  </a:ext>
                </a:extLst>
              </a:tr>
              <a:tr h="2974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Atención en medio diferente a la familia o red vincular</a:t>
                      </a:r>
                    </a:p>
                  </a:txBody>
                  <a:tcPr/>
                </a:tc>
                <a:tc>
                  <a:txBody>
                    <a:bodyPr/>
                    <a:lstStyle/>
                    <a:p>
                      <a:r>
                        <a:rPr lang="es-CO" dirty="0"/>
                        <a:t>Internado</a:t>
                      </a:r>
                    </a:p>
                    <a:p>
                      <a:endParaRPr lang="es-CO" dirty="0"/>
                    </a:p>
                    <a:p>
                      <a:endParaRPr lang="es-CO" dirty="0"/>
                    </a:p>
                    <a:p>
                      <a:endParaRPr lang="es-CO" dirty="0"/>
                    </a:p>
                    <a:p>
                      <a:endParaRPr lang="es-CO" dirty="0"/>
                    </a:p>
                    <a:p>
                      <a:r>
                        <a:rPr lang="es-CO" dirty="0"/>
                        <a:t>Hogar Sustituto</a:t>
                      </a:r>
                    </a:p>
                    <a:p>
                      <a:r>
                        <a:rPr lang="es-CO" dirty="0"/>
                        <a:t>Discapacidad.</a:t>
                      </a:r>
                    </a:p>
                    <a:p>
                      <a:endParaRPr lang="es-CO" dirty="0"/>
                    </a:p>
                    <a:p>
                      <a:r>
                        <a:rPr lang="es-CO" dirty="0"/>
                        <a:t>Hogar Sustituto</a:t>
                      </a:r>
                    </a:p>
                    <a:p>
                      <a:r>
                        <a:rPr lang="es-CO" dirty="0"/>
                        <a:t>Vulneración.</a:t>
                      </a:r>
                    </a:p>
                    <a:p>
                      <a:endParaRPr lang="es-CO" dirty="0"/>
                    </a:p>
                  </a:txBody>
                  <a:tcPr/>
                </a:tc>
                <a:tc>
                  <a:txBody>
                    <a:bodyPr/>
                    <a:lstStyle/>
                    <a:p>
                      <a:r>
                        <a:rPr lang="es-CO" dirty="0"/>
                        <a:t>*Hogar Santa Helena</a:t>
                      </a:r>
                    </a:p>
                    <a:p>
                      <a:r>
                        <a:rPr lang="es-CO" dirty="0"/>
                        <a:t>*Internado Victor Tamayo</a:t>
                      </a:r>
                    </a:p>
                    <a:p>
                      <a:endParaRPr lang="es-CO" dirty="0"/>
                    </a:p>
                    <a:p>
                      <a:endParaRPr lang="es-CO" dirty="0"/>
                    </a:p>
                    <a:p>
                      <a:r>
                        <a:rPr lang="es-CO" dirty="0" err="1"/>
                        <a:t>Cedesocial</a:t>
                      </a:r>
                      <a:endParaRPr lang="es-CO" dirty="0"/>
                    </a:p>
                  </a:txBody>
                  <a:tcPr/>
                </a:tc>
                <a:tc>
                  <a:txBody>
                    <a:bodyPr/>
                    <a:lstStyle/>
                    <a:p>
                      <a:pPr algn="ctr"/>
                      <a:r>
                        <a:rPr lang="es-CO" dirty="0"/>
                        <a:t>25</a:t>
                      </a:r>
                    </a:p>
                    <a:p>
                      <a:pPr algn="ctr"/>
                      <a:endParaRPr lang="es-CO" dirty="0"/>
                    </a:p>
                    <a:p>
                      <a:pPr algn="ctr"/>
                      <a:r>
                        <a:rPr lang="es-CO" dirty="0"/>
                        <a:t>96</a:t>
                      </a:r>
                    </a:p>
                    <a:p>
                      <a:pPr algn="ctr"/>
                      <a:endParaRPr lang="es-CO" dirty="0"/>
                    </a:p>
                    <a:p>
                      <a:pPr algn="ctr"/>
                      <a:endParaRPr lang="es-CO" dirty="0"/>
                    </a:p>
                    <a:p>
                      <a:pPr algn="ctr"/>
                      <a:r>
                        <a:rPr lang="es-CO" dirty="0"/>
                        <a:t>44</a:t>
                      </a:r>
                    </a:p>
                    <a:p>
                      <a:pPr algn="ctr"/>
                      <a:endParaRPr lang="es-CO" dirty="0"/>
                    </a:p>
                    <a:p>
                      <a:pPr algn="ctr"/>
                      <a:endParaRPr lang="es-CO" dirty="0"/>
                    </a:p>
                    <a:p>
                      <a:pPr marL="0" marR="0" indent="0" algn="ctr" defTabSz="914400" rtl="0" eaLnBrk="1" fontAlgn="auto" latinLnBrk="0" hangingPunct="1">
                        <a:lnSpc>
                          <a:spcPct val="100000"/>
                        </a:lnSpc>
                        <a:spcBef>
                          <a:spcPts val="0"/>
                        </a:spcBef>
                        <a:spcAft>
                          <a:spcPts val="0"/>
                        </a:spcAft>
                        <a:buClrTx/>
                        <a:buSzTx/>
                        <a:buFontTx/>
                        <a:buNone/>
                        <a:tabLst/>
                        <a:defRPr/>
                      </a:pPr>
                      <a:r>
                        <a:rPr lang="es-CO" dirty="0"/>
                        <a:t>70</a:t>
                      </a:r>
                    </a:p>
                    <a:p>
                      <a:pPr algn="ctr"/>
                      <a:endParaRPr lang="es-CO" dirty="0"/>
                    </a:p>
                  </a:txBody>
                  <a:tcPr/>
                </a:tc>
                <a:extLst>
                  <a:ext uri="{0D108BD9-81ED-4DB2-BD59-A6C34878D82A}">
                    <a16:rowId xmlns:a16="http://schemas.microsoft.com/office/drawing/2014/main" val="3242226933"/>
                  </a:ext>
                </a:extLst>
              </a:tr>
            </a:tbl>
          </a:graphicData>
        </a:graphic>
      </p:graphicFrame>
    </p:spTree>
    <p:extLst>
      <p:ext uri="{BB962C8B-B14F-4D97-AF65-F5344CB8AC3E}">
        <p14:creationId xmlns:p14="http://schemas.microsoft.com/office/powerpoint/2010/main" val="42555102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object 2">
            <a:extLst>
              <a:ext uri="{FF2B5EF4-FFF2-40B4-BE49-F238E27FC236}">
                <a16:creationId xmlns:a16="http://schemas.microsoft.com/office/drawing/2014/main" id="{9EE52E84-7B77-4D7E-AAF9-A9FA4C7935AF}"/>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6613" y="847725"/>
            <a:ext cx="9442450" cy="12128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701" name="object 3">
            <a:extLst>
              <a:ext uri="{FF2B5EF4-FFF2-40B4-BE49-F238E27FC236}">
                <a16:creationId xmlns:a16="http://schemas.microsoft.com/office/drawing/2014/main" id="{338060FE-BA56-4FEF-9D50-62FF7377A955}"/>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6613" y="2246412"/>
            <a:ext cx="9442450" cy="121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object 4">
            <a:extLst>
              <a:ext uri="{FF2B5EF4-FFF2-40B4-BE49-F238E27FC236}">
                <a16:creationId xmlns:a16="http://schemas.microsoft.com/office/drawing/2014/main" id="{E0BA1601-0C4B-45E4-AB9C-29A28329C18B}"/>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6613" y="3629864"/>
            <a:ext cx="9442450" cy="121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object 5">
            <a:extLst>
              <a:ext uri="{FF2B5EF4-FFF2-40B4-BE49-F238E27FC236}">
                <a16:creationId xmlns:a16="http://schemas.microsoft.com/office/drawing/2014/main" id="{3BE2AF47-2D47-457E-BD95-106990B6E445}"/>
              </a:ext>
            </a:extLst>
          </p:cNvPr>
          <p:cNvSpPr txBox="1">
            <a:spLocks noChangeArrowheads="1"/>
          </p:cNvSpPr>
          <p:nvPr/>
        </p:nvSpPr>
        <p:spPr bwMode="auto">
          <a:xfrm>
            <a:off x="950913" y="966788"/>
            <a:ext cx="9215437"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175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2000"/>
              </a:lnSpc>
              <a:spcBef>
                <a:spcPts val="25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Gestionar ante el Sistema de salud o verificar que la familia haya gestionado, la valoración y  atención especializada por causa de la violencia a los niños niñas y adolescentes en cuanto  a salud física y mental, acordes con el tipo de lesiones, tiempo(s) de las mismas, gravedad y  consecuencias y afectaciones.</a:t>
            </a:r>
          </a:p>
          <a:p>
            <a:pPr marL="1270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9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just" defTabSz="914400" rtl="0" eaLnBrk="0" fontAlgn="base" latinLnBrk="0" hangingPunct="0">
              <a:lnSpc>
                <a:spcPct val="92000"/>
              </a:lnSpc>
              <a:spcBef>
                <a:spcPts val="1638"/>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Gestionar el cumplimiento de citas médicas para la recuperación/rehabilitación de su salud  física y mental por causa de la violencia, entre las que se incluye citas con especialistas,  tales como: pediatría, </a:t>
            </a:r>
            <a:r>
              <a:rPr kumimoji="0" lang="es-CO" altLang="es-CO" sz="1600" b="0" i="0" u="none" strike="noStrike" kern="1200" cap="none" spc="0" normalizeH="0" baseline="0" noProof="0" dirty="0" err="1">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neuropediatria</a:t>
            </a: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 psicología, neuropsicología, terapia ocupacional,  psicología, psiquiatría, entre otros.</a:t>
            </a:r>
          </a:p>
          <a:p>
            <a:pPr marL="1270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9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l" defTabSz="914400" rtl="0" eaLnBrk="0" fontAlgn="base" latinLnBrk="0" hangingPunct="0">
              <a:lnSpc>
                <a:spcPct val="100000"/>
              </a:lnSpc>
              <a:spcBef>
                <a:spcPts val="50"/>
              </a:spcBef>
              <a:spcAft>
                <a:spcPct val="0"/>
              </a:spcAft>
              <a:buClrTx/>
              <a:buSzTx/>
              <a:buFontTx/>
              <a:buNone/>
              <a:tabLst/>
              <a:defRPr/>
            </a:pPr>
            <a:endParaRPr kumimoji="0" lang="es-CO" altLang="es-CO" sz="19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just" defTabSz="914400" rtl="0" eaLnBrk="0" fontAlgn="base" latinLnBrk="0" hangingPunct="0">
              <a:lnSpc>
                <a:spcPct val="91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Identificar en los diagnósticos y valoraciones iniciales la necesidad de atención a la familia  en salud mental, generados por causa de los hechos de violencia, trastornos emocionales,  consumo de sustancias psicoactivas, entre otros.</a:t>
            </a:r>
          </a:p>
        </p:txBody>
      </p:sp>
      <p:pic>
        <p:nvPicPr>
          <p:cNvPr id="29704" name="object 6">
            <a:extLst>
              <a:ext uri="{FF2B5EF4-FFF2-40B4-BE49-F238E27FC236}">
                <a16:creationId xmlns:a16="http://schemas.microsoft.com/office/drawing/2014/main" id="{0E175D31-25A5-4DAF-95F8-EC07686E8C87}"/>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36613" y="5046835"/>
            <a:ext cx="9442450" cy="12158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05" name="object 7">
            <a:extLst>
              <a:ext uri="{FF2B5EF4-FFF2-40B4-BE49-F238E27FC236}">
                <a16:creationId xmlns:a16="http://schemas.microsoft.com/office/drawing/2014/main" id="{B4921D92-0EFE-479D-8298-67546397C95C}"/>
              </a:ext>
            </a:extLst>
          </p:cNvPr>
          <p:cNvSpPr txBox="1">
            <a:spLocks noChangeArrowheads="1"/>
          </p:cNvSpPr>
          <p:nvPr/>
        </p:nvSpPr>
        <p:spPr bwMode="auto">
          <a:xfrm>
            <a:off x="950913" y="5391150"/>
            <a:ext cx="921543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3019"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l" defTabSz="914400" rtl="0" eaLnBrk="0" fontAlgn="base" latinLnBrk="0" hangingPunct="0">
              <a:lnSpc>
                <a:spcPts val="1800"/>
              </a:lnSpc>
              <a:spcBef>
                <a:spcPts val="263"/>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Apoyar, preparar y acompañar a niños, niñas, adolescentes y la familia para las diferentes  actuaciones requeridas en el proceso de atención integral e intersectorial.</a:t>
            </a:r>
          </a:p>
        </p:txBody>
      </p:sp>
      <p:sp>
        <p:nvSpPr>
          <p:cNvPr id="29699" name="CuadroTexto 1">
            <a:extLst>
              <a:ext uri="{FF2B5EF4-FFF2-40B4-BE49-F238E27FC236}">
                <a16:creationId xmlns:a16="http://schemas.microsoft.com/office/drawing/2014/main" id="{7711D5D2-D674-4757-90A8-8BA870F8633F}"/>
              </a:ext>
            </a:extLst>
          </p:cNvPr>
          <p:cNvSpPr txBox="1">
            <a:spLocks noChangeArrowheads="1"/>
          </p:cNvSpPr>
          <p:nvPr/>
        </p:nvSpPr>
        <p:spPr bwMode="auto">
          <a:xfrm>
            <a:off x="1528763" y="134938"/>
            <a:ext cx="8755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Acciones Intersectoriales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uadroTexto 1">
            <a:extLst>
              <a:ext uri="{FF2B5EF4-FFF2-40B4-BE49-F238E27FC236}">
                <a16:creationId xmlns:a16="http://schemas.microsoft.com/office/drawing/2014/main" id="{0A2313C5-EF7B-4F81-977A-92E4EED0ECA5}"/>
              </a:ext>
            </a:extLst>
          </p:cNvPr>
          <p:cNvSpPr txBox="1">
            <a:spLocks noChangeArrowheads="1"/>
          </p:cNvSpPr>
          <p:nvPr/>
        </p:nvSpPr>
        <p:spPr bwMode="auto">
          <a:xfrm>
            <a:off x="1528763" y="134938"/>
            <a:ext cx="8755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a:ln>
                  <a:noFill/>
                </a:ln>
                <a:solidFill>
                  <a:srgbClr val="242758"/>
                </a:solidFill>
                <a:effectLst/>
                <a:uLnTx/>
                <a:uFillTx/>
                <a:latin typeface="Calibri" panose="020F0502020204030204" pitchFamily="34" charset="0"/>
                <a:ea typeface="+mn-ea"/>
                <a:cs typeface="+mn-cs"/>
              </a:rPr>
              <a:t>Acciones Intersectoriales</a:t>
            </a:r>
          </a:p>
        </p:txBody>
      </p:sp>
      <p:pic>
        <p:nvPicPr>
          <p:cNvPr id="30724" name="object 2">
            <a:extLst>
              <a:ext uri="{FF2B5EF4-FFF2-40B4-BE49-F238E27FC236}">
                <a16:creationId xmlns:a16="http://schemas.microsoft.com/office/drawing/2014/main" id="{092B65AC-BCEA-4A66-AB49-6835D3D630E1}"/>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288" y="817563"/>
            <a:ext cx="9444037" cy="12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object 3">
            <a:extLst>
              <a:ext uri="{FF2B5EF4-FFF2-40B4-BE49-F238E27FC236}">
                <a16:creationId xmlns:a16="http://schemas.microsoft.com/office/drawing/2014/main" id="{2B4DF2C3-F7A7-4005-B8D8-BD1A19450514}"/>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76288" y="2216660"/>
            <a:ext cx="9444037" cy="12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object 4">
            <a:extLst>
              <a:ext uri="{FF2B5EF4-FFF2-40B4-BE49-F238E27FC236}">
                <a16:creationId xmlns:a16="http://schemas.microsoft.com/office/drawing/2014/main" id="{AE27571A-A073-4598-9A8C-C54D14601FBA}"/>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6288" y="3600517"/>
            <a:ext cx="9444037" cy="12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object 5">
            <a:extLst>
              <a:ext uri="{FF2B5EF4-FFF2-40B4-BE49-F238E27FC236}">
                <a16:creationId xmlns:a16="http://schemas.microsoft.com/office/drawing/2014/main" id="{E450632A-88FF-4667-8E44-38DBCFEAC24F}"/>
              </a:ext>
            </a:extLst>
          </p:cNvPr>
          <p:cNvSpPr txBox="1">
            <a:spLocks noChangeArrowheads="1"/>
          </p:cNvSpPr>
          <p:nvPr/>
        </p:nvSpPr>
        <p:spPr bwMode="auto">
          <a:xfrm>
            <a:off x="890588" y="936625"/>
            <a:ext cx="92170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175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2000"/>
              </a:lnSpc>
              <a:spcBef>
                <a:spcPts val="25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Trabajo con la familia, con el fin de fortalecer sus capacidades, para garantizar sus  obligaciones legales en la protección de los niños, niñas y adolescentes según lo dispuesto  en la Ley 1098, la y lo Ley de Protección Integral a la Familia dispuesto en las Directrices de  Cuidado Alternativo de las Naciones Unidas.</a:t>
            </a:r>
          </a:p>
          <a:p>
            <a:pPr marL="1270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9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20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just" defTabSz="914400" rtl="0" eaLnBrk="0" fontAlgn="base" latinLnBrk="0" hangingPunct="0">
              <a:lnSpc>
                <a:spcPct val="91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Identificar si en la dinámica familiar se presenta violencias de género, contra algún miembro  de la familia, con el fin de activar la ruta de atención y brindar protección a la víctima  mayor de edad/cuidadora.</a:t>
            </a:r>
          </a:p>
          <a:p>
            <a:pPr marL="1270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9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l" defTabSz="914400" rtl="0" eaLnBrk="0" fontAlgn="base" latinLnBrk="0" hangingPunct="0">
              <a:lnSpc>
                <a:spcPct val="100000"/>
              </a:lnSpc>
              <a:spcBef>
                <a:spcPts val="13"/>
              </a:spcBef>
              <a:spcAft>
                <a:spcPct val="0"/>
              </a:spcAft>
              <a:buClrTx/>
              <a:buSzTx/>
              <a:buFontTx/>
              <a:buNone/>
              <a:tabLst/>
              <a:defRPr/>
            </a:pPr>
            <a:endParaRPr kumimoji="0" lang="es-CO" altLang="es-CO" sz="19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just" defTabSz="914400" rtl="0" eaLnBrk="0" fontAlgn="base" latinLnBrk="0" hangingPunct="0">
              <a:lnSpc>
                <a:spcPct val="92000"/>
              </a:lnSpc>
              <a:spcBef>
                <a:spcPct val="0"/>
              </a:spcBef>
              <a:spcAft>
                <a:spcPct val="0"/>
              </a:spcAft>
              <a:buClrTx/>
              <a:buSzTx/>
              <a:buFontTx/>
              <a:buNone/>
              <a:tabLst/>
              <a:defRPr/>
            </a:pPr>
            <a:r>
              <a:rPr kumimoji="0" lang="es-CO" altLang="es-CO" sz="1600" b="0" i="0" u="none" strike="noStrike" kern="1200" cap="none" spc="0" normalizeH="0" baseline="0" noProof="0" dirty="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Identificar redes o servicios sociales y comunitarios de apoyo a los niños, niñas y  adolescentes víctimas de violencia y a sus familias, por ejemplo, de cuidado después de la  jornada educativa, vinculación a servicios de deporte, cultura, recreación, ludotecas,  programas de prevención de la violencia, escuelas de familia, entre otros.</a:t>
            </a:r>
          </a:p>
        </p:txBody>
      </p:sp>
      <p:pic>
        <p:nvPicPr>
          <p:cNvPr id="30728" name="object 6">
            <a:extLst>
              <a:ext uri="{FF2B5EF4-FFF2-40B4-BE49-F238E27FC236}">
                <a16:creationId xmlns:a16="http://schemas.microsoft.com/office/drawing/2014/main" id="{9A157BBB-B801-41A7-A003-A4C0A9C4B92D}"/>
              </a:ext>
            </a:extLst>
          </p:cNvPr>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76288" y="5017904"/>
            <a:ext cx="9444037" cy="1216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object 7">
            <a:extLst>
              <a:ext uri="{FF2B5EF4-FFF2-40B4-BE49-F238E27FC236}">
                <a16:creationId xmlns:a16="http://schemas.microsoft.com/office/drawing/2014/main" id="{D9214E77-5961-4A82-A7D4-70938A803509}"/>
              </a:ext>
            </a:extLst>
          </p:cNvPr>
          <p:cNvSpPr txBox="1">
            <a:spLocks noChangeArrowheads="1"/>
          </p:cNvSpPr>
          <p:nvPr/>
        </p:nvSpPr>
        <p:spPr bwMode="auto">
          <a:xfrm>
            <a:off x="890588" y="5253038"/>
            <a:ext cx="92170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556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1000"/>
              </a:lnSpc>
              <a:spcBef>
                <a:spcPts val="275"/>
              </a:spcBef>
              <a:spcAft>
                <a:spcPct val="0"/>
              </a:spcAft>
              <a:buClrTx/>
              <a:buSzTx/>
              <a:buFontTx/>
              <a:buNone/>
              <a:tabLst/>
              <a:defRPr/>
            </a:pPr>
            <a:r>
              <a:rPr kumimoji="0" lang="es-CO" altLang="es-CO" sz="16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El sector protección no puede, ni debe asumir la responsabilidad de los otros sectores, le  concierne el acompañamiento, gestión e incidencia para el logro efectivo del  restablecimiento de derechos.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upo 1">
            <a:extLst>
              <a:ext uri="{FF2B5EF4-FFF2-40B4-BE49-F238E27FC236}">
                <a16:creationId xmlns:a16="http://schemas.microsoft.com/office/drawing/2014/main" id="{23138D6B-AF6C-4D76-AB1C-4572AF4CC9EB}"/>
              </a:ext>
            </a:extLst>
          </p:cNvPr>
          <p:cNvGrpSpPr>
            <a:grpSpLocks/>
          </p:cNvGrpSpPr>
          <p:nvPr/>
        </p:nvGrpSpPr>
        <p:grpSpPr bwMode="auto">
          <a:xfrm>
            <a:off x="1084263" y="1019175"/>
            <a:ext cx="9450387" cy="5167313"/>
            <a:chOff x="1504622" y="1198786"/>
            <a:chExt cx="9450131" cy="5168353"/>
          </a:xfrm>
        </p:grpSpPr>
        <p:sp>
          <p:nvSpPr>
            <p:cNvPr id="32772" name="object 3">
              <a:extLst>
                <a:ext uri="{FF2B5EF4-FFF2-40B4-BE49-F238E27FC236}">
                  <a16:creationId xmlns:a16="http://schemas.microsoft.com/office/drawing/2014/main" id="{7ADBD37F-C183-4F6E-B883-1FF4CC2A445C}"/>
                </a:ext>
              </a:extLst>
            </p:cNvPr>
            <p:cNvSpPr>
              <a:spLocks/>
            </p:cNvSpPr>
            <p:nvPr/>
          </p:nvSpPr>
          <p:spPr bwMode="auto">
            <a:xfrm>
              <a:off x="1504622" y="1240334"/>
              <a:ext cx="3874770" cy="1115695"/>
            </a:xfrm>
            <a:custGeom>
              <a:avLst/>
              <a:gdLst>
                <a:gd name="T0" fmla="*/ 3688266 w 3874770"/>
                <a:gd name="T1" fmla="*/ 0 h 1115695"/>
                <a:gd name="T2" fmla="*/ 185935 w 3874770"/>
                <a:gd name="T3" fmla="*/ 0 h 1115695"/>
                <a:gd name="T4" fmla="*/ 136506 w 3874770"/>
                <a:gd name="T5" fmla="*/ 6641 h 1115695"/>
                <a:gd name="T6" fmla="*/ 92090 w 3874770"/>
                <a:gd name="T7" fmla="*/ 25385 h 1115695"/>
                <a:gd name="T8" fmla="*/ 54459 w 3874770"/>
                <a:gd name="T9" fmla="*/ 54459 h 1115695"/>
                <a:gd name="T10" fmla="*/ 25385 w 3874770"/>
                <a:gd name="T11" fmla="*/ 92090 h 1115695"/>
                <a:gd name="T12" fmla="*/ 6641 w 3874770"/>
                <a:gd name="T13" fmla="*/ 136506 h 1115695"/>
                <a:gd name="T14" fmla="*/ 0 w 3874770"/>
                <a:gd name="T15" fmla="*/ 185935 h 1115695"/>
                <a:gd name="T16" fmla="*/ 0 w 3874770"/>
                <a:gd name="T17" fmla="*/ 929655 h 1115695"/>
                <a:gd name="T18" fmla="*/ 6641 w 3874770"/>
                <a:gd name="T19" fmla="*/ 979084 h 1115695"/>
                <a:gd name="T20" fmla="*/ 25385 w 3874770"/>
                <a:gd name="T21" fmla="*/ 1023500 h 1115695"/>
                <a:gd name="T22" fmla="*/ 54459 w 3874770"/>
                <a:gd name="T23" fmla="*/ 1061131 h 1115695"/>
                <a:gd name="T24" fmla="*/ 92090 w 3874770"/>
                <a:gd name="T25" fmla="*/ 1090205 h 1115695"/>
                <a:gd name="T26" fmla="*/ 136506 w 3874770"/>
                <a:gd name="T27" fmla="*/ 1108949 h 1115695"/>
                <a:gd name="T28" fmla="*/ 185935 w 3874770"/>
                <a:gd name="T29" fmla="*/ 1115590 h 1115695"/>
                <a:gd name="T30" fmla="*/ 3688266 w 3874770"/>
                <a:gd name="T31" fmla="*/ 1115590 h 1115695"/>
                <a:gd name="T32" fmla="*/ 3737695 w 3874770"/>
                <a:gd name="T33" fmla="*/ 1108949 h 1115695"/>
                <a:gd name="T34" fmla="*/ 3782111 w 3874770"/>
                <a:gd name="T35" fmla="*/ 1090205 h 1115695"/>
                <a:gd name="T36" fmla="*/ 3819742 w 3874770"/>
                <a:gd name="T37" fmla="*/ 1061131 h 1115695"/>
                <a:gd name="T38" fmla="*/ 3848815 w 3874770"/>
                <a:gd name="T39" fmla="*/ 1023500 h 1115695"/>
                <a:gd name="T40" fmla="*/ 3867559 w 3874770"/>
                <a:gd name="T41" fmla="*/ 979084 h 1115695"/>
                <a:gd name="T42" fmla="*/ 3874201 w 3874770"/>
                <a:gd name="T43" fmla="*/ 929655 h 1115695"/>
                <a:gd name="T44" fmla="*/ 3874201 w 3874770"/>
                <a:gd name="T45" fmla="*/ 185935 h 1115695"/>
                <a:gd name="T46" fmla="*/ 3867559 w 3874770"/>
                <a:gd name="T47" fmla="*/ 136506 h 1115695"/>
                <a:gd name="T48" fmla="*/ 3848815 w 3874770"/>
                <a:gd name="T49" fmla="*/ 92090 h 1115695"/>
                <a:gd name="T50" fmla="*/ 3819742 w 3874770"/>
                <a:gd name="T51" fmla="*/ 54459 h 1115695"/>
                <a:gd name="T52" fmla="*/ 3782111 w 3874770"/>
                <a:gd name="T53" fmla="*/ 25385 h 1115695"/>
                <a:gd name="T54" fmla="*/ 3737695 w 3874770"/>
                <a:gd name="T55" fmla="*/ 6641 h 1115695"/>
                <a:gd name="T56" fmla="*/ 3688266 w 3874770"/>
                <a:gd name="T57" fmla="*/ 0 h 11156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874770" h="1115695">
                  <a:moveTo>
                    <a:pt x="3688266" y="0"/>
                  </a:moveTo>
                  <a:lnTo>
                    <a:pt x="185935" y="0"/>
                  </a:lnTo>
                  <a:lnTo>
                    <a:pt x="136506" y="6641"/>
                  </a:lnTo>
                  <a:lnTo>
                    <a:pt x="92090" y="25385"/>
                  </a:lnTo>
                  <a:lnTo>
                    <a:pt x="54459" y="54459"/>
                  </a:lnTo>
                  <a:lnTo>
                    <a:pt x="25385" y="92090"/>
                  </a:lnTo>
                  <a:lnTo>
                    <a:pt x="6641" y="136506"/>
                  </a:lnTo>
                  <a:lnTo>
                    <a:pt x="0" y="185935"/>
                  </a:lnTo>
                  <a:lnTo>
                    <a:pt x="0" y="929655"/>
                  </a:lnTo>
                  <a:lnTo>
                    <a:pt x="6641" y="979084"/>
                  </a:lnTo>
                  <a:lnTo>
                    <a:pt x="25385" y="1023500"/>
                  </a:lnTo>
                  <a:lnTo>
                    <a:pt x="54459" y="1061131"/>
                  </a:lnTo>
                  <a:lnTo>
                    <a:pt x="92090" y="1090205"/>
                  </a:lnTo>
                  <a:lnTo>
                    <a:pt x="136506" y="1108949"/>
                  </a:lnTo>
                  <a:lnTo>
                    <a:pt x="185935" y="1115590"/>
                  </a:lnTo>
                  <a:lnTo>
                    <a:pt x="3688266" y="1115590"/>
                  </a:lnTo>
                  <a:lnTo>
                    <a:pt x="3737695" y="1108949"/>
                  </a:lnTo>
                  <a:lnTo>
                    <a:pt x="3782111" y="1090205"/>
                  </a:lnTo>
                  <a:lnTo>
                    <a:pt x="3819742" y="1061131"/>
                  </a:lnTo>
                  <a:lnTo>
                    <a:pt x="3848815" y="1023500"/>
                  </a:lnTo>
                  <a:lnTo>
                    <a:pt x="3867559" y="979084"/>
                  </a:lnTo>
                  <a:lnTo>
                    <a:pt x="3874201" y="929655"/>
                  </a:lnTo>
                  <a:lnTo>
                    <a:pt x="3874201" y="185935"/>
                  </a:lnTo>
                  <a:lnTo>
                    <a:pt x="3867559" y="136506"/>
                  </a:lnTo>
                  <a:lnTo>
                    <a:pt x="3848815" y="92090"/>
                  </a:lnTo>
                  <a:lnTo>
                    <a:pt x="3819742" y="54459"/>
                  </a:lnTo>
                  <a:lnTo>
                    <a:pt x="3782111" y="25385"/>
                  </a:lnTo>
                  <a:lnTo>
                    <a:pt x="3737695" y="6641"/>
                  </a:lnTo>
                  <a:lnTo>
                    <a:pt x="3688266"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73" name="object 4">
              <a:extLst>
                <a:ext uri="{FF2B5EF4-FFF2-40B4-BE49-F238E27FC236}">
                  <a16:creationId xmlns:a16="http://schemas.microsoft.com/office/drawing/2014/main" id="{9C9A92D5-D656-46A2-8AB2-860005A60AB0}"/>
                </a:ext>
              </a:extLst>
            </p:cNvPr>
            <p:cNvSpPr>
              <a:spLocks/>
            </p:cNvSpPr>
            <p:nvPr/>
          </p:nvSpPr>
          <p:spPr bwMode="auto">
            <a:xfrm>
              <a:off x="7079983" y="2942501"/>
              <a:ext cx="3874770" cy="1270635"/>
            </a:xfrm>
            <a:custGeom>
              <a:avLst/>
              <a:gdLst>
                <a:gd name="T0" fmla="*/ 3662451 w 3874770"/>
                <a:gd name="T1" fmla="*/ 0 h 1270635"/>
                <a:gd name="T2" fmla="*/ 211750 w 3874770"/>
                <a:gd name="T3" fmla="*/ 0 h 1270635"/>
                <a:gd name="T4" fmla="*/ 163198 w 3874770"/>
                <a:gd name="T5" fmla="*/ 5592 h 1270635"/>
                <a:gd name="T6" fmla="*/ 118628 w 3874770"/>
                <a:gd name="T7" fmla="*/ 21522 h 1270635"/>
                <a:gd name="T8" fmla="*/ 79311 w 3874770"/>
                <a:gd name="T9" fmla="*/ 46519 h 1270635"/>
                <a:gd name="T10" fmla="*/ 46519 w 3874770"/>
                <a:gd name="T11" fmla="*/ 79311 h 1270635"/>
                <a:gd name="T12" fmla="*/ 21522 w 3874770"/>
                <a:gd name="T13" fmla="*/ 118628 h 1270635"/>
                <a:gd name="T14" fmla="*/ 5592 w 3874770"/>
                <a:gd name="T15" fmla="*/ 163198 h 1270635"/>
                <a:gd name="T16" fmla="*/ 0 w 3874770"/>
                <a:gd name="T17" fmla="*/ 211750 h 1270635"/>
                <a:gd name="T18" fmla="*/ 0 w 3874770"/>
                <a:gd name="T19" fmla="*/ 1058724 h 1270635"/>
                <a:gd name="T20" fmla="*/ 5592 w 3874770"/>
                <a:gd name="T21" fmla="*/ 1107276 h 1270635"/>
                <a:gd name="T22" fmla="*/ 21522 w 3874770"/>
                <a:gd name="T23" fmla="*/ 1151846 h 1270635"/>
                <a:gd name="T24" fmla="*/ 46519 w 3874770"/>
                <a:gd name="T25" fmla="*/ 1191163 h 1270635"/>
                <a:gd name="T26" fmla="*/ 79311 w 3874770"/>
                <a:gd name="T27" fmla="*/ 1223955 h 1270635"/>
                <a:gd name="T28" fmla="*/ 118628 w 3874770"/>
                <a:gd name="T29" fmla="*/ 1248952 h 1270635"/>
                <a:gd name="T30" fmla="*/ 163198 w 3874770"/>
                <a:gd name="T31" fmla="*/ 1264882 h 1270635"/>
                <a:gd name="T32" fmla="*/ 211750 w 3874770"/>
                <a:gd name="T33" fmla="*/ 1270474 h 1270635"/>
                <a:gd name="T34" fmla="*/ 3662451 w 3874770"/>
                <a:gd name="T35" fmla="*/ 1270474 h 1270635"/>
                <a:gd name="T36" fmla="*/ 3711003 w 3874770"/>
                <a:gd name="T37" fmla="*/ 1264882 h 1270635"/>
                <a:gd name="T38" fmla="*/ 3755574 w 3874770"/>
                <a:gd name="T39" fmla="*/ 1248952 h 1270635"/>
                <a:gd name="T40" fmla="*/ 3794890 w 3874770"/>
                <a:gd name="T41" fmla="*/ 1223955 h 1270635"/>
                <a:gd name="T42" fmla="*/ 3827682 w 3874770"/>
                <a:gd name="T43" fmla="*/ 1191163 h 1270635"/>
                <a:gd name="T44" fmla="*/ 3852679 w 3874770"/>
                <a:gd name="T45" fmla="*/ 1151846 h 1270635"/>
                <a:gd name="T46" fmla="*/ 3868609 w 3874770"/>
                <a:gd name="T47" fmla="*/ 1107276 h 1270635"/>
                <a:gd name="T48" fmla="*/ 3874202 w 3874770"/>
                <a:gd name="T49" fmla="*/ 1058724 h 1270635"/>
                <a:gd name="T50" fmla="*/ 3874202 w 3874770"/>
                <a:gd name="T51" fmla="*/ 211750 h 1270635"/>
                <a:gd name="T52" fmla="*/ 3868609 w 3874770"/>
                <a:gd name="T53" fmla="*/ 163198 h 1270635"/>
                <a:gd name="T54" fmla="*/ 3852679 w 3874770"/>
                <a:gd name="T55" fmla="*/ 118628 h 1270635"/>
                <a:gd name="T56" fmla="*/ 3827682 w 3874770"/>
                <a:gd name="T57" fmla="*/ 79311 h 1270635"/>
                <a:gd name="T58" fmla="*/ 3794890 w 3874770"/>
                <a:gd name="T59" fmla="*/ 46519 h 1270635"/>
                <a:gd name="T60" fmla="*/ 3755574 w 3874770"/>
                <a:gd name="T61" fmla="*/ 21522 h 1270635"/>
                <a:gd name="T62" fmla="*/ 3711003 w 3874770"/>
                <a:gd name="T63" fmla="*/ 5592 h 1270635"/>
                <a:gd name="T64" fmla="*/ 3662451 w 3874770"/>
                <a:gd name="T65" fmla="*/ 0 h 12706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74770" h="1270635">
                  <a:moveTo>
                    <a:pt x="3662451" y="0"/>
                  </a:moveTo>
                  <a:lnTo>
                    <a:pt x="211750" y="0"/>
                  </a:lnTo>
                  <a:lnTo>
                    <a:pt x="163198" y="5592"/>
                  </a:lnTo>
                  <a:lnTo>
                    <a:pt x="118628" y="21522"/>
                  </a:lnTo>
                  <a:lnTo>
                    <a:pt x="79311" y="46519"/>
                  </a:lnTo>
                  <a:lnTo>
                    <a:pt x="46519" y="79311"/>
                  </a:lnTo>
                  <a:lnTo>
                    <a:pt x="21522" y="118628"/>
                  </a:lnTo>
                  <a:lnTo>
                    <a:pt x="5592" y="163198"/>
                  </a:lnTo>
                  <a:lnTo>
                    <a:pt x="0" y="211750"/>
                  </a:lnTo>
                  <a:lnTo>
                    <a:pt x="0" y="1058724"/>
                  </a:lnTo>
                  <a:lnTo>
                    <a:pt x="5592" y="1107276"/>
                  </a:lnTo>
                  <a:lnTo>
                    <a:pt x="21522" y="1151846"/>
                  </a:lnTo>
                  <a:lnTo>
                    <a:pt x="46519" y="1191163"/>
                  </a:lnTo>
                  <a:lnTo>
                    <a:pt x="79311" y="1223955"/>
                  </a:lnTo>
                  <a:lnTo>
                    <a:pt x="118628" y="1248952"/>
                  </a:lnTo>
                  <a:lnTo>
                    <a:pt x="163198" y="1264882"/>
                  </a:lnTo>
                  <a:lnTo>
                    <a:pt x="211750" y="1270474"/>
                  </a:lnTo>
                  <a:lnTo>
                    <a:pt x="3662451" y="1270474"/>
                  </a:lnTo>
                  <a:lnTo>
                    <a:pt x="3711003" y="1264882"/>
                  </a:lnTo>
                  <a:lnTo>
                    <a:pt x="3755574" y="1248952"/>
                  </a:lnTo>
                  <a:lnTo>
                    <a:pt x="3794890" y="1223955"/>
                  </a:lnTo>
                  <a:lnTo>
                    <a:pt x="3827682" y="1191163"/>
                  </a:lnTo>
                  <a:lnTo>
                    <a:pt x="3852679" y="1151846"/>
                  </a:lnTo>
                  <a:lnTo>
                    <a:pt x="3868609" y="1107276"/>
                  </a:lnTo>
                  <a:lnTo>
                    <a:pt x="3874202" y="1058724"/>
                  </a:lnTo>
                  <a:lnTo>
                    <a:pt x="3874202" y="211750"/>
                  </a:lnTo>
                  <a:lnTo>
                    <a:pt x="3868609" y="163198"/>
                  </a:lnTo>
                  <a:lnTo>
                    <a:pt x="3852679" y="118628"/>
                  </a:lnTo>
                  <a:lnTo>
                    <a:pt x="3827682" y="79311"/>
                  </a:lnTo>
                  <a:lnTo>
                    <a:pt x="3794890" y="46519"/>
                  </a:lnTo>
                  <a:lnTo>
                    <a:pt x="3755574" y="21522"/>
                  </a:lnTo>
                  <a:lnTo>
                    <a:pt x="3711003" y="5592"/>
                  </a:lnTo>
                  <a:lnTo>
                    <a:pt x="3662451"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74" name="object 5">
              <a:extLst>
                <a:ext uri="{FF2B5EF4-FFF2-40B4-BE49-F238E27FC236}">
                  <a16:creationId xmlns:a16="http://schemas.microsoft.com/office/drawing/2014/main" id="{D4804000-4E8B-493F-973E-9C4C13DF9404}"/>
                </a:ext>
              </a:extLst>
            </p:cNvPr>
            <p:cNvSpPr txBox="1">
              <a:spLocks noChangeArrowheads="1"/>
            </p:cNvSpPr>
            <p:nvPr/>
          </p:nvSpPr>
          <p:spPr bwMode="auto">
            <a:xfrm>
              <a:off x="7221054" y="3137514"/>
              <a:ext cx="3592416" cy="8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604"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9000"/>
                </a:lnSpc>
                <a:spcBef>
                  <a:spcPts val="113"/>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Promover la construccio</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 de normas y  li</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mites, explica</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ndoles a los nin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os las  rutinas, actividades y situaciones  cotidianas de la familia.</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2775" name="object 6">
              <a:extLst>
                <a:ext uri="{FF2B5EF4-FFF2-40B4-BE49-F238E27FC236}">
                  <a16:creationId xmlns:a16="http://schemas.microsoft.com/office/drawing/2014/main" id="{3FB0B437-FEA0-4E4A-B325-7F49E4186508}"/>
                </a:ext>
              </a:extLst>
            </p:cNvPr>
            <p:cNvSpPr>
              <a:spLocks/>
            </p:cNvSpPr>
            <p:nvPr/>
          </p:nvSpPr>
          <p:spPr bwMode="auto">
            <a:xfrm>
              <a:off x="7058466" y="1198786"/>
              <a:ext cx="3874770" cy="1517650"/>
            </a:xfrm>
            <a:custGeom>
              <a:avLst/>
              <a:gdLst>
                <a:gd name="T0" fmla="*/ 3621294 w 3874770"/>
                <a:gd name="T1" fmla="*/ 0 h 1517650"/>
                <a:gd name="T2" fmla="*/ 252907 w 3874770"/>
                <a:gd name="T3" fmla="*/ 0 h 1517650"/>
                <a:gd name="T4" fmla="*/ 207447 w 3874770"/>
                <a:gd name="T5" fmla="*/ 4074 h 1517650"/>
                <a:gd name="T6" fmla="*/ 164660 w 3874770"/>
                <a:gd name="T7" fmla="*/ 15822 h 1517650"/>
                <a:gd name="T8" fmla="*/ 125260 w 3874770"/>
                <a:gd name="T9" fmla="*/ 34529 h 1517650"/>
                <a:gd name="T10" fmla="*/ 89962 w 3874770"/>
                <a:gd name="T11" fmla="*/ 59480 h 1517650"/>
                <a:gd name="T12" fmla="*/ 59480 w 3874770"/>
                <a:gd name="T13" fmla="*/ 89962 h 1517650"/>
                <a:gd name="T14" fmla="*/ 34529 w 3874770"/>
                <a:gd name="T15" fmla="*/ 125260 h 1517650"/>
                <a:gd name="T16" fmla="*/ 15822 w 3874770"/>
                <a:gd name="T17" fmla="*/ 164660 h 1517650"/>
                <a:gd name="T18" fmla="*/ 4074 w 3874770"/>
                <a:gd name="T19" fmla="*/ 207447 h 1517650"/>
                <a:gd name="T20" fmla="*/ 0 w 3874770"/>
                <a:gd name="T21" fmla="*/ 252907 h 1517650"/>
                <a:gd name="T22" fmla="*/ 0 w 3874770"/>
                <a:gd name="T23" fmla="*/ 1264502 h 1517650"/>
                <a:gd name="T24" fmla="*/ 4074 w 3874770"/>
                <a:gd name="T25" fmla="*/ 1309963 h 1517650"/>
                <a:gd name="T26" fmla="*/ 15822 w 3874770"/>
                <a:gd name="T27" fmla="*/ 1352750 h 1517650"/>
                <a:gd name="T28" fmla="*/ 34529 w 3874770"/>
                <a:gd name="T29" fmla="*/ 1392150 h 1517650"/>
                <a:gd name="T30" fmla="*/ 59480 w 3874770"/>
                <a:gd name="T31" fmla="*/ 1427448 h 1517650"/>
                <a:gd name="T32" fmla="*/ 89962 w 3874770"/>
                <a:gd name="T33" fmla="*/ 1457930 h 1517650"/>
                <a:gd name="T34" fmla="*/ 125260 w 3874770"/>
                <a:gd name="T35" fmla="*/ 1482881 h 1517650"/>
                <a:gd name="T36" fmla="*/ 164660 w 3874770"/>
                <a:gd name="T37" fmla="*/ 1501588 h 1517650"/>
                <a:gd name="T38" fmla="*/ 207447 w 3874770"/>
                <a:gd name="T39" fmla="*/ 1513336 h 1517650"/>
                <a:gd name="T40" fmla="*/ 252907 w 3874770"/>
                <a:gd name="T41" fmla="*/ 1517411 h 1517650"/>
                <a:gd name="T42" fmla="*/ 3621294 w 3874770"/>
                <a:gd name="T43" fmla="*/ 1517411 h 1517650"/>
                <a:gd name="T44" fmla="*/ 3666755 w 3874770"/>
                <a:gd name="T45" fmla="*/ 1513336 h 1517650"/>
                <a:gd name="T46" fmla="*/ 3709542 w 3874770"/>
                <a:gd name="T47" fmla="*/ 1501588 h 1517650"/>
                <a:gd name="T48" fmla="*/ 3748941 w 3874770"/>
                <a:gd name="T49" fmla="*/ 1482881 h 1517650"/>
                <a:gd name="T50" fmla="*/ 3784239 w 3874770"/>
                <a:gd name="T51" fmla="*/ 1457930 h 1517650"/>
                <a:gd name="T52" fmla="*/ 3814721 w 3874770"/>
                <a:gd name="T53" fmla="*/ 1427448 h 1517650"/>
                <a:gd name="T54" fmla="*/ 3839672 w 3874770"/>
                <a:gd name="T55" fmla="*/ 1392150 h 1517650"/>
                <a:gd name="T56" fmla="*/ 3858379 w 3874770"/>
                <a:gd name="T57" fmla="*/ 1352750 h 1517650"/>
                <a:gd name="T58" fmla="*/ 3870127 w 3874770"/>
                <a:gd name="T59" fmla="*/ 1309963 h 1517650"/>
                <a:gd name="T60" fmla="*/ 3874202 w 3874770"/>
                <a:gd name="T61" fmla="*/ 1264502 h 1517650"/>
                <a:gd name="T62" fmla="*/ 3874202 w 3874770"/>
                <a:gd name="T63" fmla="*/ 252907 h 1517650"/>
                <a:gd name="T64" fmla="*/ 3870127 w 3874770"/>
                <a:gd name="T65" fmla="*/ 207447 h 1517650"/>
                <a:gd name="T66" fmla="*/ 3858379 w 3874770"/>
                <a:gd name="T67" fmla="*/ 164660 h 1517650"/>
                <a:gd name="T68" fmla="*/ 3839672 w 3874770"/>
                <a:gd name="T69" fmla="*/ 125260 h 1517650"/>
                <a:gd name="T70" fmla="*/ 3814721 w 3874770"/>
                <a:gd name="T71" fmla="*/ 89962 h 1517650"/>
                <a:gd name="T72" fmla="*/ 3784239 w 3874770"/>
                <a:gd name="T73" fmla="*/ 59480 h 1517650"/>
                <a:gd name="T74" fmla="*/ 3748941 w 3874770"/>
                <a:gd name="T75" fmla="*/ 34529 h 1517650"/>
                <a:gd name="T76" fmla="*/ 3709542 w 3874770"/>
                <a:gd name="T77" fmla="*/ 15822 h 1517650"/>
                <a:gd name="T78" fmla="*/ 3666755 w 3874770"/>
                <a:gd name="T79" fmla="*/ 4074 h 1517650"/>
                <a:gd name="T80" fmla="*/ 3621294 w 3874770"/>
                <a:gd name="T81" fmla="*/ 0 h 15176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874770" h="1517650">
                  <a:moveTo>
                    <a:pt x="3621294" y="0"/>
                  </a:moveTo>
                  <a:lnTo>
                    <a:pt x="252907" y="0"/>
                  </a:lnTo>
                  <a:lnTo>
                    <a:pt x="207447" y="4074"/>
                  </a:lnTo>
                  <a:lnTo>
                    <a:pt x="164660" y="15822"/>
                  </a:lnTo>
                  <a:lnTo>
                    <a:pt x="125260" y="34529"/>
                  </a:lnTo>
                  <a:lnTo>
                    <a:pt x="89962" y="59480"/>
                  </a:lnTo>
                  <a:lnTo>
                    <a:pt x="59480" y="89962"/>
                  </a:lnTo>
                  <a:lnTo>
                    <a:pt x="34529" y="125260"/>
                  </a:lnTo>
                  <a:lnTo>
                    <a:pt x="15822" y="164660"/>
                  </a:lnTo>
                  <a:lnTo>
                    <a:pt x="4074" y="207447"/>
                  </a:lnTo>
                  <a:lnTo>
                    <a:pt x="0" y="252907"/>
                  </a:lnTo>
                  <a:lnTo>
                    <a:pt x="0" y="1264502"/>
                  </a:lnTo>
                  <a:lnTo>
                    <a:pt x="4074" y="1309963"/>
                  </a:lnTo>
                  <a:lnTo>
                    <a:pt x="15822" y="1352750"/>
                  </a:lnTo>
                  <a:lnTo>
                    <a:pt x="34529" y="1392150"/>
                  </a:lnTo>
                  <a:lnTo>
                    <a:pt x="59480" y="1427448"/>
                  </a:lnTo>
                  <a:lnTo>
                    <a:pt x="89962" y="1457930"/>
                  </a:lnTo>
                  <a:lnTo>
                    <a:pt x="125260" y="1482881"/>
                  </a:lnTo>
                  <a:lnTo>
                    <a:pt x="164660" y="1501588"/>
                  </a:lnTo>
                  <a:lnTo>
                    <a:pt x="207447" y="1513336"/>
                  </a:lnTo>
                  <a:lnTo>
                    <a:pt x="252907" y="1517411"/>
                  </a:lnTo>
                  <a:lnTo>
                    <a:pt x="3621294" y="1517411"/>
                  </a:lnTo>
                  <a:lnTo>
                    <a:pt x="3666755" y="1513336"/>
                  </a:lnTo>
                  <a:lnTo>
                    <a:pt x="3709542" y="1501588"/>
                  </a:lnTo>
                  <a:lnTo>
                    <a:pt x="3748941" y="1482881"/>
                  </a:lnTo>
                  <a:lnTo>
                    <a:pt x="3784239" y="1457930"/>
                  </a:lnTo>
                  <a:lnTo>
                    <a:pt x="3814721" y="1427448"/>
                  </a:lnTo>
                  <a:lnTo>
                    <a:pt x="3839672" y="1392150"/>
                  </a:lnTo>
                  <a:lnTo>
                    <a:pt x="3858379" y="1352750"/>
                  </a:lnTo>
                  <a:lnTo>
                    <a:pt x="3870127" y="1309963"/>
                  </a:lnTo>
                  <a:lnTo>
                    <a:pt x="3874202" y="1264502"/>
                  </a:lnTo>
                  <a:lnTo>
                    <a:pt x="3874202" y="252907"/>
                  </a:lnTo>
                  <a:lnTo>
                    <a:pt x="3870127" y="207447"/>
                  </a:lnTo>
                  <a:lnTo>
                    <a:pt x="3858379" y="164660"/>
                  </a:lnTo>
                  <a:lnTo>
                    <a:pt x="3839672" y="125260"/>
                  </a:lnTo>
                  <a:lnTo>
                    <a:pt x="3814721" y="89962"/>
                  </a:lnTo>
                  <a:lnTo>
                    <a:pt x="3784239" y="59480"/>
                  </a:lnTo>
                  <a:lnTo>
                    <a:pt x="3748941" y="34529"/>
                  </a:lnTo>
                  <a:lnTo>
                    <a:pt x="3709542" y="15822"/>
                  </a:lnTo>
                  <a:lnTo>
                    <a:pt x="3666755" y="4074"/>
                  </a:lnTo>
                  <a:lnTo>
                    <a:pt x="3621294"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76" name="object 7">
              <a:extLst>
                <a:ext uri="{FF2B5EF4-FFF2-40B4-BE49-F238E27FC236}">
                  <a16:creationId xmlns:a16="http://schemas.microsoft.com/office/drawing/2014/main" id="{3DC55C61-EC8B-4D3B-BBD3-53E27E51FF2C}"/>
                </a:ext>
              </a:extLst>
            </p:cNvPr>
            <p:cNvSpPr txBox="1">
              <a:spLocks noChangeArrowheads="1"/>
            </p:cNvSpPr>
            <p:nvPr/>
          </p:nvSpPr>
          <p:spPr bwMode="auto">
            <a:xfrm>
              <a:off x="7211529" y="1413142"/>
              <a:ext cx="3568603" cy="108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Permita a ninos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 ninas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expresar  abiertamente sus emociones, dudas y  temores. Expliqu</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eles que es normal  sentirse asi</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 ayudele</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s a sentirse  protegidos.</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2777" name="object 8">
              <a:extLst>
                <a:ext uri="{FF2B5EF4-FFF2-40B4-BE49-F238E27FC236}">
                  <a16:creationId xmlns:a16="http://schemas.microsoft.com/office/drawing/2014/main" id="{209623F5-7026-4C78-A1EB-0BA72586DE95}"/>
                </a:ext>
              </a:extLst>
            </p:cNvPr>
            <p:cNvSpPr>
              <a:spLocks/>
            </p:cNvSpPr>
            <p:nvPr/>
          </p:nvSpPr>
          <p:spPr bwMode="auto">
            <a:xfrm>
              <a:off x="1504622" y="3730170"/>
              <a:ext cx="3874770" cy="1270635"/>
            </a:xfrm>
            <a:custGeom>
              <a:avLst/>
              <a:gdLst>
                <a:gd name="T0" fmla="*/ 3662451 w 3874770"/>
                <a:gd name="T1" fmla="*/ 0 h 1270635"/>
                <a:gd name="T2" fmla="*/ 211750 w 3874770"/>
                <a:gd name="T3" fmla="*/ 0 h 1270635"/>
                <a:gd name="T4" fmla="*/ 163198 w 3874770"/>
                <a:gd name="T5" fmla="*/ 5592 h 1270635"/>
                <a:gd name="T6" fmla="*/ 118628 w 3874770"/>
                <a:gd name="T7" fmla="*/ 21522 h 1270635"/>
                <a:gd name="T8" fmla="*/ 79311 w 3874770"/>
                <a:gd name="T9" fmla="*/ 46519 h 1270635"/>
                <a:gd name="T10" fmla="*/ 46519 w 3874770"/>
                <a:gd name="T11" fmla="*/ 79311 h 1270635"/>
                <a:gd name="T12" fmla="*/ 21522 w 3874770"/>
                <a:gd name="T13" fmla="*/ 118628 h 1270635"/>
                <a:gd name="T14" fmla="*/ 5592 w 3874770"/>
                <a:gd name="T15" fmla="*/ 163198 h 1270635"/>
                <a:gd name="T16" fmla="*/ 0 w 3874770"/>
                <a:gd name="T17" fmla="*/ 211750 h 1270635"/>
                <a:gd name="T18" fmla="*/ 0 w 3874770"/>
                <a:gd name="T19" fmla="*/ 1058724 h 1270635"/>
                <a:gd name="T20" fmla="*/ 5592 w 3874770"/>
                <a:gd name="T21" fmla="*/ 1107276 h 1270635"/>
                <a:gd name="T22" fmla="*/ 21522 w 3874770"/>
                <a:gd name="T23" fmla="*/ 1151846 h 1270635"/>
                <a:gd name="T24" fmla="*/ 46519 w 3874770"/>
                <a:gd name="T25" fmla="*/ 1191163 h 1270635"/>
                <a:gd name="T26" fmla="*/ 79311 w 3874770"/>
                <a:gd name="T27" fmla="*/ 1223955 h 1270635"/>
                <a:gd name="T28" fmla="*/ 118628 w 3874770"/>
                <a:gd name="T29" fmla="*/ 1248952 h 1270635"/>
                <a:gd name="T30" fmla="*/ 163198 w 3874770"/>
                <a:gd name="T31" fmla="*/ 1264882 h 1270635"/>
                <a:gd name="T32" fmla="*/ 211750 w 3874770"/>
                <a:gd name="T33" fmla="*/ 1270474 h 1270635"/>
                <a:gd name="T34" fmla="*/ 3662451 w 3874770"/>
                <a:gd name="T35" fmla="*/ 1270474 h 1270635"/>
                <a:gd name="T36" fmla="*/ 3711003 w 3874770"/>
                <a:gd name="T37" fmla="*/ 1264882 h 1270635"/>
                <a:gd name="T38" fmla="*/ 3755573 w 3874770"/>
                <a:gd name="T39" fmla="*/ 1248952 h 1270635"/>
                <a:gd name="T40" fmla="*/ 3794890 w 3874770"/>
                <a:gd name="T41" fmla="*/ 1223955 h 1270635"/>
                <a:gd name="T42" fmla="*/ 3827682 w 3874770"/>
                <a:gd name="T43" fmla="*/ 1191163 h 1270635"/>
                <a:gd name="T44" fmla="*/ 3852678 w 3874770"/>
                <a:gd name="T45" fmla="*/ 1151846 h 1270635"/>
                <a:gd name="T46" fmla="*/ 3868608 w 3874770"/>
                <a:gd name="T47" fmla="*/ 1107276 h 1270635"/>
                <a:gd name="T48" fmla="*/ 3874201 w 3874770"/>
                <a:gd name="T49" fmla="*/ 1058724 h 1270635"/>
                <a:gd name="T50" fmla="*/ 3874201 w 3874770"/>
                <a:gd name="T51" fmla="*/ 211750 h 1270635"/>
                <a:gd name="T52" fmla="*/ 3868608 w 3874770"/>
                <a:gd name="T53" fmla="*/ 163198 h 1270635"/>
                <a:gd name="T54" fmla="*/ 3852678 w 3874770"/>
                <a:gd name="T55" fmla="*/ 118628 h 1270635"/>
                <a:gd name="T56" fmla="*/ 3827682 w 3874770"/>
                <a:gd name="T57" fmla="*/ 79311 h 1270635"/>
                <a:gd name="T58" fmla="*/ 3794890 w 3874770"/>
                <a:gd name="T59" fmla="*/ 46519 h 1270635"/>
                <a:gd name="T60" fmla="*/ 3755573 w 3874770"/>
                <a:gd name="T61" fmla="*/ 21522 h 1270635"/>
                <a:gd name="T62" fmla="*/ 3711003 w 3874770"/>
                <a:gd name="T63" fmla="*/ 5592 h 1270635"/>
                <a:gd name="T64" fmla="*/ 3662451 w 3874770"/>
                <a:gd name="T65" fmla="*/ 0 h 12706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874770" h="1270635">
                  <a:moveTo>
                    <a:pt x="3662451" y="0"/>
                  </a:moveTo>
                  <a:lnTo>
                    <a:pt x="211750" y="0"/>
                  </a:lnTo>
                  <a:lnTo>
                    <a:pt x="163198" y="5592"/>
                  </a:lnTo>
                  <a:lnTo>
                    <a:pt x="118628" y="21522"/>
                  </a:lnTo>
                  <a:lnTo>
                    <a:pt x="79311" y="46519"/>
                  </a:lnTo>
                  <a:lnTo>
                    <a:pt x="46519" y="79311"/>
                  </a:lnTo>
                  <a:lnTo>
                    <a:pt x="21522" y="118628"/>
                  </a:lnTo>
                  <a:lnTo>
                    <a:pt x="5592" y="163198"/>
                  </a:lnTo>
                  <a:lnTo>
                    <a:pt x="0" y="211750"/>
                  </a:lnTo>
                  <a:lnTo>
                    <a:pt x="0" y="1058724"/>
                  </a:lnTo>
                  <a:lnTo>
                    <a:pt x="5592" y="1107276"/>
                  </a:lnTo>
                  <a:lnTo>
                    <a:pt x="21522" y="1151846"/>
                  </a:lnTo>
                  <a:lnTo>
                    <a:pt x="46519" y="1191163"/>
                  </a:lnTo>
                  <a:lnTo>
                    <a:pt x="79311" y="1223955"/>
                  </a:lnTo>
                  <a:lnTo>
                    <a:pt x="118628" y="1248952"/>
                  </a:lnTo>
                  <a:lnTo>
                    <a:pt x="163198" y="1264882"/>
                  </a:lnTo>
                  <a:lnTo>
                    <a:pt x="211750" y="1270474"/>
                  </a:lnTo>
                  <a:lnTo>
                    <a:pt x="3662451" y="1270474"/>
                  </a:lnTo>
                  <a:lnTo>
                    <a:pt x="3711003" y="1264882"/>
                  </a:lnTo>
                  <a:lnTo>
                    <a:pt x="3755573" y="1248952"/>
                  </a:lnTo>
                  <a:lnTo>
                    <a:pt x="3794890" y="1223955"/>
                  </a:lnTo>
                  <a:lnTo>
                    <a:pt x="3827682" y="1191163"/>
                  </a:lnTo>
                  <a:lnTo>
                    <a:pt x="3852678" y="1151846"/>
                  </a:lnTo>
                  <a:lnTo>
                    <a:pt x="3868608" y="1107276"/>
                  </a:lnTo>
                  <a:lnTo>
                    <a:pt x="3874201" y="1058724"/>
                  </a:lnTo>
                  <a:lnTo>
                    <a:pt x="3874201" y="211750"/>
                  </a:lnTo>
                  <a:lnTo>
                    <a:pt x="3868608" y="163198"/>
                  </a:lnTo>
                  <a:lnTo>
                    <a:pt x="3852678" y="118628"/>
                  </a:lnTo>
                  <a:lnTo>
                    <a:pt x="3827682" y="79311"/>
                  </a:lnTo>
                  <a:lnTo>
                    <a:pt x="3794890" y="46519"/>
                  </a:lnTo>
                  <a:lnTo>
                    <a:pt x="3755573" y="21522"/>
                  </a:lnTo>
                  <a:lnTo>
                    <a:pt x="3711003" y="5592"/>
                  </a:lnTo>
                  <a:lnTo>
                    <a:pt x="3662451"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78" name="object 9">
              <a:extLst>
                <a:ext uri="{FF2B5EF4-FFF2-40B4-BE49-F238E27FC236}">
                  <a16:creationId xmlns:a16="http://schemas.microsoft.com/office/drawing/2014/main" id="{AC7F2B53-5203-451B-B275-0F490CFA145E}"/>
                </a:ext>
              </a:extLst>
            </p:cNvPr>
            <p:cNvSpPr txBox="1">
              <a:spLocks noChangeArrowheads="1"/>
            </p:cNvSpPr>
            <p:nvPr/>
          </p:nvSpPr>
          <p:spPr bwMode="auto">
            <a:xfrm>
              <a:off x="1645905" y="3926660"/>
              <a:ext cx="3592416" cy="87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604"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9000"/>
                </a:lnSpc>
                <a:spcBef>
                  <a:spcPts val="113"/>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Generar experiencias para el disfrute del  juego, la creacio</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 la exploracio</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 y la  literatura con nin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as y nin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os desde la  gestacio</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2779" name="object 10">
              <a:extLst>
                <a:ext uri="{FF2B5EF4-FFF2-40B4-BE49-F238E27FC236}">
                  <a16:creationId xmlns:a16="http://schemas.microsoft.com/office/drawing/2014/main" id="{88B39FAC-8BF6-47AF-9AF5-0D879D2E221F}"/>
                </a:ext>
              </a:extLst>
            </p:cNvPr>
            <p:cNvSpPr>
              <a:spLocks/>
            </p:cNvSpPr>
            <p:nvPr/>
          </p:nvSpPr>
          <p:spPr bwMode="auto">
            <a:xfrm>
              <a:off x="7079983" y="4439279"/>
              <a:ext cx="3874770" cy="1927860"/>
            </a:xfrm>
            <a:custGeom>
              <a:avLst/>
              <a:gdLst>
                <a:gd name="T0" fmla="*/ 3552894 w 3874770"/>
                <a:gd name="T1" fmla="*/ 0 h 1927860"/>
                <a:gd name="T2" fmla="*/ 321308 w 3874770"/>
                <a:gd name="T3" fmla="*/ 0 h 1927860"/>
                <a:gd name="T4" fmla="*/ 273828 w 3874770"/>
                <a:gd name="T5" fmla="*/ 3483 h 1927860"/>
                <a:gd name="T6" fmla="*/ 228510 w 3874770"/>
                <a:gd name="T7" fmla="*/ 13603 h 1927860"/>
                <a:gd name="T8" fmla="*/ 185853 w 3874770"/>
                <a:gd name="T9" fmla="*/ 29863 h 1927860"/>
                <a:gd name="T10" fmla="*/ 146353 w 3874770"/>
                <a:gd name="T11" fmla="*/ 51764 h 1927860"/>
                <a:gd name="T12" fmla="*/ 110506 w 3874770"/>
                <a:gd name="T13" fmla="*/ 78811 h 1927860"/>
                <a:gd name="T14" fmla="*/ 78811 w 3874770"/>
                <a:gd name="T15" fmla="*/ 110506 h 1927860"/>
                <a:gd name="T16" fmla="*/ 51764 w 3874770"/>
                <a:gd name="T17" fmla="*/ 146352 h 1927860"/>
                <a:gd name="T18" fmla="*/ 29863 w 3874770"/>
                <a:gd name="T19" fmla="*/ 185852 h 1927860"/>
                <a:gd name="T20" fmla="*/ 13603 w 3874770"/>
                <a:gd name="T21" fmla="*/ 228509 h 1927860"/>
                <a:gd name="T22" fmla="*/ 3483 w 3874770"/>
                <a:gd name="T23" fmla="*/ 273826 h 1927860"/>
                <a:gd name="T24" fmla="*/ 0 w 3874770"/>
                <a:gd name="T25" fmla="*/ 321307 h 1927860"/>
                <a:gd name="T26" fmla="*/ 0 w 3874770"/>
                <a:gd name="T27" fmla="*/ 1606505 h 1927860"/>
                <a:gd name="T28" fmla="*/ 3483 w 3874770"/>
                <a:gd name="T29" fmla="*/ 1653986 h 1927860"/>
                <a:gd name="T30" fmla="*/ 13603 w 3874770"/>
                <a:gd name="T31" fmla="*/ 1699303 h 1927860"/>
                <a:gd name="T32" fmla="*/ 29863 w 3874770"/>
                <a:gd name="T33" fmla="*/ 1741961 h 1927860"/>
                <a:gd name="T34" fmla="*/ 51764 w 3874770"/>
                <a:gd name="T35" fmla="*/ 1781461 h 1927860"/>
                <a:gd name="T36" fmla="*/ 78811 w 3874770"/>
                <a:gd name="T37" fmla="*/ 1817307 h 1927860"/>
                <a:gd name="T38" fmla="*/ 110506 w 3874770"/>
                <a:gd name="T39" fmla="*/ 1849002 h 1927860"/>
                <a:gd name="T40" fmla="*/ 146353 w 3874770"/>
                <a:gd name="T41" fmla="*/ 1876049 h 1927860"/>
                <a:gd name="T42" fmla="*/ 185853 w 3874770"/>
                <a:gd name="T43" fmla="*/ 1897950 h 1927860"/>
                <a:gd name="T44" fmla="*/ 228510 w 3874770"/>
                <a:gd name="T45" fmla="*/ 1914210 h 1927860"/>
                <a:gd name="T46" fmla="*/ 273828 w 3874770"/>
                <a:gd name="T47" fmla="*/ 1924330 h 1927860"/>
                <a:gd name="T48" fmla="*/ 321308 w 3874770"/>
                <a:gd name="T49" fmla="*/ 1927813 h 1927860"/>
                <a:gd name="T50" fmla="*/ 3552894 w 3874770"/>
                <a:gd name="T51" fmla="*/ 1927813 h 1927860"/>
                <a:gd name="T52" fmla="*/ 3600375 w 3874770"/>
                <a:gd name="T53" fmla="*/ 1924330 h 1927860"/>
                <a:gd name="T54" fmla="*/ 3645692 w 3874770"/>
                <a:gd name="T55" fmla="*/ 1914210 h 1927860"/>
                <a:gd name="T56" fmla="*/ 3688350 w 3874770"/>
                <a:gd name="T57" fmla="*/ 1897950 h 1927860"/>
                <a:gd name="T58" fmla="*/ 3727850 w 3874770"/>
                <a:gd name="T59" fmla="*/ 1876049 h 1927860"/>
                <a:gd name="T60" fmla="*/ 3763696 w 3874770"/>
                <a:gd name="T61" fmla="*/ 1849002 h 1927860"/>
                <a:gd name="T62" fmla="*/ 3795391 w 3874770"/>
                <a:gd name="T63" fmla="*/ 1817307 h 1927860"/>
                <a:gd name="T64" fmla="*/ 3822437 w 3874770"/>
                <a:gd name="T65" fmla="*/ 1781461 h 1927860"/>
                <a:gd name="T66" fmla="*/ 3844339 w 3874770"/>
                <a:gd name="T67" fmla="*/ 1741961 h 1927860"/>
                <a:gd name="T68" fmla="*/ 3860598 w 3874770"/>
                <a:gd name="T69" fmla="*/ 1699303 h 1927860"/>
                <a:gd name="T70" fmla="*/ 3870718 w 3874770"/>
                <a:gd name="T71" fmla="*/ 1653986 h 1927860"/>
                <a:gd name="T72" fmla="*/ 3874202 w 3874770"/>
                <a:gd name="T73" fmla="*/ 1606505 h 1927860"/>
                <a:gd name="T74" fmla="*/ 3874202 w 3874770"/>
                <a:gd name="T75" fmla="*/ 321307 h 1927860"/>
                <a:gd name="T76" fmla="*/ 3870718 w 3874770"/>
                <a:gd name="T77" fmla="*/ 273826 h 1927860"/>
                <a:gd name="T78" fmla="*/ 3860598 w 3874770"/>
                <a:gd name="T79" fmla="*/ 228509 h 1927860"/>
                <a:gd name="T80" fmla="*/ 3844339 w 3874770"/>
                <a:gd name="T81" fmla="*/ 185852 h 1927860"/>
                <a:gd name="T82" fmla="*/ 3822437 w 3874770"/>
                <a:gd name="T83" fmla="*/ 146352 h 1927860"/>
                <a:gd name="T84" fmla="*/ 3795391 w 3874770"/>
                <a:gd name="T85" fmla="*/ 110506 h 1927860"/>
                <a:gd name="T86" fmla="*/ 3763696 w 3874770"/>
                <a:gd name="T87" fmla="*/ 78811 h 1927860"/>
                <a:gd name="T88" fmla="*/ 3727850 w 3874770"/>
                <a:gd name="T89" fmla="*/ 51764 h 1927860"/>
                <a:gd name="T90" fmla="*/ 3688350 w 3874770"/>
                <a:gd name="T91" fmla="*/ 29863 h 1927860"/>
                <a:gd name="T92" fmla="*/ 3645692 w 3874770"/>
                <a:gd name="T93" fmla="*/ 13603 h 1927860"/>
                <a:gd name="T94" fmla="*/ 3600375 w 3874770"/>
                <a:gd name="T95" fmla="*/ 3483 h 1927860"/>
                <a:gd name="T96" fmla="*/ 3552894 w 3874770"/>
                <a:gd name="T97" fmla="*/ 0 h 19278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74770" h="1927860">
                  <a:moveTo>
                    <a:pt x="3552894" y="0"/>
                  </a:moveTo>
                  <a:lnTo>
                    <a:pt x="321308" y="0"/>
                  </a:lnTo>
                  <a:lnTo>
                    <a:pt x="273828" y="3483"/>
                  </a:lnTo>
                  <a:lnTo>
                    <a:pt x="228510" y="13603"/>
                  </a:lnTo>
                  <a:lnTo>
                    <a:pt x="185853" y="29863"/>
                  </a:lnTo>
                  <a:lnTo>
                    <a:pt x="146353" y="51764"/>
                  </a:lnTo>
                  <a:lnTo>
                    <a:pt x="110506" y="78811"/>
                  </a:lnTo>
                  <a:lnTo>
                    <a:pt x="78811" y="110506"/>
                  </a:lnTo>
                  <a:lnTo>
                    <a:pt x="51764" y="146352"/>
                  </a:lnTo>
                  <a:lnTo>
                    <a:pt x="29863" y="185852"/>
                  </a:lnTo>
                  <a:lnTo>
                    <a:pt x="13603" y="228509"/>
                  </a:lnTo>
                  <a:lnTo>
                    <a:pt x="3483" y="273826"/>
                  </a:lnTo>
                  <a:lnTo>
                    <a:pt x="0" y="321307"/>
                  </a:lnTo>
                  <a:lnTo>
                    <a:pt x="0" y="1606505"/>
                  </a:lnTo>
                  <a:lnTo>
                    <a:pt x="3483" y="1653986"/>
                  </a:lnTo>
                  <a:lnTo>
                    <a:pt x="13603" y="1699303"/>
                  </a:lnTo>
                  <a:lnTo>
                    <a:pt x="29863" y="1741961"/>
                  </a:lnTo>
                  <a:lnTo>
                    <a:pt x="51764" y="1781461"/>
                  </a:lnTo>
                  <a:lnTo>
                    <a:pt x="78811" y="1817307"/>
                  </a:lnTo>
                  <a:lnTo>
                    <a:pt x="110506" y="1849002"/>
                  </a:lnTo>
                  <a:lnTo>
                    <a:pt x="146353" y="1876049"/>
                  </a:lnTo>
                  <a:lnTo>
                    <a:pt x="185853" y="1897950"/>
                  </a:lnTo>
                  <a:lnTo>
                    <a:pt x="228510" y="1914210"/>
                  </a:lnTo>
                  <a:lnTo>
                    <a:pt x="273828" y="1924330"/>
                  </a:lnTo>
                  <a:lnTo>
                    <a:pt x="321308" y="1927813"/>
                  </a:lnTo>
                  <a:lnTo>
                    <a:pt x="3552894" y="1927813"/>
                  </a:lnTo>
                  <a:lnTo>
                    <a:pt x="3600375" y="1924330"/>
                  </a:lnTo>
                  <a:lnTo>
                    <a:pt x="3645692" y="1914210"/>
                  </a:lnTo>
                  <a:lnTo>
                    <a:pt x="3688350" y="1897950"/>
                  </a:lnTo>
                  <a:lnTo>
                    <a:pt x="3727850" y="1876049"/>
                  </a:lnTo>
                  <a:lnTo>
                    <a:pt x="3763696" y="1849002"/>
                  </a:lnTo>
                  <a:lnTo>
                    <a:pt x="3795391" y="1817307"/>
                  </a:lnTo>
                  <a:lnTo>
                    <a:pt x="3822437" y="1781461"/>
                  </a:lnTo>
                  <a:lnTo>
                    <a:pt x="3844339" y="1741961"/>
                  </a:lnTo>
                  <a:lnTo>
                    <a:pt x="3860598" y="1699303"/>
                  </a:lnTo>
                  <a:lnTo>
                    <a:pt x="3870718" y="1653986"/>
                  </a:lnTo>
                  <a:lnTo>
                    <a:pt x="3874202" y="1606505"/>
                  </a:lnTo>
                  <a:lnTo>
                    <a:pt x="3874202" y="321307"/>
                  </a:lnTo>
                  <a:lnTo>
                    <a:pt x="3870718" y="273826"/>
                  </a:lnTo>
                  <a:lnTo>
                    <a:pt x="3860598" y="228509"/>
                  </a:lnTo>
                  <a:lnTo>
                    <a:pt x="3844339" y="185852"/>
                  </a:lnTo>
                  <a:lnTo>
                    <a:pt x="3822437" y="146352"/>
                  </a:lnTo>
                  <a:lnTo>
                    <a:pt x="3795391" y="110506"/>
                  </a:lnTo>
                  <a:lnTo>
                    <a:pt x="3763696" y="78811"/>
                  </a:lnTo>
                  <a:lnTo>
                    <a:pt x="3727850" y="51764"/>
                  </a:lnTo>
                  <a:lnTo>
                    <a:pt x="3688350" y="29863"/>
                  </a:lnTo>
                  <a:lnTo>
                    <a:pt x="3645692" y="13603"/>
                  </a:lnTo>
                  <a:lnTo>
                    <a:pt x="3600375" y="3483"/>
                  </a:lnTo>
                  <a:lnTo>
                    <a:pt x="3552894"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80" name="object 11">
              <a:extLst>
                <a:ext uri="{FF2B5EF4-FFF2-40B4-BE49-F238E27FC236}">
                  <a16:creationId xmlns:a16="http://schemas.microsoft.com/office/drawing/2014/main" id="{027114A0-CC0E-4406-87CA-916B26817A2E}"/>
                </a:ext>
              </a:extLst>
            </p:cNvPr>
            <p:cNvSpPr txBox="1">
              <a:spLocks noChangeArrowheads="1"/>
            </p:cNvSpPr>
            <p:nvPr/>
          </p:nvSpPr>
          <p:spPr bwMode="auto">
            <a:xfrm>
              <a:off x="7252803" y="4612598"/>
              <a:ext cx="1228692" cy="4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a:lnSpc>
                  <a:spcPct val="90000"/>
                </a:lnSpc>
                <a:spcBef>
                  <a:spcPts val="1000"/>
                </a:spcBef>
                <a:buFont typeface="Arial" panose="020B0604020202020204" pitchFamily="34" charset="0"/>
                <a:buChar char="•"/>
                <a:tabLst>
                  <a:tab pos="99536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99536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99536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99536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99536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99536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99536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99536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995363" algn="l"/>
                </a:tabLst>
                <a:defRPr>
                  <a:solidFill>
                    <a:schemeClr val="tx1"/>
                  </a:solidFill>
                  <a:latin typeface="Calibri" panose="020F0502020204030204" pitchFamily="34" charset="0"/>
                </a:defRPr>
              </a:lvl9pPr>
            </a:lstStyle>
            <a:p>
              <a:pPr marL="12700" marR="0" lvl="0" indent="0" algn="l" defTabSz="914400" rtl="0" eaLnBrk="0" fontAlgn="base" latinLnBrk="0" hangingPunct="0">
                <a:lnSpc>
                  <a:spcPts val="1613"/>
                </a:lnSpc>
                <a:spcBef>
                  <a:spcPts val="213"/>
                </a:spcBef>
                <a:spcAft>
                  <a:spcPct val="0"/>
                </a:spcAft>
                <a:buClrTx/>
                <a:buSzTx/>
                <a:buFontTx/>
                <a:buNone/>
                <a:tabLst>
                  <a:tab pos="995363" algn="l"/>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Cuando	los  adolescentes</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2781" name="object 12">
              <a:extLst>
                <a:ext uri="{FF2B5EF4-FFF2-40B4-BE49-F238E27FC236}">
                  <a16:creationId xmlns:a16="http://schemas.microsoft.com/office/drawing/2014/main" id="{81E4FA9B-8E28-4A77-885A-3CDF33E86ECE}"/>
                </a:ext>
              </a:extLst>
            </p:cNvPr>
            <p:cNvSpPr txBox="1">
              <a:spLocks noChangeArrowheads="1"/>
            </p:cNvSpPr>
            <p:nvPr/>
          </p:nvSpPr>
          <p:spPr bwMode="auto">
            <a:xfrm>
              <a:off x="8716439" y="4612598"/>
              <a:ext cx="2065282" cy="44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12700" indent="1588">
                <a:lnSpc>
                  <a:spcPct val="90000"/>
                </a:lnSpc>
                <a:spcBef>
                  <a:spcPts val="1000"/>
                </a:spcBef>
                <a:buFont typeface="Arial" panose="020B0604020202020204" pitchFamily="34" charset="0"/>
                <a:buChar char="•"/>
                <a:tabLst>
                  <a:tab pos="762000" algn="l"/>
                  <a:tab pos="1116013" algn="l"/>
                  <a:tab pos="1250950" algn="l"/>
                  <a:tab pos="1954213" algn="l"/>
                </a:tabLst>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762000" algn="l"/>
                  <a:tab pos="1116013" algn="l"/>
                  <a:tab pos="1250950" algn="l"/>
                  <a:tab pos="1954213"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762000" algn="l"/>
                  <a:tab pos="1116013" algn="l"/>
                  <a:tab pos="1250950" algn="l"/>
                  <a:tab pos="1954213"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762000" algn="l"/>
                  <a:tab pos="1116013" algn="l"/>
                  <a:tab pos="1250950" algn="l"/>
                  <a:tab pos="1954213" algn="l"/>
                </a:tabLst>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762000" algn="l"/>
                  <a:tab pos="1116013" algn="l"/>
                  <a:tab pos="1250950" algn="l"/>
                  <a:tab pos="1954213" algn="l"/>
                </a:tabLst>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762000" algn="l"/>
                  <a:tab pos="1116013" algn="l"/>
                  <a:tab pos="1250950" algn="l"/>
                  <a:tab pos="1954213" algn="l"/>
                </a:tabLst>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762000" algn="l"/>
                  <a:tab pos="1116013" algn="l"/>
                  <a:tab pos="1250950" algn="l"/>
                  <a:tab pos="1954213" algn="l"/>
                </a:tabLst>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762000" algn="l"/>
                  <a:tab pos="1116013" algn="l"/>
                  <a:tab pos="1250950" algn="l"/>
                  <a:tab pos="1954213" algn="l"/>
                </a:tabLst>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762000" algn="l"/>
                  <a:tab pos="1116013" algn="l"/>
                  <a:tab pos="1250950" algn="l"/>
                  <a:tab pos="1954213" algn="l"/>
                </a:tabLst>
                <a:defRPr>
                  <a:solidFill>
                    <a:schemeClr val="tx1"/>
                  </a:solidFill>
                  <a:latin typeface="Calibri" panose="020F0502020204030204" pitchFamily="34" charset="0"/>
                </a:defRPr>
              </a:lvl9pPr>
            </a:lstStyle>
            <a:p>
              <a:pPr marL="12700" marR="0" lvl="0" indent="1588" algn="l" defTabSz="914400" rtl="0" eaLnBrk="0" fontAlgn="base" latinLnBrk="0" hangingPunct="0">
                <a:lnSpc>
                  <a:spcPts val="1613"/>
                </a:lnSpc>
                <a:spcBef>
                  <a:spcPts val="213"/>
                </a:spcBef>
                <a:spcAft>
                  <a:spcPct val="0"/>
                </a:spcAft>
                <a:buClrTx/>
                <a:buSzTx/>
                <a:buFontTx/>
                <a:buNone/>
                <a:tabLst>
                  <a:tab pos="762000" algn="l"/>
                  <a:tab pos="1116013" algn="l"/>
                  <a:tab pos="1250950" algn="l"/>
                  <a:tab pos="1954213" algn="l"/>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niños,	las		niñas	y  observan	conductas</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2782" name="object 13">
              <a:extLst>
                <a:ext uri="{FF2B5EF4-FFF2-40B4-BE49-F238E27FC236}">
                  <a16:creationId xmlns:a16="http://schemas.microsoft.com/office/drawing/2014/main" id="{940B02FA-D106-45C7-97DA-30F6A412482E}"/>
                </a:ext>
              </a:extLst>
            </p:cNvPr>
            <p:cNvSpPr txBox="1">
              <a:spLocks noChangeArrowheads="1"/>
            </p:cNvSpPr>
            <p:nvPr/>
          </p:nvSpPr>
          <p:spPr bwMode="auto">
            <a:xfrm>
              <a:off x="7252803" y="5033371"/>
              <a:ext cx="3528917" cy="115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795"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101000"/>
                </a:lnSpc>
                <a:spcBef>
                  <a:spcPts val="88"/>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violentas e interacciones negativas en  su entorno familiar, pueden aprenderlas  y normalizarlas y por lo tanto se</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12700" marR="0" lvl="0" indent="0" algn="just" defTabSz="914400" rtl="0" eaLnBrk="0" fontAlgn="base" latinLnBrk="0" hangingPunct="0">
                <a:lnSpc>
                  <a:spcPct val="107000"/>
                </a:lnSpc>
                <a:spcBef>
                  <a:spcPts val="225"/>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aumenta la probabilidad de sufrirla o  reproducirla en su vida adulta.</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32783" name="object 14">
              <a:extLst>
                <a:ext uri="{FF2B5EF4-FFF2-40B4-BE49-F238E27FC236}">
                  <a16:creationId xmlns:a16="http://schemas.microsoft.com/office/drawing/2014/main" id="{366D5D98-D523-4FAB-8AEA-4FFD982E2FF9}"/>
                </a:ext>
              </a:extLst>
            </p:cNvPr>
            <p:cNvSpPr>
              <a:spLocks/>
            </p:cNvSpPr>
            <p:nvPr/>
          </p:nvSpPr>
          <p:spPr bwMode="auto">
            <a:xfrm>
              <a:off x="1504622" y="2563654"/>
              <a:ext cx="3874770" cy="865505"/>
            </a:xfrm>
            <a:custGeom>
              <a:avLst/>
              <a:gdLst>
                <a:gd name="T0" fmla="*/ 3729973 w 3874770"/>
                <a:gd name="T1" fmla="*/ 0 h 865504"/>
                <a:gd name="T2" fmla="*/ 144227 w 3874770"/>
                <a:gd name="T3" fmla="*/ 0 h 865504"/>
                <a:gd name="T4" fmla="*/ 98640 w 3874770"/>
                <a:gd name="T5" fmla="*/ 7352 h 865504"/>
                <a:gd name="T6" fmla="*/ 59048 w 3874770"/>
                <a:gd name="T7" fmla="*/ 27827 h 865504"/>
                <a:gd name="T8" fmla="*/ 27827 w 3874770"/>
                <a:gd name="T9" fmla="*/ 59048 h 865504"/>
                <a:gd name="T10" fmla="*/ 7352 w 3874770"/>
                <a:gd name="T11" fmla="*/ 98640 h 865504"/>
                <a:gd name="T12" fmla="*/ 0 w 3874770"/>
                <a:gd name="T13" fmla="*/ 144227 h 865504"/>
                <a:gd name="T14" fmla="*/ 0 w 3874770"/>
                <a:gd name="T15" fmla="*/ 721118 h 865504"/>
                <a:gd name="T16" fmla="*/ 7352 w 3874770"/>
                <a:gd name="T17" fmla="*/ 766705 h 865504"/>
                <a:gd name="T18" fmla="*/ 27827 w 3874770"/>
                <a:gd name="T19" fmla="*/ 806297 h 865504"/>
                <a:gd name="T20" fmla="*/ 59048 w 3874770"/>
                <a:gd name="T21" fmla="*/ 837518 h 865504"/>
                <a:gd name="T22" fmla="*/ 98640 w 3874770"/>
                <a:gd name="T23" fmla="*/ 857993 h 865504"/>
                <a:gd name="T24" fmla="*/ 144227 w 3874770"/>
                <a:gd name="T25" fmla="*/ 865345 h 865504"/>
                <a:gd name="T26" fmla="*/ 3729973 w 3874770"/>
                <a:gd name="T27" fmla="*/ 865345 h 865504"/>
                <a:gd name="T28" fmla="*/ 3775560 w 3874770"/>
                <a:gd name="T29" fmla="*/ 857993 h 865504"/>
                <a:gd name="T30" fmla="*/ 3815152 w 3874770"/>
                <a:gd name="T31" fmla="*/ 837518 h 865504"/>
                <a:gd name="T32" fmla="*/ 3846373 w 3874770"/>
                <a:gd name="T33" fmla="*/ 806297 h 865504"/>
                <a:gd name="T34" fmla="*/ 3866848 w 3874770"/>
                <a:gd name="T35" fmla="*/ 766705 h 865504"/>
                <a:gd name="T36" fmla="*/ 3874201 w 3874770"/>
                <a:gd name="T37" fmla="*/ 721118 h 865504"/>
                <a:gd name="T38" fmla="*/ 3874201 w 3874770"/>
                <a:gd name="T39" fmla="*/ 144227 h 865504"/>
                <a:gd name="T40" fmla="*/ 3866848 w 3874770"/>
                <a:gd name="T41" fmla="*/ 98640 h 865504"/>
                <a:gd name="T42" fmla="*/ 3846373 w 3874770"/>
                <a:gd name="T43" fmla="*/ 59048 h 865504"/>
                <a:gd name="T44" fmla="*/ 3815152 w 3874770"/>
                <a:gd name="T45" fmla="*/ 27827 h 865504"/>
                <a:gd name="T46" fmla="*/ 3775560 w 3874770"/>
                <a:gd name="T47" fmla="*/ 7352 h 865504"/>
                <a:gd name="T48" fmla="*/ 3729973 w 3874770"/>
                <a:gd name="T49" fmla="*/ 0 h 865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74770" h="865504">
                  <a:moveTo>
                    <a:pt x="3729973" y="0"/>
                  </a:moveTo>
                  <a:lnTo>
                    <a:pt x="144227" y="0"/>
                  </a:lnTo>
                  <a:lnTo>
                    <a:pt x="98640" y="7352"/>
                  </a:lnTo>
                  <a:lnTo>
                    <a:pt x="59048" y="27827"/>
                  </a:lnTo>
                  <a:lnTo>
                    <a:pt x="27827" y="59048"/>
                  </a:lnTo>
                  <a:lnTo>
                    <a:pt x="7352" y="98640"/>
                  </a:lnTo>
                  <a:lnTo>
                    <a:pt x="0" y="144227"/>
                  </a:lnTo>
                  <a:lnTo>
                    <a:pt x="0" y="721117"/>
                  </a:lnTo>
                  <a:lnTo>
                    <a:pt x="7352" y="766704"/>
                  </a:lnTo>
                  <a:lnTo>
                    <a:pt x="27827" y="806296"/>
                  </a:lnTo>
                  <a:lnTo>
                    <a:pt x="59048" y="837517"/>
                  </a:lnTo>
                  <a:lnTo>
                    <a:pt x="98640" y="857992"/>
                  </a:lnTo>
                  <a:lnTo>
                    <a:pt x="144227" y="865344"/>
                  </a:lnTo>
                  <a:lnTo>
                    <a:pt x="3729973" y="865344"/>
                  </a:lnTo>
                  <a:lnTo>
                    <a:pt x="3775560" y="857992"/>
                  </a:lnTo>
                  <a:lnTo>
                    <a:pt x="3815152" y="837517"/>
                  </a:lnTo>
                  <a:lnTo>
                    <a:pt x="3846373" y="806296"/>
                  </a:lnTo>
                  <a:lnTo>
                    <a:pt x="3866848" y="766704"/>
                  </a:lnTo>
                  <a:lnTo>
                    <a:pt x="3874201" y="721117"/>
                  </a:lnTo>
                  <a:lnTo>
                    <a:pt x="3874201" y="144227"/>
                  </a:lnTo>
                  <a:lnTo>
                    <a:pt x="3866848" y="98640"/>
                  </a:lnTo>
                  <a:lnTo>
                    <a:pt x="3846373" y="59048"/>
                  </a:lnTo>
                  <a:lnTo>
                    <a:pt x="3815152" y="27827"/>
                  </a:lnTo>
                  <a:lnTo>
                    <a:pt x="3775560" y="7352"/>
                  </a:lnTo>
                  <a:lnTo>
                    <a:pt x="3729973"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84" name="object 15">
              <a:extLst>
                <a:ext uri="{FF2B5EF4-FFF2-40B4-BE49-F238E27FC236}">
                  <a16:creationId xmlns:a16="http://schemas.microsoft.com/office/drawing/2014/main" id="{37051D0C-9122-4291-A15F-EB01EC07C70D}"/>
                </a:ext>
              </a:extLst>
            </p:cNvPr>
            <p:cNvSpPr txBox="1">
              <a:spLocks noChangeArrowheads="1"/>
            </p:cNvSpPr>
            <p:nvPr/>
          </p:nvSpPr>
          <p:spPr bwMode="auto">
            <a:xfrm>
              <a:off x="1625269" y="1357568"/>
              <a:ext cx="3633689" cy="196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335" rIns="0" bIns="0">
              <a:spAutoFit/>
            </a:bodyPr>
            <a:lstStyle>
              <a:lvl1pPr marL="238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3813" marR="0" lvl="0" indent="0" algn="just" defTabSz="914400" rtl="0" eaLnBrk="0" fontAlgn="base" latinLnBrk="0" hangingPunct="0">
                <a:lnSpc>
                  <a:spcPct val="100000"/>
                </a:lnSpc>
                <a:spcBef>
                  <a:spcPts val="100"/>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Acompan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ar la construccion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 la  identidad promoviendo la participacion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 ninas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 ninos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en las rutinas y  las decisiones del hogar.</a:t>
              </a:r>
              <a:endParaRPr kumimoji="0" lang="es-CO" altLang="es-CO" sz="14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23813"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700" b="0" i="0" u="none" strike="noStrike" kern="1200" cap="none" spc="0" normalizeH="0" baseline="0" noProof="0">
                <a:ln>
                  <a:noFill/>
                </a:ln>
                <a:solidFill>
                  <a:prstClr val="black"/>
                </a:solidFill>
                <a:effectLst/>
                <a:uLnTx/>
                <a:uFillTx/>
                <a:latin typeface="Century Gothic" panose="020B0502020202020204" pitchFamily="34" charset="0"/>
                <a:ea typeface="Century Gothic" panose="020B0502020202020204" pitchFamily="34" charset="0"/>
                <a:cs typeface="Century Gothic" panose="020B0502020202020204" pitchFamily="34" charset="0"/>
              </a:endParaRPr>
            </a:p>
            <a:p>
              <a:pPr marL="23813" marR="0" lvl="0" indent="0" algn="just" defTabSz="914400" rtl="0" eaLnBrk="0" fontAlgn="base" latinLnBrk="0" hangingPunct="0">
                <a:lnSpc>
                  <a:spcPct val="99000"/>
                </a:lnSpc>
                <a:spcBef>
                  <a:spcPts val="1513"/>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Evite decir “no va pasar nada”, “no es  algo grave”, “lo que dices es mentira”.  Esta actitud confunde a ninos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 ninas.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endParaRPr kumimoji="0" lang="es-CO" altLang="es-CO"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785" name="object 16">
              <a:extLst>
                <a:ext uri="{FF2B5EF4-FFF2-40B4-BE49-F238E27FC236}">
                  <a16:creationId xmlns:a16="http://schemas.microsoft.com/office/drawing/2014/main" id="{D8B3AF31-58F0-48D7-A994-0D0AC3215E8D}"/>
                </a:ext>
              </a:extLst>
            </p:cNvPr>
            <p:cNvSpPr>
              <a:spLocks/>
            </p:cNvSpPr>
            <p:nvPr/>
          </p:nvSpPr>
          <p:spPr bwMode="auto">
            <a:xfrm>
              <a:off x="1504622" y="5301817"/>
              <a:ext cx="3874770" cy="910590"/>
            </a:xfrm>
            <a:custGeom>
              <a:avLst/>
              <a:gdLst>
                <a:gd name="T0" fmla="*/ 3722499 w 3874770"/>
                <a:gd name="T1" fmla="*/ 0 h 910589"/>
                <a:gd name="T2" fmla="*/ 151701 w 3874770"/>
                <a:gd name="T3" fmla="*/ 0 h 910589"/>
                <a:gd name="T4" fmla="*/ 103751 w 3874770"/>
                <a:gd name="T5" fmla="*/ 7733 h 910589"/>
                <a:gd name="T6" fmla="*/ 62108 w 3874770"/>
                <a:gd name="T7" fmla="*/ 29269 h 910589"/>
                <a:gd name="T8" fmla="*/ 29269 w 3874770"/>
                <a:gd name="T9" fmla="*/ 62108 h 910589"/>
                <a:gd name="T10" fmla="*/ 7733 w 3874770"/>
                <a:gd name="T11" fmla="*/ 103752 h 910589"/>
                <a:gd name="T12" fmla="*/ 0 w 3874770"/>
                <a:gd name="T13" fmla="*/ 151701 h 910589"/>
                <a:gd name="T14" fmla="*/ 0 w 3874770"/>
                <a:gd name="T15" fmla="*/ 758479 h 910589"/>
                <a:gd name="T16" fmla="*/ 7733 w 3874770"/>
                <a:gd name="T17" fmla="*/ 806428 h 910589"/>
                <a:gd name="T18" fmla="*/ 29269 w 3874770"/>
                <a:gd name="T19" fmla="*/ 848072 h 910589"/>
                <a:gd name="T20" fmla="*/ 62108 w 3874770"/>
                <a:gd name="T21" fmla="*/ 880911 h 910589"/>
                <a:gd name="T22" fmla="*/ 103751 w 3874770"/>
                <a:gd name="T23" fmla="*/ 902447 h 910589"/>
                <a:gd name="T24" fmla="*/ 151701 w 3874770"/>
                <a:gd name="T25" fmla="*/ 910180 h 910589"/>
                <a:gd name="T26" fmla="*/ 3722499 w 3874770"/>
                <a:gd name="T27" fmla="*/ 910180 h 910589"/>
                <a:gd name="T28" fmla="*/ 3770449 w 3874770"/>
                <a:gd name="T29" fmla="*/ 902447 h 910589"/>
                <a:gd name="T30" fmla="*/ 3812092 w 3874770"/>
                <a:gd name="T31" fmla="*/ 880911 h 910589"/>
                <a:gd name="T32" fmla="*/ 3844931 w 3874770"/>
                <a:gd name="T33" fmla="*/ 848072 h 910589"/>
                <a:gd name="T34" fmla="*/ 3866467 w 3874770"/>
                <a:gd name="T35" fmla="*/ 806428 h 910589"/>
                <a:gd name="T36" fmla="*/ 3874201 w 3874770"/>
                <a:gd name="T37" fmla="*/ 758479 h 910589"/>
                <a:gd name="T38" fmla="*/ 3874201 w 3874770"/>
                <a:gd name="T39" fmla="*/ 151701 h 910589"/>
                <a:gd name="T40" fmla="*/ 3866467 w 3874770"/>
                <a:gd name="T41" fmla="*/ 103752 h 910589"/>
                <a:gd name="T42" fmla="*/ 3844931 w 3874770"/>
                <a:gd name="T43" fmla="*/ 62108 h 910589"/>
                <a:gd name="T44" fmla="*/ 3812092 w 3874770"/>
                <a:gd name="T45" fmla="*/ 29269 h 910589"/>
                <a:gd name="T46" fmla="*/ 3770449 w 3874770"/>
                <a:gd name="T47" fmla="*/ 7733 h 910589"/>
                <a:gd name="T48" fmla="*/ 3722499 w 3874770"/>
                <a:gd name="T49" fmla="*/ 0 h 9105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74770" h="910589">
                  <a:moveTo>
                    <a:pt x="3722499" y="0"/>
                  </a:moveTo>
                  <a:lnTo>
                    <a:pt x="151701" y="0"/>
                  </a:lnTo>
                  <a:lnTo>
                    <a:pt x="103751" y="7733"/>
                  </a:lnTo>
                  <a:lnTo>
                    <a:pt x="62108" y="29269"/>
                  </a:lnTo>
                  <a:lnTo>
                    <a:pt x="29269" y="62108"/>
                  </a:lnTo>
                  <a:lnTo>
                    <a:pt x="7733" y="103752"/>
                  </a:lnTo>
                  <a:lnTo>
                    <a:pt x="0" y="151701"/>
                  </a:lnTo>
                  <a:lnTo>
                    <a:pt x="0" y="758478"/>
                  </a:lnTo>
                  <a:lnTo>
                    <a:pt x="7733" y="806427"/>
                  </a:lnTo>
                  <a:lnTo>
                    <a:pt x="29269" y="848071"/>
                  </a:lnTo>
                  <a:lnTo>
                    <a:pt x="62108" y="880910"/>
                  </a:lnTo>
                  <a:lnTo>
                    <a:pt x="103751" y="902446"/>
                  </a:lnTo>
                  <a:lnTo>
                    <a:pt x="151701" y="910179"/>
                  </a:lnTo>
                  <a:lnTo>
                    <a:pt x="3722499" y="910179"/>
                  </a:lnTo>
                  <a:lnTo>
                    <a:pt x="3770449" y="902446"/>
                  </a:lnTo>
                  <a:lnTo>
                    <a:pt x="3812092" y="880910"/>
                  </a:lnTo>
                  <a:lnTo>
                    <a:pt x="3844931" y="848071"/>
                  </a:lnTo>
                  <a:lnTo>
                    <a:pt x="3866467" y="806427"/>
                  </a:lnTo>
                  <a:lnTo>
                    <a:pt x="3874201" y="758478"/>
                  </a:lnTo>
                  <a:lnTo>
                    <a:pt x="3874201" y="151701"/>
                  </a:lnTo>
                  <a:lnTo>
                    <a:pt x="3866467" y="103752"/>
                  </a:lnTo>
                  <a:lnTo>
                    <a:pt x="3844931" y="62108"/>
                  </a:lnTo>
                  <a:lnTo>
                    <a:pt x="3812092" y="29269"/>
                  </a:lnTo>
                  <a:lnTo>
                    <a:pt x="3770449" y="7733"/>
                  </a:lnTo>
                  <a:lnTo>
                    <a:pt x="3722499" y="0"/>
                  </a:lnTo>
                  <a:close/>
                </a:path>
              </a:pathLst>
            </a:custGeom>
            <a:solidFill>
              <a:srgbClr val="EDF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2786" name="object 17">
              <a:extLst>
                <a:ext uri="{FF2B5EF4-FFF2-40B4-BE49-F238E27FC236}">
                  <a16:creationId xmlns:a16="http://schemas.microsoft.com/office/drawing/2014/main" id="{32707835-472F-407A-9507-EDB641F0C74E}"/>
                </a:ext>
              </a:extLst>
            </p:cNvPr>
            <p:cNvSpPr txBox="1">
              <a:spLocks noChangeArrowheads="1"/>
            </p:cNvSpPr>
            <p:nvPr/>
          </p:nvSpPr>
          <p:spPr bwMode="auto">
            <a:xfrm>
              <a:off x="1628444" y="5423974"/>
              <a:ext cx="3627339" cy="65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240" rIns="0" bIns="0">
              <a:spAutoFit/>
            </a:bodyPr>
            <a:lstStyle>
              <a:lvl1pPr marL="127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12700" marR="0" lvl="0" indent="0" algn="just" defTabSz="914400" rtl="0" eaLnBrk="0" fontAlgn="base" latinLnBrk="0" hangingPunct="0">
                <a:lnSpc>
                  <a:spcPct val="99000"/>
                </a:lnSpc>
                <a:spcBef>
                  <a:spcPts val="125"/>
                </a:spcBef>
                <a:spcAft>
                  <a:spcPct val="0"/>
                </a:spcAft>
                <a:buClrTx/>
                <a:buSzTx/>
                <a:buFontTx/>
                <a:buNone/>
                <a:tabLst/>
                <a:defRPr/>
              </a:pP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Vivir interacciones sensibles y  acogedoras con ninas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y ninos</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a:t>
              </a:r>
              <a:r>
                <a:rPr kumimoji="0" lang="es-CO" altLang="es-CO" sz="1400" b="0" i="0" u="none" strike="noStrike" kern="1200" cap="none" spc="0" normalizeH="0" baseline="0" noProof="0">
                  <a:ln>
                    <a:noFill/>
                  </a:ln>
                  <a:solidFill>
                    <a:srgbClr val="262626"/>
                  </a:solidFill>
                  <a:effectLst/>
                  <a:uLnTx/>
                  <a:uFillTx/>
                  <a:latin typeface="Century Gothic" panose="020B0502020202020204" pitchFamily="34" charset="0"/>
                  <a:ea typeface="Century Gothic" panose="020B0502020202020204" pitchFamily="34" charset="0"/>
                  <a:cs typeface="Century Gothic" panose="020B0502020202020204" pitchFamily="34" charset="0"/>
                </a:rPr>
                <a:t>desde  la gestacion.</a:t>
              </a:r>
              <a:r>
                <a:rPr kumimoji="0" lang="es-CO" altLang="es-CO" sz="14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t>
              </a:r>
              <a:endParaRPr kumimoji="0" lang="es-CO" altLang="es-CO"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771" name="CuadroTexto 1">
            <a:extLst>
              <a:ext uri="{FF2B5EF4-FFF2-40B4-BE49-F238E27FC236}">
                <a16:creationId xmlns:a16="http://schemas.microsoft.com/office/drawing/2014/main" id="{0F4680AD-8440-4925-BF7F-53B05531E8B8}"/>
              </a:ext>
            </a:extLst>
          </p:cNvPr>
          <p:cNvSpPr txBox="1">
            <a:spLocks noChangeArrowheads="1"/>
          </p:cNvSpPr>
          <p:nvPr/>
        </p:nvSpPr>
        <p:spPr bwMode="auto">
          <a:xfrm>
            <a:off x="2233613" y="247650"/>
            <a:ext cx="7124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419" altLang="es-CO" sz="2800" b="1" i="0" u="none" strike="noStrike" kern="1200" cap="none" spc="0" normalizeH="0" baseline="0" noProof="0" dirty="0">
                <a:ln>
                  <a:noFill/>
                </a:ln>
                <a:solidFill>
                  <a:srgbClr val="242758"/>
                </a:solidFill>
                <a:effectLst/>
                <a:uLnTx/>
                <a:uFillTx/>
                <a:latin typeface="Calibri" panose="020F0502020204030204" pitchFamily="34" charset="0"/>
                <a:ea typeface="+mn-ea"/>
                <a:cs typeface="+mn-cs"/>
              </a:rPr>
              <a:t>Cómo prevenimos…!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E9851F-8779-C348-A5D4-8AF48DD17B08}"/>
              </a:ext>
            </a:extLst>
          </p:cNvPr>
          <p:cNvSpPr txBox="1"/>
          <p:nvPr/>
        </p:nvSpPr>
        <p:spPr>
          <a:xfrm>
            <a:off x="5068363" y="1871866"/>
            <a:ext cx="712363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dirty="0">
                <a:ln>
                  <a:noFill/>
                </a:ln>
                <a:solidFill>
                  <a:srgbClr val="242758"/>
                </a:solidFill>
                <a:effectLst/>
                <a:uLnTx/>
                <a:uFillTx/>
                <a:latin typeface="Calibri" panose="020F0502020204030204"/>
                <a:ea typeface="+mn-ea"/>
                <a:cs typeface="+mn-cs"/>
              </a:rPr>
              <a:t>PRIMERA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1" i="0" u="none" strike="noStrike" kern="1200" cap="none" spc="0" normalizeH="0" baseline="0" noProof="0">
                <a:ln>
                  <a:noFill/>
                </a:ln>
                <a:solidFill>
                  <a:srgbClr val="242758"/>
                </a:solidFill>
                <a:effectLst/>
                <a:uLnTx/>
                <a:uFillTx/>
                <a:latin typeface="Calibri" panose="020F0502020204030204"/>
                <a:ea typeface="+mn-ea"/>
                <a:cs typeface="+mn-cs"/>
              </a:rPr>
              <a:t>INFANCIA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7FE64D61-56BC-9A48-8CA1-83FB2944103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pic>
        <p:nvPicPr>
          <p:cNvPr id="4" name="Imagen 5" descr="Imagen que contiene persona, niño, pequeño, tabla&#10;&#10;Descripción generada automáticamente">
            <a:extLst>
              <a:ext uri="{FF2B5EF4-FFF2-40B4-BE49-F238E27FC236}">
                <a16:creationId xmlns:a16="http://schemas.microsoft.com/office/drawing/2014/main" id="{1D231E49-42AE-48EB-9D36-894EA7790CB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6743" y="1325366"/>
            <a:ext cx="6618587" cy="3780936"/>
          </a:xfrm>
          <a:prstGeom prst="rect">
            <a:avLst/>
          </a:prstGeom>
        </p:spPr>
      </p:pic>
      <p:sp>
        <p:nvSpPr>
          <p:cNvPr id="6" name="CuadroTexto 5">
            <a:extLst>
              <a:ext uri="{FF2B5EF4-FFF2-40B4-BE49-F238E27FC236}">
                <a16:creationId xmlns:a16="http://schemas.microsoft.com/office/drawing/2014/main" id="{D34F8267-5C03-4C0B-8A73-FAD9B2185089}"/>
              </a:ext>
            </a:extLst>
          </p:cNvPr>
          <p:cNvSpPr txBox="1"/>
          <p:nvPr/>
        </p:nvSpPr>
        <p:spPr>
          <a:xfrm>
            <a:off x="1618890" y="3263271"/>
            <a:ext cx="2714446" cy="475650"/>
          </a:xfrm>
          <a:prstGeom prst="rect">
            <a:avLst/>
          </a:prstGeom>
        </p:spPr>
        <p:txBody>
          <a:bodyPr lIns="91440" tIns="45720" rIns="91440" bIns="45720" anchor="t">
            <a:normAutofit/>
          </a:bodyPr>
          <a:lstStyle/>
          <a:p>
            <a:endParaRPr lang="en-US" dirty="0">
              <a:cs typeface="Calibri"/>
            </a:endParaRPr>
          </a:p>
        </p:txBody>
      </p:sp>
    </p:spTree>
    <p:extLst>
      <p:ext uri="{BB962C8B-B14F-4D97-AF65-F5344CB8AC3E}">
        <p14:creationId xmlns:p14="http://schemas.microsoft.com/office/powerpoint/2010/main" val="3242982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26988" y="308918"/>
            <a:ext cx="10515600" cy="531341"/>
          </a:xfrm>
        </p:spPr>
        <p:txBody>
          <a:bodyPr>
            <a:noAutofit/>
          </a:bodyPr>
          <a:lstStyle/>
          <a:p>
            <a:pPr algn="ctr"/>
            <a:br>
              <a:rPr lang="es-CO" b="1">
                <a:solidFill>
                  <a:srgbClr val="242758"/>
                </a:solidFill>
                <a:latin typeface="+mn-lt"/>
                <a:ea typeface="+mn-ea"/>
                <a:cs typeface="+mn-cs"/>
              </a:rPr>
            </a:br>
            <a:br>
              <a:rPr lang="es-CO" b="1">
                <a:solidFill>
                  <a:srgbClr val="242758"/>
                </a:solidFill>
                <a:latin typeface="+mn-lt"/>
                <a:ea typeface="+mn-ea"/>
                <a:cs typeface="+mn-cs"/>
              </a:rPr>
            </a:br>
            <a:r>
              <a:rPr lang="es-CO" b="1">
                <a:solidFill>
                  <a:srgbClr val="242758"/>
                </a:solidFill>
                <a:latin typeface="+mn-lt"/>
                <a:ea typeface="+mn-ea"/>
                <a:cs typeface="+mn-cs"/>
              </a:rPr>
              <a:t>PRIMERA INFANCIA</a:t>
            </a:r>
            <a:br>
              <a:rPr lang="es-CO" b="1">
                <a:solidFill>
                  <a:srgbClr val="242758"/>
                </a:solidFill>
                <a:latin typeface="+mn-lt"/>
                <a:ea typeface="+mn-ea"/>
                <a:cs typeface="+mn-cs"/>
              </a:rPr>
            </a:br>
            <a:br>
              <a:rPr lang="es-CO" b="1">
                <a:solidFill>
                  <a:srgbClr val="242758"/>
                </a:solidFill>
                <a:latin typeface="+mn-lt"/>
                <a:ea typeface="+mn-ea"/>
                <a:cs typeface="+mn-cs"/>
              </a:rPr>
            </a:br>
            <a:endParaRPr lang="es-CO" b="1">
              <a:solidFill>
                <a:srgbClr val="242758"/>
              </a:solidFill>
              <a:latin typeface="+mn-lt"/>
              <a:ea typeface="+mn-ea"/>
              <a:cs typeface="+mn-cs"/>
            </a:endParaRPr>
          </a:p>
        </p:txBody>
      </p:sp>
      <p:sp>
        <p:nvSpPr>
          <p:cNvPr id="4" name="Rectángulo: esquinas redondeadas 1"/>
          <p:cNvSpPr>
            <a:spLocks noGrp="1"/>
          </p:cNvSpPr>
          <p:nvPr>
            <p:ph idx="1"/>
          </p:nvPr>
        </p:nvSpPr>
        <p:spPr>
          <a:xfrm>
            <a:off x="1149509" y="953332"/>
            <a:ext cx="4522573" cy="5271684"/>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defTabSz="914400">
              <a:lnSpc>
                <a:spcPct val="100000"/>
              </a:lnSpc>
              <a:spcBef>
                <a:spcPts val="0"/>
              </a:spcBef>
              <a:spcAft>
                <a:spcPts val="0"/>
              </a:spcAft>
              <a:buClrTx/>
              <a:buSzTx/>
              <a:buFontTx/>
              <a:buNone/>
              <a:tabLst/>
              <a:defRPr/>
            </a:pPr>
            <a:r>
              <a:rPr lang="es-CO" sz="9600" b="1">
                <a:solidFill>
                  <a:srgbClr val="000000"/>
                </a:solidFill>
              </a:rPr>
              <a:t>Logros:</a:t>
            </a:r>
            <a:endParaRPr lang="es-CO" sz="9600">
              <a:cs typeface="Calibri"/>
            </a:endParaRPr>
          </a:p>
          <a:p>
            <a:pPr marL="342900" indent="-342900" algn="just">
              <a:lnSpc>
                <a:spcPct val="107000"/>
              </a:lnSpc>
              <a:buFont typeface="Symbol,Sans-Serif"/>
              <a:buChar char=""/>
              <a:defRPr/>
            </a:pPr>
            <a:r>
              <a:rPr lang="es-CO" sz="4800">
                <a:solidFill>
                  <a:srgbClr val="000000"/>
                </a:solidFill>
                <a:latin typeface="Calibri"/>
                <a:cs typeface="Calibri"/>
              </a:rPr>
              <a:t>Las prácticas de cuidado y crianza ayudan a orientar la apuesta pedagógica y han permitido nuevas formas de acompañar a las familias en el marco del confinamiento.  </a:t>
            </a:r>
            <a:endParaRPr lang="es-MX" sz="4800">
              <a:solidFill>
                <a:srgbClr val="000000"/>
              </a:solidFill>
              <a:ea typeface="+mn-lt"/>
              <a:cs typeface="+mn-lt"/>
            </a:endParaRPr>
          </a:p>
          <a:p>
            <a:pPr marL="342900" indent="-342900" algn="just">
              <a:lnSpc>
                <a:spcPct val="107000"/>
              </a:lnSpc>
              <a:buFont typeface="Symbol,Sans-Serif"/>
              <a:buChar char=""/>
              <a:defRPr/>
            </a:pPr>
            <a:r>
              <a:rPr lang="es-CO" sz="4800">
                <a:solidFill>
                  <a:srgbClr val="000000"/>
                </a:solidFill>
                <a:latin typeface="Calibri"/>
                <a:cs typeface="Calibri"/>
              </a:rPr>
              <a:t>El acompañamiento pedagógico ha logrado que las familias identifiquen y mejoren sus propias capacidades y saberes con relación a las experiencias de cuidado y crianza con sus hijos en el hogar. </a:t>
            </a:r>
            <a:endParaRPr lang="es-MX" sz="4800">
              <a:solidFill>
                <a:srgbClr val="000000"/>
              </a:solidFill>
              <a:ea typeface="+mn-lt"/>
              <a:cs typeface="+mn-lt"/>
            </a:endParaRPr>
          </a:p>
          <a:p>
            <a:pPr marL="342900" indent="-342900">
              <a:lnSpc>
                <a:spcPct val="107000"/>
              </a:lnSpc>
              <a:buFont typeface="Symbol,Sans-Serif"/>
              <a:buChar char=""/>
              <a:defRPr/>
            </a:pPr>
            <a:r>
              <a:rPr lang="es-CO" sz="4800">
                <a:solidFill>
                  <a:srgbClr val="000000"/>
                </a:solidFill>
                <a:latin typeface="Calibri"/>
                <a:cs typeface="Calibri"/>
              </a:rPr>
              <a:t>Las familias han descubierto nuevas formas de participar en los procesos de desarrollo de sus niñas y niños y los han involucrado más al interior de sus hogares.</a:t>
            </a:r>
            <a:endParaRPr lang="es-MX" sz="4800">
              <a:solidFill>
                <a:srgbClr val="000000"/>
              </a:solidFill>
              <a:ea typeface="+mn-lt"/>
              <a:cs typeface="+mn-lt"/>
            </a:endParaRPr>
          </a:p>
          <a:p>
            <a:pPr marL="342900" indent="-342900">
              <a:lnSpc>
                <a:spcPct val="107000"/>
              </a:lnSpc>
              <a:buFont typeface="Symbol,Sans-Serif"/>
              <a:buChar char=""/>
              <a:defRPr/>
            </a:pPr>
            <a:r>
              <a:rPr lang="es-CO" sz="4800">
                <a:solidFill>
                  <a:srgbClr val="000000"/>
                </a:solidFill>
                <a:latin typeface="Calibri"/>
                <a:cs typeface="Calibri"/>
              </a:rPr>
              <a:t>Resignificación y mayor participación de la figura de los hombres en la familia en el marco de las prácticas de cuidado y crianza. </a:t>
            </a:r>
            <a:endParaRPr lang="es-CO" sz="4800">
              <a:solidFill>
                <a:schemeClr val="tx1"/>
              </a:solidFill>
              <a:latin typeface="Calibri"/>
              <a:cs typeface="Calibri"/>
            </a:endParaRPr>
          </a:p>
          <a:p>
            <a:pPr marL="342900" indent="-342900">
              <a:lnSpc>
                <a:spcPct val="107000"/>
              </a:lnSpc>
              <a:buFont typeface="Symbol,Sans-Serif"/>
              <a:buChar char=""/>
              <a:defRPr/>
            </a:pPr>
            <a:r>
              <a:rPr lang="es-CO" sz="4800">
                <a:solidFill>
                  <a:schemeClr val="tx1"/>
                </a:solidFill>
                <a:latin typeface="Calibri"/>
                <a:cs typeface="Calibri"/>
              </a:rPr>
              <a:t>Mediante</a:t>
            </a:r>
            <a:r>
              <a:rPr lang="es-CO" sz="4800">
                <a:solidFill>
                  <a:schemeClr val="tx1"/>
                </a:solidFill>
                <a:ea typeface="+mn-lt"/>
                <a:cs typeface="+mn-lt"/>
              </a:rPr>
              <a:t> los acompañamientos telefónicos realizados a las familias por los madres comunitarias y agentes educativos se logran identificar presuntas situaciones que puedan poner en riesgo la vida, integridad y seguridad de los niños y niñas y sus familias se realiza activación de ruta correspondiente de acuerdo al caso.</a:t>
            </a:r>
          </a:p>
          <a:p>
            <a:pPr marL="0" indent="0">
              <a:lnSpc>
                <a:spcPct val="100000"/>
              </a:lnSpc>
              <a:spcBef>
                <a:spcPts val="0"/>
              </a:spcBef>
              <a:buFontTx/>
              <a:buNone/>
              <a:defRPr/>
            </a:pPr>
            <a:endParaRPr lang="es-CO" sz="600" kern="0">
              <a:solidFill>
                <a:schemeClr val="tx1"/>
              </a:solidFill>
              <a:latin typeface="Athelas" panose="02000503000000020003"/>
              <a:cs typeface="Calibri"/>
            </a:endParaRPr>
          </a:p>
          <a:p>
            <a:pPr marL="0" indent="0">
              <a:lnSpc>
                <a:spcPct val="100000"/>
              </a:lnSpc>
              <a:spcBef>
                <a:spcPts val="0"/>
              </a:spcBef>
              <a:buFontTx/>
              <a:buNone/>
              <a:defRPr/>
            </a:pPr>
            <a:endParaRPr lang="es-CO" sz="600" i="0" u="none" strike="noStrike" kern="0" cap="none" spc="0" normalizeH="0" baseline="0" noProof="0">
              <a:ln>
                <a:noFill/>
              </a:ln>
              <a:solidFill>
                <a:schemeClr val="tx1"/>
              </a:solidFill>
              <a:effectLst/>
              <a:uLnTx/>
              <a:uFillTx/>
              <a:latin typeface="Athelas" panose="02000503000000020003"/>
              <a:cs typeface="Calibri"/>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600" b="0" i="0" u="none" strike="noStrike" kern="0" cap="none" spc="0" normalizeH="0" baseline="0" noProof="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a:ln>
                <a:noFill/>
              </a:ln>
              <a:solidFill>
                <a:srgbClr val="000000"/>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a:ln>
                <a:noFill/>
              </a:ln>
              <a:solidFill>
                <a:srgbClr val="000000"/>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a:ln>
                <a:noFill/>
              </a:ln>
              <a:solidFill>
                <a:srgbClr val="000000"/>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a:ln>
                <a:noFill/>
              </a:ln>
              <a:solidFill>
                <a:srgbClr val="000000"/>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a:ln>
                <a:noFill/>
              </a:ln>
              <a:solidFill>
                <a:srgbClr val="000000"/>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a:ln>
                <a:noFill/>
              </a:ln>
              <a:solidFill>
                <a:srgbClr val="000000"/>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endParaRPr lang="es-CO" sz="600" b="0" i="0" u="none" strike="noStrike" kern="0" cap="none" spc="0" normalizeH="0" baseline="0" noProof="0">
              <a:ln>
                <a:noFill/>
              </a:ln>
              <a:solidFill>
                <a:srgbClr val="000000"/>
              </a:solidFill>
              <a:effectLst/>
              <a:uLnTx/>
              <a:uFillTx/>
              <a:latin typeface="Athelas" panose="02000503000000020003"/>
            </a:endParaRPr>
          </a:p>
        </p:txBody>
      </p:sp>
      <p:sp>
        <p:nvSpPr>
          <p:cNvPr id="5" name="Rectángulo: esquinas redondeadas 1"/>
          <p:cNvSpPr txBox="1">
            <a:spLocks/>
          </p:cNvSpPr>
          <p:nvPr/>
        </p:nvSpPr>
        <p:spPr>
          <a:xfrm>
            <a:off x="6516230" y="1907070"/>
            <a:ext cx="4522573" cy="4644878"/>
          </a:xfrm>
          <a:prstGeom prst="roundRect">
            <a:avLst/>
          </a:prstGeom>
          <a:noFill/>
          <a:ln w="12700" cap="flat" cmpd="sng" algn="ctr">
            <a:solidFill>
              <a:schemeClr val="accent6">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nSpc>
                <a:spcPct val="100000"/>
              </a:lnSpc>
              <a:spcBef>
                <a:spcPts val="0"/>
              </a:spcBef>
              <a:buNone/>
              <a:defRPr/>
            </a:pPr>
            <a:r>
              <a:rPr lang="es-CO" sz="4400" b="1">
                <a:solidFill>
                  <a:srgbClr val="000000"/>
                </a:solidFill>
              </a:rPr>
              <a:t>Retos:</a:t>
            </a:r>
          </a:p>
          <a:p>
            <a:pPr marL="0" indent="0">
              <a:lnSpc>
                <a:spcPct val="100000"/>
              </a:lnSpc>
              <a:spcBef>
                <a:spcPts val="0"/>
              </a:spcBef>
              <a:buFontTx/>
              <a:buNone/>
              <a:defRPr/>
            </a:pPr>
            <a:endParaRPr lang="es-CO" sz="1800" kern="0">
              <a:solidFill>
                <a:srgbClr val="000000"/>
              </a:solidFill>
              <a:latin typeface="Athelas" panose="02000503000000020003"/>
            </a:endParaRPr>
          </a:p>
          <a:p>
            <a:pPr marL="457200" indent="-457200">
              <a:lnSpc>
                <a:spcPct val="100000"/>
              </a:lnSpc>
              <a:spcBef>
                <a:spcPts val="0"/>
              </a:spcBef>
              <a:buFont typeface="Arial,Sans-Serif"/>
              <a:buChar char="•"/>
              <a:defRPr/>
            </a:pPr>
            <a:r>
              <a:rPr lang="es-CO" sz="1800" kern="0">
                <a:solidFill>
                  <a:srgbClr val="000000"/>
                </a:solidFill>
                <a:ea typeface="+mn-lt"/>
                <a:cs typeface="+mn-lt"/>
              </a:rPr>
              <a:t>Continuar con el suministro de las Raciones para Preparar, en términos de oportunidad, calidad e inocuidad.</a:t>
            </a:r>
            <a:endParaRPr lang="en-US" sz="1800" kern="0">
              <a:solidFill>
                <a:srgbClr val="000000"/>
              </a:solidFill>
              <a:ea typeface="+mn-lt"/>
              <a:cs typeface="+mn-lt"/>
            </a:endParaRPr>
          </a:p>
          <a:p>
            <a:pPr marL="457200" indent="-457200">
              <a:lnSpc>
                <a:spcPct val="100000"/>
              </a:lnSpc>
              <a:spcBef>
                <a:spcPts val="0"/>
              </a:spcBef>
              <a:buFont typeface="Arial,Sans-Serif"/>
              <a:buChar char="•"/>
              <a:defRPr/>
            </a:pPr>
            <a:r>
              <a:rPr lang="es-CO" sz="1800" kern="0">
                <a:solidFill>
                  <a:srgbClr val="000000"/>
                </a:solidFill>
                <a:ea typeface="+mn-lt"/>
                <a:cs typeface="+mn-lt"/>
              </a:rPr>
              <a:t>Mayor participación y compromiso de algunas familias en la remisión de evidencias al talento humano que permitan identificar  el cumplimiento de las prácticas de cuidado y crianza generadas al interior del Hogar. </a:t>
            </a:r>
            <a:endParaRPr lang="en-US" sz="1800" kern="0">
              <a:solidFill>
                <a:srgbClr val="000000"/>
              </a:solidFill>
              <a:ea typeface="+mn-lt"/>
              <a:cs typeface="+mn-lt"/>
            </a:endParaRPr>
          </a:p>
          <a:p>
            <a:pPr marL="457200" indent="-457200">
              <a:lnSpc>
                <a:spcPct val="100000"/>
              </a:lnSpc>
              <a:spcBef>
                <a:spcPts val="0"/>
              </a:spcBef>
              <a:buFont typeface="Arial,Sans-Serif"/>
              <a:buChar char="•"/>
              <a:defRPr/>
            </a:pPr>
            <a:r>
              <a:rPr lang="es-CO" sz="1800" kern="0">
                <a:solidFill>
                  <a:srgbClr val="000000"/>
                </a:solidFill>
                <a:ea typeface="+mn-lt"/>
                <a:cs typeface="+mn-lt"/>
              </a:rPr>
              <a:t>Utilización adecuada de los elementos del KIT pedagógico por parte de los niños y familias acorde con las orientaciones dadas por el talento humano de las UDS.</a:t>
            </a:r>
            <a:endParaRPr lang="en-US" sz="1800" kern="0">
              <a:solidFill>
                <a:srgbClr val="000000"/>
              </a:solidFill>
              <a:ea typeface="+mn-lt"/>
              <a:cs typeface="+mn-lt"/>
            </a:endParaRPr>
          </a:p>
          <a:p>
            <a:pPr marL="457200" indent="-457200">
              <a:lnSpc>
                <a:spcPct val="100000"/>
              </a:lnSpc>
              <a:spcBef>
                <a:spcPts val="0"/>
              </a:spcBef>
              <a:buFont typeface="Arial,Sans-Serif"/>
              <a:buChar char="•"/>
              <a:defRPr/>
            </a:pPr>
            <a:r>
              <a:rPr lang="es-CO" sz="1800" kern="0">
                <a:solidFill>
                  <a:srgbClr val="000000"/>
                </a:solidFill>
                <a:latin typeface="Calibri"/>
                <a:cs typeface="Calibri"/>
              </a:rPr>
              <a:t>Implementación de </a:t>
            </a:r>
            <a:r>
              <a:rPr lang="es-CO" sz="1800" kern="0" err="1">
                <a:solidFill>
                  <a:srgbClr val="000000"/>
                </a:solidFill>
                <a:latin typeface="Calibri"/>
                <a:cs typeface="Calibri"/>
              </a:rPr>
              <a:t>TIC's</a:t>
            </a:r>
            <a:r>
              <a:rPr lang="es-CO" sz="1800" kern="0">
                <a:solidFill>
                  <a:srgbClr val="000000"/>
                </a:solidFill>
                <a:latin typeface="Calibri"/>
                <a:cs typeface="Calibri"/>
              </a:rPr>
              <a:t> en todos los entornos familiares.</a:t>
            </a:r>
          </a:p>
        </p:txBody>
      </p:sp>
    </p:spTree>
    <p:extLst>
      <p:ext uri="{BB962C8B-B14F-4D97-AF65-F5344CB8AC3E}">
        <p14:creationId xmlns:p14="http://schemas.microsoft.com/office/powerpoint/2010/main" val="4984476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DE9851F-8779-C348-A5D4-8AF48DD17B08}"/>
              </a:ext>
            </a:extLst>
          </p:cNvPr>
          <p:cNvSpPr txBox="1"/>
          <p:nvPr/>
        </p:nvSpPr>
        <p:spPr>
          <a:xfrm>
            <a:off x="5031293" y="1871866"/>
            <a:ext cx="7123637" cy="3416320"/>
          </a:xfrm>
          <a:prstGeom prst="rect">
            <a:avLst/>
          </a:prstGeom>
          <a:noFill/>
        </p:spPr>
        <p:txBody>
          <a:bodyPr wrap="square" rtlCol="0">
            <a:spAutoFit/>
          </a:bodyPr>
          <a:lstStyle/>
          <a:p>
            <a:pPr algn="ctr"/>
            <a:r>
              <a:rPr lang="es-CO" sz="6000" b="1">
                <a:solidFill>
                  <a:srgbClr val="242758"/>
                </a:solidFill>
              </a:rPr>
              <a:t>NIÑEZ Y ADOLESCENCIA</a:t>
            </a:r>
          </a:p>
          <a:p>
            <a:pPr algn="ctr"/>
            <a:endParaRPr lang="es-419" sz="9600" b="1">
              <a:solidFill>
                <a:srgbClr val="242758"/>
              </a:solidFill>
            </a:endParaRPr>
          </a:p>
        </p:txBody>
      </p:sp>
      <p:sp>
        <p:nvSpPr>
          <p:cNvPr id="5" name="CuadroTexto 4">
            <a:extLst>
              <a:ext uri="{FF2B5EF4-FFF2-40B4-BE49-F238E27FC236}">
                <a16:creationId xmlns:a16="http://schemas.microsoft.com/office/drawing/2014/main" id="{7FE64D61-56BC-9A48-8CA1-83FB29441037}"/>
              </a:ext>
            </a:extLst>
          </p:cNvPr>
          <p:cNvSpPr txBox="1"/>
          <p:nvPr/>
        </p:nvSpPr>
        <p:spPr>
          <a:xfrm>
            <a:off x="92467" y="6421348"/>
            <a:ext cx="1275643" cy="369332"/>
          </a:xfrm>
          <a:prstGeom prst="rect">
            <a:avLst/>
          </a:prstGeom>
          <a:noFill/>
        </p:spPr>
        <p:txBody>
          <a:bodyPr wrap="square" rtlCol="0">
            <a:spAutoFit/>
          </a:bodyPr>
          <a:lstStyle/>
          <a:p>
            <a:r>
              <a:rPr lang="es-CO">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3" name="Imagen 3" descr="Imagen que contiene persona, exterior, grupo, deporte&#10;&#10;Descripción generada automáticamente">
            <a:extLst>
              <a:ext uri="{FF2B5EF4-FFF2-40B4-BE49-F238E27FC236}">
                <a16:creationId xmlns:a16="http://schemas.microsoft.com/office/drawing/2014/main" id="{9552478F-362B-4B26-9FF8-32A5476AD449}"/>
              </a:ext>
            </a:extLst>
          </p:cNvPr>
          <p:cNvPicPr>
            <a:picLocks noChangeAspect="1"/>
          </p:cNvPicPr>
          <p:nvPr/>
        </p:nvPicPr>
        <p:blipFill>
          <a:blip r:embed="rId2"/>
          <a:stretch>
            <a:fillRect/>
          </a:stretch>
        </p:blipFill>
        <p:spPr>
          <a:xfrm>
            <a:off x="486977" y="1006869"/>
            <a:ext cx="5609023" cy="4369320"/>
          </a:xfrm>
          <a:prstGeom prst="rect">
            <a:avLst/>
          </a:prstGeom>
        </p:spPr>
      </p:pic>
    </p:spTree>
    <p:extLst>
      <p:ext uri="{BB962C8B-B14F-4D97-AF65-F5344CB8AC3E}">
        <p14:creationId xmlns:p14="http://schemas.microsoft.com/office/powerpoint/2010/main" val="3540861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DD70663A-8023-4B65-8823-03F851520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8" y="-7296"/>
            <a:ext cx="12208618" cy="6865296"/>
          </a:xfrm>
          <a:prstGeom prst="rect">
            <a:avLst/>
          </a:prstGeom>
        </p:spPr>
      </p:pic>
      <p:pic>
        <p:nvPicPr>
          <p:cNvPr id="6" name="Imagen 5">
            <a:extLst>
              <a:ext uri="{FF2B5EF4-FFF2-40B4-BE49-F238E27FC236}">
                <a16:creationId xmlns:a16="http://schemas.microsoft.com/office/drawing/2014/main" id="{20326680-2334-47B3-8F78-4A855219CA09}"/>
              </a:ext>
            </a:extLst>
          </p:cNvPr>
          <p:cNvPicPr/>
          <p:nvPr/>
        </p:nvPicPr>
        <p:blipFill rotWithShape="1">
          <a:blip r:embed="rId3"/>
          <a:srcRect l="9085" t="7720" r="7206" b="7732"/>
          <a:stretch/>
        </p:blipFill>
        <p:spPr bwMode="auto">
          <a:xfrm>
            <a:off x="1010865" y="545180"/>
            <a:ext cx="10153650" cy="5471799"/>
          </a:xfrm>
          <a:prstGeom prst="rect">
            <a:avLst/>
          </a:prstGeom>
          <a:ln>
            <a:noFill/>
          </a:ln>
          <a:extLst>
            <a:ext uri="{53640926-AAD7-44D8-BBD7-CCE9431645EC}">
              <a14:shadowObscured xmlns:a14="http://schemas.microsoft.com/office/drawing/2010/main"/>
            </a:ext>
          </a:extLst>
        </p:spPr>
      </p:pic>
      <p:sp>
        <p:nvSpPr>
          <p:cNvPr id="2" name="Título 1">
            <a:extLst>
              <a:ext uri="{FF2B5EF4-FFF2-40B4-BE49-F238E27FC236}">
                <a16:creationId xmlns:a16="http://schemas.microsoft.com/office/drawing/2014/main" id="{43064ED6-9CBF-4244-9559-0B271DD06051}"/>
              </a:ext>
            </a:extLst>
          </p:cNvPr>
          <p:cNvSpPr>
            <a:spLocks noGrp="1"/>
          </p:cNvSpPr>
          <p:nvPr>
            <p:ph type="title"/>
          </p:nvPr>
        </p:nvSpPr>
        <p:spPr>
          <a:xfrm>
            <a:off x="1060001" y="120640"/>
            <a:ext cx="10515600" cy="415498"/>
          </a:xfrm>
        </p:spPr>
        <p:txBody>
          <a:bodyPr/>
          <a:lstStyle/>
          <a:p>
            <a:pPr algn="ctr" defTabSz="914355" rtl="0">
              <a:spcBef>
                <a:spcPct val="20000"/>
              </a:spcBef>
              <a:defRPr/>
            </a:pPr>
            <a:r>
              <a:rPr lang="es-CO" sz="2700" kern="1200">
                <a:solidFill>
                  <a:srgbClr val="242858"/>
                </a:solidFill>
                <a:latin typeface="+mj-lt"/>
                <a:ea typeface="+mn-ea"/>
                <a:cs typeface="+mn-cs"/>
              </a:rPr>
              <a:t>Modelo de Transparencia</a:t>
            </a:r>
          </a:p>
        </p:txBody>
      </p:sp>
      <p:sp>
        <p:nvSpPr>
          <p:cNvPr id="4" name="CuadroTexto 3">
            <a:extLst>
              <a:ext uri="{FF2B5EF4-FFF2-40B4-BE49-F238E27FC236}">
                <a16:creationId xmlns:a16="http://schemas.microsoft.com/office/drawing/2014/main" id="{9AB7DE30-F699-4B23-A454-88778B2B9675}"/>
              </a:ext>
            </a:extLst>
          </p:cNvPr>
          <p:cNvSpPr txBox="1"/>
          <p:nvPr/>
        </p:nvSpPr>
        <p:spPr>
          <a:xfrm>
            <a:off x="741736" y="5949003"/>
            <a:ext cx="10554914" cy="646331"/>
          </a:xfrm>
          <a:prstGeom prst="rect">
            <a:avLst/>
          </a:prstGeom>
          <a:noFill/>
        </p:spPr>
        <p:txBody>
          <a:bodyPr wrap="square" rtlCol="0">
            <a:spAutoFit/>
          </a:bodyPr>
          <a:lstStyle/>
          <a:p>
            <a:pPr defTabSz="914378">
              <a:defRPr/>
            </a:pPr>
            <a:r>
              <a:rPr lang="es-CO" b="1">
                <a:solidFill>
                  <a:srgbClr val="C00000"/>
                </a:solidFill>
                <a:latin typeface="Calibri" panose="020F0502020204030204"/>
              </a:rPr>
              <a:t>PROCURADURIA: RESULTADO DEL INDICE DE TRANSPARENCIA Y ACCESO A LA INFORMACIÓN- ITA 2019: 97%</a:t>
            </a:r>
          </a:p>
          <a:p>
            <a:pPr algn="ctr" defTabSz="914378">
              <a:defRPr/>
            </a:pPr>
            <a:r>
              <a:rPr lang="es-CO">
                <a:solidFill>
                  <a:prstClr val="black"/>
                </a:solidFill>
                <a:latin typeface="Calibri" panose="020F0502020204030204"/>
              </a:rPr>
              <a:t>Pendiente publicar el ejecución de contratos para lograr 100%</a:t>
            </a:r>
          </a:p>
        </p:txBody>
      </p:sp>
      <p:sp>
        <p:nvSpPr>
          <p:cNvPr id="7" name="CuadroTexto 6">
            <a:extLst>
              <a:ext uri="{FF2B5EF4-FFF2-40B4-BE49-F238E27FC236}">
                <a16:creationId xmlns:a16="http://schemas.microsoft.com/office/drawing/2014/main" id="{BC9FC69D-F2AD-4F98-A0D1-04EAAE8F8887}"/>
              </a:ext>
            </a:extLst>
          </p:cNvPr>
          <p:cNvSpPr txBox="1"/>
          <p:nvPr/>
        </p:nvSpPr>
        <p:spPr>
          <a:xfrm>
            <a:off x="123342" y="6401937"/>
            <a:ext cx="1288016" cy="338554"/>
          </a:xfrm>
          <a:prstGeom prst="rect">
            <a:avLst/>
          </a:prstGeom>
          <a:solidFill>
            <a:schemeClr val="bg1">
              <a:alpha val="34000"/>
            </a:schemeClr>
          </a:solidFill>
        </p:spPr>
        <p:txBody>
          <a:bodyPr wrap="square" rtlCol="0">
            <a:spAutoFit/>
          </a:bodyPr>
          <a:lstStyle/>
          <a:p>
            <a:pPr algn="ctr" defTabSz="914378">
              <a:defRPr/>
            </a:pPr>
            <a:r>
              <a:rPr lang="es-CO" sz="1600" b="1">
                <a:solidFill>
                  <a:prstClr val="black"/>
                </a:solidFill>
                <a:latin typeface="Arial" panose="020B0604020202020204" pitchFamily="34" charset="0"/>
                <a:cs typeface="Arial" panose="020B0604020202020204" pitchFamily="34" charset="0"/>
              </a:rPr>
              <a:t>PÚBLICA</a:t>
            </a:r>
          </a:p>
        </p:txBody>
      </p:sp>
      <p:cxnSp>
        <p:nvCxnSpPr>
          <p:cNvPr id="8" name="Conector recto 7">
            <a:extLst>
              <a:ext uri="{FF2B5EF4-FFF2-40B4-BE49-F238E27FC236}">
                <a16:creationId xmlns:a16="http://schemas.microsoft.com/office/drawing/2014/main" id="{351768DF-D6BC-4267-8DE0-19369E33E460}"/>
              </a:ext>
            </a:extLst>
          </p:cNvPr>
          <p:cNvCxnSpPr>
            <a:cxnSpLocks/>
          </p:cNvCxnSpPr>
          <p:nvPr/>
        </p:nvCxnSpPr>
        <p:spPr>
          <a:xfrm>
            <a:off x="2152650" y="600737"/>
            <a:ext cx="81534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5946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54738"/>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ea typeface="+mn-ea"/>
                <a:cs typeface="+mn-cs"/>
              </a:rPr>
              <a:t>NIÑEZ Y ADOLESCENCIA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085317" y="1231491"/>
            <a:ext cx="4907620" cy="520784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000" b="1" dirty="0">
              <a:solidFill>
                <a:srgbClr val="242758"/>
              </a:solidFill>
            </a:endParaRPr>
          </a:p>
          <a:p>
            <a:pPr>
              <a:defRPr/>
            </a:pPr>
            <a:r>
              <a:rPr lang="es-CO" sz="4000" b="1" dirty="0">
                <a:solidFill>
                  <a:srgbClr val="242758"/>
                </a:solidFill>
              </a:rPr>
              <a:t>Logros:</a:t>
            </a:r>
          </a:p>
          <a:p>
            <a:pPr marL="342900" indent="-342900" algn="just">
              <a:spcAft>
                <a:spcPts val="0"/>
              </a:spcAft>
              <a:buFont typeface="Arial" panose="020B0604020202020204" pitchFamily="34" charset="0"/>
              <a:buChar char="•"/>
            </a:pPr>
            <a:endParaRPr lang="es-ES" sz="2000" dirty="0">
              <a:ea typeface="Arial Unicode MS"/>
            </a:endParaRPr>
          </a:p>
          <a:p>
            <a:pPr marL="342900" indent="-342900" algn="just">
              <a:spcAft>
                <a:spcPts val="0"/>
              </a:spcAft>
              <a:buFont typeface="Arial" panose="020B0604020202020204" pitchFamily="34" charset="0"/>
              <a:buChar char="•"/>
            </a:pPr>
            <a:r>
              <a:rPr lang="es-ES" sz="2000" dirty="0">
                <a:ea typeface="Arial Unicode MS"/>
              </a:rPr>
              <a:t>Implementación de programa Generación 2.0.</a:t>
            </a:r>
          </a:p>
          <a:p>
            <a:pPr marL="342900" indent="-342900" algn="just">
              <a:spcAft>
                <a:spcPts val="0"/>
              </a:spcAft>
              <a:buFont typeface="Arial" panose="020B0604020202020204" pitchFamily="34" charset="0"/>
              <a:buChar char="•"/>
            </a:pPr>
            <a:r>
              <a:rPr lang="es-ES" sz="2000" dirty="0">
                <a:ea typeface="Arial Unicode MS"/>
              </a:rPr>
              <a:t>Ampliación de cupos</a:t>
            </a:r>
          </a:p>
          <a:p>
            <a:pPr marL="342900" indent="-342900" algn="just">
              <a:spcAft>
                <a:spcPts val="0"/>
              </a:spcAft>
              <a:buFont typeface="Arial" panose="020B0604020202020204" pitchFamily="34" charset="0"/>
              <a:buChar char="•"/>
            </a:pPr>
            <a:r>
              <a:rPr lang="es-ES" sz="2000" dirty="0">
                <a:ea typeface="Arial Unicode MS"/>
              </a:rPr>
              <a:t>Contribuir al desarrollo integral de niñas, niños y adolescentes entre los 6 y 17 años.</a:t>
            </a:r>
          </a:p>
          <a:p>
            <a:pPr marL="342900" indent="-342900" algn="just">
              <a:spcAft>
                <a:spcPts val="0"/>
              </a:spcAft>
              <a:buFont typeface="Arial" panose="020B0604020202020204" pitchFamily="34" charset="0"/>
              <a:buChar char="•"/>
            </a:pPr>
            <a:r>
              <a:rPr lang="es-ES" sz="2000" dirty="0">
                <a:ea typeface="Arial Unicode MS"/>
              </a:rPr>
              <a:t>Fortalecer en los NNA y sus familias habilidades, capacidades y el conocimiento para el ejercicio de sus derechos. </a:t>
            </a:r>
          </a:p>
          <a:p>
            <a:pPr marL="342900" indent="-342900" algn="just">
              <a:spcAft>
                <a:spcPts val="0"/>
              </a:spcAft>
              <a:buFont typeface="Arial" panose="020B0604020202020204" pitchFamily="34" charset="0"/>
              <a:buChar char="•"/>
            </a:pPr>
            <a:r>
              <a:rPr lang="es-ES" sz="2000" dirty="0">
                <a:ea typeface="Arial Unicode MS"/>
              </a:rPr>
              <a:t>Prevenir riesgos, vulneraciones y potenciar sus vocaciones, intereses y talentos en la construcción de su proyecto de vida.</a:t>
            </a:r>
            <a:endParaRPr lang="es-CO" sz="2000" dirty="0">
              <a:ea typeface="Arial Unicode MS"/>
            </a:endParaRPr>
          </a:p>
          <a:p>
            <a:pPr>
              <a:defRPr/>
            </a:pPr>
            <a:endParaRPr lang="es-CO" sz="2000" dirty="0">
              <a:solidFill>
                <a:srgbClr val="242758"/>
              </a:solidFill>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CO" sz="200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000" i="0" u="none" strike="noStrike" kern="0" cap="none" spc="0" normalizeH="0" baseline="0" noProof="0" dirty="0">
              <a:ln>
                <a:noFill/>
              </a:ln>
              <a:solidFill>
                <a:schemeClr val="tx1"/>
              </a:solidFill>
              <a:effectLst/>
              <a:uLnTx/>
              <a:uFillTx/>
            </a:endParaRPr>
          </a:p>
        </p:txBody>
      </p:sp>
      <p:sp>
        <p:nvSpPr>
          <p:cNvPr id="6" name="Rectángulo: esquinas redondeadas 5"/>
          <p:cNvSpPr/>
          <p:nvPr/>
        </p:nvSpPr>
        <p:spPr>
          <a:xfrm>
            <a:off x="6425488" y="1151383"/>
            <a:ext cx="4697262" cy="53680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r>
              <a:rPr lang="es-CO" sz="4400" b="1" dirty="0">
                <a:solidFill>
                  <a:srgbClr val="242758"/>
                </a:solidFill>
              </a:rPr>
              <a:t>Retos: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lvl="0" indent="-285750" algn="just">
              <a:buFont typeface="Arial" panose="020B0604020202020204" pitchFamily="34" charset="0"/>
              <a:buChar char="•"/>
              <a:defRPr/>
            </a:pPr>
            <a:r>
              <a:rPr lang="es-CO" dirty="0"/>
              <a:t>Implementar la política de niñez y adolescencia de Colombia.</a:t>
            </a:r>
          </a:p>
          <a:p>
            <a:pPr marL="285750" lvl="0" indent="-285750" algn="just">
              <a:buFont typeface="Arial" panose="020B0604020202020204" pitchFamily="34" charset="0"/>
              <a:buChar char="•"/>
              <a:defRPr/>
            </a:pPr>
            <a:r>
              <a:rPr lang="es-CO" dirty="0"/>
              <a:t>Fortalecer nuestra oferta programática en el marco de la política y PND.</a:t>
            </a:r>
          </a:p>
          <a:p>
            <a:pPr marL="285750" indent="-285750" algn="just">
              <a:buFont typeface="Arial" panose="020B0604020202020204" pitchFamily="34" charset="0"/>
              <a:buChar char="•"/>
              <a:defRPr/>
            </a:pPr>
            <a:r>
              <a:rPr lang="es-CO" dirty="0"/>
              <a:t>Acompañar el diseño e implementación de una estrategia nacional de prevención de violencias.</a:t>
            </a:r>
          </a:p>
          <a:p>
            <a:pPr marL="285750" indent="-285750" algn="just">
              <a:buFont typeface="Arial" panose="020B0604020202020204" pitchFamily="34" charset="0"/>
              <a:buChar char="•"/>
              <a:defRPr/>
            </a:pPr>
            <a:r>
              <a:rPr lang="es-CO" dirty="0"/>
              <a:t>Ser ejemplo de transparencia, eficiencia, efectividad, transparencia y innovación en La focalización, operación, contratación, supervisión y uso de los recursos y en el seguimiento y cumplimiento de compromisos.</a:t>
            </a:r>
          </a:p>
          <a:p>
            <a:pPr marL="285750" indent="-285750">
              <a:buFont typeface="Arial" panose="020B0604020202020204" pitchFamily="34" charset="0"/>
              <a:buChar char="•"/>
              <a:defRPr/>
            </a:pPr>
            <a:endParaRPr lang="es-CO" b="1" dirty="0"/>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956621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BD65E6-ACB4-1C4D-B3D4-717732740C46}"/>
              </a:ext>
            </a:extLst>
          </p:cNvPr>
          <p:cNvSpPr txBox="1"/>
          <p:nvPr/>
        </p:nvSpPr>
        <p:spPr>
          <a:xfrm>
            <a:off x="5068363" y="1619902"/>
            <a:ext cx="7123637" cy="2677656"/>
          </a:xfrm>
          <a:prstGeom prst="rect">
            <a:avLst/>
          </a:prstGeom>
          <a:noFill/>
        </p:spPr>
        <p:txBody>
          <a:bodyPr wrap="square" rtlCol="0">
            <a:spAutoFit/>
          </a:bodyPr>
          <a:lstStyle/>
          <a:p>
            <a:pPr algn="ctr"/>
            <a:r>
              <a:rPr lang="es-CO" sz="6000" b="1">
                <a:solidFill>
                  <a:srgbClr val="242758"/>
                </a:solidFill>
              </a:rPr>
              <a:t>FAMILIAS Y COMUNIDADES</a:t>
            </a:r>
          </a:p>
          <a:p>
            <a:pPr lvl="0" algn="ctr"/>
            <a:endParaRPr lang="es-419" sz="4800">
              <a:solidFill>
                <a:srgbClr val="76B52D"/>
              </a:solidFill>
              <a:latin typeface="Calibri Light" panose="020F0302020204030204"/>
            </a:endParaRPr>
          </a:p>
        </p:txBody>
      </p:sp>
      <p:sp>
        <p:nvSpPr>
          <p:cNvPr id="5" name="CuadroTexto 4">
            <a:extLst>
              <a:ext uri="{FF2B5EF4-FFF2-40B4-BE49-F238E27FC236}">
                <a16:creationId xmlns:a16="http://schemas.microsoft.com/office/drawing/2014/main" id="{2DC9F5CB-BD27-C245-A20F-3A181FF5B702}"/>
              </a:ext>
            </a:extLst>
          </p:cNvPr>
          <p:cNvSpPr txBox="1"/>
          <p:nvPr/>
        </p:nvSpPr>
        <p:spPr>
          <a:xfrm>
            <a:off x="92467" y="6421348"/>
            <a:ext cx="1275643" cy="369332"/>
          </a:xfrm>
          <a:prstGeom prst="rect">
            <a:avLst/>
          </a:prstGeom>
          <a:noFill/>
        </p:spPr>
        <p:txBody>
          <a:bodyPr wrap="square" rtlCol="0">
            <a:spAutoFit/>
          </a:bodyPr>
          <a:lstStyle/>
          <a:p>
            <a:r>
              <a:rPr lang="es-CO">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4" name="Imagen 5" descr="Una foto de un grupo de personas posando para una foto&#10;&#10;Descripción generada automáticamente">
            <a:extLst>
              <a:ext uri="{FF2B5EF4-FFF2-40B4-BE49-F238E27FC236}">
                <a16:creationId xmlns:a16="http://schemas.microsoft.com/office/drawing/2014/main" id="{1E5DEBCB-05D8-4609-AB6D-4AE1C434BA9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72817" y="1463368"/>
            <a:ext cx="5257209" cy="3931264"/>
          </a:xfrm>
          <a:prstGeom prst="rect">
            <a:avLst/>
          </a:prstGeom>
        </p:spPr>
      </p:pic>
    </p:spTree>
    <p:extLst>
      <p:ext uri="{BB962C8B-B14F-4D97-AF65-F5344CB8AC3E}">
        <p14:creationId xmlns:p14="http://schemas.microsoft.com/office/powerpoint/2010/main" val="2791709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85902" y="58272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dirty="0">
                <a:solidFill>
                  <a:srgbClr val="242758"/>
                </a:solidFill>
                <a:latin typeface="+mn-lt"/>
              </a:rPr>
              <a:t>FAMILIAS Y COMUNIDADES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446580" y="1084082"/>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297951" y="963176"/>
            <a:ext cx="6277510" cy="5807493"/>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r>
              <a:rPr lang="es-CO" sz="4400" dirty="0">
                <a:solidFill>
                  <a:srgbClr val="242758"/>
                </a:solidFill>
              </a:rPr>
              <a:t>Logros:</a:t>
            </a:r>
          </a:p>
          <a:p>
            <a:pPr marL="285750" lvl="0" indent="-285750">
              <a:buFont typeface="Arial" panose="020B0604020202020204" pitchFamily="34" charset="0"/>
              <a:buChar char="•"/>
              <a:defRPr/>
            </a:pPr>
            <a:r>
              <a:rPr lang="es-CO" kern="0" dirty="0">
                <a:solidFill>
                  <a:prstClr val="black"/>
                </a:solidFill>
                <a:cs typeface="Times New Roman" panose="02020603050405020304" pitchFamily="18" charset="0"/>
              </a:rPr>
              <a:t>Acompañamiento del 100% de las familias a través de llamadas como equivalencia a las visitas domiciliarias.</a:t>
            </a:r>
          </a:p>
          <a:p>
            <a:pPr marL="285750" lvl="0" indent="-285750">
              <a:buFont typeface="Arial" panose="020B0604020202020204" pitchFamily="34" charset="0"/>
              <a:buChar char="•"/>
              <a:defRPr/>
            </a:pPr>
            <a:r>
              <a:rPr lang="es-CO" kern="0" dirty="0">
                <a:solidFill>
                  <a:prstClr val="black"/>
                </a:solidFill>
                <a:cs typeface="Times New Roman" panose="02020603050405020304" pitchFamily="18" charset="0"/>
              </a:rPr>
              <a:t>Apoyo a las familias en situaciones de crisis emocional derivada por la condición de confinamiento y aislamiento preventivo a causa de la pandemia generada por COVID-19.</a:t>
            </a:r>
          </a:p>
          <a:p>
            <a:pPr marL="285750" lvl="0" indent="-285750">
              <a:buFont typeface="Arial" panose="020B0604020202020204" pitchFamily="34" charset="0"/>
              <a:buChar char="•"/>
              <a:defRPr/>
            </a:pPr>
            <a:r>
              <a:rPr lang="es-CO" kern="0" dirty="0">
                <a:solidFill>
                  <a:prstClr val="black"/>
                </a:solidFill>
                <a:cs typeface="Times New Roman" panose="02020603050405020304" pitchFamily="18" charset="0"/>
              </a:rPr>
              <a:t>Entrega de ayudas Alimentarias “Mercados y Kit de aseos” a las familias de estas zonas de influencia.</a:t>
            </a:r>
          </a:p>
          <a:p>
            <a:pPr marL="285750" lvl="0" indent="-285750">
              <a:buFont typeface="Arial" panose="020B0604020202020204" pitchFamily="34" charset="0"/>
              <a:buChar char="•"/>
              <a:defRPr/>
            </a:pPr>
            <a:r>
              <a:rPr lang="es-CO" kern="0" dirty="0">
                <a:solidFill>
                  <a:prstClr val="black"/>
                </a:solidFill>
                <a:cs typeface="Times New Roman" panose="02020603050405020304" pitchFamily="18" charset="0"/>
              </a:rPr>
              <a:t>Fortalecimiento de los roles de cada uno de los integrantes de la familia y la corresponsabilidad de los padres o cuidadores.</a:t>
            </a:r>
          </a:p>
          <a:p>
            <a:pPr marL="285750" lvl="0" indent="-285750">
              <a:buFont typeface="Arial" panose="020B0604020202020204" pitchFamily="34" charset="0"/>
              <a:buChar char="•"/>
              <a:defRPr/>
            </a:pPr>
            <a:r>
              <a:rPr lang="es-CO" kern="0" dirty="0">
                <a:solidFill>
                  <a:prstClr val="black"/>
                </a:solidFill>
                <a:cs typeface="Times New Roman" panose="02020603050405020304" pitchFamily="18" charset="0"/>
              </a:rPr>
              <a:t>Oportunidad de generar espacios de lúdica y reflexión al interior de los grupos familiares mediante las herramientas y estrategias establecidas desde los protocolos de acompañamiento no presencial.</a:t>
            </a:r>
          </a:p>
          <a:p>
            <a:pPr marL="285750" lvl="0" indent="-285750">
              <a:buFont typeface="Arial" panose="020B0604020202020204" pitchFamily="34" charset="0"/>
              <a:buChar char="•"/>
              <a:defRPr/>
            </a:pPr>
            <a:r>
              <a:rPr lang="es-CO" kern="0" dirty="0">
                <a:solidFill>
                  <a:prstClr val="black"/>
                </a:solidFill>
                <a:cs typeface="Times New Roman" panose="02020603050405020304" pitchFamily="18" charset="0"/>
              </a:rPr>
              <a:t>Activación de rutas para conectar a las familias con ofertas institucionales en los ámbitos de salud, educación, empleabilidad y programas de atención social alternos.</a:t>
            </a:r>
          </a:p>
        </p:txBody>
      </p:sp>
      <p:sp>
        <p:nvSpPr>
          <p:cNvPr id="6" name="Rectángulo: esquinas redondeadas 5"/>
          <p:cNvSpPr/>
          <p:nvPr/>
        </p:nvSpPr>
        <p:spPr>
          <a:xfrm>
            <a:off x="6780436" y="1204989"/>
            <a:ext cx="5219780" cy="523359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algn="just"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algn="just"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algn="just"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algn="just" fontAlgn="auto">
              <a:lnSpc>
                <a:spcPct val="100000"/>
              </a:lnSpc>
              <a:spcBef>
                <a:spcPts val="0"/>
              </a:spcBef>
              <a:spcAft>
                <a:spcPts val="0"/>
              </a:spcAft>
              <a:buClrTx/>
              <a:buSzTx/>
              <a:buFontTx/>
              <a:buNone/>
              <a:tabLst/>
              <a:defRPr/>
            </a:pPr>
            <a:r>
              <a:rPr lang="es-CO" sz="4400" b="1" dirty="0">
                <a:solidFill>
                  <a:srgbClr val="242758"/>
                </a:solidFill>
              </a:rPr>
              <a:t>Retos: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800" b="0" i="0" u="none" strike="noStrike" kern="0" cap="none" spc="0" normalizeH="0" baseline="0" noProof="0" dirty="0">
                <a:ln>
                  <a:noFill/>
                </a:ln>
                <a:solidFill>
                  <a:schemeClr val="tx1"/>
                </a:solidFill>
                <a:effectLst/>
                <a:uLnTx/>
                <a:uFillTx/>
                <a:latin typeface="Athelas" panose="02000503000000020003"/>
              </a:rPr>
              <a:t>Ampliación de cobertura y atención en nuestra localidad.</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kern="0" dirty="0">
                <a:solidFill>
                  <a:schemeClr val="tx1"/>
                </a:solidFill>
                <a:latin typeface="Athelas" panose="02000503000000020003"/>
              </a:rPr>
              <a:t>Facilitar herramientas tecnológicas para garantizar una participación más afectiva de los actores que desarrollan los espacios de acompañamiento familiar, ampliando así el marco de nuevas estrategias de comunicación.</a:t>
            </a:r>
          </a:p>
          <a:p>
            <a:pPr marR="0" lvl="0" algn="just" defTabSz="914400" eaLnBrk="1" fontAlgn="auto" latinLnBrk="0" hangingPunct="1">
              <a:lnSpc>
                <a:spcPct val="100000"/>
              </a:lnSpc>
              <a:spcBef>
                <a:spcPts val="0"/>
              </a:spcBef>
              <a:spcAft>
                <a:spcPts val="0"/>
              </a:spcAft>
              <a:buClrTx/>
              <a:buSzTx/>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778436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2B12A7-2643-E842-ACFE-0D945A2A248A}"/>
              </a:ext>
            </a:extLst>
          </p:cNvPr>
          <p:cNvSpPr txBox="1"/>
          <p:nvPr/>
        </p:nvSpPr>
        <p:spPr>
          <a:xfrm>
            <a:off x="5068363" y="1871866"/>
            <a:ext cx="7123637" cy="1015663"/>
          </a:xfrm>
          <a:prstGeom prst="rect">
            <a:avLst/>
          </a:prstGeom>
          <a:noFill/>
        </p:spPr>
        <p:txBody>
          <a:bodyPr wrap="square" rtlCol="0">
            <a:spAutoFit/>
          </a:bodyPr>
          <a:lstStyle/>
          <a:p>
            <a:pPr algn="ctr"/>
            <a:r>
              <a:rPr lang="es-419" sz="6000" b="1">
                <a:solidFill>
                  <a:srgbClr val="242758"/>
                </a:solidFill>
              </a:rPr>
              <a:t>NUTRICIÓN</a:t>
            </a:r>
          </a:p>
        </p:txBody>
      </p:sp>
      <p:sp>
        <p:nvSpPr>
          <p:cNvPr id="5" name="CuadroTexto 4">
            <a:extLst>
              <a:ext uri="{FF2B5EF4-FFF2-40B4-BE49-F238E27FC236}">
                <a16:creationId xmlns:a16="http://schemas.microsoft.com/office/drawing/2014/main" id="{34AE72CB-3197-0F4A-93F0-2C4B15A094A4}"/>
              </a:ext>
            </a:extLst>
          </p:cNvPr>
          <p:cNvSpPr txBox="1"/>
          <p:nvPr/>
        </p:nvSpPr>
        <p:spPr>
          <a:xfrm>
            <a:off x="92467" y="6421348"/>
            <a:ext cx="1275643" cy="369332"/>
          </a:xfrm>
          <a:prstGeom prst="rect">
            <a:avLst/>
          </a:prstGeom>
          <a:noFill/>
        </p:spPr>
        <p:txBody>
          <a:bodyPr wrap="square" rtlCol="0">
            <a:spAutoFit/>
          </a:bodyPr>
          <a:lstStyle/>
          <a:p>
            <a:r>
              <a:rPr lang="es-CO">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3" name="Imagen 3" descr="Un niño sonriendo junto a una naranja&#10;&#10;Descripción generada automáticamente">
            <a:extLst>
              <a:ext uri="{FF2B5EF4-FFF2-40B4-BE49-F238E27FC236}">
                <a16:creationId xmlns:a16="http://schemas.microsoft.com/office/drawing/2014/main" id="{C0E7AF14-ADF8-4590-ADE6-E13F40BC0A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0288" y="1288939"/>
            <a:ext cx="5838613" cy="3920060"/>
          </a:xfrm>
          <a:prstGeom prst="rect">
            <a:avLst/>
          </a:prstGeom>
        </p:spPr>
      </p:pic>
    </p:spTree>
    <p:extLst>
      <p:ext uri="{BB962C8B-B14F-4D97-AF65-F5344CB8AC3E}">
        <p14:creationId xmlns:p14="http://schemas.microsoft.com/office/powerpoint/2010/main" val="22729332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597007"/>
            <a:ext cx="8915880" cy="43642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algn="ctr">
              <a:lnSpc>
                <a:spcPts val="2860"/>
              </a:lnSpc>
              <a:spcBef>
                <a:spcPts val="67"/>
              </a:spcBef>
              <a:defRPr/>
            </a:pPr>
            <a:r>
              <a:rPr lang="es-CO" b="1">
                <a:solidFill>
                  <a:srgbClr val="242758"/>
                </a:solidFill>
                <a:latin typeface="+mn-lt"/>
                <a:ea typeface="+mn-ea"/>
                <a:cs typeface="+mn-cs"/>
              </a:rPr>
              <a:t>NUTRICIÓN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851733" y="1239739"/>
            <a:ext cx="5012172" cy="4991651"/>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endParaRPr lang="es-CO" sz="4400" b="1" dirty="0">
              <a:solidFill>
                <a:srgbClr val="242758"/>
              </a:solidFill>
            </a:endParaRPr>
          </a:p>
          <a:p>
            <a:pPr marR="0" lvl="0" indent="0" fontAlgn="auto">
              <a:lnSpc>
                <a:spcPct val="100000"/>
              </a:lnSpc>
              <a:spcBef>
                <a:spcPts val="0"/>
              </a:spcBef>
              <a:spcAft>
                <a:spcPts val="0"/>
              </a:spcAft>
              <a:buClrTx/>
              <a:buSzTx/>
              <a:buFontTx/>
              <a:buNone/>
              <a:tabLst/>
              <a:defRPr/>
            </a:pPr>
            <a:r>
              <a:rPr lang="es-CO" sz="4400" b="1" dirty="0">
                <a:solidFill>
                  <a:srgbClr val="242758"/>
                </a:solidFill>
              </a:rPr>
              <a:t>Logros:</a:t>
            </a:r>
          </a:p>
          <a:p>
            <a:pPr marL="285750" indent="-285750">
              <a:buFont typeface="Arial" panose="020B0604020202020204" pitchFamily="34" charset="0"/>
              <a:buChar char="•"/>
            </a:pPr>
            <a:r>
              <a:rPr lang="es-CO" dirty="0"/>
              <a:t>Mejoramiento del estado nutricional de niñas, niños y mujeres gestantes.  </a:t>
            </a:r>
          </a:p>
          <a:p>
            <a:pPr marL="285750" indent="-285750">
              <a:buFont typeface="Arial" panose="020B0604020202020204" pitchFamily="34" charset="0"/>
              <a:buChar char="•"/>
            </a:pPr>
            <a:r>
              <a:rPr lang="es-CO" dirty="0"/>
              <a:t>Práctica de cuidado y crianza en el hogar promovidos en el acompañamiento a las familias.  </a:t>
            </a:r>
          </a:p>
          <a:p>
            <a:pPr marL="285750" indent="-285750">
              <a:buFont typeface="Arial" panose="020B0604020202020204" pitchFamily="34" charset="0"/>
              <a:buChar char="•"/>
            </a:pPr>
            <a:r>
              <a:rPr lang="es-CO" dirty="0"/>
              <a:t>Educación alimentaria y nutricional, promoción de la lactancia materna de hábitos y estilo de vida saludable durante el acompañamiento telefónico. </a:t>
            </a:r>
          </a:p>
          <a:p>
            <a:pPr marL="285750" lvl="0" indent="-285750">
              <a:buFont typeface="Arial" panose="020B0604020202020204" pitchFamily="34" charset="0"/>
              <a:buChar char="•"/>
              <a:defRPr/>
            </a:pPr>
            <a:r>
              <a:rPr lang="es-CO" kern="0" dirty="0">
                <a:solidFill>
                  <a:schemeClr val="tx1"/>
                </a:solidFill>
                <a:latin typeface="Athelas" panose="02000503000000020003"/>
              </a:rPr>
              <a:t>La construcción  por parte de la Dirección de Nutrición del ICBF de la minuta  Patrón en situación de emergencia fortalecida  con el grupo de alimentos  leche y derivados,  que permitió unificar  una minuta para todas las modalidades y servicios de primera infancia </a:t>
            </a: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425487" y="1324818"/>
            <a:ext cx="4914781" cy="487042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endParaRPr lang="es-CO" sz="4400" b="1" dirty="0">
              <a:solidFill>
                <a:srgbClr val="242758"/>
              </a:solidFill>
            </a:endParaRPr>
          </a:p>
          <a:p>
            <a:pPr>
              <a:defRPr/>
            </a:pPr>
            <a:r>
              <a:rPr lang="es-CO" sz="4400" b="1" dirty="0">
                <a:solidFill>
                  <a:srgbClr val="242758"/>
                </a:solidFill>
              </a:rPr>
              <a:t>Retos:</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indent="-285750">
              <a:spcAft>
                <a:spcPts val="0"/>
              </a:spcAft>
              <a:buFont typeface="Arial" panose="020B0604020202020204" pitchFamily="34" charset="0"/>
              <a:buChar char="•"/>
            </a:pPr>
            <a:r>
              <a:rPr lang="es-CO" dirty="0">
                <a:solidFill>
                  <a:srgbClr val="000000"/>
                </a:solidFill>
                <a:latin typeface="Athelas" panose="02000503000000020003"/>
              </a:rPr>
              <a:t>Promover las condiciones indispensables para el disfrute del nivel más alto posible de salud en la primera infancia, promoviendo el acceso y consumo de alimentos en cantidad, calidad e inocuidad.  </a:t>
            </a:r>
            <a:endParaRPr lang="es-CO" sz="1100" dirty="0">
              <a:latin typeface="Calibri" panose="020F0502020204030204" pitchFamily="34" charset="0"/>
              <a:ea typeface="Calibri" panose="020F0502020204030204" pitchFamily="34" charset="0"/>
            </a:endParaRPr>
          </a:p>
          <a:p>
            <a:pPr marL="285750" indent="-285750">
              <a:spcAft>
                <a:spcPts val="0"/>
              </a:spcAft>
              <a:buFont typeface="Arial" panose="020B0604020202020204" pitchFamily="34" charset="0"/>
              <a:buChar char="•"/>
            </a:pPr>
            <a:r>
              <a:rPr lang="es-CO" dirty="0">
                <a:solidFill>
                  <a:srgbClr val="000000"/>
                </a:solidFill>
                <a:latin typeface="Athelas" panose="02000503000000020003"/>
              </a:rPr>
              <a:t>Promover la seguridad alimentaria y nutricional, como determinante esencial para la consecución de un estado nutricional adecuado de niñas, niños y mujeres gestantes, que permita potenciar sus capacidades y adquirir habilidades en función de un desarrollo integral. </a:t>
            </a:r>
            <a:endParaRPr lang="es-CO" sz="1100" dirty="0">
              <a:latin typeface="Calibri" panose="020F0502020204030204" pitchFamily="34" charset="0"/>
              <a:ea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314345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28518" y="2252866"/>
            <a:ext cx="7123637" cy="1015663"/>
          </a:xfrm>
          <a:prstGeom prst="rect">
            <a:avLst/>
          </a:prstGeom>
          <a:noFill/>
        </p:spPr>
        <p:txBody>
          <a:bodyPr wrap="square" rtlCol="0">
            <a:spAutoFit/>
          </a:bodyPr>
          <a:lstStyle/>
          <a:p>
            <a:pPr algn="ctr"/>
            <a:r>
              <a:rPr lang="es-419" sz="6000" b="1">
                <a:solidFill>
                  <a:srgbClr val="242758"/>
                </a:solidFill>
              </a:rPr>
              <a:t>PROTECCIÓN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a:solidFill>
                  <a:prstClr val="white"/>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3" name="Imagen 2">
            <a:extLst>
              <a:ext uri="{FF2B5EF4-FFF2-40B4-BE49-F238E27FC236}">
                <a16:creationId xmlns:a16="http://schemas.microsoft.com/office/drawing/2014/main" id="{E29D92E9-E8E9-4547-9E41-2B95867B4220}"/>
              </a:ext>
            </a:extLst>
          </p:cNvPr>
          <p:cNvPicPr>
            <a:picLocks noChangeAspect="1"/>
          </p:cNvPicPr>
          <p:nvPr/>
        </p:nvPicPr>
        <p:blipFill>
          <a:blip r:embed="rId2"/>
          <a:stretch>
            <a:fillRect/>
          </a:stretch>
        </p:blipFill>
        <p:spPr>
          <a:xfrm>
            <a:off x="239845" y="1087873"/>
            <a:ext cx="3511466" cy="3345647"/>
          </a:xfrm>
          <a:prstGeom prst="rect">
            <a:avLst/>
          </a:prstGeom>
        </p:spPr>
      </p:pic>
      <p:pic>
        <p:nvPicPr>
          <p:cNvPr id="5" name="Imagen 4">
            <a:extLst>
              <a:ext uri="{FF2B5EF4-FFF2-40B4-BE49-F238E27FC236}">
                <a16:creationId xmlns:a16="http://schemas.microsoft.com/office/drawing/2014/main" id="{1830BB33-1D6C-483B-8C82-1214E52A8764}"/>
              </a:ext>
            </a:extLst>
          </p:cNvPr>
          <p:cNvPicPr>
            <a:picLocks noChangeAspect="1"/>
          </p:cNvPicPr>
          <p:nvPr/>
        </p:nvPicPr>
        <p:blipFill>
          <a:blip r:embed="rId3"/>
          <a:stretch>
            <a:fillRect/>
          </a:stretch>
        </p:blipFill>
        <p:spPr>
          <a:xfrm>
            <a:off x="3174800" y="3268529"/>
            <a:ext cx="3307435" cy="3104579"/>
          </a:xfrm>
          <a:prstGeom prst="rect">
            <a:avLst/>
          </a:prstGeom>
        </p:spPr>
      </p:pic>
    </p:spTree>
    <p:extLst>
      <p:ext uri="{BB962C8B-B14F-4D97-AF65-F5344CB8AC3E}">
        <p14:creationId xmlns:p14="http://schemas.microsoft.com/office/powerpoint/2010/main" val="2647305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dirty="0">
                <a:solidFill>
                  <a:srgbClr val="346232"/>
                </a:solidFill>
                <a:latin typeface="Athelas" panose="02000503000000020003" pitchFamily="2" charset="77"/>
                <a:cs typeface="Arial" panose="020B0604020202020204" pitchFamily="34" charset="0"/>
              </a:rPr>
              <a:t>PROTECCIÓN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0" y="1324819"/>
            <a:ext cx="5484934" cy="432000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Logros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Implementación de estrategia con UNICEF y OPS para fortalecer equipos de protección en cuanto a los procesos de atención de casos de violencia sexual en niños, niñas y adolescentes, en los componentes técnicos y de salud mental.</a:t>
            </a:r>
            <a:endParaRPr lang="es-CO" sz="4800" b="0" i="0" u="none" strike="noStrike" dirty="0">
              <a:effectLst/>
            </a:endParaRP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Evaluación permanente de la ruta intersectorial de atención integral a víctimas de violencia sexual para identificar barreras y mejorar atención.</a:t>
            </a:r>
          </a:p>
          <a:p>
            <a:pPr marL="285750" indent="-285750" algn="just" rtl="0" eaLnBrk="1" fontAlgn="b"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Articulación con las entidades del SNBF para adelantar acciones conjuntas en procura del restablecimiento de derechos de los NNA.</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5835721" y="1875240"/>
            <a:ext cx="5712432" cy="4320000"/>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Retos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285750" indent="-285750" algn="l"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latin typeface="Calibri" panose="020F0502020204030204" pitchFamily="34" charset="0"/>
              </a:rPr>
              <a:t>Tránsito al Mecanismo Articulador para el Abordaje a las Violencias Basadas en Género.</a:t>
            </a:r>
            <a:endParaRPr lang="es-CO" sz="4000" b="0" i="0" u="none" strike="noStrike" dirty="0">
              <a:effectLst/>
              <a:latin typeface="Arial" panose="020B0604020202020204" pitchFamily="34" charset="0"/>
            </a:endParaRP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latin typeface="Calibri" panose="020F0502020204030204" pitchFamily="34" charset="0"/>
              </a:rPr>
              <a:t>Adelantar acciones concretas para la reparación integral de NNA víctimas de violencia o maltrato en escenarios deportivos, culturales, artísticos, y atención terapéutica especializada por parte del sector salud cuando el caso así lo requiere.</a:t>
            </a:r>
            <a:endParaRPr lang="es-CO" sz="4000" b="0" i="0" u="none" strike="noStrike" dirty="0">
              <a:effectLst/>
              <a:latin typeface="Arial" panose="020B0604020202020204" pitchFamily="34" charset="0"/>
            </a:endParaRP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latin typeface="Calibri" panose="020F0502020204030204" pitchFamily="34" charset="0"/>
              </a:rPr>
              <a:t>Destinar el talento humano necesario para implementar el Programa de Seguimiento Judicial al tratamiento de Drogas en el SRPA y el Programa de Justicia Juvenil Restaurativa, en el marco de la aplicación del principio de oportunidad.</a:t>
            </a:r>
            <a:endParaRPr lang="es-CO" sz="4000" b="0" i="0" u="none" strike="noStrike" dirty="0">
              <a:effectLst/>
              <a:latin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6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8300671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6"/>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sz="3200" b="1">
                <a:solidFill>
                  <a:srgbClr val="346232"/>
                </a:solidFill>
                <a:latin typeface="Athelas" panose="02000503000000020003" pitchFamily="2" charset="77"/>
                <a:cs typeface="Arial" panose="020B0604020202020204" pitchFamily="34" charset="0"/>
              </a:rPr>
              <a:t>PROTECCIÓN</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 name="Rectángulo: esquinas redondeadas 1"/>
          <p:cNvSpPr/>
          <p:nvPr/>
        </p:nvSpPr>
        <p:spPr>
          <a:xfrm>
            <a:off x="195208" y="1602770"/>
            <a:ext cx="10927542" cy="4103845"/>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es-CO" sz="2400" b="1" kern="0" dirty="0">
              <a:solidFill>
                <a:srgbClr val="346232"/>
              </a:solidFill>
              <a:latin typeface="Athelas" panose="02000503000000020003" pitchFamily="2" charset="77"/>
              <a:ea typeface="+mj-ea"/>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rgbClr val="346232"/>
                </a:solidFill>
                <a:effectLst/>
                <a:uLnTx/>
                <a:uFillTx/>
                <a:latin typeface="Athelas" panose="02000503000000020003" pitchFamily="2" charset="77"/>
                <a:ea typeface="+mj-ea"/>
                <a:cs typeface="Arial" panose="020B0604020202020204" pitchFamily="34" charset="0"/>
              </a:rPr>
              <a:t>Logros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lang="es-CO" kern="0" dirty="0">
              <a:solidFill>
                <a:schemeClr val="tx1"/>
              </a:solidFill>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El funcionamiento del Comité Departamental del </a:t>
            </a:r>
            <a:r>
              <a:rPr lang="es-CO" sz="1800" b="0" i="0" u="none" strike="noStrike" kern="1200" dirty="0">
                <a:solidFill>
                  <a:srgbClr val="000000"/>
                </a:solidFill>
                <a:effectLst/>
              </a:rPr>
              <a:t>SRPA </a:t>
            </a:r>
            <a:r>
              <a:rPr lang="es-MX" sz="1800" b="0" i="0" u="none" strike="noStrike" kern="1200" dirty="0">
                <a:solidFill>
                  <a:srgbClr val="000000"/>
                </a:solidFill>
                <a:effectLst/>
              </a:rPr>
              <a:t>como sedes de Instituciones educativas a las tres unidades de servicio del SRPA: Centro El Oasis, La Luz de Esperanza y Hogar Mi Refugio.</a:t>
            </a:r>
            <a:endParaRPr lang="es-CO" sz="4800" b="0" i="0" u="none" strike="noStrike" dirty="0">
              <a:effectLst/>
            </a:endParaRP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La vinculación de Adolescentes, jóvenes y sus familias, a procesos de formación del SENA, sobre Técnico laboral en mantenimiento de motores Diésel, técnico laboral en Salud ocupacional, preparación de comidas rápida.</a:t>
            </a:r>
            <a:endParaRPr lang="es-CO" sz="4800" b="0" i="0" u="none" strike="noStrike" dirty="0">
              <a:effectLst/>
            </a:endParaRPr>
          </a:p>
          <a:p>
            <a:pPr marL="285750" indent="-285750" algn="just" rtl="0" eaLnBrk="1" fontAlgn="b"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La implementación del Programa de Seguimiento Judicial al Tratamiento de Drogas en el SRPA, el cual se encuentra en etapa de formación y alistamiento.</a:t>
            </a:r>
            <a:endParaRPr lang="es-CO" sz="4800" b="0" i="0" u="none" strike="noStrike" dirty="0">
              <a:effectLst/>
            </a:endParaRPr>
          </a:p>
          <a:p>
            <a:pPr marL="285750" indent="-285750" algn="just" rtl="0" eaLnBrk="1" fontAlgn="ctr" latinLnBrk="0" hangingPunct="1">
              <a:spcBef>
                <a:spcPts val="0"/>
              </a:spcBef>
              <a:spcAft>
                <a:spcPts val="0"/>
              </a:spcAft>
              <a:buFont typeface="Arial" panose="020B0604020202020204" pitchFamily="34" charset="0"/>
              <a:buChar char="•"/>
            </a:pPr>
            <a:r>
              <a:rPr lang="es-MX" sz="1800" b="0" i="0" u="none" strike="noStrike" kern="1200" dirty="0">
                <a:solidFill>
                  <a:srgbClr val="000000"/>
                </a:solidFill>
                <a:effectLst/>
              </a:rPr>
              <a:t>Selección de la Regional Atlántico, por parte del Ministerio de Justicia y del derecho, para implementar el Programa de Justicia juvenil Restaurativa y la Liga “R “.</a:t>
            </a:r>
            <a:endParaRPr lang="es-CO" sz="4800" b="0" i="0" u="none" strike="noStrike" dirty="0">
              <a:effectLst/>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1136751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9600" b="1" dirty="0">
                <a:solidFill>
                  <a:srgbClr val="242758"/>
                </a:solidFill>
                <a:latin typeface="Calibri" panose="020F0502020204030204"/>
              </a:rPr>
              <a:t>6</a:t>
            </a: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 Informe</a:t>
            </a:r>
          </a:p>
        </p:txBody>
      </p:sp>
      <p:sp>
        <p:nvSpPr>
          <p:cNvPr id="5" name="CuadroTexto 4">
            <a:extLst>
              <a:ext uri="{FF2B5EF4-FFF2-40B4-BE49-F238E27FC236}">
                <a16:creationId xmlns:a16="http://schemas.microsoft.com/office/drawing/2014/main" id="{9016AA2D-A1CC-FB4C-A7E8-878DA257C22F}"/>
              </a:ext>
            </a:extLst>
          </p:cNvPr>
          <p:cNvSpPr txBox="1"/>
          <p:nvPr/>
        </p:nvSpPr>
        <p:spPr>
          <a:xfrm>
            <a:off x="5068363" y="3164527"/>
            <a:ext cx="71236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4800" b="0" i="0" u="none" strike="noStrike" kern="1200" cap="none" spc="0" normalizeH="0" baseline="0" noProof="0">
                <a:ln>
                  <a:noFill/>
                </a:ln>
                <a:solidFill>
                  <a:srgbClr val="76B52D"/>
                </a:solidFill>
                <a:effectLst/>
                <a:uLnTx/>
                <a:uFillTx/>
                <a:latin typeface="Calibri Light" panose="020F0302020204030204"/>
                <a:ea typeface="+mn-ea"/>
                <a:cs typeface="+mn-cs"/>
              </a:rPr>
              <a:t>P.Q.R.S.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642242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625941" y="358147"/>
            <a:ext cx="9957816" cy="808324"/>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algn="ctr">
              <a:lnSpc>
                <a:spcPts val="2860"/>
              </a:lnSpc>
              <a:spcBef>
                <a:spcPts val="67"/>
              </a:spcBef>
              <a:defRPr/>
            </a:pPr>
            <a:r>
              <a:rPr lang="es-CO" b="1">
                <a:solidFill>
                  <a:schemeClr val="tx2"/>
                </a:solidFill>
                <a:latin typeface="+mn-lt"/>
                <a:cs typeface="Arial" panose="020B0604020202020204" pitchFamily="34" charset="0"/>
              </a:rPr>
              <a:t>En el marco  de la Mesa Pública Peticiones, quejas, reclamos, sugerencias</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Rectángulo: esquinas redondeadas 4"/>
          <p:cNvSpPr/>
          <p:nvPr/>
        </p:nvSpPr>
        <p:spPr>
          <a:xfrm>
            <a:off x="1164934" y="1629622"/>
            <a:ext cx="4626266" cy="467419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rPr>
              <a:t>Logros</a:t>
            </a:r>
            <a:r>
              <a:rPr kumimoji="0" lang="es-CO" sz="1800" b="0" i="0" u="none" strike="noStrike" kern="0" cap="none" spc="0" normalizeH="0" baseline="0" noProof="0" dirty="0">
                <a:ln>
                  <a:noFill/>
                </a:ln>
                <a:solidFill>
                  <a:schemeClr val="tx2"/>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lvl="0"/>
            <a:endParaRPr lang="es-CO" dirty="0"/>
          </a:p>
          <a:p>
            <a:pPr marL="285750" lvl="0" indent="-285750" algn="just">
              <a:buFont typeface="Arial" panose="020B0604020202020204" pitchFamily="34" charset="0"/>
              <a:buChar char="•"/>
            </a:pPr>
            <a:r>
              <a:rPr lang="es-CO" sz="2000" dirty="0"/>
              <a:t>Contribuir en el fortalecimiento y cumplimiento de metas institucionales.</a:t>
            </a:r>
          </a:p>
          <a:p>
            <a:pPr marL="285750" lvl="0" indent="-285750" algn="just">
              <a:buFont typeface="Arial" panose="020B0604020202020204" pitchFamily="34" charset="0"/>
              <a:buChar char="•"/>
            </a:pPr>
            <a:endParaRPr lang="es-CO" sz="2000" dirty="0"/>
          </a:p>
          <a:p>
            <a:pPr marL="285750" lvl="0" indent="-285750" algn="just">
              <a:buFont typeface="Arial" panose="020B0604020202020204" pitchFamily="34" charset="0"/>
              <a:buChar char="•"/>
            </a:pPr>
            <a:r>
              <a:rPr lang="es-CO" sz="2000" dirty="0"/>
              <a:t>Tener una excelente  actitud de servicio  y tener presente  que “SERVICIO SOMOS TODOS” y que “CLIENTE ES TODO AQUÉL QUE NO SOY YO”. </a:t>
            </a:r>
            <a:endParaRPr kumimoji="0" lang="es-CO" sz="2000" b="0" i="0" u="none" strike="noStrike" kern="0" cap="none" spc="0" normalizeH="0" baseline="0" noProof="0" dirty="0">
              <a:ln>
                <a:noFill/>
              </a:ln>
              <a:solidFill>
                <a:schemeClr val="tx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6" name="Rectángulo: esquinas redondeadas 5"/>
          <p:cNvSpPr/>
          <p:nvPr/>
        </p:nvSpPr>
        <p:spPr>
          <a:xfrm>
            <a:off x="6215418" y="1482436"/>
            <a:ext cx="4688109" cy="503700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dirty="0">
                <a:ln>
                  <a:noFill/>
                </a:ln>
                <a:solidFill>
                  <a:schemeClr val="tx2"/>
                </a:solidFill>
                <a:effectLst/>
                <a:uLnTx/>
                <a:uFillTx/>
                <a:ea typeface="+mj-ea"/>
                <a:cs typeface="Arial" panose="020B0604020202020204" pitchFamily="34" charset="0"/>
              </a:rPr>
              <a:t>Retos</a:t>
            </a:r>
            <a:r>
              <a:rPr kumimoji="0" lang="es-CO" sz="1800" b="0" i="0" u="none" strike="noStrike" kern="0" cap="none" spc="0" normalizeH="0" baseline="0" noProof="0" dirty="0">
                <a:ln>
                  <a:noFill/>
                </a:ln>
                <a:solidFill>
                  <a:schemeClr val="tx1"/>
                </a:solidFill>
                <a:effectLst/>
                <a:uLnTx/>
                <a:uFillTx/>
                <a:latin typeface="Athelas" panose="02000503000000020003"/>
              </a:rPr>
              <a:t>:</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dirty="0">
              <a:ln>
                <a:noFill/>
              </a:ln>
              <a:solidFill>
                <a:schemeClr val="tx1"/>
              </a:solidFill>
              <a:effectLst/>
              <a:uLnTx/>
              <a:uFillTx/>
              <a:latin typeface="Athelas" panose="02000503000000020003"/>
            </a:endParaRPr>
          </a:p>
          <a:p>
            <a:pPr marL="285750" lvl="0" indent="-285750">
              <a:buFont typeface="Arial" panose="020B0604020202020204" pitchFamily="34" charset="0"/>
              <a:buChar char="•"/>
            </a:pPr>
            <a:r>
              <a:rPr lang="es-CO" dirty="0"/>
              <a:t>Trabajar con calidad y transparencia por el desarrollo y la protección integral de los Niños , Niñas y Adolescentes. </a:t>
            </a:r>
          </a:p>
          <a:p>
            <a:pPr marL="285750" lvl="0" indent="-285750">
              <a:buFont typeface="Arial" panose="020B0604020202020204" pitchFamily="34" charset="0"/>
              <a:buChar char="•"/>
            </a:pPr>
            <a:r>
              <a:rPr lang="es-CO" dirty="0"/>
              <a:t>Contribuir con el  cumplimiento de las metas institucionales.</a:t>
            </a:r>
          </a:p>
          <a:p>
            <a:pPr marL="285750" lvl="0" indent="-285750">
              <a:buFont typeface="Arial" panose="020B0604020202020204" pitchFamily="34" charset="0"/>
              <a:buChar char="•"/>
            </a:pPr>
            <a:r>
              <a:rPr lang="es-CO" dirty="0"/>
              <a:t>Enmarcar nuestras actuaciones en cuanto a gestión, oportunidad, celeridad y decisión de acuerdo  con lo establecido en la Ley.</a:t>
            </a:r>
          </a:p>
          <a:p>
            <a:pPr marL="285750" lvl="0" indent="-285750">
              <a:buFont typeface="Arial" panose="020B0604020202020204" pitchFamily="34" charset="0"/>
              <a:buChar char="•"/>
            </a:pPr>
            <a:r>
              <a:rPr lang="es-CO" dirty="0"/>
              <a:t>Continuar con la  atención oportuna a través de tecnologías de información y comunicaciones como chat, WhatsApp, correo electrónico,  redes sociales (Facebook, Instagram, ) Teléfono Verde.</a:t>
            </a:r>
            <a:endParaRPr kumimoji="0" lang="es-CO" sz="1800" b="0" i="0" u="none" strike="noStrike" kern="0" cap="none" spc="0" normalizeH="0" baseline="0" noProof="0" dirty="0">
              <a:ln>
                <a:noFill/>
              </a:ln>
              <a:solidFill>
                <a:schemeClr val="tx1"/>
              </a:solidFill>
              <a:effectLst/>
              <a:uLnTx/>
              <a:uFillTx/>
              <a:latin typeface="Athelas" panose="02000503000000020003"/>
            </a:endParaRPr>
          </a:p>
        </p:txBody>
      </p:sp>
      <p:sp>
        <p:nvSpPr>
          <p:cNvPr id="9" name="CuadroTexto 8"/>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292618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3190A3-769E-4246-8A5A-D8938ACA0001}"/>
              </a:ext>
            </a:extLst>
          </p:cNvPr>
          <p:cNvSpPr txBox="1"/>
          <p:nvPr/>
        </p:nvSpPr>
        <p:spPr>
          <a:xfrm>
            <a:off x="92468" y="6337588"/>
            <a:ext cx="1087178" cy="261610"/>
          </a:xfrm>
          <a:prstGeom prst="rect">
            <a:avLst/>
          </a:prstGeom>
          <a:noFill/>
        </p:spPr>
        <p:txBody>
          <a:bodyPr wrap="square" rtlCol="0">
            <a:spAutoFit/>
          </a:bodyPr>
          <a:lstStyle/>
          <a:p>
            <a:r>
              <a:rPr lang="es-CO" sz="1100">
                <a:solidFill>
                  <a:prstClr val="black">
                    <a:lumMod val="65000"/>
                    <a:lumOff val="35000"/>
                  </a:prstClr>
                </a:solidFill>
                <a:latin typeface="Arial" panose="020B0604020202020204" pitchFamily="34" charset="0"/>
                <a:cs typeface="Arial" panose="020B0604020202020204" pitchFamily="34" charset="0"/>
              </a:rPr>
              <a:t>PÚBLICA</a:t>
            </a:r>
          </a:p>
        </p:txBody>
      </p:sp>
      <p:grpSp>
        <p:nvGrpSpPr>
          <p:cNvPr id="5" name="Grupo 4">
            <a:extLst>
              <a:ext uri="{FF2B5EF4-FFF2-40B4-BE49-F238E27FC236}">
                <a16:creationId xmlns:a16="http://schemas.microsoft.com/office/drawing/2014/main" id="{E0FFEFB6-BD4E-4995-A1EA-52E0E1949668}"/>
              </a:ext>
            </a:extLst>
          </p:cNvPr>
          <p:cNvGrpSpPr/>
          <p:nvPr/>
        </p:nvGrpSpPr>
        <p:grpSpPr>
          <a:xfrm>
            <a:off x="1621550" y="1120764"/>
            <a:ext cx="8588234" cy="5073630"/>
            <a:chOff x="1829996" y="1652853"/>
            <a:chExt cx="8588234" cy="5073630"/>
          </a:xfrm>
        </p:grpSpPr>
        <p:grpSp>
          <p:nvGrpSpPr>
            <p:cNvPr id="6" name="Grupo 5">
              <a:extLst>
                <a:ext uri="{FF2B5EF4-FFF2-40B4-BE49-F238E27FC236}">
                  <a16:creationId xmlns:a16="http://schemas.microsoft.com/office/drawing/2014/main" id="{F3AB6431-2D67-49EB-A797-230C2EBBB25A}"/>
                </a:ext>
              </a:extLst>
            </p:cNvPr>
            <p:cNvGrpSpPr/>
            <p:nvPr/>
          </p:nvGrpSpPr>
          <p:grpSpPr>
            <a:xfrm>
              <a:off x="1873017" y="1711266"/>
              <a:ext cx="3234514" cy="583492"/>
              <a:chOff x="0" y="645746"/>
              <a:chExt cx="3234514" cy="583492"/>
            </a:xfrm>
          </p:grpSpPr>
          <p:sp>
            <p:nvSpPr>
              <p:cNvPr id="53" name="Rectángulo: esquinas redondeadas 52">
                <a:extLst>
                  <a:ext uri="{FF2B5EF4-FFF2-40B4-BE49-F238E27FC236}">
                    <a16:creationId xmlns:a16="http://schemas.microsoft.com/office/drawing/2014/main" id="{EBA89F98-0AE9-4D39-9D84-D53D45903728}"/>
                  </a:ext>
                </a:extLst>
              </p:cNvPr>
              <p:cNvSpPr/>
              <p:nvPr/>
            </p:nvSpPr>
            <p:spPr>
              <a:xfrm>
                <a:off x="0" y="645746"/>
                <a:ext cx="3234514" cy="583492"/>
              </a:xfrm>
              <a:prstGeom prst="roundRect">
                <a:avLst/>
              </a:prstGeom>
            </p:spPr>
            <p:style>
              <a:lnRef idx="2">
                <a:schemeClr val="lt1">
                  <a:hueOff val="0"/>
                  <a:satOff val="0"/>
                  <a:lumOff val="0"/>
                  <a:alphaOff val="0"/>
                </a:schemeClr>
              </a:lnRef>
              <a:fillRef idx="1">
                <a:schemeClr val="accent5">
                  <a:hueOff val="-1225557"/>
                  <a:satOff val="-1705"/>
                  <a:lumOff val="-654"/>
                  <a:alphaOff val="0"/>
                </a:schemeClr>
              </a:fillRef>
              <a:effectRef idx="0">
                <a:schemeClr val="accent5">
                  <a:hueOff val="-1225557"/>
                  <a:satOff val="-1705"/>
                  <a:lumOff val="-654"/>
                  <a:alphaOff val="0"/>
                </a:schemeClr>
              </a:effectRef>
              <a:fontRef idx="minor">
                <a:schemeClr val="lt1"/>
              </a:fontRef>
            </p:style>
          </p:sp>
          <p:sp>
            <p:nvSpPr>
              <p:cNvPr id="54" name="Rectángulo: esquinas redondeadas 4">
                <a:extLst>
                  <a:ext uri="{FF2B5EF4-FFF2-40B4-BE49-F238E27FC236}">
                    <a16:creationId xmlns:a16="http://schemas.microsoft.com/office/drawing/2014/main" id="{FDAC6208-D292-4B0F-8866-5EC15A1C2AA2}"/>
                  </a:ext>
                </a:extLst>
              </p:cNvPr>
              <p:cNvSpPr txBox="1"/>
              <p:nvPr/>
            </p:nvSpPr>
            <p:spPr>
              <a:xfrm>
                <a:off x="28484" y="674230"/>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a:ln>
                      <a:noFill/>
                    </a:ln>
                    <a:solidFill>
                      <a:prstClr val="white"/>
                    </a:solidFill>
                    <a:effectLst/>
                    <a:uLnTx/>
                    <a:uFillTx/>
                    <a:latin typeface="Calibri" panose="020F0502020204030204"/>
                    <a:ea typeface="+mn-ea"/>
                    <a:cs typeface="+mn-cs"/>
                  </a:rPr>
                  <a:t>Ley 1712 de 2014  </a:t>
                </a:r>
              </a:p>
            </p:txBody>
          </p:sp>
        </p:grpSp>
        <p:grpSp>
          <p:nvGrpSpPr>
            <p:cNvPr id="7" name="Grupo 6">
              <a:extLst>
                <a:ext uri="{FF2B5EF4-FFF2-40B4-BE49-F238E27FC236}">
                  <a16:creationId xmlns:a16="http://schemas.microsoft.com/office/drawing/2014/main" id="{2D1502AE-46F6-45EE-9385-8BD35148E359}"/>
                </a:ext>
              </a:extLst>
            </p:cNvPr>
            <p:cNvGrpSpPr/>
            <p:nvPr/>
          </p:nvGrpSpPr>
          <p:grpSpPr>
            <a:xfrm>
              <a:off x="1844533" y="2313860"/>
              <a:ext cx="3234514" cy="583492"/>
              <a:chOff x="0" y="1287588"/>
              <a:chExt cx="3234514" cy="583492"/>
            </a:xfrm>
          </p:grpSpPr>
          <p:sp>
            <p:nvSpPr>
              <p:cNvPr id="51" name="Rectángulo: esquinas redondeadas 50">
                <a:extLst>
                  <a:ext uri="{FF2B5EF4-FFF2-40B4-BE49-F238E27FC236}">
                    <a16:creationId xmlns:a16="http://schemas.microsoft.com/office/drawing/2014/main" id="{0546BE59-FA7E-4A36-AB1C-9562DD4124C2}"/>
                  </a:ext>
                </a:extLst>
              </p:cNvPr>
              <p:cNvSpPr/>
              <p:nvPr/>
            </p:nvSpPr>
            <p:spPr>
              <a:xfrm>
                <a:off x="0" y="1287588"/>
                <a:ext cx="3234514" cy="583492"/>
              </a:xfrm>
              <a:prstGeom prst="roundRect">
                <a:avLst/>
              </a:prstGeom>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sp>
          <p:sp>
            <p:nvSpPr>
              <p:cNvPr id="52" name="Rectángulo: esquinas redondeadas 4">
                <a:extLst>
                  <a:ext uri="{FF2B5EF4-FFF2-40B4-BE49-F238E27FC236}">
                    <a16:creationId xmlns:a16="http://schemas.microsoft.com/office/drawing/2014/main" id="{9945EDFE-B0E8-4C04-AB6E-A1C03989BD64}"/>
                  </a:ext>
                </a:extLst>
              </p:cNvPr>
              <p:cNvSpPr txBox="1"/>
              <p:nvPr/>
            </p:nvSpPr>
            <p:spPr>
              <a:xfrm>
                <a:off x="28484" y="1316072"/>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a:ln>
                      <a:noFill/>
                    </a:ln>
                    <a:solidFill>
                      <a:prstClr val="white"/>
                    </a:solidFill>
                    <a:effectLst/>
                    <a:uLnTx/>
                    <a:uFillTx/>
                    <a:latin typeface="Calibri" panose="020F0502020204030204"/>
                    <a:ea typeface="+mn-ea"/>
                    <a:cs typeface="+mn-cs"/>
                  </a:rPr>
                  <a:t>Ley 1755 de 2015</a:t>
                </a:r>
              </a:p>
            </p:txBody>
          </p:sp>
        </p:grpSp>
        <p:grpSp>
          <p:nvGrpSpPr>
            <p:cNvPr id="8" name="Grupo 7">
              <a:extLst>
                <a:ext uri="{FF2B5EF4-FFF2-40B4-BE49-F238E27FC236}">
                  <a16:creationId xmlns:a16="http://schemas.microsoft.com/office/drawing/2014/main" id="{0655C034-3B80-4F1D-8B5E-2C086941209F}"/>
                </a:ext>
              </a:extLst>
            </p:cNvPr>
            <p:cNvGrpSpPr/>
            <p:nvPr/>
          </p:nvGrpSpPr>
          <p:grpSpPr>
            <a:xfrm>
              <a:off x="1844533" y="2907426"/>
              <a:ext cx="3234514" cy="598648"/>
              <a:chOff x="0" y="1914275"/>
              <a:chExt cx="3234514" cy="598648"/>
            </a:xfrm>
          </p:grpSpPr>
          <p:sp>
            <p:nvSpPr>
              <p:cNvPr id="49" name="Rectángulo: esquinas redondeadas 48">
                <a:extLst>
                  <a:ext uri="{FF2B5EF4-FFF2-40B4-BE49-F238E27FC236}">
                    <a16:creationId xmlns:a16="http://schemas.microsoft.com/office/drawing/2014/main" id="{3E43864E-C767-4AF5-A3CC-E29EAFBB6678}"/>
                  </a:ext>
                </a:extLst>
              </p:cNvPr>
              <p:cNvSpPr/>
              <p:nvPr/>
            </p:nvSpPr>
            <p:spPr>
              <a:xfrm>
                <a:off x="0" y="1929431"/>
                <a:ext cx="3234514" cy="583492"/>
              </a:xfrm>
              <a:prstGeom prst="roundRect">
                <a:avLst/>
              </a:prstGeom>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sp>
          <p:sp>
            <p:nvSpPr>
              <p:cNvPr id="50" name="Rectángulo: esquinas redondeadas 4">
                <a:extLst>
                  <a:ext uri="{FF2B5EF4-FFF2-40B4-BE49-F238E27FC236}">
                    <a16:creationId xmlns:a16="http://schemas.microsoft.com/office/drawing/2014/main" id="{10EA283D-1C3B-4CEA-98FA-B915C5384535}"/>
                  </a:ext>
                </a:extLst>
              </p:cNvPr>
              <p:cNvSpPr txBox="1"/>
              <p:nvPr/>
            </p:nvSpPr>
            <p:spPr>
              <a:xfrm>
                <a:off x="39000" y="1914275"/>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6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Decreto 1081 de 2015</a:t>
                </a:r>
                <a:endParaRPr kumimoji="0" lang="es-CO"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upo 8">
              <a:extLst>
                <a:ext uri="{FF2B5EF4-FFF2-40B4-BE49-F238E27FC236}">
                  <a16:creationId xmlns:a16="http://schemas.microsoft.com/office/drawing/2014/main" id="{CD9E2D78-7719-452F-93FC-A48EC86AAD6D}"/>
                </a:ext>
              </a:extLst>
            </p:cNvPr>
            <p:cNvGrpSpPr/>
            <p:nvPr/>
          </p:nvGrpSpPr>
          <p:grpSpPr>
            <a:xfrm>
              <a:off x="1833571" y="3550789"/>
              <a:ext cx="3234514" cy="583492"/>
              <a:chOff x="0" y="3854957"/>
              <a:chExt cx="3234514" cy="583492"/>
            </a:xfrm>
          </p:grpSpPr>
          <p:sp>
            <p:nvSpPr>
              <p:cNvPr id="47" name="Rectángulo: esquinas redondeadas 46">
                <a:extLst>
                  <a:ext uri="{FF2B5EF4-FFF2-40B4-BE49-F238E27FC236}">
                    <a16:creationId xmlns:a16="http://schemas.microsoft.com/office/drawing/2014/main" id="{6B72507D-55A8-446C-88A7-41326F1C7C52}"/>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48" name="Rectángulo: esquinas redondeadas 4">
                <a:extLst>
                  <a:ext uri="{FF2B5EF4-FFF2-40B4-BE49-F238E27FC236}">
                    <a16:creationId xmlns:a16="http://schemas.microsoft.com/office/drawing/2014/main" id="{4FCE2F13-5223-44FF-A71A-9F9E40D4FB71}"/>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Documento CONPES 167 de 2013 </a:t>
                </a:r>
                <a:endParaRPr kumimoji="0" lang="es-MX" altLang="es-MX"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upo 9">
              <a:extLst>
                <a:ext uri="{FF2B5EF4-FFF2-40B4-BE49-F238E27FC236}">
                  <a16:creationId xmlns:a16="http://schemas.microsoft.com/office/drawing/2014/main" id="{10693678-F663-46EF-948E-2A560951FE11}"/>
                </a:ext>
              </a:extLst>
            </p:cNvPr>
            <p:cNvGrpSpPr/>
            <p:nvPr/>
          </p:nvGrpSpPr>
          <p:grpSpPr>
            <a:xfrm>
              <a:off x="5169105" y="1652853"/>
              <a:ext cx="5160840" cy="583492"/>
              <a:chOff x="3234514" y="645746"/>
              <a:chExt cx="4851771" cy="583492"/>
            </a:xfrm>
          </p:grpSpPr>
          <p:sp>
            <p:nvSpPr>
              <p:cNvPr id="45" name="Flecha: a la derecha 44">
                <a:extLst>
                  <a:ext uri="{FF2B5EF4-FFF2-40B4-BE49-F238E27FC236}">
                    <a16:creationId xmlns:a16="http://schemas.microsoft.com/office/drawing/2014/main" id="{693A0058-B211-476F-A2CA-D85547A5E46A}"/>
                  </a:ext>
                </a:extLst>
              </p:cNvPr>
              <p:cNvSpPr/>
              <p:nvPr/>
            </p:nvSpPr>
            <p:spPr>
              <a:xfrm>
                <a:off x="3234514" y="645746"/>
                <a:ext cx="4851771" cy="583492"/>
              </a:xfrm>
              <a:prstGeom prst="rightArrow">
                <a:avLst>
                  <a:gd name="adj1" fmla="val 75000"/>
                  <a:gd name="adj2" fmla="val 50000"/>
                </a:avLst>
              </a:prstGeom>
            </p:spPr>
            <p:style>
              <a:lnRef idx="2">
                <a:schemeClr val="accent5">
                  <a:tint val="40000"/>
                  <a:alpha val="90000"/>
                  <a:hueOff val="-1231959"/>
                  <a:satOff val="-2136"/>
                  <a:lumOff val="-215"/>
                  <a:alphaOff val="0"/>
                </a:schemeClr>
              </a:lnRef>
              <a:fillRef idx="1">
                <a:schemeClr val="accent5">
                  <a:tint val="40000"/>
                  <a:alpha val="90000"/>
                  <a:hueOff val="-1231959"/>
                  <a:satOff val="-2136"/>
                  <a:lumOff val="-215"/>
                  <a:alphaOff val="0"/>
                </a:schemeClr>
              </a:fillRef>
              <a:effectRef idx="0">
                <a:schemeClr val="accent5">
                  <a:tint val="40000"/>
                  <a:alpha val="90000"/>
                  <a:hueOff val="-1231959"/>
                  <a:satOff val="-2136"/>
                  <a:lumOff val="-215"/>
                  <a:alphaOff val="0"/>
                </a:schemeClr>
              </a:effectRef>
              <a:fontRef idx="minor">
                <a:schemeClr val="dk1">
                  <a:hueOff val="0"/>
                  <a:satOff val="0"/>
                  <a:lumOff val="0"/>
                  <a:alphaOff val="0"/>
                </a:schemeClr>
              </a:fontRef>
            </p:style>
          </p:sp>
          <p:sp>
            <p:nvSpPr>
              <p:cNvPr id="46" name="Flecha: a la derecha 4">
                <a:extLst>
                  <a:ext uri="{FF2B5EF4-FFF2-40B4-BE49-F238E27FC236}">
                    <a16:creationId xmlns:a16="http://schemas.microsoft.com/office/drawing/2014/main" id="{C046DB08-48B9-4925-BCC5-0415C163D0B8}"/>
                  </a:ext>
                </a:extLst>
              </p:cNvPr>
              <p:cNvSpPr txBox="1"/>
              <p:nvPr/>
            </p:nvSpPr>
            <p:spPr>
              <a:xfrm>
                <a:off x="3234514" y="718683"/>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Ley de Transparencia y Acceso a la Información Pública</a:t>
                </a:r>
              </a:p>
            </p:txBody>
          </p:sp>
        </p:grpSp>
        <p:grpSp>
          <p:nvGrpSpPr>
            <p:cNvPr id="11" name="Grupo 10">
              <a:extLst>
                <a:ext uri="{FF2B5EF4-FFF2-40B4-BE49-F238E27FC236}">
                  <a16:creationId xmlns:a16="http://schemas.microsoft.com/office/drawing/2014/main" id="{4D518BA4-A65A-4385-854D-B6791ADF3F8D}"/>
                </a:ext>
              </a:extLst>
            </p:cNvPr>
            <p:cNvGrpSpPr/>
            <p:nvPr/>
          </p:nvGrpSpPr>
          <p:grpSpPr>
            <a:xfrm>
              <a:off x="5170590" y="2257879"/>
              <a:ext cx="5160840" cy="583492"/>
              <a:chOff x="3234514" y="1287588"/>
              <a:chExt cx="4851771" cy="583492"/>
            </a:xfrm>
          </p:grpSpPr>
          <p:sp>
            <p:nvSpPr>
              <p:cNvPr id="43" name="Flecha: a la derecha 42">
                <a:extLst>
                  <a:ext uri="{FF2B5EF4-FFF2-40B4-BE49-F238E27FC236}">
                    <a16:creationId xmlns:a16="http://schemas.microsoft.com/office/drawing/2014/main" id="{94745676-E142-4B56-A74D-0E400E105031}"/>
                  </a:ext>
                </a:extLst>
              </p:cNvPr>
              <p:cNvSpPr/>
              <p:nvPr/>
            </p:nvSpPr>
            <p:spPr>
              <a:xfrm>
                <a:off x="3234514" y="1287588"/>
                <a:ext cx="4851771" cy="583492"/>
              </a:xfrm>
              <a:prstGeom prst="rightArrow">
                <a:avLst>
                  <a:gd name="adj1" fmla="val 75000"/>
                  <a:gd name="adj2" fmla="val 50000"/>
                </a:avLst>
              </a:prstGeom>
            </p:spPr>
            <p:style>
              <a:lnRef idx="2">
                <a:schemeClr val="accent5">
                  <a:tint val="40000"/>
                  <a:alpha val="90000"/>
                  <a:hueOff val="-2463918"/>
                  <a:satOff val="-4272"/>
                  <a:lumOff val="-430"/>
                  <a:alphaOff val="0"/>
                </a:schemeClr>
              </a:lnRef>
              <a:fillRef idx="1">
                <a:schemeClr val="accent5">
                  <a:tint val="40000"/>
                  <a:alpha val="90000"/>
                  <a:hueOff val="-2463918"/>
                  <a:satOff val="-4272"/>
                  <a:lumOff val="-430"/>
                  <a:alphaOff val="0"/>
                </a:schemeClr>
              </a:fillRef>
              <a:effectRef idx="0">
                <a:schemeClr val="accent5">
                  <a:tint val="40000"/>
                  <a:alpha val="90000"/>
                  <a:hueOff val="-2463918"/>
                  <a:satOff val="-4272"/>
                  <a:lumOff val="-430"/>
                  <a:alphaOff val="0"/>
                </a:schemeClr>
              </a:effectRef>
              <a:fontRef idx="minor">
                <a:schemeClr val="dk1">
                  <a:hueOff val="0"/>
                  <a:satOff val="0"/>
                  <a:lumOff val="0"/>
                  <a:alphaOff val="0"/>
                </a:schemeClr>
              </a:fontRef>
            </p:style>
          </p:sp>
          <p:sp>
            <p:nvSpPr>
              <p:cNvPr id="44" name="Flecha: a la derecha 4">
                <a:extLst>
                  <a:ext uri="{FF2B5EF4-FFF2-40B4-BE49-F238E27FC236}">
                    <a16:creationId xmlns:a16="http://schemas.microsoft.com/office/drawing/2014/main" id="{BEE111A1-6A6F-463C-AA75-81AC8FE453E5}"/>
                  </a:ext>
                </a:extLst>
              </p:cNvPr>
              <p:cNvSpPr txBox="1"/>
              <p:nvPr/>
            </p:nvSpPr>
            <p:spPr>
              <a:xfrm>
                <a:off x="3234514" y="1360525"/>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Ley que regula Derecho fundamental de petición</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Ley de Promoción y protección al D. a la Participación ciudadana</a:t>
                </a:r>
              </a:p>
            </p:txBody>
          </p:sp>
        </p:grpSp>
        <p:grpSp>
          <p:nvGrpSpPr>
            <p:cNvPr id="12" name="Grupo 11">
              <a:extLst>
                <a:ext uri="{FF2B5EF4-FFF2-40B4-BE49-F238E27FC236}">
                  <a16:creationId xmlns:a16="http://schemas.microsoft.com/office/drawing/2014/main" id="{8B840118-2A35-416C-B934-13856D3D46F9}"/>
                </a:ext>
              </a:extLst>
            </p:cNvPr>
            <p:cNvGrpSpPr/>
            <p:nvPr/>
          </p:nvGrpSpPr>
          <p:grpSpPr>
            <a:xfrm>
              <a:off x="5169105" y="2890992"/>
              <a:ext cx="5160840" cy="583491"/>
              <a:chOff x="3234514" y="1929431"/>
              <a:chExt cx="4851771" cy="583492"/>
            </a:xfrm>
          </p:grpSpPr>
          <p:sp>
            <p:nvSpPr>
              <p:cNvPr id="41" name="Flecha: a la derecha 40">
                <a:extLst>
                  <a:ext uri="{FF2B5EF4-FFF2-40B4-BE49-F238E27FC236}">
                    <a16:creationId xmlns:a16="http://schemas.microsoft.com/office/drawing/2014/main" id="{878B54D6-A231-4579-BC50-9CF6B30A5425}"/>
                  </a:ext>
                </a:extLst>
              </p:cNvPr>
              <p:cNvSpPr/>
              <p:nvPr/>
            </p:nvSpPr>
            <p:spPr>
              <a:xfrm>
                <a:off x="3234514" y="1929431"/>
                <a:ext cx="4851771" cy="583492"/>
              </a:xfrm>
              <a:prstGeom prst="rightArrow">
                <a:avLst>
                  <a:gd name="adj1" fmla="val 75000"/>
                  <a:gd name="adj2" fmla="val 50000"/>
                </a:avLst>
              </a:prstGeom>
            </p:spPr>
            <p:style>
              <a:lnRef idx="2">
                <a:schemeClr val="accent5">
                  <a:tint val="40000"/>
                  <a:alpha val="90000"/>
                  <a:hueOff val="-3695877"/>
                  <a:satOff val="-6408"/>
                  <a:lumOff val="-644"/>
                  <a:alphaOff val="0"/>
                </a:schemeClr>
              </a:lnRef>
              <a:fillRef idx="1">
                <a:schemeClr val="accent5">
                  <a:tint val="40000"/>
                  <a:alpha val="90000"/>
                  <a:hueOff val="-3695877"/>
                  <a:satOff val="-6408"/>
                  <a:lumOff val="-644"/>
                  <a:alphaOff val="0"/>
                </a:schemeClr>
              </a:fillRef>
              <a:effectRef idx="0">
                <a:schemeClr val="accent5">
                  <a:tint val="40000"/>
                  <a:alpha val="90000"/>
                  <a:hueOff val="-3695877"/>
                  <a:satOff val="-6408"/>
                  <a:lumOff val="-644"/>
                  <a:alphaOff val="0"/>
                </a:schemeClr>
              </a:effectRef>
              <a:fontRef idx="minor">
                <a:schemeClr val="dk1">
                  <a:hueOff val="0"/>
                  <a:satOff val="0"/>
                  <a:lumOff val="0"/>
                  <a:alphaOff val="0"/>
                </a:schemeClr>
              </a:fontRef>
            </p:style>
          </p:sp>
          <p:sp>
            <p:nvSpPr>
              <p:cNvPr id="42" name="Flecha: a la derecha 4">
                <a:extLst>
                  <a:ext uri="{FF2B5EF4-FFF2-40B4-BE49-F238E27FC236}">
                    <a16:creationId xmlns:a16="http://schemas.microsoft.com/office/drawing/2014/main" id="{40F5A37C-B71C-48E9-B7AC-508B54275481}"/>
                  </a:ext>
                </a:extLst>
              </p:cNvPr>
              <p:cNvSpPr txBox="1"/>
              <p:nvPr/>
            </p:nvSpPr>
            <p:spPr>
              <a:xfrm>
                <a:off x="3260942" y="2002368"/>
                <a:ext cx="4685920" cy="29480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350" tIns="6350" rIns="6350" bIns="6350" numCol="1" spcCol="1270" anchor="t" anchorCtr="0">
                <a:noAutofit/>
              </a:bodyPr>
              <a:lstStyle/>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Metodología y Estándares, que deben cumplir las entidades publicas:</a:t>
                </a:r>
                <a:endParaRPr kumimoji="0" lang="es-CO" sz="1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a:p>
                <a:pPr marL="57150" marR="0" lvl="1" indent="-57150" algn="l" defTabSz="444500" rtl="0" eaLnBrk="1" fontAlgn="auto" latinLnBrk="0" hangingPunct="1">
                  <a:lnSpc>
                    <a:spcPct val="90000"/>
                  </a:lnSpc>
                  <a:spcBef>
                    <a:spcPct val="0"/>
                  </a:spcBef>
                  <a:spcAft>
                    <a:spcPct val="15000"/>
                  </a:spcAft>
                  <a:buClrTx/>
                  <a:buSzTx/>
                  <a:buFontTx/>
                  <a:buChar char="•"/>
                  <a:tabLst/>
                  <a:defRPr/>
                </a:pPr>
                <a:r>
                  <a:rPr kumimoji="0" lang="es-MX" altLang="es-MX" sz="11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«Estrategias para la Construcción del Plan Anticorrupción y de Atención al Ciudadano V2 2015»</a:t>
                </a:r>
                <a:endParaRPr kumimoji="0" lang="es-MX" altLang="es-MX" sz="1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3" name="Grupo 12">
              <a:extLst>
                <a:ext uri="{FF2B5EF4-FFF2-40B4-BE49-F238E27FC236}">
                  <a16:creationId xmlns:a16="http://schemas.microsoft.com/office/drawing/2014/main" id="{DC27286C-4ED8-4232-AC87-40A474D864F5}"/>
                </a:ext>
              </a:extLst>
            </p:cNvPr>
            <p:cNvGrpSpPr/>
            <p:nvPr/>
          </p:nvGrpSpPr>
          <p:grpSpPr>
            <a:xfrm>
              <a:off x="5156609" y="3506074"/>
              <a:ext cx="5160841" cy="583492"/>
              <a:chOff x="3234514" y="3854957"/>
              <a:chExt cx="4851771" cy="583492"/>
            </a:xfrm>
          </p:grpSpPr>
          <p:sp>
            <p:nvSpPr>
              <p:cNvPr id="39" name="Flecha: a la derecha 38">
                <a:extLst>
                  <a:ext uri="{FF2B5EF4-FFF2-40B4-BE49-F238E27FC236}">
                    <a16:creationId xmlns:a16="http://schemas.microsoft.com/office/drawing/2014/main" id="{56DE674B-F219-4EF5-A038-C81C754536EE}"/>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40" name="Flecha: a la derecha 4">
                <a:extLst>
                  <a:ext uri="{FF2B5EF4-FFF2-40B4-BE49-F238E27FC236}">
                    <a16:creationId xmlns:a16="http://schemas.microsoft.com/office/drawing/2014/main" id="{A51FBE72-F4D6-4E6D-8B53-7C1C79A83504}"/>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“Estrategia Nacional de la Política Pública Integral Anticorrupción</a:t>
                </a:r>
                <a:r>
                  <a:rPr kumimoji="0" lang="es-CO"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4" name="Grupo 13">
              <a:extLst>
                <a:ext uri="{FF2B5EF4-FFF2-40B4-BE49-F238E27FC236}">
                  <a16:creationId xmlns:a16="http://schemas.microsoft.com/office/drawing/2014/main" id="{C8F3308F-E612-4A83-80DF-34B67BCDD163}"/>
                </a:ext>
              </a:extLst>
            </p:cNvPr>
            <p:cNvGrpSpPr/>
            <p:nvPr/>
          </p:nvGrpSpPr>
          <p:grpSpPr>
            <a:xfrm>
              <a:off x="1829996" y="4176519"/>
              <a:ext cx="3234514" cy="583492"/>
              <a:chOff x="0" y="3854957"/>
              <a:chExt cx="3234514" cy="583492"/>
            </a:xfrm>
          </p:grpSpPr>
          <p:sp>
            <p:nvSpPr>
              <p:cNvPr id="37" name="Rectángulo: esquinas redondeadas 36">
                <a:extLst>
                  <a:ext uri="{FF2B5EF4-FFF2-40B4-BE49-F238E27FC236}">
                    <a16:creationId xmlns:a16="http://schemas.microsoft.com/office/drawing/2014/main" id="{96896C4F-A1AC-4159-865A-6ACA2BE729D6}"/>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38" name="Rectángulo: esquinas redondeadas 4">
                <a:extLst>
                  <a:ext uri="{FF2B5EF4-FFF2-40B4-BE49-F238E27FC236}">
                    <a16:creationId xmlns:a16="http://schemas.microsoft.com/office/drawing/2014/main" id="{C45A5B52-4CFE-41F2-A7C8-A0F822163ACF}"/>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183 de 2015 </a:t>
                </a:r>
                <a:endParaRPr kumimoji="0" lang="es-MX" altLang="es-MX"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Grupo 14">
              <a:extLst>
                <a:ext uri="{FF2B5EF4-FFF2-40B4-BE49-F238E27FC236}">
                  <a16:creationId xmlns:a16="http://schemas.microsoft.com/office/drawing/2014/main" id="{4EFD5D2C-15E1-4C9E-A331-B91C5C10B301}"/>
                </a:ext>
              </a:extLst>
            </p:cNvPr>
            <p:cNvGrpSpPr/>
            <p:nvPr/>
          </p:nvGrpSpPr>
          <p:grpSpPr>
            <a:xfrm>
              <a:off x="5169105" y="4105797"/>
              <a:ext cx="5192899" cy="749528"/>
              <a:chOff x="3234514" y="3854957"/>
              <a:chExt cx="4851771" cy="583492"/>
            </a:xfrm>
          </p:grpSpPr>
          <p:sp>
            <p:nvSpPr>
              <p:cNvPr id="35" name="Flecha: a la derecha 34">
                <a:extLst>
                  <a:ext uri="{FF2B5EF4-FFF2-40B4-BE49-F238E27FC236}">
                    <a16:creationId xmlns:a16="http://schemas.microsoft.com/office/drawing/2014/main" id="{2B4FB1B8-BF7D-40CD-9D97-E3D5AEB93B8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6" name="Flecha: a la derecha 4">
                <a:extLst>
                  <a:ext uri="{FF2B5EF4-FFF2-40B4-BE49-F238E27FC236}">
                    <a16:creationId xmlns:a16="http://schemas.microsoft.com/office/drawing/2014/main" id="{C7C7C58F-13BF-437E-8867-EC6D4C142D1C}"/>
                  </a:ext>
                </a:extLst>
              </p:cNvPr>
              <p:cNvSpPr txBox="1"/>
              <p:nvPr/>
            </p:nvSpPr>
            <p:spPr>
              <a:xfrm>
                <a:off x="3234514" y="3927894"/>
                <a:ext cx="4632962" cy="4376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Único de la Función Pública, en el Art. 2.2.22.1 y siguientes, estableció que el Plan Anticorrupción y de Atención al Ciudadano hace parte del Modelo Integrado de Planeación y Gestión del Decreto 2482 de 2012. </a:t>
                </a:r>
              </a:p>
              <a:p>
                <a:pPr marL="114300" marR="0" lvl="1" indent="-114300" algn="l" defTabSz="533400" rtl="0" eaLnBrk="1" fontAlgn="auto" latinLnBrk="0" hangingPunct="1">
                  <a:lnSpc>
                    <a:spcPct val="90000"/>
                  </a:lnSpc>
                  <a:spcBef>
                    <a:spcPct val="0"/>
                  </a:spcBef>
                  <a:spcAft>
                    <a:spcPct val="15000"/>
                  </a:spcAft>
                  <a:buClrTx/>
                  <a:buSzTx/>
                  <a:buFontTx/>
                  <a:buChar char="•"/>
                  <a:tabLst/>
                  <a:defRPr/>
                </a:pPr>
                <a:endParaRPr kumimoji="0" lang="es-MX" altLang="es-MX"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6" name="Grupo 15">
              <a:extLst>
                <a:ext uri="{FF2B5EF4-FFF2-40B4-BE49-F238E27FC236}">
                  <a16:creationId xmlns:a16="http://schemas.microsoft.com/office/drawing/2014/main" id="{248FB0D6-EC93-4CB4-8E9A-C83F0A51FEE3}"/>
                </a:ext>
              </a:extLst>
            </p:cNvPr>
            <p:cNvGrpSpPr/>
            <p:nvPr/>
          </p:nvGrpSpPr>
          <p:grpSpPr>
            <a:xfrm>
              <a:off x="1844533" y="5429778"/>
              <a:ext cx="3234514" cy="583492"/>
              <a:chOff x="0" y="3213115"/>
              <a:chExt cx="3234514" cy="583492"/>
            </a:xfrm>
          </p:grpSpPr>
          <p:sp>
            <p:nvSpPr>
              <p:cNvPr id="33" name="Rectángulo: esquinas redondeadas 32">
                <a:extLst>
                  <a:ext uri="{FF2B5EF4-FFF2-40B4-BE49-F238E27FC236}">
                    <a16:creationId xmlns:a16="http://schemas.microsoft.com/office/drawing/2014/main" id="{B2BA6346-B0F0-49F3-863D-6A24580621AB}"/>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4" name="Rectángulo: esquinas redondeadas 4">
                <a:extLst>
                  <a:ext uri="{FF2B5EF4-FFF2-40B4-BE49-F238E27FC236}">
                    <a16:creationId xmlns:a16="http://schemas.microsoft.com/office/drawing/2014/main" id="{7F62FE1F-9829-49C9-804A-16A179E298E1}"/>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s-CO" sz="1200" b="1"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Bases del Plan Nacional de Desarrollo (2018–2022 “Pacto por Colombia pacto por la equidad”)</a:t>
                </a:r>
                <a:endParaRPr kumimoji="0" lang="es-MX" altLang="es-MX"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upo 16">
              <a:extLst>
                <a:ext uri="{FF2B5EF4-FFF2-40B4-BE49-F238E27FC236}">
                  <a16:creationId xmlns:a16="http://schemas.microsoft.com/office/drawing/2014/main" id="{624B19BF-92AC-419A-945F-C3C7F45A528B}"/>
                </a:ext>
              </a:extLst>
            </p:cNvPr>
            <p:cNvGrpSpPr/>
            <p:nvPr/>
          </p:nvGrpSpPr>
          <p:grpSpPr>
            <a:xfrm>
              <a:off x="5176115" y="5426784"/>
              <a:ext cx="5221013" cy="749520"/>
              <a:chOff x="3234514" y="3854957"/>
              <a:chExt cx="4851771" cy="583492"/>
            </a:xfrm>
          </p:grpSpPr>
          <p:sp>
            <p:nvSpPr>
              <p:cNvPr id="31" name="Flecha: a la derecha 30">
                <a:extLst>
                  <a:ext uri="{FF2B5EF4-FFF2-40B4-BE49-F238E27FC236}">
                    <a16:creationId xmlns:a16="http://schemas.microsoft.com/office/drawing/2014/main" id="{027BF638-357F-4E44-B227-1217FC47AB42}"/>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32" name="Flecha: a la derecha 4">
                <a:extLst>
                  <a:ext uri="{FF2B5EF4-FFF2-40B4-BE49-F238E27FC236}">
                    <a16:creationId xmlns:a16="http://schemas.microsoft.com/office/drawing/2014/main" id="{7D6998D4-5137-499A-8338-60C6CDC0AE49}"/>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Se articula con el pacto por la legalidad que señala, una </a:t>
                </a:r>
                <a:r>
                  <a:rPr kumimoji="0" lang="es-CO" sz="12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“justicia transparente y seguridad efectiva para que todos vivamos con libertad y en democracia” </a:t>
                </a:r>
                <a:r>
                  <a:rPr kumimoji="0" lang="es-CO"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8" name="Grupo 17">
              <a:extLst>
                <a:ext uri="{FF2B5EF4-FFF2-40B4-BE49-F238E27FC236}">
                  <a16:creationId xmlns:a16="http://schemas.microsoft.com/office/drawing/2014/main" id="{59875287-1CFE-40D6-AEBF-7BF0C3B0F788}"/>
                </a:ext>
              </a:extLst>
            </p:cNvPr>
            <p:cNvGrpSpPr/>
            <p:nvPr/>
          </p:nvGrpSpPr>
          <p:grpSpPr>
            <a:xfrm>
              <a:off x="1831484" y="6097706"/>
              <a:ext cx="3234514" cy="583492"/>
              <a:chOff x="0" y="3213115"/>
              <a:chExt cx="3234514" cy="583492"/>
            </a:xfrm>
          </p:grpSpPr>
          <p:sp>
            <p:nvSpPr>
              <p:cNvPr id="29" name="Rectángulo: esquinas redondeadas 28">
                <a:extLst>
                  <a:ext uri="{FF2B5EF4-FFF2-40B4-BE49-F238E27FC236}">
                    <a16:creationId xmlns:a16="http://schemas.microsoft.com/office/drawing/2014/main" id="{2C1C1911-2F0D-479D-A315-D1F0B051BC01}"/>
                  </a:ext>
                </a:extLst>
              </p:cNvPr>
              <p:cNvSpPr/>
              <p:nvPr/>
            </p:nvSpPr>
            <p:spPr>
              <a:xfrm>
                <a:off x="0" y="3213115"/>
                <a:ext cx="3234514" cy="583492"/>
              </a:xfrm>
              <a:prstGeom prst="roundRect">
                <a:avLst/>
              </a:prstGeom>
            </p:spPr>
            <p:style>
              <a:lnRef idx="2">
                <a:schemeClr val="lt1">
                  <a:hueOff val="0"/>
                  <a:satOff val="0"/>
                  <a:lumOff val="0"/>
                  <a:alphaOff val="0"/>
                </a:schemeClr>
              </a:lnRef>
              <a:fillRef idx="1">
                <a:schemeClr val="accent5">
                  <a:hueOff val="-6127787"/>
                  <a:satOff val="-8523"/>
                  <a:lumOff val="-3268"/>
                  <a:alphaOff val="0"/>
                </a:schemeClr>
              </a:fillRef>
              <a:effectRef idx="0">
                <a:schemeClr val="accent5">
                  <a:hueOff val="-6127787"/>
                  <a:satOff val="-8523"/>
                  <a:lumOff val="-3268"/>
                  <a:alphaOff val="0"/>
                </a:schemeClr>
              </a:effectRef>
              <a:fontRef idx="minor">
                <a:schemeClr val="lt1"/>
              </a:fontRef>
            </p:style>
          </p:sp>
          <p:sp>
            <p:nvSpPr>
              <p:cNvPr id="30" name="Rectángulo: esquinas redondeadas 4">
                <a:extLst>
                  <a:ext uri="{FF2B5EF4-FFF2-40B4-BE49-F238E27FC236}">
                    <a16:creationId xmlns:a16="http://schemas.microsoft.com/office/drawing/2014/main" id="{E908AD45-C9C3-4185-B3FC-CEA208C0E7E2}"/>
                  </a:ext>
                </a:extLst>
              </p:cNvPr>
              <p:cNvSpPr txBox="1"/>
              <p:nvPr/>
            </p:nvSpPr>
            <p:spPr>
              <a:xfrm>
                <a:off x="28484" y="3241599"/>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22860" rIns="45720" bIns="2286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lang="es-CO" altLang="es-MX" sz="1600" b="1">
                    <a:solidFill>
                      <a:prstClr val="white"/>
                    </a:solidFill>
                    <a:latin typeface="Calibri" panose="020F0502020204030204"/>
                    <a:cs typeface="Times New Roman" panose="02020603050405020304" pitchFamily="18" charset="0"/>
                  </a:rPr>
                  <a:t>Ley 1952 de 2019</a:t>
                </a:r>
                <a:endParaRPr kumimoji="0" lang="es-MX" altLang="es-MX"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upo 18">
              <a:extLst>
                <a:ext uri="{FF2B5EF4-FFF2-40B4-BE49-F238E27FC236}">
                  <a16:creationId xmlns:a16="http://schemas.microsoft.com/office/drawing/2014/main" id="{912E737A-AE3E-4DB6-B6C0-0BB15EA82728}"/>
                </a:ext>
              </a:extLst>
            </p:cNvPr>
            <p:cNvGrpSpPr/>
            <p:nvPr/>
          </p:nvGrpSpPr>
          <p:grpSpPr>
            <a:xfrm>
              <a:off x="5156609" y="6097706"/>
              <a:ext cx="5160840" cy="628777"/>
              <a:chOff x="3234514" y="3854957"/>
              <a:chExt cx="4851771" cy="583492"/>
            </a:xfrm>
          </p:grpSpPr>
          <p:sp>
            <p:nvSpPr>
              <p:cNvPr id="27" name="Flecha: a la derecha 26">
                <a:extLst>
                  <a:ext uri="{FF2B5EF4-FFF2-40B4-BE49-F238E27FC236}">
                    <a16:creationId xmlns:a16="http://schemas.microsoft.com/office/drawing/2014/main" id="{F1AAA2EA-243C-41DA-9819-87E4ED140558}"/>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8" name="Flecha: a la derecha 4">
                <a:extLst>
                  <a:ext uri="{FF2B5EF4-FFF2-40B4-BE49-F238E27FC236}">
                    <a16:creationId xmlns:a16="http://schemas.microsoft.com/office/drawing/2014/main" id="{C8ECEFCB-EBE5-4879-A0BE-93CECB593652}"/>
                  </a:ext>
                </a:extLst>
              </p:cNvPr>
              <p:cNvSpPr txBox="1"/>
              <p:nvPr/>
            </p:nvSpPr>
            <p:spPr>
              <a:xfrm>
                <a:off x="3234514" y="3927894"/>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Por la cual se expide el nuevo Código General Disciplinario </a:t>
                </a:r>
                <a:r>
                  <a:rPr kumimoji="0" lang="es-CO" sz="1400" b="0" i="1"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r>
                  <a:rPr kumimoji="0" lang="es-CO"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Calibri" panose="020F0502020204030204" pitchFamily="34" charset="0"/>
                    <a:cs typeface="Times New Roman" panose="02020603050405020304" pitchFamily="18" charset="0"/>
                  </a:rPr>
                  <a:t> </a:t>
                </a:r>
                <a:endParaRPr kumimoji="0" lang="es-MX" altLang="es-MX" sz="1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0" name="Grupo 19">
              <a:extLst>
                <a:ext uri="{FF2B5EF4-FFF2-40B4-BE49-F238E27FC236}">
                  <a16:creationId xmlns:a16="http://schemas.microsoft.com/office/drawing/2014/main" id="{C3207BF5-792E-43F2-8DBB-257F9BCEA688}"/>
                </a:ext>
              </a:extLst>
            </p:cNvPr>
            <p:cNvGrpSpPr/>
            <p:nvPr/>
          </p:nvGrpSpPr>
          <p:grpSpPr>
            <a:xfrm>
              <a:off x="1833571" y="4785909"/>
              <a:ext cx="3234514" cy="583492"/>
              <a:chOff x="0" y="3854957"/>
              <a:chExt cx="3234514" cy="583492"/>
            </a:xfrm>
          </p:grpSpPr>
          <p:sp>
            <p:nvSpPr>
              <p:cNvPr id="25" name="Rectángulo: esquinas redondeadas 24">
                <a:extLst>
                  <a:ext uri="{FF2B5EF4-FFF2-40B4-BE49-F238E27FC236}">
                    <a16:creationId xmlns:a16="http://schemas.microsoft.com/office/drawing/2014/main" id="{62EB4C5C-6773-4B6B-B7C3-DD747B45E2DC}"/>
                  </a:ext>
                </a:extLst>
              </p:cNvPr>
              <p:cNvSpPr/>
              <p:nvPr/>
            </p:nvSpPr>
            <p:spPr>
              <a:xfrm>
                <a:off x="0" y="3854957"/>
                <a:ext cx="3234514" cy="583492"/>
              </a:xfrm>
              <a:prstGeom prst="roundRect">
                <a:avLst/>
              </a:prstGeom>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26" name="Rectángulo: esquinas redondeadas 4">
                <a:extLst>
                  <a:ext uri="{FF2B5EF4-FFF2-40B4-BE49-F238E27FC236}">
                    <a16:creationId xmlns:a16="http://schemas.microsoft.com/office/drawing/2014/main" id="{5A9D966F-EA75-4A76-B786-07F0A5CCD9CC}"/>
                  </a:ext>
                </a:extLst>
              </p:cNvPr>
              <p:cNvSpPr txBox="1"/>
              <p:nvPr/>
            </p:nvSpPr>
            <p:spPr>
              <a:xfrm>
                <a:off x="28484" y="3883441"/>
                <a:ext cx="3177546" cy="5265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30480" rIns="60960" bIns="3048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Decreto 1499 de 2017 </a:t>
                </a:r>
                <a:endParaRPr kumimoji="0" lang="es-MX" altLang="es-MX"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1" name="Grupo 20">
              <a:extLst>
                <a:ext uri="{FF2B5EF4-FFF2-40B4-BE49-F238E27FC236}">
                  <a16:creationId xmlns:a16="http://schemas.microsoft.com/office/drawing/2014/main" id="{BF00D49D-BDFE-427F-9161-BE46398EB777}"/>
                </a:ext>
              </a:extLst>
            </p:cNvPr>
            <p:cNvGrpSpPr/>
            <p:nvPr/>
          </p:nvGrpSpPr>
          <p:grpSpPr>
            <a:xfrm>
              <a:off x="5197217" y="4731527"/>
              <a:ext cx="5221013" cy="749520"/>
              <a:chOff x="3234514" y="3854957"/>
              <a:chExt cx="4851771" cy="583492"/>
            </a:xfrm>
          </p:grpSpPr>
          <p:sp>
            <p:nvSpPr>
              <p:cNvPr id="23" name="Flecha: a la derecha 22">
                <a:extLst>
                  <a:ext uri="{FF2B5EF4-FFF2-40B4-BE49-F238E27FC236}">
                    <a16:creationId xmlns:a16="http://schemas.microsoft.com/office/drawing/2014/main" id="{4F3804E1-9ED1-4B48-92C1-1476964952E3}"/>
                  </a:ext>
                </a:extLst>
              </p:cNvPr>
              <p:cNvSpPr/>
              <p:nvPr/>
            </p:nvSpPr>
            <p:spPr>
              <a:xfrm>
                <a:off x="3234514" y="3854957"/>
                <a:ext cx="4851771" cy="583492"/>
              </a:xfrm>
              <a:prstGeom prst="rightArrow">
                <a:avLst>
                  <a:gd name="adj1" fmla="val 75000"/>
                  <a:gd name="adj2" fmla="val 50000"/>
                </a:avLst>
              </a:prstGeom>
            </p:spPr>
            <p:style>
              <a:lnRef idx="2">
                <a:schemeClr val="accent5">
                  <a:tint val="40000"/>
                  <a:alpha val="90000"/>
                  <a:hueOff val="-7391755"/>
                  <a:satOff val="-12816"/>
                  <a:lumOff val="-1289"/>
                  <a:alphaOff val="0"/>
                </a:schemeClr>
              </a:lnRef>
              <a:fillRef idx="1">
                <a:schemeClr val="accent5">
                  <a:tint val="40000"/>
                  <a:alpha val="90000"/>
                  <a:hueOff val="-7391755"/>
                  <a:satOff val="-12816"/>
                  <a:lumOff val="-1289"/>
                  <a:alphaOff val="0"/>
                </a:schemeClr>
              </a:fillRef>
              <a:effectRef idx="0">
                <a:schemeClr val="accent5">
                  <a:tint val="40000"/>
                  <a:alpha val="90000"/>
                  <a:hueOff val="-7391755"/>
                  <a:satOff val="-12816"/>
                  <a:lumOff val="-1289"/>
                  <a:alphaOff val="0"/>
                </a:schemeClr>
              </a:effectRef>
              <a:fontRef idx="minor">
                <a:schemeClr val="dk1">
                  <a:hueOff val="0"/>
                  <a:satOff val="0"/>
                  <a:lumOff val="0"/>
                  <a:alphaOff val="0"/>
                </a:schemeClr>
              </a:fontRef>
            </p:style>
          </p:sp>
          <p:sp>
            <p:nvSpPr>
              <p:cNvPr id="24" name="Flecha: a la derecha 4">
                <a:extLst>
                  <a:ext uri="{FF2B5EF4-FFF2-40B4-BE49-F238E27FC236}">
                    <a16:creationId xmlns:a16="http://schemas.microsoft.com/office/drawing/2014/main" id="{6E831FB6-00D8-4561-8B09-1AE24F32E29E}"/>
                  </a:ext>
                </a:extLst>
              </p:cNvPr>
              <p:cNvSpPr txBox="1"/>
              <p:nvPr/>
            </p:nvSpPr>
            <p:spPr>
              <a:xfrm>
                <a:off x="3234514" y="3958689"/>
                <a:ext cx="4632962" cy="313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 tIns="7620" rIns="7620" bIns="7620" numCol="1" spcCol="1270" anchor="t"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Char char="•"/>
                  <a:tabLst/>
                  <a:defRPr/>
                </a:pPr>
                <a:r>
                  <a:rPr kumimoji="0" lang="es-CO"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a:t>
                </a:r>
                <a:endParaRPr kumimoji="0" lang="es-MX" altLang="es-MX" sz="12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2" name="Rectángulo 21">
              <a:extLst>
                <a:ext uri="{FF2B5EF4-FFF2-40B4-BE49-F238E27FC236}">
                  <a16:creationId xmlns:a16="http://schemas.microsoft.com/office/drawing/2014/main" id="{6804F487-726B-4BEA-9CCF-A0A500F989C7}"/>
                </a:ext>
              </a:extLst>
            </p:cNvPr>
            <p:cNvSpPr/>
            <p:nvPr/>
          </p:nvSpPr>
          <p:spPr>
            <a:xfrm>
              <a:off x="5156609" y="4815600"/>
              <a:ext cx="4985552" cy="430887"/>
            </a:xfrm>
            <a:prstGeom prst="rect">
              <a:avLst/>
            </a:prstGeom>
          </p:spPr>
          <p:txBody>
            <a:bodyPr wrap="square">
              <a:spAutoFit/>
            </a:bodyPr>
            <a:lstStyle/>
            <a:p>
              <a:r>
                <a:rPr lang="es-ES" sz="1100"/>
                <a:t> por el cual se actualizó el MIPG para el orden nacional e hizo extensiva su implementación diferencial a las entidades territoriales. </a:t>
              </a:r>
              <a:endParaRPr lang="es-CO" sz="1100"/>
            </a:p>
          </p:txBody>
        </p:sp>
      </p:grpSp>
      <p:sp>
        <p:nvSpPr>
          <p:cNvPr id="55" name="Rectángulo: esquinas redondeadas 54">
            <a:extLst>
              <a:ext uri="{FF2B5EF4-FFF2-40B4-BE49-F238E27FC236}">
                <a16:creationId xmlns:a16="http://schemas.microsoft.com/office/drawing/2014/main" id="{C7E1B9D0-06A8-48E5-AD90-A755B53DF604}"/>
              </a:ext>
            </a:extLst>
          </p:cNvPr>
          <p:cNvSpPr/>
          <p:nvPr/>
        </p:nvSpPr>
        <p:spPr>
          <a:xfrm>
            <a:off x="316097" y="119646"/>
            <a:ext cx="11256309" cy="834512"/>
          </a:xfrm>
          <a:prstGeom prst="roundRect">
            <a:avLst/>
          </a:prstGeom>
          <a:solidFill>
            <a:schemeClr val="accent2"/>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defTabSz="342900">
              <a:spcBef>
                <a:spcPct val="0"/>
              </a:spcBef>
            </a:pPr>
            <a:r>
              <a:rPr lang="es-CO" sz="2800" b="1" i="1">
                <a:solidFill>
                  <a:schemeClr val="bg1"/>
                </a:solidFill>
                <a:effectLst>
                  <a:outerShdw blurRad="50800" dist="38100" dir="2700000" algn="tl" rotWithShape="0">
                    <a:prstClr val="black">
                      <a:alpha val="40000"/>
                    </a:prstClr>
                  </a:outerShdw>
                </a:effectLst>
              </a:rPr>
              <a:t>   </a:t>
            </a:r>
            <a:r>
              <a:rPr lang="es-CO" sz="2800" kern="0">
                <a:solidFill>
                  <a:schemeClr val="bg1"/>
                </a:solidFill>
                <a:cs typeface="Calibri" panose="020F0502020204030204" pitchFamily="34" charset="0"/>
              </a:rPr>
              <a:t>Marco Normativo</a:t>
            </a:r>
            <a:endParaRPr lang="es-CO" sz="2800" b="1" i="1">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85941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B56DE7B2-1E38-46C1-BFD2-ECED9FC3CAE2}"/>
              </a:ext>
            </a:extLst>
          </p:cNvPr>
          <p:cNvCxnSpPr/>
          <p:nvPr/>
        </p:nvCxnSpPr>
        <p:spPr>
          <a:xfrm>
            <a:off x="1117091" y="1015917"/>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683028113"/>
              </p:ext>
            </p:extLst>
          </p:nvPr>
        </p:nvGraphicFramePr>
        <p:xfrm>
          <a:off x="1468581" y="1015917"/>
          <a:ext cx="9524768" cy="5029426"/>
        </p:xfrm>
        <a:graphic>
          <a:graphicData uri="http://schemas.openxmlformats.org/drawingml/2006/table">
            <a:tbl>
              <a:tblPr firstRow="1" bandRow="1">
                <a:tableStyleId>{5C22544A-7EE6-4342-B048-85BDC9FD1C3A}</a:tableStyleId>
              </a:tblPr>
              <a:tblGrid>
                <a:gridCol w="1572332">
                  <a:extLst>
                    <a:ext uri="{9D8B030D-6E8A-4147-A177-3AD203B41FA5}">
                      <a16:colId xmlns:a16="http://schemas.microsoft.com/office/drawing/2014/main" val="2816210470"/>
                    </a:ext>
                  </a:extLst>
                </a:gridCol>
                <a:gridCol w="5169766">
                  <a:extLst>
                    <a:ext uri="{9D8B030D-6E8A-4147-A177-3AD203B41FA5}">
                      <a16:colId xmlns:a16="http://schemas.microsoft.com/office/drawing/2014/main" val="1699179223"/>
                    </a:ext>
                  </a:extLst>
                </a:gridCol>
                <a:gridCol w="1391335">
                  <a:extLst>
                    <a:ext uri="{9D8B030D-6E8A-4147-A177-3AD203B41FA5}">
                      <a16:colId xmlns:a16="http://schemas.microsoft.com/office/drawing/2014/main" val="700661487"/>
                    </a:ext>
                  </a:extLst>
                </a:gridCol>
                <a:gridCol w="1391335">
                  <a:extLst>
                    <a:ext uri="{9D8B030D-6E8A-4147-A177-3AD203B41FA5}">
                      <a16:colId xmlns:a16="http://schemas.microsoft.com/office/drawing/2014/main" val="1744633486"/>
                    </a:ext>
                  </a:extLst>
                </a:gridCol>
              </a:tblGrid>
              <a:tr h="518866">
                <a:tc>
                  <a:txBody>
                    <a:bodyPr/>
                    <a:lstStyle/>
                    <a:p>
                      <a:pPr algn="ctr"/>
                      <a:r>
                        <a:rPr lang="es-CO" dirty="0">
                          <a:latin typeface="+mn-lt"/>
                        </a:rPr>
                        <a:t>Tipo</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Principales</a:t>
                      </a:r>
                      <a:r>
                        <a:rPr lang="es-CO" baseline="0" dirty="0">
                          <a:latin typeface="+mn-lt"/>
                        </a:rPr>
                        <a:t>  m</a:t>
                      </a:r>
                      <a:r>
                        <a:rPr lang="es-CO" dirty="0">
                          <a:latin typeface="+mn-lt"/>
                        </a:rPr>
                        <a:t>otivos</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2019</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tc>
                  <a:txBody>
                    <a:bodyPr/>
                    <a:lstStyle/>
                    <a:p>
                      <a:pPr algn="ctr"/>
                      <a:r>
                        <a:rPr lang="es-CO" dirty="0">
                          <a:latin typeface="+mn-lt"/>
                        </a:rPr>
                        <a:t>2020</a:t>
                      </a:r>
                    </a:p>
                  </a:txBody>
                  <a:tcPr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75000"/>
                      </a:schemeClr>
                    </a:solidFill>
                  </a:tcPr>
                </a:tc>
                <a:extLst>
                  <a:ext uri="{0D108BD9-81ED-4DB2-BD59-A6C34878D82A}">
                    <a16:rowId xmlns:a16="http://schemas.microsoft.com/office/drawing/2014/main" val="2289890119"/>
                  </a:ext>
                </a:extLst>
              </a:tr>
              <a:tr h="305444">
                <a:tc rowSpan="3">
                  <a:txBody>
                    <a:bodyPr/>
                    <a:lstStyle/>
                    <a:p>
                      <a:pPr algn="ctr"/>
                      <a:r>
                        <a:rPr lang="es-CO">
                          <a:latin typeface="+mn-lt"/>
                        </a:rPr>
                        <a:t>Peticiones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latin typeface="+mn-lt"/>
                          <a:cs typeface="Arial" panose="020B0604020202020204" pitchFamily="34" charset="0"/>
                        </a:rPr>
                        <a:t>Diligencias Administrativas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1,229</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361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83009605"/>
                  </a:ext>
                </a:extLst>
              </a:tr>
              <a:tr h="305444">
                <a:tc vMerge="1">
                  <a:txBody>
                    <a:bodyPr/>
                    <a:lstStyle/>
                    <a:p>
                      <a:endParaRPr lang="es-CO"/>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latin typeface="+mn-lt"/>
                          <a:cs typeface="Arial" panose="020B0604020202020204" pitchFamily="34" charset="0"/>
                        </a:rPr>
                        <a:t>Solicitud de Copias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190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62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64586129"/>
                  </a:ext>
                </a:extLst>
              </a:tr>
              <a:tr h="305444">
                <a:tc vMerge="1">
                  <a:txBody>
                    <a:bodyPr/>
                    <a:lstStyle/>
                    <a:p>
                      <a:endParaRPr lang="es-CO"/>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latin typeface="+mn-lt"/>
                          <a:cs typeface="Arial" panose="020B0604020202020204" pitchFamily="34" charset="0"/>
                        </a:rPr>
                        <a:t>Otras Instituciones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89</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57</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448956166"/>
                  </a:ext>
                </a:extLst>
              </a:tr>
              <a:tr h="453692">
                <a:tc rowSpan="3">
                  <a:txBody>
                    <a:bodyPr/>
                    <a:lstStyle/>
                    <a:p>
                      <a:pPr algn="ctr"/>
                      <a:r>
                        <a:rPr lang="es-CO">
                          <a:latin typeface="+mn-lt"/>
                        </a:rPr>
                        <a:t>Quejas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a:effectLst/>
                          <a:latin typeface="+mn-lt"/>
                          <a:cs typeface="Arial" panose="020B0604020202020204" pitchFamily="34" charset="0"/>
                        </a:rPr>
                        <a:t>Demora en la atención (omitir, negar, retardar o entrabar asuntos a su cargo o prestación del servicio)</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50611289"/>
                  </a:ext>
                </a:extLst>
              </a:tr>
              <a:tr h="453692">
                <a:tc vMerge="1">
                  <a:txBody>
                    <a:bodyPr/>
                    <a:lstStyle/>
                    <a:p>
                      <a:endParaRPr lang="es-CO"/>
                    </a:p>
                  </a:txBody>
                  <a:tcPr/>
                </a:tc>
                <a:tc>
                  <a:txBody>
                    <a:bodyPr/>
                    <a:lstStyle/>
                    <a:p>
                      <a:pPr algn="l"/>
                      <a:r>
                        <a:rPr lang="es-MX" sz="1600" dirty="0">
                          <a:effectLst/>
                          <a:latin typeface="+mn-lt"/>
                          <a:cs typeface="Arial" panose="020B0604020202020204" pitchFamily="34" charset="0"/>
                        </a:rPr>
                        <a:t>Incumplimiento, abuso o extralimitación de deberes o funciones</a:t>
                      </a:r>
                      <a:endParaRPr lang="es-CO" sz="1600"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5</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193856997"/>
                  </a:ext>
                </a:extLst>
              </a:tr>
              <a:tr h="305444">
                <a:tc vMerge="1">
                  <a:txBody>
                    <a:bodyPr/>
                    <a:lstStyle/>
                    <a:p>
                      <a:endParaRPr lang="es-CO"/>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600" dirty="0">
                          <a:effectLst/>
                          <a:latin typeface="+mn-lt"/>
                          <a:cs typeface="Arial" panose="020B0604020202020204" pitchFamily="34" charset="0"/>
                        </a:rPr>
                        <a:t>Parcialidad en procesos</a:t>
                      </a:r>
                      <a:endParaRPr lang="es-CO" sz="1600" dirty="0">
                        <a:latin typeface="+mn-lt"/>
                        <a:cs typeface="Arial" panose="020B0604020202020204" pitchFamily="34" charset="0"/>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68511394"/>
                  </a:ext>
                </a:extLst>
              </a:tr>
              <a:tr h="305444">
                <a:tc rowSpan="3">
                  <a:txBody>
                    <a:bodyPr/>
                    <a:lstStyle/>
                    <a:p>
                      <a:pPr algn="ctr"/>
                      <a:r>
                        <a:rPr lang="es-CO">
                          <a:latin typeface="+mn-lt"/>
                        </a:rPr>
                        <a:t>Reclamos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latin typeface="+mn-lt"/>
                          <a:cs typeface="Arial" panose="020B0604020202020204" pitchFamily="34" charset="0"/>
                        </a:rPr>
                        <a:t>Incumplimiento de Obligaciones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7</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10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2542670799"/>
                  </a:ext>
                </a:extLst>
              </a:tr>
              <a:tr h="305444">
                <a:tc vMerge="1">
                  <a:txBody>
                    <a:bodyPr/>
                    <a:lstStyle/>
                    <a:p>
                      <a:endParaRPr lang="es-CO"/>
                    </a:p>
                  </a:txBody>
                  <a:tcPr/>
                </a:tc>
                <a:tc>
                  <a:txBody>
                    <a:bodyPr/>
                    <a:lstStyle/>
                    <a:p>
                      <a:pPr algn="l"/>
                      <a:r>
                        <a:rPr lang="es-CO" sz="1600" dirty="0">
                          <a:latin typeface="+mn-lt"/>
                          <a:cs typeface="Arial" panose="020B0604020202020204" pitchFamily="34" charset="0"/>
                        </a:rPr>
                        <a:t>Incumplimiento en Calidad de producto o servicio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4</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3</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17372771"/>
                  </a:ext>
                </a:extLst>
              </a:tr>
              <a:tr h="305444">
                <a:tc vMerge="1">
                  <a:txBody>
                    <a:bodyPr/>
                    <a:lstStyle/>
                    <a:p>
                      <a:endParaRPr lang="es-CO"/>
                    </a:p>
                  </a:txBody>
                  <a:tcPr/>
                </a:tc>
                <a:tc>
                  <a:txBody>
                    <a:bodyPr/>
                    <a:lstStyle/>
                    <a:p>
                      <a:pPr algn="l"/>
                      <a:r>
                        <a:rPr lang="es-CO" sz="1600" dirty="0">
                          <a:latin typeface="+mn-lt"/>
                          <a:cs typeface="Arial" panose="020B0604020202020204" pitchFamily="34" charset="0"/>
                        </a:rPr>
                        <a:t>Idoneidad del Recurso Humano </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1</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tc>
                  <a:txBody>
                    <a:bodyPr/>
                    <a:lstStyle/>
                    <a:p>
                      <a:pPr algn="ctr"/>
                      <a:r>
                        <a:rPr lang="es-CO" sz="200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856118857"/>
                  </a:ext>
                </a:extLst>
              </a:tr>
              <a:tr h="2807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dirty="0">
                          <a:latin typeface="+mn-lt"/>
                        </a:rPr>
                        <a:t>Sugerencias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dirty="0">
                          <a:latin typeface="+mn-lt"/>
                          <a:cs typeface="Arial" panose="020B0604020202020204" pitchFamily="34" charset="0"/>
                        </a:rPr>
                        <a:t>Felicitaciones y Agradecimientos</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2</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CO" sz="2000" dirty="0">
                          <a:latin typeface="+mn-lt"/>
                        </a:rPr>
                        <a:t>0</a:t>
                      </a: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34746175"/>
                  </a:ext>
                </a:extLst>
              </a:tr>
              <a:tr h="3054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1" dirty="0">
                          <a:latin typeface="+mn-lt"/>
                        </a:rPr>
                        <a:t>TOTAL</a:t>
                      </a:r>
                      <a:r>
                        <a:rPr lang="es-CO" b="1" baseline="0" dirty="0">
                          <a:latin typeface="+mn-lt"/>
                        </a:rPr>
                        <a:t> </a:t>
                      </a:r>
                      <a:endParaRPr lang="es-CO" b="1" dirty="0">
                        <a:latin typeface="+mn-lt"/>
                      </a:endParaRPr>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endParaRPr lang="en-US" b="1" dirty="0"/>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ES" sz="2000" b="1" dirty="0"/>
                        <a:t>1,530</a:t>
                      </a:r>
                      <a:endParaRPr lang="en-US" sz="2000" b="1" dirty="0"/>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tc>
                  <a:txBody>
                    <a:bodyPr/>
                    <a:lstStyle/>
                    <a:p>
                      <a:pPr algn="ctr"/>
                      <a:r>
                        <a:rPr lang="es-ES" sz="2000" b="1" dirty="0"/>
                        <a:t>500</a:t>
                      </a:r>
                      <a:endParaRPr lang="en-US" sz="2000" b="1" dirty="0"/>
                    </a:p>
                  </a:txBody>
                  <a:tcPr marL="36000" marR="36000" marT="36000" marB="36000" anchor="ctr">
                    <a:lnL w="12700" cap="flat" cmpd="sng" algn="ctr">
                      <a:solidFill>
                        <a:schemeClr val="accent2">
                          <a:lumMod val="60000"/>
                          <a:lumOff val="40000"/>
                        </a:schemeClr>
                      </a:solidFill>
                      <a:prstDash val="sysDot"/>
                      <a:round/>
                      <a:headEnd type="none" w="med" len="med"/>
                      <a:tailEnd type="none" w="med" len="med"/>
                    </a:lnL>
                    <a:lnR w="12700" cap="flat" cmpd="sng" algn="ctr">
                      <a:solidFill>
                        <a:schemeClr val="accent2">
                          <a:lumMod val="60000"/>
                          <a:lumOff val="40000"/>
                        </a:schemeClr>
                      </a:solidFill>
                      <a:prstDash val="sysDot"/>
                      <a:round/>
                      <a:headEnd type="none" w="med" len="med"/>
                      <a:tailEnd type="none" w="med" len="med"/>
                    </a:lnR>
                    <a:lnT w="12700" cap="flat" cmpd="sng" algn="ctr">
                      <a:solidFill>
                        <a:schemeClr val="accent2">
                          <a:lumMod val="60000"/>
                          <a:lumOff val="40000"/>
                        </a:schemeClr>
                      </a:solidFill>
                      <a:prstDash val="sysDot"/>
                      <a:round/>
                      <a:headEnd type="none" w="med" len="med"/>
                      <a:tailEnd type="none" w="med" len="med"/>
                    </a:lnT>
                    <a:lnB w="12700" cap="flat" cmpd="sng" algn="ctr">
                      <a:solidFill>
                        <a:schemeClr val="accent2">
                          <a:lumMod val="60000"/>
                          <a:lumOff val="40000"/>
                        </a:schemeClr>
                      </a:solidFill>
                      <a:prstDash val="sysDot"/>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76521396"/>
                  </a:ext>
                </a:extLst>
              </a:tr>
            </a:tbl>
          </a:graphicData>
        </a:graphic>
      </p:graphicFrame>
      <p:sp>
        <p:nvSpPr>
          <p:cNvPr id="5" name="CuadroTexto 4"/>
          <p:cNvSpPr txBox="1"/>
          <p:nvPr/>
        </p:nvSpPr>
        <p:spPr>
          <a:xfrm>
            <a:off x="205483" y="6365334"/>
            <a:ext cx="1085317" cy="338554"/>
          </a:xfrm>
          <a:prstGeom prst="rect">
            <a:avLst/>
          </a:prstGeom>
          <a:noFill/>
        </p:spPr>
        <p:txBody>
          <a:bodyPr wrap="square" rtlCol="0">
            <a:spAutoFit/>
          </a:bodyPr>
          <a:lstStyle/>
          <a:p>
            <a:r>
              <a:rPr lang="es-CO" sz="1600" b="1" dirty="0">
                <a:solidFill>
                  <a:schemeClr val="bg2"/>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518429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4850297" y="1497496"/>
            <a:ext cx="7341704"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9600" b="1" dirty="0">
                <a:solidFill>
                  <a:srgbClr val="242758"/>
                </a:solidFill>
                <a:latin typeface="Calibri" panose="020F0502020204030204"/>
              </a:rPr>
              <a:t>7</a:t>
            </a: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 </a:t>
            </a:r>
            <a:r>
              <a:rPr kumimoji="0" lang="es-CO" sz="9600" b="1" i="0" u="none" strike="noStrike" kern="1200" cap="none" spc="0" normalizeH="0" baseline="0" noProof="0" dirty="0">
                <a:ln>
                  <a:noFill/>
                </a:ln>
                <a:solidFill>
                  <a:srgbClr val="242758"/>
                </a:solidFill>
                <a:effectLst/>
                <a:uLnTx/>
                <a:uFillTx/>
                <a:latin typeface="Calibri" panose="020F0502020204030204"/>
                <a:ea typeface="+mn-ea"/>
                <a:cs typeface="+mn-cs"/>
              </a:rPr>
              <a:t>Resultados Compromisos</a:t>
            </a:r>
            <a:endPar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13342735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03773"/>
            <a:ext cx="8915880" cy="422898"/>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lang="es-CO" sz="4000" b="1">
                <a:solidFill>
                  <a:schemeClr val="tx2"/>
                </a:solidFill>
                <a:latin typeface="+mn-lt"/>
                <a:cs typeface="Arial" panose="020B0604020202020204" pitchFamily="34" charset="0"/>
              </a:rPr>
              <a:t>COMPROMISOS ADQUIRIDOS </a:t>
            </a:r>
            <a:endParaRPr kumimoji="0" lang="es-CO" sz="4000" b="1" i="0" u="none" strike="noStrike" kern="1200" cap="none" spc="0" normalizeH="0" baseline="0" noProof="0">
              <a:ln>
                <a:noFill/>
              </a:ln>
              <a:solidFill>
                <a:schemeClr val="tx2"/>
              </a:solidFill>
              <a:effectLst/>
              <a:uLnTx/>
              <a:uFillTx/>
              <a:latin typeface="+mn-lt"/>
              <a:cs typeface="Arial" panose="020B0604020202020204" pitchFamily="34" charset="0"/>
            </a:endParaRP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 name="Tabla 1"/>
          <p:cNvGraphicFramePr>
            <a:graphicFrameLocks noGrp="1"/>
          </p:cNvGraphicFramePr>
          <p:nvPr>
            <p:extLst>
              <p:ext uri="{D42A27DB-BD31-4B8C-83A1-F6EECF244321}">
                <p14:modId xmlns:p14="http://schemas.microsoft.com/office/powerpoint/2010/main" val="581297664"/>
              </p:ext>
            </p:extLst>
          </p:nvPr>
        </p:nvGraphicFramePr>
        <p:xfrm>
          <a:off x="508122" y="1778053"/>
          <a:ext cx="11109881" cy="3065648"/>
        </p:xfrm>
        <a:graphic>
          <a:graphicData uri="http://schemas.openxmlformats.org/drawingml/2006/table">
            <a:tbl>
              <a:tblPr>
                <a:tableStyleId>{5C22544A-7EE6-4342-B048-85BDC9FD1C3A}</a:tableStyleId>
              </a:tblPr>
              <a:tblGrid>
                <a:gridCol w="6441743">
                  <a:extLst>
                    <a:ext uri="{9D8B030D-6E8A-4147-A177-3AD203B41FA5}">
                      <a16:colId xmlns:a16="http://schemas.microsoft.com/office/drawing/2014/main" val="3324366891"/>
                    </a:ext>
                  </a:extLst>
                </a:gridCol>
                <a:gridCol w="2634018">
                  <a:extLst>
                    <a:ext uri="{9D8B030D-6E8A-4147-A177-3AD203B41FA5}">
                      <a16:colId xmlns:a16="http://schemas.microsoft.com/office/drawing/2014/main" val="1119426336"/>
                    </a:ext>
                  </a:extLst>
                </a:gridCol>
                <a:gridCol w="2034120">
                  <a:extLst>
                    <a:ext uri="{9D8B030D-6E8A-4147-A177-3AD203B41FA5}">
                      <a16:colId xmlns:a16="http://schemas.microsoft.com/office/drawing/2014/main" val="2766122004"/>
                    </a:ext>
                  </a:extLst>
                </a:gridCol>
              </a:tblGrid>
              <a:tr h="1236848">
                <a:tc>
                  <a:txBody>
                    <a:bodyPr/>
                    <a:lstStyle/>
                    <a:p>
                      <a:pPr algn="ctr" fontAlgn="ctr"/>
                      <a:r>
                        <a:rPr lang="es-CO" sz="2400" b="1" u="none" strike="noStrike">
                          <a:solidFill>
                            <a:schemeClr val="bg1"/>
                          </a:solidFill>
                          <a:effectLst/>
                          <a:latin typeface="+mn-lt"/>
                        </a:rPr>
                        <a:t>Compromiso</a:t>
                      </a:r>
                      <a:endParaRPr lang="es-CO" sz="2400" b="1" i="0" u="none" strike="noStrike">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a:solidFill>
                            <a:schemeClr val="bg1"/>
                          </a:solidFill>
                          <a:effectLst/>
                          <a:latin typeface="+mn-lt"/>
                        </a:rPr>
                        <a:t>Responsable</a:t>
                      </a:r>
                      <a:endParaRPr lang="es-CO" sz="2400" b="1" i="0" u="none" strike="noStrike">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tc>
                  <a:txBody>
                    <a:bodyPr/>
                    <a:lstStyle/>
                    <a:p>
                      <a:pPr algn="ctr" fontAlgn="ctr"/>
                      <a:r>
                        <a:rPr lang="es-CO" sz="2400" b="1" u="none" strike="noStrike">
                          <a:solidFill>
                            <a:schemeClr val="bg1"/>
                          </a:solidFill>
                          <a:effectLst/>
                          <a:latin typeface="+mn-lt"/>
                        </a:rPr>
                        <a:t>Fecha de cumplimiento</a:t>
                      </a:r>
                      <a:endParaRPr lang="es-CO" sz="2400" b="1" i="0" u="none" strike="noStrike">
                        <a:solidFill>
                          <a:schemeClr val="bg1"/>
                        </a:solidFill>
                        <a:effectLst/>
                        <a:latin typeface="+mn-lt"/>
                      </a:endParaRPr>
                    </a:p>
                    <a:p>
                      <a:pPr algn="ctr" fontAlgn="ctr"/>
                      <a:r>
                        <a:rPr lang="es-CO" sz="1600" b="0" i="0" u="none" strike="noStrike">
                          <a:solidFill>
                            <a:schemeClr val="bg1"/>
                          </a:solidFill>
                          <a:effectLst/>
                          <a:latin typeface="+mn-lt"/>
                        </a:rPr>
                        <a:t>(Dentro</a:t>
                      </a:r>
                      <a:r>
                        <a:rPr lang="es-CO" sz="1600" b="0" i="0" u="none" strike="noStrike" baseline="0">
                          <a:solidFill>
                            <a:schemeClr val="bg1"/>
                          </a:solidFill>
                          <a:effectLst/>
                          <a:latin typeface="+mn-lt"/>
                        </a:rPr>
                        <a:t> de la vigencia)</a:t>
                      </a:r>
                      <a:endParaRPr lang="es-CO" sz="1600" b="0" u="none" strike="noStrike">
                        <a:solidFill>
                          <a:schemeClr val="bg1"/>
                        </a:solidFill>
                        <a:effectLst/>
                        <a:latin typeface="+mn-lt"/>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50000"/>
                      </a:schemeClr>
                    </a:solidFill>
                  </a:tcPr>
                </a:tc>
                <a:extLst>
                  <a:ext uri="{0D108BD9-81ED-4DB2-BD59-A6C34878D82A}">
                    <a16:rowId xmlns:a16="http://schemas.microsoft.com/office/drawing/2014/main" val="3286938103"/>
                  </a:ext>
                </a:extLst>
              </a:tr>
              <a:tr h="451925">
                <a:tc>
                  <a:txBody>
                    <a:bodyPr/>
                    <a:lstStyle/>
                    <a:p>
                      <a:pPr lvl="0" algn="l">
                        <a:lnSpc>
                          <a:spcPct val="100000"/>
                        </a:lnSpc>
                        <a:spcBef>
                          <a:spcPts val="0"/>
                        </a:spcBef>
                        <a:spcAft>
                          <a:spcPts val="0"/>
                        </a:spcAft>
                        <a:buNone/>
                      </a:pPr>
                      <a:endParaRPr lang="es-ES" sz="2400" b="1" i="0" u="none" strike="noStrike" noProof="0">
                        <a:solidFill>
                          <a:schemeClr val="tx1"/>
                        </a:solidFill>
                        <a:effectLst/>
                      </a:endParaRPr>
                    </a:p>
                    <a:p>
                      <a:pPr lvl="0" algn="ctr">
                        <a:buNone/>
                      </a:pPr>
                      <a:endParaRPr lang="es-CO" sz="2400" b="1" i="0" u="none" strike="noStrike">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fontAlgn="ctr"/>
                      <a:r>
                        <a:rPr lang="es-CO" sz="2400" u="none" strike="noStrike">
                          <a:effectLst/>
                          <a:latin typeface="Athelas" panose="02000503000000020003"/>
                        </a:rPr>
                        <a:t> </a:t>
                      </a:r>
                      <a:endParaRPr lang="es-CO" sz="2400" b="1" i="0" u="none" strike="noStrike">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tc>
                  <a:txBody>
                    <a:bodyPr/>
                    <a:lstStyle/>
                    <a:p>
                      <a:pPr algn="ctr" fontAlgn="ctr"/>
                      <a:r>
                        <a:rPr lang="es-CO" sz="2400" u="none" strike="noStrike">
                          <a:effectLst/>
                          <a:latin typeface="Athelas" panose="02000503000000020003"/>
                        </a:rPr>
                        <a:t> </a:t>
                      </a:r>
                      <a:endParaRPr lang="es-CO" sz="2400" b="1" i="0" u="none" strike="noStrike">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bg1"/>
                    </a:solidFill>
                  </a:tcPr>
                </a:tc>
                <a:extLst>
                  <a:ext uri="{0D108BD9-81ED-4DB2-BD59-A6C34878D82A}">
                    <a16:rowId xmlns:a16="http://schemas.microsoft.com/office/drawing/2014/main" val="1688145913"/>
                  </a:ext>
                </a:extLst>
              </a:tr>
              <a:tr h="451925">
                <a:tc>
                  <a:txBody>
                    <a:bodyPr/>
                    <a:lstStyle/>
                    <a:p>
                      <a:pPr algn="ctr" fontAlgn="ctr"/>
                      <a:endParaRPr lang="es-CO" sz="2400" b="1" i="0" u="none" strike="noStrike">
                        <a:solidFill>
                          <a:srgbClr val="4F6228"/>
                        </a:solidFill>
                        <a:effectLst/>
                        <a:latin typeface="Athelas" panose="02000503000000020003"/>
                      </a:endParaRPr>
                    </a:p>
                    <a:p>
                      <a:pPr lvl="0" algn="l">
                        <a:lnSpc>
                          <a:spcPct val="100000"/>
                        </a:lnSpc>
                        <a:spcBef>
                          <a:spcPts val="0"/>
                        </a:spcBef>
                        <a:spcAft>
                          <a:spcPts val="0"/>
                        </a:spcAft>
                        <a:buNone/>
                      </a:pPr>
                      <a:endParaRPr lang="es-ES" sz="2400" b="1" i="0" u="none" strike="noStrike" noProof="0">
                        <a:solidFill>
                          <a:schemeClr val="tx1"/>
                        </a:solidFill>
                        <a:effectLst/>
                      </a:endParaRPr>
                    </a:p>
                    <a:p>
                      <a:pPr lvl="0" algn="ctr">
                        <a:buNone/>
                      </a:pPr>
                      <a:endParaRPr lang="es-CO" sz="2400" b="1" i="0" u="none" strike="noStrike">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2400" b="1" i="0" u="none" strike="noStrike">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tc>
                  <a:txBody>
                    <a:bodyPr/>
                    <a:lstStyle/>
                    <a:p>
                      <a:pPr algn="ctr" fontAlgn="ctr"/>
                      <a:endParaRPr lang="es-CO" sz="2400" b="1" i="0" u="none" strike="noStrike">
                        <a:solidFill>
                          <a:srgbClr val="4F6228"/>
                        </a:solidFill>
                        <a:effectLst/>
                        <a:latin typeface="Athelas" panose="02000503000000020003"/>
                      </a:endParaRPr>
                    </a:p>
                  </a:txBody>
                  <a:tcPr marL="0" marR="0" marT="0" marB="0" anchor="ctr">
                    <a:lnL w="12700" cap="flat" cmpd="sng" algn="ctr">
                      <a:solidFill>
                        <a:schemeClr val="accent6">
                          <a:lumMod val="60000"/>
                          <a:lumOff val="40000"/>
                        </a:schemeClr>
                      </a:solidFill>
                      <a:prstDash val="sysDot"/>
                      <a:round/>
                      <a:headEnd type="none" w="med" len="med"/>
                      <a:tailEnd type="none" w="med" len="med"/>
                    </a:lnL>
                    <a:lnR w="12700" cap="flat" cmpd="sng" algn="ctr">
                      <a:solidFill>
                        <a:schemeClr val="accent6">
                          <a:lumMod val="60000"/>
                          <a:lumOff val="40000"/>
                        </a:schemeClr>
                      </a:solidFill>
                      <a:prstDash val="sysDot"/>
                      <a:round/>
                      <a:headEnd type="none" w="med" len="med"/>
                      <a:tailEnd type="none" w="med" len="med"/>
                    </a:lnR>
                    <a:lnT w="12700" cap="flat" cmpd="sng" algn="ctr">
                      <a:solidFill>
                        <a:schemeClr val="accent6">
                          <a:lumMod val="60000"/>
                          <a:lumOff val="40000"/>
                        </a:schemeClr>
                      </a:solidFill>
                      <a:prstDash val="sysDot"/>
                      <a:round/>
                      <a:headEnd type="none" w="med" len="med"/>
                      <a:tailEnd type="none" w="med" len="med"/>
                    </a:lnT>
                    <a:lnB w="12700" cap="flat" cmpd="sng" algn="ctr">
                      <a:solidFill>
                        <a:schemeClr val="accent6">
                          <a:lumMod val="60000"/>
                          <a:lumOff val="40000"/>
                        </a:schemeClr>
                      </a:solidFill>
                      <a:prstDash val="sysDot"/>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00638047"/>
                  </a:ext>
                </a:extLst>
              </a:tr>
            </a:tbl>
          </a:graphicData>
        </a:graphic>
      </p:graphicFrame>
      <p:sp>
        <p:nvSpPr>
          <p:cNvPr id="5" name="CuadroTexto 4"/>
          <p:cNvSpPr txBox="1"/>
          <p:nvPr/>
        </p:nvSpPr>
        <p:spPr>
          <a:xfrm>
            <a:off x="0" y="6519446"/>
            <a:ext cx="1085317" cy="338554"/>
          </a:xfrm>
          <a:prstGeom prst="rect">
            <a:avLst/>
          </a:prstGeom>
          <a:noFill/>
        </p:spPr>
        <p:txBody>
          <a:bodyPr wrap="square" rtlCol="0">
            <a:spAutoFit/>
          </a:bodyPr>
          <a:lstStyle/>
          <a:p>
            <a:r>
              <a:rPr lang="es-CO" sz="1600" b="1">
                <a:solidFill>
                  <a:schemeClr val="bg1"/>
                </a:solidFill>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4095163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9600" b="1" dirty="0">
                <a:solidFill>
                  <a:srgbClr val="242758"/>
                </a:solidFill>
                <a:latin typeface="Calibri" panose="020F0502020204030204"/>
              </a:rPr>
              <a:t>8</a:t>
            </a:r>
            <a:r>
              <a:rPr kumimoji="0" lang="es-419" sz="9600" b="1" i="0" u="none" strike="noStrike" kern="1200" cap="none" spc="0" normalizeH="0" baseline="0" noProof="0" dirty="0">
                <a:ln>
                  <a:noFill/>
                </a:ln>
                <a:solidFill>
                  <a:srgbClr val="242758"/>
                </a:solidFill>
                <a:effectLst/>
                <a:uLnTx/>
                <a:uFillTx/>
                <a:latin typeface="Calibri" panose="020F0502020204030204"/>
                <a:ea typeface="+mn-ea"/>
                <a:cs typeface="+mn-cs"/>
              </a:rPr>
              <a:t>. Canales de Atención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1053507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93748" y="1058632"/>
            <a:ext cx="11500188" cy="4044709"/>
          </a:xfrm>
          <a:prstGeom prst="rect">
            <a:avLst/>
          </a:prstGeom>
        </p:spPr>
      </p:pic>
      <p:sp>
        <p:nvSpPr>
          <p:cNvPr id="5" name="CuadroTexto 4"/>
          <p:cNvSpPr txBox="1"/>
          <p:nvPr/>
        </p:nvSpPr>
        <p:spPr>
          <a:xfrm>
            <a:off x="0" y="6519446"/>
            <a:ext cx="1085317" cy="338554"/>
          </a:xfrm>
          <a:prstGeom prst="rect">
            <a:avLst/>
          </a:prstGeom>
          <a:noFill/>
        </p:spPr>
        <p:txBody>
          <a:bodyPr wrap="square" rtlCol="0">
            <a:spAutoFit/>
          </a:bodyPr>
          <a:lstStyle/>
          <a:p>
            <a:r>
              <a:rPr lang="es-CO" sz="1600" b="1">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3204400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164935" y="427077"/>
            <a:ext cx="10112816" cy="395839"/>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701" marR="10782" lvl="0" indent="0" algn="ctr" defTabSz="914400" rtl="0" eaLnBrk="1" fontAlgn="auto" latinLnBrk="0" hangingPunct="1">
              <a:lnSpc>
                <a:spcPts val="2860"/>
              </a:lnSpc>
              <a:spcBef>
                <a:spcPts val="67"/>
              </a:spcBef>
              <a:spcAft>
                <a:spcPts val="0"/>
              </a:spcAft>
              <a:buClrTx/>
              <a:buSzTx/>
              <a:buFontTx/>
              <a:buNone/>
              <a:tabLst/>
              <a:defRPr/>
            </a:pPr>
            <a:r>
              <a:rPr kumimoji="0" lang="es-CO" sz="3200" b="1" i="0" u="none" strike="noStrike" kern="1200" cap="none" spc="0" normalizeH="0" baseline="0" noProof="0">
                <a:ln>
                  <a:noFill/>
                </a:ln>
                <a:solidFill>
                  <a:schemeClr val="tx2"/>
                </a:solidFill>
                <a:effectLst/>
                <a:uLnTx/>
                <a:uFillTx/>
                <a:latin typeface="+mn-lt"/>
                <a:ea typeface="+mj-ea"/>
                <a:cs typeface="Arial" panose="020B0604020202020204" pitchFamily="34" charset="0"/>
              </a:rPr>
              <a:t>LÍNEA ANTICORRUPCIÓN Y PÁGINA WEB</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1507507" y="1912275"/>
            <a:ext cx="2641411" cy="4272458"/>
          </a:xfrm>
          <a:prstGeom prst="rect">
            <a:avLst/>
          </a:prstGeom>
        </p:spPr>
      </p:pic>
      <p:sp>
        <p:nvSpPr>
          <p:cNvPr id="9" name="Rectángulo 8"/>
          <p:cNvSpPr/>
          <p:nvPr/>
        </p:nvSpPr>
        <p:spPr>
          <a:xfrm>
            <a:off x="4979005" y="1211628"/>
            <a:ext cx="6188715" cy="523220"/>
          </a:xfrm>
          <a:prstGeom prst="rect">
            <a:avLst/>
          </a:prstGeom>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a:ln>
                  <a:noFill/>
                </a:ln>
                <a:solidFill>
                  <a:schemeClr val="tx2"/>
                </a:solidFill>
                <a:effectLst/>
                <a:uLnTx/>
                <a:uFillTx/>
              </a:rPr>
              <a:t>Página web: </a:t>
            </a:r>
            <a:r>
              <a:rPr kumimoji="0" lang="es-CO" sz="2800" b="1" i="0" u="none" strike="noStrike" kern="0" cap="none" spc="0" normalizeH="0" baseline="0" noProof="0">
                <a:ln>
                  <a:noFill/>
                </a:ln>
                <a:solidFill>
                  <a:schemeClr val="tx2"/>
                </a:solidFill>
                <a:effectLst/>
                <a:uLnTx/>
                <a:uFillTx/>
                <a:hlinkClick r:id="rId4"/>
              </a:rPr>
              <a:t>www.icbf.gov.co</a:t>
            </a:r>
            <a:endParaRPr kumimoji="0" lang="es-CO" sz="2800" b="1" i="0" u="none" strike="noStrike" kern="0" cap="none" spc="0" normalizeH="0" baseline="0" noProof="0">
              <a:ln>
                <a:noFill/>
              </a:ln>
              <a:solidFill>
                <a:schemeClr val="tx2"/>
              </a:solidFill>
              <a:effectLst/>
              <a:uLnTx/>
              <a:uFillTx/>
            </a:endParaRPr>
          </a:p>
        </p:txBody>
      </p:sp>
      <p:sp>
        <p:nvSpPr>
          <p:cNvPr id="10" name="Rectángulo 9"/>
          <p:cNvSpPr/>
          <p:nvPr/>
        </p:nvSpPr>
        <p:spPr>
          <a:xfrm>
            <a:off x="1208216" y="1242104"/>
            <a:ext cx="3249608" cy="523220"/>
          </a:xfrm>
          <a:prstGeom prst="rect">
            <a:avLst/>
          </a:prstGeom>
        </p:spPr>
        <p:txBody>
          <a:bodyPr wrap="non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800" b="1" i="0" u="none" strike="noStrike" kern="0" cap="none" spc="0" normalizeH="0" baseline="0" noProof="0">
                <a:ln>
                  <a:noFill/>
                </a:ln>
                <a:solidFill>
                  <a:schemeClr val="tx2"/>
                </a:solidFill>
                <a:effectLst/>
                <a:uLnTx/>
                <a:uFillTx/>
              </a:rPr>
              <a:t>Línea anticorrupción</a:t>
            </a:r>
          </a:p>
        </p:txBody>
      </p:sp>
      <p:sp>
        <p:nvSpPr>
          <p:cNvPr id="11" name="Rectángulo 10"/>
          <p:cNvSpPr/>
          <p:nvPr/>
        </p:nvSpPr>
        <p:spPr>
          <a:xfrm>
            <a:off x="5872911" y="3930308"/>
            <a:ext cx="6096000" cy="2308324"/>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Informes de Rendición de Cuentas y Mesas Públicas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a:ln>
                  <a:noFill/>
                </a:ln>
                <a:solidFill>
                  <a:schemeClr val="tx1">
                    <a:lumMod val="65000"/>
                    <a:lumOff val="35000"/>
                  </a:schemeClr>
                </a:solidFill>
                <a:effectLst/>
                <a:uLnTx/>
                <a:uFillTx/>
              </a:rPr>
              <a:t>Y más…</a:t>
            </a:r>
          </a:p>
        </p:txBody>
      </p:sp>
      <p:sp>
        <p:nvSpPr>
          <p:cNvPr id="12" name="CuadroTexto 11"/>
          <p:cNvSpPr txBox="1"/>
          <p:nvPr/>
        </p:nvSpPr>
        <p:spPr>
          <a:xfrm>
            <a:off x="0" y="6519446"/>
            <a:ext cx="1085317" cy="338554"/>
          </a:xfrm>
          <a:prstGeom prst="rect">
            <a:avLst/>
          </a:prstGeom>
          <a:noFill/>
        </p:spPr>
        <p:txBody>
          <a:bodyPr wrap="square" rtlCol="0">
            <a:spAutoFit/>
          </a:bodyPr>
          <a:lstStyle/>
          <a:p>
            <a:r>
              <a:rPr lang="es-CO" sz="1600" b="1">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367319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2348938"/>
            <a:ext cx="712363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419" sz="8000" b="1" dirty="0">
                <a:solidFill>
                  <a:srgbClr val="242758"/>
                </a:solidFill>
                <a:latin typeface="Calibri" panose="020F0502020204030204"/>
              </a:rPr>
              <a:t>9</a:t>
            </a:r>
            <a:r>
              <a:rPr kumimoji="0" lang="es-419" sz="8000" b="1" i="0" u="none" strike="noStrike" kern="1200" cap="none" spc="0" normalizeH="0" baseline="0" noProof="0" dirty="0">
                <a:ln>
                  <a:noFill/>
                </a:ln>
                <a:solidFill>
                  <a:srgbClr val="242758"/>
                </a:solidFill>
                <a:effectLst/>
                <a:uLnTx/>
                <a:uFillTx/>
                <a:latin typeface="Calibri" panose="020F0502020204030204"/>
                <a:ea typeface="+mn-ea"/>
                <a:cs typeface="+mn-cs"/>
              </a:rPr>
              <a:t>. Evaluación</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n-ea"/>
                <a:cs typeface="Arial" panose="020B0604020202020204" pitchFamily="34" charset="0"/>
              </a:rPr>
              <a:t>PÚBLICA</a:t>
            </a:r>
          </a:p>
        </p:txBody>
      </p:sp>
    </p:spTree>
    <p:extLst>
      <p:ext uri="{BB962C8B-B14F-4D97-AF65-F5344CB8AC3E}">
        <p14:creationId xmlns:p14="http://schemas.microsoft.com/office/powerpoint/2010/main" val="24600675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39A3980-7686-49C9-919B-B7C498FDAF83}"/>
              </a:ext>
            </a:extLst>
          </p:cNvPr>
          <p:cNvSpPr txBox="1">
            <a:spLocks/>
          </p:cNvSpPr>
          <p:nvPr/>
        </p:nvSpPr>
        <p:spPr>
          <a:xfrm>
            <a:off x="1667877" y="624997"/>
            <a:ext cx="8915880"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lvl="0" indent="0" algn="ctr" fontAlgn="auto">
              <a:lnSpc>
                <a:spcPts val="2860"/>
              </a:lnSpc>
              <a:spcBef>
                <a:spcPts val="67"/>
              </a:spcBef>
              <a:spcAft>
                <a:spcPts val="0"/>
              </a:spcAft>
              <a:buClrTx/>
              <a:buSzTx/>
              <a:buFontTx/>
              <a:buNone/>
              <a:tabLst/>
              <a:defRPr/>
            </a:pPr>
            <a:r>
              <a:rPr lang="es-CO" b="1">
                <a:solidFill>
                  <a:srgbClr val="242758"/>
                </a:solidFill>
                <a:latin typeface="+mn-lt"/>
                <a:ea typeface="+mn-ea"/>
                <a:cs typeface="+mn-cs"/>
              </a:rPr>
              <a:t>EVALUACIÓN MESA PÚBLICA</a:t>
            </a:r>
          </a:p>
        </p:txBody>
      </p:sp>
      <p:cxnSp>
        <p:nvCxnSpPr>
          <p:cNvPr id="8" name="Conector recto 7">
            <a:extLst>
              <a:ext uri="{FF2B5EF4-FFF2-40B4-BE49-F238E27FC236}">
                <a16:creationId xmlns:a16="http://schemas.microsoft.com/office/drawing/2014/main" id="{B56DE7B2-1E38-46C1-BFD2-ECED9FC3CAE2}"/>
              </a:ext>
            </a:extLst>
          </p:cNvPr>
          <p:cNvCxnSpPr/>
          <p:nvPr/>
        </p:nvCxnSpPr>
        <p:spPr>
          <a:xfrm>
            <a:off x="1164934" y="1151383"/>
            <a:ext cx="9957816"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3050807" y="2398382"/>
            <a:ext cx="6096000" cy="2246769"/>
          </a:xfrm>
          <a:prstGeom prst="rect">
            <a:avLst/>
          </a:prstGeom>
        </p:spPr>
        <p:txBody>
          <a:bodyPr>
            <a:spAutoFit/>
          </a:bodyPr>
          <a:lstStyle/>
          <a:p>
            <a:pPr algn="ctr"/>
            <a:r>
              <a:rPr lang="es-CO" sz="2800" kern="0">
                <a:solidFill>
                  <a:schemeClr val="tx1">
                    <a:lumMod val="65000"/>
                    <a:lumOff val="35000"/>
                  </a:schemeClr>
                </a:solidFill>
              </a:rPr>
              <a:t>Con el objetivo de conocer la percepción de los participantes acerca de la Mesa Pública realizada por el ICBF, se les solicita diligenciar una evaluación de la misma</a:t>
            </a:r>
          </a:p>
        </p:txBody>
      </p:sp>
      <p:pic>
        <p:nvPicPr>
          <p:cNvPr id="2" name="Imagen 1"/>
          <p:cNvPicPr>
            <a:picLocks noChangeAspect="1"/>
          </p:cNvPicPr>
          <p:nvPr/>
        </p:nvPicPr>
        <p:blipFill>
          <a:blip r:embed="rId3"/>
          <a:stretch>
            <a:fillRect/>
          </a:stretch>
        </p:blipFill>
        <p:spPr>
          <a:xfrm>
            <a:off x="9321360" y="2416150"/>
            <a:ext cx="2246769" cy="2246769"/>
          </a:xfrm>
          <a:prstGeom prst="rect">
            <a:avLst/>
          </a:prstGeom>
        </p:spPr>
      </p:pic>
      <p:pic>
        <p:nvPicPr>
          <p:cNvPr id="3" name="Imagen 2"/>
          <p:cNvPicPr>
            <a:picLocks noChangeAspect="1"/>
          </p:cNvPicPr>
          <p:nvPr/>
        </p:nvPicPr>
        <p:blipFill>
          <a:blip r:embed="rId4"/>
          <a:stretch>
            <a:fillRect/>
          </a:stretch>
        </p:blipFill>
        <p:spPr>
          <a:xfrm>
            <a:off x="629486" y="2416150"/>
            <a:ext cx="2246769" cy="2246769"/>
          </a:xfrm>
          <a:prstGeom prst="rect">
            <a:avLst/>
          </a:prstGeom>
        </p:spPr>
      </p:pic>
      <p:sp>
        <p:nvSpPr>
          <p:cNvPr id="9" name="CuadroTexto 8"/>
          <p:cNvSpPr txBox="1"/>
          <p:nvPr/>
        </p:nvSpPr>
        <p:spPr>
          <a:xfrm>
            <a:off x="0" y="6519446"/>
            <a:ext cx="1085317" cy="338554"/>
          </a:xfrm>
          <a:prstGeom prst="rect">
            <a:avLst/>
          </a:prstGeom>
          <a:noFill/>
        </p:spPr>
        <p:txBody>
          <a:bodyPr wrap="square" rtlCol="0">
            <a:spAutoFit/>
          </a:bodyPr>
          <a:lstStyle/>
          <a:p>
            <a:r>
              <a:rPr lang="es-CO" sz="1600" b="1">
                <a:latin typeface="Arial" panose="020B0604020202020204" pitchFamily="34" charset="0"/>
                <a:cs typeface="Arial" panose="020B0604020202020204" pitchFamily="34" charset="0"/>
              </a:rPr>
              <a:t>PÚBLICA</a:t>
            </a:r>
          </a:p>
        </p:txBody>
      </p:sp>
    </p:spTree>
    <p:extLst>
      <p:ext uri="{BB962C8B-B14F-4D97-AF65-F5344CB8AC3E}">
        <p14:creationId xmlns:p14="http://schemas.microsoft.com/office/powerpoint/2010/main" val="1273509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597DFD-79C2-464C-8C31-95EE19060F08}"/>
              </a:ext>
            </a:extLst>
          </p:cNvPr>
          <p:cNvSpPr txBox="1"/>
          <p:nvPr/>
        </p:nvSpPr>
        <p:spPr>
          <a:xfrm>
            <a:off x="5068363" y="1871866"/>
            <a:ext cx="7123637" cy="1569660"/>
          </a:xfrm>
          <a:prstGeom prst="rect">
            <a:avLst/>
          </a:prstGeom>
          <a:noFill/>
        </p:spPr>
        <p:txBody>
          <a:bodyPr wrap="square" rtlCol="0">
            <a:spAutoFit/>
          </a:bodyPr>
          <a:lstStyle/>
          <a:p>
            <a:pPr algn="ctr"/>
            <a:r>
              <a:rPr lang="es-419" sz="9600" b="1">
                <a:solidFill>
                  <a:srgbClr val="242758"/>
                </a:solidFill>
              </a:rPr>
              <a:t>Gracias</a:t>
            </a:r>
          </a:p>
        </p:txBody>
      </p:sp>
      <p:sp>
        <p:nvSpPr>
          <p:cNvPr id="2" name="CuadroTexto 1">
            <a:extLst>
              <a:ext uri="{FF2B5EF4-FFF2-40B4-BE49-F238E27FC236}">
                <a16:creationId xmlns:a16="http://schemas.microsoft.com/office/drawing/2014/main" id="{73FC4FEC-3752-3D46-B592-FE5E9B010277}"/>
              </a:ext>
            </a:extLst>
          </p:cNvPr>
          <p:cNvSpPr txBox="1"/>
          <p:nvPr/>
        </p:nvSpPr>
        <p:spPr>
          <a:xfrm>
            <a:off x="92467" y="6421348"/>
            <a:ext cx="1275643" cy="369332"/>
          </a:xfrm>
          <a:prstGeom prst="rect">
            <a:avLst/>
          </a:prstGeom>
          <a:noFill/>
        </p:spPr>
        <p:txBody>
          <a:bodyPr wrap="square" rtlCol="0">
            <a:spAutoFit/>
          </a:bodyPr>
          <a:lstStyle/>
          <a:p>
            <a:r>
              <a:rPr lang="es-CO">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PÚBLICA</a:t>
            </a:r>
          </a:p>
        </p:txBody>
      </p:sp>
      <p:pic>
        <p:nvPicPr>
          <p:cNvPr id="5" name="Imagen 4" descr="Imagen que contiene persona, niño, pequeño, niña&#10;&#10;Descripción generada automáticamente">
            <a:extLst>
              <a:ext uri="{FF2B5EF4-FFF2-40B4-BE49-F238E27FC236}">
                <a16:creationId xmlns:a16="http://schemas.microsoft.com/office/drawing/2014/main" id="{4F77094D-EF9D-44D5-95FF-05E0E6248C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2040454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C9FC69D-F2AD-4F98-A0D1-04EAAE8F8887}"/>
              </a:ext>
            </a:extLst>
          </p:cNvPr>
          <p:cNvSpPr txBox="1"/>
          <p:nvPr/>
        </p:nvSpPr>
        <p:spPr>
          <a:xfrm>
            <a:off x="123343" y="6401938"/>
            <a:ext cx="1288016" cy="338554"/>
          </a:xfrm>
          <a:prstGeom prst="rect">
            <a:avLst/>
          </a:prstGeom>
          <a:solidFill>
            <a:schemeClr val="bg1">
              <a:alpha val="34000"/>
            </a:schemeClr>
          </a:solidFill>
        </p:spPr>
        <p:txBody>
          <a:bodyPr wrap="square" rtlCol="0">
            <a:spAutoFit/>
          </a:bodyPr>
          <a:lstStyle/>
          <a:p>
            <a:pPr algn="ctr" defTabSz="914355">
              <a:defRPr/>
            </a:pPr>
            <a:r>
              <a:rPr lang="es-CO" sz="1600" b="1">
                <a:solidFill>
                  <a:prstClr val="black"/>
                </a:solidFill>
                <a:latin typeface="Arial" panose="020B0604020202020204" pitchFamily="34" charset="0"/>
                <a:cs typeface="Arial" panose="020B0604020202020204" pitchFamily="34" charset="0"/>
              </a:rPr>
              <a:t>PÚBLICA</a:t>
            </a:r>
          </a:p>
        </p:txBody>
      </p:sp>
      <p:sp>
        <p:nvSpPr>
          <p:cNvPr id="12" name="CuadroTexto 11">
            <a:extLst>
              <a:ext uri="{FF2B5EF4-FFF2-40B4-BE49-F238E27FC236}">
                <a16:creationId xmlns:a16="http://schemas.microsoft.com/office/drawing/2014/main" id="{1AA6E940-F546-44CE-A740-3DFC095D379C}"/>
              </a:ext>
            </a:extLst>
          </p:cNvPr>
          <p:cNvSpPr txBox="1"/>
          <p:nvPr/>
        </p:nvSpPr>
        <p:spPr>
          <a:xfrm>
            <a:off x="9333272" y="1486819"/>
            <a:ext cx="1430593" cy="369332"/>
          </a:xfrm>
          <a:prstGeom prst="rect">
            <a:avLst/>
          </a:prstGeom>
          <a:noFill/>
        </p:spPr>
        <p:txBody>
          <a:bodyPr wrap="square" rtlCol="0">
            <a:spAutoFit/>
          </a:bodyPr>
          <a:lstStyle/>
          <a:p>
            <a:pPr defTabSz="685800"/>
            <a:endParaRPr lang="es-CO">
              <a:solidFill>
                <a:prstClr val="black"/>
              </a:solidFill>
              <a:latin typeface="Calibri"/>
            </a:endParaRPr>
          </a:p>
        </p:txBody>
      </p:sp>
      <p:sp>
        <p:nvSpPr>
          <p:cNvPr id="13" name="CuadroTexto 12">
            <a:extLst>
              <a:ext uri="{FF2B5EF4-FFF2-40B4-BE49-F238E27FC236}">
                <a16:creationId xmlns:a16="http://schemas.microsoft.com/office/drawing/2014/main" id="{9727ADB7-AE10-41A5-AF7A-A6843F5A4789}"/>
              </a:ext>
            </a:extLst>
          </p:cNvPr>
          <p:cNvSpPr txBox="1"/>
          <p:nvPr/>
        </p:nvSpPr>
        <p:spPr>
          <a:xfrm>
            <a:off x="6474543" y="1553950"/>
            <a:ext cx="1430593" cy="369332"/>
          </a:xfrm>
          <a:prstGeom prst="rect">
            <a:avLst/>
          </a:prstGeom>
          <a:noFill/>
        </p:spPr>
        <p:txBody>
          <a:bodyPr wrap="square" rtlCol="0">
            <a:spAutoFit/>
          </a:bodyPr>
          <a:lstStyle/>
          <a:p>
            <a:pPr defTabSz="685800"/>
            <a:endParaRPr lang="es-CO">
              <a:solidFill>
                <a:prstClr val="black"/>
              </a:solidFill>
              <a:latin typeface="Calibri"/>
            </a:endParaRPr>
          </a:p>
        </p:txBody>
      </p:sp>
      <p:sp>
        <p:nvSpPr>
          <p:cNvPr id="17" name="object 2">
            <a:extLst>
              <a:ext uri="{FF2B5EF4-FFF2-40B4-BE49-F238E27FC236}">
                <a16:creationId xmlns:a16="http://schemas.microsoft.com/office/drawing/2014/main" id="{67D65363-9370-42BA-AFF6-9264B569C1CB}"/>
              </a:ext>
            </a:extLst>
          </p:cNvPr>
          <p:cNvSpPr txBox="1">
            <a:spLocks/>
          </p:cNvSpPr>
          <p:nvPr/>
        </p:nvSpPr>
        <p:spPr>
          <a:xfrm>
            <a:off x="360728" y="350394"/>
            <a:ext cx="11384655" cy="380450"/>
          </a:xfrm>
          <a:prstGeom prst="rect">
            <a:avLst/>
          </a:prstGeom>
        </p:spPr>
        <p:txBody>
          <a:bodyPr vert="horz" wrap="square" lIns="0" tIns="8471"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10782" algn="ctr" defTabSz="914333">
              <a:lnSpc>
                <a:spcPts val="2860"/>
              </a:lnSpc>
              <a:spcBef>
                <a:spcPct val="20000"/>
              </a:spcBef>
              <a:defRPr/>
            </a:pPr>
            <a:r>
              <a:rPr lang="es-CO" sz="2700" b="1">
                <a:solidFill>
                  <a:srgbClr val="242858"/>
                </a:solidFill>
                <a:latin typeface="Calibri"/>
              </a:rPr>
              <a:t>MICROSITIO DE TRANSPARENCIA - PÁGINA WEB</a:t>
            </a:r>
          </a:p>
        </p:txBody>
      </p:sp>
      <p:sp>
        <p:nvSpPr>
          <p:cNvPr id="2" name="Rectángulo 1">
            <a:extLst>
              <a:ext uri="{FF2B5EF4-FFF2-40B4-BE49-F238E27FC236}">
                <a16:creationId xmlns:a16="http://schemas.microsoft.com/office/drawing/2014/main" id="{FA8A52D2-2EFE-4E90-874D-C8CA00CD411C}"/>
              </a:ext>
            </a:extLst>
          </p:cNvPr>
          <p:cNvSpPr/>
          <p:nvPr/>
        </p:nvSpPr>
        <p:spPr>
          <a:xfrm>
            <a:off x="601068" y="906830"/>
            <a:ext cx="10903975" cy="754053"/>
          </a:xfrm>
          <a:prstGeom prst="rect">
            <a:avLst/>
          </a:prstGeom>
        </p:spPr>
        <p:txBody>
          <a:bodyPr wrap="square">
            <a:spAutoFit/>
          </a:bodyPr>
          <a:lstStyle/>
          <a:p>
            <a:pPr defTabSz="685800"/>
            <a:r>
              <a:rPr lang="es-ES" sz="1500" b="1">
                <a:solidFill>
                  <a:prstClr val="black"/>
                </a:solidFill>
                <a:latin typeface="Arial" panose="020B0604020202020204" pitchFamily="34" charset="0"/>
                <a:cs typeface="Arial" panose="020B0604020202020204" pitchFamily="34" charset="0"/>
              </a:rPr>
              <a:t>Transparencia y Acceso a la Información Pública con 14 espacios</a:t>
            </a:r>
          </a:p>
          <a:p>
            <a:pPr defTabSz="685800"/>
            <a:r>
              <a:rPr lang="es-ES" sz="1400">
                <a:solidFill>
                  <a:prstClr val="black"/>
                </a:solidFill>
                <a:latin typeface="Arial" panose="020B0604020202020204" pitchFamily="34" charset="0"/>
                <a:cs typeface="Arial" panose="020B0604020202020204" pitchFamily="34" charset="0"/>
              </a:rPr>
              <a:t>En cumplimiento de la </a:t>
            </a:r>
            <a:r>
              <a:rPr lang="es-ES" sz="1400" b="1" u="sng">
                <a:solidFill>
                  <a:prstClr val="black"/>
                </a:solidFill>
                <a:latin typeface="Arial" panose="020B0604020202020204" pitchFamily="34" charset="0"/>
                <a:cs typeface="Arial" panose="020B0604020202020204" pitchFamily="34" charset="0"/>
              </a:rPr>
              <a:t>Ley 1712 de 2014 (Decreto No. 1081 de 2015 y Resolución No. 3564 de 2015), </a:t>
            </a:r>
            <a:r>
              <a:rPr lang="es-ES" sz="1400">
                <a:solidFill>
                  <a:prstClr val="black"/>
                </a:solidFill>
                <a:latin typeface="Arial" panose="020B0604020202020204" pitchFamily="34" charset="0"/>
                <a:cs typeface="Arial" panose="020B0604020202020204" pitchFamily="34" charset="0"/>
              </a:rPr>
              <a:t>el ICBF pone a disposición de la ciudadanía la siguiente información.</a:t>
            </a:r>
          </a:p>
        </p:txBody>
      </p:sp>
      <p:pic>
        <p:nvPicPr>
          <p:cNvPr id="3" name="Imagen 2">
            <a:extLst>
              <a:ext uri="{FF2B5EF4-FFF2-40B4-BE49-F238E27FC236}">
                <a16:creationId xmlns:a16="http://schemas.microsoft.com/office/drawing/2014/main" id="{A7F49813-C8E5-43ED-ABEA-5760DC38CF50}"/>
              </a:ext>
            </a:extLst>
          </p:cNvPr>
          <p:cNvPicPr>
            <a:picLocks noChangeAspect="1"/>
          </p:cNvPicPr>
          <p:nvPr/>
        </p:nvPicPr>
        <p:blipFill>
          <a:blip r:embed="rId2"/>
          <a:stretch>
            <a:fillRect/>
          </a:stretch>
        </p:blipFill>
        <p:spPr>
          <a:xfrm>
            <a:off x="683988" y="1856150"/>
            <a:ext cx="5680830" cy="4038663"/>
          </a:xfrm>
          <a:prstGeom prst="rect">
            <a:avLst/>
          </a:prstGeom>
        </p:spPr>
      </p:pic>
      <p:pic>
        <p:nvPicPr>
          <p:cNvPr id="4" name="Imagen 3">
            <a:extLst>
              <a:ext uri="{FF2B5EF4-FFF2-40B4-BE49-F238E27FC236}">
                <a16:creationId xmlns:a16="http://schemas.microsoft.com/office/drawing/2014/main" id="{0DFE522A-4A28-4723-B546-76287E88A413}"/>
              </a:ext>
            </a:extLst>
          </p:cNvPr>
          <p:cNvPicPr>
            <a:picLocks noChangeAspect="1"/>
          </p:cNvPicPr>
          <p:nvPr/>
        </p:nvPicPr>
        <p:blipFill>
          <a:blip r:embed="rId3"/>
          <a:stretch>
            <a:fillRect/>
          </a:stretch>
        </p:blipFill>
        <p:spPr>
          <a:xfrm>
            <a:off x="6474543" y="1856151"/>
            <a:ext cx="4935856" cy="2274986"/>
          </a:xfrm>
          <a:prstGeom prst="rect">
            <a:avLst/>
          </a:prstGeom>
        </p:spPr>
      </p:pic>
      <p:sp>
        <p:nvSpPr>
          <p:cNvPr id="11" name="CuadroTexto 10">
            <a:extLst>
              <a:ext uri="{FF2B5EF4-FFF2-40B4-BE49-F238E27FC236}">
                <a16:creationId xmlns:a16="http://schemas.microsoft.com/office/drawing/2014/main" id="{02B8E4F3-8A50-4D37-846F-71C147D829BC}"/>
              </a:ext>
            </a:extLst>
          </p:cNvPr>
          <p:cNvSpPr txBox="1"/>
          <p:nvPr/>
        </p:nvSpPr>
        <p:spPr>
          <a:xfrm>
            <a:off x="6522796" y="4711712"/>
            <a:ext cx="5096726" cy="1169551"/>
          </a:xfrm>
          <a:prstGeom prst="rect">
            <a:avLst/>
          </a:prstGeom>
          <a:noFill/>
        </p:spPr>
        <p:txBody>
          <a:bodyPr wrap="square" rtlCol="0">
            <a:spAutoFit/>
          </a:bodyPr>
          <a:lstStyle/>
          <a:p>
            <a:pPr algn="just" defTabSz="685800"/>
            <a:r>
              <a:rPr lang="es-CO" sz="1400">
                <a:solidFill>
                  <a:prstClr val="black"/>
                </a:solidFill>
                <a:latin typeface="Arial" panose="020B0604020202020204" pitchFamily="34" charset="0"/>
                <a:cs typeface="Arial" panose="020B0604020202020204" pitchFamily="34" charset="0"/>
              </a:rPr>
              <a:t>En este micrositio se encuentra disponible a partes interesadas toda la información de la entidad relacionada principalmente con presupuesto, recursos humanos, planes institucionales, informes de gestión ejercer una partición y control social</a:t>
            </a:r>
            <a:endParaRPr lang="es-CO">
              <a:solidFill>
                <a:prstClr val="black"/>
              </a:solidFill>
              <a:latin typeface="Calibri"/>
            </a:endParaRPr>
          </a:p>
        </p:txBody>
      </p:sp>
    </p:spTree>
    <p:extLst>
      <p:ext uri="{BB962C8B-B14F-4D97-AF65-F5344CB8AC3E}">
        <p14:creationId xmlns:p14="http://schemas.microsoft.com/office/powerpoint/2010/main" val="1266117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827F3-25D6-4934-A69E-91B578C73926}"/>
              </a:ext>
            </a:extLst>
          </p:cNvPr>
          <p:cNvSpPr txBox="1"/>
          <p:nvPr/>
        </p:nvSpPr>
        <p:spPr>
          <a:xfrm>
            <a:off x="173563" y="6401936"/>
            <a:ext cx="1288016" cy="338554"/>
          </a:xfrm>
          <a:prstGeom prst="rect">
            <a:avLst/>
          </a:prstGeom>
          <a:noFill/>
        </p:spPr>
        <p:txBody>
          <a:bodyPr wrap="square" rtlCol="0">
            <a:spAutoFit/>
          </a:bodyPr>
          <a:lstStyle/>
          <a:p>
            <a:pPr algn="ctr"/>
            <a:r>
              <a:rPr lang="es-CO" sz="1600" b="1">
                <a:latin typeface="Arial" panose="020B0604020202020204" pitchFamily="34" charset="0"/>
                <a:cs typeface="Arial" panose="020B0604020202020204" pitchFamily="34" charset="0"/>
              </a:rPr>
              <a:t>PÚBLICA</a:t>
            </a:r>
          </a:p>
        </p:txBody>
      </p:sp>
      <p:cxnSp>
        <p:nvCxnSpPr>
          <p:cNvPr id="3" name="Conector recto 2">
            <a:extLst>
              <a:ext uri="{FF2B5EF4-FFF2-40B4-BE49-F238E27FC236}">
                <a16:creationId xmlns:a16="http://schemas.microsoft.com/office/drawing/2014/main" id="{93DB6EA5-4EAD-4206-A922-70AD32057DB0}"/>
              </a:ext>
            </a:extLst>
          </p:cNvPr>
          <p:cNvCxnSpPr/>
          <p:nvPr/>
        </p:nvCxnSpPr>
        <p:spPr>
          <a:xfrm>
            <a:off x="1981200" y="1018295"/>
            <a:ext cx="8229600" cy="0"/>
          </a:xfrm>
          <a:prstGeom prst="line">
            <a:avLst/>
          </a:prstGeom>
          <a:ln w="28575">
            <a:solidFill>
              <a:schemeClr val="bg1">
                <a:lumMod val="6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 name="Rectángulo 3">
            <a:extLst>
              <a:ext uri="{FF2B5EF4-FFF2-40B4-BE49-F238E27FC236}">
                <a16:creationId xmlns:a16="http://schemas.microsoft.com/office/drawing/2014/main" id="{A3C5D7A2-B4BB-402A-88E7-36C55B4AC22B}"/>
              </a:ext>
            </a:extLst>
          </p:cNvPr>
          <p:cNvSpPr/>
          <p:nvPr/>
        </p:nvSpPr>
        <p:spPr>
          <a:xfrm>
            <a:off x="5764821" y="2637010"/>
            <a:ext cx="6096000" cy="3067506"/>
          </a:xfrm>
          <a:prstGeom prst="rect">
            <a:avLst/>
          </a:prstGeom>
        </p:spPr>
        <p:txBody>
          <a:bodyPr>
            <a:spAutoFit/>
          </a:bodyPr>
          <a:lstStyle/>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ea typeface="+mn-ea"/>
                <a:cs typeface="+mn-cs"/>
              </a:rPr>
              <a:t>Los derechos humanos a cargo de la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ea typeface="+mn-ea"/>
                <a:cs typeface="+mn-cs"/>
              </a:rPr>
              <a:t>Los resultados y procesos para el cumplimiento de su misión</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ea typeface="+mn-ea"/>
                <a:cs typeface="+mn-cs"/>
              </a:rPr>
              <a:t>Las medidas frente a situaciones que pueden afectar la garantía de derechos en su entidad.</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ea typeface="+mn-ea"/>
                <a:cs typeface="+mn-cs"/>
              </a:rPr>
              <a:t>El cumplimiento de las condiciones (cantidad, calidad, pertinencia de los bienes y servicios mediante los cuales se da garantía de los derechos).</a:t>
            </a:r>
          </a:p>
          <a:p>
            <a:pPr marL="285750" marR="0" lvl="0" indent="-285750" algn="just"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s-CO" sz="2000" b="0" i="0" u="none" strike="noStrike" kern="1200" cap="none" spc="0" normalizeH="0" baseline="0" noProof="0">
                <a:ln>
                  <a:noFill/>
                </a:ln>
                <a:solidFill>
                  <a:prstClr val="black"/>
                </a:solidFill>
                <a:effectLst/>
                <a:uLnTx/>
                <a:uFillTx/>
                <a:ea typeface="+mn-ea"/>
                <a:cs typeface="+mn-cs"/>
              </a:rPr>
              <a:t>La lucha contra la desigualdad o la discriminación.</a:t>
            </a:r>
          </a:p>
        </p:txBody>
      </p:sp>
      <p:sp>
        <p:nvSpPr>
          <p:cNvPr id="6" name="Rectángulo 5">
            <a:extLst>
              <a:ext uri="{FF2B5EF4-FFF2-40B4-BE49-F238E27FC236}">
                <a16:creationId xmlns:a16="http://schemas.microsoft.com/office/drawing/2014/main" id="{76B72C03-C2E4-4751-BDCF-B3F0B16E4E41}"/>
              </a:ext>
            </a:extLst>
          </p:cNvPr>
          <p:cNvSpPr/>
          <p:nvPr/>
        </p:nvSpPr>
        <p:spPr>
          <a:xfrm>
            <a:off x="606881" y="4845382"/>
            <a:ext cx="4939535" cy="1938992"/>
          </a:xfrm>
          <a:prstGeom prst="rect">
            <a:avLst/>
          </a:prstGeom>
        </p:spPr>
        <p:txBody>
          <a:bodyPr wrap="square" lIns="91440" tIns="45720" rIns="91440" bIns="45720" anchor="t">
            <a:spAutoFit/>
          </a:bodyPr>
          <a:lstStyle/>
          <a:p>
            <a:pPr algn="r">
              <a:defRPr/>
            </a:pPr>
            <a:r>
              <a:rPr lang="es-CO" sz="2000"/>
              <a:t> La</a:t>
            </a:r>
            <a:r>
              <a:rPr kumimoji="0" lang="es-CO" sz="2000" b="0" i="0" u="none" strike="noStrike" kern="1200" cap="none" spc="0" normalizeH="0" baseline="0" noProof="0">
                <a:ln>
                  <a:noFill/>
                </a:ln>
                <a:effectLst/>
                <a:uLnTx/>
                <a:uFillTx/>
                <a:ea typeface="+mn-ea"/>
                <a:cs typeface="+mn-cs"/>
              </a:rPr>
              <a:t> gestión pública</a:t>
            </a:r>
            <a:r>
              <a:rPr lang="es-CO" sz="2000"/>
              <a:t> del ICBF – CZ NCH </a:t>
            </a:r>
            <a:r>
              <a:rPr kumimoji="0" lang="es-CO" sz="2000" b="0" i="0" u="none" strike="noStrike" kern="1200" cap="none" spc="0" normalizeH="0" baseline="0" noProof="0">
                <a:ln>
                  <a:noFill/>
                </a:ln>
                <a:effectLst/>
                <a:uLnTx/>
                <a:uFillTx/>
                <a:ea typeface="+mn-ea"/>
                <a:cs typeface="+mn-cs"/>
              </a:rPr>
              <a:t> mejoró, respetó, protegió y garantizó los derechos humanos en las condiciones de vida las de las comunidades, especialmente, de los sectores más vulnerables</a:t>
            </a:r>
            <a:r>
              <a:rPr kumimoji="0" lang="es-CO" sz="2000" b="0" i="0" u="none" strike="noStrike" kern="1200" cap="none" spc="0" normalizeH="0" baseline="0" noProof="0">
                <a:ln>
                  <a:noFill/>
                </a:ln>
                <a:effectLst/>
                <a:uLnTx/>
                <a:uFillTx/>
                <a:latin typeface="Athelas" panose="02000503000000020003"/>
                <a:ea typeface="+mn-ea"/>
                <a:cs typeface="+mn-cs"/>
              </a:rPr>
              <a:t>.</a:t>
            </a:r>
            <a:r>
              <a:rPr lang="es-CO" sz="2000">
                <a:latin typeface="Athelas" panose="02000503000000020003"/>
              </a:rPr>
              <a:t> ( Fotos de Barrio Abajo y Barrio Las Flores)</a:t>
            </a:r>
            <a:endParaRPr kumimoji="0" lang="es-CO" sz="2000" b="0" i="0" u="none" strike="noStrike" kern="1200" cap="none" spc="0" normalizeH="0" baseline="0" noProof="0">
              <a:ln>
                <a:noFill/>
              </a:ln>
              <a:effectLst/>
              <a:uLnTx/>
              <a:uFillTx/>
              <a:latin typeface="Athelas" panose="02000503000000020003"/>
              <a:ea typeface="+mn-ea"/>
              <a:cs typeface="+mn-cs"/>
            </a:endParaRPr>
          </a:p>
        </p:txBody>
      </p:sp>
      <p:sp>
        <p:nvSpPr>
          <p:cNvPr id="7" name="Rectángulo 6">
            <a:extLst>
              <a:ext uri="{FF2B5EF4-FFF2-40B4-BE49-F238E27FC236}">
                <a16:creationId xmlns:a16="http://schemas.microsoft.com/office/drawing/2014/main" id="{EA98E10C-CFD8-4E83-8BA3-BB4D4BA7543C}"/>
              </a:ext>
            </a:extLst>
          </p:cNvPr>
          <p:cNvSpPr/>
          <p:nvPr/>
        </p:nvSpPr>
        <p:spPr>
          <a:xfrm>
            <a:off x="5764821" y="1226249"/>
            <a:ext cx="6096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1" i="0" u="none" strike="noStrike" kern="1200" cap="none" spc="0" normalizeH="0" baseline="0" noProof="0">
                <a:ln>
                  <a:noFill/>
                </a:ln>
                <a:solidFill>
                  <a:srgbClr val="346232"/>
                </a:solidFill>
                <a:effectLst/>
                <a:uLnTx/>
                <a:uFillTx/>
                <a:ea typeface="+mn-ea"/>
                <a:cs typeface="+mn-cs"/>
              </a:rPr>
              <a:t>¿Sobre qué se rinde cuentas con enfoque basado en derechos humanos?</a:t>
            </a:r>
          </a:p>
        </p:txBody>
      </p:sp>
      <p:sp>
        <p:nvSpPr>
          <p:cNvPr id="9" name="CuadroTexto 8">
            <a:extLst>
              <a:ext uri="{FF2B5EF4-FFF2-40B4-BE49-F238E27FC236}">
                <a16:creationId xmlns:a16="http://schemas.microsoft.com/office/drawing/2014/main" id="{8869C1D5-FE7C-41D4-9998-A0525B31D133}"/>
              </a:ext>
            </a:extLst>
          </p:cNvPr>
          <p:cNvSpPr txBox="1"/>
          <p:nvPr/>
        </p:nvSpPr>
        <p:spPr>
          <a:xfrm>
            <a:off x="606881" y="4558139"/>
            <a:ext cx="43575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black">
                    <a:lumMod val="50000"/>
                    <a:lumOff val="50000"/>
                  </a:prstClr>
                </a:solidFill>
                <a:effectLst/>
                <a:uLnTx/>
                <a:uFillTx/>
                <a:latin typeface="Athelas" panose="02000503000000020003"/>
                <a:ea typeface="+mn-ea"/>
                <a:cs typeface="+mn-cs"/>
              </a:rPr>
              <a:t>Mesa. Foto regional </a:t>
            </a:r>
          </a:p>
        </p:txBody>
      </p:sp>
      <p:sp>
        <p:nvSpPr>
          <p:cNvPr id="10" name="Rectángulo: esquinas redondeadas 9">
            <a:extLst>
              <a:ext uri="{FF2B5EF4-FFF2-40B4-BE49-F238E27FC236}">
                <a16:creationId xmlns:a16="http://schemas.microsoft.com/office/drawing/2014/main" id="{CB6E035B-1258-45A2-9F8A-11EC5DACBE29}"/>
              </a:ext>
            </a:extLst>
          </p:cNvPr>
          <p:cNvSpPr/>
          <p:nvPr/>
        </p:nvSpPr>
        <p:spPr>
          <a:xfrm>
            <a:off x="510364" y="265817"/>
            <a:ext cx="10239152" cy="498146"/>
          </a:xfrm>
          <a:prstGeom prst="roundRect">
            <a:avLst/>
          </a:prstGeom>
          <a:solidFill>
            <a:schemeClr val="accent6">
              <a:lumMod val="50000"/>
            </a:schemeClr>
          </a:solidFill>
          <a:effectLst>
            <a:outerShdw blurRad="50800" dist="38100" dir="2700000" algn="tl" rotWithShape="0">
              <a:prstClr val="black">
                <a:alpha val="40000"/>
              </a:prstClr>
            </a:outerShdw>
          </a:effectLst>
        </p:spPr>
        <p:txBody>
          <a:bodyPr vert="horz" lIns="91440" tIns="45720" rIns="91440" bIns="45720" rtlCol="0" anchor="ctr">
            <a:noAutofit/>
          </a:body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s-CO" sz="2400" b="1" i="1"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a:ea typeface="+mn-ea"/>
                <a:cs typeface="+mn-cs"/>
              </a:rPr>
              <a:t>RENDICION DE CUENTAS ENFOQUE BASADO EN DERECHOS HUMANOS Y PAZ *</a:t>
            </a:r>
          </a:p>
        </p:txBody>
      </p:sp>
      <p:pic>
        <p:nvPicPr>
          <p:cNvPr id="2" name="Imagen 7" descr="Imagen que contiene persona, hombre, parado, sostener&#10;&#10;Descripción generada automáticamente">
            <a:extLst>
              <a:ext uri="{FF2B5EF4-FFF2-40B4-BE49-F238E27FC236}">
                <a16:creationId xmlns:a16="http://schemas.microsoft.com/office/drawing/2014/main" id="{8579CA24-B45A-4C6E-AF9B-8BDBBB956611}"/>
              </a:ext>
            </a:extLst>
          </p:cNvPr>
          <p:cNvPicPr>
            <a:picLocks noChangeAspect="1"/>
          </p:cNvPicPr>
          <p:nvPr/>
        </p:nvPicPr>
        <p:blipFill>
          <a:blip r:embed="rId2"/>
          <a:stretch>
            <a:fillRect/>
          </a:stretch>
        </p:blipFill>
        <p:spPr>
          <a:xfrm>
            <a:off x="3042249" y="1091242"/>
            <a:ext cx="2728823" cy="1943818"/>
          </a:xfrm>
          <a:prstGeom prst="rect">
            <a:avLst/>
          </a:prstGeom>
        </p:spPr>
      </p:pic>
      <p:pic>
        <p:nvPicPr>
          <p:cNvPr id="8" name="Imagen 10" descr="Imagen que contiene persona, interior, sostener, parado&#10;&#10;Descripción generada automáticamente">
            <a:extLst>
              <a:ext uri="{FF2B5EF4-FFF2-40B4-BE49-F238E27FC236}">
                <a16:creationId xmlns:a16="http://schemas.microsoft.com/office/drawing/2014/main" id="{364C908C-98E0-4432-8067-04BC621DE736}"/>
              </a:ext>
            </a:extLst>
          </p:cNvPr>
          <p:cNvPicPr>
            <a:picLocks noChangeAspect="1"/>
          </p:cNvPicPr>
          <p:nvPr/>
        </p:nvPicPr>
        <p:blipFill>
          <a:blip r:embed="rId3"/>
          <a:stretch>
            <a:fillRect/>
          </a:stretch>
        </p:blipFill>
        <p:spPr>
          <a:xfrm>
            <a:off x="612475" y="1091960"/>
            <a:ext cx="2484408" cy="1942382"/>
          </a:xfrm>
          <a:prstGeom prst="rect">
            <a:avLst/>
          </a:prstGeom>
        </p:spPr>
      </p:pic>
      <p:pic>
        <p:nvPicPr>
          <p:cNvPr id="11" name="Imagen 11" descr="Imagen que contiene persona, edificio, parado, mujer&#10;&#10;Descripción generada automáticamente">
            <a:extLst>
              <a:ext uri="{FF2B5EF4-FFF2-40B4-BE49-F238E27FC236}">
                <a16:creationId xmlns:a16="http://schemas.microsoft.com/office/drawing/2014/main" id="{C9F6952F-CD1B-4968-9C56-3C61A5E7BCFE}"/>
              </a:ext>
            </a:extLst>
          </p:cNvPr>
          <p:cNvPicPr>
            <a:picLocks noChangeAspect="1"/>
          </p:cNvPicPr>
          <p:nvPr/>
        </p:nvPicPr>
        <p:blipFill>
          <a:blip r:embed="rId4"/>
          <a:stretch>
            <a:fillRect/>
          </a:stretch>
        </p:blipFill>
        <p:spPr>
          <a:xfrm>
            <a:off x="612475" y="3036316"/>
            <a:ext cx="2484408" cy="1806161"/>
          </a:xfrm>
          <a:prstGeom prst="rect">
            <a:avLst/>
          </a:prstGeom>
        </p:spPr>
      </p:pic>
      <p:pic>
        <p:nvPicPr>
          <p:cNvPr id="12" name="Imagen 12" descr="Un grupo de personas jugando video juegos&#10;&#10;Descripción generada automáticamente">
            <a:extLst>
              <a:ext uri="{FF2B5EF4-FFF2-40B4-BE49-F238E27FC236}">
                <a16:creationId xmlns:a16="http://schemas.microsoft.com/office/drawing/2014/main" id="{829390A8-D176-4930-992E-4DEABF6FA282}"/>
              </a:ext>
            </a:extLst>
          </p:cNvPr>
          <p:cNvPicPr>
            <a:picLocks noChangeAspect="1"/>
          </p:cNvPicPr>
          <p:nvPr/>
        </p:nvPicPr>
        <p:blipFill>
          <a:blip r:embed="rId5"/>
          <a:stretch>
            <a:fillRect/>
          </a:stretch>
        </p:blipFill>
        <p:spPr>
          <a:xfrm>
            <a:off x="3085381" y="3032904"/>
            <a:ext cx="2685691" cy="1856117"/>
          </a:xfrm>
          <a:prstGeom prst="rect">
            <a:avLst/>
          </a:prstGeom>
        </p:spPr>
      </p:pic>
    </p:spTree>
    <p:extLst>
      <p:ext uri="{BB962C8B-B14F-4D97-AF65-F5344CB8AC3E}">
        <p14:creationId xmlns:p14="http://schemas.microsoft.com/office/powerpoint/2010/main" val="33818806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1416C599D421E46A9CCFF9210373B77" ma:contentTypeVersion="12" ma:contentTypeDescription="Crear nuevo documento." ma:contentTypeScope="" ma:versionID="cb272085bb2ba9590034eef6d3b72ed8">
  <xsd:schema xmlns:xsd="http://www.w3.org/2001/XMLSchema" xmlns:xs="http://www.w3.org/2001/XMLSchema" xmlns:p="http://schemas.microsoft.com/office/2006/metadata/properties" xmlns:ns3="de895a94-d2dd-4949-bb3b-73b152b8d640" xmlns:ns4="62280016-f7b3-40f8-b51a-88aa8aa78855" targetNamespace="http://schemas.microsoft.com/office/2006/metadata/properties" ma:root="true" ma:fieldsID="05a5a351d39f8c7f4e91285fb74f0255" ns3:_="" ns4:_="">
    <xsd:import namespace="de895a94-d2dd-4949-bb3b-73b152b8d640"/>
    <xsd:import namespace="62280016-f7b3-40f8-b51a-88aa8aa7885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895a94-d2dd-4949-bb3b-73b152b8d640"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element name="SharingHintHash" ma:index="10" nillable="true" ma:displayName="Hash de la sugerencia para compartir"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280016-f7b3-40f8-b51a-88aa8aa7885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CC3E77-6936-43D8-847B-B1D98E4555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895a94-d2dd-4949-bb3b-73b152b8d640"/>
    <ds:schemaRef ds:uri="62280016-f7b3-40f8-b51a-88aa8aa788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5108B5-7BA0-4032-92B2-B9B922628172}">
  <ds:schemaRefs>
    <ds:schemaRef ds:uri="http://schemas.microsoft.com/sharepoint/v3/contenttype/forms"/>
  </ds:schemaRefs>
</ds:datastoreItem>
</file>

<file path=customXml/itemProps3.xml><?xml version="1.0" encoding="utf-8"?>
<ds:datastoreItem xmlns:ds="http://schemas.openxmlformats.org/officeDocument/2006/customXml" ds:itemID="{15768972-E88E-44AB-A82B-DC03AEE3F6AF}">
  <ds:schemaRefs>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62280016-f7b3-40f8-b51a-88aa8aa78855"/>
    <ds:schemaRef ds:uri="de895a94-d2dd-4949-bb3b-73b152b8d64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988</TotalTime>
  <Words>9102</Words>
  <Application>Microsoft Office PowerPoint</Application>
  <PresentationFormat>Panorámica</PresentationFormat>
  <Paragraphs>1164</Paragraphs>
  <Slides>78</Slides>
  <Notes>15</Notes>
  <HiddenSlides>0</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78</vt:i4>
      </vt:variant>
    </vt:vector>
  </HeadingPairs>
  <TitlesOfParts>
    <vt:vector size="93" baseType="lpstr">
      <vt:lpstr>Arial</vt:lpstr>
      <vt:lpstr>Arial,Sans-Serif</vt:lpstr>
      <vt:lpstr>Athelas</vt:lpstr>
      <vt:lpstr>Calibri</vt:lpstr>
      <vt:lpstr>Calibri Light</vt:lpstr>
      <vt:lpstr>Century Gothic</vt:lpstr>
      <vt:lpstr>Lato</vt:lpstr>
      <vt:lpstr>Montserrat</vt:lpstr>
      <vt:lpstr>Papyrus</vt:lpstr>
      <vt:lpstr>Symbol,Sans-Serif</vt:lpstr>
      <vt:lpstr>Times New Roman</vt:lpstr>
      <vt:lpstr>Wingdings</vt:lpstr>
      <vt:lpstr>Tema de Office</vt:lpstr>
      <vt:lpstr>Tema de Office</vt:lpstr>
      <vt:lpstr>Office Theme</vt:lpstr>
      <vt:lpstr>Presentación de PowerPoint</vt:lpstr>
      <vt:lpstr>Presentación de PowerPoint</vt:lpstr>
      <vt:lpstr>Presentación de PowerPoint</vt:lpstr>
      <vt:lpstr>Presentación de PowerPoint</vt:lpstr>
      <vt:lpstr>Presentación de PowerPoint</vt:lpstr>
      <vt:lpstr>Modelo de Transparencia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Estrategias durante la Pandemia por COVID - 19</vt:lpstr>
      <vt:lpstr>Presentación de PowerPoint</vt:lpstr>
      <vt:lpstr>Presentación de PowerPoint</vt:lpstr>
      <vt:lpstr>Presentación de PowerPoint</vt:lpstr>
      <vt:lpstr>Presentación de PowerPoint</vt:lpstr>
      <vt:lpstr>Presentación de PowerPoint</vt:lpstr>
      <vt:lpstr>METODOLOGIA PARA EL DESARROLLO DE LA MESA PUBLICA</vt:lpstr>
      <vt:lpstr>MESA PÚBLICA </vt:lpstr>
      <vt:lpstr>Presentación de PowerPoint</vt:lpstr>
      <vt:lpstr>CENTRO ZONAL NORTE CENTRO HISTORICO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PRIMERA INFANCIA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Marisol Jaimes Calderon</cp:lastModifiedBy>
  <cp:revision>42</cp:revision>
  <dcterms:created xsi:type="dcterms:W3CDTF">2020-06-04T22:15:26Z</dcterms:created>
  <dcterms:modified xsi:type="dcterms:W3CDTF">2020-10-16T02:32:28Z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0x01010071416C599D421E46A9CCFF9210373B77</vt:lpwstr>
  </property>
</Properties>
</file>